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257" r:id="rId6"/>
    <p:sldId id="259" r:id="rId7"/>
    <p:sldId id="265" r:id="rId8"/>
    <p:sldId id="261" r:id="rId9"/>
    <p:sldId id="303" r:id="rId10"/>
    <p:sldId id="272" r:id="rId11"/>
    <p:sldId id="289" r:id="rId12"/>
    <p:sldId id="262" r:id="rId13"/>
    <p:sldId id="304" r:id="rId14"/>
    <p:sldId id="305" r:id="rId15"/>
    <p:sldId id="307" r:id="rId16"/>
    <p:sldId id="306" r:id="rId17"/>
    <p:sldId id="308" r:id="rId18"/>
    <p:sldId id="309" r:id="rId19"/>
    <p:sldId id="310" r:id="rId20"/>
    <p:sldId id="311" r:id="rId21"/>
    <p:sldId id="312" r:id="rId22"/>
    <p:sldId id="313" r:id="rId23"/>
    <p:sldId id="314" r:id="rId24"/>
    <p:sldId id="324" r:id="rId25"/>
    <p:sldId id="316" r:id="rId26"/>
    <p:sldId id="317" r:id="rId27"/>
    <p:sldId id="318" r:id="rId28"/>
    <p:sldId id="319" r:id="rId29"/>
    <p:sldId id="320" r:id="rId30"/>
    <p:sldId id="321" r:id="rId31"/>
    <p:sldId id="325" r:id="rId32"/>
    <p:sldId id="323" r:id="rId33"/>
    <p:sldId id="284" r:id="rId34"/>
    <p:sldId id="285" r:id="rId35"/>
    <p:sldId id="286" r:id="rId36"/>
  </p:sldIdLst>
  <p:sldSz cx="9144000" cy="5143500" type="screen16x9"/>
  <p:notesSz cx="6858000" cy="9144000"/>
  <p:defaultTex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2"/>
    <a:srgbClr val="FF4A00"/>
    <a:srgbClr val="009CDE"/>
    <a:srgbClr val="3AB54A"/>
    <a:srgbClr val="D7E100"/>
    <a:srgbClr val="F8931F"/>
    <a:srgbClr val="1C1068"/>
    <a:srgbClr val="006837"/>
    <a:srgbClr val="E41395"/>
    <a:srgbClr val="C02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2543F-CCEB-4917-A26B-C58F17B29E3F}" v="1" dt="2025-10-16T13:24:01.1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7"/>
    <p:restoredTop sz="86077" autoAdjust="0"/>
  </p:normalViewPr>
  <p:slideViewPr>
    <p:cSldViewPr snapToGrid="0">
      <p:cViewPr varScale="1">
        <p:scale>
          <a:sx n="126" d="100"/>
          <a:sy n="126" d="100"/>
        </p:scale>
        <p:origin x="1104" y="108"/>
      </p:cViewPr>
      <p:guideLst/>
    </p:cSldViewPr>
  </p:slideViewPr>
  <p:notesTextViewPr>
    <p:cViewPr>
      <p:scale>
        <a:sx n="1" d="1"/>
        <a:sy n="1" d="1"/>
      </p:scale>
      <p:origin x="0" y="0"/>
    </p:cViewPr>
  </p:notesTextViewPr>
  <p:notesViewPr>
    <p:cSldViewPr snapToGrid="0">
      <p:cViewPr>
        <p:scale>
          <a:sx n="90" d="100"/>
          <a:sy n="90"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úlia Sala" userId="63dc6f55-ae33-4c7b-8aed-08a0164ebd9e" providerId="ADAL" clId="{65E902F5-64B0-402B-B4ED-CAADF701BCE7}"/>
    <pc:docChg chg="modSld">
      <pc:chgData name="Júlia Sala" userId="63dc6f55-ae33-4c7b-8aed-08a0164ebd9e" providerId="ADAL" clId="{65E902F5-64B0-402B-B4ED-CAADF701BCE7}" dt="2025-10-21T13:13:16.789" v="14" actId="1076"/>
      <pc:docMkLst>
        <pc:docMk/>
      </pc:docMkLst>
      <pc:sldChg chg="delSp modSp mod">
        <pc:chgData name="Júlia Sala" userId="63dc6f55-ae33-4c7b-8aed-08a0164ebd9e" providerId="ADAL" clId="{65E902F5-64B0-402B-B4ED-CAADF701BCE7}" dt="2025-10-20T09:40:14.813" v="8"/>
        <pc:sldMkLst>
          <pc:docMk/>
          <pc:sldMk cId="3364118605" sldId="256"/>
        </pc:sldMkLst>
        <pc:spChg chg="del mod">
          <ac:chgData name="Júlia Sala" userId="63dc6f55-ae33-4c7b-8aed-08a0164ebd9e" providerId="ADAL" clId="{65E902F5-64B0-402B-B4ED-CAADF701BCE7}" dt="2025-10-20T09:40:14.813" v="8"/>
          <ac:spMkLst>
            <pc:docMk/>
            <pc:sldMk cId="3364118605" sldId="256"/>
            <ac:spMk id="10" creationId="{20A007C6-6B38-23CC-41C7-01E08E3C44A4}"/>
          </ac:spMkLst>
        </pc:spChg>
      </pc:sldChg>
      <pc:sldChg chg="modSp mod">
        <pc:chgData name="Júlia Sala" userId="63dc6f55-ae33-4c7b-8aed-08a0164ebd9e" providerId="ADAL" clId="{65E902F5-64B0-402B-B4ED-CAADF701BCE7}" dt="2025-10-16T13:24:02.201" v="4" actId="20577"/>
        <pc:sldMkLst>
          <pc:docMk/>
          <pc:sldMk cId="140639259" sldId="286"/>
        </pc:sldMkLst>
        <pc:spChg chg="mod">
          <ac:chgData name="Júlia Sala" userId="63dc6f55-ae33-4c7b-8aed-08a0164ebd9e" providerId="ADAL" clId="{65E902F5-64B0-402B-B4ED-CAADF701BCE7}" dt="2025-10-16T13:24:02.201" v="4" actId="20577"/>
          <ac:spMkLst>
            <pc:docMk/>
            <pc:sldMk cId="140639259" sldId="286"/>
            <ac:spMk id="43" creationId="{771D638B-0B16-0923-659B-CD12AEE20215}"/>
          </ac:spMkLst>
        </pc:spChg>
      </pc:sldChg>
      <pc:sldChg chg="modSp mod">
        <pc:chgData name="Júlia Sala" userId="63dc6f55-ae33-4c7b-8aed-08a0164ebd9e" providerId="ADAL" clId="{65E902F5-64B0-402B-B4ED-CAADF701BCE7}" dt="2025-10-21T13:12:35.013" v="11" actId="1076"/>
        <pc:sldMkLst>
          <pc:docMk/>
          <pc:sldMk cId="2602432883" sldId="314"/>
        </pc:sldMkLst>
        <pc:spChg chg="mod">
          <ac:chgData name="Júlia Sala" userId="63dc6f55-ae33-4c7b-8aed-08a0164ebd9e" providerId="ADAL" clId="{65E902F5-64B0-402B-B4ED-CAADF701BCE7}" dt="2025-10-21T13:12:35.013" v="11" actId="1076"/>
          <ac:spMkLst>
            <pc:docMk/>
            <pc:sldMk cId="2602432883" sldId="314"/>
            <ac:spMk id="9" creationId="{28129C2C-B3B7-9209-CC41-84CA2BA17DF9}"/>
          </ac:spMkLst>
        </pc:spChg>
        <pc:spChg chg="mod">
          <ac:chgData name="Júlia Sala" userId="63dc6f55-ae33-4c7b-8aed-08a0164ebd9e" providerId="ADAL" clId="{65E902F5-64B0-402B-B4ED-CAADF701BCE7}" dt="2025-10-21T13:12:35.013" v="11" actId="1076"/>
          <ac:spMkLst>
            <pc:docMk/>
            <pc:sldMk cId="2602432883" sldId="314"/>
            <ac:spMk id="11" creationId="{C057A3BD-3828-C9EE-E5F9-45786992D723}"/>
          </ac:spMkLst>
        </pc:spChg>
        <pc:spChg chg="mod">
          <ac:chgData name="Júlia Sala" userId="63dc6f55-ae33-4c7b-8aed-08a0164ebd9e" providerId="ADAL" clId="{65E902F5-64B0-402B-B4ED-CAADF701BCE7}" dt="2025-10-21T13:12:29.110" v="10" actId="1076"/>
          <ac:spMkLst>
            <pc:docMk/>
            <pc:sldMk cId="2602432883" sldId="314"/>
            <ac:spMk id="50" creationId="{661161AE-AFA3-5F12-B5DB-C911FF7C0665}"/>
          </ac:spMkLst>
        </pc:spChg>
        <pc:spChg chg="mod">
          <ac:chgData name="Júlia Sala" userId="63dc6f55-ae33-4c7b-8aed-08a0164ebd9e" providerId="ADAL" clId="{65E902F5-64B0-402B-B4ED-CAADF701BCE7}" dt="2025-10-21T13:12:29.110" v="10" actId="1076"/>
          <ac:spMkLst>
            <pc:docMk/>
            <pc:sldMk cId="2602432883" sldId="314"/>
            <ac:spMk id="51" creationId="{C20BD2FB-2321-AC00-FA9B-83E43CB49197}"/>
          </ac:spMkLst>
        </pc:spChg>
        <pc:picChg chg="mod">
          <ac:chgData name="Júlia Sala" userId="63dc6f55-ae33-4c7b-8aed-08a0164ebd9e" providerId="ADAL" clId="{65E902F5-64B0-402B-B4ED-CAADF701BCE7}" dt="2025-10-21T13:12:35.013" v="11" actId="1076"/>
          <ac:picMkLst>
            <pc:docMk/>
            <pc:sldMk cId="2602432883" sldId="314"/>
            <ac:picMk id="49" creationId="{BA40683E-D3B0-0120-CAE8-D80D82611561}"/>
          </ac:picMkLst>
        </pc:picChg>
        <pc:picChg chg="mod">
          <ac:chgData name="Júlia Sala" userId="63dc6f55-ae33-4c7b-8aed-08a0164ebd9e" providerId="ADAL" clId="{65E902F5-64B0-402B-B4ED-CAADF701BCE7}" dt="2025-10-21T13:12:29.110" v="10" actId="1076"/>
          <ac:picMkLst>
            <pc:docMk/>
            <pc:sldMk cId="2602432883" sldId="314"/>
            <ac:picMk id="52" creationId="{6D8123E0-9853-ACFA-1EE4-02D51072E91B}"/>
          </ac:picMkLst>
        </pc:picChg>
      </pc:sldChg>
      <pc:sldChg chg="modSp mod">
        <pc:chgData name="Júlia Sala" userId="63dc6f55-ae33-4c7b-8aed-08a0164ebd9e" providerId="ADAL" clId="{65E902F5-64B0-402B-B4ED-CAADF701BCE7}" dt="2025-10-21T13:13:16.789" v="14" actId="1076"/>
        <pc:sldMkLst>
          <pc:docMk/>
          <pc:sldMk cId="2432719569" sldId="324"/>
        </pc:sldMkLst>
        <pc:spChg chg="mod">
          <ac:chgData name="Júlia Sala" userId="63dc6f55-ae33-4c7b-8aed-08a0164ebd9e" providerId="ADAL" clId="{65E902F5-64B0-402B-B4ED-CAADF701BCE7}" dt="2025-10-21T13:13:16.789" v="14" actId="1076"/>
          <ac:spMkLst>
            <pc:docMk/>
            <pc:sldMk cId="2432719569" sldId="324"/>
            <ac:spMk id="9" creationId="{28129C2C-B3B7-9209-CC41-84CA2BA17DF9}"/>
          </ac:spMkLst>
        </pc:spChg>
        <pc:spChg chg="mod">
          <ac:chgData name="Júlia Sala" userId="63dc6f55-ae33-4c7b-8aed-08a0164ebd9e" providerId="ADAL" clId="{65E902F5-64B0-402B-B4ED-CAADF701BCE7}" dt="2025-10-21T13:13:16.789" v="14" actId="1076"/>
          <ac:spMkLst>
            <pc:docMk/>
            <pc:sldMk cId="2432719569" sldId="324"/>
            <ac:spMk id="11" creationId="{C057A3BD-3828-C9EE-E5F9-45786992D723}"/>
          </ac:spMkLst>
        </pc:spChg>
        <pc:spChg chg="mod">
          <ac:chgData name="Júlia Sala" userId="63dc6f55-ae33-4c7b-8aed-08a0164ebd9e" providerId="ADAL" clId="{65E902F5-64B0-402B-B4ED-CAADF701BCE7}" dt="2025-10-21T13:13:10.229" v="13" actId="1076"/>
          <ac:spMkLst>
            <pc:docMk/>
            <pc:sldMk cId="2432719569" sldId="324"/>
            <ac:spMk id="50" creationId="{661161AE-AFA3-5F12-B5DB-C911FF7C0665}"/>
          </ac:spMkLst>
        </pc:spChg>
        <pc:spChg chg="mod">
          <ac:chgData name="Júlia Sala" userId="63dc6f55-ae33-4c7b-8aed-08a0164ebd9e" providerId="ADAL" clId="{65E902F5-64B0-402B-B4ED-CAADF701BCE7}" dt="2025-10-21T13:13:10.229" v="13" actId="1076"/>
          <ac:spMkLst>
            <pc:docMk/>
            <pc:sldMk cId="2432719569" sldId="324"/>
            <ac:spMk id="51" creationId="{C20BD2FB-2321-AC00-FA9B-83E43CB49197}"/>
          </ac:spMkLst>
        </pc:spChg>
        <pc:picChg chg="mod">
          <ac:chgData name="Júlia Sala" userId="63dc6f55-ae33-4c7b-8aed-08a0164ebd9e" providerId="ADAL" clId="{65E902F5-64B0-402B-B4ED-CAADF701BCE7}" dt="2025-10-21T13:13:16.789" v="14" actId="1076"/>
          <ac:picMkLst>
            <pc:docMk/>
            <pc:sldMk cId="2432719569" sldId="324"/>
            <ac:picMk id="49" creationId="{BA40683E-D3B0-0120-CAE8-D80D82611561}"/>
          </ac:picMkLst>
        </pc:picChg>
        <pc:picChg chg="mod">
          <ac:chgData name="Júlia Sala" userId="63dc6f55-ae33-4c7b-8aed-08a0164ebd9e" providerId="ADAL" clId="{65E902F5-64B0-402B-B4ED-CAADF701BCE7}" dt="2025-10-21T13:13:10.229" v="13" actId="1076"/>
          <ac:picMkLst>
            <pc:docMk/>
            <pc:sldMk cId="2432719569" sldId="324"/>
            <ac:picMk id="52" creationId="{6D8123E0-9853-ACFA-1EE4-02D51072E91B}"/>
          </ac:picMkLst>
        </pc:picChg>
      </pc:sldChg>
    </pc:docChg>
  </pc:docChgLst>
  <pc:docChgLst>
    <pc:chgData name="Salma Boudount" userId="0f872782-4748-4984-810d-3756c93c8ae2" providerId="ADAL" clId="{272221D5-100B-5083-AEFE-23A27BFBEAD4}"/>
    <pc:docChg chg="undo custSel modSld">
      <pc:chgData name="Salma Boudount" userId="0f872782-4748-4984-810d-3756c93c8ae2" providerId="ADAL" clId="{272221D5-100B-5083-AEFE-23A27BFBEAD4}" dt="2025-10-17T10:59:39.377" v="354" actId="20577"/>
      <pc:docMkLst>
        <pc:docMk/>
      </pc:docMkLst>
      <pc:sldChg chg="modNotes">
        <pc:chgData name="Salma Boudount" userId="0f872782-4748-4984-810d-3756c93c8ae2" providerId="ADAL" clId="{272221D5-100B-5083-AEFE-23A27BFBEAD4}" dt="2025-10-17T10:37:33.399" v="139" actId="20577"/>
        <pc:sldMkLst>
          <pc:docMk/>
          <pc:sldMk cId="3364118605" sldId="256"/>
        </pc:sldMkLst>
      </pc:sldChg>
      <pc:sldChg chg="modSp mod modNotes">
        <pc:chgData name="Salma Boudount" userId="0f872782-4748-4984-810d-3756c93c8ae2" providerId="ADAL" clId="{272221D5-100B-5083-AEFE-23A27BFBEAD4}" dt="2025-10-17T10:37:53.278" v="140" actId="20577"/>
        <pc:sldMkLst>
          <pc:docMk/>
          <pc:sldMk cId="3776192086" sldId="257"/>
        </pc:sldMkLst>
        <pc:spChg chg="mod">
          <ac:chgData name="Salma Boudount" userId="0f872782-4748-4984-810d-3756c93c8ae2" providerId="ADAL" clId="{272221D5-100B-5083-AEFE-23A27BFBEAD4}" dt="2025-10-15T17:22:10.031" v="2" actId="20577"/>
          <ac:spMkLst>
            <pc:docMk/>
            <pc:sldMk cId="3776192086" sldId="257"/>
            <ac:spMk id="3" creationId="{6A40E7B1-CE82-80DB-0C1F-2AA7960875D2}"/>
          </ac:spMkLst>
        </pc:spChg>
        <pc:spChg chg="mod">
          <ac:chgData name="Salma Boudount" userId="0f872782-4748-4984-810d-3756c93c8ae2" providerId="ADAL" clId="{272221D5-100B-5083-AEFE-23A27BFBEAD4}" dt="2025-10-15T17:22:21.289" v="3" actId="20577"/>
          <ac:spMkLst>
            <pc:docMk/>
            <pc:sldMk cId="3776192086" sldId="257"/>
            <ac:spMk id="18" creationId="{4DDEB1BE-71F5-869B-6C18-DB28256731FA}"/>
          </ac:spMkLst>
        </pc:spChg>
      </pc:sldChg>
      <pc:sldChg chg="modSp mod modNotes">
        <pc:chgData name="Salma Boudount" userId="0f872782-4748-4984-810d-3756c93c8ae2" providerId="ADAL" clId="{272221D5-100B-5083-AEFE-23A27BFBEAD4}" dt="2025-10-17T10:37:58.044" v="141" actId="20577"/>
        <pc:sldMkLst>
          <pc:docMk/>
          <pc:sldMk cId="421737393" sldId="259"/>
        </pc:sldMkLst>
        <pc:spChg chg="mod">
          <ac:chgData name="Salma Boudount" userId="0f872782-4748-4984-810d-3756c93c8ae2" providerId="ADAL" clId="{272221D5-100B-5083-AEFE-23A27BFBEAD4}" dt="2025-10-15T17:22:27.062" v="8" actId="20577"/>
          <ac:spMkLst>
            <pc:docMk/>
            <pc:sldMk cId="421737393" sldId="259"/>
            <ac:spMk id="43" creationId="{ED9AF091-14E9-39B0-7E17-4DF2BDE787B7}"/>
          </ac:spMkLst>
        </pc:spChg>
        <pc:spChg chg="mod">
          <ac:chgData name="Salma Boudount" userId="0f872782-4748-4984-810d-3756c93c8ae2" providerId="ADAL" clId="{272221D5-100B-5083-AEFE-23A27BFBEAD4}" dt="2025-10-15T17:26:07.006" v="59" actId="20577"/>
          <ac:spMkLst>
            <pc:docMk/>
            <pc:sldMk cId="421737393" sldId="259"/>
            <ac:spMk id="50" creationId="{7896A16E-3F9C-BB09-D141-36C69E2921F1}"/>
          </ac:spMkLst>
        </pc:spChg>
      </pc:sldChg>
      <pc:sldChg chg="modSp mod modNotes">
        <pc:chgData name="Salma Boudount" userId="0f872782-4748-4984-810d-3756c93c8ae2" providerId="ADAL" clId="{272221D5-100B-5083-AEFE-23A27BFBEAD4}" dt="2025-10-17T10:39:13.845" v="149" actId="20577"/>
        <pc:sldMkLst>
          <pc:docMk/>
          <pc:sldMk cId="3806665862" sldId="261"/>
        </pc:sldMkLst>
        <pc:spChg chg="mod">
          <ac:chgData name="Salma Boudount" userId="0f872782-4748-4984-810d-3756c93c8ae2" providerId="ADAL" clId="{272221D5-100B-5083-AEFE-23A27BFBEAD4}" dt="2025-10-15T17:22:36.680" v="10" actId="20577"/>
          <ac:spMkLst>
            <pc:docMk/>
            <pc:sldMk cId="3806665862" sldId="261"/>
            <ac:spMk id="28" creationId="{AEB52A0E-2EDD-AFF9-CBF9-8B0B7D276D96}"/>
          </ac:spMkLst>
        </pc:spChg>
        <pc:spChg chg="mod">
          <ac:chgData name="Salma Boudount" userId="0f872782-4748-4984-810d-3756c93c8ae2" providerId="ADAL" clId="{272221D5-100B-5083-AEFE-23A27BFBEAD4}" dt="2025-10-15T17:23:05.553" v="14" actId="20577"/>
          <ac:spMkLst>
            <pc:docMk/>
            <pc:sldMk cId="3806665862" sldId="261"/>
            <ac:spMk id="43" creationId="{0F9C8C24-6BC3-1CC8-FB3B-80E677604FEE}"/>
          </ac:spMkLst>
        </pc:spChg>
      </pc:sldChg>
      <pc:sldChg chg="modSp mod modNotes">
        <pc:chgData name="Salma Boudount" userId="0f872782-4748-4984-810d-3756c93c8ae2" providerId="ADAL" clId="{272221D5-100B-5083-AEFE-23A27BFBEAD4}" dt="2025-10-17T10:42:39.601" v="176" actId="20577"/>
        <pc:sldMkLst>
          <pc:docMk/>
          <pc:sldMk cId="1868186336" sldId="262"/>
        </pc:sldMkLst>
        <pc:spChg chg="mod">
          <ac:chgData name="Salma Boudount" userId="0f872782-4748-4984-810d-3756c93c8ae2" providerId="ADAL" clId="{272221D5-100B-5083-AEFE-23A27BFBEAD4}" dt="2025-10-15T17:23:43.937" v="22" actId="20577"/>
          <ac:spMkLst>
            <pc:docMk/>
            <pc:sldMk cId="1868186336" sldId="262"/>
            <ac:spMk id="23" creationId="{84CB1377-E97E-996E-BE6E-C583775476E2}"/>
          </ac:spMkLst>
        </pc:spChg>
        <pc:spChg chg="mod">
          <ac:chgData name="Salma Boudount" userId="0f872782-4748-4984-810d-3756c93c8ae2" providerId="ADAL" clId="{272221D5-100B-5083-AEFE-23A27BFBEAD4}" dt="2025-10-15T17:23:46.437" v="24" actId="20577"/>
          <ac:spMkLst>
            <pc:docMk/>
            <pc:sldMk cId="1868186336" sldId="262"/>
            <ac:spMk id="37" creationId="{B3AB4727-A153-7F1B-DF7E-0C5C698B3191}"/>
          </ac:spMkLst>
        </pc:spChg>
      </pc:sldChg>
      <pc:sldChg chg="modSp mod">
        <pc:chgData name="Salma Boudount" userId="0f872782-4748-4984-810d-3756c93c8ae2" providerId="ADAL" clId="{272221D5-100B-5083-AEFE-23A27BFBEAD4}" dt="2025-10-15T17:22:33.236" v="9" actId="20577"/>
        <pc:sldMkLst>
          <pc:docMk/>
          <pc:sldMk cId="1765765040" sldId="265"/>
        </pc:sldMkLst>
        <pc:spChg chg="mod">
          <ac:chgData name="Salma Boudount" userId="0f872782-4748-4984-810d-3756c93c8ae2" providerId="ADAL" clId="{272221D5-100B-5083-AEFE-23A27BFBEAD4}" dt="2025-10-15T17:22:33.236" v="9" actId="20577"/>
          <ac:spMkLst>
            <pc:docMk/>
            <pc:sldMk cId="1765765040" sldId="265"/>
            <ac:spMk id="21" creationId="{FA09149F-9F14-A134-5434-A72E080AC3B2}"/>
          </ac:spMkLst>
        </pc:spChg>
      </pc:sldChg>
      <pc:sldChg chg="modSp mod modNotes">
        <pc:chgData name="Salma Boudount" userId="0f872782-4748-4984-810d-3756c93c8ae2" providerId="ADAL" clId="{272221D5-100B-5083-AEFE-23A27BFBEAD4}" dt="2025-10-17T10:40:59.244" v="165"/>
        <pc:sldMkLst>
          <pc:docMk/>
          <pc:sldMk cId="487411" sldId="272"/>
        </pc:sldMkLst>
        <pc:spChg chg="mod">
          <ac:chgData name="Salma Boudount" userId="0f872782-4748-4984-810d-3756c93c8ae2" providerId="ADAL" clId="{272221D5-100B-5083-AEFE-23A27BFBEAD4}" dt="2025-10-15T17:23:24.321" v="18" actId="20577"/>
          <ac:spMkLst>
            <pc:docMk/>
            <pc:sldMk cId="487411" sldId="272"/>
            <ac:spMk id="12" creationId="{8AF8723B-7093-FBC1-0D22-48916051DCF2}"/>
          </ac:spMkLst>
        </pc:spChg>
        <pc:spChg chg="mod">
          <ac:chgData name="Salma Boudount" userId="0f872782-4748-4984-810d-3756c93c8ae2" providerId="ADAL" clId="{272221D5-100B-5083-AEFE-23A27BFBEAD4}" dt="2025-10-15T17:23:22.520" v="17" actId="20577"/>
          <ac:spMkLst>
            <pc:docMk/>
            <pc:sldMk cId="487411" sldId="272"/>
            <ac:spMk id="29" creationId="{0F3D7AF7-A549-8E36-157B-1ABDB604536B}"/>
          </ac:spMkLst>
        </pc:spChg>
      </pc:sldChg>
      <pc:sldChg chg="addSp delSp modSp mod modNotes">
        <pc:chgData name="Salma Boudount" userId="0f872782-4748-4984-810d-3756c93c8ae2" providerId="ADAL" clId="{272221D5-100B-5083-AEFE-23A27BFBEAD4}" dt="2025-10-17T10:59:27.085" v="345"/>
        <pc:sldMkLst>
          <pc:docMk/>
          <pc:sldMk cId="4280316106" sldId="284"/>
        </pc:sldMkLst>
        <pc:spChg chg="add del mod">
          <ac:chgData name="Salma Boudount" userId="0f872782-4748-4984-810d-3756c93c8ae2" providerId="ADAL" clId="{272221D5-100B-5083-AEFE-23A27BFBEAD4}" dt="2025-10-15T17:31:19.161" v="117" actId="1035"/>
          <ac:spMkLst>
            <pc:docMk/>
            <pc:sldMk cId="4280316106" sldId="284"/>
            <ac:spMk id="37" creationId="{33912CF0-AE4E-5C3E-7140-AD7056A7B3CD}"/>
          </ac:spMkLst>
        </pc:spChg>
        <pc:spChg chg="mod">
          <ac:chgData name="Salma Boudount" userId="0f872782-4748-4984-810d-3756c93c8ae2" providerId="ADAL" clId="{272221D5-100B-5083-AEFE-23A27BFBEAD4}" dt="2025-10-15T17:31:55.647" v="134" actId="1035"/>
          <ac:spMkLst>
            <pc:docMk/>
            <pc:sldMk cId="4280316106" sldId="284"/>
            <ac:spMk id="38" creationId="{F194129F-4B93-666E-47D1-D494FB45D8A6}"/>
          </ac:spMkLst>
        </pc:spChg>
        <pc:spChg chg="mod">
          <ac:chgData name="Salma Boudount" userId="0f872782-4748-4984-810d-3756c93c8ae2" providerId="ADAL" clId="{272221D5-100B-5083-AEFE-23A27BFBEAD4}" dt="2025-10-15T17:30:23.256" v="64" actId="20577"/>
          <ac:spMkLst>
            <pc:docMk/>
            <pc:sldMk cId="4280316106" sldId="284"/>
            <ac:spMk id="55" creationId="{A209387C-1D39-D32B-B5F4-9F39CEA64F2B}"/>
          </ac:spMkLst>
        </pc:spChg>
        <pc:spChg chg="mod">
          <ac:chgData name="Salma Boudount" userId="0f872782-4748-4984-810d-3756c93c8ae2" providerId="ADAL" clId="{272221D5-100B-5083-AEFE-23A27BFBEAD4}" dt="2025-10-15T17:25:40.101" v="47" actId="20577"/>
          <ac:spMkLst>
            <pc:docMk/>
            <pc:sldMk cId="4280316106" sldId="284"/>
            <ac:spMk id="61" creationId="{812D54C8-49AB-E929-2EB4-C23330367001}"/>
          </ac:spMkLst>
        </pc:spChg>
      </pc:sldChg>
      <pc:sldChg chg="modSp mod">
        <pc:chgData name="Salma Boudount" userId="0f872782-4748-4984-810d-3756c93c8ae2" providerId="ADAL" clId="{272221D5-100B-5083-AEFE-23A27BFBEAD4}" dt="2025-10-17T10:59:39.377" v="354" actId="20577"/>
        <pc:sldMkLst>
          <pc:docMk/>
          <pc:sldMk cId="140639259" sldId="286"/>
        </pc:sldMkLst>
        <pc:spChg chg="mod">
          <ac:chgData name="Salma Boudount" userId="0f872782-4748-4984-810d-3756c93c8ae2" providerId="ADAL" clId="{272221D5-100B-5083-AEFE-23A27BFBEAD4}" dt="2025-10-17T10:59:39.377" v="354" actId="20577"/>
          <ac:spMkLst>
            <pc:docMk/>
            <pc:sldMk cId="140639259" sldId="286"/>
            <ac:spMk id="21" creationId="{7B59AD5C-518D-661E-BE85-B1BC925D165A}"/>
          </ac:spMkLst>
        </pc:spChg>
        <pc:spChg chg="mod">
          <ac:chgData name="Salma Boudount" userId="0f872782-4748-4984-810d-3756c93c8ae2" providerId="ADAL" clId="{272221D5-100B-5083-AEFE-23A27BFBEAD4}" dt="2025-10-15T17:32:27.439" v="136" actId="20577"/>
          <ac:spMkLst>
            <pc:docMk/>
            <pc:sldMk cId="140639259" sldId="286"/>
            <ac:spMk id="32" creationId="{BF2A18D3-130D-7AB4-3041-A51B8B2829EB}"/>
          </ac:spMkLst>
        </pc:spChg>
        <pc:spChg chg="mod">
          <ac:chgData name="Salma Boudount" userId="0f872782-4748-4984-810d-3756c93c8ae2" providerId="ADAL" clId="{272221D5-100B-5083-AEFE-23A27BFBEAD4}" dt="2025-10-15T17:25:45.719" v="48" actId="20577"/>
          <ac:spMkLst>
            <pc:docMk/>
            <pc:sldMk cId="140639259" sldId="286"/>
            <ac:spMk id="56" creationId="{76FBFD64-68E7-620A-344D-F96F903ED8A4}"/>
          </ac:spMkLst>
        </pc:spChg>
      </pc:sldChg>
      <pc:sldChg chg="modSp mod">
        <pc:chgData name="Salma Boudount" userId="0f872782-4748-4984-810d-3756c93c8ae2" providerId="ADAL" clId="{272221D5-100B-5083-AEFE-23A27BFBEAD4}" dt="2025-10-15T17:23:40.877" v="21" actId="20577"/>
        <pc:sldMkLst>
          <pc:docMk/>
          <pc:sldMk cId="2139000824" sldId="289"/>
        </pc:sldMkLst>
        <pc:spChg chg="mod">
          <ac:chgData name="Salma Boudount" userId="0f872782-4748-4984-810d-3756c93c8ae2" providerId="ADAL" clId="{272221D5-100B-5083-AEFE-23A27BFBEAD4}" dt="2025-10-15T17:23:40.877" v="21" actId="20577"/>
          <ac:spMkLst>
            <pc:docMk/>
            <pc:sldMk cId="2139000824" sldId="289"/>
            <ac:spMk id="21" creationId="{BF1C8B80-E788-1C05-8B34-0D4A4E8B085D}"/>
          </ac:spMkLst>
        </pc:spChg>
        <pc:spChg chg="mod">
          <ac:chgData name="Salma Boudount" userId="0f872782-4748-4984-810d-3756c93c8ae2" providerId="ADAL" clId="{272221D5-100B-5083-AEFE-23A27BFBEAD4}" dt="2025-10-15T17:23:38.084" v="20" actId="20577"/>
          <ac:spMkLst>
            <pc:docMk/>
            <pc:sldMk cId="2139000824" sldId="289"/>
            <ac:spMk id="44" creationId="{CB2E5A5F-5286-A6CE-4C84-5DBD16174195}"/>
          </ac:spMkLst>
        </pc:spChg>
      </pc:sldChg>
      <pc:sldChg chg="modSp mod modNotes">
        <pc:chgData name="Salma Boudount" userId="0f872782-4748-4984-810d-3756c93c8ae2" providerId="ADAL" clId="{272221D5-100B-5083-AEFE-23A27BFBEAD4}" dt="2025-10-17T10:40:20.866" v="162" actId="20577"/>
        <pc:sldMkLst>
          <pc:docMk/>
          <pc:sldMk cId="2379189327" sldId="303"/>
        </pc:sldMkLst>
        <pc:spChg chg="mod">
          <ac:chgData name="Salma Boudount" userId="0f872782-4748-4984-810d-3756c93c8ae2" providerId="ADAL" clId="{272221D5-100B-5083-AEFE-23A27BFBEAD4}" dt="2025-10-15T17:23:15.851" v="15" actId="20577"/>
          <ac:spMkLst>
            <pc:docMk/>
            <pc:sldMk cId="2379189327" sldId="303"/>
            <ac:spMk id="17" creationId="{81810ECA-6462-964D-C17E-A55F055E8B51}"/>
          </ac:spMkLst>
        </pc:spChg>
        <pc:spChg chg="mod">
          <ac:chgData name="Salma Boudount" userId="0f872782-4748-4984-810d-3756c93c8ae2" providerId="ADAL" clId="{272221D5-100B-5083-AEFE-23A27BFBEAD4}" dt="2025-10-15T17:23:00.645" v="12" actId="20577"/>
          <ac:spMkLst>
            <pc:docMk/>
            <pc:sldMk cId="2379189327" sldId="303"/>
            <ac:spMk id="30" creationId="{E71B3524-5D0C-2327-166B-3E65C0A343CF}"/>
          </ac:spMkLst>
        </pc:spChg>
      </pc:sldChg>
      <pc:sldChg chg="modSp mod modNotes modNotesTx">
        <pc:chgData name="Salma Boudount" userId="0f872782-4748-4984-810d-3756c93c8ae2" providerId="ADAL" clId="{272221D5-100B-5083-AEFE-23A27BFBEAD4}" dt="2025-10-17T10:44:47.948" v="188" actId="20577"/>
        <pc:sldMkLst>
          <pc:docMk/>
          <pc:sldMk cId="1231108136" sldId="304"/>
        </pc:sldMkLst>
        <pc:spChg chg="mod">
          <ac:chgData name="Salma Boudount" userId="0f872782-4748-4984-810d-3756c93c8ae2" providerId="ADAL" clId="{272221D5-100B-5083-AEFE-23A27BFBEAD4}" dt="2025-10-15T17:23:53.187" v="25" actId="20577"/>
          <ac:spMkLst>
            <pc:docMk/>
            <pc:sldMk cId="1231108136" sldId="304"/>
            <ac:spMk id="44" creationId="{47F0A333-7313-D694-F772-B5A10C26CD1C}"/>
          </ac:spMkLst>
        </pc:spChg>
        <pc:spChg chg="mod">
          <ac:chgData name="Salma Boudount" userId="0f872782-4748-4984-810d-3756c93c8ae2" providerId="ADAL" clId="{272221D5-100B-5083-AEFE-23A27BFBEAD4}" dt="2025-10-15T17:23:55.612" v="27" actId="20577"/>
          <ac:spMkLst>
            <pc:docMk/>
            <pc:sldMk cId="1231108136" sldId="304"/>
            <ac:spMk id="54" creationId="{B566057E-9127-FF0C-EFC2-712BEFBF964C}"/>
          </ac:spMkLst>
        </pc:spChg>
      </pc:sldChg>
      <pc:sldChg chg="modSp mod">
        <pc:chgData name="Salma Boudount" userId="0f872782-4748-4984-810d-3756c93c8ae2" providerId="ADAL" clId="{272221D5-100B-5083-AEFE-23A27BFBEAD4}" dt="2025-10-15T17:24:00.158" v="28" actId="20577"/>
        <pc:sldMkLst>
          <pc:docMk/>
          <pc:sldMk cId="18710555" sldId="305"/>
        </pc:sldMkLst>
        <pc:spChg chg="mod">
          <ac:chgData name="Salma Boudount" userId="0f872782-4748-4984-810d-3756c93c8ae2" providerId="ADAL" clId="{272221D5-100B-5083-AEFE-23A27BFBEAD4}" dt="2025-10-15T17:24:00.158" v="28" actId="20577"/>
          <ac:spMkLst>
            <pc:docMk/>
            <pc:sldMk cId="18710555" sldId="305"/>
            <ac:spMk id="28" creationId="{7B25A71B-EF56-A066-EAE2-260222415AD0}"/>
          </ac:spMkLst>
        </pc:spChg>
      </pc:sldChg>
      <pc:sldChg chg="modSp mod modNotes">
        <pc:chgData name="Salma Boudount" userId="0f872782-4748-4984-810d-3756c93c8ae2" providerId="ADAL" clId="{272221D5-100B-5083-AEFE-23A27BFBEAD4}" dt="2025-10-17T10:46:51.199" v="206" actId="20577"/>
        <pc:sldMkLst>
          <pc:docMk/>
          <pc:sldMk cId="4194945820" sldId="306"/>
        </pc:sldMkLst>
        <pc:spChg chg="mod">
          <ac:chgData name="Salma Boudount" userId="0f872782-4748-4984-810d-3756c93c8ae2" providerId="ADAL" clId="{272221D5-100B-5083-AEFE-23A27BFBEAD4}" dt="2025-10-15T17:24:15.124" v="30" actId="20577"/>
          <ac:spMkLst>
            <pc:docMk/>
            <pc:sldMk cId="4194945820" sldId="306"/>
            <ac:spMk id="20" creationId="{3766A2B2-BE5A-183D-DD75-C73CE061DB09}"/>
          </ac:spMkLst>
        </pc:spChg>
      </pc:sldChg>
      <pc:sldChg chg="modSp mod modNotes">
        <pc:chgData name="Salma Boudount" userId="0f872782-4748-4984-810d-3756c93c8ae2" providerId="ADAL" clId="{272221D5-100B-5083-AEFE-23A27BFBEAD4}" dt="2025-10-17T10:46:03.109" v="200" actId="20577"/>
        <pc:sldMkLst>
          <pc:docMk/>
          <pc:sldMk cId="2488050769" sldId="307"/>
        </pc:sldMkLst>
        <pc:spChg chg="mod">
          <ac:chgData name="Salma Boudount" userId="0f872782-4748-4984-810d-3756c93c8ae2" providerId="ADAL" clId="{272221D5-100B-5083-AEFE-23A27BFBEAD4}" dt="2025-10-15T17:24:12.203" v="29" actId="20577"/>
          <ac:spMkLst>
            <pc:docMk/>
            <pc:sldMk cId="2488050769" sldId="307"/>
            <ac:spMk id="32" creationId="{AC4CB300-188B-B44A-46B5-96018195B9B5}"/>
          </ac:spMkLst>
        </pc:spChg>
      </pc:sldChg>
      <pc:sldChg chg="modSp mod">
        <pc:chgData name="Salma Boudount" userId="0f872782-4748-4984-810d-3756c93c8ae2" providerId="ADAL" clId="{272221D5-100B-5083-AEFE-23A27BFBEAD4}" dt="2025-10-15T17:24:22.312" v="31" actId="20577"/>
        <pc:sldMkLst>
          <pc:docMk/>
          <pc:sldMk cId="4095023720" sldId="308"/>
        </pc:sldMkLst>
        <pc:spChg chg="mod">
          <ac:chgData name="Salma Boudount" userId="0f872782-4748-4984-810d-3756c93c8ae2" providerId="ADAL" clId="{272221D5-100B-5083-AEFE-23A27BFBEAD4}" dt="2025-10-15T17:24:22.312" v="31" actId="20577"/>
          <ac:spMkLst>
            <pc:docMk/>
            <pc:sldMk cId="4095023720" sldId="308"/>
            <ac:spMk id="28" creationId="{8781301A-D1A2-D7B5-CE53-68BA3C49B79D}"/>
          </ac:spMkLst>
        </pc:spChg>
      </pc:sldChg>
      <pc:sldChg chg="modSp mod modNotes">
        <pc:chgData name="Salma Boudount" userId="0f872782-4748-4984-810d-3756c93c8ae2" providerId="ADAL" clId="{272221D5-100B-5083-AEFE-23A27BFBEAD4}" dt="2025-10-17T10:48:07.103" v="213" actId="20577"/>
        <pc:sldMkLst>
          <pc:docMk/>
          <pc:sldMk cId="1389846995" sldId="309"/>
        </pc:sldMkLst>
        <pc:spChg chg="mod">
          <ac:chgData name="Salma Boudount" userId="0f872782-4748-4984-810d-3756c93c8ae2" providerId="ADAL" clId="{272221D5-100B-5083-AEFE-23A27BFBEAD4}" dt="2025-10-15T17:24:24.938" v="32" actId="20577"/>
          <ac:spMkLst>
            <pc:docMk/>
            <pc:sldMk cId="1389846995" sldId="309"/>
            <ac:spMk id="43" creationId="{2D068B41-1FFF-3AE1-0E14-1D2CFB12EE59}"/>
          </ac:spMkLst>
        </pc:spChg>
      </pc:sldChg>
      <pc:sldChg chg="modSp mod modNotes">
        <pc:chgData name="Salma Boudount" userId="0f872782-4748-4984-810d-3756c93c8ae2" providerId="ADAL" clId="{272221D5-100B-5083-AEFE-23A27BFBEAD4}" dt="2025-10-17T10:48:56.892" v="223" actId="20577"/>
        <pc:sldMkLst>
          <pc:docMk/>
          <pc:sldMk cId="2439534013" sldId="310"/>
        </pc:sldMkLst>
        <pc:spChg chg="mod">
          <ac:chgData name="Salma Boudount" userId="0f872782-4748-4984-810d-3756c93c8ae2" providerId="ADAL" clId="{272221D5-100B-5083-AEFE-23A27BFBEAD4}" dt="2025-10-15T17:24:29.098" v="33" actId="20577"/>
          <ac:spMkLst>
            <pc:docMk/>
            <pc:sldMk cId="2439534013" sldId="310"/>
            <ac:spMk id="28" creationId="{D7815F32-38BF-9E7B-E877-B121E1CA87B7}"/>
          </ac:spMkLst>
        </pc:spChg>
      </pc:sldChg>
      <pc:sldChg chg="modSp mod modNotes">
        <pc:chgData name="Salma Boudount" userId="0f872782-4748-4984-810d-3756c93c8ae2" providerId="ADAL" clId="{272221D5-100B-5083-AEFE-23A27BFBEAD4}" dt="2025-10-17T10:49:08.594" v="224" actId="20577"/>
        <pc:sldMkLst>
          <pc:docMk/>
          <pc:sldMk cId="3999261407" sldId="311"/>
        </pc:sldMkLst>
        <pc:spChg chg="mod">
          <ac:chgData name="Salma Boudount" userId="0f872782-4748-4984-810d-3756c93c8ae2" providerId="ADAL" clId="{272221D5-100B-5083-AEFE-23A27BFBEAD4}" dt="2025-10-15T17:27:59.895" v="60" actId="20577"/>
          <ac:spMkLst>
            <pc:docMk/>
            <pc:sldMk cId="3999261407" sldId="311"/>
            <ac:spMk id="35" creationId="{A4FFD99B-9871-7E6A-DA15-B97F5518ECA8}"/>
          </ac:spMkLst>
        </pc:spChg>
        <pc:spChg chg="mod">
          <ac:chgData name="Salma Boudount" userId="0f872782-4748-4984-810d-3756c93c8ae2" providerId="ADAL" clId="{272221D5-100B-5083-AEFE-23A27BFBEAD4}" dt="2025-10-15T17:28:05.854" v="61" actId="20577"/>
          <ac:spMkLst>
            <pc:docMk/>
            <pc:sldMk cId="3999261407" sldId="311"/>
            <ac:spMk id="49" creationId="{2184F00F-8B6C-11E7-2680-62B769DE710A}"/>
          </ac:spMkLst>
        </pc:spChg>
        <pc:spChg chg="mod">
          <ac:chgData name="Salma Boudount" userId="0f872782-4748-4984-810d-3756c93c8ae2" providerId="ADAL" clId="{272221D5-100B-5083-AEFE-23A27BFBEAD4}" dt="2025-10-15T17:24:31.554" v="34" actId="20577"/>
          <ac:spMkLst>
            <pc:docMk/>
            <pc:sldMk cId="3999261407" sldId="311"/>
            <ac:spMk id="70" creationId="{A754DE8E-9C2E-FACF-7BB2-FC96FA63586E}"/>
          </ac:spMkLst>
        </pc:spChg>
      </pc:sldChg>
      <pc:sldChg chg="modSp mod modNotes">
        <pc:chgData name="Salma Boudount" userId="0f872782-4748-4984-810d-3756c93c8ae2" providerId="ADAL" clId="{272221D5-100B-5083-AEFE-23A27BFBEAD4}" dt="2025-10-17T10:49:39.112" v="229"/>
        <pc:sldMkLst>
          <pc:docMk/>
          <pc:sldMk cId="937294173" sldId="312"/>
        </pc:sldMkLst>
        <pc:spChg chg="mod">
          <ac:chgData name="Salma Boudount" userId="0f872782-4748-4984-810d-3756c93c8ae2" providerId="ADAL" clId="{272221D5-100B-5083-AEFE-23A27BFBEAD4}" dt="2025-10-15T17:24:34.569" v="35" actId="20577"/>
          <ac:spMkLst>
            <pc:docMk/>
            <pc:sldMk cId="937294173" sldId="312"/>
            <ac:spMk id="28" creationId="{AD0F38FA-890A-C797-F44A-3183C51AD6E2}"/>
          </ac:spMkLst>
        </pc:spChg>
      </pc:sldChg>
      <pc:sldChg chg="modSp mod">
        <pc:chgData name="Salma Boudount" userId="0f872782-4748-4984-810d-3756c93c8ae2" providerId="ADAL" clId="{272221D5-100B-5083-AEFE-23A27BFBEAD4}" dt="2025-10-15T17:24:39.110" v="36" actId="20577"/>
        <pc:sldMkLst>
          <pc:docMk/>
          <pc:sldMk cId="2549465398" sldId="313"/>
        </pc:sldMkLst>
        <pc:spChg chg="mod">
          <ac:chgData name="Salma Boudount" userId="0f872782-4748-4984-810d-3756c93c8ae2" providerId="ADAL" clId="{272221D5-100B-5083-AEFE-23A27BFBEAD4}" dt="2025-10-15T17:24:39.110" v="36" actId="20577"/>
          <ac:spMkLst>
            <pc:docMk/>
            <pc:sldMk cId="2549465398" sldId="313"/>
            <ac:spMk id="44" creationId="{49E5AC43-2412-2C48-C0C7-53E4222AA375}"/>
          </ac:spMkLst>
        </pc:spChg>
      </pc:sldChg>
      <pc:sldChg chg="modSp mod modNotes">
        <pc:chgData name="Salma Boudount" userId="0f872782-4748-4984-810d-3756c93c8ae2" providerId="ADAL" clId="{272221D5-100B-5083-AEFE-23A27BFBEAD4}" dt="2025-10-17T10:50:40.404" v="232" actId="20577"/>
        <pc:sldMkLst>
          <pc:docMk/>
          <pc:sldMk cId="2602432883" sldId="314"/>
        </pc:sldMkLst>
        <pc:spChg chg="mod">
          <ac:chgData name="Salma Boudount" userId="0f872782-4748-4984-810d-3756c93c8ae2" providerId="ADAL" clId="{272221D5-100B-5083-AEFE-23A27BFBEAD4}" dt="2025-10-15T17:24:41.845" v="37" actId="20577"/>
          <ac:spMkLst>
            <pc:docMk/>
            <pc:sldMk cId="2602432883" sldId="314"/>
            <ac:spMk id="39" creationId="{94B84D17-DC01-2588-4945-1C63AC28D632}"/>
          </ac:spMkLst>
        </pc:spChg>
      </pc:sldChg>
      <pc:sldChg chg="modSp mod modNotes">
        <pc:chgData name="Salma Boudount" userId="0f872782-4748-4984-810d-3756c93c8ae2" providerId="ADAL" clId="{272221D5-100B-5083-AEFE-23A27BFBEAD4}" dt="2025-10-17T10:51:47.046" v="244" actId="20577"/>
        <pc:sldMkLst>
          <pc:docMk/>
          <pc:sldMk cId="1395578617" sldId="316"/>
        </pc:sldMkLst>
        <pc:spChg chg="mod">
          <ac:chgData name="Salma Boudount" userId="0f872782-4748-4984-810d-3756c93c8ae2" providerId="ADAL" clId="{272221D5-100B-5083-AEFE-23A27BFBEAD4}" dt="2025-10-15T17:24:50.605" v="39" actId="20577"/>
          <ac:spMkLst>
            <pc:docMk/>
            <pc:sldMk cId="1395578617" sldId="316"/>
            <ac:spMk id="12" creationId="{E2D4E8DB-2801-2C45-EAB2-3BED8F6E45B9}"/>
          </ac:spMkLst>
        </pc:spChg>
      </pc:sldChg>
      <pc:sldChg chg="modSp mod modNotes">
        <pc:chgData name="Salma Boudount" userId="0f872782-4748-4984-810d-3756c93c8ae2" providerId="ADAL" clId="{272221D5-100B-5083-AEFE-23A27BFBEAD4}" dt="2025-10-17T10:53:10.103" v="257" actId="20577"/>
        <pc:sldMkLst>
          <pc:docMk/>
          <pc:sldMk cId="488412691" sldId="317"/>
        </pc:sldMkLst>
        <pc:spChg chg="mod">
          <ac:chgData name="Salma Boudount" userId="0f872782-4748-4984-810d-3756c93c8ae2" providerId="ADAL" clId="{272221D5-100B-5083-AEFE-23A27BFBEAD4}" dt="2025-10-15T17:24:53.119" v="40" actId="20577"/>
          <ac:spMkLst>
            <pc:docMk/>
            <pc:sldMk cId="488412691" sldId="317"/>
            <ac:spMk id="15" creationId="{46C84803-4ECC-6860-A8FC-751FE79C0777}"/>
          </ac:spMkLst>
        </pc:spChg>
      </pc:sldChg>
      <pc:sldChg chg="modSp mod modNotes">
        <pc:chgData name="Salma Boudount" userId="0f872782-4748-4984-810d-3756c93c8ae2" providerId="ADAL" clId="{272221D5-100B-5083-AEFE-23A27BFBEAD4}" dt="2025-10-17T10:53:56.433" v="277" actId="20577"/>
        <pc:sldMkLst>
          <pc:docMk/>
          <pc:sldMk cId="1730003130" sldId="318"/>
        </pc:sldMkLst>
        <pc:spChg chg="mod">
          <ac:chgData name="Salma Boudount" userId="0f872782-4748-4984-810d-3756c93c8ae2" providerId="ADAL" clId="{272221D5-100B-5083-AEFE-23A27BFBEAD4}" dt="2025-10-15T17:25:17.340" v="41" actId="20577"/>
          <ac:spMkLst>
            <pc:docMk/>
            <pc:sldMk cId="1730003130" sldId="318"/>
            <ac:spMk id="23" creationId="{43E3C16D-1852-AA77-E6B8-45122EB25D94}"/>
          </ac:spMkLst>
        </pc:spChg>
      </pc:sldChg>
      <pc:sldChg chg="modSp mod modNotes">
        <pc:chgData name="Salma Boudount" userId="0f872782-4748-4984-810d-3756c93c8ae2" providerId="ADAL" clId="{272221D5-100B-5083-AEFE-23A27BFBEAD4}" dt="2025-10-17T10:55:22.596" v="296" actId="20577"/>
        <pc:sldMkLst>
          <pc:docMk/>
          <pc:sldMk cId="540172779" sldId="319"/>
        </pc:sldMkLst>
        <pc:spChg chg="mod">
          <ac:chgData name="Salma Boudount" userId="0f872782-4748-4984-810d-3756c93c8ae2" providerId="ADAL" clId="{272221D5-100B-5083-AEFE-23A27BFBEAD4}" dt="2025-10-15T17:25:21.485" v="42" actId="20577"/>
          <ac:spMkLst>
            <pc:docMk/>
            <pc:sldMk cId="540172779" sldId="319"/>
            <ac:spMk id="21" creationId="{FF992AE2-E98B-1508-F6F0-923FA71CDE11}"/>
          </ac:spMkLst>
        </pc:spChg>
      </pc:sldChg>
      <pc:sldChg chg="modSp mod modNotes">
        <pc:chgData name="Salma Boudount" userId="0f872782-4748-4984-810d-3756c93c8ae2" providerId="ADAL" clId="{272221D5-100B-5083-AEFE-23A27BFBEAD4}" dt="2025-10-17T10:56:21.260" v="313"/>
        <pc:sldMkLst>
          <pc:docMk/>
          <pc:sldMk cId="570262118" sldId="320"/>
        </pc:sldMkLst>
        <pc:spChg chg="mod">
          <ac:chgData name="Salma Boudount" userId="0f872782-4748-4984-810d-3756c93c8ae2" providerId="ADAL" clId="{272221D5-100B-5083-AEFE-23A27BFBEAD4}" dt="2025-10-15T17:25:25.885" v="43" actId="20577"/>
          <ac:spMkLst>
            <pc:docMk/>
            <pc:sldMk cId="570262118" sldId="320"/>
            <ac:spMk id="23" creationId="{6793F80B-D52E-8419-760A-B7A19BAC0AAF}"/>
          </ac:spMkLst>
        </pc:spChg>
      </pc:sldChg>
      <pc:sldChg chg="modSp mod modNotes">
        <pc:chgData name="Salma Boudount" userId="0f872782-4748-4984-810d-3756c93c8ae2" providerId="ADAL" clId="{272221D5-100B-5083-AEFE-23A27BFBEAD4}" dt="2025-10-17T10:56:51.387" v="327" actId="20577"/>
        <pc:sldMkLst>
          <pc:docMk/>
          <pc:sldMk cId="1825725393" sldId="321"/>
        </pc:sldMkLst>
        <pc:spChg chg="mod">
          <ac:chgData name="Salma Boudount" userId="0f872782-4748-4984-810d-3756c93c8ae2" providerId="ADAL" clId="{272221D5-100B-5083-AEFE-23A27BFBEAD4}" dt="2025-10-15T17:25:30.401" v="44" actId="20577"/>
          <ac:spMkLst>
            <pc:docMk/>
            <pc:sldMk cId="1825725393" sldId="321"/>
            <ac:spMk id="51" creationId="{97F69136-33EC-A321-9B7A-5804973D6296}"/>
          </ac:spMkLst>
        </pc:spChg>
      </pc:sldChg>
      <pc:sldChg chg="modSp mod modNotes">
        <pc:chgData name="Salma Boudount" userId="0f872782-4748-4984-810d-3756c93c8ae2" providerId="ADAL" clId="{272221D5-100B-5083-AEFE-23A27BFBEAD4}" dt="2025-10-17T10:58:51.288" v="338" actId="20577"/>
        <pc:sldMkLst>
          <pc:docMk/>
          <pc:sldMk cId="2193326786" sldId="323"/>
        </pc:sldMkLst>
        <pc:spChg chg="mod">
          <ac:chgData name="Salma Boudount" userId="0f872782-4748-4984-810d-3756c93c8ae2" providerId="ADAL" clId="{272221D5-100B-5083-AEFE-23A27BFBEAD4}" dt="2025-10-15T17:30:03.871" v="63" actId="20577"/>
          <ac:spMkLst>
            <pc:docMk/>
            <pc:sldMk cId="2193326786" sldId="323"/>
            <ac:spMk id="3" creationId="{78A0C50D-0425-EC35-84A5-28B9AECEA356}"/>
          </ac:spMkLst>
        </pc:spChg>
        <pc:spChg chg="mod">
          <ac:chgData name="Salma Boudount" userId="0f872782-4748-4984-810d-3756c93c8ae2" providerId="ADAL" clId="{272221D5-100B-5083-AEFE-23A27BFBEAD4}" dt="2025-10-15T17:25:36.754" v="46" actId="20577"/>
          <ac:spMkLst>
            <pc:docMk/>
            <pc:sldMk cId="2193326786" sldId="323"/>
            <ac:spMk id="16" creationId="{B9C1235C-2989-1325-77E2-DED9B37D4CE9}"/>
          </ac:spMkLst>
        </pc:spChg>
      </pc:sldChg>
      <pc:sldChg chg="modSp mod modNotes">
        <pc:chgData name="Salma Boudount" userId="0f872782-4748-4984-810d-3756c93c8ae2" providerId="ADAL" clId="{272221D5-100B-5083-AEFE-23A27BFBEAD4}" dt="2025-10-17T10:51:40.379" v="242" actId="20577"/>
        <pc:sldMkLst>
          <pc:docMk/>
          <pc:sldMk cId="2432719569" sldId="324"/>
        </pc:sldMkLst>
        <pc:spChg chg="mod">
          <ac:chgData name="Salma Boudount" userId="0f872782-4748-4984-810d-3756c93c8ae2" providerId="ADAL" clId="{272221D5-100B-5083-AEFE-23A27BFBEAD4}" dt="2025-10-15T17:24:47.984" v="38" actId="20577"/>
          <ac:spMkLst>
            <pc:docMk/>
            <pc:sldMk cId="2432719569" sldId="324"/>
            <ac:spMk id="17" creationId="{22B6A53A-48D2-5823-25BB-11E59E42F3CC}"/>
          </ac:spMkLst>
        </pc:spChg>
      </pc:sldChg>
      <pc:sldChg chg="modSp mod modNotes">
        <pc:chgData name="Salma Boudount" userId="0f872782-4748-4984-810d-3756c93c8ae2" providerId="ADAL" clId="{272221D5-100B-5083-AEFE-23A27BFBEAD4}" dt="2025-10-17T10:57:27.427" v="330" actId="20577"/>
        <pc:sldMkLst>
          <pc:docMk/>
          <pc:sldMk cId="1152320487" sldId="325"/>
        </pc:sldMkLst>
        <pc:spChg chg="mod">
          <ac:chgData name="Salma Boudount" userId="0f872782-4748-4984-810d-3756c93c8ae2" providerId="ADAL" clId="{272221D5-100B-5083-AEFE-23A27BFBEAD4}" dt="2025-10-15T17:25:33.537" v="45" actId="20577"/>
          <ac:spMkLst>
            <pc:docMk/>
            <pc:sldMk cId="1152320487" sldId="325"/>
            <ac:spMk id="87" creationId="{EE7B624C-A440-32D6-8EB6-DB27E6ECF4B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75073102236934E-2"/>
          <c:y val="2.9093276358942381E-2"/>
          <c:w val="0.90892503280839898"/>
          <c:h val="0.87186171259842515"/>
        </c:manualLayout>
      </c:layout>
      <c:lineChart>
        <c:grouping val="stacked"/>
        <c:varyColors val="0"/>
        <c:ser>
          <c:idx val="0"/>
          <c:order val="0"/>
          <c:tx>
            <c:strRef>
              <c:f>Hoja1!$B$1</c:f>
              <c:strCache>
                <c:ptCount val="1"/>
                <c:pt idx="0">
                  <c:v>1000</c:v>
                </c:pt>
              </c:strCache>
            </c:strRef>
          </c:tx>
          <c:spPr>
            <a:ln w="28575" cap="rnd">
              <a:solidFill>
                <a:schemeClr val="accent1"/>
              </a:solidFill>
              <a:round/>
            </a:ln>
            <a:effectLst/>
          </c:spPr>
          <c:marker>
            <c:symbol val="none"/>
          </c:marker>
          <c:cat>
            <c:numRef>
              <c:f>Hoja1!$A$2:$A$7</c:f>
              <c:numCache>
                <c:formatCode>General</c:formatCode>
                <c:ptCount val="6"/>
                <c:pt idx="0">
                  <c:v>0</c:v>
                </c:pt>
                <c:pt idx="1">
                  <c:v>1</c:v>
                </c:pt>
                <c:pt idx="2">
                  <c:v>2</c:v>
                </c:pt>
                <c:pt idx="3">
                  <c:v>3</c:v>
                </c:pt>
                <c:pt idx="4">
                  <c:v>4</c:v>
                </c:pt>
                <c:pt idx="5">
                  <c:v>5</c:v>
                </c:pt>
              </c:numCache>
            </c:numRef>
          </c:cat>
          <c:val>
            <c:numRef>
              <c:f>Hoja1!$B$2:$B$7</c:f>
              <c:numCache>
                <c:formatCode>General</c:formatCode>
                <c:ptCount val="6"/>
                <c:pt idx="0">
                  <c:v>1000</c:v>
                </c:pt>
                <c:pt idx="1">
                  <c:v>800</c:v>
                </c:pt>
                <c:pt idx="2">
                  <c:v>960</c:v>
                </c:pt>
                <c:pt idx="3">
                  <c:v>1200</c:v>
                </c:pt>
                <c:pt idx="4">
                  <c:v>1300</c:v>
                </c:pt>
                <c:pt idx="5">
                  <c:v>910</c:v>
                </c:pt>
              </c:numCache>
            </c:numRef>
          </c:val>
          <c:smooth val="0"/>
          <c:extLst>
            <c:ext xmlns:c16="http://schemas.microsoft.com/office/drawing/2014/chart" uri="{C3380CC4-5D6E-409C-BE32-E72D297353CC}">
              <c16:uniqueId val="{00000000-854A-1946-BA86-E7510BFB7600}"/>
            </c:ext>
          </c:extLst>
        </c:ser>
        <c:ser>
          <c:idx val="1"/>
          <c:order val="1"/>
          <c:tx>
            <c:strRef>
              <c:f>Hoja1!$C$1</c:f>
              <c:strCache>
                <c:ptCount val="1"/>
                <c:pt idx="0">
                  <c:v>Columna2</c:v>
                </c:pt>
              </c:strCache>
            </c:strRef>
          </c:tx>
          <c:spPr>
            <a:ln w="28575" cap="rnd">
              <a:solidFill>
                <a:schemeClr val="accent2"/>
              </a:solidFill>
              <a:round/>
            </a:ln>
            <a:effectLst/>
          </c:spPr>
          <c:marker>
            <c:symbol val="none"/>
          </c:marker>
          <c:cat>
            <c:numRef>
              <c:f>Hoja1!$A$2:$A$7</c:f>
              <c:numCache>
                <c:formatCode>General</c:formatCode>
                <c:ptCount val="6"/>
                <c:pt idx="0">
                  <c:v>0</c:v>
                </c:pt>
                <c:pt idx="1">
                  <c:v>1</c:v>
                </c:pt>
                <c:pt idx="2">
                  <c:v>2</c:v>
                </c:pt>
                <c:pt idx="3">
                  <c:v>3</c:v>
                </c:pt>
                <c:pt idx="4">
                  <c:v>4</c:v>
                </c:pt>
                <c:pt idx="5">
                  <c:v>5</c:v>
                </c:pt>
              </c:numCache>
            </c:numRef>
          </c:cat>
          <c:val>
            <c:numRef>
              <c:f>Hoja1!$C$2:$C$7</c:f>
              <c:numCache>
                <c:formatCode>General</c:formatCode>
                <c:ptCount val="6"/>
              </c:numCache>
            </c:numRef>
          </c:val>
          <c:smooth val="0"/>
          <c:extLst>
            <c:ext xmlns:c16="http://schemas.microsoft.com/office/drawing/2014/chart" uri="{C3380CC4-5D6E-409C-BE32-E72D297353CC}">
              <c16:uniqueId val="{00000001-854A-1946-BA86-E7510BFB7600}"/>
            </c:ext>
          </c:extLst>
        </c:ser>
        <c:ser>
          <c:idx val="2"/>
          <c:order val="2"/>
          <c:tx>
            <c:strRef>
              <c:f>Hoja1!$D$1</c:f>
              <c:strCache>
                <c:ptCount val="1"/>
                <c:pt idx="0">
                  <c:v>Columna3</c:v>
                </c:pt>
              </c:strCache>
            </c:strRef>
          </c:tx>
          <c:spPr>
            <a:ln w="28575" cap="rnd">
              <a:solidFill>
                <a:srgbClr val="FF4A00"/>
              </a:solidFill>
              <a:round/>
            </a:ln>
            <a:effectLst/>
          </c:spPr>
          <c:marker>
            <c:symbol val="none"/>
          </c:marker>
          <c:cat>
            <c:numRef>
              <c:f>Hoja1!$A$2:$A$7</c:f>
              <c:numCache>
                <c:formatCode>General</c:formatCode>
                <c:ptCount val="6"/>
                <c:pt idx="0">
                  <c:v>0</c:v>
                </c:pt>
                <c:pt idx="1">
                  <c:v>1</c:v>
                </c:pt>
                <c:pt idx="2">
                  <c:v>2</c:v>
                </c:pt>
                <c:pt idx="3">
                  <c:v>3</c:v>
                </c:pt>
                <c:pt idx="4">
                  <c:v>4</c:v>
                </c:pt>
                <c:pt idx="5">
                  <c:v>5</c:v>
                </c:pt>
              </c:numCache>
            </c:numRef>
          </c:cat>
          <c:val>
            <c:numRef>
              <c:f>Hoja1!$D$2:$D$7</c:f>
              <c:numCache>
                <c:formatCode>General</c:formatCode>
                <c:ptCount val="6"/>
              </c:numCache>
            </c:numRef>
          </c:val>
          <c:smooth val="0"/>
          <c:extLst>
            <c:ext xmlns:c16="http://schemas.microsoft.com/office/drawing/2014/chart" uri="{C3380CC4-5D6E-409C-BE32-E72D297353CC}">
              <c16:uniqueId val="{00000002-854A-1946-BA86-E7510BFB7600}"/>
            </c:ext>
          </c:extLst>
        </c:ser>
        <c:dLbls>
          <c:showLegendKey val="0"/>
          <c:showVal val="0"/>
          <c:showCatName val="0"/>
          <c:showSerName val="0"/>
          <c:showPercent val="0"/>
          <c:showBubbleSize val="0"/>
        </c:dLbls>
        <c:smooth val="0"/>
        <c:axId val="1833524159"/>
        <c:axId val="1833526431"/>
      </c:lineChart>
      <c:catAx>
        <c:axId val="1833524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P Neue Montreal Book" pitchFamily="2" charset="77"/>
                <a:ea typeface="PP Neue Montreal Book" pitchFamily="2" charset="77"/>
                <a:cs typeface="+mn-cs"/>
              </a:defRPr>
            </a:pPr>
            <a:endParaRPr lang="es-ES"/>
          </a:p>
        </c:txPr>
        <c:crossAx val="1833526431"/>
        <c:crosses val="autoZero"/>
        <c:auto val="1"/>
        <c:lblAlgn val="ctr"/>
        <c:lblOffset val="100"/>
        <c:noMultiLvlLbl val="0"/>
      </c:catAx>
      <c:valAx>
        <c:axId val="1833526431"/>
        <c:scaling>
          <c:orientation val="minMax"/>
          <c:max val="1400"/>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P Neue Montreal Book" pitchFamily="2" charset="77"/>
                <a:ea typeface="PP Neue Montreal Book" pitchFamily="2" charset="77"/>
                <a:cs typeface="+mn-cs"/>
              </a:defRPr>
            </a:pPr>
            <a:endParaRPr lang="es-ES"/>
          </a:p>
        </c:txPr>
        <c:crossAx val="1833524159"/>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6DE56-7D21-2B40-BDF2-A38BE916C027}" type="datetimeFigureOut">
              <a:rPr lang="es-ES" smtClean="0"/>
              <a:t>21/10/2025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D1E07-F10C-4E44-892F-EE9870089DB9}" type="slidenum">
              <a:rPr lang="es-ES" smtClean="0"/>
              <a:t>‹Nº›</a:t>
            </a:fld>
            <a:endParaRPr lang="es-ES"/>
          </a:p>
        </p:txBody>
      </p:sp>
    </p:spTree>
    <p:extLst>
      <p:ext uri="{BB962C8B-B14F-4D97-AF65-F5344CB8AC3E}">
        <p14:creationId xmlns:p14="http://schemas.microsoft.com/office/powerpoint/2010/main" val="3864643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b="1" dirty="0">
                <a:latin typeface="Calibri Light" panose="020F0302020204030204" pitchFamily="34" charset="0"/>
                <a:ea typeface="ＭＳ Ｐゴシック" panose="020B0600070205080204" pitchFamily="34" charset="-128"/>
              </a:rPr>
              <a:t>Preséntese</a:t>
            </a:r>
            <a:r>
              <a:rPr lang="es-ES" altLang="es-ES" dirty="0">
                <a:latin typeface="Calibri Light" panose="020F0302020204030204" pitchFamily="34" charset="0"/>
                <a:ea typeface="ＭＳ Ｐゴシック" panose="020B0600070205080204" pitchFamily="34" charset="-128"/>
              </a:rPr>
              <a:t>: nombre y descripción rápida de lo que hace en su trabajo. Es importante que los estudiantes vean que les habla un profesional del sector financiero. Tenga en cuenta que, aunque trabaje para una entidad financiera</a:t>
            </a:r>
            <a:r>
              <a:rPr lang="es-ES" altLang="es-ES" b="1" dirty="0">
                <a:latin typeface="Calibri Light" panose="020F0302020204030204" pitchFamily="34" charset="0"/>
                <a:ea typeface="ＭＳ Ｐゴシック" panose="020B0600070205080204" pitchFamily="34" charset="-128"/>
              </a:rPr>
              <a:t> no puede hacer ninguna acción comercial ni publicitaria. </a:t>
            </a:r>
          </a:p>
          <a:p>
            <a:pPr algn="just">
              <a:defRPr/>
            </a:pPr>
            <a:endParaRPr lang="es-ES" altLang="es-ES" b="1" dirty="0">
              <a:latin typeface="Calibri Light" panose="020F0302020204030204" pitchFamily="34" charset="0"/>
              <a:ea typeface="ＭＳ Ｐゴシック" panose="020B0600070205080204" pitchFamily="34" charset="-128"/>
            </a:endParaRPr>
          </a:p>
          <a:p>
            <a:pPr algn="just">
              <a:defRPr/>
            </a:pPr>
            <a:r>
              <a:rPr lang="es-ES" altLang="es-ES" b="1" dirty="0">
                <a:latin typeface="Calibri Light" panose="020F0302020204030204" pitchFamily="34" charset="0"/>
                <a:ea typeface="ＭＳ Ｐゴシック" panose="020B0600070205080204" pitchFamily="34" charset="-128"/>
              </a:rPr>
              <a:t>(Recuerde el decálogo del voluntario</a:t>
            </a:r>
            <a:r>
              <a:rPr lang="es-ES" altLang="es-ES" dirty="0">
                <a:latin typeface="Calibri Light" panose="020F0302020204030204" pitchFamily="34" charset="0"/>
                <a:ea typeface="ＭＳ Ｐゴシック" panose="020B0600070205080204" pitchFamily="34" charset="-128"/>
              </a:rPr>
              <a:t>). </a:t>
            </a: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a:t>
            </a:fld>
            <a:endParaRPr lang="es-ES"/>
          </a:p>
        </p:txBody>
      </p:sp>
    </p:spTree>
    <p:extLst>
      <p:ext uri="{BB962C8B-B14F-4D97-AF65-F5344CB8AC3E}">
        <p14:creationId xmlns:p14="http://schemas.microsoft.com/office/powerpoint/2010/main" val="62558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s-ES" altLang="es-ES" dirty="0">
                <a:ea typeface="ＭＳ Ｐゴシック" panose="020B0600070205080204" pitchFamily="34" charset="-128"/>
              </a:rPr>
              <a:t>Presentaremos a Pablo, un amigo de Patricia que ha empezado a trabajar en una empresa del sector de las nuevas tecnologías. Le explica a Patricia que todos, en nuestro día a día, podemos actuar de manera sostenible, tanto las empresas como las personas.</a:t>
            </a:r>
          </a:p>
          <a:p>
            <a:pPr>
              <a:defRPr/>
            </a:pPr>
            <a:endParaRPr lang="es-ES" altLang="es-ES" dirty="0">
              <a:ea typeface="ＭＳ Ｐゴシック" panose="020B0600070205080204" pitchFamily="34" charset="-128"/>
            </a:endParaRPr>
          </a:p>
          <a:p>
            <a:pPr>
              <a:defRPr/>
            </a:pPr>
            <a:r>
              <a:rPr lang="es-ES" altLang="es-ES" dirty="0">
                <a:ea typeface="ＭＳ Ｐゴシック" panose="020B0600070205080204" pitchFamily="34" charset="-128"/>
              </a:rPr>
              <a:t>El sistema más conocido es el lineal: Producir – Usar – Tirar</a:t>
            </a:r>
          </a:p>
          <a:p>
            <a:pPr>
              <a:defRPr/>
            </a:pPr>
            <a:endParaRPr lang="es-ES" altLang="es-ES" dirty="0">
              <a:ea typeface="ＭＳ Ｐゴシック" panose="020B0600070205080204" pitchFamily="34" charset="-128"/>
            </a:endParaRPr>
          </a:p>
          <a:p>
            <a:pPr>
              <a:defRPr/>
            </a:pPr>
            <a:r>
              <a:rPr lang="es-ES" altLang="es-ES" dirty="0">
                <a:ea typeface="ＭＳ Ｐゴシック" panose="020B0600070205080204" pitchFamily="34" charset="-128"/>
              </a:rPr>
              <a:t>En cambio, el </a:t>
            </a:r>
            <a:r>
              <a:rPr lang="es-ES" altLang="es-ES" b="1" dirty="0">
                <a:ea typeface="ＭＳ Ｐゴシック" panose="020B0600070205080204" pitchFamily="34" charset="-128"/>
              </a:rPr>
              <a:t>sistema circular </a:t>
            </a:r>
            <a:r>
              <a:rPr lang="es-ES" altLang="es-ES" dirty="0">
                <a:ea typeface="ＭＳ Ｐゴシック" panose="020B0600070205080204" pitchFamily="34" charset="-128"/>
              </a:rPr>
              <a:t>se basa en imitar a la naturaleza, donde nada se malgasta y todo se reutiliza. </a:t>
            </a:r>
          </a:p>
          <a:p>
            <a:pPr>
              <a:defRPr/>
            </a:pPr>
            <a:endParaRPr lang="es-ES" altLang="es-ES" dirty="0">
              <a:ea typeface="ＭＳ Ｐゴシック" panose="020B0600070205080204" pitchFamily="34" charset="-128"/>
            </a:endParaRPr>
          </a:p>
          <a:p>
            <a:pPr>
              <a:defRPr/>
            </a:pPr>
            <a:r>
              <a:rPr lang="es-ES" altLang="es-ES" dirty="0">
                <a:ea typeface="ＭＳ Ｐゴシック" panose="020B0600070205080204" pitchFamily="34" charset="-128"/>
              </a:rPr>
              <a:t>¿Qué son las 7R? Avanzaremos en la diapositiva para mostrar las palabras.</a:t>
            </a:r>
          </a:p>
          <a:p>
            <a:pPr>
              <a:defRPr/>
            </a:pPr>
            <a:r>
              <a:rPr lang="es-ES" altLang="es-ES" dirty="0">
                <a:ea typeface="ＭＳ Ｐゴシック" panose="020B0600070205080204" pitchFamily="34" charset="-128"/>
              </a:rPr>
              <a:t>Tener presentes en nuestro día a día las 7R nos hace ser más respetuosos con el medioambiente, dar nuevas oportunidades y usos a materiales u objetos que ya tenemos. Además, nos permite ahorrar.</a:t>
            </a:r>
          </a:p>
          <a:p>
            <a:pPr>
              <a:defRPr/>
            </a:pPr>
            <a:endParaRPr lang="es-ES" altLang="es-ES" b="1" dirty="0">
              <a:ea typeface="ＭＳ Ｐゴシック" panose="020B0600070205080204" pitchFamily="34" charset="-128"/>
            </a:endParaRPr>
          </a:p>
          <a:p>
            <a:pPr>
              <a:defRPr/>
            </a:pPr>
            <a:r>
              <a:rPr lang="es-ES" altLang="es-ES" dirty="0">
                <a:ea typeface="ＭＳ Ｐゴシック" panose="020B0600070205080204" pitchFamily="34" charset="-128"/>
              </a:rPr>
              <a:t>Pida a los alumnos que digan ejemplos de cómo aplican en su día a día la economía circular, algunos de ellos podrían ser los que se muestran a continuación:</a:t>
            </a:r>
          </a:p>
          <a:p>
            <a:pPr>
              <a:defRPr/>
            </a:pPr>
            <a:endParaRPr lang="es-ES" altLang="es-ES" dirty="0">
              <a:ea typeface="ＭＳ Ｐゴシック" panose="020B0600070205080204" pitchFamily="34" charset="-128"/>
            </a:endParaRPr>
          </a:p>
          <a:p>
            <a:pPr marL="179114" indent="-179114">
              <a:buFont typeface="Arial" panose="020B0604020202020204" pitchFamily="34" charset="0"/>
              <a:buChar char="•"/>
              <a:defRPr/>
            </a:pPr>
            <a:r>
              <a:rPr lang="es-ES" altLang="es-ES" b="1" dirty="0">
                <a:ea typeface="ＭＳ Ｐゴシック" panose="020B0600070205080204" pitchFamily="34" charset="-128"/>
              </a:rPr>
              <a:t>Reutilizar</a:t>
            </a:r>
            <a:r>
              <a:rPr lang="es-ES" altLang="es-ES" dirty="0">
                <a:ea typeface="ＭＳ Ｐゴシック" panose="020B0600070205080204" pitchFamily="34" charset="-128"/>
              </a:rPr>
              <a:t>: se trata de dar una segunda vida a los productos después de un primer uso. Además, antes de tirar algo que no necesitamos podemos preguntar a amigos y familiares si lo necesitan (un mueble, un electrodoméstico).</a:t>
            </a:r>
          </a:p>
          <a:p>
            <a:pPr marL="179114" indent="-179114">
              <a:buFont typeface="Arial" panose="020B0604020202020204" pitchFamily="34" charset="0"/>
              <a:buChar char="•"/>
              <a:defRPr/>
            </a:pPr>
            <a:r>
              <a:rPr lang="es-ES" altLang="es-ES" b="1" dirty="0">
                <a:ea typeface="ＭＳ Ｐゴシック" panose="020B0600070205080204" pitchFamily="34" charset="-128"/>
              </a:rPr>
              <a:t>Renovar</a:t>
            </a:r>
            <a:r>
              <a:rPr lang="es-ES" altLang="es-ES" dirty="0">
                <a:ea typeface="ＭＳ Ｐゴシック" panose="020B0600070205080204" pitchFamily="34" charset="-128"/>
              </a:rPr>
              <a:t>: actualizar objetos viejos o que ya no usamos para darles un nuevo uso. Ej. Se rompe el asa de una taza, podemos usarla como tiesto. Los botes de cristal de legumbres del supermercado podemos usarlos como “</a:t>
            </a:r>
            <a:r>
              <a:rPr lang="es-ES" altLang="es-ES" dirty="0" err="1">
                <a:ea typeface="ＭＳ Ｐゴシック" panose="020B0600070205080204" pitchFamily="34" charset="-128"/>
              </a:rPr>
              <a:t>tuppers</a:t>
            </a:r>
            <a:r>
              <a:rPr lang="es-ES" altLang="es-ES" dirty="0">
                <a:ea typeface="ＭＳ Ｐゴシック" panose="020B0600070205080204" pitchFamily="34" charset="-128"/>
              </a:rPr>
              <a:t>”.  </a:t>
            </a:r>
          </a:p>
          <a:p>
            <a:pPr marL="179114" indent="-179114">
              <a:buFont typeface="Arial" panose="020B0604020202020204" pitchFamily="34" charset="0"/>
              <a:buChar char="•"/>
              <a:defRPr/>
            </a:pPr>
            <a:r>
              <a:rPr lang="es-ES" altLang="es-ES" b="1" dirty="0">
                <a:ea typeface="ＭＳ Ｐゴシック" panose="020B0600070205080204" pitchFamily="34" charset="-128"/>
              </a:rPr>
              <a:t>Reducir</a:t>
            </a:r>
            <a:r>
              <a:rPr lang="es-ES" altLang="es-ES" dirty="0">
                <a:ea typeface="ＭＳ Ｐゴシック" panose="020B0600070205080204" pitchFamily="34" charset="-128"/>
              </a:rPr>
              <a:t>: si consumimos de acuerdo a lo que necesitamos se generarán menos residuos. Siempre que sea posible optaremos por envases grandes en lugar de muchos y pequeños, podemos ir a comprar con bolsas de tela o reutilizables. Además, también podemos reducir el gasto energético (agua y electricidad), desenchufar aparatos que no estamos usando.</a:t>
            </a:r>
          </a:p>
          <a:p>
            <a:pPr marL="179114" indent="-179114">
              <a:buFont typeface="Arial" panose="020B0604020202020204" pitchFamily="34" charset="0"/>
              <a:buChar char="•"/>
              <a:defRPr/>
            </a:pPr>
            <a:r>
              <a:rPr lang="es-ES" altLang="es-ES" b="1" dirty="0">
                <a:ea typeface="ＭＳ Ｐゴシック" panose="020B0600070205080204" pitchFamily="34" charset="-128"/>
              </a:rPr>
              <a:t>Reparar</a:t>
            </a:r>
            <a:r>
              <a:rPr lang="es-ES" altLang="es-ES" dirty="0">
                <a:ea typeface="ＭＳ Ｐゴシック" panose="020B0600070205080204" pitchFamily="34" charset="-128"/>
              </a:rPr>
              <a:t>: cuando algo se estropea podemos intentar darle una segunda vida, por ejemplo, arreglando el móvil cuando se estropea en lugar de comprar uno nuevo.</a:t>
            </a:r>
          </a:p>
          <a:p>
            <a:pPr marL="179114" indent="-179114">
              <a:buFont typeface="Arial" panose="020B0604020202020204" pitchFamily="34" charset="0"/>
              <a:buChar char="•"/>
              <a:defRPr/>
            </a:pPr>
            <a:r>
              <a:rPr lang="es-ES" altLang="es-ES" b="1" dirty="0">
                <a:ea typeface="ＭＳ Ｐゴシック" panose="020B0600070205080204" pitchFamily="34" charset="-128"/>
              </a:rPr>
              <a:t>Recuperar</a:t>
            </a:r>
            <a:r>
              <a:rPr lang="es-ES" altLang="es-ES" dirty="0">
                <a:ea typeface="ＭＳ Ｐゴシック" panose="020B0600070205080204" pitchFamily="34" charset="-128"/>
              </a:rPr>
              <a:t>: recoger materiales que han quedado olvidados o no se usan y darles una nueva vida. Un palé puede usarse como mesa de exterior o asiento.</a:t>
            </a:r>
          </a:p>
          <a:p>
            <a:pPr marL="179114" indent="-179114">
              <a:buFont typeface="Arial" panose="020B0604020202020204" pitchFamily="34" charset="0"/>
              <a:buChar char="•"/>
              <a:defRPr/>
            </a:pPr>
            <a:r>
              <a:rPr lang="es-ES" altLang="es-ES" b="1" dirty="0">
                <a:ea typeface="ＭＳ Ｐゴシック" panose="020B0600070205080204" pitchFamily="34" charset="-128"/>
              </a:rPr>
              <a:t>Reciclar</a:t>
            </a:r>
            <a:r>
              <a:rPr lang="es-ES" altLang="es-ES" dirty="0">
                <a:ea typeface="ＭＳ Ｐゴシック" panose="020B0600070205080204" pitchFamily="34" charset="-128"/>
              </a:rPr>
              <a:t>: en casa podemos reciclar muchas cosas: el vidrio, papel, plástico, el aceite usado o los medicamentos caducados entre otros. Además, cuando compramos podemos fijarnos si los productos están fabricados con materiales reciclados.</a:t>
            </a:r>
          </a:p>
          <a:p>
            <a:pPr marL="179114" indent="-179114">
              <a:buFont typeface="Arial" panose="020B0604020202020204" pitchFamily="34" charset="0"/>
              <a:buChar char="•"/>
              <a:defRPr/>
            </a:pPr>
            <a:r>
              <a:rPr lang="es-ES" altLang="es-ES" b="1" dirty="0">
                <a:ea typeface="ＭＳ Ｐゴシック" panose="020B0600070205080204" pitchFamily="34" charset="-128"/>
              </a:rPr>
              <a:t>Rediseñar</a:t>
            </a:r>
            <a:r>
              <a:rPr lang="es-ES" altLang="es-ES" dirty="0">
                <a:ea typeface="ＭＳ Ｐゴシック" panose="020B0600070205080204" pitchFamily="34" charset="-128"/>
              </a:rPr>
              <a:t>: consiste en introducir la ecología en el diseño. Los productos se diseñan y se fabrican teniendo en cuenta el medio ambiente, y el impacto en él. Se busca que los productos sean sostenibles. Aplica más a las empresas.</a:t>
            </a:r>
          </a:p>
          <a:p>
            <a:pPr>
              <a:buFont typeface="Arial" panose="020B0604020202020204" pitchFamily="34" charset="0"/>
              <a:buNone/>
              <a:defRPr/>
            </a:pPr>
            <a:endParaRPr lang="es-ES" altLang="es-ES" dirty="0">
              <a:ea typeface="ＭＳ Ｐゴシック" panose="020B0600070205080204" pitchFamily="34" charset="-128"/>
            </a:endParaRPr>
          </a:p>
          <a:p>
            <a:pPr>
              <a:buFont typeface="Arial" panose="020B0604020202020204" pitchFamily="34" charset="0"/>
              <a:buNone/>
              <a:defRPr/>
            </a:pPr>
            <a:endParaRPr lang="es-ES" altLang="es-ES" dirty="0">
              <a:ea typeface="ＭＳ Ｐゴシック" panose="020B0600070205080204" pitchFamily="34" charset="-128"/>
            </a:endParaRPr>
          </a:p>
          <a:p>
            <a:pPr>
              <a:buFont typeface="Arial" panose="020B0604020202020204" pitchFamily="34" charset="0"/>
              <a:buNone/>
              <a:defRPr/>
            </a:pPr>
            <a:r>
              <a:rPr lang="es-ES" altLang="es-ES" b="1" dirty="0">
                <a:ea typeface="ＭＳ Ｐゴシック" panose="020B0600070205080204" pitchFamily="34" charset="-128"/>
              </a:rPr>
              <a:t>Nota para el voluntario (no es información para los alumnos):</a:t>
            </a:r>
          </a:p>
          <a:p>
            <a:pPr>
              <a:buFont typeface="Arial" panose="020B0604020202020204" pitchFamily="34" charset="0"/>
              <a:buNone/>
              <a:defRPr/>
            </a:pPr>
            <a:endParaRPr lang="es-ES" altLang="es-ES" b="1" dirty="0">
              <a:ea typeface="ＭＳ Ｐゴシック" panose="020B0600070205080204" pitchFamily="34" charset="-128"/>
            </a:endParaRPr>
          </a:p>
          <a:p>
            <a:pPr marL="179114" indent="-179114">
              <a:buFont typeface="Arial" panose="020B0604020202020204" pitchFamily="34" charset="0"/>
              <a:buChar char="•"/>
              <a:defRPr/>
            </a:pPr>
            <a:r>
              <a:rPr lang="es-ES" altLang="es-ES" dirty="0">
                <a:ea typeface="ＭＳ Ｐゴシック" panose="020B0600070205080204" pitchFamily="34" charset="-128"/>
              </a:rPr>
              <a:t>Todos los conceptos que se trabajan en la diapositiva se interrelacionan con la sostenibilidad, el objetivo de la economía circular es que tanto los materiales como los recursos se mantengan en la economía el mayor tiempo posible, consiguiendo generar muy pocos residuos.</a:t>
            </a:r>
            <a:endParaRPr lang="es-ES" altLang="es-ES" b="1" dirty="0">
              <a:ea typeface="ＭＳ Ｐゴシック" panose="020B0600070205080204" pitchFamily="34" charset="-128"/>
            </a:endParaRPr>
          </a:p>
          <a:p>
            <a:pPr>
              <a:buFont typeface="Arial" panose="020B0604020202020204" pitchFamily="34" charset="0"/>
              <a:buNone/>
              <a:defRPr/>
            </a:pPr>
            <a:endParaRPr lang="es-ES" altLang="es-ES" b="1" dirty="0">
              <a:ea typeface="ＭＳ Ｐゴシック" panose="020B0600070205080204" pitchFamily="34" charset="-128"/>
            </a:endParaRPr>
          </a:p>
          <a:p>
            <a:pPr marL="179114" indent="-179114">
              <a:buFont typeface="Arial" panose="020B0604020202020204" pitchFamily="34" charset="0"/>
              <a:buChar char="•"/>
              <a:defRPr/>
            </a:pPr>
            <a:r>
              <a:rPr lang="es-ES" altLang="es-ES" dirty="0">
                <a:ea typeface="ＭＳ Ｐゴシック" panose="020B0600070205080204" pitchFamily="34" charset="-128"/>
              </a:rPr>
              <a:t>Cuando hablamos de la economía circular, referida a las empresas, el 80% de los impactos ecológicos y sociales se determinan en la fase de diseño de los productos y los modelos de negocio. Por ello es vital tener en cuenta la producción desde la idea de creación del producto y sus posibles efectos medioambientales. El reciclaje es la estrategia de menor valor dentro de la economía circular.</a:t>
            </a:r>
          </a:p>
          <a:p>
            <a:pPr>
              <a:buFont typeface="Arial" panose="020B0604020202020204" pitchFamily="34" charset="0"/>
              <a:buNone/>
              <a:defRPr/>
            </a:pPr>
            <a:endParaRPr lang="es-ES" altLang="es-ES" dirty="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10</a:t>
            </a:fld>
            <a:endParaRPr lang="es-ES"/>
          </a:p>
        </p:txBody>
      </p:sp>
    </p:spTree>
    <p:extLst>
      <p:ext uri="{BB962C8B-B14F-4D97-AF65-F5344CB8AC3E}">
        <p14:creationId xmlns:p14="http://schemas.microsoft.com/office/powerpoint/2010/main" val="280818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Tal y como hemos visto en la introducción de este taller, en este apartado vamos a hablar de uno de los criterios más importantes a tener en cuenta antes de tomar una decisión de inversión: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el binomio riesgo-rentabilidad</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i="1" dirty="0">
                <a:latin typeface="Calibri Light" panose="020F0302020204030204" pitchFamily="34" charset="0"/>
                <a:ea typeface="ＭＳ Ｐゴシック" panose="020B0600070205080204" pitchFamily="34" charset="-128"/>
                <a:cs typeface="Arial" panose="020B0604020202020204" pitchFamily="34" charset="0"/>
              </a:rPr>
              <a:t>No existe inversión sin riesgo.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Repetimos: </a:t>
            </a:r>
            <a:r>
              <a:rPr lang="es-ES" altLang="ca-ES" i="1" dirty="0">
                <a:latin typeface="Calibri Light" panose="020F0302020204030204" pitchFamily="34" charset="0"/>
                <a:ea typeface="ＭＳ Ｐゴシック" panose="020B0600070205080204" pitchFamily="34" charset="-128"/>
                <a:cs typeface="Arial" panose="020B0604020202020204" pitchFamily="34" charset="0"/>
              </a:rPr>
              <a:t>No existe inversión sin riesgo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Dicho esto, algunas inversiones conllevan más riesgo que otras. Cuanto mayor es el riesgo de una inversión, mayor tendrá que ser su rentabilidad potencial para que sea atractiva a los inversores. Cada inversor tiene que decidir el nivel de riesgo que está dispuesto a asumir en busca de rentabilidades mayores. Esta tolerancia al riesgo puede variar en función de la etapa de la vida del individuo y de sus objetivos y responsabilidades. Hay que considerar la capacidad de absorber una posible pérdida del capital.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11</a:t>
            </a:fld>
            <a:endParaRPr lang="es-ES"/>
          </a:p>
        </p:txBody>
      </p:sp>
    </p:spTree>
    <p:extLst>
      <p:ext uri="{BB962C8B-B14F-4D97-AF65-F5344CB8AC3E}">
        <p14:creationId xmlns:p14="http://schemas.microsoft.com/office/powerpoint/2010/main" val="249830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El grado de tolerancia al riesgo de cada persona define nuestro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perfil de inversor</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en base a nuestros objetivos y nuestra personalidad. Por este motivo, las personas invertimos el dinero de forma distinta. Determinar el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perfil de riesgo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es el punto de partida por el que cualquier ahorrador debería iniciar un proceso de inversión. Presente a los alumnos el caso de Violeta, Olaia y David:</a:t>
            </a: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“Violeta, Olaia y David están programando las actividades para su viaje de fin de curso. Los tres son aficionados a los deportes de montaña y les haría ilusión hacer una excursión por el Parque Nacional de los Picos de Europa. Se puede recorrer el parque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a pie</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aunque también existe la posibilidad de alquilar a un precio muy económico una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bicicleta</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de montaña o realizar la ruta a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caballo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ya que la extensión del parque es muy grande. No tienen previsto acampar, así que tendrían que regresar el mismo día. Teniendo en cuenta las ventajas y los riesgos de cada alternativa: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¿Qué opción escogeríais para realizar el recorrido?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t>
            </a: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Deje cinco minutos a los alumnos para que en grupos reducidos puedan listar las ventajas y los inconvenientes de cada alternativa. Luego pónganlo en común en la pizarra. </a:t>
            </a:r>
            <a:endParaRPr lang="ca-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12</a:t>
            </a:fld>
            <a:endParaRPr lang="es-ES"/>
          </a:p>
        </p:txBody>
      </p:sp>
    </p:spTree>
    <p:extLst>
      <p:ext uri="{BB962C8B-B14F-4D97-AF65-F5344CB8AC3E}">
        <p14:creationId xmlns:p14="http://schemas.microsoft.com/office/powerpoint/2010/main" val="9672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El objetivo de dicha actividad es que los alumnos vean que cada decisión conlleva unas determinadas consecuencias (binomio rentabilidad-riesgo) y que nuestras decisiones deben estar en consonancia con nuestra personalidad y nuestros objetivos vitales. Es decir, quien quiera ver todo el parque no escogerá ni la bicicleta ni ir a pie; quien quiera mucha seguridad, no escogerá el caballo. No se puede invertir sin riesgo y pretender obtener una rentabilidad muy superior a la del mercado. Cada decisión tiene sus ventajas e inconvenientes. ¡Y esto no solo ocurre en el ámbito financiero! </a:t>
            </a:r>
          </a:p>
          <a:p>
            <a:pPr algn="just" eaLnBrk="1" hangingPunct="1">
              <a:lnSpc>
                <a:spcPct val="90000"/>
              </a:lnSpc>
              <a:spcBef>
                <a:spcPct val="0"/>
              </a:spcBef>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13</a:t>
            </a:fld>
            <a:endParaRPr lang="es-ES"/>
          </a:p>
        </p:txBody>
      </p:sp>
    </p:spTree>
    <p:extLst>
      <p:ext uri="{BB962C8B-B14F-4D97-AF65-F5344CB8AC3E}">
        <p14:creationId xmlns:p14="http://schemas.microsoft.com/office/powerpoint/2010/main" val="236977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Puede realizar las conclusiones de la actividad asociando el perfil de cada personaje de la siguiente manera:</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David ha decidido ir a pie. Aunque podrá realizar un recorrido más corto que sus compañeras (menos rentabilidad), está más tranquilo porque la probabilidad de tener una caída y hacerse daño es prácticamente mínima (menos riesgo).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Su perfil de riesgo es conservador.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Violeta ha decidido ir en bicicleta, ya que podrá llegar más lejos y visitar más partes del parque (más rentabilidad), aunque esta alternativa conlleva la posibilidad de caerse y tener algún que otro susto (más riesgo).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Su perfil de riesgo es medio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marL="179114" indent="-179114" algn="just">
              <a:buFont typeface="Arial" panose="020B0604020202020204" pitchFamily="34" charset="0"/>
              <a:buChar char="•"/>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marL="179114" indent="-179114" algn="just" eaLnBrk="1" hangingPunct="1">
              <a:lnSpc>
                <a:spcPct val="90000"/>
              </a:lnSpc>
              <a:spcBef>
                <a:spcPct val="0"/>
              </a:spcBef>
              <a:buFont typeface="Arial" panose="020B0604020202020204" pitchFamily="34" charset="0"/>
              <a:buChar char="•"/>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Olaia ha decidido montar a caballo, de este modo podrá recorrer una mayor parte del parque (más rentabilidad), aunque si tuviera una caída, seguramente podría salir más dañada que sus compañeros (riesgo elevado). </a:t>
            </a:r>
            <a:r>
              <a:rPr lang="es-ES" altLang="es-ES" b="1" dirty="0">
                <a:latin typeface="Calibri Light" panose="020F0302020204030204" pitchFamily="34" charset="0"/>
                <a:ea typeface="ＭＳ Ｐゴシック" panose="020B0600070205080204" pitchFamily="34" charset="-128"/>
                <a:cs typeface="Arial" panose="020B0604020202020204" pitchFamily="34" charset="0"/>
              </a:rPr>
              <a:t>Su perfil de riesgo es agresivo</a:t>
            </a:r>
            <a:r>
              <a:rPr lang="es-ES" altLang="es-ES" dirty="0">
                <a:latin typeface="Calibri Light" panose="020F0302020204030204" pitchFamily="34" charset="0"/>
                <a:ea typeface="ＭＳ Ｐゴシック" panose="020B0600070205080204" pitchFamily="34" charset="-128"/>
                <a:cs typeface="Arial" panose="020B0604020202020204" pitchFamily="34" charset="0"/>
              </a:rPr>
              <a:t>.</a:t>
            </a:r>
          </a:p>
          <a:p>
            <a:pPr marL="179114" indent="-179114" algn="just" eaLnBrk="1" hangingPunct="1">
              <a:lnSpc>
                <a:spcPct val="90000"/>
              </a:lnSpc>
              <a:spcBef>
                <a:spcPct val="0"/>
              </a:spcBef>
              <a:buFont typeface="Arial" panose="020B0604020202020204" pitchFamily="34" charset="0"/>
              <a:buChar char="•"/>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14</a:t>
            </a:fld>
            <a:endParaRPr lang="es-ES"/>
          </a:p>
        </p:txBody>
      </p:sp>
    </p:spTree>
    <p:extLst>
      <p:ext uri="{BB962C8B-B14F-4D97-AF65-F5344CB8AC3E}">
        <p14:creationId xmlns:p14="http://schemas.microsoft.com/office/powerpoint/2010/main" val="300784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Existe una relación </a:t>
            </a:r>
            <a:r>
              <a:rPr lang="es-ES" u="sng" dirty="0">
                <a:latin typeface="Calibri Light" panose="020F0302020204030204" pitchFamily="34" charset="0"/>
                <a:ea typeface="ＭＳ Ｐゴシック" panose="020B0600070205080204" pitchFamily="34" charset="-128"/>
                <a:cs typeface="Arial" panose="020B0604020202020204" pitchFamily="34" charset="0"/>
              </a:rPr>
              <a:t>directa</a:t>
            </a:r>
            <a:r>
              <a:rPr lang="es-ES" dirty="0">
                <a:latin typeface="Calibri Light" panose="020F0302020204030204" pitchFamily="34" charset="0"/>
                <a:ea typeface="ＭＳ Ｐゴシック" panose="020B0600070205080204" pitchFamily="34" charset="-128"/>
                <a:cs typeface="Arial" panose="020B0604020202020204" pitchFamily="34" charset="0"/>
              </a:rPr>
              <a:t> entre </a:t>
            </a:r>
            <a:r>
              <a:rPr lang="es-ES" b="1" dirty="0">
                <a:latin typeface="Calibri Light" panose="020F0302020204030204" pitchFamily="34" charset="0"/>
                <a:ea typeface="ＭＳ Ｐゴシック" panose="020B0600070205080204" pitchFamily="34" charset="-128"/>
                <a:cs typeface="Arial" panose="020B0604020202020204" pitchFamily="34" charset="0"/>
              </a:rPr>
              <a:t>riesgo y rentabilidad </a:t>
            </a:r>
            <a:r>
              <a:rPr lang="es-ES" dirty="0">
                <a:latin typeface="Calibri Light" panose="020F0302020204030204" pitchFamily="34" charset="0"/>
                <a:ea typeface="ＭＳ Ｐゴシック" panose="020B0600070205080204" pitchFamily="34" charset="-128"/>
                <a:cs typeface="Arial" panose="020B0604020202020204" pitchFamily="34" charset="0"/>
              </a:rPr>
              <a:t>para todas las opciones de ahorro e inversión. La única razón para elegir una inversión con riesgo ante una alternativa de ahorro sin riesgo es la posibilidad de obtener de ella una rentabilidad mayor.</a:t>
            </a:r>
          </a:p>
          <a:p>
            <a:pPr algn="just">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pPr marL="179114" indent="-179114" algn="just">
              <a:buFont typeface="Arial" panose="020B0604020202020204" pitchFamily="34" charset="0"/>
              <a:buChar char="•"/>
              <a:defRPr/>
            </a:pPr>
            <a:r>
              <a:rPr lang="es-ES" dirty="0">
                <a:latin typeface="Calibri Light" panose="020F0302020204030204" pitchFamily="34" charset="0"/>
                <a:ea typeface="ＭＳ Ｐゴシック" panose="020B0600070205080204" pitchFamily="34" charset="-128"/>
                <a:cs typeface="Arial" panose="020B0604020202020204" pitchFamily="34" charset="0"/>
              </a:rPr>
              <a:t>A iguales condiciones de riesgo, hay que optar por la inversión con mayor rentabilidad.</a:t>
            </a:r>
          </a:p>
          <a:p>
            <a:pPr marL="179114" indent="-179114" algn="just">
              <a:buFont typeface="Arial" panose="020B0604020202020204" pitchFamily="34" charset="0"/>
              <a:buChar char="•"/>
              <a:defRPr/>
            </a:pPr>
            <a:r>
              <a:rPr lang="es-ES" dirty="0">
                <a:latin typeface="Calibri Light" panose="020F0302020204030204" pitchFamily="34" charset="0"/>
                <a:ea typeface="ＭＳ Ｐゴシック" panose="020B0600070205080204" pitchFamily="34" charset="-128"/>
                <a:cs typeface="Arial" panose="020B0604020202020204" pitchFamily="34" charset="0"/>
              </a:rPr>
              <a:t>A iguales condiciones de rentabilidad, hay que optar por la inversión con menor riesgo.</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Según nuestros objetivos y nuestra personalidad, tendremos un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perfil de riesgo (conservador, medio o agresivo)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que nos ayudará a escoger si invertimos o no y cómo lo haremos.</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15</a:t>
            </a:fld>
            <a:endParaRPr lang="es-ES"/>
          </a:p>
        </p:txBody>
      </p:sp>
    </p:spTree>
    <p:extLst>
      <p:ext uri="{BB962C8B-B14F-4D97-AF65-F5344CB8AC3E}">
        <p14:creationId xmlns:p14="http://schemas.microsoft.com/office/powerpoint/2010/main" val="89688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Como hemos indicado en más de una ocasión: </a:t>
            </a:r>
            <a:r>
              <a:rPr lang="es-ES" altLang="ca-ES" i="1" dirty="0">
                <a:latin typeface="Calibri Light" panose="020F0302020204030204" pitchFamily="34" charset="0"/>
                <a:ea typeface="ＭＳ Ｐゴシック" panose="020B0600070205080204" pitchFamily="34" charset="-128"/>
                <a:cs typeface="Arial" panose="020B0604020202020204" pitchFamily="34" charset="0"/>
              </a:rPr>
              <a:t>no hay inversión sin riesgo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Es decir, ante una decisión de inversión, tenemos que tener en cuenta no solo la rentabilidad potencial, sino también </a:t>
            </a:r>
            <a:r>
              <a:rPr lang="es-ES" altLang="ca-ES" b="1" u="sng" dirty="0">
                <a:latin typeface="Calibri Light" panose="020F0302020204030204" pitchFamily="34" charset="0"/>
                <a:ea typeface="ＭＳ Ｐゴシック" panose="020B0600070205080204" pitchFamily="34" charset="-128"/>
                <a:cs typeface="Arial" panose="020B0604020202020204" pitchFamily="34" charset="0"/>
              </a:rPr>
              <a:t>las pérdidas que podríamos llegar a soportar</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Vamos a ver un ejemplo.</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16</a:t>
            </a:fld>
            <a:endParaRPr lang="es-ES"/>
          </a:p>
        </p:txBody>
      </p:sp>
    </p:spTree>
    <p:extLst>
      <p:ext uri="{BB962C8B-B14F-4D97-AF65-F5344CB8AC3E}">
        <p14:creationId xmlns:p14="http://schemas.microsoft.com/office/powerpoint/2010/main" val="4077653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spcBef>
                <a:spcPct val="0"/>
              </a:spcBef>
              <a:defRPr/>
            </a:pPr>
            <a:r>
              <a:rPr lang="es-ES" altLang="es-ES" dirty="0">
                <a:latin typeface="Calibri Light" panose="020F0302020204030204" pitchFamily="34" charset="0"/>
                <a:ea typeface="ＭＳ Ｐゴシック" panose="020B0600070205080204" pitchFamily="34" charset="-128"/>
              </a:rPr>
              <a:t>Lea el enunciado de la diapositiva y anime a los alumnos a proponer un porcentaje. Son cálculos sencillos, ya que partimos siempre de un capital inicial de 1.000€ y los alumnos deberían poder resolverlos con un poco de ayuda. </a:t>
            </a:r>
          </a:p>
          <a:p>
            <a:pPr marL="179114" indent="-179114" algn="just" eaLnBrk="1" hangingPunct="1">
              <a:spcBef>
                <a:spcPct val="0"/>
              </a:spcBef>
              <a:buFont typeface="Arial" panose="020B0604020202020204" pitchFamily="34" charset="0"/>
              <a:buChar char="•"/>
              <a:defRPr/>
            </a:pPr>
            <a:endParaRPr lang="es-ES" altLang="es-ES" dirty="0">
              <a:latin typeface="Calibri Light" panose="020F0302020204030204" pitchFamily="34" charset="0"/>
              <a:ea typeface="ＭＳ Ｐゴシック" panose="020B0600070205080204" pitchFamily="34" charset="-128"/>
            </a:endParaRPr>
          </a:p>
          <a:p>
            <a:pPr marL="179114" indent="-179114" algn="just" eaLnBrk="1" hangingPunct="1">
              <a:spcBef>
                <a:spcPct val="0"/>
              </a:spcBef>
              <a:buFont typeface="Arial" panose="020B0604020202020204" pitchFamily="34" charset="0"/>
              <a:buChar char="•"/>
              <a:defRPr/>
            </a:pPr>
            <a:r>
              <a:rPr lang="es-ES" altLang="es-ES" dirty="0">
                <a:latin typeface="Calibri Light" panose="020F0302020204030204" pitchFamily="34" charset="0"/>
                <a:ea typeface="ＭＳ Ｐゴシック" panose="020B0600070205080204" pitchFamily="34" charset="-128"/>
              </a:rPr>
              <a:t>1.000 x (1-0,2)= 800; 800 x 1,25 = 1.000</a:t>
            </a:r>
          </a:p>
          <a:p>
            <a:pPr marL="179114" indent="-179114" algn="just" eaLnBrk="1" hangingPunct="1">
              <a:spcBef>
                <a:spcPct val="0"/>
              </a:spcBef>
              <a:buFont typeface="Arial" panose="020B0604020202020204" pitchFamily="34" charset="0"/>
              <a:buChar char="•"/>
              <a:defRPr/>
            </a:pPr>
            <a:endParaRPr lang="es-ES" altLang="es-ES" dirty="0">
              <a:latin typeface="Calibri Light" panose="020F0302020204030204" pitchFamily="34" charset="0"/>
              <a:ea typeface="ＭＳ Ｐゴシック" panose="020B0600070205080204" pitchFamily="34" charset="-128"/>
            </a:endParaRPr>
          </a:p>
          <a:p>
            <a:pPr marL="179114" indent="-179114" algn="just" eaLnBrk="1" hangingPunct="1">
              <a:spcBef>
                <a:spcPct val="0"/>
              </a:spcBef>
              <a:buFont typeface="Arial" panose="020B0604020202020204" pitchFamily="34" charset="0"/>
              <a:buChar char="•"/>
              <a:defRPr/>
            </a:pPr>
            <a:r>
              <a:rPr lang="es-ES" altLang="es-ES" dirty="0">
                <a:latin typeface="Calibri Light" panose="020F0302020204030204" pitchFamily="34" charset="0"/>
                <a:ea typeface="ＭＳ Ｐゴシック" panose="020B0600070205080204" pitchFamily="34" charset="-128"/>
              </a:rPr>
              <a:t>1.000 x 1,3 = 1.300; 1.300 x (1-0,3) = 910</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17</a:t>
            </a:fld>
            <a:endParaRPr lang="es-ES"/>
          </a:p>
        </p:txBody>
      </p:sp>
    </p:spTree>
    <p:extLst>
      <p:ext uri="{BB962C8B-B14F-4D97-AF65-F5344CB8AC3E}">
        <p14:creationId xmlns:p14="http://schemas.microsoft.com/office/powerpoint/2010/main" val="3765221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spcBef>
                <a:spcPct val="0"/>
              </a:spcBef>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Mediante este gráfico puede explicar la solución a la cuestión planteada y resaltar la diferencia entre los movimientos en € y los movimientos en rentabilidad. Recuerde esta frase a los alumnos: “Las pérdidas son más peligrosas de lo que parecen”, por eso es tan importante ser conscientes de nuestro perfil de riesgo y del binomio riesgo-rentabilidad antes de tomar cualquier decisión de inversión.  Los porcentajes que se muestran en la diapositiva se refieren siempre al precio anterior.</a:t>
            </a:r>
            <a:endParaRPr lang="ca-ES" altLang="es-ES" dirty="0">
              <a:latin typeface="Calibri Light" panose="020F0302020204030204" pitchFamily="34" charset="0"/>
              <a:ea typeface="ＭＳ Ｐゴシック" panose="020B0600070205080204" pitchFamily="34" charset="-128"/>
              <a:cs typeface="Arial" panose="020B0604020202020204" pitchFamily="34" charset="0"/>
            </a:endParaRPr>
          </a:p>
          <a:p>
            <a:pPr algn="just" eaLnBrk="1" hangingPunct="1">
              <a:spcBef>
                <a:spcPct val="0"/>
              </a:spcBef>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18</a:t>
            </a:fld>
            <a:endParaRPr lang="es-ES"/>
          </a:p>
        </p:txBody>
      </p:sp>
    </p:spTree>
    <p:extLst>
      <p:ext uri="{BB962C8B-B14F-4D97-AF65-F5344CB8AC3E}">
        <p14:creationId xmlns:p14="http://schemas.microsoft.com/office/powerpoint/2010/main" val="108071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De una forma muy básica y sin tener en cuenta más criterios que el binomio riesgo-rentabilidad (podríamos añadir, otros parámetros como la liquidez o el horizonte temporal), en este apartado vamos a hablar de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tres activos financieros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muy comunes en el mercado: el depósito bancario, el bono de renta fija y las acciones de renta variable.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El objetivo de la actividad es que los alumnos entiendan que la rentabilidad que se genera de un activo financiero depende, en cierto modo, de la economía real. «El dinero no se reproduce por generación espontánea», y por ello, la rentabilidad está asociada al nivel de riesgo asumido por un proyecto empresarial. </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19</a:t>
            </a:fld>
            <a:endParaRPr lang="es-ES"/>
          </a:p>
        </p:txBody>
      </p:sp>
    </p:spTree>
    <p:extLst>
      <p:ext uri="{BB962C8B-B14F-4D97-AF65-F5344CB8AC3E}">
        <p14:creationId xmlns:p14="http://schemas.microsoft.com/office/powerpoint/2010/main" val="144067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a:latin typeface="Calibri Light" panose="020F0302020204030204" pitchFamily="34" charset="0"/>
                <a:ea typeface="ＭＳ Ｐゴシック" panose="020B0600070205080204" pitchFamily="34" charset="-128"/>
              </a:rPr>
              <a:t>Es importante destacar que no hay una opción correcta y otras incorrectas. Evidentemente hay opciones que son mucho más adecuadas y razonables, pero la intención es que se genere un debate previo a la impartición del taller para que el alumnado reflexione.</a:t>
            </a:r>
          </a:p>
          <a:p>
            <a:pPr algn="just">
              <a:defRPr/>
            </a:pPr>
            <a:endParaRPr lang="es-ES" altLang="es-ES" dirty="0">
              <a:latin typeface="Calibri Light" panose="020F0302020204030204" pitchFamily="34" charset="0"/>
              <a:ea typeface="ＭＳ Ｐゴシック" panose="020B0600070205080204" pitchFamily="34" charset="-128"/>
            </a:endParaRPr>
          </a:p>
          <a:p>
            <a:pPr algn="just">
              <a:defRPr/>
            </a:pPr>
            <a:r>
              <a:rPr lang="es-ES" altLang="es-ES" dirty="0">
                <a:latin typeface="Calibri Light" panose="020F0302020204030204" pitchFamily="34" charset="0"/>
                <a:ea typeface="ＭＳ Ｐゴシック" panose="020B0600070205080204" pitchFamily="34" charset="-128"/>
              </a:rPr>
              <a:t>Una vez finalizado el taller, se puede volver al DESAFÍO inicial y preguntar si cambiarían la respuesta después de lo aprendido en la sesión.</a:t>
            </a:r>
          </a:p>
          <a:p>
            <a:pPr algn="just">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a:t>
            </a:fld>
            <a:endParaRPr lang="es-ES"/>
          </a:p>
        </p:txBody>
      </p:sp>
    </p:spTree>
    <p:extLst>
      <p:ext uri="{BB962C8B-B14F-4D97-AF65-F5344CB8AC3E}">
        <p14:creationId xmlns:p14="http://schemas.microsoft.com/office/powerpoint/2010/main" val="80008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Para facilitar la comprensión del funcionamiento del sistema financiero, vamos a ver un caso práctico que podríamos incluir dentro de las consideradas inversiones socialmente responsables. Presente a la clase el caso de EOLO, S. A. :</a:t>
            </a: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“La empresa EOLO, S.A. quiere construir un parque eólico y necesita 180 millones de euros para poder realizarlo. Como no dispone de esta cantidad de dinero, recurre a distintas fuentes de financiación”:</a:t>
            </a:r>
          </a:p>
          <a:p>
            <a:pPr marL="238818" indent="-238818" algn="just">
              <a:buFontTx/>
              <a:buAutoNum type="arabicPeriod"/>
              <a:defRPr/>
            </a:pPr>
            <a:r>
              <a:rPr lang="es-ES" altLang="ca-ES" b="1" dirty="0">
                <a:latin typeface="Calibri Light" panose="020F0302020204030204" pitchFamily="34" charset="0"/>
                <a:ea typeface="ＭＳ Ｐゴシック" panose="020B0600070205080204" pitchFamily="34" charset="-128"/>
                <a:cs typeface="Arial" pitchFamily="34" charset="0"/>
              </a:rPr>
              <a:t>Un préstamo bancario </a:t>
            </a:r>
            <a:r>
              <a:rPr lang="es-ES" altLang="ca-ES" dirty="0">
                <a:latin typeface="Calibri Light" panose="020F0302020204030204" pitchFamily="34" charset="0"/>
                <a:ea typeface="ＭＳ Ｐゴシック" panose="020B0600070205080204" pitchFamily="34" charset="-128"/>
                <a:cs typeface="Arial" pitchFamily="34" charset="0"/>
              </a:rPr>
              <a:t>por valor de 63MM€ a 8 años de vencimiento y con interés del 6,5%. El banco obtendrá el dinero para conceder el préstamo ofreciendo depósitos que pueden ser a plazos muy distintos con una determinada remuneración para el cliente.</a:t>
            </a:r>
          </a:p>
          <a:p>
            <a:pPr marL="238818" indent="-238818" algn="just">
              <a:buFont typeface="+mj-lt"/>
              <a:buAutoNum type="arabicPeriod" startAt="2"/>
              <a:defRPr/>
            </a:pPr>
            <a:r>
              <a:rPr lang="es-ES" altLang="ca-ES" b="1" dirty="0">
                <a:latin typeface="Calibri Light" panose="020F0302020204030204" pitchFamily="34" charset="0"/>
                <a:ea typeface="ＭＳ Ｐゴシック" panose="020B0600070205080204" pitchFamily="34" charset="-128"/>
                <a:cs typeface="Arial" pitchFamily="34" charset="0"/>
              </a:rPr>
              <a:t>Una emisión de bonos </a:t>
            </a:r>
            <a:r>
              <a:rPr lang="es-ES" altLang="ca-ES" dirty="0">
                <a:latin typeface="Calibri Light" panose="020F0302020204030204" pitchFamily="34" charset="0"/>
                <a:ea typeface="ＭＳ Ｐゴシック" panose="020B0600070205080204" pitchFamily="34" charset="-128"/>
                <a:cs typeface="Arial" pitchFamily="34" charset="0"/>
              </a:rPr>
              <a:t>verdes por valor de 72MM€. Los bonos tienen un valor nominal de 1.000€ con un interés anual del 6% y un vencimiento a 5 años.</a:t>
            </a:r>
          </a:p>
          <a:p>
            <a:pPr marL="238818" indent="-238818" algn="just">
              <a:buFont typeface="+mj-lt"/>
              <a:buAutoNum type="arabicPeriod" startAt="3"/>
              <a:defRPr/>
            </a:pPr>
            <a:r>
              <a:rPr lang="es-ES" altLang="ca-ES" b="1" dirty="0">
                <a:latin typeface="Calibri Light" panose="020F0302020204030204" pitchFamily="34" charset="0"/>
                <a:ea typeface="ＭＳ Ｐゴシック" panose="020B0600070205080204" pitchFamily="34" charset="-128"/>
                <a:cs typeface="Arial" pitchFamily="34" charset="0"/>
              </a:rPr>
              <a:t>Una emisión de acciones </a:t>
            </a:r>
            <a:r>
              <a:rPr lang="es-ES" altLang="ca-ES" dirty="0">
                <a:latin typeface="Calibri Light" panose="020F0302020204030204" pitchFamily="34" charset="0"/>
                <a:ea typeface="ＭＳ Ｐゴシック" panose="020B0600070205080204" pitchFamily="34" charset="-128"/>
                <a:cs typeface="Arial" pitchFamily="34" charset="0"/>
              </a:rPr>
              <a:t>por valor de 45MM€. Las acciones tienen un precio de suscripción de 20€/acción. La empresa espera poder repartir un dividendo anual de 1,2€/acción.</a:t>
            </a:r>
            <a:endParaRPr lang="es-ES" altLang="es-ES" dirty="0">
              <a:latin typeface="Calibri Light" panose="020F0302020204030204" pitchFamily="34" charset="0"/>
              <a:ea typeface="ＭＳ Ｐゴシック" panose="020B0600070205080204" pitchFamily="34" charset="-128"/>
              <a:cs typeface="Arial"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20</a:t>
            </a:fld>
            <a:endParaRPr lang="es-ES"/>
          </a:p>
        </p:txBody>
      </p:sp>
    </p:spTree>
    <p:extLst>
      <p:ext uri="{BB962C8B-B14F-4D97-AF65-F5344CB8AC3E}">
        <p14:creationId xmlns:p14="http://schemas.microsoft.com/office/powerpoint/2010/main" val="3557372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En esta actividad comentaremos los tipos de activos financieros relacionados con la empresa ficticia EOLO, S. A. a través de tres individuos. Presente a la clase los inversores: </a:t>
            </a: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marL="238818" indent="-238818" algn="just">
              <a:buFontTx/>
              <a:buAutoNum type="arabicParenR"/>
              <a:defRPr/>
            </a:pPr>
            <a:r>
              <a:rPr lang="es-ES" altLang="ca-ES" b="1" dirty="0">
                <a:latin typeface="Calibri Light" panose="020F0302020204030204" pitchFamily="34" charset="0"/>
                <a:ea typeface="ＭＳ Ｐゴシック" panose="020B0600070205080204" pitchFamily="34" charset="-128"/>
                <a:cs typeface="Arial" pitchFamily="34" charset="0"/>
              </a:rPr>
              <a:t>El abuelo, el señor Joaquín</a:t>
            </a:r>
            <a:r>
              <a:rPr lang="es-ES" altLang="ca-ES" dirty="0">
                <a:latin typeface="Calibri Light" panose="020F0302020204030204" pitchFamily="34" charset="0"/>
                <a:ea typeface="ＭＳ Ｐゴシック" panose="020B0600070205080204" pitchFamily="34" charset="-128"/>
                <a:cs typeface="Arial" pitchFamily="34" charset="0"/>
              </a:rPr>
              <a:t>, no quiere grandes riesgos ni necesita grandes rentabilidades, ya que sus objetivos financieros son básicamente la subsistencia y hacer algún regalo a sus nietos. El perfil es el de una persona extremadamente conservadora (riesgo nulo), que no le importa no tener grandes rendimientos, ya que prefiere la seguridad. Invertirá sus ahorros en depósitos del banco.</a:t>
            </a:r>
          </a:p>
          <a:p>
            <a:pPr marL="238818" indent="-238818" algn="just">
              <a:buFontTx/>
              <a:buAutoNum type="arabicParenR"/>
              <a:defRPr/>
            </a:pPr>
            <a:r>
              <a:rPr lang="es-ES" altLang="ca-ES" b="1" dirty="0">
                <a:latin typeface="Calibri Light" panose="020F0302020204030204" pitchFamily="34" charset="0"/>
                <a:ea typeface="ＭＳ Ｐゴシック" panose="020B0600070205080204" pitchFamily="34" charset="-128"/>
                <a:cs typeface="Arial" pitchFamily="34" charset="0"/>
              </a:rPr>
              <a:t>El segundo individuo es Carlota, madre de familia</a:t>
            </a:r>
            <a:r>
              <a:rPr lang="es-ES" altLang="ca-ES" dirty="0">
                <a:latin typeface="Calibri Light" panose="020F0302020204030204" pitchFamily="34" charset="0"/>
                <a:ea typeface="ＭＳ Ｐゴシック" panose="020B0600070205080204" pitchFamily="34" charset="-128"/>
                <a:cs typeface="Arial" pitchFamily="34" charset="0"/>
              </a:rPr>
              <a:t>. Tiene trabajo y otros ingresos, además tiene algunos objetivos financieros importantes a la vista (pagar la universidad de sus hijos, poder viajar….)  Este perfil requiere un poco más de rentabilidad y está dispuesta a asumir algún riesgo (perfil de riesgo moderado). Comprará los bonos de EOLO, S. A.</a:t>
            </a:r>
          </a:p>
          <a:p>
            <a:pPr marL="238818" indent="-238818" algn="just">
              <a:buFontTx/>
              <a:buAutoNum type="arabicParenR"/>
              <a:defRPr/>
            </a:pPr>
            <a:r>
              <a:rPr lang="es-ES" altLang="ca-ES" b="1" dirty="0">
                <a:latin typeface="Calibri Light" panose="020F0302020204030204" pitchFamily="34" charset="0"/>
                <a:ea typeface="ＭＳ Ｐゴシック" panose="020B0600070205080204" pitchFamily="34" charset="-128"/>
                <a:cs typeface="Arial" pitchFamily="34" charset="0"/>
              </a:rPr>
              <a:t>El tercer individuo es Montse, una joven ingeniera</a:t>
            </a:r>
            <a:r>
              <a:rPr lang="es-ES" altLang="ca-ES" dirty="0">
                <a:latin typeface="Calibri Light" panose="020F0302020204030204" pitchFamily="34" charset="0"/>
                <a:ea typeface="ＭＳ Ｐゴシック" panose="020B0600070205080204" pitchFamily="34" charset="-128"/>
                <a:cs typeface="Arial" pitchFamily="34" charset="0"/>
              </a:rPr>
              <a:t>, amante de los deportes de aventura. Perfil de riesgo agresivo. Comprará las acciones emitidas por EOLO, S. A.</a:t>
            </a:r>
            <a:endParaRPr lang="es-ES" altLang="es-ES" dirty="0">
              <a:latin typeface="Calibri Light" panose="020F0302020204030204" pitchFamily="34" charset="0"/>
              <a:ea typeface="ＭＳ Ｐゴシック" panose="020B0600070205080204" pitchFamily="34" charset="-128"/>
              <a:cs typeface="Arial" pitchFamily="34" charset="0"/>
            </a:endParaRPr>
          </a:p>
        </p:txBody>
      </p:sp>
      <p:sp>
        <p:nvSpPr>
          <p:cNvPr id="4" name="Marcador de número de diapositiva 3"/>
          <p:cNvSpPr>
            <a:spLocks noGrp="1"/>
          </p:cNvSpPr>
          <p:nvPr>
            <p:ph type="sldNum" sz="quarter" idx="5"/>
          </p:nvPr>
        </p:nvSpPr>
        <p:spPr/>
        <p:txBody>
          <a:bodyPr/>
          <a:lstStyle/>
          <a:p>
            <a:fld id="{1F4D1E07-F10C-4E44-892F-EE9870089DB9}" type="slidenum">
              <a:rPr lang="es-ES" smtClean="0"/>
              <a:t>21</a:t>
            </a:fld>
            <a:endParaRPr lang="es-ES"/>
          </a:p>
        </p:txBody>
      </p:sp>
    </p:spTree>
    <p:extLst>
      <p:ext uri="{BB962C8B-B14F-4D97-AF65-F5344CB8AC3E}">
        <p14:creationId xmlns:p14="http://schemas.microsoft.com/office/powerpoint/2010/main" val="1068526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Vamos a ver las características de un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depósito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Remarque el hecho de que el FGD protege los depósitos de cada entidad financiera por separado. Si un individuo tiene 200.000 € divididos en dos cuentas de 100.000 € en entidades distintas, el FGD le garantizará la totalidad de las dos cuentas. </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22</a:t>
            </a:fld>
            <a:endParaRPr lang="es-ES"/>
          </a:p>
        </p:txBody>
      </p:sp>
    </p:spTree>
    <p:extLst>
      <p:ext uri="{BB962C8B-B14F-4D97-AF65-F5344CB8AC3E}">
        <p14:creationId xmlns:p14="http://schemas.microsoft.com/office/powerpoint/2010/main" val="3073918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En esta diapositiva puede comentar el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negocio bancario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(Entidad financiera como captadora y distribuidora de recursos). Indique que en el caso de que la compañía quebrara, el abuelo recuperaría su capital y recibiría los intereses de su depósito. </a:t>
            </a:r>
          </a:p>
          <a:p>
            <a:pPr algn="just">
              <a:defRPr/>
            </a:pPr>
            <a:br>
              <a:rPr lang="es-ES" altLang="ca-ES" dirty="0">
                <a:latin typeface="Calibri Light" panose="020F0302020204030204" pitchFamily="34" charset="0"/>
                <a:ea typeface="ＭＳ Ｐゴシック" panose="020B0600070205080204" pitchFamily="34" charset="-128"/>
                <a:cs typeface="Arial" panose="020B0604020202020204" pitchFamily="34" charset="0"/>
              </a:rPr>
            </a:b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El primer año, EOLO, S. A. solo paga los intereses (0,065 x 63.000.000 = 4.095.000).  La entidad financiera capta a corto plazo (1 año) y coloca a medio-largo plazo (8 años). Además, la entidad asume el riesgo de crédito de EOLO, S. A.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Estas dos razones explican el diferencial entre el tipo de interés de captación (1,0 %) y el de colocación (6,5 %). </a:t>
            </a:r>
          </a:p>
          <a:p>
            <a:pPr eaLnBrk="1" hangingPunct="1">
              <a:spcBef>
                <a:spcPct val="0"/>
              </a:spcBef>
              <a:defRPr/>
            </a:pPr>
            <a:endParaRPr lang="es-ES" altLang="es-ES" dirty="0">
              <a:latin typeface="Calibri Light" panose="020F0302020204030204" pitchFamily="34" charset="0"/>
              <a:ea typeface="ＭＳ Ｐゴシック" panose="020B0600070205080204" pitchFamily="34" charset="-128"/>
            </a:endParaRPr>
          </a:p>
          <a:p>
            <a:pPr eaLnBrk="1" hangingPunct="1">
              <a:lnSpc>
                <a:spcPct val="90000"/>
              </a:lnSpc>
              <a:spcBef>
                <a:spcPct val="0"/>
              </a:spcBef>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23</a:t>
            </a:fld>
            <a:endParaRPr lang="es-ES"/>
          </a:p>
        </p:txBody>
      </p:sp>
    </p:spTree>
    <p:extLst>
      <p:ext uri="{BB962C8B-B14F-4D97-AF65-F5344CB8AC3E}">
        <p14:creationId xmlns:p14="http://schemas.microsoft.com/office/powerpoint/2010/main" val="2573021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Vamos a ver las características de un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bono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Hacer un comentario sobre la </a:t>
            </a:r>
            <a:r>
              <a:rPr lang="es-ES" altLang="ca-ES" b="1" dirty="0">
                <a:latin typeface="Calibri Light" panose="020F0302020204030204" pitchFamily="34" charset="0"/>
                <a:ea typeface="ＭＳ Ｐゴシック" panose="020B0600070205080204" pitchFamily="34" charset="-128"/>
                <a:cs typeface="Arial" pitchFamily="34" charset="0"/>
              </a:rPr>
              <a:t>deuda pública, </a:t>
            </a:r>
            <a:r>
              <a:rPr lang="es-ES" altLang="ca-ES" dirty="0">
                <a:latin typeface="Calibri Light" panose="020F0302020204030204" pitchFamily="34" charset="0"/>
                <a:ea typeface="ＭＳ Ｐゴシック" panose="020B0600070205080204" pitchFamily="34" charset="-128"/>
                <a:cs typeface="Arial" pitchFamily="34" charset="0"/>
              </a:rPr>
              <a:t>tanto a corto como a medio y largo plazo.  </a:t>
            </a: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Tener en cuenta que la clasificación de riesgo de la renta fija depende de dos factores:</a:t>
            </a:r>
          </a:p>
          <a:p>
            <a:pPr algn="just">
              <a:buFont typeface="Arial" pitchFamily="34" charset="0"/>
              <a:buNone/>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marL="179114" indent="-179114" algn="just">
              <a:buFont typeface="Arial" charset="0"/>
              <a:buChar char="•"/>
              <a:defRPr/>
            </a:pPr>
            <a:r>
              <a:rPr lang="es-ES" altLang="ca-ES" b="1" dirty="0">
                <a:latin typeface="Calibri Light" panose="020F0302020204030204" pitchFamily="34" charset="0"/>
                <a:ea typeface="ＭＳ Ｐゴシック" panose="020B0600070205080204" pitchFamily="34" charset="-128"/>
                <a:cs typeface="Arial" pitchFamily="34" charset="0"/>
              </a:rPr>
              <a:t>Tiempo hasta vencimiento</a:t>
            </a:r>
          </a:p>
          <a:p>
            <a:pPr marL="179114" indent="-179114" algn="just">
              <a:buFont typeface="Arial" charset="0"/>
              <a:buChar char="•"/>
              <a:defRPr/>
            </a:pPr>
            <a:r>
              <a:rPr lang="es-ES" altLang="ca-ES" b="1" dirty="0">
                <a:latin typeface="Calibri Light" panose="020F0302020204030204" pitchFamily="34" charset="0"/>
                <a:ea typeface="ＭＳ Ｐゴシック" panose="020B0600070205080204" pitchFamily="34" charset="-128"/>
                <a:cs typeface="Arial" pitchFamily="34" charset="0"/>
              </a:rPr>
              <a:t>Calificación crediticia</a:t>
            </a:r>
          </a:p>
          <a:p>
            <a:pPr algn="just">
              <a:buFont typeface="Arial" charset="0"/>
              <a:buNone/>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24</a:t>
            </a:fld>
            <a:endParaRPr lang="es-ES"/>
          </a:p>
        </p:txBody>
      </p:sp>
    </p:spTree>
    <p:extLst>
      <p:ext uri="{BB962C8B-B14F-4D97-AF65-F5344CB8AC3E}">
        <p14:creationId xmlns:p14="http://schemas.microsoft.com/office/powerpoint/2010/main" val="1859893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Indique que en el caso de los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bonos,</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puede que tengan una rentabilidad fija más elevada, pero, si la empresa quiebra, no recuperará la inversión (aunque tiene preferencia en el cobro respecto a los accionistas) y deberá esperar el proceso de liquidación para ver qué parte recupera (normalmente oscila entre el 40 % - 60 %). </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25</a:t>
            </a:fld>
            <a:endParaRPr lang="es-ES"/>
          </a:p>
        </p:txBody>
      </p:sp>
    </p:spTree>
    <p:extLst>
      <p:ext uri="{BB962C8B-B14F-4D97-AF65-F5344CB8AC3E}">
        <p14:creationId xmlns:p14="http://schemas.microsoft.com/office/powerpoint/2010/main" val="2571848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Vamos a ver las características de una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acción</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Si dispone de tiempo, puede indicar la importancia que tiene el hecho de que existan mercados secundarios para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la desinversión</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Sin la bolsa, sería muy complicado desinvertir. En la renta fija también se puede desinvertir en el mercado secundario. Las acciones son un activo sin vencimiento predeterminado y el mercado secundario es el único medio para poder materializar la desinversión.</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26</a:t>
            </a:fld>
            <a:endParaRPr lang="es-ES"/>
          </a:p>
        </p:txBody>
      </p:sp>
    </p:spTree>
    <p:extLst>
      <p:ext uri="{BB962C8B-B14F-4D97-AF65-F5344CB8AC3E}">
        <p14:creationId xmlns:p14="http://schemas.microsoft.com/office/powerpoint/2010/main" val="285722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lnSpc>
                <a:spcPct val="90000"/>
              </a:lnSpc>
              <a:spcBef>
                <a:spcPct val="0"/>
              </a:spcBef>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Esta es la situación en la cual a Montse le sale todo bien. Cada año tiene dividendos (variables), algunas veces más altos, otras veces más bajos. Además, debido a que la empresa va muy bien, cuando vende las acciones, estas tienen un precio superior y obtiene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una plusvalía</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t>
            </a:r>
          </a:p>
          <a:p>
            <a:pPr eaLnBrk="1" hangingPunct="1">
              <a:lnSpc>
                <a:spcPct val="90000"/>
              </a:lnSpc>
              <a:spcBef>
                <a:spcPct val="0"/>
              </a:spcBef>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27</a:t>
            </a:fld>
            <a:endParaRPr lang="es-ES"/>
          </a:p>
        </p:txBody>
      </p:sp>
    </p:spTree>
    <p:extLst>
      <p:ext uri="{BB962C8B-B14F-4D97-AF65-F5344CB8AC3E}">
        <p14:creationId xmlns:p14="http://schemas.microsoft.com/office/powerpoint/2010/main" val="3152965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lnSpc>
                <a:spcPct val="90000"/>
              </a:lnSpc>
              <a:spcBef>
                <a:spcPct val="0"/>
              </a:spcBef>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Si la empresa no marcha bien, aunque no cierre, puede ocurrir que no reparta dividendos. Hay que tener en cuenta, además que, debido a que la situación de la empresa no es buena, cuando vende las acciones, tiene una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minusvalía</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eaLnBrk="1" hangingPunct="1">
              <a:lnSpc>
                <a:spcPct val="90000"/>
              </a:lnSpc>
              <a:spcBef>
                <a:spcPct val="0"/>
              </a:spcBef>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28</a:t>
            </a:fld>
            <a:endParaRPr lang="es-ES"/>
          </a:p>
        </p:txBody>
      </p:sp>
    </p:spTree>
    <p:extLst>
      <p:ext uri="{BB962C8B-B14F-4D97-AF65-F5344CB8AC3E}">
        <p14:creationId xmlns:p14="http://schemas.microsoft.com/office/powerpoint/2010/main" val="753849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Realice la pregunta de forma abierta al grupo a modo de conclusión. Para valorar dónde invertir, deberán tener en cuenta todos los criterios expuestos a lo largo del taller.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Alerta ODS</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En el caso de que ningún alumno mencione los criterios ASG puede preguntarles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¿Cómo podemos invertir nuestros ahorros de una manera más sostenible?</a:t>
            </a: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Deberían mencionar algún aspecto ambiental, social y de buenas prácticas, también podrían comentar que las empresas en las que inviertan deberían preocuparse y velar por: la educación, la igualdad, la pobreza, el medio ambiente o la innovación, entre otros.</a:t>
            </a: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marL="179114" indent="-179114" algn="just">
              <a:buFont typeface="Arial" panose="020B0604020202020204" pitchFamily="34" charset="0"/>
              <a:buChar char="•"/>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buFont typeface="Arial" panose="020B0604020202020204" pitchFamily="34" charset="0"/>
              <a:buNone/>
              <a:defRPr/>
            </a:pPr>
            <a:endParaRPr lang="ca-ES" altLang="ca-ES" b="1"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29</a:t>
            </a:fld>
            <a:endParaRPr lang="es-ES"/>
          </a:p>
        </p:txBody>
      </p:sp>
    </p:spTree>
    <p:extLst>
      <p:ext uri="{BB962C8B-B14F-4D97-AF65-F5344CB8AC3E}">
        <p14:creationId xmlns:p14="http://schemas.microsoft.com/office/powerpoint/2010/main" val="62157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a:latin typeface="Calibri Light" panose="020F0302020204030204" pitchFamily="34" charset="0"/>
                <a:ea typeface="ＭＳ Ｐゴシック" panose="020B0600070205080204" pitchFamily="34" charset="-128"/>
              </a:rPr>
              <a:t>Es importante destacar que no hay una opción correcta y otras incorrectas. Evidentemente hay opciones que son mucho más adecuadas y razonables, pero la intención es que se genere un debate previo a la impartición del taller para que el alumnado reflexione.</a:t>
            </a:r>
          </a:p>
          <a:p>
            <a:pPr algn="just">
              <a:defRPr/>
            </a:pPr>
            <a:endParaRPr lang="es-ES" altLang="es-ES" dirty="0">
              <a:latin typeface="Calibri Light" panose="020F0302020204030204" pitchFamily="34" charset="0"/>
              <a:ea typeface="ＭＳ Ｐゴシック" panose="020B0600070205080204" pitchFamily="34" charset="-128"/>
            </a:endParaRPr>
          </a:p>
          <a:p>
            <a:pPr algn="just">
              <a:defRPr/>
            </a:pPr>
            <a:r>
              <a:rPr lang="es-ES" altLang="es-ES" dirty="0">
                <a:latin typeface="Calibri Light" panose="020F0302020204030204" pitchFamily="34" charset="0"/>
                <a:ea typeface="ＭＳ Ｐゴシック" panose="020B0600070205080204" pitchFamily="34" charset="-128"/>
              </a:rPr>
              <a:t>Una vez finalizado el taller, se puede volver al DESAFÍO inicial y preguntar si cambiarían la respuesta después de lo aprendido en la sesión.</a:t>
            </a:r>
          </a:p>
          <a:p>
            <a:pPr algn="just">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3</a:t>
            </a:fld>
            <a:endParaRPr lang="es-ES"/>
          </a:p>
        </p:txBody>
      </p:sp>
    </p:spTree>
    <p:extLst>
      <p:ext uri="{BB962C8B-B14F-4D97-AF65-F5344CB8AC3E}">
        <p14:creationId xmlns:p14="http://schemas.microsoft.com/office/powerpoint/2010/main" val="2336014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Haga un pequeño resumen de los temas hablados en la sesión de hoy destacando los aspectos más importantes del taller.</a:t>
            </a:r>
          </a:p>
          <a:p>
            <a:pPr algn="just">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Si quiere puede volver a la pregunta inicial para que el alumnado reflexione de nuevo y valore si respondería igual o cambiaría su respuesta tras haber adquirido nuevos conocimientos.</a:t>
            </a: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30</a:t>
            </a:fld>
            <a:endParaRPr lang="es-ES"/>
          </a:p>
        </p:txBody>
      </p:sp>
    </p:spTree>
    <p:extLst>
      <p:ext uri="{BB962C8B-B14F-4D97-AF65-F5344CB8AC3E}">
        <p14:creationId xmlns:p14="http://schemas.microsoft.com/office/powerpoint/2010/main" val="1107837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Haga un pequeño resumen de los temas hablados en la sesión de hoy. Aproveche la ocasión para dar las gracias por la atención de los alumnos</a:t>
            </a:r>
            <a:endParaRPr lang="ca-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31</a:t>
            </a:fld>
            <a:endParaRPr lang="es-ES"/>
          </a:p>
        </p:txBody>
      </p:sp>
    </p:spTree>
    <p:extLst>
      <p:ext uri="{BB962C8B-B14F-4D97-AF65-F5344CB8AC3E}">
        <p14:creationId xmlns:p14="http://schemas.microsoft.com/office/powerpoint/2010/main" val="331036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28625"/>
            <a:r>
              <a:rPr lang="es-ES" altLang="es-ES" dirty="0">
                <a:latin typeface="Calibri Light" panose="020F0302020204030204" pitchFamily="34" charset="0"/>
                <a:cs typeface="Arial" panose="020B0604020202020204" pitchFamily="34" charset="0"/>
              </a:rPr>
              <a:t>Recuerde a los alumnos que hay un </a:t>
            </a:r>
            <a:r>
              <a:rPr lang="es-ES" altLang="es-ES" b="1" dirty="0">
                <a:latin typeface="Calibri Light" panose="020F0302020204030204" pitchFamily="34" charset="0"/>
                <a:cs typeface="Arial" panose="020B0604020202020204" pitchFamily="34" charset="0"/>
              </a:rPr>
              <a:t>concurso de Infografías</a:t>
            </a:r>
            <a:r>
              <a:rPr lang="es-ES" altLang="es-ES" dirty="0">
                <a:latin typeface="Calibri Light" panose="020F0302020204030204" pitchFamily="34" charset="0"/>
                <a:cs typeface="Arial" panose="020B0604020202020204" pitchFamily="34" charset="0"/>
              </a:rPr>
              <a:t>. El centro debe apuntarse en la web de </a:t>
            </a:r>
            <a:r>
              <a:rPr lang="es-ES" altLang="es-ES" dirty="0" err="1">
                <a:latin typeface="Calibri Light" panose="020F0302020204030204" pitchFamily="34" charset="0"/>
                <a:cs typeface="Arial" panose="020B0604020202020204" pitchFamily="34" charset="0"/>
              </a:rPr>
              <a:t>FxJ</a:t>
            </a:r>
            <a:r>
              <a:rPr lang="es-ES" altLang="es-ES" dirty="0">
                <a:latin typeface="Calibri Light" panose="020F0302020204030204" pitchFamily="34" charset="0"/>
                <a:cs typeface="Arial" panose="020B0604020202020204" pitchFamily="34" charset="0"/>
              </a:rPr>
              <a:t>, su tutor ha recibido emails con la información y el link para poder hacerlo, en caso de no haberlo recibido lo hará en breve.</a:t>
            </a:r>
          </a:p>
          <a:p>
            <a:pPr algn="just" defTabSz="428625"/>
            <a:endParaRPr lang="es-ES" altLang="es-ES" dirty="0">
              <a:latin typeface="Calibri Light" panose="020F0302020204030204" pitchFamily="34" charset="0"/>
              <a:cs typeface="Arial" panose="020B0604020202020204" pitchFamily="34" charset="0"/>
            </a:endParaRPr>
          </a:p>
          <a:p>
            <a:pPr algn="just" defTabSz="428625"/>
            <a:r>
              <a:rPr lang="es-ES" altLang="es-ES" dirty="0">
                <a:latin typeface="Calibri Light" panose="020F0302020204030204" pitchFamily="34" charset="0"/>
                <a:cs typeface="Arial" panose="020B0604020202020204" pitchFamily="34" charset="0"/>
              </a:rPr>
              <a:t>Los alumnos (individualmente o en parejas) deben crear una Infografía sobre algún concepto visto en los talleres. Cada centro puede enviar una Infografía. Hay premios para los alumnos ganadores.</a:t>
            </a:r>
          </a:p>
          <a:p>
            <a:pPr defTabSz="428625"/>
            <a:endParaRPr lang="es-ES" altLang="es-ES" dirty="0"/>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32</a:t>
            </a:fld>
            <a:endParaRPr lang="es-ES"/>
          </a:p>
        </p:txBody>
      </p:sp>
    </p:spTree>
    <p:extLst>
      <p:ext uri="{BB962C8B-B14F-4D97-AF65-F5344CB8AC3E}">
        <p14:creationId xmlns:p14="http://schemas.microsoft.com/office/powerpoint/2010/main" val="276103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Haga una introducción de los temas que se van a trabajar en este taller de forma breve y concisa. </a:t>
            </a: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defRPr/>
            </a:pPr>
            <a:r>
              <a:rPr lang="es-ES" b="1" dirty="0">
                <a:latin typeface="Calibri Light" panose="020F0302020204030204" pitchFamily="34" charset="0"/>
                <a:ea typeface="ＭＳ Ｐゴシック" panose="020B0600070205080204" pitchFamily="34" charset="-128"/>
                <a:cs typeface="Arial" pitchFamily="34" charset="0"/>
              </a:rPr>
              <a:t>Objetivos de aprendizaje: </a:t>
            </a:r>
          </a:p>
          <a:p>
            <a:pPr algn="just">
              <a:defRPr/>
            </a:pPr>
            <a:endParaRPr lang="es-ES" dirty="0">
              <a:latin typeface="Calibri Light" panose="020F0302020204030204" pitchFamily="34" charset="0"/>
              <a:ea typeface="ＭＳ Ｐゴシック" panose="020B0600070205080204" pitchFamily="34" charset="-128"/>
              <a:cs typeface="Arial" pitchFamily="34" charset="0"/>
            </a:endParaRPr>
          </a:p>
          <a:p>
            <a:pPr marL="179114" indent="-179114" algn="just">
              <a:buFont typeface="Arial" pitchFamily="34" charset="0"/>
              <a:buChar char="•"/>
              <a:defRPr/>
            </a:pPr>
            <a:r>
              <a:rPr lang="es-ES" dirty="0">
                <a:latin typeface="Calibri Light" panose="020F0302020204030204" pitchFamily="34" charset="0"/>
                <a:ea typeface="ＭＳ Ｐゴシック" panose="020B0600070205080204" pitchFamily="34" charset="-128"/>
                <a:cs typeface="Arial" pitchFamily="34" charset="0"/>
              </a:rPr>
              <a:t>Entender la diferencia entre ahorro e inversión.</a:t>
            </a:r>
          </a:p>
          <a:p>
            <a:pPr marL="179114" indent="-179114" algn="just">
              <a:buFont typeface="Arial" pitchFamily="34" charset="0"/>
              <a:buChar char="•"/>
              <a:defRPr/>
            </a:pPr>
            <a:r>
              <a:rPr lang="es-ES" dirty="0">
                <a:latin typeface="Calibri Light" panose="020F0302020204030204" pitchFamily="34" charset="0"/>
                <a:ea typeface="ＭＳ Ｐゴシック" panose="020B0600070205080204" pitchFamily="34" charset="-128"/>
                <a:cs typeface="Arial" pitchFamily="34" charset="0"/>
              </a:rPr>
              <a:t>Adquirir las nociones necesarias de los distintos productos de inversión: depósitos, bonos y acciones.</a:t>
            </a:r>
          </a:p>
          <a:p>
            <a:pPr marL="179114" indent="-179114" algn="just">
              <a:buFont typeface="Arial" pitchFamily="34" charset="0"/>
              <a:buChar char="•"/>
              <a:defRPr/>
            </a:pPr>
            <a:r>
              <a:rPr lang="es-ES" dirty="0">
                <a:latin typeface="Calibri Light" panose="020F0302020204030204" pitchFamily="34" charset="0"/>
                <a:ea typeface="ＭＳ Ｐゴシック" panose="020B0600070205080204" pitchFamily="34" charset="-128"/>
                <a:cs typeface="Arial" pitchFamily="34" charset="0"/>
              </a:rPr>
              <a:t>Adquirir las nociones básicas del binomio «rentabilidad/riesgo».</a:t>
            </a:r>
          </a:p>
          <a:p>
            <a:pPr marL="179114" indent="-179114" algn="just">
              <a:buFont typeface="Arial" pitchFamily="34" charset="0"/>
              <a:buChar char="•"/>
              <a:defRPr/>
            </a:pPr>
            <a:r>
              <a:rPr lang="es-ES" dirty="0">
                <a:latin typeface="Calibri Light" panose="020F0302020204030204" pitchFamily="34" charset="0"/>
                <a:ea typeface="ＭＳ Ｐゴシック" panose="020B0600070205080204" pitchFamily="34" charset="-128"/>
                <a:cs typeface="Arial" pitchFamily="34" charset="0"/>
              </a:rPr>
              <a:t>Explicar las finanzas socialmente responsables.</a:t>
            </a: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marL="179114" indent="-179114" algn="just">
              <a:buFont typeface="Arial" pitchFamily="34" charset="0"/>
              <a:buChar char="•"/>
              <a:defRPr/>
            </a:pPr>
            <a:endParaRPr lang="es-ES" altLang="ca-ES" dirty="0">
              <a:latin typeface="Calibri Light" panose="020F0302020204030204" pitchFamily="34" charset="0"/>
              <a:ea typeface="ＭＳ Ｐゴシック" panose="020B0600070205080204" pitchFamily="34" charset="-128"/>
              <a:cs typeface="Arial" pitchFamily="34" charset="0"/>
            </a:endParaRPr>
          </a:p>
        </p:txBody>
      </p:sp>
      <p:sp>
        <p:nvSpPr>
          <p:cNvPr id="4" name="Marcador de número de diapositiva 3"/>
          <p:cNvSpPr>
            <a:spLocks noGrp="1"/>
          </p:cNvSpPr>
          <p:nvPr>
            <p:ph type="sldNum" sz="quarter" idx="5"/>
          </p:nvPr>
        </p:nvSpPr>
        <p:spPr/>
        <p:txBody>
          <a:bodyPr/>
          <a:lstStyle/>
          <a:p>
            <a:fld id="{1F4D1E07-F10C-4E44-892F-EE9870089DB9}" type="slidenum">
              <a:rPr lang="es-ES" smtClean="0"/>
              <a:t>4</a:t>
            </a:fld>
            <a:endParaRPr lang="es-ES"/>
          </a:p>
        </p:txBody>
      </p:sp>
    </p:spTree>
    <p:extLst>
      <p:ext uri="{BB962C8B-B14F-4D97-AF65-F5344CB8AC3E}">
        <p14:creationId xmlns:p14="http://schemas.microsoft.com/office/powerpoint/2010/main" val="236609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20000"/>
              </a:lnSpc>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Pregunte a la clase qué diferencia creen ellos que existe entre AHORRAR e INVERTIR. Anote en la pizarra aquellos conceptos que vayan diciendo los alumnos relativos al ahorro y a la inversión. En la siguiente diapositiva puede relacionar las palabras de la pizarra con la definición de cada uno de estos conceptos. No dedique más de cinco minutos a esta actividad, ya que este es un taller bastante largo que acostumbra a generar mucho interés y preguntas entre los alumnos. Algunos de los temas que deberían salir en el debate:</a:t>
            </a:r>
          </a:p>
          <a:p>
            <a:pPr marL="179114" indent="-179114" algn="just">
              <a:lnSpc>
                <a:spcPct val="120000"/>
              </a:lnSpc>
              <a:buFont typeface="Arial" panose="020B0604020202020204" pitchFamily="34" charset="0"/>
              <a:buChar char="•"/>
              <a:defRPr/>
            </a:pPr>
            <a:r>
              <a:rPr lang="es-ES" b="1" dirty="0">
                <a:latin typeface="Calibri Light" panose="020F0302020204030204" pitchFamily="34" charset="0"/>
                <a:ea typeface="ＭＳ Ｐゴシック" panose="020B0600070205080204" pitchFamily="34" charset="-128"/>
                <a:cs typeface="Arial" panose="020B0604020202020204" pitchFamily="34" charset="0"/>
              </a:rPr>
              <a:t>En el caso del ahorro, </a:t>
            </a:r>
            <a:r>
              <a:rPr lang="es-ES" dirty="0">
                <a:latin typeface="Calibri Light" panose="020F0302020204030204" pitchFamily="34" charset="0"/>
                <a:ea typeface="ＭＳ Ｐゴシック" panose="020B0600070205080204" pitchFamily="34" charset="-128"/>
                <a:cs typeface="Arial" panose="020B0604020202020204" pitchFamily="34" charset="0"/>
              </a:rPr>
              <a:t>buscamos reunir una cantidad de dinero que en un momento posterior en el tiempo podemos necesitar “para algún fin”. En general nuestra prioridad será la preservación del capital, la seguridad. Asimismo, la rentabilidad que el ahorro puede proporcionar será limitada, e irá muy unida a la evolución de los tipos de interés.</a:t>
            </a:r>
          </a:p>
          <a:p>
            <a:pPr marL="179114" indent="-179114" algn="just">
              <a:lnSpc>
                <a:spcPct val="120000"/>
              </a:lnSpc>
              <a:buFont typeface="Arial" panose="020B0604020202020204" pitchFamily="34" charset="0"/>
              <a:buChar char="•"/>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Invertir </a:t>
            </a:r>
            <a:r>
              <a:rPr lang="es-ES" b="1" dirty="0">
                <a:latin typeface="Calibri Light" panose="020F0302020204030204" pitchFamily="34" charset="0"/>
                <a:ea typeface="ＭＳ Ｐゴシック" panose="020B0600070205080204" pitchFamily="34" charset="-128"/>
                <a:cs typeface="Arial" panose="020B0604020202020204" pitchFamily="34" charset="0"/>
              </a:rPr>
              <a:t>consiste en </a:t>
            </a:r>
            <a:r>
              <a:rPr lang="es-ES" dirty="0">
                <a:latin typeface="Calibri Light" panose="020F0302020204030204" pitchFamily="34" charset="0"/>
                <a:ea typeface="ＭＳ Ｐゴシック" panose="020B0600070205080204" pitchFamily="34" charset="-128"/>
                <a:cs typeface="Arial" panose="020B0604020202020204" pitchFamily="34" charset="0"/>
              </a:rPr>
              <a:t>poner nuestro dinero a “trabajar” para conseguir una rentabilidad por él. A la hora de invertir, lo que buscamos es maximizar la relación rentabilidad/riesgo, y este binomio será distinto para cada inversor, ya que cada uno tiene un perfil de riesgo diferente.</a:t>
            </a: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5</a:t>
            </a:fld>
            <a:endParaRPr lang="es-ES"/>
          </a:p>
        </p:txBody>
      </p:sp>
    </p:spTree>
    <p:extLst>
      <p:ext uri="{BB962C8B-B14F-4D97-AF65-F5344CB8AC3E}">
        <p14:creationId xmlns:p14="http://schemas.microsoft.com/office/powerpoint/2010/main" val="2068774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 modo de conclusión de la actividad, puede definir la diferencia entre ahorro/inversión de una manera sencilla:</a:t>
            </a: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El ahorro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lo entenderemos como la diferencia entre nuestros ingresos y nuestros gastos en nuestra vida diaria. «El excedente» de nuestra vida financiera.</a:t>
            </a:r>
          </a:p>
          <a:p>
            <a:pPr algn="just">
              <a:defRPr/>
            </a:pPr>
            <a:br>
              <a:rPr lang="es-ES" altLang="ca-ES" dirty="0">
                <a:latin typeface="Calibri Light" panose="020F0302020204030204" pitchFamily="34" charset="0"/>
                <a:ea typeface="ＭＳ Ｐゴシック" panose="020B0600070205080204" pitchFamily="34" charset="-128"/>
                <a:cs typeface="Arial" panose="020B0604020202020204" pitchFamily="34" charset="0"/>
              </a:rPr>
            </a:b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La inversión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consiste en obtener unos rendimientos a través de distribuir los ahorros entre distintos activos o inversiones, ello nos permitirá lograr un objetivo financiero.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Algo así como: ahorrar es acumular; invertir es intentar alcanzar un objetivo financiero.</a:t>
            </a:r>
            <a:endParaRPr lang="es-ES" altLang="ca-ES" i="1"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6</a:t>
            </a:fld>
            <a:endParaRPr lang="es-ES"/>
          </a:p>
        </p:txBody>
      </p:sp>
    </p:spTree>
    <p:extLst>
      <p:ext uri="{BB962C8B-B14F-4D97-AF65-F5344CB8AC3E}">
        <p14:creationId xmlns:p14="http://schemas.microsoft.com/office/powerpoint/2010/main" val="284137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Presente el caso de Patricia a la clase:</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“Patricia acaba de empezar a estudiar en la universidad. Todavía vive con sus padres y por el momento, no tiene pensado independizarse. Los fines de semana trabaja en una tienda del centro de su ciudad para poder ayudar un poco en la economía familiar, cubriendo sus propios gastos y ahorrando lo que puede para el futuro. Sin embargo, acaba de recibir una gran noticia: ha ganado el primer premio literario de un reconocido certamen de literatura juvenil valorado en 3.000€. No tiene nada claro qué va a hacer con tanto dinero. Su padre le recomienda que ponga una parte del dinero en su libreta de ahorro y el resto lo “invierta a largo plazo”. A Patricia esta idea no le parece del todo mal.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¿Qué debería tener en cuenta Patricia antes de tomar una decisión de inversión?”</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ca-ES" altLang="ca-ES" sz="11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7</a:t>
            </a:fld>
            <a:endParaRPr lang="es-ES"/>
          </a:p>
        </p:txBody>
      </p:sp>
    </p:spTree>
    <p:extLst>
      <p:ext uri="{BB962C8B-B14F-4D97-AF65-F5344CB8AC3E}">
        <p14:creationId xmlns:p14="http://schemas.microsoft.com/office/powerpoint/2010/main" val="1993472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Anime a los alumnos a proponer cuáles de los conceptos financieros que hemos comentado hasta el momento debería tener en cuenta Patricia antes de tomar una decisión de inversión. Puede anotar en la pizarra las propuestas de los alumnos: </a:t>
            </a:r>
            <a:r>
              <a:rPr lang="es-ES" b="1" dirty="0">
                <a:latin typeface="Calibri Light" panose="020F0302020204030204" pitchFamily="34" charset="0"/>
                <a:ea typeface="ＭＳ Ｐゴシック" panose="020B0600070205080204" pitchFamily="34" charset="-128"/>
                <a:cs typeface="Arial" panose="020B0604020202020204" pitchFamily="34" charset="0"/>
              </a:rPr>
              <a:t>Perfil de Riesgo de Patricia, </a:t>
            </a:r>
            <a:r>
              <a:rPr lang="es-ES" dirty="0">
                <a:latin typeface="Calibri Light" panose="020F0302020204030204" pitchFamily="34" charset="0"/>
                <a:ea typeface="ＭＳ Ｐゴシック" panose="020B0600070205080204" pitchFamily="34" charset="-128"/>
                <a:cs typeface="Arial" panose="020B0604020202020204" pitchFamily="34" charset="0"/>
              </a:rPr>
              <a:t>seguridad, rentabilidad, horizonte temporal, liquidez, y…</a:t>
            </a:r>
          </a:p>
          <a:p>
            <a:pPr marL="179114" indent="-179114">
              <a:buFont typeface="Arial" panose="020B0604020202020204" pitchFamily="34" charset="0"/>
              <a:buChar char="•"/>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None/>
              <a:defRPr/>
            </a:pPr>
            <a:r>
              <a:rPr lang="es-ES" dirty="0">
                <a:latin typeface="Calibri Light" panose="020F0302020204030204" pitchFamily="34" charset="0"/>
                <a:ea typeface="ＭＳ Ｐゴシック" panose="020B0600070205080204" pitchFamily="34" charset="-128"/>
                <a:cs typeface="Arial" panose="020B0604020202020204" pitchFamily="34" charset="0"/>
              </a:rPr>
              <a:t>Probablemente ningún alumno haya tenido en cuenta que la inversión se realice a través de vehículos de inversión </a:t>
            </a:r>
            <a:r>
              <a:rPr lang="es-ES" b="1" dirty="0">
                <a:latin typeface="Calibri Light" panose="020F0302020204030204" pitchFamily="34" charset="0"/>
                <a:ea typeface="ＭＳ Ｐゴシック" panose="020B0600070205080204" pitchFamily="34" charset="-128"/>
                <a:cs typeface="Arial" panose="020B0604020202020204" pitchFamily="34" charset="0"/>
              </a:rPr>
              <a:t>SOCIALMENTE RESPONSABLES Y SOSTENIBLES</a:t>
            </a:r>
            <a:r>
              <a:rPr lang="es-ES" dirty="0">
                <a:latin typeface="Calibri Light" panose="020F0302020204030204" pitchFamily="34" charset="0"/>
                <a:ea typeface="ＭＳ Ｐゴシック" panose="020B0600070205080204" pitchFamily="34" charset="-128"/>
                <a:cs typeface="Arial" panose="020B0604020202020204" pitchFamily="34" charset="0"/>
              </a:rPr>
              <a:t>.  </a:t>
            </a:r>
          </a:p>
          <a:p>
            <a:pPr>
              <a:buFont typeface="Arial" panose="020B0604020202020204" pitchFamily="34" charset="0"/>
              <a:buNone/>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pPr algn="just">
              <a:buFont typeface="Arial" panose="020B0604020202020204" pitchFamily="34" charset="0"/>
              <a:buNone/>
              <a:defRPr/>
            </a:pPr>
            <a:r>
              <a:rPr lang="es-ES" dirty="0">
                <a:latin typeface="Calibri Light" panose="020F0302020204030204" pitchFamily="34" charset="0"/>
                <a:ea typeface="ＭＳ Ｐゴシック" panose="020B0600070205080204" pitchFamily="34" charset="-128"/>
                <a:cs typeface="Arial" panose="020B0604020202020204" pitchFamily="34" charset="0"/>
              </a:rPr>
              <a:t>“En tal caso, Patricia sí lo tiene claro, ella quiere ser una inversora comprometida con la sociedad y el medio ambiente (puede dar a la tecla INTRO una vez más), por lo que pretende combinar los criterios de liquidez, seguridad y rentabilidad que mejor se adapten a su perfil de riesgo con criterios éticos, sociales y ambientales.“</a:t>
            </a:r>
          </a:p>
          <a:p>
            <a:pPr algn="just">
              <a:buFont typeface="Arial" panose="020B0604020202020204" pitchFamily="34" charset="0"/>
              <a:buNone/>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pPr marL="179114" indent="-179114">
              <a:buFont typeface="Arial" panose="020B0604020202020204" pitchFamily="34" charset="0"/>
              <a:buChar char="•"/>
              <a:defRPr/>
            </a:pPr>
            <a:endParaRPr 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8</a:t>
            </a:fld>
            <a:endParaRPr lang="es-ES"/>
          </a:p>
        </p:txBody>
      </p:sp>
    </p:spTree>
    <p:extLst>
      <p:ext uri="{BB962C8B-B14F-4D97-AF65-F5344CB8AC3E}">
        <p14:creationId xmlns:p14="http://schemas.microsoft.com/office/powerpoint/2010/main" val="3727133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Explique brevemente a la clase, qué son las finanzas socialmente responsables. </a:t>
            </a: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itchFamily="34" charset="0"/>
              </a:rPr>
              <a:t>Las </a:t>
            </a:r>
            <a:r>
              <a:rPr lang="es-ES" altLang="ca-ES" b="1" dirty="0">
                <a:latin typeface="Calibri Light" panose="020F0302020204030204" pitchFamily="34" charset="0"/>
                <a:ea typeface="ＭＳ Ｐゴシック" panose="020B0600070205080204" pitchFamily="34" charset="-128"/>
                <a:cs typeface="Arial" pitchFamily="34" charset="0"/>
              </a:rPr>
              <a:t>finanzas socialmente responsables </a:t>
            </a:r>
            <a:r>
              <a:rPr lang="es-ES" altLang="ca-ES" dirty="0">
                <a:latin typeface="Calibri Light" panose="020F0302020204030204" pitchFamily="34" charset="0"/>
                <a:ea typeface="ＭＳ Ｐゴシック" panose="020B0600070205080204" pitchFamily="34" charset="-128"/>
                <a:cs typeface="Arial" pitchFamily="34" charset="0"/>
              </a:rPr>
              <a:t>son aquellas que integran, en la toma de decisiones de inversión/financiamiento tanto aspectos cuantitativos tradicionales, como aspectos sociales, medioambientales y de buenas prácticas. Existe, cada vez más, la idea del impacto en aspectos socioeconómicos a través del ahorro y también, el hecho de fomentar unas finanzas respetuosas y sostenibles con el medio ambiente. </a:t>
            </a:r>
          </a:p>
          <a:p>
            <a:pPr marL="179114" indent="-179114" algn="just">
              <a:buFont typeface="Arial" panose="020B0604020202020204" pitchFamily="34" charset="0"/>
              <a:buChar char="•"/>
              <a:defRPr/>
            </a:pPr>
            <a:r>
              <a:rPr lang="es-ES" altLang="es-ES" b="1" dirty="0">
                <a:latin typeface="Calibri Light" panose="020F0302020204030204" pitchFamily="34" charset="0"/>
                <a:ea typeface="ＭＳ Ｐゴシック" panose="020B0600070205080204" pitchFamily="34" charset="-128"/>
                <a:cs typeface="Arial" pitchFamily="34" charset="0"/>
              </a:rPr>
              <a:t>Aspectos sociales:</a:t>
            </a:r>
            <a:r>
              <a:rPr lang="es-ES" altLang="es-ES" dirty="0">
                <a:latin typeface="Calibri Light" panose="020F0302020204030204" pitchFamily="34" charset="0"/>
                <a:ea typeface="ＭＳ Ｐゴシック" panose="020B0600070205080204" pitchFamily="34" charset="-128"/>
                <a:cs typeface="Arial" pitchFamily="34" charset="0"/>
              </a:rPr>
              <a:t> cuando la entidad destina una parte de lo que gana a proyectos sociales (ONG…)</a:t>
            </a:r>
          </a:p>
          <a:p>
            <a:pPr marL="179114" indent="-179114" algn="just">
              <a:buFont typeface="Arial" panose="020B0604020202020204" pitchFamily="34" charset="0"/>
              <a:buChar char="•"/>
              <a:defRPr/>
            </a:pPr>
            <a:r>
              <a:rPr lang="es-ES" altLang="es-ES" b="1" dirty="0">
                <a:latin typeface="Calibri Light" panose="020F0302020204030204" pitchFamily="34" charset="0"/>
                <a:ea typeface="ＭＳ Ｐゴシック" panose="020B0600070205080204" pitchFamily="34" charset="-128"/>
                <a:cs typeface="Arial" pitchFamily="34" charset="0"/>
              </a:rPr>
              <a:t>Aspectos medioambientales:</a:t>
            </a:r>
            <a:r>
              <a:rPr lang="es-ES" altLang="es-ES" dirty="0">
                <a:latin typeface="Calibri Light" panose="020F0302020204030204" pitchFamily="34" charset="0"/>
                <a:ea typeface="ＭＳ Ｐゴシック" panose="020B0600070205080204" pitchFamily="34" charset="-128"/>
                <a:cs typeface="Arial" pitchFamily="34" charset="0"/>
              </a:rPr>
              <a:t> las empresas en las que se invierte cumplen unos estrictos requisitos de protección al medio ambiente.</a:t>
            </a:r>
          </a:p>
          <a:p>
            <a:pPr marL="179114" indent="-179114" algn="just">
              <a:buFont typeface="Arial" panose="020B0604020202020204" pitchFamily="34" charset="0"/>
              <a:buChar char="•"/>
              <a:defRPr/>
            </a:pPr>
            <a:r>
              <a:rPr lang="es-ES" altLang="es-ES" b="1" dirty="0">
                <a:latin typeface="Calibri Light" panose="020F0302020204030204" pitchFamily="34" charset="0"/>
                <a:ea typeface="ＭＳ Ｐゴシック" panose="020B0600070205080204" pitchFamily="34" charset="-128"/>
                <a:cs typeface="Arial" pitchFamily="34" charset="0"/>
              </a:rPr>
              <a:t>Buenas prácticas:</a:t>
            </a:r>
            <a:r>
              <a:rPr lang="es-ES" altLang="es-ES" dirty="0">
                <a:latin typeface="Calibri Light" panose="020F0302020204030204" pitchFamily="34" charset="0"/>
                <a:ea typeface="ＭＳ Ｐゴシック" panose="020B0600070205080204" pitchFamily="34" charset="-128"/>
                <a:cs typeface="Arial" pitchFamily="34" charset="0"/>
              </a:rPr>
              <a:t> las empresas donde se invierte, por ejemplo, no invierten en armas o cumplen con las normas de buen gobierno.</a:t>
            </a:r>
          </a:p>
          <a:p>
            <a:pPr algn="just">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defRPr/>
            </a:pPr>
            <a:endParaRPr lang="es-ES" altLang="es-ES" b="1" dirty="0">
              <a:ea typeface="ＭＳ Ｐゴシック" panose="020B0600070205080204" pitchFamily="34" charset="-128"/>
            </a:endParaRPr>
          </a:p>
          <a:p>
            <a:pPr algn="just">
              <a:defRPr/>
            </a:pPr>
            <a:r>
              <a:rPr lang="es-ES" altLang="es-ES" b="1" dirty="0">
                <a:ea typeface="ＭＳ Ｐゴシック" panose="020B0600070205080204" pitchFamily="34" charset="-128"/>
              </a:rPr>
              <a:t>Alerta ODS</a:t>
            </a:r>
            <a:r>
              <a:rPr lang="es-ES" altLang="es-ES" dirty="0">
                <a:ea typeface="ＭＳ Ｐゴシック" panose="020B0600070205080204" pitchFamily="34" charset="-128"/>
              </a:rPr>
              <a:t>:</a:t>
            </a:r>
          </a:p>
          <a:p>
            <a:pPr algn="just">
              <a:defRPr/>
            </a:pPr>
            <a:endParaRPr lang="es-ES" altLang="es-ES" dirty="0">
              <a:ea typeface="ＭＳ Ｐゴシック" panose="020B0600070205080204" pitchFamily="34" charset="-128"/>
            </a:endParaRP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itchFamily="34" charset="0"/>
              </a:rPr>
              <a:t>Los aspectos sociales perseguirían aspectos relacionados con la educación, la igualdad y la erradicación de la pobreza</a:t>
            </a: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itchFamily="34" charset="0"/>
              </a:rPr>
              <a:t>Los aspectos ambientales se vincularían con agua limpia y cuidar los ecosistemas.</a:t>
            </a: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itchFamily="34" charset="0"/>
              </a:rPr>
              <a:t>Los aspectos de buenas prácticas se relacionarían con innovación y crecimiento económico.</a:t>
            </a:r>
          </a:p>
          <a:p>
            <a:pPr algn="just">
              <a:buFont typeface="Arial" panose="020B0604020202020204" pitchFamily="34" charset="0"/>
              <a:buNone/>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buFont typeface="Arial" panose="020B0604020202020204" pitchFamily="34" charset="0"/>
              <a:buNone/>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algn="just">
              <a:buFont typeface="Arial" panose="020B0604020202020204" pitchFamily="34" charset="0"/>
              <a:buNone/>
              <a:defRPr/>
            </a:pPr>
            <a:r>
              <a:rPr lang="es-ES" altLang="es-ES" b="1" dirty="0">
                <a:ea typeface="ＭＳ Ｐゴシック" panose="020B0600070205080204" pitchFamily="34" charset="-128"/>
              </a:rPr>
              <a:t>Nota para el voluntario (no es información para los alumnos):</a:t>
            </a:r>
          </a:p>
          <a:p>
            <a:pPr algn="just">
              <a:buFont typeface="Arial" panose="020B0604020202020204" pitchFamily="34" charset="0"/>
              <a:buNone/>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itchFamily="34" charset="0"/>
              </a:rPr>
              <a:t>El principio fundamental de este tipo de inversiones es obtener algún tipo de retorno financiero abordando al mismo tiempo una problemática social o medioambiental.</a:t>
            </a:r>
          </a:p>
          <a:p>
            <a:pPr marL="179114" indent="-179114" algn="just">
              <a:buFont typeface="Arial" panose="020B0604020202020204" pitchFamily="34" charset="0"/>
              <a:buChar char="•"/>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itchFamily="34" charset="0"/>
              </a:rPr>
              <a:t>Algunos ejemplos de este tipo de inversión, podrían ser la inversión de impacto, se trata de compañías que trabajan para impulsar el acceso a la educación en todas partes, llevar energía y agua potable a zonas sin acceso, poner fin a la pobreza…También hay fondos que siguen estrategias de exclusión, a la práctica excluyen de su cartera aquellas empresas cuya actividad se asocia a comportamientos poco éticos o que influyen negativamente en el medioambiente y la sociedad en general. También existen fondos temáticos, invierten en empresas ligadas a temáticas específicas como salud, medioambiente eficiencia energética…</a:t>
            </a:r>
          </a:p>
          <a:p>
            <a:pPr marL="179114" indent="-179114" algn="just">
              <a:buFont typeface="Arial" panose="020B0604020202020204" pitchFamily="34" charset="0"/>
              <a:buChar char="•"/>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pPr marL="179114" indent="-179114"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itchFamily="34" charset="0"/>
              </a:rPr>
              <a:t>Las denominaciones más frecuentes en los fondos de inversión o fondos de pensiones que invierten siguiendo criterios ODS serían: ODS, ISR (Inversión Socialmente Responsable, ESG (</a:t>
            </a:r>
            <a:r>
              <a:rPr lang="es-ES" altLang="ca-ES" dirty="0" err="1">
                <a:latin typeface="Calibri Light" panose="020F0302020204030204" pitchFamily="34" charset="0"/>
                <a:ea typeface="ＭＳ Ｐゴシック" panose="020B0600070205080204" pitchFamily="34" charset="-128"/>
                <a:cs typeface="Arial" pitchFamily="34" charset="0"/>
              </a:rPr>
              <a:t>Environmental</a:t>
            </a:r>
            <a:r>
              <a:rPr lang="es-ES" altLang="ca-ES" dirty="0">
                <a:latin typeface="Calibri Light" panose="020F0302020204030204" pitchFamily="34" charset="0"/>
                <a:ea typeface="ＭＳ Ｐゴシック" panose="020B0600070205080204" pitchFamily="34" charset="-128"/>
                <a:cs typeface="Arial" pitchFamily="34" charset="0"/>
              </a:rPr>
              <a:t>, Social and </a:t>
            </a:r>
            <a:r>
              <a:rPr lang="es-ES" altLang="ca-ES" dirty="0" err="1">
                <a:latin typeface="Calibri Light" panose="020F0302020204030204" pitchFamily="34" charset="0"/>
                <a:ea typeface="ＭＳ Ｐゴシック" panose="020B0600070205080204" pitchFamily="34" charset="-128"/>
                <a:cs typeface="Arial" pitchFamily="34" charset="0"/>
              </a:rPr>
              <a:t>Governance</a:t>
            </a:r>
            <a:r>
              <a:rPr lang="es-ES" altLang="ca-ES" dirty="0">
                <a:latin typeface="Calibri Light" panose="020F0302020204030204" pitchFamily="34" charset="0"/>
                <a:ea typeface="ＭＳ Ｐゴシック" panose="020B0600070205080204" pitchFamily="34" charset="-128"/>
                <a:cs typeface="Arial" pitchFamily="34" charset="0"/>
              </a:rPr>
              <a:t>), también los propios fondos pueden incluir palabras como: </a:t>
            </a:r>
            <a:r>
              <a:rPr lang="es-ES" altLang="ca-ES" dirty="0" err="1">
                <a:latin typeface="Calibri Light" panose="020F0302020204030204" pitchFamily="34" charset="0"/>
                <a:ea typeface="ＭＳ Ｐゴシック" panose="020B0600070205080204" pitchFamily="34" charset="-128"/>
                <a:cs typeface="Arial" pitchFamily="34" charset="0"/>
              </a:rPr>
              <a:t>megatendencias</a:t>
            </a:r>
            <a:r>
              <a:rPr lang="es-ES" altLang="ca-ES" dirty="0">
                <a:latin typeface="Calibri Light" panose="020F0302020204030204" pitchFamily="34" charset="0"/>
                <a:ea typeface="ＭＳ Ｐゴシック" panose="020B0600070205080204" pitchFamily="34" charset="-128"/>
                <a:cs typeface="Arial" pitchFamily="34" charset="0"/>
              </a:rPr>
              <a:t>, educación, salud, futuro sostenible, </a:t>
            </a:r>
            <a:r>
              <a:rPr lang="es-ES" altLang="ca-ES" dirty="0" err="1">
                <a:latin typeface="Calibri Light" panose="020F0302020204030204" pitchFamily="34" charset="0"/>
                <a:ea typeface="ＭＳ Ｐゴシック" panose="020B0600070205080204" pitchFamily="34" charset="-128"/>
                <a:cs typeface="Arial" pitchFamily="34" charset="0"/>
              </a:rPr>
              <a:t>impact</a:t>
            </a:r>
            <a:r>
              <a:rPr lang="es-ES" altLang="ca-ES" dirty="0">
                <a:latin typeface="Calibri Light" panose="020F0302020204030204" pitchFamily="34" charset="0"/>
                <a:ea typeface="ＭＳ Ｐゴシック" panose="020B0600070205080204" pitchFamily="34" charset="-128"/>
                <a:cs typeface="Arial" pitchFamily="34" charset="0"/>
              </a:rPr>
              <a:t> </a:t>
            </a:r>
            <a:r>
              <a:rPr lang="es-ES" altLang="ca-ES" dirty="0" err="1">
                <a:latin typeface="Calibri Light" panose="020F0302020204030204" pitchFamily="34" charset="0"/>
                <a:ea typeface="ＭＳ Ｐゴシック" panose="020B0600070205080204" pitchFamily="34" charset="-128"/>
                <a:cs typeface="Arial" pitchFamily="34" charset="0"/>
              </a:rPr>
              <a:t>green</a:t>
            </a:r>
            <a:r>
              <a:rPr lang="es-ES" altLang="ca-ES" dirty="0">
                <a:latin typeface="Calibri Light" panose="020F0302020204030204" pitchFamily="34" charset="0"/>
                <a:ea typeface="ＭＳ Ｐゴシック" panose="020B0600070205080204" pitchFamily="34" charset="-128"/>
                <a:cs typeface="Arial" pitchFamily="34" charset="0"/>
              </a:rPr>
              <a:t>…</a:t>
            </a:r>
          </a:p>
          <a:p>
            <a:pPr marL="179114" indent="-179114" algn="just">
              <a:buFont typeface="Arial" panose="020B0604020202020204" pitchFamily="34" charset="0"/>
              <a:buChar char="•"/>
              <a:defRPr/>
            </a:pPr>
            <a:endParaRPr lang="es-ES" altLang="ca-ES" dirty="0">
              <a:latin typeface="Calibri Light" panose="020F0302020204030204" pitchFamily="34" charset="0"/>
              <a:ea typeface="ＭＳ Ｐゴシック" panose="020B0600070205080204" pitchFamily="34" charset="-128"/>
              <a:cs typeface="Arial" pitchFamily="34" charset="0"/>
            </a:endParaRPr>
          </a:p>
          <a:p>
            <a:endParaRPr lang="es-ES" dirty="0"/>
          </a:p>
        </p:txBody>
      </p:sp>
      <p:sp>
        <p:nvSpPr>
          <p:cNvPr id="4" name="Marcador de número de diapositiva 3"/>
          <p:cNvSpPr>
            <a:spLocks noGrp="1"/>
          </p:cNvSpPr>
          <p:nvPr>
            <p:ph type="sldNum" sz="quarter" idx="5"/>
          </p:nvPr>
        </p:nvSpPr>
        <p:spPr/>
        <p:txBody>
          <a:bodyPr/>
          <a:lstStyle/>
          <a:p>
            <a:fld id="{1F4D1E07-F10C-4E44-892F-EE9870089DB9}" type="slidenum">
              <a:rPr lang="es-ES" smtClean="0"/>
              <a:t>9</a:t>
            </a:fld>
            <a:endParaRPr lang="es-ES"/>
          </a:p>
        </p:txBody>
      </p:sp>
    </p:spTree>
    <p:extLst>
      <p:ext uri="{BB962C8B-B14F-4D97-AF65-F5344CB8AC3E}">
        <p14:creationId xmlns:p14="http://schemas.microsoft.com/office/powerpoint/2010/main" val="2783910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982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DB56F5E-1A2A-F95D-E4CE-BF9C0F332E0A}"/>
              </a:ext>
            </a:extLst>
          </p:cNvPr>
          <p:cNvPicPr>
            <a:picLocks noChangeAspect="1"/>
          </p:cNvPicPr>
          <p:nvPr userDrawn="1"/>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85092581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7.xml"/><Relationship Id="rId3" Type="http://schemas.openxmlformats.org/officeDocument/2006/relationships/image" Target="../media/image17.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10.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16.png"/><Relationship Id="rId15" Type="http://schemas.openxmlformats.org/officeDocument/2006/relationships/slide" Target="slide10.xml"/><Relationship Id="rId10" Type="http://schemas.openxmlformats.org/officeDocument/2006/relationships/slide" Target="slide29.xml"/><Relationship Id="rId4" Type="http://schemas.openxmlformats.org/officeDocument/2006/relationships/image" Target="../media/image7.png"/><Relationship Id="rId9" Type="http://schemas.openxmlformats.org/officeDocument/2006/relationships/slide" Target="slide19.xml"/><Relationship Id="rId1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9.xml"/><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11.xml"/><Relationship Id="rId10" Type="http://schemas.openxmlformats.org/officeDocument/2006/relationships/image" Target="../media/image5.png"/><Relationship Id="rId4" Type="http://schemas.openxmlformats.org/officeDocument/2006/relationships/slide" Target="slide4.xml"/><Relationship Id="rId9" Type="http://schemas.openxmlformats.org/officeDocument/2006/relationships/slide" Target="slide29.xml"/></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1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notesSlide" Target="../notesSlides/notesSlide12.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slide" Target="slide29.xml"/><Relationship Id="rId5" Type="http://schemas.openxmlformats.org/officeDocument/2006/relationships/image" Target="../media/image19.png"/><Relationship Id="rId15" Type="http://schemas.openxmlformats.org/officeDocument/2006/relationships/slide" Target="slide15.xml"/><Relationship Id="rId10" Type="http://schemas.openxmlformats.org/officeDocument/2006/relationships/slide" Target="slide19.xml"/><Relationship Id="rId4" Type="http://schemas.openxmlformats.org/officeDocument/2006/relationships/image" Target="../media/image18.png"/><Relationship Id="rId9" Type="http://schemas.openxmlformats.org/officeDocument/2006/relationships/slide" Target="slide11.xml"/><Relationship Id="rId14"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1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notesSlide" Target="../notesSlides/notesSlide13.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slide" Target="slide29.xml"/><Relationship Id="rId5" Type="http://schemas.openxmlformats.org/officeDocument/2006/relationships/image" Target="../media/image24.png"/><Relationship Id="rId15" Type="http://schemas.openxmlformats.org/officeDocument/2006/relationships/slide" Target="slide15.xml"/><Relationship Id="rId10" Type="http://schemas.openxmlformats.org/officeDocument/2006/relationships/slide" Target="slide19.xml"/><Relationship Id="rId4" Type="http://schemas.openxmlformats.org/officeDocument/2006/relationships/image" Target="../media/image23.png"/><Relationship Id="rId9" Type="http://schemas.openxmlformats.org/officeDocument/2006/relationships/slide" Target="slide11.xml"/><Relationship Id="rId14"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1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notesSlide" Target="../notesSlides/notesSlide14.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slide" Target="slide29.xml"/><Relationship Id="rId5" Type="http://schemas.openxmlformats.org/officeDocument/2006/relationships/image" Target="../media/image19.png"/><Relationship Id="rId15" Type="http://schemas.openxmlformats.org/officeDocument/2006/relationships/slide" Target="slide15.xml"/><Relationship Id="rId10" Type="http://schemas.openxmlformats.org/officeDocument/2006/relationships/slide" Target="slide19.xml"/><Relationship Id="rId4" Type="http://schemas.openxmlformats.org/officeDocument/2006/relationships/image" Target="../media/image25.png"/><Relationship Id="rId9" Type="http://schemas.openxmlformats.org/officeDocument/2006/relationships/slide" Target="slide11.xml"/><Relationship Id="rId14" Type="http://schemas.openxmlformats.org/officeDocument/2006/relationships/slide" Target="slide14.xml"/></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image" Target="../media/image19.png"/><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notesSlide" Target="../notesSlides/notesSlide15.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8.xml"/><Relationship Id="rId10" Type="http://schemas.openxmlformats.org/officeDocument/2006/relationships/slide" Target="slide12.xml"/><Relationship Id="rId4" Type="http://schemas.openxmlformats.org/officeDocument/2006/relationships/image" Target="../media/image27.png"/><Relationship Id="rId9" Type="http://schemas.openxmlformats.org/officeDocument/2006/relationships/slide" Target="slide29.xml"/><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image" Target="../media/image19.png"/><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notesSlide" Target="../notesSlides/notesSlide16.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8.xml"/><Relationship Id="rId10" Type="http://schemas.openxmlformats.org/officeDocument/2006/relationships/slide" Target="slide12.xml"/><Relationship Id="rId4" Type="http://schemas.openxmlformats.org/officeDocument/2006/relationships/image" Target="../media/image28.png"/><Relationship Id="rId9" Type="http://schemas.openxmlformats.org/officeDocument/2006/relationships/slide" Target="slide29.xml"/><Relationship Id="rId14" Type="http://schemas.openxmlformats.org/officeDocument/2006/relationships/slide" Target="slide16.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15.xml"/><Relationship Id="rId3" Type="http://schemas.openxmlformats.org/officeDocument/2006/relationships/image" Target="../media/image19.png"/><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notesSlide" Target="../notesSlides/notesSlide17.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8.xml"/><Relationship Id="rId10" Type="http://schemas.openxmlformats.org/officeDocument/2006/relationships/slide" Target="slide12.xml"/><Relationship Id="rId4" Type="http://schemas.openxmlformats.org/officeDocument/2006/relationships/image" Target="../media/image27.png"/><Relationship Id="rId9" Type="http://schemas.openxmlformats.org/officeDocument/2006/relationships/slide" Target="slide29.xml"/><Relationship Id="rId14"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chart" Target="../charts/chart1.xml"/><Relationship Id="rId7" Type="http://schemas.openxmlformats.org/officeDocument/2006/relationships/slide" Target="slide4.xml"/><Relationship Id="rId12" Type="http://schemas.openxmlformats.org/officeDocument/2006/relationships/slide" Target="slide13.xml"/><Relationship Id="rId17" Type="http://schemas.openxmlformats.org/officeDocument/2006/relationships/image" Target="../media/image5.png"/><Relationship Id="rId2" Type="http://schemas.openxmlformats.org/officeDocument/2006/relationships/notesSlide" Target="../notesSlides/notesSlide18.xml"/><Relationship Id="rId16"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2.xml"/><Relationship Id="rId5" Type="http://schemas.openxmlformats.org/officeDocument/2006/relationships/image" Target="../media/image29.png"/><Relationship Id="rId15" Type="http://schemas.openxmlformats.org/officeDocument/2006/relationships/slide" Target="slide16.xml"/><Relationship Id="rId10" Type="http://schemas.openxmlformats.org/officeDocument/2006/relationships/slide" Target="slide29.xml"/><Relationship Id="rId4" Type="http://schemas.openxmlformats.org/officeDocument/2006/relationships/image" Target="../media/image19.png"/><Relationship Id="rId9" Type="http://schemas.openxmlformats.org/officeDocument/2006/relationships/slide" Target="slide19.xml"/><Relationship Id="rId1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9.xml"/><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slide" Target="slide11.xml"/><Relationship Id="rId10" Type="http://schemas.openxmlformats.org/officeDocument/2006/relationships/image" Target="../media/image5.png"/><Relationship Id="rId4" Type="http://schemas.openxmlformats.org/officeDocument/2006/relationships/slide" Target="slide4.xml"/><Relationship Id="rId9" Type="http://schemas.openxmlformats.org/officeDocument/2006/relationships/slide" Target="slide29.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png"/><Relationship Id="rId7"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4.xml"/><Relationship Id="rId10" Type="http://schemas.openxmlformats.org/officeDocument/2006/relationships/image" Target="../media/image5.png"/><Relationship Id="rId4" Type="http://schemas.openxmlformats.org/officeDocument/2006/relationships/slide" Target="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2.xml"/><Relationship Id="rId18"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slide" Target="slide2.xml"/><Relationship Id="rId12" Type="http://schemas.openxmlformats.org/officeDocument/2006/relationships/slide" Target="slide20.xml"/><Relationship Id="rId17" Type="http://schemas.openxmlformats.org/officeDocument/2006/relationships/image" Target="../media/image36.png"/><Relationship Id="rId2" Type="http://schemas.openxmlformats.org/officeDocument/2006/relationships/notesSlide" Target="../notesSlides/notesSlide20.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slide" Target="slide29.xml"/><Relationship Id="rId5" Type="http://schemas.openxmlformats.org/officeDocument/2006/relationships/image" Target="../media/image33.png"/><Relationship Id="rId15" Type="http://schemas.openxmlformats.org/officeDocument/2006/relationships/slide" Target="slide26.xml"/><Relationship Id="rId10" Type="http://schemas.openxmlformats.org/officeDocument/2006/relationships/slide" Target="slide19.xml"/><Relationship Id="rId19"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slide" Target="slide11.xml"/><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2.xml"/><Relationship Id="rId18" Type="http://schemas.openxmlformats.org/officeDocument/2006/relationships/slide" Target="slide20.xml"/><Relationship Id="rId3" Type="http://schemas.openxmlformats.org/officeDocument/2006/relationships/image" Target="../media/image31.png"/><Relationship Id="rId21" Type="http://schemas.openxmlformats.org/officeDocument/2006/relationships/slide" Target="slide26.xml"/><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slide" Target="slide29.xml"/><Relationship Id="rId2" Type="http://schemas.openxmlformats.org/officeDocument/2006/relationships/notesSlide" Target="../notesSlides/notesSlide21.xml"/><Relationship Id="rId16" Type="http://schemas.openxmlformats.org/officeDocument/2006/relationships/slide" Target="slide19.xml"/><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slide" Target="slide11.xml"/><Relationship Id="rId10" Type="http://schemas.openxmlformats.org/officeDocument/2006/relationships/image" Target="../media/image37.png"/><Relationship Id="rId19" Type="http://schemas.openxmlformats.org/officeDocument/2006/relationships/slide" Target="slide22.xml"/><Relationship Id="rId4" Type="http://schemas.openxmlformats.org/officeDocument/2006/relationships/image" Target="../media/image32.png"/><Relationship Id="rId9" Type="http://schemas.openxmlformats.org/officeDocument/2006/relationships/image" Target="../media/image27.png"/><Relationship Id="rId14" Type="http://schemas.openxmlformats.org/officeDocument/2006/relationships/slide" Target="slide4.xml"/><Relationship Id="rId22"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png"/><Relationship Id="rId3" Type="http://schemas.openxmlformats.org/officeDocument/2006/relationships/image" Target="../media/image31.png"/><Relationship Id="rId7" Type="http://schemas.openxmlformats.org/officeDocument/2006/relationships/slide" Target="slide19.xml"/><Relationship Id="rId12" Type="http://schemas.openxmlformats.org/officeDocument/2006/relationships/slide" Target="slide2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11.xml"/><Relationship Id="rId18" Type="http://schemas.openxmlformats.org/officeDocument/2006/relationships/slide" Target="slide24.xml"/><Relationship Id="rId3" Type="http://schemas.openxmlformats.org/officeDocument/2006/relationships/image" Target="../media/image27.png"/><Relationship Id="rId7" Type="http://schemas.openxmlformats.org/officeDocument/2006/relationships/image" Target="../media/image35.png"/><Relationship Id="rId12" Type="http://schemas.openxmlformats.org/officeDocument/2006/relationships/slide" Target="slide4.xml"/><Relationship Id="rId17" Type="http://schemas.openxmlformats.org/officeDocument/2006/relationships/slide" Target="slide22.xml"/><Relationship Id="rId2" Type="http://schemas.openxmlformats.org/officeDocument/2006/relationships/notesSlide" Target="../notesSlides/notesSlide23.xml"/><Relationship Id="rId16" Type="http://schemas.openxmlformats.org/officeDocument/2006/relationships/slide" Target="slide20.xml"/><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slide" Target="slide2.xml"/><Relationship Id="rId5" Type="http://schemas.openxmlformats.org/officeDocument/2006/relationships/image" Target="../media/image33.png"/><Relationship Id="rId15" Type="http://schemas.openxmlformats.org/officeDocument/2006/relationships/slide" Target="slide29.xml"/><Relationship Id="rId10" Type="http://schemas.openxmlformats.org/officeDocument/2006/relationships/image" Target="../media/image42.png"/><Relationship Id="rId19" Type="http://schemas.openxmlformats.org/officeDocument/2006/relationships/slide" Target="slide26.xml"/><Relationship Id="rId4" Type="http://schemas.openxmlformats.org/officeDocument/2006/relationships/image" Target="../media/image31.png"/><Relationship Id="rId9" Type="http://schemas.openxmlformats.org/officeDocument/2006/relationships/image" Target="../media/image41.png"/><Relationship Id="rId14" Type="http://schemas.openxmlformats.org/officeDocument/2006/relationships/slide" Target="slide19.xml"/></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png"/><Relationship Id="rId3" Type="http://schemas.openxmlformats.org/officeDocument/2006/relationships/image" Target="../media/image31.png"/><Relationship Id="rId7" Type="http://schemas.openxmlformats.org/officeDocument/2006/relationships/slide" Target="slide19.xml"/><Relationship Id="rId12" Type="http://schemas.openxmlformats.org/officeDocument/2006/relationships/slide" Target="slide26.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image" Target="../media/image27.png"/><Relationship Id="rId7" Type="http://schemas.openxmlformats.org/officeDocument/2006/relationships/image" Target="../media/image41.png"/><Relationship Id="rId12" Type="http://schemas.openxmlformats.org/officeDocument/2006/relationships/slide" Target="slide11.xml"/><Relationship Id="rId17" Type="http://schemas.openxmlformats.org/officeDocument/2006/relationships/slide" Target="slide24.xml"/><Relationship Id="rId2" Type="http://schemas.openxmlformats.org/officeDocument/2006/relationships/notesSlide" Target="../notesSlides/notesSlide25.xml"/><Relationship Id="rId16"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slide" Target="slide4.xml"/><Relationship Id="rId5" Type="http://schemas.openxmlformats.org/officeDocument/2006/relationships/image" Target="../media/image35.png"/><Relationship Id="rId15" Type="http://schemas.openxmlformats.org/officeDocument/2006/relationships/slide" Target="slide20.xml"/><Relationship Id="rId10" Type="http://schemas.openxmlformats.org/officeDocument/2006/relationships/slide" Target="slide2.xml"/><Relationship Id="rId19"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image" Target="../media/image38.png"/><Relationship Id="rId14" Type="http://schemas.openxmlformats.org/officeDocument/2006/relationships/slide" Target="slide29.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png"/><Relationship Id="rId3" Type="http://schemas.openxmlformats.org/officeDocument/2006/relationships/image" Target="../media/image31.png"/><Relationship Id="rId7" Type="http://schemas.openxmlformats.org/officeDocument/2006/relationships/slide" Target="slide19.xml"/><Relationship Id="rId12"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4.xml"/><Relationship Id="rId5" Type="http://schemas.openxmlformats.org/officeDocument/2006/relationships/slide" Target="slide4.xml"/><Relationship Id="rId10" Type="http://schemas.openxmlformats.org/officeDocument/2006/relationships/slide" Target="slide22.xml"/><Relationship Id="rId4" Type="http://schemas.openxmlformats.org/officeDocument/2006/relationships/slide" Target="slide2.xml"/><Relationship Id="rId9" Type="http://schemas.openxmlformats.org/officeDocument/2006/relationships/slide" Target="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29.xml"/><Relationship Id="rId18" Type="http://schemas.openxmlformats.org/officeDocument/2006/relationships/image" Target="../media/image5.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slide" Target="slide19.xml"/><Relationship Id="rId17" Type="http://schemas.openxmlformats.org/officeDocument/2006/relationships/slide" Target="slide26.xml"/><Relationship Id="rId2" Type="http://schemas.openxmlformats.org/officeDocument/2006/relationships/notesSlide" Target="../notesSlides/notesSlide27.xml"/><Relationship Id="rId16"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40.png"/><Relationship Id="rId15" Type="http://schemas.openxmlformats.org/officeDocument/2006/relationships/slide" Target="slide22.xml"/><Relationship Id="rId10" Type="http://schemas.openxmlformats.org/officeDocument/2006/relationships/slide" Target="slide4.xml"/><Relationship Id="rId4" Type="http://schemas.openxmlformats.org/officeDocument/2006/relationships/image" Target="../media/image35.png"/><Relationship Id="rId9" Type="http://schemas.openxmlformats.org/officeDocument/2006/relationships/slide" Target="slide2.xml"/><Relationship Id="rId14" Type="http://schemas.openxmlformats.org/officeDocument/2006/relationships/slide" Target="slide20.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slide" Target="slide11.xml"/><Relationship Id="rId17" Type="http://schemas.openxmlformats.org/officeDocument/2006/relationships/slide" Target="slide24.xml"/><Relationship Id="rId2" Type="http://schemas.openxmlformats.org/officeDocument/2006/relationships/notesSlide" Target="../notesSlides/notesSlide28.xml"/><Relationship Id="rId16"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slide" Target="slide4.xml"/><Relationship Id="rId5" Type="http://schemas.openxmlformats.org/officeDocument/2006/relationships/image" Target="../media/image40.png"/><Relationship Id="rId15" Type="http://schemas.openxmlformats.org/officeDocument/2006/relationships/slide" Target="slide20.xml"/><Relationship Id="rId10" Type="http://schemas.openxmlformats.org/officeDocument/2006/relationships/slide" Target="slide2.xml"/><Relationship Id="rId19"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43.png"/><Relationship Id="rId14"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44.png"/><Relationship Id="rId7"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slide" Target="slide29.xml"/><Relationship Id="rId4" Type="http://schemas.openxmlformats.org/officeDocument/2006/relationships/image" Target="../media/image45.png"/><Relationship Id="rId9" Type="http://schemas.openxmlformats.org/officeDocument/2006/relationships/slide" Target="slide19.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4.png"/><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2.xml"/><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5.png"/><Relationship Id="rId7" Type="http://schemas.openxmlformats.org/officeDocument/2006/relationships/slide" Target="slide19.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4.xml"/><Relationship Id="rId4" Type="http://schemas.openxmlformats.org/officeDocument/2006/relationships/slide" Target="slide2.xml"/><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29.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9.xm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slide" Target="slide11.xml"/><Relationship Id="rId10" Type="http://schemas.openxmlformats.org/officeDocument/2006/relationships/image" Target="../media/image5.png"/><Relationship Id="rId4" Type="http://schemas.openxmlformats.org/officeDocument/2006/relationships/slide" Target="slide4.xml"/><Relationship Id="rId9" Type="http://schemas.openxmlformats.org/officeDocument/2006/relationships/slide" Target="slide29.xml"/></Relationships>
</file>

<file path=ppt/slides/_rels/slide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9.xml"/><Relationship Id="rId3" Type="http://schemas.openxmlformats.org/officeDocument/2006/relationships/image" Target="../media/image8.png"/><Relationship Id="rId7" Type="http://schemas.openxmlformats.org/officeDocument/2006/relationships/slide" Target="slide11.xml"/><Relationship Id="rId12"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5" Type="http://schemas.openxmlformats.org/officeDocument/2006/relationships/image" Target="../media/image5.png"/><Relationship Id="rId10" Type="http://schemas.openxmlformats.org/officeDocument/2006/relationships/slide" Target="slide5.xml"/><Relationship Id="rId4" Type="http://schemas.openxmlformats.org/officeDocument/2006/relationships/image" Target="../media/image7.png"/><Relationship Id="rId9" Type="http://schemas.openxmlformats.org/officeDocument/2006/relationships/slide" Target="slide29.xml"/><Relationship Id="rId14"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7.xml"/><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6.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slide" Target="slide10.xml"/><Relationship Id="rId10" Type="http://schemas.openxmlformats.org/officeDocument/2006/relationships/slide" Target="slide29.xml"/><Relationship Id="rId4" Type="http://schemas.openxmlformats.org/officeDocument/2006/relationships/image" Target="../media/image9.png"/><Relationship Id="rId9" Type="http://schemas.openxmlformats.org/officeDocument/2006/relationships/slide" Target="slide19.xml"/><Relationship Id="rId14" Type="http://schemas.openxmlformats.org/officeDocument/2006/relationships/slide" Target="slide9.xml"/></Relationships>
</file>

<file path=ppt/slides/_rels/slide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9.xml"/><Relationship Id="rId3" Type="http://schemas.openxmlformats.org/officeDocument/2006/relationships/image" Target="../media/image7.png"/><Relationship Id="rId7" Type="http://schemas.openxmlformats.org/officeDocument/2006/relationships/slide" Target="slide11.xml"/><Relationship Id="rId12"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5" Type="http://schemas.openxmlformats.org/officeDocument/2006/relationships/image" Target="../media/image5.png"/><Relationship Id="rId10" Type="http://schemas.openxmlformats.org/officeDocument/2006/relationships/slide" Target="slide5.xml"/><Relationship Id="rId4" Type="http://schemas.openxmlformats.org/officeDocument/2006/relationships/image" Target="../media/image11.png"/><Relationship Id="rId9" Type="http://schemas.openxmlformats.org/officeDocument/2006/relationships/slide" Target="slide29.xml"/><Relationship Id="rId14" Type="http://schemas.openxmlformats.org/officeDocument/2006/relationships/slide" Target="slide10.xml"/></Relationships>
</file>

<file path=ppt/slides/_rels/slide8.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9.xml"/><Relationship Id="rId3" Type="http://schemas.openxmlformats.org/officeDocument/2006/relationships/image" Target="../media/image12.png"/><Relationship Id="rId7" Type="http://schemas.openxmlformats.org/officeDocument/2006/relationships/slide" Target="slide11.xml"/><Relationship Id="rId12" Type="http://schemas.openxmlformats.org/officeDocument/2006/relationships/slide" Target="slide7.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5" Type="http://schemas.openxmlformats.org/officeDocument/2006/relationships/image" Target="../media/image5.png"/><Relationship Id="rId10" Type="http://schemas.openxmlformats.org/officeDocument/2006/relationships/slide" Target="slide5.xml"/><Relationship Id="rId4" Type="http://schemas.openxmlformats.org/officeDocument/2006/relationships/image" Target="../media/image7.png"/><Relationship Id="rId9" Type="http://schemas.openxmlformats.org/officeDocument/2006/relationships/slide" Target="slide29.xml"/><Relationship Id="rId14" Type="http://schemas.openxmlformats.org/officeDocument/2006/relationships/slide" Target="slide10.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1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slide" Target="slide29.xml"/><Relationship Id="rId17" Type="http://schemas.openxmlformats.org/officeDocument/2006/relationships/slide" Target="slide10.xml"/><Relationship Id="rId2" Type="http://schemas.openxmlformats.org/officeDocument/2006/relationships/notesSlide" Target="../notesSlides/notesSlide9.xml"/><Relationship Id="rId16"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9.xml"/><Relationship Id="rId5" Type="http://schemas.openxmlformats.org/officeDocument/2006/relationships/image" Target="../media/image15.png"/><Relationship Id="rId15" Type="http://schemas.openxmlformats.org/officeDocument/2006/relationships/slide" Target="slide7.xml"/><Relationship Id="rId10" Type="http://schemas.openxmlformats.org/officeDocument/2006/relationships/slide" Target="slide11.xml"/><Relationship Id="rId4" Type="http://schemas.openxmlformats.org/officeDocument/2006/relationships/image" Target="../media/image14.png"/><Relationship Id="rId9" Type="http://schemas.openxmlformats.org/officeDocument/2006/relationships/slide" Target="slide4.xml"/><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B3520FC9-66C0-8C22-FE8B-6A5B0B6BBE15}"/>
              </a:ext>
            </a:extLst>
          </p:cNvPr>
          <p:cNvSpPr/>
          <p:nvPr/>
        </p:nvSpPr>
        <p:spPr>
          <a:xfrm>
            <a:off x="588397" y="1367624"/>
            <a:ext cx="6989196" cy="2512613"/>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1025718" y="1708765"/>
            <a:ext cx="4172815" cy="969496"/>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5700" b="1" spc="-150" dirty="0">
                <a:solidFill>
                  <a:schemeClr val="bg1"/>
                </a:solidFill>
                <a:latin typeface="PP Neue Montreal" pitchFamily="2" charset="77"/>
                <a:ea typeface="PP Neue Montreal" pitchFamily="2" charset="77"/>
              </a:rPr>
              <a:t>INVERSIÓN</a:t>
            </a:r>
          </a:p>
        </p:txBody>
      </p:sp>
      <p:sp>
        <p:nvSpPr>
          <p:cNvPr id="9" name="CuadroTexto 8">
            <a:extLst>
              <a:ext uri="{FF2B5EF4-FFF2-40B4-BE49-F238E27FC236}">
                <a16:creationId xmlns:a16="http://schemas.microsoft.com/office/drawing/2014/main" id="{B246E6DB-C22F-9652-5E08-28A5F41A5588}"/>
              </a:ext>
            </a:extLst>
          </p:cNvPr>
          <p:cNvSpPr txBox="1"/>
          <p:nvPr/>
        </p:nvSpPr>
        <p:spPr>
          <a:xfrm>
            <a:off x="1025717" y="2376655"/>
            <a:ext cx="4027975" cy="89255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5200" spc="-150" dirty="0">
                <a:solidFill>
                  <a:schemeClr val="bg1"/>
                </a:solidFill>
                <a:latin typeface="PP Neue Montreal Book" pitchFamily="2" charset="77"/>
                <a:ea typeface="PP Neue Montreal Book" pitchFamily="2" charset="77"/>
              </a:rPr>
              <a:t>INTELIGENTE</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495492" y="4849517"/>
            <a:ext cx="2892233" cy="153888"/>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Todos los derechos reservados</a:t>
            </a:r>
          </a:p>
        </p:txBody>
      </p:sp>
      <p:pic>
        <p:nvPicPr>
          <p:cNvPr id="13" name="Imagen 12">
            <a:extLst>
              <a:ext uri="{FF2B5EF4-FFF2-40B4-BE49-F238E27FC236}">
                <a16:creationId xmlns:a16="http://schemas.microsoft.com/office/drawing/2014/main" id="{1D6BB24F-1D8D-BF47-4C23-4E83FD02F55C}"/>
              </a:ext>
            </a:extLst>
          </p:cNvPr>
          <p:cNvPicPr>
            <a:picLocks noChangeAspect="1"/>
          </p:cNvPicPr>
          <p:nvPr/>
        </p:nvPicPr>
        <p:blipFill rotWithShape="1">
          <a:blip r:embed="rId3"/>
          <a:srcRect l="20823" t="8536" r="10361" b="39535"/>
          <a:stretch/>
        </p:blipFill>
        <p:spPr>
          <a:xfrm>
            <a:off x="5122683" y="0"/>
            <a:ext cx="4181177" cy="5143500"/>
          </a:xfrm>
          <a:prstGeom prst="rect">
            <a:avLst/>
          </a:prstGeom>
        </p:spPr>
      </p:pic>
    </p:spTree>
    <p:extLst>
      <p:ext uri="{BB962C8B-B14F-4D97-AF65-F5344CB8AC3E}">
        <p14:creationId xmlns:p14="http://schemas.microsoft.com/office/powerpoint/2010/main" val="336411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Imagen 35">
            <a:extLst>
              <a:ext uri="{FF2B5EF4-FFF2-40B4-BE49-F238E27FC236}">
                <a16:creationId xmlns:a16="http://schemas.microsoft.com/office/drawing/2014/main" id="{24B80CFC-2D5D-947A-D3F5-2EABC7DAC35C}"/>
              </a:ext>
            </a:extLst>
          </p:cNvPr>
          <p:cNvPicPr>
            <a:picLocks noChangeAspect="1"/>
          </p:cNvPicPr>
          <p:nvPr/>
        </p:nvPicPr>
        <p:blipFill rotWithShape="1">
          <a:blip r:embed="rId3"/>
          <a:srcRect l="918" t="11068" r="13171" b="28403"/>
          <a:stretch/>
        </p:blipFill>
        <p:spPr>
          <a:xfrm>
            <a:off x="1509486" y="374470"/>
            <a:ext cx="3414049" cy="4769028"/>
          </a:xfrm>
          <a:prstGeom prst="rect">
            <a:avLst/>
          </a:prstGeom>
        </p:spPr>
      </p:pic>
      <p:sp>
        <p:nvSpPr>
          <p:cNvPr id="16" name="CuadroTexto 15">
            <a:extLst>
              <a:ext uri="{FF2B5EF4-FFF2-40B4-BE49-F238E27FC236}">
                <a16:creationId xmlns:a16="http://schemas.microsoft.com/office/drawing/2014/main" id="{8722AA2C-8237-321B-50EA-7A3C19A1BD4D}"/>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INVERSIÓN</a:t>
            </a:r>
          </a:p>
        </p:txBody>
      </p:sp>
      <p:pic>
        <p:nvPicPr>
          <p:cNvPr id="17" name="Imagen 16">
            <a:extLst>
              <a:ext uri="{FF2B5EF4-FFF2-40B4-BE49-F238E27FC236}">
                <a16:creationId xmlns:a16="http://schemas.microsoft.com/office/drawing/2014/main" id="{37DAF383-4A53-D129-EC14-C713AA06AE2A}"/>
              </a:ext>
            </a:extLst>
          </p:cNvPr>
          <p:cNvPicPr>
            <a:picLocks noChangeAspect="1"/>
          </p:cNvPicPr>
          <p:nvPr/>
        </p:nvPicPr>
        <p:blipFill>
          <a:blip r:embed="rId4"/>
          <a:srcRect/>
          <a:stretch/>
        </p:blipFill>
        <p:spPr>
          <a:xfrm>
            <a:off x="305731" y="4015797"/>
            <a:ext cx="352154" cy="255184"/>
          </a:xfrm>
          <a:prstGeom prst="rect">
            <a:avLst/>
          </a:prstGeom>
        </p:spPr>
      </p:pic>
      <p:sp>
        <p:nvSpPr>
          <p:cNvPr id="18" name="CuadroTexto 17">
            <a:extLst>
              <a:ext uri="{FF2B5EF4-FFF2-40B4-BE49-F238E27FC236}">
                <a16:creationId xmlns:a16="http://schemas.microsoft.com/office/drawing/2014/main" id="{87C05906-2CFE-C200-A756-E68A06D74A7E}"/>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AHORRO E</a:t>
            </a:r>
          </a:p>
        </p:txBody>
      </p:sp>
      <p:sp>
        <p:nvSpPr>
          <p:cNvPr id="19" name="CuadroTexto 18">
            <a:extLst>
              <a:ext uri="{FF2B5EF4-FFF2-40B4-BE49-F238E27FC236}">
                <a16:creationId xmlns:a16="http://schemas.microsoft.com/office/drawing/2014/main" id="{DCCA708E-2804-9F5B-45FE-B1EF15F2A556}"/>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 name="CuadroTexto 2">
            <a:extLst>
              <a:ext uri="{FF2B5EF4-FFF2-40B4-BE49-F238E27FC236}">
                <a16:creationId xmlns:a16="http://schemas.microsoft.com/office/drawing/2014/main" id="{0A6D9F56-5364-FDB9-0A08-A1D14616D68C}"/>
              </a:ext>
            </a:extLst>
          </p:cNvPr>
          <p:cNvSpPr txBox="1"/>
          <p:nvPr/>
        </p:nvSpPr>
        <p:spPr>
          <a:xfrm>
            <a:off x="4267317" y="581872"/>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Economía</a:t>
            </a:r>
          </a:p>
        </p:txBody>
      </p:sp>
      <p:grpSp>
        <p:nvGrpSpPr>
          <p:cNvPr id="14" name="Grupo 13">
            <a:extLst>
              <a:ext uri="{FF2B5EF4-FFF2-40B4-BE49-F238E27FC236}">
                <a16:creationId xmlns:a16="http://schemas.microsoft.com/office/drawing/2014/main" id="{412C375A-FB51-ACEC-9031-264487C8919F}"/>
              </a:ext>
            </a:extLst>
          </p:cNvPr>
          <p:cNvGrpSpPr/>
          <p:nvPr/>
        </p:nvGrpSpPr>
        <p:grpSpPr>
          <a:xfrm>
            <a:off x="4877371" y="2667643"/>
            <a:ext cx="1345631" cy="369332"/>
            <a:chOff x="4877371" y="2667643"/>
            <a:chExt cx="1345631" cy="369332"/>
          </a:xfrm>
        </p:grpSpPr>
        <p:sp>
          <p:nvSpPr>
            <p:cNvPr id="4" name="CuadroTexto 3">
              <a:extLst>
                <a:ext uri="{FF2B5EF4-FFF2-40B4-BE49-F238E27FC236}">
                  <a16:creationId xmlns:a16="http://schemas.microsoft.com/office/drawing/2014/main" id="{AABF6D59-F2D7-744D-3A60-CA526339EF39}"/>
                </a:ext>
              </a:extLst>
            </p:cNvPr>
            <p:cNvSpPr txBox="1"/>
            <p:nvPr/>
          </p:nvSpPr>
          <p:spPr>
            <a:xfrm>
              <a:off x="4936457" y="2667643"/>
              <a:ext cx="1286545"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Reutilizar</a:t>
              </a:r>
            </a:p>
          </p:txBody>
        </p:sp>
        <p:sp>
          <p:nvSpPr>
            <p:cNvPr id="5" name="Elipse 4">
              <a:extLst>
                <a:ext uri="{FF2B5EF4-FFF2-40B4-BE49-F238E27FC236}">
                  <a16:creationId xmlns:a16="http://schemas.microsoft.com/office/drawing/2014/main" id="{EF61A05A-6BD5-7A69-ED10-738C5AC03DBC}"/>
                </a:ext>
              </a:extLst>
            </p:cNvPr>
            <p:cNvSpPr/>
            <p:nvPr/>
          </p:nvSpPr>
          <p:spPr>
            <a:xfrm>
              <a:off x="4877371" y="27799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1" name="Grupo 10">
            <a:extLst>
              <a:ext uri="{FF2B5EF4-FFF2-40B4-BE49-F238E27FC236}">
                <a16:creationId xmlns:a16="http://schemas.microsoft.com/office/drawing/2014/main" id="{EBE9E58D-7B9E-DE51-AA36-61E0FFDB8B48}"/>
              </a:ext>
            </a:extLst>
          </p:cNvPr>
          <p:cNvGrpSpPr/>
          <p:nvPr/>
        </p:nvGrpSpPr>
        <p:grpSpPr>
          <a:xfrm>
            <a:off x="4877371" y="3048643"/>
            <a:ext cx="1461517" cy="369332"/>
            <a:chOff x="4877371" y="3048643"/>
            <a:chExt cx="1461517" cy="369332"/>
          </a:xfrm>
        </p:grpSpPr>
        <p:sp>
          <p:nvSpPr>
            <p:cNvPr id="10" name="CuadroTexto 9">
              <a:extLst>
                <a:ext uri="{FF2B5EF4-FFF2-40B4-BE49-F238E27FC236}">
                  <a16:creationId xmlns:a16="http://schemas.microsoft.com/office/drawing/2014/main" id="{0BDB33D0-83D7-AF3D-547B-F840AC025D74}"/>
                </a:ext>
              </a:extLst>
            </p:cNvPr>
            <p:cNvSpPr txBox="1"/>
            <p:nvPr/>
          </p:nvSpPr>
          <p:spPr>
            <a:xfrm>
              <a:off x="4936457" y="3048643"/>
              <a:ext cx="1402431"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Renovar</a:t>
              </a:r>
            </a:p>
          </p:txBody>
        </p:sp>
        <p:sp>
          <p:nvSpPr>
            <p:cNvPr id="12" name="Elipse 11">
              <a:extLst>
                <a:ext uri="{FF2B5EF4-FFF2-40B4-BE49-F238E27FC236}">
                  <a16:creationId xmlns:a16="http://schemas.microsoft.com/office/drawing/2014/main" id="{8CF1D5F9-D156-F274-97D2-BB8F155DD332}"/>
                </a:ext>
              </a:extLst>
            </p:cNvPr>
            <p:cNvSpPr/>
            <p:nvPr/>
          </p:nvSpPr>
          <p:spPr>
            <a:xfrm>
              <a:off x="4877371" y="31609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5" name="Grupo 14">
            <a:extLst>
              <a:ext uri="{FF2B5EF4-FFF2-40B4-BE49-F238E27FC236}">
                <a16:creationId xmlns:a16="http://schemas.microsoft.com/office/drawing/2014/main" id="{D292BF00-9213-8351-2076-1EA529DED9A3}"/>
              </a:ext>
            </a:extLst>
          </p:cNvPr>
          <p:cNvGrpSpPr/>
          <p:nvPr/>
        </p:nvGrpSpPr>
        <p:grpSpPr>
          <a:xfrm>
            <a:off x="4877371" y="3420118"/>
            <a:ext cx="1210445" cy="369332"/>
            <a:chOff x="4877371" y="3420118"/>
            <a:chExt cx="1210445" cy="369332"/>
          </a:xfrm>
        </p:grpSpPr>
        <p:sp>
          <p:nvSpPr>
            <p:cNvPr id="13" name="CuadroTexto 12">
              <a:extLst>
                <a:ext uri="{FF2B5EF4-FFF2-40B4-BE49-F238E27FC236}">
                  <a16:creationId xmlns:a16="http://schemas.microsoft.com/office/drawing/2014/main" id="{C88FB680-0D1F-FFEE-4905-3BF14A7184B9}"/>
                </a:ext>
              </a:extLst>
            </p:cNvPr>
            <p:cNvSpPr txBox="1"/>
            <p:nvPr/>
          </p:nvSpPr>
          <p:spPr>
            <a:xfrm>
              <a:off x="4936457" y="3420118"/>
              <a:ext cx="115135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Reducir</a:t>
              </a:r>
            </a:p>
          </p:txBody>
        </p:sp>
        <p:sp>
          <p:nvSpPr>
            <p:cNvPr id="20" name="Elipse 19">
              <a:extLst>
                <a:ext uri="{FF2B5EF4-FFF2-40B4-BE49-F238E27FC236}">
                  <a16:creationId xmlns:a16="http://schemas.microsoft.com/office/drawing/2014/main" id="{E098C610-8546-8FFA-E8D8-D92641E86527}"/>
                </a:ext>
              </a:extLst>
            </p:cNvPr>
            <p:cNvSpPr/>
            <p:nvPr/>
          </p:nvSpPr>
          <p:spPr>
            <a:xfrm>
              <a:off x="4877371" y="353241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34" name="Grupo 33">
            <a:extLst>
              <a:ext uri="{FF2B5EF4-FFF2-40B4-BE49-F238E27FC236}">
                <a16:creationId xmlns:a16="http://schemas.microsoft.com/office/drawing/2014/main" id="{D097BD51-74B9-DAE8-0C2C-FFD71F389831}"/>
              </a:ext>
            </a:extLst>
          </p:cNvPr>
          <p:cNvGrpSpPr/>
          <p:nvPr/>
        </p:nvGrpSpPr>
        <p:grpSpPr>
          <a:xfrm>
            <a:off x="4877371" y="3828415"/>
            <a:ext cx="1461517" cy="369332"/>
            <a:chOff x="4877371" y="3791593"/>
            <a:chExt cx="1461517" cy="369332"/>
          </a:xfrm>
        </p:grpSpPr>
        <p:sp>
          <p:nvSpPr>
            <p:cNvPr id="23" name="CuadroTexto 22">
              <a:extLst>
                <a:ext uri="{FF2B5EF4-FFF2-40B4-BE49-F238E27FC236}">
                  <a16:creationId xmlns:a16="http://schemas.microsoft.com/office/drawing/2014/main" id="{2F658312-7C97-FC4D-C476-3DB58F10E9A7}"/>
                </a:ext>
              </a:extLst>
            </p:cNvPr>
            <p:cNvSpPr txBox="1"/>
            <p:nvPr/>
          </p:nvSpPr>
          <p:spPr>
            <a:xfrm>
              <a:off x="4936457" y="3791593"/>
              <a:ext cx="1402431"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Reparar</a:t>
              </a:r>
            </a:p>
          </p:txBody>
        </p:sp>
        <p:sp>
          <p:nvSpPr>
            <p:cNvPr id="25" name="Elipse 24">
              <a:extLst>
                <a:ext uri="{FF2B5EF4-FFF2-40B4-BE49-F238E27FC236}">
                  <a16:creationId xmlns:a16="http://schemas.microsoft.com/office/drawing/2014/main" id="{67A0B221-E4AF-97A4-F7F3-36AC486803E1}"/>
                </a:ext>
              </a:extLst>
            </p:cNvPr>
            <p:cNvSpPr/>
            <p:nvPr/>
          </p:nvSpPr>
          <p:spPr>
            <a:xfrm>
              <a:off x="4877371" y="390388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37" name="Grupo 36">
            <a:extLst>
              <a:ext uri="{FF2B5EF4-FFF2-40B4-BE49-F238E27FC236}">
                <a16:creationId xmlns:a16="http://schemas.microsoft.com/office/drawing/2014/main" id="{DE5447F6-147C-8838-B27B-6A81BB3499B8}"/>
              </a:ext>
            </a:extLst>
          </p:cNvPr>
          <p:cNvGrpSpPr/>
          <p:nvPr/>
        </p:nvGrpSpPr>
        <p:grpSpPr>
          <a:xfrm>
            <a:off x="6691884" y="2667643"/>
            <a:ext cx="1461517" cy="369332"/>
            <a:chOff x="6691884" y="2667643"/>
            <a:chExt cx="1461517" cy="369332"/>
          </a:xfrm>
        </p:grpSpPr>
        <p:sp>
          <p:nvSpPr>
            <p:cNvPr id="27" name="CuadroTexto 26">
              <a:extLst>
                <a:ext uri="{FF2B5EF4-FFF2-40B4-BE49-F238E27FC236}">
                  <a16:creationId xmlns:a16="http://schemas.microsoft.com/office/drawing/2014/main" id="{81D32C24-62FA-71C9-3A8E-BC531936FC4C}"/>
                </a:ext>
              </a:extLst>
            </p:cNvPr>
            <p:cNvSpPr txBox="1"/>
            <p:nvPr/>
          </p:nvSpPr>
          <p:spPr>
            <a:xfrm>
              <a:off x="6750970" y="2667643"/>
              <a:ext cx="1402431"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Recuperar</a:t>
              </a:r>
            </a:p>
          </p:txBody>
        </p:sp>
        <p:sp>
          <p:nvSpPr>
            <p:cNvPr id="28" name="Elipse 27">
              <a:extLst>
                <a:ext uri="{FF2B5EF4-FFF2-40B4-BE49-F238E27FC236}">
                  <a16:creationId xmlns:a16="http://schemas.microsoft.com/office/drawing/2014/main" id="{FD2F5B30-2063-478D-4E6A-254A2F4E5A6C}"/>
                </a:ext>
              </a:extLst>
            </p:cNvPr>
            <p:cNvSpPr/>
            <p:nvPr/>
          </p:nvSpPr>
          <p:spPr>
            <a:xfrm>
              <a:off x="6691884" y="27799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38" name="Grupo 37">
            <a:extLst>
              <a:ext uri="{FF2B5EF4-FFF2-40B4-BE49-F238E27FC236}">
                <a16:creationId xmlns:a16="http://schemas.microsoft.com/office/drawing/2014/main" id="{31C33C11-411A-8773-1833-BF807F9552E1}"/>
              </a:ext>
            </a:extLst>
          </p:cNvPr>
          <p:cNvGrpSpPr/>
          <p:nvPr/>
        </p:nvGrpSpPr>
        <p:grpSpPr>
          <a:xfrm>
            <a:off x="6691884" y="3039118"/>
            <a:ext cx="1461517" cy="369332"/>
            <a:chOff x="6691884" y="3039118"/>
            <a:chExt cx="1461517" cy="369332"/>
          </a:xfrm>
        </p:grpSpPr>
        <p:sp>
          <p:nvSpPr>
            <p:cNvPr id="29" name="CuadroTexto 28">
              <a:extLst>
                <a:ext uri="{FF2B5EF4-FFF2-40B4-BE49-F238E27FC236}">
                  <a16:creationId xmlns:a16="http://schemas.microsoft.com/office/drawing/2014/main" id="{52555D99-2A32-3C64-5A29-43E34F0AFE24}"/>
                </a:ext>
              </a:extLst>
            </p:cNvPr>
            <p:cNvSpPr txBox="1"/>
            <p:nvPr/>
          </p:nvSpPr>
          <p:spPr>
            <a:xfrm>
              <a:off x="6750970" y="3039118"/>
              <a:ext cx="1402431"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Reciclar</a:t>
              </a:r>
            </a:p>
          </p:txBody>
        </p:sp>
        <p:sp>
          <p:nvSpPr>
            <p:cNvPr id="30" name="Elipse 29">
              <a:extLst>
                <a:ext uri="{FF2B5EF4-FFF2-40B4-BE49-F238E27FC236}">
                  <a16:creationId xmlns:a16="http://schemas.microsoft.com/office/drawing/2014/main" id="{2CC6EFE5-39A6-84EB-C046-98A5E9ACB246}"/>
                </a:ext>
              </a:extLst>
            </p:cNvPr>
            <p:cNvSpPr/>
            <p:nvPr/>
          </p:nvSpPr>
          <p:spPr>
            <a:xfrm>
              <a:off x="6691884" y="315141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39" name="Grupo 38">
            <a:extLst>
              <a:ext uri="{FF2B5EF4-FFF2-40B4-BE49-F238E27FC236}">
                <a16:creationId xmlns:a16="http://schemas.microsoft.com/office/drawing/2014/main" id="{FD2F96A7-0BBC-9611-B9EB-42285F17A9A2}"/>
              </a:ext>
            </a:extLst>
          </p:cNvPr>
          <p:cNvGrpSpPr/>
          <p:nvPr/>
        </p:nvGrpSpPr>
        <p:grpSpPr>
          <a:xfrm>
            <a:off x="6691884" y="3420118"/>
            <a:ext cx="1461517" cy="369332"/>
            <a:chOff x="6691884" y="3420118"/>
            <a:chExt cx="1461517" cy="369332"/>
          </a:xfrm>
        </p:grpSpPr>
        <p:sp>
          <p:nvSpPr>
            <p:cNvPr id="31" name="CuadroTexto 30">
              <a:extLst>
                <a:ext uri="{FF2B5EF4-FFF2-40B4-BE49-F238E27FC236}">
                  <a16:creationId xmlns:a16="http://schemas.microsoft.com/office/drawing/2014/main" id="{3B73BE99-574D-C3DF-F5C8-0122C74FAB86}"/>
                </a:ext>
              </a:extLst>
            </p:cNvPr>
            <p:cNvSpPr txBox="1"/>
            <p:nvPr/>
          </p:nvSpPr>
          <p:spPr>
            <a:xfrm>
              <a:off x="6750970" y="3420118"/>
              <a:ext cx="1402431"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Rediseñar</a:t>
              </a:r>
            </a:p>
          </p:txBody>
        </p:sp>
        <p:sp>
          <p:nvSpPr>
            <p:cNvPr id="32" name="Elipse 31">
              <a:extLst>
                <a:ext uri="{FF2B5EF4-FFF2-40B4-BE49-F238E27FC236}">
                  <a16:creationId xmlns:a16="http://schemas.microsoft.com/office/drawing/2014/main" id="{B45087CC-E138-8BD8-FF38-7A9D6C17A329}"/>
                </a:ext>
              </a:extLst>
            </p:cNvPr>
            <p:cNvSpPr/>
            <p:nvPr/>
          </p:nvSpPr>
          <p:spPr>
            <a:xfrm>
              <a:off x="6691884" y="353241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33" name="CuadroTexto 32">
            <a:extLst>
              <a:ext uri="{FF2B5EF4-FFF2-40B4-BE49-F238E27FC236}">
                <a16:creationId xmlns:a16="http://schemas.microsoft.com/office/drawing/2014/main" id="{3180C307-94CD-4330-A499-47270C9AE54C}"/>
              </a:ext>
            </a:extLst>
          </p:cNvPr>
          <p:cNvSpPr txBox="1"/>
          <p:nvPr/>
        </p:nvSpPr>
        <p:spPr>
          <a:xfrm>
            <a:off x="5110135" y="1243860"/>
            <a:ext cx="2740403"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circular</a:t>
            </a:r>
          </a:p>
        </p:txBody>
      </p:sp>
      <p:sp>
        <p:nvSpPr>
          <p:cNvPr id="35" name="CuadroTexto 34">
            <a:extLst>
              <a:ext uri="{FF2B5EF4-FFF2-40B4-BE49-F238E27FC236}">
                <a16:creationId xmlns:a16="http://schemas.microsoft.com/office/drawing/2014/main" id="{4C2A920A-F1F9-85EE-5075-BB713426F91A}"/>
              </a:ext>
            </a:extLst>
          </p:cNvPr>
          <p:cNvSpPr txBox="1"/>
          <p:nvPr/>
        </p:nvSpPr>
        <p:spPr>
          <a:xfrm>
            <a:off x="7783992" y="1654612"/>
            <a:ext cx="651878" cy="523220"/>
          </a:xfrm>
          <a:prstGeom prst="rect">
            <a:avLst/>
          </a:prstGeom>
          <a:noFill/>
          <a:effectLst/>
        </p:spPr>
        <p:txBody>
          <a:bodyPr wrap="square" rtlCol="0">
            <a:spAutoFit/>
          </a:bodyPr>
          <a:lstStyle/>
          <a:p>
            <a:r>
              <a:rPr lang="es-ES" sz="2800" dirty="0">
                <a:solidFill>
                  <a:srgbClr val="0072C2"/>
                </a:solidFill>
                <a:latin typeface="PP Neue Montreal Book" pitchFamily="2" charset="77"/>
                <a:ea typeface="PP Neue Montreal Book" pitchFamily="2" charset="77"/>
              </a:rPr>
              <a:t>7R</a:t>
            </a:r>
          </a:p>
        </p:txBody>
      </p:sp>
      <p:grpSp>
        <p:nvGrpSpPr>
          <p:cNvPr id="6" name="Grupo 5">
            <a:extLst>
              <a:ext uri="{FF2B5EF4-FFF2-40B4-BE49-F238E27FC236}">
                <a16:creationId xmlns:a16="http://schemas.microsoft.com/office/drawing/2014/main" id="{B0B408F7-3FB3-CD26-0D13-CFA7FD736D97}"/>
              </a:ext>
            </a:extLst>
          </p:cNvPr>
          <p:cNvGrpSpPr/>
          <p:nvPr/>
        </p:nvGrpSpPr>
        <p:grpSpPr>
          <a:xfrm>
            <a:off x="8028417" y="-204570"/>
            <a:ext cx="789506" cy="1167978"/>
            <a:chOff x="7506203" y="-312918"/>
            <a:chExt cx="1006618" cy="1489171"/>
          </a:xfrm>
          <a:effectLst>
            <a:outerShdw blurRad="50800" dist="38100" dir="2700000" algn="tl" rotWithShape="0">
              <a:prstClr val="black">
                <a:alpha val="40000"/>
              </a:prstClr>
            </a:outerShdw>
          </a:effectLst>
        </p:grpSpPr>
        <p:sp>
          <p:nvSpPr>
            <p:cNvPr id="7" name="Rectángulo redondeado 6">
              <a:extLst>
                <a:ext uri="{FF2B5EF4-FFF2-40B4-BE49-F238E27FC236}">
                  <a16:creationId xmlns:a16="http://schemas.microsoft.com/office/drawing/2014/main" id="{56F33796-0CD3-F8D2-C609-B7CA593B045C}"/>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18622F21-22A1-B0F3-FE2A-BD6235CD140C}"/>
                </a:ext>
              </a:extLst>
            </p:cNvPr>
            <p:cNvPicPr>
              <a:picLocks noChangeAspect="1"/>
            </p:cNvPicPr>
            <p:nvPr/>
          </p:nvPicPr>
          <p:blipFill>
            <a:blip r:embed="rId5"/>
            <a:srcRect l="883" r="883"/>
            <a:stretch/>
          </p:blipFill>
          <p:spPr>
            <a:xfrm>
              <a:off x="7700379" y="341057"/>
              <a:ext cx="614159" cy="625194"/>
            </a:xfrm>
            <a:prstGeom prst="rect">
              <a:avLst/>
            </a:prstGeom>
          </p:spPr>
        </p:pic>
      </p:grpSp>
      <p:grpSp>
        <p:nvGrpSpPr>
          <p:cNvPr id="40" name="Grupo 39">
            <a:extLst>
              <a:ext uri="{FF2B5EF4-FFF2-40B4-BE49-F238E27FC236}">
                <a16:creationId xmlns:a16="http://schemas.microsoft.com/office/drawing/2014/main" id="{E358299E-5B90-5946-56E7-098DF8A85A88}"/>
              </a:ext>
            </a:extLst>
          </p:cNvPr>
          <p:cNvGrpSpPr/>
          <p:nvPr/>
        </p:nvGrpSpPr>
        <p:grpSpPr>
          <a:xfrm>
            <a:off x="239547" y="884830"/>
            <a:ext cx="1367111" cy="2370170"/>
            <a:chOff x="239547" y="1370936"/>
            <a:chExt cx="1367111" cy="2370170"/>
          </a:xfrm>
        </p:grpSpPr>
        <p:sp>
          <p:nvSpPr>
            <p:cNvPr id="41" name="CuadroTexto 40">
              <a:hlinkClick r:id="rId6" action="ppaction://hlinksldjump"/>
              <a:extLst>
                <a:ext uri="{FF2B5EF4-FFF2-40B4-BE49-F238E27FC236}">
                  <a16:creationId xmlns:a16="http://schemas.microsoft.com/office/drawing/2014/main" id="{44584501-ADD7-9BEB-E7A5-495624111DC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42" name="CuadroTexto 41">
              <a:hlinkClick r:id="rId7" action="ppaction://hlinksldjump"/>
              <a:extLst>
                <a:ext uri="{FF2B5EF4-FFF2-40B4-BE49-F238E27FC236}">
                  <a16:creationId xmlns:a16="http://schemas.microsoft.com/office/drawing/2014/main" id="{113F1AAB-7D69-781D-3DC1-6689892576E8}"/>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AHORRO E INVERSIÓN</a:t>
              </a:r>
            </a:p>
          </p:txBody>
        </p:sp>
        <p:sp>
          <p:nvSpPr>
            <p:cNvPr id="43" name="CuadroTexto 42">
              <a:hlinkClick r:id="rId8" action="ppaction://hlinksldjump"/>
              <a:extLst>
                <a:ext uri="{FF2B5EF4-FFF2-40B4-BE49-F238E27FC236}">
                  <a16:creationId xmlns:a16="http://schemas.microsoft.com/office/drawing/2014/main" id="{FCE9E37B-624C-122F-A30F-8904725F77FD}"/>
                </a:ext>
              </a:extLst>
            </p:cNvPr>
            <p:cNvSpPr txBox="1"/>
            <p:nvPr/>
          </p:nvSpPr>
          <p:spPr>
            <a:xfrm>
              <a:off x="239547" y="280069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44" name="CuadroTexto 43">
              <a:hlinkClick r:id="rId9" action="ppaction://hlinksldjump"/>
              <a:extLst>
                <a:ext uri="{FF2B5EF4-FFF2-40B4-BE49-F238E27FC236}">
                  <a16:creationId xmlns:a16="http://schemas.microsoft.com/office/drawing/2014/main" id="{47F0A333-7313-D694-F772-B5A10C26CD1C}"/>
                </a:ext>
              </a:extLst>
            </p:cNvPr>
            <p:cNvSpPr txBox="1"/>
            <p:nvPr/>
          </p:nvSpPr>
          <p:spPr>
            <a:xfrm>
              <a:off x="239547" y="3079668"/>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45" name="CuadroTexto 44">
              <a:hlinkClick r:id="rId10" action="ppaction://hlinksldjump"/>
              <a:extLst>
                <a:ext uri="{FF2B5EF4-FFF2-40B4-BE49-F238E27FC236}">
                  <a16:creationId xmlns:a16="http://schemas.microsoft.com/office/drawing/2014/main" id="{404E416F-9E9F-9496-358A-31D5AC23B1D4}"/>
                </a:ext>
              </a:extLst>
            </p:cNvPr>
            <p:cNvSpPr txBox="1"/>
            <p:nvPr/>
          </p:nvSpPr>
          <p:spPr>
            <a:xfrm>
              <a:off x="239547" y="3449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6" name="Conector recto 45">
              <a:extLst>
                <a:ext uri="{FF2B5EF4-FFF2-40B4-BE49-F238E27FC236}">
                  <a16:creationId xmlns:a16="http://schemas.microsoft.com/office/drawing/2014/main" id="{BEA594D2-7B3D-5474-C30B-486FA6AE3E43}"/>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238397E4-54B1-40B8-FEA8-2271B94B6F54}"/>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6D0795EF-670A-B880-0B60-1C9BDFAD8318}"/>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B92A6410-1C65-2255-DF34-61E51A84E75C}"/>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45BC0234-BA8F-0795-EEF0-12974764BE05}"/>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DBAE993C-F79B-B2EC-CF8A-9709EC37074B}"/>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CuadroTexto 51">
              <a:hlinkClick r:id="rId11" action="ppaction://hlinksldjump"/>
              <a:extLst>
                <a:ext uri="{FF2B5EF4-FFF2-40B4-BE49-F238E27FC236}">
                  <a16:creationId xmlns:a16="http://schemas.microsoft.com/office/drawing/2014/main" id="{AD89D401-5123-D91D-CA68-6CD7149E5E15}"/>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¿Ahorrar o invertir?</a:t>
              </a:r>
            </a:p>
          </p:txBody>
        </p:sp>
        <p:sp>
          <p:nvSpPr>
            <p:cNvPr id="53" name="Elipse 52">
              <a:extLst>
                <a:ext uri="{FF2B5EF4-FFF2-40B4-BE49-F238E27FC236}">
                  <a16:creationId xmlns:a16="http://schemas.microsoft.com/office/drawing/2014/main" id="{EAE39581-91F5-DE97-82C4-9B4DFB99D73D}"/>
                </a:ext>
              </a:extLst>
            </p:cNvPr>
            <p:cNvSpPr/>
            <p:nvPr/>
          </p:nvSpPr>
          <p:spPr>
            <a:xfrm>
              <a:off x="1337631" y="262113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54" name="CuadroTexto 53">
              <a:hlinkClick r:id="rId12" action="ppaction://hlinksldjump"/>
              <a:extLst>
                <a:ext uri="{FF2B5EF4-FFF2-40B4-BE49-F238E27FC236}">
                  <a16:creationId xmlns:a16="http://schemas.microsoft.com/office/drawing/2014/main" id="{B566057E-9127-FF0C-EFC2-712BEFBF964C}"/>
                </a:ext>
              </a:extLst>
            </p:cNvPr>
            <p:cNvSpPr txBox="1"/>
            <p:nvPr/>
          </p:nvSpPr>
          <p:spPr>
            <a:xfrm>
              <a:off x="239548" y="1952440"/>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Ahorro y la Inversión </a:t>
              </a:r>
            </a:p>
          </p:txBody>
        </p:sp>
        <p:sp>
          <p:nvSpPr>
            <p:cNvPr id="55" name="CuadroTexto 54">
              <a:hlinkClick r:id="rId13" action="ppaction://hlinksldjump"/>
              <a:extLst>
                <a:ext uri="{FF2B5EF4-FFF2-40B4-BE49-F238E27FC236}">
                  <a16:creationId xmlns:a16="http://schemas.microsoft.com/office/drawing/2014/main" id="{B199B64D-1978-4503-D036-59F1EB6E0D14}"/>
                </a:ext>
              </a:extLst>
            </p:cNvPr>
            <p:cNvSpPr txBox="1"/>
            <p:nvPr/>
          </p:nvSpPr>
          <p:spPr>
            <a:xfrm>
              <a:off x="239548" y="2134044"/>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decisión de Patricia</a:t>
              </a:r>
            </a:p>
          </p:txBody>
        </p:sp>
        <p:sp>
          <p:nvSpPr>
            <p:cNvPr id="56" name="CuadroTexto 55">
              <a:hlinkClick r:id="rId14" action="ppaction://hlinksldjump"/>
              <a:extLst>
                <a:ext uri="{FF2B5EF4-FFF2-40B4-BE49-F238E27FC236}">
                  <a16:creationId xmlns:a16="http://schemas.microsoft.com/office/drawing/2014/main" id="{0B220A37-8ED7-C236-5016-B2EB74C52F30}"/>
                </a:ext>
              </a:extLst>
            </p:cNvPr>
            <p:cNvSpPr txBox="1"/>
            <p:nvPr/>
          </p:nvSpPr>
          <p:spPr>
            <a:xfrm>
              <a:off x="239548" y="2306190"/>
              <a:ext cx="1085161"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Finanzas e inversiones </a:t>
              </a:r>
              <a:br>
                <a:rPr lang="es-ES" sz="700" spc="-30" dirty="0">
                  <a:solidFill>
                    <a:schemeClr val="bg1">
                      <a:alpha val="50000"/>
                    </a:schemeClr>
                  </a:solidFill>
                  <a:latin typeface="PP Neue Montreal Book" pitchFamily="2" charset="77"/>
                  <a:ea typeface="PP Neue Montreal Book" pitchFamily="2" charset="77"/>
                </a:rPr>
              </a:br>
              <a:r>
                <a:rPr lang="es-ES" sz="700" spc="-30" dirty="0">
                  <a:solidFill>
                    <a:schemeClr val="bg1">
                      <a:alpha val="50000"/>
                    </a:schemeClr>
                  </a:solidFill>
                  <a:latin typeface="PP Neue Montreal Book" pitchFamily="2" charset="77"/>
                  <a:ea typeface="PP Neue Montreal Book" pitchFamily="2" charset="77"/>
                </a:rPr>
                <a:t>socialmente responsables</a:t>
              </a:r>
            </a:p>
          </p:txBody>
        </p:sp>
        <p:sp>
          <p:nvSpPr>
            <p:cNvPr id="57" name="CuadroTexto 56">
              <a:hlinkClick r:id="rId15" action="ppaction://hlinksldjump"/>
              <a:extLst>
                <a:ext uri="{FF2B5EF4-FFF2-40B4-BE49-F238E27FC236}">
                  <a16:creationId xmlns:a16="http://schemas.microsoft.com/office/drawing/2014/main" id="{CC481824-F924-E8B6-5A8D-0B5542F0B54F}"/>
                </a:ext>
              </a:extLst>
            </p:cNvPr>
            <p:cNvSpPr txBox="1"/>
            <p:nvPr/>
          </p:nvSpPr>
          <p:spPr>
            <a:xfrm>
              <a:off x="239548" y="2568902"/>
              <a:ext cx="106552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Economía circular </a:t>
              </a:r>
              <a:r>
                <a:rPr lang="es-ES" sz="600" dirty="0">
                  <a:solidFill>
                    <a:schemeClr val="bg1"/>
                  </a:solidFill>
                  <a:latin typeface="PP Neue Montreal Book" pitchFamily="2" charset="77"/>
                  <a:ea typeface="PP Neue Montreal Book" pitchFamily="2" charset="77"/>
                </a:rPr>
                <a:t>(7R) </a:t>
              </a:r>
            </a:p>
          </p:txBody>
        </p:sp>
      </p:grpSp>
      <p:pic>
        <p:nvPicPr>
          <p:cNvPr id="58" name="Imagen 57">
            <a:hlinkClick r:id="" action="ppaction://hlinkshowjump?jump=firstslide"/>
            <a:extLst>
              <a:ext uri="{FF2B5EF4-FFF2-40B4-BE49-F238E27FC236}">
                <a16:creationId xmlns:a16="http://schemas.microsoft.com/office/drawing/2014/main" id="{4C92F418-B67B-135D-20A7-BDBC4D39CFA9}"/>
              </a:ext>
            </a:extLst>
          </p:cNvPr>
          <p:cNvPicPr>
            <a:picLocks noChangeAspect="1"/>
          </p:cNvPicPr>
          <p:nvPr/>
        </p:nvPicPr>
        <p:blipFill>
          <a:blip r:embed="rId16"/>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11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AC0D8CC5-8B8F-CC5C-03DA-9840084C2DD7}"/>
              </a:ext>
            </a:extLst>
          </p:cNvPr>
          <p:cNvSpPr/>
          <p:nvPr/>
        </p:nvSpPr>
        <p:spPr>
          <a:xfrm>
            <a:off x="3032502" y="2995353"/>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redondeado 48">
            <a:extLst>
              <a:ext uri="{FF2B5EF4-FFF2-40B4-BE49-F238E27FC236}">
                <a16:creationId xmlns:a16="http://schemas.microsoft.com/office/drawing/2014/main" id="{F72D608A-43E0-958E-7554-614099489B1A}"/>
              </a:ext>
            </a:extLst>
          </p:cNvPr>
          <p:cNvSpPr/>
          <p:nvPr/>
        </p:nvSpPr>
        <p:spPr>
          <a:xfrm>
            <a:off x="3032502" y="3729934"/>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redondeado 49">
            <a:extLst>
              <a:ext uri="{FF2B5EF4-FFF2-40B4-BE49-F238E27FC236}">
                <a16:creationId xmlns:a16="http://schemas.microsoft.com/office/drawing/2014/main" id="{712B1007-4647-57A9-A225-28970D0768D3}"/>
              </a:ext>
            </a:extLst>
          </p:cNvPr>
          <p:cNvSpPr/>
          <p:nvPr/>
        </p:nvSpPr>
        <p:spPr>
          <a:xfrm>
            <a:off x="3032502" y="2260772"/>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294094" y="3813882"/>
            <a:ext cx="3243248"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Depósitos, bonos, acciones</a:t>
            </a:r>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Ahorro e inversión</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101737" y="3072282"/>
            <a:ext cx="3662981" cy="369332"/>
          </a:xfrm>
          <a:prstGeom prst="rect">
            <a:avLst/>
          </a:prstGeom>
          <a:noFill/>
          <a:effectLst/>
        </p:spPr>
        <p:txBody>
          <a:bodyPr wrap="square" rtlCol="0">
            <a:spAutoFit/>
          </a:bodyPr>
          <a:lstStyle/>
          <a:p>
            <a:pPr algn="ctr"/>
            <a:r>
              <a:rPr lang="es-ES" sz="1800" b="1" dirty="0">
                <a:solidFill>
                  <a:srgbClr val="0072C2"/>
                </a:solidFill>
                <a:latin typeface="PP Neue Montreal" pitchFamily="2" charset="77"/>
                <a:ea typeface="PP Neue Montreal" pitchFamily="2" charset="77"/>
              </a:rPr>
              <a:t>Riesgo vs rentabilidad</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5051" t="-4613" r="3825" b="15852"/>
          <a:stretch/>
        </p:blipFill>
        <p:spPr>
          <a:xfrm flipH="1">
            <a:off x="1379281" y="490073"/>
            <a:ext cx="3114283" cy="4653424"/>
          </a:xfrm>
          <a:prstGeom prst="rect">
            <a:avLst/>
          </a:prstGeom>
        </p:spPr>
      </p:pic>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7"/>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grpSp>
        <p:nvGrpSpPr>
          <p:cNvPr id="6" name="Grupo 5">
            <a:extLst>
              <a:ext uri="{FF2B5EF4-FFF2-40B4-BE49-F238E27FC236}">
                <a16:creationId xmlns:a16="http://schemas.microsoft.com/office/drawing/2014/main" id="{88B61FE4-D439-746A-3BC6-510C723A2635}"/>
              </a:ext>
            </a:extLst>
          </p:cNvPr>
          <p:cNvGrpSpPr/>
          <p:nvPr/>
        </p:nvGrpSpPr>
        <p:grpSpPr>
          <a:xfrm>
            <a:off x="239547" y="884830"/>
            <a:ext cx="1367111" cy="1499789"/>
            <a:chOff x="239547" y="1370936"/>
            <a:chExt cx="1367111" cy="1499789"/>
          </a:xfrm>
        </p:grpSpPr>
        <p:sp>
          <p:nvSpPr>
            <p:cNvPr id="11" name="CuadroTexto 10">
              <a:hlinkClick r:id="rId8" action="ppaction://hlinksldjump"/>
              <a:extLst>
                <a:ext uri="{FF2B5EF4-FFF2-40B4-BE49-F238E27FC236}">
                  <a16:creationId xmlns:a16="http://schemas.microsoft.com/office/drawing/2014/main" id="{F4947DF4-D022-7030-6C51-2C0C955B406E}"/>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3" name="CuadroTexto 12">
              <a:hlinkClick r:id="rId4" action="ppaction://hlinksldjump"/>
              <a:extLst>
                <a:ext uri="{FF2B5EF4-FFF2-40B4-BE49-F238E27FC236}">
                  <a16:creationId xmlns:a16="http://schemas.microsoft.com/office/drawing/2014/main" id="{43E3436A-5174-8EB0-8717-CBAA25C43F42}"/>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20" name="CuadroTexto 19">
              <a:hlinkClick r:id="rId5" action="ppaction://hlinksldjump"/>
              <a:extLst>
                <a:ext uri="{FF2B5EF4-FFF2-40B4-BE49-F238E27FC236}">
                  <a16:creationId xmlns:a16="http://schemas.microsoft.com/office/drawing/2014/main" id="{B6280154-3D0A-30E3-8066-EF06DE7F14CF}"/>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28" name="CuadroTexto 27">
              <a:hlinkClick r:id="rId3" action="ppaction://hlinksldjump"/>
              <a:extLst>
                <a:ext uri="{FF2B5EF4-FFF2-40B4-BE49-F238E27FC236}">
                  <a16:creationId xmlns:a16="http://schemas.microsoft.com/office/drawing/2014/main" id="{7B25A71B-EF56-A066-EAE2-260222415AD0}"/>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30" name="CuadroTexto 29">
              <a:hlinkClick r:id="rId9" action="ppaction://hlinksldjump"/>
              <a:extLst>
                <a:ext uri="{FF2B5EF4-FFF2-40B4-BE49-F238E27FC236}">
                  <a16:creationId xmlns:a16="http://schemas.microsoft.com/office/drawing/2014/main" id="{A42D8EBC-A0A5-503E-21EA-A4F85BA5A38C}"/>
                </a:ext>
              </a:extLst>
            </p:cNvPr>
            <p:cNvSpPr txBox="1"/>
            <p:nvPr/>
          </p:nvSpPr>
          <p:spPr>
            <a:xfrm>
              <a:off x="239547" y="257927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2" name="Conector recto 31">
              <a:extLst>
                <a:ext uri="{FF2B5EF4-FFF2-40B4-BE49-F238E27FC236}">
                  <a16:creationId xmlns:a16="http://schemas.microsoft.com/office/drawing/2014/main" id="{30CB8C9B-5093-76C1-45D2-E2DF3AB621FA}"/>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459DB460-79F4-0CC8-51F6-66FB19E82AE8}"/>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A9FA5DF-EDB2-F89D-7C50-3D03B6E525E7}"/>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F42D8B2D-FE00-5858-11A7-4B66009F1AF7}"/>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97032DC5-32C6-1BAB-0713-1A8CE8CACFC9}"/>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6FBBB607-9698-5985-30DB-858D376C59A5}"/>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8" name="Imagen 37">
            <a:hlinkClick r:id="" action="ppaction://hlinkshowjump?jump=firstslide"/>
            <a:extLst>
              <a:ext uri="{FF2B5EF4-FFF2-40B4-BE49-F238E27FC236}">
                <a16:creationId xmlns:a16="http://schemas.microsoft.com/office/drawing/2014/main" id="{50BE4616-B875-3BE2-4382-96BD7BB149A7}"/>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10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id="{CA1904FD-CDA7-3567-A3F6-B6317641FBC3}"/>
              </a:ext>
            </a:extLst>
          </p:cNvPr>
          <p:cNvPicPr>
            <a:picLocks noChangeAspect="1"/>
          </p:cNvPicPr>
          <p:nvPr/>
        </p:nvPicPr>
        <p:blipFill rotWithShape="1">
          <a:blip r:embed="rId3"/>
          <a:srcRect l="-2664" t="-13003" r="-4597" b="29009"/>
          <a:stretch/>
        </p:blipFill>
        <p:spPr>
          <a:xfrm flipH="1">
            <a:off x="5910140" y="1629669"/>
            <a:ext cx="2760300" cy="3513827"/>
          </a:xfrm>
          <a:prstGeom prst="rect">
            <a:avLst/>
          </a:prstGeom>
        </p:spPr>
      </p:pic>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4"/>
          <a:srcRect l="3626" t="-9160" r="1333" b="30289"/>
          <a:stretch/>
        </p:blipFill>
        <p:spPr>
          <a:xfrm flipH="1">
            <a:off x="1918170" y="1629669"/>
            <a:ext cx="2760300" cy="3513827"/>
          </a:xfrm>
          <a:prstGeom prst="rect">
            <a:avLst/>
          </a:prstGeom>
        </p:spPr>
      </p:pic>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5"/>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pic>
        <p:nvPicPr>
          <p:cNvPr id="46" name="Imagen 45">
            <a:extLst>
              <a:ext uri="{FF2B5EF4-FFF2-40B4-BE49-F238E27FC236}">
                <a16:creationId xmlns:a16="http://schemas.microsoft.com/office/drawing/2014/main" id="{375A6521-329E-85E9-D62A-4EADAB1168C3}"/>
              </a:ext>
            </a:extLst>
          </p:cNvPr>
          <p:cNvPicPr>
            <a:picLocks noChangeAspect="1"/>
          </p:cNvPicPr>
          <p:nvPr/>
        </p:nvPicPr>
        <p:blipFill rotWithShape="1">
          <a:blip r:embed="rId6"/>
          <a:srcRect l="5950" t="-7563" r="7400" b="26221"/>
          <a:stretch/>
        </p:blipFill>
        <p:spPr>
          <a:xfrm flipH="1">
            <a:off x="3849328" y="1629669"/>
            <a:ext cx="2760300" cy="3513827"/>
          </a:xfrm>
          <a:prstGeom prst="rect">
            <a:avLst/>
          </a:prstGeom>
        </p:spPr>
      </p:pic>
      <p:sp>
        <p:nvSpPr>
          <p:cNvPr id="3" name="CuadroTexto 2">
            <a:extLst>
              <a:ext uri="{FF2B5EF4-FFF2-40B4-BE49-F238E27FC236}">
                <a16:creationId xmlns:a16="http://schemas.microsoft.com/office/drawing/2014/main" id="{BDA1D4CD-246E-B450-CABA-3F5C66081A49}"/>
              </a:ext>
            </a:extLst>
          </p:cNvPr>
          <p:cNvSpPr txBox="1"/>
          <p:nvPr/>
        </p:nvSpPr>
        <p:spPr>
          <a:xfrm>
            <a:off x="2573250"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Los perfiles</a:t>
            </a:r>
          </a:p>
        </p:txBody>
      </p:sp>
      <p:sp>
        <p:nvSpPr>
          <p:cNvPr id="4" name="CuadroTexto 3">
            <a:extLst>
              <a:ext uri="{FF2B5EF4-FFF2-40B4-BE49-F238E27FC236}">
                <a16:creationId xmlns:a16="http://schemas.microsoft.com/office/drawing/2014/main" id="{981F2E40-BAC9-752A-9585-48D7542F5A75}"/>
              </a:ext>
            </a:extLst>
          </p:cNvPr>
          <p:cNvSpPr txBox="1"/>
          <p:nvPr/>
        </p:nvSpPr>
        <p:spPr>
          <a:xfrm>
            <a:off x="3999093"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del riesgo</a:t>
            </a:r>
          </a:p>
        </p:txBody>
      </p:sp>
      <p:sp>
        <p:nvSpPr>
          <p:cNvPr id="13" name="CuadroTexto 12">
            <a:extLst>
              <a:ext uri="{FF2B5EF4-FFF2-40B4-BE49-F238E27FC236}">
                <a16:creationId xmlns:a16="http://schemas.microsoft.com/office/drawing/2014/main" id="{E8BB89FB-0267-62A5-A5AC-53767B829F8C}"/>
              </a:ext>
            </a:extLst>
          </p:cNvPr>
          <p:cNvSpPr txBox="1"/>
          <p:nvPr/>
        </p:nvSpPr>
        <p:spPr>
          <a:xfrm>
            <a:off x="4022258" y="1665176"/>
            <a:ext cx="3465064"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Perfil de inversor</a:t>
            </a:r>
          </a:p>
        </p:txBody>
      </p:sp>
      <p:grpSp>
        <p:nvGrpSpPr>
          <p:cNvPr id="20" name="Grupo 19">
            <a:extLst>
              <a:ext uri="{FF2B5EF4-FFF2-40B4-BE49-F238E27FC236}">
                <a16:creationId xmlns:a16="http://schemas.microsoft.com/office/drawing/2014/main" id="{3253B6D6-D2E6-3D9B-684F-845CF950A2EF}"/>
              </a:ext>
            </a:extLst>
          </p:cNvPr>
          <p:cNvGrpSpPr/>
          <p:nvPr/>
        </p:nvGrpSpPr>
        <p:grpSpPr>
          <a:xfrm>
            <a:off x="239547" y="884830"/>
            <a:ext cx="1367111" cy="2645291"/>
            <a:chOff x="239547" y="884830"/>
            <a:chExt cx="1367111" cy="2645291"/>
          </a:xfrm>
        </p:grpSpPr>
        <p:sp>
          <p:nvSpPr>
            <p:cNvPr id="28" name="CuadroTexto 27">
              <a:hlinkClick r:id="rId7" action="ppaction://hlinksldjump"/>
              <a:extLst>
                <a:ext uri="{FF2B5EF4-FFF2-40B4-BE49-F238E27FC236}">
                  <a16:creationId xmlns:a16="http://schemas.microsoft.com/office/drawing/2014/main" id="{21AD9B77-B2B5-AE76-A719-8A77E3F054ED}"/>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30" name="CuadroTexto 29">
              <a:hlinkClick r:id="rId8" action="ppaction://hlinksldjump"/>
              <a:extLst>
                <a:ext uri="{FF2B5EF4-FFF2-40B4-BE49-F238E27FC236}">
                  <a16:creationId xmlns:a16="http://schemas.microsoft.com/office/drawing/2014/main" id="{122CCABB-B33B-C7EB-531F-5B2DA010A604}"/>
                </a:ext>
              </a:extLst>
            </p:cNvPr>
            <p:cNvSpPr txBox="1"/>
            <p:nvPr/>
          </p:nvSpPr>
          <p:spPr>
            <a:xfrm>
              <a:off x="239547" y="117040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31" name="CuadroTexto 30">
              <a:hlinkClick r:id="rId9" action="ppaction://hlinksldjump"/>
              <a:extLst>
                <a:ext uri="{FF2B5EF4-FFF2-40B4-BE49-F238E27FC236}">
                  <a16:creationId xmlns:a16="http://schemas.microsoft.com/office/drawing/2014/main" id="{3A47B7D4-E8EA-40F5-6747-8F60C86EB446}"/>
                </a:ext>
              </a:extLst>
            </p:cNvPr>
            <p:cNvSpPr txBox="1"/>
            <p:nvPr/>
          </p:nvSpPr>
          <p:spPr>
            <a:xfrm>
              <a:off x="239547" y="144421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32" name="CuadroTexto 31">
              <a:hlinkClick r:id="rId10" action="ppaction://hlinksldjump"/>
              <a:extLst>
                <a:ext uri="{FF2B5EF4-FFF2-40B4-BE49-F238E27FC236}">
                  <a16:creationId xmlns:a16="http://schemas.microsoft.com/office/drawing/2014/main" id="{AC4CB300-188B-B44A-46B5-96018195B9B5}"/>
                </a:ext>
              </a:extLst>
            </p:cNvPr>
            <p:cNvSpPr txBox="1"/>
            <p:nvPr/>
          </p:nvSpPr>
          <p:spPr>
            <a:xfrm>
              <a:off x="239547" y="2868683"/>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33" name="CuadroTexto 32">
              <a:hlinkClick r:id="rId11" action="ppaction://hlinksldjump"/>
              <a:extLst>
                <a:ext uri="{FF2B5EF4-FFF2-40B4-BE49-F238E27FC236}">
                  <a16:creationId xmlns:a16="http://schemas.microsoft.com/office/drawing/2014/main" id="{2FD036C5-A9B6-302F-BD0E-FCC3B37D3E6B}"/>
                </a:ext>
              </a:extLst>
            </p:cNvPr>
            <p:cNvSpPr txBox="1"/>
            <p:nvPr/>
          </p:nvSpPr>
          <p:spPr>
            <a:xfrm>
              <a:off x="239547" y="323866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4" name="Conector recto 33">
              <a:extLst>
                <a:ext uri="{FF2B5EF4-FFF2-40B4-BE49-F238E27FC236}">
                  <a16:creationId xmlns:a16="http://schemas.microsoft.com/office/drawing/2014/main" id="{937D56E7-FF4B-6A69-7284-CE0E924C6818}"/>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FE622DE5-F506-94C5-ED70-0AFFBDD20207}"/>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68286C41-1964-2878-FC18-324744B1827F}"/>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6B8EFE72-2C6F-424B-E100-5CB0436DF733}"/>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C70AB46A-9499-79B0-0FEE-918C0E417284}"/>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CF4E6D2C-F050-EFAD-79D9-5088B0235511}"/>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CuadroTexto 48">
              <a:hlinkClick r:id="rId12" action="ppaction://hlinksldjump"/>
              <a:extLst>
                <a:ext uri="{FF2B5EF4-FFF2-40B4-BE49-F238E27FC236}">
                  <a16:creationId xmlns:a16="http://schemas.microsoft.com/office/drawing/2014/main" id="{93F6EBD9-7E4A-988D-E546-70B921498468}"/>
                </a:ext>
              </a:extLst>
            </p:cNvPr>
            <p:cNvSpPr txBox="1"/>
            <p:nvPr/>
          </p:nvSpPr>
          <p:spPr>
            <a:xfrm>
              <a:off x="239547" y="1573445"/>
              <a:ext cx="109808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Los perfiles del riesgo</a:t>
              </a:r>
            </a:p>
          </p:txBody>
        </p:sp>
        <p:sp>
          <p:nvSpPr>
            <p:cNvPr id="50" name="CuadroTexto 49">
              <a:hlinkClick r:id="rId12" action="ppaction://hlinksldjump"/>
              <a:extLst>
                <a:ext uri="{FF2B5EF4-FFF2-40B4-BE49-F238E27FC236}">
                  <a16:creationId xmlns:a16="http://schemas.microsoft.com/office/drawing/2014/main" id="{0A82075C-66F8-A51F-EAB4-82F05ABEE12A}"/>
                </a:ext>
              </a:extLst>
            </p:cNvPr>
            <p:cNvSpPr txBox="1"/>
            <p:nvPr/>
          </p:nvSpPr>
          <p:spPr>
            <a:xfrm>
              <a:off x="424734" y="1729562"/>
              <a:ext cx="869228"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Perfil de inversor</a:t>
              </a:r>
            </a:p>
          </p:txBody>
        </p:sp>
        <p:sp>
          <p:nvSpPr>
            <p:cNvPr id="51" name="CuadroTexto 50">
              <a:hlinkClick r:id="rId13" action="ppaction://hlinksldjump"/>
              <a:extLst>
                <a:ext uri="{FF2B5EF4-FFF2-40B4-BE49-F238E27FC236}">
                  <a16:creationId xmlns:a16="http://schemas.microsoft.com/office/drawing/2014/main" id="{05A48E81-9B23-44B3-AB8C-4C8B54C1E94B}"/>
                </a:ext>
              </a:extLst>
            </p:cNvPr>
            <p:cNvSpPr txBox="1"/>
            <p:nvPr/>
          </p:nvSpPr>
          <p:spPr>
            <a:xfrm>
              <a:off x="424734" y="1876758"/>
              <a:ext cx="869228"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Ventajas e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inconvenientes</a:t>
              </a:r>
            </a:p>
          </p:txBody>
        </p:sp>
        <p:sp>
          <p:nvSpPr>
            <p:cNvPr id="52" name="CuadroTexto 51">
              <a:hlinkClick r:id="rId14" action="ppaction://hlinksldjump"/>
              <a:extLst>
                <a:ext uri="{FF2B5EF4-FFF2-40B4-BE49-F238E27FC236}">
                  <a16:creationId xmlns:a16="http://schemas.microsoft.com/office/drawing/2014/main" id="{9EB5B5F4-6D05-4CC3-6061-CB2EA9AC1ED9}"/>
                </a:ext>
              </a:extLst>
            </p:cNvPr>
            <p:cNvSpPr txBox="1"/>
            <p:nvPr/>
          </p:nvSpPr>
          <p:spPr>
            <a:xfrm>
              <a:off x="424734" y="2117870"/>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Las conclusiones</a:t>
              </a:r>
            </a:p>
          </p:txBody>
        </p:sp>
        <p:sp>
          <p:nvSpPr>
            <p:cNvPr id="53" name="CuadroTexto 52">
              <a:hlinkClick r:id="rId15" action="ppaction://hlinksldjump"/>
              <a:extLst>
                <a:ext uri="{FF2B5EF4-FFF2-40B4-BE49-F238E27FC236}">
                  <a16:creationId xmlns:a16="http://schemas.microsoft.com/office/drawing/2014/main" id="{84C10675-1100-5A99-005F-D105336F0186}"/>
                </a:ext>
              </a:extLst>
            </p:cNvPr>
            <p:cNvSpPr txBox="1"/>
            <p:nvPr/>
          </p:nvSpPr>
          <p:spPr>
            <a:xfrm>
              <a:off x="424734" y="2251684"/>
              <a:ext cx="986632"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Niveles de riesgo en los productos de inversión </a:t>
              </a:r>
            </a:p>
          </p:txBody>
        </p:sp>
        <p:sp>
          <p:nvSpPr>
            <p:cNvPr id="54" name="CuadroTexto 53">
              <a:hlinkClick r:id="rId16" action="ppaction://hlinksldjump"/>
              <a:extLst>
                <a:ext uri="{FF2B5EF4-FFF2-40B4-BE49-F238E27FC236}">
                  <a16:creationId xmlns:a16="http://schemas.microsoft.com/office/drawing/2014/main" id="{D41787B1-F5C8-9C8A-F00C-51AEC4DEC240}"/>
                </a:ext>
              </a:extLst>
            </p:cNvPr>
            <p:cNvSpPr txBox="1"/>
            <p:nvPr/>
          </p:nvSpPr>
          <p:spPr>
            <a:xfrm>
              <a:off x="239547" y="2528235"/>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Pérdidas</a:t>
              </a:r>
            </a:p>
          </p:txBody>
        </p:sp>
        <p:sp>
          <p:nvSpPr>
            <p:cNvPr id="55" name="CuadroTexto 54">
              <a:hlinkClick r:id="rId17" action="ppaction://hlinksldjump"/>
              <a:extLst>
                <a:ext uri="{FF2B5EF4-FFF2-40B4-BE49-F238E27FC236}">
                  <a16:creationId xmlns:a16="http://schemas.microsoft.com/office/drawing/2014/main" id="{CBC0A719-4DE8-EED2-41F3-39D9E87324BD}"/>
                </a:ext>
              </a:extLst>
            </p:cNvPr>
            <p:cNvSpPr txBox="1"/>
            <p:nvPr/>
          </p:nvSpPr>
          <p:spPr>
            <a:xfrm>
              <a:off x="239547" y="2648668"/>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Rentabilidad</a:t>
              </a:r>
            </a:p>
          </p:txBody>
        </p:sp>
        <p:sp>
          <p:nvSpPr>
            <p:cNvPr id="56" name="Elipse 55">
              <a:extLst>
                <a:ext uri="{FF2B5EF4-FFF2-40B4-BE49-F238E27FC236}">
                  <a16:creationId xmlns:a16="http://schemas.microsoft.com/office/drawing/2014/main" id="{D633B475-D627-8B73-EE43-E8457392F847}"/>
                </a:ext>
              </a:extLst>
            </p:cNvPr>
            <p:cNvSpPr/>
            <p:nvPr/>
          </p:nvSpPr>
          <p:spPr>
            <a:xfrm>
              <a:off x="1337631" y="178567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7" name="Imagen 56">
            <a:extLst>
              <a:ext uri="{FF2B5EF4-FFF2-40B4-BE49-F238E27FC236}">
                <a16:creationId xmlns:a16="http://schemas.microsoft.com/office/drawing/2014/main" id="{F9E5A3D2-D0D3-5970-3013-C6FDA3D040FB}"/>
              </a:ext>
            </a:extLst>
          </p:cNvPr>
          <p:cNvPicPr>
            <a:picLocks noChangeAspect="1"/>
          </p:cNvPicPr>
          <p:nvPr/>
        </p:nvPicPr>
        <p:blipFill>
          <a:blip r:embed="rId18"/>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805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3"/>
          <a:srcRect l="11236" t="-9133" r="-108" b="31052"/>
          <a:stretch/>
        </p:blipFill>
        <p:spPr>
          <a:xfrm>
            <a:off x="2040008" y="1629669"/>
            <a:ext cx="2760300" cy="3513827"/>
          </a:xfrm>
          <a:prstGeom prst="rect">
            <a:avLst/>
          </a:prstGeom>
        </p:spPr>
      </p:pic>
      <p:pic>
        <p:nvPicPr>
          <p:cNvPr id="47" name="Imagen 46">
            <a:extLst>
              <a:ext uri="{FF2B5EF4-FFF2-40B4-BE49-F238E27FC236}">
                <a16:creationId xmlns:a16="http://schemas.microsoft.com/office/drawing/2014/main" id="{CA1904FD-CDA7-3567-A3F6-B6317641FBC3}"/>
              </a:ext>
            </a:extLst>
          </p:cNvPr>
          <p:cNvPicPr>
            <a:picLocks noChangeAspect="1"/>
          </p:cNvPicPr>
          <p:nvPr/>
        </p:nvPicPr>
        <p:blipFill rotWithShape="1">
          <a:blip r:embed="rId4"/>
          <a:srcRect l="1762" t="-11107" r="-1366" b="29018"/>
          <a:stretch/>
        </p:blipFill>
        <p:spPr>
          <a:xfrm flipH="1">
            <a:off x="5910140" y="1629669"/>
            <a:ext cx="2760300" cy="3513827"/>
          </a:xfrm>
          <a:prstGeom prst="rect">
            <a:avLst/>
          </a:prstGeom>
        </p:spPr>
      </p:pic>
      <p:pic>
        <p:nvPicPr>
          <p:cNvPr id="52" name="Imagen 51">
            <a:extLst>
              <a:ext uri="{FF2B5EF4-FFF2-40B4-BE49-F238E27FC236}">
                <a16:creationId xmlns:a16="http://schemas.microsoft.com/office/drawing/2014/main" id="{F447B40F-429F-88C4-9F97-15698855300D}"/>
              </a:ext>
            </a:extLst>
          </p:cNvPr>
          <p:cNvPicPr>
            <a:picLocks noChangeAspect="1"/>
          </p:cNvPicPr>
          <p:nvPr/>
        </p:nvPicPr>
        <p:blipFill rotWithShape="1">
          <a:blip r:embed="rId5"/>
          <a:srcRect l="-3763" t="-5960" r="-1605" b="21202"/>
          <a:stretch/>
        </p:blipFill>
        <p:spPr>
          <a:xfrm flipH="1">
            <a:off x="3849327" y="1629669"/>
            <a:ext cx="3132769" cy="3513827"/>
          </a:xfrm>
          <a:prstGeom prst="rect">
            <a:avLst/>
          </a:prstGeom>
        </p:spPr>
      </p:pic>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6"/>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 name="CuadroTexto 5">
            <a:extLst>
              <a:ext uri="{FF2B5EF4-FFF2-40B4-BE49-F238E27FC236}">
                <a16:creationId xmlns:a16="http://schemas.microsoft.com/office/drawing/2014/main" id="{2EE69BF0-0802-9F50-F3A1-380AB00BA384}"/>
              </a:ext>
            </a:extLst>
          </p:cNvPr>
          <p:cNvSpPr txBox="1"/>
          <p:nvPr/>
        </p:nvSpPr>
        <p:spPr>
          <a:xfrm>
            <a:off x="2573250"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Los perfiles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572000"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del riesgo</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2645281" y="1673472"/>
            <a:ext cx="5809318"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Cada decisión tiene sus ventajas e inconvenientes</a:t>
            </a:r>
          </a:p>
        </p:txBody>
      </p:sp>
      <p:grpSp>
        <p:nvGrpSpPr>
          <p:cNvPr id="2" name="Grupo 1">
            <a:extLst>
              <a:ext uri="{FF2B5EF4-FFF2-40B4-BE49-F238E27FC236}">
                <a16:creationId xmlns:a16="http://schemas.microsoft.com/office/drawing/2014/main" id="{D1342858-C3D0-9C9C-73FD-5BDB04BE67DB}"/>
              </a:ext>
            </a:extLst>
          </p:cNvPr>
          <p:cNvGrpSpPr/>
          <p:nvPr/>
        </p:nvGrpSpPr>
        <p:grpSpPr>
          <a:xfrm>
            <a:off x="239547" y="884830"/>
            <a:ext cx="1367111" cy="2645291"/>
            <a:chOff x="239547" y="884830"/>
            <a:chExt cx="1367111" cy="2645291"/>
          </a:xfrm>
        </p:grpSpPr>
        <p:sp>
          <p:nvSpPr>
            <p:cNvPr id="8" name="CuadroTexto 7">
              <a:hlinkClick r:id="rId7" action="ppaction://hlinksldjump"/>
              <a:extLst>
                <a:ext uri="{FF2B5EF4-FFF2-40B4-BE49-F238E27FC236}">
                  <a16:creationId xmlns:a16="http://schemas.microsoft.com/office/drawing/2014/main" id="{628FDE77-C4A6-5D5C-6C2F-BBBC1145FA43}"/>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3" name="CuadroTexto 12">
              <a:hlinkClick r:id="rId8" action="ppaction://hlinksldjump"/>
              <a:extLst>
                <a:ext uri="{FF2B5EF4-FFF2-40B4-BE49-F238E27FC236}">
                  <a16:creationId xmlns:a16="http://schemas.microsoft.com/office/drawing/2014/main" id="{59A890A4-B298-6760-FA4F-A33A0F3E6115}"/>
                </a:ext>
              </a:extLst>
            </p:cNvPr>
            <p:cNvSpPr txBox="1"/>
            <p:nvPr/>
          </p:nvSpPr>
          <p:spPr>
            <a:xfrm>
              <a:off x="239547" y="117040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4" name="CuadroTexto 13">
              <a:hlinkClick r:id="rId9" action="ppaction://hlinksldjump"/>
              <a:extLst>
                <a:ext uri="{FF2B5EF4-FFF2-40B4-BE49-F238E27FC236}">
                  <a16:creationId xmlns:a16="http://schemas.microsoft.com/office/drawing/2014/main" id="{7314E804-D692-78F1-41CC-A51BFCEC1F80}"/>
                </a:ext>
              </a:extLst>
            </p:cNvPr>
            <p:cNvSpPr txBox="1"/>
            <p:nvPr/>
          </p:nvSpPr>
          <p:spPr>
            <a:xfrm>
              <a:off x="239547" y="144421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20" name="CuadroTexto 19">
              <a:hlinkClick r:id="rId10" action="ppaction://hlinksldjump"/>
              <a:extLst>
                <a:ext uri="{FF2B5EF4-FFF2-40B4-BE49-F238E27FC236}">
                  <a16:creationId xmlns:a16="http://schemas.microsoft.com/office/drawing/2014/main" id="{3766A2B2-BE5A-183D-DD75-C73CE061DB09}"/>
                </a:ext>
              </a:extLst>
            </p:cNvPr>
            <p:cNvSpPr txBox="1"/>
            <p:nvPr/>
          </p:nvSpPr>
          <p:spPr>
            <a:xfrm>
              <a:off x="239547" y="2868683"/>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28" name="CuadroTexto 27">
              <a:hlinkClick r:id="rId11" action="ppaction://hlinksldjump"/>
              <a:extLst>
                <a:ext uri="{FF2B5EF4-FFF2-40B4-BE49-F238E27FC236}">
                  <a16:creationId xmlns:a16="http://schemas.microsoft.com/office/drawing/2014/main" id="{1D51F2A7-E3BC-B631-809C-1E09FFD9DA2E}"/>
                </a:ext>
              </a:extLst>
            </p:cNvPr>
            <p:cNvSpPr txBox="1"/>
            <p:nvPr/>
          </p:nvSpPr>
          <p:spPr>
            <a:xfrm>
              <a:off x="239547" y="323866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1" name="Conector recto 30">
              <a:extLst>
                <a:ext uri="{FF2B5EF4-FFF2-40B4-BE49-F238E27FC236}">
                  <a16:creationId xmlns:a16="http://schemas.microsoft.com/office/drawing/2014/main" id="{8632FD5C-F24C-80B7-DD26-0A7F15CB9D40}"/>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69CA0C2F-E017-79CD-82E8-C6F79D86AA81}"/>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E82F492C-9349-F7D5-2F11-09D960A8DD76}"/>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3B09A5C-2636-52DF-CA5D-390A25DE9039}"/>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4DFF2CAB-F1B7-D24C-5375-65F782E5845F}"/>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59BC0458-D94A-6615-652D-9A20FAB86E5E}"/>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CuadroTexto 36">
              <a:hlinkClick r:id="rId12" action="ppaction://hlinksldjump"/>
              <a:extLst>
                <a:ext uri="{FF2B5EF4-FFF2-40B4-BE49-F238E27FC236}">
                  <a16:creationId xmlns:a16="http://schemas.microsoft.com/office/drawing/2014/main" id="{49E161E8-7881-8DD1-FE86-68BBCFA45BBC}"/>
                </a:ext>
              </a:extLst>
            </p:cNvPr>
            <p:cNvSpPr txBox="1"/>
            <p:nvPr/>
          </p:nvSpPr>
          <p:spPr>
            <a:xfrm>
              <a:off x="239547" y="1573445"/>
              <a:ext cx="109808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Los perfiles del riesgo</a:t>
              </a:r>
            </a:p>
          </p:txBody>
        </p:sp>
        <p:sp>
          <p:nvSpPr>
            <p:cNvPr id="43" name="CuadroTexto 42">
              <a:hlinkClick r:id="rId12" action="ppaction://hlinksldjump"/>
              <a:extLst>
                <a:ext uri="{FF2B5EF4-FFF2-40B4-BE49-F238E27FC236}">
                  <a16:creationId xmlns:a16="http://schemas.microsoft.com/office/drawing/2014/main" id="{12DFDB65-03CC-218A-D7C1-50FDCC3457D4}"/>
                </a:ext>
              </a:extLst>
            </p:cNvPr>
            <p:cNvSpPr txBox="1"/>
            <p:nvPr/>
          </p:nvSpPr>
          <p:spPr>
            <a:xfrm>
              <a:off x="424734" y="1729562"/>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Perfil de inversor</a:t>
              </a:r>
            </a:p>
          </p:txBody>
        </p:sp>
        <p:sp>
          <p:nvSpPr>
            <p:cNvPr id="46" name="CuadroTexto 45">
              <a:hlinkClick r:id="rId13" action="ppaction://hlinksldjump"/>
              <a:extLst>
                <a:ext uri="{FF2B5EF4-FFF2-40B4-BE49-F238E27FC236}">
                  <a16:creationId xmlns:a16="http://schemas.microsoft.com/office/drawing/2014/main" id="{D53AB026-2A75-0395-AD59-07E894431442}"/>
                </a:ext>
              </a:extLst>
            </p:cNvPr>
            <p:cNvSpPr txBox="1"/>
            <p:nvPr/>
          </p:nvSpPr>
          <p:spPr>
            <a:xfrm>
              <a:off x="424734" y="1876758"/>
              <a:ext cx="869228"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Ventajas e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inconvenientes</a:t>
              </a:r>
            </a:p>
          </p:txBody>
        </p:sp>
        <p:sp>
          <p:nvSpPr>
            <p:cNvPr id="48" name="CuadroTexto 47">
              <a:hlinkClick r:id="rId14" action="ppaction://hlinksldjump"/>
              <a:extLst>
                <a:ext uri="{FF2B5EF4-FFF2-40B4-BE49-F238E27FC236}">
                  <a16:creationId xmlns:a16="http://schemas.microsoft.com/office/drawing/2014/main" id="{F3273A04-7582-4361-95C1-40A509884EE9}"/>
                </a:ext>
              </a:extLst>
            </p:cNvPr>
            <p:cNvSpPr txBox="1"/>
            <p:nvPr/>
          </p:nvSpPr>
          <p:spPr>
            <a:xfrm>
              <a:off x="424734" y="2117870"/>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Las conclusiones</a:t>
              </a:r>
            </a:p>
          </p:txBody>
        </p:sp>
        <p:sp>
          <p:nvSpPr>
            <p:cNvPr id="49" name="CuadroTexto 48">
              <a:hlinkClick r:id="rId15" action="ppaction://hlinksldjump"/>
              <a:extLst>
                <a:ext uri="{FF2B5EF4-FFF2-40B4-BE49-F238E27FC236}">
                  <a16:creationId xmlns:a16="http://schemas.microsoft.com/office/drawing/2014/main" id="{D8B0841D-2B37-6F51-78FB-EF4939CF6E8E}"/>
                </a:ext>
              </a:extLst>
            </p:cNvPr>
            <p:cNvSpPr txBox="1"/>
            <p:nvPr/>
          </p:nvSpPr>
          <p:spPr>
            <a:xfrm>
              <a:off x="424734" y="2251684"/>
              <a:ext cx="986632"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Niveles de riesgo en los productos de inversión </a:t>
              </a:r>
            </a:p>
          </p:txBody>
        </p:sp>
        <p:sp>
          <p:nvSpPr>
            <p:cNvPr id="50" name="CuadroTexto 49">
              <a:hlinkClick r:id="rId16" action="ppaction://hlinksldjump"/>
              <a:extLst>
                <a:ext uri="{FF2B5EF4-FFF2-40B4-BE49-F238E27FC236}">
                  <a16:creationId xmlns:a16="http://schemas.microsoft.com/office/drawing/2014/main" id="{E514858C-6E10-4703-1860-BFADCC99A506}"/>
                </a:ext>
              </a:extLst>
            </p:cNvPr>
            <p:cNvSpPr txBox="1"/>
            <p:nvPr/>
          </p:nvSpPr>
          <p:spPr>
            <a:xfrm>
              <a:off x="239547" y="2528235"/>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Pérdidas</a:t>
              </a:r>
            </a:p>
          </p:txBody>
        </p:sp>
        <p:sp>
          <p:nvSpPr>
            <p:cNvPr id="51" name="CuadroTexto 50">
              <a:hlinkClick r:id="rId17" action="ppaction://hlinksldjump"/>
              <a:extLst>
                <a:ext uri="{FF2B5EF4-FFF2-40B4-BE49-F238E27FC236}">
                  <a16:creationId xmlns:a16="http://schemas.microsoft.com/office/drawing/2014/main" id="{F64C9EC3-4FA8-4834-BE82-8AE4B7B66825}"/>
                </a:ext>
              </a:extLst>
            </p:cNvPr>
            <p:cNvSpPr txBox="1"/>
            <p:nvPr/>
          </p:nvSpPr>
          <p:spPr>
            <a:xfrm>
              <a:off x="239547" y="2648668"/>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Rentabilidad</a:t>
              </a:r>
            </a:p>
          </p:txBody>
        </p:sp>
        <p:sp>
          <p:nvSpPr>
            <p:cNvPr id="53" name="Elipse 52">
              <a:extLst>
                <a:ext uri="{FF2B5EF4-FFF2-40B4-BE49-F238E27FC236}">
                  <a16:creationId xmlns:a16="http://schemas.microsoft.com/office/drawing/2014/main" id="{371B1EF0-D2AE-39C1-E858-54E9638A42B4}"/>
                </a:ext>
              </a:extLst>
            </p:cNvPr>
            <p:cNvSpPr/>
            <p:nvPr/>
          </p:nvSpPr>
          <p:spPr>
            <a:xfrm>
              <a:off x="1337631" y="203296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4" name="Imagen 53">
            <a:extLst>
              <a:ext uri="{FF2B5EF4-FFF2-40B4-BE49-F238E27FC236}">
                <a16:creationId xmlns:a16="http://schemas.microsoft.com/office/drawing/2014/main" id="{640808D9-052C-6E82-9E1B-1D3B0C047FB3}"/>
              </a:ext>
            </a:extLst>
          </p:cNvPr>
          <p:cNvPicPr>
            <a:picLocks noChangeAspect="1"/>
          </p:cNvPicPr>
          <p:nvPr/>
        </p:nvPicPr>
        <p:blipFill>
          <a:blip r:embed="rId18"/>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494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3"/>
          <a:srcRect l="4297" t="-14312" r="-11365" b="25456"/>
          <a:stretch/>
        </p:blipFill>
        <p:spPr>
          <a:xfrm flipH="1">
            <a:off x="1918170" y="1629669"/>
            <a:ext cx="2760300" cy="3513827"/>
          </a:xfrm>
          <a:prstGeom prst="rect">
            <a:avLst/>
          </a:prstGeom>
        </p:spPr>
      </p:pic>
      <p:pic>
        <p:nvPicPr>
          <p:cNvPr id="47" name="Imagen 46">
            <a:extLst>
              <a:ext uri="{FF2B5EF4-FFF2-40B4-BE49-F238E27FC236}">
                <a16:creationId xmlns:a16="http://schemas.microsoft.com/office/drawing/2014/main" id="{CA1904FD-CDA7-3567-A3F6-B6317641FBC3}"/>
              </a:ext>
            </a:extLst>
          </p:cNvPr>
          <p:cNvPicPr>
            <a:picLocks noChangeAspect="1"/>
          </p:cNvPicPr>
          <p:nvPr/>
        </p:nvPicPr>
        <p:blipFill rotWithShape="1">
          <a:blip r:embed="rId4"/>
          <a:srcRect l="-4435" t="-14505" r="4673" b="25407"/>
          <a:stretch/>
        </p:blipFill>
        <p:spPr>
          <a:xfrm flipH="1">
            <a:off x="5754189" y="1629669"/>
            <a:ext cx="2916251" cy="3513827"/>
          </a:xfrm>
          <a:prstGeom prst="rect">
            <a:avLst/>
          </a:prstGeom>
        </p:spPr>
      </p:pic>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5"/>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 name="CuadroTexto 5">
            <a:extLst>
              <a:ext uri="{FF2B5EF4-FFF2-40B4-BE49-F238E27FC236}">
                <a16:creationId xmlns:a16="http://schemas.microsoft.com/office/drawing/2014/main" id="{2EE69BF0-0802-9F50-F3A1-380AB00BA384}"/>
              </a:ext>
            </a:extLst>
          </p:cNvPr>
          <p:cNvSpPr txBox="1"/>
          <p:nvPr/>
        </p:nvSpPr>
        <p:spPr>
          <a:xfrm>
            <a:off x="2978658"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Los perfiles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404501"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del riesgo</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2924193" y="1713006"/>
            <a:ext cx="4961563"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Conclusiones asociando el perfil de cada uno</a:t>
            </a:r>
          </a:p>
        </p:txBody>
      </p:sp>
      <p:pic>
        <p:nvPicPr>
          <p:cNvPr id="3" name="Imagen 2">
            <a:extLst>
              <a:ext uri="{FF2B5EF4-FFF2-40B4-BE49-F238E27FC236}">
                <a16:creationId xmlns:a16="http://schemas.microsoft.com/office/drawing/2014/main" id="{C2DCC749-D79B-98F3-8366-D0ABA380EBB1}"/>
              </a:ext>
            </a:extLst>
          </p:cNvPr>
          <p:cNvPicPr>
            <a:picLocks noChangeAspect="1"/>
          </p:cNvPicPr>
          <p:nvPr/>
        </p:nvPicPr>
        <p:blipFill rotWithShape="1">
          <a:blip r:embed="rId6"/>
          <a:srcRect l="1752" t="-14319" r="-1752" b="26365"/>
          <a:stretch/>
        </p:blipFill>
        <p:spPr>
          <a:xfrm flipH="1">
            <a:off x="3849328" y="1629669"/>
            <a:ext cx="2760300" cy="3513827"/>
          </a:xfrm>
          <a:prstGeom prst="rect">
            <a:avLst/>
          </a:prstGeom>
        </p:spPr>
      </p:pic>
      <p:grpSp>
        <p:nvGrpSpPr>
          <p:cNvPr id="2" name="Grupo 1">
            <a:extLst>
              <a:ext uri="{FF2B5EF4-FFF2-40B4-BE49-F238E27FC236}">
                <a16:creationId xmlns:a16="http://schemas.microsoft.com/office/drawing/2014/main" id="{0196B9D8-0E9D-7385-9B11-271EA8F580FA}"/>
              </a:ext>
            </a:extLst>
          </p:cNvPr>
          <p:cNvGrpSpPr/>
          <p:nvPr/>
        </p:nvGrpSpPr>
        <p:grpSpPr>
          <a:xfrm>
            <a:off x="239547" y="884830"/>
            <a:ext cx="1367111" cy="2645291"/>
            <a:chOff x="239547" y="884830"/>
            <a:chExt cx="1367111" cy="2645291"/>
          </a:xfrm>
        </p:grpSpPr>
        <p:sp>
          <p:nvSpPr>
            <p:cNvPr id="5" name="CuadroTexto 4">
              <a:hlinkClick r:id="rId7" action="ppaction://hlinksldjump"/>
              <a:extLst>
                <a:ext uri="{FF2B5EF4-FFF2-40B4-BE49-F238E27FC236}">
                  <a16:creationId xmlns:a16="http://schemas.microsoft.com/office/drawing/2014/main" id="{AB98F364-4CB9-287B-1FA0-F2E819E5A77A}"/>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4" name="CuadroTexto 13">
              <a:hlinkClick r:id="rId8" action="ppaction://hlinksldjump"/>
              <a:extLst>
                <a:ext uri="{FF2B5EF4-FFF2-40B4-BE49-F238E27FC236}">
                  <a16:creationId xmlns:a16="http://schemas.microsoft.com/office/drawing/2014/main" id="{DFA740FC-3B9E-4230-0157-E29DE2EF0CD4}"/>
                </a:ext>
              </a:extLst>
            </p:cNvPr>
            <p:cNvSpPr txBox="1"/>
            <p:nvPr/>
          </p:nvSpPr>
          <p:spPr>
            <a:xfrm>
              <a:off x="239547" y="117040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20" name="CuadroTexto 19">
              <a:hlinkClick r:id="rId9" action="ppaction://hlinksldjump"/>
              <a:extLst>
                <a:ext uri="{FF2B5EF4-FFF2-40B4-BE49-F238E27FC236}">
                  <a16:creationId xmlns:a16="http://schemas.microsoft.com/office/drawing/2014/main" id="{DCBCBC78-72DF-9364-F583-3A2FE474C394}"/>
                </a:ext>
              </a:extLst>
            </p:cNvPr>
            <p:cNvSpPr txBox="1"/>
            <p:nvPr/>
          </p:nvSpPr>
          <p:spPr>
            <a:xfrm>
              <a:off x="239547" y="144421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28" name="CuadroTexto 27">
              <a:hlinkClick r:id="rId10" action="ppaction://hlinksldjump"/>
              <a:extLst>
                <a:ext uri="{FF2B5EF4-FFF2-40B4-BE49-F238E27FC236}">
                  <a16:creationId xmlns:a16="http://schemas.microsoft.com/office/drawing/2014/main" id="{8781301A-D1A2-D7B5-CE53-68BA3C49B79D}"/>
                </a:ext>
              </a:extLst>
            </p:cNvPr>
            <p:cNvSpPr txBox="1"/>
            <p:nvPr/>
          </p:nvSpPr>
          <p:spPr>
            <a:xfrm>
              <a:off x="239547" y="2868683"/>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30" name="CuadroTexto 29">
              <a:hlinkClick r:id="rId11" action="ppaction://hlinksldjump"/>
              <a:extLst>
                <a:ext uri="{FF2B5EF4-FFF2-40B4-BE49-F238E27FC236}">
                  <a16:creationId xmlns:a16="http://schemas.microsoft.com/office/drawing/2014/main" id="{6EC18FEC-666C-95F7-8735-FCCC07694D28}"/>
                </a:ext>
              </a:extLst>
            </p:cNvPr>
            <p:cNvSpPr txBox="1"/>
            <p:nvPr/>
          </p:nvSpPr>
          <p:spPr>
            <a:xfrm>
              <a:off x="239547" y="323866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1" name="Conector recto 30">
              <a:extLst>
                <a:ext uri="{FF2B5EF4-FFF2-40B4-BE49-F238E27FC236}">
                  <a16:creationId xmlns:a16="http://schemas.microsoft.com/office/drawing/2014/main" id="{81F2F466-8B89-4F20-106C-8D900A8AC229}"/>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4C3DFF63-5152-1AF2-B382-768814F1981B}"/>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2E9748C2-F72E-397F-4906-D2D0814647DB}"/>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008FECB4-C3B2-26F6-1239-D397B84F7F2E}"/>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0FCB3521-C915-E1C5-BCD5-645535A4E55C}"/>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689C1EDF-2C74-C637-576F-9089648ACC1C}"/>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CuadroTexto 36">
              <a:hlinkClick r:id="rId12" action="ppaction://hlinksldjump"/>
              <a:extLst>
                <a:ext uri="{FF2B5EF4-FFF2-40B4-BE49-F238E27FC236}">
                  <a16:creationId xmlns:a16="http://schemas.microsoft.com/office/drawing/2014/main" id="{9789F05C-3D89-ECEE-62D2-90365E1192A5}"/>
                </a:ext>
              </a:extLst>
            </p:cNvPr>
            <p:cNvSpPr txBox="1"/>
            <p:nvPr/>
          </p:nvSpPr>
          <p:spPr>
            <a:xfrm>
              <a:off x="239547" y="1573445"/>
              <a:ext cx="109808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Los perfiles del riesgo</a:t>
              </a:r>
            </a:p>
          </p:txBody>
        </p:sp>
        <p:sp>
          <p:nvSpPr>
            <p:cNvPr id="39" name="CuadroTexto 38">
              <a:hlinkClick r:id="rId12" action="ppaction://hlinksldjump"/>
              <a:extLst>
                <a:ext uri="{FF2B5EF4-FFF2-40B4-BE49-F238E27FC236}">
                  <a16:creationId xmlns:a16="http://schemas.microsoft.com/office/drawing/2014/main" id="{1C63EC1C-893E-B712-5A04-F5E2473CE0EB}"/>
                </a:ext>
              </a:extLst>
            </p:cNvPr>
            <p:cNvSpPr txBox="1"/>
            <p:nvPr/>
          </p:nvSpPr>
          <p:spPr>
            <a:xfrm>
              <a:off x="424734" y="1729562"/>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Perfil de inversor</a:t>
              </a:r>
            </a:p>
          </p:txBody>
        </p:sp>
        <p:sp>
          <p:nvSpPr>
            <p:cNvPr id="46" name="CuadroTexto 45">
              <a:hlinkClick r:id="rId13" action="ppaction://hlinksldjump"/>
              <a:extLst>
                <a:ext uri="{FF2B5EF4-FFF2-40B4-BE49-F238E27FC236}">
                  <a16:creationId xmlns:a16="http://schemas.microsoft.com/office/drawing/2014/main" id="{6B4A3FD6-175F-9D92-E092-8E66A97FECCB}"/>
                </a:ext>
              </a:extLst>
            </p:cNvPr>
            <p:cNvSpPr txBox="1"/>
            <p:nvPr/>
          </p:nvSpPr>
          <p:spPr>
            <a:xfrm>
              <a:off x="424734" y="1876758"/>
              <a:ext cx="869228"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Ventajas e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inconvenientes</a:t>
              </a:r>
            </a:p>
          </p:txBody>
        </p:sp>
        <p:sp>
          <p:nvSpPr>
            <p:cNvPr id="48" name="CuadroTexto 47">
              <a:hlinkClick r:id="rId14" action="ppaction://hlinksldjump"/>
              <a:extLst>
                <a:ext uri="{FF2B5EF4-FFF2-40B4-BE49-F238E27FC236}">
                  <a16:creationId xmlns:a16="http://schemas.microsoft.com/office/drawing/2014/main" id="{45B482EE-93F9-AE28-3BB3-BDAFEC5D5EB8}"/>
                </a:ext>
              </a:extLst>
            </p:cNvPr>
            <p:cNvSpPr txBox="1"/>
            <p:nvPr/>
          </p:nvSpPr>
          <p:spPr>
            <a:xfrm>
              <a:off x="424734" y="2117870"/>
              <a:ext cx="869228"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Las conclusiones</a:t>
              </a:r>
            </a:p>
          </p:txBody>
        </p:sp>
        <p:sp>
          <p:nvSpPr>
            <p:cNvPr id="49" name="CuadroTexto 48">
              <a:hlinkClick r:id="rId15" action="ppaction://hlinksldjump"/>
              <a:extLst>
                <a:ext uri="{FF2B5EF4-FFF2-40B4-BE49-F238E27FC236}">
                  <a16:creationId xmlns:a16="http://schemas.microsoft.com/office/drawing/2014/main" id="{1AF9ACE5-3FF9-1516-5BF3-A3D4C54FA718}"/>
                </a:ext>
              </a:extLst>
            </p:cNvPr>
            <p:cNvSpPr txBox="1"/>
            <p:nvPr/>
          </p:nvSpPr>
          <p:spPr>
            <a:xfrm>
              <a:off x="424734" y="2251684"/>
              <a:ext cx="986632"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Niveles de riesgo en los productos de inversión </a:t>
              </a:r>
            </a:p>
          </p:txBody>
        </p:sp>
        <p:sp>
          <p:nvSpPr>
            <p:cNvPr id="50" name="CuadroTexto 49">
              <a:hlinkClick r:id="rId16" action="ppaction://hlinksldjump"/>
              <a:extLst>
                <a:ext uri="{FF2B5EF4-FFF2-40B4-BE49-F238E27FC236}">
                  <a16:creationId xmlns:a16="http://schemas.microsoft.com/office/drawing/2014/main" id="{5683EC2B-A8EC-F166-C8C8-1AF6300D6B82}"/>
                </a:ext>
              </a:extLst>
            </p:cNvPr>
            <p:cNvSpPr txBox="1"/>
            <p:nvPr/>
          </p:nvSpPr>
          <p:spPr>
            <a:xfrm>
              <a:off x="239547" y="2528235"/>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Pérdidas</a:t>
              </a:r>
            </a:p>
          </p:txBody>
        </p:sp>
        <p:sp>
          <p:nvSpPr>
            <p:cNvPr id="51" name="CuadroTexto 50">
              <a:hlinkClick r:id="rId17" action="ppaction://hlinksldjump"/>
              <a:extLst>
                <a:ext uri="{FF2B5EF4-FFF2-40B4-BE49-F238E27FC236}">
                  <a16:creationId xmlns:a16="http://schemas.microsoft.com/office/drawing/2014/main" id="{CC418B5D-DC78-DB5F-8287-29537529B33B}"/>
                </a:ext>
              </a:extLst>
            </p:cNvPr>
            <p:cNvSpPr txBox="1"/>
            <p:nvPr/>
          </p:nvSpPr>
          <p:spPr>
            <a:xfrm>
              <a:off x="239547" y="2648668"/>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Rentabilidad</a:t>
              </a:r>
            </a:p>
          </p:txBody>
        </p:sp>
        <p:sp>
          <p:nvSpPr>
            <p:cNvPr id="52" name="Elipse 51">
              <a:extLst>
                <a:ext uri="{FF2B5EF4-FFF2-40B4-BE49-F238E27FC236}">
                  <a16:creationId xmlns:a16="http://schemas.microsoft.com/office/drawing/2014/main" id="{514C240A-55F0-5818-A3DE-6D45A4AA59AA}"/>
                </a:ext>
              </a:extLst>
            </p:cNvPr>
            <p:cNvSpPr/>
            <p:nvPr/>
          </p:nvSpPr>
          <p:spPr>
            <a:xfrm>
              <a:off x="1337631" y="2176738"/>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3" name="Imagen 52">
            <a:extLst>
              <a:ext uri="{FF2B5EF4-FFF2-40B4-BE49-F238E27FC236}">
                <a16:creationId xmlns:a16="http://schemas.microsoft.com/office/drawing/2014/main" id="{387869AF-01A5-F692-BE43-AAD31D21091B}"/>
              </a:ext>
            </a:extLst>
          </p:cNvPr>
          <p:cNvPicPr>
            <a:picLocks noChangeAspect="1"/>
          </p:cNvPicPr>
          <p:nvPr/>
        </p:nvPicPr>
        <p:blipFill>
          <a:blip r:embed="rId18"/>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502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6594DAB6-9273-3119-6A17-A13CF4791847}"/>
              </a:ext>
            </a:extLst>
          </p:cNvPr>
          <p:cNvSpPr/>
          <p:nvPr/>
        </p:nvSpPr>
        <p:spPr>
          <a:xfrm>
            <a:off x="2462740" y="2130374"/>
            <a:ext cx="6132620" cy="2612224"/>
          </a:xfrm>
          <a:prstGeom prst="roundRect">
            <a:avLst>
              <a:gd name="adj" fmla="val 3162"/>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3"/>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 name="CuadroTexto 5">
            <a:extLst>
              <a:ext uri="{FF2B5EF4-FFF2-40B4-BE49-F238E27FC236}">
                <a16:creationId xmlns:a16="http://schemas.microsoft.com/office/drawing/2014/main" id="{2EE69BF0-0802-9F50-F3A1-380AB00BA384}"/>
              </a:ext>
            </a:extLst>
          </p:cNvPr>
          <p:cNvSpPr txBox="1"/>
          <p:nvPr/>
        </p:nvSpPr>
        <p:spPr>
          <a:xfrm>
            <a:off x="2978658" y="122780"/>
            <a:ext cx="42471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Los perfiles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404501" y="811712"/>
            <a:ext cx="356662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del riesgo</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2819690" y="1641737"/>
            <a:ext cx="5266218"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Niveles de riesgo en los productos de inversión </a:t>
            </a:r>
          </a:p>
        </p:txBody>
      </p:sp>
      <p:sp>
        <p:nvSpPr>
          <p:cNvPr id="5" name="Rectángulo redondeado 4">
            <a:extLst>
              <a:ext uri="{FF2B5EF4-FFF2-40B4-BE49-F238E27FC236}">
                <a16:creationId xmlns:a16="http://schemas.microsoft.com/office/drawing/2014/main" id="{70448BDE-2AE4-4165-BD4C-AD2594168FA5}"/>
              </a:ext>
            </a:extLst>
          </p:cNvPr>
          <p:cNvSpPr/>
          <p:nvPr/>
        </p:nvSpPr>
        <p:spPr>
          <a:xfrm>
            <a:off x="3348106" y="2522389"/>
            <a:ext cx="2314643" cy="410365"/>
          </a:xfrm>
          <a:prstGeom prst="roundRect">
            <a:avLst>
              <a:gd name="adj" fmla="val 1152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redondeado 19">
            <a:extLst>
              <a:ext uri="{FF2B5EF4-FFF2-40B4-BE49-F238E27FC236}">
                <a16:creationId xmlns:a16="http://schemas.microsoft.com/office/drawing/2014/main" id="{D1E6AC8F-06C8-B166-0401-308E5FFCEB5D}"/>
              </a:ext>
            </a:extLst>
          </p:cNvPr>
          <p:cNvSpPr/>
          <p:nvPr/>
        </p:nvSpPr>
        <p:spPr>
          <a:xfrm>
            <a:off x="3348106" y="3665389"/>
            <a:ext cx="2314643" cy="410365"/>
          </a:xfrm>
          <a:prstGeom prst="roundRect">
            <a:avLst>
              <a:gd name="adj" fmla="val 11528"/>
            </a:avLst>
          </a:prstGeom>
          <a:gradFill flip="none" rotWithShape="1">
            <a:gsLst>
              <a:gs pos="25000">
                <a:srgbClr val="FF0000"/>
              </a:gs>
              <a:gs pos="99000">
                <a:srgbClr val="FF4A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redondeado 30">
            <a:extLst>
              <a:ext uri="{FF2B5EF4-FFF2-40B4-BE49-F238E27FC236}">
                <a16:creationId xmlns:a16="http://schemas.microsoft.com/office/drawing/2014/main" id="{04EBA207-1CE1-BD8C-AB5F-72ECDA0EC51D}"/>
              </a:ext>
            </a:extLst>
          </p:cNvPr>
          <p:cNvSpPr/>
          <p:nvPr/>
        </p:nvSpPr>
        <p:spPr>
          <a:xfrm>
            <a:off x="6035042" y="2522390"/>
            <a:ext cx="2314643" cy="286178"/>
          </a:xfrm>
          <a:prstGeom prst="roundRect">
            <a:avLst>
              <a:gd name="adj" fmla="val 32168"/>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redondeado 31">
            <a:extLst>
              <a:ext uri="{FF2B5EF4-FFF2-40B4-BE49-F238E27FC236}">
                <a16:creationId xmlns:a16="http://schemas.microsoft.com/office/drawing/2014/main" id="{3EF73C0F-9EF1-B835-80FB-0C39BCB0CC66}"/>
              </a:ext>
            </a:extLst>
          </p:cNvPr>
          <p:cNvSpPr/>
          <p:nvPr/>
        </p:nvSpPr>
        <p:spPr>
          <a:xfrm>
            <a:off x="6035042" y="2848806"/>
            <a:ext cx="2314643" cy="286178"/>
          </a:xfrm>
          <a:prstGeom prst="roundRect">
            <a:avLst>
              <a:gd name="adj" fmla="val 32168"/>
            </a:avLst>
          </a:prstGeom>
          <a:solidFill>
            <a:srgbClr val="92D05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redondeado 32">
            <a:extLst>
              <a:ext uri="{FF2B5EF4-FFF2-40B4-BE49-F238E27FC236}">
                <a16:creationId xmlns:a16="http://schemas.microsoft.com/office/drawing/2014/main" id="{9168CCC6-685A-3044-7A98-1FD95D0A1AAD}"/>
              </a:ext>
            </a:extLst>
          </p:cNvPr>
          <p:cNvSpPr/>
          <p:nvPr/>
        </p:nvSpPr>
        <p:spPr>
          <a:xfrm>
            <a:off x="6035041" y="3175222"/>
            <a:ext cx="2314643" cy="286178"/>
          </a:xfrm>
          <a:prstGeom prst="roundRect">
            <a:avLst>
              <a:gd name="adj" fmla="val 32168"/>
            </a:avLst>
          </a:prstGeom>
          <a:solidFill>
            <a:srgbClr val="D7E1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redondeado 33">
            <a:extLst>
              <a:ext uri="{FF2B5EF4-FFF2-40B4-BE49-F238E27FC236}">
                <a16:creationId xmlns:a16="http://schemas.microsoft.com/office/drawing/2014/main" id="{B2F4EB5D-010E-3BE6-BFB5-3B9B7FC7A329}"/>
              </a:ext>
            </a:extLst>
          </p:cNvPr>
          <p:cNvSpPr/>
          <p:nvPr/>
        </p:nvSpPr>
        <p:spPr>
          <a:xfrm>
            <a:off x="6035042" y="3501638"/>
            <a:ext cx="2314643" cy="286178"/>
          </a:xfrm>
          <a:prstGeom prst="roundRect">
            <a:avLst>
              <a:gd name="adj" fmla="val 32168"/>
            </a:avLst>
          </a:prstGeom>
          <a:solidFill>
            <a:srgbClr val="F8931F"/>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redondeado 34">
            <a:extLst>
              <a:ext uri="{FF2B5EF4-FFF2-40B4-BE49-F238E27FC236}">
                <a16:creationId xmlns:a16="http://schemas.microsoft.com/office/drawing/2014/main" id="{93FC4FD6-C7A9-2375-9F96-3439AE42CBEE}"/>
              </a:ext>
            </a:extLst>
          </p:cNvPr>
          <p:cNvSpPr/>
          <p:nvPr/>
        </p:nvSpPr>
        <p:spPr>
          <a:xfrm>
            <a:off x="6035042" y="3828054"/>
            <a:ext cx="2314643" cy="286178"/>
          </a:xfrm>
          <a:prstGeom prst="roundRect">
            <a:avLst>
              <a:gd name="adj" fmla="val 32168"/>
            </a:avLst>
          </a:prstGeom>
          <a:solidFill>
            <a:srgbClr val="FF4A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redondeado 35">
            <a:extLst>
              <a:ext uri="{FF2B5EF4-FFF2-40B4-BE49-F238E27FC236}">
                <a16:creationId xmlns:a16="http://schemas.microsoft.com/office/drawing/2014/main" id="{254D8184-6BD4-4A0D-0E4A-B79DDF899986}"/>
              </a:ext>
            </a:extLst>
          </p:cNvPr>
          <p:cNvSpPr/>
          <p:nvPr/>
        </p:nvSpPr>
        <p:spPr>
          <a:xfrm>
            <a:off x="6035042" y="4154470"/>
            <a:ext cx="2314643" cy="286178"/>
          </a:xfrm>
          <a:prstGeom prst="roundRect">
            <a:avLst>
              <a:gd name="adj" fmla="val 32168"/>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CuadroTexto 45">
            <a:extLst>
              <a:ext uri="{FF2B5EF4-FFF2-40B4-BE49-F238E27FC236}">
                <a16:creationId xmlns:a16="http://schemas.microsoft.com/office/drawing/2014/main" id="{5BE1A548-E90F-8796-26DE-86BA84FCCA3B}"/>
              </a:ext>
            </a:extLst>
          </p:cNvPr>
          <p:cNvSpPr txBox="1"/>
          <p:nvPr/>
        </p:nvSpPr>
        <p:spPr>
          <a:xfrm>
            <a:off x="2694963" y="3032014"/>
            <a:ext cx="3066872" cy="307777"/>
          </a:xfrm>
          <a:prstGeom prst="rect">
            <a:avLst/>
          </a:prstGeom>
          <a:noFill/>
          <a:effectLst/>
        </p:spPr>
        <p:txBody>
          <a:bodyPr wrap="square" rtlCol="0">
            <a:spAutoFit/>
          </a:bodyPr>
          <a:lstStyle/>
          <a:p>
            <a:pPr algn="ctr"/>
            <a:r>
              <a:rPr lang="es-ES" sz="1400" dirty="0">
                <a:latin typeface="PP Neue Montreal Book" pitchFamily="2" charset="77"/>
                <a:ea typeface="PP Neue Montreal Book" pitchFamily="2" charset="77"/>
              </a:rPr>
              <a:t>Potencialmente menor rendimiento</a:t>
            </a:r>
          </a:p>
        </p:txBody>
      </p:sp>
      <p:sp>
        <p:nvSpPr>
          <p:cNvPr id="48" name="CuadroTexto 47">
            <a:extLst>
              <a:ext uri="{FF2B5EF4-FFF2-40B4-BE49-F238E27FC236}">
                <a16:creationId xmlns:a16="http://schemas.microsoft.com/office/drawing/2014/main" id="{BF592FF5-EF4F-1CBF-1F31-21FFCECCA7FA}"/>
              </a:ext>
            </a:extLst>
          </p:cNvPr>
          <p:cNvSpPr txBox="1"/>
          <p:nvPr/>
        </p:nvSpPr>
        <p:spPr>
          <a:xfrm>
            <a:off x="3649005" y="2563422"/>
            <a:ext cx="1767469" cy="369332"/>
          </a:xfrm>
          <a:prstGeom prst="rect">
            <a:avLst/>
          </a:prstGeom>
          <a:noFill/>
          <a:effectLst/>
        </p:spPr>
        <p:txBody>
          <a:bodyPr wrap="square" rtlCol="0">
            <a:spAutoFit/>
          </a:bodyPr>
          <a:lstStyle/>
          <a:p>
            <a:pPr algn="ctr"/>
            <a:r>
              <a:rPr lang="es-ES" sz="1800" b="1" dirty="0">
                <a:solidFill>
                  <a:schemeClr val="bg1"/>
                </a:solidFill>
                <a:latin typeface="PP Neue Montreal" pitchFamily="2" charset="77"/>
                <a:ea typeface="PP Neue Montreal" pitchFamily="2" charset="77"/>
              </a:rPr>
              <a:t>Menor Riesgo</a:t>
            </a:r>
          </a:p>
        </p:txBody>
      </p:sp>
      <p:sp>
        <p:nvSpPr>
          <p:cNvPr id="49" name="CuadroTexto 48">
            <a:extLst>
              <a:ext uri="{FF2B5EF4-FFF2-40B4-BE49-F238E27FC236}">
                <a16:creationId xmlns:a16="http://schemas.microsoft.com/office/drawing/2014/main" id="{A6CA5D96-EE3B-44D8-1FF9-DABC40F8067A}"/>
              </a:ext>
            </a:extLst>
          </p:cNvPr>
          <p:cNvSpPr txBox="1"/>
          <p:nvPr/>
        </p:nvSpPr>
        <p:spPr>
          <a:xfrm>
            <a:off x="2694963" y="4215525"/>
            <a:ext cx="3066872" cy="307777"/>
          </a:xfrm>
          <a:prstGeom prst="rect">
            <a:avLst/>
          </a:prstGeom>
          <a:noFill/>
          <a:effectLst/>
        </p:spPr>
        <p:txBody>
          <a:bodyPr wrap="square" rtlCol="0">
            <a:spAutoFit/>
          </a:bodyPr>
          <a:lstStyle/>
          <a:p>
            <a:pPr algn="ctr"/>
            <a:r>
              <a:rPr lang="es-ES" sz="1400" dirty="0">
                <a:latin typeface="PP Neue Montreal Book" pitchFamily="2" charset="77"/>
                <a:ea typeface="PP Neue Montreal Book" pitchFamily="2" charset="77"/>
              </a:rPr>
              <a:t>Potencialmente mayor rendimiento</a:t>
            </a:r>
          </a:p>
        </p:txBody>
      </p:sp>
      <p:sp>
        <p:nvSpPr>
          <p:cNvPr id="50" name="CuadroTexto 49">
            <a:extLst>
              <a:ext uri="{FF2B5EF4-FFF2-40B4-BE49-F238E27FC236}">
                <a16:creationId xmlns:a16="http://schemas.microsoft.com/office/drawing/2014/main" id="{6F728012-B7B8-B6F6-AD64-312076001A31}"/>
              </a:ext>
            </a:extLst>
          </p:cNvPr>
          <p:cNvSpPr txBox="1"/>
          <p:nvPr/>
        </p:nvSpPr>
        <p:spPr>
          <a:xfrm>
            <a:off x="3649005" y="3695270"/>
            <a:ext cx="1767469" cy="369332"/>
          </a:xfrm>
          <a:prstGeom prst="rect">
            <a:avLst/>
          </a:prstGeom>
          <a:noFill/>
          <a:effectLst/>
        </p:spPr>
        <p:txBody>
          <a:bodyPr wrap="square" rtlCol="0">
            <a:spAutoFit/>
          </a:bodyPr>
          <a:lstStyle/>
          <a:p>
            <a:pPr algn="ctr"/>
            <a:r>
              <a:rPr lang="es-ES" sz="1800" b="1" dirty="0">
                <a:solidFill>
                  <a:schemeClr val="bg1"/>
                </a:solidFill>
                <a:latin typeface="PP Neue Montreal" pitchFamily="2" charset="77"/>
                <a:ea typeface="PP Neue Montreal" pitchFamily="2" charset="77"/>
              </a:rPr>
              <a:t>Mayor Riesgo</a:t>
            </a:r>
          </a:p>
        </p:txBody>
      </p:sp>
      <p:sp>
        <p:nvSpPr>
          <p:cNvPr id="51" name="CuadroTexto 50">
            <a:extLst>
              <a:ext uri="{FF2B5EF4-FFF2-40B4-BE49-F238E27FC236}">
                <a16:creationId xmlns:a16="http://schemas.microsoft.com/office/drawing/2014/main" id="{D81DA25C-168D-5EFF-597A-9F8B744CB995}"/>
              </a:ext>
            </a:extLst>
          </p:cNvPr>
          <p:cNvSpPr txBox="1"/>
          <p:nvPr/>
        </p:nvSpPr>
        <p:spPr>
          <a:xfrm>
            <a:off x="6110868" y="2550063"/>
            <a:ext cx="2135459" cy="230832"/>
          </a:xfrm>
          <a:prstGeom prst="rect">
            <a:avLst/>
          </a:prstGeom>
          <a:noFill/>
          <a:effectLst/>
        </p:spPr>
        <p:txBody>
          <a:bodyPr wrap="square" rtlCol="0">
            <a:spAutoFit/>
          </a:bodyPr>
          <a:lstStyle/>
          <a:p>
            <a:pPr algn="ctr"/>
            <a:r>
              <a:rPr lang="es-ES" sz="900" b="1" dirty="0">
                <a:solidFill>
                  <a:schemeClr val="bg1"/>
                </a:solidFill>
                <a:latin typeface="PP Neue Montreal" pitchFamily="2" charset="77"/>
                <a:ea typeface="PP Neue Montreal" pitchFamily="2" charset="77"/>
              </a:rPr>
              <a:t>Menor Riesgo</a:t>
            </a:r>
          </a:p>
        </p:txBody>
      </p:sp>
      <p:sp>
        <p:nvSpPr>
          <p:cNvPr id="52" name="CuadroTexto 51">
            <a:extLst>
              <a:ext uri="{FF2B5EF4-FFF2-40B4-BE49-F238E27FC236}">
                <a16:creationId xmlns:a16="http://schemas.microsoft.com/office/drawing/2014/main" id="{19CD973F-DA74-8097-4D30-7F9F103B6A8C}"/>
              </a:ext>
            </a:extLst>
          </p:cNvPr>
          <p:cNvSpPr txBox="1"/>
          <p:nvPr/>
        </p:nvSpPr>
        <p:spPr>
          <a:xfrm>
            <a:off x="6110869" y="4177073"/>
            <a:ext cx="2135458" cy="230832"/>
          </a:xfrm>
          <a:prstGeom prst="rect">
            <a:avLst/>
          </a:prstGeom>
          <a:noFill/>
          <a:effectLst/>
        </p:spPr>
        <p:txBody>
          <a:bodyPr wrap="square" rtlCol="0">
            <a:spAutoFit/>
          </a:bodyPr>
          <a:lstStyle/>
          <a:p>
            <a:pPr algn="ctr"/>
            <a:r>
              <a:rPr lang="es-ES" sz="900" b="1" dirty="0">
                <a:solidFill>
                  <a:schemeClr val="bg1"/>
                </a:solidFill>
                <a:latin typeface="PP Neue Montreal" pitchFamily="2" charset="77"/>
                <a:ea typeface="PP Neue Montreal" pitchFamily="2" charset="77"/>
              </a:rPr>
              <a:t>Mayor riesgo</a:t>
            </a:r>
          </a:p>
        </p:txBody>
      </p:sp>
      <p:grpSp>
        <p:nvGrpSpPr>
          <p:cNvPr id="57" name="Grupo 56">
            <a:extLst>
              <a:ext uri="{FF2B5EF4-FFF2-40B4-BE49-F238E27FC236}">
                <a16:creationId xmlns:a16="http://schemas.microsoft.com/office/drawing/2014/main" id="{8223DB8A-D733-A5E3-7A70-28ECAF853762}"/>
              </a:ext>
            </a:extLst>
          </p:cNvPr>
          <p:cNvGrpSpPr/>
          <p:nvPr/>
        </p:nvGrpSpPr>
        <p:grpSpPr>
          <a:xfrm>
            <a:off x="2694963" y="2522389"/>
            <a:ext cx="413997" cy="410365"/>
            <a:chOff x="2694963" y="2522389"/>
            <a:chExt cx="413997" cy="410365"/>
          </a:xfrm>
        </p:grpSpPr>
        <p:sp>
          <p:nvSpPr>
            <p:cNvPr id="14" name="Rectángulo redondeado 13">
              <a:extLst>
                <a:ext uri="{FF2B5EF4-FFF2-40B4-BE49-F238E27FC236}">
                  <a16:creationId xmlns:a16="http://schemas.microsoft.com/office/drawing/2014/main" id="{53AF6093-AC83-E1E1-5B20-CA727643B557}"/>
                </a:ext>
              </a:extLst>
            </p:cNvPr>
            <p:cNvSpPr/>
            <p:nvPr/>
          </p:nvSpPr>
          <p:spPr>
            <a:xfrm>
              <a:off x="2694963" y="2522389"/>
              <a:ext cx="413997" cy="410365"/>
            </a:xfrm>
            <a:prstGeom prst="roundRect">
              <a:avLst>
                <a:gd name="adj" fmla="val 1536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5" name="Imagen 54">
              <a:extLst>
                <a:ext uri="{FF2B5EF4-FFF2-40B4-BE49-F238E27FC236}">
                  <a16:creationId xmlns:a16="http://schemas.microsoft.com/office/drawing/2014/main" id="{9F025EDB-DC49-B751-1009-C3A6B8CBF7EB}"/>
                </a:ext>
              </a:extLst>
            </p:cNvPr>
            <p:cNvPicPr>
              <a:picLocks noChangeAspect="1"/>
            </p:cNvPicPr>
            <p:nvPr/>
          </p:nvPicPr>
          <p:blipFill>
            <a:blip r:embed="rId4"/>
            <a:stretch>
              <a:fillRect/>
            </a:stretch>
          </p:blipFill>
          <p:spPr>
            <a:xfrm rot="16200000">
              <a:off x="2774992" y="2606346"/>
              <a:ext cx="254534" cy="239039"/>
            </a:xfrm>
            <a:prstGeom prst="rect">
              <a:avLst/>
            </a:prstGeom>
          </p:spPr>
        </p:pic>
      </p:grpSp>
      <p:grpSp>
        <p:nvGrpSpPr>
          <p:cNvPr id="58" name="Grupo 57">
            <a:extLst>
              <a:ext uri="{FF2B5EF4-FFF2-40B4-BE49-F238E27FC236}">
                <a16:creationId xmlns:a16="http://schemas.microsoft.com/office/drawing/2014/main" id="{1A0FC41C-BE87-C0B9-A1A3-2771B4D9798D}"/>
              </a:ext>
            </a:extLst>
          </p:cNvPr>
          <p:cNvGrpSpPr/>
          <p:nvPr/>
        </p:nvGrpSpPr>
        <p:grpSpPr>
          <a:xfrm>
            <a:off x="2694963" y="3665389"/>
            <a:ext cx="413997" cy="410365"/>
            <a:chOff x="2694963" y="3665389"/>
            <a:chExt cx="413997" cy="410365"/>
          </a:xfrm>
        </p:grpSpPr>
        <p:sp>
          <p:nvSpPr>
            <p:cNvPr id="28" name="Rectángulo redondeado 27">
              <a:extLst>
                <a:ext uri="{FF2B5EF4-FFF2-40B4-BE49-F238E27FC236}">
                  <a16:creationId xmlns:a16="http://schemas.microsoft.com/office/drawing/2014/main" id="{C1D43450-4528-249D-E4C2-09BF74570674}"/>
                </a:ext>
              </a:extLst>
            </p:cNvPr>
            <p:cNvSpPr/>
            <p:nvPr/>
          </p:nvSpPr>
          <p:spPr>
            <a:xfrm>
              <a:off x="2694963" y="3665389"/>
              <a:ext cx="413997" cy="410365"/>
            </a:xfrm>
            <a:prstGeom prst="roundRect">
              <a:avLst>
                <a:gd name="adj" fmla="val 15368"/>
              </a:avLst>
            </a:prstGeom>
            <a:gradFill flip="none" rotWithShape="1">
              <a:gsLst>
                <a:gs pos="24000">
                  <a:srgbClr val="FF0000"/>
                </a:gs>
                <a:gs pos="99000">
                  <a:srgbClr val="FF4A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6" name="Imagen 55">
              <a:extLst>
                <a:ext uri="{FF2B5EF4-FFF2-40B4-BE49-F238E27FC236}">
                  <a16:creationId xmlns:a16="http://schemas.microsoft.com/office/drawing/2014/main" id="{9441D826-035B-A09E-8ADA-3E242E251622}"/>
                </a:ext>
              </a:extLst>
            </p:cNvPr>
            <p:cNvPicPr>
              <a:picLocks noChangeAspect="1"/>
            </p:cNvPicPr>
            <p:nvPr/>
          </p:nvPicPr>
          <p:blipFill>
            <a:blip r:embed="rId4"/>
            <a:stretch>
              <a:fillRect/>
            </a:stretch>
          </p:blipFill>
          <p:spPr>
            <a:xfrm rot="5400000">
              <a:off x="2774990" y="3757609"/>
              <a:ext cx="254534" cy="239039"/>
            </a:xfrm>
            <a:prstGeom prst="rect">
              <a:avLst/>
            </a:prstGeom>
          </p:spPr>
        </p:pic>
      </p:grpSp>
      <p:grpSp>
        <p:nvGrpSpPr>
          <p:cNvPr id="3" name="Grupo 2">
            <a:extLst>
              <a:ext uri="{FF2B5EF4-FFF2-40B4-BE49-F238E27FC236}">
                <a16:creationId xmlns:a16="http://schemas.microsoft.com/office/drawing/2014/main" id="{208F96FA-62BC-E295-EDBB-008A4205A746}"/>
              </a:ext>
            </a:extLst>
          </p:cNvPr>
          <p:cNvGrpSpPr/>
          <p:nvPr/>
        </p:nvGrpSpPr>
        <p:grpSpPr>
          <a:xfrm>
            <a:off x="239547" y="884830"/>
            <a:ext cx="1367111" cy="2645291"/>
            <a:chOff x="239547" y="884830"/>
            <a:chExt cx="1367111" cy="2645291"/>
          </a:xfrm>
        </p:grpSpPr>
        <p:sp>
          <p:nvSpPr>
            <p:cNvPr id="7" name="CuadroTexto 6">
              <a:hlinkClick r:id="rId5" action="ppaction://hlinksldjump"/>
              <a:extLst>
                <a:ext uri="{FF2B5EF4-FFF2-40B4-BE49-F238E27FC236}">
                  <a16:creationId xmlns:a16="http://schemas.microsoft.com/office/drawing/2014/main" id="{DFFA27F8-D8EB-5345-9083-44426BBEA036}"/>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3" name="CuadroTexto 12">
              <a:hlinkClick r:id="rId6" action="ppaction://hlinksldjump"/>
              <a:extLst>
                <a:ext uri="{FF2B5EF4-FFF2-40B4-BE49-F238E27FC236}">
                  <a16:creationId xmlns:a16="http://schemas.microsoft.com/office/drawing/2014/main" id="{825E905E-D778-28F4-EB59-EC66AA891D45}"/>
                </a:ext>
              </a:extLst>
            </p:cNvPr>
            <p:cNvSpPr txBox="1"/>
            <p:nvPr/>
          </p:nvSpPr>
          <p:spPr>
            <a:xfrm>
              <a:off x="239547" y="117040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30" name="CuadroTexto 29">
              <a:hlinkClick r:id="rId7" action="ppaction://hlinksldjump"/>
              <a:extLst>
                <a:ext uri="{FF2B5EF4-FFF2-40B4-BE49-F238E27FC236}">
                  <a16:creationId xmlns:a16="http://schemas.microsoft.com/office/drawing/2014/main" id="{C6A16657-CE4F-53F6-6D0A-BC13C614DA7E}"/>
                </a:ext>
              </a:extLst>
            </p:cNvPr>
            <p:cNvSpPr txBox="1"/>
            <p:nvPr/>
          </p:nvSpPr>
          <p:spPr>
            <a:xfrm>
              <a:off x="239547" y="144421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43" name="CuadroTexto 42">
              <a:hlinkClick r:id="rId8" action="ppaction://hlinksldjump"/>
              <a:extLst>
                <a:ext uri="{FF2B5EF4-FFF2-40B4-BE49-F238E27FC236}">
                  <a16:creationId xmlns:a16="http://schemas.microsoft.com/office/drawing/2014/main" id="{2D068B41-1FFF-3AE1-0E14-1D2CFB12EE59}"/>
                </a:ext>
              </a:extLst>
            </p:cNvPr>
            <p:cNvSpPr txBox="1"/>
            <p:nvPr/>
          </p:nvSpPr>
          <p:spPr>
            <a:xfrm>
              <a:off x="239547" y="2868683"/>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47" name="CuadroTexto 46">
              <a:hlinkClick r:id="rId9" action="ppaction://hlinksldjump"/>
              <a:extLst>
                <a:ext uri="{FF2B5EF4-FFF2-40B4-BE49-F238E27FC236}">
                  <a16:creationId xmlns:a16="http://schemas.microsoft.com/office/drawing/2014/main" id="{ED015075-83B4-E5C6-8BC3-2969CD9819F6}"/>
                </a:ext>
              </a:extLst>
            </p:cNvPr>
            <p:cNvSpPr txBox="1"/>
            <p:nvPr/>
          </p:nvSpPr>
          <p:spPr>
            <a:xfrm>
              <a:off x="239547" y="323866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53" name="Conector recto 52">
              <a:extLst>
                <a:ext uri="{FF2B5EF4-FFF2-40B4-BE49-F238E27FC236}">
                  <a16:creationId xmlns:a16="http://schemas.microsoft.com/office/drawing/2014/main" id="{2DF643E2-1E6A-F2EE-129C-56E3F057B95D}"/>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5828C400-B73D-3891-7455-B7DD478DB69E}"/>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196E58FC-C768-8168-620E-55CC576EC533}"/>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3D0304CD-C17B-4A70-6828-42EADB0691EA}"/>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796F64A3-13A2-6209-88B0-FC0709F90293}"/>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246DF98F-A1D7-5E64-9F46-98AFF2405C5E}"/>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CuadroTexto 62">
              <a:hlinkClick r:id="rId10" action="ppaction://hlinksldjump"/>
              <a:extLst>
                <a:ext uri="{FF2B5EF4-FFF2-40B4-BE49-F238E27FC236}">
                  <a16:creationId xmlns:a16="http://schemas.microsoft.com/office/drawing/2014/main" id="{D94821E7-FA46-2667-89F8-43F59B1537C7}"/>
                </a:ext>
              </a:extLst>
            </p:cNvPr>
            <p:cNvSpPr txBox="1"/>
            <p:nvPr/>
          </p:nvSpPr>
          <p:spPr>
            <a:xfrm>
              <a:off x="239547" y="1573445"/>
              <a:ext cx="109808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Los perfiles del riesgo</a:t>
              </a:r>
            </a:p>
          </p:txBody>
        </p:sp>
        <p:sp>
          <p:nvSpPr>
            <p:cNvPr id="64" name="CuadroTexto 63">
              <a:hlinkClick r:id="rId10" action="ppaction://hlinksldjump"/>
              <a:extLst>
                <a:ext uri="{FF2B5EF4-FFF2-40B4-BE49-F238E27FC236}">
                  <a16:creationId xmlns:a16="http://schemas.microsoft.com/office/drawing/2014/main" id="{AC43FF99-507D-F5D0-5C82-7A7418DE08A1}"/>
                </a:ext>
              </a:extLst>
            </p:cNvPr>
            <p:cNvSpPr txBox="1"/>
            <p:nvPr/>
          </p:nvSpPr>
          <p:spPr>
            <a:xfrm>
              <a:off x="424734" y="1729562"/>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Perfil de inversor</a:t>
              </a:r>
            </a:p>
          </p:txBody>
        </p:sp>
        <p:sp>
          <p:nvSpPr>
            <p:cNvPr id="65" name="CuadroTexto 64">
              <a:hlinkClick r:id="rId11" action="ppaction://hlinksldjump"/>
              <a:extLst>
                <a:ext uri="{FF2B5EF4-FFF2-40B4-BE49-F238E27FC236}">
                  <a16:creationId xmlns:a16="http://schemas.microsoft.com/office/drawing/2014/main" id="{50FC98A7-C02F-3B8C-BA6A-50BFAF4AEA60}"/>
                </a:ext>
              </a:extLst>
            </p:cNvPr>
            <p:cNvSpPr txBox="1"/>
            <p:nvPr/>
          </p:nvSpPr>
          <p:spPr>
            <a:xfrm>
              <a:off x="424734" y="1876758"/>
              <a:ext cx="869228"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Ventajas e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inconvenientes</a:t>
              </a:r>
            </a:p>
          </p:txBody>
        </p:sp>
        <p:sp>
          <p:nvSpPr>
            <p:cNvPr id="66" name="CuadroTexto 65">
              <a:hlinkClick r:id="rId12" action="ppaction://hlinksldjump"/>
              <a:extLst>
                <a:ext uri="{FF2B5EF4-FFF2-40B4-BE49-F238E27FC236}">
                  <a16:creationId xmlns:a16="http://schemas.microsoft.com/office/drawing/2014/main" id="{BC46BE3F-B9FD-BF3A-A9C9-6BD6A67449EA}"/>
                </a:ext>
              </a:extLst>
            </p:cNvPr>
            <p:cNvSpPr txBox="1"/>
            <p:nvPr/>
          </p:nvSpPr>
          <p:spPr>
            <a:xfrm>
              <a:off x="424734" y="2117870"/>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Las conclusiones</a:t>
              </a:r>
            </a:p>
          </p:txBody>
        </p:sp>
        <p:sp>
          <p:nvSpPr>
            <p:cNvPr id="67" name="CuadroTexto 66">
              <a:hlinkClick r:id="rId13" action="ppaction://hlinksldjump"/>
              <a:extLst>
                <a:ext uri="{FF2B5EF4-FFF2-40B4-BE49-F238E27FC236}">
                  <a16:creationId xmlns:a16="http://schemas.microsoft.com/office/drawing/2014/main" id="{12BCC277-7264-3AEA-A316-DF3E62B5946C}"/>
                </a:ext>
              </a:extLst>
            </p:cNvPr>
            <p:cNvSpPr txBox="1"/>
            <p:nvPr/>
          </p:nvSpPr>
          <p:spPr>
            <a:xfrm>
              <a:off x="424734" y="2251684"/>
              <a:ext cx="986632" cy="307777"/>
            </a:xfrm>
            <a:prstGeom prst="rect">
              <a:avLst/>
            </a:prstGeom>
            <a:noFill/>
            <a:effectLst/>
          </p:spPr>
          <p:txBody>
            <a:bodyPr wrap="square" rtlCol="0">
              <a:spAutoFit/>
            </a:bodyPr>
            <a:lstStyle/>
            <a:p>
              <a:r>
                <a:rPr lang="es-ES" sz="700" spc="-30" dirty="0">
                  <a:solidFill>
                    <a:schemeClr val="bg1"/>
                  </a:solidFill>
                  <a:latin typeface="PP Neue Montreal Book" pitchFamily="2" charset="77"/>
                  <a:ea typeface="PP Neue Montreal Book" pitchFamily="2" charset="77"/>
                </a:rPr>
                <a:t>Niveles de riesgo en los productos de inversión </a:t>
              </a:r>
            </a:p>
          </p:txBody>
        </p:sp>
        <p:sp>
          <p:nvSpPr>
            <p:cNvPr id="68" name="CuadroTexto 67">
              <a:hlinkClick r:id="rId14" action="ppaction://hlinksldjump"/>
              <a:extLst>
                <a:ext uri="{FF2B5EF4-FFF2-40B4-BE49-F238E27FC236}">
                  <a16:creationId xmlns:a16="http://schemas.microsoft.com/office/drawing/2014/main" id="{68989357-559B-C25E-9A68-FB69BCD7BCF1}"/>
                </a:ext>
              </a:extLst>
            </p:cNvPr>
            <p:cNvSpPr txBox="1"/>
            <p:nvPr/>
          </p:nvSpPr>
          <p:spPr>
            <a:xfrm>
              <a:off x="239547" y="2528235"/>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Pérdidas</a:t>
              </a:r>
            </a:p>
          </p:txBody>
        </p:sp>
        <p:sp>
          <p:nvSpPr>
            <p:cNvPr id="69" name="CuadroTexto 68">
              <a:hlinkClick r:id="rId15" action="ppaction://hlinksldjump"/>
              <a:extLst>
                <a:ext uri="{FF2B5EF4-FFF2-40B4-BE49-F238E27FC236}">
                  <a16:creationId xmlns:a16="http://schemas.microsoft.com/office/drawing/2014/main" id="{0936024A-77EA-8DD6-C787-B3B38986B043}"/>
                </a:ext>
              </a:extLst>
            </p:cNvPr>
            <p:cNvSpPr txBox="1"/>
            <p:nvPr/>
          </p:nvSpPr>
          <p:spPr>
            <a:xfrm>
              <a:off x="239547" y="2648668"/>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Rentabilidad</a:t>
              </a:r>
            </a:p>
          </p:txBody>
        </p:sp>
        <p:sp>
          <p:nvSpPr>
            <p:cNvPr id="70" name="Elipse 69">
              <a:extLst>
                <a:ext uri="{FF2B5EF4-FFF2-40B4-BE49-F238E27FC236}">
                  <a16:creationId xmlns:a16="http://schemas.microsoft.com/office/drawing/2014/main" id="{1805942B-2F4F-87EA-F278-35A4EA3AD9DE}"/>
                </a:ext>
              </a:extLst>
            </p:cNvPr>
            <p:cNvSpPr/>
            <p:nvPr/>
          </p:nvSpPr>
          <p:spPr>
            <a:xfrm>
              <a:off x="1337631" y="2406778"/>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71" name="Imagen 70">
            <a:extLst>
              <a:ext uri="{FF2B5EF4-FFF2-40B4-BE49-F238E27FC236}">
                <a16:creationId xmlns:a16="http://schemas.microsoft.com/office/drawing/2014/main" id="{F6E6DEE0-7B5A-1413-BB68-1E50B9423891}"/>
              </a:ext>
            </a:extLst>
          </p:cNvPr>
          <p:cNvPicPr>
            <a:picLocks noChangeAspect="1"/>
          </p:cNvPicPr>
          <p:nvPr/>
        </p:nvPicPr>
        <p:blipFill>
          <a:blip r:embed="rId16"/>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9846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3"/>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 name="CuadroTexto 5">
            <a:extLst>
              <a:ext uri="{FF2B5EF4-FFF2-40B4-BE49-F238E27FC236}">
                <a16:creationId xmlns:a16="http://schemas.microsoft.com/office/drawing/2014/main" id="{2EE69BF0-0802-9F50-F3A1-380AB00BA384}"/>
              </a:ext>
            </a:extLst>
          </p:cNvPr>
          <p:cNvSpPr txBox="1"/>
          <p:nvPr/>
        </p:nvSpPr>
        <p:spPr>
          <a:xfrm>
            <a:off x="6544100" y="838036"/>
            <a:ext cx="1712135"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es-ES" sz="6000" b="1" spc="-150" dirty="0">
                <a:solidFill>
                  <a:schemeClr val="bg1"/>
                </a:solidFill>
                <a:latin typeface="PP Neue Montreal" pitchFamily="2" charset="77"/>
                <a:ea typeface="PP Neue Montreal" pitchFamily="2" charset="77"/>
              </a:rPr>
              <a:t>Las</a:t>
            </a:r>
          </a:p>
        </p:txBody>
      </p:sp>
      <p:sp>
        <p:nvSpPr>
          <p:cNvPr id="11" name="CuadroTexto 10">
            <a:extLst>
              <a:ext uri="{FF2B5EF4-FFF2-40B4-BE49-F238E27FC236}">
                <a16:creationId xmlns:a16="http://schemas.microsoft.com/office/drawing/2014/main" id="{B9BCCE0C-E543-5CEB-15AE-7616909F5CE4}"/>
              </a:ext>
            </a:extLst>
          </p:cNvPr>
          <p:cNvSpPr txBox="1"/>
          <p:nvPr/>
        </p:nvSpPr>
        <p:spPr>
          <a:xfrm>
            <a:off x="4580820" y="2530685"/>
            <a:ext cx="368945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peligrosas</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5827593" y="2462891"/>
            <a:ext cx="2428641"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son más</a:t>
            </a:r>
          </a:p>
        </p:txBody>
      </p:sp>
      <p:sp>
        <p:nvSpPr>
          <p:cNvPr id="3" name="CuadroTexto 2">
            <a:extLst>
              <a:ext uri="{FF2B5EF4-FFF2-40B4-BE49-F238E27FC236}">
                <a16:creationId xmlns:a16="http://schemas.microsoft.com/office/drawing/2014/main" id="{78A0C50D-0425-EC35-84A5-28B9AECEA356}"/>
              </a:ext>
            </a:extLst>
          </p:cNvPr>
          <p:cNvSpPr txBox="1"/>
          <p:nvPr/>
        </p:nvSpPr>
        <p:spPr>
          <a:xfrm>
            <a:off x="4954138" y="1650077"/>
            <a:ext cx="3302098"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es-ES" sz="6000" b="1" spc="-150" dirty="0">
                <a:solidFill>
                  <a:schemeClr val="bg1"/>
                </a:solidFill>
                <a:latin typeface="PP Neue Montreal" pitchFamily="2" charset="77"/>
                <a:ea typeface="PP Neue Montreal" pitchFamily="2" charset="77"/>
              </a:rPr>
              <a:t>pérdidas</a:t>
            </a:r>
          </a:p>
        </p:txBody>
      </p:sp>
      <p:sp>
        <p:nvSpPr>
          <p:cNvPr id="8" name="CuadroTexto 7">
            <a:extLst>
              <a:ext uri="{FF2B5EF4-FFF2-40B4-BE49-F238E27FC236}">
                <a16:creationId xmlns:a16="http://schemas.microsoft.com/office/drawing/2014/main" id="{40638815-7275-B841-B132-765CEED7DE30}"/>
              </a:ext>
            </a:extLst>
          </p:cNvPr>
          <p:cNvSpPr txBox="1"/>
          <p:nvPr/>
        </p:nvSpPr>
        <p:spPr>
          <a:xfrm>
            <a:off x="5827593" y="3472826"/>
            <a:ext cx="2428641"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de lo que parecen</a:t>
            </a:r>
          </a:p>
        </p:txBody>
      </p:sp>
      <p:pic>
        <p:nvPicPr>
          <p:cNvPr id="13" name="Imagen 12">
            <a:extLst>
              <a:ext uri="{FF2B5EF4-FFF2-40B4-BE49-F238E27FC236}">
                <a16:creationId xmlns:a16="http://schemas.microsoft.com/office/drawing/2014/main" id="{FEFAD962-CF79-87B0-9865-E4603AFA47E1}"/>
              </a:ext>
            </a:extLst>
          </p:cNvPr>
          <p:cNvPicPr>
            <a:picLocks noChangeAspect="1"/>
          </p:cNvPicPr>
          <p:nvPr/>
        </p:nvPicPr>
        <p:blipFill rotWithShape="1">
          <a:blip r:embed="rId4"/>
          <a:srcRect l="4750" t="1233" r="-8346" b="9152"/>
          <a:stretch/>
        </p:blipFill>
        <p:spPr>
          <a:xfrm flipH="1">
            <a:off x="1509486" y="374470"/>
            <a:ext cx="3414049" cy="4769028"/>
          </a:xfrm>
          <a:prstGeom prst="rect">
            <a:avLst/>
          </a:prstGeom>
        </p:spPr>
      </p:pic>
      <p:grpSp>
        <p:nvGrpSpPr>
          <p:cNvPr id="4" name="Grupo 3">
            <a:extLst>
              <a:ext uri="{FF2B5EF4-FFF2-40B4-BE49-F238E27FC236}">
                <a16:creationId xmlns:a16="http://schemas.microsoft.com/office/drawing/2014/main" id="{FD326531-5CEE-A280-9F31-E8522F345B0F}"/>
              </a:ext>
            </a:extLst>
          </p:cNvPr>
          <p:cNvGrpSpPr/>
          <p:nvPr/>
        </p:nvGrpSpPr>
        <p:grpSpPr>
          <a:xfrm>
            <a:off x="239547" y="884830"/>
            <a:ext cx="1367111" cy="2645291"/>
            <a:chOff x="239547" y="884830"/>
            <a:chExt cx="1367111" cy="2645291"/>
          </a:xfrm>
        </p:grpSpPr>
        <p:sp>
          <p:nvSpPr>
            <p:cNvPr id="5" name="CuadroTexto 4">
              <a:hlinkClick r:id="rId5" action="ppaction://hlinksldjump"/>
              <a:extLst>
                <a:ext uri="{FF2B5EF4-FFF2-40B4-BE49-F238E27FC236}">
                  <a16:creationId xmlns:a16="http://schemas.microsoft.com/office/drawing/2014/main" id="{6646A9F0-88E4-F34E-383E-2FF8405F660D}"/>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4" name="CuadroTexto 13">
              <a:hlinkClick r:id="rId6" action="ppaction://hlinksldjump"/>
              <a:extLst>
                <a:ext uri="{FF2B5EF4-FFF2-40B4-BE49-F238E27FC236}">
                  <a16:creationId xmlns:a16="http://schemas.microsoft.com/office/drawing/2014/main" id="{CBE9D7BA-B35A-E40D-2B41-9C700DC0C9A9}"/>
                </a:ext>
              </a:extLst>
            </p:cNvPr>
            <p:cNvSpPr txBox="1"/>
            <p:nvPr/>
          </p:nvSpPr>
          <p:spPr>
            <a:xfrm>
              <a:off x="239547" y="117040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20" name="CuadroTexto 19">
              <a:hlinkClick r:id="rId7" action="ppaction://hlinksldjump"/>
              <a:extLst>
                <a:ext uri="{FF2B5EF4-FFF2-40B4-BE49-F238E27FC236}">
                  <a16:creationId xmlns:a16="http://schemas.microsoft.com/office/drawing/2014/main" id="{11625EE6-A990-201D-C5D9-45D1797BF84E}"/>
                </a:ext>
              </a:extLst>
            </p:cNvPr>
            <p:cNvSpPr txBox="1"/>
            <p:nvPr/>
          </p:nvSpPr>
          <p:spPr>
            <a:xfrm>
              <a:off x="239547" y="144421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28" name="CuadroTexto 27">
              <a:hlinkClick r:id="rId8" action="ppaction://hlinksldjump"/>
              <a:extLst>
                <a:ext uri="{FF2B5EF4-FFF2-40B4-BE49-F238E27FC236}">
                  <a16:creationId xmlns:a16="http://schemas.microsoft.com/office/drawing/2014/main" id="{D7815F32-38BF-9E7B-E877-B121E1CA87B7}"/>
                </a:ext>
              </a:extLst>
            </p:cNvPr>
            <p:cNvSpPr txBox="1"/>
            <p:nvPr/>
          </p:nvSpPr>
          <p:spPr>
            <a:xfrm>
              <a:off x="239547" y="2868683"/>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30" name="CuadroTexto 29">
              <a:hlinkClick r:id="rId9" action="ppaction://hlinksldjump"/>
              <a:extLst>
                <a:ext uri="{FF2B5EF4-FFF2-40B4-BE49-F238E27FC236}">
                  <a16:creationId xmlns:a16="http://schemas.microsoft.com/office/drawing/2014/main" id="{5E447747-945C-7054-40A4-33DDD436AE39}"/>
                </a:ext>
              </a:extLst>
            </p:cNvPr>
            <p:cNvSpPr txBox="1"/>
            <p:nvPr/>
          </p:nvSpPr>
          <p:spPr>
            <a:xfrm>
              <a:off x="239547" y="323866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1" name="Conector recto 30">
              <a:extLst>
                <a:ext uri="{FF2B5EF4-FFF2-40B4-BE49-F238E27FC236}">
                  <a16:creationId xmlns:a16="http://schemas.microsoft.com/office/drawing/2014/main" id="{F1E38B5A-1EF7-69D7-CB08-E7FD38D880B4}"/>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C8FE6A79-8983-A1C4-A230-313EBC2413CB}"/>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10C235A4-8776-96BF-44F7-367F1A9B070A}"/>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99268814-8917-4D91-82E6-04103FA004E2}"/>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E6E9DF2A-F31E-547E-9DBF-8502C0F440D0}"/>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45C1C025-46D0-8425-5D5B-69665FDB6895}"/>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CuadroTexto 42">
              <a:hlinkClick r:id="rId10" action="ppaction://hlinksldjump"/>
              <a:extLst>
                <a:ext uri="{FF2B5EF4-FFF2-40B4-BE49-F238E27FC236}">
                  <a16:creationId xmlns:a16="http://schemas.microsoft.com/office/drawing/2014/main" id="{EED6A28E-6C37-A254-FBF4-82181866DAAB}"/>
                </a:ext>
              </a:extLst>
            </p:cNvPr>
            <p:cNvSpPr txBox="1"/>
            <p:nvPr/>
          </p:nvSpPr>
          <p:spPr>
            <a:xfrm>
              <a:off x="239547" y="1573445"/>
              <a:ext cx="109808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Los perfiles del riesgo</a:t>
              </a:r>
            </a:p>
          </p:txBody>
        </p:sp>
        <p:sp>
          <p:nvSpPr>
            <p:cNvPr id="46" name="CuadroTexto 45">
              <a:hlinkClick r:id="rId10" action="ppaction://hlinksldjump"/>
              <a:extLst>
                <a:ext uri="{FF2B5EF4-FFF2-40B4-BE49-F238E27FC236}">
                  <a16:creationId xmlns:a16="http://schemas.microsoft.com/office/drawing/2014/main" id="{677E1FCD-43D0-6812-51C3-C594AD2695B0}"/>
                </a:ext>
              </a:extLst>
            </p:cNvPr>
            <p:cNvSpPr txBox="1"/>
            <p:nvPr/>
          </p:nvSpPr>
          <p:spPr>
            <a:xfrm>
              <a:off x="424734" y="1729562"/>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Perfil de inversor</a:t>
              </a:r>
            </a:p>
          </p:txBody>
        </p:sp>
        <p:sp>
          <p:nvSpPr>
            <p:cNvPr id="47" name="CuadroTexto 46">
              <a:hlinkClick r:id="rId11" action="ppaction://hlinksldjump"/>
              <a:extLst>
                <a:ext uri="{FF2B5EF4-FFF2-40B4-BE49-F238E27FC236}">
                  <a16:creationId xmlns:a16="http://schemas.microsoft.com/office/drawing/2014/main" id="{CBBDE532-A9B9-2383-4811-504F32CCB7E1}"/>
                </a:ext>
              </a:extLst>
            </p:cNvPr>
            <p:cNvSpPr txBox="1"/>
            <p:nvPr/>
          </p:nvSpPr>
          <p:spPr>
            <a:xfrm>
              <a:off x="424734" y="1876758"/>
              <a:ext cx="869228"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Ventajas e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inconvenientes</a:t>
              </a:r>
            </a:p>
          </p:txBody>
        </p:sp>
        <p:sp>
          <p:nvSpPr>
            <p:cNvPr id="48" name="CuadroTexto 47">
              <a:hlinkClick r:id="rId12" action="ppaction://hlinksldjump"/>
              <a:extLst>
                <a:ext uri="{FF2B5EF4-FFF2-40B4-BE49-F238E27FC236}">
                  <a16:creationId xmlns:a16="http://schemas.microsoft.com/office/drawing/2014/main" id="{B2C873BE-7EBA-F11A-044B-5D8D79B2D61C}"/>
                </a:ext>
              </a:extLst>
            </p:cNvPr>
            <p:cNvSpPr txBox="1"/>
            <p:nvPr/>
          </p:nvSpPr>
          <p:spPr>
            <a:xfrm>
              <a:off x="424734" y="2117870"/>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Las conclusiones</a:t>
              </a:r>
            </a:p>
          </p:txBody>
        </p:sp>
        <p:sp>
          <p:nvSpPr>
            <p:cNvPr id="49" name="CuadroTexto 48">
              <a:hlinkClick r:id="rId13" action="ppaction://hlinksldjump"/>
              <a:extLst>
                <a:ext uri="{FF2B5EF4-FFF2-40B4-BE49-F238E27FC236}">
                  <a16:creationId xmlns:a16="http://schemas.microsoft.com/office/drawing/2014/main" id="{CFC18116-4E37-A8F9-4FA8-56E25E2D7B42}"/>
                </a:ext>
              </a:extLst>
            </p:cNvPr>
            <p:cNvSpPr txBox="1"/>
            <p:nvPr/>
          </p:nvSpPr>
          <p:spPr>
            <a:xfrm>
              <a:off x="424734" y="2251684"/>
              <a:ext cx="986632"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Niveles de riesgo en los productos de inversión </a:t>
              </a:r>
            </a:p>
          </p:txBody>
        </p:sp>
        <p:sp>
          <p:nvSpPr>
            <p:cNvPr id="50" name="CuadroTexto 49">
              <a:hlinkClick r:id="rId14" action="ppaction://hlinksldjump"/>
              <a:extLst>
                <a:ext uri="{FF2B5EF4-FFF2-40B4-BE49-F238E27FC236}">
                  <a16:creationId xmlns:a16="http://schemas.microsoft.com/office/drawing/2014/main" id="{C31D84C9-EDBF-DBA1-B379-ED7F1904C09C}"/>
                </a:ext>
              </a:extLst>
            </p:cNvPr>
            <p:cNvSpPr txBox="1"/>
            <p:nvPr/>
          </p:nvSpPr>
          <p:spPr>
            <a:xfrm>
              <a:off x="239547" y="2528235"/>
              <a:ext cx="92214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Pérdidas</a:t>
              </a:r>
            </a:p>
          </p:txBody>
        </p:sp>
        <p:sp>
          <p:nvSpPr>
            <p:cNvPr id="51" name="CuadroTexto 50">
              <a:hlinkClick r:id="rId15" action="ppaction://hlinksldjump"/>
              <a:extLst>
                <a:ext uri="{FF2B5EF4-FFF2-40B4-BE49-F238E27FC236}">
                  <a16:creationId xmlns:a16="http://schemas.microsoft.com/office/drawing/2014/main" id="{1E046026-2EEA-855A-5C06-92D587C5F8E3}"/>
                </a:ext>
              </a:extLst>
            </p:cNvPr>
            <p:cNvSpPr txBox="1"/>
            <p:nvPr/>
          </p:nvSpPr>
          <p:spPr>
            <a:xfrm>
              <a:off x="239547" y="2648668"/>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Rentabilidad</a:t>
              </a:r>
            </a:p>
          </p:txBody>
        </p:sp>
        <p:sp>
          <p:nvSpPr>
            <p:cNvPr id="52" name="Elipse 51">
              <a:extLst>
                <a:ext uri="{FF2B5EF4-FFF2-40B4-BE49-F238E27FC236}">
                  <a16:creationId xmlns:a16="http://schemas.microsoft.com/office/drawing/2014/main" id="{D70F4D4A-7509-B43E-9F06-34E571A9AAC4}"/>
                </a:ext>
              </a:extLst>
            </p:cNvPr>
            <p:cNvSpPr/>
            <p:nvPr/>
          </p:nvSpPr>
          <p:spPr>
            <a:xfrm>
              <a:off x="1337631" y="2591848"/>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3" name="Imagen 52">
            <a:extLst>
              <a:ext uri="{FF2B5EF4-FFF2-40B4-BE49-F238E27FC236}">
                <a16:creationId xmlns:a16="http://schemas.microsoft.com/office/drawing/2014/main" id="{FE4162F2-0608-C189-7001-EA088453993B}"/>
              </a:ext>
            </a:extLst>
          </p:cNvPr>
          <p:cNvPicPr>
            <a:picLocks noChangeAspect="1"/>
          </p:cNvPicPr>
          <p:nvPr/>
        </p:nvPicPr>
        <p:blipFill>
          <a:blip r:embed="rId16"/>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9534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9CB08791-4B17-DE3E-F698-08043BBF426C}"/>
              </a:ext>
            </a:extLst>
          </p:cNvPr>
          <p:cNvSpPr/>
          <p:nvPr/>
        </p:nvSpPr>
        <p:spPr>
          <a:xfrm>
            <a:off x="2094931" y="2130373"/>
            <a:ext cx="6892120" cy="2782800"/>
          </a:xfrm>
          <a:prstGeom prst="roundRect">
            <a:avLst>
              <a:gd name="adj" fmla="val 463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3"/>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 name="CuadroTexto 4">
            <a:extLst>
              <a:ext uri="{FF2B5EF4-FFF2-40B4-BE49-F238E27FC236}">
                <a16:creationId xmlns:a16="http://schemas.microsoft.com/office/drawing/2014/main" id="{3E98D3C7-EBE8-B4DA-C03A-75A2E3AB1B24}"/>
              </a:ext>
            </a:extLst>
          </p:cNvPr>
          <p:cNvSpPr txBox="1"/>
          <p:nvPr/>
        </p:nvSpPr>
        <p:spPr>
          <a:xfrm>
            <a:off x="2524153" y="150076"/>
            <a:ext cx="470915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Las pérdidas</a:t>
            </a:r>
          </a:p>
        </p:txBody>
      </p:sp>
      <p:sp>
        <p:nvSpPr>
          <p:cNvPr id="7" name="CuadroTexto 6">
            <a:extLst>
              <a:ext uri="{FF2B5EF4-FFF2-40B4-BE49-F238E27FC236}">
                <a16:creationId xmlns:a16="http://schemas.microsoft.com/office/drawing/2014/main" id="{CD43B1F9-C9D8-3155-3FD9-4AEAD77E3BE8}"/>
              </a:ext>
            </a:extLst>
          </p:cNvPr>
          <p:cNvSpPr txBox="1"/>
          <p:nvPr/>
        </p:nvSpPr>
        <p:spPr>
          <a:xfrm>
            <a:off x="4324755" y="839008"/>
            <a:ext cx="415034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peligrosas</a:t>
            </a:r>
          </a:p>
        </p:txBody>
      </p:sp>
      <p:sp>
        <p:nvSpPr>
          <p:cNvPr id="14" name="CuadroTexto 13">
            <a:extLst>
              <a:ext uri="{FF2B5EF4-FFF2-40B4-BE49-F238E27FC236}">
                <a16:creationId xmlns:a16="http://schemas.microsoft.com/office/drawing/2014/main" id="{380DAD29-F744-3B1D-A39C-71015FBF2AF1}"/>
              </a:ext>
            </a:extLst>
          </p:cNvPr>
          <p:cNvSpPr txBox="1"/>
          <p:nvPr/>
        </p:nvSpPr>
        <p:spPr>
          <a:xfrm>
            <a:off x="5404512" y="1615320"/>
            <a:ext cx="2628617"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de lo que parecen</a:t>
            </a:r>
          </a:p>
        </p:txBody>
      </p:sp>
      <p:sp>
        <p:nvSpPr>
          <p:cNvPr id="20" name="CuadroTexto 19">
            <a:extLst>
              <a:ext uri="{FF2B5EF4-FFF2-40B4-BE49-F238E27FC236}">
                <a16:creationId xmlns:a16="http://schemas.microsoft.com/office/drawing/2014/main" id="{919BE979-B2D3-2993-05EE-880CB39409C0}"/>
              </a:ext>
            </a:extLst>
          </p:cNvPr>
          <p:cNvSpPr txBox="1"/>
          <p:nvPr/>
        </p:nvSpPr>
        <p:spPr>
          <a:xfrm>
            <a:off x="6332561" y="632681"/>
            <a:ext cx="1714216"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son más</a:t>
            </a:r>
          </a:p>
        </p:txBody>
      </p:sp>
      <p:sp>
        <p:nvSpPr>
          <p:cNvPr id="28" name="CuadroTexto 27">
            <a:extLst>
              <a:ext uri="{FF2B5EF4-FFF2-40B4-BE49-F238E27FC236}">
                <a16:creationId xmlns:a16="http://schemas.microsoft.com/office/drawing/2014/main" id="{49A34B6E-327F-F92C-FEF9-9B0B1491E306}"/>
              </a:ext>
            </a:extLst>
          </p:cNvPr>
          <p:cNvSpPr txBox="1"/>
          <p:nvPr/>
        </p:nvSpPr>
        <p:spPr>
          <a:xfrm>
            <a:off x="3465820" y="2285671"/>
            <a:ext cx="4150342" cy="707886"/>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s-ES" sz="4000" b="1" spc="-150" dirty="0">
                <a:latin typeface="PP Neue Montreal" pitchFamily="2" charset="77"/>
                <a:ea typeface="PP Neue Montreal" pitchFamily="2" charset="77"/>
              </a:rPr>
              <a:t>¿Por qué?</a:t>
            </a:r>
          </a:p>
        </p:txBody>
      </p:sp>
      <p:grpSp>
        <p:nvGrpSpPr>
          <p:cNvPr id="31" name="Grupo 30">
            <a:extLst>
              <a:ext uri="{FF2B5EF4-FFF2-40B4-BE49-F238E27FC236}">
                <a16:creationId xmlns:a16="http://schemas.microsoft.com/office/drawing/2014/main" id="{099B8B5C-9C56-97F6-7F63-C193B37EE176}"/>
              </a:ext>
            </a:extLst>
          </p:cNvPr>
          <p:cNvGrpSpPr/>
          <p:nvPr/>
        </p:nvGrpSpPr>
        <p:grpSpPr>
          <a:xfrm>
            <a:off x="3165000" y="3187276"/>
            <a:ext cx="413997" cy="410365"/>
            <a:chOff x="2694963" y="2522389"/>
            <a:chExt cx="413997" cy="410365"/>
          </a:xfrm>
        </p:grpSpPr>
        <p:sp>
          <p:nvSpPr>
            <p:cNvPr id="32" name="Rectángulo redondeado 31">
              <a:extLst>
                <a:ext uri="{FF2B5EF4-FFF2-40B4-BE49-F238E27FC236}">
                  <a16:creationId xmlns:a16="http://schemas.microsoft.com/office/drawing/2014/main" id="{38729A81-04FD-4756-3894-B26662B1416F}"/>
                </a:ext>
              </a:extLst>
            </p:cNvPr>
            <p:cNvSpPr/>
            <p:nvPr/>
          </p:nvSpPr>
          <p:spPr>
            <a:xfrm>
              <a:off x="2694963" y="2522389"/>
              <a:ext cx="413997" cy="410365"/>
            </a:xfrm>
            <a:prstGeom prst="roundRect">
              <a:avLst>
                <a:gd name="adj" fmla="val 1536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3" name="Imagen 32">
              <a:extLst>
                <a:ext uri="{FF2B5EF4-FFF2-40B4-BE49-F238E27FC236}">
                  <a16:creationId xmlns:a16="http://schemas.microsoft.com/office/drawing/2014/main" id="{7F62E3C9-F7FC-475A-B3DF-0250083BA9DD}"/>
                </a:ext>
              </a:extLst>
            </p:cNvPr>
            <p:cNvPicPr>
              <a:picLocks noChangeAspect="1"/>
            </p:cNvPicPr>
            <p:nvPr/>
          </p:nvPicPr>
          <p:blipFill>
            <a:blip r:embed="rId4"/>
            <a:stretch>
              <a:fillRect/>
            </a:stretch>
          </p:blipFill>
          <p:spPr>
            <a:xfrm rot="16200000">
              <a:off x="2774992" y="2606346"/>
              <a:ext cx="254534" cy="239039"/>
            </a:xfrm>
            <a:prstGeom prst="rect">
              <a:avLst/>
            </a:prstGeom>
          </p:spPr>
        </p:pic>
      </p:grpSp>
      <p:sp>
        <p:nvSpPr>
          <p:cNvPr id="35" name="CuadroTexto 34">
            <a:extLst>
              <a:ext uri="{FF2B5EF4-FFF2-40B4-BE49-F238E27FC236}">
                <a16:creationId xmlns:a16="http://schemas.microsoft.com/office/drawing/2014/main" id="{A4FFD99B-9871-7E6A-DA15-B97F5518ECA8}"/>
              </a:ext>
            </a:extLst>
          </p:cNvPr>
          <p:cNvSpPr txBox="1"/>
          <p:nvPr/>
        </p:nvSpPr>
        <p:spPr>
          <a:xfrm>
            <a:off x="2596057" y="3743070"/>
            <a:ext cx="2595376" cy="523220"/>
          </a:xfrm>
          <a:prstGeom prst="rect">
            <a:avLst/>
          </a:prstGeom>
          <a:noFill/>
          <a:effectLst/>
        </p:spPr>
        <p:txBody>
          <a:bodyPr wrap="square" rtlCol="0">
            <a:spAutoFit/>
          </a:bodyPr>
          <a:lstStyle/>
          <a:p>
            <a:pPr algn="ctr"/>
            <a:r>
              <a:rPr lang="es-ES" sz="1400" dirty="0">
                <a:latin typeface="PP Neue Montreal Book" pitchFamily="2" charset="77"/>
                <a:ea typeface="PP Neue Montreal Book" pitchFamily="2" charset="77"/>
              </a:rPr>
              <a:t>Invertimos 1.000 € y perdemos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un 20% de nuestra inversión.</a:t>
            </a:r>
          </a:p>
        </p:txBody>
      </p:sp>
      <p:sp>
        <p:nvSpPr>
          <p:cNvPr id="36" name="CuadroTexto 35">
            <a:extLst>
              <a:ext uri="{FF2B5EF4-FFF2-40B4-BE49-F238E27FC236}">
                <a16:creationId xmlns:a16="http://schemas.microsoft.com/office/drawing/2014/main" id="{328B0923-AA8E-9BF6-3F38-21C717072CC1}"/>
              </a:ext>
            </a:extLst>
          </p:cNvPr>
          <p:cNvSpPr txBox="1"/>
          <p:nvPr/>
        </p:nvSpPr>
        <p:spPr>
          <a:xfrm>
            <a:off x="3604747" y="3067586"/>
            <a:ext cx="1229297" cy="646331"/>
          </a:xfrm>
          <a:prstGeom prst="rect">
            <a:avLst/>
          </a:prstGeom>
          <a:noFill/>
          <a:effectLst/>
        </p:spPr>
        <p:txBody>
          <a:bodyPr wrap="square" rtlCol="0">
            <a:spAutoFit/>
          </a:bodyPr>
          <a:lstStyle/>
          <a:p>
            <a:pPr algn="ctr"/>
            <a:r>
              <a:rPr lang="es-ES" sz="3600" b="1" dirty="0">
                <a:latin typeface="PP Neue Montreal" pitchFamily="2" charset="77"/>
                <a:ea typeface="PP Neue Montreal" pitchFamily="2" charset="77"/>
              </a:rPr>
              <a:t>25%</a:t>
            </a:r>
          </a:p>
        </p:txBody>
      </p:sp>
      <p:sp>
        <p:nvSpPr>
          <p:cNvPr id="43" name="CuadroTexto 42">
            <a:extLst>
              <a:ext uri="{FF2B5EF4-FFF2-40B4-BE49-F238E27FC236}">
                <a16:creationId xmlns:a16="http://schemas.microsoft.com/office/drawing/2014/main" id="{10D90DE5-C552-AA26-E2E7-AB0743846EC8}"/>
              </a:ext>
            </a:extLst>
          </p:cNvPr>
          <p:cNvSpPr txBox="1"/>
          <p:nvPr/>
        </p:nvSpPr>
        <p:spPr>
          <a:xfrm>
            <a:off x="2596057" y="4218705"/>
            <a:ext cx="2595376" cy="523220"/>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¿Cuánto tenemos que ganar para recuperarnos?</a:t>
            </a:r>
          </a:p>
        </p:txBody>
      </p:sp>
      <p:sp>
        <p:nvSpPr>
          <p:cNvPr id="49" name="CuadroTexto 48">
            <a:extLst>
              <a:ext uri="{FF2B5EF4-FFF2-40B4-BE49-F238E27FC236}">
                <a16:creationId xmlns:a16="http://schemas.microsoft.com/office/drawing/2014/main" id="{2184F00F-8B6C-11E7-2680-62B769DE710A}"/>
              </a:ext>
            </a:extLst>
          </p:cNvPr>
          <p:cNvSpPr txBox="1"/>
          <p:nvPr/>
        </p:nvSpPr>
        <p:spPr>
          <a:xfrm>
            <a:off x="5675655" y="3743070"/>
            <a:ext cx="3001296" cy="738664"/>
          </a:xfrm>
          <a:prstGeom prst="rect">
            <a:avLst/>
          </a:prstGeom>
          <a:noFill/>
          <a:effectLst/>
        </p:spPr>
        <p:txBody>
          <a:bodyPr wrap="square" rtlCol="0">
            <a:spAutoFit/>
          </a:bodyPr>
          <a:lstStyle/>
          <a:p>
            <a:pPr algn="ctr"/>
            <a:r>
              <a:rPr lang="es-ES" sz="1400" dirty="0">
                <a:latin typeface="PP Neue Montreal Book" pitchFamily="2" charset="77"/>
                <a:ea typeface="PP Neue Montreal Book" pitchFamily="2" charset="77"/>
              </a:rPr>
              <a:t>Si después de cuatro años con una inversión, vamos ganando un 30% y en el quinto año perdemos un 30%. </a:t>
            </a:r>
          </a:p>
        </p:txBody>
      </p:sp>
      <p:sp>
        <p:nvSpPr>
          <p:cNvPr id="50" name="CuadroTexto 49">
            <a:extLst>
              <a:ext uri="{FF2B5EF4-FFF2-40B4-BE49-F238E27FC236}">
                <a16:creationId xmlns:a16="http://schemas.microsoft.com/office/drawing/2014/main" id="{DA306E27-7413-4D1F-C5AA-D9775B3E2BC9}"/>
              </a:ext>
            </a:extLst>
          </p:cNvPr>
          <p:cNvSpPr txBox="1"/>
          <p:nvPr/>
        </p:nvSpPr>
        <p:spPr>
          <a:xfrm>
            <a:off x="6953100" y="3067586"/>
            <a:ext cx="937288" cy="646331"/>
          </a:xfrm>
          <a:prstGeom prst="rect">
            <a:avLst/>
          </a:prstGeom>
          <a:noFill/>
          <a:effectLst/>
        </p:spPr>
        <p:txBody>
          <a:bodyPr wrap="square" rtlCol="0">
            <a:spAutoFit/>
          </a:bodyPr>
          <a:lstStyle/>
          <a:p>
            <a:r>
              <a:rPr lang="es-ES" sz="3600" b="1" dirty="0">
                <a:latin typeface="PP Neue Montreal" pitchFamily="2" charset="77"/>
                <a:ea typeface="PP Neue Montreal" pitchFamily="2" charset="77"/>
              </a:rPr>
              <a:t>9%</a:t>
            </a:r>
          </a:p>
        </p:txBody>
      </p:sp>
      <p:sp>
        <p:nvSpPr>
          <p:cNvPr id="51" name="CuadroTexto 50">
            <a:extLst>
              <a:ext uri="{FF2B5EF4-FFF2-40B4-BE49-F238E27FC236}">
                <a16:creationId xmlns:a16="http://schemas.microsoft.com/office/drawing/2014/main" id="{B1F80755-5826-3586-ADFC-C5D4AA9E1384}"/>
              </a:ext>
            </a:extLst>
          </p:cNvPr>
          <p:cNvSpPr txBox="1"/>
          <p:nvPr/>
        </p:nvSpPr>
        <p:spPr>
          <a:xfrm>
            <a:off x="5803836" y="4423753"/>
            <a:ext cx="2595376" cy="307777"/>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¿Cuál es el resultado?</a:t>
            </a:r>
          </a:p>
        </p:txBody>
      </p:sp>
      <p:grpSp>
        <p:nvGrpSpPr>
          <p:cNvPr id="55" name="Grupo 54">
            <a:extLst>
              <a:ext uri="{FF2B5EF4-FFF2-40B4-BE49-F238E27FC236}">
                <a16:creationId xmlns:a16="http://schemas.microsoft.com/office/drawing/2014/main" id="{A5FBC939-4A75-DD79-A824-C6811581FE21}"/>
              </a:ext>
            </a:extLst>
          </p:cNvPr>
          <p:cNvGrpSpPr/>
          <p:nvPr/>
        </p:nvGrpSpPr>
        <p:grpSpPr>
          <a:xfrm>
            <a:off x="6451326" y="3187276"/>
            <a:ext cx="413997" cy="410365"/>
            <a:chOff x="2694963" y="3665389"/>
            <a:chExt cx="413997" cy="410365"/>
          </a:xfrm>
        </p:grpSpPr>
        <p:sp>
          <p:nvSpPr>
            <p:cNvPr id="56" name="Rectángulo redondeado 55">
              <a:extLst>
                <a:ext uri="{FF2B5EF4-FFF2-40B4-BE49-F238E27FC236}">
                  <a16:creationId xmlns:a16="http://schemas.microsoft.com/office/drawing/2014/main" id="{CB6A69F6-71FC-37A5-281E-EC27742C75FD}"/>
                </a:ext>
              </a:extLst>
            </p:cNvPr>
            <p:cNvSpPr/>
            <p:nvPr/>
          </p:nvSpPr>
          <p:spPr>
            <a:xfrm>
              <a:off x="2694963" y="3665389"/>
              <a:ext cx="413997" cy="410365"/>
            </a:xfrm>
            <a:prstGeom prst="roundRect">
              <a:avLst>
                <a:gd name="adj" fmla="val 15368"/>
              </a:avLst>
            </a:prstGeom>
            <a:gradFill flip="none" rotWithShape="1">
              <a:gsLst>
                <a:gs pos="24000">
                  <a:srgbClr val="FF0000"/>
                </a:gs>
                <a:gs pos="99000">
                  <a:srgbClr val="FF4A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Imagen 56">
              <a:extLst>
                <a:ext uri="{FF2B5EF4-FFF2-40B4-BE49-F238E27FC236}">
                  <a16:creationId xmlns:a16="http://schemas.microsoft.com/office/drawing/2014/main" id="{8D931C97-CA8F-930B-5D6B-2DD6A06A2ED5}"/>
                </a:ext>
              </a:extLst>
            </p:cNvPr>
            <p:cNvPicPr>
              <a:picLocks noChangeAspect="1"/>
            </p:cNvPicPr>
            <p:nvPr/>
          </p:nvPicPr>
          <p:blipFill>
            <a:blip r:embed="rId4"/>
            <a:stretch>
              <a:fillRect/>
            </a:stretch>
          </p:blipFill>
          <p:spPr>
            <a:xfrm rot="5400000">
              <a:off x="2774990" y="3757609"/>
              <a:ext cx="254534" cy="239039"/>
            </a:xfrm>
            <a:prstGeom prst="rect">
              <a:avLst/>
            </a:prstGeom>
          </p:spPr>
        </p:pic>
      </p:grpSp>
      <p:grpSp>
        <p:nvGrpSpPr>
          <p:cNvPr id="66" name="Grupo 65">
            <a:extLst>
              <a:ext uri="{FF2B5EF4-FFF2-40B4-BE49-F238E27FC236}">
                <a16:creationId xmlns:a16="http://schemas.microsoft.com/office/drawing/2014/main" id="{E43BC7A0-A459-774A-03C4-3C61A58DCC6F}"/>
              </a:ext>
            </a:extLst>
          </p:cNvPr>
          <p:cNvGrpSpPr/>
          <p:nvPr/>
        </p:nvGrpSpPr>
        <p:grpSpPr>
          <a:xfrm>
            <a:off x="239547" y="884830"/>
            <a:ext cx="1367111" cy="2645291"/>
            <a:chOff x="239547" y="884830"/>
            <a:chExt cx="1367111" cy="2645291"/>
          </a:xfrm>
        </p:grpSpPr>
        <p:sp>
          <p:nvSpPr>
            <p:cNvPr id="67" name="CuadroTexto 66">
              <a:hlinkClick r:id="rId5" action="ppaction://hlinksldjump"/>
              <a:extLst>
                <a:ext uri="{FF2B5EF4-FFF2-40B4-BE49-F238E27FC236}">
                  <a16:creationId xmlns:a16="http://schemas.microsoft.com/office/drawing/2014/main" id="{1CB0AEEE-54DF-E39F-5EC4-7DC85F27507C}"/>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68" name="CuadroTexto 67">
              <a:hlinkClick r:id="rId6" action="ppaction://hlinksldjump"/>
              <a:extLst>
                <a:ext uri="{FF2B5EF4-FFF2-40B4-BE49-F238E27FC236}">
                  <a16:creationId xmlns:a16="http://schemas.microsoft.com/office/drawing/2014/main" id="{DB34E03B-5D2F-4A81-3DEC-5456D9C792D5}"/>
                </a:ext>
              </a:extLst>
            </p:cNvPr>
            <p:cNvSpPr txBox="1"/>
            <p:nvPr/>
          </p:nvSpPr>
          <p:spPr>
            <a:xfrm>
              <a:off x="239547" y="117040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69" name="CuadroTexto 68">
              <a:hlinkClick r:id="rId7" action="ppaction://hlinksldjump"/>
              <a:extLst>
                <a:ext uri="{FF2B5EF4-FFF2-40B4-BE49-F238E27FC236}">
                  <a16:creationId xmlns:a16="http://schemas.microsoft.com/office/drawing/2014/main" id="{6D8F5355-DD17-76ED-BA3A-3F4BF95E879D}"/>
                </a:ext>
              </a:extLst>
            </p:cNvPr>
            <p:cNvSpPr txBox="1"/>
            <p:nvPr/>
          </p:nvSpPr>
          <p:spPr>
            <a:xfrm>
              <a:off x="239547" y="144421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70" name="CuadroTexto 69">
              <a:hlinkClick r:id="rId8" action="ppaction://hlinksldjump"/>
              <a:extLst>
                <a:ext uri="{FF2B5EF4-FFF2-40B4-BE49-F238E27FC236}">
                  <a16:creationId xmlns:a16="http://schemas.microsoft.com/office/drawing/2014/main" id="{A754DE8E-9C2E-FACF-7BB2-FC96FA63586E}"/>
                </a:ext>
              </a:extLst>
            </p:cNvPr>
            <p:cNvSpPr txBox="1"/>
            <p:nvPr/>
          </p:nvSpPr>
          <p:spPr>
            <a:xfrm>
              <a:off x="239547" y="2868683"/>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71" name="CuadroTexto 70">
              <a:hlinkClick r:id="rId9" action="ppaction://hlinksldjump"/>
              <a:extLst>
                <a:ext uri="{FF2B5EF4-FFF2-40B4-BE49-F238E27FC236}">
                  <a16:creationId xmlns:a16="http://schemas.microsoft.com/office/drawing/2014/main" id="{F3FABDA5-C7A2-263E-0D6B-3899303D3955}"/>
                </a:ext>
              </a:extLst>
            </p:cNvPr>
            <p:cNvSpPr txBox="1"/>
            <p:nvPr/>
          </p:nvSpPr>
          <p:spPr>
            <a:xfrm>
              <a:off x="239547" y="323866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72" name="Conector recto 71">
              <a:extLst>
                <a:ext uri="{FF2B5EF4-FFF2-40B4-BE49-F238E27FC236}">
                  <a16:creationId xmlns:a16="http://schemas.microsoft.com/office/drawing/2014/main" id="{09906F7E-B258-D1BC-7E9F-042C09B15639}"/>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4E53AA02-BD7C-9FB5-3951-DA8EDB3B7A0D}"/>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F2FE3B49-8C71-2854-45BE-85FC44DB632E}"/>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3FC280F7-8841-4DD6-EC91-86E39A9689C8}"/>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95ED6641-4B68-19CA-D42F-876676590680}"/>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CFD5728C-EF29-B129-5A98-AECB69658674}"/>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CuadroTexto 77">
              <a:hlinkClick r:id="rId10" action="ppaction://hlinksldjump"/>
              <a:extLst>
                <a:ext uri="{FF2B5EF4-FFF2-40B4-BE49-F238E27FC236}">
                  <a16:creationId xmlns:a16="http://schemas.microsoft.com/office/drawing/2014/main" id="{DC3985D3-6F12-1EAD-B7F9-C70291791A9C}"/>
                </a:ext>
              </a:extLst>
            </p:cNvPr>
            <p:cNvSpPr txBox="1"/>
            <p:nvPr/>
          </p:nvSpPr>
          <p:spPr>
            <a:xfrm>
              <a:off x="239547" y="1573445"/>
              <a:ext cx="109808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Los perfiles del riesgo</a:t>
              </a:r>
            </a:p>
          </p:txBody>
        </p:sp>
        <p:sp>
          <p:nvSpPr>
            <p:cNvPr id="79" name="CuadroTexto 78">
              <a:hlinkClick r:id="rId10" action="ppaction://hlinksldjump"/>
              <a:extLst>
                <a:ext uri="{FF2B5EF4-FFF2-40B4-BE49-F238E27FC236}">
                  <a16:creationId xmlns:a16="http://schemas.microsoft.com/office/drawing/2014/main" id="{4EA307CB-9842-D71C-517E-A22A10C29E23}"/>
                </a:ext>
              </a:extLst>
            </p:cNvPr>
            <p:cNvSpPr txBox="1"/>
            <p:nvPr/>
          </p:nvSpPr>
          <p:spPr>
            <a:xfrm>
              <a:off x="424734" y="1729562"/>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Perfil de inversor</a:t>
              </a:r>
            </a:p>
          </p:txBody>
        </p:sp>
        <p:sp>
          <p:nvSpPr>
            <p:cNvPr id="80" name="CuadroTexto 79">
              <a:hlinkClick r:id="rId11" action="ppaction://hlinksldjump"/>
              <a:extLst>
                <a:ext uri="{FF2B5EF4-FFF2-40B4-BE49-F238E27FC236}">
                  <a16:creationId xmlns:a16="http://schemas.microsoft.com/office/drawing/2014/main" id="{20471B14-7E72-5464-D3DD-59DADF81ACC4}"/>
                </a:ext>
              </a:extLst>
            </p:cNvPr>
            <p:cNvSpPr txBox="1"/>
            <p:nvPr/>
          </p:nvSpPr>
          <p:spPr>
            <a:xfrm>
              <a:off x="424734" y="1876758"/>
              <a:ext cx="869228"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Ventajas e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inconvenientes</a:t>
              </a:r>
            </a:p>
          </p:txBody>
        </p:sp>
        <p:sp>
          <p:nvSpPr>
            <p:cNvPr id="81" name="CuadroTexto 80">
              <a:hlinkClick r:id="rId12" action="ppaction://hlinksldjump"/>
              <a:extLst>
                <a:ext uri="{FF2B5EF4-FFF2-40B4-BE49-F238E27FC236}">
                  <a16:creationId xmlns:a16="http://schemas.microsoft.com/office/drawing/2014/main" id="{C18AFAFB-7F37-65A4-653B-08496AA72ADF}"/>
                </a:ext>
              </a:extLst>
            </p:cNvPr>
            <p:cNvSpPr txBox="1"/>
            <p:nvPr/>
          </p:nvSpPr>
          <p:spPr>
            <a:xfrm>
              <a:off x="424734" y="2117870"/>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Las conclusiones</a:t>
              </a:r>
            </a:p>
          </p:txBody>
        </p:sp>
        <p:sp>
          <p:nvSpPr>
            <p:cNvPr id="82" name="CuadroTexto 81">
              <a:hlinkClick r:id="rId13" action="ppaction://hlinksldjump"/>
              <a:extLst>
                <a:ext uri="{FF2B5EF4-FFF2-40B4-BE49-F238E27FC236}">
                  <a16:creationId xmlns:a16="http://schemas.microsoft.com/office/drawing/2014/main" id="{8A2777F3-9AF8-6D3C-EC86-1069E270D355}"/>
                </a:ext>
              </a:extLst>
            </p:cNvPr>
            <p:cNvSpPr txBox="1"/>
            <p:nvPr/>
          </p:nvSpPr>
          <p:spPr>
            <a:xfrm>
              <a:off x="424734" y="2251684"/>
              <a:ext cx="986632"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Niveles de riesgo en los productos de inversión </a:t>
              </a:r>
            </a:p>
          </p:txBody>
        </p:sp>
        <p:sp>
          <p:nvSpPr>
            <p:cNvPr id="83" name="CuadroTexto 82">
              <a:hlinkClick r:id="rId14" action="ppaction://hlinksldjump"/>
              <a:extLst>
                <a:ext uri="{FF2B5EF4-FFF2-40B4-BE49-F238E27FC236}">
                  <a16:creationId xmlns:a16="http://schemas.microsoft.com/office/drawing/2014/main" id="{4BAF906F-4007-ECB8-B7E0-3A1A921D4A91}"/>
                </a:ext>
              </a:extLst>
            </p:cNvPr>
            <p:cNvSpPr txBox="1"/>
            <p:nvPr/>
          </p:nvSpPr>
          <p:spPr>
            <a:xfrm>
              <a:off x="239547" y="2528235"/>
              <a:ext cx="92214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Pérdidas</a:t>
              </a:r>
            </a:p>
          </p:txBody>
        </p:sp>
        <p:sp>
          <p:nvSpPr>
            <p:cNvPr id="84" name="CuadroTexto 83">
              <a:hlinkClick r:id="rId15" action="ppaction://hlinksldjump"/>
              <a:extLst>
                <a:ext uri="{FF2B5EF4-FFF2-40B4-BE49-F238E27FC236}">
                  <a16:creationId xmlns:a16="http://schemas.microsoft.com/office/drawing/2014/main" id="{73566139-A457-B02D-9FFE-FAC127274AA6}"/>
                </a:ext>
              </a:extLst>
            </p:cNvPr>
            <p:cNvSpPr txBox="1"/>
            <p:nvPr/>
          </p:nvSpPr>
          <p:spPr>
            <a:xfrm>
              <a:off x="239547" y="2648668"/>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Rentabilidad</a:t>
              </a:r>
            </a:p>
          </p:txBody>
        </p:sp>
        <p:sp>
          <p:nvSpPr>
            <p:cNvPr id="85" name="Elipse 84">
              <a:extLst>
                <a:ext uri="{FF2B5EF4-FFF2-40B4-BE49-F238E27FC236}">
                  <a16:creationId xmlns:a16="http://schemas.microsoft.com/office/drawing/2014/main" id="{F4AE6C1E-C0E0-C88D-61D2-62BDFCE66E30}"/>
                </a:ext>
              </a:extLst>
            </p:cNvPr>
            <p:cNvSpPr/>
            <p:nvPr/>
          </p:nvSpPr>
          <p:spPr>
            <a:xfrm>
              <a:off x="1337631" y="2591848"/>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86" name="Imagen 85">
            <a:extLst>
              <a:ext uri="{FF2B5EF4-FFF2-40B4-BE49-F238E27FC236}">
                <a16:creationId xmlns:a16="http://schemas.microsoft.com/office/drawing/2014/main" id="{993BCA52-6C4F-4BCC-C249-D980794C96E2}"/>
              </a:ext>
            </a:extLst>
          </p:cNvPr>
          <p:cNvPicPr>
            <a:picLocks noChangeAspect="1"/>
          </p:cNvPicPr>
          <p:nvPr/>
        </p:nvPicPr>
        <p:blipFill>
          <a:blip r:embed="rId16"/>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92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9CB08791-4B17-DE3E-F698-08043BBF426C}"/>
              </a:ext>
            </a:extLst>
          </p:cNvPr>
          <p:cNvSpPr/>
          <p:nvPr/>
        </p:nvSpPr>
        <p:spPr>
          <a:xfrm>
            <a:off x="2094931" y="1745673"/>
            <a:ext cx="6892120" cy="3167500"/>
          </a:xfrm>
          <a:prstGeom prst="roundRect">
            <a:avLst>
              <a:gd name="adj" fmla="val 463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5" name="Gráfico 64">
            <a:extLst>
              <a:ext uri="{FF2B5EF4-FFF2-40B4-BE49-F238E27FC236}">
                <a16:creationId xmlns:a16="http://schemas.microsoft.com/office/drawing/2014/main" id="{123CB6AA-D8E6-0EDD-BE46-E472F182FA26}"/>
              </a:ext>
            </a:extLst>
          </p:cNvPr>
          <p:cNvGraphicFramePr/>
          <p:nvPr>
            <p:extLst>
              <p:ext uri="{D42A27DB-BD31-4B8C-83A1-F6EECF244321}">
                <p14:modId xmlns:p14="http://schemas.microsoft.com/office/powerpoint/2010/main" val="1916152022"/>
              </p:ext>
            </p:extLst>
          </p:nvPr>
        </p:nvGraphicFramePr>
        <p:xfrm>
          <a:off x="2190705" y="2562919"/>
          <a:ext cx="4067249" cy="2152078"/>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RENTABILIDAD</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4"/>
          <a:srcRect/>
          <a:stretch/>
        </p:blipFill>
        <p:spPr>
          <a:xfrm>
            <a:off x="322999" y="4002448"/>
            <a:ext cx="277636"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RIESGO VS</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 name="CuadroTexto 4">
            <a:extLst>
              <a:ext uri="{FF2B5EF4-FFF2-40B4-BE49-F238E27FC236}">
                <a16:creationId xmlns:a16="http://schemas.microsoft.com/office/drawing/2014/main" id="{3E98D3C7-EBE8-B4DA-C03A-75A2E3AB1B24}"/>
              </a:ext>
            </a:extLst>
          </p:cNvPr>
          <p:cNvSpPr txBox="1"/>
          <p:nvPr/>
        </p:nvSpPr>
        <p:spPr>
          <a:xfrm>
            <a:off x="2596057" y="538041"/>
            <a:ext cx="470915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rentabilidad</a:t>
            </a:r>
          </a:p>
        </p:txBody>
      </p:sp>
      <p:sp>
        <p:nvSpPr>
          <p:cNvPr id="20" name="CuadroTexto 19">
            <a:extLst>
              <a:ext uri="{FF2B5EF4-FFF2-40B4-BE49-F238E27FC236}">
                <a16:creationId xmlns:a16="http://schemas.microsoft.com/office/drawing/2014/main" id="{919BE979-B2D3-2993-05EE-880CB39409C0}"/>
              </a:ext>
            </a:extLst>
          </p:cNvPr>
          <p:cNvSpPr txBox="1"/>
          <p:nvPr/>
        </p:nvSpPr>
        <p:spPr>
          <a:xfrm>
            <a:off x="2592618" y="407802"/>
            <a:ext cx="2358018"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Entendiendo la</a:t>
            </a:r>
          </a:p>
        </p:txBody>
      </p:sp>
      <p:grpSp>
        <p:nvGrpSpPr>
          <p:cNvPr id="8" name="Grupo 7">
            <a:extLst>
              <a:ext uri="{FF2B5EF4-FFF2-40B4-BE49-F238E27FC236}">
                <a16:creationId xmlns:a16="http://schemas.microsoft.com/office/drawing/2014/main" id="{7EB6C045-C2DB-98C1-F09A-C027CF2983FE}"/>
              </a:ext>
            </a:extLst>
          </p:cNvPr>
          <p:cNvGrpSpPr/>
          <p:nvPr/>
        </p:nvGrpSpPr>
        <p:grpSpPr>
          <a:xfrm>
            <a:off x="4736968" y="2444696"/>
            <a:ext cx="821031" cy="286178"/>
            <a:chOff x="6161660" y="2104359"/>
            <a:chExt cx="821031" cy="286178"/>
          </a:xfrm>
        </p:grpSpPr>
        <p:sp>
          <p:nvSpPr>
            <p:cNvPr id="3" name="Rectángulo redondeado 2">
              <a:extLst>
                <a:ext uri="{FF2B5EF4-FFF2-40B4-BE49-F238E27FC236}">
                  <a16:creationId xmlns:a16="http://schemas.microsoft.com/office/drawing/2014/main" id="{D7D96243-1B2D-A667-6169-4984DBED44C3}"/>
                </a:ext>
              </a:extLst>
            </p:cNvPr>
            <p:cNvSpPr/>
            <p:nvPr/>
          </p:nvSpPr>
          <p:spPr>
            <a:xfrm>
              <a:off x="6161660" y="2104359"/>
              <a:ext cx="821031" cy="286178"/>
            </a:xfrm>
            <a:prstGeom prst="roundRect">
              <a:avLst>
                <a:gd name="adj" fmla="val 17375"/>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6D141C08-D1A8-ECB8-CCA4-365DC2CA3851}"/>
                </a:ext>
              </a:extLst>
            </p:cNvPr>
            <p:cNvSpPr txBox="1"/>
            <p:nvPr/>
          </p:nvSpPr>
          <p:spPr>
            <a:xfrm>
              <a:off x="6161660" y="2115100"/>
              <a:ext cx="821031" cy="261610"/>
            </a:xfrm>
            <a:prstGeom prst="rect">
              <a:avLst/>
            </a:prstGeom>
            <a:noFill/>
            <a:effectLst/>
          </p:spPr>
          <p:txBody>
            <a:bodyPr wrap="square" rtlCol="0">
              <a:spAutoFit/>
            </a:bodyPr>
            <a:lstStyle/>
            <a:p>
              <a:pPr algn="ctr"/>
              <a:r>
                <a:rPr lang="es-ES" sz="1100" b="1" dirty="0">
                  <a:solidFill>
                    <a:schemeClr val="bg1"/>
                  </a:solidFill>
                  <a:latin typeface="PP Neue Montreal" pitchFamily="2" charset="77"/>
                  <a:ea typeface="PP Neue Montreal" pitchFamily="2" charset="77"/>
                </a:rPr>
                <a:t>+ 8,33%</a:t>
              </a:r>
            </a:p>
          </p:txBody>
        </p:sp>
      </p:grpSp>
      <p:grpSp>
        <p:nvGrpSpPr>
          <p:cNvPr id="34" name="Grupo 33">
            <a:extLst>
              <a:ext uri="{FF2B5EF4-FFF2-40B4-BE49-F238E27FC236}">
                <a16:creationId xmlns:a16="http://schemas.microsoft.com/office/drawing/2014/main" id="{D4151E11-1129-F8DB-7D07-0C2D86A425E5}"/>
              </a:ext>
            </a:extLst>
          </p:cNvPr>
          <p:cNvGrpSpPr/>
          <p:nvPr/>
        </p:nvGrpSpPr>
        <p:grpSpPr>
          <a:xfrm>
            <a:off x="4120506" y="3651237"/>
            <a:ext cx="821031" cy="286178"/>
            <a:chOff x="6161660" y="2104359"/>
            <a:chExt cx="821031" cy="286178"/>
          </a:xfrm>
        </p:grpSpPr>
        <p:sp>
          <p:nvSpPr>
            <p:cNvPr id="46" name="Rectángulo redondeado 45">
              <a:extLst>
                <a:ext uri="{FF2B5EF4-FFF2-40B4-BE49-F238E27FC236}">
                  <a16:creationId xmlns:a16="http://schemas.microsoft.com/office/drawing/2014/main" id="{E6BC36A0-17D3-FE18-8672-B3548929B663}"/>
                </a:ext>
              </a:extLst>
            </p:cNvPr>
            <p:cNvSpPr/>
            <p:nvPr/>
          </p:nvSpPr>
          <p:spPr>
            <a:xfrm>
              <a:off x="6161660" y="2104359"/>
              <a:ext cx="821031" cy="286178"/>
            </a:xfrm>
            <a:prstGeom prst="roundRect">
              <a:avLst>
                <a:gd name="adj" fmla="val 17375"/>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CuadroTexto 46">
              <a:extLst>
                <a:ext uri="{FF2B5EF4-FFF2-40B4-BE49-F238E27FC236}">
                  <a16:creationId xmlns:a16="http://schemas.microsoft.com/office/drawing/2014/main" id="{9B2FB2F0-F4CB-8517-3B3A-8A738245F9F7}"/>
                </a:ext>
              </a:extLst>
            </p:cNvPr>
            <p:cNvSpPr txBox="1"/>
            <p:nvPr/>
          </p:nvSpPr>
          <p:spPr>
            <a:xfrm>
              <a:off x="6161660" y="2115100"/>
              <a:ext cx="821031" cy="261610"/>
            </a:xfrm>
            <a:prstGeom prst="rect">
              <a:avLst/>
            </a:prstGeom>
            <a:noFill/>
            <a:effectLst/>
          </p:spPr>
          <p:txBody>
            <a:bodyPr wrap="square" rtlCol="0">
              <a:spAutoFit/>
            </a:bodyPr>
            <a:lstStyle/>
            <a:p>
              <a:pPr algn="ctr"/>
              <a:r>
                <a:rPr lang="es-ES" sz="1100" b="1" dirty="0">
                  <a:solidFill>
                    <a:schemeClr val="bg1"/>
                  </a:solidFill>
                  <a:latin typeface="PP Neue Montreal" pitchFamily="2" charset="77"/>
                  <a:ea typeface="PP Neue Montreal" pitchFamily="2" charset="77"/>
                </a:rPr>
                <a:t>+ 20%</a:t>
              </a:r>
            </a:p>
          </p:txBody>
        </p:sp>
      </p:grpSp>
      <p:grpSp>
        <p:nvGrpSpPr>
          <p:cNvPr id="61" name="Grupo 60">
            <a:extLst>
              <a:ext uri="{FF2B5EF4-FFF2-40B4-BE49-F238E27FC236}">
                <a16:creationId xmlns:a16="http://schemas.microsoft.com/office/drawing/2014/main" id="{7E51C0BE-C95D-988F-A875-30A383C0A49D}"/>
              </a:ext>
            </a:extLst>
          </p:cNvPr>
          <p:cNvGrpSpPr/>
          <p:nvPr/>
        </p:nvGrpSpPr>
        <p:grpSpPr>
          <a:xfrm>
            <a:off x="3085842" y="4184288"/>
            <a:ext cx="821031" cy="286178"/>
            <a:chOff x="3528991" y="2914749"/>
            <a:chExt cx="821031" cy="286178"/>
          </a:xfrm>
        </p:grpSpPr>
        <p:sp>
          <p:nvSpPr>
            <p:cNvPr id="58" name="Rectángulo redondeado 57">
              <a:extLst>
                <a:ext uri="{FF2B5EF4-FFF2-40B4-BE49-F238E27FC236}">
                  <a16:creationId xmlns:a16="http://schemas.microsoft.com/office/drawing/2014/main" id="{3B1C8684-0D53-BC24-29FB-738AB1CAEF1D}"/>
                </a:ext>
              </a:extLst>
            </p:cNvPr>
            <p:cNvSpPr/>
            <p:nvPr/>
          </p:nvSpPr>
          <p:spPr>
            <a:xfrm>
              <a:off x="3528991" y="2914749"/>
              <a:ext cx="821031" cy="286178"/>
            </a:xfrm>
            <a:prstGeom prst="roundRect">
              <a:avLst>
                <a:gd name="adj" fmla="val 17375"/>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CuadroTexto 59">
              <a:extLst>
                <a:ext uri="{FF2B5EF4-FFF2-40B4-BE49-F238E27FC236}">
                  <a16:creationId xmlns:a16="http://schemas.microsoft.com/office/drawing/2014/main" id="{57525F8C-2350-D942-84AA-6B4DFF88632C}"/>
                </a:ext>
              </a:extLst>
            </p:cNvPr>
            <p:cNvSpPr txBox="1"/>
            <p:nvPr/>
          </p:nvSpPr>
          <p:spPr>
            <a:xfrm>
              <a:off x="3528991" y="2925490"/>
              <a:ext cx="821031" cy="261610"/>
            </a:xfrm>
            <a:prstGeom prst="rect">
              <a:avLst/>
            </a:prstGeom>
            <a:noFill/>
            <a:effectLst/>
          </p:spPr>
          <p:txBody>
            <a:bodyPr wrap="square" rtlCol="0">
              <a:spAutoFit/>
            </a:bodyPr>
            <a:lstStyle/>
            <a:p>
              <a:pPr algn="ctr"/>
              <a:r>
                <a:rPr lang="es-ES" sz="1100" b="1" dirty="0">
                  <a:solidFill>
                    <a:schemeClr val="bg1"/>
                  </a:solidFill>
                  <a:latin typeface="PP Neue Montreal" pitchFamily="2" charset="77"/>
                  <a:ea typeface="PP Neue Montreal" pitchFamily="2" charset="77"/>
                </a:rPr>
                <a:t>- 20%</a:t>
              </a:r>
            </a:p>
          </p:txBody>
        </p:sp>
      </p:grpSp>
      <p:grpSp>
        <p:nvGrpSpPr>
          <p:cNvPr id="62" name="Grupo 61">
            <a:extLst>
              <a:ext uri="{FF2B5EF4-FFF2-40B4-BE49-F238E27FC236}">
                <a16:creationId xmlns:a16="http://schemas.microsoft.com/office/drawing/2014/main" id="{B8174540-444D-1A16-4857-EE0467C7B16B}"/>
              </a:ext>
            </a:extLst>
          </p:cNvPr>
          <p:cNvGrpSpPr/>
          <p:nvPr/>
        </p:nvGrpSpPr>
        <p:grpSpPr>
          <a:xfrm>
            <a:off x="5470487" y="3899204"/>
            <a:ext cx="821031" cy="286178"/>
            <a:chOff x="3528991" y="2914749"/>
            <a:chExt cx="821031" cy="286178"/>
          </a:xfrm>
        </p:grpSpPr>
        <p:sp>
          <p:nvSpPr>
            <p:cNvPr id="63" name="Rectángulo redondeado 62">
              <a:extLst>
                <a:ext uri="{FF2B5EF4-FFF2-40B4-BE49-F238E27FC236}">
                  <a16:creationId xmlns:a16="http://schemas.microsoft.com/office/drawing/2014/main" id="{B7EB9D1D-8B8B-CCBE-CBD2-227AF3E84EBE}"/>
                </a:ext>
              </a:extLst>
            </p:cNvPr>
            <p:cNvSpPr/>
            <p:nvPr/>
          </p:nvSpPr>
          <p:spPr>
            <a:xfrm>
              <a:off x="3528991" y="2914749"/>
              <a:ext cx="821031" cy="286178"/>
            </a:xfrm>
            <a:prstGeom prst="roundRect">
              <a:avLst>
                <a:gd name="adj" fmla="val 17375"/>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CuadroTexto 63">
              <a:extLst>
                <a:ext uri="{FF2B5EF4-FFF2-40B4-BE49-F238E27FC236}">
                  <a16:creationId xmlns:a16="http://schemas.microsoft.com/office/drawing/2014/main" id="{7A6AC421-C79D-F3F7-0120-8B4799A9CC70}"/>
                </a:ext>
              </a:extLst>
            </p:cNvPr>
            <p:cNvSpPr txBox="1"/>
            <p:nvPr/>
          </p:nvSpPr>
          <p:spPr>
            <a:xfrm>
              <a:off x="3528991" y="2925490"/>
              <a:ext cx="821031" cy="261610"/>
            </a:xfrm>
            <a:prstGeom prst="rect">
              <a:avLst/>
            </a:prstGeom>
            <a:noFill/>
            <a:effectLst/>
          </p:spPr>
          <p:txBody>
            <a:bodyPr wrap="square" rtlCol="0">
              <a:spAutoFit/>
            </a:bodyPr>
            <a:lstStyle/>
            <a:p>
              <a:pPr algn="ctr"/>
              <a:r>
                <a:rPr lang="es-ES" sz="1100" b="1" dirty="0">
                  <a:solidFill>
                    <a:schemeClr val="bg1"/>
                  </a:solidFill>
                  <a:latin typeface="PP Neue Montreal" pitchFamily="2" charset="77"/>
                  <a:ea typeface="PP Neue Montreal" pitchFamily="2" charset="77"/>
                </a:rPr>
                <a:t>- 30%</a:t>
              </a:r>
            </a:p>
          </p:txBody>
        </p:sp>
      </p:grpSp>
      <p:sp>
        <p:nvSpPr>
          <p:cNvPr id="66" name="CuadroTexto 65">
            <a:extLst>
              <a:ext uri="{FF2B5EF4-FFF2-40B4-BE49-F238E27FC236}">
                <a16:creationId xmlns:a16="http://schemas.microsoft.com/office/drawing/2014/main" id="{89568C38-16A3-B4EF-CE27-A76302C26C0D}"/>
              </a:ext>
            </a:extLst>
          </p:cNvPr>
          <p:cNvSpPr txBox="1"/>
          <p:nvPr/>
        </p:nvSpPr>
        <p:spPr>
          <a:xfrm>
            <a:off x="2703344" y="1838207"/>
            <a:ext cx="4067249"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Evolución de la inversión</a:t>
            </a:r>
          </a:p>
        </p:txBody>
      </p:sp>
      <p:sp>
        <p:nvSpPr>
          <p:cNvPr id="67" name="CuadroTexto 66">
            <a:extLst>
              <a:ext uri="{FF2B5EF4-FFF2-40B4-BE49-F238E27FC236}">
                <a16:creationId xmlns:a16="http://schemas.microsoft.com/office/drawing/2014/main" id="{494958D8-919E-0DB7-FCF1-FF7A669B738B}"/>
              </a:ext>
            </a:extLst>
          </p:cNvPr>
          <p:cNvSpPr txBox="1"/>
          <p:nvPr/>
        </p:nvSpPr>
        <p:spPr>
          <a:xfrm>
            <a:off x="2483490" y="3318499"/>
            <a:ext cx="542284" cy="230832"/>
          </a:xfrm>
          <a:prstGeom prst="rect">
            <a:avLst/>
          </a:prstGeom>
          <a:noFill/>
          <a:effectLst/>
        </p:spPr>
        <p:txBody>
          <a:bodyPr wrap="square" rtlCol="0">
            <a:spAutoFit/>
          </a:bodyPr>
          <a:lstStyle/>
          <a:p>
            <a:pPr algn="ctr"/>
            <a:r>
              <a:rPr lang="es-ES" sz="900" b="1" dirty="0">
                <a:latin typeface="PP Neue Montreal" pitchFamily="2" charset="77"/>
                <a:ea typeface="PP Neue Montreal" pitchFamily="2" charset="77"/>
              </a:rPr>
              <a:t>1000</a:t>
            </a:r>
          </a:p>
        </p:txBody>
      </p:sp>
      <p:sp>
        <p:nvSpPr>
          <p:cNvPr id="68" name="CuadroTexto 67">
            <a:extLst>
              <a:ext uri="{FF2B5EF4-FFF2-40B4-BE49-F238E27FC236}">
                <a16:creationId xmlns:a16="http://schemas.microsoft.com/office/drawing/2014/main" id="{7B9435B9-8A92-30E7-DDA8-BDE5079AA4E5}"/>
              </a:ext>
            </a:extLst>
          </p:cNvPr>
          <p:cNvSpPr txBox="1"/>
          <p:nvPr/>
        </p:nvSpPr>
        <p:spPr>
          <a:xfrm>
            <a:off x="3610255" y="3524912"/>
            <a:ext cx="542284" cy="230832"/>
          </a:xfrm>
          <a:prstGeom prst="rect">
            <a:avLst/>
          </a:prstGeom>
          <a:noFill/>
          <a:effectLst/>
        </p:spPr>
        <p:txBody>
          <a:bodyPr wrap="square" rtlCol="0">
            <a:spAutoFit/>
          </a:bodyPr>
          <a:lstStyle/>
          <a:p>
            <a:pPr algn="ctr"/>
            <a:r>
              <a:rPr lang="es-ES" sz="900" b="1" dirty="0">
                <a:latin typeface="PP Neue Montreal" pitchFamily="2" charset="77"/>
                <a:ea typeface="PP Neue Montreal" pitchFamily="2" charset="77"/>
              </a:rPr>
              <a:t>960</a:t>
            </a:r>
          </a:p>
        </p:txBody>
      </p:sp>
      <p:sp>
        <p:nvSpPr>
          <p:cNvPr id="69" name="CuadroTexto 68">
            <a:extLst>
              <a:ext uri="{FF2B5EF4-FFF2-40B4-BE49-F238E27FC236}">
                <a16:creationId xmlns:a16="http://schemas.microsoft.com/office/drawing/2014/main" id="{03D15EF7-46A1-A9F9-560D-2181CF265364}"/>
              </a:ext>
            </a:extLst>
          </p:cNvPr>
          <p:cNvSpPr txBox="1"/>
          <p:nvPr/>
        </p:nvSpPr>
        <p:spPr>
          <a:xfrm>
            <a:off x="4111301" y="3068726"/>
            <a:ext cx="542284" cy="230832"/>
          </a:xfrm>
          <a:prstGeom prst="rect">
            <a:avLst/>
          </a:prstGeom>
          <a:noFill/>
          <a:effectLst/>
        </p:spPr>
        <p:txBody>
          <a:bodyPr wrap="square" rtlCol="0">
            <a:spAutoFit/>
          </a:bodyPr>
          <a:lstStyle/>
          <a:p>
            <a:pPr algn="ctr"/>
            <a:r>
              <a:rPr lang="es-ES" sz="900" b="1" dirty="0">
                <a:latin typeface="PP Neue Montreal" pitchFamily="2" charset="77"/>
                <a:ea typeface="PP Neue Montreal" pitchFamily="2" charset="77"/>
              </a:rPr>
              <a:t>1200</a:t>
            </a:r>
          </a:p>
        </p:txBody>
      </p:sp>
      <p:sp>
        <p:nvSpPr>
          <p:cNvPr id="70" name="CuadroTexto 69">
            <a:extLst>
              <a:ext uri="{FF2B5EF4-FFF2-40B4-BE49-F238E27FC236}">
                <a16:creationId xmlns:a16="http://schemas.microsoft.com/office/drawing/2014/main" id="{816CAB55-7126-F64A-54BD-6549C3438496}"/>
              </a:ext>
            </a:extLst>
          </p:cNvPr>
          <p:cNvSpPr txBox="1"/>
          <p:nvPr/>
        </p:nvSpPr>
        <p:spPr>
          <a:xfrm>
            <a:off x="5338718" y="2831658"/>
            <a:ext cx="542284" cy="230832"/>
          </a:xfrm>
          <a:prstGeom prst="rect">
            <a:avLst/>
          </a:prstGeom>
          <a:noFill/>
          <a:effectLst/>
        </p:spPr>
        <p:txBody>
          <a:bodyPr wrap="square" rtlCol="0">
            <a:spAutoFit/>
          </a:bodyPr>
          <a:lstStyle/>
          <a:p>
            <a:pPr algn="ctr"/>
            <a:r>
              <a:rPr lang="es-ES" sz="900" b="1" dirty="0">
                <a:latin typeface="PP Neue Montreal" pitchFamily="2" charset="77"/>
                <a:ea typeface="PP Neue Montreal" pitchFamily="2" charset="77"/>
              </a:rPr>
              <a:t>1300</a:t>
            </a:r>
          </a:p>
        </p:txBody>
      </p:sp>
      <p:sp>
        <p:nvSpPr>
          <p:cNvPr id="71" name="CuadroTexto 70">
            <a:extLst>
              <a:ext uri="{FF2B5EF4-FFF2-40B4-BE49-F238E27FC236}">
                <a16:creationId xmlns:a16="http://schemas.microsoft.com/office/drawing/2014/main" id="{2B5D3256-A5F4-BA67-4D41-F87FA847C90F}"/>
              </a:ext>
            </a:extLst>
          </p:cNvPr>
          <p:cNvSpPr txBox="1"/>
          <p:nvPr/>
        </p:nvSpPr>
        <p:spPr>
          <a:xfrm>
            <a:off x="5427684" y="3669177"/>
            <a:ext cx="542284" cy="230832"/>
          </a:xfrm>
          <a:prstGeom prst="rect">
            <a:avLst/>
          </a:prstGeom>
          <a:noFill/>
          <a:effectLst/>
        </p:spPr>
        <p:txBody>
          <a:bodyPr wrap="square" rtlCol="0">
            <a:spAutoFit/>
          </a:bodyPr>
          <a:lstStyle/>
          <a:p>
            <a:pPr algn="ctr"/>
            <a:r>
              <a:rPr lang="es-ES" sz="900" b="1" dirty="0">
                <a:latin typeface="PP Neue Montreal" pitchFamily="2" charset="77"/>
                <a:ea typeface="PP Neue Montreal" pitchFamily="2" charset="77"/>
              </a:rPr>
              <a:t>910</a:t>
            </a:r>
          </a:p>
        </p:txBody>
      </p:sp>
      <p:sp>
        <p:nvSpPr>
          <p:cNvPr id="72" name="CuadroTexto 71">
            <a:extLst>
              <a:ext uri="{FF2B5EF4-FFF2-40B4-BE49-F238E27FC236}">
                <a16:creationId xmlns:a16="http://schemas.microsoft.com/office/drawing/2014/main" id="{5F1B62D8-0156-D0B0-9811-237894CE57D7}"/>
              </a:ext>
            </a:extLst>
          </p:cNvPr>
          <p:cNvSpPr txBox="1"/>
          <p:nvPr/>
        </p:nvSpPr>
        <p:spPr>
          <a:xfrm>
            <a:off x="2892747" y="3881265"/>
            <a:ext cx="542284" cy="230832"/>
          </a:xfrm>
          <a:prstGeom prst="rect">
            <a:avLst/>
          </a:prstGeom>
          <a:noFill/>
          <a:effectLst/>
        </p:spPr>
        <p:txBody>
          <a:bodyPr wrap="square" rtlCol="0">
            <a:spAutoFit/>
          </a:bodyPr>
          <a:lstStyle/>
          <a:p>
            <a:pPr algn="ctr"/>
            <a:r>
              <a:rPr lang="es-ES" sz="900" b="1" dirty="0">
                <a:latin typeface="PP Neue Montreal" pitchFamily="2" charset="77"/>
                <a:ea typeface="PP Neue Montreal" pitchFamily="2" charset="77"/>
              </a:rPr>
              <a:t>800</a:t>
            </a:r>
          </a:p>
        </p:txBody>
      </p:sp>
      <p:pic>
        <p:nvPicPr>
          <p:cNvPr id="73" name="Imagen 72">
            <a:extLst>
              <a:ext uri="{FF2B5EF4-FFF2-40B4-BE49-F238E27FC236}">
                <a16:creationId xmlns:a16="http://schemas.microsoft.com/office/drawing/2014/main" id="{BBF899DB-A2DE-C643-8A76-228F1901C785}"/>
              </a:ext>
            </a:extLst>
          </p:cNvPr>
          <p:cNvPicPr>
            <a:picLocks noChangeAspect="1"/>
          </p:cNvPicPr>
          <p:nvPr/>
        </p:nvPicPr>
        <p:blipFill rotWithShape="1">
          <a:blip r:embed="rId5"/>
          <a:srcRect l="20675" t="-3078" r="-2682" b="16105"/>
          <a:stretch/>
        </p:blipFill>
        <p:spPr>
          <a:xfrm flipH="1">
            <a:off x="6118228" y="597831"/>
            <a:ext cx="3025772" cy="4545666"/>
          </a:xfrm>
          <a:prstGeom prst="rect">
            <a:avLst/>
          </a:prstGeom>
        </p:spPr>
      </p:pic>
      <p:grpSp>
        <p:nvGrpSpPr>
          <p:cNvPr id="7" name="Grupo 6">
            <a:extLst>
              <a:ext uri="{FF2B5EF4-FFF2-40B4-BE49-F238E27FC236}">
                <a16:creationId xmlns:a16="http://schemas.microsoft.com/office/drawing/2014/main" id="{10263577-2C4B-DC4A-CCF4-8B3E513E7193}"/>
              </a:ext>
            </a:extLst>
          </p:cNvPr>
          <p:cNvGrpSpPr/>
          <p:nvPr/>
        </p:nvGrpSpPr>
        <p:grpSpPr>
          <a:xfrm>
            <a:off x="239547" y="884830"/>
            <a:ext cx="1367111" cy="2645291"/>
            <a:chOff x="239547" y="884830"/>
            <a:chExt cx="1367111" cy="2645291"/>
          </a:xfrm>
        </p:grpSpPr>
        <p:sp>
          <p:nvSpPr>
            <p:cNvPr id="11" name="CuadroTexto 10">
              <a:hlinkClick r:id="rId6" action="ppaction://hlinksldjump"/>
              <a:extLst>
                <a:ext uri="{FF2B5EF4-FFF2-40B4-BE49-F238E27FC236}">
                  <a16:creationId xmlns:a16="http://schemas.microsoft.com/office/drawing/2014/main" id="{68B75C3B-F7E4-A3E7-E6B4-6FEA666FE17D}"/>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3" name="CuadroTexto 12">
              <a:hlinkClick r:id="rId7" action="ppaction://hlinksldjump"/>
              <a:extLst>
                <a:ext uri="{FF2B5EF4-FFF2-40B4-BE49-F238E27FC236}">
                  <a16:creationId xmlns:a16="http://schemas.microsoft.com/office/drawing/2014/main" id="{5346F8E8-2829-A4C5-0778-0EF673670636}"/>
                </a:ext>
              </a:extLst>
            </p:cNvPr>
            <p:cNvSpPr txBox="1"/>
            <p:nvPr/>
          </p:nvSpPr>
          <p:spPr>
            <a:xfrm>
              <a:off x="239547" y="117040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4" name="CuadroTexto 13">
              <a:hlinkClick r:id="rId8" action="ppaction://hlinksldjump"/>
              <a:extLst>
                <a:ext uri="{FF2B5EF4-FFF2-40B4-BE49-F238E27FC236}">
                  <a16:creationId xmlns:a16="http://schemas.microsoft.com/office/drawing/2014/main" id="{4BCB7A71-3060-709C-EABB-EFE069F6B651}"/>
                </a:ext>
              </a:extLst>
            </p:cNvPr>
            <p:cNvSpPr txBox="1"/>
            <p:nvPr/>
          </p:nvSpPr>
          <p:spPr>
            <a:xfrm>
              <a:off x="239547" y="144421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RIESGO vs RENTABILIDAD</a:t>
              </a:r>
            </a:p>
          </p:txBody>
        </p:sp>
        <p:sp>
          <p:nvSpPr>
            <p:cNvPr id="28" name="CuadroTexto 27">
              <a:hlinkClick r:id="rId9" action="ppaction://hlinksldjump"/>
              <a:extLst>
                <a:ext uri="{FF2B5EF4-FFF2-40B4-BE49-F238E27FC236}">
                  <a16:creationId xmlns:a16="http://schemas.microsoft.com/office/drawing/2014/main" id="{AD0F38FA-890A-C797-F44A-3183C51AD6E2}"/>
                </a:ext>
              </a:extLst>
            </p:cNvPr>
            <p:cNvSpPr txBox="1"/>
            <p:nvPr/>
          </p:nvSpPr>
          <p:spPr>
            <a:xfrm>
              <a:off x="239547" y="2868683"/>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30" name="CuadroTexto 29">
              <a:hlinkClick r:id="rId10" action="ppaction://hlinksldjump"/>
              <a:extLst>
                <a:ext uri="{FF2B5EF4-FFF2-40B4-BE49-F238E27FC236}">
                  <a16:creationId xmlns:a16="http://schemas.microsoft.com/office/drawing/2014/main" id="{E2A58F31-978F-FF95-633E-4448D2303E15}"/>
                </a:ext>
              </a:extLst>
            </p:cNvPr>
            <p:cNvSpPr txBox="1"/>
            <p:nvPr/>
          </p:nvSpPr>
          <p:spPr>
            <a:xfrm>
              <a:off x="239547" y="323866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1" name="Conector recto 30">
              <a:extLst>
                <a:ext uri="{FF2B5EF4-FFF2-40B4-BE49-F238E27FC236}">
                  <a16:creationId xmlns:a16="http://schemas.microsoft.com/office/drawing/2014/main" id="{DB2DF41A-A108-45D0-F61B-6D88BE3B7DAF}"/>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3FDC9D90-8D50-CB5D-82F2-D07A5177C78B}"/>
                </a:ext>
              </a:extLst>
            </p:cNvPr>
            <p:cNvCxnSpPr/>
            <p:nvPr/>
          </p:nvCxnSpPr>
          <p:spPr>
            <a:xfrm>
              <a:off x="325464" y="11751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26F1157A-EA52-9DBB-CE32-A3E1618F5308}"/>
                </a:ext>
              </a:extLst>
            </p:cNvPr>
            <p:cNvCxnSpPr/>
            <p:nvPr/>
          </p:nvCxnSpPr>
          <p:spPr>
            <a:xfrm>
              <a:off x="325464" y="14577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6A11BB7A-51B8-C9A3-71CA-E520C740BD8A}"/>
                </a:ext>
              </a:extLst>
            </p:cNvPr>
            <p:cNvCxnSpPr/>
            <p:nvPr/>
          </p:nvCxnSpPr>
          <p:spPr>
            <a:xfrm>
              <a:off x="325464" y="287632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A18F7797-DEC1-F7CA-90E8-48C5C0CD5EFF}"/>
                </a:ext>
              </a:extLst>
            </p:cNvPr>
            <p:cNvCxnSpPr/>
            <p:nvPr/>
          </p:nvCxnSpPr>
          <p:spPr>
            <a:xfrm>
              <a:off x="325464" y="325389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9DE70213-63A6-237B-6176-2AC09794728D}"/>
                </a:ext>
              </a:extLst>
            </p:cNvPr>
            <p:cNvCxnSpPr/>
            <p:nvPr/>
          </p:nvCxnSpPr>
          <p:spPr>
            <a:xfrm>
              <a:off x="325464" y="353012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CuadroTexto 47">
              <a:hlinkClick r:id="rId11" action="ppaction://hlinksldjump"/>
              <a:extLst>
                <a:ext uri="{FF2B5EF4-FFF2-40B4-BE49-F238E27FC236}">
                  <a16:creationId xmlns:a16="http://schemas.microsoft.com/office/drawing/2014/main" id="{6C4BD931-A5C1-F70C-30FC-CB2C2DA68986}"/>
                </a:ext>
              </a:extLst>
            </p:cNvPr>
            <p:cNvSpPr txBox="1"/>
            <p:nvPr/>
          </p:nvSpPr>
          <p:spPr>
            <a:xfrm>
              <a:off x="239547" y="1573445"/>
              <a:ext cx="109808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Los perfiles del riesgo</a:t>
              </a:r>
            </a:p>
          </p:txBody>
        </p:sp>
        <p:sp>
          <p:nvSpPr>
            <p:cNvPr id="49" name="CuadroTexto 48">
              <a:hlinkClick r:id="rId11" action="ppaction://hlinksldjump"/>
              <a:extLst>
                <a:ext uri="{FF2B5EF4-FFF2-40B4-BE49-F238E27FC236}">
                  <a16:creationId xmlns:a16="http://schemas.microsoft.com/office/drawing/2014/main" id="{D488E75D-B92E-610C-0653-0694AD7A64F6}"/>
                </a:ext>
              </a:extLst>
            </p:cNvPr>
            <p:cNvSpPr txBox="1"/>
            <p:nvPr/>
          </p:nvSpPr>
          <p:spPr>
            <a:xfrm>
              <a:off x="424734" y="1729562"/>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Perfil de inversor</a:t>
              </a:r>
            </a:p>
          </p:txBody>
        </p:sp>
        <p:sp>
          <p:nvSpPr>
            <p:cNvPr id="50" name="CuadroTexto 49">
              <a:hlinkClick r:id="rId12" action="ppaction://hlinksldjump"/>
              <a:extLst>
                <a:ext uri="{FF2B5EF4-FFF2-40B4-BE49-F238E27FC236}">
                  <a16:creationId xmlns:a16="http://schemas.microsoft.com/office/drawing/2014/main" id="{35A719A4-E9A9-AE7C-3457-EB78CB2E1EB4}"/>
                </a:ext>
              </a:extLst>
            </p:cNvPr>
            <p:cNvSpPr txBox="1"/>
            <p:nvPr/>
          </p:nvSpPr>
          <p:spPr>
            <a:xfrm>
              <a:off x="424734" y="1876758"/>
              <a:ext cx="869228"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Ventajas e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inconvenientes</a:t>
              </a:r>
            </a:p>
          </p:txBody>
        </p:sp>
        <p:sp>
          <p:nvSpPr>
            <p:cNvPr id="51" name="CuadroTexto 50">
              <a:hlinkClick r:id="rId13" action="ppaction://hlinksldjump"/>
              <a:extLst>
                <a:ext uri="{FF2B5EF4-FFF2-40B4-BE49-F238E27FC236}">
                  <a16:creationId xmlns:a16="http://schemas.microsoft.com/office/drawing/2014/main" id="{14A56262-6EE5-0FC4-64A4-0AD46DD0672D}"/>
                </a:ext>
              </a:extLst>
            </p:cNvPr>
            <p:cNvSpPr txBox="1"/>
            <p:nvPr/>
          </p:nvSpPr>
          <p:spPr>
            <a:xfrm>
              <a:off x="424734" y="2117870"/>
              <a:ext cx="869228"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Las conclusiones</a:t>
              </a:r>
            </a:p>
          </p:txBody>
        </p:sp>
        <p:sp>
          <p:nvSpPr>
            <p:cNvPr id="52" name="CuadroTexto 51">
              <a:hlinkClick r:id="rId14" action="ppaction://hlinksldjump"/>
              <a:extLst>
                <a:ext uri="{FF2B5EF4-FFF2-40B4-BE49-F238E27FC236}">
                  <a16:creationId xmlns:a16="http://schemas.microsoft.com/office/drawing/2014/main" id="{DDB3A088-A75E-F06C-3450-E735410C3127}"/>
                </a:ext>
              </a:extLst>
            </p:cNvPr>
            <p:cNvSpPr txBox="1"/>
            <p:nvPr/>
          </p:nvSpPr>
          <p:spPr>
            <a:xfrm>
              <a:off x="424734" y="2251684"/>
              <a:ext cx="986632"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Niveles de riesgo en los productos de inversión </a:t>
              </a:r>
            </a:p>
          </p:txBody>
        </p:sp>
        <p:sp>
          <p:nvSpPr>
            <p:cNvPr id="53" name="CuadroTexto 52">
              <a:hlinkClick r:id="rId15" action="ppaction://hlinksldjump"/>
              <a:extLst>
                <a:ext uri="{FF2B5EF4-FFF2-40B4-BE49-F238E27FC236}">
                  <a16:creationId xmlns:a16="http://schemas.microsoft.com/office/drawing/2014/main" id="{AEBAD909-EF66-C298-7EED-1B2B65EEBA18}"/>
                </a:ext>
              </a:extLst>
            </p:cNvPr>
            <p:cNvSpPr txBox="1"/>
            <p:nvPr/>
          </p:nvSpPr>
          <p:spPr>
            <a:xfrm>
              <a:off x="239547" y="2528235"/>
              <a:ext cx="92214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Pérdidas</a:t>
              </a:r>
            </a:p>
          </p:txBody>
        </p:sp>
        <p:sp>
          <p:nvSpPr>
            <p:cNvPr id="54" name="CuadroTexto 53">
              <a:hlinkClick r:id="rId16" action="ppaction://hlinksldjump"/>
              <a:extLst>
                <a:ext uri="{FF2B5EF4-FFF2-40B4-BE49-F238E27FC236}">
                  <a16:creationId xmlns:a16="http://schemas.microsoft.com/office/drawing/2014/main" id="{2847962D-A957-A1D2-B6D9-F304786A1EDC}"/>
                </a:ext>
              </a:extLst>
            </p:cNvPr>
            <p:cNvSpPr txBox="1"/>
            <p:nvPr/>
          </p:nvSpPr>
          <p:spPr>
            <a:xfrm>
              <a:off x="239547" y="2648668"/>
              <a:ext cx="92214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Rentabilidad</a:t>
              </a:r>
            </a:p>
          </p:txBody>
        </p:sp>
        <p:sp>
          <p:nvSpPr>
            <p:cNvPr id="55" name="Elipse 54">
              <a:extLst>
                <a:ext uri="{FF2B5EF4-FFF2-40B4-BE49-F238E27FC236}">
                  <a16:creationId xmlns:a16="http://schemas.microsoft.com/office/drawing/2014/main" id="{667A8535-2466-83EF-CD42-E450CA85E863}"/>
                </a:ext>
              </a:extLst>
            </p:cNvPr>
            <p:cNvSpPr/>
            <p:nvPr/>
          </p:nvSpPr>
          <p:spPr>
            <a:xfrm>
              <a:off x="1337631" y="2709489"/>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6" name="Imagen 55">
            <a:extLst>
              <a:ext uri="{FF2B5EF4-FFF2-40B4-BE49-F238E27FC236}">
                <a16:creationId xmlns:a16="http://schemas.microsoft.com/office/drawing/2014/main" id="{97E203A6-CB5E-F98F-4F5B-64F14A5F075F}"/>
              </a:ext>
            </a:extLst>
          </p:cNvPr>
          <p:cNvPicPr>
            <a:picLocks noChangeAspect="1"/>
          </p:cNvPicPr>
          <p:nvPr/>
        </p:nvPicPr>
        <p:blipFill>
          <a:blip r:embed="rId17"/>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7294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AC0D8CC5-8B8F-CC5C-03DA-9840084C2DD7}"/>
              </a:ext>
            </a:extLst>
          </p:cNvPr>
          <p:cNvSpPr/>
          <p:nvPr/>
        </p:nvSpPr>
        <p:spPr>
          <a:xfrm>
            <a:off x="3032502" y="2995353"/>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redondeado 48">
            <a:extLst>
              <a:ext uri="{FF2B5EF4-FFF2-40B4-BE49-F238E27FC236}">
                <a16:creationId xmlns:a16="http://schemas.microsoft.com/office/drawing/2014/main" id="{F72D608A-43E0-958E-7554-614099489B1A}"/>
              </a:ext>
            </a:extLst>
          </p:cNvPr>
          <p:cNvSpPr/>
          <p:nvPr/>
        </p:nvSpPr>
        <p:spPr>
          <a:xfrm>
            <a:off x="3032502" y="3729934"/>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redondeado 49">
            <a:extLst>
              <a:ext uri="{FF2B5EF4-FFF2-40B4-BE49-F238E27FC236}">
                <a16:creationId xmlns:a16="http://schemas.microsoft.com/office/drawing/2014/main" id="{712B1007-4647-57A9-A225-28970D0768D3}"/>
              </a:ext>
            </a:extLst>
          </p:cNvPr>
          <p:cNvSpPr/>
          <p:nvPr/>
        </p:nvSpPr>
        <p:spPr>
          <a:xfrm>
            <a:off x="3032502" y="2260772"/>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294094" y="3813882"/>
            <a:ext cx="3243248" cy="369332"/>
          </a:xfrm>
          <a:prstGeom prst="rect">
            <a:avLst/>
          </a:prstGeom>
          <a:noFill/>
          <a:effectLst/>
        </p:spPr>
        <p:txBody>
          <a:bodyPr wrap="square" rtlCol="0">
            <a:spAutoFit/>
          </a:bodyPr>
          <a:lstStyle/>
          <a:p>
            <a:pPr algn="ctr"/>
            <a:r>
              <a:rPr lang="es-ES" sz="1800" b="1" dirty="0">
                <a:solidFill>
                  <a:srgbClr val="0072C2"/>
                </a:solidFill>
                <a:latin typeface="PP Neue Montreal" pitchFamily="2" charset="77"/>
                <a:ea typeface="PP Neue Montreal" pitchFamily="2" charset="77"/>
              </a:rPr>
              <a:t>Depósitos, bonos, acciones</a:t>
            </a:r>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Ahorro e inversión</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101737" y="3072282"/>
            <a:ext cx="3662981"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Riesgo vs rentabilidad</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10786" t="1175" r="26762" b="33050"/>
          <a:stretch/>
        </p:blipFill>
        <p:spPr>
          <a:xfrm>
            <a:off x="1412411" y="222287"/>
            <a:ext cx="3114283" cy="4921203"/>
          </a:xfrm>
          <a:prstGeom prst="rect">
            <a:avLst/>
          </a:prstGeom>
        </p:spPr>
      </p:pic>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7"/>
          <a:srcRect/>
          <a:stretch/>
        </p:blipFill>
        <p:spPr>
          <a:xfrm>
            <a:off x="323254" y="3789121"/>
            <a:ext cx="245775" cy="268533"/>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 name="CuadroTexto 5">
            <a:extLst>
              <a:ext uri="{FF2B5EF4-FFF2-40B4-BE49-F238E27FC236}">
                <a16:creationId xmlns:a16="http://schemas.microsoft.com/office/drawing/2014/main" id="{887B5C17-AC64-D6B6-DD43-A09CDB5F6E6D}"/>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grpSp>
        <p:nvGrpSpPr>
          <p:cNvPr id="40" name="Grupo 39">
            <a:extLst>
              <a:ext uri="{FF2B5EF4-FFF2-40B4-BE49-F238E27FC236}">
                <a16:creationId xmlns:a16="http://schemas.microsoft.com/office/drawing/2014/main" id="{47262002-BC5C-9A23-C54E-C652DD3FF276}"/>
              </a:ext>
            </a:extLst>
          </p:cNvPr>
          <p:cNvGrpSpPr/>
          <p:nvPr/>
        </p:nvGrpSpPr>
        <p:grpSpPr>
          <a:xfrm>
            <a:off x="239547" y="884830"/>
            <a:ext cx="1367111" cy="1499789"/>
            <a:chOff x="239547" y="1370936"/>
            <a:chExt cx="1367111" cy="1499789"/>
          </a:xfrm>
        </p:grpSpPr>
        <p:sp>
          <p:nvSpPr>
            <p:cNvPr id="41" name="CuadroTexto 40">
              <a:hlinkClick r:id="rId8" action="ppaction://hlinksldjump"/>
              <a:extLst>
                <a:ext uri="{FF2B5EF4-FFF2-40B4-BE49-F238E27FC236}">
                  <a16:creationId xmlns:a16="http://schemas.microsoft.com/office/drawing/2014/main" id="{9A4F1B3E-5294-DC66-E140-DD9BEEBDCE9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42" name="CuadroTexto 41">
              <a:hlinkClick r:id="rId4" action="ppaction://hlinksldjump"/>
              <a:extLst>
                <a:ext uri="{FF2B5EF4-FFF2-40B4-BE49-F238E27FC236}">
                  <a16:creationId xmlns:a16="http://schemas.microsoft.com/office/drawing/2014/main" id="{5544286E-2CD0-5FAF-DAA9-53406EB7CF7C}"/>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43" name="CuadroTexto 42">
              <a:hlinkClick r:id="rId5" action="ppaction://hlinksldjump"/>
              <a:extLst>
                <a:ext uri="{FF2B5EF4-FFF2-40B4-BE49-F238E27FC236}">
                  <a16:creationId xmlns:a16="http://schemas.microsoft.com/office/drawing/2014/main" id="{D8BA9F88-3A4A-DFE0-8FCA-561F8EC669B5}"/>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44" name="CuadroTexto 43">
              <a:hlinkClick r:id="rId3" action="ppaction://hlinksldjump"/>
              <a:extLst>
                <a:ext uri="{FF2B5EF4-FFF2-40B4-BE49-F238E27FC236}">
                  <a16:creationId xmlns:a16="http://schemas.microsoft.com/office/drawing/2014/main" id="{49E5AC43-2412-2C48-C0C7-53E4222AA375}"/>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45" name="CuadroTexto 44">
              <a:hlinkClick r:id="rId9" action="ppaction://hlinksldjump"/>
              <a:extLst>
                <a:ext uri="{FF2B5EF4-FFF2-40B4-BE49-F238E27FC236}">
                  <a16:creationId xmlns:a16="http://schemas.microsoft.com/office/drawing/2014/main" id="{A1669ED4-3818-6758-E761-570BE7FE67F8}"/>
                </a:ext>
              </a:extLst>
            </p:cNvPr>
            <p:cNvSpPr txBox="1"/>
            <p:nvPr/>
          </p:nvSpPr>
          <p:spPr>
            <a:xfrm>
              <a:off x="239547" y="257927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6" name="Conector recto 45">
              <a:extLst>
                <a:ext uri="{FF2B5EF4-FFF2-40B4-BE49-F238E27FC236}">
                  <a16:creationId xmlns:a16="http://schemas.microsoft.com/office/drawing/2014/main" id="{ECA7F60A-F34C-EB44-9703-817CFC4545D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5667E377-FF5F-838A-8971-C29B76B6E33B}"/>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DE0C25A2-CEE6-CC06-AC14-E8C5E85176DE}"/>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F0C6B945-1F27-E89A-680E-B5F053D664FC}"/>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2F48845E-C9E7-8B59-5945-41A5722A3240}"/>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67FEF4D0-97A9-5D6F-42B0-1ECB15AEE417}"/>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5" name="Imagen 54">
            <a:hlinkClick r:id="" action="ppaction://hlinkshowjump?jump=firstslide"/>
            <a:extLst>
              <a:ext uri="{FF2B5EF4-FFF2-40B4-BE49-F238E27FC236}">
                <a16:creationId xmlns:a16="http://schemas.microsoft.com/office/drawing/2014/main" id="{42F06AAB-9FEB-E5B5-DC35-FA0D26AC5A32}"/>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9465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5064028" y="1538628"/>
            <a:ext cx="3653171"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400" dirty="0">
                <a:solidFill>
                  <a:schemeClr val="bg1"/>
                </a:solidFill>
                <a:latin typeface="PP Neue Montreal" pitchFamily="2" charset="77"/>
                <a:ea typeface="PP Neue Montreal" pitchFamily="2" charset="77"/>
              </a:rPr>
              <a:t>que no </a:t>
            </a:r>
          </a:p>
        </p:txBody>
      </p:sp>
      <p:sp>
        <p:nvSpPr>
          <p:cNvPr id="37" name="CuadroTexto 36">
            <a:extLst>
              <a:ext uri="{FF2B5EF4-FFF2-40B4-BE49-F238E27FC236}">
                <a16:creationId xmlns:a16="http://schemas.microsoft.com/office/drawing/2014/main" id="{DBED9067-78D5-79B7-6BB0-66E889498418}"/>
              </a:ext>
            </a:extLst>
          </p:cNvPr>
          <p:cNvSpPr txBox="1"/>
          <p:nvPr/>
        </p:nvSpPr>
        <p:spPr>
          <a:xfrm>
            <a:off x="5229171" y="3766236"/>
            <a:ext cx="3380439"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¿Qué le aconsejarías?</a:t>
            </a:r>
          </a:p>
        </p:txBody>
      </p:sp>
      <p:sp>
        <p:nvSpPr>
          <p:cNvPr id="4" name="CuadroTexto 3">
            <a:extLst>
              <a:ext uri="{FF2B5EF4-FFF2-40B4-BE49-F238E27FC236}">
                <a16:creationId xmlns:a16="http://schemas.microsoft.com/office/drawing/2014/main" id="{5C7ED52B-54AD-47D7-36E4-C36932D853FD}"/>
              </a:ext>
            </a:extLst>
          </p:cNvPr>
          <p:cNvSpPr txBox="1"/>
          <p:nvPr/>
        </p:nvSpPr>
        <p:spPr>
          <a:xfrm>
            <a:off x="4181310" y="2470906"/>
            <a:ext cx="4637226"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400" dirty="0">
                <a:solidFill>
                  <a:schemeClr val="bg1"/>
                </a:solidFill>
                <a:latin typeface="PP Neue Montreal" pitchFamily="2" charset="77"/>
                <a:ea typeface="PP Neue Montreal" pitchFamily="2" charset="77"/>
              </a:rPr>
              <a:t>necesita </a:t>
            </a:r>
          </a:p>
        </p:txBody>
      </p:sp>
      <p:sp>
        <p:nvSpPr>
          <p:cNvPr id="5" name="CuadroTexto 4">
            <a:extLst>
              <a:ext uri="{FF2B5EF4-FFF2-40B4-BE49-F238E27FC236}">
                <a16:creationId xmlns:a16="http://schemas.microsoft.com/office/drawing/2014/main" id="{384E2137-C9CA-3D1A-9572-C0581B03B963}"/>
              </a:ext>
            </a:extLst>
          </p:cNvPr>
          <p:cNvSpPr txBox="1"/>
          <p:nvPr/>
        </p:nvSpPr>
        <p:spPr>
          <a:xfrm>
            <a:off x="4444379" y="1356517"/>
            <a:ext cx="4111088" cy="646331"/>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Imagina que un amigo te pide dinero prestado para comprar algo </a:t>
            </a:r>
          </a:p>
        </p:txBody>
      </p:sp>
      <p:pic>
        <p:nvPicPr>
          <p:cNvPr id="2" name="Imagen 1">
            <a:extLst>
              <a:ext uri="{FF2B5EF4-FFF2-40B4-BE49-F238E27FC236}">
                <a16:creationId xmlns:a16="http://schemas.microsoft.com/office/drawing/2014/main" id="{98817206-4CDB-9C55-FE67-E0688231622E}"/>
              </a:ext>
            </a:extLst>
          </p:cNvPr>
          <p:cNvPicPr>
            <a:picLocks noChangeAspect="1"/>
          </p:cNvPicPr>
          <p:nvPr/>
        </p:nvPicPr>
        <p:blipFill rotWithShape="1">
          <a:blip r:embed="rId3"/>
          <a:srcRect l="13938" t="7519" r="-13938" b="16717"/>
          <a:stretch/>
        </p:blipFill>
        <p:spPr>
          <a:xfrm>
            <a:off x="971217" y="45722"/>
            <a:ext cx="4637227" cy="5097778"/>
          </a:xfrm>
          <a:prstGeom prst="rect">
            <a:avLst/>
          </a:prstGeom>
        </p:spPr>
      </p:pic>
      <p:sp>
        <p:nvSpPr>
          <p:cNvPr id="3" name="CuadroTexto 2">
            <a:extLst>
              <a:ext uri="{FF2B5EF4-FFF2-40B4-BE49-F238E27FC236}">
                <a16:creationId xmlns:a16="http://schemas.microsoft.com/office/drawing/2014/main" id="{6A40E7B1-CE82-80DB-0C1F-2AA7960875D2}"/>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DESAFÍO</a:t>
            </a:r>
          </a:p>
        </p:txBody>
      </p:sp>
      <p:sp>
        <p:nvSpPr>
          <p:cNvPr id="6" name="CuadroTexto 5">
            <a:extLst>
              <a:ext uri="{FF2B5EF4-FFF2-40B4-BE49-F238E27FC236}">
                <a16:creationId xmlns:a16="http://schemas.microsoft.com/office/drawing/2014/main" id="{8B2D5CFC-3529-37F2-83CD-ECF7435A4D64}"/>
              </a:ext>
            </a:extLst>
          </p:cNvPr>
          <p:cNvSpPr txBox="1"/>
          <p:nvPr/>
        </p:nvSpPr>
        <p:spPr>
          <a:xfrm>
            <a:off x="210020" y="4512243"/>
            <a:ext cx="1479080" cy="276999"/>
          </a:xfrm>
          <a:prstGeom prst="rect">
            <a:avLst/>
          </a:prstGeom>
          <a:noFill/>
          <a:effectLst/>
        </p:spPr>
        <p:txBody>
          <a:bodyPr wrap="square" rtlCol="0">
            <a:spAutoFit/>
          </a:bodyPr>
          <a:lstStyle/>
          <a:p>
            <a:r>
              <a:rPr lang="es-ES" sz="1200" b="1" dirty="0">
                <a:solidFill>
                  <a:schemeClr val="bg1"/>
                </a:solidFill>
                <a:latin typeface="PP Neue Montreal" pitchFamily="2" charset="77"/>
                <a:ea typeface="PP Neue Montreal" pitchFamily="2" charset="77"/>
              </a:rPr>
              <a:t>INICIAL</a:t>
            </a:r>
          </a:p>
        </p:txBody>
      </p:sp>
      <p:grpSp>
        <p:nvGrpSpPr>
          <p:cNvPr id="13" name="Grupo 12">
            <a:extLst>
              <a:ext uri="{FF2B5EF4-FFF2-40B4-BE49-F238E27FC236}">
                <a16:creationId xmlns:a16="http://schemas.microsoft.com/office/drawing/2014/main" id="{39E48B6A-586C-0EB2-77E0-83668FF4928F}"/>
              </a:ext>
            </a:extLst>
          </p:cNvPr>
          <p:cNvGrpSpPr/>
          <p:nvPr/>
        </p:nvGrpSpPr>
        <p:grpSpPr>
          <a:xfrm>
            <a:off x="239547" y="884830"/>
            <a:ext cx="1367111" cy="1825396"/>
            <a:chOff x="239547" y="1370936"/>
            <a:chExt cx="1367111" cy="1825396"/>
          </a:xfrm>
        </p:grpSpPr>
        <p:sp>
          <p:nvSpPr>
            <p:cNvPr id="15" name="CuadroTexto 14">
              <a:hlinkClick r:id="rId4" action="ppaction://hlinksldjump"/>
              <a:extLst>
                <a:ext uri="{FF2B5EF4-FFF2-40B4-BE49-F238E27FC236}">
                  <a16:creationId xmlns:a16="http://schemas.microsoft.com/office/drawing/2014/main" id="{8556856A-D16E-115E-6765-1A3806F0984B}"/>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C1A54CA-1EFF-EA0E-EDAF-79EF09159CA9}"/>
                </a:ext>
              </a:extLst>
            </p:cNvPr>
            <p:cNvSpPr txBox="1"/>
            <p:nvPr/>
          </p:nvSpPr>
          <p:spPr>
            <a:xfrm>
              <a:off x="239547" y="198212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7" name="CuadroTexto 16">
              <a:hlinkClick r:id="rId6" action="ppaction://hlinksldjump"/>
              <a:extLst>
                <a:ext uri="{FF2B5EF4-FFF2-40B4-BE49-F238E27FC236}">
                  <a16:creationId xmlns:a16="http://schemas.microsoft.com/office/drawing/2014/main" id="{0E252F6D-8219-166A-D4E3-FE700F185B8E}"/>
                </a:ext>
              </a:extLst>
            </p:cNvPr>
            <p:cNvSpPr txBox="1"/>
            <p:nvPr/>
          </p:nvSpPr>
          <p:spPr>
            <a:xfrm>
              <a:off x="239547" y="225592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18" name="CuadroTexto 17">
              <a:hlinkClick r:id="rId7" action="ppaction://hlinksldjump"/>
              <a:extLst>
                <a:ext uri="{FF2B5EF4-FFF2-40B4-BE49-F238E27FC236}">
                  <a16:creationId xmlns:a16="http://schemas.microsoft.com/office/drawing/2014/main" id="{4DDEB1BE-71F5-869B-6C18-DB28256731FA}"/>
                </a:ext>
              </a:extLst>
            </p:cNvPr>
            <p:cNvSpPr txBox="1"/>
            <p:nvPr/>
          </p:nvSpPr>
          <p:spPr>
            <a:xfrm>
              <a:off x="239547" y="2534894"/>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19" name="CuadroTexto 18">
              <a:hlinkClick r:id="rId8" action="ppaction://hlinksldjump"/>
              <a:extLst>
                <a:ext uri="{FF2B5EF4-FFF2-40B4-BE49-F238E27FC236}">
                  <a16:creationId xmlns:a16="http://schemas.microsoft.com/office/drawing/2014/main" id="{7488BDB8-0420-E6F1-3771-03DF322461E2}"/>
                </a:ext>
              </a:extLst>
            </p:cNvPr>
            <p:cNvSpPr txBox="1"/>
            <p:nvPr/>
          </p:nvSpPr>
          <p:spPr>
            <a:xfrm>
              <a:off x="239547" y="290487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70803C80-168F-14A6-F601-D0354519802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F6341CD-BDF1-9BBF-5868-7D73257427BE}"/>
                </a:ext>
              </a:extLst>
            </p:cNvPr>
            <p:cNvCxnSpPr/>
            <p:nvPr/>
          </p:nvCxnSpPr>
          <p:spPr>
            <a:xfrm>
              <a:off x="325464" y="198691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1B3695-DD76-7FAA-DC50-2E703A274156}"/>
                </a:ext>
              </a:extLst>
            </p:cNvPr>
            <p:cNvCxnSpPr/>
            <p:nvPr/>
          </p:nvCxnSpPr>
          <p:spPr>
            <a:xfrm>
              <a:off x="325464" y="22694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C81B4B8-37F3-4C41-AAB7-11A409C4ABFD}"/>
                </a:ext>
              </a:extLst>
            </p:cNvPr>
            <p:cNvCxnSpPr/>
            <p:nvPr/>
          </p:nvCxnSpPr>
          <p:spPr>
            <a:xfrm>
              <a:off x="325464" y="254253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B337B3D-A6AC-A737-168B-0100BDA5C08E}"/>
                </a:ext>
              </a:extLst>
            </p:cNvPr>
            <p:cNvCxnSpPr/>
            <p:nvPr/>
          </p:nvCxnSpPr>
          <p:spPr>
            <a:xfrm>
              <a:off x="325464" y="292010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D5628C-D32F-649E-3CC4-F6446AFBD6AD}"/>
                </a:ext>
              </a:extLst>
            </p:cNvPr>
            <p:cNvCxnSpPr/>
            <p:nvPr/>
          </p:nvCxnSpPr>
          <p:spPr>
            <a:xfrm>
              <a:off x="325464" y="319633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uadroTexto 37">
              <a:hlinkClick r:id="rId4" action="ppaction://hlinksldjump"/>
              <a:extLst>
                <a:ext uri="{FF2B5EF4-FFF2-40B4-BE49-F238E27FC236}">
                  <a16:creationId xmlns:a16="http://schemas.microsoft.com/office/drawing/2014/main" id="{AA4585EA-5789-3090-BE60-2540D039B4C2}"/>
                </a:ext>
              </a:extLst>
            </p:cNvPr>
            <p:cNvSpPr txBox="1"/>
            <p:nvPr/>
          </p:nvSpPr>
          <p:spPr>
            <a:xfrm>
              <a:off x="239547" y="1547148"/>
              <a:ext cx="993941"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Desafío inicial</a:t>
              </a:r>
            </a:p>
            <a:p>
              <a:r>
                <a:rPr lang="es-ES" sz="700" dirty="0">
                  <a:solidFill>
                    <a:schemeClr val="bg1"/>
                  </a:solidFill>
                  <a:latin typeface="PP Neue Montreal Book" pitchFamily="2" charset="77"/>
                  <a:ea typeface="PP Neue Montreal Book" pitchFamily="2" charset="77"/>
                </a:rPr>
                <a:t>¿Empezamos?</a:t>
              </a:r>
            </a:p>
          </p:txBody>
        </p:sp>
        <p:sp>
          <p:nvSpPr>
            <p:cNvPr id="39" name="Elipse 38">
              <a:extLst>
                <a:ext uri="{FF2B5EF4-FFF2-40B4-BE49-F238E27FC236}">
                  <a16:creationId xmlns:a16="http://schemas.microsoft.com/office/drawing/2014/main" id="{6FCCCBAF-4D79-DE9F-56DE-42EBECE8B737}"/>
                </a:ext>
              </a:extLst>
            </p:cNvPr>
            <p:cNvSpPr/>
            <p:nvPr/>
          </p:nvSpPr>
          <p:spPr>
            <a:xfrm>
              <a:off x="1337631" y="159724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7" name="Imagen 6">
            <a:extLst>
              <a:ext uri="{FF2B5EF4-FFF2-40B4-BE49-F238E27FC236}">
                <a16:creationId xmlns:a16="http://schemas.microsoft.com/office/drawing/2014/main" id="{6F3236B5-B284-6E09-6A75-E23513997807}"/>
              </a:ext>
            </a:extLst>
          </p:cNvPr>
          <p:cNvPicPr>
            <a:picLocks noChangeAspect="1"/>
          </p:cNvPicPr>
          <p:nvPr/>
        </p:nvPicPr>
        <p:blipFill>
          <a:blip r:embed="rId9"/>
          <a:srcRect/>
          <a:stretch/>
        </p:blipFill>
        <p:spPr>
          <a:xfrm>
            <a:off x="251121" y="3991418"/>
            <a:ext cx="283244" cy="288300"/>
          </a:xfrm>
          <a:prstGeom prst="rect">
            <a:avLst/>
          </a:prstGeom>
        </p:spPr>
      </p:pic>
      <p:sp>
        <p:nvSpPr>
          <p:cNvPr id="9" name="CuadroTexto 8">
            <a:extLst>
              <a:ext uri="{FF2B5EF4-FFF2-40B4-BE49-F238E27FC236}">
                <a16:creationId xmlns:a16="http://schemas.microsoft.com/office/drawing/2014/main" id="{2BDE6D34-AED8-89C7-2D81-3DA77075245D}"/>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pic>
        <p:nvPicPr>
          <p:cNvPr id="14" name="Imagen 13">
            <a:hlinkClick r:id="" action="ppaction://hlinkshowjump?jump=firstslide"/>
            <a:extLst>
              <a:ext uri="{FF2B5EF4-FFF2-40B4-BE49-F238E27FC236}">
                <a16:creationId xmlns:a16="http://schemas.microsoft.com/office/drawing/2014/main" id="{7EAE2AC6-897F-F885-276B-8B81430A0D05}"/>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619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B6362538-FD84-3D5D-139A-6868F516E697}"/>
              </a:ext>
            </a:extLst>
          </p:cNvPr>
          <p:cNvSpPr txBox="1"/>
          <p:nvPr/>
        </p:nvSpPr>
        <p:spPr>
          <a:xfrm>
            <a:off x="3932809" y="483787"/>
            <a:ext cx="218112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Caso práctico</a:t>
            </a:r>
          </a:p>
        </p:txBody>
      </p:sp>
      <p:sp>
        <p:nvSpPr>
          <p:cNvPr id="9" name="CuadroTexto 8">
            <a:extLst>
              <a:ext uri="{FF2B5EF4-FFF2-40B4-BE49-F238E27FC236}">
                <a16:creationId xmlns:a16="http://schemas.microsoft.com/office/drawing/2014/main" id="{28129C2C-B3B7-9209-CC41-84CA2BA17DF9}"/>
              </a:ext>
            </a:extLst>
          </p:cNvPr>
          <p:cNvSpPr txBox="1"/>
          <p:nvPr/>
        </p:nvSpPr>
        <p:spPr>
          <a:xfrm>
            <a:off x="5597404" y="4005315"/>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72 MM €</a:t>
            </a:r>
          </a:p>
        </p:txBody>
      </p:sp>
      <p:sp>
        <p:nvSpPr>
          <p:cNvPr id="11" name="CuadroTexto 10">
            <a:extLst>
              <a:ext uri="{FF2B5EF4-FFF2-40B4-BE49-F238E27FC236}">
                <a16:creationId xmlns:a16="http://schemas.microsoft.com/office/drawing/2014/main" id="{C057A3BD-3828-C9EE-E5F9-45786992D723}"/>
              </a:ext>
            </a:extLst>
          </p:cNvPr>
          <p:cNvSpPr txBox="1"/>
          <p:nvPr/>
        </p:nvSpPr>
        <p:spPr>
          <a:xfrm>
            <a:off x="5496337" y="3835022"/>
            <a:ext cx="1363195" cy="246221"/>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Emisión de bonos </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49" name="Imagen 48">
            <a:extLst>
              <a:ext uri="{FF2B5EF4-FFF2-40B4-BE49-F238E27FC236}">
                <a16:creationId xmlns:a16="http://schemas.microsoft.com/office/drawing/2014/main" id="{BA40683E-D3B0-0120-CAE8-D80D82611561}"/>
              </a:ext>
            </a:extLst>
          </p:cNvPr>
          <p:cNvPicPr>
            <a:picLocks noChangeAspect="1"/>
          </p:cNvPicPr>
          <p:nvPr/>
        </p:nvPicPr>
        <p:blipFill>
          <a:blip r:embed="rId4"/>
          <a:stretch>
            <a:fillRect/>
          </a:stretch>
        </p:blipFill>
        <p:spPr>
          <a:xfrm>
            <a:off x="5853667" y="3501773"/>
            <a:ext cx="406582" cy="275895"/>
          </a:xfrm>
          <a:prstGeom prst="rect">
            <a:avLst/>
          </a:prstGeom>
        </p:spPr>
      </p:pic>
      <p:sp>
        <p:nvSpPr>
          <p:cNvPr id="50" name="CuadroTexto 49">
            <a:extLst>
              <a:ext uri="{FF2B5EF4-FFF2-40B4-BE49-F238E27FC236}">
                <a16:creationId xmlns:a16="http://schemas.microsoft.com/office/drawing/2014/main" id="{661161AE-AFA3-5F12-B5DB-C911FF7C0665}"/>
              </a:ext>
            </a:extLst>
          </p:cNvPr>
          <p:cNvSpPr txBox="1"/>
          <p:nvPr/>
        </p:nvSpPr>
        <p:spPr>
          <a:xfrm>
            <a:off x="4043389" y="3987310"/>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63 MM €</a:t>
            </a:r>
          </a:p>
        </p:txBody>
      </p:sp>
      <p:sp>
        <p:nvSpPr>
          <p:cNvPr id="51" name="CuadroTexto 50">
            <a:extLst>
              <a:ext uri="{FF2B5EF4-FFF2-40B4-BE49-F238E27FC236}">
                <a16:creationId xmlns:a16="http://schemas.microsoft.com/office/drawing/2014/main" id="{C20BD2FB-2321-AC00-FA9B-83E43CB49197}"/>
              </a:ext>
            </a:extLst>
          </p:cNvPr>
          <p:cNvSpPr txBox="1"/>
          <p:nvPr/>
        </p:nvSpPr>
        <p:spPr>
          <a:xfrm>
            <a:off x="3888535" y="3817017"/>
            <a:ext cx="1363195" cy="246221"/>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Préstamo bancario </a:t>
            </a:r>
          </a:p>
        </p:txBody>
      </p:sp>
      <p:pic>
        <p:nvPicPr>
          <p:cNvPr id="52" name="Imagen 51">
            <a:extLst>
              <a:ext uri="{FF2B5EF4-FFF2-40B4-BE49-F238E27FC236}">
                <a16:creationId xmlns:a16="http://schemas.microsoft.com/office/drawing/2014/main" id="{6D8123E0-9853-ACFA-1EE4-02D51072E91B}"/>
              </a:ext>
            </a:extLst>
          </p:cNvPr>
          <p:cNvPicPr>
            <a:picLocks noChangeAspect="1"/>
          </p:cNvPicPr>
          <p:nvPr/>
        </p:nvPicPr>
        <p:blipFill>
          <a:blip r:embed="rId5"/>
          <a:srcRect/>
          <a:stretch/>
        </p:blipFill>
        <p:spPr>
          <a:xfrm>
            <a:off x="4291541" y="3417723"/>
            <a:ext cx="407821" cy="393919"/>
          </a:xfrm>
          <a:prstGeom prst="rect">
            <a:avLst/>
          </a:prstGeom>
        </p:spPr>
      </p:pic>
      <p:sp>
        <p:nvSpPr>
          <p:cNvPr id="53" name="CuadroTexto 52">
            <a:extLst>
              <a:ext uri="{FF2B5EF4-FFF2-40B4-BE49-F238E27FC236}">
                <a16:creationId xmlns:a16="http://schemas.microsoft.com/office/drawing/2014/main" id="{685C2444-719B-AC3A-B4C5-57A20D415787}"/>
              </a:ext>
            </a:extLst>
          </p:cNvPr>
          <p:cNvSpPr txBox="1"/>
          <p:nvPr/>
        </p:nvSpPr>
        <p:spPr>
          <a:xfrm>
            <a:off x="7301321" y="4006359"/>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45 MM €</a:t>
            </a:r>
          </a:p>
        </p:txBody>
      </p:sp>
      <p:sp>
        <p:nvSpPr>
          <p:cNvPr id="54" name="CuadroTexto 53">
            <a:extLst>
              <a:ext uri="{FF2B5EF4-FFF2-40B4-BE49-F238E27FC236}">
                <a16:creationId xmlns:a16="http://schemas.microsoft.com/office/drawing/2014/main" id="{9273F194-CC70-460B-752B-9E90C21A9DD0}"/>
              </a:ext>
            </a:extLst>
          </p:cNvPr>
          <p:cNvSpPr txBox="1"/>
          <p:nvPr/>
        </p:nvSpPr>
        <p:spPr>
          <a:xfrm>
            <a:off x="7098654" y="3836066"/>
            <a:ext cx="1363195" cy="246221"/>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Emisión de acciones </a:t>
            </a:r>
          </a:p>
        </p:txBody>
      </p:sp>
      <p:pic>
        <p:nvPicPr>
          <p:cNvPr id="55" name="Imagen 54">
            <a:extLst>
              <a:ext uri="{FF2B5EF4-FFF2-40B4-BE49-F238E27FC236}">
                <a16:creationId xmlns:a16="http://schemas.microsoft.com/office/drawing/2014/main" id="{7385569E-881E-6E2E-F615-794A1A521B0A}"/>
              </a:ext>
            </a:extLst>
          </p:cNvPr>
          <p:cNvPicPr>
            <a:picLocks noChangeAspect="1"/>
          </p:cNvPicPr>
          <p:nvPr/>
        </p:nvPicPr>
        <p:blipFill>
          <a:blip r:embed="rId6"/>
          <a:srcRect/>
          <a:stretch/>
        </p:blipFill>
        <p:spPr>
          <a:xfrm>
            <a:off x="7459851" y="3417723"/>
            <a:ext cx="587136" cy="431861"/>
          </a:xfrm>
          <a:prstGeom prst="rect">
            <a:avLst/>
          </a:prstGeom>
        </p:spPr>
      </p:pic>
      <p:sp>
        <p:nvSpPr>
          <p:cNvPr id="62" name="Cerrar llave 61">
            <a:extLst>
              <a:ext uri="{FF2B5EF4-FFF2-40B4-BE49-F238E27FC236}">
                <a16:creationId xmlns:a16="http://schemas.microsoft.com/office/drawing/2014/main" id="{6E2A94B8-4224-27B4-A046-1E4A286AD9B9}"/>
              </a:ext>
            </a:extLst>
          </p:cNvPr>
          <p:cNvSpPr/>
          <p:nvPr/>
        </p:nvSpPr>
        <p:spPr>
          <a:xfrm rot="16200000">
            <a:off x="5794515" y="770128"/>
            <a:ext cx="570910" cy="4564627"/>
          </a:xfrm>
          <a:prstGeom prst="rightBrace">
            <a:avLst>
              <a:gd name="adj1" fmla="val 65269"/>
              <a:gd name="adj2" fmla="val 50000"/>
            </a:avLst>
          </a:prstGeom>
          <a:ln w="19050">
            <a:solidFill>
              <a:srgbClr val="21B945"/>
            </a:solidFill>
            <a:prstDash val="sysDot"/>
            <a:headEnd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ES_tradnl" dirty="0">
              <a:ea typeface="ＭＳ Ｐゴシック" pitchFamily="34" charset="-128"/>
            </a:endParaRPr>
          </a:p>
        </p:txBody>
      </p:sp>
      <p:sp>
        <p:nvSpPr>
          <p:cNvPr id="85" name="CuadroTexto 84">
            <a:extLst>
              <a:ext uri="{FF2B5EF4-FFF2-40B4-BE49-F238E27FC236}">
                <a16:creationId xmlns:a16="http://schemas.microsoft.com/office/drawing/2014/main" id="{25CC6808-C24B-A932-2FB6-0F71D24FB910}"/>
              </a:ext>
            </a:extLst>
          </p:cNvPr>
          <p:cNvSpPr txBox="1"/>
          <p:nvPr/>
        </p:nvSpPr>
        <p:spPr>
          <a:xfrm>
            <a:off x="4322327" y="675921"/>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Eolo, S.A</a:t>
            </a:r>
          </a:p>
        </p:txBody>
      </p:sp>
      <p:sp>
        <p:nvSpPr>
          <p:cNvPr id="86" name="CuadroTexto 85">
            <a:extLst>
              <a:ext uri="{FF2B5EF4-FFF2-40B4-BE49-F238E27FC236}">
                <a16:creationId xmlns:a16="http://schemas.microsoft.com/office/drawing/2014/main" id="{F44AC91D-AC4E-6256-321E-7021145B8ABE}"/>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87" name="CuadroTexto 86">
            <a:extLst>
              <a:ext uri="{FF2B5EF4-FFF2-40B4-BE49-F238E27FC236}">
                <a16:creationId xmlns:a16="http://schemas.microsoft.com/office/drawing/2014/main" id="{6A15D21A-9585-F3C6-0F32-5AFEC93C5B2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88" name="CuadroTexto 87">
            <a:extLst>
              <a:ext uri="{FF2B5EF4-FFF2-40B4-BE49-F238E27FC236}">
                <a16:creationId xmlns:a16="http://schemas.microsoft.com/office/drawing/2014/main" id="{476AF51D-1A87-BEE8-58A4-FD923D1DFD10}"/>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89" name="CuadroTexto 88">
            <a:extLst>
              <a:ext uri="{FF2B5EF4-FFF2-40B4-BE49-F238E27FC236}">
                <a16:creationId xmlns:a16="http://schemas.microsoft.com/office/drawing/2014/main" id="{5CBE5A92-E018-0318-1032-89A34325B799}"/>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grpSp>
        <p:nvGrpSpPr>
          <p:cNvPr id="4" name="Grupo 3">
            <a:extLst>
              <a:ext uri="{FF2B5EF4-FFF2-40B4-BE49-F238E27FC236}">
                <a16:creationId xmlns:a16="http://schemas.microsoft.com/office/drawing/2014/main" id="{42B95606-2B3B-291F-1895-674058C321B1}"/>
              </a:ext>
            </a:extLst>
          </p:cNvPr>
          <p:cNvGrpSpPr/>
          <p:nvPr/>
        </p:nvGrpSpPr>
        <p:grpSpPr>
          <a:xfrm>
            <a:off x="239547" y="884830"/>
            <a:ext cx="1367111" cy="1973555"/>
            <a:chOff x="239547" y="1370936"/>
            <a:chExt cx="1367111" cy="1973555"/>
          </a:xfrm>
        </p:grpSpPr>
        <p:sp>
          <p:nvSpPr>
            <p:cNvPr id="34" name="CuadroTexto 33">
              <a:hlinkClick r:id="rId7" action="ppaction://hlinksldjump"/>
              <a:extLst>
                <a:ext uri="{FF2B5EF4-FFF2-40B4-BE49-F238E27FC236}">
                  <a16:creationId xmlns:a16="http://schemas.microsoft.com/office/drawing/2014/main" id="{8F6BB1E1-FDE8-1165-1619-B9BECD90E4CF}"/>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37" name="CuadroTexto 36">
              <a:hlinkClick r:id="rId8" action="ppaction://hlinksldjump"/>
              <a:extLst>
                <a:ext uri="{FF2B5EF4-FFF2-40B4-BE49-F238E27FC236}">
                  <a16:creationId xmlns:a16="http://schemas.microsoft.com/office/drawing/2014/main" id="{E34F85C3-1AA3-1390-993C-19CF420A74D1}"/>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38" name="CuadroTexto 37">
              <a:hlinkClick r:id="rId9" action="ppaction://hlinksldjump"/>
              <a:extLst>
                <a:ext uri="{FF2B5EF4-FFF2-40B4-BE49-F238E27FC236}">
                  <a16:creationId xmlns:a16="http://schemas.microsoft.com/office/drawing/2014/main" id="{73E616C7-E84E-04E9-6C68-08A57B11EA0B}"/>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39" name="CuadroTexto 38">
              <a:hlinkClick r:id="rId10" action="ppaction://hlinksldjump"/>
              <a:extLst>
                <a:ext uri="{FF2B5EF4-FFF2-40B4-BE49-F238E27FC236}">
                  <a16:creationId xmlns:a16="http://schemas.microsoft.com/office/drawing/2014/main" id="{94B84D17-DC01-2588-4945-1C63AC28D632}"/>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40" name="CuadroTexto 39">
              <a:hlinkClick r:id="rId11" action="ppaction://hlinksldjump"/>
              <a:extLst>
                <a:ext uri="{FF2B5EF4-FFF2-40B4-BE49-F238E27FC236}">
                  <a16:creationId xmlns:a16="http://schemas.microsoft.com/office/drawing/2014/main" id="{20FDE9BA-143B-2CB4-01EC-C9E75119556E}"/>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1" name="Conector recto 40">
              <a:extLst>
                <a:ext uri="{FF2B5EF4-FFF2-40B4-BE49-F238E27FC236}">
                  <a16:creationId xmlns:a16="http://schemas.microsoft.com/office/drawing/2014/main" id="{F6D57BA0-098D-B5B6-8C1F-DB8AB624FE5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C264D279-FA90-92E5-A8C5-87363E0B90EB}"/>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D833B54A-0CE4-7DE7-1E2F-9B917CEDE8FE}"/>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1F5B0926-4AF3-6B3C-1442-83454EBA3649}"/>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EBFB5339-72FE-8698-A1D0-2D146950A930}"/>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8DF97E46-8DBF-66F4-1B21-C5301C330A1C}"/>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CuadroTexto 78">
              <a:hlinkClick r:id="rId12" action="ppaction://hlinksldjump"/>
              <a:extLst>
                <a:ext uri="{FF2B5EF4-FFF2-40B4-BE49-F238E27FC236}">
                  <a16:creationId xmlns:a16="http://schemas.microsoft.com/office/drawing/2014/main" id="{B3C6E879-FA7F-3FA1-1083-ECC9AB62FC62}"/>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Caso práctico Eolo, S.A</a:t>
              </a:r>
            </a:p>
          </p:txBody>
        </p:sp>
        <p:sp>
          <p:nvSpPr>
            <p:cNvPr id="80" name="CuadroTexto 79">
              <a:hlinkClick r:id="rId13" action="ppaction://hlinksldjump"/>
              <a:extLst>
                <a:ext uri="{FF2B5EF4-FFF2-40B4-BE49-F238E27FC236}">
                  <a16:creationId xmlns:a16="http://schemas.microsoft.com/office/drawing/2014/main" id="{5BCF1C3A-69CA-A3DA-2E94-EC1645535273}"/>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Depósitos</a:t>
              </a:r>
            </a:p>
          </p:txBody>
        </p:sp>
        <p:sp>
          <p:nvSpPr>
            <p:cNvPr id="81" name="CuadroTexto 80">
              <a:hlinkClick r:id="rId14" action="ppaction://hlinksldjump"/>
              <a:extLst>
                <a:ext uri="{FF2B5EF4-FFF2-40B4-BE49-F238E27FC236}">
                  <a16:creationId xmlns:a16="http://schemas.microsoft.com/office/drawing/2014/main" id="{BEC63305-4AAF-B703-F5D0-864D15D0317D}"/>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Bonos </a:t>
              </a:r>
            </a:p>
          </p:txBody>
        </p:sp>
        <p:sp>
          <p:nvSpPr>
            <p:cNvPr id="82" name="CuadroTexto 81">
              <a:hlinkClick r:id="rId15" action="ppaction://hlinksldjump"/>
              <a:extLst>
                <a:ext uri="{FF2B5EF4-FFF2-40B4-BE49-F238E27FC236}">
                  <a16:creationId xmlns:a16="http://schemas.microsoft.com/office/drawing/2014/main" id="{61531C9A-AA15-1BA4-9D15-4D047454B00C}"/>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Acciones</a:t>
              </a:r>
            </a:p>
          </p:txBody>
        </p:sp>
        <p:sp>
          <p:nvSpPr>
            <p:cNvPr id="90" name="Elipse 89">
              <a:extLst>
                <a:ext uri="{FF2B5EF4-FFF2-40B4-BE49-F238E27FC236}">
                  <a16:creationId xmlns:a16="http://schemas.microsoft.com/office/drawing/2014/main" id="{463449E7-5CF6-14EE-73C3-9305D89D5C1E}"/>
                </a:ext>
              </a:extLst>
            </p:cNvPr>
            <p:cNvSpPr/>
            <p:nvPr/>
          </p:nvSpPr>
          <p:spPr>
            <a:xfrm>
              <a:off x="1337631" y="249788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2" name="CuadroTexto 1">
            <a:extLst>
              <a:ext uri="{FF2B5EF4-FFF2-40B4-BE49-F238E27FC236}">
                <a16:creationId xmlns:a16="http://schemas.microsoft.com/office/drawing/2014/main" id="{1D72F46D-5672-DAAC-3F48-121814419362}"/>
              </a:ext>
            </a:extLst>
          </p:cNvPr>
          <p:cNvSpPr txBox="1"/>
          <p:nvPr/>
        </p:nvSpPr>
        <p:spPr>
          <a:xfrm>
            <a:off x="3025736" y="2295333"/>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Eolo, S.A</a:t>
            </a:r>
          </a:p>
        </p:txBody>
      </p:sp>
      <p:sp>
        <p:nvSpPr>
          <p:cNvPr id="3" name="CuadroTexto 2">
            <a:extLst>
              <a:ext uri="{FF2B5EF4-FFF2-40B4-BE49-F238E27FC236}">
                <a16:creationId xmlns:a16="http://schemas.microsoft.com/office/drawing/2014/main" id="{FF7B510E-C1F1-A039-6787-CB40E1321B21}"/>
              </a:ext>
            </a:extLst>
          </p:cNvPr>
          <p:cNvSpPr txBox="1"/>
          <p:nvPr/>
        </p:nvSpPr>
        <p:spPr>
          <a:xfrm>
            <a:off x="6438650" y="2295333"/>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180 MM €</a:t>
            </a:r>
          </a:p>
        </p:txBody>
      </p:sp>
      <p:pic>
        <p:nvPicPr>
          <p:cNvPr id="10" name="Imagen 9">
            <a:extLst>
              <a:ext uri="{FF2B5EF4-FFF2-40B4-BE49-F238E27FC236}">
                <a16:creationId xmlns:a16="http://schemas.microsoft.com/office/drawing/2014/main" id="{2E4E62E1-CB7E-9299-EF0F-88DED039B347}"/>
              </a:ext>
            </a:extLst>
          </p:cNvPr>
          <p:cNvPicPr>
            <a:picLocks noChangeAspect="1"/>
          </p:cNvPicPr>
          <p:nvPr/>
        </p:nvPicPr>
        <p:blipFill>
          <a:blip r:embed="rId16"/>
          <a:srcRect/>
          <a:stretch/>
        </p:blipFill>
        <p:spPr>
          <a:xfrm>
            <a:off x="5790772" y="1883718"/>
            <a:ext cx="647878" cy="623705"/>
          </a:xfrm>
          <a:prstGeom prst="rect">
            <a:avLst/>
          </a:prstGeom>
        </p:spPr>
      </p:pic>
      <p:pic>
        <p:nvPicPr>
          <p:cNvPr id="12" name="Imagen 11">
            <a:extLst>
              <a:ext uri="{FF2B5EF4-FFF2-40B4-BE49-F238E27FC236}">
                <a16:creationId xmlns:a16="http://schemas.microsoft.com/office/drawing/2014/main" id="{5AA7BA48-05C2-C7F9-01F1-9F69B723C49A}"/>
              </a:ext>
            </a:extLst>
          </p:cNvPr>
          <p:cNvPicPr>
            <a:picLocks noChangeAspect="1"/>
          </p:cNvPicPr>
          <p:nvPr/>
        </p:nvPicPr>
        <p:blipFill>
          <a:blip r:embed="rId17"/>
          <a:srcRect/>
          <a:stretch/>
        </p:blipFill>
        <p:spPr>
          <a:xfrm>
            <a:off x="2419562" y="1969016"/>
            <a:ext cx="595766" cy="566939"/>
          </a:xfrm>
          <a:prstGeom prst="rect">
            <a:avLst/>
          </a:prstGeom>
        </p:spPr>
      </p:pic>
      <p:grpSp>
        <p:nvGrpSpPr>
          <p:cNvPr id="17" name="Grupo 16">
            <a:extLst>
              <a:ext uri="{FF2B5EF4-FFF2-40B4-BE49-F238E27FC236}">
                <a16:creationId xmlns:a16="http://schemas.microsoft.com/office/drawing/2014/main" id="{F2F4388C-DE01-86E7-0834-80F8F4DD2B77}"/>
              </a:ext>
            </a:extLst>
          </p:cNvPr>
          <p:cNvGrpSpPr/>
          <p:nvPr/>
        </p:nvGrpSpPr>
        <p:grpSpPr>
          <a:xfrm>
            <a:off x="4180649" y="2208179"/>
            <a:ext cx="1263965" cy="292432"/>
            <a:chOff x="6859463" y="2430191"/>
            <a:chExt cx="1263965" cy="292432"/>
          </a:xfrm>
        </p:grpSpPr>
        <p:sp>
          <p:nvSpPr>
            <p:cNvPr id="18" name="Rectángulo redondeado 17">
              <a:extLst>
                <a:ext uri="{FF2B5EF4-FFF2-40B4-BE49-F238E27FC236}">
                  <a16:creationId xmlns:a16="http://schemas.microsoft.com/office/drawing/2014/main" id="{33C6B709-DC2F-78EC-6F64-68AD3EE10C23}"/>
                </a:ext>
              </a:extLst>
            </p:cNvPr>
            <p:cNvSpPr/>
            <p:nvPr/>
          </p:nvSpPr>
          <p:spPr>
            <a:xfrm>
              <a:off x="6859463" y="2430191"/>
              <a:ext cx="1263965" cy="292432"/>
            </a:xfrm>
            <a:prstGeom prst="roundRect">
              <a:avLst>
                <a:gd name="adj" fmla="val 8115"/>
              </a:avLst>
            </a:prstGeom>
            <a:gradFill flip="none" rotWithShape="1">
              <a:gsLst>
                <a:gs pos="23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Imagen 18">
              <a:extLst>
                <a:ext uri="{FF2B5EF4-FFF2-40B4-BE49-F238E27FC236}">
                  <a16:creationId xmlns:a16="http://schemas.microsoft.com/office/drawing/2014/main" id="{E334FFF1-4903-1FB4-9F2D-08C07B914D97}"/>
                </a:ext>
              </a:extLst>
            </p:cNvPr>
            <p:cNvPicPr>
              <a:picLocks noChangeAspect="1"/>
            </p:cNvPicPr>
            <p:nvPr/>
          </p:nvPicPr>
          <p:blipFill>
            <a:blip r:embed="rId18"/>
            <a:srcRect/>
            <a:stretch/>
          </p:blipFill>
          <p:spPr>
            <a:xfrm>
              <a:off x="7424938" y="2498771"/>
              <a:ext cx="162892" cy="152978"/>
            </a:xfrm>
            <a:prstGeom prst="rect">
              <a:avLst/>
            </a:prstGeom>
          </p:spPr>
        </p:pic>
      </p:grpSp>
      <p:pic>
        <p:nvPicPr>
          <p:cNvPr id="6" name="Imagen 5">
            <a:hlinkClick r:id="" action="ppaction://hlinkshowjump?jump=firstslide"/>
            <a:extLst>
              <a:ext uri="{FF2B5EF4-FFF2-40B4-BE49-F238E27FC236}">
                <a16:creationId xmlns:a16="http://schemas.microsoft.com/office/drawing/2014/main" id="{D4383455-8FC6-2BED-F9F0-E36E195589A2}"/>
              </a:ext>
            </a:extLst>
          </p:cNvPr>
          <p:cNvPicPr>
            <a:picLocks noChangeAspect="1"/>
          </p:cNvPicPr>
          <p:nvPr/>
        </p:nvPicPr>
        <p:blipFill>
          <a:blip r:embed="rId19"/>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243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9122F984-A7F9-927E-AB13-13AE57553D4E}"/>
              </a:ext>
            </a:extLst>
          </p:cNvPr>
          <p:cNvSpPr txBox="1"/>
          <p:nvPr/>
        </p:nvSpPr>
        <p:spPr>
          <a:xfrm>
            <a:off x="3025736" y="2037769"/>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Eolo, S.A</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3717611" y="445578"/>
            <a:ext cx="218112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Caso práctico</a:t>
            </a:r>
          </a:p>
        </p:txBody>
      </p:sp>
      <p:sp>
        <p:nvSpPr>
          <p:cNvPr id="8" name="CuadroTexto 7">
            <a:extLst>
              <a:ext uri="{FF2B5EF4-FFF2-40B4-BE49-F238E27FC236}">
                <a16:creationId xmlns:a16="http://schemas.microsoft.com/office/drawing/2014/main" id="{0A485674-69BE-12C4-7BF1-37BB220E59A9}"/>
              </a:ext>
            </a:extLst>
          </p:cNvPr>
          <p:cNvSpPr txBox="1"/>
          <p:nvPr/>
        </p:nvSpPr>
        <p:spPr>
          <a:xfrm>
            <a:off x="6438650" y="2037769"/>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180 MM €</a:t>
            </a:r>
          </a:p>
        </p:txBody>
      </p:sp>
      <p:sp>
        <p:nvSpPr>
          <p:cNvPr id="9" name="CuadroTexto 8">
            <a:extLst>
              <a:ext uri="{FF2B5EF4-FFF2-40B4-BE49-F238E27FC236}">
                <a16:creationId xmlns:a16="http://schemas.microsoft.com/office/drawing/2014/main" id="{28129C2C-B3B7-9209-CC41-84CA2BA17DF9}"/>
              </a:ext>
            </a:extLst>
          </p:cNvPr>
          <p:cNvSpPr txBox="1"/>
          <p:nvPr/>
        </p:nvSpPr>
        <p:spPr>
          <a:xfrm>
            <a:off x="5658947" y="3361927"/>
            <a:ext cx="1003257" cy="276999"/>
          </a:xfrm>
          <a:prstGeom prst="rect">
            <a:avLst/>
          </a:prstGeom>
          <a:noFill/>
          <a:effectLst/>
        </p:spPr>
        <p:txBody>
          <a:bodyPr wrap="square" rtlCol="0">
            <a:spAutoFit/>
          </a:bodyPr>
          <a:lstStyle/>
          <a:p>
            <a:pPr algn="ctr"/>
            <a:r>
              <a:rPr lang="es-ES" sz="1200" b="1" dirty="0">
                <a:latin typeface="PP Neue Montreal" pitchFamily="2" charset="77"/>
                <a:ea typeface="PP Neue Montreal" pitchFamily="2" charset="77"/>
              </a:rPr>
              <a:t>72 MM €</a:t>
            </a:r>
          </a:p>
        </p:txBody>
      </p:sp>
      <p:sp>
        <p:nvSpPr>
          <p:cNvPr id="11" name="CuadroTexto 10">
            <a:extLst>
              <a:ext uri="{FF2B5EF4-FFF2-40B4-BE49-F238E27FC236}">
                <a16:creationId xmlns:a16="http://schemas.microsoft.com/office/drawing/2014/main" id="{C057A3BD-3828-C9EE-E5F9-45786992D723}"/>
              </a:ext>
            </a:extLst>
          </p:cNvPr>
          <p:cNvSpPr txBox="1"/>
          <p:nvPr/>
        </p:nvSpPr>
        <p:spPr>
          <a:xfrm>
            <a:off x="5557880" y="3191634"/>
            <a:ext cx="1363195" cy="246221"/>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Emisión de bonos </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49" name="Imagen 48">
            <a:extLst>
              <a:ext uri="{FF2B5EF4-FFF2-40B4-BE49-F238E27FC236}">
                <a16:creationId xmlns:a16="http://schemas.microsoft.com/office/drawing/2014/main" id="{BA40683E-D3B0-0120-CAE8-D80D82611561}"/>
              </a:ext>
            </a:extLst>
          </p:cNvPr>
          <p:cNvPicPr>
            <a:picLocks noChangeAspect="1"/>
          </p:cNvPicPr>
          <p:nvPr/>
        </p:nvPicPr>
        <p:blipFill>
          <a:blip r:embed="rId4"/>
          <a:stretch>
            <a:fillRect/>
          </a:stretch>
        </p:blipFill>
        <p:spPr>
          <a:xfrm>
            <a:off x="5915210" y="2858385"/>
            <a:ext cx="406582" cy="275895"/>
          </a:xfrm>
          <a:prstGeom prst="rect">
            <a:avLst/>
          </a:prstGeom>
        </p:spPr>
      </p:pic>
      <p:sp>
        <p:nvSpPr>
          <p:cNvPr id="50" name="CuadroTexto 49">
            <a:extLst>
              <a:ext uri="{FF2B5EF4-FFF2-40B4-BE49-F238E27FC236}">
                <a16:creationId xmlns:a16="http://schemas.microsoft.com/office/drawing/2014/main" id="{661161AE-AFA3-5F12-B5DB-C911FF7C0665}"/>
              </a:ext>
            </a:extLst>
          </p:cNvPr>
          <p:cNvSpPr txBox="1"/>
          <p:nvPr/>
        </p:nvSpPr>
        <p:spPr>
          <a:xfrm>
            <a:off x="3950376" y="3378294"/>
            <a:ext cx="1003257" cy="276999"/>
          </a:xfrm>
          <a:prstGeom prst="rect">
            <a:avLst/>
          </a:prstGeom>
          <a:noFill/>
          <a:effectLst/>
        </p:spPr>
        <p:txBody>
          <a:bodyPr wrap="square" rtlCol="0">
            <a:spAutoFit/>
          </a:bodyPr>
          <a:lstStyle/>
          <a:p>
            <a:pPr algn="ctr"/>
            <a:r>
              <a:rPr lang="es-ES" sz="1200" b="1" dirty="0">
                <a:latin typeface="PP Neue Montreal" pitchFamily="2" charset="77"/>
                <a:ea typeface="PP Neue Montreal" pitchFamily="2" charset="77"/>
              </a:rPr>
              <a:t>63 MM €</a:t>
            </a:r>
          </a:p>
        </p:txBody>
      </p:sp>
      <p:sp>
        <p:nvSpPr>
          <p:cNvPr id="51" name="CuadroTexto 50">
            <a:extLst>
              <a:ext uri="{FF2B5EF4-FFF2-40B4-BE49-F238E27FC236}">
                <a16:creationId xmlns:a16="http://schemas.microsoft.com/office/drawing/2014/main" id="{C20BD2FB-2321-AC00-FA9B-83E43CB49197}"/>
              </a:ext>
            </a:extLst>
          </p:cNvPr>
          <p:cNvSpPr txBox="1"/>
          <p:nvPr/>
        </p:nvSpPr>
        <p:spPr>
          <a:xfrm>
            <a:off x="3795522" y="3208001"/>
            <a:ext cx="1363195" cy="246221"/>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Préstamo bancario </a:t>
            </a:r>
          </a:p>
        </p:txBody>
      </p:sp>
      <p:pic>
        <p:nvPicPr>
          <p:cNvPr id="52" name="Imagen 51">
            <a:extLst>
              <a:ext uri="{FF2B5EF4-FFF2-40B4-BE49-F238E27FC236}">
                <a16:creationId xmlns:a16="http://schemas.microsoft.com/office/drawing/2014/main" id="{6D8123E0-9853-ACFA-1EE4-02D51072E91B}"/>
              </a:ext>
            </a:extLst>
          </p:cNvPr>
          <p:cNvPicPr>
            <a:picLocks noChangeAspect="1"/>
          </p:cNvPicPr>
          <p:nvPr/>
        </p:nvPicPr>
        <p:blipFill>
          <a:blip r:embed="rId5"/>
          <a:srcRect/>
          <a:stretch/>
        </p:blipFill>
        <p:spPr>
          <a:xfrm>
            <a:off x="4198528" y="2808707"/>
            <a:ext cx="407821" cy="393919"/>
          </a:xfrm>
          <a:prstGeom prst="rect">
            <a:avLst/>
          </a:prstGeom>
        </p:spPr>
      </p:pic>
      <p:sp>
        <p:nvSpPr>
          <p:cNvPr id="53" name="CuadroTexto 52">
            <a:extLst>
              <a:ext uri="{FF2B5EF4-FFF2-40B4-BE49-F238E27FC236}">
                <a16:creationId xmlns:a16="http://schemas.microsoft.com/office/drawing/2014/main" id="{685C2444-719B-AC3A-B4C5-57A20D415787}"/>
              </a:ext>
            </a:extLst>
          </p:cNvPr>
          <p:cNvSpPr txBox="1"/>
          <p:nvPr/>
        </p:nvSpPr>
        <p:spPr>
          <a:xfrm>
            <a:off x="7324001" y="3389796"/>
            <a:ext cx="1003257" cy="276999"/>
          </a:xfrm>
          <a:prstGeom prst="rect">
            <a:avLst/>
          </a:prstGeom>
          <a:noFill/>
          <a:effectLst/>
        </p:spPr>
        <p:txBody>
          <a:bodyPr wrap="square" rtlCol="0">
            <a:spAutoFit/>
          </a:bodyPr>
          <a:lstStyle/>
          <a:p>
            <a:pPr algn="ctr"/>
            <a:r>
              <a:rPr lang="es-ES" sz="1200" b="1" dirty="0">
                <a:latin typeface="PP Neue Montreal" pitchFamily="2" charset="77"/>
                <a:ea typeface="PP Neue Montreal" pitchFamily="2" charset="77"/>
              </a:rPr>
              <a:t>45 MM €</a:t>
            </a:r>
          </a:p>
        </p:txBody>
      </p:sp>
      <p:sp>
        <p:nvSpPr>
          <p:cNvPr id="54" name="CuadroTexto 53">
            <a:extLst>
              <a:ext uri="{FF2B5EF4-FFF2-40B4-BE49-F238E27FC236}">
                <a16:creationId xmlns:a16="http://schemas.microsoft.com/office/drawing/2014/main" id="{9273F194-CC70-460B-752B-9E90C21A9DD0}"/>
              </a:ext>
            </a:extLst>
          </p:cNvPr>
          <p:cNvSpPr txBox="1"/>
          <p:nvPr/>
        </p:nvSpPr>
        <p:spPr>
          <a:xfrm>
            <a:off x="7121334" y="3219503"/>
            <a:ext cx="1363195" cy="246221"/>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Emisión de acciones </a:t>
            </a:r>
          </a:p>
        </p:txBody>
      </p:sp>
      <p:pic>
        <p:nvPicPr>
          <p:cNvPr id="55" name="Imagen 54">
            <a:extLst>
              <a:ext uri="{FF2B5EF4-FFF2-40B4-BE49-F238E27FC236}">
                <a16:creationId xmlns:a16="http://schemas.microsoft.com/office/drawing/2014/main" id="{7385569E-881E-6E2E-F615-794A1A521B0A}"/>
              </a:ext>
            </a:extLst>
          </p:cNvPr>
          <p:cNvPicPr>
            <a:picLocks noChangeAspect="1"/>
          </p:cNvPicPr>
          <p:nvPr/>
        </p:nvPicPr>
        <p:blipFill>
          <a:blip r:embed="rId6"/>
          <a:srcRect/>
          <a:stretch/>
        </p:blipFill>
        <p:spPr>
          <a:xfrm>
            <a:off x="7482531" y="2801160"/>
            <a:ext cx="587136" cy="431861"/>
          </a:xfrm>
          <a:prstGeom prst="rect">
            <a:avLst/>
          </a:prstGeom>
        </p:spPr>
      </p:pic>
      <p:pic>
        <p:nvPicPr>
          <p:cNvPr id="56" name="Imagen 55">
            <a:extLst>
              <a:ext uri="{FF2B5EF4-FFF2-40B4-BE49-F238E27FC236}">
                <a16:creationId xmlns:a16="http://schemas.microsoft.com/office/drawing/2014/main" id="{6C3D1982-FA2A-6434-6DCA-8A06111EAEE5}"/>
              </a:ext>
            </a:extLst>
          </p:cNvPr>
          <p:cNvPicPr>
            <a:picLocks noChangeAspect="1"/>
          </p:cNvPicPr>
          <p:nvPr/>
        </p:nvPicPr>
        <p:blipFill>
          <a:blip r:embed="rId7"/>
          <a:srcRect/>
          <a:stretch/>
        </p:blipFill>
        <p:spPr>
          <a:xfrm>
            <a:off x="5790772" y="1626154"/>
            <a:ext cx="647878" cy="623705"/>
          </a:xfrm>
          <a:prstGeom prst="rect">
            <a:avLst/>
          </a:prstGeom>
        </p:spPr>
      </p:pic>
      <p:pic>
        <p:nvPicPr>
          <p:cNvPr id="57" name="Imagen 56">
            <a:extLst>
              <a:ext uri="{FF2B5EF4-FFF2-40B4-BE49-F238E27FC236}">
                <a16:creationId xmlns:a16="http://schemas.microsoft.com/office/drawing/2014/main" id="{1B714BF0-484F-E1EC-2A54-651A0C59A7DE}"/>
              </a:ext>
            </a:extLst>
          </p:cNvPr>
          <p:cNvPicPr>
            <a:picLocks noChangeAspect="1"/>
          </p:cNvPicPr>
          <p:nvPr/>
        </p:nvPicPr>
        <p:blipFill>
          <a:blip r:embed="rId8"/>
          <a:srcRect/>
          <a:stretch/>
        </p:blipFill>
        <p:spPr>
          <a:xfrm>
            <a:off x="2419562" y="1711452"/>
            <a:ext cx="595766" cy="566939"/>
          </a:xfrm>
          <a:prstGeom prst="rect">
            <a:avLst/>
          </a:prstGeom>
        </p:spPr>
      </p:pic>
      <p:grpSp>
        <p:nvGrpSpPr>
          <p:cNvPr id="61" name="Grupo 60">
            <a:extLst>
              <a:ext uri="{FF2B5EF4-FFF2-40B4-BE49-F238E27FC236}">
                <a16:creationId xmlns:a16="http://schemas.microsoft.com/office/drawing/2014/main" id="{9EF65C69-7BD7-1066-6E82-C892F23B191F}"/>
              </a:ext>
            </a:extLst>
          </p:cNvPr>
          <p:cNvGrpSpPr/>
          <p:nvPr/>
        </p:nvGrpSpPr>
        <p:grpSpPr>
          <a:xfrm>
            <a:off x="4180649" y="2001221"/>
            <a:ext cx="1263965" cy="292432"/>
            <a:chOff x="6859463" y="2430191"/>
            <a:chExt cx="1263965" cy="292432"/>
          </a:xfrm>
        </p:grpSpPr>
        <p:sp>
          <p:nvSpPr>
            <p:cNvPr id="59" name="Rectángulo redondeado 58">
              <a:extLst>
                <a:ext uri="{FF2B5EF4-FFF2-40B4-BE49-F238E27FC236}">
                  <a16:creationId xmlns:a16="http://schemas.microsoft.com/office/drawing/2014/main" id="{29C11047-4A0F-F456-C6B2-F58A449B97B4}"/>
                </a:ext>
              </a:extLst>
            </p:cNvPr>
            <p:cNvSpPr/>
            <p:nvPr/>
          </p:nvSpPr>
          <p:spPr>
            <a:xfrm>
              <a:off x="6859463" y="2430191"/>
              <a:ext cx="1263965" cy="292432"/>
            </a:xfrm>
            <a:prstGeom prst="roundRect">
              <a:avLst>
                <a:gd name="adj" fmla="val 8115"/>
              </a:avLst>
            </a:prstGeom>
            <a:gradFill flip="none" rotWithShape="1">
              <a:gsLst>
                <a:gs pos="23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0" name="Imagen 59">
              <a:extLst>
                <a:ext uri="{FF2B5EF4-FFF2-40B4-BE49-F238E27FC236}">
                  <a16:creationId xmlns:a16="http://schemas.microsoft.com/office/drawing/2014/main" id="{58067610-6A44-E49C-5B47-661A5D9E34CF}"/>
                </a:ext>
              </a:extLst>
            </p:cNvPr>
            <p:cNvPicPr>
              <a:picLocks noChangeAspect="1"/>
            </p:cNvPicPr>
            <p:nvPr/>
          </p:nvPicPr>
          <p:blipFill>
            <a:blip r:embed="rId9"/>
            <a:srcRect/>
            <a:stretch/>
          </p:blipFill>
          <p:spPr>
            <a:xfrm>
              <a:off x="7424938" y="2498771"/>
              <a:ext cx="162892" cy="152978"/>
            </a:xfrm>
            <a:prstGeom prst="rect">
              <a:avLst/>
            </a:prstGeom>
          </p:spPr>
        </p:pic>
      </p:grpSp>
      <p:sp>
        <p:nvSpPr>
          <p:cNvPr id="62" name="Cerrar llave 61">
            <a:extLst>
              <a:ext uri="{FF2B5EF4-FFF2-40B4-BE49-F238E27FC236}">
                <a16:creationId xmlns:a16="http://schemas.microsoft.com/office/drawing/2014/main" id="{6E2A94B8-4224-27B4-A046-1E4A286AD9B9}"/>
              </a:ext>
            </a:extLst>
          </p:cNvPr>
          <p:cNvSpPr/>
          <p:nvPr/>
        </p:nvSpPr>
        <p:spPr>
          <a:xfrm rot="16200000">
            <a:off x="5948764" y="302239"/>
            <a:ext cx="307776" cy="4564627"/>
          </a:xfrm>
          <a:prstGeom prst="rightBrace">
            <a:avLst>
              <a:gd name="adj1" fmla="val 38035"/>
              <a:gd name="adj2" fmla="val 50000"/>
            </a:avLst>
          </a:prstGeom>
          <a:ln w="19050">
            <a:solidFill>
              <a:srgbClr val="21B945"/>
            </a:solidFill>
            <a:prstDash val="sysDot"/>
            <a:headEnd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ES_tradnl" dirty="0">
              <a:ea typeface="ＭＳ Ｐゴシック" pitchFamily="34" charset="-128"/>
            </a:endParaRPr>
          </a:p>
        </p:txBody>
      </p:sp>
      <p:sp>
        <p:nvSpPr>
          <p:cNvPr id="85" name="CuadroTexto 84">
            <a:extLst>
              <a:ext uri="{FF2B5EF4-FFF2-40B4-BE49-F238E27FC236}">
                <a16:creationId xmlns:a16="http://schemas.microsoft.com/office/drawing/2014/main" id="{25CC6808-C24B-A932-2FB6-0F71D24FB910}"/>
              </a:ext>
            </a:extLst>
          </p:cNvPr>
          <p:cNvSpPr txBox="1"/>
          <p:nvPr/>
        </p:nvSpPr>
        <p:spPr>
          <a:xfrm>
            <a:off x="4690465" y="571209"/>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Eolo, S.A</a:t>
            </a:r>
          </a:p>
        </p:txBody>
      </p:sp>
      <p:sp>
        <p:nvSpPr>
          <p:cNvPr id="86" name="CuadroTexto 85">
            <a:extLst>
              <a:ext uri="{FF2B5EF4-FFF2-40B4-BE49-F238E27FC236}">
                <a16:creationId xmlns:a16="http://schemas.microsoft.com/office/drawing/2014/main" id="{F44AC91D-AC4E-6256-321E-7021145B8ABE}"/>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87" name="CuadroTexto 86">
            <a:extLst>
              <a:ext uri="{FF2B5EF4-FFF2-40B4-BE49-F238E27FC236}">
                <a16:creationId xmlns:a16="http://schemas.microsoft.com/office/drawing/2014/main" id="{6A15D21A-9585-F3C6-0F32-5AFEC93C5B2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88" name="CuadroTexto 87">
            <a:extLst>
              <a:ext uri="{FF2B5EF4-FFF2-40B4-BE49-F238E27FC236}">
                <a16:creationId xmlns:a16="http://schemas.microsoft.com/office/drawing/2014/main" id="{476AF51D-1A87-BEE8-58A4-FD923D1DFD10}"/>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89" name="CuadroTexto 88">
            <a:extLst>
              <a:ext uri="{FF2B5EF4-FFF2-40B4-BE49-F238E27FC236}">
                <a16:creationId xmlns:a16="http://schemas.microsoft.com/office/drawing/2014/main" id="{5CBE5A92-E018-0318-1032-89A34325B799}"/>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grpSp>
        <p:nvGrpSpPr>
          <p:cNvPr id="2" name="Grupo 1">
            <a:extLst>
              <a:ext uri="{FF2B5EF4-FFF2-40B4-BE49-F238E27FC236}">
                <a16:creationId xmlns:a16="http://schemas.microsoft.com/office/drawing/2014/main" id="{71B15B80-99DE-2727-23B2-EDBC0E752781}"/>
              </a:ext>
            </a:extLst>
          </p:cNvPr>
          <p:cNvGrpSpPr/>
          <p:nvPr/>
        </p:nvGrpSpPr>
        <p:grpSpPr>
          <a:xfrm rot="5400000">
            <a:off x="4341656" y="3302858"/>
            <a:ext cx="208857" cy="925863"/>
            <a:chOff x="7264254" y="1714423"/>
            <a:chExt cx="331948" cy="1471523"/>
          </a:xfrm>
        </p:grpSpPr>
        <p:sp>
          <p:nvSpPr>
            <p:cNvPr id="3" name="Rectángulo redondeado 2">
              <a:extLst>
                <a:ext uri="{FF2B5EF4-FFF2-40B4-BE49-F238E27FC236}">
                  <a16:creationId xmlns:a16="http://schemas.microsoft.com/office/drawing/2014/main" id="{0A1F8EA0-B354-E0E7-5463-C6EF8DC1BE08}"/>
                </a:ext>
              </a:extLst>
            </p:cNvPr>
            <p:cNvSpPr/>
            <p:nvPr/>
          </p:nvSpPr>
          <p:spPr>
            <a:xfrm>
              <a:off x="7264254" y="1714423"/>
              <a:ext cx="331948" cy="147152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B6B7E2D1-E399-0738-BFAC-2EE68F04E505}"/>
                </a:ext>
              </a:extLst>
            </p:cNvPr>
            <p:cNvPicPr>
              <a:picLocks noChangeAspect="1"/>
            </p:cNvPicPr>
            <p:nvPr/>
          </p:nvPicPr>
          <p:blipFill>
            <a:blip r:embed="rId9"/>
            <a:srcRect/>
            <a:stretch/>
          </p:blipFill>
          <p:spPr>
            <a:xfrm>
              <a:off x="7349353" y="2366833"/>
              <a:ext cx="182582" cy="171466"/>
            </a:xfrm>
            <a:prstGeom prst="rect">
              <a:avLst/>
            </a:prstGeom>
          </p:spPr>
        </p:pic>
      </p:grpSp>
      <p:grpSp>
        <p:nvGrpSpPr>
          <p:cNvPr id="31" name="Grupo 30">
            <a:extLst>
              <a:ext uri="{FF2B5EF4-FFF2-40B4-BE49-F238E27FC236}">
                <a16:creationId xmlns:a16="http://schemas.microsoft.com/office/drawing/2014/main" id="{6A6784EF-41A9-5A8E-9F1C-E9456EB5E6F3}"/>
              </a:ext>
            </a:extLst>
          </p:cNvPr>
          <p:cNvGrpSpPr/>
          <p:nvPr/>
        </p:nvGrpSpPr>
        <p:grpSpPr>
          <a:xfrm>
            <a:off x="4017560" y="4034667"/>
            <a:ext cx="746167" cy="708506"/>
            <a:chOff x="4017560" y="4034667"/>
            <a:chExt cx="746167" cy="708506"/>
          </a:xfrm>
        </p:grpSpPr>
        <p:sp>
          <p:nvSpPr>
            <p:cNvPr id="19" name="CuadroTexto 18">
              <a:extLst>
                <a:ext uri="{FF2B5EF4-FFF2-40B4-BE49-F238E27FC236}">
                  <a16:creationId xmlns:a16="http://schemas.microsoft.com/office/drawing/2014/main" id="{60F6DD2D-66F0-4DF4-4FC6-57CFD71B51C1}"/>
                </a:ext>
              </a:extLst>
            </p:cNvPr>
            <p:cNvSpPr txBox="1"/>
            <p:nvPr/>
          </p:nvSpPr>
          <p:spPr>
            <a:xfrm>
              <a:off x="4017560" y="4496952"/>
              <a:ext cx="746167" cy="246221"/>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Joaquín</a:t>
              </a:r>
            </a:p>
          </p:txBody>
        </p:sp>
        <p:pic>
          <p:nvPicPr>
            <p:cNvPr id="20" name="Imagen 19">
              <a:extLst>
                <a:ext uri="{FF2B5EF4-FFF2-40B4-BE49-F238E27FC236}">
                  <a16:creationId xmlns:a16="http://schemas.microsoft.com/office/drawing/2014/main" id="{7F5AEAD6-C245-17AA-E844-27E85BC107AC}"/>
                </a:ext>
              </a:extLst>
            </p:cNvPr>
            <p:cNvPicPr>
              <a:picLocks noChangeAspect="1"/>
            </p:cNvPicPr>
            <p:nvPr/>
          </p:nvPicPr>
          <p:blipFill>
            <a:blip r:embed="rId10"/>
            <a:srcRect/>
            <a:stretch/>
          </p:blipFill>
          <p:spPr>
            <a:xfrm>
              <a:off x="4317578" y="4034667"/>
              <a:ext cx="254422" cy="432038"/>
            </a:xfrm>
            <a:prstGeom prst="rect">
              <a:avLst/>
            </a:prstGeom>
          </p:spPr>
        </p:pic>
      </p:grpSp>
      <p:grpSp>
        <p:nvGrpSpPr>
          <p:cNvPr id="32" name="Grupo 31">
            <a:extLst>
              <a:ext uri="{FF2B5EF4-FFF2-40B4-BE49-F238E27FC236}">
                <a16:creationId xmlns:a16="http://schemas.microsoft.com/office/drawing/2014/main" id="{18DEAD68-F8D8-0EAF-C65D-362F41564C69}"/>
              </a:ext>
            </a:extLst>
          </p:cNvPr>
          <p:cNvGrpSpPr/>
          <p:nvPr/>
        </p:nvGrpSpPr>
        <p:grpSpPr>
          <a:xfrm>
            <a:off x="5776852" y="4034667"/>
            <a:ext cx="713759" cy="708506"/>
            <a:chOff x="5776852" y="4034667"/>
            <a:chExt cx="713759" cy="708506"/>
          </a:xfrm>
        </p:grpSpPr>
        <p:sp>
          <p:nvSpPr>
            <p:cNvPr id="21" name="CuadroTexto 20">
              <a:extLst>
                <a:ext uri="{FF2B5EF4-FFF2-40B4-BE49-F238E27FC236}">
                  <a16:creationId xmlns:a16="http://schemas.microsoft.com/office/drawing/2014/main" id="{35ACDB3E-1551-DD77-5EA1-EEE811E4C998}"/>
                </a:ext>
              </a:extLst>
            </p:cNvPr>
            <p:cNvSpPr txBox="1"/>
            <p:nvPr/>
          </p:nvSpPr>
          <p:spPr>
            <a:xfrm>
              <a:off x="5776852" y="4496952"/>
              <a:ext cx="713759" cy="246221"/>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Carlota</a:t>
              </a:r>
            </a:p>
          </p:txBody>
        </p:sp>
        <p:pic>
          <p:nvPicPr>
            <p:cNvPr id="22" name="Imagen 21">
              <a:extLst>
                <a:ext uri="{FF2B5EF4-FFF2-40B4-BE49-F238E27FC236}">
                  <a16:creationId xmlns:a16="http://schemas.microsoft.com/office/drawing/2014/main" id="{6936850D-EE80-E069-BBAE-9FB65CA560BE}"/>
                </a:ext>
              </a:extLst>
            </p:cNvPr>
            <p:cNvPicPr>
              <a:picLocks noChangeAspect="1"/>
            </p:cNvPicPr>
            <p:nvPr/>
          </p:nvPicPr>
          <p:blipFill>
            <a:blip r:embed="rId11"/>
            <a:srcRect/>
            <a:stretch/>
          </p:blipFill>
          <p:spPr>
            <a:xfrm>
              <a:off x="5963884" y="4034667"/>
              <a:ext cx="329883" cy="418508"/>
            </a:xfrm>
            <a:prstGeom prst="rect">
              <a:avLst/>
            </a:prstGeom>
          </p:spPr>
        </p:pic>
      </p:grpSp>
      <p:grpSp>
        <p:nvGrpSpPr>
          <p:cNvPr id="33" name="Grupo 32">
            <a:extLst>
              <a:ext uri="{FF2B5EF4-FFF2-40B4-BE49-F238E27FC236}">
                <a16:creationId xmlns:a16="http://schemas.microsoft.com/office/drawing/2014/main" id="{0FB0539E-2C40-878A-64B4-355AB6DF55B2}"/>
              </a:ext>
            </a:extLst>
          </p:cNvPr>
          <p:cNvGrpSpPr/>
          <p:nvPr/>
        </p:nvGrpSpPr>
        <p:grpSpPr>
          <a:xfrm>
            <a:off x="7442918" y="4045482"/>
            <a:ext cx="656644" cy="697691"/>
            <a:chOff x="7442918" y="4045482"/>
            <a:chExt cx="656644" cy="697691"/>
          </a:xfrm>
        </p:grpSpPr>
        <p:sp>
          <p:nvSpPr>
            <p:cNvPr id="23" name="CuadroTexto 22">
              <a:extLst>
                <a:ext uri="{FF2B5EF4-FFF2-40B4-BE49-F238E27FC236}">
                  <a16:creationId xmlns:a16="http://schemas.microsoft.com/office/drawing/2014/main" id="{21121794-C0F1-25DD-02C4-A8D65D8A6EE2}"/>
                </a:ext>
              </a:extLst>
            </p:cNvPr>
            <p:cNvSpPr txBox="1"/>
            <p:nvPr/>
          </p:nvSpPr>
          <p:spPr>
            <a:xfrm>
              <a:off x="7442918" y="4496952"/>
              <a:ext cx="656644" cy="246221"/>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Montse</a:t>
              </a:r>
            </a:p>
          </p:txBody>
        </p:sp>
        <p:pic>
          <p:nvPicPr>
            <p:cNvPr id="24" name="Imagen 23">
              <a:extLst>
                <a:ext uri="{FF2B5EF4-FFF2-40B4-BE49-F238E27FC236}">
                  <a16:creationId xmlns:a16="http://schemas.microsoft.com/office/drawing/2014/main" id="{BCC1001D-E391-FF7E-2D48-0118A453A25F}"/>
                </a:ext>
              </a:extLst>
            </p:cNvPr>
            <p:cNvPicPr>
              <a:picLocks noChangeAspect="1"/>
            </p:cNvPicPr>
            <p:nvPr/>
          </p:nvPicPr>
          <p:blipFill>
            <a:blip r:embed="rId12"/>
            <a:srcRect/>
            <a:stretch/>
          </p:blipFill>
          <p:spPr>
            <a:xfrm>
              <a:off x="7619285" y="4045482"/>
              <a:ext cx="393471" cy="407694"/>
            </a:xfrm>
            <a:prstGeom prst="rect">
              <a:avLst/>
            </a:prstGeom>
          </p:spPr>
        </p:pic>
      </p:grpSp>
      <p:grpSp>
        <p:nvGrpSpPr>
          <p:cNvPr id="25" name="Grupo 24">
            <a:extLst>
              <a:ext uri="{FF2B5EF4-FFF2-40B4-BE49-F238E27FC236}">
                <a16:creationId xmlns:a16="http://schemas.microsoft.com/office/drawing/2014/main" id="{D0EB0CC3-7469-D36A-213C-3CDE6D4CA54E}"/>
              </a:ext>
            </a:extLst>
          </p:cNvPr>
          <p:cNvGrpSpPr/>
          <p:nvPr/>
        </p:nvGrpSpPr>
        <p:grpSpPr>
          <a:xfrm rot="5400000">
            <a:off x="5996753" y="3302858"/>
            <a:ext cx="208857" cy="925863"/>
            <a:chOff x="7264254" y="1714423"/>
            <a:chExt cx="331948" cy="1471523"/>
          </a:xfrm>
        </p:grpSpPr>
        <p:sp>
          <p:nvSpPr>
            <p:cNvPr id="26" name="Rectángulo redondeado 25">
              <a:extLst>
                <a:ext uri="{FF2B5EF4-FFF2-40B4-BE49-F238E27FC236}">
                  <a16:creationId xmlns:a16="http://schemas.microsoft.com/office/drawing/2014/main" id="{314A5631-1390-B8D0-F67F-F3836B657BD0}"/>
                </a:ext>
              </a:extLst>
            </p:cNvPr>
            <p:cNvSpPr/>
            <p:nvPr/>
          </p:nvSpPr>
          <p:spPr>
            <a:xfrm>
              <a:off x="7264254" y="1714423"/>
              <a:ext cx="331948" cy="147152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7" name="Imagen 26">
              <a:extLst>
                <a:ext uri="{FF2B5EF4-FFF2-40B4-BE49-F238E27FC236}">
                  <a16:creationId xmlns:a16="http://schemas.microsoft.com/office/drawing/2014/main" id="{5AC5178C-AB87-1DD6-F96E-11D44AF7A02A}"/>
                </a:ext>
              </a:extLst>
            </p:cNvPr>
            <p:cNvPicPr>
              <a:picLocks noChangeAspect="1"/>
            </p:cNvPicPr>
            <p:nvPr/>
          </p:nvPicPr>
          <p:blipFill>
            <a:blip r:embed="rId9"/>
            <a:srcRect/>
            <a:stretch/>
          </p:blipFill>
          <p:spPr>
            <a:xfrm>
              <a:off x="7349353" y="2366833"/>
              <a:ext cx="182582" cy="171466"/>
            </a:xfrm>
            <a:prstGeom prst="rect">
              <a:avLst/>
            </a:prstGeom>
          </p:spPr>
        </p:pic>
      </p:grpSp>
      <p:grpSp>
        <p:nvGrpSpPr>
          <p:cNvPr id="28" name="Grupo 27">
            <a:extLst>
              <a:ext uri="{FF2B5EF4-FFF2-40B4-BE49-F238E27FC236}">
                <a16:creationId xmlns:a16="http://schemas.microsoft.com/office/drawing/2014/main" id="{40028F7A-A8F1-78D0-6755-8B4F16D4F039}"/>
              </a:ext>
            </a:extLst>
          </p:cNvPr>
          <p:cNvGrpSpPr/>
          <p:nvPr/>
        </p:nvGrpSpPr>
        <p:grpSpPr>
          <a:xfrm rot="5400000">
            <a:off x="7694456" y="3302858"/>
            <a:ext cx="208857" cy="925863"/>
            <a:chOff x="7264254" y="1714423"/>
            <a:chExt cx="331948" cy="1471523"/>
          </a:xfrm>
        </p:grpSpPr>
        <p:sp>
          <p:nvSpPr>
            <p:cNvPr id="29" name="Rectángulo redondeado 28">
              <a:extLst>
                <a:ext uri="{FF2B5EF4-FFF2-40B4-BE49-F238E27FC236}">
                  <a16:creationId xmlns:a16="http://schemas.microsoft.com/office/drawing/2014/main" id="{AFCA25CB-A4CE-310F-DE9D-D937F2C7CFF1}"/>
                </a:ext>
              </a:extLst>
            </p:cNvPr>
            <p:cNvSpPr/>
            <p:nvPr/>
          </p:nvSpPr>
          <p:spPr>
            <a:xfrm>
              <a:off x="7264254" y="1714423"/>
              <a:ext cx="331948" cy="147152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0" name="Imagen 29">
              <a:extLst>
                <a:ext uri="{FF2B5EF4-FFF2-40B4-BE49-F238E27FC236}">
                  <a16:creationId xmlns:a16="http://schemas.microsoft.com/office/drawing/2014/main" id="{807EA1E8-6B50-F821-12BE-B3C67861A350}"/>
                </a:ext>
              </a:extLst>
            </p:cNvPr>
            <p:cNvPicPr>
              <a:picLocks noChangeAspect="1"/>
            </p:cNvPicPr>
            <p:nvPr/>
          </p:nvPicPr>
          <p:blipFill>
            <a:blip r:embed="rId9"/>
            <a:srcRect/>
            <a:stretch/>
          </p:blipFill>
          <p:spPr>
            <a:xfrm>
              <a:off x="7349353" y="2366833"/>
              <a:ext cx="182582" cy="171466"/>
            </a:xfrm>
            <a:prstGeom prst="rect">
              <a:avLst/>
            </a:prstGeom>
          </p:spPr>
        </p:pic>
      </p:grpSp>
      <p:grpSp>
        <p:nvGrpSpPr>
          <p:cNvPr id="12" name="Grupo 11">
            <a:extLst>
              <a:ext uri="{FF2B5EF4-FFF2-40B4-BE49-F238E27FC236}">
                <a16:creationId xmlns:a16="http://schemas.microsoft.com/office/drawing/2014/main" id="{EA2D8475-D2E1-324B-B0B1-5D079B2188D9}"/>
              </a:ext>
            </a:extLst>
          </p:cNvPr>
          <p:cNvGrpSpPr/>
          <p:nvPr/>
        </p:nvGrpSpPr>
        <p:grpSpPr>
          <a:xfrm>
            <a:off x="239547" y="884830"/>
            <a:ext cx="1367111" cy="1973555"/>
            <a:chOff x="239547" y="1370936"/>
            <a:chExt cx="1367111" cy="1973555"/>
          </a:xfrm>
        </p:grpSpPr>
        <p:sp>
          <p:nvSpPr>
            <p:cNvPr id="13" name="CuadroTexto 12">
              <a:hlinkClick r:id="rId13" action="ppaction://hlinksldjump"/>
              <a:extLst>
                <a:ext uri="{FF2B5EF4-FFF2-40B4-BE49-F238E27FC236}">
                  <a16:creationId xmlns:a16="http://schemas.microsoft.com/office/drawing/2014/main" id="{328EAE58-B441-175E-B09B-63BCD8359C0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5" name="CuadroTexto 14">
              <a:hlinkClick r:id="rId14" action="ppaction://hlinksldjump"/>
              <a:extLst>
                <a:ext uri="{FF2B5EF4-FFF2-40B4-BE49-F238E27FC236}">
                  <a16:creationId xmlns:a16="http://schemas.microsoft.com/office/drawing/2014/main" id="{ECD0E24A-0EAA-7757-542B-91A6ACCB7A06}"/>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6" name="CuadroTexto 15">
              <a:hlinkClick r:id="rId15" action="ppaction://hlinksldjump"/>
              <a:extLst>
                <a:ext uri="{FF2B5EF4-FFF2-40B4-BE49-F238E27FC236}">
                  <a16:creationId xmlns:a16="http://schemas.microsoft.com/office/drawing/2014/main" id="{3873BACB-B144-45D2-DB68-DFD410F823E0}"/>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17" name="CuadroTexto 16">
              <a:hlinkClick r:id="rId16" action="ppaction://hlinksldjump"/>
              <a:extLst>
                <a:ext uri="{FF2B5EF4-FFF2-40B4-BE49-F238E27FC236}">
                  <a16:creationId xmlns:a16="http://schemas.microsoft.com/office/drawing/2014/main" id="{22B6A53A-48D2-5823-25BB-11E59E42F3CC}"/>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18" name="CuadroTexto 17">
              <a:hlinkClick r:id="rId17" action="ppaction://hlinksldjump"/>
              <a:extLst>
                <a:ext uri="{FF2B5EF4-FFF2-40B4-BE49-F238E27FC236}">
                  <a16:creationId xmlns:a16="http://schemas.microsoft.com/office/drawing/2014/main" id="{7A50D8F9-B5B7-C4F8-C2C6-812C6AEB540E}"/>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5" name="Conector recto 34">
              <a:extLst>
                <a:ext uri="{FF2B5EF4-FFF2-40B4-BE49-F238E27FC236}">
                  <a16:creationId xmlns:a16="http://schemas.microsoft.com/office/drawing/2014/main" id="{5C052ABA-9365-AAA1-70E7-5F956ED0A49D}"/>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426C4025-A52F-7729-3826-1CC77BD171D8}"/>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70BD08BA-4AF3-27A7-E2B2-C6E7FA3F4FDB}"/>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EC6BF436-A13C-2072-1204-A216A3E71EBF}"/>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D97FA472-7609-FD64-49D8-7649EB202374}"/>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ECD54573-D841-8468-EE0B-38BAF923C554}"/>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CuadroTexto 63">
              <a:hlinkClick r:id="rId18" action="ppaction://hlinksldjump"/>
              <a:extLst>
                <a:ext uri="{FF2B5EF4-FFF2-40B4-BE49-F238E27FC236}">
                  <a16:creationId xmlns:a16="http://schemas.microsoft.com/office/drawing/2014/main" id="{94BF62FE-8350-24C6-8D37-30DFB4D4CEE9}"/>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Caso práctico Eolo, S.A</a:t>
              </a:r>
            </a:p>
          </p:txBody>
        </p:sp>
        <p:sp>
          <p:nvSpPr>
            <p:cNvPr id="65" name="CuadroTexto 64">
              <a:hlinkClick r:id="rId19" action="ppaction://hlinksldjump"/>
              <a:extLst>
                <a:ext uri="{FF2B5EF4-FFF2-40B4-BE49-F238E27FC236}">
                  <a16:creationId xmlns:a16="http://schemas.microsoft.com/office/drawing/2014/main" id="{921BC6FC-5F24-3C0F-2CBF-71CA3DA365A3}"/>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Depósitos</a:t>
              </a:r>
            </a:p>
          </p:txBody>
        </p:sp>
        <p:sp>
          <p:nvSpPr>
            <p:cNvPr id="66" name="CuadroTexto 65">
              <a:hlinkClick r:id="rId20" action="ppaction://hlinksldjump"/>
              <a:extLst>
                <a:ext uri="{FF2B5EF4-FFF2-40B4-BE49-F238E27FC236}">
                  <a16:creationId xmlns:a16="http://schemas.microsoft.com/office/drawing/2014/main" id="{8845147B-9882-4780-A64D-7E52261BCF29}"/>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Bonos </a:t>
              </a:r>
            </a:p>
          </p:txBody>
        </p:sp>
        <p:sp>
          <p:nvSpPr>
            <p:cNvPr id="67" name="CuadroTexto 66">
              <a:hlinkClick r:id="rId21" action="ppaction://hlinksldjump"/>
              <a:extLst>
                <a:ext uri="{FF2B5EF4-FFF2-40B4-BE49-F238E27FC236}">
                  <a16:creationId xmlns:a16="http://schemas.microsoft.com/office/drawing/2014/main" id="{02F904D7-1625-FBBA-1C80-9012CA69487D}"/>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Acciones</a:t>
              </a:r>
            </a:p>
          </p:txBody>
        </p:sp>
        <p:sp>
          <p:nvSpPr>
            <p:cNvPr id="68" name="Elipse 67">
              <a:extLst>
                <a:ext uri="{FF2B5EF4-FFF2-40B4-BE49-F238E27FC236}">
                  <a16:creationId xmlns:a16="http://schemas.microsoft.com/office/drawing/2014/main" id="{9C8F7EF7-30E6-22B4-4CA5-5DED1A8F70A7}"/>
                </a:ext>
              </a:extLst>
            </p:cNvPr>
            <p:cNvSpPr/>
            <p:nvPr/>
          </p:nvSpPr>
          <p:spPr>
            <a:xfrm>
              <a:off x="1337631" y="249788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69" name="Imagen 68">
            <a:hlinkClick r:id="" action="ppaction://hlinkshowjump?jump=firstslide"/>
            <a:extLst>
              <a:ext uri="{FF2B5EF4-FFF2-40B4-BE49-F238E27FC236}">
                <a16:creationId xmlns:a16="http://schemas.microsoft.com/office/drawing/2014/main" id="{DCDC2153-82D1-AC42-306F-08E305243BC0}"/>
              </a:ext>
            </a:extLst>
          </p:cNvPr>
          <p:cNvPicPr>
            <a:picLocks noChangeAspect="1"/>
          </p:cNvPicPr>
          <p:nvPr/>
        </p:nvPicPr>
        <p:blipFill>
          <a:blip r:embed="rId22"/>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271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A6D9F56-5364-FDB9-0A08-A1D14616D68C}"/>
              </a:ext>
            </a:extLst>
          </p:cNvPr>
          <p:cNvSpPr txBox="1"/>
          <p:nvPr/>
        </p:nvSpPr>
        <p:spPr>
          <a:xfrm>
            <a:off x="3678097"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Depósito</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5171260" y="1186270"/>
            <a:ext cx="218112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Ahorro a plazo</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sp>
        <p:nvSpPr>
          <p:cNvPr id="6" name="CuadroTexto 5">
            <a:extLst>
              <a:ext uri="{FF2B5EF4-FFF2-40B4-BE49-F238E27FC236}">
                <a16:creationId xmlns:a16="http://schemas.microsoft.com/office/drawing/2014/main" id="{E60DC84E-196B-8FD9-7D32-7195757A4372}"/>
              </a:ext>
            </a:extLst>
          </p:cNvPr>
          <p:cNvSpPr txBox="1"/>
          <p:nvPr/>
        </p:nvSpPr>
        <p:spPr>
          <a:xfrm>
            <a:off x="5153332" y="1803197"/>
            <a:ext cx="3060061"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«Dejar» dinero a la entidad financiera a cambio de unos intereses.</a:t>
            </a:r>
          </a:p>
        </p:txBody>
      </p:sp>
      <p:sp>
        <p:nvSpPr>
          <p:cNvPr id="8" name="Elipse 7">
            <a:extLst>
              <a:ext uri="{FF2B5EF4-FFF2-40B4-BE49-F238E27FC236}">
                <a16:creationId xmlns:a16="http://schemas.microsoft.com/office/drawing/2014/main" id="{754A62C7-D4BA-7AB1-BC12-78D8551A5725}"/>
              </a:ext>
            </a:extLst>
          </p:cNvPr>
          <p:cNvSpPr/>
          <p:nvPr/>
        </p:nvSpPr>
        <p:spPr>
          <a:xfrm>
            <a:off x="5002877" y="1944895"/>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CuadroTexto 22">
            <a:extLst>
              <a:ext uri="{FF2B5EF4-FFF2-40B4-BE49-F238E27FC236}">
                <a16:creationId xmlns:a16="http://schemas.microsoft.com/office/drawing/2014/main" id="{CDC9EDF0-B6D1-8A8E-1897-D50773650417}"/>
              </a:ext>
            </a:extLst>
          </p:cNvPr>
          <p:cNvSpPr txBox="1"/>
          <p:nvPr/>
        </p:nvSpPr>
        <p:spPr>
          <a:xfrm>
            <a:off x="5153332" y="2418773"/>
            <a:ext cx="3060061"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Normalmente por periodos cortos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(6, 12, 18 y 24 meses).</a:t>
            </a:r>
          </a:p>
        </p:txBody>
      </p:sp>
      <p:sp>
        <p:nvSpPr>
          <p:cNvPr id="24" name="Elipse 23">
            <a:extLst>
              <a:ext uri="{FF2B5EF4-FFF2-40B4-BE49-F238E27FC236}">
                <a16:creationId xmlns:a16="http://schemas.microsoft.com/office/drawing/2014/main" id="{6B22FB60-1ACA-4ECA-7F65-D2232908E79E}"/>
              </a:ext>
            </a:extLst>
          </p:cNvPr>
          <p:cNvSpPr/>
          <p:nvPr/>
        </p:nvSpPr>
        <p:spPr>
          <a:xfrm>
            <a:off x="5002877" y="2560471"/>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CuadroTexto 24">
            <a:extLst>
              <a:ext uri="{FF2B5EF4-FFF2-40B4-BE49-F238E27FC236}">
                <a16:creationId xmlns:a16="http://schemas.microsoft.com/office/drawing/2014/main" id="{E85EA081-F13E-285C-3D44-7678A342D9C4}"/>
              </a:ext>
            </a:extLst>
          </p:cNvPr>
          <p:cNvSpPr txBox="1"/>
          <p:nvPr/>
        </p:nvSpPr>
        <p:spPr>
          <a:xfrm>
            <a:off x="5153332" y="3082161"/>
            <a:ext cx="3189821" cy="738664"/>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Los depósitos están garantizados por el Fondo de Garantía de Depósitos (FGD) hasta 100.000 €.</a:t>
            </a:r>
          </a:p>
        </p:txBody>
      </p:sp>
      <p:sp>
        <p:nvSpPr>
          <p:cNvPr id="26" name="Elipse 25">
            <a:extLst>
              <a:ext uri="{FF2B5EF4-FFF2-40B4-BE49-F238E27FC236}">
                <a16:creationId xmlns:a16="http://schemas.microsoft.com/office/drawing/2014/main" id="{1FC2AB69-E980-13C7-4E07-2839833704B2}"/>
              </a:ext>
            </a:extLst>
          </p:cNvPr>
          <p:cNvSpPr/>
          <p:nvPr/>
        </p:nvSpPr>
        <p:spPr>
          <a:xfrm>
            <a:off x="5002877" y="3223859"/>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CuadroTexto 26">
            <a:extLst>
              <a:ext uri="{FF2B5EF4-FFF2-40B4-BE49-F238E27FC236}">
                <a16:creationId xmlns:a16="http://schemas.microsoft.com/office/drawing/2014/main" id="{9DC0E74E-4073-B9EE-158A-86C31237A0AB}"/>
              </a:ext>
            </a:extLst>
          </p:cNvPr>
          <p:cNvSpPr txBox="1"/>
          <p:nvPr/>
        </p:nvSpPr>
        <p:spPr>
          <a:xfrm>
            <a:off x="5153332" y="3924844"/>
            <a:ext cx="3189821"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El ahorrador es cliente/a de la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entidad financiera.</a:t>
            </a:r>
          </a:p>
        </p:txBody>
      </p:sp>
      <p:sp>
        <p:nvSpPr>
          <p:cNvPr id="28" name="Elipse 27">
            <a:extLst>
              <a:ext uri="{FF2B5EF4-FFF2-40B4-BE49-F238E27FC236}">
                <a16:creationId xmlns:a16="http://schemas.microsoft.com/office/drawing/2014/main" id="{4E37E2FD-C633-8778-34CC-573B78F56105}"/>
              </a:ext>
            </a:extLst>
          </p:cNvPr>
          <p:cNvSpPr/>
          <p:nvPr/>
        </p:nvSpPr>
        <p:spPr>
          <a:xfrm>
            <a:off x="5002877" y="406654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Rectángulo redondeado 28">
            <a:extLst>
              <a:ext uri="{FF2B5EF4-FFF2-40B4-BE49-F238E27FC236}">
                <a16:creationId xmlns:a16="http://schemas.microsoft.com/office/drawing/2014/main" id="{AD526A78-BE23-2CC0-421D-034CB1FC27A9}"/>
              </a:ext>
            </a:extLst>
          </p:cNvPr>
          <p:cNvSpPr/>
          <p:nvPr/>
        </p:nvSpPr>
        <p:spPr>
          <a:xfrm>
            <a:off x="2808940" y="2286234"/>
            <a:ext cx="1524001" cy="230832"/>
          </a:xfrm>
          <a:prstGeom prst="roundRect">
            <a:avLst>
              <a:gd name="adj" fmla="val 17161"/>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55D783D2-33E7-D595-73C9-091BE5BFDCA6}"/>
              </a:ext>
            </a:extLst>
          </p:cNvPr>
          <p:cNvSpPr/>
          <p:nvPr/>
        </p:nvSpPr>
        <p:spPr>
          <a:xfrm>
            <a:off x="2808940" y="2557708"/>
            <a:ext cx="1524001"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redondeado 30">
            <a:extLst>
              <a:ext uri="{FF2B5EF4-FFF2-40B4-BE49-F238E27FC236}">
                <a16:creationId xmlns:a16="http://schemas.microsoft.com/office/drawing/2014/main" id="{5EF17ACC-4456-3EE1-1CB9-829811FE8F60}"/>
              </a:ext>
            </a:extLst>
          </p:cNvPr>
          <p:cNvSpPr/>
          <p:nvPr/>
        </p:nvSpPr>
        <p:spPr>
          <a:xfrm>
            <a:off x="2808939" y="2829182"/>
            <a:ext cx="1524001" cy="230832"/>
          </a:xfrm>
          <a:prstGeom prst="roundRect">
            <a:avLst>
              <a:gd name="adj" fmla="val 22163"/>
            </a:avLst>
          </a:prstGeom>
          <a:solidFill>
            <a:srgbClr val="D7E1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redondeado 31">
            <a:extLst>
              <a:ext uri="{FF2B5EF4-FFF2-40B4-BE49-F238E27FC236}">
                <a16:creationId xmlns:a16="http://schemas.microsoft.com/office/drawing/2014/main" id="{4D66510F-6584-EED8-74CA-51D7D56C5D9C}"/>
              </a:ext>
            </a:extLst>
          </p:cNvPr>
          <p:cNvSpPr/>
          <p:nvPr/>
        </p:nvSpPr>
        <p:spPr>
          <a:xfrm>
            <a:off x="2808940" y="3100656"/>
            <a:ext cx="1524001" cy="230832"/>
          </a:xfrm>
          <a:prstGeom prst="roundRect">
            <a:avLst>
              <a:gd name="adj" fmla="val 19662"/>
            </a:avLst>
          </a:prstGeom>
          <a:solidFill>
            <a:srgbClr val="F8931F">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redondeado 32">
            <a:extLst>
              <a:ext uri="{FF2B5EF4-FFF2-40B4-BE49-F238E27FC236}">
                <a16:creationId xmlns:a16="http://schemas.microsoft.com/office/drawing/2014/main" id="{1D9D69F3-8919-52C9-E587-0DAA2F53B2B0}"/>
              </a:ext>
            </a:extLst>
          </p:cNvPr>
          <p:cNvSpPr/>
          <p:nvPr/>
        </p:nvSpPr>
        <p:spPr>
          <a:xfrm>
            <a:off x="2808940" y="3372130"/>
            <a:ext cx="1524001" cy="230832"/>
          </a:xfrm>
          <a:prstGeom prst="roundRect">
            <a:avLst>
              <a:gd name="adj" fmla="val 19662"/>
            </a:avLst>
          </a:prstGeom>
          <a:solidFill>
            <a:srgbClr val="FF4A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redondeado 34">
            <a:extLst>
              <a:ext uri="{FF2B5EF4-FFF2-40B4-BE49-F238E27FC236}">
                <a16:creationId xmlns:a16="http://schemas.microsoft.com/office/drawing/2014/main" id="{B02B0673-9757-0FE0-CB61-2749669745D9}"/>
              </a:ext>
            </a:extLst>
          </p:cNvPr>
          <p:cNvSpPr/>
          <p:nvPr/>
        </p:nvSpPr>
        <p:spPr>
          <a:xfrm>
            <a:off x="2808940" y="3643606"/>
            <a:ext cx="1524001"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B22A32F9-0E03-FCCF-B480-83E510352849}"/>
              </a:ext>
            </a:extLst>
          </p:cNvPr>
          <p:cNvSpPr txBox="1"/>
          <p:nvPr/>
        </p:nvSpPr>
        <p:spPr>
          <a:xfrm>
            <a:off x="2886635" y="2298222"/>
            <a:ext cx="1372523" cy="215444"/>
          </a:xfrm>
          <a:prstGeom prst="rect">
            <a:avLst/>
          </a:prstGeom>
          <a:noFill/>
          <a:effectLst/>
        </p:spPr>
        <p:txBody>
          <a:bodyPr wrap="square" rtlCol="0">
            <a:spAutoFit/>
          </a:bodyPr>
          <a:lstStyle/>
          <a:p>
            <a:pPr algn="ctr"/>
            <a:r>
              <a:rPr lang="es-ES" sz="800" b="1" dirty="0">
                <a:solidFill>
                  <a:schemeClr val="bg1"/>
                </a:solidFill>
                <a:latin typeface="PP Neue Montreal" pitchFamily="2" charset="77"/>
                <a:ea typeface="PP Neue Montreal" pitchFamily="2" charset="77"/>
              </a:rPr>
              <a:t>Menor Riesgo</a:t>
            </a:r>
          </a:p>
        </p:txBody>
      </p:sp>
      <p:sp>
        <p:nvSpPr>
          <p:cNvPr id="48" name="CuadroTexto 47">
            <a:extLst>
              <a:ext uri="{FF2B5EF4-FFF2-40B4-BE49-F238E27FC236}">
                <a16:creationId xmlns:a16="http://schemas.microsoft.com/office/drawing/2014/main" id="{0A83532E-5FCD-B420-AD6A-D106941DDA5E}"/>
              </a:ext>
            </a:extLst>
          </p:cNvPr>
          <p:cNvSpPr txBox="1"/>
          <p:nvPr/>
        </p:nvSpPr>
        <p:spPr>
          <a:xfrm>
            <a:off x="2886635" y="3654525"/>
            <a:ext cx="1372523"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Mayor riesgo</a:t>
            </a:r>
          </a:p>
        </p:txBody>
      </p:sp>
      <p:sp>
        <p:nvSpPr>
          <p:cNvPr id="56" name="CuadroTexto 55">
            <a:extLst>
              <a:ext uri="{FF2B5EF4-FFF2-40B4-BE49-F238E27FC236}">
                <a16:creationId xmlns:a16="http://schemas.microsoft.com/office/drawing/2014/main" id="{8A9C578B-05AC-6BA9-239C-6E59FC6C079B}"/>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57" name="CuadroTexto 56">
            <a:extLst>
              <a:ext uri="{FF2B5EF4-FFF2-40B4-BE49-F238E27FC236}">
                <a16:creationId xmlns:a16="http://schemas.microsoft.com/office/drawing/2014/main" id="{90F021D8-D535-6589-F413-272C770298E2}"/>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58" name="CuadroTexto 57">
            <a:extLst>
              <a:ext uri="{FF2B5EF4-FFF2-40B4-BE49-F238E27FC236}">
                <a16:creationId xmlns:a16="http://schemas.microsoft.com/office/drawing/2014/main" id="{B6BA459A-2DB5-85E7-30E3-8E5FB1FE558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2" name="CuadroTexto 61">
            <a:extLst>
              <a:ext uri="{FF2B5EF4-FFF2-40B4-BE49-F238E27FC236}">
                <a16:creationId xmlns:a16="http://schemas.microsoft.com/office/drawing/2014/main" id="{A3CCBA2E-94A4-5C04-775B-EBEBC067B2E5}"/>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grpSp>
        <p:nvGrpSpPr>
          <p:cNvPr id="4" name="Grupo 3">
            <a:extLst>
              <a:ext uri="{FF2B5EF4-FFF2-40B4-BE49-F238E27FC236}">
                <a16:creationId xmlns:a16="http://schemas.microsoft.com/office/drawing/2014/main" id="{CF07ACA3-AA1A-5FC8-ECF8-B8E229A8BE70}"/>
              </a:ext>
            </a:extLst>
          </p:cNvPr>
          <p:cNvGrpSpPr/>
          <p:nvPr/>
        </p:nvGrpSpPr>
        <p:grpSpPr>
          <a:xfrm>
            <a:off x="239547" y="884830"/>
            <a:ext cx="1367111" cy="1973555"/>
            <a:chOff x="239547" y="1370936"/>
            <a:chExt cx="1367111" cy="1973555"/>
          </a:xfrm>
        </p:grpSpPr>
        <p:sp>
          <p:nvSpPr>
            <p:cNvPr id="5" name="CuadroTexto 4">
              <a:hlinkClick r:id="rId4" action="ppaction://hlinksldjump"/>
              <a:extLst>
                <a:ext uri="{FF2B5EF4-FFF2-40B4-BE49-F238E27FC236}">
                  <a16:creationId xmlns:a16="http://schemas.microsoft.com/office/drawing/2014/main" id="{18E65BBD-F20E-121F-E01E-AAAACF371227}"/>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0" name="CuadroTexto 9">
              <a:hlinkClick r:id="rId5" action="ppaction://hlinksldjump"/>
              <a:extLst>
                <a:ext uri="{FF2B5EF4-FFF2-40B4-BE49-F238E27FC236}">
                  <a16:creationId xmlns:a16="http://schemas.microsoft.com/office/drawing/2014/main" id="{51BFA4F8-8D89-5751-24F0-A8C0E1F4BD39}"/>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1" name="CuadroTexto 10">
              <a:hlinkClick r:id="rId6" action="ppaction://hlinksldjump"/>
              <a:extLst>
                <a:ext uri="{FF2B5EF4-FFF2-40B4-BE49-F238E27FC236}">
                  <a16:creationId xmlns:a16="http://schemas.microsoft.com/office/drawing/2014/main" id="{3CE0631B-F774-BB2E-079A-77FFD87F26C8}"/>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12" name="CuadroTexto 11">
              <a:hlinkClick r:id="rId7" action="ppaction://hlinksldjump"/>
              <a:extLst>
                <a:ext uri="{FF2B5EF4-FFF2-40B4-BE49-F238E27FC236}">
                  <a16:creationId xmlns:a16="http://schemas.microsoft.com/office/drawing/2014/main" id="{E2D4E8DB-2801-2C45-EAB2-3BED8F6E45B9}"/>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13" name="CuadroTexto 12">
              <a:hlinkClick r:id="rId8" action="ppaction://hlinksldjump"/>
              <a:extLst>
                <a:ext uri="{FF2B5EF4-FFF2-40B4-BE49-F238E27FC236}">
                  <a16:creationId xmlns:a16="http://schemas.microsoft.com/office/drawing/2014/main" id="{BD270E67-999C-8CC3-35E6-68A85BDAEA65}"/>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5" name="Conector recto 14">
              <a:extLst>
                <a:ext uri="{FF2B5EF4-FFF2-40B4-BE49-F238E27FC236}">
                  <a16:creationId xmlns:a16="http://schemas.microsoft.com/office/drawing/2014/main" id="{8B77AC6C-2B62-BA26-1B16-9AD9001809F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89DA8E91-5399-9DA5-42C3-66F11937A373}"/>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BEC27DDE-EF91-25C8-1758-202544C64AF1}"/>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534B5695-0F15-3367-0B06-C10DFEE091D9}"/>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A499138A-A5E1-154F-6361-45E729570AA8}"/>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30177EB0-2C27-B2EA-3D15-B58463AED58D}"/>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CuadroTexto 20">
              <a:hlinkClick r:id="rId9" action="ppaction://hlinksldjump"/>
              <a:extLst>
                <a:ext uri="{FF2B5EF4-FFF2-40B4-BE49-F238E27FC236}">
                  <a16:creationId xmlns:a16="http://schemas.microsoft.com/office/drawing/2014/main" id="{1FC1E246-ED46-999D-8946-CCF7DCA06B5A}"/>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Caso práctico Eolo, S.A</a:t>
              </a:r>
            </a:p>
          </p:txBody>
        </p:sp>
        <p:sp>
          <p:nvSpPr>
            <p:cNvPr id="22" name="CuadroTexto 21">
              <a:hlinkClick r:id="rId10" action="ppaction://hlinksldjump"/>
              <a:extLst>
                <a:ext uri="{FF2B5EF4-FFF2-40B4-BE49-F238E27FC236}">
                  <a16:creationId xmlns:a16="http://schemas.microsoft.com/office/drawing/2014/main" id="{A91D7AF1-37D1-87E3-73F9-285435FF214F}"/>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Depósitos</a:t>
              </a:r>
            </a:p>
          </p:txBody>
        </p:sp>
        <p:sp>
          <p:nvSpPr>
            <p:cNvPr id="47" name="CuadroTexto 46">
              <a:hlinkClick r:id="rId11" action="ppaction://hlinksldjump"/>
              <a:extLst>
                <a:ext uri="{FF2B5EF4-FFF2-40B4-BE49-F238E27FC236}">
                  <a16:creationId xmlns:a16="http://schemas.microsoft.com/office/drawing/2014/main" id="{E3F64F36-1940-3978-5CA1-7A98760BBC65}"/>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Bonos </a:t>
              </a:r>
            </a:p>
          </p:txBody>
        </p:sp>
        <p:sp>
          <p:nvSpPr>
            <p:cNvPr id="49" name="CuadroTexto 48">
              <a:hlinkClick r:id="rId12" action="ppaction://hlinksldjump"/>
              <a:extLst>
                <a:ext uri="{FF2B5EF4-FFF2-40B4-BE49-F238E27FC236}">
                  <a16:creationId xmlns:a16="http://schemas.microsoft.com/office/drawing/2014/main" id="{8AD1E985-5FCE-BCA1-BBEE-CEB581A37775}"/>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Acciones</a:t>
              </a:r>
            </a:p>
          </p:txBody>
        </p:sp>
        <p:sp>
          <p:nvSpPr>
            <p:cNvPr id="50" name="Elipse 49">
              <a:extLst>
                <a:ext uri="{FF2B5EF4-FFF2-40B4-BE49-F238E27FC236}">
                  <a16:creationId xmlns:a16="http://schemas.microsoft.com/office/drawing/2014/main" id="{8771F5B1-FBB1-D0F3-F2F6-5CDA5221F567}"/>
                </a:ext>
              </a:extLst>
            </p:cNvPr>
            <p:cNvSpPr/>
            <p:nvPr/>
          </p:nvSpPr>
          <p:spPr>
            <a:xfrm>
              <a:off x="1337631" y="260483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1" name="Imagen 50">
            <a:hlinkClick r:id="" action="ppaction://hlinkshowjump?jump=firstslide"/>
            <a:extLst>
              <a:ext uri="{FF2B5EF4-FFF2-40B4-BE49-F238E27FC236}">
                <a16:creationId xmlns:a16="http://schemas.microsoft.com/office/drawing/2014/main" id="{DAEAFBE1-D285-1BF7-D5F6-632E7440ED9A}"/>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5578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1" name="Grupo 60">
            <a:extLst>
              <a:ext uri="{FF2B5EF4-FFF2-40B4-BE49-F238E27FC236}">
                <a16:creationId xmlns:a16="http://schemas.microsoft.com/office/drawing/2014/main" id="{9EF65C69-7BD7-1066-6E82-C892F23B191F}"/>
              </a:ext>
            </a:extLst>
          </p:cNvPr>
          <p:cNvGrpSpPr/>
          <p:nvPr/>
        </p:nvGrpSpPr>
        <p:grpSpPr>
          <a:xfrm>
            <a:off x="4523694" y="2153174"/>
            <a:ext cx="1166970" cy="434346"/>
            <a:chOff x="6586449" y="2288277"/>
            <a:chExt cx="1166970" cy="434346"/>
          </a:xfrm>
        </p:grpSpPr>
        <p:sp>
          <p:nvSpPr>
            <p:cNvPr id="59" name="Rectángulo redondeado 58">
              <a:extLst>
                <a:ext uri="{FF2B5EF4-FFF2-40B4-BE49-F238E27FC236}">
                  <a16:creationId xmlns:a16="http://schemas.microsoft.com/office/drawing/2014/main" id="{29C11047-4A0F-F456-C6B2-F58A449B97B4}"/>
                </a:ext>
              </a:extLst>
            </p:cNvPr>
            <p:cNvSpPr/>
            <p:nvPr/>
          </p:nvSpPr>
          <p:spPr>
            <a:xfrm>
              <a:off x="6586449" y="2288277"/>
              <a:ext cx="1166970" cy="434346"/>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0" name="Imagen 59">
              <a:extLst>
                <a:ext uri="{FF2B5EF4-FFF2-40B4-BE49-F238E27FC236}">
                  <a16:creationId xmlns:a16="http://schemas.microsoft.com/office/drawing/2014/main" id="{58067610-6A44-E49C-5B47-661A5D9E34CF}"/>
                </a:ext>
              </a:extLst>
            </p:cNvPr>
            <p:cNvPicPr>
              <a:picLocks noChangeAspect="1"/>
            </p:cNvPicPr>
            <p:nvPr/>
          </p:nvPicPr>
          <p:blipFill>
            <a:blip r:embed="rId3"/>
            <a:srcRect/>
            <a:stretch/>
          </p:blipFill>
          <p:spPr>
            <a:xfrm>
              <a:off x="7394113" y="2387717"/>
              <a:ext cx="253348" cy="237926"/>
            </a:xfrm>
            <a:prstGeom prst="rect">
              <a:avLst/>
            </a:prstGeom>
          </p:spPr>
        </p:pic>
      </p:grpSp>
      <p:grpSp>
        <p:nvGrpSpPr>
          <p:cNvPr id="64" name="Grupo 63">
            <a:extLst>
              <a:ext uri="{FF2B5EF4-FFF2-40B4-BE49-F238E27FC236}">
                <a16:creationId xmlns:a16="http://schemas.microsoft.com/office/drawing/2014/main" id="{171DDA70-88A7-CE21-CD0C-AC43C88C941B}"/>
              </a:ext>
            </a:extLst>
          </p:cNvPr>
          <p:cNvGrpSpPr/>
          <p:nvPr/>
        </p:nvGrpSpPr>
        <p:grpSpPr>
          <a:xfrm>
            <a:off x="6581564" y="2153174"/>
            <a:ext cx="1166970" cy="434346"/>
            <a:chOff x="6586449" y="2288277"/>
            <a:chExt cx="1166970" cy="434346"/>
          </a:xfrm>
        </p:grpSpPr>
        <p:sp>
          <p:nvSpPr>
            <p:cNvPr id="65" name="Rectángulo redondeado 64">
              <a:extLst>
                <a:ext uri="{FF2B5EF4-FFF2-40B4-BE49-F238E27FC236}">
                  <a16:creationId xmlns:a16="http://schemas.microsoft.com/office/drawing/2014/main" id="{37F78E22-A608-EB7E-0A52-3F5DEE209C31}"/>
                </a:ext>
              </a:extLst>
            </p:cNvPr>
            <p:cNvSpPr/>
            <p:nvPr/>
          </p:nvSpPr>
          <p:spPr>
            <a:xfrm>
              <a:off x="6586449" y="2288277"/>
              <a:ext cx="1166970" cy="434346"/>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6" name="Imagen 65">
              <a:extLst>
                <a:ext uri="{FF2B5EF4-FFF2-40B4-BE49-F238E27FC236}">
                  <a16:creationId xmlns:a16="http://schemas.microsoft.com/office/drawing/2014/main" id="{B8560ED3-E65B-2B0D-DA65-F7ACCD8C8209}"/>
                </a:ext>
              </a:extLst>
            </p:cNvPr>
            <p:cNvPicPr>
              <a:picLocks noChangeAspect="1"/>
            </p:cNvPicPr>
            <p:nvPr/>
          </p:nvPicPr>
          <p:blipFill>
            <a:blip r:embed="rId3"/>
            <a:srcRect/>
            <a:stretch/>
          </p:blipFill>
          <p:spPr>
            <a:xfrm>
              <a:off x="7394113" y="2387717"/>
              <a:ext cx="253348" cy="237926"/>
            </a:xfrm>
            <a:prstGeom prst="rect">
              <a:avLst/>
            </a:prstGeom>
          </p:spPr>
        </p:pic>
      </p:grpSp>
      <p:sp>
        <p:nvSpPr>
          <p:cNvPr id="9" name="CuadroTexto 8">
            <a:extLst>
              <a:ext uri="{FF2B5EF4-FFF2-40B4-BE49-F238E27FC236}">
                <a16:creationId xmlns:a16="http://schemas.microsoft.com/office/drawing/2014/main" id="{28129C2C-B3B7-9209-CC41-84CA2BA17DF9}"/>
              </a:ext>
            </a:extLst>
          </p:cNvPr>
          <p:cNvSpPr txBox="1"/>
          <p:nvPr/>
        </p:nvSpPr>
        <p:spPr>
          <a:xfrm>
            <a:off x="4612716" y="2730956"/>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1,0 %</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4"/>
          <a:srcRect/>
          <a:stretch/>
        </p:blipFill>
        <p:spPr>
          <a:xfrm>
            <a:off x="323254" y="3789121"/>
            <a:ext cx="245775" cy="268533"/>
          </a:xfrm>
          <a:prstGeom prst="rect">
            <a:avLst/>
          </a:prstGeom>
        </p:spPr>
      </p:pic>
      <p:pic>
        <p:nvPicPr>
          <p:cNvPr id="52" name="Imagen 51">
            <a:extLst>
              <a:ext uri="{FF2B5EF4-FFF2-40B4-BE49-F238E27FC236}">
                <a16:creationId xmlns:a16="http://schemas.microsoft.com/office/drawing/2014/main" id="{6D8123E0-9853-ACFA-1EE4-02D51072E91B}"/>
              </a:ext>
            </a:extLst>
          </p:cNvPr>
          <p:cNvPicPr>
            <a:picLocks noChangeAspect="1"/>
          </p:cNvPicPr>
          <p:nvPr/>
        </p:nvPicPr>
        <p:blipFill>
          <a:blip r:embed="rId5"/>
          <a:srcRect/>
          <a:stretch/>
        </p:blipFill>
        <p:spPr>
          <a:xfrm>
            <a:off x="5888674" y="2144101"/>
            <a:ext cx="407821" cy="393919"/>
          </a:xfrm>
          <a:prstGeom prst="rect">
            <a:avLst/>
          </a:prstGeom>
        </p:spPr>
      </p:pic>
      <p:grpSp>
        <p:nvGrpSpPr>
          <p:cNvPr id="4" name="Grupo 3">
            <a:extLst>
              <a:ext uri="{FF2B5EF4-FFF2-40B4-BE49-F238E27FC236}">
                <a16:creationId xmlns:a16="http://schemas.microsoft.com/office/drawing/2014/main" id="{EAC245B2-D939-B915-5C52-C69C2C58E831}"/>
              </a:ext>
            </a:extLst>
          </p:cNvPr>
          <p:cNvGrpSpPr/>
          <p:nvPr/>
        </p:nvGrpSpPr>
        <p:grpSpPr>
          <a:xfrm rot="10800000">
            <a:off x="4543755" y="3966799"/>
            <a:ext cx="489165" cy="434346"/>
            <a:chOff x="7264253" y="2288277"/>
            <a:chExt cx="489165" cy="434346"/>
          </a:xfrm>
        </p:grpSpPr>
        <p:sp>
          <p:nvSpPr>
            <p:cNvPr id="5" name="Rectángulo redondeado 4">
              <a:extLst>
                <a:ext uri="{FF2B5EF4-FFF2-40B4-BE49-F238E27FC236}">
                  <a16:creationId xmlns:a16="http://schemas.microsoft.com/office/drawing/2014/main" id="{6A1F93C5-C241-A0EE-5EF8-A147B5572B6F}"/>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0CD9C39A-2F8A-A85B-01BC-726DE0A85B9C}"/>
                </a:ext>
              </a:extLst>
            </p:cNvPr>
            <p:cNvPicPr>
              <a:picLocks noChangeAspect="1"/>
            </p:cNvPicPr>
            <p:nvPr/>
          </p:nvPicPr>
          <p:blipFill>
            <a:blip r:embed="rId3"/>
            <a:srcRect/>
            <a:stretch/>
          </p:blipFill>
          <p:spPr>
            <a:xfrm>
              <a:off x="7391585" y="2385343"/>
              <a:ext cx="258403" cy="242674"/>
            </a:xfrm>
            <a:prstGeom prst="rect">
              <a:avLst/>
            </a:prstGeom>
          </p:spPr>
        </p:pic>
      </p:grpSp>
      <p:pic>
        <p:nvPicPr>
          <p:cNvPr id="18" name="Imagen 17">
            <a:extLst>
              <a:ext uri="{FF2B5EF4-FFF2-40B4-BE49-F238E27FC236}">
                <a16:creationId xmlns:a16="http://schemas.microsoft.com/office/drawing/2014/main" id="{CB59B3E3-51B3-A9B0-75F9-96FAD96979BE}"/>
              </a:ext>
            </a:extLst>
          </p:cNvPr>
          <p:cNvPicPr>
            <a:picLocks noChangeAspect="1"/>
          </p:cNvPicPr>
          <p:nvPr/>
        </p:nvPicPr>
        <p:blipFill>
          <a:blip r:embed="rId6"/>
          <a:srcRect/>
          <a:stretch/>
        </p:blipFill>
        <p:spPr>
          <a:xfrm>
            <a:off x="4085176" y="3938494"/>
            <a:ext cx="254422" cy="432038"/>
          </a:xfrm>
          <a:prstGeom prst="rect">
            <a:avLst/>
          </a:prstGeom>
        </p:spPr>
      </p:pic>
      <p:sp>
        <p:nvSpPr>
          <p:cNvPr id="3" name="CuadroTexto 2">
            <a:extLst>
              <a:ext uri="{FF2B5EF4-FFF2-40B4-BE49-F238E27FC236}">
                <a16:creationId xmlns:a16="http://schemas.microsoft.com/office/drawing/2014/main" id="{EE2C4341-46B3-61EF-D0DA-D93D361717BC}"/>
              </a:ext>
            </a:extLst>
          </p:cNvPr>
          <p:cNvSpPr txBox="1"/>
          <p:nvPr/>
        </p:nvSpPr>
        <p:spPr>
          <a:xfrm>
            <a:off x="3678097"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Depósito</a:t>
            </a:r>
          </a:p>
        </p:txBody>
      </p:sp>
      <p:sp>
        <p:nvSpPr>
          <p:cNvPr id="6" name="CuadroTexto 5">
            <a:extLst>
              <a:ext uri="{FF2B5EF4-FFF2-40B4-BE49-F238E27FC236}">
                <a16:creationId xmlns:a16="http://schemas.microsoft.com/office/drawing/2014/main" id="{27A2CE81-E047-3D7A-4AB4-CAD647617A74}"/>
              </a:ext>
            </a:extLst>
          </p:cNvPr>
          <p:cNvSpPr txBox="1"/>
          <p:nvPr/>
        </p:nvSpPr>
        <p:spPr>
          <a:xfrm>
            <a:off x="5171260" y="1186270"/>
            <a:ext cx="218112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Ahorro a plazo</a:t>
            </a:r>
          </a:p>
        </p:txBody>
      </p:sp>
      <p:pic>
        <p:nvPicPr>
          <p:cNvPr id="25" name="Imagen 24">
            <a:extLst>
              <a:ext uri="{FF2B5EF4-FFF2-40B4-BE49-F238E27FC236}">
                <a16:creationId xmlns:a16="http://schemas.microsoft.com/office/drawing/2014/main" id="{439057CC-91F8-0F5C-AAE8-810E7432A1C7}"/>
              </a:ext>
            </a:extLst>
          </p:cNvPr>
          <p:cNvPicPr>
            <a:picLocks noChangeAspect="1"/>
          </p:cNvPicPr>
          <p:nvPr/>
        </p:nvPicPr>
        <p:blipFill>
          <a:blip r:embed="rId6"/>
          <a:srcRect/>
          <a:stretch/>
        </p:blipFill>
        <p:spPr>
          <a:xfrm>
            <a:off x="4085176" y="2145552"/>
            <a:ext cx="254422" cy="432038"/>
          </a:xfrm>
          <a:prstGeom prst="rect">
            <a:avLst/>
          </a:prstGeom>
        </p:spPr>
      </p:pic>
      <p:grpSp>
        <p:nvGrpSpPr>
          <p:cNvPr id="26" name="Grupo 25">
            <a:extLst>
              <a:ext uri="{FF2B5EF4-FFF2-40B4-BE49-F238E27FC236}">
                <a16:creationId xmlns:a16="http://schemas.microsoft.com/office/drawing/2014/main" id="{85A4CDB9-C3E4-30B6-BB05-F957C1DAA66A}"/>
              </a:ext>
            </a:extLst>
          </p:cNvPr>
          <p:cNvGrpSpPr/>
          <p:nvPr/>
        </p:nvGrpSpPr>
        <p:grpSpPr>
          <a:xfrm rot="10800000">
            <a:off x="6713214" y="3966799"/>
            <a:ext cx="489165" cy="434346"/>
            <a:chOff x="7264253" y="2288277"/>
            <a:chExt cx="489165" cy="434346"/>
          </a:xfrm>
        </p:grpSpPr>
        <p:sp>
          <p:nvSpPr>
            <p:cNvPr id="27" name="Rectángulo redondeado 26">
              <a:extLst>
                <a:ext uri="{FF2B5EF4-FFF2-40B4-BE49-F238E27FC236}">
                  <a16:creationId xmlns:a16="http://schemas.microsoft.com/office/drawing/2014/main" id="{0B220402-99C8-49FF-A32C-C741093AAE6B}"/>
                </a:ext>
              </a:extLst>
            </p:cNvPr>
            <p:cNvSpPr/>
            <p:nvPr/>
          </p:nvSpPr>
          <p:spPr>
            <a:xfrm>
              <a:off x="7264253" y="2288277"/>
              <a:ext cx="489165" cy="434346"/>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8" name="Imagen 27">
              <a:extLst>
                <a:ext uri="{FF2B5EF4-FFF2-40B4-BE49-F238E27FC236}">
                  <a16:creationId xmlns:a16="http://schemas.microsoft.com/office/drawing/2014/main" id="{4C663082-EF83-FE4A-DAEB-DAA3F65E5737}"/>
                </a:ext>
              </a:extLst>
            </p:cNvPr>
            <p:cNvPicPr>
              <a:picLocks noChangeAspect="1"/>
            </p:cNvPicPr>
            <p:nvPr/>
          </p:nvPicPr>
          <p:blipFill>
            <a:blip r:embed="rId3"/>
            <a:srcRect/>
            <a:stretch/>
          </p:blipFill>
          <p:spPr>
            <a:xfrm>
              <a:off x="7391585" y="2385343"/>
              <a:ext cx="258403" cy="242674"/>
            </a:xfrm>
            <a:prstGeom prst="rect">
              <a:avLst/>
            </a:prstGeom>
          </p:spPr>
        </p:pic>
      </p:grpSp>
      <p:sp>
        <p:nvSpPr>
          <p:cNvPr id="29" name="CuadroTexto 28">
            <a:extLst>
              <a:ext uri="{FF2B5EF4-FFF2-40B4-BE49-F238E27FC236}">
                <a16:creationId xmlns:a16="http://schemas.microsoft.com/office/drawing/2014/main" id="{C2A510BC-3C2B-EBEF-1E3A-3F518FB8AF22}"/>
              </a:ext>
            </a:extLst>
          </p:cNvPr>
          <p:cNvSpPr txBox="1"/>
          <p:nvPr/>
        </p:nvSpPr>
        <p:spPr>
          <a:xfrm>
            <a:off x="4612716" y="3567661"/>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5.050 €</a:t>
            </a:r>
          </a:p>
        </p:txBody>
      </p:sp>
      <p:sp>
        <p:nvSpPr>
          <p:cNvPr id="30" name="CuadroTexto 29">
            <a:extLst>
              <a:ext uri="{FF2B5EF4-FFF2-40B4-BE49-F238E27FC236}">
                <a16:creationId xmlns:a16="http://schemas.microsoft.com/office/drawing/2014/main" id="{149DCCA2-AA29-05DA-D44F-3EE46FAEBB35}"/>
              </a:ext>
            </a:extLst>
          </p:cNvPr>
          <p:cNvSpPr txBox="1"/>
          <p:nvPr/>
        </p:nvSpPr>
        <p:spPr>
          <a:xfrm>
            <a:off x="4612716" y="1750815"/>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5.000 €</a:t>
            </a:r>
          </a:p>
        </p:txBody>
      </p:sp>
      <p:sp>
        <p:nvSpPr>
          <p:cNvPr id="31" name="CuadroTexto 30">
            <a:extLst>
              <a:ext uri="{FF2B5EF4-FFF2-40B4-BE49-F238E27FC236}">
                <a16:creationId xmlns:a16="http://schemas.microsoft.com/office/drawing/2014/main" id="{8AF24BED-D712-71C9-C0C6-FF1AD77A839C}"/>
              </a:ext>
            </a:extLst>
          </p:cNvPr>
          <p:cNvSpPr txBox="1"/>
          <p:nvPr/>
        </p:nvSpPr>
        <p:spPr>
          <a:xfrm>
            <a:off x="6816643" y="2730956"/>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6,5 %</a:t>
            </a:r>
          </a:p>
        </p:txBody>
      </p:sp>
      <p:sp>
        <p:nvSpPr>
          <p:cNvPr id="32" name="CuadroTexto 31">
            <a:extLst>
              <a:ext uri="{FF2B5EF4-FFF2-40B4-BE49-F238E27FC236}">
                <a16:creationId xmlns:a16="http://schemas.microsoft.com/office/drawing/2014/main" id="{F1DF54B9-568E-1884-1928-BF5E514BFE37}"/>
              </a:ext>
            </a:extLst>
          </p:cNvPr>
          <p:cNvSpPr txBox="1"/>
          <p:nvPr/>
        </p:nvSpPr>
        <p:spPr>
          <a:xfrm>
            <a:off x="6746316" y="3567661"/>
            <a:ext cx="1375698"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4.095.000 €</a:t>
            </a:r>
          </a:p>
        </p:txBody>
      </p:sp>
      <p:sp>
        <p:nvSpPr>
          <p:cNvPr id="33" name="CuadroTexto 32">
            <a:extLst>
              <a:ext uri="{FF2B5EF4-FFF2-40B4-BE49-F238E27FC236}">
                <a16:creationId xmlns:a16="http://schemas.microsoft.com/office/drawing/2014/main" id="{A7A7CB9E-ADDA-5491-9953-A4665226A0E3}"/>
              </a:ext>
            </a:extLst>
          </p:cNvPr>
          <p:cNvSpPr txBox="1"/>
          <p:nvPr/>
        </p:nvSpPr>
        <p:spPr>
          <a:xfrm>
            <a:off x="6746316" y="1750815"/>
            <a:ext cx="1310431"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63.000.000</a:t>
            </a:r>
          </a:p>
        </p:txBody>
      </p:sp>
      <p:sp>
        <p:nvSpPr>
          <p:cNvPr id="35" name="CuadroTexto 34">
            <a:extLst>
              <a:ext uri="{FF2B5EF4-FFF2-40B4-BE49-F238E27FC236}">
                <a16:creationId xmlns:a16="http://schemas.microsoft.com/office/drawing/2014/main" id="{0EDD512C-C759-6092-09EF-2E045D67F027}"/>
              </a:ext>
            </a:extLst>
          </p:cNvPr>
          <p:cNvSpPr txBox="1"/>
          <p:nvPr/>
        </p:nvSpPr>
        <p:spPr>
          <a:xfrm>
            <a:off x="4612716" y="2228933"/>
            <a:ext cx="1003257" cy="307777"/>
          </a:xfrm>
          <a:prstGeom prst="rect">
            <a:avLst/>
          </a:prstGeom>
          <a:noFill/>
          <a:effectLst/>
        </p:spPr>
        <p:txBody>
          <a:bodyPr wrap="square" rtlCol="0">
            <a:spAutoFit/>
          </a:bodyPr>
          <a:lstStyle/>
          <a:p>
            <a:r>
              <a:rPr lang="es-ES" sz="1400" b="1" dirty="0">
                <a:solidFill>
                  <a:schemeClr val="bg1"/>
                </a:solidFill>
                <a:latin typeface="PP Neue Montreal" pitchFamily="2" charset="77"/>
                <a:ea typeface="PP Neue Montreal" pitchFamily="2" charset="77"/>
              </a:rPr>
              <a:t>1 año</a:t>
            </a:r>
          </a:p>
        </p:txBody>
      </p:sp>
      <p:sp>
        <p:nvSpPr>
          <p:cNvPr id="36" name="CuadroTexto 35">
            <a:extLst>
              <a:ext uri="{FF2B5EF4-FFF2-40B4-BE49-F238E27FC236}">
                <a16:creationId xmlns:a16="http://schemas.microsoft.com/office/drawing/2014/main" id="{E2DD2611-940A-3306-81C3-A529F0D5DFD7}"/>
              </a:ext>
            </a:extLst>
          </p:cNvPr>
          <p:cNvSpPr txBox="1"/>
          <p:nvPr/>
        </p:nvSpPr>
        <p:spPr>
          <a:xfrm>
            <a:off x="6621905" y="2228933"/>
            <a:ext cx="1003257" cy="307777"/>
          </a:xfrm>
          <a:prstGeom prst="rect">
            <a:avLst/>
          </a:prstGeom>
          <a:noFill/>
          <a:effectLst/>
        </p:spPr>
        <p:txBody>
          <a:bodyPr wrap="square" rtlCol="0">
            <a:spAutoFit/>
          </a:bodyPr>
          <a:lstStyle/>
          <a:p>
            <a:r>
              <a:rPr lang="es-ES" sz="1400" b="1" dirty="0">
                <a:solidFill>
                  <a:schemeClr val="bg1"/>
                </a:solidFill>
                <a:latin typeface="PP Neue Montreal" pitchFamily="2" charset="77"/>
                <a:ea typeface="PP Neue Montreal" pitchFamily="2" charset="77"/>
              </a:rPr>
              <a:t>8 años</a:t>
            </a:r>
          </a:p>
        </p:txBody>
      </p:sp>
      <p:pic>
        <p:nvPicPr>
          <p:cNvPr id="48" name="Imagen 47">
            <a:extLst>
              <a:ext uri="{FF2B5EF4-FFF2-40B4-BE49-F238E27FC236}">
                <a16:creationId xmlns:a16="http://schemas.microsoft.com/office/drawing/2014/main" id="{50AF21B2-3A97-054F-A952-1E585A14883A}"/>
              </a:ext>
            </a:extLst>
          </p:cNvPr>
          <p:cNvPicPr>
            <a:picLocks noChangeAspect="1"/>
          </p:cNvPicPr>
          <p:nvPr/>
        </p:nvPicPr>
        <p:blipFill>
          <a:blip r:embed="rId5"/>
          <a:srcRect/>
          <a:stretch/>
        </p:blipFill>
        <p:spPr>
          <a:xfrm>
            <a:off x="5888674" y="3943019"/>
            <a:ext cx="407821" cy="393919"/>
          </a:xfrm>
          <a:prstGeom prst="rect">
            <a:avLst/>
          </a:prstGeom>
        </p:spPr>
      </p:pic>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7"/>
          <a:srcRect/>
          <a:stretch/>
        </p:blipFill>
        <p:spPr>
          <a:xfrm>
            <a:off x="7967724" y="2087870"/>
            <a:ext cx="647878" cy="623705"/>
          </a:xfrm>
          <a:prstGeom prst="rect">
            <a:avLst/>
          </a:prstGeom>
        </p:spPr>
      </p:pic>
      <p:pic>
        <p:nvPicPr>
          <p:cNvPr id="57" name="Imagen 56">
            <a:extLst>
              <a:ext uri="{FF2B5EF4-FFF2-40B4-BE49-F238E27FC236}">
                <a16:creationId xmlns:a16="http://schemas.microsoft.com/office/drawing/2014/main" id="{63BE26D6-E7B8-F7E9-6F4F-8405A8B3E1BE}"/>
              </a:ext>
            </a:extLst>
          </p:cNvPr>
          <p:cNvPicPr>
            <a:picLocks noChangeAspect="1"/>
          </p:cNvPicPr>
          <p:nvPr/>
        </p:nvPicPr>
        <p:blipFill>
          <a:blip r:embed="rId7"/>
          <a:srcRect/>
          <a:stretch/>
        </p:blipFill>
        <p:spPr>
          <a:xfrm>
            <a:off x="7967724" y="3725423"/>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8"/>
          <a:srcRect/>
          <a:stretch/>
        </p:blipFill>
        <p:spPr>
          <a:xfrm>
            <a:off x="5984821" y="3094360"/>
            <a:ext cx="335057" cy="393919"/>
          </a:xfrm>
          <a:prstGeom prst="rect">
            <a:avLst/>
          </a:prstGeom>
        </p:spPr>
      </p:pic>
      <p:pic>
        <p:nvPicPr>
          <p:cNvPr id="62" name="Imagen 61">
            <a:extLst>
              <a:ext uri="{FF2B5EF4-FFF2-40B4-BE49-F238E27FC236}">
                <a16:creationId xmlns:a16="http://schemas.microsoft.com/office/drawing/2014/main" id="{3248A319-E3AD-F305-FB36-A663241DE9EB}"/>
              </a:ext>
            </a:extLst>
          </p:cNvPr>
          <p:cNvPicPr>
            <a:picLocks noChangeAspect="1"/>
          </p:cNvPicPr>
          <p:nvPr/>
        </p:nvPicPr>
        <p:blipFill>
          <a:blip r:embed="rId9"/>
          <a:srcRect/>
          <a:stretch/>
        </p:blipFill>
        <p:spPr>
          <a:xfrm>
            <a:off x="7347670" y="3984402"/>
            <a:ext cx="364726" cy="364726"/>
          </a:xfrm>
          <a:prstGeom prst="rect">
            <a:avLst/>
          </a:prstGeom>
          <a:effectLst>
            <a:outerShdw blurRad="50800" dist="38100" dir="5400000" algn="t" rotWithShape="0">
              <a:prstClr val="black">
                <a:alpha val="40000"/>
              </a:prstClr>
            </a:outerShdw>
          </a:effectLst>
        </p:spPr>
      </p:pic>
      <p:pic>
        <p:nvPicPr>
          <p:cNvPr id="63" name="Imagen 62">
            <a:extLst>
              <a:ext uri="{FF2B5EF4-FFF2-40B4-BE49-F238E27FC236}">
                <a16:creationId xmlns:a16="http://schemas.microsoft.com/office/drawing/2014/main" id="{6D2EB209-5D33-495A-B5B9-7026E68C92FB}"/>
              </a:ext>
            </a:extLst>
          </p:cNvPr>
          <p:cNvPicPr>
            <a:picLocks noChangeAspect="1"/>
          </p:cNvPicPr>
          <p:nvPr/>
        </p:nvPicPr>
        <p:blipFill>
          <a:blip r:embed="rId10"/>
          <a:srcRect/>
          <a:stretch/>
        </p:blipFill>
        <p:spPr>
          <a:xfrm>
            <a:off x="5196141" y="3984402"/>
            <a:ext cx="364726" cy="364726"/>
          </a:xfrm>
          <a:prstGeom prst="rect">
            <a:avLst/>
          </a:prstGeom>
          <a:effectLst>
            <a:outerShdw blurRad="50800" dist="38100" dir="5400000" algn="t" rotWithShape="0">
              <a:prstClr val="black">
                <a:alpha val="40000"/>
              </a:prstClr>
            </a:outerShdw>
          </a:effectLst>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974343" y="3302656"/>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592037" y="3302656"/>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es-ES" sz="800" b="1" dirty="0">
                <a:solidFill>
                  <a:schemeClr val="bg1"/>
                </a:solidFill>
                <a:latin typeface="PP Neue Montreal" pitchFamily="2" charset="77"/>
                <a:ea typeface="PP Neue Montreal" pitchFamily="2" charset="77"/>
              </a:rPr>
              <a:t>Menor Riesgo</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Mayor riesgo</a:t>
            </a:r>
          </a:p>
        </p:txBody>
      </p:sp>
      <p:sp>
        <p:nvSpPr>
          <p:cNvPr id="85" name="CuadroTexto 84">
            <a:extLst>
              <a:ext uri="{FF2B5EF4-FFF2-40B4-BE49-F238E27FC236}">
                <a16:creationId xmlns:a16="http://schemas.microsoft.com/office/drawing/2014/main" id="{8326223A-AE20-EB49-F7AA-3B41549817B2}"/>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86" name="CuadroTexto 85">
            <a:extLst>
              <a:ext uri="{FF2B5EF4-FFF2-40B4-BE49-F238E27FC236}">
                <a16:creationId xmlns:a16="http://schemas.microsoft.com/office/drawing/2014/main" id="{6B2FB784-EAAE-DDD6-0F36-B944E6D23DCB}"/>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87" name="CuadroTexto 86">
            <a:extLst>
              <a:ext uri="{FF2B5EF4-FFF2-40B4-BE49-F238E27FC236}">
                <a16:creationId xmlns:a16="http://schemas.microsoft.com/office/drawing/2014/main" id="{EA5EF544-7A30-EBB1-A507-14B020918389}"/>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88" name="CuadroTexto 87">
            <a:extLst>
              <a:ext uri="{FF2B5EF4-FFF2-40B4-BE49-F238E27FC236}">
                <a16:creationId xmlns:a16="http://schemas.microsoft.com/office/drawing/2014/main" id="{8EE194A3-EED2-6294-A7FE-19F14E102ACD}"/>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grpSp>
        <p:nvGrpSpPr>
          <p:cNvPr id="7" name="Grupo 6">
            <a:extLst>
              <a:ext uri="{FF2B5EF4-FFF2-40B4-BE49-F238E27FC236}">
                <a16:creationId xmlns:a16="http://schemas.microsoft.com/office/drawing/2014/main" id="{F627965E-DE17-A1DF-B64D-73CBB609053E}"/>
              </a:ext>
            </a:extLst>
          </p:cNvPr>
          <p:cNvGrpSpPr/>
          <p:nvPr/>
        </p:nvGrpSpPr>
        <p:grpSpPr>
          <a:xfrm>
            <a:off x="239547" y="884830"/>
            <a:ext cx="1367111" cy="1973555"/>
            <a:chOff x="239547" y="1370936"/>
            <a:chExt cx="1367111" cy="1973555"/>
          </a:xfrm>
        </p:grpSpPr>
        <p:sp>
          <p:nvSpPr>
            <p:cNvPr id="8" name="CuadroTexto 7">
              <a:hlinkClick r:id="rId11" action="ppaction://hlinksldjump"/>
              <a:extLst>
                <a:ext uri="{FF2B5EF4-FFF2-40B4-BE49-F238E27FC236}">
                  <a16:creationId xmlns:a16="http://schemas.microsoft.com/office/drawing/2014/main" id="{6299D986-205F-79B3-82CF-EAB6549AC613}"/>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2" name="CuadroTexto 11">
              <a:hlinkClick r:id="rId12" action="ppaction://hlinksldjump"/>
              <a:extLst>
                <a:ext uri="{FF2B5EF4-FFF2-40B4-BE49-F238E27FC236}">
                  <a16:creationId xmlns:a16="http://schemas.microsoft.com/office/drawing/2014/main" id="{32F705A4-CF27-951D-6B50-1516E1F8E021}"/>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3" name="CuadroTexto 12">
              <a:hlinkClick r:id="rId13" action="ppaction://hlinksldjump"/>
              <a:extLst>
                <a:ext uri="{FF2B5EF4-FFF2-40B4-BE49-F238E27FC236}">
                  <a16:creationId xmlns:a16="http://schemas.microsoft.com/office/drawing/2014/main" id="{C78397E1-EF3C-B2F6-FE93-89248B4D067F}"/>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15" name="CuadroTexto 14">
              <a:hlinkClick r:id="rId14" action="ppaction://hlinksldjump"/>
              <a:extLst>
                <a:ext uri="{FF2B5EF4-FFF2-40B4-BE49-F238E27FC236}">
                  <a16:creationId xmlns:a16="http://schemas.microsoft.com/office/drawing/2014/main" id="{46C84803-4ECC-6860-A8FC-751FE79C0777}"/>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16" name="CuadroTexto 15">
              <a:hlinkClick r:id="rId15" action="ppaction://hlinksldjump"/>
              <a:extLst>
                <a:ext uri="{FF2B5EF4-FFF2-40B4-BE49-F238E27FC236}">
                  <a16:creationId xmlns:a16="http://schemas.microsoft.com/office/drawing/2014/main" id="{5E7D1D4F-4405-EC80-A6A3-54665FAE0DD5}"/>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7" name="Conector recto 16">
              <a:extLst>
                <a:ext uri="{FF2B5EF4-FFF2-40B4-BE49-F238E27FC236}">
                  <a16:creationId xmlns:a16="http://schemas.microsoft.com/office/drawing/2014/main" id="{2D4B342D-BD14-E441-F748-1CAFB086D395}"/>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D295E427-9D29-F3FC-7949-049C056E41AA}"/>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2BCCAA58-B793-1A68-27CD-680E032A47F0}"/>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2B4CD4D9-6A0B-6C6C-B80F-5AA0C262FCCE}"/>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188C063A-5B57-5658-4A26-9E8485C38F7A}"/>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60EAAE17-EF0F-0D62-016A-FB08694CDCC2}"/>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CuadroTexto 46">
              <a:hlinkClick r:id="rId16" action="ppaction://hlinksldjump"/>
              <a:extLst>
                <a:ext uri="{FF2B5EF4-FFF2-40B4-BE49-F238E27FC236}">
                  <a16:creationId xmlns:a16="http://schemas.microsoft.com/office/drawing/2014/main" id="{4EC0B8FB-D24C-0CC6-BEBD-C73C70D08A9B}"/>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Caso práctico Eolo, S.A</a:t>
              </a:r>
            </a:p>
          </p:txBody>
        </p:sp>
        <p:sp>
          <p:nvSpPr>
            <p:cNvPr id="49" name="CuadroTexto 48">
              <a:hlinkClick r:id="rId17" action="ppaction://hlinksldjump"/>
              <a:extLst>
                <a:ext uri="{FF2B5EF4-FFF2-40B4-BE49-F238E27FC236}">
                  <a16:creationId xmlns:a16="http://schemas.microsoft.com/office/drawing/2014/main" id="{9B9D4ED5-4468-4991-5ACF-61953E8AAF4C}"/>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Depósitos</a:t>
              </a:r>
            </a:p>
          </p:txBody>
        </p:sp>
        <p:sp>
          <p:nvSpPr>
            <p:cNvPr id="50" name="CuadroTexto 49">
              <a:hlinkClick r:id="rId18" action="ppaction://hlinksldjump"/>
              <a:extLst>
                <a:ext uri="{FF2B5EF4-FFF2-40B4-BE49-F238E27FC236}">
                  <a16:creationId xmlns:a16="http://schemas.microsoft.com/office/drawing/2014/main" id="{96DFB85C-708A-5352-4D84-2B7583017F23}"/>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Bonos </a:t>
              </a:r>
            </a:p>
          </p:txBody>
        </p:sp>
        <p:sp>
          <p:nvSpPr>
            <p:cNvPr id="51" name="CuadroTexto 50">
              <a:hlinkClick r:id="rId19" action="ppaction://hlinksldjump"/>
              <a:extLst>
                <a:ext uri="{FF2B5EF4-FFF2-40B4-BE49-F238E27FC236}">
                  <a16:creationId xmlns:a16="http://schemas.microsoft.com/office/drawing/2014/main" id="{8C368722-A523-2C4A-DFF6-73D0E6CD052F}"/>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Acciones</a:t>
              </a:r>
            </a:p>
          </p:txBody>
        </p:sp>
        <p:sp>
          <p:nvSpPr>
            <p:cNvPr id="53" name="Elipse 52">
              <a:extLst>
                <a:ext uri="{FF2B5EF4-FFF2-40B4-BE49-F238E27FC236}">
                  <a16:creationId xmlns:a16="http://schemas.microsoft.com/office/drawing/2014/main" id="{5CD004C6-D680-6213-0DD7-287D8B3CEBB6}"/>
                </a:ext>
              </a:extLst>
            </p:cNvPr>
            <p:cNvSpPr/>
            <p:nvPr/>
          </p:nvSpPr>
          <p:spPr>
            <a:xfrm>
              <a:off x="1337631" y="260483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4" name="Imagen 53">
            <a:hlinkClick r:id="" action="ppaction://hlinkshowjump?jump=firstslide"/>
            <a:extLst>
              <a:ext uri="{FF2B5EF4-FFF2-40B4-BE49-F238E27FC236}">
                <a16:creationId xmlns:a16="http://schemas.microsoft.com/office/drawing/2014/main" id="{A1758D29-DC68-26D2-3C14-C07AD3839E1B}"/>
              </a:ext>
            </a:extLst>
          </p:cNvPr>
          <p:cNvPicPr>
            <a:picLocks noChangeAspect="1"/>
          </p:cNvPicPr>
          <p:nvPr/>
        </p:nvPicPr>
        <p:blipFill>
          <a:blip r:embed="rId2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8412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A6D9F56-5364-FDB9-0A08-A1D14616D68C}"/>
              </a:ext>
            </a:extLst>
          </p:cNvPr>
          <p:cNvSpPr txBox="1"/>
          <p:nvPr/>
        </p:nvSpPr>
        <p:spPr>
          <a:xfrm>
            <a:off x="4259729"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Bonos</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4584760" y="1186270"/>
            <a:ext cx="218112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Renta fija privada</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sp>
        <p:nvSpPr>
          <p:cNvPr id="6" name="CuadroTexto 5">
            <a:extLst>
              <a:ext uri="{FF2B5EF4-FFF2-40B4-BE49-F238E27FC236}">
                <a16:creationId xmlns:a16="http://schemas.microsoft.com/office/drawing/2014/main" id="{E60DC84E-196B-8FD9-7D32-7195757A4372}"/>
              </a:ext>
            </a:extLst>
          </p:cNvPr>
          <p:cNvSpPr txBox="1"/>
          <p:nvPr/>
        </p:nvSpPr>
        <p:spPr>
          <a:xfrm>
            <a:off x="5153332" y="2220582"/>
            <a:ext cx="3060061"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El inversor/a «deja» dinero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a la empresa a cambio de:</a:t>
            </a:r>
          </a:p>
        </p:txBody>
      </p:sp>
      <p:sp>
        <p:nvSpPr>
          <p:cNvPr id="8" name="Elipse 7">
            <a:extLst>
              <a:ext uri="{FF2B5EF4-FFF2-40B4-BE49-F238E27FC236}">
                <a16:creationId xmlns:a16="http://schemas.microsoft.com/office/drawing/2014/main" id="{754A62C7-D4BA-7AB1-BC12-78D8551A5725}"/>
              </a:ext>
            </a:extLst>
          </p:cNvPr>
          <p:cNvSpPr/>
          <p:nvPr/>
        </p:nvSpPr>
        <p:spPr>
          <a:xfrm>
            <a:off x="5002877" y="2362280"/>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Rectángulo redondeado 28">
            <a:extLst>
              <a:ext uri="{FF2B5EF4-FFF2-40B4-BE49-F238E27FC236}">
                <a16:creationId xmlns:a16="http://schemas.microsoft.com/office/drawing/2014/main" id="{AD526A78-BE23-2CC0-421D-034CB1FC27A9}"/>
              </a:ext>
            </a:extLst>
          </p:cNvPr>
          <p:cNvSpPr/>
          <p:nvPr/>
        </p:nvSpPr>
        <p:spPr>
          <a:xfrm>
            <a:off x="2808940" y="2286234"/>
            <a:ext cx="1524001"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lt1">
                  <a:alpha val="50000"/>
                </a:schemeClr>
              </a:solidFill>
            </a:endParaRPr>
          </a:p>
        </p:txBody>
      </p:sp>
      <p:sp>
        <p:nvSpPr>
          <p:cNvPr id="30" name="Rectángulo redondeado 29">
            <a:extLst>
              <a:ext uri="{FF2B5EF4-FFF2-40B4-BE49-F238E27FC236}">
                <a16:creationId xmlns:a16="http://schemas.microsoft.com/office/drawing/2014/main" id="{55D783D2-33E7-D595-73C9-091BE5BFDCA6}"/>
              </a:ext>
            </a:extLst>
          </p:cNvPr>
          <p:cNvSpPr/>
          <p:nvPr/>
        </p:nvSpPr>
        <p:spPr>
          <a:xfrm>
            <a:off x="2808940" y="2557708"/>
            <a:ext cx="1524001" cy="230832"/>
          </a:xfrm>
          <a:prstGeom prst="roundRect">
            <a:avLst>
              <a:gd name="adj" fmla="val 19662"/>
            </a:avLst>
          </a:prstGeom>
          <a:solidFill>
            <a:srgbClr val="92D05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redondeado 30">
            <a:extLst>
              <a:ext uri="{FF2B5EF4-FFF2-40B4-BE49-F238E27FC236}">
                <a16:creationId xmlns:a16="http://schemas.microsoft.com/office/drawing/2014/main" id="{5EF17ACC-4456-3EE1-1CB9-829811FE8F60}"/>
              </a:ext>
            </a:extLst>
          </p:cNvPr>
          <p:cNvSpPr/>
          <p:nvPr/>
        </p:nvSpPr>
        <p:spPr>
          <a:xfrm>
            <a:off x="2808939" y="2829182"/>
            <a:ext cx="1524001" cy="230832"/>
          </a:xfrm>
          <a:prstGeom prst="roundRect">
            <a:avLst>
              <a:gd name="adj" fmla="val 22163"/>
            </a:avLst>
          </a:prstGeom>
          <a:solidFill>
            <a:srgbClr val="D7E1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redondeado 31">
            <a:extLst>
              <a:ext uri="{FF2B5EF4-FFF2-40B4-BE49-F238E27FC236}">
                <a16:creationId xmlns:a16="http://schemas.microsoft.com/office/drawing/2014/main" id="{4D66510F-6584-EED8-74CA-51D7D56C5D9C}"/>
              </a:ext>
            </a:extLst>
          </p:cNvPr>
          <p:cNvSpPr/>
          <p:nvPr/>
        </p:nvSpPr>
        <p:spPr>
          <a:xfrm>
            <a:off x="2808940" y="3100656"/>
            <a:ext cx="1524001" cy="230832"/>
          </a:xfrm>
          <a:prstGeom prst="roundRect">
            <a:avLst>
              <a:gd name="adj" fmla="val 19662"/>
            </a:avLst>
          </a:prstGeom>
          <a:solidFill>
            <a:srgbClr val="F8931F"/>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redondeado 32">
            <a:extLst>
              <a:ext uri="{FF2B5EF4-FFF2-40B4-BE49-F238E27FC236}">
                <a16:creationId xmlns:a16="http://schemas.microsoft.com/office/drawing/2014/main" id="{1D9D69F3-8919-52C9-E587-0DAA2F53B2B0}"/>
              </a:ext>
            </a:extLst>
          </p:cNvPr>
          <p:cNvSpPr/>
          <p:nvPr/>
        </p:nvSpPr>
        <p:spPr>
          <a:xfrm>
            <a:off x="2808940" y="3372130"/>
            <a:ext cx="1524001" cy="230832"/>
          </a:xfrm>
          <a:prstGeom prst="roundRect">
            <a:avLst>
              <a:gd name="adj" fmla="val 19662"/>
            </a:avLst>
          </a:prstGeom>
          <a:solidFill>
            <a:srgbClr val="FF4A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redondeado 34">
            <a:extLst>
              <a:ext uri="{FF2B5EF4-FFF2-40B4-BE49-F238E27FC236}">
                <a16:creationId xmlns:a16="http://schemas.microsoft.com/office/drawing/2014/main" id="{B02B0673-9757-0FE0-CB61-2749669745D9}"/>
              </a:ext>
            </a:extLst>
          </p:cNvPr>
          <p:cNvSpPr/>
          <p:nvPr/>
        </p:nvSpPr>
        <p:spPr>
          <a:xfrm>
            <a:off x="2808940" y="3643606"/>
            <a:ext cx="1524001"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B22A32F9-0E03-FCCF-B480-83E510352849}"/>
              </a:ext>
            </a:extLst>
          </p:cNvPr>
          <p:cNvSpPr txBox="1"/>
          <p:nvPr/>
        </p:nvSpPr>
        <p:spPr>
          <a:xfrm>
            <a:off x="2886635" y="2286232"/>
            <a:ext cx="1372523"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Menor Riesgo</a:t>
            </a:r>
          </a:p>
        </p:txBody>
      </p:sp>
      <p:sp>
        <p:nvSpPr>
          <p:cNvPr id="48" name="CuadroTexto 47">
            <a:extLst>
              <a:ext uri="{FF2B5EF4-FFF2-40B4-BE49-F238E27FC236}">
                <a16:creationId xmlns:a16="http://schemas.microsoft.com/office/drawing/2014/main" id="{0A83532E-5FCD-B420-AD6A-D106941DDA5E}"/>
              </a:ext>
            </a:extLst>
          </p:cNvPr>
          <p:cNvSpPr txBox="1"/>
          <p:nvPr/>
        </p:nvSpPr>
        <p:spPr>
          <a:xfrm>
            <a:off x="2886635" y="3636597"/>
            <a:ext cx="1372523"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Mayor riesgo</a:t>
            </a:r>
          </a:p>
        </p:txBody>
      </p:sp>
      <p:sp>
        <p:nvSpPr>
          <p:cNvPr id="4" name="CuadroTexto 3">
            <a:extLst>
              <a:ext uri="{FF2B5EF4-FFF2-40B4-BE49-F238E27FC236}">
                <a16:creationId xmlns:a16="http://schemas.microsoft.com/office/drawing/2014/main" id="{7312EEA1-2990-3D36-296D-621F681EF777}"/>
              </a:ext>
            </a:extLst>
          </p:cNvPr>
          <p:cNvSpPr txBox="1"/>
          <p:nvPr/>
        </p:nvSpPr>
        <p:spPr>
          <a:xfrm>
            <a:off x="5153332" y="3350135"/>
            <a:ext cx="3381068"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Suelen ser a plazo medio (3, 5, 8 años).</a:t>
            </a:r>
          </a:p>
        </p:txBody>
      </p:sp>
      <p:sp>
        <p:nvSpPr>
          <p:cNvPr id="5" name="Elipse 4">
            <a:extLst>
              <a:ext uri="{FF2B5EF4-FFF2-40B4-BE49-F238E27FC236}">
                <a16:creationId xmlns:a16="http://schemas.microsoft.com/office/drawing/2014/main" id="{D25A67CE-09C1-7E29-1CC2-1D64E9CB3AA6}"/>
              </a:ext>
            </a:extLst>
          </p:cNvPr>
          <p:cNvSpPr/>
          <p:nvPr/>
        </p:nvSpPr>
        <p:spPr>
          <a:xfrm>
            <a:off x="5002877" y="3491833"/>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CuadroTexto 8">
            <a:extLst>
              <a:ext uri="{FF2B5EF4-FFF2-40B4-BE49-F238E27FC236}">
                <a16:creationId xmlns:a16="http://schemas.microsoft.com/office/drawing/2014/main" id="{B6AEDBAA-7720-2762-B950-944DB6C0778A}"/>
              </a:ext>
            </a:extLst>
          </p:cNvPr>
          <p:cNvSpPr txBox="1"/>
          <p:nvPr/>
        </p:nvSpPr>
        <p:spPr>
          <a:xfrm>
            <a:off x="5153332" y="3792394"/>
            <a:ext cx="3381068"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El inversor es acreedor/a de la empresa.</a:t>
            </a:r>
          </a:p>
        </p:txBody>
      </p:sp>
      <p:sp>
        <p:nvSpPr>
          <p:cNvPr id="10" name="Elipse 9">
            <a:extLst>
              <a:ext uri="{FF2B5EF4-FFF2-40B4-BE49-F238E27FC236}">
                <a16:creationId xmlns:a16="http://schemas.microsoft.com/office/drawing/2014/main" id="{0C97910F-CD4C-B883-D599-22613993A36A}"/>
              </a:ext>
            </a:extLst>
          </p:cNvPr>
          <p:cNvSpPr/>
          <p:nvPr/>
        </p:nvSpPr>
        <p:spPr>
          <a:xfrm>
            <a:off x="5002877" y="393409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CuadroTexto 10">
            <a:extLst>
              <a:ext uri="{FF2B5EF4-FFF2-40B4-BE49-F238E27FC236}">
                <a16:creationId xmlns:a16="http://schemas.microsoft.com/office/drawing/2014/main" id="{B4B42D74-04AF-8E96-7D82-BBD6EB712F0B}"/>
              </a:ext>
            </a:extLst>
          </p:cNvPr>
          <p:cNvSpPr txBox="1"/>
          <p:nvPr/>
        </p:nvSpPr>
        <p:spPr>
          <a:xfrm>
            <a:off x="5254673" y="2757831"/>
            <a:ext cx="3060061" cy="481094"/>
          </a:xfrm>
          <a:prstGeom prst="rect">
            <a:avLst/>
          </a:prstGeom>
          <a:noFill/>
          <a:effectLst/>
        </p:spPr>
        <p:txBody>
          <a:bodyPr wrap="square" rtlCol="0">
            <a:spAutoFit/>
          </a:bodyPr>
          <a:lstStyle/>
          <a:p>
            <a:pPr>
              <a:lnSpc>
                <a:spcPts val="1000"/>
              </a:lnSpc>
            </a:pPr>
            <a:r>
              <a:rPr lang="es-ES" sz="1000" dirty="0">
                <a:latin typeface="PP Neue Montreal Book" pitchFamily="2" charset="77"/>
                <a:ea typeface="PP Neue Montreal Book" pitchFamily="2" charset="77"/>
              </a:rPr>
              <a:t>- Intereses</a:t>
            </a:r>
          </a:p>
          <a:p>
            <a:pPr>
              <a:lnSpc>
                <a:spcPts val="1000"/>
              </a:lnSpc>
            </a:pPr>
            <a:endParaRPr lang="es-ES" sz="1000" dirty="0">
              <a:latin typeface="PP Neue Montreal Book" pitchFamily="2" charset="77"/>
              <a:ea typeface="PP Neue Montreal Book" pitchFamily="2" charset="77"/>
            </a:endParaRPr>
          </a:p>
          <a:p>
            <a:pPr>
              <a:lnSpc>
                <a:spcPts val="1000"/>
              </a:lnSpc>
            </a:pPr>
            <a:r>
              <a:rPr lang="es-ES" sz="1000" dirty="0">
                <a:latin typeface="PP Neue Montreal Book" pitchFamily="2" charset="77"/>
                <a:ea typeface="PP Neue Montreal Book" pitchFamily="2" charset="77"/>
              </a:rPr>
              <a:t>- La devolución del nominal al final del plazo</a:t>
            </a:r>
          </a:p>
        </p:txBody>
      </p:sp>
      <p:sp>
        <p:nvSpPr>
          <p:cNvPr id="12" name="CuadroTexto 11">
            <a:extLst>
              <a:ext uri="{FF2B5EF4-FFF2-40B4-BE49-F238E27FC236}">
                <a16:creationId xmlns:a16="http://schemas.microsoft.com/office/drawing/2014/main" id="{8A44FFAE-277B-AEAF-7EA7-1C87CDB7101E}"/>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13" name="CuadroTexto 12">
            <a:extLst>
              <a:ext uri="{FF2B5EF4-FFF2-40B4-BE49-F238E27FC236}">
                <a16:creationId xmlns:a16="http://schemas.microsoft.com/office/drawing/2014/main" id="{16F4CE12-C358-ABB0-1209-07E367F623CC}"/>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16" name="CuadroTexto 15">
            <a:extLst>
              <a:ext uri="{FF2B5EF4-FFF2-40B4-BE49-F238E27FC236}">
                <a16:creationId xmlns:a16="http://schemas.microsoft.com/office/drawing/2014/main" id="{C9E2F3B8-949E-2E61-B263-9304504DE54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7" name="CuadroTexto 16">
            <a:extLst>
              <a:ext uri="{FF2B5EF4-FFF2-40B4-BE49-F238E27FC236}">
                <a16:creationId xmlns:a16="http://schemas.microsoft.com/office/drawing/2014/main" id="{C08D10FD-883B-5B02-F641-282058C5BD49}"/>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grpSp>
        <p:nvGrpSpPr>
          <p:cNvPr id="15" name="Grupo 14">
            <a:extLst>
              <a:ext uri="{FF2B5EF4-FFF2-40B4-BE49-F238E27FC236}">
                <a16:creationId xmlns:a16="http://schemas.microsoft.com/office/drawing/2014/main" id="{B86CEDFC-1362-DA02-D3A1-C86CB6EDEC1A}"/>
              </a:ext>
            </a:extLst>
          </p:cNvPr>
          <p:cNvGrpSpPr/>
          <p:nvPr/>
        </p:nvGrpSpPr>
        <p:grpSpPr>
          <a:xfrm>
            <a:off x="239547" y="884830"/>
            <a:ext cx="1367111" cy="1973555"/>
            <a:chOff x="239547" y="1370936"/>
            <a:chExt cx="1367111" cy="1973555"/>
          </a:xfrm>
        </p:grpSpPr>
        <p:sp>
          <p:nvSpPr>
            <p:cNvPr id="19" name="CuadroTexto 18">
              <a:hlinkClick r:id="rId4" action="ppaction://hlinksldjump"/>
              <a:extLst>
                <a:ext uri="{FF2B5EF4-FFF2-40B4-BE49-F238E27FC236}">
                  <a16:creationId xmlns:a16="http://schemas.microsoft.com/office/drawing/2014/main" id="{CBA6AD4D-9F33-E63B-67EA-A809973E7BC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1" name="CuadroTexto 20">
              <a:hlinkClick r:id="rId5" action="ppaction://hlinksldjump"/>
              <a:extLst>
                <a:ext uri="{FF2B5EF4-FFF2-40B4-BE49-F238E27FC236}">
                  <a16:creationId xmlns:a16="http://schemas.microsoft.com/office/drawing/2014/main" id="{FB9B2953-FFF2-C776-36A8-ECAD3AEC6483}"/>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22" name="CuadroTexto 21">
              <a:hlinkClick r:id="rId6" action="ppaction://hlinksldjump"/>
              <a:extLst>
                <a:ext uri="{FF2B5EF4-FFF2-40B4-BE49-F238E27FC236}">
                  <a16:creationId xmlns:a16="http://schemas.microsoft.com/office/drawing/2014/main" id="{3286E8BE-1BBA-EBB8-3553-F910056909D3}"/>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23" name="CuadroTexto 22">
              <a:hlinkClick r:id="rId7" action="ppaction://hlinksldjump"/>
              <a:extLst>
                <a:ext uri="{FF2B5EF4-FFF2-40B4-BE49-F238E27FC236}">
                  <a16:creationId xmlns:a16="http://schemas.microsoft.com/office/drawing/2014/main" id="{43E3C16D-1852-AA77-E6B8-45122EB25D94}"/>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24" name="CuadroTexto 23">
              <a:hlinkClick r:id="rId8" action="ppaction://hlinksldjump"/>
              <a:extLst>
                <a:ext uri="{FF2B5EF4-FFF2-40B4-BE49-F238E27FC236}">
                  <a16:creationId xmlns:a16="http://schemas.microsoft.com/office/drawing/2014/main" id="{9088F92A-A771-BE24-F0CE-4E6F501D3267}"/>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5" name="Conector recto 24">
              <a:extLst>
                <a:ext uri="{FF2B5EF4-FFF2-40B4-BE49-F238E27FC236}">
                  <a16:creationId xmlns:a16="http://schemas.microsoft.com/office/drawing/2014/main" id="{F4DBEF9A-B976-618E-5B5D-EA8D8781217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50C48678-47EA-B63F-513B-9AE8B2148A43}"/>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CD89E7FD-4FEB-B3F3-36B9-4F5F15CB1E65}"/>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814AD69B-8097-A6C0-0584-5C5C13E5CB65}"/>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01D76D28-EC36-B3D5-29F0-997DF49972E0}"/>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95221F77-A6AF-BD24-74CE-F47069103863}"/>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CuadroTexto 49">
              <a:hlinkClick r:id="rId9" action="ppaction://hlinksldjump"/>
              <a:extLst>
                <a:ext uri="{FF2B5EF4-FFF2-40B4-BE49-F238E27FC236}">
                  <a16:creationId xmlns:a16="http://schemas.microsoft.com/office/drawing/2014/main" id="{A9719DB5-BD79-089D-24DE-001D8CB05FC3}"/>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Caso práctico Eolo, S.A</a:t>
              </a:r>
            </a:p>
          </p:txBody>
        </p:sp>
        <p:sp>
          <p:nvSpPr>
            <p:cNvPr id="51" name="CuadroTexto 50">
              <a:hlinkClick r:id="rId10" action="ppaction://hlinksldjump"/>
              <a:extLst>
                <a:ext uri="{FF2B5EF4-FFF2-40B4-BE49-F238E27FC236}">
                  <a16:creationId xmlns:a16="http://schemas.microsoft.com/office/drawing/2014/main" id="{8A700FAD-977A-D906-5C63-6D48F92B2817}"/>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Depósitos</a:t>
              </a:r>
            </a:p>
          </p:txBody>
        </p:sp>
        <p:sp>
          <p:nvSpPr>
            <p:cNvPr id="52" name="CuadroTexto 51">
              <a:hlinkClick r:id="rId11" action="ppaction://hlinksldjump"/>
              <a:extLst>
                <a:ext uri="{FF2B5EF4-FFF2-40B4-BE49-F238E27FC236}">
                  <a16:creationId xmlns:a16="http://schemas.microsoft.com/office/drawing/2014/main" id="{06BF863B-59CE-19D0-A668-EA6C96439236}"/>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Bonos </a:t>
              </a:r>
            </a:p>
          </p:txBody>
        </p:sp>
        <p:sp>
          <p:nvSpPr>
            <p:cNvPr id="53" name="CuadroTexto 52">
              <a:hlinkClick r:id="rId12" action="ppaction://hlinksldjump"/>
              <a:extLst>
                <a:ext uri="{FF2B5EF4-FFF2-40B4-BE49-F238E27FC236}">
                  <a16:creationId xmlns:a16="http://schemas.microsoft.com/office/drawing/2014/main" id="{8CFA3E58-7F7E-42FB-576A-605C9D071194}"/>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Acciones</a:t>
              </a:r>
            </a:p>
          </p:txBody>
        </p:sp>
        <p:sp>
          <p:nvSpPr>
            <p:cNvPr id="54" name="Elipse 53">
              <a:extLst>
                <a:ext uri="{FF2B5EF4-FFF2-40B4-BE49-F238E27FC236}">
                  <a16:creationId xmlns:a16="http://schemas.microsoft.com/office/drawing/2014/main" id="{15ACACE9-5860-6E93-D861-2AEC76FF19FC}"/>
                </a:ext>
              </a:extLst>
            </p:cNvPr>
            <p:cNvSpPr/>
            <p:nvPr/>
          </p:nvSpPr>
          <p:spPr>
            <a:xfrm>
              <a:off x="1337631" y="2733168"/>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5" name="Imagen 54">
            <a:hlinkClick r:id="" action="ppaction://hlinkshowjump?jump=firstslide"/>
            <a:extLst>
              <a:ext uri="{FF2B5EF4-FFF2-40B4-BE49-F238E27FC236}">
                <a16:creationId xmlns:a16="http://schemas.microsoft.com/office/drawing/2014/main" id="{526B275A-9582-F2FA-3826-B49BD832DAA3}"/>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0003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77719"/>
            <a:ext cx="6819175" cy="4648964"/>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4" name="Grupo 63">
            <a:extLst>
              <a:ext uri="{FF2B5EF4-FFF2-40B4-BE49-F238E27FC236}">
                <a16:creationId xmlns:a16="http://schemas.microsoft.com/office/drawing/2014/main" id="{171DDA70-88A7-CE21-CD0C-AC43C88C941B}"/>
              </a:ext>
            </a:extLst>
          </p:cNvPr>
          <p:cNvGrpSpPr/>
          <p:nvPr/>
        </p:nvGrpSpPr>
        <p:grpSpPr>
          <a:xfrm>
            <a:off x="4697547" y="2031300"/>
            <a:ext cx="2322808" cy="369333"/>
            <a:chOff x="6586449" y="2353289"/>
            <a:chExt cx="2322808" cy="369333"/>
          </a:xfrm>
        </p:grpSpPr>
        <p:sp>
          <p:nvSpPr>
            <p:cNvPr id="65" name="Rectángulo redondeado 64">
              <a:extLst>
                <a:ext uri="{FF2B5EF4-FFF2-40B4-BE49-F238E27FC236}">
                  <a16:creationId xmlns:a16="http://schemas.microsoft.com/office/drawing/2014/main" id="{37F78E22-A608-EB7E-0A52-3F5DEE209C31}"/>
                </a:ext>
              </a:extLst>
            </p:cNvPr>
            <p:cNvSpPr/>
            <p:nvPr/>
          </p:nvSpPr>
          <p:spPr>
            <a:xfrm>
              <a:off x="6586449" y="2353289"/>
              <a:ext cx="2322808" cy="369333"/>
            </a:xfrm>
            <a:prstGeom prst="roundRect">
              <a:avLst>
                <a:gd name="adj" fmla="val 1188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6" name="Imagen 65">
              <a:extLst>
                <a:ext uri="{FF2B5EF4-FFF2-40B4-BE49-F238E27FC236}">
                  <a16:creationId xmlns:a16="http://schemas.microsoft.com/office/drawing/2014/main" id="{B8560ED3-E65B-2B0D-DA65-F7ACCD8C8209}"/>
                </a:ext>
              </a:extLst>
            </p:cNvPr>
            <p:cNvPicPr>
              <a:picLocks noChangeAspect="1"/>
            </p:cNvPicPr>
            <p:nvPr/>
          </p:nvPicPr>
          <p:blipFill>
            <a:blip r:embed="rId3"/>
            <a:srcRect/>
            <a:stretch/>
          </p:blipFill>
          <p:spPr>
            <a:xfrm>
              <a:off x="8610654" y="2440685"/>
              <a:ext cx="207150" cy="194540"/>
            </a:xfrm>
            <a:prstGeom prst="rect">
              <a:avLst/>
            </a:prstGeom>
          </p:spPr>
        </p:pic>
      </p:gr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4"/>
          <a:srcRect/>
          <a:stretch/>
        </p:blipFill>
        <p:spPr>
          <a:xfrm>
            <a:off x="323254" y="3789121"/>
            <a:ext cx="245775" cy="268533"/>
          </a:xfrm>
          <a:prstGeom prst="rect">
            <a:avLst/>
          </a:prstGeom>
        </p:spPr>
      </p:pic>
      <p:grpSp>
        <p:nvGrpSpPr>
          <p:cNvPr id="4" name="Grupo 3">
            <a:extLst>
              <a:ext uri="{FF2B5EF4-FFF2-40B4-BE49-F238E27FC236}">
                <a16:creationId xmlns:a16="http://schemas.microsoft.com/office/drawing/2014/main" id="{EAC245B2-D939-B915-5C52-C69C2C58E831}"/>
              </a:ext>
            </a:extLst>
          </p:cNvPr>
          <p:cNvGrpSpPr/>
          <p:nvPr/>
        </p:nvGrpSpPr>
        <p:grpSpPr>
          <a:xfrm>
            <a:off x="4557713" y="3400447"/>
            <a:ext cx="2164039" cy="187685"/>
            <a:chOff x="7264253" y="2288277"/>
            <a:chExt cx="2164039" cy="187685"/>
          </a:xfrm>
        </p:grpSpPr>
        <p:sp>
          <p:nvSpPr>
            <p:cNvPr id="5" name="Rectángulo redondeado 4">
              <a:extLst>
                <a:ext uri="{FF2B5EF4-FFF2-40B4-BE49-F238E27FC236}">
                  <a16:creationId xmlns:a16="http://schemas.microsoft.com/office/drawing/2014/main" id="{6A1F93C5-C241-A0EE-5EF8-A147B5572B6F}"/>
                </a:ext>
              </a:extLst>
            </p:cNvPr>
            <p:cNvSpPr/>
            <p:nvPr/>
          </p:nvSpPr>
          <p:spPr>
            <a:xfrm>
              <a:off x="7264253" y="2288277"/>
              <a:ext cx="2164039" cy="187685"/>
            </a:xfrm>
            <a:prstGeom prst="roundRect">
              <a:avLst>
                <a:gd name="adj" fmla="val 11448"/>
              </a:avLst>
            </a:prstGeom>
            <a:gradFill flip="none" rotWithShape="1">
              <a:gsLst>
                <a:gs pos="100000">
                  <a:srgbClr val="009CDE"/>
                </a:gs>
                <a:gs pos="18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0CD9C39A-2F8A-A85B-01BC-726DE0A85B9C}"/>
                </a:ext>
              </a:extLst>
            </p:cNvPr>
            <p:cNvPicPr>
              <a:picLocks noChangeAspect="1"/>
            </p:cNvPicPr>
            <p:nvPr/>
          </p:nvPicPr>
          <p:blipFill>
            <a:blip r:embed="rId3"/>
            <a:srcRect/>
            <a:stretch/>
          </p:blipFill>
          <p:spPr>
            <a:xfrm rot="10800000">
              <a:off x="7316602" y="2341955"/>
              <a:ext cx="95834" cy="90000"/>
            </a:xfrm>
            <a:prstGeom prst="rect">
              <a:avLst/>
            </a:prstGeom>
          </p:spPr>
        </p:pic>
      </p:grpSp>
      <p:sp>
        <p:nvSpPr>
          <p:cNvPr id="29" name="CuadroTexto 28">
            <a:extLst>
              <a:ext uri="{FF2B5EF4-FFF2-40B4-BE49-F238E27FC236}">
                <a16:creationId xmlns:a16="http://schemas.microsoft.com/office/drawing/2014/main" id="{C2A510BC-3C2B-EBEF-1E3A-3F518FB8AF22}"/>
              </a:ext>
            </a:extLst>
          </p:cNvPr>
          <p:cNvSpPr txBox="1"/>
          <p:nvPr/>
        </p:nvSpPr>
        <p:spPr>
          <a:xfrm>
            <a:off x="4734471" y="2448687"/>
            <a:ext cx="2322807" cy="307777"/>
          </a:xfrm>
          <a:prstGeom prst="rect">
            <a:avLst/>
          </a:prstGeom>
          <a:noFill/>
          <a:effectLst/>
        </p:spPr>
        <p:txBody>
          <a:bodyPr wrap="square" rtlCol="0">
            <a:spAutoFit/>
          </a:bodyPr>
          <a:lstStyle/>
          <a:p>
            <a:pPr algn="ctr"/>
            <a:r>
              <a:rPr lang="es-ES" sz="1400" dirty="0">
                <a:latin typeface="PP Neue Montreal Book" pitchFamily="2" charset="77"/>
                <a:ea typeface="PP Neue Montreal Book" pitchFamily="2" charset="77"/>
              </a:rPr>
              <a:t>Intereses anuales  6 %</a:t>
            </a:r>
          </a:p>
        </p:txBody>
      </p:sp>
      <p:sp>
        <p:nvSpPr>
          <p:cNvPr id="30" name="CuadroTexto 29">
            <a:extLst>
              <a:ext uri="{FF2B5EF4-FFF2-40B4-BE49-F238E27FC236}">
                <a16:creationId xmlns:a16="http://schemas.microsoft.com/office/drawing/2014/main" id="{149DCCA2-AA29-05DA-D44F-3EE46FAEBB35}"/>
              </a:ext>
            </a:extLst>
          </p:cNvPr>
          <p:cNvSpPr txBox="1"/>
          <p:nvPr/>
        </p:nvSpPr>
        <p:spPr>
          <a:xfrm>
            <a:off x="5435109" y="1706964"/>
            <a:ext cx="100325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5.000 €</a:t>
            </a:r>
          </a:p>
        </p:txBody>
      </p:sp>
      <p:sp>
        <p:nvSpPr>
          <p:cNvPr id="36" name="CuadroTexto 35">
            <a:extLst>
              <a:ext uri="{FF2B5EF4-FFF2-40B4-BE49-F238E27FC236}">
                <a16:creationId xmlns:a16="http://schemas.microsoft.com/office/drawing/2014/main" id="{E2DD2611-940A-3306-81C3-A529F0D5DFD7}"/>
              </a:ext>
            </a:extLst>
          </p:cNvPr>
          <p:cNvSpPr txBox="1"/>
          <p:nvPr/>
        </p:nvSpPr>
        <p:spPr>
          <a:xfrm>
            <a:off x="4774832" y="2067196"/>
            <a:ext cx="1855467" cy="307777"/>
          </a:xfrm>
          <a:prstGeom prst="rect">
            <a:avLst/>
          </a:prstGeom>
          <a:noFill/>
          <a:effectLst/>
        </p:spPr>
        <p:txBody>
          <a:bodyPr wrap="square" rtlCol="0">
            <a:spAutoFit/>
          </a:bodyPr>
          <a:lstStyle/>
          <a:p>
            <a:pPr algn="ctr"/>
            <a:r>
              <a:rPr lang="es-ES" sz="1400" b="1" dirty="0">
                <a:solidFill>
                  <a:schemeClr val="bg1"/>
                </a:solidFill>
                <a:latin typeface="PP Neue Montreal" pitchFamily="2" charset="77"/>
                <a:ea typeface="PP Neue Montreal" pitchFamily="2" charset="77"/>
              </a:rPr>
              <a:t>5 años</a:t>
            </a:r>
          </a:p>
        </p:txBody>
      </p:sp>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5"/>
          <a:srcRect/>
          <a:stretch/>
        </p:blipFill>
        <p:spPr>
          <a:xfrm>
            <a:off x="7801244" y="1949221"/>
            <a:ext cx="647878" cy="623705"/>
          </a:xfrm>
          <a:prstGeom prst="rect">
            <a:avLst/>
          </a:prstGeom>
        </p:spPr>
      </p:pic>
      <p:pic>
        <p:nvPicPr>
          <p:cNvPr id="57" name="Imagen 56">
            <a:extLst>
              <a:ext uri="{FF2B5EF4-FFF2-40B4-BE49-F238E27FC236}">
                <a16:creationId xmlns:a16="http://schemas.microsoft.com/office/drawing/2014/main" id="{63BE26D6-E7B8-F7E9-6F4F-8405A8B3E1BE}"/>
              </a:ext>
            </a:extLst>
          </p:cNvPr>
          <p:cNvPicPr>
            <a:picLocks noChangeAspect="1"/>
          </p:cNvPicPr>
          <p:nvPr/>
        </p:nvPicPr>
        <p:blipFill>
          <a:blip r:embed="rId5"/>
          <a:srcRect/>
          <a:stretch/>
        </p:blipFill>
        <p:spPr>
          <a:xfrm>
            <a:off x="7798945" y="3625079"/>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6"/>
          <a:srcRect/>
          <a:stretch/>
        </p:blipFill>
        <p:spPr>
          <a:xfrm>
            <a:off x="5818341" y="2871306"/>
            <a:ext cx="335057" cy="393919"/>
          </a:xfrm>
          <a:prstGeom prst="rect">
            <a:avLst/>
          </a:prstGeom>
        </p:spPr>
      </p:pic>
      <p:pic>
        <p:nvPicPr>
          <p:cNvPr id="62" name="Imagen 61">
            <a:extLst>
              <a:ext uri="{FF2B5EF4-FFF2-40B4-BE49-F238E27FC236}">
                <a16:creationId xmlns:a16="http://schemas.microsoft.com/office/drawing/2014/main" id="{3248A319-E3AD-F305-FB36-A663241DE9EB}"/>
              </a:ext>
            </a:extLst>
          </p:cNvPr>
          <p:cNvPicPr>
            <a:picLocks noChangeAspect="1"/>
          </p:cNvPicPr>
          <p:nvPr/>
        </p:nvPicPr>
        <p:blipFill>
          <a:blip r:embed="rId7"/>
          <a:srcRect/>
          <a:stretch/>
        </p:blipFill>
        <p:spPr>
          <a:xfrm>
            <a:off x="7261731" y="4328475"/>
            <a:ext cx="169146" cy="169146"/>
          </a:xfrm>
          <a:prstGeom prst="rect">
            <a:avLst/>
          </a:prstGeom>
          <a:effectLst>
            <a:outerShdw blurRad="50800" dist="38100" dir="5400000" algn="t" rotWithShape="0">
              <a:prstClr val="black">
                <a:alpha val="40000"/>
              </a:prstClr>
            </a:outerShdw>
          </a:effectLst>
        </p:spPr>
      </p:pic>
      <p:pic>
        <p:nvPicPr>
          <p:cNvPr id="63" name="Imagen 62">
            <a:extLst>
              <a:ext uri="{FF2B5EF4-FFF2-40B4-BE49-F238E27FC236}">
                <a16:creationId xmlns:a16="http://schemas.microsoft.com/office/drawing/2014/main" id="{6D2EB209-5D33-495A-B5B9-7026E68C92FB}"/>
              </a:ext>
            </a:extLst>
          </p:cNvPr>
          <p:cNvPicPr>
            <a:picLocks noChangeAspect="1"/>
          </p:cNvPicPr>
          <p:nvPr/>
        </p:nvPicPr>
        <p:blipFill>
          <a:blip r:embed="rId8"/>
          <a:srcRect/>
          <a:stretch/>
        </p:blipFill>
        <p:spPr>
          <a:xfrm>
            <a:off x="7261731" y="3397434"/>
            <a:ext cx="169146" cy="169146"/>
          </a:xfrm>
          <a:prstGeom prst="rect">
            <a:avLst/>
          </a:prstGeom>
          <a:effectLst>
            <a:outerShdw blurRad="50800" dist="38100" dir="5400000" algn="t" rotWithShape="0">
              <a:prstClr val="black">
                <a:alpha val="40000"/>
              </a:prstClr>
            </a:outerShdw>
          </a:effectLst>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807863" y="3079602"/>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425557" y="3079602"/>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Menor Riesgo</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Mayor riesgo</a:t>
            </a:r>
          </a:p>
        </p:txBody>
      </p:sp>
      <p:sp>
        <p:nvSpPr>
          <p:cNvPr id="7" name="CuadroTexto 6">
            <a:extLst>
              <a:ext uri="{FF2B5EF4-FFF2-40B4-BE49-F238E27FC236}">
                <a16:creationId xmlns:a16="http://schemas.microsoft.com/office/drawing/2014/main" id="{72D088FB-536F-36C6-8B0E-94E783AC8F75}"/>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8" name="CuadroTexto 7">
            <a:extLst>
              <a:ext uri="{FF2B5EF4-FFF2-40B4-BE49-F238E27FC236}">
                <a16:creationId xmlns:a16="http://schemas.microsoft.com/office/drawing/2014/main" id="{45F16F10-DC8A-92C6-AF26-DAF4D1462062}"/>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11" name="CuadroTexto 10">
            <a:extLst>
              <a:ext uri="{FF2B5EF4-FFF2-40B4-BE49-F238E27FC236}">
                <a16:creationId xmlns:a16="http://schemas.microsoft.com/office/drawing/2014/main" id="{A19EB637-8B31-3A9E-391C-B3B51800B3B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2" name="CuadroTexto 11">
            <a:extLst>
              <a:ext uri="{FF2B5EF4-FFF2-40B4-BE49-F238E27FC236}">
                <a16:creationId xmlns:a16="http://schemas.microsoft.com/office/drawing/2014/main" id="{87D21E59-6B0D-CE64-66DD-2BF7D7718C34}"/>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sp>
        <p:nvSpPr>
          <p:cNvPr id="13" name="CuadroTexto 12">
            <a:extLst>
              <a:ext uri="{FF2B5EF4-FFF2-40B4-BE49-F238E27FC236}">
                <a16:creationId xmlns:a16="http://schemas.microsoft.com/office/drawing/2014/main" id="{7A7CC8DC-586A-48E7-1FD5-2CC236E2A541}"/>
              </a:ext>
            </a:extLst>
          </p:cNvPr>
          <p:cNvSpPr txBox="1"/>
          <p:nvPr/>
        </p:nvSpPr>
        <p:spPr>
          <a:xfrm>
            <a:off x="4259729"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Bonos</a:t>
            </a:r>
          </a:p>
        </p:txBody>
      </p:sp>
      <p:sp>
        <p:nvSpPr>
          <p:cNvPr id="16" name="CuadroTexto 15">
            <a:extLst>
              <a:ext uri="{FF2B5EF4-FFF2-40B4-BE49-F238E27FC236}">
                <a16:creationId xmlns:a16="http://schemas.microsoft.com/office/drawing/2014/main" id="{A72B6BC6-667E-06C1-A1CA-6DA26418EB43}"/>
              </a:ext>
            </a:extLst>
          </p:cNvPr>
          <p:cNvSpPr txBox="1"/>
          <p:nvPr/>
        </p:nvSpPr>
        <p:spPr>
          <a:xfrm>
            <a:off x="4584760" y="1186270"/>
            <a:ext cx="218112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Renta fija privada</a:t>
            </a:r>
          </a:p>
        </p:txBody>
      </p:sp>
      <p:pic>
        <p:nvPicPr>
          <p:cNvPr id="17" name="Imagen 16">
            <a:extLst>
              <a:ext uri="{FF2B5EF4-FFF2-40B4-BE49-F238E27FC236}">
                <a16:creationId xmlns:a16="http://schemas.microsoft.com/office/drawing/2014/main" id="{58641877-5194-0DD5-8D28-0C4B488D2741}"/>
              </a:ext>
            </a:extLst>
          </p:cNvPr>
          <p:cNvPicPr>
            <a:picLocks noChangeAspect="1"/>
          </p:cNvPicPr>
          <p:nvPr/>
        </p:nvPicPr>
        <p:blipFill>
          <a:blip r:embed="rId8"/>
          <a:srcRect/>
          <a:stretch/>
        </p:blipFill>
        <p:spPr>
          <a:xfrm>
            <a:off x="7255794" y="3658691"/>
            <a:ext cx="169146" cy="169146"/>
          </a:xfrm>
          <a:prstGeom prst="rect">
            <a:avLst/>
          </a:prstGeom>
          <a:effectLst>
            <a:outerShdw blurRad="50800" dist="38100" dir="5400000" algn="t" rotWithShape="0">
              <a:prstClr val="black">
                <a:alpha val="40000"/>
              </a:prstClr>
            </a:outerShdw>
          </a:effectLst>
        </p:spPr>
      </p:pic>
      <p:pic>
        <p:nvPicPr>
          <p:cNvPr id="19" name="Imagen 18">
            <a:extLst>
              <a:ext uri="{FF2B5EF4-FFF2-40B4-BE49-F238E27FC236}">
                <a16:creationId xmlns:a16="http://schemas.microsoft.com/office/drawing/2014/main" id="{8C4967CF-9FC6-7E96-F0EB-475B7024DD89}"/>
              </a:ext>
            </a:extLst>
          </p:cNvPr>
          <p:cNvPicPr>
            <a:picLocks noChangeAspect="1"/>
          </p:cNvPicPr>
          <p:nvPr/>
        </p:nvPicPr>
        <p:blipFill>
          <a:blip r:embed="rId8"/>
          <a:srcRect/>
          <a:stretch/>
        </p:blipFill>
        <p:spPr>
          <a:xfrm>
            <a:off x="7255794" y="3872447"/>
            <a:ext cx="169146" cy="169146"/>
          </a:xfrm>
          <a:prstGeom prst="rect">
            <a:avLst/>
          </a:pr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F651D686-CB04-3BA8-DE25-623EC6606B57}"/>
              </a:ext>
            </a:extLst>
          </p:cNvPr>
          <p:cNvPicPr>
            <a:picLocks noChangeAspect="1"/>
          </p:cNvPicPr>
          <p:nvPr/>
        </p:nvPicPr>
        <p:blipFill>
          <a:blip r:embed="rId7"/>
          <a:srcRect/>
          <a:stretch/>
        </p:blipFill>
        <p:spPr>
          <a:xfrm>
            <a:off x="7261731" y="4108782"/>
            <a:ext cx="169146" cy="169146"/>
          </a:xfrm>
          <a:prstGeom prst="rect">
            <a:avLst/>
          </a:prstGeom>
          <a:effectLst>
            <a:outerShdw blurRad="50800" dist="38100" dir="5400000" algn="t" rotWithShape="0">
              <a:prstClr val="black">
                <a:alpha val="40000"/>
              </a:prstClr>
            </a:outerShdw>
          </a:effectLst>
        </p:spPr>
      </p:pic>
      <p:grpSp>
        <p:nvGrpSpPr>
          <p:cNvPr id="22" name="Grupo 21">
            <a:extLst>
              <a:ext uri="{FF2B5EF4-FFF2-40B4-BE49-F238E27FC236}">
                <a16:creationId xmlns:a16="http://schemas.microsoft.com/office/drawing/2014/main" id="{B7228F28-C117-BB44-3158-C035EB23D129}"/>
              </a:ext>
            </a:extLst>
          </p:cNvPr>
          <p:cNvGrpSpPr/>
          <p:nvPr/>
        </p:nvGrpSpPr>
        <p:grpSpPr>
          <a:xfrm>
            <a:off x="4557713" y="3629841"/>
            <a:ext cx="2164039" cy="187685"/>
            <a:chOff x="7264253" y="2288277"/>
            <a:chExt cx="2164039" cy="187685"/>
          </a:xfrm>
        </p:grpSpPr>
        <p:sp>
          <p:nvSpPr>
            <p:cNvPr id="23" name="Rectángulo redondeado 22">
              <a:extLst>
                <a:ext uri="{FF2B5EF4-FFF2-40B4-BE49-F238E27FC236}">
                  <a16:creationId xmlns:a16="http://schemas.microsoft.com/office/drawing/2014/main" id="{78911065-8B5A-C81F-4365-8FD1D0E2432B}"/>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9" name="Imagen 48">
              <a:extLst>
                <a:ext uri="{FF2B5EF4-FFF2-40B4-BE49-F238E27FC236}">
                  <a16:creationId xmlns:a16="http://schemas.microsoft.com/office/drawing/2014/main" id="{8498BC91-4DA6-11B0-4789-6C75D4ECFDB4}"/>
                </a:ext>
              </a:extLst>
            </p:cNvPr>
            <p:cNvPicPr>
              <a:picLocks noChangeAspect="1"/>
            </p:cNvPicPr>
            <p:nvPr/>
          </p:nvPicPr>
          <p:blipFill>
            <a:blip r:embed="rId3"/>
            <a:srcRect/>
            <a:stretch/>
          </p:blipFill>
          <p:spPr>
            <a:xfrm rot="10800000">
              <a:off x="7316602" y="2341955"/>
              <a:ext cx="95834" cy="90000"/>
            </a:xfrm>
            <a:prstGeom prst="rect">
              <a:avLst/>
            </a:prstGeom>
          </p:spPr>
        </p:pic>
      </p:grpSp>
      <p:grpSp>
        <p:nvGrpSpPr>
          <p:cNvPr id="50" name="Grupo 49">
            <a:extLst>
              <a:ext uri="{FF2B5EF4-FFF2-40B4-BE49-F238E27FC236}">
                <a16:creationId xmlns:a16="http://schemas.microsoft.com/office/drawing/2014/main" id="{3104CABD-2C02-016C-294B-5748F13461DC}"/>
              </a:ext>
            </a:extLst>
          </p:cNvPr>
          <p:cNvGrpSpPr/>
          <p:nvPr/>
        </p:nvGrpSpPr>
        <p:grpSpPr>
          <a:xfrm>
            <a:off x="4557713" y="3859235"/>
            <a:ext cx="2164039" cy="187685"/>
            <a:chOff x="7264253" y="2288277"/>
            <a:chExt cx="2164039" cy="187685"/>
          </a:xfrm>
        </p:grpSpPr>
        <p:sp>
          <p:nvSpPr>
            <p:cNvPr id="51" name="Rectángulo redondeado 50">
              <a:extLst>
                <a:ext uri="{FF2B5EF4-FFF2-40B4-BE49-F238E27FC236}">
                  <a16:creationId xmlns:a16="http://schemas.microsoft.com/office/drawing/2014/main" id="{2C511503-DF4B-C8C8-9B19-222B7D7F9D97}"/>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3" name="Imagen 52">
              <a:extLst>
                <a:ext uri="{FF2B5EF4-FFF2-40B4-BE49-F238E27FC236}">
                  <a16:creationId xmlns:a16="http://schemas.microsoft.com/office/drawing/2014/main" id="{F91AD234-B76A-7DA6-E9FC-856ADA49ACE1}"/>
                </a:ext>
              </a:extLst>
            </p:cNvPr>
            <p:cNvPicPr>
              <a:picLocks noChangeAspect="1"/>
            </p:cNvPicPr>
            <p:nvPr/>
          </p:nvPicPr>
          <p:blipFill>
            <a:blip r:embed="rId3"/>
            <a:srcRect/>
            <a:stretch/>
          </p:blipFill>
          <p:spPr>
            <a:xfrm rot="10800000">
              <a:off x="7316602" y="2341955"/>
              <a:ext cx="95834" cy="90000"/>
            </a:xfrm>
            <a:prstGeom prst="rect">
              <a:avLst/>
            </a:prstGeom>
          </p:spPr>
        </p:pic>
      </p:grpSp>
      <p:grpSp>
        <p:nvGrpSpPr>
          <p:cNvPr id="54" name="Grupo 53">
            <a:extLst>
              <a:ext uri="{FF2B5EF4-FFF2-40B4-BE49-F238E27FC236}">
                <a16:creationId xmlns:a16="http://schemas.microsoft.com/office/drawing/2014/main" id="{6946C3D8-39AE-7554-9917-F53AEC470DD3}"/>
              </a:ext>
            </a:extLst>
          </p:cNvPr>
          <p:cNvGrpSpPr/>
          <p:nvPr/>
        </p:nvGrpSpPr>
        <p:grpSpPr>
          <a:xfrm>
            <a:off x="4557713" y="4088629"/>
            <a:ext cx="2164039" cy="187685"/>
            <a:chOff x="7264253" y="2288277"/>
            <a:chExt cx="2164039" cy="187685"/>
          </a:xfrm>
        </p:grpSpPr>
        <p:sp>
          <p:nvSpPr>
            <p:cNvPr id="55" name="Rectángulo redondeado 54">
              <a:extLst>
                <a:ext uri="{FF2B5EF4-FFF2-40B4-BE49-F238E27FC236}">
                  <a16:creationId xmlns:a16="http://schemas.microsoft.com/office/drawing/2014/main" id="{C1096755-F874-B426-A700-CC712C07063C}"/>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7" name="Imagen 66">
              <a:extLst>
                <a:ext uri="{FF2B5EF4-FFF2-40B4-BE49-F238E27FC236}">
                  <a16:creationId xmlns:a16="http://schemas.microsoft.com/office/drawing/2014/main" id="{90552695-6631-BAA1-434D-62EAAD70FE44}"/>
                </a:ext>
              </a:extLst>
            </p:cNvPr>
            <p:cNvPicPr>
              <a:picLocks noChangeAspect="1"/>
            </p:cNvPicPr>
            <p:nvPr/>
          </p:nvPicPr>
          <p:blipFill>
            <a:blip r:embed="rId3"/>
            <a:srcRect/>
            <a:stretch/>
          </p:blipFill>
          <p:spPr>
            <a:xfrm rot="10800000">
              <a:off x="7316602" y="2341955"/>
              <a:ext cx="95834" cy="90000"/>
            </a:xfrm>
            <a:prstGeom prst="rect">
              <a:avLst/>
            </a:prstGeom>
          </p:spPr>
        </p:pic>
      </p:grpSp>
      <p:grpSp>
        <p:nvGrpSpPr>
          <p:cNvPr id="70" name="Grupo 69">
            <a:extLst>
              <a:ext uri="{FF2B5EF4-FFF2-40B4-BE49-F238E27FC236}">
                <a16:creationId xmlns:a16="http://schemas.microsoft.com/office/drawing/2014/main" id="{761CDBC1-35A3-98F3-E186-7FCB14494C2D}"/>
              </a:ext>
            </a:extLst>
          </p:cNvPr>
          <p:cNvGrpSpPr/>
          <p:nvPr/>
        </p:nvGrpSpPr>
        <p:grpSpPr>
          <a:xfrm>
            <a:off x="4557714" y="4318022"/>
            <a:ext cx="1461820" cy="187685"/>
            <a:chOff x="7264254" y="2288277"/>
            <a:chExt cx="1461820" cy="187685"/>
          </a:xfrm>
        </p:grpSpPr>
        <p:sp>
          <p:nvSpPr>
            <p:cNvPr id="83" name="Rectángulo redondeado 82">
              <a:extLst>
                <a:ext uri="{FF2B5EF4-FFF2-40B4-BE49-F238E27FC236}">
                  <a16:creationId xmlns:a16="http://schemas.microsoft.com/office/drawing/2014/main" id="{B32BB0E9-931C-1F71-D147-4EB8816C5A5A}"/>
                </a:ext>
              </a:extLst>
            </p:cNvPr>
            <p:cNvSpPr/>
            <p:nvPr/>
          </p:nvSpPr>
          <p:spPr>
            <a:xfrm>
              <a:off x="7264254" y="2288277"/>
              <a:ext cx="1461820" cy="187685"/>
            </a:xfrm>
            <a:prstGeom prst="roundRect">
              <a:avLst>
                <a:gd name="adj" fmla="val 9756"/>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5" name="Imagen 84">
              <a:extLst>
                <a:ext uri="{FF2B5EF4-FFF2-40B4-BE49-F238E27FC236}">
                  <a16:creationId xmlns:a16="http://schemas.microsoft.com/office/drawing/2014/main" id="{DD5C2A08-A8F3-73D6-1C6F-16810CF36BC1}"/>
                </a:ext>
              </a:extLst>
            </p:cNvPr>
            <p:cNvPicPr>
              <a:picLocks noChangeAspect="1"/>
            </p:cNvPicPr>
            <p:nvPr/>
          </p:nvPicPr>
          <p:blipFill>
            <a:blip r:embed="rId3"/>
            <a:srcRect/>
            <a:stretch/>
          </p:blipFill>
          <p:spPr>
            <a:xfrm rot="10800000">
              <a:off x="7316602" y="2341955"/>
              <a:ext cx="95834" cy="90000"/>
            </a:xfrm>
            <a:prstGeom prst="rect">
              <a:avLst/>
            </a:prstGeom>
          </p:spPr>
        </p:pic>
      </p:grpSp>
      <p:pic>
        <p:nvPicPr>
          <p:cNvPr id="86" name="Imagen 85">
            <a:extLst>
              <a:ext uri="{FF2B5EF4-FFF2-40B4-BE49-F238E27FC236}">
                <a16:creationId xmlns:a16="http://schemas.microsoft.com/office/drawing/2014/main" id="{79B2100B-9522-8EE5-5FFA-0114DA7DD2DD}"/>
              </a:ext>
            </a:extLst>
          </p:cNvPr>
          <p:cNvPicPr>
            <a:picLocks noChangeAspect="1"/>
          </p:cNvPicPr>
          <p:nvPr/>
        </p:nvPicPr>
        <p:blipFill>
          <a:blip r:embed="rId9"/>
          <a:srcRect/>
          <a:stretch/>
        </p:blipFill>
        <p:spPr>
          <a:xfrm>
            <a:off x="3907983" y="3747251"/>
            <a:ext cx="329883" cy="418508"/>
          </a:xfrm>
          <a:prstGeom prst="rect">
            <a:avLst/>
          </a:prstGeom>
        </p:spPr>
      </p:pic>
      <p:pic>
        <p:nvPicPr>
          <p:cNvPr id="87" name="Imagen 86">
            <a:extLst>
              <a:ext uri="{FF2B5EF4-FFF2-40B4-BE49-F238E27FC236}">
                <a16:creationId xmlns:a16="http://schemas.microsoft.com/office/drawing/2014/main" id="{96B7A868-B548-1C5B-1B61-79675DEE69C9}"/>
              </a:ext>
            </a:extLst>
          </p:cNvPr>
          <p:cNvPicPr>
            <a:picLocks noChangeAspect="1"/>
          </p:cNvPicPr>
          <p:nvPr/>
        </p:nvPicPr>
        <p:blipFill>
          <a:blip r:embed="rId9"/>
          <a:srcRect/>
          <a:stretch/>
        </p:blipFill>
        <p:spPr>
          <a:xfrm>
            <a:off x="3907983" y="2072455"/>
            <a:ext cx="329883" cy="418508"/>
          </a:xfrm>
          <a:prstGeom prst="rect">
            <a:avLst/>
          </a:prstGeom>
        </p:spPr>
      </p:pic>
      <p:sp>
        <p:nvSpPr>
          <p:cNvPr id="88" name="CuadroTexto 87">
            <a:extLst>
              <a:ext uri="{FF2B5EF4-FFF2-40B4-BE49-F238E27FC236}">
                <a16:creationId xmlns:a16="http://schemas.microsoft.com/office/drawing/2014/main" id="{533538A5-7326-D104-5231-FD7FC089FCB3}"/>
              </a:ext>
            </a:extLst>
          </p:cNvPr>
          <p:cNvSpPr txBox="1"/>
          <p:nvPr/>
        </p:nvSpPr>
        <p:spPr>
          <a:xfrm>
            <a:off x="6697678" y="3358276"/>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300 €</a:t>
            </a:r>
          </a:p>
        </p:txBody>
      </p:sp>
      <p:sp>
        <p:nvSpPr>
          <p:cNvPr id="89" name="CuadroTexto 88">
            <a:extLst>
              <a:ext uri="{FF2B5EF4-FFF2-40B4-BE49-F238E27FC236}">
                <a16:creationId xmlns:a16="http://schemas.microsoft.com/office/drawing/2014/main" id="{9D214F29-0146-6CF2-0C5F-8243EB6F488F}"/>
              </a:ext>
            </a:extLst>
          </p:cNvPr>
          <p:cNvSpPr txBox="1"/>
          <p:nvPr/>
        </p:nvSpPr>
        <p:spPr>
          <a:xfrm>
            <a:off x="6697678" y="3598907"/>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300 €</a:t>
            </a:r>
          </a:p>
        </p:txBody>
      </p:sp>
      <p:sp>
        <p:nvSpPr>
          <p:cNvPr id="90" name="CuadroTexto 89">
            <a:extLst>
              <a:ext uri="{FF2B5EF4-FFF2-40B4-BE49-F238E27FC236}">
                <a16:creationId xmlns:a16="http://schemas.microsoft.com/office/drawing/2014/main" id="{508F9220-D634-F353-8607-761294422EF4}"/>
              </a:ext>
            </a:extLst>
          </p:cNvPr>
          <p:cNvSpPr txBox="1"/>
          <p:nvPr/>
        </p:nvSpPr>
        <p:spPr>
          <a:xfrm>
            <a:off x="6697678" y="3820288"/>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300 €</a:t>
            </a:r>
          </a:p>
        </p:txBody>
      </p:sp>
      <p:sp>
        <p:nvSpPr>
          <p:cNvPr id="91" name="CuadroTexto 90">
            <a:extLst>
              <a:ext uri="{FF2B5EF4-FFF2-40B4-BE49-F238E27FC236}">
                <a16:creationId xmlns:a16="http://schemas.microsoft.com/office/drawing/2014/main" id="{686C2D30-1946-F17B-9677-2D8BD1E513A6}"/>
              </a:ext>
            </a:extLst>
          </p:cNvPr>
          <p:cNvSpPr txBox="1"/>
          <p:nvPr/>
        </p:nvSpPr>
        <p:spPr>
          <a:xfrm>
            <a:off x="6697678" y="4060919"/>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300 €</a:t>
            </a:r>
          </a:p>
        </p:txBody>
      </p:sp>
      <p:sp>
        <p:nvSpPr>
          <p:cNvPr id="92" name="CuadroTexto 91">
            <a:extLst>
              <a:ext uri="{FF2B5EF4-FFF2-40B4-BE49-F238E27FC236}">
                <a16:creationId xmlns:a16="http://schemas.microsoft.com/office/drawing/2014/main" id="{4F68EF83-79DC-93B2-618C-110B38939157}"/>
              </a:ext>
            </a:extLst>
          </p:cNvPr>
          <p:cNvSpPr txBox="1"/>
          <p:nvPr/>
        </p:nvSpPr>
        <p:spPr>
          <a:xfrm>
            <a:off x="6697678" y="4282300"/>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300 €</a:t>
            </a:r>
          </a:p>
        </p:txBody>
      </p:sp>
      <p:sp>
        <p:nvSpPr>
          <p:cNvPr id="93" name="CuadroTexto 92">
            <a:extLst>
              <a:ext uri="{FF2B5EF4-FFF2-40B4-BE49-F238E27FC236}">
                <a16:creationId xmlns:a16="http://schemas.microsoft.com/office/drawing/2014/main" id="{3E5841F5-295F-F235-5838-D6935AEEFA47}"/>
              </a:ext>
            </a:extLst>
          </p:cNvPr>
          <p:cNvSpPr txBox="1"/>
          <p:nvPr/>
        </p:nvSpPr>
        <p:spPr>
          <a:xfrm>
            <a:off x="6023910" y="4282300"/>
            <a:ext cx="775831" cy="246221"/>
          </a:xfrm>
          <a:prstGeom prst="rect">
            <a:avLst/>
          </a:prstGeom>
          <a:noFill/>
          <a:effectLst/>
        </p:spPr>
        <p:txBody>
          <a:bodyPr wrap="square" rtlCol="0">
            <a:spAutoFit/>
          </a:bodyPr>
          <a:lstStyle/>
          <a:p>
            <a:r>
              <a:rPr lang="es-ES" sz="1000" b="1" dirty="0">
                <a:latin typeface="PP Neue Montreal" pitchFamily="2" charset="77"/>
                <a:ea typeface="PP Neue Montreal" pitchFamily="2" charset="77"/>
              </a:rPr>
              <a:t>5000 € + </a:t>
            </a:r>
          </a:p>
        </p:txBody>
      </p:sp>
      <p:grpSp>
        <p:nvGrpSpPr>
          <p:cNvPr id="3" name="Grupo 2">
            <a:extLst>
              <a:ext uri="{FF2B5EF4-FFF2-40B4-BE49-F238E27FC236}">
                <a16:creationId xmlns:a16="http://schemas.microsoft.com/office/drawing/2014/main" id="{586ACBC6-130D-DEA4-9E31-DEC619CB98F1}"/>
              </a:ext>
            </a:extLst>
          </p:cNvPr>
          <p:cNvGrpSpPr/>
          <p:nvPr/>
        </p:nvGrpSpPr>
        <p:grpSpPr>
          <a:xfrm>
            <a:off x="239547" y="884830"/>
            <a:ext cx="1367111" cy="1973555"/>
            <a:chOff x="239547" y="1370936"/>
            <a:chExt cx="1367111" cy="1973555"/>
          </a:xfrm>
        </p:grpSpPr>
        <p:sp>
          <p:nvSpPr>
            <p:cNvPr id="6" name="CuadroTexto 5">
              <a:hlinkClick r:id="rId10" action="ppaction://hlinksldjump"/>
              <a:extLst>
                <a:ext uri="{FF2B5EF4-FFF2-40B4-BE49-F238E27FC236}">
                  <a16:creationId xmlns:a16="http://schemas.microsoft.com/office/drawing/2014/main" id="{3CB279E9-530A-104C-B1C0-030FF84B24DD}"/>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5" name="CuadroTexto 14">
              <a:hlinkClick r:id="rId11" action="ppaction://hlinksldjump"/>
              <a:extLst>
                <a:ext uri="{FF2B5EF4-FFF2-40B4-BE49-F238E27FC236}">
                  <a16:creationId xmlns:a16="http://schemas.microsoft.com/office/drawing/2014/main" id="{56CBE55A-F967-A06C-8AD5-6F97380DD5BB}"/>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8" name="CuadroTexto 17">
              <a:hlinkClick r:id="rId12" action="ppaction://hlinksldjump"/>
              <a:extLst>
                <a:ext uri="{FF2B5EF4-FFF2-40B4-BE49-F238E27FC236}">
                  <a16:creationId xmlns:a16="http://schemas.microsoft.com/office/drawing/2014/main" id="{D60039AE-EFA7-BF2E-EC0C-FCC6EACB38CD}"/>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21" name="CuadroTexto 20">
              <a:hlinkClick r:id="rId13" action="ppaction://hlinksldjump"/>
              <a:extLst>
                <a:ext uri="{FF2B5EF4-FFF2-40B4-BE49-F238E27FC236}">
                  <a16:creationId xmlns:a16="http://schemas.microsoft.com/office/drawing/2014/main" id="{FF992AE2-E98B-1508-F6F0-923FA71CDE11}"/>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25" name="CuadroTexto 24">
              <a:hlinkClick r:id="rId14" action="ppaction://hlinksldjump"/>
              <a:extLst>
                <a:ext uri="{FF2B5EF4-FFF2-40B4-BE49-F238E27FC236}">
                  <a16:creationId xmlns:a16="http://schemas.microsoft.com/office/drawing/2014/main" id="{2D128131-9FAF-D8F4-6B8C-4BDC9EEE544E}"/>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6" name="Conector recto 25">
              <a:extLst>
                <a:ext uri="{FF2B5EF4-FFF2-40B4-BE49-F238E27FC236}">
                  <a16:creationId xmlns:a16="http://schemas.microsoft.com/office/drawing/2014/main" id="{7B1F75D7-4093-4E41-F574-3B8F423FA025}"/>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8579334A-9933-1D58-3EF4-DFDC8959E9D7}"/>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66B55148-4963-0F9D-46A8-AD98227D449D}"/>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D295A489-7E07-3D01-F5F5-5DCF3D625EDF}"/>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C2F65649-5572-7CD6-6B0C-F2FFCEFF7DD0}"/>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B56DFB42-CD76-6004-43EF-17D37651DB2A}"/>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CuadroTexto 34">
              <a:hlinkClick r:id="rId15" action="ppaction://hlinksldjump"/>
              <a:extLst>
                <a:ext uri="{FF2B5EF4-FFF2-40B4-BE49-F238E27FC236}">
                  <a16:creationId xmlns:a16="http://schemas.microsoft.com/office/drawing/2014/main" id="{CAA22D4B-6A3D-A02A-FA29-2701FEE97C6F}"/>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Caso práctico Eolo, S.A</a:t>
              </a:r>
            </a:p>
          </p:txBody>
        </p:sp>
        <p:sp>
          <p:nvSpPr>
            <p:cNvPr id="47" name="CuadroTexto 46">
              <a:hlinkClick r:id="rId16" action="ppaction://hlinksldjump"/>
              <a:extLst>
                <a:ext uri="{FF2B5EF4-FFF2-40B4-BE49-F238E27FC236}">
                  <a16:creationId xmlns:a16="http://schemas.microsoft.com/office/drawing/2014/main" id="{7ACD69A6-663C-E4F2-02BA-7CD40E3F4A7D}"/>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Depósitos</a:t>
              </a:r>
            </a:p>
          </p:txBody>
        </p:sp>
        <p:sp>
          <p:nvSpPr>
            <p:cNvPr id="48" name="CuadroTexto 47">
              <a:hlinkClick r:id="rId17" action="ppaction://hlinksldjump"/>
              <a:extLst>
                <a:ext uri="{FF2B5EF4-FFF2-40B4-BE49-F238E27FC236}">
                  <a16:creationId xmlns:a16="http://schemas.microsoft.com/office/drawing/2014/main" id="{E5B6BBB1-E851-CBDC-1F42-4610DE12148F}"/>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Bonos </a:t>
              </a:r>
            </a:p>
          </p:txBody>
        </p:sp>
        <p:sp>
          <p:nvSpPr>
            <p:cNvPr id="52" name="CuadroTexto 51">
              <a:hlinkClick r:id="rId18" action="ppaction://hlinksldjump"/>
              <a:extLst>
                <a:ext uri="{FF2B5EF4-FFF2-40B4-BE49-F238E27FC236}">
                  <a16:creationId xmlns:a16="http://schemas.microsoft.com/office/drawing/2014/main" id="{26FD5D26-0CC8-72B1-92D0-C2C29FFB5663}"/>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Acciones</a:t>
              </a:r>
            </a:p>
          </p:txBody>
        </p:sp>
        <p:sp>
          <p:nvSpPr>
            <p:cNvPr id="59" name="Elipse 58">
              <a:extLst>
                <a:ext uri="{FF2B5EF4-FFF2-40B4-BE49-F238E27FC236}">
                  <a16:creationId xmlns:a16="http://schemas.microsoft.com/office/drawing/2014/main" id="{B3D5D463-0E95-6194-D1A6-DBA3DF093CBD}"/>
                </a:ext>
              </a:extLst>
            </p:cNvPr>
            <p:cNvSpPr/>
            <p:nvPr/>
          </p:nvSpPr>
          <p:spPr>
            <a:xfrm>
              <a:off x="1337631" y="2733168"/>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60" name="Imagen 59">
            <a:hlinkClick r:id="" action="ppaction://hlinkshowjump?jump=firstslide"/>
            <a:extLst>
              <a:ext uri="{FF2B5EF4-FFF2-40B4-BE49-F238E27FC236}">
                <a16:creationId xmlns:a16="http://schemas.microsoft.com/office/drawing/2014/main" id="{2B2D2FAC-AF8F-FF7E-8D5A-1DAEF1A4F411}"/>
              </a:ext>
            </a:extLst>
          </p:cNvPr>
          <p:cNvPicPr>
            <a:picLocks noChangeAspect="1"/>
          </p:cNvPicPr>
          <p:nvPr/>
        </p:nvPicPr>
        <p:blipFill>
          <a:blip r:embed="rId19"/>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0172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A6D9F56-5364-FDB9-0A08-A1D14616D68C}"/>
              </a:ext>
            </a:extLst>
          </p:cNvPr>
          <p:cNvSpPr txBox="1"/>
          <p:nvPr/>
        </p:nvSpPr>
        <p:spPr>
          <a:xfrm>
            <a:off x="3812120"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Acciones</a:t>
            </a:r>
          </a:p>
        </p:txBody>
      </p:sp>
      <p:sp>
        <p:nvSpPr>
          <p:cNvPr id="7" name="CuadroTexto 6">
            <a:extLst>
              <a:ext uri="{FF2B5EF4-FFF2-40B4-BE49-F238E27FC236}">
                <a16:creationId xmlns:a16="http://schemas.microsoft.com/office/drawing/2014/main" id="{B6362538-FD84-3D5D-139A-6868F516E697}"/>
              </a:ext>
            </a:extLst>
          </p:cNvPr>
          <p:cNvSpPr txBox="1"/>
          <p:nvPr/>
        </p:nvSpPr>
        <p:spPr>
          <a:xfrm>
            <a:off x="5460300" y="1186270"/>
            <a:ext cx="1778168"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Renta Variable</a:t>
            </a:r>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sp>
        <p:nvSpPr>
          <p:cNvPr id="6" name="CuadroTexto 5">
            <a:extLst>
              <a:ext uri="{FF2B5EF4-FFF2-40B4-BE49-F238E27FC236}">
                <a16:creationId xmlns:a16="http://schemas.microsoft.com/office/drawing/2014/main" id="{E60DC84E-196B-8FD9-7D32-7195757A4372}"/>
              </a:ext>
            </a:extLst>
          </p:cNvPr>
          <p:cNvSpPr txBox="1"/>
          <p:nvPr/>
        </p:nvSpPr>
        <p:spPr>
          <a:xfrm>
            <a:off x="5153332" y="1840310"/>
            <a:ext cx="3060061"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Acciones: participaciones en el capital de la empresa.</a:t>
            </a:r>
          </a:p>
        </p:txBody>
      </p:sp>
      <p:sp>
        <p:nvSpPr>
          <p:cNvPr id="8" name="Elipse 7">
            <a:extLst>
              <a:ext uri="{FF2B5EF4-FFF2-40B4-BE49-F238E27FC236}">
                <a16:creationId xmlns:a16="http://schemas.microsoft.com/office/drawing/2014/main" id="{754A62C7-D4BA-7AB1-BC12-78D8551A5725}"/>
              </a:ext>
            </a:extLst>
          </p:cNvPr>
          <p:cNvSpPr/>
          <p:nvPr/>
        </p:nvSpPr>
        <p:spPr>
          <a:xfrm>
            <a:off x="5002877" y="1982008"/>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Rectángulo redondeado 28">
            <a:extLst>
              <a:ext uri="{FF2B5EF4-FFF2-40B4-BE49-F238E27FC236}">
                <a16:creationId xmlns:a16="http://schemas.microsoft.com/office/drawing/2014/main" id="{AD526A78-BE23-2CC0-421D-034CB1FC27A9}"/>
              </a:ext>
            </a:extLst>
          </p:cNvPr>
          <p:cNvSpPr/>
          <p:nvPr/>
        </p:nvSpPr>
        <p:spPr>
          <a:xfrm>
            <a:off x="2808940" y="2286234"/>
            <a:ext cx="1524001"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lt1">
                  <a:alpha val="50000"/>
                </a:schemeClr>
              </a:solidFill>
            </a:endParaRPr>
          </a:p>
        </p:txBody>
      </p:sp>
      <p:sp>
        <p:nvSpPr>
          <p:cNvPr id="30" name="Rectángulo redondeado 29">
            <a:extLst>
              <a:ext uri="{FF2B5EF4-FFF2-40B4-BE49-F238E27FC236}">
                <a16:creationId xmlns:a16="http://schemas.microsoft.com/office/drawing/2014/main" id="{55D783D2-33E7-D595-73C9-091BE5BFDCA6}"/>
              </a:ext>
            </a:extLst>
          </p:cNvPr>
          <p:cNvSpPr/>
          <p:nvPr/>
        </p:nvSpPr>
        <p:spPr>
          <a:xfrm>
            <a:off x="2808940" y="2557708"/>
            <a:ext cx="1524001" cy="230832"/>
          </a:xfrm>
          <a:prstGeom prst="roundRect">
            <a:avLst>
              <a:gd name="adj" fmla="val 19662"/>
            </a:avLst>
          </a:prstGeom>
          <a:solidFill>
            <a:srgbClr val="92D05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redondeado 30">
            <a:extLst>
              <a:ext uri="{FF2B5EF4-FFF2-40B4-BE49-F238E27FC236}">
                <a16:creationId xmlns:a16="http://schemas.microsoft.com/office/drawing/2014/main" id="{5EF17ACC-4456-3EE1-1CB9-829811FE8F60}"/>
              </a:ext>
            </a:extLst>
          </p:cNvPr>
          <p:cNvSpPr/>
          <p:nvPr/>
        </p:nvSpPr>
        <p:spPr>
          <a:xfrm>
            <a:off x="2808939" y="2829182"/>
            <a:ext cx="1524001" cy="230832"/>
          </a:xfrm>
          <a:prstGeom prst="roundRect">
            <a:avLst>
              <a:gd name="adj" fmla="val 22163"/>
            </a:avLst>
          </a:prstGeom>
          <a:solidFill>
            <a:srgbClr val="D7E1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redondeado 31">
            <a:extLst>
              <a:ext uri="{FF2B5EF4-FFF2-40B4-BE49-F238E27FC236}">
                <a16:creationId xmlns:a16="http://schemas.microsoft.com/office/drawing/2014/main" id="{4D66510F-6584-EED8-74CA-51D7D56C5D9C}"/>
              </a:ext>
            </a:extLst>
          </p:cNvPr>
          <p:cNvSpPr/>
          <p:nvPr/>
        </p:nvSpPr>
        <p:spPr>
          <a:xfrm>
            <a:off x="2808940" y="3100656"/>
            <a:ext cx="1524001" cy="230832"/>
          </a:xfrm>
          <a:prstGeom prst="roundRect">
            <a:avLst>
              <a:gd name="adj" fmla="val 19662"/>
            </a:avLst>
          </a:prstGeom>
          <a:solidFill>
            <a:srgbClr val="F8931F">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redondeado 32">
            <a:extLst>
              <a:ext uri="{FF2B5EF4-FFF2-40B4-BE49-F238E27FC236}">
                <a16:creationId xmlns:a16="http://schemas.microsoft.com/office/drawing/2014/main" id="{1D9D69F3-8919-52C9-E587-0DAA2F53B2B0}"/>
              </a:ext>
            </a:extLst>
          </p:cNvPr>
          <p:cNvSpPr/>
          <p:nvPr/>
        </p:nvSpPr>
        <p:spPr>
          <a:xfrm>
            <a:off x="2808940" y="3372130"/>
            <a:ext cx="1524001" cy="230832"/>
          </a:xfrm>
          <a:prstGeom prst="roundRect">
            <a:avLst>
              <a:gd name="adj" fmla="val 19662"/>
            </a:avLst>
          </a:prstGeom>
          <a:solidFill>
            <a:srgbClr val="FF4A00">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redondeado 34">
            <a:extLst>
              <a:ext uri="{FF2B5EF4-FFF2-40B4-BE49-F238E27FC236}">
                <a16:creationId xmlns:a16="http://schemas.microsoft.com/office/drawing/2014/main" id="{B02B0673-9757-0FE0-CB61-2749669745D9}"/>
              </a:ext>
            </a:extLst>
          </p:cNvPr>
          <p:cNvSpPr/>
          <p:nvPr/>
        </p:nvSpPr>
        <p:spPr>
          <a:xfrm>
            <a:off x="2808940" y="3643606"/>
            <a:ext cx="1524001" cy="230832"/>
          </a:xfrm>
          <a:prstGeom prst="roundRect">
            <a:avLst>
              <a:gd name="adj" fmla="val 17161"/>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B22A32F9-0E03-FCCF-B480-83E510352849}"/>
              </a:ext>
            </a:extLst>
          </p:cNvPr>
          <p:cNvSpPr txBox="1"/>
          <p:nvPr/>
        </p:nvSpPr>
        <p:spPr>
          <a:xfrm>
            <a:off x="2886635" y="2294253"/>
            <a:ext cx="1372523"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Menor Riesgo</a:t>
            </a:r>
          </a:p>
        </p:txBody>
      </p:sp>
      <p:sp>
        <p:nvSpPr>
          <p:cNvPr id="48" name="CuadroTexto 47">
            <a:extLst>
              <a:ext uri="{FF2B5EF4-FFF2-40B4-BE49-F238E27FC236}">
                <a16:creationId xmlns:a16="http://schemas.microsoft.com/office/drawing/2014/main" id="{0A83532E-5FCD-B420-AD6A-D106941DDA5E}"/>
              </a:ext>
            </a:extLst>
          </p:cNvPr>
          <p:cNvSpPr txBox="1"/>
          <p:nvPr/>
        </p:nvSpPr>
        <p:spPr>
          <a:xfrm>
            <a:off x="2886635" y="3636597"/>
            <a:ext cx="1372523" cy="215444"/>
          </a:xfrm>
          <a:prstGeom prst="rect">
            <a:avLst/>
          </a:prstGeom>
          <a:noFill/>
          <a:effectLst/>
        </p:spPr>
        <p:txBody>
          <a:bodyPr wrap="square" rtlCol="0">
            <a:spAutoFit/>
          </a:bodyPr>
          <a:lstStyle/>
          <a:p>
            <a:pPr algn="ctr"/>
            <a:r>
              <a:rPr lang="es-ES" sz="800" b="1" dirty="0">
                <a:solidFill>
                  <a:schemeClr val="bg1"/>
                </a:solidFill>
                <a:latin typeface="PP Neue Montreal" pitchFamily="2" charset="77"/>
                <a:ea typeface="PP Neue Montreal" pitchFamily="2" charset="77"/>
              </a:rPr>
              <a:t>Mayor riesgo</a:t>
            </a:r>
          </a:p>
        </p:txBody>
      </p:sp>
      <p:sp>
        <p:nvSpPr>
          <p:cNvPr id="4" name="CuadroTexto 3">
            <a:extLst>
              <a:ext uri="{FF2B5EF4-FFF2-40B4-BE49-F238E27FC236}">
                <a16:creationId xmlns:a16="http://schemas.microsoft.com/office/drawing/2014/main" id="{7312EEA1-2990-3D36-296D-621F681EF777}"/>
              </a:ext>
            </a:extLst>
          </p:cNvPr>
          <p:cNvSpPr txBox="1"/>
          <p:nvPr/>
        </p:nvSpPr>
        <p:spPr>
          <a:xfrm>
            <a:off x="5153332" y="2411824"/>
            <a:ext cx="3381068"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La inversión tiene vocación de permanencia (no vence).</a:t>
            </a:r>
          </a:p>
        </p:txBody>
      </p:sp>
      <p:sp>
        <p:nvSpPr>
          <p:cNvPr id="5" name="Elipse 4">
            <a:extLst>
              <a:ext uri="{FF2B5EF4-FFF2-40B4-BE49-F238E27FC236}">
                <a16:creationId xmlns:a16="http://schemas.microsoft.com/office/drawing/2014/main" id="{D25A67CE-09C1-7E29-1CC2-1D64E9CB3AA6}"/>
              </a:ext>
            </a:extLst>
          </p:cNvPr>
          <p:cNvSpPr/>
          <p:nvPr/>
        </p:nvSpPr>
        <p:spPr>
          <a:xfrm>
            <a:off x="5002877" y="255352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CuadroTexto 8">
            <a:extLst>
              <a:ext uri="{FF2B5EF4-FFF2-40B4-BE49-F238E27FC236}">
                <a16:creationId xmlns:a16="http://schemas.microsoft.com/office/drawing/2014/main" id="{B6AEDBAA-7720-2762-B950-944DB6C0778A}"/>
              </a:ext>
            </a:extLst>
          </p:cNvPr>
          <p:cNvSpPr txBox="1"/>
          <p:nvPr/>
        </p:nvSpPr>
        <p:spPr>
          <a:xfrm>
            <a:off x="5153331" y="3412122"/>
            <a:ext cx="3583221"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El inversor es propietario/a de la compañía.</a:t>
            </a:r>
          </a:p>
        </p:txBody>
      </p:sp>
      <p:sp>
        <p:nvSpPr>
          <p:cNvPr id="10" name="Elipse 9">
            <a:extLst>
              <a:ext uri="{FF2B5EF4-FFF2-40B4-BE49-F238E27FC236}">
                <a16:creationId xmlns:a16="http://schemas.microsoft.com/office/drawing/2014/main" id="{0C97910F-CD4C-B883-D599-22613993A36A}"/>
              </a:ext>
            </a:extLst>
          </p:cNvPr>
          <p:cNvSpPr/>
          <p:nvPr/>
        </p:nvSpPr>
        <p:spPr>
          <a:xfrm>
            <a:off x="5002877" y="3553820"/>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CuadroTexto 10">
            <a:extLst>
              <a:ext uri="{FF2B5EF4-FFF2-40B4-BE49-F238E27FC236}">
                <a16:creationId xmlns:a16="http://schemas.microsoft.com/office/drawing/2014/main" id="{B4B42D74-04AF-8E96-7D82-BBD6EB712F0B}"/>
              </a:ext>
            </a:extLst>
          </p:cNvPr>
          <p:cNvSpPr txBox="1"/>
          <p:nvPr/>
        </p:nvSpPr>
        <p:spPr>
          <a:xfrm>
            <a:off x="5254673" y="3724648"/>
            <a:ext cx="3060061" cy="734304"/>
          </a:xfrm>
          <a:prstGeom prst="rect">
            <a:avLst/>
          </a:prstGeom>
          <a:noFill/>
          <a:effectLst/>
        </p:spPr>
        <p:txBody>
          <a:bodyPr wrap="square" rtlCol="0">
            <a:spAutoFit/>
          </a:bodyPr>
          <a:lstStyle/>
          <a:p>
            <a:pPr>
              <a:lnSpc>
                <a:spcPts val="1000"/>
              </a:lnSpc>
            </a:pPr>
            <a:r>
              <a:rPr lang="es-ES" sz="1000" dirty="0">
                <a:latin typeface="PP Neue Montreal Book" pitchFamily="2" charset="77"/>
                <a:ea typeface="PP Neue Montreal Book" pitchFamily="2" charset="77"/>
              </a:rPr>
              <a:t>- Derechos políticos: voto en la JGA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   (junta general de accionistas).</a:t>
            </a:r>
          </a:p>
          <a:p>
            <a:pPr>
              <a:lnSpc>
                <a:spcPts val="1000"/>
              </a:lnSpc>
            </a:pPr>
            <a:endParaRPr lang="es-ES" sz="1000" dirty="0">
              <a:latin typeface="PP Neue Montreal Book" pitchFamily="2" charset="77"/>
              <a:ea typeface="PP Neue Montreal Book" pitchFamily="2" charset="77"/>
            </a:endParaRPr>
          </a:p>
          <a:p>
            <a:pPr>
              <a:lnSpc>
                <a:spcPts val="1000"/>
              </a:lnSpc>
            </a:pPr>
            <a:r>
              <a:rPr lang="es-ES" sz="1000" dirty="0">
                <a:latin typeface="PP Neue Montreal Book" pitchFamily="2" charset="77"/>
                <a:ea typeface="PP Neue Montreal Book" pitchFamily="2" charset="77"/>
              </a:rPr>
              <a:t>- Derechos económicos: participación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  en los beneficios (dividendos).</a:t>
            </a:r>
          </a:p>
        </p:txBody>
      </p:sp>
      <p:sp>
        <p:nvSpPr>
          <p:cNvPr id="12" name="CuadroTexto 11">
            <a:extLst>
              <a:ext uri="{FF2B5EF4-FFF2-40B4-BE49-F238E27FC236}">
                <a16:creationId xmlns:a16="http://schemas.microsoft.com/office/drawing/2014/main" id="{8A44FFAE-277B-AEAF-7EA7-1C87CDB7101E}"/>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13" name="CuadroTexto 12">
            <a:extLst>
              <a:ext uri="{FF2B5EF4-FFF2-40B4-BE49-F238E27FC236}">
                <a16:creationId xmlns:a16="http://schemas.microsoft.com/office/drawing/2014/main" id="{16F4CE12-C358-ABB0-1209-07E367F623CC}"/>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16" name="CuadroTexto 15">
            <a:extLst>
              <a:ext uri="{FF2B5EF4-FFF2-40B4-BE49-F238E27FC236}">
                <a16:creationId xmlns:a16="http://schemas.microsoft.com/office/drawing/2014/main" id="{C9E2F3B8-949E-2E61-B263-9304504DE54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7" name="CuadroTexto 16">
            <a:extLst>
              <a:ext uri="{FF2B5EF4-FFF2-40B4-BE49-F238E27FC236}">
                <a16:creationId xmlns:a16="http://schemas.microsoft.com/office/drawing/2014/main" id="{C08D10FD-883B-5B02-F641-282058C5BD49}"/>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sp>
        <p:nvSpPr>
          <p:cNvPr id="15" name="CuadroTexto 14">
            <a:extLst>
              <a:ext uri="{FF2B5EF4-FFF2-40B4-BE49-F238E27FC236}">
                <a16:creationId xmlns:a16="http://schemas.microsoft.com/office/drawing/2014/main" id="{E8AD4806-FC27-D5A5-036C-C6CD7F262350}"/>
              </a:ext>
            </a:extLst>
          </p:cNvPr>
          <p:cNvSpPr txBox="1"/>
          <p:nvPr/>
        </p:nvSpPr>
        <p:spPr>
          <a:xfrm>
            <a:off x="5254673" y="2930171"/>
            <a:ext cx="3279727" cy="352854"/>
          </a:xfrm>
          <a:prstGeom prst="rect">
            <a:avLst/>
          </a:prstGeom>
          <a:noFill/>
          <a:effectLst/>
        </p:spPr>
        <p:txBody>
          <a:bodyPr wrap="square" rtlCol="0">
            <a:spAutoFit/>
          </a:bodyPr>
          <a:lstStyle/>
          <a:p>
            <a:pPr>
              <a:lnSpc>
                <a:spcPts val="1000"/>
              </a:lnSpc>
            </a:pPr>
            <a:r>
              <a:rPr lang="es-ES" sz="1000" dirty="0">
                <a:latin typeface="PP Neue Montreal Book" pitchFamily="2" charset="77"/>
                <a:ea typeface="PP Neue Montreal Book" pitchFamily="2" charset="77"/>
              </a:rPr>
              <a:t>- Para desinvertir es necesario que otro inversor compre   </a:t>
            </a:r>
          </a:p>
          <a:p>
            <a:pPr>
              <a:lnSpc>
                <a:spcPts val="1000"/>
              </a:lnSpc>
            </a:pPr>
            <a:r>
              <a:rPr lang="es-ES" sz="1000" dirty="0">
                <a:latin typeface="PP Neue Montreal Book" pitchFamily="2" charset="77"/>
                <a:ea typeface="PP Neue Montreal Book" pitchFamily="2" charset="77"/>
              </a:rPr>
              <a:t>   las acciones o que se liquide la compañía.</a:t>
            </a:r>
          </a:p>
        </p:txBody>
      </p:sp>
      <p:grpSp>
        <p:nvGrpSpPr>
          <p:cNvPr id="18" name="Grupo 17">
            <a:extLst>
              <a:ext uri="{FF2B5EF4-FFF2-40B4-BE49-F238E27FC236}">
                <a16:creationId xmlns:a16="http://schemas.microsoft.com/office/drawing/2014/main" id="{0E9C6F6C-F324-2445-AE02-E1F2028D784F}"/>
              </a:ext>
            </a:extLst>
          </p:cNvPr>
          <p:cNvGrpSpPr/>
          <p:nvPr/>
        </p:nvGrpSpPr>
        <p:grpSpPr>
          <a:xfrm>
            <a:off x="239547" y="884830"/>
            <a:ext cx="1367111" cy="1973555"/>
            <a:chOff x="239547" y="1370936"/>
            <a:chExt cx="1367111" cy="1973555"/>
          </a:xfrm>
        </p:grpSpPr>
        <p:sp>
          <p:nvSpPr>
            <p:cNvPr id="19" name="CuadroTexto 18">
              <a:hlinkClick r:id="rId4" action="ppaction://hlinksldjump"/>
              <a:extLst>
                <a:ext uri="{FF2B5EF4-FFF2-40B4-BE49-F238E27FC236}">
                  <a16:creationId xmlns:a16="http://schemas.microsoft.com/office/drawing/2014/main" id="{CF9462F3-84A1-9681-72CA-8DEA3FB800F1}"/>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1" name="CuadroTexto 20">
              <a:hlinkClick r:id="rId5" action="ppaction://hlinksldjump"/>
              <a:extLst>
                <a:ext uri="{FF2B5EF4-FFF2-40B4-BE49-F238E27FC236}">
                  <a16:creationId xmlns:a16="http://schemas.microsoft.com/office/drawing/2014/main" id="{268665A8-5777-EA8B-5875-0D7E14C3983B}"/>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22" name="CuadroTexto 21">
              <a:hlinkClick r:id="rId6" action="ppaction://hlinksldjump"/>
              <a:extLst>
                <a:ext uri="{FF2B5EF4-FFF2-40B4-BE49-F238E27FC236}">
                  <a16:creationId xmlns:a16="http://schemas.microsoft.com/office/drawing/2014/main" id="{A9376385-F6AF-BA6A-6FF2-B5CF6357124C}"/>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23" name="CuadroTexto 22">
              <a:hlinkClick r:id="rId7" action="ppaction://hlinksldjump"/>
              <a:extLst>
                <a:ext uri="{FF2B5EF4-FFF2-40B4-BE49-F238E27FC236}">
                  <a16:creationId xmlns:a16="http://schemas.microsoft.com/office/drawing/2014/main" id="{6793F80B-D52E-8419-760A-B7A19BAC0AAF}"/>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24" name="CuadroTexto 23">
              <a:hlinkClick r:id="rId8" action="ppaction://hlinksldjump"/>
              <a:extLst>
                <a:ext uri="{FF2B5EF4-FFF2-40B4-BE49-F238E27FC236}">
                  <a16:creationId xmlns:a16="http://schemas.microsoft.com/office/drawing/2014/main" id="{9D6776AA-F484-B526-6F08-F1098F59D549}"/>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5" name="Conector recto 24">
              <a:extLst>
                <a:ext uri="{FF2B5EF4-FFF2-40B4-BE49-F238E27FC236}">
                  <a16:creationId xmlns:a16="http://schemas.microsoft.com/office/drawing/2014/main" id="{9AA33BA1-30C0-C796-5A27-031A67BDB62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2EF22104-1F7F-75BE-5D8A-0BA459C724A0}"/>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57575264-A411-F60E-7EA7-190DF414B77A}"/>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1542AA1D-0A82-6279-3503-3C65D0CAABEA}"/>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FCD61B5B-AF8B-C663-CDBB-626C978A6A2C}"/>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93837324-28CF-5914-8F6A-E483E2B38CF8}"/>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CuadroTexto 49">
              <a:hlinkClick r:id="rId9" action="ppaction://hlinksldjump"/>
              <a:extLst>
                <a:ext uri="{FF2B5EF4-FFF2-40B4-BE49-F238E27FC236}">
                  <a16:creationId xmlns:a16="http://schemas.microsoft.com/office/drawing/2014/main" id="{DD0C4011-A3DD-FE77-3C04-B71D71D8F014}"/>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Caso práctico Eolo, S.A</a:t>
              </a:r>
            </a:p>
          </p:txBody>
        </p:sp>
        <p:sp>
          <p:nvSpPr>
            <p:cNvPr id="51" name="CuadroTexto 50">
              <a:hlinkClick r:id="rId10" action="ppaction://hlinksldjump"/>
              <a:extLst>
                <a:ext uri="{FF2B5EF4-FFF2-40B4-BE49-F238E27FC236}">
                  <a16:creationId xmlns:a16="http://schemas.microsoft.com/office/drawing/2014/main" id="{36609BEE-1D76-1D8D-F4B4-8E0B95A68AF3}"/>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Depósitos</a:t>
              </a:r>
            </a:p>
          </p:txBody>
        </p:sp>
        <p:sp>
          <p:nvSpPr>
            <p:cNvPr id="52" name="CuadroTexto 51">
              <a:hlinkClick r:id="rId11" action="ppaction://hlinksldjump"/>
              <a:extLst>
                <a:ext uri="{FF2B5EF4-FFF2-40B4-BE49-F238E27FC236}">
                  <a16:creationId xmlns:a16="http://schemas.microsoft.com/office/drawing/2014/main" id="{8BA963EE-82E8-3462-13FB-62111D6DC54F}"/>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Bonos </a:t>
              </a:r>
            </a:p>
          </p:txBody>
        </p:sp>
        <p:sp>
          <p:nvSpPr>
            <p:cNvPr id="53" name="CuadroTexto 52">
              <a:hlinkClick r:id="rId12" action="ppaction://hlinksldjump"/>
              <a:extLst>
                <a:ext uri="{FF2B5EF4-FFF2-40B4-BE49-F238E27FC236}">
                  <a16:creationId xmlns:a16="http://schemas.microsoft.com/office/drawing/2014/main" id="{1F9CDC90-8E50-A2E6-9590-0DE203CD4B17}"/>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Acciones</a:t>
              </a:r>
            </a:p>
          </p:txBody>
        </p:sp>
        <p:sp>
          <p:nvSpPr>
            <p:cNvPr id="54" name="Elipse 53">
              <a:extLst>
                <a:ext uri="{FF2B5EF4-FFF2-40B4-BE49-F238E27FC236}">
                  <a16:creationId xmlns:a16="http://schemas.microsoft.com/office/drawing/2014/main" id="{28581EA5-BD42-D1F3-D855-5CE3551C2CD1}"/>
                </a:ext>
              </a:extLst>
            </p:cNvPr>
            <p:cNvSpPr/>
            <p:nvPr/>
          </p:nvSpPr>
          <p:spPr>
            <a:xfrm>
              <a:off x="1337631" y="286150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55" name="Imagen 54">
            <a:hlinkClick r:id="" action="ppaction://hlinkshowjump?jump=firstslide"/>
            <a:extLst>
              <a:ext uri="{FF2B5EF4-FFF2-40B4-BE49-F238E27FC236}">
                <a16:creationId xmlns:a16="http://schemas.microsoft.com/office/drawing/2014/main" id="{B4FED9D0-C3FC-648B-5EEE-375BF127157C}"/>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0262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4"/>
          <a:srcRect/>
          <a:stretch/>
        </p:blipFill>
        <p:spPr>
          <a:xfrm>
            <a:off x="7590123" y="1782604"/>
            <a:ext cx="647878" cy="623705"/>
          </a:xfrm>
          <a:prstGeom prst="rect">
            <a:avLst/>
          </a:prstGeom>
        </p:spPr>
      </p:pic>
      <p:pic>
        <p:nvPicPr>
          <p:cNvPr id="57" name="Imagen 56">
            <a:extLst>
              <a:ext uri="{FF2B5EF4-FFF2-40B4-BE49-F238E27FC236}">
                <a16:creationId xmlns:a16="http://schemas.microsoft.com/office/drawing/2014/main" id="{63BE26D6-E7B8-F7E9-6F4F-8405A8B3E1BE}"/>
              </a:ext>
            </a:extLst>
          </p:cNvPr>
          <p:cNvPicPr>
            <a:picLocks noChangeAspect="1"/>
          </p:cNvPicPr>
          <p:nvPr/>
        </p:nvPicPr>
        <p:blipFill>
          <a:blip r:embed="rId4"/>
          <a:srcRect/>
          <a:stretch/>
        </p:blipFill>
        <p:spPr>
          <a:xfrm>
            <a:off x="7801244" y="3406537"/>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5"/>
          <a:srcRect/>
          <a:stretch/>
        </p:blipFill>
        <p:spPr>
          <a:xfrm>
            <a:off x="5818341" y="2535966"/>
            <a:ext cx="335057" cy="393919"/>
          </a:xfrm>
          <a:prstGeom prst="rect">
            <a:avLst/>
          </a:prstGeom>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807863" y="2744262"/>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425557" y="2744262"/>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Menor Riesgo</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es-ES" sz="800" b="1" dirty="0">
                <a:solidFill>
                  <a:schemeClr val="bg1"/>
                </a:solidFill>
                <a:latin typeface="PP Neue Montreal" pitchFamily="2" charset="77"/>
                <a:ea typeface="PP Neue Montreal" pitchFamily="2" charset="77"/>
              </a:rPr>
              <a:t>Mayor riesgo</a:t>
            </a:r>
          </a:p>
        </p:txBody>
      </p:sp>
      <p:sp>
        <p:nvSpPr>
          <p:cNvPr id="7" name="CuadroTexto 6">
            <a:extLst>
              <a:ext uri="{FF2B5EF4-FFF2-40B4-BE49-F238E27FC236}">
                <a16:creationId xmlns:a16="http://schemas.microsoft.com/office/drawing/2014/main" id="{72D088FB-536F-36C6-8B0E-94E783AC8F75}"/>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8" name="CuadroTexto 7">
            <a:extLst>
              <a:ext uri="{FF2B5EF4-FFF2-40B4-BE49-F238E27FC236}">
                <a16:creationId xmlns:a16="http://schemas.microsoft.com/office/drawing/2014/main" id="{45F16F10-DC8A-92C6-AF26-DAF4D1462062}"/>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11" name="CuadroTexto 10">
            <a:extLst>
              <a:ext uri="{FF2B5EF4-FFF2-40B4-BE49-F238E27FC236}">
                <a16:creationId xmlns:a16="http://schemas.microsoft.com/office/drawing/2014/main" id="{A19EB637-8B31-3A9E-391C-B3B51800B3B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2" name="CuadroTexto 11">
            <a:extLst>
              <a:ext uri="{FF2B5EF4-FFF2-40B4-BE49-F238E27FC236}">
                <a16:creationId xmlns:a16="http://schemas.microsoft.com/office/drawing/2014/main" id="{87D21E59-6B0D-CE64-66DD-2BF7D7718C34}"/>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grpSp>
        <p:nvGrpSpPr>
          <p:cNvPr id="22" name="Grupo 21">
            <a:extLst>
              <a:ext uri="{FF2B5EF4-FFF2-40B4-BE49-F238E27FC236}">
                <a16:creationId xmlns:a16="http://schemas.microsoft.com/office/drawing/2014/main" id="{B7228F28-C117-BB44-3158-C035EB23D129}"/>
              </a:ext>
            </a:extLst>
          </p:cNvPr>
          <p:cNvGrpSpPr/>
          <p:nvPr/>
        </p:nvGrpSpPr>
        <p:grpSpPr>
          <a:xfrm>
            <a:off x="6369503" y="3473793"/>
            <a:ext cx="773192" cy="187685"/>
            <a:chOff x="7264254" y="2288277"/>
            <a:chExt cx="773192" cy="187685"/>
          </a:xfrm>
        </p:grpSpPr>
        <p:sp>
          <p:nvSpPr>
            <p:cNvPr id="23" name="Rectángulo redondeado 22">
              <a:extLst>
                <a:ext uri="{FF2B5EF4-FFF2-40B4-BE49-F238E27FC236}">
                  <a16:creationId xmlns:a16="http://schemas.microsoft.com/office/drawing/2014/main" id="{78911065-8B5A-C81F-4365-8FD1D0E2432B}"/>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9" name="Imagen 48">
              <a:extLst>
                <a:ext uri="{FF2B5EF4-FFF2-40B4-BE49-F238E27FC236}">
                  <a16:creationId xmlns:a16="http://schemas.microsoft.com/office/drawing/2014/main" id="{8498BC91-4DA6-11B0-4789-6C75D4ECFDB4}"/>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89" name="CuadroTexto 88">
            <a:extLst>
              <a:ext uri="{FF2B5EF4-FFF2-40B4-BE49-F238E27FC236}">
                <a16:creationId xmlns:a16="http://schemas.microsoft.com/office/drawing/2014/main" id="{9D214F29-0146-6CF2-0C5F-8243EB6F488F}"/>
              </a:ext>
            </a:extLst>
          </p:cNvPr>
          <p:cNvSpPr txBox="1"/>
          <p:nvPr/>
        </p:nvSpPr>
        <p:spPr>
          <a:xfrm>
            <a:off x="7142695" y="3442859"/>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300 €</a:t>
            </a:r>
          </a:p>
        </p:txBody>
      </p:sp>
      <p:sp>
        <p:nvSpPr>
          <p:cNvPr id="90" name="CuadroTexto 89">
            <a:extLst>
              <a:ext uri="{FF2B5EF4-FFF2-40B4-BE49-F238E27FC236}">
                <a16:creationId xmlns:a16="http://schemas.microsoft.com/office/drawing/2014/main" id="{508F9220-D634-F353-8607-761294422EF4}"/>
              </a:ext>
            </a:extLst>
          </p:cNvPr>
          <p:cNvSpPr txBox="1"/>
          <p:nvPr/>
        </p:nvSpPr>
        <p:spPr>
          <a:xfrm>
            <a:off x="7142695" y="3664240"/>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200 €</a:t>
            </a:r>
          </a:p>
        </p:txBody>
      </p:sp>
      <p:sp>
        <p:nvSpPr>
          <p:cNvPr id="91" name="CuadroTexto 90">
            <a:extLst>
              <a:ext uri="{FF2B5EF4-FFF2-40B4-BE49-F238E27FC236}">
                <a16:creationId xmlns:a16="http://schemas.microsoft.com/office/drawing/2014/main" id="{686C2D30-1946-F17B-9677-2D8BD1E513A6}"/>
              </a:ext>
            </a:extLst>
          </p:cNvPr>
          <p:cNvSpPr txBox="1"/>
          <p:nvPr/>
        </p:nvSpPr>
        <p:spPr>
          <a:xfrm>
            <a:off x="7142695" y="3904871"/>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400 €</a:t>
            </a:r>
          </a:p>
        </p:txBody>
      </p:sp>
      <p:sp>
        <p:nvSpPr>
          <p:cNvPr id="3" name="CuadroTexto 2">
            <a:extLst>
              <a:ext uri="{FF2B5EF4-FFF2-40B4-BE49-F238E27FC236}">
                <a16:creationId xmlns:a16="http://schemas.microsoft.com/office/drawing/2014/main" id="{D2C20D4A-0EFD-41CE-66D1-C5C809E14ABB}"/>
              </a:ext>
            </a:extLst>
          </p:cNvPr>
          <p:cNvSpPr txBox="1"/>
          <p:nvPr/>
        </p:nvSpPr>
        <p:spPr>
          <a:xfrm>
            <a:off x="3812120"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Acciones</a:t>
            </a:r>
          </a:p>
        </p:txBody>
      </p:sp>
      <p:sp>
        <p:nvSpPr>
          <p:cNvPr id="6" name="CuadroTexto 5">
            <a:extLst>
              <a:ext uri="{FF2B5EF4-FFF2-40B4-BE49-F238E27FC236}">
                <a16:creationId xmlns:a16="http://schemas.microsoft.com/office/drawing/2014/main" id="{207D913D-8030-8CFF-AFE6-04E58DB22D4E}"/>
              </a:ext>
            </a:extLst>
          </p:cNvPr>
          <p:cNvSpPr txBox="1"/>
          <p:nvPr/>
        </p:nvSpPr>
        <p:spPr>
          <a:xfrm>
            <a:off x="5460300" y="1186270"/>
            <a:ext cx="1778168"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Renta Variable</a:t>
            </a:r>
          </a:p>
        </p:txBody>
      </p:sp>
      <p:grpSp>
        <p:nvGrpSpPr>
          <p:cNvPr id="9" name="Grupo 8">
            <a:extLst>
              <a:ext uri="{FF2B5EF4-FFF2-40B4-BE49-F238E27FC236}">
                <a16:creationId xmlns:a16="http://schemas.microsoft.com/office/drawing/2014/main" id="{D2DC7D5C-6C12-0493-06E3-9EB5016E0E43}"/>
              </a:ext>
            </a:extLst>
          </p:cNvPr>
          <p:cNvGrpSpPr/>
          <p:nvPr/>
        </p:nvGrpSpPr>
        <p:grpSpPr>
          <a:xfrm>
            <a:off x="4557713" y="2102383"/>
            <a:ext cx="2164039" cy="187685"/>
            <a:chOff x="7264253" y="2288277"/>
            <a:chExt cx="2164039" cy="187685"/>
          </a:xfrm>
        </p:grpSpPr>
        <p:sp>
          <p:nvSpPr>
            <p:cNvPr id="15" name="Rectángulo redondeado 14">
              <a:extLst>
                <a:ext uri="{FF2B5EF4-FFF2-40B4-BE49-F238E27FC236}">
                  <a16:creationId xmlns:a16="http://schemas.microsoft.com/office/drawing/2014/main" id="{23B2BAC3-0A1D-F6B6-2640-13A12599B418}"/>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8" name="Imagen 17">
              <a:extLst>
                <a:ext uri="{FF2B5EF4-FFF2-40B4-BE49-F238E27FC236}">
                  <a16:creationId xmlns:a16="http://schemas.microsoft.com/office/drawing/2014/main" id="{8E464CAC-39E2-3E04-D850-CFB05ACE7EC3}"/>
                </a:ext>
              </a:extLst>
            </p:cNvPr>
            <p:cNvPicPr>
              <a:picLocks noChangeAspect="1"/>
            </p:cNvPicPr>
            <p:nvPr/>
          </p:nvPicPr>
          <p:blipFill>
            <a:blip r:embed="rId6"/>
            <a:srcRect/>
            <a:stretch/>
          </p:blipFill>
          <p:spPr>
            <a:xfrm>
              <a:off x="9254106" y="2341955"/>
              <a:ext cx="95834" cy="90000"/>
            </a:xfrm>
            <a:prstGeom prst="rect">
              <a:avLst/>
            </a:prstGeom>
          </p:spPr>
        </p:pic>
      </p:grpSp>
      <p:grpSp>
        <p:nvGrpSpPr>
          <p:cNvPr id="21" name="Grupo 20">
            <a:extLst>
              <a:ext uri="{FF2B5EF4-FFF2-40B4-BE49-F238E27FC236}">
                <a16:creationId xmlns:a16="http://schemas.microsoft.com/office/drawing/2014/main" id="{CDAADD72-FEB6-8E99-CB63-87DBCBE9459D}"/>
              </a:ext>
            </a:extLst>
          </p:cNvPr>
          <p:cNvGrpSpPr/>
          <p:nvPr/>
        </p:nvGrpSpPr>
        <p:grpSpPr>
          <a:xfrm>
            <a:off x="6369503" y="3703991"/>
            <a:ext cx="773192" cy="187685"/>
            <a:chOff x="7264254" y="2288277"/>
            <a:chExt cx="773192" cy="187685"/>
          </a:xfrm>
        </p:grpSpPr>
        <p:sp>
          <p:nvSpPr>
            <p:cNvPr id="25" name="Rectángulo redondeado 24">
              <a:extLst>
                <a:ext uri="{FF2B5EF4-FFF2-40B4-BE49-F238E27FC236}">
                  <a16:creationId xmlns:a16="http://schemas.microsoft.com/office/drawing/2014/main" id="{00857552-552C-8CD2-4229-41F131B2165F}"/>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6" name="Imagen 25">
              <a:extLst>
                <a:ext uri="{FF2B5EF4-FFF2-40B4-BE49-F238E27FC236}">
                  <a16:creationId xmlns:a16="http://schemas.microsoft.com/office/drawing/2014/main" id="{46B7D1A2-FC84-BBD9-9C0F-17CCE27F3B98}"/>
                </a:ext>
              </a:extLst>
            </p:cNvPr>
            <p:cNvPicPr>
              <a:picLocks noChangeAspect="1"/>
            </p:cNvPicPr>
            <p:nvPr/>
          </p:nvPicPr>
          <p:blipFill>
            <a:blip r:embed="rId6"/>
            <a:srcRect/>
            <a:stretch/>
          </p:blipFill>
          <p:spPr>
            <a:xfrm rot="10800000">
              <a:off x="7316602" y="2341955"/>
              <a:ext cx="95834" cy="90000"/>
            </a:xfrm>
            <a:prstGeom prst="rect">
              <a:avLst/>
            </a:prstGeom>
          </p:spPr>
        </p:pic>
      </p:grpSp>
      <p:grpSp>
        <p:nvGrpSpPr>
          <p:cNvPr id="27" name="Grupo 26">
            <a:extLst>
              <a:ext uri="{FF2B5EF4-FFF2-40B4-BE49-F238E27FC236}">
                <a16:creationId xmlns:a16="http://schemas.microsoft.com/office/drawing/2014/main" id="{2C6FEDDD-C715-CA21-54FD-51AB18C0691A}"/>
              </a:ext>
            </a:extLst>
          </p:cNvPr>
          <p:cNvGrpSpPr/>
          <p:nvPr/>
        </p:nvGrpSpPr>
        <p:grpSpPr>
          <a:xfrm>
            <a:off x="6369503" y="3934190"/>
            <a:ext cx="773192" cy="187685"/>
            <a:chOff x="7264254" y="2288277"/>
            <a:chExt cx="773192" cy="187685"/>
          </a:xfrm>
        </p:grpSpPr>
        <p:sp>
          <p:nvSpPr>
            <p:cNvPr id="28" name="Rectángulo redondeado 27">
              <a:extLst>
                <a:ext uri="{FF2B5EF4-FFF2-40B4-BE49-F238E27FC236}">
                  <a16:creationId xmlns:a16="http://schemas.microsoft.com/office/drawing/2014/main" id="{13C4DCA3-7031-CBCC-AE84-7945BD84CBA3}"/>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1" name="Imagen 30">
              <a:extLst>
                <a:ext uri="{FF2B5EF4-FFF2-40B4-BE49-F238E27FC236}">
                  <a16:creationId xmlns:a16="http://schemas.microsoft.com/office/drawing/2014/main" id="{FD05EF7F-5322-8BA9-DB17-677647560759}"/>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32" name="CuadroTexto 31">
            <a:extLst>
              <a:ext uri="{FF2B5EF4-FFF2-40B4-BE49-F238E27FC236}">
                <a16:creationId xmlns:a16="http://schemas.microsoft.com/office/drawing/2014/main" id="{BB3C26CC-701C-9B91-76ED-B1CC5B1D0689}"/>
              </a:ext>
            </a:extLst>
          </p:cNvPr>
          <p:cNvSpPr txBox="1"/>
          <p:nvPr/>
        </p:nvSpPr>
        <p:spPr>
          <a:xfrm>
            <a:off x="6689589" y="2070644"/>
            <a:ext cx="680925"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5.000 €</a:t>
            </a:r>
          </a:p>
        </p:txBody>
      </p:sp>
      <p:sp>
        <p:nvSpPr>
          <p:cNvPr id="33" name="CuadroTexto 32">
            <a:extLst>
              <a:ext uri="{FF2B5EF4-FFF2-40B4-BE49-F238E27FC236}">
                <a16:creationId xmlns:a16="http://schemas.microsoft.com/office/drawing/2014/main" id="{F0FEA0D1-9D7F-BA7A-E6F4-C88C3B94CADC}"/>
              </a:ext>
            </a:extLst>
          </p:cNvPr>
          <p:cNvSpPr txBox="1"/>
          <p:nvPr/>
        </p:nvSpPr>
        <p:spPr>
          <a:xfrm>
            <a:off x="4355913" y="3700250"/>
            <a:ext cx="905170" cy="400110"/>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Precio: 25€</a:t>
            </a:r>
          </a:p>
          <a:p>
            <a:pPr algn="r"/>
            <a:r>
              <a:rPr lang="es-ES" sz="1000" b="1" dirty="0">
                <a:latin typeface="PP Neue Montreal" pitchFamily="2" charset="77"/>
                <a:ea typeface="PP Neue Montreal" pitchFamily="2" charset="77"/>
              </a:rPr>
              <a:t>6.250 €</a:t>
            </a:r>
          </a:p>
        </p:txBody>
      </p:sp>
      <p:sp>
        <p:nvSpPr>
          <p:cNvPr id="35" name="CuadroTexto 34">
            <a:extLst>
              <a:ext uri="{FF2B5EF4-FFF2-40B4-BE49-F238E27FC236}">
                <a16:creationId xmlns:a16="http://schemas.microsoft.com/office/drawing/2014/main" id="{E2FDA652-9642-4EC1-08DD-77E246E2DF0F}"/>
              </a:ext>
            </a:extLst>
          </p:cNvPr>
          <p:cNvSpPr txBox="1"/>
          <p:nvPr/>
        </p:nvSpPr>
        <p:spPr>
          <a:xfrm>
            <a:off x="4925362" y="3284940"/>
            <a:ext cx="905170" cy="400110"/>
          </a:xfrm>
          <a:prstGeom prst="rect">
            <a:avLst/>
          </a:prstGeom>
          <a:noFill/>
          <a:effectLst/>
        </p:spPr>
        <p:txBody>
          <a:bodyPr wrap="square" rtlCol="0">
            <a:spAutoFit/>
          </a:bodyPr>
          <a:lstStyle/>
          <a:p>
            <a:r>
              <a:rPr lang="es-ES" sz="1000" b="1" dirty="0">
                <a:latin typeface="PP Neue Montreal" pitchFamily="2" charset="77"/>
                <a:ea typeface="PP Neue Montreal" pitchFamily="2" charset="77"/>
              </a:rPr>
              <a:t>250 acciones</a:t>
            </a:r>
          </a:p>
        </p:txBody>
      </p:sp>
      <p:pic>
        <p:nvPicPr>
          <p:cNvPr id="48" name="Imagen 47">
            <a:extLst>
              <a:ext uri="{FF2B5EF4-FFF2-40B4-BE49-F238E27FC236}">
                <a16:creationId xmlns:a16="http://schemas.microsoft.com/office/drawing/2014/main" id="{42BB06B2-1391-593F-9644-2C01AB4C1654}"/>
              </a:ext>
            </a:extLst>
          </p:cNvPr>
          <p:cNvPicPr>
            <a:picLocks noChangeAspect="1"/>
          </p:cNvPicPr>
          <p:nvPr/>
        </p:nvPicPr>
        <p:blipFill>
          <a:blip r:embed="rId7"/>
          <a:srcRect/>
          <a:stretch/>
        </p:blipFill>
        <p:spPr>
          <a:xfrm>
            <a:off x="3792500" y="3502329"/>
            <a:ext cx="587136" cy="431861"/>
          </a:xfrm>
          <a:prstGeom prst="rect">
            <a:avLst/>
          </a:prstGeom>
        </p:spPr>
      </p:pic>
      <p:pic>
        <p:nvPicPr>
          <p:cNvPr id="52" name="Imagen 51">
            <a:extLst>
              <a:ext uri="{FF2B5EF4-FFF2-40B4-BE49-F238E27FC236}">
                <a16:creationId xmlns:a16="http://schemas.microsoft.com/office/drawing/2014/main" id="{B4FA3698-2D34-F250-158B-F80B8A48AD78}"/>
              </a:ext>
            </a:extLst>
          </p:cNvPr>
          <p:cNvPicPr>
            <a:picLocks noChangeAspect="1"/>
          </p:cNvPicPr>
          <p:nvPr/>
        </p:nvPicPr>
        <p:blipFill>
          <a:blip r:embed="rId8"/>
          <a:srcRect/>
          <a:stretch/>
        </p:blipFill>
        <p:spPr>
          <a:xfrm>
            <a:off x="5789069" y="3600223"/>
            <a:ext cx="393471" cy="407694"/>
          </a:xfrm>
          <a:prstGeom prst="rect">
            <a:avLst/>
          </a:prstGeom>
        </p:spPr>
      </p:pic>
      <p:pic>
        <p:nvPicPr>
          <p:cNvPr id="59" name="Imagen 58">
            <a:extLst>
              <a:ext uri="{FF2B5EF4-FFF2-40B4-BE49-F238E27FC236}">
                <a16:creationId xmlns:a16="http://schemas.microsoft.com/office/drawing/2014/main" id="{00EDD147-C35F-2A40-A2EA-14D7274FE81B}"/>
              </a:ext>
            </a:extLst>
          </p:cNvPr>
          <p:cNvPicPr>
            <a:picLocks noChangeAspect="1"/>
          </p:cNvPicPr>
          <p:nvPr/>
        </p:nvPicPr>
        <p:blipFill>
          <a:blip r:embed="rId8"/>
          <a:srcRect/>
          <a:stretch/>
        </p:blipFill>
        <p:spPr>
          <a:xfrm>
            <a:off x="3945481" y="2010598"/>
            <a:ext cx="393471" cy="407694"/>
          </a:xfrm>
          <a:prstGeom prst="rect">
            <a:avLst/>
          </a:prstGeom>
        </p:spPr>
      </p:pic>
      <p:grpSp>
        <p:nvGrpSpPr>
          <p:cNvPr id="16" name="Grupo 15">
            <a:extLst>
              <a:ext uri="{FF2B5EF4-FFF2-40B4-BE49-F238E27FC236}">
                <a16:creationId xmlns:a16="http://schemas.microsoft.com/office/drawing/2014/main" id="{510DA432-C100-0D61-E007-0F3FC374E8BA}"/>
              </a:ext>
            </a:extLst>
          </p:cNvPr>
          <p:cNvGrpSpPr/>
          <p:nvPr/>
        </p:nvGrpSpPr>
        <p:grpSpPr>
          <a:xfrm rot="10800000">
            <a:off x="4572000" y="3329043"/>
            <a:ext cx="320072" cy="284203"/>
            <a:chOff x="7264253" y="2288277"/>
            <a:chExt cx="489165" cy="434346"/>
          </a:xfrm>
        </p:grpSpPr>
        <p:sp>
          <p:nvSpPr>
            <p:cNvPr id="17" name="Rectángulo redondeado 16">
              <a:extLst>
                <a:ext uri="{FF2B5EF4-FFF2-40B4-BE49-F238E27FC236}">
                  <a16:creationId xmlns:a16="http://schemas.microsoft.com/office/drawing/2014/main" id="{571863C7-7A46-EE39-4D2B-F6504C599298}"/>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Imagen 18">
              <a:extLst>
                <a:ext uri="{FF2B5EF4-FFF2-40B4-BE49-F238E27FC236}">
                  <a16:creationId xmlns:a16="http://schemas.microsoft.com/office/drawing/2014/main" id="{1F71207F-C63B-6C7A-9038-9DB89DB7AE9E}"/>
                </a:ext>
              </a:extLst>
            </p:cNvPr>
            <p:cNvPicPr>
              <a:picLocks noChangeAspect="1"/>
            </p:cNvPicPr>
            <p:nvPr/>
          </p:nvPicPr>
          <p:blipFill>
            <a:blip r:embed="rId6"/>
            <a:srcRect/>
            <a:stretch/>
          </p:blipFill>
          <p:spPr>
            <a:xfrm>
              <a:off x="7391585" y="2385343"/>
              <a:ext cx="258403" cy="242674"/>
            </a:xfrm>
            <a:prstGeom prst="rect">
              <a:avLst/>
            </a:prstGeom>
          </p:spPr>
        </p:pic>
      </p:grpSp>
      <p:grpSp>
        <p:nvGrpSpPr>
          <p:cNvPr id="20" name="Grupo 19">
            <a:extLst>
              <a:ext uri="{FF2B5EF4-FFF2-40B4-BE49-F238E27FC236}">
                <a16:creationId xmlns:a16="http://schemas.microsoft.com/office/drawing/2014/main" id="{6D529407-8F5F-539B-4C44-050CBF0B6DA2}"/>
              </a:ext>
            </a:extLst>
          </p:cNvPr>
          <p:cNvGrpSpPr/>
          <p:nvPr/>
        </p:nvGrpSpPr>
        <p:grpSpPr>
          <a:xfrm>
            <a:off x="5256897" y="3739135"/>
            <a:ext cx="320072" cy="284203"/>
            <a:chOff x="7264253" y="2288277"/>
            <a:chExt cx="489165" cy="434346"/>
          </a:xfrm>
        </p:grpSpPr>
        <p:sp>
          <p:nvSpPr>
            <p:cNvPr id="24" name="Rectángulo redondeado 23">
              <a:extLst>
                <a:ext uri="{FF2B5EF4-FFF2-40B4-BE49-F238E27FC236}">
                  <a16:creationId xmlns:a16="http://schemas.microsoft.com/office/drawing/2014/main" id="{D9F9529C-0852-D9EB-02F2-8C14BF84D9B6}"/>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9" name="Imagen 28">
              <a:extLst>
                <a:ext uri="{FF2B5EF4-FFF2-40B4-BE49-F238E27FC236}">
                  <a16:creationId xmlns:a16="http://schemas.microsoft.com/office/drawing/2014/main" id="{67C70C19-C419-3777-1B19-EFFAC43C48CD}"/>
                </a:ext>
              </a:extLst>
            </p:cNvPr>
            <p:cNvPicPr>
              <a:picLocks noChangeAspect="1"/>
            </p:cNvPicPr>
            <p:nvPr/>
          </p:nvPicPr>
          <p:blipFill>
            <a:blip r:embed="rId6"/>
            <a:srcRect/>
            <a:stretch/>
          </p:blipFill>
          <p:spPr>
            <a:xfrm>
              <a:off x="7391585" y="2385343"/>
              <a:ext cx="258403" cy="242674"/>
            </a:xfrm>
            <a:prstGeom prst="rect">
              <a:avLst/>
            </a:prstGeom>
          </p:spPr>
        </p:pic>
      </p:grpSp>
      <p:grpSp>
        <p:nvGrpSpPr>
          <p:cNvPr id="30" name="Grupo 29">
            <a:extLst>
              <a:ext uri="{FF2B5EF4-FFF2-40B4-BE49-F238E27FC236}">
                <a16:creationId xmlns:a16="http://schemas.microsoft.com/office/drawing/2014/main" id="{62C38CE4-9A7E-77A1-08A5-D22BB138CF3B}"/>
              </a:ext>
            </a:extLst>
          </p:cNvPr>
          <p:cNvGrpSpPr/>
          <p:nvPr/>
        </p:nvGrpSpPr>
        <p:grpSpPr>
          <a:xfrm>
            <a:off x="239547" y="884830"/>
            <a:ext cx="1367111" cy="1973555"/>
            <a:chOff x="239547" y="1370936"/>
            <a:chExt cx="1367111" cy="1973555"/>
          </a:xfrm>
        </p:grpSpPr>
        <p:sp>
          <p:nvSpPr>
            <p:cNvPr id="36" name="CuadroTexto 35">
              <a:hlinkClick r:id="rId9" action="ppaction://hlinksldjump"/>
              <a:extLst>
                <a:ext uri="{FF2B5EF4-FFF2-40B4-BE49-F238E27FC236}">
                  <a16:creationId xmlns:a16="http://schemas.microsoft.com/office/drawing/2014/main" id="{B97977DA-A103-F70E-9BE6-79281DF0784A}"/>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47" name="CuadroTexto 46">
              <a:hlinkClick r:id="rId10" action="ppaction://hlinksldjump"/>
              <a:extLst>
                <a:ext uri="{FF2B5EF4-FFF2-40B4-BE49-F238E27FC236}">
                  <a16:creationId xmlns:a16="http://schemas.microsoft.com/office/drawing/2014/main" id="{6B5B2B31-F240-DDA7-3252-B83D7242BE75}"/>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50" name="CuadroTexto 49">
              <a:hlinkClick r:id="rId11" action="ppaction://hlinksldjump"/>
              <a:extLst>
                <a:ext uri="{FF2B5EF4-FFF2-40B4-BE49-F238E27FC236}">
                  <a16:creationId xmlns:a16="http://schemas.microsoft.com/office/drawing/2014/main" id="{63A91EC1-CED7-ED0C-3373-9AFD53FAB31D}"/>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51" name="CuadroTexto 50">
              <a:hlinkClick r:id="rId12" action="ppaction://hlinksldjump"/>
              <a:extLst>
                <a:ext uri="{FF2B5EF4-FFF2-40B4-BE49-F238E27FC236}">
                  <a16:creationId xmlns:a16="http://schemas.microsoft.com/office/drawing/2014/main" id="{97F69136-33EC-A321-9B7A-5804973D6296}"/>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53" name="CuadroTexto 52">
              <a:hlinkClick r:id="rId13" action="ppaction://hlinksldjump"/>
              <a:extLst>
                <a:ext uri="{FF2B5EF4-FFF2-40B4-BE49-F238E27FC236}">
                  <a16:creationId xmlns:a16="http://schemas.microsoft.com/office/drawing/2014/main" id="{D0D26E10-E2DB-78C8-B370-64B474F06F29}"/>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54" name="Conector recto 53">
              <a:extLst>
                <a:ext uri="{FF2B5EF4-FFF2-40B4-BE49-F238E27FC236}">
                  <a16:creationId xmlns:a16="http://schemas.microsoft.com/office/drawing/2014/main" id="{5CB8BEE0-AE5C-061A-6210-DCFCA521687C}"/>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5EF4A422-3109-2ED2-843E-668133B0D5E8}"/>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302F55A8-EBD6-E8BE-878A-3F405010E0ED}"/>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3FAAA2E3-9B63-A87C-2BC2-17B40A56FD71}"/>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67F17023-93D0-AA4B-CDBD-FD86DEE74E88}"/>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8C9E5DA8-8FEF-F413-658D-EEF0CE4E0554}"/>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CuadroTexto 64">
              <a:hlinkClick r:id="rId14" action="ppaction://hlinksldjump"/>
              <a:extLst>
                <a:ext uri="{FF2B5EF4-FFF2-40B4-BE49-F238E27FC236}">
                  <a16:creationId xmlns:a16="http://schemas.microsoft.com/office/drawing/2014/main" id="{5A526180-7322-E1C0-1F88-113DB5F32D00}"/>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Caso práctico Eolo, S.A</a:t>
              </a:r>
            </a:p>
          </p:txBody>
        </p:sp>
        <p:sp>
          <p:nvSpPr>
            <p:cNvPr id="66" name="CuadroTexto 65">
              <a:hlinkClick r:id="rId15" action="ppaction://hlinksldjump"/>
              <a:extLst>
                <a:ext uri="{FF2B5EF4-FFF2-40B4-BE49-F238E27FC236}">
                  <a16:creationId xmlns:a16="http://schemas.microsoft.com/office/drawing/2014/main" id="{8B93E1D4-D596-47FB-8DC2-4F9713379249}"/>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Depósitos</a:t>
              </a:r>
            </a:p>
          </p:txBody>
        </p:sp>
        <p:sp>
          <p:nvSpPr>
            <p:cNvPr id="67" name="CuadroTexto 66">
              <a:hlinkClick r:id="rId16" action="ppaction://hlinksldjump"/>
              <a:extLst>
                <a:ext uri="{FF2B5EF4-FFF2-40B4-BE49-F238E27FC236}">
                  <a16:creationId xmlns:a16="http://schemas.microsoft.com/office/drawing/2014/main" id="{6C21CC53-FA9A-AEAA-1DAA-B3E781CA961F}"/>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Bonos </a:t>
              </a:r>
            </a:p>
          </p:txBody>
        </p:sp>
        <p:sp>
          <p:nvSpPr>
            <p:cNvPr id="70" name="CuadroTexto 69">
              <a:hlinkClick r:id="rId17" action="ppaction://hlinksldjump"/>
              <a:extLst>
                <a:ext uri="{FF2B5EF4-FFF2-40B4-BE49-F238E27FC236}">
                  <a16:creationId xmlns:a16="http://schemas.microsoft.com/office/drawing/2014/main" id="{96D46DFA-9C0F-9DC0-1D7E-29E8243771C0}"/>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Acciones</a:t>
              </a:r>
            </a:p>
          </p:txBody>
        </p:sp>
        <p:sp>
          <p:nvSpPr>
            <p:cNvPr id="83" name="Elipse 82">
              <a:extLst>
                <a:ext uri="{FF2B5EF4-FFF2-40B4-BE49-F238E27FC236}">
                  <a16:creationId xmlns:a16="http://schemas.microsoft.com/office/drawing/2014/main" id="{F9CD034C-C544-071F-6A13-B8E189743349}"/>
                </a:ext>
              </a:extLst>
            </p:cNvPr>
            <p:cNvSpPr/>
            <p:nvPr/>
          </p:nvSpPr>
          <p:spPr>
            <a:xfrm>
              <a:off x="1337631" y="286150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85" name="Imagen 84">
            <a:hlinkClick r:id="" action="ppaction://hlinkshowjump?jump=firstslide"/>
            <a:extLst>
              <a:ext uri="{FF2B5EF4-FFF2-40B4-BE49-F238E27FC236}">
                <a16:creationId xmlns:a16="http://schemas.microsoft.com/office/drawing/2014/main" id="{A669BA51-31C1-2220-2CA2-A29F6706A516}"/>
              </a:ext>
            </a:extLst>
          </p:cNvPr>
          <p:cNvPicPr>
            <a:picLocks noChangeAspect="1"/>
          </p:cNvPicPr>
          <p:nvPr/>
        </p:nvPicPr>
        <p:blipFill>
          <a:blip r:embed="rId18"/>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5725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84CB1343-6F43-53D2-BF37-0E2D06CFA16B}"/>
              </a:ext>
            </a:extLst>
          </p:cNvPr>
          <p:cNvPicPr>
            <a:picLocks noChangeAspect="1"/>
          </p:cNvPicPr>
          <p:nvPr/>
        </p:nvPicPr>
        <p:blipFill>
          <a:blip r:embed="rId3"/>
          <a:srcRect/>
          <a:stretch/>
        </p:blipFill>
        <p:spPr>
          <a:xfrm>
            <a:off x="323254" y="3789121"/>
            <a:ext cx="245775" cy="268533"/>
          </a:xfrm>
          <a:prstGeom prst="rect">
            <a:avLst/>
          </a:prstGeom>
        </p:spPr>
      </p:pic>
      <p:pic>
        <p:nvPicPr>
          <p:cNvPr id="56" name="Imagen 55">
            <a:extLst>
              <a:ext uri="{FF2B5EF4-FFF2-40B4-BE49-F238E27FC236}">
                <a16:creationId xmlns:a16="http://schemas.microsoft.com/office/drawing/2014/main" id="{C922F629-DFF8-EFA8-07FA-BA313EB41B45}"/>
              </a:ext>
            </a:extLst>
          </p:cNvPr>
          <p:cNvPicPr>
            <a:picLocks noChangeAspect="1"/>
          </p:cNvPicPr>
          <p:nvPr/>
        </p:nvPicPr>
        <p:blipFill>
          <a:blip r:embed="rId4"/>
          <a:srcRect/>
          <a:stretch/>
        </p:blipFill>
        <p:spPr>
          <a:xfrm>
            <a:off x="7590123" y="1782604"/>
            <a:ext cx="647878" cy="623705"/>
          </a:xfrm>
          <a:prstGeom prst="rect">
            <a:avLst/>
          </a:prstGeom>
        </p:spPr>
      </p:pic>
      <p:pic>
        <p:nvPicPr>
          <p:cNvPr id="58" name="Imagen 57">
            <a:extLst>
              <a:ext uri="{FF2B5EF4-FFF2-40B4-BE49-F238E27FC236}">
                <a16:creationId xmlns:a16="http://schemas.microsoft.com/office/drawing/2014/main" id="{545B86E7-4FD9-6CAB-47B2-1B06B4E850C4}"/>
              </a:ext>
            </a:extLst>
          </p:cNvPr>
          <p:cNvPicPr>
            <a:picLocks noChangeAspect="1"/>
          </p:cNvPicPr>
          <p:nvPr/>
        </p:nvPicPr>
        <p:blipFill>
          <a:blip r:embed="rId5"/>
          <a:srcRect/>
          <a:stretch/>
        </p:blipFill>
        <p:spPr>
          <a:xfrm>
            <a:off x="5818341" y="2535966"/>
            <a:ext cx="335057" cy="393919"/>
          </a:xfrm>
          <a:prstGeom prst="rect">
            <a:avLst/>
          </a:prstGeom>
        </p:spPr>
      </p:pic>
      <p:cxnSp>
        <p:nvCxnSpPr>
          <p:cNvPr id="68" name="Conector recto 67">
            <a:extLst>
              <a:ext uri="{FF2B5EF4-FFF2-40B4-BE49-F238E27FC236}">
                <a16:creationId xmlns:a16="http://schemas.microsoft.com/office/drawing/2014/main" id="{03E66518-940B-769D-8097-3767378A7F91}"/>
              </a:ext>
            </a:extLst>
          </p:cNvPr>
          <p:cNvCxnSpPr/>
          <p:nvPr/>
        </p:nvCxnSpPr>
        <p:spPr>
          <a:xfrm>
            <a:off x="3807863" y="2744262"/>
            <a:ext cx="1641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2FB09E8-63CF-CE36-440C-44AC54B40F8D}"/>
              </a:ext>
            </a:extLst>
          </p:cNvPr>
          <p:cNvCxnSpPr>
            <a:cxnSpLocks/>
          </p:cNvCxnSpPr>
          <p:nvPr/>
        </p:nvCxnSpPr>
        <p:spPr>
          <a:xfrm>
            <a:off x="6425557" y="2744262"/>
            <a:ext cx="202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ángulo redondeado 70">
            <a:extLst>
              <a:ext uri="{FF2B5EF4-FFF2-40B4-BE49-F238E27FC236}">
                <a16:creationId xmlns:a16="http://schemas.microsoft.com/office/drawing/2014/main" id="{9C2DAA4B-B3D4-7AA0-15FD-C39B24AA7C7E}"/>
              </a:ext>
            </a:extLst>
          </p:cNvPr>
          <p:cNvSpPr/>
          <p:nvPr/>
        </p:nvSpPr>
        <p:spPr>
          <a:xfrm>
            <a:off x="2414365" y="2286234"/>
            <a:ext cx="1029775" cy="230832"/>
          </a:xfrm>
          <a:prstGeom prst="roundRect">
            <a:avLst>
              <a:gd name="adj" fmla="val 17161"/>
            </a:avLst>
          </a:prstGeom>
          <a:solidFill>
            <a:srgbClr val="3AB54A">
              <a:alpha val="50000"/>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redondeado 71">
            <a:extLst>
              <a:ext uri="{FF2B5EF4-FFF2-40B4-BE49-F238E27FC236}">
                <a16:creationId xmlns:a16="http://schemas.microsoft.com/office/drawing/2014/main" id="{EF926273-82B2-5718-46BE-9A11ED52139C}"/>
              </a:ext>
            </a:extLst>
          </p:cNvPr>
          <p:cNvSpPr/>
          <p:nvPr/>
        </p:nvSpPr>
        <p:spPr>
          <a:xfrm>
            <a:off x="2414365" y="2557708"/>
            <a:ext cx="1029775" cy="230832"/>
          </a:xfrm>
          <a:prstGeom prst="roundRect">
            <a:avLst>
              <a:gd name="adj" fmla="val 19662"/>
            </a:avLst>
          </a:prstGeom>
          <a:solidFill>
            <a:srgbClr val="92D050">
              <a:alpha val="50466"/>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redondeado 72">
            <a:extLst>
              <a:ext uri="{FF2B5EF4-FFF2-40B4-BE49-F238E27FC236}">
                <a16:creationId xmlns:a16="http://schemas.microsoft.com/office/drawing/2014/main" id="{6430B4B2-C203-79D8-6C6D-C779393773DF}"/>
              </a:ext>
            </a:extLst>
          </p:cNvPr>
          <p:cNvSpPr/>
          <p:nvPr/>
        </p:nvSpPr>
        <p:spPr>
          <a:xfrm>
            <a:off x="2414364" y="2829182"/>
            <a:ext cx="1029775" cy="230832"/>
          </a:xfrm>
          <a:prstGeom prst="roundRect">
            <a:avLst>
              <a:gd name="adj" fmla="val 22163"/>
            </a:avLst>
          </a:prstGeom>
          <a:solidFill>
            <a:srgbClr val="D7E1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redondeado 73">
            <a:extLst>
              <a:ext uri="{FF2B5EF4-FFF2-40B4-BE49-F238E27FC236}">
                <a16:creationId xmlns:a16="http://schemas.microsoft.com/office/drawing/2014/main" id="{97C5221C-8EE1-4033-9F49-16500EB33959}"/>
              </a:ext>
            </a:extLst>
          </p:cNvPr>
          <p:cNvSpPr/>
          <p:nvPr/>
        </p:nvSpPr>
        <p:spPr>
          <a:xfrm>
            <a:off x="2414365" y="3100656"/>
            <a:ext cx="1029775" cy="230832"/>
          </a:xfrm>
          <a:prstGeom prst="roundRect">
            <a:avLst>
              <a:gd name="adj" fmla="val 19662"/>
            </a:avLst>
          </a:prstGeom>
          <a:solidFill>
            <a:srgbClr val="F8931F">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Rectángulo redondeado 74">
            <a:extLst>
              <a:ext uri="{FF2B5EF4-FFF2-40B4-BE49-F238E27FC236}">
                <a16:creationId xmlns:a16="http://schemas.microsoft.com/office/drawing/2014/main" id="{59DE98E3-1EDF-2291-8AB7-0E139E3995B1}"/>
              </a:ext>
            </a:extLst>
          </p:cNvPr>
          <p:cNvSpPr/>
          <p:nvPr/>
        </p:nvSpPr>
        <p:spPr>
          <a:xfrm>
            <a:off x="2414365" y="3372130"/>
            <a:ext cx="1029775" cy="230832"/>
          </a:xfrm>
          <a:prstGeom prst="roundRect">
            <a:avLst>
              <a:gd name="adj" fmla="val 19662"/>
            </a:avLst>
          </a:prstGeom>
          <a:solidFill>
            <a:srgbClr val="FF4A00">
              <a:alpha val="50213"/>
            </a:srgbClr>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ctángulo redondeado 75">
            <a:extLst>
              <a:ext uri="{FF2B5EF4-FFF2-40B4-BE49-F238E27FC236}">
                <a16:creationId xmlns:a16="http://schemas.microsoft.com/office/drawing/2014/main" id="{40E9A621-EF11-5F5F-64B9-9B7BBFEB84F6}"/>
              </a:ext>
            </a:extLst>
          </p:cNvPr>
          <p:cNvSpPr/>
          <p:nvPr/>
        </p:nvSpPr>
        <p:spPr>
          <a:xfrm>
            <a:off x="2414365" y="3643606"/>
            <a:ext cx="1029775" cy="230832"/>
          </a:xfrm>
          <a:prstGeom prst="roundRect">
            <a:avLst>
              <a:gd name="adj" fmla="val 17161"/>
            </a:avLst>
          </a:prstGeom>
          <a:solidFill>
            <a:srgbClr val="FF0000"/>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CuadroTexto 76">
            <a:extLst>
              <a:ext uri="{FF2B5EF4-FFF2-40B4-BE49-F238E27FC236}">
                <a16:creationId xmlns:a16="http://schemas.microsoft.com/office/drawing/2014/main" id="{0D4A5456-57FF-320A-78E4-6E0D7A5949FC}"/>
              </a:ext>
            </a:extLst>
          </p:cNvPr>
          <p:cNvSpPr txBox="1"/>
          <p:nvPr/>
        </p:nvSpPr>
        <p:spPr>
          <a:xfrm>
            <a:off x="2492060" y="2298184"/>
            <a:ext cx="927421" cy="215444"/>
          </a:xfrm>
          <a:prstGeom prst="rect">
            <a:avLst/>
          </a:prstGeom>
          <a:noFill/>
          <a:effectLst/>
        </p:spPr>
        <p:txBody>
          <a:bodyPr wrap="square" rtlCol="0">
            <a:spAutoFit/>
          </a:bodyPr>
          <a:lstStyle/>
          <a:p>
            <a:pPr algn="ctr"/>
            <a:r>
              <a:rPr lang="es-ES" sz="800" b="1" dirty="0">
                <a:solidFill>
                  <a:schemeClr val="bg1">
                    <a:alpha val="50000"/>
                  </a:schemeClr>
                </a:solidFill>
                <a:latin typeface="PP Neue Montreal" pitchFamily="2" charset="77"/>
                <a:ea typeface="PP Neue Montreal" pitchFamily="2" charset="77"/>
              </a:rPr>
              <a:t>Menor Riesgo</a:t>
            </a:r>
          </a:p>
        </p:txBody>
      </p:sp>
      <p:sp>
        <p:nvSpPr>
          <p:cNvPr id="78" name="CuadroTexto 77">
            <a:extLst>
              <a:ext uri="{FF2B5EF4-FFF2-40B4-BE49-F238E27FC236}">
                <a16:creationId xmlns:a16="http://schemas.microsoft.com/office/drawing/2014/main" id="{5DF391AD-7736-B2F4-D0B1-E0118FAFE08C}"/>
              </a:ext>
            </a:extLst>
          </p:cNvPr>
          <p:cNvSpPr txBox="1"/>
          <p:nvPr/>
        </p:nvSpPr>
        <p:spPr>
          <a:xfrm>
            <a:off x="2492060" y="3648549"/>
            <a:ext cx="927421" cy="215444"/>
          </a:xfrm>
          <a:prstGeom prst="rect">
            <a:avLst/>
          </a:prstGeom>
          <a:noFill/>
          <a:effectLst/>
        </p:spPr>
        <p:txBody>
          <a:bodyPr wrap="square" rtlCol="0">
            <a:spAutoFit/>
          </a:bodyPr>
          <a:lstStyle/>
          <a:p>
            <a:pPr algn="ctr"/>
            <a:r>
              <a:rPr lang="es-ES" sz="800" b="1" dirty="0">
                <a:solidFill>
                  <a:schemeClr val="bg1"/>
                </a:solidFill>
                <a:latin typeface="PP Neue Montreal" pitchFamily="2" charset="77"/>
                <a:ea typeface="PP Neue Montreal" pitchFamily="2" charset="77"/>
              </a:rPr>
              <a:t>Mayor riesgo</a:t>
            </a:r>
          </a:p>
        </p:txBody>
      </p:sp>
      <p:sp>
        <p:nvSpPr>
          <p:cNvPr id="7" name="CuadroTexto 6">
            <a:extLst>
              <a:ext uri="{FF2B5EF4-FFF2-40B4-BE49-F238E27FC236}">
                <a16:creationId xmlns:a16="http://schemas.microsoft.com/office/drawing/2014/main" id="{72D088FB-536F-36C6-8B0E-94E783AC8F75}"/>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ACCIONES</a:t>
            </a:r>
          </a:p>
        </p:txBody>
      </p:sp>
      <p:sp>
        <p:nvSpPr>
          <p:cNvPr id="8" name="CuadroTexto 7">
            <a:extLst>
              <a:ext uri="{FF2B5EF4-FFF2-40B4-BE49-F238E27FC236}">
                <a16:creationId xmlns:a16="http://schemas.microsoft.com/office/drawing/2014/main" id="{45F16F10-DC8A-92C6-AF26-DAF4D1462062}"/>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BONOS  Y </a:t>
            </a:r>
          </a:p>
        </p:txBody>
      </p:sp>
      <p:sp>
        <p:nvSpPr>
          <p:cNvPr id="11" name="CuadroTexto 10">
            <a:extLst>
              <a:ext uri="{FF2B5EF4-FFF2-40B4-BE49-F238E27FC236}">
                <a16:creationId xmlns:a16="http://schemas.microsoft.com/office/drawing/2014/main" id="{A19EB637-8B31-3A9E-391C-B3B51800B3B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2" name="CuadroTexto 11">
            <a:extLst>
              <a:ext uri="{FF2B5EF4-FFF2-40B4-BE49-F238E27FC236}">
                <a16:creationId xmlns:a16="http://schemas.microsoft.com/office/drawing/2014/main" id="{87D21E59-6B0D-CE64-66DD-2BF7D7718C34}"/>
              </a:ext>
            </a:extLst>
          </p:cNvPr>
          <p:cNvSpPr txBox="1"/>
          <p:nvPr/>
        </p:nvSpPr>
        <p:spPr>
          <a:xfrm>
            <a:off x="210019" y="4030242"/>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DEPÓSITOS,</a:t>
            </a:r>
          </a:p>
        </p:txBody>
      </p:sp>
      <p:sp>
        <p:nvSpPr>
          <p:cNvPr id="3" name="CuadroTexto 2">
            <a:extLst>
              <a:ext uri="{FF2B5EF4-FFF2-40B4-BE49-F238E27FC236}">
                <a16:creationId xmlns:a16="http://schemas.microsoft.com/office/drawing/2014/main" id="{D2C20D4A-0EFD-41CE-66D1-C5C809E14ABB}"/>
              </a:ext>
            </a:extLst>
          </p:cNvPr>
          <p:cNvSpPr txBox="1"/>
          <p:nvPr/>
        </p:nvSpPr>
        <p:spPr>
          <a:xfrm>
            <a:off x="3812120" y="346905"/>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Acciones</a:t>
            </a:r>
          </a:p>
        </p:txBody>
      </p:sp>
      <p:sp>
        <p:nvSpPr>
          <p:cNvPr id="6" name="CuadroTexto 5">
            <a:extLst>
              <a:ext uri="{FF2B5EF4-FFF2-40B4-BE49-F238E27FC236}">
                <a16:creationId xmlns:a16="http://schemas.microsoft.com/office/drawing/2014/main" id="{207D913D-8030-8CFF-AFE6-04E58DB22D4E}"/>
              </a:ext>
            </a:extLst>
          </p:cNvPr>
          <p:cNvSpPr txBox="1"/>
          <p:nvPr/>
        </p:nvSpPr>
        <p:spPr>
          <a:xfrm>
            <a:off x="5460300" y="1186270"/>
            <a:ext cx="1778168"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Renta Variable</a:t>
            </a:r>
          </a:p>
        </p:txBody>
      </p:sp>
      <p:grpSp>
        <p:nvGrpSpPr>
          <p:cNvPr id="9" name="Grupo 8">
            <a:extLst>
              <a:ext uri="{FF2B5EF4-FFF2-40B4-BE49-F238E27FC236}">
                <a16:creationId xmlns:a16="http://schemas.microsoft.com/office/drawing/2014/main" id="{D2DC7D5C-6C12-0493-06E3-9EB5016E0E43}"/>
              </a:ext>
            </a:extLst>
          </p:cNvPr>
          <p:cNvGrpSpPr/>
          <p:nvPr/>
        </p:nvGrpSpPr>
        <p:grpSpPr>
          <a:xfrm>
            <a:off x="4557713" y="2102383"/>
            <a:ext cx="2164039" cy="187685"/>
            <a:chOff x="7264253" y="2288277"/>
            <a:chExt cx="2164039" cy="187685"/>
          </a:xfrm>
        </p:grpSpPr>
        <p:sp>
          <p:nvSpPr>
            <p:cNvPr id="15" name="Rectángulo redondeado 14">
              <a:extLst>
                <a:ext uri="{FF2B5EF4-FFF2-40B4-BE49-F238E27FC236}">
                  <a16:creationId xmlns:a16="http://schemas.microsoft.com/office/drawing/2014/main" id="{23B2BAC3-0A1D-F6B6-2640-13A12599B418}"/>
                </a:ext>
              </a:extLst>
            </p:cNvPr>
            <p:cNvSpPr/>
            <p:nvPr/>
          </p:nvSpPr>
          <p:spPr>
            <a:xfrm>
              <a:off x="7264253" y="2288277"/>
              <a:ext cx="2164039" cy="187685"/>
            </a:xfrm>
            <a:prstGeom prst="roundRect">
              <a:avLst>
                <a:gd name="adj" fmla="val 11448"/>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8" name="Imagen 17">
              <a:extLst>
                <a:ext uri="{FF2B5EF4-FFF2-40B4-BE49-F238E27FC236}">
                  <a16:creationId xmlns:a16="http://schemas.microsoft.com/office/drawing/2014/main" id="{8E464CAC-39E2-3E04-D850-CFB05ACE7EC3}"/>
                </a:ext>
              </a:extLst>
            </p:cNvPr>
            <p:cNvPicPr>
              <a:picLocks noChangeAspect="1"/>
            </p:cNvPicPr>
            <p:nvPr/>
          </p:nvPicPr>
          <p:blipFill>
            <a:blip r:embed="rId6"/>
            <a:srcRect/>
            <a:stretch/>
          </p:blipFill>
          <p:spPr>
            <a:xfrm>
              <a:off x="9254106" y="2341955"/>
              <a:ext cx="95834" cy="90000"/>
            </a:xfrm>
            <a:prstGeom prst="rect">
              <a:avLst/>
            </a:prstGeom>
          </p:spPr>
        </p:pic>
      </p:grpSp>
      <p:sp>
        <p:nvSpPr>
          <p:cNvPr id="32" name="CuadroTexto 31">
            <a:extLst>
              <a:ext uri="{FF2B5EF4-FFF2-40B4-BE49-F238E27FC236}">
                <a16:creationId xmlns:a16="http://schemas.microsoft.com/office/drawing/2014/main" id="{BB3C26CC-701C-9B91-76ED-B1CC5B1D0689}"/>
              </a:ext>
            </a:extLst>
          </p:cNvPr>
          <p:cNvSpPr txBox="1"/>
          <p:nvPr/>
        </p:nvSpPr>
        <p:spPr>
          <a:xfrm>
            <a:off x="6689589" y="2070644"/>
            <a:ext cx="680925"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5.000 €</a:t>
            </a:r>
          </a:p>
        </p:txBody>
      </p:sp>
      <p:pic>
        <p:nvPicPr>
          <p:cNvPr id="59" name="Imagen 58">
            <a:extLst>
              <a:ext uri="{FF2B5EF4-FFF2-40B4-BE49-F238E27FC236}">
                <a16:creationId xmlns:a16="http://schemas.microsoft.com/office/drawing/2014/main" id="{00EDD147-C35F-2A40-A2EA-14D7274FE81B}"/>
              </a:ext>
            </a:extLst>
          </p:cNvPr>
          <p:cNvPicPr>
            <a:picLocks noChangeAspect="1"/>
          </p:cNvPicPr>
          <p:nvPr/>
        </p:nvPicPr>
        <p:blipFill>
          <a:blip r:embed="rId7"/>
          <a:srcRect/>
          <a:stretch/>
        </p:blipFill>
        <p:spPr>
          <a:xfrm>
            <a:off x="3945481" y="2010598"/>
            <a:ext cx="393471" cy="407694"/>
          </a:xfrm>
          <a:prstGeom prst="rect">
            <a:avLst/>
          </a:prstGeom>
        </p:spPr>
      </p:pic>
      <p:pic>
        <p:nvPicPr>
          <p:cNvPr id="5" name="Imagen 4">
            <a:extLst>
              <a:ext uri="{FF2B5EF4-FFF2-40B4-BE49-F238E27FC236}">
                <a16:creationId xmlns:a16="http://schemas.microsoft.com/office/drawing/2014/main" id="{A2F7B3FA-7E63-D3AC-AA34-898BD5194C20}"/>
              </a:ext>
            </a:extLst>
          </p:cNvPr>
          <p:cNvPicPr>
            <a:picLocks noChangeAspect="1"/>
          </p:cNvPicPr>
          <p:nvPr/>
        </p:nvPicPr>
        <p:blipFill>
          <a:blip r:embed="rId4"/>
          <a:srcRect/>
          <a:stretch/>
        </p:blipFill>
        <p:spPr>
          <a:xfrm>
            <a:off x="7801244" y="3406537"/>
            <a:ext cx="647878" cy="623705"/>
          </a:xfrm>
          <a:prstGeom prst="rect">
            <a:avLst/>
          </a:prstGeom>
        </p:spPr>
      </p:pic>
      <p:grpSp>
        <p:nvGrpSpPr>
          <p:cNvPr id="10" name="Grupo 9">
            <a:extLst>
              <a:ext uri="{FF2B5EF4-FFF2-40B4-BE49-F238E27FC236}">
                <a16:creationId xmlns:a16="http://schemas.microsoft.com/office/drawing/2014/main" id="{82AD1C20-A15B-8466-5FF4-25E093230919}"/>
              </a:ext>
            </a:extLst>
          </p:cNvPr>
          <p:cNvGrpSpPr/>
          <p:nvPr/>
        </p:nvGrpSpPr>
        <p:grpSpPr>
          <a:xfrm>
            <a:off x="6369503" y="3473793"/>
            <a:ext cx="773192" cy="187685"/>
            <a:chOff x="7264254" y="2288277"/>
            <a:chExt cx="773192" cy="187685"/>
          </a:xfrm>
        </p:grpSpPr>
        <p:sp>
          <p:nvSpPr>
            <p:cNvPr id="16" name="Rectángulo redondeado 15">
              <a:extLst>
                <a:ext uri="{FF2B5EF4-FFF2-40B4-BE49-F238E27FC236}">
                  <a16:creationId xmlns:a16="http://schemas.microsoft.com/office/drawing/2014/main" id="{BCA48116-A131-CA06-871D-C14DAC2EDB67}"/>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Imagen 16">
              <a:extLst>
                <a:ext uri="{FF2B5EF4-FFF2-40B4-BE49-F238E27FC236}">
                  <a16:creationId xmlns:a16="http://schemas.microsoft.com/office/drawing/2014/main" id="{D1563FFF-A738-B680-EF68-C465C4F6799C}"/>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19" name="CuadroTexto 18">
            <a:extLst>
              <a:ext uri="{FF2B5EF4-FFF2-40B4-BE49-F238E27FC236}">
                <a16:creationId xmlns:a16="http://schemas.microsoft.com/office/drawing/2014/main" id="{4F9E0BC5-9C95-B3F9-E97C-79932394F1D2}"/>
              </a:ext>
            </a:extLst>
          </p:cNvPr>
          <p:cNvSpPr txBox="1"/>
          <p:nvPr/>
        </p:nvSpPr>
        <p:spPr>
          <a:xfrm>
            <a:off x="7142695" y="3442859"/>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300 €</a:t>
            </a:r>
          </a:p>
        </p:txBody>
      </p:sp>
      <p:sp>
        <p:nvSpPr>
          <p:cNvPr id="20" name="CuadroTexto 19">
            <a:extLst>
              <a:ext uri="{FF2B5EF4-FFF2-40B4-BE49-F238E27FC236}">
                <a16:creationId xmlns:a16="http://schemas.microsoft.com/office/drawing/2014/main" id="{D7C61AF6-95EB-B8CA-D7E9-D52A4EAF4DC9}"/>
              </a:ext>
            </a:extLst>
          </p:cNvPr>
          <p:cNvSpPr txBox="1"/>
          <p:nvPr/>
        </p:nvSpPr>
        <p:spPr>
          <a:xfrm>
            <a:off x="7142695" y="3664240"/>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0 €</a:t>
            </a:r>
          </a:p>
        </p:txBody>
      </p:sp>
      <p:sp>
        <p:nvSpPr>
          <p:cNvPr id="24" name="CuadroTexto 23">
            <a:extLst>
              <a:ext uri="{FF2B5EF4-FFF2-40B4-BE49-F238E27FC236}">
                <a16:creationId xmlns:a16="http://schemas.microsoft.com/office/drawing/2014/main" id="{2708DC62-1143-B41F-EF80-A01C0811D50E}"/>
              </a:ext>
            </a:extLst>
          </p:cNvPr>
          <p:cNvSpPr txBox="1"/>
          <p:nvPr/>
        </p:nvSpPr>
        <p:spPr>
          <a:xfrm>
            <a:off x="7142695" y="3904871"/>
            <a:ext cx="570073" cy="246221"/>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0 €</a:t>
            </a:r>
          </a:p>
        </p:txBody>
      </p:sp>
      <p:grpSp>
        <p:nvGrpSpPr>
          <p:cNvPr id="29" name="Grupo 28">
            <a:extLst>
              <a:ext uri="{FF2B5EF4-FFF2-40B4-BE49-F238E27FC236}">
                <a16:creationId xmlns:a16="http://schemas.microsoft.com/office/drawing/2014/main" id="{F09C09FD-CCD5-7BEA-FFE1-C641FADD065E}"/>
              </a:ext>
            </a:extLst>
          </p:cNvPr>
          <p:cNvGrpSpPr/>
          <p:nvPr/>
        </p:nvGrpSpPr>
        <p:grpSpPr>
          <a:xfrm>
            <a:off x="6369503" y="3703991"/>
            <a:ext cx="773192" cy="187685"/>
            <a:chOff x="7264254" y="2288277"/>
            <a:chExt cx="773192" cy="187685"/>
          </a:xfrm>
        </p:grpSpPr>
        <p:sp>
          <p:nvSpPr>
            <p:cNvPr id="30" name="Rectángulo redondeado 29">
              <a:extLst>
                <a:ext uri="{FF2B5EF4-FFF2-40B4-BE49-F238E27FC236}">
                  <a16:creationId xmlns:a16="http://schemas.microsoft.com/office/drawing/2014/main" id="{57B706F9-F9AF-4265-8995-A4BE92BBC188}"/>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6" name="Imagen 35">
              <a:extLst>
                <a:ext uri="{FF2B5EF4-FFF2-40B4-BE49-F238E27FC236}">
                  <a16:creationId xmlns:a16="http://schemas.microsoft.com/office/drawing/2014/main" id="{869C638A-A1AA-D065-1EAF-A1268C80E3D3}"/>
                </a:ext>
              </a:extLst>
            </p:cNvPr>
            <p:cNvPicPr>
              <a:picLocks noChangeAspect="1"/>
            </p:cNvPicPr>
            <p:nvPr/>
          </p:nvPicPr>
          <p:blipFill>
            <a:blip r:embed="rId6"/>
            <a:srcRect/>
            <a:stretch/>
          </p:blipFill>
          <p:spPr>
            <a:xfrm rot="10800000">
              <a:off x="7316602" y="2341955"/>
              <a:ext cx="95834" cy="90000"/>
            </a:xfrm>
            <a:prstGeom prst="rect">
              <a:avLst/>
            </a:prstGeom>
          </p:spPr>
        </p:pic>
      </p:grpSp>
      <p:grpSp>
        <p:nvGrpSpPr>
          <p:cNvPr id="47" name="Grupo 46">
            <a:extLst>
              <a:ext uri="{FF2B5EF4-FFF2-40B4-BE49-F238E27FC236}">
                <a16:creationId xmlns:a16="http://schemas.microsoft.com/office/drawing/2014/main" id="{DC5CEC1C-E3CC-3F34-BBCD-86D8E5340AC0}"/>
              </a:ext>
            </a:extLst>
          </p:cNvPr>
          <p:cNvGrpSpPr/>
          <p:nvPr/>
        </p:nvGrpSpPr>
        <p:grpSpPr>
          <a:xfrm>
            <a:off x="6369503" y="3934190"/>
            <a:ext cx="773192" cy="187685"/>
            <a:chOff x="7264254" y="2288277"/>
            <a:chExt cx="773192" cy="187685"/>
          </a:xfrm>
        </p:grpSpPr>
        <p:sp>
          <p:nvSpPr>
            <p:cNvPr id="48" name="Rectángulo redondeado 47">
              <a:extLst>
                <a:ext uri="{FF2B5EF4-FFF2-40B4-BE49-F238E27FC236}">
                  <a16:creationId xmlns:a16="http://schemas.microsoft.com/office/drawing/2014/main" id="{A239A456-B44B-1653-5BE3-973C3FB10B24}"/>
                </a:ext>
              </a:extLst>
            </p:cNvPr>
            <p:cNvSpPr/>
            <p:nvPr/>
          </p:nvSpPr>
          <p:spPr>
            <a:xfrm>
              <a:off x="7264254" y="2288277"/>
              <a:ext cx="773192" cy="187685"/>
            </a:xfrm>
            <a:prstGeom prst="roundRect">
              <a:avLst>
                <a:gd name="adj" fmla="val 18262"/>
              </a:avLst>
            </a:prstGeom>
            <a:gradFill flip="none" rotWithShape="1">
              <a:gsLst>
                <a:gs pos="100000">
                  <a:srgbClr val="009CDE"/>
                </a:gs>
                <a:gs pos="1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0" name="Imagen 49">
              <a:extLst>
                <a:ext uri="{FF2B5EF4-FFF2-40B4-BE49-F238E27FC236}">
                  <a16:creationId xmlns:a16="http://schemas.microsoft.com/office/drawing/2014/main" id="{CD999936-FCCF-CA0C-06B6-CBD20446008E}"/>
                </a:ext>
              </a:extLst>
            </p:cNvPr>
            <p:cNvPicPr>
              <a:picLocks noChangeAspect="1"/>
            </p:cNvPicPr>
            <p:nvPr/>
          </p:nvPicPr>
          <p:blipFill>
            <a:blip r:embed="rId6"/>
            <a:srcRect/>
            <a:stretch/>
          </p:blipFill>
          <p:spPr>
            <a:xfrm rot="10800000">
              <a:off x="7316602" y="2341955"/>
              <a:ext cx="95834" cy="90000"/>
            </a:xfrm>
            <a:prstGeom prst="rect">
              <a:avLst/>
            </a:prstGeom>
          </p:spPr>
        </p:pic>
      </p:grpSp>
      <p:sp>
        <p:nvSpPr>
          <p:cNvPr id="51" name="CuadroTexto 50">
            <a:extLst>
              <a:ext uri="{FF2B5EF4-FFF2-40B4-BE49-F238E27FC236}">
                <a16:creationId xmlns:a16="http://schemas.microsoft.com/office/drawing/2014/main" id="{AEA8B220-A830-17FF-2D9D-0CB226F3CC3E}"/>
              </a:ext>
            </a:extLst>
          </p:cNvPr>
          <p:cNvSpPr txBox="1"/>
          <p:nvPr/>
        </p:nvSpPr>
        <p:spPr>
          <a:xfrm>
            <a:off x="4355913" y="3700250"/>
            <a:ext cx="905170" cy="400110"/>
          </a:xfrm>
          <a:prstGeom prst="rect">
            <a:avLst/>
          </a:prstGeom>
          <a:noFill/>
          <a:effectLst/>
        </p:spPr>
        <p:txBody>
          <a:bodyPr wrap="square" rtlCol="0">
            <a:spAutoFit/>
          </a:bodyPr>
          <a:lstStyle/>
          <a:p>
            <a:pPr algn="r"/>
            <a:r>
              <a:rPr lang="es-ES" sz="1000" b="1" dirty="0">
                <a:latin typeface="PP Neue Montreal" pitchFamily="2" charset="77"/>
                <a:ea typeface="PP Neue Montreal" pitchFamily="2" charset="77"/>
              </a:rPr>
              <a:t>Precio: 12€</a:t>
            </a:r>
          </a:p>
          <a:p>
            <a:pPr algn="r"/>
            <a:r>
              <a:rPr lang="es-ES" sz="1000" b="1" dirty="0">
                <a:latin typeface="PP Neue Montreal" pitchFamily="2" charset="77"/>
                <a:ea typeface="PP Neue Montreal" pitchFamily="2" charset="77"/>
              </a:rPr>
              <a:t>3.000 €</a:t>
            </a:r>
          </a:p>
        </p:txBody>
      </p:sp>
      <p:sp>
        <p:nvSpPr>
          <p:cNvPr id="53" name="CuadroTexto 52">
            <a:extLst>
              <a:ext uri="{FF2B5EF4-FFF2-40B4-BE49-F238E27FC236}">
                <a16:creationId xmlns:a16="http://schemas.microsoft.com/office/drawing/2014/main" id="{CF87C33B-690C-4431-18AA-25BE3650BAAC}"/>
              </a:ext>
            </a:extLst>
          </p:cNvPr>
          <p:cNvSpPr txBox="1"/>
          <p:nvPr/>
        </p:nvSpPr>
        <p:spPr>
          <a:xfrm>
            <a:off x="4925362" y="3284940"/>
            <a:ext cx="905170" cy="400110"/>
          </a:xfrm>
          <a:prstGeom prst="rect">
            <a:avLst/>
          </a:prstGeom>
          <a:noFill/>
          <a:effectLst/>
        </p:spPr>
        <p:txBody>
          <a:bodyPr wrap="square" rtlCol="0">
            <a:spAutoFit/>
          </a:bodyPr>
          <a:lstStyle/>
          <a:p>
            <a:r>
              <a:rPr lang="es-ES" sz="1000" b="1" dirty="0">
                <a:latin typeface="PP Neue Montreal" pitchFamily="2" charset="77"/>
                <a:ea typeface="PP Neue Montreal" pitchFamily="2" charset="77"/>
              </a:rPr>
              <a:t>250 acciones</a:t>
            </a:r>
          </a:p>
        </p:txBody>
      </p:sp>
      <p:pic>
        <p:nvPicPr>
          <p:cNvPr id="54" name="Imagen 53">
            <a:extLst>
              <a:ext uri="{FF2B5EF4-FFF2-40B4-BE49-F238E27FC236}">
                <a16:creationId xmlns:a16="http://schemas.microsoft.com/office/drawing/2014/main" id="{076C5827-99A5-B8B7-98D7-5BD9F943EA45}"/>
              </a:ext>
            </a:extLst>
          </p:cNvPr>
          <p:cNvPicPr>
            <a:picLocks noChangeAspect="1"/>
          </p:cNvPicPr>
          <p:nvPr/>
        </p:nvPicPr>
        <p:blipFill>
          <a:blip r:embed="rId8"/>
          <a:srcRect/>
          <a:stretch/>
        </p:blipFill>
        <p:spPr>
          <a:xfrm>
            <a:off x="3792500" y="3502329"/>
            <a:ext cx="587136" cy="431861"/>
          </a:xfrm>
          <a:prstGeom prst="rect">
            <a:avLst/>
          </a:prstGeom>
        </p:spPr>
      </p:pic>
      <p:grpSp>
        <p:nvGrpSpPr>
          <p:cNvPr id="61" name="Grupo 60">
            <a:extLst>
              <a:ext uri="{FF2B5EF4-FFF2-40B4-BE49-F238E27FC236}">
                <a16:creationId xmlns:a16="http://schemas.microsoft.com/office/drawing/2014/main" id="{58398E32-E024-E14C-E6CE-B5AA8BE2DEC4}"/>
              </a:ext>
            </a:extLst>
          </p:cNvPr>
          <p:cNvGrpSpPr/>
          <p:nvPr/>
        </p:nvGrpSpPr>
        <p:grpSpPr>
          <a:xfrm rot="10800000">
            <a:off x="4572000" y="3329043"/>
            <a:ext cx="320072" cy="284203"/>
            <a:chOff x="7264253" y="2288277"/>
            <a:chExt cx="489165" cy="434346"/>
          </a:xfrm>
        </p:grpSpPr>
        <p:sp>
          <p:nvSpPr>
            <p:cNvPr id="62" name="Rectángulo redondeado 61">
              <a:extLst>
                <a:ext uri="{FF2B5EF4-FFF2-40B4-BE49-F238E27FC236}">
                  <a16:creationId xmlns:a16="http://schemas.microsoft.com/office/drawing/2014/main" id="{9F75C737-708A-95EC-3FAD-D30F381CEF6E}"/>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3" name="Imagen 62">
              <a:extLst>
                <a:ext uri="{FF2B5EF4-FFF2-40B4-BE49-F238E27FC236}">
                  <a16:creationId xmlns:a16="http://schemas.microsoft.com/office/drawing/2014/main" id="{60859AEC-EB20-1FD2-A0AC-6BAA1DE2FE6A}"/>
                </a:ext>
              </a:extLst>
            </p:cNvPr>
            <p:cNvPicPr>
              <a:picLocks noChangeAspect="1"/>
            </p:cNvPicPr>
            <p:nvPr/>
          </p:nvPicPr>
          <p:blipFill>
            <a:blip r:embed="rId6"/>
            <a:srcRect/>
            <a:stretch/>
          </p:blipFill>
          <p:spPr>
            <a:xfrm>
              <a:off x="7391585" y="2385343"/>
              <a:ext cx="258403" cy="242674"/>
            </a:xfrm>
            <a:prstGeom prst="rect">
              <a:avLst/>
            </a:prstGeom>
          </p:spPr>
        </p:pic>
      </p:grpSp>
      <p:grpSp>
        <p:nvGrpSpPr>
          <p:cNvPr id="64" name="Grupo 63">
            <a:extLst>
              <a:ext uri="{FF2B5EF4-FFF2-40B4-BE49-F238E27FC236}">
                <a16:creationId xmlns:a16="http://schemas.microsoft.com/office/drawing/2014/main" id="{71822F6F-DE1B-D87A-67BF-422C2B494F12}"/>
              </a:ext>
            </a:extLst>
          </p:cNvPr>
          <p:cNvGrpSpPr/>
          <p:nvPr/>
        </p:nvGrpSpPr>
        <p:grpSpPr>
          <a:xfrm>
            <a:off x="5256897" y="3739135"/>
            <a:ext cx="320072" cy="284203"/>
            <a:chOff x="7264253" y="2288277"/>
            <a:chExt cx="489165" cy="434346"/>
          </a:xfrm>
        </p:grpSpPr>
        <p:sp>
          <p:nvSpPr>
            <p:cNvPr id="65" name="Rectángulo redondeado 64">
              <a:extLst>
                <a:ext uri="{FF2B5EF4-FFF2-40B4-BE49-F238E27FC236}">
                  <a16:creationId xmlns:a16="http://schemas.microsoft.com/office/drawing/2014/main" id="{DB536D31-7767-E413-77EE-429F1867BB4E}"/>
                </a:ext>
              </a:extLst>
            </p:cNvPr>
            <p:cNvSpPr/>
            <p:nvPr/>
          </p:nvSpPr>
          <p:spPr>
            <a:xfrm>
              <a:off x="7264253" y="2288277"/>
              <a:ext cx="489165" cy="434346"/>
            </a:xfrm>
            <a:prstGeom prst="roundRect">
              <a:avLst>
                <a:gd name="adj" fmla="val 11888"/>
              </a:avLst>
            </a:prstGeom>
            <a:gradFill flip="none" rotWithShape="1">
              <a:gsLst>
                <a:gs pos="24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6" name="Imagen 65">
              <a:extLst>
                <a:ext uri="{FF2B5EF4-FFF2-40B4-BE49-F238E27FC236}">
                  <a16:creationId xmlns:a16="http://schemas.microsoft.com/office/drawing/2014/main" id="{1F202B40-C8BF-5EDF-9FB3-DA274AFAF5AF}"/>
                </a:ext>
              </a:extLst>
            </p:cNvPr>
            <p:cNvPicPr>
              <a:picLocks noChangeAspect="1"/>
            </p:cNvPicPr>
            <p:nvPr/>
          </p:nvPicPr>
          <p:blipFill>
            <a:blip r:embed="rId6"/>
            <a:srcRect/>
            <a:stretch/>
          </p:blipFill>
          <p:spPr>
            <a:xfrm>
              <a:off x="7391585" y="2385343"/>
              <a:ext cx="258403" cy="242674"/>
            </a:xfrm>
            <a:prstGeom prst="rect">
              <a:avLst/>
            </a:prstGeom>
          </p:spPr>
        </p:pic>
      </p:grpSp>
      <p:pic>
        <p:nvPicPr>
          <p:cNvPr id="67" name="Imagen 66">
            <a:extLst>
              <a:ext uri="{FF2B5EF4-FFF2-40B4-BE49-F238E27FC236}">
                <a16:creationId xmlns:a16="http://schemas.microsoft.com/office/drawing/2014/main" id="{6819D2B4-29D8-A38B-5F21-D312E4A9AD05}"/>
              </a:ext>
            </a:extLst>
          </p:cNvPr>
          <p:cNvPicPr>
            <a:picLocks noChangeAspect="1"/>
          </p:cNvPicPr>
          <p:nvPr/>
        </p:nvPicPr>
        <p:blipFill>
          <a:blip r:embed="rId9"/>
          <a:srcRect/>
          <a:stretch/>
        </p:blipFill>
        <p:spPr>
          <a:xfrm>
            <a:off x="5859024" y="3523076"/>
            <a:ext cx="282936" cy="500262"/>
          </a:xfrm>
          <a:prstGeom prst="rect">
            <a:avLst/>
          </a:prstGeom>
        </p:spPr>
      </p:pic>
      <p:grpSp>
        <p:nvGrpSpPr>
          <p:cNvPr id="70" name="Grupo 69">
            <a:extLst>
              <a:ext uri="{FF2B5EF4-FFF2-40B4-BE49-F238E27FC236}">
                <a16:creationId xmlns:a16="http://schemas.microsoft.com/office/drawing/2014/main" id="{E9DB678F-EF2A-4BA7-EEAF-E330ACBB6646}"/>
              </a:ext>
            </a:extLst>
          </p:cNvPr>
          <p:cNvGrpSpPr/>
          <p:nvPr/>
        </p:nvGrpSpPr>
        <p:grpSpPr>
          <a:xfrm>
            <a:off x="239547" y="884830"/>
            <a:ext cx="1367111" cy="1973555"/>
            <a:chOff x="239547" y="1370936"/>
            <a:chExt cx="1367111" cy="1973555"/>
          </a:xfrm>
        </p:grpSpPr>
        <p:sp>
          <p:nvSpPr>
            <p:cNvPr id="83" name="CuadroTexto 82">
              <a:hlinkClick r:id="rId10" action="ppaction://hlinksldjump"/>
              <a:extLst>
                <a:ext uri="{FF2B5EF4-FFF2-40B4-BE49-F238E27FC236}">
                  <a16:creationId xmlns:a16="http://schemas.microsoft.com/office/drawing/2014/main" id="{1C530076-6887-9E91-028F-30E9AD5E15BE}"/>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85" name="CuadroTexto 84">
              <a:hlinkClick r:id="rId11" action="ppaction://hlinksldjump"/>
              <a:extLst>
                <a:ext uri="{FF2B5EF4-FFF2-40B4-BE49-F238E27FC236}">
                  <a16:creationId xmlns:a16="http://schemas.microsoft.com/office/drawing/2014/main" id="{E2215D33-8CAF-2E7A-A724-70184B236BF4}"/>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86" name="CuadroTexto 85">
              <a:hlinkClick r:id="rId12" action="ppaction://hlinksldjump"/>
              <a:extLst>
                <a:ext uri="{FF2B5EF4-FFF2-40B4-BE49-F238E27FC236}">
                  <a16:creationId xmlns:a16="http://schemas.microsoft.com/office/drawing/2014/main" id="{77B6862A-FDC7-1B4C-CAC8-4C1F275AC8C9}"/>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87" name="CuadroTexto 86">
              <a:hlinkClick r:id="rId13" action="ppaction://hlinksldjump"/>
              <a:extLst>
                <a:ext uri="{FF2B5EF4-FFF2-40B4-BE49-F238E27FC236}">
                  <a16:creationId xmlns:a16="http://schemas.microsoft.com/office/drawing/2014/main" id="{EE7B624C-A440-32D6-8EB6-DB27E6ECF4B5}"/>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DEPÓSITOS, BONOS,</a:t>
              </a:r>
              <a:br>
                <a:rPr lang="es-ES" sz="700" b="1" dirty="0">
                  <a:solidFill>
                    <a:schemeClr val="bg1"/>
                  </a:solidFill>
                  <a:latin typeface="PP Neue Montreal" pitchFamily="2" charset="77"/>
                  <a:ea typeface="PP Neue Montreal" pitchFamily="2" charset="77"/>
                </a:rPr>
              </a:br>
              <a:r>
                <a:rPr lang="es-ES" sz="700" b="1" dirty="0">
                  <a:solidFill>
                    <a:schemeClr val="bg1"/>
                  </a:solidFill>
                  <a:latin typeface="PP Neue Montreal" pitchFamily="2" charset="77"/>
                  <a:ea typeface="PP Neue Montreal" pitchFamily="2" charset="77"/>
                </a:rPr>
                <a:t>ACCIONES</a:t>
              </a:r>
            </a:p>
          </p:txBody>
        </p:sp>
        <p:sp>
          <p:nvSpPr>
            <p:cNvPr id="88" name="CuadroTexto 87">
              <a:hlinkClick r:id="rId14" action="ppaction://hlinksldjump"/>
              <a:extLst>
                <a:ext uri="{FF2B5EF4-FFF2-40B4-BE49-F238E27FC236}">
                  <a16:creationId xmlns:a16="http://schemas.microsoft.com/office/drawing/2014/main" id="{A74B44E3-1706-C8C7-A6EF-0F285B526779}"/>
                </a:ext>
              </a:extLst>
            </p:cNvPr>
            <p:cNvSpPr txBox="1"/>
            <p:nvPr/>
          </p:nvSpPr>
          <p:spPr>
            <a:xfrm>
              <a:off x="239547" y="30530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92" name="Conector recto 91">
              <a:extLst>
                <a:ext uri="{FF2B5EF4-FFF2-40B4-BE49-F238E27FC236}">
                  <a16:creationId xmlns:a16="http://schemas.microsoft.com/office/drawing/2014/main" id="{5F5A7E09-2DB0-08BD-5644-3B1B7071EAB0}"/>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3CE70A5C-85FF-F40E-413A-56F9583C48D5}"/>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5243E290-2A72-E9BC-7124-55B05893963F}"/>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BFDDD251-4B4B-9877-96B6-C74DD1FCDD1D}"/>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186C0A26-CA4E-899F-B0AC-6E79D3C5E9D3}"/>
                </a:ext>
              </a:extLst>
            </p:cNvPr>
            <p:cNvCxnSpPr/>
            <p:nvPr/>
          </p:nvCxnSpPr>
          <p:spPr>
            <a:xfrm>
              <a:off x="325464" y="30682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20203978-D3F3-EED4-B75B-1F43E3BF70ED}"/>
                </a:ext>
              </a:extLst>
            </p:cNvPr>
            <p:cNvCxnSpPr/>
            <p:nvPr/>
          </p:nvCxnSpPr>
          <p:spPr>
            <a:xfrm>
              <a:off x="325464" y="334449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CuadroTexto 97">
              <a:hlinkClick r:id="rId15" action="ppaction://hlinksldjump"/>
              <a:extLst>
                <a:ext uri="{FF2B5EF4-FFF2-40B4-BE49-F238E27FC236}">
                  <a16:creationId xmlns:a16="http://schemas.microsoft.com/office/drawing/2014/main" id="{FEEEA250-6C13-CE0D-F2E6-E853BB8219B5}"/>
                </a:ext>
              </a:extLst>
            </p:cNvPr>
            <p:cNvSpPr txBox="1"/>
            <p:nvPr/>
          </p:nvSpPr>
          <p:spPr>
            <a:xfrm>
              <a:off x="239547" y="2443272"/>
              <a:ext cx="108767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Caso práctico Eolo, S.A</a:t>
              </a:r>
            </a:p>
          </p:txBody>
        </p:sp>
        <p:sp>
          <p:nvSpPr>
            <p:cNvPr id="99" name="CuadroTexto 98">
              <a:hlinkClick r:id="rId16" action="ppaction://hlinksldjump"/>
              <a:extLst>
                <a:ext uri="{FF2B5EF4-FFF2-40B4-BE49-F238E27FC236}">
                  <a16:creationId xmlns:a16="http://schemas.microsoft.com/office/drawing/2014/main" id="{DEED9F9D-402E-5F41-24CE-D1B2493144C8}"/>
                </a:ext>
              </a:extLst>
            </p:cNvPr>
            <p:cNvSpPr txBox="1"/>
            <p:nvPr/>
          </p:nvSpPr>
          <p:spPr>
            <a:xfrm>
              <a:off x="239547" y="2562802"/>
              <a:ext cx="7519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Depósitos</a:t>
              </a:r>
            </a:p>
          </p:txBody>
        </p:sp>
        <p:sp>
          <p:nvSpPr>
            <p:cNvPr id="100" name="CuadroTexto 99">
              <a:hlinkClick r:id="rId17" action="ppaction://hlinksldjump"/>
              <a:extLst>
                <a:ext uri="{FF2B5EF4-FFF2-40B4-BE49-F238E27FC236}">
                  <a16:creationId xmlns:a16="http://schemas.microsoft.com/office/drawing/2014/main" id="{46354C63-91F3-95FA-4771-2EE8ACC91A74}"/>
                </a:ext>
              </a:extLst>
            </p:cNvPr>
            <p:cNvSpPr txBox="1"/>
            <p:nvPr/>
          </p:nvSpPr>
          <p:spPr>
            <a:xfrm>
              <a:off x="239547" y="2694285"/>
              <a:ext cx="660062"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Bonos </a:t>
              </a:r>
            </a:p>
          </p:txBody>
        </p:sp>
        <p:sp>
          <p:nvSpPr>
            <p:cNvPr id="101" name="CuadroTexto 100">
              <a:hlinkClick r:id="rId18" action="ppaction://hlinksldjump"/>
              <a:extLst>
                <a:ext uri="{FF2B5EF4-FFF2-40B4-BE49-F238E27FC236}">
                  <a16:creationId xmlns:a16="http://schemas.microsoft.com/office/drawing/2014/main" id="{F1667160-A6D9-8E02-C278-FD425507D246}"/>
                </a:ext>
              </a:extLst>
            </p:cNvPr>
            <p:cNvSpPr txBox="1"/>
            <p:nvPr/>
          </p:nvSpPr>
          <p:spPr>
            <a:xfrm>
              <a:off x="239547" y="2813814"/>
              <a:ext cx="7519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Acciones</a:t>
              </a:r>
            </a:p>
          </p:txBody>
        </p:sp>
        <p:sp>
          <p:nvSpPr>
            <p:cNvPr id="102" name="Elipse 101">
              <a:extLst>
                <a:ext uri="{FF2B5EF4-FFF2-40B4-BE49-F238E27FC236}">
                  <a16:creationId xmlns:a16="http://schemas.microsoft.com/office/drawing/2014/main" id="{FFA27483-4D2A-2255-69F3-639CBC49EA89}"/>
                </a:ext>
              </a:extLst>
            </p:cNvPr>
            <p:cNvSpPr/>
            <p:nvPr/>
          </p:nvSpPr>
          <p:spPr>
            <a:xfrm>
              <a:off x="1337631" y="286150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103" name="Imagen 102">
            <a:hlinkClick r:id="" action="ppaction://hlinkshowjump?jump=firstslide"/>
            <a:extLst>
              <a:ext uri="{FF2B5EF4-FFF2-40B4-BE49-F238E27FC236}">
                <a16:creationId xmlns:a16="http://schemas.microsoft.com/office/drawing/2014/main" id="{3094F2E2-698B-2FA0-86F1-080C5E36DBFC}"/>
              </a:ext>
            </a:extLst>
          </p:cNvPr>
          <p:cNvPicPr>
            <a:picLocks noChangeAspect="1"/>
          </p:cNvPicPr>
          <p:nvPr/>
        </p:nvPicPr>
        <p:blipFill>
          <a:blip r:embed="rId19"/>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2320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B9BCCE0C-E543-5CEB-15AE-7616909F5CE4}"/>
              </a:ext>
            </a:extLst>
          </p:cNvPr>
          <p:cNvSpPr txBox="1"/>
          <p:nvPr/>
        </p:nvSpPr>
        <p:spPr>
          <a:xfrm>
            <a:off x="5007177" y="2538022"/>
            <a:ext cx="368945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invertirías</a:t>
            </a:r>
          </a:p>
        </p:txBody>
      </p:sp>
      <p:sp>
        <p:nvSpPr>
          <p:cNvPr id="12" name="CuadroTexto 11">
            <a:extLst>
              <a:ext uri="{FF2B5EF4-FFF2-40B4-BE49-F238E27FC236}">
                <a16:creationId xmlns:a16="http://schemas.microsoft.com/office/drawing/2014/main" id="{B55BF0DA-32FD-B2B4-908C-EC6D182697BC}"/>
              </a:ext>
            </a:extLst>
          </p:cNvPr>
          <p:cNvSpPr txBox="1"/>
          <p:nvPr/>
        </p:nvSpPr>
        <p:spPr>
          <a:xfrm>
            <a:off x="7225340" y="3382501"/>
            <a:ext cx="1330687"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y por qué?</a:t>
            </a:r>
          </a:p>
        </p:txBody>
      </p:sp>
      <p:sp>
        <p:nvSpPr>
          <p:cNvPr id="3" name="CuadroTexto 2">
            <a:extLst>
              <a:ext uri="{FF2B5EF4-FFF2-40B4-BE49-F238E27FC236}">
                <a16:creationId xmlns:a16="http://schemas.microsoft.com/office/drawing/2014/main" id="{78A0C50D-0425-EC35-84A5-28B9AECEA356}"/>
              </a:ext>
            </a:extLst>
          </p:cNvPr>
          <p:cNvSpPr txBox="1"/>
          <p:nvPr/>
        </p:nvSpPr>
        <p:spPr>
          <a:xfrm>
            <a:off x="4163928" y="1808495"/>
            <a:ext cx="4334888"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es-ES" sz="6000" b="1" spc="-150" dirty="0">
                <a:solidFill>
                  <a:schemeClr val="bg1"/>
                </a:solidFill>
                <a:latin typeface="PP Neue Montreal" pitchFamily="2" charset="77"/>
                <a:ea typeface="PP Neue Montreal" pitchFamily="2" charset="77"/>
              </a:rPr>
              <a:t>¿dónde los </a:t>
            </a:r>
          </a:p>
        </p:txBody>
      </p:sp>
      <p:sp>
        <p:nvSpPr>
          <p:cNvPr id="8" name="CuadroTexto 7">
            <a:extLst>
              <a:ext uri="{FF2B5EF4-FFF2-40B4-BE49-F238E27FC236}">
                <a16:creationId xmlns:a16="http://schemas.microsoft.com/office/drawing/2014/main" id="{40638815-7275-B841-B132-765CEED7DE30}"/>
              </a:ext>
            </a:extLst>
          </p:cNvPr>
          <p:cNvSpPr txBox="1"/>
          <p:nvPr/>
        </p:nvSpPr>
        <p:spPr>
          <a:xfrm>
            <a:off x="4714159" y="1333348"/>
            <a:ext cx="3841868" cy="646331"/>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Teniendo en cuenta los riesgos, </a:t>
            </a:r>
            <a:br>
              <a:rPr lang="es-ES" sz="1800" b="1" dirty="0">
                <a:solidFill>
                  <a:schemeClr val="bg1"/>
                </a:solidFill>
                <a:latin typeface="PP Neue Montreal" pitchFamily="2" charset="77"/>
                <a:ea typeface="PP Neue Montreal" pitchFamily="2" charset="77"/>
              </a:rPr>
            </a:br>
            <a:r>
              <a:rPr lang="es-ES" sz="1800" b="1" dirty="0">
                <a:solidFill>
                  <a:schemeClr val="bg1"/>
                </a:solidFill>
                <a:latin typeface="PP Neue Montreal" pitchFamily="2" charset="77"/>
                <a:ea typeface="PP Neue Montreal" pitchFamily="2" charset="77"/>
              </a:rPr>
              <a:t>si tuvieras 5.000€…</a:t>
            </a:r>
          </a:p>
        </p:txBody>
      </p:sp>
      <p:pic>
        <p:nvPicPr>
          <p:cNvPr id="13" name="Imagen 12">
            <a:extLst>
              <a:ext uri="{FF2B5EF4-FFF2-40B4-BE49-F238E27FC236}">
                <a16:creationId xmlns:a16="http://schemas.microsoft.com/office/drawing/2014/main" id="{FEFAD962-CF79-87B0-9865-E4603AFA47E1}"/>
              </a:ext>
            </a:extLst>
          </p:cNvPr>
          <p:cNvPicPr>
            <a:picLocks noChangeAspect="1"/>
          </p:cNvPicPr>
          <p:nvPr/>
        </p:nvPicPr>
        <p:blipFill rotWithShape="1">
          <a:blip r:embed="rId3"/>
          <a:srcRect l="-1970" t="-1243" r="6872" b="8524"/>
          <a:stretch/>
        </p:blipFill>
        <p:spPr>
          <a:xfrm>
            <a:off x="1509486" y="374470"/>
            <a:ext cx="3581333" cy="4769028"/>
          </a:xfrm>
          <a:prstGeom prst="rect">
            <a:avLst/>
          </a:prstGeom>
        </p:spPr>
      </p:pic>
      <p:sp>
        <p:nvSpPr>
          <p:cNvPr id="52" name="CuadroTexto 51">
            <a:extLst>
              <a:ext uri="{FF2B5EF4-FFF2-40B4-BE49-F238E27FC236}">
                <a16:creationId xmlns:a16="http://schemas.microsoft.com/office/drawing/2014/main" id="{4FF6C89A-380D-C7C0-D52D-CEB20EC7460D}"/>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pic>
        <p:nvPicPr>
          <p:cNvPr id="55" name="Imagen 54">
            <a:extLst>
              <a:ext uri="{FF2B5EF4-FFF2-40B4-BE49-F238E27FC236}">
                <a16:creationId xmlns:a16="http://schemas.microsoft.com/office/drawing/2014/main" id="{08DE43B5-7CCA-EF0F-344F-21D34AEA8885}"/>
              </a:ext>
            </a:extLst>
          </p:cNvPr>
          <p:cNvPicPr>
            <a:picLocks noChangeAspect="1"/>
          </p:cNvPicPr>
          <p:nvPr/>
        </p:nvPicPr>
        <p:blipFill>
          <a:blip r:embed="rId4"/>
          <a:srcRect/>
          <a:stretch/>
        </p:blipFill>
        <p:spPr>
          <a:xfrm>
            <a:off x="351783" y="4217116"/>
            <a:ext cx="206098" cy="264344"/>
          </a:xfrm>
          <a:prstGeom prst="rect">
            <a:avLst/>
          </a:prstGeom>
        </p:spPr>
      </p:pic>
      <p:sp>
        <p:nvSpPr>
          <p:cNvPr id="68" name="CuadroTexto 67">
            <a:extLst>
              <a:ext uri="{FF2B5EF4-FFF2-40B4-BE49-F238E27FC236}">
                <a16:creationId xmlns:a16="http://schemas.microsoft.com/office/drawing/2014/main" id="{C9ECA1A0-A48B-9818-147F-80DEAA84CAA5}"/>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CONCLUSIONES</a:t>
            </a:r>
          </a:p>
        </p:txBody>
      </p:sp>
      <p:grpSp>
        <p:nvGrpSpPr>
          <p:cNvPr id="2" name="Grupo 1">
            <a:extLst>
              <a:ext uri="{FF2B5EF4-FFF2-40B4-BE49-F238E27FC236}">
                <a16:creationId xmlns:a16="http://schemas.microsoft.com/office/drawing/2014/main" id="{42728DB6-D5DF-F679-8010-E7A0A79894A3}"/>
              </a:ext>
            </a:extLst>
          </p:cNvPr>
          <p:cNvGrpSpPr/>
          <p:nvPr/>
        </p:nvGrpSpPr>
        <p:grpSpPr>
          <a:xfrm>
            <a:off x="8028417" y="-204570"/>
            <a:ext cx="789506" cy="1167978"/>
            <a:chOff x="7506203" y="-312918"/>
            <a:chExt cx="1006618" cy="1489171"/>
          </a:xfrm>
          <a:effectLst>
            <a:outerShdw blurRad="50800" dist="38100" dir="2700000" algn="tl" rotWithShape="0">
              <a:prstClr val="black">
                <a:alpha val="40000"/>
              </a:prstClr>
            </a:outerShdw>
          </a:effectLst>
        </p:grpSpPr>
        <p:sp>
          <p:nvSpPr>
            <p:cNvPr id="4" name="Rectángulo redondeado 3">
              <a:extLst>
                <a:ext uri="{FF2B5EF4-FFF2-40B4-BE49-F238E27FC236}">
                  <a16:creationId xmlns:a16="http://schemas.microsoft.com/office/drawing/2014/main" id="{FFB19879-F10C-AE14-6D30-E2B07321233E}"/>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13EC5E91-F954-2535-14C6-4C1B0B989981}"/>
                </a:ext>
              </a:extLst>
            </p:cNvPr>
            <p:cNvPicPr>
              <a:picLocks noChangeAspect="1"/>
            </p:cNvPicPr>
            <p:nvPr/>
          </p:nvPicPr>
          <p:blipFill>
            <a:blip r:embed="rId5"/>
            <a:srcRect l="883" r="883"/>
            <a:stretch/>
          </p:blipFill>
          <p:spPr>
            <a:xfrm>
              <a:off x="7700379" y="341057"/>
              <a:ext cx="614159" cy="625194"/>
            </a:xfrm>
            <a:prstGeom prst="rect">
              <a:avLst/>
            </a:prstGeom>
          </p:spPr>
        </p:pic>
      </p:grpSp>
      <p:grpSp>
        <p:nvGrpSpPr>
          <p:cNvPr id="9" name="Grupo 8">
            <a:extLst>
              <a:ext uri="{FF2B5EF4-FFF2-40B4-BE49-F238E27FC236}">
                <a16:creationId xmlns:a16="http://schemas.microsoft.com/office/drawing/2014/main" id="{7779F8CD-05AF-E5AF-39E7-01B71A336BF1}"/>
              </a:ext>
            </a:extLst>
          </p:cNvPr>
          <p:cNvGrpSpPr/>
          <p:nvPr/>
        </p:nvGrpSpPr>
        <p:grpSpPr>
          <a:xfrm>
            <a:off x="239547" y="884830"/>
            <a:ext cx="1367111" cy="1499789"/>
            <a:chOff x="239547" y="1370936"/>
            <a:chExt cx="1367111" cy="1499789"/>
          </a:xfrm>
        </p:grpSpPr>
        <p:sp>
          <p:nvSpPr>
            <p:cNvPr id="10" name="CuadroTexto 9">
              <a:hlinkClick r:id="rId6" action="ppaction://hlinksldjump"/>
              <a:extLst>
                <a:ext uri="{FF2B5EF4-FFF2-40B4-BE49-F238E27FC236}">
                  <a16:creationId xmlns:a16="http://schemas.microsoft.com/office/drawing/2014/main" id="{D3B38203-0A98-CA33-FA64-2F889B7AE072}"/>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4" name="CuadroTexto 13">
              <a:hlinkClick r:id="rId7" action="ppaction://hlinksldjump"/>
              <a:extLst>
                <a:ext uri="{FF2B5EF4-FFF2-40B4-BE49-F238E27FC236}">
                  <a16:creationId xmlns:a16="http://schemas.microsoft.com/office/drawing/2014/main" id="{8FA6C9AB-343B-453E-3E81-F65B8A40F86B}"/>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15" name="CuadroTexto 14">
              <a:hlinkClick r:id="rId8" action="ppaction://hlinksldjump"/>
              <a:extLst>
                <a:ext uri="{FF2B5EF4-FFF2-40B4-BE49-F238E27FC236}">
                  <a16:creationId xmlns:a16="http://schemas.microsoft.com/office/drawing/2014/main" id="{EE34A2B9-795D-40D5-A412-377135945F45}"/>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16" name="CuadroTexto 15">
              <a:hlinkClick r:id="rId9" action="ppaction://hlinksldjump"/>
              <a:extLst>
                <a:ext uri="{FF2B5EF4-FFF2-40B4-BE49-F238E27FC236}">
                  <a16:creationId xmlns:a16="http://schemas.microsoft.com/office/drawing/2014/main" id="{B9C1235C-2989-1325-77E2-DED9B37D4CE9}"/>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17" name="CuadroTexto 16">
              <a:hlinkClick r:id="rId10" action="ppaction://hlinksldjump"/>
              <a:extLst>
                <a:ext uri="{FF2B5EF4-FFF2-40B4-BE49-F238E27FC236}">
                  <a16:creationId xmlns:a16="http://schemas.microsoft.com/office/drawing/2014/main" id="{A629A768-BF7E-78FE-F69F-26F6E6F19B2E}"/>
                </a:ext>
              </a:extLst>
            </p:cNvPr>
            <p:cNvSpPr txBox="1"/>
            <p:nvPr/>
          </p:nvSpPr>
          <p:spPr>
            <a:xfrm>
              <a:off x="239547" y="2579271"/>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CONCLUSIONES</a:t>
              </a:r>
            </a:p>
          </p:txBody>
        </p:sp>
        <p:cxnSp>
          <p:nvCxnSpPr>
            <p:cNvPr id="18" name="Conector recto 17">
              <a:extLst>
                <a:ext uri="{FF2B5EF4-FFF2-40B4-BE49-F238E27FC236}">
                  <a16:creationId xmlns:a16="http://schemas.microsoft.com/office/drawing/2014/main" id="{53A6C0D1-DCA8-8A53-0354-52FDF1A10EE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AC41CC58-0B91-9704-0718-95C5941935F8}"/>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DB0A73B5-BAD2-69E4-3911-E31D75ADC2E8}"/>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9DAEDB3B-9687-B9F4-09B9-5347872F8CB3}"/>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911C7ED9-BDE0-1169-7098-775E15E76AAE}"/>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712FDA82-317B-7521-44B0-697987222D44}"/>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4" name="Imagen 23">
            <a:hlinkClick r:id="" action="ppaction://hlinkshowjump?jump=firstslide"/>
            <a:extLst>
              <a:ext uri="{FF2B5EF4-FFF2-40B4-BE49-F238E27FC236}">
                <a16:creationId xmlns:a16="http://schemas.microsoft.com/office/drawing/2014/main" id="{3DFEA7B4-29F1-8C85-DB18-6A1CC21A5FB6}"/>
              </a:ext>
            </a:extLst>
          </p:cNvPr>
          <p:cNvPicPr>
            <a:picLocks noChangeAspect="1"/>
          </p:cNvPicPr>
          <p:nvPr/>
        </p:nvPicPr>
        <p:blipFill>
          <a:blip r:embed="rId11"/>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332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6269CD1F-A5DE-EC73-5EF8-BED502BAC2B7}"/>
              </a:ext>
            </a:extLst>
          </p:cNvPr>
          <p:cNvGrpSpPr/>
          <p:nvPr/>
        </p:nvGrpSpPr>
        <p:grpSpPr>
          <a:xfrm>
            <a:off x="2653979" y="994767"/>
            <a:ext cx="3028802" cy="823302"/>
            <a:chOff x="2653979" y="994767"/>
            <a:chExt cx="3028802" cy="823302"/>
          </a:xfrm>
        </p:grpSpPr>
        <p:sp>
          <p:nvSpPr>
            <p:cNvPr id="2" name="CuadroTexto 1">
              <a:extLst>
                <a:ext uri="{FF2B5EF4-FFF2-40B4-BE49-F238E27FC236}">
                  <a16:creationId xmlns:a16="http://schemas.microsoft.com/office/drawing/2014/main" id="{2777A289-E836-98EE-C868-56F0FB442B9B}"/>
                </a:ext>
              </a:extLst>
            </p:cNvPr>
            <p:cNvSpPr txBox="1"/>
            <p:nvPr/>
          </p:nvSpPr>
          <p:spPr>
            <a:xfrm>
              <a:off x="3375436" y="994767"/>
              <a:ext cx="2307345" cy="823302"/>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Le daría el dinero </a:t>
              </a:r>
              <a:br>
                <a:rPr lang="es-ES" sz="1800" b="1" dirty="0">
                  <a:solidFill>
                    <a:schemeClr val="bg1"/>
                  </a:solidFill>
                  <a:latin typeface="PP Neue Montreal" pitchFamily="2" charset="77"/>
                  <a:ea typeface="PP Neue Montreal" pitchFamily="2" charset="77"/>
                </a:rPr>
              </a:br>
              <a:r>
                <a:rPr lang="es-ES" sz="1800" dirty="0">
                  <a:solidFill>
                    <a:schemeClr val="bg1"/>
                  </a:solidFill>
                  <a:latin typeface="PP Neue Montreal Book" pitchFamily="2" charset="77"/>
                  <a:ea typeface="PP Neue Montreal Book" pitchFamily="2" charset="77"/>
                </a:rPr>
                <a:t>y le diría que lo </a:t>
              </a:r>
              <a:br>
                <a:rPr lang="es-ES" sz="1800" dirty="0">
                  <a:solidFill>
                    <a:schemeClr val="bg1"/>
                  </a:solidFill>
                  <a:latin typeface="PP Neue Montreal Book" pitchFamily="2" charset="77"/>
                  <a:ea typeface="PP Neue Montreal Book" pitchFamily="2" charset="77"/>
                </a:rPr>
              </a:br>
              <a:r>
                <a:rPr lang="es-ES" sz="1800" dirty="0">
                  <a:solidFill>
                    <a:schemeClr val="bg1"/>
                  </a:solidFill>
                  <a:latin typeface="PP Neue Montreal Book" pitchFamily="2" charset="77"/>
                  <a:ea typeface="PP Neue Montreal Book" pitchFamily="2" charset="77"/>
                </a:rPr>
                <a:t>comprara sin pensar</a:t>
              </a:r>
            </a:p>
          </p:txBody>
        </p:sp>
        <p:grpSp>
          <p:nvGrpSpPr>
            <p:cNvPr id="29" name="Grupo 28">
              <a:extLst>
                <a:ext uri="{FF2B5EF4-FFF2-40B4-BE49-F238E27FC236}">
                  <a16:creationId xmlns:a16="http://schemas.microsoft.com/office/drawing/2014/main" id="{61790B86-7817-F77C-F296-6CECB6A90DE3}"/>
                </a:ext>
              </a:extLst>
            </p:cNvPr>
            <p:cNvGrpSpPr/>
            <p:nvPr/>
          </p:nvGrpSpPr>
          <p:grpSpPr>
            <a:xfrm>
              <a:off x="2653979" y="1098960"/>
              <a:ext cx="528896" cy="528896"/>
              <a:chOff x="2653979" y="1206515"/>
              <a:chExt cx="528896" cy="528896"/>
            </a:xfrm>
          </p:grpSpPr>
          <p:sp>
            <p:nvSpPr>
              <p:cNvPr id="9" name="Elipse 8">
                <a:extLst>
                  <a:ext uri="{FF2B5EF4-FFF2-40B4-BE49-F238E27FC236}">
                    <a16:creationId xmlns:a16="http://schemas.microsoft.com/office/drawing/2014/main" id="{FC7BC21E-72F0-5BD9-FE41-F5B86264DF71}"/>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CFEF77C8-4852-DE01-589E-032E97F05AC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A</a:t>
                </a:r>
                <a:endParaRPr lang="es-ES" sz="2400" dirty="0">
                  <a:solidFill>
                    <a:srgbClr val="0072C2"/>
                  </a:solidFill>
                  <a:latin typeface="PP Neue Montreal Book" pitchFamily="2" charset="77"/>
                  <a:ea typeface="PP Neue Montreal Book" pitchFamily="2" charset="77"/>
                </a:endParaRPr>
              </a:p>
            </p:txBody>
          </p:sp>
        </p:grpSp>
      </p:grpSp>
      <p:grpSp>
        <p:nvGrpSpPr>
          <p:cNvPr id="26" name="Grupo 25">
            <a:extLst>
              <a:ext uri="{FF2B5EF4-FFF2-40B4-BE49-F238E27FC236}">
                <a16:creationId xmlns:a16="http://schemas.microsoft.com/office/drawing/2014/main" id="{51773C34-2D7D-37F1-AD7C-1A61ABC65E79}"/>
              </a:ext>
            </a:extLst>
          </p:cNvPr>
          <p:cNvGrpSpPr/>
          <p:nvPr/>
        </p:nvGrpSpPr>
        <p:grpSpPr>
          <a:xfrm>
            <a:off x="2653979" y="1911647"/>
            <a:ext cx="2936749" cy="823302"/>
            <a:chOff x="2653979" y="1911647"/>
            <a:chExt cx="2936749" cy="823302"/>
          </a:xfrm>
        </p:grpSpPr>
        <p:sp>
          <p:nvSpPr>
            <p:cNvPr id="3" name="CuadroTexto 2">
              <a:extLst>
                <a:ext uri="{FF2B5EF4-FFF2-40B4-BE49-F238E27FC236}">
                  <a16:creationId xmlns:a16="http://schemas.microsoft.com/office/drawing/2014/main" id="{26E5D9F5-C607-DDE8-E909-7A05EEA8E25E}"/>
                </a:ext>
              </a:extLst>
            </p:cNvPr>
            <p:cNvSpPr txBox="1"/>
            <p:nvPr/>
          </p:nvSpPr>
          <p:spPr>
            <a:xfrm>
              <a:off x="3375436" y="1911647"/>
              <a:ext cx="2215292" cy="823302"/>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Que se lo piense </a:t>
              </a:r>
              <a:br>
                <a:rPr lang="es-ES" sz="1800" b="1" dirty="0">
                  <a:solidFill>
                    <a:schemeClr val="bg1"/>
                  </a:solidFill>
                  <a:latin typeface="PP Neue Montreal" pitchFamily="2" charset="77"/>
                  <a:ea typeface="PP Neue Montreal" pitchFamily="2" charset="77"/>
                </a:rPr>
              </a:br>
              <a:r>
                <a:rPr lang="es-ES" sz="1800" b="1" dirty="0">
                  <a:solidFill>
                    <a:schemeClr val="bg1"/>
                  </a:solidFill>
                  <a:latin typeface="PP Neue Montreal" pitchFamily="2" charset="77"/>
                  <a:ea typeface="PP Neue Montreal" pitchFamily="2" charset="77"/>
                </a:rPr>
                <a:t>bien, </a:t>
              </a:r>
              <a:r>
                <a:rPr lang="es-ES" sz="1800" dirty="0">
                  <a:solidFill>
                    <a:schemeClr val="bg1"/>
                  </a:solidFill>
                  <a:latin typeface="PP Neue Montreal Book" pitchFamily="2" charset="77"/>
                  <a:ea typeface="PP Neue Montreal Book" pitchFamily="2" charset="77"/>
                </a:rPr>
                <a:t>quizás no sea </a:t>
              </a:r>
              <a:br>
                <a:rPr lang="es-ES" sz="1800" dirty="0">
                  <a:solidFill>
                    <a:schemeClr val="bg1"/>
                  </a:solidFill>
                  <a:latin typeface="PP Neue Montreal Book" pitchFamily="2" charset="77"/>
                  <a:ea typeface="PP Neue Montreal Book" pitchFamily="2" charset="77"/>
                </a:rPr>
              </a:br>
              <a:r>
                <a:rPr lang="es-ES" sz="1800" dirty="0">
                  <a:solidFill>
                    <a:schemeClr val="bg1"/>
                  </a:solidFill>
                  <a:latin typeface="PP Neue Montreal Book" pitchFamily="2" charset="77"/>
                  <a:ea typeface="PP Neue Montreal Book" pitchFamily="2" charset="77"/>
                </a:rPr>
                <a:t>una buena idea</a:t>
              </a:r>
            </a:p>
          </p:txBody>
        </p:sp>
        <p:grpSp>
          <p:nvGrpSpPr>
            <p:cNvPr id="30" name="Grupo 29">
              <a:extLst>
                <a:ext uri="{FF2B5EF4-FFF2-40B4-BE49-F238E27FC236}">
                  <a16:creationId xmlns:a16="http://schemas.microsoft.com/office/drawing/2014/main" id="{83B39A93-11E7-D978-07C0-CF800FF7642A}"/>
                </a:ext>
              </a:extLst>
            </p:cNvPr>
            <p:cNvGrpSpPr/>
            <p:nvPr/>
          </p:nvGrpSpPr>
          <p:grpSpPr>
            <a:xfrm>
              <a:off x="2653979" y="1997945"/>
              <a:ext cx="528896" cy="528896"/>
              <a:chOff x="2653979" y="2067127"/>
              <a:chExt cx="528896" cy="528896"/>
            </a:xfrm>
          </p:grpSpPr>
          <p:sp>
            <p:nvSpPr>
              <p:cNvPr id="12" name="Elipse 11">
                <a:extLst>
                  <a:ext uri="{FF2B5EF4-FFF2-40B4-BE49-F238E27FC236}">
                    <a16:creationId xmlns:a16="http://schemas.microsoft.com/office/drawing/2014/main" id="{09D648AA-1EAD-7C74-13AD-41416F0841E1}"/>
                  </a:ext>
                </a:extLst>
              </p:cNvPr>
              <p:cNvSpPr/>
              <p:nvPr/>
            </p:nvSpPr>
            <p:spPr>
              <a:xfrm>
                <a:off x="2653979" y="2067127"/>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705A25CB-249F-995A-FB38-C3E16E09AC94}"/>
                  </a:ext>
                </a:extLst>
              </p:cNvPr>
              <p:cNvSpPr txBox="1"/>
              <p:nvPr/>
            </p:nvSpPr>
            <p:spPr>
              <a:xfrm>
                <a:off x="2653979" y="2218900"/>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B</a:t>
                </a:r>
                <a:endParaRPr lang="es-ES" sz="2400" dirty="0">
                  <a:solidFill>
                    <a:srgbClr val="0072C2"/>
                  </a:solidFill>
                  <a:latin typeface="PP Neue Montreal Book" pitchFamily="2" charset="77"/>
                  <a:ea typeface="PP Neue Montreal Book" pitchFamily="2" charset="77"/>
                </a:endParaRPr>
              </a:p>
            </p:txBody>
          </p:sp>
        </p:grpSp>
      </p:grpSp>
      <p:grpSp>
        <p:nvGrpSpPr>
          <p:cNvPr id="36" name="Grupo 35">
            <a:extLst>
              <a:ext uri="{FF2B5EF4-FFF2-40B4-BE49-F238E27FC236}">
                <a16:creationId xmlns:a16="http://schemas.microsoft.com/office/drawing/2014/main" id="{3F3BB6E0-35FE-524C-0593-134761B7AFD9}"/>
              </a:ext>
            </a:extLst>
          </p:cNvPr>
          <p:cNvGrpSpPr/>
          <p:nvPr/>
        </p:nvGrpSpPr>
        <p:grpSpPr>
          <a:xfrm>
            <a:off x="2653979" y="2819648"/>
            <a:ext cx="3028802" cy="823302"/>
            <a:chOff x="2653979" y="2819648"/>
            <a:chExt cx="3028802" cy="823302"/>
          </a:xfrm>
        </p:grpSpPr>
        <p:sp>
          <p:nvSpPr>
            <p:cNvPr id="4" name="CuadroTexto 3">
              <a:extLst>
                <a:ext uri="{FF2B5EF4-FFF2-40B4-BE49-F238E27FC236}">
                  <a16:creationId xmlns:a16="http://schemas.microsoft.com/office/drawing/2014/main" id="{81321C47-5702-B852-5F46-4C74AFA6AD7F}"/>
                </a:ext>
              </a:extLst>
            </p:cNvPr>
            <p:cNvSpPr txBox="1"/>
            <p:nvPr/>
          </p:nvSpPr>
          <p:spPr>
            <a:xfrm>
              <a:off x="3375436" y="2819648"/>
              <a:ext cx="2307345" cy="823302"/>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Que busque otras opciones</a:t>
              </a:r>
              <a:r>
                <a:rPr lang="es-ES" sz="1800" dirty="0">
                  <a:solidFill>
                    <a:schemeClr val="bg1"/>
                  </a:solidFill>
                  <a:latin typeface="PP Neue Montreal Book" pitchFamily="2" charset="77"/>
                  <a:ea typeface="PP Neue Montreal Book" pitchFamily="2" charset="77"/>
                </a:rPr>
                <a:t> antes de </a:t>
              </a:r>
              <a:br>
                <a:rPr lang="es-ES" sz="1800" dirty="0">
                  <a:solidFill>
                    <a:schemeClr val="bg1"/>
                  </a:solidFill>
                  <a:latin typeface="PP Neue Montreal Book" pitchFamily="2" charset="77"/>
                  <a:ea typeface="PP Neue Montreal Book" pitchFamily="2" charset="77"/>
                </a:rPr>
              </a:br>
              <a:r>
                <a:rPr lang="es-ES" sz="1800" dirty="0">
                  <a:solidFill>
                    <a:schemeClr val="bg1"/>
                  </a:solidFill>
                  <a:latin typeface="PP Neue Montreal Book" pitchFamily="2" charset="77"/>
                  <a:ea typeface="PP Neue Montreal Book" pitchFamily="2" charset="77"/>
                </a:rPr>
                <a:t>pedir dinero prestado</a:t>
              </a:r>
            </a:p>
          </p:txBody>
        </p:sp>
        <p:grpSp>
          <p:nvGrpSpPr>
            <p:cNvPr id="31" name="Grupo 30">
              <a:extLst>
                <a:ext uri="{FF2B5EF4-FFF2-40B4-BE49-F238E27FC236}">
                  <a16:creationId xmlns:a16="http://schemas.microsoft.com/office/drawing/2014/main" id="{599ED38B-A8AE-815C-0052-C25E12F827A8}"/>
                </a:ext>
              </a:extLst>
            </p:cNvPr>
            <p:cNvGrpSpPr/>
            <p:nvPr/>
          </p:nvGrpSpPr>
          <p:grpSpPr>
            <a:xfrm>
              <a:off x="2653979" y="2945669"/>
              <a:ext cx="528896" cy="528896"/>
              <a:chOff x="2653979" y="2945669"/>
              <a:chExt cx="528896" cy="528896"/>
            </a:xfrm>
          </p:grpSpPr>
          <p:sp>
            <p:nvSpPr>
              <p:cNvPr id="14" name="Elipse 13">
                <a:extLst>
                  <a:ext uri="{FF2B5EF4-FFF2-40B4-BE49-F238E27FC236}">
                    <a16:creationId xmlns:a16="http://schemas.microsoft.com/office/drawing/2014/main" id="{73808FB0-D7B5-B07E-AA89-9BD0B6A77CD0}"/>
                  </a:ext>
                </a:extLst>
              </p:cNvPr>
              <p:cNvSpPr/>
              <p:nvPr/>
            </p:nvSpPr>
            <p:spPr>
              <a:xfrm>
                <a:off x="2653979" y="294566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D5437906-5FEF-2C81-EC09-8D44EBD71569}"/>
                  </a:ext>
                </a:extLst>
              </p:cNvPr>
              <p:cNvSpPr txBox="1"/>
              <p:nvPr/>
            </p:nvSpPr>
            <p:spPr>
              <a:xfrm>
                <a:off x="2653979" y="3097442"/>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C</a:t>
                </a:r>
                <a:endParaRPr lang="es-ES" sz="2400" dirty="0">
                  <a:solidFill>
                    <a:srgbClr val="0072C2"/>
                  </a:solidFill>
                  <a:latin typeface="PP Neue Montreal Book" pitchFamily="2" charset="77"/>
                  <a:ea typeface="PP Neue Montreal Book" pitchFamily="2" charset="77"/>
                </a:endParaRPr>
              </a:p>
            </p:txBody>
          </p:sp>
        </p:grpSp>
      </p:grpSp>
      <p:grpSp>
        <p:nvGrpSpPr>
          <p:cNvPr id="38" name="Grupo 37">
            <a:extLst>
              <a:ext uri="{FF2B5EF4-FFF2-40B4-BE49-F238E27FC236}">
                <a16:creationId xmlns:a16="http://schemas.microsoft.com/office/drawing/2014/main" id="{B4BB5756-0D17-F78D-11BC-01B161F4E837}"/>
              </a:ext>
            </a:extLst>
          </p:cNvPr>
          <p:cNvGrpSpPr/>
          <p:nvPr/>
        </p:nvGrpSpPr>
        <p:grpSpPr>
          <a:xfrm>
            <a:off x="2653979" y="3777303"/>
            <a:ext cx="2936749" cy="823302"/>
            <a:chOff x="2653979" y="3777303"/>
            <a:chExt cx="2936749" cy="823302"/>
          </a:xfrm>
        </p:grpSpPr>
        <p:sp>
          <p:nvSpPr>
            <p:cNvPr id="7" name="CuadroTexto 6">
              <a:extLst>
                <a:ext uri="{FF2B5EF4-FFF2-40B4-BE49-F238E27FC236}">
                  <a16:creationId xmlns:a16="http://schemas.microsoft.com/office/drawing/2014/main" id="{B6175046-7032-5674-6B43-FB758C19F2CF}"/>
                </a:ext>
              </a:extLst>
            </p:cNvPr>
            <p:cNvSpPr txBox="1"/>
            <p:nvPr/>
          </p:nvSpPr>
          <p:spPr>
            <a:xfrm>
              <a:off x="3375436" y="3777303"/>
              <a:ext cx="2215292" cy="823302"/>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Que lo compre solo </a:t>
              </a:r>
              <a:br>
                <a:rPr lang="es-ES" sz="1800" dirty="0">
                  <a:solidFill>
                    <a:schemeClr val="bg1"/>
                  </a:solidFill>
                  <a:latin typeface="PP Neue Montreal Book" pitchFamily="2" charset="77"/>
                  <a:ea typeface="PP Neue Montreal Book" pitchFamily="2" charset="77"/>
                </a:rPr>
              </a:br>
              <a:r>
                <a:rPr lang="es-ES" sz="1800" dirty="0">
                  <a:solidFill>
                    <a:schemeClr val="bg1"/>
                  </a:solidFill>
                  <a:latin typeface="PP Neue Montreal Book" pitchFamily="2" charset="77"/>
                  <a:ea typeface="PP Neue Montreal Book" pitchFamily="2" charset="77"/>
                </a:rPr>
                <a:t>si sabe que </a:t>
              </a:r>
              <a:r>
                <a:rPr lang="es-ES" sz="1800" b="1" dirty="0">
                  <a:solidFill>
                    <a:schemeClr val="bg1"/>
                  </a:solidFill>
                  <a:latin typeface="PP Neue Montreal" pitchFamily="2" charset="77"/>
                  <a:ea typeface="PP Neue Montreal" pitchFamily="2" charset="77"/>
                </a:rPr>
                <a:t>podrá devolverlo rápido</a:t>
              </a:r>
              <a:endParaRPr lang="es-ES" sz="1800" dirty="0">
                <a:solidFill>
                  <a:schemeClr val="bg1"/>
                </a:solidFill>
                <a:latin typeface="PP Neue Montreal Book" pitchFamily="2" charset="77"/>
                <a:ea typeface="PP Neue Montreal Book" pitchFamily="2" charset="77"/>
              </a:endParaRPr>
            </a:p>
          </p:txBody>
        </p:sp>
        <p:grpSp>
          <p:nvGrpSpPr>
            <p:cNvPr id="34" name="Grupo 33">
              <a:extLst>
                <a:ext uri="{FF2B5EF4-FFF2-40B4-BE49-F238E27FC236}">
                  <a16:creationId xmlns:a16="http://schemas.microsoft.com/office/drawing/2014/main" id="{A28F3C59-22AD-CCF8-250F-5693C52D9D10}"/>
                </a:ext>
              </a:extLst>
            </p:cNvPr>
            <p:cNvGrpSpPr/>
            <p:nvPr/>
          </p:nvGrpSpPr>
          <p:grpSpPr>
            <a:xfrm>
              <a:off x="2653979" y="3871120"/>
              <a:ext cx="528896" cy="528896"/>
              <a:chOff x="2653979" y="3776399"/>
              <a:chExt cx="528896" cy="528896"/>
            </a:xfrm>
          </p:grpSpPr>
          <p:sp>
            <p:nvSpPr>
              <p:cNvPr id="27" name="Elipse 26">
                <a:extLst>
                  <a:ext uri="{FF2B5EF4-FFF2-40B4-BE49-F238E27FC236}">
                    <a16:creationId xmlns:a16="http://schemas.microsoft.com/office/drawing/2014/main" id="{50B67BD9-0C0C-CD0C-B9D4-73CE718EAEA0}"/>
                  </a:ext>
                </a:extLst>
              </p:cNvPr>
              <p:cNvSpPr/>
              <p:nvPr/>
            </p:nvSpPr>
            <p:spPr>
              <a:xfrm>
                <a:off x="2653979" y="377639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CCBC0588-DF14-C75C-CDB2-2EAB8C1A2582}"/>
                  </a:ext>
                </a:extLst>
              </p:cNvPr>
              <p:cNvSpPr txBox="1"/>
              <p:nvPr/>
            </p:nvSpPr>
            <p:spPr>
              <a:xfrm>
                <a:off x="2653979" y="3928172"/>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D</a:t>
                </a:r>
                <a:endParaRPr lang="es-ES" sz="2400" dirty="0">
                  <a:solidFill>
                    <a:srgbClr val="0072C2"/>
                  </a:solidFill>
                  <a:latin typeface="PP Neue Montreal Book" pitchFamily="2" charset="77"/>
                  <a:ea typeface="PP Neue Montreal Book" pitchFamily="2" charset="77"/>
                </a:endParaRPr>
              </a:p>
            </p:txBody>
          </p:sp>
        </p:grpSp>
      </p:grpSp>
      <p:sp>
        <p:nvSpPr>
          <p:cNvPr id="6" name="CuadroTexto 5">
            <a:extLst>
              <a:ext uri="{FF2B5EF4-FFF2-40B4-BE49-F238E27FC236}">
                <a16:creationId xmlns:a16="http://schemas.microsoft.com/office/drawing/2014/main" id="{4B645F4D-2973-FA6F-3332-DCE137AEA350}"/>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0" name="CuadroTexto 49">
            <a:extLst>
              <a:ext uri="{FF2B5EF4-FFF2-40B4-BE49-F238E27FC236}">
                <a16:creationId xmlns:a16="http://schemas.microsoft.com/office/drawing/2014/main" id="{7896A16E-3F9C-BB09-D141-36C69E2921F1}"/>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DESAFÍO</a:t>
            </a:r>
          </a:p>
        </p:txBody>
      </p:sp>
      <p:sp>
        <p:nvSpPr>
          <p:cNvPr id="51" name="CuadroTexto 50">
            <a:extLst>
              <a:ext uri="{FF2B5EF4-FFF2-40B4-BE49-F238E27FC236}">
                <a16:creationId xmlns:a16="http://schemas.microsoft.com/office/drawing/2014/main" id="{49909629-337E-EBC2-E542-42FB2B3A55DD}"/>
              </a:ext>
            </a:extLst>
          </p:cNvPr>
          <p:cNvSpPr txBox="1"/>
          <p:nvPr/>
        </p:nvSpPr>
        <p:spPr>
          <a:xfrm>
            <a:off x="210020" y="4512243"/>
            <a:ext cx="1479080" cy="276999"/>
          </a:xfrm>
          <a:prstGeom prst="rect">
            <a:avLst/>
          </a:prstGeom>
          <a:noFill/>
          <a:effectLst/>
        </p:spPr>
        <p:txBody>
          <a:bodyPr wrap="square" rtlCol="0">
            <a:spAutoFit/>
          </a:bodyPr>
          <a:lstStyle/>
          <a:p>
            <a:r>
              <a:rPr lang="es-ES" sz="1200" b="1" dirty="0">
                <a:solidFill>
                  <a:schemeClr val="bg1"/>
                </a:solidFill>
                <a:latin typeface="PP Neue Montreal" pitchFamily="2" charset="77"/>
                <a:ea typeface="PP Neue Montreal" pitchFamily="2" charset="77"/>
              </a:rPr>
              <a:t>INICIAL</a:t>
            </a:r>
          </a:p>
        </p:txBody>
      </p:sp>
      <p:pic>
        <p:nvPicPr>
          <p:cNvPr id="53" name="Imagen 52">
            <a:extLst>
              <a:ext uri="{FF2B5EF4-FFF2-40B4-BE49-F238E27FC236}">
                <a16:creationId xmlns:a16="http://schemas.microsoft.com/office/drawing/2014/main" id="{4EE5854A-CBD2-DAE4-26A0-6C5554D27DCE}"/>
              </a:ext>
            </a:extLst>
          </p:cNvPr>
          <p:cNvPicPr>
            <a:picLocks noChangeAspect="1"/>
          </p:cNvPicPr>
          <p:nvPr/>
        </p:nvPicPr>
        <p:blipFill>
          <a:blip r:embed="rId3"/>
          <a:srcRect/>
          <a:stretch/>
        </p:blipFill>
        <p:spPr>
          <a:xfrm>
            <a:off x="251121" y="3991418"/>
            <a:ext cx="283244" cy="288300"/>
          </a:xfrm>
          <a:prstGeom prst="rect">
            <a:avLst/>
          </a:prstGeom>
        </p:spPr>
      </p:pic>
      <p:pic>
        <p:nvPicPr>
          <p:cNvPr id="35" name="Imagen 34">
            <a:extLst>
              <a:ext uri="{FF2B5EF4-FFF2-40B4-BE49-F238E27FC236}">
                <a16:creationId xmlns:a16="http://schemas.microsoft.com/office/drawing/2014/main" id="{7114AE07-DA73-2F6D-AF69-8028DFA56882}"/>
              </a:ext>
            </a:extLst>
          </p:cNvPr>
          <p:cNvPicPr>
            <a:picLocks noChangeAspect="1"/>
          </p:cNvPicPr>
          <p:nvPr/>
        </p:nvPicPr>
        <p:blipFill rotWithShape="1">
          <a:blip r:embed="rId4"/>
          <a:srcRect l="13938" t="7519" r="-13938" b="16717"/>
          <a:stretch/>
        </p:blipFill>
        <p:spPr>
          <a:xfrm flipH="1">
            <a:off x="4761397" y="330686"/>
            <a:ext cx="4378932" cy="4813830"/>
          </a:xfrm>
          <a:prstGeom prst="rect">
            <a:avLst/>
          </a:prstGeom>
        </p:spPr>
      </p:pic>
      <p:grpSp>
        <p:nvGrpSpPr>
          <p:cNvPr id="39" name="Grupo 38">
            <a:extLst>
              <a:ext uri="{FF2B5EF4-FFF2-40B4-BE49-F238E27FC236}">
                <a16:creationId xmlns:a16="http://schemas.microsoft.com/office/drawing/2014/main" id="{6AE6FD50-7628-1F12-2923-253025010781}"/>
              </a:ext>
            </a:extLst>
          </p:cNvPr>
          <p:cNvGrpSpPr/>
          <p:nvPr/>
        </p:nvGrpSpPr>
        <p:grpSpPr>
          <a:xfrm>
            <a:off x="239547" y="884830"/>
            <a:ext cx="1367111" cy="1825396"/>
            <a:chOff x="239547" y="1370936"/>
            <a:chExt cx="1367111" cy="1825396"/>
          </a:xfrm>
        </p:grpSpPr>
        <p:sp>
          <p:nvSpPr>
            <p:cNvPr id="40" name="CuadroTexto 39">
              <a:hlinkClick r:id="rId5" action="ppaction://hlinksldjump"/>
              <a:extLst>
                <a:ext uri="{FF2B5EF4-FFF2-40B4-BE49-F238E27FC236}">
                  <a16:creationId xmlns:a16="http://schemas.microsoft.com/office/drawing/2014/main" id="{A910D086-FBB0-0258-721F-5974BCB67155}"/>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INICIO</a:t>
              </a:r>
            </a:p>
          </p:txBody>
        </p:sp>
        <p:sp>
          <p:nvSpPr>
            <p:cNvPr id="41" name="CuadroTexto 40">
              <a:hlinkClick r:id="rId6" action="ppaction://hlinksldjump"/>
              <a:extLst>
                <a:ext uri="{FF2B5EF4-FFF2-40B4-BE49-F238E27FC236}">
                  <a16:creationId xmlns:a16="http://schemas.microsoft.com/office/drawing/2014/main" id="{14A4BC98-F3FF-5791-3589-EA923480C82A}"/>
                </a:ext>
              </a:extLst>
            </p:cNvPr>
            <p:cNvSpPr txBox="1"/>
            <p:nvPr/>
          </p:nvSpPr>
          <p:spPr>
            <a:xfrm>
              <a:off x="239547" y="198212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42" name="CuadroTexto 41">
              <a:hlinkClick r:id="rId7" action="ppaction://hlinksldjump"/>
              <a:extLst>
                <a:ext uri="{FF2B5EF4-FFF2-40B4-BE49-F238E27FC236}">
                  <a16:creationId xmlns:a16="http://schemas.microsoft.com/office/drawing/2014/main" id="{4B36A4EA-9B53-658F-96DB-28AE2B2749AD}"/>
                </a:ext>
              </a:extLst>
            </p:cNvPr>
            <p:cNvSpPr txBox="1"/>
            <p:nvPr/>
          </p:nvSpPr>
          <p:spPr>
            <a:xfrm>
              <a:off x="239547" y="225592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43" name="CuadroTexto 42">
              <a:hlinkClick r:id="rId8" action="ppaction://hlinksldjump"/>
              <a:extLst>
                <a:ext uri="{FF2B5EF4-FFF2-40B4-BE49-F238E27FC236}">
                  <a16:creationId xmlns:a16="http://schemas.microsoft.com/office/drawing/2014/main" id="{ED9AF091-14E9-39B0-7E17-4DF2BDE787B7}"/>
                </a:ext>
              </a:extLst>
            </p:cNvPr>
            <p:cNvSpPr txBox="1"/>
            <p:nvPr/>
          </p:nvSpPr>
          <p:spPr>
            <a:xfrm>
              <a:off x="239547" y="2534894"/>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44" name="CuadroTexto 43">
              <a:hlinkClick r:id="rId9" action="ppaction://hlinksldjump"/>
              <a:extLst>
                <a:ext uri="{FF2B5EF4-FFF2-40B4-BE49-F238E27FC236}">
                  <a16:creationId xmlns:a16="http://schemas.microsoft.com/office/drawing/2014/main" id="{D1CAFFAE-2F02-6F91-BC8C-76B58AC65566}"/>
                </a:ext>
              </a:extLst>
            </p:cNvPr>
            <p:cNvSpPr txBox="1"/>
            <p:nvPr/>
          </p:nvSpPr>
          <p:spPr>
            <a:xfrm>
              <a:off x="239547" y="290487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5" name="Conector recto 44">
              <a:extLst>
                <a:ext uri="{FF2B5EF4-FFF2-40B4-BE49-F238E27FC236}">
                  <a16:creationId xmlns:a16="http://schemas.microsoft.com/office/drawing/2014/main" id="{7FFB6DBD-2BA4-AA74-01FA-8C9FE99AC04A}"/>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919A8089-1550-2FB5-465E-28619F812C58}"/>
                </a:ext>
              </a:extLst>
            </p:cNvPr>
            <p:cNvCxnSpPr/>
            <p:nvPr/>
          </p:nvCxnSpPr>
          <p:spPr>
            <a:xfrm>
              <a:off x="325464" y="198691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22A15A18-FBCF-2F9B-A2AD-7BF2DC48A54A}"/>
                </a:ext>
              </a:extLst>
            </p:cNvPr>
            <p:cNvCxnSpPr/>
            <p:nvPr/>
          </p:nvCxnSpPr>
          <p:spPr>
            <a:xfrm>
              <a:off x="325464" y="22694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6ACAC3DB-DDCD-46D1-7CAD-F56D465E669F}"/>
                </a:ext>
              </a:extLst>
            </p:cNvPr>
            <p:cNvCxnSpPr/>
            <p:nvPr/>
          </p:nvCxnSpPr>
          <p:spPr>
            <a:xfrm>
              <a:off x="325464" y="254253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052578FB-FFA5-E5A8-2E6F-71E90A5297F2}"/>
                </a:ext>
              </a:extLst>
            </p:cNvPr>
            <p:cNvCxnSpPr/>
            <p:nvPr/>
          </p:nvCxnSpPr>
          <p:spPr>
            <a:xfrm>
              <a:off x="325464" y="292010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0B5E6713-776F-F7C3-26B1-0483A50B26C0}"/>
                </a:ext>
              </a:extLst>
            </p:cNvPr>
            <p:cNvCxnSpPr/>
            <p:nvPr/>
          </p:nvCxnSpPr>
          <p:spPr>
            <a:xfrm>
              <a:off x="325464" y="319633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CuadroTexto 53">
              <a:hlinkClick r:id="rId5" action="ppaction://hlinksldjump"/>
              <a:extLst>
                <a:ext uri="{FF2B5EF4-FFF2-40B4-BE49-F238E27FC236}">
                  <a16:creationId xmlns:a16="http://schemas.microsoft.com/office/drawing/2014/main" id="{E011D02E-2B8D-000A-67D6-A7D9FE5919F6}"/>
                </a:ext>
              </a:extLst>
            </p:cNvPr>
            <p:cNvSpPr txBox="1"/>
            <p:nvPr/>
          </p:nvSpPr>
          <p:spPr>
            <a:xfrm>
              <a:off x="239547" y="1547148"/>
              <a:ext cx="993941"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Desafío inicial</a:t>
              </a:r>
            </a:p>
            <a:p>
              <a:r>
                <a:rPr lang="es-ES" sz="700" dirty="0">
                  <a:solidFill>
                    <a:schemeClr val="bg1"/>
                  </a:solidFill>
                  <a:latin typeface="PP Neue Montreal Book" pitchFamily="2" charset="77"/>
                  <a:ea typeface="PP Neue Montreal Book" pitchFamily="2" charset="77"/>
                </a:rPr>
                <a:t>¿Empezamos?</a:t>
              </a:r>
            </a:p>
          </p:txBody>
        </p:sp>
        <p:sp>
          <p:nvSpPr>
            <p:cNvPr id="55" name="Elipse 54">
              <a:extLst>
                <a:ext uri="{FF2B5EF4-FFF2-40B4-BE49-F238E27FC236}">
                  <a16:creationId xmlns:a16="http://schemas.microsoft.com/office/drawing/2014/main" id="{678F0250-69F6-A03B-C785-988E6C78A2F7}"/>
                </a:ext>
              </a:extLst>
            </p:cNvPr>
            <p:cNvSpPr/>
            <p:nvPr/>
          </p:nvSpPr>
          <p:spPr>
            <a:xfrm>
              <a:off x="1337631" y="159724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6" name="Imagen 55">
            <a:hlinkClick r:id="" action="ppaction://hlinkshowjump?jump=firstslide"/>
            <a:extLst>
              <a:ext uri="{FF2B5EF4-FFF2-40B4-BE49-F238E27FC236}">
                <a16:creationId xmlns:a16="http://schemas.microsoft.com/office/drawing/2014/main" id="{7C6D7F99-439B-DD2D-91B5-904BD782E349}"/>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7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redondeado 46">
            <a:extLst>
              <a:ext uri="{FF2B5EF4-FFF2-40B4-BE49-F238E27FC236}">
                <a16:creationId xmlns:a16="http://schemas.microsoft.com/office/drawing/2014/main" id="{9183C215-B2CC-B8E5-DD15-9E29166A4AD6}"/>
              </a:ext>
            </a:extLst>
          </p:cNvPr>
          <p:cNvSpPr/>
          <p:nvPr/>
        </p:nvSpPr>
        <p:spPr>
          <a:xfrm>
            <a:off x="2460052"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8" name="Rectángulo redondeado 47">
            <a:extLst>
              <a:ext uri="{FF2B5EF4-FFF2-40B4-BE49-F238E27FC236}">
                <a16:creationId xmlns:a16="http://schemas.microsoft.com/office/drawing/2014/main" id="{1851BAF8-2F73-21B6-262F-2EBCB7665604}"/>
              </a:ext>
            </a:extLst>
          </p:cNvPr>
          <p:cNvSpPr/>
          <p:nvPr/>
        </p:nvSpPr>
        <p:spPr>
          <a:xfrm>
            <a:off x="5600491"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9" name="Rectángulo redondeado 48">
            <a:extLst>
              <a:ext uri="{FF2B5EF4-FFF2-40B4-BE49-F238E27FC236}">
                <a16:creationId xmlns:a16="http://schemas.microsoft.com/office/drawing/2014/main" id="{EB0D8A90-E2B9-F719-47D5-9F7E406C8E2A}"/>
              </a:ext>
            </a:extLst>
          </p:cNvPr>
          <p:cNvSpPr/>
          <p:nvPr/>
        </p:nvSpPr>
        <p:spPr>
          <a:xfrm>
            <a:off x="2460052"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0" name="Rectángulo redondeado 49">
            <a:extLst>
              <a:ext uri="{FF2B5EF4-FFF2-40B4-BE49-F238E27FC236}">
                <a16:creationId xmlns:a16="http://schemas.microsoft.com/office/drawing/2014/main" id="{140B8FB4-C40C-DCFB-116D-CF970CA82D14}"/>
              </a:ext>
            </a:extLst>
          </p:cNvPr>
          <p:cNvSpPr/>
          <p:nvPr/>
        </p:nvSpPr>
        <p:spPr>
          <a:xfrm>
            <a:off x="5600491"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2" name="CuadroTexto 1">
            <a:extLst>
              <a:ext uri="{FF2B5EF4-FFF2-40B4-BE49-F238E27FC236}">
                <a16:creationId xmlns:a16="http://schemas.microsoft.com/office/drawing/2014/main" id="{2777A289-E836-98EE-C868-56F0FB442B9B}"/>
              </a:ext>
            </a:extLst>
          </p:cNvPr>
          <p:cNvSpPr txBox="1"/>
          <p:nvPr/>
        </p:nvSpPr>
        <p:spPr>
          <a:xfrm>
            <a:off x="5890228" y="908336"/>
            <a:ext cx="1783047"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lo aprendido</a:t>
            </a:r>
          </a:p>
        </p:txBody>
      </p:sp>
      <p:sp>
        <p:nvSpPr>
          <p:cNvPr id="52" name="CuadroTexto 51">
            <a:extLst>
              <a:ext uri="{FF2B5EF4-FFF2-40B4-BE49-F238E27FC236}">
                <a16:creationId xmlns:a16="http://schemas.microsoft.com/office/drawing/2014/main" id="{E50A5A35-38E0-25BD-006E-11ABBE4F65AC}"/>
              </a:ext>
            </a:extLst>
          </p:cNvPr>
          <p:cNvSpPr txBox="1"/>
          <p:nvPr/>
        </p:nvSpPr>
        <p:spPr>
          <a:xfrm>
            <a:off x="2998583" y="130640"/>
            <a:ext cx="4495111"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Resumiendo</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2543696" y="1776539"/>
            <a:ext cx="2831633" cy="307777"/>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Ahorro VS inversión</a:t>
            </a:r>
          </a:p>
        </p:txBody>
      </p:sp>
      <p:sp>
        <p:nvSpPr>
          <p:cNvPr id="3" name="CuadroTexto 2">
            <a:extLst>
              <a:ext uri="{FF2B5EF4-FFF2-40B4-BE49-F238E27FC236}">
                <a16:creationId xmlns:a16="http://schemas.microsoft.com/office/drawing/2014/main" id="{004958A9-4C8E-BE52-479D-653BF395C9D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3" name="CuadroTexto 22">
            <a:extLst>
              <a:ext uri="{FF2B5EF4-FFF2-40B4-BE49-F238E27FC236}">
                <a16:creationId xmlns:a16="http://schemas.microsoft.com/office/drawing/2014/main" id="{DB01484E-38D7-9EE1-4A86-25A586FD7041}"/>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CONCLUSIONES</a:t>
            </a:r>
          </a:p>
        </p:txBody>
      </p:sp>
      <p:pic>
        <p:nvPicPr>
          <p:cNvPr id="25" name="Imagen 24">
            <a:extLst>
              <a:ext uri="{FF2B5EF4-FFF2-40B4-BE49-F238E27FC236}">
                <a16:creationId xmlns:a16="http://schemas.microsoft.com/office/drawing/2014/main" id="{BD9E725C-6BFB-2C0A-3152-4DA5C4BB1D03}"/>
              </a:ext>
            </a:extLst>
          </p:cNvPr>
          <p:cNvPicPr>
            <a:picLocks noChangeAspect="1"/>
          </p:cNvPicPr>
          <p:nvPr/>
        </p:nvPicPr>
        <p:blipFill>
          <a:blip r:embed="rId3"/>
          <a:srcRect/>
          <a:stretch/>
        </p:blipFill>
        <p:spPr>
          <a:xfrm>
            <a:off x="351783" y="4217116"/>
            <a:ext cx="206098" cy="264344"/>
          </a:xfrm>
          <a:prstGeom prst="rect">
            <a:avLst/>
          </a:prstGeom>
        </p:spPr>
      </p:pic>
      <p:sp>
        <p:nvSpPr>
          <p:cNvPr id="55" name="CuadroTexto 54">
            <a:extLst>
              <a:ext uri="{FF2B5EF4-FFF2-40B4-BE49-F238E27FC236}">
                <a16:creationId xmlns:a16="http://schemas.microsoft.com/office/drawing/2014/main" id="{A209387C-1D39-D32B-B5F4-9F39CEA64F2B}"/>
              </a:ext>
            </a:extLst>
          </p:cNvPr>
          <p:cNvSpPr txBox="1"/>
          <p:nvPr/>
        </p:nvSpPr>
        <p:spPr>
          <a:xfrm>
            <a:off x="2543696" y="2091783"/>
            <a:ext cx="2831633" cy="707886"/>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El ahorro es la parte de los ingresos que no se gasta, mientras que la inversión implica poner ese ahorro a “trabajar” para obtener una rentabilidad que conlleva riesgos.</a:t>
            </a:r>
          </a:p>
        </p:txBody>
      </p:sp>
      <p:grpSp>
        <p:nvGrpSpPr>
          <p:cNvPr id="19" name="Grupo 18">
            <a:extLst>
              <a:ext uri="{FF2B5EF4-FFF2-40B4-BE49-F238E27FC236}">
                <a16:creationId xmlns:a16="http://schemas.microsoft.com/office/drawing/2014/main" id="{F4774C7A-F0D9-1F96-2EEB-40005C90BA67}"/>
              </a:ext>
            </a:extLst>
          </p:cNvPr>
          <p:cNvGrpSpPr>
            <a:grpSpLocks noChangeAspect="1"/>
          </p:cNvGrpSpPr>
          <p:nvPr/>
        </p:nvGrpSpPr>
        <p:grpSpPr>
          <a:xfrm>
            <a:off x="3815717" y="1359522"/>
            <a:ext cx="432000" cy="431999"/>
            <a:chOff x="2653979" y="1206515"/>
            <a:chExt cx="528896" cy="528896"/>
          </a:xfrm>
        </p:grpSpPr>
        <p:sp>
          <p:nvSpPr>
            <p:cNvPr id="20" name="Elipse 19">
              <a:extLst>
                <a:ext uri="{FF2B5EF4-FFF2-40B4-BE49-F238E27FC236}">
                  <a16:creationId xmlns:a16="http://schemas.microsoft.com/office/drawing/2014/main" id="{D3FED7E5-C4D3-4E73-EF7B-1652F220885F}"/>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024EF001-85B1-4F2C-349B-7CE2155DCFE0}"/>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0072C2"/>
                  </a:solidFill>
                  <a:latin typeface="PP Neue Montreal" pitchFamily="2" charset="77"/>
                  <a:ea typeface="PP Neue Montreal" pitchFamily="2" charset="77"/>
                </a:rPr>
                <a:t>1</a:t>
              </a:r>
              <a:endParaRPr lang="es-ES" sz="1800" dirty="0">
                <a:solidFill>
                  <a:srgbClr val="0072C2"/>
                </a:solidFill>
                <a:latin typeface="PP Neue Montreal Book" pitchFamily="2" charset="77"/>
                <a:ea typeface="PP Neue Montreal Book" pitchFamily="2" charset="77"/>
              </a:endParaRPr>
            </a:p>
          </p:txBody>
        </p:sp>
      </p:grpSp>
      <p:sp>
        <p:nvSpPr>
          <p:cNvPr id="28" name="CuadroTexto 27">
            <a:extLst>
              <a:ext uri="{FF2B5EF4-FFF2-40B4-BE49-F238E27FC236}">
                <a16:creationId xmlns:a16="http://schemas.microsoft.com/office/drawing/2014/main" id="{C81DFE7E-9980-8254-F2A0-A4517A9EEBC4}"/>
              </a:ext>
            </a:extLst>
          </p:cNvPr>
          <p:cNvSpPr txBox="1"/>
          <p:nvPr/>
        </p:nvSpPr>
        <p:spPr>
          <a:xfrm>
            <a:off x="5631670" y="1776539"/>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Perfil de riesgo</a:t>
            </a:r>
          </a:p>
        </p:txBody>
      </p:sp>
      <p:sp>
        <p:nvSpPr>
          <p:cNvPr id="29" name="CuadroTexto 28">
            <a:extLst>
              <a:ext uri="{FF2B5EF4-FFF2-40B4-BE49-F238E27FC236}">
                <a16:creationId xmlns:a16="http://schemas.microsoft.com/office/drawing/2014/main" id="{26CDA821-E04B-4D1D-3030-A64EB10FC401}"/>
              </a:ext>
            </a:extLst>
          </p:cNvPr>
          <p:cNvSpPr txBox="1"/>
          <p:nvPr/>
        </p:nvSpPr>
        <p:spPr>
          <a:xfrm>
            <a:off x="5631670" y="2078663"/>
            <a:ext cx="2831633" cy="553998"/>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Determinar el perfil de riesgo es el punto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de partida por el que cualquier ahorrador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debería iniciar un proceso de inversión.</a:t>
            </a:r>
          </a:p>
        </p:txBody>
      </p:sp>
      <p:grpSp>
        <p:nvGrpSpPr>
          <p:cNvPr id="30" name="Grupo 29">
            <a:extLst>
              <a:ext uri="{FF2B5EF4-FFF2-40B4-BE49-F238E27FC236}">
                <a16:creationId xmlns:a16="http://schemas.microsoft.com/office/drawing/2014/main" id="{5081AE8F-7E2D-20E7-9996-0D1695BAEF37}"/>
              </a:ext>
            </a:extLst>
          </p:cNvPr>
          <p:cNvGrpSpPr>
            <a:grpSpLocks noChangeAspect="1"/>
          </p:cNvGrpSpPr>
          <p:nvPr/>
        </p:nvGrpSpPr>
        <p:grpSpPr>
          <a:xfrm>
            <a:off x="6903691" y="1359522"/>
            <a:ext cx="432000" cy="431999"/>
            <a:chOff x="2653979" y="1206515"/>
            <a:chExt cx="528896" cy="528896"/>
          </a:xfrm>
        </p:grpSpPr>
        <p:sp>
          <p:nvSpPr>
            <p:cNvPr id="31" name="Elipse 30">
              <a:extLst>
                <a:ext uri="{FF2B5EF4-FFF2-40B4-BE49-F238E27FC236}">
                  <a16:creationId xmlns:a16="http://schemas.microsoft.com/office/drawing/2014/main" id="{1E9011B0-F2C5-6FC1-848F-C78CEDCD306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CuadroTexto 33">
              <a:extLst>
                <a:ext uri="{FF2B5EF4-FFF2-40B4-BE49-F238E27FC236}">
                  <a16:creationId xmlns:a16="http://schemas.microsoft.com/office/drawing/2014/main" id="{1ABA1607-69A0-18F7-D473-20ADE43E538D}"/>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0072C2"/>
                  </a:solidFill>
                  <a:latin typeface="PP Neue Montreal" pitchFamily="2" charset="77"/>
                  <a:ea typeface="PP Neue Montreal" pitchFamily="2" charset="77"/>
                </a:rPr>
                <a:t>2</a:t>
              </a:r>
              <a:endParaRPr lang="es-ES" sz="1800" dirty="0">
                <a:solidFill>
                  <a:srgbClr val="0072C2"/>
                </a:solidFill>
                <a:latin typeface="PP Neue Montreal Book" pitchFamily="2" charset="77"/>
                <a:ea typeface="PP Neue Montreal Book" pitchFamily="2" charset="77"/>
              </a:endParaRPr>
            </a:p>
          </p:txBody>
        </p:sp>
      </p:grpSp>
      <p:sp>
        <p:nvSpPr>
          <p:cNvPr id="37" name="CuadroTexto 36">
            <a:extLst>
              <a:ext uri="{FF2B5EF4-FFF2-40B4-BE49-F238E27FC236}">
                <a16:creationId xmlns:a16="http://schemas.microsoft.com/office/drawing/2014/main" id="{33912CF0-AE4E-5C3E-7140-AD7056A7B3CD}"/>
              </a:ext>
            </a:extLst>
          </p:cNvPr>
          <p:cNvSpPr txBox="1"/>
          <p:nvPr/>
        </p:nvSpPr>
        <p:spPr>
          <a:xfrm>
            <a:off x="2543696" y="3473383"/>
            <a:ext cx="2831633" cy="519758"/>
          </a:xfrm>
          <a:prstGeom prst="rect">
            <a:avLst/>
          </a:prstGeom>
          <a:noFill/>
          <a:effectLst/>
        </p:spPr>
        <p:txBody>
          <a:bodyPr wrap="square" rtlCol="0">
            <a:spAutoFit/>
          </a:bodyPr>
          <a:lstStyle/>
          <a:p>
            <a:pPr algn="ctr">
              <a:lnSpc>
                <a:spcPts val="1700"/>
              </a:lnSpc>
            </a:pPr>
            <a:r>
              <a:rPr lang="es-ES" sz="1400" b="1" dirty="0">
                <a:latin typeface="PP Neue Montreal" pitchFamily="2" charset="77"/>
                <a:ea typeface="PP Neue Montreal" pitchFamily="2" charset="77"/>
              </a:rPr>
              <a:t>Finanzas socialmente responsables</a:t>
            </a:r>
          </a:p>
        </p:txBody>
      </p:sp>
      <p:sp>
        <p:nvSpPr>
          <p:cNvPr id="38" name="CuadroTexto 37">
            <a:extLst>
              <a:ext uri="{FF2B5EF4-FFF2-40B4-BE49-F238E27FC236}">
                <a16:creationId xmlns:a16="http://schemas.microsoft.com/office/drawing/2014/main" id="{F194129F-4B93-666E-47D1-D494FB45D8A6}"/>
              </a:ext>
            </a:extLst>
          </p:cNvPr>
          <p:cNvSpPr txBox="1"/>
          <p:nvPr/>
        </p:nvSpPr>
        <p:spPr>
          <a:xfrm>
            <a:off x="2543696" y="3745442"/>
            <a:ext cx="2831633" cy="553998"/>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La inversión socialmente responsable combina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la rentabilidad financiera con criterios éticos, sociales y medioambientales.</a:t>
            </a:r>
          </a:p>
        </p:txBody>
      </p:sp>
      <p:grpSp>
        <p:nvGrpSpPr>
          <p:cNvPr id="39" name="Grupo 38">
            <a:extLst>
              <a:ext uri="{FF2B5EF4-FFF2-40B4-BE49-F238E27FC236}">
                <a16:creationId xmlns:a16="http://schemas.microsoft.com/office/drawing/2014/main" id="{F751AC94-1233-B83A-364D-F09CA7D61473}"/>
              </a:ext>
            </a:extLst>
          </p:cNvPr>
          <p:cNvGrpSpPr>
            <a:grpSpLocks noChangeAspect="1"/>
          </p:cNvGrpSpPr>
          <p:nvPr/>
        </p:nvGrpSpPr>
        <p:grpSpPr>
          <a:xfrm>
            <a:off x="3815717" y="2993450"/>
            <a:ext cx="432000" cy="431999"/>
            <a:chOff x="2653979" y="1206515"/>
            <a:chExt cx="528896" cy="528896"/>
          </a:xfrm>
        </p:grpSpPr>
        <p:sp>
          <p:nvSpPr>
            <p:cNvPr id="40" name="Elipse 39">
              <a:extLst>
                <a:ext uri="{FF2B5EF4-FFF2-40B4-BE49-F238E27FC236}">
                  <a16:creationId xmlns:a16="http://schemas.microsoft.com/office/drawing/2014/main" id="{B4AE2536-C2AB-7422-F0E7-EFBBF1CBF9C3}"/>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4BFD2502-EA71-99E4-DCAB-3BB81816B034}"/>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0072C2"/>
                  </a:solidFill>
                  <a:latin typeface="PP Neue Montreal" pitchFamily="2" charset="77"/>
                  <a:ea typeface="PP Neue Montreal" pitchFamily="2" charset="77"/>
                </a:rPr>
                <a:t>3</a:t>
              </a:r>
              <a:endParaRPr lang="es-ES" sz="1800" dirty="0">
                <a:solidFill>
                  <a:srgbClr val="0072C2"/>
                </a:solidFill>
                <a:latin typeface="PP Neue Montreal Book" pitchFamily="2" charset="77"/>
                <a:ea typeface="PP Neue Montreal Book" pitchFamily="2" charset="77"/>
              </a:endParaRPr>
            </a:p>
          </p:txBody>
        </p:sp>
      </p:grpSp>
      <p:sp>
        <p:nvSpPr>
          <p:cNvPr id="42" name="CuadroTexto 41">
            <a:extLst>
              <a:ext uri="{FF2B5EF4-FFF2-40B4-BE49-F238E27FC236}">
                <a16:creationId xmlns:a16="http://schemas.microsoft.com/office/drawing/2014/main" id="{B434CD19-7522-B6A7-A809-DB0A4FEFC49D}"/>
              </a:ext>
            </a:extLst>
          </p:cNvPr>
          <p:cNvSpPr txBox="1"/>
          <p:nvPr/>
        </p:nvSpPr>
        <p:spPr>
          <a:xfrm>
            <a:off x="5631670" y="3456475"/>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Binomio riesgo-rentabilidad</a:t>
            </a:r>
          </a:p>
        </p:txBody>
      </p:sp>
      <p:sp>
        <p:nvSpPr>
          <p:cNvPr id="43" name="CuadroTexto 42">
            <a:extLst>
              <a:ext uri="{FF2B5EF4-FFF2-40B4-BE49-F238E27FC236}">
                <a16:creationId xmlns:a16="http://schemas.microsoft.com/office/drawing/2014/main" id="{DB519D5F-B8CA-92D9-D5C1-E66182D5133A}"/>
              </a:ext>
            </a:extLst>
          </p:cNvPr>
          <p:cNvSpPr txBox="1"/>
          <p:nvPr/>
        </p:nvSpPr>
        <p:spPr>
          <a:xfrm>
            <a:off x="5631670" y="3710067"/>
            <a:ext cx="2831633" cy="707886"/>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No existe inversión sin riesgo. Cuanto mayor es el riesgo, mayor debería ser la rentabilidad potencial. Los inversores deben equilibrar este binomio según su capacidad de asumir pérdidas.</a:t>
            </a:r>
          </a:p>
        </p:txBody>
      </p:sp>
      <p:grpSp>
        <p:nvGrpSpPr>
          <p:cNvPr id="44" name="Grupo 43">
            <a:extLst>
              <a:ext uri="{FF2B5EF4-FFF2-40B4-BE49-F238E27FC236}">
                <a16:creationId xmlns:a16="http://schemas.microsoft.com/office/drawing/2014/main" id="{A1FD01A2-4AE0-ED6D-3A2C-EFEBC5380097}"/>
              </a:ext>
            </a:extLst>
          </p:cNvPr>
          <p:cNvGrpSpPr>
            <a:grpSpLocks noChangeAspect="1"/>
          </p:cNvGrpSpPr>
          <p:nvPr/>
        </p:nvGrpSpPr>
        <p:grpSpPr>
          <a:xfrm>
            <a:off x="6903691" y="2993450"/>
            <a:ext cx="432000" cy="431999"/>
            <a:chOff x="2653979" y="1206515"/>
            <a:chExt cx="528896" cy="528896"/>
          </a:xfrm>
        </p:grpSpPr>
        <p:sp>
          <p:nvSpPr>
            <p:cNvPr id="45" name="Elipse 44">
              <a:extLst>
                <a:ext uri="{FF2B5EF4-FFF2-40B4-BE49-F238E27FC236}">
                  <a16:creationId xmlns:a16="http://schemas.microsoft.com/office/drawing/2014/main" id="{19116625-B6E5-97C2-7747-0F29576066F6}"/>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CuadroTexto 45">
              <a:extLst>
                <a:ext uri="{FF2B5EF4-FFF2-40B4-BE49-F238E27FC236}">
                  <a16:creationId xmlns:a16="http://schemas.microsoft.com/office/drawing/2014/main" id="{9AF6E7B7-3132-6D8E-46BB-2270859FBE13}"/>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0072C2"/>
                  </a:solidFill>
                  <a:latin typeface="PP Neue Montreal" pitchFamily="2" charset="77"/>
                  <a:ea typeface="PP Neue Montreal" pitchFamily="2" charset="77"/>
                </a:rPr>
                <a:t>4</a:t>
              </a:r>
              <a:endParaRPr lang="es-ES" sz="1800" dirty="0">
                <a:solidFill>
                  <a:srgbClr val="0072C2"/>
                </a:solidFill>
                <a:latin typeface="PP Neue Montreal Book" pitchFamily="2" charset="77"/>
                <a:ea typeface="PP Neue Montreal Book" pitchFamily="2" charset="77"/>
              </a:endParaRPr>
            </a:p>
          </p:txBody>
        </p:sp>
      </p:grpSp>
      <p:grpSp>
        <p:nvGrpSpPr>
          <p:cNvPr id="57" name="Grupo 56">
            <a:extLst>
              <a:ext uri="{FF2B5EF4-FFF2-40B4-BE49-F238E27FC236}">
                <a16:creationId xmlns:a16="http://schemas.microsoft.com/office/drawing/2014/main" id="{02B77D85-BE8F-F3D8-3682-8495BE5C5712}"/>
              </a:ext>
            </a:extLst>
          </p:cNvPr>
          <p:cNvGrpSpPr/>
          <p:nvPr/>
        </p:nvGrpSpPr>
        <p:grpSpPr>
          <a:xfrm>
            <a:off x="239547" y="884830"/>
            <a:ext cx="1367111" cy="1499789"/>
            <a:chOff x="239547" y="1370936"/>
            <a:chExt cx="1367111" cy="1499789"/>
          </a:xfrm>
        </p:grpSpPr>
        <p:sp>
          <p:nvSpPr>
            <p:cNvPr id="58" name="CuadroTexto 57">
              <a:hlinkClick r:id="rId4" action="ppaction://hlinksldjump"/>
              <a:extLst>
                <a:ext uri="{FF2B5EF4-FFF2-40B4-BE49-F238E27FC236}">
                  <a16:creationId xmlns:a16="http://schemas.microsoft.com/office/drawing/2014/main" id="{32546D27-3005-7FDD-A33B-D3838CD702D2}"/>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59" name="CuadroTexto 58">
              <a:hlinkClick r:id="rId5" action="ppaction://hlinksldjump"/>
              <a:extLst>
                <a:ext uri="{FF2B5EF4-FFF2-40B4-BE49-F238E27FC236}">
                  <a16:creationId xmlns:a16="http://schemas.microsoft.com/office/drawing/2014/main" id="{60BAEE91-1A6F-E395-A758-D56113CAFE5A}"/>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60" name="CuadroTexto 59">
              <a:hlinkClick r:id="rId6" action="ppaction://hlinksldjump"/>
              <a:extLst>
                <a:ext uri="{FF2B5EF4-FFF2-40B4-BE49-F238E27FC236}">
                  <a16:creationId xmlns:a16="http://schemas.microsoft.com/office/drawing/2014/main" id="{F0519C69-7CBB-6D8C-E2D9-8AF12C172A48}"/>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61" name="CuadroTexto 60">
              <a:hlinkClick r:id="rId7" action="ppaction://hlinksldjump"/>
              <a:extLst>
                <a:ext uri="{FF2B5EF4-FFF2-40B4-BE49-F238E27FC236}">
                  <a16:creationId xmlns:a16="http://schemas.microsoft.com/office/drawing/2014/main" id="{812D54C8-49AB-E929-2EB4-C23330367001}"/>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62" name="CuadroTexto 61">
              <a:hlinkClick r:id="rId8" action="ppaction://hlinksldjump"/>
              <a:extLst>
                <a:ext uri="{FF2B5EF4-FFF2-40B4-BE49-F238E27FC236}">
                  <a16:creationId xmlns:a16="http://schemas.microsoft.com/office/drawing/2014/main" id="{02D97EC8-52AB-FFBD-DA1D-873EE64792F9}"/>
                </a:ext>
              </a:extLst>
            </p:cNvPr>
            <p:cNvSpPr txBox="1"/>
            <p:nvPr/>
          </p:nvSpPr>
          <p:spPr>
            <a:xfrm>
              <a:off x="239547" y="2579271"/>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CONCLUSIONES</a:t>
              </a:r>
            </a:p>
          </p:txBody>
        </p:sp>
        <p:cxnSp>
          <p:nvCxnSpPr>
            <p:cNvPr id="63" name="Conector recto 62">
              <a:extLst>
                <a:ext uri="{FF2B5EF4-FFF2-40B4-BE49-F238E27FC236}">
                  <a16:creationId xmlns:a16="http://schemas.microsoft.com/office/drawing/2014/main" id="{B0B7F352-347A-A0D9-D892-577A1C94631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4D24E9EB-0BB0-4D2E-193D-060E91898412}"/>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A02AE4FF-6CA9-E38F-1FF5-45B802783A13}"/>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B454C2FD-D0E7-24EC-1372-6E71ABE06892}"/>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A57074DE-CAF5-CCE5-BD64-3D2DBA4F271A}"/>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84563884-1164-BD4A-C37C-B94E0461ED25}"/>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9" name="Imagen 68">
            <a:hlinkClick r:id="" action="ppaction://hlinkshowjump?jump=firstslide"/>
            <a:extLst>
              <a:ext uri="{FF2B5EF4-FFF2-40B4-BE49-F238E27FC236}">
                <a16:creationId xmlns:a16="http://schemas.microsoft.com/office/drawing/2014/main" id="{2399DE31-84D8-D846-DB0A-D031E7554746}"/>
              </a:ext>
            </a:extLst>
          </p:cNvPr>
          <p:cNvPicPr>
            <a:picLocks noChangeAspect="1"/>
          </p:cNvPicPr>
          <p:nvPr/>
        </p:nvPicPr>
        <p:blipFill>
          <a:blip r:embed="rId9"/>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031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F2E9B93-0004-FCED-49DE-965312A92C90}"/>
              </a:ext>
            </a:extLst>
          </p:cNvPr>
          <p:cNvGrpSpPr/>
          <p:nvPr/>
        </p:nvGrpSpPr>
        <p:grpSpPr>
          <a:xfrm>
            <a:off x="581672" y="944041"/>
            <a:ext cx="7305027" cy="3110247"/>
            <a:chOff x="581672" y="944041"/>
            <a:chExt cx="7305027" cy="3110247"/>
          </a:xfrm>
        </p:grpSpPr>
        <p:sp>
          <p:nvSpPr>
            <p:cNvPr id="3" name="Rectángulo redondeado 2">
              <a:extLst>
                <a:ext uri="{FF2B5EF4-FFF2-40B4-BE49-F238E27FC236}">
                  <a16:creationId xmlns:a16="http://schemas.microsoft.com/office/drawing/2014/main" id="{AF880CAA-9FB4-977F-000F-75682BD5A471}"/>
                </a:ext>
              </a:extLst>
            </p:cNvPr>
            <p:cNvSpPr/>
            <p:nvPr/>
          </p:nvSpPr>
          <p:spPr>
            <a:xfrm>
              <a:off x="581672" y="944041"/>
              <a:ext cx="7305027" cy="3110247"/>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Grupo 3">
              <a:extLst>
                <a:ext uri="{FF2B5EF4-FFF2-40B4-BE49-F238E27FC236}">
                  <a16:creationId xmlns:a16="http://schemas.microsoft.com/office/drawing/2014/main" id="{79C69F92-B17C-26F8-495A-B45D357AEFC9}"/>
                </a:ext>
              </a:extLst>
            </p:cNvPr>
            <p:cNvGrpSpPr/>
            <p:nvPr/>
          </p:nvGrpSpPr>
          <p:grpSpPr>
            <a:xfrm>
              <a:off x="1018993" y="1417548"/>
              <a:ext cx="4201534" cy="1793154"/>
              <a:chOff x="1025717" y="1841131"/>
              <a:chExt cx="4201534" cy="1793154"/>
            </a:xfrm>
          </p:grpSpPr>
          <p:sp>
            <p:nvSpPr>
              <p:cNvPr id="6" name="CuadroTexto 5">
                <a:extLst>
                  <a:ext uri="{FF2B5EF4-FFF2-40B4-BE49-F238E27FC236}">
                    <a16:creationId xmlns:a16="http://schemas.microsoft.com/office/drawing/2014/main" id="{525EAE1F-DF38-4CB9-2E02-83033F0715D8}"/>
                  </a:ext>
                </a:extLst>
              </p:cNvPr>
              <p:cNvSpPr txBox="1"/>
              <p:nvPr/>
            </p:nvSpPr>
            <p:spPr>
              <a:xfrm>
                <a:off x="1054436" y="1841131"/>
                <a:ext cx="4172815" cy="800219"/>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4600" b="1" spc="-150" dirty="0">
                    <a:solidFill>
                      <a:schemeClr val="bg1"/>
                    </a:solidFill>
                    <a:latin typeface="PP Neue Montreal" pitchFamily="2" charset="77"/>
                    <a:ea typeface="PP Neue Montreal" pitchFamily="2" charset="77"/>
                  </a:rPr>
                  <a:t>¿ALGUNA</a:t>
                </a:r>
              </a:p>
            </p:txBody>
          </p:sp>
          <p:sp>
            <p:nvSpPr>
              <p:cNvPr id="7" name="CuadroTexto 6">
                <a:extLst>
                  <a:ext uri="{FF2B5EF4-FFF2-40B4-BE49-F238E27FC236}">
                    <a16:creationId xmlns:a16="http://schemas.microsoft.com/office/drawing/2014/main" id="{21166A09-6A26-F489-EB90-86449037581E}"/>
                  </a:ext>
                </a:extLst>
              </p:cNvPr>
              <p:cNvSpPr txBox="1"/>
              <p:nvPr/>
            </p:nvSpPr>
            <p:spPr>
              <a:xfrm>
                <a:off x="1025717" y="2433956"/>
                <a:ext cx="3210107" cy="1200329"/>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7200" spc="-250" dirty="0">
                    <a:solidFill>
                      <a:schemeClr val="bg1"/>
                    </a:solidFill>
                    <a:latin typeface="PP Neue Montreal Book" pitchFamily="2" charset="77"/>
                    <a:ea typeface="PP Neue Montreal Book" pitchFamily="2" charset="77"/>
                  </a:rPr>
                  <a:t>DUDA?</a:t>
                </a:r>
              </a:p>
            </p:txBody>
          </p:sp>
        </p:grpSp>
        <p:sp>
          <p:nvSpPr>
            <p:cNvPr id="5" name="CuadroTexto 4">
              <a:extLst>
                <a:ext uri="{FF2B5EF4-FFF2-40B4-BE49-F238E27FC236}">
                  <a16:creationId xmlns:a16="http://schemas.microsoft.com/office/drawing/2014/main" id="{FE2E7081-6840-9C3D-B353-4C3F8F4E8D83}"/>
                </a:ext>
              </a:extLst>
            </p:cNvPr>
            <p:cNvSpPr txBox="1"/>
            <p:nvPr/>
          </p:nvSpPr>
          <p:spPr>
            <a:xfrm>
              <a:off x="1054436" y="3021009"/>
              <a:ext cx="3499787" cy="523220"/>
            </a:xfrm>
            <a:prstGeom prst="rect">
              <a:avLst/>
            </a:prstGeom>
            <a:noFill/>
            <a:effectLst/>
          </p:spPr>
          <p:txBody>
            <a:bodyPr wrap="square" rtlCol="0">
              <a:spAutoFit/>
            </a:bodyPr>
            <a:lstStyle/>
            <a:p>
              <a:r>
                <a:rPr lang="es-ES" sz="1400" b="1" dirty="0">
                  <a:solidFill>
                    <a:schemeClr val="bg1"/>
                  </a:solidFill>
                  <a:latin typeface="PP Neue Montreal" pitchFamily="2" charset="77"/>
                  <a:ea typeface="PP Neue Montreal" pitchFamily="2" charset="77"/>
                </a:rPr>
                <a:t>¡MUCHAS GRACIAS POR </a:t>
              </a:r>
              <a:br>
                <a:rPr lang="es-ES" sz="1400" b="1" dirty="0">
                  <a:solidFill>
                    <a:schemeClr val="bg1"/>
                  </a:solidFill>
                  <a:latin typeface="PP Neue Montreal" pitchFamily="2" charset="77"/>
                  <a:ea typeface="PP Neue Montreal" pitchFamily="2" charset="77"/>
                </a:rPr>
              </a:br>
              <a:r>
                <a:rPr lang="es-ES" sz="1400" b="1" dirty="0">
                  <a:solidFill>
                    <a:schemeClr val="bg1"/>
                  </a:solidFill>
                  <a:latin typeface="PP Neue Montreal" pitchFamily="2" charset="77"/>
                  <a:ea typeface="PP Neue Montreal" pitchFamily="2" charset="77"/>
                </a:rPr>
                <a:t>VUESTRA ATENCIÓN!</a:t>
              </a:r>
            </a:p>
          </p:txBody>
        </p:sp>
      </p:grpSp>
      <p:pic>
        <p:nvPicPr>
          <p:cNvPr id="8" name="Imagen 7">
            <a:extLst>
              <a:ext uri="{FF2B5EF4-FFF2-40B4-BE49-F238E27FC236}">
                <a16:creationId xmlns:a16="http://schemas.microsoft.com/office/drawing/2014/main" id="{0E9372D4-F34B-14E3-9A8D-FD23CC774AD3}"/>
              </a:ext>
            </a:extLst>
          </p:cNvPr>
          <p:cNvPicPr>
            <a:picLocks noChangeAspect="1"/>
          </p:cNvPicPr>
          <p:nvPr/>
        </p:nvPicPr>
        <p:blipFill rotWithShape="1">
          <a:blip r:embed="rId3"/>
          <a:srcRect l="4297" t="-6467" r="-11365" b="17611"/>
          <a:stretch/>
        </p:blipFill>
        <p:spPr>
          <a:xfrm flipH="1">
            <a:off x="2804329" y="155715"/>
            <a:ext cx="3918174" cy="4987786"/>
          </a:xfrm>
          <a:prstGeom prst="rect">
            <a:avLst/>
          </a:prstGeom>
        </p:spPr>
      </p:pic>
      <p:pic>
        <p:nvPicPr>
          <p:cNvPr id="9" name="Imagen 8">
            <a:extLst>
              <a:ext uri="{FF2B5EF4-FFF2-40B4-BE49-F238E27FC236}">
                <a16:creationId xmlns:a16="http://schemas.microsoft.com/office/drawing/2014/main" id="{8A068796-61F9-F9B7-5016-AF46E97086FB}"/>
              </a:ext>
            </a:extLst>
          </p:cNvPr>
          <p:cNvPicPr>
            <a:picLocks noChangeAspect="1"/>
          </p:cNvPicPr>
          <p:nvPr/>
        </p:nvPicPr>
        <p:blipFill rotWithShape="1">
          <a:blip r:embed="rId4"/>
          <a:srcRect l="33258" t="-9679" r="-5274" b="20582"/>
          <a:stretch/>
        </p:blipFill>
        <p:spPr>
          <a:xfrm flipH="1">
            <a:off x="6155716" y="155715"/>
            <a:ext cx="2988284" cy="4987785"/>
          </a:xfrm>
          <a:prstGeom prst="rect">
            <a:avLst/>
          </a:prstGeom>
        </p:spPr>
      </p:pic>
      <p:pic>
        <p:nvPicPr>
          <p:cNvPr id="10" name="Imagen 9">
            <a:extLst>
              <a:ext uri="{FF2B5EF4-FFF2-40B4-BE49-F238E27FC236}">
                <a16:creationId xmlns:a16="http://schemas.microsoft.com/office/drawing/2014/main" id="{0B6F1565-DF20-069C-742B-5EAC5CE98D92}"/>
              </a:ext>
            </a:extLst>
          </p:cNvPr>
          <p:cNvPicPr>
            <a:picLocks noChangeAspect="1"/>
          </p:cNvPicPr>
          <p:nvPr/>
        </p:nvPicPr>
        <p:blipFill rotWithShape="1">
          <a:blip r:embed="rId5"/>
          <a:srcRect l="1752" t="-8272" r="-1752" b="20318"/>
          <a:stretch/>
        </p:blipFill>
        <p:spPr>
          <a:xfrm flipH="1">
            <a:off x="4701864" y="155715"/>
            <a:ext cx="3918174" cy="4987786"/>
          </a:xfrm>
          <a:prstGeom prst="rect">
            <a:avLst/>
          </a:prstGeom>
        </p:spPr>
      </p:pic>
      <p:sp>
        <p:nvSpPr>
          <p:cNvPr id="13" name="CuadroTexto 12">
            <a:extLst>
              <a:ext uri="{FF2B5EF4-FFF2-40B4-BE49-F238E27FC236}">
                <a16:creationId xmlns:a16="http://schemas.microsoft.com/office/drawing/2014/main" id="{B882D5D7-208A-DF43-2D51-D74B71081AC1}"/>
              </a:ext>
            </a:extLst>
          </p:cNvPr>
          <p:cNvSpPr txBox="1"/>
          <p:nvPr/>
        </p:nvSpPr>
        <p:spPr>
          <a:xfrm>
            <a:off x="495492" y="4849517"/>
            <a:ext cx="2892233" cy="153888"/>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Todos los derechos reservados</a:t>
            </a:r>
          </a:p>
        </p:txBody>
      </p:sp>
    </p:spTree>
    <p:extLst>
      <p:ext uri="{BB962C8B-B14F-4D97-AF65-F5344CB8AC3E}">
        <p14:creationId xmlns:p14="http://schemas.microsoft.com/office/powerpoint/2010/main" val="3038945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FE310CB-6163-AFAC-2D93-9864F25A332A}"/>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7" name="CuadroTexto 16">
            <a:extLst>
              <a:ext uri="{FF2B5EF4-FFF2-40B4-BE49-F238E27FC236}">
                <a16:creationId xmlns:a16="http://schemas.microsoft.com/office/drawing/2014/main" id="{44305BE5-FB93-FBFB-E1F8-AC01DF842F7A}"/>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CONCURSO</a:t>
            </a:r>
          </a:p>
        </p:txBody>
      </p:sp>
      <p:sp>
        <p:nvSpPr>
          <p:cNvPr id="20" name="CuadroTexto 19">
            <a:extLst>
              <a:ext uri="{FF2B5EF4-FFF2-40B4-BE49-F238E27FC236}">
                <a16:creationId xmlns:a16="http://schemas.microsoft.com/office/drawing/2014/main" id="{7F78E0F9-83C0-9A97-CA7E-499B4CF1A10A}"/>
              </a:ext>
            </a:extLst>
          </p:cNvPr>
          <p:cNvSpPr txBox="1"/>
          <p:nvPr/>
        </p:nvSpPr>
        <p:spPr>
          <a:xfrm>
            <a:off x="1967562" y="381049"/>
            <a:ext cx="173774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Concurso de</a:t>
            </a:r>
          </a:p>
        </p:txBody>
      </p:sp>
      <p:sp>
        <p:nvSpPr>
          <p:cNvPr id="21" name="CuadroTexto 20">
            <a:extLst>
              <a:ext uri="{FF2B5EF4-FFF2-40B4-BE49-F238E27FC236}">
                <a16:creationId xmlns:a16="http://schemas.microsoft.com/office/drawing/2014/main" id="{7B59AD5C-518D-661E-BE85-B1BC925D165A}"/>
              </a:ext>
            </a:extLst>
          </p:cNvPr>
          <p:cNvSpPr txBox="1"/>
          <p:nvPr/>
        </p:nvSpPr>
        <p:spPr>
          <a:xfrm>
            <a:off x="1967563" y="596449"/>
            <a:ext cx="409133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infografías</a:t>
            </a:r>
          </a:p>
        </p:txBody>
      </p:sp>
      <p:grpSp>
        <p:nvGrpSpPr>
          <p:cNvPr id="22" name="Grupo 21">
            <a:extLst>
              <a:ext uri="{FF2B5EF4-FFF2-40B4-BE49-F238E27FC236}">
                <a16:creationId xmlns:a16="http://schemas.microsoft.com/office/drawing/2014/main" id="{18E4C351-3D10-8F30-5C9B-FE3F9561EAA4}"/>
              </a:ext>
            </a:extLst>
          </p:cNvPr>
          <p:cNvGrpSpPr/>
          <p:nvPr/>
        </p:nvGrpSpPr>
        <p:grpSpPr>
          <a:xfrm>
            <a:off x="2041729" y="1755099"/>
            <a:ext cx="528896" cy="528896"/>
            <a:chOff x="2653979" y="1206515"/>
            <a:chExt cx="528896" cy="528896"/>
          </a:xfrm>
        </p:grpSpPr>
        <p:sp>
          <p:nvSpPr>
            <p:cNvPr id="23" name="Elipse 22">
              <a:extLst>
                <a:ext uri="{FF2B5EF4-FFF2-40B4-BE49-F238E27FC236}">
                  <a16:creationId xmlns:a16="http://schemas.microsoft.com/office/drawing/2014/main" id="{9EE20313-0499-F03C-BB9D-FB6E95D9485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0E3F9399-A503-7915-1A45-F963B74E832E}"/>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1</a:t>
              </a:r>
              <a:endParaRPr lang="es-ES" sz="2400" dirty="0">
                <a:solidFill>
                  <a:srgbClr val="0072C2"/>
                </a:solidFill>
                <a:latin typeface="PP Neue Montreal Book" pitchFamily="2" charset="77"/>
                <a:ea typeface="PP Neue Montreal Book" pitchFamily="2" charset="77"/>
              </a:endParaRPr>
            </a:p>
          </p:txBody>
        </p:sp>
      </p:grpSp>
      <p:sp>
        <p:nvSpPr>
          <p:cNvPr id="26" name="CuadroTexto 25">
            <a:extLst>
              <a:ext uri="{FF2B5EF4-FFF2-40B4-BE49-F238E27FC236}">
                <a16:creationId xmlns:a16="http://schemas.microsoft.com/office/drawing/2014/main" id="{22DAF65C-FE26-8616-91B2-488B2229B2D5}"/>
              </a:ext>
            </a:extLst>
          </p:cNvPr>
          <p:cNvSpPr txBox="1"/>
          <p:nvPr/>
        </p:nvSpPr>
        <p:spPr>
          <a:xfrm>
            <a:off x="2686819" y="1690085"/>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Inscripción</a:t>
            </a:r>
          </a:p>
        </p:txBody>
      </p:sp>
      <p:sp>
        <p:nvSpPr>
          <p:cNvPr id="27" name="CuadroTexto 26">
            <a:extLst>
              <a:ext uri="{FF2B5EF4-FFF2-40B4-BE49-F238E27FC236}">
                <a16:creationId xmlns:a16="http://schemas.microsoft.com/office/drawing/2014/main" id="{03818D06-D86A-C133-BA6B-3D6C8FB5E0C4}"/>
              </a:ext>
            </a:extLst>
          </p:cNvPr>
          <p:cNvSpPr txBox="1"/>
          <p:nvPr/>
        </p:nvSpPr>
        <p:spPr>
          <a:xfrm>
            <a:off x="2686819" y="1914823"/>
            <a:ext cx="4994141"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centro debe inscribirse en la plataforma de Finanzas para Jóvenes.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El profesor/a responsable recibirá un correo electrónico con toda la información.</a:t>
            </a:r>
          </a:p>
        </p:txBody>
      </p:sp>
      <p:grpSp>
        <p:nvGrpSpPr>
          <p:cNvPr id="28" name="Grupo 27">
            <a:extLst>
              <a:ext uri="{FF2B5EF4-FFF2-40B4-BE49-F238E27FC236}">
                <a16:creationId xmlns:a16="http://schemas.microsoft.com/office/drawing/2014/main" id="{DDC30A9F-879C-4D24-4E33-ED3B71805B61}"/>
              </a:ext>
            </a:extLst>
          </p:cNvPr>
          <p:cNvGrpSpPr/>
          <p:nvPr/>
        </p:nvGrpSpPr>
        <p:grpSpPr>
          <a:xfrm>
            <a:off x="2041729" y="2566132"/>
            <a:ext cx="528896" cy="528896"/>
            <a:chOff x="2653979" y="1206515"/>
            <a:chExt cx="528896" cy="528896"/>
          </a:xfrm>
        </p:grpSpPr>
        <p:sp>
          <p:nvSpPr>
            <p:cNvPr id="29" name="Elipse 28">
              <a:extLst>
                <a:ext uri="{FF2B5EF4-FFF2-40B4-BE49-F238E27FC236}">
                  <a16:creationId xmlns:a16="http://schemas.microsoft.com/office/drawing/2014/main" id="{D5FD9B79-2C82-6AF5-7D1B-2FCE4DEB367A}"/>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800D4282-EA01-48A6-38A2-600D1CD1CA7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2</a:t>
              </a:r>
              <a:endParaRPr lang="es-ES" sz="2400" dirty="0">
                <a:solidFill>
                  <a:srgbClr val="0072C2"/>
                </a:solidFill>
                <a:latin typeface="PP Neue Montreal Book" pitchFamily="2" charset="77"/>
                <a:ea typeface="PP Neue Montreal Book" pitchFamily="2" charset="77"/>
              </a:endParaRPr>
            </a:p>
          </p:txBody>
        </p:sp>
      </p:grpSp>
      <p:sp>
        <p:nvSpPr>
          <p:cNvPr id="31" name="CuadroTexto 30">
            <a:extLst>
              <a:ext uri="{FF2B5EF4-FFF2-40B4-BE49-F238E27FC236}">
                <a16:creationId xmlns:a16="http://schemas.microsoft.com/office/drawing/2014/main" id="{9B54C784-D91F-A7FA-71C2-8142716579F3}"/>
              </a:ext>
            </a:extLst>
          </p:cNvPr>
          <p:cNvSpPr txBox="1"/>
          <p:nvPr/>
        </p:nvSpPr>
        <p:spPr>
          <a:xfrm>
            <a:off x="2686819" y="2501118"/>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Diseño y envío</a:t>
            </a:r>
          </a:p>
        </p:txBody>
      </p:sp>
      <p:sp>
        <p:nvSpPr>
          <p:cNvPr id="32" name="CuadroTexto 31">
            <a:extLst>
              <a:ext uri="{FF2B5EF4-FFF2-40B4-BE49-F238E27FC236}">
                <a16:creationId xmlns:a16="http://schemas.microsoft.com/office/drawing/2014/main" id="{BF2A18D3-130D-7AB4-3041-A51B8B2829EB}"/>
              </a:ext>
            </a:extLst>
          </p:cNvPr>
          <p:cNvSpPr txBox="1"/>
          <p:nvPr/>
        </p:nvSpPr>
        <p:spPr>
          <a:xfrm>
            <a:off x="2686819" y="2725856"/>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alumnado, individualmente o en parejas, diseña una infografía relacionada con alguno de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los 4 talleres. Cada centro puede entregar una única infografía antes del 04 de mayo de 2026.</a:t>
            </a:r>
          </a:p>
        </p:txBody>
      </p:sp>
      <p:grpSp>
        <p:nvGrpSpPr>
          <p:cNvPr id="33" name="Grupo 32">
            <a:extLst>
              <a:ext uri="{FF2B5EF4-FFF2-40B4-BE49-F238E27FC236}">
                <a16:creationId xmlns:a16="http://schemas.microsoft.com/office/drawing/2014/main" id="{6506FE1C-E045-F499-85D2-455169F0CBD0}"/>
              </a:ext>
            </a:extLst>
          </p:cNvPr>
          <p:cNvGrpSpPr/>
          <p:nvPr/>
        </p:nvGrpSpPr>
        <p:grpSpPr>
          <a:xfrm>
            <a:off x="2041729" y="3353312"/>
            <a:ext cx="528896" cy="528896"/>
            <a:chOff x="2653979" y="1206515"/>
            <a:chExt cx="528896" cy="528896"/>
          </a:xfrm>
        </p:grpSpPr>
        <p:sp>
          <p:nvSpPr>
            <p:cNvPr id="35" name="Elipse 34">
              <a:extLst>
                <a:ext uri="{FF2B5EF4-FFF2-40B4-BE49-F238E27FC236}">
                  <a16:creationId xmlns:a16="http://schemas.microsoft.com/office/drawing/2014/main" id="{77D259A9-E596-B6EF-B130-9BB5E324D3C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24FB0870-B5A2-1994-70A2-4A81829B9040}"/>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3</a:t>
              </a:r>
              <a:endParaRPr lang="es-ES" sz="2400" dirty="0">
                <a:solidFill>
                  <a:srgbClr val="0072C2"/>
                </a:solidFill>
                <a:latin typeface="PP Neue Montreal Book" pitchFamily="2" charset="77"/>
                <a:ea typeface="PP Neue Montreal Book" pitchFamily="2" charset="77"/>
              </a:endParaRPr>
            </a:p>
          </p:txBody>
        </p:sp>
      </p:grpSp>
      <p:sp>
        <p:nvSpPr>
          <p:cNvPr id="37" name="CuadroTexto 36">
            <a:extLst>
              <a:ext uri="{FF2B5EF4-FFF2-40B4-BE49-F238E27FC236}">
                <a16:creationId xmlns:a16="http://schemas.microsoft.com/office/drawing/2014/main" id="{288BA394-86D0-17CB-B741-9040D4E64315}"/>
              </a:ext>
            </a:extLst>
          </p:cNvPr>
          <p:cNvSpPr txBox="1"/>
          <p:nvPr/>
        </p:nvSpPr>
        <p:spPr>
          <a:xfrm>
            <a:off x="2686819" y="3288298"/>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Veredicto</a:t>
            </a:r>
          </a:p>
        </p:txBody>
      </p:sp>
      <p:sp>
        <p:nvSpPr>
          <p:cNvPr id="38" name="CuadroTexto 37">
            <a:extLst>
              <a:ext uri="{FF2B5EF4-FFF2-40B4-BE49-F238E27FC236}">
                <a16:creationId xmlns:a16="http://schemas.microsoft.com/office/drawing/2014/main" id="{3E1ABE0A-DC36-729B-8DD7-EC802E0DCF61}"/>
              </a:ext>
            </a:extLst>
          </p:cNvPr>
          <p:cNvSpPr txBox="1"/>
          <p:nvPr/>
        </p:nvSpPr>
        <p:spPr>
          <a:xfrm>
            <a:off x="2686819" y="3513036"/>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jurado del concurso elegirá las 3 infografías ganadoras.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A finales de mayo se anunciarán los ganadores.</a:t>
            </a:r>
          </a:p>
        </p:txBody>
      </p:sp>
      <p:grpSp>
        <p:nvGrpSpPr>
          <p:cNvPr id="39" name="Grupo 38">
            <a:extLst>
              <a:ext uri="{FF2B5EF4-FFF2-40B4-BE49-F238E27FC236}">
                <a16:creationId xmlns:a16="http://schemas.microsoft.com/office/drawing/2014/main" id="{9CD2BAB9-30FB-44AE-15B9-06CBBF9B18F4}"/>
              </a:ext>
            </a:extLst>
          </p:cNvPr>
          <p:cNvGrpSpPr/>
          <p:nvPr/>
        </p:nvGrpSpPr>
        <p:grpSpPr>
          <a:xfrm>
            <a:off x="2041729" y="4108686"/>
            <a:ext cx="528896" cy="528896"/>
            <a:chOff x="2653979" y="1206515"/>
            <a:chExt cx="528896" cy="528896"/>
          </a:xfrm>
        </p:grpSpPr>
        <p:sp>
          <p:nvSpPr>
            <p:cNvPr id="40" name="Elipse 39">
              <a:extLst>
                <a:ext uri="{FF2B5EF4-FFF2-40B4-BE49-F238E27FC236}">
                  <a16:creationId xmlns:a16="http://schemas.microsoft.com/office/drawing/2014/main" id="{9D15E930-7FA6-3CED-1E16-7C68BEB54A69}"/>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F8AC162D-35B1-8404-A5CE-FB371ACE7B5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0072C2"/>
                  </a:solidFill>
                  <a:latin typeface="PP Neue Montreal" pitchFamily="2" charset="77"/>
                  <a:ea typeface="PP Neue Montreal" pitchFamily="2" charset="77"/>
                </a:rPr>
                <a:t>4</a:t>
              </a:r>
              <a:endParaRPr lang="es-ES" sz="2400" dirty="0">
                <a:solidFill>
                  <a:srgbClr val="0072C2"/>
                </a:solidFill>
                <a:latin typeface="PP Neue Montreal Book" pitchFamily="2" charset="77"/>
                <a:ea typeface="PP Neue Montreal Book" pitchFamily="2" charset="77"/>
              </a:endParaRPr>
            </a:p>
          </p:txBody>
        </p:sp>
      </p:grpSp>
      <p:sp>
        <p:nvSpPr>
          <p:cNvPr id="42" name="CuadroTexto 41">
            <a:extLst>
              <a:ext uri="{FF2B5EF4-FFF2-40B4-BE49-F238E27FC236}">
                <a16:creationId xmlns:a16="http://schemas.microsoft.com/office/drawing/2014/main" id="{EDDB604A-CCA2-992B-7630-EA27DA55861E}"/>
              </a:ext>
            </a:extLst>
          </p:cNvPr>
          <p:cNvSpPr txBox="1"/>
          <p:nvPr/>
        </p:nvSpPr>
        <p:spPr>
          <a:xfrm>
            <a:off x="2686819" y="4043672"/>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Premios</a:t>
            </a:r>
          </a:p>
        </p:txBody>
      </p:sp>
      <p:sp>
        <p:nvSpPr>
          <p:cNvPr id="43" name="CuadroTexto 42">
            <a:extLst>
              <a:ext uri="{FF2B5EF4-FFF2-40B4-BE49-F238E27FC236}">
                <a16:creationId xmlns:a16="http://schemas.microsoft.com/office/drawing/2014/main" id="{771D638B-0B16-0923-659B-CD12AEE20215}"/>
              </a:ext>
            </a:extLst>
          </p:cNvPr>
          <p:cNvSpPr txBox="1"/>
          <p:nvPr/>
        </p:nvSpPr>
        <p:spPr>
          <a:xfrm>
            <a:off x="2686819" y="4268410"/>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Hay premios para cada uno de los alumnos ganadores (ordenador portátil, </a:t>
            </a:r>
            <a:r>
              <a:rPr lang="es-ES" sz="1000" dirty="0" err="1">
                <a:solidFill>
                  <a:schemeClr val="bg1"/>
                </a:solidFill>
                <a:latin typeface="PP Neue Montreal Book" pitchFamily="2" charset="77"/>
                <a:ea typeface="PP Neue Montreal Book" pitchFamily="2" charset="77"/>
              </a:rPr>
              <a:t>tablet</a:t>
            </a:r>
            <a:r>
              <a:rPr lang="es-ES" sz="1000" dirty="0">
                <a:solidFill>
                  <a:schemeClr val="bg1"/>
                </a:solidFill>
                <a:latin typeface="PP Neue Montreal Book" pitchFamily="2" charset="77"/>
                <a:ea typeface="PP Neue Montreal Book" pitchFamily="2" charset="77"/>
              </a:rPr>
              <a:t> y altavoz).</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La entrega de premios se realizará antes de finalizar el curso escolar.</a:t>
            </a:r>
          </a:p>
        </p:txBody>
      </p:sp>
      <p:grpSp>
        <p:nvGrpSpPr>
          <p:cNvPr id="52" name="Grupo 51">
            <a:extLst>
              <a:ext uri="{FF2B5EF4-FFF2-40B4-BE49-F238E27FC236}">
                <a16:creationId xmlns:a16="http://schemas.microsoft.com/office/drawing/2014/main" id="{DB73EDED-4873-CCDC-8159-6ED3F214EDF3}"/>
              </a:ext>
            </a:extLst>
          </p:cNvPr>
          <p:cNvGrpSpPr/>
          <p:nvPr/>
        </p:nvGrpSpPr>
        <p:grpSpPr>
          <a:xfrm>
            <a:off x="239547" y="884830"/>
            <a:ext cx="1367111" cy="1499789"/>
            <a:chOff x="239547" y="1370936"/>
            <a:chExt cx="1367111" cy="1499789"/>
          </a:xfrm>
        </p:grpSpPr>
        <p:sp>
          <p:nvSpPr>
            <p:cNvPr id="53" name="CuadroTexto 52">
              <a:hlinkClick r:id="rId3" action="ppaction://hlinksldjump"/>
              <a:extLst>
                <a:ext uri="{FF2B5EF4-FFF2-40B4-BE49-F238E27FC236}">
                  <a16:creationId xmlns:a16="http://schemas.microsoft.com/office/drawing/2014/main" id="{B25B9B8F-4338-6CB2-6890-F0577303BB0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54" name="CuadroTexto 53">
              <a:hlinkClick r:id="rId4" action="ppaction://hlinksldjump"/>
              <a:extLst>
                <a:ext uri="{FF2B5EF4-FFF2-40B4-BE49-F238E27FC236}">
                  <a16:creationId xmlns:a16="http://schemas.microsoft.com/office/drawing/2014/main" id="{C350F56D-AE90-43C2-2729-77AF04224CA9}"/>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AHORRO E INVERSIÓN</a:t>
              </a:r>
            </a:p>
          </p:txBody>
        </p:sp>
        <p:sp>
          <p:nvSpPr>
            <p:cNvPr id="55" name="CuadroTexto 54">
              <a:hlinkClick r:id="rId5" action="ppaction://hlinksldjump"/>
              <a:extLst>
                <a:ext uri="{FF2B5EF4-FFF2-40B4-BE49-F238E27FC236}">
                  <a16:creationId xmlns:a16="http://schemas.microsoft.com/office/drawing/2014/main" id="{E13E5FE8-7D2B-C4E9-7EF1-A070A08BD5D4}"/>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56" name="CuadroTexto 55">
              <a:hlinkClick r:id="rId6" action="ppaction://hlinksldjump"/>
              <a:extLst>
                <a:ext uri="{FF2B5EF4-FFF2-40B4-BE49-F238E27FC236}">
                  <a16:creationId xmlns:a16="http://schemas.microsoft.com/office/drawing/2014/main" id="{76FBFD64-68E7-620A-344D-F96F903ED8A4}"/>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57" name="CuadroTexto 56">
              <a:hlinkClick r:id="rId7" action="ppaction://hlinksldjump"/>
              <a:extLst>
                <a:ext uri="{FF2B5EF4-FFF2-40B4-BE49-F238E27FC236}">
                  <a16:creationId xmlns:a16="http://schemas.microsoft.com/office/drawing/2014/main" id="{4A602541-D042-21F8-97D6-665733C535A4}"/>
                </a:ext>
              </a:extLst>
            </p:cNvPr>
            <p:cNvSpPr txBox="1"/>
            <p:nvPr/>
          </p:nvSpPr>
          <p:spPr>
            <a:xfrm>
              <a:off x="239547" y="257927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58" name="Conector recto 57">
              <a:extLst>
                <a:ext uri="{FF2B5EF4-FFF2-40B4-BE49-F238E27FC236}">
                  <a16:creationId xmlns:a16="http://schemas.microsoft.com/office/drawing/2014/main" id="{BA0B2B92-E83B-13EB-4360-670466A07C0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50124114-2E5E-DC63-10DF-B9760D4BA563}"/>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912D9696-8F2A-1E25-3F8E-5DA5E71D6939}"/>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77B305A2-D767-ADAE-43E3-DDD71AC8D2C1}"/>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7716B9E0-9E5A-19C7-25E7-FAEC5EF5783F}"/>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800115F2-B560-4204-4C71-70EEAA0DDFFF}"/>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4" name="Imagen 63">
            <a:hlinkClick r:id="" action="ppaction://hlinkshowjump?jump=firstslide"/>
            <a:extLst>
              <a:ext uri="{FF2B5EF4-FFF2-40B4-BE49-F238E27FC236}">
                <a16:creationId xmlns:a16="http://schemas.microsoft.com/office/drawing/2014/main" id="{8E2A7858-6F60-F142-43F1-BF5BE31F4125}"/>
              </a:ext>
            </a:extLst>
          </p:cNvPr>
          <p:cNvPicPr>
            <a:picLocks noChangeAspect="1"/>
          </p:cNvPicPr>
          <p:nvPr/>
        </p:nvPicPr>
        <p:blipFill>
          <a:blip r:embed="rId8"/>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63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AC0D8CC5-8B8F-CC5C-03DA-9840084C2DD7}"/>
              </a:ext>
            </a:extLst>
          </p:cNvPr>
          <p:cNvSpPr/>
          <p:nvPr/>
        </p:nvSpPr>
        <p:spPr>
          <a:xfrm>
            <a:off x="3032502" y="2995353"/>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redondeado 48">
            <a:extLst>
              <a:ext uri="{FF2B5EF4-FFF2-40B4-BE49-F238E27FC236}">
                <a16:creationId xmlns:a16="http://schemas.microsoft.com/office/drawing/2014/main" id="{F72D608A-43E0-958E-7554-614099489B1A}"/>
              </a:ext>
            </a:extLst>
          </p:cNvPr>
          <p:cNvSpPr/>
          <p:nvPr/>
        </p:nvSpPr>
        <p:spPr>
          <a:xfrm>
            <a:off x="3032502" y="3729934"/>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redondeado 49">
            <a:extLst>
              <a:ext uri="{FF2B5EF4-FFF2-40B4-BE49-F238E27FC236}">
                <a16:creationId xmlns:a16="http://schemas.microsoft.com/office/drawing/2014/main" id="{712B1007-4647-57A9-A225-28970D0768D3}"/>
              </a:ext>
            </a:extLst>
          </p:cNvPr>
          <p:cNvSpPr/>
          <p:nvPr/>
        </p:nvSpPr>
        <p:spPr>
          <a:xfrm>
            <a:off x="3032502" y="2260772"/>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294094" y="3813882"/>
            <a:ext cx="3243248"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Depósitos, bonos, acciones</a:t>
            </a:r>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b="1" dirty="0">
                <a:solidFill>
                  <a:srgbClr val="0072C2"/>
                </a:solidFill>
                <a:latin typeface="PP Neue Montreal" pitchFamily="2" charset="77"/>
                <a:ea typeface="PP Neue Montreal" pitchFamily="2" charset="77"/>
              </a:rPr>
              <a:t>Ahorro e inversión</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Riesgo vs rentabilidad</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1075" t="8129" r="11666" b="31296"/>
          <a:stretch/>
        </p:blipFill>
        <p:spPr>
          <a:xfrm>
            <a:off x="787478" y="490073"/>
            <a:ext cx="3784522" cy="4653424"/>
          </a:xfrm>
          <a:prstGeom prst="rect">
            <a:avLst/>
          </a:prstGeom>
        </p:spPr>
      </p:pic>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9" name="CuadroTexto 8">
            <a:extLst>
              <a:ext uri="{FF2B5EF4-FFF2-40B4-BE49-F238E27FC236}">
                <a16:creationId xmlns:a16="http://schemas.microsoft.com/office/drawing/2014/main" id="{403EC703-04A7-5C3D-405F-5DD317BF269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INVERSIÓN</a:t>
            </a:r>
          </a:p>
        </p:txBody>
      </p:sp>
      <p:pic>
        <p:nvPicPr>
          <p:cNvPr id="10" name="Imagen 9">
            <a:extLst>
              <a:ext uri="{FF2B5EF4-FFF2-40B4-BE49-F238E27FC236}">
                <a16:creationId xmlns:a16="http://schemas.microsoft.com/office/drawing/2014/main" id="{89218C29-7C68-1E2D-B330-CBD2E9074D87}"/>
              </a:ext>
            </a:extLst>
          </p:cNvPr>
          <p:cNvPicPr>
            <a:picLocks noChangeAspect="1"/>
          </p:cNvPicPr>
          <p:nvPr/>
        </p:nvPicPr>
        <p:blipFill>
          <a:blip r:embed="rId7"/>
          <a:srcRect/>
          <a:stretch/>
        </p:blipFill>
        <p:spPr>
          <a:xfrm>
            <a:off x="305731" y="4015797"/>
            <a:ext cx="352154" cy="255184"/>
          </a:xfrm>
          <a:prstGeom prst="rect">
            <a:avLst/>
          </a:prstGeom>
        </p:spPr>
      </p:pic>
      <p:sp>
        <p:nvSpPr>
          <p:cNvPr id="15" name="CuadroTexto 14">
            <a:extLst>
              <a:ext uri="{FF2B5EF4-FFF2-40B4-BE49-F238E27FC236}">
                <a16:creationId xmlns:a16="http://schemas.microsoft.com/office/drawing/2014/main" id="{D3FBCD95-113B-0B8A-5D50-005B2A51081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AHORRO E</a:t>
            </a:r>
          </a:p>
        </p:txBody>
      </p:sp>
      <p:sp>
        <p:nvSpPr>
          <p:cNvPr id="16" name="CuadroTexto 15">
            <a:extLst>
              <a:ext uri="{FF2B5EF4-FFF2-40B4-BE49-F238E27FC236}">
                <a16:creationId xmlns:a16="http://schemas.microsoft.com/office/drawing/2014/main" id="{02FC134B-4FAD-B88E-349D-A1A8C217349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grpSp>
        <p:nvGrpSpPr>
          <p:cNvPr id="11" name="Grupo 10">
            <a:extLst>
              <a:ext uri="{FF2B5EF4-FFF2-40B4-BE49-F238E27FC236}">
                <a16:creationId xmlns:a16="http://schemas.microsoft.com/office/drawing/2014/main" id="{51FD3D6D-9971-EF4F-A149-7A45A78B0B2F}"/>
              </a:ext>
            </a:extLst>
          </p:cNvPr>
          <p:cNvGrpSpPr/>
          <p:nvPr/>
        </p:nvGrpSpPr>
        <p:grpSpPr>
          <a:xfrm>
            <a:off x="239547" y="884830"/>
            <a:ext cx="1367111" cy="1499789"/>
            <a:chOff x="239547" y="1370936"/>
            <a:chExt cx="1367111" cy="1499789"/>
          </a:xfrm>
        </p:grpSpPr>
        <p:sp>
          <p:nvSpPr>
            <p:cNvPr id="17" name="CuadroTexto 16">
              <a:hlinkClick r:id="rId8" action="ppaction://hlinksldjump"/>
              <a:extLst>
                <a:ext uri="{FF2B5EF4-FFF2-40B4-BE49-F238E27FC236}">
                  <a16:creationId xmlns:a16="http://schemas.microsoft.com/office/drawing/2014/main" id="{51400895-49F3-BF9E-882F-C9A6F22BA3B9}"/>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8" name="CuadroTexto 17">
              <a:hlinkClick r:id="rId4" action="ppaction://hlinksldjump"/>
              <a:extLst>
                <a:ext uri="{FF2B5EF4-FFF2-40B4-BE49-F238E27FC236}">
                  <a16:creationId xmlns:a16="http://schemas.microsoft.com/office/drawing/2014/main" id="{A7878E1B-EC0A-DF22-E0F5-7F066F282A8F}"/>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AHORRO E INVERSIÓN</a:t>
              </a:r>
            </a:p>
          </p:txBody>
        </p:sp>
        <p:sp>
          <p:nvSpPr>
            <p:cNvPr id="19" name="CuadroTexto 18">
              <a:hlinkClick r:id="rId5" action="ppaction://hlinksldjump"/>
              <a:extLst>
                <a:ext uri="{FF2B5EF4-FFF2-40B4-BE49-F238E27FC236}">
                  <a16:creationId xmlns:a16="http://schemas.microsoft.com/office/drawing/2014/main" id="{070B351B-0C76-1235-4A8D-D4EE03E98751}"/>
                </a:ext>
              </a:extLst>
            </p:cNvPr>
            <p:cNvSpPr txBox="1"/>
            <p:nvPr/>
          </p:nvSpPr>
          <p:spPr>
            <a:xfrm>
              <a:off x="239547" y="193031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21" name="CuadroTexto 20">
              <a:hlinkClick r:id="rId3" action="ppaction://hlinksldjump"/>
              <a:extLst>
                <a:ext uri="{FF2B5EF4-FFF2-40B4-BE49-F238E27FC236}">
                  <a16:creationId xmlns:a16="http://schemas.microsoft.com/office/drawing/2014/main" id="{FA09149F-9F14-A134-5434-A72E080AC3B2}"/>
                </a:ext>
              </a:extLst>
            </p:cNvPr>
            <p:cNvSpPr txBox="1"/>
            <p:nvPr/>
          </p:nvSpPr>
          <p:spPr>
            <a:xfrm>
              <a:off x="239547" y="2209287"/>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22" name="CuadroTexto 21">
              <a:hlinkClick r:id="rId9" action="ppaction://hlinksldjump"/>
              <a:extLst>
                <a:ext uri="{FF2B5EF4-FFF2-40B4-BE49-F238E27FC236}">
                  <a16:creationId xmlns:a16="http://schemas.microsoft.com/office/drawing/2014/main" id="{67E11658-43BF-575B-4009-02B5B4EDC41D}"/>
                </a:ext>
              </a:extLst>
            </p:cNvPr>
            <p:cNvSpPr txBox="1"/>
            <p:nvPr/>
          </p:nvSpPr>
          <p:spPr>
            <a:xfrm>
              <a:off x="239547" y="257927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3" name="Conector recto 22">
              <a:extLst>
                <a:ext uri="{FF2B5EF4-FFF2-40B4-BE49-F238E27FC236}">
                  <a16:creationId xmlns:a16="http://schemas.microsoft.com/office/drawing/2014/main" id="{CEFC3C5A-F48A-719F-E4A8-A7611CEB9693}"/>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49437DF8-D1A5-8994-3606-F3FBF1E9FAB4}"/>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CBE62A06-C0DE-3CF0-62F0-2F76EB9D4D3C}"/>
                </a:ext>
              </a:extLst>
            </p:cNvPr>
            <p:cNvCxnSpPr/>
            <p:nvPr/>
          </p:nvCxnSpPr>
          <p:spPr>
            <a:xfrm>
              <a:off x="325464" y="194387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68986DC3-575D-BD2E-ADCC-4B406AEEAA80}"/>
                </a:ext>
              </a:extLst>
            </p:cNvPr>
            <p:cNvCxnSpPr/>
            <p:nvPr/>
          </p:nvCxnSpPr>
          <p:spPr>
            <a:xfrm>
              <a:off x="325464" y="221692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29AAAA7E-3EEB-309F-3FFA-8197605232AD}"/>
                </a:ext>
              </a:extLst>
            </p:cNvPr>
            <p:cNvCxnSpPr/>
            <p:nvPr/>
          </p:nvCxnSpPr>
          <p:spPr>
            <a:xfrm>
              <a:off x="325464" y="259450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0439548-066E-4367-BECD-23266425F1C8}"/>
                </a:ext>
              </a:extLst>
            </p:cNvPr>
            <p:cNvCxnSpPr/>
            <p:nvPr/>
          </p:nvCxnSpPr>
          <p:spPr>
            <a:xfrm>
              <a:off x="325464" y="287072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Imagen 4">
            <a:hlinkClick r:id="" action="ppaction://hlinkshowjump?jump=firstslide"/>
            <a:extLst>
              <a:ext uri="{FF2B5EF4-FFF2-40B4-BE49-F238E27FC236}">
                <a16:creationId xmlns:a16="http://schemas.microsoft.com/office/drawing/2014/main" id="{8BAC8AD0-4DEC-94E8-D536-5421A403F6CE}"/>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576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CuadroTexto 39">
            <a:extLst>
              <a:ext uri="{FF2B5EF4-FFF2-40B4-BE49-F238E27FC236}">
                <a16:creationId xmlns:a16="http://schemas.microsoft.com/office/drawing/2014/main" id="{2C76B01E-A167-3661-464C-A4AEC09842AE}"/>
              </a:ext>
            </a:extLst>
          </p:cNvPr>
          <p:cNvSpPr txBox="1"/>
          <p:nvPr/>
        </p:nvSpPr>
        <p:spPr>
          <a:xfrm>
            <a:off x="5007838" y="908180"/>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o invertir?</a:t>
            </a:r>
          </a:p>
        </p:txBody>
      </p:sp>
      <p:sp>
        <p:nvSpPr>
          <p:cNvPr id="3" name="CuadroTexto 2">
            <a:extLst>
              <a:ext uri="{FF2B5EF4-FFF2-40B4-BE49-F238E27FC236}">
                <a16:creationId xmlns:a16="http://schemas.microsoft.com/office/drawing/2014/main" id="{E56CF51E-AD8D-C534-2D55-1B8089BE20E5}"/>
              </a:ext>
            </a:extLst>
          </p:cNvPr>
          <p:cNvSpPr txBox="1"/>
          <p:nvPr/>
        </p:nvSpPr>
        <p:spPr>
          <a:xfrm>
            <a:off x="2743203" y="241608"/>
            <a:ext cx="358322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¿Ahorrar </a:t>
            </a:r>
          </a:p>
        </p:txBody>
      </p:sp>
      <p:pic>
        <p:nvPicPr>
          <p:cNvPr id="74" name="Imagen 73">
            <a:extLst>
              <a:ext uri="{FF2B5EF4-FFF2-40B4-BE49-F238E27FC236}">
                <a16:creationId xmlns:a16="http://schemas.microsoft.com/office/drawing/2014/main" id="{19DA894A-7853-1FFB-6889-F5CE4C856955}"/>
              </a:ext>
            </a:extLst>
          </p:cNvPr>
          <p:cNvPicPr>
            <a:picLocks noChangeAspect="1"/>
          </p:cNvPicPr>
          <p:nvPr/>
        </p:nvPicPr>
        <p:blipFill rotWithShape="1">
          <a:blip r:embed="rId3"/>
          <a:srcRect l="3399" t="13938" r="-118" b="15559"/>
          <a:stretch/>
        </p:blipFill>
        <p:spPr>
          <a:xfrm>
            <a:off x="1473035" y="330686"/>
            <a:ext cx="4378932" cy="4813830"/>
          </a:xfrm>
          <a:prstGeom prst="rect">
            <a:avLst/>
          </a:prstGeom>
        </p:spPr>
      </p:pic>
      <p:sp>
        <p:nvSpPr>
          <p:cNvPr id="4" name="CuadroTexto 3">
            <a:extLst>
              <a:ext uri="{FF2B5EF4-FFF2-40B4-BE49-F238E27FC236}">
                <a16:creationId xmlns:a16="http://schemas.microsoft.com/office/drawing/2014/main" id="{F839CEB0-1748-CA30-335C-4C71E7BDE25F}"/>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INVERSIÓN</a:t>
            </a:r>
          </a:p>
        </p:txBody>
      </p:sp>
      <p:pic>
        <p:nvPicPr>
          <p:cNvPr id="7" name="Imagen 6">
            <a:extLst>
              <a:ext uri="{FF2B5EF4-FFF2-40B4-BE49-F238E27FC236}">
                <a16:creationId xmlns:a16="http://schemas.microsoft.com/office/drawing/2014/main" id="{D71FA1C0-878D-A559-09AD-D98D464F489D}"/>
              </a:ext>
            </a:extLst>
          </p:cNvPr>
          <p:cNvPicPr>
            <a:picLocks noChangeAspect="1"/>
          </p:cNvPicPr>
          <p:nvPr/>
        </p:nvPicPr>
        <p:blipFill>
          <a:blip r:embed="rId4"/>
          <a:srcRect/>
          <a:stretch/>
        </p:blipFill>
        <p:spPr>
          <a:xfrm>
            <a:off x="305731" y="4015797"/>
            <a:ext cx="352154" cy="255184"/>
          </a:xfrm>
          <a:prstGeom prst="rect">
            <a:avLst/>
          </a:prstGeom>
        </p:spPr>
      </p:pic>
      <p:sp>
        <p:nvSpPr>
          <p:cNvPr id="8" name="CuadroTexto 7">
            <a:extLst>
              <a:ext uri="{FF2B5EF4-FFF2-40B4-BE49-F238E27FC236}">
                <a16:creationId xmlns:a16="http://schemas.microsoft.com/office/drawing/2014/main" id="{AB60A794-EB44-C676-7415-B7C6D1F1D1F4}"/>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AHORRO E</a:t>
            </a:r>
          </a:p>
        </p:txBody>
      </p:sp>
      <p:sp>
        <p:nvSpPr>
          <p:cNvPr id="9" name="CuadroTexto 8">
            <a:extLst>
              <a:ext uri="{FF2B5EF4-FFF2-40B4-BE49-F238E27FC236}">
                <a16:creationId xmlns:a16="http://schemas.microsoft.com/office/drawing/2014/main" id="{1FF9DDA1-084B-6C46-35CE-CBA31B609EC9}"/>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grpSp>
        <p:nvGrpSpPr>
          <p:cNvPr id="2" name="Grupo 1">
            <a:extLst>
              <a:ext uri="{FF2B5EF4-FFF2-40B4-BE49-F238E27FC236}">
                <a16:creationId xmlns:a16="http://schemas.microsoft.com/office/drawing/2014/main" id="{98EB5002-F923-6A23-0E46-EFD10BAA74E8}"/>
              </a:ext>
            </a:extLst>
          </p:cNvPr>
          <p:cNvGrpSpPr/>
          <p:nvPr/>
        </p:nvGrpSpPr>
        <p:grpSpPr>
          <a:xfrm>
            <a:off x="5644114" y="2001073"/>
            <a:ext cx="1180133" cy="307777"/>
            <a:chOff x="5644114" y="2001073"/>
            <a:chExt cx="1180133" cy="307777"/>
          </a:xfrm>
        </p:grpSpPr>
        <p:sp>
          <p:nvSpPr>
            <p:cNvPr id="26" name="CuadroTexto 25">
              <a:extLst>
                <a:ext uri="{FF2B5EF4-FFF2-40B4-BE49-F238E27FC236}">
                  <a16:creationId xmlns:a16="http://schemas.microsoft.com/office/drawing/2014/main" id="{A73B31A7-878D-A69D-94A4-275574283777}"/>
                </a:ext>
              </a:extLst>
            </p:cNvPr>
            <p:cNvSpPr txBox="1"/>
            <p:nvPr/>
          </p:nvSpPr>
          <p:spPr>
            <a:xfrm>
              <a:off x="5703200" y="2001073"/>
              <a:ext cx="112104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Seguridad</a:t>
              </a:r>
            </a:p>
          </p:txBody>
        </p:sp>
        <p:sp>
          <p:nvSpPr>
            <p:cNvPr id="32" name="Elipse 31">
              <a:extLst>
                <a:ext uri="{FF2B5EF4-FFF2-40B4-BE49-F238E27FC236}">
                  <a16:creationId xmlns:a16="http://schemas.microsoft.com/office/drawing/2014/main" id="{399A2A20-15E4-6135-F9F7-4E76B967EDC8}"/>
                </a:ext>
              </a:extLst>
            </p:cNvPr>
            <p:cNvSpPr/>
            <p:nvPr/>
          </p:nvSpPr>
          <p:spPr>
            <a:xfrm>
              <a:off x="5644114" y="211336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6" name="Grupo 15">
            <a:extLst>
              <a:ext uri="{FF2B5EF4-FFF2-40B4-BE49-F238E27FC236}">
                <a16:creationId xmlns:a16="http://schemas.microsoft.com/office/drawing/2014/main" id="{535B697B-96C4-1717-0872-1F5713D93659}"/>
              </a:ext>
            </a:extLst>
          </p:cNvPr>
          <p:cNvGrpSpPr/>
          <p:nvPr/>
        </p:nvGrpSpPr>
        <p:grpSpPr>
          <a:xfrm>
            <a:off x="5644114" y="2369134"/>
            <a:ext cx="1345830" cy="307777"/>
            <a:chOff x="5644114" y="2369134"/>
            <a:chExt cx="1345830" cy="307777"/>
          </a:xfrm>
        </p:grpSpPr>
        <p:sp>
          <p:nvSpPr>
            <p:cNvPr id="33" name="CuadroTexto 32">
              <a:extLst>
                <a:ext uri="{FF2B5EF4-FFF2-40B4-BE49-F238E27FC236}">
                  <a16:creationId xmlns:a16="http://schemas.microsoft.com/office/drawing/2014/main" id="{26847985-297F-C763-CCED-E66C601E8FBB}"/>
                </a:ext>
              </a:extLst>
            </p:cNvPr>
            <p:cNvSpPr txBox="1"/>
            <p:nvPr/>
          </p:nvSpPr>
          <p:spPr>
            <a:xfrm>
              <a:off x="5703200" y="2369134"/>
              <a:ext cx="1286744"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Rentabilidad</a:t>
              </a:r>
            </a:p>
          </p:txBody>
        </p:sp>
        <p:sp>
          <p:nvSpPr>
            <p:cNvPr id="35" name="Elipse 34">
              <a:extLst>
                <a:ext uri="{FF2B5EF4-FFF2-40B4-BE49-F238E27FC236}">
                  <a16:creationId xmlns:a16="http://schemas.microsoft.com/office/drawing/2014/main" id="{A24468F6-E0AA-CC98-19B0-80E738F2EF2C}"/>
                </a:ext>
              </a:extLst>
            </p:cNvPr>
            <p:cNvSpPr/>
            <p:nvPr/>
          </p:nvSpPr>
          <p:spPr>
            <a:xfrm>
              <a:off x="5644114" y="2481428"/>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5" name="Grupo 14">
            <a:extLst>
              <a:ext uri="{FF2B5EF4-FFF2-40B4-BE49-F238E27FC236}">
                <a16:creationId xmlns:a16="http://schemas.microsoft.com/office/drawing/2014/main" id="{722A2A6C-D270-B04F-FCEE-E8E8DC8D58CB}"/>
              </a:ext>
            </a:extLst>
          </p:cNvPr>
          <p:cNvGrpSpPr/>
          <p:nvPr/>
        </p:nvGrpSpPr>
        <p:grpSpPr>
          <a:xfrm>
            <a:off x="5644114" y="2731443"/>
            <a:ext cx="1566758" cy="307777"/>
            <a:chOff x="5644114" y="2731443"/>
            <a:chExt cx="1566758" cy="307777"/>
          </a:xfrm>
        </p:grpSpPr>
        <p:sp>
          <p:nvSpPr>
            <p:cNvPr id="36" name="CuadroTexto 35">
              <a:extLst>
                <a:ext uri="{FF2B5EF4-FFF2-40B4-BE49-F238E27FC236}">
                  <a16:creationId xmlns:a16="http://schemas.microsoft.com/office/drawing/2014/main" id="{4E323144-AA2F-FDBE-DC32-698F49E7B398}"/>
                </a:ext>
              </a:extLst>
            </p:cNvPr>
            <p:cNvSpPr txBox="1"/>
            <p:nvPr/>
          </p:nvSpPr>
          <p:spPr>
            <a:xfrm>
              <a:off x="5703200" y="2731443"/>
              <a:ext cx="1507672"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Perfil de riesgo</a:t>
              </a:r>
            </a:p>
          </p:txBody>
        </p:sp>
        <p:sp>
          <p:nvSpPr>
            <p:cNvPr id="59" name="Elipse 58">
              <a:extLst>
                <a:ext uri="{FF2B5EF4-FFF2-40B4-BE49-F238E27FC236}">
                  <a16:creationId xmlns:a16="http://schemas.microsoft.com/office/drawing/2014/main" id="{806AC4F2-6FA4-3E0A-A2CA-768CF2E24B65}"/>
                </a:ext>
              </a:extLst>
            </p:cNvPr>
            <p:cNvSpPr/>
            <p:nvPr/>
          </p:nvSpPr>
          <p:spPr>
            <a:xfrm>
              <a:off x="5644114" y="2843737"/>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4" name="Grupo 13">
            <a:extLst>
              <a:ext uri="{FF2B5EF4-FFF2-40B4-BE49-F238E27FC236}">
                <a16:creationId xmlns:a16="http://schemas.microsoft.com/office/drawing/2014/main" id="{9276E5FC-A1AA-F0A7-C440-5D0C7F7C39B0}"/>
              </a:ext>
            </a:extLst>
          </p:cNvPr>
          <p:cNvGrpSpPr/>
          <p:nvPr/>
        </p:nvGrpSpPr>
        <p:grpSpPr>
          <a:xfrm>
            <a:off x="5644114" y="3122507"/>
            <a:ext cx="928520" cy="307777"/>
            <a:chOff x="5644114" y="3122507"/>
            <a:chExt cx="928520" cy="307777"/>
          </a:xfrm>
        </p:grpSpPr>
        <p:sp>
          <p:nvSpPr>
            <p:cNvPr id="60" name="CuadroTexto 59">
              <a:extLst>
                <a:ext uri="{FF2B5EF4-FFF2-40B4-BE49-F238E27FC236}">
                  <a16:creationId xmlns:a16="http://schemas.microsoft.com/office/drawing/2014/main" id="{914C1182-893F-1D7B-01AA-288A33FA8EE5}"/>
                </a:ext>
              </a:extLst>
            </p:cNvPr>
            <p:cNvSpPr txBox="1"/>
            <p:nvPr/>
          </p:nvSpPr>
          <p:spPr>
            <a:xfrm>
              <a:off x="5703200" y="3122507"/>
              <a:ext cx="869434"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Capital</a:t>
              </a:r>
            </a:p>
          </p:txBody>
        </p:sp>
        <p:sp>
          <p:nvSpPr>
            <p:cNvPr id="61" name="Elipse 60">
              <a:extLst>
                <a:ext uri="{FF2B5EF4-FFF2-40B4-BE49-F238E27FC236}">
                  <a16:creationId xmlns:a16="http://schemas.microsoft.com/office/drawing/2014/main" id="{B10C0CDA-A889-E6D0-C0BB-2DF19CB290D4}"/>
                </a:ext>
              </a:extLst>
            </p:cNvPr>
            <p:cNvSpPr/>
            <p:nvPr/>
          </p:nvSpPr>
          <p:spPr>
            <a:xfrm>
              <a:off x="5644114" y="3234801"/>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1" name="Grupo 10">
            <a:extLst>
              <a:ext uri="{FF2B5EF4-FFF2-40B4-BE49-F238E27FC236}">
                <a16:creationId xmlns:a16="http://schemas.microsoft.com/office/drawing/2014/main" id="{74184C95-7E1C-BD03-DECF-98339AF848F6}"/>
              </a:ext>
            </a:extLst>
          </p:cNvPr>
          <p:cNvGrpSpPr/>
          <p:nvPr/>
        </p:nvGrpSpPr>
        <p:grpSpPr>
          <a:xfrm>
            <a:off x="5644114" y="3490568"/>
            <a:ext cx="3131671" cy="307777"/>
            <a:chOff x="5644114" y="3490568"/>
            <a:chExt cx="3131671" cy="307777"/>
          </a:xfrm>
        </p:grpSpPr>
        <p:sp>
          <p:nvSpPr>
            <p:cNvPr id="62" name="CuadroTexto 61">
              <a:extLst>
                <a:ext uri="{FF2B5EF4-FFF2-40B4-BE49-F238E27FC236}">
                  <a16:creationId xmlns:a16="http://schemas.microsoft.com/office/drawing/2014/main" id="{E48C2BC5-1A98-3280-6DA5-61501FDC5EA8}"/>
                </a:ext>
              </a:extLst>
            </p:cNvPr>
            <p:cNvSpPr txBox="1"/>
            <p:nvPr/>
          </p:nvSpPr>
          <p:spPr>
            <a:xfrm>
              <a:off x="5703200" y="3490568"/>
              <a:ext cx="3072585"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Liquidez (disponibilidad del dinero)</a:t>
              </a:r>
            </a:p>
          </p:txBody>
        </p:sp>
        <p:sp>
          <p:nvSpPr>
            <p:cNvPr id="63" name="Elipse 62">
              <a:extLst>
                <a:ext uri="{FF2B5EF4-FFF2-40B4-BE49-F238E27FC236}">
                  <a16:creationId xmlns:a16="http://schemas.microsoft.com/office/drawing/2014/main" id="{5135022B-5E64-748B-E5CE-6107A0F9AA5C}"/>
                </a:ext>
              </a:extLst>
            </p:cNvPr>
            <p:cNvSpPr/>
            <p:nvPr/>
          </p:nvSpPr>
          <p:spPr>
            <a:xfrm>
              <a:off x="5644114" y="3602862"/>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5" name="Grupo 4">
            <a:extLst>
              <a:ext uri="{FF2B5EF4-FFF2-40B4-BE49-F238E27FC236}">
                <a16:creationId xmlns:a16="http://schemas.microsoft.com/office/drawing/2014/main" id="{B5888F3F-54F6-E25F-BBE9-640BFF67BD7C}"/>
              </a:ext>
            </a:extLst>
          </p:cNvPr>
          <p:cNvGrpSpPr/>
          <p:nvPr/>
        </p:nvGrpSpPr>
        <p:grpSpPr>
          <a:xfrm>
            <a:off x="5644114" y="3870130"/>
            <a:ext cx="2058764" cy="307777"/>
            <a:chOff x="5644114" y="3870130"/>
            <a:chExt cx="2058764" cy="307777"/>
          </a:xfrm>
        </p:grpSpPr>
        <p:sp>
          <p:nvSpPr>
            <p:cNvPr id="64" name="CuadroTexto 63">
              <a:extLst>
                <a:ext uri="{FF2B5EF4-FFF2-40B4-BE49-F238E27FC236}">
                  <a16:creationId xmlns:a16="http://schemas.microsoft.com/office/drawing/2014/main" id="{3B6B818E-4D6B-EAAA-9667-F46B1C322905}"/>
                </a:ext>
              </a:extLst>
            </p:cNvPr>
            <p:cNvSpPr txBox="1"/>
            <p:nvPr/>
          </p:nvSpPr>
          <p:spPr>
            <a:xfrm>
              <a:off x="5703200" y="3870130"/>
              <a:ext cx="1999678"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Objetivos financieros</a:t>
              </a:r>
            </a:p>
          </p:txBody>
        </p:sp>
        <p:sp>
          <p:nvSpPr>
            <p:cNvPr id="65" name="Elipse 64">
              <a:extLst>
                <a:ext uri="{FF2B5EF4-FFF2-40B4-BE49-F238E27FC236}">
                  <a16:creationId xmlns:a16="http://schemas.microsoft.com/office/drawing/2014/main" id="{91EB7C2E-6EA8-2EB9-A4CE-25E9D05C6219}"/>
                </a:ext>
              </a:extLst>
            </p:cNvPr>
            <p:cNvSpPr/>
            <p:nvPr/>
          </p:nvSpPr>
          <p:spPr>
            <a:xfrm>
              <a:off x="5644114" y="3982424"/>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6" name="Grupo 5">
            <a:extLst>
              <a:ext uri="{FF2B5EF4-FFF2-40B4-BE49-F238E27FC236}">
                <a16:creationId xmlns:a16="http://schemas.microsoft.com/office/drawing/2014/main" id="{8AC518C9-7E17-0B39-D276-87DCDC14B919}"/>
              </a:ext>
            </a:extLst>
          </p:cNvPr>
          <p:cNvGrpSpPr/>
          <p:nvPr/>
        </p:nvGrpSpPr>
        <p:grpSpPr>
          <a:xfrm>
            <a:off x="5644114" y="4238190"/>
            <a:ext cx="1470869" cy="307777"/>
            <a:chOff x="5644114" y="4238190"/>
            <a:chExt cx="1470869" cy="307777"/>
          </a:xfrm>
        </p:grpSpPr>
        <p:sp>
          <p:nvSpPr>
            <p:cNvPr id="66" name="CuadroTexto 65">
              <a:extLst>
                <a:ext uri="{FF2B5EF4-FFF2-40B4-BE49-F238E27FC236}">
                  <a16:creationId xmlns:a16="http://schemas.microsoft.com/office/drawing/2014/main" id="{3A5B0CD5-D03B-67EA-94DF-9E4B394D0049}"/>
                </a:ext>
              </a:extLst>
            </p:cNvPr>
            <p:cNvSpPr txBox="1"/>
            <p:nvPr/>
          </p:nvSpPr>
          <p:spPr>
            <a:xfrm>
              <a:off x="5703200" y="4238190"/>
              <a:ext cx="1411783"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Tipo de interés</a:t>
              </a:r>
            </a:p>
          </p:txBody>
        </p:sp>
        <p:sp>
          <p:nvSpPr>
            <p:cNvPr id="67" name="Elipse 66">
              <a:extLst>
                <a:ext uri="{FF2B5EF4-FFF2-40B4-BE49-F238E27FC236}">
                  <a16:creationId xmlns:a16="http://schemas.microsoft.com/office/drawing/2014/main" id="{530231C6-0284-F03B-4306-C2C0583C0441}"/>
                </a:ext>
              </a:extLst>
            </p:cNvPr>
            <p:cNvSpPr/>
            <p:nvPr/>
          </p:nvSpPr>
          <p:spPr>
            <a:xfrm>
              <a:off x="5644114" y="4350484"/>
              <a:ext cx="82442" cy="82442"/>
            </a:xfrm>
            <a:prstGeom prst="ellipse">
              <a:avLst/>
            </a:prstGeom>
            <a:solidFill>
              <a:srgbClr val="0072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2" name="Grupo 11">
            <a:extLst>
              <a:ext uri="{FF2B5EF4-FFF2-40B4-BE49-F238E27FC236}">
                <a16:creationId xmlns:a16="http://schemas.microsoft.com/office/drawing/2014/main" id="{66C26FB7-C6BA-13C5-7E72-AEC2B4689342}"/>
              </a:ext>
            </a:extLst>
          </p:cNvPr>
          <p:cNvGrpSpPr/>
          <p:nvPr/>
        </p:nvGrpSpPr>
        <p:grpSpPr>
          <a:xfrm>
            <a:off x="239547" y="884830"/>
            <a:ext cx="1367111" cy="2370170"/>
            <a:chOff x="239547" y="1370936"/>
            <a:chExt cx="1367111" cy="2370170"/>
          </a:xfrm>
        </p:grpSpPr>
        <p:sp>
          <p:nvSpPr>
            <p:cNvPr id="13" name="CuadroTexto 12">
              <a:hlinkClick r:id="rId5" action="ppaction://hlinksldjump"/>
              <a:extLst>
                <a:ext uri="{FF2B5EF4-FFF2-40B4-BE49-F238E27FC236}">
                  <a16:creationId xmlns:a16="http://schemas.microsoft.com/office/drawing/2014/main" id="{93FF8E0F-D130-EAB4-0412-E6C5BE53FB75}"/>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0" name="CuadroTexto 19">
              <a:hlinkClick r:id="rId6" action="ppaction://hlinksldjump"/>
              <a:extLst>
                <a:ext uri="{FF2B5EF4-FFF2-40B4-BE49-F238E27FC236}">
                  <a16:creationId xmlns:a16="http://schemas.microsoft.com/office/drawing/2014/main" id="{D638E9AC-5F75-6F56-9BFF-70745361FE65}"/>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AHORRO E INVERSIÓN</a:t>
              </a:r>
            </a:p>
          </p:txBody>
        </p:sp>
        <p:sp>
          <p:nvSpPr>
            <p:cNvPr id="27" name="CuadroTexto 26">
              <a:hlinkClick r:id="rId7" action="ppaction://hlinksldjump"/>
              <a:extLst>
                <a:ext uri="{FF2B5EF4-FFF2-40B4-BE49-F238E27FC236}">
                  <a16:creationId xmlns:a16="http://schemas.microsoft.com/office/drawing/2014/main" id="{F5A4C2A1-4969-0BD8-0D36-C62FBBED6778}"/>
                </a:ext>
              </a:extLst>
            </p:cNvPr>
            <p:cNvSpPr txBox="1"/>
            <p:nvPr/>
          </p:nvSpPr>
          <p:spPr>
            <a:xfrm>
              <a:off x="239547" y="280069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28" name="CuadroTexto 27">
              <a:hlinkClick r:id="rId8" action="ppaction://hlinksldjump"/>
              <a:extLst>
                <a:ext uri="{FF2B5EF4-FFF2-40B4-BE49-F238E27FC236}">
                  <a16:creationId xmlns:a16="http://schemas.microsoft.com/office/drawing/2014/main" id="{AEB52A0E-2EDD-AFF9-CBF9-8B0B7D276D96}"/>
                </a:ext>
              </a:extLst>
            </p:cNvPr>
            <p:cNvSpPr txBox="1"/>
            <p:nvPr/>
          </p:nvSpPr>
          <p:spPr>
            <a:xfrm>
              <a:off x="239547" y="3079668"/>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29" name="CuadroTexto 28">
              <a:hlinkClick r:id="rId9" action="ppaction://hlinksldjump"/>
              <a:extLst>
                <a:ext uri="{FF2B5EF4-FFF2-40B4-BE49-F238E27FC236}">
                  <a16:creationId xmlns:a16="http://schemas.microsoft.com/office/drawing/2014/main" id="{8884C93F-0BD1-5AF7-253D-9F2478E690B5}"/>
                </a:ext>
              </a:extLst>
            </p:cNvPr>
            <p:cNvSpPr txBox="1"/>
            <p:nvPr/>
          </p:nvSpPr>
          <p:spPr>
            <a:xfrm>
              <a:off x="239547" y="3449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0" name="Conector recto 29">
              <a:extLst>
                <a:ext uri="{FF2B5EF4-FFF2-40B4-BE49-F238E27FC236}">
                  <a16:creationId xmlns:a16="http://schemas.microsoft.com/office/drawing/2014/main" id="{EFA2886F-8AE6-FE40-04E1-C9DE23D22E17}"/>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EBED3AEF-9EAF-FDEE-5B6B-BC98C636978D}"/>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C11E221E-56E6-523B-4E30-62A45C73F841}"/>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94D301A9-ED50-87F3-22F7-8E4AC8B774C9}"/>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CE261558-A026-E7EB-39D1-2BB8D71124FF}"/>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3703528A-E29C-60A4-29A3-18A3C3C0F33E}"/>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CuadroTexto 40">
              <a:hlinkClick r:id="rId10" action="ppaction://hlinksldjump"/>
              <a:extLst>
                <a:ext uri="{FF2B5EF4-FFF2-40B4-BE49-F238E27FC236}">
                  <a16:creationId xmlns:a16="http://schemas.microsoft.com/office/drawing/2014/main" id="{F158C981-C28E-D593-0A43-AE0C6E2A510D}"/>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¿Ahorrar o invertir?</a:t>
              </a:r>
            </a:p>
          </p:txBody>
        </p:sp>
        <p:sp>
          <p:nvSpPr>
            <p:cNvPr id="42" name="Elipse 41">
              <a:extLst>
                <a:ext uri="{FF2B5EF4-FFF2-40B4-BE49-F238E27FC236}">
                  <a16:creationId xmlns:a16="http://schemas.microsoft.com/office/drawing/2014/main" id="{3823F045-2B49-01F7-61DC-50E6C0EFA05D}"/>
                </a:ext>
              </a:extLst>
            </p:cNvPr>
            <p:cNvSpPr/>
            <p:nvPr/>
          </p:nvSpPr>
          <p:spPr>
            <a:xfrm>
              <a:off x="1337631" y="185625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3" name="CuadroTexto 42">
              <a:hlinkClick r:id="rId11" action="ppaction://hlinksldjump"/>
              <a:extLst>
                <a:ext uri="{FF2B5EF4-FFF2-40B4-BE49-F238E27FC236}">
                  <a16:creationId xmlns:a16="http://schemas.microsoft.com/office/drawing/2014/main" id="{0F9C8C24-6BC3-1CC8-FB3B-80E677604FEE}"/>
                </a:ext>
              </a:extLst>
            </p:cNvPr>
            <p:cNvSpPr txBox="1"/>
            <p:nvPr/>
          </p:nvSpPr>
          <p:spPr>
            <a:xfrm>
              <a:off x="239548" y="1952440"/>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Ahorro y la Inversión </a:t>
              </a:r>
            </a:p>
          </p:txBody>
        </p:sp>
        <p:sp>
          <p:nvSpPr>
            <p:cNvPr id="44" name="CuadroTexto 43">
              <a:hlinkClick r:id="rId12" action="ppaction://hlinksldjump"/>
              <a:extLst>
                <a:ext uri="{FF2B5EF4-FFF2-40B4-BE49-F238E27FC236}">
                  <a16:creationId xmlns:a16="http://schemas.microsoft.com/office/drawing/2014/main" id="{E12DB7DA-205F-CEBF-47B2-56824F9DB182}"/>
                </a:ext>
              </a:extLst>
            </p:cNvPr>
            <p:cNvSpPr txBox="1"/>
            <p:nvPr/>
          </p:nvSpPr>
          <p:spPr>
            <a:xfrm>
              <a:off x="239548" y="2134044"/>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decisión de Patricia</a:t>
              </a:r>
            </a:p>
          </p:txBody>
        </p:sp>
        <p:sp>
          <p:nvSpPr>
            <p:cNvPr id="45" name="CuadroTexto 44">
              <a:hlinkClick r:id="rId13" action="ppaction://hlinksldjump"/>
              <a:extLst>
                <a:ext uri="{FF2B5EF4-FFF2-40B4-BE49-F238E27FC236}">
                  <a16:creationId xmlns:a16="http://schemas.microsoft.com/office/drawing/2014/main" id="{E14160F8-1114-87BB-0B14-1ECABCF5049B}"/>
                </a:ext>
              </a:extLst>
            </p:cNvPr>
            <p:cNvSpPr txBox="1"/>
            <p:nvPr/>
          </p:nvSpPr>
          <p:spPr>
            <a:xfrm>
              <a:off x="239548" y="2306190"/>
              <a:ext cx="1085161"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Finanzas e inversiones </a:t>
              </a:r>
              <a:br>
                <a:rPr lang="es-ES" sz="700" spc="-30" dirty="0">
                  <a:solidFill>
                    <a:schemeClr val="bg1">
                      <a:alpha val="50000"/>
                    </a:schemeClr>
                  </a:solidFill>
                  <a:latin typeface="PP Neue Montreal Book" pitchFamily="2" charset="77"/>
                  <a:ea typeface="PP Neue Montreal Book" pitchFamily="2" charset="77"/>
                </a:rPr>
              </a:br>
              <a:r>
                <a:rPr lang="es-ES" sz="700" spc="-30" dirty="0">
                  <a:solidFill>
                    <a:schemeClr val="bg1">
                      <a:alpha val="50000"/>
                    </a:schemeClr>
                  </a:solidFill>
                  <a:latin typeface="PP Neue Montreal Book" pitchFamily="2" charset="77"/>
                  <a:ea typeface="PP Neue Montreal Book" pitchFamily="2" charset="77"/>
                </a:rPr>
                <a:t>socialmente responsables</a:t>
              </a:r>
            </a:p>
          </p:txBody>
        </p:sp>
        <p:sp>
          <p:nvSpPr>
            <p:cNvPr id="46" name="CuadroTexto 45">
              <a:hlinkClick r:id="rId14" action="ppaction://hlinksldjump"/>
              <a:extLst>
                <a:ext uri="{FF2B5EF4-FFF2-40B4-BE49-F238E27FC236}">
                  <a16:creationId xmlns:a16="http://schemas.microsoft.com/office/drawing/2014/main" id="{3AF1ED02-4D89-34C2-74A6-9AB697BFD4E5}"/>
                </a:ext>
              </a:extLst>
            </p:cNvPr>
            <p:cNvSpPr txBox="1"/>
            <p:nvPr/>
          </p:nvSpPr>
          <p:spPr>
            <a:xfrm>
              <a:off x="239548" y="2568902"/>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Economía circular </a:t>
              </a:r>
              <a:r>
                <a:rPr lang="es-ES" sz="600" dirty="0">
                  <a:solidFill>
                    <a:schemeClr val="bg1">
                      <a:alpha val="50000"/>
                    </a:schemeClr>
                  </a:solidFill>
                  <a:latin typeface="PP Neue Montreal Book" pitchFamily="2" charset="77"/>
                  <a:ea typeface="PP Neue Montreal Book" pitchFamily="2" charset="77"/>
                </a:rPr>
                <a:t>(7R) </a:t>
              </a:r>
            </a:p>
          </p:txBody>
        </p:sp>
      </p:grpSp>
      <p:pic>
        <p:nvPicPr>
          <p:cNvPr id="17" name="Imagen 16">
            <a:hlinkClick r:id="" action="ppaction://hlinkshowjump?jump=firstslide"/>
            <a:extLst>
              <a:ext uri="{FF2B5EF4-FFF2-40B4-BE49-F238E27FC236}">
                <a16:creationId xmlns:a16="http://schemas.microsoft.com/office/drawing/2014/main" id="{0C432FE2-4FFD-2576-6ECA-594209792664}"/>
              </a:ext>
            </a:extLst>
          </p:cNvPr>
          <p:cNvPicPr>
            <a:picLocks noChangeAspect="1"/>
          </p:cNvPicPr>
          <p:nvPr/>
        </p:nvPicPr>
        <p:blipFill>
          <a:blip r:embed="rId15"/>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66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CuadroTexto 39">
            <a:extLst>
              <a:ext uri="{FF2B5EF4-FFF2-40B4-BE49-F238E27FC236}">
                <a16:creationId xmlns:a16="http://schemas.microsoft.com/office/drawing/2014/main" id="{2C76B01E-A167-3661-464C-A4AEC09842AE}"/>
              </a:ext>
            </a:extLst>
          </p:cNvPr>
          <p:cNvSpPr txBox="1"/>
          <p:nvPr/>
        </p:nvSpPr>
        <p:spPr>
          <a:xfrm>
            <a:off x="4315298" y="1108288"/>
            <a:ext cx="431551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la inversión</a:t>
            </a:r>
          </a:p>
        </p:txBody>
      </p:sp>
      <p:sp>
        <p:nvSpPr>
          <p:cNvPr id="3" name="CuadroTexto 2">
            <a:extLst>
              <a:ext uri="{FF2B5EF4-FFF2-40B4-BE49-F238E27FC236}">
                <a16:creationId xmlns:a16="http://schemas.microsoft.com/office/drawing/2014/main" id="{E56CF51E-AD8D-C534-2D55-1B8089BE20E5}"/>
              </a:ext>
            </a:extLst>
          </p:cNvPr>
          <p:cNvSpPr txBox="1"/>
          <p:nvPr/>
        </p:nvSpPr>
        <p:spPr>
          <a:xfrm>
            <a:off x="2654103" y="383639"/>
            <a:ext cx="431551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0072C2"/>
                </a:solidFill>
                <a:latin typeface="PP Neue Montreal" pitchFamily="2" charset="77"/>
                <a:ea typeface="PP Neue Montreal" pitchFamily="2" charset="77"/>
              </a:rPr>
              <a:t>El ahorro y</a:t>
            </a:r>
          </a:p>
        </p:txBody>
      </p:sp>
      <p:sp>
        <p:nvSpPr>
          <p:cNvPr id="4" name="CuadroTexto 3">
            <a:extLst>
              <a:ext uri="{FF2B5EF4-FFF2-40B4-BE49-F238E27FC236}">
                <a16:creationId xmlns:a16="http://schemas.microsoft.com/office/drawing/2014/main" id="{F839CEB0-1748-CA30-335C-4C71E7BDE25F}"/>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INVERSIÓN</a:t>
            </a:r>
          </a:p>
        </p:txBody>
      </p:sp>
      <p:pic>
        <p:nvPicPr>
          <p:cNvPr id="7" name="Imagen 6">
            <a:extLst>
              <a:ext uri="{FF2B5EF4-FFF2-40B4-BE49-F238E27FC236}">
                <a16:creationId xmlns:a16="http://schemas.microsoft.com/office/drawing/2014/main" id="{D71FA1C0-878D-A559-09AD-D98D464F489D}"/>
              </a:ext>
            </a:extLst>
          </p:cNvPr>
          <p:cNvPicPr>
            <a:picLocks noChangeAspect="1"/>
          </p:cNvPicPr>
          <p:nvPr/>
        </p:nvPicPr>
        <p:blipFill>
          <a:blip r:embed="rId3"/>
          <a:srcRect/>
          <a:stretch/>
        </p:blipFill>
        <p:spPr>
          <a:xfrm>
            <a:off x="305731" y="4015797"/>
            <a:ext cx="352154" cy="255184"/>
          </a:xfrm>
          <a:prstGeom prst="rect">
            <a:avLst/>
          </a:prstGeom>
        </p:spPr>
      </p:pic>
      <p:sp>
        <p:nvSpPr>
          <p:cNvPr id="8" name="CuadroTexto 7">
            <a:extLst>
              <a:ext uri="{FF2B5EF4-FFF2-40B4-BE49-F238E27FC236}">
                <a16:creationId xmlns:a16="http://schemas.microsoft.com/office/drawing/2014/main" id="{AB60A794-EB44-C676-7415-B7C6D1F1D1F4}"/>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AHORRO E</a:t>
            </a:r>
          </a:p>
        </p:txBody>
      </p:sp>
      <p:sp>
        <p:nvSpPr>
          <p:cNvPr id="9" name="CuadroTexto 8">
            <a:extLst>
              <a:ext uri="{FF2B5EF4-FFF2-40B4-BE49-F238E27FC236}">
                <a16:creationId xmlns:a16="http://schemas.microsoft.com/office/drawing/2014/main" id="{1FF9DDA1-084B-6C46-35CE-CBA31B609EC9}"/>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grpSp>
        <p:nvGrpSpPr>
          <p:cNvPr id="11" name="Grupo 10">
            <a:extLst>
              <a:ext uri="{FF2B5EF4-FFF2-40B4-BE49-F238E27FC236}">
                <a16:creationId xmlns:a16="http://schemas.microsoft.com/office/drawing/2014/main" id="{F909B46E-12DE-D090-9F89-47673EB39F74}"/>
              </a:ext>
            </a:extLst>
          </p:cNvPr>
          <p:cNvGrpSpPr/>
          <p:nvPr/>
        </p:nvGrpSpPr>
        <p:grpSpPr>
          <a:xfrm>
            <a:off x="5653668" y="3708020"/>
            <a:ext cx="2810108" cy="842912"/>
            <a:chOff x="5653668" y="3708020"/>
            <a:chExt cx="2810108" cy="842912"/>
          </a:xfrm>
        </p:grpSpPr>
        <p:sp>
          <p:nvSpPr>
            <p:cNvPr id="66" name="CuadroTexto 65">
              <a:extLst>
                <a:ext uri="{FF2B5EF4-FFF2-40B4-BE49-F238E27FC236}">
                  <a16:creationId xmlns:a16="http://schemas.microsoft.com/office/drawing/2014/main" id="{3A5B0CD5-D03B-67EA-94DF-9E4B394D0049}"/>
                </a:ext>
              </a:extLst>
            </p:cNvPr>
            <p:cNvSpPr txBox="1"/>
            <p:nvPr/>
          </p:nvSpPr>
          <p:spPr>
            <a:xfrm>
              <a:off x="5969783" y="3708020"/>
              <a:ext cx="1999678" cy="307777"/>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La inversión </a:t>
              </a:r>
            </a:p>
          </p:txBody>
        </p:sp>
        <p:sp>
          <p:nvSpPr>
            <p:cNvPr id="5" name="CuadroTexto 4">
              <a:extLst>
                <a:ext uri="{FF2B5EF4-FFF2-40B4-BE49-F238E27FC236}">
                  <a16:creationId xmlns:a16="http://schemas.microsoft.com/office/drawing/2014/main" id="{D43902CD-153C-C84E-CE3B-EDE6000295A5}"/>
                </a:ext>
              </a:extLst>
            </p:cNvPr>
            <p:cNvSpPr txBox="1"/>
            <p:nvPr/>
          </p:nvSpPr>
          <p:spPr>
            <a:xfrm>
              <a:off x="5653668" y="3970388"/>
              <a:ext cx="2810108" cy="580544"/>
            </a:xfrm>
            <a:prstGeom prst="rect">
              <a:avLst/>
            </a:prstGeom>
            <a:noFill/>
            <a:effectLst/>
          </p:spPr>
          <p:txBody>
            <a:bodyPr wrap="square" rtlCol="0">
              <a:spAutoFit/>
            </a:bodyPr>
            <a:lstStyle/>
            <a:p>
              <a:pPr algn="ctr">
                <a:lnSpc>
                  <a:spcPts val="2000"/>
                </a:lnSpc>
              </a:pPr>
              <a:r>
                <a:rPr lang="es-ES" sz="1200" dirty="0">
                  <a:latin typeface="PP Neue Montreal Book" pitchFamily="2" charset="77"/>
                  <a:ea typeface="PP Neue Montreal Book" pitchFamily="2" charset="77"/>
                </a:rPr>
                <a:t>es poner a trabajar el ahorro </a:t>
              </a:r>
              <a:br>
                <a:rPr lang="es-ES" sz="1200" dirty="0">
                  <a:latin typeface="PP Neue Montreal Book" pitchFamily="2" charset="77"/>
                  <a:ea typeface="PP Neue Montreal Book" pitchFamily="2" charset="77"/>
                </a:rPr>
              </a:br>
              <a:r>
                <a:rPr lang="es-ES" sz="1200" dirty="0">
                  <a:latin typeface="PP Neue Montreal Book" pitchFamily="2" charset="77"/>
                  <a:ea typeface="PP Neue Montreal Book" pitchFamily="2" charset="77"/>
                </a:rPr>
                <a:t>para lograr un objetivo financiero</a:t>
              </a:r>
            </a:p>
          </p:txBody>
        </p:sp>
      </p:grpSp>
      <p:grpSp>
        <p:nvGrpSpPr>
          <p:cNvPr id="2" name="Grupo 1">
            <a:extLst>
              <a:ext uri="{FF2B5EF4-FFF2-40B4-BE49-F238E27FC236}">
                <a16:creationId xmlns:a16="http://schemas.microsoft.com/office/drawing/2014/main" id="{F0C0EA4F-0C25-4937-0475-C32F4BA6ADCE}"/>
              </a:ext>
            </a:extLst>
          </p:cNvPr>
          <p:cNvGrpSpPr/>
          <p:nvPr/>
        </p:nvGrpSpPr>
        <p:grpSpPr>
          <a:xfrm>
            <a:off x="2648414" y="3708020"/>
            <a:ext cx="2810108" cy="842912"/>
            <a:chOff x="2648414" y="3708020"/>
            <a:chExt cx="2810108" cy="842912"/>
          </a:xfrm>
        </p:grpSpPr>
        <p:sp>
          <p:nvSpPr>
            <p:cNvPr id="6" name="CuadroTexto 5">
              <a:extLst>
                <a:ext uri="{FF2B5EF4-FFF2-40B4-BE49-F238E27FC236}">
                  <a16:creationId xmlns:a16="http://schemas.microsoft.com/office/drawing/2014/main" id="{87543BB3-7646-A0D3-79BD-86561DC4EE4A}"/>
                </a:ext>
              </a:extLst>
            </p:cNvPr>
            <p:cNvSpPr txBox="1"/>
            <p:nvPr/>
          </p:nvSpPr>
          <p:spPr>
            <a:xfrm>
              <a:off x="2964529" y="3708020"/>
              <a:ext cx="1999678" cy="307777"/>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El ahorro </a:t>
              </a:r>
            </a:p>
          </p:txBody>
        </p:sp>
        <p:sp>
          <p:nvSpPr>
            <p:cNvPr id="10" name="CuadroTexto 9">
              <a:extLst>
                <a:ext uri="{FF2B5EF4-FFF2-40B4-BE49-F238E27FC236}">
                  <a16:creationId xmlns:a16="http://schemas.microsoft.com/office/drawing/2014/main" id="{D70D0DCA-1B12-1E59-495A-0A34131C6552}"/>
                </a:ext>
              </a:extLst>
            </p:cNvPr>
            <p:cNvSpPr txBox="1"/>
            <p:nvPr/>
          </p:nvSpPr>
          <p:spPr>
            <a:xfrm>
              <a:off x="2648414" y="3970388"/>
              <a:ext cx="2810108" cy="580544"/>
            </a:xfrm>
            <a:prstGeom prst="rect">
              <a:avLst/>
            </a:prstGeom>
            <a:noFill/>
            <a:effectLst/>
          </p:spPr>
          <p:txBody>
            <a:bodyPr wrap="square" rtlCol="0">
              <a:spAutoFit/>
            </a:bodyPr>
            <a:lstStyle/>
            <a:p>
              <a:pPr algn="ctr">
                <a:lnSpc>
                  <a:spcPts val="2000"/>
                </a:lnSpc>
              </a:pPr>
              <a:r>
                <a:rPr lang="es-ES" sz="1200" dirty="0">
                  <a:latin typeface="PP Neue Montreal Book" pitchFamily="2" charset="77"/>
                  <a:ea typeface="PP Neue Montreal Book" pitchFamily="2" charset="77"/>
                </a:rPr>
                <a:t>es la parte de los ingresos </a:t>
              </a:r>
              <a:br>
                <a:rPr lang="es-ES" sz="1200" dirty="0">
                  <a:latin typeface="PP Neue Montreal Book" pitchFamily="2" charset="77"/>
                  <a:ea typeface="PP Neue Montreal Book" pitchFamily="2" charset="77"/>
                </a:rPr>
              </a:br>
              <a:r>
                <a:rPr lang="es-ES" sz="1200" dirty="0">
                  <a:latin typeface="PP Neue Montreal Book" pitchFamily="2" charset="77"/>
                  <a:ea typeface="PP Neue Montreal Book" pitchFamily="2" charset="77"/>
                </a:rPr>
                <a:t>que no nos gastamos</a:t>
              </a:r>
            </a:p>
          </p:txBody>
        </p:sp>
      </p:grpSp>
      <p:sp>
        <p:nvSpPr>
          <p:cNvPr id="13" name="Rectángulo redondeado 12">
            <a:extLst>
              <a:ext uri="{FF2B5EF4-FFF2-40B4-BE49-F238E27FC236}">
                <a16:creationId xmlns:a16="http://schemas.microsoft.com/office/drawing/2014/main" id="{02623FBF-4B85-D606-7768-7BB0AB341EB3}"/>
              </a:ext>
            </a:extLst>
          </p:cNvPr>
          <p:cNvSpPr/>
          <p:nvPr/>
        </p:nvSpPr>
        <p:spPr>
          <a:xfrm>
            <a:off x="3395545" y="2408154"/>
            <a:ext cx="1050399" cy="1015663"/>
          </a:xfrm>
          <a:prstGeom prst="roundRect">
            <a:avLst>
              <a:gd name="adj" fmla="val 500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Imagen 19">
            <a:extLst>
              <a:ext uri="{FF2B5EF4-FFF2-40B4-BE49-F238E27FC236}">
                <a16:creationId xmlns:a16="http://schemas.microsoft.com/office/drawing/2014/main" id="{74173319-1E47-C687-5F0C-B682730B94DC}"/>
              </a:ext>
            </a:extLst>
          </p:cNvPr>
          <p:cNvPicPr>
            <a:picLocks noChangeAspect="1"/>
          </p:cNvPicPr>
          <p:nvPr/>
        </p:nvPicPr>
        <p:blipFill>
          <a:blip r:embed="rId4"/>
          <a:srcRect/>
          <a:stretch/>
        </p:blipFill>
        <p:spPr>
          <a:xfrm>
            <a:off x="3646582" y="2652441"/>
            <a:ext cx="548324" cy="520443"/>
          </a:xfrm>
          <a:prstGeom prst="rect">
            <a:avLst/>
          </a:prstGeom>
        </p:spPr>
      </p:pic>
      <p:sp>
        <p:nvSpPr>
          <p:cNvPr id="27" name="Rectángulo redondeado 26">
            <a:extLst>
              <a:ext uri="{FF2B5EF4-FFF2-40B4-BE49-F238E27FC236}">
                <a16:creationId xmlns:a16="http://schemas.microsoft.com/office/drawing/2014/main" id="{4E19C4CE-ED8E-D744-5C56-4F79983177B0}"/>
              </a:ext>
            </a:extLst>
          </p:cNvPr>
          <p:cNvSpPr/>
          <p:nvPr/>
        </p:nvSpPr>
        <p:spPr>
          <a:xfrm>
            <a:off x="6462131" y="2408154"/>
            <a:ext cx="1050399" cy="1015663"/>
          </a:xfrm>
          <a:prstGeom prst="roundRect">
            <a:avLst>
              <a:gd name="adj" fmla="val 5008"/>
            </a:avLst>
          </a:prstGeom>
          <a:gradFill flip="none" rotWithShape="1">
            <a:gsLst>
              <a:gs pos="25000">
                <a:srgbClr val="009CDE"/>
              </a:gs>
              <a:gs pos="98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Imagen 27">
            <a:extLst>
              <a:ext uri="{FF2B5EF4-FFF2-40B4-BE49-F238E27FC236}">
                <a16:creationId xmlns:a16="http://schemas.microsoft.com/office/drawing/2014/main" id="{282D64E4-4771-0007-58DC-D7C48022AE75}"/>
              </a:ext>
            </a:extLst>
          </p:cNvPr>
          <p:cNvPicPr>
            <a:picLocks noChangeAspect="1"/>
          </p:cNvPicPr>
          <p:nvPr/>
        </p:nvPicPr>
        <p:blipFill>
          <a:blip r:embed="rId5"/>
          <a:srcRect/>
          <a:stretch/>
        </p:blipFill>
        <p:spPr>
          <a:xfrm>
            <a:off x="6729432" y="2652442"/>
            <a:ext cx="515796" cy="520443"/>
          </a:xfrm>
          <a:prstGeom prst="rect">
            <a:avLst/>
          </a:prstGeom>
        </p:spPr>
      </p:pic>
      <p:grpSp>
        <p:nvGrpSpPr>
          <p:cNvPr id="12" name="Grupo 11">
            <a:extLst>
              <a:ext uri="{FF2B5EF4-FFF2-40B4-BE49-F238E27FC236}">
                <a16:creationId xmlns:a16="http://schemas.microsoft.com/office/drawing/2014/main" id="{6D9CB6E0-76B1-A2F0-8A5A-71FBD5944543}"/>
              </a:ext>
            </a:extLst>
          </p:cNvPr>
          <p:cNvGrpSpPr/>
          <p:nvPr/>
        </p:nvGrpSpPr>
        <p:grpSpPr>
          <a:xfrm>
            <a:off x="239547" y="884830"/>
            <a:ext cx="1367111" cy="2370170"/>
            <a:chOff x="239547" y="1370936"/>
            <a:chExt cx="1367111" cy="2370170"/>
          </a:xfrm>
        </p:grpSpPr>
        <p:sp>
          <p:nvSpPr>
            <p:cNvPr id="14" name="CuadroTexto 13">
              <a:hlinkClick r:id="rId6" action="ppaction://hlinksldjump"/>
              <a:extLst>
                <a:ext uri="{FF2B5EF4-FFF2-40B4-BE49-F238E27FC236}">
                  <a16:creationId xmlns:a16="http://schemas.microsoft.com/office/drawing/2014/main" id="{E0D55637-73CB-A63B-CBD9-30897FDE69FF}"/>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5" name="CuadroTexto 14">
              <a:hlinkClick r:id="rId7" action="ppaction://hlinksldjump"/>
              <a:extLst>
                <a:ext uri="{FF2B5EF4-FFF2-40B4-BE49-F238E27FC236}">
                  <a16:creationId xmlns:a16="http://schemas.microsoft.com/office/drawing/2014/main" id="{0D4783F5-832A-8F9E-4EB0-DE5C4149398A}"/>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AHORRO E INVERSIÓN</a:t>
              </a:r>
            </a:p>
          </p:txBody>
        </p:sp>
        <p:sp>
          <p:nvSpPr>
            <p:cNvPr id="16" name="CuadroTexto 15">
              <a:hlinkClick r:id="rId8" action="ppaction://hlinksldjump"/>
              <a:extLst>
                <a:ext uri="{FF2B5EF4-FFF2-40B4-BE49-F238E27FC236}">
                  <a16:creationId xmlns:a16="http://schemas.microsoft.com/office/drawing/2014/main" id="{9AAD24BE-E762-C4B5-E7AD-0DD97D05DC2C}"/>
                </a:ext>
              </a:extLst>
            </p:cNvPr>
            <p:cNvSpPr txBox="1"/>
            <p:nvPr/>
          </p:nvSpPr>
          <p:spPr>
            <a:xfrm>
              <a:off x="239547" y="280069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17" name="CuadroTexto 16">
              <a:hlinkClick r:id="rId9" action="ppaction://hlinksldjump"/>
              <a:extLst>
                <a:ext uri="{FF2B5EF4-FFF2-40B4-BE49-F238E27FC236}">
                  <a16:creationId xmlns:a16="http://schemas.microsoft.com/office/drawing/2014/main" id="{81810ECA-6462-964D-C17E-A55F055E8B51}"/>
                </a:ext>
              </a:extLst>
            </p:cNvPr>
            <p:cNvSpPr txBox="1"/>
            <p:nvPr/>
          </p:nvSpPr>
          <p:spPr>
            <a:xfrm>
              <a:off x="239547" y="3079668"/>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18" name="CuadroTexto 17">
              <a:hlinkClick r:id="rId10" action="ppaction://hlinksldjump"/>
              <a:extLst>
                <a:ext uri="{FF2B5EF4-FFF2-40B4-BE49-F238E27FC236}">
                  <a16:creationId xmlns:a16="http://schemas.microsoft.com/office/drawing/2014/main" id="{5C36DF46-DC16-30C8-0641-F9F07E91209B}"/>
                </a:ext>
              </a:extLst>
            </p:cNvPr>
            <p:cNvSpPr txBox="1"/>
            <p:nvPr/>
          </p:nvSpPr>
          <p:spPr>
            <a:xfrm>
              <a:off x="239547" y="3449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9" name="Conector recto 18">
              <a:extLst>
                <a:ext uri="{FF2B5EF4-FFF2-40B4-BE49-F238E27FC236}">
                  <a16:creationId xmlns:a16="http://schemas.microsoft.com/office/drawing/2014/main" id="{0A4B8D80-1DF6-C30B-E40B-16A1D0AF43CD}"/>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F940A754-2A5C-BFF8-050E-7421E9576563}"/>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70F3BBC-6EBD-7C9C-92E4-2CF331EF5761}"/>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8EC32C68-CBDC-D561-37BD-4BF69F455833}"/>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5EF10CF8-F432-D64F-32D7-7682979E40D2}"/>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AD7D3E4C-0E9E-3D92-20CA-2CDB9FF2867C}"/>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uadroTexto 25">
              <a:hlinkClick r:id="rId11" action="ppaction://hlinksldjump"/>
              <a:extLst>
                <a:ext uri="{FF2B5EF4-FFF2-40B4-BE49-F238E27FC236}">
                  <a16:creationId xmlns:a16="http://schemas.microsoft.com/office/drawing/2014/main" id="{CCE2FC26-E1FA-6893-0FDD-7872D98F20BD}"/>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¿Ahorrar o invertir?</a:t>
              </a:r>
            </a:p>
          </p:txBody>
        </p:sp>
        <p:sp>
          <p:nvSpPr>
            <p:cNvPr id="29" name="Elipse 28">
              <a:extLst>
                <a:ext uri="{FF2B5EF4-FFF2-40B4-BE49-F238E27FC236}">
                  <a16:creationId xmlns:a16="http://schemas.microsoft.com/office/drawing/2014/main" id="{58A06E35-8DAC-79D5-EAA7-0E4906013C29}"/>
                </a:ext>
              </a:extLst>
            </p:cNvPr>
            <p:cNvSpPr/>
            <p:nvPr/>
          </p:nvSpPr>
          <p:spPr>
            <a:xfrm>
              <a:off x="1337631" y="2005776"/>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0" name="CuadroTexto 29">
              <a:hlinkClick r:id="rId12" action="ppaction://hlinksldjump"/>
              <a:extLst>
                <a:ext uri="{FF2B5EF4-FFF2-40B4-BE49-F238E27FC236}">
                  <a16:creationId xmlns:a16="http://schemas.microsoft.com/office/drawing/2014/main" id="{E71B3524-5D0C-2327-166B-3E65C0A343CF}"/>
                </a:ext>
              </a:extLst>
            </p:cNvPr>
            <p:cNvSpPr txBox="1"/>
            <p:nvPr/>
          </p:nvSpPr>
          <p:spPr>
            <a:xfrm>
              <a:off x="239548" y="1952440"/>
              <a:ext cx="106552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El Ahorro y la Inversión </a:t>
              </a:r>
            </a:p>
          </p:txBody>
        </p:sp>
        <p:sp>
          <p:nvSpPr>
            <p:cNvPr id="51" name="CuadroTexto 50">
              <a:hlinkClick r:id="rId13" action="ppaction://hlinksldjump"/>
              <a:extLst>
                <a:ext uri="{FF2B5EF4-FFF2-40B4-BE49-F238E27FC236}">
                  <a16:creationId xmlns:a16="http://schemas.microsoft.com/office/drawing/2014/main" id="{B6EFB836-64BD-B154-BFE5-7A7C1AE6B39B}"/>
                </a:ext>
              </a:extLst>
            </p:cNvPr>
            <p:cNvSpPr txBox="1"/>
            <p:nvPr/>
          </p:nvSpPr>
          <p:spPr>
            <a:xfrm>
              <a:off x="239548" y="2134044"/>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decisión de Patricia</a:t>
              </a:r>
            </a:p>
          </p:txBody>
        </p:sp>
        <p:sp>
          <p:nvSpPr>
            <p:cNvPr id="52" name="CuadroTexto 51">
              <a:hlinkClick r:id="rId14" action="ppaction://hlinksldjump"/>
              <a:extLst>
                <a:ext uri="{FF2B5EF4-FFF2-40B4-BE49-F238E27FC236}">
                  <a16:creationId xmlns:a16="http://schemas.microsoft.com/office/drawing/2014/main" id="{4EB2B815-8316-D397-B2E8-6369128CE90C}"/>
                </a:ext>
              </a:extLst>
            </p:cNvPr>
            <p:cNvSpPr txBox="1"/>
            <p:nvPr/>
          </p:nvSpPr>
          <p:spPr>
            <a:xfrm>
              <a:off x="239548" y="2306190"/>
              <a:ext cx="1085161"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Finanzas e inversiones </a:t>
              </a:r>
              <a:br>
                <a:rPr lang="es-ES" sz="700" spc="-30" dirty="0">
                  <a:solidFill>
                    <a:schemeClr val="bg1">
                      <a:alpha val="50000"/>
                    </a:schemeClr>
                  </a:solidFill>
                  <a:latin typeface="PP Neue Montreal Book" pitchFamily="2" charset="77"/>
                  <a:ea typeface="PP Neue Montreal Book" pitchFamily="2" charset="77"/>
                </a:rPr>
              </a:br>
              <a:r>
                <a:rPr lang="es-ES" sz="700" spc="-30" dirty="0">
                  <a:solidFill>
                    <a:schemeClr val="bg1">
                      <a:alpha val="50000"/>
                    </a:schemeClr>
                  </a:solidFill>
                  <a:latin typeface="PP Neue Montreal Book" pitchFamily="2" charset="77"/>
                  <a:ea typeface="PP Neue Montreal Book" pitchFamily="2" charset="77"/>
                </a:rPr>
                <a:t>socialmente responsables</a:t>
              </a:r>
            </a:p>
          </p:txBody>
        </p:sp>
        <p:sp>
          <p:nvSpPr>
            <p:cNvPr id="53" name="CuadroTexto 52">
              <a:hlinkClick r:id="rId15" action="ppaction://hlinksldjump"/>
              <a:extLst>
                <a:ext uri="{FF2B5EF4-FFF2-40B4-BE49-F238E27FC236}">
                  <a16:creationId xmlns:a16="http://schemas.microsoft.com/office/drawing/2014/main" id="{CDA2A7D2-8D03-E9FF-5064-DB377DA8FDCB}"/>
                </a:ext>
              </a:extLst>
            </p:cNvPr>
            <p:cNvSpPr txBox="1"/>
            <p:nvPr/>
          </p:nvSpPr>
          <p:spPr>
            <a:xfrm>
              <a:off x="239548" y="2568902"/>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Economía circular </a:t>
              </a:r>
              <a:r>
                <a:rPr lang="es-ES" sz="600" dirty="0">
                  <a:solidFill>
                    <a:schemeClr val="bg1">
                      <a:alpha val="50000"/>
                    </a:schemeClr>
                  </a:solidFill>
                  <a:latin typeface="PP Neue Montreal Book" pitchFamily="2" charset="77"/>
                  <a:ea typeface="PP Neue Montreal Book" pitchFamily="2" charset="77"/>
                </a:rPr>
                <a:t>(7R) </a:t>
              </a:r>
            </a:p>
          </p:txBody>
        </p:sp>
      </p:grpSp>
      <p:pic>
        <p:nvPicPr>
          <p:cNvPr id="54" name="Imagen 53">
            <a:hlinkClick r:id="" action="ppaction://hlinkshowjump?jump=firstslide"/>
            <a:extLst>
              <a:ext uri="{FF2B5EF4-FFF2-40B4-BE49-F238E27FC236}">
                <a16:creationId xmlns:a16="http://schemas.microsoft.com/office/drawing/2014/main" id="{B1E31834-2DA3-FAE7-6DA3-4DB82FCE4EF5}"/>
              </a:ext>
            </a:extLst>
          </p:cNvPr>
          <p:cNvPicPr>
            <a:picLocks noChangeAspect="1"/>
          </p:cNvPicPr>
          <p:nvPr/>
        </p:nvPicPr>
        <p:blipFill>
          <a:blip r:embed="rId16"/>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91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428600" y="2234765"/>
            <a:ext cx="5838321" cy="2156726"/>
          </a:xfrm>
          <a:prstGeom prst="roundRect">
            <a:avLst>
              <a:gd name="adj" fmla="val 12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CuadroTexto 58">
            <a:extLst>
              <a:ext uri="{FF2B5EF4-FFF2-40B4-BE49-F238E27FC236}">
                <a16:creationId xmlns:a16="http://schemas.microsoft.com/office/drawing/2014/main" id="{7A24A48B-FAC9-00CF-0B5A-0E3798B9AD67}"/>
              </a:ext>
            </a:extLst>
          </p:cNvPr>
          <p:cNvSpPr txBox="1"/>
          <p:nvPr/>
        </p:nvSpPr>
        <p:spPr>
          <a:xfrm>
            <a:off x="2633014" y="2458117"/>
            <a:ext cx="4135675" cy="1709571"/>
          </a:xfrm>
          <a:prstGeom prst="rect">
            <a:avLst/>
          </a:prstGeom>
          <a:noFill/>
          <a:effectLst/>
        </p:spPr>
        <p:txBody>
          <a:bodyPr wrap="square" rtlCol="0">
            <a:spAutoFit/>
          </a:bodyPr>
          <a:lstStyle/>
          <a:p>
            <a:pPr>
              <a:lnSpc>
                <a:spcPct val="150000"/>
              </a:lnSpc>
            </a:pPr>
            <a:r>
              <a:rPr lang="es-ES" sz="1800" b="1" dirty="0">
                <a:latin typeface="PP Neue Montreal" pitchFamily="2" charset="77"/>
                <a:ea typeface="PP Neue Montreal" pitchFamily="2" charset="77"/>
              </a:rPr>
              <a:t>Edad: </a:t>
            </a:r>
            <a:r>
              <a:rPr lang="es-ES" sz="1800" dirty="0">
                <a:latin typeface="PP Neue Montreal Book" pitchFamily="2" charset="77"/>
                <a:ea typeface="PP Neue Montreal Book" pitchFamily="2" charset="77"/>
              </a:rPr>
              <a:t>18 años</a:t>
            </a:r>
          </a:p>
          <a:p>
            <a:pPr>
              <a:lnSpc>
                <a:spcPct val="150000"/>
              </a:lnSpc>
            </a:pPr>
            <a:r>
              <a:rPr lang="es-ES" sz="1800" b="1" dirty="0">
                <a:latin typeface="PP Neue Montreal" pitchFamily="2" charset="77"/>
                <a:ea typeface="PP Neue Montreal" pitchFamily="2" charset="77"/>
              </a:rPr>
              <a:t>Empleo: </a:t>
            </a:r>
            <a:r>
              <a:rPr lang="es-ES" sz="1800" dirty="0">
                <a:latin typeface="PP Neue Montreal Book" pitchFamily="2" charset="77"/>
                <a:ea typeface="PP Neue Montreal Book" pitchFamily="2" charset="77"/>
              </a:rPr>
              <a:t>Estudiante / Dependienta</a:t>
            </a:r>
          </a:p>
          <a:p>
            <a:pPr>
              <a:lnSpc>
                <a:spcPct val="150000"/>
              </a:lnSpc>
            </a:pPr>
            <a:r>
              <a:rPr lang="es-ES" sz="1800" dirty="0">
                <a:latin typeface="PP Neue Montreal Book" pitchFamily="2" charset="77"/>
                <a:ea typeface="PP Neue Montreal Book" pitchFamily="2" charset="77"/>
              </a:rPr>
              <a:t>Vive con los padres</a:t>
            </a:r>
          </a:p>
          <a:p>
            <a:pPr>
              <a:lnSpc>
                <a:spcPct val="150000"/>
              </a:lnSpc>
            </a:pPr>
            <a:r>
              <a:rPr lang="es-ES" sz="1800" b="1" dirty="0">
                <a:latin typeface="PP Neue Montreal" pitchFamily="2" charset="77"/>
                <a:ea typeface="PP Neue Montreal" pitchFamily="2" charset="77"/>
              </a:rPr>
              <a:t>Premio literario: </a:t>
            </a:r>
            <a:r>
              <a:rPr lang="es-ES" sz="1800" dirty="0">
                <a:latin typeface="PP Neue Montreal Book" pitchFamily="2" charset="77"/>
                <a:ea typeface="PP Neue Montreal Book" pitchFamily="2" charset="77"/>
              </a:rPr>
              <a:t>3.000€</a:t>
            </a:r>
          </a:p>
        </p:txBody>
      </p:sp>
      <p:sp>
        <p:nvSpPr>
          <p:cNvPr id="3" name="CuadroTexto 2">
            <a:extLst>
              <a:ext uri="{FF2B5EF4-FFF2-40B4-BE49-F238E27FC236}">
                <a16:creationId xmlns:a16="http://schemas.microsoft.com/office/drawing/2014/main" id="{26850A3F-25EF-9848-649F-B15E9932E793}"/>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INVERSIÓN</a:t>
            </a:r>
          </a:p>
        </p:txBody>
      </p:sp>
      <p:pic>
        <p:nvPicPr>
          <p:cNvPr id="5" name="Imagen 4">
            <a:extLst>
              <a:ext uri="{FF2B5EF4-FFF2-40B4-BE49-F238E27FC236}">
                <a16:creationId xmlns:a16="http://schemas.microsoft.com/office/drawing/2014/main" id="{0AF4B6A8-69DF-B3F4-5865-67D7FC293E77}"/>
              </a:ext>
            </a:extLst>
          </p:cNvPr>
          <p:cNvPicPr>
            <a:picLocks noChangeAspect="1"/>
          </p:cNvPicPr>
          <p:nvPr/>
        </p:nvPicPr>
        <p:blipFill>
          <a:blip r:embed="rId3"/>
          <a:srcRect/>
          <a:stretch/>
        </p:blipFill>
        <p:spPr>
          <a:xfrm>
            <a:off x="305731" y="4015797"/>
            <a:ext cx="352154" cy="255184"/>
          </a:xfrm>
          <a:prstGeom prst="rect">
            <a:avLst/>
          </a:prstGeom>
        </p:spPr>
      </p:pic>
      <p:sp>
        <p:nvSpPr>
          <p:cNvPr id="7" name="CuadroTexto 6">
            <a:extLst>
              <a:ext uri="{FF2B5EF4-FFF2-40B4-BE49-F238E27FC236}">
                <a16:creationId xmlns:a16="http://schemas.microsoft.com/office/drawing/2014/main" id="{E5137421-3E8E-D861-3B24-312941B746FD}"/>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AHORRO E</a:t>
            </a:r>
          </a:p>
        </p:txBody>
      </p:sp>
      <p:sp>
        <p:nvSpPr>
          <p:cNvPr id="8" name="CuadroTexto 7">
            <a:extLst>
              <a:ext uri="{FF2B5EF4-FFF2-40B4-BE49-F238E27FC236}">
                <a16:creationId xmlns:a16="http://schemas.microsoft.com/office/drawing/2014/main" id="{4529081B-1985-ECF4-FC90-5ACAB1A4D1E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1" name="CuadroTexto 40">
            <a:extLst>
              <a:ext uri="{FF2B5EF4-FFF2-40B4-BE49-F238E27FC236}">
                <a16:creationId xmlns:a16="http://schemas.microsoft.com/office/drawing/2014/main" id="{ADCEE014-A26E-27FD-9BCD-A4C20D2173E1}"/>
              </a:ext>
            </a:extLst>
          </p:cNvPr>
          <p:cNvSpPr txBox="1"/>
          <p:nvPr/>
        </p:nvSpPr>
        <p:spPr>
          <a:xfrm>
            <a:off x="2172105" y="202269"/>
            <a:ext cx="6468982"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150" dirty="0">
                <a:solidFill>
                  <a:schemeClr val="bg1"/>
                </a:solidFill>
                <a:latin typeface="PP Neue Montreal" pitchFamily="2" charset="77"/>
                <a:ea typeface="PP Neue Montreal" pitchFamily="2" charset="77"/>
              </a:rPr>
              <a:t>La decisión</a:t>
            </a:r>
          </a:p>
        </p:txBody>
      </p:sp>
      <p:sp>
        <p:nvSpPr>
          <p:cNvPr id="42" name="CuadroTexto 41">
            <a:extLst>
              <a:ext uri="{FF2B5EF4-FFF2-40B4-BE49-F238E27FC236}">
                <a16:creationId xmlns:a16="http://schemas.microsoft.com/office/drawing/2014/main" id="{EE7DD66E-2756-0429-62EB-13D2E3891D35}"/>
              </a:ext>
            </a:extLst>
          </p:cNvPr>
          <p:cNvSpPr txBox="1"/>
          <p:nvPr/>
        </p:nvSpPr>
        <p:spPr>
          <a:xfrm>
            <a:off x="2235188" y="1459298"/>
            <a:ext cx="1795908"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 Patricia</a:t>
            </a:r>
          </a:p>
        </p:txBody>
      </p:sp>
      <p:pic>
        <p:nvPicPr>
          <p:cNvPr id="2" name="Imagen 1">
            <a:extLst>
              <a:ext uri="{FF2B5EF4-FFF2-40B4-BE49-F238E27FC236}">
                <a16:creationId xmlns:a16="http://schemas.microsoft.com/office/drawing/2014/main" id="{724B789B-50A9-5DCE-68E2-74BF49A95008}"/>
              </a:ext>
            </a:extLst>
          </p:cNvPr>
          <p:cNvPicPr>
            <a:picLocks noChangeAspect="1"/>
          </p:cNvPicPr>
          <p:nvPr/>
        </p:nvPicPr>
        <p:blipFill rotWithShape="1">
          <a:blip r:embed="rId4"/>
          <a:srcRect t="5892" r="3391" b="26981"/>
          <a:stretch/>
        </p:blipFill>
        <p:spPr>
          <a:xfrm>
            <a:off x="5890087" y="789146"/>
            <a:ext cx="3002088" cy="4354352"/>
          </a:xfrm>
          <a:prstGeom prst="rect">
            <a:avLst/>
          </a:prstGeom>
        </p:spPr>
      </p:pic>
      <p:grpSp>
        <p:nvGrpSpPr>
          <p:cNvPr id="6" name="Grupo 5">
            <a:extLst>
              <a:ext uri="{FF2B5EF4-FFF2-40B4-BE49-F238E27FC236}">
                <a16:creationId xmlns:a16="http://schemas.microsoft.com/office/drawing/2014/main" id="{B6022A6A-C575-3E4E-EEB7-7F9A926D6CC0}"/>
              </a:ext>
            </a:extLst>
          </p:cNvPr>
          <p:cNvGrpSpPr/>
          <p:nvPr/>
        </p:nvGrpSpPr>
        <p:grpSpPr>
          <a:xfrm>
            <a:off x="239547" y="884830"/>
            <a:ext cx="1367111" cy="2370170"/>
            <a:chOff x="239547" y="1370936"/>
            <a:chExt cx="1367111" cy="2370170"/>
          </a:xfrm>
        </p:grpSpPr>
        <p:sp>
          <p:nvSpPr>
            <p:cNvPr id="9" name="CuadroTexto 8">
              <a:hlinkClick r:id="rId5" action="ppaction://hlinksldjump"/>
              <a:extLst>
                <a:ext uri="{FF2B5EF4-FFF2-40B4-BE49-F238E27FC236}">
                  <a16:creationId xmlns:a16="http://schemas.microsoft.com/office/drawing/2014/main" id="{71392479-A57B-E50D-D502-039688EE15AB}"/>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0" name="CuadroTexto 9">
              <a:hlinkClick r:id="rId6" action="ppaction://hlinksldjump"/>
              <a:extLst>
                <a:ext uri="{FF2B5EF4-FFF2-40B4-BE49-F238E27FC236}">
                  <a16:creationId xmlns:a16="http://schemas.microsoft.com/office/drawing/2014/main" id="{CCDE040C-0B45-646D-836D-D8A2DACE389E}"/>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AHORRO E INVERSIÓN</a:t>
              </a:r>
            </a:p>
          </p:txBody>
        </p:sp>
        <p:sp>
          <p:nvSpPr>
            <p:cNvPr id="11" name="CuadroTexto 10">
              <a:hlinkClick r:id="rId7" action="ppaction://hlinksldjump"/>
              <a:extLst>
                <a:ext uri="{FF2B5EF4-FFF2-40B4-BE49-F238E27FC236}">
                  <a16:creationId xmlns:a16="http://schemas.microsoft.com/office/drawing/2014/main" id="{066419A5-8D68-2E5D-C27B-9FDBF6512FCC}"/>
                </a:ext>
              </a:extLst>
            </p:cNvPr>
            <p:cNvSpPr txBox="1"/>
            <p:nvPr/>
          </p:nvSpPr>
          <p:spPr>
            <a:xfrm>
              <a:off x="239547" y="280069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12" name="CuadroTexto 11">
              <a:hlinkClick r:id="rId8" action="ppaction://hlinksldjump"/>
              <a:extLst>
                <a:ext uri="{FF2B5EF4-FFF2-40B4-BE49-F238E27FC236}">
                  <a16:creationId xmlns:a16="http://schemas.microsoft.com/office/drawing/2014/main" id="{8AF8723B-7093-FBC1-0D22-48916051DCF2}"/>
                </a:ext>
              </a:extLst>
            </p:cNvPr>
            <p:cNvSpPr txBox="1"/>
            <p:nvPr/>
          </p:nvSpPr>
          <p:spPr>
            <a:xfrm>
              <a:off x="239547" y="3079668"/>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13" name="CuadroTexto 12">
              <a:hlinkClick r:id="rId9" action="ppaction://hlinksldjump"/>
              <a:extLst>
                <a:ext uri="{FF2B5EF4-FFF2-40B4-BE49-F238E27FC236}">
                  <a16:creationId xmlns:a16="http://schemas.microsoft.com/office/drawing/2014/main" id="{679F34F2-6039-AA4D-853F-B283C2EE1E49}"/>
                </a:ext>
              </a:extLst>
            </p:cNvPr>
            <p:cNvSpPr txBox="1"/>
            <p:nvPr/>
          </p:nvSpPr>
          <p:spPr>
            <a:xfrm>
              <a:off x="239547" y="3449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4" name="Conector recto 13">
              <a:extLst>
                <a:ext uri="{FF2B5EF4-FFF2-40B4-BE49-F238E27FC236}">
                  <a16:creationId xmlns:a16="http://schemas.microsoft.com/office/drawing/2014/main" id="{6E2000E6-D8ED-D370-2D1E-FB5840CAACC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B722706B-62BA-26AC-8851-9C6BA7031FCD}"/>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BE122191-57C6-B1C9-62CB-4296ABFDE9E2}"/>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8E54EDFA-F7AB-B773-5341-95A310F3C53A}"/>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B8530AFA-7D9E-7551-B144-81A3A691B5F5}"/>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3FE6EFAA-7C2A-DFC6-C2CB-3BDB6280A58F}"/>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CuadroTexto 26">
              <a:hlinkClick r:id="rId10" action="ppaction://hlinksldjump"/>
              <a:extLst>
                <a:ext uri="{FF2B5EF4-FFF2-40B4-BE49-F238E27FC236}">
                  <a16:creationId xmlns:a16="http://schemas.microsoft.com/office/drawing/2014/main" id="{D7ED284D-A2E4-6685-8AE0-F1B2A7D1D225}"/>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¿Ahorrar o invertir?</a:t>
              </a:r>
            </a:p>
          </p:txBody>
        </p:sp>
        <p:sp>
          <p:nvSpPr>
            <p:cNvPr id="28" name="Elipse 27">
              <a:extLst>
                <a:ext uri="{FF2B5EF4-FFF2-40B4-BE49-F238E27FC236}">
                  <a16:creationId xmlns:a16="http://schemas.microsoft.com/office/drawing/2014/main" id="{A5B9BF39-0B15-4182-AD37-16FD854AEAF9}"/>
                </a:ext>
              </a:extLst>
            </p:cNvPr>
            <p:cNvSpPr/>
            <p:nvPr/>
          </p:nvSpPr>
          <p:spPr>
            <a:xfrm>
              <a:off x="1337631" y="2195559"/>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29" name="CuadroTexto 28">
              <a:hlinkClick r:id="rId11" action="ppaction://hlinksldjump"/>
              <a:extLst>
                <a:ext uri="{FF2B5EF4-FFF2-40B4-BE49-F238E27FC236}">
                  <a16:creationId xmlns:a16="http://schemas.microsoft.com/office/drawing/2014/main" id="{0F3D7AF7-A549-8E36-157B-1ABDB604536B}"/>
                </a:ext>
              </a:extLst>
            </p:cNvPr>
            <p:cNvSpPr txBox="1"/>
            <p:nvPr/>
          </p:nvSpPr>
          <p:spPr>
            <a:xfrm>
              <a:off x="239548" y="1952440"/>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Ahorro y la Inversión </a:t>
              </a:r>
            </a:p>
          </p:txBody>
        </p:sp>
        <p:sp>
          <p:nvSpPr>
            <p:cNvPr id="30" name="CuadroTexto 29">
              <a:hlinkClick r:id="rId12" action="ppaction://hlinksldjump"/>
              <a:extLst>
                <a:ext uri="{FF2B5EF4-FFF2-40B4-BE49-F238E27FC236}">
                  <a16:creationId xmlns:a16="http://schemas.microsoft.com/office/drawing/2014/main" id="{2C2471D7-76EE-8B2A-FD36-5E52B42D9CAA}"/>
                </a:ext>
              </a:extLst>
            </p:cNvPr>
            <p:cNvSpPr txBox="1"/>
            <p:nvPr/>
          </p:nvSpPr>
          <p:spPr>
            <a:xfrm>
              <a:off x="239548" y="2134044"/>
              <a:ext cx="106552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La decisión de Patricia</a:t>
              </a:r>
            </a:p>
          </p:txBody>
        </p:sp>
        <p:sp>
          <p:nvSpPr>
            <p:cNvPr id="31" name="CuadroTexto 30">
              <a:hlinkClick r:id="rId13" action="ppaction://hlinksldjump"/>
              <a:extLst>
                <a:ext uri="{FF2B5EF4-FFF2-40B4-BE49-F238E27FC236}">
                  <a16:creationId xmlns:a16="http://schemas.microsoft.com/office/drawing/2014/main" id="{2A08ABE3-1C15-ED79-DADF-59ED568E5C71}"/>
                </a:ext>
              </a:extLst>
            </p:cNvPr>
            <p:cNvSpPr txBox="1"/>
            <p:nvPr/>
          </p:nvSpPr>
          <p:spPr>
            <a:xfrm>
              <a:off x="239548" y="2306190"/>
              <a:ext cx="1085161"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Finanzas e inversiones </a:t>
              </a:r>
              <a:br>
                <a:rPr lang="es-ES" sz="700" spc="-30" dirty="0">
                  <a:solidFill>
                    <a:schemeClr val="bg1">
                      <a:alpha val="50000"/>
                    </a:schemeClr>
                  </a:solidFill>
                  <a:latin typeface="PP Neue Montreal Book" pitchFamily="2" charset="77"/>
                  <a:ea typeface="PP Neue Montreal Book" pitchFamily="2" charset="77"/>
                </a:rPr>
              </a:br>
              <a:r>
                <a:rPr lang="es-ES" sz="700" spc="-30" dirty="0">
                  <a:solidFill>
                    <a:schemeClr val="bg1">
                      <a:alpha val="50000"/>
                    </a:schemeClr>
                  </a:solidFill>
                  <a:latin typeface="PP Neue Montreal Book" pitchFamily="2" charset="77"/>
                  <a:ea typeface="PP Neue Montreal Book" pitchFamily="2" charset="77"/>
                </a:rPr>
                <a:t>socialmente responsables</a:t>
              </a:r>
            </a:p>
          </p:txBody>
        </p:sp>
        <p:sp>
          <p:nvSpPr>
            <p:cNvPr id="34" name="CuadroTexto 33">
              <a:hlinkClick r:id="rId14" action="ppaction://hlinksldjump"/>
              <a:extLst>
                <a:ext uri="{FF2B5EF4-FFF2-40B4-BE49-F238E27FC236}">
                  <a16:creationId xmlns:a16="http://schemas.microsoft.com/office/drawing/2014/main" id="{F78F4FF8-C9D6-11C8-CC99-0F3A2BB4756C}"/>
                </a:ext>
              </a:extLst>
            </p:cNvPr>
            <p:cNvSpPr txBox="1"/>
            <p:nvPr/>
          </p:nvSpPr>
          <p:spPr>
            <a:xfrm>
              <a:off x="239548" y="2568902"/>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Economía circular </a:t>
              </a:r>
              <a:r>
                <a:rPr lang="es-ES" sz="600" dirty="0">
                  <a:solidFill>
                    <a:schemeClr val="bg1">
                      <a:alpha val="50000"/>
                    </a:schemeClr>
                  </a:solidFill>
                  <a:latin typeface="PP Neue Montreal Book" pitchFamily="2" charset="77"/>
                  <a:ea typeface="PP Neue Montreal Book" pitchFamily="2" charset="77"/>
                </a:rPr>
                <a:t>(7R) </a:t>
              </a:r>
            </a:p>
          </p:txBody>
        </p:sp>
      </p:grpSp>
      <p:pic>
        <p:nvPicPr>
          <p:cNvPr id="37" name="Imagen 36">
            <a:hlinkClick r:id="" action="ppaction://hlinkshowjump?jump=firstslide"/>
            <a:extLst>
              <a:ext uri="{FF2B5EF4-FFF2-40B4-BE49-F238E27FC236}">
                <a16:creationId xmlns:a16="http://schemas.microsoft.com/office/drawing/2014/main" id="{421D50DA-D378-DD66-4F34-963B6FCE627D}"/>
              </a:ext>
            </a:extLst>
          </p:cNvPr>
          <p:cNvPicPr>
            <a:picLocks noChangeAspect="1"/>
          </p:cNvPicPr>
          <p:nvPr/>
        </p:nvPicPr>
        <p:blipFill>
          <a:blip r:embed="rId15"/>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7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redondeado 13">
            <a:extLst>
              <a:ext uri="{FF2B5EF4-FFF2-40B4-BE49-F238E27FC236}">
                <a16:creationId xmlns:a16="http://schemas.microsoft.com/office/drawing/2014/main" id="{D8EDE43C-39F4-5D5A-729B-F0B0B4773527}"/>
              </a:ext>
            </a:extLst>
          </p:cNvPr>
          <p:cNvSpPr/>
          <p:nvPr/>
        </p:nvSpPr>
        <p:spPr>
          <a:xfrm>
            <a:off x="2431518" y="2162061"/>
            <a:ext cx="3456326" cy="2214793"/>
          </a:xfrm>
          <a:prstGeom prst="roundRect">
            <a:avLst>
              <a:gd name="adj" fmla="val 5008"/>
            </a:avLst>
          </a:prstGeom>
          <a:gradFill flip="none" rotWithShape="1">
            <a:gsLst>
              <a:gs pos="25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5FC7B5E-ECCE-7BCE-4636-982A4DA0BDAB}"/>
              </a:ext>
            </a:extLst>
          </p:cNvPr>
          <p:cNvSpPr txBox="1"/>
          <p:nvPr/>
        </p:nvSpPr>
        <p:spPr>
          <a:xfrm>
            <a:off x="2172105" y="202269"/>
            <a:ext cx="6468982"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150" dirty="0">
                <a:solidFill>
                  <a:srgbClr val="0072C2"/>
                </a:solidFill>
                <a:latin typeface="PP Neue Montreal" pitchFamily="2" charset="77"/>
                <a:ea typeface="PP Neue Montreal" pitchFamily="2" charset="77"/>
              </a:rPr>
              <a:t>La decisión</a:t>
            </a:r>
          </a:p>
        </p:txBody>
      </p:sp>
      <p:sp>
        <p:nvSpPr>
          <p:cNvPr id="9" name="CuadroTexto 8">
            <a:extLst>
              <a:ext uri="{FF2B5EF4-FFF2-40B4-BE49-F238E27FC236}">
                <a16:creationId xmlns:a16="http://schemas.microsoft.com/office/drawing/2014/main" id="{C0E36E66-018A-7584-96E7-BD35DCC921B4}"/>
              </a:ext>
            </a:extLst>
          </p:cNvPr>
          <p:cNvSpPr txBox="1"/>
          <p:nvPr/>
        </p:nvSpPr>
        <p:spPr>
          <a:xfrm>
            <a:off x="2286156" y="1421976"/>
            <a:ext cx="1795908"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de Patricia</a:t>
            </a:r>
          </a:p>
        </p:txBody>
      </p:sp>
      <p:sp>
        <p:nvSpPr>
          <p:cNvPr id="11" name="CuadroTexto 10">
            <a:extLst>
              <a:ext uri="{FF2B5EF4-FFF2-40B4-BE49-F238E27FC236}">
                <a16:creationId xmlns:a16="http://schemas.microsoft.com/office/drawing/2014/main" id="{08AD8168-3217-C979-3B16-DD7483F06AB5}"/>
              </a:ext>
            </a:extLst>
          </p:cNvPr>
          <p:cNvSpPr txBox="1"/>
          <p:nvPr/>
        </p:nvSpPr>
        <p:spPr>
          <a:xfrm>
            <a:off x="2828696" y="2366333"/>
            <a:ext cx="2396186" cy="1709571"/>
          </a:xfrm>
          <a:prstGeom prst="rect">
            <a:avLst/>
          </a:prstGeom>
          <a:noFill/>
          <a:effectLst/>
        </p:spPr>
        <p:txBody>
          <a:bodyPr wrap="square" rtlCol="0">
            <a:spAutoFit/>
          </a:bodyPr>
          <a:lstStyle/>
          <a:p>
            <a:pPr algn="ctr">
              <a:lnSpc>
                <a:spcPct val="150000"/>
              </a:lnSpc>
            </a:pPr>
            <a:r>
              <a:rPr lang="es-ES" sz="1800" dirty="0">
                <a:solidFill>
                  <a:schemeClr val="bg1"/>
                </a:solidFill>
                <a:latin typeface="PP Neue Montreal Book" pitchFamily="2" charset="77"/>
                <a:ea typeface="PP Neue Montreal Book" pitchFamily="2" charset="77"/>
              </a:rPr>
              <a:t>Quiero que mi dinero </a:t>
            </a:r>
            <a:br>
              <a:rPr lang="es-ES" sz="1800" dirty="0">
                <a:solidFill>
                  <a:schemeClr val="bg1"/>
                </a:solidFill>
                <a:latin typeface="PP Neue Montreal Book" pitchFamily="2" charset="77"/>
                <a:ea typeface="PP Neue Montreal Book" pitchFamily="2" charset="77"/>
              </a:rPr>
            </a:br>
            <a:r>
              <a:rPr lang="es-ES" sz="1800" dirty="0">
                <a:solidFill>
                  <a:schemeClr val="bg1"/>
                </a:solidFill>
                <a:latin typeface="PP Neue Montreal Book" pitchFamily="2" charset="77"/>
                <a:ea typeface="PP Neue Montreal Book" pitchFamily="2" charset="77"/>
              </a:rPr>
              <a:t>crezca de una </a:t>
            </a:r>
            <a:r>
              <a:rPr lang="es-ES" sz="1800" b="1" dirty="0">
                <a:solidFill>
                  <a:schemeClr val="bg1"/>
                </a:solidFill>
                <a:latin typeface="PP Neue Montreal" pitchFamily="2" charset="77"/>
                <a:ea typeface="PP Neue Montreal" pitchFamily="2" charset="77"/>
              </a:rPr>
              <a:t>forma </a:t>
            </a:r>
            <a:br>
              <a:rPr lang="es-ES" sz="1800" b="1" dirty="0">
                <a:solidFill>
                  <a:schemeClr val="bg1"/>
                </a:solidFill>
                <a:latin typeface="PP Neue Montreal" pitchFamily="2" charset="77"/>
                <a:ea typeface="PP Neue Montreal" pitchFamily="2" charset="77"/>
              </a:rPr>
            </a:br>
            <a:r>
              <a:rPr lang="es-ES" sz="1800" b="1" dirty="0">
                <a:solidFill>
                  <a:schemeClr val="bg1"/>
                </a:solidFill>
                <a:latin typeface="PP Neue Montreal" pitchFamily="2" charset="77"/>
                <a:ea typeface="PP Neue Montreal" pitchFamily="2" charset="77"/>
              </a:rPr>
              <a:t>sostenible </a:t>
            </a:r>
            <a:r>
              <a:rPr lang="es-ES" sz="1800" dirty="0">
                <a:solidFill>
                  <a:schemeClr val="bg1"/>
                </a:solidFill>
                <a:latin typeface="PP Neue Montreal Book" pitchFamily="2" charset="77"/>
                <a:ea typeface="PP Neue Montreal Book" pitchFamily="2" charset="77"/>
              </a:rPr>
              <a:t>y no a </a:t>
            </a:r>
            <a:br>
              <a:rPr lang="es-ES" sz="1800" dirty="0">
                <a:solidFill>
                  <a:schemeClr val="bg1"/>
                </a:solidFill>
                <a:latin typeface="PP Neue Montreal Book" pitchFamily="2" charset="77"/>
                <a:ea typeface="PP Neue Montreal Book" pitchFamily="2" charset="77"/>
              </a:rPr>
            </a:br>
            <a:r>
              <a:rPr lang="es-ES" sz="1800" dirty="0">
                <a:solidFill>
                  <a:schemeClr val="bg1"/>
                </a:solidFill>
                <a:latin typeface="PP Neue Montreal Book" pitchFamily="2" charset="77"/>
                <a:ea typeface="PP Neue Montreal Book" pitchFamily="2" charset="77"/>
              </a:rPr>
              <a:t>cualquier precio… </a:t>
            </a:r>
          </a:p>
        </p:txBody>
      </p:sp>
      <p:pic>
        <p:nvPicPr>
          <p:cNvPr id="15" name="Imagen 14">
            <a:extLst>
              <a:ext uri="{FF2B5EF4-FFF2-40B4-BE49-F238E27FC236}">
                <a16:creationId xmlns:a16="http://schemas.microsoft.com/office/drawing/2014/main" id="{8941CC2D-123D-351D-9E1A-C76A28D83694}"/>
              </a:ext>
            </a:extLst>
          </p:cNvPr>
          <p:cNvPicPr>
            <a:picLocks noChangeAspect="1"/>
          </p:cNvPicPr>
          <p:nvPr/>
        </p:nvPicPr>
        <p:blipFill rotWithShape="1">
          <a:blip r:embed="rId3"/>
          <a:srcRect l="4259" t="10782" r="6268" b="16875"/>
          <a:stretch/>
        </p:blipFill>
        <p:spPr>
          <a:xfrm>
            <a:off x="5890087" y="789146"/>
            <a:ext cx="3002088" cy="4354352"/>
          </a:xfrm>
          <a:prstGeom prst="rect">
            <a:avLst/>
          </a:prstGeom>
        </p:spPr>
      </p:pic>
      <p:sp>
        <p:nvSpPr>
          <p:cNvPr id="16" name="CuadroTexto 15">
            <a:extLst>
              <a:ext uri="{FF2B5EF4-FFF2-40B4-BE49-F238E27FC236}">
                <a16:creationId xmlns:a16="http://schemas.microsoft.com/office/drawing/2014/main" id="{8722AA2C-8237-321B-50EA-7A3C19A1BD4D}"/>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INVERSIÓN</a:t>
            </a:r>
          </a:p>
        </p:txBody>
      </p:sp>
      <p:pic>
        <p:nvPicPr>
          <p:cNvPr id="17" name="Imagen 16">
            <a:extLst>
              <a:ext uri="{FF2B5EF4-FFF2-40B4-BE49-F238E27FC236}">
                <a16:creationId xmlns:a16="http://schemas.microsoft.com/office/drawing/2014/main" id="{37DAF383-4A53-D129-EC14-C713AA06AE2A}"/>
              </a:ext>
            </a:extLst>
          </p:cNvPr>
          <p:cNvPicPr>
            <a:picLocks noChangeAspect="1"/>
          </p:cNvPicPr>
          <p:nvPr/>
        </p:nvPicPr>
        <p:blipFill>
          <a:blip r:embed="rId4"/>
          <a:srcRect/>
          <a:stretch/>
        </p:blipFill>
        <p:spPr>
          <a:xfrm>
            <a:off x="305731" y="4015797"/>
            <a:ext cx="352154" cy="255184"/>
          </a:xfrm>
          <a:prstGeom prst="rect">
            <a:avLst/>
          </a:prstGeom>
        </p:spPr>
      </p:pic>
      <p:sp>
        <p:nvSpPr>
          <p:cNvPr id="18" name="CuadroTexto 17">
            <a:extLst>
              <a:ext uri="{FF2B5EF4-FFF2-40B4-BE49-F238E27FC236}">
                <a16:creationId xmlns:a16="http://schemas.microsoft.com/office/drawing/2014/main" id="{87C05906-2CFE-C200-A756-E68A06D74A7E}"/>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AHORRO E</a:t>
            </a:r>
          </a:p>
        </p:txBody>
      </p:sp>
      <p:sp>
        <p:nvSpPr>
          <p:cNvPr id="19" name="CuadroTexto 18">
            <a:extLst>
              <a:ext uri="{FF2B5EF4-FFF2-40B4-BE49-F238E27FC236}">
                <a16:creationId xmlns:a16="http://schemas.microsoft.com/office/drawing/2014/main" id="{DCCA708E-2804-9F5B-45FE-B1EF15F2A556}"/>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grpSp>
        <p:nvGrpSpPr>
          <p:cNvPr id="2" name="Grupo 1">
            <a:extLst>
              <a:ext uri="{FF2B5EF4-FFF2-40B4-BE49-F238E27FC236}">
                <a16:creationId xmlns:a16="http://schemas.microsoft.com/office/drawing/2014/main" id="{AF662961-37A8-4D38-012D-C71B0E8EDEF1}"/>
              </a:ext>
            </a:extLst>
          </p:cNvPr>
          <p:cNvGrpSpPr/>
          <p:nvPr/>
        </p:nvGrpSpPr>
        <p:grpSpPr>
          <a:xfrm>
            <a:off x="239547" y="884830"/>
            <a:ext cx="1367111" cy="2370170"/>
            <a:chOff x="239547" y="1370936"/>
            <a:chExt cx="1367111" cy="2370170"/>
          </a:xfrm>
        </p:grpSpPr>
        <p:sp>
          <p:nvSpPr>
            <p:cNvPr id="3" name="CuadroTexto 2">
              <a:hlinkClick r:id="rId5" action="ppaction://hlinksldjump"/>
              <a:extLst>
                <a:ext uri="{FF2B5EF4-FFF2-40B4-BE49-F238E27FC236}">
                  <a16:creationId xmlns:a16="http://schemas.microsoft.com/office/drawing/2014/main" id="{5116C532-26B1-2FFE-7471-05B9210FB3A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4" name="CuadroTexto 3">
              <a:hlinkClick r:id="rId6" action="ppaction://hlinksldjump"/>
              <a:extLst>
                <a:ext uri="{FF2B5EF4-FFF2-40B4-BE49-F238E27FC236}">
                  <a16:creationId xmlns:a16="http://schemas.microsoft.com/office/drawing/2014/main" id="{617EE3AA-94AC-4373-8B48-A1B2DB78DD13}"/>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AHORRO E INVERSIÓN</a:t>
              </a:r>
            </a:p>
          </p:txBody>
        </p:sp>
        <p:sp>
          <p:nvSpPr>
            <p:cNvPr id="6" name="CuadroTexto 5">
              <a:hlinkClick r:id="rId7" action="ppaction://hlinksldjump"/>
              <a:extLst>
                <a:ext uri="{FF2B5EF4-FFF2-40B4-BE49-F238E27FC236}">
                  <a16:creationId xmlns:a16="http://schemas.microsoft.com/office/drawing/2014/main" id="{D3641893-D609-DE0A-3E26-01A67F07909A}"/>
                </a:ext>
              </a:extLst>
            </p:cNvPr>
            <p:cNvSpPr txBox="1"/>
            <p:nvPr/>
          </p:nvSpPr>
          <p:spPr>
            <a:xfrm>
              <a:off x="239547" y="280069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21" name="CuadroTexto 20">
              <a:hlinkClick r:id="rId8" action="ppaction://hlinksldjump"/>
              <a:extLst>
                <a:ext uri="{FF2B5EF4-FFF2-40B4-BE49-F238E27FC236}">
                  <a16:creationId xmlns:a16="http://schemas.microsoft.com/office/drawing/2014/main" id="{BF1C8B80-E788-1C05-8B34-0D4A4E8B085D}"/>
                </a:ext>
              </a:extLst>
            </p:cNvPr>
            <p:cNvSpPr txBox="1"/>
            <p:nvPr/>
          </p:nvSpPr>
          <p:spPr>
            <a:xfrm>
              <a:off x="239547" y="3079668"/>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22" name="CuadroTexto 21">
              <a:hlinkClick r:id="rId9" action="ppaction://hlinksldjump"/>
              <a:extLst>
                <a:ext uri="{FF2B5EF4-FFF2-40B4-BE49-F238E27FC236}">
                  <a16:creationId xmlns:a16="http://schemas.microsoft.com/office/drawing/2014/main" id="{7C9EF8C0-5E18-A029-5C91-A4D91108897B}"/>
                </a:ext>
              </a:extLst>
            </p:cNvPr>
            <p:cNvSpPr txBox="1"/>
            <p:nvPr/>
          </p:nvSpPr>
          <p:spPr>
            <a:xfrm>
              <a:off x="239547" y="3449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4" name="Conector recto 23">
              <a:extLst>
                <a:ext uri="{FF2B5EF4-FFF2-40B4-BE49-F238E27FC236}">
                  <a16:creationId xmlns:a16="http://schemas.microsoft.com/office/drawing/2014/main" id="{4A225A44-3AFE-E97B-24D2-C5E66316790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84EA03BB-2428-60BF-52AE-FCC3B92FF004}"/>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497F0DC2-02E3-DF5E-6A0B-D2274ADA0A2B}"/>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C4BFF0E4-F944-E2EB-17DF-C9DB1F51B747}"/>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2FD97058-DD1D-4FA2-571C-296F9BA3ADB6}"/>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3021C26E-5AB8-72F3-5B77-E1381A0513D2}"/>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CuadroTexto 41">
              <a:hlinkClick r:id="rId10" action="ppaction://hlinksldjump"/>
              <a:extLst>
                <a:ext uri="{FF2B5EF4-FFF2-40B4-BE49-F238E27FC236}">
                  <a16:creationId xmlns:a16="http://schemas.microsoft.com/office/drawing/2014/main" id="{3EC33770-905D-2881-B206-B98CD8FCC904}"/>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¿Ahorrar o invertir?</a:t>
              </a:r>
            </a:p>
          </p:txBody>
        </p:sp>
        <p:sp>
          <p:nvSpPr>
            <p:cNvPr id="43" name="Elipse 42">
              <a:extLst>
                <a:ext uri="{FF2B5EF4-FFF2-40B4-BE49-F238E27FC236}">
                  <a16:creationId xmlns:a16="http://schemas.microsoft.com/office/drawing/2014/main" id="{3E594569-7DD6-FB76-5DD4-E567B94F5842}"/>
                </a:ext>
              </a:extLst>
            </p:cNvPr>
            <p:cNvSpPr/>
            <p:nvPr/>
          </p:nvSpPr>
          <p:spPr>
            <a:xfrm>
              <a:off x="1337631" y="2195559"/>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4" name="CuadroTexto 43">
              <a:hlinkClick r:id="rId11" action="ppaction://hlinksldjump"/>
              <a:extLst>
                <a:ext uri="{FF2B5EF4-FFF2-40B4-BE49-F238E27FC236}">
                  <a16:creationId xmlns:a16="http://schemas.microsoft.com/office/drawing/2014/main" id="{CB2E5A5F-5286-A6CE-4C84-5DBD16174195}"/>
                </a:ext>
              </a:extLst>
            </p:cNvPr>
            <p:cNvSpPr txBox="1"/>
            <p:nvPr/>
          </p:nvSpPr>
          <p:spPr>
            <a:xfrm>
              <a:off x="239548" y="1952440"/>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Ahorro y la Inversión </a:t>
              </a:r>
            </a:p>
          </p:txBody>
        </p:sp>
        <p:sp>
          <p:nvSpPr>
            <p:cNvPr id="45" name="CuadroTexto 44">
              <a:hlinkClick r:id="rId12" action="ppaction://hlinksldjump"/>
              <a:extLst>
                <a:ext uri="{FF2B5EF4-FFF2-40B4-BE49-F238E27FC236}">
                  <a16:creationId xmlns:a16="http://schemas.microsoft.com/office/drawing/2014/main" id="{EED7ACA7-12C6-694A-E670-00D2308D2684}"/>
                </a:ext>
              </a:extLst>
            </p:cNvPr>
            <p:cNvSpPr txBox="1"/>
            <p:nvPr/>
          </p:nvSpPr>
          <p:spPr>
            <a:xfrm>
              <a:off x="239548" y="2134044"/>
              <a:ext cx="1065524"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La decisión de Patricia</a:t>
              </a:r>
            </a:p>
          </p:txBody>
        </p:sp>
        <p:sp>
          <p:nvSpPr>
            <p:cNvPr id="46" name="CuadroTexto 45">
              <a:hlinkClick r:id="rId13" action="ppaction://hlinksldjump"/>
              <a:extLst>
                <a:ext uri="{FF2B5EF4-FFF2-40B4-BE49-F238E27FC236}">
                  <a16:creationId xmlns:a16="http://schemas.microsoft.com/office/drawing/2014/main" id="{2ED3E4A2-8F9F-0AA1-2341-AAE67F0529C5}"/>
                </a:ext>
              </a:extLst>
            </p:cNvPr>
            <p:cNvSpPr txBox="1"/>
            <p:nvPr/>
          </p:nvSpPr>
          <p:spPr>
            <a:xfrm>
              <a:off x="239548" y="2306190"/>
              <a:ext cx="1085161" cy="307777"/>
            </a:xfrm>
            <a:prstGeom prst="rect">
              <a:avLst/>
            </a:prstGeom>
            <a:noFill/>
            <a:effectLst/>
          </p:spPr>
          <p:txBody>
            <a:bodyPr wrap="square" rtlCol="0">
              <a:spAutoFit/>
            </a:bodyPr>
            <a:lstStyle/>
            <a:p>
              <a:r>
                <a:rPr lang="es-ES" sz="700" spc="-30" dirty="0">
                  <a:solidFill>
                    <a:schemeClr val="bg1">
                      <a:alpha val="50000"/>
                    </a:schemeClr>
                  </a:solidFill>
                  <a:latin typeface="PP Neue Montreal Book" pitchFamily="2" charset="77"/>
                  <a:ea typeface="PP Neue Montreal Book" pitchFamily="2" charset="77"/>
                </a:rPr>
                <a:t>Finanzas e inversiones </a:t>
              </a:r>
              <a:br>
                <a:rPr lang="es-ES" sz="700" spc="-30" dirty="0">
                  <a:solidFill>
                    <a:schemeClr val="bg1">
                      <a:alpha val="50000"/>
                    </a:schemeClr>
                  </a:solidFill>
                  <a:latin typeface="PP Neue Montreal Book" pitchFamily="2" charset="77"/>
                  <a:ea typeface="PP Neue Montreal Book" pitchFamily="2" charset="77"/>
                </a:rPr>
              </a:br>
              <a:r>
                <a:rPr lang="es-ES" sz="700" spc="-30" dirty="0">
                  <a:solidFill>
                    <a:schemeClr val="bg1">
                      <a:alpha val="50000"/>
                    </a:schemeClr>
                  </a:solidFill>
                  <a:latin typeface="PP Neue Montreal Book" pitchFamily="2" charset="77"/>
                  <a:ea typeface="PP Neue Montreal Book" pitchFamily="2" charset="77"/>
                </a:rPr>
                <a:t>socialmente responsables</a:t>
              </a:r>
            </a:p>
          </p:txBody>
        </p:sp>
        <p:sp>
          <p:nvSpPr>
            <p:cNvPr id="47" name="CuadroTexto 46">
              <a:hlinkClick r:id="rId14" action="ppaction://hlinksldjump"/>
              <a:extLst>
                <a:ext uri="{FF2B5EF4-FFF2-40B4-BE49-F238E27FC236}">
                  <a16:creationId xmlns:a16="http://schemas.microsoft.com/office/drawing/2014/main" id="{AA8B3CA7-5048-46FA-09AE-61B15A9E1BEC}"/>
                </a:ext>
              </a:extLst>
            </p:cNvPr>
            <p:cNvSpPr txBox="1"/>
            <p:nvPr/>
          </p:nvSpPr>
          <p:spPr>
            <a:xfrm>
              <a:off x="239548" y="2568902"/>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Economía circular </a:t>
              </a:r>
              <a:r>
                <a:rPr lang="es-ES" sz="600" dirty="0">
                  <a:solidFill>
                    <a:schemeClr val="bg1">
                      <a:alpha val="50000"/>
                    </a:schemeClr>
                  </a:solidFill>
                  <a:latin typeface="PP Neue Montreal Book" pitchFamily="2" charset="77"/>
                  <a:ea typeface="PP Neue Montreal Book" pitchFamily="2" charset="77"/>
                </a:rPr>
                <a:t>(7R) </a:t>
              </a:r>
            </a:p>
          </p:txBody>
        </p:sp>
      </p:grpSp>
      <p:pic>
        <p:nvPicPr>
          <p:cNvPr id="48" name="Imagen 47">
            <a:hlinkClick r:id="" action="ppaction://hlinkshowjump?jump=firstslide"/>
            <a:extLst>
              <a:ext uri="{FF2B5EF4-FFF2-40B4-BE49-F238E27FC236}">
                <a16:creationId xmlns:a16="http://schemas.microsoft.com/office/drawing/2014/main" id="{ABA1832E-6403-94D1-BCFC-C97891C9AD1F}"/>
              </a:ext>
            </a:extLst>
          </p:cNvPr>
          <p:cNvPicPr>
            <a:picLocks noChangeAspect="1"/>
          </p:cNvPicPr>
          <p:nvPr/>
        </p:nvPicPr>
        <p:blipFill>
          <a:blip r:embed="rId15"/>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00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redondeado 40">
            <a:extLst>
              <a:ext uri="{FF2B5EF4-FFF2-40B4-BE49-F238E27FC236}">
                <a16:creationId xmlns:a16="http://schemas.microsoft.com/office/drawing/2014/main" id="{ADD4DF40-BCBB-C155-AF93-E90FFEA0A071}"/>
              </a:ext>
            </a:extLst>
          </p:cNvPr>
          <p:cNvSpPr/>
          <p:nvPr/>
        </p:nvSpPr>
        <p:spPr>
          <a:xfrm>
            <a:off x="2631367" y="2528608"/>
            <a:ext cx="6206902" cy="2221660"/>
          </a:xfrm>
          <a:prstGeom prst="roundRect">
            <a:avLst>
              <a:gd name="adj" fmla="val 34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CuadroTexto 75">
            <a:extLst>
              <a:ext uri="{FF2B5EF4-FFF2-40B4-BE49-F238E27FC236}">
                <a16:creationId xmlns:a16="http://schemas.microsoft.com/office/drawing/2014/main" id="{53CC9052-6921-51F8-662D-8FBB793C3698}"/>
              </a:ext>
            </a:extLst>
          </p:cNvPr>
          <p:cNvSpPr txBox="1"/>
          <p:nvPr/>
        </p:nvSpPr>
        <p:spPr>
          <a:xfrm>
            <a:off x="2609203" y="650651"/>
            <a:ext cx="435357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socialmente </a:t>
            </a:r>
          </a:p>
        </p:txBody>
      </p:sp>
      <p:sp>
        <p:nvSpPr>
          <p:cNvPr id="77" name="CuadroTexto 76">
            <a:extLst>
              <a:ext uri="{FF2B5EF4-FFF2-40B4-BE49-F238E27FC236}">
                <a16:creationId xmlns:a16="http://schemas.microsoft.com/office/drawing/2014/main" id="{9943C0D4-D1FA-916F-5051-260F0125FA2A}"/>
              </a:ext>
            </a:extLst>
          </p:cNvPr>
          <p:cNvSpPr txBox="1"/>
          <p:nvPr/>
        </p:nvSpPr>
        <p:spPr>
          <a:xfrm>
            <a:off x="2609202" y="465985"/>
            <a:ext cx="3048647"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Finanzas e inversiones </a:t>
            </a:r>
          </a:p>
        </p:txBody>
      </p:sp>
      <p:grpSp>
        <p:nvGrpSpPr>
          <p:cNvPr id="81" name="Grupo 80">
            <a:extLst>
              <a:ext uri="{FF2B5EF4-FFF2-40B4-BE49-F238E27FC236}">
                <a16:creationId xmlns:a16="http://schemas.microsoft.com/office/drawing/2014/main" id="{21722B27-66D3-83AC-BB21-2CB7FF0EB3C2}"/>
              </a:ext>
            </a:extLst>
          </p:cNvPr>
          <p:cNvGrpSpPr/>
          <p:nvPr/>
        </p:nvGrpSpPr>
        <p:grpSpPr>
          <a:xfrm>
            <a:off x="7404205" y="2809577"/>
            <a:ext cx="1030062" cy="1015663"/>
            <a:chOff x="2705159" y="2149486"/>
            <a:chExt cx="1030062" cy="1015663"/>
          </a:xfrm>
        </p:grpSpPr>
        <p:sp>
          <p:nvSpPr>
            <p:cNvPr id="82" name="Rectángulo redondeado 81">
              <a:extLst>
                <a:ext uri="{FF2B5EF4-FFF2-40B4-BE49-F238E27FC236}">
                  <a16:creationId xmlns:a16="http://schemas.microsoft.com/office/drawing/2014/main" id="{C670DF26-A505-2989-F978-7858752A09F3}"/>
                </a:ext>
              </a:extLst>
            </p:cNvPr>
            <p:cNvSpPr/>
            <p:nvPr/>
          </p:nvSpPr>
          <p:spPr>
            <a:xfrm>
              <a:off x="2705159" y="2149486"/>
              <a:ext cx="1030062" cy="1015663"/>
            </a:xfrm>
            <a:prstGeom prst="roundRect">
              <a:avLst>
                <a:gd name="adj" fmla="val 5008"/>
              </a:avLst>
            </a:prstGeom>
            <a:gradFill flip="none" rotWithShape="1">
              <a:gsLst>
                <a:gs pos="25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3" name="Imagen 82">
              <a:extLst>
                <a:ext uri="{FF2B5EF4-FFF2-40B4-BE49-F238E27FC236}">
                  <a16:creationId xmlns:a16="http://schemas.microsoft.com/office/drawing/2014/main" id="{DB99C324-DE46-90E9-E8AA-530D24AF190E}"/>
                </a:ext>
              </a:extLst>
            </p:cNvPr>
            <p:cNvPicPr>
              <a:picLocks noChangeAspect="1"/>
            </p:cNvPicPr>
            <p:nvPr/>
          </p:nvPicPr>
          <p:blipFill>
            <a:blip r:embed="rId3"/>
            <a:srcRect/>
            <a:stretch/>
          </p:blipFill>
          <p:spPr>
            <a:xfrm>
              <a:off x="2927505" y="2407720"/>
              <a:ext cx="598526" cy="526702"/>
            </a:xfrm>
            <a:prstGeom prst="rect">
              <a:avLst/>
            </a:prstGeom>
          </p:spPr>
        </p:pic>
      </p:grpSp>
      <p:sp>
        <p:nvSpPr>
          <p:cNvPr id="85" name="CuadroTexto 84">
            <a:extLst>
              <a:ext uri="{FF2B5EF4-FFF2-40B4-BE49-F238E27FC236}">
                <a16:creationId xmlns:a16="http://schemas.microsoft.com/office/drawing/2014/main" id="{A5C162A1-1496-609D-0116-96F008B5D9F9}"/>
              </a:ext>
            </a:extLst>
          </p:cNvPr>
          <p:cNvSpPr txBox="1"/>
          <p:nvPr/>
        </p:nvSpPr>
        <p:spPr>
          <a:xfrm>
            <a:off x="7404206" y="3950853"/>
            <a:ext cx="1030062" cy="523220"/>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Buenas</a:t>
            </a:r>
            <a:br>
              <a:rPr lang="es-ES" sz="1400" b="1" dirty="0">
                <a:latin typeface="PP Neue Montreal" pitchFamily="2" charset="77"/>
                <a:ea typeface="PP Neue Montreal" pitchFamily="2" charset="77"/>
              </a:rPr>
            </a:br>
            <a:r>
              <a:rPr lang="es-ES" sz="1400" b="1" dirty="0">
                <a:latin typeface="PP Neue Montreal" pitchFamily="2" charset="77"/>
                <a:ea typeface="PP Neue Montreal" pitchFamily="2" charset="77"/>
              </a:rPr>
              <a:t>prácticas</a:t>
            </a:r>
          </a:p>
        </p:txBody>
      </p:sp>
      <p:grpSp>
        <p:nvGrpSpPr>
          <p:cNvPr id="3" name="Grupo 2">
            <a:extLst>
              <a:ext uri="{FF2B5EF4-FFF2-40B4-BE49-F238E27FC236}">
                <a16:creationId xmlns:a16="http://schemas.microsoft.com/office/drawing/2014/main" id="{F3CFE0CE-5E18-E396-C6B8-7033B804CC03}"/>
              </a:ext>
            </a:extLst>
          </p:cNvPr>
          <p:cNvGrpSpPr/>
          <p:nvPr/>
        </p:nvGrpSpPr>
        <p:grpSpPr>
          <a:xfrm>
            <a:off x="5299180" y="2809577"/>
            <a:ext cx="1030062" cy="1015663"/>
            <a:chOff x="2705159" y="2149486"/>
            <a:chExt cx="1030062" cy="1015663"/>
          </a:xfrm>
        </p:grpSpPr>
        <p:sp>
          <p:nvSpPr>
            <p:cNvPr id="7" name="Rectángulo redondeado 6">
              <a:extLst>
                <a:ext uri="{FF2B5EF4-FFF2-40B4-BE49-F238E27FC236}">
                  <a16:creationId xmlns:a16="http://schemas.microsoft.com/office/drawing/2014/main" id="{FC18FE63-6EAC-A6FD-4ECA-67333561D5B9}"/>
                </a:ext>
              </a:extLst>
            </p:cNvPr>
            <p:cNvSpPr/>
            <p:nvPr/>
          </p:nvSpPr>
          <p:spPr>
            <a:xfrm>
              <a:off x="2705159" y="2149486"/>
              <a:ext cx="1030062" cy="1015663"/>
            </a:xfrm>
            <a:prstGeom prst="roundRect">
              <a:avLst>
                <a:gd name="adj" fmla="val 5008"/>
              </a:avLst>
            </a:prstGeom>
            <a:gradFill flip="none" rotWithShape="1">
              <a:gsLst>
                <a:gs pos="25000">
                  <a:srgbClr val="009CDE"/>
                </a:gs>
                <a:gs pos="100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267CB51F-84F8-A86D-5B02-17BABA52D2C5}"/>
                </a:ext>
              </a:extLst>
            </p:cNvPr>
            <p:cNvPicPr>
              <a:picLocks noChangeAspect="1"/>
            </p:cNvPicPr>
            <p:nvPr/>
          </p:nvPicPr>
          <p:blipFill>
            <a:blip r:embed="rId4"/>
            <a:srcRect/>
            <a:stretch/>
          </p:blipFill>
          <p:spPr>
            <a:xfrm>
              <a:off x="2927505" y="2371808"/>
              <a:ext cx="598526" cy="598526"/>
            </a:xfrm>
            <a:prstGeom prst="rect">
              <a:avLst/>
            </a:prstGeom>
          </p:spPr>
        </p:pic>
      </p:grpSp>
      <p:grpSp>
        <p:nvGrpSpPr>
          <p:cNvPr id="9" name="Grupo 8">
            <a:extLst>
              <a:ext uri="{FF2B5EF4-FFF2-40B4-BE49-F238E27FC236}">
                <a16:creationId xmlns:a16="http://schemas.microsoft.com/office/drawing/2014/main" id="{BE25E18F-D95F-58F0-D32C-EB9A84844900}"/>
              </a:ext>
            </a:extLst>
          </p:cNvPr>
          <p:cNvGrpSpPr/>
          <p:nvPr/>
        </p:nvGrpSpPr>
        <p:grpSpPr>
          <a:xfrm>
            <a:off x="3103463" y="2809577"/>
            <a:ext cx="1030062" cy="1015663"/>
            <a:chOff x="2705159" y="2149486"/>
            <a:chExt cx="1030062" cy="1015663"/>
          </a:xfrm>
        </p:grpSpPr>
        <p:sp>
          <p:nvSpPr>
            <p:cNvPr id="10" name="Rectángulo redondeado 9">
              <a:extLst>
                <a:ext uri="{FF2B5EF4-FFF2-40B4-BE49-F238E27FC236}">
                  <a16:creationId xmlns:a16="http://schemas.microsoft.com/office/drawing/2014/main" id="{ABA064B4-69A4-FD63-77CF-984ECD1F8116}"/>
                </a:ext>
              </a:extLst>
            </p:cNvPr>
            <p:cNvSpPr/>
            <p:nvPr/>
          </p:nvSpPr>
          <p:spPr>
            <a:xfrm>
              <a:off x="2705159" y="2149486"/>
              <a:ext cx="1030062" cy="1015663"/>
            </a:xfrm>
            <a:prstGeom prst="roundRect">
              <a:avLst>
                <a:gd name="adj" fmla="val 5008"/>
              </a:avLst>
            </a:prstGeom>
            <a:gradFill flip="none" rotWithShape="1">
              <a:gsLst>
                <a:gs pos="24000">
                  <a:srgbClr val="009CDE"/>
                </a:gs>
                <a:gs pos="99000">
                  <a:srgbClr val="0072C2"/>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0CD07007-A7F6-CD92-B40C-F3C02E259BD5}"/>
                </a:ext>
              </a:extLst>
            </p:cNvPr>
            <p:cNvPicPr>
              <a:picLocks noChangeAspect="1"/>
            </p:cNvPicPr>
            <p:nvPr/>
          </p:nvPicPr>
          <p:blipFill>
            <a:blip r:embed="rId5"/>
            <a:srcRect/>
            <a:stretch/>
          </p:blipFill>
          <p:spPr>
            <a:xfrm>
              <a:off x="2927505" y="2374504"/>
              <a:ext cx="598526" cy="593133"/>
            </a:xfrm>
            <a:prstGeom prst="rect">
              <a:avLst/>
            </a:prstGeom>
          </p:spPr>
        </p:pic>
      </p:grpSp>
      <p:sp>
        <p:nvSpPr>
          <p:cNvPr id="12" name="CuadroTexto 11">
            <a:extLst>
              <a:ext uri="{FF2B5EF4-FFF2-40B4-BE49-F238E27FC236}">
                <a16:creationId xmlns:a16="http://schemas.microsoft.com/office/drawing/2014/main" id="{E44BEB10-8BFF-CA46-47CB-4BA7F9996823}"/>
              </a:ext>
            </a:extLst>
          </p:cNvPr>
          <p:cNvSpPr txBox="1"/>
          <p:nvPr/>
        </p:nvSpPr>
        <p:spPr>
          <a:xfrm>
            <a:off x="3380727" y="1298351"/>
            <a:ext cx="4795003"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responsables</a:t>
            </a:r>
          </a:p>
        </p:txBody>
      </p:sp>
      <p:sp>
        <p:nvSpPr>
          <p:cNvPr id="14" name="CuadroTexto 13">
            <a:extLst>
              <a:ext uri="{FF2B5EF4-FFF2-40B4-BE49-F238E27FC236}">
                <a16:creationId xmlns:a16="http://schemas.microsoft.com/office/drawing/2014/main" id="{B39AC6A6-15B4-09D5-8BFF-677E91CDA92C}"/>
              </a:ext>
            </a:extLst>
          </p:cNvPr>
          <p:cNvSpPr txBox="1"/>
          <p:nvPr/>
        </p:nvSpPr>
        <p:spPr>
          <a:xfrm>
            <a:off x="8069905" y="1871247"/>
            <a:ext cx="728723" cy="276999"/>
          </a:xfrm>
          <a:prstGeom prst="rect">
            <a:avLst/>
          </a:prstGeom>
          <a:noFill/>
          <a:effectLst/>
        </p:spPr>
        <p:txBody>
          <a:bodyPr wrap="square" rtlCol="0">
            <a:spAutoFit/>
          </a:bodyPr>
          <a:lstStyle/>
          <a:p>
            <a:r>
              <a:rPr lang="es-ES" sz="1200" b="1" dirty="0">
                <a:solidFill>
                  <a:schemeClr val="bg1"/>
                </a:solidFill>
                <a:latin typeface="PP Neue Montreal" pitchFamily="2" charset="77"/>
                <a:ea typeface="PP Neue Montreal" pitchFamily="2" charset="77"/>
              </a:rPr>
              <a:t>(FSR)</a:t>
            </a:r>
          </a:p>
        </p:txBody>
      </p:sp>
      <p:sp>
        <p:nvSpPr>
          <p:cNvPr id="15" name="CuadroTexto 14">
            <a:extLst>
              <a:ext uri="{FF2B5EF4-FFF2-40B4-BE49-F238E27FC236}">
                <a16:creationId xmlns:a16="http://schemas.microsoft.com/office/drawing/2014/main" id="{1DCEB45C-F729-2F62-AB3E-2A868746F5D0}"/>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INVERSIÓN</a:t>
            </a:r>
          </a:p>
        </p:txBody>
      </p:sp>
      <p:pic>
        <p:nvPicPr>
          <p:cNvPr id="16" name="Imagen 15">
            <a:extLst>
              <a:ext uri="{FF2B5EF4-FFF2-40B4-BE49-F238E27FC236}">
                <a16:creationId xmlns:a16="http://schemas.microsoft.com/office/drawing/2014/main" id="{E7717098-EC46-D53E-5879-0BE121E84011}"/>
              </a:ext>
            </a:extLst>
          </p:cNvPr>
          <p:cNvPicPr>
            <a:picLocks noChangeAspect="1"/>
          </p:cNvPicPr>
          <p:nvPr/>
        </p:nvPicPr>
        <p:blipFill>
          <a:blip r:embed="rId6"/>
          <a:srcRect/>
          <a:stretch/>
        </p:blipFill>
        <p:spPr>
          <a:xfrm>
            <a:off x="305731" y="4015797"/>
            <a:ext cx="352154" cy="255184"/>
          </a:xfrm>
          <a:prstGeom prst="rect">
            <a:avLst/>
          </a:prstGeom>
        </p:spPr>
      </p:pic>
      <p:sp>
        <p:nvSpPr>
          <p:cNvPr id="17" name="CuadroTexto 16">
            <a:extLst>
              <a:ext uri="{FF2B5EF4-FFF2-40B4-BE49-F238E27FC236}">
                <a16:creationId xmlns:a16="http://schemas.microsoft.com/office/drawing/2014/main" id="{7E53DADD-7626-22B1-4ECA-ECDE71D37DAB}"/>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AHORRO E</a:t>
            </a:r>
          </a:p>
        </p:txBody>
      </p:sp>
      <p:sp>
        <p:nvSpPr>
          <p:cNvPr id="18" name="CuadroTexto 17">
            <a:extLst>
              <a:ext uri="{FF2B5EF4-FFF2-40B4-BE49-F238E27FC236}">
                <a16:creationId xmlns:a16="http://schemas.microsoft.com/office/drawing/2014/main" id="{209EEEFF-308E-C428-5ED2-28451B566F8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A8F6BA07-5017-E447-B263-75814AC2FD86}"/>
              </a:ext>
            </a:extLst>
          </p:cNvPr>
          <p:cNvSpPr txBox="1"/>
          <p:nvPr/>
        </p:nvSpPr>
        <p:spPr>
          <a:xfrm>
            <a:off x="4896628" y="3950853"/>
            <a:ext cx="1907696" cy="523220"/>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Aspectos medioambientales</a:t>
            </a:r>
          </a:p>
        </p:txBody>
      </p:sp>
      <p:sp>
        <p:nvSpPr>
          <p:cNvPr id="43" name="CuadroTexto 42">
            <a:extLst>
              <a:ext uri="{FF2B5EF4-FFF2-40B4-BE49-F238E27FC236}">
                <a16:creationId xmlns:a16="http://schemas.microsoft.com/office/drawing/2014/main" id="{6946FECB-415E-168E-86DF-0571D1D7393C}"/>
              </a:ext>
            </a:extLst>
          </p:cNvPr>
          <p:cNvSpPr txBox="1"/>
          <p:nvPr/>
        </p:nvSpPr>
        <p:spPr>
          <a:xfrm>
            <a:off x="3030747" y="3950853"/>
            <a:ext cx="1216626" cy="523220"/>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Aspectos </a:t>
            </a:r>
            <a:br>
              <a:rPr lang="es-ES" sz="1400" b="1" dirty="0">
                <a:latin typeface="PP Neue Montreal" pitchFamily="2" charset="77"/>
                <a:ea typeface="PP Neue Montreal" pitchFamily="2" charset="77"/>
              </a:rPr>
            </a:br>
            <a:r>
              <a:rPr lang="es-ES" sz="1400" b="1" dirty="0">
                <a:latin typeface="PP Neue Montreal" pitchFamily="2" charset="77"/>
                <a:ea typeface="PP Neue Montreal" pitchFamily="2" charset="77"/>
              </a:rPr>
              <a:t>sociales</a:t>
            </a:r>
          </a:p>
        </p:txBody>
      </p:sp>
      <p:grpSp>
        <p:nvGrpSpPr>
          <p:cNvPr id="2" name="Grupo 1">
            <a:extLst>
              <a:ext uri="{FF2B5EF4-FFF2-40B4-BE49-F238E27FC236}">
                <a16:creationId xmlns:a16="http://schemas.microsoft.com/office/drawing/2014/main" id="{A05A73AD-CEA4-6BF1-9C1F-12DA62007E92}"/>
              </a:ext>
            </a:extLst>
          </p:cNvPr>
          <p:cNvGrpSpPr/>
          <p:nvPr/>
        </p:nvGrpSpPr>
        <p:grpSpPr>
          <a:xfrm>
            <a:off x="8028417" y="-204570"/>
            <a:ext cx="789506" cy="1167978"/>
            <a:chOff x="7506203" y="-312918"/>
            <a:chExt cx="1006618" cy="1489171"/>
          </a:xfrm>
          <a:effectLst>
            <a:outerShdw blurRad="50800" dist="38100" dir="2700000" algn="tl" rotWithShape="0">
              <a:prstClr val="black">
                <a:alpha val="40000"/>
              </a:prstClr>
            </a:outerShdw>
          </a:effectLst>
        </p:grpSpPr>
        <p:sp>
          <p:nvSpPr>
            <p:cNvPr id="4" name="Rectángulo redondeado 3">
              <a:extLst>
                <a:ext uri="{FF2B5EF4-FFF2-40B4-BE49-F238E27FC236}">
                  <a16:creationId xmlns:a16="http://schemas.microsoft.com/office/drawing/2014/main" id="{450E37A8-83D4-801A-5E6C-D7BCCC2AEF37}"/>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60936F01-B4F9-93BA-C3F6-C1270ECD4DA0}"/>
                </a:ext>
              </a:extLst>
            </p:cNvPr>
            <p:cNvPicPr>
              <a:picLocks noChangeAspect="1"/>
            </p:cNvPicPr>
            <p:nvPr/>
          </p:nvPicPr>
          <p:blipFill>
            <a:blip r:embed="rId7"/>
            <a:srcRect l="883" r="883"/>
            <a:stretch/>
          </p:blipFill>
          <p:spPr>
            <a:xfrm>
              <a:off x="7700379" y="341057"/>
              <a:ext cx="614159" cy="625194"/>
            </a:xfrm>
            <a:prstGeom prst="rect">
              <a:avLst/>
            </a:prstGeom>
          </p:spPr>
        </p:pic>
      </p:grpSp>
      <p:grpSp>
        <p:nvGrpSpPr>
          <p:cNvPr id="19" name="Grupo 18">
            <a:extLst>
              <a:ext uri="{FF2B5EF4-FFF2-40B4-BE49-F238E27FC236}">
                <a16:creationId xmlns:a16="http://schemas.microsoft.com/office/drawing/2014/main" id="{3C5C85F6-EA69-95FB-EA28-9F9DA9CE558D}"/>
              </a:ext>
            </a:extLst>
          </p:cNvPr>
          <p:cNvGrpSpPr/>
          <p:nvPr/>
        </p:nvGrpSpPr>
        <p:grpSpPr>
          <a:xfrm>
            <a:off x="239547" y="884830"/>
            <a:ext cx="1367111" cy="2370170"/>
            <a:chOff x="239547" y="1370936"/>
            <a:chExt cx="1367111" cy="2370170"/>
          </a:xfrm>
        </p:grpSpPr>
        <p:sp>
          <p:nvSpPr>
            <p:cNvPr id="20" name="CuadroTexto 19">
              <a:hlinkClick r:id="rId8" action="ppaction://hlinksldjump"/>
              <a:extLst>
                <a:ext uri="{FF2B5EF4-FFF2-40B4-BE49-F238E27FC236}">
                  <a16:creationId xmlns:a16="http://schemas.microsoft.com/office/drawing/2014/main" id="{BEB29111-122A-C21A-580E-E5311E591D12}"/>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1" name="CuadroTexto 20">
              <a:hlinkClick r:id="rId9" action="ppaction://hlinksldjump"/>
              <a:extLst>
                <a:ext uri="{FF2B5EF4-FFF2-40B4-BE49-F238E27FC236}">
                  <a16:creationId xmlns:a16="http://schemas.microsoft.com/office/drawing/2014/main" id="{AA0E4417-064D-3879-3787-BD8862C13887}"/>
                </a:ext>
              </a:extLst>
            </p:cNvPr>
            <p:cNvSpPr txBox="1"/>
            <p:nvPr/>
          </p:nvSpPr>
          <p:spPr>
            <a:xfrm>
              <a:off x="239547" y="1656514"/>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AHORRO E INVERSIÓN</a:t>
              </a:r>
            </a:p>
          </p:txBody>
        </p:sp>
        <p:sp>
          <p:nvSpPr>
            <p:cNvPr id="22" name="CuadroTexto 21">
              <a:hlinkClick r:id="rId10" action="ppaction://hlinksldjump"/>
              <a:extLst>
                <a:ext uri="{FF2B5EF4-FFF2-40B4-BE49-F238E27FC236}">
                  <a16:creationId xmlns:a16="http://schemas.microsoft.com/office/drawing/2014/main" id="{63A2E5CB-DBF7-7936-7E45-7A140FA0AD8C}"/>
                </a:ext>
              </a:extLst>
            </p:cNvPr>
            <p:cNvSpPr txBox="1"/>
            <p:nvPr/>
          </p:nvSpPr>
          <p:spPr>
            <a:xfrm>
              <a:off x="239547" y="280069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RIESGO vs RENTABILIDAD</a:t>
              </a:r>
            </a:p>
          </p:txBody>
        </p:sp>
        <p:sp>
          <p:nvSpPr>
            <p:cNvPr id="23" name="CuadroTexto 22">
              <a:hlinkClick r:id="rId11" action="ppaction://hlinksldjump"/>
              <a:extLst>
                <a:ext uri="{FF2B5EF4-FFF2-40B4-BE49-F238E27FC236}">
                  <a16:creationId xmlns:a16="http://schemas.microsoft.com/office/drawing/2014/main" id="{84CB1377-E97E-996E-BE6E-C583775476E2}"/>
                </a:ext>
              </a:extLst>
            </p:cNvPr>
            <p:cNvSpPr txBox="1"/>
            <p:nvPr/>
          </p:nvSpPr>
          <p:spPr>
            <a:xfrm>
              <a:off x="239547" y="3079668"/>
              <a:ext cx="1269939" cy="307777"/>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DEPÓSITOS, BONOS,</a:t>
              </a:r>
              <a:br>
                <a:rPr lang="es-ES" sz="700" b="1" dirty="0">
                  <a:solidFill>
                    <a:schemeClr val="bg1">
                      <a:alpha val="50000"/>
                    </a:schemeClr>
                  </a:solidFill>
                  <a:latin typeface="PP Neue Montreal" pitchFamily="2" charset="77"/>
                  <a:ea typeface="PP Neue Montreal" pitchFamily="2" charset="77"/>
                </a:rPr>
              </a:br>
              <a:r>
                <a:rPr lang="es-ES" sz="700" b="1" dirty="0">
                  <a:solidFill>
                    <a:schemeClr val="bg1">
                      <a:alpha val="50000"/>
                    </a:schemeClr>
                  </a:solidFill>
                  <a:latin typeface="PP Neue Montreal" pitchFamily="2" charset="77"/>
                  <a:ea typeface="PP Neue Montreal" pitchFamily="2" charset="77"/>
                </a:rPr>
                <a:t>ACCIONES</a:t>
              </a:r>
            </a:p>
          </p:txBody>
        </p:sp>
        <p:sp>
          <p:nvSpPr>
            <p:cNvPr id="24" name="CuadroTexto 23">
              <a:hlinkClick r:id="rId12" action="ppaction://hlinksldjump"/>
              <a:extLst>
                <a:ext uri="{FF2B5EF4-FFF2-40B4-BE49-F238E27FC236}">
                  <a16:creationId xmlns:a16="http://schemas.microsoft.com/office/drawing/2014/main" id="{A4F7CDCB-0125-1AE5-67B2-68891CB7335F}"/>
                </a:ext>
              </a:extLst>
            </p:cNvPr>
            <p:cNvSpPr txBox="1"/>
            <p:nvPr/>
          </p:nvSpPr>
          <p:spPr>
            <a:xfrm>
              <a:off x="239547" y="3449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5" name="Conector recto 24">
              <a:extLst>
                <a:ext uri="{FF2B5EF4-FFF2-40B4-BE49-F238E27FC236}">
                  <a16:creationId xmlns:a16="http://schemas.microsoft.com/office/drawing/2014/main" id="{E4C0DC69-FE80-F90A-720B-6340BF8A8A2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0FF3302D-7172-3C50-3FF3-B34C3BBDFEC7}"/>
                </a:ext>
              </a:extLst>
            </p:cNvPr>
            <p:cNvCxnSpPr/>
            <p:nvPr/>
          </p:nvCxnSpPr>
          <p:spPr>
            <a:xfrm>
              <a:off x="325464" y="166130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C14A3F4F-E549-43A3-B9FB-A94315E0B986}"/>
                </a:ext>
              </a:extLst>
            </p:cNvPr>
            <p:cNvCxnSpPr/>
            <p:nvPr/>
          </p:nvCxnSpPr>
          <p:spPr>
            <a:xfrm>
              <a:off x="325464" y="281425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CA8700F7-5F0B-5052-EB52-715CE3212BBF}"/>
                </a:ext>
              </a:extLst>
            </p:cNvPr>
            <p:cNvCxnSpPr/>
            <p:nvPr/>
          </p:nvCxnSpPr>
          <p:spPr>
            <a:xfrm>
              <a:off x="325464" y="30873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1DDB86E5-81BC-8D22-0FBE-CC5D5E16636D}"/>
                </a:ext>
              </a:extLst>
            </p:cNvPr>
            <p:cNvCxnSpPr/>
            <p:nvPr/>
          </p:nvCxnSpPr>
          <p:spPr>
            <a:xfrm>
              <a:off x="325464" y="3464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15B62318-2A71-4016-4C2E-9E6E1657FE07}"/>
                </a:ext>
              </a:extLst>
            </p:cNvPr>
            <p:cNvCxnSpPr/>
            <p:nvPr/>
          </p:nvCxnSpPr>
          <p:spPr>
            <a:xfrm>
              <a:off x="325464" y="3741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CuadroTexto 34">
              <a:hlinkClick r:id="rId13" action="ppaction://hlinksldjump"/>
              <a:extLst>
                <a:ext uri="{FF2B5EF4-FFF2-40B4-BE49-F238E27FC236}">
                  <a16:creationId xmlns:a16="http://schemas.microsoft.com/office/drawing/2014/main" id="{3847CA5A-3AF8-FCFC-9CAC-B24F62805A45}"/>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¿Ahorrar o invertir?</a:t>
              </a:r>
            </a:p>
          </p:txBody>
        </p:sp>
        <p:sp>
          <p:nvSpPr>
            <p:cNvPr id="36" name="Elipse 35">
              <a:extLst>
                <a:ext uri="{FF2B5EF4-FFF2-40B4-BE49-F238E27FC236}">
                  <a16:creationId xmlns:a16="http://schemas.microsoft.com/office/drawing/2014/main" id="{D404D843-7AA2-2A6E-CF45-155D403248E7}"/>
                </a:ext>
              </a:extLst>
            </p:cNvPr>
            <p:cNvSpPr/>
            <p:nvPr/>
          </p:nvSpPr>
          <p:spPr>
            <a:xfrm>
              <a:off x="1337631" y="2460105"/>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7" name="CuadroTexto 36">
              <a:hlinkClick r:id="rId14" action="ppaction://hlinksldjump"/>
              <a:extLst>
                <a:ext uri="{FF2B5EF4-FFF2-40B4-BE49-F238E27FC236}">
                  <a16:creationId xmlns:a16="http://schemas.microsoft.com/office/drawing/2014/main" id="{B3AB4727-A153-7F1B-DF7E-0C5C698B3191}"/>
                </a:ext>
              </a:extLst>
            </p:cNvPr>
            <p:cNvSpPr txBox="1"/>
            <p:nvPr/>
          </p:nvSpPr>
          <p:spPr>
            <a:xfrm>
              <a:off x="239548" y="1952440"/>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Ahorro y la Inversión </a:t>
              </a:r>
            </a:p>
          </p:txBody>
        </p:sp>
        <p:sp>
          <p:nvSpPr>
            <p:cNvPr id="38" name="CuadroTexto 37">
              <a:hlinkClick r:id="rId15" action="ppaction://hlinksldjump"/>
              <a:extLst>
                <a:ext uri="{FF2B5EF4-FFF2-40B4-BE49-F238E27FC236}">
                  <a16:creationId xmlns:a16="http://schemas.microsoft.com/office/drawing/2014/main" id="{D51CB3C2-F691-D34F-65E5-9A6E27FC78F2}"/>
                </a:ext>
              </a:extLst>
            </p:cNvPr>
            <p:cNvSpPr txBox="1"/>
            <p:nvPr/>
          </p:nvSpPr>
          <p:spPr>
            <a:xfrm>
              <a:off x="239548" y="2134044"/>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decisión de Patricia</a:t>
              </a:r>
            </a:p>
          </p:txBody>
        </p:sp>
        <p:sp>
          <p:nvSpPr>
            <p:cNvPr id="39" name="CuadroTexto 38">
              <a:hlinkClick r:id="rId16" action="ppaction://hlinksldjump"/>
              <a:extLst>
                <a:ext uri="{FF2B5EF4-FFF2-40B4-BE49-F238E27FC236}">
                  <a16:creationId xmlns:a16="http://schemas.microsoft.com/office/drawing/2014/main" id="{495B8567-BA69-335C-3090-6A5BD64E74B5}"/>
                </a:ext>
              </a:extLst>
            </p:cNvPr>
            <p:cNvSpPr txBox="1"/>
            <p:nvPr/>
          </p:nvSpPr>
          <p:spPr>
            <a:xfrm>
              <a:off x="239548" y="2306190"/>
              <a:ext cx="1085161" cy="307777"/>
            </a:xfrm>
            <a:prstGeom prst="rect">
              <a:avLst/>
            </a:prstGeom>
            <a:noFill/>
            <a:effectLst/>
          </p:spPr>
          <p:txBody>
            <a:bodyPr wrap="square" rtlCol="0">
              <a:spAutoFit/>
            </a:bodyPr>
            <a:lstStyle/>
            <a:p>
              <a:r>
                <a:rPr lang="es-ES" sz="700" spc="-30" dirty="0">
                  <a:solidFill>
                    <a:schemeClr val="bg1"/>
                  </a:solidFill>
                  <a:latin typeface="PP Neue Montreal Book" pitchFamily="2" charset="77"/>
                  <a:ea typeface="PP Neue Montreal Book" pitchFamily="2" charset="77"/>
                </a:rPr>
                <a:t>Finanzas e inversiones </a:t>
              </a:r>
              <a:br>
                <a:rPr lang="es-ES" sz="700" spc="-30" dirty="0">
                  <a:solidFill>
                    <a:schemeClr val="bg1"/>
                  </a:solidFill>
                  <a:latin typeface="PP Neue Montreal Book" pitchFamily="2" charset="77"/>
                  <a:ea typeface="PP Neue Montreal Book" pitchFamily="2" charset="77"/>
                </a:rPr>
              </a:br>
              <a:r>
                <a:rPr lang="es-ES" sz="700" spc="-30" dirty="0">
                  <a:solidFill>
                    <a:schemeClr val="bg1"/>
                  </a:solidFill>
                  <a:latin typeface="PP Neue Montreal Book" pitchFamily="2" charset="77"/>
                  <a:ea typeface="PP Neue Montreal Book" pitchFamily="2" charset="77"/>
                </a:rPr>
                <a:t>socialmente responsables</a:t>
              </a:r>
            </a:p>
          </p:txBody>
        </p:sp>
        <p:sp>
          <p:nvSpPr>
            <p:cNvPr id="40" name="CuadroTexto 39">
              <a:hlinkClick r:id="rId17" action="ppaction://hlinksldjump"/>
              <a:extLst>
                <a:ext uri="{FF2B5EF4-FFF2-40B4-BE49-F238E27FC236}">
                  <a16:creationId xmlns:a16="http://schemas.microsoft.com/office/drawing/2014/main" id="{46E0673D-5863-70BE-DCDD-4DFC401EE673}"/>
                </a:ext>
              </a:extLst>
            </p:cNvPr>
            <p:cNvSpPr txBox="1"/>
            <p:nvPr/>
          </p:nvSpPr>
          <p:spPr>
            <a:xfrm>
              <a:off x="239548" y="2568902"/>
              <a:ext cx="1065524"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Economía circular </a:t>
              </a:r>
              <a:r>
                <a:rPr lang="es-ES" sz="600" dirty="0">
                  <a:solidFill>
                    <a:schemeClr val="bg1">
                      <a:alpha val="50000"/>
                    </a:schemeClr>
                  </a:solidFill>
                  <a:latin typeface="PP Neue Montreal Book" pitchFamily="2" charset="77"/>
                  <a:ea typeface="PP Neue Montreal Book" pitchFamily="2" charset="77"/>
                </a:rPr>
                <a:t>(7R) </a:t>
              </a:r>
            </a:p>
          </p:txBody>
        </p:sp>
      </p:grpSp>
      <p:pic>
        <p:nvPicPr>
          <p:cNvPr id="57" name="Imagen 56">
            <a:hlinkClick r:id="" action="ppaction://hlinkshowjump?jump=firstslide"/>
            <a:extLst>
              <a:ext uri="{FF2B5EF4-FFF2-40B4-BE49-F238E27FC236}">
                <a16:creationId xmlns:a16="http://schemas.microsoft.com/office/drawing/2014/main" id="{B403D733-C5B6-23A8-D15E-B4E9553E355E}"/>
              </a:ext>
            </a:extLst>
          </p:cNvPr>
          <p:cNvPicPr>
            <a:picLocks noChangeAspect="1"/>
          </p:cNvPicPr>
          <p:nvPr/>
        </p:nvPicPr>
        <p:blipFill>
          <a:blip r:embed="rId18"/>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81863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275EF3C3EA854BBD15EF8BE933759E" ma:contentTypeVersion="16" ma:contentTypeDescription="Crea un document nou" ma:contentTypeScope="" ma:versionID="8cfc52879f954a49759f14acfed48f96">
  <xsd:schema xmlns:xsd="http://www.w3.org/2001/XMLSchema" xmlns:xs="http://www.w3.org/2001/XMLSchema" xmlns:p="http://schemas.microsoft.com/office/2006/metadata/properties" xmlns:ns2="2632d12b-8246-49fb-abc6-7ca5b92a8974" xmlns:ns3="20c43f6f-e6df-4e39-ab47-e87f46218686" targetNamespace="http://schemas.microsoft.com/office/2006/metadata/properties" ma:root="true" ma:fieldsID="eceefc352ef5df9c185a76fb4da9615d" ns2:_="" ns3:_="">
    <xsd:import namespace="2632d12b-8246-49fb-abc6-7ca5b92a8974"/>
    <xsd:import namespace="20c43f6f-e6df-4e39-ab47-e87f462186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2d12b-8246-49fb-abc6-7ca5b92a89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Etiquetes de la imatge" ma:readOnly="false" ma:fieldId="{5cf76f15-5ced-4ddc-b409-7134ff3c332f}" ma:taxonomyMulti="true" ma:sspId="ad6b986e-4ef2-46a0-8b00-2ca86a6a3e0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c43f6f-e6df-4e39-ab47-e87f4621868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0373f4-6a4d-4f1c-a80b-dc0107ad1877}" ma:internalName="TaxCatchAll" ma:showField="CatchAllData" ma:web="20c43f6f-e6df-4e39-ab47-e87f4621868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 compartit amb detal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c43f6f-e6df-4e39-ab47-e87f46218686" xsi:nil="true"/>
    <lcf76f155ced4ddcb4097134ff3c332f xmlns="2632d12b-8246-49fb-abc6-7ca5b92a89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60FEF0-3EA8-42BC-8CC8-98B4FEC64F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32d12b-8246-49fb-abc6-7ca5b92a8974"/>
    <ds:schemaRef ds:uri="20c43f6f-e6df-4e39-ab47-e87f46218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0BF3F8-521A-4C96-949D-58FDED618BBB}">
  <ds:schemaRefs>
    <ds:schemaRef ds:uri="http://schemas.microsoft.com/office/2006/documentManagement/types"/>
    <ds:schemaRef ds:uri="http://www.w3.org/XML/1998/namespace"/>
    <ds:schemaRef ds:uri="http://schemas.microsoft.com/office/2006/metadata/properties"/>
    <ds:schemaRef ds:uri="20c43f6f-e6df-4e39-ab47-e87f46218686"/>
    <ds:schemaRef ds:uri="http://purl.org/dc/elements/1.1/"/>
    <ds:schemaRef ds:uri="2632d12b-8246-49fb-abc6-7ca5b92a8974"/>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B0E3F81-6AE2-439C-B1DB-868A34D3E6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1275</TotalTime>
  <Words>6467</Words>
  <Application>Microsoft Office PowerPoint</Application>
  <PresentationFormat>Presentación en pantalla (16:9)</PresentationFormat>
  <Paragraphs>852</Paragraphs>
  <Slides>32</Slides>
  <Notes>32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32</vt:i4>
      </vt:variant>
    </vt:vector>
  </HeadingPairs>
  <TitlesOfParts>
    <vt:vector size="40" baseType="lpstr">
      <vt:lpstr>ＭＳ Ｐゴシック</vt:lpstr>
      <vt:lpstr>Arial</vt:lpstr>
      <vt:lpstr>Calibri</vt:lpstr>
      <vt:lpstr>Calibri Light</vt:lpstr>
      <vt:lpstr>PP Neue Montreal</vt:lpstr>
      <vt:lpstr>PP Neue Montreal Book</vt:lpstr>
      <vt:lpstr>PP Neue Montreal Thin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Júlia Sala</cp:lastModifiedBy>
  <cp:revision>51</cp:revision>
  <dcterms:created xsi:type="dcterms:W3CDTF">2025-09-19T07:25:18Z</dcterms:created>
  <dcterms:modified xsi:type="dcterms:W3CDTF">2025-10-21T13:13:19Z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0x0101008C275EF3C3EA854BBD15EF8BE933759E</vt:lpwstr>
  </property>
  <property fmtid="{D5CDD505-2E9C-101B-9397-08002B2CF9AE}" pid="3" name="MediaServiceImageTags">
    <vt:lpwstr/>
  </property>
</Properties>
</file>