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av" ContentType="audio/x-wav"/>
  <Default Extension="wdp" ContentType="image/vnd.ms-photo"/>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69" r:id="rId3"/>
    <p:sldId id="331" r:id="rId4"/>
    <p:sldId id="2693" r:id="rId5"/>
    <p:sldId id="2694" r:id="rId6"/>
    <p:sldId id="704" r:id="rId7"/>
    <p:sldId id="2695" r:id="rId8"/>
    <p:sldId id="725" r:id="rId9"/>
    <p:sldId id="2696" r:id="rId10"/>
    <p:sldId id="726" r:id="rId11"/>
    <p:sldId id="727" r:id="rId12"/>
    <p:sldId id="728" r:id="rId13"/>
    <p:sldId id="752" r:id="rId14"/>
    <p:sldId id="753" r:id="rId15"/>
    <p:sldId id="756" r:id="rId16"/>
    <p:sldId id="732" r:id="rId17"/>
    <p:sldId id="754" r:id="rId18"/>
    <p:sldId id="705" r:id="rId19"/>
    <p:sldId id="736" r:id="rId20"/>
    <p:sldId id="755" r:id="rId21"/>
    <p:sldId id="706" r:id="rId22"/>
    <p:sldId id="751" r:id="rId23"/>
    <p:sldId id="758" r:id="rId24"/>
    <p:sldId id="744" r:id="rId25"/>
    <p:sldId id="738" r:id="rId26"/>
    <p:sldId id="740" r:id="rId27"/>
    <p:sldId id="743" r:id="rId28"/>
    <p:sldId id="739" r:id="rId29"/>
    <p:sldId id="742" r:id="rId30"/>
    <p:sldId id="745" r:id="rId31"/>
    <p:sldId id="746" r:id="rId32"/>
    <p:sldId id="747" r:id="rId33"/>
    <p:sldId id="2732" r:id="rId34"/>
  </p:sldIdLst>
  <p:sldSz cx="12192000" cy="6858000"/>
  <p:notesSz cx="6819900" cy="9931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2162" userDrawn="1">
          <p15:clr>
            <a:srgbClr val="A4A3A4"/>
          </p15:clr>
        </p15:guide>
        <p15:guide id="5" pos="54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4C4C4C"/>
    <a:srgbClr val="009AD8"/>
    <a:srgbClr val="3F6797"/>
    <a:srgbClr val="7ABAE8"/>
    <a:srgbClr val="BFBFBF"/>
    <a:srgbClr val="7F7F7F"/>
    <a:srgbClr val="5276A1"/>
    <a:srgbClr val="CFD7E7"/>
    <a:srgbClr val="EE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Montserrat Bold"/>
          <a:ea typeface="Montserrat Bold"/>
          <a:cs typeface="Montserra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Montserrat Bold"/>
          <a:ea typeface="Montserrat Bold"/>
          <a:cs typeface="Montserra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Montserrat Bold"/>
          <a:ea typeface="Montserrat Bold"/>
          <a:cs typeface="Montserra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63782" autoAdjust="0"/>
  </p:normalViewPr>
  <p:slideViewPr>
    <p:cSldViewPr snapToObjects="1">
      <p:cViewPr varScale="1">
        <p:scale>
          <a:sx n="81" d="100"/>
          <a:sy n="81" d="100"/>
        </p:scale>
        <p:origin x="2312" y="176"/>
      </p:cViewPr>
      <p:guideLst>
        <p:guide orient="horz" pos="2160"/>
        <p:guide pos="3840"/>
        <p:guide pos="2162"/>
        <p:guide pos="5474"/>
      </p:guideLst>
    </p:cSldViewPr>
  </p:slideViewPr>
  <p:notesTextViewPr>
    <p:cViewPr>
      <p:scale>
        <a:sx n="100" d="100"/>
        <a:sy n="100" d="100"/>
      </p:scale>
      <p:origin x="0" y="0"/>
    </p:cViewPr>
  </p:notesTextViewPr>
  <p:notesViewPr>
    <p:cSldViewPr snapToObjects="1">
      <p:cViewPr varScale="1">
        <p:scale>
          <a:sx n="58" d="100"/>
          <a:sy n="58" d="100"/>
        </p:scale>
        <p:origin x="1624"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ca-ES" sz="1800" b="1" baseline="0" noProof="0" dirty="0"/>
              <a:t>Edat i sexe de les víctimes dels </a:t>
            </a:r>
            <a:r>
              <a:rPr lang="ca-ES" sz="1800" b="1" baseline="0" noProof="0" dirty="0" err="1"/>
              <a:t>ciberatacs</a:t>
            </a:r>
            <a:endParaRPr lang="ca-ES" sz="1800" b="1" baseline="0" noProof="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Hoja1!$D$38</c:f>
              <c:strCache>
                <c:ptCount val="1"/>
                <c:pt idx="0">
                  <c:v>Homes</c:v>
                </c:pt>
              </c:strCache>
            </c:strRef>
          </c:tx>
          <c:spPr>
            <a:solidFill>
              <a:schemeClr val="tx2">
                <a:lumMod val="75000"/>
                <a:lumOff val="25000"/>
              </a:schemeClr>
            </a:solidFill>
            <a:ln>
              <a:noFill/>
            </a:ln>
            <a:effectLst/>
          </c:spPr>
          <c:invertIfNegative val="0"/>
          <c:cat>
            <c:strRef>
              <c:f>Hoja1!$C$39:$C$44</c:f>
              <c:strCache>
                <c:ptCount val="6"/>
                <c:pt idx="0">
                  <c:v>Menors d'edat</c:v>
                </c:pt>
                <c:pt idx="1">
                  <c:v>18 - 25</c:v>
                </c:pt>
                <c:pt idx="2">
                  <c:v>26 - 40</c:v>
                </c:pt>
                <c:pt idx="3">
                  <c:v>41 - 50</c:v>
                </c:pt>
                <c:pt idx="4">
                  <c:v>51 - 65</c:v>
                </c:pt>
                <c:pt idx="5">
                  <c:v>Majors 65 anys</c:v>
                </c:pt>
              </c:strCache>
            </c:strRef>
          </c:cat>
          <c:val>
            <c:numRef>
              <c:f>Hoja1!$D$39:$D$44</c:f>
              <c:numCache>
                <c:formatCode>General</c:formatCode>
                <c:ptCount val="6"/>
                <c:pt idx="0">
                  <c:v>2238</c:v>
                </c:pt>
                <c:pt idx="1">
                  <c:v>22286</c:v>
                </c:pt>
                <c:pt idx="2">
                  <c:v>43843</c:v>
                </c:pt>
                <c:pt idx="3">
                  <c:v>38428</c:v>
                </c:pt>
                <c:pt idx="4">
                  <c:v>44921</c:v>
                </c:pt>
                <c:pt idx="5">
                  <c:v>22895</c:v>
                </c:pt>
              </c:numCache>
            </c:numRef>
          </c:val>
          <c:extLst>
            <c:ext xmlns:c16="http://schemas.microsoft.com/office/drawing/2014/chart" uri="{C3380CC4-5D6E-409C-BE32-E72D297353CC}">
              <c16:uniqueId val="{00000000-6084-46DD-9A1E-8B9E6E44D59E}"/>
            </c:ext>
          </c:extLst>
        </c:ser>
        <c:ser>
          <c:idx val="1"/>
          <c:order val="1"/>
          <c:tx>
            <c:strRef>
              <c:f>Hoja1!$E$38</c:f>
              <c:strCache>
                <c:ptCount val="1"/>
                <c:pt idx="0">
                  <c:v>Dones</c:v>
                </c:pt>
              </c:strCache>
            </c:strRef>
          </c:tx>
          <c:spPr>
            <a:solidFill>
              <a:schemeClr val="accent2">
                <a:lumMod val="40000"/>
                <a:lumOff val="60000"/>
              </a:schemeClr>
            </a:solidFill>
            <a:ln>
              <a:noFill/>
            </a:ln>
            <a:effectLst/>
          </c:spPr>
          <c:invertIfNegative val="0"/>
          <c:cat>
            <c:strRef>
              <c:f>Hoja1!$C$39:$C$44</c:f>
              <c:strCache>
                <c:ptCount val="6"/>
                <c:pt idx="0">
                  <c:v>Menors d'edat</c:v>
                </c:pt>
                <c:pt idx="1">
                  <c:v>18 - 25</c:v>
                </c:pt>
                <c:pt idx="2">
                  <c:v>26 - 40</c:v>
                </c:pt>
                <c:pt idx="3">
                  <c:v>41 - 50</c:v>
                </c:pt>
                <c:pt idx="4">
                  <c:v>51 - 65</c:v>
                </c:pt>
                <c:pt idx="5">
                  <c:v>Majors 65 anys</c:v>
                </c:pt>
              </c:strCache>
            </c:strRef>
          </c:cat>
          <c:val>
            <c:numRef>
              <c:f>Hoja1!$E$39:$E$44</c:f>
              <c:numCache>
                <c:formatCode>General</c:formatCode>
                <c:ptCount val="6"/>
                <c:pt idx="0">
                  <c:v>2651</c:v>
                </c:pt>
                <c:pt idx="1">
                  <c:v>22841</c:v>
                </c:pt>
                <c:pt idx="2">
                  <c:v>48973</c:v>
                </c:pt>
                <c:pt idx="3">
                  <c:v>43382</c:v>
                </c:pt>
                <c:pt idx="4">
                  <c:v>45049</c:v>
                </c:pt>
                <c:pt idx="5">
                  <c:v>16650</c:v>
                </c:pt>
              </c:numCache>
            </c:numRef>
          </c:val>
          <c:extLst>
            <c:ext xmlns:c16="http://schemas.microsoft.com/office/drawing/2014/chart" uri="{C3380CC4-5D6E-409C-BE32-E72D297353CC}">
              <c16:uniqueId val="{00000001-6084-46DD-9A1E-8B9E6E44D59E}"/>
            </c:ext>
          </c:extLst>
        </c:ser>
        <c:dLbls>
          <c:showLegendKey val="0"/>
          <c:showVal val="0"/>
          <c:showCatName val="0"/>
          <c:showSerName val="0"/>
          <c:showPercent val="0"/>
          <c:showBubbleSize val="0"/>
        </c:dLbls>
        <c:gapWidth val="150"/>
        <c:axId val="232180799"/>
        <c:axId val="232175039"/>
      </c:barChart>
      <c:catAx>
        <c:axId val="23218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s-ES"/>
          </a:p>
        </c:txPr>
        <c:crossAx val="232175039"/>
        <c:crosses val="autoZero"/>
        <c:auto val="1"/>
        <c:lblAlgn val="ctr"/>
        <c:lblOffset val="100"/>
        <c:noMultiLvlLbl val="0"/>
      </c:catAx>
      <c:valAx>
        <c:axId val="232175039"/>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232180799"/>
        <c:crosses val="autoZero"/>
        <c:crossBetween val="between"/>
        <c:majorUnit val="10000"/>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Entry>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D8993F1-5FB0-4D86-8E4C-DA7331297FC2}"/>
              </a:ext>
            </a:extLst>
          </p:cNvPr>
          <p:cNvSpPr>
            <a:spLocks noGrp="1"/>
          </p:cNvSpPr>
          <p:nvPr>
            <p:ph type="hdr" sz="quarter"/>
          </p:nvPr>
        </p:nvSpPr>
        <p:spPr>
          <a:xfrm>
            <a:off x="0" y="0"/>
            <a:ext cx="2955925" cy="498475"/>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EFEE7B69-37C2-4EC2-805C-72EADAF9C83B}"/>
              </a:ext>
            </a:extLst>
          </p:cNvPr>
          <p:cNvSpPr>
            <a:spLocks noGrp="1"/>
          </p:cNvSpPr>
          <p:nvPr>
            <p:ph type="dt" sz="quarter" idx="1"/>
          </p:nvPr>
        </p:nvSpPr>
        <p:spPr>
          <a:xfrm>
            <a:off x="3862388" y="0"/>
            <a:ext cx="2955925" cy="498475"/>
          </a:xfrm>
          <a:prstGeom prst="rect">
            <a:avLst/>
          </a:prstGeom>
        </p:spPr>
        <p:txBody>
          <a:bodyPr vert="horz" lIns="91440" tIns="45720" rIns="91440" bIns="45720" rtlCol="0"/>
          <a:lstStyle>
            <a:lvl1pPr algn="r">
              <a:defRPr sz="1200"/>
            </a:lvl1pPr>
          </a:lstStyle>
          <a:p>
            <a:fld id="{2FB17EC6-57BD-400A-AEDC-F6A0579DDB80}" type="datetimeFigureOut">
              <a:rPr lang="es-ES" smtClean="0"/>
              <a:t>25/6/25</a:t>
            </a:fld>
            <a:endParaRPr lang="es-ES"/>
          </a:p>
        </p:txBody>
      </p:sp>
      <p:sp>
        <p:nvSpPr>
          <p:cNvPr id="4" name="Marcador de pie de página 3">
            <a:extLst>
              <a:ext uri="{FF2B5EF4-FFF2-40B4-BE49-F238E27FC236}">
                <a16:creationId xmlns:a16="http://schemas.microsoft.com/office/drawing/2014/main" id="{1B0607D2-638E-4DAC-8B63-37073FE1380D}"/>
              </a:ext>
            </a:extLst>
          </p:cNvPr>
          <p:cNvSpPr>
            <a:spLocks noGrp="1"/>
          </p:cNvSpPr>
          <p:nvPr>
            <p:ph type="ftr" sz="quarter" idx="2"/>
          </p:nvPr>
        </p:nvSpPr>
        <p:spPr>
          <a:xfrm>
            <a:off x="0" y="9432925"/>
            <a:ext cx="2955925" cy="49847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7E8ABB1-7DA7-472B-8503-F592B6170DA3}"/>
              </a:ext>
            </a:extLst>
          </p:cNvPr>
          <p:cNvSpPr>
            <a:spLocks noGrp="1"/>
          </p:cNvSpPr>
          <p:nvPr>
            <p:ph type="sldNum" sz="quarter" idx="3"/>
          </p:nvPr>
        </p:nvSpPr>
        <p:spPr>
          <a:xfrm>
            <a:off x="3862388" y="9432925"/>
            <a:ext cx="2955925" cy="498475"/>
          </a:xfrm>
          <a:prstGeom prst="rect">
            <a:avLst/>
          </a:prstGeom>
        </p:spPr>
        <p:txBody>
          <a:bodyPr vert="horz" lIns="91440" tIns="45720" rIns="91440" bIns="45720" rtlCol="0" anchor="b"/>
          <a:lstStyle>
            <a:lvl1pPr algn="r">
              <a:defRPr sz="1200"/>
            </a:lvl1pPr>
          </a:lstStyle>
          <a:p>
            <a:fld id="{74087F2C-DFE9-44E2-9843-D131B0E0F171}" type="slidenum">
              <a:rPr lang="es-ES" smtClean="0"/>
              <a:t>‹Nº›</a:t>
            </a:fld>
            <a:endParaRPr lang="es-ES"/>
          </a:p>
        </p:txBody>
      </p:sp>
    </p:spTree>
    <p:extLst>
      <p:ext uri="{BB962C8B-B14F-4D97-AF65-F5344CB8AC3E}">
        <p14:creationId xmlns:p14="http://schemas.microsoft.com/office/powerpoint/2010/main" val="1142801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7" name="Shape 767"/>
          <p:cNvSpPr>
            <a:spLocks noGrp="1" noRot="1" noChangeAspect="1"/>
          </p:cNvSpPr>
          <p:nvPr>
            <p:ph type="sldImg"/>
          </p:nvPr>
        </p:nvSpPr>
        <p:spPr>
          <a:xfrm>
            <a:off x="100013" y="744538"/>
            <a:ext cx="6619875" cy="3724275"/>
          </a:xfrm>
          <a:prstGeom prst="rect">
            <a:avLst/>
          </a:prstGeom>
        </p:spPr>
        <p:txBody>
          <a:bodyPr lIns="91586" tIns="45793" rIns="91586" bIns="45793"/>
          <a:lstStyle/>
          <a:p>
            <a:endParaRPr/>
          </a:p>
        </p:txBody>
      </p:sp>
      <p:sp>
        <p:nvSpPr>
          <p:cNvPr id="768" name="Shape 768"/>
          <p:cNvSpPr>
            <a:spLocks noGrp="1"/>
          </p:cNvSpPr>
          <p:nvPr>
            <p:ph type="body" sz="quarter" idx="1"/>
          </p:nvPr>
        </p:nvSpPr>
        <p:spPr>
          <a:xfrm>
            <a:off x="909321" y="4717415"/>
            <a:ext cx="5001260" cy="4469130"/>
          </a:xfrm>
          <a:prstGeom prst="rect">
            <a:avLst/>
          </a:prstGeom>
        </p:spPr>
        <p:txBody>
          <a:bodyPr lIns="91586" tIns="45793" rIns="91586" bIns="45793"/>
          <a:lstStyle/>
          <a:p>
            <a:endParaRPr/>
          </a:p>
        </p:txBody>
      </p:sp>
    </p:spTree>
    <p:extLst>
      <p:ext uri="{BB962C8B-B14F-4D97-AF65-F5344CB8AC3E}">
        <p14:creationId xmlns:p14="http://schemas.microsoft.com/office/powerpoint/2010/main" val="244515869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Montserrat Regular"/>
      </a:defRPr>
    </a:lvl1pPr>
    <a:lvl2pPr indent="228600" latinLnBrk="0">
      <a:defRPr sz="1200">
        <a:latin typeface="+mn-lt"/>
        <a:ea typeface="+mn-ea"/>
        <a:cs typeface="+mn-cs"/>
        <a:sym typeface="Montserrat Regular"/>
      </a:defRPr>
    </a:lvl2pPr>
    <a:lvl3pPr indent="457200" latinLnBrk="0">
      <a:defRPr sz="1200">
        <a:latin typeface="+mn-lt"/>
        <a:ea typeface="+mn-ea"/>
        <a:cs typeface="+mn-cs"/>
        <a:sym typeface="Montserrat Regular"/>
      </a:defRPr>
    </a:lvl3pPr>
    <a:lvl4pPr indent="685800" latinLnBrk="0">
      <a:defRPr sz="1200">
        <a:latin typeface="+mn-lt"/>
        <a:ea typeface="+mn-ea"/>
        <a:cs typeface="+mn-cs"/>
        <a:sym typeface="Montserrat Regular"/>
      </a:defRPr>
    </a:lvl4pPr>
    <a:lvl5pPr indent="914400" latinLnBrk="0">
      <a:defRPr sz="1200">
        <a:latin typeface="+mn-lt"/>
        <a:ea typeface="+mn-ea"/>
        <a:cs typeface="+mn-cs"/>
        <a:sym typeface="Montserrat Regular"/>
      </a:defRPr>
    </a:lvl5pPr>
    <a:lvl6pPr indent="1143000" latinLnBrk="0">
      <a:defRPr sz="1200">
        <a:latin typeface="+mn-lt"/>
        <a:ea typeface="+mn-ea"/>
        <a:cs typeface="+mn-cs"/>
        <a:sym typeface="Montserrat Regular"/>
      </a:defRPr>
    </a:lvl6pPr>
    <a:lvl7pPr indent="1371600" latinLnBrk="0">
      <a:defRPr sz="1200">
        <a:latin typeface="+mn-lt"/>
        <a:ea typeface="+mn-ea"/>
        <a:cs typeface="+mn-cs"/>
        <a:sym typeface="Montserrat Regular"/>
      </a:defRPr>
    </a:lvl7pPr>
    <a:lvl8pPr indent="1600200" latinLnBrk="0">
      <a:defRPr sz="1200">
        <a:latin typeface="+mn-lt"/>
        <a:ea typeface="+mn-ea"/>
        <a:cs typeface="+mn-cs"/>
        <a:sym typeface="Montserrat Regular"/>
      </a:defRPr>
    </a:lvl8pPr>
    <a:lvl9pPr indent="1828800" latinLnBrk="0">
      <a:defRPr sz="1200">
        <a:latin typeface="+mn-lt"/>
        <a:ea typeface="+mn-ea"/>
        <a:cs typeface="+mn-cs"/>
        <a:sym typeface="Montserra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algn="just"/>
            <a:endParaRPr lang="ca-ES" sz="11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a:t>
            </a:fld>
            <a:endParaRPr lang="ca-ES" dirty="0"/>
          </a:p>
        </p:txBody>
      </p:sp>
    </p:spTree>
    <p:extLst>
      <p:ext uri="{BB962C8B-B14F-4D97-AF65-F5344CB8AC3E}">
        <p14:creationId xmlns:p14="http://schemas.microsoft.com/office/powerpoint/2010/main" val="412743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9746C-6A12-22F1-6A32-A1C9D9F7F5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6F492B-E45C-D7BB-F61E-9D65D8A7EC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AF202BD-B87E-9506-F3C2-96B25D28B3B3}"/>
              </a:ext>
            </a:extLst>
          </p:cNvPr>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dirty="0" err="1">
                <a:solidFill>
                  <a:schemeClr val="tx1"/>
                </a:solidFill>
                <a:latin typeface="+mn-lt"/>
              </a:rPr>
              <a:t>L'</a:t>
            </a:r>
            <a:r>
              <a:rPr lang="ca-ES" sz="1000" i="1" kern="1200" dirty="0" err="1">
                <a:solidFill>
                  <a:schemeClr val="tx1"/>
                </a:solidFill>
                <a:latin typeface="+mn-lt"/>
              </a:rPr>
              <a:t>Smishing</a:t>
            </a:r>
            <a:r>
              <a:rPr lang="ca-ES" sz="1000" kern="1200" dirty="0">
                <a:solidFill>
                  <a:schemeClr val="tx1"/>
                </a:solidFill>
                <a:latin typeface="+mn-lt"/>
              </a:rPr>
              <a:t> és una variant del </a:t>
            </a:r>
            <a:r>
              <a:rPr lang="ca-ES" sz="1000" i="1" kern="1200" dirty="0" err="1">
                <a:solidFill>
                  <a:schemeClr val="tx1"/>
                </a:solidFill>
                <a:latin typeface="+mn-lt"/>
                <a:ea typeface="+mn-ea"/>
                <a:cs typeface="+mn-cs"/>
                <a:sym typeface="Montserrat Regular"/>
              </a:rPr>
              <a:t>Phishing</a:t>
            </a:r>
            <a:r>
              <a:rPr lang="ca-ES" sz="1000" kern="1200" dirty="0">
                <a:solidFill>
                  <a:schemeClr val="tx1"/>
                </a:solidFill>
                <a:latin typeface="+mn-lt"/>
              </a:rPr>
              <a:t> o Pesca, i s'enquadra dins els delictes de tècniques d'enginyeria social.</a:t>
            </a:r>
          </a:p>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dirty="0">
                <a:solidFill>
                  <a:schemeClr val="tx1"/>
                </a:solidFill>
                <a:latin typeface="+mn-lt"/>
              </a:rPr>
              <a:t>
Si es té cura de l’ordinador personal cal també tenir molta cura a l’hora d’utilitzar el telèfon mòbil, cal prendre les mateixes precaucions, sobretot si s’utilitza el telèfon per connectar-se a la plataforma de banca digital o per comprar per Internet. Avui dia, el mòbil s'ha convertit en una eina indispensable per a la majoria de nosaltres, ja que no només s'utilitza per rebre trucades o enviar missatges, sinó també per accedir a Internet o a diferents aplicacions. A més, el mòbil conté informació important i privada que podria ser d'interès per als ciberdelinqüents.</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800" baseline="0" noProof="0" dirty="0"/>
          </a:p>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dirty="0">
                <a:solidFill>
                  <a:schemeClr val="tx1"/>
                </a:solidFill>
                <a:latin typeface="+mn-lt"/>
              </a:rPr>
              <a:t>Per això, s’ha de protegir el dispositiu mòbil amb una </a:t>
            </a:r>
            <a:r>
              <a:rPr lang="ca-ES" sz="1000" b="1" kern="1200" dirty="0">
                <a:solidFill>
                  <a:schemeClr val="tx1"/>
                </a:solidFill>
                <a:latin typeface="+mn-lt"/>
              </a:rPr>
              <a:t>contrasenya segura, un bon antivirus i actualitzar el programari </a:t>
            </a:r>
            <a:r>
              <a:rPr lang="ca-ES" sz="1000" kern="1200" dirty="0">
                <a:solidFill>
                  <a:schemeClr val="tx1"/>
                </a:solidFill>
                <a:latin typeface="+mn-lt"/>
              </a:rPr>
              <a:t>periòdicament. Tenir en compte que si es vol fer algun tràmit a través d'Internet on s’hagin d'introduir dades personals o s’hagi de realitzar alguna operació financera, ja sigui a través de banca digital o en un comerç electrònic, és millor </a:t>
            </a:r>
            <a:r>
              <a:rPr lang="ca-ES" sz="1000" b="1" kern="1200" dirty="0">
                <a:solidFill>
                  <a:schemeClr val="tx1"/>
                </a:solidFill>
                <a:latin typeface="+mn-lt"/>
              </a:rPr>
              <a:t>no</a:t>
            </a:r>
            <a:r>
              <a:rPr lang="ca-ES" sz="1000" kern="1200" dirty="0">
                <a:solidFill>
                  <a:schemeClr val="tx1"/>
                </a:solidFill>
                <a:latin typeface="+mn-lt"/>
              </a:rPr>
              <a:t> utilitzar una </a:t>
            </a:r>
            <a:r>
              <a:rPr lang="ca-ES" sz="1000" b="1" kern="1200" dirty="0">
                <a:solidFill>
                  <a:schemeClr val="tx1"/>
                </a:solidFill>
                <a:latin typeface="+mn-lt"/>
              </a:rPr>
              <a:t>xarxa </a:t>
            </a:r>
            <a:r>
              <a:rPr lang="ca-ES" sz="1000" b="1" kern="1200" dirty="0" err="1">
                <a:solidFill>
                  <a:schemeClr val="tx1"/>
                </a:solidFill>
                <a:latin typeface="+mn-lt"/>
              </a:rPr>
              <a:t>wifi</a:t>
            </a:r>
            <a:r>
              <a:rPr lang="ca-ES" sz="1000" b="1" kern="1200" dirty="0">
                <a:solidFill>
                  <a:schemeClr val="tx1"/>
                </a:solidFill>
                <a:latin typeface="+mn-lt"/>
              </a:rPr>
              <a:t> en obert </a:t>
            </a:r>
            <a:r>
              <a:rPr lang="ca-ES" sz="1000" kern="1200" dirty="0">
                <a:solidFill>
                  <a:schemeClr val="tx1"/>
                </a:solidFill>
                <a:latin typeface="+mn-lt"/>
              </a:rPr>
              <a:t>(pública), ja que en aquest entorn les dades personals son més vulnerables.</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000" kern="1200" dirty="0">
              <a:solidFill>
                <a:schemeClr val="tx1"/>
              </a:solidFill>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a-ES" sz="800" baseline="0" noProof="0" dirty="0"/>
              <a:t>Tal com s'ha comentat, el </a:t>
            </a:r>
            <a:r>
              <a:rPr lang="ca-ES" sz="800" i="1" baseline="0" noProof="0" dirty="0" err="1"/>
              <a:t>phishing</a:t>
            </a:r>
            <a:r>
              <a:rPr lang="ca-ES" sz="800" baseline="0" noProof="0" dirty="0"/>
              <a:t> o pesca és una pràctica fraudulenta que </a:t>
            </a:r>
            <a:r>
              <a:rPr lang="ca-ES" sz="800" b="1" baseline="0" noProof="0" dirty="0"/>
              <a:t>no només es pot dur a terme a través del correu electrònic,</a:t>
            </a:r>
            <a:r>
              <a:rPr lang="ca-ES" sz="800" baseline="0" noProof="0" dirty="0"/>
              <a:t> sinó que també es propaga per altres mitjans, com el servei d'enviament de missatges en el telèfon mòbil, </a:t>
            </a:r>
            <a:r>
              <a:rPr lang="ca-ES" sz="800" i="1" baseline="0" noProof="0" dirty="0" err="1"/>
              <a:t>smishing</a:t>
            </a:r>
            <a:r>
              <a:rPr lang="ca-ES" sz="800" baseline="0" noProof="0" dirty="0"/>
              <a:t>. De la mateixa manera que s’actua amb un correu electrònic dubtós s’ha de fer en rebre un SMS / MMS dubtós que contingui un enllaç o demani alguna dada personal, per molt fiable que pugui semblar: </a:t>
            </a:r>
            <a:r>
              <a:rPr lang="ca-ES" sz="800" b="1" baseline="0" noProof="0" dirty="0"/>
              <a:t>no s’han de facilitar mai dades personals o privades </a:t>
            </a:r>
            <a:r>
              <a:rPr lang="ca-ES" sz="800" baseline="0" noProof="0" dirty="0"/>
              <a:t>i molt menys accedir a enllaços externs. Tampoc s’han de descarregar aplicacions si no és té la certesa que procedeixen d'una font fiable, segura i de confiança.</a:t>
            </a:r>
            <a:endParaRPr lang="es-ES" dirty="0"/>
          </a:p>
        </p:txBody>
      </p:sp>
      <p:sp>
        <p:nvSpPr>
          <p:cNvPr id="4" name="Marcador de número de diapositiva 3">
            <a:extLst>
              <a:ext uri="{FF2B5EF4-FFF2-40B4-BE49-F238E27FC236}">
                <a16:creationId xmlns:a16="http://schemas.microsoft.com/office/drawing/2014/main" id="{93BF4D81-10FD-DC5A-5DDF-3821E1E8F26D}"/>
              </a:ext>
            </a:extLst>
          </p:cNvPr>
          <p:cNvSpPr>
            <a:spLocks noGrp="1"/>
          </p:cNvSpPr>
          <p:nvPr>
            <p:ph type="sldNum" sz="quarter" idx="5"/>
          </p:nvPr>
        </p:nvSpPr>
        <p:spPr/>
        <p:txBody>
          <a:bodyPr/>
          <a:lstStyle/>
          <a:p>
            <a:fld id="{B6D73774-A5A6-4C6F-AFF2-9E7B28497BC5}" type="slidenum">
              <a:rPr lang="es-ES" smtClean="0"/>
              <a:t>10</a:t>
            </a:fld>
            <a:endParaRPr lang="es-ES"/>
          </a:p>
        </p:txBody>
      </p:sp>
    </p:spTree>
    <p:extLst>
      <p:ext uri="{BB962C8B-B14F-4D97-AF65-F5344CB8AC3E}">
        <p14:creationId xmlns:p14="http://schemas.microsoft.com/office/powerpoint/2010/main" val="96210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0323E-2FE2-8F8F-7B5F-46F2715DE9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2A64649-CA1C-BDA8-3C93-52BD0DDDB31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0A445E9-671C-AEB6-BEC2-FDC8365221D1}"/>
              </a:ext>
            </a:extLst>
          </p:cNvPr>
          <p:cNvSpPr>
            <a:spLocks noGrp="1"/>
          </p:cNvSpPr>
          <p:nvPr>
            <p:ph type="body" idx="1"/>
          </p:nvPr>
        </p:nvSpPr>
        <p:spPr/>
        <p:txBody>
          <a:bodyPr/>
          <a:lstStyle/>
          <a:p>
            <a:pPr algn="l">
              <a:lnSpc>
                <a:spcPts val="1875"/>
              </a:lnSpc>
              <a:spcBef>
                <a:spcPts val="1125"/>
              </a:spcBef>
              <a:spcAft>
                <a:spcPts val="1500"/>
              </a:spcAft>
            </a:pPr>
            <a:r>
              <a:rPr lang="ca-ES" b="1" i="0" u="none" strike="noStrike" noProof="0" dirty="0">
                <a:solidFill>
                  <a:srgbClr val="DF1A21"/>
                </a:solidFill>
                <a:effectLst/>
                <a:latin typeface="open_sansregular"/>
              </a:rPr>
              <a:t>Aquest tipus de fraus són molt comuns </a:t>
            </a:r>
            <a:r>
              <a:rPr lang="ca-ES" b="0" i="0" u="none" strike="noStrike" noProof="0" dirty="0">
                <a:solidFill>
                  <a:srgbClr val="DF1A21"/>
                </a:solidFill>
                <a:effectLst/>
                <a:latin typeface="open_sansregular"/>
              </a:rPr>
              <a:t>i es basen en la suplantació de la identitat de tota mena d'entitats. En la majoria dels casos s’utilitza un enllaç fraudulent per redirigir a qui es vol defraudar a una web falsa. Així el ciberdelinqüent obtindrà dades personal, o bé perquè s’haurà descarregat algun arxiu maliciós al mòbil, o perquè es demana de realitzar alguna transferència, o potser es demana que es contacti amb un número de telèfon maliciós amb tarifa especial o també perquè es realitza sense voler una subscripció a algun tipus de serveis amb tarifes especials.</a:t>
            </a:r>
          </a:p>
          <a:p>
            <a:pPr algn="l">
              <a:lnSpc>
                <a:spcPts val="1875"/>
              </a:lnSpc>
              <a:spcBef>
                <a:spcPts val="1125"/>
              </a:spcBef>
              <a:spcAft>
                <a:spcPts val="1500"/>
              </a:spcAft>
            </a:pPr>
            <a:endParaRPr lang="ca-ES" b="0" i="0" u="none" strike="noStrike" noProof="0" dirty="0">
              <a:solidFill>
                <a:srgbClr val="DF1A21"/>
              </a:solidFill>
              <a:effectLst/>
              <a:latin typeface="open_sansregular"/>
            </a:endParaRPr>
          </a:p>
          <a:p>
            <a:pPr algn="l">
              <a:lnSpc>
                <a:spcPts val="1875"/>
              </a:lnSpc>
              <a:spcBef>
                <a:spcPts val="1125"/>
              </a:spcBef>
              <a:spcAft>
                <a:spcPts val="1500"/>
              </a:spcAft>
            </a:pPr>
            <a:r>
              <a:rPr lang="ca-ES" b="0" i="0" noProof="0" dirty="0">
                <a:solidFill>
                  <a:srgbClr val="212529"/>
                </a:solidFill>
                <a:effectLst/>
                <a:latin typeface="open_sansregular"/>
              </a:rPr>
              <a:t>Alguns casos més freqüents:
</a:t>
            </a:r>
            <a:r>
              <a:rPr lang="ca-ES" b="1" i="0" noProof="0" dirty="0">
                <a:solidFill>
                  <a:srgbClr val="212529"/>
                </a:solidFill>
                <a:effectLst/>
                <a:latin typeface="open_sansregular"/>
              </a:rPr>
              <a:t>Suplantació d'entitats bancàries </a:t>
            </a:r>
            <a:r>
              <a:rPr lang="ca-ES" b="0" i="0" noProof="0" dirty="0">
                <a:solidFill>
                  <a:srgbClr val="212529"/>
                </a:solidFill>
                <a:effectLst/>
                <a:latin typeface="open_sansregular"/>
              </a:rPr>
              <a:t>s’utilitzen com a pretext missatges com "S'ha iniciat la sessió des d'un nou DISPOSITIU, si no ha estat vostè verifiqui immediatament", "A partir del [</a:t>
            </a:r>
            <a:r>
              <a:rPr lang="ca-ES" b="0" i="0" noProof="0" dirty="0" err="1">
                <a:solidFill>
                  <a:srgbClr val="212529"/>
                </a:solidFill>
                <a:effectLst/>
                <a:latin typeface="open_sansregular"/>
              </a:rPr>
              <a:t>dd</a:t>
            </a:r>
            <a:r>
              <a:rPr lang="ca-ES" b="0" i="0" noProof="0" dirty="0">
                <a:solidFill>
                  <a:srgbClr val="212529"/>
                </a:solidFill>
                <a:effectLst/>
                <a:latin typeface="open_sansregular"/>
              </a:rPr>
              <a:t>/mm/</a:t>
            </a:r>
            <a:r>
              <a:rPr lang="ca-ES" b="0" i="0" noProof="0" dirty="0" err="1">
                <a:solidFill>
                  <a:srgbClr val="212529"/>
                </a:solidFill>
                <a:effectLst/>
                <a:latin typeface="open_sansregular"/>
              </a:rPr>
              <a:t>aaaa</a:t>
            </a:r>
            <a:r>
              <a:rPr lang="ca-ES" b="0" i="0" noProof="0" dirty="0">
                <a:solidFill>
                  <a:srgbClr val="212529"/>
                </a:solidFill>
                <a:effectLst/>
                <a:latin typeface="open_sansregular"/>
              </a:rPr>
              <a:t>] No podrà utilitzar la seva targeta. S’ha d'activar el nou sistema de seguretat" o "S'ha realitzat un càrrec per 450€ en el seu compte. Si no ha estat vostè, segueixi els següents passos per a cancel·lar-ho".
</a:t>
            </a:r>
            <a:r>
              <a:rPr lang="ca-ES" b="1" i="0" noProof="0" dirty="0">
                <a:solidFill>
                  <a:srgbClr val="212529"/>
                </a:solidFill>
                <a:effectLst/>
                <a:latin typeface="open_sansregular"/>
              </a:rPr>
              <a:t>Suplantació d'entitats públiques </a:t>
            </a:r>
            <a:r>
              <a:rPr lang="ca-ES" b="0" i="0" noProof="0" dirty="0">
                <a:solidFill>
                  <a:srgbClr val="212529"/>
                </a:solidFill>
                <a:effectLst/>
                <a:latin typeface="open_sansregular"/>
              </a:rPr>
              <a:t>com l'Agència Tributària, Seguretat Social, Forces i Cossos de Seguretat de l' Estat... Els seus reclams són variats, però destacar missatges com "La seva targeta sanitària requereix una actualització per mantenir els seus serveis", “Hi ha un reemborsament d'impostos de (</a:t>
            </a:r>
            <a:r>
              <a:rPr lang="ca-ES" b="0" i="0" noProof="0" dirty="0" err="1">
                <a:solidFill>
                  <a:srgbClr val="212529"/>
                </a:solidFill>
                <a:effectLst/>
                <a:latin typeface="open_sansregular"/>
              </a:rPr>
              <a:t>xx,xx</a:t>
            </a:r>
            <a:r>
              <a:rPr lang="ca-ES" b="0" i="0" noProof="0" dirty="0">
                <a:solidFill>
                  <a:srgbClr val="212529"/>
                </a:solidFill>
                <a:effectLst/>
                <a:latin typeface="open_sansregular"/>
              </a:rPr>
              <a:t> €). Verifiqui les dades a la web" o "S'ha ordenat el pagament de la seva devolució d'impostos pagats de l'IRPF de la renda. Més informació aquí".
</a:t>
            </a:r>
            <a:r>
              <a:rPr lang="ca-ES" b="1" i="0" noProof="0" dirty="0">
                <a:solidFill>
                  <a:srgbClr val="212529"/>
                </a:solidFill>
                <a:effectLst/>
                <a:latin typeface="open_sansregular"/>
              </a:rPr>
              <a:t>Suplantació d'empreses de paqueteria i transport </a:t>
            </a:r>
            <a:r>
              <a:rPr lang="ca-ES" b="0" i="0" noProof="0" dirty="0">
                <a:solidFill>
                  <a:srgbClr val="212529"/>
                </a:solidFill>
                <a:effectLst/>
                <a:latin typeface="open_sansregular"/>
              </a:rPr>
              <a:t>de comandes en les quals es tracta d'enganyar l'usuari amb excuses com “El lliurament del seu paquet ha estat suspès per manca del número del carrer" o "El seu paquet no ha estat lliurat perquè no s'han pagat les taxes de duana (2.64€)".
</a:t>
            </a:r>
            <a:r>
              <a:rPr lang="ca-ES" b="1" i="0" noProof="0" dirty="0">
                <a:solidFill>
                  <a:srgbClr val="212529"/>
                </a:solidFill>
                <a:effectLst/>
                <a:latin typeface="open_sansregular"/>
              </a:rPr>
              <a:t>Suplantació a altres entitats privades </a:t>
            </a:r>
            <a:r>
              <a:rPr lang="ca-ES" b="0" i="0" noProof="0" dirty="0">
                <a:solidFill>
                  <a:srgbClr val="212529"/>
                </a:solidFill>
                <a:effectLst/>
                <a:latin typeface="open_sansregular"/>
              </a:rPr>
              <a:t>com companyies elèctriques, proveïdors de serveis d'Internet, plataformes de jocs online i contingut multimèdia, serveis al núvol, xarxes socials...</a:t>
            </a:r>
          </a:p>
          <a:p>
            <a:pPr algn="l">
              <a:lnSpc>
                <a:spcPts val="1875"/>
              </a:lnSpc>
              <a:spcBef>
                <a:spcPts val="1125"/>
              </a:spcBef>
              <a:spcAft>
                <a:spcPts val="1500"/>
              </a:spcAft>
            </a:pPr>
            <a:r>
              <a:rPr lang="ca-ES" b="0" i="0" noProof="0" dirty="0">
                <a:solidFill>
                  <a:srgbClr val="212529"/>
                </a:solidFill>
                <a:effectLst/>
                <a:latin typeface="open_sansregular"/>
              </a:rPr>
              <a:t>Aquí les estratègies utilitzades es mouen des de reclams amb premis i sortejos, fins a descomptes per ser clients, factures del servei o fins i tot problemes de seguretat detectats en el compte d'usuari que cal resoldre.</a:t>
            </a:r>
          </a:p>
          <a:p>
            <a:pPr algn="l">
              <a:lnSpc>
                <a:spcPts val="1875"/>
              </a:lnSpc>
              <a:spcBef>
                <a:spcPts val="1125"/>
              </a:spcBef>
              <a:spcAft>
                <a:spcPts val="1500"/>
              </a:spcAft>
            </a:pPr>
            <a:endParaRPr lang="ca-ES" b="0" i="0" noProof="0" dirty="0">
              <a:solidFill>
                <a:srgbClr val="212529"/>
              </a:solidFill>
              <a:effectLst/>
              <a:latin typeface="open_sansregular"/>
            </a:endParaRPr>
          </a:p>
          <a:p>
            <a:pPr algn="l">
              <a:lnSpc>
                <a:spcPts val="1875"/>
              </a:lnSpc>
              <a:spcBef>
                <a:spcPts val="1125"/>
              </a:spcBef>
              <a:spcAft>
                <a:spcPts val="1500"/>
              </a:spcAft>
            </a:pPr>
            <a:r>
              <a:rPr lang="ca-ES" b="0" i="0" noProof="0" dirty="0">
                <a:solidFill>
                  <a:srgbClr val="212529"/>
                </a:solidFill>
                <a:effectLst/>
                <a:latin typeface="open_sansregular"/>
              </a:rPr>
              <a:t>A continuació, s’exposen algunes pautes que cal seguir per comprovar l'autenticitat d'aquests missatges i detectar si es tracta o no d'un frau:
- Per norma general, encara que en el missatge consti que pertany a una entitat de confiança, sempre cal comprovar el remitent. Si no apareix el nom de l'empresa i només consta un número de telèfon, el més probable és que es tracti d'un frau.
- Els enllaços també han de ser revisats. Una empresa de confiança mai utilitzarà una URL no segura, és a dir, que comenci per "</a:t>
            </a:r>
            <a:r>
              <a:rPr lang="ca-ES" b="0" i="0" noProof="0" dirty="0" err="1">
                <a:solidFill>
                  <a:srgbClr val="212529"/>
                </a:solidFill>
                <a:effectLst/>
                <a:latin typeface="open_sansregular"/>
              </a:rPr>
              <a:t>http</a:t>
            </a:r>
            <a:r>
              <a:rPr lang="ca-ES" b="0" i="0" noProof="0" dirty="0">
                <a:solidFill>
                  <a:srgbClr val="212529"/>
                </a:solidFill>
                <a:effectLst/>
                <a:latin typeface="open_sansregular"/>
              </a:rPr>
              <a:t>", tot i que les URL que comencen per "</a:t>
            </a:r>
            <a:r>
              <a:rPr lang="ca-ES" b="0" i="0" noProof="0" dirty="0" err="1">
                <a:solidFill>
                  <a:srgbClr val="212529"/>
                </a:solidFill>
                <a:effectLst/>
                <a:latin typeface="open_sansregular"/>
              </a:rPr>
              <a:t>https</a:t>
            </a:r>
            <a:r>
              <a:rPr lang="ca-ES" b="0" i="0" noProof="0" dirty="0">
                <a:solidFill>
                  <a:srgbClr val="212529"/>
                </a:solidFill>
                <a:effectLst/>
                <a:latin typeface="open_sansregular"/>
              </a:rPr>
              <a:t>" també poden haver estat manipulades per un ciberdelinqüent.
- És important llegir detingudament el missatge a la recerca d'errors ortogràfics i gramaticals o errades de traducció.
- Finalment, cal recordar que aquest tipus d'entitats ja disposen de tota la informació que necessiten, per la qual cosa si tracten d'obtenir alguna dada personal s’ha de desconfiar de l’autenticitat.</a:t>
            </a:r>
          </a:p>
          <a:p>
            <a:endParaRPr lang="es-ES" dirty="0"/>
          </a:p>
        </p:txBody>
      </p:sp>
      <p:sp>
        <p:nvSpPr>
          <p:cNvPr id="4" name="Marcador de número de diapositiva 3">
            <a:extLst>
              <a:ext uri="{FF2B5EF4-FFF2-40B4-BE49-F238E27FC236}">
                <a16:creationId xmlns:a16="http://schemas.microsoft.com/office/drawing/2014/main" id="{97BB7450-B650-542C-6856-517BB2EA499B}"/>
              </a:ext>
            </a:extLst>
          </p:cNvPr>
          <p:cNvSpPr>
            <a:spLocks noGrp="1"/>
          </p:cNvSpPr>
          <p:nvPr>
            <p:ph type="sldNum" sz="quarter" idx="5"/>
          </p:nvPr>
        </p:nvSpPr>
        <p:spPr/>
        <p:txBody>
          <a:bodyPr/>
          <a:lstStyle/>
          <a:p>
            <a:fld id="{B6D73774-A5A6-4C6F-AFF2-9E7B28497BC5}" type="slidenum">
              <a:rPr lang="es-ES" smtClean="0"/>
              <a:t>11</a:t>
            </a:fld>
            <a:endParaRPr lang="es-ES"/>
          </a:p>
        </p:txBody>
      </p:sp>
    </p:spTree>
    <p:extLst>
      <p:ext uri="{BB962C8B-B14F-4D97-AF65-F5344CB8AC3E}">
        <p14:creationId xmlns:p14="http://schemas.microsoft.com/office/powerpoint/2010/main" val="307117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610AA-996A-84A6-E955-B7325876616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37B8FD-61F0-B196-1125-1EF550A4AF0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3A7E8A-9EB4-4EC0-C9A0-E6E4D8D2316C}"/>
              </a:ext>
            </a:extLst>
          </p:cNvPr>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dirty="0">
                <a:solidFill>
                  <a:schemeClr val="tx1"/>
                </a:solidFill>
                <a:latin typeface="+mn-lt"/>
              </a:rPr>
              <a:t>En el </a:t>
            </a:r>
            <a:r>
              <a:rPr lang="ca-ES" sz="1000" i="1" kern="1200" dirty="0" err="1">
                <a:solidFill>
                  <a:schemeClr val="tx1"/>
                </a:solidFill>
                <a:latin typeface="+mn-lt"/>
              </a:rPr>
              <a:t>Vishing</a:t>
            </a:r>
            <a:r>
              <a:rPr lang="ca-ES" sz="1000" kern="1200" dirty="0">
                <a:solidFill>
                  <a:schemeClr val="tx1"/>
                </a:solidFill>
                <a:latin typeface="+mn-lt"/>
              </a:rPr>
              <a:t> els ciberdelinqüents combinen una trucada telefònica fraudulenta amb informació personal de nosaltres que hagin pogut obtenir prèviament a través d'Internet. A més, solen utilitzar missatges alarmistes perquè se’ls facilitin claus o contrasenyes ràpidament, sense donar temps a reflexionar amb calma sobre el que ens estan dient o demanant. 
Hi ha molts exemples de </a:t>
            </a:r>
            <a:r>
              <a:rPr lang="ca-ES" sz="1000" i="1" kern="1200" dirty="0" err="1">
                <a:solidFill>
                  <a:schemeClr val="tx1"/>
                </a:solidFill>
                <a:latin typeface="+mn-lt"/>
              </a:rPr>
              <a:t>Vishing</a:t>
            </a:r>
            <a:r>
              <a:rPr lang="ca-ES" sz="1000" kern="1200" dirty="0">
                <a:solidFill>
                  <a:schemeClr val="tx1"/>
                </a:solidFill>
                <a:latin typeface="+mn-lt"/>
              </a:rPr>
              <a:t>: l'objectiu dels quals és obtenir les dades bancàries: una trucada per oferir-nos un obsequi o comunicar-nos una emergència d'un familiar o fingint ser una ONG que recull donatius...</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000" kern="1200" dirty="0">
              <a:solidFill>
                <a:schemeClr val="tx1"/>
              </a:solidFill>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dirty="0">
                <a:solidFill>
                  <a:schemeClr val="tx1"/>
                </a:solidFill>
                <a:latin typeface="+mn-lt"/>
              </a:rPr>
              <a:t>En tots els casos, davant d' una trucada desconeguda en la qual es demanin dades sensibles o fer efectiu algun pagament, cal tenir en compte les següents recomanacions: 
- Mai no compartir en cap cas les claus ni contrasenyes personals per telèfon amb ningú, 
- Desconfiar de trucades procedents de números ocults o amb una numeració estranya (per exemple, amb una numeració molt llarga o un prefix desconegut), desconfiar d'ofertes o obsequis promocionals: “Ningú ven durs a quatre pessetes"; no cal donar per fet que la trucada sigui legítima només perquè faciliten alguna dada personal. Recordar que les dades les poden haver obtingut prèviament per algun altre canal.</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000" kern="1200" dirty="0">
              <a:solidFill>
                <a:schemeClr val="tx1"/>
              </a:solidFill>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baseline="0" noProof="0" dirty="0">
                <a:solidFill>
                  <a:schemeClr val="tx1"/>
                </a:solidFill>
                <a:latin typeface="+mn-lt"/>
              </a:rPr>
              <a:t>La manera d’actuar és el següent:
</a:t>
            </a:r>
            <a:r>
              <a:rPr lang="ca-ES" sz="1000" b="1" kern="1200" baseline="0" noProof="0" dirty="0">
                <a:solidFill>
                  <a:schemeClr val="tx1"/>
                </a:solidFill>
                <a:latin typeface="+mn-lt"/>
              </a:rPr>
              <a:t>L'atacant ha d'haver obtingut informació confidencial </a:t>
            </a:r>
            <a:r>
              <a:rPr lang="ca-ES" sz="1000" kern="1200" baseline="0" noProof="0" dirty="0">
                <a:solidFill>
                  <a:schemeClr val="tx1"/>
                </a:solidFill>
                <a:latin typeface="+mn-lt"/>
              </a:rPr>
              <a:t>sobre la víctima, com el nom i cognoms, el correu, domicili, part de les dades de la seva targeta de crèdit...  Això ho poden haver obtingut per mitjà d’altres atacs realitzats sobre les seves víctimes, com el </a:t>
            </a:r>
            <a:r>
              <a:rPr lang="ca-ES" sz="1000" i="1" kern="1200" baseline="0" noProof="0" dirty="0" err="1">
                <a:solidFill>
                  <a:schemeClr val="tx1"/>
                </a:solidFill>
                <a:latin typeface="+mn-lt"/>
              </a:rPr>
              <a:t>phishing</a:t>
            </a:r>
            <a:r>
              <a:rPr lang="ca-ES" sz="1000" kern="1200" baseline="0" noProof="0" dirty="0">
                <a:solidFill>
                  <a:schemeClr val="tx1"/>
                </a:solidFill>
                <a:latin typeface="+mn-lt"/>
              </a:rPr>
              <a:t>.
</a:t>
            </a:r>
            <a:r>
              <a:rPr lang="ca-ES" sz="1000" b="1" kern="1200" baseline="0" noProof="0" dirty="0">
                <a:solidFill>
                  <a:schemeClr val="tx1"/>
                </a:solidFill>
                <a:latin typeface="+mn-lt"/>
              </a:rPr>
              <a:t>Una vegada obtinguda aquesta informació</a:t>
            </a:r>
            <a:r>
              <a:rPr lang="ca-ES" sz="1000" kern="1200" baseline="0" noProof="0" dirty="0">
                <a:solidFill>
                  <a:schemeClr val="tx1"/>
                </a:solidFill>
                <a:latin typeface="+mn-lt"/>
              </a:rPr>
              <a:t> és el moment de realitzar una trucada telefònica al client, fent-se passar pel seu banc, una empresa de missatgeria o un servei tècnic per utilitzar la informació anterior i que la seva víctima confiï en ell. 
Després d'això,</a:t>
            </a:r>
            <a:r>
              <a:rPr lang="ca-ES" sz="1000" b="1" kern="1200" baseline="0" noProof="0" dirty="0">
                <a:solidFill>
                  <a:schemeClr val="tx1"/>
                </a:solidFill>
                <a:latin typeface="+mn-lt"/>
              </a:rPr>
              <a:t> tractarà d'obtenir més informació</a:t>
            </a:r>
            <a:r>
              <a:rPr lang="ca-ES" sz="1000" kern="1200" baseline="0" noProof="0" dirty="0">
                <a:solidFill>
                  <a:schemeClr val="tx1"/>
                </a:solidFill>
                <a:latin typeface="+mn-lt"/>
              </a:rPr>
              <a:t>, aconseguir que l'usuari instal·li algun programari maliciós en el seu equip o realitzi algun tipus de pagament.</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000" kern="1200" baseline="0" noProof="0" dirty="0">
              <a:solidFill>
                <a:schemeClr val="tx1"/>
              </a:solidFill>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baseline="0" noProof="0" dirty="0">
                <a:solidFill>
                  <a:schemeClr val="tx1"/>
                </a:solidFill>
                <a:latin typeface="+mn-lt"/>
              </a:rPr>
              <a:t>Recordar algunes accions per no caure en el frau del </a:t>
            </a:r>
            <a:r>
              <a:rPr lang="ca-ES" sz="1000" i="1" kern="1200" baseline="0" noProof="0" dirty="0" err="1">
                <a:solidFill>
                  <a:schemeClr val="tx1"/>
                </a:solidFill>
                <a:latin typeface="+mn-lt"/>
              </a:rPr>
              <a:t>Vishing</a:t>
            </a:r>
            <a:r>
              <a:rPr lang="ca-ES" sz="1000" kern="1200" baseline="0" noProof="0" dirty="0">
                <a:solidFill>
                  <a:schemeClr val="tx1"/>
                </a:solidFill>
                <a:latin typeface="+mn-lt"/>
              </a:rPr>
              <a:t>:
</a:t>
            </a:r>
            <a:r>
              <a:rPr lang="ca-ES" sz="1000" b="1" kern="1200" baseline="0" noProof="0" dirty="0">
                <a:solidFill>
                  <a:schemeClr val="tx1"/>
                </a:solidFill>
                <a:latin typeface="+mn-lt"/>
              </a:rPr>
              <a:t>1.Verificar la identitat del remitent</a:t>
            </a:r>
            <a:r>
              <a:rPr lang="ca-ES" sz="1000" kern="1200" baseline="0" noProof="0" dirty="0">
                <a:solidFill>
                  <a:schemeClr val="tx1"/>
                </a:solidFill>
                <a:latin typeface="+mn-lt"/>
              </a:rPr>
              <a:t>. Si apareix un número desconegut a la pantalla del nostre telèfon, una alerta de </a:t>
            </a:r>
            <a:r>
              <a:rPr lang="ca-ES" sz="1000" kern="1200" baseline="0" noProof="0" dirty="0" err="1">
                <a:solidFill>
                  <a:schemeClr val="tx1"/>
                </a:solidFill>
                <a:latin typeface="+mn-lt"/>
              </a:rPr>
              <a:t>spam</a:t>
            </a:r>
            <a:r>
              <a:rPr lang="ca-ES" sz="1000" kern="1200" baseline="0" noProof="0" dirty="0">
                <a:solidFill>
                  <a:schemeClr val="tx1"/>
                </a:solidFill>
                <a:latin typeface="+mn-lt"/>
              </a:rPr>
              <a:t> o no es veu clar, sempre es pot comprovar el número de telèfon a </a:t>
            </a:r>
            <a:r>
              <a:rPr lang="ca-ES" sz="1000" i="1" kern="1200" baseline="0" noProof="0" dirty="0" err="1">
                <a:solidFill>
                  <a:schemeClr val="tx1"/>
                </a:solidFill>
                <a:latin typeface="+mn-lt"/>
              </a:rPr>
              <a:t>Google</a:t>
            </a:r>
            <a:r>
              <a:rPr lang="ca-ES" sz="1000" kern="1200" baseline="0" noProof="0" dirty="0">
                <a:solidFill>
                  <a:schemeClr val="tx1"/>
                </a:solidFill>
                <a:latin typeface="+mn-lt"/>
              </a:rPr>
              <a:t> per veure si està relacionat amb algun tipus de frau.
</a:t>
            </a:r>
            <a:r>
              <a:rPr lang="ca-ES" sz="1000" b="1" kern="1200" baseline="0" noProof="0" dirty="0">
                <a:solidFill>
                  <a:schemeClr val="tx1"/>
                </a:solidFill>
                <a:latin typeface="+mn-lt"/>
              </a:rPr>
              <a:t>2.No fer clic ni seguir les indicacions</a:t>
            </a:r>
            <a:r>
              <a:rPr lang="ca-ES" sz="1000" kern="1200" baseline="0" noProof="0" dirty="0">
                <a:solidFill>
                  <a:schemeClr val="tx1"/>
                </a:solidFill>
                <a:latin typeface="+mn-lt"/>
              </a:rPr>
              <a:t>. És comú que els atacants se serveixin de missatges i correus automatitzats per enganyar les seves víctimes o aconseguir que descarreguin algun programari maliciós.</a:t>
            </a:r>
          </a:p>
          <a:p>
            <a:pPr marL="0" marR="0" indent="0" algn="just" defTabSz="914400" rtl="0" eaLnBrk="1" fontAlgn="auto" latinLnBrk="0" hangingPunct="1">
              <a:lnSpc>
                <a:spcPct val="100000"/>
              </a:lnSpc>
              <a:spcBef>
                <a:spcPts val="0"/>
              </a:spcBef>
              <a:spcAft>
                <a:spcPts val="0"/>
              </a:spcAft>
              <a:buClrTx/>
              <a:buSzTx/>
              <a:buFontTx/>
              <a:buNone/>
              <a:tabLst/>
              <a:defRPr/>
            </a:pPr>
            <a:r>
              <a:rPr lang="ca-ES" sz="1000" b="1" kern="1200" baseline="0" noProof="0" dirty="0">
                <a:solidFill>
                  <a:schemeClr val="tx1"/>
                </a:solidFill>
                <a:latin typeface="+mn-lt"/>
              </a:rPr>
              <a:t>3. No facilitar mai informació personal</a:t>
            </a:r>
            <a:r>
              <a:rPr lang="ca-ES" sz="1000" kern="1200" baseline="0" noProof="0" dirty="0">
                <a:solidFill>
                  <a:schemeClr val="tx1"/>
                </a:solidFill>
                <a:latin typeface="+mn-lt"/>
              </a:rPr>
              <a:t>. Tot i que no s’estigui segur de si es tracta d'un frau, mai s’hauria de compartir les dades personals amb un desconegut.</a:t>
            </a:r>
          </a:p>
          <a:p>
            <a:endParaRPr lang="es-ES" dirty="0"/>
          </a:p>
        </p:txBody>
      </p:sp>
      <p:sp>
        <p:nvSpPr>
          <p:cNvPr id="4" name="Marcador de número de diapositiva 3">
            <a:extLst>
              <a:ext uri="{FF2B5EF4-FFF2-40B4-BE49-F238E27FC236}">
                <a16:creationId xmlns:a16="http://schemas.microsoft.com/office/drawing/2014/main" id="{F882F501-0A4F-5DE9-A9CB-F00C341E8A41}"/>
              </a:ext>
            </a:extLst>
          </p:cNvPr>
          <p:cNvSpPr>
            <a:spLocks noGrp="1"/>
          </p:cNvSpPr>
          <p:nvPr>
            <p:ph type="sldNum" sz="quarter" idx="5"/>
          </p:nvPr>
        </p:nvSpPr>
        <p:spPr/>
        <p:txBody>
          <a:bodyPr/>
          <a:lstStyle/>
          <a:p>
            <a:fld id="{B6D73774-A5A6-4C6F-AFF2-9E7B28497BC5}" type="slidenum">
              <a:rPr lang="es-ES" smtClean="0"/>
              <a:t>12</a:t>
            </a:fld>
            <a:endParaRPr lang="es-ES"/>
          </a:p>
        </p:txBody>
      </p:sp>
    </p:spTree>
    <p:extLst>
      <p:ext uri="{BB962C8B-B14F-4D97-AF65-F5344CB8AC3E}">
        <p14:creationId xmlns:p14="http://schemas.microsoft.com/office/powerpoint/2010/main" val="206474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9746C-6A12-22F1-6A32-A1C9D9F7F5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6F492B-E45C-D7BB-F61E-9D65D8A7EC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AF202BD-B87E-9506-F3C2-96B25D28B3B3}"/>
              </a:ext>
            </a:extLst>
          </p:cNvPr>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noProof="0" dirty="0">
                <a:solidFill>
                  <a:schemeClr val="tx1"/>
                </a:solidFill>
                <a:latin typeface="+mn-lt"/>
              </a:rPr>
              <a:t>Un cop comentat el concepte </a:t>
            </a:r>
            <a:r>
              <a:rPr lang="ca-ES" sz="1000" i="1" kern="1200" noProof="0" dirty="0" err="1">
                <a:solidFill>
                  <a:schemeClr val="tx1"/>
                </a:solidFill>
                <a:latin typeface="+mn-lt"/>
              </a:rPr>
              <a:t>Vishing</a:t>
            </a:r>
            <a:r>
              <a:rPr lang="ca-ES" sz="1000" kern="1200" noProof="0" dirty="0">
                <a:solidFill>
                  <a:schemeClr val="tx1"/>
                </a:solidFill>
                <a:latin typeface="+mn-lt"/>
              </a:rPr>
              <a:t> aprofitar aquesta diapositiva per detallar els principals fraus realitzats amb aquest mètode.
Tots tenen uns elements comuns que es repeteixen i un objectiu comú que és l'obtenció de dades sensibles per cometre el frau.
- Tots comencen amb una crida en la qual intenten generar confiança suplantant una companyia amb la qual hi ha algun servei contractat, el gestor del banc...</a:t>
            </a:r>
          </a:p>
          <a:p>
            <a:pPr marL="0" marR="0" indent="0" algn="just" defTabSz="914400" rtl="0" eaLnBrk="1" fontAlgn="auto" latinLnBrk="0" hangingPunct="1">
              <a:lnSpc>
                <a:spcPct val="100000"/>
              </a:lnSpc>
              <a:spcBef>
                <a:spcPts val="0"/>
              </a:spcBef>
              <a:spcAft>
                <a:spcPts val="0"/>
              </a:spcAft>
              <a:buClrTx/>
              <a:buSzTx/>
              <a:buFontTx/>
              <a:buNone/>
              <a:tabLst/>
              <a:defRPr/>
            </a:pPr>
            <a:r>
              <a:rPr lang="ca-ES" sz="1000" kern="1200" noProof="0" dirty="0">
                <a:solidFill>
                  <a:schemeClr val="tx1"/>
                </a:solidFill>
                <a:latin typeface="+mn-lt"/>
              </a:rPr>
              <a:t>- En aquesta trucada és freqüent que es proporcioni alguna dada personal per fer el frau més creïble i guanyar-se la confiança.
- El nivell de confiança creat entre els interlocutors genera el clima ideal per sentir-se segur i abaixar la guàrdia a l’hora de facilitar informació confidencial.
- La finalitat és obtenir dades sensibles com dades bancàries, dades de targetes...</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000" kern="1200" noProof="0"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ca-ES" b="1" u="sng" noProof="0" dirty="0"/>
              <a:t>Principals exemples de </a:t>
            </a:r>
            <a:r>
              <a:rPr lang="ca-ES" b="1" i="1" u="sng" noProof="0" dirty="0" err="1"/>
              <a:t>Vishing</a:t>
            </a:r>
            <a:r>
              <a:rPr lang="ca-ES" b="0" u="none" noProof="0" dirty="0"/>
              <a:t>
Explicar amb detall les particularitats dels 5 exemples de </a:t>
            </a:r>
            <a:r>
              <a:rPr lang="ca-ES" b="0" i="1" u="none" noProof="0" dirty="0" err="1"/>
              <a:t>Vishing</a:t>
            </a:r>
            <a:r>
              <a:rPr lang="ca-ES" b="0" u="none" noProof="0" dirty="0"/>
              <a:t> detallats a la diapositiva.</a:t>
            </a:r>
          </a:p>
          <a:p>
            <a:pPr marL="0" marR="0" indent="0" algn="l" defTabSz="914400" rtl="0" eaLnBrk="1" fontAlgn="auto" latinLnBrk="0" hangingPunct="1">
              <a:lnSpc>
                <a:spcPct val="100000"/>
              </a:lnSpc>
              <a:spcBef>
                <a:spcPts val="0"/>
              </a:spcBef>
              <a:spcAft>
                <a:spcPts val="0"/>
              </a:spcAft>
              <a:buClrTx/>
              <a:buSzTx/>
              <a:buFontTx/>
              <a:buNone/>
              <a:tabLst/>
              <a:defRPr/>
            </a:pPr>
            <a:r>
              <a:rPr lang="ca-ES" b="0" u="none" noProof="0" dirty="0"/>
              <a:t>
</a:t>
            </a:r>
            <a:r>
              <a:rPr lang="ca-ES" b="1" u="none" noProof="0" dirty="0"/>
              <a:t>- Entitats bancàries: </a:t>
            </a:r>
            <a:r>
              <a:rPr lang="ca-ES" b="0" u="none" noProof="0" dirty="0"/>
              <a:t>és habitual que es facin passar per un treballador del banc per informar d'una activitat sospitosa en el compte. Amb l'excusa d’assegurar-se que tot és correcte demanen informació personal.
- </a:t>
            </a:r>
            <a:r>
              <a:rPr lang="ca-ES" b="1" u="none" noProof="0" dirty="0"/>
              <a:t>Servei tècnic de la companyia telefònica: </a:t>
            </a:r>
            <a:r>
              <a:rPr lang="ca-ES" b="0" u="none" noProof="0" dirty="0"/>
              <a:t>argumenten problemes amb la connexió i demanen informació per poder solucionar-los i no deixar sense servei el mòbil o l’ordinador.
</a:t>
            </a:r>
            <a:r>
              <a:rPr lang="ca-ES" b="1" u="none" noProof="0" dirty="0"/>
              <a:t>- Llum i gas: </a:t>
            </a:r>
            <a:r>
              <a:rPr lang="ca-ES" b="0" u="none" noProof="0" dirty="0"/>
              <a:t>els estafadors aconsegueixen colar-se a les bases de dades de les companyies, i ho fan servir per trucar als clients. En moltes ocasions amenacen amb talls de llum o gas per impagaments en els rebuts que només es poden solucionar si es transfereix una determinada quantitat de diners immediatament.
</a:t>
            </a:r>
            <a:r>
              <a:rPr lang="ca-ES" b="1" u="none" noProof="0" dirty="0"/>
              <a:t>- Empreses de seguretat informàtica: </a:t>
            </a:r>
            <a:r>
              <a:rPr lang="ca-ES" b="0" u="none" noProof="0" dirty="0"/>
              <a:t>alerten la víctima de la presència d'un virus en el seu sistema i demanen a canvi de solucionar la incidència que es faci un pagament a través d'una plataforma que han creat ells mateixos per quedar-se amb les dades bancàries.
</a:t>
            </a:r>
            <a:r>
              <a:rPr lang="ca-ES" b="1" u="none" noProof="0" dirty="0"/>
              <a:t>- Préstecs i inversions: </a:t>
            </a:r>
            <a:r>
              <a:rPr lang="ca-ES" b="0" u="none" noProof="0" dirty="0"/>
              <a:t>s’ha de sospitar quan es rep una oferta econòmica massa bona per ser real. Com oferir milers d'euros a canvi d'una petita inversió o la condonació de deutes.
</a:t>
            </a:r>
            <a:r>
              <a:rPr lang="ca-ES" b="1" u="none" noProof="0" dirty="0"/>
              <a:t>- Seguretat Social o Hisenda: </a:t>
            </a:r>
            <a:r>
              <a:rPr lang="ca-ES" b="0" u="none" noProof="0" dirty="0"/>
              <a:t>aquests enganys es dirigeixen principalment a persones grans. Els delinqüents es fan passar per aquestes institucions per obtenir fàcilment les dades de les seves víctimes.
</a:t>
            </a:r>
            <a:r>
              <a:rPr lang="ca-ES" b="1" u="none" noProof="0" dirty="0"/>
              <a:t>- Familiars en perill: </a:t>
            </a:r>
            <a:r>
              <a:rPr lang="ca-ES" b="0" u="none" noProof="0" dirty="0"/>
              <a:t>és una de les modalitats de </a:t>
            </a:r>
            <a:r>
              <a:rPr lang="ca-ES" b="0" i="1" u="none" noProof="0" dirty="0" err="1"/>
              <a:t>vishing</a:t>
            </a:r>
            <a:r>
              <a:rPr lang="ca-ES" b="0" u="none" noProof="0" dirty="0"/>
              <a:t> més extremes, que consisteix a enredar el destinatari explicant que un familiar o algú molt proper té problemes i necessita de forma urgent que es realitzi una transferència. És crea una versemblant sensació d'urgència, sense que la víctima tingui l’opció de comprovar per si mateixa si el seu ésser estimat necessita ajuda de veritat.</a:t>
            </a:r>
            <a:endParaRPr lang="ca-ES" sz="1000" b="0" u="none" kern="1200" noProof="0" dirty="0">
              <a:solidFill>
                <a:schemeClr val="tx1"/>
              </a:solidFill>
              <a:latin typeface="+mn-lt"/>
              <a:ea typeface="+mn-ea"/>
              <a:cs typeface="+mn-cs"/>
            </a:endParaRPr>
          </a:p>
          <a:p>
            <a:endParaRPr lang="es-ES" dirty="0"/>
          </a:p>
        </p:txBody>
      </p:sp>
      <p:sp>
        <p:nvSpPr>
          <p:cNvPr id="4" name="Marcador de número de diapositiva 3">
            <a:extLst>
              <a:ext uri="{FF2B5EF4-FFF2-40B4-BE49-F238E27FC236}">
                <a16:creationId xmlns:a16="http://schemas.microsoft.com/office/drawing/2014/main" id="{93BF4D81-10FD-DC5A-5DDF-3821E1E8F26D}"/>
              </a:ext>
            </a:extLst>
          </p:cNvPr>
          <p:cNvSpPr>
            <a:spLocks noGrp="1"/>
          </p:cNvSpPr>
          <p:nvPr>
            <p:ph type="sldNum" sz="quarter" idx="5"/>
          </p:nvPr>
        </p:nvSpPr>
        <p:spPr/>
        <p:txBody>
          <a:bodyPr/>
          <a:lstStyle/>
          <a:p>
            <a:fld id="{B6D73774-A5A6-4C6F-AFF2-9E7B28497BC5}" type="slidenum">
              <a:rPr lang="es-ES" smtClean="0"/>
              <a:t>13</a:t>
            </a:fld>
            <a:endParaRPr lang="es-ES"/>
          </a:p>
        </p:txBody>
      </p:sp>
    </p:spTree>
    <p:extLst>
      <p:ext uri="{BB962C8B-B14F-4D97-AF65-F5344CB8AC3E}">
        <p14:creationId xmlns:p14="http://schemas.microsoft.com/office/powerpoint/2010/main" val="82885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9746C-6A12-22F1-6A32-A1C9D9F7F5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6F492B-E45C-D7BB-F61E-9D65D8A7EC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AF202BD-B87E-9506-F3C2-96B25D28B3B3}"/>
              </a:ext>
            </a:extLst>
          </p:cNvPr>
          <p:cNvSpPr>
            <a:spLocks noGrp="1"/>
          </p:cNvSpPr>
          <p:nvPr>
            <p:ph type="body" idx="1"/>
          </p:nvPr>
        </p:nvSpPr>
        <p:spPr/>
        <p:txBody>
          <a:bodyPr/>
          <a:lstStyle/>
          <a:p>
            <a:pPr marL="0" marR="0" lvl="0" indent="0" algn="l" defTabSz="765353" rtl="0" eaLnBrk="1" fontAlgn="auto" latinLnBrk="0" hangingPunct="1">
              <a:lnSpc>
                <a:spcPct val="100000"/>
              </a:lnSpc>
              <a:spcBef>
                <a:spcPts val="0"/>
              </a:spcBef>
              <a:spcAft>
                <a:spcPts val="0"/>
              </a:spcAft>
              <a:buClrTx/>
              <a:buSzTx/>
              <a:buFontTx/>
              <a:buNone/>
              <a:tabLst/>
              <a:defRPr/>
            </a:pPr>
            <a:r>
              <a:rPr lang="ca-ES" b="0" i="0" noProof="0" dirty="0">
                <a:solidFill>
                  <a:srgbClr val="666666"/>
                </a:solidFill>
                <a:effectLst/>
                <a:latin typeface="OpenSans"/>
              </a:rPr>
              <a:t>En aquesta diapositiva s’exposen dos dels mètodes més habituals de frau per </a:t>
            </a:r>
            <a:r>
              <a:rPr lang="ca-ES" b="0" i="1" noProof="0" dirty="0" err="1">
                <a:solidFill>
                  <a:srgbClr val="666666"/>
                </a:solidFill>
                <a:effectLst/>
                <a:latin typeface="OpenSans"/>
              </a:rPr>
              <a:t>Vishing</a:t>
            </a:r>
            <a:r>
              <a:rPr lang="ca-ES" b="0" i="0" noProof="0" dirty="0">
                <a:solidFill>
                  <a:srgbClr val="666666"/>
                </a:solidFill>
                <a:effectLst/>
                <a:latin typeface="OpenSans"/>
              </a:rPr>
              <a:t> que és la suplantació de l'Entitat financera o a un Fill o familiar en perill.
En el fraudulent art de la suplantació de la identitat, el més important és ser el més persuasiu possible. Els </a:t>
            </a:r>
            <a:r>
              <a:rPr lang="ca-ES" b="0" i="0" noProof="0" dirty="0" err="1">
                <a:solidFill>
                  <a:srgbClr val="666666"/>
                </a:solidFill>
                <a:effectLst/>
                <a:latin typeface="OpenSans"/>
              </a:rPr>
              <a:t>cibercriminals</a:t>
            </a:r>
            <a:r>
              <a:rPr lang="ca-ES" b="0" i="0" noProof="0" dirty="0">
                <a:solidFill>
                  <a:srgbClr val="666666"/>
                </a:solidFill>
                <a:effectLst/>
                <a:latin typeface="OpenSans"/>
              </a:rPr>
              <a:t> saben que com més complex sigui l'atac, més realista semblarà a ulls de la víctima i més fàcil serà que es caigui en el parany.</a:t>
            </a:r>
          </a:p>
          <a:p>
            <a:pPr marL="0" marR="0" lvl="0" indent="0" algn="l" defTabSz="765353" rtl="0" eaLnBrk="1" fontAlgn="auto" latinLnBrk="0" hangingPunct="1">
              <a:lnSpc>
                <a:spcPct val="100000"/>
              </a:lnSpc>
              <a:spcBef>
                <a:spcPts val="0"/>
              </a:spcBef>
              <a:spcAft>
                <a:spcPts val="0"/>
              </a:spcAft>
              <a:buClrTx/>
              <a:buSzTx/>
              <a:buFontTx/>
              <a:buNone/>
              <a:tabLst/>
              <a:defRPr/>
            </a:pPr>
            <a:endParaRPr lang="ca-ES" noProof="0" dirty="0"/>
          </a:p>
          <a:p>
            <a:r>
              <a:rPr lang="ca-ES" b="1" u="sng" noProof="0" dirty="0"/>
              <a:t>Exemple Entitat financera</a:t>
            </a:r>
            <a:br>
              <a:rPr lang="ca-ES" b="0" u="none" noProof="0" dirty="0"/>
            </a:br>
            <a:r>
              <a:rPr lang="ca-ES" b="0" u="none" noProof="0" dirty="0"/>
              <a:t>Alguns exemples de trucades fraudulentes que poden realitzar des d'un banc:
- Incitar a concertar una entrevista.
- Confirmar per seguretat si s’ha realitzat una operació des de la banca online.
- Avisar que hi ha una targeta pendent de recollir a l'oficina.</a:t>
            </a:r>
          </a:p>
          <a:p>
            <a:pPr algn="l" fontAlgn="base">
              <a:buNone/>
            </a:pPr>
            <a:r>
              <a:rPr lang="ca-ES" b="0" i="0" noProof="0" dirty="0">
                <a:solidFill>
                  <a:srgbClr val="333333"/>
                </a:solidFill>
                <a:effectLst/>
                <a:latin typeface="OpenSans-Bold"/>
              </a:rPr>
              <a:t>
</a:t>
            </a:r>
            <a:r>
              <a:rPr lang="ca-ES" b="1" i="0" noProof="0" dirty="0">
                <a:solidFill>
                  <a:srgbClr val="333333"/>
                </a:solidFill>
                <a:effectLst/>
                <a:latin typeface="OpenSans-Bold"/>
              </a:rPr>
              <a:t>Es poden fer passar per un empleat de la meva entitat financera i trucar-me?</a:t>
            </a:r>
          </a:p>
          <a:p>
            <a:pPr algn="l" fontAlgn="base">
              <a:buNone/>
            </a:pPr>
            <a:r>
              <a:rPr lang="ca-ES" b="0" i="0" noProof="0" dirty="0">
                <a:solidFill>
                  <a:srgbClr val="333333"/>
                </a:solidFill>
                <a:effectLst/>
                <a:latin typeface="OpenSans-Bold"/>
              </a:rPr>
              <a:t>Si, les anomenades trucades fraudulentes (</a:t>
            </a:r>
            <a:r>
              <a:rPr lang="ca-ES" b="0" i="1" noProof="0" dirty="0" err="1">
                <a:solidFill>
                  <a:srgbClr val="333333"/>
                </a:solidFill>
                <a:effectLst/>
                <a:latin typeface="OpenSans-Bold"/>
              </a:rPr>
              <a:t>vishing</a:t>
            </a:r>
            <a:r>
              <a:rPr lang="ca-ES" b="0" i="0" noProof="0" dirty="0">
                <a:solidFill>
                  <a:srgbClr val="333333"/>
                </a:solidFill>
                <a:effectLst/>
                <a:latin typeface="OpenSans-Bold"/>
              </a:rPr>
              <a:t>) estan a l'ordre del dia.</a:t>
            </a:r>
            <a:br>
              <a:rPr lang="ca-ES" b="0" i="0" noProof="0" dirty="0">
                <a:solidFill>
                  <a:srgbClr val="333333"/>
                </a:solidFill>
                <a:effectLst/>
                <a:latin typeface="OpenSans-Bold"/>
              </a:rPr>
            </a:br>
            <a:r>
              <a:rPr lang="ca-ES" b="0" i="0" noProof="0" dirty="0">
                <a:solidFill>
                  <a:srgbClr val="333333"/>
                </a:solidFill>
                <a:effectLst/>
                <a:latin typeface="OpenSans-Bold"/>
              </a:rPr>
              <a:t>Els ciberdelinqüents sofistiquen cada vegada més els seus arguments per enganyar. Algunes estratègies que utilitzen són:
- Suplantar el telèfon trucant (</a:t>
            </a:r>
            <a:r>
              <a:rPr lang="ca-ES" b="0" i="1" noProof="0" dirty="0" err="1">
                <a:solidFill>
                  <a:srgbClr val="333333"/>
                </a:solidFill>
                <a:effectLst/>
                <a:latin typeface="OpenSans-Bold"/>
              </a:rPr>
              <a:t>Caller</a:t>
            </a:r>
            <a:r>
              <a:rPr lang="ca-ES" b="0" i="1" noProof="0" dirty="0">
                <a:solidFill>
                  <a:srgbClr val="333333"/>
                </a:solidFill>
                <a:effectLst/>
                <a:latin typeface="OpenSans-Bold"/>
              </a:rPr>
              <a:t> ID </a:t>
            </a:r>
            <a:r>
              <a:rPr lang="ca-ES" b="0" i="1" noProof="0" dirty="0" err="1">
                <a:solidFill>
                  <a:srgbClr val="333333"/>
                </a:solidFill>
                <a:effectLst/>
                <a:latin typeface="OpenSans-Bold"/>
              </a:rPr>
              <a:t>Spoofing</a:t>
            </a:r>
            <a:r>
              <a:rPr lang="ca-ES" b="0" i="0" noProof="0" dirty="0">
                <a:solidFill>
                  <a:srgbClr val="333333"/>
                </a:solidFill>
                <a:effectLst/>
                <a:latin typeface="OpenSans-Bold"/>
              </a:rPr>
              <a:t>) perquè sigui el mateix que el del nostre centre d'atenció al client.
- Conèixer com funciona la banca electrònica i per tant guiar-te pels menús per aconseguir el seu objectiu.
- Utilitzar arguments convincents com per exemple ajudar-te a retrocedir un suposat càrrec fraudulent.</a:t>
            </a:r>
            <a:endParaRPr lang="ca-ES" b="0" i="0" noProof="0" dirty="0">
              <a:solidFill>
                <a:srgbClr val="666666"/>
              </a:solidFill>
              <a:effectLst/>
              <a:latin typeface="OpenSans"/>
            </a:endParaRPr>
          </a:p>
          <a:p>
            <a:pPr algn="l" fontAlgn="base">
              <a:buNone/>
            </a:pPr>
            <a:r>
              <a:rPr lang="ca-ES" b="1" i="0" noProof="0" dirty="0">
                <a:solidFill>
                  <a:srgbClr val="333333"/>
                </a:solidFill>
                <a:effectLst/>
                <a:latin typeface="OpenSans-Bold"/>
              </a:rPr>
              <a:t>L’objectiu de la trucada:</a:t>
            </a:r>
            <a:r>
              <a:rPr lang="ca-ES" b="0" i="0" noProof="0" dirty="0">
                <a:solidFill>
                  <a:srgbClr val="333333"/>
                </a:solidFill>
                <a:effectLst/>
                <a:latin typeface="OpenSans-Bold"/>
              </a:rPr>
              <a:t>
És probable que demanin dades confidencials, com el número de la targeta, les claus d'accés a la banca online, o amb diferents pretextos que es faci una retrocessió d'un pagament perquè facis tu el pagament.
És habitual que s’utilitzin sistemes de pagaments immediats com BIZUM o fins i tot que demanin que es faci un reintegrament amb codi a través de caixer automàtic.</a:t>
            </a:r>
          </a:p>
          <a:p>
            <a:pPr algn="l" fontAlgn="base">
              <a:buNone/>
            </a:pPr>
            <a:endParaRPr lang="ca-ES" noProof="0" dirty="0"/>
          </a:p>
          <a:p>
            <a:r>
              <a:rPr lang="ca-ES" b="1" u="sng" noProof="0" dirty="0"/>
              <a:t>Exemple Familiar en perill</a:t>
            </a:r>
            <a:r>
              <a:rPr lang="ca-ES" b="0" u="none" noProof="0" dirty="0"/>
              <a:t>
- Cal assegurar-se de la veracitat dels missatges.</a:t>
            </a:r>
          </a:p>
          <a:p>
            <a:r>
              <a:rPr lang="ca-ES" b="0" u="none" noProof="0" dirty="0"/>
              <a:t>- Contactar amb el familiar per un altre mitjà, fer preguntes per assegurar-se que ha estat ell qui ha contactat amb nosaltres.
- Desconfiar i no tenir pressa.</a:t>
            </a:r>
          </a:p>
          <a:p>
            <a:r>
              <a:rPr lang="ca-ES" b="0" u="none" noProof="0" dirty="0"/>
              <a:t>- Les presses, urgències o pretextos estranys en què es demana un enviament urgent de diners són clars indicadors de frau.
- No compartir dades.
- Mai no compartir informació confidencial ni personal per WhatsApp, SMS o qualsevol altre canal.</a:t>
            </a:r>
            <a:endParaRPr lang="es-ES" b="0" u="none" dirty="0"/>
          </a:p>
        </p:txBody>
      </p:sp>
      <p:sp>
        <p:nvSpPr>
          <p:cNvPr id="4" name="Marcador de número de diapositiva 3">
            <a:extLst>
              <a:ext uri="{FF2B5EF4-FFF2-40B4-BE49-F238E27FC236}">
                <a16:creationId xmlns:a16="http://schemas.microsoft.com/office/drawing/2014/main" id="{93BF4D81-10FD-DC5A-5DDF-3821E1E8F26D}"/>
              </a:ext>
            </a:extLst>
          </p:cNvPr>
          <p:cNvSpPr>
            <a:spLocks noGrp="1"/>
          </p:cNvSpPr>
          <p:nvPr>
            <p:ph type="sldNum" sz="quarter" idx="5"/>
          </p:nvPr>
        </p:nvSpPr>
        <p:spPr/>
        <p:txBody>
          <a:bodyPr/>
          <a:lstStyle/>
          <a:p>
            <a:fld id="{B6D73774-A5A6-4C6F-AFF2-9E7B28497BC5}" type="slidenum">
              <a:rPr lang="es-ES" smtClean="0"/>
              <a:t>14</a:t>
            </a:fld>
            <a:endParaRPr lang="es-ES"/>
          </a:p>
        </p:txBody>
      </p:sp>
    </p:spTree>
    <p:extLst>
      <p:ext uri="{BB962C8B-B14F-4D97-AF65-F5344CB8AC3E}">
        <p14:creationId xmlns:p14="http://schemas.microsoft.com/office/powerpoint/2010/main" val="196515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610AA-996A-84A6-E955-B7325876616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37B8FD-61F0-B196-1125-1EF550A4AF0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3A7E8A-9EB4-4EC0-C9A0-E6E4D8D2316C}"/>
              </a:ext>
            </a:extLst>
          </p:cNvPr>
          <p:cNvSpPr>
            <a:spLocks noGrp="1"/>
          </p:cNvSpPr>
          <p:nvPr>
            <p:ph type="body" idx="1"/>
          </p:nvPr>
        </p:nvSpPr>
        <p:spPr/>
        <p:txBody>
          <a:bodyPr/>
          <a:lstStyle/>
          <a:p>
            <a:r>
              <a:rPr lang="ca-ES" noProof="0" dirty="0"/>
              <a:t>El frau del </a:t>
            </a:r>
            <a:r>
              <a:rPr lang="ca-ES" i="1" noProof="0" dirty="0" err="1"/>
              <a:t>Bizum</a:t>
            </a:r>
            <a:r>
              <a:rPr lang="ca-ES" noProof="0" dirty="0"/>
              <a:t> és un frau on un estafador es fa passar per un conegut o un comprador/venedor (en plataformes de segona mà), demanant un </a:t>
            </a:r>
            <a:r>
              <a:rPr lang="ca-ES" i="1" noProof="0" dirty="0" err="1"/>
              <a:t>Bizum</a:t>
            </a:r>
            <a:r>
              <a:rPr lang="ca-ES" noProof="0" dirty="0"/>
              <a:t> que, en </a:t>
            </a:r>
            <a:r>
              <a:rPr lang="ca-ES" b="0" noProof="0" dirty="0"/>
              <a:t>realitat</a:t>
            </a:r>
            <a:r>
              <a:rPr lang="ca-ES" b="1" noProof="0" dirty="0"/>
              <a:t>, és una petició de diners</a:t>
            </a:r>
            <a:r>
              <a:rPr lang="ca-ES" noProof="0" dirty="0"/>
              <a:t>. 
La clau està en què l'estafador </a:t>
            </a:r>
            <a:r>
              <a:rPr lang="ca-ES" b="1" noProof="0" dirty="0"/>
              <a:t>envia una "sol·licitud de diners" </a:t>
            </a:r>
            <a:r>
              <a:rPr lang="ca-ES" noProof="0" dirty="0"/>
              <a:t>(com si se li hagés de pagar) </a:t>
            </a:r>
            <a:r>
              <a:rPr lang="ca-ES" b="1" noProof="0" dirty="0"/>
              <a:t>en lloc d'un "enviament de diners" </a:t>
            </a:r>
            <a:r>
              <a:rPr lang="ca-ES" noProof="0" dirty="0"/>
              <a:t>(com si t’hagessin de pagar a tu). </a:t>
            </a:r>
          </a:p>
          <a:p>
            <a:r>
              <a:rPr lang="ca-ES" noProof="0" dirty="0"/>
              <a:t>Moltes víctimes, en veure la notificació, accepten sense llegir i transfereixen diners. 
Per evitar-ho, </a:t>
            </a:r>
            <a:r>
              <a:rPr lang="ca-ES" b="1" noProof="0" dirty="0"/>
              <a:t>cal sempre verificar bé la identitat del remitent </a:t>
            </a:r>
            <a:r>
              <a:rPr lang="ca-ES" noProof="0" dirty="0"/>
              <a:t>i, el més important, llegir atentament el missatge de la notificació de </a:t>
            </a:r>
            <a:r>
              <a:rPr lang="ca-ES" i="1" noProof="0" dirty="0" err="1"/>
              <a:t>Bizum</a:t>
            </a:r>
            <a:r>
              <a:rPr lang="ca-ES" noProof="0" dirty="0"/>
              <a:t> abans d'acceptar. </a:t>
            </a:r>
            <a:r>
              <a:rPr lang="ca-ES" b="1" noProof="0" dirty="0"/>
              <a:t>Cal assegurar-se que posa "rebre" i no "enviar"</a:t>
            </a:r>
            <a:r>
              <a:rPr lang="ca-ES" noProof="0" dirty="0"/>
              <a:t>. </a:t>
            </a:r>
          </a:p>
          <a:p>
            <a:r>
              <a:rPr lang="ca-ES" noProof="0" dirty="0"/>
              <a:t>Davant del menor dubte, trucar a la persona per telèfon per confirmar l'operació.
Mai no s’ha d’accedir a enllaços que es facilitin ni s’han de compartir dades bancàries. Davant de qualsevol dubte contactar amb el 017 o amb la teva entitat financera.</a:t>
            </a:r>
          </a:p>
        </p:txBody>
      </p:sp>
      <p:sp>
        <p:nvSpPr>
          <p:cNvPr id="4" name="Marcador de número de diapositiva 3">
            <a:extLst>
              <a:ext uri="{FF2B5EF4-FFF2-40B4-BE49-F238E27FC236}">
                <a16:creationId xmlns:a16="http://schemas.microsoft.com/office/drawing/2014/main" id="{F882F501-0A4F-5DE9-A9CB-F00C341E8A41}"/>
              </a:ext>
            </a:extLst>
          </p:cNvPr>
          <p:cNvSpPr>
            <a:spLocks noGrp="1"/>
          </p:cNvSpPr>
          <p:nvPr>
            <p:ph type="sldNum" sz="quarter" idx="5"/>
          </p:nvPr>
        </p:nvSpPr>
        <p:spPr/>
        <p:txBody>
          <a:bodyPr/>
          <a:lstStyle/>
          <a:p>
            <a:fld id="{B6D73774-A5A6-4C6F-AFF2-9E7B28497BC5}" type="slidenum">
              <a:rPr lang="es-ES" smtClean="0"/>
              <a:t>15</a:t>
            </a:fld>
            <a:endParaRPr lang="es-ES"/>
          </a:p>
        </p:txBody>
      </p:sp>
    </p:spTree>
    <p:extLst>
      <p:ext uri="{BB962C8B-B14F-4D97-AF65-F5344CB8AC3E}">
        <p14:creationId xmlns:p14="http://schemas.microsoft.com/office/powerpoint/2010/main" val="859040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E0F3-24BE-0423-37C4-B56BE174F70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54C548-A6FE-C3C8-078F-B3303E27DD5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68C788D-72CB-3FFE-6615-E08C74BBD5B0}"/>
              </a:ext>
            </a:extLst>
          </p:cNvPr>
          <p:cNvSpPr>
            <a:spLocks noGrp="1"/>
          </p:cNvSpPr>
          <p:nvPr>
            <p:ph type="body" idx="1"/>
          </p:nvPr>
        </p:nvSpPr>
        <p:spPr/>
        <p:txBody>
          <a:bodyPr/>
          <a:lstStyle/>
          <a:p>
            <a:pPr marL="0" indent="0" algn="just">
              <a:buFontTx/>
              <a:buNone/>
            </a:pPr>
            <a:r>
              <a:rPr lang="ca-ES" sz="800" b="1" i="0" u="sng" baseline="0" noProof="0" dirty="0"/>
              <a:t>Compres a Internet</a:t>
            </a:r>
            <a:r>
              <a:rPr lang="ca-ES" sz="800" b="0" i="0" baseline="0" noProof="0" dirty="0"/>
              <a:t>
En primer lloc, i en la línia de les recomanacions de seguretat comentades en referir-nos a la banca digital, és important que abans de comprar per Internet es verifiqui el nivell </a:t>
            </a:r>
            <a:r>
              <a:rPr lang="ca-ES" sz="800" noProof="0" dirty="0"/>
              <a:t>de seguretat:</a:t>
            </a:r>
          </a:p>
          <a:p>
            <a:pPr marL="0" indent="0" algn="just">
              <a:buFontTx/>
              <a:buNone/>
            </a:pPr>
            <a:r>
              <a:rPr lang="ca-ES" sz="800" b="0" i="0" baseline="0" noProof="0" dirty="0"/>
              <a:t>Revisar si el programari del dispositiu (telèfon mòbil, tauleta tàctil o ordinador) està </a:t>
            </a:r>
            <a:r>
              <a:rPr lang="ca-ES" sz="800" b="1" i="0" baseline="0" noProof="0" dirty="0"/>
              <a:t>degudament actualitzat </a:t>
            </a:r>
            <a:r>
              <a:rPr lang="ca-ES" sz="800" b="0" i="0" baseline="0" noProof="0" dirty="0"/>
              <a:t>(en especial l'antivirus).
Utilitzar una </a:t>
            </a:r>
            <a:r>
              <a:rPr lang="ca-ES" sz="800" b="1" i="0" baseline="0" noProof="0" dirty="0"/>
              <a:t>connexió segura a la xarxa </a:t>
            </a:r>
            <a:r>
              <a:rPr lang="ca-ES" sz="800" b="0" i="0" baseline="0" noProof="0" dirty="0"/>
              <a:t>(evitar fer operacions financeres utilitzant xarxes </a:t>
            </a:r>
            <a:r>
              <a:rPr lang="ca-ES" sz="800" b="0" i="0" baseline="0" noProof="0" dirty="0" err="1"/>
              <a:t>wifi</a:t>
            </a:r>
            <a:r>
              <a:rPr lang="ca-ES" sz="800" b="0" i="0" baseline="0" noProof="0" dirty="0"/>
              <a:t> públiques).
Connectar a la </a:t>
            </a:r>
            <a:r>
              <a:rPr lang="ca-ES" sz="800" b="1" i="0" baseline="0" noProof="0" dirty="0"/>
              <a:t>pàgina web oficial del comerç </a:t>
            </a:r>
            <a:r>
              <a:rPr lang="ca-ES" sz="800" b="0" i="0" baseline="0" noProof="0" dirty="0"/>
              <a:t>electrònic, que ha de començar amb HTTPS i tenir el cadenat la barra d'adreces.
Portals com </a:t>
            </a:r>
            <a:r>
              <a:rPr lang="ca-ES" sz="800" b="0" i="1" baseline="0" noProof="0" dirty="0" err="1"/>
              <a:t>Milanuncios</a:t>
            </a:r>
            <a:r>
              <a:rPr lang="ca-ES" sz="800" b="0" i="1" baseline="0" noProof="0" dirty="0"/>
              <a:t>, </a:t>
            </a:r>
            <a:r>
              <a:rPr lang="ca-ES" sz="800" b="0" i="1" baseline="0" noProof="0" dirty="0" err="1"/>
              <a:t>eBay</a:t>
            </a:r>
            <a:r>
              <a:rPr lang="ca-ES" sz="800" b="0" i="1" baseline="0" noProof="0" dirty="0"/>
              <a:t> </a:t>
            </a:r>
            <a:r>
              <a:rPr lang="ca-ES" sz="800" b="0" i="0" baseline="0" noProof="0" dirty="0"/>
              <a:t>o aplicacions com </a:t>
            </a:r>
            <a:r>
              <a:rPr lang="ca-ES" sz="800" b="0" i="1" baseline="0" noProof="0" dirty="0" err="1"/>
              <a:t>Wallapop</a:t>
            </a:r>
            <a:r>
              <a:rPr lang="ca-ES" sz="800" b="0" i="0" baseline="0" noProof="0" dirty="0"/>
              <a:t>, són una manera molt ràpida i senzilla de comprar o vendre productes de forma online. No obstant això, l'ús massiu d'aquestes plataformes fa que també els estafadors les vegin com una oportunitat per poder buscar potencials víctimes.</a:t>
            </a:r>
          </a:p>
          <a:p>
            <a:pPr marL="171450" indent="-171450" algn="just">
              <a:buFontTx/>
              <a:buChar char="-"/>
            </a:pPr>
            <a:endParaRPr lang="ca-ES" sz="1000" b="0" i="0" kern="1200" dirty="0">
              <a:solidFill>
                <a:srgbClr val="666666"/>
              </a:solidFill>
              <a:effectLst/>
              <a:latin typeface="OpenSans"/>
              <a:ea typeface="+mn-ea"/>
              <a:cs typeface="+mn-cs"/>
            </a:endParaRPr>
          </a:p>
          <a:p>
            <a:pPr algn="l" fontAlgn="base">
              <a:buNone/>
            </a:pPr>
            <a:r>
              <a:rPr lang="ca-ES" b="1" i="0" dirty="0">
                <a:solidFill>
                  <a:srgbClr val="333333"/>
                </a:solidFill>
                <a:effectLst/>
                <a:latin typeface="OpenSans-Bold"/>
              </a:rPr>
              <a:t>Què es pot fer per evitar ser víctima?</a:t>
            </a:r>
          </a:p>
          <a:p>
            <a:pPr algn="l" fontAlgn="base">
              <a:buNone/>
            </a:pPr>
            <a:r>
              <a:rPr lang="ca-ES" b="0" i="0" dirty="0">
                <a:solidFill>
                  <a:srgbClr val="333333"/>
                </a:solidFill>
                <a:effectLst/>
                <a:latin typeface="OpenSans-Bold"/>
              </a:rPr>
              <a:t>- </a:t>
            </a:r>
            <a:r>
              <a:rPr lang="ca-ES" b="1" i="0" dirty="0">
                <a:solidFill>
                  <a:srgbClr val="333333"/>
                </a:solidFill>
                <a:effectLst/>
                <a:latin typeface="OpenSans-Bold"/>
              </a:rPr>
              <a:t>No donar credibilitat a ofertes molt agressives: </a:t>
            </a:r>
            <a:r>
              <a:rPr lang="ca-ES" b="0" i="0" dirty="0">
                <a:solidFill>
                  <a:srgbClr val="333333"/>
                </a:solidFill>
                <a:effectLst/>
                <a:latin typeface="OpenSans-Bold"/>
              </a:rPr>
              <a:t>sempre s'ha de desconfiar de productes amb preus molt rebaixats ja que són l'ham perfecte per enganyar-nos. Es recomana, abans de fer la compra, estudiar quins són els preus de mercat.
</a:t>
            </a:r>
            <a:r>
              <a:rPr lang="ca-ES" b="1" i="0" dirty="0">
                <a:solidFill>
                  <a:srgbClr val="333333"/>
                </a:solidFill>
                <a:effectLst/>
                <a:latin typeface="OpenSans-Bold"/>
              </a:rPr>
              <a:t>- Analitzar el perfil de l'usuari venedor/comprador: </a:t>
            </a:r>
            <a:r>
              <a:rPr lang="ca-ES" b="0" i="0" dirty="0">
                <a:solidFill>
                  <a:srgbClr val="333333"/>
                </a:solidFill>
                <a:effectLst/>
                <a:latin typeface="OpenSans-Bold"/>
              </a:rPr>
              <a:t>habitualment els estafadors no solen facilitar moltes dades en els seus perfils i no disposen de fotografies reals, dades de contacte verificades, etc. Un altre element que pot fer sospitar és quan la data de creació del perfil és molt recent.
</a:t>
            </a:r>
            <a:r>
              <a:rPr lang="ca-ES" b="1" i="0" dirty="0">
                <a:solidFill>
                  <a:srgbClr val="333333"/>
                </a:solidFill>
                <a:effectLst/>
                <a:latin typeface="OpenSans-Bold"/>
              </a:rPr>
              <a:t>- És important també observar el comportament del venedor/comprador</a:t>
            </a:r>
            <a:r>
              <a:rPr lang="ca-ES" b="0" i="0" dirty="0">
                <a:solidFill>
                  <a:srgbClr val="333333"/>
                </a:solidFill>
                <a:effectLst/>
                <a:latin typeface="OpenSans-Bold"/>
              </a:rPr>
              <a:t>, ja que els estafadors acostumen a insistir en el tancament de la transacció amb celeritat o bé, en ocasions, poden demanar dades personals o bancàries que poden usar per a finalitats il·lícites.
</a:t>
            </a:r>
            <a:r>
              <a:rPr lang="ca-ES" b="1" i="0" dirty="0">
                <a:solidFill>
                  <a:srgbClr val="333333"/>
                </a:solidFill>
                <a:effectLst/>
                <a:latin typeface="OpenSans-Bold"/>
              </a:rPr>
              <a:t>- Revisar comentaris: </a:t>
            </a:r>
            <a:r>
              <a:rPr lang="ca-ES" b="0" i="0" dirty="0">
                <a:solidFill>
                  <a:srgbClr val="333333"/>
                </a:solidFill>
                <a:effectLst/>
                <a:latin typeface="OpenSans-Bold"/>
              </a:rPr>
              <a:t>és important donar una ullada als comentaris dels venedors/compradors. Si no tenen cap comentari o els comentaris són negatius, es recomana extremar precaucions.
</a:t>
            </a:r>
            <a:r>
              <a:rPr lang="ca-ES" b="1" i="0" dirty="0">
                <a:solidFill>
                  <a:srgbClr val="333333"/>
                </a:solidFill>
                <a:effectLst/>
                <a:latin typeface="OpenSans-Bold"/>
              </a:rPr>
              <a:t>- Revisar bé l'anunci: </a:t>
            </a:r>
            <a:r>
              <a:rPr lang="ca-ES" b="0" i="0" dirty="0">
                <a:solidFill>
                  <a:srgbClr val="333333"/>
                </a:solidFill>
                <a:effectLst/>
                <a:latin typeface="OpenSans-Bold"/>
              </a:rPr>
              <a:t>els estafadors solen fer servir imatges falses o manipulades per poder enganyar les víctimes. En cas de dubte, és recomanable demanar al venedor imatges addicionals o amb algun distintiu (logotips, o altres elements de seguretat) que garanteixin la veracitat de l'article.
</a:t>
            </a:r>
            <a:r>
              <a:rPr lang="ca-ES" b="1" i="0" dirty="0">
                <a:solidFill>
                  <a:srgbClr val="333333"/>
                </a:solidFill>
                <a:effectLst/>
                <a:latin typeface="OpenSans-Bold"/>
              </a:rPr>
              <a:t>- Usar sistemes de pagament segurs: </a:t>
            </a:r>
            <a:r>
              <a:rPr lang="ca-ES" b="0" i="0" dirty="0">
                <a:solidFill>
                  <a:srgbClr val="333333"/>
                </a:solidFill>
                <a:effectLst/>
                <a:latin typeface="OpenSans-Bold"/>
              </a:rPr>
              <a:t>es recomana utilitzar sistemes de pagament que donin més garanties, com els pagaments via </a:t>
            </a:r>
            <a:r>
              <a:rPr lang="ca-ES" b="0" i="1" dirty="0" err="1">
                <a:solidFill>
                  <a:srgbClr val="333333"/>
                </a:solidFill>
                <a:effectLst/>
                <a:latin typeface="OpenSans-Bold"/>
              </a:rPr>
              <a:t>PayPal</a:t>
            </a:r>
            <a:r>
              <a:rPr lang="ca-ES" b="0" i="0" dirty="0">
                <a:solidFill>
                  <a:srgbClr val="333333"/>
                </a:solidFill>
                <a:effectLst/>
                <a:latin typeface="OpenSans-Bold"/>
              </a:rPr>
              <a:t>, contra reemborsament o els que posen a disposició dels usuaris les mateixes aplicacions, com </a:t>
            </a:r>
            <a:r>
              <a:rPr lang="ca-ES" b="0" i="1" dirty="0" err="1">
                <a:solidFill>
                  <a:srgbClr val="333333"/>
                </a:solidFill>
                <a:effectLst/>
                <a:latin typeface="OpenSans-Bold"/>
              </a:rPr>
              <a:t>Wallapop</a:t>
            </a:r>
            <a:r>
              <a:rPr lang="ca-ES" b="0" i="0" dirty="0">
                <a:solidFill>
                  <a:srgbClr val="333333"/>
                </a:solidFill>
                <a:effectLst/>
                <a:latin typeface="OpenSans-Bold"/>
              </a:rPr>
              <a:t>.
</a:t>
            </a:r>
            <a:r>
              <a:rPr lang="ca-ES" b="1" i="0" dirty="0">
                <a:solidFill>
                  <a:srgbClr val="333333"/>
                </a:solidFill>
                <a:effectLst/>
                <a:latin typeface="OpenSans-Bold"/>
              </a:rPr>
              <a:t>- Ús d'excuses o pretextos</a:t>
            </a:r>
            <a:r>
              <a:rPr lang="ca-ES" b="0" i="0" dirty="0">
                <a:solidFill>
                  <a:srgbClr val="333333"/>
                </a:solidFill>
                <a:effectLst/>
                <a:latin typeface="OpenSans-Bold"/>
              </a:rPr>
              <a:t>: si s'indica que és millor continuar amb la comunicació per algun canal més privat o fer pagaments per avançat, pot ser un motiu clar per desconfiar i/o abstenir-se de fer el pagament.
</a:t>
            </a:r>
            <a:r>
              <a:rPr lang="ca-ES" b="1" i="0" dirty="0">
                <a:solidFill>
                  <a:srgbClr val="333333"/>
                </a:solidFill>
                <a:effectLst/>
                <a:latin typeface="OpenSans-Bold"/>
              </a:rPr>
              <a:t>- Denunciar l'anunci: </a:t>
            </a:r>
            <a:r>
              <a:rPr lang="ca-ES" b="0" i="0" dirty="0">
                <a:solidFill>
                  <a:srgbClr val="333333"/>
                </a:solidFill>
                <a:effectLst/>
                <a:latin typeface="OpenSans-Bold"/>
              </a:rPr>
              <a:t>en cas de sospitar que un anunci és fals, es recomana denunciar-ho a la plataforma on es promociona perquè pugui ser revisat i en tot cas, eliminat, per evitar que altres persones puguin ser víctimes del frau.
La compravenda per Internet és un mitjà fàcil i ràpid per poder comprar i vendre productes a altres persones. Tot i així no s’ha d'oblidar que també són una oportunitat ràpida i fàcil perquè els estafadors puguin enganyar.</a:t>
            </a:r>
            <a:br>
              <a:rPr lang="ca-ES" b="0" i="0" dirty="0">
                <a:solidFill>
                  <a:srgbClr val="666666"/>
                </a:solidFill>
                <a:effectLst/>
                <a:latin typeface="OpenSans"/>
              </a:rPr>
            </a:br>
            <a:br>
              <a:rPr lang="ca-ES" b="0" i="0" dirty="0">
                <a:solidFill>
                  <a:srgbClr val="666666"/>
                </a:solidFill>
                <a:effectLst/>
                <a:latin typeface="OpenSans"/>
              </a:rPr>
            </a:br>
            <a:r>
              <a:rPr lang="ca-ES" b="1" i="0" u="sng" dirty="0">
                <a:solidFill>
                  <a:srgbClr val="666666"/>
                </a:solidFill>
                <a:effectLst/>
                <a:latin typeface="OpenSans"/>
              </a:rPr>
              <a:t>Lloguer de vacances</a:t>
            </a:r>
            <a:r>
              <a:rPr lang="ca-ES" b="0" i="0" u="none" dirty="0">
                <a:solidFill>
                  <a:srgbClr val="666666"/>
                </a:solidFill>
                <a:effectLst/>
                <a:latin typeface="OpenSans"/>
              </a:rPr>
              <a:t>
Els ciberdelinqüents utilitzen plataformes web legítimes i fiables en les quals publiquen falsos anuncis d'habitatges, a preus molt atractius i amb fotografies que atrauen l'atenció de les víctimes.
Una vegada la potencial víctima s'interessa per l'habitatge, estableix contacte amb el ciberdelinqüent i procedeixi a seguir les seves instruccions, que generalment acostumen a ser demanar el </a:t>
            </a:r>
            <a:r>
              <a:rPr lang="ca-ES" b="1" i="0" u="none" dirty="0">
                <a:solidFill>
                  <a:srgbClr val="666666"/>
                </a:solidFill>
                <a:effectLst/>
                <a:latin typeface="OpenSans"/>
              </a:rPr>
              <a:t>pagament d'una part o la totalitat de la reserva</a:t>
            </a:r>
            <a:r>
              <a:rPr lang="ca-ES" b="0" i="0" u="none" dirty="0">
                <a:solidFill>
                  <a:srgbClr val="666666"/>
                </a:solidFill>
                <a:effectLst/>
                <a:latin typeface="OpenSans"/>
              </a:rPr>
              <a:t>, o bé, proporcionar dades personals i bancàries per procedir al pagament.
Tot i que, en altres ocasions, la forma d’actuar pot ser:
- Una vegada la potencial víctima accedeix a aquestes pàgines falses, es </a:t>
            </a:r>
            <a:r>
              <a:rPr lang="ca-ES" b="1" i="0" u="none" dirty="0">
                <a:solidFill>
                  <a:srgbClr val="666666"/>
                </a:solidFill>
                <a:effectLst/>
                <a:latin typeface="OpenSans"/>
              </a:rPr>
              <a:t>demanen dades personals i/o bancàries </a:t>
            </a:r>
            <a:r>
              <a:rPr lang="ca-ES" b="0" i="0" u="none" dirty="0">
                <a:solidFill>
                  <a:srgbClr val="666666"/>
                </a:solidFill>
                <a:effectLst/>
                <a:latin typeface="OpenSans"/>
              </a:rPr>
              <a:t>que posteriorment s’utilitzaran pels ciberdelinqüents per estafar la víctima. 
</a:t>
            </a:r>
            <a:endParaRPr lang="ca-ES" b="1" i="0" u="none" dirty="0">
              <a:solidFill>
                <a:srgbClr val="666666"/>
              </a:solidFill>
              <a:effectLst/>
              <a:latin typeface="OpenSans"/>
            </a:endParaRPr>
          </a:p>
          <a:p>
            <a:pPr algn="l" fontAlgn="base">
              <a:buNone/>
            </a:pPr>
            <a:r>
              <a:rPr lang="ca-ES" b="1" i="0" u="none" dirty="0">
                <a:solidFill>
                  <a:srgbClr val="666666"/>
                </a:solidFill>
                <a:effectLst/>
                <a:latin typeface="OpenSans"/>
              </a:rPr>
              <a:t>Quines recomanacions de seguretat s'han de seguir per evitar ser víctimes d'aquest tipus de frau?</a:t>
            </a:r>
            <a:r>
              <a:rPr lang="ca-ES" b="0" i="0" u="none" dirty="0">
                <a:solidFill>
                  <a:srgbClr val="666666"/>
                </a:solidFill>
                <a:effectLst/>
                <a:latin typeface="OpenSans"/>
              </a:rPr>
              <a:t>
S'ha </a:t>
            </a:r>
            <a:r>
              <a:rPr lang="ca-ES" b="1" i="0" u="none" dirty="0">
                <a:solidFill>
                  <a:srgbClr val="666666"/>
                </a:solidFill>
                <a:effectLst/>
                <a:latin typeface="OpenSans"/>
              </a:rPr>
              <a:t>d'aplicar el sentit comú </a:t>
            </a:r>
            <a:r>
              <a:rPr lang="ca-ES" b="0" i="0" u="none" dirty="0">
                <a:solidFill>
                  <a:srgbClr val="666666"/>
                </a:solidFill>
                <a:effectLst/>
                <a:latin typeface="OpenSans"/>
              </a:rPr>
              <a:t>i no donar credibilitat a ofertes atractives que arriben a través d'Internet sense abans contrastar aquesta informació.
Cal parar atenció a l' anunciant i </a:t>
            </a:r>
            <a:r>
              <a:rPr lang="ca-ES" b="1" i="0" u="none" dirty="0">
                <a:solidFill>
                  <a:srgbClr val="666666"/>
                </a:solidFill>
                <a:effectLst/>
                <a:latin typeface="OpenSans"/>
              </a:rPr>
              <a:t>revisar l’historial o opinions </a:t>
            </a:r>
            <a:r>
              <a:rPr lang="ca-ES" b="0" i="0" u="none" dirty="0">
                <a:solidFill>
                  <a:srgbClr val="666666"/>
                </a:solidFill>
                <a:effectLst/>
                <a:latin typeface="OpenSans"/>
              </a:rPr>
              <a:t>que existeixen d'ell dins la plataforma.
Abans de fer qualsevol transacció, cal extremar totes </a:t>
            </a:r>
            <a:r>
              <a:rPr lang="ca-ES" b="1" i="0" u="none" dirty="0">
                <a:solidFill>
                  <a:srgbClr val="666666"/>
                </a:solidFill>
                <a:effectLst/>
                <a:latin typeface="OpenSans"/>
              </a:rPr>
              <a:t>les precaucions en el mètode de pagament</a:t>
            </a:r>
            <a:r>
              <a:rPr lang="ca-ES" b="0" i="0" u="none" dirty="0">
                <a:solidFill>
                  <a:srgbClr val="666666"/>
                </a:solidFill>
                <a:effectLst/>
                <a:latin typeface="OpenSans"/>
              </a:rPr>
              <a:t>. S'ha de sospitar si l'anunciant demana el pagament per un canal alternatiu al que ofereix la plataforma web.
S'ha de desconfiar sempre de </a:t>
            </a:r>
            <a:r>
              <a:rPr lang="ca-ES" b="1" i="0" u="none" dirty="0">
                <a:solidFill>
                  <a:srgbClr val="666666"/>
                </a:solidFill>
                <a:effectLst/>
                <a:latin typeface="OpenSans"/>
              </a:rPr>
              <a:t>les presses o les urgències</a:t>
            </a:r>
            <a:r>
              <a:rPr lang="ca-ES" b="0" i="0" u="none" dirty="0">
                <a:solidFill>
                  <a:srgbClr val="666666"/>
                </a:solidFill>
                <a:effectLst/>
                <a:latin typeface="OpenSans"/>
              </a:rPr>
              <a:t>.
S'aconsella usar eines com </a:t>
            </a:r>
            <a:r>
              <a:rPr lang="ca-ES" b="0" i="1" u="none" dirty="0" err="1">
                <a:solidFill>
                  <a:srgbClr val="666666"/>
                </a:solidFill>
                <a:effectLst/>
                <a:latin typeface="OpenSans"/>
              </a:rPr>
              <a:t>Google</a:t>
            </a:r>
            <a:r>
              <a:rPr lang="ca-ES" b="0" i="1" u="none" dirty="0">
                <a:solidFill>
                  <a:srgbClr val="666666"/>
                </a:solidFill>
                <a:effectLst/>
                <a:latin typeface="OpenSans"/>
              </a:rPr>
              <a:t> </a:t>
            </a:r>
            <a:r>
              <a:rPr lang="ca-ES" b="0" i="1" u="none" dirty="0" err="1">
                <a:solidFill>
                  <a:srgbClr val="666666"/>
                </a:solidFill>
                <a:effectLst/>
                <a:latin typeface="OpenSans"/>
              </a:rPr>
              <a:t>Street</a:t>
            </a:r>
            <a:r>
              <a:rPr lang="ca-ES" b="0" i="1" u="none" dirty="0">
                <a:solidFill>
                  <a:srgbClr val="666666"/>
                </a:solidFill>
                <a:effectLst/>
                <a:latin typeface="OpenSans"/>
              </a:rPr>
              <a:t> </a:t>
            </a:r>
            <a:r>
              <a:rPr lang="ca-ES" b="0" i="1" u="none" dirty="0" err="1">
                <a:solidFill>
                  <a:srgbClr val="666666"/>
                </a:solidFill>
                <a:effectLst/>
                <a:latin typeface="OpenSans"/>
              </a:rPr>
              <a:t>View</a:t>
            </a:r>
            <a:r>
              <a:rPr lang="ca-ES" b="0" i="1" u="none" dirty="0">
                <a:solidFill>
                  <a:srgbClr val="666666"/>
                </a:solidFill>
                <a:effectLst/>
                <a:latin typeface="OpenSans"/>
              </a:rPr>
              <a:t> </a:t>
            </a:r>
            <a:r>
              <a:rPr lang="ca-ES" b="0" i="0" u="none" dirty="0">
                <a:solidFill>
                  <a:srgbClr val="666666"/>
                </a:solidFill>
                <a:effectLst/>
                <a:latin typeface="OpenSans"/>
              </a:rPr>
              <a:t>per confirmar l'existència i la similitud de l'immoble ofert.</a:t>
            </a:r>
            <a:endParaRPr lang="es-ES" b="0" u="none" dirty="0"/>
          </a:p>
        </p:txBody>
      </p:sp>
      <p:sp>
        <p:nvSpPr>
          <p:cNvPr id="4" name="Marcador de número de diapositiva 3">
            <a:extLst>
              <a:ext uri="{FF2B5EF4-FFF2-40B4-BE49-F238E27FC236}">
                <a16:creationId xmlns:a16="http://schemas.microsoft.com/office/drawing/2014/main" id="{D6153DED-13E3-8C7A-6612-556627585B22}"/>
              </a:ext>
            </a:extLst>
          </p:cNvPr>
          <p:cNvSpPr>
            <a:spLocks noGrp="1"/>
          </p:cNvSpPr>
          <p:nvPr>
            <p:ph type="sldNum" sz="quarter" idx="5"/>
          </p:nvPr>
        </p:nvSpPr>
        <p:spPr/>
        <p:txBody>
          <a:bodyPr/>
          <a:lstStyle/>
          <a:p>
            <a:fld id="{B6D73774-A5A6-4C6F-AFF2-9E7B28497BC5}" type="slidenum">
              <a:rPr lang="es-ES" smtClean="0"/>
              <a:t>16</a:t>
            </a:fld>
            <a:endParaRPr lang="es-ES"/>
          </a:p>
        </p:txBody>
      </p:sp>
    </p:spTree>
    <p:extLst>
      <p:ext uri="{BB962C8B-B14F-4D97-AF65-F5344CB8AC3E}">
        <p14:creationId xmlns:p14="http://schemas.microsoft.com/office/powerpoint/2010/main" val="2436371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E0F3-24BE-0423-37C4-B56BE174F70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54C548-A6FE-C3C8-078F-B3303E27DD5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68C788D-72CB-3FFE-6615-E08C74BBD5B0}"/>
              </a:ext>
            </a:extLst>
          </p:cNvPr>
          <p:cNvSpPr>
            <a:spLocks noGrp="1"/>
          </p:cNvSpPr>
          <p:nvPr>
            <p:ph type="body" idx="1"/>
          </p:nvPr>
        </p:nvSpPr>
        <p:spPr/>
        <p:txBody>
          <a:bodyPr/>
          <a:lstStyle/>
          <a:p>
            <a:pPr algn="l" fontAlgn="base">
              <a:buNone/>
            </a:pPr>
            <a:r>
              <a:rPr lang="ca-ES" b="1" i="0" u="sng" noProof="0" dirty="0">
                <a:solidFill>
                  <a:srgbClr val="666666"/>
                </a:solidFill>
                <a:effectLst/>
                <a:latin typeface="OpenSans"/>
              </a:rPr>
              <a:t>FRAU DE L’ENAMORAMENT</a:t>
            </a:r>
            <a:r>
              <a:rPr lang="ca-ES" b="0" i="0" u="none" noProof="0" dirty="0">
                <a:solidFill>
                  <a:srgbClr val="666666"/>
                </a:solidFill>
                <a:effectLst/>
                <a:latin typeface="OpenSans"/>
              </a:rPr>
              <a:t>
Es realitza a través d'aplicacions de cites o pàgines de contacte que són àmpliament utilitzades avui dia.
</a:t>
            </a:r>
            <a:r>
              <a:rPr lang="ca-ES" b="1" i="0" u="none" noProof="0" dirty="0">
                <a:solidFill>
                  <a:srgbClr val="666666"/>
                </a:solidFill>
                <a:effectLst/>
                <a:latin typeface="OpenSans"/>
              </a:rPr>
              <a:t>Com funciona aquest frau?</a:t>
            </a:r>
            <a:r>
              <a:rPr lang="ca-ES" b="0" i="0" u="none" noProof="0" dirty="0">
                <a:solidFill>
                  <a:srgbClr val="666666"/>
                </a:solidFill>
                <a:effectLst/>
                <a:latin typeface="OpenSans"/>
              </a:rPr>
              <a:t>
El frau de l’enamorament té l'objectiu </a:t>
            </a:r>
            <a:r>
              <a:rPr lang="ca-ES" b="1" i="0" u="none" noProof="0" dirty="0">
                <a:solidFill>
                  <a:srgbClr val="666666"/>
                </a:solidFill>
                <a:effectLst/>
                <a:latin typeface="OpenSans"/>
              </a:rPr>
              <a:t>de trair els sentiments i la confiança </a:t>
            </a:r>
            <a:r>
              <a:rPr lang="ca-ES" b="0" i="0" u="none" noProof="0" dirty="0">
                <a:solidFill>
                  <a:srgbClr val="666666"/>
                </a:solidFill>
                <a:effectLst/>
                <a:latin typeface="OpenSans"/>
              </a:rPr>
              <a:t>de la víctima per seduir-la i així aconseguir enganyar-la per estafar-li una quantitat important de diners.</a:t>
            </a:r>
          </a:p>
          <a:p>
            <a:pPr algn="l" fontAlgn="base">
              <a:buNone/>
            </a:pPr>
            <a:r>
              <a:rPr lang="ca-ES" b="0" i="0" u="none" noProof="0" dirty="0">
                <a:solidFill>
                  <a:srgbClr val="666666"/>
                </a:solidFill>
                <a:effectLst/>
                <a:latin typeface="OpenSans"/>
              </a:rPr>
              <a:t>El ciberdelinqüent </a:t>
            </a:r>
            <a:r>
              <a:rPr lang="ca-ES" b="1" i="0" u="none" noProof="0" dirty="0">
                <a:solidFill>
                  <a:srgbClr val="666666"/>
                </a:solidFill>
                <a:effectLst/>
                <a:latin typeface="OpenSans"/>
              </a:rPr>
              <a:t>crea perfils falsos </a:t>
            </a:r>
            <a:r>
              <a:rPr lang="ca-ES" b="0" i="0" u="none" noProof="0" dirty="0">
                <a:solidFill>
                  <a:srgbClr val="666666"/>
                </a:solidFill>
                <a:effectLst/>
                <a:latin typeface="OpenSans"/>
              </a:rPr>
              <a:t>en aplicacions de cites i pàgines web de contactes amb fotografies i descripcions que criden l'atenció a l'usuari.
S'estableix l'interès i s'inicia la conversa entre el ciberdelinqüent i la víctima.
Durant </a:t>
            </a:r>
            <a:r>
              <a:rPr lang="ca-ES" b="1" i="0" u="none" noProof="0" dirty="0">
                <a:solidFill>
                  <a:srgbClr val="666666"/>
                </a:solidFill>
                <a:effectLst/>
                <a:latin typeface="OpenSans"/>
              </a:rPr>
              <a:t>dies, setmanes i fins i tot mesos</a:t>
            </a:r>
            <a:r>
              <a:rPr lang="ca-ES" b="0" i="0" u="none" noProof="0" dirty="0">
                <a:solidFill>
                  <a:srgbClr val="666666"/>
                </a:solidFill>
                <a:effectLst/>
                <a:latin typeface="OpenSans"/>
              </a:rPr>
              <a:t>, el ciberdelinqüent va </a:t>
            </a:r>
            <a:r>
              <a:rPr lang="ca-ES" b="1" i="0" u="none" noProof="0" dirty="0">
                <a:solidFill>
                  <a:srgbClr val="666666"/>
                </a:solidFill>
                <a:effectLst/>
                <a:latin typeface="OpenSans"/>
              </a:rPr>
              <a:t>guanyant-se la confiança </a:t>
            </a:r>
            <a:r>
              <a:rPr lang="ca-ES" b="0" i="0" u="none" noProof="0" dirty="0">
                <a:solidFill>
                  <a:srgbClr val="666666"/>
                </a:solidFill>
                <a:effectLst/>
                <a:latin typeface="OpenSans"/>
              </a:rPr>
              <a:t>de la potencial víctima i la va seduint. Sol mostrar-se com una persona amb una professió que crida l'atenció, com ser un soldat americà, el treballador d'una planta petrolífera, un capità de vaixell, un metge humanitari, entre d'altres.
</a:t>
            </a:r>
            <a:r>
              <a:rPr lang="ca-ES" b="1" i="0" u="none" noProof="0" dirty="0">
                <a:solidFill>
                  <a:srgbClr val="666666"/>
                </a:solidFill>
                <a:effectLst/>
                <a:latin typeface="OpenSans"/>
              </a:rPr>
              <a:t>S'inicia una relació a distància</a:t>
            </a:r>
            <a:r>
              <a:rPr lang="ca-ES" b="0" i="0" u="none" noProof="0" dirty="0">
                <a:solidFill>
                  <a:srgbClr val="666666"/>
                </a:solidFill>
                <a:effectLst/>
                <a:latin typeface="OpenSans"/>
              </a:rPr>
              <a:t>. El més habitual és que aquesta relació s'iniciï sense veure's en persona però que existeixi la promesa de veure’s properament.</a:t>
            </a:r>
          </a:p>
          <a:p>
            <a:pPr algn="l" fontAlgn="base">
              <a:buNone/>
            </a:pPr>
            <a:r>
              <a:rPr lang="ca-ES" b="0" dirty="0"/>
              <a:t>Per poder viatjar i trobar-se o degut a un problema molt greu, el ciberdelinqüent </a:t>
            </a:r>
            <a:r>
              <a:rPr lang="ca-ES" b="1" dirty="0"/>
              <a:t>demana diners a la víctima que li enviï diners</a:t>
            </a:r>
            <a:r>
              <a:rPr lang="ca-ES" b="0" dirty="0"/>
              <a:t>. La víctima, en estar completament enganyada, procedeix a enviar els diners sol·licitats.</a:t>
            </a:r>
            <a:endParaRPr lang="ca-ES" b="0" i="0" u="none" noProof="0" dirty="0">
              <a:solidFill>
                <a:srgbClr val="666666"/>
              </a:solidFill>
              <a:effectLst/>
              <a:latin typeface="OpenSans"/>
            </a:endParaRPr>
          </a:p>
          <a:p>
            <a:pPr algn="l" fontAlgn="base">
              <a:buNone/>
            </a:pPr>
            <a:r>
              <a:rPr lang="ca-ES" b="0" i="0" u="none" noProof="0" dirty="0">
                <a:solidFill>
                  <a:srgbClr val="666666"/>
                </a:solidFill>
                <a:effectLst/>
                <a:latin typeface="OpenSans"/>
              </a:rPr>
              <a:t>En ocasions, els diners sol·licitats obliguen fins i tot a la víctima a endeutar-se amb una entitat financera.
Un cop el ciberdelinqüent rep els diners que ha estimat oportú o veu que no pot continuar amb l'engany, procedeix </a:t>
            </a:r>
            <a:r>
              <a:rPr lang="ca-ES" b="1" i="0" u="none" noProof="0" dirty="0">
                <a:solidFill>
                  <a:srgbClr val="666666"/>
                </a:solidFill>
                <a:effectLst/>
                <a:latin typeface="OpenSans"/>
              </a:rPr>
              <a:t>a tallar tota comunicació </a:t>
            </a:r>
            <a:r>
              <a:rPr lang="ca-ES" b="0" i="0" u="none" noProof="0" dirty="0">
                <a:solidFill>
                  <a:srgbClr val="666666"/>
                </a:solidFill>
                <a:effectLst/>
                <a:latin typeface="OpenSans"/>
              </a:rPr>
              <a:t>amb la víctima. 
</a:t>
            </a:r>
            <a:r>
              <a:rPr lang="ca-ES" b="1" i="0" u="none" noProof="0" dirty="0">
                <a:solidFill>
                  <a:srgbClr val="666666"/>
                </a:solidFill>
                <a:effectLst/>
                <a:latin typeface="OpenSans"/>
              </a:rPr>
              <a:t>Recomanacions:</a:t>
            </a:r>
            <a:r>
              <a:rPr lang="ca-ES" b="0" i="0" u="none" noProof="0" dirty="0">
                <a:solidFill>
                  <a:srgbClr val="666666"/>
                </a:solidFill>
                <a:effectLst/>
                <a:latin typeface="OpenSans"/>
              </a:rPr>
              <a:t>
- No confiar, aplicar el sentit comú i no tenir pressa.
- Revisar els perfils de les xarxes socials de cites o pàgines de contactes. Prestar atenció i desconfiar dels perfils recentment creats i/o els que tinguin fotografies que semblin d'anunci.
- Desconfiar davant les presses, urgències o pretextos estranys quan es demana l'enviament de diners.
- No compartir ni facilitar informació confidencial amb tercers. 
</a:t>
            </a:r>
            <a:r>
              <a:rPr lang="ca-ES" b="1" i="0" u="none" noProof="0" dirty="0">
                <a:solidFill>
                  <a:srgbClr val="666666"/>
                </a:solidFill>
                <a:effectLst/>
                <a:latin typeface="OpenSans"/>
              </a:rPr>
              <a:t>Si s’ha estat enganyat:</a:t>
            </a:r>
            <a:r>
              <a:rPr lang="ca-ES" b="0" i="0" u="none" noProof="0" dirty="0">
                <a:solidFill>
                  <a:srgbClr val="666666"/>
                </a:solidFill>
                <a:effectLst/>
                <a:latin typeface="OpenSans"/>
              </a:rPr>
              <a:t>
- Posar el frau en coneixement de l'entitat bancària el més ràpid possible.</a:t>
            </a:r>
          </a:p>
          <a:p>
            <a:pPr algn="l" fontAlgn="base">
              <a:buNone/>
            </a:pPr>
            <a:r>
              <a:rPr lang="ca-ES" b="0" i="0" u="none" noProof="0" dirty="0">
                <a:solidFill>
                  <a:srgbClr val="666666"/>
                </a:solidFill>
                <a:effectLst/>
                <a:latin typeface="OpenSans"/>
              </a:rPr>
              <a:t>- Interposar una denúncia policial.
- Guardar totes les dades i informació relativa a l'anunci i als contactes establerts amb el supòsit venedor, ja que poden ser requerides durant la investigació del cas.
- Denunciar el perfil a l'aplicació o pàgina web perquè es procedeixi a la baixa d'aquest usuari / perfil.</a:t>
            </a:r>
          </a:p>
          <a:p>
            <a:pPr algn="l" fontAlgn="base">
              <a:buNone/>
            </a:pPr>
            <a:endParaRPr lang="ca-ES" b="0" u="none" noProof="0" dirty="0"/>
          </a:p>
          <a:p>
            <a:pPr algn="just"/>
            <a:r>
              <a:rPr lang="ca-ES" b="1" u="sng" noProof="0" dirty="0"/>
              <a:t>FRAU DEL WHATSAPP</a:t>
            </a:r>
            <a:r>
              <a:rPr lang="ca-ES" b="0" u="none" noProof="0" dirty="0"/>
              <a:t>
El ciberdelinqüent envia, des d'un número desconegut, missatges en un </a:t>
            </a:r>
            <a:r>
              <a:rPr lang="ca-ES" b="1" u="none" noProof="0" dirty="0"/>
              <a:t>to afectuós i familiar</a:t>
            </a:r>
            <a:r>
              <a:rPr lang="ca-ES" b="0" u="none" noProof="0" dirty="0"/>
              <a:t>. 
Aquests missatges, poden indicar, sense dir noms ni dades, que és algú que </a:t>
            </a:r>
            <a:r>
              <a:rPr lang="ca-ES" b="1" u="none" noProof="0" dirty="0"/>
              <a:t>té un bon record nostre o algú que té ganes de veure'ns. </a:t>
            </a:r>
            <a:r>
              <a:rPr lang="ca-ES" b="0" u="none" noProof="0" dirty="0"/>
              <a:t>
L'objectiu és posteriorment sondejar a la víctima per tal que faciliti informació de la persona a la que està fent referència.
Això no és més que una tècnica d'enginyeria social emprada per ciberdelinqüents, amb l'objectiu de manipular i enganyar per obtenir </a:t>
            </a:r>
            <a:r>
              <a:rPr lang="ca-ES" b="1" u="none" noProof="0" dirty="0"/>
              <a:t>informació personal i de l’entorn </a:t>
            </a:r>
            <a:r>
              <a:rPr lang="ca-ES" b="0" u="none" noProof="0" dirty="0"/>
              <a:t>per així, poder estafar.</a:t>
            </a:r>
          </a:p>
          <a:p>
            <a:pPr algn="just"/>
            <a:r>
              <a:rPr lang="ca-ES" b="0" u="none" noProof="0" dirty="0"/>
              <a:t>Un cop aconsegueixen les dades d'una persona del nostre entorn (que podria ser la que està suposadament intentant contactar amb nosaltres), els ciberdelinqüents segueixen el joc per fer creure que </a:t>
            </a:r>
            <a:r>
              <a:rPr lang="ca-ES" b="1" u="none" noProof="0" dirty="0"/>
              <a:t>aquesta persona té problemes econòmics </a:t>
            </a:r>
            <a:r>
              <a:rPr lang="ca-ES" b="0" u="none" noProof="0" dirty="0"/>
              <a:t>i necessita diners per resoldre una situació urgent.
Sovint també el sol </a:t>
            </a:r>
            <a:r>
              <a:rPr lang="ca-ES" b="1" u="none" noProof="0" dirty="0"/>
              <a:t>fet d'acceptar l'alta del contacte </a:t>
            </a:r>
            <a:r>
              <a:rPr lang="ca-ES" b="0" u="none" noProof="0" dirty="0"/>
              <a:t>pot infectar el nostre mòbil amb algun virus que faciliti als delinqüents accedir a tota la nostra informació.
</a:t>
            </a:r>
            <a:r>
              <a:rPr lang="ca-ES" b="1" u="none" noProof="0" dirty="0"/>
              <a:t>Recomanacions:</a:t>
            </a:r>
            <a:r>
              <a:rPr lang="ca-ES" b="0" u="none" noProof="0" dirty="0"/>
              <a:t>
- Aplicar el sentit comú.
- Preguntar sempre el nom de la persona.
- Fer preguntes per verificar la identitat.
- Atenció a faltes d'ortografia i expressions no habituals.
- No enviar mai diners ni facilitar dades personals o bancàries.</a:t>
            </a:r>
            <a:endParaRPr lang="es-ES_tradnl" noProof="0" dirty="0"/>
          </a:p>
        </p:txBody>
      </p:sp>
      <p:sp>
        <p:nvSpPr>
          <p:cNvPr id="4" name="Marcador de número de diapositiva 3">
            <a:extLst>
              <a:ext uri="{FF2B5EF4-FFF2-40B4-BE49-F238E27FC236}">
                <a16:creationId xmlns:a16="http://schemas.microsoft.com/office/drawing/2014/main" id="{D6153DED-13E3-8C7A-6612-556627585B22}"/>
              </a:ext>
            </a:extLst>
          </p:cNvPr>
          <p:cNvSpPr>
            <a:spLocks noGrp="1"/>
          </p:cNvSpPr>
          <p:nvPr>
            <p:ph type="sldNum" sz="quarter" idx="5"/>
          </p:nvPr>
        </p:nvSpPr>
        <p:spPr/>
        <p:txBody>
          <a:bodyPr/>
          <a:lstStyle/>
          <a:p>
            <a:fld id="{B6D73774-A5A6-4C6F-AFF2-9E7B28497BC5}" type="slidenum">
              <a:rPr lang="es-ES" smtClean="0"/>
              <a:t>17</a:t>
            </a:fld>
            <a:endParaRPr lang="es-ES"/>
          </a:p>
        </p:txBody>
      </p:sp>
    </p:spTree>
    <p:extLst>
      <p:ext uri="{BB962C8B-B14F-4D97-AF65-F5344CB8AC3E}">
        <p14:creationId xmlns:p14="http://schemas.microsoft.com/office/powerpoint/2010/main" val="52895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D80D6-88D9-F19B-464B-6BB49A16D6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45F9B96-647F-6E56-4E9C-B71478B68EB5}"/>
              </a:ext>
            </a:extLst>
          </p:cNvPr>
          <p:cNvSpPr>
            <a:spLocks noGrp="1" noRot="1" noChangeAspect="1"/>
          </p:cNvSpPr>
          <p:nvPr>
            <p:ph type="sldImg"/>
          </p:nvPr>
        </p:nvSpPr>
        <p:spPr>
          <a:xfrm>
            <a:off x="422275" y="1241425"/>
            <a:ext cx="5953125" cy="3349625"/>
          </a:xfrm>
        </p:spPr>
      </p:sp>
      <p:sp>
        <p:nvSpPr>
          <p:cNvPr id="3" name="Marcador de notas 2">
            <a:extLst>
              <a:ext uri="{FF2B5EF4-FFF2-40B4-BE49-F238E27FC236}">
                <a16:creationId xmlns:a16="http://schemas.microsoft.com/office/drawing/2014/main" id="{E9E482F9-D522-9E83-290D-DE091A460E07}"/>
              </a:ext>
            </a:extLst>
          </p:cNvPr>
          <p:cNvSpPr>
            <a:spLocks noGrp="1"/>
          </p:cNvSpPr>
          <p:nvPr>
            <p:ph type="body" idx="1"/>
          </p:nvPr>
        </p:nvSpPr>
        <p:spPr/>
        <p:txBody>
          <a:bodyPr/>
          <a:lstStyle/>
          <a:p>
            <a:pPr algn="just"/>
            <a:endParaRPr lang="ca-ES" sz="1000" noProof="0" dirty="0"/>
          </a:p>
        </p:txBody>
      </p:sp>
      <p:sp>
        <p:nvSpPr>
          <p:cNvPr id="4" name="Marcador de número de diapositiva 3">
            <a:extLst>
              <a:ext uri="{FF2B5EF4-FFF2-40B4-BE49-F238E27FC236}">
                <a16:creationId xmlns:a16="http://schemas.microsoft.com/office/drawing/2014/main" id="{921971EF-2777-FAC1-5D03-160A131040F9}"/>
              </a:ext>
            </a:extLst>
          </p:cNvPr>
          <p:cNvSpPr>
            <a:spLocks noGrp="1"/>
          </p:cNvSpPr>
          <p:nvPr>
            <p:ph type="sldNum" sz="quarter" idx="10"/>
          </p:nvPr>
        </p:nvSpPr>
        <p:spPr/>
        <p:txBody>
          <a:bodyPr/>
          <a:lstStyle/>
          <a:p>
            <a:fld id="{8BCA1779-D1FC-4193-883D-B84C1D8C432D}" type="slidenum">
              <a:rPr lang="ca-ES" smtClean="0"/>
              <a:pPr/>
              <a:t>18</a:t>
            </a:fld>
            <a:endParaRPr lang="ca-ES"/>
          </a:p>
        </p:txBody>
      </p:sp>
    </p:spTree>
    <p:extLst>
      <p:ext uri="{BB962C8B-B14F-4D97-AF65-F5344CB8AC3E}">
        <p14:creationId xmlns:p14="http://schemas.microsoft.com/office/powerpoint/2010/main" val="2463931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F627-1A38-AB64-CBA6-584747C95F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076C6F-C40E-5091-495E-83680FB6117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5D084AB-9F67-8B10-5B54-63A2B26EFF3A}"/>
              </a:ext>
            </a:extLst>
          </p:cNvPr>
          <p:cNvSpPr>
            <a:spLocks noGrp="1"/>
          </p:cNvSpPr>
          <p:nvPr>
            <p:ph type="body" idx="1"/>
          </p:nvPr>
        </p:nvSpPr>
        <p:spPr/>
        <p:txBody>
          <a:bodyPr/>
          <a:lstStyle/>
          <a:p>
            <a:pPr fontAlgn="base">
              <a:buNone/>
            </a:pPr>
            <a:r>
              <a:rPr lang="ca-ES" b="1" u="sng" noProof="0" dirty="0">
                <a:solidFill>
                  <a:srgbClr val="333333"/>
                </a:solidFill>
                <a:effectLst/>
                <a:latin typeface="OpenSans-Bold"/>
              </a:rPr>
              <a:t>10 Regles per navegar de forma segura</a:t>
            </a:r>
          </a:p>
          <a:p>
            <a:pPr fontAlgn="base">
              <a:buNone/>
            </a:pPr>
            <a:r>
              <a:rPr lang="ca-ES" b="0" noProof="0" dirty="0">
                <a:solidFill>
                  <a:srgbClr val="333333"/>
                </a:solidFill>
                <a:effectLst/>
                <a:latin typeface="OpenSans-Bold"/>
              </a:rPr>
              <a:t>
</a:t>
            </a:r>
            <a:r>
              <a:rPr lang="ca-ES" b="1" noProof="0" dirty="0">
                <a:solidFill>
                  <a:srgbClr val="333333"/>
                </a:solidFill>
                <a:effectLst/>
                <a:latin typeface="OpenSans-Bold"/>
              </a:rPr>
              <a:t>1- Conscienciació: </a:t>
            </a:r>
            <a:r>
              <a:rPr lang="ca-ES" b="0" noProof="0" dirty="0">
                <a:solidFill>
                  <a:srgbClr val="333333"/>
                </a:solidFill>
                <a:effectLst/>
                <a:latin typeface="OpenSans-Bold"/>
              </a:rPr>
              <a:t>quan s’accedeix a Internet cal ser conscients dels riscos als quals s’està exposat. És fonamental tenir cura de les pàgines que visitades i els arxius descarregats.
</a:t>
            </a:r>
            <a:r>
              <a:rPr lang="ca-ES" b="1" noProof="0" dirty="0">
                <a:solidFill>
                  <a:srgbClr val="333333"/>
                </a:solidFill>
                <a:effectLst/>
                <a:latin typeface="OpenSans-Bold"/>
              </a:rPr>
              <a:t>2- Un bon </a:t>
            </a:r>
            <a:r>
              <a:rPr lang="ca-ES" b="1" i="1" noProof="0" dirty="0" err="1">
                <a:solidFill>
                  <a:srgbClr val="333333"/>
                </a:solidFill>
                <a:effectLst/>
                <a:latin typeface="OpenSans-Bold"/>
              </a:rPr>
              <a:t>antimalware</a:t>
            </a:r>
            <a:r>
              <a:rPr lang="ca-ES" b="1" noProof="0" dirty="0">
                <a:solidFill>
                  <a:srgbClr val="333333"/>
                </a:solidFill>
                <a:effectLst/>
                <a:latin typeface="OpenSans-Bold"/>
              </a:rPr>
              <a:t> o programari maliciós: </a:t>
            </a:r>
            <a:r>
              <a:rPr lang="ca-ES" b="0" noProof="0" dirty="0">
                <a:solidFill>
                  <a:srgbClr val="333333"/>
                </a:solidFill>
                <a:effectLst/>
                <a:latin typeface="OpenSans-Bold"/>
              </a:rPr>
              <a:t>un </a:t>
            </a:r>
            <a:r>
              <a:rPr lang="ca-ES" b="0" i="1" noProof="0" dirty="0" err="1">
                <a:solidFill>
                  <a:srgbClr val="333333"/>
                </a:solidFill>
                <a:effectLst/>
                <a:latin typeface="OpenSans-Bold"/>
              </a:rPr>
              <a:t>antimalware</a:t>
            </a:r>
            <a:r>
              <a:rPr lang="ca-ES" b="0" noProof="0" dirty="0">
                <a:solidFill>
                  <a:srgbClr val="333333"/>
                </a:solidFill>
                <a:effectLst/>
                <a:latin typeface="OpenSans-Bold"/>
              </a:rPr>
              <a:t> és un programari que protegeix de codis maliciosos com virus, troians, </a:t>
            </a:r>
            <a:r>
              <a:rPr lang="ca-ES" b="0" noProof="0" dirty="0" err="1">
                <a:solidFill>
                  <a:srgbClr val="333333"/>
                </a:solidFill>
                <a:effectLst/>
                <a:latin typeface="OpenSans-Bold"/>
              </a:rPr>
              <a:t>ransomware</a:t>
            </a:r>
            <a:r>
              <a:rPr lang="ca-ES" b="0" noProof="0" dirty="0">
                <a:solidFill>
                  <a:srgbClr val="333333"/>
                </a:solidFill>
                <a:effectLst/>
                <a:latin typeface="OpenSans-Bold"/>
              </a:rPr>
              <a:t>... Comptar amb un </a:t>
            </a:r>
            <a:r>
              <a:rPr lang="ca-ES" b="0" i="1" noProof="0" dirty="0" err="1">
                <a:solidFill>
                  <a:srgbClr val="333333"/>
                </a:solidFill>
                <a:effectLst/>
                <a:latin typeface="OpenSans-Bold"/>
              </a:rPr>
              <a:t>antimalware</a:t>
            </a:r>
            <a:r>
              <a:rPr lang="ca-ES" b="0" noProof="0" dirty="0">
                <a:solidFill>
                  <a:srgbClr val="333333"/>
                </a:solidFill>
                <a:effectLst/>
                <a:latin typeface="OpenSans-Bold"/>
              </a:rPr>
              <a:t> actualitzat i ben configurat evitarà molts problemes. Tot i així cal recordar que l'antivirus no garanteix la seguretat al 100%.
</a:t>
            </a:r>
            <a:r>
              <a:rPr lang="ca-ES" b="1" noProof="0" dirty="0">
                <a:solidFill>
                  <a:srgbClr val="333333"/>
                </a:solidFill>
                <a:effectLst/>
                <a:latin typeface="OpenSans-Bold"/>
              </a:rPr>
              <a:t>3- Actualitzar el sistema operatiu i aplicacions: </a:t>
            </a:r>
            <a:r>
              <a:rPr lang="ca-ES" b="0" noProof="0" dirty="0">
                <a:solidFill>
                  <a:srgbClr val="333333"/>
                </a:solidFill>
                <a:effectLst/>
                <a:latin typeface="OpenSans-Bold"/>
              </a:rPr>
              <a:t>tenir correctament actualitzat el sistema operatiu (Windows, Linux, </a:t>
            </a:r>
            <a:r>
              <a:rPr lang="ca-ES" b="0" noProof="0" dirty="0" err="1">
                <a:solidFill>
                  <a:srgbClr val="333333"/>
                </a:solidFill>
                <a:effectLst/>
                <a:latin typeface="OpenSans-Bold"/>
              </a:rPr>
              <a:t>Apple</a:t>
            </a:r>
            <a:r>
              <a:rPr lang="ca-ES" b="0" noProof="0" dirty="0">
                <a:solidFill>
                  <a:srgbClr val="333333"/>
                </a:solidFill>
                <a:effectLst/>
                <a:latin typeface="OpenSans-Bold"/>
              </a:rPr>
              <a:t>...) i totes les aplicacions instal·lades és una de les principals garanties per no deixar obertes portes d'entrada a l’equip i evitar que els ciberdelinqüents puguin explorar-lo. Encara que l'actualització dels equips comporti temps, i de vegades calgui reiniciar, és fonamental per solucionar vulnerabilitats de seguretat del programari instal·lat.
</a:t>
            </a:r>
            <a:r>
              <a:rPr lang="ca-ES" b="1" noProof="0" dirty="0">
                <a:solidFill>
                  <a:srgbClr val="333333"/>
                </a:solidFill>
                <a:effectLst/>
                <a:latin typeface="OpenSans-Bold"/>
              </a:rPr>
              <a:t>4- Utilitzar contrasenyes robustes: </a:t>
            </a:r>
            <a:r>
              <a:rPr lang="ca-ES" b="0" noProof="0" dirty="0">
                <a:solidFill>
                  <a:srgbClr val="333333"/>
                </a:solidFill>
                <a:effectLst/>
                <a:latin typeface="OpenSans-Bold"/>
              </a:rPr>
              <a:t>és molt important tenir una contrasenya molt robusta i diferent per a cada tipus d'ús (correu electrònic, xarxes socials, banca electrònica...). Alguns trucs? Que continguin més de 8 caràcters, combinin lletres (majúscules i minúscules), dígits i caràcters especials. Evitar informació personal com pot ser el DNI, noms de familiars o coneguts i mai utilitzar patrons molt senzills, ni paraules de diccionari. Per a una major seguretat, es recomana modificar periòdicament les contrasenyes.
</a:t>
            </a:r>
            <a:r>
              <a:rPr lang="ca-ES" b="1" noProof="0" dirty="0">
                <a:solidFill>
                  <a:srgbClr val="333333"/>
                </a:solidFill>
                <a:effectLst/>
                <a:latin typeface="OpenSans-Bold"/>
              </a:rPr>
              <a:t>5- Gestor de contrasenyes: </a:t>
            </a:r>
            <a:r>
              <a:rPr lang="ca-ES" b="0" noProof="0" dirty="0">
                <a:solidFill>
                  <a:srgbClr val="333333"/>
                </a:solidFill>
                <a:effectLst/>
                <a:latin typeface="OpenSans-Bold"/>
              </a:rPr>
              <a:t>recordar moltes contrasenyes és complicat, per això es recomana utilitzar un gestor de contrasenyes que guarda les contrasenyes de forma segura. Mai s'han d’anotar les contrasenyes en llibretes o fitxers sense xifrar</a:t>
            </a:r>
            <a:r>
              <a:rPr lang="ca-ES" b="0" noProof="0" dirty="0">
                <a:solidFill>
                  <a:srgbClr val="555555"/>
                </a:solidFill>
                <a:effectLst/>
                <a:latin typeface="OpenSans"/>
              </a:rPr>
              <a:t>.</a:t>
            </a:r>
          </a:p>
          <a:p>
            <a:pPr fontAlgn="base">
              <a:buFont typeface="+mj-lt"/>
              <a:buNone/>
            </a:pPr>
            <a:r>
              <a:rPr lang="ca-ES" b="1" noProof="0" dirty="0">
                <a:solidFill>
                  <a:srgbClr val="555555"/>
                </a:solidFill>
                <a:effectLst/>
                <a:latin typeface="OpenSans-Bold"/>
              </a:rPr>
              <a:t>6- No accedir a llocs web de dubtosa reputació: </a:t>
            </a:r>
            <a:r>
              <a:rPr lang="ca-ES" b="0" noProof="0" dirty="0">
                <a:solidFill>
                  <a:srgbClr val="555555"/>
                </a:solidFill>
                <a:effectLst/>
                <a:latin typeface="OpenSans-Bold"/>
              </a:rPr>
              <a:t>per verificar la legitimitat d'una pàgina web, no n'hi ha prou amb fixar-se únicament en si apareix un cadenat al costat de l'adreça de la pàgina web, s’ha de comprovar la legitimitat del certificat digital, verificar que està vigent i que realment ha estat emès per la pàgina web per la qual es vol navegar.
</a:t>
            </a:r>
            <a:r>
              <a:rPr lang="ca-ES" b="1" noProof="0" dirty="0">
                <a:solidFill>
                  <a:srgbClr val="555555"/>
                </a:solidFill>
                <a:effectLst/>
                <a:latin typeface="OpenSans-Bold"/>
              </a:rPr>
              <a:t>7- Evitar descàrregues no conegudes: </a:t>
            </a:r>
            <a:r>
              <a:rPr lang="ca-ES" b="0" noProof="0" dirty="0">
                <a:solidFill>
                  <a:srgbClr val="555555"/>
                </a:solidFill>
                <a:effectLst/>
                <a:latin typeface="OpenSans-Bold"/>
              </a:rPr>
              <a:t>un dels forats més importants de seguretat prové de la descàrrega d'arxius. Si no s’està totalment segur de l'origen del que s’està descarregant s’ha d’evitar la descarrega o si més no fer alguna verificació abans de la descàrrega.
</a:t>
            </a:r>
            <a:r>
              <a:rPr lang="ca-ES" b="1" noProof="0" dirty="0">
                <a:solidFill>
                  <a:srgbClr val="555555"/>
                </a:solidFill>
                <a:effectLst/>
                <a:latin typeface="OpenSans-Bold"/>
              </a:rPr>
              <a:t>8- Xarxes </a:t>
            </a:r>
            <a:r>
              <a:rPr lang="ca-ES" b="1" noProof="0" dirty="0" err="1">
                <a:solidFill>
                  <a:srgbClr val="555555"/>
                </a:solidFill>
                <a:effectLst/>
                <a:latin typeface="OpenSans-Bold"/>
              </a:rPr>
              <a:t>WiFi</a:t>
            </a:r>
            <a:r>
              <a:rPr lang="ca-ES" b="1" noProof="0" dirty="0">
                <a:solidFill>
                  <a:srgbClr val="555555"/>
                </a:solidFill>
                <a:effectLst/>
                <a:latin typeface="OpenSans-Bold"/>
              </a:rPr>
              <a:t> gratuïtes: </a:t>
            </a:r>
            <a:r>
              <a:rPr lang="ca-ES" b="0" noProof="0" dirty="0">
                <a:solidFill>
                  <a:srgbClr val="555555"/>
                </a:solidFill>
                <a:effectLst/>
                <a:latin typeface="OpenSans-Bold"/>
              </a:rPr>
              <a:t>si s’utilitza una xarxa </a:t>
            </a:r>
            <a:r>
              <a:rPr lang="ca-ES" b="0" noProof="0" dirty="0" err="1">
                <a:solidFill>
                  <a:srgbClr val="555555"/>
                </a:solidFill>
                <a:effectLst/>
                <a:latin typeface="OpenSans-Bold"/>
              </a:rPr>
              <a:t>Wifi</a:t>
            </a:r>
            <a:r>
              <a:rPr lang="ca-ES" b="0" noProof="0" dirty="0">
                <a:solidFill>
                  <a:srgbClr val="555555"/>
                </a:solidFill>
                <a:effectLst/>
                <a:latin typeface="OpenSans-Bold"/>
              </a:rPr>
              <a:t> gratuïta per navegar per pàgines públiques, el risc és mínim. No obstant això, s’ha d'evitar navegar per pàgines web que demanen l'entrada de dades personals, com contrasenyes o usuaris, ja que la </a:t>
            </a:r>
            <a:r>
              <a:rPr lang="ca-ES" b="0" noProof="0" dirty="0" err="1">
                <a:solidFill>
                  <a:srgbClr val="555555"/>
                </a:solidFill>
                <a:effectLst/>
                <a:latin typeface="OpenSans-Bold"/>
              </a:rPr>
              <a:t>Wifi</a:t>
            </a:r>
            <a:r>
              <a:rPr lang="ca-ES" b="0" noProof="0" dirty="0">
                <a:solidFill>
                  <a:srgbClr val="555555"/>
                </a:solidFill>
                <a:effectLst/>
                <a:latin typeface="OpenSans-Bold"/>
              </a:rPr>
              <a:t> podria estar compromesa i per tant algú podria interceptar les dades personals. Cal prestar la mateixa atenció quan la connexió es fa a </a:t>
            </a:r>
            <a:r>
              <a:rPr lang="ca-ES" b="0" noProof="0" dirty="0" err="1">
                <a:solidFill>
                  <a:srgbClr val="555555"/>
                </a:solidFill>
                <a:effectLst/>
                <a:latin typeface="OpenSans-Bold"/>
              </a:rPr>
              <a:t>Wifis</a:t>
            </a:r>
            <a:r>
              <a:rPr lang="ca-ES" b="0" noProof="0" dirty="0">
                <a:solidFill>
                  <a:srgbClr val="555555"/>
                </a:solidFill>
                <a:effectLst/>
                <a:latin typeface="OpenSans-Bold"/>
              </a:rPr>
              <a:t> amb contrasenya coneguda.
</a:t>
            </a:r>
            <a:r>
              <a:rPr lang="ca-ES" b="1" noProof="0" dirty="0">
                <a:solidFill>
                  <a:srgbClr val="555555"/>
                </a:solidFill>
                <a:effectLst/>
                <a:latin typeface="OpenSans-Bold"/>
              </a:rPr>
              <a:t>9- Tingues cura de la pròpia identitat digital: </a:t>
            </a:r>
            <a:r>
              <a:rPr lang="ca-ES" b="0" noProof="0" dirty="0">
                <a:solidFill>
                  <a:srgbClr val="555555"/>
                </a:solidFill>
                <a:effectLst/>
                <a:latin typeface="OpenSans-Bold"/>
              </a:rPr>
              <a:t>de la informació que es penja a internet sobre nosaltres mateixos, les imatges que es comparteixen a les xarxes socials... Tot aquest rastre digital és el que es coneix com la 'identitat digital'. Per això, cal vigilar especialment aquest aspecte. Sovint la informació sobre nosaltres mateixos que es penja a la xarxa acaba sent 100% pública.
</a:t>
            </a:r>
            <a:r>
              <a:rPr lang="ca-ES" b="1" noProof="0" dirty="0">
                <a:solidFill>
                  <a:srgbClr val="555555"/>
                </a:solidFill>
                <a:effectLst/>
                <a:latin typeface="OpenSans-Bold"/>
              </a:rPr>
              <a:t>10- Desconfiança sempre activa</a:t>
            </a:r>
            <a:r>
              <a:rPr lang="ca-ES" b="0" noProof="0" dirty="0">
                <a:solidFill>
                  <a:srgbClr val="555555"/>
                </a:solidFill>
                <a:effectLst/>
                <a:latin typeface="OpenSans-Bold"/>
              </a:rPr>
              <a:t>: tot i tenir els sistemes actualitzats, un bon antivirus i prestar atenció a totes les recomanacions anteriors, el sentit comú és el més important per navegar per internet. Recordar que la millor defensa ets sempre tu.</a:t>
            </a:r>
            <a:endParaRPr lang="es-ES" b="0" dirty="0"/>
          </a:p>
        </p:txBody>
      </p:sp>
      <p:sp>
        <p:nvSpPr>
          <p:cNvPr id="4" name="Marcador de número de diapositiva 3">
            <a:extLst>
              <a:ext uri="{FF2B5EF4-FFF2-40B4-BE49-F238E27FC236}">
                <a16:creationId xmlns:a16="http://schemas.microsoft.com/office/drawing/2014/main" id="{01329188-13C0-AC12-7D2B-C850A4C70510}"/>
              </a:ext>
            </a:extLst>
          </p:cNvPr>
          <p:cNvSpPr>
            <a:spLocks noGrp="1"/>
          </p:cNvSpPr>
          <p:nvPr>
            <p:ph type="sldNum" sz="quarter" idx="5"/>
          </p:nvPr>
        </p:nvSpPr>
        <p:spPr/>
        <p:txBody>
          <a:bodyPr/>
          <a:lstStyle/>
          <a:p>
            <a:fld id="{B6D73774-A5A6-4C6F-AFF2-9E7B28497BC5}" type="slidenum">
              <a:rPr lang="es-ES" smtClean="0"/>
              <a:t>19</a:t>
            </a:fld>
            <a:endParaRPr lang="es-ES"/>
          </a:p>
        </p:txBody>
      </p:sp>
    </p:spTree>
    <p:extLst>
      <p:ext uri="{BB962C8B-B14F-4D97-AF65-F5344CB8AC3E}">
        <p14:creationId xmlns:p14="http://schemas.microsoft.com/office/powerpoint/2010/main" val="131039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algn="l">
              <a:buNone/>
            </a:pPr>
            <a:r>
              <a:rPr lang="ca-ES" b="0" i="0" noProof="0" dirty="0">
                <a:solidFill>
                  <a:srgbClr val="222222"/>
                </a:solidFill>
                <a:effectLst/>
                <a:latin typeface="Arial" panose="020B0604020202020204" pitchFamily="34" charset="0"/>
              </a:rPr>
              <a:t>La xerrada s'estructura en 4 blocs:</a:t>
            </a:r>
          </a:p>
          <a:p>
            <a:pPr algn="l">
              <a:buNone/>
            </a:pPr>
            <a:endParaRPr lang="ca-ES" b="0" i="0" noProof="0" dirty="0">
              <a:solidFill>
                <a:srgbClr val="222222"/>
              </a:solidFill>
              <a:effectLst/>
              <a:latin typeface="Arial" panose="020B0604020202020204" pitchFamily="34" charset="0"/>
            </a:endParaRPr>
          </a:p>
          <a:p>
            <a:pPr algn="l">
              <a:buNone/>
            </a:pPr>
            <a:r>
              <a:rPr lang="ca-ES" b="1" i="0" noProof="0" dirty="0">
                <a:solidFill>
                  <a:srgbClr val="222222"/>
                </a:solidFill>
                <a:effectLst/>
                <a:latin typeface="Arial" panose="020B0604020202020204" pitchFamily="34" charset="0"/>
              </a:rPr>
              <a:t>1- Vivim a l'era de la digitalització.</a:t>
            </a:r>
            <a:r>
              <a:rPr lang="ca-ES" b="0" i="0" noProof="0" dirty="0">
                <a:solidFill>
                  <a:srgbClr val="222222"/>
                </a:solidFill>
                <a:effectLst/>
                <a:latin typeface="Arial" panose="020B0604020202020204" pitchFamily="34" charset="0"/>
              </a:rPr>
              <a:t>
Avui dia, es pot afirmar com una realitat inqüestionable que la digitalització ens fa la vida més fàcil. 
Preguntar als assistents quants han fet servir el seu mòbil o ordinador avui mateix per consultar notícies, missatges, el temps, per veure ofertes del dia/setmana de la seva cadena de supermercat...</a:t>
            </a:r>
          </a:p>
          <a:p>
            <a:pPr algn="l">
              <a:buNone/>
            </a:pPr>
            <a:r>
              <a:rPr lang="ca-ES" b="0" i="0" noProof="0" dirty="0">
                <a:solidFill>
                  <a:srgbClr val="222222"/>
                </a:solidFill>
                <a:effectLst/>
                <a:latin typeface="Arial" panose="020B0604020202020204" pitchFamily="34" charset="0"/>
              </a:rPr>
              <a:t>Quan es navega per Internet o s’utilitzen els dispositius per accedir a les xarxes socials o altres serveis es gaudeix dels molts avantatges que ofereix la tecnologia. 
No obstant això, i en moltes ocasions sense ser-ne conscients, també s’està exposat a nombroses amenaces o situacions de risc, com infecció per virus o el robatori dels comptes i/o informació personal.
La solució no és negar-se al progrés de la Digitalització. Igual que en el món real cal estar preparat per possibles riscos (naturals, a l’habitatge, circulació, a entorns massius...) en el món digital cal també estar atent, cal conscienciar-se de quines són les possibles amenaces davant els ciberdelinqüents.
Exemple: preguntar quants dels assistents tenen la porta blindada de casa seva o una alarma instal·lada? Quants contracten una assegurança quan decideixen fer un viatge?... Són mesures de protecció en el món real. Preguntar ara qui té una contrasenya segura i robusta per a cadascuna de les seves aplicacions o comptes digitals? La majoria solen tenir la mateixa contrasenya per a totes les seves aplicacions, a més no sol tenir una robustesa suficient.</a:t>
            </a:r>
          </a:p>
          <a:p>
            <a:pPr algn="l">
              <a:buNone/>
            </a:pPr>
            <a:endParaRPr lang="ca-ES" sz="1000" b="0" i="0" noProof="0" dirty="0">
              <a:solidFill>
                <a:srgbClr val="212529"/>
              </a:solidFill>
              <a:effectLst/>
              <a:latin typeface="open_sansregular"/>
            </a:endParaRPr>
          </a:p>
          <a:p>
            <a:pPr algn="just"/>
            <a:r>
              <a:rPr lang="ca-ES" sz="1000" b="1" i="0" noProof="0" dirty="0">
                <a:solidFill>
                  <a:srgbClr val="212529"/>
                </a:solidFill>
                <a:effectLst/>
                <a:latin typeface="open_sansregular"/>
              </a:rPr>
              <a:t>2- Tipus de fraus.</a:t>
            </a:r>
            <a:r>
              <a:rPr lang="ca-ES" sz="1000" b="0" i="0" noProof="0" dirty="0">
                <a:solidFill>
                  <a:srgbClr val="212529"/>
                </a:solidFill>
                <a:effectLst/>
                <a:latin typeface="open_sansregular"/>
              </a:rPr>
              <a:t>
És el bloc central de la xerrada, on s'exposen algunes de les principals amenaces/fraus digitals. No hi son tots, però els que estan exposats son els més representatius. Aquí és important remarcar el </a:t>
            </a:r>
            <a:r>
              <a:rPr lang="ca-ES" sz="1000" b="1" i="0" noProof="0" dirty="0">
                <a:solidFill>
                  <a:srgbClr val="212529"/>
                </a:solidFill>
                <a:effectLst/>
                <a:latin typeface="open_sansregular"/>
              </a:rPr>
              <a:t>fins avui</a:t>
            </a:r>
            <a:r>
              <a:rPr lang="ca-ES" sz="1000" b="0" i="0" noProof="0" dirty="0">
                <a:solidFill>
                  <a:srgbClr val="212529"/>
                </a:solidFill>
                <a:effectLst/>
                <a:latin typeface="open_sansregular"/>
              </a:rPr>
              <a:t>. Constantment es descobreix i apareixen nous fraus. Per això, la importància del següent capítol on s'explica com protegir-se.</a:t>
            </a:r>
          </a:p>
          <a:p>
            <a:pPr algn="just"/>
            <a:r>
              <a:rPr lang="ca-ES" sz="1000" b="0" i="0" noProof="0" dirty="0">
                <a:solidFill>
                  <a:srgbClr val="212529"/>
                </a:solidFill>
                <a:effectLst/>
                <a:latin typeface="open_sansregular"/>
              </a:rPr>
              <a:t>
</a:t>
            </a:r>
            <a:r>
              <a:rPr lang="ca-ES" sz="1000" b="1" i="0" noProof="0" dirty="0">
                <a:solidFill>
                  <a:srgbClr val="212529"/>
                </a:solidFill>
                <a:effectLst/>
                <a:latin typeface="open_sansregular"/>
              </a:rPr>
              <a:t>3- L'escut digital.</a:t>
            </a:r>
            <a:r>
              <a:rPr lang="ca-ES" sz="1000" b="0" i="0" noProof="0" dirty="0">
                <a:solidFill>
                  <a:srgbClr val="212529"/>
                </a:solidFill>
                <a:effectLst/>
                <a:latin typeface="open_sansregular"/>
              </a:rPr>
              <a:t>
S’explicaran consells i recomanacions d'utilitat per protegir-se dels fraus. Insistir que el sentit comú és una de les millors opcions.</a:t>
            </a:r>
          </a:p>
          <a:p>
            <a:pPr algn="just"/>
            <a:r>
              <a:rPr lang="ca-ES" sz="1000" b="0" i="0" noProof="0" dirty="0">
                <a:solidFill>
                  <a:srgbClr val="212529"/>
                </a:solidFill>
                <a:effectLst/>
                <a:latin typeface="open_sansregular"/>
              </a:rPr>
              <a:t>
</a:t>
            </a:r>
            <a:r>
              <a:rPr lang="ca-ES" sz="1000" b="1" i="0" noProof="0" dirty="0">
                <a:solidFill>
                  <a:srgbClr val="212529"/>
                </a:solidFill>
                <a:effectLst/>
                <a:latin typeface="open_sansregular"/>
              </a:rPr>
              <a:t>4- Resum i activitats.</a:t>
            </a:r>
            <a:r>
              <a:rPr lang="ca-ES" sz="1000" b="0" i="0" noProof="0" dirty="0">
                <a:solidFill>
                  <a:srgbClr val="212529"/>
                </a:solidFill>
                <a:effectLst/>
                <a:latin typeface="open_sansregular"/>
              </a:rPr>
              <a:t>
Acabar amb unes idees resum de la xerrada, i si dona temps fer un test per veure si s’han assimilat els principals conceptes de la xerrada.
Es deixa a criteri del voluntari que imparteix la xerrada el fer o no el test. Per aquest motiu s'incorpora com un annex al contingut després de la diapositiva de tancament.</a:t>
            </a:r>
            <a:endParaRPr lang="ca-ES" sz="1000" b="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a:t>
            </a:fld>
            <a:endParaRPr lang="ca-ES" dirty="0"/>
          </a:p>
        </p:txBody>
      </p:sp>
    </p:spTree>
    <p:extLst>
      <p:ext uri="{BB962C8B-B14F-4D97-AF65-F5344CB8AC3E}">
        <p14:creationId xmlns:p14="http://schemas.microsoft.com/office/powerpoint/2010/main" val="247130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F627-1A38-AB64-CBA6-584747C95F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076C6F-C40E-5091-495E-83680FB6117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5D084AB-9F67-8B10-5B54-63A2B26EFF3A}"/>
              </a:ext>
            </a:extLst>
          </p:cNvPr>
          <p:cNvSpPr>
            <a:spLocks noGrp="1"/>
          </p:cNvSpPr>
          <p:nvPr>
            <p:ph type="body" idx="1"/>
          </p:nvPr>
        </p:nvSpPr>
        <p:spPr/>
        <p:txBody>
          <a:bodyPr/>
          <a:lstStyle/>
          <a:p>
            <a:pPr algn="l" fontAlgn="base"/>
            <a:r>
              <a:rPr lang="ca-ES" b="1" i="0" u="sng" noProof="0" dirty="0">
                <a:solidFill>
                  <a:srgbClr val="666666"/>
                </a:solidFill>
                <a:effectLst/>
                <a:latin typeface="OpenSans"/>
              </a:rPr>
              <a:t>SEGON FACTOR D'AUTENTICACIÓ.</a:t>
            </a:r>
            <a:r>
              <a:rPr lang="ca-ES" b="0" i="0" u="none" noProof="0" dirty="0">
                <a:solidFill>
                  <a:srgbClr val="666666"/>
                </a:solidFill>
                <a:effectLst/>
                <a:latin typeface="OpenSans"/>
              </a:rPr>
              <a:t>
El segon factor d'autenticació és una capa addicional de seguretat que s'afegeix al procés d'inici de sessió en una aplicació. Normalment per accedir a un compte s'utilitza un nom d' usuari i una contrasenya, no obstant això, aquest sistema pot ser vulnerable si algú obté la contrasenya.</a:t>
            </a:r>
          </a:p>
          <a:p>
            <a:pPr algn="l" fontAlgn="base"/>
            <a:endParaRPr lang="ca-ES" b="0" u="none" noProof="0" dirty="0"/>
          </a:p>
          <a:p>
            <a:pPr marL="0" marR="0" lvl="0" indent="0" algn="l" defTabSz="765353" rtl="0" eaLnBrk="1" fontAlgn="auto" latinLnBrk="0" hangingPunct="1">
              <a:lnSpc>
                <a:spcPct val="100000"/>
              </a:lnSpc>
              <a:spcBef>
                <a:spcPts val="0"/>
              </a:spcBef>
              <a:spcAft>
                <a:spcPts val="0"/>
              </a:spcAft>
              <a:buClrTx/>
              <a:buSzTx/>
              <a:buFontTx/>
              <a:buNone/>
              <a:tabLst/>
              <a:defRPr/>
            </a:pPr>
            <a:r>
              <a:rPr lang="ca-ES" b="0" i="0" noProof="0" dirty="0">
                <a:solidFill>
                  <a:srgbClr val="333333"/>
                </a:solidFill>
                <a:effectLst/>
                <a:latin typeface="OpenSans-Bold"/>
              </a:rPr>
              <a:t>Per què és important configurar el 2FA?
</a:t>
            </a:r>
            <a:r>
              <a:rPr lang="ca-ES" b="1" i="0" noProof="0" dirty="0">
                <a:solidFill>
                  <a:srgbClr val="333333"/>
                </a:solidFill>
                <a:effectLst/>
                <a:latin typeface="OpenSans-Bold"/>
              </a:rPr>
              <a:t>Ús de contrasenyes</a:t>
            </a:r>
            <a:r>
              <a:rPr lang="ca-ES" b="0" i="0" noProof="0" dirty="0">
                <a:solidFill>
                  <a:srgbClr val="333333"/>
                </a:solidFill>
                <a:effectLst/>
                <a:latin typeface="OpenSans-Bold"/>
              </a:rPr>
              <a:t>
L'ús de contrasenyes, per si sol, no sempre és suficient per protegir els comptes personals.
Una recent normativa europea ja obliga alguns serveis que operen online a fer servir obligatòriament el 2FA.</a:t>
            </a:r>
            <a:br>
              <a:rPr lang="ca-ES" b="0" i="0" noProof="0" dirty="0">
                <a:solidFill>
                  <a:srgbClr val="666666"/>
                </a:solidFill>
                <a:effectLst/>
                <a:latin typeface="OpenSans"/>
              </a:rPr>
            </a:br>
            <a:endParaRPr lang="ca-ES" b="0" i="0" noProof="0" dirty="0">
              <a:solidFill>
                <a:srgbClr val="666666"/>
              </a:solidFill>
              <a:effectLst/>
              <a:latin typeface="OpenSans"/>
            </a:endParaRPr>
          </a:p>
          <a:p>
            <a:pPr algn="l" fontAlgn="base">
              <a:buNone/>
            </a:pPr>
            <a:r>
              <a:rPr lang="ca-ES" b="1" i="0" noProof="0" dirty="0">
                <a:solidFill>
                  <a:srgbClr val="333333"/>
                </a:solidFill>
                <a:effectLst/>
                <a:latin typeface="OpenSans-Bold"/>
              </a:rPr>
              <a:t>El 2FA redueix el risc significament</a:t>
            </a:r>
            <a:r>
              <a:rPr lang="ca-ES" b="0" i="0" noProof="0" dirty="0">
                <a:solidFill>
                  <a:srgbClr val="333333"/>
                </a:solidFill>
                <a:effectLst/>
                <a:latin typeface="OpenSans-Bold"/>
              </a:rPr>
              <a:t>
El 2FA redueix significativament el risc que accedeixin a la contrasenya ja que no es podrà accedir al compte sense aquesta segona verificació.</a:t>
            </a:r>
          </a:p>
          <a:p>
            <a:pPr algn="l" fontAlgn="base">
              <a:buNone/>
            </a:pPr>
            <a:endParaRPr lang="ca-ES" b="0" i="0" noProof="0" dirty="0">
              <a:solidFill>
                <a:srgbClr val="666666"/>
              </a:solidFill>
              <a:effectLst/>
              <a:latin typeface="OpenSans"/>
            </a:endParaRPr>
          </a:p>
          <a:p>
            <a:pPr algn="l" fontAlgn="base">
              <a:buNone/>
            </a:pPr>
            <a:r>
              <a:rPr lang="ca-ES" b="1" i="0" u="none" noProof="0" dirty="0">
                <a:solidFill>
                  <a:srgbClr val="333333"/>
                </a:solidFill>
                <a:effectLst/>
                <a:latin typeface="OpenSans-Bold"/>
              </a:rPr>
              <a:t>Beneficis del 2FA</a:t>
            </a:r>
            <a:r>
              <a:rPr lang="ca-ES" b="0" i="0" u="none" noProof="0" dirty="0">
                <a:solidFill>
                  <a:srgbClr val="333333"/>
                </a:solidFill>
                <a:effectLst/>
                <a:latin typeface="OpenSans-Bold"/>
              </a:rPr>
              <a:t>
- Més protecció: evita accessos no autoritzats fins i tot si la contrasenya s'ha vist compromesa.
- Tranquil·litat: saber que el compte està més ben protegit contra atacs.
- Facilitat d'ús: la configuració és ràpida i no interfereix significativament en la navegació per internet.</a:t>
            </a:r>
          </a:p>
          <a:p>
            <a:pPr algn="l" fontAlgn="base">
              <a:buNone/>
            </a:pPr>
            <a:endParaRPr lang="ca-ES" b="0" i="0" u="none" noProof="0" dirty="0">
              <a:solidFill>
                <a:srgbClr val="666666"/>
              </a:solidFill>
              <a:effectLst/>
              <a:latin typeface="OpenSans"/>
            </a:endParaRPr>
          </a:p>
          <a:p>
            <a:pPr algn="l" fontAlgn="base">
              <a:buNone/>
            </a:pPr>
            <a:r>
              <a:rPr lang="ca-ES" b="1" i="0" noProof="0" dirty="0">
                <a:solidFill>
                  <a:srgbClr val="666666"/>
                </a:solidFill>
                <a:effectLst/>
                <a:latin typeface="OpenSans"/>
              </a:rPr>
              <a:t>Com es pot configurar el 2FA?</a:t>
            </a:r>
            <a:r>
              <a:rPr lang="ca-ES" b="0" i="0" noProof="0" dirty="0">
                <a:solidFill>
                  <a:srgbClr val="666666"/>
                </a:solidFill>
                <a:effectLst/>
                <a:latin typeface="OpenSans"/>
              </a:rPr>
              <a:t>
El segon factor d'autenticació està disponible en la majoria de les plataformes digitals importants. Alguns exemples són:
- Correu electrònic
- Xarxes socials
- Serveis d'emmagatzematge al núvol
- Botigues online i serveis financers
En cadascun d'aquests serveis es pot trobar la informació sobre com configurar el 2FA.</a:t>
            </a:r>
          </a:p>
          <a:p>
            <a:pPr algn="l" fontAlgn="base"/>
            <a:endParaRPr lang="ca-ES" b="0" i="0" noProof="0" dirty="0">
              <a:solidFill>
                <a:srgbClr val="666666"/>
              </a:solidFill>
              <a:effectLst/>
              <a:latin typeface="OpenSans"/>
            </a:endParaRPr>
          </a:p>
          <a:p>
            <a:pPr algn="l" fontAlgn="base"/>
            <a:r>
              <a:rPr lang="ca-ES" b="1" i="0" u="sng" noProof="0" dirty="0">
                <a:solidFill>
                  <a:srgbClr val="666666"/>
                </a:solidFill>
                <a:effectLst/>
                <a:latin typeface="OpenSans"/>
              </a:rPr>
              <a:t>INCIBE</a:t>
            </a:r>
            <a:r>
              <a:rPr lang="ca-ES" b="0" i="0" noProof="0" dirty="0">
                <a:solidFill>
                  <a:srgbClr val="666666"/>
                </a:solidFill>
                <a:effectLst/>
                <a:latin typeface="OpenSans"/>
              </a:rPr>
              <a:t>
- Trucada gratuïta i confidencial per resoldre dubtes o avisar de fraus online.
- Es facilita l'enllaç perquè a la web s'ofereixen infinitat de consells i informacions útils.</a:t>
            </a:r>
            <a:endParaRPr lang="es-ES" dirty="0"/>
          </a:p>
        </p:txBody>
      </p:sp>
      <p:sp>
        <p:nvSpPr>
          <p:cNvPr id="4" name="Marcador de número de diapositiva 3">
            <a:extLst>
              <a:ext uri="{FF2B5EF4-FFF2-40B4-BE49-F238E27FC236}">
                <a16:creationId xmlns:a16="http://schemas.microsoft.com/office/drawing/2014/main" id="{01329188-13C0-AC12-7D2B-C850A4C70510}"/>
              </a:ext>
            </a:extLst>
          </p:cNvPr>
          <p:cNvSpPr>
            <a:spLocks noGrp="1"/>
          </p:cNvSpPr>
          <p:nvPr>
            <p:ph type="sldNum" sz="quarter" idx="5"/>
          </p:nvPr>
        </p:nvSpPr>
        <p:spPr/>
        <p:txBody>
          <a:bodyPr/>
          <a:lstStyle/>
          <a:p>
            <a:fld id="{B6D73774-A5A6-4C6F-AFF2-9E7B28497BC5}" type="slidenum">
              <a:rPr lang="es-ES" smtClean="0"/>
              <a:t>20</a:t>
            </a:fld>
            <a:endParaRPr lang="es-ES"/>
          </a:p>
        </p:txBody>
      </p:sp>
    </p:spTree>
    <p:extLst>
      <p:ext uri="{BB962C8B-B14F-4D97-AF65-F5344CB8AC3E}">
        <p14:creationId xmlns:p14="http://schemas.microsoft.com/office/powerpoint/2010/main" val="37833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166F0-5926-4233-3612-D1BD96C695E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5A712A2-BFC6-B83C-BBD4-B9DF5CFF3265}"/>
              </a:ext>
            </a:extLst>
          </p:cNvPr>
          <p:cNvSpPr>
            <a:spLocks noGrp="1" noRot="1" noChangeAspect="1"/>
          </p:cNvSpPr>
          <p:nvPr>
            <p:ph type="sldImg"/>
          </p:nvPr>
        </p:nvSpPr>
        <p:spPr>
          <a:xfrm>
            <a:off x="422275" y="1241425"/>
            <a:ext cx="5953125" cy="3349625"/>
          </a:xfrm>
        </p:spPr>
      </p:sp>
      <p:sp>
        <p:nvSpPr>
          <p:cNvPr id="3" name="Marcador de notas 2">
            <a:extLst>
              <a:ext uri="{FF2B5EF4-FFF2-40B4-BE49-F238E27FC236}">
                <a16:creationId xmlns:a16="http://schemas.microsoft.com/office/drawing/2014/main" id="{F26C6CD4-59BD-B069-36CB-98A96D63FE64}"/>
              </a:ext>
            </a:extLst>
          </p:cNvPr>
          <p:cNvSpPr>
            <a:spLocks noGrp="1"/>
          </p:cNvSpPr>
          <p:nvPr>
            <p:ph type="body" idx="1"/>
          </p:nvPr>
        </p:nvSpPr>
        <p:spPr/>
        <p:txBody>
          <a:bodyPr/>
          <a:lstStyle/>
          <a:p>
            <a:pPr algn="just"/>
            <a:endParaRPr lang="ca-ES" sz="1000" noProof="0"/>
          </a:p>
        </p:txBody>
      </p:sp>
      <p:sp>
        <p:nvSpPr>
          <p:cNvPr id="4" name="Marcador de número de diapositiva 3">
            <a:extLst>
              <a:ext uri="{FF2B5EF4-FFF2-40B4-BE49-F238E27FC236}">
                <a16:creationId xmlns:a16="http://schemas.microsoft.com/office/drawing/2014/main" id="{985D00E4-3F8F-4A66-1CFB-84BCA83064A4}"/>
              </a:ext>
            </a:extLst>
          </p:cNvPr>
          <p:cNvSpPr>
            <a:spLocks noGrp="1"/>
          </p:cNvSpPr>
          <p:nvPr>
            <p:ph type="sldNum" sz="quarter" idx="10"/>
          </p:nvPr>
        </p:nvSpPr>
        <p:spPr/>
        <p:txBody>
          <a:bodyPr/>
          <a:lstStyle/>
          <a:p>
            <a:fld id="{8BCA1779-D1FC-4193-883D-B84C1D8C432D}" type="slidenum">
              <a:rPr lang="ca-ES" smtClean="0"/>
              <a:pPr/>
              <a:t>21</a:t>
            </a:fld>
            <a:endParaRPr lang="ca-ES"/>
          </a:p>
        </p:txBody>
      </p:sp>
    </p:spTree>
    <p:extLst>
      <p:ext uri="{BB962C8B-B14F-4D97-AF65-F5344CB8AC3E}">
        <p14:creationId xmlns:p14="http://schemas.microsoft.com/office/powerpoint/2010/main" val="2651265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4488-FA47-53BD-E102-F107182C20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9C2527-A217-F9E2-1641-12127ABD8F9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D774B1A-D147-4A9E-E025-C94BE8C4B988}"/>
              </a:ext>
            </a:extLst>
          </p:cNvPr>
          <p:cNvSpPr>
            <a:spLocks noGrp="1"/>
          </p:cNvSpPr>
          <p:nvPr>
            <p:ph type="body" idx="1"/>
          </p:nvPr>
        </p:nvSpPr>
        <p:spPr/>
        <p:txBody>
          <a:bodyPr/>
          <a:lstStyle/>
          <a:p>
            <a:pPr marL="0" indent="0">
              <a:buFont typeface="+mj-lt"/>
              <a:buNone/>
            </a:pPr>
            <a:r>
              <a:rPr lang="ca-ES" sz="1000" noProof="0" dirty="0"/>
              <a:t>Com a resum de la sessió es poden comentar aquests quatre aspectes:</a:t>
            </a:r>
          </a:p>
          <a:p>
            <a:pPr marL="0" indent="0">
              <a:buFont typeface="+mj-lt"/>
              <a:buNone/>
            </a:pPr>
            <a:r>
              <a:rPr lang="ca-ES" sz="1000" noProof="0" dirty="0"/>
              <a:t>
1- </a:t>
            </a:r>
            <a:r>
              <a:rPr lang="ca-ES" sz="1000" b="1" noProof="0" dirty="0"/>
              <a:t>Estar a Alerta. </a:t>
            </a:r>
            <a:r>
              <a:rPr lang="ca-ES" sz="1000" noProof="0" dirty="0"/>
              <a:t>Davant de qualsevol comunicació/situació no esperada.
2- </a:t>
            </a:r>
            <a:r>
              <a:rPr lang="ca-ES" sz="1000" b="1" noProof="0" dirty="0"/>
              <a:t>Formació</a:t>
            </a:r>
            <a:r>
              <a:rPr lang="ca-ES" sz="1000" noProof="0" dirty="0"/>
              <a:t> (posar com a exemple aquesta xerrada), conscienciació i sentit comú.
3- </a:t>
            </a:r>
            <a:r>
              <a:rPr lang="ca-ES" sz="1000" b="1" noProof="0" dirty="0"/>
              <a:t>Prevenció. </a:t>
            </a:r>
            <a:r>
              <a:rPr lang="ca-ES" sz="1000" noProof="0" dirty="0"/>
              <a:t>Contrasenyes segures i equips actualitzats.
4- </a:t>
            </a:r>
            <a:r>
              <a:rPr lang="ca-ES" sz="1000" b="1" noProof="0" dirty="0"/>
              <a:t>Davant del dubte. </a:t>
            </a:r>
            <a:r>
              <a:rPr lang="ca-ES" sz="1000" noProof="0" dirty="0"/>
              <a:t>Obtenir suport dels experts, no actuar amb presses ni urgència.</a:t>
            </a:r>
          </a:p>
          <a:p>
            <a:pPr marL="0" indent="0">
              <a:buFont typeface="+mj-lt"/>
              <a:buNone/>
            </a:pPr>
            <a:r>
              <a:rPr lang="ca-ES" sz="1000" noProof="0" dirty="0"/>
              <a:t>
Aquestes quatre idees clau permetran aprofitar tots els avantatges que ofereix la tecnologia.</a:t>
            </a:r>
            <a:endParaRPr lang="es-ES" dirty="0"/>
          </a:p>
        </p:txBody>
      </p:sp>
      <p:sp>
        <p:nvSpPr>
          <p:cNvPr id="4" name="Marcador de número de diapositiva 3">
            <a:extLst>
              <a:ext uri="{FF2B5EF4-FFF2-40B4-BE49-F238E27FC236}">
                <a16:creationId xmlns:a16="http://schemas.microsoft.com/office/drawing/2014/main" id="{3DC3EA41-95B0-7158-6703-8BB8F1647A20}"/>
              </a:ext>
            </a:extLst>
          </p:cNvPr>
          <p:cNvSpPr>
            <a:spLocks noGrp="1"/>
          </p:cNvSpPr>
          <p:nvPr>
            <p:ph type="sldNum" sz="quarter" idx="5"/>
          </p:nvPr>
        </p:nvSpPr>
        <p:spPr/>
        <p:txBody>
          <a:bodyPr/>
          <a:lstStyle/>
          <a:p>
            <a:fld id="{B6D73774-A5A6-4C6F-AFF2-9E7B28497BC5}" type="slidenum">
              <a:rPr lang="es-ES" smtClean="0"/>
              <a:t>22</a:t>
            </a:fld>
            <a:endParaRPr lang="es-ES"/>
          </a:p>
        </p:txBody>
      </p:sp>
    </p:spTree>
    <p:extLst>
      <p:ext uri="{BB962C8B-B14F-4D97-AF65-F5344CB8AC3E}">
        <p14:creationId xmlns:p14="http://schemas.microsoft.com/office/powerpoint/2010/main" val="4003214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166F0-5926-4233-3612-D1BD96C695E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5A712A2-BFC6-B83C-BBD4-B9DF5CFF3265}"/>
              </a:ext>
            </a:extLst>
          </p:cNvPr>
          <p:cNvSpPr>
            <a:spLocks noGrp="1" noRot="1" noChangeAspect="1"/>
          </p:cNvSpPr>
          <p:nvPr>
            <p:ph type="sldImg"/>
          </p:nvPr>
        </p:nvSpPr>
        <p:spPr>
          <a:xfrm>
            <a:off x="422275" y="1241425"/>
            <a:ext cx="5953125" cy="3349625"/>
          </a:xfrm>
        </p:spPr>
      </p:sp>
      <p:sp>
        <p:nvSpPr>
          <p:cNvPr id="3" name="Marcador de notas 2">
            <a:extLst>
              <a:ext uri="{FF2B5EF4-FFF2-40B4-BE49-F238E27FC236}">
                <a16:creationId xmlns:a16="http://schemas.microsoft.com/office/drawing/2014/main" id="{F26C6CD4-59BD-B069-36CB-98A96D63FE64}"/>
              </a:ext>
            </a:extLst>
          </p:cNvPr>
          <p:cNvSpPr>
            <a:spLocks noGrp="1"/>
          </p:cNvSpPr>
          <p:nvPr>
            <p:ph type="body" idx="1"/>
          </p:nvPr>
        </p:nvSpPr>
        <p:spPr/>
        <p:txBody>
          <a:bodyPr/>
          <a:lstStyle/>
          <a:p>
            <a:pPr algn="just"/>
            <a:endParaRPr lang="ca-ES" sz="1000" noProof="0"/>
          </a:p>
        </p:txBody>
      </p:sp>
      <p:sp>
        <p:nvSpPr>
          <p:cNvPr id="4" name="Marcador de número de diapositiva 3">
            <a:extLst>
              <a:ext uri="{FF2B5EF4-FFF2-40B4-BE49-F238E27FC236}">
                <a16:creationId xmlns:a16="http://schemas.microsoft.com/office/drawing/2014/main" id="{985D00E4-3F8F-4A66-1CFB-84BCA83064A4}"/>
              </a:ext>
            </a:extLst>
          </p:cNvPr>
          <p:cNvSpPr>
            <a:spLocks noGrp="1"/>
          </p:cNvSpPr>
          <p:nvPr>
            <p:ph type="sldNum" sz="quarter" idx="10"/>
          </p:nvPr>
        </p:nvSpPr>
        <p:spPr/>
        <p:txBody>
          <a:bodyPr/>
          <a:lstStyle/>
          <a:p>
            <a:fld id="{8BCA1779-D1FC-4193-883D-B84C1D8C432D}" type="slidenum">
              <a:rPr lang="ca-ES" smtClean="0"/>
              <a:pPr/>
              <a:t>23</a:t>
            </a:fld>
            <a:endParaRPr lang="ca-ES"/>
          </a:p>
        </p:txBody>
      </p:sp>
    </p:spTree>
    <p:extLst>
      <p:ext uri="{BB962C8B-B14F-4D97-AF65-F5344CB8AC3E}">
        <p14:creationId xmlns:p14="http://schemas.microsoft.com/office/powerpoint/2010/main" val="114381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C8999-FA4B-7E57-233D-EA4B8751185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4ECFCD7-25DF-600C-556B-C8B01E59E46F}"/>
              </a:ext>
            </a:extLst>
          </p:cNvPr>
          <p:cNvSpPr>
            <a:spLocks noGrp="1" noRot="1" noChangeAspect="1"/>
          </p:cNvSpPr>
          <p:nvPr>
            <p:ph type="sldImg"/>
          </p:nvPr>
        </p:nvSpPr>
        <p:spPr>
          <a:xfrm>
            <a:off x="422275" y="1241425"/>
            <a:ext cx="5953125" cy="3349625"/>
          </a:xfrm>
        </p:spPr>
      </p:sp>
      <p:sp>
        <p:nvSpPr>
          <p:cNvPr id="3" name="Marcador de notas 2">
            <a:extLst>
              <a:ext uri="{FF2B5EF4-FFF2-40B4-BE49-F238E27FC236}">
                <a16:creationId xmlns:a16="http://schemas.microsoft.com/office/drawing/2014/main" id="{1C9DEEEB-4467-81FA-EBC1-68E2DE9B4435}"/>
              </a:ext>
            </a:extLst>
          </p:cNvPr>
          <p:cNvSpPr>
            <a:spLocks noGrp="1"/>
          </p:cNvSpPr>
          <p:nvPr>
            <p:ph type="body" idx="1"/>
          </p:nvPr>
        </p:nvSpPr>
        <p:spPr/>
        <p:txBody>
          <a:bodyPr/>
          <a:lstStyle/>
          <a:p>
            <a:pPr algn="just"/>
            <a:r>
              <a:rPr lang="ca-ES" sz="1000" noProof="0" dirty="0"/>
              <a:t>Es tracta d’un breu test per a repassar els conceptes bàsics tractats en la xerrada amb un exercici dinàmic (resulta més engrescador si es respon en grup).</a:t>
            </a:r>
          </a:p>
          <a:p>
            <a:pPr algn="just"/>
            <a:r>
              <a:rPr lang="ca-ES" sz="1000" noProof="0" dirty="0"/>
              <a:t>En primer lloc apareix la pregunta amb les possibles respostes i al següent clic apareix la resposta correcta amb un comentari d’ajuda.</a:t>
            </a:r>
          </a:p>
        </p:txBody>
      </p:sp>
      <p:sp>
        <p:nvSpPr>
          <p:cNvPr id="4" name="Marcador de número de diapositiva 3">
            <a:extLst>
              <a:ext uri="{FF2B5EF4-FFF2-40B4-BE49-F238E27FC236}">
                <a16:creationId xmlns:a16="http://schemas.microsoft.com/office/drawing/2014/main" id="{7323B0A8-B9E0-F1AF-FD22-6DDB6B3A7C09}"/>
              </a:ext>
            </a:extLst>
          </p:cNvPr>
          <p:cNvSpPr>
            <a:spLocks noGrp="1"/>
          </p:cNvSpPr>
          <p:nvPr>
            <p:ph type="sldNum" sz="quarter" idx="10"/>
          </p:nvPr>
        </p:nvSpPr>
        <p:spPr/>
        <p:txBody>
          <a:bodyPr/>
          <a:lstStyle/>
          <a:p>
            <a:fld id="{8BCA1779-D1FC-4193-883D-B84C1D8C432D}" type="slidenum">
              <a:rPr lang="ca-ES" smtClean="0"/>
              <a:pPr/>
              <a:t>24</a:t>
            </a:fld>
            <a:endParaRPr lang="ca-ES"/>
          </a:p>
        </p:txBody>
      </p:sp>
    </p:spTree>
    <p:extLst>
      <p:ext uri="{BB962C8B-B14F-4D97-AF65-F5344CB8AC3E}">
        <p14:creationId xmlns:p14="http://schemas.microsoft.com/office/powerpoint/2010/main" val="470523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D5165-5D5F-15C5-108A-98F3FE4FE32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0B356F-0F80-EF49-AEF7-E1F2598D835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470A03-0833-4947-9826-C36A174A689A}"/>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3C1D157E-DC00-1F01-6DCD-BA10ACC55450}"/>
              </a:ext>
            </a:extLst>
          </p:cNvPr>
          <p:cNvSpPr>
            <a:spLocks noGrp="1"/>
          </p:cNvSpPr>
          <p:nvPr>
            <p:ph type="sldNum" sz="quarter" idx="5"/>
          </p:nvPr>
        </p:nvSpPr>
        <p:spPr/>
        <p:txBody>
          <a:bodyPr/>
          <a:lstStyle/>
          <a:p>
            <a:fld id="{B6D73774-A5A6-4C6F-AFF2-9E7B28497BC5}" type="slidenum">
              <a:rPr lang="es-ES" smtClean="0"/>
              <a:t>25</a:t>
            </a:fld>
            <a:endParaRPr lang="es-ES"/>
          </a:p>
        </p:txBody>
      </p:sp>
    </p:spTree>
    <p:extLst>
      <p:ext uri="{BB962C8B-B14F-4D97-AF65-F5344CB8AC3E}">
        <p14:creationId xmlns:p14="http://schemas.microsoft.com/office/powerpoint/2010/main" val="50533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4F0C6-9A90-717E-7BBF-CBBB98149C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E8844EF-5D63-8B32-672A-A64CF291FE7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3B8E7B-16BB-424E-B669-A4D825DEC79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725252A-DC83-ABD6-086B-56E875D11D15}"/>
              </a:ext>
            </a:extLst>
          </p:cNvPr>
          <p:cNvSpPr>
            <a:spLocks noGrp="1"/>
          </p:cNvSpPr>
          <p:nvPr>
            <p:ph type="sldNum" sz="quarter" idx="5"/>
          </p:nvPr>
        </p:nvSpPr>
        <p:spPr/>
        <p:txBody>
          <a:bodyPr/>
          <a:lstStyle/>
          <a:p>
            <a:fld id="{B6D73774-A5A6-4C6F-AFF2-9E7B28497BC5}" type="slidenum">
              <a:rPr lang="es-ES" smtClean="0"/>
              <a:t>26</a:t>
            </a:fld>
            <a:endParaRPr lang="es-ES"/>
          </a:p>
        </p:txBody>
      </p:sp>
    </p:spTree>
    <p:extLst>
      <p:ext uri="{BB962C8B-B14F-4D97-AF65-F5344CB8AC3E}">
        <p14:creationId xmlns:p14="http://schemas.microsoft.com/office/powerpoint/2010/main" val="87708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B274F-487A-79ED-881D-50B2630550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A554746-21D0-E79E-7B32-6D23C83C6A6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063848B-A7F1-566E-0963-0746E7188303}"/>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420B57D4-4387-4870-F464-6FF4566297B9}"/>
              </a:ext>
            </a:extLst>
          </p:cNvPr>
          <p:cNvSpPr>
            <a:spLocks noGrp="1"/>
          </p:cNvSpPr>
          <p:nvPr>
            <p:ph type="sldNum" sz="quarter" idx="5"/>
          </p:nvPr>
        </p:nvSpPr>
        <p:spPr/>
        <p:txBody>
          <a:bodyPr/>
          <a:lstStyle/>
          <a:p>
            <a:fld id="{B6D73774-A5A6-4C6F-AFF2-9E7B28497BC5}" type="slidenum">
              <a:rPr lang="es-ES" smtClean="0"/>
              <a:t>27</a:t>
            </a:fld>
            <a:endParaRPr lang="es-ES"/>
          </a:p>
        </p:txBody>
      </p:sp>
    </p:spTree>
    <p:extLst>
      <p:ext uri="{BB962C8B-B14F-4D97-AF65-F5344CB8AC3E}">
        <p14:creationId xmlns:p14="http://schemas.microsoft.com/office/powerpoint/2010/main" val="1981782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5F6B-0DCF-0D07-D7F0-080717BC52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98A2DE9-0219-D79C-0C3F-889927DC88E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639F933-F434-5801-92DC-B3E91DA1D45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52D6F19E-0848-BDBB-AC29-A2D3A60F7F56}"/>
              </a:ext>
            </a:extLst>
          </p:cNvPr>
          <p:cNvSpPr>
            <a:spLocks noGrp="1"/>
          </p:cNvSpPr>
          <p:nvPr>
            <p:ph type="sldNum" sz="quarter" idx="5"/>
          </p:nvPr>
        </p:nvSpPr>
        <p:spPr/>
        <p:txBody>
          <a:bodyPr/>
          <a:lstStyle/>
          <a:p>
            <a:fld id="{B6D73774-A5A6-4C6F-AFF2-9E7B28497BC5}" type="slidenum">
              <a:rPr lang="es-ES" smtClean="0"/>
              <a:t>28</a:t>
            </a:fld>
            <a:endParaRPr lang="es-ES"/>
          </a:p>
        </p:txBody>
      </p:sp>
    </p:spTree>
    <p:extLst>
      <p:ext uri="{BB962C8B-B14F-4D97-AF65-F5344CB8AC3E}">
        <p14:creationId xmlns:p14="http://schemas.microsoft.com/office/powerpoint/2010/main" val="1740779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D3F78-5758-3776-BA6F-A6F8BEB22A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B9EEA0-10D5-0186-BE4A-20AA3AE763C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E07FFD0-BEBD-5CFB-7533-6027CD42D41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E63DDCBE-39AF-BB8E-5C7A-F94D0CD74DE8}"/>
              </a:ext>
            </a:extLst>
          </p:cNvPr>
          <p:cNvSpPr>
            <a:spLocks noGrp="1"/>
          </p:cNvSpPr>
          <p:nvPr>
            <p:ph type="sldNum" sz="quarter" idx="5"/>
          </p:nvPr>
        </p:nvSpPr>
        <p:spPr/>
        <p:txBody>
          <a:bodyPr/>
          <a:lstStyle/>
          <a:p>
            <a:fld id="{B6D73774-A5A6-4C6F-AFF2-9E7B28497BC5}" type="slidenum">
              <a:rPr lang="es-ES" smtClean="0"/>
              <a:t>29</a:t>
            </a:fld>
            <a:endParaRPr lang="es-ES"/>
          </a:p>
        </p:txBody>
      </p:sp>
    </p:spTree>
    <p:extLst>
      <p:ext uri="{BB962C8B-B14F-4D97-AF65-F5344CB8AC3E}">
        <p14:creationId xmlns:p14="http://schemas.microsoft.com/office/powerpoint/2010/main" val="413866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Aquesta diapositiva ha de permetre trencar el gel de la presentació llançant a l'audiència unes serioses reflexions:
</a:t>
            </a:r>
          </a:p>
          <a:p>
            <a:pPr marL="171450" indent="-171450">
              <a:buFontTx/>
              <a:buChar char="-"/>
            </a:pPr>
            <a:r>
              <a:rPr lang="ca-ES" noProof="0" dirty="0"/>
              <a:t>El nivell de percepció d'amenaces en el món real és el mateix que en el virtual? Segurament en el món real les amenaces són més tangibles i de vegades evitables. Per exemple, evitar anar per llocs solitaris i foscos. Evitar grans multituds de gent per evitar furts. Evitar deixar el cotxe en descampats. </a:t>
            </a:r>
          </a:p>
          <a:p>
            <a:pPr marL="171450" indent="-171450">
              <a:buFontTx/>
              <a:buChar char="-"/>
            </a:pPr>
            <a:endParaRPr lang="ca-ES" noProof="0" dirty="0"/>
          </a:p>
          <a:p>
            <a:pPr marL="171450" indent="-171450">
              <a:buFontTx/>
              <a:buChar char="-"/>
            </a:pPr>
            <a:r>
              <a:rPr lang="ca-ES" noProof="0" dirty="0"/>
              <a:t>Es prenen les mateixes precaucions? Es pot demanar quantes persones tenen la porta blindada de casa seva i quants tenen per exemple doble factor d'autenticació en els comptes de correu o tenen el mòbil amb bloqueig? Oi, que no anem pregonant pel barri que marxem de vacances, aleshores per què es publiquen fotos de l’estada fora de casa a les xarxes socials?</a:t>
            </a:r>
          </a:p>
          <a:p>
            <a:pPr marL="171450" indent="-171450">
              <a:buFontTx/>
              <a:buChar char="-"/>
            </a:pPr>
            <a:endParaRPr lang="ca-ES" noProof="0" dirty="0"/>
          </a:p>
          <a:p>
            <a:pPr marL="171450" indent="-171450">
              <a:buFontTx/>
              <a:buChar char="-"/>
            </a:pPr>
            <a:r>
              <a:rPr lang="ca-ES" noProof="0" dirty="0"/>
              <a:t>S’inverteixen els mateixos recursos? Segurament alguns dels assistents tenen contractat algun sistema d'alarma amb quota mensual o assegurança que cobreixi el robatori en el domicili o del cotxe, però quants paguen un antivirus per protegir l’ordinador d'atacs externs?</a:t>
            </a:r>
          </a:p>
          <a:p>
            <a:pPr marL="171450" indent="-171450">
              <a:buFontTx/>
              <a:buChar char="-"/>
            </a:pPr>
            <a:endParaRPr lang="ca-ES" noProof="0" dirty="0"/>
          </a:p>
          <a:p>
            <a:pPr marL="171450" indent="-171450">
              <a:buFontTx/>
              <a:buChar char="-"/>
            </a:pPr>
            <a:r>
              <a:rPr lang="ca-ES" noProof="0" dirty="0"/>
              <a:t>El perill no sempre dona por. El fet que en el món virtual no siguin tan evidents les amenaces no vol dir que no existeixin ni que s’hagi de baixar el nivell de protecció.</a:t>
            </a:r>
          </a:p>
          <a:p>
            <a:endParaRPr lang="ca-ES" dirty="0"/>
          </a:p>
        </p:txBody>
      </p:sp>
    </p:spTree>
    <p:extLst>
      <p:ext uri="{BB962C8B-B14F-4D97-AF65-F5344CB8AC3E}">
        <p14:creationId xmlns:p14="http://schemas.microsoft.com/office/powerpoint/2010/main" val="481535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4B043-5BAC-98E6-019E-AAE2F5D61DC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33160C-D9D4-AE1D-67EE-7559785C2F3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7C1BB9E-98CE-83BD-CFB2-F7288C9C96C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D744AF84-63F6-3BF5-DDDA-B8410E960606}"/>
              </a:ext>
            </a:extLst>
          </p:cNvPr>
          <p:cNvSpPr>
            <a:spLocks noGrp="1"/>
          </p:cNvSpPr>
          <p:nvPr>
            <p:ph type="sldNum" sz="quarter" idx="5"/>
          </p:nvPr>
        </p:nvSpPr>
        <p:spPr/>
        <p:txBody>
          <a:bodyPr/>
          <a:lstStyle/>
          <a:p>
            <a:fld id="{B6D73774-A5A6-4C6F-AFF2-9E7B28497BC5}" type="slidenum">
              <a:rPr lang="es-ES" smtClean="0"/>
              <a:t>30</a:t>
            </a:fld>
            <a:endParaRPr lang="es-ES"/>
          </a:p>
        </p:txBody>
      </p:sp>
    </p:spTree>
    <p:extLst>
      <p:ext uri="{BB962C8B-B14F-4D97-AF65-F5344CB8AC3E}">
        <p14:creationId xmlns:p14="http://schemas.microsoft.com/office/powerpoint/2010/main" val="263062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EA400-41A8-08C0-E321-D8E331D328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FFE2707-9A96-E39D-A9A1-A0F935E8F27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215B101-80FF-82D1-B2BA-BC9E39BBCE0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EDD1602-F427-5587-32BB-B1783668D79B}"/>
              </a:ext>
            </a:extLst>
          </p:cNvPr>
          <p:cNvSpPr>
            <a:spLocks noGrp="1"/>
          </p:cNvSpPr>
          <p:nvPr>
            <p:ph type="sldNum" sz="quarter" idx="5"/>
          </p:nvPr>
        </p:nvSpPr>
        <p:spPr/>
        <p:txBody>
          <a:bodyPr/>
          <a:lstStyle/>
          <a:p>
            <a:fld id="{B6D73774-A5A6-4C6F-AFF2-9E7B28497BC5}" type="slidenum">
              <a:rPr lang="es-ES" smtClean="0"/>
              <a:t>31</a:t>
            </a:fld>
            <a:endParaRPr lang="es-ES"/>
          </a:p>
        </p:txBody>
      </p:sp>
    </p:spTree>
    <p:extLst>
      <p:ext uri="{BB962C8B-B14F-4D97-AF65-F5344CB8AC3E}">
        <p14:creationId xmlns:p14="http://schemas.microsoft.com/office/powerpoint/2010/main" val="3249983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04E01-446D-66B2-58B0-815D8F53C18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793192F-250D-2A76-D62B-71917892F9D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2499CC5-51FA-F9AB-69DA-C7F289184992}"/>
              </a:ext>
            </a:extLst>
          </p:cNvPr>
          <p:cNvSpPr>
            <a:spLocks noGrp="1"/>
          </p:cNvSpPr>
          <p:nvPr>
            <p:ph type="body" idx="1"/>
          </p:nvPr>
        </p:nvSpPr>
        <p:spPr/>
        <p:txBody>
          <a:bodyPr/>
          <a:lstStyle/>
          <a:p>
            <a:endParaRPr lang="es-ES" sz="1400" dirty="0"/>
          </a:p>
        </p:txBody>
      </p:sp>
      <p:sp>
        <p:nvSpPr>
          <p:cNvPr id="4" name="Marcador de número de diapositiva 3">
            <a:extLst>
              <a:ext uri="{FF2B5EF4-FFF2-40B4-BE49-F238E27FC236}">
                <a16:creationId xmlns:a16="http://schemas.microsoft.com/office/drawing/2014/main" id="{9358554B-6B60-672A-1A1E-6E417B35D69D}"/>
              </a:ext>
            </a:extLst>
          </p:cNvPr>
          <p:cNvSpPr>
            <a:spLocks noGrp="1"/>
          </p:cNvSpPr>
          <p:nvPr>
            <p:ph type="sldNum" sz="quarter" idx="5"/>
          </p:nvPr>
        </p:nvSpPr>
        <p:spPr/>
        <p:txBody>
          <a:bodyPr/>
          <a:lstStyle/>
          <a:p>
            <a:fld id="{B6D73774-A5A6-4C6F-AFF2-9E7B28497BC5}" type="slidenum">
              <a:rPr lang="es-ES" smtClean="0"/>
              <a:t>32</a:t>
            </a:fld>
            <a:endParaRPr lang="es-ES"/>
          </a:p>
        </p:txBody>
      </p:sp>
    </p:spTree>
    <p:extLst>
      <p:ext uri="{BB962C8B-B14F-4D97-AF65-F5344CB8AC3E}">
        <p14:creationId xmlns:p14="http://schemas.microsoft.com/office/powerpoint/2010/main" val="464343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F775D-7D8E-4323-64CF-0B6A8E29897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E4D1CDC-954D-9920-9AC1-F95AC389E5FB}"/>
              </a:ext>
            </a:extLst>
          </p:cNvPr>
          <p:cNvSpPr>
            <a:spLocks noGrp="1" noRot="1" noChangeAspect="1"/>
          </p:cNvSpPr>
          <p:nvPr>
            <p:ph type="sldImg"/>
          </p:nvPr>
        </p:nvSpPr>
        <p:spPr>
          <a:xfrm>
            <a:off x="422275" y="1241425"/>
            <a:ext cx="5953125" cy="3349625"/>
          </a:xfrm>
        </p:spPr>
      </p:sp>
      <p:sp>
        <p:nvSpPr>
          <p:cNvPr id="3" name="Marcador de notas 2">
            <a:extLst>
              <a:ext uri="{FF2B5EF4-FFF2-40B4-BE49-F238E27FC236}">
                <a16:creationId xmlns:a16="http://schemas.microsoft.com/office/drawing/2014/main" id="{2E812B18-C695-5D59-FC8A-E3C049F7237A}"/>
              </a:ext>
            </a:extLst>
          </p:cNvPr>
          <p:cNvSpPr>
            <a:spLocks noGrp="1"/>
          </p:cNvSpPr>
          <p:nvPr>
            <p:ph type="body" idx="1"/>
          </p:nvPr>
        </p:nvSpPr>
        <p:spPr/>
        <p:txBody>
          <a:bodyPr/>
          <a:lstStyle/>
          <a:p>
            <a:pPr algn="just"/>
            <a:endParaRPr lang="ca-ES" sz="1000" noProof="0"/>
          </a:p>
        </p:txBody>
      </p:sp>
      <p:sp>
        <p:nvSpPr>
          <p:cNvPr id="4" name="Marcador de número de diapositiva 3">
            <a:extLst>
              <a:ext uri="{FF2B5EF4-FFF2-40B4-BE49-F238E27FC236}">
                <a16:creationId xmlns:a16="http://schemas.microsoft.com/office/drawing/2014/main" id="{34F176B2-F81D-5C2F-B37C-4D1C713C5DF5}"/>
              </a:ext>
            </a:extLst>
          </p:cNvPr>
          <p:cNvSpPr>
            <a:spLocks noGrp="1"/>
          </p:cNvSpPr>
          <p:nvPr>
            <p:ph type="sldNum" sz="quarter" idx="10"/>
          </p:nvPr>
        </p:nvSpPr>
        <p:spPr/>
        <p:txBody>
          <a:bodyPr/>
          <a:lstStyle/>
          <a:p>
            <a:fld id="{8BCA1779-D1FC-4193-883D-B84C1D8C432D}" type="slidenum">
              <a:rPr lang="ca-ES" smtClean="0"/>
              <a:pPr/>
              <a:t>33</a:t>
            </a:fld>
            <a:endParaRPr lang="ca-ES"/>
          </a:p>
        </p:txBody>
      </p:sp>
    </p:spTree>
    <p:extLst>
      <p:ext uri="{BB962C8B-B14F-4D97-AF65-F5344CB8AC3E}">
        <p14:creationId xmlns:p14="http://schemas.microsoft.com/office/powerpoint/2010/main" val="3062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15B95-434E-B3DD-49BB-9F3A30FA2BB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9F59340-8784-D06D-8601-2679EF7E2E2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E66D7F-56F6-72B4-0941-13295FDC3F06}"/>
              </a:ext>
            </a:extLst>
          </p:cNvPr>
          <p:cNvSpPr>
            <a:spLocks noGrp="1"/>
          </p:cNvSpPr>
          <p:nvPr>
            <p:ph type="body" idx="1"/>
          </p:nvPr>
        </p:nvSpPr>
        <p:spPr/>
        <p:txBody>
          <a:bodyPr/>
          <a:lstStyle/>
          <a:p>
            <a:r>
              <a:rPr lang="ca-ES" noProof="0" dirty="0"/>
              <a:t>Segons fonts de les Forces i Cossos de Seguretat de l'Estat mentre els delictes tradicionals es mantenen amb un creixement constant (1% o 2%), el creixement dels delictes del ciberespai creixen a amb xifres de fins a dos dígits.
Si el 2023 1 de cada 5 delictes era digital, el 2025 serà 1 de cada 4, sense tenir en compte que hi ha molts delictes que no arriben a denunciar-se.
Important destacar l'evolució anual de l'increment de delictes.
Remarcar que les dades es refereixen a delictes denunciats. El volum total de delictes pot gairebé triplicar la quantitat aquí mostrada.
Com a conclusió comentar que els delictes informàtics afecten a tothom sense distinció d'edat o sexe.</a:t>
            </a:r>
            <a:endParaRPr lang="ca-ES" dirty="0"/>
          </a:p>
        </p:txBody>
      </p:sp>
    </p:spTree>
    <p:extLst>
      <p:ext uri="{BB962C8B-B14F-4D97-AF65-F5344CB8AC3E}">
        <p14:creationId xmlns:p14="http://schemas.microsoft.com/office/powerpoint/2010/main" val="105941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69D9E-2075-CF0E-8B13-001F3F062EE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C6471E5-0504-ABA7-09AF-B279327C7A1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C3C8A76-0CBF-BFB3-E050-7672BDBA5D68}"/>
              </a:ext>
            </a:extLst>
          </p:cNvPr>
          <p:cNvSpPr>
            <a:spLocks noGrp="1"/>
          </p:cNvSpPr>
          <p:nvPr>
            <p:ph type="body" idx="1"/>
          </p:nvPr>
        </p:nvSpPr>
        <p:spPr/>
        <p:txBody>
          <a:bodyPr/>
          <a:lstStyle/>
          <a:p>
            <a:pPr algn="l">
              <a:buNone/>
            </a:pPr>
            <a:r>
              <a:rPr lang="ca-ES" sz="1200" b="0" i="0" noProof="0" dirty="0">
                <a:solidFill>
                  <a:srgbClr val="191919"/>
                </a:solidFill>
                <a:effectLst/>
                <a:latin typeface="MajritTxRoman"/>
              </a:rPr>
              <a:t>Preguntar als assistents si algú ha rebut alguna vegada un correu o missatge d'Hisenda o algun altre organisme comunicant que han de realitzar una transferència al seu favor? O un missatge d'un familiar en problemes demanant un BIZUM urgent? O un missatge del banc demanant dades per evitar un possible bloqueig o reintegrament fraudulent?....
Aquests són alguns dels fraus més típics en els últims temps. La majoria solen ser urgents. El ciberdelinqüent vol guanyar-se la confiança per poder obtenir les dades personals i contrasenyes o infectar els dispositius per després aconseguir un benefici econòmic.</a:t>
            </a:r>
          </a:p>
          <a:p>
            <a:pPr algn="l">
              <a:buNone/>
            </a:pPr>
            <a:r>
              <a:rPr lang="ca-ES" sz="1200" b="0" i="0" noProof="0" dirty="0">
                <a:solidFill>
                  <a:srgbClr val="191919"/>
                </a:solidFill>
                <a:effectLst/>
                <a:latin typeface="MajritTxRoman"/>
              </a:rPr>
              <a:t>Davant d'aquest panorama no es tracta de tenir por, sinó de conèixer millor com actuen els ciberdelinqüents i així saber detectar les farses i enganys per evitar caure en la trampa.</a:t>
            </a:r>
          </a:p>
          <a:p>
            <a:pPr algn="l">
              <a:buNone/>
            </a:pPr>
            <a:r>
              <a:rPr lang="ca-ES" sz="1200" b="0" i="0" noProof="0" dirty="0">
                <a:solidFill>
                  <a:srgbClr val="191919"/>
                </a:solidFill>
                <a:effectLst/>
                <a:latin typeface="MajritTxRoman"/>
              </a:rPr>
              <a:t>En aquesta Xerrada s’explicaran els casos més habituals que utilitzen els ciberdelinqüents per estafar i es proposaran alguns consells molt senzills per protegir-se de les amenaces.</a:t>
            </a:r>
            <a:endParaRPr lang="ca-ES" dirty="0"/>
          </a:p>
        </p:txBody>
      </p:sp>
    </p:spTree>
    <p:extLst>
      <p:ext uri="{BB962C8B-B14F-4D97-AF65-F5344CB8AC3E}">
        <p14:creationId xmlns:p14="http://schemas.microsoft.com/office/powerpoint/2010/main" val="173905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D7B7-A1BA-BC32-2905-FD7EF0F9FB8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E979B8-8DC1-9254-DABD-2D4C821113E6}"/>
              </a:ext>
            </a:extLst>
          </p:cNvPr>
          <p:cNvSpPr>
            <a:spLocks noGrp="1" noRot="1" noChangeAspect="1"/>
          </p:cNvSpPr>
          <p:nvPr>
            <p:ph type="sldImg"/>
          </p:nvPr>
        </p:nvSpPr>
        <p:spPr>
          <a:xfrm>
            <a:off x="422275" y="1241425"/>
            <a:ext cx="5953125" cy="3349625"/>
          </a:xfrm>
        </p:spPr>
      </p:sp>
      <p:sp>
        <p:nvSpPr>
          <p:cNvPr id="3" name="Marcador de notas 2">
            <a:extLst>
              <a:ext uri="{FF2B5EF4-FFF2-40B4-BE49-F238E27FC236}">
                <a16:creationId xmlns:a16="http://schemas.microsoft.com/office/drawing/2014/main" id="{5F173FE1-5364-F4AF-B082-3DA4F8F23FBF}"/>
              </a:ext>
            </a:extLst>
          </p:cNvPr>
          <p:cNvSpPr>
            <a:spLocks noGrp="1"/>
          </p:cNvSpPr>
          <p:nvPr>
            <p:ph type="body" idx="1"/>
          </p:nvPr>
        </p:nvSpPr>
        <p:spPr/>
        <p:txBody>
          <a:bodyPr/>
          <a:lstStyle/>
          <a:p>
            <a:pPr algn="just"/>
            <a:endParaRPr lang="ca-ES" sz="1000" noProof="0"/>
          </a:p>
        </p:txBody>
      </p:sp>
      <p:sp>
        <p:nvSpPr>
          <p:cNvPr id="4" name="Marcador de número de diapositiva 3">
            <a:extLst>
              <a:ext uri="{FF2B5EF4-FFF2-40B4-BE49-F238E27FC236}">
                <a16:creationId xmlns:a16="http://schemas.microsoft.com/office/drawing/2014/main" id="{AD969FEA-AC05-4C69-4B5D-3DE2019A9B07}"/>
              </a:ext>
            </a:extLst>
          </p:cNvPr>
          <p:cNvSpPr>
            <a:spLocks noGrp="1"/>
          </p:cNvSpPr>
          <p:nvPr>
            <p:ph type="sldNum" sz="quarter" idx="10"/>
          </p:nvPr>
        </p:nvSpPr>
        <p:spPr/>
        <p:txBody>
          <a:bodyPr/>
          <a:lstStyle/>
          <a:p>
            <a:fld id="{8BCA1779-D1FC-4193-883D-B84C1D8C432D}" type="slidenum">
              <a:rPr lang="ca-ES" smtClean="0"/>
              <a:pPr/>
              <a:t>6</a:t>
            </a:fld>
            <a:endParaRPr lang="ca-ES"/>
          </a:p>
        </p:txBody>
      </p:sp>
    </p:spTree>
    <p:extLst>
      <p:ext uri="{BB962C8B-B14F-4D97-AF65-F5344CB8AC3E}">
        <p14:creationId xmlns:p14="http://schemas.microsoft.com/office/powerpoint/2010/main" val="376146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A3A2-7193-94CF-B97B-E886A543A2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8E09736-28F0-B887-629C-A5F335FC000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4D22349-5FCA-1FB8-D200-8B06AC9909AA}"/>
              </a:ext>
            </a:extLst>
          </p:cNvPr>
          <p:cNvSpPr>
            <a:spLocks noGrp="1"/>
          </p:cNvSpPr>
          <p:nvPr>
            <p:ph type="body" idx="1"/>
          </p:nvPr>
        </p:nvSpPr>
        <p:spPr/>
        <p:txBody>
          <a:bodyPr/>
          <a:lstStyle/>
          <a:p>
            <a:r>
              <a:rPr lang="ca-ES" dirty="0"/>
              <a:t>Recepció de missatges de correus falsos d'entitats bancàries o institucions en què, per diferents motius, se sol·liciten dades personals, així com la introducció de claus i contrasenyes d'accés a comptes bancaris electrònics.</a:t>
            </a:r>
          </a:p>
          <a:p>
            <a:endParaRPr lang="ca-ES" sz="1200" dirty="0"/>
          </a:p>
          <a:p>
            <a:r>
              <a:rPr lang="ca-ES" dirty="0"/>
              <a:t>L'objectiu és aconseguir la major quantitat possible de dades personals i </a:t>
            </a:r>
            <a:r>
              <a:rPr lang="ca-ES" b="0" dirty="0"/>
              <a:t>bancàries</a:t>
            </a:r>
            <a:r>
              <a:rPr lang="ca-ES" dirty="0"/>
              <a:t> per tal d'utilitzar-les posteriorment de forma fraudulenta. Per a això, </a:t>
            </a:r>
            <a:r>
              <a:rPr lang="ca-ES" b="0" dirty="0"/>
              <a:t>es suplanta </a:t>
            </a:r>
            <a:r>
              <a:rPr lang="ca-ES" dirty="0"/>
              <a:t>de manera impecable la identitat de les entitats </a:t>
            </a:r>
            <a:r>
              <a:rPr lang="ca-ES" b="0" dirty="0"/>
              <a:t>bancàries</a:t>
            </a:r>
            <a:r>
              <a:rPr lang="ca-ES" dirty="0"/>
              <a:t> o altres organismes públics o privats."</a:t>
            </a:r>
            <a:endParaRPr lang="ca-ES" sz="1200" dirty="0"/>
          </a:p>
          <a:p>
            <a:endParaRPr lang="ca-ES" sz="1200" dirty="0"/>
          </a:p>
          <a:p>
            <a:pPr algn="l"/>
            <a:r>
              <a:rPr lang="ca-ES" sz="1200" kern="1200" dirty="0">
                <a:solidFill>
                  <a:schemeClr val="tx1"/>
                </a:solidFill>
                <a:latin typeface="+mn-lt"/>
              </a:rPr>
              <a:t>Com pot arribar fins a nosaltres un cas de </a:t>
            </a:r>
            <a:r>
              <a:rPr lang="ca-ES" sz="1200" i="1" kern="1200" dirty="0" err="1">
                <a:solidFill>
                  <a:schemeClr val="tx1"/>
                </a:solidFill>
                <a:latin typeface="+mn-lt"/>
              </a:rPr>
              <a:t>phishing</a:t>
            </a:r>
            <a:r>
              <a:rPr lang="ca-ES" sz="1200" kern="1200" dirty="0">
                <a:solidFill>
                  <a:schemeClr val="tx1"/>
                </a:solidFill>
                <a:latin typeface="+mn-lt"/>
              </a:rPr>
              <a:t> o pesca?</a:t>
            </a:r>
          </a:p>
          <a:p>
            <a:pPr algn="l"/>
            <a:r>
              <a:rPr lang="ca-ES" sz="1200" kern="1200" dirty="0">
                <a:solidFill>
                  <a:schemeClr val="tx1"/>
                </a:solidFill>
                <a:latin typeface="+mn-lt"/>
              </a:rPr>
              <a:t>La majoria de les accions de </a:t>
            </a:r>
            <a:r>
              <a:rPr lang="ca-ES" sz="1200" i="1" kern="1200" dirty="0" err="1">
                <a:solidFill>
                  <a:schemeClr val="tx1"/>
                </a:solidFill>
                <a:latin typeface="+mn-lt"/>
                <a:ea typeface="+mn-ea"/>
                <a:cs typeface="+mn-cs"/>
                <a:sym typeface="Montserrat Regular"/>
              </a:rPr>
              <a:t>phishing</a:t>
            </a:r>
            <a:r>
              <a:rPr lang="ca-ES" sz="1200" kern="1200" dirty="0">
                <a:solidFill>
                  <a:schemeClr val="tx1"/>
                </a:solidFill>
                <a:latin typeface="+mn-lt"/>
              </a:rPr>
              <a:t> o pesca es distribueixen a través del correu electrònic. Encara que també s'utilitzen altres mitjans de propagació que cal tenir en compte per estar alerta:</a:t>
            </a:r>
          </a:p>
          <a:p>
            <a:pPr algn="l"/>
            <a:endParaRPr lang="ca-ES" sz="1200" baseline="0" noProof="0" dirty="0"/>
          </a:p>
          <a:p>
            <a:pPr lvl="0" algn="l">
              <a:buFont typeface="Arial" pitchFamily="34" charset="0"/>
              <a:buChar char="•"/>
            </a:pPr>
            <a:r>
              <a:rPr lang="ca-ES" sz="1200" b="1" kern="1200" dirty="0">
                <a:solidFill>
                  <a:schemeClr val="tx1"/>
                </a:solidFill>
                <a:latin typeface="+mn-lt"/>
              </a:rPr>
              <a:t> Xarxes socials </a:t>
            </a:r>
            <a:r>
              <a:rPr lang="ca-ES" sz="1200" b="0" kern="1200" dirty="0">
                <a:solidFill>
                  <a:schemeClr val="tx1"/>
                </a:solidFill>
                <a:latin typeface="+mn-lt"/>
              </a:rPr>
              <a:t>(</a:t>
            </a:r>
            <a:r>
              <a:rPr lang="ca-ES" sz="1200" b="0" i="1" kern="1200" dirty="0" err="1">
                <a:solidFill>
                  <a:schemeClr val="tx1"/>
                </a:solidFill>
                <a:latin typeface="+mn-lt"/>
                <a:ea typeface="+mn-ea"/>
                <a:cs typeface="+mn-cs"/>
                <a:sym typeface="Montserrat Regular"/>
              </a:rPr>
              <a:t>Facebook</a:t>
            </a:r>
            <a:r>
              <a:rPr lang="ca-ES" sz="1200" b="0" i="1" kern="1200" dirty="0">
                <a:solidFill>
                  <a:schemeClr val="tx1"/>
                </a:solidFill>
                <a:latin typeface="+mn-lt"/>
                <a:ea typeface="+mn-ea"/>
                <a:cs typeface="+mn-cs"/>
                <a:sym typeface="Montserrat Regular"/>
              </a:rPr>
              <a:t>, </a:t>
            </a:r>
            <a:r>
              <a:rPr lang="ca-ES" sz="1200" b="0" i="1" kern="1200" dirty="0" err="1">
                <a:solidFill>
                  <a:schemeClr val="tx1"/>
                </a:solidFill>
                <a:latin typeface="+mn-lt"/>
                <a:ea typeface="+mn-ea"/>
                <a:cs typeface="+mn-cs"/>
                <a:sym typeface="Montserrat Regular"/>
              </a:rPr>
              <a:t>Twitter</a:t>
            </a:r>
            <a:r>
              <a:rPr lang="ca-ES" sz="1200" b="0" kern="1200" dirty="0">
                <a:solidFill>
                  <a:schemeClr val="tx1"/>
                </a:solidFill>
                <a:latin typeface="+mn-lt"/>
              </a:rPr>
              <a:t>...), mitjançant la creació de perfils i pàgines falses.
</a:t>
            </a:r>
            <a:r>
              <a:rPr lang="ca-ES" sz="1200" b="1" kern="1200" dirty="0">
                <a:solidFill>
                  <a:schemeClr val="tx1"/>
                </a:solidFill>
                <a:latin typeface="+mn-lt"/>
              </a:rPr>
              <a:t> Enviament de missatges SMS / MMS </a:t>
            </a:r>
            <a:r>
              <a:rPr lang="ca-ES" sz="1200" b="0" kern="1200" dirty="0">
                <a:solidFill>
                  <a:schemeClr val="tx1"/>
                </a:solidFill>
                <a:latin typeface="+mn-lt"/>
              </a:rPr>
              <a:t>a números de telèfon mòbil (</a:t>
            </a:r>
            <a:r>
              <a:rPr lang="ca-ES" sz="1200" b="0" i="1" kern="1200" dirty="0" err="1">
                <a:solidFill>
                  <a:schemeClr val="tx1"/>
                </a:solidFill>
                <a:latin typeface="+mn-lt"/>
              </a:rPr>
              <a:t>smishing</a:t>
            </a:r>
            <a:r>
              <a:rPr lang="ca-ES" sz="1200" b="0" kern="1200" dirty="0">
                <a:solidFill>
                  <a:schemeClr val="tx1"/>
                </a:solidFill>
                <a:latin typeface="+mn-lt"/>
              </a:rPr>
              <a:t>).
 </a:t>
            </a:r>
            <a:r>
              <a:rPr lang="ca-ES" sz="1200" b="1" kern="1200" dirty="0">
                <a:solidFill>
                  <a:schemeClr val="tx1"/>
                </a:solidFill>
                <a:latin typeface="+mn-lt"/>
              </a:rPr>
              <a:t>Trucades telefòniques</a:t>
            </a:r>
            <a:r>
              <a:rPr lang="ca-ES" sz="1200" b="0" kern="1200" dirty="0">
                <a:solidFill>
                  <a:schemeClr val="tx1"/>
                </a:solidFill>
                <a:latin typeface="+mn-lt"/>
              </a:rPr>
              <a:t> a tant telèfons mòbils com a fixos.</a:t>
            </a:r>
          </a:p>
          <a:p>
            <a:pPr lvl="0" algn="l">
              <a:buFont typeface="Arial" pitchFamily="34" charset="0"/>
              <a:buChar char="•"/>
            </a:pPr>
            <a:endParaRPr lang="ca-ES" sz="1200" b="0" kern="1200" dirty="0">
              <a:solidFill>
                <a:schemeClr val="tx1"/>
              </a:solidFill>
              <a:latin typeface="+mn-lt"/>
            </a:endParaRPr>
          </a:p>
          <a:p>
            <a:pPr lvl="0" algn="l">
              <a:buFont typeface="Arial" pitchFamily="34" charset="0"/>
              <a:buNone/>
            </a:pPr>
            <a:r>
              <a:rPr lang="ca-ES" sz="1200" b="0" baseline="0" noProof="0" dirty="0"/>
              <a:t>Per protegir-se del </a:t>
            </a:r>
            <a:r>
              <a:rPr lang="ca-ES" sz="1200" b="0" i="1" kern="1200" noProof="0" dirty="0" err="1">
                <a:solidFill>
                  <a:schemeClr val="tx1"/>
                </a:solidFill>
                <a:latin typeface="+mn-lt"/>
                <a:ea typeface="+mn-ea"/>
                <a:cs typeface="+mn-cs"/>
                <a:sym typeface="Montserrat Regular"/>
              </a:rPr>
              <a:t>phishing</a:t>
            </a:r>
            <a:r>
              <a:rPr lang="ca-ES" sz="1200" b="0" baseline="0" noProof="0" dirty="0"/>
              <a:t> o pesca només cal tenir en compte un parell de recomanacions bàsiques:
- No clicar en enllaços que arribin per correu electrònic o SMS i siguin d'origen desconegut (poden contenir algun virus per robar contrasenyes).</a:t>
            </a:r>
          </a:p>
          <a:p>
            <a:pPr lvl="0" algn="l">
              <a:buFont typeface="Arial" pitchFamily="34" charset="0"/>
              <a:buNone/>
            </a:pPr>
            <a:r>
              <a:rPr lang="ca-ES" dirty="0"/>
              <a:t>- Desconfiar de trucades i correus electrònics </a:t>
            </a:r>
            <a:r>
              <a:rPr lang="ca-ES" b="0" dirty="0"/>
              <a:t>en què es demani </a:t>
            </a:r>
            <a:r>
              <a:rPr lang="ca-ES" dirty="0"/>
              <a:t>la introducció d'algun codi personal. Cal tenir en compte que la nostra entitat </a:t>
            </a:r>
            <a:r>
              <a:rPr lang="ca-ES" b="0" dirty="0"/>
              <a:t>bancària</a:t>
            </a:r>
            <a:r>
              <a:rPr lang="ca-ES" dirty="0"/>
              <a:t> mai no contactarà amb nosaltres per demanar contrasenyes.</a:t>
            </a:r>
            <a:endParaRPr lang="ca-ES" sz="1200" b="0" baseline="0" noProof="0" dirty="0"/>
          </a:p>
          <a:p>
            <a:endParaRPr lang="ca-ES" dirty="0"/>
          </a:p>
        </p:txBody>
      </p:sp>
    </p:spTree>
    <p:extLst>
      <p:ext uri="{BB962C8B-B14F-4D97-AF65-F5344CB8AC3E}">
        <p14:creationId xmlns:p14="http://schemas.microsoft.com/office/powerpoint/2010/main" val="321075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B0A5C-11AE-377E-A2F7-1DA2A04A9C4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7166ABD-9FF6-6FAF-D00B-9010FDB9A09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A3EEAD9-FEFC-3049-D5A2-094A9D6687B1}"/>
              </a:ext>
            </a:extLst>
          </p:cNvPr>
          <p:cNvSpPr>
            <a:spLocks noGrp="1"/>
          </p:cNvSpPr>
          <p:nvPr>
            <p:ph type="body" idx="1"/>
          </p:nvPr>
        </p:nvSpPr>
        <p:spPr/>
        <p:txBody>
          <a:bodyPr/>
          <a:lstStyle/>
          <a:p>
            <a:pPr algn="just"/>
            <a:r>
              <a:rPr lang="ca-ES" sz="800" noProof="0" dirty="0"/>
              <a:t>Hi ha alguns elements a tenir en compte per analitzar si el correu o el SMS rebut pot ser d'un ciberdelinqüent.</a:t>
            </a:r>
          </a:p>
          <a:p>
            <a:pPr algn="just"/>
            <a:r>
              <a:rPr lang="ca-ES" sz="800" noProof="0" dirty="0"/>
              <a:t>
En primer lloc, cal examinar amb atenció tant el contingut del missatge com el seu disseny. La majoria de les vegades </a:t>
            </a:r>
            <a:r>
              <a:rPr lang="ca-ES" sz="800" b="1" noProof="0" dirty="0"/>
              <a:t>l’adreça del remitent </a:t>
            </a:r>
            <a:r>
              <a:rPr lang="ca-ES" sz="800" noProof="0" dirty="0"/>
              <a:t>és estranya i no correspon amb la marca corporativa de l'entitat o empresa a la qual s’està intentant suplantar. A més, el text no sol estar personalitzat, sinó que podria dirigir-se a qualsevol persona. Sovint aquests missatges </a:t>
            </a:r>
            <a:r>
              <a:rPr lang="ca-ES" sz="800" b="1" noProof="0" dirty="0"/>
              <a:t>s'envien des d'altres països</a:t>
            </a:r>
            <a:r>
              <a:rPr lang="ca-ES" sz="800" noProof="0" dirty="0"/>
              <a:t>, per la qual cosa una mala redacció i les </a:t>
            </a:r>
            <a:r>
              <a:rPr lang="ca-ES" sz="800" b="1" noProof="0" dirty="0"/>
              <a:t>faltes d'ortografia </a:t>
            </a:r>
            <a:r>
              <a:rPr lang="ca-ES" sz="800" noProof="0" dirty="0"/>
              <a:t>són altres elements que poden aixecar sospites.</a:t>
            </a:r>
          </a:p>
          <a:p>
            <a:pPr algn="just"/>
            <a:endParaRPr lang="ca-ES" sz="800" noProof="0" dirty="0"/>
          </a:p>
          <a:p>
            <a:pPr algn="just"/>
            <a:r>
              <a:rPr lang="ca-ES" sz="800" noProof="0" dirty="0"/>
              <a:t>En segon lloc, es tracta de missatges que solen denotar un </a:t>
            </a:r>
            <a:r>
              <a:rPr lang="ca-ES" sz="800" b="1" noProof="0" dirty="0"/>
              <a:t>cert to d'urgència </a:t>
            </a:r>
            <a:r>
              <a:rPr lang="ca-ES" sz="800" noProof="0" dirty="0"/>
              <a:t>i que demanen clicar sobre </a:t>
            </a:r>
            <a:r>
              <a:rPr lang="ca-ES" sz="800" b="1" noProof="0" dirty="0"/>
              <a:t>un enllaç o descarregar un arxiu </a:t>
            </a:r>
            <a:r>
              <a:rPr lang="ca-ES" sz="800" noProof="0" dirty="0"/>
              <a:t>adjunt. No s’ha de realitzar mai cap d'aquestes accions, a menys que es tingui la certesa que el remitent és algú de la nostra absoluta confiança.
Contactar sempre en cas de dubte i abans de respondre a qualsevol de les peticions que es puguin rebre per correu electrònic o SMS. Es pot contactar telefònicament amb l’entitat o empresa per verificar si el que s’ha rebut és lícit o no.</a:t>
            </a:r>
            <a:endParaRPr lang="ca-ES" sz="1000" baseline="0" noProof="0" dirty="0"/>
          </a:p>
          <a:p>
            <a:pPr algn="just"/>
            <a:endParaRPr lang="ca-ES" sz="1000" baseline="0" noProof="0" dirty="0"/>
          </a:p>
          <a:p>
            <a:pPr algn="just"/>
            <a:endParaRPr lang="ca-ES" sz="1000" baseline="0" noProof="0" dirty="0"/>
          </a:p>
          <a:p>
            <a:pPr algn="l"/>
            <a:r>
              <a:rPr lang="ca-ES" b="0" i="0" dirty="0">
                <a:solidFill>
                  <a:srgbClr val="212529"/>
                </a:solidFill>
                <a:effectLst/>
                <a:latin typeface="open_sansextrabold"/>
              </a:rPr>
              <a:t>Què fer si s’ha estat víctima d'un </a:t>
            </a:r>
            <a:r>
              <a:rPr lang="ca-ES" b="0" i="1" dirty="0" err="1">
                <a:solidFill>
                  <a:srgbClr val="212529"/>
                </a:solidFill>
                <a:effectLst/>
                <a:latin typeface="open_sansextrabold"/>
              </a:rPr>
              <a:t>phishing</a:t>
            </a:r>
            <a:r>
              <a:rPr lang="ca-ES" b="0" i="0" dirty="0">
                <a:solidFill>
                  <a:srgbClr val="212529"/>
                </a:solidFill>
                <a:effectLst/>
                <a:latin typeface="open_sansextrabold"/>
              </a:rPr>
              <a:t> o pesca?
Davant d'un correu fraudulent, </a:t>
            </a:r>
            <a:r>
              <a:rPr lang="ca-ES" b="1" i="0" dirty="0">
                <a:solidFill>
                  <a:srgbClr val="212529"/>
                </a:solidFill>
                <a:effectLst/>
                <a:latin typeface="open_sansextrabold"/>
              </a:rPr>
              <a:t>el primer que s’ha de fer és ignorar el missatge i eliminar-lo</a:t>
            </a:r>
            <a:r>
              <a:rPr lang="ca-ES" b="0" i="0" dirty="0">
                <a:solidFill>
                  <a:srgbClr val="212529"/>
                </a:solidFill>
                <a:effectLst/>
                <a:latin typeface="open_sansextrabold"/>
              </a:rPr>
              <a:t>, per descomptat no fer clic en cap enllaç ni descarregar cap arxiu adjunt al correu. Si es té la sospita d'haver estat víctima d'un d'aquests correus, el primer que s’ha de fer és:
1- Escanejar el dispositiu amb un antivirus actualitzat.
2- Eliminar qualsevol arxiu que s’hagi descarregat del correu.
3- Canviar les contrasenyes dels comptes implicats.
4- Activar la verificació en dos passos en els comptes que ho permetin per evitar la suplantació d'identitat.
5- Contactar amb el banc per cancel·lar qualsevol pagament no autoritzat o la nostra targeta en cas necessari.
6- Finalment, recopilar totes les proves possibles i denunciar l’acció davant les Forces i Cossos de Seguretat de l'Estat.</a:t>
            </a:r>
            <a:endParaRPr lang="ca-ES" dirty="0"/>
          </a:p>
        </p:txBody>
      </p:sp>
      <p:sp>
        <p:nvSpPr>
          <p:cNvPr id="4" name="Marcador de número de diapositiva 3">
            <a:extLst>
              <a:ext uri="{FF2B5EF4-FFF2-40B4-BE49-F238E27FC236}">
                <a16:creationId xmlns:a16="http://schemas.microsoft.com/office/drawing/2014/main" id="{8B17E1E0-B2F1-0ED0-6C18-FDE312FA90B3}"/>
              </a:ext>
            </a:extLst>
          </p:cNvPr>
          <p:cNvSpPr>
            <a:spLocks noGrp="1"/>
          </p:cNvSpPr>
          <p:nvPr>
            <p:ph type="sldNum" sz="quarter" idx="5"/>
          </p:nvPr>
        </p:nvSpPr>
        <p:spPr/>
        <p:txBody>
          <a:bodyPr/>
          <a:lstStyle/>
          <a:p>
            <a:fld id="{B6D73774-A5A6-4C6F-AFF2-9E7B28497BC5}" type="slidenum">
              <a:rPr lang="es-ES" smtClean="0"/>
              <a:t>8</a:t>
            </a:fld>
            <a:endParaRPr lang="es-ES"/>
          </a:p>
        </p:txBody>
      </p:sp>
    </p:spTree>
    <p:extLst>
      <p:ext uri="{BB962C8B-B14F-4D97-AF65-F5344CB8AC3E}">
        <p14:creationId xmlns:p14="http://schemas.microsoft.com/office/powerpoint/2010/main" val="43701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09551-49C9-FE65-A565-75872BB6E1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E366DC9-6688-FB5A-E0DE-AADF38007A1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09E6CFB-E930-5910-0F2B-F73A99A088A4}"/>
              </a:ext>
            </a:extLst>
          </p:cNvPr>
          <p:cNvSpPr>
            <a:spLocks noGrp="1"/>
          </p:cNvSpPr>
          <p:nvPr>
            <p:ph type="body" idx="1"/>
          </p:nvPr>
        </p:nvSpPr>
        <p:spPr/>
        <p:txBody>
          <a:bodyPr/>
          <a:lstStyle/>
          <a:p>
            <a:pPr algn="just"/>
            <a:r>
              <a:rPr lang="ca-ES" sz="1000" baseline="0" noProof="0" dirty="0"/>
              <a:t>Per exemple, un dels casos detectats per l'OSI (Oficina de Seguretat de l'Internauta) té a veure amb l'Agència Tributària. Durant la campanya de la renda es van detectar diversos casos de frau a partir de l'enviament de comunicacions per correu electrònic o missatges SMS en els quals se suplantava la identitat i la imatge de l'Agència Tributària espanyola i es proporcionaven enllaços maliciosos o formularis que el contribuent havia d'omplir si volia rebre la devolució d’impostos. Aquests enllaços redirigien a pàgines web fraudulentes en les quals se suplantava de nou la identitat i la imatge de l'Agència Tributària i es demanava l'enviament de dades personals i bancàries, com els números i les claus de les targetes de crèdit per poder fer efectiva la suposada devolució.</a:t>
            </a:r>
          </a:p>
          <a:p>
            <a:pPr algn="just"/>
            <a:r>
              <a:rPr lang="ca-ES" sz="1000" baseline="0" noProof="0" dirty="0"/>
              <a:t>
El procés podia semblar d'allò més segur, però en observar amb més detall, la pàgina web a la qual redirigia l'enllaç del correu electrònic no demanava el certificat digital i a la barra d'adreces el cadenat informava que no era una pàgina web segura. És més, un cop introduïdes totes les dades personals, atenció perquè demana totes les dades de la targeta, inclòs el codi de verificació, s’enviava un SMS de confirmació, com si s’estigués operant en un entorn segur. </a:t>
            </a:r>
          </a:p>
          <a:p>
            <a:pPr algn="just"/>
            <a:r>
              <a:rPr lang="ca-ES" sz="1000" baseline="0" noProof="0" dirty="0"/>
              <a:t>
(Es pot aprofitar l'ocasió per comentar els aspectes que fan sospitar del missatge.)</a:t>
            </a:r>
            <a:endParaRPr lang="ca-ES" dirty="0"/>
          </a:p>
        </p:txBody>
      </p:sp>
    </p:spTree>
    <p:extLst>
      <p:ext uri="{BB962C8B-B14F-4D97-AF65-F5344CB8AC3E}">
        <p14:creationId xmlns:p14="http://schemas.microsoft.com/office/powerpoint/2010/main" val="3992887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10" name="Shape 544">
            <a:extLst>
              <a:ext uri="{FF2B5EF4-FFF2-40B4-BE49-F238E27FC236}">
                <a16:creationId xmlns:a16="http://schemas.microsoft.com/office/drawing/2014/main" id="{52E1F6AD-5F1C-4097-9626-EE15CA7198EF}"/>
              </a:ext>
            </a:extLst>
          </p:cNvPr>
          <p:cNvSpPr/>
          <p:nvPr userDrawn="1"/>
        </p:nvSpPr>
        <p:spPr>
          <a:xfrm>
            <a:off x="-2" y="6330291"/>
            <a:ext cx="12185650" cy="534853"/>
          </a:xfrm>
          <a:prstGeom prst="rect">
            <a:avLst/>
          </a:prstGeom>
          <a:solidFill>
            <a:srgbClr val="009FE3"/>
          </a:solidFill>
          <a:ln>
            <a:noFill/>
          </a:ln>
        </p:spPr>
        <p:txBody>
          <a:bodyPr lIns="45717" tIns="45717" rIns="45717" bIns="45717" anchor="ctr"/>
          <a:lstStyle/>
          <a:p>
            <a:pPr algn="ctr" defTabSz="844560">
              <a:defRPr sz="1600">
                <a:solidFill>
                  <a:srgbClr val="FFFFFF"/>
                </a:solidFill>
                <a:latin typeface="+mn-lt"/>
                <a:ea typeface="+mn-ea"/>
                <a:cs typeface="+mn-cs"/>
                <a:sym typeface="Montserrat Regular"/>
              </a:defRPr>
            </a:pPr>
            <a:endParaRPr sz="1600"/>
          </a:p>
        </p:txBody>
      </p:sp>
      <p:sp>
        <p:nvSpPr>
          <p:cNvPr id="13" name="Número de diapositiva">
            <a:extLst>
              <a:ext uri="{FF2B5EF4-FFF2-40B4-BE49-F238E27FC236}">
                <a16:creationId xmlns:a16="http://schemas.microsoft.com/office/drawing/2014/main" id="{9753FF64-2613-404B-8213-DB4471E5A953}"/>
              </a:ext>
            </a:extLst>
          </p:cNvPr>
          <p:cNvSpPr txBox="1">
            <a:spLocks noGrp="1"/>
          </p:cNvSpPr>
          <p:nvPr>
            <p:ph type="sldNum" sz="quarter" idx="4"/>
          </p:nvPr>
        </p:nvSpPr>
        <p:spPr>
          <a:xfrm>
            <a:off x="11630332" y="6330292"/>
            <a:ext cx="561669" cy="527708"/>
          </a:xfrm>
          <a:prstGeom prst="rect">
            <a:avLst/>
          </a:prstGeom>
        </p:spPr>
        <p:txBody>
          <a:bodyPr anchor="ctr"/>
          <a:lstStyle>
            <a:lvl1pPr>
              <a:defRPr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s-ES" smtClean="0"/>
              <a:pPr/>
              <a:t>‹Nº›</a:t>
            </a:fld>
            <a:endParaRPr lang="es-ES" dirty="0"/>
          </a:p>
        </p:txBody>
      </p:sp>
      <p:pic>
        <p:nvPicPr>
          <p:cNvPr id="17" name="Imagen 16">
            <a:extLst>
              <a:ext uri="{FF2B5EF4-FFF2-40B4-BE49-F238E27FC236}">
                <a16:creationId xmlns:a16="http://schemas.microsoft.com/office/drawing/2014/main" id="{70F28A91-3043-4AE5-84DB-A05243E528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81" y="6389135"/>
            <a:ext cx="832965" cy="433104"/>
          </a:xfrm>
          <a:prstGeom prst="rect">
            <a:avLst/>
          </a:prstGeom>
        </p:spPr>
      </p:pic>
      <p:sp>
        <p:nvSpPr>
          <p:cNvPr id="20" name="Texto del título"/>
          <p:cNvSpPr txBox="1">
            <a:spLocks noGrp="1"/>
          </p:cNvSpPr>
          <p:nvPr>
            <p:ph type="title"/>
          </p:nvPr>
        </p:nvSpPr>
        <p:spPr>
          <a:xfrm>
            <a:off x="914400" y="2130425"/>
            <a:ext cx="10363200" cy="1470026"/>
          </a:xfrm>
          <a:prstGeom prst="rect">
            <a:avLst/>
          </a:prstGeo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dirty="0" err="1"/>
              <a:t>Texto</a:t>
            </a:r>
            <a:r>
              <a:rPr dirty="0"/>
              <a:t> del </a:t>
            </a:r>
            <a:r>
              <a:rPr dirty="0" err="1"/>
              <a:t>título</a:t>
            </a:r>
            <a:endParaRPr dirty="0"/>
          </a:p>
        </p:txBody>
      </p:sp>
      <p:sp>
        <p:nvSpPr>
          <p:cNvPr id="21" name="Nivel de texto 1…"/>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0" algn="ctr">
              <a:buSzTx/>
              <a:buFontTx/>
              <a:buNone/>
              <a:defRPr>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SzTx/>
              <a:buFontTx/>
              <a:buNone/>
              <a:defRPr>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indent="0" algn="ctr">
              <a:buSzTx/>
              <a:buFontTx/>
              <a:buNone/>
              <a:defRPr>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indent="0" algn="ctr">
              <a:buSzTx/>
              <a:buFontTx/>
              <a:buNone/>
              <a:defRPr>
                <a:solidFill>
                  <a:srgbClr val="88888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dirty="0"/>
              <a:t>Nivel de </a:t>
            </a:r>
            <a:r>
              <a:rPr dirty="0" err="1"/>
              <a:t>texto</a:t>
            </a:r>
            <a:r>
              <a:rPr dirty="0"/>
              <a:t> 1</a:t>
            </a:r>
          </a:p>
          <a:p>
            <a:pPr lvl="1"/>
            <a:r>
              <a:rPr dirty="0"/>
              <a:t>Nivel de </a:t>
            </a:r>
            <a:r>
              <a:rPr dirty="0" err="1"/>
              <a:t>texto</a:t>
            </a:r>
            <a:r>
              <a:rPr dirty="0"/>
              <a:t> 2</a:t>
            </a:r>
          </a:p>
          <a:p>
            <a:pPr lvl="2"/>
            <a:r>
              <a:rPr dirty="0"/>
              <a:t>Nivel de </a:t>
            </a:r>
            <a:r>
              <a:rPr dirty="0" err="1"/>
              <a:t>texto</a:t>
            </a:r>
            <a:r>
              <a:rPr dirty="0"/>
              <a:t> 3</a:t>
            </a:r>
          </a:p>
          <a:p>
            <a:pPr lvl="3"/>
            <a:r>
              <a:rPr dirty="0"/>
              <a:t>Nivel de </a:t>
            </a:r>
            <a:r>
              <a:rPr dirty="0" err="1"/>
              <a:t>texto</a:t>
            </a:r>
            <a:r>
              <a:rPr dirty="0"/>
              <a:t> 4</a:t>
            </a:r>
          </a:p>
          <a:p>
            <a:pPr lvl="4"/>
            <a:r>
              <a:rPr dirty="0"/>
              <a:t>Nivel de </a:t>
            </a:r>
            <a:r>
              <a:rPr dirty="0" err="1"/>
              <a:t>texto</a:t>
            </a:r>
            <a:r>
              <a:rPr dirty="0"/>
              <a:t> 5</a:t>
            </a:r>
          </a:p>
        </p:txBody>
      </p:sp>
      <p:pic>
        <p:nvPicPr>
          <p:cNvPr id="18" name="Imagen 17">
            <a:extLst>
              <a:ext uri="{FF2B5EF4-FFF2-40B4-BE49-F238E27FC236}">
                <a16:creationId xmlns:a16="http://schemas.microsoft.com/office/drawing/2014/main" id="{F063329D-BFDD-4B1C-A1DB-3755CD1BCD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442" y="141510"/>
            <a:ext cx="2033835" cy="669055"/>
          </a:xfrm>
          <a:prstGeom prst="rect">
            <a:avLst/>
          </a:prstGeom>
        </p:spPr>
      </p:pic>
      <p:sp>
        <p:nvSpPr>
          <p:cNvPr id="19" name="Shape 546">
            <a:extLst>
              <a:ext uri="{FF2B5EF4-FFF2-40B4-BE49-F238E27FC236}">
                <a16:creationId xmlns:a16="http://schemas.microsoft.com/office/drawing/2014/main" id="{3503900D-2880-48A5-B783-82A7E54E1DE3}"/>
              </a:ext>
            </a:extLst>
          </p:cNvPr>
          <p:cNvSpPr txBox="1"/>
          <p:nvPr userDrawn="1"/>
        </p:nvSpPr>
        <p:spPr>
          <a:xfrm>
            <a:off x="4420091" y="6458577"/>
            <a:ext cx="33454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100000"/>
              </a:lnSpc>
            </a:pPr>
            <a:r>
              <a:rPr kumimoji="0" lang="es-ES" sz="700" b="0" i="0" u="none" strike="noStrike" cap="none" spc="0" normalizeH="0" baseline="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Voluntaris </a:t>
            </a:r>
            <a:r>
              <a:rPr kumimoji="0" lang="ca-ES" sz="700" b="0" i="0" u="none" strike="noStrike" cap="none" spc="0" normalizeH="0" baseline="0" noProof="0" dirty="0" err="1">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CaixaBank</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Barcelona, 2021. </a:t>
            </a:r>
          </a:p>
          <a:p>
            <a:pPr algn="ctr">
              <a:lnSpc>
                <a:spcPct val="100000"/>
              </a:lnSpc>
            </a:pPr>
            <a:r>
              <a:rPr kumimoji="0" lang="ca-ES" sz="700" b="0" i="0" u="none" strike="noStrike" cap="none" spc="0" normalizeH="0" baseline="0" noProof="0" dirty="0">
                <a:ln>
                  <a:noFill/>
                </a:ln>
                <a:solidFill>
                  <a:srgbClr val="FFFFFF"/>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a:rPr>
              <a:t>Es prohibeix la seva reproducció i comunicació o accés a tercers no autoritzats.</a:t>
            </a:r>
          </a:p>
        </p:txBody>
      </p:sp>
    </p:spTree>
  </p:cSld>
  <p:clrMapOvr>
    <a:masterClrMapping/>
  </p:clrMapOvr>
  <p:transition spd="med"/>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sp>
        <p:nvSpPr>
          <p:cNvPr id="15" name="Shape 544">
            <a:extLst>
              <a:ext uri="{FF2B5EF4-FFF2-40B4-BE49-F238E27FC236}">
                <a16:creationId xmlns:a16="http://schemas.microsoft.com/office/drawing/2014/main" id="{49244CE0-B97B-4949-AB79-C51207AC8A2A}"/>
              </a:ext>
            </a:extLst>
          </p:cNvPr>
          <p:cNvSpPr/>
          <p:nvPr userDrawn="1"/>
        </p:nvSpPr>
        <p:spPr>
          <a:xfrm>
            <a:off x="-2" y="6330291"/>
            <a:ext cx="12185650" cy="534853"/>
          </a:xfrm>
          <a:prstGeom prst="rect">
            <a:avLst/>
          </a:prstGeom>
          <a:solidFill>
            <a:srgbClr val="009FE3"/>
          </a:solidFill>
          <a:ln>
            <a:noFill/>
          </a:ln>
        </p:spPr>
        <p:txBody>
          <a:bodyPr lIns="45717" tIns="45717" rIns="45717" bIns="45717" anchor="ctr"/>
          <a:lstStyle/>
          <a:p>
            <a:pPr algn="ctr" defTabSz="844560">
              <a:defRPr sz="1600">
                <a:solidFill>
                  <a:srgbClr val="FFFFFF"/>
                </a:solidFill>
                <a:latin typeface="+mn-lt"/>
                <a:ea typeface="+mn-ea"/>
                <a:cs typeface="+mn-cs"/>
                <a:sym typeface="Montserrat Regular"/>
              </a:defRPr>
            </a:pPr>
            <a:endParaRPr sz="1600"/>
          </a:p>
        </p:txBody>
      </p:sp>
      <p:sp>
        <p:nvSpPr>
          <p:cNvPr id="16" name="Número de diapositiva">
            <a:extLst>
              <a:ext uri="{FF2B5EF4-FFF2-40B4-BE49-F238E27FC236}">
                <a16:creationId xmlns:a16="http://schemas.microsoft.com/office/drawing/2014/main" id="{BCDAC77D-9075-435A-851B-3529DC7619DA}"/>
              </a:ext>
            </a:extLst>
          </p:cNvPr>
          <p:cNvSpPr txBox="1">
            <a:spLocks noGrp="1"/>
          </p:cNvSpPr>
          <p:nvPr>
            <p:ph type="sldNum" sz="quarter" idx="4"/>
          </p:nvPr>
        </p:nvSpPr>
        <p:spPr>
          <a:xfrm>
            <a:off x="11630332" y="6330292"/>
            <a:ext cx="561669" cy="527708"/>
          </a:xfrm>
          <a:prstGeom prst="rect">
            <a:avLst/>
          </a:prstGeom>
        </p:spPr>
        <p:txBody>
          <a:bodyPr anchor="ctr"/>
          <a:lstStyle>
            <a:lvl1pPr>
              <a:defRPr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s-ES" smtClean="0"/>
              <a:pPr/>
              <a:t>‹Nº›</a:t>
            </a:fld>
            <a:endParaRPr lang="es-ES" dirty="0"/>
          </a:p>
        </p:txBody>
      </p:sp>
      <p:pic>
        <p:nvPicPr>
          <p:cNvPr id="19" name="Imagen 18">
            <a:extLst>
              <a:ext uri="{FF2B5EF4-FFF2-40B4-BE49-F238E27FC236}">
                <a16:creationId xmlns:a16="http://schemas.microsoft.com/office/drawing/2014/main" id="{F2219B46-9C22-4B13-8855-E13427070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81" y="6389135"/>
            <a:ext cx="832965" cy="433104"/>
          </a:xfrm>
          <a:prstGeom prst="rect">
            <a:avLst/>
          </a:prstGeom>
        </p:spPr>
      </p:pic>
      <p:sp>
        <p:nvSpPr>
          <p:cNvPr id="44" name="Texto del título"/>
          <p:cNvSpPr txBox="1">
            <a:spLocks noGrp="1"/>
          </p:cNvSpPr>
          <p:nvPr>
            <p:ph type="title" hasCustomPrompt="1"/>
          </p:nvPr>
        </p:nvSpPr>
        <p:spPr>
          <a:xfrm>
            <a:off x="299587" y="351045"/>
            <a:ext cx="10972800" cy="824784"/>
          </a:xfrm>
          <a:prstGeom prst="rect">
            <a:avLst/>
          </a:prstGeom>
        </p:spPr>
        <p:txBody>
          <a:bodyPr/>
          <a:lstStyle>
            <a:lvl1pPr algn="l">
              <a:defRPr kumimoji="0" sz="2400" b="0" i="0" u="none" strike="noStrike" cap="none" spc="533" normalizeH="0" baseline="0" dirty="0">
                <a:ln>
                  <a:noFill/>
                </a:ln>
                <a:solidFill>
                  <a:srgbClr val="009AD8"/>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defRPr>
            </a:lvl1pPr>
          </a:lstStyle>
          <a:p>
            <a:r>
              <a:rPr lang="es-ES" dirty="0"/>
              <a:t>TEXTO DEL TÍTULO</a:t>
            </a:r>
          </a:p>
        </p:txBody>
      </p:sp>
      <p:pic>
        <p:nvPicPr>
          <p:cNvPr id="20" name="Imagen 19">
            <a:extLst>
              <a:ext uri="{FF2B5EF4-FFF2-40B4-BE49-F238E27FC236}">
                <a16:creationId xmlns:a16="http://schemas.microsoft.com/office/drawing/2014/main" id="{11915894-CC48-4B05-BE68-2FBB5E022E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442" y="141510"/>
            <a:ext cx="2033835" cy="669055"/>
          </a:xfrm>
          <a:prstGeom prst="rect">
            <a:avLst/>
          </a:prstGeom>
        </p:spPr>
      </p:pic>
      <p:sp>
        <p:nvSpPr>
          <p:cNvPr id="21" name="Shape 546">
            <a:extLst>
              <a:ext uri="{FF2B5EF4-FFF2-40B4-BE49-F238E27FC236}">
                <a16:creationId xmlns:a16="http://schemas.microsoft.com/office/drawing/2014/main" id="{54DA7F87-7451-4043-ABBD-5388DA6EE7A8}"/>
              </a:ext>
            </a:extLst>
          </p:cNvPr>
          <p:cNvSpPr txBox="1"/>
          <p:nvPr userDrawn="1"/>
        </p:nvSpPr>
        <p:spPr>
          <a:xfrm>
            <a:off x="4420091" y="6458577"/>
            <a:ext cx="33454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100000"/>
              </a:lnSpc>
            </a:pPr>
            <a:r>
              <a:rPr kumimoji="0" lang="es-ES" sz="700" b="0" i="0" u="none" strike="noStrike" cap="none" spc="0" normalizeH="0" baseline="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Voluntaris </a:t>
            </a:r>
            <a:r>
              <a:rPr kumimoji="0" lang="ca-ES" sz="700" b="0" i="0" u="none" strike="noStrike" cap="none" spc="0" normalizeH="0" baseline="0" noProof="0" dirty="0" err="1">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CaixaBank</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Barcelona, 2021. </a:t>
            </a:r>
          </a:p>
          <a:p>
            <a:pPr algn="ctr">
              <a:lnSpc>
                <a:spcPct val="100000"/>
              </a:lnSpc>
            </a:pPr>
            <a:r>
              <a:rPr kumimoji="0" lang="ca-ES" sz="700" b="0" i="0" u="none" strike="noStrike" cap="none" spc="0" normalizeH="0" baseline="0" noProof="0" dirty="0">
                <a:ln>
                  <a:noFill/>
                </a:ln>
                <a:solidFill>
                  <a:srgbClr val="FFFFFF"/>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a:rPr>
              <a:t>Es prohibeix la seva reproducció i comunicació o accés a tercers no autoritzats.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12" name="Shape 544">
            <a:extLst>
              <a:ext uri="{FF2B5EF4-FFF2-40B4-BE49-F238E27FC236}">
                <a16:creationId xmlns:a16="http://schemas.microsoft.com/office/drawing/2014/main" id="{0029145F-D888-4B83-9E42-3D78DB56B54C}"/>
              </a:ext>
            </a:extLst>
          </p:cNvPr>
          <p:cNvSpPr/>
          <p:nvPr userDrawn="1"/>
        </p:nvSpPr>
        <p:spPr>
          <a:xfrm>
            <a:off x="-2" y="6330291"/>
            <a:ext cx="12185650" cy="534853"/>
          </a:xfrm>
          <a:prstGeom prst="rect">
            <a:avLst/>
          </a:prstGeom>
          <a:solidFill>
            <a:srgbClr val="009FE3"/>
          </a:solidFill>
          <a:ln>
            <a:noFill/>
          </a:ln>
        </p:spPr>
        <p:txBody>
          <a:bodyPr lIns="45717" tIns="45717" rIns="45717" bIns="45717" anchor="ctr"/>
          <a:lstStyle/>
          <a:p>
            <a:pPr algn="ctr" defTabSz="844560">
              <a:defRPr sz="1600">
                <a:solidFill>
                  <a:srgbClr val="FFFFFF"/>
                </a:solidFill>
                <a:latin typeface="+mn-lt"/>
                <a:ea typeface="+mn-ea"/>
                <a:cs typeface="+mn-cs"/>
                <a:sym typeface="Montserrat Regular"/>
              </a:defRPr>
            </a:pPr>
            <a:endParaRPr sz="1600"/>
          </a:p>
        </p:txBody>
      </p:sp>
      <p:sp>
        <p:nvSpPr>
          <p:cNvPr id="13" name="Número de diapositiva">
            <a:extLst>
              <a:ext uri="{FF2B5EF4-FFF2-40B4-BE49-F238E27FC236}">
                <a16:creationId xmlns:a16="http://schemas.microsoft.com/office/drawing/2014/main" id="{BEFE14B9-DB7F-4506-98E7-0D64D1E786F7}"/>
              </a:ext>
            </a:extLst>
          </p:cNvPr>
          <p:cNvSpPr txBox="1">
            <a:spLocks noGrp="1"/>
          </p:cNvSpPr>
          <p:nvPr>
            <p:ph type="sldNum" sz="quarter" idx="4"/>
          </p:nvPr>
        </p:nvSpPr>
        <p:spPr>
          <a:xfrm>
            <a:off x="11630332" y="6330292"/>
            <a:ext cx="561669" cy="527708"/>
          </a:xfrm>
          <a:prstGeom prst="rect">
            <a:avLst/>
          </a:prstGeom>
        </p:spPr>
        <p:txBody>
          <a:bodyPr anchor="ctr"/>
          <a:lstStyle>
            <a:lvl1pPr>
              <a:defRPr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s-ES" smtClean="0"/>
              <a:pPr/>
              <a:t>‹Nº›</a:t>
            </a:fld>
            <a:endParaRPr lang="es-ES" dirty="0"/>
          </a:p>
        </p:txBody>
      </p:sp>
      <p:pic>
        <p:nvPicPr>
          <p:cNvPr id="17" name="Imagen 16">
            <a:extLst>
              <a:ext uri="{FF2B5EF4-FFF2-40B4-BE49-F238E27FC236}">
                <a16:creationId xmlns:a16="http://schemas.microsoft.com/office/drawing/2014/main" id="{4D3F144E-FC20-4949-890D-BC3953F48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81" y="6389135"/>
            <a:ext cx="832965" cy="433104"/>
          </a:xfrm>
          <a:prstGeom prst="rect">
            <a:avLst/>
          </a:prstGeom>
        </p:spPr>
      </p:pic>
      <p:sp>
        <p:nvSpPr>
          <p:cNvPr id="56" name="Texto del título"/>
          <p:cNvSpPr txBox="1">
            <a:spLocks noGrp="1"/>
          </p:cNvSpPr>
          <p:nvPr>
            <p:ph type="title"/>
          </p:nvPr>
        </p:nvSpPr>
        <p:spPr>
          <a:xfrm>
            <a:off x="963085" y="4406902"/>
            <a:ext cx="10363202" cy="1362077"/>
          </a:xfrm>
          <a:prstGeom prst="rect">
            <a:avLst/>
          </a:prstGeom>
        </p:spPr>
        <p:txBody>
          <a:bodyPr anchor="t"/>
          <a:lstStyle>
            <a:lvl1pPr algn="l">
              <a:defRPr sz="4000" cap="all">
                <a:latin typeface="Montserrat Bold"/>
                <a:ea typeface="Montserrat Bold"/>
                <a:cs typeface="Montserrat Bold"/>
                <a:sym typeface="Montserrat Bold"/>
              </a:defRPr>
            </a:lvl1pPr>
          </a:lstStyle>
          <a:p>
            <a:r>
              <a:t>Texto del título</a:t>
            </a:r>
          </a:p>
        </p:txBody>
      </p:sp>
      <p:sp>
        <p:nvSpPr>
          <p:cNvPr id="57" name="Nivel de texto 1…"/>
          <p:cNvSpPr txBox="1">
            <a:spLocks noGrp="1"/>
          </p:cNvSpPr>
          <p:nvPr>
            <p:ph type="body" sz="quarter" idx="1"/>
          </p:nvPr>
        </p:nvSpPr>
        <p:spPr>
          <a:xfrm>
            <a:off x="963085" y="2906714"/>
            <a:ext cx="10363202"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rPr dirty="0"/>
              <a:t>Nivel de </a:t>
            </a:r>
            <a:r>
              <a:rPr dirty="0" err="1"/>
              <a:t>texto</a:t>
            </a:r>
            <a:r>
              <a:rPr dirty="0"/>
              <a:t> 1</a:t>
            </a:r>
          </a:p>
          <a:p>
            <a:pPr lvl="1"/>
            <a:r>
              <a:rPr dirty="0"/>
              <a:t>Nivel de </a:t>
            </a:r>
            <a:r>
              <a:rPr dirty="0" err="1"/>
              <a:t>texto</a:t>
            </a:r>
            <a:r>
              <a:rPr dirty="0"/>
              <a:t> 2</a:t>
            </a:r>
          </a:p>
          <a:p>
            <a:pPr lvl="2"/>
            <a:r>
              <a:rPr dirty="0"/>
              <a:t>Nivel de </a:t>
            </a:r>
            <a:r>
              <a:rPr dirty="0" err="1"/>
              <a:t>texto</a:t>
            </a:r>
            <a:r>
              <a:rPr dirty="0"/>
              <a:t> 3</a:t>
            </a:r>
          </a:p>
          <a:p>
            <a:pPr lvl="3"/>
            <a:r>
              <a:rPr dirty="0"/>
              <a:t>Nivel de </a:t>
            </a:r>
            <a:r>
              <a:rPr dirty="0" err="1"/>
              <a:t>texto</a:t>
            </a:r>
            <a:r>
              <a:rPr dirty="0"/>
              <a:t> 4</a:t>
            </a:r>
          </a:p>
          <a:p>
            <a:pPr lvl="4"/>
            <a:r>
              <a:rPr dirty="0"/>
              <a:t>Nivel de </a:t>
            </a:r>
            <a:r>
              <a:rPr dirty="0" err="1"/>
              <a:t>texto</a:t>
            </a:r>
            <a:r>
              <a:rPr dirty="0"/>
              <a:t> 5</a:t>
            </a:r>
          </a:p>
        </p:txBody>
      </p:sp>
      <p:pic>
        <p:nvPicPr>
          <p:cNvPr id="18" name="Imagen 17">
            <a:extLst>
              <a:ext uri="{FF2B5EF4-FFF2-40B4-BE49-F238E27FC236}">
                <a16:creationId xmlns:a16="http://schemas.microsoft.com/office/drawing/2014/main" id="{75F075AD-E2EF-4C97-B000-B3D3DFA28A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442" y="141510"/>
            <a:ext cx="2033835" cy="669055"/>
          </a:xfrm>
          <a:prstGeom prst="rect">
            <a:avLst/>
          </a:prstGeom>
        </p:spPr>
      </p:pic>
      <p:sp>
        <p:nvSpPr>
          <p:cNvPr id="19" name="Shape 546">
            <a:extLst>
              <a:ext uri="{FF2B5EF4-FFF2-40B4-BE49-F238E27FC236}">
                <a16:creationId xmlns:a16="http://schemas.microsoft.com/office/drawing/2014/main" id="{B03A2B1D-5DC4-49C2-A2AD-A697E1F21577}"/>
              </a:ext>
            </a:extLst>
          </p:cNvPr>
          <p:cNvSpPr txBox="1"/>
          <p:nvPr userDrawn="1"/>
        </p:nvSpPr>
        <p:spPr>
          <a:xfrm>
            <a:off x="4420091" y="6458577"/>
            <a:ext cx="33454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100000"/>
              </a:lnSpc>
            </a:pPr>
            <a:r>
              <a:rPr kumimoji="0" lang="es-ES" sz="700" b="0" i="0" u="none" strike="noStrike" cap="none" spc="0" normalizeH="0" baseline="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Voluntaris </a:t>
            </a:r>
            <a:r>
              <a:rPr kumimoji="0" lang="ca-ES" sz="700" b="0" i="0" u="none" strike="noStrike" cap="none" spc="0" normalizeH="0" baseline="0" noProof="0" dirty="0" err="1">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CaixaBank</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Barcelona, 2021. </a:t>
            </a:r>
          </a:p>
          <a:p>
            <a:pPr algn="ctr">
              <a:lnSpc>
                <a:spcPct val="100000"/>
              </a:lnSpc>
            </a:pPr>
            <a:r>
              <a:rPr kumimoji="0" lang="ca-ES" sz="700" b="0" i="0" u="none" strike="noStrike" cap="none" spc="0" normalizeH="0" baseline="0" noProof="0" dirty="0">
                <a:ln>
                  <a:noFill/>
                </a:ln>
                <a:solidFill>
                  <a:srgbClr val="FFFFFF"/>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a:rPr>
              <a:t>Es prohibeix la seva reproducció i comunicació o accés a tercers no autoritzats.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os objetos">
    <p:spTree>
      <p:nvGrpSpPr>
        <p:cNvPr id="1" name=""/>
        <p:cNvGrpSpPr/>
        <p:nvPr/>
      </p:nvGrpSpPr>
      <p:grpSpPr>
        <a:xfrm>
          <a:off x="0" y="0"/>
          <a:ext cx="0" cy="0"/>
          <a:chOff x="0" y="0"/>
          <a:chExt cx="0" cy="0"/>
        </a:xfrm>
      </p:grpSpPr>
      <p:sp>
        <p:nvSpPr>
          <p:cNvPr id="12" name="Shape 544">
            <a:extLst>
              <a:ext uri="{FF2B5EF4-FFF2-40B4-BE49-F238E27FC236}">
                <a16:creationId xmlns:a16="http://schemas.microsoft.com/office/drawing/2014/main" id="{8DDC3F96-34F8-4600-A952-DE185A7D755C}"/>
              </a:ext>
            </a:extLst>
          </p:cNvPr>
          <p:cNvSpPr/>
          <p:nvPr userDrawn="1"/>
        </p:nvSpPr>
        <p:spPr>
          <a:xfrm>
            <a:off x="-2" y="6330291"/>
            <a:ext cx="12185650" cy="534853"/>
          </a:xfrm>
          <a:prstGeom prst="rect">
            <a:avLst/>
          </a:prstGeom>
          <a:solidFill>
            <a:srgbClr val="009FE3"/>
          </a:solidFill>
          <a:ln>
            <a:noFill/>
          </a:ln>
        </p:spPr>
        <p:txBody>
          <a:bodyPr lIns="45717" tIns="45717" rIns="45717" bIns="45717" anchor="ctr"/>
          <a:lstStyle/>
          <a:p>
            <a:pPr algn="ctr" defTabSz="844560">
              <a:defRPr sz="1600">
                <a:solidFill>
                  <a:srgbClr val="FFFFFF"/>
                </a:solidFill>
                <a:latin typeface="+mn-lt"/>
                <a:ea typeface="+mn-ea"/>
                <a:cs typeface="+mn-cs"/>
                <a:sym typeface="Montserrat Regular"/>
              </a:defRPr>
            </a:pPr>
            <a:endParaRPr sz="1600"/>
          </a:p>
        </p:txBody>
      </p:sp>
      <p:sp>
        <p:nvSpPr>
          <p:cNvPr id="13" name="Número de diapositiva">
            <a:extLst>
              <a:ext uri="{FF2B5EF4-FFF2-40B4-BE49-F238E27FC236}">
                <a16:creationId xmlns:a16="http://schemas.microsoft.com/office/drawing/2014/main" id="{26CA6B68-1B6E-4CE2-81F9-9F398289F2F2}"/>
              </a:ext>
            </a:extLst>
          </p:cNvPr>
          <p:cNvSpPr txBox="1">
            <a:spLocks noGrp="1"/>
          </p:cNvSpPr>
          <p:nvPr>
            <p:ph type="sldNum" sz="quarter" idx="4"/>
          </p:nvPr>
        </p:nvSpPr>
        <p:spPr>
          <a:xfrm>
            <a:off x="11630332" y="6330292"/>
            <a:ext cx="561669" cy="527708"/>
          </a:xfrm>
          <a:prstGeom prst="rect">
            <a:avLst/>
          </a:prstGeom>
        </p:spPr>
        <p:txBody>
          <a:bodyPr anchor="ctr"/>
          <a:lstStyle>
            <a:lvl1pPr>
              <a:defRPr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s-ES" smtClean="0"/>
              <a:pPr/>
              <a:t>‹Nº›</a:t>
            </a:fld>
            <a:endParaRPr lang="es-ES" dirty="0"/>
          </a:p>
        </p:txBody>
      </p:sp>
      <p:pic>
        <p:nvPicPr>
          <p:cNvPr id="17" name="Imagen 16">
            <a:extLst>
              <a:ext uri="{FF2B5EF4-FFF2-40B4-BE49-F238E27FC236}">
                <a16:creationId xmlns:a16="http://schemas.microsoft.com/office/drawing/2014/main" id="{1EEBE708-9D26-4308-8126-33B7F08D5F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81" y="6389135"/>
            <a:ext cx="832965" cy="433104"/>
          </a:xfrm>
          <a:prstGeom prst="rect">
            <a:avLst/>
          </a:prstGeom>
        </p:spPr>
      </p:pic>
      <p:sp>
        <p:nvSpPr>
          <p:cNvPr id="69" name="Texto del título"/>
          <p:cNvSpPr txBox="1">
            <a:spLocks noGrp="1"/>
          </p:cNvSpPr>
          <p:nvPr>
            <p:ph type="title"/>
          </p:nvPr>
        </p:nvSpPr>
        <p:spPr>
          <a:xfrm>
            <a:off x="609600" y="274638"/>
            <a:ext cx="10972800" cy="1143001"/>
          </a:xfrm>
          <a:prstGeom prst="rect">
            <a:avLst/>
          </a:prstGeom>
        </p:spPr>
        <p:txBody>
          <a:bodyPr/>
          <a:lstStyle/>
          <a:p>
            <a:r>
              <a:t>Texto del título</a:t>
            </a:r>
          </a:p>
        </p:txBody>
      </p:sp>
      <p:sp>
        <p:nvSpPr>
          <p:cNvPr id="70" name="Nivel de texto 1…"/>
          <p:cNvSpPr txBox="1">
            <a:spLocks noGrp="1"/>
          </p:cNvSpPr>
          <p:nvPr>
            <p:ph type="body" sz="half" idx="1"/>
          </p:nvPr>
        </p:nvSpPr>
        <p:spPr>
          <a:xfrm>
            <a:off x="609600" y="1600201"/>
            <a:ext cx="5384800" cy="4525965"/>
          </a:xfrm>
          <a:prstGeom prst="rect">
            <a:avLst/>
          </a:prstGeom>
        </p:spPr>
        <p:txBody>
          <a:bodyPr/>
          <a:lstStyle>
            <a:lvl1pPr>
              <a:spcBef>
                <a:spcPts val="601"/>
              </a:spcBef>
              <a:defRPr sz="2800"/>
            </a:lvl1pPr>
            <a:lvl2pPr marL="790584" indent="-333378">
              <a:spcBef>
                <a:spcPts val="601"/>
              </a:spcBef>
              <a:defRPr sz="2800"/>
            </a:lvl2pPr>
            <a:lvl3pPr marL="1234453" indent="-320041">
              <a:spcBef>
                <a:spcPts val="601"/>
              </a:spcBef>
              <a:defRPr sz="2800"/>
            </a:lvl3pPr>
            <a:lvl4pPr marL="1727222" indent="-355604">
              <a:spcBef>
                <a:spcPts val="601"/>
              </a:spcBef>
              <a:defRPr sz="2800"/>
            </a:lvl4pPr>
            <a:lvl5pPr marL="2184427" indent="-355604">
              <a:spcBef>
                <a:spcPts val="601"/>
              </a:spcBef>
              <a:defRPr sz="2800"/>
            </a:lvl5pPr>
          </a:lstStyle>
          <a:p>
            <a:r>
              <a:t>Nivel de texto 1</a:t>
            </a:r>
          </a:p>
          <a:p>
            <a:pPr lvl="1"/>
            <a:r>
              <a:t>Nivel de texto 2</a:t>
            </a:r>
          </a:p>
          <a:p>
            <a:pPr lvl="2"/>
            <a:r>
              <a:t>Nivel de texto 3</a:t>
            </a:r>
          </a:p>
          <a:p>
            <a:pPr lvl="3"/>
            <a:r>
              <a:t>Nivel de texto 4</a:t>
            </a:r>
          </a:p>
          <a:p>
            <a:pPr lvl="4"/>
            <a:r>
              <a:t>Nivel de texto 5</a:t>
            </a:r>
          </a:p>
        </p:txBody>
      </p:sp>
      <p:pic>
        <p:nvPicPr>
          <p:cNvPr id="18" name="Imagen 17">
            <a:extLst>
              <a:ext uri="{FF2B5EF4-FFF2-40B4-BE49-F238E27FC236}">
                <a16:creationId xmlns:a16="http://schemas.microsoft.com/office/drawing/2014/main" id="{05262E30-AF01-44F5-8608-63A32574A3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442" y="141510"/>
            <a:ext cx="2033835" cy="669055"/>
          </a:xfrm>
          <a:prstGeom prst="rect">
            <a:avLst/>
          </a:prstGeom>
        </p:spPr>
      </p:pic>
      <p:sp>
        <p:nvSpPr>
          <p:cNvPr id="19" name="Shape 546">
            <a:extLst>
              <a:ext uri="{FF2B5EF4-FFF2-40B4-BE49-F238E27FC236}">
                <a16:creationId xmlns:a16="http://schemas.microsoft.com/office/drawing/2014/main" id="{DBE48AA4-79DE-4435-A5D6-D68608C76F0F}"/>
              </a:ext>
            </a:extLst>
          </p:cNvPr>
          <p:cNvSpPr txBox="1"/>
          <p:nvPr userDrawn="1"/>
        </p:nvSpPr>
        <p:spPr>
          <a:xfrm>
            <a:off x="4420091" y="6458577"/>
            <a:ext cx="33454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100000"/>
              </a:lnSpc>
            </a:pPr>
            <a:r>
              <a:rPr kumimoji="0" lang="es-ES" sz="700" b="0" i="0" u="none" strike="noStrike" cap="none" spc="0" normalizeH="0" baseline="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Voluntaris </a:t>
            </a:r>
            <a:r>
              <a:rPr kumimoji="0" lang="ca-ES" sz="700" b="0" i="0" u="none" strike="noStrike" cap="none" spc="0" normalizeH="0" baseline="0" noProof="0" dirty="0" err="1">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CaixaBank</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Barcelona, 2021. </a:t>
            </a:r>
          </a:p>
          <a:p>
            <a:pPr algn="ctr">
              <a:lnSpc>
                <a:spcPct val="100000"/>
              </a:lnSpc>
            </a:pPr>
            <a:r>
              <a:rPr kumimoji="0" lang="ca-ES" sz="700" b="0" i="0" u="none" strike="noStrike" cap="none" spc="0" normalizeH="0" baseline="0" noProof="0" dirty="0">
                <a:ln>
                  <a:noFill/>
                </a:ln>
                <a:solidFill>
                  <a:srgbClr val="FFFFFF"/>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a:rPr>
              <a:t>Es prohibeix la seva reproducció i comunicació o accés a tercers no autoritzats.</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ólo el título">
    <p:spTree>
      <p:nvGrpSpPr>
        <p:cNvPr id="1" name=""/>
        <p:cNvGrpSpPr/>
        <p:nvPr/>
      </p:nvGrpSpPr>
      <p:grpSpPr>
        <a:xfrm>
          <a:off x="0" y="0"/>
          <a:ext cx="0" cy="0"/>
          <a:chOff x="0" y="0"/>
          <a:chExt cx="0" cy="0"/>
        </a:xfrm>
      </p:grpSpPr>
      <p:sp>
        <p:nvSpPr>
          <p:cNvPr id="11" name="Shape 544">
            <a:extLst>
              <a:ext uri="{FF2B5EF4-FFF2-40B4-BE49-F238E27FC236}">
                <a16:creationId xmlns:a16="http://schemas.microsoft.com/office/drawing/2014/main" id="{3CBA439A-BA87-4515-9154-003E0C51D7B0}"/>
              </a:ext>
            </a:extLst>
          </p:cNvPr>
          <p:cNvSpPr/>
          <p:nvPr userDrawn="1"/>
        </p:nvSpPr>
        <p:spPr>
          <a:xfrm>
            <a:off x="-2" y="6330291"/>
            <a:ext cx="12185650" cy="534853"/>
          </a:xfrm>
          <a:prstGeom prst="rect">
            <a:avLst/>
          </a:prstGeom>
          <a:solidFill>
            <a:srgbClr val="009FE3"/>
          </a:solidFill>
          <a:ln>
            <a:noFill/>
          </a:ln>
        </p:spPr>
        <p:txBody>
          <a:bodyPr lIns="45717" tIns="45717" rIns="45717" bIns="45717" anchor="ctr"/>
          <a:lstStyle/>
          <a:p>
            <a:pPr algn="ctr" defTabSz="844560">
              <a:defRPr sz="1600">
                <a:solidFill>
                  <a:srgbClr val="FFFFFF"/>
                </a:solidFill>
                <a:latin typeface="+mn-lt"/>
                <a:ea typeface="+mn-ea"/>
                <a:cs typeface="+mn-cs"/>
                <a:sym typeface="Montserrat Regular"/>
              </a:defRPr>
            </a:pPr>
            <a:endParaRPr sz="1600"/>
          </a:p>
        </p:txBody>
      </p:sp>
      <p:sp>
        <p:nvSpPr>
          <p:cNvPr id="13" name="Número de diapositiva">
            <a:extLst>
              <a:ext uri="{FF2B5EF4-FFF2-40B4-BE49-F238E27FC236}">
                <a16:creationId xmlns:a16="http://schemas.microsoft.com/office/drawing/2014/main" id="{9E5B6DA1-F8A6-4EB5-BF9C-77E6880A78E3}"/>
              </a:ext>
            </a:extLst>
          </p:cNvPr>
          <p:cNvSpPr txBox="1">
            <a:spLocks noGrp="1"/>
          </p:cNvSpPr>
          <p:nvPr>
            <p:ph type="sldNum" sz="quarter" idx="4"/>
          </p:nvPr>
        </p:nvSpPr>
        <p:spPr>
          <a:xfrm>
            <a:off x="11630332" y="6330292"/>
            <a:ext cx="561669" cy="527708"/>
          </a:xfrm>
          <a:prstGeom prst="rect">
            <a:avLst/>
          </a:prstGeom>
        </p:spPr>
        <p:txBody>
          <a:bodyPr anchor="ctr"/>
          <a:lstStyle>
            <a:lvl1pPr>
              <a:defRPr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s-ES" smtClean="0"/>
              <a:pPr/>
              <a:t>‹Nº›</a:t>
            </a:fld>
            <a:endParaRPr lang="es-ES" dirty="0"/>
          </a:p>
        </p:txBody>
      </p:sp>
      <p:pic>
        <p:nvPicPr>
          <p:cNvPr id="16" name="Imagen 15">
            <a:extLst>
              <a:ext uri="{FF2B5EF4-FFF2-40B4-BE49-F238E27FC236}">
                <a16:creationId xmlns:a16="http://schemas.microsoft.com/office/drawing/2014/main" id="{A5000A5E-2967-415A-B8CE-26B62CDE1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81" y="6389135"/>
            <a:ext cx="832965" cy="433104"/>
          </a:xfrm>
          <a:prstGeom prst="rect">
            <a:avLst/>
          </a:prstGeom>
        </p:spPr>
      </p:pic>
      <p:sp>
        <p:nvSpPr>
          <p:cNvPr id="96" name="Texto del título"/>
          <p:cNvSpPr txBox="1">
            <a:spLocks noGrp="1"/>
          </p:cNvSpPr>
          <p:nvPr>
            <p:ph type="title"/>
          </p:nvPr>
        </p:nvSpPr>
        <p:spPr>
          <a:xfrm>
            <a:off x="609600" y="274638"/>
            <a:ext cx="10972800" cy="1143001"/>
          </a:xfrm>
          <a:prstGeom prst="rect">
            <a:avLst/>
          </a:prstGeom>
        </p:spPr>
        <p:txBody>
          <a:bodyPr/>
          <a:lstStyle/>
          <a:p>
            <a:r>
              <a:t>Texto del título</a:t>
            </a:r>
          </a:p>
        </p:txBody>
      </p:sp>
      <p:pic>
        <p:nvPicPr>
          <p:cNvPr id="19" name="Imagen 18">
            <a:extLst>
              <a:ext uri="{FF2B5EF4-FFF2-40B4-BE49-F238E27FC236}">
                <a16:creationId xmlns:a16="http://schemas.microsoft.com/office/drawing/2014/main" id="{461315C9-0403-41E4-B65F-FB4E05FD6A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442" y="141510"/>
            <a:ext cx="2033835" cy="669055"/>
          </a:xfrm>
          <a:prstGeom prst="rect">
            <a:avLst/>
          </a:prstGeom>
        </p:spPr>
      </p:pic>
      <p:sp>
        <p:nvSpPr>
          <p:cNvPr id="20" name="Shape 546">
            <a:extLst>
              <a:ext uri="{FF2B5EF4-FFF2-40B4-BE49-F238E27FC236}">
                <a16:creationId xmlns:a16="http://schemas.microsoft.com/office/drawing/2014/main" id="{1534CDA5-7A71-44D3-B8C3-063113003D7A}"/>
              </a:ext>
            </a:extLst>
          </p:cNvPr>
          <p:cNvSpPr txBox="1"/>
          <p:nvPr userDrawn="1"/>
        </p:nvSpPr>
        <p:spPr>
          <a:xfrm>
            <a:off x="4420091" y="6458577"/>
            <a:ext cx="33454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100000"/>
              </a:lnSpc>
            </a:pPr>
            <a:r>
              <a:rPr kumimoji="0" lang="es-ES" sz="700" b="0" i="0" u="none" strike="noStrike" cap="none" spc="0" normalizeH="0" baseline="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Voluntaris </a:t>
            </a:r>
            <a:r>
              <a:rPr kumimoji="0" lang="ca-ES" sz="700" b="0" i="0" u="none" strike="noStrike" cap="none" spc="0" normalizeH="0" baseline="0" noProof="0" dirty="0" err="1">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CaixaBank</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Barcelona, 2021. </a:t>
            </a:r>
          </a:p>
          <a:p>
            <a:pPr algn="ctr">
              <a:lnSpc>
                <a:spcPct val="100000"/>
              </a:lnSpc>
            </a:pPr>
            <a:r>
              <a:rPr kumimoji="0" lang="ca-ES" sz="700" b="0" i="0" u="none" strike="noStrike" cap="none" spc="0" normalizeH="0" baseline="0" noProof="0" dirty="0">
                <a:ln>
                  <a:noFill/>
                </a:ln>
                <a:solidFill>
                  <a:srgbClr val="FFFFFF"/>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a:rPr>
              <a:t>Es prohibeix la seva reproducció i comunicació o accés a tercers no autoritzats.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10" name="Shape 544">
            <a:extLst>
              <a:ext uri="{FF2B5EF4-FFF2-40B4-BE49-F238E27FC236}">
                <a16:creationId xmlns:a16="http://schemas.microsoft.com/office/drawing/2014/main" id="{5EF658E2-61D8-480C-B22C-FE148AC6CCA4}"/>
              </a:ext>
            </a:extLst>
          </p:cNvPr>
          <p:cNvSpPr/>
          <p:nvPr userDrawn="1"/>
        </p:nvSpPr>
        <p:spPr>
          <a:xfrm>
            <a:off x="-2" y="6330291"/>
            <a:ext cx="12185650" cy="534853"/>
          </a:xfrm>
          <a:prstGeom prst="rect">
            <a:avLst/>
          </a:prstGeom>
          <a:solidFill>
            <a:srgbClr val="009FE3"/>
          </a:solidFill>
          <a:ln>
            <a:noFill/>
          </a:ln>
        </p:spPr>
        <p:txBody>
          <a:bodyPr lIns="45717" tIns="45717" rIns="45717" bIns="45717" anchor="ctr"/>
          <a:lstStyle/>
          <a:p>
            <a:pPr algn="ctr" defTabSz="844560">
              <a:defRPr sz="1600">
                <a:solidFill>
                  <a:srgbClr val="FFFFFF"/>
                </a:solidFill>
                <a:latin typeface="+mn-lt"/>
                <a:ea typeface="+mn-ea"/>
                <a:cs typeface="+mn-cs"/>
                <a:sym typeface="Montserrat Regular"/>
              </a:defRPr>
            </a:pPr>
            <a:endParaRPr sz="1600"/>
          </a:p>
        </p:txBody>
      </p:sp>
      <p:sp>
        <p:nvSpPr>
          <p:cNvPr id="11" name="Número de diapositiva">
            <a:extLst>
              <a:ext uri="{FF2B5EF4-FFF2-40B4-BE49-F238E27FC236}">
                <a16:creationId xmlns:a16="http://schemas.microsoft.com/office/drawing/2014/main" id="{65F1E028-96F7-4A85-9AA7-461A938F8C7C}"/>
              </a:ext>
            </a:extLst>
          </p:cNvPr>
          <p:cNvSpPr txBox="1">
            <a:spLocks noGrp="1"/>
          </p:cNvSpPr>
          <p:nvPr>
            <p:ph type="sldNum" sz="quarter" idx="4"/>
          </p:nvPr>
        </p:nvSpPr>
        <p:spPr>
          <a:xfrm>
            <a:off x="11630332" y="6330292"/>
            <a:ext cx="561669" cy="527708"/>
          </a:xfrm>
          <a:prstGeom prst="rect">
            <a:avLst/>
          </a:prstGeom>
        </p:spPr>
        <p:txBody>
          <a:bodyPr anchor="ctr"/>
          <a:lstStyle>
            <a:lvl1pPr>
              <a:defRPr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s-ES" smtClean="0"/>
              <a:pPr/>
              <a:t>‹Nº›</a:t>
            </a:fld>
            <a:endParaRPr lang="es-ES" dirty="0"/>
          </a:p>
        </p:txBody>
      </p:sp>
      <p:pic>
        <p:nvPicPr>
          <p:cNvPr id="18" name="Imagen 17">
            <a:extLst>
              <a:ext uri="{FF2B5EF4-FFF2-40B4-BE49-F238E27FC236}">
                <a16:creationId xmlns:a16="http://schemas.microsoft.com/office/drawing/2014/main" id="{06716C34-F505-4D01-8C95-E50B8F5745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81" y="6389135"/>
            <a:ext cx="832965" cy="433104"/>
          </a:xfrm>
          <a:prstGeom prst="rect">
            <a:avLst/>
          </a:prstGeom>
        </p:spPr>
      </p:pic>
      <p:sp>
        <p:nvSpPr>
          <p:cNvPr id="119" name="Texto del título"/>
          <p:cNvSpPr txBox="1">
            <a:spLocks noGrp="1"/>
          </p:cNvSpPr>
          <p:nvPr>
            <p:ph type="title"/>
          </p:nvPr>
        </p:nvSpPr>
        <p:spPr>
          <a:xfrm>
            <a:off x="609601" y="273050"/>
            <a:ext cx="4011084" cy="1162050"/>
          </a:xfrm>
          <a:prstGeom prst="rect">
            <a:avLst/>
          </a:prstGeom>
        </p:spPr>
        <p:txBody>
          <a:bodyPr anchor="b"/>
          <a:lstStyle>
            <a:lvl1pPr algn="l">
              <a:defRPr sz="2000">
                <a:latin typeface="Montserrat Bold"/>
                <a:ea typeface="Montserrat Bold"/>
                <a:cs typeface="Montserrat Bold"/>
                <a:sym typeface="Montserrat Bold"/>
              </a:defRPr>
            </a:lvl1pPr>
          </a:lstStyle>
          <a:p>
            <a:r>
              <a:t>Texto del título</a:t>
            </a:r>
          </a:p>
        </p:txBody>
      </p:sp>
      <p:sp>
        <p:nvSpPr>
          <p:cNvPr id="120" name="Nivel de texto 1…"/>
          <p:cNvSpPr txBox="1">
            <a:spLocks noGrp="1"/>
          </p:cNvSpPr>
          <p:nvPr>
            <p:ph type="body" idx="1"/>
          </p:nvPr>
        </p:nvSpPr>
        <p:spPr>
          <a:xfrm>
            <a:off x="4766733" y="273051"/>
            <a:ext cx="6815668" cy="5853115"/>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21" name="Marcador de texto 3"/>
          <p:cNvSpPr>
            <a:spLocks noGrp="1"/>
          </p:cNvSpPr>
          <p:nvPr>
            <p:ph type="body" sz="half" idx="13"/>
          </p:nvPr>
        </p:nvSpPr>
        <p:spPr>
          <a:xfrm>
            <a:off x="609600" y="1435101"/>
            <a:ext cx="4011086" cy="4691063"/>
          </a:xfrm>
          <a:prstGeom prst="rect">
            <a:avLst/>
          </a:prstGeom>
        </p:spPr>
        <p:txBody>
          <a:bodyPr/>
          <a:lstStyle/>
          <a:p>
            <a:endParaRPr/>
          </a:p>
        </p:txBody>
      </p:sp>
      <p:pic>
        <p:nvPicPr>
          <p:cNvPr id="19" name="Imagen 18">
            <a:extLst>
              <a:ext uri="{FF2B5EF4-FFF2-40B4-BE49-F238E27FC236}">
                <a16:creationId xmlns:a16="http://schemas.microsoft.com/office/drawing/2014/main" id="{FA058481-087A-465A-8FE8-66E39C9664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442" y="141510"/>
            <a:ext cx="2033835" cy="669055"/>
          </a:xfrm>
          <a:prstGeom prst="rect">
            <a:avLst/>
          </a:prstGeom>
        </p:spPr>
      </p:pic>
      <p:sp>
        <p:nvSpPr>
          <p:cNvPr id="20" name="Shape 546">
            <a:extLst>
              <a:ext uri="{FF2B5EF4-FFF2-40B4-BE49-F238E27FC236}">
                <a16:creationId xmlns:a16="http://schemas.microsoft.com/office/drawing/2014/main" id="{64509BE1-E222-4489-8428-AD172C50A7F4}"/>
              </a:ext>
            </a:extLst>
          </p:cNvPr>
          <p:cNvSpPr txBox="1"/>
          <p:nvPr userDrawn="1"/>
        </p:nvSpPr>
        <p:spPr>
          <a:xfrm>
            <a:off x="4420091" y="6458577"/>
            <a:ext cx="33454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100000"/>
              </a:lnSpc>
            </a:pPr>
            <a:r>
              <a:rPr kumimoji="0" lang="es-ES" sz="700" b="0" i="0" u="none" strike="noStrike" cap="none" spc="0" normalizeH="0" baseline="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Voluntaris </a:t>
            </a:r>
            <a:r>
              <a:rPr kumimoji="0" lang="ca-ES" sz="700" b="0" i="0" u="none" strike="noStrike" cap="none" spc="0" normalizeH="0" baseline="0" noProof="0" dirty="0" err="1">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CaixaBank</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Barcelona, 2021. </a:t>
            </a:r>
          </a:p>
          <a:p>
            <a:pPr algn="ctr">
              <a:lnSpc>
                <a:spcPct val="100000"/>
              </a:lnSpc>
            </a:pPr>
            <a:r>
              <a:rPr kumimoji="0" lang="ca-ES" sz="700" b="0" i="0" u="none" strike="noStrike" cap="none" spc="0" normalizeH="0" baseline="0" noProof="0" dirty="0">
                <a:ln>
                  <a:noFill/>
                </a:ln>
                <a:solidFill>
                  <a:srgbClr val="FFFFFF"/>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a:rPr>
              <a:t>Es prohibeix la seva reproducció i comunicació o accés a tercers no autoritzats.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8023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 La Caixa">
  <p:cSld name="Text Slide - La Caixa">
    <p:bg>
      <p:bgPr>
        <a:solidFill>
          <a:schemeClr val="lt1"/>
        </a:solidFill>
        <a:effectLst/>
      </p:bgPr>
    </p:bg>
    <p:spTree>
      <p:nvGrpSpPr>
        <p:cNvPr id="1" name="Shape 30"/>
        <p:cNvGrpSpPr/>
        <p:nvPr/>
      </p:nvGrpSpPr>
      <p:grpSpPr>
        <a:xfrm>
          <a:off x="0" y="0"/>
          <a:ext cx="0" cy="0"/>
          <a:chOff x="0" y="0"/>
          <a:chExt cx="0" cy="0"/>
        </a:xfrm>
      </p:grpSpPr>
      <p:sp>
        <p:nvSpPr>
          <p:cNvPr id="31" name="Google Shape;31;p55"/>
          <p:cNvSpPr txBox="1">
            <a:spLocks noGrp="1"/>
          </p:cNvSpPr>
          <p:nvPr>
            <p:ph type="body" idx="1"/>
          </p:nvPr>
        </p:nvSpPr>
        <p:spPr>
          <a:xfrm>
            <a:off x="469900" y="1433830"/>
            <a:ext cx="11203940" cy="47085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595959"/>
              </a:buClr>
              <a:buSzPts val="1600"/>
              <a:buNone/>
              <a:defRPr sz="1600" b="0">
                <a:solidFill>
                  <a:srgbClr val="595959"/>
                </a:solidFill>
                <a:latin typeface="Poppins"/>
                <a:ea typeface="Poppins"/>
                <a:cs typeface="Poppins"/>
                <a:sym typeface="Poppins"/>
              </a:defRPr>
            </a:lvl1pPr>
            <a:lvl2pPr marL="914400" lvl="1" indent="-228600" algn="l">
              <a:lnSpc>
                <a:spcPct val="100000"/>
              </a:lnSpc>
              <a:spcBef>
                <a:spcPts val="0"/>
              </a:spcBef>
              <a:spcAft>
                <a:spcPts val="0"/>
              </a:spcAft>
              <a:buClr>
                <a:schemeClr val="lt2"/>
              </a:buClr>
              <a:buSzPts val="4000"/>
              <a:buNone/>
              <a:defRPr sz="4000">
                <a:solidFill>
                  <a:schemeClr val="lt2"/>
                </a:solidFill>
              </a:defRPr>
            </a:lvl2pPr>
            <a:lvl3pPr marL="1371600" lvl="2" indent="-482600" algn="l">
              <a:lnSpc>
                <a:spcPct val="100000"/>
              </a:lnSpc>
              <a:spcBef>
                <a:spcPts val="1333"/>
              </a:spcBef>
              <a:spcAft>
                <a:spcPts val="0"/>
              </a:spcAft>
              <a:buClr>
                <a:schemeClr val="lt2"/>
              </a:buClr>
              <a:buSzPts val="4000"/>
              <a:buChar char="•"/>
              <a:defRPr sz="4000">
                <a:solidFill>
                  <a:schemeClr val="lt2"/>
                </a:solidFill>
              </a:defRPr>
            </a:lvl3pPr>
            <a:lvl4pPr marL="1828800" lvl="3" indent="-482600" algn="l">
              <a:lnSpc>
                <a:spcPct val="100000"/>
              </a:lnSpc>
              <a:spcBef>
                <a:spcPts val="1333"/>
              </a:spcBef>
              <a:spcAft>
                <a:spcPts val="0"/>
              </a:spcAft>
              <a:buClr>
                <a:schemeClr val="lt2"/>
              </a:buClr>
              <a:buSzPts val="4000"/>
              <a:buChar char="−"/>
              <a:defRPr sz="4000">
                <a:solidFill>
                  <a:schemeClr val="lt2"/>
                </a:solidFill>
              </a:defRPr>
            </a:lvl4pPr>
            <a:lvl5pPr marL="2286000" lvl="4" indent="-482600" algn="l">
              <a:lnSpc>
                <a:spcPct val="100000"/>
              </a:lnSpc>
              <a:spcBef>
                <a:spcPts val="1333"/>
              </a:spcBef>
              <a:spcAft>
                <a:spcPts val="0"/>
              </a:spcAft>
              <a:buClr>
                <a:schemeClr val="lt2"/>
              </a:buClr>
              <a:buSzPts val="4000"/>
              <a:buChar char="−"/>
              <a:defRPr sz="4000">
                <a:solidFill>
                  <a:schemeClr val="lt2"/>
                </a:solidFill>
              </a:defRPr>
            </a:lvl5pPr>
            <a:lvl6pPr marL="2743200" lvl="5" indent="-342900" algn="l">
              <a:lnSpc>
                <a:spcPct val="100000"/>
              </a:lnSpc>
              <a:spcBef>
                <a:spcPts val="1333"/>
              </a:spcBef>
              <a:spcAft>
                <a:spcPts val="0"/>
              </a:spcAft>
              <a:buClr>
                <a:schemeClr val="dk1"/>
              </a:buClr>
              <a:buSzPts val="1800"/>
              <a:buChar char="−"/>
              <a:defRPr/>
            </a:lvl6pPr>
            <a:lvl7pPr marL="3200400" lvl="6" indent="-342900" algn="l">
              <a:lnSpc>
                <a:spcPct val="100000"/>
              </a:lnSpc>
              <a:spcBef>
                <a:spcPts val="1333"/>
              </a:spcBef>
              <a:spcAft>
                <a:spcPts val="0"/>
              </a:spcAft>
              <a:buClr>
                <a:schemeClr val="dk1"/>
              </a:buClr>
              <a:buSzPts val="1800"/>
              <a:buChar char="−"/>
              <a:defRPr/>
            </a:lvl7pPr>
            <a:lvl8pPr marL="3657600" lvl="7" indent="-342900" algn="l">
              <a:lnSpc>
                <a:spcPct val="100000"/>
              </a:lnSpc>
              <a:spcBef>
                <a:spcPts val="1333"/>
              </a:spcBef>
              <a:spcAft>
                <a:spcPts val="0"/>
              </a:spcAft>
              <a:buClr>
                <a:schemeClr val="dk1"/>
              </a:buClr>
              <a:buSzPts val="1800"/>
              <a:buChar char="−"/>
              <a:defRPr/>
            </a:lvl8pPr>
            <a:lvl9pPr marL="4114800" lvl="8" indent="-342900" algn="l">
              <a:lnSpc>
                <a:spcPct val="100000"/>
              </a:lnSpc>
              <a:spcBef>
                <a:spcPts val="1333"/>
              </a:spcBef>
              <a:spcAft>
                <a:spcPts val="1333"/>
              </a:spcAft>
              <a:buClr>
                <a:schemeClr val="dk1"/>
              </a:buClr>
              <a:buSzPts val="1800"/>
              <a:buChar char="−"/>
              <a:defRPr/>
            </a:lvl9pPr>
          </a:lstStyle>
          <a:p>
            <a:endParaRPr/>
          </a:p>
        </p:txBody>
      </p:sp>
      <p:sp>
        <p:nvSpPr>
          <p:cNvPr id="32" name="Google Shape;32;p55"/>
          <p:cNvSpPr txBox="1">
            <a:spLocks noGrp="1"/>
          </p:cNvSpPr>
          <p:nvPr>
            <p:ph type="body" idx="2"/>
          </p:nvPr>
        </p:nvSpPr>
        <p:spPr>
          <a:xfrm>
            <a:off x="469900" y="954617"/>
            <a:ext cx="9474354" cy="3966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595959"/>
              </a:buClr>
              <a:buSzPts val="2000"/>
              <a:buNone/>
              <a:defRPr sz="2000" b="1" u="none">
                <a:solidFill>
                  <a:srgbClr val="595959"/>
                </a:solidFill>
              </a:defRPr>
            </a:lvl1pPr>
            <a:lvl2pPr marL="914400" lvl="1" indent="-228600" algn="l">
              <a:lnSpc>
                <a:spcPct val="100000"/>
              </a:lnSpc>
              <a:spcBef>
                <a:spcPts val="1333"/>
              </a:spcBef>
              <a:spcAft>
                <a:spcPts val="0"/>
              </a:spcAft>
              <a:buClr>
                <a:srgbClr val="595959"/>
              </a:buClr>
              <a:buSzPts val="1800"/>
              <a:buNone/>
              <a:defRPr/>
            </a:lvl2pPr>
            <a:lvl3pPr marL="1371600" lvl="2" indent="-342900" algn="l">
              <a:lnSpc>
                <a:spcPct val="100000"/>
              </a:lnSpc>
              <a:spcBef>
                <a:spcPts val="1333"/>
              </a:spcBef>
              <a:spcAft>
                <a:spcPts val="0"/>
              </a:spcAft>
              <a:buClr>
                <a:srgbClr val="595959"/>
              </a:buClr>
              <a:buSzPts val="1800"/>
              <a:buChar char="•"/>
              <a:defRPr/>
            </a:lvl3pPr>
            <a:lvl4pPr marL="1828800" lvl="3" indent="-342900" algn="l">
              <a:lnSpc>
                <a:spcPct val="100000"/>
              </a:lnSpc>
              <a:spcBef>
                <a:spcPts val="1333"/>
              </a:spcBef>
              <a:spcAft>
                <a:spcPts val="0"/>
              </a:spcAft>
              <a:buClr>
                <a:srgbClr val="595959"/>
              </a:buClr>
              <a:buSzPts val="1800"/>
              <a:buChar char="−"/>
              <a:defRPr/>
            </a:lvl4pPr>
            <a:lvl5pPr marL="2286000" lvl="4" indent="-342900" algn="l">
              <a:lnSpc>
                <a:spcPct val="100000"/>
              </a:lnSpc>
              <a:spcBef>
                <a:spcPts val="1333"/>
              </a:spcBef>
              <a:spcAft>
                <a:spcPts val="0"/>
              </a:spcAft>
              <a:buClr>
                <a:srgbClr val="595959"/>
              </a:buClr>
              <a:buSzPts val="1800"/>
              <a:buChar char="−"/>
              <a:defRPr/>
            </a:lvl5pPr>
            <a:lvl6pPr marL="2743200" lvl="5" indent="-342900" algn="l">
              <a:lnSpc>
                <a:spcPct val="100000"/>
              </a:lnSpc>
              <a:spcBef>
                <a:spcPts val="1333"/>
              </a:spcBef>
              <a:spcAft>
                <a:spcPts val="0"/>
              </a:spcAft>
              <a:buClr>
                <a:schemeClr val="dk1"/>
              </a:buClr>
              <a:buSzPts val="1800"/>
              <a:buChar char="−"/>
              <a:defRPr/>
            </a:lvl6pPr>
            <a:lvl7pPr marL="3200400" lvl="6" indent="-342900" algn="l">
              <a:lnSpc>
                <a:spcPct val="100000"/>
              </a:lnSpc>
              <a:spcBef>
                <a:spcPts val="1333"/>
              </a:spcBef>
              <a:spcAft>
                <a:spcPts val="0"/>
              </a:spcAft>
              <a:buClr>
                <a:schemeClr val="dk1"/>
              </a:buClr>
              <a:buSzPts val="1800"/>
              <a:buChar char="−"/>
              <a:defRPr/>
            </a:lvl7pPr>
            <a:lvl8pPr marL="3657600" lvl="7" indent="-342900" algn="l">
              <a:lnSpc>
                <a:spcPct val="100000"/>
              </a:lnSpc>
              <a:spcBef>
                <a:spcPts val="1333"/>
              </a:spcBef>
              <a:spcAft>
                <a:spcPts val="0"/>
              </a:spcAft>
              <a:buClr>
                <a:schemeClr val="dk1"/>
              </a:buClr>
              <a:buSzPts val="1800"/>
              <a:buChar char="−"/>
              <a:defRPr/>
            </a:lvl8pPr>
            <a:lvl9pPr marL="4114800" lvl="8" indent="-342900" algn="l">
              <a:lnSpc>
                <a:spcPct val="100000"/>
              </a:lnSpc>
              <a:spcBef>
                <a:spcPts val="1333"/>
              </a:spcBef>
              <a:spcAft>
                <a:spcPts val="1333"/>
              </a:spcAft>
              <a:buClr>
                <a:schemeClr val="dk1"/>
              </a:buClr>
              <a:buSzPts val="1800"/>
              <a:buChar char="−"/>
              <a:defRPr/>
            </a:lvl9pPr>
          </a:lstStyle>
          <a:p>
            <a:endParaRPr/>
          </a:p>
        </p:txBody>
      </p:sp>
      <p:sp>
        <p:nvSpPr>
          <p:cNvPr id="33" name="Google Shape;33;p55"/>
          <p:cNvSpPr txBox="1">
            <a:spLocks noGrp="1"/>
          </p:cNvSpPr>
          <p:nvPr>
            <p:ph type="title"/>
          </p:nvPr>
        </p:nvSpPr>
        <p:spPr>
          <a:xfrm>
            <a:off x="469899" y="402586"/>
            <a:ext cx="8691033" cy="46948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19EE2"/>
              </a:buClr>
              <a:buSzPts val="2800"/>
              <a:buFont typeface="Poppins"/>
              <a:buNone/>
              <a:defRPr sz="2800" b="1" i="0" u="none">
                <a:solidFill>
                  <a:srgbClr val="019EE2"/>
                </a:solidFill>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5"/>
          <p:cNvSpPr/>
          <p:nvPr/>
        </p:nvSpPr>
        <p:spPr>
          <a:xfrm rot="10800000">
            <a:off x="8910320" y="-1"/>
            <a:ext cx="3281680" cy="1351281"/>
          </a:xfrm>
          <a:prstGeom prst="rtTriangle">
            <a:avLst/>
          </a:prstGeom>
          <a:solidFill>
            <a:srgbClr val="019E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Verdana"/>
              <a:ea typeface="Verdana"/>
              <a:cs typeface="Verdana"/>
              <a:sym typeface="Verdana"/>
            </a:endParaRPr>
          </a:p>
        </p:txBody>
      </p:sp>
      <p:pic>
        <p:nvPicPr>
          <p:cNvPr id="35" name="Google Shape;35;p55" descr="Dibujo con letras blancas&#10;&#10;Descripción generada automáticamente con confianza media"/>
          <p:cNvPicPr preferRelativeResize="0"/>
          <p:nvPr/>
        </p:nvPicPr>
        <p:blipFill rotWithShape="1">
          <a:blip r:embed="rId2">
            <a:alphaModFix/>
          </a:blip>
          <a:srcRect/>
          <a:stretch/>
        </p:blipFill>
        <p:spPr>
          <a:xfrm>
            <a:off x="10428778" y="295513"/>
            <a:ext cx="1624677" cy="359672"/>
          </a:xfrm>
          <a:prstGeom prst="rect">
            <a:avLst/>
          </a:prstGeom>
          <a:noFill/>
          <a:ln>
            <a:noFill/>
          </a:ln>
        </p:spPr>
      </p:pic>
    </p:spTree>
    <p:extLst>
      <p:ext uri="{BB962C8B-B14F-4D97-AF65-F5344CB8AC3E}">
        <p14:creationId xmlns:p14="http://schemas.microsoft.com/office/powerpoint/2010/main" val="367144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E380E64-BFE5-4A46-8BB9-A478F519EA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28442" y="141510"/>
            <a:ext cx="2033835" cy="669055"/>
          </a:xfrm>
          <a:prstGeom prst="rect">
            <a:avLst/>
          </a:prstGeom>
        </p:spPr>
      </p:pic>
      <p:sp>
        <p:nvSpPr>
          <p:cNvPr id="6" name="Shape 544">
            <a:extLst>
              <a:ext uri="{FF2B5EF4-FFF2-40B4-BE49-F238E27FC236}">
                <a16:creationId xmlns:a16="http://schemas.microsoft.com/office/drawing/2014/main" id="{C23B477D-D2B8-2B47-A943-FAB497134DE3}"/>
              </a:ext>
            </a:extLst>
          </p:cNvPr>
          <p:cNvSpPr/>
          <p:nvPr userDrawn="1"/>
        </p:nvSpPr>
        <p:spPr>
          <a:xfrm>
            <a:off x="-2" y="6330291"/>
            <a:ext cx="12185650" cy="534853"/>
          </a:xfrm>
          <a:prstGeom prst="rect">
            <a:avLst/>
          </a:prstGeom>
          <a:solidFill>
            <a:srgbClr val="009FE3"/>
          </a:solidFill>
          <a:ln>
            <a:noFill/>
          </a:ln>
        </p:spPr>
        <p:txBody>
          <a:bodyPr lIns="45717" tIns="45717" rIns="45717" bIns="45717" anchor="ctr"/>
          <a:lstStyle/>
          <a:p>
            <a:pPr algn="ctr" defTabSz="844560">
              <a:defRPr sz="1600">
                <a:solidFill>
                  <a:srgbClr val="FFFFFF"/>
                </a:solidFill>
                <a:latin typeface="+mn-lt"/>
                <a:ea typeface="+mn-ea"/>
                <a:cs typeface="+mn-cs"/>
                <a:sym typeface="Montserrat Regular"/>
              </a:defRPr>
            </a:pPr>
            <a:endParaRPr sz="1600"/>
          </a:p>
        </p:txBody>
      </p:sp>
      <p:sp>
        <p:nvSpPr>
          <p:cNvPr id="7" name="Número de diapositiva">
            <a:extLst>
              <a:ext uri="{FF2B5EF4-FFF2-40B4-BE49-F238E27FC236}">
                <a16:creationId xmlns:a16="http://schemas.microsoft.com/office/drawing/2014/main" id="{07DCAB26-79D2-DE48-BD45-ECD1139B37C4}"/>
              </a:ext>
            </a:extLst>
          </p:cNvPr>
          <p:cNvSpPr txBox="1">
            <a:spLocks noGrp="1"/>
          </p:cNvSpPr>
          <p:nvPr>
            <p:ph type="sldNum" sz="quarter" idx="4"/>
          </p:nvPr>
        </p:nvSpPr>
        <p:spPr>
          <a:xfrm>
            <a:off x="11630332" y="6330292"/>
            <a:ext cx="561669" cy="527708"/>
          </a:xfrm>
          <a:prstGeom prst="rect">
            <a:avLst/>
          </a:prstGeom>
        </p:spPr>
        <p:txBody>
          <a:bodyPr anchor="ctr"/>
          <a:lstStyle>
            <a:lvl1pPr>
              <a:defRPr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s-ES" smtClean="0"/>
              <a:pPr/>
              <a:t>‹Nº›</a:t>
            </a:fld>
            <a:endParaRPr lang="es-ES" dirty="0"/>
          </a:p>
        </p:txBody>
      </p:sp>
      <p:sp>
        <p:nvSpPr>
          <p:cNvPr id="13" name="Shape 546">
            <a:extLst>
              <a:ext uri="{FF2B5EF4-FFF2-40B4-BE49-F238E27FC236}">
                <a16:creationId xmlns:a16="http://schemas.microsoft.com/office/drawing/2014/main" id="{2D54C778-AC8A-4A59-8BDE-D55FF863380D}"/>
              </a:ext>
            </a:extLst>
          </p:cNvPr>
          <p:cNvSpPr txBox="1"/>
          <p:nvPr userDrawn="1"/>
        </p:nvSpPr>
        <p:spPr>
          <a:xfrm>
            <a:off x="4420091" y="6458577"/>
            <a:ext cx="33454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100000"/>
              </a:lnSpc>
            </a:pPr>
            <a:r>
              <a:rPr kumimoji="0" lang="es-ES" sz="700" b="0" i="0" u="none" strike="noStrike" cap="none" spc="0" normalizeH="0" baseline="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Voluntaris </a:t>
            </a:r>
            <a:r>
              <a:rPr kumimoji="0" lang="ca-ES" sz="700" b="0" i="0" u="none" strike="noStrike" cap="none" spc="0" normalizeH="0" baseline="0" noProof="0" dirty="0" err="1">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CaixaBank</a:t>
            </a:r>
            <a:r>
              <a:rPr kumimoji="0" lang="ca-ES" sz="700" b="0" i="0" u="none" strike="noStrike" cap="none" spc="0" normalizeH="0" baseline="0" noProof="0" dirty="0">
                <a:ln>
                  <a:noFill/>
                </a:ln>
                <a:solidFill>
                  <a:srgbClr val="FFFFFF"/>
                </a:solidFill>
                <a:effectLst/>
                <a:uFillTx/>
                <a:latin typeface="Open Sans SemiBold" panose="020B0706030804020204" pitchFamily="34" charset="0"/>
                <a:ea typeface="Open Sans SemiBold" panose="020B0706030804020204" pitchFamily="34" charset="0"/>
                <a:cs typeface="Open Sans SemiBold" panose="020B0706030804020204" pitchFamily="34" charset="0"/>
                <a:sym typeface="Helvetica"/>
              </a:rPr>
              <a:t>, Barcelona, 2021. </a:t>
            </a:r>
          </a:p>
          <a:p>
            <a:pPr algn="ctr">
              <a:lnSpc>
                <a:spcPct val="100000"/>
              </a:lnSpc>
            </a:pPr>
            <a:r>
              <a:rPr kumimoji="0" lang="ca-ES" sz="700" b="0" i="0" u="none" strike="noStrike" cap="none" spc="0" normalizeH="0" baseline="0" noProof="0" dirty="0">
                <a:ln>
                  <a:noFill/>
                </a:ln>
                <a:solidFill>
                  <a:srgbClr val="FFFFFF"/>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a:rPr>
              <a:t>Es prohibeix la seva reproducció i comunicació o accés a tercers no autoritzats.</a:t>
            </a:r>
          </a:p>
        </p:txBody>
      </p:sp>
      <p:pic>
        <p:nvPicPr>
          <p:cNvPr id="3" name="Imagen 2">
            <a:extLst>
              <a:ext uri="{FF2B5EF4-FFF2-40B4-BE49-F238E27FC236}">
                <a16:creationId xmlns:a16="http://schemas.microsoft.com/office/drawing/2014/main" id="{42F08350-A7DB-412B-AD05-FC288F2715C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581" y="6389135"/>
            <a:ext cx="832965" cy="4331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7" r:id="rId6"/>
    <p:sldLayoutId id="2147483664" r:id="rId7"/>
    <p:sldLayoutId id="2147483674" r:id="rId8"/>
  </p:sldLayoutIdLst>
  <p:transition spd="med"/>
  <p:hf hdr="0" ftr="0" dt="0"/>
  <p:txStyles>
    <p:titleStyle>
      <a:lvl1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1pPr>
      <a:lvl2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2pPr>
      <a:lvl3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3pPr>
      <a:lvl4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4pPr>
      <a:lvl5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5pPr>
      <a:lvl6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6pPr>
      <a:lvl7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7pPr>
      <a:lvl8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8pPr>
      <a:lvl9pPr marL="0" marR="0" indent="0" algn="ctr" defTabSz="45720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Montserrat Regular"/>
        </a:defRPr>
      </a:lvl9pPr>
    </p:titleStyle>
    <p:bodyStyle>
      <a:lvl1pPr marL="342904" marR="0" indent="-342904"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1pPr>
      <a:lvl2pPr marL="783780" marR="0" indent="-326575"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2pPr>
      <a:lvl3pPr marL="1219215" marR="0" indent="-304804"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3pPr>
      <a:lvl4pPr marL="1737382" marR="0" indent="-365765"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4pPr>
      <a:lvl5pPr marL="2194587" marR="0" indent="-365765"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5pPr>
      <a:lvl6pPr marL="2651793" marR="0" indent="-365765"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6pPr>
      <a:lvl7pPr marL="3108999" marR="0" indent="-365765"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7pPr>
      <a:lvl8pPr marL="3566203" marR="0" indent="-365763"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8pPr>
      <a:lvl9pPr marL="4023409" marR="0" indent="-365763" algn="l" defTabSz="45720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Montserrat Regular"/>
        </a:defRPr>
      </a:lvl9pPr>
    </p:bodyStyle>
    <p:otherStyle>
      <a:lvl1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1pPr>
      <a:lvl2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2pPr>
      <a:lvl3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3pPr>
      <a:lvl4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4pPr>
      <a:lvl5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5pPr>
      <a:lvl6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6pPr>
      <a:lvl7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7pPr>
      <a:lvl8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8pPr>
      <a:lvl9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Regular"/>
        </a:defRPr>
      </a:lvl9pPr>
    </p:otherStyle>
  </p:txStyles>
  <p:extLst>
    <p:ext uri="{27BBF7A9-308A-43DC-89C8-2F10F3537804}">
      <p15:sldGuideLst xmlns:p15="http://schemas.microsoft.com/office/powerpoint/2012/main">
        <p15:guide id="1" pos="756" userDrawn="1">
          <p15:clr>
            <a:srgbClr val="F26B43"/>
          </p15:clr>
        </p15:guide>
        <p15:guide id="2" pos="6924" userDrawn="1">
          <p15:clr>
            <a:srgbClr val="F26B43"/>
          </p15:clr>
        </p15:guide>
        <p15:guide id="3" orient="horz" pos="210" userDrawn="1">
          <p15:clr>
            <a:srgbClr val="F26B43"/>
          </p15:clr>
        </p15:guide>
        <p15:guide id="4" pos="3840" userDrawn="1">
          <p15:clr>
            <a:srgbClr val="F26B43"/>
          </p15:clr>
        </p15:guide>
        <p15:guide id="5" pos="3612" userDrawn="1">
          <p15:clr>
            <a:srgbClr val="F26B43"/>
          </p15:clr>
        </p15:guide>
        <p15:guide id="6" pos="40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es/borracho-alcohol-peligro-40363/" TargetMode="External"/><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6.png"/><Relationship Id="rId10"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incibe.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sv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audio" Target="../media/audio1.wav"/><Relationship Id="rId7" Type="http://schemas.openxmlformats.org/officeDocument/2006/relationships/image" Target="../media/image59.sv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62.svg"/><Relationship Id="rId4" Type="http://schemas.openxmlformats.org/officeDocument/2006/relationships/image" Target="../media/image56.png"/><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audio" Target="../media/audio1.wav"/><Relationship Id="rId7" Type="http://schemas.openxmlformats.org/officeDocument/2006/relationships/image" Target="../media/image59.sv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64.svg"/><Relationship Id="rId10" Type="http://schemas.openxmlformats.org/officeDocument/2006/relationships/image" Target="../media/image62.svg"/><Relationship Id="rId4" Type="http://schemas.openxmlformats.org/officeDocument/2006/relationships/image" Target="../media/image63.png"/><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audio" Target="../media/audio1.wav"/><Relationship Id="rId7" Type="http://schemas.openxmlformats.org/officeDocument/2006/relationships/image" Target="../media/image59.sv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58.png"/><Relationship Id="rId5" Type="http://schemas.microsoft.com/office/2007/relationships/hdphoto" Target="../media/hdphoto4.wdp"/><Relationship Id="rId10" Type="http://schemas.openxmlformats.org/officeDocument/2006/relationships/image" Target="../media/image62.svg"/><Relationship Id="rId4" Type="http://schemas.openxmlformats.org/officeDocument/2006/relationships/image" Target="../media/image65.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1.wav"/><Relationship Id="rId7"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59.svg"/><Relationship Id="rId11" Type="http://schemas.openxmlformats.org/officeDocument/2006/relationships/image" Target="../media/image62.svg"/><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8.sv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62.sv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9.png"/><Relationship Id="rId4" Type="http://schemas.openxmlformats.org/officeDocument/2006/relationships/image" Target="../media/image60.png"/><Relationship Id="rId9" Type="http://schemas.openxmlformats.org/officeDocument/2006/relationships/image" Target="../media/image5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59.svg"/><Relationship Id="rId4" Type="http://schemas.openxmlformats.org/officeDocument/2006/relationships/image" Target="../media/image60.png"/><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audio" Target="../media/audio1.wav"/><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audio" Target="../media/audio1.wav"/><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74.svg"/><Relationship Id="rId4" Type="http://schemas.openxmlformats.org/officeDocument/2006/relationships/image" Target="../media/image60.png"/><Relationship Id="rId9"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G 007825 - 163.jpg"/>
          <p:cNvPicPr>
            <a:picLocks noChangeAspect="1"/>
          </p:cNvPicPr>
          <p:nvPr/>
        </p:nvPicPr>
        <p:blipFill rotWithShape="1">
          <a:blip r:embed="rId3" cstate="print">
            <a:extLst>
              <a:ext uri="{28A0092B-C50C-407E-A947-70E740481C1C}">
                <a14:useLocalDpi xmlns:a14="http://schemas.microsoft.com/office/drawing/2010/main" val="0"/>
              </a:ext>
            </a:extLst>
          </a:blip>
          <a:srcRect l="50212" t="17933"/>
          <a:stretch/>
        </p:blipFill>
        <p:spPr>
          <a:xfrm>
            <a:off x="6002867" y="0"/>
            <a:ext cx="6237816" cy="6858000"/>
          </a:xfrm>
          <a:prstGeom prst="rect">
            <a:avLst/>
          </a:prstGeom>
        </p:spPr>
      </p:pic>
      <p:sp>
        <p:nvSpPr>
          <p:cNvPr id="11" name="Rectángulo 10"/>
          <p:cNvSpPr/>
          <p:nvPr/>
        </p:nvSpPr>
        <p:spPr>
          <a:xfrm>
            <a:off x="0" y="0"/>
            <a:ext cx="5999989" cy="68580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ca-ES" sz="2400" noProof="0" dirty="0"/>
          </a:p>
        </p:txBody>
      </p:sp>
      <p:sp>
        <p:nvSpPr>
          <p:cNvPr id="12" name="TextBox 6"/>
          <p:cNvSpPr txBox="1">
            <a:spLocks noChangeAspect="1"/>
          </p:cNvSpPr>
          <p:nvPr/>
        </p:nvSpPr>
        <p:spPr>
          <a:xfrm>
            <a:off x="2243" y="3813043"/>
            <a:ext cx="5999989" cy="656655"/>
          </a:xfrm>
          <a:prstGeom prst="rect">
            <a:avLst/>
          </a:prstGeom>
        </p:spPr>
        <p:txBody>
          <a:bodyPr wrap="square" lIns="0" tIns="0" rIns="0" bIns="0" rtlCol="0" anchor="t">
            <a:spAutoFit/>
          </a:bodyPr>
          <a:lstStyle/>
          <a:p>
            <a:pPr algn="ctr"/>
            <a:r>
              <a:rPr lang="ca-ES" sz="4267" b="1" noProof="0" dirty="0">
                <a:solidFill>
                  <a:schemeClr val="bg1"/>
                </a:solidFill>
                <a:latin typeface="Poppins"/>
                <a:cs typeface="Poppins"/>
              </a:rPr>
              <a:t>Fraus Digitals</a:t>
            </a:r>
            <a:endParaRPr lang="ca-ES" sz="3200" b="1" noProof="0" dirty="0">
              <a:solidFill>
                <a:schemeClr val="bg1"/>
              </a:solidFill>
              <a:latin typeface="Poppins"/>
              <a:cs typeface="Poppins"/>
            </a:endParaRPr>
          </a:p>
        </p:txBody>
      </p:sp>
      <p:sp>
        <p:nvSpPr>
          <p:cNvPr id="13" name="TextBox 7"/>
          <p:cNvSpPr txBox="1"/>
          <p:nvPr/>
        </p:nvSpPr>
        <p:spPr>
          <a:xfrm>
            <a:off x="2243" y="2564905"/>
            <a:ext cx="5999989" cy="417871"/>
          </a:xfrm>
          <a:prstGeom prst="rect">
            <a:avLst/>
          </a:prstGeom>
        </p:spPr>
        <p:txBody>
          <a:bodyPr wrap="square" lIns="0" tIns="0" rIns="0" bIns="0" rtlCol="0" anchor="t">
            <a:spAutoFit/>
          </a:bodyPr>
          <a:lstStyle/>
          <a:p>
            <a:pPr algn="ctr">
              <a:lnSpc>
                <a:spcPts val="3547"/>
              </a:lnSpc>
            </a:pPr>
            <a:r>
              <a:rPr lang="ca-ES" sz="2400" noProof="0" dirty="0">
                <a:solidFill>
                  <a:srgbClr val="FFFFFF"/>
                </a:solidFill>
                <a:latin typeface="Quarto-Bold"/>
                <a:cs typeface="Quarto-Bold"/>
              </a:rPr>
              <a:t>CICLE DE XERRADES</a:t>
            </a:r>
          </a:p>
        </p:txBody>
      </p:sp>
      <p:cxnSp>
        <p:nvCxnSpPr>
          <p:cNvPr id="16" name="Conector recto 15"/>
          <p:cNvCxnSpPr/>
          <p:nvPr/>
        </p:nvCxnSpPr>
        <p:spPr>
          <a:xfrm>
            <a:off x="1178035" y="3332989"/>
            <a:ext cx="3648405"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5C8E7963-7B3F-1EE4-7385-2CC19C1BCF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749" y="901209"/>
            <a:ext cx="3764691" cy="833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C197B-58BC-E0CB-A9D6-03287A80D199}"/>
            </a:ext>
          </a:extLst>
        </p:cNvPr>
        <p:cNvGrpSpPr/>
        <p:nvPr/>
      </p:nvGrpSpPr>
      <p:grpSpPr>
        <a:xfrm>
          <a:off x="0" y="0"/>
          <a:ext cx="0" cy="0"/>
          <a:chOff x="0" y="0"/>
          <a:chExt cx="0" cy="0"/>
        </a:xfrm>
      </p:grpSpPr>
      <p:sp>
        <p:nvSpPr>
          <p:cNvPr id="2" name="TextBox 15">
            <a:extLst>
              <a:ext uri="{FF2B5EF4-FFF2-40B4-BE49-F238E27FC236}">
                <a16:creationId xmlns:a16="http://schemas.microsoft.com/office/drawing/2014/main" id="{E5032677-0671-F05F-29D6-0AB6C46689C7}"/>
              </a:ext>
            </a:extLst>
          </p:cNvPr>
          <p:cNvSpPr txBox="1"/>
          <p:nvPr/>
        </p:nvSpPr>
        <p:spPr>
          <a:xfrm>
            <a:off x="6197549" y="4197086"/>
            <a:ext cx="5760640" cy="1231299"/>
          </a:xfrm>
          <a:prstGeom prst="rect">
            <a:avLst/>
          </a:prstGeom>
        </p:spPr>
        <p:txBody>
          <a:bodyPr wrap="square" lIns="0" tIns="0" rIns="0" bIns="0" rtlCol="0" anchor="t">
            <a:spAutoFit/>
          </a:bodyPr>
          <a:lstStyle/>
          <a:p>
            <a:pPr algn="ctr"/>
            <a:r>
              <a:rPr lang="ca-ES" sz="2667" spc="20" noProof="0" dirty="0">
                <a:solidFill>
                  <a:srgbClr val="595959"/>
                </a:solidFill>
                <a:latin typeface="Poppins"/>
                <a:cs typeface="Poppins"/>
              </a:rPr>
              <a:t>No obrir mai enllaços desconeguts enviats </a:t>
            </a:r>
          </a:p>
          <a:p>
            <a:pPr algn="ctr"/>
            <a:r>
              <a:rPr lang="ca-ES" sz="2667" spc="20" noProof="0" dirty="0">
                <a:solidFill>
                  <a:srgbClr val="595959"/>
                </a:solidFill>
                <a:latin typeface="Poppins"/>
                <a:cs typeface="Poppins"/>
              </a:rPr>
              <a:t>per SMS / MMS</a:t>
            </a:r>
          </a:p>
        </p:txBody>
      </p:sp>
      <p:sp>
        <p:nvSpPr>
          <p:cNvPr id="3" name="TextBox 18">
            <a:extLst>
              <a:ext uri="{FF2B5EF4-FFF2-40B4-BE49-F238E27FC236}">
                <a16:creationId xmlns:a16="http://schemas.microsoft.com/office/drawing/2014/main" id="{F7A20F38-7715-2A48-04ED-9195AC9E6E2A}"/>
              </a:ext>
            </a:extLst>
          </p:cNvPr>
          <p:cNvSpPr txBox="1"/>
          <p:nvPr/>
        </p:nvSpPr>
        <p:spPr>
          <a:xfrm>
            <a:off x="6576053" y="1428186"/>
            <a:ext cx="5140707" cy="769441"/>
          </a:xfrm>
          <a:prstGeom prst="rect">
            <a:avLst/>
          </a:prstGeom>
        </p:spPr>
        <p:txBody>
          <a:bodyPr wrap="square" lIns="0" tIns="0" rIns="0" bIns="0" rtlCol="0" anchor="t">
            <a:spAutoFit/>
          </a:bodyPr>
          <a:lstStyle/>
          <a:p>
            <a:pPr algn="ctr">
              <a:lnSpc>
                <a:spcPts val="6027"/>
              </a:lnSpc>
            </a:pPr>
            <a:r>
              <a:rPr lang="ca-ES" sz="5067" b="1" i="1" spc="151" noProof="0" dirty="0" err="1">
                <a:solidFill>
                  <a:srgbClr val="019EE2"/>
                </a:solidFill>
                <a:latin typeface="Poppins"/>
                <a:cs typeface="Poppins"/>
              </a:rPr>
              <a:t>Smishing</a:t>
            </a:r>
            <a:endParaRPr lang="ca-ES" sz="5067" b="1" i="1" spc="151" noProof="0" dirty="0">
              <a:solidFill>
                <a:srgbClr val="019EE2"/>
              </a:solidFill>
              <a:latin typeface="Poppins"/>
              <a:cs typeface="Poppins"/>
            </a:endParaRPr>
          </a:p>
        </p:txBody>
      </p:sp>
      <p:sp>
        <p:nvSpPr>
          <p:cNvPr id="4" name="TextBox 19">
            <a:extLst>
              <a:ext uri="{FF2B5EF4-FFF2-40B4-BE49-F238E27FC236}">
                <a16:creationId xmlns:a16="http://schemas.microsoft.com/office/drawing/2014/main" id="{FB7CDDDB-A364-E3EC-3F5D-72282312E9C2}"/>
              </a:ext>
            </a:extLst>
          </p:cNvPr>
          <p:cNvSpPr txBox="1"/>
          <p:nvPr/>
        </p:nvSpPr>
        <p:spPr>
          <a:xfrm>
            <a:off x="7314012" y="2532227"/>
            <a:ext cx="3664793" cy="820738"/>
          </a:xfrm>
          <a:prstGeom prst="rect">
            <a:avLst/>
          </a:prstGeom>
        </p:spPr>
        <p:txBody>
          <a:bodyPr wrap="square" lIns="0" tIns="0" rIns="0" bIns="0" rtlCol="0" anchor="t">
            <a:spAutoFit/>
          </a:bodyPr>
          <a:lstStyle/>
          <a:p>
            <a:pPr algn="ctr">
              <a:lnSpc>
                <a:spcPts val="3213"/>
              </a:lnSpc>
            </a:pPr>
            <a:r>
              <a:rPr lang="ca-ES" sz="2667" b="1" noProof="0" dirty="0">
                <a:solidFill>
                  <a:srgbClr val="019EE2"/>
                </a:solidFill>
                <a:latin typeface="Poppins"/>
                <a:cs typeface="Poppins"/>
              </a:rPr>
              <a:t>Seguretat també amb el nostre </a:t>
            </a:r>
            <a:r>
              <a:rPr lang="ca-ES" sz="2667" b="1" u="sng" noProof="0" dirty="0">
                <a:solidFill>
                  <a:srgbClr val="019EE2"/>
                </a:solidFill>
                <a:latin typeface="Poppins"/>
                <a:cs typeface="Poppins"/>
              </a:rPr>
              <a:t>mòbil</a:t>
            </a:r>
          </a:p>
        </p:txBody>
      </p:sp>
      <p:pic>
        <p:nvPicPr>
          <p:cNvPr id="5" name="Imagen 4" descr="IMG 007400 - 306.jpg">
            <a:extLst>
              <a:ext uri="{FF2B5EF4-FFF2-40B4-BE49-F238E27FC236}">
                <a16:creationId xmlns:a16="http://schemas.microsoft.com/office/drawing/2014/main" id="{62CD151D-9C1D-DFDC-59AB-E7651B65B5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92" r="9720"/>
          <a:stretch/>
        </p:blipFill>
        <p:spPr>
          <a:xfrm>
            <a:off x="0" y="-11552"/>
            <a:ext cx="5999989" cy="6392872"/>
          </a:xfrm>
          <a:prstGeom prst="rect">
            <a:avLst/>
          </a:prstGeom>
        </p:spPr>
      </p:pic>
      <p:cxnSp>
        <p:nvCxnSpPr>
          <p:cNvPr id="6" name="Conector recto 5">
            <a:extLst>
              <a:ext uri="{FF2B5EF4-FFF2-40B4-BE49-F238E27FC236}">
                <a16:creationId xmlns:a16="http://schemas.microsoft.com/office/drawing/2014/main" id="{702DE0A4-F0BF-35F0-0FDF-60F01C37871A}"/>
              </a:ext>
            </a:extLst>
          </p:cNvPr>
          <p:cNvCxnSpPr/>
          <p:nvPr/>
        </p:nvCxnSpPr>
        <p:spPr>
          <a:xfrm>
            <a:off x="7440150" y="2389915"/>
            <a:ext cx="3648405"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58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34625-5E41-6F13-B006-D61F85B9304E}"/>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B00AD2FE-5EA5-92BB-4937-957A275DB771}"/>
              </a:ext>
            </a:extLst>
          </p:cNvPr>
          <p:cNvPicPr>
            <a:picLocks noChangeAspect="1"/>
          </p:cNvPicPr>
          <p:nvPr/>
        </p:nvPicPr>
        <p:blipFill>
          <a:blip r:embed="rId3"/>
          <a:srcRect l="2324" t="1641" r="33547" b="68831"/>
          <a:stretch/>
        </p:blipFill>
        <p:spPr>
          <a:xfrm>
            <a:off x="535301" y="2264463"/>
            <a:ext cx="2842775" cy="1855212"/>
          </a:xfrm>
          <a:prstGeom prst="rect">
            <a:avLst/>
          </a:prstGeom>
          <a:ln>
            <a:noFill/>
          </a:ln>
          <a:effectLst>
            <a:outerShdw blurRad="292100" dist="139700" dir="2700000" algn="tl" rotWithShape="0">
              <a:srgbClr val="333333">
                <a:alpha val="65000"/>
              </a:srgbClr>
            </a:outerShdw>
          </a:effectLst>
        </p:spPr>
      </p:pic>
      <p:pic>
        <p:nvPicPr>
          <p:cNvPr id="3" name="Imagen 2">
            <a:extLst>
              <a:ext uri="{FF2B5EF4-FFF2-40B4-BE49-F238E27FC236}">
                <a16:creationId xmlns:a16="http://schemas.microsoft.com/office/drawing/2014/main" id="{1F7C56B4-6BE5-AC43-0054-2DA397F0D737}"/>
              </a:ext>
            </a:extLst>
          </p:cNvPr>
          <p:cNvPicPr>
            <a:picLocks noChangeAspect="1"/>
          </p:cNvPicPr>
          <p:nvPr/>
        </p:nvPicPr>
        <p:blipFill rotWithShape="1">
          <a:blip r:embed="rId4"/>
          <a:srcRect l="73927" t="35632" r="5232" b="35729"/>
          <a:stretch/>
        </p:blipFill>
        <p:spPr>
          <a:xfrm>
            <a:off x="574741" y="4200865"/>
            <a:ext cx="2803335" cy="2108456"/>
          </a:xfrm>
          <a:prstGeom prst="rect">
            <a:avLst/>
          </a:prstGeom>
          <a:ln>
            <a:noFill/>
          </a:ln>
          <a:effectLst>
            <a:outerShdw blurRad="292100" dist="139700" dir="2700000" algn="tl" rotWithShape="0">
              <a:srgbClr val="333333">
                <a:alpha val="65000"/>
              </a:srgbClr>
            </a:outerShdw>
          </a:effectLst>
        </p:spPr>
      </p:pic>
      <p:cxnSp>
        <p:nvCxnSpPr>
          <p:cNvPr id="5" name="Conector recto 4">
            <a:extLst>
              <a:ext uri="{FF2B5EF4-FFF2-40B4-BE49-F238E27FC236}">
                <a16:creationId xmlns:a16="http://schemas.microsoft.com/office/drawing/2014/main" id="{6097C7FC-0AEF-D3F9-29A3-827CD414E4B5}"/>
              </a:ext>
            </a:extLst>
          </p:cNvPr>
          <p:cNvCxnSpPr>
            <a:cxnSpLocks/>
          </p:cNvCxnSpPr>
          <p:nvPr/>
        </p:nvCxnSpPr>
        <p:spPr>
          <a:xfrm>
            <a:off x="3695733" y="1243408"/>
            <a:ext cx="3922323"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ECF0BE07-F068-0D84-04BA-BD9124AF7595}"/>
              </a:ext>
            </a:extLst>
          </p:cNvPr>
          <p:cNvSpPr txBox="1"/>
          <p:nvPr/>
        </p:nvSpPr>
        <p:spPr>
          <a:xfrm>
            <a:off x="259003" y="1582485"/>
            <a:ext cx="3434809" cy="646331"/>
          </a:xfrm>
          <a:prstGeom prst="rect">
            <a:avLst/>
          </a:prstGeom>
          <a:noFill/>
        </p:spPr>
        <p:txBody>
          <a:bodyPr wrap="square" rtlCol="0">
            <a:spAutoFit/>
          </a:bodyPr>
          <a:lstStyle/>
          <a:p>
            <a:pPr algn="ctr"/>
            <a:r>
              <a:rPr lang="ca-ES" b="1" noProof="0" dirty="0"/>
              <a:t>Suplantació d’entitats bancàries</a:t>
            </a:r>
          </a:p>
        </p:txBody>
      </p:sp>
      <p:sp>
        <p:nvSpPr>
          <p:cNvPr id="7" name="CuadroTexto 6">
            <a:extLst>
              <a:ext uri="{FF2B5EF4-FFF2-40B4-BE49-F238E27FC236}">
                <a16:creationId xmlns:a16="http://schemas.microsoft.com/office/drawing/2014/main" id="{7DA512F1-B261-F8A7-CCEF-1385361DDFCF}"/>
              </a:ext>
            </a:extLst>
          </p:cNvPr>
          <p:cNvSpPr txBox="1"/>
          <p:nvPr/>
        </p:nvSpPr>
        <p:spPr>
          <a:xfrm>
            <a:off x="4036114" y="1777834"/>
            <a:ext cx="4081980" cy="646331"/>
          </a:xfrm>
          <a:prstGeom prst="rect">
            <a:avLst/>
          </a:prstGeom>
          <a:noFill/>
        </p:spPr>
        <p:txBody>
          <a:bodyPr wrap="square" rtlCol="0">
            <a:spAutoFit/>
          </a:bodyPr>
          <a:lstStyle/>
          <a:p>
            <a:pPr algn="ctr"/>
            <a:r>
              <a:rPr lang="ca-ES" b="1" noProof="0" dirty="0"/>
              <a:t>Suplantació d'entitats públiques </a:t>
            </a:r>
          </a:p>
          <a:p>
            <a:pPr algn="ctr"/>
            <a:r>
              <a:rPr lang="ca-ES" b="1" noProof="0" dirty="0"/>
              <a:t>i/o privades</a:t>
            </a:r>
          </a:p>
        </p:txBody>
      </p:sp>
      <p:sp>
        <p:nvSpPr>
          <p:cNvPr id="8" name="CuadroTexto 7">
            <a:extLst>
              <a:ext uri="{FF2B5EF4-FFF2-40B4-BE49-F238E27FC236}">
                <a16:creationId xmlns:a16="http://schemas.microsoft.com/office/drawing/2014/main" id="{2E4BC3FB-928F-16A2-5C90-FD7EC55F3631}"/>
              </a:ext>
            </a:extLst>
          </p:cNvPr>
          <p:cNvSpPr txBox="1"/>
          <p:nvPr/>
        </p:nvSpPr>
        <p:spPr>
          <a:xfrm>
            <a:off x="9134059" y="1785987"/>
            <a:ext cx="2492580" cy="1200329"/>
          </a:xfrm>
          <a:prstGeom prst="rect">
            <a:avLst/>
          </a:prstGeom>
          <a:noFill/>
        </p:spPr>
        <p:txBody>
          <a:bodyPr wrap="square" rtlCol="0">
            <a:spAutoFit/>
          </a:bodyPr>
          <a:lstStyle/>
          <a:p>
            <a:pPr algn="ctr"/>
            <a:r>
              <a:rPr lang="ca-ES" b="1" noProof="0" dirty="0"/>
              <a:t>Suplantació d'empreses de paqueteria i transports</a:t>
            </a:r>
          </a:p>
        </p:txBody>
      </p:sp>
      <p:pic>
        <p:nvPicPr>
          <p:cNvPr id="9" name="Imagen 8">
            <a:extLst>
              <a:ext uri="{FF2B5EF4-FFF2-40B4-BE49-F238E27FC236}">
                <a16:creationId xmlns:a16="http://schemas.microsoft.com/office/drawing/2014/main" id="{1FB50C66-1DE6-2DF3-6699-4A60B372DE40}"/>
              </a:ext>
            </a:extLst>
          </p:cNvPr>
          <p:cNvPicPr>
            <a:picLocks noChangeAspect="1"/>
          </p:cNvPicPr>
          <p:nvPr/>
        </p:nvPicPr>
        <p:blipFill>
          <a:blip r:embed="rId5"/>
          <a:stretch>
            <a:fillRect/>
          </a:stretch>
        </p:blipFill>
        <p:spPr>
          <a:xfrm>
            <a:off x="4569450" y="2549496"/>
            <a:ext cx="3158732" cy="2031632"/>
          </a:xfrm>
          <a:prstGeom prst="rect">
            <a:avLst/>
          </a:prstGeom>
          <a:ln>
            <a:noFill/>
          </a:ln>
          <a:effectLst>
            <a:outerShdw blurRad="292100" dist="139700" dir="2700000" algn="tl" rotWithShape="0">
              <a:srgbClr val="333333">
                <a:alpha val="65000"/>
              </a:srgbClr>
            </a:outerShdw>
          </a:effectLst>
        </p:spPr>
      </p:pic>
      <p:pic>
        <p:nvPicPr>
          <p:cNvPr id="10" name="Imagen 9">
            <a:extLst>
              <a:ext uri="{FF2B5EF4-FFF2-40B4-BE49-F238E27FC236}">
                <a16:creationId xmlns:a16="http://schemas.microsoft.com/office/drawing/2014/main" id="{C92F8E69-E5BD-DD4B-9EFA-FEB3DA315172}"/>
              </a:ext>
            </a:extLst>
          </p:cNvPr>
          <p:cNvPicPr>
            <a:picLocks noChangeAspect="1"/>
          </p:cNvPicPr>
          <p:nvPr/>
        </p:nvPicPr>
        <p:blipFill>
          <a:blip r:embed="rId6"/>
          <a:stretch>
            <a:fillRect/>
          </a:stretch>
        </p:blipFill>
        <p:spPr>
          <a:xfrm>
            <a:off x="9074629" y="3688368"/>
            <a:ext cx="2614841" cy="1564835"/>
          </a:xfrm>
          <a:prstGeom prst="rect">
            <a:avLst/>
          </a:prstGeom>
          <a:ln>
            <a:noFill/>
          </a:ln>
          <a:effectLst>
            <a:outerShdw blurRad="292100" dist="139700" dir="2700000" algn="tl" rotWithShape="0">
              <a:srgbClr val="333333">
                <a:alpha val="65000"/>
              </a:srgbClr>
            </a:outerShdw>
          </a:effectLst>
        </p:spPr>
      </p:pic>
      <p:sp>
        <p:nvSpPr>
          <p:cNvPr id="11" name="Rectángulo: esquinas redondeadas 10">
            <a:extLst>
              <a:ext uri="{FF2B5EF4-FFF2-40B4-BE49-F238E27FC236}">
                <a16:creationId xmlns:a16="http://schemas.microsoft.com/office/drawing/2014/main" id="{BAF8B143-AEF9-E051-5A7A-6424CCD0F0A3}"/>
              </a:ext>
            </a:extLst>
          </p:cNvPr>
          <p:cNvSpPr/>
          <p:nvPr/>
        </p:nvSpPr>
        <p:spPr>
          <a:xfrm>
            <a:off x="239350" y="1553223"/>
            <a:ext cx="3498429" cy="4756098"/>
          </a:xfrm>
          <a:prstGeom prst="roundRect">
            <a:avLst/>
          </a:prstGeom>
          <a:noFill/>
          <a:ln>
            <a:solidFill>
              <a:srgbClr val="38C9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sz="2400" noProof="0" dirty="0"/>
          </a:p>
        </p:txBody>
      </p:sp>
      <p:sp>
        <p:nvSpPr>
          <p:cNvPr id="12" name="Rectángulo: esquinas redondeadas 11">
            <a:extLst>
              <a:ext uri="{FF2B5EF4-FFF2-40B4-BE49-F238E27FC236}">
                <a16:creationId xmlns:a16="http://schemas.microsoft.com/office/drawing/2014/main" id="{99C1F0C1-6C18-F263-CCF4-49F14A295231}"/>
              </a:ext>
            </a:extLst>
          </p:cNvPr>
          <p:cNvSpPr/>
          <p:nvPr/>
        </p:nvSpPr>
        <p:spPr>
          <a:xfrm>
            <a:off x="8750125" y="1533621"/>
            <a:ext cx="3106516" cy="4731265"/>
          </a:xfrm>
          <a:prstGeom prst="roundRect">
            <a:avLst/>
          </a:prstGeom>
          <a:noFill/>
          <a:ln>
            <a:solidFill>
              <a:srgbClr val="38C9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sz="2400" noProof="0" dirty="0"/>
          </a:p>
        </p:txBody>
      </p:sp>
      <p:sp>
        <p:nvSpPr>
          <p:cNvPr id="13" name="Rectángulo: esquinas redondeadas 12">
            <a:extLst>
              <a:ext uri="{FF2B5EF4-FFF2-40B4-BE49-F238E27FC236}">
                <a16:creationId xmlns:a16="http://schemas.microsoft.com/office/drawing/2014/main" id="{2930CE63-CEAE-FD67-A1C5-932CCDDFECA3}"/>
              </a:ext>
            </a:extLst>
          </p:cNvPr>
          <p:cNvSpPr/>
          <p:nvPr/>
        </p:nvSpPr>
        <p:spPr>
          <a:xfrm>
            <a:off x="3988431" y="1508788"/>
            <a:ext cx="4433403" cy="4756098"/>
          </a:xfrm>
          <a:prstGeom prst="roundRect">
            <a:avLst/>
          </a:prstGeom>
          <a:noFill/>
          <a:ln>
            <a:solidFill>
              <a:srgbClr val="38C9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sz="2400" noProof="0" dirty="0"/>
          </a:p>
        </p:txBody>
      </p:sp>
      <p:pic>
        <p:nvPicPr>
          <p:cNvPr id="15" name="Imagen 14" descr="Interfaz de usuario gráfica, Texto, Aplicación, Chat o mensaje de texto&#10;&#10;El contenido generado por IA puede ser incorrecto.">
            <a:extLst>
              <a:ext uri="{FF2B5EF4-FFF2-40B4-BE49-F238E27FC236}">
                <a16:creationId xmlns:a16="http://schemas.microsoft.com/office/drawing/2014/main" id="{CE243088-7A1E-2602-D253-78D9F3C9B9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9450" y="4731445"/>
            <a:ext cx="3134577" cy="1193833"/>
          </a:xfrm>
          <a:prstGeom prst="rect">
            <a:avLst/>
          </a:prstGeom>
          <a:ln>
            <a:noFill/>
          </a:ln>
          <a:effectLst>
            <a:outerShdw blurRad="292100" dist="139700" dir="2700000" algn="tl" rotWithShape="0">
              <a:srgbClr val="333333">
                <a:alpha val="65000"/>
              </a:srgbClr>
            </a:outerShdw>
          </a:effectLst>
        </p:spPr>
      </p:pic>
      <p:sp>
        <p:nvSpPr>
          <p:cNvPr id="16" name="TextBox 6">
            <a:extLst>
              <a:ext uri="{FF2B5EF4-FFF2-40B4-BE49-F238E27FC236}">
                <a16:creationId xmlns:a16="http://schemas.microsoft.com/office/drawing/2014/main" id="{A8AEBB4B-F50D-8547-9CC7-2E4560E7B6EA}"/>
              </a:ext>
            </a:extLst>
          </p:cNvPr>
          <p:cNvSpPr txBox="1">
            <a:spLocks noChangeAspect="1"/>
          </p:cNvSpPr>
          <p:nvPr/>
        </p:nvSpPr>
        <p:spPr>
          <a:xfrm>
            <a:off x="2735627" y="248828"/>
            <a:ext cx="6096000" cy="902876"/>
          </a:xfrm>
          <a:prstGeom prst="rect">
            <a:avLst/>
          </a:prstGeom>
        </p:spPr>
        <p:txBody>
          <a:bodyPr wrap="square" lIns="0" tIns="0" rIns="0" bIns="0" rtlCol="0" anchor="t">
            <a:spAutoFit/>
          </a:bodyPr>
          <a:lstStyle/>
          <a:p>
            <a:pPr algn="ctr"/>
            <a:r>
              <a:rPr lang="ca-ES" sz="3200" b="1" i="1" noProof="0" dirty="0" err="1">
                <a:solidFill>
                  <a:srgbClr val="019EE2"/>
                </a:solidFill>
                <a:latin typeface="Poppins"/>
                <a:cs typeface="Poppins"/>
              </a:rPr>
              <a:t>Smishing</a:t>
            </a:r>
            <a:endParaRPr lang="ca-ES" sz="3200" b="1" i="1" noProof="0" dirty="0">
              <a:solidFill>
                <a:srgbClr val="019EE2"/>
              </a:solidFill>
              <a:latin typeface="Poppins"/>
              <a:cs typeface="Poppins"/>
            </a:endParaRPr>
          </a:p>
          <a:p>
            <a:pPr algn="ctr"/>
            <a:r>
              <a:rPr lang="ca-ES" sz="2667" b="1" i="1" noProof="0" dirty="0">
                <a:solidFill>
                  <a:srgbClr val="019EE2"/>
                </a:solidFill>
                <a:latin typeface="Poppins"/>
                <a:cs typeface="Poppins"/>
              </a:rPr>
              <a:t>Com detectar-lo</a:t>
            </a:r>
          </a:p>
        </p:txBody>
      </p:sp>
    </p:spTree>
    <p:extLst>
      <p:ext uri="{BB962C8B-B14F-4D97-AF65-F5344CB8AC3E}">
        <p14:creationId xmlns:p14="http://schemas.microsoft.com/office/powerpoint/2010/main" val="216215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46C1-C0DB-E710-67FA-39632483A2EB}"/>
            </a:ext>
          </a:extLst>
        </p:cNvPr>
        <p:cNvGrpSpPr/>
        <p:nvPr/>
      </p:nvGrpSpPr>
      <p:grpSpPr>
        <a:xfrm>
          <a:off x="0" y="0"/>
          <a:ext cx="0" cy="0"/>
          <a:chOff x="0" y="0"/>
          <a:chExt cx="0" cy="0"/>
        </a:xfrm>
      </p:grpSpPr>
      <p:sp>
        <p:nvSpPr>
          <p:cNvPr id="2" name="TextBox 8">
            <a:extLst>
              <a:ext uri="{FF2B5EF4-FFF2-40B4-BE49-F238E27FC236}">
                <a16:creationId xmlns:a16="http://schemas.microsoft.com/office/drawing/2014/main" id="{5D39E65E-622A-CAF6-E61E-3BEC477702AA}"/>
              </a:ext>
            </a:extLst>
          </p:cNvPr>
          <p:cNvSpPr txBox="1"/>
          <p:nvPr/>
        </p:nvSpPr>
        <p:spPr>
          <a:xfrm>
            <a:off x="6240016" y="547325"/>
            <a:ext cx="5376597" cy="769441"/>
          </a:xfrm>
          <a:prstGeom prst="rect">
            <a:avLst/>
          </a:prstGeom>
        </p:spPr>
        <p:txBody>
          <a:bodyPr wrap="square" lIns="0" tIns="0" rIns="0" bIns="0" rtlCol="0" anchor="t">
            <a:spAutoFit/>
          </a:bodyPr>
          <a:lstStyle/>
          <a:p>
            <a:pPr algn="ctr">
              <a:lnSpc>
                <a:spcPts val="6027"/>
              </a:lnSpc>
            </a:pPr>
            <a:r>
              <a:rPr lang="ca-ES" sz="5067" b="1" i="1" spc="151" noProof="0" dirty="0" err="1">
                <a:solidFill>
                  <a:srgbClr val="019EE2"/>
                </a:solidFill>
                <a:latin typeface="Poppins"/>
                <a:cs typeface="Poppins"/>
              </a:rPr>
              <a:t>Vishing</a:t>
            </a:r>
            <a:endParaRPr lang="ca-ES" sz="5067" b="1" spc="151" noProof="0" dirty="0">
              <a:solidFill>
                <a:srgbClr val="019EE2"/>
              </a:solidFill>
              <a:latin typeface="Poppins"/>
              <a:cs typeface="Poppins"/>
            </a:endParaRPr>
          </a:p>
        </p:txBody>
      </p:sp>
      <p:pic>
        <p:nvPicPr>
          <p:cNvPr id="3" name="Imagen 2" descr="196879-OYDUDD-753.jpg">
            <a:extLst>
              <a:ext uri="{FF2B5EF4-FFF2-40B4-BE49-F238E27FC236}">
                <a16:creationId xmlns:a16="http://schemas.microsoft.com/office/drawing/2014/main" id="{5E81DD6C-E16F-27D3-E2DF-40D03A9291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516" r="9564"/>
          <a:stretch/>
        </p:blipFill>
        <p:spPr>
          <a:xfrm>
            <a:off x="0" y="7033"/>
            <a:ext cx="5847645" cy="6374290"/>
          </a:xfrm>
          <a:prstGeom prst="rect">
            <a:avLst/>
          </a:prstGeom>
        </p:spPr>
      </p:pic>
      <p:cxnSp>
        <p:nvCxnSpPr>
          <p:cNvPr id="4" name="Conector recto 3">
            <a:extLst>
              <a:ext uri="{FF2B5EF4-FFF2-40B4-BE49-F238E27FC236}">
                <a16:creationId xmlns:a16="http://schemas.microsoft.com/office/drawing/2014/main" id="{51C1FEA8-4C70-EE95-0832-4A67CA9594D9}"/>
              </a:ext>
            </a:extLst>
          </p:cNvPr>
          <p:cNvCxnSpPr/>
          <p:nvPr/>
        </p:nvCxnSpPr>
        <p:spPr>
          <a:xfrm>
            <a:off x="7152118" y="1412776"/>
            <a:ext cx="3648405"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D7118CF-022B-910B-E6A2-FC8B72AB2665}"/>
              </a:ext>
            </a:extLst>
          </p:cNvPr>
          <p:cNvSpPr txBox="1"/>
          <p:nvPr/>
        </p:nvSpPr>
        <p:spPr>
          <a:xfrm>
            <a:off x="6260926" y="2311204"/>
            <a:ext cx="5520613" cy="3058145"/>
          </a:xfrm>
          <a:prstGeom prst="rect">
            <a:avLst/>
          </a:prstGeom>
        </p:spPr>
        <p:txBody>
          <a:bodyPr wrap="square" lIns="0" tIns="0" rIns="0" bIns="0" rtlCol="0" anchor="t">
            <a:spAutoFit/>
          </a:bodyPr>
          <a:lstStyle/>
          <a:p>
            <a:pPr algn="ctr">
              <a:lnSpc>
                <a:spcPts val="3013"/>
              </a:lnSpc>
            </a:pPr>
            <a:r>
              <a:rPr lang="ca-ES" sz="2400" spc="20" noProof="0" dirty="0">
                <a:solidFill>
                  <a:srgbClr val="595959"/>
                </a:solidFill>
                <a:latin typeface="Poppins"/>
                <a:cs typeface="Poppins"/>
              </a:rPr>
              <a:t>Frau a través de </a:t>
            </a:r>
            <a:r>
              <a:rPr lang="ca-ES" sz="2400" b="1" spc="20" noProof="0" dirty="0">
                <a:solidFill>
                  <a:srgbClr val="595959"/>
                </a:solidFill>
                <a:latin typeface="Poppins"/>
                <a:cs typeface="Poppins"/>
              </a:rPr>
              <a:t>trucades telefòniques.</a:t>
            </a:r>
          </a:p>
          <a:p>
            <a:pPr algn="ctr">
              <a:lnSpc>
                <a:spcPts val="3013"/>
              </a:lnSpc>
            </a:pPr>
            <a:endParaRPr lang="ca-ES" sz="2400" spc="20" noProof="0" dirty="0">
              <a:solidFill>
                <a:srgbClr val="595959"/>
              </a:solidFill>
              <a:latin typeface="Poppins"/>
              <a:cs typeface="Poppins"/>
            </a:endParaRPr>
          </a:p>
          <a:p>
            <a:pPr algn="ctr">
              <a:lnSpc>
                <a:spcPts val="3013"/>
              </a:lnSpc>
            </a:pPr>
            <a:r>
              <a:rPr lang="ca-ES" sz="2133" spc="20" noProof="0" dirty="0">
                <a:solidFill>
                  <a:srgbClr val="595959"/>
                </a:solidFill>
                <a:latin typeface="Poppins"/>
                <a:cs typeface="Poppins"/>
              </a:rPr>
              <a:t>L’atacant es fa passar per una organització/persona de confiança per tal que la víctima reveli informació privada, amb la finalitat d’obtenir un benefici econòmic.</a:t>
            </a:r>
          </a:p>
        </p:txBody>
      </p:sp>
    </p:spTree>
    <p:extLst>
      <p:ext uri="{BB962C8B-B14F-4D97-AF65-F5344CB8AC3E}">
        <p14:creationId xmlns:p14="http://schemas.microsoft.com/office/powerpoint/2010/main" val="130000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C197B-58BC-E0CB-A9D6-03287A80D19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68CAC8B-2788-ED49-AFE7-0E39D958AD9B}"/>
              </a:ext>
            </a:extLst>
          </p:cNvPr>
          <p:cNvSpPr txBox="1">
            <a:spLocks noChangeAspect="1"/>
          </p:cNvSpPr>
          <p:nvPr/>
        </p:nvSpPr>
        <p:spPr>
          <a:xfrm>
            <a:off x="2351584" y="248828"/>
            <a:ext cx="7200800" cy="902876"/>
          </a:xfrm>
          <a:prstGeom prst="rect">
            <a:avLst/>
          </a:prstGeom>
        </p:spPr>
        <p:txBody>
          <a:bodyPr wrap="square" lIns="0" tIns="0" rIns="0" bIns="0" rtlCol="0" anchor="t">
            <a:spAutoFit/>
          </a:bodyPr>
          <a:lstStyle/>
          <a:p>
            <a:pPr algn="ctr"/>
            <a:r>
              <a:rPr lang="ca-ES" sz="3200" b="1" i="1" noProof="0" dirty="0" err="1">
                <a:solidFill>
                  <a:srgbClr val="019EE2"/>
                </a:solidFill>
                <a:latin typeface="Poppins"/>
                <a:cs typeface="Poppins"/>
              </a:rPr>
              <a:t>Vishing</a:t>
            </a:r>
            <a:endParaRPr lang="ca-ES" sz="3200" b="1" i="1" noProof="0" dirty="0">
              <a:solidFill>
                <a:srgbClr val="019EE2"/>
              </a:solidFill>
              <a:latin typeface="Poppins"/>
              <a:cs typeface="Poppins"/>
            </a:endParaRPr>
          </a:p>
          <a:p>
            <a:pPr algn="ctr"/>
            <a:r>
              <a:rPr lang="ca-ES" sz="2667" b="1" i="1" noProof="0" dirty="0">
                <a:solidFill>
                  <a:srgbClr val="019EE2"/>
                </a:solidFill>
                <a:latin typeface="Poppins"/>
                <a:cs typeface="Poppins"/>
              </a:rPr>
              <a:t>Alguns exemples</a:t>
            </a:r>
          </a:p>
        </p:txBody>
      </p:sp>
      <p:pic>
        <p:nvPicPr>
          <p:cNvPr id="8" name="Imagen 7" descr="Hucha sobre fondo blanco">
            <a:extLst>
              <a:ext uri="{FF2B5EF4-FFF2-40B4-BE49-F238E27FC236}">
                <a16:creationId xmlns:a16="http://schemas.microsoft.com/office/drawing/2014/main" id="{5B377A67-6FE3-2848-B544-CE68F9C6F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75" y="1508785"/>
            <a:ext cx="1385067" cy="1385067"/>
          </a:xfrm>
          <a:prstGeom prst="rect">
            <a:avLst/>
          </a:prstGeom>
        </p:spPr>
      </p:pic>
      <p:pic>
        <p:nvPicPr>
          <p:cNvPr id="13" name="Imagen 12">
            <a:extLst>
              <a:ext uri="{FF2B5EF4-FFF2-40B4-BE49-F238E27FC236}">
                <a16:creationId xmlns:a16="http://schemas.microsoft.com/office/drawing/2014/main" id="{95ED54F6-D217-A341-8B5B-311F0717B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1415" y="1366853"/>
            <a:ext cx="1056117" cy="1329761"/>
          </a:xfrm>
          <a:prstGeom prst="rect">
            <a:avLst/>
          </a:prstGeom>
        </p:spPr>
      </p:pic>
      <p:pic>
        <p:nvPicPr>
          <p:cNvPr id="17" name="Imagen 16" descr="Monedas de oro en pilas">
            <a:extLst>
              <a:ext uri="{FF2B5EF4-FFF2-40B4-BE49-F238E27FC236}">
                <a16:creationId xmlns:a16="http://schemas.microsoft.com/office/drawing/2014/main" id="{9286B7F7-6275-8144-B710-680EAB0F13B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895867" y="1296413"/>
            <a:ext cx="2112235" cy="1809815"/>
          </a:xfrm>
          <a:prstGeom prst="rect">
            <a:avLst/>
          </a:prstGeom>
        </p:spPr>
      </p:pic>
      <p:pic>
        <p:nvPicPr>
          <p:cNvPr id="19" name="Imagen 18" descr="Icono&#10;&#10;El contenido generado por IA puede ser incorrecto.">
            <a:extLst>
              <a:ext uri="{FF2B5EF4-FFF2-40B4-BE49-F238E27FC236}">
                <a16:creationId xmlns:a16="http://schemas.microsoft.com/office/drawing/2014/main" id="{B8AEC9AB-57CF-7E40-9BD7-4BBDC50A36D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36161" y="1536008"/>
            <a:ext cx="1479828" cy="1302537"/>
          </a:xfrm>
          <a:prstGeom prst="rect">
            <a:avLst/>
          </a:prstGeom>
        </p:spPr>
      </p:pic>
      <p:pic>
        <p:nvPicPr>
          <p:cNvPr id="20" name="Imagen 19" descr="Logotipo de seguridad en negro y amarillo">
            <a:extLst>
              <a:ext uri="{FF2B5EF4-FFF2-40B4-BE49-F238E27FC236}">
                <a16:creationId xmlns:a16="http://schemas.microsoft.com/office/drawing/2014/main" id="{D4AF6966-3F0E-2545-B8EF-48E7BDFC520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496542" y="1337543"/>
            <a:ext cx="2652767" cy="1768684"/>
          </a:xfrm>
          <a:prstGeom prst="rect">
            <a:avLst/>
          </a:prstGeom>
        </p:spPr>
      </p:pic>
      <p:sp>
        <p:nvSpPr>
          <p:cNvPr id="21" name="CuadroTexto 20">
            <a:extLst>
              <a:ext uri="{FF2B5EF4-FFF2-40B4-BE49-F238E27FC236}">
                <a16:creationId xmlns:a16="http://schemas.microsoft.com/office/drawing/2014/main" id="{5AE59940-ADE4-F34B-84DB-F06F70F568F1}"/>
              </a:ext>
            </a:extLst>
          </p:cNvPr>
          <p:cNvSpPr txBox="1"/>
          <p:nvPr/>
        </p:nvSpPr>
        <p:spPr>
          <a:xfrm>
            <a:off x="516253" y="2895288"/>
            <a:ext cx="1491114" cy="748795"/>
          </a:xfrm>
          <a:prstGeom prst="rect">
            <a:avLst/>
          </a:prstGeom>
          <a:noFill/>
        </p:spPr>
        <p:txBody>
          <a:bodyPr wrap="none" rtlCol="0">
            <a:spAutoFit/>
          </a:bodyPr>
          <a:lstStyle/>
          <a:p>
            <a:pPr algn="ctr"/>
            <a:r>
              <a:rPr lang="ca-ES" sz="2133" b="1" noProof="0" dirty="0"/>
              <a:t>Entitats </a:t>
            </a:r>
          </a:p>
          <a:p>
            <a:pPr algn="ctr"/>
            <a:r>
              <a:rPr lang="ca-ES" sz="2133" b="1" noProof="0" dirty="0"/>
              <a:t>Bancàries</a:t>
            </a:r>
          </a:p>
        </p:txBody>
      </p:sp>
      <p:sp>
        <p:nvSpPr>
          <p:cNvPr id="22" name="CuadroTexto 21">
            <a:extLst>
              <a:ext uri="{FF2B5EF4-FFF2-40B4-BE49-F238E27FC236}">
                <a16:creationId xmlns:a16="http://schemas.microsoft.com/office/drawing/2014/main" id="{E9C2C727-492A-5747-9FB6-F61818A2FC85}"/>
              </a:ext>
            </a:extLst>
          </p:cNvPr>
          <p:cNvSpPr txBox="1"/>
          <p:nvPr/>
        </p:nvSpPr>
        <p:spPr>
          <a:xfrm>
            <a:off x="9340789" y="2838545"/>
            <a:ext cx="2964273" cy="748795"/>
          </a:xfrm>
          <a:prstGeom prst="rect">
            <a:avLst/>
          </a:prstGeom>
          <a:noFill/>
        </p:spPr>
        <p:txBody>
          <a:bodyPr wrap="none" rtlCol="0">
            <a:spAutoFit/>
          </a:bodyPr>
          <a:lstStyle/>
          <a:p>
            <a:pPr algn="ctr"/>
            <a:r>
              <a:rPr lang="ca-ES" sz="2133" b="1" noProof="0" dirty="0"/>
              <a:t>Empreses de </a:t>
            </a:r>
          </a:p>
          <a:p>
            <a:pPr algn="ctr"/>
            <a:r>
              <a:rPr lang="ca-ES" sz="2133" b="1" noProof="0" dirty="0"/>
              <a:t>seguretat informàtica</a:t>
            </a:r>
          </a:p>
        </p:txBody>
      </p:sp>
      <p:sp>
        <p:nvSpPr>
          <p:cNvPr id="23" name="CuadroTexto 22">
            <a:extLst>
              <a:ext uri="{FF2B5EF4-FFF2-40B4-BE49-F238E27FC236}">
                <a16:creationId xmlns:a16="http://schemas.microsoft.com/office/drawing/2014/main" id="{421A3CC8-F240-4D49-B38E-07E3F6B8E589}"/>
              </a:ext>
            </a:extLst>
          </p:cNvPr>
          <p:cNvSpPr txBox="1"/>
          <p:nvPr/>
        </p:nvSpPr>
        <p:spPr>
          <a:xfrm>
            <a:off x="7546548" y="2893853"/>
            <a:ext cx="1459054" cy="748795"/>
          </a:xfrm>
          <a:prstGeom prst="rect">
            <a:avLst/>
          </a:prstGeom>
          <a:noFill/>
        </p:spPr>
        <p:txBody>
          <a:bodyPr wrap="none" rtlCol="0">
            <a:spAutoFit/>
          </a:bodyPr>
          <a:lstStyle/>
          <a:p>
            <a:pPr algn="just"/>
            <a:r>
              <a:rPr lang="ca-ES" sz="2133" b="1" noProof="0" dirty="0"/>
              <a:t>Familiars </a:t>
            </a:r>
          </a:p>
          <a:p>
            <a:pPr algn="just"/>
            <a:r>
              <a:rPr lang="ca-ES" sz="2133" b="1" noProof="0" dirty="0"/>
              <a:t>en perill</a:t>
            </a:r>
          </a:p>
        </p:txBody>
      </p:sp>
      <p:sp>
        <p:nvSpPr>
          <p:cNvPr id="24" name="CuadroTexto 23">
            <a:extLst>
              <a:ext uri="{FF2B5EF4-FFF2-40B4-BE49-F238E27FC236}">
                <a16:creationId xmlns:a16="http://schemas.microsoft.com/office/drawing/2014/main" id="{75B02CB1-5891-B340-8C95-CBCDC49623D8}"/>
              </a:ext>
            </a:extLst>
          </p:cNvPr>
          <p:cNvSpPr txBox="1"/>
          <p:nvPr/>
        </p:nvSpPr>
        <p:spPr>
          <a:xfrm>
            <a:off x="5176772" y="2893853"/>
            <a:ext cx="1550424" cy="748795"/>
          </a:xfrm>
          <a:prstGeom prst="rect">
            <a:avLst/>
          </a:prstGeom>
          <a:noFill/>
        </p:spPr>
        <p:txBody>
          <a:bodyPr wrap="none" rtlCol="0">
            <a:spAutoFit/>
          </a:bodyPr>
          <a:lstStyle/>
          <a:p>
            <a:pPr algn="ctr"/>
            <a:r>
              <a:rPr lang="ca-ES" sz="2133" b="1" noProof="0" dirty="0"/>
              <a:t>Préstecs i</a:t>
            </a:r>
          </a:p>
          <a:p>
            <a:pPr algn="ctr"/>
            <a:r>
              <a:rPr lang="ca-ES" sz="2133" b="1" noProof="0" dirty="0"/>
              <a:t>inversions</a:t>
            </a:r>
          </a:p>
        </p:txBody>
      </p:sp>
      <p:sp>
        <p:nvSpPr>
          <p:cNvPr id="25" name="CuadroTexto 24">
            <a:extLst>
              <a:ext uri="{FF2B5EF4-FFF2-40B4-BE49-F238E27FC236}">
                <a16:creationId xmlns:a16="http://schemas.microsoft.com/office/drawing/2014/main" id="{77F8BAFC-4864-8E4D-8B59-DBB6F13B48C2}"/>
              </a:ext>
            </a:extLst>
          </p:cNvPr>
          <p:cNvSpPr txBox="1"/>
          <p:nvPr/>
        </p:nvSpPr>
        <p:spPr>
          <a:xfrm>
            <a:off x="2668524" y="2893853"/>
            <a:ext cx="1885453" cy="748795"/>
          </a:xfrm>
          <a:prstGeom prst="rect">
            <a:avLst/>
          </a:prstGeom>
          <a:noFill/>
        </p:spPr>
        <p:txBody>
          <a:bodyPr wrap="none" rtlCol="0">
            <a:spAutoFit/>
          </a:bodyPr>
          <a:lstStyle/>
          <a:p>
            <a:pPr algn="ctr"/>
            <a:r>
              <a:rPr lang="ca-ES" sz="2133" b="1" noProof="0" dirty="0"/>
              <a:t>Companyies </a:t>
            </a:r>
          </a:p>
          <a:p>
            <a:pPr algn="ctr"/>
            <a:r>
              <a:rPr lang="ca-ES" sz="2133" b="1" noProof="0" dirty="0"/>
              <a:t>subministres</a:t>
            </a:r>
          </a:p>
        </p:txBody>
      </p:sp>
      <p:sp>
        <p:nvSpPr>
          <p:cNvPr id="14" name="TextBox 6">
            <a:extLst>
              <a:ext uri="{FF2B5EF4-FFF2-40B4-BE49-F238E27FC236}">
                <a16:creationId xmlns:a16="http://schemas.microsoft.com/office/drawing/2014/main" id="{906F9503-3199-104D-BF9B-4BD0B9C5F169}"/>
              </a:ext>
            </a:extLst>
          </p:cNvPr>
          <p:cNvSpPr txBox="1">
            <a:spLocks noChangeAspect="1"/>
          </p:cNvSpPr>
          <p:nvPr/>
        </p:nvSpPr>
        <p:spPr>
          <a:xfrm>
            <a:off x="2252632" y="3751775"/>
            <a:ext cx="7200800" cy="410433"/>
          </a:xfrm>
          <a:prstGeom prst="rect">
            <a:avLst/>
          </a:prstGeom>
        </p:spPr>
        <p:txBody>
          <a:bodyPr wrap="square" lIns="0" tIns="0" rIns="0" bIns="0" rtlCol="0" anchor="t">
            <a:spAutoFit/>
          </a:bodyPr>
          <a:lstStyle/>
          <a:p>
            <a:pPr algn="ctr"/>
            <a:r>
              <a:rPr lang="ca-ES" sz="2667" b="1" i="1" noProof="0" dirty="0">
                <a:solidFill>
                  <a:srgbClr val="019EE2"/>
                </a:solidFill>
                <a:latin typeface="Poppins"/>
                <a:cs typeface="Poppins"/>
              </a:rPr>
              <a:t>¿Com ho fan?</a:t>
            </a:r>
          </a:p>
        </p:txBody>
      </p:sp>
      <p:sp>
        <p:nvSpPr>
          <p:cNvPr id="2" name="CuadroTexto 1">
            <a:extLst>
              <a:ext uri="{FF2B5EF4-FFF2-40B4-BE49-F238E27FC236}">
                <a16:creationId xmlns:a16="http://schemas.microsoft.com/office/drawing/2014/main" id="{6A2463F4-1886-B944-858B-3AF58AF5E7CB}"/>
              </a:ext>
            </a:extLst>
          </p:cNvPr>
          <p:cNvSpPr txBox="1"/>
          <p:nvPr/>
        </p:nvSpPr>
        <p:spPr>
          <a:xfrm>
            <a:off x="567376" y="4485118"/>
            <a:ext cx="2345393" cy="830997"/>
          </a:xfrm>
          <a:prstGeom prst="rect">
            <a:avLst/>
          </a:prstGeom>
          <a:noFill/>
          <a:ln w="25400">
            <a:solidFill>
              <a:schemeClr val="accent1"/>
            </a:solidFill>
          </a:ln>
        </p:spPr>
        <p:txBody>
          <a:bodyPr wrap="square" rtlCol="0">
            <a:spAutoFit/>
          </a:bodyPr>
          <a:lstStyle/>
          <a:p>
            <a:pPr algn="ctr"/>
            <a:r>
              <a:rPr lang="ca-ES" sz="2400" noProof="0" dirty="0"/>
              <a:t>Suplantació d’identitat</a:t>
            </a:r>
          </a:p>
        </p:txBody>
      </p:sp>
      <p:sp>
        <p:nvSpPr>
          <p:cNvPr id="15" name="CuadroTexto 14">
            <a:extLst>
              <a:ext uri="{FF2B5EF4-FFF2-40B4-BE49-F238E27FC236}">
                <a16:creationId xmlns:a16="http://schemas.microsoft.com/office/drawing/2014/main" id="{2708669F-922D-524A-91DD-B52204F367A3}"/>
              </a:ext>
            </a:extLst>
          </p:cNvPr>
          <p:cNvSpPr txBox="1"/>
          <p:nvPr/>
        </p:nvSpPr>
        <p:spPr>
          <a:xfrm>
            <a:off x="6380605" y="4485118"/>
            <a:ext cx="2345393" cy="830997"/>
          </a:xfrm>
          <a:prstGeom prst="rect">
            <a:avLst/>
          </a:prstGeom>
          <a:noFill/>
          <a:ln w="25400">
            <a:solidFill>
              <a:schemeClr val="accent1"/>
            </a:solidFill>
          </a:ln>
        </p:spPr>
        <p:txBody>
          <a:bodyPr wrap="square" rtlCol="0">
            <a:spAutoFit/>
          </a:bodyPr>
          <a:lstStyle/>
          <a:p>
            <a:pPr algn="ctr"/>
            <a:r>
              <a:rPr lang="ca-ES" sz="2400" noProof="0" dirty="0"/>
              <a:t>Generen </a:t>
            </a:r>
          </a:p>
          <a:p>
            <a:pPr algn="ctr"/>
            <a:r>
              <a:rPr lang="ca-ES" sz="2400" noProof="0" dirty="0"/>
              <a:t>confiança</a:t>
            </a:r>
          </a:p>
        </p:txBody>
      </p:sp>
      <p:sp>
        <p:nvSpPr>
          <p:cNvPr id="16" name="CuadroTexto 15">
            <a:extLst>
              <a:ext uri="{FF2B5EF4-FFF2-40B4-BE49-F238E27FC236}">
                <a16:creationId xmlns:a16="http://schemas.microsoft.com/office/drawing/2014/main" id="{3CB50A22-A8D9-6E46-9C8D-F58CC4A03E99}"/>
              </a:ext>
            </a:extLst>
          </p:cNvPr>
          <p:cNvSpPr txBox="1"/>
          <p:nvPr/>
        </p:nvSpPr>
        <p:spPr>
          <a:xfrm>
            <a:off x="3466006" y="4485118"/>
            <a:ext cx="2345393" cy="830997"/>
          </a:xfrm>
          <a:prstGeom prst="rect">
            <a:avLst/>
          </a:prstGeom>
          <a:noFill/>
          <a:ln w="25400">
            <a:solidFill>
              <a:schemeClr val="accent1"/>
            </a:solidFill>
          </a:ln>
        </p:spPr>
        <p:txBody>
          <a:bodyPr wrap="square" rtlCol="0">
            <a:spAutoFit/>
          </a:bodyPr>
          <a:lstStyle/>
          <a:p>
            <a:pPr algn="ctr"/>
            <a:r>
              <a:rPr lang="ca-ES" sz="2400" noProof="0" dirty="0"/>
              <a:t>Faciliten </a:t>
            </a:r>
          </a:p>
          <a:p>
            <a:pPr algn="ctr"/>
            <a:r>
              <a:rPr lang="ca-ES" sz="2400" noProof="0" dirty="0"/>
              <a:t>dades</a:t>
            </a:r>
          </a:p>
        </p:txBody>
      </p:sp>
      <p:sp>
        <p:nvSpPr>
          <p:cNvPr id="18" name="CuadroTexto 17">
            <a:extLst>
              <a:ext uri="{FF2B5EF4-FFF2-40B4-BE49-F238E27FC236}">
                <a16:creationId xmlns:a16="http://schemas.microsoft.com/office/drawing/2014/main" id="{7335E4E0-541F-8643-ADBF-076A56043398}"/>
              </a:ext>
            </a:extLst>
          </p:cNvPr>
          <p:cNvSpPr txBox="1"/>
          <p:nvPr/>
        </p:nvSpPr>
        <p:spPr>
          <a:xfrm>
            <a:off x="9453433" y="4485118"/>
            <a:ext cx="2345393" cy="830997"/>
          </a:xfrm>
          <a:prstGeom prst="rect">
            <a:avLst/>
          </a:prstGeom>
          <a:noFill/>
          <a:ln w="25400">
            <a:solidFill>
              <a:schemeClr val="accent1"/>
            </a:solidFill>
          </a:ln>
        </p:spPr>
        <p:txBody>
          <a:bodyPr wrap="square" rtlCol="0">
            <a:spAutoFit/>
          </a:bodyPr>
          <a:lstStyle/>
          <a:p>
            <a:pPr algn="ctr"/>
            <a:r>
              <a:rPr lang="ca-ES" sz="2400" noProof="0" dirty="0"/>
              <a:t>Obtenen dades sensibles</a:t>
            </a:r>
          </a:p>
        </p:txBody>
      </p:sp>
      <p:sp>
        <p:nvSpPr>
          <p:cNvPr id="3" name="Flecha derecha 2">
            <a:extLst>
              <a:ext uri="{FF2B5EF4-FFF2-40B4-BE49-F238E27FC236}">
                <a16:creationId xmlns:a16="http://schemas.microsoft.com/office/drawing/2014/main" id="{C3AC08A8-23A3-FC49-B99A-6DB68DE25C23}"/>
              </a:ext>
            </a:extLst>
          </p:cNvPr>
          <p:cNvSpPr/>
          <p:nvPr/>
        </p:nvSpPr>
        <p:spPr>
          <a:xfrm>
            <a:off x="3071415" y="4734920"/>
            <a:ext cx="323220" cy="213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noProof="0" dirty="0"/>
          </a:p>
        </p:txBody>
      </p:sp>
      <p:sp>
        <p:nvSpPr>
          <p:cNvPr id="27" name="Flecha derecha 26">
            <a:extLst>
              <a:ext uri="{FF2B5EF4-FFF2-40B4-BE49-F238E27FC236}">
                <a16:creationId xmlns:a16="http://schemas.microsoft.com/office/drawing/2014/main" id="{E8323648-E7EA-CA4A-9C39-2B523A687A8B}"/>
              </a:ext>
            </a:extLst>
          </p:cNvPr>
          <p:cNvSpPr/>
          <p:nvPr/>
        </p:nvSpPr>
        <p:spPr>
          <a:xfrm>
            <a:off x="8896599" y="4734920"/>
            <a:ext cx="323220" cy="213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noProof="0" dirty="0"/>
          </a:p>
        </p:txBody>
      </p:sp>
      <p:sp>
        <p:nvSpPr>
          <p:cNvPr id="28" name="Flecha derecha 27">
            <a:extLst>
              <a:ext uri="{FF2B5EF4-FFF2-40B4-BE49-F238E27FC236}">
                <a16:creationId xmlns:a16="http://schemas.microsoft.com/office/drawing/2014/main" id="{686AAB22-D9FC-454C-B728-35372F04C380}"/>
              </a:ext>
            </a:extLst>
          </p:cNvPr>
          <p:cNvSpPr/>
          <p:nvPr/>
        </p:nvSpPr>
        <p:spPr>
          <a:xfrm>
            <a:off x="5898389" y="4747651"/>
            <a:ext cx="323220" cy="213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noProof="0" dirty="0"/>
          </a:p>
        </p:txBody>
      </p:sp>
      <p:sp>
        <p:nvSpPr>
          <p:cNvPr id="4" name="CuadroTexto 3">
            <a:extLst>
              <a:ext uri="{FF2B5EF4-FFF2-40B4-BE49-F238E27FC236}">
                <a16:creationId xmlns:a16="http://schemas.microsoft.com/office/drawing/2014/main" id="{1B128640-4C6C-1A4F-87D1-BEC1495EC798}"/>
              </a:ext>
            </a:extLst>
          </p:cNvPr>
          <p:cNvSpPr txBox="1"/>
          <p:nvPr/>
        </p:nvSpPr>
        <p:spPr>
          <a:xfrm>
            <a:off x="47328" y="5675150"/>
            <a:ext cx="12140971" cy="502766"/>
          </a:xfrm>
          <a:prstGeom prst="rect">
            <a:avLst/>
          </a:prstGeom>
          <a:noFill/>
        </p:spPr>
        <p:txBody>
          <a:bodyPr wrap="square" rtlCol="0">
            <a:spAutoFit/>
          </a:bodyPr>
          <a:lstStyle/>
          <a:p>
            <a:pPr algn="ctr"/>
            <a:r>
              <a:rPr lang="ca-ES" sz="2667" b="1" noProof="0" dirty="0">
                <a:solidFill>
                  <a:srgbClr val="FF0000"/>
                </a:solidFill>
              </a:rPr>
              <a:t>Mai no facilitar informació confidencial sobre claus i contrasenyes.</a:t>
            </a:r>
          </a:p>
        </p:txBody>
      </p:sp>
    </p:spTree>
    <p:extLst>
      <p:ext uri="{BB962C8B-B14F-4D97-AF65-F5344CB8AC3E}">
        <p14:creationId xmlns:p14="http://schemas.microsoft.com/office/powerpoint/2010/main" val="404813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C197B-58BC-E0CB-A9D6-03287A80D19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68CAC8B-2788-ED49-AFE7-0E39D958AD9B}"/>
              </a:ext>
            </a:extLst>
          </p:cNvPr>
          <p:cNvSpPr txBox="1">
            <a:spLocks noChangeAspect="1"/>
          </p:cNvSpPr>
          <p:nvPr/>
        </p:nvSpPr>
        <p:spPr>
          <a:xfrm>
            <a:off x="2351584" y="248829"/>
            <a:ext cx="7200800" cy="492443"/>
          </a:xfrm>
          <a:prstGeom prst="rect">
            <a:avLst/>
          </a:prstGeom>
        </p:spPr>
        <p:txBody>
          <a:bodyPr wrap="square" lIns="0" tIns="0" rIns="0" bIns="0" rtlCol="0" anchor="t">
            <a:spAutoFit/>
          </a:bodyPr>
          <a:lstStyle/>
          <a:p>
            <a:pPr algn="ctr"/>
            <a:r>
              <a:rPr lang="ca-ES" sz="3200" b="1" i="1" noProof="0" dirty="0" err="1">
                <a:solidFill>
                  <a:srgbClr val="019EE2"/>
                </a:solidFill>
                <a:latin typeface="Poppins"/>
                <a:cs typeface="Poppins"/>
              </a:rPr>
              <a:t>Vishing</a:t>
            </a:r>
            <a:endParaRPr lang="ca-ES" sz="3200" b="1" i="1" noProof="0" dirty="0">
              <a:solidFill>
                <a:srgbClr val="019EE2"/>
              </a:solidFill>
              <a:latin typeface="Poppins"/>
              <a:cs typeface="Poppins"/>
            </a:endParaRPr>
          </a:p>
        </p:txBody>
      </p:sp>
      <p:sp>
        <p:nvSpPr>
          <p:cNvPr id="4" name="CuadroTexto 3">
            <a:extLst>
              <a:ext uri="{FF2B5EF4-FFF2-40B4-BE49-F238E27FC236}">
                <a16:creationId xmlns:a16="http://schemas.microsoft.com/office/drawing/2014/main" id="{1B128640-4C6C-1A4F-87D1-BEC1495EC798}"/>
              </a:ext>
            </a:extLst>
          </p:cNvPr>
          <p:cNvSpPr txBox="1"/>
          <p:nvPr/>
        </p:nvSpPr>
        <p:spPr>
          <a:xfrm>
            <a:off x="567375" y="5919631"/>
            <a:ext cx="11231451" cy="502766"/>
          </a:xfrm>
          <a:prstGeom prst="rect">
            <a:avLst/>
          </a:prstGeom>
          <a:noFill/>
        </p:spPr>
        <p:txBody>
          <a:bodyPr wrap="square" rtlCol="0">
            <a:spAutoFit/>
          </a:bodyPr>
          <a:lstStyle/>
          <a:p>
            <a:pPr algn="ctr"/>
            <a:r>
              <a:rPr lang="ca-ES" sz="2667" b="1" noProof="0" dirty="0">
                <a:solidFill>
                  <a:srgbClr val="FF0000"/>
                </a:solidFill>
              </a:rPr>
              <a:t>Mai no facilitar informació confidencial sobre claus i contrasenyes.</a:t>
            </a:r>
          </a:p>
        </p:txBody>
      </p:sp>
      <p:sp>
        <p:nvSpPr>
          <p:cNvPr id="5" name="CuadroTexto 4">
            <a:extLst>
              <a:ext uri="{FF2B5EF4-FFF2-40B4-BE49-F238E27FC236}">
                <a16:creationId xmlns:a16="http://schemas.microsoft.com/office/drawing/2014/main" id="{FF5A92E1-31A3-1645-8C90-E24FCAAB4060}"/>
              </a:ext>
            </a:extLst>
          </p:cNvPr>
          <p:cNvSpPr txBox="1"/>
          <p:nvPr/>
        </p:nvSpPr>
        <p:spPr>
          <a:xfrm>
            <a:off x="191344" y="741272"/>
            <a:ext cx="4762219" cy="502766"/>
          </a:xfrm>
          <a:prstGeom prst="rect">
            <a:avLst/>
          </a:prstGeom>
          <a:noFill/>
        </p:spPr>
        <p:txBody>
          <a:bodyPr wrap="square" rtlCol="0">
            <a:spAutoFit/>
          </a:bodyPr>
          <a:lstStyle/>
          <a:p>
            <a:pPr algn="ctr"/>
            <a:r>
              <a:rPr lang="ca-ES" sz="2667" u="sng" noProof="0" dirty="0">
                <a:solidFill>
                  <a:srgbClr val="0070C0"/>
                </a:solidFill>
              </a:rPr>
              <a:t>Exemple </a:t>
            </a:r>
            <a:r>
              <a:rPr lang="ca-ES" sz="2667" u="sng" noProof="0" dirty="0" err="1">
                <a:solidFill>
                  <a:srgbClr val="0070C0"/>
                </a:solidFill>
              </a:rPr>
              <a:t>d’Entidad</a:t>
            </a:r>
            <a:r>
              <a:rPr lang="ca-ES" sz="2667" u="sng" noProof="0" dirty="0">
                <a:solidFill>
                  <a:srgbClr val="0070C0"/>
                </a:solidFill>
              </a:rPr>
              <a:t> financera</a:t>
            </a:r>
          </a:p>
        </p:txBody>
      </p:sp>
      <p:pic>
        <p:nvPicPr>
          <p:cNvPr id="26" name="Imagen 25">
            <a:hlinkClick r:id="" action="ppaction://noaction" highlightClick="1"/>
            <a:extLst>
              <a:ext uri="{FF2B5EF4-FFF2-40B4-BE49-F238E27FC236}">
                <a16:creationId xmlns:a16="http://schemas.microsoft.com/office/drawing/2014/main" id="{24B409F0-07C6-A440-87B4-BD5652AEBBEC}"/>
              </a:ext>
            </a:extLst>
          </p:cNvPr>
          <p:cNvPicPr>
            <a:picLocks noChangeAspect="1"/>
          </p:cNvPicPr>
          <p:nvPr/>
        </p:nvPicPr>
        <p:blipFill>
          <a:blip r:embed="rId3"/>
          <a:stretch>
            <a:fillRect/>
          </a:stretch>
        </p:blipFill>
        <p:spPr>
          <a:xfrm>
            <a:off x="431371" y="1637361"/>
            <a:ext cx="4032448" cy="4118551"/>
          </a:xfrm>
          <a:prstGeom prst="rect">
            <a:avLst/>
          </a:prstGeom>
        </p:spPr>
      </p:pic>
      <p:sp>
        <p:nvSpPr>
          <p:cNvPr id="29" name="CuadroTexto 28">
            <a:extLst>
              <a:ext uri="{FF2B5EF4-FFF2-40B4-BE49-F238E27FC236}">
                <a16:creationId xmlns:a16="http://schemas.microsoft.com/office/drawing/2014/main" id="{B7885B3D-9AA4-6F47-AF6F-06DD8AD310AF}"/>
              </a:ext>
            </a:extLst>
          </p:cNvPr>
          <p:cNvSpPr txBox="1"/>
          <p:nvPr/>
        </p:nvSpPr>
        <p:spPr>
          <a:xfrm>
            <a:off x="6356464" y="786206"/>
            <a:ext cx="4384060" cy="502766"/>
          </a:xfrm>
          <a:prstGeom prst="rect">
            <a:avLst/>
          </a:prstGeom>
          <a:noFill/>
        </p:spPr>
        <p:txBody>
          <a:bodyPr wrap="square" rtlCol="0">
            <a:spAutoFit/>
          </a:bodyPr>
          <a:lstStyle/>
          <a:p>
            <a:pPr algn="ctr"/>
            <a:r>
              <a:rPr lang="ca-ES" sz="2667" u="sng" noProof="0" dirty="0">
                <a:solidFill>
                  <a:srgbClr val="0070C0"/>
                </a:solidFill>
              </a:rPr>
              <a:t>Exemple “Familiar en perill”</a:t>
            </a:r>
          </a:p>
        </p:txBody>
      </p:sp>
      <p:cxnSp>
        <p:nvCxnSpPr>
          <p:cNvPr id="9" name="Conector recto 8">
            <a:extLst>
              <a:ext uri="{FF2B5EF4-FFF2-40B4-BE49-F238E27FC236}">
                <a16:creationId xmlns:a16="http://schemas.microsoft.com/office/drawing/2014/main" id="{9000A03D-6C04-964A-83E9-821AD45FE278}"/>
              </a:ext>
            </a:extLst>
          </p:cNvPr>
          <p:cNvCxnSpPr/>
          <p:nvPr/>
        </p:nvCxnSpPr>
        <p:spPr>
          <a:xfrm>
            <a:off x="5327915" y="1596668"/>
            <a:ext cx="0" cy="4159243"/>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8563F00B-DE29-DF4A-93DD-D3D5FFFF4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9839" y="2786099"/>
            <a:ext cx="2624667" cy="3073287"/>
          </a:xfrm>
          <a:prstGeom prst="rect">
            <a:avLst/>
          </a:prstGeom>
        </p:spPr>
      </p:pic>
      <p:pic>
        <p:nvPicPr>
          <p:cNvPr id="11" name="Imagen 10">
            <a:extLst>
              <a:ext uri="{FF2B5EF4-FFF2-40B4-BE49-F238E27FC236}">
                <a16:creationId xmlns:a16="http://schemas.microsoft.com/office/drawing/2014/main" id="{3651A2EF-EEC1-CE4E-9541-B89C91E6F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9280" y="1781908"/>
            <a:ext cx="2755107" cy="4182658"/>
          </a:xfrm>
          <a:prstGeom prst="rect">
            <a:avLst/>
          </a:prstGeom>
        </p:spPr>
      </p:pic>
      <p:pic>
        <p:nvPicPr>
          <p:cNvPr id="14" name="Imagen 13">
            <a:extLst>
              <a:ext uri="{FF2B5EF4-FFF2-40B4-BE49-F238E27FC236}">
                <a16:creationId xmlns:a16="http://schemas.microsoft.com/office/drawing/2014/main" id="{487252D8-995D-B242-93F0-FBD8A842EA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0956" y="1225484"/>
            <a:ext cx="2493545" cy="1650541"/>
          </a:xfrm>
          <a:prstGeom prst="rect">
            <a:avLst/>
          </a:prstGeom>
        </p:spPr>
      </p:pic>
    </p:spTree>
    <p:extLst>
      <p:ext uri="{BB962C8B-B14F-4D97-AF65-F5344CB8AC3E}">
        <p14:creationId xmlns:p14="http://schemas.microsoft.com/office/powerpoint/2010/main" val="403303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46C1-C0DB-E710-67FA-39632483A2EB}"/>
            </a:ext>
          </a:extLst>
        </p:cNvPr>
        <p:cNvGrpSpPr/>
        <p:nvPr/>
      </p:nvGrpSpPr>
      <p:grpSpPr>
        <a:xfrm>
          <a:off x="0" y="0"/>
          <a:ext cx="0" cy="0"/>
          <a:chOff x="0" y="0"/>
          <a:chExt cx="0" cy="0"/>
        </a:xfrm>
      </p:grpSpPr>
      <p:sp>
        <p:nvSpPr>
          <p:cNvPr id="2" name="TextBox 8">
            <a:extLst>
              <a:ext uri="{FF2B5EF4-FFF2-40B4-BE49-F238E27FC236}">
                <a16:creationId xmlns:a16="http://schemas.microsoft.com/office/drawing/2014/main" id="{5D39E65E-622A-CAF6-E61E-3BEC477702AA}"/>
              </a:ext>
            </a:extLst>
          </p:cNvPr>
          <p:cNvSpPr txBox="1"/>
          <p:nvPr/>
        </p:nvSpPr>
        <p:spPr>
          <a:xfrm>
            <a:off x="6240016" y="547325"/>
            <a:ext cx="5376597" cy="769441"/>
          </a:xfrm>
          <a:prstGeom prst="rect">
            <a:avLst/>
          </a:prstGeom>
        </p:spPr>
        <p:txBody>
          <a:bodyPr wrap="square" lIns="0" tIns="0" rIns="0" bIns="0" rtlCol="0" anchor="t">
            <a:spAutoFit/>
          </a:bodyPr>
          <a:lstStyle/>
          <a:p>
            <a:pPr algn="ctr">
              <a:lnSpc>
                <a:spcPts val="6027"/>
              </a:lnSpc>
            </a:pPr>
            <a:r>
              <a:rPr lang="ca-ES" sz="5067" b="1" i="1" spc="151" noProof="0" dirty="0" err="1">
                <a:solidFill>
                  <a:srgbClr val="019EE2"/>
                </a:solidFill>
                <a:latin typeface="Poppins"/>
                <a:cs typeface="Poppins"/>
              </a:rPr>
              <a:t>Bizum</a:t>
            </a:r>
            <a:endParaRPr lang="ca-ES" sz="5067" b="1" spc="151" noProof="0" dirty="0">
              <a:solidFill>
                <a:srgbClr val="019EE2"/>
              </a:solidFill>
              <a:latin typeface="Poppins"/>
              <a:cs typeface="Poppins"/>
            </a:endParaRPr>
          </a:p>
        </p:txBody>
      </p:sp>
      <p:cxnSp>
        <p:nvCxnSpPr>
          <p:cNvPr id="4" name="Conector recto 3">
            <a:extLst>
              <a:ext uri="{FF2B5EF4-FFF2-40B4-BE49-F238E27FC236}">
                <a16:creationId xmlns:a16="http://schemas.microsoft.com/office/drawing/2014/main" id="{51C1FEA8-4C70-EE95-0832-4A67CA9594D9}"/>
              </a:ext>
            </a:extLst>
          </p:cNvPr>
          <p:cNvCxnSpPr/>
          <p:nvPr/>
        </p:nvCxnSpPr>
        <p:spPr>
          <a:xfrm>
            <a:off x="7152118" y="1412776"/>
            <a:ext cx="3648405"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D7118CF-022B-910B-E6A2-FC8B72AB2665}"/>
              </a:ext>
            </a:extLst>
          </p:cNvPr>
          <p:cNvSpPr txBox="1"/>
          <p:nvPr/>
        </p:nvSpPr>
        <p:spPr>
          <a:xfrm>
            <a:off x="5615947" y="1900387"/>
            <a:ext cx="6165592" cy="3067763"/>
          </a:xfrm>
          <a:prstGeom prst="rect">
            <a:avLst/>
          </a:prstGeom>
        </p:spPr>
        <p:txBody>
          <a:bodyPr wrap="square" lIns="0" tIns="0" rIns="0" bIns="0" rtlCol="0" anchor="t">
            <a:spAutoFit/>
          </a:bodyPr>
          <a:lstStyle/>
          <a:p>
            <a:pPr algn="ctr">
              <a:lnSpc>
                <a:spcPts val="3013"/>
              </a:lnSpc>
            </a:pPr>
            <a:r>
              <a:rPr lang="ca-ES" sz="2667" spc="20" noProof="0" dirty="0">
                <a:solidFill>
                  <a:srgbClr val="595959"/>
                </a:solidFill>
                <a:latin typeface="Poppins"/>
                <a:cs typeface="Poppins"/>
              </a:rPr>
              <a:t>Frau a través de l’aplicació</a:t>
            </a:r>
          </a:p>
          <a:p>
            <a:pPr algn="ctr">
              <a:lnSpc>
                <a:spcPts val="3013"/>
              </a:lnSpc>
            </a:pPr>
            <a:r>
              <a:rPr lang="ca-ES" sz="2667" spc="20" noProof="0" dirty="0">
                <a:solidFill>
                  <a:srgbClr val="595959"/>
                </a:solidFill>
                <a:latin typeface="Poppins"/>
                <a:cs typeface="Poppins"/>
              </a:rPr>
              <a:t> </a:t>
            </a:r>
            <a:r>
              <a:rPr lang="ca-ES" sz="2667" b="1" u="sng" spc="20" noProof="0" dirty="0" err="1">
                <a:solidFill>
                  <a:srgbClr val="595959"/>
                </a:solidFill>
                <a:latin typeface="Poppins"/>
                <a:cs typeface="Poppins"/>
              </a:rPr>
              <a:t>Bizum</a:t>
            </a:r>
            <a:r>
              <a:rPr lang="ca-ES" sz="2667" b="1" spc="20" noProof="0" dirty="0">
                <a:solidFill>
                  <a:srgbClr val="595959"/>
                </a:solidFill>
                <a:latin typeface="Poppins"/>
                <a:cs typeface="Poppins"/>
              </a:rPr>
              <a:t>.</a:t>
            </a:r>
          </a:p>
          <a:p>
            <a:pPr algn="ctr">
              <a:lnSpc>
                <a:spcPts val="3013"/>
              </a:lnSpc>
            </a:pPr>
            <a:endParaRPr lang="ca-ES" sz="2400" spc="20" noProof="0" dirty="0">
              <a:solidFill>
                <a:srgbClr val="595959"/>
              </a:solidFill>
              <a:latin typeface="Poppins"/>
              <a:cs typeface="Poppins"/>
            </a:endParaRPr>
          </a:p>
          <a:p>
            <a:pPr marL="380990" indent="-380990">
              <a:lnSpc>
                <a:spcPts val="3013"/>
              </a:lnSpc>
              <a:buFontTx/>
              <a:buChar char="-"/>
            </a:pPr>
            <a:r>
              <a:rPr lang="ca-ES" sz="2400" spc="20" noProof="0" dirty="0">
                <a:solidFill>
                  <a:srgbClr val="595959"/>
                </a:solidFill>
                <a:latin typeface="Poppins"/>
                <a:cs typeface="Poppins"/>
              </a:rPr>
              <a:t>Demanar en lloc d'enviar diners.
No acceptar de desconeguts.
Evitar clicar en enllaços.
Revisar les dades abans d'acceptar.
No compartir dades bancàries.</a:t>
            </a:r>
          </a:p>
        </p:txBody>
      </p:sp>
      <p:pic>
        <p:nvPicPr>
          <p:cNvPr id="7" name="Imagen 6">
            <a:extLst>
              <a:ext uri="{FF2B5EF4-FFF2-40B4-BE49-F238E27FC236}">
                <a16:creationId xmlns:a16="http://schemas.microsoft.com/office/drawing/2014/main" id="{971E7F92-13F2-BE41-99A7-234FC8982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 y="-1"/>
            <a:ext cx="4892843" cy="6381327"/>
          </a:xfrm>
          <a:prstGeom prst="rect">
            <a:avLst/>
          </a:prstGeom>
        </p:spPr>
      </p:pic>
    </p:spTree>
    <p:extLst>
      <p:ext uri="{BB962C8B-B14F-4D97-AF65-F5344CB8AC3E}">
        <p14:creationId xmlns:p14="http://schemas.microsoft.com/office/powerpoint/2010/main" val="191486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4444-32C1-4502-4600-BA39A161D6CA}"/>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3A1B82C-8E7C-00B8-5C5B-BC163D69127B}"/>
              </a:ext>
            </a:extLst>
          </p:cNvPr>
          <p:cNvSpPr txBox="1"/>
          <p:nvPr/>
        </p:nvSpPr>
        <p:spPr>
          <a:xfrm>
            <a:off x="239350" y="2038891"/>
            <a:ext cx="4764133" cy="2927725"/>
          </a:xfrm>
          <a:prstGeom prst="rect">
            <a:avLst/>
          </a:prstGeom>
        </p:spPr>
        <p:txBody>
          <a:bodyPr wrap="square" lIns="0" tIns="0" rIns="0" bIns="0" rtlCol="0" anchor="t">
            <a:spAutoFit/>
          </a:bodyPr>
          <a:lstStyle/>
          <a:p>
            <a:pPr marL="457189" indent="-457189">
              <a:lnSpc>
                <a:spcPct val="120000"/>
              </a:lnSpc>
              <a:buClr>
                <a:schemeClr val="accent5">
                  <a:lumMod val="60000"/>
                  <a:lumOff val="40000"/>
                </a:schemeClr>
              </a:buClr>
              <a:buFontTx/>
              <a:buChar char="-"/>
            </a:pPr>
            <a:r>
              <a:rPr lang="ca-ES" sz="2667" spc="20" noProof="0" dirty="0">
                <a:solidFill>
                  <a:srgbClr val="595959"/>
                </a:solidFill>
                <a:latin typeface="Poppins"/>
                <a:cs typeface="Poppins"/>
              </a:rPr>
              <a:t>Compres que no arriben.
Ofertes agressives com a reclam.
Pàgines suplantades.
Connexions no segures.
Pagaments per privat.</a:t>
            </a:r>
          </a:p>
        </p:txBody>
      </p:sp>
      <p:sp>
        <p:nvSpPr>
          <p:cNvPr id="8" name="TextBox 4">
            <a:extLst>
              <a:ext uri="{FF2B5EF4-FFF2-40B4-BE49-F238E27FC236}">
                <a16:creationId xmlns:a16="http://schemas.microsoft.com/office/drawing/2014/main" id="{F386AA9A-3BC1-DB4C-2F46-EC7C5EF687BB}"/>
              </a:ext>
            </a:extLst>
          </p:cNvPr>
          <p:cNvSpPr txBox="1"/>
          <p:nvPr/>
        </p:nvSpPr>
        <p:spPr>
          <a:xfrm>
            <a:off x="6096000" y="2067821"/>
            <a:ext cx="6576731" cy="2435218"/>
          </a:xfrm>
          <a:prstGeom prst="rect">
            <a:avLst/>
          </a:prstGeom>
        </p:spPr>
        <p:txBody>
          <a:bodyPr wrap="square" lIns="0" tIns="0" rIns="0" bIns="0" rtlCol="0" anchor="t">
            <a:spAutoFit/>
          </a:bodyPr>
          <a:lstStyle/>
          <a:p>
            <a:pPr marL="457189" indent="-457189">
              <a:lnSpc>
                <a:spcPct val="120000"/>
              </a:lnSpc>
              <a:buClr>
                <a:schemeClr val="accent5">
                  <a:lumMod val="60000"/>
                  <a:lumOff val="40000"/>
                </a:schemeClr>
              </a:buClr>
              <a:buFontTx/>
              <a:buChar char="-"/>
            </a:pPr>
            <a:r>
              <a:rPr lang="ca-ES" sz="2667" spc="20" noProof="0" dirty="0">
                <a:solidFill>
                  <a:srgbClr val="595959"/>
                </a:solidFill>
                <a:latin typeface="Poppins"/>
                <a:cs typeface="Poppins"/>
              </a:rPr>
              <a:t>Ofertes irresistibles.
Pàgines suplantades.
Pagaments fora de la pàgina oficial.
Allotjaments inexistents.</a:t>
            </a:r>
          </a:p>
        </p:txBody>
      </p:sp>
      <p:pic>
        <p:nvPicPr>
          <p:cNvPr id="9" name="Imagen 8">
            <a:extLst>
              <a:ext uri="{FF2B5EF4-FFF2-40B4-BE49-F238E27FC236}">
                <a16:creationId xmlns:a16="http://schemas.microsoft.com/office/drawing/2014/main" id="{874A5332-8F65-F3A7-27E8-DF3FC1F6A3B9}"/>
              </a:ext>
            </a:extLst>
          </p:cNvPr>
          <p:cNvPicPr>
            <a:picLocks noChangeAspect="1"/>
          </p:cNvPicPr>
          <p:nvPr/>
        </p:nvPicPr>
        <p:blipFill>
          <a:blip r:embed="rId3"/>
          <a:stretch>
            <a:fillRect/>
          </a:stretch>
        </p:blipFill>
        <p:spPr>
          <a:xfrm>
            <a:off x="7763347" y="4503039"/>
            <a:ext cx="4396161" cy="2122047"/>
          </a:xfrm>
          <a:prstGeom prst="rect">
            <a:avLst/>
          </a:prstGeom>
        </p:spPr>
      </p:pic>
      <p:pic>
        <p:nvPicPr>
          <p:cNvPr id="10" name="Gráfico 9" descr="Lupa con relleno sólido">
            <a:extLst>
              <a:ext uri="{FF2B5EF4-FFF2-40B4-BE49-F238E27FC236}">
                <a16:creationId xmlns:a16="http://schemas.microsoft.com/office/drawing/2014/main" id="{967A8BB7-F1EF-CAA3-26BC-4843651F62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9893" y="4973028"/>
            <a:ext cx="1335569" cy="1335569"/>
          </a:xfrm>
          <a:prstGeom prst="rect">
            <a:avLst/>
          </a:prstGeom>
        </p:spPr>
      </p:pic>
      <p:sp>
        <p:nvSpPr>
          <p:cNvPr id="11" name="TextBox 6">
            <a:extLst>
              <a:ext uri="{FF2B5EF4-FFF2-40B4-BE49-F238E27FC236}">
                <a16:creationId xmlns:a16="http://schemas.microsoft.com/office/drawing/2014/main" id="{3B76A509-E608-6240-B264-EC9C42498AA3}"/>
              </a:ext>
            </a:extLst>
          </p:cNvPr>
          <p:cNvSpPr txBox="1">
            <a:spLocks noChangeAspect="1"/>
          </p:cNvSpPr>
          <p:nvPr/>
        </p:nvSpPr>
        <p:spPr>
          <a:xfrm>
            <a:off x="2351584" y="248829"/>
            <a:ext cx="7200800" cy="492443"/>
          </a:xfrm>
          <a:prstGeom prst="rect">
            <a:avLst/>
          </a:prstGeom>
        </p:spPr>
        <p:txBody>
          <a:bodyPr wrap="square" lIns="0" tIns="0" rIns="0" bIns="0" rtlCol="0" anchor="t">
            <a:spAutoFit/>
          </a:bodyPr>
          <a:lstStyle/>
          <a:p>
            <a:pPr algn="ctr"/>
            <a:r>
              <a:rPr lang="ca-ES" sz="3200" b="1" i="1" noProof="0" dirty="0">
                <a:solidFill>
                  <a:srgbClr val="019EE2"/>
                </a:solidFill>
                <a:latin typeface="Poppins"/>
                <a:cs typeface="Poppins"/>
              </a:rPr>
              <a:t>ALTRES TIPUS DE FRAU</a:t>
            </a:r>
          </a:p>
        </p:txBody>
      </p:sp>
      <p:sp>
        <p:nvSpPr>
          <p:cNvPr id="12" name="CuadroTexto 11">
            <a:extLst>
              <a:ext uri="{FF2B5EF4-FFF2-40B4-BE49-F238E27FC236}">
                <a16:creationId xmlns:a16="http://schemas.microsoft.com/office/drawing/2014/main" id="{579F3720-52D6-D046-BFBB-73689F37CF7D}"/>
              </a:ext>
            </a:extLst>
          </p:cNvPr>
          <p:cNvSpPr txBox="1"/>
          <p:nvPr/>
        </p:nvSpPr>
        <p:spPr>
          <a:xfrm>
            <a:off x="239350" y="1268760"/>
            <a:ext cx="4560506" cy="666786"/>
          </a:xfrm>
          <a:prstGeom prst="rect">
            <a:avLst/>
          </a:prstGeom>
          <a:noFill/>
        </p:spPr>
        <p:txBody>
          <a:bodyPr wrap="square" rtlCol="0">
            <a:spAutoFit/>
          </a:bodyPr>
          <a:lstStyle/>
          <a:p>
            <a:pPr algn="ctr"/>
            <a:r>
              <a:rPr lang="ca-ES" sz="3733" u="sng" noProof="0" dirty="0">
                <a:solidFill>
                  <a:srgbClr val="0070C0"/>
                </a:solidFill>
              </a:rPr>
              <a:t>Compres a Internet</a:t>
            </a:r>
          </a:p>
        </p:txBody>
      </p:sp>
      <p:sp>
        <p:nvSpPr>
          <p:cNvPr id="13" name="CuadroTexto 12">
            <a:extLst>
              <a:ext uri="{FF2B5EF4-FFF2-40B4-BE49-F238E27FC236}">
                <a16:creationId xmlns:a16="http://schemas.microsoft.com/office/drawing/2014/main" id="{8CC27D3D-1E02-2A43-89B7-E040E7E5F135}"/>
              </a:ext>
            </a:extLst>
          </p:cNvPr>
          <p:cNvSpPr txBox="1"/>
          <p:nvPr/>
        </p:nvSpPr>
        <p:spPr>
          <a:xfrm>
            <a:off x="6363703" y="1264439"/>
            <a:ext cx="4560506" cy="666786"/>
          </a:xfrm>
          <a:prstGeom prst="rect">
            <a:avLst/>
          </a:prstGeom>
          <a:noFill/>
        </p:spPr>
        <p:txBody>
          <a:bodyPr wrap="square" rtlCol="0">
            <a:spAutoFit/>
          </a:bodyPr>
          <a:lstStyle/>
          <a:p>
            <a:pPr algn="ctr"/>
            <a:r>
              <a:rPr lang="ca-ES" sz="3733" u="sng" noProof="0" dirty="0">
                <a:solidFill>
                  <a:srgbClr val="0070C0"/>
                </a:solidFill>
              </a:rPr>
              <a:t>Lloguer de vacances</a:t>
            </a:r>
          </a:p>
        </p:txBody>
      </p:sp>
    </p:spTree>
    <p:extLst>
      <p:ext uri="{BB962C8B-B14F-4D97-AF65-F5344CB8AC3E}">
        <p14:creationId xmlns:p14="http://schemas.microsoft.com/office/powerpoint/2010/main" val="62548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4444-32C1-4502-4600-BA39A161D6CA}"/>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3A1B82C-8E7C-00B8-5C5B-BC163D69127B}"/>
              </a:ext>
            </a:extLst>
          </p:cNvPr>
          <p:cNvSpPr txBox="1"/>
          <p:nvPr/>
        </p:nvSpPr>
        <p:spPr>
          <a:xfrm>
            <a:off x="239350" y="2038891"/>
            <a:ext cx="4764133" cy="2927725"/>
          </a:xfrm>
          <a:prstGeom prst="rect">
            <a:avLst/>
          </a:prstGeom>
        </p:spPr>
        <p:txBody>
          <a:bodyPr wrap="square" lIns="0" tIns="0" rIns="0" bIns="0" rtlCol="0" anchor="t">
            <a:spAutoFit/>
          </a:bodyPr>
          <a:lstStyle/>
          <a:p>
            <a:pPr marL="457189" indent="-457189">
              <a:lnSpc>
                <a:spcPct val="120000"/>
              </a:lnSpc>
              <a:buClr>
                <a:schemeClr val="accent5">
                  <a:lumMod val="60000"/>
                  <a:lumOff val="40000"/>
                </a:schemeClr>
              </a:buClr>
              <a:buFontTx/>
              <a:buChar char="-"/>
            </a:pPr>
            <a:r>
              <a:rPr lang="ca-ES" sz="2667" spc="20" noProof="0" dirty="0">
                <a:solidFill>
                  <a:srgbClr val="595959"/>
                </a:solidFill>
                <a:latin typeface="Poppins"/>
                <a:cs typeface="Poppins"/>
              </a:rPr>
              <a:t>Traeixen els sentiments.
Enamorament fictici.
Perfils falsos.
Generen confiança.
Demanen quantitats de diners.</a:t>
            </a:r>
          </a:p>
        </p:txBody>
      </p:sp>
      <p:sp>
        <p:nvSpPr>
          <p:cNvPr id="8" name="TextBox 4">
            <a:extLst>
              <a:ext uri="{FF2B5EF4-FFF2-40B4-BE49-F238E27FC236}">
                <a16:creationId xmlns:a16="http://schemas.microsoft.com/office/drawing/2014/main" id="{F386AA9A-3BC1-DB4C-2F46-EC7C5EF687BB}"/>
              </a:ext>
            </a:extLst>
          </p:cNvPr>
          <p:cNvSpPr txBox="1"/>
          <p:nvPr/>
        </p:nvSpPr>
        <p:spPr>
          <a:xfrm>
            <a:off x="6096000" y="2067821"/>
            <a:ext cx="6096000" cy="2435218"/>
          </a:xfrm>
          <a:prstGeom prst="rect">
            <a:avLst/>
          </a:prstGeom>
        </p:spPr>
        <p:txBody>
          <a:bodyPr wrap="square" lIns="0" tIns="0" rIns="0" bIns="0" rtlCol="0" anchor="t">
            <a:spAutoFit/>
          </a:bodyPr>
          <a:lstStyle/>
          <a:p>
            <a:pPr marL="457189" indent="-457189">
              <a:lnSpc>
                <a:spcPct val="120000"/>
              </a:lnSpc>
              <a:buClr>
                <a:schemeClr val="accent5">
                  <a:lumMod val="60000"/>
                  <a:lumOff val="40000"/>
                </a:schemeClr>
              </a:buClr>
              <a:buFontTx/>
              <a:buChar char="-"/>
            </a:pPr>
            <a:r>
              <a:rPr lang="ca-ES" sz="2667" spc="20" noProof="0" dirty="0">
                <a:solidFill>
                  <a:srgbClr val="595959"/>
                </a:solidFill>
                <a:latin typeface="Poppins"/>
                <a:cs typeface="Poppins"/>
              </a:rPr>
              <a:t>Missatge d’un desconegut.
Preguntes que creen curiositat.
Demanen l'alta de contacte.
Introducció de virus en el mòbil.
Objectiu demanar diners.</a:t>
            </a:r>
          </a:p>
        </p:txBody>
      </p:sp>
      <p:sp>
        <p:nvSpPr>
          <p:cNvPr id="11" name="TextBox 6">
            <a:extLst>
              <a:ext uri="{FF2B5EF4-FFF2-40B4-BE49-F238E27FC236}">
                <a16:creationId xmlns:a16="http://schemas.microsoft.com/office/drawing/2014/main" id="{3B76A509-E608-6240-B264-EC9C42498AA3}"/>
              </a:ext>
            </a:extLst>
          </p:cNvPr>
          <p:cNvSpPr txBox="1">
            <a:spLocks noChangeAspect="1"/>
          </p:cNvSpPr>
          <p:nvPr/>
        </p:nvSpPr>
        <p:spPr>
          <a:xfrm>
            <a:off x="2351584" y="248829"/>
            <a:ext cx="7200800" cy="492443"/>
          </a:xfrm>
          <a:prstGeom prst="rect">
            <a:avLst/>
          </a:prstGeom>
        </p:spPr>
        <p:txBody>
          <a:bodyPr wrap="square" lIns="0" tIns="0" rIns="0" bIns="0" rtlCol="0" anchor="t">
            <a:spAutoFit/>
          </a:bodyPr>
          <a:lstStyle/>
          <a:p>
            <a:pPr algn="ctr"/>
            <a:r>
              <a:rPr lang="ca-ES" sz="3200" b="1" i="1" noProof="0" dirty="0">
                <a:solidFill>
                  <a:srgbClr val="019EE2"/>
                </a:solidFill>
                <a:latin typeface="Poppins"/>
                <a:cs typeface="Poppins"/>
              </a:rPr>
              <a:t>ALTRES TIPUS DE FRAU</a:t>
            </a:r>
          </a:p>
        </p:txBody>
      </p:sp>
      <p:sp>
        <p:nvSpPr>
          <p:cNvPr id="12" name="CuadroTexto 11">
            <a:extLst>
              <a:ext uri="{FF2B5EF4-FFF2-40B4-BE49-F238E27FC236}">
                <a16:creationId xmlns:a16="http://schemas.microsoft.com/office/drawing/2014/main" id="{579F3720-52D6-D046-BFBB-73689F37CF7D}"/>
              </a:ext>
            </a:extLst>
          </p:cNvPr>
          <p:cNvSpPr txBox="1"/>
          <p:nvPr/>
        </p:nvSpPr>
        <p:spPr>
          <a:xfrm>
            <a:off x="239350" y="1092666"/>
            <a:ext cx="5136570" cy="666786"/>
          </a:xfrm>
          <a:prstGeom prst="rect">
            <a:avLst/>
          </a:prstGeom>
          <a:noFill/>
        </p:spPr>
        <p:txBody>
          <a:bodyPr wrap="square" rtlCol="0">
            <a:spAutoFit/>
          </a:bodyPr>
          <a:lstStyle/>
          <a:p>
            <a:pPr algn="ctr"/>
            <a:r>
              <a:rPr lang="ca-ES" sz="3733" u="sng" noProof="0" dirty="0">
                <a:solidFill>
                  <a:srgbClr val="0070C0"/>
                </a:solidFill>
              </a:rPr>
              <a:t>Frau de l’enamorament</a:t>
            </a:r>
          </a:p>
        </p:txBody>
      </p:sp>
      <p:sp>
        <p:nvSpPr>
          <p:cNvPr id="13" name="CuadroTexto 12">
            <a:extLst>
              <a:ext uri="{FF2B5EF4-FFF2-40B4-BE49-F238E27FC236}">
                <a16:creationId xmlns:a16="http://schemas.microsoft.com/office/drawing/2014/main" id="{8CC27D3D-1E02-2A43-89B7-E040E7E5F135}"/>
              </a:ext>
            </a:extLst>
          </p:cNvPr>
          <p:cNvSpPr txBox="1"/>
          <p:nvPr/>
        </p:nvSpPr>
        <p:spPr>
          <a:xfrm>
            <a:off x="6363702" y="1092666"/>
            <a:ext cx="4628841" cy="666786"/>
          </a:xfrm>
          <a:prstGeom prst="rect">
            <a:avLst/>
          </a:prstGeom>
          <a:noFill/>
        </p:spPr>
        <p:txBody>
          <a:bodyPr wrap="square" rtlCol="0">
            <a:spAutoFit/>
          </a:bodyPr>
          <a:lstStyle/>
          <a:p>
            <a:pPr algn="ctr"/>
            <a:r>
              <a:rPr lang="ca-ES" sz="3733" u="sng" noProof="0" dirty="0">
                <a:solidFill>
                  <a:srgbClr val="0070C0"/>
                </a:solidFill>
              </a:rPr>
              <a:t>Frau del </a:t>
            </a:r>
            <a:r>
              <a:rPr lang="ca-ES" sz="3733" u="sng" noProof="0" dirty="0" err="1">
                <a:solidFill>
                  <a:srgbClr val="0070C0"/>
                </a:solidFill>
              </a:rPr>
              <a:t>Whatsapp</a:t>
            </a:r>
            <a:endParaRPr lang="ca-ES" sz="3733" u="sng" noProof="0" dirty="0">
              <a:solidFill>
                <a:srgbClr val="0070C0"/>
              </a:solidFill>
            </a:endParaRPr>
          </a:p>
        </p:txBody>
      </p:sp>
      <p:pic>
        <p:nvPicPr>
          <p:cNvPr id="3" name="Imagen 2">
            <a:extLst>
              <a:ext uri="{FF2B5EF4-FFF2-40B4-BE49-F238E27FC236}">
                <a16:creationId xmlns:a16="http://schemas.microsoft.com/office/drawing/2014/main" id="{50D7EA70-A1CC-3449-ACFE-B3EC12D51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301" y="4534959"/>
            <a:ext cx="4416491" cy="2310479"/>
          </a:xfrm>
          <a:prstGeom prst="rect">
            <a:avLst/>
          </a:prstGeom>
        </p:spPr>
      </p:pic>
    </p:spTree>
    <p:extLst>
      <p:ext uri="{BB962C8B-B14F-4D97-AF65-F5344CB8AC3E}">
        <p14:creationId xmlns:p14="http://schemas.microsoft.com/office/powerpoint/2010/main" val="77587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3AB99-80E1-5927-CC0A-005ECEA10B4D}"/>
            </a:ext>
          </a:extLst>
        </p:cNvPr>
        <p:cNvGrpSpPr/>
        <p:nvPr/>
      </p:nvGrpSpPr>
      <p:grpSpPr>
        <a:xfrm>
          <a:off x="0" y="0"/>
          <a:ext cx="0" cy="0"/>
          <a:chOff x="0" y="0"/>
          <a:chExt cx="0" cy="0"/>
        </a:xfrm>
      </p:grpSpPr>
      <p:pic>
        <p:nvPicPr>
          <p:cNvPr id="2" name="Imagen 1" descr="seguridad.tif">
            <a:extLst>
              <a:ext uri="{FF2B5EF4-FFF2-40B4-BE49-F238E27FC236}">
                <a16:creationId xmlns:a16="http://schemas.microsoft.com/office/drawing/2014/main" id="{258407CC-90C0-6533-10EF-31EAED983C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896" b="7349"/>
          <a:stretch/>
        </p:blipFill>
        <p:spPr>
          <a:xfrm>
            <a:off x="0" y="1"/>
            <a:ext cx="12215885" cy="2913353"/>
          </a:xfrm>
          <a:prstGeom prst="rect">
            <a:avLst/>
          </a:prstGeom>
        </p:spPr>
      </p:pic>
      <p:sp>
        <p:nvSpPr>
          <p:cNvPr id="30" name="TextBox 6">
            <a:extLst>
              <a:ext uri="{FF2B5EF4-FFF2-40B4-BE49-F238E27FC236}">
                <a16:creationId xmlns:a16="http://schemas.microsoft.com/office/drawing/2014/main" id="{4FF73907-BE65-DB2A-1FB1-09CCD29BC3A2}"/>
              </a:ext>
            </a:extLst>
          </p:cNvPr>
          <p:cNvSpPr txBox="1">
            <a:spLocks noChangeAspect="1"/>
          </p:cNvSpPr>
          <p:nvPr/>
        </p:nvSpPr>
        <p:spPr>
          <a:xfrm>
            <a:off x="3096006" y="1195977"/>
            <a:ext cx="5999989" cy="656655"/>
          </a:xfrm>
          <a:prstGeom prst="rect">
            <a:avLst/>
          </a:prstGeom>
        </p:spPr>
        <p:txBody>
          <a:bodyPr wrap="square" lIns="0" tIns="0" rIns="0" bIns="0" rtlCol="0" anchor="t">
            <a:spAutoFit/>
          </a:bodyPr>
          <a:lstStyle/>
          <a:p>
            <a:pPr algn="ctr"/>
            <a:r>
              <a:rPr lang="ca-ES" sz="4267" b="1" noProof="0" dirty="0">
                <a:solidFill>
                  <a:schemeClr val="bg1"/>
                </a:solidFill>
                <a:latin typeface=""/>
                <a:cs typeface="Poppins"/>
              </a:rPr>
              <a:t>Fraus digitals</a:t>
            </a:r>
          </a:p>
        </p:txBody>
      </p:sp>
      <p:cxnSp>
        <p:nvCxnSpPr>
          <p:cNvPr id="31" name="Conector recto 30">
            <a:extLst>
              <a:ext uri="{FF2B5EF4-FFF2-40B4-BE49-F238E27FC236}">
                <a16:creationId xmlns:a16="http://schemas.microsoft.com/office/drawing/2014/main" id="{053FB4CC-9F9E-BC53-A466-863862DDDDD9}"/>
              </a:ext>
            </a:extLst>
          </p:cNvPr>
          <p:cNvCxnSpPr/>
          <p:nvPr/>
        </p:nvCxnSpPr>
        <p:spPr>
          <a:xfrm>
            <a:off x="4271798" y="2468893"/>
            <a:ext cx="3648405"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ángulo 4">
            <a:extLst>
              <a:ext uri="{FF2B5EF4-FFF2-40B4-BE49-F238E27FC236}">
                <a16:creationId xmlns:a16="http://schemas.microsoft.com/office/drawing/2014/main" id="{55B469FF-2277-61AE-6CCA-88881106B8C1}"/>
              </a:ext>
            </a:extLst>
          </p:cNvPr>
          <p:cNvSpPr/>
          <p:nvPr/>
        </p:nvSpPr>
        <p:spPr>
          <a:xfrm>
            <a:off x="3644445" y="3792902"/>
            <a:ext cx="4926990" cy="1025987"/>
          </a:xfrm>
          <a:prstGeom prst="rect">
            <a:avLst/>
          </a:prstGeom>
          <a:solidFill>
            <a:schemeClr val="bg1"/>
          </a:solidFill>
        </p:spPr>
        <p:txBody>
          <a:bodyPr wrap="none" lIns="121920" tIns="60960" rIns="121920" bIns="60960">
            <a:spAutoFit/>
          </a:bodyPr>
          <a:lstStyle/>
          <a:p>
            <a:pPr algn="ctr"/>
            <a:r>
              <a:rPr lang="ca-ES" sz="5867"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L’escut Digital</a:t>
            </a:r>
          </a:p>
        </p:txBody>
      </p:sp>
      <p:sp>
        <p:nvSpPr>
          <p:cNvPr id="3" name="CuadroTexto 2">
            <a:extLst>
              <a:ext uri="{FF2B5EF4-FFF2-40B4-BE49-F238E27FC236}">
                <a16:creationId xmlns:a16="http://schemas.microsoft.com/office/drawing/2014/main" id="{2A01C22C-5490-0247-8618-F0A3421DF545}"/>
              </a:ext>
            </a:extLst>
          </p:cNvPr>
          <p:cNvSpPr txBox="1"/>
          <p:nvPr/>
        </p:nvSpPr>
        <p:spPr>
          <a:xfrm>
            <a:off x="2555544" y="5005295"/>
            <a:ext cx="7104789" cy="748988"/>
          </a:xfrm>
          <a:prstGeom prst="rect">
            <a:avLst/>
          </a:prstGeom>
          <a:noFill/>
        </p:spPr>
        <p:txBody>
          <a:bodyPr wrap="square" rtlCol="0">
            <a:spAutoFit/>
          </a:bodyPr>
          <a:lstStyle/>
          <a:p>
            <a:pPr algn="ctr"/>
            <a:r>
              <a:rPr lang="ca-ES" sz="4267" noProof="0" dirty="0">
                <a:solidFill>
                  <a:srgbClr val="0070C0"/>
                </a:solidFill>
              </a:rPr>
              <a:t>Consells per a protegir-se</a:t>
            </a:r>
          </a:p>
        </p:txBody>
      </p:sp>
    </p:spTree>
    <p:extLst>
      <p:ext uri="{BB962C8B-B14F-4D97-AF65-F5344CB8AC3E}">
        <p14:creationId xmlns:p14="http://schemas.microsoft.com/office/powerpoint/2010/main" val="20236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62880-2F9A-302E-6FDC-FF541F9E8916}"/>
            </a:ext>
          </a:extLst>
        </p:cNvPr>
        <p:cNvGrpSpPr/>
        <p:nvPr/>
      </p:nvGrpSpPr>
      <p:grpSpPr>
        <a:xfrm>
          <a:off x="0" y="0"/>
          <a:ext cx="0" cy="0"/>
          <a:chOff x="0" y="0"/>
          <a:chExt cx="0" cy="0"/>
        </a:xfrm>
      </p:grpSpPr>
      <p:sp>
        <p:nvSpPr>
          <p:cNvPr id="2" name="TextBox 6">
            <a:extLst>
              <a:ext uri="{FF2B5EF4-FFF2-40B4-BE49-F238E27FC236}">
                <a16:creationId xmlns:a16="http://schemas.microsoft.com/office/drawing/2014/main" id="{BDE3C482-1A19-9ED3-DEFE-5F264155A4CC}"/>
              </a:ext>
            </a:extLst>
          </p:cNvPr>
          <p:cNvSpPr txBox="1">
            <a:spLocks noChangeAspect="1"/>
          </p:cNvSpPr>
          <p:nvPr/>
        </p:nvSpPr>
        <p:spPr>
          <a:xfrm>
            <a:off x="483196" y="329079"/>
            <a:ext cx="8976320" cy="492443"/>
          </a:xfrm>
          <a:prstGeom prst="rect">
            <a:avLst/>
          </a:prstGeom>
        </p:spPr>
        <p:txBody>
          <a:bodyPr wrap="square" lIns="0" tIns="0" rIns="0" bIns="0" rtlCol="0" anchor="t">
            <a:spAutoFit/>
          </a:bodyPr>
          <a:lstStyle/>
          <a:p>
            <a:r>
              <a:rPr lang="ca-ES" sz="3200" b="1" noProof="0" dirty="0">
                <a:solidFill>
                  <a:srgbClr val="019EE2"/>
                </a:solidFill>
                <a:latin typeface="Poppins"/>
                <a:cs typeface="Poppins"/>
              </a:rPr>
              <a:t>Escut digital. Consells per a protegir-se</a:t>
            </a:r>
          </a:p>
        </p:txBody>
      </p:sp>
      <p:cxnSp>
        <p:nvCxnSpPr>
          <p:cNvPr id="3" name="Conector recto 2">
            <a:extLst>
              <a:ext uri="{FF2B5EF4-FFF2-40B4-BE49-F238E27FC236}">
                <a16:creationId xmlns:a16="http://schemas.microsoft.com/office/drawing/2014/main" id="{B3346F5E-5177-89AC-CA7A-04D109012025}"/>
              </a:ext>
            </a:extLst>
          </p:cNvPr>
          <p:cNvCxnSpPr>
            <a:cxnSpLocks/>
          </p:cNvCxnSpPr>
          <p:nvPr/>
        </p:nvCxnSpPr>
        <p:spPr>
          <a:xfrm>
            <a:off x="1610983" y="1028733"/>
            <a:ext cx="6720747"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21" name="Imagen 20">
            <a:extLst>
              <a:ext uri="{FF2B5EF4-FFF2-40B4-BE49-F238E27FC236}">
                <a16:creationId xmlns:a16="http://schemas.microsoft.com/office/drawing/2014/main" id="{196339A7-1BFF-384E-9E62-289EAA138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51" y="1438562"/>
            <a:ext cx="1211028" cy="1510383"/>
          </a:xfrm>
          <a:prstGeom prst="rect">
            <a:avLst/>
          </a:prstGeom>
        </p:spPr>
      </p:pic>
      <p:sp>
        <p:nvSpPr>
          <p:cNvPr id="22" name="CuadroTexto 21">
            <a:extLst>
              <a:ext uri="{FF2B5EF4-FFF2-40B4-BE49-F238E27FC236}">
                <a16:creationId xmlns:a16="http://schemas.microsoft.com/office/drawing/2014/main" id="{890D9BEA-FBA3-3D4D-B2A3-90F95319E538}"/>
              </a:ext>
            </a:extLst>
          </p:cNvPr>
          <p:cNvSpPr txBox="1"/>
          <p:nvPr/>
        </p:nvSpPr>
        <p:spPr>
          <a:xfrm>
            <a:off x="38807" y="3228945"/>
            <a:ext cx="2199370" cy="400110"/>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Conscienciació</a:t>
            </a:r>
          </a:p>
        </p:txBody>
      </p:sp>
      <p:pic>
        <p:nvPicPr>
          <p:cNvPr id="24" name="Imagen 23">
            <a:extLst>
              <a:ext uri="{FF2B5EF4-FFF2-40B4-BE49-F238E27FC236}">
                <a16:creationId xmlns:a16="http://schemas.microsoft.com/office/drawing/2014/main" id="{F3D0D0EC-39D1-0840-8B53-A8030CF4F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500" y="1523228"/>
            <a:ext cx="1507067" cy="1710267"/>
          </a:xfrm>
          <a:prstGeom prst="rect">
            <a:avLst/>
          </a:prstGeom>
        </p:spPr>
      </p:pic>
      <p:sp>
        <p:nvSpPr>
          <p:cNvPr id="25" name="CuadroTexto 24">
            <a:extLst>
              <a:ext uri="{FF2B5EF4-FFF2-40B4-BE49-F238E27FC236}">
                <a16:creationId xmlns:a16="http://schemas.microsoft.com/office/drawing/2014/main" id="{05FD5BA0-1283-CA41-BEBB-B2815C9A8F4E}"/>
              </a:ext>
            </a:extLst>
          </p:cNvPr>
          <p:cNvSpPr txBox="1"/>
          <p:nvPr/>
        </p:nvSpPr>
        <p:spPr>
          <a:xfrm>
            <a:off x="2342707" y="3200289"/>
            <a:ext cx="1924652" cy="400110"/>
          </a:xfrm>
          <a:prstGeom prst="rect">
            <a:avLst/>
          </a:prstGeom>
          <a:noFill/>
        </p:spPr>
        <p:txBody>
          <a:bodyPr wrap="square" rtlCol="0">
            <a:spAutoFit/>
          </a:bodyPr>
          <a:lstStyle/>
          <a:p>
            <a:pPr algn="ctr"/>
            <a:r>
              <a:rPr lang="ca-ES" sz="2000" b="1" dirty="0" err="1">
                <a:latin typeface="Calibri" panose="020F0502020204030204" pitchFamily="34" charset="0"/>
                <a:cs typeface="Calibri" panose="020F0502020204030204" pitchFamily="34" charset="0"/>
              </a:rPr>
              <a:t>Antimalware</a:t>
            </a:r>
            <a:endParaRPr lang="ca-ES" sz="2000" b="1" noProof="0" dirty="0">
              <a:latin typeface="Calibri" panose="020F0502020204030204" pitchFamily="34" charset="0"/>
              <a:cs typeface="Calibri" panose="020F0502020204030204" pitchFamily="34" charset="0"/>
            </a:endParaRPr>
          </a:p>
        </p:txBody>
      </p:sp>
      <p:pic>
        <p:nvPicPr>
          <p:cNvPr id="27" name="Imagen 26">
            <a:extLst>
              <a:ext uri="{FF2B5EF4-FFF2-40B4-BE49-F238E27FC236}">
                <a16:creationId xmlns:a16="http://schemas.microsoft.com/office/drawing/2014/main" id="{E126EDB8-C0EA-984B-98FD-937E9B153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468" y="1599428"/>
            <a:ext cx="1778000" cy="1557867"/>
          </a:xfrm>
          <a:prstGeom prst="rect">
            <a:avLst/>
          </a:prstGeom>
        </p:spPr>
      </p:pic>
      <p:sp>
        <p:nvSpPr>
          <p:cNvPr id="28" name="CuadroTexto 27">
            <a:extLst>
              <a:ext uri="{FF2B5EF4-FFF2-40B4-BE49-F238E27FC236}">
                <a16:creationId xmlns:a16="http://schemas.microsoft.com/office/drawing/2014/main" id="{29E8D051-2A02-8C4C-BBD7-5D00293035E6}"/>
              </a:ext>
            </a:extLst>
          </p:cNvPr>
          <p:cNvSpPr txBox="1"/>
          <p:nvPr/>
        </p:nvSpPr>
        <p:spPr>
          <a:xfrm>
            <a:off x="4746018" y="3197369"/>
            <a:ext cx="2414593" cy="707886"/>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Actualitzar sistemes i aplicacions</a:t>
            </a:r>
          </a:p>
        </p:txBody>
      </p:sp>
      <p:pic>
        <p:nvPicPr>
          <p:cNvPr id="30" name="Imagen 29">
            <a:extLst>
              <a:ext uri="{FF2B5EF4-FFF2-40B4-BE49-F238E27FC236}">
                <a16:creationId xmlns:a16="http://schemas.microsoft.com/office/drawing/2014/main" id="{91A59686-619C-CD45-AB71-444A1BCEBC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4236" y="1641761"/>
            <a:ext cx="1219200" cy="1473200"/>
          </a:xfrm>
          <a:prstGeom prst="rect">
            <a:avLst/>
          </a:prstGeom>
        </p:spPr>
      </p:pic>
      <p:sp>
        <p:nvSpPr>
          <p:cNvPr id="31" name="CuadroTexto 30">
            <a:extLst>
              <a:ext uri="{FF2B5EF4-FFF2-40B4-BE49-F238E27FC236}">
                <a16:creationId xmlns:a16="http://schemas.microsoft.com/office/drawing/2014/main" id="{689F80F1-6420-9F44-B382-D7DF5EC44AC7}"/>
              </a:ext>
            </a:extLst>
          </p:cNvPr>
          <p:cNvSpPr txBox="1"/>
          <p:nvPr/>
        </p:nvSpPr>
        <p:spPr>
          <a:xfrm>
            <a:off x="7369403" y="3202381"/>
            <a:ext cx="1924652" cy="707886"/>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Contrasenyes robustes</a:t>
            </a:r>
          </a:p>
        </p:txBody>
      </p:sp>
      <p:pic>
        <p:nvPicPr>
          <p:cNvPr id="33" name="Imagen 32">
            <a:extLst>
              <a:ext uri="{FF2B5EF4-FFF2-40B4-BE49-F238E27FC236}">
                <a16:creationId xmlns:a16="http://schemas.microsoft.com/office/drawing/2014/main" id="{AA534EB0-99C8-A64E-898D-255F83ACC6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8345" y="1658695"/>
            <a:ext cx="1456267" cy="1574800"/>
          </a:xfrm>
          <a:prstGeom prst="rect">
            <a:avLst/>
          </a:prstGeom>
        </p:spPr>
      </p:pic>
      <p:sp>
        <p:nvSpPr>
          <p:cNvPr id="34" name="CuadroTexto 33">
            <a:extLst>
              <a:ext uri="{FF2B5EF4-FFF2-40B4-BE49-F238E27FC236}">
                <a16:creationId xmlns:a16="http://schemas.microsoft.com/office/drawing/2014/main" id="{BBB58485-C516-5C4A-897C-05F23C9F25A3}"/>
              </a:ext>
            </a:extLst>
          </p:cNvPr>
          <p:cNvSpPr txBox="1"/>
          <p:nvPr/>
        </p:nvSpPr>
        <p:spPr>
          <a:xfrm>
            <a:off x="9793582" y="3208208"/>
            <a:ext cx="1924652" cy="707886"/>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Gestor de contrasenyes</a:t>
            </a:r>
          </a:p>
        </p:txBody>
      </p:sp>
      <p:pic>
        <p:nvPicPr>
          <p:cNvPr id="36" name="Imagen 35">
            <a:extLst>
              <a:ext uri="{FF2B5EF4-FFF2-40B4-BE49-F238E27FC236}">
                <a16:creationId xmlns:a16="http://schemas.microsoft.com/office/drawing/2014/main" id="{6A1657D2-94E6-1D46-8C2C-60A324E8D7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338" y="3986706"/>
            <a:ext cx="1924652" cy="1332452"/>
          </a:xfrm>
          <a:prstGeom prst="rect">
            <a:avLst/>
          </a:prstGeom>
        </p:spPr>
      </p:pic>
      <p:sp>
        <p:nvSpPr>
          <p:cNvPr id="37" name="CuadroTexto 36">
            <a:extLst>
              <a:ext uri="{FF2B5EF4-FFF2-40B4-BE49-F238E27FC236}">
                <a16:creationId xmlns:a16="http://schemas.microsoft.com/office/drawing/2014/main" id="{B6451911-2289-1742-85DD-A8675B2C246B}"/>
              </a:ext>
            </a:extLst>
          </p:cNvPr>
          <p:cNvSpPr txBox="1"/>
          <p:nvPr/>
        </p:nvSpPr>
        <p:spPr>
          <a:xfrm>
            <a:off x="38809" y="5346391"/>
            <a:ext cx="2133708" cy="707886"/>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No accedir a </a:t>
            </a:r>
          </a:p>
          <a:p>
            <a:pPr algn="ctr"/>
            <a:r>
              <a:rPr lang="ca-ES" sz="2000" b="1" noProof="0" dirty="0">
                <a:latin typeface="Calibri" panose="020F0502020204030204" pitchFamily="34" charset="0"/>
                <a:cs typeface="Calibri" panose="020F0502020204030204" pitchFamily="34" charset="0"/>
              </a:rPr>
              <a:t>Webs dubtoses</a:t>
            </a:r>
          </a:p>
        </p:txBody>
      </p:sp>
      <p:pic>
        <p:nvPicPr>
          <p:cNvPr id="39" name="Imagen 38">
            <a:extLst>
              <a:ext uri="{FF2B5EF4-FFF2-40B4-BE49-F238E27FC236}">
                <a16:creationId xmlns:a16="http://schemas.microsoft.com/office/drawing/2014/main" id="{FC783A31-ED48-AB48-96B1-F32AFA82B1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1880" y="4029959"/>
            <a:ext cx="1726305" cy="1245943"/>
          </a:xfrm>
          <a:prstGeom prst="rect">
            <a:avLst/>
          </a:prstGeom>
        </p:spPr>
      </p:pic>
      <p:sp>
        <p:nvSpPr>
          <p:cNvPr id="40" name="CuadroTexto 39">
            <a:extLst>
              <a:ext uri="{FF2B5EF4-FFF2-40B4-BE49-F238E27FC236}">
                <a16:creationId xmlns:a16="http://schemas.microsoft.com/office/drawing/2014/main" id="{FA89CAF1-0CC9-E248-8D7F-B16221D432EE}"/>
              </a:ext>
            </a:extLst>
          </p:cNvPr>
          <p:cNvSpPr txBox="1"/>
          <p:nvPr/>
        </p:nvSpPr>
        <p:spPr>
          <a:xfrm>
            <a:off x="2238177" y="5346391"/>
            <a:ext cx="2133708" cy="1015663"/>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Evitar descarregues</a:t>
            </a:r>
          </a:p>
          <a:p>
            <a:pPr algn="ctr"/>
            <a:r>
              <a:rPr lang="ca-ES" sz="2000" b="1" noProof="0" dirty="0">
                <a:latin typeface="Calibri" panose="020F0502020204030204" pitchFamily="34" charset="0"/>
                <a:cs typeface="Calibri" panose="020F0502020204030204" pitchFamily="34" charset="0"/>
              </a:rPr>
              <a:t> no conegudes</a:t>
            </a:r>
          </a:p>
        </p:txBody>
      </p:sp>
      <p:pic>
        <p:nvPicPr>
          <p:cNvPr id="42" name="Imagen 41">
            <a:extLst>
              <a:ext uri="{FF2B5EF4-FFF2-40B4-BE49-F238E27FC236}">
                <a16:creationId xmlns:a16="http://schemas.microsoft.com/office/drawing/2014/main" id="{90233016-B0BB-2A4E-957F-BB3E278155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7916" y="3994585"/>
            <a:ext cx="1092369" cy="1351807"/>
          </a:xfrm>
          <a:prstGeom prst="rect">
            <a:avLst/>
          </a:prstGeom>
        </p:spPr>
      </p:pic>
      <p:sp>
        <p:nvSpPr>
          <p:cNvPr id="43" name="CuadroTexto 42">
            <a:extLst>
              <a:ext uri="{FF2B5EF4-FFF2-40B4-BE49-F238E27FC236}">
                <a16:creationId xmlns:a16="http://schemas.microsoft.com/office/drawing/2014/main" id="{833CC19F-2A02-4A47-BBF6-05746C1D9F74}"/>
              </a:ext>
            </a:extLst>
          </p:cNvPr>
          <p:cNvSpPr txBox="1"/>
          <p:nvPr/>
        </p:nvSpPr>
        <p:spPr>
          <a:xfrm>
            <a:off x="4807245" y="5339092"/>
            <a:ext cx="2133708" cy="707886"/>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Vigilar xarxes</a:t>
            </a:r>
          </a:p>
          <a:p>
            <a:pPr algn="ctr"/>
            <a:r>
              <a:rPr lang="ca-ES" sz="2000" b="1" noProof="0" dirty="0" err="1">
                <a:latin typeface="Calibri" panose="020F0502020204030204" pitchFamily="34" charset="0"/>
                <a:cs typeface="Calibri" panose="020F0502020204030204" pitchFamily="34" charset="0"/>
              </a:rPr>
              <a:t>Wifi</a:t>
            </a:r>
            <a:r>
              <a:rPr lang="ca-ES" sz="2000" b="1" noProof="0" dirty="0">
                <a:latin typeface="Calibri" panose="020F0502020204030204" pitchFamily="34" charset="0"/>
                <a:cs typeface="Calibri" panose="020F0502020204030204" pitchFamily="34" charset="0"/>
              </a:rPr>
              <a:t> gratuïtes</a:t>
            </a:r>
          </a:p>
        </p:txBody>
      </p:sp>
      <p:pic>
        <p:nvPicPr>
          <p:cNvPr id="45" name="Imagen 44">
            <a:extLst>
              <a:ext uri="{FF2B5EF4-FFF2-40B4-BE49-F238E27FC236}">
                <a16:creationId xmlns:a16="http://schemas.microsoft.com/office/drawing/2014/main" id="{390FCA12-EE28-D54F-8AC8-F5540B5970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0015" y="4093181"/>
            <a:ext cx="1568109" cy="1225976"/>
          </a:xfrm>
          <a:prstGeom prst="rect">
            <a:avLst/>
          </a:prstGeom>
        </p:spPr>
      </p:pic>
      <p:sp>
        <p:nvSpPr>
          <p:cNvPr id="46" name="CuadroTexto 45">
            <a:extLst>
              <a:ext uri="{FF2B5EF4-FFF2-40B4-BE49-F238E27FC236}">
                <a16:creationId xmlns:a16="http://schemas.microsoft.com/office/drawing/2014/main" id="{79558621-33E7-C34B-89CC-92BC4228A4D8}"/>
              </a:ext>
            </a:extLst>
          </p:cNvPr>
          <p:cNvSpPr txBox="1"/>
          <p:nvPr/>
        </p:nvSpPr>
        <p:spPr>
          <a:xfrm>
            <a:off x="7264874" y="5344442"/>
            <a:ext cx="2133708" cy="400110"/>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Identitat digital</a:t>
            </a:r>
          </a:p>
        </p:txBody>
      </p:sp>
      <p:pic>
        <p:nvPicPr>
          <p:cNvPr id="48" name="Imagen 47">
            <a:extLst>
              <a:ext uri="{FF2B5EF4-FFF2-40B4-BE49-F238E27FC236}">
                <a16:creationId xmlns:a16="http://schemas.microsoft.com/office/drawing/2014/main" id="{B85B42AE-171C-AE49-981D-90292CF6854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49997" y="4040173"/>
            <a:ext cx="1407212" cy="1377271"/>
          </a:xfrm>
          <a:prstGeom prst="rect">
            <a:avLst/>
          </a:prstGeom>
        </p:spPr>
      </p:pic>
      <p:sp>
        <p:nvSpPr>
          <p:cNvPr id="49" name="CuadroTexto 48">
            <a:extLst>
              <a:ext uri="{FF2B5EF4-FFF2-40B4-BE49-F238E27FC236}">
                <a16:creationId xmlns:a16="http://schemas.microsoft.com/office/drawing/2014/main" id="{2F08FE7E-8D20-214F-BD03-9112A0F8E6F4}"/>
              </a:ext>
            </a:extLst>
          </p:cNvPr>
          <p:cNvSpPr txBox="1"/>
          <p:nvPr/>
        </p:nvSpPr>
        <p:spPr>
          <a:xfrm>
            <a:off x="9738546" y="5344441"/>
            <a:ext cx="2133708" cy="707886"/>
          </a:xfrm>
          <a:prstGeom prst="rect">
            <a:avLst/>
          </a:prstGeom>
          <a:noFill/>
        </p:spPr>
        <p:txBody>
          <a:bodyPr wrap="square" rtlCol="0">
            <a:spAutoFit/>
          </a:bodyPr>
          <a:lstStyle/>
          <a:p>
            <a:pPr algn="ctr"/>
            <a:r>
              <a:rPr lang="ca-ES" sz="2000" b="1" noProof="0" dirty="0">
                <a:latin typeface="Calibri" panose="020F0502020204030204" pitchFamily="34" charset="0"/>
                <a:cs typeface="Calibri" panose="020F0502020204030204" pitchFamily="34" charset="0"/>
              </a:rPr>
              <a:t>Desconfiança sempre activa</a:t>
            </a:r>
          </a:p>
        </p:txBody>
      </p:sp>
    </p:spTree>
    <p:extLst>
      <p:ext uri="{BB962C8B-B14F-4D97-AF65-F5344CB8AC3E}">
        <p14:creationId xmlns:p14="http://schemas.microsoft.com/office/powerpoint/2010/main" val="83239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eguridad.tif"/>
          <p:cNvPicPr>
            <a:picLocks noChangeAspect="1"/>
          </p:cNvPicPr>
          <p:nvPr/>
        </p:nvPicPr>
        <p:blipFill rotWithShape="1">
          <a:blip r:embed="rId3" cstate="print">
            <a:extLst>
              <a:ext uri="{28A0092B-C50C-407E-A947-70E740481C1C}">
                <a14:useLocalDpi xmlns:a14="http://schemas.microsoft.com/office/drawing/2010/main" val="0"/>
              </a:ext>
            </a:extLst>
          </a:blip>
          <a:srcRect t="56896" b="7349"/>
          <a:stretch/>
        </p:blipFill>
        <p:spPr>
          <a:xfrm>
            <a:off x="0" y="1"/>
            <a:ext cx="12215885" cy="2913353"/>
          </a:xfrm>
          <a:prstGeom prst="rect">
            <a:avLst/>
          </a:prstGeom>
        </p:spPr>
      </p:pic>
      <p:sp>
        <p:nvSpPr>
          <p:cNvPr id="21" name="TextBox 6"/>
          <p:cNvSpPr txBox="1"/>
          <p:nvPr/>
        </p:nvSpPr>
        <p:spPr>
          <a:xfrm>
            <a:off x="6185351" y="4871397"/>
            <a:ext cx="6030534" cy="442044"/>
          </a:xfrm>
          <a:prstGeom prst="rect">
            <a:avLst/>
          </a:prstGeom>
        </p:spPr>
        <p:txBody>
          <a:bodyPr wrap="square" lIns="0" tIns="0" rIns="0" bIns="0" rtlCol="0" anchor="t">
            <a:spAutoFit/>
          </a:bodyPr>
          <a:lstStyle/>
          <a:p>
            <a:pPr algn="ctr">
              <a:lnSpc>
                <a:spcPts val="3599"/>
              </a:lnSpc>
            </a:pPr>
            <a:r>
              <a:rPr lang="ca-ES" sz="2667" b="1" noProof="0" dirty="0">
                <a:solidFill>
                  <a:srgbClr val="019EE2"/>
                </a:solidFill>
                <a:latin typeface="Poppins"/>
                <a:cs typeface="Poppins"/>
              </a:rPr>
              <a:t>Resum i activitats</a:t>
            </a:r>
          </a:p>
        </p:txBody>
      </p:sp>
      <p:sp>
        <p:nvSpPr>
          <p:cNvPr id="22" name="TextBox 7"/>
          <p:cNvSpPr txBox="1"/>
          <p:nvPr/>
        </p:nvSpPr>
        <p:spPr>
          <a:xfrm>
            <a:off x="6567751" y="5478088"/>
            <a:ext cx="5056487" cy="307777"/>
          </a:xfrm>
          <a:prstGeom prst="rect">
            <a:avLst/>
          </a:prstGeom>
        </p:spPr>
        <p:txBody>
          <a:bodyPr lIns="0" tIns="0" rIns="0" bIns="0" rtlCol="0" anchor="t">
            <a:spAutoFit/>
          </a:bodyPr>
          <a:lstStyle/>
          <a:p>
            <a:pPr algn="ctr"/>
            <a:r>
              <a:rPr lang="ca-ES" sz="2000" spc="20" noProof="0" dirty="0">
                <a:solidFill>
                  <a:schemeClr val="tx1">
                    <a:lumMod val="65000"/>
                    <a:lumOff val="35000"/>
                  </a:schemeClr>
                </a:solidFill>
                <a:latin typeface="Poppins"/>
                <a:cs typeface="Poppins"/>
              </a:rPr>
              <a:t>¡Posa’t a prova!</a:t>
            </a:r>
          </a:p>
        </p:txBody>
      </p:sp>
      <p:sp>
        <p:nvSpPr>
          <p:cNvPr id="23" name="TextBox 10"/>
          <p:cNvSpPr txBox="1"/>
          <p:nvPr/>
        </p:nvSpPr>
        <p:spPr>
          <a:xfrm>
            <a:off x="6576054" y="3332989"/>
            <a:ext cx="4937538" cy="442044"/>
          </a:xfrm>
          <a:prstGeom prst="rect">
            <a:avLst/>
          </a:prstGeom>
        </p:spPr>
        <p:txBody>
          <a:bodyPr lIns="0" tIns="0" rIns="0" bIns="0" rtlCol="0" anchor="t">
            <a:spAutoFit/>
          </a:bodyPr>
          <a:lstStyle/>
          <a:p>
            <a:pPr algn="ctr">
              <a:lnSpc>
                <a:spcPts val="3599"/>
              </a:lnSpc>
            </a:pPr>
            <a:r>
              <a:rPr lang="ca-ES" sz="2667" b="1" noProof="0" dirty="0">
                <a:solidFill>
                  <a:srgbClr val="019EE2"/>
                </a:solidFill>
                <a:latin typeface="Poppins"/>
                <a:cs typeface="Poppins"/>
              </a:rPr>
              <a:t>Tipus de fraus</a:t>
            </a:r>
          </a:p>
        </p:txBody>
      </p:sp>
      <p:sp>
        <p:nvSpPr>
          <p:cNvPr id="24" name="TextBox 11"/>
          <p:cNvSpPr txBox="1"/>
          <p:nvPr/>
        </p:nvSpPr>
        <p:spPr>
          <a:xfrm>
            <a:off x="6367332" y="3938046"/>
            <a:ext cx="5354977" cy="307777"/>
          </a:xfrm>
          <a:prstGeom prst="rect">
            <a:avLst/>
          </a:prstGeom>
        </p:spPr>
        <p:txBody>
          <a:bodyPr wrap="square" lIns="0" tIns="0" rIns="0" bIns="0" rtlCol="0" anchor="t">
            <a:spAutoFit/>
          </a:bodyPr>
          <a:lstStyle/>
          <a:p>
            <a:pPr algn="ctr"/>
            <a:r>
              <a:rPr lang="ca-ES" sz="2000" spc="20" noProof="0" dirty="0">
                <a:solidFill>
                  <a:schemeClr val="tx1">
                    <a:lumMod val="65000"/>
                    <a:lumOff val="35000"/>
                  </a:schemeClr>
                </a:solidFill>
                <a:latin typeface="Poppins"/>
                <a:cs typeface="Poppins"/>
              </a:rPr>
              <a:t>Els principals fins avui</a:t>
            </a:r>
            <a:endParaRPr lang="ca-ES" sz="2000" spc="20" noProof="0" dirty="0">
              <a:solidFill>
                <a:srgbClr val="231F1D"/>
              </a:solidFill>
              <a:latin typeface="Poppins"/>
              <a:cs typeface="Poppins"/>
            </a:endParaRPr>
          </a:p>
        </p:txBody>
      </p:sp>
      <p:grpSp>
        <p:nvGrpSpPr>
          <p:cNvPr id="25" name="Group 13"/>
          <p:cNvGrpSpPr/>
          <p:nvPr/>
        </p:nvGrpSpPr>
        <p:grpSpPr>
          <a:xfrm>
            <a:off x="282821" y="4871397"/>
            <a:ext cx="5626362" cy="914469"/>
            <a:chOff x="-155875" y="-224973"/>
            <a:chExt cx="4694512" cy="1300578"/>
          </a:xfrm>
        </p:grpSpPr>
        <p:sp>
          <p:nvSpPr>
            <p:cNvPr id="26" name="TextBox 14"/>
            <p:cNvSpPr txBox="1"/>
            <p:nvPr/>
          </p:nvSpPr>
          <p:spPr>
            <a:xfrm>
              <a:off x="25349" y="-224973"/>
              <a:ext cx="4119773" cy="1285275"/>
            </a:xfrm>
            <a:prstGeom prst="rect">
              <a:avLst/>
            </a:prstGeom>
          </p:spPr>
          <p:txBody>
            <a:bodyPr lIns="0" tIns="0" rIns="0" bIns="0" rtlCol="0" anchor="t">
              <a:spAutoFit/>
            </a:bodyPr>
            <a:lstStyle/>
            <a:p>
              <a:pPr algn="ctr">
                <a:lnSpc>
                  <a:spcPts val="3599"/>
                </a:lnSpc>
              </a:pPr>
              <a:r>
                <a:rPr lang="ca-ES" sz="2667" b="1" noProof="0" dirty="0">
                  <a:solidFill>
                    <a:srgbClr val="019EE2"/>
                  </a:solidFill>
                  <a:latin typeface="Poppins"/>
                  <a:cs typeface="Poppins"/>
                </a:rPr>
                <a:t>L’escut digital</a:t>
              </a:r>
            </a:p>
            <a:p>
              <a:pPr algn="ctr">
                <a:lnSpc>
                  <a:spcPts val="3599"/>
                </a:lnSpc>
              </a:pPr>
              <a:endParaRPr lang="ca-ES" sz="2667" noProof="0" dirty="0">
                <a:solidFill>
                  <a:srgbClr val="019EE2"/>
                </a:solidFill>
                <a:latin typeface="Poppins Bold"/>
              </a:endParaRPr>
            </a:p>
          </p:txBody>
        </p:sp>
        <p:sp>
          <p:nvSpPr>
            <p:cNvPr id="27" name="TextBox 15"/>
            <p:cNvSpPr txBox="1"/>
            <p:nvPr/>
          </p:nvSpPr>
          <p:spPr>
            <a:xfrm>
              <a:off x="-155875" y="637878"/>
              <a:ext cx="4694512" cy="437727"/>
            </a:xfrm>
            <a:prstGeom prst="rect">
              <a:avLst/>
            </a:prstGeom>
          </p:spPr>
          <p:txBody>
            <a:bodyPr wrap="square" lIns="0" tIns="0" rIns="0" bIns="0" rtlCol="0" anchor="t">
              <a:spAutoFit/>
            </a:bodyPr>
            <a:lstStyle/>
            <a:p>
              <a:pPr algn="ctr"/>
              <a:r>
                <a:rPr lang="ca-ES" sz="2000" spc="20" noProof="0" dirty="0">
                  <a:solidFill>
                    <a:schemeClr val="tx1">
                      <a:lumMod val="65000"/>
                      <a:lumOff val="35000"/>
                    </a:schemeClr>
                  </a:solidFill>
                  <a:latin typeface="Poppins"/>
                  <a:cs typeface="Poppins"/>
                </a:rPr>
                <a:t>Consells per protegir-te com un expert</a:t>
              </a:r>
            </a:p>
          </p:txBody>
        </p:sp>
      </p:grpSp>
      <p:sp>
        <p:nvSpPr>
          <p:cNvPr id="28" name="TextBox 18"/>
          <p:cNvSpPr txBox="1"/>
          <p:nvPr/>
        </p:nvSpPr>
        <p:spPr>
          <a:xfrm>
            <a:off x="366567" y="3332989"/>
            <a:ext cx="5458877" cy="442044"/>
          </a:xfrm>
          <a:prstGeom prst="rect">
            <a:avLst/>
          </a:prstGeom>
        </p:spPr>
        <p:txBody>
          <a:bodyPr wrap="square" lIns="0" tIns="0" rIns="0" bIns="0" rtlCol="0" anchor="t">
            <a:spAutoFit/>
          </a:bodyPr>
          <a:lstStyle/>
          <a:p>
            <a:pPr algn="ctr">
              <a:lnSpc>
                <a:spcPts val="3599"/>
              </a:lnSpc>
            </a:pPr>
            <a:r>
              <a:rPr lang="ca-ES" sz="2667" b="1" noProof="0" dirty="0">
                <a:solidFill>
                  <a:srgbClr val="019EE2"/>
                </a:solidFill>
                <a:latin typeface="Poppins"/>
                <a:cs typeface="Poppins"/>
              </a:rPr>
              <a:t>Vivim a l’era de la digitalització</a:t>
            </a:r>
          </a:p>
        </p:txBody>
      </p:sp>
      <p:sp>
        <p:nvSpPr>
          <p:cNvPr id="29" name="TextBox 19"/>
          <p:cNvSpPr txBox="1"/>
          <p:nvPr/>
        </p:nvSpPr>
        <p:spPr>
          <a:xfrm>
            <a:off x="239349" y="3784158"/>
            <a:ext cx="5458879" cy="418063"/>
          </a:xfrm>
          <a:prstGeom prst="rect">
            <a:avLst/>
          </a:prstGeom>
        </p:spPr>
        <p:txBody>
          <a:bodyPr wrap="square" lIns="0" tIns="0" rIns="0" bIns="0" rtlCol="0" anchor="t">
            <a:spAutoFit/>
          </a:bodyPr>
          <a:lstStyle/>
          <a:p>
            <a:pPr algn="ctr">
              <a:lnSpc>
                <a:spcPts val="3580"/>
              </a:lnSpc>
            </a:pPr>
            <a:endParaRPr lang="ca-ES" sz="2000" spc="20" noProof="0" dirty="0">
              <a:solidFill>
                <a:schemeClr val="tx1">
                  <a:lumMod val="65000"/>
                  <a:lumOff val="35000"/>
                </a:schemeClr>
              </a:solidFill>
              <a:latin typeface="Poppins"/>
              <a:cs typeface="Poppins"/>
            </a:endParaRPr>
          </a:p>
        </p:txBody>
      </p:sp>
      <p:sp>
        <p:nvSpPr>
          <p:cNvPr id="30" name="TextBox 6"/>
          <p:cNvSpPr txBox="1">
            <a:spLocks noChangeAspect="1"/>
          </p:cNvSpPr>
          <p:nvPr/>
        </p:nvSpPr>
        <p:spPr>
          <a:xfrm>
            <a:off x="3096006" y="1195976"/>
            <a:ext cx="5999989" cy="656655"/>
          </a:xfrm>
          <a:prstGeom prst="rect">
            <a:avLst/>
          </a:prstGeom>
        </p:spPr>
        <p:txBody>
          <a:bodyPr wrap="square" lIns="0" tIns="0" rIns="0" bIns="0" rtlCol="0" anchor="t">
            <a:spAutoFit/>
          </a:bodyPr>
          <a:lstStyle/>
          <a:p>
            <a:pPr algn="ctr"/>
            <a:r>
              <a:rPr lang="ca-ES" sz="4267" b="1" noProof="0" dirty="0">
                <a:solidFill>
                  <a:schemeClr val="bg1"/>
                </a:solidFill>
                <a:latin typeface="Poppins"/>
                <a:cs typeface="Poppins"/>
              </a:rPr>
              <a:t>Fraus digitals</a:t>
            </a:r>
          </a:p>
        </p:txBody>
      </p:sp>
      <p:cxnSp>
        <p:nvCxnSpPr>
          <p:cNvPr id="31" name="Conector recto 30"/>
          <p:cNvCxnSpPr/>
          <p:nvPr/>
        </p:nvCxnSpPr>
        <p:spPr>
          <a:xfrm>
            <a:off x="4271798" y="2468893"/>
            <a:ext cx="3648405"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11">
            <a:extLst>
              <a:ext uri="{FF2B5EF4-FFF2-40B4-BE49-F238E27FC236}">
                <a16:creationId xmlns:a16="http://schemas.microsoft.com/office/drawing/2014/main" id="{115A62A8-C53E-A796-560F-1A91E2A4AD22}"/>
              </a:ext>
            </a:extLst>
          </p:cNvPr>
          <p:cNvSpPr txBox="1"/>
          <p:nvPr/>
        </p:nvSpPr>
        <p:spPr>
          <a:xfrm>
            <a:off x="239349" y="3919260"/>
            <a:ext cx="5663398" cy="307777"/>
          </a:xfrm>
          <a:prstGeom prst="rect">
            <a:avLst/>
          </a:prstGeom>
        </p:spPr>
        <p:txBody>
          <a:bodyPr wrap="square" lIns="0" tIns="0" rIns="0" bIns="0" rtlCol="0" anchor="t">
            <a:spAutoFit/>
          </a:bodyPr>
          <a:lstStyle/>
          <a:p>
            <a:pPr algn="ctr"/>
            <a:r>
              <a:rPr lang="ca-ES" sz="2000" spc="20" noProof="0" dirty="0">
                <a:solidFill>
                  <a:schemeClr val="tx1">
                    <a:lumMod val="65000"/>
                    <a:lumOff val="35000"/>
                  </a:schemeClr>
                </a:solidFill>
                <a:latin typeface="Poppins"/>
                <a:cs typeface="Poppins"/>
              </a:rPr>
              <a:t>Amb els seus avantatges i inconvenients</a:t>
            </a:r>
            <a:endParaRPr lang="ca-ES" sz="2000" spc="20" noProof="0" dirty="0">
              <a:solidFill>
                <a:srgbClr val="231F1D"/>
              </a:solidFill>
              <a:latin typeface="Poppins"/>
              <a:cs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62880-2F9A-302E-6FDC-FF541F9E8916}"/>
            </a:ext>
          </a:extLst>
        </p:cNvPr>
        <p:cNvGrpSpPr/>
        <p:nvPr/>
      </p:nvGrpSpPr>
      <p:grpSpPr>
        <a:xfrm>
          <a:off x="0" y="0"/>
          <a:ext cx="0" cy="0"/>
          <a:chOff x="0" y="0"/>
          <a:chExt cx="0" cy="0"/>
        </a:xfrm>
      </p:grpSpPr>
      <p:sp>
        <p:nvSpPr>
          <p:cNvPr id="2" name="TextBox 6">
            <a:extLst>
              <a:ext uri="{FF2B5EF4-FFF2-40B4-BE49-F238E27FC236}">
                <a16:creationId xmlns:a16="http://schemas.microsoft.com/office/drawing/2014/main" id="{BDE3C482-1A19-9ED3-DEFE-5F264155A4CC}"/>
              </a:ext>
            </a:extLst>
          </p:cNvPr>
          <p:cNvSpPr txBox="1">
            <a:spLocks noChangeAspect="1"/>
          </p:cNvSpPr>
          <p:nvPr/>
        </p:nvSpPr>
        <p:spPr>
          <a:xfrm>
            <a:off x="483196" y="329079"/>
            <a:ext cx="8976320" cy="492443"/>
          </a:xfrm>
          <a:prstGeom prst="rect">
            <a:avLst/>
          </a:prstGeom>
        </p:spPr>
        <p:txBody>
          <a:bodyPr wrap="square" lIns="0" tIns="0" rIns="0" bIns="0" rtlCol="0" anchor="t">
            <a:spAutoFit/>
          </a:bodyPr>
          <a:lstStyle/>
          <a:p>
            <a:r>
              <a:rPr lang="ca-ES" sz="3200" b="1" noProof="0" dirty="0">
                <a:solidFill>
                  <a:srgbClr val="019EE2"/>
                </a:solidFill>
                <a:latin typeface="Poppins"/>
                <a:cs typeface="Poppins"/>
              </a:rPr>
              <a:t>Escut digital. Consells per a protegir-se</a:t>
            </a:r>
          </a:p>
        </p:txBody>
      </p:sp>
      <p:cxnSp>
        <p:nvCxnSpPr>
          <p:cNvPr id="3" name="Conector recto 2">
            <a:extLst>
              <a:ext uri="{FF2B5EF4-FFF2-40B4-BE49-F238E27FC236}">
                <a16:creationId xmlns:a16="http://schemas.microsoft.com/office/drawing/2014/main" id="{B3346F5E-5177-89AC-CA7A-04D109012025}"/>
              </a:ext>
            </a:extLst>
          </p:cNvPr>
          <p:cNvCxnSpPr>
            <a:cxnSpLocks/>
          </p:cNvCxnSpPr>
          <p:nvPr/>
        </p:nvCxnSpPr>
        <p:spPr>
          <a:xfrm>
            <a:off x="1610983" y="1028733"/>
            <a:ext cx="6720747"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26" name="CuadroTexto 25">
            <a:extLst>
              <a:ext uri="{FF2B5EF4-FFF2-40B4-BE49-F238E27FC236}">
                <a16:creationId xmlns:a16="http://schemas.microsoft.com/office/drawing/2014/main" id="{E2D1CADA-ED06-844E-B3D0-BF95BAD00A33}"/>
              </a:ext>
            </a:extLst>
          </p:cNvPr>
          <p:cNvSpPr txBox="1"/>
          <p:nvPr/>
        </p:nvSpPr>
        <p:spPr>
          <a:xfrm>
            <a:off x="6865168" y="1279196"/>
            <a:ext cx="4919464" cy="584775"/>
          </a:xfrm>
          <a:prstGeom prst="rect">
            <a:avLst/>
          </a:prstGeom>
          <a:noFill/>
        </p:spPr>
        <p:txBody>
          <a:bodyPr wrap="square" rtlCol="0">
            <a:spAutoFit/>
          </a:bodyPr>
          <a:lstStyle/>
          <a:p>
            <a:pPr algn="ctr"/>
            <a:r>
              <a:rPr lang="ca-ES" sz="3200" u="sng" noProof="0" dirty="0">
                <a:solidFill>
                  <a:srgbClr val="0070C0"/>
                </a:solidFill>
              </a:rPr>
              <a:t>Davant qualsevol dubte...</a:t>
            </a:r>
          </a:p>
        </p:txBody>
      </p:sp>
      <p:pic>
        <p:nvPicPr>
          <p:cNvPr id="29" name="Imagen 28">
            <a:extLst>
              <a:ext uri="{FF2B5EF4-FFF2-40B4-BE49-F238E27FC236}">
                <a16:creationId xmlns:a16="http://schemas.microsoft.com/office/drawing/2014/main" id="{824DC434-7826-C441-B510-44F1F63E8BF8}"/>
              </a:ext>
            </a:extLst>
          </p:cNvPr>
          <p:cNvPicPr>
            <a:picLocks noChangeAspect="1"/>
          </p:cNvPicPr>
          <p:nvPr/>
        </p:nvPicPr>
        <p:blipFill>
          <a:blip r:embed="rId3"/>
          <a:stretch>
            <a:fillRect/>
          </a:stretch>
        </p:blipFill>
        <p:spPr>
          <a:xfrm>
            <a:off x="7056107" y="1828837"/>
            <a:ext cx="4367808" cy="3832411"/>
          </a:xfrm>
          <a:prstGeom prst="rect">
            <a:avLst/>
          </a:prstGeom>
        </p:spPr>
      </p:pic>
      <p:sp>
        <p:nvSpPr>
          <p:cNvPr id="4" name="CuadroTexto 3">
            <a:extLst>
              <a:ext uri="{FF2B5EF4-FFF2-40B4-BE49-F238E27FC236}">
                <a16:creationId xmlns:a16="http://schemas.microsoft.com/office/drawing/2014/main" id="{761FADD0-9C7E-1647-BDAF-D4C6412FAB23}"/>
              </a:ext>
            </a:extLst>
          </p:cNvPr>
          <p:cNvSpPr txBox="1"/>
          <p:nvPr/>
        </p:nvSpPr>
        <p:spPr>
          <a:xfrm>
            <a:off x="7788729" y="5661248"/>
            <a:ext cx="3072341" cy="954107"/>
          </a:xfrm>
          <a:prstGeom prst="rect">
            <a:avLst/>
          </a:prstGeom>
          <a:noFill/>
        </p:spPr>
        <p:txBody>
          <a:bodyPr wrap="square" rtlCol="0">
            <a:spAutoFit/>
          </a:bodyPr>
          <a:lstStyle/>
          <a:p>
            <a:r>
              <a:rPr lang="ca-ES" sz="3200" noProof="0" dirty="0">
                <a:hlinkClick r:id="rId4"/>
              </a:rPr>
              <a:t>www.incibe.es</a:t>
            </a:r>
            <a:endParaRPr lang="ca-ES" sz="3200" noProof="0" dirty="0"/>
          </a:p>
          <a:p>
            <a:endParaRPr lang="ca-ES" sz="2400" noProof="0" dirty="0"/>
          </a:p>
        </p:txBody>
      </p:sp>
      <p:sp>
        <p:nvSpPr>
          <p:cNvPr id="32" name="CuadroTexto 31">
            <a:extLst>
              <a:ext uri="{FF2B5EF4-FFF2-40B4-BE49-F238E27FC236}">
                <a16:creationId xmlns:a16="http://schemas.microsoft.com/office/drawing/2014/main" id="{CBB46F81-FF84-684A-89A7-D726BA0AF4AB}"/>
              </a:ext>
            </a:extLst>
          </p:cNvPr>
          <p:cNvSpPr txBox="1"/>
          <p:nvPr/>
        </p:nvSpPr>
        <p:spPr>
          <a:xfrm>
            <a:off x="143339" y="1279196"/>
            <a:ext cx="6144683" cy="1077218"/>
          </a:xfrm>
          <a:prstGeom prst="rect">
            <a:avLst/>
          </a:prstGeom>
          <a:noFill/>
        </p:spPr>
        <p:txBody>
          <a:bodyPr wrap="square" rtlCol="0">
            <a:spAutoFit/>
          </a:bodyPr>
          <a:lstStyle/>
          <a:p>
            <a:pPr algn="ctr"/>
            <a:r>
              <a:rPr lang="ca-ES" sz="3200" u="sng" noProof="0" dirty="0">
                <a:solidFill>
                  <a:srgbClr val="0070C0"/>
                </a:solidFill>
              </a:rPr>
              <a:t>Segon factor d’autenticació</a:t>
            </a:r>
          </a:p>
          <a:p>
            <a:pPr algn="ctr"/>
            <a:r>
              <a:rPr lang="ca-ES" sz="3200" noProof="0" dirty="0">
                <a:solidFill>
                  <a:srgbClr val="0070C0"/>
                </a:solidFill>
              </a:rPr>
              <a:t> </a:t>
            </a:r>
            <a:r>
              <a:rPr lang="ca-ES" sz="3200" u="sng" noProof="0" dirty="0">
                <a:solidFill>
                  <a:srgbClr val="0070C0"/>
                </a:solidFill>
              </a:rPr>
              <a:t>(2FA)</a:t>
            </a:r>
          </a:p>
        </p:txBody>
      </p:sp>
      <p:sp>
        <p:nvSpPr>
          <p:cNvPr id="35" name="TextBox 4">
            <a:extLst>
              <a:ext uri="{FF2B5EF4-FFF2-40B4-BE49-F238E27FC236}">
                <a16:creationId xmlns:a16="http://schemas.microsoft.com/office/drawing/2014/main" id="{05ECB182-52DF-9C4D-B42E-F580B4B55314}"/>
              </a:ext>
            </a:extLst>
          </p:cNvPr>
          <p:cNvSpPr txBox="1"/>
          <p:nvPr/>
        </p:nvSpPr>
        <p:spPr>
          <a:xfrm>
            <a:off x="483196" y="2575086"/>
            <a:ext cx="4764133" cy="2435218"/>
          </a:xfrm>
          <a:prstGeom prst="rect">
            <a:avLst/>
          </a:prstGeom>
        </p:spPr>
        <p:txBody>
          <a:bodyPr wrap="square" lIns="0" tIns="0" rIns="0" bIns="0" rtlCol="0" anchor="t">
            <a:spAutoFit/>
          </a:bodyPr>
          <a:lstStyle/>
          <a:p>
            <a:pPr marL="457189" indent="-457189">
              <a:lnSpc>
                <a:spcPct val="120000"/>
              </a:lnSpc>
              <a:buClr>
                <a:schemeClr val="accent5">
                  <a:lumMod val="60000"/>
                  <a:lumOff val="40000"/>
                </a:schemeClr>
              </a:buClr>
              <a:buFontTx/>
              <a:buChar char="-"/>
            </a:pPr>
            <a:r>
              <a:rPr lang="ca-ES" sz="2667" spc="20" noProof="0" dirty="0">
                <a:solidFill>
                  <a:srgbClr val="595959"/>
                </a:solidFill>
                <a:latin typeface="Poppins"/>
                <a:cs typeface="Poppins"/>
              </a:rPr>
              <a:t>Doble verificació de la identitat.
Major protecció.
Més tranquil·litat.
Facilitat d'ús.</a:t>
            </a:r>
          </a:p>
        </p:txBody>
      </p:sp>
    </p:spTree>
    <p:extLst>
      <p:ext uri="{BB962C8B-B14F-4D97-AF65-F5344CB8AC3E}">
        <p14:creationId xmlns:p14="http://schemas.microsoft.com/office/powerpoint/2010/main" val="50358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B1C57-76F5-9DCA-5BE0-3EFD0BFC38B0}"/>
            </a:ext>
          </a:extLst>
        </p:cNvPr>
        <p:cNvGrpSpPr/>
        <p:nvPr/>
      </p:nvGrpSpPr>
      <p:grpSpPr>
        <a:xfrm>
          <a:off x="0" y="0"/>
          <a:ext cx="0" cy="0"/>
          <a:chOff x="0" y="0"/>
          <a:chExt cx="0" cy="0"/>
        </a:xfrm>
      </p:grpSpPr>
      <p:pic>
        <p:nvPicPr>
          <p:cNvPr id="2" name="Imagen 1" descr="seguridad.tif">
            <a:extLst>
              <a:ext uri="{FF2B5EF4-FFF2-40B4-BE49-F238E27FC236}">
                <a16:creationId xmlns:a16="http://schemas.microsoft.com/office/drawing/2014/main" id="{EBA9FF0A-9A56-1443-ACEB-6B392C4BE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896" b="7349"/>
          <a:stretch/>
        </p:blipFill>
        <p:spPr>
          <a:xfrm>
            <a:off x="0" y="1"/>
            <a:ext cx="12215885" cy="2913353"/>
          </a:xfrm>
          <a:prstGeom prst="rect">
            <a:avLst/>
          </a:prstGeom>
        </p:spPr>
      </p:pic>
      <p:sp>
        <p:nvSpPr>
          <p:cNvPr id="30" name="TextBox 6">
            <a:extLst>
              <a:ext uri="{FF2B5EF4-FFF2-40B4-BE49-F238E27FC236}">
                <a16:creationId xmlns:a16="http://schemas.microsoft.com/office/drawing/2014/main" id="{C7E221C1-DF0F-9939-64FF-572C24925288}"/>
              </a:ext>
            </a:extLst>
          </p:cNvPr>
          <p:cNvSpPr txBox="1">
            <a:spLocks noChangeAspect="1"/>
          </p:cNvSpPr>
          <p:nvPr/>
        </p:nvSpPr>
        <p:spPr>
          <a:xfrm>
            <a:off x="3096006" y="1195976"/>
            <a:ext cx="5999989" cy="656655"/>
          </a:xfrm>
          <a:prstGeom prst="rect">
            <a:avLst/>
          </a:prstGeom>
        </p:spPr>
        <p:txBody>
          <a:bodyPr wrap="square" lIns="0" tIns="0" rIns="0" bIns="0" rtlCol="0" anchor="t">
            <a:spAutoFit/>
          </a:bodyPr>
          <a:lstStyle/>
          <a:p>
            <a:pPr algn="ctr"/>
            <a:r>
              <a:rPr lang="ca-ES" sz="4267" b="1" noProof="0" dirty="0">
                <a:solidFill>
                  <a:schemeClr val="bg1"/>
                </a:solidFill>
                <a:latin typeface="Poppins"/>
                <a:cs typeface="Poppins"/>
              </a:rPr>
              <a:t>Fraus digitals</a:t>
            </a:r>
          </a:p>
        </p:txBody>
      </p:sp>
      <p:cxnSp>
        <p:nvCxnSpPr>
          <p:cNvPr id="31" name="Conector recto 30">
            <a:extLst>
              <a:ext uri="{FF2B5EF4-FFF2-40B4-BE49-F238E27FC236}">
                <a16:creationId xmlns:a16="http://schemas.microsoft.com/office/drawing/2014/main" id="{BBFAE0E8-5E76-799E-38B3-46D1D52FDF24}"/>
              </a:ext>
            </a:extLst>
          </p:cNvPr>
          <p:cNvCxnSpPr/>
          <p:nvPr/>
        </p:nvCxnSpPr>
        <p:spPr>
          <a:xfrm>
            <a:off x="4271798" y="2468893"/>
            <a:ext cx="3648405"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Rectángulo 2">
            <a:extLst>
              <a:ext uri="{FF2B5EF4-FFF2-40B4-BE49-F238E27FC236}">
                <a16:creationId xmlns:a16="http://schemas.microsoft.com/office/drawing/2014/main" id="{0E03463B-0FD6-909F-C199-8A997C7B5389}"/>
              </a:ext>
            </a:extLst>
          </p:cNvPr>
          <p:cNvSpPr/>
          <p:nvPr/>
        </p:nvSpPr>
        <p:spPr>
          <a:xfrm>
            <a:off x="4792993" y="3792902"/>
            <a:ext cx="2629886" cy="1025987"/>
          </a:xfrm>
          <a:prstGeom prst="rect">
            <a:avLst/>
          </a:prstGeom>
          <a:solidFill>
            <a:schemeClr val="bg1"/>
          </a:solidFill>
        </p:spPr>
        <p:txBody>
          <a:bodyPr wrap="none" lIns="121920" tIns="60960" rIns="121920" bIns="60960">
            <a:spAutoFit/>
          </a:bodyPr>
          <a:lstStyle/>
          <a:p>
            <a:pPr algn="ctr"/>
            <a:r>
              <a:rPr lang="ca-ES" sz="5867"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Resum</a:t>
            </a:r>
          </a:p>
        </p:txBody>
      </p:sp>
    </p:spTree>
    <p:extLst>
      <p:ext uri="{BB962C8B-B14F-4D97-AF65-F5344CB8AC3E}">
        <p14:creationId xmlns:p14="http://schemas.microsoft.com/office/powerpoint/2010/main" val="364846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70728-4BCF-096C-3D3D-474D75D38D7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6BF8B4F5-A52E-8188-6E05-34E92C07ED66}"/>
              </a:ext>
            </a:extLst>
          </p:cNvPr>
          <p:cNvSpPr txBox="1"/>
          <p:nvPr/>
        </p:nvSpPr>
        <p:spPr>
          <a:xfrm>
            <a:off x="6101803" y="3144334"/>
            <a:ext cx="5088565" cy="2554545"/>
          </a:xfrm>
          <a:prstGeom prst="rect">
            <a:avLst/>
          </a:prstGeom>
          <a:noFill/>
        </p:spPr>
        <p:txBody>
          <a:bodyPr wrap="square">
            <a:spAutoFit/>
          </a:bodyPr>
          <a:lstStyle/>
          <a:p>
            <a:pPr algn="ctr"/>
            <a:r>
              <a:rPr lang="ca-ES" sz="3200" b="1" dirty="0"/>
              <a:t>"</a:t>
            </a:r>
            <a:r>
              <a:rPr lang="ca-ES" sz="3200" b="1" noProof="0" dirty="0"/>
              <a:t>Es pot gaudir de la tecnologia sense por i aprofitar tots els avantatges de forma 
segura i tranquil·la"</a:t>
            </a:r>
          </a:p>
        </p:txBody>
      </p:sp>
      <p:sp>
        <p:nvSpPr>
          <p:cNvPr id="7" name="TextBox 6">
            <a:extLst>
              <a:ext uri="{FF2B5EF4-FFF2-40B4-BE49-F238E27FC236}">
                <a16:creationId xmlns:a16="http://schemas.microsoft.com/office/drawing/2014/main" id="{A42ED548-B0B5-FF92-E60C-1F0F1568BE6A}"/>
              </a:ext>
            </a:extLst>
          </p:cNvPr>
          <p:cNvSpPr txBox="1">
            <a:spLocks noChangeAspect="1"/>
          </p:cNvSpPr>
          <p:nvPr/>
        </p:nvSpPr>
        <p:spPr>
          <a:xfrm>
            <a:off x="441968" y="254493"/>
            <a:ext cx="8903977" cy="656462"/>
          </a:xfrm>
          <a:prstGeom prst="rect">
            <a:avLst/>
          </a:prstGeom>
        </p:spPr>
        <p:txBody>
          <a:bodyPr wrap="square" lIns="0" tIns="0" rIns="0" bIns="0" rtlCol="0" anchor="t">
            <a:spAutoFit/>
          </a:bodyPr>
          <a:lstStyle/>
          <a:p>
            <a:r>
              <a:rPr lang="ca-ES" sz="2133" b="1" noProof="0" dirty="0">
                <a:solidFill>
                  <a:srgbClr val="019EE2"/>
                </a:solidFill>
                <a:latin typeface="Poppins"/>
                <a:cs typeface="Poppins"/>
              </a:rPr>
              <a:t>La millor protecció contra el frau és...</a:t>
            </a:r>
          </a:p>
          <a:p>
            <a:r>
              <a:rPr lang="ca-ES" sz="2133" b="1" noProof="0" dirty="0">
                <a:solidFill>
                  <a:srgbClr val="019EE2"/>
                </a:solidFill>
                <a:latin typeface="Poppins"/>
                <a:cs typeface="Poppins"/>
              </a:rPr>
              <a:t> el </a:t>
            </a:r>
            <a:r>
              <a:rPr lang="ca-ES" sz="2133" b="1" u="sng" noProof="0" dirty="0">
                <a:solidFill>
                  <a:srgbClr val="019EE2"/>
                </a:solidFill>
                <a:latin typeface="Poppins"/>
                <a:cs typeface="Poppins"/>
              </a:rPr>
              <a:t>coneixement i el sentit comú.</a:t>
            </a:r>
            <a:endParaRPr lang="ca-ES" sz="2133" b="1" noProof="0" dirty="0">
              <a:solidFill>
                <a:srgbClr val="019EE2"/>
              </a:solidFill>
              <a:latin typeface="Poppins"/>
              <a:cs typeface="Poppins"/>
            </a:endParaRPr>
          </a:p>
        </p:txBody>
      </p:sp>
      <p:pic>
        <p:nvPicPr>
          <p:cNvPr id="11" name="Imagen 10" descr="Un hombre mayor con un celular en la mano&#10;&#10;El contenido generado por IA puede ser incorrecto.">
            <a:extLst>
              <a:ext uri="{FF2B5EF4-FFF2-40B4-BE49-F238E27FC236}">
                <a16:creationId xmlns:a16="http://schemas.microsoft.com/office/drawing/2014/main" id="{302D9A1C-8187-CE43-B9A0-2CE22A7B69E3}"/>
              </a:ext>
            </a:extLst>
          </p:cNvPr>
          <p:cNvPicPr>
            <a:picLocks noChangeAspect="1"/>
          </p:cNvPicPr>
          <p:nvPr/>
        </p:nvPicPr>
        <p:blipFill>
          <a:blip r:embed="rId3" cstate="print">
            <a:extLst>
              <a:ext uri="{28A0092B-C50C-407E-A947-70E740481C1C}">
                <a14:useLocalDpi xmlns:a14="http://schemas.microsoft.com/office/drawing/2010/main" val="0"/>
              </a:ext>
            </a:extLst>
          </a:blip>
          <a:srcRect b="12870"/>
          <a:stretch/>
        </p:blipFill>
        <p:spPr>
          <a:xfrm>
            <a:off x="27832" y="2558227"/>
            <a:ext cx="4305181" cy="3751093"/>
          </a:xfrm>
          <a:prstGeom prst="rect">
            <a:avLst/>
          </a:prstGeom>
        </p:spPr>
      </p:pic>
      <p:pic>
        <p:nvPicPr>
          <p:cNvPr id="10" name="Gráfico 9" descr="Sirena con relleno sólido">
            <a:extLst>
              <a:ext uri="{FF2B5EF4-FFF2-40B4-BE49-F238E27FC236}">
                <a16:creationId xmlns:a16="http://schemas.microsoft.com/office/drawing/2014/main" id="{F526CD8C-8EBF-204E-BC52-64E2861C7D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920" y="740701"/>
            <a:ext cx="1152128" cy="1152128"/>
          </a:xfrm>
          <a:prstGeom prst="rect">
            <a:avLst/>
          </a:prstGeom>
        </p:spPr>
      </p:pic>
      <p:sp>
        <p:nvSpPr>
          <p:cNvPr id="12" name="CuadroTexto 11">
            <a:extLst>
              <a:ext uri="{FF2B5EF4-FFF2-40B4-BE49-F238E27FC236}">
                <a16:creationId xmlns:a16="http://schemas.microsoft.com/office/drawing/2014/main" id="{BC7BB6FA-B12F-834A-B1AF-94CE04B58940}"/>
              </a:ext>
            </a:extLst>
          </p:cNvPr>
          <p:cNvSpPr txBox="1"/>
          <p:nvPr/>
        </p:nvSpPr>
        <p:spPr>
          <a:xfrm>
            <a:off x="147658" y="1687644"/>
            <a:ext cx="1924652" cy="748795"/>
          </a:xfrm>
          <a:prstGeom prst="rect">
            <a:avLst/>
          </a:prstGeom>
          <a:noFill/>
        </p:spPr>
        <p:txBody>
          <a:bodyPr wrap="square" rtlCol="0">
            <a:spAutoFit/>
          </a:bodyPr>
          <a:lstStyle/>
          <a:p>
            <a:pPr algn="ctr"/>
            <a:r>
              <a:rPr lang="ca-ES" sz="2133" b="1" noProof="0" dirty="0"/>
              <a:t>Estar sempre 
alerta</a:t>
            </a:r>
          </a:p>
        </p:txBody>
      </p:sp>
      <p:pic>
        <p:nvPicPr>
          <p:cNvPr id="13" name="Gráfico 12" descr="Cinturón de seguridad contorno">
            <a:extLst>
              <a:ext uri="{FF2B5EF4-FFF2-40B4-BE49-F238E27FC236}">
                <a16:creationId xmlns:a16="http://schemas.microsoft.com/office/drawing/2014/main" id="{A03B1B7F-E93B-C14E-816B-AC1CDDF594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0955" y="956359"/>
            <a:ext cx="850932" cy="850932"/>
          </a:xfrm>
          <a:prstGeom prst="rect">
            <a:avLst/>
          </a:prstGeom>
        </p:spPr>
      </p:pic>
      <p:pic>
        <p:nvPicPr>
          <p:cNvPr id="14" name="Gráfico 13" descr="Idea con relleno sólido">
            <a:extLst>
              <a:ext uri="{FF2B5EF4-FFF2-40B4-BE49-F238E27FC236}">
                <a16:creationId xmlns:a16="http://schemas.microsoft.com/office/drawing/2014/main" id="{2FF55F0B-2A97-E343-B31E-E70F112C27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74601" y="926024"/>
            <a:ext cx="897800" cy="897800"/>
          </a:xfrm>
          <a:prstGeom prst="rect">
            <a:avLst/>
          </a:prstGeom>
        </p:spPr>
      </p:pic>
      <p:pic>
        <p:nvPicPr>
          <p:cNvPr id="15" name="Gráfico 14" descr="Altavoz de teléfono con relleno sólido">
            <a:extLst>
              <a:ext uri="{FF2B5EF4-FFF2-40B4-BE49-F238E27FC236}">
                <a16:creationId xmlns:a16="http://schemas.microsoft.com/office/drawing/2014/main" id="{CEF3C6B8-6F27-1F4D-916A-855BDF7947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00440" y="845188"/>
            <a:ext cx="1045645" cy="1045645"/>
          </a:xfrm>
          <a:prstGeom prst="rect">
            <a:avLst/>
          </a:prstGeom>
        </p:spPr>
      </p:pic>
      <p:sp>
        <p:nvSpPr>
          <p:cNvPr id="16" name="CuadroTexto 15">
            <a:extLst>
              <a:ext uri="{FF2B5EF4-FFF2-40B4-BE49-F238E27FC236}">
                <a16:creationId xmlns:a16="http://schemas.microsoft.com/office/drawing/2014/main" id="{AA913A2C-36B3-3C4E-A9E0-DB1764DD1388}"/>
              </a:ext>
            </a:extLst>
          </p:cNvPr>
          <p:cNvSpPr txBox="1"/>
          <p:nvPr/>
        </p:nvSpPr>
        <p:spPr>
          <a:xfrm>
            <a:off x="2312873" y="1672624"/>
            <a:ext cx="2235606" cy="748795"/>
          </a:xfrm>
          <a:prstGeom prst="rect">
            <a:avLst/>
          </a:prstGeom>
          <a:noFill/>
        </p:spPr>
        <p:txBody>
          <a:bodyPr wrap="square" rtlCol="0">
            <a:spAutoFit/>
          </a:bodyPr>
          <a:lstStyle/>
          <a:p>
            <a:pPr algn="ctr"/>
            <a:r>
              <a:rPr lang="ca-ES" sz="2133" b="1" noProof="0" dirty="0"/>
              <a:t>Formació i conscienciació</a:t>
            </a:r>
          </a:p>
        </p:txBody>
      </p:sp>
      <p:sp>
        <p:nvSpPr>
          <p:cNvPr id="17" name="CuadroTexto 16">
            <a:extLst>
              <a:ext uri="{FF2B5EF4-FFF2-40B4-BE49-F238E27FC236}">
                <a16:creationId xmlns:a16="http://schemas.microsoft.com/office/drawing/2014/main" id="{3100054F-C36B-1B42-B323-8972F736CF1C}"/>
              </a:ext>
            </a:extLst>
          </p:cNvPr>
          <p:cNvSpPr txBox="1"/>
          <p:nvPr/>
        </p:nvSpPr>
        <p:spPr>
          <a:xfrm>
            <a:off x="4824094" y="1706168"/>
            <a:ext cx="1924652" cy="420564"/>
          </a:xfrm>
          <a:prstGeom prst="rect">
            <a:avLst/>
          </a:prstGeom>
          <a:noFill/>
        </p:spPr>
        <p:txBody>
          <a:bodyPr wrap="square" rtlCol="0">
            <a:spAutoFit/>
          </a:bodyPr>
          <a:lstStyle/>
          <a:p>
            <a:pPr algn="ctr"/>
            <a:r>
              <a:rPr lang="ca-ES" sz="2133" b="1" noProof="0" dirty="0"/>
              <a:t>Prevenció</a:t>
            </a:r>
          </a:p>
        </p:txBody>
      </p:sp>
      <p:sp>
        <p:nvSpPr>
          <p:cNvPr id="18" name="CuadroTexto 17">
            <a:extLst>
              <a:ext uri="{FF2B5EF4-FFF2-40B4-BE49-F238E27FC236}">
                <a16:creationId xmlns:a16="http://schemas.microsoft.com/office/drawing/2014/main" id="{7B5C7430-1D58-6248-929E-2633DE0DB399}"/>
              </a:ext>
            </a:extLst>
          </p:cNvPr>
          <p:cNvSpPr txBox="1"/>
          <p:nvPr/>
        </p:nvSpPr>
        <p:spPr>
          <a:xfrm>
            <a:off x="7285607" y="1687644"/>
            <a:ext cx="1924652" cy="748795"/>
          </a:xfrm>
          <a:prstGeom prst="rect">
            <a:avLst/>
          </a:prstGeom>
          <a:noFill/>
        </p:spPr>
        <p:txBody>
          <a:bodyPr wrap="square" rtlCol="0">
            <a:spAutoFit/>
          </a:bodyPr>
          <a:lstStyle/>
          <a:p>
            <a:pPr algn="ctr"/>
            <a:r>
              <a:rPr lang="ca-ES" sz="2133" b="1" noProof="0" dirty="0"/>
              <a:t>Suport dels experts</a:t>
            </a:r>
          </a:p>
        </p:txBody>
      </p:sp>
      <p:sp>
        <p:nvSpPr>
          <p:cNvPr id="3" name="Cruz 2">
            <a:extLst>
              <a:ext uri="{FF2B5EF4-FFF2-40B4-BE49-F238E27FC236}">
                <a16:creationId xmlns:a16="http://schemas.microsoft.com/office/drawing/2014/main" id="{F882024E-BB1B-404D-877A-032EDB1C7E86}"/>
              </a:ext>
            </a:extLst>
          </p:cNvPr>
          <p:cNvSpPr/>
          <p:nvPr/>
        </p:nvSpPr>
        <p:spPr>
          <a:xfrm>
            <a:off x="2159563" y="1220755"/>
            <a:ext cx="328456" cy="324511"/>
          </a:xfrm>
          <a:prstGeom prst="plus">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noProof="0" dirty="0">
              <a:solidFill>
                <a:srgbClr val="00B0F0"/>
              </a:solidFill>
            </a:endParaRPr>
          </a:p>
        </p:txBody>
      </p:sp>
      <p:sp>
        <p:nvSpPr>
          <p:cNvPr id="19" name="Cruz 18">
            <a:extLst>
              <a:ext uri="{FF2B5EF4-FFF2-40B4-BE49-F238E27FC236}">
                <a16:creationId xmlns:a16="http://schemas.microsoft.com/office/drawing/2014/main" id="{B04C9BFF-5B05-5A4F-BC68-1E50446B7F51}"/>
              </a:ext>
            </a:extLst>
          </p:cNvPr>
          <p:cNvSpPr/>
          <p:nvPr/>
        </p:nvSpPr>
        <p:spPr>
          <a:xfrm>
            <a:off x="6872039" y="1220755"/>
            <a:ext cx="328456" cy="324511"/>
          </a:xfrm>
          <a:prstGeom prst="plus">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noProof="0" dirty="0">
              <a:solidFill>
                <a:srgbClr val="00B0F0"/>
              </a:solidFill>
            </a:endParaRPr>
          </a:p>
        </p:txBody>
      </p:sp>
      <p:sp>
        <p:nvSpPr>
          <p:cNvPr id="20" name="Cruz 19">
            <a:extLst>
              <a:ext uri="{FF2B5EF4-FFF2-40B4-BE49-F238E27FC236}">
                <a16:creationId xmlns:a16="http://schemas.microsoft.com/office/drawing/2014/main" id="{E8F96762-7336-2540-9773-C0FE2125139F}"/>
              </a:ext>
            </a:extLst>
          </p:cNvPr>
          <p:cNvSpPr/>
          <p:nvPr/>
        </p:nvSpPr>
        <p:spPr>
          <a:xfrm>
            <a:off x="4481269" y="1211305"/>
            <a:ext cx="328456" cy="324511"/>
          </a:xfrm>
          <a:prstGeom prst="plus">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noProof="0" dirty="0">
              <a:solidFill>
                <a:srgbClr val="00B0F0"/>
              </a:solidFill>
            </a:endParaRPr>
          </a:p>
        </p:txBody>
      </p:sp>
    </p:spTree>
    <p:extLst>
      <p:ext uri="{BB962C8B-B14F-4D97-AF65-F5344CB8AC3E}">
        <p14:creationId xmlns:p14="http://schemas.microsoft.com/office/powerpoint/2010/main" val="551104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B1C57-76F5-9DCA-5BE0-3EFD0BFC38B0}"/>
            </a:ext>
          </a:extLst>
        </p:cNvPr>
        <p:cNvGrpSpPr/>
        <p:nvPr/>
      </p:nvGrpSpPr>
      <p:grpSpPr>
        <a:xfrm>
          <a:off x="0" y="0"/>
          <a:ext cx="0" cy="0"/>
          <a:chOff x="0" y="0"/>
          <a:chExt cx="0" cy="0"/>
        </a:xfrm>
      </p:grpSpPr>
      <p:pic>
        <p:nvPicPr>
          <p:cNvPr id="2" name="Imagen 1" descr="seguridad.tif">
            <a:extLst>
              <a:ext uri="{FF2B5EF4-FFF2-40B4-BE49-F238E27FC236}">
                <a16:creationId xmlns:a16="http://schemas.microsoft.com/office/drawing/2014/main" id="{EBA9FF0A-9A56-1443-ACEB-6B392C4BE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896" b="7349"/>
          <a:stretch/>
        </p:blipFill>
        <p:spPr>
          <a:xfrm>
            <a:off x="30719" y="1567104"/>
            <a:ext cx="12215885" cy="3302057"/>
          </a:xfrm>
          <a:prstGeom prst="rect">
            <a:avLst/>
          </a:prstGeom>
        </p:spPr>
      </p:pic>
      <p:sp>
        <p:nvSpPr>
          <p:cNvPr id="30" name="TextBox 6">
            <a:extLst>
              <a:ext uri="{FF2B5EF4-FFF2-40B4-BE49-F238E27FC236}">
                <a16:creationId xmlns:a16="http://schemas.microsoft.com/office/drawing/2014/main" id="{C7E221C1-DF0F-9939-64FF-572C24925288}"/>
              </a:ext>
            </a:extLst>
          </p:cNvPr>
          <p:cNvSpPr txBox="1">
            <a:spLocks noChangeAspect="1"/>
          </p:cNvSpPr>
          <p:nvPr/>
        </p:nvSpPr>
        <p:spPr>
          <a:xfrm>
            <a:off x="3096006" y="2166516"/>
            <a:ext cx="5999989" cy="656655"/>
          </a:xfrm>
          <a:prstGeom prst="rect">
            <a:avLst/>
          </a:prstGeom>
        </p:spPr>
        <p:txBody>
          <a:bodyPr wrap="square" lIns="0" tIns="0" rIns="0" bIns="0" rtlCol="0" anchor="t">
            <a:spAutoFit/>
          </a:bodyPr>
          <a:lstStyle/>
          <a:p>
            <a:pPr algn="ctr"/>
            <a:r>
              <a:rPr lang="ca-ES" sz="4267" b="1" noProof="0" dirty="0">
                <a:solidFill>
                  <a:schemeClr val="bg1"/>
                </a:solidFill>
                <a:latin typeface="Poppins"/>
                <a:cs typeface="Poppins"/>
              </a:rPr>
              <a:t>Moltes gràcies</a:t>
            </a:r>
          </a:p>
        </p:txBody>
      </p:sp>
      <p:cxnSp>
        <p:nvCxnSpPr>
          <p:cNvPr id="31" name="Conector recto 30">
            <a:extLst>
              <a:ext uri="{FF2B5EF4-FFF2-40B4-BE49-F238E27FC236}">
                <a16:creationId xmlns:a16="http://schemas.microsoft.com/office/drawing/2014/main" id="{BBFAE0E8-5E76-799E-38B3-46D1D52FDF24}"/>
              </a:ext>
            </a:extLst>
          </p:cNvPr>
          <p:cNvCxnSpPr/>
          <p:nvPr/>
        </p:nvCxnSpPr>
        <p:spPr>
          <a:xfrm>
            <a:off x="4271798" y="3218131"/>
            <a:ext cx="3648405"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7">
            <a:extLst>
              <a:ext uri="{FF2B5EF4-FFF2-40B4-BE49-F238E27FC236}">
                <a16:creationId xmlns:a16="http://schemas.microsoft.com/office/drawing/2014/main" id="{9CA86068-341B-DF49-B148-DDFD4374A20D}"/>
              </a:ext>
            </a:extLst>
          </p:cNvPr>
          <p:cNvSpPr txBox="1"/>
          <p:nvPr/>
        </p:nvSpPr>
        <p:spPr>
          <a:xfrm>
            <a:off x="3138667" y="4405809"/>
            <a:ext cx="5999989" cy="417871"/>
          </a:xfrm>
          <a:prstGeom prst="rect">
            <a:avLst/>
          </a:prstGeom>
        </p:spPr>
        <p:txBody>
          <a:bodyPr wrap="square" lIns="0" tIns="0" rIns="0" bIns="0" rtlCol="0" anchor="t">
            <a:spAutoFit/>
          </a:bodyPr>
          <a:lstStyle/>
          <a:p>
            <a:pPr algn="ctr">
              <a:lnSpc>
                <a:spcPts val="3547"/>
              </a:lnSpc>
            </a:pPr>
            <a:r>
              <a:rPr lang="ca-ES" sz="2400" noProof="0" dirty="0">
                <a:solidFill>
                  <a:srgbClr val="FFFFFF"/>
                </a:solidFill>
                <a:latin typeface="Quarto-Bold"/>
                <a:cs typeface="Quarto-Bold"/>
              </a:rPr>
              <a:t>CICLE DE XERRADES</a:t>
            </a:r>
          </a:p>
        </p:txBody>
      </p:sp>
    </p:spTree>
    <p:extLst>
      <p:ext uri="{BB962C8B-B14F-4D97-AF65-F5344CB8AC3E}">
        <p14:creationId xmlns:p14="http://schemas.microsoft.com/office/powerpoint/2010/main" val="235442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8916-1FEE-43C8-D9D3-5F61FF150EF9}"/>
            </a:ext>
          </a:extLst>
        </p:cNvPr>
        <p:cNvGrpSpPr/>
        <p:nvPr/>
      </p:nvGrpSpPr>
      <p:grpSpPr>
        <a:xfrm>
          <a:off x="0" y="0"/>
          <a:ext cx="0" cy="0"/>
          <a:chOff x="0" y="0"/>
          <a:chExt cx="0" cy="0"/>
        </a:xfrm>
      </p:grpSpPr>
      <p:pic>
        <p:nvPicPr>
          <p:cNvPr id="2" name="Imagen 1" descr="seguridad.tif">
            <a:extLst>
              <a:ext uri="{FF2B5EF4-FFF2-40B4-BE49-F238E27FC236}">
                <a16:creationId xmlns:a16="http://schemas.microsoft.com/office/drawing/2014/main" id="{B956AAB6-FC66-1F2F-5235-837FE468E9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896" b="7349"/>
          <a:stretch/>
        </p:blipFill>
        <p:spPr>
          <a:xfrm>
            <a:off x="0" y="1"/>
            <a:ext cx="12215885" cy="2913353"/>
          </a:xfrm>
          <a:prstGeom prst="rect">
            <a:avLst/>
          </a:prstGeom>
        </p:spPr>
      </p:pic>
      <p:sp>
        <p:nvSpPr>
          <p:cNvPr id="30" name="TextBox 6">
            <a:extLst>
              <a:ext uri="{FF2B5EF4-FFF2-40B4-BE49-F238E27FC236}">
                <a16:creationId xmlns:a16="http://schemas.microsoft.com/office/drawing/2014/main" id="{EE48931F-47A6-726D-D593-809B388F3D97}"/>
              </a:ext>
            </a:extLst>
          </p:cNvPr>
          <p:cNvSpPr txBox="1">
            <a:spLocks noChangeAspect="1"/>
          </p:cNvSpPr>
          <p:nvPr/>
        </p:nvSpPr>
        <p:spPr>
          <a:xfrm>
            <a:off x="3096006" y="1195977"/>
            <a:ext cx="5999989" cy="492443"/>
          </a:xfrm>
          <a:prstGeom prst="rect">
            <a:avLst/>
          </a:prstGeom>
        </p:spPr>
        <p:txBody>
          <a:bodyPr wrap="square" lIns="0" tIns="0" rIns="0" bIns="0" rtlCol="0" anchor="t">
            <a:spAutoFit/>
          </a:bodyPr>
          <a:lstStyle/>
          <a:p>
            <a:pPr algn="ctr"/>
            <a:r>
              <a:rPr lang="ca-ES" sz="3200" b="1" noProof="0" dirty="0">
                <a:solidFill>
                  <a:schemeClr val="bg1"/>
                </a:solidFill>
                <a:latin typeface="Poppins"/>
                <a:cs typeface="Poppins"/>
              </a:rPr>
              <a:t>Fraus digitals</a:t>
            </a:r>
          </a:p>
        </p:txBody>
      </p:sp>
      <p:cxnSp>
        <p:nvCxnSpPr>
          <p:cNvPr id="31" name="Conector recto 30">
            <a:extLst>
              <a:ext uri="{FF2B5EF4-FFF2-40B4-BE49-F238E27FC236}">
                <a16:creationId xmlns:a16="http://schemas.microsoft.com/office/drawing/2014/main" id="{0EB1F293-D8DB-22AA-7881-DD038D0A5498}"/>
              </a:ext>
            </a:extLst>
          </p:cNvPr>
          <p:cNvCxnSpPr/>
          <p:nvPr/>
        </p:nvCxnSpPr>
        <p:spPr>
          <a:xfrm>
            <a:off x="4271798" y="2468893"/>
            <a:ext cx="3648405"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Rectángulo 2">
            <a:extLst>
              <a:ext uri="{FF2B5EF4-FFF2-40B4-BE49-F238E27FC236}">
                <a16:creationId xmlns:a16="http://schemas.microsoft.com/office/drawing/2014/main" id="{D7CB5A22-5EEF-DFCA-2673-2402735BC333}"/>
              </a:ext>
            </a:extLst>
          </p:cNvPr>
          <p:cNvSpPr/>
          <p:nvPr/>
        </p:nvSpPr>
        <p:spPr>
          <a:xfrm>
            <a:off x="3546047" y="3360780"/>
            <a:ext cx="5031186" cy="1682640"/>
          </a:xfrm>
          <a:prstGeom prst="rect">
            <a:avLst/>
          </a:prstGeom>
          <a:solidFill>
            <a:schemeClr val="bg1"/>
          </a:solidFill>
        </p:spPr>
        <p:txBody>
          <a:bodyPr wrap="none" lIns="121920" tIns="60960" rIns="121920" bIns="60960">
            <a:spAutoFit/>
          </a:bodyPr>
          <a:lstStyle/>
          <a:p>
            <a:pPr algn="ctr"/>
            <a:r>
              <a:rPr lang="ca-ES" sz="4267"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Annex</a:t>
            </a:r>
          </a:p>
          <a:p>
            <a:pPr algn="ctr"/>
            <a:r>
              <a:rPr lang="ca-ES" sz="5867"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Posa’t a prova</a:t>
            </a:r>
          </a:p>
        </p:txBody>
      </p:sp>
    </p:spTree>
    <p:extLst>
      <p:ext uri="{BB962C8B-B14F-4D97-AF65-F5344CB8AC3E}">
        <p14:creationId xmlns:p14="http://schemas.microsoft.com/office/powerpoint/2010/main" val="2378547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4998-C4FE-4266-5FA4-03EA1BD83C12}"/>
            </a:ext>
          </a:extLst>
        </p:cNvPr>
        <p:cNvGrpSpPr/>
        <p:nvPr/>
      </p:nvGrpSpPr>
      <p:grpSpPr>
        <a:xfrm>
          <a:off x="0" y="0"/>
          <a:ext cx="0" cy="0"/>
          <a:chOff x="0" y="0"/>
          <a:chExt cx="0" cy="0"/>
        </a:xfrm>
      </p:grpSpPr>
      <p:pic>
        <p:nvPicPr>
          <p:cNvPr id="8" name="Gráfico 7" descr="Altavoz de teléfono con relleno sólido">
            <a:extLst>
              <a:ext uri="{FF2B5EF4-FFF2-40B4-BE49-F238E27FC236}">
                <a16:creationId xmlns:a16="http://schemas.microsoft.com/office/drawing/2014/main" id="{F24874B5-574F-3F47-61D4-489D609DDF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8056" y="3746315"/>
            <a:ext cx="2947048" cy="2947048"/>
          </a:xfrm>
          <a:prstGeom prst="rect">
            <a:avLst/>
          </a:prstGeom>
        </p:spPr>
      </p:pic>
      <p:sp>
        <p:nvSpPr>
          <p:cNvPr id="2" name="CuadroTexto 1">
            <a:extLst>
              <a:ext uri="{FF2B5EF4-FFF2-40B4-BE49-F238E27FC236}">
                <a16:creationId xmlns:a16="http://schemas.microsoft.com/office/drawing/2014/main" id="{7F41842A-EF91-B5AB-7759-CEFD2B800400}"/>
              </a:ext>
            </a:extLst>
          </p:cNvPr>
          <p:cNvSpPr txBox="1"/>
          <p:nvPr/>
        </p:nvSpPr>
        <p:spPr>
          <a:xfrm>
            <a:off x="815413" y="660949"/>
            <a:ext cx="10081120" cy="3396058"/>
          </a:xfrm>
          <a:prstGeom prst="rect">
            <a:avLst/>
          </a:prstGeom>
          <a:noFill/>
        </p:spPr>
        <p:txBody>
          <a:bodyPr wrap="square" rtlCol="0">
            <a:spAutoFit/>
          </a:bodyPr>
          <a:lstStyle/>
          <a:p>
            <a:r>
              <a:rPr lang="ca-ES" sz="2800" b="1" noProof="0" dirty="0"/>
              <a:t>Has rebut una trucada d'un suposat suport tècnic. Després de seguir els passos indicats, t'adones que es pot tractar d'un frau. Què has de fer?</a:t>
            </a:r>
          </a:p>
          <a:p>
            <a:endParaRPr lang="ca-ES" sz="2400" noProof="0" dirty="0"/>
          </a:p>
          <a:p>
            <a:pPr marL="457189" indent="-457189">
              <a:buFont typeface="Courier New" panose="02070309020205020404" pitchFamily="49" charset="0"/>
              <a:buChar char="o"/>
            </a:pPr>
            <a:r>
              <a:rPr lang="ca-ES" sz="2667" noProof="0" dirty="0"/>
              <a:t>Canviar les contrasenyes de tots els teus comptes.</a:t>
            </a:r>
          </a:p>
          <a:p>
            <a:pPr marL="457189" indent="-457189">
              <a:buFont typeface="Courier New" panose="02070309020205020404" pitchFamily="49" charset="0"/>
              <a:buChar char="o"/>
            </a:pPr>
            <a:r>
              <a:rPr lang="ca-ES" sz="2667" noProof="0" dirty="0" err="1"/>
              <a:t>Desinstal·lar</a:t>
            </a:r>
            <a:r>
              <a:rPr lang="ca-ES" sz="2667" noProof="0" dirty="0"/>
              <a:t> les </a:t>
            </a:r>
            <a:r>
              <a:rPr lang="ca-ES" sz="2667" noProof="0" dirty="0" err="1"/>
              <a:t>apps</a:t>
            </a:r>
            <a:r>
              <a:rPr lang="ca-ES" sz="2667" noProof="0" dirty="0"/>
              <a:t> que hagin instal·lat al teu equip.</a:t>
            </a:r>
          </a:p>
          <a:p>
            <a:pPr marL="457189" indent="-457189">
              <a:buFont typeface="Courier New" panose="02070309020205020404" pitchFamily="49" charset="0"/>
              <a:buChar char="o"/>
            </a:pPr>
            <a:r>
              <a:rPr lang="ca-ES" sz="2667" noProof="0" dirty="0"/>
              <a:t>Trucar al 017, per seguir les seves instruccions.</a:t>
            </a:r>
          </a:p>
          <a:p>
            <a:pPr marL="457189" indent="-457189">
              <a:buFont typeface="Courier New" panose="02070309020205020404" pitchFamily="49" charset="0"/>
              <a:buChar char="o"/>
            </a:pPr>
            <a:r>
              <a:rPr lang="ca-ES" sz="2667" noProof="0" dirty="0"/>
              <a:t>Totes les opcions són correctes.</a:t>
            </a:r>
          </a:p>
        </p:txBody>
      </p:sp>
      <p:sp>
        <p:nvSpPr>
          <p:cNvPr id="3" name="Rectángulo: esquinas redondeadas 2">
            <a:extLst>
              <a:ext uri="{FF2B5EF4-FFF2-40B4-BE49-F238E27FC236}">
                <a16:creationId xmlns:a16="http://schemas.microsoft.com/office/drawing/2014/main" id="{60DCE04C-FC9D-1BED-FFC5-548F606C01A2}"/>
              </a:ext>
            </a:extLst>
          </p:cNvPr>
          <p:cNvSpPr/>
          <p:nvPr/>
        </p:nvSpPr>
        <p:spPr>
          <a:xfrm>
            <a:off x="1775520" y="4274207"/>
            <a:ext cx="6528725" cy="232314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ca-ES" sz="2133" noProof="0" dirty="0">
                <a:solidFill>
                  <a:srgbClr val="212529"/>
                </a:solidFill>
                <a:latin typeface="open_sansregular"/>
              </a:rPr>
              <a:t>RECOMANACIONS:
- No atendre trucades de serveis no sol·licitats.
- Desfer els canvis que s'han demanat.
- </a:t>
            </a:r>
            <a:r>
              <a:rPr lang="ca-ES" sz="2133" noProof="0" dirty="0" err="1">
                <a:solidFill>
                  <a:srgbClr val="212529"/>
                </a:solidFill>
                <a:latin typeface="open_sansregular"/>
              </a:rPr>
              <a:t>Desinstal·lar</a:t>
            </a:r>
            <a:r>
              <a:rPr lang="ca-ES" sz="2133" noProof="0" dirty="0">
                <a:solidFill>
                  <a:srgbClr val="212529"/>
                </a:solidFill>
                <a:latin typeface="open_sansregular"/>
              </a:rPr>
              <a:t> </a:t>
            </a:r>
            <a:r>
              <a:rPr lang="ca-ES" sz="2133" noProof="0" dirty="0" err="1">
                <a:solidFill>
                  <a:srgbClr val="212529"/>
                </a:solidFill>
                <a:latin typeface="open_sansregular"/>
              </a:rPr>
              <a:t>app’s</a:t>
            </a:r>
            <a:r>
              <a:rPr lang="ca-ES" sz="2133" noProof="0" dirty="0">
                <a:solidFill>
                  <a:srgbClr val="212529"/>
                </a:solidFill>
                <a:latin typeface="open_sansregular"/>
              </a:rPr>
              <a:t>.
- Canviar les contrasenyes.
- Realitzar un examen amb l’antivirus.
 - Si cal demanar ajuda, trucant al 017.</a:t>
            </a:r>
            <a:endParaRPr lang="ca-ES" sz="2133" noProof="0" dirty="0"/>
          </a:p>
        </p:txBody>
      </p:sp>
      <p:pic>
        <p:nvPicPr>
          <p:cNvPr id="4" name="Gráfico 3" descr="Marca de insignia1 con relleno sólido">
            <a:extLst>
              <a:ext uri="{FF2B5EF4-FFF2-40B4-BE49-F238E27FC236}">
                <a16:creationId xmlns:a16="http://schemas.microsoft.com/office/drawing/2014/main" id="{808D2299-E487-62EB-6DFE-35C8E44C7B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388" y="3661058"/>
            <a:ext cx="358140" cy="372984"/>
          </a:xfrm>
          <a:prstGeom prst="rect">
            <a:avLst/>
          </a:prstGeom>
        </p:spPr>
      </p:pic>
      <p:pic>
        <p:nvPicPr>
          <p:cNvPr id="5" name="Imagen 4">
            <a:extLst>
              <a:ext uri="{FF2B5EF4-FFF2-40B4-BE49-F238E27FC236}">
                <a16:creationId xmlns:a16="http://schemas.microsoft.com/office/drawing/2014/main" id="{D83FB43D-508A-D472-B00B-FC8AC0296AFB}"/>
              </a:ext>
            </a:extLst>
          </p:cNvPr>
          <p:cNvPicPr>
            <a:picLocks noChangeAspect="1"/>
          </p:cNvPicPr>
          <p:nvPr/>
        </p:nvPicPr>
        <p:blipFill>
          <a:blip r:embed="rId8"/>
          <a:stretch>
            <a:fillRect/>
          </a:stretch>
        </p:blipFill>
        <p:spPr>
          <a:xfrm>
            <a:off x="9619253" y="3761741"/>
            <a:ext cx="2179228" cy="2018991"/>
          </a:xfrm>
          <a:prstGeom prst="rect">
            <a:avLst/>
          </a:prstGeom>
        </p:spPr>
      </p:pic>
      <p:pic>
        <p:nvPicPr>
          <p:cNvPr id="6" name="Gráfico 5" descr="Manos aplaudiendo con relleno sólido">
            <a:extLst>
              <a:ext uri="{FF2B5EF4-FFF2-40B4-BE49-F238E27FC236}">
                <a16:creationId xmlns:a16="http://schemas.microsoft.com/office/drawing/2014/main" id="{FEA8CA10-BE80-CE20-86C9-6A51ADBD1A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05901" y="3756661"/>
            <a:ext cx="1074420" cy="1074420"/>
          </a:xfrm>
          <a:prstGeom prst="rect">
            <a:avLst/>
          </a:prstGeom>
        </p:spPr>
      </p:pic>
    </p:spTree>
    <p:extLst>
      <p:ext uri="{BB962C8B-B14F-4D97-AF65-F5344CB8AC3E}">
        <p14:creationId xmlns:p14="http://schemas.microsoft.com/office/powerpoint/2010/main" val="39490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4000">
                                        <p:cTn display="0" masterRel="sameClick">
                                          <p:stCondLst>
                                            <p:cond evt="begin" delay="0">
                                              <p:tn val="9"/>
                                            </p:cond>
                                          </p:stCondLst>
                                          <p:endCondLst>
                                            <p:cond evt="onStopAudio" delay="0">
                                              <p:tgtEl>
                                                <p:sldTgt/>
                                              </p:tgtEl>
                                            </p:cond>
                                          </p:endCondLst>
                                        </p:cTn>
                                        <p:tgtEl>
                                          <p:sndTgt r:embed="rId3" name="applause.wav"/>
                                        </p:tgtEl>
                                      </p:cMediaNode>
                                    </p:audio>
                                  </p:sub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8D2-57EB-6958-3492-094DA10E2DB5}"/>
            </a:ext>
          </a:extLst>
        </p:cNvPr>
        <p:cNvGrpSpPr/>
        <p:nvPr/>
      </p:nvGrpSpPr>
      <p:grpSpPr>
        <a:xfrm>
          <a:off x="0" y="0"/>
          <a:ext cx="0" cy="0"/>
          <a:chOff x="0" y="0"/>
          <a:chExt cx="0" cy="0"/>
        </a:xfrm>
      </p:grpSpPr>
      <p:pic>
        <p:nvPicPr>
          <p:cNvPr id="8" name="Gráfico 7" descr="Comercio electrónico con relleno sólido">
            <a:extLst>
              <a:ext uri="{FF2B5EF4-FFF2-40B4-BE49-F238E27FC236}">
                <a16:creationId xmlns:a16="http://schemas.microsoft.com/office/drawing/2014/main" id="{50FA7D33-2C92-65A1-65AD-AAF5530C91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44139" y="4093228"/>
            <a:ext cx="2112235" cy="2112235"/>
          </a:xfrm>
          <a:prstGeom prst="rect">
            <a:avLst/>
          </a:prstGeom>
        </p:spPr>
      </p:pic>
      <p:sp>
        <p:nvSpPr>
          <p:cNvPr id="2" name="CuadroTexto 1">
            <a:extLst>
              <a:ext uri="{FF2B5EF4-FFF2-40B4-BE49-F238E27FC236}">
                <a16:creationId xmlns:a16="http://schemas.microsoft.com/office/drawing/2014/main" id="{864E8F31-D133-1C3C-5C7A-CC1FDF98F689}"/>
              </a:ext>
            </a:extLst>
          </p:cNvPr>
          <p:cNvSpPr txBox="1"/>
          <p:nvPr/>
        </p:nvSpPr>
        <p:spPr>
          <a:xfrm>
            <a:off x="911424" y="836712"/>
            <a:ext cx="10465163" cy="2965171"/>
          </a:xfrm>
          <a:prstGeom prst="rect">
            <a:avLst/>
          </a:prstGeom>
          <a:noFill/>
        </p:spPr>
        <p:txBody>
          <a:bodyPr wrap="square" rtlCol="0">
            <a:spAutoFit/>
          </a:bodyPr>
          <a:lstStyle/>
          <a:p>
            <a:r>
              <a:rPr lang="ca-ES" sz="2800" b="1" noProof="0" dirty="0"/>
              <a:t>Quins factors t'haurien de fer desconfiar quan es tracta amb un venedor d'una web de compravenda online?</a:t>
            </a:r>
          </a:p>
          <a:p>
            <a:endParaRPr lang="ca-ES" sz="2400" noProof="0" dirty="0"/>
          </a:p>
          <a:p>
            <a:pPr marL="457189" indent="-457189">
              <a:buFont typeface="Courier New" panose="02070309020205020404" pitchFamily="49" charset="0"/>
              <a:buChar char="o"/>
            </a:pPr>
            <a:r>
              <a:rPr lang="ca-ES" sz="2667" noProof="0" dirty="0"/>
              <a:t>Vol utilitzar la plataforma de pagament del web.</a:t>
            </a:r>
          </a:p>
          <a:p>
            <a:pPr marL="457189" indent="-457189">
              <a:buFont typeface="Courier New" panose="02070309020205020404" pitchFamily="49" charset="0"/>
              <a:buChar char="o"/>
            </a:pPr>
            <a:r>
              <a:rPr lang="ca-ES" sz="2667" noProof="0" dirty="0"/>
              <a:t>Vol seguir la comunicació per WhatsApp que és més còmoda i ràpida en lloc de l'establerta a la plataforma.</a:t>
            </a:r>
          </a:p>
          <a:p>
            <a:pPr marL="457189" indent="-457189">
              <a:buFont typeface="Courier New" panose="02070309020205020404" pitchFamily="49" charset="0"/>
              <a:buChar char="o"/>
            </a:pPr>
            <a:r>
              <a:rPr lang="ca-ES" sz="2667" noProof="0" dirty="0"/>
              <a:t>Té diversos mesos d'antiguitat a la web amb moltes valoracions.</a:t>
            </a:r>
          </a:p>
        </p:txBody>
      </p:sp>
      <p:sp>
        <p:nvSpPr>
          <p:cNvPr id="3" name="Rectángulo: esquinas redondeadas 2">
            <a:extLst>
              <a:ext uri="{FF2B5EF4-FFF2-40B4-BE49-F238E27FC236}">
                <a16:creationId xmlns:a16="http://schemas.microsoft.com/office/drawing/2014/main" id="{83828A67-5626-C1A2-D3AC-48978367917B}"/>
              </a:ext>
            </a:extLst>
          </p:cNvPr>
          <p:cNvSpPr/>
          <p:nvPr/>
        </p:nvSpPr>
        <p:spPr>
          <a:xfrm>
            <a:off x="1679509" y="4581128"/>
            <a:ext cx="6144683" cy="144016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ca-ES" sz="2133" noProof="0" dirty="0">
                <a:solidFill>
                  <a:srgbClr val="212529"/>
                </a:solidFill>
                <a:latin typeface="open_sansregular"/>
              </a:rPr>
              <a:t>RECOMANACIONS:
- Utilitzar sempre les opcions de pagament oficials de la plataforma que s’estigui utilitzant.</a:t>
            </a:r>
            <a:endParaRPr lang="ca-ES" sz="2133" noProof="0" dirty="0"/>
          </a:p>
        </p:txBody>
      </p:sp>
      <p:pic>
        <p:nvPicPr>
          <p:cNvPr id="4" name="Gráfico 3" descr="Marca de insignia1 con relleno sólido">
            <a:extLst>
              <a:ext uri="{FF2B5EF4-FFF2-40B4-BE49-F238E27FC236}">
                <a16:creationId xmlns:a16="http://schemas.microsoft.com/office/drawing/2014/main" id="{C4BCB539-4AD5-5FD7-5EBD-9625374CCF8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327" y="2660915"/>
            <a:ext cx="358140" cy="372984"/>
          </a:xfrm>
          <a:prstGeom prst="rect">
            <a:avLst/>
          </a:prstGeom>
        </p:spPr>
      </p:pic>
      <p:pic>
        <p:nvPicPr>
          <p:cNvPr id="5" name="Imagen 4">
            <a:extLst>
              <a:ext uri="{FF2B5EF4-FFF2-40B4-BE49-F238E27FC236}">
                <a16:creationId xmlns:a16="http://schemas.microsoft.com/office/drawing/2014/main" id="{B8DD53AC-4E16-3B00-5BE0-EAD21A67DD6C}"/>
              </a:ext>
            </a:extLst>
          </p:cNvPr>
          <p:cNvPicPr>
            <a:picLocks noChangeAspect="1"/>
          </p:cNvPicPr>
          <p:nvPr/>
        </p:nvPicPr>
        <p:blipFill>
          <a:blip r:embed="rId8"/>
          <a:stretch>
            <a:fillRect/>
          </a:stretch>
        </p:blipFill>
        <p:spPr>
          <a:xfrm>
            <a:off x="9619253" y="4098309"/>
            <a:ext cx="2179228" cy="2018991"/>
          </a:xfrm>
          <a:prstGeom prst="rect">
            <a:avLst/>
          </a:prstGeom>
        </p:spPr>
      </p:pic>
      <p:pic>
        <p:nvPicPr>
          <p:cNvPr id="6" name="Gráfico 5" descr="Manos aplaudiendo con relleno sólido">
            <a:extLst>
              <a:ext uri="{FF2B5EF4-FFF2-40B4-BE49-F238E27FC236}">
                <a16:creationId xmlns:a16="http://schemas.microsoft.com/office/drawing/2014/main" id="{06584EAF-4FAA-4C32-98D4-D603ECBFB5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05901" y="4093229"/>
            <a:ext cx="1074420" cy="1074420"/>
          </a:xfrm>
          <a:prstGeom prst="rect">
            <a:avLst/>
          </a:prstGeom>
        </p:spPr>
      </p:pic>
    </p:spTree>
    <p:extLst>
      <p:ext uri="{BB962C8B-B14F-4D97-AF65-F5344CB8AC3E}">
        <p14:creationId xmlns:p14="http://schemas.microsoft.com/office/powerpoint/2010/main" val="33264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4000">
                                        <p:cTn display="0" masterRel="sameClick">
                                          <p:stCondLst>
                                            <p:cond evt="begin" delay="0">
                                              <p:tn val="9"/>
                                            </p:cond>
                                          </p:stCondLst>
                                          <p:endCondLst>
                                            <p:cond evt="onStopAudio" delay="0">
                                              <p:tgtEl>
                                                <p:sldTgt/>
                                              </p:tgtEl>
                                            </p:cond>
                                          </p:endCondLst>
                                        </p:cTn>
                                        <p:tgtEl>
                                          <p:sndTgt r:embed="rId3" name="applause.wav"/>
                                        </p:tgtEl>
                                      </p:cMediaNode>
                                    </p:audio>
                                  </p:sub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05CE-6AFD-A308-9982-C188E69E72A4}"/>
            </a:ext>
          </a:extLst>
        </p:cNvPr>
        <p:cNvGrpSpPr/>
        <p:nvPr/>
      </p:nvGrpSpPr>
      <p:grpSpPr>
        <a:xfrm>
          <a:off x="0" y="0"/>
          <a:ext cx="0" cy="0"/>
          <a:chOff x="0" y="0"/>
          <a:chExt cx="0" cy="0"/>
        </a:xfrm>
      </p:grpSpPr>
      <p:pic>
        <p:nvPicPr>
          <p:cNvPr id="15" name="Imagen 14" descr="Globos de mensajes de texto y teléfono móvil">
            <a:extLst>
              <a:ext uri="{FF2B5EF4-FFF2-40B4-BE49-F238E27FC236}">
                <a16:creationId xmlns:a16="http://schemas.microsoft.com/office/drawing/2014/main" id="{FF77453F-327C-3D24-56EB-E7E277CC877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59829" y="3340483"/>
            <a:ext cx="6432715" cy="4288476"/>
          </a:xfrm>
          <a:prstGeom prst="rect">
            <a:avLst/>
          </a:prstGeom>
        </p:spPr>
      </p:pic>
      <p:sp>
        <p:nvSpPr>
          <p:cNvPr id="9" name="CuadroTexto 8">
            <a:extLst>
              <a:ext uri="{FF2B5EF4-FFF2-40B4-BE49-F238E27FC236}">
                <a16:creationId xmlns:a16="http://schemas.microsoft.com/office/drawing/2014/main" id="{4D28B6B7-F324-AF28-3121-E8B1CA741D16}"/>
              </a:ext>
            </a:extLst>
          </p:cNvPr>
          <p:cNvSpPr txBox="1"/>
          <p:nvPr/>
        </p:nvSpPr>
        <p:spPr>
          <a:xfrm>
            <a:off x="719403" y="293556"/>
            <a:ext cx="11079077" cy="4627357"/>
          </a:xfrm>
          <a:prstGeom prst="rect">
            <a:avLst/>
          </a:prstGeom>
          <a:noFill/>
        </p:spPr>
        <p:txBody>
          <a:bodyPr wrap="square" rtlCol="0">
            <a:spAutoFit/>
          </a:bodyPr>
          <a:lstStyle/>
          <a:p>
            <a:r>
              <a:rPr lang="ca-ES" sz="2800" b="1" noProof="0" dirty="0"/>
              <a:t>T'ha arribat un SMS de la Seguretat Social sobre una 
ajuda econòmica de 350 €. Només cal accedir a un enllaç i </a:t>
            </a:r>
          </a:p>
          <a:p>
            <a:r>
              <a:rPr lang="ca-ES" sz="2800" b="1" noProof="0" dirty="0"/>
              <a:t>omplir un formulari. Què has de fer?</a:t>
            </a:r>
          </a:p>
          <a:p>
            <a:endParaRPr lang="ca-ES" sz="2400" noProof="0" dirty="0"/>
          </a:p>
          <a:p>
            <a:pPr marL="457189" indent="-457189">
              <a:buFont typeface="Courier New" panose="02070309020205020404" pitchFamily="49" charset="0"/>
              <a:buChar char="o"/>
            </a:pPr>
            <a:r>
              <a:rPr lang="ca-ES" sz="2667" noProof="0" dirty="0"/>
              <a:t>Investigar sobre l’ajuda a Internet, i si n' hi ha, accedir a l’enllaç de l’SMS, omplint el formulari adjunt.</a:t>
            </a:r>
          </a:p>
          <a:p>
            <a:pPr marL="457189" indent="-457189">
              <a:buFont typeface="Courier New" panose="02070309020205020404" pitchFamily="49" charset="0"/>
              <a:buChar char="o"/>
            </a:pPr>
            <a:r>
              <a:rPr lang="ca-ES" sz="2667" noProof="0" dirty="0"/>
              <a:t>Accedir, ja que per SMS no hi ha risc.</a:t>
            </a:r>
          </a:p>
          <a:p>
            <a:pPr marL="457189" indent="-457189">
              <a:buFont typeface="Courier New" panose="02070309020205020404" pitchFamily="49" charset="0"/>
              <a:buChar char="o"/>
            </a:pPr>
            <a:r>
              <a:rPr lang="ca-ES" sz="2667" noProof="0" dirty="0"/>
              <a:t>Copiar l'enllaç i accedir en format d’incògnit.</a:t>
            </a:r>
          </a:p>
          <a:p>
            <a:pPr marL="457189" indent="-457189">
              <a:buFont typeface="Courier New" panose="02070309020205020404" pitchFamily="49" charset="0"/>
              <a:buChar char="o"/>
            </a:pPr>
            <a:r>
              <a:rPr lang="ca-ES" sz="2667" noProof="0" dirty="0"/>
              <a:t>Investigar sobre l'ajuda a Internet i demanar informació sobre la web oficial, i no des de l’enllaç d’SMS</a:t>
            </a:r>
          </a:p>
          <a:p>
            <a:pPr marL="457189" indent="-457189">
              <a:buFont typeface="Courier New" panose="02070309020205020404" pitchFamily="49" charset="0"/>
              <a:buChar char="o"/>
            </a:pPr>
            <a:endParaRPr lang="ca-ES" sz="2667" noProof="0" dirty="0"/>
          </a:p>
        </p:txBody>
      </p:sp>
      <p:sp>
        <p:nvSpPr>
          <p:cNvPr id="10" name="Rectángulo: esquinas redondeadas 9">
            <a:extLst>
              <a:ext uri="{FF2B5EF4-FFF2-40B4-BE49-F238E27FC236}">
                <a16:creationId xmlns:a16="http://schemas.microsoft.com/office/drawing/2014/main" id="{2AFF9FF0-D892-5AC1-DC2E-8086ABF82761}"/>
              </a:ext>
            </a:extLst>
          </p:cNvPr>
          <p:cNvSpPr/>
          <p:nvPr/>
        </p:nvSpPr>
        <p:spPr>
          <a:xfrm>
            <a:off x="1728300" y="4743447"/>
            <a:ext cx="6509637" cy="182420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ca-ES" sz="2133" noProof="0" dirty="0">
                <a:solidFill>
                  <a:srgbClr val="212529"/>
                </a:solidFill>
                <a:latin typeface="open_sansregular"/>
              </a:rPr>
              <a:t>RECOMANACIONS:
- Contrastar i investigar la informació de l’SMS.
- Passar el cursor per l’enllaç per veure que el destinatari de l'enllaç és oficial.
- No facilitar informació personal ni bancària.</a:t>
            </a:r>
            <a:endParaRPr lang="ca-ES" sz="2133" noProof="0" dirty="0"/>
          </a:p>
        </p:txBody>
      </p:sp>
      <p:pic>
        <p:nvPicPr>
          <p:cNvPr id="11" name="Gráfico 10" descr="Marca de insignia1 con relleno sólido">
            <a:extLst>
              <a:ext uri="{FF2B5EF4-FFF2-40B4-BE49-F238E27FC236}">
                <a16:creationId xmlns:a16="http://schemas.microsoft.com/office/drawing/2014/main" id="{707B6A7A-CFFE-7914-6E36-A7123C1D25E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9403" y="3728091"/>
            <a:ext cx="358140" cy="372984"/>
          </a:xfrm>
          <a:prstGeom prst="rect">
            <a:avLst/>
          </a:prstGeom>
        </p:spPr>
      </p:pic>
      <p:pic>
        <p:nvPicPr>
          <p:cNvPr id="12" name="Imagen 11">
            <a:extLst>
              <a:ext uri="{FF2B5EF4-FFF2-40B4-BE49-F238E27FC236}">
                <a16:creationId xmlns:a16="http://schemas.microsoft.com/office/drawing/2014/main" id="{C961A0D9-A118-F7C7-7DF8-9D1D7E399276}"/>
              </a:ext>
            </a:extLst>
          </p:cNvPr>
          <p:cNvPicPr>
            <a:picLocks noChangeAspect="1"/>
          </p:cNvPicPr>
          <p:nvPr/>
        </p:nvPicPr>
        <p:blipFill>
          <a:blip r:embed="rId8"/>
          <a:stretch>
            <a:fillRect/>
          </a:stretch>
        </p:blipFill>
        <p:spPr>
          <a:xfrm>
            <a:off x="9619253" y="4482351"/>
            <a:ext cx="2179228" cy="2018991"/>
          </a:xfrm>
          <a:prstGeom prst="rect">
            <a:avLst/>
          </a:prstGeom>
        </p:spPr>
      </p:pic>
      <p:pic>
        <p:nvPicPr>
          <p:cNvPr id="13" name="Gráfico 12" descr="Manos aplaudiendo con relleno sólido">
            <a:extLst>
              <a:ext uri="{FF2B5EF4-FFF2-40B4-BE49-F238E27FC236}">
                <a16:creationId xmlns:a16="http://schemas.microsoft.com/office/drawing/2014/main" id="{06809A85-A0D8-46ED-3B5F-05783EDE1C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05901" y="4477271"/>
            <a:ext cx="1074420" cy="1074420"/>
          </a:xfrm>
          <a:prstGeom prst="rect">
            <a:avLst/>
          </a:prstGeom>
        </p:spPr>
      </p:pic>
    </p:spTree>
    <p:extLst>
      <p:ext uri="{BB962C8B-B14F-4D97-AF65-F5344CB8AC3E}">
        <p14:creationId xmlns:p14="http://schemas.microsoft.com/office/powerpoint/2010/main" val="203818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3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audio>
                                      <p:cMediaNode vol="4000">
                                        <p:cTn display="0" masterRel="sameClick">
                                          <p:stCondLst>
                                            <p:cond evt="begin" delay="0">
                                              <p:tn val="9"/>
                                            </p:cond>
                                          </p:stCondLst>
                                          <p:endCondLst>
                                            <p:cond evt="onStopAudio" delay="0">
                                              <p:tgtEl>
                                                <p:sldTgt/>
                                              </p:tgtEl>
                                            </p:cond>
                                          </p:endCondLst>
                                        </p:cTn>
                                        <p:tgtEl>
                                          <p:sndTgt r:embed="rId3" name="applause.wav"/>
                                        </p:tgtEl>
                                      </p:cMediaNode>
                                    </p:audio>
                                  </p:sub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7BCA0-D2BC-60CE-935E-8C8BC6B31220}"/>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102ECA09-CAC1-2899-866E-FC1D0151ED9D}"/>
              </a:ext>
            </a:extLst>
          </p:cNvPr>
          <p:cNvSpPr txBox="1"/>
          <p:nvPr/>
        </p:nvSpPr>
        <p:spPr>
          <a:xfrm>
            <a:off x="745305" y="252347"/>
            <a:ext cx="10465163" cy="3826945"/>
          </a:xfrm>
          <a:prstGeom prst="rect">
            <a:avLst/>
          </a:prstGeom>
          <a:noFill/>
        </p:spPr>
        <p:txBody>
          <a:bodyPr wrap="square" rtlCol="0">
            <a:spAutoFit/>
          </a:bodyPr>
          <a:lstStyle/>
          <a:p>
            <a:r>
              <a:rPr lang="ca-ES" sz="2800" b="1" noProof="0" dirty="0"/>
              <a:t>T'ha arribat un correu electrònic del banc, 
on t’informen que a causa d'una activitat sospitosa necessiten que cliquis en un enllaç per connectar-te al compte i verificar les últimes operacions. Què faries?</a:t>
            </a:r>
          </a:p>
          <a:p>
            <a:endParaRPr lang="ca-ES" sz="2400" noProof="0" dirty="0"/>
          </a:p>
          <a:p>
            <a:pPr marL="457189" indent="-457189">
              <a:buFont typeface="Courier New" panose="02070309020205020404" pitchFamily="49" charset="0"/>
              <a:buChar char="o"/>
            </a:pPr>
            <a:r>
              <a:rPr lang="ca-ES" sz="2667" noProof="0" dirty="0"/>
              <a:t>Trucaria al meu banc per comprovar el missatge.</a:t>
            </a:r>
          </a:p>
          <a:p>
            <a:pPr marL="457189" indent="-457189">
              <a:buFont typeface="Courier New" panose="02070309020205020404" pitchFamily="49" charset="0"/>
              <a:buChar char="o"/>
            </a:pPr>
            <a:r>
              <a:rPr lang="ca-ES" sz="2667" noProof="0" dirty="0"/>
              <a:t>Faria clic a l'enllaç per solucionar el problema amb urgència.</a:t>
            </a:r>
          </a:p>
          <a:p>
            <a:pPr marL="457189" indent="-457189">
              <a:buFont typeface="Courier New" panose="02070309020205020404" pitchFamily="49" charset="0"/>
              <a:buChar char="o"/>
            </a:pPr>
            <a:r>
              <a:rPr lang="ca-ES" sz="2667" noProof="0" dirty="0"/>
              <a:t>Revisaria la meva banca online i si hi ha càrrecs en els últims dies aleshores clicaria a l'enllaç.</a:t>
            </a:r>
          </a:p>
        </p:txBody>
      </p:sp>
      <p:pic>
        <p:nvPicPr>
          <p:cNvPr id="2" name="Imagen 1">
            <a:extLst>
              <a:ext uri="{FF2B5EF4-FFF2-40B4-BE49-F238E27FC236}">
                <a16:creationId xmlns:a16="http://schemas.microsoft.com/office/drawing/2014/main" id="{E6642868-ABA7-217C-D618-617178228B18}"/>
              </a:ext>
            </a:extLst>
          </p:cNvPr>
          <p:cNvPicPr>
            <a:picLocks noChangeAspect="1"/>
          </p:cNvPicPr>
          <p:nvPr/>
        </p:nvPicPr>
        <p:blipFill>
          <a:blip r:embed="rId4"/>
          <a:stretch>
            <a:fillRect/>
          </a:stretch>
        </p:blipFill>
        <p:spPr>
          <a:xfrm>
            <a:off x="9619253" y="4002298"/>
            <a:ext cx="2179228" cy="2018991"/>
          </a:xfrm>
          <a:prstGeom prst="rect">
            <a:avLst/>
          </a:prstGeom>
        </p:spPr>
      </p:pic>
      <p:pic>
        <p:nvPicPr>
          <p:cNvPr id="4" name="Gráfico 3" descr="Marca de insignia1 con relleno sólido">
            <a:extLst>
              <a:ext uri="{FF2B5EF4-FFF2-40B4-BE49-F238E27FC236}">
                <a16:creationId xmlns:a16="http://schemas.microsoft.com/office/drawing/2014/main" id="{77020927-F28F-0A2A-F616-B5727929D0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462" y="2474423"/>
            <a:ext cx="358140" cy="372984"/>
          </a:xfrm>
          <a:prstGeom prst="rect">
            <a:avLst/>
          </a:prstGeom>
        </p:spPr>
      </p:pic>
      <p:pic>
        <p:nvPicPr>
          <p:cNvPr id="5" name="Imagen 4">
            <a:extLst>
              <a:ext uri="{FF2B5EF4-FFF2-40B4-BE49-F238E27FC236}">
                <a16:creationId xmlns:a16="http://schemas.microsoft.com/office/drawing/2014/main" id="{9AABD9FF-B673-12DF-277C-2EABBF5E3180}"/>
              </a:ext>
            </a:extLst>
          </p:cNvPr>
          <p:cNvPicPr>
            <a:picLocks noChangeAspect="1"/>
          </p:cNvPicPr>
          <p:nvPr/>
        </p:nvPicPr>
        <p:blipFill rotWithShape="1">
          <a:blip r:embed="rId7"/>
          <a:srcRect l="32578" t="50000" r="30066"/>
          <a:stretch/>
        </p:blipFill>
        <p:spPr>
          <a:xfrm>
            <a:off x="6289447" y="3645024"/>
            <a:ext cx="2974905" cy="2726492"/>
          </a:xfrm>
          <a:prstGeom prst="rect">
            <a:avLst/>
          </a:prstGeom>
        </p:spPr>
      </p:pic>
      <p:sp>
        <p:nvSpPr>
          <p:cNvPr id="6" name="Rectángulo: esquinas redondeadas 5">
            <a:extLst>
              <a:ext uri="{FF2B5EF4-FFF2-40B4-BE49-F238E27FC236}">
                <a16:creationId xmlns:a16="http://schemas.microsoft.com/office/drawing/2014/main" id="{95DB52B8-4C63-9B60-6CC7-4556C0067280}"/>
              </a:ext>
            </a:extLst>
          </p:cNvPr>
          <p:cNvSpPr/>
          <p:nvPr/>
        </p:nvSpPr>
        <p:spPr>
          <a:xfrm>
            <a:off x="924375" y="4677139"/>
            <a:ext cx="6781799" cy="134414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ca-ES" sz="1500" noProof="0" dirty="0">
              <a:solidFill>
                <a:srgbClr val="212529"/>
              </a:solidFill>
              <a:latin typeface="open_sansregular"/>
            </a:endParaRPr>
          </a:p>
          <a:p>
            <a:pPr algn="just"/>
            <a:r>
              <a:rPr lang="ca-ES" sz="1867" noProof="0" dirty="0">
                <a:solidFill>
                  <a:srgbClr val="212529"/>
                </a:solidFill>
                <a:latin typeface="open_sansregular"/>
              </a:rPr>
              <a:t>RECOMANACIONS:
- Contrastar la informació amb el banc per un via alternativa.
- Davant el dubte no s’ha de realitzar cap acció.</a:t>
            </a:r>
            <a:endParaRPr lang="ca-ES" sz="1867" noProof="0" dirty="0"/>
          </a:p>
        </p:txBody>
      </p:sp>
      <p:pic>
        <p:nvPicPr>
          <p:cNvPr id="7" name="Gráfico 6" descr="Signo de interrogación con relleno sólido">
            <a:extLst>
              <a:ext uri="{FF2B5EF4-FFF2-40B4-BE49-F238E27FC236}">
                <a16:creationId xmlns:a16="http://schemas.microsoft.com/office/drawing/2014/main" id="{484B55A1-03A6-955B-B3BC-2921590886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49205" y="4039606"/>
            <a:ext cx="342900" cy="342900"/>
          </a:xfrm>
          <a:prstGeom prst="rect">
            <a:avLst/>
          </a:prstGeom>
        </p:spPr>
      </p:pic>
      <p:pic>
        <p:nvPicPr>
          <p:cNvPr id="8" name="Gráfico 7" descr="Manos aplaudiendo con relleno sólido">
            <a:extLst>
              <a:ext uri="{FF2B5EF4-FFF2-40B4-BE49-F238E27FC236}">
                <a16:creationId xmlns:a16="http://schemas.microsoft.com/office/drawing/2014/main" id="{4A01594D-12E9-BB29-EF29-2E5EDDC70A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5901" y="3997218"/>
            <a:ext cx="1074420" cy="1074420"/>
          </a:xfrm>
          <a:prstGeom prst="rect">
            <a:avLst/>
          </a:prstGeom>
        </p:spPr>
      </p:pic>
    </p:spTree>
    <p:extLst>
      <p:ext uri="{BB962C8B-B14F-4D97-AF65-F5344CB8AC3E}">
        <p14:creationId xmlns:p14="http://schemas.microsoft.com/office/powerpoint/2010/main" val="252299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4000">
                                        <p:cTn display="0" masterRel="sameClick">
                                          <p:stCondLst>
                                            <p:cond evt="begin" delay="0">
                                              <p:tn val="9"/>
                                            </p:cond>
                                          </p:stCondLst>
                                          <p:endCondLst>
                                            <p:cond evt="onStopAudio" delay="0">
                                              <p:tgtEl>
                                                <p:sldTgt/>
                                              </p:tgtEl>
                                            </p:cond>
                                          </p:endCondLst>
                                        </p:cTn>
                                        <p:tgtEl>
                                          <p:sndTgt r:embed="rId3" name="applause.wav"/>
                                        </p:tgtEl>
                                      </p:cMediaNode>
                                    </p:audio>
                                  </p:sub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BC12-AB06-B2F7-69AF-EF68C412640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C00726E-A2F8-6CB4-2F09-3AE55465DD0E}"/>
              </a:ext>
            </a:extLst>
          </p:cNvPr>
          <p:cNvSpPr txBox="1"/>
          <p:nvPr/>
        </p:nvSpPr>
        <p:spPr>
          <a:xfrm>
            <a:off x="789743" y="548680"/>
            <a:ext cx="10465163" cy="4216924"/>
          </a:xfrm>
          <a:prstGeom prst="rect">
            <a:avLst/>
          </a:prstGeom>
          <a:noFill/>
        </p:spPr>
        <p:txBody>
          <a:bodyPr wrap="square" rtlCol="0">
            <a:spAutoFit/>
          </a:bodyPr>
          <a:lstStyle/>
          <a:p>
            <a:r>
              <a:rPr lang="ca-ES" sz="2800" b="1" noProof="0" dirty="0"/>
              <a:t>Imagina que et trobes en una cafeteria amb </a:t>
            </a:r>
            <a:r>
              <a:rPr lang="ca-ES" sz="2800" b="1" noProof="0" dirty="0" err="1"/>
              <a:t>wifi</a:t>
            </a:r>
            <a:r>
              <a:rPr lang="ca-ES" sz="2800" b="1" noProof="0" dirty="0"/>
              <a:t> gratis, 
i necessites enviar alguns correus del treball i publicar fotos al teu compte privat d'Instagram. Què faries?</a:t>
            </a:r>
          </a:p>
          <a:p>
            <a:endParaRPr lang="ca-ES" sz="2400" noProof="0" dirty="0"/>
          </a:p>
          <a:p>
            <a:pPr marL="457189" indent="-457189">
              <a:buFont typeface="Courier New" panose="02070309020205020404" pitchFamily="49" charset="0"/>
              <a:buChar char="o"/>
            </a:pPr>
            <a:r>
              <a:rPr lang="ca-ES" sz="2667" noProof="0" dirty="0"/>
              <a:t>Utilitzar les meves dades mòbils o esperar a fer servir el </a:t>
            </a:r>
            <a:r>
              <a:rPr lang="ca-ES" sz="2667" noProof="0" dirty="0" err="1"/>
              <a:t>wifi</a:t>
            </a:r>
            <a:r>
              <a:rPr lang="ca-ES" sz="2667" noProof="0" dirty="0"/>
              <a:t> de casa.</a:t>
            </a:r>
          </a:p>
          <a:p>
            <a:pPr marL="457189" indent="-457189">
              <a:buFont typeface="Courier New" panose="02070309020205020404" pitchFamily="49" charset="0"/>
              <a:buChar char="o"/>
            </a:pPr>
            <a:r>
              <a:rPr lang="ca-ES" sz="2667" noProof="0" dirty="0"/>
              <a:t>Aprofitar la xarxa </a:t>
            </a:r>
            <a:r>
              <a:rPr lang="ca-ES" sz="2667" noProof="0" dirty="0" err="1"/>
              <a:t>wifi</a:t>
            </a:r>
            <a:r>
              <a:rPr lang="ca-ES" sz="2667" noProof="0" dirty="0"/>
              <a:t> gratuïta de la cafeteria per anticipar feina i estalviar temps.</a:t>
            </a:r>
          </a:p>
          <a:p>
            <a:pPr marL="457189" indent="-457189">
              <a:buFont typeface="Courier New" panose="02070309020205020404" pitchFamily="49" charset="0"/>
              <a:buChar char="o"/>
            </a:pPr>
            <a:r>
              <a:rPr lang="ca-ES" sz="2667" noProof="0" dirty="0"/>
              <a:t>Connectar a la xarxa </a:t>
            </a:r>
            <a:r>
              <a:rPr lang="ca-ES" sz="2667" noProof="0" dirty="0" err="1"/>
              <a:t>wifi</a:t>
            </a:r>
            <a:r>
              <a:rPr lang="ca-ES" sz="2667" noProof="0" dirty="0"/>
              <a:t> gratuïta només per als correus del treball</a:t>
            </a:r>
          </a:p>
        </p:txBody>
      </p:sp>
      <p:pic>
        <p:nvPicPr>
          <p:cNvPr id="4" name="Imagen 3">
            <a:extLst>
              <a:ext uri="{FF2B5EF4-FFF2-40B4-BE49-F238E27FC236}">
                <a16:creationId xmlns:a16="http://schemas.microsoft.com/office/drawing/2014/main" id="{1B9491B4-C3BD-2AFF-A72A-977F7FD1EDFD}"/>
              </a:ext>
            </a:extLst>
          </p:cNvPr>
          <p:cNvPicPr>
            <a:picLocks noChangeAspect="1"/>
          </p:cNvPicPr>
          <p:nvPr/>
        </p:nvPicPr>
        <p:blipFill>
          <a:blip r:embed="rId4"/>
          <a:stretch>
            <a:fillRect/>
          </a:stretch>
        </p:blipFill>
        <p:spPr>
          <a:xfrm>
            <a:off x="9696530" y="4273563"/>
            <a:ext cx="2179228" cy="2018991"/>
          </a:xfrm>
          <a:prstGeom prst="rect">
            <a:avLst/>
          </a:prstGeom>
        </p:spPr>
      </p:pic>
      <p:pic>
        <p:nvPicPr>
          <p:cNvPr id="5" name="Imagen 4">
            <a:extLst>
              <a:ext uri="{FF2B5EF4-FFF2-40B4-BE49-F238E27FC236}">
                <a16:creationId xmlns:a16="http://schemas.microsoft.com/office/drawing/2014/main" id="{8018D13F-1D6B-7DF2-3428-D7257AC2B801}"/>
              </a:ext>
            </a:extLst>
          </p:cNvPr>
          <p:cNvPicPr>
            <a:picLocks noChangeAspect="1"/>
          </p:cNvPicPr>
          <p:nvPr/>
        </p:nvPicPr>
        <p:blipFill rotWithShape="1">
          <a:blip r:embed="rId5"/>
          <a:srcRect l="6395" t="49452" r="58562"/>
          <a:stretch/>
        </p:blipFill>
        <p:spPr>
          <a:xfrm>
            <a:off x="7320622" y="4442648"/>
            <a:ext cx="2179228" cy="2026802"/>
          </a:xfrm>
          <a:prstGeom prst="rect">
            <a:avLst/>
          </a:prstGeom>
        </p:spPr>
      </p:pic>
      <p:sp>
        <p:nvSpPr>
          <p:cNvPr id="6" name="Rectángulo: esquinas redondeadas 5">
            <a:extLst>
              <a:ext uri="{FF2B5EF4-FFF2-40B4-BE49-F238E27FC236}">
                <a16:creationId xmlns:a16="http://schemas.microsoft.com/office/drawing/2014/main" id="{546D4AA4-D53D-E95B-EC12-24319BC2A375}"/>
              </a:ext>
            </a:extLst>
          </p:cNvPr>
          <p:cNvSpPr/>
          <p:nvPr/>
        </p:nvSpPr>
        <p:spPr>
          <a:xfrm>
            <a:off x="1162156" y="4717397"/>
            <a:ext cx="5952661" cy="163218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ca-ES" sz="1500" noProof="0" dirty="0">
              <a:solidFill>
                <a:srgbClr val="212529"/>
              </a:solidFill>
              <a:latin typeface="open_sansregular"/>
            </a:endParaRPr>
          </a:p>
          <a:p>
            <a:pPr algn="just"/>
            <a:r>
              <a:rPr lang="ca-ES" sz="1867" noProof="0" dirty="0">
                <a:solidFill>
                  <a:srgbClr val="212529"/>
                </a:solidFill>
                <a:latin typeface="open_sansregular"/>
              </a:rPr>
              <a:t>RECOMANACIONS:
- Si no és urgent ja ho faràs a casa.
- Pensa que el que enviïs pot ser vist per altres usuaris de la xarxa.
- És millor utilitzar les dades de la teva companyia.</a:t>
            </a:r>
            <a:endParaRPr lang="ca-ES" sz="1500" noProof="0" dirty="0"/>
          </a:p>
        </p:txBody>
      </p:sp>
      <p:pic>
        <p:nvPicPr>
          <p:cNvPr id="7" name="Gráfico 6" descr="Manos aplaudiendo con relleno sólido">
            <a:extLst>
              <a:ext uri="{FF2B5EF4-FFF2-40B4-BE49-F238E27FC236}">
                <a16:creationId xmlns:a16="http://schemas.microsoft.com/office/drawing/2014/main" id="{4D6CDF75-6FA3-95C8-17CD-A20A0C0BF7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3178" y="4268483"/>
            <a:ext cx="1074420" cy="1074420"/>
          </a:xfrm>
          <a:prstGeom prst="rect">
            <a:avLst/>
          </a:prstGeom>
        </p:spPr>
      </p:pic>
      <p:pic>
        <p:nvPicPr>
          <p:cNvPr id="8" name="Gráfico 7" descr="Marca de insignia1 con relleno sólido">
            <a:extLst>
              <a:ext uri="{FF2B5EF4-FFF2-40B4-BE49-F238E27FC236}">
                <a16:creationId xmlns:a16="http://schemas.microsoft.com/office/drawing/2014/main" id="{08C2E353-32FD-565F-677F-F7B4988984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4017" y="2378412"/>
            <a:ext cx="358140" cy="372984"/>
          </a:xfrm>
          <a:prstGeom prst="rect">
            <a:avLst/>
          </a:prstGeom>
        </p:spPr>
      </p:pic>
    </p:spTree>
    <p:extLst>
      <p:ext uri="{BB962C8B-B14F-4D97-AF65-F5344CB8AC3E}">
        <p14:creationId xmlns:p14="http://schemas.microsoft.com/office/powerpoint/2010/main" val="220889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fltVal val="0"/>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anim calcmode="lin" valueType="num">
                                      <p:cBhvr>
                                        <p:cTn id="11" dur="1000" fill="hold"/>
                                        <p:tgtEl>
                                          <p:spTgt spid="7"/>
                                        </p:tgtEl>
                                        <p:attrNameLst>
                                          <p:attrName>style.rotation</p:attrName>
                                        </p:attrNameLst>
                                      </p:cBhvr>
                                      <p:tavLst>
                                        <p:tav tm="0">
                                          <p:val>
                                            <p:fltVal val="90"/>
                                          </p:val>
                                        </p:tav>
                                        <p:tav tm="100000">
                                          <p:val>
                                            <p:fltVal val="0"/>
                                          </p:val>
                                        </p:tav>
                                      </p:tavLst>
                                    </p:anim>
                                    <p:animEffect transition="in" filter="fade">
                                      <p:cBhvr>
                                        <p:cTn id="12"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4000">
                                        <p:cTn display="0" masterRel="sameClick">
                                          <p:stCondLst>
                                            <p:cond evt="begin" delay="0">
                                              <p:tn val="7"/>
                                            </p:cond>
                                          </p:stCondLst>
                                          <p:endCondLst>
                                            <p:cond evt="onStopAudio" delay="0">
                                              <p:tgtEl>
                                                <p:sldTgt/>
                                              </p:tgtEl>
                                            </p:cond>
                                          </p:endCondLst>
                                        </p:cTn>
                                        <p:tgtEl>
                                          <p:sndTgt r:embed="rId3" name="applause.wav"/>
                                        </p:tgtEl>
                                      </p:cMediaNode>
                                    </p:audio>
                                  </p:sub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D887D-C736-072E-F5B4-DF4F34A6D0FB}"/>
            </a:ext>
          </a:extLst>
        </p:cNvPr>
        <p:cNvGrpSpPr/>
        <p:nvPr/>
      </p:nvGrpSpPr>
      <p:grpSpPr>
        <a:xfrm>
          <a:off x="0" y="0"/>
          <a:ext cx="0" cy="0"/>
          <a:chOff x="0" y="0"/>
          <a:chExt cx="0" cy="0"/>
        </a:xfrm>
      </p:grpSpPr>
      <p:sp>
        <p:nvSpPr>
          <p:cNvPr id="5" name="TextBox 6">
            <a:extLst>
              <a:ext uri="{FF2B5EF4-FFF2-40B4-BE49-F238E27FC236}">
                <a16:creationId xmlns:a16="http://schemas.microsoft.com/office/drawing/2014/main" id="{C2B2C055-D5E7-92A8-612F-0C09A7D312F2}"/>
              </a:ext>
            </a:extLst>
          </p:cNvPr>
          <p:cNvSpPr txBox="1">
            <a:spLocks noChangeAspect="1"/>
          </p:cNvSpPr>
          <p:nvPr/>
        </p:nvSpPr>
        <p:spPr>
          <a:xfrm>
            <a:off x="365760" y="430943"/>
            <a:ext cx="9011920" cy="369332"/>
          </a:xfrm>
          <a:prstGeom prst="rect">
            <a:avLst/>
          </a:prstGeom>
        </p:spPr>
        <p:txBody>
          <a:bodyPr wrap="square" lIns="0" tIns="0" rIns="0" bIns="0" rtlCol="0" anchor="t">
            <a:spAutoFit/>
          </a:bodyPr>
          <a:lstStyle/>
          <a:p>
            <a:r>
              <a:rPr lang="ca-ES" sz="2400" b="1" i="1" noProof="0" dirty="0">
                <a:solidFill>
                  <a:srgbClr val="019EE2"/>
                </a:solidFill>
                <a:latin typeface="Poppins"/>
                <a:cs typeface="Poppins"/>
              </a:rPr>
              <a:t>Protecció igual en el món virtual que en el real</a:t>
            </a:r>
            <a:endParaRPr lang="ca-ES" sz="2400" b="1" i="1" u="sng" noProof="0" dirty="0">
              <a:solidFill>
                <a:srgbClr val="019EE2"/>
              </a:solidFill>
              <a:latin typeface="Poppins"/>
              <a:cs typeface="Poppins"/>
            </a:endParaRPr>
          </a:p>
        </p:txBody>
      </p:sp>
      <p:cxnSp>
        <p:nvCxnSpPr>
          <p:cNvPr id="6" name="Conector recto 5">
            <a:extLst>
              <a:ext uri="{FF2B5EF4-FFF2-40B4-BE49-F238E27FC236}">
                <a16:creationId xmlns:a16="http://schemas.microsoft.com/office/drawing/2014/main" id="{982CD96E-2663-8776-E57C-9D0D92FC7DE1}"/>
              </a:ext>
            </a:extLst>
          </p:cNvPr>
          <p:cNvCxnSpPr>
            <a:cxnSpLocks/>
          </p:cNvCxnSpPr>
          <p:nvPr/>
        </p:nvCxnSpPr>
        <p:spPr>
          <a:xfrm>
            <a:off x="1989449" y="1059583"/>
            <a:ext cx="5393559"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7" name="Imagen 6">
            <a:extLst>
              <a:ext uri="{FF2B5EF4-FFF2-40B4-BE49-F238E27FC236}">
                <a16:creationId xmlns:a16="http://schemas.microsoft.com/office/drawing/2014/main" id="{769A25A2-33A4-5C24-3C38-659FEAF9AEC2}"/>
              </a:ext>
            </a:extLst>
          </p:cNvPr>
          <p:cNvPicPr>
            <a:picLocks noChangeAspect="1"/>
          </p:cNvPicPr>
          <p:nvPr/>
        </p:nvPicPr>
        <p:blipFill>
          <a:blip r:embed="rId3"/>
          <a:stretch>
            <a:fillRect/>
          </a:stretch>
        </p:blipFill>
        <p:spPr>
          <a:xfrm>
            <a:off x="146050" y="1674491"/>
            <a:ext cx="3227071" cy="3468431"/>
          </a:xfrm>
          <a:prstGeom prst="rect">
            <a:avLst/>
          </a:prstGeom>
        </p:spPr>
      </p:pic>
      <p:pic>
        <p:nvPicPr>
          <p:cNvPr id="8" name="Imagen 7">
            <a:extLst>
              <a:ext uri="{FF2B5EF4-FFF2-40B4-BE49-F238E27FC236}">
                <a16:creationId xmlns:a16="http://schemas.microsoft.com/office/drawing/2014/main" id="{56A1F475-2CFA-9866-7A89-0842B77A6A04}"/>
              </a:ext>
            </a:extLst>
          </p:cNvPr>
          <p:cNvPicPr>
            <a:picLocks noChangeAspect="1"/>
          </p:cNvPicPr>
          <p:nvPr/>
        </p:nvPicPr>
        <p:blipFill>
          <a:blip r:embed="rId4"/>
          <a:stretch>
            <a:fillRect/>
          </a:stretch>
        </p:blipFill>
        <p:spPr>
          <a:xfrm>
            <a:off x="8909051" y="1695551"/>
            <a:ext cx="3008631" cy="3466899"/>
          </a:xfrm>
          <a:prstGeom prst="rect">
            <a:avLst/>
          </a:prstGeom>
        </p:spPr>
      </p:pic>
      <p:sp>
        <p:nvSpPr>
          <p:cNvPr id="9" name="CuadroTexto 8">
            <a:extLst>
              <a:ext uri="{FF2B5EF4-FFF2-40B4-BE49-F238E27FC236}">
                <a16:creationId xmlns:a16="http://schemas.microsoft.com/office/drawing/2014/main" id="{80F6F01C-29B1-FF23-FB15-B4BD7621251F}"/>
              </a:ext>
            </a:extLst>
          </p:cNvPr>
          <p:cNvSpPr txBox="1"/>
          <p:nvPr/>
        </p:nvSpPr>
        <p:spPr>
          <a:xfrm>
            <a:off x="3921760" y="1494980"/>
            <a:ext cx="4478496" cy="3785652"/>
          </a:xfrm>
          <a:prstGeom prst="rect">
            <a:avLst/>
          </a:prstGeom>
          <a:noFill/>
        </p:spPr>
        <p:txBody>
          <a:bodyPr wrap="square" rtlCol="0">
            <a:spAutoFit/>
          </a:bodyPr>
          <a:lstStyle/>
          <a:p>
            <a:pPr marL="285744" indent="-285744">
              <a:buFontTx/>
              <a:buChar char="-"/>
            </a:pPr>
            <a:r>
              <a:rPr lang="ca-ES" sz="2400" noProof="0" dirty="0"/>
              <a:t>Es percep el mateix nivell d'amenaça?</a:t>
            </a:r>
          </a:p>
          <a:p>
            <a:pPr marL="285744" indent="-285744">
              <a:buFontTx/>
              <a:buChar char="-"/>
            </a:pPr>
            <a:endParaRPr lang="ca-ES" sz="2400" noProof="0" dirty="0"/>
          </a:p>
          <a:p>
            <a:pPr marL="285744" indent="-285744">
              <a:buFontTx/>
              <a:buChar char="-"/>
            </a:pPr>
            <a:r>
              <a:rPr lang="ca-ES" sz="2400" noProof="0" dirty="0"/>
              <a:t>Es prenen les mateixes precaucions?</a:t>
            </a:r>
          </a:p>
          <a:p>
            <a:r>
              <a:rPr lang="ca-ES" sz="2400" noProof="0" dirty="0"/>
              <a:t>
- S’inverteixen els mateixos recursos?</a:t>
            </a:r>
          </a:p>
          <a:p>
            <a:r>
              <a:rPr lang="ca-ES" sz="2400" noProof="0" dirty="0"/>
              <a:t>
-  El perill no sempre dona por.</a:t>
            </a:r>
          </a:p>
        </p:txBody>
      </p:sp>
      <p:sp>
        <p:nvSpPr>
          <p:cNvPr id="10" name="CuadroTexto 9">
            <a:extLst>
              <a:ext uri="{FF2B5EF4-FFF2-40B4-BE49-F238E27FC236}">
                <a16:creationId xmlns:a16="http://schemas.microsoft.com/office/drawing/2014/main" id="{C4B6DCC0-F87C-D8C0-52C2-2DB1466B24C5}"/>
              </a:ext>
            </a:extLst>
          </p:cNvPr>
          <p:cNvSpPr txBox="1"/>
          <p:nvPr/>
        </p:nvSpPr>
        <p:spPr>
          <a:xfrm>
            <a:off x="515458" y="5678440"/>
            <a:ext cx="11251255" cy="461665"/>
          </a:xfrm>
          <a:prstGeom prst="rect">
            <a:avLst/>
          </a:prstGeom>
          <a:noFill/>
        </p:spPr>
        <p:txBody>
          <a:bodyPr wrap="square" rtlCol="0">
            <a:spAutoFit/>
          </a:bodyPr>
          <a:lstStyle/>
          <a:p>
            <a:pPr algn="ctr"/>
            <a:r>
              <a:rPr lang="ca-ES" sz="2400" noProof="0" dirty="0">
                <a:solidFill>
                  <a:srgbClr val="0070C0"/>
                </a:solidFill>
              </a:rPr>
              <a:t>No veure el perill en el món virtual no vol dir que no existeix.</a:t>
            </a:r>
          </a:p>
        </p:txBody>
      </p:sp>
    </p:spTree>
    <p:extLst>
      <p:ext uri="{BB962C8B-B14F-4D97-AF65-F5344CB8AC3E}">
        <p14:creationId xmlns:p14="http://schemas.microsoft.com/office/powerpoint/2010/main" val="210445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447B-7665-AB8F-5491-6BFAEEAC5E6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D6C0884-DA61-59B3-2DBD-F86B12242852}"/>
              </a:ext>
            </a:extLst>
          </p:cNvPr>
          <p:cNvSpPr txBox="1"/>
          <p:nvPr/>
        </p:nvSpPr>
        <p:spPr>
          <a:xfrm>
            <a:off x="789743" y="548680"/>
            <a:ext cx="10465163" cy="4216924"/>
          </a:xfrm>
          <a:prstGeom prst="rect">
            <a:avLst/>
          </a:prstGeom>
          <a:noFill/>
        </p:spPr>
        <p:txBody>
          <a:bodyPr wrap="square" rtlCol="0">
            <a:spAutoFit/>
          </a:bodyPr>
          <a:lstStyle/>
          <a:p>
            <a:r>
              <a:rPr lang="ca-ES" sz="2800" b="1" noProof="0" dirty="0"/>
              <a:t>Vols veure una pel·lícula que es troba a les plataformes legítimes. Puc descarregar-la des d'una plataforma no oficial?</a:t>
            </a:r>
          </a:p>
          <a:p>
            <a:endParaRPr lang="ca-ES" sz="2400" noProof="0" dirty="0"/>
          </a:p>
          <a:p>
            <a:pPr marL="457189" indent="-457189">
              <a:buFont typeface="Courier New" panose="02070309020205020404" pitchFamily="49" charset="0"/>
              <a:buChar char="o"/>
            </a:pPr>
            <a:r>
              <a:rPr lang="ca-ES" sz="2667" noProof="0" dirty="0"/>
              <a:t>Sí, fins ara no consten incidències.</a:t>
            </a:r>
          </a:p>
          <a:p>
            <a:pPr marL="457189" indent="-457189">
              <a:buFont typeface="Courier New" panose="02070309020205020404" pitchFamily="49" charset="0"/>
              <a:buChar char="o"/>
            </a:pPr>
            <a:r>
              <a:rPr lang="ca-ES" sz="2667" noProof="0" dirty="0"/>
              <a:t>Sí, només si hi ha bones referències/comentaris .</a:t>
            </a:r>
          </a:p>
          <a:p>
            <a:pPr marL="457189" indent="-457189">
              <a:buFont typeface="Courier New" panose="02070309020205020404" pitchFamily="49" charset="0"/>
              <a:buChar char="o"/>
            </a:pPr>
            <a:r>
              <a:rPr lang="ca-ES" sz="2667" noProof="0" dirty="0"/>
              <a:t>Sí, ho faig des de l'ordinador del treball que té més nivell de protecció.</a:t>
            </a:r>
          </a:p>
          <a:p>
            <a:pPr marL="457189" indent="-457189">
              <a:buFont typeface="Courier New" panose="02070309020205020404" pitchFamily="49" charset="0"/>
              <a:buChar char="o"/>
            </a:pPr>
            <a:r>
              <a:rPr lang="ca-ES" sz="2667" noProof="0" dirty="0"/>
              <a:t>No, les plataformes no oficials no ofereixen garanties ni seguretat.</a:t>
            </a:r>
          </a:p>
        </p:txBody>
      </p:sp>
      <p:pic>
        <p:nvPicPr>
          <p:cNvPr id="3" name="Imagen 2">
            <a:extLst>
              <a:ext uri="{FF2B5EF4-FFF2-40B4-BE49-F238E27FC236}">
                <a16:creationId xmlns:a16="http://schemas.microsoft.com/office/drawing/2014/main" id="{3085C62A-EC6A-31B5-4110-A1D07C68DEB5}"/>
              </a:ext>
            </a:extLst>
          </p:cNvPr>
          <p:cNvPicPr>
            <a:picLocks noChangeAspect="1"/>
          </p:cNvPicPr>
          <p:nvPr/>
        </p:nvPicPr>
        <p:blipFill>
          <a:blip r:embed="rId4"/>
          <a:stretch>
            <a:fillRect/>
          </a:stretch>
        </p:blipFill>
        <p:spPr>
          <a:xfrm>
            <a:off x="9696530" y="4578362"/>
            <a:ext cx="2179228" cy="2018991"/>
          </a:xfrm>
          <a:prstGeom prst="rect">
            <a:avLst/>
          </a:prstGeom>
        </p:spPr>
      </p:pic>
      <p:sp>
        <p:nvSpPr>
          <p:cNvPr id="5" name="Rectángulo: esquinas redondeadas 4">
            <a:extLst>
              <a:ext uri="{FF2B5EF4-FFF2-40B4-BE49-F238E27FC236}">
                <a16:creationId xmlns:a16="http://schemas.microsoft.com/office/drawing/2014/main" id="{D5D1DE2C-34FD-0275-E42E-5406366FA833}"/>
              </a:ext>
            </a:extLst>
          </p:cNvPr>
          <p:cNvSpPr/>
          <p:nvPr/>
        </p:nvSpPr>
        <p:spPr>
          <a:xfrm>
            <a:off x="862917" y="4734715"/>
            <a:ext cx="6627923" cy="157460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ca-ES" sz="1867" noProof="0" dirty="0">
                <a:solidFill>
                  <a:srgbClr val="212529"/>
                </a:solidFill>
                <a:latin typeface="open_sansregular"/>
              </a:rPr>
              <a:t>RECOMANACIONS
- No descarregar de plataformes no oficials.
- És molt probable que es descarreguin arxius maliciosos i virus.
- No descarregar s si no hi ha el certificat d' autenticitat.</a:t>
            </a:r>
            <a:endParaRPr lang="ca-ES" sz="1500" noProof="0" dirty="0"/>
          </a:p>
        </p:txBody>
      </p:sp>
      <p:pic>
        <p:nvPicPr>
          <p:cNvPr id="6" name="Gráfico 5" descr="Manos aplaudiendo con relleno sólido">
            <a:extLst>
              <a:ext uri="{FF2B5EF4-FFF2-40B4-BE49-F238E27FC236}">
                <a16:creationId xmlns:a16="http://schemas.microsoft.com/office/drawing/2014/main" id="{F7C23ECE-A62F-C411-4267-62A9A90F18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3178" y="4573282"/>
            <a:ext cx="1074420" cy="1074420"/>
          </a:xfrm>
          <a:prstGeom prst="rect">
            <a:avLst/>
          </a:prstGeom>
        </p:spPr>
      </p:pic>
      <p:grpSp>
        <p:nvGrpSpPr>
          <p:cNvPr id="10" name="Grupo 9">
            <a:extLst>
              <a:ext uri="{FF2B5EF4-FFF2-40B4-BE49-F238E27FC236}">
                <a16:creationId xmlns:a16="http://schemas.microsoft.com/office/drawing/2014/main" id="{34CF1451-01E0-0D2B-EA32-6B5693FD4038}"/>
              </a:ext>
            </a:extLst>
          </p:cNvPr>
          <p:cNvGrpSpPr/>
          <p:nvPr/>
        </p:nvGrpSpPr>
        <p:grpSpPr>
          <a:xfrm>
            <a:off x="7382313" y="4457773"/>
            <a:ext cx="1800865" cy="1800865"/>
            <a:chOff x="5536734" y="3343329"/>
            <a:chExt cx="1350649" cy="1350649"/>
          </a:xfrm>
        </p:grpSpPr>
        <p:pic>
          <p:nvPicPr>
            <p:cNvPr id="8" name="Gráfico 7" descr="Televisión con relleno sólido">
              <a:extLst>
                <a:ext uri="{FF2B5EF4-FFF2-40B4-BE49-F238E27FC236}">
                  <a16:creationId xmlns:a16="http://schemas.microsoft.com/office/drawing/2014/main" id="{C5F030FA-2560-EA64-E17A-ECF99939CB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6734" y="3343329"/>
              <a:ext cx="1350649" cy="1350649"/>
            </a:xfrm>
            <a:prstGeom prst="rect">
              <a:avLst/>
            </a:prstGeom>
          </p:spPr>
        </p:pic>
        <p:sp>
          <p:nvSpPr>
            <p:cNvPr id="9" name="Rectángulo 8">
              <a:extLst>
                <a:ext uri="{FF2B5EF4-FFF2-40B4-BE49-F238E27FC236}">
                  <a16:creationId xmlns:a16="http://schemas.microsoft.com/office/drawing/2014/main" id="{4F860376-9D72-3988-41EF-94DEABF279A8}"/>
                </a:ext>
              </a:extLst>
            </p:cNvPr>
            <p:cNvSpPr/>
            <p:nvPr/>
          </p:nvSpPr>
          <p:spPr>
            <a:xfrm>
              <a:off x="5839207" y="3478922"/>
              <a:ext cx="684803" cy="923330"/>
            </a:xfrm>
            <a:prstGeom prst="rect">
              <a:avLst/>
            </a:prstGeom>
            <a:noFill/>
          </p:spPr>
          <p:txBody>
            <a:bodyPr wrap="none" lIns="121920" tIns="60960" rIns="121920" bIns="60960">
              <a:spAutoFit/>
            </a:bodyPr>
            <a:lstStyle/>
            <a:p>
              <a:pPr algn="ctr"/>
              <a:r>
                <a:rPr lang="ca-ES" sz="7200" b="1"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t>
              </a:r>
            </a:p>
          </p:txBody>
        </p:sp>
      </p:grpSp>
      <p:pic>
        <p:nvPicPr>
          <p:cNvPr id="11" name="Gráfico 10" descr="Marca de insignia1 con relleno sólido">
            <a:extLst>
              <a:ext uri="{FF2B5EF4-FFF2-40B4-BE49-F238E27FC236}">
                <a16:creationId xmlns:a16="http://schemas.microsoft.com/office/drawing/2014/main" id="{4042CFC9-F8F7-0501-B819-7E52B7D7C7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1316" y="3920112"/>
            <a:ext cx="358140" cy="372984"/>
          </a:xfrm>
          <a:prstGeom prst="rect">
            <a:avLst/>
          </a:prstGeom>
        </p:spPr>
      </p:pic>
    </p:spTree>
    <p:extLst>
      <p:ext uri="{BB962C8B-B14F-4D97-AF65-F5344CB8AC3E}">
        <p14:creationId xmlns:p14="http://schemas.microsoft.com/office/powerpoint/2010/main" val="360164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 calcmode="lin" valueType="num">
                                      <p:cBhvr>
                                        <p:cTn id="11" dur="1000" fill="hold"/>
                                        <p:tgtEl>
                                          <p:spTgt spid="6"/>
                                        </p:tgtEl>
                                        <p:attrNameLst>
                                          <p:attrName>style.rotation</p:attrName>
                                        </p:attrNameLst>
                                      </p:cBhvr>
                                      <p:tavLst>
                                        <p:tav tm="0">
                                          <p:val>
                                            <p:fltVal val="90"/>
                                          </p:val>
                                        </p:tav>
                                        <p:tav tm="100000">
                                          <p:val>
                                            <p:fltVal val="0"/>
                                          </p:val>
                                        </p:tav>
                                      </p:tavLst>
                                    </p:anim>
                                    <p:animEffect transition="in" filter="fade">
                                      <p:cBhvr>
                                        <p:cTn id="12"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4000">
                                        <p:cTn display="0" masterRel="sameClick">
                                          <p:stCondLst>
                                            <p:cond evt="begin" delay="0">
                                              <p:tn val="7"/>
                                            </p:cond>
                                          </p:stCondLst>
                                          <p:endCondLst>
                                            <p:cond evt="onStopAudio" delay="0">
                                              <p:tgtEl>
                                                <p:sldTgt/>
                                              </p:tgtEl>
                                            </p:cond>
                                          </p:endCondLst>
                                        </p:cTn>
                                        <p:tgtEl>
                                          <p:sndTgt r:embed="rId3" name="applause.wav"/>
                                        </p:tgtEl>
                                      </p:cMediaNode>
                                    </p:audio>
                                  </p:sub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1A7E2-F7F5-7ED5-1E90-A834B92CCDD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94C759C-A017-0A46-CD36-ACB81B898D7F}"/>
              </a:ext>
            </a:extLst>
          </p:cNvPr>
          <p:cNvSpPr txBox="1"/>
          <p:nvPr/>
        </p:nvSpPr>
        <p:spPr>
          <a:xfrm>
            <a:off x="789743" y="548681"/>
            <a:ext cx="10922881" cy="3909147"/>
          </a:xfrm>
          <a:prstGeom prst="rect">
            <a:avLst/>
          </a:prstGeom>
          <a:noFill/>
        </p:spPr>
        <p:txBody>
          <a:bodyPr wrap="square" rtlCol="0">
            <a:spAutoFit/>
          </a:bodyPr>
          <a:lstStyle/>
          <a:p>
            <a:r>
              <a:rPr lang="ca-ES" sz="3200" b="1" noProof="0" dirty="0"/>
              <a:t>Què s’ha de fer quan suplanten la meva</a:t>
            </a:r>
          </a:p>
          <a:p>
            <a:r>
              <a:rPr lang="ca-ES" sz="3200" b="1" noProof="0" dirty="0"/>
              <a:t>identitat digital?</a:t>
            </a:r>
          </a:p>
          <a:p>
            <a:endParaRPr lang="ca-ES" sz="2400" noProof="0" dirty="0"/>
          </a:p>
          <a:p>
            <a:pPr marL="457189" indent="-457189">
              <a:buFont typeface="Courier New" panose="02070309020205020404" pitchFamily="49" charset="0"/>
              <a:buChar char="o"/>
            </a:pPr>
            <a:r>
              <a:rPr lang="ca-ES" sz="2667" noProof="0" dirty="0"/>
              <a:t>Denunciar a les Forces i Cossos de Seguretat de l’Estat.</a:t>
            </a:r>
          </a:p>
          <a:p>
            <a:pPr marL="457189" indent="-457189">
              <a:buFont typeface="Courier New" panose="02070309020205020404" pitchFamily="49" charset="0"/>
              <a:buChar char="o"/>
            </a:pPr>
            <a:r>
              <a:rPr lang="ca-ES" sz="2667" noProof="0" dirty="0"/>
              <a:t>Comunicar a les entitats digitals on ha estat vulnerada la meva identitat.</a:t>
            </a:r>
          </a:p>
          <a:p>
            <a:pPr marL="457189" indent="-457189">
              <a:buFont typeface="Courier New" panose="02070309020205020404" pitchFamily="49" charset="0"/>
              <a:buChar char="o"/>
            </a:pPr>
            <a:r>
              <a:rPr lang="ca-ES" sz="2667" noProof="0" dirty="0"/>
              <a:t>Informar i consultar l'Oficina de Seguretat de l'Internauta d'INCIBE (017).</a:t>
            </a:r>
          </a:p>
          <a:p>
            <a:pPr marL="457189" indent="-457189">
              <a:buFont typeface="Courier New" panose="02070309020205020404" pitchFamily="49" charset="0"/>
              <a:buChar char="o"/>
            </a:pPr>
            <a:r>
              <a:rPr lang="ca-ES" sz="2667" noProof="0" dirty="0"/>
              <a:t>Totes les anteriors són correctes.</a:t>
            </a:r>
          </a:p>
        </p:txBody>
      </p:sp>
      <p:pic>
        <p:nvPicPr>
          <p:cNvPr id="3" name="Imagen 2">
            <a:extLst>
              <a:ext uri="{FF2B5EF4-FFF2-40B4-BE49-F238E27FC236}">
                <a16:creationId xmlns:a16="http://schemas.microsoft.com/office/drawing/2014/main" id="{87C72D55-A7ED-5B4B-DF13-2E89679A626D}"/>
              </a:ext>
            </a:extLst>
          </p:cNvPr>
          <p:cNvPicPr>
            <a:picLocks noChangeAspect="1"/>
          </p:cNvPicPr>
          <p:nvPr/>
        </p:nvPicPr>
        <p:blipFill>
          <a:blip r:embed="rId4"/>
          <a:stretch>
            <a:fillRect/>
          </a:stretch>
        </p:blipFill>
        <p:spPr>
          <a:xfrm>
            <a:off x="9696530" y="4578362"/>
            <a:ext cx="2179228" cy="2018991"/>
          </a:xfrm>
          <a:prstGeom prst="rect">
            <a:avLst/>
          </a:prstGeom>
        </p:spPr>
      </p:pic>
      <p:sp>
        <p:nvSpPr>
          <p:cNvPr id="4" name="Rectángulo: esquinas redondeadas 3">
            <a:extLst>
              <a:ext uri="{FF2B5EF4-FFF2-40B4-BE49-F238E27FC236}">
                <a16:creationId xmlns:a16="http://schemas.microsoft.com/office/drawing/2014/main" id="{58717BE7-7289-B70F-E7A4-597D3BCF0553}"/>
              </a:ext>
            </a:extLst>
          </p:cNvPr>
          <p:cNvSpPr/>
          <p:nvPr/>
        </p:nvSpPr>
        <p:spPr>
          <a:xfrm>
            <a:off x="1006690" y="4586127"/>
            <a:ext cx="6054333" cy="1484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ca-ES" sz="1867" noProof="0" dirty="0">
                <a:solidFill>
                  <a:srgbClr val="212529"/>
                </a:solidFill>
                <a:latin typeface="open_sansregular"/>
              </a:rPr>
              <a:t>RECOMANACIONS
- Qualsevol vulneració dels nostres drets ha de ser denunciada davant els Cossos de Seguretat.
- Contactar amb el 017 per a assessorament gratuït i confidencial.</a:t>
            </a:r>
            <a:endParaRPr lang="ca-ES" sz="1500" noProof="0" dirty="0"/>
          </a:p>
        </p:txBody>
      </p:sp>
      <p:pic>
        <p:nvPicPr>
          <p:cNvPr id="5" name="Gráfico 4" descr="Manos aplaudiendo con relleno sólido">
            <a:extLst>
              <a:ext uri="{FF2B5EF4-FFF2-40B4-BE49-F238E27FC236}">
                <a16:creationId xmlns:a16="http://schemas.microsoft.com/office/drawing/2014/main" id="{477E7526-6EF7-5433-E3EB-DB5556D5B7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3178" y="4573282"/>
            <a:ext cx="1074420" cy="1074420"/>
          </a:xfrm>
          <a:prstGeom prst="rect">
            <a:avLst/>
          </a:prstGeom>
        </p:spPr>
      </p:pic>
      <p:pic>
        <p:nvPicPr>
          <p:cNvPr id="9" name="Gráfico 8" descr="Marca de insignia1 con relleno sólido">
            <a:extLst>
              <a:ext uri="{FF2B5EF4-FFF2-40B4-BE49-F238E27FC236}">
                <a16:creationId xmlns:a16="http://schemas.microsoft.com/office/drawing/2014/main" id="{CA468AD8-12AB-C596-6DCC-87AE6E9588B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492" y="4002869"/>
            <a:ext cx="358140" cy="372984"/>
          </a:xfrm>
          <a:prstGeom prst="rect">
            <a:avLst/>
          </a:prstGeom>
        </p:spPr>
      </p:pic>
      <p:pic>
        <p:nvPicPr>
          <p:cNvPr id="11" name="Imagen 10">
            <a:extLst>
              <a:ext uri="{FF2B5EF4-FFF2-40B4-BE49-F238E27FC236}">
                <a16:creationId xmlns:a16="http://schemas.microsoft.com/office/drawing/2014/main" id="{0E1DC838-7F14-ACEB-C65D-4B0AB74B8B92}"/>
              </a:ext>
            </a:extLst>
          </p:cNvPr>
          <p:cNvPicPr>
            <a:picLocks noChangeAspect="1"/>
          </p:cNvPicPr>
          <p:nvPr/>
        </p:nvPicPr>
        <p:blipFill>
          <a:blip r:embed="rId9"/>
          <a:stretch>
            <a:fillRect/>
          </a:stretch>
        </p:blipFill>
        <p:spPr>
          <a:xfrm>
            <a:off x="7298077" y="4344591"/>
            <a:ext cx="2179228" cy="1309684"/>
          </a:xfrm>
          <a:prstGeom prst="rect">
            <a:avLst/>
          </a:prstGeom>
        </p:spPr>
      </p:pic>
    </p:spTree>
    <p:extLst>
      <p:ext uri="{BB962C8B-B14F-4D97-AF65-F5344CB8AC3E}">
        <p14:creationId xmlns:p14="http://schemas.microsoft.com/office/powerpoint/2010/main" val="66020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audio>
                                      <p:cMediaNode vol="4000">
                                        <p:cTn display="0" masterRel="sameClick">
                                          <p:stCondLst>
                                            <p:cond evt="begin" delay="0">
                                              <p:tn val="7"/>
                                            </p:cond>
                                          </p:stCondLst>
                                          <p:endCondLst>
                                            <p:cond evt="onStopAudio" delay="0">
                                              <p:tgtEl>
                                                <p:sldTgt/>
                                              </p:tgtEl>
                                            </p:cond>
                                          </p:endCondLst>
                                        </p:cTn>
                                        <p:tgtEl>
                                          <p:sndTgt r:embed="rId3" name="applause.wav"/>
                                        </p:tgtEl>
                                      </p:cMediaNode>
                                    </p:audio>
                                  </p:sub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02826-88E8-EFB9-7CDC-C7D505E4357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72386AE-8EDD-F849-EFE3-B5889C00058A}"/>
              </a:ext>
            </a:extLst>
          </p:cNvPr>
          <p:cNvSpPr txBox="1"/>
          <p:nvPr/>
        </p:nvSpPr>
        <p:spPr>
          <a:xfrm>
            <a:off x="789743" y="548681"/>
            <a:ext cx="10465163" cy="3498715"/>
          </a:xfrm>
          <a:prstGeom prst="rect">
            <a:avLst/>
          </a:prstGeom>
          <a:noFill/>
        </p:spPr>
        <p:txBody>
          <a:bodyPr wrap="square" rtlCol="0">
            <a:spAutoFit/>
          </a:bodyPr>
          <a:lstStyle/>
          <a:p>
            <a:r>
              <a:rPr lang="ca-ES" sz="3200" b="1" noProof="0" dirty="0"/>
              <a:t>Quina de les següents opcions és una contrasenya robusta i segura?</a:t>
            </a:r>
          </a:p>
          <a:p>
            <a:endParaRPr lang="ca-ES" sz="2400" noProof="0" dirty="0"/>
          </a:p>
          <a:p>
            <a:pPr marL="457189" indent="-457189">
              <a:buFont typeface="Courier New" panose="02070309020205020404" pitchFamily="49" charset="0"/>
              <a:buChar char="o"/>
            </a:pPr>
            <a:r>
              <a:rPr lang="ca-ES" sz="2667" noProof="0" dirty="0"/>
              <a:t>C1ldlqv1€</a:t>
            </a:r>
          </a:p>
          <a:p>
            <a:pPr marL="457189" indent="-457189">
              <a:buFont typeface="Courier New" panose="02070309020205020404" pitchFamily="49" charset="0"/>
              <a:buChar char="o"/>
            </a:pPr>
            <a:r>
              <a:rPr lang="ca-ES" sz="2667" noProof="0" dirty="0"/>
              <a:t>Pepe18051940.</a:t>
            </a:r>
          </a:p>
          <a:p>
            <a:pPr marL="457189" indent="-457189">
              <a:buFont typeface="Courier New" panose="02070309020205020404" pitchFamily="49" charset="0"/>
              <a:buChar char="o"/>
            </a:pPr>
            <a:r>
              <a:rPr lang="ca-ES" sz="2667" noProof="0" dirty="0"/>
              <a:t>123456789.</a:t>
            </a:r>
          </a:p>
          <a:p>
            <a:pPr marL="457189" indent="-457189">
              <a:buFont typeface="Courier New" panose="02070309020205020404" pitchFamily="49" charset="0"/>
              <a:buChar char="o"/>
            </a:pPr>
            <a:r>
              <a:rPr lang="ca-ES" sz="2667" noProof="0" dirty="0"/>
              <a:t>Contrasenya123</a:t>
            </a:r>
          </a:p>
          <a:p>
            <a:pPr marL="457189" indent="-457189">
              <a:buFont typeface="Courier New" panose="02070309020205020404" pitchFamily="49" charset="0"/>
              <a:buChar char="o"/>
            </a:pPr>
            <a:endParaRPr lang="ca-ES" sz="2667" noProof="0" dirty="0"/>
          </a:p>
        </p:txBody>
      </p:sp>
      <p:pic>
        <p:nvPicPr>
          <p:cNvPr id="3" name="Imagen 2">
            <a:extLst>
              <a:ext uri="{FF2B5EF4-FFF2-40B4-BE49-F238E27FC236}">
                <a16:creationId xmlns:a16="http://schemas.microsoft.com/office/drawing/2014/main" id="{DAA9C5EC-0E81-BA0B-3764-79361373CB97}"/>
              </a:ext>
            </a:extLst>
          </p:cNvPr>
          <p:cNvPicPr>
            <a:picLocks noChangeAspect="1"/>
          </p:cNvPicPr>
          <p:nvPr/>
        </p:nvPicPr>
        <p:blipFill>
          <a:blip r:embed="rId4"/>
          <a:stretch>
            <a:fillRect/>
          </a:stretch>
        </p:blipFill>
        <p:spPr>
          <a:xfrm>
            <a:off x="9267494" y="3026926"/>
            <a:ext cx="2179228" cy="2018991"/>
          </a:xfrm>
          <a:prstGeom prst="rect">
            <a:avLst/>
          </a:prstGeom>
        </p:spPr>
      </p:pic>
      <p:sp>
        <p:nvSpPr>
          <p:cNvPr id="4" name="Rectángulo: esquinas redondeadas 3">
            <a:extLst>
              <a:ext uri="{FF2B5EF4-FFF2-40B4-BE49-F238E27FC236}">
                <a16:creationId xmlns:a16="http://schemas.microsoft.com/office/drawing/2014/main" id="{A3128691-3806-CF6B-A093-BEAF4E2BA373}"/>
              </a:ext>
            </a:extLst>
          </p:cNvPr>
          <p:cNvSpPr/>
          <p:nvPr/>
        </p:nvSpPr>
        <p:spPr>
          <a:xfrm>
            <a:off x="898550" y="4016295"/>
            <a:ext cx="6023001" cy="201899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ca-ES" sz="1867" noProof="0" dirty="0">
                <a:solidFill>
                  <a:srgbClr val="212529"/>
                </a:solidFill>
                <a:latin typeface="open_sansregular"/>
              </a:rPr>
              <a:t>RECOMANACIONS
- No utilitzar contrasenyes només amb lletres i números.
- Utilitzar diferents contrasenyes per a cada compte.
- Valorar utilitzar un gestor de contrasenyes.
- Una contrasenya robusta pot ser fàcil de recordar.</a:t>
            </a:r>
          </a:p>
          <a:p>
            <a:pPr algn="just"/>
            <a:r>
              <a:rPr lang="ca-ES" sz="1867" noProof="0" dirty="0">
                <a:solidFill>
                  <a:srgbClr val="212529"/>
                </a:solidFill>
                <a:latin typeface="open_sansregular"/>
              </a:rPr>
              <a:t>- Comprar 1 litre de llet que val 1€ = C1ldlqv1€</a:t>
            </a:r>
          </a:p>
          <a:p>
            <a:pPr algn="just"/>
            <a:endParaRPr lang="ca-ES" sz="1500" noProof="0" dirty="0"/>
          </a:p>
        </p:txBody>
      </p:sp>
      <p:pic>
        <p:nvPicPr>
          <p:cNvPr id="5" name="Gráfico 4" descr="Manos aplaudiendo con relleno sólido">
            <a:extLst>
              <a:ext uri="{FF2B5EF4-FFF2-40B4-BE49-F238E27FC236}">
                <a16:creationId xmlns:a16="http://schemas.microsoft.com/office/drawing/2014/main" id="{A662AA0D-2572-8B48-BC0E-B9C0E168F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4142" y="3021846"/>
            <a:ext cx="1074420" cy="1074420"/>
          </a:xfrm>
          <a:prstGeom prst="rect">
            <a:avLst/>
          </a:prstGeom>
        </p:spPr>
      </p:pic>
      <p:pic>
        <p:nvPicPr>
          <p:cNvPr id="9" name="Gráfico 8" descr="Marca de insignia1 con relleno sólido">
            <a:extLst>
              <a:ext uri="{FF2B5EF4-FFF2-40B4-BE49-F238E27FC236}">
                <a16:creationId xmlns:a16="http://schemas.microsoft.com/office/drawing/2014/main" id="{CE7C49E3-C6B3-AE44-1EC8-783E422FBBB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5414" y="2012329"/>
            <a:ext cx="358140" cy="372984"/>
          </a:xfrm>
          <a:prstGeom prst="rect">
            <a:avLst/>
          </a:prstGeom>
        </p:spPr>
      </p:pic>
      <p:pic>
        <p:nvPicPr>
          <p:cNvPr id="7" name="Gráfico 6" descr="Bloquear con relleno sólido">
            <a:extLst>
              <a:ext uri="{FF2B5EF4-FFF2-40B4-BE49-F238E27FC236}">
                <a16:creationId xmlns:a16="http://schemas.microsoft.com/office/drawing/2014/main" id="{0EC8548B-AE84-6B8F-0B8E-6169C9E04B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00449" y="2619200"/>
            <a:ext cx="2794193" cy="2794193"/>
          </a:xfrm>
          <a:prstGeom prst="rect">
            <a:avLst/>
          </a:prstGeom>
        </p:spPr>
      </p:pic>
    </p:spTree>
    <p:extLst>
      <p:ext uri="{BB962C8B-B14F-4D97-AF65-F5344CB8AC3E}">
        <p14:creationId xmlns:p14="http://schemas.microsoft.com/office/powerpoint/2010/main" val="184323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audio>
                                      <p:cMediaNode vol="4000">
                                        <p:cTn display="0" masterRel="sameClick">
                                          <p:stCondLst>
                                            <p:cond evt="begin" delay="0">
                                              <p:tn val="7"/>
                                            </p:cond>
                                          </p:stCondLst>
                                          <p:endCondLst>
                                            <p:cond evt="onStopAudio" delay="0">
                                              <p:tgtEl>
                                                <p:sldTgt/>
                                              </p:tgtEl>
                                            </p:cond>
                                          </p:endCondLst>
                                        </p:cTn>
                                        <p:tgtEl>
                                          <p:sndTgt r:embed="rId3" name="applause.wav"/>
                                        </p:tgtEl>
                                      </p:cMediaNode>
                                    </p:audio>
                                  </p:sub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B29F7-8055-C2C9-C78D-A8D9C7AF7A4B}"/>
            </a:ext>
          </a:extLst>
        </p:cNvPr>
        <p:cNvGrpSpPr/>
        <p:nvPr/>
      </p:nvGrpSpPr>
      <p:grpSpPr>
        <a:xfrm>
          <a:off x="0" y="0"/>
          <a:ext cx="0" cy="0"/>
          <a:chOff x="0" y="0"/>
          <a:chExt cx="0" cy="0"/>
        </a:xfrm>
      </p:grpSpPr>
      <p:pic>
        <p:nvPicPr>
          <p:cNvPr id="2" name="Imagen 1" descr="seguridad.tif">
            <a:extLst>
              <a:ext uri="{FF2B5EF4-FFF2-40B4-BE49-F238E27FC236}">
                <a16:creationId xmlns:a16="http://schemas.microsoft.com/office/drawing/2014/main" id="{D55C5775-BB22-1ECA-A473-808DA047A7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896" b="7349"/>
          <a:stretch/>
        </p:blipFill>
        <p:spPr>
          <a:xfrm>
            <a:off x="30719" y="1567104"/>
            <a:ext cx="12215885" cy="3302057"/>
          </a:xfrm>
          <a:prstGeom prst="rect">
            <a:avLst/>
          </a:prstGeom>
        </p:spPr>
      </p:pic>
      <p:sp>
        <p:nvSpPr>
          <p:cNvPr id="30" name="TextBox 6">
            <a:extLst>
              <a:ext uri="{FF2B5EF4-FFF2-40B4-BE49-F238E27FC236}">
                <a16:creationId xmlns:a16="http://schemas.microsoft.com/office/drawing/2014/main" id="{34F30079-0DA5-1A39-36B7-C9760CF9411D}"/>
              </a:ext>
            </a:extLst>
          </p:cNvPr>
          <p:cNvSpPr txBox="1">
            <a:spLocks noChangeAspect="1"/>
          </p:cNvSpPr>
          <p:nvPr/>
        </p:nvSpPr>
        <p:spPr>
          <a:xfrm>
            <a:off x="3096006" y="2166516"/>
            <a:ext cx="5999989" cy="656655"/>
          </a:xfrm>
          <a:prstGeom prst="rect">
            <a:avLst/>
          </a:prstGeom>
        </p:spPr>
        <p:txBody>
          <a:bodyPr wrap="square" lIns="0" tIns="0" rIns="0" bIns="0" rtlCol="0" anchor="t">
            <a:spAutoFit/>
          </a:bodyPr>
          <a:lstStyle/>
          <a:p>
            <a:pPr algn="ctr"/>
            <a:r>
              <a:rPr lang="ca-ES" sz="4267" b="1" noProof="0" dirty="0">
                <a:solidFill>
                  <a:schemeClr val="bg1"/>
                </a:solidFill>
                <a:latin typeface="Poppins"/>
                <a:cs typeface="Poppins"/>
              </a:rPr>
              <a:t>Moltes gràcies</a:t>
            </a:r>
          </a:p>
        </p:txBody>
      </p:sp>
      <p:cxnSp>
        <p:nvCxnSpPr>
          <p:cNvPr id="31" name="Conector recto 30">
            <a:extLst>
              <a:ext uri="{FF2B5EF4-FFF2-40B4-BE49-F238E27FC236}">
                <a16:creationId xmlns:a16="http://schemas.microsoft.com/office/drawing/2014/main" id="{F5334667-00CD-3741-D5E0-B20D0276BF77}"/>
              </a:ext>
            </a:extLst>
          </p:cNvPr>
          <p:cNvCxnSpPr/>
          <p:nvPr/>
        </p:nvCxnSpPr>
        <p:spPr>
          <a:xfrm>
            <a:off x="4271798" y="3218131"/>
            <a:ext cx="3648405"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7">
            <a:extLst>
              <a:ext uri="{FF2B5EF4-FFF2-40B4-BE49-F238E27FC236}">
                <a16:creationId xmlns:a16="http://schemas.microsoft.com/office/drawing/2014/main" id="{D74D5D62-4965-F3AD-17E4-AAF86EA95205}"/>
              </a:ext>
            </a:extLst>
          </p:cNvPr>
          <p:cNvSpPr txBox="1"/>
          <p:nvPr/>
        </p:nvSpPr>
        <p:spPr>
          <a:xfrm>
            <a:off x="3138667" y="4405809"/>
            <a:ext cx="5999989" cy="417871"/>
          </a:xfrm>
          <a:prstGeom prst="rect">
            <a:avLst/>
          </a:prstGeom>
        </p:spPr>
        <p:txBody>
          <a:bodyPr wrap="square" lIns="0" tIns="0" rIns="0" bIns="0" rtlCol="0" anchor="t">
            <a:spAutoFit/>
          </a:bodyPr>
          <a:lstStyle/>
          <a:p>
            <a:pPr algn="ctr">
              <a:lnSpc>
                <a:spcPts val="3547"/>
              </a:lnSpc>
            </a:pPr>
            <a:r>
              <a:rPr lang="ca-ES" sz="2400" noProof="0" dirty="0">
                <a:solidFill>
                  <a:srgbClr val="FFFFFF"/>
                </a:solidFill>
                <a:latin typeface="Quarto-Bold"/>
                <a:cs typeface="Quarto-Bold"/>
              </a:rPr>
              <a:t>CICLE DE XERRADES</a:t>
            </a:r>
          </a:p>
        </p:txBody>
      </p:sp>
    </p:spTree>
    <p:extLst>
      <p:ext uri="{BB962C8B-B14F-4D97-AF65-F5344CB8AC3E}">
        <p14:creationId xmlns:p14="http://schemas.microsoft.com/office/powerpoint/2010/main" val="60228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2F1D-F912-BE6F-7917-9A5308D7305E}"/>
            </a:ext>
          </a:extLst>
        </p:cNvPr>
        <p:cNvGrpSpPr/>
        <p:nvPr/>
      </p:nvGrpSpPr>
      <p:grpSpPr>
        <a:xfrm>
          <a:off x="0" y="0"/>
          <a:ext cx="0" cy="0"/>
          <a:chOff x="0" y="0"/>
          <a:chExt cx="0" cy="0"/>
        </a:xfrm>
      </p:grpSpPr>
      <p:sp>
        <p:nvSpPr>
          <p:cNvPr id="17" name="Rectángulo 16">
            <a:extLst>
              <a:ext uri="{FF2B5EF4-FFF2-40B4-BE49-F238E27FC236}">
                <a16:creationId xmlns:a16="http://schemas.microsoft.com/office/drawing/2014/main" id="{122653C9-0466-5AD5-8DD9-6A746D384509}"/>
              </a:ext>
            </a:extLst>
          </p:cNvPr>
          <p:cNvSpPr/>
          <p:nvPr/>
        </p:nvSpPr>
        <p:spPr>
          <a:xfrm>
            <a:off x="245108" y="8235"/>
            <a:ext cx="3853940" cy="923330"/>
          </a:xfrm>
          <a:prstGeom prst="rect">
            <a:avLst/>
          </a:prstGeom>
          <a:solidFill>
            <a:sysClr val="window" lastClr="FFFFFF"/>
          </a:solidFill>
        </p:spPr>
        <p:txBody>
          <a:bodyPr wrap="none" lIns="91440" tIns="45720" rIns="91440" bIns="45720">
            <a:spAutoFit/>
          </a:bodyPr>
          <a:lstStyle/>
          <a:p>
            <a:pPr marL="0" marR="0" lvl="0" indent="0" algn="ctr" defTabSz="765353" eaLnBrk="1" fontAlgn="auto" latinLnBrk="0" hangingPunct="1">
              <a:lnSpc>
                <a:spcPct val="100000"/>
              </a:lnSpc>
              <a:spcBef>
                <a:spcPts val="0"/>
              </a:spcBef>
              <a:spcAft>
                <a:spcPts val="0"/>
              </a:spcAft>
              <a:buClrTx/>
              <a:buSzTx/>
              <a:buFontTx/>
              <a:buNone/>
              <a:tabLst/>
              <a:defRPr/>
            </a:pPr>
            <a:r>
              <a:rPr kumimoji="0" lang="ca-ES" sz="5400" b="0" i="0" u="none" strike="noStrike" kern="1200" cap="none" spc="0" normalizeH="0" baseline="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Calibri"/>
                <a:ea typeface="+mn-ea"/>
                <a:cs typeface="+mn-cs"/>
              </a:rPr>
              <a:t>Sabies que….</a:t>
            </a:r>
          </a:p>
        </p:txBody>
      </p:sp>
      <p:sp>
        <p:nvSpPr>
          <p:cNvPr id="18" name="CuadroTexto 17">
            <a:extLst>
              <a:ext uri="{FF2B5EF4-FFF2-40B4-BE49-F238E27FC236}">
                <a16:creationId xmlns:a16="http://schemas.microsoft.com/office/drawing/2014/main" id="{998DE536-61CB-01B6-A7B1-2D828787A6B9}"/>
              </a:ext>
            </a:extLst>
          </p:cNvPr>
          <p:cNvSpPr txBox="1"/>
          <p:nvPr/>
        </p:nvSpPr>
        <p:spPr>
          <a:xfrm>
            <a:off x="2215803" y="5949280"/>
            <a:ext cx="8098756" cy="307777"/>
          </a:xfrm>
          <a:prstGeom prst="rect">
            <a:avLst/>
          </a:prstGeom>
          <a:noFill/>
        </p:spPr>
        <p:txBody>
          <a:bodyPr wrap="none" rtlCol="0">
            <a:spAutoFit/>
          </a:bodyPr>
          <a:lstStyle/>
          <a:p>
            <a:pPr defTabSz="765353" hangingPunct="1"/>
            <a:r>
              <a:rPr lang="ca-ES" sz="1400" kern="1200" noProof="0" dirty="0">
                <a:solidFill>
                  <a:prstClr val="black"/>
                </a:solidFill>
                <a:latin typeface="Calibri"/>
                <a:ea typeface="+mn-ea"/>
                <a:cs typeface="+mn-cs"/>
              </a:rPr>
              <a:t>* Dades estadístiques obtingudes del Informe sobre </a:t>
            </a:r>
            <a:r>
              <a:rPr lang="ca-ES" sz="1400" kern="1200" noProof="0" dirty="0" err="1">
                <a:solidFill>
                  <a:prstClr val="black"/>
                </a:solidFill>
                <a:latin typeface="Calibri"/>
                <a:ea typeface="+mn-ea"/>
                <a:cs typeface="+mn-cs"/>
              </a:rPr>
              <a:t>Cibercriminalitat</a:t>
            </a:r>
            <a:r>
              <a:rPr lang="ca-ES" sz="1400" kern="1200" noProof="0" dirty="0">
                <a:solidFill>
                  <a:prstClr val="black"/>
                </a:solidFill>
                <a:latin typeface="Calibri"/>
                <a:ea typeface="+mn-ea"/>
                <a:cs typeface="+mn-cs"/>
              </a:rPr>
              <a:t> a Espanya 2023 www.interior.gob.es</a:t>
            </a:r>
          </a:p>
        </p:txBody>
      </p:sp>
      <p:graphicFrame>
        <p:nvGraphicFramePr>
          <p:cNvPr id="19" name="Tabla 5">
            <a:extLst>
              <a:ext uri="{FF2B5EF4-FFF2-40B4-BE49-F238E27FC236}">
                <a16:creationId xmlns:a16="http://schemas.microsoft.com/office/drawing/2014/main" id="{114332B7-60EA-1BC4-5293-D2167797753B}"/>
              </a:ext>
            </a:extLst>
          </p:cNvPr>
          <p:cNvGraphicFramePr>
            <a:graphicFrameLocks noGrp="1"/>
          </p:cNvGraphicFramePr>
          <p:nvPr>
            <p:extLst>
              <p:ext uri="{D42A27DB-BD31-4B8C-83A1-F6EECF244321}">
                <p14:modId xmlns:p14="http://schemas.microsoft.com/office/powerpoint/2010/main" val="615382997"/>
              </p:ext>
            </p:extLst>
          </p:nvPr>
        </p:nvGraphicFramePr>
        <p:xfrm>
          <a:off x="65416" y="1156158"/>
          <a:ext cx="9991023" cy="1120714"/>
        </p:xfrm>
        <a:graphic>
          <a:graphicData uri="http://schemas.openxmlformats.org/drawingml/2006/table">
            <a:tbl>
              <a:tblPr firstRow="1" bandRow="1"/>
              <a:tblGrid>
                <a:gridCol w="3332719">
                  <a:extLst>
                    <a:ext uri="{9D8B030D-6E8A-4147-A177-3AD203B41FA5}">
                      <a16:colId xmlns:a16="http://schemas.microsoft.com/office/drawing/2014/main" val="3074785844"/>
                    </a:ext>
                  </a:extLst>
                </a:gridCol>
                <a:gridCol w="1459219">
                  <a:extLst>
                    <a:ext uri="{9D8B030D-6E8A-4147-A177-3AD203B41FA5}">
                      <a16:colId xmlns:a16="http://schemas.microsoft.com/office/drawing/2014/main" val="3095188407"/>
                    </a:ext>
                  </a:extLst>
                </a:gridCol>
                <a:gridCol w="1294635">
                  <a:extLst>
                    <a:ext uri="{9D8B030D-6E8A-4147-A177-3AD203B41FA5}">
                      <a16:colId xmlns:a16="http://schemas.microsoft.com/office/drawing/2014/main" val="3439625297"/>
                    </a:ext>
                  </a:extLst>
                </a:gridCol>
                <a:gridCol w="1278572">
                  <a:extLst>
                    <a:ext uri="{9D8B030D-6E8A-4147-A177-3AD203B41FA5}">
                      <a16:colId xmlns:a16="http://schemas.microsoft.com/office/drawing/2014/main" val="207924904"/>
                    </a:ext>
                  </a:extLst>
                </a:gridCol>
                <a:gridCol w="1289821">
                  <a:extLst>
                    <a:ext uri="{9D8B030D-6E8A-4147-A177-3AD203B41FA5}">
                      <a16:colId xmlns:a16="http://schemas.microsoft.com/office/drawing/2014/main" val="3716346954"/>
                    </a:ext>
                  </a:extLst>
                </a:gridCol>
                <a:gridCol w="1336057">
                  <a:extLst>
                    <a:ext uri="{9D8B030D-6E8A-4147-A177-3AD203B41FA5}">
                      <a16:colId xmlns:a16="http://schemas.microsoft.com/office/drawing/2014/main" val="3147796441"/>
                    </a:ext>
                  </a:extLst>
                </a:gridCol>
              </a:tblGrid>
              <a:tr h="384245">
                <a:tc rowSpan="2">
                  <a:txBody>
                    <a:bodyPr/>
                    <a:lstStyle>
                      <a:lvl1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9pPr>
                    </a:lstStyle>
                    <a:p>
                      <a:pPr marL="0" algn="l" defTabSz="765353" rtl="0" eaLnBrk="1" latinLnBrk="0" hangingPunct="1"/>
                      <a:r>
                        <a:rPr lang="ca-ES" sz="1600" b="1" kern="1200" noProof="0" dirty="0">
                          <a:solidFill>
                            <a:schemeClr val="lt1"/>
                          </a:solidFill>
                          <a:latin typeface="+mn-lt"/>
                          <a:ea typeface="+mn-ea"/>
                          <a:cs typeface="+mn-cs"/>
                        </a:rPr>
                        <a:t>Evolució de les denúncies por CIBERCRIMINALITAT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9pPr>
                    </a:lstStyle>
                    <a:p>
                      <a:pPr algn="ctr"/>
                      <a:r>
                        <a:rPr lang="ca-ES" sz="1800" b="1" kern="1200" noProof="0" dirty="0">
                          <a:solidFill>
                            <a:schemeClr val="lt1"/>
                          </a:solidFill>
                          <a:latin typeface="+mn-lt"/>
                          <a:ea typeface="+mn-ea"/>
                          <a:cs typeface="+mn-cs"/>
                        </a:rPr>
                        <a:t>2019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9pPr>
                    </a:lstStyle>
                    <a:p>
                      <a:pPr algn="ctr"/>
                      <a:r>
                        <a:rPr lang="ca-ES" sz="1800" b="1" kern="1200" noProof="0" dirty="0">
                          <a:solidFill>
                            <a:schemeClr val="lt1"/>
                          </a:solidFill>
                          <a:latin typeface="+mn-lt"/>
                          <a:ea typeface="+mn-ea"/>
                          <a:cs typeface="+mn-cs"/>
                        </a:rPr>
                        <a:t>2020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9pPr>
                    </a:lstStyle>
                    <a:p>
                      <a:pPr algn="ctr"/>
                      <a:r>
                        <a:rPr lang="ca-ES" sz="1800" b="1" kern="1200" noProof="0" dirty="0">
                          <a:solidFill>
                            <a:schemeClr val="lt1"/>
                          </a:solidFill>
                          <a:latin typeface="+mn-lt"/>
                          <a:ea typeface="+mn-ea"/>
                          <a:cs typeface="+mn-cs"/>
                        </a:rPr>
                        <a:t>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9pPr>
                    </a:lstStyle>
                    <a:p>
                      <a:pPr algn="ctr"/>
                      <a:r>
                        <a:rPr lang="ca-ES" sz="1800" b="1" kern="1200" noProof="0" dirty="0">
                          <a:solidFill>
                            <a:schemeClr val="lt1"/>
                          </a:solidFill>
                          <a:latin typeface="+mn-lt"/>
                          <a:ea typeface="+mn-ea"/>
                          <a:cs typeface="+mn-cs"/>
                        </a:rPr>
                        <a:t>2022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a:sym typeface="Montserrat Regular"/>
                        </a:defRPr>
                      </a:lvl9pPr>
                    </a:lstStyle>
                    <a:p>
                      <a:pPr algn="ctr"/>
                      <a:r>
                        <a:rPr lang="ca-ES" sz="1800" b="1" kern="1200" noProof="0" dirty="0">
                          <a:solidFill>
                            <a:schemeClr val="lt1"/>
                          </a:solidFill>
                          <a:latin typeface="+mn-lt"/>
                          <a:ea typeface="+mn-ea"/>
                          <a:cs typeface="+mn-cs"/>
                        </a:rPr>
                        <a:t>2023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669374162"/>
                  </a:ext>
                </a:extLst>
              </a:tr>
              <a:tr h="736469">
                <a:tc vMerge="1">
                  <a:txBody>
                    <a:bodyPr/>
                    <a:lstStyle/>
                    <a:p>
                      <a:endParaRPr/>
                    </a:p>
                  </a:txBody>
                  <a:tcPr>
                    <a:solidFill>
                      <a:srgbClr val="0070C0"/>
                    </a:solidFill>
                  </a:tcPr>
                </a:tc>
                <a:tc>
                  <a:txBody>
                    <a:bodyPr/>
                    <a:lstStyle>
                      <a:lvl1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9pPr>
                    </a:lstStyle>
                    <a:p>
                      <a:pPr algn="ctr"/>
                      <a:r>
                        <a:rPr lang="ca-ES" sz="1800" noProof="0" dirty="0"/>
                        <a:t>218.302</a:t>
                      </a:r>
                    </a:p>
                  </a:txBody>
                  <a:tcP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9pPr>
                    </a:lstStyle>
                    <a:p>
                      <a:pPr algn="ctr"/>
                      <a:r>
                        <a:rPr lang="ca-ES" sz="1800" noProof="0" dirty="0"/>
                        <a:t>287.963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9pPr>
                    </a:lstStyle>
                    <a:p>
                      <a:pPr algn="ctr"/>
                      <a:r>
                        <a:rPr lang="ca-ES" sz="1800" noProof="0" dirty="0"/>
                        <a:t>305.477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9pPr>
                    </a:lstStyle>
                    <a:p>
                      <a:pPr algn="ctr"/>
                      <a:r>
                        <a:rPr lang="ca-ES" sz="1800" noProof="0" dirty="0"/>
                        <a:t>374.737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1pPr>
                      <a:lvl2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2pPr>
                      <a:lvl3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3pPr>
                      <a:lvl4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4pPr>
                      <a:lvl5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5pPr>
                      <a:lvl6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6pPr>
                      <a:lvl7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7pPr>
                      <a:lvl8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8pPr>
                      <a:lvl9pPr marL="0" marR="0" indent="0" algn="ctr" defTabSz="457206"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a:sym typeface="Montserrat Regular"/>
                        </a:defRPr>
                      </a:lvl9pPr>
                    </a:lstStyle>
                    <a:p>
                      <a:pPr algn="ctr"/>
                      <a:r>
                        <a:rPr lang="ca-ES" sz="1800" noProof="0" dirty="0"/>
                        <a:t>472.125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727053583"/>
                  </a:ext>
                </a:extLst>
              </a:tr>
            </a:tbl>
          </a:graphicData>
        </a:graphic>
      </p:graphicFrame>
      <p:sp>
        <p:nvSpPr>
          <p:cNvPr id="20" name="Elipse 19">
            <a:extLst>
              <a:ext uri="{FF2B5EF4-FFF2-40B4-BE49-F238E27FC236}">
                <a16:creationId xmlns:a16="http://schemas.microsoft.com/office/drawing/2014/main" id="{60FCFA6D-F367-0D93-129F-9F5E41E30E0A}"/>
              </a:ext>
            </a:extLst>
          </p:cNvPr>
          <p:cNvSpPr/>
          <p:nvPr/>
        </p:nvSpPr>
        <p:spPr>
          <a:xfrm>
            <a:off x="8857432" y="1135607"/>
            <a:ext cx="1167798" cy="962575"/>
          </a:xfrm>
          <a:prstGeom prst="ellipse">
            <a:avLst/>
          </a:prstGeom>
          <a:noFill/>
          <a:ln w="25400" cap="flat" cmpd="sng" algn="ctr">
            <a:solidFill>
              <a:srgbClr val="FF0000"/>
            </a:solidFill>
            <a:prstDash val="solid"/>
          </a:ln>
          <a:effectLst/>
        </p:spPr>
        <p:txBody>
          <a:bodyPr rtlCol="0" anchor="ctr"/>
          <a:lstStyle/>
          <a:p>
            <a:pPr marL="0" marR="0" lvl="0" indent="0" algn="ctr" defTabSz="765353" eaLnBrk="1" fontAlgn="auto" latinLnBrk="0" hangingPunct="1">
              <a:lnSpc>
                <a:spcPct val="100000"/>
              </a:lnSpc>
              <a:spcBef>
                <a:spcPts val="0"/>
              </a:spcBef>
              <a:spcAft>
                <a:spcPts val="0"/>
              </a:spcAft>
              <a:buClrTx/>
              <a:buSzTx/>
              <a:buFontTx/>
              <a:buNone/>
              <a:tabLst/>
              <a:defRPr/>
            </a:pPr>
            <a:endParaRPr kumimoji="0" lang="ca-E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lecha: a la derecha 20">
            <a:extLst>
              <a:ext uri="{FF2B5EF4-FFF2-40B4-BE49-F238E27FC236}">
                <a16:creationId xmlns:a16="http://schemas.microsoft.com/office/drawing/2014/main" id="{0611A8CE-D4FA-9D50-3F1B-12CB0E46C18E}"/>
              </a:ext>
            </a:extLst>
          </p:cNvPr>
          <p:cNvSpPr/>
          <p:nvPr/>
        </p:nvSpPr>
        <p:spPr>
          <a:xfrm>
            <a:off x="10177536" y="1640268"/>
            <a:ext cx="189757" cy="152494"/>
          </a:xfrm>
          <a:prstGeom prst="rightArrow">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765353" eaLnBrk="1" fontAlgn="auto" latinLnBrk="0" hangingPunct="1">
              <a:lnSpc>
                <a:spcPct val="100000"/>
              </a:lnSpc>
              <a:spcBef>
                <a:spcPts val="0"/>
              </a:spcBef>
              <a:spcAft>
                <a:spcPts val="0"/>
              </a:spcAft>
              <a:buClrTx/>
              <a:buSzTx/>
              <a:buFontTx/>
              <a:buNone/>
              <a:tabLst/>
              <a:defRPr/>
            </a:pPr>
            <a:endParaRPr kumimoji="0" lang="ca-E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CuadroTexto 21">
            <a:extLst>
              <a:ext uri="{FF2B5EF4-FFF2-40B4-BE49-F238E27FC236}">
                <a16:creationId xmlns:a16="http://schemas.microsoft.com/office/drawing/2014/main" id="{99952D5A-4F7A-A141-8E83-2954BF514FC2}"/>
              </a:ext>
            </a:extLst>
          </p:cNvPr>
          <p:cNvSpPr txBox="1"/>
          <p:nvPr/>
        </p:nvSpPr>
        <p:spPr>
          <a:xfrm>
            <a:off x="10579528" y="1228616"/>
            <a:ext cx="1343464" cy="830997"/>
          </a:xfrm>
          <a:prstGeom prst="rect">
            <a:avLst/>
          </a:prstGeom>
          <a:noFill/>
        </p:spPr>
        <p:txBody>
          <a:bodyPr wrap="square" rtlCol="0">
            <a:spAutoFit/>
          </a:bodyPr>
          <a:lstStyle/>
          <a:p>
            <a:pPr algn="ctr" defTabSz="765353" hangingPunct="1"/>
            <a:r>
              <a:rPr lang="ca-ES" sz="1500" b="1" kern="1200" noProof="0" dirty="0">
                <a:solidFill>
                  <a:prstClr val="black"/>
                </a:solidFill>
                <a:latin typeface="Calibri"/>
                <a:ea typeface="+mn-ea"/>
                <a:cs typeface="+mn-cs"/>
              </a:rPr>
              <a:t>Casos resolts</a:t>
            </a:r>
          </a:p>
          <a:p>
            <a:pPr algn="ctr" defTabSz="765353" hangingPunct="1"/>
            <a:r>
              <a:rPr lang="ca-ES" b="1" kern="1200" noProof="0" dirty="0">
                <a:solidFill>
                  <a:prstClr val="black"/>
                </a:solidFill>
                <a:latin typeface="Calibri"/>
                <a:ea typeface="+mn-ea"/>
                <a:cs typeface="+mn-cs"/>
              </a:rPr>
              <a:t>13,5%</a:t>
            </a:r>
          </a:p>
          <a:p>
            <a:pPr defTabSz="765353" hangingPunct="1"/>
            <a:endParaRPr lang="ca-ES" sz="1500" kern="1200" noProof="0" dirty="0">
              <a:solidFill>
                <a:prstClr val="black"/>
              </a:solidFill>
              <a:latin typeface="Calibri"/>
              <a:ea typeface="+mn-ea"/>
              <a:cs typeface="+mn-cs"/>
            </a:endParaRPr>
          </a:p>
        </p:txBody>
      </p:sp>
      <p:sp>
        <p:nvSpPr>
          <p:cNvPr id="24" name="CuadroTexto 23">
            <a:extLst>
              <a:ext uri="{FF2B5EF4-FFF2-40B4-BE49-F238E27FC236}">
                <a16:creationId xmlns:a16="http://schemas.microsoft.com/office/drawing/2014/main" id="{2E991951-1C55-CD70-4A2B-DF0BD5D27D1B}"/>
              </a:ext>
            </a:extLst>
          </p:cNvPr>
          <p:cNvSpPr txBox="1"/>
          <p:nvPr/>
        </p:nvSpPr>
        <p:spPr>
          <a:xfrm>
            <a:off x="10502142" y="1925764"/>
            <a:ext cx="1529664" cy="1292662"/>
          </a:xfrm>
          <a:prstGeom prst="rect">
            <a:avLst/>
          </a:prstGeom>
          <a:noFill/>
        </p:spPr>
        <p:txBody>
          <a:bodyPr wrap="square" rtlCol="0">
            <a:spAutoFit/>
          </a:bodyPr>
          <a:lstStyle/>
          <a:p>
            <a:pPr algn="ctr" defTabSz="765353" hangingPunct="1"/>
            <a:r>
              <a:rPr lang="ca-ES" sz="1500" b="1" kern="1200" noProof="0" dirty="0">
                <a:solidFill>
                  <a:prstClr val="black"/>
                </a:solidFill>
                <a:latin typeface="Calibri"/>
                <a:ea typeface="+mn-ea"/>
                <a:cs typeface="+mn-cs"/>
              </a:rPr>
              <a:t>Detencions /</a:t>
            </a:r>
          </a:p>
          <a:p>
            <a:pPr algn="ctr" defTabSz="765353" hangingPunct="1"/>
            <a:r>
              <a:rPr lang="ca-ES" sz="1500" b="1" kern="1200" noProof="0" dirty="0">
                <a:solidFill>
                  <a:prstClr val="black"/>
                </a:solidFill>
                <a:latin typeface="Calibri"/>
                <a:ea typeface="+mn-ea"/>
                <a:cs typeface="+mn-cs"/>
              </a:rPr>
              <a:t>Investigats</a:t>
            </a:r>
          </a:p>
          <a:p>
            <a:pPr algn="ctr" defTabSz="765353" hangingPunct="1"/>
            <a:r>
              <a:rPr lang="ca-ES" b="1" kern="1200" noProof="0" dirty="0">
                <a:solidFill>
                  <a:prstClr val="black"/>
                </a:solidFill>
                <a:latin typeface="Calibri"/>
                <a:ea typeface="+mn-ea"/>
                <a:cs typeface="+mn-cs"/>
              </a:rPr>
              <a:t>17.173</a:t>
            </a:r>
          </a:p>
          <a:p>
            <a:pPr algn="ctr" defTabSz="765353" hangingPunct="1"/>
            <a:endParaRPr lang="ca-ES" sz="1500" b="1" kern="1200" noProof="0" dirty="0">
              <a:solidFill>
                <a:prstClr val="black"/>
              </a:solidFill>
              <a:latin typeface="Calibri"/>
              <a:ea typeface="+mn-ea"/>
              <a:cs typeface="+mn-cs"/>
            </a:endParaRPr>
          </a:p>
          <a:p>
            <a:pPr defTabSz="765353" hangingPunct="1"/>
            <a:endParaRPr lang="ca-ES" sz="1500" kern="1200" noProof="0" dirty="0">
              <a:solidFill>
                <a:prstClr val="black"/>
              </a:solidFill>
              <a:latin typeface="Calibri"/>
              <a:ea typeface="+mn-ea"/>
              <a:cs typeface="+mn-cs"/>
            </a:endParaRPr>
          </a:p>
        </p:txBody>
      </p:sp>
      <p:sp>
        <p:nvSpPr>
          <p:cNvPr id="25" name="Rectángulo: esquinas redondeadas 24">
            <a:extLst>
              <a:ext uri="{FF2B5EF4-FFF2-40B4-BE49-F238E27FC236}">
                <a16:creationId xmlns:a16="http://schemas.microsoft.com/office/drawing/2014/main" id="{6DC1993A-D777-77D8-7457-127E164FF695}"/>
              </a:ext>
            </a:extLst>
          </p:cNvPr>
          <p:cNvSpPr/>
          <p:nvPr/>
        </p:nvSpPr>
        <p:spPr>
          <a:xfrm>
            <a:off x="10579528" y="1185600"/>
            <a:ext cx="1374892" cy="1788718"/>
          </a:xfrm>
          <a:prstGeom prst="roundRect">
            <a:avLst/>
          </a:prstGeom>
          <a:noFill/>
          <a:ln w="25400" cap="flat" cmpd="sng" algn="ctr">
            <a:solidFill>
              <a:srgbClr val="FF0000"/>
            </a:solidFill>
            <a:prstDash val="solid"/>
          </a:ln>
          <a:effectLst/>
        </p:spPr>
        <p:txBody>
          <a:bodyPr rtlCol="0" anchor="ctr"/>
          <a:lstStyle/>
          <a:p>
            <a:pPr marL="0" marR="0" lvl="0" indent="0" algn="ctr" defTabSz="765353" eaLnBrk="1" fontAlgn="auto" latinLnBrk="0" hangingPunct="1">
              <a:lnSpc>
                <a:spcPct val="100000"/>
              </a:lnSpc>
              <a:spcBef>
                <a:spcPts val="0"/>
              </a:spcBef>
              <a:spcAft>
                <a:spcPts val="0"/>
              </a:spcAft>
              <a:buClrTx/>
              <a:buSzTx/>
              <a:buFontTx/>
              <a:buNone/>
              <a:tabLst/>
              <a:defRPr/>
            </a:pPr>
            <a:endParaRPr kumimoji="0" lang="ca-ES" sz="15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Gráfico 12">
            <a:extLst>
              <a:ext uri="{FF2B5EF4-FFF2-40B4-BE49-F238E27FC236}">
                <a16:creationId xmlns:a16="http://schemas.microsoft.com/office/drawing/2014/main" id="{E8A434F8-D600-B0C3-525E-A2B2BED8DD58}"/>
              </a:ext>
            </a:extLst>
          </p:cNvPr>
          <p:cNvGraphicFramePr>
            <a:graphicFrameLocks/>
          </p:cNvGraphicFramePr>
          <p:nvPr>
            <p:extLst>
              <p:ext uri="{D42A27DB-BD31-4B8C-83A1-F6EECF244321}">
                <p14:modId xmlns:p14="http://schemas.microsoft.com/office/powerpoint/2010/main" val="95255431"/>
              </p:ext>
            </p:extLst>
          </p:nvPr>
        </p:nvGraphicFramePr>
        <p:xfrm>
          <a:off x="2643683" y="2572095"/>
          <a:ext cx="6704520" cy="3377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77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7B744-A7AF-5912-981F-BA50A2F2EE0D}"/>
            </a:ext>
          </a:extLst>
        </p:cNvPr>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8F0E35AB-4AB0-1836-A821-62926F34F260}"/>
              </a:ext>
            </a:extLst>
          </p:cNvPr>
          <p:cNvPicPr>
            <a:picLocks noChangeAspect="1"/>
          </p:cNvPicPr>
          <p:nvPr/>
        </p:nvPicPr>
        <p:blipFill>
          <a:blip r:embed="rId3">
            <a:extLst>
              <a:ext uri="{28A0092B-C50C-407E-A947-70E740481C1C}">
                <a14:useLocalDpi xmlns:a14="http://schemas.microsoft.com/office/drawing/2010/main" val="0"/>
              </a:ext>
            </a:extLst>
          </a:blip>
          <a:srcRect r="2" b="305"/>
          <a:stretch/>
        </p:blipFill>
        <p:spPr>
          <a:xfrm flipH="1">
            <a:off x="-1" y="845"/>
            <a:ext cx="6327593" cy="630847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CuadroTexto 6">
            <a:extLst>
              <a:ext uri="{FF2B5EF4-FFF2-40B4-BE49-F238E27FC236}">
                <a16:creationId xmlns:a16="http://schemas.microsoft.com/office/drawing/2014/main" id="{C1C288D6-0B29-04DF-82BC-DC104EDEED79}"/>
              </a:ext>
            </a:extLst>
          </p:cNvPr>
          <p:cNvSpPr txBox="1"/>
          <p:nvPr/>
        </p:nvSpPr>
        <p:spPr>
          <a:xfrm>
            <a:off x="7226541" y="2636912"/>
            <a:ext cx="4147630" cy="2490501"/>
          </a:xfrm>
          <a:prstGeom prst="rect">
            <a:avLst/>
          </a:prstGeom>
        </p:spPr>
        <p:txBody>
          <a:bodyPr vert="horz" lIns="91440" tIns="45720" rIns="91440" bIns="45720" rtlCol="0">
            <a:noAutofit/>
          </a:bodyPr>
          <a:lstStyle/>
          <a:p>
            <a:pPr defTabSz="914400" hangingPunct="1">
              <a:spcAft>
                <a:spcPts val="600"/>
              </a:spcAft>
            </a:pPr>
            <a:r>
              <a:rPr lang="ca-ES" sz="3200" b="1" kern="1200" noProof="0" dirty="0">
                <a:solidFill>
                  <a:prstClr val="black"/>
                </a:solidFill>
                <a:latin typeface="Calibri"/>
                <a:ea typeface="+mn-ea"/>
                <a:cs typeface="+mn-cs"/>
              </a:rPr>
              <a:t>"La millor defensa és conèixer com actuen els atacants per poder establir mesures per no caure en el parany"</a:t>
            </a:r>
          </a:p>
        </p:txBody>
      </p:sp>
      <p:sp>
        <p:nvSpPr>
          <p:cNvPr id="8" name="CuadroTexto 7">
            <a:extLst>
              <a:ext uri="{FF2B5EF4-FFF2-40B4-BE49-F238E27FC236}">
                <a16:creationId xmlns:a16="http://schemas.microsoft.com/office/drawing/2014/main" id="{75A78A11-0D20-810C-82E8-91A518ECE04E}"/>
              </a:ext>
            </a:extLst>
          </p:cNvPr>
          <p:cNvSpPr txBox="1"/>
          <p:nvPr/>
        </p:nvSpPr>
        <p:spPr>
          <a:xfrm>
            <a:off x="7125699" y="1182598"/>
            <a:ext cx="4248472" cy="954107"/>
          </a:xfrm>
          <a:prstGeom prst="rect">
            <a:avLst/>
          </a:prstGeom>
          <a:noFill/>
        </p:spPr>
        <p:txBody>
          <a:bodyPr wrap="square" rtlCol="0">
            <a:spAutoFit/>
          </a:bodyPr>
          <a:lstStyle/>
          <a:p>
            <a:pPr algn="ctr" defTabSz="765353" hangingPunct="1"/>
            <a:r>
              <a:rPr lang="ca-ES" sz="2800" b="1" kern="1200" noProof="0" dirty="0">
                <a:solidFill>
                  <a:srgbClr val="0070C0"/>
                </a:solidFill>
                <a:latin typeface="Calibri"/>
                <a:ea typeface="+mn-ea"/>
                <a:cs typeface="+mn-cs"/>
              </a:rPr>
              <a:t>Prevenció, formació i...
sentit comú!</a:t>
            </a:r>
          </a:p>
        </p:txBody>
      </p:sp>
      <p:cxnSp>
        <p:nvCxnSpPr>
          <p:cNvPr id="9" name="Conector recto 8">
            <a:extLst>
              <a:ext uri="{FF2B5EF4-FFF2-40B4-BE49-F238E27FC236}">
                <a16:creationId xmlns:a16="http://schemas.microsoft.com/office/drawing/2014/main" id="{D531E247-798C-FB22-62E4-7D1E4869B945}"/>
              </a:ext>
            </a:extLst>
          </p:cNvPr>
          <p:cNvCxnSpPr/>
          <p:nvPr/>
        </p:nvCxnSpPr>
        <p:spPr>
          <a:xfrm>
            <a:off x="7932204" y="2154674"/>
            <a:ext cx="2736304" cy="0"/>
          </a:xfrm>
          <a:prstGeom prst="line">
            <a:avLst/>
          </a:prstGeom>
          <a:noFill/>
          <a:ln w="28575" cap="flat" cmpd="sng" algn="ctr">
            <a:solidFill>
              <a:srgbClr val="019EE2"/>
            </a:solidFill>
            <a:prstDash val="solid"/>
          </a:ln>
          <a:effectLst/>
        </p:spPr>
      </p:cxnSp>
    </p:spTree>
    <p:extLst>
      <p:ext uri="{BB962C8B-B14F-4D97-AF65-F5344CB8AC3E}">
        <p14:creationId xmlns:p14="http://schemas.microsoft.com/office/powerpoint/2010/main" val="38369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22181-5059-875D-E367-9CCCE114FA31}"/>
            </a:ext>
          </a:extLst>
        </p:cNvPr>
        <p:cNvGrpSpPr/>
        <p:nvPr/>
      </p:nvGrpSpPr>
      <p:grpSpPr>
        <a:xfrm>
          <a:off x="0" y="0"/>
          <a:ext cx="0" cy="0"/>
          <a:chOff x="0" y="0"/>
          <a:chExt cx="0" cy="0"/>
        </a:xfrm>
      </p:grpSpPr>
      <p:pic>
        <p:nvPicPr>
          <p:cNvPr id="2" name="Imagen 1" descr="seguridad.tif">
            <a:extLst>
              <a:ext uri="{FF2B5EF4-FFF2-40B4-BE49-F238E27FC236}">
                <a16:creationId xmlns:a16="http://schemas.microsoft.com/office/drawing/2014/main" id="{42998552-07D4-7A2A-4D17-5C3433D9C6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896" b="7349"/>
          <a:stretch/>
        </p:blipFill>
        <p:spPr>
          <a:xfrm>
            <a:off x="0" y="1"/>
            <a:ext cx="12215885" cy="2913353"/>
          </a:xfrm>
          <a:prstGeom prst="rect">
            <a:avLst/>
          </a:prstGeom>
        </p:spPr>
      </p:pic>
      <p:sp>
        <p:nvSpPr>
          <p:cNvPr id="30" name="TextBox 6">
            <a:extLst>
              <a:ext uri="{FF2B5EF4-FFF2-40B4-BE49-F238E27FC236}">
                <a16:creationId xmlns:a16="http://schemas.microsoft.com/office/drawing/2014/main" id="{EE41C751-CEAC-7FDB-44D1-140B13627934}"/>
              </a:ext>
            </a:extLst>
          </p:cNvPr>
          <p:cNvSpPr txBox="1">
            <a:spLocks noChangeAspect="1"/>
          </p:cNvSpPr>
          <p:nvPr/>
        </p:nvSpPr>
        <p:spPr>
          <a:xfrm>
            <a:off x="3096006" y="1195977"/>
            <a:ext cx="5999989" cy="615553"/>
          </a:xfrm>
          <a:prstGeom prst="rect">
            <a:avLst/>
          </a:prstGeom>
        </p:spPr>
        <p:txBody>
          <a:bodyPr wrap="square" lIns="0" tIns="0" rIns="0" bIns="0" rtlCol="0" anchor="t">
            <a:spAutoFit/>
          </a:bodyPr>
          <a:lstStyle/>
          <a:p>
            <a:pPr algn="ctr"/>
            <a:r>
              <a:rPr lang="ca-ES" sz="4000" b="1" noProof="0" dirty="0">
                <a:solidFill>
                  <a:schemeClr val="bg1"/>
                </a:solidFill>
                <a:latin typeface="Poppins"/>
                <a:cs typeface="Poppins"/>
              </a:rPr>
              <a:t>Fraus digitals</a:t>
            </a:r>
          </a:p>
        </p:txBody>
      </p:sp>
      <p:sp>
        <p:nvSpPr>
          <p:cNvPr id="5" name="Rectángulo 4">
            <a:extLst>
              <a:ext uri="{FF2B5EF4-FFF2-40B4-BE49-F238E27FC236}">
                <a16:creationId xmlns:a16="http://schemas.microsoft.com/office/drawing/2014/main" id="{6A6D4336-A07D-42F6-5595-B2C57B2598AA}"/>
              </a:ext>
            </a:extLst>
          </p:cNvPr>
          <p:cNvSpPr/>
          <p:nvPr/>
        </p:nvSpPr>
        <p:spPr>
          <a:xfrm>
            <a:off x="2327580" y="3792902"/>
            <a:ext cx="7560724" cy="1025987"/>
          </a:xfrm>
          <a:prstGeom prst="rect">
            <a:avLst/>
          </a:prstGeom>
          <a:solidFill>
            <a:schemeClr val="bg1"/>
          </a:solidFill>
        </p:spPr>
        <p:txBody>
          <a:bodyPr wrap="none" lIns="121920" tIns="60960" rIns="121920" bIns="60960">
            <a:spAutoFit/>
          </a:bodyPr>
          <a:lstStyle/>
          <a:p>
            <a:pPr algn="ctr"/>
            <a:r>
              <a:rPr lang="ca-ES" sz="5867"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Tipus de fraus digitals</a:t>
            </a:r>
          </a:p>
        </p:txBody>
      </p:sp>
    </p:spTree>
    <p:extLst>
      <p:ext uri="{BB962C8B-B14F-4D97-AF65-F5344CB8AC3E}">
        <p14:creationId xmlns:p14="http://schemas.microsoft.com/office/powerpoint/2010/main" val="23971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7CF3B-743B-5FA1-3D3C-F3C3945B92B6}"/>
            </a:ext>
          </a:extLst>
        </p:cNvPr>
        <p:cNvGrpSpPr/>
        <p:nvPr/>
      </p:nvGrpSpPr>
      <p:grpSpPr>
        <a:xfrm>
          <a:off x="0" y="0"/>
          <a:ext cx="0" cy="0"/>
          <a:chOff x="0" y="0"/>
          <a:chExt cx="0" cy="0"/>
        </a:xfrm>
      </p:grpSpPr>
      <p:pic>
        <p:nvPicPr>
          <p:cNvPr id="12" name="Imagen 6">
            <a:extLst>
              <a:ext uri="{FF2B5EF4-FFF2-40B4-BE49-F238E27FC236}">
                <a16:creationId xmlns:a16="http://schemas.microsoft.com/office/drawing/2014/main" id="{1FFDA8E0-04DE-02B7-C5A2-AA8E678E10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0227" b="66214" l="30347" r="71992"/>
                    </a14:imgEffect>
                  </a14:imgLayer>
                </a14:imgProps>
              </a:ext>
            </a:extLst>
          </a:blip>
          <a:srcRect l="25141" t="25729" r="22803" b="29287"/>
          <a:stretch/>
        </p:blipFill>
        <p:spPr>
          <a:xfrm>
            <a:off x="479666" y="320567"/>
            <a:ext cx="1932094" cy="1713345"/>
          </a:xfrm>
          <a:prstGeom prst="rect">
            <a:avLst/>
          </a:prstGeom>
        </p:spPr>
      </p:pic>
      <p:sp>
        <p:nvSpPr>
          <p:cNvPr id="13" name="TextBox 6">
            <a:extLst>
              <a:ext uri="{FF2B5EF4-FFF2-40B4-BE49-F238E27FC236}">
                <a16:creationId xmlns:a16="http://schemas.microsoft.com/office/drawing/2014/main" id="{12F943ED-6E14-28F4-9293-033F9BB838D0}"/>
              </a:ext>
            </a:extLst>
          </p:cNvPr>
          <p:cNvSpPr txBox="1"/>
          <p:nvPr/>
        </p:nvSpPr>
        <p:spPr>
          <a:xfrm>
            <a:off x="7032104" y="2348880"/>
            <a:ext cx="4104456" cy="3637919"/>
          </a:xfrm>
          <a:prstGeom prst="rect">
            <a:avLst/>
          </a:prstGeom>
        </p:spPr>
        <p:txBody>
          <a:bodyPr wrap="square" lIns="0" tIns="0" rIns="0" bIns="0" rtlCol="0" anchor="t">
            <a:spAutoFit/>
          </a:bodyPr>
          <a:lstStyle/>
          <a:p>
            <a:pPr marL="342900" indent="-342900">
              <a:lnSpc>
                <a:spcPct val="120000"/>
              </a:lnSpc>
              <a:buClr>
                <a:schemeClr val="accent5"/>
              </a:buClr>
              <a:buFontTx/>
              <a:buChar char="-"/>
            </a:pPr>
            <a:r>
              <a:rPr lang="ca-ES" sz="2000" spc="15" noProof="0" dirty="0">
                <a:solidFill>
                  <a:srgbClr val="595959"/>
                </a:solidFill>
                <a:latin typeface="Poppins"/>
                <a:cs typeface="Poppins"/>
              </a:rPr>
              <a:t>No clicar en els</a:t>
            </a:r>
            <a:r>
              <a:rPr lang="ca-ES" sz="2000" b="1" spc="15" noProof="0" dirty="0">
                <a:solidFill>
                  <a:srgbClr val="595959"/>
                </a:solidFill>
                <a:latin typeface="Poppins"/>
                <a:cs typeface="Poppins"/>
              </a:rPr>
              <a:t> enllaços </a:t>
            </a:r>
            <a:r>
              <a:rPr lang="ca-ES" sz="2000" spc="15" noProof="0" dirty="0">
                <a:solidFill>
                  <a:srgbClr val="595959"/>
                </a:solidFill>
                <a:latin typeface="Poppins"/>
                <a:cs typeface="Poppins"/>
              </a:rPr>
              <a:t>que arriben per correu o SMS</a:t>
            </a:r>
          </a:p>
          <a:p>
            <a:pPr marL="285750" indent="-285750">
              <a:lnSpc>
                <a:spcPct val="120000"/>
              </a:lnSpc>
              <a:buClr>
                <a:schemeClr val="accent5"/>
              </a:buClr>
              <a:buFont typeface="Arial"/>
              <a:buChar char="•"/>
            </a:pPr>
            <a:endParaRPr lang="ca-ES" sz="2000" spc="15" noProof="0" dirty="0">
              <a:solidFill>
                <a:srgbClr val="595959"/>
              </a:solidFill>
              <a:latin typeface="Poppins"/>
              <a:cs typeface="Poppins"/>
            </a:endParaRPr>
          </a:p>
          <a:p>
            <a:pPr marL="342900" indent="-342900">
              <a:lnSpc>
                <a:spcPct val="120000"/>
              </a:lnSpc>
              <a:buClr>
                <a:schemeClr val="accent5"/>
              </a:buClr>
              <a:buFontTx/>
              <a:buChar char="-"/>
            </a:pPr>
            <a:r>
              <a:rPr lang="ca-ES" sz="2000" spc="15" noProof="0" dirty="0">
                <a:solidFill>
                  <a:srgbClr val="595959"/>
                </a:solidFill>
                <a:latin typeface="Poppins"/>
                <a:cs typeface="Poppins"/>
              </a:rPr>
              <a:t>No descarregar </a:t>
            </a:r>
            <a:r>
              <a:rPr lang="ca-ES" sz="2000" b="1" spc="15" noProof="0" dirty="0">
                <a:solidFill>
                  <a:srgbClr val="595959"/>
                </a:solidFill>
                <a:latin typeface="Poppins"/>
                <a:cs typeface="Poppins"/>
              </a:rPr>
              <a:t>arxius ni aplicacions </a:t>
            </a:r>
            <a:r>
              <a:rPr lang="ca-ES" sz="2000" spc="15" noProof="0" dirty="0">
                <a:solidFill>
                  <a:srgbClr val="595959"/>
                </a:solidFill>
                <a:latin typeface="Poppins"/>
                <a:cs typeface="Poppins"/>
              </a:rPr>
              <a:t>d'origen dubtós</a:t>
            </a:r>
          </a:p>
          <a:p>
            <a:pPr marL="342900" indent="-342900">
              <a:lnSpc>
                <a:spcPct val="120000"/>
              </a:lnSpc>
              <a:buClr>
                <a:schemeClr val="accent5"/>
              </a:buClr>
              <a:buFontTx/>
              <a:buChar char="-"/>
            </a:pPr>
            <a:endParaRPr lang="ca-ES" sz="2000" spc="15" noProof="0" dirty="0">
              <a:solidFill>
                <a:srgbClr val="595959"/>
              </a:solidFill>
              <a:latin typeface="Poppins"/>
              <a:cs typeface="Poppins"/>
            </a:endParaRPr>
          </a:p>
          <a:p>
            <a:pPr marL="342900" indent="-342900">
              <a:lnSpc>
                <a:spcPct val="120000"/>
              </a:lnSpc>
              <a:buClr>
                <a:schemeClr val="accent5"/>
              </a:buClr>
              <a:buFontTx/>
              <a:buChar char="-"/>
            </a:pPr>
            <a:r>
              <a:rPr lang="ca-ES" sz="2000" spc="15" noProof="0" dirty="0">
                <a:solidFill>
                  <a:srgbClr val="595959"/>
                </a:solidFill>
                <a:latin typeface="Poppins"/>
                <a:cs typeface="Poppins"/>
              </a:rPr>
              <a:t>Desconfiar de </a:t>
            </a:r>
            <a:r>
              <a:rPr lang="ca-ES" sz="2000" b="1" spc="15" noProof="0" dirty="0">
                <a:solidFill>
                  <a:srgbClr val="595959"/>
                </a:solidFill>
                <a:latin typeface="Poppins"/>
                <a:cs typeface="Poppins"/>
              </a:rPr>
              <a:t>trucades i correus electrònics </a:t>
            </a:r>
            <a:r>
              <a:rPr lang="ca-ES" sz="2000" spc="15" noProof="0" dirty="0">
                <a:solidFill>
                  <a:srgbClr val="595959"/>
                </a:solidFill>
                <a:latin typeface="Poppins"/>
                <a:cs typeface="Poppins"/>
              </a:rPr>
              <a:t>que demanin dades personals</a:t>
            </a:r>
          </a:p>
          <a:p>
            <a:pPr marL="285750" indent="-285750">
              <a:lnSpc>
                <a:spcPct val="120000"/>
              </a:lnSpc>
              <a:buClr>
                <a:schemeClr val="accent5"/>
              </a:buClr>
              <a:buFontTx/>
              <a:buChar char="-"/>
            </a:pPr>
            <a:endParaRPr lang="ca-ES" sz="1800" spc="15" noProof="0" dirty="0">
              <a:solidFill>
                <a:srgbClr val="595959"/>
              </a:solidFill>
              <a:latin typeface="Poppins"/>
              <a:cs typeface="Poppins"/>
            </a:endParaRPr>
          </a:p>
        </p:txBody>
      </p:sp>
      <p:sp>
        <p:nvSpPr>
          <p:cNvPr id="15" name="TextBox 7">
            <a:extLst>
              <a:ext uri="{FF2B5EF4-FFF2-40B4-BE49-F238E27FC236}">
                <a16:creationId xmlns:a16="http://schemas.microsoft.com/office/drawing/2014/main" id="{EE527A56-B0FD-7C62-85DB-BF1C75C0328C}"/>
              </a:ext>
            </a:extLst>
          </p:cNvPr>
          <p:cNvSpPr txBox="1"/>
          <p:nvPr/>
        </p:nvSpPr>
        <p:spPr>
          <a:xfrm>
            <a:off x="7032104" y="1676889"/>
            <a:ext cx="3816424" cy="492443"/>
          </a:xfrm>
          <a:prstGeom prst="rect">
            <a:avLst/>
          </a:prstGeom>
        </p:spPr>
        <p:txBody>
          <a:bodyPr wrap="square" lIns="0" tIns="0" rIns="0" bIns="0" rtlCol="0" anchor="t">
            <a:spAutoFit/>
          </a:bodyPr>
          <a:lstStyle/>
          <a:p>
            <a:pPr algn="ctr"/>
            <a:r>
              <a:rPr lang="ca-ES" sz="3200" b="1" noProof="0" dirty="0">
                <a:solidFill>
                  <a:schemeClr val="tx1">
                    <a:lumMod val="65000"/>
                    <a:lumOff val="35000"/>
                  </a:schemeClr>
                </a:solidFill>
                <a:latin typeface="Poppins"/>
                <a:cs typeface="Poppins"/>
              </a:rPr>
              <a:t>¡</a:t>
            </a:r>
            <a:r>
              <a:rPr lang="ca-ES" sz="2400" b="1" noProof="0" dirty="0">
                <a:solidFill>
                  <a:schemeClr val="tx1">
                    <a:lumMod val="65000"/>
                    <a:lumOff val="35000"/>
                  </a:schemeClr>
                </a:solidFill>
                <a:latin typeface="Poppins"/>
                <a:cs typeface="Poppins"/>
              </a:rPr>
              <a:t>Protegir-se!</a:t>
            </a:r>
            <a:endParaRPr lang="ca-ES" sz="3200" b="1" noProof="0" dirty="0">
              <a:solidFill>
                <a:schemeClr val="tx1">
                  <a:lumMod val="65000"/>
                  <a:lumOff val="35000"/>
                </a:schemeClr>
              </a:solidFill>
              <a:latin typeface="Poppins"/>
              <a:cs typeface="Poppins"/>
            </a:endParaRPr>
          </a:p>
        </p:txBody>
      </p:sp>
      <p:sp>
        <p:nvSpPr>
          <p:cNvPr id="16" name="CuadroTexto 5">
            <a:extLst>
              <a:ext uri="{FF2B5EF4-FFF2-40B4-BE49-F238E27FC236}">
                <a16:creationId xmlns:a16="http://schemas.microsoft.com/office/drawing/2014/main" id="{2A9F5604-B15B-E6D6-B525-B8DAE0E58E40}"/>
              </a:ext>
            </a:extLst>
          </p:cNvPr>
          <p:cNvSpPr txBox="1"/>
          <p:nvPr/>
        </p:nvSpPr>
        <p:spPr>
          <a:xfrm>
            <a:off x="1270760" y="2348880"/>
            <a:ext cx="3311860" cy="3416320"/>
          </a:xfrm>
          <a:prstGeom prst="rect">
            <a:avLst/>
          </a:prstGeom>
          <a:noFill/>
        </p:spPr>
        <p:txBody>
          <a:bodyPr wrap="square" rtlCol="0">
            <a:spAutoFit/>
          </a:bodyPr>
          <a:lstStyle/>
          <a:p>
            <a:pPr algn="ctr"/>
            <a:r>
              <a:rPr lang="ca-ES" sz="2400" noProof="0" dirty="0">
                <a:solidFill>
                  <a:srgbClr val="212529"/>
                </a:solidFill>
                <a:latin typeface="Calibri" panose="020F0502020204030204" pitchFamily="34" charset="0"/>
                <a:cs typeface="Calibri" panose="020F0502020204030204" pitchFamily="34" charset="0"/>
              </a:rPr>
              <a:t>Recepció de correu electrònic</a:t>
            </a:r>
          </a:p>
          <a:p>
            <a:pPr algn="ctr"/>
            <a:r>
              <a:rPr lang="ca-ES" sz="2400" noProof="0" dirty="0">
                <a:solidFill>
                  <a:srgbClr val="212529"/>
                </a:solidFill>
                <a:latin typeface="Calibri" panose="020F0502020204030204" pitchFamily="34" charset="0"/>
                <a:cs typeface="Calibri" panose="020F0502020204030204" pitchFamily="34" charset="0"/>
              </a:rPr>
              <a:t>
Suplantació d’identitat</a:t>
            </a:r>
          </a:p>
          <a:p>
            <a:pPr algn="ctr"/>
            <a:r>
              <a:rPr lang="ca-ES" sz="2400" noProof="0" dirty="0">
                <a:solidFill>
                  <a:srgbClr val="212529"/>
                </a:solidFill>
                <a:latin typeface="Calibri" panose="020F0502020204030204" pitchFamily="34" charset="0"/>
                <a:cs typeface="Calibri" panose="020F0502020204030204" pitchFamily="34" charset="0"/>
              </a:rPr>
              <a:t>
Obtenció d'informació personal i/o bancària</a:t>
            </a:r>
          </a:p>
          <a:p>
            <a:pPr algn="ctr"/>
            <a:r>
              <a:rPr lang="ca-ES" sz="2400" noProof="0" dirty="0">
                <a:solidFill>
                  <a:srgbClr val="212529"/>
                </a:solidFill>
                <a:latin typeface="Calibri" panose="020F0502020204030204" pitchFamily="34" charset="0"/>
                <a:cs typeface="Calibri" panose="020F0502020204030204" pitchFamily="34" charset="0"/>
              </a:rPr>
              <a:t>
Frau</a:t>
            </a:r>
            <a:endParaRPr lang="ca-ES" sz="2400" noProof="0" dirty="0">
              <a:latin typeface="Calibri" panose="020F0502020204030204" pitchFamily="34" charset="0"/>
              <a:cs typeface="Calibri" panose="020F0502020204030204" pitchFamily="34" charset="0"/>
            </a:endParaRPr>
          </a:p>
        </p:txBody>
      </p:sp>
      <p:sp>
        <p:nvSpPr>
          <p:cNvPr id="17" name="TextBox 6">
            <a:extLst>
              <a:ext uri="{FF2B5EF4-FFF2-40B4-BE49-F238E27FC236}">
                <a16:creationId xmlns:a16="http://schemas.microsoft.com/office/drawing/2014/main" id="{A3902EA6-5FB6-6ACD-6CB8-3AB84596E264}"/>
              </a:ext>
            </a:extLst>
          </p:cNvPr>
          <p:cNvSpPr txBox="1">
            <a:spLocks noChangeAspect="1"/>
          </p:cNvSpPr>
          <p:nvPr/>
        </p:nvSpPr>
        <p:spPr>
          <a:xfrm>
            <a:off x="3611724" y="414153"/>
            <a:ext cx="6156684" cy="861774"/>
          </a:xfrm>
          <a:prstGeom prst="rect">
            <a:avLst/>
          </a:prstGeom>
        </p:spPr>
        <p:txBody>
          <a:bodyPr wrap="square" lIns="0" tIns="0" rIns="0" bIns="0" rtlCol="0" anchor="t">
            <a:spAutoFit/>
          </a:bodyPr>
          <a:lstStyle/>
          <a:p>
            <a:pPr algn="ctr"/>
            <a:r>
              <a:rPr lang="ca-ES" sz="2800" b="1" i="1" noProof="0" dirty="0" err="1">
                <a:solidFill>
                  <a:srgbClr val="019EE2"/>
                </a:solidFill>
                <a:latin typeface="Poppins"/>
                <a:cs typeface="Poppins"/>
              </a:rPr>
              <a:t>Phishing</a:t>
            </a:r>
            <a:r>
              <a:rPr lang="ca-ES" sz="2800" b="1" i="1" noProof="0" dirty="0">
                <a:solidFill>
                  <a:srgbClr val="019EE2"/>
                </a:solidFill>
                <a:latin typeface="Poppins"/>
                <a:cs typeface="Poppins"/>
              </a:rPr>
              <a:t> o Pesca
L'ham a la safata de correu</a:t>
            </a:r>
            <a:endParaRPr lang="ca-ES" sz="2800" b="1" i="1" u="sng" noProof="0" dirty="0">
              <a:solidFill>
                <a:srgbClr val="019EE2"/>
              </a:solidFill>
              <a:latin typeface="Poppins"/>
              <a:cs typeface="Poppins"/>
            </a:endParaRPr>
          </a:p>
        </p:txBody>
      </p:sp>
      <p:cxnSp>
        <p:nvCxnSpPr>
          <p:cNvPr id="18" name="Conector recto 3">
            <a:extLst>
              <a:ext uri="{FF2B5EF4-FFF2-40B4-BE49-F238E27FC236}">
                <a16:creationId xmlns:a16="http://schemas.microsoft.com/office/drawing/2014/main" id="{1414BE9D-A861-803A-AE9D-02C9C9005218}"/>
              </a:ext>
            </a:extLst>
          </p:cNvPr>
          <p:cNvCxnSpPr/>
          <p:nvPr/>
        </p:nvCxnSpPr>
        <p:spPr>
          <a:xfrm>
            <a:off x="4997624" y="128504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19" name="Fletxa: avall 18">
            <a:extLst>
              <a:ext uri="{FF2B5EF4-FFF2-40B4-BE49-F238E27FC236}">
                <a16:creationId xmlns:a16="http://schemas.microsoft.com/office/drawing/2014/main" id="{BB94CE51-546C-F53A-66E6-87193069041D}"/>
              </a:ext>
            </a:extLst>
          </p:cNvPr>
          <p:cNvSpPr/>
          <p:nvPr/>
        </p:nvSpPr>
        <p:spPr>
          <a:xfrm>
            <a:off x="2865592" y="3140968"/>
            <a:ext cx="216024" cy="288032"/>
          </a:xfrm>
          <a:prstGeom prst="downArrow">
            <a:avLst/>
          </a:prstGeom>
          <a:solidFill>
            <a:srgbClr val="0070C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ca-ES" sz="1800" b="0" i="0" u="none" strike="noStrike" cap="none" spc="0" normalizeH="0" baseline="0" noProof="0" dirty="0">
              <a:ln>
                <a:noFill/>
              </a:ln>
              <a:solidFill>
                <a:srgbClr val="000000"/>
              </a:solidFill>
              <a:effectLst/>
              <a:uFillTx/>
              <a:latin typeface="+mj-lt"/>
              <a:ea typeface="+mj-ea"/>
              <a:cs typeface="+mj-cs"/>
              <a:sym typeface="Helvetica"/>
            </a:endParaRPr>
          </a:p>
        </p:txBody>
      </p:sp>
      <p:sp>
        <p:nvSpPr>
          <p:cNvPr id="20" name="Fletxa: avall 19">
            <a:extLst>
              <a:ext uri="{FF2B5EF4-FFF2-40B4-BE49-F238E27FC236}">
                <a16:creationId xmlns:a16="http://schemas.microsoft.com/office/drawing/2014/main" id="{F63C1C86-E18F-A3BE-D198-6613FC2B3824}"/>
              </a:ext>
            </a:extLst>
          </p:cNvPr>
          <p:cNvSpPr/>
          <p:nvPr/>
        </p:nvSpPr>
        <p:spPr>
          <a:xfrm>
            <a:off x="2864024" y="3913024"/>
            <a:ext cx="216024" cy="288032"/>
          </a:xfrm>
          <a:prstGeom prst="downArrow">
            <a:avLst/>
          </a:prstGeom>
          <a:solidFill>
            <a:srgbClr val="0070C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ca-ES" sz="1800" b="0" i="0" u="none" strike="noStrike" cap="none" spc="0" normalizeH="0" baseline="0" noProof="0" dirty="0">
              <a:ln>
                <a:noFill/>
              </a:ln>
              <a:solidFill>
                <a:srgbClr val="000000"/>
              </a:solidFill>
              <a:effectLst/>
              <a:uFillTx/>
              <a:latin typeface="+mj-lt"/>
              <a:ea typeface="+mj-ea"/>
              <a:cs typeface="+mj-cs"/>
              <a:sym typeface="Helvetica"/>
            </a:endParaRPr>
          </a:p>
        </p:txBody>
      </p:sp>
      <p:sp>
        <p:nvSpPr>
          <p:cNvPr id="21" name="Fletxa: avall 20">
            <a:extLst>
              <a:ext uri="{FF2B5EF4-FFF2-40B4-BE49-F238E27FC236}">
                <a16:creationId xmlns:a16="http://schemas.microsoft.com/office/drawing/2014/main" id="{63BE8D90-B132-7B2B-25CF-FCB2E52B0A66}"/>
              </a:ext>
            </a:extLst>
          </p:cNvPr>
          <p:cNvSpPr/>
          <p:nvPr/>
        </p:nvSpPr>
        <p:spPr>
          <a:xfrm>
            <a:off x="2864024" y="5085184"/>
            <a:ext cx="216024" cy="288032"/>
          </a:xfrm>
          <a:prstGeom prst="downArrow">
            <a:avLst/>
          </a:prstGeom>
          <a:solidFill>
            <a:srgbClr val="0070C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ca-ES" sz="1800" b="0" i="0" u="none" strike="noStrike" cap="none" spc="0" normalizeH="0" baseline="0" noProof="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40597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30658-EF0E-31B3-99FD-7E8E409FC44B}"/>
            </a:ext>
          </a:extLst>
        </p:cNvPr>
        <p:cNvGrpSpPr/>
        <p:nvPr/>
      </p:nvGrpSpPr>
      <p:grpSpPr>
        <a:xfrm>
          <a:off x="0" y="0"/>
          <a:ext cx="0" cy="0"/>
          <a:chOff x="0" y="0"/>
          <a:chExt cx="0" cy="0"/>
        </a:xfrm>
      </p:grpSpPr>
      <p:sp>
        <p:nvSpPr>
          <p:cNvPr id="2" name="TextBox 7">
            <a:extLst>
              <a:ext uri="{FF2B5EF4-FFF2-40B4-BE49-F238E27FC236}">
                <a16:creationId xmlns:a16="http://schemas.microsoft.com/office/drawing/2014/main" id="{B19BC9C5-3B7B-0068-522F-CABB0F17293C}"/>
              </a:ext>
            </a:extLst>
          </p:cNvPr>
          <p:cNvSpPr txBox="1"/>
          <p:nvPr/>
        </p:nvSpPr>
        <p:spPr>
          <a:xfrm>
            <a:off x="68658" y="4476254"/>
            <a:ext cx="2784309" cy="749821"/>
          </a:xfrm>
          <a:prstGeom prst="rect">
            <a:avLst/>
          </a:prstGeom>
        </p:spPr>
        <p:txBody>
          <a:bodyPr wrap="square" lIns="0" tIns="0" rIns="0" bIns="0" rtlCol="0" anchor="t">
            <a:spAutoFit/>
          </a:bodyPr>
          <a:lstStyle/>
          <a:p>
            <a:pPr algn="ctr">
              <a:lnSpc>
                <a:spcPts val="3013"/>
              </a:lnSpc>
            </a:pPr>
            <a:r>
              <a:rPr lang="ca-ES" sz="2133" b="1" spc="20" noProof="0" dirty="0">
                <a:solidFill>
                  <a:srgbClr val="595959"/>
                </a:solidFill>
                <a:latin typeface="Poppins"/>
                <a:cs typeface="Poppins"/>
              </a:rPr>
              <a:t>Enllaços/</a:t>
            </a:r>
          </a:p>
          <a:p>
            <a:pPr algn="ctr">
              <a:lnSpc>
                <a:spcPts val="3013"/>
              </a:lnSpc>
            </a:pPr>
            <a:r>
              <a:rPr lang="ca-ES" sz="2133" b="1" spc="20" noProof="0" dirty="0">
                <a:solidFill>
                  <a:srgbClr val="595959"/>
                </a:solidFill>
                <a:latin typeface="Poppins"/>
                <a:cs typeface="Poppins"/>
              </a:rPr>
              <a:t>doc. adjunts</a:t>
            </a:r>
            <a:r>
              <a:rPr lang="ca-ES" sz="2133" spc="20" noProof="0" dirty="0">
                <a:solidFill>
                  <a:srgbClr val="595959"/>
                </a:solidFill>
                <a:latin typeface="Poppins"/>
                <a:cs typeface="Poppins"/>
              </a:rPr>
              <a:t>:</a:t>
            </a:r>
          </a:p>
        </p:txBody>
      </p:sp>
      <p:sp>
        <p:nvSpPr>
          <p:cNvPr id="3" name="TextBox 13">
            <a:extLst>
              <a:ext uri="{FF2B5EF4-FFF2-40B4-BE49-F238E27FC236}">
                <a16:creationId xmlns:a16="http://schemas.microsoft.com/office/drawing/2014/main" id="{08707404-0AA6-8E7A-35CC-55AC71F9A294}"/>
              </a:ext>
            </a:extLst>
          </p:cNvPr>
          <p:cNvSpPr txBox="1"/>
          <p:nvPr/>
        </p:nvSpPr>
        <p:spPr>
          <a:xfrm>
            <a:off x="486961" y="2499075"/>
            <a:ext cx="2272811" cy="365100"/>
          </a:xfrm>
          <a:prstGeom prst="rect">
            <a:avLst/>
          </a:prstGeom>
        </p:spPr>
        <p:txBody>
          <a:bodyPr wrap="square" lIns="0" tIns="0" rIns="0" bIns="0" rtlCol="0" anchor="t">
            <a:spAutoFit/>
          </a:bodyPr>
          <a:lstStyle/>
          <a:p>
            <a:pPr algn="ctr">
              <a:lnSpc>
                <a:spcPts val="3013"/>
              </a:lnSpc>
            </a:pPr>
            <a:r>
              <a:rPr lang="ca-ES" sz="2133" b="1" spc="20" noProof="0" dirty="0">
                <a:solidFill>
                  <a:srgbClr val="595959"/>
                </a:solidFill>
                <a:latin typeface="Poppins"/>
                <a:cs typeface="Poppins"/>
              </a:rPr>
              <a:t>Remitent</a:t>
            </a:r>
            <a:r>
              <a:rPr lang="ca-ES" sz="2133" spc="20" noProof="0" dirty="0">
                <a:solidFill>
                  <a:srgbClr val="595959"/>
                </a:solidFill>
                <a:latin typeface="Poppins"/>
                <a:cs typeface="Poppins"/>
              </a:rPr>
              <a:t> </a:t>
            </a:r>
          </a:p>
        </p:txBody>
      </p:sp>
      <p:sp>
        <p:nvSpPr>
          <p:cNvPr id="4" name="TextBox 19">
            <a:extLst>
              <a:ext uri="{FF2B5EF4-FFF2-40B4-BE49-F238E27FC236}">
                <a16:creationId xmlns:a16="http://schemas.microsoft.com/office/drawing/2014/main" id="{1C6856C1-91B4-1DF7-B57C-C8AEC54FF1C5}"/>
              </a:ext>
            </a:extLst>
          </p:cNvPr>
          <p:cNvSpPr txBox="1"/>
          <p:nvPr/>
        </p:nvSpPr>
        <p:spPr>
          <a:xfrm>
            <a:off x="9723650" y="4672889"/>
            <a:ext cx="2208245" cy="365100"/>
          </a:xfrm>
          <a:prstGeom prst="rect">
            <a:avLst/>
          </a:prstGeom>
        </p:spPr>
        <p:txBody>
          <a:bodyPr wrap="square" lIns="0" tIns="0" rIns="0" bIns="0" rtlCol="0" anchor="t">
            <a:spAutoFit/>
          </a:bodyPr>
          <a:lstStyle/>
          <a:p>
            <a:pPr algn="ctr">
              <a:lnSpc>
                <a:spcPts val="3013"/>
              </a:lnSpc>
            </a:pPr>
            <a:r>
              <a:rPr lang="ca-ES" sz="2133" b="1" spc="20" noProof="0" dirty="0">
                <a:solidFill>
                  <a:srgbClr val="595959"/>
                </a:solidFill>
                <a:latin typeface="Poppins"/>
                <a:cs typeface="Poppins"/>
              </a:rPr>
              <a:t>Redacció</a:t>
            </a:r>
            <a:endParaRPr lang="ca-ES" sz="1600" spc="20" noProof="0" dirty="0">
              <a:solidFill>
                <a:srgbClr val="595959"/>
              </a:solidFill>
              <a:latin typeface="Poppins"/>
              <a:cs typeface="Poppins"/>
            </a:endParaRPr>
          </a:p>
        </p:txBody>
      </p:sp>
      <p:pic>
        <p:nvPicPr>
          <p:cNvPr id="5" name="Imagen 4">
            <a:extLst>
              <a:ext uri="{FF2B5EF4-FFF2-40B4-BE49-F238E27FC236}">
                <a16:creationId xmlns:a16="http://schemas.microsoft.com/office/drawing/2014/main" id="{BEBFE891-863C-AD79-5564-1146EF180647}"/>
              </a:ext>
            </a:extLst>
          </p:cNvPr>
          <p:cNvPicPr>
            <a:picLocks noChangeAspect="1"/>
          </p:cNvPicPr>
          <p:nvPr/>
        </p:nvPicPr>
        <p:blipFill>
          <a:blip r:embed="rId3"/>
          <a:stretch>
            <a:fillRect/>
          </a:stretch>
        </p:blipFill>
        <p:spPr>
          <a:xfrm>
            <a:off x="1153811" y="1557427"/>
            <a:ext cx="876452" cy="876452"/>
          </a:xfrm>
          <a:prstGeom prst="rect">
            <a:avLst/>
          </a:prstGeom>
        </p:spPr>
      </p:pic>
      <p:pic>
        <p:nvPicPr>
          <p:cNvPr id="6" name="Imagen 5">
            <a:extLst>
              <a:ext uri="{FF2B5EF4-FFF2-40B4-BE49-F238E27FC236}">
                <a16:creationId xmlns:a16="http://schemas.microsoft.com/office/drawing/2014/main" id="{CF26700A-6E00-B3ED-3725-8B2A47FAFFA8}"/>
              </a:ext>
            </a:extLst>
          </p:cNvPr>
          <p:cNvPicPr>
            <a:picLocks noChangeAspect="1"/>
          </p:cNvPicPr>
          <p:nvPr/>
        </p:nvPicPr>
        <p:blipFill>
          <a:blip r:embed="rId4"/>
          <a:stretch>
            <a:fillRect/>
          </a:stretch>
        </p:blipFill>
        <p:spPr>
          <a:xfrm>
            <a:off x="10186430" y="1308658"/>
            <a:ext cx="876452" cy="876452"/>
          </a:xfrm>
          <a:prstGeom prst="rect">
            <a:avLst/>
          </a:prstGeom>
        </p:spPr>
      </p:pic>
      <p:pic>
        <p:nvPicPr>
          <p:cNvPr id="7" name="Imagen 6">
            <a:extLst>
              <a:ext uri="{FF2B5EF4-FFF2-40B4-BE49-F238E27FC236}">
                <a16:creationId xmlns:a16="http://schemas.microsoft.com/office/drawing/2014/main" id="{9981C6DB-FFCB-17BA-B3B8-CC928821C5C2}"/>
              </a:ext>
            </a:extLst>
          </p:cNvPr>
          <p:cNvPicPr>
            <a:picLocks noChangeAspect="1"/>
          </p:cNvPicPr>
          <p:nvPr/>
        </p:nvPicPr>
        <p:blipFill>
          <a:blip r:embed="rId5"/>
          <a:stretch>
            <a:fillRect/>
          </a:stretch>
        </p:blipFill>
        <p:spPr>
          <a:xfrm>
            <a:off x="1153811" y="3525011"/>
            <a:ext cx="876452" cy="876452"/>
          </a:xfrm>
          <a:prstGeom prst="rect">
            <a:avLst/>
          </a:prstGeom>
        </p:spPr>
      </p:pic>
      <p:pic>
        <p:nvPicPr>
          <p:cNvPr id="8" name="Imagen 7">
            <a:extLst>
              <a:ext uri="{FF2B5EF4-FFF2-40B4-BE49-F238E27FC236}">
                <a16:creationId xmlns:a16="http://schemas.microsoft.com/office/drawing/2014/main" id="{6F52D060-A595-501B-FBC6-BCC002C7B1F0}"/>
              </a:ext>
            </a:extLst>
          </p:cNvPr>
          <p:cNvPicPr>
            <a:picLocks noChangeAspect="1"/>
          </p:cNvPicPr>
          <p:nvPr/>
        </p:nvPicPr>
        <p:blipFill>
          <a:blip r:embed="rId6"/>
          <a:srcRect l="28738" t="18915" r="30312"/>
          <a:stretch/>
        </p:blipFill>
        <p:spPr>
          <a:xfrm>
            <a:off x="2852967" y="1480447"/>
            <a:ext cx="6486067" cy="4880429"/>
          </a:xfrm>
          <a:prstGeom prst="rect">
            <a:avLst/>
          </a:prstGeom>
        </p:spPr>
      </p:pic>
      <p:pic>
        <p:nvPicPr>
          <p:cNvPr id="9" name="Imagen 8">
            <a:extLst>
              <a:ext uri="{FF2B5EF4-FFF2-40B4-BE49-F238E27FC236}">
                <a16:creationId xmlns:a16="http://schemas.microsoft.com/office/drawing/2014/main" id="{8D96B59B-717B-61A8-6CB4-178BFDBB2C11}"/>
              </a:ext>
            </a:extLst>
          </p:cNvPr>
          <p:cNvPicPr>
            <a:picLocks noChangeAspect="1"/>
          </p:cNvPicPr>
          <p:nvPr/>
        </p:nvPicPr>
        <p:blipFill>
          <a:blip r:embed="rId4"/>
          <a:stretch>
            <a:fillRect/>
          </a:stretch>
        </p:blipFill>
        <p:spPr>
          <a:xfrm>
            <a:off x="10220981" y="3621022"/>
            <a:ext cx="876452" cy="876452"/>
          </a:xfrm>
          <a:prstGeom prst="rect">
            <a:avLst/>
          </a:prstGeom>
        </p:spPr>
      </p:pic>
      <p:sp>
        <p:nvSpPr>
          <p:cNvPr id="10" name="TextBox 19">
            <a:extLst>
              <a:ext uri="{FF2B5EF4-FFF2-40B4-BE49-F238E27FC236}">
                <a16:creationId xmlns:a16="http://schemas.microsoft.com/office/drawing/2014/main" id="{DFBD5475-3AB4-247B-D2CB-ACB30E041C80}"/>
              </a:ext>
            </a:extLst>
          </p:cNvPr>
          <p:cNvSpPr txBox="1"/>
          <p:nvPr/>
        </p:nvSpPr>
        <p:spPr>
          <a:xfrm>
            <a:off x="9599435" y="2292017"/>
            <a:ext cx="2353216" cy="749821"/>
          </a:xfrm>
          <a:prstGeom prst="rect">
            <a:avLst/>
          </a:prstGeom>
        </p:spPr>
        <p:txBody>
          <a:bodyPr wrap="square" lIns="0" tIns="0" rIns="0" bIns="0" rtlCol="0" anchor="t">
            <a:spAutoFit/>
          </a:bodyPr>
          <a:lstStyle/>
          <a:p>
            <a:pPr algn="ctr">
              <a:lnSpc>
                <a:spcPts val="3013"/>
              </a:lnSpc>
            </a:pPr>
            <a:r>
              <a:rPr lang="ca-ES" sz="2133" b="1" spc="20" noProof="0" dirty="0">
                <a:solidFill>
                  <a:srgbClr val="595959"/>
                </a:solidFill>
                <a:latin typeface="Poppins"/>
                <a:cs typeface="Poppins"/>
              </a:rPr>
              <a:t>Assumpte/ objectiu</a:t>
            </a:r>
            <a:endParaRPr lang="ca-ES" sz="2133" spc="20" noProof="0" dirty="0">
              <a:solidFill>
                <a:srgbClr val="595959"/>
              </a:solidFill>
              <a:latin typeface="Poppins"/>
              <a:cs typeface="Poppins"/>
            </a:endParaRPr>
          </a:p>
        </p:txBody>
      </p:sp>
      <p:cxnSp>
        <p:nvCxnSpPr>
          <p:cNvPr id="12" name="Conector recto 11">
            <a:extLst>
              <a:ext uri="{FF2B5EF4-FFF2-40B4-BE49-F238E27FC236}">
                <a16:creationId xmlns:a16="http://schemas.microsoft.com/office/drawing/2014/main" id="{217F9D03-94EB-FE9F-05A3-A7A657850BBB}"/>
              </a:ext>
            </a:extLst>
          </p:cNvPr>
          <p:cNvCxnSpPr/>
          <p:nvPr/>
        </p:nvCxnSpPr>
        <p:spPr>
          <a:xfrm>
            <a:off x="4055435" y="1243408"/>
            <a:ext cx="3648405"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BA95B4F5-E806-C275-817B-D069D1C40882}"/>
              </a:ext>
            </a:extLst>
          </p:cNvPr>
          <p:cNvCxnSpPr>
            <a:cxnSpLocks/>
            <a:stCxn id="5" idx="3"/>
          </p:cNvCxnSpPr>
          <p:nvPr/>
        </p:nvCxnSpPr>
        <p:spPr>
          <a:xfrm>
            <a:off x="2030263" y="1995653"/>
            <a:ext cx="1089407" cy="0"/>
          </a:xfrm>
          <a:prstGeom prst="straightConnector1">
            <a:avLst/>
          </a:prstGeom>
          <a:ln w="38100">
            <a:solidFill>
              <a:srgbClr val="38C9E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40B24891-F09B-705A-2A92-BAB39953CB9E}"/>
              </a:ext>
            </a:extLst>
          </p:cNvPr>
          <p:cNvCxnSpPr>
            <a:cxnSpLocks/>
            <a:stCxn id="6" idx="1"/>
          </p:cNvCxnSpPr>
          <p:nvPr/>
        </p:nvCxnSpPr>
        <p:spPr>
          <a:xfrm flipH="1" flipV="1">
            <a:off x="7703840" y="1734289"/>
            <a:ext cx="2482589" cy="12596"/>
          </a:xfrm>
          <a:prstGeom prst="straightConnector1">
            <a:avLst/>
          </a:prstGeom>
          <a:ln w="38100">
            <a:solidFill>
              <a:srgbClr val="38C9E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F7A83C39-BDA9-DBA4-3F35-D496E7528673}"/>
              </a:ext>
            </a:extLst>
          </p:cNvPr>
          <p:cNvCxnSpPr>
            <a:cxnSpLocks/>
            <a:stCxn id="6" idx="1"/>
          </p:cNvCxnSpPr>
          <p:nvPr/>
        </p:nvCxnSpPr>
        <p:spPr>
          <a:xfrm flipH="1">
            <a:off x="5879637" y="1746885"/>
            <a:ext cx="4306792" cy="1166151"/>
          </a:xfrm>
          <a:prstGeom prst="straightConnector1">
            <a:avLst/>
          </a:prstGeom>
          <a:ln w="38100">
            <a:solidFill>
              <a:srgbClr val="38C9E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546928C0-080B-8AC0-6BE9-5A7818EB964D}"/>
              </a:ext>
            </a:extLst>
          </p:cNvPr>
          <p:cNvCxnSpPr>
            <a:cxnSpLocks/>
            <a:stCxn id="9" idx="1"/>
          </p:cNvCxnSpPr>
          <p:nvPr/>
        </p:nvCxnSpPr>
        <p:spPr>
          <a:xfrm flipH="1" flipV="1">
            <a:off x="7824193" y="3804589"/>
            <a:ext cx="2396788" cy="254660"/>
          </a:xfrm>
          <a:prstGeom prst="straightConnector1">
            <a:avLst/>
          </a:prstGeom>
          <a:ln w="38100">
            <a:solidFill>
              <a:srgbClr val="38C9E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116B85-95BD-5A65-B305-912F10586E59}"/>
              </a:ext>
            </a:extLst>
          </p:cNvPr>
          <p:cNvCxnSpPr>
            <a:cxnSpLocks/>
          </p:cNvCxnSpPr>
          <p:nvPr/>
        </p:nvCxnSpPr>
        <p:spPr>
          <a:xfrm>
            <a:off x="2030263" y="3931508"/>
            <a:ext cx="2025172" cy="365041"/>
          </a:xfrm>
          <a:prstGeom prst="straightConnector1">
            <a:avLst/>
          </a:prstGeom>
          <a:ln w="38100">
            <a:solidFill>
              <a:srgbClr val="38C9E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A2C8A2A8-C57F-4F8E-925F-E90DC8EB6251}"/>
              </a:ext>
            </a:extLst>
          </p:cNvPr>
          <p:cNvCxnSpPr>
            <a:cxnSpLocks/>
          </p:cNvCxnSpPr>
          <p:nvPr/>
        </p:nvCxnSpPr>
        <p:spPr>
          <a:xfrm>
            <a:off x="2030264" y="3919879"/>
            <a:ext cx="4809481" cy="1347647"/>
          </a:xfrm>
          <a:prstGeom prst="straightConnector1">
            <a:avLst/>
          </a:prstGeom>
          <a:ln w="38100">
            <a:solidFill>
              <a:srgbClr val="38C9ED"/>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6">
            <a:extLst>
              <a:ext uri="{FF2B5EF4-FFF2-40B4-BE49-F238E27FC236}">
                <a16:creationId xmlns:a16="http://schemas.microsoft.com/office/drawing/2014/main" id="{880A8D02-38DD-B549-A737-7D0F83F7A68F}"/>
              </a:ext>
            </a:extLst>
          </p:cNvPr>
          <p:cNvSpPr txBox="1">
            <a:spLocks noChangeAspect="1"/>
          </p:cNvSpPr>
          <p:nvPr/>
        </p:nvSpPr>
        <p:spPr>
          <a:xfrm>
            <a:off x="2735627" y="248828"/>
            <a:ext cx="6096000" cy="902876"/>
          </a:xfrm>
          <a:prstGeom prst="rect">
            <a:avLst/>
          </a:prstGeom>
        </p:spPr>
        <p:txBody>
          <a:bodyPr wrap="square" lIns="0" tIns="0" rIns="0" bIns="0" rtlCol="0" anchor="t">
            <a:spAutoFit/>
          </a:bodyPr>
          <a:lstStyle/>
          <a:p>
            <a:pPr algn="ctr"/>
            <a:r>
              <a:rPr lang="ca-ES" sz="3200" b="1" i="1" noProof="0" dirty="0" err="1">
                <a:solidFill>
                  <a:srgbClr val="019EE2"/>
                </a:solidFill>
                <a:latin typeface="Poppins"/>
                <a:cs typeface="Poppins"/>
              </a:rPr>
              <a:t>Phishing</a:t>
            </a:r>
            <a:r>
              <a:rPr lang="ca-ES" sz="3200" b="1" i="1" noProof="0" dirty="0">
                <a:solidFill>
                  <a:srgbClr val="019EE2"/>
                </a:solidFill>
                <a:latin typeface="Poppins"/>
                <a:cs typeface="Poppins"/>
              </a:rPr>
              <a:t> o Pesca</a:t>
            </a:r>
          </a:p>
          <a:p>
            <a:pPr algn="ctr"/>
            <a:r>
              <a:rPr lang="ca-ES" sz="2667" b="1" i="1" noProof="0" dirty="0">
                <a:solidFill>
                  <a:srgbClr val="019EE2"/>
                </a:solidFill>
                <a:latin typeface="Poppins"/>
                <a:cs typeface="Poppins"/>
              </a:rPr>
              <a:t>Como detectar-ho</a:t>
            </a:r>
          </a:p>
        </p:txBody>
      </p:sp>
    </p:spTree>
    <p:extLst>
      <p:ext uri="{BB962C8B-B14F-4D97-AF65-F5344CB8AC3E}">
        <p14:creationId xmlns:p14="http://schemas.microsoft.com/office/powerpoint/2010/main" val="19967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BB794-FEE5-8CB9-5839-CDBA7FAE27E7}"/>
            </a:ext>
          </a:extLst>
        </p:cNvPr>
        <p:cNvGrpSpPr/>
        <p:nvPr/>
      </p:nvGrpSpPr>
      <p:grpSpPr>
        <a:xfrm>
          <a:off x="0" y="0"/>
          <a:ext cx="0" cy="0"/>
          <a:chOff x="0" y="0"/>
          <a:chExt cx="0" cy="0"/>
        </a:xfrm>
      </p:grpSpPr>
      <p:pic>
        <p:nvPicPr>
          <p:cNvPr id="2" name="Imagen 27">
            <a:extLst>
              <a:ext uri="{FF2B5EF4-FFF2-40B4-BE49-F238E27FC236}">
                <a16:creationId xmlns:a16="http://schemas.microsoft.com/office/drawing/2014/main" id="{48BB9CF7-1E2C-77B8-DB4B-C311463BD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9" y="1167923"/>
            <a:ext cx="7315200" cy="4961467"/>
          </a:xfrm>
          <a:prstGeom prst="rect">
            <a:avLst/>
          </a:prstGeom>
        </p:spPr>
      </p:pic>
      <p:sp>
        <p:nvSpPr>
          <p:cNvPr id="3" name="Rectángulo: esquinas redondeadas 1">
            <a:extLst>
              <a:ext uri="{FF2B5EF4-FFF2-40B4-BE49-F238E27FC236}">
                <a16:creationId xmlns:a16="http://schemas.microsoft.com/office/drawing/2014/main" id="{BFA46833-356A-1A97-29B8-6E5D8E833180}"/>
              </a:ext>
            </a:extLst>
          </p:cNvPr>
          <p:cNvSpPr/>
          <p:nvPr/>
        </p:nvSpPr>
        <p:spPr>
          <a:xfrm>
            <a:off x="784481" y="1238040"/>
            <a:ext cx="6263688" cy="76808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20445" hangingPunct="1"/>
            <a:endParaRPr lang="ca-ES" sz="2000" kern="1200" noProof="0" dirty="0">
              <a:solidFill>
                <a:prstClr val="white"/>
              </a:solidFill>
              <a:latin typeface="Calibri"/>
            </a:endParaRPr>
          </a:p>
        </p:txBody>
      </p:sp>
      <p:sp>
        <p:nvSpPr>
          <p:cNvPr id="4" name="Rectángulo: esquinas redondeadas 3">
            <a:extLst>
              <a:ext uri="{FF2B5EF4-FFF2-40B4-BE49-F238E27FC236}">
                <a16:creationId xmlns:a16="http://schemas.microsoft.com/office/drawing/2014/main" id="{4959CBF9-0208-DFC1-E870-4DB969CC4F26}"/>
              </a:ext>
            </a:extLst>
          </p:cNvPr>
          <p:cNvSpPr/>
          <p:nvPr/>
        </p:nvSpPr>
        <p:spPr>
          <a:xfrm>
            <a:off x="832731" y="4007261"/>
            <a:ext cx="5208917" cy="76808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20445" hangingPunct="1"/>
            <a:endParaRPr lang="ca-ES" sz="2000" kern="1200" noProof="0" dirty="0">
              <a:solidFill>
                <a:prstClr val="white"/>
              </a:solidFill>
              <a:latin typeface="Calibri"/>
            </a:endParaRPr>
          </a:p>
        </p:txBody>
      </p:sp>
      <p:sp>
        <p:nvSpPr>
          <p:cNvPr id="5" name="Rectángulo: esquinas redondeadas 4">
            <a:extLst>
              <a:ext uri="{FF2B5EF4-FFF2-40B4-BE49-F238E27FC236}">
                <a16:creationId xmlns:a16="http://schemas.microsoft.com/office/drawing/2014/main" id="{F4620681-D7C0-9096-2737-55E41899FE3D}"/>
              </a:ext>
            </a:extLst>
          </p:cNvPr>
          <p:cNvSpPr/>
          <p:nvPr/>
        </p:nvSpPr>
        <p:spPr>
          <a:xfrm>
            <a:off x="973682" y="2945776"/>
            <a:ext cx="3523889" cy="291203"/>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20445" hangingPunct="1"/>
            <a:endParaRPr lang="ca-ES" sz="2000" kern="1200" noProof="0" dirty="0">
              <a:solidFill>
                <a:prstClr val="white"/>
              </a:solidFill>
              <a:latin typeface="Calibri"/>
            </a:endParaRPr>
          </a:p>
        </p:txBody>
      </p:sp>
      <p:pic>
        <p:nvPicPr>
          <p:cNvPr id="6" name="Imagen 6">
            <a:extLst>
              <a:ext uri="{FF2B5EF4-FFF2-40B4-BE49-F238E27FC236}">
                <a16:creationId xmlns:a16="http://schemas.microsoft.com/office/drawing/2014/main" id="{EA7A5F4D-E79F-DB21-99D4-A9A42A9CA328}"/>
              </a:ext>
            </a:extLst>
          </p:cNvPr>
          <p:cNvPicPr>
            <a:picLocks noChangeAspect="1"/>
          </p:cNvPicPr>
          <p:nvPr/>
        </p:nvPicPr>
        <p:blipFill>
          <a:blip r:embed="rId4"/>
          <a:stretch>
            <a:fillRect/>
          </a:stretch>
        </p:blipFill>
        <p:spPr>
          <a:xfrm>
            <a:off x="8081193" y="1245414"/>
            <a:ext cx="876452" cy="876452"/>
          </a:xfrm>
          <a:prstGeom prst="rect">
            <a:avLst/>
          </a:prstGeom>
        </p:spPr>
      </p:pic>
      <p:sp>
        <p:nvSpPr>
          <p:cNvPr id="7" name="TextBox 13">
            <a:extLst>
              <a:ext uri="{FF2B5EF4-FFF2-40B4-BE49-F238E27FC236}">
                <a16:creationId xmlns:a16="http://schemas.microsoft.com/office/drawing/2014/main" id="{2C85027B-E62B-E2A0-5970-5C3E7B3EDB4C}"/>
              </a:ext>
            </a:extLst>
          </p:cNvPr>
          <p:cNvSpPr txBox="1"/>
          <p:nvPr/>
        </p:nvSpPr>
        <p:spPr>
          <a:xfrm>
            <a:off x="8900158" y="1207049"/>
            <a:ext cx="2912613" cy="2683042"/>
          </a:xfrm>
          <a:prstGeom prst="rect">
            <a:avLst/>
          </a:prstGeom>
        </p:spPr>
        <p:txBody>
          <a:bodyPr wrap="square" lIns="0" tIns="0" rIns="0" bIns="0" rtlCol="0" anchor="t">
            <a:spAutoFit/>
          </a:bodyPr>
          <a:lstStyle/>
          <a:p>
            <a:pPr algn="ctr" defTabSz="1020445" hangingPunct="1">
              <a:lnSpc>
                <a:spcPts val="3013"/>
              </a:lnSpc>
            </a:pPr>
            <a:r>
              <a:rPr lang="ca-ES" sz="2400" b="1" kern="1200" spc="20" noProof="0" dirty="0">
                <a:solidFill>
                  <a:srgbClr val="595959"/>
                </a:solidFill>
                <a:latin typeface="Poppins"/>
                <a:ea typeface="+mn-ea"/>
                <a:cs typeface="Poppins"/>
              </a:rPr>
              <a:t>                         Remitent</a:t>
            </a:r>
          </a:p>
          <a:p>
            <a:pPr defTabSz="1020445" hangingPunct="1">
              <a:lnSpc>
                <a:spcPts val="3013"/>
              </a:lnSpc>
            </a:pPr>
            <a:r>
              <a:rPr lang="ca-ES" kern="1200" spc="20" noProof="0" dirty="0">
                <a:solidFill>
                  <a:srgbClr val="595959"/>
                </a:solidFill>
                <a:latin typeface="Poppins"/>
                <a:ea typeface="+mn-ea"/>
                <a:cs typeface="Poppins"/>
              </a:rPr>
              <a:t>- L'adreça d’origen del correu dona pistes.
- L' adreça de l'enllaç també.</a:t>
            </a:r>
          </a:p>
          <a:p>
            <a:pPr algn="ctr" defTabSz="1020445" hangingPunct="1">
              <a:lnSpc>
                <a:spcPts val="3013"/>
              </a:lnSpc>
            </a:pPr>
            <a:endParaRPr lang="ca-ES" sz="2400" kern="1200" spc="20" noProof="0" dirty="0">
              <a:solidFill>
                <a:srgbClr val="595959"/>
              </a:solidFill>
              <a:latin typeface="Poppins"/>
              <a:ea typeface="+mn-ea"/>
              <a:cs typeface="Poppins"/>
            </a:endParaRPr>
          </a:p>
        </p:txBody>
      </p:sp>
      <p:cxnSp>
        <p:nvCxnSpPr>
          <p:cNvPr id="8" name="Conector recto de flecha 10">
            <a:extLst>
              <a:ext uri="{FF2B5EF4-FFF2-40B4-BE49-F238E27FC236}">
                <a16:creationId xmlns:a16="http://schemas.microsoft.com/office/drawing/2014/main" id="{BD55C349-F78F-B770-CEFE-9971261936BA}"/>
              </a:ext>
            </a:extLst>
          </p:cNvPr>
          <p:cNvCxnSpPr>
            <a:cxnSpLocks/>
            <a:endCxn id="3" idx="3"/>
          </p:cNvCxnSpPr>
          <p:nvPr/>
        </p:nvCxnSpPr>
        <p:spPr>
          <a:xfrm flipH="1" flipV="1">
            <a:off x="7048170" y="1622083"/>
            <a:ext cx="1022645" cy="2511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11">
            <a:extLst>
              <a:ext uri="{FF2B5EF4-FFF2-40B4-BE49-F238E27FC236}">
                <a16:creationId xmlns:a16="http://schemas.microsoft.com/office/drawing/2014/main" id="{9EA9B107-CB01-732E-AD45-6ED493CA7FB7}"/>
              </a:ext>
            </a:extLst>
          </p:cNvPr>
          <p:cNvPicPr>
            <a:picLocks noChangeAspect="1"/>
          </p:cNvPicPr>
          <p:nvPr/>
        </p:nvPicPr>
        <p:blipFill>
          <a:blip r:embed="rId5"/>
          <a:stretch>
            <a:fillRect/>
          </a:stretch>
        </p:blipFill>
        <p:spPr>
          <a:xfrm>
            <a:off x="7729558" y="3882547"/>
            <a:ext cx="876452" cy="876452"/>
          </a:xfrm>
          <a:prstGeom prst="rect">
            <a:avLst/>
          </a:prstGeom>
        </p:spPr>
      </p:pic>
      <p:sp>
        <p:nvSpPr>
          <p:cNvPr id="10" name="TextBox 19">
            <a:extLst>
              <a:ext uri="{FF2B5EF4-FFF2-40B4-BE49-F238E27FC236}">
                <a16:creationId xmlns:a16="http://schemas.microsoft.com/office/drawing/2014/main" id="{19E50EF1-98DB-7B6C-CBFD-53F6C6E19E3F}"/>
              </a:ext>
            </a:extLst>
          </p:cNvPr>
          <p:cNvSpPr txBox="1"/>
          <p:nvPr/>
        </p:nvSpPr>
        <p:spPr>
          <a:xfrm>
            <a:off x="8437266" y="3946469"/>
            <a:ext cx="3059334" cy="759439"/>
          </a:xfrm>
          <a:prstGeom prst="rect">
            <a:avLst/>
          </a:prstGeom>
        </p:spPr>
        <p:txBody>
          <a:bodyPr wrap="square" lIns="0" tIns="0" rIns="0" bIns="0" rtlCol="0" anchor="t">
            <a:spAutoFit/>
          </a:bodyPr>
          <a:lstStyle/>
          <a:p>
            <a:pPr algn="ctr" defTabSz="1020445" hangingPunct="1">
              <a:lnSpc>
                <a:spcPts val="3013"/>
              </a:lnSpc>
            </a:pPr>
            <a:r>
              <a:rPr lang="ca-ES" sz="2400" b="1" kern="1200" spc="20" noProof="0" dirty="0">
                <a:solidFill>
                  <a:srgbClr val="595959"/>
                </a:solidFill>
                <a:latin typeface="Poppins"/>
                <a:ea typeface="+mn-ea"/>
                <a:cs typeface="Poppins"/>
              </a:rPr>
              <a:t>Assumpte/ objectiu</a:t>
            </a:r>
            <a:endParaRPr lang="ca-ES" sz="1467" kern="1200" spc="20" noProof="0" dirty="0">
              <a:solidFill>
                <a:srgbClr val="595959"/>
              </a:solidFill>
              <a:latin typeface="Poppins"/>
              <a:ea typeface="+mn-ea"/>
              <a:cs typeface="Poppins"/>
            </a:endParaRPr>
          </a:p>
        </p:txBody>
      </p:sp>
      <p:pic>
        <p:nvPicPr>
          <p:cNvPr id="11" name="Imagen 13">
            <a:extLst>
              <a:ext uri="{FF2B5EF4-FFF2-40B4-BE49-F238E27FC236}">
                <a16:creationId xmlns:a16="http://schemas.microsoft.com/office/drawing/2014/main" id="{D5F39FAD-ADF1-C3BA-246E-F4DA4763ADEB}"/>
              </a:ext>
            </a:extLst>
          </p:cNvPr>
          <p:cNvPicPr>
            <a:picLocks noChangeAspect="1"/>
          </p:cNvPicPr>
          <p:nvPr/>
        </p:nvPicPr>
        <p:blipFill>
          <a:blip r:embed="rId6"/>
          <a:stretch>
            <a:fillRect/>
          </a:stretch>
        </p:blipFill>
        <p:spPr>
          <a:xfrm>
            <a:off x="7696297" y="5003882"/>
            <a:ext cx="876452" cy="876452"/>
          </a:xfrm>
          <a:prstGeom prst="rect">
            <a:avLst/>
          </a:prstGeom>
        </p:spPr>
      </p:pic>
      <p:sp>
        <p:nvSpPr>
          <p:cNvPr id="12" name="TextBox 7">
            <a:extLst>
              <a:ext uri="{FF2B5EF4-FFF2-40B4-BE49-F238E27FC236}">
                <a16:creationId xmlns:a16="http://schemas.microsoft.com/office/drawing/2014/main" id="{3F00D77B-B6D3-4161-A52B-A2379C982ADE}"/>
              </a:ext>
            </a:extLst>
          </p:cNvPr>
          <p:cNvSpPr txBox="1"/>
          <p:nvPr/>
        </p:nvSpPr>
        <p:spPr>
          <a:xfrm>
            <a:off x="7942023" y="5003882"/>
            <a:ext cx="3554577" cy="759439"/>
          </a:xfrm>
          <a:prstGeom prst="rect">
            <a:avLst/>
          </a:prstGeom>
        </p:spPr>
        <p:txBody>
          <a:bodyPr wrap="square" lIns="0" tIns="0" rIns="0" bIns="0" rtlCol="0" anchor="t">
            <a:spAutoFit/>
          </a:bodyPr>
          <a:lstStyle/>
          <a:p>
            <a:pPr algn="ctr" defTabSz="1020445" hangingPunct="1">
              <a:lnSpc>
                <a:spcPts val="3013"/>
              </a:lnSpc>
            </a:pPr>
            <a:r>
              <a:rPr lang="ca-ES" sz="2400" b="1" kern="1200" spc="20" noProof="0" dirty="0">
                <a:solidFill>
                  <a:srgbClr val="595959"/>
                </a:solidFill>
                <a:latin typeface="Poppins"/>
                <a:ea typeface="+mn-ea"/>
                <a:cs typeface="Poppins"/>
              </a:rPr>
              <a:t>Enllaços/</a:t>
            </a:r>
          </a:p>
          <a:p>
            <a:pPr algn="ctr" defTabSz="1020445" hangingPunct="1">
              <a:lnSpc>
                <a:spcPts val="3013"/>
              </a:lnSpc>
            </a:pPr>
            <a:r>
              <a:rPr lang="ca-ES" sz="2400" b="1" kern="1200" spc="20" noProof="0" dirty="0">
                <a:solidFill>
                  <a:srgbClr val="595959"/>
                </a:solidFill>
                <a:latin typeface="Poppins"/>
                <a:ea typeface="+mn-ea"/>
                <a:cs typeface="Poppins"/>
              </a:rPr>
              <a:t>doc. adjunts</a:t>
            </a:r>
            <a:endParaRPr lang="ca-ES" sz="2400" kern="1200" spc="20" noProof="0" dirty="0">
              <a:solidFill>
                <a:srgbClr val="595959"/>
              </a:solidFill>
              <a:latin typeface="Poppins"/>
              <a:ea typeface="+mn-ea"/>
              <a:cs typeface="Poppins"/>
            </a:endParaRPr>
          </a:p>
        </p:txBody>
      </p:sp>
      <p:cxnSp>
        <p:nvCxnSpPr>
          <p:cNvPr id="13" name="Conector recto de flecha 15">
            <a:extLst>
              <a:ext uri="{FF2B5EF4-FFF2-40B4-BE49-F238E27FC236}">
                <a16:creationId xmlns:a16="http://schemas.microsoft.com/office/drawing/2014/main" id="{43B40324-CCE7-7749-158E-5D971CBAC481}"/>
              </a:ext>
            </a:extLst>
          </p:cNvPr>
          <p:cNvCxnSpPr>
            <a:cxnSpLocks/>
            <a:stCxn id="16" idx="2"/>
            <a:endCxn id="5" idx="3"/>
          </p:cNvCxnSpPr>
          <p:nvPr/>
        </p:nvCxnSpPr>
        <p:spPr>
          <a:xfrm flipH="1" flipV="1">
            <a:off x="4497571" y="3091377"/>
            <a:ext cx="3198725" cy="122939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6">
            <a:extLst>
              <a:ext uri="{FF2B5EF4-FFF2-40B4-BE49-F238E27FC236}">
                <a16:creationId xmlns:a16="http://schemas.microsoft.com/office/drawing/2014/main" id="{FAB2A9A7-8A01-441E-78C2-A9022260CCA2}"/>
              </a:ext>
            </a:extLst>
          </p:cNvPr>
          <p:cNvCxnSpPr>
            <a:cxnSpLocks/>
            <a:stCxn id="17" idx="2"/>
          </p:cNvCxnSpPr>
          <p:nvPr/>
        </p:nvCxnSpPr>
        <p:spPr>
          <a:xfrm flipH="1" flipV="1">
            <a:off x="6074911" y="4611920"/>
            <a:ext cx="1611005" cy="85487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Elipse 20">
            <a:extLst>
              <a:ext uri="{FF2B5EF4-FFF2-40B4-BE49-F238E27FC236}">
                <a16:creationId xmlns:a16="http://schemas.microsoft.com/office/drawing/2014/main" id="{8A05D999-F60E-D4A8-63F7-411140143F7A}"/>
              </a:ext>
            </a:extLst>
          </p:cNvPr>
          <p:cNvSpPr/>
          <p:nvPr/>
        </p:nvSpPr>
        <p:spPr>
          <a:xfrm>
            <a:off x="8070813" y="1253258"/>
            <a:ext cx="897211" cy="87645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20445" hangingPunct="1"/>
            <a:endParaRPr lang="ca-ES" sz="2000" kern="1200" noProof="0" dirty="0">
              <a:solidFill>
                <a:prstClr val="white"/>
              </a:solidFill>
              <a:latin typeface="Calibri"/>
            </a:endParaRPr>
          </a:p>
        </p:txBody>
      </p:sp>
      <p:sp>
        <p:nvSpPr>
          <p:cNvPr id="16" name="Elipse 21">
            <a:extLst>
              <a:ext uri="{FF2B5EF4-FFF2-40B4-BE49-F238E27FC236}">
                <a16:creationId xmlns:a16="http://schemas.microsoft.com/office/drawing/2014/main" id="{0908D1A0-3830-5891-CE30-957534765BD7}"/>
              </a:ext>
            </a:extLst>
          </p:cNvPr>
          <p:cNvSpPr/>
          <p:nvPr/>
        </p:nvSpPr>
        <p:spPr>
          <a:xfrm>
            <a:off x="7696297" y="3882546"/>
            <a:ext cx="909713" cy="876453"/>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20445" hangingPunct="1"/>
            <a:endParaRPr lang="ca-ES" sz="2000" kern="1200" noProof="0" dirty="0">
              <a:solidFill>
                <a:prstClr val="white"/>
              </a:solidFill>
              <a:latin typeface="Calibri"/>
            </a:endParaRPr>
          </a:p>
        </p:txBody>
      </p:sp>
      <p:sp>
        <p:nvSpPr>
          <p:cNvPr id="17" name="Elipse 22">
            <a:extLst>
              <a:ext uri="{FF2B5EF4-FFF2-40B4-BE49-F238E27FC236}">
                <a16:creationId xmlns:a16="http://schemas.microsoft.com/office/drawing/2014/main" id="{FCAF421A-FF97-A8AE-0B4A-9E2BA22BC9B2}"/>
              </a:ext>
            </a:extLst>
          </p:cNvPr>
          <p:cNvSpPr/>
          <p:nvPr/>
        </p:nvSpPr>
        <p:spPr>
          <a:xfrm>
            <a:off x="7685916" y="5028571"/>
            <a:ext cx="897211" cy="876453"/>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20445" hangingPunct="1"/>
            <a:endParaRPr lang="ca-ES" sz="2000" kern="1200" noProof="0" dirty="0">
              <a:solidFill>
                <a:prstClr val="white"/>
              </a:solidFill>
              <a:latin typeface="Calibri"/>
            </a:endParaRPr>
          </a:p>
        </p:txBody>
      </p:sp>
      <p:sp>
        <p:nvSpPr>
          <p:cNvPr id="18" name="TextBox 6">
            <a:extLst>
              <a:ext uri="{FF2B5EF4-FFF2-40B4-BE49-F238E27FC236}">
                <a16:creationId xmlns:a16="http://schemas.microsoft.com/office/drawing/2014/main" id="{3BA6F59E-B389-B3A1-D613-A69838B5222E}"/>
              </a:ext>
            </a:extLst>
          </p:cNvPr>
          <p:cNvSpPr txBox="1">
            <a:spLocks noChangeAspect="1"/>
          </p:cNvSpPr>
          <p:nvPr/>
        </p:nvSpPr>
        <p:spPr>
          <a:xfrm>
            <a:off x="2735627" y="248828"/>
            <a:ext cx="6096000" cy="902876"/>
          </a:xfrm>
          <a:prstGeom prst="rect">
            <a:avLst/>
          </a:prstGeom>
        </p:spPr>
        <p:txBody>
          <a:bodyPr wrap="square" lIns="0" tIns="0" rIns="0" bIns="0" rtlCol="0" anchor="t">
            <a:spAutoFit/>
          </a:bodyPr>
          <a:lstStyle/>
          <a:p>
            <a:pPr algn="ctr" defTabSz="1020445" hangingPunct="1"/>
            <a:r>
              <a:rPr lang="ca-ES" sz="3200" b="1" i="1" kern="1200" noProof="0" dirty="0" err="1">
                <a:solidFill>
                  <a:srgbClr val="019EE2"/>
                </a:solidFill>
                <a:latin typeface="Poppins"/>
                <a:ea typeface="+mn-ea"/>
                <a:cs typeface="Poppins"/>
              </a:rPr>
              <a:t>Phishing</a:t>
            </a:r>
            <a:r>
              <a:rPr lang="ca-ES" sz="3200" b="1" i="1" kern="1200" noProof="0" dirty="0">
                <a:solidFill>
                  <a:srgbClr val="019EE2"/>
                </a:solidFill>
                <a:latin typeface="Poppins"/>
                <a:ea typeface="+mn-ea"/>
                <a:cs typeface="Poppins"/>
              </a:rPr>
              <a:t> o Pesca</a:t>
            </a:r>
          </a:p>
          <a:p>
            <a:pPr algn="ctr" defTabSz="1020445" hangingPunct="1"/>
            <a:r>
              <a:rPr lang="ca-ES" sz="2667" b="1" i="1" kern="1200" noProof="0" dirty="0">
                <a:solidFill>
                  <a:srgbClr val="019EE2"/>
                </a:solidFill>
                <a:latin typeface="Poppins"/>
                <a:ea typeface="+mn-ea"/>
                <a:cs typeface="Poppins"/>
              </a:rPr>
              <a:t>Exemple: AGÈNCIA TRIBUTÀRIA</a:t>
            </a:r>
          </a:p>
        </p:txBody>
      </p:sp>
      <p:pic>
        <p:nvPicPr>
          <p:cNvPr id="19" name="Imagen 35">
            <a:extLst>
              <a:ext uri="{FF2B5EF4-FFF2-40B4-BE49-F238E27FC236}">
                <a16:creationId xmlns:a16="http://schemas.microsoft.com/office/drawing/2014/main" id="{9909AC7A-DC9E-C7A3-3013-6C35F0C1BE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9513" y="5908551"/>
            <a:ext cx="6754644" cy="431547"/>
          </a:xfrm>
          <a:prstGeom prst="rect">
            <a:avLst/>
          </a:prstGeom>
        </p:spPr>
      </p:pic>
      <p:sp>
        <p:nvSpPr>
          <p:cNvPr id="21" name="Fletxa: avall 20">
            <a:extLst>
              <a:ext uri="{FF2B5EF4-FFF2-40B4-BE49-F238E27FC236}">
                <a16:creationId xmlns:a16="http://schemas.microsoft.com/office/drawing/2014/main" id="{50B83333-C8E0-A87E-08BF-2C5435610193}"/>
              </a:ext>
            </a:extLst>
          </p:cNvPr>
          <p:cNvSpPr/>
          <p:nvPr/>
        </p:nvSpPr>
        <p:spPr>
          <a:xfrm>
            <a:off x="10992544" y="5466797"/>
            <a:ext cx="288032" cy="413537"/>
          </a:xfrm>
          <a:prstGeom prst="downArrow">
            <a:avLst/>
          </a:prstGeom>
          <a:solidFill>
            <a:srgbClr val="0070C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ca-ES" sz="1800" b="0" i="0" u="none" strike="noStrike" cap="none" spc="0" normalizeH="0" baseline="0" noProof="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3087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10" grpId="0"/>
      <p:bldP spid="12" grpId="0"/>
      <p:bldP spid="15" grpId="0" animBg="1"/>
      <p:bldP spid="16" grpId="0" animBg="1"/>
      <p:bldP spid="17" grpId="0" animBg="1"/>
    </p:bld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Montserrat Regular"/>
        <a:ea typeface="Montserrat Regular"/>
        <a:cs typeface="Montserrat Regular"/>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Montserrat Regular"/>
        <a:ea typeface="Montserrat Regular"/>
        <a:cs typeface="Montserrat Regular"/>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27A2F21C761C84A941658C4AD1EC32A" ma:contentTypeVersion="19" ma:contentTypeDescription="Crear nuevo documento." ma:contentTypeScope="" ma:versionID="72b13fc972c3255e5a4a3b768369262e">
  <xsd:schema xmlns:xsd="http://www.w3.org/2001/XMLSchema" xmlns:xs="http://www.w3.org/2001/XMLSchema" xmlns:p="http://schemas.microsoft.com/office/2006/metadata/properties" xmlns:ns2="d5f543d2-e98f-4bcb-aac4-dbb9963c52ee" xmlns:ns3="edad2d25-cae2-46af-8973-51d41c80e85c" targetNamespace="http://schemas.microsoft.com/office/2006/metadata/properties" ma:root="true" ma:fieldsID="c677e340dbbc1d7d40af346bedce25d6" ns2:_="" ns3:_="">
    <xsd:import namespace="d5f543d2-e98f-4bcb-aac4-dbb9963c52ee"/>
    <xsd:import namespace="edad2d25-cae2-46af-8973-51d41c80e8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543d2-e98f-4bcb-aac4-dbb9963c5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110d00d6-cce3-4cd4-aed1-a69db36227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ad2d25-cae2-46af-8973-51d41c80e85c"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3a042995-7fc0-4da1-9e05-5cb74a7f4c37}" ma:internalName="TaxCatchAll" ma:showField="CatchAllData" ma:web="edad2d25-cae2-46af-8973-51d41c80e8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ad2d25-cae2-46af-8973-51d41c80e85c" xsi:nil="true"/>
    <lcf76f155ced4ddcb4097134ff3c332f xmlns="d5f543d2-e98f-4bcb-aac4-dbb9963c52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DC9529-8FD7-4A02-B9E2-EFAEC96AB4CA}"/>
</file>

<file path=customXml/itemProps2.xml><?xml version="1.0" encoding="utf-8"?>
<ds:datastoreItem xmlns:ds="http://schemas.openxmlformats.org/officeDocument/2006/customXml" ds:itemID="{E1378615-319A-4F2F-AA6F-FEDF3C65E956}"/>
</file>

<file path=customXml/itemProps3.xml><?xml version="1.0" encoding="utf-8"?>
<ds:datastoreItem xmlns:ds="http://schemas.openxmlformats.org/officeDocument/2006/customXml" ds:itemID="{38258953-A069-4F4A-9800-4138C9072F0B}"/>
</file>

<file path=docProps/app.xml><?xml version="1.0" encoding="utf-8"?>
<Properties xmlns="http://schemas.openxmlformats.org/officeDocument/2006/extended-properties" xmlns:vt="http://schemas.openxmlformats.org/officeDocument/2006/docPropsVTypes">
  <TotalTime>32641</TotalTime>
  <Words>8443</Words>
  <Application>Microsoft Macintosh PowerPoint</Application>
  <PresentationFormat>Panorámica</PresentationFormat>
  <Paragraphs>356</Paragraphs>
  <Slides>33</Slides>
  <Notes>33</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33</vt:i4>
      </vt:variant>
    </vt:vector>
  </HeadingPairs>
  <TitlesOfParts>
    <vt:vector size="52" baseType="lpstr">
      <vt:lpstr>Arial</vt:lpstr>
      <vt:lpstr>Calibri</vt:lpstr>
      <vt:lpstr>Calibri Light</vt:lpstr>
      <vt:lpstr>Courier New</vt:lpstr>
      <vt:lpstr>Helvetica</vt:lpstr>
      <vt:lpstr>MajritTxRoman</vt:lpstr>
      <vt:lpstr>Montserrat Bold</vt:lpstr>
      <vt:lpstr>Montserrat Regular</vt:lpstr>
      <vt:lpstr>Open Sans Light</vt:lpstr>
      <vt:lpstr>Open Sans SemiBold</vt:lpstr>
      <vt:lpstr>open_sansextrabold</vt:lpstr>
      <vt:lpstr>open_sansregular</vt:lpstr>
      <vt:lpstr>OpenSans</vt:lpstr>
      <vt:lpstr>OpenSans-Bold</vt:lpstr>
      <vt:lpstr>Poppins</vt:lpstr>
      <vt:lpstr>Poppins Bold</vt:lpstr>
      <vt:lpstr>Quarto-Bold</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AVALOS GULIN</dc:creator>
  <cp:lastModifiedBy>Microsoft Office User</cp:lastModifiedBy>
  <cp:revision>607</cp:revision>
  <cp:lastPrinted>2019-09-16T09:55:49Z</cp:lastPrinted>
  <dcterms:modified xsi:type="dcterms:W3CDTF">2025-06-25T07:55:05Z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0x010100927A2F21C761C84A941658C4AD1EC32A</vt:lpwstr>
  </property>
</Properties>
</file>