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3"/>
  </p:notesMasterIdLst>
  <p:sldIdLst>
    <p:sldId id="256" r:id="rId5"/>
    <p:sldId id="257" r:id="rId6"/>
    <p:sldId id="259" r:id="rId7"/>
    <p:sldId id="265" r:id="rId8"/>
    <p:sldId id="261" r:id="rId9"/>
    <p:sldId id="289" r:id="rId10"/>
    <p:sldId id="290" r:id="rId11"/>
    <p:sldId id="291" r:id="rId12"/>
    <p:sldId id="272" r:id="rId13"/>
    <p:sldId id="292" r:id="rId14"/>
    <p:sldId id="262" r:id="rId15"/>
    <p:sldId id="263" r:id="rId16"/>
    <p:sldId id="293" r:id="rId17"/>
    <p:sldId id="294" r:id="rId18"/>
    <p:sldId id="264" r:id="rId19"/>
    <p:sldId id="303" r:id="rId20"/>
    <p:sldId id="304" r:id="rId21"/>
    <p:sldId id="297" r:id="rId22"/>
    <p:sldId id="305" r:id="rId23"/>
    <p:sldId id="276" r:id="rId24"/>
    <p:sldId id="298" r:id="rId25"/>
    <p:sldId id="299" r:id="rId26"/>
    <p:sldId id="300" r:id="rId27"/>
    <p:sldId id="301" r:id="rId28"/>
    <p:sldId id="302" r:id="rId29"/>
    <p:sldId id="284" r:id="rId30"/>
    <p:sldId id="285" r:id="rId31"/>
    <p:sldId id="286" r:id="rId32"/>
  </p:sldIdLst>
  <p:sldSz cx="9144000" cy="5143500" type="screen16x9"/>
  <p:notesSz cx="6858000" cy="9144000"/>
  <p:defaultTex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B54A"/>
    <a:srgbClr val="42BB60"/>
    <a:srgbClr val="82DC77"/>
    <a:srgbClr val="006837"/>
    <a:srgbClr val="E41395"/>
    <a:srgbClr val="F8931F"/>
    <a:srgbClr val="C027B9"/>
    <a:srgbClr val="FFC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567" autoAdjust="0"/>
  </p:normalViewPr>
  <p:slideViewPr>
    <p:cSldViewPr snapToGrid="0">
      <p:cViewPr varScale="1">
        <p:scale>
          <a:sx n="120" d="100"/>
          <a:sy n="120" d="100"/>
        </p:scale>
        <p:origin x="1344" y="1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ume Bercial" userId="a9dcbdd6-af5c-4e92-bef4-63b5f302f606" providerId="ADAL" clId="{52898003-C143-4423-9B2B-F0C119325400}"/>
    <pc:docChg chg="modSld">
      <pc:chgData name="Jaume Bercial" userId="a9dcbdd6-af5c-4e92-bef4-63b5f302f606" providerId="ADAL" clId="{52898003-C143-4423-9B2B-F0C119325400}" dt="2026-09-28T10:37:55.019" v="18" actId="790"/>
      <pc:docMkLst>
        <pc:docMk/>
      </pc:docMkLst>
      <pc:sldChg chg="modNotesTx">
        <pc:chgData name="Jaume Bercial" userId="a9dcbdd6-af5c-4e92-bef4-63b5f302f606" providerId="ADAL" clId="{52898003-C143-4423-9B2B-F0C119325400}" dt="2026-09-28T10:29:18.558" v="0" actId="790"/>
        <pc:sldMkLst>
          <pc:docMk/>
          <pc:sldMk cId="3776192086" sldId="257"/>
        </pc:sldMkLst>
      </pc:sldChg>
      <pc:sldChg chg="modNotesTx">
        <pc:chgData name="Jaume Bercial" userId="a9dcbdd6-af5c-4e92-bef4-63b5f302f606" providerId="ADAL" clId="{52898003-C143-4423-9B2B-F0C119325400}" dt="2026-09-28T10:29:41.585" v="1" actId="790"/>
        <pc:sldMkLst>
          <pc:docMk/>
          <pc:sldMk cId="421737393" sldId="259"/>
        </pc:sldMkLst>
      </pc:sldChg>
      <pc:sldChg chg="modNotesTx">
        <pc:chgData name="Jaume Bercial" userId="a9dcbdd6-af5c-4e92-bef4-63b5f302f606" providerId="ADAL" clId="{52898003-C143-4423-9B2B-F0C119325400}" dt="2026-09-28T10:37:21.773" v="17" actId="790"/>
        <pc:sldMkLst>
          <pc:docMk/>
          <pc:sldMk cId="4280316106" sldId="284"/>
        </pc:sldMkLst>
      </pc:sldChg>
      <pc:sldChg chg="modNotesTx">
        <pc:chgData name="Jaume Bercial" userId="a9dcbdd6-af5c-4e92-bef4-63b5f302f606" providerId="ADAL" clId="{52898003-C143-4423-9B2B-F0C119325400}" dt="2026-09-28T10:37:55.019" v="18" actId="790"/>
        <pc:sldMkLst>
          <pc:docMk/>
          <pc:sldMk cId="140639259" sldId="286"/>
        </pc:sldMkLst>
      </pc:sldChg>
      <pc:sldChg chg="modSp mod modNotesTx">
        <pc:chgData name="Jaume Bercial" userId="a9dcbdd6-af5c-4e92-bef4-63b5f302f606" providerId="ADAL" clId="{52898003-C143-4423-9B2B-F0C119325400}" dt="2026-09-28T10:35:25.385" v="13" actId="1076"/>
        <pc:sldMkLst>
          <pc:docMk/>
          <pc:sldMk cId="3678667087" sldId="298"/>
        </pc:sldMkLst>
        <pc:spChg chg="mod">
          <ac:chgData name="Jaume Bercial" userId="a9dcbdd6-af5c-4e92-bef4-63b5f302f606" providerId="ADAL" clId="{52898003-C143-4423-9B2B-F0C119325400}" dt="2026-09-28T10:35:25.385" v="13" actId="1076"/>
          <ac:spMkLst>
            <pc:docMk/>
            <pc:sldMk cId="3678667087" sldId="298"/>
            <ac:spMk id="6" creationId="{D00C77E4-4326-BEDF-5609-3D91587AE83E}"/>
          </ac:spMkLst>
        </pc:spChg>
        <pc:spChg chg="mod">
          <ac:chgData name="Jaume Bercial" userId="a9dcbdd6-af5c-4e92-bef4-63b5f302f606" providerId="ADAL" clId="{52898003-C143-4423-9B2B-F0C119325400}" dt="2026-09-28T10:35:21.053" v="12" actId="1076"/>
          <ac:spMkLst>
            <pc:docMk/>
            <pc:sldMk cId="3678667087" sldId="298"/>
            <ac:spMk id="8" creationId="{2021A223-4412-EB60-E4E2-CB1D76C1CA88}"/>
          </ac:spMkLst>
        </pc:spChg>
      </pc:sldChg>
      <pc:sldChg chg="modNotesTx">
        <pc:chgData name="Jaume Bercial" userId="a9dcbdd6-af5c-4e92-bef4-63b5f302f606" providerId="ADAL" clId="{52898003-C143-4423-9B2B-F0C119325400}" dt="2026-09-28T10:36:48.936" v="16" actId="790"/>
        <pc:sldMkLst>
          <pc:docMk/>
          <pc:sldMk cId="2792906656" sldId="300"/>
        </pc:sldMkLst>
      </pc:sldChg>
      <pc:sldChg chg="modSp mod">
        <pc:chgData name="Jaume Bercial" userId="a9dcbdd6-af5c-4e92-bef4-63b5f302f606" providerId="ADAL" clId="{52898003-C143-4423-9B2B-F0C119325400}" dt="2026-09-28T10:35:43.504" v="15" actId="1076"/>
        <pc:sldMkLst>
          <pc:docMk/>
          <pc:sldMk cId="2359511011" sldId="304"/>
        </pc:sldMkLst>
        <pc:spChg chg="mod">
          <ac:chgData name="Jaume Bercial" userId="a9dcbdd6-af5c-4e92-bef4-63b5f302f606" providerId="ADAL" clId="{52898003-C143-4423-9B2B-F0C119325400}" dt="2026-09-28T10:35:43.504" v="15" actId="1076"/>
          <ac:spMkLst>
            <pc:docMk/>
            <pc:sldMk cId="2359511011" sldId="304"/>
            <ac:spMk id="6" creationId="{D00C77E4-4326-BEDF-5609-3D91587AE83E}"/>
          </ac:spMkLst>
        </pc:spChg>
        <pc:spChg chg="mod">
          <ac:chgData name="Jaume Bercial" userId="a9dcbdd6-af5c-4e92-bef4-63b5f302f606" providerId="ADAL" clId="{52898003-C143-4423-9B2B-F0C119325400}" dt="2026-09-28T10:32:45.103" v="5" actId="1076"/>
          <ac:spMkLst>
            <pc:docMk/>
            <pc:sldMk cId="2359511011" sldId="304"/>
            <ac:spMk id="9" creationId="{8AB6D4AA-05E0-F9B2-D08D-9C3FB78AF55F}"/>
          </ac:spMkLst>
        </pc:spChg>
      </pc:sldChg>
    </pc:docChg>
  </pc:docChgLst>
  <pc:docChgLst>
    <pc:chgData name="Júlia Sala" userId="63dc6f55-ae33-4c7b-8aed-08a0164ebd9e" providerId="ADAL" clId="{65E902F5-64B0-402B-B4ED-CAADF701BCE7}"/>
    <pc:docChg chg="custSel addSld delSld modSld">
      <pc:chgData name="Júlia Sala" userId="63dc6f55-ae33-4c7b-8aed-08a0164ebd9e" providerId="ADAL" clId="{65E902F5-64B0-402B-B4ED-CAADF701BCE7}" dt="2026-09-10T07:42:33.813" v="47" actId="20577"/>
      <pc:docMkLst>
        <pc:docMk/>
      </pc:docMkLst>
      <pc:sldChg chg="modSp mod">
        <pc:chgData name="Júlia Sala" userId="63dc6f55-ae33-4c7b-8aed-08a0164ebd9e" providerId="ADAL" clId="{65E902F5-64B0-402B-B4ED-CAADF701BCE7}" dt="2026-09-10T07:37:34.733" v="1" actId="20577"/>
        <pc:sldMkLst>
          <pc:docMk/>
          <pc:sldMk cId="487411" sldId="272"/>
        </pc:sldMkLst>
        <pc:spChg chg="mod">
          <ac:chgData name="Júlia Sala" userId="63dc6f55-ae33-4c7b-8aed-08a0164ebd9e" providerId="ADAL" clId="{65E902F5-64B0-402B-B4ED-CAADF701BCE7}" dt="2026-09-10T07:37:34.733" v="1" actId="20577"/>
          <ac:spMkLst>
            <pc:docMk/>
            <pc:sldMk cId="487411" sldId="272"/>
            <ac:spMk id="53" creationId="{A5C9643C-232E-9B4A-BFB4-70397CD274C5}"/>
          </ac:spMkLst>
        </pc:spChg>
      </pc:sldChg>
      <pc:sldChg chg="modSp mod">
        <pc:chgData name="Júlia Sala" userId="63dc6f55-ae33-4c7b-8aed-08a0164ebd9e" providerId="ADAL" clId="{65E902F5-64B0-402B-B4ED-CAADF701BCE7}" dt="2026-09-10T07:37:55.867" v="14" actId="20577"/>
        <pc:sldMkLst>
          <pc:docMk/>
          <pc:sldMk cId="4146602616" sldId="276"/>
        </pc:sldMkLst>
        <pc:spChg chg="mod">
          <ac:chgData name="Júlia Sala" userId="63dc6f55-ae33-4c7b-8aed-08a0164ebd9e" providerId="ADAL" clId="{65E902F5-64B0-402B-B4ED-CAADF701BCE7}" dt="2026-09-10T07:37:55.867" v="14" actId="20577"/>
          <ac:spMkLst>
            <pc:docMk/>
            <pc:sldMk cId="4146602616" sldId="276"/>
            <ac:spMk id="56" creationId="{F3348EBD-02D6-754A-F69F-65308972BD2C}"/>
          </ac:spMkLst>
        </pc:spChg>
      </pc:sldChg>
      <pc:sldChg chg="modSp mod">
        <pc:chgData name="Júlia Sala" userId="63dc6f55-ae33-4c7b-8aed-08a0164ebd9e" providerId="ADAL" clId="{65E902F5-64B0-402B-B4ED-CAADF701BCE7}" dt="2026-09-10T07:38:31.595" v="29" actId="20577"/>
        <pc:sldMkLst>
          <pc:docMk/>
          <pc:sldMk cId="4280316106" sldId="284"/>
        </pc:sldMkLst>
        <pc:spChg chg="mod">
          <ac:chgData name="Júlia Sala" userId="63dc6f55-ae33-4c7b-8aed-08a0164ebd9e" providerId="ADAL" clId="{65E902F5-64B0-402B-B4ED-CAADF701BCE7}" dt="2026-09-10T07:38:31.595" v="29" actId="20577"/>
          <ac:spMkLst>
            <pc:docMk/>
            <pc:sldMk cId="4280316106" sldId="284"/>
            <ac:spMk id="29" creationId="{26CDA821-E04B-4D1D-3030-A64EB10FC401}"/>
          </ac:spMkLst>
        </pc:spChg>
      </pc:sldChg>
      <pc:sldChg chg="modSp mod">
        <pc:chgData name="Júlia Sala" userId="63dc6f55-ae33-4c7b-8aed-08a0164ebd9e" providerId="ADAL" clId="{65E902F5-64B0-402B-B4ED-CAADF701BCE7}" dt="2026-09-10T07:42:33.813" v="47" actId="20577"/>
        <pc:sldMkLst>
          <pc:docMk/>
          <pc:sldMk cId="140639259" sldId="286"/>
        </pc:sldMkLst>
        <pc:spChg chg="mod">
          <ac:chgData name="Júlia Sala" userId="63dc6f55-ae33-4c7b-8aed-08a0164ebd9e" providerId="ADAL" clId="{65E902F5-64B0-402B-B4ED-CAADF701BCE7}" dt="2026-09-10T07:42:33.813" v="47" actId="20577"/>
          <ac:spMkLst>
            <pc:docMk/>
            <pc:sldMk cId="140639259" sldId="286"/>
            <ac:spMk id="27" creationId="{03818D06-D86A-C133-BA6B-3D6C8FB5E0C4}"/>
          </ac:spMkLst>
        </pc:spChg>
      </pc:sldChg>
      <pc:sldChg chg="modSp add mod">
        <pc:chgData name="Júlia Sala" userId="63dc6f55-ae33-4c7b-8aed-08a0164ebd9e" providerId="ADAL" clId="{65E902F5-64B0-402B-B4ED-CAADF701BCE7}" dt="2026-09-10T07:42:27.393" v="40"/>
        <pc:sldMkLst>
          <pc:docMk/>
          <pc:sldMk cId="507160094" sldId="303"/>
        </pc:sldMkLst>
        <pc:spChg chg="mod">
          <ac:chgData name="Júlia Sala" userId="63dc6f55-ae33-4c7b-8aed-08a0164ebd9e" providerId="ADAL" clId="{65E902F5-64B0-402B-B4ED-CAADF701BCE7}" dt="2026-09-10T07:42:27.393" v="40"/>
          <ac:spMkLst>
            <pc:docMk/>
            <pc:sldMk cId="507160094" sldId="303"/>
            <ac:spMk id="64" creationId="{65ADE016-8A7C-81B5-9D2C-D43CAD190E46}"/>
          </ac:spMkLst>
        </pc:spChg>
      </pc:sldChg>
      <pc:sldChg chg="modSp add mod">
        <pc:chgData name="Júlia Sala" userId="63dc6f55-ae33-4c7b-8aed-08a0164ebd9e" providerId="ADAL" clId="{65E902F5-64B0-402B-B4ED-CAADF701BCE7}" dt="2026-09-10T07:42:29.280" v="43"/>
        <pc:sldMkLst>
          <pc:docMk/>
          <pc:sldMk cId="2359511011" sldId="304"/>
        </pc:sldMkLst>
        <pc:spChg chg="mod">
          <ac:chgData name="Júlia Sala" userId="63dc6f55-ae33-4c7b-8aed-08a0164ebd9e" providerId="ADAL" clId="{65E902F5-64B0-402B-B4ED-CAADF701BCE7}" dt="2026-09-10T07:42:29.280" v="43"/>
          <ac:spMkLst>
            <pc:docMk/>
            <pc:sldMk cId="2359511011" sldId="304"/>
            <ac:spMk id="53" creationId="{A6DA48EA-23E6-DCB4-7755-92EC858AEBBA}"/>
          </ac:spMkLst>
        </pc:spChg>
      </pc:sldChg>
      <pc:sldChg chg="modSp add mod">
        <pc:chgData name="Júlia Sala" userId="63dc6f55-ae33-4c7b-8aed-08a0164ebd9e" providerId="ADAL" clId="{65E902F5-64B0-402B-B4ED-CAADF701BCE7}" dt="2026-09-10T07:42:32.020" v="46"/>
        <pc:sldMkLst>
          <pc:docMk/>
          <pc:sldMk cId="3193467238" sldId="305"/>
        </pc:sldMkLst>
        <pc:spChg chg="mod">
          <ac:chgData name="Júlia Sala" userId="63dc6f55-ae33-4c7b-8aed-08a0164ebd9e" providerId="ADAL" clId="{65E902F5-64B0-402B-B4ED-CAADF701BCE7}" dt="2026-09-10T07:42:32.020" v="46"/>
          <ac:spMkLst>
            <pc:docMk/>
            <pc:sldMk cId="3193467238" sldId="305"/>
            <ac:spMk id="40" creationId="{B6C62DB6-9F61-3F80-5B49-F713BDEE1EF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ECD64D-77D1-EF45-9672-7C83FAE08E8E}" type="datetimeFigureOut">
              <a:rPr lang="es-ES" smtClean="0"/>
              <a:t>28/09/2026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DD03FC-441B-A346-85D1-E85FC14612C2}" type="slidenum">
              <a:rPr lang="es-ES" smtClean="0"/>
              <a:t>‹Nº›</a:t>
            </a:fld>
            <a:endParaRPr lang="es-ES"/>
          </a:p>
        </p:txBody>
      </p:sp>
    </p:spTree>
    <p:extLst>
      <p:ext uri="{BB962C8B-B14F-4D97-AF65-F5344CB8AC3E}">
        <p14:creationId xmlns:p14="http://schemas.microsoft.com/office/powerpoint/2010/main" val="677976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endParaRPr lang="es-ES" altLang="es-ES" b="1">
              <a:latin typeface="Calibri Light" panose="020F0302020204030204" pitchFamily="34" charset="0"/>
              <a:ea typeface="ＭＳ Ｐゴシック" panose="020B0600070205080204" pitchFamily="34" charset="-128"/>
            </a:endParaRPr>
          </a:p>
          <a:p>
            <a:pPr>
              <a:defRPr/>
            </a:pPr>
            <a:r>
              <a:rPr lang="ca-ES" b="1"/>
              <a:t>Presenti’s</a:t>
            </a:r>
            <a:r>
              <a:rPr lang="ca-ES"/>
              <a:t>: nom i descripció ràpida del que fa a la seva feina. És important que els estudiants vegin que els parla un professional del sector financer. Tingui en compte que malgrat que treballi per a una entitat financera </a:t>
            </a:r>
            <a:r>
              <a:rPr lang="ca-ES" b="1"/>
              <a:t>no pot fer cap acció comercial ni publicitària.</a:t>
            </a:r>
          </a:p>
          <a:p>
            <a:pPr>
              <a:defRPr/>
            </a:pPr>
            <a:endParaRPr lang="ca-ES"/>
          </a:p>
          <a:p>
            <a:pPr>
              <a:defRPr/>
            </a:pPr>
            <a:r>
              <a:rPr lang="ca-ES" b="1"/>
              <a:t>(Recordi el decàleg del voluntari</a:t>
            </a:r>
            <a:r>
              <a:rPr lang="ca-ES"/>
              <a:t>). </a:t>
            </a:r>
          </a:p>
          <a:p>
            <a:endParaRPr lang="es-ES"/>
          </a:p>
        </p:txBody>
      </p:sp>
      <p:sp>
        <p:nvSpPr>
          <p:cNvPr id="4" name="Marcador de número de diapositiva 3"/>
          <p:cNvSpPr>
            <a:spLocks noGrp="1"/>
          </p:cNvSpPr>
          <p:nvPr>
            <p:ph type="sldNum" sz="quarter" idx="5"/>
          </p:nvPr>
        </p:nvSpPr>
        <p:spPr/>
        <p:txBody>
          <a:bodyPr/>
          <a:lstStyle/>
          <a:p>
            <a:fld id="{BCDD03FC-441B-A346-85D1-E85FC14612C2}" type="slidenum">
              <a:rPr lang="es-ES" smtClean="0"/>
              <a:t>1</a:t>
            </a:fld>
            <a:endParaRPr lang="es-ES"/>
          </a:p>
        </p:txBody>
      </p:sp>
    </p:spTree>
    <p:extLst>
      <p:ext uri="{BB962C8B-B14F-4D97-AF65-F5344CB8AC3E}">
        <p14:creationId xmlns:p14="http://schemas.microsoft.com/office/powerpoint/2010/main" val="2927123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ca-ES" noProof="0" dirty="0">
                <a:latin typeface="Calibri Light" panose="020F0302020204030204" pitchFamily="34" charset="0"/>
                <a:ea typeface="ＭＳ Ｐゴシック" panose="020B0600070205080204" pitchFamily="34" charset="-128"/>
              </a:rPr>
              <a:t>És important destacar que no hi ha una opció correcta i d'altres incorrectes. Evidentment hi ha opcions que són molt més adequades i raonables, però la intenció és que es generi un debat previ a la </a:t>
            </a:r>
            <a:r>
              <a:rPr lang="ca-ES" noProof="0" dirty="0" err="1">
                <a:latin typeface="Calibri Light" panose="020F0302020204030204" pitchFamily="34" charset="0"/>
                <a:ea typeface="ＭＳ Ｐゴシック" panose="020B0600070205080204" pitchFamily="34" charset="-128"/>
              </a:rPr>
              <a:t>impartició</a:t>
            </a:r>
            <a:r>
              <a:rPr lang="ca-ES" noProof="0" dirty="0">
                <a:latin typeface="Calibri Light" panose="020F0302020204030204" pitchFamily="34" charset="0"/>
                <a:ea typeface="ＭＳ Ｐゴシック" panose="020B0600070205080204" pitchFamily="34" charset="-128"/>
              </a:rPr>
              <a:t> del taller perquè l'alumnat hi reflexioni.</a:t>
            </a:r>
          </a:p>
          <a:p>
            <a:pPr algn="just">
              <a:defRPr/>
            </a:pPr>
            <a:endParaRPr lang="ca-ES" noProof="0" dirty="0">
              <a:latin typeface="Calibri Light" panose="020F0302020204030204" pitchFamily="34" charset="0"/>
              <a:ea typeface="ＭＳ Ｐゴシック" panose="020B0600070205080204" pitchFamily="34" charset="-128"/>
            </a:endParaRPr>
          </a:p>
          <a:p>
            <a:pPr algn="just">
              <a:defRPr/>
            </a:pPr>
            <a:r>
              <a:rPr lang="ca-ES" noProof="0" dirty="0">
                <a:latin typeface="Calibri Light" panose="020F0302020204030204" pitchFamily="34" charset="0"/>
                <a:ea typeface="ＭＳ Ｐゴシック" panose="020B0600070205080204" pitchFamily="34" charset="-128"/>
              </a:rPr>
              <a:t>Un cop finalitzat el taller, es pot tornar al REPTE inicial i preguntar si canviarien la resposta després del que s'ha après a la sessió.</a:t>
            </a:r>
          </a:p>
          <a:p>
            <a:pPr algn="just">
              <a:defRPr/>
            </a:pPr>
            <a:endParaRPr lang="es-ES" altLang="es-ES"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a:t>
            </a:fld>
            <a:endParaRPr lang="es-ES"/>
          </a:p>
        </p:txBody>
      </p:sp>
    </p:spTree>
    <p:extLst>
      <p:ext uri="{BB962C8B-B14F-4D97-AF65-F5344CB8AC3E}">
        <p14:creationId xmlns:p14="http://schemas.microsoft.com/office/powerpoint/2010/main" val="4090178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es-ES" dirty="0" err="1">
                <a:latin typeface="Calibri Light" panose="020F0302020204030204" pitchFamily="34" charset="0"/>
                <a:ea typeface="ＭＳ Ｐゴシック" panose="020B0600070205080204" pitchFamily="34" charset="-128"/>
              </a:rPr>
              <a:t>És</a:t>
            </a:r>
            <a:r>
              <a:rPr lang="es-ES" altLang="es-ES" dirty="0">
                <a:latin typeface="Calibri Light" panose="020F0302020204030204" pitchFamily="34" charset="0"/>
                <a:ea typeface="ＭＳ Ｐゴシック" panose="020B0600070205080204" pitchFamily="34" charset="-128"/>
              </a:rPr>
              <a:t> </a:t>
            </a:r>
            <a:r>
              <a:rPr lang="ca-ES" noProof="0" dirty="0">
                <a:latin typeface="Calibri Light" panose="020F0302020204030204" pitchFamily="34" charset="0"/>
                <a:ea typeface="ＭＳ Ｐゴシック" panose="020B0600070205080204" pitchFamily="34" charset="-128"/>
              </a:rPr>
              <a:t>important destacar que no hi ha una opció correcta i d'altres incorrectes. Evidentment hi ha opcions que són molt més adequades i raonables, però la intenció és que es generi un debat previ a la </a:t>
            </a:r>
            <a:r>
              <a:rPr lang="ca-ES" noProof="0" dirty="0" err="1">
                <a:latin typeface="Calibri Light" panose="020F0302020204030204" pitchFamily="34" charset="0"/>
                <a:ea typeface="ＭＳ Ｐゴシック" panose="020B0600070205080204" pitchFamily="34" charset="-128"/>
              </a:rPr>
              <a:t>impartició</a:t>
            </a:r>
            <a:r>
              <a:rPr lang="ca-ES" noProof="0" dirty="0">
                <a:latin typeface="Calibri Light" panose="020F0302020204030204" pitchFamily="34" charset="0"/>
                <a:ea typeface="ＭＳ Ｐゴシック" panose="020B0600070205080204" pitchFamily="34" charset="-128"/>
              </a:rPr>
              <a:t> del taller perquè l'alumnat hi reflexioni.</a:t>
            </a:r>
          </a:p>
          <a:p>
            <a:pPr algn="just">
              <a:defRPr/>
            </a:pPr>
            <a:endParaRPr lang="ca-ES" noProof="0" dirty="0">
              <a:latin typeface="Calibri Light" panose="020F0302020204030204" pitchFamily="34" charset="0"/>
              <a:ea typeface="ＭＳ Ｐゴシック" panose="020B0600070205080204" pitchFamily="34" charset="-128"/>
            </a:endParaRPr>
          </a:p>
          <a:p>
            <a:pPr algn="just">
              <a:defRPr/>
            </a:pPr>
            <a:r>
              <a:rPr lang="ca-ES" noProof="0" dirty="0">
                <a:latin typeface="Calibri Light" panose="020F0302020204030204" pitchFamily="34" charset="0"/>
                <a:ea typeface="ＭＳ Ｐゴシック" panose="020B0600070205080204" pitchFamily="34" charset="-128"/>
              </a:rPr>
              <a:t>Un cop finalitzat el taller, es pot tornar al REPTE inicial i preguntar si canviarien la resposta després del que s'ha après a la sessió.</a:t>
            </a:r>
          </a:p>
          <a:p>
            <a:pPr algn="just">
              <a:defRPr/>
            </a:pPr>
            <a:endParaRPr lang="ca-ES" noProof="0"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3</a:t>
            </a:fld>
            <a:endParaRPr lang="es-ES"/>
          </a:p>
        </p:txBody>
      </p:sp>
    </p:spTree>
    <p:extLst>
      <p:ext uri="{BB962C8B-B14F-4D97-AF65-F5344CB8AC3E}">
        <p14:creationId xmlns:p14="http://schemas.microsoft.com/office/powerpoint/2010/main" val="2883871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En aquesta diapositiva s’explica el que s’aprendrà i per què aquest tema és tan important per a ells. Faci un repàs breu dels punts clau de la diapositiva.</a:t>
            </a:r>
          </a:p>
          <a:p>
            <a:pPr>
              <a:defRPr/>
            </a:pPr>
            <a:endParaRPr lang="ca-ES" dirty="0"/>
          </a:p>
          <a:p>
            <a:pPr>
              <a:defRPr/>
            </a:pPr>
            <a:r>
              <a:rPr lang="ca-ES" b="1" dirty="0"/>
              <a:t> Objectius d’aprenentatge: </a:t>
            </a:r>
          </a:p>
          <a:p>
            <a:pPr>
              <a:defRPr/>
            </a:pPr>
            <a:endParaRPr lang="ca-ES" dirty="0"/>
          </a:p>
          <a:p>
            <a:pPr>
              <a:buFont typeface="Arial" pitchFamily="34" charset="0"/>
              <a:buChar char="•"/>
              <a:defRPr/>
            </a:pPr>
            <a:r>
              <a:rPr lang="ca-ES" dirty="0"/>
              <a:t> Aprendre a fer-se preguntes clau davant d’un préstec: El necessito? Quant em costa? El puc pagar? </a:t>
            </a:r>
          </a:p>
          <a:p>
            <a:pPr>
              <a:buFont typeface="Arial" pitchFamily="34" charset="0"/>
              <a:buChar char="•"/>
              <a:defRPr/>
            </a:pPr>
            <a:r>
              <a:rPr lang="ca-ES" dirty="0"/>
              <a:t> Diferenciar entre préstec «raonable» i préstec «no raonable». </a:t>
            </a:r>
          </a:p>
          <a:p>
            <a:pPr>
              <a:buFont typeface="Arial" pitchFamily="34" charset="0"/>
              <a:buChar char="•"/>
              <a:defRPr/>
            </a:pPr>
            <a:r>
              <a:rPr lang="ca-ES" dirty="0"/>
              <a:t> Comprendre la utilitat de la TAE. </a:t>
            </a:r>
          </a:p>
          <a:p>
            <a:pPr>
              <a:buFont typeface="Arial" pitchFamily="34" charset="0"/>
              <a:buChar char="•"/>
              <a:defRPr/>
            </a:pPr>
            <a:r>
              <a:rPr lang="ca-ES" dirty="0"/>
              <a:t> Adquirir nocions per facilitar l’elecció d’un producte de crèdit. </a:t>
            </a:r>
          </a:p>
          <a:p>
            <a:pPr>
              <a:buFont typeface="Arial" pitchFamily="34" charset="0"/>
              <a:buChar char="•"/>
              <a:defRPr/>
            </a:pPr>
            <a:r>
              <a:rPr lang="ca-ES" dirty="0"/>
              <a:t> Conèixer diferents productes de crèdit: targetes de crèdit, préstecs personals, etc. </a:t>
            </a:r>
          </a:p>
          <a:p>
            <a:pPr>
              <a:defRPr/>
            </a:pPr>
            <a:endParaRPr lang="es-ES" altLang="ca-ES"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4</a:t>
            </a:fld>
            <a:endParaRPr lang="es-ES"/>
          </a:p>
        </p:txBody>
      </p:sp>
    </p:spTree>
    <p:extLst>
      <p:ext uri="{BB962C8B-B14F-4D97-AF65-F5344CB8AC3E}">
        <p14:creationId xmlns:p14="http://schemas.microsoft.com/office/powerpoint/2010/main" val="42621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a:xfrm>
            <a:off x="685800" y="4400550"/>
            <a:ext cx="5486400" cy="4526474"/>
          </a:xfrm>
        </p:spPr>
        <p:txBody>
          <a:bodyPr/>
          <a:lstStyle/>
          <a:p>
            <a:pPr>
              <a:defRPr/>
            </a:pPr>
            <a:r>
              <a:rPr lang="ca-ES" b="1" dirty="0"/>
              <a:t>Pregunti als alumnes: Per a quines coses es demanen préstecs?</a:t>
            </a:r>
          </a:p>
          <a:p>
            <a:pPr>
              <a:defRPr/>
            </a:pPr>
            <a:endParaRPr lang="ca-ES" dirty="0"/>
          </a:p>
          <a:p>
            <a:pPr>
              <a:defRPr/>
            </a:pPr>
            <a:r>
              <a:rPr lang="ca-ES" dirty="0"/>
              <a:t>S’ha de tenir en compte que un préstec pot ser qualsevol tipus de finançament. Des de la hipoteca a 30 anys fins al pagament diferit d’un sopar, passant pel préstec personal per a un cotxe o per als estudis o el pagament a terminis d’un aparell de televisió. La idea d’aquesta diapositiva és que els alumnes entenguin que no tots els crèdits impliquen els mateixos tipus de formalitats. Per exemple, l’estudi per part de l’entitat o el fet d’anar a un notari. Hi ha maneres molt habituals i «simples» d’endeutar-se i això s’ha de tenir en compte. De vegades ens endeutem sense ser-ne conscients, amb els perills que això suposa.</a:t>
            </a:r>
          </a:p>
          <a:p>
            <a:pPr>
              <a:defRPr/>
            </a:pPr>
            <a:endParaRPr lang="ca-ES" dirty="0"/>
          </a:p>
          <a:p>
            <a:pPr>
              <a:defRPr/>
            </a:pPr>
            <a:r>
              <a:rPr lang="ca-ES" b="1" dirty="0"/>
              <a:t>La primera reflexió que hem de fer amb els alumnes és </a:t>
            </a:r>
            <a:r>
              <a:rPr lang="ca-ES" b="1" u="sng" dirty="0"/>
              <a:t>si cal</a:t>
            </a:r>
            <a:r>
              <a:rPr lang="ca-ES" b="1" dirty="0"/>
              <a:t> demanar un préstec.</a:t>
            </a:r>
          </a:p>
          <a:p>
            <a:pPr>
              <a:defRPr/>
            </a:pPr>
            <a:endParaRPr lang="ca-ES" dirty="0"/>
          </a:p>
          <a:p>
            <a:pPr>
              <a:defRPr/>
            </a:pPr>
            <a:r>
              <a:rPr lang="ca-ES" b="1" dirty="0"/>
              <a:t>Alerta ODS:</a:t>
            </a:r>
          </a:p>
          <a:p>
            <a:pPr>
              <a:defRPr/>
            </a:pPr>
            <a:endParaRPr lang="ca-ES" dirty="0"/>
          </a:p>
          <a:p>
            <a:pPr>
              <a:buFont typeface="Arial" pitchFamily="34" charset="0"/>
              <a:buChar char="•"/>
              <a:defRPr/>
            </a:pPr>
            <a:r>
              <a:rPr lang="ca-ES" dirty="0"/>
              <a:t> Quan hem de comprar o consumir productes/serveis és recomanable actuar de manera reflexiva i optar sempre per una opció sostenible (quan sigui possible). Així com prendre decisions informades a l’hora de comprar.</a:t>
            </a:r>
          </a:p>
          <a:p>
            <a:pPr>
              <a:buFont typeface="Arial" pitchFamily="34" charset="0"/>
              <a:buChar char="•"/>
              <a:defRPr/>
            </a:pPr>
            <a:r>
              <a:rPr lang="ca-ES" dirty="0"/>
              <a:t> Un estil de vida més sostenible, ens permetrà comprendre com les nostres eleccions impacten en el món que ens rodeja. El nostre futur depèn del nostre comportament i de com triem viure, treballar i consumir.</a:t>
            </a:r>
            <a:r>
              <a:rPr lang="ca-ES" b="1" dirty="0"/>
              <a:t> </a:t>
            </a:r>
            <a:endParaRPr lang="ca-ES" dirty="0"/>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5</a:t>
            </a:fld>
            <a:endParaRPr lang="es-ES"/>
          </a:p>
        </p:txBody>
      </p:sp>
    </p:spTree>
    <p:extLst>
      <p:ext uri="{BB962C8B-B14F-4D97-AF65-F5344CB8AC3E}">
        <p14:creationId xmlns:p14="http://schemas.microsoft.com/office/powerpoint/2010/main" val="3911571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Expliqui molt per sobre i amb pocs detalls que hi ha préstecs que en determinades situacions «pot ser raonable sol·licitar-los» i d’altres que són més prescindibles i fins i tot innecessaris. Demani als alumnes que classifiquin les opcions de la diapositiva entre préstec «raonable» i «no raonable» en funció de les seves consideracions personals.</a:t>
            </a:r>
          </a:p>
          <a:p>
            <a:pPr>
              <a:defRPr/>
            </a:pPr>
            <a:r>
              <a:rPr lang="ca-ES" dirty="0"/>
              <a:t>(d’esquerra a dreta)</a:t>
            </a:r>
          </a:p>
          <a:p>
            <a:pPr>
              <a:defRPr/>
            </a:pPr>
            <a:endParaRPr lang="ca-ES" dirty="0"/>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ca-ES" dirty="0"/>
              <a:t>Fer un viatge</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ca-ES" dirty="0"/>
              <a:t> Anar a comprar</a:t>
            </a:r>
          </a:p>
          <a:p>
            <a:pPr>
              <a:buFont typeface="Arial" pitchFamily="34" charset="0"/>
              <a:buChar char="•"/>
              <a:defRPr/>
            </a:pPr>
            <a:r>
              <a:rPr lang="ca-ES" dirty="0"/>
              <a:t>Comprar una moto</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ca-ES" dirty="0"/>
              <a:t>Comprar un cotxe</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ca-ES" dirty="0"/>
              <a:t>Sortir a sopar </a:t>
            </a:r>
          </a:p>
          <a:p>
            <a:pPr>
              <a:buFont typeface="Arial" pitchFamily="34" charset="0"/>
              <a:buChar char="•"/>
              <a:defRPr/>
            </a:pPr>
            <a:r>
              <a:rPr lang="ca-ES" dirty="0"/>
              <a:t> Comprar un pis</a:t>
            </a:r>
          </a:p>
          <a:p>
            <a:pPr>
              <a:buFont typeface="Arial" pitchFamily="34" charset="0"/>
              <a:buChar char="•"/>
              <a:defRPr/>
            </a:pPr>
            <a:endParaRPr lang="ca-ES" dirty="0"/>
          </a:p>
          <a:p>
            <a:pPr>
              <a:buFont typeface="Arial" pitchFamily="34" charset="0"/>
              <a:buChar char="•"/>
              <a:defRPr/>
            </a:pPr>
            <a:endParaRPr lang="ca-ES" dirty="0"/>
          </a:p>
          <a:p>
            <a:pPr>
              <a:defRPr/>
            </a:pPr>
            <a:r>
              <a:rPr lang="ca-ES" b="1" dirty="0"/>
              <a:t>Expliqui que comprar una casa no té per què ser la millor opció</a:t>
            </a:r>
            <a:r>
              <a:rPr lang="ca-ES" dirty="0"/>
              <a:t>, depèn dels objectius vitals i de les necessitats financeres de cada un. En molts casos, llogar-la pot ser més convenient (</a:t>
            </a:r>
            <a:r>
              <a:rPr lang="ca-ES" i="1" dirty="0"/>
              <a:t>aquest exemple es desenvolupa amb més detall en el taller «Finances per a la vida».</a:t>
            </a:r>
            <a:r>
              <a:rPr lang="ca-ES" dirty="0"/>
              <a:t>).</a:t>
            </a: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6</a:t>
            </a:fld>
            <a:endParaRPr lang="es-ES"/>
          </a:p>
        </p:txBody>
      </p:sp>
    </p:spTree>
    <p:extLst>
      <p:ext uri="{BB962C8B-B14F-4D97-AF65-F5344CB8AC3E}">
        <p14:creationId xmlns:p14="http://schemas.microsoft.com/office/powerpoint/2010/main" val="1531632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Podem considerar dos tipus de préstecs, segons la finalitat. A un l’anomenarem </a:t>
            </a:r>
            <a:r>
              <a:rPr lang="ca-ES" b="1" dirty="0"/>
              <a:t>préstec «raonable» </a:t>
            </a:r>
            <a:r>
              <a:rPr lang="ca-ES" dirty="0"/>
              <a:t>(per exemple, per pagar els nostres estudis universitaris a l’estranger) i, l’altre, </a:t>
            </a:r>
            <a:r>
              <a:rPr lang="ca-ES" b="1" dirty="0"/>
              <a:t>préstec «no raonable»</a:t>
            </a:r>
            <a:r>
              <a:rPr lang="ca-ES" dirty="0"/>
              <a:t> (per exemple, per anar a comprar a un centre comercial). </a:t>
            </a:r>
          </a:p>
          <a:p>
            <a:pPr>
              <a:defRPr/>
            </a:pPr>
            <a:endParaRPr lang="ca-ES" dirty="0"/>
          </a:p>
          <a:p>
            <a:pPr>
              <a:defRPr/>
            </a:pPr>
            <a:r>
              <a:rPr lang="ca-ES" b="1" dirty="0"/>
              <a:t>Fem servir el concepte raonable/no raonable per transmetre la idea del préstec necessari/innecessari.</a:t>
            </a:r>
            <a:endParaRPr lang="ca-ES" dirty="0"/>
          </a:p>
          <a:p>
            <a:pPr>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7</a:t>
            </a:fld>
            <a:endParaRPr lang="es-ES"/>
          </a:p>
        </p:txBody>
      </p:sp>
    </p:spTree>
    <p:extLst>
      <p:ext uri="{BB962C8B-B14F-4D97-AF65-F5344CB8AC3E}">
        <p14:creationId xmlns:p14="http://schemas.microsoft.com/office/powerpoint/2010/main" val="2124914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 typeface="Arial" pitchFamily="34" charset="0"/>
              <a:buChar char="•"/>
              <a:defRPr/>
            </a:pPr>
            <a:r>
              <a:rPr lang="ca-ES" b="1" dirty="0">
                <a:latin typeface="Calibri Light" pitchFamily="34" charset="0"/>
                <a:cs typeface="Calibri Light" pitchFamily="34" charset="0"/>
              </a:rPr>
              <a:t>El préstec «raonable» </a:t>
            </a:r>
            <a:r>
              <a:rPr lang="ca-ES" dirty="0">
                <a:latin typeface="Calibri Light" pitchFamily="34" charset="0"/>
                <a:cs typeface="Calibri Light" pitchFamily="34" charset="0"/>
              </a:rPr>
              <a:t>és el que una persona demana per aconseguir diners i poder comprar un producte, per poder pagar un servei que necessita, per poder millorar la situació o per poder treballar o viure. Per exemple, demanar un préstec per comprar una casa (hipoteca), o un cotxe que es necessita per a la feina o per pagar uns estudis concrets, ho podem considerar com a préstecs raonables. Aquests préstecs poden permetre viure millor o progressar laboralment i poden ser útils si es fan servir adequadament; en excés s’han d’evitar, s’han de planificar i sol·licitar la quantitat que realment es necessita.</a:t>
            </a:r>
          </a:p>
          <a:p>
            <a:pPr>
              <a:buFont typeface="Arial" pitchFamily="34" charset="0"/>
              <a:buChar char="•"/>
              <a:defRPr/>
            </a:pPr>
            <a:endParaRPr lang="ca-ES" dirty="0">
              <a:latin typeface="Calibri Light" pitchFamily="34" charset="0"/>
              <a:cs typeface="Calibri Light" pitchFamily="34" charset="0"/>
            </a:endParaRPr>
          </a:p>
          <a:p>
            <a:pPr>
              <a:buFont typeface="Arial" pitchFamily="34" charset="0"/>
              <a:buChar char="•"/>
              <a:defRPr/>
            </a:pPr>
            <a:r>
              <a:rPr lang="ca-ES" b="1" dirty="0">
                <a:latin typeface="Calibri Light" pitchFamily="34" charset="0"/>
                <a:cs typeface="Calibri Light" pitchFamily="34" charset="0"/>
              </a:rPr>
              <a:t> Un préstec «no raonable»</a:t>
            </a:r>
            <a:r>
              <a:rPr lang="ca-ES" dirty="0">
                <a:latin typeface="Calibri Light" pitchFamily="34" charset="0"/>
                <a:cs typeface="Calibri Light" pitchFamily="34" charset="0"/>
              </a:rPr>
              <a:t> és aquell que es fa servir per aconseguir coses que no són necessàries o que no impliquen una millora a nivell personal o professional, i que tampoc no donarà rendiments en un futur. Un exemple d’aquests préstecs són els que es demanen per a unes vacances o per anar de botigues.</a:t>
            </a:r>
            <a:r>
              <a:rPr lang="es-ES" dirty="0">
                <a:latin typeface="Calibri Light" pitchFamily="34" charset="0"/>
                <a:cs typeface="Calibri Light" pitchFamily="34" charset="0"/>
              </a:rPr>
              <a:t> </a:t>
            </a:r>
            <a:endParaRPr lang="ca-ES" dirty="0">
              <a:latin typeface="Calibri Light" pitchFamily="34" charset="0"/>
              <a:cs typeface="Calibri Light"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8</a:t>
            </a:fld>
            <a:endParaRPr lang="es-ES"/>
          </a:p>
        </p:txBody>
      </p:sp>
    </p:spTree>
    <p:extLst>
      <p:ext uri="{BB962C8B-B14F-4D97-AF65-F5344CB8AC3E}">
        <p14:creationId xmlns:p14="http://schemas.microsoft.com/office/powerpoint/2010/main" val="1897335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Amb aquest exemple, introduirem el concepte de targeta de crèdit </a:t>
            </a:r>
            <a:r>
              <a:rPr lang="ca-ES" i="1" dirty="0"/>
              <a:t>versus</a:t>
            </a:r>
            <a:r>
              <a:rPr lang="ca-ES" dirty="0"/>
              <a:t> targeta de dèbit als alumnes. L’objectiu és que entenguin que la targeta és un instrument de finançament i que existeixen diferències importants amb relació a altres mitjans de pagament com és una targeta de dèbit o una targeta moneder. </a:t>
            </a:r>
          </a:p>
          <a:p>
            <a:pPr>
              <a:defRPr/>
            </a:pPr>
            <a:endParaRPr lang="ca-ES" dirty="0"/>
          </a:p>
          <a:p>
            <a:pPr>
              <a:defRPr/>
            </a:pPr>
            <a:r>
              <a:rPr lang="ca-ES" b="1" dirty="0"/>
              <a:t>Introdueixi el cas als alumnes.</a:t>
            </a:r>
          </a:p>
          <a:p>
            <a:pPr>
              <a:defRPr/>
            </a:pPr>
            <a:endParaRPr lang="ca-ES" dirty="0"/>
          </a:p>
          <a:p>
            <a:pPr>
              <a:defRPr/>
            </a:pPr>
            <a:r>
              <a:rPr lang="ca-ES" dirty="0"/>
              <a:t>“A la Maria li han ofert una targeta de crèdit. Ella ja en té una de dèbit que fa servir per treure diners del caixer automàtic i pagar alguna compra quan no porta efectiu a sobre. La targeta de crèdit que li ofereixen té una </a:t>
            </a:r>
            <a:r>
              <a:rPr lang="ca-ES" b="1" dirty="0"/>
              <a:t>quota anual</a:t>
            </a:r>
            <a:r>
              <a:rPr lang="ca-ES" dirty="0"/>
              <a:t> més alta que la targeta de dèbit, però a canvi disposa d’un </a:t>
            </a:r>
            <a:r>
              <a:rPr lang="ca-ES" b="1" dirty="0"/>
              <a:t>crèdit de 300 € mensuals</a:t>
            </a:r>
            <a:r>
              <a:rPr lang="ca-ES" dirty="0"/>
              <a:t>. A més, li comenten que en cas de necessitar-ho també pot </a:t>
            </a:r>
            <a:r>
              <a:rPr lang="ca-ES" b="1" dirty="0"/>
              <a:t>fraccionar el pagament</a:t>
            </a:r>
            <a:r>
              <a:rPr lang="ca-ES" dirty="0"/>
              <a:t> de les compres per un </a:t>
            </a:r>
            <a:r>
              <a:rPr lang="ca-ES" b="1" dirty="0"/>
              <a:t>tipus d’interès del 2 % nominal mensual</a:t>
            </a:r>
            <a:r>
              <a:rPr lang="ca-ES" dirty="0"/>
              <a:t>. Un 2 % mensual no li sembla gaire car i pensa que potser podria finançar el telèfon mòbil nou que tant li agrada fent servir aquesta targeta i anar pagant una quota fixa cada mes...»</a:t>
            </a:r>
          </a:p>
          <a:p>
            <a:pPr>
              <a:defRPr/>
            </a:pPr>
            <a:endParaRPr lang="ca-ES" dirty="0"/>
          </a:p>
          <a:p>
            <a:pPr>
              <a:defRPr/>
            </a:pPr>
            <a:r>
              <a:rPr lang="ca-ES" dirty="0"/>
              <a:t>Apart de pensar si </a:t>
            </a:r>
            <a:r>
              <a:rPr lang="ca-ES" b="1" dirty="0"/>
              <a:t>és raonable o no </a:t>
            </a:r>
            <a:r>
              <a:rPr lang="ca-ES" dirty="0"/>
              <a:t>sol·licitar un préstec o fer servir el crèdit de la targeta per comprar un mòbil nou, abans de prendre qualsevol decisió, la Maria hauria de conèixer bé les diferències que hi ha entre cada tipus de targeta. </a:t>
            </a: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9</a:t>
            </a:fld>
            <a:endParaRPr lang="es-ES"/>
          </a:p>
        </p:txBody>
      </p:sp>
    </p:spTree>
    <p:extLst>
      <p:ext uri="{BB962C8B-B14F-4D97-AF65-F5344CB8AC3E}">
        <p14:creationId xmlns:p14="http://schemas.microsoft.com/office/powerpoint/2010/main" val="2673358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a:t>Pregunti als alumnes: </a:t>
            </a:r>
            <a:r>
              <a:rPr lang="ca-ES" b="1"/>
              <a:t>quin tipus de targeta correspon a cada una de les definicions següents?</a:t>
            </a:r>
          </a:p>
          <a:p>
            <a:pPr>
              <a:defRPr/>
            </a:pPr>
            <a:endParaRPr lang="ca-ES"/>
          </a:p>
          <a:p>
            <a:pPr>
              <a:defRPr/>
            </a:pPr>
            <a:r>
              <a:rPr lang="ca-ES"/>
              <a:t>Pot explicar que normalment les targetes de crèdit solen incorporar unes comissions molt altes si es fan servir per treure diners dels caixers automàtics i que per a aquests tipus d’operacions és millor fer servir la targeta de dèbit. D’altra banda, també ha de comentar que les targetes acostumen a tenir un cost anual que s’ha de tenir en compte en el moment de contractar-ne. Totes les comissions i els costos associats a la targeta es poden consultar al contracte que se signa, per això és tan important llegir-lo bé abans de firmar i preguntar tot allò que no ens quedi clar.</a:t>
            </a:r>
          </a:p>
          <a:p>
            <a:endParaRPr lang="es-ES"/>
          </a:p>
        </p:txBody>
      </p:sp>
      <p:sp>
        <p:nvSpPr>
          <p:cNvPr id="4" name="Marcador de número de diapositiva 3"/>
          <p:cNvSpPr>
            <a:spLocks noGrp="1"/>
          </p:cNvSpPr>
          <p:nvPr>
            <p:ph type="sldNum" sz="quarter" idx="5"/>
          </p:nvPr>
        </p:nvSpPr>
        <p:spPr/>
        <p:txBody>
          <a:bodyPr/>
          <a:lstStyle/>
          <a:p>
            <a:fld id="{BCDD03FC-441B-A346-85D1-E85FC14612C2}" type="slidenum">
              <a:rPr lang="es-ES" smtClean="0"/>
              <a:t>10</a:t>
            </a:fld>
            <a:endParaRPr lang="es-ES"/>
          </a:p>
        </p:txBody>
      </p:sp>
    </p:spTree>
    <p:extLst>
      <p:ext uri="{BB962C8B-B14F-4D97-AF65-F5344CB8AC3E}">
        <p14:creationId xmlns:p14="http://schemas.microsoft.com/office/powerpoint/2010/main" val="453365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Expliqui que també hi ha </a:t>
            </a:r>
            <a:r>
              <a:rPr lang="ca-ES" b="1" dirty="0"/>
              <a:t>«targetes de crèdit només a terminis»</a:t>
            </a:r>
            <a:r>
              <a:rPr lang="ca-ES" dirty="0"/>
              <a:t>, és a dir, que no permeten fer el cobrament de la totalitat de l’import gastat a final de mes, sinó que el cobrament es fa de manera fraccionada: o bé pagant un percentatge de les compres fetes o bé una quota fixa. Aquest és un dels mitjans de finançament més cars del mercat i pot arribar a suposar una TAE de fins un 25 %. (</a:t>
            </a:r>
            <a:r>
              <a:rPr lang="ca-ES" i="1" dirty="0"/>
              <a:t>En l’apartat següent expliquen el concepte de TAE que introduïm en aquest exercici.)</a:t>
            </a:r>
          </a:p>
          <a:p>
            <a:pPr>
              <a:defRPr/>
            </a:pPr>
            <a:endParaRPr lang="ca-ES" dirty="0"/>
          </a:p>
          <a:p>
            <a:pPr>
              <a:defRPr/>
            </a:pPr>
            <a:r>
              <a:rPr lang="ca-ES" dirty="0"/>
              <a:t>Pregunti als alumnes </a:t>
            </a:r>
            <a:r>
              <a:rPr lang="ca-ES" b="1" u="sng" dirty="0"/>
              <a:t>què hauria de fer la Maria</a:t>
            </a:r>
            <a:r>
              <a:rPr lang="ca-ES" b="1" dirty="0"/>
              <a:t>. </a:t>
            </a:r>
            <a:r>
              <a:rPr lang="ca-ES" dirty="0"/>
              <a:t>Com ja hem vist abans, la Maria es planteja fer servir la targeta de crèdit de pagament a termini per comprar-se un mòbil nou. La Maria pensa que un interès nominal mensual del 2 % no és gaire car, però no té en compte que això li suposa una TAE (Taxa anual equivalent) d’un </a:t>
            </a:r>
            <a:r>
              <a:rPr lang="ca-ES" b="1" dirty="0"/>
              <a:t>26,82 %</a:t>
            </a:r>
            <a:r>
              <a:rPr lang="ca-ES" dirty="0"/>
              <a:t>. </a:t>
            </a:r>
          </a:p>
          <a:p>
            <a:pPr>
              <a:defRPr/>
            </a:pPr>
            <a:endParaRPr lang="ca-ES" dirty="0"/>
          </a:p>
          <a:p>
            <a:pPr>
              <a:defRPr/>
            </a:pPr>
            <a:r>
              <a:rPr lang="ca-ES" dirty="0"/>
              <a:t>Algunes de les reflexions que haurien de fer els alumnes són aquestes (d’acord amb tot el que hem vist fins ara):</a:t>
            </a:r>
          </a:p>
          <a:p>
            <a:pPr>
              <a:defRPr/>
            </a:pPr>
            <a:endParaRPr lang="ca-ES" dirty="0"/>
          </a:p>
          <a:p>
            <a:pPr>
              <a:buFont typeface="Arial" pitchFamily="34" charset="0"/>
              <a:buChar char="•"/>
              <a:defRPr/>
            </a:pPr>
            <a:r>
              <a:rPr lang="ca-ES" dirty="0"/>
              <a:t> És raonable demanar un préstec per comprar-se un mòbil? </a:t>
            </a:r>
          </a:p>
          <a:p>
            <a:pPr>
              <a:buFont typeface="Arial" pitchFamily="34" charset="0"/>
              <a:buChar char="•"/>
              <a:defRPr/>
            </a:pPr>
            <a:r>
              <a:rPr lang="ca-ES" dirty="0"/>
              <a:t> Té sentit endeutar-se a un cost d’un 26,82 % (TAE)?</a:t>
            </a:r>
          </a:p>
          <a:p>
            <a:pPr>
              <a:buFont typeface="Arial" pitchFamily="34" charset="0"/>
              <a:buChar char="•"/>
              <a:defRPr/>
            </a:pPr>
            <a:r>
              <a:rPr lang="ca-ES" dirty="0"/>
              <a:t> Podria fer un pla d’estalvi per aconseguir els diners amb els seus propis recursos sense necessitat d’endeutar-se? </a:t>
            </a:r>
          </a:p>
          <a:p>
            <a:pPr algn="just">
              <a:defRPr/>
            </a:pPr>
            <a:endParaRPr lang="es-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11</a:t>
            </a:fld>
            <a:endParaRPr lang="es-ES"/>
          </a:p>
        </p:txBody>
      </p:sp>
    </p:spTree>
    <p:extLst>
      <p:ext uri="{BB962C8B-B14F-4D97-AF65-F5344CB8AC3E}">
        <p14:creationId xmlns:p14="http://schemas.microsoft.com/office/powerpoint/2010/main" val="3747405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a:xfrm>
            <a:off x="685800" y="4400550"/>
            <a:ext cx="5486400" cy="4139016"/>
          </a:xfrm>
        </p:spPr>
        <p:txBody>
          <a:bodyPr/>
          <a:lstStyle/>
          <a:p>
            <a:pPr>
              <a:defRPr/>
            </a:pPr>
            <a:r>
              <a:rPr lang="ca-ES" dirty="0"/>
              <a:t>Finalment, abans de començar el bloc de continguts següent, ens fixarem en algunes petites </a:t>
            </a:r>
            <a:r>
              <a:rPr lang="ca-ES" b="1" dirty="0"/>
              <a:t>recomanacions de seguretat</a:t>
            </a:r>
            <a:r>
              <a:rPr lang="ca-ES" dirty="0"/>
              <a:t> en l’ús de la targeta.</a:t>
            </a:r>
          </a:p>
          <a:p>
            <a:pPr>
              <a:defRPr/>
            </a:pPr>
            <a:endParaRPr lang="ca-ES" dirty="0"/>
          </a:p>
          <a:p>
            <a:pPr>
              <a:defRPr/>
            </a:pPr>
            <a:r>
              <a:rPr lang="ca-ES" b="1" dirty="0"/>
              <a:t>Cal recordar que el PIN és un número secret i que no l’hauria de conèixer ningú, només el titular. Per això els ha de dir que:</a:t>
            </a:r>
          </a:p>
          <a:p>
            <a:pPr>
              <a:defRPr/>
            </a:pPr>
            <a:endParaRPr lang="ca-ES" dirty="0"/>
          </a:p>
          <a:p>
            <a:pPr>
              <a:buFont typeface="Arial" pitchFamily="34" charset="0"/>
              <a:buChar char="•"/>
              <a:defRPr/>
            </a:pPr>
            <a:r>
              <a:rPr lang="ca-ES" dirty="0"/>
              <a:t> no posin número simple (data d’aniversari, any de naixement o un 1234).</a:t>
            </a:r>
          </a:p>
          <a:p>
            <a:pPr>
              <a:buFont typeface="Arial" pitchFamily="34" charset="0"/>
              <a:buChar char="•"/>
              <a:defRPr/>
            </a:pPr>
            <a:r>
              <a:rPr lang="ca-ES" dirty="0"/>
              <a:t> no guardin el PIN al mateix lloc que la targeta. </a:t>
            </a:r>
          </a:p>
          <a:p>
            <a:pPr>
              <a:buFont typeface="Arial" pitchFamily="34" charset="0"/>
              <a:buChar char="•"/>
              <a:defRPr/>
            </a:pPr>
            <a:r>
              <a:rPr lang="ca-ES" dirty="0"/>
              <a:t> No s’ha de compartir amb ningú, ni tan sols amb el banc.</a:t>
            </a:r>
          </a:p>
          <a:p>
            <a:pPr>
              <a:buFont typeface="Arial" pitchFamily="34" charset="0"/>
              <a:buChar char="•"/>
              <a:defRPr/>
            </a:pPr>
            <a:endParaRPr lang="ca-ES" dirty="0"/>
          </a:p>
          <a:p>
            <a:pPr>
              <a:defRPr/>
            </a:pPr>
            <a:r>
              <a:rPr lang="ca-ES" b="1" dirty="0"/>
              <a:t>El codi de verificació (CVV), és una de les dades més importants que figuren a la targeta</a:t>
            </a:r>
            <a:r>
              <a:rPr lang="ca-ES" dirty="0"/>
              <a:t>.</a:t>
            </a:r>
          </a:p>
          <a:p>
            <a:pPr>
              <a:defRPr/>
            </a:pPr>
            <a:endParaRPr lang="ca-ES" dirty="0"/>
          </a:p>
          <a:p>
            <a:pPr>
              <a:buFont typeface="Arial" pitchFamily="34" charset="0"/>
              <a:buChar char="•"/>
              <a:defRPr/>
            </a:pPr>
            <a:r>
              <a:rPr lang="ca-ES" dirty="0"/>
              <a:t> És un número que es fa servir en les transaccions que es fan per Internet. </a:t>
            </a:r>
          </a:p>
          <a:p>
            <a:pPr>
              <a:buFont typeface="Arial" pitchFamily="34" charset="0"/>
              <a:buChar char="•"/>
              <a:defRPr/>
            </a:pPr>
            <a:r>
              <a:rPr lang="ca-ES" dirty="0"/>
              <a:t> Es troba al dors de la targeta i consta de 3 números. No s’ha de compartir amb ningú.</a:t>
            </a:r>
          </a:p>
          <a:p>
            <a:pPr>
              <a:buFont typeface="Arial" pitchFamily="34" charset="0"/>
              <a:buChar char="•"/>
              <a:defRPr/>
            </a:pPr>
            <a:endParaRPr lang="ca-ES" dirty="0"/>
          </a:p>
          <a:p>
            <a:pPr>
              <a:defRPr/>
            </a:pPr>
            <a:r>
              <a:rPr lang="ca-ES" b="1" dirty="0"/>
              <a:t>Sobre els caixers:</a:t>
            </a:r>
          </a:p>
          <a:p>
            <a:pPr>
              <a:defRPr/>
            </a:pPr>
            <a:endParaRPr lang="ca-ES" dirty="0"/>
          </a:p>
          <a:p>
            <a:pPr>
              <a:buFont typeface="Arial" pitchFamily="34" charset="0"/>
              <a:buChar char="•"/>
              <a:defRPr/>
            </a:pPr>
            <a:r>
              <a:rPr lang="ca-ES" dirty="0"/>
              <a:t> S’ha de recordar que el banc és responsable dels errors informàtics. Si el caixer fa coses estranyes, s’ha de comunicar a l’entitat bancària. </a:t>
            </a:r>
          </a:p>
          <a:p>
            <a:pPr>
              <a:buFont typeface="Arial" pitchFamily="34" charset="0"/>
              <a:buChar char="•"/>
              <a:defRPr/>
            </a:pPr>
            <a:r>
              <a:rPr lang="ca-ES" dirty="0"/>
              <a:t> Si el caixer presenta alguna alteració, no s’han de treure diners. </a:t>
            </a:r>
          </a:p>
          <a:p>
            <a:pPr>
              <a:buFont typeface="Arial" pitchFamily="34" charset="0"/>
              <a:buChar char="•"/>
              <a:defRPr/>
            </a:pPr>
            <a:r>
              <a:rPr lang="ca-ES" dirty="0"/>
              <a:t> Els caixers dels centres comercials i els de dins de les sucursals són més segurs que els del carrer.</a:t>
            </a:r>
          </a:p>
          <a:p>
            <a:pPr>
              <a:buFont typeface="Arial" pitchFamily="34" charset="0"/>
              <a:buChar char="•"/>
              <a:defRPr/>
            </a:pPr>
            <a:endParaRPr lang="ca-ES" dirty="0"/>
          </a:p>
          <a:p>
            <a:pPr>
              <a:defRPr/>
            </a:pPr>
            <a:r>
              <a:rPr lang="ca-ES" b="1" dirty="0"/>
              <a:t>En comerços: </a:t>
            </a:r>
            <a:endParaRPr lang="ca-ES" dirty="0"/>
          </a:p>
          <a:p>
            <a:pPr>
              <a:buFont typeface="Arial" pitchFamily="34" charset="0"/>
              <a:buChar char="•"/>
              <a:defRPr/>
            </a:pPr>
            <a:r>
              <a:rPr lang="ca-ES" dirty="0"/>
              <a:t> S’ha d’esperar que el comerciant ofereixi passar la targeta i marcar el PIN. </a:t>
            </a:r>
          </a:p>
          <a:p>
            <a:pPr>
              <a:buFont typeface="Arial" pitchFamily="34" charset="0"/>
              <a:buChar char="•"/>
              <a:defRPr/>
            </a:pPr>
            <a:r>
              <a:rPr lang="ca-ES" dirty="0"/>
              <a:t> És molt important no perdre MAI de vista la targeta.</a:t>
            </a:r>
            <a:r>
              <a:rPr lang="ca-ES" b="1" dirty="0"/>
              <a:t> </a:t>
            </a:r>
            <a:endParaRPr lang="ca-ES" dirty="0"/>
          </a:p>
          <a:p>
            <a:pPr>
              <a:defRPr/>
            </a:pPr>
            <a:endParaRPr lang="es-ES"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12</a:t>
            </a:fld>
            <a:endParaRPr lang="es-ES"/>
          </a:p>
        </p:txBody>
      </p:sp>
    </p:spTree>
    <p:extLst>
      <p:ext uri="{BB962C8B-B14F-4D97-AF65-F5344CB8AC3E}">
        <p14:creationId xmlns:p14="http://schemas.microsoft.com/office/powerpoint/2010/main" val="2602703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Finalment,  abans de començar el bloc de continguts següent, veurem alguns </a:t>
            </a:r>
            <a:r>
              <a:rPr lang="ca-ES" b="1" dirty="0"/>
              <a:t>consells per quan comprem online.</a:t>
            </a:r>
          </a:p>
          <a:p>
            <a:pPr>
              <a:defRPr/>
            </a:pPr>
            <a:endParaRPr lang="ca-ES" dirty="0"/>
          </a:p>
          <a:p>
            <a:pPr>
              <a:defRPr/>
            </a:pPr>
            <a:r>
              <a:rPr lang="ca-ES" dirty="0"/>
              <a:t>Comprar per Internet és útil i pràctic però perquè sigui segur també és important seguir alguns consells.</a:t>
            </a:r>
          </a:p>
          <a:p>
            <a:pPr>
              <a:defRPr/>
            </a:pPr>
            <a:endParaRPr lang="ca-ES" dirty="0"/>
          </a:p>
          <a:p>
            <a:pPr>
              <a:defRPr/>
            </a:pPr>
            <a:r>
              <a:rPr lang="ca-ES" b="1" dirty="0"/>
              <a:t>Expliqui als alumnes en quines coses han de fixar-se a l’hora d’iniciar una compra per Internet.</a:t>
            </a:r>
          </a:p>
          <a:p>
            <a:pPr>
              <a:defRPr/>
            </a:pPr>
            <a:endParaRPr lang="ca-ES" dirty="0"/>
          </a:p>
          <a:p>
            <a:pPr>
              <a:defRPr/>
            </a:pPr>
            <a:r>
              <a:rPr lang="ca-ES" b="1" dirty="0"/>
              <a:t>Mantenir actualitzat el dispositiu:</a:t>
            </a:r>
            <a:endParaRPr lang="ca-ES" dirty="0"/>
          </a:p>
          <a:p>
            <a:pPr>
              <a:buFont typeface="Arial" pitchFamily="34" charset="0"/>
              <a:buChar char="•"/>
              <a:defRPr/>
            </a:pPr>
            <a:r>
              <a:rPr lang="ca-ES" dirty="0"/>
              <a:t> Sigui un mòbil, un ordinador o una </a:t>
            </a:r>
            <a:r>
              <a:rPr lang="ca-ES" i="1" dirty="0" err="1"/>
              <a:t>tablet</a:t>
            </a:r>
            <a:r>
              <a:rPr lang="ca-ES" dirty="0"/>
              <a:t> és important que es mantingui actualitzat el software. </a:t>
            </a:r>
          </a:p>
          <a:p>
            <a:pPr>
              <a:buFont typeface="Arial" pitchFamily="34" charset="0"/>
              <a:buChar char="•"/>
              <a:defRPr/>
            </a:pPr>
            <a:r>
              <a:rPr lang="ca-ES" dirty="0"/>
              <a:t> Alhora és important tenir actualitzades totes les aplicacions que es fan servir.</a:t>
            </a:r>
          </a:p>
          <a:p>
            <a:pPr>
              <a:buFont typeface="Arial" pitchFamily="34" charset="0"/>
              <a:buChar char="•"/>
              <a:defRPr/>
            </a:pPr>
            <a:r>
              <a:rPr lang="ca-ES" dirty="0"/>
              <a:t> També és recomanable instal·lar un antivirus.</a:t>
            </a:r>
          </a:p>
          <a:p>
            <a:pPr>
              <a:defRPr/>
            </a:pPr>
            <a:endParaRPr lang="ca-ES" b="1" dirty="0"/>
          </a:p>
          <a:p>
            <a:pPr>
              <a:defRPr/>
            </a:pPr>
            <a:r>
              <a:rPr lang="ca-ES" b="1" dirty="0"/>
              <a:t>Evitar xarxes </a:t>
            </a:r>
            <a:r>
              <a:rPr lang="ca-ES" b="1" dirty="0" err="1"/>
              <a:t>WiFi</a:t>
            </a:r>
            <a:r>
              <a:rPr lang="ca-ES" b="1" dirty="0"/>
              <a:t> públiques: </a:t>
            </a:r>
          </a:p>
          <a:p>
            <a:pPr>
              <a:buFont typeface="Arial" pitchFamily="34" charset="0"/>
              <a:buChar char="•"/>
              <a:defRPr/>
            </a:pPr>
            <a:r>
              <a:rPr lang="ca-ES" dirty="0"/>
              <a:t> No és recomanable fer servir el </a:t>
            </a:r>
            <a:r>
              <a:rPr lang="ca-ES" dirty="0" err="1"/>
              <a:t>WiFi</a:t>
            </a:r>
            <a:r>
              <a:rPr lang="ca-ES" dirty="0"/>
              <a:t> públic de bars o comerços, és millor esperar a ser a casa amb el nostre </a:t>
            </a:r>
            <a:r>
              <a:rPr lang="ca-ES" dirty="0" err="1"/>
              <a:t>WiFi</a:t>
            </a:r>
            <a:r>
              <a:rPr lang="ca-ES" dirty="0"/>
              <a:t>.</a:t>
            </a:r>
          </a:p>
          <a:p>
            <a:pPr>
              <a:buFont typeface="Arial" pitchFamily="34" charset="0"/>
              <a:buChar char="•"/>
              <a:defRPr/>
            </a:pPr>
            <a:endParaRPr lang="ca-ES" dirty="0"/>
          </a:p>
          <a:p>
            <a:pPr>
              <a:defRPr/>
            </a:pPr>
            <a:r>
              <a:rPr lang="ca-ES" b="1" dirty="0"/>
              <a:t>Comprovar que la botiga online és fiable:</a:t>
            </a:r>
            <a:endParaRPr lang="ca-ES" dirty="0"/>
          </a:p>
          <a:p>
            <a:pPr>
              <a:buFont typeface="Arial" pitchFamily="34" charset="0"/>
              <a:buChar char="•"/>
              <a:defRPr/>
            </a:pPr>
            <a:r>
              <a:rPr lang="ca-ES" dirty="0"/>
              <a:t> Buscar informació sobre la botiga en xarxes socials i la seva política de devolucions.</a:t>
            </a:r>
          </a:p>
          <a:p>
            <a:pPr>
              <a:defRPr/>
            </a:pPr>
            <a:endParaRPr lang="ca-ES" b="1" dirty="0"/>
          </a:p>
          <a:p>
            <a:pPr>
              <a:defRPr/>
            </a:pPr>
            <a:r>
              <a:rPr lang="ca-ES" b="1" dirty="0"/>
              <a:t>Mitjans de pagament disponibles:</a:t>
            </a:r>
            <a:endParaRPr lang="ca-ES" dirty="0"/>
          </a:p>
          <a:p>
            <a:pPr>
              <a:buFont typeface="Arial" pitchFamily="34" charset="0"/>
              <a:buChar char="•"/>
              <a:defRPr/>
            </a:pPr>
            <a:r>
              <a:rPr lang="ca-ES" dirty="0"/>
              <a:t> En la majoria de casos es pot triar entre diferents tipus de pagament.</a:t>
            </a:r>
          </a:p>
          <a:p>
            <a:pPr>
              <a:buFont typeface="Arial" pitchFamily="34" charset="0"/>
              <a:buChar char="•"/>
              <a:defRPr/>
            </a:pPr>
            <a:endParaRPr lang="ca-ES" dirty="0"/>
          </a:p>
          <a:p>
            <a:pPr>
              <a:defRPr/>
            </a:pPr>
            <a:r>
              <a:rPr lang="ca-ES" b="1" dirty="0"/>
              <a:t>Tipus d’enviament:</a:t>
            </a:r>
            <a:endParaRPr lang="ca-ES" dirty="0"/>
          </a:p>
          <a:p>
            <a:pPr>
              <a:buFont typeface="Arial" pitchFamily="34" charset="0"/>
              <a:buChar char="•"/>
              <a:defRPr/>
            </a:pPr>
            <a:r>
              <a:rPr lang="ca-ES" dirty="0"/>
              <a:t> El tipus d’enviament i els terminis són importants, verificar que les despeses d’enviament segueixen compensant la compra per Internet i la data en què està prevista que arribi la compra. </a:t>
            </a:r>
          </a:p>
          <a:p>
            <a:pPr>
              <a:defRPr/>
            </a:pPr>
            <a:endParaRPr lang="ca-ES" b="1" dirty="0"/>
          </a:p>
          <a:p>
            <a:pPr>
              <a:defRPr/>
            </a:pPr>
            <a:r>
              <a:rPr lang="ca-ES" b="1" dirty="0"/>
              <a:t>Alerta ODS:</a:t>
            </a:r>
          </a:p>
          <a:p>
            <a:pPr>
              <a:defRPr/>
            </a:pPr>
            <a:endParaRPr lang="ca-ES" dirty="0"/>
          </a:p>
          <a:p>
            <a:pPr>
              <a:buFont typeface="Arial" pitchFamily="34" charset="0"/>
              <a:buChar char="•"/>
              <a:defRPr/>
            </a:pPr>
            <a:r>
              <a:rPr lang="ca-ES" dirty="0"/>
              <a:t> Anteriorment ja s’ha comentat la importància de comprar actuant de manera més reflexiva.</a:t>
            </a:r>
          </a:p>
          <a:p>
            <a:pPr>
              <a:buFont typeface="Arial" pitchFamily="34" charset="0"/>
              <a:buChar char="•"/>
              <a:defRPr/>
            </a:pPr>
            <a:r>
              <a:rPr lang="ca-ES" dirty="0"/>
              <a:t> De vegades quan comprem per Internet i ens arriba un producte en «24 hores» no és l’opció més ràpida i sostenible; baixar a la botiga del barri i endur-te el producte sol ser-ho molt més. En la mesura que sigui possible s’ha d’intentar comprar a proveïdors locals i sostenibles. Quan decidim comprar en el nostre entorn més proper estem creant ocupació i reduint la contaminació.</a:t>
            </a:r>
          </a:p>
          <a:p>
            <a:pPr>
              <a:defRPr/>
            </a:pPr>
            <a:endParaRPr lang="ca-ES" b="1" dirty="0"/>
          </a:p>
          <a:p>
            <a:pPr>
              <a:defRPr/>
            </a:pPr>
            <a:r>
              <a:rPr lang="ca-ES" b="1" dirty="0"/>
              <a:t>Pregunti als alumnes si alguna vegada els ha passat, que han comprat un producte per Internet i el repartidor ha hagut de fer el viatge vàries vegades per poder fer el lliurement.</a:t>
            </a:r>
            <a:endParaRPr lang="ca-ES" dirty="0"/>
          </a:p>
          <a:p>
            <a:pPr>
              <a:defRPr/>
            </a:pPr>
            <a:endParaRPr lang="ca-ES" dirty="0"/>
          </a:p>
          <a:p>
            <a:pPr>
              <a:defRPr/>
            </a:pPr>
            <a:r>
              <a:rPr lang="ca-ES" dirty="0"/>
              <a:t>Quan un repartidor o missatger ha de fer vàries vegades el mateix lliurement, per culpa d’una mala planificació en la nostra compra, suposa un consum extra d’energia, d’ineficiència en la feina del repartidor i més contaminació. Una alternativa pot ser: fer servir </a:t>
            </a:r>
            <a:r>
              <a:rPr lang="ca-ES" i="1" dirty="0" err="1"/>
              <a:t>lockers</a:t>
            </a:r>
            <a:r>
              <a:rPr lang="ca-ES" dirty="0"/>
              <a:t>, és a dir «taquilles intel·ligents» que són a llocs públics, que s’hi poden recollir els paquets quan un vol. Una altra opció és fer la compra al comerç local del nostre poble o ciutat.</a:t>
            </a: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13</a:t>
            </a:fld>
            <a:endParaRPr lang="es-ES"/>
          </a:p>
        </p:txBody>
      </p:sp>
    </p:spTree>
    <p:extLst>
      <p:ext uri="{BB962C8B-B14F-4D97-AF65-F5344CB8AC3E}">
        <p14:creationId xmlns:p14="http://schemas.microsoft.com/office/powerpoint/2010/main" val="1576831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Demanar un préstec pressuposa un alt exercici de sinceritat amb un mateix, per entendre si és necessari o no. Es pot donar el cas que el demanem per comprar un cotxe o un ordinador millor dels que realment necessitem, o simplement per comprar una cosa que en realitat no la necessitem en absolut.</a:t>
            </a:r>
          </a:p>
          <a:p>
            <a:pPr>
              <a:defRPr/>
            </a:pPr>
            <a:endParaRPr lang="ca-ES" dirty="0"/>
          </a:p>
          <a:p>
            <a:pPr>
              <a:defRPr/>
            </a:pPr>
            <a:r>
              <a:rPr lang="ca-ES" dirty="0"/>
              <a:t>En aquest apartat, veurem quines coses hem de tenir en compte en el cas de sol·licitar un préstec que prèviament hem valorat que és raonable sobre la base de la nostra situació personal i financera, i que aquesta decisió no posarà en risc el nostre benestar. Una de les principals consideracions que hem de fer abans d’endeutar-nos és saber </a:t>
            </a:r>
            <a:r>
              <a:rPr lang="ca-ES" b="1" dirty="0"/>
              <a:t>quant ens costarà?</a:t>
            </a:r>
          </a:p>
          <a:p>
            <a:pPr>
              <a:defRPr/>
            </a:pPr>
            <a:endParaRPr lang="ca-ES" dirty="0"/>
          </a:p>
          <a:p>
            <a:pPr>
              <a:defRPr/>
            </a:pPr>
            <a:r>
              <a:rPr lang="ca-ES" b="1" dirty="0"/>
              <a:t>Com ja hem vist en el cas de la Maria, no és el mateix el TIN que la TAE.</a:t>
            </a:r>
            <a:endParaRPr lang="ca-ES" dirty="0"/>
          </a:p>
          <a:p>
            <a:pPr algn="just">
              <a:defRPr/>
            </a:pPr>
            <a:endParaRPr lang="es-ES" altLang="ca-ES" b="1"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ca-ES" b="1" dirty="0">
                <a:latin typeface="Calibri Light" panose="020F0302020204030204" pitchFamily="34" charset="0"/>
                <a:ea typeface="ＭＳ Ｐゴシック" panose="020B0600070205080204" pitchFamily="34" charset="-128"/>
                <a:cs typeface="Arial" panose="020B0604020202020204" pitchFamily="34" charset="0"/>
              </a:rPr>
              <a:t>Como hemos visto en el caso de María, no es lo mismo conocer el TIN que la TAE. </a:t>
            </a: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14</a:t>
            </a:fld>
            <a:endParaRPr lang="es-ES"/>
          </a:p>
        </p:txBody>
      </p:sp>
    </p:spTree>
    <p:extLst>
      <p:ext uri="{BB962C8B-B14F-4D97-AF65-F5344CB8AC3E}">
        <p14:creationId xmlns:p14="http://schemas.microsoft.com/office/powerpoint/2010/main" val="1692198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b="1" dirty="0"/>
              <a:t>Què és la TAE?  </a:t>
            </a:r>
          </a:p>
          <a:p>
            <a:pPr>
              <a:defRPr/>
            </a:pPr>
            <a:r>
              <a:rPr lang="ca-ES" dirty="0"/>
              <a:t>Pregunti als alumnes si algun cop havien sentit a parlar d’aquest terme, apart del cas de la Maria que acabem de treballar.</a:t>
            </a:r>
          </a:p>
          <a:p>
            <a:pPr>
              <a:defRPr/>
            </a:pPr>
            <a:endParaRPr lang="ca-ES" dirty="0"/>
          </a:p>
          <a:p>
            <a:pPr>
              <a:defRPr/>
            </a:pPr>
            <a:r>
              <a:rPr lang="ca-ES" dirty="0"/>
              <a:t>La TAE no és una altra cosa que el tipus d’interès estandarditzat de qualsevol producte financer. El fet que sigui estandarditzat, a més de tenir en compte les comissions, </a:t>
            </a:r>
            <a:r>
              <a:rPr lang="ca-ES" b="1" dirty="0"/>
              <a:t>la converteix en una eina</a:t>
            </a:r>
            <a:r>
              <a:rPr lang="ca-ES" dirty="0"/>
              <a:t>  </a:t>
            </a:r>
            <a:r>
              <a:rPr lang="ca-ES" b="1" dirty="0"/>
              <a:t>molt útil per comparar dos o més productes</a:t>
            </a:r>
            <a:r>
              <a:rPr lang="ca-ES" dirty="0"/>
              <a:t>. La TAE (Taxa Anual Equivalent) permet entendre quin és el cost o el rendiment d’un producte financer en un any, tenint en compte els paràmetres que l’afecten (periodicitat, comissions, tipus d’interès nominal…).</a:t>
            </a:r>
          </a:p>
          <a:p>
            <a:pPr>
              <a:defRPr/>
            </a:pPr>
            <a:endParaRPr lang="ca-ES" dirty="0"/>
          </a:p>
          <a:p>
            <a:pPr>
              <a:defRPr/>
            </a:pPr>
            <a:r>
              <a:rPr lang="ca-ES" b="1" dirty="0"/>
              <a:t>No s’ha de confondre la TAE amb el TIN</a:t>
            </a:r>
            <a:r>
              <a:rPr lang="ca-ES" dirty="0"/>
              <a:t>. El TIN (Tipus d’Interès Nominal) no té en compte cap tipus de cost associat a l’operació i, a més, no té per què ser només anual, a diferència de la TAE. Per saber quin préstec ens convé en termes de cost anual, s’ha de cercar el que tingui la TAE més baixa. Com més petita sigui la TAE, menys es pagarà en termes relatius.</a:t>
            </a: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15</a:t>
            </a:fld>
            <a:endParaRPr lang="es-ES"/>
          </a:p>
        </p:txBody>
      </p:sp>
    </p:spTree>
    <p:extLst>
      <p:ext uri="{BB962C8B-B14F-4D97-AF65-F5344CB8AC3E}">
        <p14:creationId xmlns:p14="http://schemas.microsoft.com/office/powerpoint/2010/main" val="2442166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Per saber de quina manera ens ajuda la TAE en el moment de prendre una decisió de finançament, coneixerem el cas de l’Anna i en Miquel.</a:t>
            </a:r>
          </a:p>
          <a:p>
            <a:pPr>
              <a:defRPr/>
            </a:pPr>
            <a:endParaRPr lang="ca-ES" dirty="0"/>
          </a:p>
          <a:p>
            <a:pPr>
              <a:defRPr/>
            </a:pPr>
            <a:r>
              <a:rPr lang="ca-ES" dirty="0"/>
              <a:t>«L’Anna treballa mitja jornada a una botiga d’esports i en Miquel és monitor de </a:t>
            </a:r>
            <a:r>
              <a:rPr lang="en-US" i="1" dirty="0"/>
              <a:t>skateboard</a:t>
            </a:r>
            <a:r>
              <a:rPr lang="en-US" dirty="0"/>
              <a:t> </a:t>
            </a:r>
            <a:r>
              <a:rPr lang="ca-ES" dirty="0"/>
              <a:t>certificat. Tots dos han fet diferents cursos a l’Escola de Mecànica de Bicicletes de la seva ciutat i s’estan plantejant obrir un taller de reciclatge de bicicletes i patinets. Després de fer un pla de negoci estan convençuts que hi ha prou demanda al mercat perquè la seva proposta tingui èxit. Tanmateix, han calculat que per poder començar necessiten fer una inversió inicial de 10.000 €, però  encara no tenen tants diners estalviats. Per això es plantegen demanar un préstec personal, perquè tots dos conservaran les seves feines i les compaginaran amb el taller de reciclatge de bicicletes i patinets fins que comencin a tenir clients fixos.»</a:t>
            </a: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16</a:t>
            </a:fld>
            <a:endParaRPr lang="es-ES"/>
          </a:p>
        </p:txBody>
      </p:sp>
    </p:spTree>
    <p:extLst>
      <p:ext uri="{BB962C8B-B14F-4D97-AF65-F5344CB8AC3E}">
        <p14:creationId xmlns:p14="http://schemas.microsoft.com/office/powerpoint/2010/main" val="466785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a:xfrm>
            <a:off x="685800" y="4400550"/>
            <a:ext cx="5486400" cy="3600450"/>
          </a:xfrm>
        </p:spPr>
        <p:txBody>
          <a:bodyPr/>
          <a:lstStyle/>
          <a:p>
            <a:pPr>
              <a:defRPr/>
            </a:pPr>
            <a:r>
              <a:rPr lang="ca-ES" dirty="0"/>
              <a:t>La idea és que els alumnes completin les columnes «</a:t>
            </a:r>
            <a:r>
              <a:rPr lang="ca-ES" b="1" dirty="0"/>
              <a:t>Total a pagar» </a:t>
            </a:r>
            <a:r>
              <a:rPr lang="ca-ES" dirty="0"/>
              <a:t>i </a:t>
            </a:r>
            <a:r>
              <a:rPr lang="ca-ES" b="1" dirty="0"/>
              <a:t>«Total interessos i despeses». </a:t>
            </a:r>
            <a:r>
              <a:rPr lang="ca-ES" u="sng" dirty="0"/>
              <a:t>La TAE no l’han de calcular</a:t>
            </a:r>
            <a:r>
              <a:rPr lang="ca-ES" dirty="0"/>
              <a:t>, perquè els la donarem nosaltres un cop fets els càlculs pertinents (tal com hem comentat abans, l’objectiu d’aquest apartat no és aprendre a calcular una TAE, sinó entendre el concepte i ser capaços de fer-lo servir en la nostra vida real per comparar productes financers de crèdit, en aquest cas).</a:t>
            </a:r>
          </a:p>
          <a:p>
            <a:pPr>
              <a:defRPr/>
            </a:pPr>
            <a:r>
              <a:rPr lang="ca-ES" dirty="0"/>
              <a:t>Si ho considera necessari, pot fer l’exemple del primer cas perquè ho entenguin, però deixi que els altres càlculs els facin ells en parelles (o tal com estiguin asseguts). Vostè després d’haver passat per les taules per veure com ho fan, passi la presentació i aniran sortint els resultats. </a:t>
            </a:r>
          </a:p>
          <a:p>
            <a:pPr>
              <a:defRPr/>
            </a:pPr>
            <a:endParaRPr lang="ca-ES" dirty="0"/>
          </a:p>
          <a:p>
            <a:pPr>
              <a:defRPr/>
            </a:pPr>
            <a:r>
              <a:rPr lang="ca-ES" b="1" dirty="0"/>
              <a:t>Quin préstec els suposa un cost més baix?</a:t>
            </a:r>
            <a:endParaRPr lang="ca-ES" dirty="0"/>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endParaRPr lang="es-ES" altLang="ca-ES"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17</a:t>
            </a:fld>
            <a:endParaRPr lang="es-ES"/>
          </a:p>
        </p:txBody>
      </p:sp>
    </p:spTree>
    <p:extLst>
      <p:ext uri="{BB962C8B-B14F-4D97-AF65-F5344CB8AC3E}">
        <p14:creationId xmlns:p14="http://schemas.microsoft.com/office/powerpoint/2010/main" val="818222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a:t>Tornem amb l’Anna i en Miquel. Expliqui a la classe la situació d’aquests amics emprenedors un any després d’haver obert el taller de reciclatge de bicicletes i patinets.</a:t>
            </a:r>
          </a:p>
          <a:p>
            <a:pPr>
              <a:defRPr/>
            </a:pPr>
            <a:endParaRPr lang="ca-ES"/>
          </a:p>
          <a:p>
            <a:pPr>
              <a:defRPr/>
            </a:pPr>
            <a:r>
              <a:rPr lang="ca-ES"/>
              <a:t>«A l’Anna i en Miquel els van molt bé les coses i s’estan plantejant ampliar el taller amb una petita botiga per vendre-hi bicicletes i patinets elèctrics. Després de fer números, pensen que haurien de fer una inversió inicial de 5.000 € i que si tot va com tenen previst, podran anar tornant el préstec en el termini màxim d’un any, perquè encara estan pagant el préstec que van demanar per obrir el taller i no volen acumular un deute més alt en un període llarg de temps.»</a:t>
            </a:r>
            <a:endParaRPr lang="ca-ES" altLang="ca-ES">
              <a:latin typeface="Calibri Light" panose="020F0302020204030204" pitchFamily="34" charset="0"/>
              <a:ea typeface="ＭＳ Ｐゴシック" panose="020B0600070205080204" pitchFamily="34" charset="-128"/>
              <a:cs typeface="Arial" panose="020B0604020202020204" pitchFamily="34" charset="0"/>
            </a:endParaRPr>
          </a:p>
          <a:p>
            <a:endParaRPr lang="es-ES"/>
          </a:p>
        </p:txBody>
      </p:sp>
      <p:sp>
        <p:nvSpPr>
          <p:cNvPr id="4" name="Marcador de número de diapositiva 3"/>
          <p:cNvSpPr>
            <a:spLocks noGrp="1"/>
          </p:cNvSpPr>
          <p:nvPr>
            <p:ph type="sldNum" sz="quarter" idx="5"/>
          </p:nvPr>
        </p:nvSpPr>
        <p:spPr/>
        <p:txBody>
          <a:bodyPr/>
          <a:lstStyle/>
          <a:p>
            <a:fld id="{BCDD03FC-441B-A346-85D1-E85FC14612C2}" type="slidenum">
              <a:rPr lang="es-ES" smtClean="0"/>
              <a:t>18</a:t>
            </a:fld>
            <a:endParaRPr lang="es-ES"/>
          </a:p>
        </p:txBody>
      </p:sp>
    </p:spTree>
    <p:extLst>
      <p:ext uri="{BB962C8B-B14F-4D97-AF65-F5344CB8AC3E}">
        <p14:creationId xmlns:p14="http://schemas.microsoft.com/office/powerpoint/2010/main" val="19716626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Insisteixi que ells, </a:t>
            </a:r>
            <a:r>
              <a:rPr lang="ca-ES" u="sng" dirty="0"/>
              <a:t>per intuïció i sense fer cap càlcul</a:t>
            </a:r>
            <a:r>
              <a:rPr lang="ca-ES" dirty="0"/>
              <a:t>, triïn una de les tres opcions. És important que tinguin en compte les comissions, perquè encareixen considerablement el préstec. </a:t>
            </a:r>
          </a:p>
          <a:p>
            <a:pPr>
              <a:defRPr/>
            </a:pPr>
            <a:endParaRPr lang="ca-ES" dirty="0"/>
          </a:p>
          <a:p>
            <a:pPr>
              <a:defRPr/>
            </a:pPr>
            <a:r>
              <a:rPr lang="ca-ES" b="1" dirty="0"/>
              <a:t>Opció A</a:t>
            </a:r>
            <a:r>
              <a:rPr lang="ca-ES" dirty="0"/>
              <a:t>: Cf = 5.000 * (1,08)^1 = 5.400.      5400 = 5000 * (1+TAE)^1; TAE = 8,00 % </a:t>
            </a:r>
          </a:p>
          <a:p>
            <a:pPr>
              <a:defRPr/>
            </a:pPr>
            <a:r>
              <a:rPr lang="ca-ES" b="1" dirty="0"/>
              <a:t>Opció B</a:t>
            </a:r>
            <a:r>
              <a:rPr lang="ca-ES" dirty="0"/>
              <a:t>: Cf = 5.000 * (1,07)^1 = 5.350.      5350 = 4950 * (1+TAE)^1; TAE = 8,08 % </a:t>
            </a:r>
          </a:p>
          <a:p>
            <a:pPr>
              <a:defRPr/>
            </a:pPr>
            <a:r>
              <a:rPr lang="ca-ES" b="1" dirty="0"/>
              <a:t>Opció C</a:t>
            </a:r>
            <a:r>
              <a:rPr lang="ca-ES" dirty="0"/>
              <a:t>: Cf = 5.000 * (1,06)^1 = 5.300.      5300 = 4900 * (1+TAE)^1; TAE = 8,16 %</a:t>
            </a:r>
          </a:p>
          <a:p>
            <a:pPr>
              <a:defRPr/>
            </a:pPr>
            <a:endParaRPr lang="ca-ES" dirty="0"/>
          </a:p>
          <a:p>
            <a:pPr>
              <a:defRPr/>
            </a:pPr>
            <a:r>
              <a:rPr lang="ca-ES" dirty="0"/>
              <a:t>Si ho desitja i té temps, pot comentar-los que en els tres casos, paguen </a:t>
            </a:r>
            <a:r>
              <a:rPr lang="ca-ES" u="sng" dirty="0"/>
              <a:t>400 euros (entre interessos i comissions</a:t>
            </a:r>
            <a:r>
              <a:rPr lang="ca-ES" dirty="0"/>
              <a:t>): </a:t>
            </a:r>
          </a:p>
          <a:p>
            <a:pPr>
              <a:defRPr/>
            </a:pPr>
            <a:endParaRPr lang="ca-ES" dirty="0"/>
          </a:p>
          <a:p>
            <a:pPr>
              <a:defRPr/>
            </a:pPr>
            <a:r>
              <a:rPr lang="ca-ES" b="1" dirty="0"/>
              <a:t>A</a:t>
            </a:r>
            <a:r>
              <a:rPr lang="ca-ES" dirty="0"/>
              <a:t>: 400 euros d’interessos </a:t>
            </a:r>
          </a:p>
          <a:p>
            <a:pPr>
              <a:defRPr/>
            </a:pPr>
            <a:r>
              <a:rPr lang="ca-ES" b="1" dirty="0"/>
              <a:t>B</a:t>
            </a:r>
            <a:r>
              <a:rPr lang="ca-ES" dirty="0"/>
              <a:t>: 350 euros d’interessos i 50 de despeses. </a:t>
            </a:r>
          </a:p>
          <a:p>
            <a:pPr>
              <a:defRPr/>
            </a:pPr>
            <a:r>
              <a:rPr lang="ca-ES" b="1" dirty="0"/>
              <a:t>C</a:t>
            </a:r>
            <a:r>
              <a:rPr lang="ca-ES" dirty="0"/>
              <a:t>: 300 de interessos i 100 de despeses. </a:t>
            </a: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19</a:t>
            </a:fld>
            <a:endParaRPr lang="es-ES"/>
          </a:p>
        </p:txBody>
      </p:sp>
    </p:spTree>
    <p:extLst>
      <p:ext uri="{BB962C8B-B14F-4D97-AF65-F5344CB8AC3E}">
        <p14:creationId xmlns:p14="http://schemas.microsoft.com/office/powerpoint/2010/main" val="3543972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Per concloure aquest mòdul, expliquem breument en què consisteix un </a:t>
            </a:r>
            <a:r>
              <a:rPr lang="ca-ES" b="1" dirty="0"/>
              <a:t>préstec personal</a:t>
            </a:r>
            <a:r>
              <a:rPr lang="ca-ES" dirty="0"/>
              <a:t>.</a:t>
            </a:r>
          </a:p>
          <a:p>
            <a:pPr>
              <a:defRPr/>
            </a:pPr>
            <a:endParaRPr lang="ca-ES" dirty="0"/>
          </a:p>
          <a:p>
            <a:pPr>
              <a:defRPr/>
            </a:pPr>
            <a:r>
              <a:rPr lang="ca-ES" dirty="0"/>
              <a:t>Un préstec personal és un instrument de finançament mitjançant el qual una entitat creditícia ens presta diners a canvi de tornar-los segons unes condicions pactades (termini, interès, comissions, etc.). Quan se sol·licita un préstec, </a:t>
            </a:r>
            <a:r>
              <a:rPr lang="ca-ES" b="1" dirty="0"/>
              <a:t>no vol dir que el concedeixin</a:t>
            </a:r>
            <a:r>
              <a:rPr lang="ca-ES" dirty="0"/>
              <a:t>, perquè implica una anàlisi, per part del banc, de la capacitat de pagament. Per aquest motiu, s’ha de ser molt honest amb un mateix pel que fa a la quantitat que es demana, en el moment d’exposar la situació personal, etc., ja que el banc pot verificar totes les nostres dades (ingressos per nòmina, pagaments d’impostos, historial creditici, etc.), ... encara que el banc no pot saber si devem diners a un germà, als pares...</a:t>
            </a:r>
            <a:r>
              <a:rPr lang="ca-ES" b="1" dirty="0"/>
              <a:t> </a:t>
            </a:r>
            <a:endParaRPr lang="ca-ES" dirty="0"/>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20</a:t>
            </a:fld>
            <a:endParaRPr lang="es-ES"/>
          </a:p>
        </p:txBody>
      </p:sp>
    </p:spTree>
    <p:extLst>
      <p:ext uri="{BB962C8B-B14F-4D97-AF65-F5344CB8AC3E}">
        <p14:creationId xmlns:p14="http://schemas.microsoft.com/office/powerpoint/2010/main" val="2392749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defRPr/>
            </a:pPr>
            <a:r>
              <a:rPr lang="ca-ES" sz="1200" b="0" i="0" kern="1200" noProof="0" dirty="0">
                <a:solidFill>
                  <a:schemeClr val="tx1"/>
                </a:solidFill>
                <a:effectLst/>
                <a:latin typeface="+mn-lt"/>
                <a:ea typeface="+mn-ea"/>
                <a:cs typeface="+mn-cs"/>
              </a:rPr>
              <a:t>Encara que aquesta activitat sembli similar a les anteriors, és important que li dediquin uns segons, ja que ajuda als alumnes a reflexionar sobre més aspectes que hem de tenir en compte abans de triar un préstec, a part de la TAE.</a:t>
            </a:r>
            <a:br>
              <a:rPr lang="ca-ES" noProof="0" dirty="0"/>
            </a:br>
            <a:r>
              <a:rPr lang="ca-ES" sz="1200" b="0" i="0" kern="1200" noProof="0" dirty="0">
                <a:solidFill>
                  <a:schemeClr val="tx1"/>
                </a:solidFill>
                <a:effectLst/>
                <a:latin typeface="+mn-lt"/>
                <a:ea typeface="+mn-ea"/>
                <a:cs typeface="+mn-cs"/>
              </a:rPr>
              <a:t>Pregunti als alumnes quin creuen que és el préstec més avantatjós. Com tots els que es presenten tenen la mateixa TAE, hauran de mirar altres característiques. És molt probable que li diguin que el millor és el que s'ha de pagar una quota de 66,73 euros.</a:t>
            </a:r>
            <a:br>
              <a:rPr lang="ca-ES" noProof="0" dirty="0"/>
            </a:br>
            <a:r>
              <a:rPr lang="ca-ES" sz="1200" b="0" i="0" kern="1200" noProof="0" dirty="0">
                <a:solidFill>
                  <a:schemeClr val="tx1"/>
                </a:solidFill>
                <a:effectLst/>
                <a:latin typeface="+mn-lt"/>
                <a:ea typeface="+mn-ea"/>
                <a:cs typeface="+mn-cs"/>
              </a:rPr>
              <a:t>L'objectiu d'aquesta activitat és que vegin que tot i que la TAE és la mateixa (en tots els casos és un 12,68% amb pagament mensual i no hi ha comissions), l'altre aspecte a tenir en compte quan es demana un préstec és el TERMINI, com més llarg sigui el termini, la quota baixa, però això provoca que l'import a pagar per interessos al llarg del préstec pugi. En definitiva, quan es demana un préstec és necessari buscar la quota més alta que es pugui assumir perquè en cas contrari es paga més en interessos.</a:t>
            </a:r>
            <a:br>
              <a:rPr lang="ca-ES" noProof="0" dirty="0"/>
            </a:br>
            <a:r>
              <a:rPr lang="ca-ES" sz="1200" b="0" i="0" kern="1200" noProof="0" dirty="0">
                <a:solidFill>
                  <a:schemeClr val="tx1"/>
                </a:solidFill>
                <a:effectLst/>
                <a:latin typeface="+mn-lt"/>
                <a:ea typeface="+mn-ea"/>
                <a:cs typeface="+mn-cs"/>
              </a:rPr>
              <a:t>Simulador quota préstec: https://app.bde.es/asb_www/cuota.html#/principalCuota</a:t>
            </a:r>
            <a:endParaRPr lang="ca-ES" noProof="0"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21</a:t>
            </a:fld>
            <a:endParaRPr lang="es-ES"/>
          </a:p>
        </p:txBody>
      </p:sp>
    </p:spTree>
    <p:extLst>
      <p:ext uri="{BB962C8B-B14F-4D97-AF65-F5344CB8AC3E}">
        <p14:creationId xmlns:p14="http://schemas.microsoft.com/office/powerpoint/2010/main" val="2090837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a:t>Aquest és el darrer apartat del taller </a:t>
            </a:r>
            <a:r>
              <a:rPr lang="ca-ES" i="1"/>
              <a:t>Endeutar-se? Amb seny! </a:t>
            </a:r>
            <a:r>
              <a:rPr lang="ca-ES"/>
              <a:t>i reflexionarem sobre l’última pregunta que ens hem de fer abans de sol·licitar qualsevol tipus de finançament:</a:t>
            </a:r>
          </a:p>
          <a:p>
            <a:pPr>
              <a:defRPr/>
            </a:pPr>
            <a:endParaRPr lang="ca-ES"/>
          </a:p>
          <a:p>
            <a:pPr>
              <a:defRPr/>
            </a:pPr>
            <a:r>
              <a:rPr lang="ca-ES"/>
              <a:t>1. Ho necessito?</a:t>
            </a:r>
          </a:p>
          <a:p>
            <a:pPr>
              <a:defRPr/>
            </a:pPr>
            <a:r>
              <a:rPr lang="ca-ES"/>
              <a:t>2. Quant em costa?</a:t>
            </a:r>
          </a:p>
          <a:p>
            <a:pPr>
              <a:defRPr/>
            </a:pPr>
            <a:r>
              <a:rPr lang="ca-ES" b="1"/>
              <a:t>3. Ho puc pagar? </a:t>
            </a:r>
            <a:endParaRPr lang="es-ES"/>
          </a:p>
        </p:txBody>
      </p:sp>
      <p:sp>
        <p:nvSpPr>
          <p:cNvPr id="4" name="Marcador de número de diapositiva 3"/>
          <p:cNvSpPr>
            <a:spLocks noGrp="1"/>
          </p:cNvSpPr>
          <p:nvPr>
            <p:ph type="sldNum" sz="quarter" idx="5"/>
          </p:nvPr>
        </p:nvSpPr>
        <p:spPr/>
        <p:txBody>
          <a:bodyPr/>
          <a:lstStyle/>
          <a:p>
            <a:fld id="{BCDD03FC-441B-A346-85D1-E85FC14612C2}" type="slidenum">
              <a:rPr lang="es-ES" smtClean="0"/>
              <a:t>22</a:t>
            </a:fld>
            <a:endParaRPr lang="es-ES"/>
          </a:p>
        </p:txBody>
      </p:sp>
    </p:spTree>
    <p:extLst>
      <p:ext uri="{BB962C8B-B14F-4D97-AF65-F5344CB8AC3E}">
        <p14:creationId xmlns:p14="http://schemas.microsoft.com/office/powerpoint/2010/main" val="3236370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ca-ES" noProof="0" dirty="0">
                <a:latin typeface="Calibri Light" panose="020F0302020204030204" pitchFamily="34" charset="0"/>
                <a:ea typeface="ＭＳ Ｐゴシック" panose="020B0600070205080204" pitchFamily="34" charset="-128"/>
                <a:cs typeface="Arial" panose="020B0604020202020204" pitchFamily="34" charset="0"/>
              </a:rPr>
              <a:t>Una pregunta important quan es demana un préstec és saber si es podrà pagar. Normalment, en el moment de demanar un préstec tot es veu de «color de rosa» i «el sol brilla», per això un pensa que no tindrà problemes per a pagar-lo. Sense haver de ser pessimista, cal tenir clar que la situació pot canviar i que en el futur es poden tenir problemes que no estaven prevists (una malaltia, perdre el treball, voler o haver d'ajudar a un familiar, etc.). Per això és important que el préstec no estigui al límit de les nostres possibilitats, cal tenir un «marge de maniobra».</a:t>
            </a:r>
            <a:endParaRPr lang="ca-ES" noProof="0"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23</a:t>
            </a:fld>
            <a:endParaRPr lang="es-ES"/>
          </a:p>
        </p:txBody>
      </p:sp>
    </p:spTree>
    <p:extLst>
      <p:ext uri="{BB962C8B-B14F-4D97-AF65-F5344CB8AC3E}">
        <p14:creationId xmlns:p14="http://schemas.microsoft.com/office/powerpoint/2010/main" val="21168809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endParaRPr lang="es-ES" altLang="ca-ES">
              <a:latin typeface="Calibri Light" panose="020F0302020204030204" pitchFamily="34" charset="0"/>
              <a:cs typeface="Arial" panose="020B0604020202020204" pitchFamily="34" charset="0"/>
            </a:endParaRPr>
          </a:p>
          <a:p>
            <a:pPr>
              <a:defRPr/>
            </a:pPr>
            <a:r>
              <a:rPr lang="ca-ES"/>
              <a:t>Abans d’acabar el taller farem un petit test amb els alumnes perquè reflexionin sobre situacions quotidianes en què puguem valorar-nos a nosaltres mateixos com a «prestataris». Si li ho pregunten, pot aclarir el significat d’aquest terme: Segons el diccionari `prestatari’ és la persona que en un contracte de préstec rep els diners del prestador i es compromet a retornar-los juntament amb l’interès acordat. La paraula prestatari ve del llatí  </a:t>
            </a:r>
            <a:r>
              <a:rPr lang="ca-ES" b="1" i="1" err="1"/>
              <a:t>praestātus</a:t>
            </a:r>
            <a:r>
              <a:rPr lang="ca-ES"/>
              <a:t>, prestat.</a:t>
            </a:r>
          </a:p>
          <a:p>
            <a:pPr>
              <a:defRPr/>
            </a:pPr>
            <a:endParaRPr lang="ca-ES"/>
          </a:p>
          <a:p>
            <a:pPr>
              <a:defRPr/>
            </a:pPr>
            <a:r>
              <a:rPr lang="ca-ES"/>
              <a:t>El test consta de 6 preguntes. Vagi llegint les preguntes. Totes les respostes són de </a:t>
            </a:r>
            <a:r>
              <a:rPr lang="ca-ES" b="1"/>
              <a:t>SÍ o No</a:t>
            </a:r>
            <a:r>
              <a:rPr lang="ca-ES"/>
              <a:t>. Els alumnes no han de respondre en veu alta, només anar anotant en un paper el número de la pregunta i la seva resposta (Sí o No).</a:t>
            </a:r>
            <a:endParaRPr lang="es-ES" altLang="ca-ES">
              <a:latin typeface="Calibri Light" panose="020F0302020204030204" pitchFamily="34" charset="0"/>
              <a:cs typeface="Arial" panose="020B0604020202020204" pitchFamily="34" charset="0"/>
            </a:endParaRPr>
          </a:p>
          <a:p>
            <a:endParaRPr lang="es-ES"/>
          </a:p>
        </p:txBody>
      </p:sp>
      <p:sp>
        <p:nvSpPr>
          <p:cNvPr id="4" name="Marcador de número de diapositiva 3"/>
          <p:cNvSpPr>
            <a:spLocks noGrp="1"/>
          </p:cNvSpPr>
          <p:nvPr>
            <p:ph type="sldNum" sz="quarter" idx="5"/>
          </p:nvPr>
        </p:nvSpPr>
        <p:spPr/>
        <p:txBody>
          <a:bodyPr/>
          <a:lstStyle/>
          <a:p>
            <a:fld id="{BCDD03FC-441B-A346-85D1-E85FC14612C2}" type="slidenum">
              <a:rPr lang="es-ES" smtClean="0"/>
              <a:t>24</a:t>
            </a:fld>
            <a:endParaRPr lang="es-ES"/>
          </a:p>
        </p:txBody>
      </p:sp>
    </p:spTree>
    <p:extLst>
      <p:ext uri="{BB962C8B-B14F-4D97-AF65-F5344CB8AC3E}">
        <p14:creationId xmlns:p14="http://schemas.microsoft.com/office/powerpoint/2010/main" val="35689244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ca-ES" dirty="0"/>
              <a:t>Continuï llegint. En aquest exercici no cal donar explicacions addicionals, són enunciats senzills. Per tal que el joc sigui divertit és important ser àgil. </a:t>
            </a:r>
          </a:p>
          <a:p>
            <a:pPr>
              <a:defRPr/>
            </a:pPr>
            <a:endParaRPr lang="ca-ES" dirty="0"/>
          </a:p>
          <a:p>
            <a:pPr>
              <a:defRPr/>
            </a:pPr>
            <a:r>
              <a:rPr lang="ca-ES" dirty="0"/>
              <a:t>Arribats a la darrera pregunta, faci la reflexió següent a la classe:</a:t>
            </a:r>
          </a:p>
          <a:p>
            <a:pPr>
              <a:defRPr/>
            </a:pPr>
            <a:r>
              <a:rPr lang="ca-ES" dirty="0"/>
              <a:t> </a:t>
            </a:r>
          </a:p>
          <a:p>
            <a:pPr>
              <a:defRPr/>
            </a:pPr>
            <a:r>
              <a:rPr lang="ca-ES" dirty="0"/>
              <a:t>Quantes més respostes </a:t>
            </a:r>
            <a:r>
              <a:rPr lang="ca-ES" b="1" dirty="0"/>
              <a:t>«SÍ»</a:t>
            </a:r>
            <a:r>
              <a:rPr lang="ca-ES" dirty="0"/>
              <a:t> </a:t>
            </a:r>
            <a:r>
              <a:rPr lang="ca-ES" b="1" dirty="0"/>
              <a:t>tinguin a les preguntes imparells</a:t>
            </a:r>
            <a:r>
              <a:rPr lang="ca-ES" dirty="0"/>
              <a:t> i més respostes «</a:t>
            </a:r>
            <a:r>
              <a:rPr lang="ca-ES" b="1" dirty="0"/>
              <a:t>NO»</a:t>
            </a:r>
            <a:r>
              <a:rPr lang="ca-ES" dirty="0"/>
              <a:t> </a:t>
            </a:r>
            <a:r>
              <a:rPr lang="ca-ES" b="1" dirty="0"/>
              <a:t>a les preguntes parells</a:t>
            </a:r>
            <a:r>
              <a:rPr lang="ca-ES" dirty="0"/>
              <a:t>,  més responsables són els seus hàbits com a «prestataris» en el dia a dia. En el cas que el test no hagi sortit com s’esperava, no s’han de preocupar, encara són joves i són a temps de començar a posar en pràctica uns hàbits «prestataris» més saludables a llarg termini.</a:t>
            </a: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25</a:t>
            </a:fld>
            <a:endParaRPr lang="es-ES"/>
          </a:p>
        </p:txBody>
      </p:sp>
    </p:spTree>
    <p:extLst>
      <p:ext uri="{BB962C8B-B14F-4D97-AF65-F5344CB8AC3E}">
        <p14:creationId xmlns:p14="http://schemas.microsoft.com/office/powerpoint/2010/main" val="19197989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ca-ES" noProof="0" dirty="0">
                <a:latin typeface="Calibri Light" panose="020F0302020204030204" pitchFamily="34" charset="0"/>
                <a:ea typeface="ＭＳ Ｐゴシック" panose="020B0600070205080204" pitchFamily="34" charset="-128"/>
                <a:cs typeface="Arial" panose="020B0604020202020204" pitchFamily="34" charset="0"/>
              </a:rPr>
              <a:t>Feu un petit resum dels temes parlats a la sessió d'avui destacant els aspectes més importants del taller.</a:t>
            </a:r>
          </a:p>
          <a:p>
            <a:pPr algn="just">
              <a:defRPr/>
            </a:pPr>
            <a:endParaRPr lang="ca-ES" noProof="0"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ca-ES" noProof="0" dirty="0">
                <a:latin typeface="Calibri Light" panose="020F0302020204030204" pitchFamily="34" charset="0"/>
                <a:ea typeface="ＭＳ Ｐゴシック" panose="020B0600070205080204" pitchFamily="34" charset="-128"/>
                <a:cs typeface="Arial" panose="020B0604020202020204" pitchFamily="34" charset="0"/>
              </a:rPr>
              <a:t>Si voleu podeu tornar a la pregunta inicial perquè l'alumnat reflexioni de nou i valori si respondria igual o canviaria la seva resposta després d'haver adquirit nou coneixement.</a:t>
            </a:r>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26</a:t>
            </a:fld>
            <a:endParaRPr lang="es-ES"/>
          </a:p>
        </p:txBody>
      </p:sp>
    </p:spTree>
    <p:extLst>
      <p:ext uri="{BB962C8B-B14F-4D97-AF65-F5344CB8AC3E}">
        <p14:creationId xmlns:p14="http://schemas.microsoft.com/office/powerpoint/2010/main" val="23669931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27</a:t>
            </a:fld>
            <a:endParaRPr lang="es-ES"/>
          </a:p>
        </p:txBody>
      </p:sp>
    </p:spTree>
    <p:extLst>
      <p:ext uri="{BB962C8B-B14F-4D97-AF65-F5344CB8AC3E}">
        <p14:creationId xmlns:p14="http://schemas.microsoft.com/office/powerpoint/2010/main" val="25986127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ca-ES" noProof="0" dirty="0">
                <a:latin typeface="Times New Roman" panose="02020603050405020304" pitchFamily="18" charset="0"/>
              </a:rPr>
              <a:t>Recordeu als alumnes que hi ha un concurs d'Infografies. El centre ha d'apuntar-se a la web de </a:t>
            </a:r>
            <a:r>
              <a:rPr lang="ca-ES" noProof="0" dirty="0" err="1">
                <a:latin typeface="Times New Roman" panose="02020603050405020304" pitchFamily="18" charset="0"/>
              </a:rPr>
              <a:t>FxJ</a:t>
            </a:r>
            <a:r>
              <a:rPr lang="ca-ES" noProof="0" dirty="0">
                <a:latin typeface="Times New Roman" panose="02020603050405020304" pitchFamily="18" charset="0"/>
              </a:rPr>
              <a:t>, el seu tutor ha rebut correus electrònics amb la informació i l'enllaç per poder-ho fer, en cas de no haver-ho rebut ho rebrà aviat.</a:t>
            </a:r>
          </a:p>
          <a:p>
            <a:endParaRPr lang="ca-ES" noProof="0" dirty="0">
              <a:latin typeface="Times New Roman" panose="02020603050405020304" pitchFamily="18" charset="0"/>
            </a:endParaRPr>
          </a:p>
          <a:p>
            <a:r>
              <a:rPr lang="ca-ES" noProof="0" dirty="0">
                <a:latin typeface="Times New Roman" panose="02020603050405020304" pitchFamily="18" charset="0"/>
              </a:rPr>
              <a:t>Els alumnes (individualment o en parelles) han de crear una infografia sobre algun concepte vist als tallers. Cada centre pot enviar una infografia. Hi ha premis per als alumnes guanyadors.</a:t>
            </a:r>
          </a:p>
          <a:p>
            <a:pPr defTabSz="438150"/>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BCDD03FC-441B-A346-85D1-E85FC14612C2}" type="slidenum">
              <a:rPr lang="es-ES" smtClean="0"/>
              <a:t>28</a:t>
            </a:fld>
            <a:endParaRPr lang="es-ES"/>
          </a:p>
        </p:txBody>
      </p:sp>
    </p:spTree>
    <p:extLst>
      <p:ext uri="{BB962C8B-B14F-4D97-AF65-F5344CB8AC3E}">
        <p14:creationId xmlns:p14="http://schemas.microsoft.com/office/powerpoint/2010/main" val="2084974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3982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FDB56F5E-1A2A-F95D-E4CE-BF9C0F332E0A}"/>
              </a:ext>
            </a:extLst>
          </p:cNvPr>
          <p:cNvPicPr>
            <a:picLocks noChangeAspect="1"/>
          </p:cNvPicPr>
          <p:nvPr userDrawn="1"/>
        </p:nvPicPr>
        <p:blipFill>
          <a:blip r:embed="rId3"/>
          <a:srcRect/>
          <a:stretch/>
        </p:blipFill>
        <p:spPr>
          <a:xfrm>
            <a:off x="0" y="0"/>
            <a:ext cx="9144000" cy="5143500"/>
          </a:xfrm>
          <a:prstGeom prst="rect">
            <a:avLst/>
          </a:prstGeom>
        </p:spPr>
      </p:pic>
    </p:spTree>
    <p:extLst>
      <p:ext uri="{BB962C8B-B14F-4D97-AF65-F5344CB8AC3E}">
        <p14:creationId xmlns:p14="http://schemas.microsoft.com/office/powerpoint/2010/main" val="2850925819"/>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image" Target="../media/image3.png"/><Relationship Id="rId7" Type="http://schemas.openxmlformats.org/officeDocument/2006/relationships/slide" Target="slide14.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4.xml"/><Relationship Id="rId5" Type="http://schemas.openxmlformats.org/officeDocument/2006/relationships/slide" Target="slide2.xml"/><Relationship Id="rId4" Type="http://schemas.openxmlformats.org/officeDocument/2006/relationships/image" Target="../media/image4.png"/><Relationship Id="rId9" Type="http://schemas.openxmlformats.org/officeDocument/2006/relationships/slide" Target="slide26.xml"/></Relationships>
</file>

<file path=ppt/slides/_rels/slide3.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image" Target="../media/image3.png"/><Relationship Id="rId7" Type="http://schemas.openxmlformats.org/officeDocument/2006/relationships/slide" Target="slide14.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slide" Target="slide4.xml"/><Relationship Id="rId5" Type="http://schemas.openxmlformats.org/officeDocument/2006/relationships/slide" Target="slide2.xml"/><Relationship Id="rId4" Type="http://schemas.openxmlformats.org/officeDocument/2006/relationships/image" Target="../media/image4.png"/><Relationship Id="rId9" Type="http://schemas.openxmlformats.org/officeDocument/2006/relationships/slide" Target="slide26.xml"/></Relationships>
</file>

<file path=ppt/slides/_rels/slide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22.xml"/><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slide" Target="slide14.xml"/><Relationship Id="rId4" Type="http://schemas.openxmlformats.org/officeDocument/2006/relationships/slide" Target="slide4.xml"/><Relationship Id="rId9" Type="http://schemas.openxmlformats.org/officeDocument/2006/relationships/slide" Target="slide26.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slide" Target="slide14.xml"/><Relationship Id="rId18" Type="http://schemas.openxmlformats.org/officeDocument/2006/relationships/slide" Target="slide9.xml"/><Relationship Id="rId3" Type="http://schemas.openxmlformats.org/officeDocument/2006/relationships/image" Target="../media/image5.png"/><Relationship Id="rId7" Type="http://schemas.openxmlformats.org/officeDocument/2006/relationships/image" Target="../media/image10.png"/><Relationship Id="rId12" Type="http://schemas.openxmlformats.org/officeDocument/2006/relationships/slide" Target="slide4.xml"/><Relationship Id="rId17" Type="http://schemas.openxmlformats.org/officeDocument/2006/relationships/slide" Target="slide6.xml"/><Relationship Id="rId2" Type="http://schemas.openxmlformats.org/officeDocument/2006/relationships/notesSlide" Target="../notesSlides/notesSlide5.xml"/><Relationship Id="rId16" Type="http://schemas.openxmlformats.org/officeDocument/2006/relationships/slide" Target="slide5.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slide" Target="slide2.xml"/><Relationship Id="rId5" Type="http://schemas.openxmlformats.org/officeDocument/2006/relationships/image" Target="../media/image8.png"/><Relationship Id="rId15" Type="http://schemas.openxmlformats.org/officeDocument/2006/relationships/slide" Target="slide26.xml"/><Relationship Id="rId10" Type="http://schemas.openxmlformats.org/officeDocument/2006/relationships/image" Target="../media/image13.png"/><Relationship Id="rId19" Type="http://schemas.openxmlformats.org/officeDocument/2006/relationships/slide" Target="slide12.xml"/><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slide" Target="slide2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slide" Target="slide4.xml"/><Relationship Id="rId18" Type="http://schemas.openxmlformats.org/officeDocument/2006/relationships/slide" Target="slide6.xml"/><Relationship Id="rId3" Type="http://schemas.openxmlformats.org/officeDocument/2006/relationships/image" Target="../media/image5.png"/><Relationship Id="rId7" Type="http://schemas.openxmlformats.org/officeDocument/2006/relationships/image" Target="../media/image8.png"/><Relationship Id="rId12" Type="http://schemas.openxmlformats.org/officeDocument/2006/relationships/slide" Target="slide2.xml"/><Relationship Id="rId17" Type="http://schemas.openxmlformats.org/officeDocument/2006/relationships/slide" Target="slide5.xml"/><Relationship Id="rId2" Type="http://schemas.openxmlformats.org/officeDocument/2006/relationships/notesSlide" Target="../notesSlides/notesSlide6.xml"/><Relationship Id="rId16" Type="http://schemas.openxmlformats.org/officeDocument/2006/relationships/slide" Target="slide26.xml"/><Relationship Id="rId20" Type="http://schemas.openxmlformats.org/officeDocument/2006/relationships/slide" Target="slide12.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5.png"/><Relationship Id="rId15" Type="http://schemas.openxmlformats.org/officeDocument/2006/relationships/slide" Target="slide22.xml"/><Relationship Id="rId10" Type="http://schemas.openxmlformats.org/officeDocument/2006/relationships/image" Target="../media/image11.png"/><Relationship Id="rId19" Type="http://schemas.openxmlformats.org/officeDocument/2006/relationships/slide" Target="slide9.xml"/><Relationship Id="rId4" Type="http://schemas.openxmlformats.org/officeDocument/2006/relationships/image" Target="../media/image14.png"/><Relationship Id="rId9" Type="http://schemas.openxmlformats.org/officeDocument/2006/relationships/image" Target="../media/image10.png"/><Relationship Id="rId14" Type="http://schemas.openxmlformats.org/officeDocument/2006/relationships/slide" Target="slide14.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slide" Target="slide22.xml"/><Relationship Id="rId18" Type="http://schemas.openxmlformats.org/officeDocument/2006/relationships/slide" Target="slide12.xml"/><Relationship Id="rId3" Type="http://schemas.openxmlformats.org/officeDocument/2006/relationships/image" Target="../media/image5.png"/><Relationship Id="rId7" Type="http://schemas.openxmlformats.org/officeDocument/2006/relationships/image" Target="../media/image18.png"/><Relationship Id="rId12" Type="http://schemas.openxmlformats.org/officeDocument/2006/relationships/slide" Target="slide14.xml"/><Relationship Id="rId17" Type="http://schemas.openxmlformats.org/officeDocument/2006/relationships/slide" Target="slide9.xml"/><Relationship Id="rId2" Type="http://schemas.openxmlformats.org/officeDocument/2006/relationships/notesSlide" Target="../notesSlides/notesSlide7.xml"/><Relationship Id="rId16" Type="http://schemas.openxmlformats.org/officeDocument/2006/relationships/slide" Target="slide6.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slide" Target="slide4.xml"/><Relationship Id="rId5" Type="http://schemas.openxmlformats.org/officeDocument/2006/relationships/image" Target="../media/image17.png"/><Relationship Id="rId15" Type="http://schemas.openxmlformats.org/officeDocument/2006/relationships/slide" Target="slide5.xml"/><Relationship Id="rId10" Type="http://schemas.openxmlformats.org/officeDocument/2006/relationships/slide" Target="slide2.xml"/><Relationship Id="rId4" Type="http://schemas.openxmlformats.org/officeDocument/2006/relationships/image" Target="../media/image16.png"/><Relationship Id="rId9" Type="http://schemas.openxmlformats.org/officeDocument/2006/relationships/image" Target="../media/image15.png"/><Relationship Id="rId14" Type="http://schemas.openxmlformats.org/officeDocument/2006/relationships/slide" Target="slide26.xml"/></Relationships>
</file>

<file path=ppt/slides/_rels/slide8.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9.xml"/><Relationship Id="rId3" Type="http://schemas.openxmlformats.org/officeDocument/2006/relationships/image" Target="../media/image5.png"/><Relationship Id="rId7" Type="http://schemas.openxmlformats.org/officeDocument/2006/relationships/slide" Target="slide4.xml"/><Relationship Id="rId12" Type="http://schemas.openxmlformats.org/officeDocument/2006/relationships/slide" Target="slide6.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5.xml"/><Relationship Id="rId5" Type="http://schemas.openxmlformats.org/officeDocument/2006/relationships/image" Target="../media/image15.png"/><Relationship Id="rId10" Type="http://schemas.openxmlformats.org/officeDocument/2006/relationships/slide" Target="slide26.xml"/><Relationship Id="rId4" Type="http://schemas.openxmlformats.org/officeDocument/2006/relationships/image" Target="../media/image14.png"/><Relationship Id="rId9" Type="http://schemas.openxmlformats.org/officeDocument/2006/relationships/slide" Target="slide22.xml"/><Relationship Id="rId14" Type="http://schemas.openxmlformats.org/officeDocument/2006/relationships/slide" Target="slide12.xml"/></Relationships>
</file>

<file path=ppt/slides/_rels/slide9.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12.xml"/><Relationship Id="rId3" Type="http://schemas.openxmlformats.org/officeDocument/2006/relationships/image" Target="../media/image19.png"/><Relationship Id="rId7" Type="http://schemas.openxmlformats.org/officeDocument/2006/relationships/slide" Target="slide14.xml"/><Relationship Id="rId12" Type="http://schemas.openxmlformats.org/officeDocument/2006/relationships/slide" Target="slide9.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6.xml"/><Relationship Id="rId5" Type="http://schemas.openxmlformats.org/officeDocument/2006/relationships/slide" Target="slide2.xml"/><Relationship Id="rId10" Type="http://schemas.openxmlformats.org/officeDocument/2006/relationships/slide" Target="slide5.xml"/><Relationship Id="rId4" Type="http://schemas.openxmlformats.org/officeDocument/2006/relationships/image" Target="../media/image5.png"/><Relationship Id="rId9" Type="http://schemas.openxmlformats.org/officeDocument/2006/relationships/slide" Target="slide26.xml"/></Relationships>
</file>

<file path=ppt/slides/_rels/slide10.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5.png"/><Relationship Id="rId7" Type="http://schemas.openxmlformats.org/officeDocument/2006/relationships/slide" Target="slide22.xml"/><Relationship Id="rId12" Type="http://schemas.openxmlformats.org/officeDocument/2006/relationships/slide" Target="slide12.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slide" Target="slide14.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6.xml"/><Relationship Id="rId4" Type="http://schemas.openxmlformats.org/officeDocument/2006/relationships/slide" Target="slide2.xml"/><Relationship Id="rId9" Type="http://schemas.openxmlformats.org/officeDocument/2006/relationships/slide" Target="slide5.xml"/></Relationships>
</file>

<file path=ppt/slides/_rels/slide11.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9.xml"/><Relationship Id="rId3" Type="http://schemas.openxmlformats.org/officeDocument/2006/relationships/image" Target="../media/image5.png"/><Relationship Id="rId7" Type="http://schemas.openxmlformats.org/officeDocument/2006/relationships/slide" Target="slide4.xml"/><Relationship Id="rId12" Type="http://schemas.openxmlformats.org/officeDocument/2006/relationships/slide" Target="slide6.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5.xml"/><Relationship Id="rId5" Type="http://schemas.openxmlformats.org/officeDocument/2006/relationships/image" Target="../media/image21.png"/><Relationship Id="rId10" Type="http://schemas.openxmlformats.org/officeDocument/2006/relationships/slide" Target="slide26.xml"/><Relationship Id="rId4" Type="http://schemas.openxmlformats.org/officeDocument/2006/relationships/image" Target="../media/image20.png"/><Relationship Id="rId9" Type="http://schemas.openxmlformats.org/officeDocument/2006/relationships/slide" Target="slide22.xml"/><Relationship Id="rId14" Type="http://schemas.openxmlformats.org/officeDocument/2006/relationships/slide" Target="slide12.xml"/></Relationships>
</file>

<file path=ppt/slides/_rels/slide12.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5.png"/><Relationship Id="rId7" Type="http://schemas.openxmlformats.org/officeDocument/2006/relationships/slide" Target="slide22.xml"/><Relationship Id="rId12" Type="http://schemas.openxmlformats.org/officeDocument/2006/relationships/slide" Target="slide12.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slide" Target="slide14.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6.xml"/><Relationship Id="rId4" Type="http://schemas.openxmlformats.org/officeDocument/2006/relationships/slide" Target="slide2.xml"/><Relationship Id="rId9" Type="http://schemas.openxmlformats.org/officeDocument/2006/relationships/slide" Target="slide5.xml"/></Relationships>
</file>

<file path=ppt/slides/_rels/slide13.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12.xml"/><Relationship Id="rId3" Type="http://schemas.openxmlformats.org/officeDocument/2006/relationships/image" Target="../media/image5.png"/><Relationship Id="rId7" Type="http://schemas.openxmlformats.org/officeDocument/2006/relationships/slide" Target="slide14.xml"/><Relationship Id="rId12" Type="http://schemas.openxmlformats.org/officeDocument/2006/relationships/slide" Target="slide9.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6.xml"/><Relationship Id="rId5" Type="http://schemas.openxmlformats.org/officeDocument/2006/relationships/slide" Target="slide2.xml"/><Relationship Id="rId10" Type="http://schemas.openxmlformats.org/officeDocument/2006/relationships/slide" Target="slide5.xml"/><Relationship Id="rId4" Type="http://schemas.openxmlformats.org/officeDocument/2006/relationships/image" Target="../media/image13.png"/><Relationship Id="rId9" Type="http://schemas.openxmlformats.org/officeDocument/2006/relationships/slide" Target="slide26.xml"/></Relationships>
</file>

<file path=ppt/slides/_rels/slide1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22.xml"/><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slide" Target="slide14.xml"/><Relationship Id="rId4" Type="http://schemas.openxmlformats.org/officeDocument/2006/relationships/slide" Target="slide4.xml"/><Relationship Id="rId9" Type="http://schemas.openxmlformats.org/officeDocument/2006/relationships/slide" Target="slide26.xml"/></Relationships>
</file>

<file path=ppt/slides/_rels/slide15.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23.png"/><Relationship Id="rId7" Type="http://schemas.openxmlformats.org/officeDocument/2006/relationships/slide" Target="slide22.xml"/><Relationship Id="rId12" Type="http://schemas.openxmlformats.org/officeDocument/2006/relationships/slide" Target="slide20.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slide" Target="slide14.xml"/><Relationship Id="rId11" Type="http://schemas.openxmlformats.org/officeDocument/2006/relationships/slide" Target="slide17.xml"/><Relationship Id="rId5" Type="http://schemas.openxmlformats.org/officeDocument/2006/relationships/slide" Target="slide4.xml"/><Relationship Id="rId10" Type="http://schemas.openxmlformats.org/officeDocument/2006/relationships/slide" Target="slide16.xml"/><Relationship Id="rId4" Type="http://schemas.openxmlformats.org/officeDocument/2006/relationships/slide" Target="slide2.xml"/><Relationship Id="rId9" Type="http://schemas.openxmlformats.org/officeDocument/2006/relationships/slide" Target="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slide" Target="slide17.xml"/><Relationship Id="rId5" Type="http://schemas.openxmlformats.org/officeDocument/2006/relationships/image" Target="../media/image25.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slide" Target="slide18.xml"/></Relationships>
</file>

<file path=ppt/slides/_rels/slide18.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7.xml"/><Relationship Id="rId3" Type="http://schemas.openxmlformats.org/officeDocument/2006/relationships/image" Target="../media/image23.png"/><Relationship Id="rId7" Type="http://schemas.openxmlformats.org/officeDocument/2006/relationships/slide" Target="slide4.xml"/><Relationship Id="rId12" Type="http://schemas.openxmlformats.org/officeDocument/2006/relationships/slide" Target="slide16.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5.xml"/><Relationship Id="rId5" Type="http://schemas.openxmlformats.org/officeDocument/2006/relationships/image" Target="../media/image25.png"/><Relationship Id="rId10" Type="http://schemas.openxmlformats.org/officeDocument/2006/relationships/slide" Target="slide26.xml"/><Relationship Id="rId4" Type="http://schemas.openxmlformats.org/officeDocument/2006/relationships/image" Target="../media/image24.png"/><Relationship Id="rId9" Type="http://schemas.openxmlformats.org/officeDocument/2006/relationships/slide" Target="slide22.xml"/><Relationship Id="rId14" Type="http://schemas.openxmlformats.org/officeDocument/2006/relationships/slide" Target="slide20.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20.xml"/><Relationship Id="rId3" Type="http://schemas.openxmlformats.org/officeDocument/2006/relationships/image" Target="../media/image26.png"/><Relationship Id="rId7" Type="http://schemas.openxmlformats.org/officeDocument/2006/relationships/slide" Target="slide14.xml"/><Relationship Id="rId12" Type="http://schemas.openxmlformats.org/officeDocument/2006/relationships/slide" Target="slide17.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16.xml"/><Relationship Id="rId5" Type="http://schemas.openxmlformats.org/officeDocument/2006/relationships/slide" Target="slide2.xml"/><Relationship Id="rId10" Type="http://schemas.openxmlformats.org/officeDocument/2006/relationships/slide" Target="slide15.xml"/><Relationship Id="rId4" Type="http://schemas.openxmlformats.org/officeDocument/2006/relationships/image" Target="../media/image23.png"/><Relationship Id="rId9" Type="http://schemas.openxmlformats.org/officeDocument/2006/relationships/slide" Target="slide26.xml"/></Relationships>
</file>

<file path=ppt/slides/_rels/slide21.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23.png"/><Relationship Id="rId7" Type="http://schemas.openxmlformats.org/officeDocument/2006/relationships/slide" Target="slide22.xml"/><Relationship Id="rId12" Type="http://schemas.openxmlformats.org/officeDocument/2006/relationships/slide" Target="slide20.xm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slide" Target="slide14.xml"/><Relationship Id="rId11" Type="http://schemas.openxmlformats.org/officeDocument/2006/relationships/slide" Target="slide17.xml"/><Relationship Id="rId5" Type="http://schemas.openxmlformats.org/officeDocument/2006/relationships/slide" Target="slide4.xml"/><Relationship Id="rId10" Type="http://schemas.openxmlformats.org/officeDocument/2006/relationships/slide" Target="slide16.xml"/><Relationship Id="rId4" Type="http://schemas.openxmlformats.org/officeDocument/2006/relationships/slide" Target="slide2.xml"/><Relationship Id="rId9" Type="http://schemas.openxmlformats.org/officeDocument/2006/relationships/slide" Target="slide15.xml"/></Relationships>
</file>

<file path=ppt/slides/_rels/slide22.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4.xml"/><Relationship Id="rId7" Type="http://schemas.openxmlformats.org/officeDocument/2006/relationships/slide" Target="slide22.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slide" Target="slide14.xml"/><Relationship Id="rId9" Type="http://schemas.openxmlformats.org/officeDocument/2006/relationships/slide" Target="slide26.xml"/></Relationships>
</file>

<file path=ppt/slides/_rels/slide23.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28.png"/><Relationship Id="rId7" Type="http://schemas.openxmlformats.org/officeDocument/2006/relationships/slide" Target="slide4.xml"/><Relationship Id="rId12" Type="http://schemas.openxmlformats.org/officeDocument/2006/relationships/slide" Target="slide24.xm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23.xml"/><Relationship Id="rId5" Type="http://schemas.openxmlformats.org/officeDocument/2006/relationships/image" Target="../media/image30.png"/><Relationship Id="rId10" Type="http://schemas.openxmlformats.org/officeDocument/2006/relationships/slide" Target="slide26.xml"/><Relationship Id="rId4" Type="http://schemas.openxmlformats.org/officeDocument/2006/relationships/image" Target="../media/image29.png"/><Relationship Id="rId9" Type="http://schemas.openxmlformats.org/officeDocument/2006/relationships/slide" Target="slide22.xml"/></Relationships>
</file>

<file path=ppt/slides/_rels/slide24.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28.png"/><Relationship Id="rId7" Type="http://schemas.openxmlformats.org/officeDocument/2006/relationships/slide" Target="slide22.xm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slide" Target="slide14.xml"/><Relationship Id="rId5" Type="http://schemas.openxmlformats.org/officeDocument/2006/relationships/slide" Target="slide4.xml"/><Relationship Id="rId10" Type="http://schemas.openxmlformats.org/officeDocument/2006/relationships/slide" Target="slide24.xml"/><Relationship Id="rId4" Type="http://schemas.openxmlformats.org/officeDocument/2006/relationships/slide" Target="slide2.xml"/><Relationship Id="rId9" Type="http://schemas.openxmlformats.org/officeDocument/2006/relationships/slide" Target="slide23.xml"/></Relationships>
</file>

<file path=ppt/slides/_rels/slide25.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28.png"/><Relationship Id="rId7" Type="http://schemas.openxmlformats.org/officeDocument/2006/relationships/slide" Target="slide22.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slide" Target="slide14.xml"/><Relationship Id="rId5" Type="http://schemas.openxmlformats.org/officeDocument/2006/relationships/slide" Target="slide4.xml"/><Relationship Id="rId10" Type="http://schemas.openxmlformats.org/officeDocument/2006/relationships/slide" Target="slide24.xml"/><Relationship Id="rId4" Type="http://schemas.openxmlformats.org/officeDocument/2006/relationships/slide" Target="slide2.xml"/><Relationship Id="rId9" Type="http://schemas.openxmlformats.org/officeDocument/2006/relationships/slide" Target="slide23.xml"/></Relationships>
</file>

<file path=ppt/slides/_rels/slide26.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31.png"/><Relationship Id="rId7" Type="http://schemas.openxmlformats.org/officeDocument/2006/relationships/slide" Target="slide22.xm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slide" Target="slide14.xml"/><Relationship Id="rId5" Type="http://schemas.openxmlformats.org/officeDocument/2006/relationships/slide" Target="slide4.xml"/><Relationship Id="rId4" Type="http://schemas.openxmlformats.org/officeDocument/2006/relationships/slide" Target="slide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26.xm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slide" Target="slide22.xml"/><Relationship Id="rId5" Type="http://schemas.openxmlformats.org/officeDocument/2006/relationships/slide" Target="slide14.xml"/><Relationship Id="rId4" Type="http://schemas.openxmlformats.org/officeDocument/2006/relationships/slide" Target="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redondeado 6">
            <a:extLst>
              <a:ext uri="{FF2B5EF4-FFF2-40B4-BE49-F238E27FC236}">
                <a16:creationId xmlns:a16="http://schemas.microsoft.com/office/drawing/2014/main" id="{B3520FC9-66C0-8C22-FE8B-6A5B0B6BBE15}"/>
              </a:ext>
            </a:extLst>
          </p:cNvPr>
          <p:cNvSpPr/>
          <p:nvPr/>
        </p:nvSpPr>
        <p:spPr>
          <a:xfrm>
            <a:off x="588397" y="1367624"/>
            <a:ext cx="6989196" cy="2512613"/>
          </a:xfrm>
          <a:prstGeom prst="roundRect">
            <a:avLst>
              <a:gd name="adj" fmla="val 2830"/>
            </a:avLst>
          </a:prstGeom>
          <a:noFill/>
          <a:ln w="3810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 name="CuadroTexto 7">
            <a:extLst>
              <a:ext uri="{FF2B5EF4-FFF2-40B4-BE49-F238E27FC236}">
                <a16:creationId xmlns:a16="http://schemas.microsoft.com/office/drawing/2014/main" id="{00EBB996-BF81-5F02-D97D-15A767229D92}"/>
              </a:ext>
            </a:extLst>
          </p:cNvPr>
          <p:cNvSpPr txBox="1"/>
          <p:nvPr/>
        </p:nvSpPr>
        <p:spPr>
          <a:xfrm>
            <a:off x="1025718" y="1784126"/>
            <a:ext cx="4667416" cy="76944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4400" b="1" spc="-150" noProof="0" dirty="0">
                <a:solidFill>
                  <a:schemeClr val="bg1"/>
                </a:solidFill>
                <a:latin typeface="Arial" panose="020B0604020202020204" pitchFamily="34" charset="0"/>
                <a:ea typeface="PP Neue Montreal" pitchFamily="2" charset="77"/>
              </a:rPr>
              <a:t>ENDEUTAR-SE?</a:t>
            </a:r>
          </a:p>
        </p:txBody>
      </p:sp>
      <p:sp>
        <p:nvSpPr>
          <p:cNvPr id="9" name="CuadroTexto 8">
            <a:extLst>
              <a:ext uri="{FF2B5EF4-FFF2-40B4-BE49-F238E27FC236}">
                <a16:creationId xmlns:a16="http://schemas.microsoft.com/office/drawing/2014/main" id="{B246E6DB-C22F-9652-5E08-28A5F41A5588}"/>
              </a:ext>
            </a:extLst>
          </p:cNvPr>
          <p:cNvSpPr txBox="1"/>
          <p:nvPr/>
        </p:nvSpPr>
        <p:spPr>
          <a:xfrm>
            <a:off x="1025718" y="2374925"/>
            <a:ext cx="4667416" cy="76944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4400" spc="-150" noProof="0" dirty="0">
                <a:solidFill>
                  <a:schemeClr val="bg1"/>
                </a:solidFill>
                <a:latin typeface="Arial" panose="020B0604020202020204" pitchFamily="34" charset="0"/>
                <a:ea typeface="PP Neue Montreal Book" pitchFamily="2" charset="77"/>
              </a:rPr>
              <a:t>AMB SENY!</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495492" y="4849517"/>
            <a:ext cx="2892233" cy="153888"/>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pic>
        <p:nvPicPr>
          <p:cNvPr id="13" name="Imagen 12">
            <a:extLst>
              <a:ext uri="{FF2B5EF4-FFF2-40B4-BE49-F238E27FC236}">
                <a16:creationId xmlns:a16="http://schemas.microsoft.com/office/drawing/2014/main" id="{1D6BB24F-1D8D-BF47-4C23-4E83FD02F55C}"/>
              </a:ext>
            </a:extLst>
          </p:cNvPr>
          <p:cNvPicPr>
            <a:picLocks noChangeAspect="1"/>
          </p:cNvPicPr>
          <p:nvPr/>
        </p:nvPicPr>
        <p:blipFill rotWithShape="1">
          <a:blip r:embed="rId3"/>
          <a:srcRect l="5870" t="795" r="22745" b="21536"/>
          <a:stretch/>
        </p:blipFill>
        <p:spPr>
          <a:xfrm>
            <a:off x="3825045" y="52180"/>
            <a:ext cx="5318955" cy="5091320"/>
          </a:xfrm>
          <a:prstGeom prst="rect">
            <a:avLst/>
          </a:prstGeom>
        </p:spPr>
      </p:pic>
    </p:spTree>
    <p:extLst>
      <p:ext uri="{BB962C8B-B14F-4D97-AF65-F5344CB8AC3E}">
        <p14:creationId xmlns:p14="http://schemas.microsoft.com/office/powerpoint/2010/main" val="3364118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0EBB996-BF81-5F02-D97D-15A767229D92}"/>
              </a:ext>
            </a:extLst>
          </p:cNvPr>
          <p:cNvSpPr txBox="1"/>
          <p:nvPr/>
        </p:nvSpPr>
        <p:spPr>
          <a:xfrm>
            <a:off x="5321773" y="1249259"/>
            <a:ext cx="4667416" cy="1554272"/>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9500" b="1" spc="-400" noProof="0" dirty="0">
                <a:solidFill>
                  <a:schemeClr val="bg1"/>
                </a:solidFill>
                <a:latin typeface="Arial" panose="020B0604020202020204" pitchFamily="34" charset="0"/>
                <a:ea typeface="PP Neue Montreal" pitchFamily="2" charset="77"/>
              </a:rPr>
              <a:t>100€</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2" name="CuadroTexto 1">
            <a:extLst>
              <a:ext uri="{FF2B5EF4-FFF2-40B4-BE49-F238E27FC236}">
                <a16:creationId xmlns:a16="http://schemas.microsoft.com/office/drawing/2014/main" id="{2777A289-E836-98EE-C868-56F0FB442B9B}"/>
              </a:ext>
            </a:extLst>
          </p:cNvPr>
          <p:cNvSpPr txBox="1"/>
          <p:nvPr/>
        </p:nvSpPr>
        <p:spPr>
          <a:xfrm>
            <a:off x="6093399" y="1169296"/>
            <a:ext cx="2516211"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Si demanes prestats</a:t>
            </a:r>
          </a:p>
        </p:txBody>
      </p:sp>
      <p:sp>
        <p:nvSpPr>
          <p:cNvPr id="32" name="CuadroTexto 31">
            <a:extLst>
              <a:ext uri="{FF2B5EF4-FFF2-40B4-BE49-F238E27FC236}">
                <a16:creationId xmlns:a16="http://schemas.microsoft.com/office/drawing/2014/main" id="{9BB29C89-2EDC-B1FB-DECC-D67878D94B46}"/>
              </a:ext>
            </a:extLst>
          </p:cNvPr>
          <p:cNvSpPr txBox="1"/>
          <p:nvPr/>
        </p:nvSpPr>
        <p:spPr>
          <a:xfrm>
            <a:off x="210020" y="4270192"/>
            <a:ext cx="1479080"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REPTE</a:t>
            </a:r>
          </a:p>
        </p:txBody>
      </p:sp>
      <p:sp>
        <p:nvSpPr>
          <p:cNvPr id="33" name="CuadroTexto 32">
            <a:extLst>
              <a:ext uri="{FF2B5EF4-FFF2-40B4-BE49-F238E27FC236}">
                <a16:creationId xmlns:a16="http://schemas.microsoft.com/office/drawing/2014/main" id="{4C7547C1-0752-2F7D-F84D-13850FDB1C66}"/>
              </a:ext>
            </a:extLst>
          </p:cNvPr>
          <p:cNvSpPr txBox="1"/>
          <p:nvPr/>
        </p:nvSpPr>
        <p:spPr>
          <a:xfrm>
            <a:off x="210020" y="4512243"/>
            <a:ext cx="1479080" cy="276999"/>
          </a:xfrm>
          <a:prstGeom prst="rect">
            <a:avLst/>
          </a:prstGeom>
          <a:noFill/>
          <a:effectLst/>
        </p:spPr>
        <p:txBody>
          <a:bodyPr wrap="square" rtlCol="0">
            <a:spAutoFit/>
          </a:bodyPr>
          <a:lstStyle/>
          <a:p>
            <a:r>
              <a:rPr lang="ca-ES" sz="1200" b="1" noProof="0" dirty="0">
                <a:solidFill>
                  <a:schemeClr val="bg1"/>
                </a:solidFill>
                <a:latin typeface="Arial" panose="020B0604020202020204" pitchFamily="34" charset="0"/>
                <a:ea typeface="PP Neue Montreal" pitchFamily="2" charset="77"/>
              </a:rPr>
              <a:t>INICIAL</a:t>
            </a:r>
          </a:p>
        </p:txBody>
      </p:sp>
      <p:pic>
        <p:nvPicPr>
          <p:cNvPr id="36" name="Imagen 35">
            <a:extLst>
              <a:ext uri="{FF2B5EF4-FFF2-40B4-BE49-F238E27FC236}">
                <a16:creationId xmlns:a16="http://schemas.microsoft.com/office/drawing/2014/main" id="{3589B8DC-0797-743E-9EE8-217ED5BE8266}"/>
              </a:ext>
            </a:extLst>
          </p:cNvPr>
          <p:cNvPicPr>
            <a:picLocks noChangeAspect="1"/>
          </p:cNvPicPr>
          <p:nvPr/>
        </p:nvPicPr>
        <p:blipFill>
          <a:blip r:embed="rId3"/>
          <a:srcRect/>
          <a:stretch/>
        </p:blipFill>
        <p:spPr>
          <a:xfrm>
            <a:off x="251121" y="3991418"/>
            <a:ext cx="283244" cy="288300"/>
          </a:xfrm>
          <a:prstGeom prst="rect">
            <a:avLst/>
          </a:prstGeom>
        </p:spPr>
      </p:pic>
      <p:sp>
        <p:nvSpPr>
          <p:cNvPr id="37" name="CuadroTexto 36">
            <a:extLst>
              <a:ext uri="{FF2B5EF4-FFF2-40B4-BE49-F238E27FC236}">
                <a16:creationId xmlns:a16="http://schemas.microsoft.com/office/drawing/2014/main" id="{DBED9067-78D5-79B7-6BB0-66E889498418}"/>
              </a:ext>
            </a:extLst>
          </p:cNvPr>
          <p:cNvSpPr txBox="1"/>
          <p:nvPr/>
        </p:nvSpPr>
        <p:spPr>
          <a:xfrm>
            <a:off x="4963886" y="2455980"/>
            <a:ext cx="3380439" cy="923330"/>
          </a:xfrm>
          <a:prstGeom prst="rect">
            <a:avLst/>
          </a:prstGeom>
          <a:noFill/>
          <a:effectLst/>
        </p:spPr>
        <p:txBody>
          <a:bodyPr wrap="square" rtlCol="0">
            <a:spAutoFit/>
          </a:bodyPr>
          <a:lstStyle/>
          <a:p>
            <a:pPr algn="r"/>
            <a:r>
              <a:rPr lang="ca-ES" sz="1800" b="1" noProof="0" dirty="0">
                <a:solidFill>
                  <a:schemeClr val="bg1"/>
                </a:solidFill>
                <a:latin typeface="Arial" panose="020B0604020202020204" pitchFamily="34" charset="0"/>
                <a:ea typeface="PP Neue Montreal" pitchFamily="2" charset="77"/>
              </a:rPr>
              <a:t>per comprar alguna cosa,</a:t>
            </a:r>
            <a:br>
              <a:rPr lang="ca-ES" sz="1800" b="1" noProof="0" dirty="0">
                <a:solidFill>
                  <a:schemeClr val="bg1"/>
                </a:solidFill>
                <a:latin typeface="Arial" panose="020B0604020202020204" pitchFamily="34" charset="0"/>
                <a:ea typeface="PP Neue Montreal" pitchFamily="2" charset="77"/>
              </a:rPr>
            </a:br>
            <a:r>
              <a:rPr lang="ca-ES" sz="1800" b="1" noProof="0" dirty="0">
                <a:solidFill>
                  <a:schemeClr val="bg1"/>
                </a:solidFill>
                <a:latin typeface="Arial" panose="020B0604020202020204" pitchFamily="34" charset="0"/>
                <a:ea typeface="PP Neue Montreal" pitchFamily="2" charset="77"/>
              </a:rPr>
              <a:t>quant creus que hauries </a:t>
            </a:r>
          </a:p>
          <a:p>
            <a:pPr algn="r"/>
            <a:r>
              <a:rPr lang="ca-ES" sz="1800" b="1" noProof="0" dirty="0">
                <a:solidFill>
                  <a:schemeClr val="bg1"/>
                </a:solidFill>
                <a:latin typeface="Arial" panose="020B0604020202020204" pitchFamily="34" charset="0"/>
                <a:ea typeface="PP Neue Montreal" pitchFamily="2" charset="77"/>
              </a:rPr>
              <a:t>de tornar?</a:t>
            </a:r>
          </a:p>
        </p:txBody>
      </p:sp>
      <p:pic>
        <p:nvPicPr>
          <p:cNvPr id="40" name="Imagen 39">
            <a:extLst>
              <a:ext uri="{FF2B5EF4-FFF2-40B4-BE49-F238E27FC236}">
                <a16:creationId xmlns:a16="http://schemas.microsoft.com/office/drawing/2014/main" id="{55EDC1E4-7D2B-6C7F-B93D-673E5C5FA28F}"/>
              </a:ext>
            </a:extLst>
          </p:cNvPr>
          <p:cNvPicPr>
            <a:picLocks noChangeAspect="1"/>
          </p:cNvPicPr>
          <p:nvPr/>
        </p:nvPicPr>
        <p:blipFill rotWithShape="1">
          <a:blip r:embed="rId4"/>
          <a:srcRect l="7912" t="-1336" r="1045" b="24581"/>
          <a:stretch/>
        </p:blipFill>
        <p:spPr>
          <a:xfrm>
            <a:off x="1324192" y="45222"/>
            <a:ext cx="4637227" cy="5097778"/>
          </a:xfrm>
          <a:prstGeom prst="rect">
            <a:avLst/>
          </a:prstGeom>
        </p:spPr>
      </p:pic>
      <p:grpSp>
        <p:nvGrpSpPr>
          <p:cNvPr id="3" name="Grupo 2">
            <a:extLst>
              <a:ext uri="{FF2B5EF4-FFF2-40B4-BE49-F238E27FC236}">
                <a16:creationId xmlns:a16="http://schemas.microsoft.com/office/drawing/2014/main" id="{D5EA9CE6-75E8-4156-CB96-EB911D5D26D9}"/>
              </a:ext>
            </a:extLst>
          </p:cNvPr>
          <p:cNvGrpSpPr/>
          <p:nvPr/>
        </p:nvGrpSpPr>
        <p:grpSpPr>
          <a:xfrm>
            <a:off x="239547" y="884830"/>
            <a:ext cx="1367111" cy="1724049"/>
            <a:chOff x="239547" y="1370936"/>
            <a:chExt cx="1367111" cy="1724049"/>
          </a:xfrm>
        </p:grpSpPr>
        <p:sp>
          <p:nvSpPr>
            <p:cNvPr id="4" name="CuadroTexto 3">
              <a:hlinkClick r:id="rId5" action="ppaction://hlinksldjump"/>
              <a:extLst>
                <a:ext uri="{FF2B5EF4-FFF2-40B4-BE49-F238E27FC236}">
                  <a16:creationId xmlns:a16="http://schemas.microsoft.com/office/drawing/2014/main" id="{48C153EE-5AC6-6854-150F-E43D82A45A42}"/>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INICI</a:t>
              </a:r>
            </a:p>
          </p:txBody>
        </p:sp>
        <p:sp>
          <p:nvSpPr>
            <p:cNvPr id="5" name="CuadroTexto 4">
              <a:hlinkClick r:id="rId6" action="ppaction://hlinksldjump"/>
              <a:extLst>
                <a:ext uri="{FF2B5EF4-FFF2-40B4-BE49-F238E27FC236}">
                  <a16:creationId xmlns:a16="http://schemas.microsoft.com/office/drawing/2014/main" id="{3951AA0F-43E0-7764-AB58-033A2D158D1D}"/>
                </a:ext>
              </a:extLst>
            </p:cNvPr>
            <p:cNvSpPr txBox="1"/>
            <p:nvPr/>
          </p:nvSpPr>
          <p:spPr>
            <a:xfrm>
              <a:off x="239547" y="1982121"/>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9" name="CuadroTexto 8">
              <a:hlinkClick r:id="rId7" action="ppaction://hlinksldjump"/>
              <a:extLst>
                <a:ext uri="{FF2B5EF4-FFF2-40B4-BE49-F238E27FC236}">
                  <a16:creationId xmlns:a16="http://schemas.microsoft.com/office/drawing/2014/main" id="{4567DBA1-C0A3-9713-B40A-A78EC08C8A3A}"/>
                </a:ext>
              </a:extLst>
            </p:cNvPr>
            <p:cNvSpPr txBox="1"/>
            <p:nvPr/>
          </p:nvSpPr>
          <p:spPr>
            <a:xfrm>
              <a:off x="239547" y="225592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10" name="CuadroTexto 9">
              <a:hlinkClick r:id="rId8" action="ppaction://hlinksldjump"/>
              <a:extLst>
                <a:ext uri="{FF2B5EF4-FFF2-40B4-BE49-F238E27FC236}">
                  <a16:creationId xmlns:a16="http://schemas.microsoft.com/office/drawing/2014/main" id="{610615F3-FC35-00F8-C0E9-7B9893041D81}"/>
                </a:ext>
              </a:extLst>
            </p:cNvPr>
            <p:cNvSpPr txBox="1"/>
            <p:nvPr/>
          </p:nvSpPr>
          <p:spPr>
            <a:xfrm>
              <a:off x="239547" y="2534894"/>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12" name="CuadroTexto 11">
              <a:hlinkClick r:id="rId9" action="ppaction://hlinksldjump"/>
              <a:extLst>
                <a:ext uri="{FF2B5EF4-FFF2-40B4-BE49-F238E27FC236}">
                  <a16:creationId xmlns:a16="http://schemas.microsoft.com/office/drawing/2014/main" id="{53857197-9A01-8E83-6FD5-E7D27A23C99E}"/>
                </a:ext>
              </a:extLst>
            </p:cNvPr>
            <p:cNvSpPr txBox="1"/>
            <p:nvPr/>
          </p:nvSpPr>
          <p:spPr>
            <a:xfrm>
              <a:off x="239547" y="2803531"/>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13" name="Conector recto 12">
              <a:extLst>
                <a:ext uri="{FF2B5EF4-FFF2-40B4-BE49-F238E27FC236}">
                  <a16:creationId xmlns:a16="http://schemas.microsoft.com/office/drawing/2014/main" id="{86688426-9107-E531-7ABA-163EB77CBEDD}"/>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C352C7D1-B080-1410-B2E8-54861A016F22}"/>
                </a:ext>
              </a:extLst>
            </p:cNvPr>
            <p:cNvCxnSpPr/>
            <p:nvPr/>
          </p:nvCxnSpPr>
          <p:spPr>
            <a:xfrm>
              <a:off x="325464" y="198691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A4AF5B71-D736-F526-D146-082836EEC01D}"/>
                </a:ext>
              </a:extLst>
            </p:cNvPr>
            <p:cNvCxnSpPr/>
            <p:nvPr/>
          </p:nvCxnSpPr>
          <p:spPr>
            <a:xfrm>
              <a:off x="325464" y="22694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BE4AAECF-1C83-D960-110F-70FC4C61C029}"/>
                </a:ext>
              </a:extLst>
            </p:cNvPr>
            <p:cNvCxnSpPr/>
            <p:nvPr/>
          </p:nvCxnSpPr>
          <p:spPr>
            <a:xfrm>
              <a:off x="325464" y="254253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2B084B07-5B2A-3B6A-B8C2-49F4C4A54224}"/>
                </a:ext>
              </a:extLst>
            </p:cNvPr>
            <p:cNvCxnSpPr/>
            <p:nvPr/>
          </p:nvCxnSpPr>
          <p:spPr>
            <a:xfrm>
              <a:off x="325464" y="281876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74648299-DE9D-418C-F79E-060283E846D4}"/>
                </a:ext>
              </a:extLst>
            </p:cNvPr>
            <p:cNvCxnSpPr/>
            <p:nvPr/>
          </p:nvCxnSpPr>
          <p:spPr>
            <a:xfrm>
              <a:off x="325464" y="30949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CuadroTexto 29">
              <a:hlinkClick r:id="rId5" action="ppaction://hlinksldjump"/>
              <a:extLst>
                <a:ext uri="{FF2B5EF4-FFF2-40B4-BE49-F238E27FC236}">
                  <a16:creationId xmlns:a16="http://schemas.microsoft.com/office/drawing/2014/main" id="{8FC617B8-7AC7-FD81-E411-36D2A23A7BB6}"/>
                </a:ext>
              </a:extLst>
            </p:cNvPr>
            <p:cNvSpPr txBox="1"/>
            <p:nvPr/>
          </p:nvSpPr>
          <p:spPr>
            <a:xfrm>
              <a:off x="239547" y="1547148"/>
              <a:ext cx="993941" cy="307777"/>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ea typeface="PP Neue Montreal Book" pitchFamily="2" charset="77"/>
                </a:rPr>
                <a:t>Repte inicial</a:t>
              </a:r>
            </a:p>
            <a:p>
              <a:r>
                <a:rPr lang="ca-ES" sz="700" noProof="0" dirty="0">
                  <a:solidFill>
                    <a:schemeClr val="bg1"/>
                  </a:solidFill>
                  <a:latin typeface="Arial" panose="020B0604020202020204" pitchFamily="34" charset="0"/>
                  <a:ea typeface="PP Neue Montreal Book" pitchFamily="2" charset="77"/>
                </a:rPr>
                <a:t>Comencem?</a:t>
              </a:r>
            </a:p>
          </p:txBody>
        </p:sp>
        <p:sp>
          <p:nvSpPr>
            <p:cNvPr id="31" name="Elipse 30">
              <a:extLst>
                <a:ext uri="{FF2B5EF4-FFF2-40B4-BE49-F238E27FC236}">
                  <a16:creationId xmlns:a16="http://schemas.microsoft.com/office/drawing/2014/main" id="{2BC29C28-00DA-928E-BE8E-44D2AD5A072B}"/>
                </a:ext>
              </a:extLst>
            </p:cNvPr>
            <p:cNvSpPr/>
            <p:nvPr/>
          </p:nvSpPr>
          <p:spPr>
            <a:xfrm>
              <a:off x="1337631" y="1597241"/>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6" name="Grupo 5">
            <a:extLst>
              <a:ext uri="{FF2B5EF4-FFF2-40B4-BE49-F238E27FC236}">
                <a16:creationId xmlns:a16="http://schemas.microsoft.com/office/drawing/2014/main" id="{8DFB648A-6466-5776-06E8-46E6C6958A8A}"/>
              </a:ext>
            </a:extLst>
          </p:cNvPr>
          <p:cNvGrpSpPr/>
          <p:nvPr/>
        </p:nvGrpSpPr>
        <p:grpSpPr>
          <a:xfrm>
            <a:off x="358924" y="353802"/>
            <a:ext cx="1299998" cy="414765"/>
            <a:chOff x="210020" y="376946"/>
            <a:chExt cx="4676942" cy="414765"/>
          </a:xfrm>
        </p:grpSpPr>
        <p:sp>
          <p:nvSpPr>
            <p:cNvPr id="15" name="CuadroTexto 14">
              <a:extLst>
                <a:ext uri="{FF2B5EF4-FFF2-40B4-BE49-F238E27FC236}">
                  <a16:creationId xmlns:a16="http://schemas.microsoft.com/office/drawing/2014/main" id="{66900AC1-5854-B58D-90E8-D2372C352D62}"/>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16" name="CuadroTexto 15">
              <a:extLst>
                <a:ext uri="{FF2B5EF4-FFF2-40B4-BE49-F238E27FC236}">
                  <a16:creationId xmlns:a16="http://schemas.microsoft.com/office/drawing/2014/main" id="{7F818FAF-8FC3-F7D7-278A-6E353A672B71}"/>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3776192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7BA4697D-CC39-61B7-0CB8-4026EB6EC2BB}"/>
              </a:ext>
            </a:extLst>
          </p:cNvPr>
          <p:cNvGrpSpPr/>
          <p:nvPr/>
        </p:nvGrpSpPr>
        <p:grpSpPr>
          <a:xfrm>
            <a:off x="2653979" y="1206515"/>
            <a:ext cx="1717054" cy="528896"/>
            <a:chOff x="2653979" y="1206515"/>
            <a:chExt cx="1717054" cy="528896"/>
          </a:xfrm>
        </p:grpSpPr>
        <p:sp>
          <p:nvSpPr>
            <p:cNvPr id="2" name="CuadroTexto 1">
              <a:extLst>
                <a:ext uri="{FF2B5EF4-FFF2-40B4-BE49-F238E27FC236}">
                  <a16:creationId xmlns:a16="http://schemas.microsoft.com/office/drawing/2014/main" id="{2777A289-E836-98EE-C868-56F0FB442B9B}"/>
                </a:ext>
              </a:extLst>
            </p:cNvPr>
            <p:cNvSpPr txBox="1"/>
            <p:nvPr/>
          </p:nvSpPr>
          <p:spPr>
            <a:xfrm>
              <a:off x="3375436" y="1312090"/>
              <a:ext cx="995597" cy="335989"/>
            </a:xfrm>
            <a:prstGeom prst="rect">
              <a:avLst/>
            </a:prstGeom>
            <a:noFill/>
            <a:effectLst/>
          </p:spPr>
          <p:txBody>
            <a:bodyPr wrap="square" rtlCol="0">
              <a:spAutoFit/>
            </a:bodyPr>
            <a:lstStyle/>
            <a:p>
              <a:pPr>
                <a:lnSpc>
                  <a:spcPts val="1900"/>
                </a:lnSpc>
              </a:pPr>
              <a:r>
                <a:rPr lang="ca-ES" sz="1800" b="1" noProof="0" dirty="0">
                  <a:solidFill>
                    <a:schemeClr val="bg1"/>
                  </a:solidFill>
                  <a:latin typeface="Arial" panose="020B0604020202020204" pitchFamily="34" charset="0"/>
                  <a:ea typeface="PP Neue Montreal" pitchFamily="2" charset="77"/>
                </a:rPr>
                <a:t>100 €</a:t>
              </a:r>
              <a:endParaRPr lang="ca-ES" sz="1800" noProof="0" dirty="0">
                <a:solidFill>
                  <a:schemeClr val="bg1"/>
                </a:solidFill>
                <a:latin typeface="Arial" panose="020B0604020202020204" pitchFamily="34" charset="0"/>
                <a:ea typeface="PP Neue Montreal Book" pitchFamily="2" charset="77"/>
              </a:endParaRPr>
            </a:p>
          </p:txBody>
        </p:sp>
        <p:grpSp>
          <p:nvGrpSpPr>
            <p:cNvPr id="29" name="Grupo 28">
              <a:extLst>
                <a:ext uri="{FF2B5EF4-FFF2-40B4-BE49-F238E27FC236}">
                  <a16:creationId xmlns:a16="http://schemas.microsoft.com/office/drawing/2014/main" id="{61790B86-7817-F77C-F296-6CECB6A90DE3}"/>
                </a:ext>
              </a:extLst>
            </p:cNvPr>
            <p:cNvGrpSpPr/>
            <p:nvPr/>
          </p:nvGrpSpPr>
          <p:grpSpPr>
            <a:xfrm>
              <a:off x="2653979" y="1206515"/>
              <a:ext cx="528896" cy="528896"/>
              <a:chOff x="2653979" y="1206515"/>
              <a:chExt cx="528896" cy="528896"/>
            </a:xfrm>
          </p:grpSpPr>
          <p:sp>
            <p:nvSpPr>
              <p:cNvPr id="9" name="Elipse 8">
                <a:extLst>
                  <a:ext uri="{FF2B5EF4-FFF2-40B4-BE49-F238E27FC236}">
                    <a16:creationId xmlns:a16="http://schemas.microsoft.com/office/drawing/2014/main" id="{FC7BC21E-72F0-5BD9-FE41-F5B86264DF71}"/>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 name="CuadroTexto 9">
                <a:extLst>
                  <a:ext uri="{FF2B5EF4-FFF2-40B4-BE49-F238E27FC236}">
                    <a16:creationId xmlns:a16="http://schemas.microsoft.com/office/drawing/2014/main" id="{CFEF77C8-4852-DE01-589E-032E97F05AC8}"/>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42BB60"/>
                    </a:solidFill>
                    <a:latin typeface="Arial" panose="020B0604020202020204" pitchFamily="34" charset="0"/>
                    <a:ea typeface="PP Neue Montreal" pitchFamily="2" charset="77"/>
                  </a:rPr>
                  <a:t>A</a:t>
                </a:r>
                <a:endParaRPr lang="ca-ES" sz="2400" noProof="0" dirty="0">
                  <a:solidFill>
                    <a:srgbClr val="42BB60"/>
                  </a:solidFill>
                  <a:latin typeface="Arial" panose="020B0604020202020204" pitchFamily="34" charset="0"/>
                  <a:ea typeface="PP Neue Montreal Book" pitchFamily="2" charset="77"/>
                </a:endParaRPr>
              </a:p>
            </p:txBody>
          </p:sp>
        </p:grpSp>
      </p:grpSp>
      <p:grpSp>
        <p:nvGrpSpPr>
          <p:cNvPr id="15" name="Grupo 14">
            <a:extLst>
              <a:ext uri="{FF2B5EF4-FFF2-40B4-BE49-F238E27FC236}">
                <a16:creationId xmlns:a16="http://schemas.microsoft.com/office/drawing/2014/main" id="{0CA87A0C-FF8D-51AA-8289-53B9D0CFBC5A}"/>
              </a:ext>
            </a:extLst>
          </p:cNvPr>
          <p:cNvGrpSpPr/>
          <p:nvPr/>
        </p:nvGrpSpPr>
        <p:grpSpPr>
          <a:xfrm>
            <a:off x="2653979" y="2067127"/>
            <a:ext cx="1633248" cy="528896"/>
            <a:chOff x="2653979" y="2067127"/>
            <a:chExt cx="1633248" cy="528896"/>
          </a:xfrm>
        </p:grpSpPr>
        <p:sp>
          <p:nvSpPr>
            <p:cNvPr id="3" name="CuadroTexto 2">
              <a:extLst>
                <a:ext uri="{FF2B5EF4-FFF2-40B4-BE49-F238E27FC236}">
                  <a16:creationId xmlns:a16="http://schemas.microsoft.com/office/drawing/2014/main" id="{26E5D9F5-C607-DDE8-E909-7A05EEA8E25E}"/>
                </a:ext>
              </a:extLst>
            </p:cNvPr>
            <p:cNvSpPr txBox="1"/>
            <p:nvPr/>
          </p:nvSpPr>
          <p:spPr>
            <a:xfrm>
              <a:off x="3375436" y="2155194"/>
              <a:ext cx="911791" cy="335989"/>
            </a:xfrm>
            <a:prstGeom prst="rect">
              <a:avLst/>
            </a:prstGeom>
            <a:noFill/>
            <a:effectLst/>
          </p:spPr>
          <p:txBody>
            <a:bodyPr wrap="square" rtlCol="0">
              <a:spAutoFit/>
            </a:bodyPr>
            <a:lstStyle/>
            <a:p>
              <a:pPr>
                <a:lnSpc>
                  <a:spcPts val="1900"/>
                </a:lnSpc>
              </a:pPr>
              <a:r>
                <a:rPr lang="ca-ES" sz="1800" b="1" noProof="0" dirty="0">
                  <a:solidFill>
                    <a:schemeClr val="bg1"/>
                  </a:solidFill>
                  <a:latin typeface="Arial" panose="020B0604020202020204" pitchFamily="34" charset="0"/>
                  <a:ea typeface="PP Neue Montreal" pitchFamily="2" charset="77"/>
                </a:rPr>
                <a:t>110 €</a:t>
              </a:r>
              <a:endParaRPr lang="ca-ES" sz="1800" noProof="0" dirty="0">
                <a:solidFill>
                  <a:schemeClr val="bg1"/>
                </a:solidFill>
                <a:latin typeface="Arial" panose="020B0604020202020204" pitchFamily="34" charset="0"/>
                <a:ea typeface="PP Neue Montreal Book" pitchFamily="2" charset="77"/>
              </a:endParaRPr>
            </a:p>
          </p:txBody>
        </p:sp>
        <p:grpSp>
          <p:nvGrpSpPr>
            <p:cNvPr id="30" name="Grupo 29">
              <a:extLst>
                <a:ext uri="{FF2B5EF4-FFF2-40B4-BE49-F238E27FC236}">
                  <a16:creationId xmlns:a16="http://schemas.microsoft.com/office/drawing/2014/main" id="{83B39A93-11E7-D978-07C0-CF800FF7642A}"/>
                </a:ext>
              </a:extLst>
            </p:cNvPr>
            <p:cNvGrpSpPr/>
            <p:nvPr/>
          </p:nvGrpSpPr>
          <p:grpSpPr>
            <a:xfrm>
              <a:off x="2653979" y="2067127"/>
              <a:ext cx="528896" cy="528896"/>
              <a:chOff x="2653979" y="2067127"/>
              <a:chExt cx="528896" cy="528896"/>
            </a:xfrm>
          </p:grpSpPr>
          <p:sp>
            <p:nvSpPr>
              <p:cNvPr id="12" name="Elipse 11">
                <a:extLst>
                  <a:ext uri="{FF2B5EF4-FFF2-40B4-BE49-F238E27FC236}">
                    <a16:creationId xmlns:a16="http://schemas.microsoft.com/office/drawing/2014/main" id="{09D648AA-1EAD-7C74-13AD-41416F0841E1}"/>
                  </a:ext>
                </a:extLst>
              </p:cNvPr>
              <p:cNvSpPr/>
              <p:nvPr/>
            </p:nvSpPr>
            <p:spPr>
              <a:xfrm>
                <a:off x="2653979" y="2067127"/>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3" name="CuadroTexto 12">
                <a:extLst>
                  <a:ext uri="{FF2B5EF4-FFF2-40B4-BE49-F238E27FC236}">
                    <a16:creationId xmlns:a16="http://schemas.microsoft.com/office/drawing/2014/main" id="{705A25CB-249F-995A-FB38-C3E16E09AC94}"/>
                  </a:ext>
                </a:extLst>
              </p:cNvPr>
              <p:cNvSpPr txBox="1"/>
              <p:nvPr/>
            </p:nvSpPr>
            <p:spPr>
              <a:xfrm>
                <a:off x="2653979" y="2218900"/>
                <a:ext cx="528896" cy="353815"/>
              </a:xfrm>
              <a:prstGeom prst="rect">
                <a:avLst/>
              </a:prstGeom>
              <a:noFill/>
              <a:effectLst/>
            </p:spPr>
            <p:txBody>
              <a:bodyPr wrap="square" rtlCol="0">
                <a:spAutoFit/>
              </a:bodyPr>
              <a:lstStyle/>
              <a:p>
                <a:pPr algn="ctr">
                  <a:lnSpc>
                    <a:spcPts val="1900"/>
                  </a:lnSpc>
                </a:pPr>
                <a:r>
                  <a:rPr lang="ca-ES" sz="2400" b="1" noProof="0" dirty="0">
                    <a:solidFill>
                      <a:srgbClr val="42BB60"/>
                    </a:solidFill>
                    <a:latin typeface="Arial" panose="020B0604020202020204" pitchFamily="34" charset="0"/>
                    <a:ea typeface="PP Neue Montreal" pitchFamily="2" charset="77"/>
                  </a:rPr>
                  <a:t>B</a:t>
                </a:r>
                <a:endParaRPr lang="ca-ES" sz="2400" noProof="0" dirty="0">
                  <a:solidFill>
                    <a:srgbClr val="42BB60"/>
                  </a:solidFill>
                  <a:latin typeface="Arial" panose="020B0604020202020204" pitchFamily="34" charset="0"/>
                  <a:ea typeface="PP Neue Montreal Book" pitchFamily="2" charset="77"/>
                </a:endParaRPr>
              </a:p>
            </p:txBody>
          </p:sp>
        </p:grpSp>
      </p:grpSp>
      <p:grpSp>
        <p:nvGrpSpPr>
          <p:cNvPr id="17" name="Grupo 16">
            <a:extLst>
              <a:ext uri="{FF2B5EF4-FFF2-40B4-BE49-F238E27FC236}">
                <a16:creationId xmlns:a16="http://schemas.microsoft.com/office/drawing/2014/main" id="{6864E303-8435-4FE2-9480-6F4DF8E8D0EE}"/>
              </a:ext>
            </a:extLst>
          </p:cNvPr>
          <p:cNvGrpSpPr/>
          <p:nvPr/>
        </p:nvGrpSpPr>
        <p:grpSpPr>
          <a:xfrm>
            <a:off x="2653979" y="2945669"/>
            <a:ext cx="1633248" cy="528896"/>
            <a:chOff x="2653979" y="2945669"/>
            <a:chExt cx="1633248" cy="528896"/>
          </a:xfrm>
        </p:grpSpPr>
        <p:sp>
          <p:nvSpPr>
            <p:cNvPr id="4" name="CuadroTexto 3">
              <a:extLst>
                <a:ext uri="{FF2B5EF4-FFF2-40B4-BE49-F238E27FC236}">
                  <a16:creationId xmlns:a16="http://schemas.microsoft.com/office/drawing/2014/main" id="{81321C47-5702-B852-5F46-4C74AFA6AD7F}"/>
                </a:ext>
              </a:extLst>
            </p:cNvPr>
            <p:cNvSpPr txBox="1"/>
            <p:nvPr/>
          </p:nvSpPr>
          <p:spPr>
            <a:xfrm>
              <a:off x="3375436" y="3042122"/>
              <a:ext cx="911791" cy="335989"/>
            </a:xfrm>
            <a:prstGeom prst="rect">
              <a:avLst/>
            </a:prstGeom>
            <a:noFill/>
            <a:effectLst/>
          </p:spPr>
          <p:txBody>
            <a:bodyPr wrap="square" rtlCol="0">
              <a:spAutoFit/>
            </a:bodyPr>
            <a:lstStyle/>
            <a:p>
              <a:pPr>
                <a:lnSpc>
                  <a:spcPts val="1900"/>
                </a:lnSpc>
              </a:pPr>
              <a:r>
                <a:rPr lang="ca-ES" sz="1800" b="1" noProof="0" dirty="0">
                  <a:solidFill>
                    <a:schemeClr val="bg1"/>
                  </a:solidFill>
                  <a:latin typeface="Arial" panose="020B0604020202020204" pitchFamily="34" charset="0"/>
                  <a:ea typeface="PP Neue Montreal" pitchFamily="2" charset="77"/>
                </a:rPr>
                <a:t>125 €</a:t>
              </a:r>
              <a:endParaRPr lang="ca-ES" sz="1800" noProof="0" dirty="0">
                <a:solidFill>
                  <a:schemeClr val="bg1"/>
                </a:solidFill>
                <a:latin typeface="Arial" panose="020B0604020202020204" pitchFamily="34" charset="0"/>
                <a:ea typeface="PP Neue Montreal Book" pitchFamily="2" charset="77"/>
              </a:endParaRPr>
            </a:p>
          </p:txBody>
        </p:sp>
        <p:grpSp>
          <p:nvGrpSpPr>
            <p:cNvPr id="31" name="Grupo 30">
              <a:extLst>
                <a:ext uri="{FF2B5EF4-FFF2-40B4-BE49-F238E27FC236}">
                  <a16:creationId xmlns:a16="http://schemas.microsoft.com/office/drawing/2014/main" id="{599ED38B-A8AE-815C-0052-C25E12F827A8}"/>
                </a:ext>
              </a:extLst>
            </p:cNvPr>
            <p:cNvGrpSpPr/>
            <p:nvPr/>
          </p:nvGrpSpPr>
          <p:grpSpPr>
            <a:xfrm>
              <a:off x="2653979" y="2945669"/>
              <a:ext cx="528896" cy="528896"/>
              <a:chOff x="2653979" y="2945669"/>
              <a:chExt cx="528896" cy="528896"/>
            </a:xfrm>
          </p:grpSpPr>
          <p:sp>
            <p:nvSpPr>
              <p:cNvPr id="14" name="Elipse 13">
                <a:extLst>
                  <a:ext uri="{FF2B5EF4-FFF2-40B4-BE49-F238E27FC236}">
                    <a16:creationId xmlns:a16="http://schemas.microsoft.com/office/drawing/2014/main" id="{73808FB0-D7B5-B07E-AA89-9BD0B6A77CD0}"/>
                  </a:ext>
                </a:extLst>
              </p:cNvPr>
              <p:cNvSpPr/>
              <p:nvPr/>
            </p:nvSpPr>
            <p:spPr>
              <a:xfrm>
                <a:off x="2653979" y="2945669"/>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0" name="CuadroTexto 19">
                <a:extLst>
                  <a:ext uri="{FF2B5EF4-FFF2-40B4-BE49-F238E27FC236}">
                    <a16:creationId xmlns:a16="http://schemas.microsoft.com/office/drawing/2014/main" id="{D5437906-5FEF-2C81-EC09-8D44EBD71569}"/>
                  </a:ext>
                </a:extLst>
              </p:cNvPr>
              <p:cNvSpPr txBox="1"/>
              <p:nvPr/>
            </p:nvSpPr>
            <p:spPr>
              <a:xfrm>
                <a:off x="2653979" y="3097442"/>
                <a:ext cx="528896" cy="353815"/>
              </a:xfrm>
              <a:prstGeom prst="rect">
                <a:avLst/>
              </a:prstGeom>
              <a:noFill/>
              <a:effectLst/>
            </p:spPr>
            <p:txBody>
              <a:bodyPr wrap="square" rtlCol="0">
                <a:spAutoFit/>
              </a:bodyPr>
              <a:lstStyle/>
              <a:p>
                <a:pPr algn="ctr">
                  <a:lnSpc>
                    <a:spcPts val="1900"/>
                  </a:lnSpc>
                </a:pPr>
                <a:r>
                  <a:rPr lang="ca-ES" sz="2400" b="1" noProof="0" dirty="0">
                    <a:solidFill>
                      <a:srgbClr val="42BB60"/>
                    </a:solidFill>
                    <a:latin typeface="Arial" panose="020B0604020202020204" pitchFamily="34" charset="0"/>
                    <a:ea typeface="PP Neue Montreal" pitchFamily="2" charset="77"/>
                  </a:rPr>
                  <a:t>C</a:t>
                </a:r>
                <a:endParaRPr lang="ca-ES" sz="2400" noProof="0" dirty="0">
                  <a:solidFill>
                    <a:srgbClr val="42BB60"/>
                  </a:solidFill>
                  <a:latin typeface="Arial" panose="020B0604020202020204" pitchFamily="34" charset="0"/>
                  <a:ea typeface="PP Neue Montreal Book" pitchFamily="2" charset="77"/>
                </a:endParaRPr>
              </a:p>
            </p:txBody>
          </p:sp>
        </p:grpSp>
      </p:grpSp>
      <p:grpSp>
        <p:nvGrpSpPr>
          <p:cNvPr id="18" name="Grupo 17">
            <a:extLst>
              <a:ext uri="{FF2B5EF4-FFF2-40B4-BE49-F238E27FC236}">
                <a16:creationId xmlns:a16="http://schemas.microsoft.com/office/drawing/2014/main" id="{F5C07B1E-5892-6BB5-A041-50BB16971A97}"/>
              </a:ext>
            </a:extLst>
          </p:cNvPr>
          <p:cNvGrpSpPr/>
          <p:nvPr/>
        </p:nvGrpSpPr>
        <p:grpSpPr>
          <a:xfrm>
            <a:off x="2653979" y="3776399"/>
            <a:ext cx="1633248" cy="528896"/>
            <a:chOff x="2653979" y="3776399"/>
            <a:chExt cx="1633248" cy="528896"/>
          </a:xfrm>
        </p:grpSpPr>
        <p:sp>
          <p:nvSpPr>
            <p:cNvPr id="7" name="CuadroTexto 6">
              <a:extLst>
                <a:ext uri="{FF2B5EF4-FFF2-40B4-BE49-F238E27FC236}">
                  <a16:creationId xmlns:a16="http://schemas.microsoft.com/office/drawing/2014/main" id="{B6175046-7032-5674-6B43-FB758C19F2CF}"/>
                </a:ext>
              </a:extLst>
            </p:cNvPr>
            <p:cNvSpPr txBox="1"/>
            <p:nvPr/>
          </p:nvSpPr>
          <p:spPr>
            <a:xfrm>
              <a:off x="3375436" y="3913156"/>
              <a:ext cx="911791" cy="335989"/>
            </a:xfrm>
            <a:prstGeom prst="rect">
              <a:avLst/>
            </a:prstGeom>
            <a:noFill/>
            <a:effectLst/>
          </p:spPr>
          <p:txBody>
            <a:bodyPr wrap="square" rtlCol="0">
              <a:spAutoFit/>
            </a:bodyPr>
            <a:lstStyle/>
            <a:p>
              <a:pPr>
                <a:lnSpc>
                  <a:spcPts val="1900"/>
                </a:lnSpc>
              </a:pPr>
              <a:r>
                <a:rPr lang="ca-ES" sz="1800" b="1" noProof="0" dirty="0">
                  <a:solidFill>
                    <a:schemeClr val="bg1"/>
                  </a:solidFill>
                  <a:latin typeface="Arial" panose="020B0604020202020204" pitchFamily="34" charset="0"/>
                  <a:ea typeface="PP Neue Montreal" pitchFamily="2" charset="77"/>
                </a:rPr>
                <a:t>150 €</a:t>
              </a:r>
              <a:endParaRPr lang="ca-ES" sz="1800" noProof="0" dirty="0">
                <a:solidFill>
                  <a:schemeClr val="bg1"/>
                </a:solidFill>
                <a:latin typeface="Arial" panose="020B0604020202020204" pitchFamily="34" charset="0"/>
                <a:ea typeface="PP Neue Montreal Book" pitchFamily="2" charset="77"/>
              </a:endParaRPr>
            </a:p>
          </p:txBody>
        </p:sp>
        <p:grpSp>
          <p:nvGrpSpPr>
            <p:cNvPr id="34" name="Grupo 33">
              <a:extLst>
                <a:ext uri="{FF2B5EF4-FFF2-40B4-BE49-F238E27FC236}">
                  <a16:creationId xmlns:a16="http://schemas.microsoft.com/office/drawing/2014/main" id="{A28F3C59-22AD-CCF8-250F-5693C52D9D10}"/>
                </a:ext>
              </a:extLst>
            </p:cNvPr>
            <p:cNvGrpSpPr/>
            <p:nvPr/>
          </p:nvGrpSpPr>
          <p:grpSpPr>
            <a:xfrm>
              <a:off x="2653979" y="3776399"/>
              <a:ext cx="528896" cy="528896"/>
              <a:chOff x="2653979" y="3776399"/>
              <a:chExt cx="528896" cy="528896"/>
            </a:xfrm>
          </p:grpSpPr>
          <p:sp>
            <p:nvSpPr>
              <p:cNvPr id="27" name="Elipse 26">
                <a:extLst>
                  <a:ext uri="{FF2B5EF4-FFF2-40B4-BE49-F238E27FC236}">
                    <a16:creationId xmlns:a16="http://schemas.microsoft.com/office/drawing/2014/main" id="{50B67BD9-0C0C-CD0C-B9D4-73CE718EAEA0}"/>
                  </a:ext>
                </a:extLst>
              </p:cNvPr>
              <p:cNvSpPr/>
              <p:nvPr/>
            </p:nvSpPr>
            <p:spPr>
              <a:xfrm>
                <a:off x="2653979" y="3776399"/>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8" name="CuadroTexto 27">
                <a:extLst>
                  <a:ext uri="{FF2B5EF4-FFF2-40B4-BE49-F238E27FC236}">
                    <a16:creationId xmlns:a16="http://schemas.microsoft.com/office/drawing/2014/main" id="{CCBC0588-DF14-C75C-CDB2-2EAB8C1A2582}"/>
                  </a:ext>
                </a:extLst>
              </p:cNvPr>
              <p:cNvSpPr txBox="1"/>
              <p:nvPr/>
            </p:nvSpPr>
            <p:spPr>
              <a:xfrm>
                <a:off x="2653979" y="3928172"/>
                <a:ext cx="528896" cy="353815"/>
              </a:xfrm>
              <a:prstGeom prst="rect">
                <a:avLst/>
              </a:prstGeom>
              <a:noFill/>
              <a:effectLst/>
            </p:spPr>
            <p:txBody>
              <a:bodyPr wrap="square" rtlCol="0">
                <a:spAutoFit/>
              </a:bodyPr>
              <a:lstStyle/>
              <a:p>
                <a:pPr algn="ctr">
                  <a:lnSpc>
                    <a:spcPts val="1900"/>
                  </a:lnSpc>
                </a:pPr>
                <a:r>
                  <a:rPr lang="ca-ES" sz="2400" b="1" noProof="0" dirty="0">
                    <a:solidFill>
                      <a:srgbClr val="42BB60"/>
                    </a:solidFill>
                    <a:latin typeface="Arial" panose="020B0604020202020204" pitchFamily="34" charset="0"/>
                    <a:ea typeface="PP Neue Montreal" pitchFamily="2" charset="77"/>
                  </a:rPr>
                  <a:t>D</a:t>
                </a:r>
                <a:endParaRPr lang="ca-ES" sz="2400" noProof="0" dirty="0">
                  <a:solidFill>
                    <a:srgbClr val="42BB60"/>
                  </a:solidFill>
                  <a:latin typeface="Arial" panose="020B0604020202020204" pitchFamily="34" charset="0"/>
                  <a:ea typeface="PP Neue Montreal Book" pitchFamily="2" charset="77"/>
                </a:endParaRPr>
              </a:p>
            </p:txBody>
          </p:sp>
        </p:grpSp>
      </p:grpSp>
      <p:sp>
        <p:nvSpPr>
          <p:cNvPr id="6" name="CuadroTexto 5">
            <a:extLst>
              <a:ext uri="{FF2B5EF4-FFF2-40B4-BE49-F238E27FC236}">
                <a16:creationId xmlns:a16="http://schemas.microsoft.com/office/drawing/2014/main" id="{4B645F4D-2973-FA6F-3332-DCE137AEA350}"/>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50" name="CuadroTexto 49">
            <a:extLst>
              <a:ext uri="{FF2B5EF4-FFF2-40B4-BE49-F238E27FC236}">
                <a16:creationId xmlns:a16="http://schemas.microsoft.com/office/drawing/2014/main" id="{7896A16E-3F9C-BB09-D141-36C69E2921F1}"/>
              </a:ext>
            </a:extLst>
          </p:cNvPr>
          <p:cNvSpPr txBox="1"/>
          <p:nvPr/>
        </p:nvSpPr>
        <p:spPr>
          <a:xfrm>
            <a:off x="210020" y="4270192"/>
            <a:ext cx="1479080"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REPTE</a:t>
            </a:r>
          </a:p>
        </p:txBody>
      </p:sp>
      <p:sp>
        <p:nvSpPr>
          <p:cNvPr id="51" name="CuadroTexto 50">
            <a:extLst>
              <a:ext uri="{FF2B5EF4-FFF2-40B4-BE49-F238E27FC236}">
                <a16:creationId xmlns:a16="http://schemas.microsoft.com/office/drawing/2014/main" id="{49909629-337E-EBC2-E542-42FB2B3A55DD}"/>
              </a:ext>
            </a:extLst>
          </p:cNvPr>
          <p:cNvSpPr txBox="1"/>
          <p:nvPr/>
        </p:nvSpPr>
        <p:spPr>
          <a:xfrm>
            <a:off x="210020" y="4512243"/>
            <a:ext cx="1479080" cy="276999"/>
          </a:xfrm>
          <a:prstGeom prst="rect">
            <a:avLst/>
          </a:prstGeom>
          <a:noFill/>
          <a:effectLst/>
        </p:spPr>
        <p:txBody>
          <a:bodyPr wrap="square" rtlCol="0">
            <a:spAutoFit/>
          </a:bodyPr>
          <a:lstStyle/>
          <a:p>
            <a:r>
              <a:rPr lang="ca-ES" sz="1200" b="1" noProof="0" dirty="0">
                <a:solidFill>
                  <a:schemeClr val="bg1"/>
                </a:solidFill>
                <a:latin typeface="Arial" panose="020B0604020202020204" pitchFamily="34" charset="0"/>
                <a:ea typeface="PP Neue Montreal" pitchFamily="2" charset="77"/>
              </a:rPr>
              <a:t>INICIAL</a:t>
            </a:r>
          </a:p>
        </p:txBody>
      </p:sp>
      <p:pic>
        <p:nvPicPr>
          <p:cNvPr id="53" name="Imagen 52">
            <a:extLst>
              <a:ext uri="{FF2B5EF4-FFF2-40B4-BE49-F238E27FC236}">
                <a16:creationId xmlns:a16="http://schemas.microsoft.com/office/drawing/2014/main" id="{4EE5854A-CBD2-DAE4-26A0-6C5554D27DCE}"/>
              </a:ext>
            </a:extLst>
          </p:cNvPr>
          <p:cNvPicPr>
            <a:picLocks noChangeAspect="1"/>
          </p:cNvPicPr>
          <p:nvPr/>
        </p:nvPicPr>
        <p:blipFill>
          <a:blip r:embed="rId3"/>
          <a:srcRect/>
          <a:stretch/>
        </p:blipFill>
        <p:spPr>
          <a:xfrm>
            <a:off x="251121" y="3991418"/>
            <a:ext cx="283244" cy="288300"/>
          </a:xfrm>
          <a:prstGeom prst="rect">
            <a:avLst/>
          </a:prstGeom>
        </p:spPr>
      </p:pic>
      <p:pic>
        <p:nvPicPr>
          <p:cNvPr id="58" name="Imagen 57">
            <a:extLst>
              <a:ext uri="{FF2B5EF4-FFF2-40B4-BE49-F238E27FC236}">
                <a16:creationId xmlns:a16="http://schemas.microsoft.com/office/drawing/2014/main" id="{094C09CF-D41E-8C1D-94EB-7B98674FEC15}"/>
              </a:ext>
            </a:extLst>
          </p:cNvPr>
          <p:cNvPicPr>
            <a:picLocks noChangeAspect="1"/>
          </p:cNvPicPr>
          <p:nvPr/>
        </p:nvPicPr>
        <p:blipFill rotWithShape="1">
          <a:blip r:embed="rId4"/>
          <a:srcRect l="7912" t="-1336" r="1045" b="24581"/>
          <a:stretch/>
        </p:blipFill>
        <p:spPr>
          <a:xfrm flipH="1">
            <a:off x="4287227" y="45722"/>
            <a:ext cx="4637227" cy="5097778"/>
          </a:xfrm>
          <a:prstGeom prst="rect">
            <a:avLst/>
          </a:prstGeom>
        </p:spPr>
      </p:pic>
      <p:grpSp>
        <p:nvGrpSpPr>
          <p:cNvPr id="19" name="Grupo 18">
            <a:extLst>
              <a:ext uri="{FF2B5EF4-FFF2-40B4-BE49-F238E27FC236}">
                <a16:creationId xmlns:a16="http://schemas.microsoft.com/office/drawing/2014/main" id="{3E3CB751-00CA-1A55-DB17-33E3207925CA}"/>
              </a:ext>
            </a:extLst>
          </p:cNvPr>
          <p:cNvGrpSpPr/>
          <p:nvPr/>
        </p:nvGrpSpPr>
        <p:grpSpPr>
          <a:xfrm>
            <a:off x="239547" y="884830"/>
            <a:ext cx="1367111" cy="1724049"/>
            <a:chOff x="239547" y="1370936"/>
            <a:chExt cx="1367111" cy="1724049"/>
          </a:xfrm>
        </p:grpSpPr>
        <p:sp>
          <p:nvSpPr>
            <p:cNvPr id="21" name="CuadroTexto 20">
              <a:hlinkClick r:id="rId5" action="ppaction://hlinksldjump"/>
              <a:extLst>
                <a:ext uri="{FF2B5EF4-FFF2-40B4-BE49-F238E27FC236}">
                  <a16:creationId xmlns:a16="http://schemas.microsoft.com/office/drawing/2014/main" id="{DE385D38-D512-2E8B-23E4-53F3B97F9673}"/>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INICI</a:t>
              </a:r>
            </a:p>
          </p:txBody>
        </p:sp>
        <p:sp>
          <p:nvSpPr>
            <p:cNvPr id="22" name="CuadroTexto 21">
              <a:hlinkClick r:id="rId6" action="ppaction://hlinksldjump"/>
              <a:extLst>
                <a:ext uri="{FF2B5EF4-FFF2-40B4-BE49-F238E27FC236}">
                  <a16:creationId xmlns:a16="http://schemas.microsoft.com/office/drawing/2014/main" id="{7E03AFE9-821F-4B83-05F9-EFEC59F572F5}"/>
                </a:ext>
              </a:extLst>
            </p:cNvPr>
            <p:cNvSpPr txBox="1"/>
            <p:nvPr/>
          </p:nvSpPr>
          <p:spPr>
            <a:xfrm>
              <a:off x="239547" y="1982121"/>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23" name="CuadroTexto 22">
              <a:hlinkClick r:id="rId7" action="ppaction://hlinksldjump"/>
              <a:extLst>
                <a:ext uri="{FF2B5EF4-FFF2-40B4-BE49-F238E27FC236}">
                  <a16:creationId xmlns:a16="http://schemas.microsoft.com/office/drawing/2014/main" id="{73CA2BA0-4C39-4CA3-7368-F8BD8EB1F024}"/>
                </a:ext>
              </a:extLst>
            </p:cNvPr>
            <p:cNvSpPr txBox="1"/>
            <p:nvPr/>
          </p:nvSpPr>
          <p:spPr>
            <a:xfrm>
              <a:off x="239547" y="225592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24" name="CuadroTexto 23">
              <a:hlinkClick r:id="rId8" action="ppaction://hlinksldjump"/>
              <a:extLst>
                <a:ext uri="{FF2B5EF4-FFF2-40B4-BE49-F238E27FC236}">
                  <a16:creationId xmlns:a16="http://schemas.microsoft.com/office/drawing/2014/main" id="{78CCA92F-7308-38AD-DA79-A2E4B1B94CD1}"/>
                </a:ext>
              </a:extLst>
            </p:cNvPr>
            <p:cNvSpPr txBox="1"/>
            <p:nvPr/>
          </p:nvSpPr>
          <p:spPr>
            <a:xfrm>
              <a:off x="239547" y="2534894"/>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25" name="CuadroTexto 24">
              <a:hlinkClick r:id="rId9" action="ppaction://hlinksldjump"/>
              <a:extLst>
                <a:ext uri="{FF2B5EF4-FFF2-40B4-BE49-F238E27FC236}">
                  <a16:creationId xmlns:a16="http://schemas.microsoft.com/office/drawing/2014/main" id="{36C4FABA-0554-B57F-8D3E-8AF0396E2F9E}"/>
                </a:ext>
              </a:extLst>
            </p:cNvPr>
            <p:cNvSpPr txBox="1"/>
            <p:nvPr/>
          </p:nvSpPr>
          <p:spPr>
            <a:xfrm>
              <a:off x="239547" y="2803531"/>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6" name="Conector recto 25">
              <a:extLst>
                <a:ext uri="{FF2B5EF4-FFF2-40B4-BE49-F238E27FC236}">
                  <a16:creationId xmlns:a16="http://schemas.microsoft.com/office/drawing/2014/main" id="{5752D04A-FF0A-25D3-316D-1546B11A1531}"/>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504CE75C-7C61-1F80-D8C9-E2F7B7796FE8}"/>
                </a:ext>
              </a:extLst>
            </p:cNvPr>
            <p:cNvCxnSpPr/>
            <p:nvPr/>
          </p:nvCxnSpPr>
          <p:spPr>
            <a:xfrm>
              <a:off x="325464" y="198691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3C3B83B1-4A05-875F-CD2B-3D43F69F61CE}"/>
                </a:ext>
              </a:extLst>
            </p:cNvPr>
            <p:cNvCxnSpPr/>
            <p:nvPr/>
          </p:nvCxnSpPr>
          <p:spPr>
            <a:xfrm>
              <a:off x="325464" y="22694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0F54969C-E8A9-7ED1-6390-456E80D2A172}"/>
                </a:ext>
              </a:extLst>
            </p:cNvPr>
            <p:cNvCxnSpPr/>
            <p:nvPr/>
          </p:nvCxnSpPr>
          <p:spPr>
            <a:xfrm>
              <a:off x="325464" y="254253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AD945C1F-0E9C-0199-1AC4-D779D61EEC85}"/>
                </a:ext>
              </a:extLst>
            </p:cNvPr>
            <p:cNvCxnSpPr/>
            <p:nvPr/>
          </p:nvCxnSpPr>
          <p:spPr>
            <a:xfrm>
              <a:off x="325464" y="281876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675D74CC-25CB-2F7B-5EDC-2E17F2981803}"/>
                </a:ext>
              </a:extLst>
            </p:cNvPr>
            <p:cNvCxnSpPr/>
            <p:nvPr/>
          </p:nvCxnSpPr>
          <p:spPr>
            <a:xfrm>
              <a:off x="325464" y="30949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CuadroTexto 38">
              <a:hlinkClick r:id="rId5" action="ppaction://hlinksldjump"/>
              <a:extLst>
                <a:ext uri="{FF2B5EF4-FFF2-40B4-BE49-F238E27FC236}">
                  <a16:creationId xmlns:a16="http://schemas.microsoft.com/office/drawing/2014/main" id="{2C102CA8-A24E-AFD6-7563-E12655376CF9}"/>
                </a:ext>
              </a:extLst>
            </p:cNvPr>
            <p:cNvSpPr txBox="1"/>
            <p:nvPr/>
          </p:nvSpPr>
          <p:spPr>
            <a:xfrm>
              <a:off x="239547" y="1547148"/>
              <a:ext cx="993941" cy="307777"/>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ea typeface="PP Neue Montreal Book" pitchFamily="2" charset="77"/>
                </a:rPr>
                <a:t>Repte inicial</a:t>
              </a:r>
            </a:p>
            <a:p>
              <a:r>
                <a:rPr lang="ca-ES" sz="700" noProof="0" dirty="0">
                  <a:solidFill>
                    <a:schemeClr val="bg1"/>
                  </a:solidFill>
                  <a:latin typeface="Arial" panose="020B0604020202020204" pitchFamily="34" charset="0"/>
                  <a:ea typeface="PP Neue Montreal Book" pitchFamily="2" charset="77"/>
                </a:rPr>
                <a:t>Comencem?</a:t>
              </a:r>
            </a:p>
          </p:txBody>
        </p:sp>
        <p:sp>
          <p:nvSpPr>
            <p:cNvPr id="40" name="Elipse 39">
              <a:extLst>
                <a:ext uri="{FF2B5EF4-FFF2-40B4-BE49-F238E27FC236}">
                  <a16:creationId xmlns:a16="http://schemas.microsoft.com/office/drawing/2014/main" id="{49DC0FA4-E4CC-12EB-8AAC-0B46413D4ED7}"/>
                </a:ext>
              </a:extLst>
            </p:cNvPr>
            <p:cNvSpPr/>
            <p:nvPr/>
          </p:nvSpPr>
          <p:spPr>
            <a:xfrm>
              <a:off x="1337631" y="1597241"/>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8" name="Grupo 7">
            <a:extLst>
              <a:ext uri="{FF2B5EF4-FFF2-40B4-BE49-F238E27FC236}">
                <a16:creationId xmlns:a16="http://schemas.microsoft.com/office/drawing/2014/main" id="{267DFBAF-7D49-BA2A-FA0E-2BDCAF35D6C2}"/>
              </a:ext>
            </a:extLst>
          </p:cNvPr>
          <p:cNvGrpSpPr/>
          <p:nvPr/>
        </p:nvGrpSpPr>
        <p:grpSpPr>
          <a:xfrm>
            <a:off x="358924" y="353802"/>
            <a:ext cx="1299998" cy="414765"/>
            <a:chOff x="210020" y="376946"/>
            <a:chExt cx="4676942" cy="414765"/>
          </a:xfrm>
        </p:grpSpPr>
        <p:sp>
          <p:nvSpPr>
            <p:cNvPr id="11" name="CuadroTexto 10">
              <a:extLst>
                <a:ext uri="{FF2B5EF4-FFF2-40B4-BE49-F238E27FC236}">
                  <a16:creationId xmlns:a16="http://schemas.microsoft.com/office/drawing/2014/main" id="{F99A0BDA-A135-314A-112A-8CC8C72BA2B8}"/>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16" name="CuadroTexto 15">
              <a:extLst>
                <a:ext uri="{FF2B5EF4-FFF2-40B4-BE49-F238E27FC236}">
                  <a16:creationId xmlns:a16="http://schemas.microsoft.com/office/drawing/2014/main" id="{A2DD5878-FF51-956E-4D74-9EF3E7E95EF1}"/>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42173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ángulo redondeado 47">
            <a:extLst>
              <a:ext uri="{FF2B5EF4-FFF2-40B4-BE49-F238E27FC236}">
                <a16:creationId xmlns:a16="http://schemas.microsoft.com/office/drawing/2014/main" id="{AC0D8CC5-8B8F-CC5C-03DA-9840084C2DD7}"/>
              </a:ext>
            </a:extLst>
          </p:cNvPr>
          <p:cNvSpPr/>
          <p:nvPr/>
        </p:nvSpPr>
        <p:spPr>
          <a:xfrm>
            <a:off x="3032502" y="2995353"/>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49" name="Rectángulo redondeado 48">
            <a:extLst>
              <a:ext uri="{FF2B5EF4-FFF2-40B4-BE49-F238E27FC236}">
                <a16:creationId xmlns:a16="http://schemas.microsoft.com/office/drawing/2014/main" id="{F72D608A-43E0-958E-7554-614099489B1A}"/>
              </a:ext>
            </a:extLst>
          </p:cNvPr>
          <p:cNvSpPr/>
          <p:nvPr/>
        </p:nvSpPr>
        <p:spPr>
          <a:xfrm>
            <a:off x="3032502" y="3729934"/>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0" name="Rectángulo redondeado 49">
            <a:extLst>
              <a:ext uri="{FF2B5EF4-FFF2-40B4-BE49-F238E27FC236}">
                <a16:creationId xmlns:a16="http://schemas.microsoft.com/office/drawing/2014/main" id="{712B1007-4647-57A9-A225-28970D0768D3}"/>
              </a:ext>
            </a:extLst>
          </p:cNvPr>
          <p:cNvSpPr/>
          <p:nvPr/>
        </p:nvSpPr>
        <p:spPr>
          <a:xfrm>
            <a:off x="3032502" y="2260772"/>
            <a:ext cx="4986671" cy="538762"/>
          </a:xfrm>
          <a:prstGeom prst="roundRect">
            <a:avLst>
              <a:gd name="adj" fmla="val 7801"/>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 name="CuadroTexto 7">
            <a:extLst>
              <a:ext uri="{FF2B5EF4-FFF2-40B4-BE49-F238E27FC236}">
                <a16:creationId xmlns:a16="http://schemas.microsoft.com/office/drawing/2014/main" id="{00EBB996-BF81-5F02-D97D-15A767229D92}"/>
              </a:ext>
            </a:extLst>
          </p:cNvPr>
          <p:cNvSpPr txBox="1"/>
          <p:nvPr/>
        </p:nvSpPr>
        <p:spPr>
          <a:xfrm>
            <a:off x="3897536" y="773491"/>
            <a:ext cx="466741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parlarem</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2" name="CuadroTexto 1">
            <a:extLst>
              <a:ext uri="{FF2B5EF4-FFF2-40B4-BE49-F238E27FC236}">
                <a16:creationId xmlns:a16="http://schemas.microsoft.com/office/drawing/2014/main" id="{2777A289-E836-98EE-C868-56F0FB442B9B}"/>
              </a:ext>
            </a:extLst>
          </p:cNvPr>
          <p:cNvSpPr txBox="1"/>
          <p:nvPr/>
        </p:nvSpPr>
        <p:spPr>
          <a:xfrm>
            <a:off x="3897536" y="598002"/>
            <a:ext cx="1135264" cy="323165"/>
          </a:xfrm>
          <a:prstGeom prst="rect">
            <a:avLst/>
          </a:prstGeom>
          <a:noFill/>
          <a:effectLst/>
        </p:spPr>
        <p:txBody>
          <a:bodyPr wrap="square" rtlCol="0">
            <a:spAutoFit/>
          </a:bodyPr>
          <a:lstStyle/>
          <a:p>
            <a:r>
              <a:rPr lang="ca-ES" sz="1500" b="1" noProof="0" dirty="0">
                <a:solidFill>
                  <a:schemeClr val="bg1"/>
                </a:solidFill>
                <a:latin typeface="Arial" panose="020B0604020202020204" pitchFamily="34" charset="0"/>
                <a:ea typeface="PP Neue Montreal" pitchFamily="2" charset="77"/>
              </a:rPr>
              <a:t>Avui</a:t>
            </a:r>
          </a:p>
        </p:txBody>
      </p:sp>
      <p:sp>
        <p:nvSpPr>
          <p:cNvPr id="3" name="CuadroTexto 2">
            <a:extLst>
              <a:ext uri="{FF2B5EF4-FFF2-40B4-BE49-F238E27FC236}">
                <a16:creationId xmlns:a16="http://schemas.microsoft.com/office/drawing/2014/main" id="{672B254A-7197-A979-73D5-3EEB693204DA}"/>
              </a:ext>
            </a:extLst>
          </p:cNvPr>
          <p:cNvSpPr txBox="1"/>
          <p:nvPr/>
        </p:nvSpPr>
        <p:spPr>
          <a:xfrm>
            <a:off x="7461536" y="1555602"/>
            <a:ext cx="1135264" cy="323165"/>
          </a:xfrm>
          <a:prstGeom prst="rect">
            <a:avLst/>
          </a:prstGeom>
          <a:noFill/>
          <a:effectLst/>
        </p:spPr>
        <p:txBody>
          <a:bodyPr wrap="square" rtlCol="0">
            <a:spAutoFit/>
          </a:bodyPr>
          <a:lstStyle/>
          <a:p>
            <a:r>
              <a:rPr lang="ca-ES" sz="1500" b="1" noProof="0" dirty="0">
                <a:solidFill>
                  <a:schemeClr val="bg1"/>
                </a:solidFill>
                <a:latin typeface="Arial" panose="020B0604020202020204" pitchFamily="34" charset="0"/>
                <a:ea typeface="PP Neue Montreal" pitchFamily="2" charset="77"/>
              </a:rPr>
              <a:t>de…</a:t>
            </a:r>
          </a:p>
        </p:txBody>
      </p:sp>
      <p:sp>
        <p:nvSpPr>
          <p:cNvPr id="14" name="CuadroTexto 13">
            <a:hlinkClick r:id="rId3" action="ppaction://hlinksldjump"/>
            <a:extLst>
              <a:ext uri="{FF2B5EF4-FFF2-40B4-BE49-F238E27FC236}">
                <a16:creationId xmlns:a16="http://schemas.microsoft.com/office/drawing/2014/main" id="{9DD23951-7D66-7AA0-3175-3E0506B1BE2E}"/>
              </a:ext>
            </a:extLst>
          </p:cNvPr>
          <p:cNvSpPr txBox="1"/>
          <p:nvPr/>
        </p:nvSpPr>
        <p:spPr>
          <a:xfrm>
            <a:off x="4689536" y="3813882"/>
            <a:ext cx="2380864" cy="369332"/>
          </a:xfrm>
          <a:prstGeom prst="rect">
            <a:avLst/>
          </a:prstGeom>
          <a:noFill/>
          <a:effectLst/>
        </p:spPr>
        <p:txBody>
          <a:bodyPr wrap="square" rtlCol="0">
            <a:spAutoFit/>
          </a:bodyPr>
          <a:lstStyle/>
          <a:p>
            <a:pPr algn="ctr"/>
            <a:r>
              <a:rPr lang="ca-ES" sz="1800" noProof="0" dirty="0">
                <a:solidFill>
                  <a:schemeClr val="bg1"/>
                </a:solidFill>
                <a:latin typeface="Arial" panose="020B0604020202020204" pitchFamily="34" charset="0"/>
                <a:ea typeface="PP Neue Montreal Book" pitchFamily="2" charset="77"/>
              </a:rPr>
              <a:t>Ho puc pagar?</a:t>
            </a:r>
          </a:p>
        </p:txBody>
      </p:sp>
      <p:sp>
        <p:nvSpPr>
          <p:cNvPr id="31" name="CuadroTexto 30">
            <a:hlinkClick r:id="rId4" action="ppaction://hlinksldjump"/>
            <a:extLst>
              <a:ext uri="{FF2B5EF4-FFF2-40B4-BE49-F238E27FC236}">
                <a16:creationId xmlns:a16="http://schemas.microsoft.com/office/drawing/2014/main" id="{FC053454-6FB1-4C1B-351B-220B5712F238}"/>
              </a:ext>
            </a:extLst>
          </p:cNvPr>
          <p:cNvSpPr txBox="1"/>
          <p:nvPr/>
        </p:nvSpPr>
        <p:spPr>
          <a:xfrm>
            <a:off x="4689536" y="2323482"/>
            <a:ext cx="2380864" cy="369332"/>
          </a:xfrm>
          <a:prstGeom prst="rect">
            <a:avLst/>
          </a:prstGeom>
          <a:noFill/>
          <a:effectLst/>
        </p:spPr>
        <p:txBody>
          <a:bodyPr wrap="square" rtlCol="0">
            <a:spAutoFit/>
          </a:bodyPr>
          <a:lstStyle/>
          <a:p>
            <a:pPr algn="ctr"/>
            <a:r>
              <a:rPr lang="ca-ES" sz="1800" b="1" noProof="0" dirty="0">
                <a:solidFill>
                  <a:srgbClr val="42BB60"/>
                </a:solidFill>
                <a:latin typeface="Arial" panose="020B0604020202020204" pitchFamily="34" charset="0"/>
                <a:ea typeface="PP Neue Montreal" pitchFamily="2" charset="77"/>
              </a:rPr>
              <a:t>Ho necessito?</a:t>
            </a:r>
          </a:p>
        </p:txBody>
      </p:sp>
      <p:sp>
        <p:nvSpPr>
          <p:cNvPr id="4" name="CuadroTexto 3">
            <a:hlinkClick r:id="rId5" action="ppaction://hlinksldjump"/>
            <a:extLst>
              <a:ext uri="{FF2B5EF4-FFF2-40B4-BE49-F238E27FC236}">
                <a16:creationId xmlns:a16="http://schemas.microsoft.com/office/drawing/2014/main" id="{D380B605-CC1B-A112-5133-CE0725E1F842}"/>
              </a:ext>
            </a:extLst>
          </p:cNvPr>
          <p:cNvSpPr txBox="1"/>
          <p:nvPr/>
        </p:nvSpPr>
        <p:spPr>
          <a:xfrm>
            <a:off x="4689536" y="3072282"/>
            <a:ext cx="2380864" cy="369332"/>
          </a:xfrm>
          <a:prstGeom prst="rect">
            <a:avLst/>
          </a:prstGeom>
          <a:noFill/>
          <a:effectLst/>
        </p:spPr>
        <p:txBody>
          <a:bodyPr wrap="square" rtlCol="0">
            <a:spAutoFit/>
          </a:bodyPr>
          <a:lstStyle/>
          <a:p>
            <a:pPr algn="ctr"/>
            <a:r>
              <a:rPr lang="ca-ES" sz="1800" noProof="0" dirty="0">
                <a:solidFill>
                  <a:schemeClr val="bg1"/>
                </a:solidFill>
                <a:latin typeface="Arial" panose="020B0604020202020204" pitchFamily="34" charset="0"/>
                <a:ea typeface="PP Neue Montreal Book" pitchFamily="2" charset="77"/>
              </a:rPr>
              <a:t>Quant em costa?</a:t>
            </a:r>
          </a:p>
        </p:txBody>
      </p:sp>
      <p:sp>
        <p:nvSpPr>
          <p:cNvPr id="43" name="CuadroTexto 42">
            <a:extLst>
              <a:ext uri="{FF2B5EF4-FFF2-40B4-BE49-F238E27FC236}">
                <a16:creationId xmlns:a16="http://schemas.microsoft.com/office/drawing/2014/main" id="{BCE30971-42AD-FA81-BF0B-F18079590FA2}"/>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HO NECESSITO?</a:t>
            </a:r>
          </a:p>
        </p:txBody>
      </p:sp>
      <p:pic>
        <p:nvPicPr>
          <p:cNvPr id="44" name="Imagen 43">
            <a:extLst>
              <a:ext uri="{FF2B5EF4-FFF2-40B4-BE49-F238E27FC236}">
                <a16:creationId xmlns:a16="http://schemas.microsoft.com/office/drawing/2014/main" id="{44F82E4E-4D97-C35F-E951-520025710ED4}"/>
              </a:ext>
            </a:extLst>
          </p:cNvPr>
          <p:cNvPicPr>
            <a:picLocks noChangeAspect="1"/>
          </p:cNvPicPr>
          <p:nvPr/>
        </p:nvPicPr>
        <p:blipFill>
          <a:blip r:embed="rId6"/>
          <a:srcRect/>
          <a:stretch/>
        </p:blipFill>
        <p:spPr>
          <a:xfrm>
            <a:off x="305731" y="4198139"/>
            <a:ext cx="371846" cy="297477"/>
          </a:xfrm>
          <a:prstGeom prst="rect">
            <a:avLst/>
          </a:prstGeom>
        </p:spPr>
      </p:pic>
      <p:pic>
        <p:nvPicPr>
          <p:cNvPr id="6" name="Imagen 5">
            <a:extLst>
              <a:ext uri="{FF2B5EF4-FFF2-40B4-BE49-F238E27FC236}">
                <a16:creationId xmlns:a16="http://schemas.microsoft.com/office/drawing/2014/main" id="{3CA75494-9728-9E6F-982B-FEC45A8824B7}"/>
              </a:ext>
            </a:extLst>
          </p:cNvPr>
          <p:cNvPicPr>
            <a:picLocks noChangeAspect="1"/>
          </p:cNvPicPr>
          <p:nvPr/>
        </p:nvPicPr>
        <p:blipFill rotWithShape="1">
          <a:blip r:embed="rId7"/>
          <a:srcRect l="4999" t="8509" r="2098" b="9470"/>
          <a:stretch/>
        </p:blipFill>
        <p:spPr>
          <a:xfrm>
            <a:off x="1606658" y="490073"/>
            <a:ext cx="3483644" cy="4653424"/>
          </a:xfrm>
          <a:prstGeom prst="rect">
            <a:avLst/>
          </a:prstGeom>
        </p:spPr>
      </p:pic>
      <p:grpSp>
        <p:nvGrpSpPr>
          <p:cNvPr id="10" name="Grupo 9">
            <a:extLst>
              <a:ext uri="{FF2B5EF4-FFF2-40B4-BE49-F238E27FC236}">
                <a16:creationId xmlns:a16="http://schemas.microsoft.com/office/drawing/2014/main" id="{6FF11799-4648-30A7-0719-97F4700CAA5E}"/>
              </a:ext>
            </a:extLst>
          </p:cNvPr>
          <p:cNvGrpSpPr/>
          <p:nvPr/>
        </p:nvGrpSpPr>
        <p:grpSpPr>
          <a:xfrm>
            <a:off x="251176" y="884830"/>
            <a:ext cx="1367111" cy="1404561"/>
            <a:chOff x="239547" y="1370936"/>
            <a:chExt cx="1367111" cy="1404561"/>
          </a:xfrm>
        </p:grpSpPr>
        <p:sp>
          <p:nvSpPr>
            <p:cNvPr id="15" name="CuadroTexto 14">
              <a:hlinkClick r:id="rId8" action="ppaction://hlinksldjump"/>
              <a:extLst>
                <a:ext uri="{FF2B5EF4-FFF2-40B4-BE49-F238E27FC236}">
                  <a16:creationId xmlns:a16="http://schemas.microsoft.com/office/drawing/2014/main" id="{81AB0438-2D82-4709-5A0E-6C51F32F15D0}"/>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6" name="CuadroTexto 15">
              <a:hlinkClick r:id="rId4" action="ppaction://hlinksldjump"/>
              <a:extLst>
                <a:ext uri="{FF2B5EF4-FFF2-40B4-BE49-F238E27FC236}">
                  <a16:creationId xmlns:a16="http://schemas.microsoft.com/office/drawing/2014/main" id="{D17D51A0-E62F-D781-AF3D-FB3A00E9417B}"/>
                </a:ext>
              </a:extLst>
            </p:cNvPr>
            <p:cNvSpPr txBox="1"/>
            <p:nvPr/>
          </p:nvSpPr>
          <p:spPr>
            <a:xfrm>
              <a:off x="239547" y="1662633"/>
              <a:ext cx="1367111" cy="215444"/>
            </a:xfrm>
            <a:prstGeom prst="rect">
              <a:avLst/>
            </a:prstGeom>
            <a:noFill/>
            <a:effectLst/>
          </p:spPr>
          <p:txBody>
            <a:bodyPr wrap="square" rtlCol="0">
              <a:spAutoFit/>
            </a:bodyPr>
            <a:lstStyle/>
            <a:p>
              <a:r>
                <a:rPr lang="ca-ES" sz="800" b="1" noProof="0" dirty="0">
                  <a:solidFill>
                    <a:schemeClr val="bg1"/>
                  </a:solidFill>
                  <a:latin typeface="Arial" panose="020B0604020202020204" pitchFamily="34" charset="0"/>
                </a:rPr>
                <a:t>HO NECESSITO?</a:t>
              </a:r>
            </a:p>
          </p:txBody>
        </p:sp>
        <p:sp>
          <p:nvSpPr>
            <p:cNvPr id="17" name="CuadroTexto 16">
              <a:hlinkClick r:id="rId5" action="ppaction://hlinksldjump"/>
              <a:extLst>
                <a:ext uri="{FF2B5EF4-FFF2-40B4-BE49-F238E27FC236}">
                  <a16:creationId xmlns:a16="http://schemas.microsoft.com/office/drawing/2014/main" id="{67C5BA5E-B2D8-6B27-64FB-FFAD585ECD44}"/>
                </a:ext>
              </a:extLst>
            </p:cNvPr>
            <p:cNvSpPr txBox="1"/>
            <p:nvPr/>
          </p:nvSpPr>
          <p:spPr>
            <a:xfrm>
              <a:off x="239547" y="1936437"/>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18" name="CuadroTexto 17">
              <a:hlinkClick r:id="rId3" action="ppaction://hlinksldjump"/>
              <a:extLst>
                <a:ext uri="{FF2B5EF4-FFF2-40B4-BE49-F238E27FC236}">
                  <a16:creationId xmlns:a16="http://schemas.microsoft.com/office/drawing/2014/main" id="{0EFE954A-14E5-3A69-877C-3810628B3AB4}"/>
                </a:ext>
              </a:extLst>
            </p:cNvPr>
            <p:cNvSpPr txBox="1"/>
            <p:nvPr/>
          </p:nvSpPr>
          <p:spPr>
            <a:xfrm>
              <a:off x="239547" y="221540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rPr>
                <a:t>HO PUC PAGAR?</a:t>
              </a:r>
            </a:p>
          </p:txBody>
        </p:sp>
        <p:sp>
          <p:nvSpPr>
            <p:cNvPr id="19" name="CuadroTexto 18">
              <a:hlinkClick r:id="rId9" action="ppaction://hlinksldjump"/>
              <a:extLst>
                <a:ext uri="{FF2B5EF4-FFF2-40B4-BE49-F238E27FC236}">
                  <a16:creationId xmlns:a16="http://schemas.microsoft.com/office/drawing/2014/main" id="{73EC6F29-DACD-7BE7-C283-BD148152A925}"/>
                </a:ext>
              </a:extLst>
            </p:cNvPr>
            <p:cNvSpPr txBox="1"/>
            <p:nvPr/>
          </p:nvSpPr>
          <p:spPr>
            <a:xfrm>
              <a:off x="239547" y="248404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rPr>
                <a:t>CONCLUSIONS</a:t>
              </a:r>
            </a:p>
          </p:txBody>
        </p:sp>
        <p:cxnSp>
          <p:nvCxnSpPr>
            <p:cNvPr id="21" name="Conector recto 20">
              <a:extLst>
                <a:ext uri="{FF2B5EF4-FFF2-40B4-BE49-F238E27FC236}">
                  <a16:creationId xmlns:a16="http://schemas.microsoft.com/office/drawing/2014/main" id="{4B97A3BD-543D-B2F5-2BC9-FE05E8424377}"/>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4C703427-7EB9-C0D6-3898-560772A15564}"/>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C53F857C-30DE-FEC2-6FB4-1BFA4BC9D9C4}"/>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FD6C6CE6-5C74-D5E0-DC6E-94888831EDD8}"/>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FD142076-95F9-D641-2DB6-57EF1C838EF2}"/>
                </a:ext>
              </a:extLst>
            </p:cNvPr>
            <p:cNvCxnSpPr/>
            <p:nvPr/>
          </p:nvCxnSpPr>
          <p:spPr>
            <a:xfrm>
              <a:off x="325464" y="24992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F52AA7F2-AC13-AD58-9DFE-835FE1F00FA3}"/>
                </a:ext>
              </a:extLst>
            </p:cNvPr>
            <p:cNvCxnSpPr/>
            <p:nvPr/>
          </p:nvCxnSpPr>
          <p:spPr>
            <a:xfrm>
              <a:off x="325464" y="27754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 name="Grupo 6">
            <a:extLst>
              <a:ext uri="{FF2B5EF4-FFF2-40B4-BE49-F238E27FC236}">
                <a16:creationId xmlns:a16="http://schemas.microsoft.com/office/drawing/2014/main" id="{7B135156-0821-F63F-AC29-D41AD4F42B21}"/>
              </a:ext>
            </a:extLst>
          </p:cNvPr>
          <p:cNvGrpSpPr/>
          <p:nvPr/>
        </p:nvGrpSpPr>
        <p:grpSpPr>
          <a:xfrm>
            <a:off x="358924" y="353802"/>
            <a:ext cx="1299998" cy="414765"/>
            <a:chOff x="210020" y="376946"/>
            <a:chExt cx="4676942" cy="414765"/>
          </a:xfrm>
        </p:grpSpPr>
        <p:sp>
          <p:nvSpPr>
            <p:cNvPr id="9" name="CuadroTexto 8">
              <a:extLst>
                <a:ext uri="{FF2B5EF4-FFF2-40B4-BE49-F238E27FC236}">
                  <a16:creationId xmlns:a16="http://schemas.microsoft.com/office/drawing/2014/main" id="{7C814703-560D-4C0C-9418-660682AB2587}"/>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12" name="CuadroTexto 11">
              <a:extLst>
                <a:ext uri="{FF2B5EF4-FFF2-40B4-BE49-F238E27FC236}">
                  <a16:creationId xmlns:a16="http://schemas.microsoft.com/office/drawing/2014/main" id="{0927C869-9D0F-1AA3-9F43-408B10CD05D8}"/>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1765765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ángulo redondeado 83">
            <a:extLst>
              <a:ext uri="{FF2B5EF4-FFF2-40B4-BE49-F238E27FC236}">
                <a16:creationId xmlns:a16="http://schemas.microsoft.com/office/drawing/2014/main" id="{657090EA-D16B-7122-63F8-FE92E25350B8}"/>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 name="CuadroTexto 4">
            <a:extLst>
              <a:ext uri="{FF2B5EF4-FFF2-40B4-BE49-F238E27FC236}">
                <a16:creationId xmlns:a16="http://schemas.microsoft.com/office/drawing/2014/main" id="{E09EC06B-17C5-6E50-F39A-38DCB37E9ADC}"/>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38" name="CuadroTexto 37">
            <a:extLst>
              <a:ext uri="{FF2B5EF4-FFF2-40B4-BE49-F238E27FC236}">
                <a16:creationId xmlns:a16="http://schemas.microsoft.com/office/drawing/2014/main" id="{522EF08D-7244-9EC5-E431-7BA85CA47C2C}"/>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HO NECESSITO?</a:t>
            </a:r>
          </a:p>
        </p:txBody>
      </p:sp>
      <p:pic>
        <p:nvPicPr>
          <p:cNvPr id="39" name="Imagen 38">
            <a:extLst>
              <a:ext uri="{FF2B5EF4-FFF2-40B4-BE49-F238E27FC236}">
                <a16:creationId xmlns:a16="http://schemas.microsoft.com/office/drawing/2014/main" id="{ED932435-0F01-CB43-AD07-0C5BBFAE2C5C}"/>
              </a:ext>
            </a:extLst>
          </p:cNvPr>
          <p:cNvPicPr>
            <a:picLocks noChangeAspect="1"/>
          </p:cNvPicPr>
          <p:nvPr/>
        </p:nvPicPr>
        <p:blipFill>
          <a:blip r:embed="rId3"/>
          <a:srcRect/>
          <a:stretch/>
        </p:blipFill>
        <p:spPr>
          <a:xfrm>
            <a:off x="305731" y="4198139"/>
            <a:ext cx="371846" cy="297477"/>
          </a:xfrm>
          <a:prstGeom prst="rect">
            <a:avLst/>
          </a:prstGeom>
        </p:spPr>
      </p:pic>
      <p:sp>
        <p:nvSpPr>
          <p:cNvPr id="40" name="CuadroTexto 39">
            <a:extLst>
              <a:ext uri="{FF2B5EF4-FFF2-40B4-BE49-F238E27FC236}">
                <a16:creationId xmlns:a16="http://schemas.microsoft.com/office/drawing/2014/main" id="{2C76B01E-A167-3661-464C-A4AEC09842AE}"/>
              </a:ext>
            </a:extLst>
          </p:cNvPr>
          <p:cNvSpPr txBox="1"/>
          <p:nvPr/>
        </p:nvSpPr>
        <p:spPr>
          <a:xfrm>
            <a:off x="2530067" y="868750"/>
            <a:ext cx="7210239" cy="923330"/>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5400" b="1" spc="-150" noProof="0" dirty="0">
                <a:solidFill>
                  <a:srgbClr val="42BB60"/>
                </a:solidFill>
                <a:latin typeface="Arial" panose="020B0604020202020204" pitchFamily="34" charset="0"/>
                <a:ea typeface="PP Neue Montreal" pitchFamily="2" charset="77"/>
              </a:rPr>
              <a:t>Per a quines coses</a:t>
            </a:r>
          </a:p>
        </p:txBody>
      </p:sp>
      <p:sp>
        <p:nvSpPr>
          <p:cNvPr id="41" name="CuadroTexto 40">
            <a:extLst>
              <a:ext uri="{FF2B5EF4-FFF2-40B4-BE49-F238E27FC236}">
                <a16:creationId xmlns:a16="http://schemas.microsoft.com/office/drawing/2014/main" id="{0E710C34-1C05-D075-8071-347F718D4DCD}"/>
              </a:ext>
            </a:extLst>
          </p:cNvPr>
          <p:cNvSpPr txBox="1"/>
          <p:nvPr/>
        </p:nvSpPr>
        <p:spPr>
          <a:xfrm>
            <a:off x="1966265" y="1656475"/>
            <a:ext cx="1963924" cy="369332"/>
          </a:xfrm>
          <a:prstGeom prst="rect">
            <a:avLst/>
          </a:prstGeom>
          <a:noFill/>
          <a:effectLst/>
        </p:spPr>
        <p:txBody>
          <a:bodyPr wrap="square" rtlCol="0">
            <a:spAutoFit/>
          </a:bodyPr>
          <a:lstStyle/>
          <a:p>
            <a:pPr algn="r"/>
            <a:r>
              <a:rPr lang="ca-ES" sz="1800" b="1" noProof="0" dirty="0">
                <a:latin typeface="Arial" panose="020B0604020202020204" pitchFamily="34" charset="0"/>
                <a:ea typeface="PP Neue Montreal" pitchFamily="2" charset="77"/>
              </a:rPr>
              <a:t>es demanen</a:t>
            </a:r>
          </a:p>
        </p:txBody>
      </p:sp>
      <p:grpSp>
        <p:nvGrpSpPr>
          <p:cNvPr id="11" name="Grupo 10">
            <a:extLst>
              <a:ext uri="{FF2B5EF4-FFF2-40B4-BE49-F238E27FC236}">
                <a16:creationId xmlns:a16="http://schemas.microsoft.com/office/drawing/2014/main" id="{B79C436B-D028-A200-6118-D11D0159FC97}"/>
              </a:ext>
            </a:extLst>
          </p:cNvPr>
          <p:cNvGrpSpPr/>
          <p:nvPr/>
        </p:nvGrpSpPr>
        <p:grpSpPr>
          <a:xfrm>
            <a:off x="2376823" y="3176565"/>
            <a:ext cx="979197" cy="965509"/>
            <a:chOff x="2226635" y="3673098"/>
            <a:chExt cx="856106" cy="844139"/>
          </a:xfrm>
        </p:grpSpPr>
        <p:sp>
          <p:nvSpPr>
            <p:cNvPr id="47" name="Rectángulo redondeado 46">
              <a:extLst>
                <a:ext uri="{FF2B5EF4-FFF2-40B4-BE49-F238E27FC236}">
                  <a16:creationId xmlns:a16="http://schemas.microsoft.com/office/drawing/2014/main" id="{C6BA93E1-31F5-E5C0-481D-9804EE5176D7}"/>
                </a:ext>
              </a:extLst>
            </p:cNvPr>
            <p:cNvSpPr/>
            <p:nvPr/>
          </p:nvSpPr>
          <p:spPr>
            <a:xfrm>
              <a:off x="2226635" y="3673098"/>
              <a:ext cx="856106" cy="844139"/>
            </a:xfrm>
            <a:prstGeom prst="roundRect">
              <a:avLst>
                <a:gd name="adj" fmla="val 5008"/>
              </a:avLst>
            </a:prstGeom>
            <a:gradFill flip="none" rotWithShape="1">
              <a:gsLst>
                <a:gs pos="25000">
                  <a:srgbClr val="82DC77"/>
                </a:gs>
                <a:gs pos="100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48" name="Imagen 47">
              <a:extLst>
                <a:ext uri="{FF2B5EF4-FFF2-40B4-BE49-F238E27FC236}">
                  <a16:creationId xmlns:a16="http://schemas.microsoft.com/office/drawing/2014/main" id="{2B52812D-DCFA-E52F-DBC8-370A0AD15547}"/>
                </a:ext>
              </a:extLst>
            </p:cNvPr>
            <p:cNvPicPr>
              <a:picLocks noChangeAspect="1"/>
            </p:cNvPicPr>
            <p:nvPr/>
          </p:nvPicPr>
          <p:blipFill>
            <a:blip r:embed="rId4"/>
            <a:srcRect/>
            <a:stretch/>
          </p:blipFill>
          <p:spPr>
            <a:xfrm>
              <a:off x="2426826" y="3812772"/>
              <a:ext cx="455724" cy="564790"/>
            </a:xfrm>
            <a:prstGeom prst="rect">
              <a:avLst/>
            </a:prstGeom>
          </p:spPr>
        </p:pic>
      </p:grpSp>
      <p:grpSp>
        <p:nvGrpSpPr>
          <p:cNvPr id="14" name="Grupo 13">
            <a:extLst>
              <a:ext uri="{FF2B5EF4-FFF2-40B4-BE49-F238E27FC236}">
                <a16:creationId xmlns:a16="http://schemas.microsoft.com/office/drawing/2014/main" id="{25C41ABA-D0D2-03B2-0284-59AEC51F379E}"/>
              </a:ext>
            </a:extLst>
          </p:cNvPr>
          <p:cNvGrpSpPr/>
          <p:nvPr/>
        </p:nvGrpSpPr>
        <p:grpSpPr>
          <a:xfrm>
            <a:off x="6556003" y="3176565"/>
            <a:ext cx="979197" cy="965509"/>
            <a:chOff x="6853331" y="3673098"/>
            <a:chExt cx="856106" cy="844139"/>
          </a:xfrm>
        </p:grpSpPr>
        <p:sp>
          <p:nvSpPr>
            <p:cNvPr id="49" name="Rectángulo redondeado 48">
              <a:extLst>
                <a:ext uri="{FF2B5EF4-FFF2-40B4-BE49-F238E27FC236}">
                  <a16:creationId xmlns:a16="http://schemas.microsoft.com/office/drawing/2014/main" id="{56890A36-3BCD-EC07-2EE5-DE11078C6382}"/>
                </a:ext>
              </a:extLst>
            </p:cNvPr>
            <p:cNvSpPr/>
            <p:nvPr/>
          </p:nvSpPr>
          <p:spPr>
            <a:xfrm>
              <a:off x="6853331"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50" name="Imagen 49">
              <a:extLst>
                <a:ext uri="{FF2B5EF4-FFF2-40B4-BE49-F238E27FC236}">
                  <a16:creationId xmlns:a16="http://schemas.microsoft.com/office/drawing/2014/main" id="{2A1E6803-3DA8-3B89-79D6-6785EA705AF9}"/>
                </a:ext>
              </a:extLst>
            </p:cNvPr>
            <p:cNvPicPr>
              <a:picLocks noChangeAspect="1"/>
            </p:cNvPicPr>
            <p:nvPr/>
          </p:nvPicPr>
          <p:blipFill>
            <a:blip r:embed="rId5"/>
            <a:srcRect/>
            <a:stretch/>
          </p:blipFill>
          <p:spPr>
            <a:xfrm>
              <a:off x="7030815" y="3862496"/>
              <a:ext cx="501139" cy="465343"/>
            </a:xfrm>
            <a:prstGeom prst="rect">
              <a:avLst/>
            </a:prstGeom>
          </p:spPr>
        </p:pic>
      </p:grpSp>
      <p:grpSp>
        <p:nvGrpSpPr>
          <p:cNvPr id="17" name="Grupo 16">
            <a:extLst>
              <a:ext uri="{FF2B5EF4-FFF2-40B4-BE49-F238E27FC236}">
                <a16:creationId xmlns:a16="http://schemas.microsoft.com/office/drawing/2014/main" id="{86E36862-25D0-B8E9-7675-2BEC08116F82}"/>
              </a:ext>
            </a:extLst>
          </p:cNvPr>
          <p:cNvGrpSpPr/>
          <p:nvPr/>
        </p:nvGrpSpPr>
        <p:grpSpPr>
          <a:xfrm>
            <a:off x="7600797" y="3176565"/>
            <a:ext cx="979197" cy="965509"/>
            <a:chOff x="8008919" y="3673098"/>
            <a:chExt cx="856106" cy="844139"/>
          </a:xfrm>
        </p:grpSpPr>
        <p:sp>
          <p:nvSpPr>
            <p:cNvPr id="51" name="Rectángulo redondeado 50">
              <a:extLst>
                <a:ext uri="{FF2B5EF4-FFF2-40B4-BE49-F238E27FC236}">
                  <a16:creationId xmlns:a16="http://schemas.microsoft.com/office/drawing/2014/main" id="{8F7AFE06-4064-F39B-B923-DD099B5C7816}"/>
                </a:ext>
              </a:extLst>
            </p:cNvPr>
            <p:cNvSpPr/>
            <p:nvPr/>
          </p:nvSpPr>
          <p:spPr>
            <a:xfrm>
              <a:off x="8008919"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52" name="Imagen 51">
              <a:extLst>
                <a:ext uri="{FF2B5EF4-FFF2-40B4-BE49-F238E27FC236}">
                  <a16:creationId xmlns:a16="http://schemas.microsoft.com/office/drawing/2014/main" id="{9EBCC839-C6A2-3B3F-E86D-7885F05CF5C0}"/>
                </a:ext>
              </a:extLst>
            </p:cNvPr>
            <p:cNvPicPr>
              <a:picLocks noChangeAspect="1"/>
            </p:cNvPicPr>
            <p:nvPr/>
          </p:nvPicPr>
          <p:blipFill>
            <a:blip r:embed="rId6"/>
            <a:srcRect/>
            <a:stretch/>
          </p:blipFill>
          <p:spPr>
            <a:xfrm>
              <a:off x="8226254" y="3832271"/>
              <a:ext cx="421437" cy="525793"/>
            </a:xfrm>
            <a:prstGeom prst="rect">
              <a:avLst/>
            </a:prstGeom>
          </p:spPr>
        </p:pic>
      </p:grpSp>
      <p:grpSp>
        <p:nvGrpSpPr>
          <p:cNvPr id="9" name="Grupo 8">
            <a:extLst>
              <a:ext uri="{FF2B5EF4-FFF2-40B4-BE49-F238E27FC236}">
                <a16:creationId xmlns:a16="http://schemas.microsoft.com/office/drawing/2014/main" id="{0E3E1910-AC21-DABC-7A06-593823068826}"/>
              </a:ext>
            </a:extLst>
          </p:cNvPr>
          <p:cNvGrpSpPr/>
          <p:nvPr/>
        </p:nvGrpSpPr>
        <p:grpSpPr>
          <a:xfrm>
            <a:off x="3421618" y="3176565"/>
            <a:ext cx="979197" cy="965509"/>
            <a:chOff x="3379066" y="3673098"/>
            <a:chExt cx="856106" cy="844139"/>
          </a:xfrm>
        </p:grpSpPr>
        <p:sp>
          <p:nvSpPr>
            <p:cNvPr id="53" name="Rectángulo redondeado 52">
              <a:extLst>
                <a:ext uri="{FF2B5EF4-FFF2-40B4-BE49-F238E27FC236}">
                  <a16:creationId xmlns:a16="http://schemas.microsoft.com/office/drawing/2014/main" id="{CE2BE96E-2766-50B7-3C9E-02156B7C7B29}"/>
                </a:ext>
              </a:extLst>
            </p:cNvPr>
            <p:cNvSpPr/>
            <p:nvPr/>
          </p:nvSpPr>
          <p:spPr>
            <a:xfrm>
              <a:off x="3379066"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54" name="Imagen 53">
              <a:extLst>
                <a:ext uri="{FF2B5EF4-FFF2-40B4-BE49-F238E27FC236}">
                  <a16:creationId xmlns:a16="http://schemas.microsoft.com/office/drawing/2014/main" id="{B4611AE2-EDDF-B8E5-7F4D-1820A105AE35}"/>
                </a:ext>
              </a:extLst>
            </p:cNvPr>
            <p:cNvPicPr>
              <a:picLocks noChangeAspect="1"/>
            </p:cNvPicPr>
            <p:nvPr/>
          </p:nvPicPr>
          <p:blipFill>
            <a:blip r:embed="rId7"/>
            <a:srcRect/>
            <a:stretch/>
          </p:blipFill>
          <p:spPr>
            <a:xfrm>
              <a:off x="3553180" y="3857611"/>
              <a:ext cx="507878" cy="475112"/>
            </a:xfrm>
            <a:prstGeom prst="rect">
              <a:avLst/>
            </a:prstGeom>
          </p:spPr>
        </p:pic>
      </p:grpSp>
      <p:grpSp>
        <p:nvGrpSpPr>
          <p:cNvPr id="16" name="Grupo 15">
            <a:extLst>
              <a:ext uri="{FF2B5EF4-FFF2-40B4-BE49-F238E27FC236}">
                <a16:creationId xmlns:a16="http://schemas.microsoft.com/office/drawing/2014/main" id="{6DC0D019-D269-11B4-E9FC-BB0D12A482CE}"/>
              </a:ext>
            </a:extLst>
          </p:cNvPr>
          <p:cNvGrpSpPr/>
          <p:nvPr/>
        </p:nvGrpSpPr>
        <p:grpSpPr>
          <a:xfrm>
            <a:off x="4466413" y="3176565"/>
            <a:ext cx="979197" cy="965509"/>
            <a:chOff x="4537768" y="3673098"/>
            <a:chExt cx="856106" cy="844139"/>
          </a:xfrm>
        </p:grpSpPr>
        <p:sp>
          <p:nvSpPr>
            <p:cNvPr id="55" name="Rectángulo redondeado 54">
              <a:extLst>
                <a:ext uri="{FF2B5EF4-FFF2-40B4-BE49-F238E27FC236}">
                  <a16:creationId xmlns:a16="http://schemas.microsoft.com/office/drawing/2014/main" id="{62B1BB55-6240-5C92-06D3-610642D51BE8}"/>
                </a:ext>
              </a:extLst>
            </p:cNvPr>
            <p:cNvSpPr/>
            <p:nvPr/>
          </p:nvSpPr>
          <p:spPr>
            <a:xfrm>
              <a:off x="4537768"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56" name="Imagen 55">
              <a:extLst>
                <a:ext uri="{FF2B5EF4-FFF2-40B4-BE49-F238E27FC236}">
                  <a16:creationId xmlns:a16="http://schemas.microsoft.com/office/drawing/2014/main" id="{105BC801-B7B7-BDE4-915C-49002C8FA5BB}"/>
                </a:ext>
              </a:extLst>
            </p:cNvPr>
            <p:cNvPicPr>
              <a:picLocks noChangeAspect="1"/>
            </p:cNvPicPr>
            <p:nvPr/>
          </p:nvPicPr>
          <p:blipFill>
            <a:blip r:embed="rId8"/>
            <a:srcRect/>
            <a:stretch/>
          </p:blipFill>
          <p:spPr>
            <a:xfrm>
              <a:off x="4695513" y="3836444"/>
              <a:ext cx="540616" cy="517447"/>
            </a:xfrm>
            <a:prstGeom prst="rect">
              <a:avLst/>
            </a:prstGeom>
          </p:spPr>
        </p:pic>
      </p:grpSp>
      <p:grpSp>
        <p:nvGrpSpPr>
          <p:cNvPr id="15" name="Grupo 14">
            <a:extLst>
              <a:ext uri="{FF2B5EF4-FFF2-40B4-BE49-F238E27FC236}">
                <a16:creationId xmlns:a16="http://schemas.microsoft.com/office/drawing/2014/main" id="{0702BFE3-B5B2-6121-0C71-C1491E120F15}"/>
              </a:ext>
            </a:extLst>
          </p:cNvPr>
          <p:cNvGrpSpPr/>
          <p:nvPr/>
        </p:nvGrpSpPr>
        <p:grpSpPr>
          <a:xfrm>
            <a:off x="5511208" y="3176565"/>
            <a:ext cx="979197" cy="965509"/>
            <a:chOff x="5696470" y="3673098"/>
            <a:chExt cx="856106" cy="844139"/>
          </a:xfrm>
        </p:grpSpPr>
        <p:sp>
          <p:nvSpPr>
            <p:cNvPr id="57" name="Rectángulo redondeado 56">
              <a:extLst>
                <a:ext uri="{FF2B5EF4-FFF2-40B4-BE49-F238E27FC236}">
                  <a16:creationId xmlns:a16="http://schemas.microsoft.com/office/drawing/2014/main" id="{07160888-2B1B-D3CF-9E00-BED57F5223D9}"/>
                </a:ext>
              </a:extLst>
            </p:cNvPr>
            <p:cNvSpPr/>
            <p:nvPr/>
          </p:nvSpPr>
          <p:spPr>
            <a:xfrm>
              <a:off x="5696470"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58" name="Imagen 57">
              <a:extLst>
                <a:ext uri="{FF2B5EF4-FFF2-40B4-BE49-F238E27FC236}">
                  <a16:creationId xmlns:a16="http://schemas.microsoft.com/office/drawing/2014/main" id="{B990E42D-3302-C12A-C3C8-8CF5D44DD3F3}"/>
                </a:ext>
              </a:extLst>
            </p:cNvPr>
            <p:cNvPicPr>
              <a:picLocks noChangeAspect="1"/>
            </p:cNvPicPr>
            <p:nvPr/>
          </p:nvPicPr>
          <p:blipFill>
            <a:blip r:embed="rId9"/>
            <a:srcRect/>
            <a:stretch/>
          </p:blipFill>
          <p:spPr>
            <a:xfrm>
              <a:off x="5842484" y="3959220"/>
              <a:ext cx="564078" cy="271894"/>
            </a:xfrm>
            <a:prstGeom prst="rect">
              <a:avLst/>
            </a:prstGeom>
          </p:spPr>
        </p:pic>
      </p:grpSp>
      <p:grpSp>
        <p:nvGrpSpPr>
          <p:cNvPr id="2" name="Grupo 1">
            <a:extLst>
              <a:ext uri="{FF2B5EF4-FFF2-40B4-BE49-F238E27FC236}">
                <a16:creationId xmlns:a16="http://schemas.microsoft.com/office/drawing/2014/main" id="{9B06970C-B12B-1101-D97B-D6B7707E254B}"/>
              </a:ext>
            </a:extLst>
          </p:cNvPr>
          <p:cNvGrpSpPr/>
          <p:nvPr/>
        </p:nvGrpSpPr>
        <p:grpSpPr>
          <a:xfrm>
            <a:off x="7743085" y="-215899"/>
            <a:ext cx="789506" cy="1167978"/>
            <a:chOff x="7506203" y="-312918"/>
            <a:chExt cx="1006618" cy="1489171"/>
          </a:xfrm>
          <a:effectLst>
            <a:outerShdw blurRad="50800" dist="38100" dir="2700000" algn="tl" rotWithShape="0">
              <a:prstClr val="black">
                <a:alpha val="40000"/>
              </a:prstClr>
            </a:outerShdw>
          </a:effectLst>
        </p:grpSpPr>
        <p:sp>
          <p:nvSpPr>
            <p:cNvPr id="7" name="Rectángulo redondeado 6">
              <a:extLst>
                <a:ext uri="{FF2B5EF4-FFF2-40B4-BE49-F238E27FC236}">
                  <a16:creationId xmlns:a16="http://schemas.microsoft.com/office/drawing/2014/main" id="{C6003FDE-E507-157A-E167-8BF3CB318865}"/>
                </a:ext>
              </a:extLst>
            </p:cNvPr>
            <p:cNvSpPr/>
            <p:nvPr/>
          </p:nvSpPr>
          <p:spPr>
            <a:xfrm>
              <a:off x="7506203" y="-312918"/>
              <a:ext cx="1006618" cy="1489171"/>
            </a:xfrm>
            <a:prstGeom prst="roundRect">
              <a:avLst>
                <a:gd name="adj" fmla="val 4876"/>
              </a:avLst>
            </a:prstGeom>
            <a:solidFill>
              <a:schemeClr val="bg1"/>
            </a:soli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8" name="Imagen 7">
              <a:extLst>
                <a:ext uri="{FF2B5EF4-FFF2-40B4-BE49-F238E27FC236}">
                  <a16:creationId xmlns:a16="http://schemas.microsoft.com/office/drawing/2014/main" id="{CF74D890-CBD2-01FA-234D-66365560071C}"/>
                </a:ext>
              </a:extLst>
            </p:cNvPr>
            <p:cNvPicPr>
              <a:picLocks noChangeAspect="1"/>
            </p:cNvPicPr>
            <p:nvPr/>
          </p:nvPicPr>
          <p:blipFill>
            <a:blip r:embed="rId10"/>
            <a:srcRect l="883" r="883"/>
            <a:stretch/>
          </p:blipFill>
          <p:spPr>
            <a:xfrm>
              <a:off x="7700379" y="341057"/>
              <a:ext cx="614159" cy="625194"/>
            </a:xfrm>
            <a:prstGeom prst="rect">
              <a:avLst/>
            </a:prstGeom>
          </p:spPr>
        </p:pic>
      </p:grpSp>
      <p:sp>
        <p:nvSpPr>
          <p:cNvPr id="18" name="CuadroTexto 17">
            <a:extLst>
              <a:ext uri="{FF2B5EF4-FFF2-40B4-BE49-F238E27FC236}">
                <a16:creationId xmlns:a16="http://schemas.microsoft.com/office/drawing/2014/main" id="{27EC796B-A96B-26B0-525B-A4FF7663D12B}"/>
              </a:ext>
            </a:extLst>
          </p:cNvPr>
          <p:cNvSpPr txBox="1"/>
          <p:nvPr/>
        </p:nvSpPr>
        <p:spPr>
          <a:xfrm>
            <a:off x="3481917" y="1694678"/>
            <a:ext cx="5847007" cy="923330"/>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5400" b="1" spc="-150" noProof="0" dirty="0">
                <a:solidFill>
                  <a:srgbClr val="42BB60"/>
                </a:solidFill>
                <a:latin typeface="Arial" panose="020B0604020202020204" pitchFamily="34" charset="0"/>
                <a:ea typeface="PP Neue Montreal" pitchFamily="2" charset="77"/>
              </a:rPr>
              <a:t>els préstecs?</a:t>
            </a:r>
          </a:p>
        </p:txBody>
      </p:sp>
      <p:grpSp>
        <p:nvGrpSpPr>
          <p:cNvPr id="19" name="Grupo 18">
            <a:extLst>
              <a:ext uri="{FF2B5EF4-FFF2-40B4-BE49-F238E27FC236}">
                <a16:creationId xmlns:a16="http://schemas.microsoft.com/office/drawing/2014/main" id="{81C93C88-3EE6-F682-C722-250D8792091D}"/>
              </a:ext>
            </a:extLst>
          </p:cNvPr>
          <p:cNvGrpSpPr/>
          <p:nvPr/>
        </p:nvGrpSpPr>
        <p:grpSpPr>
          <a:xfrm>
            <a:off x="239547" y="884830"/>
            <a:ext cx="1367111" cy="1870130"/>
            <a:chOff x="239547" y="1370936"/>
            <a:chExt cx="1367111" cy="1870130"/>
          </a:xfrm>
        </p:grpSpPr>
        <p:sp>
          <p:nvSpPr>
            <p:cNvPr id="21" name="CuadroTexto 20">
              <a:hlinkClick r:id="rId11" action="ppaction://hlinksldjump"/>
              <a:extLst>
                <a:ext uri="{FF2B5EF4-FFF2-40B4-BE49-F238E27FC236}">
                  <a16:creationId xmlns:a16="http://schemas.microsoft.com/office/drawing/2014/main" id="{1C0ECF9B-81EB-889E-B550-8F0C88861D64}"/>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22" name="CuadroTexto 21">
              <a:hlinkClick r:id="rId12" action="ppaction://hlinksldjump"/>
              <a:extLst>
                <a:ext uri="{FF2B5EF4-FFF2-40B4-BE49-F238E27FC236}">
                  <a16:creationId xmlns:a16="http://schemas.microsoft.com/office/drawing/2014/main" id="{1601871F-8BBE-5EF9-51FE-130B5E6633A1}"/>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HO NECESSITO?</a:t>
              </a:r>
            </a:p>
          </p:txBody>
        </p:sp>
        <p:sp>
          <p:nvSpPr>
            <p:cNvPr id="23" name="CuadroTexto 22">
              <a:hlinkClick r:id="rId13" action="ppaction://hlinksldjump"/>
              <a:extLst>
                <a:ext uri="{FF2B5EF4-FFF2-40B4-BE49-F238E27FC236}">
                  <a16:creationId xmlns:a16="http://schemas.microsoft.com/office/drawing/2014/main" id="{E9531CB8-64B3-8283-6A91-57C097CE8971}"/>
                </a:ext>
              </a:extLst>
            </p:cNvPr>
            <p:cNvSpPr txBox="1"/>
            <p:nvPr/>
          </p:nvSpPr>
          <p:spPr>
            <a:xfrm>
              <a:off x="239547" y="240200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24" name="CuadroTexto 23">
              <a:hlinkClick r:id="rId14" action="ppaction://hlinksldjump"/>
              <a:extLst>
                <a:ext uri="{FF2B5EF4-FFF2-40B4-BE49-F238E27FC236}">
                  <a16:creationId xmlns:a16="http://schemas.microsoft.com/office/drawing/2014/main" id="{1FD2FA78-25A6-6A17-4323-93C8E3CE0D69}"/>
                </a:ext>
              </a:extLst>
            </p:cNvPr>
            <p:cNvSpPr txBox="1"/>
            <p:nvPr/>
          </p:nvSpPr>
          <p:spPr>
            <a:xfrm>
              <a:off x="239547" y="268097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25" name="CuadroTexto 24">
              <a:hlinkClick r:id="rId15" action="ppaction://hlinksldjump"/>
              <a:extLst>
                <a:ext uri="{FF2B5EF4-FFF2-40B4-BE49-F238E27FC236}">
                  <a16:creationId xmlns:a16="http://schemas.microsoft.com/office/drawing/2014/main" id="{79C3E0AB-B820-C0C9-0222-9A94046967D5}"/>
                </a:ext>
              </a:extLst>
            </p:cNvPr>
            <p:cNvSpPr txBox="1"/>
            <p:nvPr/>
          </p:nvSpPr>
          <p:spPr>
            <a:xfrm>
              <a:off x="239547" y="294961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6" name="Conector recto 25">
              <a:extLst>
                <a:ext uri="{FF2B5EF4-FFF2-40B4-BE49-F238E27FC236}">
                  <a16:creationId xmlns:a16="http://schemas.microsoft.com/office/drawing/2014/main" id="{CFC3FE71-72DE-8EE3-121C-B190D9767078}"/>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DB72227C-2DFD-71CA-643C-BFBF84DADD5D}"/>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F88C99BA-D24A-9B04-2225-E3106E65B421}"/>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891027EF-044B-0F28-71F1-632D613D8F90}"/>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6933361B-3D5C-7527-FA68-6B9E76E5F31F}"/>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E345623C-790F-49FA-754F-85FF26D7A38D}"/>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9" name="CuadroTexto 58">
              <a:hlinkClick r:id="rId16" action="ppaction://hlinksldjump"/>
              <a:extLst>
                <a:ext uri="{FF2B5EF4-FFF2-40B4-BE49-F238E27FC236}">
                  <a16:creationId xmlns:a16="http://schemas.microsoft.com/office/drawing/2014/main" id="{6C692BB2-4EB3-D179-CEA4-1D710DFA9EC9}"/>
                </a:ext>
              </a:extLst>
            </p:cNvPr>
            <p:cNvSpPr txBox="1"/>
            <p:nvPr/>
          </p:nvSpPr>
          <p:spPr>
            <a:xfrm>
              <a:off x="239547" y="1791308"/>
              <a:ext cx="993941"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Préstecs</a:t>
              </a:r>
            </a:p>
          </p:txBody>
        </p:sp>
        <p:sp>
          <p:nvSpPr>
            <p:cNvPr id="60" name="Elipse 59">
              <a:extLst>
                <a:ext uri="{FF2B5EF4-FFF2-40B4-BE49-F238E27FC236}">
                  <a16:creationId xmlns:a16="http://schemas.microsoft.com/office/drawing/2014/main" id="{6DDE6A0A-9BAF-1BCC-F9C4-CEA48079F84A}"/>
                </a:ext>
              </a:extLst>
            </p:cNvPr>
            <p:cNvSpPr/>
            <p:nvPr/>
          </p:nvSpPr>
          <p:spPr>
            <a:xfrm>
              <a:off x="1337631" y="185782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61" name="CuadroTexto 60">
              <a:hlinkClick r:id="rId17" action="ppaction://hlinksldjump"/>
              <a:extLst>
                <a:ext uri="{FF2B5EF4-FFF2-40B4-BE49-F238E27FC236}">
                  <a16:creationId xmlns:a16="http://schemas.microsoft.com/office/drawing/2014/main" id="{F3AAC8A1-67E6-E579-DC95-C185F10D52A1}"/>
                </a:ext>
              </a:extLst>
            </p:cNvPr>
            <p:cNvSpPr txBox="1"/>
            <p:nvPr/>
          </p:nvSpPr>
          <p:spPr>
            <a:xfrm>
              <a:off x="239547" y="1909720"/>
              <a:ext cx="1255298"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Raonable - No raonable</a:t>
              </a:r>
            </a:p>
          </p:txBody>
        </p:sp>
        <p:sp>
          <p:nvSpPr>
            <p:cNvPr id="62" name="CuadroTexto 61">
              <a:hlinkClick r:id="rId18" action="ppaction://hlinksldjump"/>
              <a:extLst>
                <a:ext uri="{FF2B5EF4-FFF2-40B4-BE49-F238E27FC236}">
                  <a16:creationId xmlns:a16="http://schemas.microsoft.com/office/drawing/2014/main" id="{86627229-91C7-2FFE-2260-45723938BB38}"/>
                </a:ext>
              </a:extLst>
            </p:cNvPr>
            <p:cNvSpPr txBox="1"/>
            <p:nvPr/>
          </p:nvSpPr>
          <p:spPr>
            <a:xfrm>
              <a:off x="239547" y="2034710"/>
              <a:ext cx="1098083" cy="200055"/>
            </a:xfrm>
            <a:prstGeom prst="rect">
              <a:avLst/>
            </a:prstGeom>
            <a:noFill/>
            <a:effectLst/>
          </p:spPr>
          <p:txBody>
            <a:bodyPr wrap="square" rtlCol="0">
              <a:spAutoFit/>
            </a:bodyPr>
            <a:lstStyle>
              <a:defPPr>
                <a:defRPr lang="es-ES"/>
              </a:defPPr>
              <a:lvl1pPr>
                <a:defRPr sz="700">
                  <a:solidFill>
                    <a:schemeClr val="bg1"/>
                  </a:solidFill>
                  <a:latin typeface="PP Neue Montreal Book" pitchFamily="2" charset="77"/>
                </a:defRPr>
              </a:lvl1pPr>
            </a:lstStyle>
            <a:p>
              <a:r>
                <a:rPr lang="ca-ES" noProof="0" dirty="0">
                  <a:solidFill>
                    <a:schemeClr val="bg1">
                      <a:alpha val="50000"/>
                    </a:schemeClr>
                  </a:solidFill>
                  <a:latin typeface="Arial" panose="020B0604020202020204" pitchFamily="34" charset="0"/>
                </a:rPr>
                <a:t>Crèdit o dèbit?</a:t>
              </a:r>
            </a:p>
          </p:txBody>
        </p:sp>
        <p:sp>
          <p:nvSpPr>
            <p:cNvPr id="63" name="CuadroTexto 62">
              <a:hlinkClick r:id="rId19" action="ppaction://hlinksldjump"/>
              <a:extLst>
                <a:ext uri="{FF2B5EF4-FFF2-40B4-BE49-F238E27FC236}">
                  <a16:creationId xmlns:a16="http://schemas.microsoft.com/office/drawing/2014/main" id="{3B32525C-DEB5-58AA-307C-72B1836BFA5F}"/>
                </a:ext>
              </a:extLst>
            </p:cNvPr>
            <p:cNvSpPr txBox="1"/>
            <p:nvPr/>
          </p:nvSpPr>
          <p:spPr>
            <a:xfrm>
              <a:off x="239547" y="2166278"/>
              <a:ext cx="1098083"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Consells de seguretat</a:t>
              </a:r>
            </a:p>
          </p:txBody>
        </p:sp>
      </p:grpSp>
      <p:grpSp>
        <p:nvGrpSpPr>
          <p:cNvPr id="4" name="Grupo 3">
            <a:extLst>
              <a:ext uri="{FF2B5EF4-FFF2-40B4-BE49-F238E27FC236}">
                <a16:creationId xmlns:a16="http://schemas.microsoft.com/office/drawing/2014/main" id="{B5B400EF-2A5A-E03D-3940-391031DFA8AF}"/>
              </a:ext>
            </a:extLst>
          </p:cNvPr>
          <p:cNvGrpSpPr/>
          <p:nvPr/>
        </p:nvGrpSpPr>
        <p:grpSpPr>
          <a:xfrm>
            <a:off x="358924" y="353802"/>
            <a:ext cx="1299998" cy="414765"/>
            <a:chOff x="210020" y="376946"/>
            <a:chExt cx="4676942" cy="414765"/>
          </a:xfrm>
        </p:grpSpPr>
        <p:sp>
          <p:nvSpPr>
            <p:cNvPr id="6" name="CuadroTexto 5">
              <a:extLst>
                <a:ext uri="{FF2B5EF4-FFF2-40B4-BE49-F238E27FC236}">
                  <a16:creationId xmlns:a16="http://schemas.microsoft.com/office/drawing/2014/main" id="{A3F0B149-7802-FBE6-75A6-C3B13F0F5476}"/>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10" name="CuadroTexto 9">
              <a:extLst>
                <a:ext uri="{FF2B5EF4-FFF2-40B4-BE49-F238E27FC236}">
                  <a16:creationId xmlns:a16="http://schemas.microsoft.com/office/drawing/2014/main" id="{695DB837-58D2-5F8C-EDDA-DA84B9AC195D}"/>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3806665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ángulo redondeado 83">
            <a:extLst>
              <a:ext uri="{FF2B5EF4-FFF2-40B4-BE49-F238E27FC236}">
                <a16:creationId xmlns:a16="http://schemas.microsoft.com/office/drawing/2014/main" id="{657090EA-D16B-7122-63F8-FE92E25350B8}"/>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cxnSp>
        <p:nvCxnSpPr>
          <p:cNvPr id="25" name="Conector recto 24">
            <a:extLst>
              <a:ext uri="{FF2B5EF4-FFF2-40B4-BE49-F238E27FC236}">
                <a16:creationId xmlns:a16="http://schemas.microsoft.com/office/drawing/2014/main" id="{D0CD0AF7-FCBA-E669-C758-BC2A67DBAF54}"/>
              </a:ext>
            </a:extLst>
          </p:cNvPr>
          <p:cNvCxnSpPr>
            <a:cxnSpLocks/>
          </p:cNvCxnSpPr>
          <p:nvPr/>
        </p:nvCxnSpPr>
        <p:spPr>
          <a:xfrm>
            <a:off x="5490418" y="558862"/>
            <a:ext cx="0" cy="39670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ángulo redondeado 6">
            <a:extLst>
              <a:ext uri="{FF2B5EF4-FFF2-40B4-BE49-F238E27FC236}">
                <a16:creationId xmlns:a16="http://schemas.microsoft.com/office/drawing/2014/main" id="{7350987F-AF02-0CD6-2943-B25C5BC5EDC0}"/>
              </a:ext>
            </a:extLst>
          </p:cNvPr>
          <p:cNvSpPr/>
          <p:nvPr/>
        </p:nvSpPr>
        <p:spPr>
          <a:xfrm>
            <a:off x="2390714" y="521673"/>
            <a:ext cx="2878597" cy="403608"/>
          </a:xfrm>
          <a:prstGeom prst="roundRect">
            <a:avLst>
              <a:gd name="adj" fmla="val 11528"/>
            </a:avLst>
          </a:prstGeom>
          <a:gradFill flip="none" rotWithShape="1">
            <a:gsLst>
              <a:gs pos="25000">
                <a:srgbClr val="92D050"/>
              </a:gs>
              <a:gs pos="99000">
                <a:srgbClr val="00B05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 name="CuadroTexto 4">
            <a:extLst>
              <a:ext uri="{FF2B5EF4-FFF2-40B4-BE49-F238E27FC236}">
                <a16:creationId xmlns:a16="http://schemas.microsoft.com/office/drawing/2014/main" id="{E09EC06B-17C5-6E50-F39A-38DCB37E9ADC}"/>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38" name="CuadroTexto 37">
            <a:extLst>
              <a:ext uri="{FF2B5EF4-FFF2-40B4-BE49-F238E27FC236}">
                <a16:creationId xmlns:a16="http://schemas.microsoft.com/office/drawing/2014/main" id="{522EF08D-7244-9EC5-E431-7BA85CA47C2C}"/>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HO NECESSITO?</a:t>
            </a:r>
          </a:p>
        </p:txBody>
      </p:sp>
      <p:pic>
        <p:nvPicPr>
          <p:cNvPr id="39" name="Imagen 38">
            <a:extLst>
              <a:ext uri="{FF2B5EF4-FFF2-40B4-BE49-F238E27FC236}">
                <a16:creationId xmlns:a16="http://schemas.microsoft.com/office/drawing/2014/main" id="{ED932435-0F01-CB43-AD07-0C5BBFAE2C5C}"/>
              </a:ext>
            </a:extLst>
          </p:cNvPr>
          <p:cNvPicPr>
            <a:picLocks noChangeAspect="1"/>
          </p:cNvPicPr>
          <p:nvPr/>
        </p:nvPicPr>
        <p:blipFill>
          <a:blip r:embed="rId3"/>
          <a:srcRect/>
          <a:stretch/>
        </p:blipFill>
        <p:spPr>
          <a:xfrm>
            <a:off x="305731" y="4198139"/>
            <a:ext cx="371846" cy="297477"/>
          </a:xfrm>
          <a:prstGeom prst="rect">
            <a:avLst/>
          </a:prstGeom>
        </p:spPr>
      </p:pic>
      <p:sp>
        <p:nvSpPr>
          <p:cNvPr id="40" name="CuadroTexto 39">
            <a:extLst>
              <a:ext uri="{FF2B5EF4-FFF2-40B4-BE49-F238E27FC236}">
                <a16:creationId xmlns:a16="http://schemas.microsoft.com/office/drawing/2014/main" id="{2C76B01E-A167-3661-464C-A4AEC09842AE}"/>
              </a:ext>
            </a:extLst>
          </p:cNvPr>
          <p:cNvSpPr txBox="1"/>
          <p:nvPr/>
        </p:nvSpPr>
        <p:spPr>
          <a:xfrm>
            <a:off x="2632956" y="1342682"/>
            <a:ext cx="2543467" cy="553998"/>
          </a:xfrm>
          <a:prstGeom prst="rect">
            <a:avLst/>
          </a:prstGeom>
          <a:noFill/>
          <a:effectLst>
            <a:outerShdw blurRad="50800" dist="38100" dir="2700000" algn="tl" rotWithShape="0">
              <a:prstClr val="black">
                <a:alpha val="30000"/>
              </a:prstClr>
            </a:outerShdw>
          </a:effectLst>
        </p:spPr>
        <p:txBody>
          <a:bodyPr wrap="square" rtlCol="0">
            <a:spAutoFit/>
          </a:bodyPr>
          <a:lstStyle/>
          <a:p>
            <a:pPr algn="ctr"/>
            <a:r>
              <a:rPr lang="ca-ES" sz="3000" b="1" noProof="0" dirty="0">
                <a:latin typeface="Arial" panose="020B0604020202020204" pitchFamily="34" charset="0"/>
                <a:ea typeface="PP Neue Montreal" pitchFamily="2" charset="77"/>
              </a:rPr>
              <a:t>“Raonable”</a:t>
            </a:r>
          </a:p>
        </p:txBody>
      </p:sp>
      <p:sp>
        <p:nvSpPr>
          <p:cNvPr id="41" name="CuadroTexto 40">
            <a:extLst>
              <a:ext uri="{FF2B5EF4-FFF2-40B4-BE49-F238E27FC236}">
                <a16:creationId xmlns:a16="http://schemas.microsoft.com/office/drawing/2014/main" id="{0E710C34-1C05-D075-8071-347F718D4DCD}"/>
              </a:ext>
            </a:extLst>
          </p:cNvPr>
          <p:cNvSpPr txBox="1"/>
          <p:nvPr/>
        </p:nvSpPr>
        <p:spPr>
          <a:xfrm>
            <a:off x="3298870" y="1079582"/>
            <a:ext cx="1286286" cy="369332"/>
          </a:xfrm>
          <a:prstGeom prst="rect">
            <a:avLst/>
          </a:prstGeom>
          <a:noFill/>
          <a:effectLst/>
        </p:spPr>
        <p:txBody>
          <a:bodyPr wrap="square" rtlCol="0">
            <a:spAutoFit/>
          </a:bodyPr>
          <a:lstStyle/>
          <a:p>
            <a:pPr algn="ctr"/>
            <a:r>
              <a:rPr lang="ca-ES" sz="1800" b="1" noProof="0" dirty="0">
                <a:latin typeface="Arial" panose="020B0604020202020204" pitchFamily="34" charset="0"/>
                <a:ea typeface="PP Neue Montreal" pitchFamily="2" charset="77"/>
              </a:rPr>
              <a:t>Préstec</a:t>
            </a:r>
          </a:p>
        </p:txBody>
      </p:sp>
      <p:sp>
        <p:nvSpPr>
          <p:cNvPr id="3" name="CuadroTexto 2">
            <a:extLst>
              <a:ext uri="{FF2B5EF4-FFF2-40B4-BE49-F238E27FC236}">
                <a16:creationId xmlns:a16="http://schemas.microsoft.com/office/drawing/2014/main" id="{B2154576-6D58-1B4D-62C7-C1F990FAB87E}"/>
              </a:ext>
            </a:extLst>
          </p:cNvPr>
          <p:cNvSpPr txBox="1"/>
          <p:nvPr/>
        </p:nvSpPr>
        <p:spPr>
          <a:xfrm>
            <a:off x="5613853" y="1342682"/>
            <a:ext cx="3180699" cy="553998"/>
          </a:xfrm>
          <a:prstGeom prst="rect">
            <a:avLst/>
          </a:prstGeom>
          <a:noFill/>
          <a:effectLst>
            <a:outerShdw blurRad="50800" dist="38100" dir="2700000" algn="tl" rotWithShape="0">
              <a:prstClr val="black">
                <a:alpha val="30000"/>
              </a:prstClr>
            </a:outerShdw>
          </a:effectLst>
        </p:spPr>
        <p:txBody>
          <a:bodyPr wrap="square" rtlCol="0">
            <a:spAutoFit/>
          </a:bodyPr>
          <a:lstStyle/>
          <a:p>
            <a:pPr algn="ctr"/>
            <a:r>
              <a:rPr lang="ca-ES" sz="3000" b="1" noProof="0" dirty="0">
                <a:latin typeface="Arial" panose="020B0604020202020204" pitchFamily="34" charset="0"/>
                <a:ea typeface="PP Neue Montreal" pitchFamily="2" charset="77"/>
              </a:rPr>
              <a:t>“No Raonable”</a:t>
            </a:r>
          </a:p>
        </p:txBody>
      </p:sp>
      <p:sp>
        <p:nvSpPr>
          <p:cNvPr id="4" name="CuadroTexto 3">
            <a:extLst>
              <a:ext uri="{FF2B5EF4-FFF2-40B4-BE49-F238E27FC236}">
                <a16:creationId xmlns:a16="http://schemas.microsoft.com/office/drawing/2014/main" id="{7C091CEF-EFA6-5C4B-30BE-BEE2489F0924}"/>
              </a:ext>
            </a:extLst>
          </p:cNvPr>
          <p:cNvSpPr txBox="1"/>
          <p:nvPr/>
        </p:nvSpPr>
        <p:spPr>
          <a:xfrm>
            <a:off x="6528873" y="1079582"/>
            <a:ext cx="1286286" cy="369332"/>
          </a:xfrm>
          <a:prstGeom prst="rect">
            <a:avLst/>
          </a:prstGeom>
          <a:noFill/>
          <a:effectLst/>
        </p:spPr>
        <p:txBody>
          <a:bodyPr wrap="square" rtlCol="0">
            <a:spAutoFit/>
          </a:bodyPr>
          <a:lstStyle/>
          <a:p>
            <a:pPr algn="ctr"/>
            <a:r>
              <a:rPr lang="ca-ES" sz="1800" b="1" noProof="0" dirty="0">
                <a:latin typeface="Arial" panose="020B0604020202020204" pitchFamily="34" charset="0"/>
                <a:ea typeface="PP Neue Montreal" pitchFamily="2" charset="77"/>
              </a:rPr>
              <a:t>Préstec</a:t>
            </a:r>
          </a:p>
        </p:txBody>
      </p:sp>
      <p:sp>
        <p:nvSpPr>
          <p:cNvPr id="23" name="Rectángulo redondeado 22">
            <a:extLst>
              <a:ext uri="{FF2B5EF4-FFF2-40B4-BE49-F238E27FC236}">
                <a16:creationId xmlns:a16="http://schemas.microsoft.com/office/drawing/2014/main" id="{BD6CB3DA-BF2D-3539-9196-DBD74B98C207}"/>
              </a:ext>
            </a:extLst>
          </p:cNvPr>
          <p:cNvSpPr/>
          <p:nvPr/>
        </p:nvSpPr>
        <p:spPr>
          <a:xfrm>
            <a:off x="5686501" y="521673"/>
            <a:ext cx="2878597" cy="403608"/>
          </a:xfrm>
          <a:prstGeom prst="roundRect">
            <a:avLst>
              <a:gd name="adj" fmla="val 11528"/>
            </a:avLst>
          </a:prstGeom>
          <a:gradFill flip="none" rotWithShape="1">
            <a:gsLst>
              <a:gs pos="25000">
                <a:srgbClr val="C00000"/>
              </a:gs>
              <a:gs pos="99000">
                <a:srgbClr val="FF000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61" name="Imagen 60">
            <a:extLst>
              <a:ext uri="{FF2B5EF4-FFF2-40B4-BE49-F238E27FC236}">
                <a16:creationId xmlns:a16="http://schemas.microsoft.com/office/drawing/2014/main" id="{45E56B8B-ADF7-D56B-B422-429E08FA8385}"/>
              </a:ext>
            </a:extLst>
          </p:cNvPr>
          <p:cNvPicPr>
            <a:picLocks noChangeAspect="1"/>
          </p:cNvPicPr>
          <p:nvPr/>
        </p:nvPicPr>
        <p:blipFill>
          <a:blip r:embed="rId4"/>
          <a:srcRect/>
          <a:stretch/>
        </p:blipFill>
        <p:spPr>
          <a:xfrm>
            <a:off x="3537105" y="592036"/>
            <a:ext cx="500302" cy="364802"/>
          </a:xfrm>
          <a:prstGeom prst="rect">
            <a:avLst/>
          </a:prstGeom>
        </p:spPr>
      </p:pic>
      <p:pic>
        <p:nvPicPr>
          <p:cNvPr id="62" name="Imagen 61">
            <a:extLst>
              <a:ext uri="{FF2B5EF4-FFF2-40B4-BE49-F238E27FC236}">
                <a16:creationId xmlns:a16="http://schemas.microsoft.com/office/drawing/2014/main" id="{5013FB9E-DE7B-DA55-6C14-E88254354E75}"/>
              </a:ext>
            </a:extLst>
          </p:cNvPr>
          <p:cNvPicPr>
            <a:picLocks noChangeAspect="1"/>
          </p:cNvPicPr>
          <p:nvPr/>
        </p:nvPicPr>
        <p:blipFill>
          <a:blip r:embed="rId5"/>
          <a:srcRect/>
          <a:stretch/>
        </p:blipFill>
        <p:spPr>
          <a:xfrm>
            <a:off x="6923529" y="592036"/>
            <a:ext cx="397965" cy="364802"/>
          </a:xfrm>
          <a:prstGeom prst="rect">
            <a:avLst/>
          </a:prstGeom>
        </p:spPr>
      </p:pic>
      <p:grpSp>
        <p:nvGrpSpPr>
          <p:cNvPr id="68" name="Grupo 67">
            <a:extLst>
              <a:ext uri="{FF2B5EF4-FFF2-40B4-BE49-F238E27FC236}">
                <a16:creationId xmlns:a16="http://schemas.microsoft.com/office/drawing/2014/main" id="{E2A29F58-933C-E217-8E65-710CA2788AFC}"/>
              </a:ext>
            </a:extLst>
          </p:cNvPr>
          <p:cNvGrpSpPr/>
          <p:nvPr/>
        </p:nvGrpSpPr>
        <p:grpSpPr>
          <a:xfrm>
            <a:off x="2376823" y="3176565"/>
            <a:ext cx="979197" cy="965509"/>
            <a:chOff x="2226635" y="3673098"/>
            <a:chExt cx="856106" cy="844139"/>
          </a:xfrm>
        </p:grpSpPr>
        <p:sp>
          <p:nvSpPr>
            <p:cNvPr id="69" name="Rectángulo redondeado 68">
              <a:extLst>
                <a:ext uri="{FF2B5EF4-FFF2-40B4-BE49-F238E27FC236}">
                  <a16:creationId xmlns:a16="http://schemas.microsoft.com/office/drawing/2014/main" id="{C6773B37-21D0-8E4B-ADE8-6425D3D422E5}"/>
                </a:ext>
              </a:extLst>
            </p:cNvPr>
            <p:cNvSpPr/>
            <p:nvPr/>
          </p:nvSpPr>
          <p:spPr>
            <a:xfrm>
              <a:off x="2226635" y="3673098"/>
              <a:ext cx="856106" cy="844139"/>
            </a:xfrm>
            <a:prstGeom prst="roundRect">
              <a:avLst>
                <a:gd name="adj" fmla="val 5008"/>
              </a:avLst>
            </a:prstGeom>
            <a:gradFill flip="none" rotWithShape="1">
              <a:gsLst>
                <a:gs pos="25000">
                  <a:srgbClr val="82DC77"/>
                </a:gs>
                <a:gs pos="100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70" name="Imagen 69">
              <a:extLst>
                <a:ext uri="{FF2B5EF4-FFF2-40B4-BE49-F238E27FC236}">
                  <a16:creationId xmlns:a16="http://schemas.microsoft.com/office/drawing/2014/main" id="{09795D07-B223-DC39-CAA3-B9E65A02226B}"/>
                </a:ext>
              </a:extLst>
            </p:cNvPr>
            <p:cNvPicPr>
              <a:picLocks noChangeAspect="1"/>
            </p:cNvPicPr>
            <p:nvPr/>
          </p:nvPicPr>
          <p:blipFill>
            <a:blip r:embed="rId6"/>
            <a:srcRect/>
            <a:stretch/>
          </p:blipFill>
          <p:spPr>
            <a:xfrm>
              <a:off x="2426826" y="3812772"/>
              <a:ext cx="455724" cy="564790"/>
            </a:xfrm>
            <a:prstGeom prst="rect">
              <a:avLst/>
            </a:prstGeom>
          </p:spPr>
        </p:pic>
      </p:grpSp>
      <p:grpSp>
        <p:nvGrpSpPr>
          <p:cNvPr id="71" name="Grupo 70">
            <a:extLst>
              <a:ext uri="{FF2B5EF4-FFF2-40B4-BE49-F238E27FC236}">
                <a16:creationId xmlns:a16="http://schemas.microsoft.com/office/drawing/2014/main" id="{BC7EDD83-488C-3EC8-E52B-7AB46BFF3E10}"/>
              </a:ext>
            </a:extLst>
          </p:cNvPr>
          <p:cNvGrpSpPr/>
          <p:nvPr/>
        </p:nvGrpSpPr>
        <p:grpSpPr>
          <a:xfrm>
            <a:off x="6556003" y="3176565"/>
            <a:ext cx="979197" cy="965509"/>
            <a:chOff x="6853331" y="3673098"/>
            <a:chExt cx="856106" cy="844139"/>
          </a:xfrm>
        </p:grpSpPr>
        <p:sp>
          <p:nvSpPr>
            <p:cNvPr id="72" name="Rectángulo redondeado 71">
              <a:extLst>
                <a:ext uri="{FF2B5EF4-FFF2-40B4-BE49-F238E27FC236}">
                  <a16:creationId xmlns:a16="http://schemas.microsoft.com/office/drawing/2014/main" id="{B57AC94A-14E7-C733-9B85-381B40BBB59F}"/>
                </a:ext>
              </a:extLst>
            </p:cNvPr>
            <p:cNvSpPr/>
            <p:nvPr/>
          </p:nvSpPr>
          <p:spPr>
            <a:xfrm>
              <a:off x="6853331"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73" name="Imagen 72">
              <a:extLst>
                <a:ext uri="{FF2B5EF4-FFF2-40B4-BE49-F238E27FC236}">
                  <a16:creationId xmlns:a16="http://schemas.microsoft.com/office/drawing/2014/main" id="{AC84C10A-90C5-94B6-8253-1B08F0C8A795}"/>
                </a:ext>
              </a:extLst>
            </p:cNvPr>
            <p:cNvPicPr>
              <a:picLocks noChangeAspect="1"/>
            </p:cNvPicPr>
            <p:nvPr/>
          </p:nvPicPr>
          <p:blipFill>
            <a:blip r:embed="rId7"/>
            <a:srcRect/>
            <a:stretch/>
          </p:blipFill>
          <p:spPr>
            <a:xfrm>
              <a:off x="7030815" y="3862496"/>
              <a:ext cx="501139" cy="465343"/>
            </a:xfrm>
            <a:prstGeom prst="rect">
              <a:avLst/>
            </a:prstGeom>
          </p:spPr>
        </p:pic>
      </p:grpSp>
      <p:grpSp>
        <p:nvGrpSpPr>
          <p:cNvPr id="74" name="Grupo 73">
            <a:extLst>
              <a:ext uri="{FF2B5EF4-FFF2-40B4-BE49-F238E27FC236}">
                <a16:creationId xmlns:a16="http://schemas.microsoft.com/office/drawing/2014/main" id="{E2702619-BB2F-BAC0-0869-0F6D1B846CF7}"/>
              </a:ext>
            </a:extLst>
          </p:cNvPr>
          <p:cNvGrpSpPr/>
          <p:nvPr/>
        </p:nvGrpSpPr>
        <p:grpSpPr>
          <a:xfrm>
            <a:off x="7600797" y="3176565"/>
            <a:ext cx="979197" cy="965509"/>
            <a:chOff x="8008919" y="3673098"/>
            <a:chExt cx="856106" cy="844139"/>
          </a:xfrm>
        </p:grpSpPr>
        <p:sp>
          <p:nvSpPr>
            <p:cNvPr id="75" name="Rectángulo redondeado 74">
              <a:extLst>
                <a:ext uri="{FF2B5EF4-FFF2-40B4-BE49-F238E27FC236}">
                  <a16:creationId xmlns:a16="http://schemas.microsoft.com/office/drawing/2014/main" id="{98FED8BA-3899-84A5-35B1-0CAEE54B5205}"/>
                </a:ext>
              </a:extLst>
            </p:cNvPr>
            <p:cNvSpPr/>
            <p:nvPr/>
          </p:nvSpPr>
          <p:spPr>
            <a:xfrm>
              <a:off x="8008919"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76" name="Imagen 75">
              <a:extLst>
                <a:ext uri="{FF2B5EF4-FFF2-40B4-BE49-F238E27FC236}">
                  <a16:creationId xmlns:a16="http://schemas.microsoft.com/office/drawing/2014/main" id="{53FC74DC-A158-A34F-696F-1453629C6A68}"/>
                </a:ext>
              </a:extLst>
            </p:cNvPr>
            <p:cNvPicPr>
              <a:picLocks noChangeAspect="1"/>
            </p:cNvPicPr>
            <p:nvPr/>
          </p:nvPicPr>
          <p:blipFill>
            <a:blip r:embed="rId8"/>
            <a:srcRect/>
            <a:stretch/>
          </p:blipFill>
          <p:spPr>
            <a:xfrm>
              <a:off x="8226254" y="3832271"/>
              <a:ext cx="421437" cy="525793"/>
            </a:xfrm>
            <a:prstGeom prst="rect">
              <a:avLst/>
            </a:prstGeom>
          </p:spPr>
        </p:pic>
      </p:grpSp>
      <p:grpSp>
        <p:nvGrpSpPr>
          <p:cNvPr id="77" name="Grupo 76">
            <a:extLst>
              <a:ext uri="{FF2B5EF4-FFF2-40B4-BE49-F238E27FC236}">
                <a16:creationId xmlns:a16="http://schemas.microsoft.com/office/drawing/2014/main" id="{714F612D-F14D-3179-502E-773E3CF80ECD}"/>
              </a:ext>
            </a:extLst>
          </p:cNvPr>
          <p:cNvGrpSpPr/>
          <p:nvPr/>
        </p:nvGrpSpPr>
        <p:grpSpPr>
          <a:xfrm>
            <a:off x="3421618" y="3176565"/>
            <a:ext cx="979197" cy="965509"/>
            <a:chOff x="3379066" y="3673098"/>
            <a:chExt cx="856106" cy="844139"/>
          </a:xfrm>
        </p:grpSpPr>
        <p:sp>
          <p:nvSpPr>
            <p:cNvPr id="78" name="Rectángulo redondeado 77">
              <a:extLst>
                <a:ext uri="{FF2B5EF4-FFF2-40B4-BE49-F238E27FC236}">
                  <a16:creationId xmlns:a16="http://schemas.microsoft.com/office/drawing/2014/main" id="{5590C7E4-5D28-1AF8-66F0-14F88748928E}"/>
                </a:ext>
              </a:extLst>
            </p:cNvPr>
            <p:cNvSpPr/>
            <p:nvPr/>
          </p:nvSpPr>
          <p:spPr>
            <a:xfrm>
              <a:off x="3379066"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79" name="Imagen 78">
              <a:extLst>
                <a:ext uri="{FF2B5EF4-FFF2-40B4-BE49-F238E27FC236}">
                  <a16:creationId xmlns:a16="http://schemas.microsoft.com/office/drawing/2014/main" id="{824740B3-075F-C46B-30E4-1C131F2E372B}"/>
                </a:ext>
              </a:extLst>
            </p:cNvPr>
            <p:cNvPicPr>
              <a:picLocks noChangeAspect="1"/>
            </p:cNvPicPr>
            <p:nvPr/>
          </p:nvPicPr>
          <p:blipFill>
            <a:blip r:embed="rId9"/>
            <a:srcRect/>
            <a:stretch/>
          </p:blipFill>
          <p:spPr>
            <a:xfrm>
              <a:off x="3553180" y="3857611"/>
              <a:ext cx="507878" cy="475112"/>
            </a:xfrm>
            <a:prstGeom prst="rect">
              <a:avLst/>
            </a:prstGeom>
          </p:spPr>
        </p:pic>
      </p:grpSp>
      <p:grpSp>
        <p:nvGrpSpPr>
          <p:cNvPr id="80" name="Grupo 79">
            <a:extLst>
              <a:ext uri="{FF2B5EF4-FFF2-40B4-BE49-F238E27FC236}">
                <a16:creationId xmlns:a16="http://schemas.microsoft.com/office/drawing/2014/main" id="{96148097-0716-E632-7A82-4B6AC4C29803}"/>
              </a:ext>
            </a:extLst>
          </p:cNvPr>
          <p:cNvGrpSpPr/>
          <p:nvPr/>
        </p:nvGrpSpPr>
        <p:grpSpPr>
          <a:xfrm>
            <a:off x="4466413" y="3176565"/>
            <a:ext cx="979197" cy="965509"/>
            <a:chOff x="4537768" y="3673098"/>
            <a:chExt cx="856106" cy="844139"/>
          </a:xfrm>
        </p:grpSpPr>
        <p:sp>
          <p:nvSpPr>
            <p:cNvPr id="81" name="Rectángulo redondeado 80">
              <a:extLst>
                <a:ext uri="{FF2B5EF4-FFF2-40B4-BE49-F238E27FC236}">
                  <a16:creationId xmlns:a16="http://schemas.microsoft.com/office/drawing/2014/main" id="{1ABE2377-3ADF-B045-B173-C93153EE9643}"/>
                </a:ext>
              </a:extLst>
            </p:cNvPr>
            <p:cNvSpPr/>
            <p:nvPr/>
          </p:nvSpPr>
          <p:spPr>
            <a:xfrm>
              <a:off x="4537768"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82" name="Imagen 81">
              <a:extLst>
                <a:ext uri="{FF2B5EF4-FFF2-40B4-BE49-F238E27FC236}">
                  <a16:creationId xmlns:a16="http://schemas.microsoft.com/office/drawing/2014/main" id="{D40EBC87-4484-80DD-D3B1-2DCB204D2E8E}"/>
                </a:ext>
              </a:extLst>
            </p:cNvPr>
            <p:cNvPicPr>
              <a:picLocks noChangeAspect="1"/>
            </p:cNvPicPr>
            <p:nvPr/>
          </p:nvPicPr>
          <p:blipFill>
            <a:blip r:embed="rId10"/>
            <a:srcRect/>
            <a:stretch/>
          </p:blipFill>
          <p:spPr>
            <a:xfrm>
              <a:off x="4695513" y="3836444"/>
              <a:ext cx="540616" cy="517447"/>
            </a:xfrm>
            <a:prstGeom prst="rect">
              <a:avLst/>
            </a:prstGeom>
          </p:spPr>
        </p:pic>
      </p:grpSp>
      <p:grpSp>
        <p:nvGrpSpPr>
          <p:cNvPr id="83" name="Grupo 82">
            <a:extLst>
              <a:ext uri="{FF2B5EF4-FFF2-40B4-BE49-F238E27FC236}">
                <a16:creationId xmlns:a16="http://schemas.microsoft.com/office/drawing/2014/main" id="{EA353875-9CAE-16C5-9541-73A628ADE6A8}"/>
              </a:ext>
            </a:extLst>
          </p:cNvPr>
          <p:cNvGrpSpPr/>
          <p:nvPr/>
        </p:nvGrpSpPr>
        <p:grpSpPr>
          <a:xfrm>
            <a:off x="5511208" y="3176565"/>
            <a:ext cx="979197" cy="965509"/>
            <a:chOff x="5696470" y="3673098"/>
            <a:chExt cx="856106" cy="844139"/>
          </a:xfrm>
        </p:grpSpPr>
        <p:sp>
          <p:nvSpPr>
            <p:cNvPr id="85" name="Rectángulo redondeado 84">
              <a:extLst>
                <a:ext uri="{FF2B5EF4-FFF2-40B4-BE49-F238E27FC236}">
                  <a16:creationId xmlns:a16="http://schemas.microsoft.com/office/drawing/2014/main" id="{5B2E543F-3B86-63C5-3AE3-8C49ED4795FD}"/>
                </a:ext>
              </a:extLst>
            </p:cNvPr>
            <p:cNvSpPr/>
            <p:nvPr/>
          </p:nvSpPr>
          <p:spPr>
            <a:xfrm>
              <a:off x="5696470" y="3673098"/>
              <a:ext cx="856106" cy="844139"/>
            </a:xfrm>
            <a:prstGeom prst="roundRect">
              <a:avLst>
                <a:gd name="adj" fmla="val 5008"/>
              </a:avLst>
            </a:prstGeom>
            <a:gradFill flip="none" rotWithShape="1">
              <a:gsLst>
                <a:gs pos="25000">
                  <a:srgbClr val="82DC77"/>
                </a:gs>
                <a:gs pos="99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86" name="Imagen 85">
              <a:extLst>
                <a:ext uri="{FF2B5EF4-FFF2-40B4-BE49-F238E27FC236}">
                  <a16:creationId xmlns:a16="http://schemas.microsoft.com/office/drawing/2014/main" id="{DD62E950-E8EE-7978-BFA8-5E3DB592E306}"/>
                </a:ext>
              </a:extLst>
            </p:cNvPr>
            <p:cNvPicPr>
              <a:picLocks noChangeAspect="1"/>
            </p:cNvPicPr>
            <p:nvPr/>
          </p:nvPicPr>
          <p:blipFill>
            <a:blip r:embed="rId11"/>
            <a:srcRect/>
            <a:stretch/>
          </p:blipFill>
          <p:spPr>
            <a:xfrm>
              <a:off x="5842484" y="3959220"/>
              <a:ext cx="564078" cy="271894"/>
            </a:xfrm>
            <a:prstGeom prst="rect">
              <a:avLst/>
            </a:prstGeom>
          </p:spPr>
        </p:pic>
      </p:grpSp>
      <p:grpSp>
        <p:nvGrpSpPr>
          <p:cNvPr id="2" name="Grupo 1">
            <a:extLst>
              <a:ext uri="{FF2B5EF4-FFF2-40B4-BE49-F238E27FC236}">
                <a16:creationId xmlns:a16="http://schemas.microsoft.com/office/drawing/2014/main" id="{464300B5-021E-71DD-7470-5AF06128D945}"/>
              </a:ext>
            </a:extLst>
          </p:cNvPr>
          <p:cNvGrpSpPr/>
          <p:nvPr/>
        </p:nvGrpSpPr>
        <p:grpSpPr>
          <a:xfrm>
            <a:off x="239546" y="884830"/>
            <a:ext cx="1367112" cy="1870130"/>
            <a:chOff x="239546" y="1370936"/>
            <a:chExt cx="1367112" cy="1870130"/>
          </a:xfrm>
        </p:grpSpPr>
        <p:sp>
          <p:nvSpPr>
            <p:cNvPr id="6" name="CuadroTexto 5">
              <a:hlinkClick r:id="rId12" action="ppaction://hlinksldjump"/>
              <a:extLst>
                <a:ext uri="{FF2B5EF4-FFF2-40B4-BE49-F238E27FC236}">
                  <a16:creationId xmlns:a16="http://schemas.microsoft.com/office/drawing/2014/main" id="{CA9C29A7-4236-36B7-064D-9D437B17969E}"/>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8" name="CuadroTexto 7">
              <a:hlinkClick r:id="rId13" action="ppaction://hlinksldjump"/>
              <a:extLst>
                <a:ext uri="{FF2B5EF4-FFF2-40B4-BE49-F238E27FC236}">
                  <a16:creationId xmlns:a16="http://schemas.microsoft.com/office/drawing/2014/main" id="{706FAEB4-1B20-25EC-CB96-EF4C3161AE9E}"/>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HO NECESSITO?</a:t>
              </a:r>
            </a:p>
          </p:txBody>
        </p:sp>
        <p:sp>
          <p:nvSpPr>
            <p:cNvPr id="9" name="CuadroTexto 8">
              <a:hlinkClick r:id="rId14" action="ppaction://hlinksldjump"/>
              <a:extLst>
                <a:ext uri="{FF2B5EF4-FFF2-40B4-BE49-F238E27FC236}">
                  <a16:creationId xmlns:a16="http://schemas.microsoft.com/office/drawing/2014/main" id="{30E2B8A1-C369-9604-1C17-ED75347C6B50}"/>
                </a:ext>
              </a:extLst>
            </p:cNvPr>
            <p:cNvSpPr txBox="1"/>
            <p:nvPr/>
          </p:nvSpPr>
          <p:spPr>
            <a:xfrm>
              <a:off x="239547" y="240200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10" name="CuadroTexto 9">
              <a:hlinkClick r:id="rId15" action="ppaction://hlinksldjump"/>
              <a:extLst>
                <a:ext uri="{FF2B5EF4-FFF2-40B4-BE49-F238E27FC236}">
                  <a16:creationId xmlns:a16="http://schemas.microsoft.com/office/drawing/2014/main" id="{1418D798-87CF-80C0-4A18-D00FF5851F0A}"/>
                </a:ext>
              </a:extLst>
            </p:cNvPr>
            <p:cNvSpPr txBox="1"/>
            <p:nvPr/>
          </p:nvSpPr>
          <p:spPr>
            <a:xfrm>
              <a:off x="239547" y="268097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11" name="CuadroTexto 10">
              <a:hlinkClick r:id="rId16" action="ppaction://hlinksldjump"/>
              <a:extLst>
                <a:ext uri="{FF2B5EF4-FFF2-40B4-BE49-F238E27FC236}">
                  <a16:creationId xmlns:a16="http://schemas.microsoft.com/office/drawing/2014/main" id="{8A71C639-86E3-8E0F-D90D-87E5FD3C3CF0}"/>
                </a:ext>
              </a:extLst>
            </p:cNvPr>
            <p:cNvSpPr txBox="1"/>
            <p:nvPr/>
          </p:nvSpPr>
          <p:spPr>
            <a:xfrm>
              <a:off x="239547" y="294961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12" name="Conector recto 11">
              <a:extLst>
                <a:ext uri="{FF2B5EF4-FFF2-40B4-BE49-F238E27FC236}">
                  <a16:creationId xmlns:a16="http://schemas.microsoft.com/office/drawing/2014/main" id="{7BEC147D-9033-9F43-0C4E-8A81A176FB71}"/>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AC5279C0-0734-C08D-19DC-DE526EBE1BC2}"/>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326C021D-7074-1E76-4324-EBE64FBF85F6}"/>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89B581C8-FCA0-3157-2B4C-CF13F202D242}"/>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A5340A3E-E8FE-19E1-6830-E37D402E8D5C}"/>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EA2E1412-D920-A3CB-6CDE-4FCB9F7DA7BA}"/>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CuadroTexto 17">
              <a:hlinkClick r:id="rId17" action="ppaction://hlinksldjump"/>
              <a:extLst>
                <a:ext uri="{FF2B5EF4-FFF2-40B4-BE49-F238E27FC236}">
                  <a16:creationId xmlns:a16="http://schemas.microsoft.com/office/drawing/2014/main" id="{64E10BB9-9DBC-B754-4CE2-82353326DA57}"/>
                </a:ext>
              </a:extLst>
            </p:cNvPr>
            <p:cNvSpPr txBox="1"/>
            <p:nvPr/>
          </p:nvSpPr>
          <p:spPr>
            <a:xfrm>
              <a:off x="239547" y="1791308"/>
              <a:ext cx="993941"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Préstecs</a:t>
              </a:r>
            </a:p>
          </p:txBody>
        </p:sp>
        <p:sp>
          <p:nvSpPr>
            <p:cNvPr id="19" name="Elipse 18">
              <a:extLst>
                <a:ext uri="{FF2B5EF4-FFF2-40B4-BE49-F238E27FC236}">
                  <a16:creationId xmlns:a16="http://schemas.microsoft.com/office/drawing/2014/main" id="{ECF0B1AF-11FE-39F3-469E-5D268D2EB987}"/>
                </a:ext>
              </a:extLst>
            </p:cNvPr>
            <p:cNvSpPr/>
            <p:nvPr/>
          </p:nvSpPr>
          <p:spPr>
            <a:xfrm>
              <a:off x="1337631" y="197212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20" name="CuadroTexto 19">
              <a:hlinkClick r:id="rId18" action="ppaction://hlinksldjump"/>
              <a:extLst>
                <a:ext uri="{FF2B5EF4-FFF2-40B4-BE49-F238E27FC236}">
                  <a16:creationId xmlns:a16="http://schemas.microsoft.com/office/drawing/2014/main" id="{8CB5116E-E2E8-4BD1-C6CA-A845B3F3F38D}"/>
                </a:ext>
              </a:extLst>
            </p:cNvPr>
            <p:cNvSpPr txBox="1"/>
            <p:nvPr/>
          </p:nvSpPr>
          <p:spPr>
            <a:xfrm>
              <a:off x="239546" y="1909720"/>
              <a:ext cx="1225697"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Raonable - No raonable</a:t>
              </a:r>
            </a:p>
          </p:txBody>
        </p:sp>
        <p:sp>
          <p:nvSpPr>
            <p:cNvPr id="21" name="CuadroTexto 20">
              <a:hlinkClick r:id="rId19" action="ppaction://hlinksldjump"/>
              <a:extLst>
                <a:ext uri="{FF2B5EF4-FFF2-40B4-BE49-F238E27FC236}">
                  <a16:creationId xmlns:a16="http://schemas.microsoft.com/office/drawing/2014/main" id="{B0CD3860-4484-FF1B-A129-5C0D68734723}"/>
                </a:ext>
              </a:extLst>
            </p:cNvPr>
            <p:cNvSpPr txBox="1"/>
            <p:nvPr/>
          </p:nvSpPr>
          <p:spPr>
            <a:xfrm>
              <a:off x="239547" y="2034710"/>
              <a:ext cx="1098083" cy="200055"/>
            </a:xfrm>
            <a:prstGeom prst="rect">
              <a:avLst/>
            </a:prstGeom>
            <a:noFill/>
            <a:effectLst/>
          </p:spPr>
          <p:txBody>
            <a:bodyPr wrap="square" rtlCol="0">
              <a:spAutoFit/>
            </a:bodyPr>
            <a:lstStyle>
              <a:defPPr>
                <a:defRPr lang="es-ES"/>
              </a:defPPr>
              <a:lvl1pPr>
                <a:defRPr sz="700">
                  <a:solidFill>
                    <a:schemeClr val="bg1"/>
                  </a:solidFill>
                  <a:latin typeface="PP Neue Montreal Book" pitchFamily="2" charset="77"/>
                </a:defRPr>
              </a:lvl1pPr>
            </a:lstStyle>
            <a:p>
              <a:r>
                <a:rPr lang="ca-ES" noProof="0" dirty="0">
                  <a:solidFill>
                    <a:schemeClr val="bg1">
                      <a:alpha val="50000"/>
                    </a:schemeClr>
                  </a:solidFill>
                  <a:latin typeface="Arial" panose="020B0604020202020204" pitchFamily="34" charset="0"/>
                </a:rPr>
                <a:t>Crèdit o dèbit?</a:t>
              </a:r>
            </a:p>
          </p:txBody>
        </p:sp>
        <p:sp>
          <p:nvSpPr>
            <p:cNvPr id="22" name="CuadroTexto 21">
              <a:hlinkClick r:id="rId20" action="ppaction://hlinksldjump"/>
              <a:extLst>
                <a:ext uri="{FF2B5EF4-FFF2-40B4-BE49-F238E27FC236}">
                  <a16:creationId xmlns:a16="http://schemas.microsoft.com/office/drawing/2014/main" id="{EDA79444-ED99-31F2-09FB-ED648741FCF5}"/>
                </a:ext>
              </a:extLst>
            </p:cNvPr>
            <p:cNvSpPr txBox="1"/>
            <p:nvPr/>
          </p:nvSpPr>
          <p:spPr>
            <a:xfrm>
              <a:off x="239547" y="2166278"/>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Consells de seguretat</a:t>
              </a:r>
            </a:p>
          </p:txBody>
        </p:sp>
      </p:grpSp>
      <p:grpSp>
        <p:nvGrpSpPr>
          <p:cNvPr id="24" name="Grupo 23">
            <a:extLst>
              <a:ext uri="{FF2B5EF4-FFF2-40B4-BE49-F238E27FC236}">
                <a16:creationId xmlns:a16="http://schemas.microsoft.com/office/drawing/2014/main" id="{0A6EE72E-5806-AC01-E956-0266BDF2ACE8}"/>
              </a:ext>
            </a:extLst>
          </p:cNvPr>
          <p:cNvGrpSpPr/>
          <p:nvPr/>
        </p:nvGrpSpPr>
        <p:grpSpPr>
          <a:xfrm>
            <a:off x="358924" y="353802"/>
            <a:ext cx="1299998" cy="414765"/>
            <a:chOff x="210020" y="376946"/>
            <a:chExt cx="4676942" cy="414765"/>
          </a:xfrm>
        </p:grpSpPr>
        <p:sp>
          <p:nvSpPr>
            <p:cNvPr id="26" name="CuadroTexto 25">
              <a:extLst>
                <a:ext uri="{FF2B5EF4-FFF2-40B4-BE49-F238E27FC236}">
                  <a16:creationId xmlns:a16="http://schemas.microsoft.com/office/drawing/2014/main" id="{665CA838-F9DE-B397-153B-A6FBCB0C22AE}"/>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27" name="CuadroTexto 26">
              <a:extLst>
                <a:ext uri="{FF2B5EF4-FFF2-40B4-BE49-F238E27FC236}">
                  <a16:creationId xmlns:a16="http://schemas.microsoft.com/office/drawing/2014/main" id="{AFCDBE2A-B7F4-6A5E-08C8-BB1AE6BE3847}"/>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2139000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94444E-6 2.46914E-7 L 0.54132 -0.21543 " pathEditMode="relative" rAng="0" ptsTypes="AA">
                                      <p:cBhvr>
                                        <p:cTn id="6" dur="2000" fill="hold"/>
                                        <p:tgtEl>
                                          <p:spTgt spid="68"/>
                                        </p:tgtEl>
                                        <p:attrNameLst>
                                          <p:attrName>ppt_x</p:attrName>
                                          <p:attrName>ppt_y</p:attrName>
                                        </p:attrNameLst>
                                      </p:cBhvr>
                                      <p:rCtr x="27066" y="-1077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0224 -0.00062 L 0.30053 -0.21265 " pathEditMode="relative" rAng="0" ptsTypes="AA">
                                      <p:cBhvr>
                                        <p:cTn id="10" dur="2000" fill="hold"/>
                                        <p:tgtEl>
                                          <p:spTgt spid="77"/>
                                        </p:tgtEl>
                                        <p:attrNameLst>
                                          <p:attrName>ppt_x</p:attrName>
                                          <p:attrName>ppt_y</p:attrName>
                                        </p:attrNameLst>
                                      </p:cBhvr>
                                      <p:rCtr x="13906" y="-10617"/>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2.77778E-7 2.46914E-7 L 0.05694 -0.21019 " pathEditMode="relative" rAng="0" ptsTypes="AA">
                                      <p:cBhvr>
                                        <p:cTn id="14" dur="2000" fill="hold"/>
                                        <p:tgtEl>
                                          <p:spTgt spid="80"/>
                                        </p:tgtEl>
                                        <p:attrNameLst>
                                          <p:attrName>ppt_x</p:attrName>
                                          <p:attrName>ppt_y</p:attrName>
                                        </p:attrNameLst>
                                      </p:cBhvr>
                                      <p:rCtr x="2847" y="-10525"/>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0 2.46914E-7 L -0.20799 -0.21204 " pathEditMode="relative" rAng="0" ptsTypes="AA">
                                      <p:cBhvr>
                                        <p:cTn id="18" dur="2000" fill="hold"/>
                                        <p:tgtEl>
                                          <p:spTgt spid="83"/>
                                        </p:tgtEl>
                                        <p:attrNameLst>
                                          <p:attrName>ppt_x</p:attrName>
                                          <p:attrName>ppt_y</p:attrName>
                                        </p:attrNameLst>
                                      </p:cBhvr>
                                      <p:rCtr x="-10399" y="-10617"/>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3.88889E-6 2.46914E-7 L 0.00139 0.06296 " pathEditMode="relative" rAng="0" ptsTypes="AA">
                                      <p:cBhvr>
                                        <p:cTn id="22" dur="2000" fill="hold"/>
                                        <p:tgtEl>
                                          <p:spTgt spid="71"/>
                                        </p:tgtEl>
                                        <p:attrNameLst>
                                          <p:attrName>ppt_x</p:attrName>
                                          <p:attrName>ppt_y</p:attrName>
                                        </p:attrNameLst>
                                      </p:cBhvr>
                                      <p:rCtr x="69" y="3148"/>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2.22222E-6 2.46914E-7 L -0.571 -0.20525 " pathEditMode="relative" rAng="0" ptsTypes="AA">
                                      <p:cBhvr>
                                        <p:cTn id="26" dur="2000" fill="hold"/>
                                        <p:tgtEl>
                                          <p:spTgt spid="74"/>
                                        </p:tgtEl>
                                        <p:attrNameLst>
                                          <p:attrName>ppt_x</p:attrName>
                                          <p:attrName>ppt_y</p:attrName>
                                        </p:attrNameLst>
                                      </p:cBhvr>
                                      <p:rCtr x="-28559" y="-10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ángulo redondeado 83">
            <a:extLst>
              <a:ext uri="{FF2B5EF4-FFF2-40B4-BE49-F238E27FC236}">
                <a16:creationId xmlns:a16="http://schemas.microsoft.com/office/drawing/2014/main" id="{657090EA-D16B-7122-63F8-FE92E25350B8}"/>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 name="Rectángulo redondeado 6">
            <a:extLst>
              <a:ext uri="{FF2B5EF4-FFF2-40B4-BE49-F238E27FC236}">
                <a16:creationId xmlns:a16="http://schemas.microsoft.com/office/drawing/2014/main" id="{7350987F-AF02-0CD6-2943-B25C5BC5EDC0}"/>
              </a:ext>
            </a:extLst>
          </p:cNvPr>
          <p:cNvSpPr/>
          <p:nvPr/>
        </p:nvSpPr>
        <p:spPr>
          <a:xfrm>
            <a:off x="2390714" y="521673"/>
            <a:ext cx="2878597" cy="403608"/>
          </a:xfrm>
          <a:prstGeom prst="roundRect">
            <a:avLst>
              <a:gd name="adj" fmla="val 11528"/>
            </a:avLst>
          </a:prstGeom>
          <a:gradFill flip="none" rotWithShape="1">
            <a:gsLst>
              <a:gs pos="25000">
                <a:srgbClr val="92D050"/>
              </a:gs>
              <a:gs pos="99000">
                <a:srgbClr val="00B05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 name="CuadroTexto 4">
            <a:extLst>
              <a:ext uri="{FF2B5EF4-FFF2-40B4-BE49-F238E27FC236}">
                <a16:creationId xmlns:a16="http://schemas.microsoft.com/office/drawing/2014/main" id="{E09EC06B-17C5-6E50-F39A-38DCB37E9ADC}"/>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38" name="CuadroTexto 37">
            <a:extLst>
              <a:ext uri="{FF2B5EF4-FFF2-40B4-BE49-F238E27FC236}">
                <a16:creationId xmlns:a16="http://schemas.microsoft.com/office/drawing/2014/main" id="{522EF08D-7244-9EC5-E431-7BA85CA47C2C}"/>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HO NECESSITO?</a:t>
            </a:r>
          </a:p>
        </p:txBody>
      </p:sp>
      <p:pic>
        <p:nvPicPr>
          <p:cNvPr id="39" name="Imagen 38">
            <a:extLst>
              <a:ext uri="{FF2B5EF4-FFF2-40B4-BE49-F238E27FC236}">
                <a16:creationId xmlns:a16="http://schemas.microsoft.com/office/drawing/2014/main" id="{ED932435-0F01-CB43-AD07-0C5BBFAE2C5C}"/>
              </a:ext>
            </a:extLst>
          </p:cNvPr>
          <p:cNvPicPr>
            <a:picLocks noChangeAspect="1"/>
          </p:cNvPicPr>
          <p:nvPr/>
        </p:nvPicPr>
        <p:blipFill>
          <a:blip r:embed="rId3"/>
          <a:srcRect/>
          <a:stretch/>
        </p:blipFill>
        <p:spPr>
          <a:xfrm>
            <a:off x="305731" y="4198139"/>
            <a:ext cx="371846" cy="297477"/>
          </a:xfrm>
          <a:prstGeom prst="rect">
            <a:avLst/>
          </a:prstGeom>
        </p:spPr>
      </p:pic>
      <p:sp>
        <p:nvSpPr>
          <p:cNvPr id="40" name="CuadroTexto 39">
            <a:extLst>
              <a:ext uri="{FF2B5EF4-FFF2-40B4-BE49-F238E27FC236}">
                <a16:creationId xmlns:a16="http://schemas.microsoft.com/office/drawing/2014/main" id="{2C76B01E-A167-3661-464C-A4AEC09842AE}"/>
              </a:ext>
            </a:extLst>
          </p:cNvPr>
          <p:cNvSpPr txBox="1"/>
          <p:nvPr/>
        </p:nvSpPr>
        <p:spPr>
          <a:xfrm>
            <a:off x="2632956" y="1342682"/>
            <a:ext cx="2543467" cy="553998"/>
          </a:xfrm>
          <a:prstGeom prst="rect">
            <a:avLst/>
          </a:prstGeom>
          <a:noFill/>
          <a:effectLst>
            <a:outerShdw blurRad="50800" dist="38100" dir="2700000" algn="tl" rotWithShape="0">
              <a:prstClr val="black">
                <a:alpha val="30000"/>
              </a:prstClr>
            </a:outerShdw>
          </a:effectLst>
        </p:spPr>
        <p:txBody>
          <a:bodyPr wrap="square" rtlCol="0">
            <a:spAutoFit/>
          </a:bodyPr>
          <a:lstStyle/>
          <a:p>
            <a:pPr algn="ctr"/>
            <a:r>
              <a:rPr lang="ca-ES" sz="3000" b="1" noProof="0" dirty="0">
                <a:latin typeface="Arial" panose="020B0604020202020204" pitchFamily="34" charset="0"/>
                <a:ea typeface="PP Neue Montreal" pitchFamily="2" charset="77"/>
              </a:rPr>
              <a:t>“Raonable”</a:t>
            </a:r>
          </a:p>
        </p:txBody>
      </p:sp>
      <p:sp>
        <p:nvSpPr>
          <p:cNvPr id="41" name="CuadroTexto 40">
            <a:extLst>
              <a:ext uri="{FF2B5EF4-FFF2-40B4-BE49-F238E27FC236}">
                <a16:creationId xmlns:a16="http://schemas.microsoft.com/office/drawing/2014/main" id="{0E710C34-1C05-D075-8071-347F718D4DCD}"/>
              </a:ext>
            </a:extLst>
          </p:cNvPr>
          <p:cNvSpPr txBox="1"/>
          <p:nvPr/>
        </p:nvSpPr>
        <p:spPr>
          <a:xfrm>
            <a:off x="3298870" y="1079582"/>
            <a:ext cx="1286286" cy="369332"/>
          </a:xfrm>
          <a:prstGeom prst="rect">
            <a:avLst/>
          </a:prstGeom>
          <a:noFill/>
          <a:effectLst/>
        </p:spPr>
        <p:txBody>
          <a:bodyPr wrap="square" rtlCol="0">
            <a:spAutoFit/>
          </a:bodyPr>
          <a:lstStyle/>
          <a:p>
            <a:pPr algn="ctr"/>
            <a:r>
              <a:rPr lang="ca-ES" sz="1800" b="1" noProof="0" dirty="0">
                <a:latin typeface="Arial" panose="020B0604020202020204" pitchFamily="34" charset="0"/>
                <a:ea typeface="PP Neue Montreal" pitchFamily="2" charset="77"/>
              </a:rPr>
              <a:t>Préstec</a:t>
            </a:r>
          </a:p>
        </p:txBody>
      </p:sp>
      <p:sp>
        <p:nvSpPr>
          <p:cNvPr id="3" name="CuadroTexto 2">
            <a:extLst>
              <a:ext uri="{FF2B5EF4-FFF2-40B4-BE49-F238E27FC236}">
                <a16:creationId xmlns:a16="http://schemas.microsoft.com/office/drawing/2014/main" id="{B2154576-6D58-1B4D-62C7-C1F990FAB87E}"/>
              </a:ext>
            </a:extLst>
          </p:cNvPr>
          <p:cNvSpPr txBox="1"/>
          <p:nvPr/>
        </p:nvSpPr>
        <p:spPr>
          <a:xfrm>
            <a:off x="5613853" y="1342682"/>
            <a:ext cx="3180699" cy="553998"/>
          </a:xfrm>
          <a:prstGeom prst="rect">
            <a:avLst/>
          </a:prstGeom>
          <a:noFill/>
          <a:effectLst>
            <a:outerShdw blurRad="50800" dist="38100" dir="2700000" algn="tl" rotWithShape="0">
              <a:prstClr val="black">
                <a:alpha val="30000"/>
              </a:prstClr>
            </a:outerShdw>
          </a:effectLst>
        </p:spPr>
        <p:txBody>
          <a:bodyPr wrap="square" rtlCol="0">
            <a:spAutoFit/>
          </a:bodyPr>
          <a:lstStyle/>
          <a:p>
            <a:pPr algn="ctr"/>
            <a:r>
              <a:rPr lang="ca-ES" sz="3000" b="1" noProof="0" dirty="0">
                <a:latin typeface="Arial" panose="020B0604020202020204" pitchFamily="34" charset="0"/>
                <a:ea typeface="PP Neue Montreal" pitchFamily="2" charset="77"/>
              </a:rPr>
              <a:t>“No Raonable”</a:t>
            </a:r>
          </a:p>
        </p:txBody>
      </p:sp>
      <p:sp>
        <p:nvSpPr>
          <p:cNvPr id="4" name="CuadroTexto 3">
            <a:extLst>
              <a:ext uri="{FF2B5EF4-FFF2-40B4-BE49-F238E27FC236}">
                <a16:creationId xmlns:a16="http://schemas.microsoft.com/office/drawing/2014/main" id="{7C091CEF-EFA6-5C4B-30BE-BEE2489F0924}"/>
              </a:ext>
            </a:extLst>
          </p:cNvPr>
          <p:cNvSpPr txBox="1"/>
          <p:nvPr/>
        </p:nvSpPr>
        <p:spPr>
          <a:xfrm>
            <a:off x="6528873" y="1079582"/>
            <a:ext cx="1286286" cy="369332"/>
          </a:xfrm>
          <a:prstGeom prst="rect">
            <a:avLst/>
          </a:prstGeom>
          <a:noFill/>
          <a:effectLst/>
        </p:spPr>
        <p:txBody>
          <a:bodyPr wrap="square" rtlCol="0">
            <a:spAutoFit/>
          </a:bodyPr>
          <a:lstStyle/>
          <a:p>
            <a:pPr algn="ctr"/>
            <a:r>
              <a:rPr lang="ca-ES" sz="1800" b="1" noProof="0" dirty="0">
                <a:latin typeface="Arial" panose="020B0604020202020204" pitchFamily="34" charset="0"/>
                <a:ea typeface="PP Neue Montreal" pitchFamily="2" charset="77"/>
              </a:rPr>
              <a:t>Préstec</a:t>
            </a:r>
          </a:p>
        </p:txBody>
      </p:sp>
      <p:sp>
        <p:nvSpPr>
          <p:cNvPr id="23" name="Rectángulo redondeado 22">
            <a:extLst>
              <a:ext uri="{FF2B5EF4-FFF2-40B4-BE49-F238E27FC236}">
                <a16:creationId xmlns:a16="http://schemas.microsoft.com/office/drawing/2014/main" id="{BD6CB3DA-BF2D-3539-9196-DBD74B98C207}"/>
              </a:ext>
            </a:extLst>
          </p:cNvPr>
          <p:cNvSpPr/>
          <p:nvPr/>
        </p:nvSpPr>
        <p:spPr>
          <a:xfrm>
            <a:off x="5686501" y="521673"/>
            <a:ext cx="2878597" cy="403608"/>
          </a:xfrm>
          <a:prstGeom prst="roundRect">
            <a:avLst>
              <a:gd name="adj" fmla="val 11528"/>
            </a:avLst>
          </a:prstGeom>
          <a:gradFill flip="none" rotWithShape="1">
            <a:gsLst>
              <a:gs pos="25000">
                <a:srgbClr val="C00000"/>
              </a:gs>
              <a:gs pos="99000">
                <a:srgbClr val="FF000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cxnSp>
        <p:nvCxnSpPr>
          <p:cNvPr id="25" name="Conector recto 24">
            <a:extLst>
              <a:ext uri="{FF2B5EF4-FFF2-40B4-BE49-F238E27FC236}">
                <a16:creationId xmlns:a16="http://schemas.microsoft.com/office/drawing/2014/main" id="{D0CD0AF7-FCBA-E669-C758-BC2A67DBAF54}"/>
              </a:ext>
            </a:extLst>
          </p:cNvPr>
          <p:cNvCxnSpPr>
            <a:cxnSpLocks/>
          </p:cNvCxnSpPr>
          <p:nvPr/>
        </p:nvCxnSpPr>
        <p:spPr>
          <a:xfrm>
            <a:off x="5490418" y="558862"/>
            <a:ext cx="0" cy="39670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 name="Grupo 14">
            <a:extLst>
              <a:ext uri="{FF2B5EF4-FFF2-40B4-BE49-F238E27FC236}">
                <a16:creationId xmlns:a16="http://schemas.microsoft.com/office/drawing/2014/main" id="{9FB26810-F915-BC73-EA36-5648F99209D6}"/>
              </a:ext>
            </a:extLst>
          </p:cNvPr>
          <p:cNvGrpSpPr/>
          <p:nvPr/>
        </p:nvGrpSpPr>
        <p:grpSpPr>
          <a:xfrm>
            <a:off x="2705159" y="2149486"/>
            <a:ext cx="1030062" cy="1015663"/>
            <a:chOff x="2705159" y="2149486"/>
            <a:chExt cx="1030062" cy="1015663"/>
          </a:xfrm>
        </p:grpSpPr>
        <p:sp>
          <p:nvSpPr>
            <p:cNvPr id="8" name="Rectángulo redondeado 7">
              <a:extLst>
                <a:ext uri="{FF2B5EF4-FFF2-40B4-BE49-F238E27FC236}">
                  <a16:creationId xmlns:a16="http://schemas.microsoft.com/office/drawing/2014/main" id="{4A39AAB0-BF0A-5C19-E862-5DB2946AC7A5}"/>
                </a:ext>
              </a:extLst>
            </p:cNvPr>
            <p:cNvSpPr/>
            <p:nvPr/>
          </p:nvSpPr>
          <p:spPr>
            <a:xfrm>
              <a:off x="2705159" y="2149486"/>
              <a:ext cx="1030062" cy="1015663"/>
            </a:xfrm>
            <a:prstGeom prst="roundRect">
              <a:avLst>
                <a:gd name="adj" fmla="val 5008"/>
              </a:avLst>
            </a:prstGeom>
            <a:gradFill flip="none" rotWithShape="1">
              <a:gsLst>
                <a:gs pos="25000">
                  <a:srgbClr val="82DC77"/>
                </a:gs>
                <a:gs pos="100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9" name="Imagen 8">
              <a:extLst>
                <a:ext uri="{FF2B5EF4-FFF2-40B4-BE49-F238E27FC236}">
                  <a16:creationId xmlns:a16="http://schemas.microsoft.com/office/drawing/2014/main" id="{B388FB3A-4959-5017-8C2C-2A4F734FE7CC}"/>
                </a:ext>
              </a:extLst>
            </p:cNvPr>
            <p:cNvPicPr>
              <a:picLocks noChangeAspect="1"/>
            </p:cNvPicPr>
            <p:nvPr/>
          </p:nvPicPr>
          <p:blipFill>
            <a:blip r:embed="rId4"/>
            <a:srcRect/>
            <a:stretch/>
          </p:blipFill>
          <p:spPr>
            <a:xfrm>
              <a:off x="2861721" y="2415364"/>
              <a:ext cx="716938" cy="511414"/>
            </a:xfrm>
            <a:prstGeom prst="rect">
              <a:avLst/>
            </a:prstGeom>
          </p:spPr>
        </p:pic>
      </p:grpSp>
      <p:grpSp>
        <p:nvGrpSpPr>
          <p:cNvPr id="17" name="Grupo 16">
            <a:extLst>
              <a:ext uri="{FF2B5EF4-FFF2-40B4-BE49-F238E27FC236}">
                <a16:creationId xmlns:a16="http://schemas.microsoft.com/office/drawing/2014/main" id="{16152647-57F2-5B99-CE25-C19C7236832E}"/>
              </a:ext>
            </a:extLst>
          </p:cNvPr>
          <p:cNvGrpSpPr/>
          <p:nvPr/>
        </p:nvGrpSpPr>
        <p:grpSpPr>
          <a:xfrm>
            <a:off x="2705159" y="3320444"/>
            <a:ext cx="1030062" cy="1015663"/>
            <a:chOff x="2705159" y="3320444"/>
            <a:chExt cx="1030062" cy="1015663"/>
          </a:xfrm>
        </p:grpSpPr>
        <p:sp>
          <p:nvSpPr>
            <p:cNvPr id="11" name="Rectángulo redondeado 10">
              <a:extLst>
                <a:ext uri="{FF2B5EF4-FFF2-40B4-BE49-F238E27FC236}">
                  <a16:creationId xmlns:a16="http://schemas.microsoft.com/office/drawing/2014/main" id="{89C96E00-1ECE-9A58-108E-7A115350C640}"/>
                </a:ext>
              </a:extLst>
            </p:cNvPr>
            <p:cNvSpPr/>
            <p:nvPr/>
          </p:nvSpPr>
          <p:spPr>
            <a:xfrm>
              <a:off x="2705159" y="3320444"/>
              <a:ext cx="1030062" cy="1015663"/>
            </a:xfrm>
            <a:prstGeom prst="roundRect">
              <a:avLst>
                <a:gd name="adj" fmla="val 5008"/>
              </a:avLst>
            </a:prstGeom>
            <a:gradFill flip="none" rotWithShape="1">
              <a:gsLst>
                <a:gs pos="25000">
                  <a:srgbClr val="82DC77"/>
                </a:gs>
                <a:gs pos="100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14" name="Imagen 13">
              <a:extLst>
                <a:ext uri="{FF2B5EF4-FFF2-40B4-BE49-F238E27FC236}">
                  <a16:creationId xmlns:a16="http://schemas.microsoft.com/office/drawing/2014/main" id="{CCE72415-3780-034B-C54A-993B7745239B}"/>
                </a:ext>
              </a:extLst>
            </p:cNvPr>
            <p:cNvPicPr>
              <a:picLocks noChangeAspect="1"/>
            </p:cNvPicPr>
            <p:nvPr/>
          </p:nvPicPr>
          <p:blipFill>
            <a:blip r:embed="rId5"/>
            <a:srcRect/>
            <a:stretch/>
          </p:blipFill>
          <p:spPr>
            <a:xfrm>
              <a:off x="2861721" y="3483560"/>
              <a:ext cx="716938" cy="716938"/>
            </a:xfrm>
            <a:prstGeom prst="rect">
              <a:avLst/>
            </a:prstGeom>
          </p:spPr>
        </p:pic>
      </p:grpSp>
      <p:grpSp>
        <p:nvGrpSpPr>
          <p:cNvPr id="18" name="Grupo 17">
            <a:extLst>
              <a:ext uri="{FF2B5EF4-FFF2-40B4-BE49-F238E27FC236}">
                <a16:creationId xmlns:a16="http://schemas.microsoft.com/office/drawing/2014/main" id="{4203BE07-C6E3-5CA5-2D3D-CAAAC69975C3}"/>
              </a:ext>
            </a:extLst>
          </p:cNvPr>
          <p:cNvGrpSpPr/>
          <p:nvPr/>
        </p:nvGrpSpPr>
        <p:grpSpPr>
          <a:xfrm>
            <a:off x="6983799" y="3343814"/>
            <a:ext cx="1030062" cy="1015663"/>
            <a:chOff x="3594565" y="3343814"/>
            <a:chExt cx="1030062" cy="1015663"/>
          </a:xfrm>
        </p:grpSpPr>
        <p:sp>
          <p:nvSpPr>
            <p:cNvPr id="19" name="Rectángulo redondeado 18">
              <a:extLst>
                <a:ext uri="{FF2B5EF4-FFF2-40B4-BE49-F238E27FC236}">
                  <a16:creationId xmlns:a16="http://schemas.microsoft.com/office/drawing/2014/main" id="{59F02FBB-9795-15A3-5181-D52DD8D5D92F}"/>
                </a:ext>
              </a:extLst>
            </p:cNvPr>
            <p:cNvSpPr/>
            <p:nvPr/>
          </p:nvSpPr>
          <p:spPr>
            <a:xfrm>
              <a:off x="3594565" y="3343814"/>
              <a:ext cx="1030062" cy="1015663"/>
            </a:xfrm>
            <a:prstGeom prst="roundRect">
              <a:avLst>
                <a:gd name="adj" fmla="val 5008"/>
              </a:avLst>
            </a:prstGeom>
            <a:gradFill flip="none" rotWithShape="1">
              <a:gsLst>
                <a:gs pos="25000">
                  <a:srgbClr val="82DC77"/>
                </a:gs>
                <a:gs pos="100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21" name="Imagen 20">
              <a:extLst>
                <a:ext uri="{FF2B5EF4-FFF2-40B4-BE49-F238E27FC236}">
                  <a16:creationId xmlns:a16="http://schemas.microsoft.com/office/drawing/2014/main" id="{F12BED2E-15F5-7412-2B0A-B27970F6C115}"/>
                </a:ext>
              </a:extLst>
            </p:cNvPr>
            <p:cNvPicPr>
              <a:picLocks noChangeAspect="1"/>
            </p:cNvPicPr>
            <p:nvPr/>
          </p:nvPicPr>
          <p:blipFill>
            <a:blip r:embed="rId6"/>
            <a:srcRect/>
            <a:stretch/>
          </p:blipFill>
          <p:spPr>
            <a:xfrm>
              <a:off x="3835433" y="3550221"/>
              <a:ext cx="611076" cy="571652"/>
            </a:xfrm>
            <a:prstGeom prst="rect">
              <a:avLst/>
            </a:prstGeom>
          </p:spPr>
        </p:pic>
      </p:grpSp>
      <p:pic>
        <p:nvPicPr>
          <p:cNvPr id="22" name="Imagen 21">
            <a:extLst>
              <a:ext uri="{FF2B5EF4-FFF2-40B4-BE49-F238E27FC236}">
                <a16:creationId xmlns:a16="http://schemas.microsoft.com/office/drawing/2014/main" id="{4E1185E0-AB12-89D5-D5A9-B4BC4148C5FC}"/>
              </a:ext>
            </a:extLst>
          </p:cNvPr>
          <p:cNvPicPr>
            <a:picLocks noChangeAspect="1"/>
          </p:cNvPicPr>
          <p:nvPr/>
        </p:nvPicPr>
        <p:blipFill rotWithShape="1">
          <a:blip r:embed="rId7"/>
          <a:srcRect l="726" r="5972" b="5246"/>
          <a:stretch/>
        </p:blipFill>
        <p:spPr>
          <a:xfrm>
            <a:off x="4024387" y="1407781"/>
            <a:ext cx="2796630" cy="3735716"/>
          </a:xfrm>
          <a:prstGeom prst="rect">
            <a:avLst/>
          </a:prstGeom>
        </p:spPr>
      </p:pic>
      <p:pic>
        <p:nvPicPr>
          <p:cNvPr id="26" name="Imagen 25">
            <a:extLst>
              <a:ext uri="{FF2B5EF4-FFF2-40B4-BE49-F238E27FC236}">
                <a16:creationId xmlns:a16="http://schemas.microsoft.com/office/drawing/2014/main" id="{652C91F0-4DAD-F1F3-22AD-2C92B71ED41E}"/>
              </a:ext>
            </a:extLst>
          </p:cNvPr>
          <p:cNvPicPr>
            <a:picLocks noChangeAspect="1"/>
          </p:cNvPicPr>
          <p:nvPr/>
        </p:nvPicPr>
        <p:blipFill>
          <a:blip r:embed="rId8"/>
          <a:srcRect/>
          <a:stretch/>
        </p:blipFill>
        <p:spPr>
          <a:xfrm>
            <a:off x="3537105" y="592036"/>
            <a:ext cx="500302" cy="364802"/>
          </a:xfrm>
          <a:prstGeom prst="rect">
            <a:avLst/>
          </a:prstGeom>
        </p:spPr>
      </p:pic>
      <p:pic>
        <p:nvPicPr>
          <p:cNvPr id="32" name="Imagen 31">
            <a:extLst>
              <a:ext uri="{FF2B5EF4-FFF2-40B4-BE49-F238E27FC236}">
                <a16:creationId xmlns:a16="http://schemas.microsoft.com/office/drawing/2014/main" id="{0E4B3B99-B0E4-DD76-C229-F7A6EBBBBF46}"/>
              </a:ext>
            </a:extLst>
          </p:cNvPr>
          <p:cNvPicPr>
            <a:picLocks noChangeAspect="1"/>
          </p:cNvPicPr>
          <p:nvPr/>
        </p:nvPicPr>
        <p:blipFill>
          <a:blip r:embed="rId9"/>
          <a:srcRect/>
          <a:stretch/>
        </p:blipFill>
        <p:spPr>
          <a:xfrm>
            <a:off x="6923529" y="592036"/>
            <a:ext cx="397965" cy="364802"/>
          </a:xfrm>
          <a:prstGeom prst="rect">
            <a:avLst/>
          </a:prstGeom>
        </p:spPr>
      </p:pic>
      <p:grpSp>
        <p:nvGrpSpPr>
          <p:cNvPr id="2" name="Grupo 1">
            <a:extLst>
              <a:ext uri="{FF2B5EF4-FFF2-40B4-BE49-F238E27FC236}">
                <a16:creationId xmlns:a16="http://schemas.microsoft.com/office/drawing/2014/main" id="{B32D75ED-F310-7330-D832-837812C5D79B}"/>
              </a:ext>
            </a:extLst>
          </p:cNvPr>
          <p:cNvGrpSpPr/>
          <p:nvPr/>
        </p:nvGrpSpPr>
        <p:grpSpPr>
          <a:xfrm>
            <a:off x="239546" y="884830"/>
            <a:ext cx="1367112" cy="1870130"/>
            <a:chOff x="239546" y="1370936"/>
            <a:chExt cx="1367112" cy="1870130"/>
          </a:xfrm>
        </p:grpSpPr>
        <p:sp>
          <p:nvSpPr>
            <p:cNvPr id="6" name="CuadroTexto 5">
              <a:hlinkClick r:id="rId10" action="ppaction://hlinksldjump"/>
              <a:extLst>
                <a:ext uri="{FF2B5EF4-FFF2-40B4-BE49-F238E27FC236}">
                  <a16:creationId xmlns:a16="http://schemas.microsoft.com/office/drawing/2014/main" id="{E3ED33FA-97E8-19F7-ACCB-38FADA640E41}"/>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0" name="CuadroTexto 9">
              <a:hlinkClick r:id="rId11" action="ppaction://hlinksldjump"/>
              <a:extLst>
                <a:ext uri="{FF2B5EF4-FFF2-40B4-BE49-F238E27FC236}">
                  <a16:creationId xmlns:a16="http://schemas.microsoft.com/office/drawing/2014/main" id="{78DF34DF-AC20-A5AF-51A0-71BE5E375E06}"/>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HO NECESSITO?</a:t>
              </a:r>
            </a:p>
          </p:txBody>
        </p:sp>
        <p:sp>
          <p:nvSpPr>
            <p:cNvPr id="12" name="CuadroTexto 11">
              <a:hlinkClick r:id="rId12" action="ppaction://hlinksldjump"/>
              <a:extLst>
                <a:ext uri="{FF2B5EF4-FFF2-40B4-BE49-F238E27FC236}">
                  <a16:creationId xmlns:a16="http://schemas.microsoft.com/office/drawing/2014/main" id="{5728DE7D-8CAC-5FCB-26A4-5805CBBB247B}"/>
                </a:ext>
              </a:extLst>
            </p:cNvPr>
            <p:cNvSpPr txBox="1"/>
            <p:nvPr/>
          </p:nvSpPr>
          <p:spPr>
            <a:xfrm>
              <a:off x="239547" y="240200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13" name="CuadroTexto 12">
              <a:hlinkClick r:id="rId13" action="ppaction://hlinksldjump"/>
              <a:extLst>
                <a:ext uri="{FF2B5EF4-FFF2-40B4-BE49-F238E27FC236}">
                  <a16:creationId xmlns:a16="http://schemas.microsoft.com/office/drawing/2014/main" id="{5715E759-0112-D129-04D0-D48585E0D9A2}"/>
                </a:ext>
              </a:extLst>
            </p:cNvPr>
            <p:cNvSpPr txBox="1"/>
            <p:nvPr/>
          </p:nvSpPr>
          <p:spPr>
            <a:xfrm>
              <a:off x="239547" y="268097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16" name="CuadroTexto 15">
              <a:hlinkClick r:id="rId14" action="ppaction://hlinksldjump"/>
              <a:extLst>
                <a:ext uri="{FF2B5EF4-FFF2-40B4-BE49-F238E27FC236}">
                  <a16:creationId xmlns:a16="http://schemas.microsoft.com/office/drawing/2014/main" id="{275B48FE-19FD-76EF-03E1-7E42AF96EC13}"/>
                </a:ext>
              </a:extLst>
            </p:cNvPr>
            <p:cNvSpPr txBox="1"/>
            <p:nvPr/>
          </p:nvSpPr>
          <p:spPr>
            <a:xfrm>
              <a:off x="239547" y="294961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0" name="Conector recto 19">
              <a:extLst>
                <a:ext uri="{FF2B5EF4-FFF2-40B4-BE49-F238E27FC236}">
                  <a16:creationId xmlns:a16="http://schemas.microsoft.com/office/drawing/2014/main" id="{BAB8B6FD-1DF8-B902-5E86-8D92C5CB4F47}"/>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CA3B3D5E-FFAC-CBDC-D96C-AFCB3B1CBBD0}"/>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B9D7DCF6-5DB9-F48F-0B0E-334833D2F82F}"/>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40BD8125-0C08-58E8-DBFA-E9BDE43789C5}"/>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C12A10E4-CE06-F1D2-DC48-E78E08DDA41C}"/>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592F0AAE-BB9C-53D7-D0C1-57FCE81E5101}"/>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CuadroTexto 30">
              <a:hlinkClick r:id="rId15" action="ppaction://hlinksldjump"/>
              <a:extLst>
                <a:ext uri="{FF2B5EF4-FFF2-40B4-BE49-F238E27FC236}">
                  <a16:creationId xmlns:a16="http://schemas.microsoft.com/office/drawing/2014/main" id="{05B49088-CB5F-7986-649F-4A006F01E68A}"/>
                </a:ext>
              </a:extLst>
            </p:cNvPr>
            <p:cNvSpPr txBox="1"/>
            <p:nvPr/>
          </p:nvSpPr>
          <p:spPr>
            <a:xfrm>
              <a:off x="239547" y="1791308"/>
              <a:ext cx="993941"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Préstecs</a:t>
              </a:r>
            </a:p>
          </p:txBody>
        </p:sp>
        <p:sp>
          <p:nvSpPr>
            <p:cNvPr id="33" name="Elipse 32">
              <a:extLst>
                <a:ext uri="{FF2B5EF4-FFF2-40B4-BE49-F238E27FC236}">
                  <a16:creationId xmlns:a16="http://schemas.microsoft.com/office/drawing/2014/main" id="{D95B392C-1734-1B44-59F4-F0DD052111DA}"/>
                </a:ext>
              </a:extLst>
            </p:cNvPr>
            <p:cNvSpPr/>
            <p:nvPr/>
          </p:nvSpPr>
          <p:spPr>
            <a:xfrm>
              <a:off x="1337631" y="197212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34" name="CuadroTexto 33">
              <a:hlinkClick r:id="rId16" action="ppaction://hlinksldjump"/>
              <a:extLst>
                <a:ext uri="{FF2B5EF4-FFF2-40B4-BE49-F238E27FC236}">
                  <a16:creationId xmlns:a16="http://schemas.microsoft.com/office/drawing/2014/main" id="{06117AB9-B958-A68A-F000-823D3609E56D}"/>
                </a:ext>
              </a:extLst>
            </p:cNvPr>
            <p:cNvSpPr txBox="1"/>
            <p:nvPr/>
          </p:nvSpPr>
          <p:spPr>
            <a:xfrm>
              <a:off x="239546" y="1909720"/>
              <a:ext cx="1225697"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Raonable - No raonable</a:t>
              </a:r>
            </a:p>
          </p:txBody>
        </p:sp>
        <p:sp>
          <p:nvSpPr>
            <p:cNvPr id="35" name="CuadroTexto 34">
              <a:hlinkClick r:id="rId17" action="ppaction://hlinksldjump"/>
              <a:extLst>
                <a:ext uri="{FF2B5EF4-FFF2-40B4-BE49-F238E27FC236}">
                  <a16:creationId xmlns:a16="http://schemas.microsoft.com/office/drawing/2014/main" id="{EB435A87-4036-785E-A85B-42755054454C}"/>
                </a:ext>
              </a:extLst>
            </p:cNvPr>
            <p:cNvSpPr txBox="1"/>
            <p:nvPr/>
          </p:nvSpPr>
          <p:spPr>
            <a:xfrm>
              <a:off x="239547" y="2034710"/>
              <a:ext cx="1098083" cy="200055"/>
            </a:xfrm>
            <a:prstGeom prst="rect">
              <a:avLst/>
            </a:prstGeom>
            <a:noFill/>
            <a:effectLst/>
          </p:spPr>
          <p:txBody>
            <a:bodyPr wrap="square" rtlCol="0">
              <a:spAutoFit/>
            </a:bodyPr>
            <a:lstStyle>
              <a:defPPr>
                <a:defRPr lang="es-ES"/>
              </a:defPPr>
              <a:lvl1pPr>
                <a:defRPr sz="700">
                  <a:solidFill>
                    <a:schemeClr val="bg1"/>
                  </a:solidFill>
                  <a:latin typeface="PP Neue Montreal Book" pitchFamily="2" charset="77"/>
                </a:defRPr>
              </a:lvl1pPr>
            </a:lstStyle>
            <a:p>
              <a:r>
                <a:rPr lang="ca-ES" noProof="0" dirty="0">
                  <a:solidFill>
                    <a:schemeClr val="bg1">
                      <a:alpha val="50000"/>
                    </a:schemeClr>
                  </a:solidFill>
                  <a:latin typeface="Arial" panose="020B0604020202020204" pitchFamily="34" charset="0"/>
                </a:rPr>
                <a:t>Crèdit o dèbit?</a:t>
              </a:r>
            </a:p>
          </p:txBody>
        </p:sp>
        <p:sp>
          <p:nvSpPr>
            <p:cNvPr id="36" name="CuadroTexto 35">
              <a:hlinkClick r:id="rId18" action="ppaction://hlinksldjump"/>
              <a:extLst>
                <a:ext uri="{FF2B5EF4-FFF2-40B4-BE49-F238E27FC236}">
                  <a16:creationId xmlns:a16="http://schemas.microsoft.com/office/drawing/2014/main" id="{D0351DF6-3BD5-BA10-48C8-E508E98E8BC8}"/>
                </a:ext>
              </a:extLst>
            </p:cNvPr>
            <p:cNvSpPr txBox="1"/>
            <p:nvPr/>
          </p:nvSpPr>
          <p:spPr>
            <a:xfrm>
              <a:off x="239547" y="2166278"/>
              <a:ext cx="1098083"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Consells de seguretat</a:t>
              </a:r>
            </a:p>
          </p:txBody>
        </p:sp>
      </p:grpSp>
      <p:grpSp>
        <p:nvGrpSpPr>
          <p:cNvPr id="37" name="Grupo 36">
            <a:extLst>
              <a:ext uri="{FF2B5EF4-FFF2-40B4-BE49-F238E27FC236}">
                <a16:creationId xmlns:a16="http://schemas.microsoft.com/office/drawing/2014/main" id="{8417F546-6659-1BAD-B369-6805DEC53E99}"/>
              </a:ext>
            </a:extLst>
          </p:cNvPr>
          <p:cNvGrpSpPr/>
          <p:nvPr/>
        </p:nvGrpSpPr>
        <p:grpSpPr>
          <a:xfrm>
            <a:off x="358924" y="353802"/>
            <a:ext cx="1299998" cy="414765"/>
            <a:chOff x="210020" y="376946"/>
            <a:chExt cx="4676942" cy="414765"/>
          </a:xfrm>
        </p:grpSpPr>
        <p:sp>
          <p:nvSpPr>
            <p:cNvPr id="42" name="CuadroTexto 41">
              <a:extLst>
                <a:ext uri="{FF2B5EF4-FFF2-40B4-BE49-F238E27FC236}">
                  <a16:creationId xmlns:a16="http://schemas.microsoft.com/office/drawing/2014/main" id="{53773313-FDA6-F3BE-7981-8DDD55E6EF2F}"/>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43" name="CuadroTexto 42">
              <a:extLst>
                <a:ext uri="{FF2B5EF4-FFF2-40B4-BE49-F238E27FC236}">
                  <a16:creationId xmlns:a16="http://schemas.microsoft.com/office/drawing/2014/main" id="{F801E194-D204-CCA5-FDF7-8F6EDAAC377D}"/>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1831419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ángulo redondeado 83">
            <a:extLst>
              <a:ext uri="{FF2B5EF4-FFF2-40B4-BE49-F238E27FC236}">
                <a16:creationId xmlns:a16="http://schemas.microsoft.com/office/drawing/2014/main" id="{657090EA-D16B-7122-63F8-FE92E25350B8}"/>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 name="Rectángulo redondeado 6">
            <a:extLst>
              <a:ext uri="{FF2B5EF4-FFF2-40B4-BE49-F238E27FC236}">
                <a16:creationId xmlns:a16="http://schemas.microsoft.com/office/drawing/2014/main" id="{7350987F-AF02-0CD6-2943-B25C5BC5EDC0}"/>
              </a:ext>
            </a:extLst>
          </p:cNvPr>
          <p:cNvSpPr/>
          <p:nvPr/>
        </p:nvSpPr>
        <p:spPr>
          <a:xfrm>
            <a:off x="2390714" y="521673"/>
            <a:ext cx="2878597" cy="403608"/>
          </a:xfrm>
          <a:prstGeom prst="roundRect">
            <a:avLst>
              <a:gd name="adj" fmla="val 11528"/>
            </a:avLst>
          </a:prstGeom>
          <a:gradFill flip="none" rotWithShape="1">
            <a:gsLst>
              <a:gs pos="25000">
                <a:srgbClr val="92D050"/>
              </a:gs>
              <a:gs pos="99000">
                <a:srgbClr val="00B05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 name="CuadroTexto 4">
            <a:extLst>
              <a:ext uri="{FF2B5EF4-FFF2-40B4-BE49-F238E27FC236}">
                <a16:creationId xmlns:a16="http://schemas.microsoft.com/office/drawing/2014/main" id="{E09EC06B-17C5-6E50-F39A-38DCB37E9ADC}"/>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38" name="CuadroTexto 37">
            <a:extLst>
              <a:ext uri="{FF2B5EF4-FFF2-40B4-BE49-F238E27FC236}">
                <a16:creationId xmlns:a16="http://schemas.microsoft.com/office/drawing/2014/main" id="{522EF08D-7244-9EC5-E431-7BA85CA47C2C}"/>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HO NECESSITO?</a:t>
            </a:r>
          </a:p>
        </p:txBody>
      </p:sp>
      <p:pic>
        <p:nvPicPr>
          <p:cNvPr id="39" name="Imagen 38">
            <a:extLst>
              <a:ext uri="{FF2B5EF4-FFF2-40B4-BE49-F238E27FC236}">
                <a16:creationId xmlns:a16="http://schemas.microsoft.com/office/drawing/2014/main" id="{ED932435-0F01-CB43-AD07-0C5BBFAE2C5C}"/>
              </a:ext>
            </a:extLst>
          </p:cNvPr>
          <p:cNvPicPr>
            <a:picLocks noChangeAspect="1"/>
          </p:cNvPicPr>
          <p:nvPr/>
        </p:nvPicPr>
        <p:blipFill>
          <a:blip r:embed="rId3"/>
          <a:srcRect/>
          <a:stretch/>
        </p:blipFill>
        <p:spPr>
          <a:xfrm>
            <a:off x="305731" y="4198139"/>
            <a:ext cx="371846" cy="297477"/>
          </a:xfrm>
          <a:prstGeom prst="rect">
            <a:avLst/>
          </a:prstGeom>
        </p:spPr>
      </p:pic>
      <p:sp>
        <p:nvSpPr>
          <p:cNvPr id="40" name="CuadroTexto 39">
            <a:extLst>
              <a:ext uri="{FF2B5EF4-FFF2-40B4-BE49-F238E27FC236}">
                <a16:creationId xmlns:a16="http://schemas.microsoft.com/office/drawing/2014/main" id="{2C76B01E-A167-3661-464C-A4AEC09842AE}"/>
              </a:ext>
            </a:extLst>
          </p:cNvPr>
          <p:cNvSpPr txBox="1"/>
          <p:nvPr/>
        </p:nvSpPr>
        <p:spPr>
          <a:xfrm>
            <a:off x="2632956" y="1342682"/>
            <a:ext cx="2543467" cy="553998"/>
          </a:xfrm>
          <a:prstGeom prst="rect">
            <a:avLst/>
          </a:prstGeom>
          <a:noFill/>
          <a:effectLst>
            <a:outerShdw blurRad="50800" dist="38100" dir="2700000" algn="tl" rotWithShape="0">
              <a:prstClr val="black">
                <a:alpha val="30000"/>
              </a:prstClr>
            </a:outerShdw>
          </a:effectLst>
        </p:spPr>
        <p:txBody>
          <a:bodyPr wrap="square" rtlCol="0">
            <a:spAutoFit/>
          </a:bodyPr>
          <a:lstStyle/>
          <a:p>
            <a:pPr algn="ctr"/>
            <a:r>
              <a:rPr lang="ca-ES" sz="3000" b="1" noProof="0" dirty="0">
                <a:latin typeface="Arial" panose="020B0604020202020204" pitchFamily="34" charset="0"/>
                <a:ea typeface="PP Neue Montreal" pitchFamily="2" charset="77"/>
              </a:rPr>
              <a:t>“Raonable”</a:t>
            </a:r>
          </a:p>
        </p:txBody>
      </p:sp>
      <p:sp>
        <p:nvSpPr>
          <p:cNvPr id="41" name="CuadroTexto 40">
            <a:extLst>
              <a:ext uri="{FF2B5EF4-FFF2-40B4-BE49-F238E27FC236}">
                <a16:creationId xmlns:a16="http://schemas.microsoft.com/office/drawing/2014/main" id="{0E710C34-1C05-D075-8071-347F718D4DCD}"/>
              </a:ext>
            </a:extLst>
          </p:cNvPr>
          <p:cNvSpPr txBox="1"/>
          <p:nvPr/>
        </p:nvSpPr>
        <p:spPr>
          <a:xfrm>
            <a:off x="3298870" y="1079582"/>
            <a:ext cx="1286286" cy="369332"/>
          </a:xfrm>
          <a:prstGeom prst="rect">
            <a:avLst/>
          </a:prstGeom>
          <a:noFill/>
          <a:effectLst/>
        </p:spPr>
        <p:txBody>
          <a:bodyPr wrap="square" rtlCol="0">
            <a:spAutoFit/>
          </a:bodyPr>
          <a:lstStyle/>
          <a:p>
            <a:pPr algn="ctr"/>
            <a:r>
              <a:rPr lang="ca-ES" sz="1800" b="1" noProof="0" dirty="0">
                <a:latin typeface="Arial" panose="020B0604020202020204" pitchFamily="34" charset="0"/>
                <a:ea typeface="PP Neue Montreal" pitchFamily="2" charset="77"/>
              </a:rPr>
              <a:t>Préstec</a:t>
            </a:r>
          </a:p>
        </p:txBody>
      </p:sp>
      <p:sp>
        <p:nvSpPr>
          <p:cNvPr id="3" name="CuadroTexto 2">
            <a:extLst>
              <a:ext uri="{FF2B5EF4-FFF2-40B4-BE49-F238E27FC236}">
                <a16:creationId xmlns:a16="http://schemas.microsoft.com/office/drawing/2014/main" id="{B2154576-6D58-1B4D-62C7-C1F990FAB87E}"/>
              </a:ext>
            </a:extLst>
          </p:cNvPr>
          <p:cNvSpPr txBox="1"/>
          <p:nvPr/>
        </p:nvSpPr>
        <p:spPr>
          <a:xfrm>
            <a:off x="5613853" y="1342682"/>
            <a:ext cx="3180699" cy="553998"/>
          </a:xfrm>
          <a:prstGeom prst="rect">
            <a:avLst/>
          </a:prstGeom>
          <a:noFill/>
          <a:effectLst>
            <a:outerShdw blurRad="50800" dist="38100" dir="2700000" algn="tl" rotWithShape="0">
              <a:prstClr val="black">
                <a:alpha val="30000"/>
              </a:prstClr>
            </a:outerShdw>
          </a:effectLst>
        </p:spPr>
        <p:txBody>
          <a:bodyPr wrap="square" rtlCol="0">
            <a:spAutoFit/>
          </a:bodyPr>
          <a:lstStyle/>
          <a:p>
            <a:pPr algn="ctr"/>
            <a:r>
              <a:rPr lang="ca-ES" sz="3000" b="1" noProof="0" dirty="0">
                <a:latin typeface="Arial" panose="020B0604020202020204" pitchFamily="34" charset="0"/>
                <a:ea typeface="PP Neue Montreal" pitchFamily="2" charset="77"/>
              </a:rPr>
              <a:t>“No Raonable”</a:t>
            </a:r>
          </a:p>
        </p:txBody>
      </p:sp>
      <p:sp>
        <p:nvSpPr>
          <p:cNvPr id="4" name="CuadroTexto 3">
            <a:extLst>
              <a:ext uri="{FF2B5EF4-FFF2-40B4-BE49-F238E27FC236}">
                <a16:creationId xmlns:a16="http://schemas.microsoft.com/office/drawing/2014/main" id="{7C091CEF-EFA6-5C4B-30BE-BEE2489F0924}"/>
              </a:ext>
            </a:extLst>
          </p:cNvPr>
          <p:cNvSpPr txBox="1"/>
          <p:nvPr/>
        </p:nvSpPr>
        <p:spPr>
          <a:xfrm>
            <a:off x="6528873" y="1079582"/>
            <a:ext cx="1286286" cy="369332"/>
          </a:xfrm>
          <a:prstGeom prst="rect">
            <a:avLst/>
          </a:prstGeom>
          <a:noFill/>
          <a:effectLst/>
        </p:spPr>
        <p:txBody>
          <a:bodyPr wrap="square" rtlCol="0">
            <a:spAutoFit/>
          </a:bodyPr>
          <a:lstStyle/>
          <a:p>
            <a:pPr algn="ctr"/>
            <a:r>
              <a:rPr lang="ca-ES" sz="1800" b="1" noProof="0" dirty="0">
                <a:latin typeface="Arial" panose="020B0604020202020204" pitchFamily="34" charset="0"/>
                <a:ea typeface="PP Neue Montreal" pitchFamily="2" charset="77"/>
              </a:rPr>
              <a:t>Préstec</a:t>
            </a:r>
          </a:p>
        </p:txBody>
      </p:sp>
      <p:pic>
        <p:nvPicPr>
          <p:cNvPr id="16" name="Imagen 15">
            <a:extLst>
              <a:ext uri="{FF2B5EF4-FFF2-40B4-BE49-F238E27FC236}">
                <a16:creationId xmlns:a16="http://schemas.microsoft.com/office/drawing/2014/main" id="{840F6843-5D4F-72C6-B5F5-2F87554BCE39}"/>
              </a:ext>
            </a:extLst>
          </p:cNvPr>
          <p:cNvPicPr>
            <a:picLocks noChangeAspect="1"/>
          </p:cNvPicPr>
          <p:nvPr/>
        </p:nvPicPr>
        <p:blipFill>
          <a:blip r:embed="rId4"/>
          <a:srcRect/>
          <a:stretch/>
        </p:blipFill>
        <p:spPr>
          <a:xfrm>
            <a:off x="3537105" y="592036"/>
            <a:ext cx="500302" cy="364802"/>
          </a:xfrm>
          <a:prstGeom prst="rect">
            <a:avLst/>
          </a:prstGeom>
        </p:spPr>
      </p:pic>
      <p:sp>
        <p:nvSpPr>
          <p:cNvPr id="23" name="Rectángulo redondeado 22">
            <a:extLst>
              <a:ext uri="{FF2B5EF4-FFF2-40B4-BE49-F238E27FC236}">
                <a16:creationId xmlns:a16="http://schemas.microsoft.com/office/drawing/2014/main" id="{BD6CB3DA-BF2D-3539-9196-DBD74B98C207}"/>
              </a:ext>
            </a:extLst>
          </p:cNvPr>
          <p:cNvSpPr/>
          <p:nvPr/>
        </p:nvSpPr>
        <p:spPr>
          <a:xfrm>
            <a:off x="5686501" y="521673"/>
            <a:ext cx="2878597" cy="403608"/>
          </a:xfrm>
          <a:prstGeom prst="roundRect">
            <a:avLst>
              <a:gd name="adj" fmla="val 11528"/>
            </a:avLst>
          </a:prstGeom>
          <a:gradFill flip="none" rotWithShape="1">
            <a:gsLst>
              <a:gs pos="25000">
                <a:srgbClr val="C00000"/>
              </a:gs>
              <a:gs pos="99000">
                <a:srgbClr val="FF000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24" name="Imagen 23">
            <a:extLst>
              <a:ext uri="{FF2B5EF4-FFF2-40B4-BE49-F238E27FC236}">
                <a16:creationId xmlns:a16="http://schemas.microsoft.com/office/drawing/2014/main" id="{6E5E7980-A040-48CF-6EE2-B8AD212032F2}"/>
              </a:ext>
            </a:extLst>
          </p:cNvPr>
          <p:cNvPicPr>
            <a:picLocks noChangeAspect="1"/>
          </p:cNvPicPr>
          <p:nvPr/>
        </p:nvPicPr>
        <p:blipFill>
          <a:blip r:embed="rId5"/>
          <a:srcRect/>
          <a:stretch/>
        </p:blipFill>
        <p:spPr>
          <a:xfrm>
            <a:off x="6923529" y="592036"/>
            <a:ext cx="397965" cy="364802"/>
          </a:xfrm>
          <a:prstGeom prst="rect">
            <a:avLst/>
          </a:prstGeom>
        </p:spPr>
      </p:pic>
      <p:cxnSp>
        <p:nvCxnSpPr>
          <p:cNvPr id="25" name="Conector recto 24">
            <a:extLst>
              <a:ext uri="{FF2B5EF4-FFF2-40B4-BE49-F238E27FC236}">
                <a16:creationId xmlns:a16="http://schemas.microsoft.com/office/drawing/2014/main" id="{D0CD0AF7-FCBA-E669-C758-BC2A67DBAF54}"/>
              </a:ext>
            </a:extLst>
          </p:cNvPr>
          <p:cNvCxnSpPr>
            <a:cxnSpLocks/>
          </p:cNvCxnSpPr>
          <p:nvPr/>
        </p:nvCxnSpPr>
        <p:spPr>
          <a:xfrm>
            <a:off x="5490418" y="558862"/>
            <a:ext cx="0" cy="39670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upo 13">
            <a:extLst>
              <a:ext uri="{FF2B5EF4-FFF2-40B4-BE49-F238E27FC236}">
                <a16:creationId xmlns:a16="http://schemas.microsoft.com/office/drawing/2014/main" id="{8840776E-2C80-52C1-8735-430A5DD0F8E3}"/>
              </a:ext>
            </a:extLst>
          </p:cNvPr>
          <p:cNvGrpSpPr/>
          <p:nvPr/>
        </p:nvGrpSpPr>
        <p:grpSpPr>
          <a:xfrm>
            <a:off x="2738544" y="2212444"/>
            <a:ext cx="2086670" cy="1810946"/>
            <a:chOff x="2738544" y="2212444"/>
            <a:chExt cx="2086670" cy="1810946"/>
          </a:xfrm>
        </p:grpSpPr>
        <p:grpSp>
          <p:nvGrpSpPr>
            <p:cNvPr id="2" name="Grupo 1">
              <a:extLst>
                <a:ext uri="{FF2B5EF4-FFF2-40B4-BE49-F238E27FC236}">
                  <a16:creationId xmlns:a16="http://schemas.microsoft.com/office/drawing/2014/main" id="{6B31E61A-ED7A-6545-0871-10CFB63278AE}"/>
                </a:ext>
              </a:extLst>
            </p:cNvPr>
            <p:cNvGrpSpPr/>
            <p:nvPr/>
          </p:nvGrpSpPr>
          <p:grpSpPr>
            <a:xfrm>
              <a:off x="2738544" y="2212444"/>
              <a:ext cx="2086670" cy="738664"/>
              <a:chOff x="2738544" y="2212444"/>
              <a:chExt cx="2086670" cy="738664"/>
            </a:xfrm>
          </p:grpSpPr>
          <p:sp>
            <p:nvSpPr>
              <p:cNvPr id="26" name="CuadroTexto 25">
                <a:extLst>
                  <a:ext uri="{FF2B5EF4-FFF2-40B4-BE49-F238E27FC236}">
                    <a16:creationId xmlns:a16="http://schemas.microsoft.com/office/drawing/2014/main" id="{A90CFA6A-86DB-D125-72E4-EE610D548559}"/>
                  </a:ext>
                </a:extLst>
              </p:cNvPr>
              <p:cNvSpPr txBox="1"/>
              <p:nvPr/>
            </p:nvSpPr>
            <p:spPr>
              <a:xfrm>
                <a:off x="2825536" y="2212444"/>
                <a:ext cx="1999678" cy="738664"/>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Per comprar coses que necessites per estudiar o treballar.</a:t>
                </a:r>
              </a:p>
            </p:txBody>
          </p:sp>
          <p:sp>
            <p:nvSpPr>
              <p:cNvPr id="32" name="Elipse 31">
                <a:extLst>
                  <a:ext uri="{FF2B5EF4-FFF2-40B4-BE49-F238E27FC236}">
                    <a16:creationId xmlns:a16="http://schemas.microsoft.com/office/drawing/2014/main" id="{D932B167-B270-3A68-E310-E940CAC1219B}"/>
                  </a:ext>
                </a:extLst>
              </p:cNvPr>
              <p:cNvSpPr/>
              <p:nvPr/>
            </p:nvSpPr>
            <p:spPr>
              <a:xfrm>
                <a:off x="2738544" y="2324738"/>
                <a:ext cx="82442" cy="82442"/>
              </a:xfrm>
              <a:prstGeom prst="ellipse">
                <a:avLst/>
              </a:prstGeom>
              <a:solidFill>
                <a:srgbClr val="42BB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tx1"/>
                  </a:solidFill>
                </a:endParaRPr>
              </a:p>
            </p:txBody>
          </p:sp>
        </p:grpSp>
        <p:grpSp>
          <p:nvGrpSpPr>
            <p:cNvPr id="11" name="Grupo 10">
              <a:extLst>
                <a:ext uri="{FF2B5EF4-FFF2-40B4-BE49-F238E27FC236}">
                  <a16:creationId xmlns:a16="http://schemas.microsoft.com/office/drawing/2014/main" id="{28ABD93D-0DE3-7B94-ADC4-CFBCB26E0665}"/>
                </a:ext>
              </a:extLst>
            </p:cNvPr>
            <p:cNvGrpSpPr/>
            <p:nvPr/>
          </p:nvGrpSpPr>
          <p:grpSpPr>
            <a:xfrm>
              <a:off x="2738544" y="3284726"/>
              <a:ext cx="2086670" cy="738664"/>
              <a:chOff x="2738544" y="3284726"/>
              <a:chExt cx="2086670" cy="738664"/>
            </a:xfrm>
          </p:grpSpPr>
          <p:sp>
            <p:nvSpPr>
              <p:cNvPr id="33" name="CuadroTexto 32">
                <a:extLst>
                  <a:ext uri="{FF2B5EF4-FFF2-40B4-BE49-F238E27FC236}">
                    <a16:creationId xmlns:a16="http://schemas.microsoft.com/office/drawing/2014/main" id="{4D646284-E211-D32B-6825-3F2A5825F43B}"/>
                  </a:ext>
                </a:extLst>
              </p:cNvPr>
              <p:cNvSpPr txBox="1"/>
              <p:nvPr/>
            </p:nvSpPr>
            <p:spPr>
              <a:xfrm>
                <a:off x="2825536" y="3284726"/>
                <a:ext cx="1999678" cy="738664"/>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Quan les quotes del préstec substitueixen una despesa</a:t>
                </a:r>
              </a:p>
            </p:txBody>
          </p:sp>
          <p:sp>
            <p:nvSpPr>
              <p:cNvPr id="35" name="Elipse 34">
                <a:extLst>
                  <a:ext uri="{FF2B5EF4-FFF2-40B4-BE49-F238E27FC236}">
                    <a16:creationId xmlns:a16="http://schemas.microsoft.com/office/drawing/2014/main" id="{2E9964AD-A36E-363D-194C-680ED98DE46D}"/>
                  </a:ext>
                </a:extLst>
              </p:cNvPr>
              <p:cNvSpPr/>
              <p:nvPr/>
            </p:nvSpPr>
            <p:spPr>
              <a:xfrm>
                <a:off x="2738544" y="3397020"/>
                <a:ext cx="82442" cy="82442"/>
              </a:xfrm>
              <a:prstGeom prst="ellipse">
                <a:avLst/>
              </a:prstGeom>
              <a:solidFill>
                <a:srgbClr val="42BB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tx1"/>
                  </a:solidFill>
                </a:endParaRPr>
              </a:p>
            </p:txBody>
          </p:sp>
        </p:grpSp>
      </p:grpSp>
      <p:grpSp>
        <p:nvGrpSpPr>
          <p:cNvPr id="18" name="Grupo 17">
            <a:extLst>
              <a:ext uri="{FF2B5EF4-FFF2-40B4-BE49-F238E27FC236}">
                <a16:creationId xmlns:a16="http://schemas.microsoft.com/office/drawing/2014/main" id="{5F67D8BE-AAF8-0ADA-AC7B-8314AC3EBB16}"/>
              </a:ext>
            </a:extLst>
          </p:cNvPr>
          <p:cNvGrpSpPr/>
          <p:nvPr/>
        </p:nvGrpSpPr>
        <p:grpSpPr>
          <a:xfrm>
            <a:off x="6067223" y="2212444"/>
            <a:ext cx="2086670" cy="2026389"/>
            <a:chOff x="6067223" y="2212444"/>
            <a:chExt cx="2086670" cy="2026389"/>
          </a:xfrm>
        </p:grpSpPr>
        <p:grpSp>
          <p:nvGrpSpPr>
            <p:cNvPr id="15" name="Grupo 14">
              <a:extLst>
                <a:ext uri="{FF2B5EF4-FFF2-40B4-BE49-F238E27FC236}">
                  <a16:creationId xmlns:a16="http://schemas.microsoft.com/office/drawing/2014/main" id="{E0A5C633-2DA0-2105-4CE3-64A6E55B7AC8}"/>
                </a:ext>
              </a:extLst>
            </p:cNvPr>
            <p:cNvGrpSpPr/>
            <p:nvPr/>
          </p:nvGrpSpPr>
          <p:grpSpPr>
            <a:xfrm>
              <a:off x="6067223" y="2212444"/>
              <a:ext cx="2086670" cy="738664"/>
              <a:chOff x="6067223" y="2212444"/>
              <a:chExt cx="2086670" cy="738664"/>
            </a:xfrm>
          </p:grpSpPr>
          <p:sp>
            <p:nvSpPr>
              <p:cNvPr id="36" name="CuadroTexto 35">
                <a:extLst>
                  <a:ext uri="{FF2B5EF4-FFF2-40B4-BE49-F238E27FC236}">
                    <a16:creationId xmlns:a16="http://schemas.microsoft.com/office/drawing/2014/main" id="{34E40096-CF95-0DFB-FCA2-C987EC923CCA}"/>
                  </a:ext>
                </a:extLst>
              </p:cNvPr>
              <p:cNvSpPr txBox="1"/>
              <p:nvPr/>
            </p:nvSpPr>
            <p:spPr>
              <a:xfrm>
                <a:off x="6154215" y="2212444"/>
                <a:ext cx="1999678" cy="738664"/>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El que sobrepassa el deute que podem assumir.</a:t>
                </a:r>
              </a:p>
            </p:txBody>
          </p:sp>
          <p:sp>
            <p:nvSpPr>
              <p:cNvPr id="47" name="Elipse 46">
                <a:extLst>
                  <a:ext uri="{FF2B5EF4-FFF2-40B4-BE49-F238E27FC236}">
                    <a16:creationId xmlns:a16="http://schemas.microsoft.com/office/drawing/2014/main" id="{C7A0E5DE-86BF-E72F-07B9-5A589B2B90F7}"/>
                  </a:ext>
                </a:extLst>
              </p:cNvPr>
              <p:cNvSpPr/>
              <p:nvPr/>
            </p:nvSpPr>
            <p:spPr>
              <a:xfrm>
                <a:off x="6067223" y="2324738"/>
                <a:ext cx="82442" cy="824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tx1"/>
                  </a:solidFill>
                </a:endParaRPr>
              </a:p>
            </p:txBody>
          </p:sp>
        </p:grpSp>
        <p:grpSp>
          <p:nvGrpSpPr>
            <p:cNvPr id="17" name="Grupo 16">
              <a:extLst>
                <a:ext uri="{FF2B5EF4-FFF2-40B4-BE49-F238E27FC236}">
                  <a16:creationId xmlns:a16="http://schemas.microsoft.com/office/drawing/2014/main" id="{9210A28B-289F-689B-D3BD-0C435CC5AE9A}"/>
                </a:ext>
              </a:extLst>
            </p:cNvPr>
            <p:cNvGrpSpPr/>
            <p:nvPr/>
          </p:nvGrpSpPr>
          <p:grpSpPr>
            <a:xfrm>
              <a:off x="6067223" y="3284726"/>
              <a:ext cx="2080675" cy="954107"/>
              <a:chOff x="6067223" y="3284726"/>
              <a:chExt cx="2080675" cy="954107"/>
            </a:xfrm>
          </p:grpSpPr>
          <p:sp>
            <p:nvSpPr>
              <p:cNvPr id="48" name="CuadroTexto 47">
                <a:extLst>
                  <a:ext uri="{FF2B5EF4-FFF2-40B4-BE49-F238E27FC236}">
                    <a16:creationId xmlns:a16="http://schemas.microsoft.com/office/drawing/2014/main" id="{50826A0E-4CB2-F5B7-C099-C3147A2ED2C8}"/>
                  </a:ext>
                </a:extLst>
              </p:cNvPr>
              <p:cNvSpPr txBox="1"/>
              <p:nvPr/>
            </p:nvSpPr>
            <p:spPr>
              <a:xfrm>
                <a:off x="6154215" y="3284726"/>
                <a:ext cx="1993683" cy="954107"/>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El que es demana </a:t>
                </a:r>
                <a:br>
                  <a:rPr lang="ca-ES" sz="1400" noProof="0" dirty="0">
                    <a:latin typeface="Arial" panose="020B0604020202020204" pitchFamily="34" charset="0"/>
                    <a:ea typeface="PP Neue Montreal Book" pitchFamily="2" charset="77"/>
                  </a:rPr>
                </a:br>
                <a:r>
                  <a:rPr lang="ca-ES" sz="1400" noProof="0" dirty="0">
                    <a:latin typeface="Arial" panose="020B0604020202020204" pitchFamily="34" charset="0"/>
                    <a:ea typeface="PP Neue Montreal Book" pitchFamily="2" charset="77"/>
                  </a:rPr>
                  <a:t>per comprar coses innecessàries o prescindibles.</a:t>
                </a:r>
              </a:p>
            </p:txBody>
          </p:sp>
          <p:sp>
            <p:nvSpPr>
              <p:cNvPr id="49" name="Elipse 48">
                <a:extLst>
                  <a:ext uri="{FF2B5EF4-FFF2-40B4-BE49-F238E27FC236}">
                    <a16:creationId xmlns:a16="http://schemas.microsoft.com/office/drawing/2014/main" id="{545F544E-8E24-39E0-A128-8704ADD03ED7}"/>
                  </a:ext>
                </a:extLst>
              </p:cNvPr>
              <p:cNvSpPr/>
              <p:nvPr/>
            </p:nvSpPr>
            <p:spPr>
              <a:xfrm>
                <a:off x="6067223" y="3397020"/>
                <a:ext cx="82442" cy="824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tx1"/>
                  </a:solidFill>
                </a:endParaRPr>
              </a:p>
            </p:txBody>
          </p:sp>
        </p:grpSp>
      </p:grpSp>
      <p:grpSp>
        <p:nvGrpSpPr>
          <p:cNvPr id="6" name="Grupo 5">
            <a:extLst>
              <a:ext uri="{FF2B5EF4-FFF2-40B4-BE49-F238E27FC236}">
                <a16:creationId xmlns:a16="http://schemas.microsoft.com/office/drawing/2014/main" id="{FACE6D9B-2C5B-7272-3845-E0194658A247}"/>
              </a:ext>
            </a:extLst>
          </p:cNvPr>
          <p:cNvGrpSpPr/>
          <p:nvPr/>
        </p:nvGrpSpPr>
        <p:grpSpPr>
          <a:xfrm>
            <a:off x="239546" y="884830"/>
            <a:ext cx="1367112" cy="1870130"/>
            <a:chOff x="239546" y="1370936"/>
            <a:chExt cx="1367112" cy="1870130"/>
          </a:xfrm>
        </p:grpSpPr>
        <p:sp>
          <p:nvSpPr>
            <p:cNvPr id="8" name="CuadroTexto 7">
              <a:hlinkClick r:id="rId6" action="ppaction://hlinksldjump"/>
              <a:extLst>
                <a:ext uri="{FF2B5EF4-FFF2-40B4-BE49-F238E27FC236}">
                  <a16:creationId xmlns:a16="http://schemas.microsoft.com/office/drawing/2014/main" id="{635D3719-8EF6-EFB8-E972-BD715462FB8E}"/>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9" name="CuadroTexto 8">
              <a:hlinkClick r:id="rId7" action="ppaction://hlinksldjump"/>
              <a:extLst>
                <a:ext uri="{FF2B5EF4-FFF2-40B4-BE49-F238E27FC236}">
                  <a16:creationId xmlns:a16="http://schemas.microsoft.com/office/drawing/2014/main" id="{F52BB397-4C96-C008-A31F-08F0FA534980}"/>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HO NECESSITO?</a:t>
              </a:r>
            </a:p>
          </p:txBody>
        </p:sp>
        <p:sp>
          <p:nvSpPr>
            <p:cNvPr id="10" name="CuadroTexto 9">
              <a:hlinkClick r:id="rId8" action="ppaction://hlinksldjump"/>
              <a:extLst>
                <a:ext uri="{FF2B5EF4-FFF2-40B4-BE49-F238E27FC236}">
                  <a16:creationId xmlns:a16="http://schemas.microsoft.com/office/drawing/2014/main" id="{4A0D1FDE-AFF9-FF93-0365-20E74A977060}"/>
                </a:ext>
              </a:extLst>
            </p:cNvPr>
            <p:cNvSpPr txBox="1"/>
            <p:nvPr/>
          </p:nvSpPr>
          <p:spPr>
            <a:xfrm>
              <a:off x="239547" y="240200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12" name="CuadroTexto 11">
              <a:hlinkClick r:id="rId9" action="ppaction://hlinksldjump"/>
              <a:extLst>
                <a:ext uri="{FF2B5EF4-FFF2-40B4-BE49-F238E27FC236}">
                  <a16:creationId xmlns:a16="http://schemas.microsoft.com/office/drawing/2014/main" id="{6365891F-9D66-852A-EB47-54284F17E064}"/>
                </a:ext>
              </a:extLst>
            </p:cNvPr>
            <p:cNvSpPr txBox="1"/>
            <p:nvPr/>
          </p:nvSpPr>
          <p:spPr>
            <a:xfrm>
              <a:off x="239547" y="268097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13" name="CuadroTexto 12">
              <a:hlinkClick r:id="rId10" action="ppaction://hlinksldjump"/>
              <a:extLst>
                <a:ext uri="{FF2B5EF4-FFF2-40B4-BE49-F238E27FC236}">
                  <a16:creationId xmlns:a16="http://schemas.microsoft.com/office/drawing/2014/main" id="{58530072-AE17-D370-E8BA-F6F7F88533B9}"/>
                </a:ext>
              </a:extLst>
            </p:cNvPr>
            <p:cNvSpPr txBox="1"/>
            <p:nvPr/>
          </p:nvSpPr>
          <p:spPr>
            <a:xfrm>
              <a:off x="239547" y="294961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19" name="Conector recto 18">
              <a:extLst>
                <a:ext uri="{FF2B5EF4-FFF2-40B4-BE49-F238E27FC236}">
                  <a16:creationId xmlns:a16="http://schemas.microsoft.com/office/drawing/2014/main" id="{A4A45530-5285-A53E-51E7-29ADA24B5DCE}"/>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24D18505-60AB-3F2E-4B75-091E715CB71E}"/>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55A95B46-9EC3-E584-DF22-28F8E3B1219E}"/>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442628E1-AECA-528B-7D5C-72F70A3A88D2}"/>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5B6FF60C-051E-4578-D739-2DF0CD7F4538}"/>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89EDC5AA-C75C-A283-989E-32D8BAE0F014}"/>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CuadroTexto 28">
              <a:hlinkClick r:id="rId11" action="ppaction://hlinksldjump"/>
              <a:extLst>
                <a:ext uri="{FF2B5EF4-FFF2-40B4-BE49-F238E27FC236}">
                  <a16:creationId xmlns:a16="http://schemas.microsoft.com/office/drawing/2014/main" id="{BA623448-A821-2018-6E0B-8B1F2E769A3A}"/>
                </a:ext>
              </a:extLst>
            </p:cNvPr>
            <p:cNvSpPr txBox="1"/>
            <p:nvPr/>
          </p:nvSpPr>
          <p:spPr>
            <a:xfrm>
              <a:off x="239547" y="1791308"/>
              <a:ext cx="993941"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Préstecs</a:t>
              </a:r>
            </a:p>
          </p:txBody>
        </p:sp>
        <p:sp>
          <p:nvSpPr>
            <p:cNvPr id="30" name="Elipse 29">
              <a:extLst>
                <a:ext uri="{FF2B5EF4-FFF2-40B4-BE49-F238E27FC236}">
                  <a16:creationId xmlns:a16="http://schemas.microsoft.com/office/drawing/2014/main" id="{394013CB-9D60-2784-8236-FC2BFE9B861D}"/>
                </a:ext>
              </a:extLst>
            </p:cNvPr>
            <p:cNvSpPr/>
            <p:nvPr/>
          </p:nvSpPr>
          <p:spPr>
            <a:xfrm>
              <a:off x="1337631" y="197212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31" name="CuadroTexto 30">
              <a:hlinkClick r:id="rId12" action="ppaction://hlinksldjump"/>
              <a:extLst>
                <a:ext uri="{FF2B5EF4-FFF2-40B4-BE49-F238E27FC236}">
                  <a16:creationId xmlns:a16="http://schemas.microsoft.com/office/drawing/2014/main" id="{D7AFDFC8-FB05-14C1-9418-0A4817A18791}"/>
                </a:ext>
              </a:extLst>
            </p:cNvPr>
            <p:cNvSpPr txBox="1"/>
            <p:nvPr/>
          </p:nvSpPr>
          <p:spPr>
            <a:xfrm>
              <a:off x="239546" y="1909720"/>
              <a:ext cx="1225697"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Raonable - No raonable</a:t>
              </a:r>
            </a:p>
          </p:txBody>
        </p:sp>
        <p:sp>
          <p:nvSpPr>
            <p:cNvPr id="34" name="CuadroTexto 33">
              <a:hlinkClick r:id="rId13" action="ppaction://hlinksldjump"/>
              <a:extLst>
                <a:ext uri="{FF2B5EF4-FFF2-40B4-BE49-F238E27FC236}">
                  <a16:creationId xmlns:a16="http://schemas.microsoft.com/office/drawing/2014/main" id="{241544A7-0449-2981-733F-AFCF1FF26AD3}"/>
                </a:ext>
              </a:extLst>
            </p:cNvPr>
            <p:cNvSpPr txBox="1"/>
            <p:nvPr/>
          </p:nvSpPr>
          <p:spPr>
            <a:xfrm>
              <a:off x="239547" y="2034710"/>
              <a:ext cx="1098083" cy="200055"/>
            </a:xfrm>
            <a:prstGeom prst="rect">
              <a:avLst/>
            </a:prstGeom>
            <a:noFill/>
            <a:effectLst/>
          </p:spPr>
          <p:txBody>
            <a:bodyPr wrap="square" rtlCol="0">
              <a:spAutoFit/>
            </a:bodyPr>
            <a:lstStyle>
              <a:defPPr>
                <a:defRPr lang="es-ES"/>
              </a:defPPr>
              <a:lvl1pPr>
                <a:defRPr sz="700">
                  <a:solidFill>
                    <a:schemeClr val="bg1"/>
                  </a:solidFill>
                  <a:latin typeface="PP Neue Montreal Book" pitchFamily="2" charset="77"/>
                </a:defRPr>
              </a:lvl1pPr>
            </a:lstStyle>
            <a:p>
              <a:r>
                <a:rPr lang="ca-ES" noProof="0" dirty="0">
                  <a:solidFill>
                    <a:schemeClr val="bg1">
                      <a:alpha val="50000"/>
                    </a:schemeClr>
                  </a:solidFill>
                  <a:latin typeface="Arial" panose="020B0604020202020204" pitchFamily="34" charset="0"/>
                </a:rPr>
                <a:t>Crèdit o dèbit?</a:t>
              </a:r>
            </a:p>
          </p:txBody>
        </p:sp>
        <p:sp>
          <p:nvSpPr>
            <p:cNvPr id="37" name="CuadroTexto 36">
              <a:hlinkClick r:id="rId14" action="ppaction://hlinksldjump"/>
              <a:extLst>
                <a:ext uri="{FF2B5EF4-FFF2-40B4-BE49-F238E27FC236}">
                  <a16:creationId xmlns:a16="http://schemas.microsoft.com/office/drawing/2014/main" id="{8F61B0AD-5E81-C6A9-40FE-37CEF18FEFE4}"/>
                </a:ext>
              </a:extLst>
            </p:cNvPr>
            <p:cNvSpPr txBox="1"/>
            <p:nvPr/>
          </p:nvSpPr>
          <p:spPr>
            <a:xfrm>
              <a:off x="239547" y="2166278"/>
              <a:ext cx="1268927"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Consells de seguretat</a:t>
              </a:r>
            </a:p>
          </p:txBody>
        </p:sp>
      </p:grpSp>
      <p:grpSp>
        <p:nvGrpSpPr>
          <p:cNvPr id="42" name="Grupo 41">
            <a:extLst>
              <a:ext uri="{FF2B5EF4-FFF2-40B4-BE49-F238E27FC236}">
                <a16:creationId xmlns:a16="http://schemas.microsoft.com/office/drawing/2014/main" id="{343F8438-2017-8C12-CA37-4369B047550F}"/>
              </a:ext>
            </a:extLst>
          </p:cNvPr>
          <p:cNvGrpSpPr/>
          <p:nvPr/>
        </p:nvGrpSpPr>
        <p:grpSpPr>
          <a:xfrm>
            <a:off x="358924" y="353802"/>
            <a:ext cx="1299998" cy="414765"/>
            <a:chOff x="210020" y="376946"/>
            <a:chExt cx="4676942" cy="414765"/>
          </a:xfrm>
        </p:grpSpPr>
        <p:sp>
          <p:nvSpPr>
            <p:cNvPr id="43" name="CuadroTexto 42">
              <a:extLst>
                <a:ext uri="{FF2B5EF4-FFF2-40B4-BE49-F238E27FC236}">
                  <a16:creationId xmlns:a16="http://schemas.microsoft.com/office/drawing/2014/main" id="{CE534E80-3CEE-490A-D824-D59B22C67228}"/>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44" name="CuadroTexto 43">
              <a:extLst>
                <a:ext uri="{FF2B5EF4-FFF2-40B4-BE49-F238E27FC236}">
                  <a16:creationId xmlns:a16="http://schemas.microsoft.com/office/drawing/2014/main" id="{2B5DF3B7-8D63-7D38-3324-6A1ED9A8C325}"/>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316568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544517" y="1745674"/>
            <a:ext cx="6002323" cy="3030820"/>
          </a:xfrm>
          <a:prstGeom prst="roundRect">
            <a:avLst>
              <a:gd name="adj" fmla="val 128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2" name="CuadroTexto 51">
            <a:extLst>
              <a:ext uri="{FF2B5EF4-FFF2-40B4-BE49-F238E27FC236}">
                <a16:creationId xmlns:a16="http://schemas.microsoft.com/office/drawing/2014/main" id="{E50A5A35-38E0-25BD-006E-11ABBE4F65AC}"/>
              </a:ext>
            </a:extLst>
          </p:cNvPr>
          <p:cNvSpPr txBox="1"/>
          <p:nvPr/>
        </p:nvSpPr>
        <p:spPr>
          <a:xfrm>
            <a:off x="1993462" y="367005"/>
            <a:ext cx="7005813"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 Crèdit o dèbit?</a:t>
            </a:r>
          </a:p>
        </p:txBody>
      </p:sp>
      <p:sp>
        <p:nvSpPr>
          <p:cNvPr id="53" name="CuadroTexto 52">
            <a:extLst>
              <a:ext uri="{FF2B5EF4-FFF2-40B4-BE49-F238E27FC236}">
                <a16:creationId xmlns:a16="http://schemas.microsoft.com/office/drawing/2014/main" id="{A5C9643C-232E-9B4A-BFB4-70397CD274C5}"/>
              </a:ext>
            </a:extLst>
          </p:cNvPr>
          <p:cNvSpPr txBox="1"/>
          <p:nvPr/>
        </p:nvSpPr>
        <p:spPr>
          <a:xfrm>
            <a:off x="4131246" y="2133270"/>
            <a:ext cx="4135675" cy="915572"/>
          </a:xfrm>
          <a:prstGeom prst="rect">
            <a:avLst/>
          </a:prstGeom>
          <a:noFill/>
          <a:effectLst/>
        </p:spPr>
        <p:txBody>
          <a:bodyPr wrap="square" rtlCol="0">
            <a:spAutoFit/>
          </a:bodyPr>
          <a:lstStyle/>
          <a:p>
            <a:pPr>
              <a:lnSpc>
                <a:spcPts val="2200"/>
              </a:lnSpc>
            </a:pPr>
            <a:r>
              <a:rPr lang="ca-ES" sz="1400" noProof="0" dirty="0">
                <a:latin typeface="Arial" panose="020B0604020202020204" pitchFamily="34" charset="0"/>
                <a:ea typeface="PP Neue Montreal Book" pitchFamily="2" charset="77"/>
              </a:rPr>
              <a:t>La Maria acaba de rebre una targeta de crèdit. Està pensant de fer-la servir per comprar-se un mòbil nou perquè li permet pagar-lo a terminis.</a:t>
            </a:r>
          </a:p>
        </p:txBody>
      </p:sp>
      <p:pic>
        <p:nvPicPr>
          <p:cNvPr id="15" name="Imagen 14">
            <a:extLst>
              <a:ext uri="{FF2B5EF4-FFF2-40B4-BE49-F238E27FC236}">
                <a16:creationId xmlns:a16="http://schemas.microsoft.com/office/drawing/2014/main" id="{E91A39B5-7F2C-F8B1-5E93-3354115B29B0}"/>
              </a:ext>
            </a:extLst>
          </p:cNvPr>
          <p:cNvPicPr>
            <a:picLocks noChangeAspect="1"/>
          </p:cNvPicPr>
          <p:nvPr/>
        </p:nvPicPr>
        <p:blipFill rotWithShape="1">
          <a:blip r:embed="rId3"/>
          <a:srcRect l="-2301" r="11359" b="8706"/>
          <a:stretch/>
        </p:blipFill>
        <p:spPr>
          <a:xfrm flipH="1">
            <a:off x="1085438" y="789146"/>
            <a:ext cx="3762855" cy="4354352"/>
          </a:xfrm>
          <a:prstGeom prst="rect">
            <a:avLst/>
          </a:prstGeom>
        </p:spPr>
      </p:pic>
      <p:sp>
        <p:nvSpPr>
          <p:cNvPr id="6" name="CuadroTexto 5">
            <a:extLst>
              <a:ext uri="{FF2B5EF4-FFF2-40B4-BE49-F238E27FC236}">
                <a16:creationId xmlns:a16="http://schemas.microsoft.com/office/drawing/2014/main" id="{CBA7EEB0-590D-11AE-8985-BED85979FFCD}"/>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35" name="CuadroTexto 34">
            <a:extLst>
              <a:ext uri="{FF2B5EF4-FFF2-40B4-BE49-F238E27FC236}">
                <a16:creationId xmlns:a16="http://schemas.microsoft.com/office/drawing/2014/main" id="{40F937BE-5714-EBB6-B489-07848FBD9244}"/>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HO NECESSITO?</a:t>
            </a:r>
          </a:p>
        </p:txBody>
      </p:sp>
      <p:pic>
        <p:nvPicPr>
          <p:cNvPr id="36" name="Imagen 35">
            <a:extLst>
              <a:ext uri="{FF2B5EF4-FFF2-40B4-BE49-F238E27FC236}">
                <a16:creationId xmlns:a16="http://schemas.microsoft.com/office/drawing/2014/main" id="{B39E2F10-0892-D08B-51D3-8EC8A4C4CF8E}"/>
              </a:ext>
            </a:extLst>
          </p:cNvPr>
          <p:cNvPicPr>
            <a:picLocks noChangeAspect="1"/>
          </p:cNvPicPr>
          <p:nvPr/>
        </p:nvPicPr>
        <p:blipFill>
          <a:blip r:embed="rId4"/>
          <a:srcRect/>
          <a:stretch/>
        </p:blipFill>
        <p:spPr>
          <a:xfrm>
            <a:off x="305731" y="4198139"/>
            <a:ext cx="371846" cy="297477"/>
          </a:xfrm>
          <a:prstGeom prst="rect">
            <a:avLst/>
          </a:prstGeom>
        </p:spPr>
      </p:pic>
      <p:sp>
        <p:nvSpPr>
          <p:cNvPr id="59" name="CuadroTexto 58">
            <a:extLst>
              <a:ext uri="{FF2B5EF4-FFF2-40B4-BE49-F238E27FC236}">
                <a16:creationId xmlns:a16="http://schemas.microsoft.com/office/drawing/2014/main" id="{7A24A48B-FAC9-00CF-0B5A-0E3798B9AD67}"/>
              </a:ext>
            </a:extLst>
          </p:cNvPr>
          <p:cNvSpPr txBox="1"/>
          <p:nvPr/>
        </p:nvSpPr>
        <p:spPr>
          <a:xfrm>
            <a:off x="4131246" y="3509956"/>
            <a:ext cx="4135675" cy="645113"/>
          </a:xfrm>
          <a:prstGeom prst="rect">
            <a:avLst/>
          </a:prstGeom>
          <a:noFill/>
          <a:effectLst/>
        </p:spPr>
        <p:txBody>
          <a:bodyPr wrap="square" rtlCol="0">
            <a:spAutoFit/>
          </a:bodyPr>
          <a:lstStyle/>
          <a:p>
            <a:pPr algn="ctr">
              <a:lnSpc>
                <a:spcPts val="2200"/>
              </a:lnSpc>
            </a:pPr>
            <a:r>
              <a:rPr lang="ca-ES" sz="1800" b="1" noProof="0" dirty="0">
                <a:latin typeface="Arial" panose="020B0604020202020204" pitchFamily="34" charset="0"/>
                <a:ea typeface="PP Neue Montreal" pitchFamily="2" charset="77"/>
              </a:rPr>
              <a:t>Quines diferències hi ha amb </a:t>
            </a:r>
            <a:br>
              <a:rPr lang="ca-ES" sz="1800" b="1" noProof="0" dirty="0">
                <a:latin typeface="Arial" panose="020B0604020202020204" pitchFamily="34" charset="0"/>
                <a:ea typeface="PP Neue Montreal" pitchFamily="2" charset="77"/>
              </a:rPr>
            </a:br>
            <a:r>
              <a:rPr lang="ca-ES" sz="1800" b="1" noProof="0" dirty="0">
                <a:latin typeface="Arial" panose="020B0604020202020204" pitchFamily="34" charset="0"/>
                <a:ea typeface="PP Neue Montreal" pitchFamily="2" charset="77"/>
              </a:rPr>
              <a:t>la targeta de dèbit que ja té?</a:t>
            </a:r>
          </a:p>
        </p:txBody>
      </p:sp>
      <p:grpSp>
        <p:nvGrpSpPr>
          <p:cNvPr id="16" name="Grupo 15">
            <a:extLst>
              <a:ext uri="{FF2B5EF4-FFF2-40B4-BE49-F238E27FC236}">
                <a16:creationId xmlns:a16="http://schemas.microsoft.com/office/drawing/2014/main" id="{8DE5017E-D2F3-DB51-446E-71B551A5D47D}"/>
              </a:ext>
            </a:extLst>
          </p:cNvPr>
          <p:cNvGrpSpPr/>
          <p:nvPr/>
        </p:nvGrpSpPr>
        <p:grpSpPr>
          <a:xfrm>
            <a:off x="239546" y="884830"/>
            <a:ext cx="1367112" cy="1870130"/>
            <a:chOff x="239546" y="1370936"/>
            <a:chExt cx="1367112" cy="1870130"/>
          </a:xfrm>
        </p:grpSpPr>
        <p:sp>
          <p:nvSpPr>
            <p:cNvPr id="17" name="CuadroTexto 16">
              <a:hlinkClick r:id="rId5" action="ppaction://hlinksldjump"/>
              <a:extLst>
                <a:ext uri="{FF2B5EF4-FFF2-40B4-BE49-F238E27FC236}">
                  <a16:creationId xmlns:a16="http://schemas.microsoft.com/office/drawing/2014/main" id="{E2DE9311-A755-305F-7712-D9D896962BB7}"/>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8" name="CuadroTexto 17">
              <a:hlinkClick r:id="rId6" action="ppaction://hlinksldjump"/>
              <a:extLst>
                <a:ext uri="{FF2B5EF4-FFF2-40B4-BE49-F238E27FC236}">
                  <a16:creationId xmlns:a16="http://schemas.microsoft.com/office/drawing/2014/main" id="{5B5B9E68-D019-3A40-9449-30E8FAA6E6CB}"/>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HO NECESSITO?</a:t>
              </a:r>
            </a:p>
          </p:txBody>
        </p:sp>
        <p:sp>
          <p:nvSpPr>
            <p:cNvPr id="19" name="CuadroTexto 18">
              <a:hlinkClick r:id="rId7" action="ppaction://hlinksldjump"/>
              <a:extLst>
                <a:ext uri="{FF2B5EF4-FFF2-40B4-BE49-F238E27FC236}">
                  <a16:creationId xmlns:a16="http://schemas.microsoft.com/office/drawing/2014/main" id="{378DD1BF-EBEC-59AE-3C59-8B0FBF19E26A}"/>
                </a:ext>
              </a:extLst>
            </p:cNvPr>
            <p:cNvSpPr txBox="1"/>
            <p:nvPr/>
          </p:nvSpPr>
          <p:spPr>
            <a:xfrm>
              <a:off x="239547" y="240200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21" name="CuadroTexto 20">
              <a:hlinkClick r:id="rId8" action="ppaction://hlinksldjump"/>
              <a:extLst>
                <a:ext uri="{FF2B5EF4-FFF2-40B4-BE49-F238E27FC236}">
                  <a16:creationId xmlns:a16="http://schemas.microsoft.com/office/drawing/2014/main" id="{4F4EBBF2-8E37-3D95-2913-F1C394504949}"/>
                </a:ext>
              </a:extLst>
            </p:cNvPr>
            <p:cNvSpPr txBox="1"/>
            <p:nvPr/>
          </p:nvSpPr>
          <p:spPr>
            <a:xfrm>
              <a:off x="239547" y="268097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22" name="CuadroTexto 21">
              <a:hlinkClick r:id="rId9" action="ppaction://hlinksldjump"/>
              <a:extLst>
                <a:ext uri="{FF2B5EF4-FFF2-40B4-BE49-F238E27FC236}">
                  <a16:creationId xmlns:a16="http://schemas.microsoft.com/office/drawing/2014/main" id="{A782B166-2AB4-877D-865C-58FD3CDD739E}"/>
                </a:ext>
              </a:extLst>
            </p:cNvPr>
            <p:cNvSpPr txBox="1"/>
            <p:nvPr/>
          </p:nvSpPr>
          <p:spPr>
            <a:xfrm>
              <a:off x="239547" y="294961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3" name="Conector recto 22">
              <a:extLst>
                <a:ext uri="{FF2B5EF4-FFF2-40B4-BE49-F238E27FC236}">
                  <a16:creationId xmlns:a16="http://schemas.microsoft.com/office/drawing/2014/main" id="{7D6E77DA-B581-EC05-878C-0F1FADF2738E}"/>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353379A0-744E-0656-0A33-E31A5AD0AF90}"/>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519B4541-014B-08CB-11FA-44A0048F4BDC}"/>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26C08DAC-4392-2329-E7A5-4FA29A814128}"/>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B063FDE6-79FD-35D0-5EF7-8DD466B19BF6}"/>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96874EE8-21B3-793E-B556-044332A96D35}"/>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CuadroTexto 38">
              <a:hlinkClick r:id="rId10" action="ppaction://hlinksldjump"/>
              <a:extLst>
                <a:ext uri="{FF2B5EF4-FFF2-40B4-BE49-F238E27FC236}">
                  <a16:creationId xmlns:a16="http://schemas.microsoft.com/office/drawing/2014/main" id="{4344AEFF-83E4-5110-DC35-FDECBF499C85}"/>
                </a:ext>
              </a:extLst>
            </p:cNvPr>
            <p:cNvSpPr txBox="1"/>
            <p:nvPr/>
          </p:nvSpPr>
          <p:spPr>
            <a:xfrm>
              <a:off x="239547" y="1791308"/>
              <a:ext cx="993941"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Préstecs</a:t>
              </a:r>
            </a:p>
          </p:txBody>
        </p:sp>
        <p:sp>
          <p:nvSpPr>
            <p:cNvPr id="40" name="Elipse 39">
              <a:extLst>
                <a:ext uri="{FF2B5EF4-FFF2-40B4-BE49-F238E27FC236}">
                  <a16:creationId xmlns:a16="http://schemas.microsoft.com/office/drawing/2014/main" id="{72E54E9F-1237-820B-1C7C-E8CA56EC7FB2}"/>
                </a:ext>
              </a:extLst>
            </p:cNvPr>
            <p:cNvSpPr/>
            <p:nvPr/>
          </p:nvSpPr>
          <p:spPr>
            <a:xfrm>
              <a:off x="1337631" y="209404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41" name="CuadroTexto 40">
              <a:hlinkClick r:id="rId11" action="ppaction://hlinksldjump"/>
              <a:extLst>
                <a:ext uri="{FF2B5EF4-FFF2-40B4-BE49-F238E27FC236}">
                  <a16:creationId xmlns:a16="http://schemas.microsoft.com/office/drawing/2014/main" id="{2769C85C-1D25-7BA8-2AA4-5428B9DD480A}"/>
                </a:ext>
              </a:extLst>
            </p:cNvPr>
            <p:cNvSpPr txBox="1"/>
            <p:nvPr/>
          </p:nvSpPr>
          <p:spPr>
            <a:xfrm>
              <a:off x="239546" y="1909720"/>
              <a:ext cx="1225697"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Raonable - No raonable</a:t>
              </a:r>
            </a:p>
          </p:txBody>
        </p:sp>
        <p:sp>
          <p:nvSpPr>
            <p:cNvPr id="42" name="CuadroTexto 41">
              <a:hlinkClick r:id="rId12" action="ppaction://hlinksldjump"/>
              <a:extLst>
                <a:ext uri="{FF2B5EF4-FFF2-40B4-BE49-F238E27FC236}">
                  <a16:creationId xmlns:a16="http://schemas.microsoft.com/office/drawing/2014/main" id="{706B1C0B-FDFF-926B-4C46-F7206024EB56}"/>
                </a:ext>
              </a:extLst>
            </p:cNvPr>
            <p:cNvSpPr txBox="1"/>
            <p:nvPr/>
          </p:nvSpPr>
          <p:spPr>
            <a:xfrm>
              <a:off x="239547" y="2034710"/>
              <a:ext cx="1098083"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Crèdit o dèbit?</a:t>
              </a:r>
            </a:p>
          </p:txBody>
        </p:sp>
        <p:sp>
          <p:nvSpPr>
            <p:cNvPr id="43" name="CuadroTexto 42">
              <a:hlinkClick r:id="rId13" action="ppaction://hlinksldjump"/>
              <a:extLst>
                <a:ext uri="{FF2B5EF4-FFF2-40B4-BE49-F238E27FC236}">
                  <a16:creationId xmlns:a16="http://schemas.microsoft.com/office/drawing/2014/main" id="{E85562A3-A85D-BF67-BAAA-2D2E859EFB24}"/>
                </a:ext>
              </a:extLst>
            </p:cNvPr>
            <p:cNvSpPr txBox="1"/>
            <p:nvPr/>
          </p:nvSpPr>
          <p:spPr>
            <a:xfrm>
              <a:off x="239547" y="2166278"/>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Consells de seguretat</a:t>
              </a:r>
            </a:p>
          </p:txBody>
        </p:sp>
      </p:grpSp>
      <p:grpSp>
        <p:nvGrpSpPr>
          <p:cNvPr id="2" name="Grupo 1">
            <a:extLst>
              <a:ext uri="{FF2B5EF4-FFF2-40B4-BE49-F238E27FC236}">
                <a16:creationId xmlns:a16="http://schemas.microsoft.com/office/drawing/2014/main" id="{D9122225-FD63-1CC3-1285-687C99D43FEE}"/>
              </a:ext>
            </a:extLst>
          </p:cNvPr>
          <p:cNvGrpSpPr/>
          <p:nvPr/>
        </p:nvGrpSpPr>
        <p:grpSpPr>
          <a:xfrm>
            <a:off x="358924" y="353802"/>
            <a:ext cx="1299998" cy="414765"/>
            <a:chOff x="210020" y="376946"/>
            <a:chExt cx="4676942" cy="414765"/>
          </a:xfrm>
        </p:grpSpPr>
        <p:sp>
          <p:nvSpPr>
            <p:cNvPr id="3" name="CuadroTexto 2">
              <a:extLst>
                <a:ext uri="{FF2B5EF4-FFF2-40B4-BE49-F238E27FC236}">
                  <a16:creationId xmlns:a16="http://schemas.microsoft.com/office/drawing/2014/main" id="{81BA1206-3818-D8F0-6ED0-BD23443FA083}"/>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5" name="CuadroTexto 4">
              <a:extLst>
                <a:ext uri="{FF2B5EF4-FFF2-40B4-BE49-F238E27FC236}">
                  <a16:creationId xmlns:a16="http://schemas.microsoft.com/office/drawing/2014/main" id="{5815FDC4-7325-D7F0-DEF5-A524492C183A}"/>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487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CuadroTexto 51">
            <a:extLst>
              <a:ext uri="{FF2B5EF4-FFF2-40B4-BE49-F238E27FC236}">
                <a16:creationId xmlns:a16="http://schemas.microsoft.com/office/drawing/2014/main" id="{E50A5A35-38E0-25BD-006E-11ABBE4F65AC}"/>
              </a:ext>
            </a:extLst>
          </p:cNvPr>
          <p:cNvSpPr txBox="1"/>
          <p:nvPr/>
        </p:nvSpPr>
        <p:spPr>
          <a:xfrm>
            <a:off x="2238627" y="575162"/>
            <a:ext cx="643645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Crèdit o dèbit?</a:t>
            </a:r>
          </a:p>
        </p:txBody>
      </p:sp>
      <p:sp>
        <p:nvSpPr>
          <p:cNvPr id="6" name="CuadroTexto 5">
            <a:extLst>
              <a:ext uri="{FF2B5EF4-FFF2-40B4-BE49-F238E27FC236}">
                <a16:creationId xmlns:a16="http://schemas.microsoft.com/office/drawing/2014/main" id="{CBA7EEB0-590D-11AE-8985-BED85979FFCD}"/>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35" name="CuadroTexto 34">
            <a:extLst>
              <a:ext uri="{FF2B5EF4-FFF2-40B4-BE49-F238E27FC236}">
                <a16:creationId xmlns:a16="http://schemas.microsoft.com/office/drawing/2014/main" id="{40F937BE-5714-EBB6-B489-07848FBD9244}"/>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HO NECESSITO?</a:t>
            </a:r>
          </a:p>
        </p:txBody>
      </p:sp>
      <p:pic>
        <p:nvPicPr>
          <p:cNvPr id="36" name="Imagen 35">
            <a:extLst>
              <a:ext uri="{FF2B5EF4-FFF2-40B4-BE49-F238E27FC236}">
                <a16:creationId xmlns:a16="http://schemas.microsoft.com/office/drawing/2014/main" id="{B39E2F10-0892-D08B-51D3-8EC8A4C4CF8E}"/>
              </a:ext>
            </a:extLst>
          </p:cNvPr>
          <p:cNvPicPr>
            <a:picLocks noChangeAspect="1"/>
          </p:cNvPicPr>
          <p:nvPr/>
        </p:nvPicPr>
        <p:blipFill>
          <a:blip r:embed="rId3"/>
          <a:srcRect/>
          <a:stretch/>
        </p:blipFill>
        <p:spPr>
          <a:xfrm>
            <a:off x="305731" y="4198139"/>
            <a:ext cx="371846" cy="297477"/>
          </a:xfrm>
          <a:prstGeom prst="rect">
            <a:avLst/>
          </a:prstGeom>
        </p:spPr>
      </p:pic>
      <p:grpSp>
        <p:nvGrpSpPr>
          <p:cNvPr id="2" name="Grupo 1">
            <a:extLst>
              <a:ext uri="{FF2B5EF4-FFF2-40B4-BE49-F238E27FC236}">
                <a16:creationId xmlns:a16="http://schemas.microsoft.com/office/drawing/2014/main" id="{0057BB9B-0CFB-8824-8917-43A9257EBA77}"/>
              </a:ext>
            </a:extLst>
          </p:cNvPr>
          <p:cNvGrpSpPr/>
          <p:nvPr/>
        </p:nvGrpSpPr>
        <p:grpSpPr>
          <a:xfrm>
            <a:off x="2366919" y="1993794"/>
            <a:ext cx="6308158" cy="1367449"/>
            <a:chOff x="2366919" y="1826558"/>
            <a:chExt cx="6179921" cy="1367449"/>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631367" y="1826558"/>
              <a:ext cx="5915473" cy="1367449"/>
            </a:xfrm>
            <a:prstGeom prst="roundRect">
              <a:avLst>
                <a:gd name="adj" fmla="val 348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3" name="CuadroTexto 52">
              <a:extLst>
                <a:ext uri="{FF2B5EF4-FFF2-40B4-BE49-F238E27FC236}">
                  <a16:creationId xmlns:a16="http://schemas.microsoft.com/office/drawing/2014/main" id="{A5C9643C-232E-9B4A-BFB4-70397CD274C5}"/>
                </a:ext>
              </a:extLst>
            </p:cNvPr>
            <p:cNvSpPr txBox="1"/>
            <p:nvPr/>
          </p:nvSpPr>
          <p:spPr>
            <a:xfrm>
              <a:off x="3050490" y="1873453"/>
              <a:ext cx="5170636" cy="1255600"/>
            </a:xfrm>
            <a:prstGeom prst="rect">
              <a:avLst/>
            </a:prstGeom>
            <a:noFill/>
            <a:effectLst/>
          </p:spPr>
          <p:txBody>
            <a:bodyPr wrap="square" rtlCol="0">
              <a:spAutoFit/>
            </a:bodyPr>
            <a:lstStyle/>
            <a:p>
              <a:pPr>
                <a:lnSpc>
                  <a:spcPct val="150000"/>
                </a:lnSpc>
              </a:pPr>
              <a:r>
                <a:rPr lang="ca-ES" sz="1300" noProof="0" dirty="0">
                  <a:latin typeface="Arial" panose="020B0604020202020204" pitchFamily="34" charset="0"/>
                </a:rPr>
                <a:t>Pots pagar fins i tot si no tens fons al compte, perquè permet ajornar el cobrament fins al mes següent. Té un límit de crèdit. El crèdit es pot tornar de dues maneres: a final de mes (sense interessos) o a terminis (amb interessos).</a:t>
              </a:r>
              <a:endParaRPr lang="ca-ES" sz="1300" noProof="0" dirty="0">
                <a:latin typeface="Arial" panose="020B0604020202020204" pitchFamily="34" charset="0"/>
                <a:ea typeface="PP Neue Montreal Book" pitchFamily="2" charset="77"/>
              </a:endParaRPr>
            </a:p>
          </p:txBody>
        </p:sp>
        <p:grpSp>
          <p:nvGrpSpPr>
            <p:cNvPr id="3" name="Grupo 2">
              <a:extLst>
                <a:ext uri="{FF2B5EF4-FFF2-40B4-BE49-F238E27FC236}">
                  <a16:creationId xmlns:a16="http://schemas.microsoft.com/office/drawing/2014/main" id="{B04699E8-F6F8-5654-1CF8-D5CDEFFB6A4D}"/>
                </a:ext>
              </a:extLst>
            </p:cNvPr>
            <p:cNvGrpSpPr/>
            <p:nvPr/>
          </p:nvGrpSpPr>
          <p:grpSpPr>
            <a:xfrm>
              <a:off x="2366919" y="2180397"/>
              <a:ext cx="528896" cy="528896"/>
              <a:chOff x="2653979" y="1206515"/>
              <a:chExt cx="528896" cy="528896"/>
            </a:xfrm>
          </p:grpSpPr>
          <p:sp>
            <p:nvSpPr>
              <p:cNvPr id="5" name="Elipse 4">
                <a:extLst>
                  <a:ext uri="{FF2B5EF4-FFF2-40B4-BE49-F238E27FC236}">
                    <a16:creationId xmlns:a16="http://schemas.microsoft.com/office/drawing/2014/main" id="{50421840-D34D-6E30-EFEB-A1AB1E6F6097}"/>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 name="CuadroTexto 6">
                <a:extLst>
                  <a:ext uri="{FF2B5EF4-FFF2-40B4-BE49-F238E27FC236}">
                    <a16:creationId xmlns:a16="http://schemas.microsoft.com/office/drawing/2014/main" id="{6E4A9E3F-F529-0968-2E3F-FEF4778AC390}"/>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42BB60"/>
                    </a:solidFill>
                    <a:latin typeface="Arial" panose="020B0604020202020204" pitchFamily="34" charset="0"/>
                    <a:ea typeface="PP Neue Montreal" pitchFamily="2" charset="77"/>
                  </a:rPr>
                  <a:t>A</a:t>
                </a:r>
                <a:endParaRPr lang="ca-ES" sz="2400" noProof="0" dirty="0">
                  <a:solidFill>
                    <a:srgbClr val="42BB60"/>
                  </a:solidFill>
                  <a:latin typeface="Arial" panose="020B0604020202020204" pitchFamily="34" charset="0"/>
                  <a:ea typeface="PP Neue Montreal Book" pitchFamily="2" charset="77"/>
                </a:endParaRPr>
              </a:p>
            </p:txBody>
          </p:sp>
        </p:grpSp>
      </p:grpSp>
      <p:sp>
        <p:nvSpPr>
          <p:cNvPr id="11" name="CuadroTexto 10">
            <a:extLst>
              <a:ext uri="{FF2B5EF4-FFF2-40B4-BE49-F238E27FC236}">
                <a16:creationId xmlns:a16="http://schemas.microsoft.com/office/drawing/2014/main" id="{7117296B-8514-A87C-9A26-5C37FE8DBBD8}"/>
              </a:ext>
            </a:extLst>
          </p:cNvPr>
          <p:cNvSpPr txBox="1"/>
          <p:nvPr/>
        </p:nvSpPr>
        <p:spPr>
          <a:xfrm>
            <a:off x="6696829" y="1377453"/>
            <a:ext cx="1978248"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Quina és quina? </a:t>
            </a:r>
          </a:p>
        </p:txBody>
      </p:sp>
      <p:grpSp>
        <p:nvGrpSpPr>
          <p:cNvPr id="20" name="Grupo 19">
            <a:extLst>
              <a:ext uri="{FF2B5EF4-FFF2-40B4-BE49-F238E27FC236}">
                <a16:creationId xmlns:a16="http://schemas.microsoft.com/office/drawing/2014/main" id="{83A70A0A-A483-53AF-071E-822D99B89561}"/>
              </a:ext>
            </a:extLst>
          </p:cNvPr>
          <p:cNvGrpSpPr/>
          <p:nvPr/>
        </p:nvGrpSpPr>
        <p:grpSpPr>
          <a:xfrm>
            <a:off x="2366919" y="3547846"/>
            <a:ext cx="6308158" cy="1367448"/>
            <a:chOff x="2366919" y="3547846"/>
            <a:chExt cx="6179921" cy="1367448"/>
          </a:xfrm>
        </p:grpSpPr>
        <p:sp>
          <p:nvSpPr>
            <p:cNvPr id="12" name="Rectángulo redondeado 11">
              <a:extLst>
                <a:ext uri="{FF2B5EF4-FFF2-40B4-BE49-F238E27FC236}">
                  <a16:creationId xmlns:a16="http://schemas.microsoft.com/office/drawing/2014/main" id="{81FE5B45-BA5B-8D73-67BA-24567389DE2F}"/>
                </a:ext>
              </a:extLst>
            </p:cNvPr>
            <p:cNvSpPr/>
            <p:nvPr/>
          </p:nvSpPr>
          <p:spPr>
            <a:xfrm>
              <a:off x="2631367" y="3547846"/>
              <a:ext cx="5915473" cy="1367448"/>
            </a:xfrm>
            <a:prstGeom prst="roundRect">
              <a:avLst>
                <a:gd name="adj" fmla="val 348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grpSp>
          <p:nvGrpSpPr>
            <p:cNvPr id="8" name="Grupo 7">
              <a:extLst>
                <a:ext uri="{FF2B5EF4-FFF2-40B4-BE49-F238E27FC236}">
                  <a16:creationId xmlns:a16="http://schemas.microsoft.com/office/drawing/2014/main" id="{E906A517-A313-745E-5C5D-EC18EE66CBD8}"/>
                </a:ext>
              </a:extLst>
            </p:cNvPr>
            <p:cNvGrpSpPr/>
            <p:nvPr/>
          </p:nvGrpSpPr>
          <p:grpSpPr>
            <a:xfrm>
              <a:off x="2366919" y="3822721"/>
              <a:ext cx="528896" cy="528896"/>
              <a:chOff x="2653979" y="2067127"/>
              <a:chExt cx="528896" cy="528896"/>
            </a:xfrm>
          </p:grpSpPr>
          <p:sp>
            <p:nvSpPr>
              <p:cNvPr id="9" name="Elipse 8">
                <a:extLst>
                  <a:ext uri="{FF2B5EF4-FFF2-40B4-BE49-F238E27FC236}">
                    <a16:creationId xmlns:a16="http://schemas.microsoft.com/office/drawing/2014/main" id="{502EA14F-0863-F045-D5C1-61EDD4ACFC7D}"/>
                  </a:ext>
                </a:extLst>
              </p:cNvPr>
              <p:cNvSpPr/>
              <p:nvPr/>
            </p:nvSpPr>
            <p:spPr>
              <a:xfrm>
                <a:off x="2653979" y="2067127"/>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 name="CuadroTexto 9">
                <a:extLst>
                  <a:ext uri="{FF2B5EF4-FFF2-40B4-BE49-F238E27FC236}">
                    <a16:creationId xmlns:a16="http://schemas.microsoft.com/office/drawing/2014/main" id="{597E6174-2BBB-16E8-C71C-6313E6E997D2}"/>
                  </a:ext>
                </a:extLst>
              </p:cNvPr>
              <p:cNvSpPr txBox="1"/>
              <p:nvPr/>
            </p:nvSpPr>
            <p:spPr>
              <a:xfrm>
                <a:off x="2653979" y="2218900"/>
                <a:ext cx="528896" cy="353815"/>
              </a:xfrm>
              <a:prstGeom prst="rect">
                <a:avLst/>
              </a:prstGeom>
              <a:noFill/>
              <a:effectLst/>
            </p:spPr>
            <p:txBody>
              <a:bodyPr wrap="square" rtlCol="0">
                <a:spAutoFit/>
              </a:bodyPr>
              <a:lstStyle/>
              <a:p>
                <a:pPr algn="ctr">
                  <a:lnSpc>
                    <a:spcPts val="1900"/>
                  </a:lnSpc>
                </a:pPr>
                <a:r>
                  <a:rPr lang="ca-ES" sz="2400" b="1" noProof="0" dirty="0">
                    <a:solidFill>
                      <a:srgbClr val="42BB60"/>
                    </a:solidFill>
                    <a:latin typeface="Arial" panose="020B0604020202020204" pitchFamily="34" charset="0"/>
                    <a:ea typeface="PP Neue Montreal" pitchFamily="2" charset="77"/>
                  </a:rPr>
                  <a:t>B</a:t>
                </a:r>
                <a:endParaRPr lang="ca-ES" sz="2400" noProof="0" dirty="0">
                  <a:solidFill>
                    <a:srgbClr val="42BB60"/>
                  </a:solidFill>
                  <a:latin typeface="Arial" panose="020B0604020202020204" pitchFamily="34" charset="0"/>
                  <a:ea typeface="PP Neue Montreal Book" pitchFamily="2" charset="77"/>
                </a:endParaRPr>
              </a:p>
            </p:txBody>
          </p:sp>
        </p:grpSp>
        <p:sp>
          <p:nvSpPr>
            <p:cNvPr id="13" name="CuadroTexto 12">
              <a:extLst>
                <a:ext uri="{FF2B5EF4-FFF2-40B4-BE49-F238E27FC236}">
                  <a16:creationId xmlns:a16="http://schemas.microsoft.com/office/drawing/2014/main" id="{0F7FA32F-CBF7-9B7C-D683-AC1034107A3D}"/>
                </a:ext>
              </a:extLst>
            </p:cNvPr>
            <p:cNvSpPr txBox="1"/>
            <p:nvPr/>
          </p:nvSpPr>
          <p:spPr>
            <a:xfrm>
              <a:off x="3050490" y="3570339"/>
              <a:ext cx="5341674" cy="1255600"/>
            </a:xfrm>
            <a:prstGeom prst="rect">
              <a:avLst/>
            </a:prstGeom>
            <a:noFill/>
            <a:effectLst/>
          </p:spPr>
          <p:txBody>
            <a:bodyPr wrap="square" rtlCol="0">
              <a:spAutoFit/>
            </a:bodyPr>
            <a:lstStyle/>
            <a:p>
              <a:pPr algn="just">
                <a:lnSpc>
                  <a:spcPct val="150000"/>
                </a:lnSpc>
                <a:buSzPct val="75000"/>
                <a:defRPr/>
              </a:pPr>
              <a:r>
                <a:rPr lang="ca-ES" sz="1300" dirty="0">
                  <a:latin typeface="Arial" panose="020B0604020202020204" pitchFamily="34" charset="0"/>
                </a:rPr>
                <a:t>El pagament es carrega directament al compte. És a dir, només en permeten l’ús fins a esgotar el límit del fons del compte. És el mitjà de pagament més habitual per retirar diners en efectiu des d’un caixer automàtic</a:t>
              </a:r>
              <a:r>
                <a:rPr lang="ca-ES" sz="1300" noProof="0" dirty="0">
                  <a:latin typeface="Arial" panose="020B0604020202020204" pitchFamily="34" charset="0"/>
                </a:rPr>
                <a:t>.</a:t>
              </a:r>
            </a:p>
          </p:txBody>
        </p:sp>
      </p:grpSp>
      <p:sp>
        <p:nvSpPr>
          <p:cNvPr id="24" name="CuadroTexto 23">
            <a:extLst>
              <a:ext uri="{FF2B5EF4-FFF2-40B4-BE49-F238E27FC236}">
                <a16:creationId xmlns:a16="http://schemas.microsoft.com/office/drawing/2014/main" id="{FDD5AC33-34FD-DD94-7461-24494FA043F9}"/>
              </a:ext>
            </a:extLst>
          </p:cNvPr>
          <p:cNvSpPr txBox="1"/>
          <p:nvPr/>
        </p:nvSpPr>
        <p:spPr>
          <a:xfrm>
            <a:off x="2376824" y="359796"/>
            <a:ext cx="1797611"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Targeta de </a:t>
            </a:r>
          </a:p>
        </p:txBody>
      </p:sp>
      <p:grpSp>
        <p:nvGrpSpPr>
          <p:cNvPr id="14" name="Grupo 13">
            <a:extLst>
              <a:ext uri="{FF2B5EF4-FFF2-40B4-BE49-F238E27FC236}">
                <a16:creationId xmlns:a16="http://schemas.microsoft.com/office/drawing/2014/main" id="{35E43322-BB0B-7CC6-EDA6-77C8602C9880}"/>
              </a:ext>
            </a:extLst>
          </p:cNvPr>
          <p:cNvGrpSpPr/>
          <p:nvPr/>
        </p:nvGrpSpPr>
        <p:grpSpPr>
          <a:xfrm>
            <a:off x="239546" y="884830"/>
            <a:ext cx="1367112" cy="1870130"/>
            <a:chOff x="239546" y="1370936"/>
            <a:chExt cx="1367112" cy="1870130"/>
          </a:xfrm>
        </p:grpSpPr>
        <p:sp>
          <p:nvSpPr>
            <p:cNvPr id="15" name="CuadroTexto 14">
              <a:hlinkClick r:id="rId4" action="ppaction://hlinksldjump"/>
              <a:extLst>
                <a:ext uri="{FF2B5EF4-FFF2-40B4-BE49-F238E27FC236}">
                  <a16:creationId xmlns:a16="http://schemas.microsoft.com/office/drawing/2014/main" id="{D0048499-DF90-E694-D201-DA83AA722C4E}"/>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6" name="CuadroTexto 15">
              <a:hlinkClick r:id="rId5" action="ppaction://hlinksldjump"/>
              <a:extLst>
                <a:ext uri="{FF2B5EF4-FFF2-40B4-BE49-F238E27FC236}">
                  <a16:creationId xmlns:a16="http://schemas.microsoft.com/office/drawing/2014/main" id="{71B1EBBD-265A-F3D2-EC1A-AF9E1840489D}"/>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HO NECESSITO?</a:t>
              </a:r>
            </a:p>
          </p:txBody>
        </p:sp>
        <p:sp>
          <p:nvSpPr>
            <p:cNvPr id="17" name="CuadroTexto 16">
              <a:hlinkClick r:id="rId6" action="ppaction://hlinksldjump"/>
              <a:extLst>
                <a:ext uri="{FF2B5EF4-FFF2-40B4-BE49-F238E27FC236}">
                  <a16:creationId xmlns:a16="http://schemas.microsoft.com/office/drawing/2014/main" id="{334A3715-062C-18F9-395E-7E47FB0E75AF}"/>
                </a:ext>
              </a:extLst>
            </p:cNvPr>
            <p:cNvSpPr txBox="1"/>
            <p:nvPr/>
          </p:nvSpPr>
          <p:spPr>
            <a:xfrm>
              <a:off x="239547" y="240200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18" name="CuadroTexto 17">
              <a:hlinkClick r:id="rId7" action="ppaction://hlinksldjump"/>
              <a:extLst>
                <a:ext uri="{FF2B5EF4-FFF2-40B4-BE49-F238E27FC236}">
                  <a16:creationId xmlns:a16="http://schemas.microsoft.com/office/drawing/2014/main" id="{2C3A09BA-EFFB-F464-C951-C7510329D42A}"/>
                </a:ext>
              </a:extLst>
            </p:cNvPr>
            <p:cNvSpPr txBox="1"/>
            <p:nvPr/>
          </p:nvSpPr>
          <p:spPr>
            <a:xfrm>
              <a:off x="239547" y="268097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19" name="CuadroTexto 18">
              <a:hlinkClick r:id="rId8" action="ppaction://hlinksldjump"/>
              <a:extLst>
                <a:ext uri="{FF2B5EF4-FFF2-40B4-BE49-F238E27FC236}">
                  <a16:creationId xmlns:a16="http://schemas.microsoft.com/office/drawing/2014/main" id="{32E9D180-D2FB-FC83-0965-96FAC56DC80F}"/>
                </a:ext>
              </a:extLst>
            </p:cNvPr>
            <p:cNvSpPr txBox="1"/>
            <p:nvPr/>
          </p:nvSpPr>
          <p:spPr>
            <a:xfrm>
              <a:off x="239547" y="294961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1" name="Conector recto 20">
              <a:extLst>
                <a:ext uri="{FF2B5EF4-FFF2-40B4-BE49-F238E27FC236}">
                  <a16:creationId xmlns:a16="http://schemas.microsoft.com/office/drawing/2014/main" id="{9B171A18-851B-5D3E-247B-30DF4544A037}"/>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03C63140-33F8-4D0F-1B15-7FC0A6429971}"/>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913802E7-975D-DE53-5610-AD4CC52FD38A}"/>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239E4553-DCE2-CC56-1AB6-3CE2B7F7283A}"/>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AE4FC927-DBD8-41DC-621B-7F234DA4E7DA}"/>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C2465312-9B81-1417-0EB1-E48E5313BBBE}"/>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CuadroTexto 47">
              <a:hlinkClick r:id="rId9" action="ppaction://hlinksldjump"/>
              <a:extLst>
                <a:ext uri="{FF2B5EF4-FFF2-40B4-BE49-F238E27FC236}">
                  <a16:creationId xmlns:a16="http://schemas.microsoft.com/office/drawing/2014/main" id="{FB13F4CF-17DE-4EFC-0699-09DAE5B08E06}"/>
                </a:ext>
              </a:extLst>
            </p:cNvPr>
            <p:cNvSpPr txBox="1"/>
            <p:nvPr/>
          </p:nvSpPr>
          <p:spPr>
            <a:xfrm>
              <a:off x="239547" y="1791308"/>
              <a:ext cx="993941"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Préstecs</a:t>
              </a:r>
            </a:p>
          </p:txBody>
        </p:sp>
        <p:sp>
          <p:nvSpPr>
            <p:cNvPr id="49" name="Elipse 48">
              <a:extLst>
                <a:ext uri="{FF2B5EF4-FFF2-40B4-BE49-F238E27FC236}">
                  <a16:creationId xmlns:a16="http://schemas.microsoft.com/office/drawing/2014/main" id="{E077B95A-6E9C-AAE4-70B5-65272454DC83}"/>
                </a:ext>
              </a:extLst>
            </p:cNvPr>
            <p:cNvSpPr/>
            <p:nvPr/>
          </p:nvSpPr>
          <p:spPr>
            <a:xfrm>
              <a:off x="1337631" y="209404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50" name="CuadroTexto 49">
              <a:hlinkClick r:id="rId10" action="ppaction://hlinksldjump"/>
              <a:extLst>
                <a:ext uri="{FF2B5EF4-FFF2-40B4-BE49-F238E27FC236}">
                  <a16:creationId xmlns:a16="http://schemas.microsoft.com/office/drawing/2014/main" id="{EA67B0E4-8204-C6DE-5513-CABFEB08DB8A}"/>
                </a:ext>
              </a:extLst>
            </p:cNvPr>
            <p:cNvSpPr txBox="1"/>
            <p:nvPr/>
          </p:nvSpPr>
          <p:spPr>
            <a:xfrm>
              <a:off x="239546" y="1909720"/>
              <a:ext cx="1225697"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Raonable - No raonable</a:t>
              </a:r>
            </a:p>
          </p:txBody>
        </p:sp>
        <p:sp>
          <p:nvSpPr>
            <p:cNvPr id="51" name="CuadroTexto 50">
              <a:hlinkClick r:id="rId11" action="ppaction://hlinksldjump"/>
              <a:extLst>
                <a:ext uri="{FF2B5EF4-FFF2-40B4-BE49-F238E27FC236}">
                  <a16:creationId xmlns:a16="http://schemas.microsoft.com/office/drawing/2014/main" id="{4EA4C278-86E7-8A97-9BD0-29BE5029D1DE}"/>
                </a:ext>
              </a:extLst>
            </p:cNvPr>
            <p:cNvSpPr txBox="1"/>
            <p:nvPr/>
          </p:nvSpPr>
          <p:spPr>
            <a:xfrm>
              <a:off x="239547" y="2034710"/>
              <a:ext cx="1098083"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Crèdit o dèbit?</a:t>
              </a:r>
            </a:p>
          </p:txBody>
        </p:sp>
        <p:sp>
          <p:nvSpPr>
            <p:cNvPr id="54" name="CuadroTexto 53">
              <a:hlinkClick r:id="rId12" action="ppaction://hlinksldjump"/>
              <a:extLst>
                <a:ext uri="{FF2B5EF4-FFF2-40B4-BE49-F238E27FC236}">
                  <a16:creationId xmlns:a16="http://schemas.microsoft.com/office/drawing/2014/main" id="{EF7609C7-1843-CA84-B318-0890B07C817D}"/>
                </a:ext>
              </a:extLst>
            </p:cNvPr>
            <p:cNvSpPr txBox="1"/>
            <p:nvPr/>
          </p:nvSpPr>
          <p:spPr>
            <a:xfrm>
              <a:off x="239547" y="2166278"/>
              <a:ext cx="1098083"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Consells de seguretat</a:t>
              </a:r>
            </a:p>
          </p:txBody>
        </p:sp>
      </p:grpSp>
      <p:grpSp>
        <p:nvGrpSpPr>
          <p:cNvPr id="27" name="Grupo 26">
            <a:extLst>
              <a:ext uri="{FF2B5EF4-FFF2-40B4-BE49-F238E27FC236}">
                <a16:creationId xmlns:a16="http://schemas.microsoft.com/office/drawing/2014/main" id="{5AFC14D4-8208-E7F1-8BB1-CEAF5BB15255}"/>
              </a:ext>
            </a:extLst>
          </p:cNvPr>
          <p:cNvGrpSpPr/>
          <p:nvPr/>
        </p:nvGrpSpPr>
        <p:grpSpPr>
          <a:xfrm>
            <a:off x="358924" y="353802"/>
            <a:ext cx="1299998" cy="414765"/>
            <a:chOff x="210020" y="376946"/>
            <a:chExt cx="4676942" cy="414765"/>
          </a:xfrm>
        </p:grpSpPr>
        <p:sp>
          <p:nvSpPr>
            <p:cNvPr id="28" name="CuadroTexto 27">
              <a:extLst>
                <a:ext uri="{FF2B5EF4-FFF2-40B4-BE49-F238E27FC236}">
                  <a16:creationId xmlns:a16="http://schemas.microsoft.com/office/drawing/2014/main" id="{C80D1CB2-4911-33B0-B241-A89D4AB849B0}"/>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29" name="CuadroTexto 28">
              <a:extLst>
                <a:ext uri="{FF2B5EF4-FFF2-40B4-BE49-F238E27FC236}">
                  <a16:creationId xmlns:a16="http://schemas.microsoft.com/office/drawing/2014/main" id="{A57CB029-7EEB-829D-0432-D455DC8E36FE}"/>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137611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up)">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redondeado 26">
            <a:extLst>
              <a:ext uri="{FF2B5EF4-FFF2-40B4-BE49-F238E27FC236}">
                <a16:creationId xmlns:a16="http://schemas.microsoft.com/office/drawing/2014/main" id="{366D1729-988E-8847-B75A-02A8EF5F7273}"/>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4" name="CuadroTexto 3">
            <a:extLst>
              <a:ext uri="{FF2B5EF4-FFF2-40B4-BE49-F238E27FC236}">
                <a16:creationId xmlns:a16="http://schemas.microsoft.com/office/drawing/2014/main" id="{36AD8039-0C38-4B1F-1CB8-F19CE85FA0C7}"/>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59" name="CuadroTexto 58">
            <a:extLst>
              <a:ext uri="{FF2B5EF4-FFF2-40B4-BE49-F238E27FC236}">
                <a16:creationId xmlns:a16="http://schemas.microsoft.com/office/drawing/2014/main" id="{A65F6B0F-44E4-6ADD-F4AF-E428FBF5E7A2}"/>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HO NECESSITO?</a:t>
            </a:r>
          </a:p>
        </p:txBody>
      </p:sp>
      <p:pic>
        <p:nvPicPr>
          <p:cNvPr id="60" name="Imagen 59">
            <a:extLst>
              <a:ext uri="{FF2B5EF4-FFF2-40B4-BE49-F238E27FC236}">
                <a16:creationId xmlns:a16="http://schemas.microsoft.com/office/drawing/2014/main" id="{65F7F79D-1C5B-330C-7BAB-CED9B6B60472}"/>
              </a:ext>
            </a:extLst>
          </p:cNvPr>
          <p:cNvPicPr>
            <a:picLocks noChangeAspect="1"/>
          </p:cNvPicPr>
          <p:nvPr/>
        </p:nvPicPr>
        <p:blipFill>
          <a:blip r:embed="rId3"/>
          <a:srcRect/>
          <a:stretch/>
        </p:blipFill>
        <p:spPr>
          <a:xfrm>
            <a:off x="305731" y="4198139"/>
            <a:ext cx="371846" cy="297477"/>
          </a:xfrm>
          <a:prstGeom prst="rect">
            <a:avLst/>
          </a:prstGeom>
        </p:spPr>
      </p:pic>
      <p:sp>
        <p:nvSpPr>
          <p:cNvPr id="76" name="CuadroTexto 75">
            <a:extLst>
              <a:ext uri="{FF2B5EF4-FFF2-40B4-BE49-F238E27FC236}">
                <a16:creationId xmlns:a16="http://schemas.microsoft.com/office/drawing/2014/main" id="{53CC9052-6921-51F8-662D-8FBB793C3698}"/>
              </a:ext>
            </a:extLst>
          </p:cNvPr>
          <p:cNvSpPr txBox="1"/>
          <p:nvPr/>
        </p:nvSpPr>
        <p:spPr>
          <a:xfrm>
            <a:off x="2251783" y="496453"/>
            <a:ext cx="6365944"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42BB60"/>
                </a:solidFill>
                <a:latin typeface="Arial" panose="020B0604020202020204" pitchFamily="34" charset="0"/>
                <a:ea typeface="PP Neue Montreal" pitchFamily="2" charset="77"/>
              </a:rPr>
              <a:t>Crèdit o dèbit?</a:t>
            </a:r>
          </a:p>
        </p:txBody>
      </p:sp>
      <p:sp>
        <p:nvSpPr>
          <p:cNvPr id="77" name="CuadroTexto 76">
            <a:extLst>
              <a:ext uri="{FF2B5EF4-FFF2-40B4-BE49-F238E27FC236}">
                <a16:creationId xmlns:a16="http://schemas.microsoft.com/office/drawing/2014/main" id="{9943C0D4-D1FA-916F-5051-260F0125FA2A}"/>
              </a:ext>
            </a:extLst>
          </p:cNvPr>
          <p:cNvSpPr txBox="1"/>
          <p:nvPr/>
        </p:nvSpPr>
        <p:spPr>
          <a:xfrm>
            <a:off x="6543942" y="1327450"/>
            <a:ext cx="2170688"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Maneres de pagar</a:t>
            </a:r>
          </a:p>
        </p:txBody>
      </p:sp>
      <p:grpSp>
        <p:nvGrpSpPr>
          <p:cNvPr id="78" name="Grupo 77">
            <a:extLst>
              <a:ext uri="{FF2B5EF4-FFF2-40B4-BE49-F238E27FC236}">
                <a16:creationId xmlns:a16="http://schemas.microsoft.com/office/drawing/2014/main" id="{0DB9B531-55BD-4B12-861B-8CBE13E45998}"/>
              </a:ext>
            </a:extLst>
          </p:cNvPr>
          <p:cNvGrpSpPr/>
          <p:nvPr/>
        </p:nvGrpSpPr>
        <p:grpSpPr>
          <a:xfrm>
            <a:off x="3409050" y="2190003"/>
            <a:ext cx="1030062" cy="1015663"/>
            <a:chOff x="2705159" y="2149486"/>
            <a:chExt cx="1030062" cy="1015663"/>
          </a:xfrm>
        </p:grpSpPr>
        <p:sp>
          <p:nvSpPr>
            <p:cNvPr id="79" name="Rectángulo redondeado 78">
              <a:extLst>
                <a:ext uri="{FF2B5EF4-FFF2-40B4-BE49-F238E27FC236}">
                  <a16:creationId xmlns:a16="http://schemas.microsoft.com/office/drawing/2014/main" id="{5A4822E3-D6B7-A83E-7542-AB6AEA8DC995}"/>
                </a:ext>
              </a:extLst>
            </p:cNvPr>
            <p:cNvSpPr/>
            <p:nvPr/>
          </p:nvSpPr>
          <p:spPr>
            <a:xfrm>
              <a:off x="2705159" y="2149486"/>
              <a:ext cx="1030062" cy="1015663"/>
            </a:xfrm>
            <a:prstGeom prst="roundRect">
              <a:avLst>
                <a:gd name="adj" fmla="val 5008"/>
              </a:avLst>
            </a:prstGeom>
            <a:gradFill flip="none" rotWithShape="1">
              <a:gsLst>
                <a:gs pos="25000">
                  <a:srgbClr val="82DC77"/>
                </a:gs>
                <a:gs pos="100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80" name="Imagen 79">
              <a:extLst>
                <a:ext uri="{FF2B5EF4-FFF2-40B4-BE49-F238E27FC236}">
                  <a16:creationId xmlns:a16="http://schemas.microsoft.com/office/drawing/2014/main" id="{9C44FF1A-8F89-EB6A-F1CD-427971CBA26A}"/>
                </a:ext>
              </a:extLst>
            </p:cNvPr>
            <p:cNvPicPr>
              <a:picLocks noChangeAspect="1"/>
            </p:cNvPicPr>
            <p:nvPr/>
          </p:nvPicPr>
          <p:blipFill>
            <a:blip r:embed="rId4"/>
            <a:srcRect/>
            <a:stretch/>
          </p:blipFill>
          <p:spPr>
            <a:xfrm>
              <a:off x="2866553" y="2415364"/>
              <a:ext cx="707274" cy="511414"/>
            </a:xfrm>
            <a:prstGeom prst="rect">
              <a:avLst/>
            </a:prstGeom>
          </p:spPr>
        </p:pic>
      </p:grpSp>
      <p:grpSp>
        <p:nvGrpSpPr>
          <p:cNvPr id="81" name="Grupo 80">
            <a:extLst>
              <a:ext uri="{FF2B5EF4-FFF2-40B4-BE49-F238E27FC236}">
                <a16:creationId xmlns:a16="http://schemas.microsoft.com/office/drawing/2014/main" id="{21722B27-66D3-83AC-BB21-2CB7FF0EB3C2}"/>
              </a:ext>
            </a:extLst>
          </p:cNvPr>
          <p:cNvGrpSpPr/>
          <p:nvPr/>
        </p:nvGrpSpPr>
        <p:grpSpPr>
          <a:xfrm>
            <a:off x="6546955" y="2190003"/>
            <a:ext cx="1030062" cy="1015663"/>
            <a:chOff x="2705159" y="2149486"/>
            <a:chExt cx="1030062" cy="1015663"/>
          </a:xfrm>
        </p:grpSpPr>
        <p:sp>
          <p:nvSpPr>
            <p:cNvPr id="82" name="Rectángulo redondeado 81">
              <a:extLst>
                <a:ext uri="{FF2B5EF4-FFF2-40B4-BE49-F238E27FC236}">
                  <a16:creationId xmlns:a16="http://schemas.microsoft.com/office/drawing/2014/main" id="{C670DF26-A505-2989-F978-7858752A09F3}"/>
                </a:ext>
              </a:extLst>
            </p:cNvPr>
            <p:cNvSpPr/>
            <p:nvPr/>
          </p:nvSpPr>
          <p:spPr>
            <a:xfrm>
              <a:off x="2705159" y="2149486"/>
              <a:ext cx="1030062" cy="1015663"/>
            </a:xfrm>
            <a:prstGeom prst="roundRect">
              <a:avLst>
                <a:gd name="adj" fmla="val 5008"/>
              </a:avLst>
            </a:prstGeom>
            <a:gradFill flip="none" rotWithShape="1">
              <a:gsLst>
                <a:gs pos="25000">
                  <a:srgbClr val="82DC77"/>
                </a:gs>
                <a:gs pos="100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83" name="Imagen 82">
              <a:extLst>
                <a:ext uri="{FF2B5EF4-FFF2-40B4-BE49-F238E27FC236}">
                  <a16:creationId xmlns:a16="http://schemas.microsoft.com/office/drawing/2014/main" id="{DB99C324-DE46-90E9-E8AA-530D24AF190E}"/>
                </a:ext>
              </a:extLst>
            </p:cNvPr>
            <p:cNvPicPr>
              <a:picLocks noChangeAspect="1"/>
            </p:cNvPicPr>
            <p:nvPr/>
          </p:nvPicPr>
          <p:blipFill>
            <a:blip r:embed="rId5"/>
            <a:srcRect/>
            <a:stretch/>
          </p:blipFill>
          <p:spPr>
            <a:xfrm>
              <a:off x="2927505" y="2366367"/>
              <a:ext cx="598526" cy="609408"/>
            </a:xfrm>
            <a:prstGeom prst="rect">
              <a:avLst/>
            </a:prstGeom>
          </p:spPr>
        </p:pic>
      </p:grpSp>
      <p:sp>
        <p:nvSpPr>
          <p:cNvPr id="84" name="CuadroTexto 83">
            <a:extLst>
              <a:ext uri="{FF2B5EF4-FFF2-40B4-BE49-F238E27FC236}">
                <a16:creationId xmlns:a16="http://schemas.microsoft.com/office/drawing/2014/main" id="{7BB7F835-3C26-2FA3-AA9A-A2B38F54A59D}"/>
              </a:ext>
            </a:extLst>
          </p:cNvPr>
          <p:cNvSpPr txBox="1"/>
          <p:nvPr/>
        </p:nvSpPr>
        <p:spPr>
          <a:xfrm>
            <a:off x="2762855" y="3461479"/>
            <a:ext cx="2377962" cy="738664"/>
          </a:xfrm>
          <a:prstGeom prst="rect">
            <a:avLst/>
          </a:prstGeom>
          <a:noFill/>
          <a:effectLst/>
        </p:spPr>
        <p:txBody>
          <a:bodyPr wrap="square" rtlCol="0">
            <a:spAutoFit/>
          </a:bodyPr>
          <a:lstStyle/>
          <a:p>
            <a:pPr algn="ctr">
              <a:buSzPct val="75000"/>
            </a:pPr>
            <a:r>
              <a:rPr lang="ca-ES" sz="1400" noProof="0" dirty="0">
                <a:solidFill>
                  <a:srgbClr val="0D0D0D"/>
                </a:solidFill>
                <a:latin typeface="Arial" panose="020B0604020202020204" pitchFamily="34" charset="0"/>
              </a:rPr>
              <a:t>La </a:t>
            </a:r>
            <a:r>
              <a:rPr lang="ca-ES" sz="1400" b="1" noProof="0" dirty="0">
                <a:solidFill>
                  <a:srgbClr val="0D0D0D"/>
                </a:solidFill>
                <a:latin typeface="Arial" panose="020B0604020202020204" pitchFamily="34" charset="0"/>
              </a:rPr>
              <a:t>targeta de crèdit </a:t>
            </a:r>
            <a:r>
              <a:rPr lang="ca-ES" sz="1400" noProof="0" dirty="0">
                <a:solidFill>
                  <a:srgbClr val="0D0D0D"/>
                </a:solidFill>
                <a:latin typeface="Arial" panose="020B0604020202020204" pitchFamily="34" charset="0"/>
              </a:rPr>
              <a:t>serveix per comprar sense necessitat d’efectiu.</a:t>
            </a:r>
          </a:p>
        </p:txBody>
      </p:sp>
      <p:sp>
        <p:nvSpPr>
          <p:cNvPr id="85" name="CuadroTexto 84">
            <a:extLst>
              <a:ext uri="{FF2B5EF4-FFF2-40B4-BE49-F238E27FC236}">
                <a16:creationId xmlns:a16="http://schemas.microsoft.com/office/drawing/2014/main" id="{A5C162A1-1496-609D-0116-96F008B5D9F9}"/>
              </a:ext>
            </a:extLst>
          </p:cNvPr>
          <p:cNvSpPr txBox="1"/>
          <p:nvPr/>
        </p:nvSpPr>
        <p:spPr>
          <a:xfrm>
            <a:off x="5485681" y="3461479"/>
            <a:ext cx="3295787" cy="738664"/>
          </a:xfrm>
          <a:prstGeom prst="rect">
            <a:avLst/>
          </a:prstGeom>
          <a:noFill/>
          <a:effectLst/>
        </p:spPr>
        <p:txBody>
          <a:bodyPr wrap="square" rtlCol="0">
            <a:spAutoFit/>
          </a:bodyPr>
          <a:lstStyle/>
          <a:p>
            <a:pPr marL="0" lvl="1" algn="ctr"/>
            <a:r>
              <a:rPr lang="ca-ES" sz="1400" noProof="0" dirty="0">
                <a:solidFill>
                  <a:srgbClr val="0D0D0D"/>
                </a:solidFill>
                <a:latin typeface="Arial" panose="020B0604020202020204" pitchFamily="34" charset="0"/>
              </a:rPr>
              <a:t>El </a:t>
            </a:r>
            <a:r>
              <a:rPr lang="ca-ES" sz="1400" b="1" noProof="0" dirty="0">
                <a:solidFill>
                  <a:srgbClr val="0D0D0D"/>
                </a:solidFill>
                <a:latin typeface="Arial" panose="020B0604020202020204" pitchFamily="34" charset="0"/>
              </a:rPr>
              <a:t>pagament a terminis </a:t>
            </a:r>
            <a:r>
              <a:rPr lang="ca-ES" sz="1400" noProof="0" dirty="0">
                <a:solidFill>
                  <a:srgbClr val="0D0D0D"/>
                </a:solidFill>
                <a:latin typeface="Arial" panose="020B0604020202020204" pitchFamily="34" charset="0"/>
              </a:rPr>
              <a:t>d’una targeta de crèdit és un dels mètodes de finançament </a:t>
            </a:r>
            <a:r>
              <a:rPr lang="ca-ES" sz="1400" b="1" noProof="0" dirty="0">
                <a:solidFill>
                  <a:srgbClr val="0D0D0D"/>
                </a:solidFill>
                <a:latin typeface="Arial" panose="020B0604020202020204" pitchFamily="34" charset="0"/>
                <a:sym typeface="Wingdings" panose="05000000000000000000" pitchFamily="2" charset="2"/>
              </a:rPr>
              <a:t>més cars</a:t>
            </a:r>
            <a:r>
              <a:rPr lang="ca-ES" sz="1400" noProof="0" dirty="0">
                <a:solidFill>
                  <a:srgbClr val="0D0D0D"/>
                </a:solidFill>
                <a:latin typeface="Arial" panose="020B0604020202020204" pitchFamily="34" charset="0"/>
                <a:sym typeface="Wingdings" panose="05000000000000000000" pitchFamily="2" charset="2"/>
              </a:rPr>
              <a:t>. </a:t>
            </a:r>
          </a:p>
        </p:txBody>
      </p:sp>
      <p:grpSp>
        <p:nvGrpSpPr>
          <p:cNvPr id="2" name="Grupo 1">
            <a:extLst>
              <a:ext uri="{FF2B5EF4-FFF2-40B4-BE49-F238E27FC236}">
                <a16:creationId xmlns:a16="http://schemas.microsoft.com/office/drawing/2014/main" id="{8BB2293B-851F-8B61-B476-7408EDA497A9}"/>
              </a:ext>
            </a:extLst>
          </p:cNvPr>
          <p:cNvGrpSpPr/>
          <p:nvPr/>
        </p:nvGrpSpPr>
        <p:grpSpPr>
          <a:xfrm>
            <a:off x="239546" y="884830"/>
            <a:ext cx="1367112" cy="1870130"/>
            <a:chOff x="239546" y="1370936"/>
            <a:chExt cx="1367112" cy="1870130"/>
          </a:xfrm>
        </p:grpSpPr>
        <p:sp>
          <p:nvSpPr>
            <p:cNvPr id="5" name="CuadroTexto 4">
              <a:hlinkClick r:id="rId6" action="ppaction://hlinksldjump"/>
              <a:extLst>
                <a:ext uri="{FF2B5EF4-FFF2-40B4-BE49-F238E27FC236}">
                  <a16:creationId xmlns:a16="http://schemas.microsoft.com/office/drawing/2014/main" id="{27CC9EFA-DA7A-60DE-B842-95C6D5F3EBDC}"/>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6" name="CuadroTexto 5">
              <a:hlinkClick r:id="rId7" action="ppaction://hlinksldjump"/>
              <a:extLst>
                <a:ext uri="{FF2B5EF4-FFF2-40B4-BE49-F238E27FC236}">
                  <a16:creationId xmlns:a16="http://schemas.microsoft.com/office/drawing/2014/main" id="{243CA4E8-E64C-E9A4-F346-3B9894866244}"/>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HO NECESSITO?</a:t>
              </a:r>
            </a:p>
          </p:txBody>
        </p:sp>
        <p:sp>
          <p:nvSpPr>
            <p:cNvPr id="7" name="CuadroTexto 6">
              <a:hlinkClick r:id="rId8" action="ppaction://hlinksldjump"/>
              <a:extLst>
                <a:ext uri="{FF2B5EF4-FFF2-40B4-BE49-F238E27FC236}">
                  <a16:creationId xmlns:a16="http://schemas.microsoft.com/office/drawing/2014/main" id="{65AAA387-A8BF-311B-0FEE-99E94C988A1D}"/>
                </a:ext>
              </a:extLst>
            </p:cNvPr>
            <p:cNvSpPr txBox="1"/>
            <p:nvPr/>
          </p:nvSpPr>
          <p:spPr>
            <a:xfrm>
              <a:off x="239547" y="240200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13" name="CuadroTexto 12">
              <a:hlinkClick r:id="rId9" action="ppaction://hlinksldjump"/>
              <a:extLst>
                <a:ext uri="{FF2B5EF4-FFF2-40B4-BE49-F238E27FC236}">
                  <a16:creationId xmlns:a16="http://schemas.microsoft.com/office/drawing/2014/main" id="{A18DE561-462F-98EC-DBE4-0B39098FB328}"/>
                </a:ext>
              </a:extLst>
            </p:cNvPr>
            <p:cNvSpPr txBox="1"/>
            <p:nvPr/>
          </p:nvSpPr>
          <p:spPr>
            <a:xfrm>
              <a:off x="239547" y="268097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26" name="CuadroTexto 25">
              <a:hlinkClick r:id="rId10" action="ppaction://hlinksldjump"/>
              <a:extLst>
                <a:ext uri="{FF2B5EF4-FFF2-40B4-BE49-F238E27FC236}">
                  <a16:creationId xmlns:a16="http://schemas.microsoft.com/office/drawing/2014/main" id="{E8868864-4D2C-24C5-9679-4F6000566A3D}"/>
                </a:ext>
              </a:extLst>
            </p:cNvPr>
            <p:cNvSpPr txBox="1"/>
            <p:nvPr/>
          </p:nvSpPr>
          <p:spPr>
            <a:xfrm>
              <a:off x="239547" y="294961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8" name="Conector recto 27">
              <a:extLst>
                <a:ext uri="{FF2B5EF4-FFF2-40B4-BE49-F238E27FC236}">
                  <a16:creationId xmlns:a16="http://schemas.microsoft.com/office/drawing/2014/main" id="{92648646-6BB4-CFD9-51E2-4F5B28241F72}"/>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F284310D-F753-4764-8C91-7CBB3CFD49D0}"/>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1EFDE7A1-6AB8-2521-7867-9FBC3FA336B6}"/>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B6D9892C-E96E-41EF-1155-333B9303B8B1}"/>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3FF9E54F-E143-6BB4-C16F-B3504C6275DF}"/>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D27C6683-25DF-B6FA-B74A-D6B447512ED0}"/>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CuadroTexto 33">
              <a:hlinkClick r:id="rId11" action="ppaction://hlinksldjump"/>
              <a:extLst>
                <a:ext uri="{FF2B5EF4-FFF2-40B4-BE49-F238E27FC236}">
                  <a16:creationId xmlns:a16="http://schemas.microsoft.com/office/drawing/2014/main" id="{DFEBC078-C795-C074-90AA-62BEBA4601E3}"/>
                </a:ext>
              </a:extLst>
            </p:cNvPr>
            <p:cNvSpPr txBox="1"/>
            <p:nvPr/>
          </p:nvSpPr>
          <p:spPr>
            <a:xfrm>
              <a:off x="239547" y="1791308"/>
              <a:ext cx="993941"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Préstecs</a:t>
              </a:r>
            </a:p>
          </p:txBody>
        </p:sp>
        <p:sp>
          <p:nvSpPr>
            <p:cNvPr id="35" name="Elipse 34">
              <a:extLst>
                <a:ext uri="{FF2B5EF4-FFF2-40B4-BE49-F238E27FC236}">
                  <a16:creationId xmlns:a16="http://schemas.microsoft.com/office/drawing/2014/main" id="{F9793183-2F2B-0F1A-1DAF-2CFA67F87BF3}"/>
                </a:ext>
              </a:extLst>
            </p:cNvPr>
            <p:cNvSpPr/>
            <p:nvPr/>
          </p:nvSpPr>
          <p:spPr>
            <a:xfrm>
              <a:off x="1337631" y="209404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36" name="CuadroTexto 35">
              <a:hlinkClick r:id="rId12" action="ppaction://hlinksldjump"/>
              <a:extLst>
                <a:ext uri="{FF2B5EF4-FFF2-40B4-BE49-F238E27FC236}">
                  <a16:creationId xmlns:a16="http://schemas.microsoft.com/office/drawing/2014/main" id="{36122F79-9568-E05C-3DFE-AF1DB0912344}"/>
                </a:ext>
              </a:extLst>
            </p:cNvPr>
            <p:cNvSpPr txBox="1"/>
            <p:nvPr/>
          </p:nvSpPr>
          <p:spPr>
            <a:xfrm>
              <a:off x="239546" y="1909720"/>
              <a:ext cx="1225697"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Raonable - No raonable</a:t>
              </a:r>
            </a:p>
          </p:txBody>
        </p:sp>
        <p:sp>
          <p:nvSpPr>
            <p:cNvPr id="37" name="CuadroTexto 36">
              <a:hlinkClick r:id="rId13" action="ppaction://hlinksldjump"/>
              <a:extLst>
                <a:ext uri="{FF2B5EF4-FFF2-40B4-BE49-F238E27FC236}">
                  <a16:creationId xmlns:a16="http://schemas.microsoft.com/office/drawing/2014/main" id="{C50BE27A-B69D-3C69-887F-9EA8AFDE604B}"/>
                </a:ext>
              </a:extLst>
            </p:cNvPr>
            <p:cNvSpPr txBox="1"/>
            <p:nvPr/>
          </p:nvSpPr>
          <p:spPr>
            <a:xfrm>
              <a:off x="239547" y="2034710"/>
              <a:ext cx="1098083"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Crèdit o dèbit?</a:t>
              </a:r>
            </a:p>
          </p:txBody>
        </p:sp>
        <p:sp>
          <p:nvSpPr>
            <p:cNvPr id="38" name="CuadroTexto 37">
              <a:hlinkClick r:id="rId14" action="ppaction://hlinksldjump"/>
              <a:extLst>
                <a:ext uri="{FF2B5EF4-FFF2-40B4-BE49-F238E27FC236}">
                  <a16:creationId xmlns:a16="http://schemas.microsoft.com/office/drawing/2014/main" id="{CAEE0D7C-88F4-C3CD-6819-F43D7A2BAADE}"/>
                </a:ext>
              </a:extLst>
            </p:cNvPr>
            <p:cNvSpPr txBox="1"/>
            <p:nvPr/>
          </p:nvSpPr>
          <p:spPr>
            <a:xfrm>
              <a:off x="239547" y="2166278"/>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Consells de seguretat</a:t>
              </a:r>
            </a:p>
          </p:txBody>
        </p:sp>
      </p:grpSp>
      <p:grpSp>
        <p:nvGrpSpPr>
          <p:cNvPr id="3" name="Grupo 2">
            <a:extLst>
              <a:ext uri="{FF2B5EF4-FFF2-40B4-BE49-F238E27FC236}">
                <a16:creationId xmlns:a16="http://schemas.microsoft.com/office/drawing/2014/main" id="{5E16DE71-2665-98AC-62A3-9C87733C3613}"/>
              </a:ext>
            </a:extLst>
          </p:cNvPr>
          <p:cNvGrpSpPr/>
          <p:nvPr/>
        </p:nvGrpSpPr>
        <p:grpSpPr>
          <a:xfrm>
            <a:off x="358924" y="353802"/>
            <a:ext cx="1299998" cy="414765"/>
            <a:chOff x="210020" y="376946"/>
            <a:chExt cx="4676942" cy="414765"/>
          </a:xfrm>
        </p:grpSpPr>
        <p:sp>
          <p:nvSpPr>
            <p:cNvPr id="8" name="CuadroTexto 7">
              <a:extLst>
                <a:ext uri="{FF2B5EF4-FFF2-40B4-BE49-F238E27FC236}">
                  <a16:creationId xmlns:a16="http://schemas.microsoft.com/office/drawing/2014/main" id="{54F860CB-602C-745B-372D-723EBB8790B5}"/>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9" name="CuadroTexto 8">
              <a:extLst>
                <a:ext uri="{FF2B5EF4-FFF2-40B4-BE49-F238E27FC236}">
                  <a16:creationId xmlns:a16="http://schemas.microsoft.com/office/drawing/2014/main" id="{68C8B488-8898-DF4B-D035-F0070E04B45E}"/>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1868186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ángulo redondeado 59">
            <a:extLst>
              <a:ext uri="{FF2B5EF4-FFF2-40B4-BE49-F238E27FC236}">
                <a16:creationId xmlns:a16="http://schemas.microsoft.com/office/drawing/2014/main" id="{40B36B81-C63A-84AF-C902-66EF3DB62E7E}"/>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9" name="Rectángulo redondeado 28">
            <a:extLst>
              <a:ext uri="{FF2B5EF4-FFF2-40B4-BE49-F238E27FC236}">
                <a16:creationId xmlns:a16="http://schemas.microsoft.com/office/drawing/2014/main" id="{24906AFD-7050-4004-E0C1-40FEF19672C8}"/>
              </a:ext>
            </a:extLst>
          </p:cNvPr>
          <p:cNvSpPr/>
          <p:nvPr/>
        </p:nvSpPr>
        <p:spPr>
          <a:xfrm>
            <a:off x="3345620" y="4001378"/>
            <a:ext cx="4430070" cy="424328"/>
          </a:xfrm>
          <a:prstGeom prst="roundRect">
            <a:avLst>
              <a:gd name="adj" fmla="val 13587"/>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 name="CuadroTexto 7">
            <a:extLst>
              <a:ext uri="{FF2B5EF4-FFF2-40B4-BE49-F238E27FC236}">
                <a16:creationId xmlns:a16="http://schemas.microsoft.com/office/drawing/2014/main" id="{00EBB996-BF81-5F02-D97D-15A767229D92}"/>
              </a:ext>
            </a:extLst>
          </p:cNvPr>
          <p:cNvSpPr txBox="1"/>
          <p:nvPr/>
        </p:nvSpPr>
        <p:spPr>
          <a:xfrm>
            <a:off x="2698744" y="426221"/>
            <a:ext cx="3665655"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42BB60"/>
                </a:solidFill>
                <a:latin typeface="Arial" panose="020B0604020202020204" pitchFamily="34" charset="0"/>
                <a:ea typeface="PP Neue Montreal" pitchFamily="2" charset="77"/>
              </a:rPr>
              <a:t>Consells</a:t>
            </a:r>
          </a:p>
        </p:txBody>
      </p:sp>
      <p:sp>
        <p:nvSpPr>
          <p:cNvPr id="14" name="CuadroTexto 13">
            <a:extLst>
              <a:ext uri="{FF2B5EF4-FFF2-40B4-BE49-F238E27FC236}">
                <a16:creationId xmlns:a16="http://schemas.microsoft.com/office/drawing/2014/main" id="{9DD23951-7D66-7AA0-3175-3E0506B1BE2E}"/>
              </a:ext>
            </a:extLst>
          </p:cNvPr>
          <p:cNvSpPr txBox="1"/>
          <p:nvPr/>
        </p:nvSpPr>
        <p:spPr>
          <a:xfrm>
            <a:off x="3345620" y="4072837"/>
            <a:ext cx="4430070" cy="276999"/>
          </a:xfrm>
          <a:prstGeom prst="rect">
            <a:avLst/>
          </a:prstGeom>
          <a:noFill/>
          <a:effectLst/>
        </p:spPr>
        <p:txBody>
          <a:bodyPr wrap="square" rtlCol="0">
            <a:spAutoFit/>
          </a:bodyPr>
          <a:lstStyle/>
          <a:p>
            <a:pPr algn="ctr"/>
            <a:r>
              <a:rPr lang="ca-ES" sz="1200" b="1" noProof="0" dirty="0">
                <a:solidFill>
                  <a:schemeClr val="bg1"/>
                </a:solidFill>
                <a:latin typeface="Arial" panose="020B0604020202020204" pitchFamily="34" charset="0"/>
                <a:ea typeface="PP Neue Montreal" pitchFamily="2" charset="77"/>
              </a:rPr>
              <a:t>L’ús als comerços</a:t>
            </a:r>
          </a:p>
        </p:txBody>
      </p:sp>
      <p:sp>
        <p:nvSpPr>
          <p:cNvPr id="4" name="CuadroTexto 3">
            <a:extLst>
              <a:ext uri="{FF2B5EF4-FFF2-40B4-BE49-F238E27FC236}">
                <a16:creationId xmlns:a16="http://schemas.microsoft.com/office/drawing/2014/main" id="{74961F6E-F075-D286-F6AC-17AB983DA743}"/>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39" name="CuadroTexto 38">
            <a:extLst>
              <a:ext uri="{FF2B5EF4-FFF2-40B4-BE49-F238E27FC236}">
                <a16:creationId xmlns:a16="http://schemas.microsoft.com/office/drawing/2014/main" id="{168C2DA5-AA2A-A274-7B17-83AEEFD21375}"/>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HO NECESSITO?</a:t>
            </a:r>
          </a:p>
        </p:txBody>
      </p:sp>
      <p:pic>
        <p:nvPicPr>
          <p:cNvPr id="40" name="Imagen 39">
            <a:extLst>
              <a:ext uri="{FF2B5EF4-FFF2-40B4-BE49-F238E27FC236}">
                <a16:creationId xmlns:a16="http://schemas.microsoft.com/office/drawing/2014/main" id="{9117D4D6-3546-388E-592D-E5D33332C7C9}"/>
              </a:ext>
            </a:extLst>
          </p:cNvPr>
          <p:cNvPicPr>
            <a:picLocks noChangeAspect="1"/>
          </p:cNvPicPr>
          <p:nvPr/>
        </p:nvPicPr>
        <p:blipFill>
          <a:blip r:embed="rId3"/>
          <a:srcRect/>
          <a:stretch/>
        </p:blipFill>
        <p:spPr>
          <a:xfrm>
            <a:off x="305731" y="4198139"/>
            <a:ext cx="371846" cy="297477"/>
          </a:xfrm>
          <a:prstGeom prst="rect">
            <a:avLst/>
          </a:prstGeom>
        </p:spPr>
      </p:pic>
      <p:sp>
        <p:nvSpPr>
          <p:cNvPr id="50" name="CuadroTexto 49">
            <a:extLst>
              <a:ext uri="{FF2B5EF4-FFF2-40B4-BE49-F238E27FC236}">
                <a16:creationId xmlns:a16="http://schemas.microsoft.com/office/drawing/2014/main" id="{F4411008-E877-B0A7-4244-00D49D85E778}"/>
              </a:ext>
            </a:extLst>
          </p:cNvPr>
          <p:cNvSpPr txBox="1"/>
          <p:nvPr/>
        </p:nvSpPr>
        <p:spPr>
          <a:xfrm>
            <a:off x="3672349" y="1031435"/>
            <a:ext cx="4912485"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42BB60"/>
                </a:solidFill>
                <a:latin typeface="Arial" panose="020B0604020202020204" pitchFamily="34" charset="0"/>
                <a:ea typeface="PP Neue Montreal" pitchFamily="2" charset="77"/>
              </a:rPr>
              <a:t>de seguretat</a:t>
            </a:r>
          </a:p>
        </p:txBody>
      </p:sp>
      <p:sp>
        <p:nvSpPr>
          <p:cNvPr id="53" name="Rectángulo redondeado 52">
            <a:extLst>
              <a:ext uri="{FF2B5EF4-FFF2-40B4-BE49-F238E27FC236}">
                <a16:creationId xmlns:a16="http://schemas.microsoft.com/office/drawing/2014/main" id="{B6CB21D1-3F09-CF41-1120-CD2C1DCC72C7}"/>
              </a:ext>
            </a:extLst>
          </p:cNvPr>
          <p:cNvSpPr/>
          <p:nvPr/>
        </p:nvSpPr>
        <p:spPr>
          <a:xfrm>
            <a:off x="3345620" y="3475104"/>
            <a:ext cx="4430070" cy="424328"/>
          </a:xfrm>
          <a:prstGeom prst="roundRect">
            <a:avLst>
              <a:gd name="adj" fmla="val 13587"/>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4" name="CuadroTexto 53">
            <a:extLst>
              <a:ext uri="{FF2B5EF4-FFF2-40B4-BE49-F238E27FC236}">
                <a16:creationId xmlns:a16="http://schemas.microsoft.com/office/drawing/2014/main" id="{76753E21-A430-9C4B-3C5E-4C647ED488A7}"/>
              </a:ext>
            </a:extLst>
          </p:cNvPr>
          <p:cNvSpPr txBox="1"/>
          <p:nvPr/>
        </p:nvSpPr>
        <p:spPr>
          <a:xfrm>
            <a:off x="3345620" y="3546563"/>
            <a:ext cx="4430070" cy="276999"/>
          </a:xfrm>
          <a:prstGeom prst="rect">
            <a:avLst/>
          </a:prstGeom>
          <a:noFill/>
          <a:effectLst/>
        </p:spPr>
        <p:txBody>
          <a:bodyPr wrap="square" rtlCol="0">
            <a:spAutoFit/>
          </a:bodyPr>
          <a:lstStyle/>
          <a:p>
            <a:pPr algn="ctr"/>
            <a:r>
              <a:rPr lang="ca-ES" sz="1200" b="1" noProof="0" dirty="0">
                <a:solidFill>
                  <a:schemeClr val="bg1"/>
                </a:solidFill>
                <a:latin typeface="Arial" panose="020B0604020202020204" pitchFamily="34" charset="0"/>
                <a:ea typeface="PP Neue Montreal" pitchFamily="2" charset="77"/>
              </a:rPr>
              <a:t>L’ús als caixers automàtics</a:t>
            </a:r>
          </a:p>
        </p:txBody>
      </p:sp>
      <p:sp>
        <p:nvSpPr>
          <p:cNvPr id="55" name="Rectángulo redondeado 54">
            <a:extLst>
              <a:ext uri="{FF2B5EF4-FFF2-40B4-BE49-F238E27FC236}">
                <a16:creationId xmlns:a16="http://schemas.microsoft.com/office/drawing/2014/main" id="{83D20C84-7AF9-7844-71FB-BF73C05F2B30}"/>
              </a:ext>
            </a:extLst>
          </p:cNvPr>
          <p:cNvSpPr/>
          <p:nvPr/>
        </p:nvSpPr>
        <p:spPr>
          <a:xfrm>
            <a:off x="3345620" y="2948830"/>
            <a:ext cx="4430070" cy="424328"/>
          </a:xfrm>
          <a:prstGeom prst="roundRect">
            <a:avLst>
              <a:gd name="adj" fmla="val 13587"/>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6" name="CuadroTexto 55">
            <a:extLst>
              <a:ext uri="{FF2B5EF4-FFF2-40B4-BE49-F238E27FC236}">
                <a16:creationId xmlns:a16="http://schemas.microsoft.com/office/drawing/2014/main" id="{04F879F2-8E7D-046E-0B14-3C041EEB5665}"/>
              </a:ext>
            </a:extLst>
          </p:cNvPr>
          <p:cNvSpPr txBox="1"/>
          <p:nvPr/>
        </p:nvSpPr>
        <p:spPr>
          <a:xfrm>
            <a:off x="3345620" y="3020289"/>
            <a:ext cx="4430070" cy="276999"/>
          </a:xfrm>
          <a:prstGeom prst="rect">
            <a:avLst/>
          </a:prstGeom>
          <a:noFill/>
          <a:effectLst/>
        </p:spPr>
        <p:txBody>
          <a:bodyPr wrap="square" rtlCol="0">
            <a:spAutoFit/>
          </a:bodyPr>
          <a:lstStyle/>
          <a:p>
            <a:pPr algn="ctr"/>
            <a:r>
              <a:rPr lang="ca-ES" sz="1200" b="1" noProof="0" dirty="0">
                <a:solidFill>
                  <a:schemeClr val="bg1"/>
                </a:solidFill>
                <a:latin typeface="Arial" panose="020B0604020202020204" pitchFamily="34" charset="0"/>
                <a:ea typeface="PP Neue Montreal" pitchFamily="2" charset="77"/>
              </a:rPr>
              <a:t>El codi de verificació (CVV)</a:t>
            </a:r>
          </a:p>
        </p:txBody>
      </p:sp>
      <p:sp>
        <p:nvSpPr>
          <p:cNvPr id="57" name="Rectángulo redondeado 56">
            <a:extLst>
              <a:ext uri="{FF2B5EF4-FFF2-40B4-BE49-F238E27FC236}">
                <a16:creationId xmlns:a16="http://schemas.microsoft.com/office/drawing/2014/main" id="{A3FCAB33-92A1-BD48-C893-3F66E9C7ACFE}"/>
              </a:ext>
            </a:extLst>
          </p:cNvPr>
          <p:cNvSpPr/>
          <p:nvPr/>
        </p:nvSpPr>
        <p:spPr>
          <a:xfrm>
            <a:off x="3345620" y="2422557"/>
            <a:ext cx="4430070" cy="424328"/>
          </a:xfrm>
          <a:prstGeom prst="roundRect">
            <a:avLst>
              <a:gd name="adj" fmla="val 13587"/>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8" name="CuadroTexto 57">
            <a:extLst>
              <a:ext uri="{FF2B5EF4-FFF2-40B4-BE49-F238E27FC236}">
                <a16:creationId xmlns:a16="http://schemas.microsoft.com/office/drawing/2014/main" id="{2CEB25BE-34BF-B3F0-839D-BE2B5DA51FA4}"/>
              </a:ext>
            </a:extLst>
          </p:cNvPr>
          <p:cNvSpPr txBox="1"/>
          <p:nvPr/>
        </p:nvSpPr>
        <p:spPr>
          <a:xfrm>
            <a:off x="3345620" y="2494016"/>
            <a:ext cx="4430070" cy="276999"/>
          </a:xfrm>
          <a:prstGeom prst="rect">
            <a:avLst/>
          </a:prstGeom>
          <a:noFill/>
          <a:effectLst/>
        </p:spPr>
        <p:txBody>
          <a:bodyPr wrap="square" rtlCol="0">
            <a:spAutoFit/>
          </a:bodyPr>
          <a:lstStyle/>
          <a:p>
            <a:pPr algn="ctr"/>
            <a:r>
              <a:rPr lang="ca-ES" sz="1200" b="1" noProof="0" dirty="0">
                <a:solidFill>
                  <a:schemeClr val="bg1"/>
                </a:solidFill>
                <a:latin typeface="Arial" panose="020B0604020202020204" pitchFamily="34" charset="0"/>
                <a:ea typeface="PP Neue Montreal" pitchFamily="2" charset="77"/>
              </a:rPr>
              <a:t>El número secret o número PIN</a:t>
            </a:r>
          </a:p>
        </p:txBody>
      </p:sp>
      <p:sp>
        <p:nvSpPr>
          <p:cNvPr id="59" name="CuadroTexto 58">
            <a:extLst>
              <a:ext uri="{FF2B5EF4-FFF2-40B4-BE49-F238E27FC236}">
                <a16:creationId xmlns:a16="http://schemas.microsoft.com/office/drawing/2014/main" id="{8284F08F-7033-2247-7F1C-C1FB5DB5F2A8}"/>
              </a:ext>
            </a:extLst>
          </p:cNvPr>
          <p:cNvSpPr txBox="1"/>
          <p:nvPr/>
        </p:nvSpPr>
        <p:spPr>
          <a:xfrm>
            <a:off x="6364399" y="1832830"/>
            <a:ext cx="1795908" cy="369332"/>
          </a:xfrm>
          <a:prstGeom prst="rect">
            <a:avLst/>
          </a:prstGeom>
          <a:noFill/>
          <a:effectLst/>
        </p:spPr>
        <p:txBody>
          <a:bodyPr wrap="square" rtlCol="0">
            <a:spAutoFit/>
          </a:bodyPr>
          <a:lstStyle/>
          <a:p>
            <a:pPr algn="r"/>
            <a:r>
              <a:rPr lang="ca-ES" sz="1800" b="1" noProof="0" dirty="0">
                <a:latin typeface="Arial" panose="020B0604020202020204" pitchFamily="34" charset="0"/>
                <a:ea typeface="PP Neue Montreal" pitchFamily="2" charset="77"/>
              </a:rPr>
              <a:t>Ús de targetes</a:t>
            </a:r>
          </a:p>
        </p:txBody>
      </p:sp>
      <p:grpSp>
        <p:nvGrpSpPr>
          <p:cNvPr id="3" name="Grupo 2">
            <a:extLst>
              <a:ext uri="{FF2B5EF4-FFF2-40B4-BE49-F238E27FC236}">
                <a16:creationId xmlns:a16="http://schemas.microsoft.com/office/drawing/2014/main" id="{87ED4359-A125-44E5-71E7-46AC9398AC77}"/>
              </a:ext>
            </a:extLst>
          </p:cNvPr>
          <p:cNvGrpSpPr/>
          <p:nvPr/>
        </p:nvGrpSpPr>
        <p:grpSpPr>
          <a:xfrm>
            <a:off x="239546" y="884830"/>
            <a:ext cx="1367112" cy="1870130"/>
            <a:chOff x="239546" y="1370936"/>
            <a:chExt cx="1367112" cy="1870130"/>
          </a:xfrm>
        </p:grpSpPr>
        <p:sp>
          <p:nvSpPr>
            <p:cNvPr id="5" name="CuadroTexto 4">
              <a:hlinkClick r:id="rId4" action="ppaction://hlinksldjump"/>
              <a:extLst>
                <a:ext uri="{FF2B5EF4-FFF2-40B4-BE49-F238E27FC236}">
                  <a16:creationId xmlns:a16="http://schemas.microsoft.com/office/drawing/2014/main" id="{AF573A35-4BAB-FD88-22F1-3D2C4A51AD53}"/>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6" name="CuadroTexto 5">
              <a:hlinkClick r:id="rId5" action="ppaction://hlinksldjump"/>
              <a:extLst>
                <a:ext uri="{FF2B5EF4-FFF2-40B4-BE49-F238E27FC236}">
                  <a16:creationId xmlns:a16="http://schemas.microsoft.com/office/drawing/2014/main" id="{EF02B1E7-672E-91D7-EB05-EF22FB21894E}"/>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HO NECESSITO?</a:t>
              </a:r>
            </a:p>
          </p:txBody>
        </p:sp>
        <p:sp>
          <p:nvSpPr>
            <p:cNvPr id="7" name="CuadroTexto 6">
              <a:hlinkClick r:id="rId6" action="ppaction://hlinksldjump"/>
              <a:extLst>
                <a:ext uri="{FF2B5EF4-FFF2-40B4-BE49-F238E27FC236}">
                  <a16:creationId xmlns:a16="http://schemas.microsoft.com/office/drawing/2014/main" id="{1FBBCFF4-F994-E838-9451-6FAC591B5338}"/>
                </a:ext>
              </a:extLst>
            </p:cNvPr>
            <p:cNvSpPr txBox="1"/>
            <p:nvPr/>
          </p:nvSpPr>
          <p:spPr>
            <a:xfrm>
              <a:off x="239547" y="240200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9" name="CuadroTexto 8">
              <a:hlinkClick r:id="rId7" action="ppaction://hlinksldjump"/>
              <a:extLst>
                <a:ext uri="{FF2B5EF4-FFF2-40B4-BE49-F238E27FC236}">
                  <a16:creationId xmlns:a16="http://schemas.microsoft.com/office/drawing/2014/main" id="{BA145C3D-D5CC-09CC-F6B4-C7BC62BA4366}"/>
                </a:ext>
              </a:extLst>
            </p:cNvPr>
            <p:cNvSpPr txBox="1"/>
            <p:nvPr/>
          </p:nvSpPr>
          <p:spPr>
            <a:xfrm>
              <a:off x="239547" y="268097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10" name="CuadroTexto 9">
              <a:hlinkClick r:id="rId8" action="ppaction://hlinksldjump"/>
              <a:extLst>
                <a:ext uri="{FF2B5EF4-FFF2-40B4-BE49-F238E27FC236}">
                  <a16:creationId xmlns:a16="http://schemas.microsoft.com/office/drawing/2014/main" id="{DB0E35D0-9B56-9EB4-F5E0-8CD79A7D040C}"/>
                </a:ext>
              </a:extLst>
            </p:cNvPr>
            <p:cNvSpPr txBox="1"/>
            <p:nvPr/>
          </p:nvSpPr>
          <p:spPr>
            <a:xfrm>
              <a:off x="239547" y="294961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11" name="Conector recto 10">
              <a:extLst>
                <a:ext uri="{FF2B5EF4-FFF2-40B4-BE49-F238E27FC236}">
                  <a16:creationId xmlns:a16="http://schemas.microsoft.com/office/drawing/2014/main" id="{1D672F27-571D-4688-2EBA-48D80E61BDBA}"/>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40B4C1B2-ADEA-92E9-F24B-39263FEB2C80}"/>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5F524A07-FA02-BDCC-DFBF-C7841405AD2F}"/>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C4561B2B-01A6-F281-3B68-4FA6166DF56D}"/>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Conector recto 33">
              <a:extLst>
                <a:ext uri="{FF2B5EF4-FFF2-40B4-BE49-F238E27FC236}">
                  <a16:creationId xmlns:a16="http://schemas.microsoft.com/office/drawing/2014/main" id="{FF09A72D-19BA-90A4-876E-308FD852EE85}"/>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640DAB7A-5980-9155-89EC-68E1528F2ADE}"/>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CuadroTexto 35">
              <a:hlinkClick r:id="rId9" action="ppaction://hlinksldjump"/>
              <a:extLst>
                <a:ext uri="{FF2B5EF4-FFF2-40B4-BE49-F238E27FC236}">
                  <a16:creationId xmlns:a16="http://schemas.microsoft.com/office/drawing/2014/main" id="{285A2E61-DC75-CF59-055B-3DFD36F03060}"/>
                </a:ext>
              </a:extLst>
            </p:cNvPr>
            <p:cNvSpPr txBox="1"/>
            <p:nvPr/>
          </p:nvSpPr>
          <p:spPr>
            <a:xfrm>
              <a:off x="239547" y="1791308"/>
              <a:ext cx="993941"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Préstecs</a:t>
              </a:r>
            </a:p>
          </p:txBody>
        </p:sp>
        <p:sp>
          <p:nvSpPr>
            <p:cNvPr id="37" name="Elipse 36">
              <a:extLst>
                <a:ext uri="{FF2B5EF4-FFF2-40B4-BE49-F238E27FC236}">
                  <a16:creationId xmlns:a16="http://schemas.microsoft.com/office/drawing/2014/main" id="{8EABFA9E-3445-8C08-6793-6117343E3CFF}"/>
                </a:ext>
              </a:extLst>
            </p:cNvPr>
            <p:cNvSpPr/>
            <p:nvPr/>
          </p:nvSpPr>
          <p:spPr>
            <a:xfrm>
              <a:off x="1337631" y="221596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38" name="CuadroTexto 37">
              <a:hlinkClick r:id="rId10" action="ppaction://hlinksldjump"/>
              <a:extLst>
                <a:ext uri="{FF2B5EF4-FFF2-40B4-BE49-F238E27FC236}">
                  <a16:creationId xmlns:a16="http://schemas.microsoft.com/office/drawing/2014/main" id="{F1008160-7479-3D80-F08A-544F5FE4C2D5}"/>
                </a:ext>
              </a:extLst>
            </p:cNvPr>
            <p:cNvSpPr txBox="1"/>
            <p:nvPr/>
          </p:nvSpPr>
          <p:spPr>
            <a:xfrm>
              <a:off x="239546" y="1909720"/>
              <a:ext cx="1225697"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Raonable - No raonable</a:t>
              </a:r>
            </a:p>
          </p:txBody>
        </p:sp>
        <p:sp>
          <p:nvSpPr>
            <p:cNvPr id="41" name="CuadroTexto 40">
              <a:hlinkClick r:id="rId11" action="ppaction://hlinksldjump"/>
              <a:extLst>
                <a:ext uri="{FF2B5EF4-FFF2-40B4-BE49-F238E27FC236}">
                  <a16:creationId xmlns:a16="http://schemas.microsoft.com/office/drawing/2014/main" id="{BD12BE39-D081-99A5-6708-3F60A3BD1FD6}"/>
                </a:ext>
              </a:extLst>
            </p:cNvPr>
            <p:cNvSpPr txBox="1"/>
            <p:nvPr/>
          </p:nvSpPr>
          <p:spPr>
            <a:xfrm>
              <a:off x="239547" y="2034710"/>
              <a:ext cx="1098083"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Crèdit o dèbit?</a:t>
              </a:r>
            </a:p>
          </p:txBody>
        </p:sp>
        <p:sp>
          <p:nvSpPr>
            <p:cNvPr id="42" name="CuadroTexto 41">
              <a:hlinkClick r:id="rId12" action="ppaction://hlinksldjump"/>
              <a:extLst>
                <a:ext uri="{FF2B5EF4-FFF2-40B4-BE49-F238E27FC236}">
                  <a16:creationId xmlns:a16="http://schemas.microsoft.com/office/drawing/2014/main" id="{6D56B651-3C3F-FC1A-771B-170837B36BEF}"/>
                </a:ext>
              </a:extLst>
            </p:cNvPr>
            <p:cNvSpPr txBox="1"/>
            <p:nvPr/>
          </p:nvSpPr>
          <p:spPr>
            <a:xfrm>
              <a:off x="239547" y="2166278"/>
              <a:ext cx="1180526"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ea typeface="PP Neue Montreal Book" pitchFamily="2" charset="77"/>
                </a:rPr>
                <a:t>Consells de seguretat</a:t>
              </a:r>
            </a:p>
          </p:txBody>
        </p:sp>
      </p:grpSp>
      <p:grpSp>
        <p:nvGrpSpPr>
          <p:cNvPr id="2" name="Grupo 1">
            <a:extLst>
              <a:ext uri="{FF2B5EF4-FFF2-40B4-BE49-F238E27FC236}">
                <a16:creationId xmlns:a16="http://schemas.microsoft.com/office/drawing/2014/main" id="{41DC381C-177B-D219-5F10-00F5AB376EF3}"/>
              </a:ext>
            </a:extLst>
          </p:cNvPr>
          <p:cNvGrpSpPr/>
          <p:nvPr/>
        </p:nvGrpSpPr>
        <p:grpSpPr>
          <a:xfrm>
            <a:off x="358924" y="353802"/>
            <a:ext cx="1299998" cy="414765"/>
            <a:chOff x="210020" y="376946"/>
            <a:chExt cx="4676942" cy="414765"/>
          </a:xfrm>
        </p:grpSpPr>
        <p:sp>
          <p:nvSpPr>
            <p:cNvPr id="13" name="CuadroTexto 12">
              <a:extLst>
                <a:ext uri="{FF2B5EF4-FFF2-40B4-BE49-F238E27FC236}">
                  <a16:creationId xmlns:a16="http://schemas.microsoft.com/office/drawing/2014/main" id="{CF2D5A55-24C5-1BFD-43B9-1C838E7EC468}"/>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15" name="CuadroTexto 14">
              <a:extLst>
                <a:ext uri="{FF2B5EF4-FFF2-40B4-BE49-F238E27FC236}">
                  <a16:creationId xmlns:a16="http://schemas.microsoft.com/office/drawing/2014/main" id="{0F8C5BC4-C5B5-AEB9-6543-688D86DD4E79}"/>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3733468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a:extLst>
              <a:ext uri="{FF2B5EF4-FFF2-40B4-BE49-F238E27FC236}">
                <a16:creationId xmlns:a16="http://schemas.microsoft.com/office/drawing/2014/main" id="{DC55DDFA-191E-285C-4671-C233D9766B86}"/>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 name="CuadroTexto 7">
            <a:extLst>
              <a:ext uri="{FF2B5EF4-FFF2-40B4-BE49-F238E27FC236}">
                <a16:creationId xmlns:a16="http://schemas.microsoft.com/office/drawing/2014/main" id="{00EBB996-BF81-5F02-D97D-15A767229D92}"/>
              </a:ext>
            </a:extLst>
          </p:cNvPr>
          <p:cNvSpPr txBox="1"/>
          <p:nvPr/>
        </p:nvSpPr>
        <p:spPr>
          <a:xfrm>
            <a:off x="2698744" y="426221"/>
            <a:ext cx="3665655"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42BB60"/>
                </a:solidFill>
                <a:latin typeface="Arial" panose="020B0604020202020204" pitchFamily="34" charset="0"/>
                <a:ea typeface="PP Neue Montreal" pitchFamily="2" charset="77"/>
              </a:rPr>
              <a:t>Consells</a:t>
            </a:r>
          </a:p>
        </p:txBody>
      </p:sp>
      <p:sp>
        <p:nvSpPr>
          <p:cNvPr id="4" name="CuadroTexto 3">
            <a:extLst>
              <a:ext uri="{FF2B5EF4-FFF2-40B4-BE49-F238E27FC236}">
                <a16:creationId xmlns:a16="http://schemas.microsoft.com/office/drawing/2014/main" id="{74961F6E-F075-D286-F6AC-17AB983DA743}"/>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39" name="CuadroTexto 38">
            <a:extLst>
              <a:ext uri="{FF2B5EF4-FFF2-40B4-BE49-F238E27FC236}">
                <a16:creationId xmlns:a16="http://schemas.microsoft.com/office/drawing/2014/main" id="{168C2DA5-AA2A-A274-7B17-83AEEFD21375}"/>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HO NECESSITO?</a:t>
            </a:r>
          </a:p>
        </p:txBody>
      </p:sp>
      <p:pic>
        <p:nvPicPr>
          <p:cNvPr id="40" name="Imagen 39">
            <a:extLst>
              <a:ext uri="{FF2B5EF4-FFF2-40B4-BE49-F238E27FC236}">
                <a16:creationId xmlns:a16="http://schemas.microsoft.com/office/drawing/2014/main" id="{9117D4D6-3546-388E-592D-E5D33332C7C9}"/>
              </a:ext>
            </a:extLst>
          </p:cNvPr>
          <p:cNvPicPr>
            <a:picLocks noChangeAspect="1"/>
          </p:cNvPicPr>
          <p:nvPr/>
        </p:nvPicPr>
        <p:blipFill>
          <a:blip r:embed="rId3"/>
          <a:srcRect/>
          <a:stretch/>
        </p:blipFill>
        <p:spPr>
          <a:xfrm>
            <a:off x="305731" y="4198139"/>
            <a:ext cx="371846" cy="297477"/>
          </a:xfrm>
          <a:prstGeom prst="rect">
            <a:avLst/>
          </a:prstGeom>
        </p:spPr>
      </p:pic>
      <p:sp>
        <p:nvSpPr>
          <p:cNvPr id="50" name="CuadroTexto 49">
            <a:extLst>
              <a:ext uri="{FF2B5EF4-FFF2-40B4-BE49-F238E27FC236}">
                <a16:creationId xmlns:a16="http://schemas.microsoft.com/office/drawing/2014/main" id="{F4411008-E877-B0A7-4244-00D49D85E778}"/>
              </a:ext>
            </a:extLst>
          </p:cNvPr>
          <p:cNvSpPr txBox="1"/>
          <p:nvPr/>
        </p:nvSpPr>
        <p:spPr>
          <a:xfrm>
            <a:off x="3672349" y="1031435"/>
            <a:ext cx="4912485"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42BB60"/>
                </a:solidFill>
                <a:latin typeface="Arial" panose="020B0604020202020204" pitchFamily="34" charset="0"/>
                <a:ea typeface="PP Neue Montreal" pitchFamily="2" charset="77"/>
              </a:rPr>
              <a:t>de seguretat</a:t>
            </a:r>
          </a:p>
        </p:txBody>
      </p:sp>
      <p:sp>
        <p:nvSpPr>
          <p:cNvPr id="59" name="CuadroTexto 58">
            <a:extLst>
              <a:ext uri="{FF2B5EF4-FFF2-40B4-BE49-F238E27FC236}">
                <a16:creationId xmlns:a16="http://schemas.microsoft.com/office/drawing/2014/main" id="{8284F08F-7033-2247-7F1C-C1FB5DB5F2A8}"/>
              </a:ext>
            </a:extLst>
          </p:cNvPr>
          <p:cNvSpPr txBox="1"/>
          <p:nvPr/>
        </p:nvSpPr>
        <p:spPr>
          <a:xfrm>
            <a:off x="6163977" y="1832830"/>
            <a:ext cx="1996330" cy="369332"/>
          </a:xfrm>
          <a:prstGeom prst="rect">
            <a:avLst/>
          </a:prstGeom>
          <a:noFill/>
          <a:effectLst/>
        </p:spPr>
        <p:txBody>
          <a:bodyPr wrap="square" rtlCol="0">
            <a:spAutoFit/>
          </a:bodyPr>
          <a:lstStyle/>
          <a:p>
            <a:pPr algn="r"/>
            <a:r>
              <a:rPr lang="ca-ES" sz="1800" b="1" noProof="0" dirty="0">
                <a:latin typeface="Arial" panose="020B0604020202020204" pitchFamily="34" charset="0"/>
                <a:ea typeface="PP Neue Montreal" pitchFamily="2" charset="77"/>
              </a:rPr>
              <a:t>Compres online</a:t>
            </a:r>
          </a:p>
        </p:txBody>
      </p:sp>
      <p:grpSp>
        <p:nvGrpSpPr>
          <p:cNvPr id="2" name="Grupo 1">
            <a:extLst>
              <a:ext uri="{FF2B5EF4-FFF2-40B4-BE49-F238E27FC236}">
                <a16:creationId xmlns:a16="http://schemas.microsoft.com/office/drawing/2014/main" id="{61856D7B-5E65-8FFE-C337-20C5987EDB1C}"/>
              </a:ext>
            </a:extLst>
          </p:cNvPr>
          <p:cNvGrpSpPr/>
          <p:nvPr/>
        </p:nvGrpSpPr>
        <p:grpSpPr>
          <a:xfrm>
            <a:off x="2582523" y="2705429"/>
            <a:ext cx="2785465" cy="424328"/>
            <a:chOff x="2582523" y="2705429"/>
            <a:chExt cx="2785465" cy="424328"/>
          </a:xfrm>
        </p:grpSpPr>
        <p:sp>
          <p:nvSpPr>
            <p:cNvPr id="11" name="Rectángulo redondeado 10">
              <a:extLst>
                <a:ext uri="{FF2B5EF4-FFF2-40B4-BE49-F238E27FC236}">
                  <a16:creationId xmlns:a16="http://schemas.microsoft.com/office/drawing/2014/main" id="{7DD3894E-5BA2-D71A-807A-F04DBE42E2DB}"/>
                </a:ext>
              </a:extLst>
            </p:cNvPr>
            <p:cNvSpPr/>
            <p:nvPr/>
          </p:nvSpPr>
          <p:spPr>
            <a:xfrm>
              <a:off x="2582523" y="2705429"/>
              <a:ext cx="2785465" cy="424328"/>
            </a:xfrm>
            <a:prstGeom prst="roundRect">
              <a:avLst>
                <a:gd name="adj" fmla="val 18238"/>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3" name="CuadroTexto 12">
              <a:extLst>
                <a:ext uri="{FF2B5EF4-FFF2-40B4-BE49-F238E27FC236}">
                  <a16:creationId xmlns:a16="http://schemas.microsoft.com/office/drawing/2014/main" id="{61B9E614-DF92-AA44-18B5-9DDF32A8E2A8}"/>
                </a:ext>
              </a:extLst>
            </p:cNvPr>
            <p:cNvSpPr txBox="1"/>
            <p:nvPr/>
          </p:nvSpPr>
          <p:spPr>
            <a:xfrm>
              <a:off x="2582523" y="2776888"/>
              <a:ext cx="2785465" cy="276999"/>
            </a:xfrm>
            <a:prstGeom prst="rect">
              <a:avLst/>
            </a:prstGeom>
            <a:noFill/>
            <a:effectLst/>
          </p:spPr>
          <p:txBody>
            <a:bodyPr wrap="square" rtlCol="0">
              <a:spAutoFit/>
            </a:bodyPr>
            <a:lstStyle/>
            <a:p>
              <a:pPr algn="ctr"/>
              <a:r>
                <a:rPr lang="ca-ES" sz="1200" b="1" noProof="0" dirty="0">
                  <a:solidFill>
                    <a:schemeClr val="bg1"/>
                  </a:solidFill>
                  <a:latin typeface="Arial" panose="020B0604020202020204" pitchFamily="34" charset="0"/>
                  <a:ea typeface="PP Neue Montreal" pitchFamily="2" charset="77"/>
                </a:rPr>
                <a:t>Actualitza el dispositiu</a:t>
              </a:r>
            </a:p>
          </p:txBody>
        </p:sp>
      </p:grpSp>
      <p:grpSp>
        <p:nvGrpSpPr>
          <p:cNvPr id="25" name="Grupo 24">
            <a:extLst>
              <a:ext uri="{FF2B5EF4-FFF2-40B4-BE49-F238E27FC236}">
                <a16:creationId xmlns:a16="http://schemas.microsoft.com/office/drawing/2014/main" id="{385A3E3F-67C6-13CA-0432-68C3BBE0AEDF}"/>
              </a:ext>
            </a:extLst>
          </p:cNvPr>
          <p:cNvGrpSpPr/>
          <p:nvPr/>
        </p:nvGrpSpPr>
        <p:grpSpPr>
          <a:xfrm>
            <a:off x="2582523" y="3258016"/>
            <a:ext cx="2785465" cy="424328"/>
            <a:chOff x="2582523" y="3258016"/>
            <a:chExt cx="2785465" cy="424328"/>
          </a:xfrm>
        </p:grpSpPr>
        <p:sp>
          <p:nvSpPr>
            <p:cNvPr id="15" name="Rectángulo redondeado 14">
              <a:extLst>
                <a:ext uri="{FF2B5EF4-FFF2-40B4-BE49-F238E27FC236}">
                  <a16:creationId xmlns:a16="http://schemas.microsoft.com/office/drawing/2014/main" id="{FBBECBEB-5358-9500-E945-CBB506ADC2F7}"/>
                </a:ext>
              </a:extLst>
            </p:cNvPr>
            <p:cNvSpPr/>
            <p:nvPr/>
          </p:nvSpPr>
          <p:spPr>
            <a:xfrm>
              <a:off x="2582523" y="3258016"/>
              <a:ext cx="2785465" cy="424328"/>
            </a:xfrm>
            <a:prstGeom prst="roundRect">
              <a:avLst>
                <a:gd name="adj" fmla="val 18238"/>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6" name="CuadroTexto 15">
              <a:extLst>
                <a:ext uri="{FF2B5EF4-FFF2-40B4-BE49-F238E27FC236}">
                  <a16:creationId xmlns:a16="http://schemas.microsoft.com/office/drawing/2014/main" id="{259D562A-F72D-6A2D-F7FA-17D9109AEF9B}"/>
                </a:ext>
              </a:extLst>
            </p:cNvPr>
            <p:cNvSpPr txBox="1"/>
            <p:nvPr/>
          </p:nvSpPr>
          <p:spPr>
            <a:xfrm>
              <a:off x="2582523" y="3329475"/>
              <a:ext cx="2785465" cy="276999"/>
            </a:xfrm>
            <a:prstGeom prst="rect">
              <a:avLst/>
            </a:prstGeom>
            <a:noFill/>
            <a:effectLst/>
          </p:spPr>
          <p:txBody>
            <a:bodyPr wrap="square" rtlCol="0">
              <a:spAutoFit/>
            </a:bodyPr>
            <a:lstStyle/>
            <a:p>
              <a:pPr algn="ctr"/>
              <a:r>
                <a:rPr lang="ca-ES" sz="1200" b="1" noProof="0" dirty="0">
                  <a:solidFill>
                    <a:schemeClr val="bg1"/>
                  </a:solidFill>
                  <a:latin typeface="Arial" panose="020B0604020202020204" pitchFamily="34" charset="0"/>
                  <a:ea typeface="PP Neue Montreal" pitchFamily="2" charset="77"/>
                </a:rPr>
                <a:t>Evita xarxes </a:t>
              </a:r>
              <a:r>
                <a:rPr lang="ca-ES" sz="1200" b="1" noProof="0" dirty="0" err="1">
                  <a:solidFill>
                    <a:schemeClr val="bg1"/>
                  </a:solidFill>
                  <a:latin typeface="Arial" panose="020B0604020202020204" pitchFamily="34" charset="0"/>
                  <a:ea typeface="PP Neue Montreal" pitchFamily="2" charset="77"/>
                </a:rPr>
                <a:t>Wi</a:t>
              </a:r>
              <a:r>
                <a:rPr lang="ca-ES" sz="1200" b="1" noProof="0" dirty="0">
                  <a:solidFill>
                    <a:schemeClr val="bg1"/>
                  </a:solidFill>
                  <a:latin typeface="Arial" panose="020B0604020202020204" pitchFamily="34" charset="0"/>
                  <a:ea typeface="PP Neue Montreal" pitchFamily="2" charset="77"/>
                </a:rPr>
                <a:t>-Fi públiques</a:t>
              </a:r>
            </a:p>
          </p:txBody>
        </p:sp>
      </p:grpSp>
      <p:grpSp>
        <p:nvGrpSpPr>
          <p:cNvPr id="30" name="Grupo 29">
            <a:extLst>
              <a:ext uri="{FF2B5EF4-FFF2-40B4-BE49-F238E27FC236}">
                <a16:creationId xmlns:a16="http://schemas.microsoft.com/office/drawing/2014/main" id="{59F37DFB-EAD8-773D-CCAB-A2B67E1FDD31}"/>
              </a:ext>
            </a:extLst>
          </p:cNvPr>
          <p:cNvGrpSpPr/>
          <p:nvPr/>
        </p:nvGrpSpPr>
        <p:grpSpPr>
          <a:xfrm>
            <a:off x="5529654" y="2705429"/>
            <a:ext cx="2785465" cy="424328"/>
            <a:chOff x="5529654" y="2705429"/>
            <a:chExt cx="2785465" cy="424328"/>
          </a:xfrm>
        </p:grpSpPr>
        <p:sp>
          <p:nvSpPr>
            <p:cNvPr id="17" name="Rectángulo redondeado 16">
              <a:extLst>
                <a:ext uri="{FF2B5EF4-FFF2-40B4-BE49-F238E27FC236}">
                  <a16:creationId xmlns:a16="http://schemas.microsoft.com/office/drawing/2014/main" id="{9F47BF7F-0298-B9A3-2908-6556351F89F6}"/>
                </a:ext>
              </a:extLst>
            </p:cNvPr>
            <p:cNvSpPr/>
            <p:nvPr/>
          </p:nvSpPr>
          <p:spPr>
            <a:xfrm>
              <a:off x="5529654" y="2705429"/>
              <a:ext cx="2785465" cy="424328"/>
            </a:xfrm>
            <a:prstGeom prst="roundRect">
              <a:avLst>
                <a:gd name="adj" fmla="val 18238"/>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8" name="CuadroTexto 17">
              <a:extLst>
                <a:ext uri="{FF2B5EF4-FFF2-40B4-BE49-F238E27FC236}">
                  <a16:creationId xmlns:a16="http://schemas.microsoft.com/office/drawing/2014/main" id="{12FAEAFE-7FCF-3CD3-5AF9-2FD5D7EC03FD}"/>
                </a:ext>
              </a:extLst>
            </p:cNvPr>
            <p:cNvSpPr txBox="1"/>
            <p:nvPr/>
          </p:nvSpPr>
          <p:spPr>
            <a:xfrm>
              <a:off x="5529654" y="2776888"/>
              <a:ext cx="2785465" cy="276999"/>
            </a:xfrm>
            <a:prstGeom prst="rect">
              <a:avLst/>
            </a:prstGeom>
            <a:noFill/>
            <a:effectLst/>
          </p:spPr>
          <p:txBody>
            <a:bodyPr wrap="square" rtlCol="0">
              <a:spAutoFit/>
            </a:bodyPr>
            <a:lstStyle/>
            <a:p>
              <a:pPr algn="ctr"/>
              <a:r>
                <a:rPr lang="ca-ES" sz="1200" b="1" noProof="0" dirty="0">
                  <a:solidFill>
                    <a:schemeClr val="bg1"/>
                  </a:solidFill>
                  <a:latin typeface="Arial" panose="020B0604020202020204" pitchFamily="34" charset="0"/>
                  <a:ea typeface="PP Neue Montreal" pitchFamily="2" charset="77"/>
                </a:rPr>
                <a:t>Tipus d’enviaments</a:t>
              </a:r>
            </a:p>
          </p:txBody>
        </p:sp>
      </p:grpSp>
      <p:grpSp>
        <p:nvGrpSpPr>
          <p:cNvPr id="31" name="Grupo 30">
            <a:extLst>
              <a:ext uri="{FF2B5EF4-FFF2-40B4-BE49-F238E27FC236}">
                <a16:creationId xmlns:a16="http://schemas.microsoft.com/office/drawing/2014/main" id="{E3D3A0BD-E84E-9505-3EF1-080BF4A14EFA}"/>
              </a:ext>
            </a:extLst>
          </p:cNvPr>
          <p:cNvGrpSpPr/>
          <p:nvPr/>
        </p:nvGrpSpPr>
        <p:grpSpPr>
          <a:xfrm>
            <a:off x="5529654" y="3258016"/>
            <a:ext cx="2785465" cy="424328"/>
            <a:chOff x="5529654" y="3258016"/>
            <a:chExt cx="2785465" cy="424328"/>
          </a:xfrm>
        </p:grpSpPr>
        <p:sp>
          <p:nvSpPr>
            <p:cNvPr id="19" name="Rectángulo redondeado 18">
              <a:extLst>
                <a:ext uri="{FF2B5EF4-FFF2-40B4-BE49-F238E27FC236}">
                  <a16:creationId xmlns:a16="http://schemas.microsoft.com/office/drawing/2014/main" id="{2BF650D7-5C0A-3E2D-B674-DE6FCE51F781}"/>
                </a:ext>
              </a:extLst>
            </p:cNvPr>
            <p:cNvSpPr/>
            <p:nvPr/>
          </p:nvSpPr>
          <p:spPr>
            <a:xfrm>
              <a:off x="5529654" y="3258016"/>
              <a:ext cx="2785465" cy="424328"/>
            </a:xfrm>
            <a:prstGeom prst="roundRect">
              <a:avLst>
                <a:gd name="adj" fmla="val 18238"/>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1" name="CuadroTexto 20">
              <a:extLst>
                <a:ext uri="{FF2B5EF4-FFF2-40B4-BE49-F238E27FC236}">
                  <a16:creationId xmlns:a16="http://schemas.microsoft.com/office/drawing/2014/main" id="{1CCD319B-DEF6-3690-2170-D4A3EDA7F950}"/>
                </a:ext>
              </a:extLst>
            </p:cNvPr>
            <p:cNvSpPr txBox="1"/>
            <p:nvPr/>
          </p:nvSpPr>
          <p:spPr>
            <a:xfrm>
              <a:off x="5529654" y="3329475"/>
              <a:ext cx="2785465" cy="276999"/>
            </a:xfrm>
            <a:prstGeom prst="rect">
              <a:avLst/>
            </a:prstGeom>
            <a:noFill/>
            <a:effectLst/>
          </p:spPr>
          <p:txBody>
            <a:bodyPr wrap="square" rtlCol="0">
              <a:spAutoFit/>
            </a:bodyPr>
            <a:lstStyle/>
            <a:p>
              <a:pPr algn="ctr"/>
              <a:r>
                <a:rPr lang="ca-ES" sz="1200" b="1" noProof="0" dirty="0">
                  <a:solidFill>
                    <a:schemeClr val="bg1"/>
                  </a:solidFill>
                  <a:latin typeface="Arial" panose="020B0604020202020204" pitchFamily="34" charset="0"/>
                  <a:ea typeface="PP Neue Montreal" pitchFamily="2" charset="77"/>
                </a:rPr>
                <a:t>Mitjans de pagament disponibles</a:t>
              </a:r>
            </a:p>
          </p:txBody>
        </p:sp>
      </p:grpSp>
      <p:grpSp>
        <p:nvGrpSpPr>
          <p:cNvPr id="32" name="Grupo 31">
            <a:extLst>
              <a:ext uri="{FF2B5EF4-FFF2-40B4-BE49-F238E27FC236}">
                <a16:creationId xmlns:a16="http://schemas.microsoft.com/office/drawing/2014/main" id="{2895678B-CA1B-0064-858F-962A9D9C008A}"/>
              </a:ext>
            </a:extLst>
          </p:cNvPr>
          <p:cNvGrpSpPr/>
          <p:nvPr/>
        </p:nvGrpSpPr>
        <p:grpSpPr>
          <a:xfrm>
            <a:off x="2582523" y="3869809"/>
            <a:ext cx="5732597" cy="424328"/>
            <a:chOff x="2582523" y="3869809"/>
            <a:chExt cx="5732597" cy="424328"/>
          </a:xfrm>
        </p:grpSpPr>
        <p:sp>
          <p:nvSpPr>
            <p:cNvPr id="22" name="Rectángulo redondeado 21">
              <a:extLst>
                <a:ext uri="{FF2B5EF4-FFF2-40B4-BE49-F238E27FC236}">
                  <a16:creationId xmlns:a16="http://schemas.microsoft.com/office/drawing/2014/main" id="{3FB86C7B-4F36-87CD-557D-68AE5C670FCB}"/>
                </a:ext>
              </a:extLst>
            </p:cNvPr>
            <p:cNvSpPr/>
            <p:nvPr/>
          </p:nvSpPr>
          <p:spPr>
            <a:xfrm>
              <a:off x="2582524" y="3869809"/>
              <a:ext cx="5732596" cy="424328"/>
            </a:xfrm>
            <a:prstGeom prst="roundRect">
              <a:avLst>
                <a:gd name="adj" fmla="val 18238"/>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3" name="CuadroTexto 22">
              <a:extLst>
                <a:ext uri="{FF2B5EF4-FFF2-40B4-BE49-F238E27FC236}">
                  <a16:creationId xmlns:a16="http://schemas.microsoft.com/office/drawing/2014/main" id="{5C9ADDEC-AFD0-C68D-4F35-B7796B56FD60}"/>
                </a:ext>
              </a:extLst>
            </p:cNvPr>
            <p:cNvSpPr txBox="1"/>
            <p:nvPr/>
          </p:nvSpPr>
          <p:spPr>
            <a:xfrm>
              <a:off x="2582523" y="3941268"/>
              <a:ext cx="5732596" cy="276999"/>
            </a:xfrm>
            <a:prstGeom prst="rect">
              <a:avLst/>
            </a:prstGeom>
            <a:noFill/>
            <a:effectLst/>
          </p:spPr>
          <p:txBody>
            <a:bodyPr wrap="square" rtlCol="0">
              <a:spAutoFit/>
            </a:bodyPr>
            <a:lstStyle/>
            <a:p>
              <a:pPr algn="ctr"/>
              <a:r>
                <a:rPr lang="ca-ES" sz="1200" b="1" noProof="0" dirty="0">
                  <a:solidFill>
                    <a:schemeClr val="bg1"/>
                  </a:solidFill>
                  <a:latin typeface="Arial" panose="020B0604020202020204" pitchFamily="34" charset="0"/>
                  <a:ea typeface="PP Neue Montreal" pitchFamily="2" charset="77"/>
                </a:rPr>
                <a:t>Comprova que la botiga online sigui fiable</a:t>
              </a:r>
            </a:p>
          </p:txBody>
        </p:sp>
      </p:grpSp>
      <p:grpSp>
        <p:nvGrpSpPr>
          <p:cNvPr id="26" name="Grupo 25">
            <a:extLst>
              <a:ext uri="{FF2B5EF4-FFF2-40B4-BE49-F238E27FC236}">
                <a16:creationId xmlns:a16="http://schemas.microsoft.com/office/drawing/2014/main" id="{78BD2D23-93DC-7871-68D2-F30CB6454449}"/>
              </a:ext>
            </a:extLst>
          </p:cNvPr>
          <p:cNvGrpSpPr/>
          <p:nvPr/>
        </p:nvGrpSpPr>
        <p:grpSpPr>
          <a:xfrm>
            <a:off x="7743085" y="-215899"/>
            <a:ext cx="789506" cy="1167978"/>
            <a:chOff x="7506203" y="-312918"/>
            <a:chExt cx="1006618" cy="1489171"/>
          </a:xfrm>
          <a:effectLst>
            <a:outerShdw blurRad="50800" dist="38100" dir="2700000" algn="tl" rotWithShape="0">
              <a:prstClr val="black">
                <a:alpha val="40000"/>
              </a:prstClr>
            </a:outerShdw>
          </a:effectLst>
        </p:grpSpPr>
        <p:sp>
          <p:nvSpPr>
            <p:cNvPr id="27" name="Rectángulo redondeado 26">
              <a:extLst>
                <a:ext uri="{FF2B5EF4-FFF2-40B4-BE49-F238E27FC236}">
                  <a16:creationId xmlns:a16="http://schemas.microsoft.com/office/drawing/2014/main" id="{1942391A-4EA0-F4A8-7686-3240BBC5F3EB}"/>
                </a:ext>
              </a:extLst>
            </p:cNvPr>
            <p:cNvSpPr/>
            <p:nvPr/>
          </p:nvSpPr>
          <p:spPr>
            <a:xfrm>
              <a:off x="7506203" y="-312918"/>
              <a:ext cx="1006618" cy="1489171"/>
            </a:xfrm>
            <a:prstGeom prst="roundRect">
              <a:avLst>
                <a:gd name="adj" fmla="val 4876"/>
              </a:avLst>
            </a:prstGeom>
            <a:solidFill>
              <a:schemeClr val="bg1"/>
            </a:soli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29" name="Imagen 28">
              <a:extLst>
                <a:ext uri="{FF2B5EF4-FFF2-40B4-BE49-F238E27FC236}">
                  <a16:creationId xmlns:a16="http://schemas.microsoft.com/office/drawing/2014/main" id="{7203F8E6-E456-5435-7AB4-A61B1A87875D}"/>
                </a:ext>
              </a:extLst>
            </p:cNvPr>
            <p:cNvPicPr>
              <a:picLocks noChangeAspect="1"/>
            </p:cNvPicPr>
            <p:nvPr/>
          </p:nvPicPr>
          <p:blipFill>
            <a:blip r:embed="rId4"/>
            <a:srcRect l="883" r="883"/>
            <a:stretch/>
          </p:blipFill>
          <p:spPr>
            <a:xfrm>
              <a:off x="7700379" y="341057"/>
              <a:ext cx="614159" cy="625194"/>
            </a:xfrm>
            <a:prstGeom prst="rect">
              <a:avLst/>
            </a:prstGeom>
          </p:spPr>
        </p:pic>
      </p:grpSp>
      <p:grpSp>
        <p:nvGrpSpPr>
          <p:cNvPr id="33" name="Grupo 32">
            <a:extLst>
              <a:ext uri="{FF2B5EF4-FFF2-40B4-BE49-F238E27FC236}">
                <a16:creationId xmlns:a16="http://schemas.microsoft.com/office/drawing/2014/main" id="{1122047E-FEF5-6A9B-F830-01FF381D4E89}"/>
              </a:ext>
            </a:extLst>
          </p:cNvPr>
          <p:cNvGrpSpPr/>
          <p:nvPr/>
        </p:nvGrpSpPr>
        <p:grpSpPr>
          <a:xfrm>
            <a:off x="239546" y="884830"/>
            <a:ext cx="1367112" cy="1870130"/>
            <a:chOff x="239546" y="1370936"/>
            <a:chExt cx="1367112" cy="1870130"/>
          </a:xfrm>
        </p:grpSpPr>
        <p:sp>
          <p:nvSpPr>
            <p:cNvPr id="35" name="CuadroTexto 34">
              <a:hlinkClick r:id="rId5" action="ppaction://hlinksldjump"/>
              <a:extLst>
                <a:ext uri="{FF2B5EF4-FFF2-40B4-BE49-F238E27FC236}">
                  <a16:creationId xmlns:a16="http://schemas.microsoft.com/office/drawing/2014/main" id="{9A1CDF20-6EDF-7788-54C8-B45D08573C5C}"/>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36" name="CuadroTexto 35">
              <a:hlinkClick r:id="rId6" action="ppaction://hlinksldjump"/>
              <a:extLst>
                <a:ext uri="{FF2B5EF4-FFF2-40B4-BE49-F238E27FC236}">
                  <a16:creationId xmlns:a16="http://schemas.microsoft.com/office/drawing/2014/main" id="{ED07812B-7F9A-6E5E-9352-F3131A5DE8D7}"/>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HO NECESSITO?</a:t>
              </a:r>
            </a:p>
          </p:txBody>
        </p:sp>
        <p:sp>
          <p:nvSpPr>
            <p:cNvPr id="38" name="CuadroTexto 37">
              <a:hlinkClick r:id="rId7" action="ppaction://hlinksldjump"/>
              <a:extLst>
                <a:ext uri="{FF2B5EF4-FFF2-40B4-BE49-F238E27FC236}">
                  <a16:creationId xmlns:a16="http://schemas.microsoft.com/office/drawing/2014/main" id="{9C5CE43E-8B0D-465E-5AB3-DDAA7A7984FA}"/>
                </a:ext>
              </a:extLst>
            </p:cNvPr>
            <p:cNvSpPr txBox="1"/>
            <p:nvPr/>
          </p:nvSpPr>
          <p:spPr>
            <a:xfrm>
              <a:off x="239547" y="240200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44" name="CuadroTexto 43">
              <a:hlinkClick r:id="rId8" action="ppaction://hlinksldjump"/>
              <a:extLst>
                <a:ext uri="{FF2B5EF4-FFF2-40B4-BE49-F238E27FC236}">
                  <a16:creationId xmlns:a16="http://schemas.microsoft.com/office/drawing/2014/main" id="{0F1C8F4D-FF0D-4B88-DD05-D5CDE6AEE288}"/>
                </a:ext>
              </a:extLst>
            </p:cNvPr>
            <p:cNvSpPr txBox="1"/>
            <p:nvPr/>
          </p:nvSpPr>
          <p:spPr>
            <a:xfrm>
              <a:off x="239547" y="268097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45" name="CuadroTexto 44">
              <a:hlinkClick r:id="rId9" action="ppaction://hlinksldjump"/>
              <a:extLst>
                <a:ext uri="{FF2B5EF4-FFF2-40B4-BE49-F238E27FC236}">
                  <a16:creationId xmlns:a16="http://schemas.microsoft.com/office/drawing/2014/main" id="{F8811DCC-2715-E27F-1BB1-9718B0FFC5FC}"/>
                </a:ext>
              </a:extLst>
            </p:cNvPr>
            <p:cNvSpPr txBox="1"/>
            <p:nvPr/>
          </p:nvSpPr>
          <p:spPr>
            <a:xfrm>
              <a:off x="239547" y="294961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46" name="Conector recto 45">
              <a:extLst>
                <a:ext uri="{FF2B5EF4-FFF2-40B4-BE49-F238E27FC236}">
                  <a16:creationId xmlns:a16="http://schemas.microsoft.com/office/drawing/2014/main" id="{7BB79B26-9197-2149-5F26-41CFEDE0FAC1}"/>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Conector recto 50">
              <a:extLst>
                <a:ext uri="{FF2B5EF4-FFF2-40B4-BE49-F238E27FC236}">
                  <a16:creationId xmlns:a16="http://schemas.microsoft.com/office/drawing/2014/main" id="{5C643D88-3CF0-F1ED-997E-D6C5456ACCD3}"/>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cto 51">
              <a:extLst>
                <a:ext uri="{FF2B5EF4-FFF2-40B4-BE49-F238E27FC236}">
                  <a16:creationId xmlns:a16="http://schemas.microsoft.com/office/drawing/2014/main" id="{196CF0FE-FAB0-99E7-80D1-FB4744A5FAAC}"/>
                </a:ext>
              </a:extLst>
            </p:cNvPr>
            <p:cNvCxnSpPr/>
            <p:nvPr/>
          </p:nvCxnSpPr>
          <p:spPr>
            <a:xfrm>
              <a:off x="325464" y="24155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ector recto 52">
              <a:extLst>
                <a:ext uri="{FF2B5EF4-FFF2-40B4-BE49-F238E27FC236}">
                  <a16:creationId xmlns:a16="http://schemas.microsoft.com/office/drawing/2014/main" id="{8D115EEC-5C77-12FB-022F-463494791473}"/>
                </a:ext>
              </a:extLst>
            </p:cNvPr>
            <p:cNvCxnSpPr/>
            <p:nvPr/>
          </p:nvCxnSpPr>
          <p:spPr>
            <a:xfrm>
              <a:off x="325464" y="26886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Conector recto 53">
              <a:extLst>
                <a:ext uri="{FF2B5EF4-FFF2-40B4-BE49-F238E27FC236}">
                  <a16:creationId xmlns:a16="http://schemas.microsoft.com/office/drawing/2014/main" id="{BD654ECB-AA7A-A60E-3A86-8D61E31ACF7A}"/>
                </a:ext>
              </a:extLst>
            </p:cNvPr>
            <p:cNvCxnSpPr/>
            <p:nvPr/>
          </p:nvCxnSpPr>
          <p:spPr>
            <a:xfrm>
              <a:off x="325464" y="296484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Conector recto 54">
              <a:extLst>
                <a:ext uri="{FF2B5EF4-FFF2-40B4-BE49-F238E27FC236}">
                  <a16:creationId xmlns:a16="http://schemas.microsoft.com/office/drawing/2014/main" id="{69859792-3BA4-8574-E545-FB18C38DD281}"/>
                </a:ext>
              </a:extLst>
            </p:cNvPr>
            <p:cNvCxnSpPr/>
            <p:nvPr/>
          </p:nvCxnSpPr>
          <p:spPr>
            <a:xfrm>
              <a:off x="325464" y="324106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6" name="CuadroTexto 55">
              <a:hlinkClick r:id="rId10" action="ppaction://hlinksldjump"/>
              <a:extLst>
                <a:ext uri="{FF2B5EF4-FFF2-40B4-BE49-F238E27FC236}">
                  <a16:creationId xmlns:a16="http://schemas.microsoft.com/office/drawing/2014/main" id="{716CB962-DCB9-E0A0-1673-C9E778B28312}"/>
                </a:ext>
              </a:extLst>
            </p:cNvPr>
            <p:cNvSpPr txBox="1"/>
            <p:nvPr/>
          </p:nvSpPr>
          <p:spPr>
            <a:xfrm>
              <a:off x="239547" y="1791308"/>
              <a:ext cx="993941"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Préstecs</a:t>
              </a:r>
            </a:p>
          </p:txBody>
        </p:sp>
        <p:sp>
          <p:nvSpPr>
            <p:cNvPr id="57" name="Elipse 56">
              <a:extLst>
                <a:ext uri="{FF2B5EF4-FFF2-40B4-BE49-F238E27FC236}">
                  <a16:creationId xmlns:a16="http://schemas.microsoft.com/office/drawing/2014/main" id="{9D5534EF-5F1B-0527-6CDF-CCC437D953ED}"/>
                </a:ext>
              </a:extLst>
            </p:cNvPr>
            <p:cNvSpPr/>
            <p:nvPr/>
          </p:nvSpPr>
          <p:spPr>
            <a:xfrm>
              <a:off x="1337631" y="221596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58" name="CuadroTexto 57">
              <a:hlinkClick r:id="rId11" action="ppaction://hlinksldjump"/>
              <a:extLst>
                <a:ext uri="{FF2B5EF4-FFF2-40B4-BE49-F238E27FC236}">
                  <a16:creationId xmlns:a16="http://schemas.microsoft.com/office/drawing/2014/main" id="{0CF2CBE4-D746-152F-7D2B-8097874689FF}"/>
                </a:ext>
              </a:extLst>
            </p:cNvPr>
            <p:cNvSpPr txBox="1"/>
            <p:nvPr/>
          </p:nvSpPr>
          <p:spPr>
            <a:xfrm>
              <a:off x="239546" y="1909720"/>
              <a:ext cx="1225697"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Raonable - No raonable</a:t>
              </a:r>
            </a:p>
          </p:txBody>
        </p:sp>
        <p:sp>
          <p:nvSpPr>
            <p:cNvPr id="60" name="CuadroTexto 59">
              <a:hlinkClick r:id="rId12" action="ppaction://hlinksldjump"/>
              <a:extLst>
                <a:ext uri="{FF2B5EF4-FFF2-40B4-BE49-F238E27FC236}">
                  <a16:creationId xmlns:a16="http://schemas.microsoft.com/office/drawing/2014/main" id="{4D6CFE54-6237-8B2B-7592-A0629B41757C}"/>
                </a:ext>
              </a:extLst>
            </p:cNvPr>
            <p:cNvSpPr txBox="1"/>
            <p:nvPr/>
          </p:nvSpPr>
          <p:spPr>
            <a:xfrm>
              <a:off x="239547" y="2034710"/>
              <a:ext cx="1098083"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Crèdit o dèbit?</a:t>
              </a:r>
            </a:p>
          </p:txBody>
        </p:sp>
        <p:sp>
          <p:nvSpPr>
            <p:cNvPr id="61" name="CuadroTexto 60">
              <a:hlinkClick r:id="rId13" action="ppaction://hlinksldjump"/>
              <a:extLst>
                <a:ext uri="{FF2B5EF4-FFF2-40B4-BE49-F238E27FC236}">
                  <a16:creationId xmlns:a16="http://schemas.microsoft.com/office/drawing/2014/main" id="{FF4DEB50-378A-E5CA-A9B0-0C2BFE946D62}"/>
                </a:ext>
              </a:extLst>
            </p:cNvPr>
            <p:cNvSpPr txBox="1"/>
            <p:nvPr/>
          </p:nvSpPr>
          <p:spPr>
            <a:xfrm>
              <a:off x="239547" y="2166278"/>
              <a:ext cx="1180526"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ea typeface="PP Neue Montreal Book" pitchFamily="2" charset="77"/>
                </a:rPr>
                <a:t>Consells de seguretat</a:t>
              </a:r>
            </a:p>
          </p:txBody>
        </p:sp>
      </p:grpSp>
      <p:grpSp>
        <p:nvGrpSpPr>
          <p:cNvPr id="5" name="Grupo 4">
            <a:extLst>
              <a:ext uri="{FF2B5EF4-FFF2-40B4-BE49-F238E27FC236}">
                <a16:creationId xmlns:a16="http://schemas.microsoft.com/office/drawing/2014/main" id="{D795EB8B-B1D8-07CF-E5A6-90880F27BCA8}"/>
              </a:ext>
            </a:extLst>
          </p:cNvPr>
          <p:cNvGrpSpPr/>
          <p:nvPr/>
        </p:nvGrpSpPr>
        <p:grpSpPr>
          <a:xfrm>
            <a:off x="358924" y="353802"/>
            <a:ext cx="1299998" cy="414765"/>
            <a:chOff x="210020" y="376946"/>
            <a:chExt cx="4676942" cy="414765"/>
          </a:xfrm>
        </p:grpSpPr>
        <p:sp>
          <p:nvSpPr>
            <p:cNvPr id="6" name="CuadroTexto 5">
              <a:extLst>
                <a:ext uri="{FF2B5EF4-FFF2-40B4-BE49-F238E27FC236}">
                  <a16:creationId xmlns:a16="http://schemas.microsoft.com/office/drawing/2014/main" id="{DBD9CB7C-B378-A201-623D-65405CD82DE5}"/>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7" name="CuadroTexto 6">
              <a:extLst>
                <a:ext uri="{FF2B5EF4-FFF2-40B4-BE49-F238E27FC236}">
                  <a16:creationId xmlns:a16="http://schemas.microsoft.com/office/drawing/2014/main" id="{9D8EEF60-105A-0820-002C-21DEE286BDF4}"/>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1628555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0EBB996-BF81-5F02-D97D-15A767229D92}"/>
              </a:ext>
            </a:extLst>
          </p:cNvPr>
          <p:cNvSpPr txBox="1"/>
          <p:nvPr/>
        </p:nvSpPr>
        <p:spPr>
          <a:xfrm>
            <a:off x="3897536" y="773491"/>
            <a:ext cx="466741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parlarem</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2" name="CuadroTexto 1">
            <a:extLst>
              <a:ext uri="{FF2B5EF4-FFF2-40B4-BE49-F238E27FC236}">
                <a16:creationId xmlns:a16="http://schemas.microsoft.com/office/drawing/2014/main" id="{2777A289-E836-98EE-C868-56F0FB442B9B}"/>
              </a:ext>
            </a:extLst>
          </p:cNvPr>
          <p:cNvSpPr txBox="1"/>
          <p:nvPr/>
        </p:nvSpPr>
        <p:spPr>
          <a:xfrm>
            <a:off x="3897536" y="598002"/>
            <a:ext cx="1135264" cy="323165"/>
          </a:xfrm>
          <a:prstGeom prst="rect">
            <a:avLst/>
          </a:prstGeom>
          <a:noFill/>
          <a:effectLst/>
        </p:spPr>
        <p:txBody>
          <a:bodyPr wrap="square" rtlCol="0">
            <a:spAutoFit/>
          </a:bodyPr>
          <a:lstStyle/>
          <a:p>
            <a:r>
              <a:rPr lang="ca-ES" sz="1500" b="1" noProof="0" dirty="0">
                <a:solidFill>
                  <a:schemeClr val="bg1"/>
                </a:solidFill>
                <a:latin typeface="Arial" panose="020B0604020202020204" pitchFamily="34" charset="0"/>
                <a:ea typeface="PP Neue Montreal" pitchFamily="2" charset="77"/>
              </a:rPr>
              <a:t>Avui</a:t>
            </a:r>
          </a:p>
        </p:txBody>
      </p:sp>
      <p:sp>
        <p:nvSpPr>
          <p:cNvPr id="3" name="CuadroTexto 2">
            <a:extLst>
              <a:ext uri="{FF2B5EF4-FFF2-40B4-BE49-F238E27FC236}">
                <a16:creationId xmlns:a16="http://schemas.microsoft.com/office/drawing/2014/main" id="{672B254A-7197-A979-73D5-3EEB693204DA}"/>
              </a:ext>
            </a:extLst>
          </p:cNvPr>
          <p:cNvSpPr txBox="1"/>
          <p:nvPr/>
        </p:nvSpPr>
        <p:spPr>
          <a:xfrm>
            <a:off x="7461536" y="1555602"/>
            <a:ext cx="1135264" cy="323165"/>
          </a:xfrm>
          <a:prstGeom prst="rect">
            <a:avLst/>
          </a:prstGeom>
          <a:noFill/>
          <a:effectLst/>
        </p:spPr>
        <p:txBody>
          <a:bodyPr wrap="square" rtlCol="0">
            <a:spAutoFit/>
          </a:bodyPr>
          <a:lstStyle/>
          <a:p>
            <a:r>
              <a:rPr lang="ca-ES" sz="1500" b="1" noProof="0" dirty="0">
                <a:solidFill>
                  <a:schemeClr val="bg1"/>
                </a:solidFill>
                <a:latin typeface="Arial" panose="020B0604020202020204" pitchFamily="34" charset="0"/>
                <a:ea typeface="PP Neue Montreal" pitchFamily="2" charset="77"/>
              </a:rPr>
              <a:t>de…</a:t>
            </a:r>
          </a:p>
        </p:txBody>
      </p:sp>
      <p:sp>
        <p:nvSpPr>
          <p:cNvPr id="14" name="CuadroTexto 13">
            <a:hlinkClick r:id="rId3" action="ppaction://hlinksldjump"/>
            <a:extLst>
              <a:ext uri="{FF2B5EF4-FFF2-40B4-BE49-F238E27FC236}">
                <a16:creationId xmlns:a16="http://schemas.microsoft.com/office/drawing/2014/main" id="{9DD23951-7D66-7AA0-3175-3E0506B1BE2E}"/>
              </a:ext>
            </a:extLst>
          </p:cNvPr>
          <p:cNvSpPr txBox="1"/>
          <p:nvPr/>
        </p:nvSpPr>
        <p:spPr>
          <a:xfrm>
            <a:off x="4689536" y="3813882"/>
            <a:ext cx="2380864" cy="369332"/>
          </a:xfrm>
          <a:prstGeom prst="rect">
            <a:avLst/>
          </a:prstGeom>
          <a:noFill/>
          <a:effectLst/>
        </p:spPr>
        <p:txBody>
          <a:bodyPr wrap="square" rtlCol="0">
            <a:spAutoFit/>
          </a:bodyPr>
          <a:lstStyle/>
          <a:p>
            <a:pPr algn="ctr"/>
            <a:r>
              <a:rPr lang="ca-ES" sz="1800" noProof="0" dirty="0">
                <a:solidFill>
                  <a:schemeClr val="bg1"/>
                </a:solidFill>
                <a:latin typeface="Arial" panose="020B0604020202020204" pitchFamily="34" charset="0"/>
                <a:ea typeface="PP Neue Montreal Book" pitchFamily="2" charset="77"/>
              </a:rPr>
              <a:t>Ho puc pagar?</a:t>
            </a:r>
          </a:p>
        </p:txBody>
      </p:sp>
      <p:sp>
        <p:nvSpPr>
          <p:cNvPr id="27" name="Rectángulo redondeado 26">
            <a:extLst>
              <a:ext uri="{FF2B5EF4-FFF2-40B4-BE49-F238E27FC236}">
                <a16:creationId xmlns:a16="http://schemas.microsoft.com/office/drawing/2014/main" id="{C3278BEC-95E7-524C-CD25-7AF85EE35659}"/>
              </a:ext>
            </a:extLst>
          </p:cNvPr>
          <p:cNvSpPr/>
          <p:nvPr/>
        </p:nvSpPr>
        <p:spPr>
          <a:xfrm>
            <a:off x="3032502" y="2995353"/>
            <a:ext cx="4986671" cy="538762"/>
          </a:xfrm>
          <a:prstGeom prst="roundRect">
            <a:avLst>
              <a:gd name="adj" fmla="val 7801"/>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9" name="Rectángulo redondeado 28">
            <a:extLst>
              <a:ext uri="{FF2B5EF4-FFF2-40B4-BE49-F238E27FC236}">
                <a16:creationId xmlns:a16="http://schemas.microsoft.com/office/drawing/2014/main" id="{24906AFD-7050-4004-E0C1-40FEF19672C8}"/>
              </a:ext>
            </a:extLst>
          </p:cNvPr>
          <p:cNvSpPr/>
          <p:nvPr/>
        </p:nvSpPr>
        <p:spPr>
          <a:xfrm>
            <a:off x="3032502" y="3729934"/>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0" name="Rectángulo redondeado 29">
            <a:extLst>
              <a:ext uri="{FF2B5EF4-FFF2-40B4-BE49-F238E27FC236}">
                <a16:creationId xmlns:a16="http://schemas.microsoft.com/office/drawing/2014/main" id="{1034E1D2-4FE2-F120-6AB8-5742C410FFBC}"/>
              </a:ext>
            </a:extLst>
          </p:cNvPr>
          <p:cNvSpPr/>
          <p:nvPr/>
        </p:nvSpPr>
        <p:spPr>
          <a:xfrm>
            <a:off x="3032502" y="2260772"/>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1" name="CuadroTexto 30">
            <a:hlinkClick r:id="rId4" action="ppaction://hlinksldjump"/>
            <a:extLst>
              <a:ext uri="{FF2B5EF4-FFF2-40B4-BE49-F238E27FC236}">
                <a16:creationId xmlns:a16="http://schemas.microsoft.com/office/drawing/2014/main" id="{FC053454-6FB1-4C1B-351B-220B5712F238}"/>
              </a:ext>
            </a:extLst>
          </p:cNvPr>
          <p:cNvSpPr txBox="1"/>
          <p:nvPr/>
        </p:nvSpPr>
        <p:spPr>
          <a:xfrm>
            <a:off x="4689536" y="2323482"/>
            <a:ext cx="2380864" cy="369332"/>
          </a:xfrm>
          <a:prstGeom prst="rect">
            <a:avLst/>
          </a:prstGeom>
          <a:noFill/>
          <a:effectLst/>
        </p:spPr>
        <p:txBody>
          <a:bodyPr wrap="square" rtlCol="0">
            <a:spAutoFit/>
          </a:bodyPr>
          <a:lstStyle/>
          <a:p>
            <a:pPr algn="ctr"/>
            <a:r>
              <a:rPr lang="ca-ES" sz="1800" noProof="0" dirty="0">
                <a:solidFill>
                  <a:schemeClr val="bg1"/>
                </a:solidFill>
                <a:latin typeface="Arial" panose="020B0604020202020204" pitchFamily="34" charset="0"/>
                <a:ea typeface="PP Neue Montreal Book" pitchFamily="2" charset="77"/>
              </a:rPr>
              <a:t>Ho necessito?</a:t>
            </a:r>
          </a:p>
        </p:txBody>
      </p:sp>
      <p:sp>
        <p:nvSpPr>
          <p:cNvPr id="4" name="CuadroTexto 3">
            <a:hlinkClick r:id="rId5" action="ppaction://hlinksldjump"/>
            <a:extLst>
              <a:ext uri="{FF2B5EF4-FFF2-40B4-BE49-F238E27FC236}">
                <a16:creationId xmlns:a16="http://schemas.microsoft.com/office/drawing/2014/main" id="{D380B605-CC1B-A112-5133-CE0725E1F842}"/>
              </a:ext>
            </a:extLst>
          </p:cNvPr>
          <p:cNvSpPr txBox="1"/>
          <p:nvPr/>
        </p:nvSpPr>
        <p:spPr>
          <a:xfrm>
            <a:off x="4689536" y="3072282"/>
            <a:ext cx="2380864" cy="369332"/>
          </a:xfrm>
          <a:prstGeom prst="rect">
            <a:avLst/>
          </a:prstGeom>
          <a:noFill/>
          <a:effectLst/>
        </p:spPr>
        <p:txBody>
          <a:bodyPr wrap="square" rtlCol="0">
            <a:spAutoFit/>
          </a:bodyPr>
          <a:lstStyle/>
          <a:p>
            <a:pPr algn="ctr"/>
            <a:r>
              <a:rPr lang="ca-ES" sz="1800" b="1" noProof="0" dirty="0">
                <a:solidFill>
                  <a:srgbClr val="42BB60"/>
                </a:solidFill>
                <a:latin typeface="Arial" panose="020B0604020202020204" pitchFamily="34" charset="0"/>
                <a:ea typeface="PP Neue Montreal" pitchFamily="2" charset="77"/>
              </a:rPr>
              <a:t>Quant em costa?</a:t>
            </a:r>
          </a:p>
        </p:txBody>
      </p:sp>
      <p:pic>
        <p:nvPicPr>
          <p:cNvPr id="7" name="Imagen 6">
            <a:extLst>
              <a:ext uri="{FF2B5EF4-FFF2-40B4-BE49-F238E27FC236}">
                <a16:creationId xmlns:a16="http://schemas.microsoft.com/office/drawing/2014/main" id="{3CA75494-9728-9E6F-982B-FEC45A8824B7}"/>
              </a:ext>
            </a:extLst>
          </p:cNvPr>
          <p:cNvPicPr>
            <a:picLocks noChangeAspect="1"/>
          </p:cNvPicPr>
          <p:nvPr/>
        </p:nvPicPr>
        <p:blipFill rotWithShape="1">
          <a:blip r:embed="rId6"/>
          <a:srcRect l="6436" t="1362" r="7727" b="19618"/>
          <a:stretch/>
        </p:blipFill>
        <p:spPr>
          <a:xfrm flipH="1">
            <a:off x="1007333" y="490073"/>
            <a:ext cx="3744108" cy="4653424"/>
          </a:xfrm>
          <a:prstGeom prst="rect">
            <a:avLst/>
          </a:prstGeom>
        </p:spPr>
      </p:pic>
      <p:sp>
        <p:nvSpPr>
          <p:cNvPr id="43" name="CuadroTexto 42">
            <a:extLst>
              <a:ext uri="{FF2B5EF4-FFF2-40B4-BE49-F238E27FC236}">
                <a16:creationId xmlns:a16="http://schemas.microsoft.com/office/drawing/2014/main" id="{BCE30971-42AD-FA81-BF0B-F18079590FA2}"/>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EM COSTA?</a:t>
            </a:r>
          </a:p>
        </p:txBody>
      </p:sp>
      <p:pic>
        <p:nvPicPr>
          <p:cNvPr id="44" name="Imagen 43">
            <a:extLst>
              <a:ext uri="{FF2B5EF4-FFF2-40B4-BE49-F238E27FC236}">
                <a16:creationId xmlns:a16="http://schemas.microsoft.com/office/drawing/2014/main" id="{44F82E4E-4D97-C35F-E951-520025710ED4}"/>
              </a:ext>
            </a:extLst>
          </p:cNvPr>
          <p:cNvPicPr>
            <a:picLocks noChangeAspect="1"/>
          </p:cNvPicPr>
          <p:nvPr/>
        </p:nvPicPr>
        <p:blipFill>
          <a:blip r:embed="rId7"/>
          <a:srcRect/>
          <a:stretch/>
        </p:blipFill>
        <p:spPr>
          <a:xfrm>
            <a:off x="305731" y="4003742"/>
            <a:ext cx="352154" cy="279294"/>
          </a:xfrm>
          <a:prstGeom prst="rect">
            <a:avLst/>
          </a:prstGeom>
        </p:spPr>
      </p:pic>
      <p:sp>
        <p:nvSpPr>
          <p:cNvPr id="6" name="CuadroTexto 5">
            <a:extLst>
              <a:ext uri="{FF2B5EF4-FFF2-40B4-BE49-F238E27FC236}">
                <a16:creationId xmlns:a16="http://schemas.microsoft.com/office/drawing/2014/main" id="{9F529148-19C6-5978-2D8D-2E9906090DD2}"/>
              </a:ext>
            </a:extLst>
          </p:cNvPr>
          <p:cNvSpPr txBox="1"/>
          <p:nvPr/>
        </p:nvSpPr>
        <p:spPr>
          <a:xfrm>
            <a:off x="210019" y="4265373"/>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QUANT</a:t>
            </a:r>
          </a:p>
        </p:txBody>
      </p:sp>
      <p:grpSp>
        <p:nvGrpSpPr>
          <p:cNvPr id="5" name="Grupo 4">
            <a:extLst>
              <a:ext uri="{FF2B5EF4-FFF2-40B4-BE49-F238E27FC236}">
                <a16:creationId xmlns:a16="http://schemas.microsoft.com/office/drawing/2014/main" id="{AEE615A2-107F-DDC1-D9D5-501CA21741A7}"/>
              </a:ext>
            </a:extLst>
          </p:cNvPr>
          <p:cNvGrpSpPr/>
          <p:nvPr/>
        </p:nvGrpSpPr>
        <p:grpSpPr>
          <a:xfrm>
            <a:off x="251176" y="884830"/>
            <a:ext cx="1367111" cy="1404561"/>
            <a:chOff x="239547" y="1370936"/>
            <a:chExt cx="1367111" cy="1404561"/>
          </a:xfrm>
        </p:grpSpPr>
        <p:sp>
          <p:nvSpPr>
            <p:cNvPr id="10" name="CuadroTexto 9">
              <a:hlinkClick r:id="rId8" action="ppaction://hlinksldjump"/>
              <a:extLst>
                <a:ext uri="{FF2B5EF4-FFF2-40B4-BE49-F238E27FC236}">
                  <a16:creationId xmlns:a16="http://schemas.microsoft.com/office/drawing/2014/main" id="{FAA152D7-DA7F-DEAA-E44C-EC56D264E158}"/>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2" name="CuadroTexto 11">
              <a:hlinkClick r:id="rId4" action="ppaction://hlinksldjump"/>
              <a:extLst>
                <a:ext uri="{FF2B5EF4-FFF2-40B4-BE49-F238E27FC236}">
                  <a16:creationId xmlns:a16="http://schemas.microsoft.com/office/drawing/2014/main" id="{CD37A999-F5AF-373B-2E31-10D013E7891F}"/>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13" name="CuadroTexto 12">
              <a:hlinkClick r:id="rId5" action="ppaction://hlinksldjump"/>
              <a:extLst>
                <a:ext uri="{FF2B5EF4-FFF2-40B4-BE49-F238E27FC236}">
                  <a16:creationId xmlns:a16="http://schemas.microsoft.com/office/drawing/2014/main" id="{06D4BDC4-EFA7-267E-2208-55EF98F2CB77}"/>
                </a:ext>
              </a:extLst>
            </p:cNvPr>
            <p:cNvSpPr txBox="1"/>
            <p:nvPr/>
          </p:nvSpPr>
          <p:spPr>
            <a:xfrm>
              <a:off x="239547" y="1936437"/>
              <a:ext cx="1367111" cy="215444"/>
            </a:xfrm>
            <a:prstGeom prst="rect">
              <a:avLst/>
            </a:prstGeom>
            <a:noFill/>
            <a:effectLst/>
          </p:spPr>
          <p:txBody>
            <a:bodyPr wrap="square" rtlCol="0">
              <a:spAutoFit/>
            </a:bodyPr>
            <a:lstStyle/>
            <a:p>
              <a:r>
                <a:rPr lang="ca-ES" sz="800" b="1" noProof="0" dirty="0">
                  <a:solidFill>
                    <a:schemeClr val="bg1"/>
                  </a:solidFill>
                  <a:latin typeface="Arial" panose="020B0604020202020204" pitchFamily="34" charset="0"/>
                </a:rPr>
                <a:t>QUANT EM COSTA?</a:t>
              </a:r>
            </a:p>
          </p:txBody>
        </p:sp>
        <p:sp>
          <p:nvSpPr>
            <p:cNvPr id="20" name="CuadroTexto 19">
              <a:hlinkClick r:id="rId3" action="ppaction://hlinksldjump"/>
              <a:extLst>
                <a:ext uri="{FF2B5EF4-FFF2-40B4-BE49-F238E27FC236}">
                  <a16:creationId xmlns:a16="http://schemas.microsoft.com/office/drawing/2014/main" id="{F18541BF-9AA0-2C0B-FE70-8B7B90330EAA}"/>
                </a:ext>
              </a:extLst>
            </p:cNvPr>
            <p:cNvSpPr txBox="1"/>
            <p:nvPr/>
          </p:nvSpPr>
          <p:spPr>
            <a:xfrm>
              <a:off x="239547" y="221540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rPr>
                <a:t>HO PUC PAGAR?</a:t>
              </a:r>
            </a:p>
          </p:txBody>
        </p:sp>
        <p:sp>
          <p:nvSpPr>
            <p:cNvPr id="28" name="CuadroTexto 27">
              <a:hlinkClick r:id="rId9" action="ppaction://hlinksldjump"/>
              <a:extLst>
                <a:ext uri="{FF2B5EF4-FFF2-40B4-BE49-F238E27FC236}">
                  <a16:creationId xmlns:a16="http://schemas.microsoft.com/office/drawing/2014/main" id="{9F6E35FB-868E-30E9-6E40-1777D7424C5A}"/>
                </a:ext>
              </a:extLst>
            </p:cNvPr>
            <p:cNvSpPr txBox="1"/>
            <p:nvPr/>
          </p:nvSpPr>
          <p:spPr>
            <a:xfrm>
              <a:off x="239547" y="248404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rPr>
                <a:t>CONCLUSIONS</a:t>
              </a:r>
            </a:p>
          </p:txBody>
        </p:sp>
        <p:cxnSp>
          <p:nvCxnSpPr>
            <p:cNvPr id="32" name="Conector recto 31">
              <a:extLst>
                <a:ext uri="{FF2B5EF4-FFF2-40B4-BE49-F238E27FC236}">
                  <a16:creationId xmlns:a16="http://schemas.microsoft.com/office/drawing/2014/main" id="{278EE735-E067-6B73-0752-B0EE5FCE1463}"/>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Conector recto 33">
              <a:extLst>
                <a:ext uri="{FF2B5EF4-FFF2-40B4-BE49-F238E27FC236}">
                  <a16:creationId xmlns:a16="http://schemas.microsoft.com/office/drawing/2014/main" id="{25017645-54F0-05AA-F90F-A91538C38888}"/>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9C6BB5E3-3273-BE1E-7B74-D1597A816297}"/>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490B3405-F261-E176-6A03-04B11E22D733}"/>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BDA2E8E7-BCD9-A9C6-ED12-2E2ECC701D55}"/>
                </a:ext>
              </a:extLst>
            </p:cNvPr>
            <p:cNvCxnSpPr/>
            <p:nvPr/>
          </p:nvCxnSpPr>
          <p:spPr>
            <a:xfrm>
              <a:off x="325464" y="24992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F51B0272-DB3E-CFE9-C156-38C47227DC8C}"/>
                </a:ext>
              </a:extLst>
            </p:cNvPr>
            <p:cNvCxnSpPr/>
            <p:nvPr/>
          </p:nvCxnSpPr>
          <p:spPr>
            <a:xfrm>
              <a:off x="325464" y="27754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 name="Grupo 8">
            <a:extLst>
              <a:ext uri="{FF2B5EF4-FFF2-40B4-BE49-F238E27FC236}">
                <a16:creationId xmlns:a16="http://schemas.microsoft.com/office/drawing/2014/main" id="{4A43617D-AB6A-EBDF-24C9-FAB0BC6DBAA8}"/>
              </a:ext>
            </a:extLst>
          </p:cNvPr>
          <p:cNvGrpSpPr/>
          <p:nvPr/>
        </p:nvGrpSpPr>
        <p:grpSpPr>
          <a:xfrm>
            <a:off x="358924" y="353802"/>
            <a:ext cx="1299998" cy="414765"/>
            <a:chOff x="210020" y="376946"/>
            <a:chExt cx="4676942" cy="414765"/>
          </a:xfrm>
        </p:grpSpPr>
        <p:sp>
          <p:nvSpPr>
            <p:cNvPr id="15" name="CuadroTexto 14">
              <a:extLst>
                <a:ext uri="{FF2B5EF4-FFF2-40B4-BE49-F238E27FC236}">
                  <a16:creationId xmlns:a16="http://schemas.microsoft.com/office/drawing/2014/main" id="{944E6980-5F6B-F87F-9B54-594CA8717930}"/>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16" name="CuadroTexto 15">
              <a:extLst>
                <a:ext uri="{FF2B5EF4-FFF2-40B4-BE49-F238E27FC236}">
                  <a16:creationId xmlns:a16="http://schemas.microsoft.com/office/drawing/2014/main" id="{318A021D-5739-0A5D-1732-C8DAE886AFB2}"/>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1050870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a:extLst>
              <a:ext uri="{FF2B5EF4-FFF2-40B4-BE49-F238E27FC236}">
                <a16:creationId xmlns:a16="http://schemas.microsoft.com/office/drawing/2014/main" id="{A2584125-6066-40E5-2C54-89AA0CE52715}"/>
              </a:ext>
            </a:extLst>
          </p:cNvPr>
          <p:cNvSpPr/>
          <p:nvPr/>
        </p:nvSpPr>
        <p:spPr>
          <a:xfrm>
            <a:off x="2361652" y="2313728"/>
            <a:ext cx="6256075" cy="2278007"/>
          </a:xfrm>
          <a:prstGeom prst="roundRect">
            <a:avLst>
              <a:gd name="adj" fmla="val 3735"/>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9" name="Rectángulo redondeado 28">
            <a:extLst>
              <a:ext uri="{FF2B5EF4-FFF2-40B4-BE49-F238E27FC236}">
                <a16:creationId xmlns:a16="http://schemas.microsoft.com/office/drawing/2014/main" id="{89FA6824-A94F-431B-B276-6ADD553F913B}"/>
              </a:ext>
            </a:extLst>
          </p:cNvPr>
          <p:cNvSpPr/>
          <p:nvPr/>
        </p:nvSpPr>
        <p:spPr>
          <a:xfrm>
            <a:off x="2644523" y="2527846"/>
            <a:ext cx="2588607" cy="745643"/>
          </a:xfrm>
          <a:prstGeom prst="roundRect">
            <a:avLst>
              <a:gd name="adj" fmla="val 10298"/>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0" name="Rectángulo redondeado 29">
            <a:extLst>
              <a:ext uri="{FF2B5EF4-FFF2-40B4-BE49-F238E27FC236}">
                <a16:creationId xmlns:a16="http://schemas.microsoft.com/office/drawing/2014/main" id="{90677CF0-591D-1AD1-5ED5-F4488827C59B}"/>
              </a:ext>
            </a:extLst>
          </p:cNvPr>
          <p:cNvSpPr/>
          <p:nvPr/>
        </p:nvSpPr>
        <p:spPr>
          <a:xfrm>
            <a:off x="5756115" y="2527846"/>
            <a:ext cx="2588607" cy="745643"/>
          </a:xfrm>
          <a:prstGeom prst="roundRect">
            <a:avLst>
              <a:gd name="adj" fmla="val 10298"/>
            </a:avLst>
          </a:prstGeom>
          <a:gradFill flip="none" rotWithShape="1">
            <a:gsLst>
              <a:gs pos="25000">
                <a:srgbClr val="42BB60"/>
              </a:gs>
              <a:gs pos="99000">
                <a:srgbClr val="82DC77"/>
              </a:gs>
            </a:gsLst>
            <a:lin ang="42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 name="CuadroTexto 7">
            <a:extLst>
              <a:ext uri="{FF2B5EF4-FFF2-40B4-BE49-F238E27FC236}">
                <a16:creationId xmlns:a16="http://schemas.microsoft.com/office/drawing/2014/main" id="{00EBB996-BF81-5F02-D97D-15A767229D92}"/>
              </a:ext>
            </a:extLst>
          </p:cNvPr>
          <p:cNvSpPr txBox="1"/>
          <p:nvPr/>
        </p:nvSpPr>
        <p:spPr>
          <a:xfrm>
            <a:off x="2957548" y="123422"/>
            <a:ext cx="2213088" cy="1554272"/>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9500" b="1" spc="-150" noProof="0" dirty="0">
                <a:solidFill>
                  <a:schemeClr val="bg1"/>
                </a:solidFill>
                <a:latin typeface="Arial" panose="020B0604020202020204" pitchFamily="34" charset="0"/>
                <a:ea typeface="PP Neue Montreal" pitchFamily="2" charset="77"/>
              </a:rPr>
              <a:t>TIN</a:t>
            </a:r>
          </a:p>
        </p:txBody>
      </p:sp>
      <p:sp>
        <p:nvSpPr>
          <p:cNvPr id="13" name="CuadroTexto 12">
            <a:extLst>
              <a:ext uri="{FF2B5EF4-FFF2-40B4-BE49-F238E27FC236}">
                <a16:creationId xmlns:a16="http://schemas.microsoft.com/office/drawing/2014/main" id="{984749FE-F7B7-0B25-10BB-1AF45317705F}"/>
              </a:ext>
            </a:extLst>
          </p:cNvPr>
          <p:cNvSpPr txBox="1"/>
          <p:nvPr/>
        </p:nvSpPr>
        <p:spPr>
          <a:xfrm>
            <a:off x="5233131" y="2754350"/>
            <a:ext cx="513116" cy="307777"/>
          </a:xfrm>
          <a:prstGeom prst="rect">
            <a:avLst/>
          </a:prstGeom>
          <a:noFill/>
          <a:effectLst/>
        </p:spPr>
        <p:txBody>
          <a:bodyPr wrap="square" rtlCol="0">
            <a:spAutoFit/>
          </a:bodyPr>
          <a:lstStyle/>
          <a:p>
            <a:pPr algn="ctr"/>
            <a:r>
              <a:rPr lang="ca-ES" sz="1400" b="1" noProof="0" dirty="0">
                <a:latin typeface="Arial" panose="020B0604020202020204" pitchFamily="34" charset="0"/>
                <a:ea typeface="PP Neue Montreal" pitchFamily="2" charset="77"/>
              </a:rPr>
              <a:t>VS</a:t>
            </a:r>
          </a:p>
        </p:txBody>
      </p:sp>
      <p:sp>
        <p:nvSpPr>
          <p:cNvPr id="2" name="CuadroTexto 1">
            <a:extLst>
              <a:ext uri="{FF2B5EF4-FFF2-40B4-BE49-F238E27FC236}">
                <a16:creationId xmlns:a16="http://schemas.microsoft.com/office/drawing/2014/main" id="{A6E23992-90B0-07CA-F788-0419B394B20C}"/>
              </a:ext>
            </a:extLst>
          </p:cNvPr>
          <p:cNvSpPr txBox="1"/>
          <p:nvPr/>
        </p:nvSpPr>
        <p:spPr>
          <a:xfrm>
            <a:off x="4893001" y="1044362"/>
            <a:ext cx="583532" cy="369332"/>
          </a:xfrm>
          <a:prstGeom prst="rect">
            <a:avLst/>
          </a:prstGeom>
          <a:noFill/>
          <a:effectLst/>
        </p:spPr>
        <p:txBody>
          <a:bodyPr wrap="square" rtlCol="0">
            <a:spAutoFit/>
          </a:bodyPr>
          <a:lstStyle/>
          <a:p>
            <a:pPr algn="r"/>
            <a:r>
              <a:rPr lang="ca-ES" sz="1800" b="1" noProof="0" dirty="0">
                <a:solidFill>
                  <a:schemeClr val="bg1"/>
                </a:solidFill>
                <a:latin typeface="Arial" panose="020B0604020202020204" pitchFamily="34" charset="0"/>
                <a:ea typeface="PP Neue Montreal" pitchFamily="2" charset="77"/>
              </a:rPr>
              <a:t>VS</a:t>
            </a:r>
          </a:p>
        </p:txBody>
      </p:sp>
      <p:sp>
        <p:nvSpPr>
          <p:cNvPr id="5" name="CuadroTexto 4">
            <a:extLst>
              <a:ext uri="{FF2B5EF4-FFF2-40B4-BE49-F238E27FC236}">
                <a16:creationId xmlns:a16="http://schemas.microsoft.com/office/drawing/2014/main" id="{360789DD-3CAB-0D26-7D86-6D8F3576F843}"/>
              </a:ext>
            </a:extLst>
          </p:cNvPr>
          <p:cNvSpPr txBox="1"/>
          <p:nvPr/>
        </p:nvSpPr>
        <p:spPr>
          <a:xfrm>
            <a:off x="5366672" y="819183"/>
            <a:ext cx="2586634" cy="1554272"/>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9500" b="1" spc="-150" noProof="0" dirty="0">
                <a:solidFill>
                  <a:schemeClr val="bg1"/>
                </a:solidFill>
                <a:latin typeface="Arial" panose="020B0604020202020204" pitchFamily="34" charset="0"/>
                <a:ea typeface="PP Neue Montreal" pitchFamily="2" charset="77"/>
              </a:rPr>
              <a:t>TAE</a:t>
            </a:r>
          </a:p>
        </p:txBody>
      </p:sp>
      <p:sp>
        <p:nvSpPr>
          <p:cNvPr id="6" name="CuadroTexto 5">
            <a:extLst>
              <a:ext uri="{FF2B5EF4-FFF2-40B4-BE49-F238E27FC236}">
                <a16:creationId xmlns:a16="http://schemas.microsoft.com/office/drawing/2014/main" id="{BEBA88EE-347B-6232-0633-9614DBCAF1CC}"/>
              </a:ext>
            </a:extLst>
          </p:cNvPr>
          <p:cNvSpPr txBox="1"/>
          <p:nvPr/>
        </p:nvSpPr>
        <p:spPr>
          <a:xfrm>
            <a:off x="3081157" y="2653591"/>
            <a:ext cx="1684070" cy="523220"/>
          </a:xfrm>
          <a:prstGeom prst="rect">
            <a:avLst/>
          </a:prstGeom>
          <a:noFill/>
          <a:effectLst/>
        </p:spPr>
        <p:txBody>
          <a:bodyPr wrap="square" rtlCol="0">
            <a:spAutoFit/>
          </a:bodyPr>
          <a:lstStyle/>
          <a:p>
            <a:pPr algn="ctr"/>
            <a:r>
              <a:rPr lang="ca-ES" sz="1400" b="1" noProof="0" dirty="0">
                <a:solidFill>
                  <a:schemeClr val="bg1"/>
                </a:solidFill>
                <a:latin typeface="Arial" panose="020B0604020202020204" pitchFamily="34" charset="0"/>
                <a:ea typeface="PP Neue Montreal" pitchFamily="2" charset="77"/>
              </a:rPr>
              <a:t>Tipus d’interès nominal</a:t>
            </a:r>
          </a:p>
        </p:txBody>
      </p:sp>
      <p:sp>
        <p:nvSpPr>
          <p:cNvPr id="20" name="CuadroTexto 19">
            <a:extLst>
              <a:ext uri="{FF2B5EF4-FFF2-40B4-BE49-F238E27FC236}">
                <a16:creationId xmlns:a16="http://schemas.microsoft.com/office/drawing/2014/main" id="{B7A4DBB7-AECB-3A50-E09C-7067E28BBEB6}"/>
              </a:ext>
            </a:extLst>
          </p:cNvPr>
          <p:cNvSpPr txBox="1"/>
          <p:nvPr/>
        </p:nvSpPr>
        <p:spPr>
          <a:xfrm>
            <a:off x="3386241" y="3427880"/>
            <a:ext cx="4180584" cy="954107"/>
          </a:xfrm>
          <a:prstGeom prst="rect">
            <a:avLst/>
          </a:prstGeom>
          <a:noFill/>
          <a:effectLst/>
        </p:spPr>
        <p:txBody>
          <a:bodyPr wrap="square" rtlCol="0">
            <a:spAutoFit/>
          </a:bodyPr>
          <a:lstStyle/>
          <a:p>
            <a:pPr algn="ctr"/>
            <a:r>
              <a:rPr lang="ca-ES" sz="2800" b="1" noProof="0" dirty="0">
                <a:latin typeface="Arial" panose="020B0604020202020204" pitchFamily="34" charset="0"/>
                <a:ea typeface="PP Neue Montreal" pitchFamily="2" charset="77"/>
              </a:rPr>
              <a:t>Cerca sempre </a:t>
            </a:r>
          </a:p>
          <a:p>
            <a:pPr algn="ctr"/>
            <a:r>
              <a:rPr lang="ca-ES" sz="2800" b="1" noProof="0" dirty="0">
                <a:latin typeface="Arial" panose="020B0604020202020204" pitchFamily="34" charset="0"/>
                <a:ea typeface="PP Neue Montreal" pitchFamily="2" charset="77"/>
              </a:rPr>
              <a:t>l’interès més baix!</a:t>
            </a:r>
          </a:p>
        </p:txBody>
      </p:sp>
      <p:sp>
        <p:nvSpPr>
          <p:cNvPr id="27" name="CuadroTexto 26">
            <a:extLst>
              <a:ext uri="{FF2B5EF4-FFF2-40B4-BE49-F238E27FC236}">
                <a16:creationId xmlns:a16="http://schemas.microsoft.com/office/drawing/2014/main" id="{3BFB0BF7-362F-2B85-70EC-5C705CDBFBD1}"/>
              </a:ext>
            </a:extLst>
          </p:cNvPr>
          <p:cNvSpPr txBox="1"/>
          <p:nvPr/>
        </p:nvSpPr>
        <p:spPr>
          <a:xfrm>
            <a:off x="6214151" y="2653591"/>
            <a:ext cx="1684070" cy="523220"/>
          </a:xfrm>
          <a:prstGeom prst="rect">
            <a:avLst/>
          </a:prstGeom>
          <a:noFill/>
          <a:effectLst/>
        </p:spPr>
        <p:txBody>
          <a:bodyPr wrap="square" rtlCol="0">
            <a:spAutoFit/>
          </a:bodyPr>
          <a:lstStyle/>
          <a:p>
            <a:pPr algn="ctr"/>
            <a:r>
              <a:rPr lang="ca-ES" sz="1400" b="1" noProof="0" dirty="0">
                <a:solidFill>
                  <a:schemeClr val="bg1"/>
                </a:solidFill>
                <a:latin typeface="Arial" panose="020B0604020202020204" pitchFamily="34" charset="0"/>
                <a:ea typeface="PP Neue Montreal" pitchFamily="2" charset="77"/>
              </a:rPr>
              <a:t>Taxa anual equivalent</a:t>
            </a:r>
          </a:p>
        </p:txBody>
      </p:sp>
      <p:sp>
        <p:nvSpPr>
          <p:cNvPr id="53" name="CuadroTexto 52">
            <a:extLst>
              <a:ext uri="{FF2B5EF4-FFF2-40B4-BE49-F238E27FC236}">
                <a16:creationId xmlns:a16="http://schemas.microsoft.com/office/drawing/2014/main" id="{EB397A72-D4D7-76FA-105F-696A2572AC2C}"/>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66" name="CuadroTexto 65">
            <a:extLst>
              <a:ext uri="{FF2B5EF4-FFF2-40B4-BE49-F238E27FC236}">
                <a16:creationId xmlns:a16="http://schemas.microsoft.com/office/drawing/2014/main" id="{3FCF072E-EFCC-F1E8-8BB6-57D279DB540A}"/>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EM COSTA?</a:t>
            </a:r>
          </a:p>
        </p:txBody>
      </p:sp>
      <p:pic>
        <p:nvPicPr>
          <p:cNvPr id="67" name="Imagen 66">
            <a:extLst>
              <a:ext uri="{FF2B5EF4-FFF2-40B4-BE49-F238E27FC236}">
                <a16:creationId xmlns:a16="http://schemas.microsoft.com/office/drawing/2014/main" id="{10F4BFAB-B56C-B2EF-A344-58B7120A70C7}"/>
              </a:ext>
            </a:extLst>
          </p:cNvPr>
          <p:cNvPicPr>
            <a:picLocks noChangeAspect="1"/>
          </p:cNvPicPr>
          <p:nvPr/>
        </p:nvPicPr>
        <p:blipFill>
          <a:blip r:embed="rId3"/>
          <a:srcRect/>
          <a:stretch/>
        </p:blipFill>
        <p:spPr>
          <a:xfrm>
            <a:off x="305731" y="4003742"/>
            <a:ext cx="352154" cy="279294"/>
          </a:xfrm>
          <a:prstGeom prst="rect">
            <a:avLst/>
          </a:prstGeom>
        </p:spPr>
      </p:pic>
      <p:sp>
        <p:nvSpPr>
          <p:cNvPr id="68" name="CuadroTexto 67">
            <a:extLst>
              <a:ext uri="{FF2B5EF4-FFF2-40B4-BE49-F238E27FC236}">
                <a16:creationId xmlns:a16="http://schemas.microsoft.com/office/drawing/2014/main" id="{20E39934-F32C-52DA-C49B-244A4431F981}"/>
              </a:ext>
            </a:extLst>
          </p:cNvPr>
          <p:cNvSpPr txBox="1"/>
          <p:nvPr/>
        </p:nvSpPr>
        <p:spPr>
          <a:xfrm>
            <a:off x="210019" y="4265373"/>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QUANT</a:t>
            </a:r>
          </a:p>
        </p:txBody>
      </p:sp>
      <p:grpSp>
        <p:nvGrpSpPr>
          <p:cNvPr id="7" name="Grupo 6">
            <a:extLst>
              <a:ext uri="{FF2B5EF4-FFF2-40B4-BE49-F238E27FC236}">
                <a16:creationId xmlns:a16="http://schemas.microsoft.com/office/drawing/2014/main" id="{1C907FD0-8E6E-8843-201F-2BB099C371A9}"/>
              </a:ext>
            </a:extLst>
          </p:cNvPr>
          <p:cNvGrpSpPr/>
          <p:nvPr/>
        </p:nvGrpSpPr>
        <p:grpSpPr>
          <a:xfrm>
            <a:off x="246731" y="884830"/>
            <a:ext cx="1367111" cy="1979553"/>
            <a:chOff x="239547" y="1370936"/>
            <a:chExt cx="1367111" cy="1979553"/>
          </a:xfrm>
        </p:grpSpPr>
        <p:sp>
          <p:nvSpPr>
            <p:cNvPr id="10" name="CuadroTexto 9">
              <a:hlinkClick r:id="rId4" action="ppaction://hlinksldjump"/>
              <a:extLst>
                <a:ext uri="{FF2B5EF4-FFF2-40B4-BE49-F238E27FC236}">
                  <a16:creationId xmlns:a16="http://schemas.microsoft.com/office/drawing/2014/main" id="{EA6C4D83-24D1-F408-DD25-9C0F659CB625}"/>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1" name="CuadroTexto 10">
              <a:hlinkClick r:id="rId5" action="ppaction://hlinksldjump"/>
              <a:extLst>
                <a:ext uri="{FF2B5EF4-FFF2-40B4-BE49-F238E27FC236}">
                  <a16:creationId xmlns:a16="http://schemas.microsoft.com/office/drawing/2014/main" id="{7087A732-D0EC-925C-D668-0A8A5A7F946C}"/>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12" name="CuadroTexto 11">
              <a:hlinkClick r:id="rId6" action="ppaction://hlinksldjump"/>
              <a:extLst>
                <a:ext uri="{FF2B5EF4-FFF2-40B4-BE49-F238E27FC236}">
                  <a16:creationId xmlns:a16="http://schemas.microsoft.com/office/drawing/2014/main" id="{9F420EBA-41E8-36A8-1EE0-161FA9003D5C}"/>
                </a:ext>
              </a:extLst>
            </p:cNvPr>
            <p:cNvSpPr txBox="1"/>
            <p:nvPr/>
          </p:nvSpPr>
          <p:spPr>
            <a:xfrm>
              <a:off x="239547" y="1936437"/>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QUANT EM COSTA?</a:t>
              </a:r>
            </a:p>
          </p:txBody>
        </p:sp>
        <p:sp>
          <p:nvSpPr>
            <p:cNvPr id="14" name="CuadroTexto 13">
              <a:hlinkClick r:id="rId7" action="ppaction://hlinksldjump"/>
              <a:extLst>
                <a:ext uri="{FF2B5EF4-FFF2-40B4-BE49-F238E27FC236}">
                  <a16:creationId xmlns:a16="http://schemas.microsoft.com/office/drawing/2014/main" id="{A4F33431-3CF8-310D-12DB-84F657A122E7}"/>
                </a:ext>
              </a:extLst>
            </p:cNvPr>
            <p:cNvSpPr txBox="1"/>
            <p:nvPr/>
          </p:nvSpPr>
          <p:spPr>
            <a:xfrm>
              <a:off x="239547" y="2790398"/>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a:t>
              </a:r>
              <a:r>
                <a:rPr lang="ca-ES" sz="700" b="1" noProof="0" dirty="0">
                  <a:solidFill>
                    <a:schemeClr val="bg1">
                      <a:alpha val="50000"/>
                    </a:schemeClr>
                  </a:solidFill>
                  <a:latin typeface="Arial" panose="020B0604020202020204" pitchFamily="34" charset="0"/>
                </a:rPr>
                <a:t>PUC </a:t>
              </a:r>
              <a:r>
                <a:rPr lang="ca-ES" sz="700" b="1" noProof="0" dirty="0">
                  <a:solidFill>
                    <a:schemeClr val="bg1">
                      <a:alpha val="50000"/>
                    </a:schemeClr>
                  </a:solidFill>
                  <a:latin typeface="Arial" panose="020B0604020202020204" pitchFamily="34" charset="0"/>
                  <a:ea typeface="PP Neue Montreal" pitchFamily="2" charset="77"/>
                </a:rPr>
                <a:t>PAGAR?</a:t>
              </a:r>
            </a:p>
          </p:txBody>
        </p:sp>
        <p:sp>
          <p:nvSpPr>
            <p:cNvPr id="15" name="CuadroTexto 14">
              <a:hlinkClick r:id="rId8" action="ppaction://hlinksldjump"/>
              <a:extLst>
                <a:ext uri="{FF2B5EF4-FFF2-40B4-BE49-F238E27FC236}">
                  <a16:creationId xmlns:a16="http://schemas.microsoft.com/office/drawing/2014/main" id="{EC1A5903-D0F4-FBD1-72B1-9E0EDA49DBA2}"/>
                </a:ext>
              </a:extLst>
            </p:cNvPr>
            <p:cNvSpPr txBox="1"/>
            <p:nvPr/>
          </p:nvSpPr>
          <p:spPr>
            <a:xfrm>
              <a:off x="239547" y="305903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16" name="Conector recto 15">
              <a:extLst>
                <a:ext uri="{FF2B5EF4-FFF2-40B4-BE49-F238E27FC236}">
                  <a16:creationId xmlns:a16="http://schemas.microsoft.com/office/drawing/2014/main" id="{8F41CC45-CFAD-A5B8-B0B3-B149063FD097}"/>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DBAF7096-2A6E-DDA9-53F6-2C2210D6407E}"/>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FE9B3A4F-BE7E-BCA1-0B10-224E856B1399}"/>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135A3284-62FA-F706-15D6-D702B8430A8B}"/>
                </a:ext>
              </a:extLst>
            </p:cNvPr>
            <p:cNvCxnSpPr/>
            <p:nvPr/>
          </p:nvCxnSpPr>
          <p:spPr>
            <a:xfrm>
              <a:off x="325464" y="279803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262C28C2-7EC1-DB33-12A3-15910A8BA3F4}"/>
                </a:ext>
              </a:extLst>
            </p:cNvPr>
            <p:cNvCxnSpPr/>
            <p:nvPr/>
          </p:nvCxnSpPr>
          <p:spPr>
            <a:xfrm>
              <a:off x="325464" y="307426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ABAE2E1B-D255-192B-EBE4-A3F27B78D450}"/>
                </a:ext>
              </a:extLst>
            </p:cNvPr>
            <p:cNvCxnSpPr/>
            <p:nvPr/>
          </p:nvCxnSpPr>
          <p:spPr>
            <a:xfrm>
              <a:off x="325464" y="33504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CuadroTexto 22">
              <a:hlinkClick r:id="rId9" action="ppaction://hlinksldjump"/>
              <a:extLst>
                <a:ext uri="{FF2B5EF4-FFF2-40B4-BE49-F238E27FC236}">
                  <a16:creationId xmlns:a16="http://schemas.microsoft.com/office/drawing/2014/main" id="{9E0836D7-9040-BF25-8E10-B100284CD0AB}"/>
                </a:ext>
              </a:extLst>
            </p:cNvPr>
            <p:cNvSpPr txBox="1"/>
            <p:nvPr/>
          </p:nvSpPr>
          <p:spPr>
            <a:xfrm>
              <a:off x="239547" y="2057102"/>
              <a:ext cx="1180526"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TIN </a:t>
              </a:r>
              <a:r>
                <a:rPr lang="ca-ES" sz="700" noProof="0" dirty="0" err="1">
                  <a:solidFill>
                    <a:schemeClr val="bg1"/>
                  </a:solidFill>
                  <a:latin typeface="Arial" panose="020B0604020202020204" pitchFamily="34" charset="0"/>
                </a:rPr>
                <a:t>vs</a:t>
              </a:r>
              <a:r>
                <a:rPr lang="ca-ES" sz="700" noProof="0" dirty="0">
                  <a:solidFill>
                    <a:schemeClr val="bg1"/>
                  </a:solidFill>
                  <a:latin typeface="Arial" panose="020B0604020202020204" pitchFamily="34" charset="0"/>
                </a:rPr>
                <a:t> TAE</a:t>
              </a:r>
            </a:p>
          </p:txBody>
        </p:sp>
        <p:sp>
          <p:nvSpPr>
            <p:cNvPr id="24" name="CuadroTexto 23">
              <a:hlinkClick r:id="rId10" action="ppaction://hlinksldjump"/>
              <a:extLst>
                <a:ext uri="{FF2B5EF4-FFF2-40B4-BE49-F238E27FC236}">
                  <a16:creationId xmlns:a16="http://schemas.microsoft.com/office/drawing/2014/main" id="{4F4F5CE3-9D72-823E-102B-39089CED16A8}"/>
                </a:ext>
              </a:extLst>
            </p:cNvPr>
            <p:cNvSpPr txBox="1"/>
            <p:nvPr/>
          </p:nvSpPr>
          <p:spPr>
            <a:xfrm>
              <a:off x="239547" y="2178187"/>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Què és la TAE?</a:t>
              </a:r>
            </a:p>
          </p:txBody>
        </p:sp>
        <p:sp>
          <p:nvSpPr>
            <p:cNvPr id="25" name="CuadroTexto 24">
              <a:hlinkClick r:id="rId11" action="ppaction://hlinksldjump"/>
              <a:extLst>
                <a:ext uri="{FF2B5EF4-FFF2-40B4-BE49-F238E27FC236}">
                  <a16:creationId xmlns:a16="http://schemas.microsoft.com/office/drawing/2014/main" id="{5753E271-6CAE-3FA9-6607-DFE9B1B86994}"/>
                </a:ext>
              </a:extLst>
            </p:cNvPr>
            <p:cNvSpPr txBox="1"/>
            <p:nvPr/>
          </p:nvSpPr>
          <p:spPr>
            <a:xfrm>
              <a:off x="239547" y="2307623"/>
              <a:ext cx="1180526" cy="307777"/>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Quin préstec   </a:t>
              </a:r>
              <a:br>
                <a:rPr lang="ca-ES" sz="700" noProof="0" dirty="0">
                  <a:solidFill>
                    <a:schemeClr val="bg1">
                      <a:alpha val="50000"/>
                    </a:schemeClr>
                  </a:solidFill>
                  <a:latin typeface="Arial" panose="020B0604020202020204" pitchFamily="34" charset="0"/>
                </a:rPr>
              </a:br>
              <a:r>
                <a:rPr lang="ca-ES" sz="700" noProof="0" dirty="0">
                  <a:solidFill>
                    <a:schemeClr val="bg1">
                      <a:alpha val="50000"/>
                    </a:schemeClr>
                  </a:solidFill>
                  <a:latin typeface="Arial" panose="020B0604020202020204" pitchFamily="34" charset="0"/>
                </a:rPr>
                <a:t>els convé?</a:t>
              </a:r>
            </a:p>
          </p:txBody>
        </p:sp>
        <p:sp>
          <p:nvSpPr>
            <p:cNvPr id="26" name="CuadroTexto 25">
              <a:hlinkClick r:id="rId12" action="ppaction://hlinksldjump"/>
              <a:extLst>
                <a:ext uri="{FF2B5EF4-FFF2-40B4-BE49-F238E27FC236}">
                  <a16:creationId xmlns:a16="http://schemas.microsoft.com/office/drawing/2014/main" id="{FE4FA013-53FE-67CF-4230-CDB1B3EDE1BD}"/>
                </a:ext>
              </a:extLst>
            </p:cNvPr>
            <p:cNvSpPr txBox="1"/>
            <p:nvPr/>
          </p:nvSpPr>
          <p:spPr>
            <a:xfrm>
              <a:off x="239547" y="2543893"/>
              <a:ext cx="1180526"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rPr>
                <a:t>El préstec personal</a:t>
              </a:r>
            </a:p>
          </p:txBody>
        </p:sp>
        <p:sp>
          <p:nvSpPr>
            <p:cNvPr id="28" name="Elipse 27">
              <a:extLst>
                <a:ext uri="{FF2B5EF4-FFF2-40B4-BE49-F238E27FC236}">
                  <a16:creationId xmlns:a16="http://schemas.microsoft.com/office/drawing/2014/main" id="{0BB68178-3B2B-DC79-827F-A7582416E0B4}"/>
                </a:ext>
              </a:extLst>
            </p:cNvPr>
            <p:cNvSpPr/>
            <p:nvPr/>
          </p:nvSpPr>
          <p:spPr>
            <a:xfrm>
              <a:off x="1337631" y="2127799"/>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9" name="Grupo 8">
            <a:extLst>
              <a:ext uri="{FF2B5EF4-FFF2-40B4-BE49-F238E27FC236}">
                <a16:creationId xmlns:a16="http://schemas.microsoft.com/office/drawing/2014/main" id="{17E47ABC-DAE9-0FD6-EEB3-A5D962051973}"/>
              </a:ext>
            </a:extLst>
          </p:cNvPr>
          <p:cNvGrpSpPr/>
          <p:nvPr/>
        </p:nvGrpSpPr>
        <p:grpSpPr>
          <a:xfrm>
            <a:off x="358924" y="353802"/>
            <a:ext cx="1299998" cy="414765"/>
            <a:chOff x="210020" y="376946"/>
            <a:chExt cx="4676942" cy="414765"/>
          </a:xfrm>
        </p:grpSpPr>
        <p:sp>
          <p:nvSpPr>
            <p:cNvPr id="31" name="CuadroTexto 30">
              <a:extLst>
                <a:ext uri="{FF2B5EF4-FFF2-40B4-BE49-F238E27FC236}">
                  <a16:creationId xmlns:a16="http://schemas.microsoft.com/office/drawing/2014/main" id="{FF9D83BE-123A-0D35-D8DB-B58D26C29F85}"/>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32" name="CuadroTexto 31">
              <a:extLst>
                <a:ext uri="{FF2B5EF4-FFF2-40B4-BE49-F238E27FC236}">
                  <a16:creationId xmlns:a16="http://schemas.microsoft.com/office/drawing/2014/main" id="{6B1F3C0E-784A-B98E-CAAA-EEFEB12D52E6}"/>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319797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redondeado 26">
            <a:extLst>
              <a:ext uri="{FF2B5EF4-FFF2-40B4-BE49-F238E27FC236}">
                <a16:creationId xmlns:a16="http://schemas.microsoft.com/office/drawing/2014/main" id="{366D1729-988E-8847-B75A-02A8EF5F7273}"/>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66" name="Imagen 65">
            <a:extLst>
              <a:ext uri="{FF2B5EF4-FFF2-40B4-BE49-F238E27FC236}">
                <a16:creationId xmlns:a16="http://schemas.microsoft.com/office/drawing/2014/main" id="{23AFD806-055C-0E03-5340-7EFBF569BEB1}"/>
              </a:ext>
            </a:extLst>
          </p:cNvPr>
          <p:cNvPicPr>
            <a:picLocks noChangeAspect="1"/>
          </p:cNvPicPr>
          <p:nvPr/>
        </p:nvPicPr>
        <p:blipFill rotWithShape="1">
          <a:blip r:embed="rId3"/>
          <a:srcRect l="-1612" r="24492"/>
          <a:stretch/>
        </p:blipFill>
        <p:spPr>
          <a:xfrm>
            <a:off x="5789830" y="403721"/>
            <a:ext cx="3363698" cy="4739775"/>
          </a:xfrm>
          <a:prstGeom prst="rect">
            <a:avLst/>
          </a:prstGeom>
        </p:spPr>
      </p:pic>
      <p:sp>
        <p:nvSpPr>
          <p:cNvPr id="79" name="Rectángulo redondeado 78">
            <a:extLst>
              <a:ext uri="{FF2B5EF4-FFF2-40B4-BE49-F238E27FC236}">
                <a16:creationId xmlns:a16="http://schemas.microsoft.com/office/drawing/2014/main" id="{5A4822E3-D6B7-A83E-7542-AB6AEA8DC995}"/>
              </a:ext>
            </a:extLst>
          </p:cNvPr>
          <p:cNvSpPr/>
          <p:nvPr/>
        </p:nvSpPr>
        <p:spPr>
          <a:xfrm>
            <a:off x="2561359" y="1770382"/>
            <a:ext cx="2579458" cy="1027657"/>
          </a:xfrm>
          <a:prstGeom prst="roundRect">
            <a:avLst>
              <a:gd name="adj" fmla="val 5008"/>
            </a:avLst>
          </a:prstGeom>
          <a:gradFill flip="none" rotWithShape="1">
            <a:gsLst>
              <a:gs pos="100000">
                <a:srgbClr val="82DC77"/>
              </a:gs>
              <a:gs pos="16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2" name="Rectángulo redondeado 51">
            <a:extLst>
              <a:ext uri="{FF2B5EF4-FFF2-40B4-BE49-F238E27FC236}">
                <a16:creationId xmlns:a16="http://schemas.microsoft.com/office/drawing/2014/main" id="{631E9102-1F9B-9590-38A0-77A8327CA6CE}"/>
              </a:ext>
            </a:extLst>
          </p:cNvPr>
          <p:cNvSpPr/>
          <p:nvPr/>
        </p:nvSpPr>
        <p:spPr>
          <a:xfrm>
            <a:off x="2561359" y="3755046"/>
            <a:ext cx="2579458" cy="740571"/>
          </a:xfrm>
          <a:prstGeom prst="roundRect">
            <a:avLst>
              <a:gd name="adj" fmla="val 5008"/>
            </a:avLst>
          </a:prstGeom>
          <a:gradFill flip="none" rotWithShape="1">
            <a:gsLst>
              <a:gs pos="100000">
                <a:srgbClr val="82DC77"/>
              </a:gs>
              <a:gs pos="16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6" name="CuadroTexto 75">
            <a:extLst>
              <a:ext uri="{FF2B5EF4-FFF2-40B4-BE49-F238E27FC236}">
                <a16:creationId xmlns:a16="http://schemas.microsoft.com/office/drawing/2014/main" id="{53CC9052-6921-51F8-662D-8FBB793C3698}"/>
              </a:ext>
            </a:extLst>
          </p:cNvPr>
          <p:cNvSpPr txBox="1"/>
          <p:nvPr/>
        </p:nvSpPr>
        <p:spPr>
          <a:xfrm>
            <a:off x="2929705" y="708689"/>
            <a:ext cx="2211112"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42BB60"/>
                </a:solidFill>
                <a:latin typeface="Arial" panose="020B0604020202020204" pitchFamily="34" charset="0"/>
                <a:ea typeface="PP Neue Montreal" pitchFamily="2" charset="77"/>
              </a:rPr>
              <a:t>TAE?</a:t>
            </a:r>
          </a:p>
        </p:txBody>
      </p:sp>
      <p:sp>
        <p:nvSpPr>
          <p:cNvPr id="77" name="CuadroTexto 76">
            <a:extLst>
              <a:ext uri="{FF2B5EF4-FFF2-40B4-BE49-F238E27FC236}">
                <a16:creationId xmlns:a16="http://schemas.microsoft.com/office/drawing/2014/main" id="{9943C0D4-D1FA-916F-5051-260F0125FA2A}"/>
              </a:ext>
            </a:extLst>
          </p:cNvPr>
          <p:cNvSpPr txBox="1"/>
          <p:nvPr/>
        </p:nvSpPr>
        <p:spPr>
          <a:xfrm>
            <a:off x="2889847" y="579253"/>
            <a:ext cx="1922482"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Què és la </a:t>
            </a:r>
          </a:p>
        </p:txBody>
      </p:sp>
      <p:sp>
        <p:nvSpPr>
          <p:cNvPr id="84" name="CuadroTexto 83">
            <a:extLst>
              <a:ext uri="{FF2B5EF4-FFF2-40B4-BE49-F238E27FC236}">
                <a16:creationId xmlns:a16="http://schemas.microsoft.com/office/drawing/2014/main" id="{7BB7F835-3C26-2FA3-AA9A-A2B38F54A59D}"/>
              </a:ext>
            </a:extLst>
          </p:cNvPr>
          <p:cNvSpPr txBox="1"/>
          <p:nvPr/>
        </p:nvSpPr>
        <p:spPr>
          <a:xfrm>
            <a:off x="2686957" y="3768393"/>
            <a:ext cx="2377962" cy="631968"/>
          </a:xfrm>
          <a:prstGeom prst="rect">
            <a:avLst/>
          </a:prstGeom>
          <a:noFill/>
          <a:effectLst/>
        </p:spPr>
        <p:txBody>
          <a:bodyPr wrap="square" rtlCol="0">
            <a:spAutoFit/>
          </a:bodyPr>
          <a:lstStyle/>
          <a:p>
            <a:pPr algn="ctr">
              <a:lnSpc>
                <a:spcPts val="2200"/>
              </a:lnSpc>
            </a:pPr>
            <a:r>
              <a:rPr lang="ca-ES" sz="1200" b="1" noProof="0" dirty="0">
                <a:solidFill>
                  <a:schemeClr val="bg1"/>
                </a:solidFill>
                <a:latin typeface="Arial" panose="020B0604020202020204" pitchFamily="34" charset="0"/>
                <a:ea typeface="PP Neue Montreal" pitchFamily="2" charset="77"/>
              </a:rPr>
              <a:t>Inversió Inicial: </a:t>
            </a:r>
          </a:p>
          <a:p>
            <a:pPr algn="ctr">
              <a:lnSpc>
                <a:spcPts val="2200"/>
              </a:lnSpc>
            </a:pPr>
            <a:r>
              <a:rPr lang="ca-ES" sz="1200" noProof="0" dirty="0">
                <a:solidFill>
                  <a:schemeClr val="bg1"/>
                </a:solidFill>
                <a:latin typeface="Arial" panose="020B0604020202020204" pitchFamily="34" charset="0"/>
                <a:ea typeface="PP Neue Montreal Book" pitchFamily="2" charset="77"/>
              </a:rPr>
              <a:t>10.000€</a:t>
            </a:r>
          </a:p>
        </p:txBody>
      </p:sp>
      <p:sp>
        <p:nvSpPr>
          <p:cNvPr id="25" name="CuadroTexto 24">
            <a:extLst>
              <a:ext uri="{FF2B5EF4-FFF2-40B4-BE49-F238E27FC236}">
                <a16:creationId xmlns:a16="http://schemas.microsoft.com/office/drawing/2014/main" id="{588BB630-AD59-8AE8-58D6-F4F642D5B7F9}"/>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42" name="CuadroTexto 41">
            <a:extLst>
              <a:ext uri="{FF2B5EF4-FFF2-40B4-BE49-F238E27FC236}">
                <a16:creationId xmlns:a16="http://schemas.microsoft.com/office/drawing/2014/main" id="{DFD507D1-BEF0-DBD7-CCA4-B4ABC3997E31}"/>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EM COSTA?</a:t>
            </a:r>
          </a:p>
        </p:txBody>
      </p:sp>
      <p:pic>
        <p:nvPicPr>
          <p:cNvPr id="43" name="Imagen 42">
            <a:extLst>
              <a:ext uri="{FF2B5EF4-FFF2-40B4-BE49-F238E27FC236}">
                <a16:creationId xmlns:a16="http://schemas.microsoft.com/office/drawing/2014/main" id="{1B4F5557-E277-3931-D3BB-2BA8536C86B7}"/>
              </a:ext>
            </a:extLst>
          </p:cNvPr>
          <p:cNvPicPr>
            <a:picLocks noChangeAspect="1"/>
          </p:cNvPicPr>
          <p:nvPr/>
        </p:nvPicPr>
        <p:blipFill>
          <a:blip r:embed="rId4"/>
          <a:srcRect/>
          <a:stretch/>
        </p:blipFill>
        <p:spPr>
          <a:xfrm>
            <a:off x="305731" y="4003742"/>
            <a:ext cx="352154" cy="279294"/>
          </a:xfrm>
          <a:prstGeom prst="rect">
            <a:avLst/>
          </a:prstGeom>
        </p:spPr>
      </p:pic>
      <p:sp>
        <p:nvSpPr>
          <p:cNvPr id="44" name="CuadroTexto 43">
            <a:extLst>
              <a:ext uri="{FF2B5EF4-FFF2-40B4-BE49-F238E27FC236}">
                <a16:creationId xmlns:a16="http://schemas.microsoft.com/office/drawing/2014/main" id="{CFCEEFB7-99A8-EC4C-9ED6-F1E4CA520A5B}"/>
              </a:ext>
            </a:extLst>
          </p:cNvPr>
          <p:cNvSpPr txBox="1"/>
          <p:nvPr/>
        </p:nvSpPr>
        <p:spPr>
          <a:xfrm>
            <a:off x="210019" y="4265373"/>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QUANT</a:t>
            </a:r>
          </a:p>
        </p:txBody>
      </p:sp>
      <p:sp>
        <p:nvSpPr>
          <p:cNvPr id="53" name="CuadroTexto 52">
            <a:extLst>
              <a:ext uri="{FF2B5EF4-FFF2-40B4-BE49-F238E27FC236}">
                <a16:creationId xmlns:a16="http://schemas.microsoft.com/office/drawing/2014/main" id="{A6DA48EA-23E6-DCB4-7755-92EC858AEBBA}"/>
              </a:ext>
            </a:extLst>
          </p:cNvPr>
          <p:cNvSpPr txBox="1"/>
          <p:nvPr/>
        </p:nvSpPr>
        <p:spPr>
          <a:xfrm>
            <a:off x="2611059" y="1778153"/>
            <a:ext cx="2377962" cy="349839"/>
          </a:xfrm>
          <a:prstGeom prst="rect">
            <a:avLst/>
          </a:prstGeom>
          <a:noFill/>
          <a:effectLst/>
        </p:spPr>
        <p:txBody>
          <a:bodyPr wrap="square" rtlCol="0">
            <a:spAutoFit/>
          </a:bodyPr>
          <a:lstStyle/>
          <a:p>
            <a:pPr algn="ctr">
              <a:lnSpc>
                <a:spcPts val="2200"/>
              </a:lnSpc>
            </a:pPr>
            <a:r>
              <a:rPr lang="ca-ES" sz="1200" b="1" noProof="0" dirty="0">
                <a:solidFill>
                  <a:schemeClr val="bg1"/>
                </a:solidFill>
                <a:latin typeface="Arial" panose="020B0604020202020204" pitchFamily="34" charset="0"/>
                <a:ea typeface="PP Neue Montreal" pitchFamily="2" charset="77"/>
              </a:rPr>
              <a:t>Projecte: </a:t>
            </a:r>
          </a:p>
        </p:txBody>
      </p:sp>
      <p:sp>
        <p:nvSpPr>
          <p:cNvPr id="63" name="CuadroTexto 62">
            <a:extLst>
              <a:ext uri="{FF2B5EF4-FFF2-40B4-BE49-F238E27FC236}">
                <a16:creationId xmlns:a16="http://schemas.microsoft.com/office/drawing/2014/main" id="{4D87E575-CBC4-93D5-EDBC-ED579F530297}"/>
              </a:ext>
            </a:extLst>
          </p:cNvPr>
          <p:cNvSpPr txBox="1"/>
          <p:nvPr/>
        </p:nvSpPr>
        <p:spPr>
          <a:xfrm>
            <a:off x="2662107" y="2127992"/>
            <a:ext cx="2377962" cy="461665"/>
          </a:xfrm>
          <a:prstGeom prst="rect">
            <a:avLst/>
          </a:prstGeom>
          <a:noFill/>
          <a:effectLst/>
        </p:spPr>
        <p:txBody>
          <a:bodyPr wrap="square" rtlCol="0">
            <a:spAutoFit/>
          </a:bodyPr>
          <a:lstStyle/>
          <a:p>
            <a:pPr algn="ctr"/>
            <a:r>
              <a:rPr lang="ca-ES" sz="1200" noProof="0" dirty="0">
                <a:solidFill>
                  <a:schemeClr val="bg1"/>
                </a:solidFill>
                <a:latin typeface="Arial" panose="020B0604020202020204" pitchFamily="34" charset="0"/>
                <a:ea typeface="PP Neue Montreal Book" pitchFamily="2" charset="77"/>
              </a:rPr>
              <a:t>Taller de reciclatge </a:t>
            </a:r>
            <a:br>
              <a:rPr lang="ca-ES" sz="1200" noProof="0" dirty="0">
                <a:solidFill>
                  <a:schemeClr val="bg1"/>
                </a:solidFill>
                <a:latin typeface="Arial" panose="020B0604020202020204" pitchFamily="34" charset="0"/>
                <a:ea typeface="PP Neue Montreal Book" pitchFamily="2" charset="77"/>
              </a:rPr>
            </a:br>
            <a:r>
              <a:rPr lang="ca-ES" sz="1200" noProof="0" dirty="0">
                <a:solidFill>
                  <a:schemeClr val="bg1"/>
                </a:solidFill>
                <a:latin typeface="Arial" panose="020B0604020202020204" pitchFamily="34" charset="0"/>
                <a:ea typeface="PP Neue Montreal Book" pitchFamily="2" charset="77"/>
              </a:rPr>
              <a:t>de bicicletes i patinets</a:t>
            </a:r>
          </a:p>
        </p:txBody>
      </p:sp>
      <p:sp>
        <p:nvSpPr>
          <p:cNvPr id="64" name="CuadroTexto 63">
            <a:extLst>
              <a:ext uri="{FF2B5EF4-FFF2-40B4-BE49-F238E27FC236}">
                <a16:creationId xmlns:a16="http://schemas.microsoft.com/office/drawing/2014/main" id="{65ADE016-8A7C-81B5-9D2C-D43CAD190E46}"/>
              </a:ext>
            </a:extLst>
          </p:cNvPr>
          <p:cNvSpPr txBox="1"/>
          <p:nvPr/>
        </p:nvSpPr>
        <p:spPr>
          <a:xfrm>
            <a:off x="2662107" y="2969656"/>
            <a:ext cx="2377962" cy="461665"/>
          </a:xfrm>
          <a:prstGeom prst="rect">
            <a:avLst/>
          </a:prstGeom>
          <a:noFill/>
          <a:effectLst/>
        </p:spPr>
        <p:txBody>
          <a:bodyPr wrap="square" rtlCol="0">
            <a:spAutoFit/>
          </a:bodyPr>
          <a:lstStyle/>
          <a:p>
            <a:pPr algn="ctr"/>
            <a:r>
              <a:rPr lang="ca-ES" sz="1200" b="1" noProof="0" dirty="0">
                <a:latin typeface="Arial" panose="020B0604020202020204" pitchFamily="34" charset="0"/>
                <a:ea typeface="PP Neue Montreal" pitchFamily="2" charset="77"/>
              </a:rPr>
              <a:t>Anna: </a:t>
            </a:r>
            <a:r>
              <a:rPr lang="ca-ES" sz="1200" noProof="0" dirty="0">
                <a:latin typeface="Arial" panose="020B0604020202020204" pitchFamily="34" charset="0"/>
                <a:ea typeface="PP Neue Montreal" pitchFamily="2" charset="77"/>
              </a:rPr>
              <a:t>botiga d’esports</a:t>
            </a:r>
            <a:endParaRPr lang="ca-ES" sz="1200" noProof="0" dirty="0">
              <a:latin typeface="Arial" panose="020B0604020202020204" pitchFamily="34" charset="0"/>
              <a:ea typeface="PP Neue Montreal Book" pitchFamily="2" charset="77"/>
            </a:endParaRPr>
          </a:p>
          <a:p>
            <a:pPr algn="ctr"/>
            <a:r>
              <a:rPr lang="ca-ES" sz="1200" b="1" noProof="0" dirty="0">
                <a:latin typeface="Arial" panose="020B0604020202020204" pitchFamily="34" charset="0"/>
                <a:ea typeface="PP Neue Montreal" pitchFamily="2" charset="77"/>
              </a:rPr>
              <a:t>Miquel: </a:t>
            </a:r>
            <a:r>
              <a:rPr lang="ca-ES" sz="1200" noProof="0" dirty="0">
                <a:latin typeface="Arial" panose="020B0604020202020204" pitchFamily="34" charset="0"/>
                <a:ea typeface="PP Neue Montreal Book" pitchFamily="2" charset="77"/>
              </a:rPr>
              <a:t>monitor </a:t>
            </a:r>
            <a:r>
              <a:rPr lang="ca-ES" sz="1200" i="1" noProof="0" dirty="0" err="1">
                <a:latin typeface="Arial" panose="020B0604020202020204" pitchFamily="34" charset="0"/>
                <a:ea typeface="PP Neue Montreal Book" pitchFamily="2" charset="77"/>
              </a:rPr>
              <a:t>skateboard</a:t>
            </a:r>
            <a:endParaRPr lang="ca-ES" sz="1200" i="1" noProof="0" dirty="0">
              <a:latin typeface="Arial" panose="020B0604020202020204" pitchFamily="34" charset="0"/>
              <a:ea typeface="PP Neue Montreal Book" pitchFamily="2" charset="77"/>
            </a:endParaRPr>
          </a:p>
        </p:txBody>
      </p:sp>
      <p:pic>
        <p:nvPicPr>
          <p:cNvPr id="65" name="Imagen 64">
            <a:extLst>
              <a:ext uri="{FF2B5EF4-FFF2-40B4-BE49-F238E27FC236}">
                <a16:creationId xmlns:a16="http://schemas.microsoft.com/office/drawing/2014/main" id="{A69104BF-6269-17D3-B362-6DD7C480CE64}"/>
              </a:ext>
            </a:extLst>
          </p:cNvPr>
          <p:cNvPicPr>
            <a:picLocks noChangeAspect="1"/>
          </p:cNvPicPr>
          <p:nvPr/>
        </p:nvPicPr>
        <p:blipFill rotWithShape="1">
          <a:blip r:embed="rId5"/>
          <a:srcRect l="7466" t="2165" b="9631"/>
          <a:stretch/>
        </p:blipFill>
        <p:spPr>
          <a:xfrm>
            <a:off x="4755828" y="744029"/>
            <a:ext cx="3539776" cy="4399467"/>
          </a:xfrm>
          <a:prstGeom prst="rect">
            <a:avLst/>
          </a:prstGeom>
        </p:spPr>
      </p:pic>
      <p:grpSp>
        <p:nvGrpSpPr>
          <p:cNvPr id="2" name="Grupo 1">
            <a:extLst>
              <a:ext uri="{FF2B5EF4-FFF2-40B4-BE49-F238E27FC236}">
                <a16:creationId xmlns:a16="http://schemas.microsoft.com/office/drawing/2014/main" id="{6A20235A-5CF7-40EB-454F-A3E042216CB4}"/>
              </a:ext>
            </a:extLst>
          </p:cNvPr>
          <p:cNvGrpSpPr/>
          <p:nvPr/>
        </p:nvGrpSpPr>
        <p:grpSpPr>
          <a:xfrm>
            <a:off x="246731" y="884830"/>
            <a:ext cx="1367111" cy="1979553"/>
            <a:chOff x="239547" y="1370936"/>
            <a:chExt cx="1367111" cy="1979553"/>
          </a:xfrm>
        </p:grpSpPr>
        <p:sp>
          <p:nvSpPr>
            <p:cNvPr id="4" name="CuadroTexto 3">
              <a:hlinkClick r:id="" action="ppaction://noaction"/>
              <a:extLst>
                <a:ext uri="{FF2B5EF4-FFF2-40B4-BE49-F238E27FC236}">
                  <a16:creationId xmlns:a16="http://schemas.microsoft.com/office/drawing/2014/main" id="{5C72AF1D-674F-F193-3110-23B9570C7CE2}"/>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22" name="CuadroTexto 21">
              <a:hlinkClick r:id="" action="ppaction://noaction"/>
              <a:extLst>
                <a:ext uri="{FF2B5EF4-FFF2-40B4-BE49-F238E27FC236}">
                  <a16:creationId xmlns:a16="http://schemas.microsoft.com/office/drawing/2014/main" id="{50251564-6405-BE86-0350-3FC14C8BB467}"/>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23" name="CuadroTexto 22">
              <a:hlinkClick r:id="" action="ppaction://noaction"/>
              <a:extLst>
                <a:ext uri="{FF2B5EF4-FFF2-40B4-BE49-F238E27FC236}">
                  <a16:creationId xmlns:a16="http://schemas.microsoft.com/office/drawing/2014/main" id="{7E732E14-6C62-B6F9-23BE-A9D0F304E7B0}"/>
                </a:ext>
              </a:extLst>
            </p:cNvPr>
            <p:cNvSpPr txBox="1"/>
            <p:nvPr/>
          </p:nvSpPr>
          <p:spPr>
            <a:xfrm>
              <a:off x="239547" y="1936437"/>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QUANT EM COSTA?</a:t>
              </a:r>
            </a:p>
          </p:txBody>
        </p:sp>
        <p:sp>
          <p:nvSpPr>
            <p:cNvPr id="24" name="CuadroTexto 23">
              <a:hlinkClick r:id="" action="ppaction://noaction"/>
              <a:extLst>
                <a:ext uri="{FF2B5EF4-FFF2-40B4-BE49-F238E27FC236}">
                  <a16:creationId xmlns:a16="http://schemas.microsoft.com/office/drawing/2014/main" id="{387136EA-12F0-6D11-7C10-3FE15693AB43}"/>
                </a:ext>
              </a:extLst>
            </p:cNvPr>
            <p:cNvSpPr txBox="1"/>
            <p:nvPr/>
          </p:nvSpPr>
          <p:spPr>
            <a:xfrm>
              <a:off x="239547" y="2790398"/>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a:t>
              </a:r>
              <a:r>
                <a:rPr lang="ca-ES" sz="700" b="1" noProof="0" dirty="0">
                  <a:solidFill>
                    <a:schemeClr val="bg1">
                      <a:alpha val="50000"/>
                    </a:schemeClr>
                  </a:solidFill>
                  <a:latin typeface="Arial" panose="020B0604020202020204" pitchFamily="34" charset="0"/>
                </a:rPr>
                <a:t>PUC </a:t>
              </a:r>
              <a:r>
                <a:rPr lang="ca-ES" sz="700" b="1" noProof="0" dirty="0">
                  <a:solidFill>
                    <a:schemeClr val="bg1">
                      <a:alpha val="50000"/>
                    </a:schemeClr>
                  </a:solidFill>
                  <a:latin typeface="Arial" panose="020B0604020202020204" pitchFamily="34" charset="0"/>
                  <a:ea typeface="PP Neue Montreal" pitchFamily="2" charset="77"/>
                </a:rPr>
                <a:t>PAGAR?</a:t>
              </a:r>
            </a:p>
          </p:txBody>
        </p:sp>
        <p:sp>
          <p:nvSpPr>
            <p:cNvPr id="26" name="CuadroTexto 25">
              <a:hlinkClick r:id="" action="ppaction://noaction"/>
              <a:extLst>
                <a:ext uri="{FF2B5EF4-FFF2-40B4-BE49-F238E27FC236}">
                  <a16:creationId xmlns:a16="http://schemas.microsoft.com/office/drawing/2014/main" id="{80BA7B21-D633-3451-A5E3-4406D9042303}"/>
                </a:ext>
              </a:extLst>
            </p:cNvPr>
            <p:cNvSpPr txBox="1"/>
            <p:nvPr/>
          </p:nvSpPr>
          <p:spPr>
            <a:xfrm>
              <a:off x="239547" y="305903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8" name="Conector recto 27">
              <a:extLst>
                <a:ext uri="{FF2B5EF4-FFF2-40B4-BE49-F238E27FC236}">
                  <a16:creationId xmlns:a16="http://schemas.microsoft.com/office/drawing/2014/main" id="{C054BF92-9CEA-AF04-4C58-DFB03D841582}"/>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86B50852-1DBE-7625-938A-10D1049A0268}"/>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049493C8-BB8E-0E9F-6772-488B77949393}"/>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5033EB32-FBAB-5071-846A-A0A289DA0F01}"/>
                </a:ext>
              </a:extLst>
            </p:cNvPr>
            <p:cNvCxnSpPr/>
            <p:nvPr/>
          </p:nvCxnSpPr>
          <p:spPr>
            <a:xfrm>
              <a:off x="325464" y="279803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5920478E-7C75-632A-E9C6-F9F27256BE79}"/>
                </a:ext>
              </a:extLst>
            </p:cNvPr>
            <p:cNvCxnSpPr/>
            <p:nvPr/>
          </p:nvCxnSpPr>
          <p:spPr>
            <a:xfrm>
              <a:off x="325464" y="307426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7AEA076C-3380-6CB4-E9D3-A844EAC0FA7B}"/>
                </a:ext>
              </a:extLst>
            </p:cNvPr>
            <p:cNvCxnSpPr/>
            <p:nvPr/>
          </p:nvCxnSpPr>
          <p:spPr>
            <a:xfrm>
              <a:off x="325464" y="33504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CuadroTexto 33">
              <a:hlinkClick r:id="" action="ppaction://noaction"/>
              <a:extLst>
                <a:ext uri="{FF2B5EF4-FFF2-40B4-BE49-F238E27FC236}">
                  <a16:creationId xmlns:a16="http://schemas.microsoft.com/office/drawing/2014/main" id="{B96B5ED5-A404-57B5-230C-2AF15FA13CBD}"/>
                </a:ext>
              </a:extLst>
            </p:cNvPr>
            <p:cNvSpPr txBox="1"/>
            <p:nvPr/>
          </p:nvSpPr>
          <p:spPr>
            <a:xfrm>
              <a:off x="239547" y="2057102"/>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TIN </a:t>
              </a:r>
              <a:r>
                <a:rPr lang="ca-ES" sz="700" noProof="0" dirty="0" err="1">
                  <a:solidFill>
                    <a:schemeClr val="bg1">
                      <a:alpha val="50000"/>
                    </a:schemeClr>
                  </a:solidFill>
                  <a:latin typeface="Arial" panose="020B0604020202020204" pitchFamily="34" charset="0"/>
                  <a:ea typeface="PP Neue Montreal Book" pitchFamily="2" charset="77"/>
                </a:rPr>
                <a:t>vs</a:t>
              </a:r>
              <a:r>
                <a:rPr lang="ca-ES" sz="700" noProof="0" dirty="0">
                  <a:solidFill>
                    <a:schemeClr val="bg1">
                      <a:alpha val="50000"/>
                    </a:schemeClr>
                  </a:solidFill>
                  <a:latin typeface="Arial" panose="020B0604020202020204" pitchFamily="34" charset="0"/>
                  <a:ea typeface="PP Neue Montreal Book" pitchFamily="2" charset="77"/>
                </a:rPr>
                <a:t> TAE</a:t>
              </a:r>
            </a:p>
          </p:txBody>
        </p:sp>
        <p:sp>
          <p:nvSpPr>
            <p:cNvPr id="35" name="CuadroTexto 34">
              <a:hlinkClick r:id="rId6" action="ppaction://hlinksldjump"/>
              <a:extLst>
                <a:ext uri="{FF2B5EF4-FFF2-40B4-BE49-F238E27FC236}">
                  <a16:creationId xmlns:a16="http://schemas.microsoft.com/office/drawing/2014/main" id="{3CB06F82-5438-8B53-29CB-A87C1D4C0AC2}"/>
                </a:ext>
              </a:extLst>
            </p:cNvPr>
            <p:cNvSpPr txBox="1"/>
            <p:nvPr/>
          </p:nvSpPr>
          <p:spPr>
            <a:xfrm>
              <a:off x="239547" y="2178187"/>
              <a:ext cx="1180526"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Què es la TAE?</a:t>
              </a:r>
            </a:p>
          </p:txBody>
        </p:sp>
        <p:sp>
          <p:nvSpPr>
            <p:cNvPr id="36" name="CuadroTexto 35">
              <a:hlinkClick r:id="" action="ppaction://noaction"/>
              <a:extLst>
                <a:ext uri="{FF2B5EF4-FFF2-40B4-BE49-F238E27FC236}">
                  <a16:creationId xmlns:a16="http://schemas.microsoft.com/office/drawing/2014/main" id="{793BECBD-64F8-9C97-A201-ADB7D6084822}"/>
                </a:ext>
              </a:extLst>
            </p:cNvPr>
            <p:cNvSpPr txBox="1"/>
            <p:nvPr/>
          </p:nvSpPr>
          <p:spPr>
            <a:xfrm>
              <a:off x="239547" y="2307623"/>
              <a:ext cx="1180526" cy="307777"/>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Quin préstec   </a:t>
              </a:r>
              <a:br>
                <a:rPr lang="ca-ES" sz="700" noProof="0" dirty="0">
                  <a:solidFill>
                    <a:schemeClr val="bg1">
                      <a:alpha val="50000"/>
                    </a:schemeClr>
                  </a:solidFill>
                  <a:latin typeface="Arial" panose="020B0604020202020204" pitchFamily="34" charset="0"/>
                </a:rPr>
              </a:br>
              <a:r>
                <a:rPr lang="ca-ES" sz="700" noProof="0" dirty="0">
                  <a:solidFill>
                    <a:schemeClr val="bg1">
                      <a:alpha val="50000"/>
                    </a:schemeClr>
                  </a:solidFill>
                  <a:latin typeface="Arial" panose="020B0604020202020204" pitchFamily="34" charset="0"/>
                </a:rPr>
                <a:t>els convé? </a:t>
              </a:r>
            </a:p>
          </p:txBody>
        </p:sp>
        <p:sp>
          <p:nvSpPr>
            <p:cNvPr id="37" name="CuadroTexto 36">
              <a:hlinkClick r:id="" action="ppaction://noaction"/>
              <a:extLst>
                <a:ext uri="{FF2B5EF4-FFF2-40B4-BE49-F238E27FC236}">
                  <a16:creationId xmlns:a16="http://schemas.microsoft.com/office/drawing/2014/main" id="{05E151C9-5E24-6DCF-3B40-552D4E4D3FA2}"/>
                </a:ext>
              </a:extLst>
            </p:cNvPr>
            <p:cNvSpPr txBox="1"/>
            <p:nvPr/>
          </p:nvSpPr>
          <p:spPr>
            <a:xfrm>
              <a:off x="239547" y="2543893"/>
              <a:ext cx="1180526"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rPr>
                <a:t>El préstec personal</a:t>
              </a:r>
            </a:p>
          </p:txBody>
        </p:sp>
        <p:sp>
          <p:nvSpPr>
            <p:cNvPr id="38" name="Elipse 37">
              <a:extLst>
                <a:ext uri="{FF2B5EF4-FFF2-40B4-BE49-F238E27FC236}">
                  <a16:creationId xmlns:a16="http://schemas.microsoft.com/office/drawing/2014/main" id="{47141F6D-55A6-7D86-E678-D840A6BD6746}"/>
                </a:ext>
              </a:extLst>
            </p:cNvPr>
            <p:cNvSpPr/>
            <p:nvPr/>
          </p:nvSpPr>
          <p:spPr>
            <a:xfrm>
              <a:off x="1337631" y="2254203"/>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3" name="Grupo 2">
            <a:extLst>
              <a:ext uri="{FF2B5EF4-FFF2-40B4-BE49-F238E27FC236}">
                <a16:creationId xmlns:a16="http://schemas.microsoft.com/office/drawing/2014/main" id="{BD6842C6-A37C-6403-8424-FF7D08E0AE31}"/>
              </a:ext>
            </a:extLst>
          </p:cNvPr>
          <p:cNvGrpSpPr/>
          <p:nvPr/>
        </p:nvGrpSpPr>
        <p:grpSpPr>
          <a:xfrm>
            <a:off x="358924" y="353802"/>
            <a:ext cx="1299998" cy="414765"/>
            <a:chOff x="210020" y="376946"/>
            <a:chExt cx="4676942" cy="414765"/>
          </a:xfrm>
        </p:grpSpPr>
        <p:sp>
          <p:nvSpPr>
            <p:cNvPr id="5" name="CuadroTexto 4">
              <a:extLst>
                <a:ext uri="{FF2B5EF4-FFF2-40B4-BE49-F238E27FC236}">
                  <a16:creationId xmlns:a16="http://schemas.microsoft.com/office/drawing/2014/main" id="{25B824D5-E13C-2E65-D591-1500701AE57D}"/>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6" name="CuadroTexto 5">
              <a:extLst>
                <a:ext uri="{FF2B5EF4-FFF2-40B4-BE49-F238E27FC236}">
                  <a16:creationId xmlns:a16="http://schemas.microsoft.com/office/drawing/2014/main" id="{DC13CDED-0818-CC62-D0A5-EDE6AF634092}"/>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507160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redondeado 26">
            <a:extLst>
              <a:ext uri="{FF2B5EF4-FFF2-40B4-BE49-F238E27FC236}">
                <a16:creationId xmlns:a16="http://schemas.microsoft.com/office/drawing/2014/main" id="{366D1729-988E-8847-B75A-02A8EF5F7273}"/>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9" name="Rectángulo redondeado 78">
            <a:extLst>
              <a:ext uri="{FF2B5EF4-FFF2-40B4-BE49-F238E27FC236}">
                <a16:creationId xmlns:a16="http://schemas.microsoft.com/office/drawing/2014/main" id="{5A4822E3-D6B7-A83E-7542-AB6AEA8DC995}"/>
              </a:ext>
            </a:extLst>
          </p:cNvPr>
          <p:cNvSpPr/>
          <p:nvPr/>
        </p:nvSpPr>
        <p:spPr>
          <a:xfrm>
            <a:off x="2266090" y="1630841"/>
            <a:ext cx="6552445" cy="646375"/>
          </a:xfrm>
          <a:prstGeom prst="roundRect">
            <a:avLst>
              <a:gd name="adj" fmla="val 9429"/>
            </a:avLst>
          </a:prstGeom>
          <a:gradFill flip="none" rotWithShape="1">
            <a:gsLst>
              <a:gs pos="100000">
                <a:srgbClr val="82DC77"/>
              </a:gs>
              <a:gs pos="17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6" name="CuadroTexto 75">
            <a:extLst>
              <a:ext uri="{FF2B5EF4-FFF2-40B4-BE49-F238E27FC236}">
                <a16:creationId xmlns:a16="http://schemas.microsoft.com/office/drawing/2014/main" id="{53CC9052-6921-51F8-662D-8FBB793C3698}"/>
              </a:ext>
            </a:extLst>
          </p:cNvPr>
          <p:cNvSpPr txBox="1"/>
          <p:nvPr/>
        </p:nvSpPr>
        <p:spPr>
          <a:xfrm>
            <a:off x="2747565" y="331424"/>
            <a:ext cx="6214295"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42BB60"/>
                </a:solidFill>
                <a:latin typeface="Arial" panose="020B0604020202020204" pitchFamily="34" charset="0"/>
                <a:ea typeface="PP Neue Montreal" pitchFamily="2" charset="77"/>
              </a:rPr>
              <a:t>Quin préstec</a:t>
            </a:r>
          </a:p>
        </p:txBody>
      </p:sp>
      <p:sp>
        <p:nvSpPr>
          <p:cNvPr id="77" name="CuadroTexto 76">
            <a:extLst>
              <a:ext uri="{FF2B5EF4-FFF2-40B4-BE49-F238E27FC236}">
                <a16:creationId xmlns:a16="http://schemas.microsoft.com/office/drawing/2014/main" id="{9943C0D4-D1FA-916F-5051-260F0125FA2A}"/>
              </a:ext>
            </a:extLst>
          </p:cNvPr>
          <p:cNvSpPr txBox="1"/>
          <p:nvPr/>
        </p:nvSpPr>
        <p:spPr>
          <a:xfrm>
            <a:off x="6379369" y="1162421"/>
            <a:ext cx="1678781"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els convé?</a:t>
            </a:r>
          </a:p>
        </p:txBody>
      </p:sp>
      <p:sp>
        <p:nvSpPr>
          <p:cNvPr id="25" name="CuadroTexto 24">
            <a:extLst>
              <a:ext uri="{FF2B5EF4-FFF2-40B4-BE49-F238E27FC236}">
                <a16:creationId xmlns:a16="http://schemas.microsoft.com/office/drawing/2014/main" id="{588BB630-AD59-8AE8-58D6-F4F642D5B7F9}"/>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42" name="CuadroTexto 41">
            <a:extLst>
              <a:ext uri="{FF2B5EF4-FFF2-40B4-BE49-F238E27FC236}">
                <a16:creationId xmlns:a16="http://schemas.microsoft.com/office/drawing/2014/main" id="{DFD507D1-BEF0-DBD7-CCA4-B4ABC3997E31}"/>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EM COSTA?</a:t>
            </a:r>
          </a:p>
        </p:txBody>
      </p:sp>
      <p:pic>
        <p:nvPicPr>
          <p:cNvPr id="43" name="Imagen 42">
            <a:extLst>
              <a:ext uri="{FF2B5EF4-FFF2-40B4-BE49-F238E27FC236}">
                <a16:creationId xmlns:a16="http://schemas.microsoft.com/office/drawing/2014/main" id="{1B4F5557-E277-3931-D3BB-2BA8536C86B7}"/>
              </a:ext>
            </a:extLst>
          </p:cNvPr>
          <p:cNvPicPr>
            <a:picLocks noChangeAspect="1"/>
          </p:cNvPicPr>
          <p:nvPr/>
        </p:nvPicPr>
        <p:blipFill>
          <a:blip r:embed="rId3"/>
          <a:srcRect/>
          <a:stretch/>
        </p:blipFill>
        <p:spPr>
          <a:xfrm>
            <a:off x="305731" y="4003742"/>
            <a:ext cx="352154" cy="279294"/>
          </a:xfrm>
          <a:prstGeom prst="rect">
            <a:avLst/>
          </a:prstGeom>
        </p:spPr>
      </p:pic>
      <p:sp>
        <p:nvSpPr>
          <p:cNvPr id="44" name="CuadroTexto 43">
            <a:extLst>
              <a:ext uri="{FF2B5EF4-FFF2-40B4-BE49-F238E27FC236}">
                <a16:creationId xmlns:a16="http://schemas.microsoft.com/office/drawing/2014/main" id="{CFCEEFB7-99A8-EC4C-9ED6-F1E4CA520A5B}"/>
              </a:ext>
            </a:extLst>
          </p:cNvPr>
          <p:cNvSpPr txBox="1"/>
          <p:nvPr/>
        </p:nvSpPr>
        <p:spPr>
          <a:xfrm>
            <a:off x="210019" y="4265373"/>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QUANT</a:t>
            </a:r>
          </a:p>
        </p:txBody>
      </p:sp>
      <p:sp>
        <p:nvSpPr>
          <p:cNvPr id="53" name="CuadroTexto 52">
            <a:extLst>
              <a:ext uri="{FF2B5EF4-FFF2-40B4-BE49-F238E27FC236}">
                <a16:creationId xmlns:a16="http://schemas.microsoft.com/office/drawing/2014/main" id="{A6DA48EA-23E6-DCB4-7755-92EC858AEBBA}"/>
              </a:ext>
            </a:extLst>
          </p:cNvPr>
          <p:cNvSpPr txBox="1"/>
          <p:nvPr/>
        </p:nvSpPr>
        <p:spPr>
          <a:xfrm>
            <a:off x="2611059" y="1691692"/>
            <a:ext cx="5754272" cy="461665"/>
          </a:xfrm>
          <a:prstGeom prst="rect">
            <a:avLst/>
          </a:prstGeom>
          <a:noFill/>
          <a:effectLst/>
        </p:spPr>
        <p:txBody>
          <a:bodyPr wrap="square" rtlCol="0">
            <a:spAutoFit/>
          </a:bodyPr>
          <a:lstStyle/>
          <a:p>
            <a:pPr algn="ctr"/>
            <a:r>
              <a:rPr lang="ca-ES" sz="1200" b="1" noProof="0" dirty="0">
                <a:solidFill>
                  <a:schemeClr val="bg1"/>
                </a:solidFill>
                <a:latin typeface="Arial" panose="020B0604020202020204" pitchFamily="34" charset="0"/>
                <a:ea typeface="PP Neue Montreal" pitchFamily="2" charset="77"/>
              </a:rPr>
              <a:t>L’Anna i el Miquel necessiten 10.000 € per obrir la seva botiga. </a:t>
            </a:r>
          </a:p>
          <a:p>
            <a:pPr algn="ctr"/>
            <a:r>
              <a:rPr lang="ca-ES" sz="1200" b="1" noProof="0" dirty="0">
                <a:solidFill>
                  <a:schemeClr val="bg1"/>
                </a:solidFill>
                <a:latin typeface="Arial" panose="020B0604020202020204" pitchFamily="34" charset="0"/>
                <a:ea typeface="PP Neue Montreal" pitchFamily="2" charset="77"/>
              </a:rPr>
              <a:t>Cerquen un préstec a 5 anys i els ofereixen les opcions següents:</a:t>
            </a:r>
          </a:p>
        </p:txBody>
      </p:sp>
      <p:sp>
        <p:nvSpPr>
          <p:cNvPr id="56" name="Rectángulo redondeado 55">
            <a:extLst>
              <a:ext uri="{FF2B5EF4-FFF2-40B4-BE49-F238E27FC236}">
                <a16:creationId xmlns:a16="http://schemas.microsoft.com/office/drawing/2014/main" id="{84E10C49-EDA7-A070-A171-BF3AC9FA5450}"/>
              </a:ext>
            </a:extLst>
          </p:cNvPr>
          <p:cNvSpPr/>
          <p:nvPr/>
        </p:nvSpPr>
        <p:spPr>
          <a:xfrm>
            <a:off x="2266090" y="2552385"/>
            <a:ext cx="6552445" cy="1943232"/>
          </a:xfrm>
          <a:prstGeom prst="roundRect">
            <a:avLst>
              <a:gd name="adj" fmla="val 3547"/>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5" name="Rectángulo redondeado 54">
            <a:extLst>
              <a:ext uri="{FF2B5EF4-FFF2-40B4-BE49-F238E27FC236}">
                <a16:creationId xmlns:a16="http://schemas.microsoft.com/office/drawing/2014/main" id="{1F2F85A1-4BD1-DB94-890C-F5164BFA9BE5}"/>
              </a:ext>
            </a:extLst>
          </p:cNvPr>
          <p:cNvSpPr/>
          <p:nvPr/>
        </p:nvSpPr>
        <p:spPr>
          <a:xfrm>
            <a:off x="2266090" y="2560970"/>
            <a:ext cx="6552445" cy="1934648"/>
          </a:xfrm>
          <a:prstGeom prst="roundRect">
            <a:avLst>
              <a:gd name="adj" fmla="val 4512"/>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4" name="Rectángulo redondeado 3">
            <a:extLst>
              <a:ext uri="{FF2B5EF4-FFF2-40B4-BE49-F238E27FC236}">
                <a16:creationId xmlns:a16="http://schemas.microsoft.com/office/drawing/2014/main" id="{A0DBA196-CC6E-0046-2F02-F8B2C59C29F3}"/>
              </a:ext>
            </a:extLst>
          </p:cNvPr>
          <p:cNvSpPr/>
          <p:nvPr/>
        </p:nvSpPr>
        <p:spPr>
          <a:xfrm>
            <a:off x="2266090" y="2552385"/>
            <a:ext cx="6552445" cy="1943232"/>
          </a:xfrm>
          <a:prstGeom prst="roundRect">
            <a:avLst>
              <a:gd name="adj" fmla="val 3547"/>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64" name="CuadroTexto 63">
            <a:extLst>
              <a:ext uri="{FF2B5EF4-FFF2-40B4-BE49-F238E27FC236}">
                <a16:creationId xmlns:a16="http://schemas.microsoft.com/office/drawing/2014/main" id="{65ADE016-8A7C-81B5-9D2C-D43CAD190E46}"/>
              </a:ext>
            </a:extLst>
          </p:cNvPr>
          <p:cNvSpPr txBox="1"/>
          <p:nvPr/>
        </p:nvSpPr>
        <p:spPr>
          <a:xfrm>
            <a:off x="2457450" y="2887562"/>
            <a:ext cx="635794" cy="246221"/>
          </a:xfrm>
          <a:prstGeom prst="rect">
            <a:avLst/>
          </a:prstGeom>
          <a:noFill/>
          <a:effectLst/>
        </p:spPr>
        <p:txBody>
          <a:bodyPr wrap="square" rtlCol="0">
            <a:spAutoFit/>
          </a:bodyPr>
          <a:lstStyle/>
          <a:p>
            <a:pPr algn="ctr"/>
            <a:r>
              <a:rPr lang="ca-ES" sz="1000" b="1" noProof="0" dirty="0">
                <a:latin typeface="Arial" panose="020B0604020202020204" pitchFamily="34" charset="0"/>
                <a:ea typeface="PP Neue Montreal" pitchFamily="2" charset="77"/>
              </a:rPr>
              <a:t>Interès</a:t>
            </a:r>
          </a:p>
        </p:txBody>
      </p:sp>
      <p:sp>
        <p:nvSpPr>
          <p:cNvPr id="5" name="CuadroTexto 4">
            <a:extLst>
              <a:ext uri="{FF2B5EF4-FFF2-40B4-BE49-F238E27FC236}">
                <a16:creationId xmlns:a16="http://schemas.microsoft.com/office/drawing/2014/main" id="{72FD4BF7-1797-E53F-7ECC-25BFB9A7EB28}"/>
              </a:ext>
            </a:extLst>
          </p:cNvPr>
          <p:cNvSpPr txBox="1"/>
          <p:nvPr/>
        </p:nvSpPr>
        <p:spPr>
          <a:xfrm>
            <a:off x="3199017" y="2887562"/>
            <a:ext cx="985838" cy="246221"/>
          </a:xfrm>
          <a:prstGeom prst="rect">
            <a:avLst/>
          </a:prstGeom>
          <a:noFill/>
          <a:effectLst/>
        </p:spPr>
        <p:txBody>
          <a:bodyPr wrap="square" rtlCol="0">
            <a:spAutoFit/>
          </a:bodyPr>
          <a:lstStyle/>
          <a:p>
            <a:pPr algn="ctr"/>
            <a:r>
              <a:rPr lang="ca-ES" sz="1000" b="1" noProof="0" dirty="0">
                <a:latin typeface="Arial" panose="020B0604020202020204" pitchFamily="34" charset="0"/>
                <a:ea typeface="PP Neue Montreal" pitchFamily="2" charset="77"/>
              </a:rPr>
              <a:t>Periodicitat</a:t>
            </a:r>
          </a:p>
        </p:txBody>
      </p:sp>
      <p:sp>
        <p:nvSpPr>
          <p:cNvPr id="6" name="CuadroTexto 5">
            <a:extLst>
              <a:ext uri="{FF2B5EF4-FFF2-40B4-BE49-F238E27FC236}">
                <a16:creationId xmlns:a16="http://schemas.microsoft.com/office/drawing/2014/main" id="{D00C77E4-4326-BEDF-5609-3D91587AE83E}"/>
              </a:ext>
            </a:extLst>
          </p:cNvPr>
          <p:cNvSpPr txBox="1"/>
          <p:nvPr/>
        </p:nvSpPr>
        <p:spPr>
          <a:xfrm>
            <a:off x="4192386" y="2887562"/>
            <a:ext cx="877341" cy="246221"/>
          </a:xfrm>
          <a:prstGeom prst="rect">
            <a:avLst/>
          </a:prstGeom>
          <a:noFill/>
          <a:effectLst/>
        </p:spPr>
        <p:txBody>
          <a:bodyPr wrap="square" rtlCol="0">
            <a:spAutoFit/>
          </a:bodyPr>
          <a:lstStyle/>
          <a:p>
            <a:pPr algn="ctr"/>
            <a:r>
              <a:rPr lang="ca-ES" sz="1000" b="1" noProof="0" dirty="0">
                <a:latin typeface="Arial" panose="020B0604020202020204" pitchFamily="34" charset="0"/>
                <a:ea typeface="PP Neue Montreal" pitchFamily="2" charset="77"/>
              </a:rPr>
              <a:t>Despeses</a:t>
            </a:r>
          </a:p>
        </p:txBody>
      </p:sp>
      <p:sp>
        <p:nvSpPr>
          <p:cNvPr id="7" name="CuadroTexto 6">
            <a:extLst>
              <a:ext uri="{FF2B5EF4-FFF2-40B4-BE49-F238E27FC236}">
                <a16:creationId xmlns:a16="http://schemas.microsoft.com/office/drawing/2014/main" id="{45CEEEFF-1A18-4C09-A904-A8E42A3E1D8C}"/>
              </a:ext>
            </a:extLst>
          </p:cNvPr>
          <p:cNvSpPr txBox="1"/>
          <p:nvPr/>
        </p:nvSpPr>
        <p:spPr>
          <a:xfrm>
            <a:off x="5202369" y="2887562"/>
            <a:ext cx="635794" cy="246221"/>
          </a:xfrm>
          <a:prstGeom prst="rect">
            <a:avLst/>
          </a:prstGeom>
          <a:noFill/>
          <a:effectLst/>
        </p:spPr>
        <p:txBody>
          <a:bodyPr wrap="square" rtlCol="0">
            <a:spAutoFit/>
          </a:bodyPr>
          <a:lstStyle/>
          <a:p>
            <a:pPr algn="ctr"/>
            <a:r>
              <a:rPr lang="ca-ES" sz="1000" b="1" noProof="0" dirty="0">
                <a:latin typeface="Arial" panose="020B0604020202020204" pitchFamily="34" charset="0"/>
                <a:ea typeface="PP Neue Montreal" pitchFamily="2" charset="77"/>
              </a:rPr>
              <a:t>Quota</a:t>
            </a:r>
          </a:p>
        </p:txBody>
      </p:sp>
      <p:sp>
        <p:nvSpPr>
          <p:cNvPr id="8" name="CuadroTexto 7">
            <a:extLst>
              <a:ext uri="{FF2B5EF4-FFF2-40B4-BE49-F238E27FC236}">
                <a16:creationId xmlns:a16="http://schemas.microsoft.com/office/drawing/2014/main" id="{2021A223-4412-EB60-E4E2-CB1D76C1CA88}"/>
              </a:ext>
            </a:extLst>
          </p:cNvPr>
          <p:cNvSpPr txBox="1"/>
          <p:nvPr/>
        </p:nvSpPr>
        <p:spPr>
          <a:xfrm>
            <a:off x="5899706" y="2887562"/>
            <a:ext cx="1086185" cy="246221"/>
          </a:xfrm>
          <a:prstGeom prst="rect">
            <a:avLst/>
          </a:prstGeom>
          <a:noFill/>
          <a:effectLst/>
        </p:spPr>
        <p:txBody>
          <a:bodyPr wrap="square" rtlCol="0">
            <a:spAutoFit/>
          </a:bodyPr>
          <a:lstStyle/>
          <a:p>
            <a:pPr algn="ctr"/>
            <a:r>
              <a:rPr lang="ca-ES" sz="1000" b="1" noProof="0" dirty="0">
                <a:latin typeface="Arial" panose="020B0604020202020204" pitchFamily="34" charset="0"/>
                <a:ea typeface="PP Neue Montreal" pitchFamily="2" charset="77"/>
              </a:rPr>
              <a:t>Total a pagar</a:t>
            </a:r>
          </a:p>
        </p:txBody>
      </p:sp>
      <p:sp>
        <p:nvSpPr>
          <p:cNvPr id="9" name="CuadroTexto 8">
            <a:extLst>
              <a:ext uri="{FF2B5EF4-FFF2-40B4-BE49-F238E27FC236}">
                <a16:creationId xmlns:a16="http://schemas.microsoft.com/office/drawing/2014/main" id="{8AB6D4AA-05E0-F9B2-D08D-9C3FB78AF55F}"/>
              </a:ext>
            </a:extLst>
          </p:cNvPr>
          <p:cNvSpPr txBox="1"/>
          <p:nvPr/>
        </p:nvSpPr>
        <p:spPr>
          <a:xfrm>
            <a:off x="6896350" y="2731014"/>
            <a:ext cx="936042" cy="507831"/>
          </a:xfrm>
          <a:prstGeom prst="rect">
            <a:avLst/>
          </a:prstGeom>
          <a:noFill/>
          <a:effectLst/>
        </p:spPr>
        <p:txBody>
          <a:bodyPr wrap="square" rtlCol="0">
            <a:spAutoFit/>
          </a:bodyPr>
          <a:lstStyle/>
          <a:p>
            <a:pPr algn="ctr"/>
            <a:r>
              <a:rPr lang="ca-ES" sz="900" b="1" noProof="0" dirty="0">
                <a:latin typeface="Arial" panose="020B0604020202020204" pitchFamily="34" charset="0"/>
                <a:ea typeface="PP Neue Montreal" pitchFamily="2" charset="77"/>
              </a:rPr>
              <a:t>Total d’interessos </a:t>
            </a:r>
            <a:br>
              <a:rPr lang="ca-ES" sz="900" b="1" noProof="0" dirty="0">
                <a:latin typeface="Arial" panose="020B0604020202020204" pitchFamily="34" charset="0"/>
                <a:ea typeface="PP Neue Montreal" pitchFamily="2" charset="77"/>
              </a:rPr>
            </a:br>
            <a:r>
              <a:rPr lang="ca-ES" sz="900" b="1" noProof="0" dirty="0">
                <a:latin typeface="Arial" panose="020B0604020202020204" pitchFamily="34" charset="0"/>
                <a:ea typeface="PP Neue Montreal" pitchFamily="2" charset="77"/>
              </a:rPr>
              <a:t>i despeses</a:t>
            </a:r>
          </a:p>
        </p:txBody>
      </p:sp>
      <p:sp>
        <p:nvSpPr>
          <p:cNvPr id="10" name="CuadroTexto 9">
            <a:extLst>
              <a:ext uri="{FF2B5EF4-FFF2-40B4-BE49-F238E27FC236}">
                <a16:creationId xmlns:a16="http://schemas.microsoft.com/office/drawing/2014/main" id="{970F4892-040E-DA2B-4947-95D3E385518F}"/>
              </a:ext>
            </a:extLst>
          </p:cNvPr>
          <p:cNvSpPr txBox="1"/>
          <p:nvPr/>
        </p:nvSpPr>
        <p:spPr>
          <a:xfrm>
            <a:off x="7945569" y="2887562"/>
            <a:ext cx="635794" cy="246221"/>
          </a:xfrm>
          <a:prstGeom prst="rect">
            <a:avLst/>
          </a:prstGeom>
          <a:noFill/>
          <a:effectLst/>
        </p:spPr>
        <p:txBody>
          <a:bodyPr wrap="square" rtlCol="0">
            <a:spAutoFit/>
          </a:bodyPr>
          <a:lstStyle/>
          <a:p>
            <a:pPr algn="ctr"/>
            <a:r>
              <a:rPr lang="ca-ES" sz="1000" b="1" noProof="0" dirty="0">
                <a:latin typeface="Arial" panose="020B0604020202020204" pitchFamily="34" charset="0"/>
                <a:ea typeface="PP Neue Montreal" pitchFamily="2" charset="77"/>
              </a:rPr>
              <a:t>TAE</a:t>
            </a:r>
          </a:p>
        </p:txBody>
      </p:sp>
      <p:sp>
        <p:nvSpPr>
          <p:cNvPr id="11" name="CuadroTexto 10">
            <a:extLst>
              <a:ext uri="{FF2B5EF4-FFF2-40B4-BE49-F238E27FC236}">
                <a16:creationId xmlns:a16="http://schemas.microsoft.com/office/drawing/2014/main" id="{33C6596D-A66F-6749-9D67-BE243AD44882}"/>
              </a:ext>
            </a:extLst>
          </p:cNvPr>
          <p:cNvSpPr txBox="1"/>
          <p:nvPr/>
        </p:nvSpPr>
        <p:spPr>
          <a:xfrm>
            <a:off x="2483615" y="3410167"/>
            <a:ext cx="635794" cy="942694"/>
          </a:xfrm>
          <a:prstGeom prst="rect">
            <a:avLst/>
          </a:prstGeom>
          <a:noFill/>
          <a:effectLst/>
        </p:spPr>
        <p:txBody>
          <a:bodyPr wrap="square" rtlCol="0">
            <a:spAutoFit/>
          </a:bodyPr>
          <a:lstStyle/>
          <a:p>
            <a:pPr algn="ctr">
              <a:lnSpc>
                <a:spcPts val="1700"/>
              </a:lnSpc>
            </a:pPr>
            <a:r>
              <a:rPr lang="ca-ES" sz="1000" b="1" noProof="0" dirty="0">
                <a:latin typeface="Arial" panose="020B0604020202020204" pitchFamily="34" charset="0"/>
                <a:ea typeface="PP Neue Montreal" pitchFamily="2" charset="77"/>
              </a:rPr>
              <a:t>6,50%</a:t>
            </a:r>
          </a:p>
          <a:p>
            <a:pPr algn="ctr">
              <a:lnSpc>
                <a:spcPts val="1700"/>
              </a:lnSpc>
            </a:pPr>
            <a:r>
              <a:rPr lang="ca-ES" sz="1000" b="1" noProof="0" dirty="0">
                <a:latin typeface="Arial" panose="020B0604020202020204" pitchFamily="34" charset="0"/>
                <a:ea typeface="PP Neue Montreal" pitchFamily="2" charset="77"/>
              </a:rPr>
              <a:t>5,50%</a:t>
            </a:r>
          </a:p>
          <a:p>
            <a:pPr algn="ctr">
              <a:lnSpc>
                <a:spcPts val="1700"/>
              </a:lnSpc>
            </a:pPr>
            <a:r>
              <a:rPr lang="ca-ES" sz="1000" b="1" noProof="0" dirty="0">
                <a:latin typeface="Arial" panose="020B0604020202020204" pitchFamily="34" charset="0"/>
                <a:ea typeface="PP Neue Montreal" pitchFamily="2" charset="77"/>
              </a:rPr>
              <a:t>6,00%</a:t>
            </a:r>
          </a:p>
          <a:p>
            <a:pPr algn="ctr">
              <a:lnSpc>
                <a:spcPts val="1700"/>
              </a:lnSpc>
            </a:pPr>
            <a:r>
              <a:rPr lang="ca-ES" sz="1000" b="1" noProof="0" dirty="0">
                <a:latin typeface="Arial" panose="020B0604020202020204" pitchFamily="34" charset="0"/>
                <a:ea typeface="PP Neue Montreal" pitchFamily="2" charset="77"/>
              </a:rPr>
              <a:t>6,15%</a:t>
            </a:r>
          </a:p>
        </p:txBody>
      </p:sp>
      <p:sp>
        <p:nvSpPr>
          <p:cNvPr id="12" name="CuadroTexto 11">
            <a:extLst>
              <a:ext uri="{FF2B5EF4-FFF2-40B4-BE49-F238E27FC236}">
                <a16:creationId xmlns:a16="http://schemas.microsoft.com/office/drawing/2014/main" id="{0C653AEE-9412-7555-DF1D-F90741776087}"/>
              </a:ext>
            </a:extLst>
          </p:cNvPr>
          <p:cNvSpPr txBox="1"/>
          <p:nvPr/>
        </p:nvSpPr>
        <p:spPr>
          <a:xfrm>
            <a:off x="3300221" y="3410167"/>
            <a:ext cx="779855" cy="942694"/>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Mensual</a:t>
            </a:r>
          </a:p>
          <a:p>
            <a:pPr algn="ctr">
              <a:lnSpc>
                <a:spcPts val="1700"/>
              </a:lnSpc>
            </a:pPr>
            <a:r>
              <a:rPr lang="ca-ES" sz="1000" noProof="0" dirty="0">
                <a:latin typeface="Arial" panose="020B0604020202020204" pitchFamily="34" charset="0"/>
                <a:ea typeface="PP Neue Montreal Book" pitchFamily="2" charset="77"/>
              </a:rPr>
              <a:t>Trimestral</a:t>
            </a:r>
          </a:p>
          <a:p>
            <a:pPr algn="ctr">
              <a:lnSpc>
                <a:spcPts val="1700"/>
              </a:lnSpc>
            </a:pPr>
            <a:r>
              <a:rPr lang="ca-ES" sz="1000" noProof="0" dirty="0">
                <a:latin typeface="Arial" panose="020B0604020202020204" pitchFamily="34" charset="0"/>
                <a:ea typeface="PP Neue Montreal Book" pitchFamily="2" charset="77"/>
              </a:rPr>
              <a:t>Mensual</a:t>
            </a:r>
          </a:p>
          <a:p>
            <a:pPr algn="ctr">
              <a:lnSpc>
                <a:spcPts val="1700"/>
              </a:lnSpc>
            </a:pPr>
            <a:r>
              <a:rPr lang="ca-ES" sz="1000" noProof="0" dirty="0">
                <a:latin typeface="Arial" panose="020B0604020202020204" pitchFamily="34" charset="0"/>
                <a:ea typeface="PP Neue Montreal Book" pitchFamily="2" charset="77"/>
              </a:rPr>
              <a:t>Trimestral</a:t>
            </a:r>
          </a:p>
        </p:txBody>
      </p:sp>
      <p:sp>
        <p:nvSpPr>
          <p:cNvPr id="13" name="CuadroTexto 12">
            <a:extLst>
              <a:ext uri="{FF2B5EF4-FFF2-40B4-BE49-F238E27FC236}">
                <a16:creationId xmlns:a16="http://schemas.microsoft.com/office/drawing/2014/main" id="{2E934ACD-C5B3-80DF-659C-88A9DD30A3A5}"/>
              </a:ext>
            </a:extLst>
          </p:cNvPr>
          <p:cNvSpPr txBox="1"/>
          <p:nvPr/>
        </p:nvSpPr>
        <p:spPr>
          <a:xfrm>
            <a:off x="4277692" y="3410167"/>
            <a:ext cx="635794" cy="942694"/>
          </a:xfrm>
          <a:prstGeom prst="rect">
            <a:avLst/>
          </a:prstGeom>
          <a:noFill/>
          <a:effectLst/>
        </p:spPr>
        <p:txBody>
          <a:bodyPr wrap="square" rtlCol="0">
            <a:spAutoFit/>
          </a:bodyPr>
          <a:lstStyle/>
          <a:p>
            <a:pPr algn="ctr">
              <a:lnSpc>
                <a:spcPts val="1700"/>
              </a:lnSpc>
            </a:pPr>
            <a:r>
              <a:rPr lang="ca-ES" sz="1000" b="1" noProof="0" dirty="0">
                <a:latin typeface="Arial" panose="020B0604020202020204" pitchFamily="34" charset="0"/>
                <a:ea typeface="PP Neue Montreal" pitchFamily="2" charset="77"/>
              </a:rPr>
              <a:t>75</a:t>
            </a:r>
          </a:p>
          <a:p>
            <a:pPr algn="ctr">
              <a:lnSpc>
                <a:spcPts val="1700"/>
              </a:lnSpc>
            </a:pPr>
            <a:r>
              <a:rPr lang="ca-ES" sz="1000" b="1" noProof="0" dirty="0">
                <a:latin typeface="Arial" panose="020B0604020202020204" pitchFamily="34" charset="0"/>
                <a:ea typeface="PP Neue Montreal" pitchFamily="2" charset="77"/>
              </a:rPr>
              <a:t>300</a:t>
            </a:r>
          </a:p>
          <a:p>
            <a:pPr algn="ctr">
              <a:lnSpc>
                <a:spcPts val="1700"/>
              </a:lnSpc>
            </a:pPr>
            <a:r>
              <a:rPr lang="ca-ES" sz="1000" b="1" noProof="0" dirty="0">
                <a:latin typeface="Arial" panose="020B0604020202020204" pitchFamily="34" charset="0"/>
                <a:ea typeface="PP Neue Montreal" pitchFamily="2" charset="77"/>
              </a:rPr>
              <a:t>150</a:t>
            </a:r>
          </a:p>
          <a:p>
            <a:pPr algn="ctr">
              <a:lnSpc>
                <a:spcPts val="1700"/>
              </a:lnSpc>
            </a:pPr>
            <a:r>
              <a:rPr lang="ca-ES" sz="1000" b="1" noProof="0" dirty="0">
                <a:latin typeface="Arial" panose="020B0604020202020204" pitchFamily="34" charset="0"/>
                <a:ea typeface="PP Neue Montreal" pitchFamily="2" charset="77"/>
              </a:rPr>
              <a:t>0</a:t>
            </a:r>
          </a:p>
        </p:txBody>
      </p:sp>
      <p:sp>
        <p:nvSpPr>
          <p:cNvPr id="14" name="CuadroTexto 13">
            <a:extLst>
              <a:ext uri="{FF2B5EF4-FFF2-40B4-BE49-F238E27FC236}">
                <a16:creationId xmlns:a16="http://schemas.microsoft.com/office/drawing/2014/main" id="{F2D98C54-C463-447B-AEE4-AD95C0CE652C}"/>
              </a:ext>
            </a:extLst>
          </p:cNvPr>
          <p:cNvSpPr txBox="1"/>
          <p:nvPr/>
        </p:nvSpPr>
        <p:spPr>
          <a:xfrm>
            <a:off x="5134808" y="3410167"/>
            <a:ext cx="779855" cy="942694"/>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196</a:t>
            </a:r>
          </a:p>
          <a:p>
            <a:pPr algn="ctr">
              <a:lnSpc>
                <a:spcPts val="1700"/>
              </a:lnSpc>
            </a:pPr>
            <a:r>
              <a:rPr lang="ca-ES" sz="1000" noProof="0" dirty="0">
                <a:latin typeface="Arial" panose="020B0604020202020204" pitchFamily="34" charset="0"/>
                <a:ea typeface="PP Neue Montreal Book" pitchFamily="2" charset="77"/>
              </a:rPr>
              <a:t>575</a:t>
            </a:r>
          </a:p>
          <a:p>
            <a:pPr algn="ctr">
              <a:lnSpc>
                <a:spcPts val="1700"/>
              </a:lnSpc>
            </a:pPr>
            <a:r>
              <a:rPr lang="ca-ES" sz="1000" noProof="0" dirty="0">
                <a:latin typeface="Arial" panose="020B0604020202020204" pitchFamily="34" charset="0"/>
                <a:ea typeface="PP Neue Montreal Book" pitchFamily="2" charset="77"/>
              </a:rPr>
              <a:t>193</a:t>
            </a:r>
          </a:p>
          <a:p>
            <a:pPr algn="ctr">
              <a:lnSpc>
                <a:spcPts val="1700"/>
              </a:lnSpc>
            </a:pPr>
            <a:r>
              <a:rPr lang="ca-ES" sz="1000" noProof="0" dirty="0">
                <a:latin typeface="Arial" panose="020B0604020202020204" pitchFamily="34" charset="0"/>
                <a:ea typeface="PP Neue Montreal Book" pitchFamily="2" charset="77"/>
              </a:rPr>
              <a:t>585</a:t>
            </a:r>
          </a:p>
        </p:txBody>
      </p:sp>
      <p:sp>
        <p:nvSpPr>
          <p:cNvPr id="15" name="CuadroTexto 14">
            <a:extLst>
              <a:ext uri="{FF2B5EF4-FFF2-40B4-BE49-F238E27FC236}">
                <a16:creationId xmlns:a16="http://schemas.microsoft.com/office/drawing/2014/main" id="{62D212A5-84D1-0A4E-7A80-B8E9D901A6B5}"/>
              </a:ext>
            </a:extLst>
          </p:cNvPr>
          <p:cNvSpPr txBox="1"/>
          <p:nvPr/>
        </p:nvSpPr>
        <p:spPr>
          <a:xfrm>
            <a:off x="6129641" y="3410167"/>
            <a:ext cx="635794" cy="288669"/>
          </a:xfrm>
          <a:prstGeom prst="rect">
            <a:avLst/>
          </a:prstGeom>
          <a:noFill/>
          <a:effectLst/>
        </p:spPr>
        <p:txBody>
          <a:bodyPr wrap="square" rtlCol="0">
            <a:spAutoFit/>
          </a:bodyPr>
          <a:lstStyle/>
          <a:p>
            <a:pPr algn="ctr">
              <a:lnSpc>
                <a:spcPts val="1700"/>
              </a:lnSpc>
            </a:pPr>
            <a:r>
              <a:rPr lang="ca-ES" sz="1000" b="1" noProof="0" dirty="0">
                <a:latin typeface="Arial" panose="020B0604020202020204" pitchFamily="34" charset="0"/>
                <a:ea typeface="PP Neue Montreal" pitchFamily="2" charset="77"/>
              </a:rPr>
              <a:t>11.835</a:t>
            </a:r>
          </a:p>
        </p:txBody>
      </p:sp>
      <p:cxnSp>
        <p:nvCxnSpPr>
          <p:cNvPr id="18" name="Conector recto 17">
            <a:extLst>
              <a:ext uri="{FF2B5EF4-FFF2-40B4-BE49-F238E27FC236}">
                <a16:creationId xmlns:a16="http://schemas.microsoft.com/office/drawing/2014/main" id="{E21E3AE5-9F4E-1B84-3C82-F6CCFDFF7905}"/>
              </a:ext>
            </a:extLst>
          </p:cNvPr>
          <p:cNvCxnSpPr>
            <a:cxnSpLocks/>
          </p:cNvCxnSpPr>
          <p:nvPr/>
        </p:nvCxnSpPr>
        <p:spPr>
          <a:xfrm>
            <a:off x="3239142" y="273068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8B61276E-3822-5786-4E6D-D268B8A437DC}"/>
              </a:ext>
            </a:extLst>
          </p:cNvPr>
          <p:cNvCxnSpPr>
            <a:cxnSpLocks/>
          </p:cNvCxnSpPr>
          <p:nvPr/>
        </p:nvCxnSpPr>
        <p:spPr>
          <a:xfrm>
            <a:off x="4217203" y="273068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234FB324-C8B7-9078-C6C9-F05BBF388581}"/>
              </a:ext>
            </a:extLst>
          </p:cNvPr>
          <p:cNvCxnSpPr>
            <a:cxnSpLocks/>
          </p:cNvCxnSpPr>
          <p:nvPr/>
        </p:nvCxnSpPr>
        <p:spPr>
          <a:xfrm>
            <a:off x="5062155" y="273068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98B177A0-B1D7-78D0-188A-594E9FC0B748}"/>
              </a:ext>
            </a:extLst>
          </p:cNvPr>
          <p:cNvCxnSpPr>
            <a:cxnSpLocks/>
          </p:cNvCxnSpPr>
          <p:nvPr/>
        </p:nvCxnSpPr>
        <p:spPr>
          <a:xfrm>
            <a:off x="5901320" y="273068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5CDEA23E-E576-974C-D0CB-FCA4AC6F7FFB}"/>
              </a:ext>
            </a:extLst>
          </p:cNvPr>
          <p:cNvCxnSpPr>
            <a:cxnSpLocks/>
          </p:cNvCxnSpPr>
          <p:nvPr/>
        </p:nvCxnSpPr>
        <p:spPr>
          <a:xfrm>
            <a:off x="6925680" y="273068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9E4F0A22-6D56-BCA2-1945-323AED3FD9F9}"/>
              </a:ext>
            </a:extLst>
          </p:cNvPr>
          <p:cNvCxnSpPr>
            <a:cxnSpLocks/>
          </p:cNvCxnSpPr>
          <p:nvPr/>
        </p:nvCxnSpPr>
        <p:spPr>
          <a:xfrm>
            <a:off x="7857442" y="273068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4811AE40-C9E9-8946-71AD-20DCFBE20D7E}"/>
              </a:ext>
            </a:extLst>
          </p:cNvPr>
          <p:cNvCxnSpPr>
            <a:cxnSpLocks/>
          </p:cNvCxnSpPr>
          <p:nvPr/>
        </p:nvCxnSpPr>
        <p:spPr>
          <a:xfrm flipH="1">
            <a:off x="2483615" y="3323702"/>
            <a:ext cx="61626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CFD541DA-CF90-0DC8-F2CB-9E1269DDF0B3}"/>
              </a:ext>
            </a:extLst>
          </p:cNvPr>
          <p:cNvSpPr txBox="1"/>
          <p:nvPr/>
        </p:nvSpPr>
        <p:spPr>
          <a:xfrm>
            <a:off x="6129641" y="3624133"/>
            <a:ext cx="635794" cy="288669"/>
          </a:xfrm>
          <a:prstGeom prst="rect">
            <a:avLst/>
          </a:prstGeom>
          <a:noFill/>
          <a:effectLst/>
        </p:spPr>
        <p:txBody>
          <a:bodyPr wrap="square" rtlCol="0">
            <a:spAutoFit/>
          </a:bodyPr>
          <a:lstStyle/>
          <a:p>
            <a:pPr algn="ctr">
              <a:lnSpc>
                <a:spcPts val="1700"/>
              </a:lnSpc>
            </a:pPr>
            <a:r>
              <a:rPr lang="ca-ES" sz="1000" b="1" noProof="0" dirty="0">
                <a:latin typeface="Arial" panose="020B0604020202020204" pitchFamily="34" charset="0"/>
                <a:ea typeface="PP Neue Montreal" pitchFamily="2" charset="77"/>
              </a:rPr>
              <a:t>11.800</a:t>
            </a:r>
          </a:p>
        </p:txBody>
      </p:sp>
      <p:sp>
        <p:nvSpPr>
          <p:cNvPr id="20" name="CuadroTexto 19">
            <a:extLst>
              <a:ext uri="{FF2B5EF4-FFF2-40B4-BE49-F238E27FC236}">
                <a16:creationId xmlns:a16="http://schemas.microsoft.com/office/drawing/2014/main" id="{9EA6DAD4-D169-0776-49CF-223A0D1371FB}"/>
              </a:ext>
            </a:extLst>
          </p:cNvPr>
          <p:cNvSpPr txBox="1"/>
          <p:nvPr/>
        </p:nvSpPr>
        <p:spPr>
          <a:xfrm>
            <a:off x="6129641" y="3838099"/>
            <a:ext cx="635794" cy="288669"/>
          </a:xfrm>
          <a:prstGeom prst="rect">
            <a:avLst/>
          </a:prstGeom>
          <a:noFill/>
          <a:effectLst/>
        </p:spPr>
        <p:txBody>
          <a:bodyPr wrap="square" rtlCol="0">
            <a:spAutoFit/>
          </a:bodyPr>
          <a:lstStyle/>
          <a:p>
            <a:pPr algn="ctr">
              <a:lnSpc>
                <a:spcPts val="1700"/>
              </a:lnSpc>
            </a:pPr>
            <a:r>
              <a:rPr lang="ca-ES" sz="1000" b="1" noProof="0" dirty="0">
                <a:latin typeface="Arial" panose="020B0604020202020204" pitchFamily="34" charset="0"/>
                <a:ea typeface="PP Neue Montreal" pitchFamily="2" charset="77"/>
              </a:rPr>
              <a:t>11.730</a:t>
            </a:r>
          </a:p>
        </p:txBody>
      </p:sp>
      <p:sp>
        <p:nvSpPr>
          <p:cNvPr id="30" name="CuadroTexto 29">
            <a:extLst>
              <a:ext uri="{FF2B5EF4-FFF2-40B4-BE49-F238E27FC236}">
                <a16:creationId xmlns:a16="http://schemas.microsoft.com/office/drawing/2014/main" id="{9BD08084-F3EF-5EA6-0D79-5BFD04B67525}"/>
              </a:ext>
            </a:extLst>
          </p:cNvPr>
          <p:cNvSpPr txBox="1"/>
          <p:nvPr/>
        </p:nvSpPr>
        <p:spPr>
          <a:xfrm>
            <a:off x="6129641" y="4052064"/>
            <a:ext cx="635794" cy="288669"/>
          </a:xfrm>
          <a:prstGeom prst="rect">
            <a:avLst/>
          </a:prstGeom>
          <a:noFill/>
          <a:effectLst/>
        </p:spPr>
        <p:txBody>
          <a:bodyPr wrap="square" rtlCol="0">
            <a:spAutoFit/>
          </a:bodyPr>
          <a:lstStyle/>
          <a:p>
            <a:pPr algn="ctr">
              <a:lnSpc>
                <a:spcPts val="1700"/>
              </a:lnSpc>
            </a:pPr>
            <a:r>
              <a:rPr lang="ca-ES" sz="1000" b="1" noProof="0" dirty="0">
                <a:latin typeface="Arial" panose="020B0604020202020204" pitchFamily="34" charset="0"/>
                <a:ea typeface="PP Neue Montreal" pitchFamily="2" charset="77"/>
              </a:rPr>
              <a:t>11.700</a:t>
            </a:r>
          </a:p>
        </p:txBody>
      </p:sp>
      <p:sp>
        <p:nvSpPr>
          <p:cNvPr id="54" name="CuadroTexto 53">
            <a:extLst>
              <a:ext uri="{FF2B5EF4-FFF2-40B4-BE49-F238E27FC236}">
                <a16:creationId xmlns:a16="http://schemas.microsoft.com/office/drawing/2014/main" id="{0FF80AD4-1166-3DF5-656F-753FF4380859}"/>
              </a:ext>
            </a:extLst>
          </p:cNvPr>
          <p:cNvSpPr txBox="1"/>
          <p:nvPr/>
        </p:nvSpPr>
        <p:spPr>
          <a:xfrm>
            <a:off x="7037985" y="3410167"/>
            <a:ext cx="635794" cy="288669"/>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1.835</a:t>
            </a:r>
            <a:endParaRPr lang="ca-ES" sz="1000" b="1" noProof="0" dirty="0">
              <a:latin typeface="Arial" panose="020B0604020202020204" pitchFamily="34" charset="0"/>
              <a:ea typeface="PP Neue Montreal" pitchFamily="2" charset="77"/>
            </a:endParaRPr>
          </a:p>
        </p:txBody>
      </p:sp>
      <p:sp>
        <p:nvSpPr>
          <p:cNvPr id="58" name="CuadroTexto 57">
            <a:extLst>
              <a:ext uri="{FF2B5EF4-FFF2-40B4-BE49-F238E27FC236}">
                <a16:creationId xmlns:a16="http://schemas.microsoft.com/office/drawing/2014/main" id="{3B54D2E5-D5C3-AAD4-93AF-2C5FF2855FB9}"/>
              </a:ext>
            </a:extLst>
          </p:cNvPr>
          <p:cNvSpPr txBox="1"/>
          <p:nvPr/>
        </p:nvSpPr>
        <p:spPr>
          <a:xfrm>
            <a:off x="7037985" y="3624133"/>
            <a:ext cx="635794" cy="288669"/>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1.800</a:t>
            </a:r>
            <a:endParaRPr lang="ca-ES" sz="1000" b="1" noProof="0" dirty="0">
              <a:latin typeface="Arial" panose="020B0604020202020204" pitchFamily="34" charset="0"/>
              <a:ea typeface="PP Neue Montreal" pitchFamily="2" charset="77"/>
            </a:endParaRPr>
          </a:p>
        </p:txBody>
      </p:sp>
      <p:sp>
        <p:nvSpPr>
          <p:cNvPr id="59" name="CuadroTexto 58">
            <a:extLst>
              <a:ext uri="{FF2B5EF4-FFF2-40B4-BE49-F238E27FC236}">
                <a16:creationId xmlns:a16="http://schemas.microsoft.com/office/drawing/2014/main" id="{5C035103-ED65-49A6-0D32-5D5A99D313D2}"/>
              </a:ext>
            </a:extLst>
          </p:cNvPr>
          <p:cNvSpPr txBox="1"/>
          <p:nvPr/>
        </p:nvSpPr>
        <p:spPr>
          <a:xfrm>
            <a:off x="7037985" y="3838099"/>
            <a:ext cx="635794" cy="288669"/>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1.730</a:t>
            </a:r>
            <a:endParaRPr lang="ca-ES" sz="1000" b="1" noProof="0" dirty="0">
              <a:latin typeface="Arial" panose="020B0604020202020204" pitchFamily="34" charset="0"/>
              <a:ea typeface="PP Neue Montreal" pitchFamily="2" charset="77"/>
            </a:endParaRPr>
          </a:p>
        </p:txBody>
      </p:sp>
      <p:sp>
        <p:nvSpPr>
          <p:cNvPr id="60" name="CuadroTexto 59">
            <a:extLst>
              <a:ext uri="{FF2B5EF4-FFF2-40B4-BE49-F238E27FC236}">
                <a16:creationId xmlns:a16="http://schemas.microsoft.com/office/drawing/2014/main" id="{B9CC46F9-1287-5824-08B7-08D2738B8351}"/>
              </a:ext>
            </a:extLst>
          </p:cNvPr>
          <p:cNvSpPr txBox="1"/>
          <p:nvPr/>
        </p:nvSpPr>
        <p:spPr>
          <a:xfrm>
            <a:off x="7037985" y="4052064"/>
            <a:ext cx="635794" cy="288669"/>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1.700</a:t>
            </a:r>
            <a:endParaRPr lang="ca-ES" sz="1000" b="1" noProof="0" dirty="0">
              <a:latin typeface="Arial" panose="020B0604020202020204" pitchFamily="34" charset="0"/>
              <a:ea typeface="PP Neue Montreal" pitchFamily="2" charset="77"/>
            </a:endParaRPr>
          </a:p>
        </p:txBody>
      </p:sp>
      <p:sp>
        <p:nvSpPr>
          <p:cNvPr id="66" name="CuadroTexto 65">
            <a:extLst>
              <a:ext uri="{FF2B5EF4-FFF2-40B4-BE49-F238E27FC236}">
                <a16:creationId xmlns:a16="http://schemas.microsoft.com/office/drawing/2014/main" id="{F4EC3952-5152-EA6E-98CB-19683D0940A4}"/>
              </a:ext>
            </a:extLst>
          </p:cNvPr>
          <p:cNvSpPr txBox="1"/>
          <p:nvPr/>
        </p:nvSpPr>
        <p:spPr>
          <a:xfrm>
            <a:off x="7970552" y="3410167"/>
            <a:ext cx="635794" cy="288669"/>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7,03%</a:t>
            </a:r>
          </a:p>
        </p:txBody>
      </p:sp>
      <p:sp>
        <p:nvSpPr>
          <p:cNvPr id="67" name="CuadroTexto 66">
            <a:extLst>
              <a:ext uri="{FF2B5EF4-FFF2-40B4-BE49-F238E27FC236}">
                <a16:creationId xmlns:a16="http://schemas.microsoft.com/office/drawing/2014/main" id="{DBEB5B29-C1DF-E667-87F2-4E18A4BEE475}"/>
              </a:ext>
            </a:extLst>
          </p:cNvPr>
          <p:cNvSpPr txBox="1"/>
          <p:nvPr/>
        </p:nvSpPr>
        <p:spPr>
          <a:xfrm>
            <a:off x="7970552" y="3624133"/>
            <a:ext cx="635794" cy="288669"/>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6,91%</a:t>
            </a:r>
          </a:p>
        </p:txBody>
      </p:sp>
      <p:sp>
        <p:nvSpPr>
          <p:cNvPr id="68" name="CuadroTexto 67">
            <a:extLst>
              <a:ext uri="{FF2B5EF4-FFF2-40B4-BE49-F238E27FC236}">
                <a16:creationId xmlns:a16="http://schemas.microsoft.com/office/drawing/2014/main" id="{665889BF-F1BA-248B-4462-C7DEC0E4EA40}"/>
              </a:ext>
            </a:extLst>
          </p:cNvPr>
          <p:cNvSpPr txBox="1"/>
          <p:nvPr/>
        </p:nvSpPr>
        <p:spPr>
          <a:xfrm>
            <a:off x="7970552" y="3838099"/>
            <a:ext cx="635794" cy="288669"/>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6,84%</a:t>
            </a:r>
          </a:p>
        </p:txBody>
      </p:sp>
      <p:sp>
        <p:nvSpPr>
          <p:cNvPr id="69" name="CuadroTexto 68">
            <a:extLst>
              <a:ext uri="{FF2B5EF4-FFF2-40B4-BE49-F238E27FC236}">
                <a16:creationId xmlns:a16="http://schemas.microsoft.com/office/drawing/2014/main" id="{A71EB4EE-1B98-3F2F-E26B-02DEF2F33440}"/>
              </a:ext>
            </a:extLst>
          </p:cNvPr>
          <p:cNvSpPr txBox="1"/>
          <p:nvPr/>
        </p:nvSpPr>
        <p:spPr>
          <a:xfrm>
            <a:off x="7970552" y="4052064"/>
            <a:ext cx="635794" cy="288669"/>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6,29%</a:t>
            </a:r>
          </a:p>
        </p:txBody>
      </p:sp>
      <p:grpSp>
        <p:nvGrpSpPr>
          <p:cNvPr id="51" name="Grupo 50">
            <a:extLst>
              <a:ext uri="{FF2B5EF4-FFF2-40B4-BE49-F238E27FC236}">
                <a16:creationId xmlns:a16="http://schemas.microsoft.com/office/drawing/2014/main" id="{D744A668-E6E2-63D3-A809-E53EEE2E507F}"/>
              </a:ext>
            </a:extLst>
          </p:cNvPr>
          <p:cNvGrpSpPr/>
          <p:nvPr/>
        </p:nvGrpSpPr>
        <p:grpSpPr>
          <a:xfrm>
            <a:off x="246731" y="884830"/>
            <a:ext cx="1367111" cy="1979553"/>
            <a:chOff x="239547" y="1370936"/>
            <a:chExt cx="1367111" cy="1979553"/>
          </a:xfrm>
        </p:grpSpPr>
        <p:sp>
          <p:nvSpPr>
            <p:cNvPr id="80" name="CuadroTexto 79">
              <a:hlinkClick r:id="" action="ppaction://noaction"/>
              <a:extLst>
                <a:ext uri="{FF2B5EF4-FFF2-40B4-BE49-F238E27FC236}">
                  <a16:creationId xmlns:a16="http://schemas.microsoft.com/office/drawing/2014/main" id="{FE241A36-1766-89BB-2B81-EAD2729FE9A0}"/>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81" name="CuadroTexto 80">
              <a:hlinkClick r:id="" action="ppaction://noaction"/>
              <a:extLst>
                <a:ext uri="{FF2B5EF4-FFF2-40B4-BE49-F238E27FC236}">
                  <a16:creationId xmlns:a16="http://schemas.microsoft.com/office/drawing/2014/main" id="{D80E80AF-3DFB-3BB8-6C90-DB798F8F2C3C}"/>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82" name="CuadroTexto 81">
              <a:hlinkClick r:id="" action="ppaction://noaction"/>
              <a:extLst>
                <a:ext uri="{FF2B5EF4-FFF2-40B4-BE49-F238E27FC236}">
                  <a16:creationId xmlns:a16="http://schemas.microsoft.com/office/drawing/2014/main" id="{5EF84B3E-74FB-84E0-F8FB-0F2ADF92C2B0}"/>
                </a:ext>
              </a:extLst>
            </p:cNvPr>
            <p:cNvSpPr txBox="1"/>
            <p:nvPr/>
          </p:nvSpPr>
          <p:spPr>
            <a:xfrm>
              <a:off x="239547" y="1936437"/>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QUANT EM COSTA?</a:t>
              </a:r>
            </a:p>
          </p:txBody>
        </p:sp>
        <p:sp>
          <p:nvSpPr>
            <p:cNvPr id="83" name="CuadroTexto 82">
              <a:hlinkClick r:id="" action="ppaction://noaction"/>
              <a:extLst>
                <a:ext uri="{FF2B5EF4-FFF2-40B4-BE49-F238E27FC236}">
                  <a16:creationId xmlns:a16="http://schemas.microsoft.com/office/drawing/2014/main" id="{38D0C0E2-E98F-C34B-618F-3159511D6C06}"/>
                </a:ext>
              </a:extLst>
            </p:cNvPr>
            <p:cNvSpPr txBox="1"/>
            <p:nvPr/>
          </p:nvSpPr>
          <p:spPr>
            <a:xfrm>
              <a:off x="239547" y="2790398"/>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a:t>
              </a:r>
              <a:r>
                <a:rPr lang="ca-ES" sz="700" b="1" noProof="0" dirty="0">
                  <a:solidFill>
                    <a:schemeClr val="bg1">
                      <a:alpha val="50000"/>
                    </a:schemeClr>
                  </a:solidFill>
                  <a:latin typeface="Arial" panose="020B0604020202020204" pitchFamily="34" charset="0"/>
                </a:rPr>
                <a:t>PUC </a:t>
              </a:r>
              <a:r>
                <a:rPr lang="ca-ES" sz="700" b="1" noProof="0" dirty="0">
                  <a:solidFill>
                    <a:schemeClr val="bg1">
                      <a:alpha val="50000"/>
                    </a:schemeClr>
                  </a:solidFill>
                  <a:latin typeface="Arial" panose="020B0604020202020204" pitchFamily="34" charset="0"/>
                  <a:ea typeface="PP Neue Montreal" pitchFamily="2" charset="77"/>
                </a:rPr>
                <a:t>PAGAR?</a:t>
              </a:r>
            </a:p>
          </p:txBody>
        </p:sp>
        <p:sp>
          <p:nvSpPr>
            <p:cNvPr id="84" name="CuadroTexto 83">
              <a:hlinkClick r:id="" action="ppaction://noaction"/>
              <a:extLst>
                <a:ext uri="{FF2B5EF4-FFF2-40B4-BE49-F238E27FC236}">
                  <a16:creationId xmlns:a16="http://schemas.microsoft.com/office/drawing/2014/main" id="{A783CEBC-9458-EDB2-2EA2-23ED0AEAF554}"/>
                </a:ext>
              </a:extLst>
            </p:cNvPr>
            <p:cNvSpPr txBox="1"/>
            <p:nvPr/>
          </p:nvSpPr>
          <p:spPr>
            <a:xfrm>
              <a:off x="239547" y="305903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85" name="Conector recto 84">
              <a:extLst>
                <a:ext uri="{FF2B5EF4-FFF2-40B4-BE49-F238E27FC236}">
                  <a16:creationId xmlns:a16="http://schemas.microsoft.com/office/drawing/2014/main" id="{9B032C38-2706-84B6-772E-67545241C59C}"/>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Conector recto 85">
              <a:extLst>
                <a:ext uri="{FF2B5EF4-FFF2-40B4-BE49-F238E27FC236}">
                  <a16:creationId xmlns:a16="http://schemas.microsoft.com/office/drawing/2014/main" id="{D094AA9A-F3E1-44E1-F874-715372FD0580}"/>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Conector recto 86">
              <a:extLst>
                <a:ext uri="{FF2B5EF4-FFF2-40B4-BE49-F238E27FC236}">
                  <a16:creationId xmlns:a16="http://schemas.microsoft.com/office/drawing/2014/main" id="{3AEC546D-5D34-F171-3455-CFA8A23F6D43}"/>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Conector recto 87">
              <a:extLst>
                <a:ext uri="{FF2B5EF4-FFF2-40B4-BE49-F238E27FC236}">
                  <a16:creationId xmlns:a16="http://schemas.microsoft.com/office/drawing/2014/main" id="{086DB8FF-3823-C110-07EA-038B2B7BDD16}"/>
                </a:ext>
              </a:extLst>
            </p:cNvPr>
            <p:cNvCxnSpPr/>
            <p:nvPr/>
          </p:nvCxnSpPr>
          <p:spPr>
            <a:xfrm>
              <a:off x="325464" y="279803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Conector recto 88">
              <a:extLst>
                <a:ext uri="{FF2B5EF4-FFF2-40B4-BE49-F238E27FC236}">
                  <a16:creationId xmlns:a16="http://schemas.microsoft.com/office/drawing/2014/main" id="{17EE0AA2-B980-A4CC-CED8-E21D111F1C5F}"/>
                </a:ext>
              </a:extLst>
            </p:cNvPr>
            <p:cNvCxnSpPr/>
            <p:nvPr/>
          </p:nvCxnSpPr>
          <p:spPr>
            <a:xfrm>
              <a:off x="325464" y="307426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Conector recto 89">
              <a:extLst>
                <a:ext uri="{FF2B5EF4-FFF2-40B4-BE49-F238E27FC236}">
                  <a16:creationId xmlns:a16="http://schemas.microsoft.com/office/drawing/2014/main" id="{4C734D6C-C0B9-76CC-05F2-8A45A062BEA1}"/>
                </a:ext>
              </a:extLst>
            </p:cNvPr>
            <p:cNvCxnSpPr/>
            <p:nvPr/>
          </p:nvCxnSpPr>
          <p:spPr>
            <a:xfrm>
              <a:off x="325464" y="33504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1" name="CuadroTexto 90">
              <a:hlinkClick r:id="" action="ppaction://noaction"/>
              <a:extLst>
                <a:ext uri="{FF2B5EF4-FFF2-40B4-BE49-F238E27FC236}">
                  <a16:creationId xmlns:a16="http://schemas.microsoft.com/office/drawing/2014/main" id="{F05AD8CD-BDFD-BDE2-F733-C1689F67EAD4}"/>
                </a:ext>
              </a:extLst>
            </p:cNvPr>
            <p:cNvSpPr txBox="1"/>
            <p:nvPr/>
          </p:nvSpPr>
          <p:spPr>
            <a:xfrm>
              <a:off x="239547" y="2057102"/>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TIN </a:t>
              </a:r>
              <a:r>
                <a:rPr lang="ca-ES" sz="700" noProof="0" dirty="0" err="1">
                  <a:solidFill>
                    <a:schemeClr val="bg1">
                      <a:alpha val="50000"/>
                    </a:schemeClr>
                  </a:solidFill>
                  <a:latin typeface="Arial" panose="020B0604020202020204" pitchFamily="34" charset="0"/>
                  <a:ea typeface="PP Neue Montreal Book" pitchFamily="2" charset="77"/>
                </a:rPr>
                <a:t>vs</a:t>
              </a:r>
              <a:r>
                <a:rPr lang="ca-ES" sz="700" noProof="0" dirty="0">
                  <a:solidFill>
                    <a:schemeClr val="bg1">
                      <a:alpha val="50000"/>
                    </a:schemeClr>
                  </a:solidFill>
                  <a:latin typeface="Arial" panose="020B0604020202020204" pitchFamily="34" charset="0"/>
                  <a:ea typeface="PP Neue Montreal Book" pitchFamily="2" charset="77"/>
                </a:rPr>
                <a:t> TAE</a:t>
              </a:r>
            </a:p>
          </p:txBody>
        </p:sp>
        <p:sp>
          <p:nvSpPr>
            <p:cNvPr id="92" name="CuadroTexto 91">
              <a:hlinkClick r:id="" action="ppaction://noaction"/>
              <a:extLst>
                <a:ext uri="{FF2B5EF4-FFF2-40B4-BE49-F238E27FC236}">
                  <a16:creationId xmlns:a16="http://schemas.microsoft.com/office/drawing/2014/main" id="{BEAF4C55-5AC2-18F0-E99D-A1BA09031064}"/>
                </a:ext>
              </a:extLst>
            </p:cNvPr>
            <p:cNvSpPr txBox="1"/>
            <p:nvPr/>
          </p:nvSpPr>
          <p:spPr>
            <a:xfrm>
              <a:off x="239547" y="2178187"/>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Què és la TAE?</a:t>
              </a:r>
            </a:p>
          </p:txBody>
        </p:sp>
        <p:sp>
          <p:nvSpPr>
            <p:cNvPr id="93" name="CuadroTexto 92">
              <a:hlinkClick r:id="rId4" action="ppaction://hlinksldjump"/>
              <a:extLst>
                <a:ext uri="{FF2B5EF4-FFF2-40B4-BE49-F238E27FC236}">
                  <a16:creationId xmlns:a16="http://schemas.microsoft.com/office/drawing/2014/main" id="{680EB8BD-FD30-CAAE-0BA6-6E853A363426}"/>
                </a:ext>
              </a:extLst>
            </p:cNvPr>
            <p:cNvSpPr txBox="1"/>
            <p:nvPr/>
          </p:nvSpPr>
          <p:spPr>
            <a:xfrm>
              <a:off x="239547" y="2307623"/>
              <a:ext cx="1180526" cy="307777"/>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Quin préstec   </a:t>
              </a:r>
              <a:br>
                <a:rPr lang="ca-ES" sz="700" noProof="0" dirty="0">
                  <a:solidFill>
                    <a:schemeClr val="bg1"/>
                  </a:solidFill>
                  <a:latin typeface="Arial" panose="020B0604020202020204" pitchFamily="34" charset="0"/>
                </a:rPr>
              </a:br>
              <a:r>
                <a:rPr lang="ca-ES" sz="700" noProof="0" dirty="0">
                  <a:solidFill>
                    <a:schemeClr val="bg1"/>
                  </a:solidFill>
                  <a:latin typeface="Arial" panose="020B0604020202020204" pitchFamily="34" charset="0"/>
                </a:rPr>
                <a:t>els convé?</a:t>
              </a:r>
            </a:p>
          </p:txBody>
        </p:sp>
        <p:sp>
          <p:nvSpPr>
            <p:cNvPr id="94" name="CuadroTexto 93">
              <a:hlinkClick r:id="" action="ppaction://noaction"/>
              <a:extLst>
                <a:ext uri="{FF2B5EF4-FFF2-40B4-BE49-F238E27FC236}">
                  <a16:creationId xmlns:a16="http://schemas.microsoft.com/office/drawing/2014/main" id="{7D7BAE81-608F-CEF9-AE42-2AC7059C6C5A}"/>
                </a:ext>
              </a:extLst>
            </p:cNvPr>
            <p:cNvSpPr txBox="1"/>
            <p:nvPr/>
          </p:nvSpPr>
          <p:spPr>
            <a:xfrm>
              <a:off x="239547" y="2543893"/>
              <a:ext cx="1180526"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rPr>
                <a:t>El préstec personal</a:t>
              </a:r>
            </a:p>
          </p:txBody>
        </p:sp>
        <p:sp>
          <p:nvSpPr>
            <p:cNvPr id="95" name="Elipse 94">
              <a:extLst>
                <a:ext uri="{FF2B5EF4-FFF2-40B4-BE49-F238E27FC236}">
                  <a16:creationId xmlns:a16="http://schemas.microsoft.com/office/drawing/2014/main" id="{BD36D476-BE11-0E3F-9BAC-D51AA9B72ED4}"/>
                </a:ext>
              </a:extLst>
            </p:cNvPr>
            <p:cNvSpPr/>
            <p:nvPr/>
          </p:nvSpPr>
          <p:spPr>
            <a:xfrm>
              <a:off x="1341223" y="241750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3" name="Grupo 2">
            <a:extLst>
              <a:ext uri="{FF2B5EF4-FFF2-40B4-BE49-F238E27FC236}">
                <a16:creationId xmlns:a16="http://schemas.microsoft.com/office/drawing/2014/main" id="{BC34A0A6-5C32-8CE5-1B9B-E298A48A172B}"/>
              </a:ext>
            </a:extLst>
          </p:cNvPr>
          <p:cNvGrpSpPr/>
          <p:nvPr/>
        </p:nvGrpSpPr>
        <p:grpSpPr>
          <a:xfrm>
            <a:off x="358924" y="353802"/>
            <a:ext cx="1299998" cy="414765"/>
            <a:chOff x="210020" y="376946"/>
            <a:chExt cx="4676942" cy="414765"/>
          </a:xfrm>
        </p:grpSpPr>
        <p:sp>
          <p:nvSpPr>
            <p:cNvPr id="16" name="CuadroTexto 15">
              <a:extLst>
                <a:ext uri="{FF2B5EF4-FFF2-40B4-BE49-F238E27FC236}">
                  <a16:creationId xmlns:a16="http://schemas.microsoft.com/office/drawing/2014/main" id="{2FAC3CD5-988F-002E-F917-8C90AB736C8C}"/>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17" name="CuadroTexto 16">
              <a:extLst>
                <a:ext uri="{FF2B5EF4-FFF2-40B4-BE49-F238E27FC236}">
                  <a16:creationId xmlns:a16="http://schemas.microsoft.com/office/drawing/2014/main" id="{A52FE46D-520E-A9DE-5D3D-C11123F53609}"/>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2359511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20" grpId="0"/>
      <p:bldP spid="30" grpId="0"/>
      <p:bldP spid="54" grpId="0"/>
      <p:bldP spid="58" grpId="0"/>
      <p:bldP spid="59" grpId="0"/>
      <p:bldP spid="60" grpId="0"/>
      <p:bldP spid="66" grpId="0"/>
      <p:bldP spid="67" grpId="0"/>
      <p:bldP spid="68" grpId="0"/>
      <p:bldP spid="6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redondeado 26">
            <a:extLst>
              <a:ext uri="{FF2B5EF4-FFF2-40B4-BE49-F238E27FC236}">
                <a16:creationId xmlns:a16="http://schemas.microsoft.com/office/drawing/2014/main" id="{366D1729-988E-8847-B75A-02A8EF5F7273}"/>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9" name="Rectángulo redondeado 78">
            <a:extLst>
              <a:ext uri="{FF2B5EF4-FFF2-40B4-BE49-F238E27FC236}">
                <a16:creationId xmlns:a16="http://schemas.microsoft.com/office/drawing/2014/main" id="{5A4822E3-D6B7-A83E-7542-AB6AEA8DC995}"/>
              </a:ext>
            </a:extLst>
          </p:cNvPr>
          <p:cNvSpPr/>
          <p:nvPr/>
        </p:nvSpPr>
        <p:spPr>
          <a:xfrm>
            <a:off x="2561359" y="2142395"/>
            <a:ext cx="2579458" cy="713884"/>
          </a:xfrm>
          <a:prstGeom prst="roundRect">
            <a:avLst>
              <a:gd name="adj" fmla="val 5008"/>
            </a:avLst>
          </a:prstGeom>
          <a:gradFill flip="none" rotWithShape="1">
            <a:gsLst>
              <a:gs pos="100000">
                <a:srgbClr val="82DC77"/>
              </a:gs>
              <a:gs pos="16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2" name="Rectángulo redondeado 51">
            <a:extLst>
              <a:ext uri="{FF2B5EF4-FFF2-40B4-BE49-F238E27FC236}">
                <a16:creationId xmlns:a16="http://schemas.microsoft.com/office/drawing/2014/main" id="{631E9102-1F9B-9590-38A0-77A8327CA6CE}"/>
              </a:ext>
            </a:extLst>
          </p:cNvPr>
          <p:cNvSpPr/>
          <p:nvPr/>
        </p:nvSpPr>
        <p:spPr>
          <a:xfrm>
            <a:off x="2561359" y="3620871"/>
            <a:ext cx="2579458" cy="740571"/>
          </a:xfrm>
          <a:prstGeom prst="roundRect">
            <a:avLst>
              <a:gd name="adj" fmla="val 5008"/>
            </a:avLst>
          </a:prstGeom>
          <a:gradFill flip="none" rotWithShape="1">
            <a:gsLst>
              <a:gs pos="100000">
                <a:srgbClr val="82DC77"/>
              </a:gs>
              <a:gs pos="16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4" name="CuadroTexto 83">
            <a:extLst>
              <a:ext uri="{FF2B5EF4-FFF2-40B4-BE49-F238E27FC236}">
                <a16:creationId xmlns:a16="http://schemas.microsoft.com/office/drawing/2014/main" id="{7BB7F835-3C26-2FA3-AA9A-A2B38F54A59D}"/>
              </a:ext>
            </a:extLst>
          </p:cNvPr>
          <p:cNvSpPr txBox="1"/>
          <p:nvPr/>
        </p:nvSpPr>
        <p:spPr>
          <a:xfrm>
            <a:off x="2686957" y="3634218"/>
            <a:ext cx="2377962" cy="631968"/>
          </a:xfrm>
          <a:prstGeom prst="rect">
            <a:avLst/>
          </a:prstGeom>
          <a:noFill/>
          <a:effectLst/>
        </p:spPr>
        <p:txBody>
          <a:bodyPr wrap="square" rtlCol="0">
            <a:spAutoFit/>
          </a:bodyPr>
          <a:lstStyle/>
          <a:p>
            <a:pPr algn="ctr">
              <a:lnSpc>
                <a:spcPts val="2200"/>
              </a:lnSpc>
            </a:pPr>
            <a:r>
              <a:rPr lang="ca-ES" sz="1200" b="1" noProof="0" dirty="0">
                <a:solidFill>
                  <a:schemeClr val="bg1"/>
                </a:solidFill>
                <a:latin typeface="Arial" panose="020B0604020202020204" pitchFamily="34" charset="0"/>
                <a:ea typeface="PP Neue Montreal" pitchFamily="2" charset="77"/>
              </a:rPr>
              <a:t>Inversió Inicial: </a:t>
            </a:r>
          </a:p>
          <a:p>
            <a:pPr algn="ctr">
              <a:lnSpc>
                <a:spcPts val="2200"/>
              </a:lnSpc>
            </a:pPr>
            <a:r>
              <a:rPr lang="ca-ES" sz="1200" noProof="0" dirty="0">
                <a:solidFill>
                  <a:schemeClr val="bg1"/>
                </a:solidFill>
                <a:latin typeface="Arial" panose="020B0604020202020204" pitchFamily="34" charset="0"/>
                <a:ea typeface="PP Neue Montreal Book" pitchFamily="2" charset="77"/>
              </a:rPr>
              <a:t>5.000€</a:t>
            </a:r>
          </a:p>
        </p:txBody>
      </p:sp>
      <p:sp>
        <p:nvSpPr>
          <p:cNvPr id="25" name="CuadroTexto 24">
            <a:extLst>
              <a:ext uri="{FF2B5EF4-FFF2-40B4-BE49-F238E27FC236}">
                <a16:creationId xmlns:a16="http://schemas.microsoft.com/office/drawing/2014/main" id="{588BB630-AD59-8AE8-58D6-F4F642D5B7F9}"/>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42" name="CuadroTexto 41">
            <a:extLst>
              <a:ext uri="{FF2B5EF4-FFF2-40B4-BE49-F238E27FC236}">
                <a16:creationId xmlns:a16="http://schemas.microsoft.com/office/drawing/2014/main" id="{DFD507D1-BEF0-DBD7-CCA4-B4ABC3997E31}"/>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EM COSTA?</a:t>
            </a:r>
          </a:p>
        </p:txBody>
      </p:sp>
      <p:pic>
        <p:nvPicPr>
          <p:cNvPr id="43" name="Imagen 42">
            <a:extLst>
              <a:ext uri="{FF2B5EF4-FFF2-40B4-BE49-F238E27FC236}">
                <a16:creationId xmlns:a16="http://schemas.microsoft.com/office/drawing/2014/main" id="{1B4F5557-E277-3931-D3BB-2BA8536C86B7}"/>
              </a:ext>
            </a:extLst>
          </p:cNvPr>
          <p:cNvPicPr>
            <a:picLocks noChangeAspect="1"/>
          </p:cNvPicPr>
          <p:nvPr/>
        </p:nvPicPr>
        <p:blipFill>
          <a:blip r:embed="rId3"/>
          <a:srcRect/>
          <a:stretch/>
        </p:blipFill>
        <p:spPr>
          <a:xfrm>
            <a:off x="305731" y="4003742"/>
            <a:ext cx="352154" cy="279294"/>
          </a:xfrm>
          <a:prstGeom prst="rect">
            <a:avLst/>
          </a:prstGeom>
        </p:spPr>
      </p:pic>
      <p:sp>
        <p:nvSpPr>
          <p:cNvPr id="44" name="CuadroTexto 43">
            <a:extLst>
              <a:ext uri="{FF2B5EF4-FFF2-40B4-BE49-F238E27FC236}">
                <a16:creationId xmlns:a16="http://schemas.microsoft.com/office/drawing/2014/main" id="{CFCEEFB7-99A8-EC4C-9ED6-F1E4CA520A5B}"/>
              </a:ext>
            </a:extLst>
          </p:cNvPr>
          <p:cNvSpPr txBox="1"/>
          <p:nvPr/>
        </p:nvSpPr>
        <p:spPr>
          <a:xfrm>
            <a:off x="210019" y="4265373"/>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QUANT</a:t>
            </a:r>
          </a:p>
        </p:txBody>
      </p:sp>
      <p:sp>
        <p:nvSpPr>
          <p:cNvPr id="53" name="CuadroTexto 52">
            <a:extLst>
              <a:ext uri="{FF2B5EF4-FFF2-40B4-BE49-F238E27FC236}">
                <a16:creationId xmlns:a16="http://schemas.microsoft.com/office/drawing/2014/main" id="{A6DA48EA-23E6-DCB4-7755-92EC858AEBBA}"/>
              </a:ext>
            </a:extLst>
          </p:cNvPr>
          <p:cNvSpPr txBox="1"/>
          <p:nvPr/>
        </p:nvSpPr>
        <p:spPr>
          <a:xfrm>
            <a:off x="2672800" y="2313279"/>
            <a:ext cx="2377962" cy="349839"/>
          </a:xfrm>
          <a:prstGeom prst="rect">
            <a:avLst/>
          </a:prstGeom>
          <a:noFill/>
          <a:effectLst/>
        </p:spPr>
        <p:txBody>
          <a:bodyPr wrap="square" rtlCol="0">
            <a:spAutoFit/>
          </a:bodyPr>
          <a:lstStyle/>
          <a:p>
            <a:pPr algn="ctr">
              <a:lnSpc>
                <a:spcPts val="2200"/>
              </a:lnSpc>
            </a:pPr>
            <a:r>
              <a:rPr lang="ca-ES" sz="1200" b="1" noProof="0" dirty="0">
                <a:solidFill>
                  <a:schemeClr val="bg1"/>
                </a:solidFill>
                <a:latin typeface="Arial" panose="020B0604020202020204" pitchFamily="34" charset="0"/>
                <a:ea typeface="PP Neue Montreal" pitchFamily="2" charset="77"/>
              </a:rPr>
              <a:t>Ampliació negoci</a:t>
            </a:r>
          </a:p>
        </p:txBody>
      </p:sp>
      <p:sp>
        <p:nvSpPr>
          <p:cNvPr id="64" name="CuadroTexto 63">
            <a:extLst>
              <a:ext uri="{FF2B5EF4-FFF2-40B4-BE49-F238E27FC236}">
                <a16:creationId xmlns:a16="http://schemas.microsoft.com/office/drawing/2014/main" id="{65ADE016-8A7C-81B5-9D2C-D43CAD190E46}"/>
              </a:ext>
            </a:extLst>
          </p:cNvPr>
          <p:cNvSpPr txBox="1"/>
          <p:nvPr/>
        </p:nvSpPr>
        <p:spPr>
          <a:xfrm>
            <a:off x="2740874" y="2976965"/>
            <a:ext cx="2377962" cy="523220"/>
          </a:xfrm>
          <a:prstGeom prst="rect">
            <a:avLst/>
          </a:prstGeom>
          <a:noFill/>
          <a:effectLst/>
        </p:spPr>
        <p:txBody>
          <a:bodyPr wrap="square" rtlCol="0">
            <a:spAutoFit/>
          </a:bodyPr>
          <a:lstStyle/>
          <a:p>
            <a:pPr algn="ctr"/>
            <a:r>
              <a:rPr lang="ca-ES" sz="1400" b="1" noProof="0" dirty="0">
                <a:latin typeface="Arial" panose="020B0604020202020204" pitchFamily="34" charset="0"/>
                <a:ea typeface="PP Neue Montreal" pitchFamily="2" charset="77"/>
              </a:rPr>
              <a:t>Bicicletes i </a:t>
            </a:r>
            <a:br>
              <a:rPr lang="ca-ES" sz="1400" b="1" noProof="0" dirty="0">
                <a:latin typeface="Arial" panose="020B0604020202020204" pitchFamily="34" charset="0"/>
                <a:ea typeface="PP Neue Montreal" pitchFamily="2" charset="77"/>
              </a:rPr>
            </a:br>
            <a:r>
              <a:rPr lang="ca-ES" sz="1400" b="1" noProof="0" dirty="0">
                <a:latin typeface="Arial" panose="020B0604020202020204" pitchFamily="34" charset="0"/>
                <a:ea typeface="PP Neue Montreal" pitchFamily="2" charset="77"/>
              </a:rPr>
              <a:t>patinets elèctrics</a:t>
            </a:r>
            <a:endParaRPr lang="ca-ES" sz="1400" noProof="0" dirty="0">
              <a:latin typeface="Arial" panose="020B0604020202020204" pitchFamily="34" charset="0"/>
              <a:ea typeface="PP Neue Montreal Book" pitchFamily="2" charset="77"/>
            </a:endParaRPr>
          </a:p>
        </p:txBody>
      </p:sp>
      <p:sp>
        <p:nvSpPr>
          <p:cNvPr id="4" name="CuadroTexto 3">
            <a:extLst>
              <a:ext uri="{FF2B5EF4-FFF2-40B4-BE49-F238E27FC236}">
                <a16:creationId xmlns:a16="http://schemas.microsoft.com/office/drawing/2014/main" id="{138BD546-AE72-7D31-2BF7-0A837D13FF98}"/>
              </a:ext>
            </a:extLst>
          </p:cNvPr>
          <p:cNvSpPr txBox="1"/>
          <p:nvPr/>
        </p:nvSpPr>
        <p:spPr>
          <a:xfrm>
            <a:off x="2561360" y="1650386"/>
            <a:ext cx="2579458" cy="369332"/>
          </a:xfrm>
          <a:prstGeom prst="rect">
            <a:avLst/>
          </a:prstGeom>
          <a:noFill/>
          <a:effectLst/>
        </p:spPr>
        <p:txBody>
          <a:bodyPr wrap="square" rtlCol="0">
            <a:spAutoFit/>
          </a:bodyPr>
          <a:lstStyle/>
          <a:p>
            <a:pPr algn="ctr"/>
            <a:r>
              <a:rPr lang="ca-ES" sz="1800" b="1" noProof="0" dirty="0">
                <a:latin typeface="Arial" panose="020B0604020202020204" pitchFamily="34" charset="0"/>
                <a:ea typeface="PP Neue Montreal" pitchFamily="2" charset="77"/>
              </a:rPr>
              <a:t>Un any més tard…</a:t>
            </a:r>
          </a:p>
        </p:txBody>
      </p:sp>
      <p:pic>
        <p:nvPicPr>
          <p:cNvPr id="6" name="Imagen 5">
            <a:extLst>
              <a:ext uri="{FF2B5EF4-FFF2-40B4-BE49-F238E27FC236}">
                <a16:creationId xmlns:a16="http://schemas.microsoft.com/office/drawing/2014/main" id="{1B840336-E37A-DEC0-2CBD-45F0C9EC2266}"/>
              </a:ext>
            </a:extLst>
          </p:cNvPr>
          <p:cNvPicPr>
            <a:picLocks noChangeAspect="1"/>
          </p:cNvPicPr>
          <p:nvPr/>
        </p:nvPicPr>
        <p:blipFill rotWithShape="1">
          <a:blip r:embed="rId4"/>
          <a:srcRect l="-7914" t="-20034" r="25921" b="13716"/>
          <a:stretch/>
        </p:blipFill>
        <p:spPr>
          <a:xfrm>
            <a:off x="5789830" y="403721"/>
            <a:ext cx="3363698" cy="4739775"/>
          </a:xfrm>
          <a:prstGeom prst="rect">
            <a:avLst/>
          </a:prstGeom>
        </p:spPr>
      </p:pic>
      <p:sp>
        <p:nvSpPr>
          <p:cNvPr id="2" name="CuadroTexto 1">
            <a:extLst>
              <a:ext uri="{FF2B5EF4-FFF2-40B4-BE49-F238E27FC236}">
                <a16:creationId xmlns:a16="http://schemas.microsoft.com/office/drawing/2014/main" id="{A79CD588-DBF0-B7F4-C0BB-6AFA51DE29FB}"/>
              </a:ext>
            </a:extLst>
          </p:cNvPr>
          <p:cNvSpPr txBox="1"/>
          <p:nvPr/>
        </p:nvSpPr>
        <p:spPr>
          <a:xfrm>
            <a:off x="2779471" y="172271"/>
            <a:ext cx="5722371"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42BB60"/>
                </a:solidFill>
                <a:latin typeface="Arial" panose="020B0604020202020204" pitchFamily="34" charset="0"/>
                <a:ea typeface="PP Neue Montreal" pitchFamily="2" charset="77"/>
              </a:rPr>
              <a:t>Quin préstec</a:t>
            </a:r>
          </a:p>
        </p:txBody>
      </p:sp>
      <p:sp>
        <p:nvSpPr>
          <p:cNvPr id="8" name="CuadroTexto 7">
            <a:extLst>
              <a:ext uri="{FF2B5EF4-FFF2-40B4-BE49-F238E27FC236}">
                <a16:creationId xmlns:a16="http://schemas.microsoft.com/office/drawing/2014/main" id="{06C88057-427C-B15E-37CD-181DB256B201}"/>
              </a:ext>
            </a:extLst>
          </p:cNvPr>
          <p:cNvSpPr txBox="1"/>
          <p:nvPr/>
        </p:nvSpPr>
        <p:spPr>
          <a:xfrm>
            <a:off x="6372762" y="980121"/>
            <a:ext cx="1922482"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els convé?</a:t>
            </a:r>
          </a:p>
        </p:txBody>
      </p:sp>
      <p:pic>
        <p:nvPicPr>
          <p:cNvPr id="9" name="Imagen 8">
            <a:extLst>
              <a:ext uri="{FF2B5EF4-FFF2-40B4-BE49-F238E27FC236}">
                <a16:creationId xmlns:a16="http://schemas.microsoft.com/office/drawing/2014/main" id="{0E2F1DD6-BCD8-B778-D410-93236E5C7009}"/>
              </a:ext>
            </a:extLst>
          </p:cNvPr>
          <p:cNvPicPr>
            <a:picLocks noChangeAspect="1"/>
          </p:cNvPicPr>
          <p:nvPr/>
        </p:nvPicPr>
        <p:blipFill rotWithShape="1">
          <a:blip r:embed="rId5"/>
          <a:srcRect l="-1851" t="-297" r="590" b="19270"/>
          <a:stretch/>
        </p:blipFill>
        <p:spPr>
          <a:xfrm>
            <a:off x="4833079" y="1450331"/>
            <a:ext cx="3539776" cy="3693165"/>
          </a:xfrm>
          <a:prstGeom prst="rect">
            <a:avLst/>
          </a:prstGeom>
        </p:spPr>
      </p:pic>
      <p:grpSp>
        <p:nvGrpSpPr>
          <p:cNvPr id="3" name="Grupo 2">
            <a:extLst>
              <a:ext uri="{FF2B5EF4-FFF2-40B4-BE49-F238E27FC236}">
                <a16:creationId xmlns:a16="http://schemas.microsoft.com/office/drawing/2014/main" id="{E24D18A3-648F-DC7B-3E48-AD1C255E8EEA}"/>
              </a:ext>
            </a:extLst>
          </p:cNvPr>
          <p:cNvGrpSpPr/>
          <p:nvPr/>
        </p:nvGrpSpPr>
        <p:grpSpPr>
          <a:xfrm>
            <a:off x="246731" y="884830"/>
            <a:ext cx="1367111" cy="1979553"/>
            <a:chOff x="239547" y="1370936"/>
            <a:chExt cx="1367111" cy="1979553"/>
          </a:xfrm>
        </p:grpSpPr>
        <p:sp>
          <p:nvSpPr>
            <p:cNvPr id="5" name="CuadroTexto 4">
              <a:hlinkClick r:id="rId6" action="ppaction://hlinksldjump"/>
              <a:extLst>
                <a:ext uri="{FF2B5EF4-FFF2-40B4-BE49-F238E27FC236}">
                  <a16:creationId xmlns:a16="http://schemas.microsoft.com/office/drawing/2014/main" id="{4CEFAA2C-8778-B19C-6B47-45ACE9508AF0}"/>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7" name="CuadroTexto 6">
              <a:hlinkClick r:id="rId7" action="ppaction://hlinksldjump"/>
              <a:extLst>
                <a:ext uri="{FF2B5EF4-FFF2-40B4-BE49-F238E27FC236}">
                  <a16:creationId xmlns:a16="http://schemas.microsoft.com/office/drawing/2014/main" id="{98D33658-B623-A35E-00B0-2F3368A502A5}"/>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26" name="CuadroTexto 25">
              <a:hlinkClick r:id="rId8" action="ppaction://hlinksldjump"/>
              <a:extLst>
                <a:ext uri="{FF2B5EF4-FFF2-40B4-BE49-F238E27FC236}">
                  <a16:creationId xmlns:a16="http://schemas.microsoft.com/office/drawing/2014/main" id="{1CA3E4BF-8820-0163-C610-6FDC995593F7}"/>
                </a:ext>
              </a:extLst>
            </p:cNvPr>
            <p:cNvSpPr txBox="1"/>
            <p:nvPr/>
          </p:nvSpPr>
          <p:spPr>
            <a:xfrm>
              <a:off x="239547" y="1936437"/>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QUANT EM COSTA?</a:t>
              </a:r>
            </a:p>
          </p:txBody>
        </p:sp>
        <p:sp>
          <p:nvSpPr>
            <p:cNvPr id="28" name="CuadroTexto 27">
              <a:hlinkClick r:id="rId9" action="ppaction://hlinksldjump"/>
              <a:extLst>
                <a:ext uri="{FF2B5EF4-FFF2-40B4-BE49-F238E27FC236}">
                  <a16:creationId xmlns:a16="http://schemas.microsoft.com/office/drawing/2014/main" id="{B1E5E004-2A0E-262D-8665-5CB62B59BBA8}"/>
                </a:ext>
              </a:extLst>
            </p:cNvPr>
            <p:cNvSpPr txBox="1"/>
            <p:nvPr/>
          </p:nvSpPr>
          <p:spPr>
            <a:xfrm>
              <a:off x="239547" y="2790398"/>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a:t>
              </a:r>
              <a:r>
                <a:rPr lang="ca-ES" sz="700" b="1" noProof="0" dirty="0">
                  <a:solidFill>
                    <a:schemeClr val="bg1">
                      <a:alpha val="50000"/>
                    </a:schemeClr>
                  </a:solidFill>
                  <a:latin typeface="Arial" panose="020B0604020202020204" pitchFamily="34" charset="0"/>
                </a:rPr>
                <a:t>PUC </a:t>
              </a:r>
              <a:r>
                <a:rPr lang="ca-ES" sz="700" b="1" noProof="0" dirty="0">
                  <a:solidFill>
                    <a:schemeClr val="bg1">
                      <a:alpha val="50000"/>
                    </a:schemeClr>
                  </a:solidFill>
                  <a:latin typeface="Arial" panose="020B0604020202020204" pitchFamily="34" charset="0"/>
                  <a:ea typeface="PP Neue Montreal" pitchFamily="2" charset="77"/>
                </a:rPr>
                <a:t>PAGAR?</a:t>
              </a:r>
            </a:p>
          </p:txBody>
        </p:sp>
        <p:sp>
          <p:nvSpPr>
            <p:cNvPr id="32" name="CuadroTexto 31">
              <a:hlinkClick r:id="rId10" action="ppaction://hlinksldjump"/>
              <a:extLst>
                <a:ext uri="{FF2B5EF4-FFF2-40B4-BE49-F238E27FC236}">
                  <a16:creationId xmlns:a16="http://schemas.microsoft.com/office/drawing/2014/main" id="{8E0ACE3F-05E0-551C-6415-0430C6848F51}"/>
                </a:ext>
              </a:extLst>
            </p:cNvPr>
            <p:cNvSpPr txBox="1"/>
            <p:nvPr/>
          </p:nvSpPr>
          <p:spPr>
            <a:xfrm>
              <a:off x="239547" y="305903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33" name="Conector recto 32">
              <a:extLst>
                <a:ext uri="{FF2B5EF4-FFF2-40B4-BE49-F238E27FC236}">
                  <a16:creationId xmlns:a16="http://schemas.microsoft.com/office/drawing/2014/main" id="{91ED220E-9AFF-00FE-3987-293A9728F13A}"/>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Conector recto 33">
              <a:extLst>
                <a:ext uri="{FF2B5EF4-FFF2-40B4-BE49-F238E27FC236}">
                  <a16:creationId xmlns:a16="http://schemas.microsoft.com/office/drawing/2014/main" id="{A6E520C4-41D1-07D9-6525-5F5DE0F01F14}"/>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07DD4D1A-DE3D-A58A-77EA-6EFDEFC0B071}"/>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609D2BFA-BCA1-8B9C-EF4C-461BF572BCA6}"/>
                </a:ext>
              </a:extLst>
            </p:cNvPr>
            <p:cNvCxnSpPr/>
            <p:nvPr/>
          </p:nvCxnSpPr>
          <p:spPr>
            <a:xfrm>
              <a:off x="325464" y="279803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9448271E-50C1-8454-B2F2-F7423B8ABC34}"/>
                </a:ext>
              </a:extLst>
            </p:cNvPr>
            <p:cNvCxnSpPr/>
            <p:nvPr/>
          </p:nvCxnSpPr>
          <p:spPr>
            <a:xfrm>
              <a:off x="325464" y="307426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42DC7802-4F77-1DBD-0FFA-22453A54CB82}"/>
                </a:ext>
              </a:extLst>
            </p:cNvPr>
            <p:cNvCxnSpPr/>
            <p:nvPr/>
          </p:nvCxnSpPr>
          <p:spPr>
            <a:xfrm>
              <a:off x="325464" y="33504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CuadroTexto 38">
              <a:hlinkClick r:id="rId11" action="ppaction://hlinksldjump"/>
              <a:extLst>
                <a:ext uri="{FF2B5EF4-FFF2-40B4-BE49-F238E27FC236}">
                  <a16:creationId xmlns:a16="http://schemas.microsoft.com/office/drawing/2014/main" id="{2DF20EC4-D9CD-CACB-DE90-F9999C76997A}"/>
                </a:ext>
              </a:extLst>
            </p:cNvPr>
            <p:cNvSpPr txBox="1"/>
            <p:nvPr/>
          </p:nvSpPr>
          <p:spPr>
            <a:xfrm>
              <a:off x="239547" y="2057102"/>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TIN </a:t>
              </a:r>
              <a:r>
                <a:rPr lang="ca-ES" sz="700" noProof="0" dirty="0" err="1">
                  <a:solidFill>
                    <a:schemeClr val="bg1">
                      <a:alpha val="50000"/>
                    </a:schemeClr>
                  </a:solidFill>
                  <a:latin typeface="Arial" panose="020B0604020202020204" pitchFamily="34" charset="0"/>
                  <a:ea typeface="PP Neue Montreal Book" pitchFamily="2" charset="77"/>
                </a:rPr>
                <a:t>vs</a:t>
              </a:r>
              <a:r>
                <a:rPr lang="ca-ES" sz="700" noProof="0" dirty="0">
                  <a:solidFill>
                    <a:schemeClr val="bg1">
                      <a:alpha val="50000"/>
                    </a:schemeClr>
                  </a:solidFill>
                  <a:latin typeface="Arial" panose="020B0604020202020204" pitchFamily="34" charset="0"/>
                  <a:ea typeface="PP Neue Montreal Book" pitchFamily="2" charset="77"/>
                </a:rPr>
                <a:t> TAE</a:t>
              </a:r>
            </a:p>
          </p:txBody>
        </p:sp>
        <p:sp>
          <p:nvSpPr>
            <p:cNvPr id="40" name="CuadroTexto 39">
              <a:hlinkClick r:id="rId12" action="ppaction://hlinksldjump"/>
              <a:extLst>
                <a:ext uri="{FF2B5EF4-FFF2-40B4-BE49-F238E27FC236}">
                  <a16:creationId xmlns:a16="http://schemas.microsoft.com/office/drawing/2014/main" id="{411A1579-8EA8-4CC2-782B-095675AD247C}"/>
                </a:ext>
              </a:extLst>
            </p:cNvPr>
            <p:cNvSpPr txBox="1"/>
            <p:nvPr/>
          </p:nvSpPr>
          <p:spPr>
            <a:xfrm>
              <a:off x="239547" y="2178187"/>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Què és la TAE?</a:t>
              </a:r>
            </a:p>
          </p:txBody>
        </p:sp>
        <p:sp>
          <p:nvSpPr>
            <p:cNvPr id="41" name="CuadroTexto 40">
              <a:hlinkClick r:id="rId13" action="ppaction://hlinksldjump"/>
              <a:extLst>
                <a:ext uri="{FF2B5EF4-FFF2-40B4-BE49-F238E27FC236}">
                  <a16:creationId xmlns:a16="http://schemas.microsoft.com/office/drawing/2014/main" id="{9DE28737-AA7A-9D29-CF8F-6F8ABC9422EB}"/>
                </a:ext>
              </a:extLst>
            </p:cNvPr>
            <p:cNvSpPr txBox="1"/>
            <p:nvPr/>
          </p:nvSpPr>
          <p:spPr>
            <a:xfrm>
              <a:off x="239547" y="2307623"/>
              <a:ext cx="1180526" cy="307777"/>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Quin préstec</a:t>
              </a:r>
            </a:p>
            <a:p>
              <a:r>
                <a:rPr lang="ca-ES" sz="700" noProof="0" dirty="0">
                  <a:solidFill>
                    <a:schemeClr val="bg1"/>
                  </a:solidFill>
                  <a:latin typeface="Arial" panose="020B0604020202020204" pitchFamily="34" charset="0"/>
                </a:rPr>
                <a:t>els convé? </a:t>
              </a:r>
            </a:p>
          </p:txBody>
        </p:sp>
        <p:sp>
          <p:nvSpPr>
            <p:cNvPr id="45" name="CuadroTexto 44">
              <a:hlinkClick r:id="rId14" action="ppaction://hlinksldjump"/>
              <a:extLst>
                <a:ext uri="{FF2B5EF4-FFF2-40B4-BE49-F238E27FC236}">
                  <a16:creationId xmlns:a16="http://schemas.microsoft.com/office/drawing/2014/main" id="{2DFA7AC6-6E8A-4B39-DB6B-D0C2E088BCD2}"/>
                </a:ext>
              </a:extLst>
            </p:cNvPr>
            <p:cNvSpPr txBox="1"/>
            <p:nvPr/>
          </p:nvSpPr>
          <p:spPr>
            <a:xfrm>
              <a:off x="239547" y="2543893"/>
              <a:ext cx="1180526"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rPr>
                <a:t>El préstec personal</a:t>
              </a:r>
            </a:p>
          </p:txBody>
        </p:sp>
        <p:sp>
          <p:nvSpPr>
            <p:cNvPr id="46" name="Elipse 45">
              <a:extLst>
                <a:ext uri="{FF2B5EF4-FFF2-40B4-BE49-F238E27FC236}">
                  <a16:creationId xmlns:a16="http://schemas.microsoft.com/office/drawing/2014/main" id="{6EE18876-3740-3138-C1A1-DD3AB4508DF9}"/>
                </a:ext>
              </a:extLst>
            </p:cNvPr>
            <p:cNvSpPr/>
            <p:nvPr/>
          </p:nvSpPr>
          <p:spPr>
            <a:xfrm>
              <a:off x="1341223" y="241750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12" name="Grupo 11">
            <a:extLst>
              <a:ext uri="{FF2B5EF4-FFF2-40B4-BE49-F238E27FC236}">
                <a16:creationId xmlns:a16="http://schemas.microsoft.com/office/drawing/2014/main" id="{EE3CA4F8-2E82-FF05-1435-E41AE7772603}"/>
              </a:ext>
            </a:extLst>
          </p:cNvPr>
          <p:cNvGrpSpPr/>
          <p:nvPr/>
        </p:nvGrpSpPr>
        <p:grpSpPr>
          <a:xfrm>
            <a:off x="358924" y="353802"/>
            <a:ext cx="1299998" cy="414765"/>
            <a:chOff x="210020" y="376946"/>
            <a:chExt cx="4676942" cy="414765"/>
          </a:xfrm>
        </p:grpSpPr>
        <p:sp>
          <p:nvSpPr>
            <p:cNvPr id="13" name="CuadroTexto 12">
              <a:extLst>
                <a:ext uri="{FF2B5EF4-FFF2-40B4-BE49-F238E27FC236}">
                  <a16:creationId xmlns:a16="http://schemas.microsoft.com/office/drawing/2014/main" id="{681D370B-5BB1-5650-618A-AC2190B90F71}"/>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14" name="CuadroTexto 13">
              <a:extLst>
                <a:ext uri="{FF2B5EF4-FFF2-40B4-BE49-F238E27FC236}">
                  <a16:creationId xmlns:a16="http://schemas.microsoft.com/office/drawing/2014/main" id="{CFBD6EC5-60F0-9474-EAA2-AF99FD6C6058}"/>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250449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ángulo redondeado 138">
            <a:extLst>
              <a:ext uri="{FF2B5EF4-FFF2-40B4-BE49-F238E27FC236}">
                <a16:creationId xmlns:a16="http://schemas.microsoft.com/office/drawing/2014/main" id="{0F3DF17F-63D2-7DF8-03D3-E65AC653AC9B}"/>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40" name="CuadroTexto 39">
            <a:extLst>
              <a:ext uri="{FF2B5EF4-FFF2-40B4-BE49-F238E27FC236}">
                <a16:creationId xmlns:a16="http://schemas.microsoft.com/office/drawing/2014/main" id="{B6C62DB6-9F61-3F80-5B49-F713BDEE1EF1}"/>
              </a:ext>
            </a:extLst>
          </p:cNvPr>
          <p:cNvSpPr txBox="1"/>
          <p:nvPr/>
        </p:nvSpPr>
        <p:spPr>
          <a:xfrm>
            <a:off x="2483556" y="1101631"/>
            <a:ext cx="1221638" cy="369332"/>
          </a:xfrm>
          <a:prstGeom prst="rect">
            <a:avLst/>
          </a:prstGeom>
          <a:noFill/>
          <a:effectLst/>
        </p:spPr>
        <p:txBody>
          <a:bodyPr wrap="square" rtlCol="0">
            <a:spAutoFit/>
          </a:bodyPr>
          <a:lstStyle/>
          <a:p>
            <a:pPr algn="r"/>
            <a:r>
              <a:rPr lang="ca-ES" sz="1800" b="1" noProof="0" dirty="0">
                <a:solidFill>
                  <a:schemeClr val="bg1"/>
                </a:solidFill>
                <a:latin typeface="Arial" panose="020B0604020202020204" pitchFamily="34" charset="0"/>
                <a:ea typeface="PP Neue Montreal" pitchFamily="2" charset="77"/>
              </a:rPr>
              <a:t>de Pau</a:t>
            </a:r>
          </a:p>
        </p:txBody>
      </p:sp>
      <p:sp>
        <p:nvSpPr>
          <p:cNvPr id="5" name="CuadroTexto 4">
            <a:extLst>
              <a:ext uri="{FF2B5EF4-FFF2-40B4-BE49-F238E27FC236}">
                <a16:creationId xmlns:a16="http://schemas.microsoft.com/office/drawing/2014/main" id="{83AC6ECD-6B6C-966E-FCE7-037AA99FA54B}"/>
              </a:ext>
            </a:extLst>
          </p:cNvPr>
          <p:cNvSpPr txBox="1"/>
          <p:nvPr/>
        </p:nvSpPr>
        <p:spPr>
          <a:xfrm>
            <a:off x="2308524" y="164761"/>
            <a:ext cx="695292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42BB60"/>
                </a:solidFill>
                <a:latin typeface="Arial" panose="020B0604020202020204" pitchFamily="34" charset="0"/>
                <a:ea typeface="PP Neue Montreal" pitchFamily="2" charset="77"/>
              </a:rPr>
              <a:t>Quin finançament</a:t>
            </a:r>
          </a:p>
        </p:txBody>
      </p:sp>
      <p:sp>
        <p:nvSpPr>
          <p:cNvPr id="6" name="CuadroTexto 5">
            <a:extLst>
              <a:ext uri="{FF2B5EF4-FFF2-40B4-BE49-F238E27FC236}">
                <a16:creationId xmlns:a16="http://schemas.microsoft.com/office/drawing/2014/main" id="{355D8EA1-CE67-221B-70EA-1F006419AA10}"/>
              </a:ext>
            </a:extLst>
          </p:cNvPr>
          <p:cNvSpPr txBox="1"/>
          <p:nvPr/>
        </p:nvSpPr>
        <p:spPr>
          <a:xfrm>
            <a:off x="6372762" y="980121"/>
            <a:ext cx="1922482"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els convé?</a:t>
            </a:r>
          </a:p>
        </p:txBody>
      </p:sp>
      <p:sp>
        <p:nvSpPr>
          <p:cNvPr id="14" name="CuadroTexto 13">
            <a:extLst>
              <a:ext uri="{FF2B5EF4-FFF2-40B4-BE49-F238E27FC236}">
                <a16:creationId xmlns:a16="http://schemas.microsoft.com/office/drawing/2014/main" id="{405B4FA9-A73E-F2F7-B66B-7CE89A47804A}"/>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51" name="CuadroTexto 50">
            <a:extLst>
              <a:ext uri="{FF2B5EF4-FFF2-40B4-BE49-F238E27FC236}">
                <a16:creationId xmlns:a16="http://schemas.microsoft.com/office/drawing/2014/main" id="{94B32098-8B75-CB20-7017-9DCBE15842FE}"/>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EM COSTA?</a:t>
            </a:r>
          </a:p>
        </p:txBody>
      </p:sp>
      <p:pic>
        <p:nvPicPr>
          <p:cNvPr id="52" name="Imagen 51">
            <a:extLst>
              <a:ext uri="{FF2B5EF4-FFF2-40B4-BE49-F238E27FC236}">
                <a16:creationId xmlns:a16="http://schemas.microsoft.com/office/drawing/2014/main" id="{FA5656FC-2544-951C-D0B3-D87F48B94E69}"/>
              </a:ext>
            </a:extLst>
          </p:cNvPr>
          <p:cNvPicPr>
            <a:picLocks noChangeAspect="1"/>
          </p:cNvPicPr>
          <p:nvPr/>
        </p:nvPicPr>
        <p:blipFill>
          <a:blip r:embed="rId3"/>
          <a:srcRect/>
          <a:stretch/>
        </p:blipFill>
        <p:spPr>
          <a:xfrm>
            <a:off x="305731" y="4003742"/>
            <a:ext cx="352154" cy="279294"/>
          </a:xfrm>
          <a:prstGeom prst="rect">
            <a:avLst/>
          </a:prstGeom>
        </p:spPr>
      </p:pic>
      <p:sp>
        <p:nvSpPr>
          <p:cNvPr id="53" name="CuadroTexto 52">
            <a:extLst>
              <a:ext uri="{FF2B5EF4-FFF2-40B4-BE49-F238E27FC236}">
                <a16:creationId xmlns:a16="http://schemas.microsoft.com/office/drawing/2014/main" id="{7EAE4A1D-E398-9711-3FC7-E33D28402E5B}"/>
              </a:ext>
            </a:extLst>
          </p:cNvPr>
          <p:cNvSpPr txBox="1"/>
          <p:nvPr/>
        </p:nvSpPr>
        <p:spPr>
          <a:xfrm>
            <a:off x="210019" y="4265373"/>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QUANT</a:t>
            </a:r>
          </a:p>
        </p:txBody>
      </p:sp>
      <p:grpSp>
        <p:nvGrpSpPr>
          <p:cNvPr id="87" name="Grupo 86">
            <a:extLst>
              <a:ext uri="{FF2B5EF4-FFF2-40B4-BE49-F238E27FC236}">
                <a16:creationId xmlns:a16="http://schemas.microsoft.com/office/drawing/2014/main" id="{119EB40A-5C2F-4FC2-8013-E2C333C8E5D9}"/>
              </a:ext>
            </a:extLst>
          </p:cNvPr>
          <p:cNvGrpSpPr/>
          <p:nvPr/>
        </p:nvGrpSpPr>
        <p:grpSpPr>
          <a:xfrm>
            <a:off x="2693168" y="2018181"/>
            <a:ext cx="3580310" cy="727046"/>
            <a:chOff x="2681594" y="2018837"/>
            <a:chExt cx="3580310" cy="727046"/>
          </a:xfrm>
        </p:grpSpPr>
        <p:sp>
          <p:nvSpPr>
            <p:cNvPr id="84" name="Rectángulo redondeado 83">
              <a:extLst>
                <a:ext uri="{FF2B5EF4-FFF2-40B4-BE49-F238E27FC236}">
                  <a16:creationId xmlns:a16="http://schemas.microsoft.com/office/drawing/2014/main" id="{80FACA9C-F102-6CE4-2C98-D20EA89B1B39}"/>
                </a:ext>
              </a:extLst>
            </p:cNvPr>
            <p:cNvSpPr/>
            <p:nvPr/>
          </p:nvSpPr>
          <p:spPr>
            <a:xfrm>
              <a:off x="2693168" y="2018837"/>
              <a:ext cx="3568736" cy="727046"/>
            </a:xfrm>
            <a:prstGeom prst="roundRect">
              <a:avLst>
                <a:gd name="adj" fmla="val 9915"/>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6" name="Rectángulo redondeado 85">
              <a:extLst>
                <a:ext uri="{FF2B5EF4-FFF2-40B4-BE49-F238E27FC236}">
                  <a16:creationId xmlns:a16="http://schemas.microsoft.com/office/drawing/2014/main" id="{5017A8EA-A807-9317-84D0-812DD5E54D44}"/>
                </a:ext>
              </a:extLst>
            </p:cNvPr>
            <p:cNvSpPr/>
            <p:nvPr/>
          </p:nvSpPr>
          <p:spPr>
            <a:xfrm>
              <a:off x="2681594" y="2018837"/>
              <a:ext cx="3568736" cy="727046"/>
            </a:xfrm>
            <a:prstGeom prst="roundRect">
              <a:avLst>
                <a:gd name="adj" fmla="val 6460"/>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grpSp>
      <p:sp>
        <p:nvSpPr>
          <p:cNvPr id="94" name="Rectángulo redondeado 93">
            <a:extLst>
              <a:ext uri="{FF2B5EF4-FFF2-40B4-BE49-F238E27FC236}">
                <a16:creationId xmlns:a16="http://schemas.microsoft.com/office/drawing/2014/main" id="{4B2A76F6-6EFD-A36B-527D-BDA0E3DD17F6}"/>
              </a:ext>
            </a:extLst>
          </p:cNvPr>
          <p:cNvSpPr/>
          <p:nvPr/>
        </p:nvSpPr>
        <p:spPr>
          <a:xfrm>
            <a:off x="2430685" y="1490118"/>
            <a:ext cx="6204030" cy="337850"/>
          </a:xfrm>
          <a:prstGeom prst="roundRect">
            <a:avLst>
              <a:gd name="adj" fmla="val 9429"/>
            </a:avLst>
          </a:prstGeom>
          <a:gradFill flip="none" rotWithShape="1">
            <a:gsLst>
              <a:gs pos="100000">
                <a:srgbClr val="82DC77"/>
              </a:gs>
              <a:gs pos="17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95" name="CuadroTexto 94">
            <a:extLst>
              <a:ext uri="{FF2B5EF4-FFF2-40B4-BE49-F238E27FC236}">
                <a16:creationId xmlns:a16="http://schemas.microsoft.com/office/drawing/2014/main" id="{806E40D8-F458-935F-466D-29BD3909551C}"/>
              </a:ext>
            </a:extLst>
          </p:cNvPr>
          <p:cNvSpPr txBox="1"/>
          <p:nvPr/>
        </p:nvSpPr>
        <p:spPr>
          <a:xfrm>
            <a:off x="2430685" y="1513137"/>
            <a:ext cx="6204030" cy="276999"/>
          </a:xfrm>
          <a:prstGeom prst="rect">
            <a:avLst/>
          </a:prstGeom>
          <a:noFill/>
          <a:effectLst/>
        </p:spPr>
        <p:txBody>
          <a:bodyPr wrap="square" rtlCol="0">
            <a:spAutoFit/>
          </a:bodyPr>
          <a:lstStyle/>
          <a:p>
            <a:pPr algn="ctr"/>
            <a:r>
              <a:rPr lang="ca-ES" sz="1200" b="1" noProof="0" dirty="0">
                <a:solidFill>
                  <a:schemeClr val="bg1"/>
                </a:solidFill>
                <a:latin typeface="Arial" panose="020B0604020202020204" pitchFamily="34" charset="0"/>
                <a:ea typeface="PP Neue Montreal" pitchFamily="2" charset="77"/>
              </a:rPr>
              <a:t>Quin finançament els convé?</a:t>
            </a:r>
          </a:p>
        </p:txBody>
      </p:sp>
      <p:sp>
        <p:nvSpPr>
          <p:cNvPr id="96" name="CuadroTexto 95">
            <a:extLst>
              <a:ext uri="{FF2B5EF4-FFF2-40B4-BE49-F238E27FC236}">
                <a16:creationId xmlns:a16="http://schemas.microsoft.com/office/drawing/2014/main" id="{80752297-1502-7514-7FA3-F82C2723045D}"/>
              </a:ext>
            </a:extLst>
          </p:cNvPr>
          <p:cNvSpPr txBox="1"/>
          <p:nvPr/>
        </p:nvSpPr>
        <p:spPr>
          <a:xfrm>
            <a:off x="3107802" y="2116101"/>
            <a:ext cx="3009418" cy="553998"/>
          </a:xfrm>
          <a:prstGeom prst="rect">
            <a:avLst/>
          </a:prstGeom>
          <a:noFill/>
          <a:effectLst/>
        </p:spPr>
        <p:txBody>
          <a:bodyPr wrap="square" rtlCol="0">
            <a:spAutoFit/>
          </a:bodyPr>
          <a:lstStyle/>
          <a:p>
            <a:r>
              <a:rPr lang="ca-ES" sz="1000" b="1" noProof="0" dirty="0">
                <a:latin typeface="Arial" panose="020B0604020202020204" pitchFamily="34" charset="0"/>
              </a:rPr>
              <a:t>Préstec de 5.000 € a un any amb un tipus d’interès nominal (TIN) del 8 %, sense comissions d’obertura.</a:t>
            </a:r>
            <a:endParaRPr lang="ca-ES" sz="1000" b="1" noProof="0" dirty="0">
              <a:latin typeface="Arial" panose="020B0604020202020204" pitchFamily="34" charset="0"/>
              <a:ea typeface="PP Neue Montreal" pitchFamily="2" charset="77"/>
            </a:endParaRPr>
          </a:p>
        </p:txBody>
      </p:sp>
      <p:grpSp>
        <p:nvGrpSpPr>
          <p:cNvPr id="101" name="Grupo 100">
            <a:extLst>
              <a:ext uri="{FF2B5EF4-FFF2-40B4-BE49-F238E27FC236}">
                <a16:creationId xmlns:a16="http://schemas.microsoft.com/office/drawing/2014/main" id="{860A0586-5E10-FAF0-425C-3841377CB47E}"/>
              </a:ext>
            </a:extLst>
          </p:cNvPr>
          <p:cNvGrpSpPr/>
          <p:nvPr/>
        </p:nvGrpSpPr>
        <p:grpSpPr>
          <a:xfrm>
            <a:off x="6423948" y="2018181"/>
            <a:ext cx="2222339" cy="727046"/>
            <a:chOff x="2681594" y="2018837"/>
            <a:chExt cx="3580310" cy="727046"/>
          </a:xfrm>
        </p:grpSpPr>
        <p:sp>
          <p:nvSpPr>
            <p:cNvPr id="102" name="Rectángulo redondeado 101">
              <a:extLst>
                <a:ext uri="{FF2B5EF4-FFF2-40B4-BE49-F238E27FC236}">
                  <a16:creationId xmlns:a16="http://schemas.microsoft.com/office/drawing/2014/main" id="{62933C82-A5B6-750A-341D-BAC9FCE244A4}"/>
                </a:ext>
              </a:extLst>
            </p:cNvPr>
            <p:cNvSpPr/>
            <p:nvPr/>
          </p:nvSpPr>
          <p:spPr>
            <a:xfrm>
              <a:off x="2693168" y="2018837"/>
              <a:ext cx="3568736" cy="727046"/>
            </a:xfrm>
            <a:prstGeom prst="roundRect">
              <a:avLst>
                <a:gd name="adj" fmla="val 9915"/>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3" name="Rectángulo redondeado 102">
              <a:extLst>
                <a:ext uri="{FF2B5EF4-FFF2-40B4-BE49-F238E27FC236}">
                  <a16:creationId xmlns:a16="http://schemas.microsoft.com/office/drawing/2014/main" id="{D1EDDA22-2EAA-13D0-751D-070F0D3959B5}"/>
                </a:ext>
              </a:extLst>
            </p:cNvPr>
            <p:cNvSpPr/>
            <p:nvPr/>
          </p:nvSpPr>
          <p:spPr>
            <a:xfrm>
              <a:off x="2681594" y="2018837"/>
              <a:ext cx="3568736" cy="727046"/>
            </a:xfrm>
            <a:prstGeom prst="roundRect">
              <a:avLst>
                <a:gd name="adj" fmla="val 4387"/>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grpSp>
      <p:sp>
        <p:nvSpPr>
          <p:cNvPr id="104" name="CuadroTexto 103">
            <a:extLst>
              <a:ext uri="{FF2B5EF4-FFF2-40B4-BE49-F238E27FC236}">
                <a16:creationId xmlns:a16="http://schemas.microsoft.com/office/drawing/2014/main" id="{45578B8C-66F2-8333-FA48-6ADCE5DD1EEC}"/>
              </a:ext>
            </a:extLst>
          </p:cNvPr>
          <p:cNvSpPr txBox="1"/>
          <p:nvPr/>
        </p:nvSpPr>
        <p:spPr>
          <a:xfrm>
            <a:off x="6676538" y="2248571"/>
            <a:ext cx="1253255" cy="276999"/>
          </a:xfrm>
          <a:prstGeom prst="rect">
            <a:avLst/>
          </a:prstGeom>
          <a:noFill/>
          <a:effectLst/>
        </p:spPr>
        <p:txBody>
          <a:bodyPr wrap="square" rtlCol="0">
            <a:spAutoFit/>
          </a:bodyPr>
          <a:lstStyle/>
          <a:p>
            <a:r>
              <a:rPr lang="ca-ES" sz="1200" b="1" noProof="0" dirty="0">
                <a:latin typeface="Arial" panose="020B0604020202020204" pitchFamily="34" charset="0"/>
                <a:ea typeface="PP Neue Montreal" pitchFamily="2" charset="77"/>
              </a:rPr>
              <a:t>TAE= 8,00 %</a:t>
            </a:r>
          </a:p>
        </p:txBody>
      </p:sp>
      <p:grpSp>
        <p:nvGrpSpPr>
          <p:cNvPr id="105" name="Grupo 104">
            <a:extLst>
              <a:ext uri="{FF2B5EF4-FFF2-40B4-BE49-F238E27FC236}">
                <a16:creationId xmlns:a16="http://schemas.microsoft.com/office/drawing/2014/main" id="{FACE42AF-BC6C-756E-BE77-66EEDA3CDAB2}"/>
              </a:ext>
            </a:extLst>
          </p:cNvPr>
          <p:cNvGrpSpPr/>
          <p:nvPr/>
        </p:nvGrpSpPr>
        <p:grpSpPr>
          <a:xfrm>
            <a:off x="2430685" y="2117051"/>
            <a:ext cx="528896" cy="528896"/>
            <a:chOff x="2653979" y="1206515"/>
            <a:chExt cx="528896" cy="528896"/>
          </a:xfrm>
        </p:grpSpPr>
        <p:sp>
          <p:nvSpPr>
            <p:cNvPr id="106" name="Elipse 105">
              <a:extLst>
                <a:ext uri="{FF2B5EF4-FFF2-40B4-BE49-F238E27FC236}">
                  <a16:creationId xmlns:a16="http://schemas.microsoft.com/office/drawing/2014/main" id="{B599A281-8C2A-1198-69C7-11558CD5F0C0}"/>
                </a:ext>
              </a:extLst>
            </p:cNvPr>
            <p:cNvSpPr/>
            <p:nvPr/>
          </p:nvSpPr>
          <p:spPr>
            <a:xfrm>
              <a:off x="2653979" y="1206515"/>
              <a:ext cx="528896" cy="528896"/>
            </a:xfrm>
            <a:prstGeom prst="ellipse">
              <a:avLst/>
            </a:prstGeom>
            <a:gradFill flip="none" rotWithShape="1">
              <a:gsLst>
                <a:gs pos="0">
                  <a:srgbClr val="42BB60"/>
                </a:gs>
                <a:gs pos="100000">
                  <a:srgbClr val="82DC77"/>
                </a:gs>
              </a:gsLst>
              <a:lin ang="2700000" scaled="1"/>
              <a:tileRect/>
            </a:gra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7" name="CuadroTexto 106">
              <a:extLst>
                <a:ext uri="{FF2B5EF4-FFF2-40B4-BE49-F238E27FC236}">
                  <a16:creationId xmlns:a16="http://schemas.microsoft.com/office/drawing/2014/main" id="{3E60BA90-F4BD-304C-BE87-F94E702DBC42}"/>
                </a:ext>
              </a:extLst>
            </p:cNvPr>
            <p:cNvSpPr txBox="1"/>
            <p:nvPr/>
          </p:nvSpPr>
          <p:spPr>
            <a:xfrm>
              <a:off x="2653979" y="1352501"/>
              <a:ext cx="528896" cy="353815"/>
            </a:xfrm>
            <a:prstGeom prst="rect">
              <a:avLst/>
            </a:prstGeom>
            <a:noFill/>
            <a:effectLst/>
          </p:spPr>
          <p:txBody>
            <a:bodyPr wrap="square" rtlCol="0">
              <a:spAutoFit/>
            </a:bodyPr>
            <a:lstStyle/>
            <a:p>
              <a:pPr algn="ctr">
                <a:lnSpc>
                  <a:spcPts val="1900"/>
                </a:lnSpc>
              </a:pPr>
              <a:r>
                <a:rPr lang="ca-ES" sz="2400" b="1" noProof="0" dirty="0">
                  <a:solidFill>
                    <a:schemeClr val="bg1"/>
                  </a:solidFill>
                  <a:latin typeface="Arial" panose="020B0604020202020204" pitchFamily="34" charset="0"/>
                  <a:ea typeface="PP Neue Montreal" pitchFamily="2" charset="77"/>
                </a:rPr>
                <a:t>A</a:t>
              </a:r>
              <a:endParaRPr lang="ca-ES" sz="2400" noProof="0" dirty="0">
                <a:solidFill>
                  <a:schemeClr val="bg1"/>
                </a:solidFill>
                <a:latin typeface="Arial" panose="020B0604020202020204" pitchFamily="34" charset="0"/>
                <a:ea typeface="PP Neue Montreal Book" pitchFamily="2" charset="77"/>
              </a:endParaRPr>
            </a:p>
          </p:txBody>
        </p:sp>
      </p:grpSp>
      <p:sp>
        <p:nvSpPr>
          <p:cNvPr id="112" name="Elipse 111">
            <a:extLst>
              <a:ext uri="{FF2B5EF4-FFF2-40B4-BE49-F238E27FC236}">
                <a16:creationId xmlns:a16="http://schemas.microsoft.com/office/drawing/2014/main" id="{5D0FFC52-F0E4-A0D0-A47C-9F1F3D9BE451}"/>
              </a:ext>
            </a:extLst>
          </p:cNvPr>
          <p:cNvSpPr/>
          <p:nvPr/>
        </p:nvSpPr>
        <p:spPr>
          <a:xfrm>
            <a:off x="7936977" y="2177173"/>
            <a:ext cx="408652" cy="408652"/>
          </a:xfrm>
          <a:prstGeom prst="ellipse">
            <a:avLst/>
          </a:prstGeom>
          <a:gradFill flip="none" rotWithShape="1">
            <a:gsLst>
              <a:gs pos="0">
                <a:srgbClr val="92D050"/>
              </a:gs>
              <a:gs pos="100000">
                <a:srgbClr val="3AB54A"/>
              </a:gs>
            </a:gsLst>
            <a:lin ang="2700000" scaled="1"/>
            <a:tileRect/>
          </a:gra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grpSp>
        <p:nvGrpSpPr>
          <p:cNvPr id="114" name="Grupo 113">
            <a:extLst>
              <a:ext uri="{FF2B5EF4-FFF2-40B4-BE49-F238E27FC236}">
                <a16:creationId xmlns:a16="http://schemas.microsoft.com/office/drawing/2014/main" id="{D3C25E08-4AEA-015A-4321-11D97CA80E5E}"/>
              </a:ext>
            </a:extLst>
          </p:cNvPr>
          <p:cNvGrpSpPr/>
          <p:nvPr/>
        </p:nvGrpSpPr>
        <p:grpSpPr>
          <a:xfrm>
            <a:off x="2693168" y="2834196"/>
            <a:ext cx="3580310" cy="727046"/>
            <a:chOff x="2681594" y="2018837"/>
            <a:chExt cx="3580310" cy="727046"/>
          </a:xfrm>
        </p:grpSpPr>
        <p:sp>
          <p:nvSpPr>
            <p:cNvPr id="115" name="Rectángulo redondeado 114">
              <a:extLst>
                <a:ext uri="{FF2B5EF4-FFF2-40B4-BE49-F238E27FC236}">
                  <a16:creationId xmlns:a16="http://schemas.microsoft.com/office/drawing/2014/main" id="{BC9AFC70-5A4F-D40B-9D2F-1AB0BB707043}"/>
                </a:ext>
              </a:extLst>
            </p:cNvPr>
            <p:cNvSpPr/>
            <p:nvPr/>
          </p:nvSpPr>
          <p:spPr>
            <a:xfrm>
              <a:off x="2693168" y="2018837"/>
              <a:ext cx="3568736" cy="727046"/>
            </a:xfrm>
            <a:prstGeom prst="roundRect">
              <a:avLst>
                <a:gd name="adj" fmla="val 9915"/>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16" name="Rectángulo redondeado 115">
              <a:extLst>
                <a:ext uri="{FF2B5EF4-FFF2-40B4-BE49-F238E27FC236}">
                  <a16:creationId xmlns:a16="http://schemas.microsoft.com/office/drawing/2014/main" id="{26B12BA4-7DDE-41E9-92F4-A730DB54B69C}"/>
                </a:ext>
              </a:extLst>
            </p:cNvPr>
            <p:cNvSpPr/>
            <p:nvPr/>
          </p:nvSpPr>
          <p:spPr>
            <a:xfrm>
              <a:off x="2681594" y="2018837"/>
              <a:ext cx="3568736" cy="727046"/>
            </a:xfrm>
            <a:prstGeom prst="roundRect">
              <a:avLst>
                <a:gd name="adj" fmla="val 6460"/>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grpSp>
      <p:sp>
        <p:nvSpPr>
          <p:cNvPr id="117" name="CuadroTexto 116">
            <a:extLst>
              <a:ext uri="{FF2B5EF4-FFF2-40B4-BE49-F238E27FC236}">
                <a16:creationId xmlns:a16="http://schemas.microsoft.com/office/drawing/2014/main" id="{6F7908E0-FF8B-FA4E-43AE-A756F1DD0CA7}"/>
              </a:ext>
            </a:extLst>
          </p:cNvPr>
          <p:cNvSpPr txBox="1"/>
          <p:nvPr/>
        </p:nvSpPr>
        <p:spPr>
          <a:xfrm>
            <a:off x="3107802" y="2926329"/>
            <a:ext cx="3009418" cy="707886"/>
          </a:xfrm>
          <a:prstGeom prst="rect">
            <a:avLst/>
          </a:prstGeom>
          <a:noFill/>
          <a:effectLst/>
        </p:spPr>
        <p:txBody>
          <a:bodyPr wrap="square" rtlCol="0">
            <a:spAutoFit/>
          </a:bodyPr>
          <a:lstStyle/>
          <a:p>
            <a:r>
              <a:rPr lang="ca-ES" sz="1000" b="1" noProof="0" dirty="0">
                <a:latin typeface="Arial" panose="020B0604020202020204" pitchFamily="34" charset="0"/>
              </a:rPr>
              <a:t>Préstec de 5.000 € a un any amb un tipus d’interès nominal (TIN) del 7 % i unes comissions d’obertura de 50 €.</a:t>
            </a:r>
          </a:p>
          <a:p>
            <a:endParaRPr lang="ca-ES" sz="1000" b="1" noProof="0" dirty="0">
              <a:latin typeface="Arial" panose="020B0604020202020204" pitchFamily="34" charset="0"/>
              <a:ea typeface="PP Neue Montreal" pitchFamily="2" charset="77"/>
            </a:endParaRPr>
          </a:p>
        </p:txBody>
      </p:sp>
      <p:grpSp>
        <p:nvGrpSpPr>
          <p:cNvPr id="118" name="Grupo 117">
            <a:extLst>
              <a:ext uri="{FF2B5EF4-FFF2-40B4-BE49-F238E27FC236}">
                <a16:creationId xmlns:a16="http://schemas.microsoft.com/office/drawing/2014/main" id="{2A24F2B5-320D-9E65-1BC2-080126EA5AC6}"/>
              </a:ext>
            </a:extLst>
          </p:cNvPr>
          <p:cNvGrpSpPr/>
          <p:nvPr/>
        </p:nvGrpSpPr>
        <p:grpSpPr>
          <a:xfrm>
            <a:off x="6423948" y="2834196"/>
            <a:ext cx="2222339" cy="727046"/>
            <a:chOff x="2681594" y="2018837"/>
            <a:chExt cx="3580310" cy="727046"/>
          </a:xfrm>
        </p:grpSpPr>
        <p:sp>
          <p:nvSpPr>
            <p:cNvPr id="119" name="Rectángulo redondeado 118">
              <a:extLst>
                <a:ext uri="{FF2B5EF4-FFF2-40B4-BE49-F238E27FC236}">
                  <a16:creationId xmlns:a16="http://schemas.microsoft.com/office/drawing/2014/main" id="{714C602A-0239-0F63-AF34-E2C9C9AA8D38}"/>
                </a:ext>
              </a:extLst>
            </p:cNvPr>
            <p:cNvSpPr/>
            <p:nvPr/>
          </p:nvSpPr>
          <p:spPr>
            <a:xfrm>
              <a:off x="2693168" y="2018837"/>
              <a:ext cx="3568736" cy="727046"/>
            </a:xfrm>
            <a:prstGeom prst="roundRect">
              <a:avLst>
                <a:gd name="adj" fmla="val 9915"/>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20" name="Rectángulo redondeado 119">
              <a:extLst>
                <a:ext uri="{FF2B5EF4-FFF2-40B4-BE49-F238E27FC236}">
                  <a16:creationId xmlns:a16="http://schemas.microsoft.com/office/drawing/2014/main" id="{14292C65-610B-8BE1-F850-298AFB386F10}"/>
                </a:ext>
              </a:extLst>
            </p:cNvPr>
            <p:cNvSpPr/>
            <p:nvPr/>
          </p:nvSpPr>
          <p:spPr>
            <a:xfrm>
              <a:off x="2681594" y="2018837"/>
              <a:ext cx="3568736" cy="727046"/>
            </a:xfrm>
            <a:prstGeom prst="roundRect">
              <a:avLst>
                <a:gd name="adj" fmla="val 3696"/>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grpSp>
      <p:sp>
        <p:nvSpPr>
          <p:cNvPr id="121" name="CuadroTexto 120">
            <a:extLst>
              <a:ext uri="{FF2B5EF4-FFF2-40B4-BE49-F238E27FC236}">
                <a16:creationId xmlns:a16="http://schemas.microsoft.com/office/drawing/2014/main" id="{C9CD044A-0A2E-B2F6-931B-44C71E7F6401}"/>
              </a:ext>
            </a:extLst>
          </p:cNvPr>
          <p:cNvSpPr txBox="1"/>
          <p:nvPr/>
        </p:nvSpPr>
        <p:spPr>
          <a:xfrm>
            <a:off x="6676538" y="3064586"/>
            <a:ext cx="1253255" cy="276999"/>
          </a:xfrm>
          <a:prstGeom prst="rect">
            <a:avLst/>
          </a:prstGeom>
          <a:noFill/>
          <a:effectLst/>
        </p:spPr>
        <p:txBody>
          <a:bodyPr wrap="square" rtlCol="0">
            <a:spAutoFit/>
          </a:bodyPr>
          <a:lstStyle/>
          <a:p>
            <a:r>
              <a:rPr lang="ca-ES" sz="1200" b="1" noProof="0" dirty="0">
                <a:latin typeface="Arial" panose="020B0604020202020204" pitchFamily="34" charset="0"/>
                <a:ea typeface="PP Neue Montreal" pitchFamily="2" charset="77"/>
              </a:rPr>
              <a:t>TAE= 8,08 %</a:t>
            </a:r>
          </a:p>
        </p:txBody>
      </p:sp>
      <p:grpSp>
        <p:nvGrpSpPr>
          <p:cNvPr id="122" name="Grupo 121">
            <a:extLst>
              <a:ext uri="{FF2B5EF4-FFF2-40B4-BE49-F238E27FC236}">
                <a16:creationId xmlns:a16="http://schemas.microsoft.com/office/drawing/2014/main" id="{A082B7A5-CE70-0AE4-4734-7C12BEA7312C}"/>
              </a:ext>
            </a:extLst>
          </p:cNvPr>
          <p:cNvGrpSpPr/>
          <p:nvPr/>
        </p:nvGrpSpPr>
        <p:grpSpPr>
          <a:xfrm>
            <a:off x="2430685" y="2933066"/>
            <a:ext cx="528896" cy="528896"/>
            <a:chOff x="2653979" y="1206515"/>
            <a:chExt cx="528896" cy="528896"/>
          </a:xfrm>
        </p:grpSpPr>
        <p:sp>
          <p:nvSpPr>
            <p:cNvPr id="123" name="Elipse 122">
              <a:extLst>
                <a:ext uri="{FF2B5EF4-FFF2-40B4-BE49-F238E27FC236}">
                  <a16:creationId xmlns:a16="http://schemas.microsoft.com/office/drawing/2014/main" id="{50B1B491-0E1B-E5C4-B3FA-DE60980407AD}"/>
                </a:ext>
              </a:extLst>
            </p:cNvPr>
            <p:cNvSpPr/>
            <p:nvPr/>
          </p:nvSpPr>
          <p:spPr>
            <a:xfrm>
              <a:off x="2653979" y="1206515"/>
              <a:ext cx="528896" cy="528896"/>
            </a:xfrm>
            <a:prstGeom prst="ellipse">
              <a:avLst/>
            </a:prstGeom>
            <a:gradFill flip="none" rotWithShape="1">
              <a:gsLst>
                <a:gs pos="0">
                  <a:srgbClr val="42BB60"/>
                </a:gs>
                <a:gs pos="100000">
                  <a:srgbClr val="82DC77"/>
                </a:gs>
              </a:gsLst>
              <a:lin ang="2700000" scaled="1"/>
              <a:tileRect/>
            </a:gra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24" name="CuadroTexto 123">
              <a:extLst>
                <a:ext uri="{FF2B5EF4-FFF2-40B4-BE49-F238E27FC236}">
                  <a16:creationId xmlns:a16="http://schemas.microsoft.com/office/drawing/2014/main" id="{B2D00B7B-61AC-F312-0689-09DD1717CDC5}"/>
                </a:ext>
              </a:extLst>
            </p:cNvPr>
            <p:cNvSpPr txBox="1"/>
            <p:nvPr/>
          </p:nvSpPr>
          <p:spPr>
            <a:xfrm>
              <a:off x="2653979" y="1352501"/>
              <a:ext cx="528896" cy="353815"/>
            </a:xfrm>
            <a:prstGeom prst="rect">
              <a:avLst/>
            </a:prstGeom>
            <a:noFill/>
            <a:effectLst/>
          </p:spPr>
          <p:txBody>
            <a:bodyPr wrap="square" rtlCol="0">
              <a:spAutoFit/>
            </a:bodyPr>
            <a:lstStyle/>
            <a:p>
              <a:pPr algn="ctr">
                <a:lnSpc>
                  <a:spcPts val="1900"/>
                </a:lnSpc>
              </a:pPr>
              <a:r>
                <a:rPr lang="ca-ES" sz="2400" b="1" noProof="0" dirty="0">
                  <a:solidFill>
                    <a:schemeClr val="bg1"/>
                  </a:solidFill>
                  <a:latin typeface="Arial" panose="020B0604020202020204" pitchFamily="34" charset="0"/>
                  <a:ea typeface="PP Neue Montreal" pitchFamily="2" charset="77"/>
                </a:rPr>
                <a:t>B</a:t>
              </a:r>
              <a:endParaRPr lang="ca-ES" sz="2400" noProof="0" dirty="0">
                <a:solidFill>
                  <a:schemeClr val="bg1"/>
                </a:solidFill>
                <a:latin typeface="Arial" panose="020B0604020202020204" pitchFamily="34" charset="0"/>
                <a:ea typeface="PP Neue Montreal Book" pitchFamily="2" charset="77"/>
              </a:endParaRPr>
            </a:p>
          </p:txBody>
        </p:sp>
      </p:grpSp>
      <p:sp>
        <p:nvSpPr>
          <p:cNvPr id="125" name="Elipse 124">
            <a:extLst>
              <a:ext uri="{FF2B5EF4-FFF2-40B4-BE49-F238E27FC236}">
                <a16:creationId xmlns:a16="http://schemas.microsoft.com/office/drawing/2014/main" id="{665D053D-B24F-78F7-3BC7-951F0D17C461}"/>
              </a:ext>
            </a:extLst>
          </p:cNvPr>
          <p:cNvSpPr/>
          <p:nvPr/>
        </p:nvSpPr>
        <p:spPr>
          <a:xfrm>
            <a:off x="7936977" y="2993188"/>
            <a:ext cx="408652" cy="408652"/>
          </a:xfrm>
          <a:prstGeom prst="ellipse">
            <a:avLst/>
          </a:prstGeom>
          <a:gradFill flip="none" rotWithShape="1">
            <a:gsLst>
              <a:gs pos="0">
                <a:srgbClr val="FFFF00"/>
              </a:gs>
              <a:gs pos="100000">
                <a:schemeClr val="accent4"/>
              </a:gs>
            </a:gsLst>
            <a:lin ang="2700000" scaled="1"/>
            <a:tileRect/>
          </a:gra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grpSp>
        <p:nvGrpSpPr>
          <p:cNvPr id="126" name="Grupo 125">
            <a:extLst>
              <a:ext uri="{FF2B5EF4-FFF2-40B4-BE49-F238E27FC236}">
                <a16:creationId xmlns:a16="http://schemas.microsoft.com/office/drawing/2014/main" id="{5261C867-AA9A-6C74-7520-1CB83020E0EF}"/>
              </a:ext>
            </a:extLst>
          </p:cNvPr>
          <p:cNvGrpSpPr/>
          <p:nvPr/>
        </p:nvGrpSpPr>
        <p:grpSpPr>
          <a:xfrm>
            <a:off x="2693168" y="3621274"/>
            <a:ext cx="3580310" cy="727046"/>
            <a:chOff x="2681594" y="2018837"/>
            <a:chExt cx="3580310" cy="727046"/>
          </a:xfrm>
        </p:grpSpPr>
        <p:sp>
          <p:nvSpPr>
            <p:cNvPr id="127" name="Rectángulo redondeado 126">
              <a:extLst>
                <a:ext uri="{FF2B5EF4-FFF2-40B4-BE49-F238E27FC236}">
                  <a16:creationId xmlns:a16="http://schemas.microsoft.com/office/drawing/2014/main" id="{7C14F2FB-B754-0EE8-0CAC-53762C09D516}"/>
                </a:ext>
              </a:extLst>
            </p:cNvPr>
            <p:cNvSpPr/>
            <p:nvPr/>
          </p:nvSpPr>
          <p:spPr>
            <a:xfrm>
              <a:off x="2693168" y="2018837"/>
              <a:ext cx="3568736" cy="727046"/>
            </a:xfrm>
            <a:prstGeom prst="roundRect">
              <a:avLst>
                <a:gd name="adj" fmla="val 9915"/>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28" name="Rectángulo redondeado 127">
              <a:extLst>
                <a:ext uri="{FF2B5EF4-FFF2-40B4-BE49-F238E27FC236}">
                  <a16:creationId xmlns:a16="http://schemas.microsoft.com/office/drawing/2014/main" id="{FE9C78C1-EB1C-4425-DE15-F6C2C22D3CF5}"/>
                </a:ext>
              </a:extLst>
            </p:cNvPr>
            <p:cNvSpPr/>
            <p:nvPr/>
          </p:nvSpPr>
          <p:spPr>
            <a:xfrm>
              <a:off x="2681594" y="2018837"/>
              <a:ext cx="3568736" cy="727046"/>
            </a:xfrm>
            <a:prstGeom prst="roundRect">
              <a:avLst>
                <a:gd name="adj" fmla="val 3696"/>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grpSp>
      <p:sp>
        <p:nvSpPr>
          <p:cNvPr id="129" name="CuadroTexto 128">
            <a:extLst>
              <a:ext uri="{FF2B5EF4-FFF2-40B4-BE49-F238E27FC236}">
                <a16:creationId xmlns:a16="http://schemas.microsoft.com/office/drawing/2014/main" id="{2D906414-14ED-9557-08D6-8C7D968C178D}"/>
              </a:ext>
            </a:extLst>
          </p:cNvPr>
          <p:cNvSpPr txBox="1"/>
          <p:nvPr/>
        </p:nvSpPr>
        <p:spPr>
          <a:xfrm>
            <a:off x="3107802" y="3713407"/>
            <a:ext cx="3009418" cy="553998"/>
          </a:xfrm>
          <a:prstGeom prst="rect">
            <a:avLst/>
          </a:prstGeom>
          <a:noFill/>
          <a:effectLst/>
        </p:spPr>
        <p:txBody>
          <a:bodyPr wrap="square" rtlCol="0">
            <a:spAutoFit/>
          </a:bodyPr>
          <a:lstStyle/>
          <a:p>
            <a:pPr>
              <a:buSzPct val="75000"/>
            </a:pPr>
            <a:r>
              <a:rPr lang="ca-ES" sz="1000" b="1" noProof="0" dirty="0">
                <a:latin typeface="Arial" panose="020B0604020202020204" pitchFamily="34" charset="0"/>
              </a:rPr>
              <a:t>Préstec de 5.000 € a un any amb un tipus d’interès nominal (TIN) del 6 % i unes comissions d’obertura de 100 €.</a:t>
            </a:r>
          </a:p>
        </p:txBody>
      </p:sp>
      <p:grpSp>
        <p:nvGrpSpPr>
          <p:cNvPr id="130" name="Grupo 129">
            <a:extLst>
              <a:ext uri="{FF2B5EF4-FFF2-40B4-BE49-F238E27FC236}">
                <a16:creationId xmlns:a16="http://schemas.microsoft.com/office/drawing/2014/main" id="{ACED1543-37FD-0416-CD6D-99B18E307B33}"/>
              </a:ext>
            </a:extLst>
          </p:cNvPr>
          <p:cNvGrpSpPr/>
          <p:nvPr/>
        </p:nvGrpSpPr>
        <p:grpSpPr>
          <a:xfrm>
            <a:off x="6423948" y="3621274"/>
            <a:ext cx="2222339" cy="727046"/>
            <a:chOff x="2681594" y="2018837"/>
            <a:chExt cx="3580310" cy="727046"/>
          </a:xfrm>
        </p:grpSpPr>
        <p:sp>
          <p:nvSpPr>
            <p:cNvPr id="131" name="Rectángulo redondeado 130">
              <a:extLst>
                <a:ext uri="{FF2B5EF4-FFF2-40B4-BE49-F238E27FC236}">
                  <a16:creationId xmlns:a16="http://schemas.microsoft.com/office/drawing/2014/main" id="{CE2DEA82-1B97-F0F2-CEA0-180B166E4F4D}"/>
                </a:ext>
              </a:extLst>
            </p:cNvPr>
            <p:cNvSpPr/>
            <p:nvPr/>
          </p:nvSpPr>
          <p:spPr>
            <a:xfrm>
              <a:off x="2693168" y="2018837"/>
              <a:ext cx="3568736" cy="727046"/>
            </a:xfrm>
            <a:prstGeom prst="roundRect">
              <a:avLst>
                <a:gd name="adj" fmla="val 9915"/>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32" name="Rectángulo redondeado 131">
              <a:extLst>
                <a:ext uri="{FF2B5EF4-FFF2-40B4-BE49-F238E27FC236}">
                  <a16:creationId xmlns:a16="http://schemas.microsoft.com/office/drawing/2014/main" id="{50A17F14-D466-36BA-5647-75D110C541CA}"/>
                </a:ext>
              </a:extLst>
            </p:cNvPr>
            <p:cNvSpPr/>
            <p:nvPr/>
          </p:nvSpPr>
          <p:spPr>
            <a:xfrm>
              <a:off x="2681594" y="2018837"/>
              <a:ext cx="3568736" cy="727046"/>
            </a:xfrm>
            <a:prstGeom prst="roundRect">
              <a:avLst>
                <a:gd name="adj" fmla="val 5078"/>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grpSp>
      <p:sp>
        <p:nvSpPr>
          <p:cNvPr id="133" name="CuadroTexto 132">
            <a:extLst>
              <a:ext uri="{FF2B5EF4-FFF2-40B4-BE49-F238E27FC236}">
                <a16:creationId xmlns:a16="http://schemas.microsoft.com/office/drawing/2014/main" id="{9E6F22FC-8BF5-C4B4-FA0F-5EEB6C4CA076}"/>
              </a:ext>
            </a:extLst>
          </p:cNvPr>
          <p:cNvSpPr txBox="1"/>
          <p:nvPr/>
        </p:nvSpPr>
        <p:spPr>
          <a:xfrm>
            <a:off x="6676538" y="3851664"/>
            <a:ext cx="1253255" cy="276999"/>
          </a:xfrm>
          <a:prstGeom prst="rect">
            <a:avLst/>
          </a:prstGeom>
          <a:noFill/>
          <a:effectLst/>
        </p:spPr>
        <p:txBody>
          <a:bodyPr wrap="square" rtlCol="0">
            <a:spAutoFit/>
          </a:bodyPr>
          <a:lstStyle/>
          <a:p>
            <a:r>
              <a:rPr lang="ca-ES" sz="1200" b="1" noProof="0" dirty="0">
                <a:latin typeface="Arial" panose="020B0604020202020204" pitchFamily="34" charset="0"/>
                <a:ea typeface="PP Neue Montreal" pitchFamily="2" charset="77"/>
              </a:rPr>
              <a:t>TAE= 8,16 %</a:t>
            </a:r>
          </a:p>
        </p:txBody>
      </p:sp>
      <p:grpSp>
        <p:nvGrpSpPr>
          <p:cNvPr id="134" name="Grupo 133">
            <a:extLst>
              <a:ext uri="{FF2B5EF4-FFF2-40B4-BE49-F238E27FC236}">
                <a16:creationId xmlns:a16="http://schemas.microsoft.com/office/drawing/2014/main" id="{8419EA52-57A7-E3FB-33AC-8A665066393D}"/>
              </a:ext>
            </a:extLst>
          </p:cNvPr>
          <p:cNvGrpSpPr/>
          <p:nvPr/>
        </p:nvGrpSpPr>
        <p:grpSpPr>
          <a:xfrm>
            <a:off x="2430685" y="3720144"/>
            <a:ext cx="528896" cy="528896"/>
            <a:chOff x="2653979" y="1206515"/>
            <a:chExt cx="528896" cy="528896"/>
          </a:xfrm>
        </p:grpSpPr>
        <p:sp>
          <p:nvSpPr>
            <p:cNvPr id="135" name="Elipse 134">
              <a:extLst>
                <a:ext uri="{FF2B5EF4-FFF2-40B4-BE49-F238E27FC236}">
                  <a16:creationId xmlns:a16="http://schemas.microsoft.com/office/drawing/2014/main" id="{583E572D-6922-9435-D805-2310D8D570C4}"/>
                </a:ext>
              </a:extLst>
            </p:cNvPr>
            <p:cNvSpPr/>
            <p:nvPr/>
          </p:nvSpPr>
          <p:spPr>
            <a:xfrm>
              <a:off x="2653979" y="1206515"/>
              <a:ext cx="528896" cy="528896"/>
            </a:xfrm>
            <a:prstGeom prst="ellipse">
              <a:avLst/>
            </a:prstGeom>
            <a:gradFill flip="none" rotWithShape="1">
              <a:gsLst>
                <a:gs pos="0">
                  <a:srgbClr val="42BB60"/>
                </a:gs>
                <a:gs pos="100000">
                  <a:srgbClr val="82DC77"/>
                </a:gs>
              </a:gsLst>
              <a:lin ang="2700000" scaled="1"/>
              <a:tileRect/>
            </a:gra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36" name="CuadroTexto 135">
              <a:extLst>
                <a:ext uri="{FF2B5EF4-FFF2-40B4-BE49-F238E27FC236}">
                  <a16:creationId xmlns:a16="http://schemas.microsoft.com/office/drawing/2014/main" id="{B5308275-4C19-4F80-31BA-5B08BE8874FB}"/>
                </a:ext>
              </a:extLst>
            </p:cNvPr>
            <p:cNvSpPr txBox="1"/>
            <p:nvPr/>
          </p:nvSpPr>
          <p:spPr>
            <a:xfrm>
              <a:off x="2653979" y="1352501"/>
              <a:ext cx="528896" cy="353815"/>
            </a:xfrm>
            <a:prstGeom prst="rect">
              <a:avLst/>
            </a:prstGeom>
            <a:noFill/>
            <a:effectLst/>
          </p:spPr>
          <p:txBody>
            <a:bodyPr wrap="square" rtlCol="0">
              <a:spAutoFit/>
            </a:bodyPr>
            <a:lstStyle/>
            <a:p>
              <a:pPr algn="ctr">
                <a:lnSpc>
                  <a:spcPts val="1900"/>
                </a:lnSpc>
              </a:pPr>
              <a:r>
                <a:rPr lang="ca-ES" sz="2400" b="1" noProof="0" dirty="0">
                  <a:solidFill>
                    <a:schemeClr val="bg1"/>
                  </a:solidFill>
                  <a:latin typeface="Arial" panose="020B0604020202020204" pitchFamily="34" charset="0"/>
                  <a:ea typeface="PP Neue Montreal" pitchFamily="2" charset="77"/>
                </a:rPr>
                <a:t>C</a:t>
              </a:r>
              <a:endParaRPr lang="ca-ES" sz="2400" noProof="0" dirty="0">
                <a:solidFill>
                  <a:schemeClr val="bg1"/>
                </a:solidFill>
                <a:latin typeface="Arial" panose="020B0604020202020204" pitchFamily="34" charset="0"/>
                <a:ea typeface="PP Neue Montreal Book" pitchFamily="2" charset="77"/>
              </a:endParaRPr>
            </a:p>
          </p:txBody>
        </p:sp>
      </p:grpSp>
      <p:sp>
        <p:nvSpPr>
          <p:cNvPr id="137" name="Elipse 136">
            <a:extLst>
              <a:ext uri="{FF2B5EF4-FFF2-40B4-BE49-F238E27FC236}">
                <a16:creationId xmlns:a16="http://schemas.microsoft.com/office/drawing/2014/main" id="{1DF82664-FC87-DDAA-31D7-BF9D3FD32371}"/>
              </a:ext>
            </a:extLst>
          </p:cNvPr>
          <p:cNvSpPr/>
          <p:nvPr/>
        </p:nvSpPr>
        <p:spPr>
          <a:xfrm>
            <a:off x="7936977" y="3780266"/>
            <a:ext cx="408652" cy="408652"/>
          </a:xfrm>
          <a:prstGeom prst="ellipse">
            <a:avLst/>
          </a:prstGeom>
          <a:gradFill flip="none" rotWithShape="1">
            <a:gsLst>
              <a:gs pos="0">
                <a:srgbClr val="FF0000"/>
              </a:gs>
              <a:gs pos="100000">
                <a:srgbClr val="C00000"/>
              </a:gs>
            </a:gsLst>
            <a:lin ang="2700000" scaled="1"/>
            <a:tileRect/>
          </a:gra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38" name="CuadroTexto 137">
            <a:extLst>
              <a:ext uri="{FF2B5EF4-FFF2-40B4-BE49-F238E27FC236}">
                <a16:creationId xmlns:a16="http://schemas.microsoft.com/office/drawing/2014/main" id="{250DCCE3-8CC0-7646-1A66-9A4192FCABC2}"/>
              </a:ext>
            </a:extLst>
          </p:cNvPr>
          <p:cNvSpPr txBox="1"/>
          <p:nvPr/>
        </p:nvSpPr>
        <p:spPr>
          <a:xfrm>
            <a:off x="4027991" y="4436825"/>
            <a:ext cx="3009418" cy="307777"/>
          </a:xfrm>
          <a:prstGeom prst="rect">
            <a:avLst/>
          </a:prstGeom>
          <a:noFill/>
          <a:effectLst/>
        </p:spPr>
        <p:txBody>
          <a:bodyPr wrap="square" rtlCol="0">
            <a:spAutoFit/>
          </a:bodyPr>
          <a:lstStyle/>
          <a:p>
            <a:pPr algn="ctr"/>
            <a:r>
              <a:rPr lang="ca-ES" sz="1400" i="1" noProof="0" dirty="0">
                <a:latin typeface="Arial" panose="020B0604020202020204" pitchFamily="34" charset="0"/>
                <a:ea typeface="PP Neue Montreal Book" pitchFamily="2" charset="77"/>
              </a:rPr>
              <a:t>Quina triaries?</a:t>
            </a:r>
          </a:p>
        </p:txBody>
      </p:sp>
      <p:grpSp>
        <p:nvGrpSpPr>
          <p:cNvPr id="71" name="Grupo 70">
            <a:extLst>
              <a:ext uri="{FF2B5EF4-FFF2-40B4-BE49-F238E27FC236}">
                <a16:creationId xmlns:a16="http://schemas.microsoft.com/office/drawing/2014/main" id="{9750190A-8B34-4D37-24D8-E64CCC98998C}"/>
              </a:ext>
            </a:extLst>
          </p:cNvPr>
          <p:cNvGrpSpPr/>
          <p:nvPr/>
        </p:nvGrpSpPr>
        <p:grpSpPr>
          <a:xfrm>
            <a:off x="246731" y="884830"/>
            <a:ext cx="1367111" cy="1979553"/>
            <a:chOff x="239547" y="1370936"/>
            <a:chExt cx="1367111" cy="1979553"/>
          </a:xfrm>
        </p:grpSpPr>
        <p:sp>
          <p:nvSpPr>
            <p:cNvPr id="72" name="CuadroTexto 71">
              <a:hlinkClick r:id="" action="ppaction://noaction"/>
              <a:extLst>
                <a:ext uri="{FF2B5EF4-FFF2-40B4-BE49-F238E27FC236}">
                  <a16:creationId xmlns:a16="http://schemas.microsoft.com/office/drawing/2014/main" id="{E2BE5CC5-1D9A-47D0-9F95-FFD9C194A308}"/>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73" name="CuadroTexto 72">
              <a:hlinkClick r:id="" action="ppaction://noaction"/>
              <a:extLst>
                <a:ext uri="{FF2B5EF4-FFF2-40B4-BE49-F238E27FC236}">
                  <a16:creationId xmlns:a16="http://schemas.microsoft.com/office/drawing/2014/main" id="{26CB5C1F-255D-2170-3DB6-1DB282A938C0}"/>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74" name="CuadroTexto 73">
              <a:hlinkClick r:id="" action="ppaction://noaction"/>
              <a:extLst>
                <a:ext uri="{FF2B5EF4-FFF2-40B4-BE49-F238E27FC236}">
                  <a16:creationId xmlns:a16="http://schemas.microsoft.com/office/drawing/2014/main" id="{9E4AB71C-CDDA-1064-AB3F-7D0585BFA545}"/>
                </a:ext>
              </a:extLst>
            </p:cNvPr>
            <p:cNvSpPr txBox="1"/>
            <p:nvPr/>
          </p:nvSpPr>
          <p:spPr>
            <a:xfrm>
              <a:off x="239547" y="1936437"/>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QUANT EM COSTA?</a:t>
              </a:r>
            </a:p>
          </p:txBody>
        </p:sp>
        <p:sp>
          <p:nvSpPr>
            <p:cNvPr id="75" name="CuadroTexto 74">
              <a:hlinkClick r:id="" action="ppaction://noaction"/>
              <a:extLst>
                <a:ext uri="{FF2B5EF4-FFF2-40B4-BE49-F238E27FC236}">
                  <a16:creationId xmlns:a16="http://schemas.microsoft.com/office/drawing/2014/main" id="{08AB6288-4A76-CE44-F10B-A83B20AE3786}"/>
                </a:ext>
              </a:extLst>
            </p:cNvPr>
            <p:cNvSpPr txBox="1"/>
            <p:nvPr/>
          </p:nvSpPr>
          <p:spPr>
            <a:xfrm>
              <a:off x="239547" y="2790398"/>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a:t>
              </a:r>
              <a:r>
                <a:rPr lang="ca-ES" sz="700" b="1" noProof="0" dirty="0">
                  <a:solidFill>
                    <a:schemeClr val="bg1">
                      <a:alpha val="50000"/>
                    </a:schemeClr>
                  </a:solidFill>
                  <a:latin typeface="Arial" panose="020B0604020202020204" pitchFamily="34" charset="0"/>
                </a:rPr>
                <a:t>PUC </a:t>
              </a:r>
              <a:r>
                <a:rPr lang="ca-ES" sz="700" b="1" noProof="0" dirty="0">
                  <a:solidFill>
                    <a:schemeClr val="bg1">
                      <a:alpha val="50000"/>
                    </a:schemeClr>
                  </a:solidFill>
                  <a:latin typeface="Arial" panose="020B0604020202020204" pitchFamily="34" charset="0"/>
                  <a:ea typeface="PP Neue Montreal" pitchFamily="2" charset="77"/>
                </a:rPr>
                <a:t>PAGAR?</a:t>
              </a:r>
            </a:p>
          </p:txBody>
        </p:sp>
        <p:sp>
          <p:nvSpPr>
            <p:cNvPr id="76" name="CuadroTexto 75">
              <a:hlinkClick r:id="" action="ppaction://noaction"/>
              <a:extLst>
                <a:ext uri="{FF2B5EF4-FFF2-40B4-BE49-F238E27FC236}">
                  <a16:creationId xmlns:a16="http://schemas.microsoft.com/office/drawing/2014/main" id="{51C0351C-9890-CC4D-BCC4-5E0C43512720}"/>
                </a:ext>
              </a:extLst>
            </p:cNvPr>
            <p:cNvSpPr txBox="1"/>
            <p:nvPr/>
          </p:nvSpPr>
          <p:spPr>
            <a:xfrm>
              <a:off x="239547" y="305903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77" name="Conector recto 76">
              <a:extLst>
                <a:ext uri="{FF2B5EF4-FFF2-40B4-BE49-F238E27FC236}">
                  <a16:creationId xmlns:a16="http://schemas.microsoft.com/office/drawing/2014/main" id="{C198BE29-2B5B-70D6-A07F-B464702B9E2F}"/>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Conector recto 77">
              <a:extLst>
                <a:ext uri="{FF2B5EF4-FFF2-40B4-BE49-F238E27FC236}">
                  <a16:creationId xmlns:a16="http://schemas.microsoft.com/office/drawing/2014/main" id="{A481B856-8888-CBE7-B9E5-CF5FE62F0EFB}"/>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Conector recto 78">
              <a:extLst>
                <a:ext uri="{FF2B5EF4-FFF2-40B4-BE49-F238E27FC236}">
                  <a16:creationId xmlns:a16="http://schemas.microsoft.com/office/drawing/2014/main" id="{699598D3-3322-DF74-BC1D-AAD9A61EFE0A}"/>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Conector recto 79">
              <a:extLst>
                <a:ext uri="{FF2B5EF4-FFF2-40B4-BE49-F238E27FC236}">
                  <a16:creationId xmlns:a16="http://schemas.microsoft.com/office/drawing/2014/main" id="{BA2EF36B-E645-AFAF-DDE2-280A7C30B5C7}"/>
                </a:ext>
              </a:extLst>
            </p:cNvPr>
            <p:cNvCxnSpPr/>
            <p:nvPr/>
          </p:nvCxnSpPr>
          <p:spPr>
            <a:xfrm>
              <a:off x="325464" y="279803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Conector recto 80">
              <a:extLst>
                <a:ext uri="{FF2B5EF4-FFF2-40B4-BE49-F238E27FC236}">
                  <a16:creationId xmlns:a16="http://schemas.microsoft.com/office/drawing/2014/main" id="{F1D007DB-3512-BFC6-9A7B-C57161626248}"/>
                </a:ext>
              </a:extLst>
            </p:cNvPr>
            <p:cNvCxnSpPr/>
            <p:nvPr/>
          </p:nvCxnSpPr>
          <p:spPr>
            <a:xfrm>
              <a:off x="325464" y="307426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Conector recto 81">
              <a:extLst>
                <a:ext uri="{FF2B5EF4-FFF2-40B4-BE49-F238E27FC236}">
                  <a16:creationId xmlns:a16="http://schemas.microsoft.com/office/drawing/2014/main" id="{A6C9684C-1C74-6F28-5213-67A119205BEF}"/>
                </a:ext>
              </a:extLst>
            </p:cNvPr>
            <p:cNvCxnSpPr/>
            <p:nvPr/>
          </p:nvCxnSpPr>
          <p:spPr>
            <a:xfrm>
              <a:off x="325464" y="33504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3" name="CuadroTexto 82">
              <a:hlinkClick r:id="" action="ppaction://noaction"/>
              <a:extLst>
                <a:ext uri="{FF2B5EF4-FFF2-40B4-BE49-F238E27FC236}">
                  <a16:creationId xmlns:a16="http://schemas.microsoft.com/office/drawing/2014/main" id="{72B4BF69-DA80-78BA-68C3-8ACE47A42EAA}"/>
                </a:ext>
              </a:extLst>
            </p:cNvPr>
            <p:cNvSpPr txBox="1"/>
            <p:nvPr/>
          </p:nvSpPr>
          <p:spPr>
            <a:xfrm>
              <a:off x="239547" y="2057102"/>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TIN </a:t>
              </a:r>
              <a:r>
                <a:rPr lang="ca-ES" sz="700" noProof="0" dirty="0" err="1">
                  <a:solidFill>
                    <a:schemeClr val="bg1">
                      <a:alpha val="50000"/>
                    </a:schemeClr>
                  </a:solidFill>
                  <a:latin typeface="Arial" panose="020B0604020202020204" pitchFamily="34" charset="0"/>
                  <a:ea typeface="PP Neue Montreal Book" pitchFamily="2" charset="77"/>
                </a:rPr>
                <a:t>vs</a:t>
              </a:r>
              <a:r>
                <a:rPr lang="ca-ES" sz="700" noProof="0" dirty="0">
                  <a:solidFill>
                    <a:schemeClr val="bg1">
                      <a:alpha val="50000"/>
                    </a:schemeClr>
                  </a:solidFill>
                  <a:latin typeface="Arial" panose="020B0604020202020204" pitchFamily="34" charset="0"/>
                  <a:ea typeface="PP Neue Montreal Book" pitchFamily="2" charset="77"/>
                </a:rPr>
                <a:t> TAE</a:t>
              </a:r>
            </a:p>
          </p:txBody>
        </p:sp>
        <p:sp>
          <p:nvSpPr>
            <p:cNvPr id="85" name="CuadroTexto 84">
              <a:hlinkClick r:id="" action="ppaction://noaction"/>
              <a:extLst>
                <a:ext uri="{FF2B5EF4-FFF2-40B4-BE49-F238E27FC236}">
                  <a16:creationId xmlns:a16="http://schemas.microsoft.com/office/drawing/2014/main" id="{AD491149-D2A4-8321-DBE8-7E4F3B2488BC}"/>
                </a:ext>
              </a:extLst>
            </p:cNvPr>
            <p:cNvSpPr txBox="1"/>
            <p:nvPr/>
          </p:nvSpPr>
          <p:spPr>
            <a:xfrm>
              <a:off x="239547" y="2178187"/>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Què és la TAE?</a:t>
              </a:r>
            </a:p>
          </p:txBody>
        </p:sp>
        <p:sp>
          <p:nvSpPr>
            <p:cNvPr id="88" name="CuadroTexto 87">
              <a:hlinkClick r:id="" action="ppaction://noaction"/>
              <a:extLst>
                <a:ext uri="{FF2B5EF4-FFF2-40B4-BE49-F238E27FC236}">
                  <a16:creationId xmlns:a16="http://schemas.microsoft.com/office/drawing/2014/main" id="{84F8D5E8-CF81-A838-8349-B638C2C4A8F6}"/>
                </a:ext>
              </a:extLst>
            </p:cNvPr>
            <p:cNvSpPr txBox="1"/>
            <p:nvPr/>
          </p:nvSpPr>
          <p:spPr>
            <a:xfrm>
              <a:off x="239547" y="2307623"/>
              <a:ext cx="1180526" cy="307777"/>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Quin préstec   </a:t>
              </a:r>
              <a:br>
                <a:rPr lang="ca-ES" sz="700" noProof="0" dirty="0">
                  <a:solidFill>
                    <a:schemeClr val="bg1"/>
                  </a:solidFill>
                  <a:latin typeface="Arial" panose="020B0604020202020204" pitchFamily="34" charset="0"/>
                </a:rPr>
              </a:br>
              <a:r>
                <a:rPr lang="ca-ES" sz="700" noProof="0" dirty="0">
                  <a:solidFill>
                    <a:schemeClr val="bg1"/>
                  </a:solidFill>
                  <a:latin typeface="Arial" panose="020B0604020202020204" pitchFamily="34" charset="0"/>
                </a:rPr>
                <a:t>els convé? </a:t>
              </a:r>
            </a:p>
          </p:txBody>
        </p:sp>
        <p:sp>
          <p:nvSpPr>
            <p:cNvPr id="89" name="CuadroTexto 88">
              <a:hlinkClick r:id="" action="ppaction://noaction"/>
              <a:extLst>
                <a:ext uri="{FF2B5EF4-FFF2-40B4-BE49-F238E27FC236}">
                  <a16:creationId xmlns:a16="http://schemas.microsoft.com/office/drawing/2014/main" id="{14C85136-81DD-D2AE-B5AD-057F0F84C7EF}"/>
                </a:ext>
              </a:extLst>
            </p:cNvPr>
            <p:cNvSpPr txBox="1"/>
            <p:nvPr/>
          </p:nvSpPr>
          <p:spPr>
            <a:xfrm>
              <a:off x="239547" y="2543893"/>
              <a:ext cx="1180526"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rPr>
                <a:t>El préstec personal</a:t>
              </a:r>
            </a:p>
          </p:txBody>
        </p:sp>
        <p:sp>
          <p:nvSpPr>
            <p:cNvPr id="90" name="Elipse 89">
              <a:extLst>
                <a:ext uri="{FF2B5EF4-FFF2-40B4-BE49-F238E27FC236}">
                  <a16:creationId xmlns:a16="http://schemas.microsoft.com/office/drawing/2014/main" id="{E5D42D18-BC32-DD7A-06EE-7CDCA925B11F}"/>
                </a:ext>
              </a:extLst>
            </p:cNvPr>
            <p:cNvSpPr/>
            <p:nvPr/>
          </p:nvSpPr>
          <p:spPr>
            <a:xfrm>
              <a:off x="1341223" y="241750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2" name="Grupo 1">
            <a:extLst>
              <a:ext uri="{FF2B5EF4-FFF2-40B4-BE49-F238E27FC236}">
                <a16:creationId xmlns:a16="http://schemas.microsoft.com/office/drawing/2014/main" id="{5A279BFC-42AB-66DB-7719-60DA09CA09D5}"/>
              </a:ext>
            </a:extLst>
          </p:cNvPr>
          <p:cNvGrpSpPr/>
          <p:nvPr/>
        </p:nvGrpSpPr>
        <p:grpSpPr>
          <a:xfrm>
            <a:off x="358924" y="353802"/>
            <a:ext cx="1299998" cy="414765"/>
            <a:chOff x="210020" y="376946"/>
            <a:chExt cx="4676942" cy="414765"/>
          </a:xfrm>
        </p:grpSpPr>
        <p:sp>
          <p:nvSpPr>
            <p:cNvPr id="3" name="CuadroTexto 2">
              <a:extLst>
                <a:ext uri="{FF2B5EF4-FFF2-40B4-BE49-F238E27FC236}">
                  <a16:creationId xmlns:a16="http://schemas.microsoft.com/office/drawing/2014/main" id="{90E1E72D-D35F-3824-EFFD-452F9FF78FE7}"/>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4" name="CuadroTexto 3">
              <a:extLst>
                <a:ext uri="{FF2B5EF4-FFF2-40B4-BE49-F238E27FC236}">
                  <a16:creationId xmlns:a16="http://schemas.microsoft.com/office/drawing/2014/main" id="{987CB4F5-1004-4E9C-0B72-260A64945994}"/>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319346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12" grpId="0" animBg="1"/>
      <p:bldP spid="121" grpId="0"/>
      <p:bldP spid="125" grpId="0" animBg="1"/>
      <p:bldP spid="133" grpId="0"/>
      <p:bldP spid="13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redondeado 14">
            <a:extLst>
              <a:ext uri="{FF2B5EF4-FFF2-40B4-BE49-F238E27FC236}">
                <a16:creationId xmlns:a16="http://schemas.microsoft.com/office/drawing/2014/main" id="{CC2E0261-413F-314C-FAB6-5D0CB0CDDCA1}"/>
              </a:ext>
            </a:extLst>
          </p:cNvPr>
          <p:cNvSpPr/>
          <p:nvPr/>
        </p:nvSpPr>
        <p:spPr>
          <a:xfrm>
            <a:off x="2995961" y="2529428"/>
            <a:ext cx="5609654" cy="2176388"/>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9" name="Rectángulo redondeado 58">
            <a:extLst>
              <a:ext uri="{FF2B5EF4-FFF2-40B4-BE49-F238E27FC236}">
                <a16:creationId xmlns:a16="http://schemas.microsoft.com/office/drawing/2014/main" id="{45959D25-D277-F387-FAB4-2C09EF5ED787}"/>
              </a:ext>
            </a:extLst>
          </p:cNvPr>
          <p:cNvSpPr/>
          <p:nvPr/>
        </p:nvSpPr>
        <p:spPr>
          <a:xfrm>
            <a:off x="4458674" y="3836205"/>
            <a:ext cx="1751818" cy="446831"/>
          </a:xfrm>
          <a:prstGeom prst="roundRect">
            <a:avLst>
              <a:gd name="adj" fmla="val 5008"/>
            </a:avLst>
          </a:prstGeom>
          <a:gradFill flip="none" rotWithShape="1">
            <a:gsLst>
              <a:gs pos="100000">
                <a:srgbClr val="82DC77"/>
              </a:gs>
              <a:gs pos="17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60" name="Rectángulo redondeado 59">
            <a:extLst>
              <a:ext uri="{FF2B5EF4-FFF2-40B4-BE49-F238E27FC236}">
                <a16:creationId xmlns:a16="http://schemas.microsoft.com/office/drawing/2014/main" id="{4357C2F7-3287-6D3B-9892-2BF32C76316A}"/>
              </a:ext>
            </a:extLst>
          </p:cNvPr>
          <p:cNvSpPr/>
          <p:nvPr/>
        </p:nvSpPr>
        <p:spPr>
          <a:xfrm>
            <a:off x="6424207" y="3836205"/>
            <a:ext cx="1751818" cy="446831"/>
          </a:xfrm>
          <a:prstGeom prst="roundRect">
            <a:avLst>
              <a:gd name="adj" fmla="val 5008"/>
            </a:avLst>
          </a:prstGeom>
          <a:gradFill flip="none" rotWithShape="1">
            <a:gsLst>
              <a:gs pos="100000">
                <a:srgbClr val="82DC77"/>
              </a:gs>
              <a:gs pos="17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2" name="CuadroTexto 51">
            <a:extLst>
              <a:ext uri="{FF2B5EF4-FFF2-40B4-BE49-F238E27FC236}">
                <a16:creationId xmlns:a16="http://schemas.microsoft.com/office/drawing/2014/main" id="{E50A5A35-38E0-25BD-006E-11ABBE4F65AC}"/>
              </a:ext>
            </a:extLst>
          </p:cNvPr>
          <p:cNvSpPr txBox="1"/>
          <p:nvPr/>
        </p:nvSpPr>
        <p:spPr>
          <a:xfrm>
            <a:off x="3782716" y="517477"/>
            <a:ext cx="4320189"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El préstec </a:t>
            </a:r>
          </a:p>
        </p:txBody>
      </p:sp>
      <p:pic>
        <p:nvPicPr>
          <p:cNvPr id="21" name="Imagen 20">
            <a:extLst>
              <a:ext uri="{FF2B5EF4-FFF2-40B4-BE49-F238E27FC236}">
                <a16:creationId xmlns:a16="http://schemas.microsoft.com/office/drawing/2014/main" id="{5A6B89C2-D07D-6638-8550-7C9DA5B1E2C6}"/>
              </a:ext>
            </a:extLst>
          </p:cNvPr>
          <p:cNvPicPr>
            <a:picLocks noChangeAspect="1"/>
          </p:cNvPicPr>
          <p:nvPr/>
        </p:nvPicPr>
        <p:blipFill rotWithShape="1">
          <a:blip r:embed="rId3"/>
          <a:srcRect l="5761" t="-23" r="4681" b="16479"/>
          <a:stretch/>
        </p:blipFill>
        <p:spPr>
          <a:xfrm flipH="1">
            <a:off x="743195" y="437684"/>
            <a:ext cx="4724102" cy="4705814"/>
          </a:xfrm>
          <a:prstGeom prst="rect">
            <a:avLst/>
          </a:prstGeom>
        </p:spPr>
      </p:pic>
      <p:sp>
        <p:nvSpPr>
          <p:cNvPr id="17" name="CuadroTexto 16">
            <a:extLst>
              <a:ext uri="{FF2B5EF4-FFF2-40B4-BE49-F238E27FC236}">
                <a16:creationId xmlns:a16="http://schemas.microsoft.com/office/drawing/2014/main" id="{8480EAE9-E272-7B0C-E2C4-DD05B323C163}"/>
              </a:ext>
            </a:extLst>
          </p:cNvPr>
          <p:cNvSpPr txBox="1"/>
          <p:nvPr/>
        </p:nvSpPr>
        <p:spPr>
          <a:xfrm>
            <a:off x="4521731" y="2669468"/>
            <a:ext cx="3810419" cy="553806"/>
          </a:xfrm>
          <a:prstGeom prst="rect">
            <a:avLst/>
          </a:prstGeom>
          <a:noFill/>
          <a:effectLst/>
        </p:spPr>
        <p:txBody>
          <a:bodyPr wrap="square" rtlCol="0">
            <a:spAutoFit/>
          </a:bodyPr>
          <a:lstStyle/>
          <a:p>
            <a:pPr algn="ctr">
              <a:lnSpc>
                <a:spcPts val="1900"/>
              </a:lnSpc>
            </a:pPr>
            <a:r>
              <a:rPr lang="ca-ES" sz="1200" b="1" noProof="0" dirty="0">
                <a:latin typeface="Arial" panose="020B0604020202020204" pitchFamily="34" charset="0"/>
                <a:ea typeface="PP Neue Montreal" pitchFamily="2" charset="77"/>
              </a:rPr>
              <a:t>Només s’ha de demanar la quantitat que es necessita</a:t>
            </a:r>
          </a:p>
        </p:txBody>
      </p:sp>
      <p:sp>
        <p:nvSpPr>
          <p:cNvPr id="4" name="CuadroTexto 3">
            <a:extLst>
              <a:ext uri="{FF2B5EF4-FFF2-40B4-BE49-F238E27FC236}">
                <a16:creationId xmlns:a16="http://schemas.microsoft.com/office/drawing/2014/main" id="{170010CE-AD7B-2A23-4AB9-6BD9571636CA}"/>
              </a:ext>
            </a:extLst>
          </p:cNvPr>
          <p:cNvSpPr txBox="1"/>
          <p:nvPr/>
        </p:nvSpPr>
        <p:spPr>
          <a:xfrm>
            <a:off x="4845465" y="1132774"/>
            <a:ext cx="325744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personal</a:t>
            </a:r>
          </a:p>
        </p:txBody>
      </p:sp>
      <p:sp>
        <p:nvSpPr>
          <p:cNvPr id="5" name="CuadroTexto 4">
            <a:extLst>
              <a:ext uri="{FF2B5EF4-FFF2-40B4-BE49-F238E27FC236}">
                <a16:creationId xmlns:a16="http://schemas.microsoft.com/office/drawing/2014/main" id="{01708B50-5CB3-F902-063C-CBAA17D27C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25" name="CuadroTexto 24">
            <a:extLst>
              <a:ext uri="{FF2B5EF4-FFF2-40B4-BE49-F238E27FC236}">
                <a16:creationId xmlns:a16="http://schemas.microsoft.com/office/drawing/2014/main" id="{F71F3C82-0A71-9C6E-011B-6701DE4C3346}"/>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EM COSTA?</a:t>
            </a:r>
          </a:p>
        </p:txBody>
      </p:sp>
      <p:pic>
        <p:nvPicPr>
          <p:cNvPr id="26" name="Imagen 25">
            <a:extLst>
              <a:ext uri="{FF2B5EF4-FFF2-40B4-BE49-F238E27FC236}">
                <a16:creationId xmlns:a16="http://schemas.microsoft.com/office/drawing/2014/main" id="{FABCDE07-8734-CCD8-0803-99303F00ED35}"/>
              </a:ext>
            </a:extLst>
          </p:cNvPr>
          <p:cNvPicPr>
            <a:picLocks noChangeAspect="1"/>
          </p:cNvPicPr>
          <p:nvPr/>
        </p:nvPicPr>
        <p:blipFill>
          <a:blip r:embed="rId4"/>
          <a:srcRect/>
          <a:stretch/>
        </p:blipFill>
        <p:spPr>
          <a:xfrm>
            <a:off x="305731" y="4003742"/>
            <a:ext cx="352154" cy="279294"/>
          </a:xfrm>
          <a:prstGeom prst="rect">
            <a:avLst/>
          </a:prstGeom>
        </p:spPr>
      </p:pic>
      <p:sp>
        <p:nvSpPr>
          <p:cNvPr id="32" name="CuadroTexto 31">
            <a:extLst>
              <a:ext uri="{FF2B5EF4-FFF2-40B4-BE49-F238E27FC236}">
                <a16:creationId xmlns:a16="http://schemas.microsoft.com/office/drawing/2014/main" id="{CC21ACD4-CB65-BB67-3848-CDEB97802709}"/>
              </a:ext>
            </a:extLst>
          </p:cNvPr>
          <p:cNvSpPr txBox="1"/>
          <p:nvPr/>
        </p:nvSpPr>
        <p:spPr>
          <a:xfrm>
            <a:off x="210019" y="4265373"/>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QUANT</a:t>
            </a:r>
          </a:p>
        </p:txBody>
      </p:sp>
      <p:sp>
        <p:nvSpPr>
          <p:cNvPr id="56" name="CuadroTexto 55">
            <a:extLst>
              <a:ext uri="{FF2B5EF4-FFF2-40B4-BE49-F238E27FC236}">
                <a16:creationId xmlns:a16="http://schemas.microsoft.com/office/drawing/2014/main" id="{F3348EBD-02D6-754A-F69F-65308972BD2C}"/>
              </a:ext>
            </a:extLst>
          </p:cNvPr>
          <p:cNvSpPr txBox="1"/>
          <p:nvPr/>
        </p:nvSpPr>
        <p:spPr>
          <a:xfrm>
            <a:off x="4521731" y="3163219"/>
            <a:ext cx="3810419" cy="461665"/>
          </a:xfrm>
          <a:prstGeom prst="rect">
            <a:avLst/>
          </a:prstGeom>
          <a:noFill/>
          <a:effectLst/>
        </p:spPr>
        <p:txBody>
          <a:bodyPr wrap="square" rtlCol="0">
            <a:spAutoFit/>
          </a:bodyPr>
          <a:lstStyle/>
          <a:p>
            <a:pPr algn="ctr"/>
            <a:r>
              <a:rPr lang="ca-ES" sz="1200" noProof="0" dirty="0">
                <a:latin typeface="Arial" panose="020B0604020202020204" pitchFamily="34" charset="0"/>
                <a:ea typeface="PP Neue Montreal Book" pitchFamily="2" charset="77"/>
              </a:rPr>
              <a:t>Hi pot haver diferències importants entre les ofertes d’entitats diferents</a:t>
            </a:r>
          </a:p>
        </p:txBody>
      </p:sp>
      <p:sp>
        <p:nvSpPr>
          <p:cNvPr id="57" name="CuadroTexto 56">
            <a:extLst>
              <a:ext uri="{FF2B5EF4-FFF2-40B4-BE49-F238E27FC236}">
                <a16:creationId xmlns:a16="http://schemas.microsoft.com/office/drawing/2014/main" id="{FF32EF81-80EF-99FD-C462-1894DCEEF880}"/>
              </a:ext>
            </a:extLst>
          </p:cNvPr>
          <p:cNvSpPr txBox="1"/>
          <p:nvPr/>
        </p:nvSpPr>
        <p:spPr>
          <a:xfrm>
            <a:off x="4521731" y="3908679"/>
            <a:ext cx="1688761" cy="307777"/>
          </a:xfrm>
          <a:prstGeom prst="rect">
            <a:avLst/>
          </a:prstGeom>
          <a:noFill/>
          <a:effectLst/>
        </p:spPr>
        <p:txBody>
          <a:bodyPr wrap="square" rtlCol="0">
            <a:spAutoFit/>
          </a:bodyPr>
          <a:lstStyle/>
          <a:p>
            <a:pPr algn="ctr"/>
            <a:r>
              <a:rPr lang="ca-ES" sz="1400" b="1" noProof="0" dirty="0">
                <a:solidFill>
                  <a:schemeClr val="bg1"/>
                </a:solidFill>
                <a:latin typeface="Arial" panose="020B0604020202020204" pitchFamily="34" charset="0"/>
                <a:ea typeface="PP Neue Montreal" pitchFamily="2" charset="77"/>
              </a:rPr>
              <a:t>ESTUDIS</a:t>
            </a:r>
          </a:p>
        </p:txBody>
      </p:sp>
      <p:sp>
        <p:nvSpPr>
          <p:cNvPr id="58" name="CuadroTexto 57">
            <a:extLst>
              <a:ext uri="{FF2B5EF4-FFF2-40B4-BE49-F238E27FC236}">
                <a16:creationId xmlns:a16="http://schemas.microsoft.com/office/drawing/2014/main" id="{9AE410EC-B605-E0AD-7940-477B81ADB431}"/>
              </a:ext>
            </a:extLst>
          </p:cNvPr>
          <p:cNvSpPr txBox="1"/>
          <p:nvPr/>
        </p:nvSpPr>
        <p:spPr>
          <a:xfrm>
            <a:off x="6487264" y="3908679"/>
            <a:ext cx="1688761" cy="307777"/>
          </a:xfrm>
          <a:prstGeom prst="rect">
            <a:avLst/>
          </a:prstGeom>
          <a:noFill/>
          <a:effectLst/>
        </p:spPr>
        <p:txBody>
          <a:bodyPr wrap="square" rtlCol="0">
            <a:spAutoFit/>
          </a:bodyPr>
          <a:lstStyle/>
          <a:p>
            <a:pPr algn="ctr"/>
            <a:r>
              <a:rPr lang="ca-ES" sz="1400" b="1" noProof="0" dirty="0">
                <a:solidFill>
                  <a:schemeClr val="bg1"/>
                </a:solidFill>
                <a:latin typeface="Arial" panose="020B0604020202020204" pitchFamily="34" charset="0"/>
                <a:ea typeface="PP Neue Montreal" pitchFamily="2" charset="77"/>
              </a:rPr>
              <a:t>FEINA	</a:t>
            </a:r>
          </a:p>
        </p:txBody>
      </p:sp>
      <p:grpSp>
        <p:nvGrpSpPr>
          <p:cNvPr id="3" name="Grupo 2">
            <a:extLst>
              <a:ext uri="{FF2B5EF4-FFF2-40B4-BE49-F238E27FC236}">
                <a16:creationId xmlns:a16="http://schemas.microsoft.com/office/drawing/2014/main" id="{66B249F2-6BE0-88FC-6CF9-97BA33672017}"/>
              </a:ext>
            </a:extLst>
          </p:cNvPr>
          <p:cNvGrpSpPr/>
          <p:nvPr/>
        </p:nvGrpSpPr>
        <p:grpSpPr>
          <a:xfrm>
            <a:off x="258597" y="884830"/>
            <a:ext cx="1367111" cy="1979553"/>
            <a:chOff x="239547" y="1370936"/>
            <a:chExt cx="1367111" cy="1979553"/>
          </a:xfrm>
        </p:grpSpPr>
        <p:sp>
          <p:nvSpPr>
            <p:cNvPr id="6" name="CuadroTexto 5">
              <a:hlinkClick r:id="rId5" action="ppaction://hlinksldjump"/>
              <a:extLst>
                <a:ext uri="{FF2B5EF4-FFF2-40B4-BE49-F238E27FC236}">
                  <a16:creationId xmlns:a16="http://schemas.microsoft.com/office/drawing/2014/main" id="{F0501188-4A81-EE23-FC42-E13861729655}"/>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7" name="CuadroTexto 6">
              <a:hlinkClick r:id="rId6" action="ppaction://hlinksldjump"/>
              <a:extLst>
                <a:ext uri="{FF2B5EF4-FFF2-40B4-BE49-F238E27FC236}">
                  <a16:creationId xmlns:a16="http://schemas.microsoft.com/office/drawing/2014/main" id="{C9DBD43A-E926-8554-24F3-475CAEC0513E}"/>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8" name="CuadroTexto 7">
              <a:hlinkClick r:id="rId7" action="ppaction://hlinksldjump"/>
              <a:extLst>
                <a:ext uri="{FF2B5EF4-FFF2-40B4-BE49-F238E27FC236}">
                  <a16:creationId xmlns:a16="http://schemas.microsoft.com/office/drawing/2014/main" id="{DC4FE639-872D-AA45-F9B4-A21DE806E31E}"/>
                </a:ext>
              </a:extLst>
            </p:cNvPr>
            <p:cNvSpPr txBox="1"/>
            <p:nvPr/>
          </p:nvSpPr>
          <p:spPr>
            <a:xfrm>
              <a:off x="239547" y="1936437"/>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QUANT EM COSTA?</a:t>
              </a:r>
            </a:p>
          </p:txBody>
        </p:sp>
        <p:sp>
          <p:nvSpPr>
            <p:cNvPr id="9" name="CuadroTexto 8">
              <a:hlinkClick r:id="rId8" action="ppaction://hlinksldjump"/>
              <a:extLst>
                <a:ext uri="{FF2B5EF4-FFF2-40B4-BE49-F238E27FC236}">
                  <a16:creationId xmlns:a16="http://schemas.microsoft.com/office/drawing/2014/main" id="{A14E2212-8D92-B7B7-EF28-B330EA0195F9}"/>
                </a:ext>
              </a:extLst>
            </p:cNvPr>
            <p:cNvSpPr txBox="1"/>
            <p:nvPr/>
          </p:nvSpPr>
          <p:spPr>
            <a:xfrm>
              <a:off x="239547" y="2790398"/>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10" name="CuadroTexto 9">
              <a:hlinkClick r:id="rId9" action="ppaction://hlinksldjump"/>
              <a:extLst>
                <a:ext uri="{FF2B5EF4-FFF2-40B4-BE49-F238E27FC236}">
                  <a16:creationId xmlns:a16="http://schemas.microsoft.com/office/drawing/2014/main" id="{09BED3D5-789F-FA6E-5ABE-BBB49BB79ED2}"/>
                </a:ext>
              </a:extLst>
            </p:cNvPr>
            <p:cNvSpPr txBox="1"/>
            <p:nvPr/>
          </p:nvSpPr>
          <p:spPr>
            <a:xfrm>
              <a:off x="239547" y="305903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11" name="Conector recto 10">
              <a:extLst>
                <a:ext uri="{FF2B5EF4-FFF2-40B4-BE49-F238E27FC236}">
                  <a16:creationId xmlns:a16="http://schemas.microsoft.com/office/drawing/2014/main" id="{D4488596-3268-77C7-EF5F-5BA6E6F5A771}"/>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BBB847B5-B852-D53C-2A96-9BFE569703EB}"/>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35C4A729-4899-358D-B05F-48E658405D17}"/>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15F9C991-C204-0BFC-29A8-303D7293B9E7}"/>
                </a:ext>
              </a:extLst>
            </p:cNvPr>
            <p:cNvCxnSpPr/>
            <p:nvPr/>
          </p:nvCxnSpPr>
          <p:spPr>
            <a:xfrm>
              <a:off x="325464" y="279803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8832C0C3-4F71-9A5F-228B-982CA966EF37}"/>
                </a:ext>
              </a:extLst>
            </p:cNvPr>
            <p:cNvCxnSpPr/>
            <p:nvPr/>
          </p:nvCxnSpPr>
          <p:spPr>
            <a:xfrm>
              <a:off x="325464" y="307426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1F47594C-7199-CCE6-2692-81BA6E385DBD}"/>
                </a:ext>
              </a:extLst>
            </p:cNvPr>
            <p:cNvCxnSpPr/>
            <p:nvPr/>
          </p:nvCxnSpPr>
          <p:spPr>
            <a:xfrm>
              <a:off x="325464" y="33504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CuadroTexto 21">
              <a:hlinkClick r:id="rId10" action="ppaction://hlinksldjump"/>
              <a:extLst>
                <a:ext uri="{FF2B5EF4-FFF2-40B4-BE49-F238E27FC236}">
                  <a16:creationId xmlns:a16="http://schemas.microsoft.com/office/drawing/2014/main" id="{85382132-ED3F-E8D6-E8B8-9FA5C250EB8A}"/>
                </a:ext>
              </a:extLst>
            </p:cNvPr>
            <p:cNvSpPr txBox="1"/>
            <p:nvPr/>
          </p:nvSpPr>
          <p:spPr>
            <a:xfrm>
              <a:off x="239547" y="2057102"/>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TIN </a:t>
              </a:r>
              <a:r>
                <a:rPr lang="ca-ES" sz="700" noProof="0" dirty="0" err="1">
                  <a:solidFill>
                    <a:schemeClr val="bg1">
                      <a:alpha val="50000"/>
                    </a:schemeClr>
                  </a:solidFill>
                  <a:latin typeface="Arial" panose="020B0604020202020204" pitchFamily="34" charset="0"/>
                  <a:ea typeface="PP Neue Montreal Book" pitchFamily="2" charset="77"/>
                </a:rPr>
                <a:t>vs</a:t>
              </a:r>
              <a:r>
                <a:rPr lang="ca-ES" sz="700" noProof="0" dirty="0">
                  <a:solidFill>
                    <a:schemeClr val="bg1">
                      <a:alpha val="50000"/>
                    </a:schemeClr>
                  </a:solidFill>
                  <a:latin typeface="Arial" panose="020B0604020202020204" pitchFamily="34" charset="0"/>
                  <a:ea typeface="PP Neue Montreal Book" pitchFamily="2" charset="77"/>
                </a:rPr>
                <a:t> TAE</a:t>
              </a:r>
            </a:p>
          </p:txBody>
        </p:sp>
        <p:sp>
          <p:nvSpPr>
            <p:cNvPr id="23" name="CuadroTexto 22">
              <a:hlinkClick r:id="rId11" action="ppaction://hlinksldjump"/>
              <a:extLst>
                <a:ext uri="{FF2B5EF4-FFF2-40B4-BE49-F238E27FC236}">
                  <a16:creationId xmlns:a16="http://schemas.microsoft.com/office/drawing/2014/main" id="{6B447559-53FF-A011-721F-DBD3393CC6EA}"/>
                </a:ext>
              </a:extLst>
            </p:cNvPr>
            <p:cNvSpPr txBox="1"/>
            <p:nvPr/>
          </p:nvSpPr>
          <p:spPr>
            <a:xfrm>
              <a:off x="239547" y="2178187"/>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Què és la TAE?</a:t>
              </a:r>
            </a:p>
          </p:txBody>
        </p:sp>
        <p:sp>
          <p:nvSpPr>
            <p:cNvPr id="33" name="CuadroTexto 32">
              <a:hlinkClick r:id="rId12" action="ppaction://hlinksldjump"/>
              <a:extLst>
                <a:ext uri="{FF2B5EF4-FFF2-40B4-BE49-F238E27FC236}">
                  <a16:creationId xmlns:a16="http://schemas.microsoft.com/office/drawing/2014/main" id="{DDBC7004-3321-FB27-B01F-170E57F297CF}"/>
                </a:ext>
              </a:extLst>
            </p:cNvPr>
            <p:cNvSpPr txBox="1"/>
            <p:nvPr/>
          </p:nvSpPr>
          <p:spPr>
            <a:xfrm>
              <a:off x="239547" y="2307623"/>
              <a:ext cx="1180526" cy="32316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Quin préstec   </a:t>
              </a:r>
              <a:br>
                <a:rPr lang="ca-ES" sz="700" noProof="0" dirty="0">
                  <a:solidFill>
                    <a:schemeClr val="bg1">
                      <a:alpha val="50000"/>
                    </a:schemeClr>
                  </a:solidFill>
                  <a:latin typeface="Arial" panose="020B0604020202020204" pitchFamily="34" charset="0"/>
                  <a:ea typeface="PP Neue Montreal Book" pitchFamily="2" charset="77"/>
                </a:rPr>
              </a:br>
              <a:r>
                <a:rPr lang="ca-ES" sz="700" noProof="0" dirty="0">
                  <a:solidFill>
                    <a:schemeClr val="bg1">
                      <a:alpha val="50000"/>
                    </a:schemeClr>
                  </a:solidFill>
                  <a:latin typeface="Arial" panose="020B0604020202020204" pitchFamily="34" charset="0"/>
                  <a:ea typeface="PP Neue Montreal Book" pitchFamily="2" charset="77"/>
                </a:rPr>
                <a:t>els convé?</a:t>
              </a:r>
              <a:r>
                <a:rPr lang="ca-ES" sz="800" b="1" noProof="0" dirty="0">
                  <a:latin typeface="Arial" panose="020B0604020202020204" pitchFamily="34" charset="0"/>
                  <a:ea typeface="PP Neue Montreal" pitchFamily="2" charset="77"/>
                </a:rPr>
                <a:t> </a:t>
              </a:r>
              <a:endParaRPr lang="ca-ES" sz="700" noProof="0" dirty="0">
                <a:solidFill>
                  <a:schemeClr val="bg1">
                    <a:alpha val="50000"/>
                  </a:schemeClr>
                </a:solidFill>
                <a:latin typeface="Arial" panose="020B0604020202020204" pitchFamily="34" charset="0"/>
                <a:ea typeface="PP Neue Montreal Book" pitchFamily="2" charset="77"/>
              </a:endParaRPr>
            </a:p>
          </p:txBody>
        </p:sp>
        <p:sp>
          <p:nvSpPr>
            <p:cNvPr id="35" name="CuadroTexto 34">
              <a:hlinkClick r:id="rId13" action="ppaction://hlinksldjump"/>
              <a:extLst>
                <a:ext uri="{FF2B5EF4-FFF2-40B4-BE49-F238E27FC236}">
                  <a16:creationId xmlns:a16="http://schemas.microsoft.com/office/drawing/2014/main" id="{63F882F9-6ED7-420D-EB5E-DC0537D676F0}"/>
                </a:ext>
              </a:extLst>
            </p:cNvPr>
            <p:cNvSpPr txBox="1"/>
            <p:nvPr/>
          </p:nvSpPr>
          <p:spPr>
            <a:xfrm>
              <a:off x="239547" y="2543893"/>
              <a:ext cx="1180526"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ea typeface="PP Neue Montreal Book" pitchFamily="2" charset="77"/>
                </a:rPr>
                <a:t>El préstec personal</a:t>
              </a:r>
            </a:p>
          </p:txBody>
        </p:sp>
        <p:sp>
          <p:nvSpPr>
            <p:cNvPr id="36" name="Elipse 35">
              <a:extLst>
                <a:ext uri="{FF2B5EF4-FFF2-40B4-BE49-F238E27FC236}">
                  <a16:creationId xmlns:a16="http://schemas.microsoft.com/office/drawing/2014/main" id="{413A1E9A-6779-7812-B904-C97CDED6FDF3}"/>
                </a:ext>
              </a:extLst>
            </p:cNvPr>
            <p:cNvSpPr/>
            <p:nvPr/>
          </p:nvSpPr>
          <p:spPr>
            <a:xfrm>
              <a:off x="1337631" y="2594596"/>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2" name="Grupo 1">
            <a:extLst>
              <a:ext uri="{FF2B5EF4-FFF2-40B4-BE49-F238E27FC236}">
                <a16:creationId xmlns:a16="http://schemas.microsoft.com/office/drawing/2014/main" id="{64E986DA-672A-524E-B0B6-010A4F3E1235}"/>
              </a:ext>
            </a:extLst>
          </p:cNvPr>
          <p:cNvGrpSpPr/>
          <p:nvPr/>
        </p:nvGrpSpPr>
        <p:grpSpPr>
          <a:xfrm>
            <a:off x="358924" y="353802"/>
            <a:ext cx="1299998" cy="414765"/>
            <a:chOff x="210020" y="376946"/>
            <a:chExt cx="4676942" cy="414765"/>
          </a:xfrm>
        </p:grpSpPr>
        <p:sp>
          <p:nvSpPr>
            <p:cNvPr id="19" name="CuadroTexto 18">
              <a:extLst>
                <a:ext uri="{FF2B5EF4-FFF2-40B4-BE49-F238E27FC236}">
                  <a16:creationId xmlns:a16="http://schemas.microsoft.com/office/drawing/2014/main" id="{7292F138-80D0-237A-7138-8CFDBD1A5FF9}"/>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20" name="CuadroTexto 19">
              <a:extLst>
                <a:ext uri="{FF2B5EF4-FFF2-40B4-BE49-F238E27FC236}">
                  <a16:creationId xmlns:a16="http://schemas.microsoft.com/office/drawing/2014/main" id="{28CD2658-D036-44DA-0C9E-3700909FB02F}"/>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4146602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redondeado 26">
            <a:extLst>
              <a:ext uri="{FF2B5EF4-FFF2-40B4-BE49-F238E27FC236}">
                <a16:creationId xmlns:a16="http://schemas.microsoft.com/office/drawing/2014/main" id="{366D1729-988E-8847-B75A-02A8EF5F7273}"/>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6" name="Rectángulo redondeado 55">
            <a:extLst>
              <a:ext uri="{FF2B5EF4-FFF2-40B4-BE49-F238E27FC236}">
                <a16:creationId xmlns:a16="http://schemas.microsoft.com/office/drawing/2014/main" id="{84E10C49-EDA7-A070-A171-BF3AC9FA5450}"/>
              </a:ext>
            </a:extLst>
          </p:cNvPr>
          <p:cNvSpPr/>
          <p:nvPr/>
        </p:nvSpPr>
        <p:spPr>
          <a:xfrm>
            <a:off x="2266090" y="2817303"/>
            <a:ext cx="6552445" cy="1943232"/>
          </a:xfrm>
          <a:prstGeom prst="roundRect">
            <a:avLst>
              <a:gd name="adj" fmla="val 3547"/>
            </a:avLst>
          </a:prstGeom>
          <a:solidFill>
            <a:schemeClr val="bg1"/>
          </a:solidFill>
          <a:ln w="19050">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5" name="Rectángulo redondeado 54">
            <a:extLst>
              <a:ext uri="{FF2B5EF4-FFF2-40B4-BE49-F238E27FC236}">
                <a16:creationId xmlns:a16="http://schemas.microsoft.com/office/drawing/2014/main" id="{1F2F85A1-4BD1-DB94-890C-F5164BFA9BE5}"/>
              </a:ext>
            </a:extLst>
          </p:cNvPr>
          <p:cNvSpPr/>
          <p:nvPr/>
        </p:nvSpPr>
        <p:spPr>
          <a:xfrm>
            <a:off x="2266090" y="2825888"/>
            <a:ext cx="6552445" cy="1934648"/>
          </a:xfrm>
          <a:prstGeom prst="roundRect">
            <a:avLst>
              <a:gd name="adj" fmla="val 4512"/>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4" name="Rectángulo redondeado 3">
            <a:extLst>
              <a:ext uri="{FF2B5EF4-FFF2-40B4-BE49-F238E27FC236}">
                <a16:creationId xmlns:a16="http://schemas.microsoft.com/office/drawing/2014/main" id="{A0DBA196-CC6E-0046-2F02-F8B2C59C29F3}"/>
              </a:ext>
            </a:extLst>
          </p:cNvPr>
          <p:cNvSpPr/>
          <p:nvPr/>
        </p:nvSpPr>
        <p:spPr>
          <a:xfrm>
            <a:off x="2266090" y="2817303"/>
            <a:ext cx="6552445" cy="1943232"/>
          </a:xfrm>
          <a:prstGeom prst="roundRect">
            <a:avLst>
              <a:gd name="adj" fmla="val 3547"/>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9" name="Rectángulo redondeado 78">
            <a:extLst>
              <a:ext uri="{FF2B5EF4-FFF2-40B4-BE49-F238E27FC236}">
                <a16:creationId xmlns:a16="http://schemas.microsoft.com/office/drawing/2014/main" id="{5A4822E3-D6B7-A83E-7542-AB6AEA8DC995}"/>
              </a:ext>
            </a:extLst>
          </p:cNvPr>
          <p:cNvSpPr/>
          <p:nvPr/>
        </p:nvSpPr>
        <p:spPr>
          <a:xfrm>
            <a:off x="2266090" y="1983163"/>
            <a:ext cx="6552445" cy="646375"/>
          </a:xfrm>
          <a:prstGeom prst="roundRect">
            <a:avLst>
              <a:gd name="adj" fmla="val 9429"/>
            </a:avLst>
          </a:prstGeom>
          <a:gradFill flip="none" rotWithShape="1">
            <a:gsLst>
              <a:gs pos="100000">
                <a:srgbClr val="82DC77"/>
              </a:gs>
              <a:gs pos="17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6" name="CuadroTexto 75">
            <a:extLst>
              <a:ext uri="{FF2B5EF4-FFF2-40B4-BE49-F238E27FC236}">
                <a16:creationId xmlns:a16="http://schemas.microsoft.com/office/drawing/2014/main" id="{53CC9052-6921-51F8-662D-8FBB793C3698}"/>
              </a:ext>
            </a:extLst>
          </p:cNvPr>
          <p:cNvSpPr txBox="1"/>
          <p:nvPr/>
        </p:nvSpPr>
        <p:spPr>
          <a:xfrm>
            <a:off x="3589140" y="258497"/>
            <a:ext cx="484556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42BB60"/>
                </a:solidFill>
                <a:latin typeface="Arial" panose="020B0604020202020204" pitchFamily="34" charset="0"/>
                <a:ea typeface="PP Neue Montreal" pitchFamily="2" charset="77"/>
              </a:rPr>
              <a:t>El préstec </a:t>
            </a:r>
          </a:p>
        </p:txBody>
      </p:sp>
      <p:sp>
        <p:nvSpPr>
          <p:cNvPr id="25" name="CuadroTexto 24">
            <a:extLst>
              <a:ext uri="{FF2B5EF4-FFF2-40B4-BE49-F238E27FC236}">
                <a16:creationId xmlns:a16="http://schemas.microsoft.com/office/drawing/2014/main" id="{588BB630-AD59-8AE8-58D6-F4F642D5B7F9}"/>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42" name="CuadroTexto 41">
            <a:extLst>
              <a:ext uri="{FF2B5EF4-FFF2-40B4-BE49-F238E27FC236}">
                <a16:creationId xmlns:a16="http://schemas.microsoft.com/office/drawing/2014/main" id="{DFD507D1-BEF0-DBD7-CCA4-B4ABC3997E31}"/>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EM COSTA?</a:t>
            </a:r>
          </a:p>
        </p:txBody>
      </p:sp>
      <p:pic>
        <p:nvPicPr>
          <p:cNvPr id="43" name="Imagen 42">
            <a:extLst>
              <a:ext uri="{FF2B5EF4-FFF2-40B4-BE49-F238E27FC236}">
                <a16:creationId xmlns:a16="http://schemas.microsoft.com/office/drawing/2014/main" id="{1B4F5557-E277-3931-D3BB-2BA8536C86B7}"/>
              </a:ext>
            </a:extLst>
          </p:cNvPr>
          <p:cNvPicPr>
            <a:picLocks noChangeAspect="1"/>
          </p:cNvPicPr>
          <p:nvPr/>
        </p:nvPicPr>
        <p:blipFill>
          <a:blip r:embed="rId3"/>
          <a:srcRect/>
          <a:stretch/>
        </p:blipFill>
        <p:spPr>
          <a:xfrm>
            <a:off x="305731" y="4003742"/>
            <a:ext cx="352154" cy="279294"/>
          </a:xfrm>
          <a:prstGeom prst="rect">
            <a:avLst/>
          </a:prstGeom>
        </p:spPr>
      </p:pic>
      <p:sp>
        <p:nvSpPr>
          <p:cNvPr id="44" name="CuadroTexto 43">
            <a:extLst>
              <a:ext uri="{FF2B5EF4-FFF2-40B4-BE49-F238E27FC236}">
                <a16:creationId xmlns:a16="http://schemas.microsoft.com/office/drawing/2014/main" id="{CFCEEFB7-99A8-EC4C-9ED6-F1E4CA520A5B}"/>
              </a:ext>
            </a:extLst>
          </p:cNvPr>
          <p:cNvSpPr txBox="1"/>
          <p:nvPr/>
        </p:nvSpPr>
        <p:spPr>
          <a:xfrm>
            <a:off x="210019" y="4265373"/>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QUANT</a:t>
            </a:r>
          </a:p>
        </p:txBody>
      </p:sp>
      <p:sp>
        <p:nvSpPr>
          <p:cNvPr id="53" name="CuadroTexto 52">
            <a:extLst>
              <a:ext uri="{FF2B5EF4-FFF2-40B4-BE49-F238E27FC236}">
                <a16:creationId xmlns:a16="http://schemas.microsoft.com/office/drawing/2014/main" id="{A6DA48EA-23E6-DCB4-7755-92EC858AEBBA}"/>
              </a:ext>
            </a:extLst>
          </p:cNvPr>
          <p:cNvSpPr txBox="1"/>
          <p:nvPr/>
        </p:nvSpPr>
        <p:spPr>
          <a:xfrm>
            <a:off x="2611059" y="2044014"/>
            <a:ext cx="6029766" cy="461665"/>
          </a:xfrm>
          <a:prstGeom prst="rect">
            <a:avLst/>
          </a:prstGeom>
          <a:noFill/>
          <a:effectLst/>
        </p:spPr>
        <p:txBody>
          <a:bodyPr wrap="square" rtlCol="0">
            <a:spAutoFit/>
          </a:bodyPr>
          <a:lstStyle/>
          <a:p>
            <a:pPr algn="ctr">
              <a:buSzPct val="75000"/>
            </a:pPr>
            <a:r>
              <a:rPr lang="ca-ES" sz="1200" noProof="0" dirty="0">
                <a:latin typeface="Arial" panose="020B0604020202020204" pitchFamily="34" charset="0"/>
              </a:rPr>
              <a:t>Si he de demanar un préstec de 3.000 € en quotes mensuals i un interès del 12 %, quin préstec triaré?</a:t>
            </a:r>
            <a:r>
              <a:rPr lang="ca-ES" sz="1200" noProof="0" dirty="0">
                <a:solidFill>
                  <a:srgbClr val="002060"/>
                </a:solidFill>
                <a:latin typeface="Arial" panose="020B0604020202020204" pitchFamily="34" charset="0"/>
              </a:rPr>
              <a:t> </a:t>
            </a:r>
          </a:p>
        </p:txBody>
      </p:sp>
      <p:sp>
        <p:nvSpPr>
          <p:cNvPr id="64" name="CuadroTexto 63">
            <a:extLst>
              <a:ext uri="{FF2B5EF4-FFF2-40B4-BE49-F238E27FC236}">
                <a16:creationId xmlns:a16="http://schemas.microsoft.com/office/drawing/2014/main" id="{65ADE016-8A7C-81B5-9D2C-D43CAD190E46}"/>
              </a:ext>
            </a:extLst>
          </p:cNvPr>
          <p:cNvSpPr txBox="1"/>
          <p:nvPr/>
        </p:nvSpPr>
        <p:spPr>
          <a:xfrm>
            <a:off x="2629461" y="3179385"/>
            <a:ext cx="635794" cy="246221"/>
          </a:xfrm>
          <a:prstGeom prst="rect">
            <a:avLst/>
          </a:prstGeom>
          <a:noFill/>
          <a:effectLst/>
        </p:spPr>
        <p:txBody>
          <a:bodyPr wrap="square" rtlCol="0">
            <a:spAutoFit/>
          </a:bodyPr>
          <a:lstStyle/>
          <a:p>
            <a:pPr algn="ctr"/>
            <a:r>
              <a:rPr lang="ca-ES" sz="1000" b="1" noProof="0" dirty="0">
                <a:latin typeface="Arial" panose="020B0604020202020204" pitchFamily="34" charset="0"/>
                <a:ea typeface="PP Neue Montreal" pitchFamily="2" charset="77"/>
              </a:rPr>
              <a:t>Anys</a:t>
            </a:r>
          </a:p>
        </p:txBody>
      </p:sp>
      <p:sp>
        <p:nvSpPr>
          <p:cNvPr id="5" name="CuadroTexto 4">
            <a:extLst>
              <a:ext uri="{FF2B5EF4-FFF2-40B4-BE49-F238E27FC236}">
                <a16:creationId xmlns:a16="http://schemas.microsoft.com/office/drawing/2014/main" id="{72FD4BF7-1797-E53F-7ECC-25BFB9A7EB28}"/>
              </a:ext>
            </a:extLst>
          </p:cNvPr>
          <p:cNvSpPr txBox="1"/>
          <p:nvPr/>
        </p:nvSpPr>
        <p:spPr>
          <a:xfrm>
            <a:off x="3742578" y="3179385"/>
            <a:ext cx="985838" cy="246221"/>
          </a:xfrm>
          <a:prstGeom prst="rect">
            <a:avLst/>
          </a:prstGeom>
          <a:noFill/>
          <a:effectLst/>
        </p:spPr>
        <p:txBody>
          <a:bodyPr wrap="square" rtlCol="0">
            <a:spAutoFit/>
          </a:bodyPr>
          <a:lstStyle/>
          <a:p>
            <a:pPr algn="ctr"/>
            <a:r>
              <a:rPr lang="ca-ES" sz="1000" b="1" noProof="0" dirty="0">
                <a:latin typeface="Arial" panose="020B0604020202020204" pitchFamily="34" charset="0"/>
                <a:ea typeface="PP Neue Montreal" pitchFamily="2" charset="77"/>
              </a:rPr>
              <a:t>Quota</a:t>
            </a:r>
          </a:p>
        </p:txBody>
      </p:sp>
      <p:sp>
        <p:nvSpPr>
          <p:cNvPr id="6" name="CuadroTexto 5">
            <a:extLst>
              <a:ext uri="{FF2B5EF4-FFF2-40B4-BE49-F238E27FC236}">
                <a16:creationId xmlns:a16="http://schemas.microsoft.com/office/drawing/2014/main" id="{D00C77E4-4326-BEDF-5609-3D91587AE83E}"/>
              </a:ext>
            </a:extLst>
          </p:cNvPr>
          <p:cNvSpPr txBox="1"/>
          <p:nvPr/>
        </p:nvSpPr>
        <p:spPr>
          <a:xfrm>
            <a:off x="7637470" y="3179385"/>
            <a:ext cx="968402" cy="246221"/>
          </a:xfrm>
          <a:prstGeom prst="rect">
            <a:avLst/>
          </a:prstGeom>
          <a:noFill/>
          <a:effectLst/>
        </p:spPr>
        <p:txBody>
          <a:bodyPr wrap="square" rtlCol="0">
            <a:spAutoFit/>
          </a:bodyPr>
          <a:lstStyle/>
          <a:p>
            <a:pPr algn="ctr"/>
            <a:r>
              <a:rPr lang="ca-ES" sz="1000" b="1" noProof="0" dirty="0">
                <a:latin typeface="Arial" panose="020B0604020202020204" pitchFamily="34" charset="0"/>
                <a:ea typeface="PP Neue Montreal" pitchFamily="2" charset="77"/>
              </a:rPr>
              <a:t>Interessos</a:t>
            </a:r>
          </a:p>
        </p:txBody>
      </p:sp>
      <p:sp>
        <p:nvSpPr>
          <p:cNvPr id="7" name="CuadroTexto 6">
            <a:extLst>
              <a:ext uri="{FF2B5EF4-FFF2-40B4-BE49-F238E27FC236}">
                <a16:creationId xmlns:a16="http://schemas.microsoft.com/office/drawing/2014/main" id="{45CEEEFF-1A18-4C09-A904-A8E42A3E1D8C}"/>
              </a:ext>
            </a:extLst>
          </p:cNvPr>
          <p:cNvSpPr txBox="1"/>
          <p:nvPr/>
        </p:nvSpPr>
        <p:spPr>
          <a:xfrm>
            <a:off x="5196904" y="3179385"/>
            <a:ext cx="635794" cy="246221"/>
          </a:xfrm>
          <a:prstGeom prst="rect">
            <a:avLst/>
          </a:prstGeom>
          <a:noFill/>
          <a:effectLst/>
        </p:spPr>
        <p:txBody>
          <a:bodyPr wrap="square" rtlCol="0">
            <a:spAutoFit/>
          </a:bodyPr>
          <a:lstStyle/>
          <a:p>
            <a:pPr algn="ctr"/>
            <a:r>
              <a:rPr lang="ca-ES" sz="1000" b="1" noProof="0" dirty="0">
                <a:latin typeface="Arial" panose="020B0604020202020204" pitchFamily="34" charset="0"/>
                <a:ea typeface="PP Neue Montreal" pitchFamily="2" charset="77"/>
              </a:rPr>
              <a:t>TAE</a:t>
            </a:r>
          </a:p>
        </p:txBody>
      </p:sp>
      <p:sp>
        <p:nvSpPr>
          <p:cNvPr id="8" name="CuadroTexto 7">
            <a:extLst>
              <a:ext uri="{FF2B5EF4-FFF2-40B4-BE49-F238E27FC236}">
                <a16:creationId xmlns:a16="http://schemas.microsoft.com/office/drawing/2014/main" id="{2021A223-4412-EB60-E4E2-CB1D76C1CA88}"/>
              </a:ext>
            </a:extLst>
          </p:cNvPr>
          <p:cNvSpPr txBox="1"/>
          <p:nvPr/>
        </p:nvSpPr>
        <p:spPr>
          <a:xfrm>
            <a:off x="6296619" y="3139632"/>
            <a:ext cx="1086185" cy="400110"/>
          </a:xfrm>
          <a:prstGeom prst="rect">
            <a:avLst/>
          </a:prstGeom>
          <a:noFill/>
          <a:effectLst/>
        </p:spPr>
        <p:txBody>
          <a:bodyPr wrap="square" rtlCol="0">
            <a:spAutoFit/>
          </a:bodyPr>
          <a:lstStyle/>
          <a:p>
            <a:pPr algn="ctr"/>
            <a:r>
              <a:rPr lang="ca-ES" sz="1000" b="1" noProof="0" dirty="0">
                <a:latin typeface="Arial" panose="020B0604020202020204" pitchFamily="34" charset="0"/>
                <a:ea typeface="PP Neue Montreal" pitchFamily="2" charset="77"/>
              </a:rPr>
              <a:t>Pagament total</a:t>
            </a:r>
          </a:p>
        </p:txBody>
      </p:sp>
      <p:sp>
        <p:nvSpPr>
          <p:cNvPr id="11" name="CuadroTexto 10">
            <a:extLst>
              <a:ext uri="{FF2B5EF4-FFF2-40B4-BE49-F238E27FC236}">
                <a16:creationId xmlns:a16="http://schemas.microsoft.com/office/drawing/2014/main" id="{33C6596D-A66F-6749-9D67-BE243AD44882}"/>
              </a:ext>
            </a:extLst>
          </p:cNvPr>
          <p:cNvSpPr txBox="1"/>
          <p:nvPr/>
        </p:nvSpPr>
        <p:spPr>
          <a:xfrm>
            <a:off x="2655626" y="3607984"/>
            <a:ext cx="635794" cy="942694"/>
          </a:xfrm>
          <a:prstGeom prst="rect">
            <a:avLst/>
          </a:prstGeom>
          <a:noFill/>
          <a:effectLst/>
        </p:spPr>
        <p:txBody>
          <a:bodyPr wrap="square" rtlCol="0">
            <a:spAutoFit/>
          </a:bodyPr>
          <a:lstStyle/>
          <a:p>
            <a:pPr algn="ctr">
              <a:lnSpc>
                <a:spcPts val="1700"/>
              </a:lnSpc>
            </a:pPr>
            <a:r>
              <a:rPr lang="ca-ES" sz="1000" b="1" noProof="0" dirty="0">
                <a:latin typeface="Arial" panose="020B0604020202020204" pitchFamily="34" charset="0"/>
                <a:ea typeface="PP Neue Montreal" pitchFamily="2" charset="77"/>
              </a:rPr>
              <a:t>2</a:t>
            </a:r>
          </a:p>
          <a:p>
            <a:pPr algn="ctr">
              <a:lnSpc>
                <a:spcPts val="1700"/>
              </a:lnSpc>
            </a:pPr>
            <a:r>
              <a:rPr lang="ca-ES" sz="1000" b="1" noProof="0" dirty="0">
                <a:latin typeface="Arial" panose="020B0604020202020204" pitchFamily="34" charset="0"/>
                <a:ea typeface="PP Neue Montreal" pitchFamily="2" charset="77"/>
              </a:rPr>
              <a:t>3</a:t>
            </a:r>
          </a:p>
          <a:p>
            <a:pPr algn="ctr">
              <a:lnSpc>
                <a:spcPts val="1700"/>
              </a:lnSpc>
            </a:pPr>
            <a:r>
              <a:rPr lang="ca-ES" sz="1000" b="1" noProof="0" dirty="0">
                <a:latin typeface="Arial" panose="020B0604020202020204" pitchFamily="34" charset="0"/>
                <a:ea typeface="PP Neue Montreal" pitchFamily="2" charset="77"/>
              </a:rPr>
              <a:t>4</a:t>
            </a:r>
          </a:p>
          <a:p>
            <a:pPr algn="ctr">
              <a:lnSpc>
                <a:spcPts val="1700"/>
              </a:lnSpc>
            </a:pPr>
            <a:r>
              <a:rPr lang="ca-ES" sz="1000" b="1" noProof="0" dirty="0">
                <a:latin typeface="Arial" panose="020B0604020202020204" pitchFamily="34" charset="0"/>
                <a:ea typeface="PP Neue Montreal" pitchFamily="2" charset="77"/>
              </a:rPr>
              <a:t>5</a:t>
            </a:r>
          </a:p>
        </p:txBody>
      </p:sp>
      <p:sp>
        <p:nvSpPr>
          <p:cNvPr id="12" name="CuadroTexto 11">
            <a:extLst>
              <a:ext uri="{FF2B5EF4-FFF2-40B4-BE49-F238E27FC236}">
                <a16:creationId xmlns:a16="http://schemas.microsoft.com/office/drawing/2014/main" id="{0C653AEE-9412-7555-DF1D-F90741776087}"/>
              </a:ext>
            </a:extLst>
          </p:cNvPr>
          <p:cNvSpPr txBox="1"/>
          <p:nvPr/>
        </p:nvSpPr>
        <p:spPr>
          <a:xfrm>
            <a:off x="3843782" y="3607984"/>
            <a:ext cx="779855" cy="942694"/>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141,22</a:t>
            </a:r>
          </a:p>
          <a:p>
            <a:pPr algn="ctr">
              <a:lnSpc>
                <a:spcPts val="1700"/>
              </a:lnSpc>
            </a:pPr>
            <a:r>
              <a:rPr lang="ca-ES" sz="1000" noProof="0" dirty="0">
                <a:latin typeface="Arial" panose="020B0604020202020204" pitchFamily="34" charset="0"/>
                <a:ea typeface="PP Neue Montreal Book" pitchFamily="2" charset="77"/>
              </a:rPr>
              <a:t>99,64</a:t>
            </a:r>
          </a:p>
          <a:p>
            <a:pPr algn="ctr">
              <a:lnSpc>
                <a:spcPts val="1700"/>
              </a:lnSpc>
            </a:pPr>
            <a:r>
              <a:rPr lang="ca-ES" sz="1000" noProof="0" dirty="0">
                <a:latin typeface="Arial" panose="020B0604020202020204" pitchFamily="34" charset="0"/>
                <a:ea typeface="PP Neue Montreal Book" pitchFamily="2" charset="77"/>
              </a:rPr>
              <a:t>79,00</a:t>
            </a:r>
          </a:p>
          <a:p>
            <a:pPr algn="ctr">
              <a:lnSpc>
                <a:spcPts val="1700"/>
              </a:lnSpc>
            </a:pPr>
            <a:r>
              <a:rPr lang="ca-ES" sz="1000" noProof="0" dirty="0">
                <a:latin typeface="Arial" panose="020B0604020202020204" pitchFamily="34" charset="0"/>
                <a:ea typeface="PP Neue Montreal Book" pitchFamily="2" charset="77"/>
              </a:rPr>
              <a:t>66,73</a:t>
            </a:r>
          </a:p>
        </p:txBody>
      </p:sp>
      <p:sp>
        <p:nvSpPr>
          <p:cNvPr id="14" name="CuadroTexto 13">
            <a:extLst>
              <a:ext uri="{FF2B5EF4-FFF2-40B4-BE49-F238E27FC236}">
                <a16:creationId xmlns:a16="http://schemas.microsoft.com/office/drawing/2014/main" id="{F2D98C54-C463-447B-AEE4-AD95C0CE652C}"/>
              </a:ext>
            </a:extLst>
          </p:cNvPr>
          <p:cNvSpPr txBox="1"/>
          <p:nvPr/>
        </p:nvSpPr>
        <p:spPr>
          <a:xfrm>
            <a:off x="5129343" y="3607984"/>
            <a:ext cx="779855" cy="942694"/>
          </a:xfrm>
          <a:prstGeom prst="rect">
            <a:avLst/>
          </a:prstGeom>
          <a:noFill/>
          <a:effectLst/>
        </p:spPr>
        <p:txBody>
          <a:bodyPr wrap="square" rtlCol="0">
            <a:spAutoFit/>
          </a:bodyPr>
          <a:lstStyle/>
          <a:p>
            <a:pPr algn="ctr">
              <a:lnSpc>
                <a:spcPts val="1700"/>
              </a:lnSpc>
            </a:pPr>
            <a:r>
              <a:rPr lang="ca-ES" sz="1000" b="1" noProof="0" dirty="0">
                <a:latin typeface="Arial" panose="020B0604020202020204" pitchFamily="34" charset="0"/>
                <a:ea typeface="PP Neue Montreal" pitchFamily="2" charset="77"/>
              </a:rPr>
              <a:t>12,68 %</a:t>
            </a:r>
          </a:p>
          <a:p>
            <a:pPr algn="ctr">
              <a:lnSpc>
                <a:spcPts val="1700"/>
              </a:lnSpc>
            </a:pPr>
            <a:r>
              <a:rPr lang="ca-ES" sz="1000" b="1" noProof="0" dirty="0">
                <a:latin typeface="Arial" panose="020B0604020202020204" pitchFamily="34" charset="0"/>
                <a:ea typeface="PP Neue Montreal" pitchFamily="2" charset="77"/>
              </a:rPr>
              <a:t>12,68 %</a:t>
            </a:r>
          </a:p>
          <a:p>
            <a:pPr algn="ctr">
              <a:lnSpc>
                <a:spcPts val="1700"/>
              </a:lnSpc>
            </a:pPr>
            <a:r>
              <a:rPr lang="ca-ES" sz="1000" b="1" noProof="0" dirty="0">
                <a:latin typeface="Arial" panose="020B0604020202020204" pitchFamily="34" charset="0"/>
                <a:ea typeface="PP Neue Montreal" pitchFamily="2" charset="77"/>
              </a:rPr>
              <a:t>12,68 %</a:t>
            </a:r>
          </a:p>
          <a:p>
            <a:pPr algn="ctr">
              <a:lnSpc>
                <a:spcPts val="1700"/>
              </a:lnSpc>
            </a:pPr>
            <a:r>
              <a:rPr lang="ca-ES" sz="1000" b="1" noProof="0" dirty="0">
                <a:latin typeface="Arial" panose="020B0604020202020204" pitchFamily="34" charset="0"/>
                <a:ea typeface="PP Neue Montreal" pitchFamily="2" charset="77"/>
              </a:rPr>
              <a:t>12,68 %</a:t>
            </a:r>
          </a:p>
        </p:txBody>
      </p:sp>
      <p:sp>
        <p:nvSpPr>
          <p:cNvPr id="15" name="CuadroTexto 14">
            <a:extLst>
              <a:ext uri="{FF2B5EF4-FFF2-40B4-BE49-F238E27FC236}">
                <a16:creationId xmlns:a16="http://schemas.microsoft.com/office/drawing/2014/main" id="{62D212A5-84D1-0A4E-7A80-B8E9D901A6B5}"/>
              </a:ext>
            </a:extLst>
          </p:cNvPr>
          <p:cNvSpPr txBox="1"/>
          <p:nvPr/>
        </p:nvSpPr>
        <p:spPr>
          <a:xfrm>
            <a:off x="6529695" y="3607984"/>
            <a:ext cx="635794" cy="288669"/>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3.389</a:t>
            </a:r>
          </a:p>
        </p:txBody>
      </p:sp>
      <p:cxnSp>
        <p:nvCxnSpPr>
          <p:cNvPr id="24" name="Conector recto 23">
            <a:extLst>
              <a:ext uri="{FF2B5EF4-FFF2-40B4-BE49-F238E27FC236}">
                <a16:creationId xmlns:a16="http://schemas.microsoft.com/office/drawing/2014/main" id="{5CDEA23E-E576-974C-D0CB-FCA4AC6F7FFB}"/>
              </a:ext>
            </a:extLst>
          </p:cNvPr>
          <p:cNvCxnSpPr>
            <a:cxnSpLocks/>
          </p:cNvCxnSpPr>
          <p:nvPr/>
        </p:nvCxnSpPr>
        <p:spPr>
          <a:xfrm>
            <a:off x="7450055" y="3085379"/>
            <a:ext cx="0" cy="140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4811AE40-C9E9-8946-71AD-20DCFBE20D7E}"/>
              </a:ext>
            </a:extLst>
          </p:cNvPr>
          <p:cNvCxnSpPr>
            <a:cxnSpLocks/>
          </p:cNvCxnSpPr>
          <p:nvPr/>
        </p:nvCxnSpPr>
        <p:spPr>
          <a:xfrm flipH="1">
            <a:off x="2478150" y="3521519"/>
            <a:ext cx="61626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uadroTexto 2">
            <a:extLst>
              <a:ext uri="{FF2B5EF4-FFF2-40B4-BE49-F238E27FC236}">
                <a16:creationId xmlns:a16="http://schemas.microsoft.com/office/drawing/2014/main" id="{110FC6BF-8C8E-4449-CB58-B579DF7746BD}"/>
              </a:ext>
            </a:extLst>
          </p:cNvPr>
          <p:cNvSpPr txBox="1"/>
          <p:nvPr/>
        </p:nvSpPr>
        <p:spPr>
          <a:xfrm>
            <a:off x="4572000" y="916523"/>
            <a:ext cx="3845608"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42BB60"/>
                </a:solidFill>
                <a:latin typeface="Arial" panose="020B0604020202020204" pitchFamily="34" charset="0"/>
                <a:ea typeface="PP Neue Montreal" pitchFamily="2" charset="77"/>
              </a:rPr>
              <a:t>personal</a:t>
            </a:r>
          </a:p>
        </p:txBody>
      </p:sp>
      <p:cxnSp>
        <p:nvCxnSpPr>
          <p:cNvPr id="19" name="Conector recto 18">
            <a:extLst>
              <a:ext uri="{FF2B5EF4-FFF2-40B4-BE49-F238E27FC236}">
                <a16:creationId xmlns:a16="http://schemas.microsoft.com/office/drawing/2014/main" id="{9DAB388E-9717-A1A7-C2BE-ED008A5AD1C1}"/>
              </a:ext>
            </a:extLst>
          </p:cNvPr>
          <p:cNvCxnSpPr>
            <a:cxnSpLocks/>
          </p:cNvCxnSpPr>
          <p:nvPr/>
        </p:nvCxnSpPr>
        <p:spPr>
          <a:xfrm>
            <a:off x="6159640" y="3085379"/>
            <a:ext cx="0" cy="140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40D154D9-3E8B-51E5-AACC-04EB1F147D8E}"/>
              </a:ext>
            </a:extLst>
          </p:cNvPr>
          <p:cNvCxnSpPr>
            <a:cxnSpLocks/>
          </p:cNvCxnSpPr>
          <p:nvPr/>
        </p:nvCxnSpPr>
        <p:spPr>
          <a:xfrm>
            <a:off x="4869225" y="3085379"/>
            <a:ext cx="0" cy="140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1008AFCE-E6EB-327E-7FA7-E488BD374E75}"/>
              </a:ext>
            </a:extLst>
          </p:cNvPr>
          <p:cNvCxnSpPr>
            <a:cxnSpLocks/>
          </p:cNvCxnSpPr>
          <p:nvPr/>
        </p:nvCxnSpPr>
        <p:spPr>
          <a:xfrm>
            <a:off x="3587356" y="3085379"/>
            <a:ext cx="0" cy="140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39586987-93D2-B7CC-6B70-59918ACE7568}"/>
              </a:ext>
            </a:extLst>
          </p:cNvPr>
          <p:cNvSpPr txBox="1"/>
          <p:nvPr/>
        </p:nvSpPr>
        <p:spPr>
          <a:xfrm>
            <a:off x="6529695" y="3819931"/>
            <a:ext cx="635794" cy="288669"/>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3.587</a:t>
            </a:r>
          </a:p>
        </p:txBody>
      </p:sp>
      <p:sp>
        <p:nvSpPr>
          <p:cNvPr id="16" name="CuadroTexto 15">
            <a:extLst>
              <a:ext uri="{FF2B5EF4-FFF2-40B4-BE49-F238E27FC236}">
                <a16:creationId xmlns:a16="http://schemas.microsoft.com/office/drawing/2014/main" id="{8E1D8422-770E-8753-3FB7-43B061C43FE3}"/>
              </a:ext>
            </a:extLst>
          </p:cNvPr>
          <p:cNvSpPr txBox="1"/>
          <p:nvPr/>
        </p:nvSpPr>
        <p:spPr>
          <a:xfrm>
            <a:off x="6529695" y="4031878"/>
            <a:ext cx="635794" cy="288669"/>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3.792</a:t>
            </a:r>
          </a:p>
        </p:txBody>
      </p:sp>
      <p:sp>
        <p:nvSpPr>
          <p:cNvPr id="17" name="CuadroTexto 16">
            <a:extLst>
              <a:ext uri="{FF2B5EF4-FFF2-40B4-BE49-F238E27FC236}">
                <a16:creationId xmlns:a16="http://schemas.microsoft.com/office/drawing/2014/main" id="{662E44DE-ECA9-998F-337D-26E932EA1CEA}"/>
              </a:ext>
            </a:extLst>
          </p:cNvPr>
          <p:cNvSpPr txBox="1"/>
          <p:nvPr/>
        </p:nvSpPr>
        <p:spPr>
          <a:xfrm>
            <a:off x="6529695" y="4243825"/>
            <a:ext cx="635794" cy="288669"/>
          </a:xfrm>
          <a:prstGeom prst="rect">
            <a:avLst/>
          </a:prstGeom>
          <a:noFill/>
          <a:effectLst/>
        </p:spPr>
        <p:txBody>
          <a:bodyPr wrap="square" rtlCol="0">
            <a:spAutoFit/>
          </a:bodyPr>
          <a:lstStyle/>
          <a:p>
            <a:pPr algn="ctr">
              <a:lnSpc>
                <a:spcPts val="1700"/>
              </a:lnSpc>
            </a:pPr>
            <a:r>
              <a:rPr lang="ca-ES" sz="1000" noProof="0" dirty="0">
                <a:latin typeface="Arial" panose="020B0604020202020204" pitchFamily="34" charset="0"/>
                <a:ea typeface="PP Neue Montreal Book" pitchFamily="2" charset="77"/>
              </a:rPr>
              <a:t>4.004</a:t>
            </a:r>
          </a:p>
        </p:txBody>
      </p:sp>
      <p:sp>
        <p:nvSpPr>
          <p:cNvPr id="29" name="CuadroTexto 28">
            <a:extLst>
              <a:ext uri="{FF2B5EF4-FFF2-40B4-BE49-F238E27FC236}">
                <a16:creationId xmlns:a16="http://schemas.microsoft.com/office/drawing/2014/main" id="{1657742B-DFC3-8706-3CF4-A2E0D04F846E}"/>
              </a:ext>
            </a:extLst>
          </p:cNvPr>
          <p:cNvSpPr txBox="1"/>
          <p:nvPr/>
        </p:nvSpPr>
        <p:spPr>
          <a:xfrm>
            <a:off x="7795321" y="3607984"/>
            <a:ext cx="635794" cy="288669"/>
          </a:xfrm>
          <a:prstGeom prst="rect">
            <a:avLst/>
          </a:prstGeom>
          <a:noFill/>
          <a:effectLst/>
        </p:spPr>
        <p:txBody>
          <a:bodyPr wrap="square" rtlCol="0">
            <a:spAutoFit/>
          </a:bodyPr>
          <a:lstStyle/>
          <a:p>
            <a:pPr algn="ctr">
              <a:lnSpc>
                <a:spcPts val="1700"/>
              </a:lnSpc>
            </a:pPr>
            <a:r>
              <a:rPr lang="ca-ES" sz="1000" b="1" noProof="0" dirty="0">
                <a:latin typeface="Arial" panose="020B0604020202020204" pitchFamily="34" charset="0"/>
                <a:ea typeface="PP Neue Montreal" pitchFamily="2" charset="77"/>
              </a:rPr>
              <a:t>389</a:t>
            </a:r>
            <a:endParaRPr lang="ca-ES" sz="1000" noProof="0" dirty="0">
              <a:latin typeface="Arial" panose="020B0604020202020204" pitchFamily="34" charset="0"/>
              <a:ea typeface="PP Neue Montreal Book" pitchFamily="2" charset="77"/>
            </a:endParaRPr>
          </a:p>
        </p:txBody>
      </p:sp>
      <p:sp>
        <p:nvSpPr>
          <p:cNvPr id="31" name="CuadroTexto 30">
            <a:extLst>
              <a:ext uri="{FF2B5EF4-FFF2-40B4-BE49-F238E27FC236}">
                <a16:creationId xmlns:a16="http://schemas.microsoft.com/office/drawing/2014/main" id="{3E59087F-40CF-465F-583D-1319030B8A6B}"/>
              </a:ext>
            </a:extLst>
          </p:cNvPr>
          <p:cNvSpPr txBox="1"/>
          <p:nvPr/>
        </p:nvSpPr>
        <p:spPr>
          <a:xfrm>
            <a:off x="7795321" y="3819931"/>
            <a:ext cx="635794" cy="288669"/>
          </a:xfrm>
          <a:prstGeom prst="rect">
            <a:avLst/>
          </a:prstGeom>
          <a:noFill/>
          <a:effectLst/>
        </p:spPr>
        <p:txBody>
          <a:bodyPr wrap="square" rtlCol="0">
            <a:spAutoFit/>
          </a:bodyPr>
          <a:lstStyle/>
          <a:p>
            <a:pPr algn="ctr">
              <a:lnSpc>
                <a:spcPts val="1700"/>
              </a:lnSpc>
            </a:pPr>
            <a:r>
              <a:rPr lang="ca-ES" sz="1000" b="1" noProof="0" dirty="0">
                <a:latin typeface="Arial" panose="020B0604020202020204" pitchFamily="34" charset="0"/>
                <a:ea typeface="PP Neue Montreal" pitchFamily="2" charset="77"/>
              </a:rPr>
              <a:t>587</a:t>
            </a:r>
            <a:endParaRPr lang="ca-ES" sz="1000" noProof="0" dirty="0">
              <a:latin typeface="Arial" panose="020B0604020202020204" pitchFamily="34" charset="0"/>
              <a:ea typeface="PP Neue Montreal Book" pitchFamily="2" charset="77"/>
            </a:endParaRPr>
          </a:p>
        </p:txBody>
      </p:sp>
      <p:sp>
        <p:nvSpPr>
          <p:cNvPr id="41" name="CuadroTexto 40">
            <a:extLst>
              <a:ext uri="{FF2B5EF4-FFF2-40B4-BE49-F238E27FC236}">
                <a16:creationId xmlns:a16="http://schemas.microsoft.com/office/drawing/2014/main" id="{6B330D6D-98A2-D260-9C04-C9E0C635865A}"/>
              </a:ext>
            </a:extLst>
          </p:cNvPr>
          <p:cNvSpPr txBox="1"/>
          <p:nvPr/>
        </p:nvSpPr>
        <p:spPr>
          <a:xfrm>
            <a:off x="7795321" y="4031878"/>
            <a:ext cx="635794" cy="288669"/>
          </a:xfrm>
          <a:prstGeom prst="rect">
            <a:avLst/>
          </a:prstGeom>
          <a:noFill/>
          <a:effectLst/>
        </p:spPr>
        <p:txBody>
          <a:bodyPr wrap="square" rtlCol="0">
            <a:spAutoFit/>
          </a:bodyPr>
          <a:lstStyle/>
          <a:p>
            <a:pPr algn="ctr">
              <a:lnSpc>
                <a:spcPts val="1700"/>
              </a:lnSpc>
            </a:pPr>
            <a:r>
              <a:rPr lang="ca-ES" sz="1000" b="1" noProof="0" dirty="0">
                <a:latin typeface="Arial" panose="020B0604020202020204" pitchFamily="34" charset="0"/>
                <a:ea typeface="PP Neue Montreal" pitchFamily="2" charset="77"/>
              </a:rPr>
              <a:t>792</a:t>
            </a:r>
            <a:endParaRPr lang="ca-ES" sz="1000" noProof="0" dirty="0">
              <a:latin typeface="Arial" panose="020B0604020202020204" pitchFamily="34" charset="0"/>
              <a:ea typeface="PP Neue Montreal Book" pitchFamily="2" charset="77"/>
            </a:endParaRPr>
          </a:p>
        </p:txBody>
      </p:sp>
      <p:sp>
        <p:nvSpPr>
          <p:cNvPr id="50" name="CuadroTexto 49">
            <a:extLst>
              <a:ext uri="{FF2B5EF4-FFF2-40B4-BE49-F238E27FC236}">
                <a16:creationId xmlns:a16="http://schemas.microsoft.com/office/drawing/2014/main" id="{6C43C56D-8C40-BEB2-FF46-3F0B4C47ED17}"/>
              </a:ext>
            </a:extLst>
          </p:cNvPr>
          <p:cNvSpPr txBox="1"/>
          <p:nvPr/>
        </p:nvSpPr>
        <p:spPr>
          <a:xfrm>
            <a:off x="7795321" y="4243825"/>
            <a:ext cx="635794" cy="288669"/>
          </a:xfrm>
          <a:prstGeom prst="rect">
            <a:avLst/>
          </a:prstGeom>
          <a:noFill/>
          <a:effectLst/>
        </p:spPr>
        <p:txBody>
          <a:bodyPr wrap="square" rtlCol="0">
            <a:spAutoFit/>
          </a:bodyPr>
          <a:lstStyle/>
          <a:p>
            <a:pPr algn="ctr">
              <a:lnSpc>
                <a:spcPts val="1700"/>
              </a:lnSpc>
            </a:pPr>
            <a:r>
              <a:rPr lang="ca-ES" sz="1000" b="1" noProof="0" dirty="0">
                <a:latin typeface="Arial" panose="020B0604020202020204" pitchFamily="34" charset="0"/>
                <a:ea typeface="PP Neue Montreal" pitchFamily="2" charset="77"/>
              </a:rPr>
              <a:t>1.004</a:t>
            </a:r>
            <a:endParaRPr lang="ca-ES" sz="1000" noProof="0" dirty="0">
              <a:latin typeface="Arial" panose="020B0604020202020204" pitchFamily="34" charset="0"/>
              <a:ea typeface="PP Neue Montreal Book" pitchFamily="2" charset="77"/>
            </a:endParaRPr>
          </a:p>
        </p:txBody>
      </p:sp>
      <p:grpSp>
        <p:nvGrpSpPr>
          <p:cNvPr id="13" name="Grupo 12">
            <a:extLst>
              <a:ext uri="{FF2B5EF4-FFF2-40B4-BE49-F238E27FC236}">
                <a16:creationId xmlns:a16="http://schemas.microsoft.com/office/drawing/2014/main" id="{982A85CB-DC45-C77A-62D5-7F22169692CF}"/>
              </a:ext>
            </a:extLst>
          </p:cNvPr>
          <p:cNvGrpSpPr/>
          <p:nvPr/>
        </p:nvGrpSpPr>
        <p:grpSpPr>
          <a:xfrm>
            <a:off x="239547" y="884830"/>
            <a:ext cx="1367111" cy="1979553"/>
            <a:chOff x="239547" y="1370936"/>
            <a:chExt cx="1367111" cy="1979553"/>
          </a:xfrm>
        </p:grpSpPr>
        <p:sp>
          <p:nvSpPr>
            <p:cNvPr id="18" name="CuadroTexto 17">
              <a:hlinkClick r:id="rId4" action="ppaction://hlinksldjump"/>
              <a:extLst>
                <a:ext uri="{FF2B5EF4-FFF2-40B4-BE49-F238E27FC236}">
                  <a16:creationId xmlns:a16="http://schemas.microsoft.com/office/drawing/2014/main" id="{77263FEA-A10E-B938-78D3-4E6F1D5B989C}"/>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21" name="CuadroTexto 20">
              <a:hlinkClick r:id="rId5" action="ppaction://hlinksldjump"/>
              <a:extLst>
                <a:ext uri="{FF2B5EF4-FFF2-40B4-BE49-F238E27FC236}">
                  <a16:creationId xmlns:a16="http://schemas.microsoft.com/office/drawing/2014/main" id="{5F23FB73-86A9-B636-C18F-9A6D6D1F8AB1}"/>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22" name="CuadroTexto 21">
              <a:hlinkClick r:id="rId6" action="ppaction://hlinksldjump"/>
              <a:extLst>
                <a:ext uri="{FF2B5EF4-FFF2-40B4-BE49-F238E27FC236}">
                  <a16:creationId xmlns:a16="http://schemas.microsoft.com/office/drawing/2014/main" id="{13846591-62BE-617F-D3F4-001EC02D6C52}"/>
                </a:ext>
              </a:extLst>
            </p:cNvPr>
            <p:cNvSpPr txBox="1"/>
            <p:nvPr/>
          </p:nvSpPr>
          <p:spPr>
            <a:xfrm>
              <a:off x="239547" y="1936437"/>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QUANT EM COSTA?</a:t>
              </a:r>
            </a:p>
          </p:txBody>
        </p:sp>
        <p:sp>
          <p:nvSpPr>
            <p:cNvPr id="23" name="CuadroTexto 22">
              <a:hlinkClick r:id="rId7" action="ppaction://hlinksldjump"/>
              <a:extLst>
                <a:ext uri="{FF2B5EF4-FFF2-40B4-BE49-F238E27FC236}">
                  <a16:creationId xmlns:a16="http://schemas.microsoft.com/office/drawing/2014/main" id="{7B7661D5-65D4-B227-D73F-3FDFBCB21169}"/>
                </a:ext>
              </a:extLst>
            </p:cNvPr>
            <p:cNvSpPr txBox="1"/>
            <p:nvPr/>
          </p:nvSpPr>
          <p:spPr>
            <a:xfrm>
              <a:off x="239547" y="2790398"/>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52" name="CuadroTexto 51">
              <a:hlinkClick r:id="rId8" action="ppaction://hlinksldjump"/>
              <a:extLst>
                <a:ext uri="{FF2B5EF4-FFF2-40B4-BE49-F238E27FC236}">
                  <a16:creationId xmlns:a16="http://schemas.microsoft.com/office/drawing/2014/main" id="{3B84D740-AE39-78B3-FCDC-E38E8EC1718D}"/>
                </a:ext>
              </a:extLst>
            </p:cNvPr>
            <p:cNvSpPr txBox="1"/>
            <p:nvPr/>
          </p:nvSpPr>
          <p:spPr>
            <a:xfrm>
              <a:off x="239547" y="305903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54" name="Conector recto 53">
              <a:extLst>
                <a:ext uri="{FF2B5EF4-FFF2-40B4-BE49-F238E27FC236}">
                  <a16:creationId xmlns:a16="http://schemas.microsoft.com/office/drawing/2014/main" id="{5449A842-29D4-275A-414A-D57900AA5035}"/>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Conector recto 56">
              <a:extLst>
                <a:ext uri="{FF2B5EF4-FFF2-40B4-BE49-F238E27FC236}">
                  <a16:creationId xmlns:a16="http://schemas.microsoft.com/office/drawing/2014/main" id="{43B89B20-FDBD-4FE9-9368-0775D44AD4C0}"/>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Conector recto 57">
              <a:extLst>
                <a:ext uri="{FF2B5EF4-FFF2-40B4-BE49-F238E27FC236}">
                  <a16:creationId xmlns:a16="http://schemas.microsoft.com/office/drawing/2014/main" id="{BFE7C781-EDB3-11A8-C5C8-20048439379B}"/>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Conector recto 58">
              <a:extLst>
                <a:ext uri="{FF2B5EF4-FFF2-40B4-BE49-F238E27FC236}">
                  <a16:creationId xmlns:a16="http://schemas.microsoft.com/office/drawing/2014/main" id="{97A7FED2-D30F-6684-ECBE-236A2BFBB892}"/>
                </a:ext>
              </a:extLst>
            </p:cNvPr>
            <p:cNvCxnSpPr/>
            <p:nvPr/>
          </p:nvCxnSpPr>
          <p:spPr>
            <a:xfrm>
              <a:off x="325464" y="279803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Conector recto 59">
              <a:extLst>
                <a:ext uri="{FF2B5EF4-FFF2-40B4-BE49-F238E27FC236}">
                  <a16:creationId xmlns:a16="http://schemas.microsoft.com/office/drawing/2014/main" id="{D256ED1B-8D05-E222-FA00-04216E79C5D1}"/>
                </a:ext>
              </a:extLst>
            </p:cNvPr>
            <p:cNvCxnSpPr/>
            <p:nvPr/>
          </p:nvCxnSpPr>
          <p:spPr>
            <a:xfrm>
              <a:off x="325464" y="307426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Conector recto 60">
              <a:extLst>
                <a:ext uri="{FF2B5EF4-FFF2-40B4-BE49-F238E27FC236}">
                  <a16:creationId xmlns:a16="http://schemas.microsoft.com/office/drawing/2014/main" id="{35B778B3-AFA6-0472-34B1-1BEC0E0EB71A}"/>
                </a:ext>
              </a:extLst>
            </p:cNvPr>
            <p:cNvCxnSpPr/>
            <p:nvPr/>
          </p:nvCxnSpPr>
          <p:spPr>
            <a:xfrm>
              <a:off x="325464" y="33504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CuadroTexto 61">
              <a:hlinkClick r:id="rId9" action="ppaction://hlinksldjump"/>
              <a:extLst>
                <a:ext uri="{FF2B5EF4-FFF2-40B4-BE49-F238E27FC236}">
                  <a16:creationId xmlns:a16="http://schemas.microsoft.com/office/drawing/2014/main" id="{AA75752C-AEE3-AF60-7B68-7510088DBE64}"/>
                </a:ext>
              </a:extLst>
            </p:cNvPr>
            <p:cNvSpPr txBox="1"/>
            <p:nvPr/>
          </p:nvSpPr>
          <p:spPr>
            <a:xfrm>
              <a:off x="239547" y="2057102"/>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TIN </a:t>
              </a:r>
              <a:r>
                <a:rPr lang="ca-ES" sz="700" noProof="0" dirty="0" err="1">
                  <a:solidFill>
                    <a:schemeClr val="bg1">
                      <a:alpha val="50000"/>
                    </a:schemeClr>
                  </a:solidFill>
                  <a:latin typeface="Arial" panose="020B0604020202020204" pitchFamily="34" charset="0"/>
                  <a:ea typeface="PP Neue Montreal Book" pitchFamily="2" charset="77"/>
                </a:rPr>
                <a:t>vs</a:t>
              </a:r>
              <a:r>
                <a:rPr lang="ca-ES" sz="700" noProof="0" dirty="0">
                  <a:solidFill>
                    <a:schemeClr val="bg1">
                      <a:alpha val="50000"/>
                    </a:schemeClr>
                  </a:solidFill>
                  <a:latin typeface="Arial" panose="020B0604020202020204" pitchFamily="34" charset="0"/>
                  <a:ea typeface="PP Neue Montreal Book" pitchFamily="2" charset="77"/>
                </a:rPr>
                <a:t> TAE</a:t>
              </a:r>
            </a:p>
          </p:txBody>
        </p:sp>
        <p:sp>
          <p:nvSpPr>
            <p:cNvPr id="63" name="CuadroTexto 62">
              <a:hlinkClick r:id="rId10" action="ppaction://hlinksldjump"/>
              <a:extLst>
                <a:ext uri="{FF2B5EF4-FFF2-40B4-BE49-F238E27FC236}">
                  <a16:creationId xmlns:a16="http://schemas.microsoft.com/office/drawing/2014/main" id="{DFD3A0C8-DC95-F2EE-121E-D68FC8025DF8}"/>
                </a:ext>
              </a:extLst>
            </p:cNvPr>
            <p:cNvSpPr txBox="1"/>
            <p:nvPr/>
          </p:nvSpPr>
          <p:spPr>
            <a:xfrm>
              <a:off x="239547" y="2178187"/>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Què és la TAE?</a:t>
              </a:r>
            </a:p>
          </p:txBody>
        </p:sp>
        <p:sp>
          <p:nvSpPr>
            <p:cNvPr id="65" name="CuadroTexto 64">
              <a:hlinkClick r:id="rId11" action="ppaction://hlinksldjump"/>
              <a:extLst>
                <a:ext uri="{FF2B5EF4-FFF2-40B4-BE49-F238E27FC236}">
                  <a16:creationId xmlns:a16="http://schemas.microsoft.com/office/drawing/2014/main" id="{63212860-FC84-76A3-ECFB-B6ACFEF59A42}"/>
                </a:ext>
              </a:extLst>
            </p:cNvPr>
            <p:cNvSpPr txBox="1"/>
            <p:nvPr/>
          </p:nvSpPr>
          <p:spPr>
            <a:xfrm>
              <a:off x="239547" y="2307623"/>
              <a:ext cx="1180526" cy="32316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Quin préstec   </a:t>
              </a:r>
              <a:br>
                <a:rPr lang="ca-ES" sz="700" noProof="0" dirty="0">
                  <a:solidFill>
                    <a:schemeClr val="bg1">
                      <a:alpha val="50000"/>
                    </a:schemeClr>
                  </a:solidFill>
                  <a:latin typeface="Arial" panose="020B0604020202020204" pitchFamily="34" charset="0"/>
                  <a:ea typeface="PP Neue Montreal Book" pitchFamily="2" charset="77"/>
                </a:rPr>
              </a:br>
              <a:r>
                <a:rPr lang="ca-ES" sz="700" noProof="0" dirty="0">
                  <a:solidFill>
                    <a:schemeClr val="bg1">
                      <a:alpha val="50000"/>
                    </a:schemeClr>
                  </a:solidFill>
                  <a:latin typeface="Arial" panose="020B0604020202020204" pitchFamily="34" charset="0"/>
                  <a:ea typeface="PP Neue Montreal Book" pitchFamily="2" charset="77"/>
                </a:rPr>
                <a:t>els convé</a:t>
              </a:r>
              <a:r>
                <a:rPr lang="ca-ES" sz="800" b="1" noProof="0" dirty="0">
                  <a:solidFill>
                    <a:schemeClr val="bg1">
                      <a:alpha val="50000"/>
                    </a:schemeClr>
                  </a:solidFill>
                  <a:latin typeface="Arial" panose="020B0604020202020204" pitchFamily="34" charset="0"/>
                  <a:ea typeface="PP Neue Montreal Book" pitchFamily="2" charset="77"/>
                </a:rPr>
                <a:t>?</a:t>
              </a:r>
              <a:endParaRPr lang="ca-ES" sz="700" noProof="0" dirty="0">
                <a:solidFill>
                  <a:schemeClr val="bg1">
                    <a:alpha val="50000"/>
                  </a:schemeClr>
                </a:solidFill>
                <a:latin typeface="Arial" panose="020B0604020202020204" pitchFamily="34" charset="0"/>
                <a:ea typeface="PP Neue Montreal Book" pitchFamily="2" charset="77"/>
              </a:endParaRPr>
            </a:p>
          </p:txBody>
        </p:sp>
        <p:sp>
          <p:nvSpPr>
            <p:cNvPr id="66" name="CuadroTexto 65">
              <a:hlinkClick r:id="rId12" action="ppaction://hlinksldjump"/>
              <a:extLst>
                <a:ext uri="{FF2B5EF4-FFF2-40B4-BE49-F238E27FC236}">
                  <a16:creationId xmlns:a16="http://schemas.microsoft.com/office/drawing/2014/main" id="{05AD0CA5-5266-F271-6C02-DAB9723E3E30}"/>
                </a:ext>
              </a:extLst>
            </p:cNvPr>
            <p:cNvSpPr txBox="1"/>
            <p:nvPr/>
          </p:nvSpPr>
          <p:spPr>
            <a:xfrm>
              <a:off x="239547" y="2543893"/>
              <a:ext cx="1180526"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ea typeface="PP Neue Montreal Book" pitchFamily="2" charset="77"/>
                </a:rPr>
                <a:t>El préstec personal</a:t>
              </a:r>
            </a:p>
          </p:txBody>
        </p:sp>
        <p:sp>
          <p:nvSpPr>
            <p:cNvPr id="67" name="Elipse 66">
              <a:extLst>
                <a:ext uri="{FF2B5EF4-FFF2-40B4-BE49-F238E27FC236}">
                  <a16:creationId xmlns:a16="http://schemas.microsoft.com/office/drawing/2014/main" id="{B6129D37-90A9-93F5-8B03-92B9704C13CA}"/>
                </a:ext>
              </a:extLst>
            </p:cNvPr>
            <p:cNvSpPr/>
            <p:nvPr/>
          </p:nvSpPr>
          <p:spPr>
            <a:xfrm>
              <a:off x="1337631" y="2594596"/>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9" name="Grupo 8">
            <a:extLst>
              <a:ext uri="{FF2B5EF4-FFF2-40B4-BE49-F238E27FC236}">
                <a16:creationId xmlns:a16="http://schemas.microsoft.com/office/drawing/2014/main" id="{06C90A63-91A0-6FDF-1B82-93F5F83ABD4D}"/>
              </a:ext>
            </a:extLst>
          </p:cNvPr>
          <p:cNvGrpSpPr/>
          <p:nvPr/>
        </p:nvGrpSpPr>
        <p:grpSpPr>
          <a:xfrm>
            <a:off x="358924" y="353802"/>
            <a:ext cx="1299998" cy="414765"/>
            <a:chOff x="210020" y="376946"/>
            <a:chExt cx="4676942" cy="414765"/>
          </a:xfrm>
        </p:grpSpPr>
        <p:sp>
          <p:nvSpPr>
            <p:cNvPr id="10" name="CuadroTexto 9">
              <a:extLst>
                <a:ext uri="{FF2B5EF4-FFF2-40B4-BE49-F238E27FC236}">
                  <a16:creationId xmlns:a16="http://schemas.microsoft.com/office/drawing/2014/main" id="{DEBA6681-D766-E5F3-8DA6-8EC01849C3BB}"/>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26" name="CuadroTexto 25">
              <a:extLst>
                <a:ext uri="{FF2B5EF4-FFF2-40B4-BE49-F238E27FC236}">
                  <a16:creationId xmlns:a16="http://schemas.microsoft.com/office/drawing/2014/main" id="{552D0EAD-FBF2-90DA-A69F-3D001B9A6F27}"/>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367866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16" grpId="0"/>
      <p:bldP spid="17" grpId="0"/>
      <p:bldP spid="29" grpId="0"/>
      <p:bldP spid="31" grpId="0"/>
      <p:bldP spid="41" grpId="0"/>
      <p:bldP spid="5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0EBB996-BF81-5F02-D97D-15A767229D92}"/>
              </a:ext>
            </a:extLst>
          </p:cNvPr>
          <p:cNvSpPr txBox="1"/>
          <p:nvPr/>
        </p:nvSpPr>
        <p:spPr>
          <a:xfrm>
            <a:off x="3897536" y="773491"/>
            <a:ext cx="466741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 parlarem</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2" name="CuadroTexto 1">
            <a:extLst>
              <a:ext uri="{FF2B5EF4-FFF2-40B4-BE49-F238E27FC236}">
                <a16:creationId xmlns:a16="http://schemas.microsoft.com/office/drawing/2014/main" id="{2777A289-E836-98EE-C868-56F0FB442B9B}"/>
              </a:ext>
            </a:extLst>
          </p:cNvPr>
          <p:cNvSpPr txBox="1"/>
          <p:nvPr/>
        </p:nvSpPr>
        <p:spPr>
          <a:xfrm>
            <a:off x="3897536" y="598002"/>
            <a:ext cx="1135264" cy="323165"/>
          </a:xfrm>
          <a:prstGeom prst="rect">
            <a:avLst/>
          </a:prstGeom>
          <a:noFill/>
          <a:effectLst/>
        </p:spPr>
        <p:txBody>
          <a:bodyPr wrap="square" rtlCol="0">
            <a:spAutoFit/>
          </a:bodyPr>
          <a:lstStyle/>
          <a:p>
            <a:r>
              <a:rPr lang="ca-ES" sz="1500" b="1" noProof="0" dirty="0">
                <a:solidFill>
                  <a:schemeClr val="bg1"/>
                </a:solidFill>
                <a:latin typeface="Arial" panose="020B0604020202020204" pitchFamily="34" charset="0"/>
                <a:ea typeface="PP Neue Montreal" pitchFamily="2" charset="77"/>
              </a:rPr>
              <a:t>Avui</a:t>
            </a:r>
          </a:p>
        </p:txBody>
      </p:sp>
      <p:sp>
        <p:nvSpPr>
          <p:cNvPr id="3" name="CuadroTexto 2">
            <a:extLst>
              <a:ext uri="{FF2B5EF4-FFF2-40B4-BE49-F238E27FC236}">
                <a16:creationId xmlns:a16="http://schemas.microsoft.com/office/drawing/2014/main" id="{672B254A-7197-A979-73D5-3EEB693204DA}"/>
              </a:ext>
            </a:extLst>
          </p:cNvPr>
          <p:cNvSpPr txBox="1"/>
          <p:nvPr/>
        </p:nvSpPr>
        <p:spPr>
          <a:xfrm>
            <a:off x="7461536" y="1555602"/>
            <a:ext cx="1135264" cy="323165"/>
          </a:xfrm>
          <a:prstGeom prst="rect">
            <a:avLst/>
          </a:prstGeom>
          <a:noFill/>
          <a:effectLst/>
        </p:spPr>
        <p:txBody>
          <a:bodyPr wrap="square" rtlCol="0">
            <a:spAutoFit/>
          </a:bodyPr>
          <a:lstStyle/>
          <a:p>
            <a:r>
              <a:rPr lang="ca-ES" sz="1500" b="1" noProof="0" dirty="0">
                <a:solidFill>
                  <a:schemeClr val="bg1"/>
                </a:solidFill>
                <a:latin typeface="Arial" panose="020B0604020202020204" pitchFamily="34" charset="0"/>
                <a:ea typeface="PP Neue Montreal" pitchFamily="2" charset="77"/>
              </a:rPr>
              <a:t>de…</a:t>
            </a:r>
          </a:p>
        </p:txBody>
      </p:sp>
      <p:sp>
        <p:nvSpPr>
          <p:cNvPr id="27" name="Rectángulo redondeado 26">
            <a:extLst>
              <a:ext uri="{FF2B5EF4-FFF2-40B4-BE49-F238E27FC236}">
                <a16:creationId xmlns:a16="http://schemas.microsoft.com/office/drawing/2014/main" id="{C3278BEC-95E7-524C-CD25-7AF85EE35659}"/>
              </a:ext>
            </a:extLst>
          </p:cNvPr>
          <p:cNvSpPr/>
          <p:nvPr/>
        </p:nvSpPr>
        <p:spPr>
          <a:xfrm>
            <a:off x="3032502" y="2995353"/>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9" name="Rectángulo redondeado 28">
            <a:extLst>
              <a:ext uri="{FF2B5EF4-FFF2-40B4-BE49-F238E27FC236}">
                <a16:creationId xmlns:a16="http://schemas.microsoft.com/office/drawing/2014/main" id="{24906AFD-7050-4004-E0C1-40FEF19672C8}"/>
              </a:ext>
            </a:extLst>
          </p:cNvPr>
          <p:cNvSpPr/>
          <p:nvPr/>
        </p:nvSpPr>
        <p:spPr>
          <a:xfrm>
            <a:off x="3032502" y="3729934"/>
            <a:ext cx="4986671" cy="538762"/>
          </a:xfrm>
          <a:prstGeom prst="roundRect">
            <a:avLst>
              <a:gd name="adj" fmla="val 7801"/>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0" name="Rectángulo redondeado 29">
            <a:extLst>
              <a:ext uri="{FF2B5EF4-FFF2-40B4-BE49-F238E27FC236}">
                <a16:creationId xmlns:a16="http://schemas.microsoft.com/office/drawing/2014/main" id="{1034E1D2-4FE2-F120-6AB8-5742C410FFBC}"/>
              </a:ext>
            </a:extLst>
          </p:cNvPr>
          <p:cNvSpPr/>
          <p:nvPr/>
        </p:nvSpPr>
        <p:spPr>
          <a:xfrm>
            <a:off x="3032502" y="2260772"/>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1" name="CuadroTexto 30">
            <a:hlinkClick r:id="rId3" action="ppaction://hlinksldjump"/>
            <a:extLst>
              <a:ext uri="{FF2B5EF4-FFF2-40B4-BE49-F238E27FC236}">
                <a16:creationId xmlns:a16="http://schemas.microsoft.com/office/drawing/2014/main" id="{FC053454-6FB1-4C1B-351B-220B5712F238}"/>
              </a:ext>
            </a:extLst>
          </p:cNvPr>
          <p:cNvSpPr txBox="1"/>
          <p:nvPr/>
        </p:nvSpPr>
        <p:spPr>
          <a:xfrm>
            <a:off x="4689536" y="2323482"/>
            <a:ext cx="2380864" cy="369332"/>
          </a:xfrm>
          <a:prstGeom prst="rect">
            <a:avLst/>
          </a:prstGeom>
          <a:noFill/>
          <a:effectLst/>
        </p:spPr>
        <p:txBody>
          <a:bodyPr wrap="square" rtlCol="0">
            <a:spAutoFit/>
          </a:bodyPr>
          <a:lstStyle/>
          <a:p>
            <a:pPr algn="ctr"/>
            <a:r>
              <a:rPr lang="ca-ES" sz="1800" noProof="0" dirty="0">
                <a:solidFill>
                  <a:schemeClr val="bg1"/>
                </a:solidFill>
                <a:latin typeface="Arial" panose="020B0604020202020204" pitchFamily="34" charset="0"/>
                <a:ea typeface="PP Neue Montreal Book" pitchFamily="2" charset="77"/>
              </a:rPr>
              <a:t>Ho necessito?</a:t>
            </a:r>
          </a:p>
        </p:txBody>
      </p:sp>
      <p:sp>
        <p:nvSpPr>
          <p:cNvPr id="4" name="CuadroTexto 3">
            <a:hlinkClick r:id="rId4" action="ppaction://hlinksldjump"/>
            <a:extLst>
              <a:ext uri="{FF2B5EF4-FFF2-40B4-BE49-F238E27FC236}">
                <a16:creationId xmlns:a16="http://schemas.microsoft.com/office/drawing/2014/main" id="{D380B605-CC1B-A112-5133-CE0725E1F842}"/>
              </a:ext>
            </a:extLst>
          </p:cNvPr>
          <p:cNvSpPr txBox="1"/>
          <p:nvPr/>
        </p:nvSpPr>
        <p:spPr>
          <a:xfrm>
            <a:off x="4689536" y="3072282"/>
            <a:ext cx="2380864" cy="369332"/>
          </a:xfrm>
          <a:prstGeom prst="rect">
            <a:avLst/>
          </a:prstGeom>
          <a:noFill/>
          <a:effectLst/>
        </p:spPr>
        <p:txBody>
          <a:bodyPr wrap="square" rtlCol="0">
            <a:spAutoFit/>
          </a:bodyPr>
          <a:lstStyle/>
          <a:p>
            <a:pPr algn="ctr"/>
            <a:r>
              <a:rPr lang="ca-ES" sz="1800" noProof="0" dirty="0">
                <a:solidFill>
                  <a:schemeClr val="bg1"/>
                </a:solidFill>
                <a:latin typeface="Arial" panose="020B0604020202020204" pitchFamily="34" charset="0"/>
                <a:ea typeface="PP Neue Montreal Book" pitchFamily="2" charset="77"/>
              </a:rPr>
              <a:t>Quant em costa?</a:t>
            </a:r>
          </a:p>
        </p:txBody>
      </p:sp>
      <p:pic>
        <p:nvPicPr>
          <p:cNvPr id="7" name="Imagen 6">
            <a:extLst>
              <a:ext uri="{FF2B5EF4-FFF2-40B4-BE49-F238E27FC236}">
                <a16:creationId xmlns:a16="http://schemas.microsoft.com/office/drawing/2014/main" id="{3CA75494-9728-9E6F-982B-FEC45A8824B7}"/>
              </a:ext>
            </a:extLst>
          </p:cNvPr>
          <p:cNvPicPr>
            <a:picLocks noChangeAspect="1"/>
          </p:cNvPicPr>
          <p:nvPr/>
        </p:nvPicPr>
        <p:blipFill rotWithShape="1">
          <a:blip r:embed="rId5"/>
          <a:srcRect l="19114" t="6918" r="5674" b="30763"/>
          <a:stretch/>
        </p:blipFill>
        <p:spPr>
          <a:xfrm>
            <a:off x="1035482" y="490073"/>
            <a:ext cx="3744108" cy="4653424"/>
          </a:xfrm>
          <a:prstGeom prst="rect">
            <a:avLst/>
          </a:prstGeom>
        </p:spPr>
      </p:pic>
      <p:sp>
        <p:nvSpPr>
          <p:cNvPr id="43" name="CuadroTexto 42">
            <a:extLst>
              <a:ext uri="{FF2B5EF4-FFF2-40B4-BE49-F238E27FC236}">
                <a16:creationId xmlns:a16="http://schemas.microsoft.com/office/drawing/2014/main" id="{BCE30971-42AD-FA81-BF0B-F18079590FA2}"/>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PAGAR?</a:t>
            </a:r>
          </a:p>
        </p:txBody>
      </p:sp>
      <p:pic>
        <p:nvPicPr>
          <p:cNvPr id="44" name="Imagen 43">
            <a:extLst>
              <a:ext uri="{FF2B5EF4-FFF2-40B4-BE49-F238E27FC236}">
                <a16:creationId xmlns:a16="http://schemas.microsoft.com/office/drawing/2014/main" id="{44F82E4E-4D97-C35F-E951-520025710ED4}"/>
              </a:ext>
            </a:extLst>
          </p:cNvPr>
          <p:cNvPicPr>
            <a:picLocks noChangeAspect="1"/>
          </p:cNvPicPr>
          <p:nvPr/>
        </p:nvPicPr>
        <p:blipFill>
          <a:blip r:embed="rId6"/>
          <a:srcRect/>
          <a:stretch/>
        </p:blipFill>
        <p:spPr>
          <a:xfrm>
            <a:off x="305731" y="4020598"/>
            <a:ext cx="352154" cy="245581"/>
          </a:xfrm>
          <a:prstGeom prst="rect">
            <a:avLst/>
          </a:prstGeom>
        </p:spPr>
      </p:pic>
      <p:sp>
        <p:nvSpPr>
          <p:cNvPr id="6" name="CuadroTexto 5">
            <a:extLst>
              <a:ext uri="{FF2B5EF4-FFF2-40B4-BE49-F238E27FC236}">
                <a16:creationId xmlns:a16="http://schemas.microsoft.com/office/drawing/2014/main" id="{9F529148-19C6-5978-2D8D-2E9906090DD2}"/>
              </a:ext>
            </a:extLst>
          </p:cNvPr>
          <p:cNvSpPr txBox="1"/>
          <p:nvPr/>
        </p:nvSpPr>
        <p:spPr>
          <a:xfrm>
            <a:off x="210019" y="4265373"/>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HO PUC</a:t>
            </a:r>
          </a:p>
        </p:txBody>
      </p:sp>
      <p:sp>
        <p:nvSpPr>
          <p:cNvPr id="9" name="CuadroTexto 8">
            <a:hlinkClick r:id="rId7" action="ppaction://hlinksldjump"/>
            <a:extLst>
              <a:ext uri="{FF2B5EF4-FFF2-40B4-BE49-F238E27FC236}">
                <a16:creationId xmlns:a16="http://schemas.microsoft.com/office/drawing/2014/main" id="{BA192C79-7ED4-07C9-E6EC-A3FB403EDF66}"/>
              </a:ext>
            </a:extLst>
          </p:cNvPr>
          <p:cNvSpPr txBox="1"/>
          <p:nvPr/>
        </p:nvSpPr>
        <p:spPr>
          <a:xfrm>
            <a:off x="4689536" y="3813882"/>
            <a:ext cx="2380864" cy="369332"/>
          </a:xfrm>
          <a:prstGeom prst="rect">
            <a:avLst/>
          </a:prstGeom>
          <a:noFill/>
          <a:effectLst/>
        </p:spPr>
        <p:txBody>
          <a:bodyPr wrap="square" rtlCol="0">
            <a:spAutoFit/>
          </a:bodyPr>
          <a:lstStyle/>
          <a:p>
            <a:pPr algn="ctr"/>
            <a:r>
              <a:rPr lang="ca-ES" sz="1800" b="1" noProof="0" dirty="0">
                <a:solidFill>
                  <a:srgbClr val="42BB60"/>
                </a:solidFill>
                <a:latin typeface="Arial" panose="020B0604020202020204" pitchFamily="34" charset="0"/>
                <a:ea typeface="PP Neue Montreal" pitchFamily="2" charset="77"/>
              </a:rPr>
              <a:t>Ho puc pagar?</a:t>
            </a:r>
          </a:p>
        </p:txBody>
      </p:sp>
      <p:grpSp>
        <p:nvGrpSpPr>
          <p:cNvPr id="5" name="Grupo 4">
            <a:extLst>
              <a:ext uri="{FF2B5EF4-FFF2-40B4-BE49-F238E27FC236}">
                <a16:creationId xmlns:a16="http://schemas.microsoft.com/office/drawing/2014/main" id="{E527F0AF-398C-04A9-8C68-59E59E783565}"/>
              </a:ext>
            </a:extLst>
          </p:cNvPr>
          <p:cNvGrpSpPr/>
          <p:nvPr/>
        </p:nvGrpSpPr>
        <p:grpSpPr>
          <a:xfrm>
            <a:off x="251176" y="884830"/>
            <a:ext cx="1367111" cy="1404561"/>
            <a:chOff x="239547" y="1370936"/>
            <a:chExt cx="1367111" cy="1404561"/>
          </a:xfrm>
        </p:grpSpPr>
        <p:sp>
          <p:nvSpPr>
            <p:cNvPr id="12" name="CuadroTexto 11">
              <a:hlinkClick r:id="rId8" action="ppaction://hlinksldjump"/>
              <a:extLst>
                <a:ext uri="{FF2B5EF4-FFF2-40B4-BE49-F238E27FC236}">
                  <a16:creationId xmlns:a16="http://schemas.microsoft.com/office/drawing/2014/main" id="{0E35FECB-1B26-F147-382F-EFAA76BF6321}"/>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3" name="CuadroTexto 12">
              <a:hlinkClick r:id="rId3" action="ppaction://hlinksldjump"/>
              <a:extLst>
                <a:ext uri="{FF2B5EF4-FFF2-40B4-BE49-F238E27FC236}">
                  <a16:creationId xmlns:a16="http://schemas.microsoft.com/office/drawing/2014/main" id="{0789450C-6DA1-2BB4-49FA-A76E752E2C4B}"/>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14" name="CuadroTexto 13">
              <a:hlinkClick r:id="rId4" action="ppaction://hlinksldjump"/>
              <a:extLst>
                <a:ext uri="{FF2B5EF4-FFF2-40B4-BE49-F238E27FC236}">
                  <a16:creationId xmlns:a16="http://schemas.microsoft.com/office/drawing/2014/main" id="{EC91311F-87D5-CFAE-1DDB-F35CCD4C354C}"/>
                </a:ext>
              </a:extLst>
            </p:cNvPr>
            <p:cNvSpPr txBox="1"/>
            <p:nvPr/>
          </p:nvSpPr>
          <p:spPr>
            <a:xfrm>
              <a:off x="239547" y="1936437"/>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20" name="CuadroTexto 19">
              <a:hlinkClick r:id="rId7" action="ppaction://hlinksldjump"/>
              <a:extLst>
                <a:ext uri="{FF2B5EF4-FFF2-40B4-BE49-F238E27FC236}">
                  <a16:creationId xmlns:a16="http://schemas.microsoft.com/office/drawing/2014/main" id="{2B4DABCF-80FB-8246-D350-C41D7C3DA1A3}"/>
                </a:ext>
              </a:extLst>
            </p:cNvPr>
            <p:cNvSpPr txBox="1"/>
            <p:nvPr/>
          </p:nvSpPr>
          <p:spPr>
            <a:xfrm>
              <a:off x="239547" y="2215406"/>
              <a:ext cx="1367111" cy="215444"/>
            </a:xfrm>
            <a:prstGeom prst="rect">
              <a:avLst/>
            </a:prstGeom>
            <a:noFill/>
            <a:effectLst/>
          </p:spPr>
          <p:txBody>
            <a:bodyPr wrap="square" rtlCol="0">
              <a:spAutoFit/>
            </a:bodyPr>
            <a:lstStyle/>
            <a:p>
              <a:r>
                <a:rPr lang="ca-ES" sz="800" b="1" noProof="0" dirty="0">
                  <a:solidFill>
                    <a:schemeClr val="bg1"/>
                  </a:solidFill>
                  <a:latin typeface="Arial" panose="020B0604020202020204" pitchFamily="34" charset="0"/>
                </a:rPr>
                <a:t>HO PUC PAGAR?</a:t>
              </a:r>
            </a:p>
          </p:txBody>
        </p:sp>
        <p:sp>
          <p:nvSpPr>
            <p:cNvPr id="28" name="CuadroTexto 27">
              <a:hlinkClick r:id="rId9" action="ppaction://hlinksldjump"/>
              <a:extLst>
                <a:ext uri="{FF2B5EF4-FFF2-40B4-BE49-F238E27FC236}">
                  <a16:creationId xmlns:a16="http://schemas.microsoft.com/office/drawing/2014/main" id="{625552DA-3059-0B27-4E2F-8F1CF474D92E}"/>
                </a:ext>
              </a:extLst>
            </p:cNvPr>
            <p:cNvSpPr txBox="1"/>
            <p:nvPr/>
          </p:nvSpPr>
          <p:spPr>
            <a:xfrm>
              <a:off x="239547" y="248404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rPr>
                <a:t>CONCLUSIONS</a:t>
              </a:r>
            </a:p>
          </p:txBody>
        </p:sp>
        <p:cxnSp>
          <p:nvCxnSpPr>
            <p:cNvPr id="32" name="Conector recto 31">
              <a:extLst>
                <a:ext uri="{FF2B5EF4-FFF2-40B4-BE49-F238E27FC236}">
                  <a16:creationId xmlns:a16="http://schemas.microsoft.com/office/drawing/2014/main" id="{197BE830-D0D1-A049-FE61-34C474BEA5DA}"/>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Conector recto 33">
              <a:extLst>
                <a:ext uri="{FF2B5EF4-FFF2-40B4-BE49-F238E27FC236}">
                  <a16:creationId xmlns:a16="http://schemas.microsoft.com/office/drawing/2014/main" id="{FCB4C7FC-0118-BFE9-59BF-E5B4F6A9DCD1}"/>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91B0A66C-E81A-4447-2FA2-21438EF1FAC2}"/>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82CD2DDF-D7CB-E4A8-5DCA-9B6C68B66EC6}"/>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8CC6E6EB-6F53-BC9B-A918-0BD6520F2823}"/>
                </a:ext>
              </a:extLst>
            </p:cNvPr>
            <p:cNvCxnSpPr/>
            <p:nvPr/>
          </p:nvCxnSpPr>
          <p:spPr>
            <a:xfrm>
              <a:off x="325464" y="24992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07F5CE66-0A6D-BA38-5941-AC3DEA035071}"/>
                </a:ext>
              </a:extLst>
            </p:cNvPr>
            <p:cNvCxnSpPr/>
            <p:nvPr/>
          </p:nvCxnSpPr>
          <p:spPr>
            <a:xfrm>
              <a:off x="325464" y="27754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 name="Grupo 9">
            <a:extLst>
              <a:ext uri="{FF2B5EF4-FFF2-40B4-BE49-F238E27FC236}">
                <a16:creationId xmlns:a16="http://schemas.microsoft.com/office/drawing/2014/main" id="{CDC68FCE-43DF-F7FC-6372-2DC197D6AB23}"/>
              </a:ext>
            </a:extLst>
          </p:cNvPr>
          <p:cNvGrpSpPr/>
          <p:nvPr/>
        </p:nvGrpSpPr>
        <p:grpSpPr>
          <a:xfrm>
            <a:off x="358924" y="353802"/>
            <a:ext cx="1299998" cy="414765"/>
            <a:chOff x="210020" y="376946"/>
            <a:chExt cx="4676942" cy="414765"/>
          </a:xfrm>
        </p:grpSpPr>
        <p:sp>
          <p:nvSpPr>
            <p:cNvPr id="15" name="CuadroTexto 14">
              <a:extLst>
                <a:ext uri="{FF2B5EF4-FFF2-40B4-BE49-F238E27FC236}">
                  <a16:creationId xmlns:a16="http://schemas.microsoft.com/office/drawing/2014/main" id="{C71E4636-03C2-841C-6AFC-427140ABD696}"/>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16" name="CuadroTexto 15">
              <a:extLst>
                <a:ext uri="{FF2B5EF4-FFF2-40B4-BE49-F238E27FC236}">
                  <a16:creationId xmlns:a16="http://schemas.microsoft.com/office/drawing/2014/main" id="{0BD66253-6842-6C8C-C45F-CBA5B76E455A}"/>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AMB SENY!</a:t>
              </a:r>
            </a:p>
          </p:txBody>
        </p:sp>
      </p:grpSp>
    </p:spTree>
    <p:extLst>
      <p:ext uri="{BB962C8B-B14F-4D97-AF65-F5344CB8AC3E}">
        <p14:creationId xmlns:p14="http://schemas.microsoft.com/office/powerpoint/2010/main" val="1054908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redondeado 26">
            <a:extLst>
              <a:ext uri="{FF2B5EF4-FFF2-40B4-BE49-F238E27FC236}">
                <a16:creationId xmlns:a16="http://schemas.microsoft.com/office/drawing/2014/main" id="{366D1729-988E-8847-B75A-02A8EF5F7273}"/>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6" name="CuadroTexto 75">
            <a:extLst>
              <a:ext uri="{FF2B5EF4-FFF2-40B4-BE49-F238E27FC236}">
                <a16:creationId xmlns:a16="http://schemas.microsoft.com/office/drawing/2014/main" id="{53CC9052-6921-51F8-662D-8FBB793C3698}"/>
              </a:ext>
            </a:extLst>
          </p:cNvPr>
          <p:cNvSpPr txBox="1"/>
          <p:nvPr/>
        </p:nvSpPr>
        <p:spPr>
          <a:xfrm>
            <a:off x="2430023" y="390755"/>
            <a:ext cx="647443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42BB60"/>
                </a:solidFill>
                <a:latin typeface="Arial" panose="020B0604020202020204" pitchFamily="34" charset="0"/>
                <a:ea typeface="PP Neue Montreal" pitchFamily="2" charset="77"/>
              </a:rPr>
              <a:t>Ho puc pagar?</a:t>
            </a:r>
          </a:p>
        </p:txBody>
      </p:sp>
      <p:sp>
        <p:nvSpPr>
          <p:cNvPr id="3" name="Rectángulo redondeado 2">
            <a:extLst>
              <a:ext uri="{FF2B5EF4-FFF2-40B4-BE49-F238E27FC236}">
                <a16:creationId xmlns:a16="http://schemas.microsoft.com/office/drawing/2014/main" id="{752ED365-6051-08E2-3A8C-C7B24162BE00}"/>
              </a:ext>
            </a:extLst>
          </p:cNvPr>
          <p:cNvSpPr/>
          <p:nvPr/>
        </p:nvSpPr>
        <p:spPr>
          <a:xfrm>
            <a:off x="2672800" y="1664037"/>
            <a:ext cx="2627725" cy="587024"/>
          </a:xfrm>
          <a:prstGeom prst="roundRect">
            <a:avLst>
              <a:gd name="adj" fmla="val 5008"/>
            </a:avLst>
          </a:prstGeom>
          <a:gradFill flip="none" rotWithShape="1">
            <a:gsLst>
              <a:gs pos="100000">
                <a:srgbClr val="82DC77"/>
              </a:gs>
              <a:gs pos="17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 name="CuadroTexto 6">
            <a:extLst>
              <a:ext uri="{FF2B5EF4-FFF2-40B4-BE49-F238E27FC236}">
                <a16:creationId xmlns:a16="http://schemas.microsoft.com/office/drawing/2014/main" id="{47D92D66-DD51-D654-DC87-988FED46EAB6}"/>
              </a:ext>
            </a:extLst>
          </p:cNvPr>
          <p:cNvSpPr txBox="1"/>
          <p:nvPr/>
        </p:nvSpPr>
        <p:spPr>
          <a:xfrm>
            <a:off x="2672799" y="1784912"/>
            <a:ext cx="2627725" cy="363048"/>
          </a:xfrm>
          <a:prstGeom prst="rect">
            <a:avLst/>
          </a:prstGeom>
          <a:noFill/>
          <a:effectLst/>
        </p:spPr>
        <p:txBody>
          <a:bodyPr wrap="square" rtlCol="0">
            <a:spAutoFit/>
          </a:bodyPr>
          <a:lstStyle/>
          <a:p>
            <a:pPr algn="ctr">
              <a:lnSpc>
                <a:spcPts val="2200"/>
              </a:lnSpc>
            </a:pPr>
            <a:r>
              <a:rPr lang="ca-ES" sz="1800" b="1" noProof="0" dirty="0">
                <a:solidFill>
                  <a:schemeClr val="bg1"/>
                </a:solidFill>
                <a:latin typeface="Arial" panose="020B0604020202020204" pitchFamily="34" charset="0"/>
                <a:ea typeface="PP Neue Montreal" pitchFamily="2" charset="77"/>
              </a:rPr>
              <a:t>Avui</a:t>
            </a:r>
          </a:p>
        </p:txBody>
      </p:sp>
      <p:sp>
        <p:nvSpPr>
          <p:cNvPr id="8" name="Rectángulo redondeado 7">
            <a:extLst>
              <a:ext uri="{FF2B5EF4-FFF2-40B4-BE49-F238E27FC236}">
                <a16:creationId xmlns:a16="http://schemas.microsoft.com/office/drawing/2014/main" id="{53235276-FAAA-7946-D0E7-78CD9D4C7ADB}"/>
              </a:ext>
            </a:extLst>
          </p:cNvPr>
          <p:cNvSpPr/>
          <p:nvPr/>
        </p:nvSpPr>
        <p:spPr>
          <a:xfrm>
            <a:off x="5792015" y="1664037"/>
            <a:ext cx="2627725" cy="587024"/>
          </a:xfrm>
          <a:prstGeom prst="roundRect">
            <a:avLst>
              <a:gd name="adj" fmla="val 5008"/>
            </a:avLst>
          </a:prstGeom>
          <a:gradFill flip="none" rotWithShape="1">
            <a:gsLst>
              <a:gs pos="100000">
                <a:srgbClr val="82DC77"/>
              </a:gs>
              <a:gs pos="17000">
                <a:srgbClr val="42BB6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9" name="CuadroTexto 8">
            <a:extLst>
              <a:ext uri="{FF2B5EF4-FFF2-40B4-BE49-F238E27FC236}">
                <a16:creationId xmlns:a16="http://schemas.microsoft.com/office/drawing/2014/main" id="{03B7E2E2-EC20-E02C-9976-372070029400}"/>
              </a:ext>
            </a:extLst>
          </p:cNvPr>
          <p:cNvSpPr txBox="1"/>
          <p:nvPr/>
        </p:nvSpPr>
        <p:spPr>
          <a:xfrm>
            <a:off x="5792014" y="1784912"/>
            <a:ext cx="2627725" cy="363048"/>
          </a:xfrm>
          <a:prstGeom prst="rect">
            <a:avLst/>
          </a:prstGeom>
          <a:noFill/>
          <a:effectLst/>
        </p:spPr>
        <p:txBody>
          <a:bodyPr wrap="square" rtlCol="0">
            <a:spAutoFit/>
          </a:bodyPr>
          <a:lstStyle/>
          <a:p>
            <a:pPr algn="ctr">
              <a:lnSpc>
                <a:spcPts val="2200"/>
              </a:lnSpc>
            </a:pPr>
            <a:r>
              <a:rPr lang="ca-ES" sz="1800" b="1" noProof="0" dirty="0">
                <a:solidFill>
                  <a:schemeClr val="bg1"/>
                </a:solidFill>
                <a:latin typeface="Arial" panose="020B0604020202020204" pitchFamily="34" charset="0"/>
                <a:ea typeface="PP Neue Montreal" pitchFamily="2" charset="77"/>
              </a:rPr>
              <a:t>Demà</a:t>
            </a:r>
          </a:p>
        </p:txBody>
      </p:sp>
      <p:sp>
        <p:nvSpPr>
          <p:cNvPr id="10" name="CuadroTexto 9">
            <a:extLst>
              <a:ext uri="{FF2B5EF4-FFF2-40B4-BE49-F238E27FC236}">
                <a16:creationId xmlns:a16="http://schemas.microsoft.com/office/drawing/2014/main" id="{23250A0F-A02F-9392-6027-F43A488A4D1C}"/>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23" name="CuadroTexto 22">
            <a:extLst>
              <a:ext uri="{FF2B5EF4-FFF2-40B4-BE49-F238E27FC236}">
                <a16:creationId xmlns:a16="http://schemas.microsoft.com/office/drawing/2014/main" id="{FF0B93C2-4AD6-9667-759F-4C6FFB547C5F}"/>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PAGAR?</a:t>
            </a:r>
          </a:p>
        </p:txBody>
      </p:sp>
      <p:pic>
        <p:nvPicPr>
          <p:cNvPr id="24" name="Imagen 23">
            <a:extLst>
              <a:ext uri="{FF2B5EF4-FFF2-40B4-BE49-F238E27FC236}">
                <a16:creationId xmlns:a16="http://schemas.microsoft.com/office/drawing/2014/main" id="{9EBE4560-33F0-5A0E-C3F4-845822052614}"/>
              </a:ext>
            </a:extLst>
          </p:cNvPr>
          <p:cNvPicPr>
            <a:picLocks noChangeAspect="1"/>
          </p:cNvPicPr>
          <p:nvPr/>
        </p:nvPicPr>
        <p:blipFill>
          <a:blip r:embed="rId3"/>
          <a:srcRect/>
          <a:stretch/>
        </p:blipFill>
        <p:spPr>
          <a:xfrm>
            <a:off x="305731" y="4020598"/>
            <a:ext cx="352154" cy="245581"/>
          </a:xfrm>
          <a:prstGeom prst="rect">
            <a:avLst/>
          </a:prstGeom>
        </p:spPr>
      </p:pic>
      <p:sp>
        <p:nvSpPr>
          <p:cNvPr id="29" name="CuadroTexto 28">
            <a:extLst>
              <a:ext uri="{FF2B5EF4-FFF2-40B4-BE49-F238E27FC236}">
                <a16:creationId xmlns:a16="http://schemas.microsoft.com/office/drawing/2014/main" id="{7C641F35-323A-458A-34D1-604514CAB886}"/>
              </a:ext>
            </a:extLst>
          </p:cNvPr>
          <p:cNvSpPr txBox="1"/>
          <p:nvPr/>
        </p:nvSpPr>
        <p:spPr>
          <a:xfrm>
            <a:off x="210019" y="4265373"/>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HO PUC</a:t>
            </a:r>
          </a:p>
        </p:txBody>
      </p:sp>
      <p:pic>
        <p:nvPicPr>
          <p:cNvPr id="46" name="Imagen 45">
            <a:extLst>
              <a:ext uri="{FF2B5EF4-FFF2-40B4-BE49-F238E27FC236}">
                <a16:creationId xmlns:a16="http://schemas.microsoft.com/office/drawing/2014/main" id="{3C6A8926-B17F-7A1A-18B9-781CD0587301}"/>
              </a:ext>
            </a:extLst>
          </p:cNvPr>
          <p:cNvPicPr>
            <a:picLocks noChangeAspect="1"/>
          </p:cNvPicPr>
          <p:nvPr/>
        </p:nvPicPr>
        <p:blipFill rotWithShape="1">
          <a:blip r:embed="rId4"/>
          <a:srcRect l="2528" t="-5156" r="1185" b="42544"/>
          <a:stretch/>
        </p:blipFill>
        <p:spPr>
          <a:xfrm flipH="1">
            <a:off x="1833195" y="1574752"/>
            <a:ext cx="4007470" cy="3575172"/>
          </a:xfrm>
          <a:prstGeom prst="rect">
            <a:avLst/>
          </a:prstGeom>
        </p:spPr>
      </p:pic>
      <p:pic>
        <p:nvPicPr>
          <p:cNvPr id="50" name="Imagen 49">
            <a:extLst>
              <a:ext uri="{FF2B5EF4-FFF2-40B4-BE49-F238E27FC236}">
                <a16:creationId xmlns:a16="http://schemas.microsoft.com/office/drawing/2014/main" id="{1F961CF3-8E58-82FA-85C2-5E0F1E0A1D24}"/>
              </a:ext>
            </a:extLst>
          </p:cNvPr>
          <p:cNvPicPr>
            <a:picLocks noChangeAspect="1"/>
          </p:cNvPicPr>
          <p:nvPr/>
        </p:nvPicPr>
        <p:blipFill rotWithShape="1">
          <a:blip r:embed="rId5"/>
          <a:srcRect l="-4397" t="-5789" r="-5056" b="39512"/>
          <a:stretch/>
        </p:blipFill>
        <p:spPr>
          <a:xfrm flipH="1">
            <a:off x="5433010" y="1519845"/>
            <a:ext cx="4007470" cy="3575172"/>
          </a:xfrm>
          <a:prstGeom prst="rect">
            <a:avLst/>
          </a:prstGeom>
        </p:spPr>
      </p:pic>
      <p:grpSp>
        <p:nvGrpSpPr>
          <p:cNvPr id="2" name="Grupo 1">
            <a:extLst>
              <a:ext uri="{FF2B5EF4-FFF2-40B4-BE49-F238E27FC236}">
                <a16:creationId xmlns:a16="http://schemas.microsoft.com/office/drawing/2014/main" id="{F9088F5A-6A3F-EC9A-1377-B26DCE6CB2B3}"/>
              </a:ext>
            </a:extLst>
          </p:cNvPr>
          <p:cNvGrpSpPr/>
          <p:nvPr/>
        </p:nvGrpSpPr>
        <p:grpSpPr>
          <a:xfrm>
            <a:off x="239547" y="884830"/>
            <a:ext cx="1367111" cy="1709773"/>
            <a:chOff x="239547" y="1370936"/>
            <a:chExt cx="1367111" cy="1709773"/>
          </a:xfrm>
        </p:grpSpPr>
        <p:sp>
          <p:nvSpPr>
            <p:cNvPr id="11" name="CuadroTexto 10">
              <a:hlinkClick r:id="rId6" action="ppaction://hlinksldjump"/>
              <a:extLst>
                <a:ext uri="{FF2B5EF4-FFF2-40B4-BE49-F238E27FC236}">
                  <a16:creationId xmlns:a16="http://schemas.microsoft.com/office/drawing/2014/main" id="{4CEDF2F4-7FD3-C389-C89D-AAD2B0B68944}"/>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2" name="CuadroTexto 11">
              <a:hlinkClick r:id="rId7" action="ppaction://hlinksldjump"/>
              <a:extLst>
                <a:ext uri="{FF2B5EF4-FFF2-40B4-BE49-F238E27FC236}">
                  <a16:creationId xmlns:a16="http://schemas.microsoft.com/office/drawing/2014/main" id="{69CC08DA-C179-2FAC-7C90-78950D3D8FC8}"/>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13" name="CuadroTexto 12">
              <a:hlinkClick r:id="rId8" action="ppaction://hlinksldjump"/>
              <a:extLst>
                <a:ext uri="{FF2B5EF4-FFF2-40B4-BE49-F238E27FC236}">
                  <a16:creationId xmlns:a16="http://schemas.microsoft.com/office/drawing/2014/main" id="{BFA3A5E2-44AB-6280-AE8E-96C2B3DBA2C9}"/>
                </a:ext>
              </a:extLst>
            </p:cNvPr>
            <p:cNvSpPr txBox="1"/>
            <p:nvPr/>
          </p:nvSpPr>
          <p:spPr>
            <a:xfrm>
              <a:off x="239547" y="1936437"/>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14" name="CuadroTexto 13">
              <a:hlinkClick r:id="rId9" action="ppaction://hlinksldjump"/>
              <a:extLst>
                <a:ext uri="{FF2B5EF4-FFF2-40B4-BE49-F238E27FC236}">
                  <a16:creationId xmlns:a16="http://schemas.microsoft.com/office/drawing/2014/main" id="{9E06ED99-9E8D-7D74-8E40-9731E8B30DD0}"/>
                </a:ext>
              </a:extLst>
            </p:cNvPr>
            <p:cNvSpPr txBox="1"/>
            <p:nvPr/>
          </p:nvSpPr>
          <p:spPr>
            <a:xfrm>
              <a:off x="239547" y="221540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HO PUC PAGAR?</a:t>
              </a:r>
            </a:p>
          </p:txBody>
        </p:sp>
        <p:sp>
          <p:nvSpPr>
            <p:cNvPr id="15" name="CuadroTexto 14">
              <a:hlinkClick r:id="rId10" action="ppaction://hlinksldjump"/>
              <a:extLst>
                <a:ext uri="{FF2B5EF4-FFF2-40B4-BE49-F238E27FC236}">
                  <a16:creationId xmlns:a16="http://schemas.microsoft.com/office/drawing/2014/main" id="{77493049-5731-5FE0-553F-220E6DF5E2AD}"/>
                </a:ext>
              </a:extLst>
            </p:cNvPr>
            <p:cNvSpPr txBox="1"/>
            <p:nvPr/>
          </p:nvSpPr>
          <p:spPr>
            <a:xfrm>
              <a:off x="239547" y="278925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16" name="Conector recto 15">
              <a:extLst>
                <a:ext uri="{FF2B5EF4-FFF2-40B4-BE49-F238E27FC236}">
                  <a16:creationId xmlns:a16="http://schemas.microsoft.com/office/drawing/2014/main" id="{97DA75E3-F723-C745-D0C1-FFED9CF963F8}"/>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E4FED1F2-C762-BBD2-AF5E-5BB67606931D}"/>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A7AA3EC8-E2BF-6359-99BB-A262C5245F5F}"/>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B8E6E98B-CAAA-C8E0-D44E-F8ACF580AE81}"/>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EECE4FF6-9A3D-1253-CD02-BAECEF5E0CB3}"/>
                </a:ext>
              </a:extLst>
            </p:cNvPr>
            <p:cNvCxnSpPr/>
            <p:nvPr/>
          </p:nvCxnSpPr>
          <p:spPr>
            <a:xfrm>
              <a:off x="325464" y="280448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748EE9F9-17EF-4793-972D-48BC51560907}"/>
                </a:ext>
              </a:extLst>
            </p:cNvPr>
            <p:cNvCxnSpPr/>
            <p:nvPr/>
          </p:nvCxnSpPr>
          <p:spPr>
            <a:xfrm>
              <a:off x="325464" y="308070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CuadroTexto 29">
              <a:hlinkClick r:id="rId11" action="ppaction://hlinksldjump"/>
              <a:extLst>
                <a:ext uri="{FF2B5EF4-FFF2-40B4-BE49-F238E27FC236}">
                  <a16:creationId xmlns:a16="http://schemas.microsoft.com/office/drawing/2014/main" id="{9A12E97C-2B49-2B1E-C5BF-9C4C43C2AF03}"/>
                </a:ext>
              </a:extLst>
            </p:cNvPr>
            <p:cNvSpPr txBox="1"/>
            <p:nvPr/>
          </p:nvSpPr>
          <p:spPr>
            <a:xfrm>
              <a:off x="239547" y="2330124"/>
              <a:ext cx="1180526"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ea typeface="PP Neue Montreal Book" pitchFamily="2" charset="77"/>
                </a:rPr>
                <a:t>Una pregunta important</a:t>
              </a:r>
            </a:p>
          </p:txBody>
        </p:sp>
        <p:sp>
          <p:nvSpPr>
            <p:cNvPr id="31" name="CuadroTexto 30">
              <a:hlinkClick r:id="rId12" action="ppaction://hlinksldjump"/>
              <a:extLst>
                <a:ext uri="{FF2B5EF4-FFF2-40B4-BE49-F238E27FC236}">
                  <a16:creationId xmlns:a16="http://schemas.microsoft.com/office/drawing/2014/main" id="{16051FC4-6869-341B-DE51-60EF05D312F9}"/>
                </a:ext>
              </a:extLst>
            </p:cNvPr>
            <p:cNvSpPr txBox="1"/>
            <p:nvPr/>
          </p:nvSpPr>
          <p:spPr>
            <a:xfrm>
              <a:off x="239547" y="2478119"/>
              <a:ext cx="1180526" cy="307777"/>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Ets un prestatari     </a:t>
              </a:r>
            </a:p>
            <a:p>
              <a:r>
                <a:rPr lang="ca-ES" sz="700" noProof="0" dirty="0">
                  <a:solidFill>
                    <a:schemeClr val="bg1">
                      <a:alpha val="50000"/>
                    </a:schemeClr>
                  </a:solidFill>
                  <a:latin typeface="Arial" panose="020B0604020202020204" pitchFamily="34" charset="0"/>
                  <a:ea typeface="PP Neue Montreal Book" pitchFamily="2" charset="77"/>
                </a:rPr>
                <a:t>responsable?</a:t>
              </a:r>
            </a:p>
          </p:txBody>
        </p:sp>
        <p:sp>
          <p:nvSpPr>
            <p:cNvPr id="54" name="Elipse 53">
              <a:extLst>
                <a:ext uri="{FF2B5EF4-FFF2-40B4-BE49-F238E27FC236}">
                  <a16:creationId xmlns:a16="http://schemas.microsoft.com/office/drawing/2014/main" id="{5C34A0AD-0E64-D3D8-332D-FAEEDC17FA9B}"/>
                </a:ext>
              </a:extLst>
            </p:cNvPr>
            <p:cNvSpPr/>
            <p:nvPr/>
          </p:nvSpPr>
          <p:spPr>
            <a:xfrm>
              <a:off x="1337631" y="2394340"/>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5" name="Grupo 4">
            <a:extLst>
              <a:ext uri="{FF2B5EF4-FFF2-40B4-BE49-F238E27FC236}">
                <a16:creationId xmlns:a16="http://schemas.microsoft.com/office/drawing/2014/main" id="{719955A1-8F40-E62B-5CCB-C4361168333F}"/>
              </a:ext>
            </a:extLst>
          </p:cNvPr>
          <p:cNvGrpSpPr/>
          <p:nvPr/>
        </p:nvGrpSpPr>
        <p:grpSpPr>
          <a:xfrm>
            <a:off x="358924" y="353802"/>
            <a:ext cx="1299998" cy="414765"/>
            <a:chOff x="210020" y="376946"/>
            <a:chExt cx="4676942" cy="414765"/>
          </a:xfrm>
        </p:grpSpPr>
        <p:sp>
          <p:nvSpPr>
            <p:cNvPr id="6" name="CuadroTexto 5">
              <a:extLst>
                <a:ext uri="{FF2B5EF4-FFF2-40B4-BE49-F238E27FC236}">
                  <a16:creationId xmlns:a16="http://schemas.microsoft.com/office/drawing/2014/main" id="{5D8CE1B3-ECBE-8032-8088-3B6E496EB78E}"/>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22" name="CuadroTexto 21">
              <a:extLst>
                <a:ext uri="{FF2B5EF4-FFF2-40B4-BE49-F238E27FC236}">
                  <a16:creationId xmlns:a16="http://schemas.microsoft.com/office/drawing/2014/main" id="{B054D625-CFED-15B2-E94D-56CD6061BFA0}"/>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dirty="0">
                  <a:solidFill>
                    <a:schemeClr val="bg1"/>
                  </a:solidFill>
                  <a:latin typeface="Arial" panose="020B0604020202020204" pitchFamily="34" charset="0"/>
                  <a:ea typeface="PP Neue Montreal Book" pitchFamily="2" charset="77"/>
                </a:rPr>
                <a:t>AMB SENY!</a:t>
              </a:r>
              <a:endParaRPr lang="ca-ES" sz="1400" noProof="0" dirty="0">
                <a:solidFill>
                  <a:schemeClr val="bg1"/>
                </a:solidFill>
                <a:latin typeface="Arial" panose="020B0604020202020204" pitchFamily="34" charset="0"/>
                <a:ea typeface="PP Neue Montreal Book" pitchFamily="2" charset="77"/>
              </a:endParaRPr>
            </a:p>
          </p:txBody>
        </p:sp>
      </p:grpSp>
    </p:spTree>
    <p:extLst>
      <p:ext uri="{BB962C8B-B14F-4D97-AF65-F5344CB8AC3E}">
        <p14:creationId xmlns:p14="http://schemas.microsoft.com/office/powerpoint/2010/main" val="2792906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a:extLst>
              <a:ext uri="{FF2B5EF4-FFF2-40B4-BE49-F238E27FC236}">
                <a16:creationId xmlns:a16="http://schemas.microsoft.com/office/drawing/2014/main" id="{2D9977EE-A644-5D6C-03B0-CB1DDB6535EC}"/>
              </a:ext>
            </a:extLst>
          </p:cNvPr>
          <p:cNvGrpSpPr/>
          <p:nvPr/>
        </p:nvGrpSpPr>
        <p:grpSpPr>
          <a:xfrm>
            <a:off x="2601353" y="2178051"/>
            <a:ext cx="5508719" cy="786790"/>
            <a:chOff x="2601353" y="2178051"/>
            <a:chExt cx="5508719" cy="786790"/>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865801" y="2178051"/>
              <a:ext cx="5244271" cy="786790"/>
            </a:xfrm>
            <a:prstGeom prst="roundRect">
              <a:avLst>
                <a:gd name="adj" fmla="val 5002"/>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sz="1400" noProof="0" dirty="0">
                <a:latin typeface="Arial" panose="020B0604020202020204" pitchFamily="34" charset="0"/>
                <a:cs typeface="Arial" panose="020B0604020202020204" pitchFamily="34" charset="0"/>
              </a:endParaRPr>
            </a:p>
          </p:txBody>
        </p:sp>
        <p:sp>
          <p:nvSpPr>
            <p:cNvPr id="53" name="CuadroTexto 52">
              <a:extLst>
                <a:ext uri="{FF2B5EF4-FFF2-40B4-BE49-F238E27FC236}">
                  <a16:creationId xmlns:a16="http://schemas.microsoft.com/office/drawing/2014/main" id="{A5C9643C-232E-9B4A-BFB4-70397CD274C5}"/>
                </a:ext>
              </a:extLst>
            </p:cNvPr>
            <p:cNvSpPr txBox="1"/>
            <p:nvPr/>
          </p:nvSpPr>
          <p:spPr>
            <a:xfrm>
              <a:off x="3223424" y="2315337"/>
              <a:ext cx="4592708" cy="523220"/>
            </a:xfrm>
            <a:prstGeom prst="rect">
              <a:avLst/>
            </a:prstGeom>
            <a:noFill/>
            <a:effectLst/>
          </p:spPr>
          <p:txBody>
            <a:bodyPr wrap="square" rtlCol="0">
              <a:spAutoFit/>
            </a:bodyPr>
            <a:lstStyle/>
            <a:p>
              <a:pPr>
                <a:buClr>
                  <a:srgbClr val="C00000"/>
                </a:buClr>
              </a:pPr>
              <a:r>
                <a:rPr lang="ca-ES" sz="1400" noProof="0" dirty="0">
                  <a:latin typeface="Arial" panose="020B0604020202020204" pitchFamily="34" charset="0"/>
                  <a:cs typeface="Arial" panose="020B0604020202020204" pitchFamily="34" charset="0"/>
                </a:rPr>
                <a:t>Tornes els diners que, els amics o la família, t’han deixat abans que hagin de recordar-t’ho?  </a:t>
              </a:r>
              <a:endParaRPr lang="ca-ES" sz="1400" b="1" noProof="0" dirty="0">
                <a:latin typeface="Arial" panose="020B0604020202020204" pitchFamily="34" charset="0"/>
                <a:cs typeface="Arial" panose="020B0604020202020204" pitchFamily="34" charset="0"/>
              </a:endParaRPr>
            </a:p>
          </p:txBody>
        </p:sp>
        <p:grpSp>
          <p:nvGrpSpPr>
            <p:cNvPr id="3" name="Grupo 2">
              <a:extLst>
                <a:ext uri="{FF2B5EF4-FFF2-40B4-BE49-F238E27FC236}">
                  <a16:creationId xmlns:a16="http://schemas.microsoft.com/office/drawing/2014/main" id="{B04699E8-F6F8-5654-1CF8-D5CDEFFB6A4D}"/>
                </a:ext>
              </a:extLst>
            </p:cNvPr>
            <p:cNvGrpSpPr/>
            <p:nvPr/>
          </p:nvGrpSpPr>
          <p:grpSpPr>
            <a:xfrm>
              <a:off x="2601353" y="2303225"/>
              <a:ext cx="528896" cy="528896"/>
              <a:chOff x="2653979" y="1206515"/>
              <a:chExt cx="528896" cy="528896"/>
            </a:xfrm>
          </p:grpSpPr>
          <p:sp>
            <p:nvSpPr>
              <p:cNvPr id="5" name="Elipse 4">
                <a:extLst>
                  <a:ext uri="{FF2B5EF4-FFF2-40B4-BE49-F238E27FC236}">
                    <a16:creationId xmlns:a16="http://schemas.microsoft.com/office/drawing/2014/main" id="{50421840-D34D-6E30-EFEB-A1AB1E6F6097}"/>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sz="1400" noProof="0" dirty="0">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6E4A9E3F-F529-0968-2E3F-FEF4778AC390}"/>
                  </a:ext>
                </a:extLst>
              </p:cNvPr>
              <p:cNvSpPr txBox="1"/>
              <p:nvPr/>
            </p:nvSpPr>
            <p:spPr>
              <a:xfrm>
                <a:off x="2653979" y="1358288"/>
                <a:ext cx="528896" cy="315920"/>
              </a:xfrm>
              <a:prstGeom prst="rect">
                <a:avLst/>
              </a:prstGeom>
              <a:noFill/>
              <a:effectLst/>
            </p:spPr>
            <p:txBody>
              <a:bodyPr wrap="square" rtlCol="0">
                <a:spAutoFit/>
              </a:bodyPr>
              <a:lstStyle/>
              <a:p>
                <a:pPr algn="ctr">
                  <a:lnSpc>
                    <a:spcPts val="1900"/>
                  </a:lnSpc>
                </a:pPr>
                <a:endParaRPr lang="ca-ES" sz="1400" noProof="0" dirty="0">
                  <a:solidFill>
                    <a:srgbClr val="42BB60"/>
                  </a:solidFill>
                  <a:latin typeface="Arial" panose="020B0604020202020204" pitchFamily="34" charset="0"/>
                  <a:ea typeface="PP Neue Montreal Book" pitchFamily="2" charset="77"/>
                  <a:cs typeface="Arial" panose="020B0604020202020204" pitchFamily="34" charset="0"/>
                </a:endParaRPr>
              </a:p>
            </p:txBody>
          </p:sp>
        </p:grpSp>
      </p:grpSp>
      <p:sp>
        <p:nvSpPr>
          <p:cNvPr id="52" name="CuadroTexto 51">
            <a:extLst>
              <a:ext uri="{FF2B5EF4-FFF2-40B4-BE49-F238E27FC236}">
                <a16:creationId xmlns:a16="http://schemas.microsoft.com/office/drawing/2014/main" id="{E50A5A35-38E0-25BD-006E-11ABBE4F65AC}"/>
              </a:ext>
            </a:extLst>
          </p:cNvPr>
          <p:cNvSpPr txBox="1"/>
          <p:nvPr/>
        </p:nvSpPr>
        <p:spPr>
          <a:xfrm>
            <a:off x="2865802" y="363718"/>
            <a:ext cx="5405634"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un prestatari</a:t>
            </a:r>
          </a:p>
        </p:txBody>
      </p:sp>
      <p:sp>
        <p:nvSpPr>
          <p:cNvPr id="11" name="CuadroTexto 10">
            <a:extLst>
              <a:ext uri="{FF2B5EF4-FFF2-40B4-BE49-F238E27FC236}">
                <a16:creationId xmlns:a16="http://schemas.microsoft.com/office/drawing/2014/main" id="{7117296B-8514-A87C-9A26-5C37FE8DBBD8}"/>
              </a:ext>
            </a:extLst>
          </p:cNvPr>
          <p:cNvSpPr txBox="1"/>
          <p:nvPr/>
        </p:nvSpPr>
        <p:spPr>
          <a:xfrm>
            <a:off x="2865801" y="346629"/>
            <a:ext cx="1912781"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Ets</a:t>
            </a:r>
          </a:p>
        </p:txBody>
      </p:sp>
      <p:sp>
        <p:nvSpPr>
          <p:cNvPr id="14" name="CuadroTexto 13">
            <a:extLst>
              <a:ext uri="{FF2B5EF4-FFF2-40B4-BE49-F238E27FC236}">
                <a16:creationId xmlns:a16="http://schemas.microsoft.com/office/drawing/2014/main" id="{041A9779-3499-6B81-71EC-7DEC684B028D}"/>
              </a:ext>
            </a:extLst>
          </p:cNvPr>
          <p:cNvSpPr txBox="1"/>
          <p:nvPr/>
        </p:nvSpPr>
        <p:spPr>
          <a:xfrm>
            <a:off x="3412902" y="1039059"/>
            <a:ext cx="5405634"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responsable?</a:t>
            </a:r>
          </a:p>
        </p:txBody>
      </p:sp>
      <p:grpSp>
        <p:nvGrpSpPr>
          <p:cNvPr id="9" name="Grupo 8">
            <a:extLst>
              <a:ext uri="{FF2B5EF4-FFF2-40B4-BE49-F238E27FC236}">
                <a16:creationId xmlns:a16="http://schemas.microsoft.com/office/drawing/2014/main" id="{C7A1E56B-03C7-9A6E-C6BB-6118C462BB0B}"/>
              </a:ext>
            </a:extLst>
          </p:cNvPr>
          <p:cNvGrpSpPr/>
          <p:nvPr/>
        </p:nvGrpSpPr>
        <p:grpSpPr>
          <a:xfrm>
            <a:off x="2601353" y="3104404"/>
            <a:ext cx="5508719" cy="786790"/>
            <a:chOff x="2601353" y="3104404"/>
            <a:chExt cx="5508719" cy="786790"/>
          </a:xfrm>
        </p:grpSpPr>
        <p:sp>
          <p:nvSpPr>
            <p:cNvPr id="15" name="Rectángulo redondeado 14">
              <a:extLst>
                <a:ext uri="{FF2B5EF4-FFF2-40B4-BE49-F238E27FC236}">
                  <a16:creationId xmlns:a16="http://schemas.microsoft.com/office/drawing/2014/main" id="{294A4531-B55C-803D-C8AD-65A4192B0066}"/>
                </a:ext>
              </a:extLst>
            </p:cNvPr>
            <p:cNvSpPr/>
            <p:nvPr/>
          </p:nvSpPr>
          <p:spPr>
            <a:xfrm>
              <a:off x="2865801" y="3104404"/>
              <a:ext cx="5244271" cy="786790"/>
            </a:xfrm>
            <a:prstGeom prst="roundRect">
              <a:avLst>
                <a:gd name="adj" fmla="val 5002"/>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sz="1400" noProof="0" dirty="0">
                <a:latin typeface="Arial" panose="020B0604020202020204" pitchFamily="34" charset="0"/>
                <a:cs typeface="Arial" panose="020B0604020202020204" pitchFamily="34" charset="0"/>
              </a:endParaRPr>
            </a:p>
          </p:txBody>
        </p:sp>
        <p:sp>
          <p:nvSpPr>
            <p:cNvPr id="20" name="CuadroTexto 19">
              <a:extLst>
                <a:ext uri="{FF2B5EF4-FFF2-40B4-BE49-F238E27FC236}">
                  <a16:creationId xmlns:a16="http://schemas.microsoft.com/office/drawing/2014/main" id="{D1E4C308-BCB2-61A4-6954-C06620BE8818}"/>
                </a:ext>
              </a:extLst>
            </p:cNvPr>
            <p:cNvSpPr txBox="1"/>
            <p:nvPr/>
          </p:nvSpPr>
          <p:spPr>
            <a:xfrm>
              <a:off x="3223424" y="3241690"/>
              <a:ext cx="4592708" cy="523220"/>
            </a:xfrm>
            <a:prstGeom prst="rect">
              <a:avLst/>
            </a:prstGeom>
            <a:noFill/>
            <a:effectLst/>
          </p:spPr>
          <p:txBody>
            <a:bodyPr wrap="square" rtlCol="0">
              <a:spAutoFit/>
            </a:bodyPr>
            <a:lstStyle/>
            <a:p>
              <a:r>
                <a:rPr lang="ca-ES" sz="1400" noProof="0" dirty="0">
                  <a:latin typeface="Arial" panose="020B0604020202020204" pitchFamily="34" charset="0"/>
                  <a:cs typeface="Arial" panose="020B0604020202020204" pitchFamily="34" charset="0"/>
                </a:rPr>
                <a:t>Acostumes a demanar diners prestats per pagar alguna cosa que no pots permetre’t en aquell moment? </a:t>
              </a:r>
            </a:p>
          </p:txBody>
        </p:sp>
        <p:grpSp>
          <p:nvGrpSpPr>
            <p:cNvPr id="24" name="Grupo 23">
              <a:extLst>
                <a:ext uri="{FF2B5EF4-FFF2-40B4-BE49-F238E27FC236}">
                  <a16:creationId xmlns:a16="http://schemas.microsoft.com/office/drawing/2014/main" id="{5AC7E21C-66F8-4E08-A488-5D355FC93039}"/>
                </a:ext>
              </a:extLst>
            </p:cNvPr>
            <p:cNvGrpSpPr/>
            <p:nvPr/>
          </p:nvGrpSpPr>
          <p:grpSpPr>
            <a:xfrm>
              <a:off x="2601353" y="3229578"/>
              <a:ext cx="528896" cy="528896"/>
              <a:chOff x="2653979" y="1206515"/>
              <a:chExt cx="528896" cy="528896"/>
            </a:xfrm>
          </p:grpSpPr>
          <p:sp>
            <p:nvSpPr>
              <p:cNvPr id="27" name="Elipse 26">
                <a:extLst>
                  <a:ext uri="{FF2B5EF4-FFF2-40B4-BE49-F238E27FC236}">
                    <a16:creationId xmlns:a16="http://schemas.microsoft.com/office/drawing/2014/main" id="{4EEC8F66-B78A-B675-B584-1D137A2E1872}"/>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sz="1400" noProof="0" dirty="0">
                  <a:latin typeface="Arial" panose="020B0604020202020204" pitchFamily="34" charset="0"/>
                  <a:cs typeface="Arial" panose="020B0604020202020204" pitchFamily="34" charset="0"/>
                </a:endParaRPr>
              </a:p>
            </p:txBody>
          </p:sp>
          <p:sp>
            <p:nvSpPr>
              <p:cNvPr id="28" name="CuadroTexto 27">
                <a:extLst>
                  <a:ext uri="{FF2B5EF4-FFF2-40B4-BE49-F238E27FC236}">
                    <a16:creationId xmlns:a16="http://schemas.microsoft.com/office/drawing/2014/main" id="{AA76515E-80EF-33D5-20EC-CA9F88C80F5C}"/>
                  </a:ext>
                </a:extLst>
              </p:cNvPr>
              <p:cNvSpPr txBox="1"/>
              <p:nvPr/>
            </p:nvSpPr>
            <p:spPr>
              <a:xfrm>
                <a:off x="2653979" y="1358288"/>
                <a:ext cx="528896" cy="315920"/>
              </a:xfrm>
              <a:prstGeom prst="rect">
                <a:avLst/>
              </a:prstGeom>
              <a:noFill/>
              <a:effectLst/>
            </p:spPr>
            <p:txBody>
              <a:bodyPr wrap="square" rtlCol="0">
                <a:spAutoFit/>
              </a:bodyPr>
              <a:lstStyle/>
              <a:p>
                <a:pPr algn="ctr">
                  <a:lnSpc>
                    <a:spcPts val="1900"/>
                  </a:lnSpc>
                </a:pPr>
                <a:endParaRPr lang="ca-ES" sz="1400" noProof="0" dirty="0">
                  <a:solidFill>
                    <a:srgbClr val="42BB60"/>
                  </a:solidFill>
                  <a:latin typeface="Arial" panose="020B0604020202020204" pitchFamily="34" charset="0"/>
                  <a:ea typeface="PP Neue Montreal Book" pitchFamily="2" charset="77"/>
                  <a:cs typeface="Arial" panose="020B0604020202020204" pitchFamily="34" charset="0"/>
                </a:endParaRPr>
              </a:p>
            </p:txBody>
          </p:sp>
        </p:grpSp>
      </p:grpSp>
      <p:grpSp>
        <p:nvGrpSpPr>
          <p:cNvPr id="10" name="Grupo 9">
            <a:extLst>
              <a:ext uri="{FF2B5EF4-FFF2-40B4-BE49-F238E27FC236}">
                <a16:creationId xmlns:a16="http://schemas.microsoft.com/office/drawing/2014/main" id="{FB5486B7-AD68-66F0-8E36-970A001F6556}"/>
              </a:ext>
            </a:extLst>
          </p:cNvPr>
          <p:cNvGrpSpPr/>
          <p:nvPr/>
        </p:nvGrpSpPr>
        <p:grpSpPr>
          <a:xfrm>
            <a:off x="2601353" y="4054663"/>
            <a:ext cx="5508719" cy="786790"/>
            <a:chOff x="2601353" y="4054663"/>
            <a:chExt cx="5508719" cy="786790"/>
          </a:xfrm>
        </p:grpSpPr>
        <p:sp>
          <p:nvSpPr>
            <p:cNvPr id="38" name="Rectángulo redondeado 37">
              <a:extLst>
                <a:ext uri="{FF2B5EF4-FFF2-40B4-BE49-F238E27FC236}">
                  <a16:creationId xmlns:a16="http://schemas.microsoft.com/office/drawing/2014/main" id="{024BF6F4-42DD-4397-0299-5DEAF8C2448A}"/>
                </a:ext>
              </a:extLst>
            </p:cNvPr>
            <p:cNvSpPr/>
            <p:nvPr/>
          </p:nvSpPr>
          <p:spPr>
            <a:xfrm>
              <a:off x="2865801" y="4054663"/>
              <a:ext cx="5244271" cy="786790"/>
            </a:xfrm>
            <a:prstGeom prst="roundRect">
              <a:avLst>
                <a:gd name="adj" fmla="val 5002"/>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sz="1400" noProof="0" dirty="0">
                <a:latin typeface="Arial" panose="020B0604020202020204" pitchFamily="34" charset="0"/>
                <a:cs typeface="Arial" panose="020B0604020202020204" pitchFamily="34" charset="0"/>
              </a:endParaRPr>
            </a:p>
          </p:txBody>
        </p:sp>
        <p:sp>
          <p:nvSpPr>
            <p:cNvPr id="39" name="CuadroTexto 38">
              <a:extLst>
                <a:ext uri="{FF2B5EF4-FFF2-40B4-BE49-F238E27FC236}">
                  <a16:creationId xmlns:a16="http://schemas.microsoft.com/office/drawing/2014/main" id="{DED26867-E988-8B74-2AAB-0DCCD9DCDB9F}"/>
                </a:ext>
              </a:extLst>
            </p:cNvPr>
            <p:cNvSpPr txBox="1"/>
            <p:nvPr/>
          </p:nvSpPr>
          <p:spPr>
            <a:xfrm>
              <a:off x="3223424" y="4191949"/>
              <a:ext cx="4592708" cy="523220"/>
            </a:xfrm>
            <a:prstGeom prst="rect">
              <a:avLst/>
            </a:prstGeom>
            <a:noFill/>
            <a:effectLst/>
          </p:spPr>
          <p:txBody>
            <a:bodyPr wrap="square" rtlCol="0">
              <a:spAutoFit/>
            </a:bodyPr>
            <a:lstStyle/>
            <a:p>
              <a:pPr>
                <a:buClr>
                  <a:srgbClr val="C00000"/>
                </a:buClr>
              </a:pPr>
              <a:r>
                <a:rPr lang="ca-ES" sz="1400" noProof="0" dirty="0">
                  <a:latin typeface="Arial" panose="020B0604020202020204" pitchFamily="34" charset="0"/>
                  <a:cs typeface="Arial" panose="020B0604020202020204" pitchFamily="34" charset="0"/>
                </a:rPr>
                <a:t>Tornes els llibres a la biblioteca abans que s’acabi el termini de devolució?  </a:t>
              </a:r>
            </a:p>
          </p:txBody>
        </p:sp>
        <p:grpSp>
          <p:nvGrpSpPr>
            <p:cNvPr id="40" name="Grupo 39">
              <a:extLst>
                <a:ext uri="{FF2B5EF4-FFF2-40B4-BE49-F238E27FC236}">
                  <a16:creationId xmlns:a16="http://schemas.microsoft.com/office/drawing/2014/main" id="{F33A6FBB-4AED-DD41-7175-D298571F8D8F}"/>
                </a:ext>
              </a:extLst>
            </p:cNvPr>
            <p:cNvGrpSpPr/>
            <p:nvPr/>
          </p:nvGrpSpPr>
          <p:grpSpPr>
            <a:xfrm>
              <a:off x="2601353" y="4179837"/>
              <a:ext cx="528896" cy="528896"/>
              <a:chOff x="2653979" y="1206515"/>
              <a:chExt cx="528896" cy="528896"/>
            </a:xfrm>
          </p:grpSpPr>
          <p:sp>
            <p:nvSpPr>
              <p:cNvPr id="41" name="Elipse 40">
                <a:extLst>
                  <a:ext uri="{FF2B5EF4-FFF2-40B4-BE49-F238E27FC236}">
                    <a16:creationId xmlns:a16="http://schemas.microsoft.com/office/drawing/2014/main" id="{53D28AC0-10B6-F79D-66DD-D55E82263394}"/>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sz="1400" noProof="0" dirty="0">
                  <a:latin typeface="Arial" panose="020B0604020202020204" pitchFamily="34" charset="0"/>
                  <a:cs typeface="Arial" panose="020B0604020202020204" pitchFamily="34" charset="0"/>
                </a:endParaRPr>
              </a:p>
            </p:txBody>
          </p:sp>
          <p:sp>
            <p:nvSpPr>
              <p:cNvPr id="42" name="CuadroTexto 41">
                <a:extLst>
                  <a:ext uri="{FF2B5EF4-FFF2-40B4-BE49-F238E27FC236}">
                    <a16:creationId xmlns:a16="http://schemas.microsoft.com/office/drawing/2014/main" id="{F568BCCA-8315-547B-0C8D-58A5846EC0D8}"/>
                  </a:ext>
                </a:extLst>
              </p:cNvPr>
              <p:cNvSpPr txBox="1"/>
              <p:nvPr/>
            </p:nvSpPr>
            <p:spPr>
              <a:xfrm>
                <a:off x="2653979" y="1312242"/>
                <a:ext cx="528896" cy="345094"/>
              </a:xfrm>
              <a:prstGeom prst="rect">
                <a:avLst/>
              </a:prstGeom>
              <a:noFill/>
              <a:effectLst/>
            </p:spPr>
            <p:txBody>
              <a:bodyPr wrap="square" rtlCol="0">
                <a:spAutoFit/>
              </a:bodyPr>
              <a:lstStyle/>
              <a:p>
                <a:pPr algn="ctr">
                  <a:lnSpc>
                    <a:spcPts val="1900"/>
                  </a:lnSpc>
                </a:pPr>
                <a:r>
                  <a:rPr lang="ca-ES" sz="2400" b="1" noProof="0" dirty="0">
                    <a:solidFill>
                      <a:srgbClr val="42BB60"/>
                    </a:solidFill>
                    <a:latin typeface="Arial" panose="020B0604020202020204" pitchFamily="34" charset="0"/>
                    <a:ea typeface="PP Neue Montreal" pitchFamily="2" charset="77"/>
                    <a:cs typeface="Arial" panose="020B0604020202020204" pitchFamily="34" charset="0"/>
                  </a:rPr>
                  <a:t>3</a:t>
                </a:r>
                <a:endParaRPr lang="ca-ES" sz="1800" noProof="0" dirty="0">
                  <a:solidFill>
                    <a:srgbClr val="42BB60"/>
                  </a:solidFill>
                  <a:latin typeface="Arial" panose="020B0604020202020204" pitchFamily="34" charset="0"/>
                  <a:ea typeface="PP Neue Montreal Book" pitchFamily="2" charset="77"/>
                  <a:cs typeface="Arial" panose="020B0604020202020204" pitchFamily="34" charset="0"/>
                </a:endParaRPr>
              </a:p>
            </p:txBody>
          </p:sp>
        </p:grpSp>
      </p:grpSp>
      <p:sp>
        <p:nvSpPr>
          <p:cNvPr id="43" name="CuadroTexto 42">
            <a:extLst>
              <a:ext uri="{FF2B5EF4-FFF2-40B4-BE49-F238E27FC236}">
                <a16:creationId xmlns:a16="http://schemas.microsoft.com/office/drawing/2014/main" id="{1B8BA505-327F-3C83-7F3C-9C30414FF547}"/>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64" name="CuadroTexto 63">
            <a:extLst>
              <a:ext uri="{FF2B5EF4-FFF2-40B4-BE49-F238E27FC236}">
                <a16:creationId xmlns:a16="http://schemas.microsoft.com/office/drawing/2014/main" id="{488CB170-EDCA-A3B4-407A-B3C3D9AC9A9D}"/>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PAGAR?</a:t>
            </a:r>
          </a:p>
        </p:txBody>
      </p:sp>
      <p:pic>
        <p:nvPicPr>
          <p:cNvPr id="65" name="Imagen 64">
            <a:extLst>
              <a:ext uri="{FF2B5EF4-FFF2-40B4-BE49-F238E27FC236}">
                <a16:creationId xmlns:a16="http://schemas.microsoft.com/office/drawing/2014/main" id="{D8D62BE6-9B24-4BD5-B161-8A7085C91BEB}"/>
              </a:ext>
            </a:extLst>
          </p:cNvPr>
          <p:cNvPicPr>
            <a:picLocks noChangeAspect="1"/>
          </p:cNvPicPr>
          <p:nvPr/>
        </p:nvPicPr>
        <p:blipFill>
          <a:blip r:embed="rId3"/>
          <a:srcRect/>
          <a:stretch/>
        </p:blipFill>
        <p:spPr>
          <a:xfrm>
            <a:off x="305731" y="4020598"/>
            <a:ext cx="352154" cy="245581"/>
          </a:xfrm>
          <a:prstGeom prst="rect">
            <a:avLst/>
          </a:prstGeom>
        </p:spPr>
      </p:pic>
      <p:sp>
        <p:nvSpPr>
          <p:cNvPr id="66" name="CuadroTexto 65">
            <a:extLst>
              <a:ext uri="{FF2B5EF4-FFF2-40B4-BE49-F238E27FC236}">
                <a16:creationId xmlns:a16="http://schemas.microsoft.com/office/drawing/2014/main" id="{E488F2A7-1A1F-673D-7805-24C5125D3901}"/>
              </a:ext>
            </a:extLst>
          </p:cNvPr>
          <p:cNvSpPr txBox="1"/>
          <p:nvPr/>
        </p:nvSpPr>
        <p:spPr>
          <a:xfrm>
            <a:off x="210019" y="4265373"/>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HO PUC</a:t>
            </a:r>
          </a:p>
        </p:txBody>
      </p:sp>
      <p:grpSp>
        <p:nvGrpSpPr>
          <p:cNvPr id="2" name="Grupo 1">
            <a:extLst>
              <a:ext uri="{FF2B5EF4-FFF2-40B4-BE49-F238E27FC236}">
                <a16:creationId xmlns:a16="http://schemas.microsoft.com/office/drawing/2014/main" id="{05CCB9B2-1CA1-8119-02C4-DE6183605CE7}"/>
              </a:ext>
            </a:extLst>
          </p:cNvPr>
          <p:cNvGrpSpPr/>
          <p:nvPr/>
        </p:nvGrpSpPr>
        <p:grpSpPr>
          <a:xfrm>
            <a:off x="239547" y="884830"/>
            <a:ext cx="1367111" cy="1709773"/>
            <a:chOff x="239547" y="1370936"/>
            <a:chExt cx="1367111" cy="1709773"/>
          </a:xfrm>
        </p:grpSpPr>
        <p:sp>
          <p:nvSpPr>
            <p:cNvPr id="8" name="CuadroTexto 7">
              <a:hlinkClick r:id="rId4" action="ppaction://hlinksldjump"/>
              <a:extLst>
                <a:ext uri="{FF2B5EF4-FFF2-40B4-BE49-F238E27FC236}">
                  <a16:creationId xmlns:a16="http://schemas.microsoft.com/office/drawing/2014/main" id="{E8ED1250-0A45-6A2E-C23F-CEB82ED11CA3}"/>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34" name="CuadroTexto 33">
              <a:hlinkClick r:id="rId5" action="ppaction://hlinksldjump"/>
              <a:extLst>
                <a:ext uri="{FF2B5EF4-FFF2-40B4-BE49-F238E27FC236}">
                  <a16:creationId xmlns:a16="http://schemas.microsoft.com/office/drawing/2014/main" id="{251A975A-62C6-C72D-D534-45045F0700BC}"/>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35" name="CuadroTexto 34">
              <a:hlinkClick r:id="rId6" action="ppaction://hlinksldjump"/>
              <a:extLst>
                <a:ext uri="{FF2B5EF4-FFF2-40B4-BE49-F238E27FC236}">
                  <a16:creationId xmlns:a16="http://schemas.microsoft.com/office/drawing/2014/main" id="{2C139854-D80D-C34E-E51A-B85D18542836}"/>
                </a:ext>
              </a:extLst>
            </p:cNvPr>
            <p:cNvSpPr txBox="1"/>
            <p:nvPr/>
          </p:nvSpPr>
          <p:spPr>
            <a:xfrm>
              <a:off x="239547" y="1936437"/>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36" name="CuadroTexto 35">
              <a:hlinkClick r:id="rId7" action="ppaction://hlinksldjump"/>
              <a:extLst>
                <a:ext uri="{FF2B5EF4-FFF2-40B4-BE49-F238E27FC236}">
                  <a16:creationId xmlns:a16="http://schemas.microsoft.com/office/drawing/2014/main" id="{90ADBB9C-9997-2653-BB3C-B47E80DD58C3}"/>
                </a:ext>
              </a:extLst>
            </p:cNvPr>
            <p:cNvSpPr txBox="1"/>
            <p:nvPr/>
          </p:nvSpPr>
          <p:spPr>
            <a:xfrm>
              <a:off x="239547" y="221540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HO PUC PAGAR?</a:t>
              </a:r>
            </a:p>
          </p:txBody>
        </p:sp>
        <p:sp>
          <p:nvSpPr>
            <p:cNvPr id="37" name="CuadroTexto 36">
              <a:hlinkClick r:id="rId8" action="ppaction://hlinksldjump"/>
              <a:extLst>
                <a:ext uri="{FF2B5EF4-FFF2-40B4-BE49-F238E27FC236}">
                  <a16:creationId xmlns:a16="http://schemas.microsoft.com/office/drawing/2014/main" id="{43150A5A-7882-D2FC-4144-A6DDEFB5CB4A}"/>
                </a:ext>
              </a:extLst>
            </p:cNvPr>
            <p:cNvSpPr txBox="1"/>
            <p:nvPr/>
          </p:nvSpPr>
          <p:spPr>
            <a:xfrm>
              <a:off x="239547" y="278925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44" name="Conector recto 43">
              <a:extLst>
                <a:ext uri="{FF2B5EF4-FFF2-40B4-BE49-F238E27FC236}">
                  <a16:creationId xmlns:a16="http://schemas.microsoft.com/office/drawing/2014/main" id="{77CE7DF1-E3D9-9E28-E6CA-E8DF1BB381CE}"/>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Conector recto 44">
              <a:extLst>
                <a:ext uri="{FF2B5EF4-FFF2-40B4-BE49-F238E27FC236}">
                  <a16:creationId xmlns:a16="http://schemas.microsoft.com/office/drawing/2014/main" id="{294A0639-CF13-9E06-AEB2-284DDA8E4BDF}"/>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21BD7F03-E041-B48F-523F-C0E346B10D49}"/>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Conector recto 46">
              <a:extLst>
                <a:ext uri="{FF2B5EF4-FFF2-40B4-BE49-F238E27FC236}">
                  <a16:creationId xmlns:a16="http://schemas.microsoft.com/office/drawing/2014/main" id="{50A7C89F-2660-75F9-E969-C7829876AEEB}"/>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Conector recto 47">
              <a:extLst>
                <a:ext uri="{FF2B5EF4-FFF2-40B4-BE49-F238E27FC236}">
                  <a16:creationId xmlns:a16="http://schemas.microsoft.com/office/drawing/2014/main" id="{A95B75BE-3EE2-A57B-1DC7-73FE7A5F3739}"/>
                </a:ext>
              </a:extLst>
            </p:cNvPr>
            <p:cNvCxnSpPr/>
            <p:nvPr/>
          </p:nvCxnSpPr>
          <p:spPr>
            <a:xfrm>
              <a:off x="325464" y="280448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a:extLst>
                <a:ext uri="{FF2B5EF4-FFF2-40B4-BE49-F238E27FC236}">
                  <a16:creationId xmlns:a16="http://schemas.microsoft.com/office/drawing/2014/main" id="{07A380EE-A8A3-ACA6-FCC6-EDC4FE923F3C}"/>
                </a:ext>
              </a:extLst>
            </p:cNvPr>
            <p:cNvCxnSpPr/>
            <p:nvPr/>
          </p:nvCxnSpPr>
          <p:spPr>
            <a:xfrm>
              <a:off x="325464" y="308070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0" name="CuadroTexto 49">
              <a:hlinkClick r:id="rId9" action="ppaction://hlinksldjump"/>
              <a:extLst>
                <a:ext uri="{FF2B5EF4-FFF2-40B4-BE49-F238E27FC236}">
                  <a16:creationId xmlns:a16="http://schemas.microsoft.com/office/drawing/2014/main" id="{681C5A11-8861-7B0A-8695-C19CCD9155CB}"/>
                </a:ext>
              </a:extLst>
            </p:cNvPr>
            <p:cNvSpPr txBox="1"/>
            <p:nvPr/>
          </p:nvSpPr>
          <p:spPr>
            <a:xfrm>
              <a:off x="239547" y="2330124"/>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Una pregunta important</a:t>
              </a:r>
            </a:p>
          </p:txBody>
        </p:sp>
        <p:sp>
          <p:nvSpPr>
            <p:cNvPr id="51" name="CuadroTexto 50">
              <a:hlinkClick r:id="rId10" action="ppaction://hlinksldjump"/>
              <a:extLst>
                <a:ext uri="{FF2B5EF4-FFF2-40B4-BE49-F238E27FC236}">
                  <a16:creationId xmlns:a16="http://schemas.microsoft.com/office/drawing/2014/main" id="{AAE776BA-D1F7-DBE9-3F55-74D371DE77A3}"/>
                </a:ext>
              </a:extLst>
            </p:cNvPr>
            <p:cNvSpPr txBox="1"/>
            <p:nvPr/>
          </p:nvSpPr>
          <p:spPr>
            <a:xfrm>
              <a:off x="239547" y="2478119"/>
              <a:ext cx="1180526" cy="307777"/>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ea typeface="PP Neue Montreal Book" pitchFamily="2" charset="77"/>
                </a:rPr>
                <a:t>Ets un prestatari     responsable?</a:t>
              </a:r>
            </a:p>
          </p:txBody>
        </p:sp>
        <p:sp>
          <p:nvSpPr>
            <p:cNvPr id="54" name="Elipse 53">
              <a:extLst>
                <a:ext uri="{FF2B5EF4-FFF2-40B4-BE49-F238E27FC236}">
                  <a16:creationId xmlns:a16="http://schemas.microsoft.com/office/drawing/2014/main" id="{A2EBED1C-6E8D-496C-557F-439A418A540F}"/>
                </a:ext>
              </a:extLst>
            </p:cNvPr>
            <p:cNvSpPr/>
            <p:nvPr/>
          </p:nvSpPr>
          <p:spPr>
            <a:xfrm>
              <a:off x="1337631" y="2658742"/>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12" name="Grupo 11">
            <a:extLst>
              <a:ext uri="{FF2B5EF4-FFF2-40B4-BE49-F238E27FC236}">
                <a16:creationId xmlns:a16="http://schemas.microsoft.com/office/drawing/2014/main" id="{BC783BE0-FC9B-43E7-6D18-10776B495EF4}"/>
              </a:ext>
            </a:extLst>
          </p:cNvPr>
          <p:cNvGrpSpPr/>
          <p:nvPr/>
        </p:nvGrpSpPr>
        <p:grpSpPr>
          <a:xfrm>
            <a:off x="358924" y="353802"/>
            <a:ext cx="1299998" cy="414765"/>
            <a:chOff x="210020" y="376946"/>
            <a:chExt cx="4676942" cy="414765"/>
          </a:xfrm>
        </p:grpSpPr>
        <p:sp>
          <p:nvSpPr>
            <p:cNvPr id="13" name="CuadroTexto 12">
              <a:extLst>
                <a:ext uri="{FF2B5EF4-FFF2-40B4-BE49-F238E27FC236}">
                  <a16:creationId xmlns:a16="http://schemas.microsoft.com/office/drawing/2014/main" id="{99486247-91D5-140B-CF2A-93FDB2BBB9C7}"/>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16" name="CuadroTexto 15">
              <a:extLst>
                <a:ext uri="{FF2B5EF4-FFF2-40B4-BE49-F238E27FC236}">
                  <a16:creationId xmlns:a16="http://schemas.microsoft.com/office/drawing/2014/main" id="{DBD7CDDB-448A-852E-E350-468AD18858D8}"/>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dirty="0">
                  <a:solidFill>
                    <a:schemeClr val="bg1"/>
                  </a:solidFill>
                  <a:latin typeface="Arial" panose="020B0604020202020204" pitchFamily="34" charset="0"/>
                  <a:ea typeface="PP Neue Montreal Book" pitchFamily="2" charset="77"/>
                </a:rPr>
                <a:t>AMB SENY!</a:t>
              </a:r>
              <a:endParaRPr lang="ca-ES" sz="1400" noProof="0" dirty="0">
                <a:solidFill>
                  <a:schemeClr val="bg1"/>
                </a:solidFill>
                <a:latin typeface="Arial" panose="020B0604020202020204" pitchFamily="34" charset="0"/>
                <a:ea typeface="PP Neue Montreal Book" pitchFamily="2" charset="77"/>
              </a:endParaRPr>
            </a:p>
          </p:txBody>
        </p:sp>
      </p:grpSp>
      <p:sp>
        <p:nvSpPr>
          <p:cNvPr id="18" name="CuadroTexto 17">
            <a:extLst>
              <a:ext uri="{FF2B5EF4-FFF2-40B4-BE49-F238E27FC236}">
                <a16:creationId xmlns:a16="http://schemas.microsoft.com/office/drawing/2014/main" id="{F5922AE8-E85D-A51A-0309-63C157D4D5E7}"/>
              </a:ext>
            </a:extLst>
          </p:cNvPr>
          <p:cNvSpPr txBox="1"/>
          <p:nvPr/>
        </p:nvSpPr>
        <p:spPr>
          <a:xfrm>
            <a:off x="2606739" y="3335305"/>
            <a:ext cx="528896" cy="345094"/>
          </a:xfrm>
          <a:prstGeom prst="rect">
            <a:avLst/>
          </a:prstGeom>
          <a:noFill/>
          <a:effectLst/>
        </p:spPr>
        <p:txBody>
          <a:bodyPr wrap="square" rtlCol="0">
            <a:spAutoFit/>
          </a:bodyPr>
          <a:lstStyle/>
          <a:p>
            <a:pPr algn="ctr">
              <a:lnSpc>
                <a:spcPts val="1900"/>
              </a:lnSpc>
            </a:pPr>
            <a:r>
              <a:rPr lang="ca-ES" sz="2400" b="1" dirty="0">
                <a:solidFill>
                  <a:srgbClr val="42BB60"/>
                </a:solidFill>
                <a:latin typeface="Arial" panose="020B0604020202020204" pitchFamily="34" charset="0"/>
                <a:ea typeface="PP Neue Montreal Book" pitchFamily="2" charset="77"/>
                <a:cs typeface="Arial" panose="020B0604020202020204" pitchFamily="34" charset="0"/>
              </a:rPr>
              <a:t>2</a:t>
            </a:r>
            <a:endParaRPr lang="ca-ES" sz="1800" noProof="0" dirty="0">
              <a:solidFill>
                <a:srgbClr val="42BB60"/>
              </a:solidFill>
              <a:latin typeface="Arial" panose="020B0604020202020204" pitchFamily="34" charset="0"/>
              <a:ea typeface="PP Neue Montreal Book" pitchFamily="2" charset="77"/>
              <a:cs typeface="Arial" panose="020B0604020202020204" pitchFamily="34" charset="0"/>
            </a:endParaRPr>
          </a:p>
        </p:txBody>
      </p:sp>
      <p:sp>
        <p:nvSpPr>
          <p:cNvPr id="23" name="CuadroTexto 22">
            <a:extLst>
              <a:ext uri="{FF2B5EF4-FFF2-40B4-BE49-F238E27FC236}">
                <a16:creationId xmlns:a16="http://schemas.microsoft.com/office/drawing/2014/main" id="{E9B7EACF-6D82-D829-6B76-563E577BC093}"/>
              </a:ext>
            </a:extLst>
          </p:cNvPr>
          <p:cNvSpPr txBox="1"/>
          <p:nvPr/>
        </p:nvSpPr>
        <p:spPr>
          <a:xfrm>
            <a:off x="2601353" y="2426608"/>
            <a:ext cx="528896" cy="345094"/>
          </a:xfrm>
          <a:prstGeom prst="rect">
            <a:avLst/>
          </a:prstGeom>
          <a:noFill/>
          <a:effectLst/>
        </p:spPr>
        <p:txBody>
          <a:bodyPr wrap="square" rtlCol="0">
            <a:spAutoFit/>
          </a:bodyPr>
          <a:lstStyle/>
          <a:p>
            <a:pPr algn="ctr">
              <a:lnSpc>
                <a:spcPts val="1900"/>
              </a:lnSpc>
            </a:pPr>
            <a:r>
              <a:rPr lang="ca-ES" sz="2400" b="1" dirty="0">
                <a:solidFill>
                  <a:srgbClr val="42BB60"/>
                </a:solidFill>
                <a:latin typeface="Arial" panose="020B0604020202020204" pitchFamily="34" charset="0"/>
                <a:ea typeface="PP Neue Montreal Book" pitchFamily="2" charset="77"/>
                <a:cs typeface="Arial" panose="020B0604020202020204" pitchFamily="34" charset="0"/>
              </a:rPr>
              <a:t>1</a:t>
            </a:r>
            <a:endParaRPr lang="ca-ES" sz="1800" noProof="0" dirty="0">
              <a:solidFill>
                <a:srgbClr val="42BB60"/>
              </a:solidFill>
              <a:latin typeface="Arial" panose="020B0604020202020204" pitchFamily="34" charset="0"/>
              <a:ea typeface="PP Neue Montreal Book" pitchFamily="2" charset="77"/>
              <a:cs typeface="Arial" panose="020B0604020202020204" pitchFamily="34" charset="0"/>
            </a:endParaRPr>
          </a:p>
        </p:txBody>
      </p:sp>
    </p:spTree>
    <p:extLst>
      <p:ext uri="{BB962C8B-B14F-4D97-AF65-F5344CB8AC3E}">
        <p14:creationId xmlns:p14="http://schemas.microsoft.com/office/powerpoint/2010/main" val="2051426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065A04C0-143C-1830-F902-26FCA7F0F1B4}"/>
              </a:ext>
            </a:extLst>
          </p:cNvPr>
          <p:cNvGrpSpPr/>
          <p:nvPr/>
        </p:nvGrpSpPr>
        <p:grpSpPr>
          <a:xfrm>
            <a:off x="2601353" y="2178051"/>
            <a:ext cx="5508719" cy="786790"/>
            <a:chOff x="2601353" y="2178051"/>
            <a:chExt cx="5508719" cy="786790"/>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865801" y="2178051"/>
              <a:ext cx="5244271" cy="786790"/>
            </a:xfrm>
            <a:prstGeom prst="roundRect">
              <a:avLst>
                <a:gd name="adj" fmla="val 5002"/>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3" name="CuadroTexto 52">
              <a:extLst>
                <a:ext uri="{FF2B5EF4-FFF2-40B4-BE49-F238E27FC236}">
                  <a16:creationId xmlns:a16="http://schemas.microsoft.com/office/drawing/2014/main" id="{A5C9643C-232E-9B4A-BFB4-70397CD274C5}"/>
                </a:ext>
              </a:extLst>
            </p:cNvPr>
            <p:cNvSpPr txBox="1"/>
            <p:nvPr/>
          </p:nvSpPr>
          <p:spPr>
            <a:xfrm>
              <a:off x="3223424" y="2315337"/>
              <a:ext cx="4664270" cy="523220"/>
            </a:xfrm>
            <a:prstGeom prst="rect">
              <a:avLst/>
            </a:prstGeom>
            <a:noFill/>
            <a:effectLst/>
          </p:spPr>
          <p:txBody>
            <a:bodyPr wrap="square" rtlCol="0">
              <a:spAutoFit/>
            </a:bodyPr>
            <a:lstStyle/>
            <a:p>
              <a:r>
                <a:rPr lang="ca-ES" sz="1400" noProof="0" dirty="0">
                  <a:latin typeface="Arial" panose="020B0604020202020204" pitchFamily="34" charset="0"/>
                </a:rPr>
                <a:t>Acostumes a demanar als teus pares que t’anticipin la paga o l’assignació (en cas que en tinguis)? </a:t>
              </a:r>
            </a:p>
          </p:txBody>
        </p:sp>
        <p:grpSp>
          <p:nvGrpSpPr>
            <p:cNvPr id="3" name="Grupo 2">
              <a:extLst>
                <a:ext uri="{FF2B5EF4-FFF2-40B4-BE49-F238E27FC236}">
                  <a16:creationId xmlns:a16="http://schemas.microsoft.com/office/drawing/2014/main" id="{B04699E8-F6F8-5654-1CF8-D5CDEFFB6A4D}"/>
                </a:ext>
              </a:extLst>
            </p:cNvPr>
            <p:cNvGrpSpPr/>
            <p:nvPr/>
          </p:nvGrpSpPr>
          <p:grpSpPr>
            <a:xfrm>
              <a:off x="2601353" y="2303225"/>
              <a:ext cx="528896" cy="528896"/>
              <a:chOff x="2653979" y="1206515"/>
              <a:chExt cx="528896" cy="528896"/>
            </a:xfrm>
          </p:grpSpPr>
          <p:sp>
            <p:nvSpPr>
              <p:cNvPr id="5" name="Elipse 4">
                <a:extLst>
                  <a:ext uri="{FF2B5EF4-FFF2-40B4-BE49-F238E27FC236}">
                    <a16:creationId xmlns:a16="http://schemas.microsoft.com/office/drawing/2014/main" id="{50421840-D34D-6E30-EFEB-A1AB1E6F6097}"/>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 name="CuadroTexto 6">
                <a:extLst>
                  <a:ext uri="{FF2B5EF4-FFF2-40B4-BE49-F238E27FC236}">
                    <a16:creationId xmlns:a16="http://schemas.microsoft.com/office/drawing/2014/main" id="{6E4A9E3F-F529-0968-2E3F-FEF4778AC390}"/>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42BB60"/>
                    </a:solidFill>
                    <a:latin typeface="Arial" panose="020B0604020202020204" pitchFamily="34" charset="0"/>
                    <a:ea typeface="PP Neue Montreal" pitchFamily="2" charset="77"/>
                  </a:rPr>
                  <a:t>4</a:t>
                </a:r>
                <a:endParaRPr lang="ca-ES" sz="2400" noProof="0" dirty="0">
                  <a:solidFill>
                    <a:srgbClr val="42BB60"/>
                  </a:solidFill>
                  <a:latin typeface="Arial" panose="020B0604020202020204" pitchFamily="34" charset="0"/>
                  <a:ea typeface="PP Neue Montreal Book" pitchFamily="2" charset="77"/>
                </a:endParaRPr>
              </a:p>
            </p:txBody>
          </p:sp>
        </p:grpSp>
      </p:grpSp>
      <p:sp>
        <p:nvSpPr>
          <p:cNvPr id="52" name="CuadroTexto 51">
            <a:extLst>
              <a:ext uri="{FF2B5EF4-FFF2-40B4-BE49-F238E27FC236}">
                <a16:creationId xmlns:a16="http://schemas.microsoft.com/office/drawing/2014/main" id="{E50A5A35-38E0-25BD-006E-11ABBE4F65AC}"/>
              </a:ext>
            </a:extLst>
          </p:cNvPr>
          <p:cNvSpPr txBox="1"/>
          <p:nvPr/>
        </p:nvSpPr>
        <p:spPr>
          <a:xfrm>
            <a:off x="2865802" y="363718"/>
            <a:ext cx="5405634"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un prestatari</a:t>
            </a:r>
          </a:p>
        </p:txBody>
      </p:sp>
      <p:sp>
        <p:nvSpPr>
          <p:cNvPr id="11" name="CuadroTexto 10">
            <a:extLst>
              <a:ext uri="{FF2B5EF4-FFF2-40B4-BE49-F238E27FC236}">
                <a16:creationId xmlns:a16="http://schemas.microsoft.com/office/drawing/2014/main" id="{7117296B-8514-A87C-9A26-5C37FE8DBBD8}"/>
              </a:ext>
            </a:extLst>
          </p:cNvPr>
          <p:cNvSpPr txBox="1"/>
          <p:nvPr/>
        </p:nvSpPr>
        <p:spPr>
          <a:xfrm>
            <a:off x="2865801" y="346629"/>
            <a:ext cx="1912781"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Ets</a:t>
            </a:r>
          </a:p>
        </p:txBody>
      </p:sp>
      <p:sp>
        <p:nvSpPr>
          <p:cNvPr id="14" name="CuadroTexto 13">
            <a:extLst>
              <a:ext uri="{FF2B5EF4-FFF2-40B4-BE49-F238E27FC236}">
                <a16:creationId xmlns:a16="http://schemas.microsoft.com/office/drawing/2014/main" id="{041A9779-3499-6B81-71EC-7DEC684B028D}"/>
              </a:ext>
            </a:extLst>
          </p:cNvPr>
          <p:cNvSpPr txBox="1"/>
          <p:nvPr/>
        </p:nvSpPr>
        <p:spPr>
          <a:xfrm>
            <a:off x="3412902" y="1039059"/>
            <a:ext cx="5405634"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responsable?</a:t>
            </a:r>
          </a:p>
        </p:txBody>
      </p:sp>
      <p:grpSp>
        <p:nvGrpSpPr>
          <p:cNvPr id="9" name="Grupo 8">
            <a:extLst>
              <a:ext uri="{FF2B5EF4-FFF2-40B4-BE49-F238E27FC236}">
                <a16:creationId xmlns:a16="http://schemas.microsoft.com/office/drawing/2014/main" id="{F0C25932-DCB0-C6EF-9ACC-6D54D82B8AF7}"/>
              </a:ext>
            </a:extLst>
          </p:cNvPr>
          <p:cNvGrpSpPr/>
          <p:nvPr/>
        </p:nvGrpSpPr>
        <p:grpSpPr>
          <a:xfrm>
            <a:off x="2601353" y="3104404"/>
            <a:ext cx="5508719" cy="786790"/>
            <a:chOff x="2601353" y="3104404"/>
            <a:chExt cx="5508719" cy="786790"/>
          </a:xfrm>
        </p:grpSpPr>
        <p:sp>
          <p:nvSpPr>
            <p:cNvPr id="15" name="Rectángulo redondeado 14">
              <a:extLst>
                <a:ext uri="{FF2B5EF4-FFF2-40B4-BE49-F238E27FC236}">
                  <a16:creationId xmlns:a16="http://schemas.microsoft.com/office/drawing/2014/main" id="{294A4531-B55C-803D-C8AD-65A4192B0066}"/>
                </a:ext>
              </a:extLst>
            </p:cNvPr>
            <p:cNvSpPr/>
            <p:nvPr/>
          </p:nvSpPr>
          <p:spPr>
            <a:xfrm>
              <a:off x="2865801" y="3104404"/>
              <a:ext cx="5244271" cy="786790"/>
            </a:xfrm>
            <a:prstGeom prst="roundRect">
              <a:avLst>
                <a:gd name="adj" fmla="val 5002"/>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0" name="CuadroTexto 19">
              <a:extLst>
                <a:ext uri="{FF2B5EF4-FFF2-40B4-BE49-F238E27FC236}">
                  <a16:creationId xmlns:a16="http://schemas.microsoft.com/office/drawing/2014/main" id="{D1E4C308-BCB2-61A4-6954-C06620BE8818}"/>
                </a:ext>
              </a:extLst>
            </p:cNvPr>
            <p:cNvSpPr txBox="1"/>
            <p:nvPr/>
          </p:nvSpPr>
          <p:spPr>
            <a:xfrm>
              <a:off x="3223424" y="3241690"/>
              <a:ext cx="4664270" cy="523220"/>
            </a:xfrm>
            <a:prstGeom prst="rect">
              <a:avLst/>
            </a:prstGeom>
            <a:noFill/>
            <a:effectLst/>
          </p:spPr>
          <p:txBody>
            <a:bodyPr wrap="square" rtlCol="0">
              <a:spAutoFit/>
            </a:bodyPr>
            <a:lstStyle/>
            <a:p>
              <a:pPr>
                <a:buClr>
                  <a:srgbClr val="C00000"/>
                </a:buClr>
              </a:pPr>
              <a:r>
                <a:rPr lang="ca-ES" sz="1400" noProof="0" dirty="0">
                  <a:latin typeface="Arial" panose="020B0604020202020204" pitchFamily="34" charset="0"/>
                </a:rPr>
                <a:t>Si agafes diners de la teva guardiola o compte d’estalvis, t’esforces per tornar-los-hi el més aviat possible?</a:t>
              </a:r>
            </a:p>
          </p:txBody>
        </p:sp>
        <p:grpSp>
          <p:nvGrpSpPr>
            <p:cNvPr id="24" name="Grupo 23">
              <a:extLst>
                <a:ext uri="{FF2B5EF4-FFF2-40B4-BE49-F238E27FC236}">
                  <a16:creationId xmlns:a16="http://schemas.microsoft.com/office/drawing/2014/main" id="{5AC7E21C-66F8-4E08-A488-5D355FC93039}"/>
                </a:ext>
              </a:extLst>
            </p:cNvPr>
            <p:cNvGrpSpPr/>
            <p:nvPr/>
          </p:nvGrpSpPr>
          <p:grpSpPr>
            <a:xfrm>
              <a:off x="2601353" y="3229578"/>
              <a:ext cx="528896" cy="528896"/>
              <a:chOff x="2653979" y="1206515"/>
              <a:chExt cx="528896" cy="528896"/>
            </a:xfrm>
          </p:grpSpPr>
          <p:sp>
            <p:nvSpPr>
              <p:cNvPr id="27" name="Elipse 26">
                <a:extLst>
                  <a:ext uri="{FF2B5EF4-FFF2-40B4-BE49-F238E27FC236}">
                    <a16:creationId xmlns:a16="http://schemas.microsoft.com/office/drawing/2014/main" id="{4EEC8F66-B78A-B675-B584-1D137A2E1872}"/>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8" name="CuadroTexto 27">
                <a:extLst>
                  <a:ext uri="{FF2B5EF4-FFF2-40B4-BE49-F238E27FC236}">
                    <a16:creationId xmlns:a16="http://schemas.microsoft.com/office/drawing/2014/main" id="{AA76515E-80EF-33D5-20EC-CA9F88C80F5C}"/>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42BB60"/>
                    </a:solidFill>
                    <a:latin typeface="Arial" panose="020B0604020202020204" pitchFamily="34" charset="0"/>
                    <a:ea typeface="PP Neue Montreal" pitchFamily="2" charset="77"/>
                  </a:rPr>
                  <a:t>5</a:t>
                </a:r>
                <a:endParaRPr lang="ca-ES" sz="2400" noProof="0" dirty="0">
                  <a:solidFill>
                    <a:srgbClr val="42BB60"/>
                  </a:solidFill>
                  <a:latin typeface="Arial" panose="020B0604020202020204" pitchFamily="34" charset="0"/>
                  <a:ea typeface="PP Neue Montreal Book" pitchFamily="2" charset="77"/>
                </a:endParaRPr>
              </a:p>
            </p:txBody>
          </p:sp>
        </p:grpSp>
      </p:grpSp>
      <p:grpSp>
        <p:nvGrpSpPr>
          <p:cNvPr id="10" name="Grupo 9">
            <a:extLst>
              <a:ext uri="{FF2B5EF4-FFF2-40B4-BE49-F238E27FC236}">
                <a16:creationId xmlns:a16="http://schemas.microsoft.com/office/drawing/2014/main" id="{E3505152-B73D-577F-CFDC-B3FD28395524}"/>
              </a:ext>
            </a:extLst>
          </p:cNvPr>
          <p:cNvGrpSpPr/>
          <p:nvPr/>
        </p:nvGrpSpPr>
        <p:grpSpPr>
          <a:xfrm>
            <a:off x="2601353" y="4054663"/>
            <a:ext cx="5508719" cy="786790"/>
            <a:chOff x="2601353" y="4054663"/>
            <a:chExt cx="5508719" cy="786790"/>
          </a:xfrm>
        </p:grpSpPr>
        <p:sp>
          <p:nvSpPr>
            <p:cNvPr id="38" name="Rectángulo redondeado 37">
              <a:extLst>
                <a:ext uri="{FF2B5EF4-FFF2-40B4-BE49-F238E27FC236}">
                  <a16:creationId xmlns:a16="http://schemas.microsoft.com/office/drawing/2014/main" id="{024BF6F4-42DD-4397-0299-5DEAF8C2448A}"/>
                </a:ext>
              </a:extLst>
            </p:cNvPr>
            <p:cNvSpPr/>
            <p:nvPr/>
          </p:nvSpPr>
          <p:spPr>
            <a:xfrm>
              <a:off x="2865801" y="4054663"/>
              <a:ext cx="5244271" cy="786790"/>
            </a:xfrm>
            <a:prstGeom prst="roundRect">
              <a:avLst>
                <a:gd name="adj" fmla="val 5002"/>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9" name="CuadroTexto 38">
              <a:extLst>
                <a:ext uri="{FF2B5EF4-FFF2-40B4-BE49-F238E27FC236}">
                  <a16:creationId xmlns:a16="http://schemas.microsoft.com/office/drawing/2014/main" id="{DED26867-E988-8B74-2AAB-0DCCD9DCDB9F}"/>
                </a:ext>
              </a:extLst>
            </p:cNvPr>
            <p:cNvSpPr txBox="1"/>
            <p:nvPr/>
          </p:nvSpPr>
          <p:spPr>
            <a:xfrm>
              <a:off x="3223424" y="4191949"/>
              <a:ext cx="4664270" cy="523220"/>
            </a:xfrm>
            <a:prstGeom prst="rect">
              <a:avLst/>
            </a:prstGeom>
            <a:noFill/>
            <a:effectLst/>
          </p:spPr>
          <p:txBody>
            <a:bodyPr wrap="square" rtlCol="0">
              <a:spAutoFit/>
            </a:bodyPr>
            <a:lstStyle/>
            <a:p>
              <a:r>
                <a:rPr lang="ca-ES" sz="1400" noProof="0" dirty="0">
                  <a:latin typeface="Arial" panose="020B0604020202020204" pitchFamily="34" charset="0"/>
                </a:rPr>
                <a:t>Acostumes a agafar coses dels teus germans sense tenir-ne permís previ (per exemple, roba, cascos, etc.)?</a:t>
              </a:r>
            </a:p>
          </p:txBody>
        </p:sp>
        <p:grpSp>
          <p:nvGrpSpPr>
            <p:cNvPr id="40" name="Grupo 39">
              <a:extLst>
                <a:ext uri="{FF2B5EF4-FFF2-40B4-BE49-F238E27FC236}">
                  <a16:creationId xmlns:a16="http://schemas.microsoft.com/office/drawing/2014/main" id="{F33A6FBB-4AED-DD41-7175-D298571F8D8F}"/>
                </a:ext>
              </a:extLst>
            </p:cNvPr>
            <p:cNvGrpSpPr/>
            <p:nvPr/>
          </p:nvGrpSpPr>
          <p:grpSpPr>
            <a:xfrm>
              <a:off x="2601353" y="4179837"/>
              <a:ext cx="528896" cy="528896"/>
              <a:chOff x="2653979" y="1206515"/>
              <a:chExt cx="528896" cy="528896"/>
            </a:xfrm>
          </p:grpSpPr>
          <p:sp>
            <p:nvSpPr>
              <p:cNvPr id="41" name="Elipse 40">
                <a:extLst>
                  <a:ext uri="{FF2B5EF4-FFF2-40B4-BE49-F238E27FC236}">
                    <a16:creationId xmlns:a16="http://schemas.microsoft.com/office/drawing/2014/main" id="{53D28AC0-10B6-F79D-66DD-D55E82263394}"/>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42" name="CuadroTexto 41">
                <a:extLst>
                  <a:ext uri="{FF2B5EF4-FFF2-40B4-BE49-F238E27FC236}">
                    <a16:creationId xmlns:a16="http://schemas.microsoft.com/office/drawing/2014/main" id="{F568BCCA-8315-547B-0C8D-58A5846EC0D8}"/>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42BB60"/>
                    </a:solidFill>
                    <a:latin typeface="Arial" panose="020B0604020202020204" pitchFamily="34" charset="0"/>
                    <a:ea typeface="PP Neue Montreal" pitchFamily="2" charset="77"/>
                  </a:rPr>
                  <a:t>6</a:t>
                </a:r>
                <a:endParaRPr lang="ca-ES" sz="2400" noProof="0" dirty="0">
                  <a:solidFill>
                    <a:srgbClr val="42BB60"/>
                  </a:solidFill>
                  <a:latin typeface="Arial" panose="020B0604020202020204" pitchFamily="34" charset="0"/>
                  <a:ea typeface="PP Neue Montreal Book" pitchFamily="2" charset="77"/>
                </a:endParaRPr>
              </a:p>
            </p:txBody>
          </p:sp>
        </p:grpSp>
      </p:grpSp>
      <p:sp>
        <p:nvSpPr>
          <p:cNvPr id="43" name="CuadroTexto 42">
            <a:extLst>
              <a:ext uri="{FF2B5EF4-FFF2-40B4-BE49-F238E27FC236}">
                <a16:creationId xmlns:a16="http://schemas.microsoft.com/office/drawing/2014/main" id="{1B8BA505-327F-3C83-7F3C-9C30414FF547}"/>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64" name="CuadroTexto 63">
            <a:extLst>
              <a:ext uri="{FF2B5EF4-FFF2-40B4-BE49-F238E27FC236}">
                <a16:creationId xmlns:a16="http://schemas.microsoft.com/office/drawing/2014/main" id="{488CB170-EDCA-A3B4-407A-B3C3D9AC9A9D}"/>
              </a:ext>
            </a:extLst>
          </p:cNvPr>
          <p:cNvSpPr txBox="1"/>
          <p:nvPr/>
        </p:nvSpPr>
        <p:spPr>
          <a:xfrm>
            <a:off x="210019" y="4495617"/>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PAGAR?</a:t>
            </a:r>
          </a:p>
        </p:txBody>
      </p:sp>
      <p:pic>
        <p:nvPicPr>
          <p:cNvPr id="65" name="Imagen 64">
            <a:extLst>
              <a:ext uri="{FF2B5EF4-FFF2-40B4-BE49-F238E27FC236}">
                <a16:creationId xmlns:a16="http://schemas.microsoft.com/office/drawing/2014/main" id="{D8D62BE6-9B24-4BD5-B161-8A7085C91BEB}"/>
              </a:ext>
            </a:extLst>
          </p:cNvPr>
          <p:cNvPicPr>
            <a:picLocks noChangeAspect="1"/>
          </p:cNvPicPr>
          <p:nvPr/>
        </p:nvPicPr>
        <p:blipFill>
          <a:blip r:embed="rId3"/>
          <a:srcRect/>
          <a:stretch/>
        </p:blipFill>
        <p:spPr>
          <a:xfrm>
            <a:off x="305731" y="4020598"/>
            <a:ext cx="352154" cy="245581"/>
          </a:xfrm>
          <a:prstGeom prst="rect">
            <a:avLst/>
          </a:prstGeom>
        </p:spPr>
      </p:pic>
      <p:sp>
        <p:nvSpPr>
          <p:cNvPr id="66" name="CuadroTexto 65">
            <a:extLst>
              <a:ext uri="{FF2B5EF4-FFF2-40B4-BE49-F238E27FC236}">
                <a16:creationId xmlns:a16="http://schemas.microsoft.com/office/drawing/2014/main" id="{E488F2A7-1A1F-673D-7805-24C5125D3901}"/>
              </a:ext>
            </a:extLst>
          </p:cNvPr>
          <p:cNvSpPr txBox="1"/>
          <p:nvPr/>
        </p:nvSpPr>
        <p:spPr>
          <a:xfrm>
            <a:off x="210019" y="4265373"/>
            <a:ext cx="2166805" cy="369332"/>
          </a:xfrm>
          <a:prstGeom prst="rect">
            <a:avLst/>
          </a:prstGeom>
          <a:noFill/>
          <a:effectLst/>
        </p:spPr>
        <p:txBody>
          <a:bodyPr wrap="square" rtlCol="0">
            <a:spAutoFit/>
          </a:bodyPr>
          <a:lstStyle/>
          <a:p>
            <a:r>
              <a:rPr lang="ca-ES" sz="1800" b="1" spc="-70" noProof="0" dirty="0">
                <a:solidFill>
                  <a:schemeClr val="bg1"/>
                </a:solidFill>
                <a:latin typeface="Arial" panose="020B0604020202020204" pitchFamily="34" charset="0"/>
                <a:ea typeface="PP Neue Montreal" pitchFamily="2" charset="77"/>
              </a:rPr>
              <a:t>HO PUC</a:t>
            </a:r>
          </a:p>
        </p:txBody>
      </p:sp>
      <p:grpSp>
        <p:nvGrpSpPr>
          <p:cNvPr id="12" name="Grupo 11">
            <a:extLst>
              <a:ext uri="{FF2B5EF4-FFF2-40B4-BE49-F238E27FC236}">
                <a16:creationId xmlns:a16="http://schemas.microsoft.com/office/drawing/2014/main" id="{8A16B80F-3408-5768-C1FE-BD5988B9C909}"/>
              </a:ext>
            </a:extLst>
          </p:cNvPr>
          <p:cNvGrpSpPr/>
          <p:nvPr/>
        </p:nvGrpSpPr>
        <p:grpSpPr>
          <a:xfrm>
            <a:off x="239547" y="884830"/>
            <a:ext cx="1367111" cy="1709773"/>
            <a:chOff x="239547" y="1370936"/>
            <a:chExt cx="1367111" cy="1709773"/>
          </a:xfrm>
        </p:grpSpPr>
        <p:sp>
          <p:nvSpPr>
            <p:cNvPr id="13" name="CuadroTexto 12">
              <a:hlinkClick r:id="rId4" action="ppaction://hlinksldjump"/>
              <a:extLst>
                <a:ext uri="{FF2B5EF4-FFF2-40B4-BE49-F238E27FC236}">
                  <a16:creationId xmlns:a16="http://schemas.microsoft.com/office/drawing/2014/main" id="{8979D5BC-C310-2509-0BE9-81F6239E90FA}"/>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6" name="CuadroTexto 15">
              <a:hlinkClick r:id="rId5" action="ppaction://hlinksldjump"/>
              <a:extLst>
                <a:ext uri="{FF2B5EF4-FFF2-40B4-BE49-F238E27FC236}">
                  <a16:creationId xmlns:a16="http://schemas.microsoft.com/office/drawing/2014/main" id="{1E76935F-E813-303A-578F-372868ADF72E}"/>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17" name="CuadroTexto 16">
              <a:hlinkClick r:id="rId6" action="ppaction://hlinksldjump"/>
              <a:extLst>
                <a:ext uri="{FF2B5EF4-FFF2-40B4-BE49-F238E27FC236}">
                  <a16:creationId xmlns:a16="http://schemas.microsoft.com/office/drawing/2014/main" id="{8E27FA30-AC36-FD82-815F-BC0079DD4EBD}"/>
                </a:ext>
              </a:extLst>
            </p:cNvPr>
            <p:cNvSpPr txBox="1"/>
            <p:nvPr/>
          </p:nvSpPr>
          <p:spPr>
            <a:xfrm>
              <a:off x="239547" y="1936437"/>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18" name="CuadroTexto 17">
              <a:hlinkClick r:id="rId7" action="ppaction://hlinksldjump"/>
              <a:extLst>
                <a:ext uri="{FF2B5EF4-FFF2-40B4-BE49-F238E27FC236}">
                  <a16:creationId xmlns:a16="http://schemas.microsoft.com/office/drawing/2014/main" id="{BAC9B6C2-7712-E4D8-55BA-0CFADDD1607F}"/>
                </a:ext>
              </a:extLst>
            </p:cNvPr>
            <p:cNvSpPr txBox="1"/>
            <p:nvPr/>
          </p:nvSpPr>
          <p:spPr>
            <a:xfrm>
              <a:off x="239547" y="221540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HO PUC PAGAR?</a:t>
              </a:r>
            </a:p>
          </p:txBody>
        </p:sp>
        <p:sp>
          <p:nvSpPr>
            <p:cNvPr id="19" name="CuadroTexto 18">
              <a:hlinkClick r:id="rId8" action="ppaction://hlinksldjump"/>
              <a:extLst>
                <a:ext uri="{FF2B5EF4-FFF2-40B4-BE49-F238E27FC236}">
                  <a16:creationId xmlns:a16="http://schemas.microsoft.com/office/drawing/2014/main" id="{613BE477-416D-4DAD-BA3E-7AD2089863D1}"/>
                </a:ext>
              </a:extLst>
            </p:cNvPr>
            <p:cNvSpPr txBox="1"/>
            <p:nvPr/>
          </p:nvSpPr>
          <p:spPr>
            <a:xfrm>
              <a:off x="239547" y="278925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1" name="Conector recto 20">
              <a:extLst>
                <a:ext uri="{FF2B5EF4-FFF2-40B4-BE49-F238E27FC236}">
                  <a16:creationId xmlns:a16="http://schemas.microsoft.com/office/drawing/2014/main" id="{7CE8E258-C165-53F1-A902-83B5F38FF396}"/>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855C2825-5000-8C37-99DE-FF40EBE009BB}"/>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6C8D3F6A-024F-35F3-2004-7D993523CD48}"/>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79AAFBBC-1F42-11F5-516D-0B0A760199D3}"/>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CB5B6CB1-7E7E-6F19-F436-CCDA0BDEBA5A}"/>
                </a:ext>
              </a:extLst>
            </p:cNvPr>
            <p:cNvCxnSpPr/>
            <p:nvPr/>
          </p:nvCxnSpPr>
          <p:spPr>
            <a:xfrm>
              <a:off x="325464" y="280448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1E9F82A9-C672-8367-EF4B-C833B3AE74D6}"/>
                </a:ext>
              </a:extLst>
            </p:cNvPr>
            <p:cNvCxnSpPr/>
            <p:nvPr/>
          </p:nvCxnSpPr>
          <p:spPr>
            <a:xfrm>
              <a:off x="325464" y="308070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CuadroTexto 29">
              <a:hlinkClick r:id="rId9" action="ppaction://hlinksldjump"/>
              <a:extLst>
                <a:ext uri="{FF2B5EF4-FFF2-40B4-BE49-F238E27FC236}">
                  <a16:creationId xmlns:a16="http://schemas.microsoft.com/office/drawing/2014/main" id="{0944D6E3-98A7-11BB-2B83-4CE79438F09D}"/>
                </a:ext>
              </a:extLst>
            </p:cNvPr>
            <p:cNvSpPr txBox="1"/>
            <p:nvPr/>
          </p:nvSpPr>
          <p:spPr>
            <a:xfrm>
              <a:off x="239547" y="2330124"/>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Una pregunta important</a:t>
              </a:r>
            </a:p>
          </p:txBody>
        </p:sp>
        <p:sp>
          <p:nvSpPr>
            <p:cNvPr id="31" name="CuadroTexto 30">
              <a:hlinkClick r:id="rId10" action="ppaction://hlinksldjump"/>
              <a:extLst>
                <a:ext uri="{FF2B5EF4-FFF2-40B4-BE49-F238E27FC236}">
                  <a16:creationId xmlns:a16="http://schemas.microsoft.com/office/drawing/2014/main" id="{5D736469-6397-29A7-5082-5A4C3ECF572D}"/>
                </a:ext>
              </a:extLst>
            </p:cNvPr>
            <p:cNvSpPr txBox="1"/>
            <p:nvPr/>
          </p:nvSpPr>
          <p:spPr>
            <a:xfrm>
              <a:off x="239547" y="2478119"/>
              <a:ext cx="1180526" cy="307777"/>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ea typeface="PP Neue Montreal Book" pitchFamily="2" charset="77"/>
                </a:rPr>
                <a:t>Ets un prestatari  responsable?</a:t>
              </a:r>
            </a:p>
          </p:txBody>
        </p:sp>
        <p:sp>
          <p:nvSpPr>
            <p:cNvPr id="32" name="Elipse 31">
              <a:extLst>
                <a:ext uri="{FF2B5EF4-FFF2-40B4-BE49-F238E27FC236}">
                  <a16:creationId xmlns:a16="http://schemas.microsoft.com/office/drawing/2014/main" id="{1D2C6F91-07F3-3104-949A-ACD76073D195}"/>
                </a:ext>
              </a:extLst>
            </p:cNvPr>
            <p:cNvSpPr/>
            <p:nvPr/>
          </p:nvSpPr>
          <p:spPr>
            <a:xfrm>
              <a:off x="1337631" y="2658742"/>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6" name="Grupo 5">
            <a:extLst>
              <a:ext uri="{FF2B5EF4-FFF2-40B4-BE49-F238E27FC236}">
                <a16:creationId xmlns:a16="http://schemas.microsoft.com/office/drawing/2014/main" id="{51FE0226-2C53-B538-6BD9-DFE3E7A2555F}"/>
              </a:ext>
            </a:extLst>
          </p:cNvPr>
          <p:cNvGrpSpPr/>
          <p:nvPr/>
        </p:nvGrpSpPr>
        <p:grpSpPr>
          <a:xfrm>
            <a:off x="358924" y="353802"/>
            <a:ext cx="1299998" cy="414765"/>
            <a:chOff x="210020" y="376946"/>
            <a:chExt cx="4676942" cy="414765"/>
          </a:xfrm>
        </p:grpSpPr>
        <p:sp>
          <p:nvSpPr>
            <p:cNvPr id="8" name="CuadroTexto 7">
              <a:extLst>
                <a:ext uri="{FF2B5EF4-FFF2-40B4-BE49-F238E27FC236}">
                  <a16:creationId xmlns:a16="http://schemas.microsoft.com/office/drawing/2014/main" id="{EEEA6F3B-E389-A18B-2EB4-37F61B46495B}"/>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34" name="CuadroTexto 33">
              <a:extLst>
                <a:ext uri="{FF2B5EF4-FFF2-40B4-BE49-F238E27FC236}">
                  <a16:creationId xmlns:a16="http://schemas.microsoft.com/office/drawing/2014/main" id="{C37AB7D7-EBBC-940D-992B-787289E0D36A}"/>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dirty="0">
                  <a:solidFill>
                    <a:schemeClr val="bg1"/>
                  </a:solidFill>
                  <a:latin typeface="Arial" panose="020B0604020202020204" pitchFamily="34" charset="0"/>
                  <a:ea typeface="PP Neue Montreal Book" pitchFamily="2" charset="77"/>
                </a:rPr>
                <a:t>AMB SENY!</a:t>
              </a:r>
              <a:endParaRPr lang="ca-ES" sz="1400" noProof="0" dirty="0">
                <a:solidFill>
                  <a:schemeClr val="bg1"/>
                </a:solidFill>
                <a:latin typeface="Arial" panose="020B0604020202020204" pitchFamily="34" charset="0"/>
                <a:ea typeface="PP Neue Montreal Book" pitchFamily="2" charset="77"/>
              </a:endParaRPr>
            </a:p>
          </p:txBody>
        </p:sp>
      </p:grpSp>
    </p:spTree>
    <p:extLst>
      <p:ext uri="{BB962C8B-B14F-4D97-AF65-F5344CB8AC3E}">
        <p14:creationId xmlns:p14="http://schemas.microsoft.com/office/powerpoint/2010/main" val="547250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ángulo redondeado 46">
            <a:extLst>
              <a:ext uri="{FF2B5EF4-FFF2-40B4-BE49-F238E27FC236}">
                <a16:creationId xmlns:a16="http://schemas.microsoft.com/office/drawing/2014/main" id="{9183C215-B2CC-B8E5-DD15-9E29166A4AD6}"/>
              </a:ext>
            </a:extLst>
          </p:cNvPr>
          <p:cNvSpPr/>
          <p:nvPr/>
        </p:nvSpPr>
        <p:spPr>
          <a:xfrm>
            <a:off x="2460052" y="1648987"/>
            <a:ext cx="3002272" cy="1277216"/>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48" name="Rectángulo redondeado 47">
            <a:extLst>
              <a:ext uri="{FF2B5EF4-FFF2-40B4-BE49-F238E27FC236}">
                <a16:creationId xmlns:a16="http://schemas.microsoft.com/office/drawing/2014/main" id="{1851BAF8-2F73-21B6-262F-2EBCB7665604}"/>
              </a:ext>
            </a:extLst>
          </p:cNvPr>
          <p:cNvSpPr/>
          <p:nvPr/>
        </p:nvSpPr>
        <p:spPr>
          <a:xfrm>
            <a:off x="5600491" y="1648987"/>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49" name="Rectángulo redondeado 48">
            <a:extLst>
              <a:ext uri="{FF2B5EF4-FFF2-40B4-BE49-F238E27FC236}">
                <a16:creationId xmlns:a16="http://schemas.microsoft.com/office/drawing/2014/main" id="{EB0D8A90-E2B9-F719-47D5-9F7E406C8E2A}"/>
              </a:ext>
            </a:extLst>
          </p:cNvPr>
          <p:cNvSpPr/>
          <p:nvPr/>
        </p:nvSpPr>
        <p:spPr>
          <a:xfrm>
            <a:off x="2460052" y="3498053"/>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50" name="Rectángulo redondeado 49">
            <a:extLst>
              <a:ext uri="{FF2B5EF4-FFF2-40B4-BE49-F238E27FC236}">
                <a16:creationId xmlns:a16="http://schemas.microsoft.com/office/drawing/2014/main" id="{140B8FB4-C40C-DCFB-116D-CF970CA82D14}"/>
              </a:ext>
            </a:extLst>
          </p:cNvPr>
          <p:cNvSpPr/>
          <p:nvPr/>
        </p:nvSpPr>
        <p:spPr>
          <a:xfrm>
            <a:off x="5600491" y="3498053"/>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2" name="CuadroTexto 1">
            <a:extLst>
              <a:ext uri="{FF2B5EF4-FFF2-40B4-BE49-F238E27FC236}">
                <a16:creationId xmlns:a16="http://schemas.microsoft.com/office/drawing/2014/main" id="{2777A289-E836-98EE-C868-56F0FB442B9B}"/>
              </a:ext>
            </a:extLst>
          </p:cNvPr>
          <p:cNvSpPr txBox="1"/>
          <p:nvPr/>
        </p:nvSpPr>
        <p:spPr>
          <a:xfrm>
            <a:off x="5890228" y="908336"/>
            <a:ext cx="2225072" cy="369332"/>
          </a:xfrm>
          <a:prstGeom prst="rect">
            <a:avLst/>
          </a:prstGeom>
          <a:noFill/>
          <a:effectLst/>
        </p:spPr>
        <p:txBody>
          <a:bodyPr wrap="square" rtlCol="0">
            <a:spAutoFit/>
          </a:bodyPr>
          <a:lstStyle/>
          <a:p>
            <a:r>
              <a:rPr lang="ca-ES" sz="1800" b="1" dirty="0">
                <a:solidFill>
                  <a:schemeClr val="bg1"/>
                </a:solidFill>
                <a:latin typeface="Arial" panose="020B0604020202020204" pitchFamily="34" charset="0"/>
                <a:ea typeface="PP Neue Montreal" pitchFamily="2" charset="77"/>
              </a:rPr>
              <a:t>el que hem après</a:t>
            </a:r>
            <a:endParaRPr lang="ca-ES" sz="1800" b="1" noProof="0" dirty="0">
              <a:solidFill>
                <a:schemeClr val="bg1"/>
              </a:solidFill>
              <a:latin typeface="Arial" panose="020B0604020202020204" pitchFamily="34" charset="0"/>
              <a:ea typeface="PP Neue Montreal" pitchFamily="2" charset="77"/>
            </a:endParaRPr>
          </a:p>
        </p:txBody>
      </p:sp>
      <p:sp>
        <p:nvSpPr>
          <p:cNvPr id="52" name="CuadroTexto 51">
            <a:extLst>
              <a:ext uri="{FF2B5EF4-FFF2-40B4-BE49-F238E27FC236}">
                <a16:creationId xmlns:a16="http://schemas.microsoft.com/office/drawing/2014/main" id="{E50A5A35-38E0-25BD-006E-11ABBE4F65AC}"/>
              </a:ext>
            </a:extLst>
          </p:cNvPr>
          <p:cNvSpPr txBox="1"/>
          <p:nvPr/>
        </p:nvSpPr>
        <p:spPr>
          <a:xfrm>
            <a:off x="2998583" y="130640"/>
            <a:ext cx="4495111"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Resumint</a:t>
            </a:r>
          </a:p>
        </p:txBody>
      </p:sp>
      <p:sp>
        <p:nvSpPr>
          <p:cNvPr id="53" name="CuadroTexto 52">
            <a:extLst>
              <a:ext uri="{FF2B5EF4-FFF2-40B4-BE49-F238E27FC236}">
                <a16:creationId xmlns:a16="http://schemas.microsoft.com/office/drawing/2014/main" id="{A5C9643C-232E-9B4A-BFB4-70397CD274C5}"/>
              </a:ext>
            </a:extLst>
          </p:cNvPr>
          <p:cNvSpPr txBox="1"/>
          <p:nvPr/>
        </p:nvSpPr>
        <p:spPr>
          <a:xfrm>
            <a:off x="2543696" y="1776539"/>
            <a:ext cx="2948514" cy="543675"/>
          </a:xfrm>
          <a:prstGeom prst="rect">
            <a:avLst/>
          </a:prstGeom>
          <a:noFill/>
          <a:effectLst/>
        </p:spPr>
        <p:txBody>
          <a:bodyPr wrap="square" rtlCol="0">
            <a:spAutoFit/>
          </a:bodyPr>
          <a:lstStyle/>
          <a:p>
            <a:pPr algn="ctr">
              <a:lnSpc>
                <a:spcPts val="1800"/>
              </a:lnSpc>
            </a:pPr>
            <a:r>
              <a:rPr lang="ca-ES" sz="1400" b="1" noProof="0" dirty="0">
                <a:solidFill>
                  <a:srgbClr val="000000"/>
                </a:solidFill>
                <a:latin typeface="Arial" panose="020B0604020202020204" pitchFamily="34" charset="0"/>
                <a:sym typeface="Marykate" charset="0"/>
              </a:rPr>
              <a:t>PRÉSTEC RAONABLE </a:t>
            </a:r>
            <a:r>
              <a:rPr lang="ca-ES" sz="1400" b="1" noProof="0" dirty="0" err="1">
                <a:solidFill>
                  <a:srgbClr val="000000"/>
                </a:solidFill>
                <a:latin typeface="Arial" panose="020B0604020202020204" pitchFamily="34" charset="0"/>
                <a:sym typeface="Marykate" charset="0"/>
              </a:rPr>
              <a:t>vs</a:t>
            </a:r>
            <a:r>
              <a:rPr lang="ca-ES" sz="1400" b="1" noProof="0" dirty="0">
                <a:solidFill>
                  <a:srgbClr val="000000"/>
                </a:solidFill>
                <a:latin typeface="Arial" panose="020B0604020202020204" pitchFamily="34" charset="0"/>
                <a:sym typeface="Marykate" charset="0"/>
              </a:rPr>
              <a:t> </a:t>
            </a:r>
          </a:p>
          <a:p>
            <a:pPr algn="ctr">
              <a:lnSpc>
                <a:spcPts val="1800"/>
              </a:lnSpc>
            </a:pPr>
            <a:r>
              <a:rPr lang="ca-ES" sz="1400" b="1" noProof="0" dirty="0">
                <a:solidFill>
                  <a:srgbClr val="000000"/>
                </a:solidFill>
                <a:latin typeface="Arial" panose="020B0604020202020204" pitchFamily="34" charset="0"/>
                <a:sym typeface="Marykate" charset="0"/>
              </a:rPr>
              <a:t>NO RAONABLE</a:t>
            </a:r>
          </a:p>
        </p:txBody>
      </p:sp>
      <p:sp>
        <p:nvSpPr>
          <p:cNvPr id="3" name="CuadroTexto 2">
            <a:extLst>
              <a:ext uri="{FF2B5EF4-FFF2-40B4-BE49-F238E27FC236}">
                <a16:creationId xmlns:a16="http://schemas.microsoft.com/office/drawing/2014/main" id="{004958A9-4C8E-BE52-479D-653BF395C9D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23" name="CuadroTexto 22">
            <a:extLst>
              <a:ext uri="{FF2B5EF4-FFF2-40B4-BE49-F238E27FC236}">
                <a16:creationId xmlns:a16="http://schemas.microsoft.com/office/drawing/2014/main" id="{DB01484E-38D7-9EE1-4A86-25A586FD7041}"/>
              </a:ext>
            </a:extLst>
          </p:cNvPr>
          <p:cNvSpPr txBox="1"/>
          <p:nvPr/>
        </p:nvSpPr>
        <p:spPr>
          <a:xfrm>
            <a:off x="210020" y="4495617"/>
            <a:ext cx="2273536"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CONCLUSIONS</a:t>
            </a:r>
          </a:p>
        </p:txBody>
      </p:sp>
      <p:pic>
        <p:nvPicPr>
          <p:cNvPr id="25" name="Imagen 24">
            <a:extLst>
              <a:ext uri="{FF2B5EF4-FFF2-40B4-BE49-F238E27FC236}">
                <a16:creationId xmlns:a16="http://schemas.microsoft.com/office/drawing/2014/main" id="{BD9E725C-6BFB-2C0A-3152-4DA5C4BB1D03}"/>
              </a:ext>
            </a:extLst>
          </p:cNvPr>
          <p:cNvPicPr>
            <a:picLocks noChangeAspect="1"/>
          </p:cNvPicPr>
          <p:nvPr/>
        </p:nvPicPr>
        <p:blipFill>
          <a:blip r:embed="rId3"/>
          <a:srcRect/>
          <a:stretch/>
        </p:blipFill>
        <p:spPr>
          <a:xfrm>
            <a:off x="351783" y="4217116"/>
            <a:ext cx="206098" cy="264344"/>
          </a:xfrm>
          <a:prstGeom prst="rect">
            <a:avLst/>
          </a:prstGeom>
        </p:spPr>
      </p:pic>
      <p:sp>
        <p:nvSpPr>
          <p:cNvPr id="55" name="CuadroTexto 54">
            <a:extLst>
              <a:ext uri="{FF2B5EF4-FFF2-40B4-BE49-F238E27FC236}">
                <a16:creationId xmlns:a16="http://schemas.microsoft.com/office/drawing/2014/main" id="{A209387C-1D39-D32B-B5F4-9F39CEA64F2B}"/>
              </a:ext>
            </a:extLst>
          </p:cNvPr>
          <p:cNvSpPr txBox="1"/>
          <p:nvPr/>
        </p:nvSpPr>
        <p:spPr>
          <a:xfrm>
            <a:off x="2460052" y="2233257"/>
            <a:ext cx="2948514" cy="650499"/>
          </a:xfrm>
          <a:prstGeom prst="rect">
            <a:avLst/>
          </a:prstGeom>
          <a:noFill/>
          <a:effectLst/>
        </p:spPr>
        <p:txBody>
          <a:bodyPr wrap="square" rtlCol="0">
            <a:spAutoFit/>
          </a:bodyPr>
          <a:lstStyle/>
          <a:p>
            <a:pPr algn="ctr">
              <a:lnSpc>
                <a:spcPts val="1475"/>
              </a:lnSpc>
            </a:pPr>
            <a:r>
              <a:rPr lang="ca-ES" sz="1000" noProof="0" dirty="0">
                <a:solidFill>
                  <a:srgbClr val="000000"/>
                </a:solidFill>
                <a:latin typeface="Arial" panose="020B0604020202020204" pitchFamily="34" charset="0"/>
                <a:sym typeface="Nunito Bold" charset="0"/>
              </a:rPr>
              <a:t>Els raonables són aquells que milloren la situació personal o professional mentre que els no raonables són per a compres innecessàries.</a:t>
            </a:r>
          </a:p>
        </p:txBody>
      </p:sp>
      <p:grpSp>
        <p:nvGrpSpPr>
          <p:cNvPr id="19" name="Grupo 18">
            <a:extLst>
              <a:ext uri="{FF2B5EF4-FFF2-40B4-BE49-F238E27FC236}">
                <a16:creationId xmlns:a16="http://schemas.microsoft.com/office/drawing/2014/main" id="{F4774C7A-F0D9-1F96-2EEB-40005C90BA67}"/>
              </a:ext>
            </a:extLst>
          </p:cNvPr>
          <p:cNvGrpSpPr>
            <a:grpSpLocks noChangeAspect="1"/>
          </p:cNvGrpSpPr>
          <p:nvPr/>
        </p:nvGrpSpPr>
        <p:grpSpPr>
          <a:xfrm>
            <a:off x="3815717" y="1359522"/>
            <a:ext cx="432000" cy="431999"/>
            <a:chOff x="2653979" y="1206515"/>
            <a:chExt cx="528896" cy="528896"/>
          </a:xfrm>
        </p:grpSpPr>
        <p:sp>
          <p:nvSpPr>
            <p:cNvPr id="20" name="Elipse 19">
              <a:extLst>
                <a:ext uri="{FF2B5EF4-FFF2-40B4-BE49-F238E27FC236}">
                  <a16:creationId xmlns:a16="http://schemas.microsoft.com/office/drawing/2014/main" id="{D3FED7E5-C4D3-4E73-EF7B-1652F220885F}"/>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7" name="CuadroTexto 26">
              <a:extLst>
                <a:ext uri="{FF2B5EF4-FFF2-40B4-BE49-F238E27FC236}">
                  <a16:creationId xmlns:a16="http://schemas.microsoft.com/office/drawing/2014/main" id="{024EF001-85B1-4F2C-349B-7CE2155DCFE0}"/>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ca-ES" sz="1800" b="1" noProof="0" dirty="0">
                  <a:solidFill>
                    <a:srgbClr val="42BB60"/>
                  </a:solidFill>
                  <a:latin typeface="Arial" panose="020B0604020202020204" pitchFamily="34" charset="0"/>
                  <a:ea typeface="PP Neue Montreal" pitchFamily="2" charset="77"/>
                </a:rPr>
                <a:t>1</a:t>
              </a:r>
              <a:endParaRPr lang="ca-ES" sz="1800" noProof="0" dirty="0">
                <a:solidFill>
                  <a:srgbClr val="42BB60"/>
                </a:solidFill>
                <a:latin typeface="Arial" panose="020B0604020202020204" pitchFamily="34" charset="0"/>
                <a:ea typeface="PP Neue Montreal Book" pitchFamily="2" charset="77"/>
              </a:endParaRPr>
            </a:p>
          </p:txBody>
        </p:sp>
      </p:grpSp>
      <p:sp>
        <p:nvSpPr>
          <p:cNvPr id="28" name="CuadroTexto 27">
            <a:extLst>
              <a:ext uri="{FF2B5EF4-FFF2-40B4-BE49-F238E27FC236}">
                <a16:creationId xmlns:a16="http://schemas.microsoft.com/office/drawing/2014/main" id="{C81DFE7E-9980-8254-F2A0-A4517A9EEBC4}"/>
              </a:ext>
            </a:extLst>
          </p:cNvPr>
          <p:cNvSpPr txBox="1"/>
          <p:nvPr/>
        </p:nvSpPr>
        <p:spPr>
          <a:xfrm>
            <a:off x="5631670" y="1776539"/>
            <a:ext cx="2831633" cy="312843"/>
          </a:xfrm>
          <a:prstGeom prst="rect">
            <a:avLst/>
          </a:prstGeom>
          <a:noFill/>
          <a:effectLst/>
        </p:spPr>
        <p:txBody>
          <a:bodyPr wrap="square" rtlCol="0">
            <a:spAutoFit/>
          </a:bodyPr>
          <a:lstStyle/>
          <a:p>
            <a:pPr algn="ctr">
              <a:lnSpc>
                <a:spcPts val="1800"/>
              </a:lnSpc>
            </a:pPr>
            <a:r>
              <a:rPr lang="ca-ES" sz="1400" b="1" noProof="0" dirty="0">
                <a:solidFill>
                  <a:srgbClr val="000000"/>
                </a:solidFill>
                <a:latin typeface="Arial" panose="020B0604020202020204" pitchFamily="34" charset="0"/>
                <a:sym typeface="Marykate" charset="0"/>
              </a:rPr>
              <a:t>PREGUNTES CLAU</a:t>
            </a:r>
          </a:p>
        </p:txBody>
      </p:sp>
      <p:sp>
        <p:nvSpPr>
          <p:cNvPr id="29" name="CuadroTexto 28">
            <a:extLst>
              <a:ext uri="{FF2B5EF4-FFF2-40B4-BE49-F238E27FC236}">
                <a16:creationId xmlns:a16="http://schemas.microsoft.com/office/drawing/2014/main" id="{26CDA821-E04B-4D1D-3030-A64EB10FC401}"/>
              </a:ext>
            </a:extLst>
          </p:cNvPr>
          <p:cNvSpPr txBox="1"/>
          <p:nvPr/>
        </p:nvSpPr>
        <p:spPr>
          <a:xfrm>
            <a:off x="5631670" y="2078663"/>
            <a:ext cx="2831633" cy="842859"/>
          </a:xfrm>
          <a:prstGeom prst="rect">
            <a:avLst/>
          </a:prstGeom>
          <a:noFill/>
          <a:effectLst/>
        </p:spPr>
        <p:txBody>
          <a:bodyPr wrap="square" rtlCol="0">
            <a:spAutoFit/>
          </a:bodyPr>
          <a:lstStyle/>
          <a:p>
            <a:pPr algn="ctr">
              <a:lnSpc>
                <a:spcPts val="1475"/>
              </a:lnSpc>
            </a:pPr>
            <a:r>
              <a:rPr lang="ca-ES" sz="1000" noProof="0" dirty="0">
                <a:solidFill>
                  <a:srgbClr val="000000"/>
                </a:solidFill>
                <a:latin typeface="Arial" panose="020B0604020202020204" pitchFamily="34" charset="0"/>
                <a:sym typeface="Nunito Bold" charset="0"/>
              </a:rPr>
              <a:t>Abans de sol·licitar un préstec és important avaluar si realment és necessari, quant costarà i si es podrà pagar per evitar el </a:t>
            </a:r>
            <a:r>
              <a:rPr lang="ca-ES" sz="1000" noProof="0" dirty="0" err="1">
                <a:solidFill>
                  <a:srgbClr val="000000"/>
                </a:solidFill>
                <a:latin typeface="Arial" panose="020B0604020202020204" pitchFamily="34" charset="0"/>
                <a:sym typeface="Nunito Bold" charset="0"/>
              </a:rPr>
              <a:t>sobreendeutament</a:t>
            </a:r>
            <a:r>
              <a:rPr lang="ca-ES" sz="1000" noProof="0" dirty="0">
                <a:solidFill>
                  <a:srgbClr val="000000"/>
                </a:solidFill>
                <a:latin typeface="Arial" panose="020B0604020202020204" pitchFamily="34" charset="0"/>
                <a:sym typeface="Nunito Bold" charset="0"/>
              </a:rPr>
              <a:t>.</a:t>
            </a:r>
          </a:p>
        </p:txBody>
      </p:sp>
      <p:grpSp>
        <p:nvGrpSpPr>
          <p:cNvPr id="30" name="Grupo 29">
            <a:extLst>
              <a:ext uri="{FF2B5EF4-FFF2-40B4-BE49-F238E27FC236}">
                <a16:creationId xmlns:a16="http://schemas.microsoft.com/office/drawing/2014/main" id="{5081AE8F-7E2D-20E7-9996-0D1695BAEF37}"/>
              </a:ext>
            </a:extLst>
          </p:cNvPr>
          <p:cNvGrpSpPr>
            <a:grpSpLocks noChangeAspect="1"/>
          </p:cNvGrpSpPr>
          <p:nvPr/>
        </p:nvGrpSpPr>
        <p:grpSpPr>
          <a:xfrm>
            <a:off x="6903691" y="1359522"/>
            <a:ext cx="432000" cy="431999"/>
            <a:chOff x="2653979" y="1206515"/>
            <a:chExt cx="528896" cy="528896"/>
          </a:xfrm>
        </p:grpSpPr>
        <p:sp>
          <p:nvSpPr>
            <p:cNvPr id="31" name="Elipse 30">
              <a:extLst>
                <a:ext uri="{FF2B5EF4-FFF2-40B4-BE49-F238E27FC236}">
                  <a16:creationId xmlns:a16="http://schemas.microsoft.com/office/drawing/2014/main" id="{1E9011B0-F2C5-6FC1-848F-C78CEDCD3064}"/>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4" name="CuadroTexto 33">
              <a:extLst>
                <a:ext uri="{FF2B5EF4-FFF2-40B4-BE49-F238E27FC236}">
                  <a16:creationId xmlns:a16="http://schemas.microsoft.com/office/drawing/2014/main" id="{1ABA1607-69A0-18F7-D473-20ADE43E538D}"/>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ca-ES" sz="1800" b="1" noProof="0" dirty="0">
                  <a:solidFill>
                    <a:srgbClr val="42BB60"/>
                  </a:solidFill>
                  <a:latin typeface="Arial" panose="020B0604020202020204" pitchFamily="34" charset="0"/>
                  <a:ea typeface="PP Neue Montreal" pitchFamily="2" charset="77"/>
                </a:rPr>
                <a:t>2</a:t>
              </a:r>
              <a:endParaRPr lang="ca-ES" sz="1800" noProof="0" dirty="0">
                <a:solidFill>
                  <a:srgbClr val="42BB60"/>
                </a:solidFill>
                <a:latin typeface="Arial" panose="020B0604020202020204" pitchFamily="34" charset="0"/>
                <a:ea typeface="PP Neue Montreal Book" pitchFamily="2" charset="77"/>
              </a:endParaRPr>
            </a:p>
          </p:txBody>
        </p:sp>
      </p:grpSp>
      <p:sp>
        <p:nvSpPr>
          <p:cNvPr id="37" name="CuadroTexto 36">
            <a:extLst>
              <a:ext uri="{FF2B5EF4-FFF2-40B4-BE49-F238E27FC236}">
                <a16:creationId xmlns:a16="http://schemas.microsoft.com/office/drawing/2014/main" id="{33912CF0-AE4E-5C3E-7140-AD7056A7B3CD}"/>
              </a:ext>
            </a:extLst>
          </p:cNvPr>
          <p:cNvSpPr txBox="1"/>
          <p:nvPr/>
        </p:nvSpPr>
        <p:spPr>
          <a:xfrm>
            <a:off x="2543696" y="3679109"/>
            <a:ext cx="2831633" cy="312843"/>
          </a:xfrm>
          <a:prstGeom prst="rect">
            <a:avLst/>
          </a:prstGeom>
          <a:noFill/>
          <a:effectLst/>
        </p:spPr>
        <p:txBody>
          <a:bodyPr wrap="square" rtlCol="0">
            <a:spAutoFit/>
          </a:bodyPr>
          <a:lstStyle/>
          <a:p>
            <a:pPr algn="ctr">
              <a:lnSpc>
                <a:spcPts val="1800"/>
              </a:lnSpc>
            </a:pPr>
            <a:r>
              <a:rPr lang="ca-ES" sz="1400" b="1" noProof="0" dirty="0">
                <a:solidFill>
                  <a:srgbClr val="000000"/>
                </a:solidFill>
                <a:latin typeface="Arial" panose="020B0604020202020204" pitchFamily="34" charset="0"/>
                <a:sym typeface="Marykate" charset="0"/>
              </a:rPr>
              <a:t>DÈBIT </a:t>
            </a:r>
            <a:r>
              <a:rPr lang="ca-ES" sz="1400" b="1" noProof="0" dirty="0" err="1">
                <a:solidFill>
                  <a:srgbClr val="000000"/>
                </a:solidFill>
                <a:latin typeface="Arial" panose="020B0604020202020204" pitchFamily="34" charset="0"/>
                <a:sym typeface="Marykate" charset="0"/>
              </a:rPr>
              <a:t>vs</a:t>
            </a:r>
            <a:r>
              <a:rPr lang="ca-ES" sz="1400" b="1" noProof="0" dirty="0">
                <a:solidFill>
                  <a:srgbClr val="000000"/>
                </a:solidFill>
                <a:latin typeface="Arial" panose="020B0604020202020204" pitchFamily="34" charset="0"/>
                <a:sym typeface="Marykate" charset="0"/>
              </a:rPr>
              <a:t> CRÈDIT</a:t>
            </a:r>
          </a:p>
        </p:txBody>
      </p:sp>
      <p:sp>
        <p:nvSpPr>
          <p:cNvPr id="38" name="CuadroTexto 37">
            <a:extLst>
              <a:ext uri="{FF2B5EF4-FFF2-40B4-BE49-F238E27FC236}">
                <a16:creationId xmlns:a16="http://schemas.microsoft.com/office/drawing/2014/main" id="{F194129F-4B93-666E-47D1-D494FB45D8A6}"/>
              </a:ext>
            </a:extLst>
          </p:cNvPr>
          <p:cNvSpPr txBox="1"/>
          <p:nvPr/>
        </p:nvSpPr>
        <p:spPr>
          <a:xfrm>
            <a:off x="2543696" y="3981233"/>
            <a:ext cx="2831633" cy="655179"/>
          </a:xfrm>
          <a:prstGeom prst="rect">
            <a:avLst/>
          </a:prstGeom>
          <a:noFill/>
          <a:effectLst/>
        </p:spPr>
        <p:txBody>
          <a:bodyPr wrap="square" rtlCol="0">
            <a:spAutoFit/>
          </a:bodyPr>
          <a:lstStyle/>
          <a:p>
            <a:pPr algn="ctr">
              <a:lnSpc>
                <a:spcPts val="1475"/>
              </a:lnSpc>
            </a:pPr>
            <a:r>
              <a:rPr lang="ca-ES" sz="1000" noProof="0" dirty="0">
                <a:solidFill>
                  <a:srgbClr val="000000"/>
                </a:solidFill>
                <a:latin typeface="Arial" panose="020B0604020202020204" pitchFamily="34" charset="0"/>
                <a:sym typeface="Nunito Bold" charset="0"/>
              </a:rPr>
              <a:t>La targeta de dèbit només permet gastar el saldo disponible, mentre que la de crèdit és un instrument de finançament amb interessos.</a:t>
            </a:r>
          </a:p>
        </p:txBody>
      </p:sp>
      <p:grpSp>
        <p:nvGrpSpPr>
          <p:cNvPr id="39" name="Grupo 38">
            <a:extLst>
              <a:ext uri="{FF2B5EF4-FFF2-40B4-BE49-F238E27FC236}">
                <a16:creationId xmlns:a16="http://schemas.microsoft.com/office/drawing/2014/main" id="{F751AC94-1233-B83A-364D-F09CA7D61473}"/>
              </a:ext>
            </a:extLst>
          </p:cNvPr>
          <p:cNvGrpSpPr>
            <a:grpSpLocks noChangeAspect="1"/>
          </p:cNvGrpSpPr>
          <p:nvPr/>
        </p:nvGrpSpPr>
        <p:grpSpPr>
          <a:xfrm>
            <a:off x="3815717" y="3216084"/>
            <a:ext cx="432000" cy="431999"/>
            <a:chOff x="2653979" y="1206515"/>
            <a:chExt cx="528896" cy="528896"/>
          </a:xfrm>
        </p:grpSpPr>
        <p:sp>
          <p:nvSpPr>
            <p:cNvPr id="40" name="Elipse 39">
              <a:extLst>
                <a:ext uri="{FF2B5EF4-FFF2-40B4-BE49-F238E27FC236}">
                  <a16:creationId xmlns:a16="http://schemas.microsoft.com/office/drawing/2014/main" id="{B4AE2536-C2AB-7422-F0E7-EFBBF1CBF9C3}"/>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41" name="CuadroTexto 40">
              <a:extLst>
                <a:ext uri="{FF2B5EF4-FFF2-40B4-BE49-F238E27FC236}">
                  <a16:creationId xmlns:a16="http://schemas.microsoft.com/office/drawing/2014/main" id="{4BFD2502-EA71-99E4-DCAB-3BB81816B034}"/>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ca-ES" sz="1800" b="1" noProof="0" dirty="0">
                  <a:solidFill>
                    <a:srgbClr val="42BB60"/>
                  </a:solidFill>
                  <a:latin typeface="Arial" panose="020B0604020202020204" pitchFamily="34" charset="0"/>
                  <a:ea typeface="PP Neue Montreal" pitchFamily="2" charset="77"/>
                </a:rPr>
                <a:t>3</a:t>
              </a:r>
              <a:endParaRPr lang="ca-ES" sz="1800" noProof="0" dirty="0">
                <a:solidFill>
                  <a:srgbClr val="42BB60"/>
                </a:solidFill>
                <a:latin typeface="Arial" panose="020B0604020202020204" pitchFamily="34" charset="0"/>
                <a:ea typeface="PP Neue Montreal Book" pitchFamily="2" charset="77"/>
              </a:endParaRPr>
            </a:p>
          </p:txBody>
        </p:sp>
      </p:grpSp>
      <p:sp>
        <p:nvSpPr>
          <p:cNvPr id="42" name="CuadroTexto 41">
            <a:extLst>
              <a:ext uri="{FF2B5EF4-FFF2-40B4-BE49-F238E27FC236}">
                <a16:creationId xmlns:a16="http://schemas.microsoft.com/office/drawing/2014/main" id="{B434CD19-7522-B6A7-A809-DB0A4FEFC49D}"/>
              </a:ext>
            </a:extLst>
          </p:cNvPr>
          <p:cNvSpPr txBox="1"/>
          <p:nvPr/>
        </p:nvSpPr>
        <p:spPr>
          <a:xfrm>
            <a:off x="5631670" y="3679109"/>
            <a:ext cx="2831633" cy="312843"/>
          </a:xfrm>
          <a:prstGeom prst="rect">
            <a:avLst/>
          </a:prstGeom>
          <a:noFill/>
          <a:effectLst/>
        </p:spPr>
        <p:txBody>
          <a:bodyPr wrap="square" rtlCol="0">
            <a:spAutoFit/>
          </a:bodyPr>
          <a:lstStyle/>
          <a:p>
            <a:pPr algn="ctr">
              <a:lnSpc>
                <a:spcPts val="1800"/>
              </a:lnSpc>
            </a:pPr>
            <a:r>
              <a:rPr lang="ca-ES" sz="1400" b="1" noProof="0" dirty="0">
                <a:solidFill>
                  <a:srgbClr val="000000"/>
                </a:solidFill>
                <a:latin typeface="Arial" panose="020B0604020202020204" pitchFamily="34" charset="0"/>
                <a:sym typeface="Marykate" charset="0"/>
              </a:rPr>
              <a:t>IMPORTÀNCIA DE LA TAE</a:t>
            </a:r>
          </a:p>
        </p:txBody>
      </p:sp>
      <p:sp>
        <p:nvSpPr>
          <p:cNvPr id="43" name="CuadroTexto 42">
            <a:extLst>
              <a:ext uri="{FF2B5EF4-FFF2-40B4-BE49-F238E27FC236}">
                <a16:creationId xmlns:a16="http://schemas.microsoft.com/office/drawing/2014/main" id="{DB519D5F-B8CA-92D9-D5C1-E66182D5133A}"/>
              </a:ext>
            </a:extLst>
          </p:cNvPr>
          <p:cNvSpPr txBox="1"/>
          <p:nvPr/>
        </p:nvSpPr>
        <p:spPr>
          <a:xfrm>
            <a:off x="5631670" y="3906411"/>
            <a:ext cx="2831633" cy="843116"/>
          </a:xfrm>
          <a:prstGeom prst="rect">
            <a:avLst/>
          </a:prstGeom>
          <a:noFill/>
          <a:effectLst/>
        </p:spPr>
        <p:txBody>
          <a:bodyPr wrap="square" rtlCol="0">
            <a:spAutoFit/>
          </a:bodyPr>
          <a:lstStyle/>
          <a:p>
            <a:pPr algn="ctr">
              <a:lnSpc>
                <a:spcPts val="1475"/>
              </a:lnSpc>
            </a:pPr>
            <a:r>
              <a:rPr lang="ca-ES" sz="1000" noProof="0" dirty="0">
                <a:solidFill>
                  <a:srgbClr val="000000"/>
                </a:solidFill>
                <a:latin typeface="Arial" panose="020B0604020202020204" pitchFamily="34" charset="0"/>
                <a:sym typeface="Nunito Bold" charset="0"/>
              </a:rPr>
              <a:t>La TAE és un indicador clau per comparar el cost real dels préstecs. Inclou interessos i comissions, a diferència del TIN que no contempla aquestes despeses.</a:t>
            </a:r>
          </a:p>
        </p:txBody>
      </p:sp>
      <p:grpSp>
        <p:nvGrpSpPr>
          <p:cNvPr id="44" name="Grupo 43">
            <a:extLst>
              <a:ext uri="{FF2B5EF4-FFF2-40B4-BE49-F238E27FC236}">
                <a16:creationId xmlns:a16="http://schemas.microsoft.com/office/drawing/2014/main" id="{A1FD01A2-4AE0-ED6D-3A2C-EFEBC5380097}"/>
              </a:ext>
            </a:extLst>
          </p:cNvPr>
          <p:cNvGrpSpPr>
            <a:grpSpLocks noChangeAspect="1"/>
          </p:cNvGrpSpPr>
          <p:nvPr/>
        </p:nvGrpSpPr>
        <p:grpSpPr>
          <a:xfrm>
            <a:off x="6903691" y="3216084"/>
            <a:ext cx="432000" cy="431999"/>
            <a:chOff x="2653979" y="1206515"/>
            <a:chExt cx="528896" cy="528896"/>
          </a:xfrm>
        </p:grpSpPr>
        <p:sp>
          <p:nvSpPr>
            <p:cNvPr id="45" name="Elipse 44">
              <a:extLst>
                <a:ext uri="{FF2B5EF4-FFF2-40B4-BE49-F238E27FC236}">
                  <a16:creationId xmlns:a16="http://schemas.microsoft.com/office/drawing/2014/main" id="{19116625-B6E5-97C2-7747-0F29576066F6}"/>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46" name="CuadroTexto 45">
              <a:extLst>
                <a:ext uri="{FF2B5EF4-FFF2-40B4-BE49-F238E27FC236}">
                  <a16:creationId xmlns:a16="http://schemas.microsoft.com/office/drawing/2014/main" id="{9AF6E7B7-3132-6D8E-46BB-2270859FBE13}"/>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ca-ES" sz="1800" b="1" noProof="0" dirty="0">
                  <a:solidFill>
                    <a:srgbClr val="42BB60"/>
                  </a:solidFill>
                  <a:latin typeface="Arial" panose="020B0604020202020204" pitchFamily="34" charset="0"/>
                  <a:ea typeface="PP Neue Montreal" pitchFamily="2" charset="77"/>
                </a:rPr>
                <a:t>4</a:t>
              </a:r>
              <a:endParaRPr lang="ca-ES" sz="1800" noProof="0" dirty="0">
                <a:solidFill>
                  <a:srgbClr val="42BB60"/>
                </a:solidFill>
                <a:latin typeface="Arial" panose="020B0604020202020204" pitchFamily="34" charset="0"/>
                <a:ea typeface="PP Neue Montreal Book" pitchFamily="2" charset="77"/>
              </a:endParaRPr>
            </a:p>
          </p:txBody>
        </p:sp>
      </p:grpSp>
      <p:grpSp>
        <p:nvGrpSpPr>
          <p:cNvPr id="4" name="Grupo 3">
            <a:extLst>
              <a:ext uri="{FF2B5EF4-FFF2-40B4-BE49-F238E27FC236}">
                <a16:creationId xmlns:a16="http://schemas.microsoft.com/office/drawing/2014/main" id="{DF133442-6643-6493-CFEF-47DEA3FD8D49}"/>
              </a:ext>
            </a:extLst>
          </p:cNvPr>
          <p:cNvGrpSpPr/>
          <p:nvPr/>
        </p:nvGrpSpPr>
        <p:grpSpPr>
          <a:xfrm>
            <a:off x="251176" y="884830"/>
            <a:ext cx="1367111" cy="1404561"/>
            <a:chOff x="239547" y="1370936"/>
            <a:chExt cx="1367111" cy="1404561"/>
          </a:xfrm>
        </p:grpSpPr>
        <p:sp>
          <p:nvSpPr>
            <p:cNvPr id="5" name="CuadroTexto 4">
              <a:hlinkClick r:id="rId4" action="ppaction://hlinksldjump"/>
              <a:extLst>
                <a:ext uri="{FF2B5EF4-FFF2-40B4-BE49-F238E27FC236}">
                  <a16:creationId xmlns:a16="http://schemas.microsoft.com/office/drawing/2014/main" id="{F271C5E6-272E-3A51-7A8C-5B1467DB6534}"/>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6" name="CuadroTexto 5">
              <a:hlinkClick r:id="rId5" action="ppaction://hlinksldjump"/>
              <a:extLst>
                <a:ext uri="{FF2B5EF4-FFF2-40B4-BE49-F238E27FC236}">
                  <a16:creationId xmlns:a16="http://schemas.microsoft.com/office/drawing/2014/main" id="{7B50C7DA-B934-6A1A-6F2B-E4FAC6325C96}"/>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7" name="CuadroTexto 6">
              <a:hlinkClick r:id="rId6" action="ppaction://hlinksldjump"/>
              <a:extLst>
                <a:ext uri="{FF2B5EF4-FFF2-40B4-BE49-F238E27FC236}">
                  <a16:creationId xmlns:a16="http://schemas.microsoft.com/office/drawing/2014/main" id="{E9DE005F-1667-5A6D-14D8-0D218556D6B2}"/>
                </a:ext>
              </a:extLst>
            </p:cNvPr>
            <p:cNvSpPr txBox="1"/>
            <p:nvPr/>
          </p:nvSpPr>
          <p:spPr>
            <a:xfrm>
              <a:off x="239547" y="1936437"/>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8" name="CuadroTexto 7">
              <a:hlinkClick r:id="rId7" action="ppaction://hlinksldjump"/>
              <a:extLst>
                <a:ext uri="{FF2B5EF4-FFF2-40B4-BE49-F238E27FC236}">
                  <a16:creationId xmlns:a16="http://schemas.microsoft.com/office/drawing/2014/main" id="{AE7B0B18-4293-E599-8AF5-CAFAA6D0B423}"/>
                </a:ext>
              </a:extLst>
            </p:cNvPr>
            <p:cNvSpPr txBox="1"/>
            <p:nvPr/>
          </p:nvSpPr>
          <p:spPr>
            <a:xfrm>
              <a:off x="239547" y="221540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9" name="CuadroTexto 8">
              <a:hlinkClick r:id="rId8" action="ppaction://hlinksldjump"/>
              <a:extLst>
                <a:ext uri="{FF2B5EF4-FFF2-40B4-BE49-F238E27FC236}">
                  <a16:creationId xmlns:a16="http://schemas.microsoft.com/office/drawing/2014/main" id="{C1572F16-5431-A411-2531-BAA57C5BF7E1}"/>
                </a:ext>
              </a:extLst>
            </p:cNvPr>
            <p:cNvSpPr txBox="1"/>
            <p:nvPr/>
          </p:nvSpPr>
          <p:spPr>
            <a:xfrm>
              <a:off x="239547" y="2484043"/>
              <a:ext cx="1367111" cy="215444"/>
            </a:xfrm>
            <a:prstGeom prst="rect">
              <a:avLst/>
            </a:prstGeom>
            <a:noFill/>
            <a:effectLst/>
          </p:spPr>
          <p:txBody>
            <a:bodyPr wrap="square" rtlCol="0">
              <a:spAutoFit/>
            </a:bodyPr>
            <a:lstStyle/>
            <a:p>
              <a:r>
                <a:rPr lang="ca-ES" sz="800" b="1" noProof="0" dirty="0">
                  <a:solidFill>
                    <a:schemeClr val="bg1"/>
                  </a:solidFill>
                  <a:latin typeface="Arial" panose="020B0604020202020204" pitchFamily="34" charset="0"/>
                </a:rPr>
                <a:t>CONCLUSIONS</a:t>
              </a:r>
            </a:p>
          </p:txBody>
        </p:sp>
        <p:cxnSp>
          <p:nvCxnSpPr>
            <p:cNvPr id="10" name="Conector recto 9">
              <a:extLst>
                <a:ext uri="{FF2B5EF4-FFF2-40B4-BE49-F238E27FC236}">
                  <a16:creationId xmlns:a16="http://schemas.microsoft.com/office/drawing/2014/main" id="{EB5BCD9B-E104-1172-D65B-58788BBDDF43}"/>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C3AF1A0E-9C8A-7785-59A3-FAE4A5A2E944}"/>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EFBD6BEB-7E01-87AE-C23D-599EC7AA0B68}"/>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A5020B70-CC4D-F5AE-A8E1-49DFC1CF01B7}"/>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E7925BA0-B80C-702E-0149-BB3B3A481CCE}"/>
                </a:ext>
              </a:extLst>
            </p:cNvPr>
            <p:cNvCxnSpPr/>
            <p:nvPr/>
          </p:nvCxnSpPr>
          <p:spPr>
            <a:xfrm>
              <a:off x="325464" y="24992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0C2A9914-EE62-D0FE-ADED-A65E7728860E}"/>
                </a:ext>
              </a:extLst>
            </p:cNvPr>
            <p:cNvCxnSpPr/>
            <p:nvPr/>
          </p:nvCxnSpPr>
          <p:spPr>
            <a:xfrm>
              <a:off x="325464" y="27754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 name="Grupo 14">
            <a:extLst>
              <a:ext uri="{FF2B5EF4-FFF2-40B4-BE49-F238E27FC236}">
                <a16:creationId xmlns:a16="http://schemas.microsoft.com/office/drawing/2014/main" id="{9232F00C-BC6F-A9B1-7623-E5E6D3ADF8DA}"/>
              </a:ext>
            </a:extLst>
          </p:cNvPr>
          <p:cNvGrpSpPr/>
          <p:nvPr/>
        </p:nvGrpSpPr>
        <p:grpSpPr>
          <a:xfrm>
            <a:off x="358924" y="353802"/>
            <a:ext cx="1299998" cy="414765"/>
            <a:chOff x="210020" y="376946"/>
            <a:chExt cx="4676942" cy="414765"/>
          </a:xfrm>
        </p:grpSpPr>
        <p:sp>
          <p:nvSpPr>
            <p:cNvPr id="16" name="CuadroTexto 15">
              <a:extLst>
                <a:ext uri="{FF2B5EF4-FFF2-40B4-BE49-F238E27FC236}">
                  <a16:creationId xmlns:a16="http://schemas.microsoft.com/office/drawing/2014/main" id="{88889A14-54B9-400C-BAF0-268D49299E63}"/>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18" name="CuadroTexto 17">
              <a:extLst>
                <a:ext uri="{FF2B5EF4-FFF2-40B4-BE49-F238E27FC236}">
                  <a16:creationId xmlns:a16="http://schemas.microsoft.com/office/drawing/2014/main" id="{84B13F39-689A-329B-2831-E117CD9C6362}"/>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dirty="0">
                  <a:solidFill>
                    <a:schemeClr val="bg1"/>
                  </a:solidFill>
                  <a:latin typeface="Arial" panose="020B0604020202020204" pitchFamily="34" charset="0"/>
                  <a:ea typeface="PP Neue Montreal Book" pitchFamily="2" charset="77"/>
                </a:rPr>
                <a:t>AMB SENY!</a:t>
              </a:r>
              <a:endParaRPr lang="ca-ES" sz="1400" noProof="0" dirty="0">
                <a:solidFill>
                  <a:schemeClr val="bg1"/>
                </a:solidFill>
                <a:latin typeface="Arial" panose="020B0604020202020204" pitchFamily="34" charset="0"/>
                <a:ea typeface="PP Neue Montreal Book" pitchFamily="2" charset="77"/>
              </a:endParaRPr>
            </a:p>
          </p:txBody>
        </p:sp>
      </p:grpSp>
    </p:spTree>
    <p:extLst>
      <p:ext uri="{BB962C8B-B14F-4D97-AF65-F5344CB8AC3E}">
        <p14:creationId xmlns:p14="http://schemas.microsoft.com/office/powerpoint/2010/main" val="4280316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EE0CD991-8B91-7A90-0544-365BFA66A42E}"/>
              </a:ext>
            </a:extLst>
          </p:cNvPr>
          <p:cNvGrpSpPr/>
          <p:nvPr/>
        </p:nvGrpSpPr>
        <p:grpSpPr>
          <a:xfrm>
            <a:off x="581672" y="944041"/>
            <a:ext cx="7305027" cy="3110247"/>
            <a:chOff x="581672" y="944041"/>
            <a:chExt cx="7305027" cy="3110247"/>
          </a:xfrm>
        </p:grpSpPr>
        <p:sp>
          <p:nvSpPr>
            <p:cNvPr id="6" name="Rectángulo redondeado 5">
              <a:extLst>
                <a:ext uri="{FF2B5EF4-FFF2-40B4-BE49-F238E27FC236}">
                  <a16:creationId xmlns:a16="http://schemas.microsoft.com/office/drawing/2014/main" id="{52204E92-DFCC-97AF-C220-1A416ED2FA3B}"/>
                </a:ext>
              </a:extLst>
            </p:cNvPr>
            <p:cNvSpPr/>
            <p:nvPr/>
          </p:nvSpPr>
          <p:spPr>
            <a:xfrm>
              <a:off x="581672" y="944041"/>
              <a:ext cx="7305027" cy="3110247"/>
            </a:xfrm>
            <a:prstGeom prst="roundRect">
              <a:avLst>
                <a:gd name="adj" fmla="val 2830"/>
              </a:avLst>
            </a:prstGeom>
            <a:noFill/>
            <a:ln w="3810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grpSp>
          <p:nvGrpSpPr>
            <p:cNvPr id="7" name="Grupo 6">
              <a:extLst>
                <a:ext uri="{FF2B5EF4-FFF2-40B4-BE49-F238E27FC236}">
                  <a16:creationId xmlns:a16="http://schemas.microsoft.com/office/drawing/2014/main" id="{C32A1A97-6A96-F9C7-7A9B-5A2DDD80599E}"/>
                </a:ext>
              </a:extLst>
            </p:cNvPr>
            <p:cNvGrpSpPr/>
            <p:nvPr/>
          </p:nvGrpSpPr>
          <p:grpSpPr>
            <a:xfrm>
              <a:off x="1018993" y="1417548"/>
              <a:ext cx="4201534" cy="1608488"/>
              <a:chOff x="1025717" y="1841131"/>
              <a:chExt cx="4201534" cy="1608488"/>
            </a:xfrm>
          </p:grpSpPr>
          <p:sp>
            <p:nvSpPr>
              <p:cNvPr id="9" name="CuadroTexto 8">
                <a:extLst>
                  <a:ext uri="{FF2B5EF4-FFF2-40B4-BE49-F238E27FC236}">
                    <a16:creationId xmlns:a16="http://schemas.microsoft.com/office/drawing/2014/main" id="{3806B54C-6C67-B7AE-227B-01F3270AE004}"/>
                  </a:ext>
                </a:extLst>
              </p:cNvPr>
              <p:cNvSpPr txBox="1"/>
              <p:nvPr/>
            </p:nvSpPr>
            <p:spPr>
              <a:xfrm>
                <a:off x="1054436" y="1841131"/>
                <a:ext cx="4172815" cy="800219"/>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4600" b="1" spc="-150" noProof="0" dirty="0">
                    <a:solidFill>
                      <a:schemeClr val="bg1"/>
                    </a:solidFill>
                    <a:latin typeface="Arial" panose="020B0604020202020204" pitchFamily="34" charset="0"/>
                    <a:ea typeface="PP Neue Montreal" pitchFamily="2" charset="77"/>
                  </a:rPr>
                  <a:t>CAP</a:t>
                </a:r>
              </a:p>
            </p:txBody>
          </p:sp>
          <p:sp>
            <p:nvSpPr>
              <p:cNvPr id="10" name="CuadroTexto 9">
                <a:extLst>
                  <a:ext uri="{FF2B5EF4-FFF2-40B4-BE49-F238E27FC236}">
                    <a16:creationId xmlns:a16="http://schemas.microsoft.com/office/drawing/2014/main" id="{CC19F1DE-F5BB-75AA-2C03-956C441E6318}"/>
                  </a:ext>
                </a:extLst>
              </p:cNvPr>
              <p:cNvSpPr txBox="1"/>
              <p:nvPr/>
            </p:nvSpPr>
            <p:spPr>
              <a:xfrm>
                <a:off x="1025717" y="2433956"/>
                <a:ext cx="3817984"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spc="-250" noProof="0" dirty="0">
                    <a:solidFill>
                      <a:schemeClr val="bg1"/>
                    </a:solidFill>
                    <a:latin typeface="Arial" panose="020B0604020202020204" pitchFamily="34" charset="0"/>
                    <a:ea typeface="PP Neue Montreal Book" pitchFamily="2" charset="77"/>
                  </a:rPr>
                  <a:t>DUBTE?</a:t>
                </a:r>
              </a:p>
            </p:txBody>
          </p:sp>
        </p:grpSp>
        <p:sp>
          <p:nvSpPr>
            <p:cNvPr id="8" name="CuadroTexto 7">
              <a:extLst>
                <a:ext uri="{FF2B5EF4-FFF2-40B4-BE49-F238E27FC236}">
                  <a16:creationId xmlns:a16="http://schemas.microsoft.com/office/drawing/2014/main" id="{7A7A8DE2-7C15-3642-CCE9-9CA99C278307}"/>
                </a:ext>
              </a:extLst>
            </p:cNvPr>
            <p:cNvSpPr txBox="1"/>
            <p:nvPr/>
          </p:nvSpPr>
          <p:spPr>
            <a:xfrm>
              <a:off x="1054437" y="3021009"/>
              <a:ext cx="2213550" cy="523220"/>
            </a:xfrm>
            <a:prstGeom prst="rect">
              <a:avLst/>
            </a:prstGeom>
            <a:noFill/>
            <a:effectLst/>
          </p:spPr>
          <p:txBody>
            <a:bodyPr wrap="square" rtlCol="0">
              <a:spAutoFit/>
            </a:bodyPr>
            <a:lstStyle/>
            <a:p>
              <a:r>
                <a:rPr lang="ca-ES" sz="1400" noProof="0" dirty="0">
                  <a:solidFill>
                    <a:schemeClr val="bg1"/>
                  </a:solidFill>
                  <a:latin typeface="Arial" panose="020B0604020202020204" pitchFamily="34" charset="0"/>
                </a:rPr>
                <a:t>Moltes gràcies per la vostra atenció!</a:t>
              </a:r>
            </a:p>
          </p:txBody>
        </p:sp>
      </p:grpSp>
      <p:sp>
        <p:nvSpPr>
          <p:cNvPr id="11" name="CuadroTexto 10">
            <a:extLst>
              <a:ext uri="{FF2B5EF4-FFF2-40B4-BE49-F238E27FC236}">
                <a16:creationId xmlns:a16="http://schemas.microsoft.com/office/drawing/2014/main" id="{B5C8942D-EE99-0710-9375-F1FB1DF853C2}"/>
              </a:ext>
            </a:extLst>
          </p:cNvPr>
          <p:cNvSpPr txBox="1"/>
          <p:nvPr/>
        </p:nvSpPr>
        <p:spPr>
          <a:xfrm>
            <a:off x="495492" y="4849517"/>
            <a:ext cx="2892233" cy="153888"/>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pic>
        <p:nvPicPr>
          <p:cNvPr id="12" name="Imagen 11">
            <a:extLst>
              <a:ext uri="{FF2B5EF4-FFF2-40B4-BE49-F238E27FC236}">
                <a16:creationId xmlns:a16="http://schemas.microsoft.com/office/drawing/2014/main" id="{1BAAF304-CB3A-35FC-8650-77536C00BA9D}"/>
              </a:ext>
            </a:extLst>
          </p:cNvPr>
          <p:cNvPicPr>
            <a:picLocks noChangeAspect="1"/>
          </p:cNvPicPr>
          <p:nvPr/>
        </p:nvPicPr>
        <p:blipFill rotWithShape="1">
          <a:blip r:embed="rId3"/>
          <a:srcRect l="4376" t="-2084" r="18852" b="8052"/>
          <a:stretch/>
        </p:blipFill>
        <p:spPr>
          <a:xfrm>
            <a:off x="5316671" y="49307"/>
            <a:ext cx="3827330" cy="5094194"/>
          </a:xfrm>
          <a:prstGeom prst="rect">
            <a:avLst/>
          </a:prstGeom>
        </p:spPr>
      </p:pic>
      <p:pic>
        <p:nvPicPr>
          <p:cNvPr id="13" name="Imagen 12">
            <a:extLst>
              <a:ext uri="{FF2B5EF4-FFF2-40B4-BE49-F238E27FC236}">
                <a16:creationId xmlns:a16="http://schemas.microsoft.com/office/drawing/2014/main" id="{BDABF69C-4367-73DB-E987-69751863E0BA}"/>
              </a:ext>
            </a:extLst>
          </p:cNvPr>
          <p:cNvPicPr>
            <a:picLocks noChangeAspect="1"/>
          </p:cNvPicPr>
          <p:nvPr/>
        </p:nvPicPr>
        <p:blipFill rotWithShape="1">
          <a:blip r:embed="rId4"/>
          <a:srcRect l="1128" t="1187" r="2257" b="9065"/>
          <a:stretch/>
        </p:blipFill>
        <p:spPr>
          <a:xfrm>
            <a:off x="3475830" y="479555"/>
            <a:ext cx="3931175" cy="4663945"/>
          </a:xfrm>
          <a:prstGeom prst="rect">
            <a:avLst/>
          </a:prstGeom>
        </p:spPr>
      </p:pic>
    </p:spTree>
    <p:extLst>
      <p:ext uri="{BB962C8B-B14F-4D97-AF65-F5344CB8AC3E}">
        <p14:creationId xmlns:p14="http://schemas.microsoft.com/office/powerpoint/2010/main" val="3038945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FE310CB-6163-AFAC-2D93-9864F25A332A}"/>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Arial" panose="020B0604020202020204" pitchFamily="34" charset="0"/>
                <a:ea typeface="PP Neue Montreal Thin" pitchFamily="2" charset="77"/>
              </a:rPr>
              <a:t>©</a:t>
            </a:r>
            <a:r>
              <a:rPr lang="ca-ES" sz="400" noProof="0" dirty="0" err="1">
                <a:solidFill>
                  <a:schemeClr val="bg1"/>
                </a:solidFill>
                <a:latin typeface="Arial" panose="020B0604020202020204" pitchFamily="34" charset="0"/>
                <a:ea typeface="PP Neue Montreal Thin" pitchFamily="2" charset="77"/>
              </a:rPr>
              <a:t>Fundación</a:t>
            </a:r>
            <a:r>
              <a:rPr lang="ca-ES" sz="400" noProof="0" dirty="0">
                <a:solidFill>
                  <a:schemeClr val="bg1"/>
                </a:solidFill>
                <a:latin typeface="Arial" panose="020B0604020202020204" pitchFamily="34" charset="0"/>
                <a:ea typeface="PP Neue Montreal Thin" pitchFamily="2" charset="77"/>
              </a:rPr>
              <a:t> Privada Instituto de </a:t>
            </a:r>
            <a:r>
              <a:rPr lang="ca-ES" sz="400" noProof="0" dirty="0" err="1">
                <a:solidFill>
                  <a:schemeClr val="bg1"/>
                </a:solidFill>
                <a:latin typeface="Arial" panose="020B0604020202020204" pitchFamily="34" charset="0"/>
                <a:ea typeface="PP Neue Montreal Thin" pitchFamily="2" charset="77"/>
              </a:rPr>
              <a:t>Estudios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Financieros</a:t>
            </a:r>
            <a:r>
              <a:rPr lang="ca-ES" sz="400" noProof="0" dirty="0">
                <a:solidFill>
                  <a:schemeClr val="bg1"/>
                </a:solidFill>
                <a:latin typeface="Arial" panose="020B0604020202020204" pitchFamily="34" charset="0"/>
                <a:ea typeface="PP Neue Montreal Thin" pitchFamily="2" charset="77"/>
              </a:rPr>
              <a:t>. </a:t>
            </a:r>
          </a:p>
          <a:p>
            <a:r>
              <a:rPr lang="ca-ES" sz="400" noProof="0" dirty="0">
                <a:solidFill>
                  <a:schemeClr val="bg1"/>
                </a:solidFill>
                <a:latin typeface="Arial" panose="020B0604020202020204" pitchFamily="34" charset="0"/>
                <a:ea typeface="PP Neue Montreal Thin" pitchFamily="2" charset="77"/>
              </a:rPr>
              <a:t>Todos los </a:t>
            </a:r>
            <a:r>
              <a:rPr lang="ca-ES" sz="400" noProof="0" dirty="0" err="1">
                <a:solidFill>
                  <a:schemeClr val="bg1"/>
                </a:solidFill>
                <a:latin typeface="Arial" panose="020B0604020202020204" pitchFamily="34" charset="0"/>
                <a:ea typeface="PP Neue Montreal Thin" pitchFamily="2" charset="77"/>
              </a:rPr>
              <a:t>derechos</a:t>
            </a:r>
            <a:r>
              <a:rPr lang="ca-ES" sz="400" noProof="0" dirty="0">
                <a:solidFill>
                  <a:schemeClr val="bg1"/>
                </a:solidFill>
                <a:latin typeface="Arial" panose="020B0604020202020204" pitchFamily="34" charset="0"/>
                <a:ea typeface="PP Neue Montreal Thin" pitchFamily="2" charset="77"/>
              </a:rPr>
              <a:t> </a:t>
            </a:r>
            <a:r>
              <a:rPr lang="ca-ES" sz="400" noProof="0" dirty="0" err="1">
                <a:solidFill>
                  <a:schemeClr val="bg1"/>
                </a:solidFill>
                <a:latin typeface="Arial" panose="020B0604020202020204" pitchFamily="34" charset="0"/>
                <a:ea typeface="PP Neue Montreal Thin" pitchFamily="2" charset="77"/>
              </a:rPr>
              <a:t>reservados</a:t>
            </a:r>
            <a:endParaRPr lang="ca-ES" sz="400" noProof="0" dirty="0">
              <a:solidFill>
                <a:schemeClr val="bg1"/>
              </a:solidFill>
              <a:latin typeface="Arial" panose="020B0604020202020204" pitchFamily="34" charset="0"/>
              <a:ea typeface="PP Neue Montreal Thin" pitchFamily="2" charset="77"/>
            </a:endParaRPr>
          </a:p>
        </p:txBody>
      </p:sp>
      <p:sp>
        <p:nvSpPr>
          <p:cNvPr id="17" name="CuadroTexto 16">
            <a:extLst>
              <a:ext uri="{FF2B5EF4-FFF2-40B4-BE49-F238E27FC236}">
                <a16:creationId xmlns:a16="http://schemas.microsoft.com/office/drawing/2014/main" id="{44305BE5-FB93-FBFB-E1F8-AC01DF842F7A}"/>
              </a:ext>
            </a:extLst>
          </p:cNvPr>
          <p:cNvSpPr txBox="1"/>
          <p:nvPr/>
        </p:nvSpPr>
        <p:spPr>
          <a:xfrm>
            <a:off x="210020" y="4495617"/>
            <a:ext cx="2273536"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CONCURS</a:t>
            </a:r>
          </a:p>
        </p:txBody>
      </p:sp>
      <p:sp>
        <p:nvSpPr>
          <p:cNvPr id="20" name="CuadroTexto 19">
            <a:extLst>
              <a:ext uri="{FF2B5EF4-FFF2-40B4-BE49-F238E27FC236}">
                <a16:creationId xmlns:a16="http://schemas.microsoft.com/office/drawing/2014/main" id="{7F78E0F9-83C0-9A97-CA7E-499B4CF1A10A}"/>
              </a:ext>
            </a:extLst>
          </p:cNvPr>
          <p:cNvSpPr txBox="1"/>
          <p:nvPr/>
        </p:nvSpPr>
        <p:spPr>
          <a:xfrm>
            <a:off x="1967562" y="381049"/>
            <a:ext cx="1737746"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Concurs</a:t>
            </a:r>
          </a:p>
        </p:txBody>
      </p:sp>
      <p:sp>
        <p:nvSpPr>
          <p:cNvPr id="21" name="CuadroTexto 20">
            <a:extLst>
              <a:ext uri="{FF2B5EF4-FFF2-40B4-BE49-F238E27FC236}">
                <a16:creationId xmlns:a16="http://schemas.microsoft.com/office/drawing/2014/main" id="{7B59AD5C-518D-661E-BE85-B1BC925D165A}"/>
              </a:ext>
            </a:extLst>
          </p:cNvPr>
          <p:cNvSpPr txBox="1"/>
          <p:nvPr/>
        </p:nvSpPr>
        <p:spPr>
          <a:xfrm>
            <a:off x="1967563" y="596449"/>
            <a:ext cx="6246134"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dirty="0">
                <a:solidFill>
                  <a:schemeClr val="bg1"/>
                </a:solidFill>
                <a:latin typeface="Arial" panose="020B0604020202020204" pitchFamily="34" charset="0"/>
                <a:ea typeface="PP Neue Montreal" pitchFamily="2" charset="77"/>
              </a:rPr>
              <a:t>d</a:t>
            </a:r>
            <a:r>
              <a:rPr lang="ca-ES" sz="6000" b="1" spc="-150" noProof="0" dirty="0">
                <a:solidFill>
                  <a:schemeClr val="bg1"/>
                </a:solidFill>
                <a:latin typeface="Arial" panose="020B0604020202020204" pitchFamily="34" charset="0"/>
                <a:ea typeface="PP Neue Montreal" pitchFamily="2" charset="77"/>
              </a:rPr>
              <a:t>’infografies</a:t>
            </a:r>
          </a:p>
        </p:txBody>
      </p:sp>
      <p:grpSp>
        <p:nvGrpSpPr>
          <p:cNvPr id="22" name="Grupo 21">
            <a:extLst>
              <a:ext uri="{FF2B5EF4-FFF2-40B4-BE49-F238E27FC236}">
                <a16:creationId xmlns:a16="http://schemas.microsoft.com/office/drawing/2014/main" id="{18E4C351-3D10-8F30-5C9B-FE3F9561EAA4}"/>
              </a:ext>
            </a:extLst>
          </p:cNvPr>
          <p:cNvGrpSpPr/>
          <p:nvPr/>
        </p:nvGrpSpPr>
        <p:grpSpPr>
          <a:xfrm>
            <a:off x="2041729" y="1755099"/>
            <a:ext cx="528896" cy="528896"/>
            <a:chOff x="2653979" y="1206515"/>
            <a:chExt cx="528896" cy="528896"/>
          </a:xfrm>
        </p:grpSpPr>
        <p:sp>
          <p:nvSpPr>
            <p:cNvPr id="23" name="Elipse 22">
              <a:extLst>
                <a:ext uri="{FF2B5EF4-FFF2-40B4-BE49-F238E27FC236}">
                  <a16:creationId xmlns:a16="http://schemas.microsoft.com/office/drawing/2014/main" id="{9EE20313-0499-F03C-BB9D-FB6E95D94854}"/>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4" name="CuadroTexto 23">
              <a:extLst>
                <a:ext uri="{FF2B5EF4-FFF2-40B4-BE49-F238E27FC236}">
                  <a16:creationId xmlns:a16="http://schemas.microsoft.com/office/drawing/2014/main" id="{0E3F9399-A503-7915-1A45-F963B74E832E}"/>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42BB60"/>
                  </a:solidFill>
                  <a:latin typeface="Arial" panose="020B0604020202020204" pitchFamily="34" charset="0"/>
                  <a:ea typeface="PP Neue Montreal" pitchFamily="2" charset="77"/>
                </a:rPr>
                <a:t>1</a:t>
              </a:r>
              <a:endParaRPr lang="ca-ES" sz="2400" noProof="0" dirty="0">
                <a:solidFill>
                  <a:srgbClr val="42BB60"/>
                </a:solidFill>
                <a:latin typeface="Arial" panose="020B0604020202020204" pitchFamily="34" charset="0"/>
                <a:ea typeface="PP Neue Montreal Book" pitchFamily="2" charset="77"/>
              </a:endParaRPr>
            </a:p>
          </p:txBody>
        </p:sp>
      </p:grpSp>
      <p:sp>
        <p:nvSpPr>
          <p:cNvPr id="26" name="CuadroTexto 25">
            <a:extLst>
              <a:ext uri="{FF2B5EF4-FFF2-40B4-BE49-F238E27FC236}">
                <a16:creationId xmlns:a16="http://schemas.microsoft.com/office/drawing/2014/main" id="{22DAF65C-FE26-8616-91B2-488B2229B2D5}"/>
              </a:ext>
            </a:extLst>
          </p:cNvPr>
          <p:cNvSpPr txBox="1"/>
          <p:nvPr/>
        </p:nvSpPr>
        <p:spPr>
          <a:xfrm>
            <a:off x="2686819" y="1690085"/>
            <a:ext cx="2831633" cy="320985"/>
          </a:xfrm>
          <a:prstGeom prst="rect">
            <a:avLst/>
          </a:prstGeom>
          <a:noFill/>
          <a:effectLst/>
        </p:spPr>
        <p:txBody>
          <a:bodyPr wrap="square" rtlCol="0">
            <a:spAutoFit/>
          </a:bodyPr>
          <a:lstStyle/>
          <a:p>
            <a:pPr>
              <a:lnSpc>
                <a:spcPts val="1900"/>
              </a:lnSpc>
            </a:pPr>
            <a:r>
              <a:rPr lang="ca-ES" sz="1400" b="1" noProof="0" dirty="0">
                <a:solidFill>
                  <a:schemeClr val="bg1"/>
                </a:solidFill>
                <a:latin typeface="Arial" panose="020B0604020202020204" pitchFamily="34" charset="0"/>
                <a:ea typeface="PP Neue Montreal" pitchFamily="2" charset="77"/>
              </a:rPr>
              <a:t>Inscripció</a:t>
            </a:r>
          </a:p>
        </p:txBody>
      </p:sp>
      <p:sp>
        <p:nvSpPr>
          <p:cNvPr id="27" name="CuadroTexto 26">
            <a:extLst>
              <a:ext uri="{FF2B5EF4-FFF2-40B4-BE49-F238E27FC236}">
                <a16:creationId xmlns:a16="http://schemas.microsoft.com/office/drawing/2014/main" id="{03818D06-D86A-C133-BA6B-3D6C8FB5E0C4}"/>
              </a:ext>
            </a:extLst>
          </p:cNvPr>
          <p:cNvSpPr txBox="1"/>
          <p:nvPr/>
        </p:nvSpPr>
        <p:spPr>
          <a:xfrm>
            <a:off x="2686819" y="1914823"/>
            <a:ext cx="4994141" cy="400110"/>
          </a:xfrm>
          <a:prstGeom prst="rect">
            <a:avLst/>
          </a:prstGeom>
          <a:noFill/>
          <a:effectLst/>
        </p:spPr>
        <p:txBody>
          <a:bodyPr wrap="square" rtlCol="0">
            <a:spAutoFit/>
          </a:bodyPr>
          <a:lstStyle/>
          <a:p>
            <a:r>
              <a:rPr lang="ca-ES" sz="1000" noProof="0" dirty="0">
                <a:solidFill>
                  <a:schemeClr val="bg1"/>
                </a:solidFill>
                <a:latin typeface="Arial" panose="020B0604020202020204" pitchFamily="34" charset="0"/>
                <a:ea typeface="PP Neue Montreal Book" pitchFamily="2" charset="77"/>
              </a:rPr>
              <a:t>El centre </a:t>
            </a:r>
            <a:r>
              <a:rPr lang="ca-ES" sz="1000" noProof="0">
                <a:solidFill>
                  <a:schemeClr val="bg1"/>
                </a:solidFill>
                <a:latin typeface="Arial" panose="020B0604020202020204" pitchFamily="34" charset="0"/>
                <a:ea typeface="PP Neue Montreal Book" pitchFamily="2" charset="77"/>
              </a:rPr>
              <a:t>ha d’inscriure’s </a:t>
            </a:r>
            <a:r>
              <a:rPr lang="ca-ES" sz="1000" noProof="0" dirty="0">
                <a:solidFill>
                  <a:schemeClr val="bg1"/>
                </a:solidFill>
                <a:latin typeface="Arial" panose="020B0604020202020204" pitchFamily="34" charset="0"/>
                <a:ea typeface="PP Neue Montreal Book" pitchFamily="2" charset="77"/>
              </a:rPr>
              <a:t>a la plataforma de Finanzas para Jóvenes.</a:t>
            </a:r>
          </a:p>
          <a:p>
            <a:r>
              <a:rPr lang="ca-ES" sz="1000" noProof="0" dirty="0">
                <a:solidFill>
                  <a:schemeClr val="bg1"/>
                </a:solidFill>
                <a:latin typeface="Arial" panose="020B0604020202020204" pitchFamily="34" charset="0"/>
                <a:ea typeface="PP Neue Montreal Book" pitchFamily="2" charset="77"/>
              </a:rPr>
              <a:t>El professor/a responsable rebrà un correu electrònic amb tota la informació</a:t>
            </a:r>
          </a:p>
        </p:txBody>
      </p:sp>
      <p:grpSp>
        <p:nvGrpSpPr>
          <p:cNvPr id="28" name="Grupo 27">
            <a:extLst>
              <a:ext uri="{FF2B5EF4-FFF2-40B4-BE49-F238E27FC236}">
                <a16:creationId xmlns:a16="http://schemas.microsoft.com/office/drawing/2014/main" id="{DDC30A9F-879C-4D24-4E33-ED3B71805B61}"/>
              </a:ext>
            </a:extLst>
          </p:cNvPr>
          <p:cNvGrpSpPr/>
          <p:nvPr/>
        </p:nvGrpSpPr>
        <p:grpSpPr>
          <a:xfrm>
            <a:off x="2041729" y="2566132"/>
            <a:ext cx="528896" cy="528896"/>
            <a:chOff x="2653979" y="1206515"/>
            <a:chExt cx="528896" cy="528896"/>
          </a:xfrm>
        </p:grpSpPr>
        <p:sp>
          <p:nvSpPr>
            <p:cNvPr id="29" name="Elipse 28">
              <a:extLst>
                <a:ext uri="{FF2B5EF4-FFF2-40B4-BE49-F238E27FC236}">
                  <a16:creationId xmlns:a16="http://schemas.microsoft.com/office/drawing/2014/main" id="{D5FD9B79-2C82-6AF5-7D1B-2FCE4DEB367A}"/>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0" name="CuadroTexto 29">
              <a:extLst>
                <a:ext uri="{FF2B5EF4-FFF2-40B4-BE49-F238E27FC236}">
                  <a16:creationId xmlns:a16="http://schemas.microsoft.com/office/drawing/2014/main" id="{800D4282-EA01-48A6-38A2-600D1CD1CA77}"/>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42BB60"/>
                  </a:solidFill>
                  <a:latin typeface="Arial" panose="020B0604020202020204" pitchFamily="34" charset="0"/>
                  <a:ea typeface="PP Neue Montreal" pitchFamily="2" charset="77"/>
                </a:rPr>
                <a:t>2</a:t>
              </a:r>
              <a:endParaRPr lang="ca-ES" sz="2400" noProof="0" dirty="0">
                <a:solidFill>
                  <a:srgbClr val="42BB60"/>
                </a:solidFill>
                <a:latin typeface="Arial" panose="020B0604020202020204" pitchFamily="34" charset="0"/>
                <a:ea typeface="PP Neue Montreal Book" pitchFamily="2" charset="77"/>
              </a:endParaRPr>
            </a:p>
          </p:txBody>
        </p:sp>
      </p:grpSp>
      <p:sp>
        <p:nvSpPr>
          <p:cNvPr id="31" name="CuadroTexto 30">
            <a:extLst>
              <a:ext uri="{FF2B5EF4-FFF2-40B4-BE49-F238E27FC236}">
                <a16:creationId xmlns:a16="http://schemas.microsoft.com/office/drawing/2014/main" id="{9B54C784-D91F-A7FA-71C2-8142716579F3}"/>
              </a:ext>
            </a:extLst>
          </p:cNvPr>
          <p:cNvSpPr txBox="1"/>
          <p:nvPr/>
        </p:nvSpPr>
        <p:spPr>
          <a:xfrm>
            <a:off x="2686819" y="2501118"/>
            <a:ext cx="2831633" cy="320985"/>
          </a:xfrm>
          <a:prstGeom prst="rect">
            <a:avLst/>
          </a:prstGeom>
          <a:noFill/>
          <a:effectLst/>
        </p:spPr>
        <p:txBody>
          <a:bodyPr wrap="square" rtlCol="0">
            <a:spAutoFit/>
          </a:bodyPr>
          <a:lstStyle/>
          <a:p>
            <a:pPr>
              <a:lnSpc>
                <a:spcPts val="1900"/>
              </a:lnSpc>
            </a:pPr>
            <a:r>
              <a:rPr lang="ca-ES" sz="1400" b="1" noProof="0" dirty="0">
                <a:solidFill>
                  <a:schemeClr val="bg1"/>
                </a:solidFill>
                <a:latin typeface="Arial" panose="020B0604020202020204" pitchFamily="34" charset="0"/>
                <a:ea typeface="PP Neue Montreal" pitchFamily="2" charset="77"/>
              </a:rPr>
              <a:t>Disseny i enviament</a:t>
            </a:r>
          </a:p>
        </p:txBody>
      </p:sp>
      <p:sp>
        <p:nvSpPr>
          <p:cNvPr id="32" name="CuadroTexto 31">
            <a:extLst>
              <a:ext uri="{FF2B5EF4-FFF2-40B4-BE49-F238E27FC236}">
                <a16:creationId xmlns:a16="http://schemas.microsoft.com/office/drawing/2014/main" id="{BF2A18D3-130D-7AB4-3041-A51B8B2829EB}"/>
              </a:ext>
            </a:extLst>
          </p:cNvPr>
          <p:cNvSpPr txBox="1"/>
          <p:nvPr/>
        </p:nvSpPr>
        <p:spPr>
          <a:xfrm>
            <a:off x="2686819" y="2725856"/>
            <a:ext cx="5622294" cy="400110"/>
          </a:xfrm>
          <a:prstGeom prst="rect">
            <a:avLst/>
          </a:prstGeom>
          <a:noFill/>
          <a:effectLst/>
        </p:spPr>
        <p:txBody>
          <a:bodyPr wrap="square" rtlCol="0">
            <a:spAutoFit/>
          </a:bodyPr>
          <a:lstStyle/>
          <a:p>
            <a:r>
              <a:rPr lang="ca-ES" sz="1000" noProof="0" dirty="0">
                <a:solidFill>
                  <a:schemeClr val="bg1"/>
                </a:solidFill>
                <a:latin typeface="Arial" panose="020B0604020202020204" pitchFamily="34" charset="0"/>
                <a:ea typeface="PP Neue Montreal Book" pitchFamily="2" charset="77"/>
              </a:rPr>
              <a:t>L’alumnat, individualment o per parelles, dissenya una infografia relacionada amb algun dels 4 tallers. Cada centre pot entregar una única infografia abans del 4 de maig de 2026.</a:t>
            </a:r>
          </a:p>
        </p:txBody>
      </p:sp>
      <p:grpSp>
        <p:nvGrpSpPr>
          <p:cNvPr id="33" name="Grupo 32">
            <a:extLst>
              <a:ext uri="{FF2B5EF4-FFF2-40B4-BE49-F238E27FC236}">
                <a16:creationId xmlns:a16="http://schemas.microsoft.com/office/drawing/2014/main" id="{6506FE1C-E045-F499-85D2-455169F0CBD0}"/>
              </a:ext>
            </a:extLst>
          </p:cNvPr>
          <p:cNvGrpSpPr/>
          <p:nvPr/>
        </p:nvGrpSpPr>
        <p:grpSpPr>
          <a:xfrm>
            <a:off x="2041729" y="3353312"/>
            <a:ext cx="528896" cy="528896"/>
            <a:chOff x="2653979" y="1206515"/>
            <a:chExt cx="528896" cy="528896"/>
          </a:xfrm>
        </p:grpSpPr>
        <p:sp>
          <p:nvSpPr>
            <p:cNvPr id="35" name="Elipse 34">
              <a:extLst>
                <a:ext uri="{FF2B5EF4-FFF2-40B4-BE49-F238E27FC236}">
                  <a16:creationId xmlns:a16="http://schemas.microsoft.com/office/drawing/2014/main" id="{77D259A9-E596-B6EF-B130-9BB5E324D3C4}"/>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6" name="CuadroTexto 35">
              <a:extLst>
                <a:ext uri="{FF2B5EF4-FFF2-40B4-BE49-F238E27FC236}">
                  <a16:creationId xmlns:a16="http://schemas.microsoft.com/office/drawing/2014/main" id="{24FB0870-B5A2-1994-70A2-4A81829B9040}"/>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42BB60"/>
                  </a:solidFill>
                  <a:latin typeface="Arial" panose="020B0604020202020204" pitchFamily="34" charset="0"/>
                  <a:ea typeface="PP Neue Montreal" pitchFamily="2" charset="77"/>
                </a:rPr>
                <a:t>3</a:t>
              </a:r>
              <a:endParaRPr lang="ca-ES" sz="2400" noProof="0" dirty="0">
                <a:solidFill>
                  <a:srgbClr val="42BB60"/>
                </a:solidFill>
                <a:latin typeface="Arial" panose="020B0604020202020204" pitchFamily="34" charset="0"/>
                <a:ea typeface="PP Neue Montreal Book" pitchFamily="2" charset="77"/>
              </a:endParaRPr>
            </a:p>
          </p:txBody>
        </p:sp>
      </p:grpSp>
      <p:sp>
        <p:nvSpPr>
          <p:cNvPr id="37" name="CuadroTexto 36">
            <a:extLst>
              <a:ext uri="{FF2B5EF4-FFF2-40B4-BE49-F238E27FC236}">
                <a16:creationId xmlns:a16="http://schemas.microsoft.com/office/drawing/2014/main" id="{288BA394-86D0-17CB-B741-9040D4E64315}"/>
              </a:ext>
            </a:extLst>
          </p:cNvPr>
          <p:cNvSpPr txBox="1"/>
          <p:nvPr/>
        </p:nvSpPr>
        <p:spPr>
          <a:xfrm>
            <a:off x="2686819" y="3288298"/>
            <a:ext cx="2831633" cy="320985"/>
          </a:xfrm>
          <a:prstGeom prst="rect">
            <a:avLst/>
          </a:prstGeom>
          <a:noFill/>
          <a:effectLst/>
        </p:spPr>
        <p:txBody>
          <a:bodyPr wrap="square" rtlCol="0">
            <a:spAutoFit/>
          </a:bodyPr>
          <a:lstStyle/>
          <a:p>
            <a:pPr>
              <a:lnSpc>
                <a:spcPts val="1900"/>
              </a:lnSpc>
            </a:pPr>
            <a:r>
              <a:rPr lang="ca-ES" sz="1400" b="1" noProof="0" dirty="0">
                <a:solidFill>
                  <a:schemeClr val="bg1"/>
                </a:solidFill>
                <a:latin typeface="Arial" panose="020B0604020202020204" pitchFamily="34" charset="0"/>
                <a:ea typeface="PP Neue Montreal" pitchFamily="2" charset="77"/>
              </a:rPr>
              <a:t>Veredicte</a:t>
            </a:r>
          </a:p>
        </p:txBody>
      </p:sp>
      <p:sp>
        <p:nvSpPr>
          <p:cNvPr id="38" name="CuadroTexto 37">
            <a:extLst>
              <a:ext uri="{FF2B5EF4-FFF2-40B4-BE49-F238E27FC236}">
                <a16:creationId xmlns:a16="http://schemas.microsoft.com/office/drawing/2014/main" id="{3E1ABE0A-DC36-729B-8DD7-EC802E0DCF61}"/>
              </a:ext>
            </a:extLst>
          </p:cNvPr>
          <p:cNvSpPr txBox="1"/>
          <p:nvPr/>
        </p:nvSpPr>
        <p:spPr>
          <a:xfrm>
            <a:off x="2686819" y="3513036"/>
            <a:ext cx="5622294" cy="400110"/>
          </a:xfrm>
          <a:prstGeom prst="rect">
            <a:avLst/>
          </a:prstGeom>
          <a:noFill/>
          <a:effectLst/>
        </p:spPr>
        <p:txBody>
          <a:bodyPr wrap="square" rtlCol="0">
            <a:spAutoFit/>
          </a:bodyPr>
          <a:lstStyle/>
          <a:p>
            <a:r>
              <a:rPr lang="ca-ES" sz="1000" noProof="0" dirty="0">
                <a:solidFill>
                  <a:schemeClr val="bg1"/>
                </a:solidFill>
                <a:latin typeface="Arial" panose="020B0604020202020204" pitchFamily="34" charset="0"/>
                <a:ea typeface="PP Neue Montreal Book" pitchFamily="2" charset="77"/>
              </a:rPr>
              <a:t>El jurat del concurs escollirà les 3 infografies guanyadores. </a:t>
            </a:r>
          </a:p>
          <a:p>
            <a:r>
              <a:rPr lang="ca-ES" sz="1000" noProof="0" dirty="0">
                <a:solidFill>
                  <a:schemeClr val="bg1"/>
                </a:solidFill>
                <a:latin typeface="Arial" panose="020B0604020202020204" pitchFamily="34" charset="0"/>
                <a:ea typeface="PP Neue Montreal Book" pitchFamily="2" charset="77"/>
              </a:rPr>
              <a:t>A finals de maig s’anunciaran els guanyadors. </a:t>
            </a:r>
          </a:p>
        </p:txBody>
      </p:sp>
      <p:grpSp>
        <p:nvGrpSpPr>
          <p:cNvPr id="39" name="Grupo 38">
            <a:extLst>
              <a:ext uri="{FF2B5EF4-FFF2-40B4-BE49-F238E27FC236}">
                <a16:creationId xmlns:a16="http://schemas.microsoft.com/office/drawing/2014/main" id="{9CD2BAB9-30FB-44AE-15B9-06CBBF9B18F4}"/>
              </a:ext>
            </a:extLst>
          </p:cNvPr>
          <p:cNvGrpSpPr/>
          <p:nvPr/>
        </p:nvGrpSpPr>
        <p:grpSpPr>
          <a:xfrm>
            <a:off x="2041729" y="4108686"/>
            <a:ext cx="528896" cy="528896"/>
            <a:chOff x="2653979" y="1206515"/>
            <a:chExt cx="528896" cy="528896"/>
          </a:xfrm>
        </p:grpSpPr>
        <p:sp>
          <p:nvSpPr>
            <p:cNvPr id="40" name="Elipse 39">
              <a:extLst>
                <a:ext uri="{FF2B5EF4-FFF2-40B4-BE49-F238E27FC236}">
                  <a16:creationId xmlns:a16="http://schemas.microsoft.com/office/drawing/2014/main" id="{9D15E930-7FA6-3CED-1E16-7C68BEB54A69}"/>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41" name="CuadroTexto 40">
              <a:extLst>
                <a:ext uri="{FF2B5EF4-FFF2-40B4-BE49-F238E27FC236}">
                  <a16:creationId xmlns:a16="http://schemas.microsoft.com/office/drawing/2014/main" id="{F8AC162D-35B1-8404-A5CE-FB371ACE7B57}"/>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42BB60"/>
                  </a:solidFill>
                  <a:latin typeface="Arial" panose="020B0604020202020204" pitchFamily="34" charset="0"/>
                  <a:ea typeface="PP Neue Montreal" pitchFamily="2" charset="77"/>
                </a:rPr>
                <a:t>4</a:t>
              </a:r>
              <a:endParaRPr lang="ca-ES" sz="2400" noProof="0" dirty="0">
                <a:solidFill>
                  <a:srgbClr val="42BB60"/>
                </a:solidFill>
                <a:latin typeface="Arial" panose="020B0604020202020204" pitchFamily="34" charset="0"/>
                <a:ea typeface="PP Neue Montreal Book" pitchFamily="2" charset="77"/>
              </a:endParaRPr>
            </a:p>
          </p:txBody>
        </p:sp>
      </p:grpSp>
      <p:sp>
        <p:nvSpPr>
          <p:cNvPr id="42" name="CuadroTexto 41">
            <a:extLst>
              <a:ext uri="{FF2B5EF4-FFF2-40B4-BE49-F238E27FC236}">
                <a16:creationId xmlns:a16="http://schemas.microsoft.com/office/drawing/2014/main" id="{EDDB604A-CCA2-992B-7630-EA27DA55861E}"/>
              </a:ext>
            </a:extLst>
          </p:cNvPr>
          <p:cNvSpPr txBox="1"/>
          <p:nvPr/>
        </p:nvSpPr>
        <p:spPr>
          <a:xfrm>
            <a:off x="2686819" y="4043672"/>
            <a:ext cx="2831633" cy="320985"/>
          </a:xfrm>
          <a:prstGeom prst="rect">
            <a:avLst/>
          </a:prstGeom>
          <a:noFill/>
          <a:effectLst/>
        </p:spPr>
        <p:txBody>
          <a:bodyPr wrap="square" rtlCol="0">
            <a:spAutoFit/>
          </a:bodyPr>
          <a:lstStyle/>
          <a:p>
            <a:pPr>
              <a:lnSpc>
                <a:spcPts val="1900"/>
              </a:lnSpc>
            </a:pPr>
            <a:r>
              <a:rPr lang="ca-ES" sz="1400" b="1" noProof="0" dirty="0">
                <a:solidFill>
                  <a:schemeClr val="bg1"/>
                </a:solidFill>
                <a:latin typeface="Arial" panose="020B0604020202020204" pitchFamily="34" charset="0"/>
                <a:ea typeface="PP Neue Montreal" pitchFamily="2" charset="77"/>
              </a:rPr>
              <a:t>Premis</a:t>
            </a:r>
          </a:p>
        </p:txBody>
      </p:sp>
      <p:sp>
        <p:nvSpPr>
          <p:cNvPr id="43" name="CuadroTexto 42">
            <a:extLst>
              <a:ext uri="{FF2B5EF4-FFF2-40B4-BE49-F238E27FC236}">
                <a16:creationId xmlns:a16="http://schemas.microsoft.com/office/drawing/2014/main" id="{771D638B-0B16-0923-659B-CD12AEE20215}"/>
              </a:ext>
            </a:extLst>
          </p:cNvPr>
          <p:cNvSpPr txBox="1"/>
          <p:nvPr/>
        </p:nvSpPr>
        <p:spPr>
          <a:xfrm>
            <a:off x="2686819" y="4268410"/>
            <a:ext cx="5622294" cy="400110"/>
          </a:xfrm>
          <a:prstGeom prst="rect">
            <a:avLst/>
          </a:prstGeom>
          <a:noFill/>
          <a:effectLst/>
        </p:spPr>
        <p:txBody>
          <a:bodyPr wrap="square" rtlCol="0">
            <a:spAutoFit/>
          </a:bodyPr>
          <a:lstStyle/>
          <a:p>
            <a:r>
              <a:rPr lang="ca-ES" sz="1000" noProof="0" dirty="0">
                <a:solidFill>
                  <a:schemeClr val="bg1"/>
                </a:solidFill>
                <a:latin typeface="Arial" panose="020B0604020202020204" pitchFamily="34" charset="0"/>
                <a:ea typeface="PP Neue Montreal Book" pitchFamily="2" charset="77"/>
              </a:rPr>
              <a:t>Hi ha premis per a cadascun dels alumnes guanyadors (ordinador portàtil, </a:t>
            </a:r>
            <a:r>
              <a:rPr lang="ca-ES" sz="1000" noProof="0" dirty="0" err="1">
                <a:solidFill>
                  <a:schemeClr val="bg1"/>
                </a:solidFill>
                <a:latin typeface="Arial" panose="020B0604020202020204" pitchFamily="34" charset="0"/>
                <a:ea typeface="PP Neue Montreal Book" pitchFamily="2" charset="77"/>
              </a:rPr>
              <a:t>tablet</a:t>
            </a:r>
            <a:r>
              <a:rPr lang="ca-ES" sz="1000" noProof="0" dirty="0">
                <a:solidFill>
                  <a:schemeClr val="bg1"/>
                </a:solidFill>
                <a:latin typeface="Arial" panose="020B0604020202020204" pitchFamily="34" charset="0"/>
                <a:ea typeface="PP Neue Montreal Book" pitchFamily="2" charset="77"/>
              </a:rPr>
              <a:t> i altaveu).</a:t>
            </a:r>
            <a:br>
              <a:rPr lang="ca-ES" sz="1000" noProof="0" dirty="0">
                <a:solidFill>
                  <a:schemeClr val="bg1"/>
                </a:solidFill>
                <a:latin typeface="Arial" panose="020B0604020202020204" pitchFamily="34" charset="0"/>
                <a:ea typeface="PP Neue Montreal Book" pitchFamily="2" charset="77"/>
              </a:rPr>
            </a:br>
            <a:r>
              <a:rPr lang="ca-ES" sz="1000" noProof="0" dirty="0">
                <a:solidFill>
                  <a:schemeClr val="bg1"/>
                </a:solidFill>
                <a:latin typeface="Arial" panose="020B0604020202020204" pitchFamily="34" charset="0"/>
                <a:ea typeface="PP Neue Montreal Book" pitchFamily="2" charset="77"/>
              </a:rPr>
              <a:t>L’entrega de premis es realitzarà abans d’acabar el curs escolar.</a:t>
            </a:r>
          </a:p>
        </p:txBody>
      </p:sp>
      <p:grpSp>
        <p:nvGrpSpPr>
          <p:cNvPr id="7" name="Grupo 6">
            <a:extLst>
              <a:ext uri="{FF2B5EF4-FFF2-40B4-BE49-F238E27FC236}">
                <a16:creationId xmlns:a16="http://schemas.microsoft.com/office/drawing/2014/main" id="{378F93F0-A6E0-1A3B-112A-3E2272387FCC}"/>
              </a:ext>
            </a:extLst>
          </p:cNvPr>
          <p:cNvGrpSpPr/>
          <p:nvPr/>
        </p:nvGrpSpPr>
        <p:grpSpPr>
          <a:xfrm>
            <a:off x="239547" y="884830"/>
            <a:ext cx="1367111" cy="1404561"/>
            <a:chOff x="239547" y="1370936"/>
            <a:chExt cx="1367111" cy="1404561"/>
          </a:xfrm>
        </p:grpSpPr>
        <p:sp>
          <p:nvSpPr>
            <p:cNvPr id="9" name="CuadroTexto 8">
              <a:hlinkClick r:id="rId3" action="ppaction://hlinksldjump"/>
              <a:extLst>
                <a:ext uri="{FF2B5EF4-FFF2-40B4-BE49-F238E27FC236}">
                  <a16:creationId xmlns:a16="http://schemas.microsoft.com/office/drawing/2014/main" id="{5F4080BB-F7CD-05F6-934F-E317B19A1D45}"/>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0" name="CuadroTexto 9">
              <a:hlinkClick r:id="rId4" action="ppaction://hlinksldjump"/>
              <a:extLst>
                <a:ext uri="{FF2B5EF4-FFF2-40B4-BE49-F238E27FC236}">
                  <a16:creationId xmlns:a16="http://schemas.microsoft.com/office/drawing/2014/main" id="{D9575DB6-834A-9EAF-AB6F-CDFA22C54F45}"/>
                </a:ext>
              </a:extLst>
            </p:cNvPr>
            <p:cNvSpPr txBox="1"/>
            <p:nvPr/>
          </p:nvSpPr>
          <p:spPr>
            <a:xfrm>
              <a:off x="239547" y="166263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NECESSITO?</a:t>
              </a:r>
            </a:p>
          </p:txBody>
        </p:sp>
        <p:sp>
          <p:nvSpPr>
            <p:cNvPr id="11" name="CuadroTexto 10">
              <a:hlinkClick r:id="rId5" action="ppaction://hlinksldjump"/>
              <a:extLst>
                <a:ext uri="{FF2B5EF4-FFF2-40B4-BE49-F238E27FC236}">
                  <a16:creationId xmlns:a16="http://schemas.microsoft.com/office/drawing/2014/main" id="{0ED5785C-64A0-89F0-B5B6-89729E74C6DD}"/>
                </a:ext>
              </a:extLst>
            </p:cNvPr>
            <p:cNvSpPr txBox="1"/>
            <p:nvPr/>
          </p:nvSpPr>
          <p:spPr>
            <a:xfrm>
              <a:off x="239547" y="1936437"/>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QUANT EM COSTA?</a:t>
              </a:r>
            </a:p>
          </p:txBody>
        </p:sp>
        <p:sp>
          <p:nvSpPr>
            <p:cNvPr id="12" name="CuadroTexto 11">
              <a:hlinkClick r:id="rId6" action="ppaction://hlinksldjump"/>
              <a:extLst>
                <a:ext uri="{FF2B5EF4-FFF2-40B4-BE49-F238E27FC236}">
                  <a16:creationId xmlns:a16="http://schemas.microsoft.com/office/drawing/2014/main" id="{A6C3BB2D-AB06-6667-166F-584D129B8140}"/>
                </a:ext>
              </a:extLst>
            </p:cNvPr>
            <p:cNvSpPr txBox="1"/>
            <p:nvPr/>
          </p:nvSpPr>
          <p:spPr>
            <a:xfrm>
              <a:off x="239547" y="221540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HO PUC PAGAR?</a:t>
              </a:r>
            </a:p>
          </p:txBody>
        </p:sp>
        <p:sp>
          <p:nvSpPr>
            <p:cNvPr id="13" name="CuadroTexto 12">
              <a:hlinkClick r:id="rId7" action="ppaction://hlinksldjump"/>
              <a:extLst>
                <a:ext uri="{FF2B5EF4-FFF2-40B4-BE49-F238E27FC236}">
                  <a16:creationId xmlns:a16="http://schemas.microsoft.com/office/drawing/2014/main" id="{F9004952-4ADD-6F88-BA92-128F08883099}"/>
                </a:ext>
              </a:extLst>
            </p:cNvPr>
            <p:cNvSpPr txBox="1"/>
            <p:nvPr/>
          </p:nvSpPr>
          <p:spPr>
            <a:xfrm>
              <a:off x="239547" y="2484043"/>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14" name="Conector recto 13">
              <a:extLst>
                <a:ext uri="{FF2B5EF4-FFF2-40B4-BE49-F238E27FC236}">
                  <a16:creationId xmlns:a16="http://schemas.microsoft.com/office/drawing/2014/main" id="{149C7B26-D439-22E3-4C5B-6F910A576DC3}"/>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CD313327-C8FE-89A5-CB42-09895E642F34}"/>
                </a:ext>
              </a:extLst>
            </p:cNvPr>
            <p:cNvCxnSpPr/>
            <p:nvPr/>
          </p:nvCxnSpPr>
          <p:spPr>
            <a:xfrm>
              <a:off x="325464" y="166742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E4E8AC17-CF81-8C36-9773-779BA69441F8}"/>
                </a:ext>
              </a:extLst>
            </p:cNvPr>
            <p:cNvCxnSpPr/>
            <p:nvPr/>
          </p:nvCxnSpPr>
          <p:spPr>
            <a:xfrm>
              <a:off x="325464" y="19499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C522BAB3-DB51-C0C1-E9E6-4E138239DA19}"/>
                </a:ext>
              </a:extLst>
            </p:cNvPr>
            <p:cNvCxnSpPr/>
            <p:nvPr/>
          </p:nvCxnSpPr>
          <p:spPr>
            <a:xfrm>
              <a:off x="325464" y="222304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a:extLst>
                <a:ext uri="{FF2B5EF4-FFF2-40B4-BE49-F238E27FC236}">
                  <a16:creationId xmlns:a16="http://schemas.microsoft.com/office/drawing/2014/main" id="{A8A1858E-D0B5-7A1D-EB0B-A832928D001B}"/>
                </a:ext>
              </a:extLst>
            </p:cNvPr>
            <p:cNvCxnSpPr/>
            <p:nvPr/>
          </p:nvCxnSpPr>
          <p:spPr>
            <a:xfrm>
              <a:off x="325464" y="24992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948FDE53-1F31-E4BA-6A54-D9716312D4E4}"/>
                </a:ext>
              </a:extLst>
            </p:cNvPr>
            <p:cNvCxnSpPr/>
            <p:nvPr/>
          </p:nvCxnSpPr>
          <p:spPr>
            <a:xfrm>
              <a:off x="325464" y="277549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Grupo 1">
            <a:extLst>
              <a:ext uri="{FF2B5EF4-FFF2-40B4-BE49-F238E27FC236}">
                <a16:creationId xmlns:a16="http://schemas.microsoft.com/office/drawing/2014/main" id="{66E06DA1-8563-458D-9D72-990C8EEDB4E7}"/>
              </a:ext>
            </a:extLst>
          </p:cNvPr>
          <p:cNvGrpSpPr/>
          <p:nvPr/>
        </p:nvGrpSpPr>
        <p:grpSpPr>
          <a:xfrm>
            <a:off x="358924" y="353802"/>
            <a:ext cx="1299998" cy="414765"/>
            <a:chOff x="210020" y="376946"/>
            <a:chExt cx="4676942" cy="414765"/>
          </a:xfrm>
        </p:grpSpPr>
        <p:sp>
          <p:nvSpPr>
            <p:cNvPr id="4" name="CuadroTexto 3">
              <a:extLst>
                <a:ext uri="{FF2B5EF4-FFF2-40B4-BE49-F238E27FC236}">
                  <a16:creationId xmlns:a16="http://schemas.microsoft.com/office/drawing/2014/main" id="{1DF0AD2B-5B79-E426-8182-13D3E8BD2331}"/>
                </a:ext>
              </a:extLst>
            </p:cNvPr>
            <p:cNvSpPr txBox="1"/>
            <p:nvPr/>
          </p:nvSpPr>
          <p:spPr>
            <a:xfrm>
              <a:off x="219546" y="376946"/>
              <a:ext cx="4667416"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ENDEUTAR-SE?</a:t>
              </a:r>
            </a:p>
          </p:txBody>
        </p:sp>
        <p:sp>
          <p:nvSpPr>
            <p:cNvPr id="5" name="CuadroTexto 4">
              <a:extLst>
                <a:ext uri="{FF2B5EF4-FFF2-40B4-BE49-F238E27FC236}">
                  <a16:creationId xmlns:a16="http://schemas.microsoft.com/office/drawing/2014/main" id="{0E9A64FE-E52F-AFF2-2A98-A5517885529C}"/>
                </a:ext>
              </a:extLst>
            </p:cNvPr>
            <p:cNvSpPr txBox="1"/>
            <p:nvPr/>
          </p:nvSpPr>
          <p:spPr>
            <a:xfrm>
              <a:off x="210020" y="483934"/>
              <a:ext cx="466741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dirty="0">
                  <a:solidFill>
                    <a:schemeClr val="bg1"/>
                  </a:solidFill>
                  <a:latin typeface="Arial" panose="020B0604020202020204" pitchFamily="34" charset="0"/>
                  <a:ea typeface="PP Neue Montreal Book" pitchFamily="2" charset="77"/>
                </a:rPr>
                <a:t>AMB SENY!</a:t>
              </a:r>
              <a:endParaRPr lang="ca-ES" sz="1400" noProof="0" dirty="0">
                <a:solidFill>
                  <a:schemeClr val="bg1"/>
                </a:solidFill>
                <a:latin typeface="Arial" panose="020B0604020202020204" pitchFamily="34" charset="0"/>
                <a:ea typeface="PP Neue Montreal Book" pitchFamily="2" charset="77"/>
              </a:endParaRPr>
            </a:p>
          </p:txBody>
        </p:sp>
      </p:grpSp>
    </p:spTree>
    <p:extLst>
      <p:ext uri="{BB962C8B-B14F-4D97-AF65-F5344CB8AC3E}">
        <p14:creationId xmlns:p14="http://schemas.microsoft.com/office/powerpoint/2010/main" val="14063925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489A1CD-5D0F-4CFD-85B7-CF98CAD88DCA}">
  <we:reference id="WA200010001" version="1.0.0.1" store="Omex" storeType="OMEX"/>
  <we:alternateReferences>
    <we:reference id="WA200010001" version="1.0.0.1" store="WA200010001" storeType="OMEX"/>
  </we:alternateReferences>
  <we:properties>
    <we:property name="claude.fileId" value="&quot;775e33db-c56c-43b0-9ffd-cd3494fcca67&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dad2d25-cae2-46af-8973-51d41c80e85c" xsi:nil="true"/>
    <lcf76f155ced4ddcb4097134ff3c332f xmlns="d5f543d2-e98f-4bcb-aac4-dbb9963c52e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927A2F21C761C84A941658C4AD1EC32A" ma:contentTypeVersion="19" ma:contentTypeDescription="Crear nuevo documento." ma:contentTypeScope="" ma:versionID="7eca27c64ce737b6fc08f1a44c28f963">
  <xsd:schema xmlns:xsd="http://www.w3.org/2001/XMLSchema" xmlns:xs="http://www.w3.org/2001/XMLSchema" xmlns:p="http://schemas.microsoft.com/office/2006/metadata/properties" xmlns:ns2="d5f543d2-e98f-4bcb-aac4-dbb9963c52ee" xmlns:ns3="edad2d25-cae2-46af-8973-51d41c80e85c" targetNamespace="http://schemas.microsoft.com/office/2006/metadata/properties" ma:root="true" ma:fieldsID="b9a5bb44a300f2ef0fc6d0b37610d821" ns2:_="" ns3:_="">
    <xsd:import namespace="d5f543d2-e98f-4bcb-aac4-dbb9963c52ee"/>
    <xsd:import namespace="edad2d25-cae2-46af-8973-51d41c80e85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f543d2-e98f-4bcb-aac4-dbb9963c52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110d00d6-cce3-4cd4-aed1-a69db362278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ad2d25-cae2-46af-8973-51d41c80e85c"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3a042995-7fc0-4da1-9e05-5cb74a7f4c37}" ma:internalName="TaxCatchAll" ma:showField="CatchAllData" ma:web="edad2d25-cae2-46af-8973-51d41c80e8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B19E10-F25E-43A7-9D3B-4E6CE746EEDF}">
  <ds:schemaRefs>
    <ds:schemaRef ds:uri="20c43f6f-e6df-4e39-ab47-e87f46218686"/>
    <ds:schemaRef ds:uri="2632d12b-8246-49fb-abc6-7ca5b92a897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C927E5B-089C-466A-93E3-A936E9DB699C}"/>
</file>

<file path=customXml/itemProps3.xml><?xml version="1.0" encoding="utf-8"?>
<ds:datastoreItem xmlns:ds="http://schemas.openxmlformats.org/officeDocument/2006/customXml" ds:itemID="{90DD40FB-4301-4D42-9D1C-9CF370623D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TotalTime>
  <Words>6378</Words>
  <Application>Microsoft Office PowerPoint</Application>
  <PresentationFormat>Presentación en pantalla (16:9)</PresentationFormat>
  <Paragraphs>805</Paragraphs>
  <Slides>28</Slides>
  <Notes>28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28</vt:i4>
      </vt:variant>
    </vt:vector>
  </HeadingPairs>
  <TitlesOfParts>
    <vt:vector size="33" baseType="lpstr">
      <vt:lpstr>Arial</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Jaume Bercial</cp:lastModifiedBy>
  <cp:revision>1</cp:revision>
  <dcterms:created xsi:type="dcterms:W3CDTF">2025-09-19T07:25:18Z</dcterms:created>
  <dcterms:modified xsi:type="dcterms:W3CDTF">2026-09-28T10:38:05Z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0x010100927A2F21C761C84A941658C4AD1EC32A</vt:lpwstr>
  </property>
  <property fmtid="{D5CDD505-2E9C-101B-9397-08002B2CF9AE}" pid="3" name="MediaServiceImageTags">
    <vt:lpwstr/>
  </property>
</Properties>
</file>