
<file path=[Content_Types].xml><?xml version="1.0" encoding="utf-8"?>
<Types xmlns="http://schemas.openxmlformats.org/package/2006/content-types">
  <Default Extension="bin" ContentType="image/unknown"/>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 id="2147483680" r:id="rId5"/>
  </p:sldMasterIdLst>
  <p:notesMasterIdLst>
    <p:notesMasterId r:id="rId46"/>
  </p:notesMasterIdLst>
  <p:handoutMasterIdLst>
    <p:handoutMasterId r:id="rId47"/>
  </p:handoutMasterIdLst>
  <p:sldIdLst>
    <p:sldId id="256" r:id="rId6"/>
    <p:sldId id="2595" r:id="rId7"/>
    <p:sldId id="2792" r:id="rId8"/>
    <p:sldId id="2793" r:id="rId9"/>
    <p:sldId id="2794" r:id="rId10"/>
    <p:sldId id="2795" r:id="rId11"/>
    <p:sldId id="2796" r:id="rId12"/>
    <p:sldId id="2797" r:id="rId13"/>
    <p:sldId id="2776" r:id="rId14"/>
    <p:sldId id="2799" r:id="rId15"/>
    <p:sldId id="2800" r:id="rId16"/>
    <p:sldId id="2829" r:id="rId17"/>
    <p:sldId id="336" r:id="rId18"/>
    <p:sldId id="2803" r:id="rId19"/>
    <p:sldId id="2804" r:id="rId20"/>
    <p:sldId id="2805" r:id="rId21"/>
    <p:sldId id="2806" r:id="rId22"/>
    <p:sldId id="2807" r:id="rId23"/>
    <p:sldId id="2808" r:id="rId24"/>
    <p:sldId id="2809" r:id="rId25"/>
    <p:sldId id="2810" r:id="rId26"/>
    <p:sldId id="2811" r:id="rId27"/>
    <p:sldId id="2812" r:id="rId28"/>
    <p:sldId id="2813" r:id="rId29"/>
    <p:sldId id="2814" r:id="rId30"/>
    <p:sldId id="2815" r:id="rId31"/>
    <p:sldId id="2816" r:id="rId32"/>
    <p:sldId id="2817" r:id="rId33"/>
    <p:sldId id="2818" r:id="rId34"/>
    <p:sldId id="2819" r:id="rId35"/>
    <p:sldId id="2820" r:id="rId36"/>
    <p:sldId id="2821" r:id="rId37"/>
    <p:sldId id="2822" r:id="rId38"/>
    <p:sldId id="2831" r:id="rId39"/>
    <p:sldId id="2824" r:id="rId40"/>
    <p:sldId id="2825" r:id="rId41"/>
    <p:sldId id="2826" r:id="rId42"/>
    <p:sldId id="2827" r:id="rId43"/>
    <p:sldId id="2828" r:id="rId44"/>
    <p:sldId id="272" r:id="rId4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61D4FF"/>
    <a:srgbClr val="4472C4"/>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11" autoAdjust="0"/>
    <p:restoredTop sz="83007" autoAdjust="0"/>
  </p:normalViewPr>
  <p:slideViewPr>
    <p:cSldViewPr snapToGrid="0">
      <p:cViewPr>
        <p:scale>
          <a:sx n="68" d="100"/>
          <a:sy n="68" d="100"/>
        </p:scale>
        <p:origin x="1056" y="67"/>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0" d="100"/>
          <a:sy n="80" d="100"/>
        </p:scale>
        <p:origin x="3144" y="11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609D8-B16C-4C7C-989A-0A80EB42E974}" type="doc">
      <dgm:prSet loTypeId="urn:microsoft.com/office/officeart/2005/8/layout/vList6" loCatId="process" qsTypeId="urn:microsoft.com/office/officeart/2005/8/quickstyle/simple1" qsCatId="simple" csTypeId="urn:microsoft.com/office/officeart/2005/8/colors/colorful5" csCatId="colorful" phldr="1"/>
      <dgm:spPr/>
      <dgm:t>
        <a:bodyPr/>
        <a:lstStyle/>
        <a:p>
          <a:endParaRPr lang="es-ES"/>
        </a:p>
      </dgm:t>
    </dgm:pt>
    <dgm:pt modelId="{9EED5B2D-513D-4B2A-A5D1-0887B7529A84}">
      <dgm:prSet phldrT="[Texto]" custT="1"/>
      <dgm:spPr>
        <a:solidFill>
          <a:schemeClr val="accent1">
            <a:lumMod val="50000"/>
          </a:schemeClr>
        </a:solidFill>
      </dgm:spPr>
      <dgm:t>
        <a:bodyPr/>
        <a:lstStyle/>
        <a:p>
          <a:r>
            <a:rPr lang="ca-ES" sz="2800" b="1" noProof="0" dirty="0">
              <a:effectLst>
                <a:outerShdw blurRad="38100" dist="38100" dir="2700000" algn="tl">
                  <a:srgbClr val="000000">
                    <a:alpha val="43137"/>
                  </a:srgbClr>
                </a:outerShdw>
              </a:effectLst>
              <a:latin typeface="Quattrocento Sans" panose="020B0502050000020003" pitchFamily="34" charset="0"/>
            </a:rPr>
            <a:t>EMPRENEDOR</a:t>
          </a:r>
          <a:endParaRPr lang="ca-ES" sz="2400" b="1" noProof="0" dirty="0">
            <a:effectLst>
              <a:outerShdw blurRad="38100" dist="38100" dir="2700000" algn="tl">
                <a:srgbClr val="000000">
                  <a:alpha val="43137"/>
                </a:srgbClr>
              </a:outerShdw>
            </a:effectLst>
            <a:latin typeface="Quattrocento Sans" panose="020B0502050000020003" pitchFamily="34" charset="0"/>
          </a:endParaRPr>
        </a:p>
      </dgm:t>
    </dgm:pt>
    <dgm:pt modelId="{C88B334A-C640-449D-92E9-9769311DE977}" type="parTrans" cxnId="{8026441C-AF9A-4C89-9E49-89A72BAC6A91}">
      <dgm:prSet/>
      <dgm:spPr/>
      <dgm:t>
        <a:bodyPr/>
        <a:lstStyle/>
        <a:p>
          <a:endParaRPr lang="es-ES">
            <a:latin typeface="Quattrocento Sans" panose="020B0502050000020003" pitchFamily="34" charset="0"/>
          </a:endParaRPr>
        </a:p>
      </dgm:t>
    </dgm:pt>
    <dgm:pt modelId="{CBFC05EC-82F1-4A56-927E-73C648DC161C}" type="sibTrans" cxnId="{8026441C-AF9A-4C89-9E49-89A72BAC6A91}">
      <dgm:prSet/>
      <dgm:spPr/>
      <dgm:t>
        <a:bodyPr/>
        <a:lstStyle/>
        <a:p>
          <a:endParaRPr lang="es-ES">
            <a:latin typeface="Quattrocento Sans" panose="020B0502050000020003" pitchFamily="34" charset="0"/>
          </a:endParaRPr>
        </a:p>
      </dgm:t>
    </dgm:pt>
    <dgm:pt modelId="{D74F116D-B77D-4758-8D62-78887BC1111C}">
      <dgm:prSet phldrT="[Texto]" custT="1"/>
      <dgm:spPr/>
      <dgm:t>
        <a:bodyPr anchor="ctr"/>
        <a:lstStyle/>
        <a:p>
          <a:r>
            <a:rPr lang="ca-ES" sz="2400" b="1" noProof="0" dirty="0">
              <a:solidFill>
                <a:schemeClr val="tx2"/>
              </a:solidFill>
              <a:latin typeface="Quattrocento Sans" panose="020B0502050000020003" pitchFamily="34" charset="0"/>
            </a:rPr>
            <a:t>Capacitat</a:t>
          </a:r>
        </a:p>
      </dgm:t>
    </dgm:pt>
    <dgm:pt modelId="{AE9457ED-3DB6-4470-9778-91302E9FC2AC}" type="parTrans" cxnId="{89FFCA3F-6F7B-413E-BBAC-CCF066B23560}">
      <dgm:prSet/>
      <dgm:spPr/>
      <dgm:t>
        <a:bodyPr/>
        <a:lstStyle/>
        <a:p>
          <a:endParaRPr lang="es-ES">
            <a:latin typeface="Quattrocento Sans" panose="020B0502050000020003" pitchFamily="34" charset="0"/>
          </a:endParaRPr>
        </a:p>
      </dgm:t>
    </dgm:pt>
    <dgm:pt modelId="{3379F05E-C7C6-4292-B718-13697587F050}" type="sibTrans" cxnId="{89FFCA3F-6F7B-413E-BBAC-CCF066B23560}">
      <dgm:prSet/>
      <dgm:spPr/>
      <dgm:t>
        <a:bodyPr/>
        <a:lstStyle/>
        <a:p>
          <a:endParaRPr lang="es-ES">
            <a:latin typeface="Quattrocento Sans" panose="020B0502050000020003" pitchFamily="34" charset="0"/>
          </a:endParaRPr>
        </a:p>
      </dgm:t>
    </dgm:pt>
    <dgm:pt modelId="{0D08AA8B-BE3C-4BD3-8B9A-ED8DA0970F04}">
      <dgm:prSet phldrT="[Texto]" custT="1"/>
      <dgm:spPr>
        <a:solidFill>
          <a:schemeClr val="accent1">
            <a:lumMod val="75000"/>
          </a:schemeClr>
        </a:solidFill>
      </dgm:spPr>
      <dgm:t>
        <a:bodyPr/>
        <a:lstStyle/>
        <a:p>
          <a:r>
            <a:rPr lang="ca-ES" sz="2800" b="1" noProof="0" dirty="0">
              <a:effectLst>
                <a:outerShdw blurRad="38100" dist="38100" dir="2700000" algn="tl">
                  <a:srgbClr val="000000">
                    <a:alpha val="43137"/>
                  </a:srgbClr>
                </a:outerShdw>
              </a:effectLst>
              <a:latin typeface="Quattrocento Sans" panose="020B0502050000020003" pitchFamily="34" charset="0"/>
            </a:rPr>
            <a:t>IDEA</a:t>
          </a:r>
        </a:p>
      </dgm:t>
    </dgm:pt>
    <dgm:pt modelId="{38C9711C-2189-4927-88A8-2DCCF595CD68}" type="parTrans" cxnId="{4D94A62F-1C3C-40C5-A6CD-FBCC7967B7A8}">
      <dgm:prSet/>
      <dgm:spPr/>
      <dgm:t>
        <a:bodyPr/>
        <a:lstStyle/>
        <a:p>
          <a:endParaRPr lang="es-ES">
            <a:latin typeface="Quattrocento Sans" panose="020B0502050000020003" pitchFamily="34" charset="0"/>
          </a:endParaRPr>
        </a:p>
      </dgm:t>
    </dgm:pt>
    <dgm:pt modelId="{8C387585-23F0-4D05-8429-E5E75F2A9A79}" type="sibTrans" cxnId="{4D94A62F-1C3C-40C5-A6CD-FBCC7967B7A8}">
      <dgm:prSet/>
      <dgm:spPr/>
      <dgm:t>
        <a:bodyPr/>
        <a:lstStyle/>
        <a:p>
          <a:endParaRPr lang="es-ES">
            <a:latin typeface="Quattrocento Sans" panose="020B0502050000020003" pitchFamily="34" charset="0"/>
          </a:endParaRPr>
        </a:p>
      </dgm:t>
    </dgm:pt>
    <dgm:pt modelId="{E227F086-374B-4416-8D3C-D8BCC233C5B7}">
      <dgm:prSet phldrT="[Texto]" custT="1"/>
      <dgm:spPr/>
      <dgm:t>
        <a:bodyPr anchor="ctr"/>
        <a:lstStyle/>
        <a:p>
          <a:r>
            <a:rPr lang="ca-ES" sz="2400" b="1" noProof="0" dirty="0">
              <a:solidFill>
                <a:schemeClr val="accent3">
                  <a:lumMod val="50000"/>
                </a:schemeClr>
              </a:solidFill>
              <a:latin typeface="Quattrocento Sans" panose="020B0502050000020003" pitchFamily="34" charset="0"/>
            </a:rPr>
            <a:t>Originalitat</a:t>
          </a:r>
        </a:p>
      </dgm:t>
    </dgm:pt>
    <dgm:pt modelId="{82CA9442-4E0A-4441-B656-01EF22253FC4}" type="parTrans" cxnId="{523E43B1-649E-4E3C-825B-2D2D88D37B5C}">
      <dgm:prSet/>
      <dgm:spPr/>
      <dgm:t>
        <a:bodyPr/>
        <a:lstStyle/>
        <a:p>
          <a:endParaRPr lang="es-ES">
            <a:latin typeface="Quattrocento Sans" panose="020B0502050000020003" pitchFamily="34" charset="0"/>
          </a:endParaRPr>
        </a:p>
      </dgm:t>
    </dgm:pt>
    <dgm:pt modelId="{3326D2C1-F0C4-4540-836D-A889102A58BF}" type="sibTrans" cxnId="{523E43B1-649E-4E3C-825B-2D2D88D37B5C}">
      <dgm:prSet/>
      <dgm:spPr/>
      <dgm:t>
        <a:bodyPr/>
        <a:lstStyle/>
        <a:p>
          <a:endParaRPr lang="es-ES">
            <a:latin typeface="Quattrocento Sans" panose="020B0502050000020003" pitchFamily="34" charset="0"/>
          </a:endParaRPr>
        </a:p>
      </dgm:t>
    </dgm:pt>
    <dgm:pt modelId="{15139A8A-EE33-4085-B9CB-C20A93DAB418}">
      <dgm:prSet phldrT="[Texto]" custT="1"/>
      <dgm:spPr>
        <a:solidFill>
          <a:schemeClr val="accent1">
            <a:lumMod val="60000"/>
            <a:lumOff val="40000"/>
          </a:schemeClr>
        </a:solidFill>
      </dgm:spPr>
      <dgm:t>
        <a:bodyPr/>
        <a:lstStyle/>
        <a:p>
          <a:r>
            <a:rPr lang="ca-ES" sz="3200" b="1" noProof="0" dirty="0">
              <a:effectLst>
                <a:outerShdw blurRad="38100" dist="38100" dir="2700000" algn="tl">
                  <a:srgbClr val="000000">
                    <a:alpha val="43137"/>
                  </a:srgbClr>
                </a:outerShdw>
              </a:effectLst>
              <a:latin typeface="Quattrocento Sans" panose="020B0502050000020003" pitchFamily="34" charset="0"/>
            </a:rPr>
            <a:t>ANÀLISI</a:t>
          </a:r>
        </a:p>
      </dgm:t>
    </dgm:pt>
    <dgm:pt modelId="{D7BA3A04-41F1-426B-AB13-404424BB14B2}" type="parTrans" cxnId="{49BC5DE9-798E-4B23-986B-5F6F30AB7D62}">
      <dgm:prSet/>
      <dgm:spPr/>
      <dgm:t>
        <a:bodyPr/>
        <a:lstStyle/>
        <a:p>
          <a:endParaRPr lang="es-ES">
            <a:latin typeface="Quattrocento Sans" panose="020B0502050000020003" pitchFamily="34" charset="0"/>
          </a:endParaRPr>
        </a:p>
      </dgm:t>
    </dgm:pt>
    <dgm:pt modelId="{9E2C4FA8-758B-41F1-A3E5-1C3BBF0F2A8E}" type="sibTrans" cxnId="{49BC5DE9-798E-4B23-986B-5F6F30AB7D62}">
      <dgm:prSet/>
      <dgm:spPr/>
      <dgm:t>
        <a:bodyPr/>
        <a:lstStyle/>
        <a:p>
          <a:endParaRPr lang="es-ES">
            <a:latin typeface="Quattrocento Sans" panose="020B0502050000020003" pitchFamily="34" charset="0"/>
          </a:endParaRPr>
        </a:p>
      </dgm:t>
    </dgm:pt>
    <dgm:pt modelId="{242124DD-6FEF-4011-A52D-5C6EA9D3638D}">
      <dgm:prSet phldrT="[Texto]" custT="1"/>
      <dgm:spPr/>
      <dgm:t>
        <a:bodyPr anchor="ctr"/>
        <a:lstStyle/>
        <a:p>
          <a:r>
            <a:rPr lang="ca-ES" sz="2400" b="1" noProof="0" dirty="0">
              <a:solidFill>
                <a:schemeClr val="accent3">
                  <a:lumMod val="50000"/>
                </a:schemeClr>
              </a:solidFill>
              <a:latin typeface="Quattrocento Sans" panose="020B0502050000020003" pitchFamily="34" charset="0"/>
            </a:rPr>
            <a:t>Viabilitat</a:t>
          </a:r>
          <a:endParaRPr lang="ca-ES" sz="3200" b="1" noProof="0" dirty="0">
            <a:solidFill>
              <a:schemeClr val="accent3">
                <a:lumMod val="50000"/>
              </a:schemeClr>
            </a:solidFill>
            <a:latin typeface="Quattrocento Sans" panose="020B0502050000020003" pitchFamily="34" charset="0"/>
          </a:endParaRPr>
        </a:p>
      </dgm:t>
    </dgm:pt>
    <dgm:pt modelId="{2ED6A08C-D505-4AAC-8108-B9AB5C372E13}" type="parTrans" cxnId="{DBDF8D0F-97DE-4A15-B085-1FDD27B24DD4}">
      <dgm:prSet/>
      <dgm:spPr/>
      <dgm:t>
        <a:bodyPr/>
        <a:lstStyle/>
        <a:p>
          <a:endParaRPr lang="es-ES">
            <a:latin typeface="Quattrocento Sans" panose="020B0502050000020003" pitchFamily="34" charset="0"/>
          </a:endParaRPr>
        </a:p>
      </dgm:t>
    </dgm:pt>
    <dgm:pt modelId="{A75C1C23-7110-4746-88E9-36FFD8D4BC55}" type="sibTrans" cxnId="{DBDF8D0F-97DE-4A15-B085-1FDD27B24DD4}">
      <dgm:prSet/>
      <dgm:spPr/>
      <dgm:t>
        <a:bodyPr/>
        <a:lstStyle/>
        <a:p>
          <a:endParaRPr lang="es-ES">
            <a:latin typeface="Quattrocento Sans" panose="020B0502050000020003" pitchFamily="34" charset="0"/>
          </a:endParaRPr>
        </a:p>
      </dgm:t>
    </dgm:pt>
    <dgm:pt modelId="{E57A559E-C39A-44C7-8416-D8EF5103934C}">
      <dgm:prSet phldrT="[Texto]" custT="1"/>
      <dgm:spPr>
        <a:solidFill>
          <a:schemeClr val="accent1">
            <a:lumMod val="40000"/>
            <a:lumOff val="60000"/>
          </a:schemeClr>
        </a:solidFill>
      </dgm:spPr>
      <dgm:t>
        <a:bodyPr/>
        <a:lstStyle/>
        <a:p>
          <a:r>
            <a:rPr lang="ca-ES" sz="2800" b="1" noProof="0" dirty="0">
              <a:solidFill>
                <a:schemeClr val="bg1"/>
              </a:solidFill>
              <a:effectLst>
                <a:outerShdw blurRad="38100" dist="38100" dir="2700000" algn="tl">
                  <a:srgbClr val="000000">
                    <a:alpha val="43137"/>
                  </a:srgbClr>
                </a:outerShdw>
              </a:effectLst>
              <a:latin typeface="Quattrocento Sans" panose="020B0502050000020003" pitchFamily="34" charset="0"/>
            </a:rPr>
            <a:t>RECURSOS</a:t>
          </a:r>
        </a:p>
      </dgm:t>
    </dgm:pt>
    <dgm:pt modelId="{1F2F523A-0A54-4440-98B6-F4DA2AC06262}" type="parTrans" cxnId="{A9AD7B84-027E-4743-96C9-D89438CF93B0}">
      <dgm:prSet/>
      <dgm:spPr/>
      <dgm:t>
        <a:bodyPr/>
        <a:lstStyle/>
        <a:p>
          <a:endParaRPr lang="es-ES">
            <a:latin typeface="Quattrocento Sans" panose="020B0502050000020003" pitchFamily="34" charset="0"/>
          </a:endParaRPr>
        </a:p>
      </dgm:t>
    </dgm:pt>
    <dgm:pt modelId="{1F20B7E9-10F3-4D7C-BB19-EB27211090FB}" type="sibTrans" cxnId="{A9AD7B84-027E-4743-96C9-D89438CF93B0}">
      <dgm:prSet/>
      <dgm:spPr/>
      <dgm:t>
        <a:bodyPr/>
        <a:lstStyle/>
        <a:p>
          <a:endParaRPr lang="es-ES">
            <a:latin typeface="Quattrocento Sans" panose="020B0502050000020003" pitchFamily="34" charset="0"/>
          </a:endParaRPr>
        </a:p>
      </dgm:t>
    </dgm:pt>
    <dgm:pt modelId="{5C6898F0-450B-4488-86F7-26502FF90407}" type="pres">
      <dgm:prSet presAssocID="{47E609D8-B16C-4C7C-989A-0A80EB42E974}" presName="Name0" presStyleCnt="0">
        <dgm:presLayoutVars>
          <dgm:dir/>
          <dgm:animLvl val="lvl"/>
          <dgm:resizeHandles/>
        </dgm:presLayoutVars>
      </dgm:prSet>
      <dgm:spPr/>
    </dgm:pt>
    <dgm:pt modelId="{29779732-F0A7-4147-8F5C-839383F19748}" type="pres">
      <dgm:prSet presAssocID="{9EED5B2D-513D-4B2A-A5D1-0887B7529A84}" presName="linNode" presStyleCnt="0"/>
      <dgm:spPr/>
    </dgm:pt>
    <dgm:pt modelId="{64F7F477-8A48-4114-97C6-264D50099EAC}" type="pres">
      <dgm:prSet presAssocID="{9EED5B2D-513D-4B2A-A5D1-0887B7529A84}" presName="parentShp" presStyleLbl="node1" presStyleIdx="0" presStyleCnt="4" custScaleX="134658">
        <dgm:presLayoutVars>
          <dgm:bulletEnabled val="1"/>
        </dgm:presLayoutVars>
      </dgm:prSet>
      <dgm:spPr/>
    </dgm:pt>
    <dgm:pt modelId="{A95E0ADC-75EC-45E9-8A4D-CF55E67C16B1}" type="pres">
      <dgm:prSet presAssocID="{9EED5B2D-513D-4B2A-A5D1-0887B7529A84}" presName="childShp" presStyleLbl="bgAccFollowNode1" presStyleIdx="0" presStyleCnt="4" custLinFactNeighborX="4090" custLinFactNeighborY="-3462">
        <dgm:presLayoutVars>
          <dgm:bulletEnabled val="1"/>
        </dgm:presLayoutVars>
      </dgm:prSet>
      <dgm:spPr/>
    </dgm:pt>
    <dgm:pt modelId="{B6E7EC3F-ABC6-4347-B8D6-FC818539CF79}" type="pres">
      <dgm:prSet presAssocID="{CBFC05EC-82F1-4A56-927E-73C648DC161C}" presName="spacing" presStyleCnt="0"/>
      <dgm:spPr/>
    </dgm:pt>
    <dgm:pt modelId="{73DED65B-0A77-475A-A2D8-05F7CC4ECD94}" type="pres">
      <dgm:prSet presAssocID="{0D08AA8B-BE3C-4BD3-8B9A-ED8DA0970F04}" presName="linNode" presStyleCnt="0"/>
      <dgm:spPr/>
    </dgm:pt>
    <dgm:pt modelId="{433B7BDC-1543-4E8E-96D4-19855A0B02F8}" type="pres">
      <dgm:prSet presAssocID="{0D08AA8B-BE3C-4BD3-8B9A-ED8DA0970F04}" presName="parentShp" presStyleLbl="node1" presStyleIdx="1" presStyleCnt="4" custScaleX="133423">
        <dgm:presLayoutVars>
          <dgm:bulletEnabled val="1"/>
        </dgm:presLayoutVars>
      </dgm:prSet>
      <dgm:spPr/>
    </dgm:pt>
    <dgm:pt modelId="{EA1BF9B7-F4F0-4B69-B045-DFCE94DD239A}" type="pres">
      <dgm:prSet presAssocID="{0D08AA8B-BE3C-4BD3-8B9A-ED8DA0970F04}" presName="childShp" presStyleLbl="bgAccFollowNode1" presStyleIdx="1" presStyleCnt="4">
        <dgm:presLayoutVars>
          <dgm:bulletEnabled val="1"/>
        </dgm:presLayoutVars>
      </dgm:prSet>
      <dgm:spPr/>
    </dgm:pt>
    <dgm:pt modelId="{EC17E859-A3C3-4B89-B54E-459C2EBE53BA}" type="pres">
      <dgm:prSet presAssocID="{8C387585-23F0-4D05-8429-E5E75F2A9A79}" presName="spacing" presStyleCnt="0"/>
      <dgm:spPr/>
    </dgm:pt>
    <dgm:pt modelId="{EB490B71-CE6C-439A-8FD6-D7D8BD474408}" type="pres">
      <dgm:prSet presAssocID="{15139A8A-EE33-4085-B9CB-C20A93DAB418}" presName="linNode" presStyleCnt="0"/>
      <dgm:spPr/>
    </dgm:pt>
    <dgm:pt modelId="{A3DEC64C-257D-49D7-981B-0AD4E575835B}" type="pres">
      <dgm:prSet presAssocID="{15139A8A-EE33-4085-B9CB-C20A93DAB418}" presName="parentShp" presStyleLbl="node1" presStyleIdx="2" presStyleCnt="4" custScaleX="130189" custLinFactNeighborX="1197" custLinFactNeighborY="-1052">
        <dgm:presLayoutVars>
          <dgm:bulletEnabled val="1"/>
        </dgm:presLayoutVars>
      </dgm:prSet>
      <dgm:spPr/>
    </dgm:pt>
    <dgm:pt modelId="{891EE382-68A5-4B4C-A78D-89ED4FD34761}" type="pres">
      <dgm:prSet presAssocID="{15139A8A-EE33-4085-B9CB-C20A93DAB418}" presName="childShp" presStyleLbl="bgAccFollowNode1" presStyleIdx="2" presStyleCnt="4" custLinFactNeighborX="3726" custLinFactNeighborY="-2158">
        <dgm:presLayoutVars>
          <dgm:bulletEnabled val="1"/>
        </dgm:presLayoutVars>
      </dgm:prSet>
      <dgm:spPr/>
    </dgm:pt>
    <dgm:pt modelId="{73A395F3-7A05-476D-A1A3-7999CFEB9CBB}" type="pres">
      <dgm:prSet presAssocID="{9E2C4FA8-758B-41F1-A3E5-1C3BBF0F2A8E}" presName="spacing" presStyleCnt="0"/>
      <dgm:spPr/>
    </dgm:pt>
    <dgm:pt modelId="{00E90EE0-7E89-4663-9CAE-D3F40C0A0376}" type="pres">
      <dgm:prSet presAssocID="{E57A559E-C39A-44C7-8416-D8EF5103934C}" presName="linNode" presStyleCnt="0"/>
      <dgm:spPr/>
    </dgm:pt>
    <dgm:pt modelId="{48869D89-AE59-43D3-A567-2F83C5BBABDE}" type="pres">
      <dgm:prSet presAssocID="{E57A559E-C39A-44C7-8416-D8EF5103934C}" presName="parentShp" presStyleLbl="node1" presStyleIdx="3" presStyleCnt="4" custScaleX="131949">
        <dgm:presLayoutVars>
          <dgm:bulletEnabled val="1"/>
        </dgm:presLayoutVars>
      </dgm:prSet>
      <dgm:spPr/>
    </dgm:pt>
    <dgm:pt modelId="{ECE34C07-4FCC-4423-9F62-9EBA4BD914E9}" type="pres">
      <dgm:prSet presAssocID="{E57A559E-C39A-44C7-8416-D8EF5103934C}" presName="childShp" presStyleLbl="bgAccFollowNode1" presStyleIdx="3" presStyleCnt="4" custLinFactNeighborX="-395" custLinFactNeighborY="126">
        <dgm:presLayoutVars>
          <dgm:bulletEnabled val="1"/>
        </dgm:presLayoutVars>
      </dgm:prSet>
      <dgm:spPr/>
    </dgm:pt>
  </dgm:ptLst>
  <dgm:cxnLst>
    <dgm:cxn modelId="{879A7404-62E7-4C35-AA91-F900A8892295}" type="presOf" srcId="{D74F116D-B77D-4758-8D62-78887BC1111C}" destId="{A95E0ADC-75EC-45E9-8A4D-CF55E67C16B1}" srcOrd="0" destOrd="0" presId="urn:microsoft.com/office/officeart/2005/8/layout/vList6"/>
    <dgm:cxn modelId="{DBDF8D0F-97DE-4A15-B085-1FDD27B24DD4}" srcId="{15139A8A-EE33-4085-B9CB-C20A93DAB418}" destId="{242124DD-6FEF-4011-A52D-5C6EA9D3638D}" srcOrd="0" destOrd="0" parTransId="{2ED6A08C-D505-4AAC-8108-B9AB5C372E13}" sibTransId="{A75C1C23-7110-4746-88E9-36FFD8D4BC55}"/>
    <dgm:cxn modelId="{8026441C-AF9A-4C89-9E49-89A72BAC6A91}" srcId="{47E609D8-B16C-4C7C-989A-0A80EB42E974}" destId="{9EED5B2D-513D-4B2A-A5D1-0887B7529A84}" srcOrd="0" destOrd="0" parTransId="{C88B334A-C640-449D-92E9-9769311DE977}" sibTransId="{CBFC05EC-82F1-4A56-927E-73C648DC161C}"/>
    <dgm:cxn modelId="{4D94A62F-1C3C-40C5-A6CD-FBCC7967B7A8}" srcId="{47E609D8-B16C-4C7C-989A-0A80EB42E974}" destId="{0D08AA8B-BE3C-4BD3-8B9A-ED8DA0970F04}" srcOrd="1" destOrd="0" parTransId="{38C9711C-2189-4927-88A8-2DCCF595CD68}" sibTransId="{8C387585-23F0-4D05-8429-E5E75F2A9A79}"/>
    <dgm:cxn modelId="{89FFCA3F-6F7B-413E-BBAC-CCF066B23560}" srcId="{9EED5B2D-513D-4B2A-A5D1-0887B7529A84}" destId="{D74F116D-B77D-4758-8D62-78887BC1111C}" srcOrd="0" destOrd="0" parTransId="{AE9457ED-3DB6-4470-9778-91302E9FC2AC}" sibTransId="{3379F05E-C7C6-4292-B718-13697587F050}"/>
    <dgm:cxn modelId="{4B574970-EADC-4097-B760-B23760A2ED42}" type="presOf" srcId="{15139A8A-EE33-4085-B9CB-C20A93DAB418}" destId="{A3DEC64C-257D-49D7-981B-0AD4E575835B}" srcOrd="0" destOrd="0" presId="urn:microsoft.com/office/officeart/2005/8/layout/vList6"/>
    <dgm:cxn modelId="{9923CB81-2E9A-4559-8BE5-22A7337A4759}" type="presOf" srcId="{9EED5B2D-513D-4B2A-A5D1-0887B7529A84}" destId="{64F7F477-8A48-4114-97C6-264D50099EAC}" srcOrd="0" destOrd="0" presId="urn:microsoft.com/office/officeart/2005/8/layout/vList6"/>
    <dgm:cxn modelId="{A9AD7B84-027E-4743-96C9-D89438CF93B0}" srcId="{47E609D8-B16C-4C7C-989A-0A80EB42E974}" destId="{E57A559E-C39A-44C7-8416-D8EF5103934C}" srcOrd="3" destOrd="0" parTransId="{1F2F523A-0A54-4440-98B6-F4DA2AC06262}" sibTransId="{1F20B7E9-10F3-4D7C-BB19-EB27211090FB}"/>
    <dgm:cxn modelId="{5FD9AD9E-0FB5-412D-A1CB-3C716D8F70F5}" type="presOf" srcId="{47E609D8-B16C-4C7C-989A-0A80EB42E974}" destId="{5C6898F0-450B-4488-86F7-26502FF90407}" srcOrd="0" destOrd="0" presId="urn:microsoft.com/office/officeart/2005/8/layout/vList6"/>
    <dgm:cxn modelId="{523E43B1-649E-4E3C-825B-2D2D88D37B5C}" srcId="{0D08AA8B-BE3C-4BD3-8B9A-ED8DA0970F04}" destId="{E227F086-374B-4416-8D3C-D8BCC233C5B7}" srcOrd="0" destOrd="0" parTransId="{82CA9442-4E0A-4441-B656-01EF22253FC4}" sibTransId="{3326D2C1-F0C4-4540-836D-A889102A58BF}"/>
    <dgm:cxn modelId="{5E83DCB4-9B63-4329-BBB9-32B42DEF891C}" type="presOf" srcId="{E227F086-374B-4416-8D3C-D8BCC233C5B7}" destId="{EA1BF9B7-F4F0-4B69-B045-DFCE94DD239A}" srcOrd="0" destOrd="0" presId="urn:microsoft.com/office/officeart/2005/8/layout/vList6"/>
    <dgm:cxn modelId="{16823CC4-59C7-4F93-BAFF-5D5B0A9C731F}" type="presOf" srcId="{0D08AA8B-BE3C-4BD3-8B9A-ED8DA0970F04}" destId="{433B7BDC-1543-4E8E-96D4-19855A0B02F8}" srcOrd="0" destOrd="0" presId="urn:microsoft.com/office/officeart/2005/8/layout/vList6"/>
    <dgm:cxn modelId="{A4A70FD7-80ED-48D5-A446-9CE156150819}" type="presOf" srcId="{E57A559E-C39A-44C7-8416-D8EF5103934C}" destId="{48869D89-AE59-43D3-A567-2F83C5BBABDE}" srcOrd="0" destOrd="0" presId="urn:microsoft.com/office/officeart/2005/8/layout/vList6"/>
    <dgm:cxn modelId="{838AD5E7-A60F-48BC-984B-2B10A4D67478}" type="presOf" srcId="{242124DD-6FEF-4011-A52D-5C6EA9D3638D}" destId="{891EE382-68A5-4B4C-A78D-89ED4FD34761}" srcOrd="0" destOrd="0" presId="urn:microsoft.com/office/officeart/2005/8/layout/vList6"/>
    <dgm:cxn modelId="{49BC5DE9-798E-4B23-986B-5F6F30AB7D62}" srcId="{47E609D8-B16C-4C7C-989A-0A80EB42E974}" destId="{15139A8A-EE33-4085-B9CB-C20A93DAB418}" srcOrd="2" destOrd="0" parTransId="{D7BA3A04-41F1-426B-AB13-404424BB14B2}" sibTransId="{9E2C4FA8-758B-41F1-A3E5-1C3BBF0F2A8E}"/>
    <dgm:cxn modelId="{049C26D9-F545-4563-A66C-8ECB952D464E}" type="presParOf" srcId="{5C6898F0-450B-4488-86F7-26502FF90407}" destId="{29779732-F0A7-4147-8F5C-839383F19748}" srcOrd="0" destOrd="0" presId="urn:microsoft.com/office/officeart/2005/8/layout/vList6"/>
    <dgm:cxn modelId="{A13892A8-F01B-461E-A2F4-88B91BD1D859}" type="presParOf" srcId="{29779732-F0A7-4147-8F5C-839383F19748}" destId="{64F7F477-8A48-4114-97C6-264D50099EAC}" srcOrd="0" destOrd="0" presId="urn:microsoft.com/office/officeart/2005/8/layout/vList6"/>
    <dgm:cxn modelId="{F9445C97-A54A-4A52-B9D2-454F79ECA865}" type="presParOf" srcId="{29779732-F0A7-4147-8F5C-839383F19748}" destId="{A95E0ADC-75EC-45E9-8A4D-CF55E67C16B1}" srcOrd="1" destOrd="0" presId="urn:microsoft.com/office/officeart/2005/8/layout/vList6"/>
    <dgm:cxn modelId="{ACA590F1-14BC-41F1-A2D6-81F98D753F2B}" type="presParOf" srcId="{5C6898F0-450B-4488-86F7-26502FF90407}" destId="{B6E7EC3F-ABC6-4347-B8D6-FC818539CF79}" srcOrd="1" destOrd="0" presId="urn:microsoft.com/office/officeart/2005/8/layout/vList6"/>
    <dgm:cxn modelId="{0878F41A-FEFD-4BFD-95F9-7F7EEE8016F5}" type="presParOf" srcId="{5C6898F0-450B-4488-86F7-26502FF90407}" destId="{73DED65B-0A77-475A-A2D8-05F7CC4ECD94}" srcOrd="2" destOrd="0" presId="urn:microsoft.com/office/officeart/2005/8/layout/vList6"/>
    <dgm:cxn modelId="{F13FFAD8-648F-4CA0-A7DC-129C87BDF2CA}" type="presParOf" srcId="{73DED65B-0A77-475A-A2D8-05F7CC4ECD94}" destId="{433B7BDC-1543-4E8E-96D4-19855A0B02F8}" srcOrd="0" destOrd="0" presId="urn:microsoft.com/office/officeart/2005/8/layout/vList6"/>
    <dgm:cxn modelId="{88729932-EFCA-4FAA-A10C-5173116BD732}" type="presParOf" srcId="{73DED65B-0A77-475A-A2D8-05F7CC4ECD94}" destId="{EA1BF9B7-F4F0-4B69-B045-DFCE94DD239A}" srcOrd="1" destOrd="0" presId="urn:microsoft.com/office/officeart/2005/8/layout/vList6"/>
    <dgm:cxn modelId="{F1F810E4-25E3-4D5E-978F-32A2FFADC33B}" type="presParOf" srcId="{5C6898F0-450B-4488-86F7-26502FF90407}" destId="{EC17E859-A3C3-4B89-B54E-459C2EBE53BA}" srcOrd="3" destOrd="0" presId="urn:microsoft.com/office/officeart/2005/8/layout/vList6"/>
    <dgm:cxn modelId="{2CEBB17D-4C3F-428D-8FB4-6817CECD0C0F}" type="presParOf" srcId="{5C6898F0-450B-4488-86F7-26502FF90407}" destId="{EB490B71-CE6C-439A-8FD6-D7D8BD474408}" srcOrd="4" destOrd="0" presId="urn:microsoft.com/office/officeart/2005/8/layout/vList6"/>
    <dgm:cxn modelId="{F2F1DD8D-04B5-45A0-8695-9F3F5B763E67}" type="presParOf" srcId="{EB490B71-CE6C-439A-8FD6-D7D8BD474408}" destId="{A3DEC64C-257D-49D7-981B-0AD4E575835B}" srcOrd="0" destOrd="0" presId="urn:microsoft.com/office/officeart/2005/8/layout/vList6"/>
    <dgm:cxn modelId="{FEEEED2B-F6A9-4F99-BBF1-6FA0B3622393}" type="presParOf" srcId="{EB490B71-CE6C-439A-8FD6-D7D8BD474408}" destId="{891EE382-68A5-4B4C-A78D-89ED4FD34761}" srcOrd="1" destOrd="0" presId="urn:microsoft.com/office/officeart/2005/8/layout/vList6"/>
    <dgm:cxn modelId="{83C4A834-2B3B-48B1-9055-361B62F2D9EA}" type="presParOf" srcId="{5C6898F0-450B-4488-86F7-26502FF90407}" destId="{73A395F3-7A05-476D-A1A3-7999CFEB9CBB}" srcOrd="5" destOrd="0" presId="urn:microsoft.com/office/officeart/2005/8/layout/vList6"/>
    <dgm:cxn modelId="{B1670D10-2ADA-4267-A8E1-54060745A806}" type="presParOf" srcId="{5C6898F0-450B-4488-86F7-26502FF90407}" destId="{00E90EE0-7E89-4663-9CAE-D3F40C0A0376}" srcOrd="6" destOrd="0" presId="urn:microsoft.com/office/officeart/2005/8/layout/vList6"/>
    <dgm:cxn modelId="{D0639765-62C0-49DB-BEE5-7FA6A9EE0E65}" type="presParOf" srcId="{00E90EE0-7E89-4663-9CAE-D3F40C0A0376}" destId="{48869D89-AE59-43D3-A567-2F83C5BBABDE}" srcOrd="0" destOrd="0" presId="urn:microsoft.com/office/officeart/2005/8/layout/vList6"/>
    <dgm:cxn modelId="{94BD8F12-BCD1-4C82-9349-359A79F43466}" type="presParOf" srcId="{00E90EE0-7E89-4663-9CAE-D3F40C0A0376}" destId="{ECE34C07-4FCC-4423-9F62-9EBA4BD914E9}"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E25ED0-A023-4242-95AF-15F593DD6C28}" type="doc">
      <dgm:prSet loTypeId="urn:microsoft.com/office/officeart/2005/8/layout/balance1" loCatId="relationship" qsTypeId="urn:microsoft.com/office/officeart/2005/8/quickstyle/simple1" qsCatId="simple" csTypeId="urn:microsoft.com/office/officeart/2005/8/colors/colorful1" csCatId="colorful" phldr="1"/>
      <dgm:spPr/>
      <dgm:t>
        <a:bodyPr/>
        <a:lstStyle/>
        <a:p>
          <a:endParaRPr lang="ca-ES"/>
        </a:p>
      </dgm:t>
    </dgm:pt>
    <dgm:pt modelId="{B37A284A-EF6F-4ED2-9D47-451FA86E6670}">
      <dgm:prSet phldrT="[Text]" custT="1"/>
      <dgm:spPr>
        <a:solidFill>
          <a:srgbClr val="8497B0"/>
        </a:solidFill>
      </dgm:spPr>
      <dgm:t>
        <a:bodyPr/>
        <a:lstStyle/>
        <a:p>
          <a:r>
            <a:rPr lang="ca-ES" sz="1600" b="1" kern="1200" spc="113" noProof="0" dirty="0">
              <a:solidFill>
                <a:schemeClr val="bg1"/>
              </a:solidFill>
              <a:latin typeface="Quattrocento Sans" panose="020B0502050000020003" pitchFamily="34" charset="0"/>
              <a:ea typeface="+mn-ea"/>
              <a:cs typeface="Poppins"/>
            </a:rPr>
            <a:t>Ingressos</a:t>
          </a:r>
        </a:p>
      </dgm:t>
    </dgm:pt>
    <dgm:pt modelId="{D7E96EE1-54B7-42CD-9930-A8D414155FC6}" type="parTrans" cxnId="{7B127ED8-0B0A-493F-9AA7-0B7620D9324D}">
      <dgm:prSet/>
      <dgm:spPr/>
      <dgm:t>
        <a:bodyPr/>
        <a:lstStyle/>
        <a:p>
          <a:endParaRPr lang="ca-ES">
            <a:latin typeface="+mn-lt"/>
          </a:endParaRPr>
        </a:p>
      </dgm:t>
    </dgm:pt>
    <dgm:pt modelId="{8BE11D08-4952-4E2A-B24B-044D1716397F}" type="sibTrans" cxnId="{7B127ED8-0B0A-493F-9AA7-0B7620D9324D}">
      <dgm:prSet/>
      <dgm:spPr/>
      <dgm:t>
        <a:bodyPr/>
        <a:lstStyle/>
        <a:p>
          <a:endParaRPr lang="ca-ES">
            <a:latin typeface="+mn-lt"/>
          </a:endParaRPr>
        </a:p>
      </dgm:t>
    </dgm:pt>
    <dgm:pt modelId="{C08D636D-0048-4728-9DD2-65F6B557AB2F}">
      <dgm:prSet phldrT="[Text]" custT="1"/>
      <dgm:spPr/>
      <dgm:t>
        <a:bodyPr/>
        <a:lstStyle/>
        <a:p>
          <a:pPr marL="0" lvl="0" indent="0" algn="ctr" defTabSz="800100">
            <a:lnSpc>
              <a:spcPct val="90000"/>
            </a:lnSpc>
            <a:spcBef>
              <a:spcPct val="0"/>
            </a:spcBef>
            <a:spcAft>
              <a:spcPct val="35000"/>
            </a:spcAft>
            <a:buNone/>
          </a:pPr>
          <a:r>
            <a:rPr lang="ca-ES" sz="2000" b="1" kern="1200" spc="113" noProof="0" dirty="0">
              <a:solidFill>
                <a:srgbClr val="000000"/>
              </a:solidFill>
              <a:latin typeface="Quattrocento Sans" panose="020B0502050000020003" pitchFamily="34" charset="0"/>
              <a:ea typeface="+mn-ea"/>
              <a:cs typeface="Poppins"/>
            </a:rPr>
            <a:t>Despeses</a:t>
          </a:r>
        </a:p>
      </dgm:t>
    </dgm:pt>
    <dgm:pt modelId="{516C05E0-81F7-48C3-8746-ECA5DE54D17E}" type="parTrans" cxnId="{211908D5-FDE2-4BB2-A55A-5C0F42E3656E}">
      <dgm:prSet/>
      <dgm:spPr/>
      <dgm:t>
        <a:bodyPr/>
        <a:lstStyle/>
        <a:p>
          <a:endParaRPr lang="ca-ES">
            <a:latin typeface="+mn-lt"/>
          </a:endParaRPr>
        </a:p>
      </dgm:t>
    </dgm:pt>
    <dgm:pt modelId="{FF6DF21D-088C-47CF-995D-0B7163DFDCF8}" type="sibTrans" cxnId="{211908D5-FDE2-4BB2-A55A-5C0F42E3656E}">
      <dgm:prSet/>
      <dgm:spPr/>
      <dgm:t>
        <a:bodyPr/>
        <a:lstStyle/>
        <a:p>
          <a:endParaRPr lang="ca-ES">
            <a:latin typeface="+mn-lt"/>
          </a:endParaRPr>
        </a:p>
      </dgm:t>
    </dgm:pt>
    <dgm:pt modelId="{433EDFBF-CA81-4A1C-959C-33F60581637C}">
      <dgm:prSet phldrT="[Text]" custT="1"/>
      <dgm:spPr>
        <a:solidFill>
          <a:srgbClr val="44536A"/>
        </a:solidFill>
      </dgm:spPr>
      <dgm:t>
        <a:bodyPr/>
        <a:lstStyle/>
        <a:p>
          <a:pPr marL="0" lvl="0" indent="0" algn="ctr" defTabSz="622300">
            <a:lnSpc>
              <a:spcPct val="90000"/>
            </a:lnSpc>
            <a:spcBef>
              <a:spcPct val="0"/>
            </a:spcBef>
            <a:spcAft>
              <a:spcPct val="35000"/>
            </a:spcAft>
            <a:buNone/>
          </a:pPr>
          <a:r>
            <a:rPr lang="ca-ES" sz="1600" b="1" kern="1200" spc="113" noProof="0" dirty="0">
              <a:solidFill>
                <a:srgbClr val="FFFFFF"/>
              </a:solidFill>
              <a:latin typeface="Quattrocento Sans" panose="020B0502050000020003" pitchFamily="34" charset="0"/>
              <a:ea typeface="+mn-ea"/>
              <a:cs typeface="Poppins"/>
            </a:rPr>
            <a:t>Despeses fixes + despeses variables</a:t>
          </a:r>
        </a:p>
      </dgm:t>
    </dgm:pt>
    <dgm:pt modelId="{0D1D9273-8E9E-4C97-8D6E-57CCAE3F9D90}" type="parTrans" cxnId="{ADE10B0C-0191-4075-9D5B-7D69710E522F}">
      <dgm:prSet/>
      <dgm:spPr/>
      <dgm:t>
        <a:bodyPr/>
        <a:lstStyle/>
        <a:p>
          <a:endParaRPr lang="ca-ES">
            <a:latin typeface="+mn-lt"/>
          </a:endParaRPr>
        </a:p>
      </dgm:t>
    </dgm:pt>
    <dgm:pt modelId="{C57F6306-88F6-4A90-A1D7-DE74F7561DF3}" type="sibTrans" cxnId="{ADE10B0C-0191-4075-9D5B-7D69710E522F}">
      <dgm:prSet/>
      <dgm:spPr/>
      <dgm:t>
        <a:bodyPr/>
        <a:lstStyle/>
        <a:p>
          <a:endParaRPr lang="ca-ES">
            <a:latin typeface="+mn-lt"/>
          </a:endParaRPr>
        </a:p>
      </dgm:t>
    </dgm:pt>
    <dgm:pt modelId="{599D6EED-D759-43BC-92DF-ED9547086E21}">
      <dgm:prSet phldrT="[Text]" custT="1"/>
      <dgm:spPr>
        <a:solidFill>
          <a:srgbClr val="BED4E7"/>
        </a:solidFill>
      </dgm:spPr>
      <dgm:t>
        <a:bodyPr/>
        <a:lstStyle/>
        <a:p>
          <a:r>
            <a:rPr lang="ca-ES" sz="2000" b="1" kern="1200" spc="113" noProof="0" dirty="0">
              <a:solidFill>
                <a:srgbClr val="000000"/>
              </a:solidFill>
              <a:latin typeface="Quattrocento Sans" panose="020B0502050000020003" pitchFamily="34" charset="0"/>
              <a:ea typeface="+mn-ea"/>
              <a:cs typeface="Poppins"/>
            </a:rPr>
            <a:t>Ingressos</a:t>
          </a:r>
        </a:p>
      </dgm:t>
    </dgm:pt>
    <dgm:pt modelId="{F16DBE0F-991F-4BA5-83B0-CB4A4C63FED6}" type="sibTrans" cxnId="{E2D6967D-2B0A-4391-A8B0-ACACABC00ACD}">
      <dgm:prSet/>
      <dgm:spPr/>
      <dgm:t>
        <a:bodyPr/>
        <a:lstStyle/>
        <a:p>
          <a:endParaRPr lang="ca-ES">
            <a:latin typeface="+mn-lt"/>
          </a:endParaRPr>
        </a:p>
      </dgm:t>
    </dgm:pt>
    <dgm:pt modelId="{207145FD-A5B8-493D-B015-B634D1F00040}" type="parTrans" cxnId="{E2D6967D-2B0A-4391-A8B0-ACACABC00ACD}">
      <dgm:prSet/>
      <dgm:spPr/>
      <dgm:t>
        <a:bodyPr/>
        <a:lstStyle/>
        <a:p>
          <a:endParaRPr lang="ca-ES">
            <a:latin typeface="+mn-lt"/>
          </a:endParaRPr>
        </a:p>
      </dgm:t>
    </dgm:pt>
    <dgm:pt modelId="{394D011C-9935-4203-AF14-56E3EAEB2A82}" type="pres">
      <dgm:prSet presAssocID="{48E25ED0-A023-4242-95AF-15F593DD6C28}" presName="outerComposite" presStyleCnt="0">
        <dgm:presLayoutVars>
          <dgm:chMax val="2"/>
          <dgm:animLvl val="lvl"/>
          <dgm:resizeHandles val="exact"/>
        </dgm:presLayoutVars>
      </dgm:prSet>
      <dgm:spPr/>
    </dgm:pt>
    <dgm:pt modelId="{D0FFBAD2-EC0D-4D11-B40D-9196B1DE73C6}" type="pres">
      <dgm:prSet presAssocID="{48E25ED0-A023-4242-95AF-15F593DD6C28}" presName="dummyMaxCanvas" presStyleCnt="0"/>
      <dgm:spPr/>
    </dgm:pt>
    <dgm:pt modelId="{371966F4-6FA6-4CFB-9759-01C9207564A6}" type="pres">
      <dgm:prSet presAssocID="{48E25ED0-A023-4242-95AF-15F593DD6C28}" presName="parentComposite" presStyleCnt="0"/>
      <dgm:spPr/>
    </dgm:pt>
    <dgm:pt modelId="{834AAA71-72B0-4150-86EB-58ACACEDB50D}" type="pres">
      <dgm:prSet presAssocID="{48E25ED0-A023-4242-95AF-15F593DD6C28}" presName="parent1" presStyleLbl="alignAccFollowNode1" presStyleIdx="0" presStyleCnt="4" custScaleX="139143" custLinFactNeighborX="-2554" custLinFactNeighborY="5467">
        <dgm:presLayoutVars>
          <dgm:chMax val="4"/>
        </dgm:presLayoutVars>
      </dgm:prSet>
      <dgm:spPr/>
    </dgm:pt>
    <dgm:pt modelId="{BA4DF11D-C7DC-410E-88DC-3064F0227D76}" type="pres">
      <dgm:prSet presAssocID="{48E25ED0-A023-4242-95AF-15F593DD6C28}" presName="parent2" presStyleLbl="alignAccFollowNode1" presStyleIdx="1" presStyleCnt="4" custScaleX="142887" custLinFactNeighborX="7642" custLinFactNeighborY="7903">
        <dgm:presLayoutVars>
          <dgm:chMax val="4"/>
        </dgm:presLayoutVars>
      </dgm:prSet>
      <dgm:spPr/>
    </dgm:pt>
    <dgm:pt modelId="{B66EE77F-5711-4A4F-89D9-8DB9507E1224}" type="pres">
      <dgm:prSet presAssocID="{48E25ED0-A023-4242-95AF-15F593DD6C28}" presName="childrenComposite" presStyleCnt="0"/>
      <dgm:spPr/>
    </dgm:pt>
    <dgm:pt modelId="{F5DDE76E-DD58-401D-8CD2-FA6023446368}" type="pres">
      <dgm:prSet presAssocID="{48E25ED0-A023-4242-95AF-15F593DD6C28}" presName="dummyMaxCanvas_ChildArea" presStyleCnt="0"/>
      <dgm:spPr/>
    </dgm:pt>
    <dgm:pt modelId="{EDE3C4C8-8750-4F8B-B073-B2E6F2730D01}" type="pres">
      <dgm:prSet presAssocID="{48E25ED0-A023-4242-95AF-15F593DD6C28}" presName="fulcrum" presStyleLbl="alignAccFollowNode1" presStyleIdx="2" presStyleCnt="4" custLinFactNeighborY="-38535"/>
      <dgm:spPr>
        <a:solidFill>
          <a:srgbClr val="61D4FF">
            <a:alpha val="90000"/>
          </a:srgbClr>
        </a:solidFill>
      </dgm:spPr>
    </dgm:pt>
    <dgm:pt modelId="{CB880D39-E97A-4ADC-8AD6-E144CF066854}" type="pres">
      <dgm:prSet presAssocID="{48E25ED0-A023-4242-95AF-15F593DD6C28}" presName="balance_11" presStyleLbl="alignAccFollowNode1" presStyleIdx="3" presStyleCnt="4" custScaleX="126729" custScaleY="145497" custLinFactY="-4057" custLinFactNeighborX="-757" custLinFactNeighborY="-100000">
        <dgm:presLayoutVars>
          <dgm:bulletEnabled val="1"/>
        </dgm:presLayoutVars>
      </dgm:prSet>
      <dgm:spPr>
        <a:solidFill>
          <a:srgbClr val="61D4FF">
            <a:alpha val="90000"/>
          </a:srgbClr>
        </a:solidFill>
      </dgm:spPr>
    </dgm:pt>
    <dgm:pt modelId="{5E92D185-A6B5-4881-922D-5C7B961FDDD1}" type="pres">
      <dgm:prSet presAssocID="{48E25ED0-A023-4242-95AF-15F593DD6C28}" presName="left_11_1" presStyleLbl="node1" presStyleIdx="0" presStyleCnt="2" custScaleX="151615" custScaleY="57125" custLinFactNeighborX="-4780" custLinFactNeighborY="-1896">
        <dgm:presLayoutVars>
          <dgm:bulletEnabled val="1"/>
        </dgm:presLayoutVars>
      </dgm:prSet>
      <dgm:spPr/>
    </dgm:pt>
    <dgm:pt modelId="{7F43ABEA-B387-4FEB-A079-108C2B291933}" type="pres">
      <dgm:prSet presAssocID="{48E25ED0-A023-4242-95AF-15F593DD6C28}" presName="right_11_1" presStyleLbl="node1" presStyleIdx="1" presStyleCnt="2" custScaleX="151735" custScaleY="54957" custLinFactNeighborX="10338" custLinFactNeighborY="-812">
        <dgm:presLayoutVars>
          <dgm:bulletEnabled val="1"/>
        </dgm:presLayoutVars>
      </dgm:prSet>
      <dgm:spPr/>
    </dgm:pt>
  </dgm:ptLst>
  <dgm:cxnLst>
    <dgm:cxn modelId="{ADE10B0C-0191-4075-9D5B-7D69710E522F}" srcId="{C08D636D-0048-4728-9DD2-65F6B557AB2F}" destId="{433EDFBF-CA81-4A1C-959C-33F60581637C}" srcOrd="0" destOrd="0" parTransId="{0D1D9273-8E9E-4C97-8D6E-57CCAE3F9D90}" sibTransId="{C57F6306-88F6-4A90-A1D7-DE74F7561DF3}"/>
    <dgm:cxn modelId="{E1C9AD15-F1E1-4D29-A068-D4BB34FE4EAD}" type="presOf" srcId="{433EDFBF-CA81-4A1C-959C-33F60581637C}" destId="{7F43ABEA-B387-4FEB-A079-108C2B291933}" srcOrd="0" destOrd="0" presId="urn:microsoft.com/office/officeart/2005/8/layout/balance1"/>
    <dgm:cxn modelId="{63F60F2B-57B6-46C3-95D8-60F67290F21B}" type="presOf" srcId="{599D6EED-D759-43BC-92DF-ED9547086E21}" destId="{834AAA71-72B0-4150-86EB-58ACACEDB50D}" srcOrd="0" destOrd="0" presId="urn:microsoft.com/office/officeart/2005/8/layout/balance1"/>
    <dgm:cxn modelId="{E2D6967D-2B0A-4391-A8B0-ACACABC00ACD}" srcId="{48E25ED0-A023-4242-95AF-15F593DD6C28}" destId="{599D6EED-D759-43BC-92DF-ED9547086E21}" srcOrd="0" destOrd="0" parTransId="{207145FD-A5B8-493D-B015-B634D1F00040}" sibTransId="{F16DBE0F-991F-4BA5-83B0-CB4A4C63FED6}"/>
    <dgm:cxn modelId="{4BCE609F-4DC4-4B44-AD0A-B0F3DA3878EE}" type="presOf" srcId="{C08D636D-0048-4728-9DD2-65F6B557AB2F}" destId="{BA4DF11D-C7DC-410E-88DC-3064F0227D76}" srcOrd="0" destOrd="0" presId="urn:microsoft.com/office/officeart/2005/8/layout/balance1"/>
    <dgm:cxn modelId="{89110AC8-9F2E-4E05-BE42-99B9B893BFFD}" type="presOf" srcId="{48E25ED0-A023-4242-95AF-15F593DD6C28}" destId="{394D011C-9935-4203-AF14-56E3EAEB2A82}" srcOrd="0" destOrd="0" presId="urn:microsoft.com/office/officeart/2005/8/layout/balance1"/>
    <dgm:cxn modelId="{B340F7CC-4626-434E-B885-CD5E3FEA674F}" type="presOf" srcId="{B37A284A-EF6F-4ED2-9D47-451FA86E6670}" destId="{5E92D185-A6B5-4881-922D-5C7B961FDDD1}" srcOrd="0" destOrd="0" presId="urn:microsoft.com/office/officeart/2005/8/layout/balance1"/>
    <dgm:cxn modelId="{211908D5-FDE2-4BB2-A55A-5C0F42E3656E}" srcId="{48E25ED0-A023-4242-95AF-15F593DD6C28}" destId="{C08D636D-0048-4728-9DD2-65F6B557AB2F}" srcOrd="1" destOrd="0" parTransId="{516C05E0-81F7-48C3-8746-ECA5DE54D17E}" sibTransId="{FF6DF21D-088C-47CF-995D-0B7163DFDCF8}"/>
    <dgm:cxn modelId="{7B127ED8-0B0A-493F-9AA7-0B7620D9324D}" srcId="{599D6EED-D759-43BC-92DF-ED9547086E21}" destId="{B37A284A-EF6F-4ED2-9D47-451FA86E6670}" srcOrd="0" destOrd="0" parTransId="{D7E96EE1-54B7-42CD-9930-A8D414155FC6}" sibTransId="{8BE11D08-4952-4E2A-B24B-044D1716397F}"/>
    <dgm:cxn modelId="{9C8C5B08-3606-4CBE-A16B-66416369C2F4}" type="presParOf" srcId="{394D011C-9935-4203-AF14-56E3EAEB2A82}" destId="{D0FFBAD2-EC0D-4D11-B40D-9196B1DE73C6}" srcOrd="0" destOrd="0" presId="urn:microsoft.com/office/officeart/2005/8/layout/balance1"/>
    <dgm:cxn modelId="{48CA4CA4-CDD6-4475-B245-F478F07F844D}" type="presParOf" srcId="{394D011C-9935-4203-AF14-56E3EAEB2A82}" destId="{371966F4-6FA6-4CFB-9759-01C9207564A6}" srcOrd="1" destOrd="0" presId="urn:microsoft.com/office/officeart/2005/8/layout/balance1"/>
    <dgm:cxn modelId="{DD2E54C8-689B-4D72-A804-5141C328322B}" type="presParOf" srcId="{371966F4-6FA6-4CFB-9759-01C9207564A6}" destId="{834AAA71-72B0-4150-86EB-58ACACEDB50D}" srcOrd="0" destOrd="0" presId="urn:microsoft.com/office/officeart/2005/8/layout/balance1"/>
    <dgm:cxn modelId="{9450B64B-926A-4C3A-AE4D-DF7E36BAA7CF}" type="presParOf" srcId="{371966F4-6FA6-4CFB-9759-01C9207564A6}" destId="{BA4DF11D-C7DC-410E-88DC-3064F0227D76}" srcOrd="1" destOrd="0" presId="urn:microsoft.com/office/officeart/2005/8/layout/balance1"/>
    <dgm:cxn modelId="{3AF7FE63-0E08-4966-BAEA-63EE0385C39C}" type="presParOf" srcId="{394D011C-9935-4203-AF14-56E3EAEB2A82}" destId="{B66EE77F-5711-4A4F-89D9-8DB9507E1224}" srcOrd="2" destOrd="0" presId="urn:microsoft.com/office/officeart/2005/8/layout/balance1"/>
    <dgm:cxn modelId="{DAB5BD96-4CCD-476E-B487-8F7172AC58D1}" type="presParOf" srcId="{B66EE77F-5711-4A4F-89D9-8DB9507E1224}" destId="{F5DDE76E-DD58-401D-8CD2-FA6023446368}" srcOrd="0" destOrd="0" presId="urn:microsoft.com/office/officeart/2005/8/layout/balance1"/>
    <dgm:cxn modelId="{2B515FDD-403B-410E-9CA5-9C9C0B0A13A7}" type="presParOf" srcId="{B66EE77F-5711-4A4F-89D9-8DB9507E1224}" destId="{EDE3C4C8-8750-4F8B-B073-B2E6F2730D01}" srcOrd="1" destOrd="0" presId="urn:microsoft.com/office/officeart/2005/8/layout/balance1"/>
    <dgm:cxn modelId="{2379AF5B-1C5D-4B55-B251-189B804CE4A2}" type="presParOf" srcId="{B66EE77F-5711-4A4F-89D9-8DB9507E1224}" destId="{CB880D39-E97A-4ADC-8AD6-E144CF066854}" srcOrd="2" destOrd="0" presId="urn:microsoft.com/office/officeart/2005/8/layout/balance1"/>
    <dgm:cxn modelId="{7F5428B6-5ACA-4A33-9D9C-68FEE0190B32}" type="presParOf" srcId="{B66EE77F-5711-4A4F-89D9-8DB9507E1224}" destId="{5E92D185-A6B5-4881-922D-5C7B961FDDD1}" srcOrd="3" destOrd="0" presId="urn:microsoft.com/office/officeart/2005/8/layout/balance1"/>
    <dgm:cxn modelId="{4FD2BCFE-FB18-4BA2-BFE0-0BE182F99E61}" type="presParOf" srcId="{B66EE77F-5711-4A4F-89D9-8DB9507E1224}" destId="{7F43ABEA-B387-4FEB-A079-108C2B291933}" srcOrd="4"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8E25ED0-A023-4242-95AF-15F593DD6C28}" type="doc">
      <dgm:prSet loTypeId="urn:microsoft.com/office/officeart/2005/8/layout/balance1" loCatId="relationship" qsTypeId="urn:microsoft.com/office/officeart/2005/8/quickstyle/simple1" qsCatId="simple" csTypeId="urn:microsoft.com/office/officeart/2005/8/colors/colorful1" csCatId="colorful" phldr="1"/>
      <dgm:spPr/>
      <dgm:t>
        <a:bodyPr/>
        <a:lstStyle/>
        <a:p>
          <a:endParaRPr lang="ca-ES"/>
        </a:p>
      </dgm:t>
    </dgm:pt>
    <dgm:pt modelId="{B37A284A-EF6F-4ED2-9D47-451FA86E6670}">
      <dgm:prSet phldrT="[Text]" custT="1"/>
      <dgm:spPr>
        <a:solidFill>
          <a:srgbClr val="8497B0"/>
        </a:solidFill>
      </dgm:spPr>
      <dgm:t>
        <a:bodyPr/>
        <a:lstStyle/>
        <a:p>
          <a:r>
            <a:rPr lang="ca-ES" sz="1600" b="1" kern="1200" spc="113" noProof="0" dirty="0">
              <a:solidFill>
                <a:schemeClr val="bg1"/>
              </a:solidFill>
              <a:latin typeface="Quattrocento Sans" panose="020B0502050000020003" pitchFamily="34" charset="0"/>
              <a:ea typeface="+mn-ea"/>
              <a:cs typeface="Poppins"/>
            </a:rPr>
            <a:t>Inversió necessària</a:t>
          </a:r>
        </a:p>
      </dgm:t>
    </dgm:pt>
    <dgm:pt modelId="{D7E96EE1-54B7-42CD-9930-A8D414155FC6}" type="parTrans" cxnId="{7B127ED8-0B0A-493F-9AA7-0B7620D9324D}">
      <dgm:prSet/>
      <dgm:spPr/>
      <dgm:t>
        <a:bodyPr/>
        <a:lstStyle/>
        <a:p>
          <a:endParaRPr lang="ca-ES">
            <a:latin typeface="+mn-lt"/>
          </a:endParaRPr>
        </a:p>
      </dgm:t>
    </dgm:pt>
    <dgm:pt modelId="{8BE11D08-4952-4E2A-B24B-044D1716397F}" type="sibTrans" cxnId="{7B127ED8-0B0A-493F-9AA7-0B7620D9324D}">
      <dgm:prSet/>
      <dgm:spPr/>
      <dgm:t>
        <a:bodyPr/>
        <a:lstStyle/>
        <a:p>
          <a:endParaRPr lang="ca-ES">
            <a:latin typeface="+mn-lt"/>
          </a:endParaRPr>
        </a:p>
      </dgm:t>
    </dgm:pt>
    <dgm:pt modelId="{C08D636D-0048-4728-9DD2-65F6B557AB2F}">
      <dgm:prSet phldrT="[Text]" custT="1"/>
      <dgm:spPr/>
      <dgm:t>
        <a:bodyPr/>
        <a:lstStyle/>
        <a:p>
          <a:pPr marL="0" lvl="0" indent="0" algn="ctr" defTabSz="889000">
            <a:lnSpc>
              <a:spcPct val="90000"/>
            </a:lnSpc>
            <a:spcBef>
              <a:spcPct val="0"/>
            </a:spcBef>
            <a:spcAft>
              <a:spcPct val="35000"/>
            </a:spcAft>
            <a:buNone/>
          </a:pPr>
          <a:r>
            <a:rPr lang="ca-ES" sz="2000" b="1" kern="1200" spc="113" noProof="0" dirty="0">
              <a:solidFill>
                <a:srgbClr val="000000"/>
              </a:solidFill>
              <a:latin typeface="Quattrocento Sans" panose="020B0502050000020003" pitchFamily="34" charset="0"/>
              <a:ea typeface="+mn-ea"/>
              <a:cs typeface="Poppins"/>
            </a:rPr>
            <a:t>Finançament</a:t>
          </a:r>
        </a:p>
      </dgm:t>
    </dgm:pt>
    <dgm:pt modelId="{516C05E0-81F7-48C3-8746-ECA5DE54D17E}" type="parTrans" cxnId="{211908D5-FDE2-4BB2-A55A-5C0F42E3656E}">
      <dgm:prSet/>
      <dgm:spPr/>
      <dgm:t>
        <a:bodyPr/>
        <a:lstStyle/>
        <a:p>
          <a:endParaRPr lang="ca-ES">
            <a:latin typeface="+mn-lt"/>
          </a:endParaRPr>
        </a:p>
      </dgm:t>
    </dgm:pt>
    <dgm:pt modelId="{FF6DF21D-088C-47CF-995D-0B7163DFDCF8}" type="sibTrans" cxnId="{211908D5-FDE2-4BB2-A55A-5C0F42E3656E}">
      <dgm:prSet/>
      <dgm:spPr/>
      <dgm:t>
        <a:bodyPr/>
        <a:lstStyle/>
        <a:p>
          <a:endParaRPr lang="ca-ES">
            <a:latin typeface="+mn-lt"/>
          </a:endParaRPr>
        </a:p>
      </dgm:t>
    </dgm:pt>
    <dgm:pt modelId="{433EDFBF-CA81-4A1C-959C-33F60581637C}">
      <dgm:prSet phldrT="[Text]" custT="1"/>
      <dgm:spPr>
        <a:solidFill>
          <a:srgbClr val="44536A"/>
        </a:solidFill>
      </dgm:spPr>
      <dgm:t>
        <a:bodyPr/>
        <a:lstStyle/>
        <a:p>
          <a:pPr marL="0" lvl="0" indent="0" algn="ctr" defTabSz="622300">
            <a:lnSpc>
              <a:spcPct val="90000"/>
            </a:lnSpc>
            <a:spcBef>
              <a:spcPct val="0"/>
            </a:spcBef>
            <a:spcAft>
              <a:spcPct val="35000"/>
            </a:spcAft>
            <a:buNone/>
          </a:pPr>
          <a:r>
            <a:rPr lang="ca-ES" sz="1600" b="1" kern="1200" spc="113" noProof="0" dirty="0">
              <a:solidFill>
                <a:srgbClr val="FFFFFF"/>
              </a:solidFill>
              <a:latin typeface="Quattrocento Sans" panose="020B0502050000020003" pitchFamily="34" charset="0"/>
              <a:ea typeface="+mn-ea"/>
              <a:cs typeface="Poppins"/>
            </a:rPr>
            <a:t>Contribucions</a:t>
          </a:r>
          <a:r>
            <a:rPr lang="ca-ES" sz="1600" b="1" kern="1200" spc="113" noProof="0" dirty="0">
              <a:solidFill>
                <a:srgbClr val="FFFFFF"/>
              </a:solidFill>
              <a:latin typeface="+mn-lt"/>
              <a:ea typeface="+mn-ea"/>
              <a:cs typeface="Poppins"/>
            </a:rPr>
            <a:t> pròpies + finançament</a:t>
          </a:r>
        </a:p>
      </dgm:t>
    </dgm:pt>
    <dgm:pt modelId="{0D1D9273-8E9E-4C97-8D6E-57CCAE3F9D90}" type="parTrans" cxnId="{ADE10B0C-0191-4075-9D5B-7D69710E522F}">
      <dgm:prSet/>
      <dgm:spPr/>
      <dgm:t>
        <a:bodyPr/>
        <a:lstStyle/>
        <a:p>
          <a:endParaRPr lang="ca-ES">
            <a:latin typeface="+mn-lt"/>
          </a:endParaRPr>
        </a:p>
      </dgm:t>
    </dgm:pt>
    <dgm:pt modelId="{C57F6306-88F6-4A90-A1D7-DE74F7561DF3}" type="sibTrans" cxnId="{ADE10B0C-0191-4075-9D5B-7D69710E522F}">
      <dgm:prSet/>
      <dgm:spPr/>
      <dgm:t>
        <a:bodyPr/>
        <a:lstStyle/>
        <a:p>
          <a:endParaRPr lang="ca-ES">
            <a:latin typeface="+mn-lt"/>
          </a:endParaRPr>
        </a:p>
      </dgm:t>
    </dgm:pt>
    <dgm:pt modelId="{599D6EED-D759-43BC-92DF-ED9547086E21}">
      <dgm:prSet phldrT="[Text]" custT="1"/>
      <dgm:spPr>
        <a:solidFill>
          <a:srgbClr val="BED4E7"/>
        </a:solidFill>
      </dgm:spPr>
      <dgm:t>
        <a:bodyPr/>
        <a:lstStyle/>
        <a:p>
          <a:r>
            <a:rPr lang="ca-ES" sz="2000" b="1" kern="1200" spc="113" noProof="0" dirty="0">
              <a:solidFill>
                <a:schemeClr val="tx1"/>
              </a:solidFill>
              <a:latin typeface="Quattrocento Sans" panose="020B0502050000020003" pitchFamily="34" charset="0"/>
              <a:ea typeface="+mn-ea"/>
              <a:cs typeface="Poppins"/>
            </a:rPr>
            <a:t>Inversions</a:t>
          </a:r>
          <a:endParaRPr lang="ca-ES" sz="2400" b="1" kern="1200" spc="113" noProof="0" dirty="0">
            <a:solidFill>
              <a:schemeClr val="tx1"/>
            </a:solidFill>
            <a:latin typeface="Quattrocento Sans" panose="020B0502050000020003" pitchFamily="34" charset="0"/>
            <a:ea typeface="+mn-ea"/>
            <a:cs typeface="Poppins"/>
          </a:endParaRPr>
        </a:p>
      </dgm:t>
    </dgm:pt>
    <dgm:pt modelId="{F16DBE0F-991F-4BA5-83B0-CB4A4C63FED6}" type="sibTrans" cxnId="{E2D6967D-2B0A-4391-A8B0-ACACABC00ACD}">
      <dgm:prSet/>
      <dgm:spPr/>
      <dgm:t>
        <a:bodyPr/>
        <a:lstStyle/>
        <a:p>
          <a:endParaRPr lang="ca-ES">
            <a:latin typeface="+mn-lt"/>
          </a:endParaRPr>
        </a:p>
      </dgm:t>
    </dgm:pt>
    <dgm:pt modelId="{207145FD-A5B8-493D-B015-B634D1F00040}" type="parTrans" cxnId="{E2D6967D-2B0A-4391-A8B0-ACACABC00ACD}">
      <dgm:prSet/>
      <dgm:spPr/>
      <dgm:t>
        <a:bodyPr/>
        <a:lstStyle/>
        <a:p>
          <a:endParaRPr lang="ca-ES">
            <a:latin typeface="+mn-lt"/>
          </a:endParaRPr>
        </a:p>
      </dgm:t>
    </dgm:pt>
    <dgm:pt modelId="{394D011C-9935-4203-AF14-56E3EAEB2A82}" type="pres">
      <dgm:prSet presAssocID="{48E25ED0-A023-4242-95AF-15F593DD6C28}" presName="outerComposite" presStyleCnt="0">
        <dgm:presLayoutVars>
          <dgm:chMax val="2"/>
          <dgm:animLvl val="lvl"/>
          <dgm:resizeHandles val="exact"/>
        </dgm:presLayoutVars>
      </dgm:prSet>
      <dgm:spPr/>
    </dgm:pt>
    <dgm:pt modelId="{D0FFBAD2-EC0D-4D11-B40D-9196B1DE73C6}" type="pres">
      <dgm:prSet presAssocID="{48E25ED0-A023-4242-95AF-15F593DD6C28}" presName="dummyMaxCanvas" presStyleCnt="0"/>
      <dgm:spPr/>
    </dgm:pt>
    <dgm:pt modelId="{371966F4-6FA6-4CFB-9759-01C9207564A6}" type="pres">
      <dgm:prSet presAssocID="{48E25ED0-A023-4242-95AF-15F593DD6C28}" presName="parentComposite" presStyleCnt="0"/>
      <dgm:spPr/>
    </dgm:pt>
    <dgm:pt modelId="{834AAA71-72B0-4150-86EB-58ACACEDB50D}" type="pres">
      <dgm:prSet presAssocID="{48E25ED0-A023-4242-95AF-15F593DD6C28}" presName="parent1" presStyleLbl="alignAccFollowNode1" presStyleIdx="0" presStyleCnt="4" custScaleX="175271" custLinFactNeighborX="-35425" custLinFactNeighborY="-4848">
        <dgm:presLayoutVars>
          <dgm:chMax val="4"/>
        </dgm:presLayoutVars>
      </dgm:prSet>
      <dgm:spPr/>
    </dgm:pt>
    <dgm:pt modelId="{BA4DF11D-C7DC-410E-88DC-3064F0227D76}" type="pres">
      <dgm:prSet presAssocID="{48E25ED0-A023-4242-95AF-15F593DD6C28}" presName="parent2" presStyleLbl="alignAccFollowNode1" presStyleIdx="1" presStyleCnt="4" custScaleX="189664" custLinFactNeighborX="10397" custLinFactNeighborY="4564">
        <dgm:presLayoutVars>
          <dgm:chMax val="4"/>
        </dgm:presLayoutVars>
      </dgm:prSet>
      <dgm:spPr/>
    </dgm:pt>
    <dgm:pt modelId="{B66EE77F-5711-4A4F-89D9-8DB9507E1224}" type="pres">
      <dgm:prSet presAssocID="{48E25ED0-A023-4242-95AF-15F593DD6C28}" presName="childrenComposite" presStyleCnt="0"/>
      <dgm:spPr/>
    </dgm:pt>
    <dgm:pt modelId="{F5DDE76E-DD58-401D-8CD2-FA6023446368}" type="pres">
      <dgm:prSet presAssocID="{48E25ED0-A023-4242-95AF-15F593DD6C28}" presName="dummyMaxCanvas_ChildArea" presStyleCnt="0"/>
      <dgm:spPr/>
    </dgm:pt>
    <dgm:pt modelId="{EDE3C4C8-8750-4F8B-B073-B2E6F2730D01}" type="pres">
      <dgm:prSet presAssocID="{48E25ED0-A023-4242-95AF-15F593DD6C28}" presName="fulcrum" presStyleLbl="alignAccFollowNode1" presStyleIdx="2" presStyleCnt="4" custLinFactNeighborX="-16429" custLinFactNeighborY="-34290"/>
      <dgm:spPr>
        <a:solidFill>
          <a:srgbClr val="61D4FF">
            <a:alpha val="90000"/>
          </a:srgbClr>
        </a:solidFill>
      </dgm:spPr>
    </dgm:pt>
    <dgm:pt modelId="{CB880D39-E97A-4ADC-8AD6-E144CF066854}" type="pres">
      <dgm:prSet presAssocID="{48E25ED0-A023-4242-95AF-15F593DD6C28}" presName="balance_11" presStyleLbl="alignAccFollowNode1" presStyleIdx="3" presStyleCnt="4" custScaleX="138573" custScaleY="126487" custLinFactNeighborX="-757" custLinFactNeighborY="-94551">
        <dgm:presLayoutVars>
          <dgm:bulletEnabled val="1"/>
        </dgm:presLayoutVars>
      </dgm:prSet>
      <dgm:spPr>
        <a:solidFill>
          <a:srgbClr val="61D4FF">
            <a:alpha val="90000"/>
          </a:srgbClr>
        </a:solidFill>
      </dgm:spPr>
    </dgm:pt>
    <dgm:pt modelId="{5E92D185-A6B5-4881-922D-5C7B961FDDD1}" type="pres">
      <dgm:prSet presAssocID="{48E25ED0-A023-4242-95AF-15F593DD6C28}" presName="left_11_1" presStyleLbl="node1" presStyleIdx="0" presStyleCnt="2" custScaleX="151615" custScaleY="67844" custLinFactNeighborX="-28313" custLinFactNeighborY="-1896">
        <dgm:presLayoutVars>
          <dgm:bulletEnabled val="1"/>
        </dgm:presLayoutVars>
      </dgm:prSet>
      <dgm:spPr/>
    </dgm:pt>
    <dgm:pt modelId="{7F43ABEA-B387-4FEB-A079-108C2B291933}" type="pres">
      <dgm:prSet presAssocID="{48E25ED0-A023-4242-95AF-15F593DD6C28}" presName="right_11_1" presStyleLbl="node1" presStyleIdx="1" presStyleCnt="2" custScaleX="194462" custScaleY="67844" custLinFactNeighborX="10338" custLinFactNeighborY="-1896">
        <dgm:presLayoutVars>
          <dgm:bulletEnabled val="1"/>
        </dgm:presLayoutVars>
      </dgm:prSet>
      <dgm:spPr/>
    </dgm:pt>
  </dgm:ptLst>
  <dgm:cxnLst>
    <dgm:cxn modelId="{ADE10B0C-0191-4075-9D5B-7D69710E522F}" srcId="{C08D636D-0048-4728-9DD2-65F6B557AB2F}" destId="{433EDFBF-CA81-4A1C-959C-33F60581637C}" srcOrd="0" destOrd="0" parTransId="{0D1D9273-8E9E-4C97-8D6E-57CCAE3F9D90}" sibTransId="{C57F6306-88F6-4A90-A1D7-DE74F7561DF3}"/>
    <dgm:cxn modelId="{E1C9AD15-F1E1-4D29-A068-D4BB34FE4EAD}" type="presOf" srcId="{433EDFBF-CA81-4A1C-959C-33F60581637C}" destId="{7F43ABEA-B387-4FEB-A079-108C2B291933}" srcOrd="0" destOrd="0" presId="urn:microsoft.com/office/officeart/2005/8/layout/balance1"/>
    <dgm:cxn modelId="{63F60F2B-57B6-46C3-95D8-60F67290F21B}" type="presOf" srcId="{599D6EED-D759-43BC-92DF-ED9547086E21}" destId="{834AAA71-72B0-4150-86EB-58ACACEDB50D}" srcOrd="0" destOrd="0" presId="urn:microsoft.com/office/officeart/2005/8/layout/balance1"/>
    <dgm:cxn modelId="{E2D6967D-2B0A-4391-A8B0-ACACABC00ACD}" srcId="{48E25ED0-A023-4242-95AF-15F593DD6C28}" destId="{599D6EED-D759-43BC-92DF-ED9547086E21}" srcOrd="0" destOrd="0" parTransId="{207145FD-A5B8-493D-B015-B634D1F00040}" sibTransId="{F16DBE0F-991F-4BA5-83B0-CB4A4C63FED6}"/>
    <dgm:cxn modelId="{4BCE609F-4DC4-4B44-AD0A-B0F3DA3878EE}" type="presOf" srcId="{C08D636D-0048-4728-9DD2-65F6B557AB2F}" destId="{BA4DF11D-C7DC-410E-88DC-3064F0227D76}" srcOrd="0" destOrd="0" presId="urn:microsoft.com/office/officeart/2005/8/layout/balance1"/>
    <dgm:cxn modelId="{89110AC8-9F2E-4E05-BE42-99B9B893BFFD}" type="presOf" srcId="{48E25ED0-A023-4242-95AF-15F593DD6C28}" destId="{394D011C-9935-4203-AF14-56E3EAEB2A82}" srcOrd="0" destOrd="0" presId="urn:microsoft.com/office/officeart/2005/8/layout/balance1"/>
    <dgm:cxn modelId="{B340F7CC-4626-434E-B885-CD5E3FEA674F}" type="presOf" srcId="{B37A284A-EF6F-4ED2-9D47-451FA86E6670}" destId="{5E92D185-A6B5-4881-922D-5C7B961FDDD1}" srcOrd="0" destOrd="0" presId="urn:microsoft.com/office/officeart/2005/8/layout/balance1"/>
    <dgm:cxn modelId="{211908D5-FDE2-4BB2-A55A-5C0F42E3656E}" srcId="{48E25ED0-A023-4242-95AF-15F593DD6C28}" destId="{C08D636D-0048-4728-9DD2-65F6B557AB2F}" srcOrd="1" destOrd="0" parTransId="{516C05E0-81F7-48C3-8746-ECA5DE54D17E}" sibTransId="{FF6DF21D-088C-47CF-995D-0B7163DFDCF8}"/>
    <dgm:cxn modelId="{7B127ED8-0B0A-493F-9AA7-0B7620D9324D}" srcId="{599D6EED-D759-43BC-92DF-ED9547086E21}" destId="{B37A284A-EF6F-4ED2-9D47-451FA86E6670}" srcOrd="0" destOrd="0" parTransId="{D7E96EE1-54B7-42CD-9930-A8D414155FC6}" sibTransId="{8BE11D08-4952-4E2A-B24B-044D1716397F}"/>
    <dgm:cxn modelId="{9C8C5B08-3606-4CBE-A16B-66416369C2F4}" type="presParOf" srcId="{394D011C-9935-4203-AF14-56E3EAEB2A82}" destId="{D0FFBAD2-EC0D-4D11-B40D-9196B1DE73C6}" srcOrd="0" destOrd="0" presId="urn:microsoft.com/office/officeart/2005/8/layout/balance1"/>
    <dgm:cxn modelId="{48CA4CA4-CDD6-4475-B245-F478F07F844D}" type="presParOf" srcId="{394D011C-9935-4203-AF14-56E3EAEB2A82}" destId="{371966F4-6FA6-4CFB-9759-01C9207564A6}" srcOrd="1" destOrd="0" presId="urn:microsoft.com/office/officeart/2005/8/layout/balance1"/>
    <dgm:cxn modelId="{DD2E54C8-689B-4D72-A804-5141C328322B}" type="presParOf" srcId="{371966F4-6FA6-4CFB-9759-01C9207564A6}" destId="{834AAA71-72B0-4150-86EB-58ACACEDB50D}" srcOrd="0" destOrd="0" presId="urn:microsoft.com/office/officeart/2005/8/layout/balance1"/>
    <dgm:cxn modelId="{9450B64B-926A-4C3A-AE4D-DF7E36BAA7CF}" type="presParOf" srcId="{371966F4-6FA6-4CFB-9759-01C9207564A6}" destId="{BA4DF11D-C7DC-410E-88DC-3064F0227D76}" srcOrd="1" destOrd="0" presId="urn:microsoft.com/office/officeart/2005/8/layout/balance1"/>
    <dgm:cxn modelId="{3AF7FE63-0E08-4966-BAEA-63EE0385C39C}" type="presParOf" srcId="{394D011C-9935-4203-AF14-56E3EAEB2A82}" destId="{B66EE77F-5711-4A4F-89D9-8DB9507E1224}" srcOrd="2" destOrd="0" presId="urn:microsoft.com/office/officeart/2005/8/layout/balance1"/>
    <dgm:cxn modelId="{DAB5BD96-4CCD-476E-B487-8F7172AC58D1}" type="presParOf" srcId="{B66EE77F-5711-4A4F-89D9-8DB9507E1224}" destId="{F5DDE76E-DD58-401D-8CD2-FA6023446368}" srcOrd="0" destOrd="0" presId="urn:microsoft.com/office/officeart/2005/8/layout/balance1"/>
    <dgm:cxn modelId="{2B515FDD-403B-410E-9CA5-9C9C0B0A13A7}" type="presParOf" srcId="{B66EE77F-5711-4A4F-89D9-8DB9507E1224}" destId="{EDE3C4C8-8750-4F8B-B073-B2E6F2730D01}" srcOrd="1" destOrd="0" presId="urn:microsoft.com/office/officeart/2005/8/layout/balance1"/>
    <dgm:cxn modelId="{2379AF5B-1C5D-4B55-B251-189B804CE4A2}" type="presParOf" srcId="{B66EE77F-5711-4A4F-89D9-8DB9507E1224}" destId="{CB880D39-E97A-4ADC-8AD6-E144CF066854}" srcOrd="2" destOrd="0" presId="urn:microsoft.com/office/officeart/2005/8/layout/balance1"/>
    <dgm:cxn modelId="{7F5428B6-5ACA-4A33-9D9C-68FEE0190B32}" type="presParOf" srcId="{B66EE77F-5711-4A4F-89D9-8DB9507E1224}" destId="{5E92D185-A6B5-4881-922D-5C7B961FDDD1}" srcOrd="3" destOrd="0" presId="urn:microsoft.com/office/officeart/2005/8/layout/balance1"/>
    <dgm:cxn modelId="{4FD2BCFE-FB18-4BA2-BFE0-0BE182F99E61}" type="presParOf" srcId="{B66EE77F-5711-4A4F-89D9-8DB9507E1224}" destId="{7F43ABEA-B387-4FEB-A079-108C2B291933}" srcOrd="4" destOrd="0" presId="urn:microsoft.com/office/officeart/2005/8/layout/balance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5E0ADC-75EC-45E9-8A4D-CF55E67C16B1}">
      <dsp:nvSpPr>
        <dsp:cNvPr id="0" name=""/>
        <dsp:cNvSpPr/>
      </dsp:nvSpPr>
      <dsp:spPr>
        <a:xfrm>
          <a:off x="2884884" y="0"/>
          <a:ext cx="3211115" cy="944562"/>
        </a:xfrm>
        <a:prstGeom prst="rightArrow">
          <a:avLst>
            <a:gd name="adj1" fmla="val 75000"/>
            <a:gd name="adj2" fmla="val 50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ca-ES" sz="2400" b="1" kern="1200" noProof="0" dirty="0">
              <a:solidFill>
                <a:schemeClr val="tx2"/>
              </a:solidFill>
              <a:latin typeface="Quattrocento Sans" panose="020B0502050000020003" pitchFamily="34" charset="0"/>
            </a:rPr>
            <a:t>Capacitat</a:t>
          </a:r>
        </a:p>
      </dsp:txBody>
      <dsp:txXfrm>
        <a:off x="2884884" y="118070"/>
        <a:ext cx="2856904" cy="708422"/>
      </dsp:txXfrm>
    </dsp:sp>
    <dsp:sp modelId="{64F7F477-8A48-4114-97C6-264D50099EAC}">
      <dsp:nvSpPr>
        <dsp:cNvPr id="0" name=""/>
        <dsp:cNvSpPr/>
      </dsp:nvSpPr>
      <dsp:spPr>
        <a:xfrm>
          <a:off x="1100" y="1190"/>
          <a:ext cx="2882682" cy="944562"/>
        </a:xfrm>
        <a:prstGeom prst="roundRect">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ca-ES" sz="2800" b="1" kern="1200" noProof="0" dirty="0">
              <a:effectLst>
                <a:outerShdw blurRad="38100" dist="38100" dir="2700000" algn="tl">
                  <a:srgbClr val="000000">
                    <a:alpha val="43137"/>
                  </a:srgbClr>
                </a:outerShdw>
              </a:effectLst>
              <a:latin typeface="Quattrocento Sans" panose="020B0502050000020003" pitchFamily="34" charset="0"/>
            </a:rPr>
            <a:t>EMPRENEDOR</a:t>
          </a:r>
          <a:endParaRPr lang="ca-ES" sz="2400" b="1" kern="1200" noProof="0" dirty="0">
            <a:effectLst>
              <a:outerShdw blurRad="38100" dist="38100" dir="2700000" algn="tl">
                <a:srgbClr val="000000">
                  <a:alpha val="43137"/>
                </a:srgbClr>
              </a:outerShdw>
            </a:effectLst>
            <a:latin typeface="Quattrocento Sans" panose="020B0502050000020003" pitchFamily="34" charset="0"/>
          </a:endParaRPr>
        </a:p>
      </dsp:txBody>
      <dsp:txXfrm>
        <a:off x="47210" y="47300"/>
        <a:ext cx="2790462" cy="852342"/>
      </dsp:txXfrm>
    </dsp:sp>
    <dsp:sp modelId="{EA1BF9B7-F4F0-4B69-B045-DFCE94DD239A}">
      <dsp:nvSpPr>
        <dsp:cNvPr id="0" name=""/>
        <dsp:cNvSpPr/>
      </dsp:nvSpPr>
      <dsp:spPr>
        <a:xfrm>
          <a:off x="2869774" y="1040209"/>
          <a:ext cx="3225403" cy="944562"/>
        </a:xfrm>
        <a:prstGeom prst="rightArrow">
          <a:avLst>
            <a:gd name="adj1" fmla="val 75000"/>
            <a:gd name="adj2" fmla="val 50000"/>
          </a:avLst>
        </a:prstGeom>
        <a:solidFill>
          <a:schemeClr val="accent5">
            <a:tint val="40000"/>
            <a:alpha val="90000"/>
            <a:hueOff val="-3580161"/>
            <a:satOff val="16084"/>
            <a:lumOff val="1106"/>
            <a:alphaOff val="0"/>
          </a:schemeClr>
        </a:solidFill>
        <a:ln w="25400" cap="flat" cmpd="sng" algn="ctr">
          <a:solidFill>
            <a:schemeClr val="accent5">
              <a:tint val="40000"/>
              <a:alpha val="90000"/>
              <a:hueOff val="-3580161"/>
              <a:satOff val="16084"/>
              <a:lumOff val="110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ca-ES" sz="2400" b="1" kern="1200" noProof="0" dirty="0">
              <a:solidFill>
                <a:schemeClr val="accent3">
                  <a:lumMod val="50000"/>
                </a:schemeClr>
              </a:solidFill>
              <a:latin typeface="Quattrocento Sans" panose="020B0502050000020003" pitchFamily="34" charset="0"/>
            </a:rPr>
            <a:t>Originalitat</a:t>
          </a:r>
        </a:p>
      </dsp:txBody>
      <dsp:txXfrm>
        <a:off x="2869774" y="1158279"/>
        <a:ext cx="2871192" cy="708422"/>
      </dsp:txXfrm>
    </dsp:sp>
    <dsp:sp modelId="{433B7BDC-1543-4E8E-96D4-19855A0B02F8}">
      <dsp:nvSpPr>
        <dsp:cNvPr id="0" name=""/>
        <dsp:cNvSpPr/>
      </dsp:nvSpPr>
      <dsp:spPr>
        <a:xfrm>
          <a:off x="821" y="1040209"/>
          <a:ext cx="2868953" cy="944562"/>
        </a:xfrm>
        <a:prstGeom prst="round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ca-ES" sz="2800" b="1" kern="1200" noProof="0" dirty="0">
              <a:effectLst>
                <a:outerShdw blurRad="38100" dist="38100" dir="2700000" algn="tl">
                  <a:srgbClr val="000000">
                    <a:alpha val="43137"/>
                  </a:srgbClr>
                </a:outerShdw>
              </a:effectLst>
              <a:latin typeface="Quattrocento Sans" panose="020B0502050000020003" pitchFamily="34" charset="0"/>
            </a:rPr>
            <a:t>IDEA</a:t>
          </a:r>
        </a:p>
      </dsp:txBody>
      <dsp:txXfrm>
        <a:off x="46931" y="1086319"/>
        <a:ext cx="2776733" cy="852342"/>
      </dsp:txXfrm>
    </dsp:sp>
    <dsp:sp modelId="{891EE382-68A5-4B4C-A78D-89ED4FD34761}">
      <dsp:nvSpPr>
        <dsp:cNvPr id="0" name=""/>
        <dsp:cNvSpPr/>
      </dsp:nvSpPr>
      <dsp:spPr>
        <a:xfrm>
          <a:off x="2834878" y="2058844"/>
          <a:ext cx="3261121" cy="944562"/>
        </a:xfrm>
        <a:prstGeom prst="rightArrow">
          <a:avLst>
            <a:gd name="adj1" fmla="val 75000"/>
            <a:gd name="adj2" fmla="val 50000"/>
          </a:avLst>
        </a:prstGeom>
        <a:solidFill>
          <a:schemeClr val="accent5">
            <a:tint val="40000"/>
            <a:alpha val="90000"/>
            <a:hueOff val="-7160321"/>
            <a:satOff val="32169"/>
            <a:lumOff val="2211"/>
            <a:alphaOff val="0"/>
          </a:schemeClr>
        </a:solidFill>
        <a:ln w="25400" cap="flat" cmpd="sng" algn="ctr">
          <a:solidFill>
            <a:schemeClr val="accent5">
              <a:tint val="40000"/>
              <a:alpha val="90000"/>
              <a:hueOff val="-7160321"/>
              <a:satOff val="32169"/>
              <a:lumOff val="22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ca-ES" sz="2400" b="1" kern="1200" noProof="0" dirty="0">
              <a:solidFill>
                <a:schemeClr val="accent3">
                  <a:lumMod val="50000"/>
                </a:schemeClr>
              </a:solidFill>
              <a:latin typeface="Quattrocento Sans" panose="020B0502050000020003" pitchFamily="34" charset="0"/>
            </a:rPr>
            <a:t>Viabilitat</a:t>
          </a:r>
          <a:endParaRPr lang="ca-ES" sz="3200" b="1" kern="1200" noProof="0" dirty="0">
            <a:solidFill>
              <a:schemeClr val="accent3">
                <a:lumMod val="50000"/>
              </a:schemeClr>
            </a:solidFill>
            <a:latin typeface="Quattrocento Sans" panose="020B0502050000020003" pitchFamily="34" charset="0"/>
          </a:endParaRPr>
        </a:p>
      </dsp:txBody>
      <dsp:txXfrm>
        <a:off x="2834878" y="2176914"/>
        <a:ext cx="2906910" cy="708422"/>
      </dsp:txXfrm>
    </dsp:sp>
    <dsp:sp modelId="{A3DEC64C-257D-49D7-981B-0AD4E575835B}">
      <dsp:nvSpPr>
        <dsp:cNvPr id="0" name=""/>
        <dsp:cNvSpPr/>
      </dsp:nvSpPr>
      <dsp:spPr>
        <a:xfrm>
          <a:off x="41267" y="2069291"/>
          <a:ext cx="2830414" cy="944562"/>
        </a:xfrm>
        <a:prstGeom prst="roundRect">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ca-ES" sz="3200" b="1" kern="1200" noProof="0" dirty="0">
              <a:effectLst>
                <a:outerShdw blurRad="38100" dist="38100" dir="2700000" algn="tl">
                  <a:srgbClr val="000000">
                    <a:alpha val="43137"/>
                  </a:srgbClr>
                </a:outerShdw>
              </a:effectLst>
              <a:latin typeface="Quattrocento Sans" panose="020B0502050000020003" pitchFamily="34" charset="0"/>
            </a:rPr>
            <a:t>ANÀLISI</a:t>
          </a:r>
        </a:p>
      </dsp:txBody>
      <dsp:txXfrm>
        <a:off x="87377" y="2115401"/>
        <a:ext cx="2738194" cy="852342"/>
      </dsp:txXfrm>
    </dsp:sp>
    <dsp:sp modelId="{ECE34C07-4FCC-4423-9F62-9EBA4BD914E9}">
      <dsp:nvSpPr>
        <dsp:cNvPr id="0" name=""/>
        <dsp:cNvSpPr/>
      </dsp:nvSpPr>
      <dsp:spPr>
        <a:xfrm>
          <a:off x="2844536" y="3119437"/>
          <a:ext cx="3239690" cy="944562"/>
        </a:xfrm>
        <a:prstGeom prst="rightArrow">
          <a:avLst>
            <a:gd name="adj1" fmla="val 75000"/>
            <a:gd name="adj2" fmla="val 50000"/>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sp>
    <dsp:sp modelId="{48869D89-AE59-43D3-A567-2F83C5BBABDE}">
      <dsp:nvSpPr>
        <dsp:cNvPr id="0" name=""/>
        <dsp:cNvSpPr/>
      </dsp:nvSpPr>
      <dsp:spPr>
        <a:xfrm>
          <a:off x="3241" y="3118246"/>
          <a:ext cx="2849826" cy="944562"/>
        </a:xfrm>
        <a:prstGeom prst="roundRect">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ca-ES" sz="2800" b="1" kern="1200" noProof="0" dirty="0">
              <a:solidFill>
                <a:schemeClr val="bg1"/>
              </a:solidFill>
              <a:effectLst>
                <a:outerShdw blurRad="38100" dist="38100" dir="2700000" algn="tl">
                  <a:srgbClr val="000000">
                    <a:alpha val="43137"/>
                  </a:srgbClr>
                </a:outerShdw>
              </a:effectLst>
              <a:latin typeface="Quattrocento Sans" panose="020B0502050000020003" pitchFamily="34" charset="0"/>
            </a:rPr>
            <a:t>RECURSOS</a:t>
          </a:r>
        </a:p>
      </dsp:txBody>
      <dsp:txXfrm>
        <a:off x="49351" y="3164356"/>
        <a:ext cx="2757606" cy="8523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4AAA71-72B0-4150-86EB-58ACACEDB50D}">
      <dsp:nvSpPr>
        <dsp:cNvPr id="0" name=""/>
        <dsp:cNvSpPr/>
      </dsp:nvSpPr>
      <dsp:spPr>
        <a:xfrm>
          <a:off x="768653" y="36543"/>
          <a:ext cx="1674171" cy="668445"/>
        </a:xfrm>
        <a:prstGeom prst="roundRect">
          <a:avLst>
            <a:gd name="adj" fmla="val 10000"/>
          </a:avLst>
        </a:prstGeom>
        <a:solidFill>
          <a:srgbClr val="BED4E7"/>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a-ES" sz="2000" b="1" kern="1200" spc="113" noProof="0" dirty="0">
              <a:solidFill>
                <a:srgbClr val="000000"/>
              </a:solidFill>
              <a:latin typeface="Quattrocento Sans" panose="020B0502050000020003" pitchFamily="34" charset="0"/>
              <a:ea typeface="+mn-ea"/>
              <a:cs typeface="Poppins"/>
            </a:rPr>
            <a:t>Ingressos</a:t>
          </a:r>
        </a:p>
      </dsp:txBody>
      <dsp:txXfrm>
        <a:off x="788231" y="56121"/>
        <a:ext cx="1635015" cy="629289"/>
      </dsp:txXfrm>
    </dsp:sp>
    <dsp:sp modelId="{BA4DF11D-C7DC-410E-88DC-3064F0227D76}">
      <dsp:nvSpPr>
        <dsp:cNvPr id="0" name=""/>
        <dsp:cNvSpPr/>
      </dsp:nvSpPr>
      <dsp:spPr>
        <a:xfrm>
          <a:off x="2606766" y="52827"/>
          <a:ext cx="1719219" cy="668445"/>
        </a:xfrm>
        <a:prstGeom prst="roundRect">
          <a:avLst>
            <a:gd name="adj" fmla="val 1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00100">
            <a:lnSpc>
              <a:spcPct val="90000"/>
            </a:lnSpc>
            <a:spcBef>
              <a:spcPct val="0"/>
            </a:spcBef>
            <a:spcAft>
              <a:spcPct val="35000"/>
            </a:spcAft>
            <a:buNone/>
          </a:pPr>
          <a:r>
            <a:rPr lang="ca-ES" sz="2000" b="1" kern="1200" spc="113" noProof="0" dirty="0">
              <a:solidFill>
                <a:srgbClr val="000000"/>
              </a:solidFill>
              <a:latin typeface="Quattrocento Sans" panose="020B0502050000020003" pitchFamily="34" charset="0"/>
              <a:ea typeface="+mn-ea"/>
              <a:cs typeface="Poppins"/>
            </a:rPr>
            <a:t>Despeses</a:t>
          </a:r>
        </a:p>
      </dsp:txBody>
      <dsp:txXfrm>
        <a:off x="2626344" y="72405"/>
        <a:ext cx="1680063" cy="629289"/>
      </dsp:txXfrm>
    </dsp:sp>
    <dsp:sp modelId="{EDE3C4C8-8750-4F8B-B073-B2E6F2730D01}">
      <dsp:nvSpPr>
        <dsp:cNvPr id="0" name=""/>
        <dsp:cNvSpPr/>
      </dsp:nvSpPr>
      <dsp:spPr>
        <a:xfrm>
          <a:off x="2266042" y="2647704"/>
          <a:ext cx="501334" cy="501334"/>
        </a:xfrm>
        <a:prstGeom prst="triangle">
          <a:avLst/>
        </a:prstGeom>
        <a:solidFill>
          <a:srgbClr val="61D4FF">
            <a:alpha val="90000"/>
          </a:srgb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880D39-E97A-4ADC-8AD6-E144CF066854}">
      <dsp:nvSpPr>
        <dsp:cNvPr id="0" name=""/>
        <dsp:cNvSpPr/>
      </dsp:nvSpPr>
      <dsp:spPr>
        <a:xfrm>
          <a:off x="587931" y="2373323"/>
          <a:ext cx="3812014" cy="295660"/>
        </a:xfrm>
        <a:prstGeom prst="rect">
          <a:avLst/>
        </a:prstGeom>
        <a:solidFill>
          <a:srgbClr val="61D4FF">
            <a:alpha val="90000"/>
          </a:srgb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92D185-A6B5-4881-922D-5C7B961FDDD1}">
      <dsp:nvSpPr>
        <dsp:cNvPr id="0" name=""/>
        <dsp:cNvSpPr/>
      </dsp:nvSpPr>
      <dsp:spPr>
        <a:xfrm>
          <a:off x="678100" y="1165576"/>
          <a:ext cx="1824234" cy="1023356"/>
        </a:xfrm>
        <a:prstGeom prst="roundRect">
          <a:avLst/>
        </a:prstGeom>
        <a:solidFill>
          <a:srgbClr val="8497B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ca-ES" sz="1600" b="1" kern="1200" spc="113" noProof="0" dirty="0">
              <a:solidFill>
                <a:schemeClr val="bg1"/>
              </a:solidFill>
              <a:latin typeface="Quattrocento Sans" panose="020B0502050000020003" pitchFamily="34" charset="0"/>
              <a:ea typeface="+mn-ea"/>
              <a:cs typeface="Poppins"/>
            </a:rPr>
            <a:t>Ingressos</a:t>
          </a:r>
        </a:p>
      </dsp:txBody>
      <dsp:txXfrm>
        <a:off x="728056" y="1215532"/>
        <a:ext cx="1724322" cy="923444"/>
      </dsp:txXfrm>
    </dsp:sp>
    <dsp:sp modelId="{7F43ABEA-B387-4FEB-A079-108C2B291933}">
      <dsp:nvSpPr>
        <dsp:cNvPr id="0" name=""/>
        <dsp:cNvSpPr/>
      </dsp:nvSpPr>
      <dsp:spPr>
        <a:xfrm>
          <a:off x="2597236" y="1204415"/>
          <a:ext cx="1825678" cy="984518"/>
        </a:xfrm>
        <a:prstGeom prst="roundRect">
          <a:avLst/>
        </a:prstGeom>
        <a:solidFill>
          <a:srgbClr val="44536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622300">
            <a:lnSpc>
              <a:spcPct val="90000"/>
            </a:lnSpc>
            <a:spcBef>
              <a:spcPct val="0"/>
            </a:spcBef>
            <a:spcAft>
              <a:spcPct val="35000"/>
            </a:spcAft>
            <a:buNone/>
          </a:pPr>
          <a:r>
            <a:rPr lang="ca-ES" sz="1600" b="1" kern="1200" spc="113" noProof="0" dirty="0">
              <a:solidFill>
                <a:srgbClr val="FFFFFF"/>
              </a:solidFill>
              <a:latin typeface="Quattrocento Sans" panose="020B0502050000020003" pitchFamily="34" charset="0"/>
              <a:ea typeface="+mn-ea"/>
              <a:cs typeface="Poppins"/>
            </a:rPr>
            <a:t>Despeses fixes + despeses variables</a:t>
          </a:r>
        </a:p>
      </dsp:txBody>
      <dsp:txXfrm>
        <a:off x="2645296" y="1252475"/>
        <a:ext cx="1729558" cy="8883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4AAA71-72B0-4150-86EB-58ACACEDB50D}">
      <dsp:nvSpPr>
        <dsp:cNvPr id="0" name=""/>
        <dsp:cNvSpPr/>
      </dsp:nvSpPr>
      <dsp:spPr>
        <a:xfrm>
          <a:off x="123770" y="0"/>
          <a:ext cx="2108864" cy="668445"/>
        </a:xfrm>
        <a:prstGeom prst="roundRect">
          <a:avLst>
            <a:gd name="adj" fmla="val 10000"/>
          </a:avLst>
        </a:prstGeom>
        <a:solidFill>
          <a:srgbClr val="BED4E7"/>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a-ES" sz="2000" b="1" kern="1200" spc="113" noProof="0" dirty="0">
              <a:solidFill>
                <a:schemeClr val="tx1"/>
              </a:solidFill>
              <a:latin typeface="Quattrocento Sans" panose="020B0502050000020003" pitchFamily="34" charset="0"/>
              <a:ea typeface="+mn-ea"/>
              <a:cs typeface="Poppins"/>
            </a:rPr>
            <a:t>Inversions</a:t>
          </a:r>
          <a:endParaRPr lang="ca-ES" sz="2400" b="1" kern="1200" spc="113" noProof="0" dirty="0">
            <a:solidFill>
              <a:schemeClr val="tx1"/>
            </a:solidFill>
            <a:latin typeface="Quattrocento Sans" panose="020B0502050000020003" pitchFamily="34" charset="0"/>
            <a:ea typeface="+mn-ea"/>
            <a:cs typeface="Poppins"/>
          </a:endParaRPr>
        </a:p>
      </dsp:txBody>
      <dsp:txXfrm>
        <a:off x="143348" y="19578"/>
        <a:ext cx="2069708" cy="629289"/>
      </dsp:txXfrm>
    </dsp:sp>
    <dsp:sp modelId="{BA4DF11D-C7DC-410E-88DC-3064F0227D76}">
      <dsp:nvSpPr>
        <dsp:cNvPr id="0" name=""/>
        <dsp:cNvSpPr/>
      </dsp:nvSpPr>
      <dsp:spPr>
        <a:xfrm>
          <a:off x="2326471" y="30507"/>
          <a:ext cx="2282041" cy="668445"/>
        </a:xfrm>
        <a:prstGeom prst="roundRect">
          <a:avLst>
            <a:gd name="adj" fmla="val 1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a-ES" sz="2000" b="1" kern="1200" spc="113" noProof="0" dirty="0">
              <a:solidFill>
                <a:srgbClr val="000000"/>
              </a:solidFill>
              <a:latin typeface="Quattrocento Sans" panose="020B0502050000020003" pitchFamily="34" charset="0"/>
              <a:ea typeface="+mn-ea"/>
              <a:cs typeface="Poppins"/>
            </a:rPr>
            <a:t>Finançament</a:t>
          </a:r>
        </a:p>
      </dsp:txBody>
      <dsp:txXfrm>
        <a:off x="2346049" y="50085"/>
        <a:ext cx="2242885" cy="629289"/>
      </dsp:txXfrm>
    </dsp:sp>
    <dsp:sp modelId="{EDE3C4C8-8750-4F8B-B073-B2E6F2730D01}">
      <dsp:nvSpPr>
        <dsp:cNvPr id="0" name=""/>
        <dsp:cNvSpPr/>
      </dsp:nvSpPr>
      <dsp:spPr>
        <a:xfrm>
          <a:off x="2183678" y="2668986"/>
          <a:ext cx="501334" cy="501334"/>
        </a:xfrm>
        <a:prstGeom prst="triangle">
          <a:avLst/>
        </a:prstGeom>
        <a:solidFill>
          <a:srgbClr val="61D4FF">
            <a:alpha val="90000"/>
          </a:srgb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880D39-E97A-4ADC-8AD6-E144CF066854}">
      <dsp:nvSpPr>
        <dsp:cNvPr id="0" name=""/>
        <dsp:cNvSpPr/>
      </dsp:nvSpPr>
      <dsp:spPr>
        <a:xfrm>
          <a:off x="409797" y="2411955"/>
          <a:ext cx="4168283" cy="257031"/>
        </a:xfrm>
        <a:prstGeom prst="rect">
          <a:avLst/>
        </a:prstGeom>
        <a:solidFill>
          <a:srgbClr val="61D4FF">
            <a:alpha val="90000"/>
          </a:srgb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92D185-A6B5-4881-922D-5C7B961FDDD1}">
      <dsp:nvSpPr>
        <dsp:cNvPr id="0" name=""/>
        <dsp:cNvSpPr/>
      </dsp:nvSpPr>
      <dsp:spPr>
        <a:xfrm>
          <a:off x="394950" y="1069564"/>
          <a:ext cx="1824234" cy="1215380"/>
        </a:xfrm>
        <a:prstGeom prst="roundRect">
          <a:avLst/>
        </a:prstGeom>
        <a:solidFill>
          <a:srgbClr val="8497B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ca-ES" sz="1600" b="1" kern="1200" spc="113" noProof="0" dirty="0">
              <a:solidFill>
                <a:schemeClr val="bg1"/>
              </a:solidFill>
              <a:latin typeface="Quattrocento Sans" panose="020B0502050000020003" pitchFamily="34" charset="0"/>
              <a:ea typeface="+mn-ea"/>
              <a:cs typeface="Poppins"/>
            </a:rPr>
            <a:t>Inversió necessària</a:t>
          </a:r>
        </a:p>
      </dsp:txBody>
      <dsp:txXfrm>
        <a:off x="454280" y="1128894"/>
        <a:ext cx="1705574" cy="1096720"/>
      </dsp:txXfrm>
    </dsp:sp>
    <dsp:sp modelId="{7F43ABEA-B387-4FEB-A079-108C2B291933}">
      <dsp:nvSpPr>
        <dsp:cNvPr id="0" name=""/>
        <dsp:cNvSpPr/>
      </dsp:nvSpPr>
      <dsp:spPr>
        <a:xfrm>
          <a:off x="2340190" y="1069564"/>
          <a:ext cx="2339770" cy="1215380"/>
        </a:xfrm>
        <a:prstGeom prst="roundRect">
          <a:avLst/>
        </a:prstGeom>
        <a:solidFill>
          <a:srgbClr val="44536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622300">
            <a:lnSpc>
              <a:spcPct val="90000"/>
            </a:lnSpc>
            <a:spcBef>
              <a:spcPct val="0"/>
            </a:spcBef>
            <a:spcAft>
              <a:spcPct val="35000"/>
            </a:spcAft>
            <a:buNone/>
          </a:pPr>
          <a:r>
            <a:rPr lang="ca-ES" sz="1600" b="1" kern="1200" spc="113" noProof="0" dirty="0">
              <a:solidFill>
                <a:srgbClr val="FFFFFF"/>
              </a:solidFill>
              <a:latin typeface="Quattrocento Sans" panose="020B0502050000020003" pitchFamily="34" charset="0"/>
              <a:ea typeface="+mn-ea"/>
              <a:cs typeface="Poppins"/>
            </a:rPr>
            <a:t>Contribucions</a:t>
          </a:r>
          <a:r>
            <a:rPr lang="ca-ES" sz="1600" b="1" kern="1200" spc="113" noProof="0" dirty="0">
              <a:solidFill>
                <a:srgbClr val="FFFFFF"/>
              </a:solidFill>
              <a:latin typeface="+mn-lt"/>
              <a:ea typeface="+mn-ea"/>
              <a:cs typeface="Poppins"/>
            </a:rPr>
            <a:t> pròpies + finançament</a:t>
          </a:r>
        </a:p>
      </dsp:txBody>
      <dsp:txXfrm>
        <a:off x="2399520" y="1128894"/>
        <a:ext cx="2221110" cy="1096720"/>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161E119-6C64-BA13-3DE8-F1ED6FE142A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id="{C6CAA536-B19B-995A-9E2C-6423F1416B1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C070A7F-CD77-4348-A6B2-89A57F748F51}" type="datetimeFigureOut">
              <a:rPr lang="es-ES" smtClean="0"/>
              <a:t>05/05/2026</a:t>
            </a:fld>
            <a:endParaRPr lang="es-ES"/>
          </a:p>
        </p:txBody>
      </p:sp>
      <p:sp>
        <p:nvSpPr>
          <p:cNvPr id="4" name="Marcador de pie de página 3">
            <a:extLst>
              <a:ext uri="{FF2B5EF4-FFF2-40B4-BE49-F238E27FC236}">
                <a16:creationId xmlns:a16="http://schemas.microsoft.com/office/drawing/2014/main" id="{E6028CE4-4F89-F601-6DAE-AE4DC08A4E7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id="{07C70A64-B694-7CAE-5551-CA893473603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5C5C34-169A-4DDD-A1DF-E2E342D08B8F}" type="slidenum">
              <a:rPr lang="es-ES" smtClean="0"/>
              <a:t>‹#›</a:t>
            </a:fld>
            <a:endParaRPr lang="es-ES"/>
          </a:p>
        </p:txBody>
      </p:sp>
    </p:spTree>
    <p:extLst>
      <p:ext uri="{BB962C8B-B14F-4D97-AF65-F5344CB8AC3E}">
        <p14:creationId xmlns:p14="http://schemas.microsoft.com/office/powerpoint/2010/main" val="31849697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FFD3D9-1177-46F4-9E43-1C1797FEF6CC}" type="datetimeFigureOut">
              <a:rPr lang="es-ES" smtClean="0"/>
              <a:t>05/05/2026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F91D68-8BDE-4C09-B810-9E71AF06237A}" type="slidenum">
              <a:rPr lang="es-ES" smtClean="0"/>
              <a:t>‹#›</a:t>
            </a:fld>
            <a:endParaRPr lang="es-ES"/>
          </a:p>
        </p:txBody>
      </p:sp>
    </p:spTree>
    <p:extLst>
      <p:ext uri="{BB962C8B-B14F-4D97-AF65-F5344CB8AC3E}">
        <p14:creationId xmlns:p14="http://schemas.microsoft.com/office/powerpoint/2010/main" val="2849201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
        <p:cNvGrpSpPr/>
        <p:nvPr/>
      </p:nvGrpSpPr>
      <p:grpSpPr>
        <a:xfrm>
          <a:off x="0" y="0"/>
          <a:ext cx="0" cy="0"/>
          <a:chOff x="0" y="0"/>
          <a:chExt cx="0" cy="0"/>
        </a:xfrm>
      </p:grpSpPr>
      <p:sp>
        <p:nvSpPr>
          <p:cNvPr id="16" name="Google Shape;1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 name="Google Shape;1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r>
              <a:rPr lang="ca-ES" noProof="0" dirty="0"/>
              <a:t>Indica de forma general els capítols de la xerrada.
Una petita Introducció, els dos capítols centrals, QUÈ i COM (Característiques del negoci i Gestió del Negoci) i un quart capítol que detalla com ha de ser el document final d'un Pla de Negoci, on es comenten un dels molts models que existeixen i on cada emprenedor el desenvoluparà en funció del seu negoci i necessitats.</a:t>
            </a:r>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2</a:t>
            </a:fld>
            <a:endParaRPr lang="es-ES"/>
          </a:p>
        </p:txBody>
      </p:sp>
    </p:spTree>
    <p:extLst>
      <p:ext uri="{BB962C8B-B14F-4D97-AF65-F5344CB8AC3E}">
        <p14:creationId xmlns:p14="http://schemas.microsoft.com/office/powerpoint/2010/main" val="2177457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r>
              <a:rPr lang="ca-ES" noProof="0" dirty="0"/>
              <a:t>El primer és la definició.
Aquí es pot establir la diferència entre Pla de Negoci i Pla d' Empresa. Conceptes en què la bibliografia mai es posa d' acord i en molts casos s'intercanvien ambdós conceptes, generant confusió en els neòfits.
Nosaltres vam establir el següent criteri:
Pla de negoci es refereix al global d'una empresa que ha de néixer o que pretén una renovació important i que abasta tots els aspectes de l'empresa d'una manera exhaustiva i confidencial.
Pla d' empresa es troba dins del Pla de negoci i conté aspectes molt concrets sobre el negoci, tals com la definició de l'activitat, el Pla econòmic i les previsions de futur. És el típic document que es presenta a la banca per sol·licitar un préstec.</a:t>
            </a:r>
          </a:p>
          <a:p>
            <a:endParaRPr lang="ca-ES" noProof="0" dirty="0"/>
          </a:p>
          <a:p>
            <a:pPr>
              <a:lnSpc>
                <a:spcPct val="107000"/>
              </a:lnSpc>
              <a:spcAft>
                <a:spcPts val="820"/>
              </a:spcAft>
            </a:pPr>
            <a:r>
              <a:rPr lang="ca-ES" sz="1200" b="1" kern="100" noProof="0" dirty="0">
                <a:latin typeface="Calibri" panose="020F0502020204030204" pitchFamily="34" charset="0"/>
                <a:ea typeface="Calibri" panose="020F0502020204030204" pitchFamily="34" charset="0"/>
                <a:cs typeface="Times New Roman" panose="02020603050405020304" pitchFamily="18" charset="0"/>
              </a:rPr>
              <a:t>Quan s’ha d'elaborar un pla de negocis per una empresa?
</a:t>
            </a:r>
            <a:r>
              <a:rPr lang="ca-ES" sz="1200" b="0" kern="100" noProof="0" dirty="0">
                <a:latin typeface="Calibri" panose="020F0502020204030204" pitchFamily="34" charset="0"/>
                <a:ea typeface="Calibri" panose="020F0502020204030204" pitchFamily="34" charset="0"/>
                <a:cs typeface="Times New Roman" panose="02020603050405020304" pitchFamily="18" charset="0"/>
              </a:rPr>
              <a:t>Idealment, s’ha d'elaborar un pla de negocis abans de constituir l’empresa, ja que ajudarà a validar la idea, permet analitzar el mercat i planificar estratègies clau. No obstant això, també és útil actualitzar i revisar el pla de negoci regularment a mesura que l’empresa creix i s'enfronta a nous desafiaments. Això assegura que el negoci continuï sent rellevant i competitiu en un entorn empresarial en constant canvi.</a:t>
            </a:r>
          </a:p>
          <a:p>
            <a:pPr>
              <a:lnSpc>
                <a:spcPct val="107000"/>
              </a:lnSpc>
              <a:spcAft>
                <a:spcPts val="820"/>
              </a:spcAft>
            </a:pPr>
            <a:endParaRPr lang="ca-ES" sz="1200" b="0" kern="100" noProof="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20"/>
              </a:spcAft>
            </a:pPr>
            <a:r>
              <a:rPr lang="ca-ES" sz="1200" b="1" kern="100" noProof="0" dirty="0">
                <a:latin typeface="Calibri" panose="020F0502020204030204" pitchFamily="34" charset="0"/>
                <a:ea typeface="Calibri" panose="020F0502020204030204" pitchFamily="34" charset="0"/>
                <a:cs typeface="Times New Roman" panose="02020603050405020304" pitchFamily="18" charset="0"/>
              </a:rPr>
              <a:t>Per què comptar amb un pla de negocis?
</a:t>
            </a:r>
            <a:r>
              <a:rPr lang="ca-ES" sz="1200" b="0" kern="100" noProof="0" dirty="0">
                <a:latin typeface="Calibri" panose="020F0502020204030204" pitchFamily="34" charset="0"/>
                <a:ea typeface="Calibri" panose="020F0502020204030204" pitchFamily="34" charset="0"/>
                <a:cs typeface="Times New Roman" panose="02020603050405020304" pitchFamily="18" charset="0"/>
              </a:rPr>
              <a:t>La redacció d'un pla de negocis obliga a pensar en com funcionarà i triomfarà el negoci. També permet presentar aquesta informació en un format senzill als inversors potencials. Es pot entendre cada aspecte del negoci amb més claredat i es mostrarà als possibles inversors el valor que té finançar la teva empresa.</a:t>
            </a:r>
            <a:endParaRPr lang="ca-ES" b="0"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3</a:t>
            </a:fld>
            <a:endParaRPr lang="es-ES"/>
          </a:p>
        </p:txBody>
      </p:sp>
    </p:spTree>
    <p:extLst>
      <p:ext uri="{BB962C8B-B14F-4D97-AF65-F5344CB8AC3E}">
        <p14:creationId xmlns:p14="http://schemas.microsoft.com/office/powerpoint/2010/main" val="992335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pPr>
              <a:lnSpc>
                <a:spcPct val="107000"/>
              </a:lnSpc>
              <a:spcAft>
                <a:spcPts val="800"/>
              </a:spcAft>
            </a:pPr>
            <a:r>
              <a:rPr lang="ca-ES" sz="1200" b="1" kern="100" noProof="0" dirty="0">
                <a:effectLst/>
                <a:latin typeface="Calibri" panose="020F0502020204030204" pitchFamily="34" charset="0"/>
                <a:ea typeface="Calibri" panose="020F0502020204030204" pitchFamily="34" charset="0"/>
                <a:cs typeface="Times New Roman" panose="02020603050405020304" pitchFamily="18" charset="0"/>
              </a:rPr>
              <a:t>Possibles objectius d’un Pla de Negoci:</a:t>
            </a:r>
            <a:endParaRPr lang="ca-ES" sz="1200" kern="100" noProof="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mj-lt"/>
              <a:buAutoNum type="arabicPeriod"/>
            </a:pPr>
            <a:r>
              <a:rPr lang="ca-ES" sz="1200" b="0" kern="100" noProof="0" dirty="0">
                <a:effectLst/>
                <a:latin typeface="Calibri" panose="020F0502020204030204" pitchFamily="34" charset="0"/>
                <a:ea typeface="Calibri" panose="020F0502020204030204" pitchFamily="34" charset="0"/>
                <a:cs typeface="Times New Roman" panose="02020603050405020304" pitchFamily="18" charset="0"/>
              </a:rPr>
              <a:t>Obtenir finançament d’inversors.</a:t>
            </a:r>
          </a:p>
          <a:p>
            <a:pPr marL="342900" indent="-342900">
              <a:lnSpc>
                <a:spcPct val="107000"/>
              </a:lnSpc>
              <a:spcAft>
                <a:spcPts val="800"/>
              </a:spcAft>
              <a:buFont typeface="+mj-lt"/>
              <a:buAutoNum type="arabicPeriod"/>
            </a:pPr>
            <a:r>
              <a:rPr lang="ca-ES" sz="1200" b="0" kern="100" noProof="0" dirty="0">
                <a:effectLst/>
                <a:latin typeface="Calibri" panose="020F0502020204030204" pitchFamily="34" charset="0"/>
                <a:ea typeface="Calibri" panose="020F0502020204030204" pitchFamily="34" charset="0"/>
                <a:cs typeface="Times New Roman" panose="02020603050405020304" pitchFamily="18" charset="0"/>
              </a:rPr>
              <a:t>Obtenir finançament d’entitats de crèdit.</a:t>
            </a:r>
          </a:p>
          <a:p>
            <a:pPr marL="342900" indent="-342900">
              <a:lnSpc>
                <a:spcPct val="107000"/>
              </a:lnSpc>
              <a:spcAft>
                <a:spcPts val="800"/>
              </a:spcAft>
              <a:buFont typeface="+mj-lt"/>
              <a:buAutoNum type="arabicPeriod"/>
            </a:pPr>
            <a:r>
              <a:rPr lang="ca-ES" sz="1200" b="0" kern="100" noProof="0" dirty="0">
                <a:effectLst/>
                <a:latin typeface="Calibri" panose="020F0502020204030204" pitchFamily="34" charset="0"/>
                <a:ea typeface="Calibri" panose="020F0502020204030204" pitchFamily="34" charset="0"/>
                <a:cs typeface="Times New Roman" panose="02020603050405020304" pitchFamily="18" charset="0"/>
              </a:rPr>
              <a:t>Documentar l'estratègia de l’empresa (màrqueting, vendes, producte/servei, punt d’equilibri i guanys esperats)</a:t>
            </a:r>
          </a:p>
          <a:p>
            <a:pPr marL="342900" indent="-342900">
              <a:lnSpc>
                <a:spcPct val="107000"/>
              </a:lnSpc>
              <a:spcAft>
                <a:spcPts val="800"/>
              </a:spcAft>
              <a:buFont typeface="+mj-lt"/>
              <a:buAutoNum type="arabicPeriod"/>
            </a:pPr>
            <a:r>
              <a:rPr lang="ca-ES" sz="1200" b="0" kern="100" noProof="0" dirty="0">
                <a:effectLst/>
                <a:latin typeface="Calibri" panose="020F0502020204030204" pitchFamily="34" charset="0"/>
                <a:ea typeface="Calibri" panose="020F0502020204030204" pitchFamily="34" charset="0"/>
                <a:cs typeface="Times New Roman" panose="02020603050405020304" pitchFamily="18" charset="0"/>
              </a:rPr>
              <a:t>Viabilitat tècnica i econòmica del negoci</a:t>
            </a:r>
          </a:p>
          <a:p>
            <a:pPr marL="342900" indent="-342900">
              <a:lnSpc>
                <a:spcPct val="107000"/>
              </a:lnSpc>
              <a:spcAft>
                <a:spcPts val="800"/>
              </a:spcAft>
              <a:buFont typeface="+mj-lt"/>
              <a:buAutoNum type="arabicPeriod"/>
            </a:pPr>
            <a:r>
              <a:rPr lang="ca-ES" sz="1200" b="0" kern="100" noProof="0" dirty="0">
                <a:effectLst/>
                <a:latin typeface="Calibri" panose="020F0502020204030204" pitchFamily="34" charset="0"/>
                <a:ea typeface="Calibri" panose="020F0502020204030204" pitchFamily="34" charset="0"/>
                <a:cs typeface="Times New Roman" panose="02020603050405020304" pitchFamily="18" charset="0"/>
              </a:rPr>
              <a:t>Mostrar el camí per aconseguir una empresa de bon nivell.</a:t>
            </a:r>
          </a:p>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4</a:t>
            </a:fld>
            <a:endParaRPr lang="es-ES"/>
          </a:p>
        </p:txBody>
      </p:sp>
    </p:spTree>
    <p:extLst>
      <p:ext uri="{BB962C8B-B14F-4D97-AF65-F5344CB8AC3E}">
        <p14:creationId xmlns:p14="http://schemas.microsoft.com/office/powerpoint/2010/main" val="1427078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pPr defTabSz="765174">
              <a:defRPr/>
            </a:pPr>
            <a:r>
              <a:rPr lang="ca-ES" noProof="0" dirty="0"/>
              <a:t>El primer pas a donar en un Pla de negoci és conèixer si jo, EMPRENEDOR, tinc el perfil idoni. Conèixer quines són les meves fortaleses i mancances. Després, caldrà veure si les meves mancances les podré superar o no.
Una empresa neix de la suma de factors com l' ORIGINALITAT de la idea, la VIABILITAT de l'anàlisi econòmic, disposar dels recursos de FINANÇAMENT necessaris i de les CAPACITATS de l'emprenedor.</a:t>
            </a:r>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5</a:t>
            </a:fld>
            <a:endParaRPr lang="es-ES"/>
          </a:p>
        </p:txBody>
      </p:sp>
    </p:spTree>
    <p:extLst>
      <p:ext uri="{BB962C8B-B14F-4D97-AF65-F5344CB8AC3E}">
        <p14:creationId xmlns:p14="http://schemas.microsoft.com/office/powerpoint/2010/main" val="1885994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6</a:t>
            </a:fld>
            <a:endParaRPr lang="es-ES"/>
          </a:p>
        </p:txBody>
      </p:sp>
    </p:spTree>
    <p:extLst>
      <p:ext uri="{BB962C8B-B14F-4D97-AF65-F5344CB8AC3E}">
        <p14:creationId xmlns:p14="http://schemas.microsoft.com/office/powerpoint/2010/main" val="1916732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r>
              <a:rPr lang="ca-ES" noProof="0" dirty="0"/>
              <a:t>Comencem per analitzar el negoci d’en Jacint.
Jacint és un assalariat del sector del metall, amb 30 anys d'experiència. A causa del tancament de la seva empresa, s’ha trobat a l'atur.
Amb 50 anys, i uns petits estalvis fruit de l'acomiadament, es posa a buscar feina i no en troba.
Es fixa que el bar al qual habitualment va, és un bon negoci i llavors considera que, tot i que mai ha estat darrera de la barra, ell té les condicions necessàries per provar en aquest tipus de negoci.</a:t>
            </a:r>
          </a:p>
          <a:p>
            <a:r>
              <a:rPr lang="ca-ES" noProof="0" dirty="0"/>
              <a:t>S’embarca en el negoci del bar, gasta els seus estalvis en adequar el local de lloguer i engega.
Però al cap de 4 mesos veu que el seu negoci no funciona. La competència continua igual que abans, però a ell quasi no li entren clients.
El pitjor de tot és que com que no havia tingut en compte les despeses inicials més les despeses en la compra de productes, s'ha endeutat amb la família.</a:t>
            </a:r>
          </a:p>
          <a:p>
            <a:endParaRPr lang="ca-ES" sz="1200" b="1" noProof="0" dirty="0"/>
          </a:p>
          <a:p>
            <a:r>
              <a:rPr lang="ca-ES" sz="1200" b="1" noProof="0" dirty="0"/>
              <a:t>PREGUNTA
Per què creus que no va funcionar el negoci d’en Jacint?
</a:t>
            </a:r>
            <a:r>
              <a:rPr lang="ca-ES" sz="1200" b="0" noProof="0" dirty="0"/>
              <a:t>Aquí les respostes són diverses:
   No tenia qualitats per a l'atenció al públic
   No havia calculat els costos inicials
   Al negoci li falta algun atractiu</a:t>
            </a:r>
            <a:endParaRPr lang="ca-ES" b="0"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7</a:t>
            </a:fld>
            <a:endParaRPr lang="es-ES"/>
          </a:p>
        </p:txBody>
      </p:sp>
    </p:spTree>
    <p:extLst>
      <p:ext uri="{BB962C8B-B14F-4D97-AF65-F5344CB8AC3E}">
        <p14:creationId xmlns:p14="http://schemas.microsoft.com/office/powerpoint/2010/main" val="1173855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r>
              <a:rPr lang="ca-ES" noProof="0" dirty="0"/>
              <a:t>Esmentar l'ordre.
Primer l'emprenedor + les seves qualitats.
Després la resta, sense l'emprenedor (i les seves habilitats) no funciona la resta del negoci</a:t>
            </a:r>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8</a:t>
            </a:fld>
            <a:endParaRPr lang="es-ES"/>
          </a:p>
        </p:txBody>
      </p:sp>
    </p:spTree>
    <p:extLst>
      <p:ext uri="{BB962C8B-B14F-4D97-AF65-F5344CB8AC3E}">
        <p14:creationId xmlns:p14="http://schemas.microsoft.com/office/powerpoint/2010/main" val="1984312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4: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ca-ES" sz="1000" noProof="0" dirty="0">
                <a:solidFill>
                  <a:schemeClr val="dk1"/>
                </a:solidFill>
                <a:latin typeface="+mn-lt"/>
                <a:ea typeface="Calibri"/>
                <a:cs typeface="Calibri"/>
                <a:sym typeface="Calibri"/>
              </a:rPr>
              <a:t>Pots afegir altres preguntes basades en el resultat de la primera.</a:t>
            </a:r>
          </a:p>
          <a:p>
            <a:pPr marL="0" lvl="0" indent="0" algn="l" rtl="0">
              <a:lnSpc>
                <a:spcPct val="100000"/>
              </a:lnSpc>
              <a:spcBef>
                <a:spcPts val="0"/>
              </a:spcBef>
              <a:spcAft>
                <a:spcPts val="0"/>
              </a:spcAft>
              <a:buSzPts val="1400"/>
              <a:buNone/>
            </a:pPr>
            <a:br>
              <a:rPr lang="ca-ES" sz="1000" noProof="0" dirty="0">
                <a:solidFill>
                  <a:schemeClr val="dk1"/>
                </a:solidFill>
                <a:latin typeface="Calibri"/>
                <a:ea typeface="Calibri"/>
                <a:cs typeface="Calibri"/>
                <a:sym typeface="Calibri"/>
              </a:rPr>
            </a:br>
            <a:r>
              <a:rPr lang="ca-ES" sz="1000" noProof="0" dirty="0">
                <a:solidFill>
                  <a:schemeClr val="dk1"/>
                </a:solidFill>
                <a:latin typeface="+mn-lt"/>
                <a:ea typeface="Calibri"/>
                <a:cs typeface="Calibri"/>
                <a:sym typeface="Calibri"/>
              </a:rPr>
              <a:t>Per exemple:</a:t>
            </a:r>
            <a:br>
              <a:rPr lang="ca-ES" sz="1000" noProof="0" dirty="0">
                <a:solidFill>
                  <a:schemeClr val="dk1"/>
                </a:solidFill>
                <a:latin typeface="+mn-lt"/>
                <a:ea typeface="Calibri"/>
                <a:cs typeface="Calibri"/>
                <a:sym typeface="Calibri"/>
              </a:rPr>
            </a:br>
            <a:r>
              <a:rPr lang="ca-ES" sz="1000" noProof="0" dirty="0">
                <a:solidFill>
                  <a:schemeClr val="dk1"/>
                </a:solidFill>
                <a:latin typeface="+mn-lt"/>
                <a:ea typeface="Calibri"/>
                <a:cs typeface="Calibri"/>
                <a:sym typeface="Calibri"/>
              </a:rPr>
              <a:t> 	- Com saps que és una bona idea?</a:t>
            </a:r>
            <a:br>
              <a:rPr lang="ca-ES" sz="1000" noProof="0" dirty="0">
                <a:solidFill>
                  <a:schemeClr val="dk1"/>
                </a:solidFill>
                <a:latin typeface="+mn-lt"/>
                <a:ea typeface="Calibri"/>
                <a:cs typeface="Calibri"/>
                <a:sym typeface="Calibri"/>
              </a:rPr>
            </a:br>
            <a:r>
              <a:rPr lang="ca-ES" sz="1000" noProof="0" dirty="0">
                <a:solidFill>
                  <a:schemeClr val="dk1"/>
                </a:solidFill>
                <a:latin typeface="+mn-lt"/>
                <a:ea typeface="Calibri"/>
                <a:cs typeface="Calibri"/>
                <a:sym typeface="Calibri"/>
              </a:rPr>
              <a:t>	- Saps quines mesures prendre per dur-ho a terme?</a:t>
            </a:r>
            <a:br>
              <a:rPr lang="ca-ES" sz="1000" noProof="0" dirty="0">
                <a:solidFill>
                  <a:schemeClr val="dk1"/>
                </a:solidFill>
                <a:latin typeface="+mn-lt"/>
                <a:ea typeface="Calibri"/>
                <a:cs typeface="Calibri"/>
                <a:sym typeface="Calibri"/>
              </a:rPr>
            </a:br>
            <a:r>
              <a:rPr lang="ca-ES" sz="1000" noProof="0" dirty="0">
                <a:solidFill>
                  <a:schemeClr val="dk1"/>
                </a:solidFill>
                <a:latin typeface="+mn-lt"/>
                <a:ea typeface="Calibri"/>
                <a:cs typeface="Calibri"/>
                <a:sym typeface="Calibri"/>
              </a:rPr>
              <a:t> 	- Saps com analitzar mínimament la seva viabilitat?
 	- I pel que fa al finançament, saps on pots sol·licitar-lo?</a:t>
            </a:r>
          </a:p>
          <a:p>
            <a:pPr marL="0" lvl="0" indent="0" algn="l" rtl="0">
              <a:lnSpc>
                <a:spcPct val="100000"/>
              </a:lnSpc>
              <a:spcBef>
                <a:spcPts val="0"/>
              </a:spcBef>
              <a:spcAft>
                <a:spcPts val="0"/>
              </a:spcAft>
              <a:buSzPts val="1400"/>
              <a:buNone/>
            </a:pPr>
            <a:br>
              <a:rPr lang="ca-ES" sz="1000" noProof="0" dirty="0">
                <a:solidFill>
                  <a:schemeClr val="dk1"/>
                </a:solidFill>
                <a:latin typeface="Calibri"/>
                <a:ea typeface="Calibri"/>
                <a:cs typeface="Calibri"/>
                <a:sym typeface="Calibri"/>
              </a:rPr>
            </a:br>
            <a:r>
              <a:rPr lang="ca-ES" sz="1000" noProof="0" dirty="0">
                <a:solidFill>
                  <a:schemeClr val="dk1"/>
                </a:solidFill>
                <a:latin typeface="+mn-lt"/>
                <a:ea typeface="Calibri"/>
                <a:cs typeface="Calibri"/>
                <a:sym typeface="Calibri"/>
              </a:rPr>
              <a:t>Aquestes preguntes serviran per entrar en matèria i proporcionaran informació sobre els assistents, la qual cosa permetrà adaptar el contingut a les necessitats del grup.
 </a:t>
            </a:r>
            <a:br>
              <a:rPr lang="ca-ES" sz="1000" noProof="0" dirty="0">
                <a:solidFill>
                  <a:schemeClr val="dk1"/>
                </a:solidFill>
                <a:latin typeface="+mn-lt"/>
                <a:ea typeface="Calibri"/>
                <a:cs typeface="Calibri"/>
                <a:sym typeface="Calibri"/>
              </a:rPr>
            </a:br>
            <a:r>
              <a:rPr lang="ca-ES" sz="1000" noProof="0" dirty="0">
                <a:solidFill>
                  <a:schemeClr val="dk1"/>
                </a:solidFill>
                <a:latin typeface="+mn-lt"/>
                <a:ea typeface="Calibri"/>
                <a:cs typeface="Calibri"/>
                <a:sym typeface="Calibri"/>
              </a:rPr>
              <a:t>Aquestes preguntes poden implicar la necessitat d’explicar anècdotes per part dels assistents, en cas que s'allarguin caldrà traslladar-les al final de la xerrada.</a:t>
            </a:r>
            <a:endParaRPr lang="ca-ES" noProof="0" dirty="0"/>
          </a:p>
        </p:txBody>
      </p:sp>
      <p:sp>
        <p:nvSpPr>
          <p:cNvPr id="364" name="Google Shape;364;p4: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pPr algn="just"/>
            <a:r>
              <a:rPr lang="ca-ES" noProof="0" dirty="0"/>
              <a:t>Aquesta diapositiva consta de dues parts:</a:t>
            </a:r>
          </a:p>
          <a:p>
            <a:pPr algn="just"/>
            <a:r>
              <a:rPr lang="ca-ES" noProof="0" dirty="0"/>
              <a:t>
La </a:t>
            </a:r>
            <a:r>
              <a:rPr lang="ca-ES" b="1" noProof="0" dirty="0"/>
              <a:t>primera </a:t>
            </a:r>
            <a:r>
              <a:rPr lang="ca-ES" noProof="0" dirty="0"/>
              <a:t>serveix com a introducció al pla d'estudis, per assenyalar que des de la </a:t>
            </a:r>
            <a:r>
              <a:rPr lang="ca-ES" b="1" noProof="0" dirty="0"/>
              <a:t>idea</a:t>
            </a:r>
            <a:r>
              <a:rPr lang="ca-ES" noProof="0" dirty="0"/>
              <a:t> fins a convertir-la en una realitat no hi ha una línia recta contínua, també serveix per trencar alguns mites.</a:t>
            </a:r>
          </a:p>
          <a:p>
            <a:pPr algn="just"/>
            <a:endParaRPr lang="ca-ES" noProof="0" dirty="0"/>
          </a:p>
          <a:p>
            <a:pPr algn="just"/>
            <a:r>
              <a:rPr lang="ca-ES" noProof="0" dirty="0"/>
              <a:t>La </a:t>
            </a:r>
            <a:r>
              <a:rPr lang="ca-ES" b="1" noProof="0" dirty="0"/>
              <a:t>segona</a:t>
            </a:r>
            <a:r>
              <a:rPr lang="ca-ES" noProof="0" dirty="0"/>
              <a:t> és per destacar que dins dels aspectes interns i externs cal diferenciar primer els propis/personals de l'emprenedor i després els aspectes interns/externs del negoci en si.
</a:t>
            </a:r>
          </a:p>
          <a:p>
            <a:pPr marL="177675" indent="-177675" algn="just">
              <a:buFont typeface="Arial" panose="020B0604020202020204" pitchFamily="34" charset="0"/>
              <a:buChar char="•"/>
            </a:pPr>
            <a:r>
              <a:rPr lang="ca-ES" b="1" noProof="0" dirty="0"/>
              <a:t>Pel que fa a la idea que es pugui tenir per establir un negoci</a:t>
            </a:r>
          </a:p>
          <a:p>
            <a:pPr marL="177675" indent="-177675" algn="just">
              <a:buFont typeface="Arial" panose="020B0604020202020204" pitchFamily="34" charset="0"/>
              <a:buChar char="•"/>
            </a:pPr>
            <a:endParaRPr lang="ca-ES" b="1" noProof="0" dirty="0"/>
          </a:p>
          <a:p>
            <a:pPr marL="0" indent="0" algn="just">
              <a:buFont typeface="Arial" panose="020B0604020202020204" pitchFamily="34" charset="0"/>
              <a:buNone/>
            </a:pPr>
            <a:r>
              <a:rPr lang="ca-ES" noProof="0" dirty="0"/>
              <a:t>Tothom té una tendència a pensar que les seves idees són les millors del món i que és rar que ningú les hagi posat en pràctica abans.
Sovint les pròpies idees van acompanyades d'un fort entusiasme sense avaluar objectivament la seva viabilitat.
Sovint un imagina que la seva pròpia idea esdevé realitat com si es tractés d'un procés simple amb un alt rendiment immediat.
Cal dir que aquest camí idea-realitat és complex i requereix un procés a seguir. Tant o més important és tenir la idea com madurar-la.
</a:t>
            </a:r>
          </a:p>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10</a:t>
            </a:fld>
            <a:endParaRPr lang="es-ES"/>
          </a:p>
        </p:txBody>
      </p:sp>
    </p:spTree>
    <p:extLst>
      <p:ext uri="{BB962C8B-B14F-4D97-AF65-F5344CB8AC3E}">
        <p14:creationId xmlns:p14="http://schemas.microsoft.com/office/powerpoint/2010/main" val="2767471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pPr algn="just" defTabSz="947597">
              <a:defRPr/>
            </a:pPr>
            <a:r>
              <a:rPr lang="ca-ES" noProof="0" dirty="0"/>
              <a:t>Deixar una estona perquè els assistents reflexionin sobre les preguntes mostrades en la diapositiva, totes fan referència a aspectes interns/personals.
En aquest apartat cal pensar, principalment, els aspectes INTERNS-PERSONALS. Posteriorment es tractaran els aspectes interns del MEU NEGOCI.</a:t>
            </a:r>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11</a:t>
            </a:fld>
            <a:endParaRPr lang="es-ES"/>
          </a:p>
        </p:txBody>
      </p:sp>
    </p:spTree>
    <p:extLst>
      <p:ext uri="{BB962C8B-B14F-4D97-AF65-F5344CB8AC3E}">
        <p14:creationId xmlns:p14="http://schemas.microsoft.com/office/powerpoint/2010/main" val="381157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26FD2-5036-D916-A7FA-223D4C50A197}"/>
            </a:ext>
          </a:extLst>
        </p:cNvPr>
        <p:cNvGrpSpPr/>
        <p:nvPr/>
      </p:nvGrpSpPr>
      <p:grpSpPr>
        <a:xfrm>
          <a:off x="0" y="0"/>
          <a:ext cx="0" cy="0"/>
          <a:chOff x="0" y="0"/>
          <a:chExt cx="0" cy="0"/>
        </a:xfrm>
      </p:grpSpPr>
      <p:sp>
        <p:nvSpPr>
          <p:cNvPr id="2" name="Contenidor d'imatge de diapositiva 1">
            <a:extLst>
              <a:ext uri="{FF2B5EF4-FFF2-40B4-BE49-F238E27FC236}">
                <a16:creationId xmlns:a16="http://schemas.microsoft.com/office/drawing/2014/main" id="{B1415CE2-4F31-6462-C066-11B23EF491D7}"/>
              </a:ext>
            </a:extLst>
          </p:cNvPr>
          <p:cNvSpPr>
            <a:spLocks noGrp="1" noRot="1" noChangeAspect="1"/>
          </p:cNvSpPr>
          <p:nvPr>
            <p:ph type="sldImg"/>
          </p:nvPr>
        </p:nvSpPr>
        <p:spPr/>
      </p:sp>
      <p:sp>
        <p:nvSpPr>
          <p:cNvPr id="3" name="Contenidor de notes 2">
            <a:extLst>
              <a:ext uri="{FF2B5EF4-FFF2-40B4-BE49-F238E27FC236}">
                <a16:creationId xmlns:a16="http://schemas.microsoft.com/office/drawing/2014/main" id="{70924051-A1F7-63A7-0E5E-26CC0925A23C}"/>
              </a:ext>
            </a:extLst>
          </p:cNvPr>
          <p:cNvSpPr>
            <a:spLocks noGrp="1"/>
          </p:cNvSpPr>
          <p:nvPr>
            <p:ph type="body" idx="1"/>
          </p:nvPr>
        </p:nvSpPr>
        <p:spPr/>
        <p:txBody>
          <a:bodyPr/>
          <a:lstStyle/>
          <a:p>
            <a:r>
              <a:rPr lang="ca-ES" dirty="0"/>
              <a:t>Deixar una estona perquè els assistents reflexionin sobre les preguntes que es mostren en la diapositiva, totes les quals es refereixen a aspectes externs de l'EMPRENEDOR.</a:t>
            </a:r>
          </a:p>
        </p:txBody>
      </p:sp>
      <p:sp>
        <p:nvSpPr>
          <p:cNvPr id="4" name="Contenidor de número de diapositiva 3">
            <a:extLst>
              <a:ext uri="{FF2B5EF4-FFF2-40B4-BE49-F238E27FC236}">
                <a16:creationId xmlns:a16="http://schemas.microsoft.com/office/drawing/2014/main" id="{4D583674-BE7A-3FBE-ADFC-97332604B071}"/>
              </a:ext>
            </a:extLst>
          </p:cNvPr>
          <p:cNvSpPr>
            <a:spLocks noGrp="1"/>
          </p:cNvSpPr>
          <p:nvPr>
            <p:ph type="sldNum" sz="quarter" idx="5"/>
          </p:nvPr>
        </p:nvSpPr>
        <p:spPr/>
        <p:txBody>
          <a:bodyPr/>
          <a:lstStyle/>
          <a:p>
            <a:fld id="{22F91D68-8BDE-4C09-B810-9E71AF06237A}" type="slidenum">
              <a:rPr lang="es-ES" smtClean="0"/>
              <a:t>12</a:t>
            </a:fld>
            <a:endParaRPr lang="es-ES"/>
          </a:p>
        </p:txBody>
      </p:sp>
    </p:spTree>
    <p:extLst>
      <p:ext uri="{BB962C8B-B14F-4D97-AF65-F5344CB8AC3E}">
        <p14:creationId xmlns:p14="http://schemas.microsoft.com/office/powerpoint/2010/main" val="3140007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ca-ES" noProof="0" dirty="0"/>
              <a:t>La pregunta permetrà de nou trencar el gel. 
Es poden afegir altres preguntes basades en el resultat de la primera pregunta.</a:t>
            </a:r>
          </a:p>
          <a:p>
            <a:r>
              <a:rPr lang="ca-ES" noProof="0" dirty="0"/>
              <a:t>
Per exemple:
 	- Com saps que és una bona idea?
 	- Saps quins passos cal seguir?
	- Saps com analitzar mínimament la viabilitat?
	- I pel que fa al finançament?
</a:t>
            </a:r>
          </a:p>
          <a:p>
            <a:r>
              <a:rPr lang="ca-ES" noProof="0" dirty="0"/>
              <a:t>Aquestes preguntes serviran per iniciar el tema i per obtenir informació sobre els assistents, i això et permetrà ajustar el discurs. </a:t>
            </a:r>
          </a:p>
          <a:p>
            <a:r>
              <a:rPr lang="ca-ES" noProof="0" dirty="0"/>
              <a:t>
Aquestes preguntes poden implicar la necessitat d’explicar anècdotes per part dels assistents, en cas que s'allarguin haurem de traslladar-les al final de la xerrada.</a:t>
            </a:r>
            <a:r>
              <a:rPr lang="es-ES" dirty="0"/>
              <a:t>
</a:t>
            </a:r>
          </a:p>
        </p:txBody>
      </p:sp>
      <p:sp>
        <p:nvSpPr>
          <p:cNvPr id="4" name="Marcador de número de diapositiva 3"/>
          <p:cNvSpPr>
            <a:spLocks noGrp="1"/>
          </p:cNvSpPr>
          <p:nvPr>
            <p:ph type="sldNum" sz="quarter" idx="5"/>
          </p:nvPr>
        </p:nvSpPr>
        <p:spPr/>
        <p:txBody>
          <a:bodyPr/>
          <a:lstStyle/>
          <a:p>
            <a:fld id="{8BCA1779-D1FC-4193-883D-B84C1D8C432D}" type="slidenum">
              <a:rPr lang="ca-ES" smtClean="0"/>
              <a:pPr/>
              <a:t>13</a:t>
            </a:fld>
            <a:endParaRPr lang="ca-ES"/>
          </a:p>
        </p:txBody>
      </p:sp>
    </p:spTree>
    <p:extLst>
      <p:ext uri="{BB962C8B-B14F-4D97-AF65-F5344CB8AC3E}">
        <p14:creationId xmlns:p14="http://schemas.microsoft.com/office/powerpoint/2010/main" val="2456629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r>
              <a:rPr lang="ca-ES" b="0" dirty="0"/>
              <a:t>Ara es tractaran els aspectes interns, però des del punt de vista del MEU NEGOCI.</a:t>
            </a:r>
          </a:p>
          <a:p>
            <a:endParaRPr lang="ca-ES" b="1" dirty="0"/>
          </a:p>
          <a:p>
            <a:pPr marL="0" indent="0">
              <a:buFontTx/>
              <a:buNone/>
            </a:pPr>
            <a:r>
              <a:rPr lang="ca-ES" b="1" dirty="0"/>
              <a:t>Què és el que vull?
</a:t>
            </a:r>
            <a:r>
              <a:rPr lang="ca-ES" b="0" dirty="0"/>
              <a:t>Començar per reflectir rigorosament la nostra idea de negoci en un paper. Com la imaginem i com ens agradaria que fos. Tractar de ser molt precisos: on ens agradaria que estigués, quants metres hauran de tenir els locals (si ho necessito), quant costa aquest local, on puc buscar-lo, l'horari que m'agradaria fer, el nom del negoci, quin equip ens agradaria tenir, a quin públic ens agradaria dirigir-nos...
Serà la idea inicial de negoci. Després ja s’anirà adaptant d'acord amb les circumstàncies. Ara bé ¡Cal ser realistes! No construir castells a l'aire. Segurament obrir un restaurant al Passeig de Gràcia de Barcelona o a la Plaza Santa Ana de Madrid no està dins de les nostres possibilitats.
Una bona idea pot ser compartir la idea amb la família, ja que és important que estigui al nostre costat donant suport al projecte. Serà bo conèixer les seves opinions i també les dels amics, que solen ser els més sincers.
Compartir la idea també augmentarà el nostre grau de compromís.
També necessitem saber si la nostra idea requereix l'ús d'una web i/o xarxes socials.</a:t>
            </a:r>
            <a:r>
              <a:rPr lang="ca-ES" dirty="0"/>
              <a:t>
</a:t>
            </a:r>
          </a:p>
          <a:p>
            <a:pPr marL="0" indent="0" algn="l">
              <a:buFontTx/>
              <a:buNone/>
            </a:pPr>
            <a:r>
              <a:rPr lang="ca-ES" b="1" noProof="0" dirty="0"/>
              <a:t>Per on començar?</a:t>
            </a:r>
            <a:br>
              <a:rPr lang="ca-ES" b="1" noProof="0" dirty="0"/>
            </a:br>
            <a:r>
              <a:rPr lang="ca-ES" b="0" noProof="0" dirty="0"/>
              <a:t>Per començar, cal tenir clars dos aspectes:</a:t>
            </a:r>
            <a:r>
              <a:rPr lang="ca-ES" b="1" noProof="0" dirty="0"/>
              <a:t>
- Com heu de ser perquè la idea tingui èxit? </a:t>
            </a:r>
            <a:r>
              <a:rPr lang="ca-ES" b="0" noProof="0" dirty="0"/>
              <a:t>Analitzar si les habilitats requerides per la idea de negoci que tenim coincideixen amb les nostres. També hem d'analitzar si posseïm els coneixements necessaris per dur a terme la nostra idea. Comentar que el coneixement es pot adquirir més fàcilment que les habilitats. Per començar a actuar no es necessita tenir tot el coneixement, però si cal assolir-lo abans d’engegar el negoci.</a:t>
            </a:r>
            <a:r>
              <a:rPr lang="ca-ES" b="1" noProof="0" dirty="0"/>
              <a:t>
- Què haig de fer perquè la idea sigui un èxit? </a:t>
            </a:r>
            <a:r>
              <a:rPr lang="ca-ES" b="0" noProof="0" dirty="0"/>
              <a:t>Un cop s'ha treballat en la pregunta anterior ja sabem quines activitats, cursos... S’ha de fer abans d'obrir el negoci. També és important en aquesta fase recórrer als serveis gratuïts d'Ajuntaments, CCAA o Regidors Comarcals, on segurament aclariran molts dubtes sobre els procediments administratius i els requisits legals a complir. També es pot buscar si hi ha una fira sectorial a la qual assistir per obtenir idees. No descartar la idea de recórrer a coneguts que puguin ajudar (que tinguin experiència de negoci) o consultar llocs web on trobar informació que si es filtra convenientment, pot ajudar.</a:t>
            </a:r>
          </a:p>
          <a:p>
            <a:pPr marL="0" indent="0" algn="l">
              <a:buFontTx/>
              <a:buNone/>
            </a:pPr>
            <a:endParaRPr lang="ca-ES" b="0" dirty="0"/>
          </a:p>
          <a:p>
            <a:pPr algn="just">
              <a:buFontTx/>
              <a:buNone/>
            </a:pPr>
            <a:r>
              <a:rPr lang="ca-ES" b="1" dirty="0"/>
              <a:t>Prioritzar
</a:t>
            </a:r>
            <a:r>
              <a:rPr lang="ca-ES" b="0" dirty="0"/>
              <a:t>Ara que sabem algunes accions a fer (i ens en sortiran més), hem de prioritzar-les. No es tracta d'estar ocupat durant moltes hores fent coses, sinó de fer les coses que hem de fer en el temps que s’han de fer.
Intentar començar planejant les accions que donin un resultat immediat més fàcilment. La planificació d'accions més llargues o més complicades es pot dividir en peces més curtes.
Aquí també opera la regla del 80/20, és a dir que, en general, el 80% dels resultats depèn del 20% de l'activitat.
Tractar de centrar les accions en les tasques més rellevants per assolir objectius importants. La tendència natural és començar amb aquelles que trobem més agradables o més simples.</a:t>
            </a:r>
          </a:p>
          <a:p>
            <a:pPr algn="just">
              <a:buFontTx/>
              <a:buNone/>
            </a:pPr>
            <a:endParaRPr lang="ca-ES" b="0" dirty="0"/>
          </a:p>
          <a:p>
            <a:pPr marL="0" lvl="0" indent="0" algn="l" rtl="0">
              <a:lnSpc>
                <a:spcPct val="100000"/>
              </a:lnSpc>
              <a:spcBef>
                <a:spcPts val="0"/>
              </a:spcBef>
              <a:spcAft>
                <a:spcPts val="0"/>
              </a:spcAft>
              <a:buClr>
                <a:schemeClr val="dk1"/>
              </a:buClr>
              <a:buSzPts val="1000"/>
              <a:buFontTx/>
              <a:buNone/>
            </a:pPr>
            <a:r>
              <a:rPr lang="ca-ES" sz="1200" b="1" dirty="0"/>
              <a:t>Calendari d'accions
</a:t>
            </a:r>
            <a:r>
              <a:rPr lang="ca-ES" sz="1200" b="0" dirty="0"/>
              <a:t>Ara toca posar en marxa totes les accions que cal fer, amb la prioritat que assignada al calendari. D'acord amb les accions i el temps estimat que poden durar, les afegirem una a una en el calendari, indicant en quina data comença l'acció i en quina data programada ha d’estar completada, això ajudarà a augmentar el grau de compromís en tractar de complir amb la previsió establerta</a:t>
            </a:r>
            <a:r>
              <a:rPr lang="ca-ES" sz="1200" b="1" dirty="0"/>
              <a:t>.</a:t>
            </a:r>
            <a:br>
              <a:rPr lang="ca-ES" sz="1200" b="0" dirty="0"/>
            </a:br>
            <a:endParaRPr lang="ca-ES" sz="1200" b="0" dirty="0"/>
          </a:p>
          <a:p>
            <a:pPr marL="0" lvl="0" indent="0" algn="l" rtl="0">
              <a:lnSpc>
                <a:spcPct val="100000"/>
              </a:lnSpc>
              <a:spcBef>
                <a:spcPts val="0"/>
              </a:spcBef>
              <a:spcAft>
                <a:spcPts val="0"/>
              </a:spcAft>
              <a:buClr>
                <a:schemeClr val="dk1"/>
              </a:buClr>
              <a:buSzPts val="1000"/>
              <a:buFontTx/>
              <a:buNone/>
            </a:pPr>
            <a:r>
              <a:rPr lang="ca-ES" sz="1200" b="1" dirty="0"/>
              <a:t>Avaluar el progrés
</a:t>
            </a:r>
            <a:r>
              <a:rPr lang="ca-ES" sz="1200" b="0" dirty="0"/>
              <a:t>Un cop a la setmana avaluar si estem complint amb els terminis proposats i analitzar les desviacions produïdes per tornar a ajustar la data de finalització.</a:t>
            </a:r>
            <a:br>
              <a:rPr lang="ca-ES" sz="1200" b="0" dirty="0"/>
            </a:br>
            <a:r>
              <a:rPr lang="ca-ES" sz="1200" b="0" dirty="0"/>
              <a:t>Alhora, segurament haurem d'afegir noves tasques que aniran apareixent.</a:t>
            </a:r>
            <a:br>
              <a:rPr lang="ca-ES" sz="1200" b="0" dirty="0"/>
            </a:br>
            <a:r>
              <a:rPr lang="ca-ES" sz="1200" b="0" dirty="0"/>
              <a:t>Aquesta és una tasca normal en aquest procés, per la qual cosa ningú ha de desesperar-se o perdre l'esperança per reorganitzar el calendari. </a:t>
            </a:r>
          </a:p>
          <a:p>
            <a:pPr marL="0" lvl="0" indent="0" algn="l" rtl="0">
              <a:lnSpc>
                <a:spcPct val="100000"/>
              </a:lnSpc>
              <a:spcBef>
                <a:spcPts val="0"/>
              </a:spcBef>
              <a:spcAft>
                <a:spcPts val="0"/>
              </a:spcAft>
              <a:buClr>
                <a:schemeClr val="dk1"/>
              </a:buClr>
              <a:buSzPts val="1000"/>
              <a:buFontTx/>
              <a:buNone/>
            </a:pPr>
            <a:r>
              <a:rPr lang="ca-ES" sz="1200" b="0" dirty="0"/>
              <a:t>Caldrà </a:t>
            </a:r>
            <a:r>
              <a:rPr lang="ca-ES" sz="1200" b="1" dirty="0"/>
              <a:t>fer-ho sovint. Acostumem-nos!!</a:t>
            </a:r>
            <a:br>
              <a:rPr lang="ca-ES" sz="1200" b="0" dirty="0"/>
            </a:br>
            <a:endParaRPr lang="ca-ES" sz="1200" b="0" dirty="0"/>
          </a:p>
          <a:p>
            <a:pPr marL="0" lvl="0" indent="0" algn="l" rtl="0">
              <a:lnSpc>
                <a:spcPct val="100000"/>
              </a:lnSpc>
              <a:spcBef>
                <a:spcPts val="0"/>
              </a:spcBef>
              <a:spcAft>
                <a:spcPts val="0"/>
              </a:spcAft>
              <a:buClr>
                <a:schemeClr val="dk1"/>
              </a:buClr>
              <a:buSzPts val="1000"/>
              <a:buFontTx/>
              <a:buNone/>
            </a:pPr>
            <a:r>
              <a:rPr lang="ca-ES" sz="1200" b="1" dirty="0"/>
              <a:t>Flexibilitat/Persistència.
</a:t>
            </a:r>
            <a:r>
              <a:rPr lang="ca-ES" sz="1200" b="0" dirty="0"/>
              <a:t>Hi haurà molts factors que obligaran a ajustar les previsions inicials, per tant, a admetre que el ritme esperat no s'aconsegueix o s'ha aconseguit més ràpid del que pensàvem.</a:t>
            </a:r>
            <a:br>
              <a:rPr lang="ca-ES" sz="1200" b="0" dirty="0"/>
            </a:br>
            <a:r>
              <a:rPr lang="ca-ES" sz="1200" b="0" dirty="0"/>
              <a:t>Això és part d'aquest component de flexibilitat que hem de tenir i saber gestionar sense afectar el nostre veritable propòsit que és l'obertura del negoci.</a:t>
            </a:r>
            <a:br>
              <a:rPr lang="ca-ES" sz="1200" b="0" dirty="0"/>
            </a:br>
            <a:r>
              <a:rPr lang="ca-ES" sz="1200" b="0" dirty="0"/>
              <a:t>Sovint són factors externs els que ho causaran i altres interns. Siguin quins siguin, sempre cal una dosi de flexibilitat i sobretot de persistència per no tirar la tovallola.</a:t>
            </a:r>
            <a:endParaRPr lang="ca-ES" b="0"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14</a:t>
            </a:fld>
            <a:endParaRPr lang="es-ES"/>
          </a:p>
        </p:txBody>
      </p:sp>
    </p:spTree>
    <p:extLst>
      <p:ext uri="{BB962C8B-B14F-4D97-AF65-F5344CB8AC3E}">
        <p14:creationId xmlns:p14="http://schemas.microsoft.com/office/powerpoint/2010/main" val="12921726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600"/>
              <a:buFont typeface="Calibri"/>
              <a:buNone/>
            </a:pPr>
            <a:r>
              <a:rPr lang="ca-ES" sz="1200" b="1" noProof="0" dirty="0"/>
              <a:t>ANÀLISI DE COMPETÈNCIA
</a:t>
            </a:r>
            <a:r>
              <a:rPr lang="ca-ES" sz="1200" b="0" noProof="0" dirty="0"/>
              <a:t>És essencial dur a terme un estudi de mercat per conèixer la possible competència i els clients potencials. </a:t>
            </a:r>
            <a:br>
              <a:rPr lang="ca-ES" sz="1200" b="0" noProof="0" dirty="0"/>
            </a:br>
            <a:r>
              <a:rPr lang="ca-ES" sz="1200" b="0" noProof="0" dirty="0"/>
              <a:t>S’ha de saber en quin entorn es vol iniciar el negoci, mirar els preus de la competència, quins locals utilitzen, quins serveis donen, a quins preus, quin perfil de client tenen ...</a:t>
            </a:r>
            <a:br>
              <a:rPr lang="ca-ES" sz="1200" b="0" noProof="0" dirty="0"/>
            </a:br>
            <a:r>
              <a:rPr lang="ca-ES" sz="1200" b="0" noProof="0" dirty="0"/>
              <a:t>Si el nostre negoci està a peu de carrer, requerirà un treball de camp de diversos dies per tenir una idea clara. No oblidar que les empreses a peu de carrer també tenen competència en les vendes per Internet. Per exemple, una sabateria no només competeix amb les altres sabateries del barri, sinó amb les que venen en línia.</a:t>
            </a:r>
            <a:br>
              <a:rPr lang="ca-ES" sz="1200" b="0" noProof="0" dirty="0"/>
            </a:br>
            <a:endParaRPr lang="ca-ES" sz="1200" b="0" noProof="0" dirty="0"/>
          </a:p>
          <a:p>
            <a:r>
              <a:rPr lang="ca-ES" sz="1200" b="1" noProof="0" dirty="0">
                <a:solidFill>
                  <a:schemeClr val="tx2"/>
                </a:solidFill>
              </a:rPr>
              <a:t>PREGUNTAR A L'EXTERIOR:
</a:t>
            </a:r>
            <a:r>
              <a:rPr lang="ca-ES" sz="1200" b="0" noProof="0" dirty="0">
                <a:solidFill>
                  <a:schemeClr val="tx2"/>
                </a:solidFill>
              </a:rPr>
              <a:t>És summament important conèixer l'opinió dels "protagonistes" del nostre negoci. 
Indicar clarament que no preguntarem a la competència directa, si no a aquells negocis similars al nostre, però en un lloc on la implantació del nostre negoci no l'afecti a ell (no se senti perjudicat)</a:t>
            </a:r>
            <a:endParaRPr lang="ca-ES" b="0"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15</a:t>
            </a:fld>
            <a:endParaRPr lang="es-ES"/>
          </a:p>
        </p:txBody>
      </p:sp>
    </p:spTree>
    <p:extLst>
      <p:ext uri="{BB962C8B-B14F-4D97-AF65-F5344CB8AC3E}">
        <p14:creationId xmlns:p14="http://schemas.microsoft.com/office/powerpoint/2010/main" val="2724344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pPr>
              <a:buSzPts val="1400"/>
            </a:pPr>
            <a:r>
              <a:rPr lang="ca-ES" noProof="0" dirty="0"/>
              <a:t>En primer lloc, cal identificar els </a:t>
            </a:r>
            <a:r>
              <a:rPr lang="ca-ES" b="1" noProof="0" dirty="0"/>
              <a:t>factors competitius en què es basa la competència</a:t>
            </a:r>
            <a:r>
              <a:rPr lang="ca-ES" noProof="0" dirty="0"/>
              <a:t>, és a dir, en què han invertit i en què s'han centrat per ser diferents de la resta.</a:t>
            </a:r>
          </a:p>
          <a:p>
            <a:pPr>
              <a:buSzPts val="1400"/>
            </a:pPr>
            <a:br>
              <a:rPr lang="ca-ES" noProof="0" dirty="0"/>
            </a:br>
            <a:r>
              <a:rPr lang="ca-ES" noProof="0" dirty="0"/>
              <a:t>Aprofitar l'oportunitat per explicar un exemple, en el sector de la restauració. Específicament pels restaurants, els factors competitius podrien ser:
- Ubicació
- Decoració
- Qualitat dels aliments
- Tenir un bon cuiner
- Preu
- Ambient ...</a:t>
            </a:r>
          </a:p>
          <a:p>
            <a:pPr>
              <a:buSzPts val="1400"/>
            </a:pPr>
            <a:endParaRPr lang="ca-ES" noProof="0" dirty="0"/>
          </a:p>
          <a:p>
            <a:pPr marL="0" indent="0">
              <a:lnSpc>
                <a:spcPct val="150000"/>
              </a:lnSpc>
              <a:spcBef>
                <a:spcPts val="1600"/>
              </a:spcBef>
              <a:buClr>
                <a:schemeClr val="accent5">
                  <a:lumMod val="60000"/>
                  <a:lumOff val="40000"/>
                </a:schemeClr>
              </a:buClr>
              <a:buNone/>
            </a:pPr>
            <a:r>
              <a:rPr lang="ca-ES" sz="1200" spc="23" noProof="0" dirty="0">
                <a:solidFill>
                  <a:schemeClr val="tx1">
                    <a:lumMod val="65000"/>
                    <a:lumOff val="35000"/>
                  </a:schemeClr>
                </a:solidFill>
              </a:rPr>
              <a:t>Estudi dels </a:t>
            </a:r>
            <a:r>
              <a:rPr lang="ca-ES" sz="1200" b="1" spc="23" noProof="0" dirty="0">
                <a:solidFill>
                  <a:schemeClr val="tx1">
                    <a:lumMod val="65000"/>
                    <a:lumOff val="35000"/>
                  </a:schemeClr>
                </a:solidFill>
              </a:rPr>
              <a:t>factors competitius </a:t>
            </a:r>
            <a:r>
              <a:rPr lang="ca-ES" sz="1200" spc="23" noProof="0" dirty="0">
                <a:solidFill>
                  <a:schemeClr val="tx1">
                    <a:lumMod val="65000"/>
                    <a:lumOff val="35000"/>
                  </a:schemeClr>
                </a:solidFill>
              </a:rPr>
              <a:t>de la competència (preu, servei, imatge, disseny, qualitat,...). </a:t>
            </a:r>
          </a:p>
          <a:p>
            <a:pPr marL="0" indent="0">
              <a:lnSpc>
                <a:spcPct val="150000"/>
              </a:lnSpc>
              <a:spcBef>
                <a:spcPts val="1600"/>
              </a:spcBef>
              <a:buClr>
                <a:schemeClr val="accent5">
                  <a:lumMod val="60000"/>
                  <a:lumOff val="40000"/>
                </a:schemeClr>
              </a:buClr>
              <a:buNone/>
            </a:pPr>
            <a:r>
              <a:rPr lang="ca-ES" sz="1200" spc="23" noProof="0" dirty="0">
                <a:solidFill>
                  <a:schemeClr val="tx1">
                    <a:lumMod val="65000"/>
                    <a:lumOff val="35000"/>
                  </a:schemeClr>
                </a:solidFill>
              </a:rPr>
              <a:t>Aquests són els factors on les empreses inverteixen perquè els clients els hi comprin.</a:t>
            </a:r>
          </a:p>
          <a:p>
            <a:pPr marL="0" indent="0">
              <a:lnSpc>
                <a:spcPct val="150000"/>
              </a:lnSpc>
              <a:spcBef>
                <a:spcPts val="1600"/>
              </a:spcBef>
              <a:buClr>
                <a:schemeClr val="accent5">
                  <a:lumMod val="60000"/>
                  <a:lumOff val="40000"/>
                </a:schemeClr>
              </a:buClr>
              <a:buNone/>
            </a:pPr>
            <a:endParaRPr lang="ca-ES" sz="1200" spc="23" noProof="0" dirty="0">
              <a:solidFill>
                <a:schemeClr val="tx1">
                  <a:lumMod val="65000"/>
                  <a:lumOff val="35000"/>
                </a:schemeClr>
              </a:solidFill>
            </a:endParaRPr>
          </a:p>
          <a:p>
            <a:pPr marL="0" indent="0">
              <a:lnSpc>
                <a:spcPct val="150000"/>
              </a:lnSpc>
              <a:spcBef>
                <a:spcPts val="1600"/>
              </a:spcBef>
              <a:buClr>
                <a:schemeClr val="accent5">
                  <a:lumMod val="60000"/>
                  <a:lumOff val="40000"/>
                </a:schemeClr>
              </a:buClr>
              <a:buNone/>
            </a:pPr>
            <a:r>
              <a:rPr lang="ca-ES" sz="1200" spc="23" noProof="0" dirty="0">
                <a:solidFill>
                  <a:schemeClr val="tx1">
                    <a:lumMod val="65000"/>
                    <a:lumOff val="35000"/>
                  </a:schemeClr>
                </a:solidFill>
              </a:rPr>
              <a:t>Un cop identificats els factors, </a:t>
            </a:r>
            <a:r>
              <a:rPr lang="ca-ES" sz="1200" b="1" spc="23" noProof="0" dirty="0">
                <a:solidFill>
                  <a:schemeClr val="tx1">
                    <a:lumMod val="65000"/>
                    <a:lumOff val="35000"/>
                  </a:schemeClr>
                </a:solidFill>
              </a:rPr>
              <a:t>cal avaluar-los</a:t>
            </a:r>
            <a:r>
              <a:rPr lang="ca-ES" sz="1200" spc="23" noProof="0" dirty="0">
                <a:solidFill>
                  <a:schemeClr val="tx1">
                    <a:lumMod val="65000"/>
                    <a:lumOff val="35000"/>
                  </a:schemeClr>
                </a:solidFill>
              </a:rPr>
              <a:t>, per veure quins factors potenciar i quins no. 
Com més es potenciï un factor, </a:t>
            </a:r>
            <a:r>
              <a:rPr lang="ca-ES" sz="1200" b="1" spc="23" noProof="0" dirty="0">
                <a:solidFill>
                  <a:schemeClr val="tx1">
                    <a:lumMod val="65000"/>
                    <a:lumOff val="35000"/>
                  </a:schemeClr>
                </a:solidFill>
              </a:rPr>
              <a:t>més inversió </a:t>
            </a:r>
            <a:r>
              <a:rPr lang="ca-ES" sz="1200" spc="23" noProof="0" dirty="0">
                <a:solidFill>
                  <a:schemeClr val="tx1">
                    <a:lumMod val="65000"/>
                    <a:lumOff val="35000"/>
                  </a:schemeClr>
                </a:solidFill>
              </a:rPr>
              <a:t>se li dedicarà.
Un cop identificats i avaluats els factors, ja es pot fer la </a:t>
            </a:r>
            <a:r>
              <a:rPr lang="ca-ES" sz="1200" b="1" spc="23" noProof="0" dirty="0">
                <a:solidFill>
                  <a:schemeClr val="tx1">
                    <a:lumMod val="65000"/>
                    <a:lumOff val="35000"/>
                  </a:schemeClr>
                </a:solidFill>
              </a:rPr>
              <a:t>corba de valor de la competència</a:t>
            </a:r>
            <a:r>
              <a:rPr lang="ca-ES" sz="1200" spc="23" noProof="0" dirty="0">
                <a:solidFill>
                  <a:schemeClr val="tx1">
                    <a:lumMod val="65000"/>
                    <a:lumOff val="35000"/>
                  </a:schemeClr>
                </a:solidFill>
              </a:rPr>
              <a:t>, i ja es pot crear l’estratègia de diferenciació.</a:t>
            </a:r>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16</a:t>
            </a:fld>
            <a:endParaRPr lang="es-ES"/>
          </a:p>
        </p:txBody>
      </p:sp>
    </p:spTree>
    <p:extLst>
      <p:ext uri="{BB962C8B-B14F-4D97-AF65-F5344CB8AC3E}">
        <p14:creationId xmlns:p14="http://schemas.microsoft.com/office/powerpoint/2010/main" val="2482710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pPr algn="just"/>
            <a:r>
              <a:rPr lang="ca-ES" b="1" noProof="0" dirty="0"/>
              <a:t>Cas "Restaurants al meu barri".
</a:t>
            </a:r>
            <a:r>
              <a:rPr lang="ca-ES" b="0" noProof="0" dirty="0"/>
              <a:t>Explicar que es treballarà en la diferenciació a través d'un cas pràctic de restaurants de barri. 
Presentar els dos primers restaurants de la diapositiva, Casa Pepe i Còsmic. Són al barri on també volem obrir el nostre restaurant. A continuació, presentar també la nostra proposta. 
Aquest cas pràctic serveix d'exemple per veure els factors que destaquen cadascun d'ells i la nostra proposta de diferenciació del Restaurant Propi.
</a:t>
            </a:r>
          </a:p>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17</a:t>
            </a:fld>
            <a:endParaRPr lang="es-ES"/>
          </a:p>
        </p:txBody>
      </p:sp>
    </p:spTree>
    <p:extLst>
      <p:ext uri="{BB962C8B-B14F-4D97-AF65-F5344CB8AC3E}">
        <p14:creationId xmlns:p14="http://schemas.microsoft.com/office/powerpoint/2010/main" val="1868598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pPr algn="just"/>
            <a:r>
              <a:rPr lang="ca-ES" b="1" noProof="0" dirty="0"/>
              <a:t>Restaurants del meu barri.</a:t>
            </a:r>
          </a:p>
          <a:p>
            <a:pPr algn="just"/>
            <a:r>
              <a:rPr lang="ca-ES" noProof="0" dirty="0"/>
              <a:t>Comparar els factors competitius d'un restaurant de luxe (Còsmic), un restaurant de menú que busca la rotació (Casa Pepe) i el posicionament del nostre restaurant (Restaurant Propi). 
Destaca que la proposta de diferenciació del nostre restaurant busca mantenir-se en un punt mitjà entre tots dos, destacant com a principal factor diferenciador la música en directe.</a:t>
            </a:r>
          </a:p>
          <a:p>
            <a:pPr algn="just"/>
            <a:r>
              <a:rPr lang="es-ES" dirty="0"/>
              <a:t>
</a:t>
            </a:r>
          </a:p>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18</a:t>
            </a:fld>
            <a:endParaRPr lang="es-ES"/>
          </a:p>
        </p:txBody>
      </p:sp>
    </p:spTree>
    <p:extLst>
      <p:ext uri="{BB962C8B-B14F-4D97-AF65-F5344CB8AC3E}">
        <p14:creationId xmlns:p14="http://schemas.microsoft.com/office/powerpoint/2010/main" val="21884901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ca-ES" b="1" noProof="0" dirty="0"/>
              <a:t>Conclusió de la diferenciació.</a:t>
            </a:r>
          </a:p>
          <a:p>
            <a:pPr algn="just"/>
            <a:endParaRPr lang="ca-ES" b="1" noProof="0" dirty="0"/>
          </a:p>
          <a:p>
            <a:pPr algn="just"/>
            <a:r>
              <a:rPr lang="ca-ES" noProof="0" dirty="0"/>
              <a:t>Es pot apostar per donar més valor i reflectir-ho en el preu. S’ha d'esperar que els meus clients potencials apostin per aquest valor que estic aportant i estiguin disposats a pagar més per obtenir-lo.
Per contra, puc donar menys valor i traslladar-lo a una reducció de preus, amb l'esperança que els meus clients potencials prefereixin pagar menys, a canvi d'obtenir menys valor (és el que IKEA ha fet).
El que no es pot fer és augmentar el valor i no reflectir-lo en el preu, ja que això no serà financerament sostenible i generarà pèrdues</a:t>
            </a:r>
          </a:p>
        </p:txBody>
      </p:sp>
      <p:sp>
        <p:nvSpPr>
          <p:cNvPr id="4" name="Marcador de número de diapositiva 3"/>
          <p:cNvSpPr>
            <a:spLocks noGrp="1"/>
          </p:cNvSpPr>
          <p:nvPr>
            <p:ph type="sldNum" sz="quarter" idx="5"/>
          </p:nvPr>
        </p:nvSpPr>
        <p:spPr/>
        <p:txBody>
          <a:bodyPr/>
          <a:lstStyle/>
          <a:p>
            <a:fld id="{22F91D68-8BDE-4C09-B810-9E71AF06237A}" type="slidenum">
              <a:rPr lang="es-ES" smtClean="0"/>
              <a:t>19</a:t>
            </a:fld>
            <a:endParaRPr lang="es-ES"/>
          </a:p>
        </p:txBody>
      </p:sp>
    </p:spTree>
    <p:extLst>
      <p:ext uri="{BB962C8B-B14F-4D97-AF65-F5344CB8AC3E}">
        <p14:creationId xmlns:p14="http://schemas.microsoft.com/office/powerpoint/2010/main" val="286978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ca-ES" noProof="0" dirty="0"/>
              <a:t>A l’hora de crear la idea negoci i el seu context inicial, una eina summament útil per descriure el Pla de negoci és la matriu DAFO, que facilitarà una visió del nostre projecte respecte a les característiques internes i la situació externa. Aquesta eina s'utilitzarà durant tot el procés, fins i tot es retocarà diverses vegades, fins que permeti tenir una visió real i global del negoci.
La primera premissa és que cal ser absolutament sincer, no enganyar-se a un mateix, </a:t>
            </a:r>
            <a:r>
              <a:rPr lang="ca-ES" noProof="0" dirty="0" err="1"/>
              <a:t>minoritzant</a:t>
            </a:r>
            <a:r>
              <a:rPr lang="ca-ES" noProof="0" dirty="0"/>
              <a:t> les debilitats i amenaces o exagerant les fortaleses i oportunitats.
Aquesta matriu és convenient modificar-la un cop a la setmana en la fase de gestió del projecte i un cop al trimestre/any quan el negoci ja estigui en marxa, ja que és absolutament canviant. Apareixeran noves amenaces i oportunitats.
Una breu definició de cada casella podria ser:</a:t>
            </a:r>
          </a:p>
          <a:p>
            <a:pPr algn="just"/>
            <a:endParaRPr lang="ca-ES" noProof="0" dirty="0"/>
          </a:p>
          <a:p>
            <a:pPr marL="177675" indent="-177675" algn="just">
              <a:buFont typeface="Arial" panose="020B0604020202020204" pitchFamily="34" charset="0"/>
              <a:buChar char="•"/>
            </a:pPr>
            <a:r>
              <a:rPr lang="ca-ES" b="1" noProof="0" dirty="0"/>
              <a:t>Debilitats: </a:t>
            </a:r>
            <a:r>
              <a:rPr lang="ca-ES" b="0" noProof="0" dirty="0"/>
              <a:t>factors que poden contribuir a alentir el bon acompliment del negoci/projecte. Exemple: dificultats per adaptar-se als canvis que puguin sorgir, poca presència al mercat ...</a:t>
            </a:r>
            <a:r>
              <a:rPr lang="ca-ES" noProof="0" dirty="0"/>
              <a:t>
</a:t>
            </a:r>
            <a:r>
              <a:rPr lang="ca-ES" b="1" noProof="0" dirty="0"/>
              <a:t>Amenaces: </a:t>
            </a:r>
            <a:r>
              <a:rPr lang="ca-ES" b="0" noProof="0" dirty="0"/>
              <a:t>situacions negatives externes que poden afectar el nostre projecte/negoci i que s’haurien de tractar de gestionar/eliminar. Exemple: que ens copiïn el nostre model de negoci, que s'obri una botiga similar a prop de nosaltres...</a:t>
            </a:r>
            <a:r>
              <a:rPr lang="ca-ES" noProof="0" dirty="0"/>
              <a:t>
</a:t>
            </a:r>
            <a:r>
              <a:rPr lang="ca-ES" b="1" noProof="0" dirty="0"/>
              <a:t>Fortaleses:</a:t>
            </a:r>
            <a:r>
              <a:rPr lang="ca-ES" noProof="0" dirty="0"/>
              <a:t> característiques que permeten generar un avantatge competitiu sobre la competència. Exemple, disponibilitat de mitjans econòmics, bona formació del personal...
</a:t>
            </a:r>
            <a:r>
              <a:rPr lang="ca-ES" b="1" noProof="0" dirty="0"/>
              <a:t>Oportunitats:</a:t>
            </a:r>
            <a:r>
              <a:rPr lang="ca-ES" noProof="0" dirty="0"/>
              <a:t> factors positius de l'entorn que, un cop identificats, es poden aprofitar. Exemple: entrar en un nou segment de clients...</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20</a:t>
            </a:fld>
            <a:endParaRPr lang="es-ES"/>
          </a:p>
        </p:txBody>
      </p:sp>
    </p:spTree>
    <p:extLst>
      <p:ext uri="{BB962C8B-B14F-4D97-AF65-F5344CB8AC3E}">
        <p14:creationId xmlns:p14="http://schemas.microsoft.com/office/powerpoint/2010/main" val="22606409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784471">
              <a:defRPr/>
            </a:pPr>
            <a:r>
              <a:rPr lang="ca-ES" sz="1200" kern="100" noProof="0" dirty="0">
                <a:latin typeface="Calibri" panose="020F0502020204030204" pitchFamily="34" charset="0"/>
                <a:ea typeface="Calibri" panose="020F0502020204030204" pitchFamily="34" charset="0"/>
                <a:cs typeface="Times New Roman" panose="02020603050405020304" pitchFamily="18" charset="0"/>
              </a:rPr>
              <a:t>Gairebé totes les empreses tenen un o més competidors al mercat. 
S’ha vist en el DAFO la importància que tenen els competidors en el nostre negoci.
Es necessita una breu descripció general de com comercialitzar la proposta de valor única per al teu públic objectiu, acompanyada d'un pla d'accions. A això l'anomenem PLA DE MÀRQUETING.</a:t>
            </a:r>
          </a:p>
          <a:p>
            <a:pPr defTabSz="784471">
              <a:defRPr/>
            </a:pPr>
            <a:endParaRPr lang="ca-ES" noProof="0" dirty="0"/>
          </a:p>
          <a:p>
            <a:r>
              <a:rPr lang="ca-ES" noProof="0" dirty="0"/>
              <a:t>Recordar que el Punt d'equilibri serà tractat posteriorment dins del Pla econòmic.</a:t>
            </a:r>
          </a:p>
          <a:p>
            <a:endParaRPr lang="ca-ES" noProof="0" dirty="0"/>
          </a:p>
          <a:p>
            <a:pPr>
              <a:lnSpc>
                <a:spcPct val="107000"/>
              </a:lnSpc>
              <a:spcAft>
                <a:spcPts val="820"/>
              </a:spcAft>
            </a:pPr>
            <a:r>
              <a:rPr lang="ca-ES" sz="1200" b="1" kern="100" noProof="0" dirty="0">
                <a:latin typeface="Calibri" panose="020F0502020204030204" pitchFamily="34" charset="0"/>
                <a:ea typeface="Calibri" panose="020F0502020204030204" pitchFamily="34" charset="0"/>
                <a:cs typeface="Times New Roman" panose="02020603050405020304" pitchFamily="18" charset="0"/>
              </a:rPr>
              <a:t>Estratègia de màrqueting:</a:t>
            </a:r>
          </a:p>
          <a:p>
            <a:pPr>
              <a:lnSpc>
                <a:spcPct val="107000"/>
              </a:lnSpc>
              <a:spcAft>
                <a:spcPts val="820"/>
              </a:spcAft>
            </a:pPr>
            <a:r>
              <a:rPr lang="ca-ES" sz="1200" kern="100" noProof="0" dirty="0">
                <a:latin typeface="Calibri" panose="020F0502020204030204" pitchFamily="34" charset="0"/>
                <a:ea typeface="Calibri" panose="020F0502020204030204" pitchFamily="34" charset="0"/>
                <a:cs typeface="Times New Roman" panose="02020603050405020304" pitchFamily="18" charset="0"/>
              </a:rPr>
              <a:t>Com s'incorporarà la teva empresa a l'entorn? En què es diferencia el teu negoci de la competència i de quina manera els seus productes o serveis són millors? Els teus possibles socis/inversors ho han de saber. Per a això, cal dur a terme una investigació de mercat i planificar una estratègia per definir els objectius de màrqueting.
Primer, descriure el mercat en el qual vols entrar: la seva mida actual, tendències i demografia. </a:t>
            </a:r>
          </a:p>
          <a:p>
            <a:pPr>
              <a:lnSpc>
                <a:spcPct val="107000"/>
              </a:lnSpc>
              <a:spcAft>
                <a:spcPts val="820"/>
              </a:spcAft>
            </a:pPr>
            <a:r>
              <a:rPr lang="ca-ES" sz="1200" kern="100" noProof="0" dirty="0">
                <a:latin typeface="Calibri" panose="020F0502020204030204" pitchFamily="34" charset="0"/>
                <a:ea typeface="Calibri" panose="020F0502020204030204" pitchFamily="34" charset="0"/>
                <a:cs typeface="Times New Roman" panose="02020603050405020304" pitchFamily="18" charset="0"/>
              </a:rPr>
              <a:t>A continuació, explicar com encaixa el teu negoci. </a:t>
            </a:r>
          </a:p>
          <a:p>
            <a:pPr>
              <a:lnSpc>
                <a:spcPct val="107000"/>
              </a:lnSpc>
              <a:spcAft>
                <a:spcPts val="820"/>
              </a:spcAft>
            </a:pPr>
            <a:r>
              <a:rPr lang="ca-ES" sz="1200" kern="100" noProof="0" dirty="0">
                <a:latin typeface="Calibri" panose="020F0502020204030204" pitchFamily="34" charset="0"/>
                <a:ea typeface="Calibri" panose="020F0502020204030204" pitchFamily="34" charset="0"/>
                <a:cs typeface="Times New Roman" panose="02020603050405020304" pitchFamily="18" charset="0"/>
              </a:rPr>
              <a:t>Després, observar la competència. Analitzar les empreses que ofereixen productes o serveis iguals o similars. Cal tenir en compte els seus punts forts i febles. Després, mostrar com s'adapta la teva empresa. La teva proposta de venda única diferencia la teva empresa de les de la competència. Aquest és el punt de partida per a la teva estratègia de màrqueting. Algunes de les preguntes a abordar aquí són les següents:</a:t>
            </a:r>
          </a:p>
          <a:p>
            <a:pPr>
              <a:lnSpc>
                <a:spcPct val="107000"/>
              </a:lnSpc>
              <a:spcAft>
                <a:spcPts val="820"/>
              </a:spcAft>
            </a:pPr>
            <a:r>
              <a:rPr lang="ca-ES" sz="1200" kern="100" noProof="0" dirty="0">
                <a:latin typeface="Calibri" panose="020F0502020204030204" pitchFamily="34" charset="0"/>
                <a:ea typeface="Calibri" panose="020F0502020204030204" pitchFamily="34" charset="0"/>
                <a:cs typeface="Times New Roman" panose="02020603050405020304" pitchFamily="18" charset="0"/>
              </a:rPr>
              <a:t>- Com arribaràs als teus clients potencials?
- Com els convertiràs en clients i com els conservaràs?
- Quins canals faràs servir per a les teves campanyes de màrqueting? Pensa en el correu electrònic, les xarxes socials, i els anuncis digitals, entre d'altres.</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21</a:t>
            </a:fld>
            <a:endParaRPr lang="es-ES"/>
          </a:p>
        </p:txBody>
      </p:sp>
    </p:spTree>
    <p:extLst>
      <p:ext uri="{BB962C8B-B14F-4D97-AF65-F5344CB8AC3E}">
        <p14:creationId xmlns:p14="http://schemas.microsoft.com/office/powerpoint/2010/main" val="38383683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ca-ES" noProof="0" dirty="0"/>
              <a:t>Petita pausa per presentar un nou capítol, passem del QUÈ al COM. </a:t>
            </a:r>
            <a:r>
              <a:rPr lang="ca-ES" sz="1200" kern="100" noProof="0" dirty="0">
                <a:ea typeface="Calibri" panose="020F0502020204030204" pitchFamily="34" charset="0"/>
                <a:cs typeface="Times New Roman" panose="02020603050405020304" pitchFamily="18" charset="0"/>
              </a:rPr>
              <a:t>Pla operatiu</a:t>
            </a:r>
          </a:p>
          <a:p>
            <a:pPr marL="342900" lvl="1" indent="-342900">
              <a:lnSpc>
                <a:spcPct val="107000"/>
              </a:lnSpc>
              <a:buFont typeface="Arial" panose="020B0604020202020204" pitchFamily="34" charset="0"/>
              <a:buChar char="•"/>
            </a:pPr>
            <a:r>
              <a:rPr lang="ca-ES" sz="1200" kern="100" noProof="0" dirty="0">
                <a:ea typeface="Calibri" panose="020F0502020204030204" pitchFamily="34" charset="0"/>
                <a:cs typeface="Times New Roman" panose="02020603050405020304" pitchFamily="18" charset="0"/>
              </a:rPr>
              <a:t>Pla econòmic
Viabilitat del negoci
Seguiment executiu</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22</a:t>
            </a:fld>
            <a:endParaRPr lang="es-ES"/>
          </a:p>
        </p:txBody>
      </p:sp>
    </p:spTree>
    <p:extLst>
      <p:ext uri="{BB962C8B-B14F-4D97-AF65-F5344CB8AC3E}">
        <p14:creationId xmlns:p14="http://schemas.microsoft.com/office/powerpoint/2010/main" val="14183580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ca-ES" b="1" noProof="0" dirty="0"/>
              <a:t>Dues accions:</a:t>
            </a:r>
          </a:p>
          <a:p>
            <a:r>
              <a:rPr lang="ca-ES" noProof="0" dirty="0"/>
              <a:t>Com desenvoluparé les meves operacions (producció o serveis)
Com em desenvoluparé econòmicament</a:t>
            </a:r>
          </a:p>
          <a:p>
            <a:endParaRPr lang="ca-ES" noProof="0" dirty="0"/>
          </a:p>
          <a:p>
            <a:pPr marL="0" indent="0">
              <a:buFont typeface="Arial" panose="020B0604020202020204" pitchFamily="34" charset="0"/>
              <a:buNone/>
            </a:pPr>
            <a:r>
              <a:rPr lang="ca-ES" b="1" noProof="0" dirty="0"/>
              <a:t>Vigilant: 
</a:t>
            </a:r>
            <a:r>
              <a:rPr lang="ca-ES" b="0" noProof="0" dirty="0"/>
              <a:t>les desviacions i riscos potencials
la viabilitat econòmica</a:t>
            </a:r>
            <a:endParaRPr lang="ca-ES" b="0"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23</a:t>
            </a:fld>
            <a:endParaRPr lang="es-ES"/>
          </a:p>
        </p:txBody>
      </p:sp>
    </p:spTree>
    <p:extLst>
      <p:ext uri="{BB962C8B-B14F-4D97-AF65-F5344CB8AC3E}">
        <p14:creationId xmlns:p14="http://schemas.microsoft.com/office/powerpoint/2010/main" val="15862353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ca-ES" noProof="0" dirty="0"/>
              <a:t>Aquí caldrà pensar en COM vaig fer la meva feina. Recordar el DAFO.
Se fer-ho?
Amb qui ho puc fer (només sol o amb ajudes)?</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24</a:t>
            </a:fld>
            <a:endParaRPr lang="es-ES"/>
          </a:p>
        </p:txBody>
      </p:sp>
    </p:spTree>
    <p:extLst>
      <p:ext uri="{BB962C8B-B14F-4D97-AF65-F5344CB8AC3E}">
        <p14:creationId xmlns:p14="http://schemas.microsoft.com/office/powerpoint/2010/main" val="16945899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a-ES" noProof="0" dirty="0"/>
              <a:t>No confondre viabilitat tècnica amb viabilitat econòmica. 
La viabilitat econòmica vindrà després. 
</a:t>
            </a:r>
            <a:r>
              <a:rPr lang="ca-ES" b="1" noProof="0" dirty="0"/>
              <a:t>Viabilitat tècnica: </a:t>
            </a:r>
            <a:r>
              <a:rPr lang="ca-ES" noProof="0" dirty="0"/>
              <a:t>és possible fer bé el meu producte/servei? No serà una utopia que tinc al meu cap?</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25</a:t>
            </a:fld>
            <a:endParaRPr lang="es-ES"/>
          </a:p>
        </p:txBody>
      </p:sp>
    </p:spTree>
    <p:extLst>
      <p:ext uri="{BB962C8B-B14F-4D97-AF65-F5344CB8AC3E}">
        <p14:creationId xmlns:p14="http://schemas.microsoft.com/office/powerpoint/2010/main" val="34471430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ca-ES" noProof="0" dirty="0"/>
              <a:t>Aquest és un dels apartats clau de Pla de Negoci. 
Cal posar especial cura en la seva elaboració. 
És el principal motiu de fracàs en l'arrencada d'un nou negoci</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26</a:t>
            </a:fld>
            <a:endParaRPr lang="es-ES"/>
          </a:p>
        </p:txBody>
      </p:sp>
    </p:spTree>
    <p:extLst>
      <p:ext uri="{BB962C8B-B14F-4D97-AF65-F5344CB8AC3E}">
        <p14:creationId xmlns:p14="http://schemas.microsoft.com/office/powerpoint/2010/main" val="26985028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ca-ES" b="1" noProof="0" dirty="0"/>
              <a:t>Propòsits del Pla Econòmic:</a:t>
            </a:r>
          </a:p>
          <a:p>
            <a:endParaRPr lang="ca-ES" noProof="0" dirty="0"/>
          </a:p>
          <a:p>
            <a:r>
              <a:rPr lang="ca-ES" noProof="0" dirty="0"/>
              <a:t>- Conèixer la inversió inicial necessària per convertir la idea en realitat, i saber com finançar aquesta inversió.
- Saber quants ingressos ha de generar el negoci per cobrir les despeses</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27</a:t>
            </a:fld>
            <a:endParaRPr lang="es-ES"/>
          </a:p>
        </p:txBody>
      </p:sp>
    </p:spTree>
    <p:extLst>
      <p:ext uri="{BB962C8B-B14F-4D97-AF65-F5344CB8AC3E}">
        <p14:creationId xmlns:p14="http://schemas.microsoft.com/office/powerpoint/2010/main" val="2588433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ca-ES" b="1" noProof="0" dirty="0"/>
              <a:t>Inversió inicial.</a:t>
            </a:r>
          </a:p>
          <a:p>
            <a:pPr algn="just"/>
            <a:r>
              <a:rPr lang="ca-ES" noProof="0" dirty="0"/>
              <a:t>La inversió inicial és la quantitat de diners que s’han d'invertir abans d'obrir la porta del negoci.
Aquest càlcul és important per conèixer la quantitat de finançament necessari, si és que és necessita. Per exemple, és possible que calgui maquinària, elements de transport, mà d'obra... o bé serveis com el d'una gestoria o una assessoria.
Si se sap quant costa obrir i es descompta la quantitat disponible, la diferència és el finançament que es necessita.</a:t>
            </a:r>
          </a:p>
          <a:p>
            <a:pPr algn="just"/>
            <a:r>
              <a:rPr lang="ca-ES" noProof="0" dirty="0"/>
              <a:t>Algú haurà de proporcionar finançament: família, amics o entitats financeres. Cal saber-ho, ja que la seva quota mensual de devolució esdevé una despesa que s’haurà de calcular.
</a:t>
            </a:r>
            <a:r>
              <a:rPr lang="ca-ES" sz="800" noProof="0" dirty="0"/>
              <a:t>
Cal ser molt curós en el seu càlcul. Implica ser molt precisos amb les despeses mensuals que s’hauran de suportar, ja que d'aquesta manera s’obtindrà el volum de vendes que es necessiten i es podrà veure si són assolibles o no. Si no ho són, la nostra idea no és econòmicament viable i en aquest cas també, una retirada a temps és una victòria.</a:t>
            </a:r>
            <a:endParaRPr lang="ca-ES" noProof="0"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28</a:t>
            </a:fld>
            <a:endParaRPr lang="es-ES"/>
          </a:p>
        </p:txBody>
      </p:sp>
    </p:spTree>
    <p:extLst>
      <p:ext uri="{BB962C8B-B14F-4D97-AF65-F5344CB8AC3E}">
        <p14:creationId xmlns:p14="http://schemas.microsoft.com/office/powerpoint/2010/main" val="28504204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ca-ES" sz="1600" noProof="0" dirty="0"/>
              <a:t>Explicar com calcular la inversió inicial necessària.
Per calcular-ho és important diferenciar entre els conceptes d'Inversió i de Despesa.
La principal diferència entre Inversió i Despesa és el retorn que s’obtindrà de cadascun d'ells. Mentre que amb la Inversió s’espera aconseguir un rendiment actual i en el futur, la Despesa és només l'ús d'un bé o servei a canvi d'una contraprestació.
</a:t>
            </a:r>
            <a:endParaRPr lang="ca-ES" b="1" noProof="0" dirty="0"/>
          </a:p>
          <a:p>
            <a:pPr algn="just"/>
            <a:r>
              <a:rPr lang="ca-ES" b="1" noProof="0" dirty="0"/>
              <a:t>Inversions:</a:t>
            </a:r>
          </a:p>
          <a:p>
            <a:pPr algn="just"/>
            <a:r>
              <a:rPr lang="ca-ES" noProof="0" dirty="0"/>
              <a:t>Cal incloure en aquest apartat tots els diners que es gastaran en conceptes que, en principi, tindran una permanència més o menys llarga.
Per exemple: Obres del local, mobiliari, màquines necessàries, equips informàtics, vehicles, el que es paga per utilitzar marques, patents o franquícies, els dipòsits o bons que qualsevol proveïdor o llogater exigeixi...
Tots aquests conceptes requereixen una contribució inicial però no periòdica.
Si bé el que més interessa conèixer és la quantitat que necessària immediatament, és bo tenir en compte les quantitats que amb seguretat s’hauran de gastar els dos primers anys. No per afegir-los ara mateix com a pressupost, sinó per tenir-les en compte.
</a:t>
            </a:r>
          </a:p>
          <a:p>
            <a:pPr algn="just"/>
            <a:r>
              <a:rPr lang="ca-ES" b="1" noProof="0" dirty="0"/>
              <a:t>Despeses
</a:t>
            </a:r>
            <a:r>
              <a:rPr lang="ca-ES" noProof="0" dirty="0"/>
              <a:t>Aquí caldrà incloure totes les quantitats que caldrà gastar per utilitzar béns o serveis per iniciar la nostra activitat.
Per exemple: estoc inicial per a obertura, alta de subministraments, gestoria, permisos, llicències, costos promocionals, costos de finançament i el que és molt important: el fons d’emergència.
Per molta cura que és posi amb els càlculs, sempre sorgirà un esdeveniment imprevist pel qual s’haurà de tenir disponibilitat, per tant, és bo calcular una quantitat per cobrir aquestes possibles contingències.
</a:t>
            </a:r>
          </a:p>
          <a:p>
            <a:pPr algn="just"/>
            <a:r>
              <a:rPr lang="ca-ES" b="1" noProof="0" dirty="0"/>
              <a:t>Resum</a:t>
            </a:r>
          </a:p>
          <a:p>
            <a:pPr algn="just"/>
            <a:r>
              <a:rPr lang="ca-ES" noProof="0" dirty="0"/>
              <a:t>Si s’han fet bé els càlculs només s’ha de veure quant finançament es necessita.
Afegir les Inversions i Despeses calculades per obtenir la Inversió Inicial Total.
Si d'això es resta la quantitat de diners que aportats de la nostra butxaca, s’obtindrà la quantitat que es necessita finançar.</a:t>
            </a:r>
          </a:p>
          <a:p>
            <a:pPr algn="just"/>
            <a:r>
              <a:rPr lang="ca-ES" noProof="0" dirty="0"/>
              <a:t>Aquesta quantitat de finançament representarà una despesa mensual de reemborsament que s’haurà de tenir en compte.
Fins i tot, si aquesta quantitat la deixen parents sense interessos, s'ha de tenir en compte la seva devolució. No es pot pensar, "ja ho tornaré quan pugui", i no tenir-la en compte. Cal valorar si el negoci és capaç de generar recursos per poder retornar aquests diners prestats.</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29</a:t>
            </a:fld>
            <a:endParaRPr lang="es-ES"/>
          </a:p>
        </p:txBody>
      </p:sp>
    </p:spTree>
    <p:extLst>
      <p:ext uri="{BB962C8B-B14F-4D97-AF65-F5344CB8AC3E}">
        <p14:creationId xmlns:p14="http://schemas.microsoft.com/office/powerpoint/2010/main" val="10632887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ca-ES" noProof="0" dirty="0"/>
              <a:t>Aquesta diapositiva només requereix traslladar càlculs que ja s’han fet anteriorment.
En la part inicial d'INVERSIÓ INICIAL incloure els imports corresponents a Inversió i Despeses que s’han calculat abans.
A la part d'APORTACIONS només cal incloure la quantitat que nosaltres aportem al negoci.
La diferència entre tots dos serà la quantitat necessària de FINANÇAMENT.
També és aconsellable explicar que, tot i que l'anàlisi important és la del moment immediat, sí se sap que s’haurà de fer alguna inversió o despesa l'any següent que requereixi finançament s’haurà també de valorar.</a:t>
            </a:r>
          </a:p>
          <a:p>
            <a:pPr algn="just"/>
            <a:r>
              <a:rPr lang="ca-ES" noProof="0" dirty="0"/>
              <a:t>Malgrat la simplicitat del càlcul cal fer dues reflexions:</a:t>
            </a:r>
          </a:p>
          <a:p>
            <a:pPr algn="just"/>
            <a:endParaRPr lang="ca-ES" sz="800" b="1" noProof="0" dirty="0"/>
          </a:p>
          <a:p>
            <a:pPr algn="just"/>
            <a:r>
              <a:rPr lang="ca-ES" sz="800" b="1" noProof="0" dirty="0"/>
              <a:t>Contribucions</a:t>
            </a:r>
          </a:p>
          <a:p>
            <a:pPr marL="0" lvl="0" indent="-60631" algn="just"/>
            <a:r>
              <a:rPr lang="ca-ES" sz="800" noProof="0" dirty="0"/>
              <a:t>Cal assenyalar que en les APORTACIONS només es consideren les que fem nosaltres.
Sovint, les persones consideren el finançament que fan familiars o amics com APORTACIONS, ja que no ho han de demanar a un banc, i això pot portar a creure que aquest finançament no s'han d'incloure com a diners a retornar, provocant que no es contempli cap quota mensual per al seu reemborsament, a diferència del que succeeix quan els diners els deixa un banc.
Això és totalment erroni. Si el nostre negoci no és capaç de generar diners per pagar el finançament rebut per iniciar-lo, el nostre negoci no és viable.
És pot acceptar que aquestes contribucions dels familiars són a interès zero i que el període de reemborsament és una cosa més llarga, però la seva devolució ha de ser contemplada.</a:t>
            </a:r>
          </a:p>
          <a:p>
            <a:pPr marL="0" lvl="0" indent="-60631" algn="just"/>
            <a:r>
              <a:rPr lang="ca-ES" sz="800" noProof="0" dirty="0"/>
              <a:t>
</a:t>
            </a:r>
            <a:r>
              <a:rPr lang="ca-ES" b="1" noProof="0" dirty="0"/>
              <a:t>Percentatge de finançament:</a:t>
            </a:r>
          </a:p>
          <a:p>
            <a:pPr marL="0" lvl="0" indent="-60631" algn="l"/>
            <a:r>
              <a:rPr lang="ca-ES" noProof="0" dirty="0"/>
              <a:t>L' altra reflexió és sobre el percentatge de finançament respecte a la nostra contribució inicial.
No es poden donar percentatges recomanats, però sí que es pot fer la reflexió que com més gran sigui el percentatge de finançament demanat:
El banc o qui hagi de donar el finançament ho veurà pitjor.
S’haurà de suportar una major càrrega de quota i interessos que obligarà a vendre més per poder pagar.</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30</a:t>
            </a:fld>
            <a:endParaRPr lang="es-ES"/>
          </a:p>
        </p:txBody>
      </p:sp>
    </p:spTree>
    <p:extLst>
      <p:ext uri="{BB962C8B-B14F-4D97-AF65-F5344CB8AC3E}">
        <p14:creationId xmlns:p14="http://schemas.microsoft.com/office/powerpoint/2010/main" val="31856234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ca-ES" b="0" u="none" noProof="0" dirty="0"/>
              <a:t>Posem com a exemple un nou negoci. 
La Margarida va obrir una botiga de llaminadures al seu barri i està analitzant la viabilitat del seu nou negoci.
Ha realitzat els seus estudis de DESPESES i INVERSIONS i té els següents resultats.</a:t>
            </a:r>
          </a:p>
          <a:p>
            <a:pPr algn="just"/>
            <a:endParaRPr lang="ca-ES" b="0" u="none" noProof="0" dirty="0"/>
          </a:p>
          <a:p>
            <a:pPr algn="just"/>
            <a:r>
              <a:rPr lang="ca-ES" b="0" u="none" noProof="0" dirty="0"/>
              <a:t>En la primera part de la diapositiva es veuen tots els ítems en ordre alfabètic. Fer la següent pregunta:
</a:t>
            </a:r>
            <a:r>
              <a:rPr lang="ca-ES" b="1" u="none" noProof="0" dirty="0"/>
              <a:t>De tots els apartats reflectits aquí, Quins són Inversió? i Quines són Despeses?</a:t>
            </a:r>
            <a:r>
              <a:rPr lang="ca-ES" b="0" u="none" noProof="0" dirty="0"/>
              <a:t>
Després, anar descobrint pas a pas cada columna per veure el resultat final.</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31</a:t>
            </a:fld>
            <a:endParaRPr lang="es-ES"/>
          </a:p>
        </p:txBody>
      </p:sp>
    </p:spTree>
    <p:extLst>
      <p:ext uri="{BB962C8B-B14F-4D97-AF65-F5344CB8AC3E}">
        <p14:creationId xmlns:p14="http://schemas.microsoft.com/office/powerpoint/2010/main" val="12006794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ca-ES" noProof="0" dirty="0"/>
              <a:t>La suma de la inversió i les despeses és la següent:
Inversió: 5.430 €.
Despeses: 2.050 €.</a:t>
            </a:r>
          </a:p>
          <a:p>
            <a:pPr algn="just"/>
            <a:endParaRPr lang="ca-ES" noProof="0" dirty="0"/>
          </a:p>
          <a:p>
            <a:pPr algn="just"/>
            <a:r>
              <a:rPr lang="ca-ES" noProof="0" dirty="0"/>
              <a:t>Aportacions: aporta 1.480€ dels nostres estalvis i necessitarà un finançament de 6.000€. Explicar que això representa aproximadament el 20%.</a:t>
            </a:r>
          </a:p>
          <a:p>
            <a:pPr algn="just"/>
            <a:r>
              <a:rPr lang="ca-ES" noProof="0" dirty="0"/>
              <a:t>
Apareix que el total a finançar és de 6.000€. Amb un termini d'amortització de 5 anys s’hauria de pagar una quota d'aproximadament 120€.</a:t>
            </a:r>
          </a:p>
          <a:p>
            <a:pPr algn="just"/>
            <a:endParaRPr lang="ca-ES" b="1" noProof="0" dirty="0"/>
          </a:p>
          <a:p>
            <a:pPr algn="just"/>
            <a:r>
              <a:rPr lang="ca-ES" b="1" noProof="0" dirty="0"/>
              <a:t>Recordar que les aportacions d'amics i familiars tenen l'obligació de ser ¡retornades!. Llevat que siguin considerades com a Donació.</a:t>
            </a:r>
            <a:endParaRPr lang="ca-ES" noProof="0"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32</a:t>
            </a:fld>
            <a:endParaRPr lang="es-ES"/>
          </a:p>
        </p:txBody>
      </p:sp>
    </p:spTree>
    <p:extLst>
      <p:ext uri="{BB962C8B-B14F-4D97-AF65-F5344CB8AC3E}">
        <p14:creationId xmlns:p14="http://schemas.microsoft.com/office/powerpoint/2010/main" val="32733857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ca-ES" sz="1200" b="1" kern="1200" noProof="0" dirty="0">
                <a:solidFill>
                  <a:schemeClr val="tx1"/>
                </a:solidFill>
                <a:latin typeface="+mn-lt"/>
              </a:rPr>
              <a:t>L'endeutament pot ser raonable i ajudar-nos o pot ser tot el contrari.</a:t>
            </a:r>
          </a:p>
          <a:p>
            <a:endParaRPr lang="ca-ES" sz="1200" b="1" kern="1200" noProof="0" dirty="0">
              <a:solidFill>
                <a:schemeClr val="tx1"/>
              </a:solidFill>
              <a:latin typeface="+mn-lt"/>
            </a:endParaRPr>
          </a:p>
          <a:p>
            <a:r>
              <a:rPr lang="ca-ES" sz="1200" kern="1200" noProof="0" dirty="0">
                <a:solidFill>
                  <a:schemeClr val="tx1"/>
                </a:solidFill>
                <a:latin typeface="+mn-lt"/>
              </a:rPr>
              <a:t>Podem parlar </a:t>
            </a:r>
            <a:r>
              <a:rPr lang="ca-ES" sz="1200" b="1" kern="1200" noProof="0" dirty="0">
                <a:solidFill>
                  <a:schemeClr val="tx1"/>
                </a:solidFill>
                <a:latin typeface="+mn-lt"/>
              </a:rPr>
              <a:t>d'endeutament raonable </a:t>
            </a:r>
            <a:r>
              <a:rPr lang="ca-ES" sz="1200" kern="1200" noProof="0" dirty="0">
                <a:solidFill>
                  <a:schemeClr val="tx1"/>
                </a:solidFill>
                <a:latin typeface="+mn-lt"/>
              </a:rPr>
              <a:t>quan els diners s'utilitzen per comprar productes que permeten treballar (per exemple, un ordinador) o que permeten substituir una despesa (per exemple, si comprem un local i deixem de pagar el de lloguer).</a:t>
            </a:r>
          </a:p>
          <a:p>
            <a:r>
              <a:rPr lang="ca-ES" sz="1200" kern="1200" noProof="0" dirty="0">
                <a:solidFill>
                  <a:schemeClr val="tx1"/>
                </a:solidFill>
                <a:latin typeface="+mn-lt"/>
              </a:rPr>
              <a:t>
En canvi, l' </a:t>
            </a:r>
            <a:r>
              <a:rPr lang="ca-ES" sz="1200" b="1" kern="1200" noProof="0" dirty="0">
                <a:solidFill>
                  <a:schemeClr val="tx1"/>
                </a:solidFill>
                <a:latin typeface="+mn-lt"/>
              </a:rPr>
              <a:t>endeutament no serà raonable </a:t>
            </a:r>
            <a:r>
              <a:rPr lang="ca-ES" sz="1200" kern="1200" noProof="0" dirty="0">
                <a:solidFill>
                  <a:schemeClr val="tx1"/>
                </a:solidFill>
                <a:latin typeface="+mn-lt"/>
              </a:rPr>
              <a:t>quan sobrepassi el límit de l' assumible o quan </a:t>
            </a:r>
            <a:r>
              <a:rPr lang="ca-ES" sz="1200" kern="1200" noProof="0" dirty="0" err="1">
                <a:solidFill>
                  <a:schemeClr val="tx1"/>
                </a:solidFill>
                <a:latin typeface="+mn-lt"/>
              </a:rPr>
              <a:t>s</a:t>
            </a:r>
            <a:r>
              <a:rPr lang="ca-ES" sz="1200" kern="1200" noProof="0" dirty="0">
                <a:solidFill>
                  <a:schemeClr val="tx1"/>
                </a:solidFill>
                <a:latin typeface="+mn-lt"/>
              </a:rPr>
              <a:t>' adquireixin productes que no són necessaris.
Raonable: comprar una casa, un ordinador per treballar, pagar un màster al nostre net a l'estranger.
No raonable: les vacances, les rebaixes o una festa per al nét.
També hi haurà casos que dependran de la situació: una moto per sortir el cap de setmana com a caprici no és raonable, però una per anar a la feina en un polígon sí que ho serà.</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33</a:t>
            </a:fld>
            <a:endParaRPr lang="es-ES"/>
          </a:p>
        </p:txBody>
      </p:sp>
    </p:spTree>
    <p:extLst>
      <p:ext uri="{BB962C8B-B14F-4D97-AF65-F5344CB8AC3E}">
        <p14:creationId xmlns:p14="http://schemas.microsoft.com/office/powerpoint/2010/main" val="42180512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84978-55DD-DDDD-7832-AEF47B18533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43190C6-9268-2A92-2092-2DFB21D6437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C5ADB18-0E2F-1A2B-3C0B-77DF10BBE3C4}"/>
              </a:ext>
            </a:extLst>
          </p:cNvPr>
          <p:cNvSpPr>
            <a:spLocks noGrp="1"/>
          </p:cNvSpPr>
          <p:nvPr>
            <p:ph type="body" idx="1"/>
          </p:nvPr>
        </p:nvSpPr>
        <p:spPr/>
        <p:txBody>
          <a:bodyPr/>
          <a:lstStyle/>
          <a:p>
            <a:pPr algn="l"/>
            <a:r>
              <a:rPr lang="es-ES" noProof="0" dirty="0"/>
              <a:t>
</a:t>
            </a:r>
            <a:endParaRPr lang="ca-ES" noProof="0" dirty="0"/>
          </a:p>
        </p:txBody>
      </p:sp>
      <p:sp>
        <p:nvSpPr>
          <p:cNvPr id="4" name="Marcador de número de diapositiva 3">
            <a:extLst>
              <a:ext uri="{FF2B5EF4-FFF2-40B4-BE49-F238E27FC236}">
                <a16:creationId xmlns:a16="http://schemas.microsoft.com/office/drawing/2014/main" id="{38F6179E-AA27-78CB-70EF-5C60DFF7F59A}"/>
              </a:ext>
            </a:extLst>
          </p:cNvPr>
          <p:cNvSpPr>
            <a:spLocks noGrp="1"/>
          </p:cNvSpPr>
          <p:nvPr>
            <p:ph type="sldNum" sz="quarter" idx="5"/>
          </p:nvPr>
        </p:nvSpPr>
        <p:spPr/>
        <p:txBody>
          <a:bodyPr/>
          <a:lstStyle/>
          <a:p>
            <a:fld id="{8BCA1779-D1FC-4193-883D-B84C1D8C432D}" type="slidenum">
              <a:rPr lang="ca-ES" smtClean="0"/>
              <a:pPr/>
              <a:t>34</a:t>
            </a:fld>
            <a:endParaRPr lang="ca-ES"/>
          </a:p>
        </p:txBody>
      </p:sp>
    </p:spTree>
    <p:extLst>
      <p:ext uri="{BB962C8B-B14F-4D97-AF65-F5344CB8AC3E}">
        <p14:creationId xmlns:p14="http://schemas.microsoft.com/office/powerpoint/2010/main" val="31229005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a-ES" sz="1200" b="1" kern="100" noProof="0" dirty="0">
                <a:effectLst/>
                <a:latin typeface="Calibri" panose="020F0502020204030204" pitchFamily="34" charset="0"/>
                <a:ea typeface="Calibri" panose="020F0502020204030204" pitchFamily="34" charset="0"/>
                <a:cs typeface="Times New Roman" panose="02020603050405020304" pitchFamily="18" charset="0"/>
              </a:rPr>
              <a:t>Punt d' equilibri:</a:t>
            </a:r>
          </a:p>
          <a:p>
            <a:pPr marL="0" marR="0" lvl="0" indent="0" algn="l" defTabSz="914400" rtl="0" eaLnBrk="1" fontAlgn="auto" latinLnBrk="0" hangingPunct="1">
              <a:lnSpc>
                <a:spcPct val="100000"/>
              </a:lnSpc>
              <a:spcBef>
                <a:spcPts val="0"/>
              </a:spcBef>
              <a:spcAft>
                <a:spcPts val="0"/>
              </a:spcAft>
              <a:buClrTx/>
              <a:buSzTx/>
              <a:buFontTx/>
              <a:buNone/>
              <a:tabLst/>
              <a:defRPr/>
            </a:pPr>
            <a:r>
              <a:rPr lang="ca-ES" sz="1200" kern="100" noProof="0" dirty="0">
                <a:effectLst/>
                <a:latin typeface="Calibri" panose="020F0502020204030204" pitchFamily="34" charset="0"/>
                <a:ea typeface="Calibri" panose="020F0502020204030204" pitchFamily="34" charset="0"/>
                <a:cs typeface="Times New Roman" panose="02020603050405020304" pitchFamily="18" charset="0"/>
              </a:rPr>
              <a:t>Moment en què els ingressos cobreixen els costos totals. Es calcula per determinar quantes unitats de producte o serveis haig de vendre per cobrir tots els costos. O també, quin és el preu de debò per cobrir aquests costos. En aquest punt el nostre negoci no té guanys, però tampoc té pèrdues.</a:t>
            </a:r>
            <a:r>
              <a:rPr lang="ca-ES" sz="1000" noProof="0" dirty="0"/>
              <a:t>
A partir d’aquest punt, si augmenten les vendes o augmenta el preu de venda hi haurà guanys, però si no s’arriba hi haurà pèrdues.</a:t>
            </a:r>
            <a:r>
              <a:rPr lang="ca-ES" altLang="es-ES" noProof="0" dirty="0"/>
              <a:t> </a:t>
            </a:r>
          </a:p>
          <a:p>
            <a:pPr eaLnBrk="1" hangingPunct="1"/>
            <a:endParaRPr lang="ca-ES" altLang="es-ES" noProof="0" dirty="0"/>
          </a:p>
          <a:p>
            <a:pPr eaLnBrk="1" hangingPunct="1"/>
            <a:r>
              <a:rPr lang="ca-ES" altLang="es-ES" noProof="0" dirty="0"/>
              <a:t>Ingressos = Preu Venda x Volum
Cost Total = Cost matèria</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35</a:t>
            </a:fld>
            <a:endParaRPr lang="es-ES"/>
          </a:p>
        </p:txBody>
      </p:sp>
    </p:spTree>
    <p:extLst>
      <p:ext uri="{BB962C8B-B14F-4D97-AF65-F5344CB8AC3E}">
        <p14:creationId xmlns:p14="http://schemas.microsoft.com/office/powerpoint/2010/main" val="22019374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nSpc>
                <a:spcPct val="107000"/>
              </a:lnSpc>
              <a:spcAft>
                <a:spcPts val="856"/>
              </a:spcAft>
            </a:pPr>
            <a:r>
              <a:rPr lang="ca-ES" noProof="0" dirty="0"/>
              <a:t>Remarcar la importància de fer un seguiment periòdic del Pla de Negoci, per analitzar les desviacions sobre el previst i, si escau, actuar i fer accions correctives.</a:t>
            </a:r>
          </a:p>
          <a:p>
            <a:pPr>
              <a:lnSpc>
                <a:spcPct val="107000"/>
              </a:lnSpc>
              <a:spcAft>
                <a:spcPts val="856"/>
              </a:spcAft>
            </a:pPr>
            <a:r>
              <a:rPr lang="ca-ES" noProof="0" dirty="0"/>
              <a:t>
Aconsellar el RIGOR tant en l'elaboració inicial de les accions a prendre, com en el seguiment i posteriors correccions</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36</a:t>
            </a:fld>
            <a:endParaRPr lang="es-ES"/>
          </a:p>
        </p:txBody>
      </p:sp>
    </p:spTree>
    <p:extLst>
      <p:ext uri="{BB962C8B-B14F-4D97-AF65-F5344CB8AC3E}">
        <p14:creationId xmlns:p14="http://schemas.microsoft.com/office/powerpoint/2010/main" val="6714983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ca-ES" noProof="0" dirty="0"/>
              <a:t>El model presentat aquí és un model més. Hi ha diferents models i diferents capítols.
Indicar que aquest model caldrà adaptar-lo a cada negoci.</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38</a:t>
            </a:fld>
            <a:endParaRPr lang="es-ES"/>
          </a:p>
        </p:txBody>
      </p:sp>
    </p:spTree>
    <p:extLst>
      <p:ext uri="{BB962C8B-B14F-4D97-AF65-F5344CB8AC3E}">
        <p14:creationId xmlns:p14="http://schemas.microsoft.com/office/powerpoint/2010/main" val="4824596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ca-ES" noProof="0" dirty="0"/>
              <a:t>En aquesta diapositiva s’han inclòs diferents ítems possibles a afegir en cadascun dels capítols.</a:t>
            </a:r>
          </a:p>
          <a:p>
            <a:r>
              <a:rPr lang="ca-ES" noProof="0" dirty="0"/>
              <a:t>
En la xerrada, no es tracta de presentar tots els punts, és simplement una guia perquè l'emprenedor la utilitzi en el moment de redactar el seu Pla de Negoci, adaptant/eliminat cadascun d'aquests punts</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39</a:t>
            </a:fld>
            <a:endParaRPr lang="es-ES"/>
          </a:p>
        </p:txBody>
      </p:sp>
    </p:spTree>
    <p:extLst>
      <p:ext uri="{BB962C8B-B14F-4D97-AF65-F5344CB8AC3E}">
        <p14:creationId xmlns:p14="http://schemas.microsoft.com/office/powerpoint/2010/main" val="41563765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3"/>
        <p:cNvGrpSpPr/>
        <p:nvPr/>
      </p:nvGrpSpPr>
      <p:grpSpPr>
        <a:xfrm>
          <a:off x="0" y="0"/>
          <a:ext cx="0" cy="0"/>
          <a:chOff x="0" y="0"/>
          <a:chExt cx="0" cy="0"/>
        </a:xfrm>
      </p:grpSpPr>
      <p:sp>
        <p:nvSpPr>
          <p:cNvPr id="1564" name="Google Shape;156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5" name="Google Shape;156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6931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Slide - La Caixa" userDrawn="1">
  <p:cSld name="Text Slide - La Caixa">
    <p:spTree>
      <p:nvGrpSpPr>
        <p:cNvPr id="1" name="Shape 31"/>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803FFA18-51C5-7992-72F0-54C0CD1FDEDC}"/>
              </a:ext>
            </a:extLst>
          </p:cNvPr>
          <p:cNvSpPr>
            <a:spLocks noGrp="1"/>
          </p:cNvSpPr>
          <p:nvPr>
            <p:ph type="sldNum" sz="quarter" idx="11"/>
          </p:nvPr>
        </p:nvSpPr>
        <p:spPr/>
        <p:txBody>
          <a:bodyPr/>
          <a:lstStyle/>
          <a:p>
            <a:fld id="{4A143CD5-B93A-4293-9767-3D735F73CFC0}" type="slidenum">
              <a:rPr lang="es-ES" smtClean="0"/>
              <a:t>‹#›</a:t>
            </a:fld>
            <a:endParaRPr lang="es-ES"/>
          </a:p>
        </p:txBody>
      </p:sp>
      <p:grpSp>
        <p:nvGrpSpPr>
          <p:cNvPr id="10" name="Agrupa 21">
            <a:extLst>
              <a:ext uri="{FF2B5EF4-FFF2-40B4-BE49-F238E27FC236}">
                <a16:creationId xmlns:a16="http://schemas.microsoft.com/office/drawing/2014/main" id="{9C061603-DDB5-E1B8-E66E-9B7E2F22BF5C}"/>
              </a:ext>
            </a:extLst>
          </p:cNvPr>
          <p:cNvGrpSpPr/>
          <p:nvPr userDrawn="1"/>
        </p:nvGrpSpPr>
        <p:grpSpPr>
          <a:xfrm>
            <a:off x="70452" y="110836"/>
            <a:ext cx="4251659" cy="604862"/>
            <a:chOff x="432101" y="548536"/>
            <a:chExt cx="4251659" cy="604862"/>
          </a:xfrm>
        </p:grpSpPr>
        <p:sp>
          <p:nvSpPr>
            <p:cNvPr id="11" name="QuadreDeText 17">
              <a:extLst>
                <a:ext uri="{FF2B5EF4-FFF2-40B4-BE49-F238E27FC236}">
                  <a16:creationId xmlns:a16="http://schemas.microsoft.com/office/drawing/2014/main" id="{360AA60E-3A51-6477-8915-0875B3D33763}"/>
                </a:ext>
              </a:extLst>
            </p:cNvPr>
            <p:cNvSpPr txBox="1"/>
            <p:nvPr/>
          </p:nvSpPr>
          <p:spPr>
            <a:xfrm>
              <a:off x="432101" y="548536"/>
              <a:ext cx="4251659" cy="584775"/>
            </a:xfrm>
            <a:prstGeom prst="rect">
              <a:avLst/>
            </a:prstGeom>
            <a:noFill/>
          </p:spPr>
          <p:txBody>
            <a:bodyPr wrap="square" rtlCol="0">
              <a:spAutoFit/>
            </a:bodyPr>
            <a:lstStyle/>
            <a:p>
              <a:r>
                <a:rPr lang="ca-ES" sz="3200" noProof="0">
                  <a:solidFill>
                    <a:srgbClr val="00B0F0"/>
                  </a:solidFill>
                </a:rPr>
                <a:t>Pla de Negoci</a:t>
              </a:r>
            </a:p>
          </p:txBody>
        </p:sp>
        <p:cxnSp>
          <p:nvCxnSpPr>
            <p:cNvPr id="12" name="Conector recto 10">
              <a:extLst>
                <a:ext uri="{FF2B5EF4-FFF2-40B4-BE49-F238E27FC236}">
                  <a16:creationId xmlns:a16="http://schemas.microsoft.com/office/drawing/2014/main" id="{B29D05D2-3081-E0A6-9F08-58F5D55A2863}"/>
                </a:ext>
              </a:extLst>
            </p:cNvPr>
            <p:cNvCxnSpPr>
              <a:cxnSpLocks/>
            </p:cNvCxnSpPr>
            <p:nvPr/>
          </p:nvCxnSpPr>
          <p:spPr>
            <a:xfrm flipH="1">
              <a:off x="540231" y="1153398"/>
              <a:ext cx="1731456" cy="0"/>
            </a:xfrm>
            <a:prstGeom prst="line">
              <a:avLst/>
            </a:prstGeom>
            <a:ln w="38100">
              <a:solidFill>
                <a:srgbClr val="61D4F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70479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Encabezado de sección">
    <p:spTree>
      <p:nvGrpSpPr>
        <p:cNvPr id="1" name=""/>
        <p:cNvGrpSpPr/>
        <p:nvPr/>
      </p:nvGrpSpPr>
      <p:grpSpPr>
        <a:xfrm>
          <a:off x="0" y="0"/>
          <a:ext cx="0" cy="0"/>
          <a:chOff x="0" y="0"/>
          <a:chExt cx="0" cy="0"/>
        </a:xfrm>
      </p:grpSpPr>
      <p:grpSp>
        <p:nvGrpSpPr>
          <p:cNvPr id="5" name="Agrupa 21">
            <a:extLst>
              <a:ext uri="{FF2B5EF4-FFF2-40B4-BE49-F238E27FC236}">
                <a16:creationId xmlns:a16="http://schemas.microsoft.com/office/drawing/2014/main" id="{29580F14-B65A-6139-C26D-6BAB3D291F33}"/>
              </a:ext>
            </a:extLst>
          </p:cNvPr>
          <p:cNvGrpSpPr/>
          <p:nvPr userDrawn="1"/>
        </p:nvGrpSpPr>
        <p:grpSpPr>
          <a:xfrm>
            <a:off x="70452" y="110836"/>
            <a:ext cx="4251659" cy="604862"/>
            <a:chOff x="432101" y="548536"/>
            <a:chExt cx="4251659" cy="604862"/>
          </a:xfrm>
        </p:grpSpPr>
        <p:sp>
          <p:nvSpPr>
            <p:cNvPr id="6" name="QuadreDeText 17">
              <a:extLst>
                <a:ext uri="{FF2B5EF4-FFF2-40B4-BE49-F238E27FC236}">
                  <a16:creationId xmlns:a16="http://schemas.microsoft.com/office/drawing/2014/main" id="{EC452A2F-D3E2-16F2-F302-E7F10A6B7874}"/>
                </a:ext>
              </a:extLst>
            </p:cNvPr>
            <p:cNvSpPr txBox="1"/>
            <p:nvPr/>
          </p:nvSpPr>
          <p:spPr>
            <a:xfrm>
              <a:off x="432101" y="548536"/>
              <a:ext cx="4251659" cy="584775"/>
            </a:xfrm>
            <a:prstGeom prst="rect">
              <a:avLst/>
            </a:prstGeom>
            <a:noFill/>
          </p:spPr>
          <p:txBody>
            <a:bodyPr wrap="square" rtlCol="0">
              <a:spAutoFit/>
            </a:bodyPr>
            <a:lstStyle/>
            <a:p>
              <a:r>
                <a:rPr lang="ca-ES" sz="3200" noProof="0">
                  <a:solidFill>
                    <a:srgbClr val="00B0F0"/>
                  </a:solidFill>
                </a:rPr>
                <a:t>Pla de Negoci</a:t>
              </a:r>
            </a:p>
          </p:txBody>
        </p:sp>
        <p:cxnSp>
          <p:nvCxnSpPr>
            <p:cNvPr id="7" name="Conector recto 10">
              <a:extLst>
                <a:ext uri="{FF2B5EF4-FFF2-40B4-BE49-F238E27FC236}">
                  <a16:creationId xmlns:a16="http://schemas.microsoft.com/office/drawing/2014/main" id="{032ADB52-2B7E-835A-5B28-1493B27A5264}"/>
                </a:ext>
              </a:extLst>
            </p:cNvPr>
            <p:cNvCxnSpPr>
              <a:cxnSpLocks/>
            </p:cNvCxnSpPr>
            <p:nvPr/>
          </p:nvCxnSpPr>
          <p:spPr>
            <a:xfrm flipH="1">
              <a:off x="540231" y="1153398"/>
              <a:ext cx="1731456" cy="0"/>
            </a:xfrm>
            <a:prstGeom prst="line">
              <a:avLst/>
            </a:prstGeom>
            <a:ln w="38100">
              <a:solidFill>
                <a:srgbClr val="61D4FF"/>
              </a:solidFill>
            </a:ln>
          </p:spPr>
          <p:style>
            <a:lnRef idx="1">
              <a:schemeClr val="accent1"/>
            </a:lnRef>
            <a:fillRef idx="0">
              <a:schemeClr val="accent1"/>
            </a:fillRef>
            <a:effectRef idx="0">
              <a:schemeClr val="accent1"/>
            </a:effectRef>
            <a:fontRef idx="minor">
              <a:schemeClr val="tx1"/>
            </a:fontRef>
          </p:style>
        </p:cxnSp>
      </p:grpSp>
      <p:sp>
        <p:nvSpPr>
          <p:cNvPr id="2" name="Título 1">
            <a:extLst>
              <a:ext uri="{FF2B5EF4-FFF2-40B4-BE49-F238E27FC236}">
                <a16:creationId xmlns:a16="http://schemas.microsoft.com/office/drawing/2014/main" id="{04B9C7E7-7250-EB43-A8B0-5986FA884CB7}"/>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ca-ES"/>
          </a:p>
        </p:txBody>
      </p:sp>
    </p:spTree>
    <p:extLst>
      <p:ext uri="{BB962C8B-B14F-4D97-AF65-F5344CB8AC3E}">
        <p14:creationId xmlns:p14="http://schemas.microsoft.com/office/powerpoint/2010/main" val="2929568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03_Titular">
  <p:cSld name="03_Titular">
    <p:spTree>
      <p:nvGrpSpPr>
        <p:cNvPr id="1" name="Shape 13"/>
        <p:cNvGrpSpPr/>
        <p:nvPr/>
      </p:nvGrpSpPr>
      <p:grpSpPr>
        <a:xfrm>
          <a:off x="0" y="0"/>
          <a:ext cx="0" cy="0"/>
          <a:chOff x="0" y="0"/>
          <a:chExt cx="0" cy="0"/>
        </a:xfrm>
      </p:grpSpPr>
      <p:grpSp>
        <p:nvGrpSpPr>
          <p:cNvPr id="2" name="Agrupa 21">
            <a:extLst>
              <a:ext uri="{FF2B5EF4-FFF2-40B4-BE49-F238E27FC236}">
                <a16:creationId xmlns:a16="http://schemas.microsoft.com/office/drawing/2014/main" id="{64CC3ABF-7489-4081-0C8B-973E911F44C4}"/>
              </a:ext>
            </a:extLst>
          </p:cNvPr>
          <p:cNvGrpSpPr/>
          <p:nvPr userDrawn="1"/>
        </p:nvGrpSpPr>
        <p:grpSpPr>
          <a:xfrm>
            <a:off x="70452" y="110836"/>
            <a:ext cx="4251659" cy="604862"/>
            <a:chOff x="432101" y="548536"/>
            <a:chExt cx="4251659" cy="604862"/>
          </a:xfrm>
        </p:grpSpPr>
        <p:sp>
          <p:nvSpPr>
            <p:cNvPr id="3" name="QuadreDeText 17">
              <a:extLst>
                <a:ext uri="{FF2B5EF4-FFF2-40B4-BE49-F238E27FC236}">
                  <a16:creationId xmlns:a16="http://schemas.microsoft.com/office/drawing/2014/main" id="{91432AD6-1B2A-9F2E-4E2D-ED356F6B9AEC}"/>
                </a:ext>
              </a:extLst>
            </p:cNvPr>
            <p:cNvSpPr txBox="1"/>
            <p:nvPr/>
          </p:nvSpPr>
          <p:spPr>
            <a:xfrm>
              <a:off x="432101" y="548536"/>
              <a:ext cx="4251659" cy="584775"/>
            </a:xfrm>
            <a:prstGeom prst="rect">
              <a:avLst/>
            </a:prstGeom>
            <a:noFill/>
          </p:spPr>
          <p:txBody>
            <a:bodyPr wrap="square" rtlCol="0">
              <a:spAutoFit/>
            </a:bodyPr>
            <a:lstStyle/>
            <a:p>
              <a:r>
                <a:rPr lang="ca-ES" sz="3200" noProof="0">
                  <a:solidFill>
                    <a:srgbClr val="00B0F0"/>
                  </a:solidFill>
                </a:rPr>
                <a:t>Pla de Negoci</a:t>
              </a:r>
            </a:p>
          </p:txBody>
        </p:sp>
        <p:cxnSp>
          <p:nvCxnSpPr>
            <p:cNvPr id="4" name="Conector recto 10">
              <a:extLst>
                <a:ext uri="{FF2B5EF4-FFF2-40B4-BE49-F238E27FC236}">
                  <a16:creationId xmlns:a16="http://schemas.microsoft.com/office/drawing/2014/main" id="{06CBBC6E-4558-05A9-302B-EB73490755F2}"/>
                </a:ext>
              </a:extLst>
            </p:cNvPr>
            <p:cNvCxnSpPr>
              <a:cxnSpLocks/>
            </p:cNvCxnSpPr>
            <p:nvPr/>
          </p:nvCxnSpPr>
          <p:spPr>
            <a:xfrm flipH="1">
              <a:off x="540231" y="1153398"/>
              <a:ext cx="1731456" cy="0"/>
            </a:xfrm>
            <a:prstGeom prst="line">
              <a:avLst/>
            </a:prstGeom>
            <a:ln w="38100">
              <a:solidFill>
                <a:srgbClr val="61D4FF"/>
              </a:solidFill>
            </a:ln>
          </p:spPr>
          <p:style>
            <a:lnRef idx="1">
              <a:schemeClr val="accent1"/>
            </a:lnRef>
            <a:fillRef idx="0">
              <a:schemeClr val="accent1"/>
            </a:fillRef>
            <a:effectRef idx="0">
              <a:schemeClr val="accent1"/>
            </a:effectRef>
            <a:fontRef idx="minor">
              <a:schemeClr val="tx1"/>
            </a:fontRef>
          </p:style>
        </p:cxnSp>
      </p:grpSp>
      <p:sp>
        <p:nvSpPr>
          <p:cNvPr id="5" name="Título 4">
            <a:extLst>
              <a:ext uri="{FF2B5EF4-FFF2-40B4-BE49-F238E27FC236}">
                <a16:creationId xmlns:a16="http://schemas.microsoft.com/office/drawing/2014/main" id="{AFEECE2E-EF62-724E-B11A-2EDB3167584A}"/>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ca-ES"/>
          </a:p>
        </p:txBody>
      </p:sp>
    </p:spTree>
    <p:extLst>
      <p:ext uri="{BB962C8B-B14F-4D97-AF65-F5344CB8AC3E}">
        <p14:creationId xmlns:p14="http://schemas.microsoft.com/office/powerpoint/2010/main" val="3771381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03_Titular">
  <p:cSld name="4_Titular">
    <p:spTree>
      <p:nvGrpSpPr>
        <p:cNvPr id="1" name="Shape 13"/>
        <p:cNvGrpSpPr/>
        <p:nvPr/>
      </p:nvGrpSpPr>
      <p:grpSpPr>
        <a:xfrm>
          <a:off x="0" y="0"/>
          <a:ext cx="0" cy="0"/>
          <a:chOff x="0" y="0"/>
          <a:chExt cx="0" cy="0"/>
        </a:xfrm>
      </p:grpSpPr>
    </p:spTree>
    <p:extLst>
      <p:ext uri="{BB962C8B-B14F-4D97-AF65-F5344CB8AC3E}">
        <p14:creationId xmlns:p14="http://schemas.microsoft.com/office/powerpoint/2010/main" val="441695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3_Titular">
    <p:spTree>
      <p:nvGrpSpPr>
        <p:cNvPr id="1" name=""/>
        <p:cNvGrpSpPr/>
        <p:nvPr/>
      </p:nvGrpSpPr>
      <p:grpSpPr>
        <a:xfrm>
          <a:off x="0" y="0"/>
          <a:ext cx="0" cy="0"/>
          <a:chOff x="0" y="0"/>
          <a:chExt cx="0" cy="0"/>
        </a:xfrm>
      </p:grpSpPr>
    </p:spTree>
    <p:extLst>
      <p:ext uri="{BB962C8B-B14F-4D97-AF65-F5344CB8AC3E}">
        <p14:creationId xmlns:p14="http://schemas.microsoft.com/office/powerpoint/2010/main" val="6884747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alpha val="0"/>
          </a:schemeClr>
        </a:solidFill>
        <a:effectLst/>
      </p:bgPr>
    </p:bg>
    <p:spTree>
      <p:nvGrpSpPr>
        <p:cNvPr id="1" name=""/>
        <p:cNvGrpSpPr/>
        <p:nvPr/>
      </p:nvGrpSpPr>
      <p:grpSpPr>
        <a:xfrm>
          <a:off x="0" y="0"/>
          <a:ext cx="0" cy="0"/>
          <a:chOff x="0" y="0"/>
          <a:chExt cx="0" cy="0"/>
        </a:xfrm>
      </p:grpSpPr>
      <p:pic>
        <p:nvPicPr>
          <p:cNvPr id="7" name="Google Shape;36;p55">
            <a:extLst>
              <a:ext uri="{FF2B5EF4-FFF2-40B4-BE49-F238E27FC236}">
                <a16:creationId xmlns:a16="http://schemas.microsoft.com/office/drawing/2014/main" id="{5547F9C3-3C5B-D6D4-23A5-E814A82F51B3}"/>
              </a:ext>
            </a:extLst>
          </p:cNvPr>
          <p:cNvPicPr preferRelativeResize="0"/>
          <p:nvPr userDrawn="1"/>
        </p:nvPicPr>
        <p:blipFill rotWithShape="1">
          <a:blip r:embed="rId6">
            <a:alphaModFix/>
          </a:blip>
          <a:srcRect/>
          <a:stretch/>
        </p:blipFill>
        <p:spPr>
          <a:xfrm>
            <a:off x="10216151" y="219737"/>
            <a:ext cx="1832612" cy="365699"/>
          </a:xfrm>
          <a:prstGeom prst="rect">
            <a:avLst/>
          </a:prstGeom>
          <a:noFill/>
          <a:ln>
            <a:noFill/>
          </a:ln>
        </p:spPr>
      </p:pic>
      <p:sp>
        <p:nvSpPr>
          <p:cNvPr id="4" name="Marcador de número de diapositiva 3">
            <a:extLst>
              <a:ext uri="{FF2B5EF4-FFF2-40B4-BE49-F238E27FC236}">
                <a16:creationId xmlns:a16="http://schemas.microsoft.com/office/drawing/2014/main" id="{FC0010EB-E0C3-CF10-D552-05DE66C6D9B2}"/>
              </a:ext>
            </a:extLst>
          </p:cNvPr>
          <p:cNvSpPr>
            <a:spLocks noGrp="1"/>
          </p:cNvSpPr>
          <p:nvPr>
            <p:ph type="sldNum" sz="quarter" idx="4"/>
          </p:nvPr>
        </p:nvSpPr>
        <p:spPr>
          <a:xfrm>
            <a:off x="10685928" y="6356350"/>
            <a:ext cx="667871" cy="365125"/>
          </a:xfrm>
          <a:prstGeom prst="rect">
            <a:avLst/>
          </a:prstGeom>
          <a:solidFill>
            <a:schemeClr val="bg1"/>
          </a:solidFill>
        </p:spPr>
        <p:txBody>
          <a:bodyPr vert="horz" lIns="91440" tIns="45720" rIns="91440" bIns="45720" rtlCol="0" anchor="ctr"/>
          <a:lstStyle>
            <a:lvl1pPr algn="r">
              <a:defRPr sz="1200">
                <a:solidFill>
                  <a:schemeClr val="tx1">
                    <a:tint val="82000"/>
                  </a:schemeClr>
                </a:solidFill>
              </a:defRPr>
            </a:lvl1pPr>
          </a:lstStyle>
          <a:p>
            <a:fld id="{4A143CD5-B93A-4293-9767-3D735F73CFC0}" type="slidenum">
              <a:rPr lang="es-ES" smtClean="0"/>
              <a:t>‹#›</a:t>
            </a:fld>
            <a:endParaRPr lang="es-ES" dirty="0"/>
          </a:p>
        </p:txBody>
      </p:sp>
      <p:sp>
        <p:nvSpPr>
          <p:cNvPr id="2" name="Google Shape;11;p7">
            <a:extLst>
              <a:ext uri="{FF2B5EF4-FFF2-40B4-BE49-F238E27FC236}">
                <a16:creationId xmlns:a16="http://schemas.microsoft.com/office/drawing/2014/main" id="{D2C7C040-42E5-76FD-81DF-FFE7F3FCDDF3}"/>
              </a:ext>
            </a:extLst>
          </p:cNvPr>
          <p:cNvSpPr txBox="1"/>
          <p:nvPr userDrawn="1"/>
        </p:nvSpPr>
        <p:spPr>
          <a:xfrm>
            <a:off x="122736" y="6512853"/>
            <a:ext cx="11172794" cy="280717"/>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2"/>
              </a:buClr>
              <a:buSzPts val="700"/>
              <a:buFont typeface="Arial"/>
              <a:buNone/>
            </a:pPr>
            <a: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sym typeface="Arial"/>
              </a:rPr>
              <a:t>© Associació de Voluntaris de CaixaBank.</a:t>
            </a:r>
            <a:b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sym typeface="Arial"/>
              </a:rPr>
            </a:br>
            <a: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sym typeface="Arial"/>
              </a:rPr>
              <a:t>Material exclusiu per a ús intern en activitats de voluntariat. Queda prohibida la seva reproducció, distribució o utilització fora de l’àmbit de l’Associació sense autorització expressa.</a:t>
            </a:r>
            <a:endParaRPr kumimoji="0"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sym typeface="Arial"/>
            </a:endParaRPr>
          </a:p>
        </p:txBody>
      </p:sp>
      <p:pic>
        <p:nvPicPr>
          <p:cNvPr id="3" name="Google Shape;12;p7">
            <a:extLst>
              <a:ext uri="{FF2B5EF4-FFF2-40B4-BE49-F238E27FC236}">
                <a16:creationId xmlns:a16="http://schemas.microsoft.com/office/drawing/2014/main" id="{5BD1ECEA-F81A-F6EE-D102-AC1A0F0E7EBB}"/>
              </a:ext>
            </a:extLst>
          </p:cNvPr>
          <p:cNvPicPr preferRelativeResize="0"/>
          <p:nvPr userDrawn="1"/>
        </p:nvPicPr>
        <p:blipFill rotWithShape="1">
          <a:blip r:embed="rId7">
            <a:alphaModFix/>
          </a:blip>
          <a:srcRect/>
          <a:stretch/>
        </p:blipFill>
        <p:spPr>
          <a:xfrm>
            <a:off x="10646978" y="445701"/>
            <a:ext cx="1114004" cy="246619"/>
          </a:xfrm>
          <a:prstGeom prst="rect">
            <a:avLst/>
          </a:prstGeom>
          <a:noFill/>
          <a:ln>
            <a:noFill/>
          </a:ln>
        </p:spPr>
      </p:pic>
    </p:spTree>
    <p:extLst>
      <p:ext uri="{BB962C8B-B14F-4D97-AF65-F5344CB8AC3E}">
        <p14:creationId xmlns:p14="http://schemas.microsoft.com/office/powerpoint/2010/main" val="4246325897"/>
      </p:ext>
    </p:extLst>
  </p:cSld>
  <p:clrMap bg1="lt1" tx1="dk1" bg2="lt2" tx2="dk2" accent1="accent1" accent2="accent2" accent3="accent3" accent4="accent4" accent5="accent5" accent6="accent6" hlink="hlink" folHlink="folHlink"/>
  <p:sldLayoutIdLst>
    <p:sldLayoutId id="2147483675" r:id="rId1"/>
    <p:sldLayoutId id="2147483678" r:id="rId2"/>
    <p:sldLayoutId id="2147483682" r:id="rId3"/>
    <p:sldLayoutId id="2147483683" r:id="rId4"/>
  </p:sldLayoutIdLst>
  <p:hf sldNum="0" hdr="0" ftr="0" dt="0"/>
  <p:txStyles>
    <p:titleStyle>
      <a:lvl1pPr algn="l" defTabSz="1020445" rtl="0" eaLnBrk="1" latinLnBrk="0" hangingPunct="1">
        <a:spcBef>
          <a:spcPct val="0"/>
        </a:spcBef>
        <a:buNone/>
        <a:defRPr sz="4933" kern="1200">
          <a:solidFill>
            <a:schemeClr val="tx1"/>
          </a:solidFill>
          <a:latin typeface="+mj-lt"/>
          <a:ea typeface="+mj-ea"/>
          <a:cs typeface="+mj-cs"/>
        </a:defRPr>
      </a:lvl1pPr>
    </p:titleStyle>
    <p:bodyStyle>
      <a:lvl1pPr marL="382666" indent="-382666" algn="l" defTabSz="1020445"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829111" indent="-318889" algn="l" defTabSz="1020445" rtl="0" eaLnBrk="1" latinLnBrk="0" hangingPunct="1">
        <a:spcBef>
          <a:spcPct val="20000"/>
        </a:spcBef>
        <a:buFont typeface="Arial" pitchFamily="34" charset="0"/>
        <a:buChar char="–"/>
        <a:defRPr sz="3067" kern="1200">
          <a:solidFill>
            <a:schemeClr val="tx1"/>
          </a:solidFill>
          <a:latin typeface="+mn-lt"/>
          <a:ea typeface="+mn-ea"/>
          <a:cs typeface="+mn-cs"/>
        </a:defRPr>
      </a:lvl2pPr>
      <a:lvl3pPr marL="1275556" indent="-255111" algn="l" defTabSz="1020445"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785778" indent="-255111" algn="l" defTabSz="1020445" rtl="0" eaLnBrk="1" latinLnBrk="0" hangingPunct="1">
        <a:spcBef>
          <a:spcPct val="20000"/>
        </a:spcBef>
        <a:buFont typeface="Arial" pitchFamily="34" charset="0"/>
        <a:buChar char="–"/>
        <a:defRPr sz="2267" kern="1200">
          <a:solidFill>
            <a:schemeClr val="tx1"/>
          </a:solidFill>
          <a:latin typeface="+mn-lt"/>
          <a:ea typeface="+mn-ea"/>
          <a:cs typeface="+mn-cs"/>
        </a:defRPr>
      </a:lvl4pPr>
      <a:lvl5pPr marL="2296001" indent="-255111" algn="l" defTabSz="1020445" rtl="0" eaLnBrk="1" latinLnBrk="0" hangingPunct="1">
        <a:spcBef>
          <a:spcPct val="20000"/>
        </a:spcBef>
        <a:buFont typeface="Arial" pitchFamily="34" charset="0"/>
        <a:buChar char="»"/>
        <a:defRPr sz="2267" kern="1200">
          <a:solidFill>
            <a:schemeClr val="tx1"/>
          </a:solidFill>
          <a:latin typeface="+mn-lt"/>
          <a:ea typeface="+mn-ea"/>
          <a:cs typeface="+mn-cs"/>
        </a:defRPr>
      </a:lvl5pPr>
      <a:lvl6pPr marL="2806223" indent="-255111" algn="l" defTabSz="1020445" rtl="0" eaLnBrk="1" latinLnBrk="0" hangingPunct="1">
        <a:spcBef>
          <a:spcPct val="20000"/>
        </a:spcBef>
        <a:buFont typeface="Arial" pitchFamily="34" charset="0"/>
        <a:buChar char="•"/>
        <a:defRPr sz="2267" kern="1200">
          <a:solidFill>
            <a:schemeClr val="tx1"/>
          </a:solidFill>
          <a:latin typeface="+mn-lt"/>
          <a:ea typeface="+mn-ea"/>
          <a:cs typeface="+mn-cs"/>
        </a:defRPr>
      </a:lvl6pPr>
      <a:lvl7pPr marL="3316446" indent="-255111" algn="l" defTabSz="1020445" rtl="0" eaLnBrk="1" latinLnBrk="0" hangingPunct="1">
        <a:spcBef>
          <a:spcPct val="20000"/>
        </a:spcBef>
        <a:buFont typeface="Arial" pitchFamily="34" charset="0"/>
        <a:buChar char="•"/>
        <a:defRPr sz="2267" kern="1200">
          <a:solidFill>
            <a:schemeClr val="tx1"/>
          </a:solidFill>
          <a:latin typeface="+mn-lt"/>
          <a:ea typeface="+mn-ea"/>
          <a:cs typeface="+mn-cs"/>
        </a:defRPr>
      </a:lvl7pPr>
      <a:lvl8pPr marL="3826668" indent="-255111" algn="l" defTabSz="1020445" rtl="0" eaLnBrk="1" latinLnBrk="0" hangingPunct="1">
        <a:spcBef>
          <a:spcPct val="20000"/>
        </a:spcBef>
        <a:buFont typeface="Arial" pitchFamily="34" charset="0"/>
        <a:buChar char="•"/>
        <a:defRPr sz="2267" kern="1200">
          <a:solidFill>
            <a:schemeClr val="tx1"/>
          </a:solidFill>
          <a:latin typeface="+mn-lt"/>
          <a:ea typeface="+mn-ea"/>
          <a:cs typeface="+mn-cs"/>
        </a:defRPr>
      </a:lvl8pPr>
      <a:lvl9pPr marL="4336890" indent="-255111" algn="l" defTabSz="1020445" rtl="0" eaLnBrk="1" latinLnBrk="0" hangingPunct="1">
        <a:spcBef>
          <a:spcPct val="20000"/>
        </a:spcBef>
        <a:buFont typeface="Arial" pitchFamily="34" charset="0"/>
        <a:buChar char="•"/>
        <a:defRPr sz="2267" kern="1200">
          <a:solidFill>
            <a:schemeClr val="tx1"/>
          </a:solidFill>
          <a:latin typeface="+mn-lt"/>
          <a:ea typeface="+mn-ea"/>
          <a:cs typeface="+mn-cs"/>
        </a:defRPr>
      </a:lvl9pPr>
    </p:bodyStyle>
    <p:otherStyle>
      <a:defPPr>
        <a:defRPr lang="en-US"/>
      </a:defPPr>
      <a:lvl1pPr marL="0" algn="l" defTabSz="1020445" rtl="0" eaLnBrk="1" latinLnBrk="0" hangingPunct="1">
        <a:defRPr sz="2000" kern="1200">
          <a:solidFill>
            <a:schemeClr val="tx1"/>
          </a:solidFill>
          <a:latin typeface="+mn-lt"/>
          <a:ea typeface="+mn-ea"/>
          <a:cs typeface="+mn-cs"/>
        </a:defRPr>
      </a:lvl1pPr>
      <a:lvl2pPr marL="510222" algn="l" defTabSz="1020445" rtl="0" eaLnBrk="1" latinLnBrk="0" hangingPunct="1">
        <a:defRPr sz="2000" kern="1200">
          <a:solidFill>
            <a:schemeClr val="tx1"/>
          </a:solidFill>
          <a:latin typeface="+mn-lt"/>
          <a:ea typeface="+mn-ea"/>
          <a:cs typeface="+mn-cs"/>
        </a:defRPr>
      </a:lvl2pPr>
      <a:lvl3pPr marL="1020445" algn="l" defTabSz="1020445" rtl="0" eaLnBrk="1" latinLnBrk="0" hangingPunct="1">
        <a:defRPr sz="2000" kern="1200">
          <a:solidFill>
            <a:schemeClr val="tx1"/>
          </a:solidFill>
          <a:latin typeface="+mn-lt"/>
          <a:ea typeface="+mn-ea"/>
          <a:cs typeface="+mn-cs"/>
        </a:defRPr>
      </a:lvl3pPr>
      <a:lvl4pPr marL="1530667" algn="l" defTabSz="1020445" rtl="0" eaLnBrk="1" latinLnBrk="0" hangingPunct="1">
        <a:defRPr sz="2000" kern="1200">
          <a:solidFill>
            <a:schemeClr val="tx1"/>
          </a:solidFill>
          <a:latin typeface="+mn-lt"/>
          <a:ea typeface="+mn-ea"/>
          <a:cs typeface="+mn-cs"/>
        </a:defRPr>
      </a:lvl4pPr>
      <a:lvl5pPr marL="2040890" algn="l" defTabSz="1020445" rtl="0" eaLnBrk="1" latinLnBrk="0" hangingPunct="1">
        <a:defRPr sz="2000" kern="1200">
          <a:solidFill>
            <a:schemeClr val="tx1"/>
          </a:solidFill>
          <a:latin typeface="+mn-lt"/>
          <a:ea typeface="+mn-ea"/>
          <a:cs typeface="+mn-cs"/>
        </a:defRPr>
      </a:lvl5pPr>
      <a:lvl6pPr marL="2551112" algn="l" defTabSz="1020445" rtl="0" eaLnBrk="1" latinLnBrk="0" hangingPunct="1">
        <a:defRPr sz="2000" kern="1200">
          <a:solidFill>
            <a:schemeClr val="tx1"/>
          </a:solidFill>
          <a:latin typeface="+mn-lt"/>
          <a:ea typeface="+mn-ea"/>
          <a:cs typeface="+mn-cs"/>
        </a:defRPr>
      </a:lvl6pPr>
      <a:lvl7pPr marL="3061334" algn="l" defTabSz="1020445" rtl="0" eaLnBrk="1" latinLnBrk="0" hangingPunct="1">
        <a:defRPr sz="2000" kern="1200">
          <a:solidFill>
            <a:schemeClr val="tx1"/>
          </a:solidFill>
          <a:latin typeface="+mn-lt"/>
          <a:ea typeface="+mn-ea"/>
          <a:cs typeface="+mn-cs"/>
        </a:defRPr>
      </a:lvl7pPr>
      <a:lvl8pPr marL="3571557" algn="l" defTabSz="1020445" rtl="0" eaLnBrk="1" latinLnBrk="0" hangingPunct="1">
        <a:defRPr sz="2000" kern="1200">
          <a:solidFill>
            <a:schemeClr val="tx1"/>
          </a:solidFill>
          <a:latin typeface="+mn-lt"/>
          <a:ea typeface="+mn-ea"/>
          <a:cs typeface="+mn-cs"/>
        </a:defRPr>
      </a:lvl8pPr>
      <a:lvl9pPr marL="4081779" algn="l" defTabSz="1020445"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Rectángulo 15">
            <a:extLst>
              <a:ext uri="{FF2B5EF4-FFF2-40B4-BE49-F238E27FC236}">
                <a16:creationId xmlns:a16="http://schemas.microsoft.com/office/drawing/2014/main" id="{43AC6499-63F1-40EF-B96C-5FF820B7FAFB}"/>
              </a:ext>
            </a:extLst>
          </p:cNvPr>
          <p:cNvSpPr/>
          <p:nvPr userDrawn="1"/>
        </p:nvSpPr>
        <p:spPr>
          <a:xfrm>
            <a:off x="0" y="6448425"/>
            <a:ext cx="12192000" cy="409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Segoe UI" panose="020B0502040204020203" pitchFamily="34" charset="0"/>
            </a:endParaRPr>
          </a:p>
        </p:txBody>
      </p:sp>
      <p:sp>
        <p:nvSpPr>
          <p:cNvPr id="3" name="Google Shape;11;p7">
            <a:extLst>
              <a:ext uri="{FF2B5EF4-FFF2-40B4-BE49-F238E27FC236}">
                <a16:creationId xmlns:a16="http://schemas.microsoft.com/office/drawing/2014/main" id="{3EF4AA49-E40A-9564-6C3D-088B7B65C16A}"/>
              </a:ext>
            </a:extLst>
          </p:cNvPr>
          <p:cNvSpPr txBox="1"/>
          <p:nvPr userDrawn="1"/>
        </p:nvSpPr>
        <p:spPr>
          <a:xfrm>
            <a:off x="122736" y="6512853"/>
            <a:ext cx="11172794" cy="280717"/>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2"/>
              </a:buClr>
              <a:buSzPts val="700"/>
              <a:buFont typeface="Arial"/>
              <a:buNone/>
            </a:pPr>
            <a: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sym typeface="Arial"/>
              </a:rPr>
              <a:t>© Associació de Voluntaris de CaixaBank.</a:t>
            </a:r>
            <a:b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sym typeface="Arial"/>
              </a:rPr>
            </a:br>
            <a: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sym typeface="Arial"/>
              </a:rPr>
              <a:t>Material exclusiu per a ús intern en activitats de voluntariat. Queda prohibida la seva reproducció, distribució o utilització fora de l’àmbit de l’Associació sense autorització expressa.</a:t>
            </a:r>
            <a:endParaRPr kumimoji="0"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sym typeface="Arial"/>
            </a:endParaRPr>
          </a:p>
        </p:txBody>
      </p:sp>
      <p:pic>
        <p:nvPicPr>
          <p:cNvPr id="4" name="Google Shape;12;p7">
            <a:extLst>
              <a:ext uri="{FF2B5EF4-FFF2-40B4-BE49-F238E27FC236}">
                <a16:creationId xmlns:a16="http://schemas.microsoft.com/office/drawing/2014/main" id="{4B36FF37-010F-EBEB-D6E2-4BF69ADA2E47}"/>
              </a:ext>
            </a:extLst>
          </p:cNvPr>
          <p:cNvPicPr preferRelativeResize="0"/>
          <p:nvPr userDrawn="1"/>
        </p:nvPicPr>
        <p:blipFill rotWithShape="1">
          <a:blip r:embed="rId3">
            <a:alphaModFix/>
          </a:blip>
          <a:srcRect/>
          <a:stretch/>
        </p:blipFill>
        <p:spPr>
          <a:xfrm>
            <a:off x="10646978" y="445701"/>
            <a:ext cx="1114004" cy="246619"/>
          </a:xfrm>
          <a:prstGeom prst="rect">
            <a:avLst/>
          </a:prstGeom>
          <a:noFill/>
          <a:ln>
            <a:noFill/>
          </a:ln>
        </p:spPr>
      </p:pic>
    </p:spTree>
    <p:extLst>
      <p:ext uri="{BB962C8B-B14F-4D97-AF65-F5344CB8AC3E}">
        <p14:creationId xmlns:p14="http://schemas.microsoft.com/office/powerpoint/2010/main" val="2568840448"/>
      </p:ext>
    </p:extLst>
  </p:cSld>
  <p:clrMap bg1="lt1" tx1="dk1" bg2="lt2" tx2="dk2" accent1="accent1" accent2="accent2" accent3="accent3" accent4="accent4" accent5="accent5" accent6="accent6" hlink="hlink" folHlink="folHlink"/>
  <p:sldLayoutIdLst>
    <p:sldLayoutId id="2147483681"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700" kern="1200">
          <a:solidFill>
            <a:schemeClr val="accent1"/>
          </a:solidFill>
          <a:latin typeface="Segoe UI Semibold" panose="020B0702040204020203" pitchFamily="34" charset="0"/>
          <a:ea typeface="+mn-ea"/>
          <a:cs typeface="Segoe UI Semibold" panose="020B07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5">
          <p15:clr>
            <a:srgbClr val="F26B43"/>
          </p15:clr>
        </p15:guide>
        <p15:guide id="2" orient="horz" pos="459">
          <p15:clr>
            <a:srgbClr val="F26B43"/>
          </p15:clr>
        </p15:guide>
        <p15:guide id="4" orient="horz" pos="720">
          <p15:clr>
            <a:srgbClr val="F26B43"/>
          </p15:clr>
        </p15:guide>
        <p15:guide id="7" orient="horz" pos="406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bin"/><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bin"/><Relationship Id="rId7"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image" Target="../media/image10.bin"/></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6.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diagramColors" Target="../diagrams/colors3.xml"/><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diagramQuickStyle" Target="../diagrams/quickStyle3.xm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diagramColors" Target="../diagrams/colors2.xml"/><Relationship Id="rId11" Type="http://schemas.openxmlformats.org/officeDocument/2006/relationships/diagramLayout" Target="../diagrams/layout3.xml"/><Relationship Id="rId5" Type="http://schemas.openxmlformats.org/officeDocument/2006/relationships/diagramQuickStyle" Target="../diagrams/quickStyle2.xml"/><Relationship Id="rId10" Type="http://schemas.openxmlformats.org/officeDocument/2006/relationships/diagramData" Target="../diagrams/data3.xml"/><Relationship Id="rId4" Type="http://schemas.openxmlformats.org/officeDocument/2006/relationships/diagramLayout" Target="../diagrams/layout2.xml"/><Relationship Id="rId9" Type="http://schemas.openxmlformats.org/officeDocument/2006/relationships/image" Target="../media/image43.svg"/><Relationship Id="rId14" Type="http://schemas.microsoft.com/office/2007/relationships/diagramDrawing" Target="../diagrams/drawing3.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9.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
        <p:cNvGrpSpPr/>
        <p:nvPr/>
      </p:nvGrpSpPr>
      <p:grpSpPr>
        <a:xfrm>
          <a:off x="0" y="0"/>
          <a:ext cx="0" cy="0"/>
          <a:chOff x="0" y="0"/>
          <a:chExt cx="0" cy="0"/>
        </a:xfrm>
      </p:grpSpPr>
      <p:sp>
        <p:nvSpPr>
          <p:cNvPr id="21" name="Google Shape;21;p1"/>
          <p:cNvSpPr/>
          <p:nvPr/>
        </p:nvSpPr>
        <p:spPr>
          <a:xfrm>
            <a:off x="7019928" y="3189863"/>
            <a:ext cx="5181600" cy="3661953"/>
          </a:xfrm>
          <a:prstGeom prst="rect">
            <a:avLst/>
          </a:prstGeom>
          <a:solidFill>
            <a:srgbClr val="61D4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22" name="Google Shape;22;p1"/>
          <p:cNvSpPr/>
          <p:nvPr/>
        </p:nvSpPr>
        <p:spPr>
          <a:xfrm>
            <a:off x="7045775" y="3399820"/>
            <a:ext cx="5181600" cy="33629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attrocento Sans"/>
              <a:ea typeface="Quattrocento Sans"/>
              <a:cs typeface="Quattrocento Sans"/>
              <a:sym typeface="Quattrocento Sans"/>
            </a:endParaRPr>
          </a:p>
        </p:txBody>
      </p:sp>
      <p:grpSp>
        <p:nvGrpSpPr>
          <p:cNvPr id="23" name="Google Shape;23;p1"/>
          <p:cNvGrpSpPr/>
          <p:nvPr/>
        </p:nvGrpSpPr>
        <p:grpSpPr>
          <a:xfrm>
            <a:off x="9127443" y="248901"/>
            <a:ext cx="3504574" cy="253875"/>
            <a:chOff x="7728920" y="5123639"/>
            <a:chExt cx="4664584" cy="449754"/>
          </a:xfrm>
        </p:grpSpPr>
        <p:grpSp>
          <p:nvGrpSpPr>
            <p:cNvPr id="24" name="Google Shape;24;p1"/>
            <p:cNvGrpSpPr/>
            <p:nvPr/>
          </p:nvGrpSpPr>
          <p:grpSpPr>
            <a:xfrm>
              <a:off x="7728920" y="5155557"/>
              <a:ext cx="4091604" cy="397591"/>
              <a:chOff x="7629523" y="5125077"/>
              <a:chExt cx="4091604" cy="397591"/>
            </a:xfrm>
          </p:grpSpPr>
          <p:sp>
            <p:nvSpPr>
              <p:cNvPr id="25" name="Google Shape;25;p1"/>
              <p:cNvSpPr/>
              <p:nvPr/>
            </p:nvSpPr>
            <p:spPr>
              <a:xfrm>
                <a:off x="7750099" y="5125077"/>
                <a:ext cx="3971028" cy="397591"/>
              </a:xfrm>
              <a:prstGeom prst="rect">
                <a:avLst/>
              </a:prstGeom>
              <a:solidFill>
                <a:srgbClr val="D9D9D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Quattrocento Sans"/>
                  <a:ea typeface="Quattrocento Sans"/>
                  <a:cs typeface="Quattrocento Sans"/>
                  <a:sym typeface="Quattrocento Sans"/>
                </a:endParaRPr>
              </a:p>
            </p:txBody>
          </p:sp>
          <p:sp>
            <p:nvSpPr>
              <p:cNvPr id="26" name="Google Shape;26;p1"/>
              <p:cNvSpPr/>
              <p:nvPr/>
            </p:nvSpPr>
            <p:spPr>
              <a:xfrm>
                <a:off x="7629523" y="5125077"/>
                <a:ext cx="289828" cy="397591"/>
              </a:xfrm>
              <a:prstGeom prst="ellipse">
                <a:avLst/>
              </a:prstGeom>
              <a:solidFill>
                <a:srgbClr val="D9D9D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Quattrocento Sans"/>
                  <a:ea typeface="Quattrocento Sans"/>
                  <a:cs typeface="Quattrocento Sans"/>
                  <a:sym typeface="Quattrocento Sans"/>
                </a:endParaRPr>
              </a:p>
            </p:txBody>
          </p:sp>
        </p:grpSp>
        <p:sp>
          <p:nvSpPr>
            <p:cNvPr id="27" name="Google Shape;27;p1"/>
            <p:cNvSpPr txBox="1"/>
            <p:nvPr/>
          </p:nvSpPr>
          <p:spPr>
            <a:xfrm>
              <a:off x="8517910" y="5123639"/>
              <a:ext cx="3875594" cy="4497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s-ES" sz="1050" b="0" i="0" u="none" strike="noStrike" cap="none" dirty="0">
                  <a:solidFill>
                    <a:schemeClr val="lt1"/>
                  </a:solidFill>
                  <a:latin typeface="Quattrocento Sans"/>
                  <a:ea typeface="Quattrocento Sans"/>
                  <a:cs typeface="Quattrocento Sans"/>
                  <a:sym typeface="Quattrocento Sans"/>
                </a:rPr>
                <a:t>IMPULS PROFESSIONAL </a:t>
              </a:r>
              <a:endParaRPr sz="1050" b="0" i="0" u="none" strike="noStrike" cap="none" dirty="0">
                <a:solidFill>
                  <a:schemeClr val="lt1"/>
                </a:solidFill>
                <a:latin typeface="Quattrocento Sans"/>
                <a:ea typeface="Quattrocento Sans"/>
                <a:cs typeface="Quattrocento Sans"/>
                <a:sym typeface="Quattrocento Sans"/>
              </a:endParaRPr>
            </a:p>
          </p:txBody>
        </p:sp>
      </p:grpSp>
      <p:grpSp>
        <p:nvGrpSpPr>
          <p:cNvPr id="29" name="Google Shape;29;p1"/>
          <p:cNvGrpSpPr/>
          <p:nvPr/>
        </p:nvGrpSpPr>
        <p:grpSpPr>
          <a:xfrm>
            <a:off x="9862499" y="470286"/>
            <a:ext cx="2487517" cy="253875"/>
            <a:chOff x="7728920" y="5123639"/>
            <a:chExt cx="2741237" cy="449754"/>
          </a:xfrm>
        </p:grpSpPr>
        <p:grpSp>
          <p:nvGrpSpPr>
            <p:cNvPr id="30" name="Google Shape;30;p1"/>
            <p:cNvGrpSpPr/>
            <p:nvPr/>
          </p:nvGrpSpPr>
          <p:grpSpPr>
            <a:xfrm>
              <a:off x="7728920" y="5155557"/>
              <a:ext cx="2567372" cy="397591"/>
              <a:chOff x="7629523" y="5125077"/>
              <a:chExt cx="2567372" cy="397591"/>
            </a:xfrm>
          </p:grpSpPr>
          <p:sp>
            <p:nvSpPr>
              <p:cNvPr id="31" name="Google Shape;31;p1"/>
              <p:cNvSpPr/>
              <p:nvPr/>
            </p:nvSpPr>
            <p:spPr>
              <a:xfrm>
                <a:off x="7750100" y="5125077"/>
                <a:ext cx="2446795" cy="397591"/>
              </a:xfrm>
              <a:prstGeom prst="rect">
                <a:avLst/>
              </a:prstGeom>
              <a:solidFill>
                <a:srgbClr val="B5B5B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Quattrocento Sans"/>
                  <a:ea typeface="Quattrocento Sans"/>
                  <a:cs typeface="Quattrocento Sans"/>
                  <a:sym typeface="Quattrocento Sans"/>
                </a:endParaRPr>
              </a:p>
            </p:txBody>
          </p:sp>
          <p:sp>
            <p:nvSpPr>
              <p:cNvPr id="32" name="Google Shape;32;p1"/>
              <p:cNvSpPr/>
              <p:nvPr/>
            </p:nvSpPr>
            <p:spPr>
              <a:xfrm>
                <a:off x="7629523" y="5125077"/>
                <a:ext cx="289828" cy="397591"/>
              </a:xfrm>
              <a:prstGeom prst="ellipse">
                <a:avLst/>
              </a:prstGeom>
              <a:solidFill>
                <a:srgbClr val="B5B5B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Quattrocento Sans"/>
                  <a:ea typeface="Quattrocento Sans"/>
                  <a:cs typeface="Quattrocento Sans"/>
                  <a:sym typeface="Quattrocento Sans"/>
                </a:endParaRPr>
              </a:p>
            </p:txBody>
          </p:sp>
        </p:grpSp>
        <p:sp>
          <p:nvSpPr>
            <p:cNvPr id="33" name="Google Shape;33;p1"/>
            <p:cNvSpPr txBox="1"/>
            <p:nvPr/>
          </p:nvSpPr>
          <p:spPr>
            <a:xfrm>
              <a:off x="7875384" y="5123639"/>
              <a:ext cx="2594773" cy="4497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s-ES" sz="1050" b="0" i="0" u="none" strike="noStrike" cap="none" dirty="0">
                  <a:solidFill>
                    <a:schemeClr val="lt1"/>
                  </a:solidFill>
                  <a:latin typeface="Quattrocento Sans"/>
                  <a:ea typeface="Quattrocento Sans"/>
                  <a:cs typeface="Quattrocento Sans"/>
                  <a:sym typeface="Quattrocento Sans"/>
                </a:rPr>
                <a:t>EMPRENEDURIA</a:t>
              </a:r>
              <a:endParaRPr sz="1050" b="0" i="0" u="none" strike="noStrike" cap="none" dirty="0">
                <a:solidFill>
                  <a:schemeClr val="lt1"/>
                </a:solidFill>
                <a:latin typeface="Quattrocento Sans"/>
                <a:ea typeface="Quattrocento Sans"/>
                <a:cs typeface="Quattrocento Sans"/>
                <a:sym typeface="Quattrocento Sans"/>
              </a:endParaRPr>
            </a:p>
          </p:txBody>
        </p:sp>
      </p:grpSp>
      <p:grpSp>
        <p:nvGrpSpPr>
          <p:cNvPr id="34" name="Google Shape;34;p1"/>
          <p:cNvGrpSpPr/>
          <p:nvPr/>
        </p:nvGrpSpPr>
        <p:grpSpPr>
          <a:xfrm>
            <a:off x="7019924" y="4047082"/>
            <a:ext cx="4818076" cy="1422053"/>
            <a:chOff x="6727160" y="3149455"/>
            <a:chExt cx="4818076" cy="1422053"/>
          </a:xfrm>
        </p:grpSpPr>
        <p:sp>
          <p:nvSpPr>
            <p:cNvPr id="35" name="Google Shape;35;p1"/>
            <p:cNvSpPr txBox="1"/>
            <p:nvPr/>
          </p:nvSpPr>
          <p:spPr>
            <a:xfrm>
              <a:off x="6727160" y="3149455"/>
              <a:ext cx="4818076" cy="1272133"/>
            </a:xfrm>
            <a:prstGeom prst="rect">
              <a:avLst/>
            </a:prstGeom>
            <a:noFill/>
            <a:ln>
              <a:noFill/>
            </a:ln>
          </p:spPr>
          <p:txBody>
            <a:bodyPr spcFirstLastPara="1" wrap="square" lIns="81275" tIns="81275" rIns="81275" bIns="81275" anchor="t" anchorCtr="0">
              <a:spAutoFit/>
            </a:bodyPr>
            <a:lstStyle/>
            <a:p>
              <a:pPr marL="0" marR="0" lvl="0" indent="0" algn="r" rtl="0">
                <a:lnSpc>
                  <a:spcPct val="100000"/>
                </a:lnSpc>
                <a:spcBef>
                  <a:spcPts val="0"/>
                </a:spcBef>
                <a:spcAft>
                  <a:spcPts val="0"/>
                </a:spcAft>
                <a:buClr>
                  <a:srgbClr val="009AD8"/>
                </a:buClr>
                <a:buSzPts val="2400"/>
                <a:buFont typeface="Open Sans SemiBold"/>
                <a:buNone/>
              </a:pPr>
              <a:r>
                <a:rPr lang="ca-ES" sz="3600" b="1" dirty="0">
                  <a:solidFill>
                    <a:srgbClr val="00B0F0"/>
                  </a:solidFill>
                  <a:latin typeface="Quattrocento Sans"/>
                  <a:ea typeface="Arial"/>
                  <a:cs typeface="Arial"/>
                  <a:sym typeface="Quattrocento Sans"/>
                </a:rPr>
                <a:t>Primeres passes per emprendre</a:t>
              </a:r>
              <a:endParaRPr lang="ca-ES" sz="1400" b="1" i="0" u="none" strike="noStrike" cap="none" dirty="0">
                <a:solidFill>
                  <a:srgbClr val="00B0F0"/>
                </a:solidFill>
                <a:latin typeface="Arial"/>
                <a:ea typeface="Arial"/>
                <a:cs typeface="Arial"/>
                <a:sym typeface="Arial"/>
              </a:endParaRPr>
            </a:p>
          </p:txBody>
        </p:sp>
        <p:cxnSp>
          <p:nvCxnSpPr>
            <p:cNvPr id="36" name="Google Shape;36;p1"/>
            <p:cNvCxnSpPr/>
            <p:nvPr/>
          </p:nvCxnSpPr>
          <p:spPr>
            <a:xfrm>
              <a:off x="8343545" y="4571508"/>
              <a:ext cx="3081041" cy="0"/>
            </a:xfrm>
            <a:prstGeom prst="straightConnector1">
              <a:avLst/>
            </a:prstGeom>
            <a:noFill/>
            <a:ln w="38100" cap="rnd" cmpd="sng">
              <a:solidFill>
                <a:srgbClr val="66CCFF"/>
              </a:solidFill>
              <a:prstDash val="solid"/>
              <a:round/>
              <a:headEnd type="none" w="sm" len="sm"/>
              <a:tailEnd type="none" w="sm" len="sm"/>
            </a:ln>
          </p:spPr>
        </p:cxnSp>
      </p:grpSp>
      <p:pic>
        <p:nvPicPr>
          <p:cNvPr id="4" name="Picture 3" descr="A group of men looking at a wall&#10;&#10;AI-generated content may be incorrect.">
            <a:extLst>
              <a:ext uri="{FF2B5EF4-FFF2-40B4-BE49-F238E27FC236}">
                <a16:creationId xmlns:a16="http://schemas.microsoft.com/office/drawing/2014/main" id="{C3665DF5-8892-B4A2-8C4A-E2BA008D5986}"/>
              </a:ext>
            </a:extLst>
          </p:cNvPr>
          <p:cNvPicPr>
            <a:picLocks noChangeAspect="1"/>
          </p:cNvPicPr>
          <p:nvPr/>
        </p:nvPicPr>
        <p:blipFill>
          <a:blip r:embed="rId3"/>
          <a:srcRect t="11402" b="21326"/>
          <a:stretch/>
        </p:blipFill>
        <p:spPr>
          <a:xfrm>
            <a:off x="0" y="-1"/>
            <a:ext cx="7051176" cy="6851817"/>
          </a:xfrm>
          <a:prstGeom prst="rect">
            <a:avLst/>
          </a:prstGeom>
        </p:spPr>
      </p:pic>
      <p:pic>
        <p:nvPicPr>
          <p:cNvPr id="2" name="Google Shape;31;p1">
            <a:extLst>
              <a:ext uri="{FF2B5EF4-FFF2-40B4-BE49-F238E27FC236}">
                <a16:creationId xmlns:a16="http://schemas.microsoft.com/office/drawing/2014/main" id="{8AC0859F-D38C-3853-6E32-3CA02A359030}"/>
              </a:ext>
            </a:extLst>
          </p:cNvPr>
          <p:cNvPicPr preferRelativeResize="0"/>
          <p:nvPr/>
        </p:nvPicPr>
        <p:blipFill rotWithShape="1">
          <a:blip r:embed="rId4">
            <a:alphaModFix/>
          </a:blip>
          <a:srcRect/>
          <a:stretch/>
        </p:blipFill>
        <p:spPr>
          <a:xfrm>
            <a:off x="9236319" y="5619056"/>
            <a:ext cx="2275727" cy="50380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18">
            <a:extLst>
              <a:ext uri="{FF2B5EF4-FFF2-40B4-BE49-F238E27FC236}">
                <a16:creationId xmlns:a16="http://schemas.microsoft.com/office/drawing/2014/main" id="{721FE827-AD5C-CC47-2676-C8372E6655FE}"/>
              </a:ext>
            </a:extLst>
          </p:cNvPr>
          <p:cNvSpPr txBox="1"/>
          <p:nvPr/>
        </p:nvSpPr>
        <p:spPr>
          <a:xfrm>
            <a:off x="2207166" y="5807957"/>
            <a:ext cx="6906944" cy="584775"/>
          </a:xfrm>
          <a:prstGeom prst="rect">
            <a:avLst/>
          </a:prstGeom>
          <a:solidFill>
            <a:srgbClr val="61D4FF"/>
          </a:solidFill>
          <a:ln>
            <a:solidFill>
              <a:schemeClr val="accent1"/>
            </a:solidFill>
          </a:ln>
        </p:spPr>
        <p:txBody>
          <a:bodyPr wrap="square" rtlCol="0">
            <a:spAutoFit/>
          </a:bodyPr>
          <a:lstStyle/>
          <a:p>
            <a:pPr algn="ctr"/>
            <a:r>
              <a:rPr lang="ca-ES" sz="3200" b="1" dirty="0">
                <a:solidFill>
                  <a:schemeClr val="bg1"/>
                </a:solidFill>
                <a:latin typeface="Quattrocento Sans" panose="020B0502050000020003" pitchFamily="34" charset="0"/>
              </a:rPr>
              <a:t>Pla de negoci -  Esquema general </a:t>
            </a:r>
          </a:p>
        </p:txBody>
      </p:sp>
      <p:grpSp>
        <p:nvGrpSpPr>
          <p:cNvPr id="4" name="Grupo 1">
            <a:extLst>
              <a:ext uri="{FF2B5EF4-FFF2-40B4-BE49-F238E27FC236}">
                <a16:creationId xmlns:a16="http://schemas.microsoft.com/office/drawing/2014/main" id="{47E15373-D818-5E7D-8A53-33F985DAC7D1}"/>
              </a:ext>
            </a:extLst>
          </p:cNvPr>
          <p:cNvGrpSpPr/>
          <p:nvPr/>
        </p:nvGrpSpPr>
        <p:grpSpPr>
          <a:xfrm>
            <a:off x="432101" y="3174183"/>
            <a:ext cx="2911512" cy="2342351"/>
            <a:chOff x="432101" y="3059507"/>
            <a:chExt cx="2911512" cy="1729246"/>
          </a:xfrm>
        </p:grpSpPr>
        <p:pic>
          <p:nvPicPr>
            <p:cNvPr id="5" name="Imagen 2">
              <a:extLst>
                <a:ext uri="{FF2B5EF4-FFF2-40B4-BE49-F238E27FC236}">
                  <a16:creationId xmlns:a16="http://schemas.microsoft.com/office/drawing/2014/main" id="{08973B7B-DAAC-567E-4F12-D8BC3E344E8A}"/>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b="2036"/>
            <a:stretch/>
          </p:blipFill>
          <p:spPr>
            <a:xfrm>
              <a:off x="432101" y="3059507"/>
              <a:ext cx="2911512" cy="1729246"/>
            </a:xfrm>
            <a:prstGeom prst="rect">
              <a:avLst/>
            </a:prstGeom>
            <a:ln>
              <a:solidFill>
                <a:schemeClr val="accent6">
                  <a:lumMod val="25000"/>
                </a:schemeClr>
              </a:solidFill>
            </a:ln>
            <a:effectLst/>
          </p:spPr>
        </p:pic>
        <p:sp>
          <p:nvSpPr>
            <p:cNvPr id="6" name="CuadroTexto 15">
              <a:extLst>
                <a:ext uri="{FF2B5EF4-FFF2-40B4-BE49-F238E27FC236}">
                  <a16:creationId xmlns:a16="http://schemas.microsoft.com/office/drawing/2014/main" id="{465E0720-D20D-41E7-D2B7-DB38309082CA}"/>
                </a:ext>
              </a:extLst>
            </p:cNvPr>
            <p:cNvSpPr txBox="1"/>
            <p:nvPr/>
          </p:nvSpPr>
          <p:spPr>
            <a:xfrm>
              <a:off x="530994" y="3263703"/>
              <a:ext cx="2748385" cy="1196155"/>
            </a:xfrm>
            <a:prstGeom prst="rect">
              <a:avLst/>
            </a:prstGeom>
            <a:noFill/>
          </p:spPr>
          <p:txBody>
            <a:bodyPr wrap="square" rtlCol="0" anchor="ctr">
              <a:spAutoFit/>
            </a:bodyPr>
            <a:lstStyle/>
            <a:p>
              <a:pPr marL="361942" lvl="1" indent="-361942">
                <a:lnSpc>
                  <a:spcPct val="107000"/>
                </a:lnSpc>
                <a:buFont typeface="Symbol" panose="05050102010706020507" pitchFamily="18" charset="2"/>
                <a:buChar char=""/>
              </a:pPr>
              <a:r>
                <a:rPr lang="ca-ES" sz="1867" kern="100" dirty="0">
                  <a:latin typeface="Quattrocento Sans" panose="020B0502050000020003" pitchFamily="34" charset="0"/>
                  <a:ea typeface="Calibri" panose="020F0502020204030204" pitchFamily="34" charset="0"/>
                  <a:cs typeface="Times New Roman" panose="02020603050405020304" pitchFamily="18" charset="0"/>
                </a:rPr>
                <a:t>Què és?</a:t>
              </a:r>
            </a:p>
            <a:p>
              <a:pPr marL="361942" lvl="1" indent="-361942">
                <a:lnSpc>
                  <a:spcPct val="107000"/>
                </a:lnSpc>
                <a:buFont typeface="Symbol" panose="05050102010706020507" pitchFamily="18" charset="2"/>
                <a:buChar char=""/>
              </a:pPr>
              <a:r>
                <a:rPr lang="ca-ES" sz="1867" kern="100" dirty="0">
                  <a:latin typeface="Quattrocento Sans" panose="020B0502050000020003" pitchFamily="34" charset="0"/>
                  <a:ea typeface="Calibri" panose="020F0502020204030204" pitchFamily="34" charset="0"/>
                  <a:cs typeface="Times New Roman" panose="02020603050405020304" pitchFamily="18" charset="0"/>
                </a:rPr>
                <a:t>A qui interessa?</a:t>
              </a:r>
            </a:p>
            <a:p>
              <a:pPr marL="361942" lvl="1" indent="-361942">
                <a:lnSpc>
                  <a:spcPct val="107000"/>
                </a:lnSpc>
                <a:buFont typeface="Symbol" panose="05050102010706020507" pitchFamily="18" charset="2"/>
                <a:buChar char=""/>
              </a:pPr>
              <a:r>
                <a:rPr lang="ca-ES" sz="1867" kern="100" dirty="0">
                  <a:latin typeface="Quattrocento Sans" panose="020B0502050000020003" pitchFamily="34" charset="0"/>
                  <a:ea typeface="Calibri" panose="020F0502020204030204" pitchFamily="34" charset="0"/>
                  <a:cs typeface="Times New Roman" panose="02020603050405020304" pitchFamily="18" charset="0"/>
                </a:rPr>
                <a:t>Perfil de l’emprenedor (auto diagnòstic)</a:t>
              </a:r>
              <a:endParaRPr lang="ca-ES" sz="2400" dirty="0">
                <a:latin typeface="Quattrocento Sans" panose="020B0502050000020003" pitchFamily="34" charset="0"/>
              </a:endParaRPr>
            </a:p>
          </p:txBody>
        </p:sp>
      </p:grpSp>
      <p:sp>
        <p:nvSpPr>
          <p:cNvPr id="7" name="CuadroTexto 22">
            <a:extLst>
              <a:ext uri="{FF2B5EF4-FFF2-40B4-BE49-F238E27FC236}">
                <a16:creationId xmlns:a16="http://schemas.microsoft.com/office/drawing/2014/main" id="{2B64C329-94AC-970B-1332-AE4BA66694C2}"/>
              </a:ext>
            </a:extLst>
          </p:cNvPr>
          <p:cNvSpPr txBox="1"/>
          <p:nvPr/>
        </p:nvSpPr>
        <p:spPr>
          <a:xfrm>
            <a:off x="432101" y="1914433"/>
            <a:ext cx="2936616" cy="1015663"/>
          </a:xfrm>
          <a:prstGeom prst="rect">
            <a:avLst/>
          </a:prstGeom>
          <a:solidFill>
            <a:schemeClr val="bg1"/>
          </a:solidFill>
          <a:ln>
            <a:solidFill>
              <a:srgbClr val="61D4FF"/>
            </a:solidFill>
          </a:ln>
        </p:spPr>
        <p:txBody>
          <a:bodyPr wrap="square" rtlCol="0">
            <a:spAutoFit/>
          </a:bodyPr>
          <a:lstStyle/>
          <a:p>
            <a:pPr algn="ctr"/>
            <a:r>
              <a:rPr lang="ca-ES" sz="2800" dirty="0">
                <a:latin typeface="Quattrocento Sans" panose="020B0502050000020003" pitchFamily="34" charset="0"/>
              </a:rPr>
              <a:t>Introducció</a:t>
            </a:r>
          </a:p>
          <a:p>
            <a:pPr algn="ctr"/>
            <a:endParaRPr lang="ca-ES" sz="3200" b="1" dirty="0">
              <a:solidFill>
                <a:schemeClr val="bg1"/>
              </a:solidFill>
            </a:endParaRPr>
          </a:p>
        </p:txBody>
      </p:sp>
      <p:grpSp>
        <p:nvGrpSpPr>
          <p:cNvPr id="8" name="Grupo 5">
            <a:extLst>
              <a:ext uri="{FF2B5EF4-FFF2-40B4-BE49-F238E27FC236}">
                <a16:creationId xmlns:a16="http://schemas.microsoft.com/office/drawing/2014/main" id="{74A0228F-722F-A87A-25DF-392FE770E4ED}"/>
              </a:ext>
            </a:extLst>
          </p:cNvPr>
          <p:cNvGrpSpPr/>
          <p:nvPr/>
        </p:nvGrpSpPr>
        <p:grpSpPr>
          <a:xfrm>
            <a:off x="4349820" y="3166411"/>
            <a:ext cx="2911512" cy="2350126"/>
            <a:chOff x="4349820" y="3008751"/>
            <a:chExt cx="2911512" cy="2350126"/>
          </a:xfrm>
        </p:grpSpPr>
        <p:pic>
          <p:nvPicPr>
            <p:cNvPr id="9" name="Imagen 3">
              <a:extLst>
                <a:ext uri="{FF2B5EF4-FFF2-40B4-BE49-F238E27FC236}">
                  <a16:creationId xmlns:a16="http://schemas.microsoft.com/office/drawing/2014/main" id="{4EF16831-9A60-DCDC-983B-8CDBAA3621E8}"/>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b="2036"/>
            <a:stretch/>
          </p:blipFill>
          <p:spPr>
            <a:xfrm>
              <a:off x="4349820" y="3008751"/>
              <a:ext cx="2911512" cy="2350126"/>
            </a:xfrm>
            <a:prstGeom prst="rect">
              <a:avLst/>
            </a:prstGeom>
            <a:ln>
              <a:solidFill>
                <a:schemeClr val="accent6">
                  <a:lumMod val="25000"/>
                </a:schemeClr>
              </a:solidFill>
            </a:ln>
            <a:effectLst/>
          </p:spPr>
        </p:pic>
        <p:sp>
          <p:nvSpPr>
            <p:cNvPr id="10" name="CuadroTexto 16">
              <a:extLst>
                <a:ext uri="{FF2B5EF4-FFF2-40B4-BE49-F238E27FC236}">
                  <a16:creationId xmlns:a16="http://schemas.microsoft.com/office/drawing/2014/main" id="{B534B6AD-A55D-508A-6D75-F5CA6E1B3076}"/>
                </a:ext>
              </a:extLst>
            </p:cNvPr>
            <p:cNvSpPr txBox="1"/>
            <p:nvPr/>
          </p:nvSpPr>
          <p:spPr>
            <a:xfrm>
              <a:off x="4441839" y="3104761"/>
              <a:ext cx="2627472" cy="2230932"/>
            </a:xfrm>
            <a:prstGeom prst="rect">
              <a:avLst/>
            </a:prstGeom>
            <a:noFill/>
          </p:spPr>
          <p:txBody>
            <a:bodyPr wrap="square" rtlCol="0">
              <a:spAutoFit/>
            </a:bodyPr>
            <a:lstStyle/>
            <a:p>
              <a:pPr marL="361942" lvl="1" indent="-361942">
                <a:lnSpc>
                  <a:spcPct val="107000"/>
                </a:lnSpc>
                <a:buFont typeface="Symbol" panose="05050102010706020507" pitchFamily="18" charset="2"/>
                <a:buChar char=""/>
              </a:pPr>
              <a:r>
                <a:rPr lang="ca-ES" sz="1867" kern="100" dirty="0">
                  <a:latin typeface="Quattrocento Sans" panose="020B0502050000020003" pitchFamily="34" charset="0"/>
                  <a:ea typeface="Calibri" panose="020F0502020204030204" pitchFamily="34" charset="0"/>
                  <a:cs typeface="Times New Roman" panose="02020603050405020304" pitchFamily="18" charset="0"/>
                </a:rPr>
                <a:t>Idea de negoci</a:t>
              </a:r>
            </a:p>
            <a:p>
              <a:pPr marL="361942" lvl="1" indent="-361942">
                <a:lnSpc>
                  <a:spcPct val="107000"/>
                </a:lnSpc>
                <a:buFont typeface="Symbol" panose="05050102010706020507" pitchFamily="18" charset="2"/>
                <a:buChar char=""/>
              </a:pPr>
              <a:r>
                <a:rPr lang="ca-ES" sz="1867" kern="100" dirty="0">
                  <a:latin typeface="Quattrocento Sans" panose="020B0502050000020003" pitchFamily="34" charset="0"/>
                  <a:ea typeface="Calibri" panose="020F0502020204030204" pitchFamily="34" charset="0"/>
                  <a:cs typeface="Times New Roman" panose="02020603050405020304" pitchFamily="18" charset="0"/>
                </a:rPr>
                <a:t>Aspectes interns i externs</a:t>
              </a:r>
            </a:p>
            <a:p>
              <a:pPr marL="361942" lvl="1" indent="-361942">
                <a:lnSpc>
                  <a:spcPct val="107000"/>
                </a:lnSpc>
                <a:buFont typeface="Symbol" panose="05050102010706020507" pitchFamily="18" charset="2"/>
                <a:buChar char=""/>
              </a:pPr>
              <a:r>
                <a:rPr lang="ca-ES" sz="1867" kern="100" dirty="0">
                  <a:latin typeface="Quattrocento Sans" panose="020B0502050000020003" pitchFamily="34" charset="0"/>
                  <a:ea typeface="Calibri" panose="020F0502020204030204" pitchFamily="34" charset="0"/>
                  <a:cs typeface="Times New Roman" panose="02020603050405020304" pitchFamily="18" charset="0"/>
                </a:rPr>
                <a:t>Proposta de valor</a:t>
              </a:r>
            </a:p>
            <a:p>
              <a:pPr marL="361942" lvl="1" indent="-361942">
                <a:lnSpc>
                  <a:spcPct val="107000"/>
                </a:lnSpc>
                <a:buFont typeface="Symbol" panose="05050102010706020507" pitchFamily="18" charset="2"/>
                <a:buChar char=""/>
              </a:pPr>
              <a:r>
                <a:rPr lang="ca-ES" sz="1867" kern="100" dirty="0">
                  <a:latin typeface="Quattrocento Sans" panose="020B0502050000020003" pitchFamily="34" charset="0"/>
                  <a:ea typeface="Calibri" panose="020F0502020204030204" pitchFamily="34" charset="0"/>
                  <a:cs typeface="Times New Roman" panose="02020603050405020304" pitchFamily="18" charset="0"/>
                </a:rPr>
                <a:t>Producte/servei </a:t>
              </a:r>
            </a:p>
            <a:p>
              <a:pPr marL="361942" lvl="1" indent="-361942">
                <a:lnSpc>
                  <a:spcPct val="107000"/>
                </a:lnSpc>
                <a:buFont typeface="Symbol" panose="05050102010706020507" pitchFamily="18" charset="2"/>
                <a:buChar char=""/>
              </a:pPr>
              <a:r>
                <a:rPr lang="ca-ES" sz="1867" kern="100" dirty="0">
                  <a:latin typeface="Quattrocento Sans" panose="020B0502050000020003" pitchFamily="34" charset="0"/>
                  <a:ea typeface="Calibri" panose="020F0502020204030204" pitchFamily="34" charset="0"/>
                  <a:cs typeface="Times New Roman" panose="02020603050405020304" pitchFamily="18" charset="0"/>
                </a:rPr>
                <a:t>Anàlisi de mercat</a:t>
              </a:r>
            </a:p>
            <a:p>
              <a:pPr marL="361942" lvl="1" indent="-361942">
                <a:lnSpc>
                  <a:spcPct val="107000"/>
                </a:lnSpc>
                <a:buFont typeface="Symbol" panose="05050102010706020507" pitchFamily="18" charset="2"/>
                <a:buChar char=""/>
              </a:pPr>
              <a:r>
                <a:rPr lang="ca-ES" sz="1867" kern="100" dirty="0">
                  <a:latin typeface="Quattrocento Sans" panose="020B0502050000020003" pitchFamily="34" charset="0"/>
                  <a:ea typeface="Calibri" panose="020F0502020204030204" pitchFamily="34" charset="0"/>
                  <a:cs typeface="Times New Roman" panose="02020603050405020304" pitchFamily="18" charset="0"/>
                </a:rPr>
                <a:t>Pla de màrqueting</a:t>
              </a:r>
            </a:p>
          </p:txBody>
        </p:sp>
      </p:grpSp>
      <p:sp>
        <p:nvSpPr>
          <p:cNvPr id="11" name="CuadroTexto 24">
            <a:extLst>
              <a:ext uri="{FF2B5EF4-FFF2-40B4-BE49-F238E27FC236}">
                <a16:creationId xmlns:a16="http://schemas.microsoft.com/office/drawing/2014/main" id="{7782F984-5075-282E-DEA7-E6D896BF547A}"/>
              </a:ext>
            </a:extLst>
          </p:cNvPr>
          <p:cNvSpPr txBox="1"/>
          <p:nvPr/>
        </p:nvSpPr>
        <p:spPr>
          <a:xfrm>
            <a:off x="4349821" y="1920884"/>
            <a:ext cx="2936616" cy="954107"/>
          </a:xfrm>
          <a:prstGeom prst="rect">
            <a:avLst/>
          </a:prstGeom>
          <a:solidFill>
            <a:schemeClr val="bg1"/>
          </a:solidFill>
          <a:ln>
            <a:solidFill>
              <a:srgbClr val="61D4FF"/>
            </a:solidFill>
          </a:ln>
        </p:spPr>
        <p:txBody>
          <a:bodyPr wrap="square" rtlCol="0">
            <a:spAutoFit/>
          </a:bodyPr>
          <a:lstStyle>
            <a:defPPr>
              <a:defRPr lang="es-ES"/>
            </a:defPPr>
            <a:lvl1pPr algn="ctr">
              <a:defRPr sz="3200" b="1"/>
            </a:lvl1pPr>
          </a:lstStyle>
          <a:p>
            <a:r>
              <a:rPr lang="ca-ES" sz="2800" b="0" dirty="0">
                <a:latin typeface="Quattrocento Sans" panose="020B0502050000020003" pitchFamily="34" charset="0"/>
              </a:rPr>
              <a:t>Característiques</a:t>
            </a:r>
            <a:br>
              <a:rPr lang="ca-ES" sz="2800" b="0" dirty="0">
                <a:latin typeface="Quattrocento Sans" panose="020B0502050000020003" pitchFamily="34" charset="0"/>
              </a:rPr>
            </a:br>
            <a:r>
              <a:rPr lang="ca-ES" sz="2800" b="0" dirty="0">
                <a:latin typeface="Quattrocento Sans" panose="020B0502050000020003" pitchFamily="34" charset="0"/>
              </a:rPr>
              <a:t>del negoci</a:t>
            </a:r>
          </a:p>
        </p:txBody>
      </p:sp>
      <p:grpSp>
        <p:nvGrpSpPr>
          <p:cNvPr id="12" name="Grupo 19">
            <a:extLst>
              <a:ext uri="{FF2B5EF4-FFF2-40B4-BE49-F238E27FC236}">
                <a16:creationId xmlns:a16="http://schemas.microsoft.com/office/drawing/2014/main" id="{D83DE42A-1D5C-C977-1609-F50E969850BC}"/>
              </a:ext>
            </a:extLst>
          </p:cNvPr>
          <p:cNvGrpSpPr/>
          <p:nvPr/>
        </p:nvGrpSpPr>
        <p:grpSpPr>
          <a:xfrm>
            <a:off x="8327631" y="3166411"/>
            <a:ext cx="2911512" cy="2326942"/>
            <a:chOff x="8327631" y="3157073"/>
            <a:chExt cx="2911512" cy="1631681"/>
          </a:xfrm>
        </p:grpSpPr>
        <p:pic>
          <p:nvPicPr>
            <p:cNvPr id="13" name="Imagen 4">
              <a:extLst>
                <a:ext uri="{FF2B5EF4-FFF2-40B4-BE49-F238E27FC236}">
                  <a16:creationId xmlns:a16="http://schemas.microsoft.com/office/drawing/2014/main" id="{29DEB5EE-B49D-6E75-5D82-BC4870AD143D}"/>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b="2036"/>
            <a:stretch/>
          </p:blipFill>
          <p:spPr>
            <a:xfrm>
              <a:off x="8327631" y="3157073"/>
              <a:ext cx="2911512" cy="1631681"/>
            </a:xfrm>
            <a:prstGeom prst="rect">
              <a:avLst/>
            </a:prstGeom>
            <a:ln>
              <a:solidFill>
                <a:schemeClr val="accent6">
                  <a:lumMod val="25000"/>
                </a:schemeClr>
              </a:solidFill>
            </a:ln>
            <a:effectLst/>
          </p:spPr>
        </p:pic>
        <p:sp>
          <p:nvSpPr>
            <p:cNvPr id="14" name="CuadroTexto 17">
              <a:extLst>
                <a:ext uri="{FF2B5EF4-FFF2-40B4-BE49-F238E27FC236}">
                  <a16:creationId xmlns:a16="http://schemas.microsoft.com/office/drawing/2014/main" id="{795ECF95-D97F-C33D-6770-B3C0E1294997}"/>
                </a:ext>
              </a:extLst>
            </p:cNvPr>
            <p:cNvSpPr txBox="1"/>
            <p:nvPr/>
          </p:nvSpPr>
          <p:spPr>
            <a:xfrm>
              <a:off x="8329976" y="3379181"/>
              <a:ext cx="2874179" cy="917581"/>
            </a:xfrm>
            <a:prstGeom prst="rect">
              <a:avLst/>
            </a:prstGeom>
            <a:noFill/>
            <a:ln>
              <a:noFill/>
            </a:ln>
          </p:spPr>
          <p:txBody>
            <a:bodyPr wrap="square" rtlCol="0" anchor="ctr">
              <a:spAutoFit/>
            </a:bodyPr>
            <a:lstStyle/>
            <a:p>
              <a:pPr marL="361942" lvl="1" indent="-361942">
                <a:lnSpc>
                  <a:spcPct val="107000"/>
                </a:lnSpc>
                <a:buFont typeface="Symbol" panose="05050102010706020507" pitchFamily="18" charset="2"/>
                <a:buChar char=""/>
              </a:pPr>
              <a:r>
                <a:rPr lang="ca-ES" sz="1867" kern="100" dirty="0">
                  <a:latin typeface="Quattrocento Sans" panose="020B0502050000020003" pitchFamily="34" charset="0"/>
                  <a:ea typeface="Calibri" panose="020F0502020204030204" pitchFamily="34" charset="0"/>
                  <a:cs typeface="Times New Roman" panose="02020603050405020304" pitchFamily="18" charset="0"/>
                </a:rPr>
                <a:t>Pla operatiu</a:t>
              </a:r>
            </a:p>
            <a:p>
              <a:pPr marL="361942" lvl="1" indent="-361942">
                <a:lnSpc>
                  <a:spcPct val="107000"/>
                </a:lnSpc>
                <a:buFont typeface="Symbol" panose="05050102010706020507" pitchFamily="18" charset="2"/>
                <a:buChar char=""/>
              </a:pPr>
              <a:r>
                <a:rPr lang="ca-ES" sz="1867" kern="100" dirty="0">
                  <a:latin typeface="Quattrocento Sans" panose="020B0502050000020003" pitchFamily="34" charset="0"/>
                  <a:ea typeface="Calibri" panose="020F0502020204030204" pitchFamily="34" charset="0"/>
                  <a:cs typeface="Times New Roman" panose="02020603050405020304" pitchFamily="18" charset="0"/>
                </a:rPr>
                <a:t>Pla econòmic</a:t>
              </a:r>
            </a:p>
            <a:p>
              <a:pPr marL="361942" lvl="1" indent="-361942">
                <a:lnSpc>
                  <a:spcPct val="107000"/>
                </a:lnSpc>
                <a:buFont typeface="Symbol" panose="05050102010706020507" pitchFamily="18" charset="2"/>
                <a:buChar char=""/>
              </a:pPr>
              <a:r>
                <a:rPr lang="ca-ES" sz="1867" kern="100" dirty="0">
                  <a:latin typeface="Quattrocento Sans" panose="020B0502050000020003" pitchFamily="34" charset="0"/>
                  <a:ea typeface="Calibri" panose="020F0502020204030204" pitchFamily="34" charset="0"/>
                  <a:cs typeface="Times New Roman" panose="02020603050405020304" pitchFamily="18" charset="0"/>
                </a:rPr>
                <a:t>Viabilitat del negoci</a:t>
              </a:r>
            </a:p>
            <a:p>
              <a:pPr marL="361942" lvl="1" indent="-361942">
                <a:lnSpc>
                  <a:spcPct val="107000"/>
                </a:lnSpc>
                <a:buFont typeface="Symbol" panose="05050102010706020507" pitchFamily="18" charset="2"/>
                <a:buChar char=""/>
              </a:pPr>
              <a:r>
                <a:rPr lang="ca-ES" sz="1867" kern="100" dirty="0">
                  <a:latin typeface="Quattrocento Sans" panose="020B0502050000020003" pitchFamily="34" charset="0"/>
                  <a:ea typeface="Calibri" panose="020F0502020204030204" pitchFamily="34" charset="0"/>
                  <a:cs typeface="Times New Roman" panose="02020603050405020304" pitchFamily="18" charset="0"/>
                </a:rPr>
                <a:t>Seguiment executiu</a:t>
              </a:r>
            </a:p>
          </p:txBody>
        </p:sp>
      </p:grpSp>
      <p:sp>
        <p:nvSpPr>
          <p:cNvPr id="15" name="CuadroTexto 28">
            <a:extLst>
              <a:ext uri="{FF2B5EF4-FFF2-40B4-BE49-F238E27FC236}">
                <a16:creationId xmlns:a16="http://schemas.microsoft.com/office/drawing/2014/main" id="{E72DFFA5-7148-B53C-C6E2-550C7080C9BE}"/>
              </a:ext>
            </a:extLst>
          </p:cNvPr>
          <p:cNvSpPr txBox="1"/>
          <p:nvPr/>
        </p:nvSpPr>
        <p:spPr>
          <a:xfrm>
            <a:off x="8315667" y="1920883"/>
            <a:ext cx="2936616" cy="523220"/>
          </a:xfrm>
          <a:prstGeom prst="rect">
            <a:avLst/>
          </a:prstGeom>
          <a:solidFill>
            <a:schemeClr val="bg1"/>
          </a:solidFill>
          <a:ln>
            <a:solidFill>
              <a:srgbClr val="61D4FF"/>
            </a:solidFill>
          </a:ln>
        </p:spPr>
        <p:txBody>
          <a:bodyPr wrap="square" rtlCol="0">
            <a:spAutoFit/>
          </a:bodyPr>
          <a:lstStyle>
            <a:defPPr>
              <a:defRPr lang="es-ES"/>
            </a:defPPr>
            <a:lvl1pPr algn="ctr">
              <a:defRPr sz="3200" b="0"/>
            </a:lvl1pPr>
          </a:lstStyle>
          <a:p>
            <a:r>
              <a:rPr lang="ca-ES" sz="2800" dirty="0">
                <a:latin typeface="Quattrocento Sans" panose="020B0502050000020003" pitchFamily="34" charset="0"/>
              </a:rPr>
              <a:t>Gestió del negoci</a:t>
            </a:r>
          </a:p>
        </p:txBody>
      </p:sp>
      <p:sp>
        <p:nvSpPr>
          <p:cNvPr id="20" name="QuadreDeText 19">
            <a:extLst>
              <a:ext uri="{FF2B5EF4-FFF2-40B4-BE49-F238E27FC236}">
                <a16:creationId xmlns:a16="http://schemas.microsoft.com/office/drawing/2014/main" id="{92D1A7A0-D42D-315E-247C-2CBB777CEA61}"/>
              </a:ext>
            </a:extLst>
          </p:cNvPr>
          <p:cNvSpPr txBox="1"/>
          <p:nvPr/>
        </p:nvSpPr>
        <p:spPr>
          <a:xfrm>
            <a:off x="5151710" y="1186300"/>
            <a:ext cx="1485409" cy="584775"/>
          </a:xfrm>
          <a:prstGeom prst="rect">
            <a:avLst/>
          </a:prstGeom>
          <a:noFill/>
        </p:spPr>
        <p:txBody>
          <a:bodyPr wrap="square" rtlCol="0">
            <a:spAutoFit/>
          </a:bodyPr>
          <a:lstStyle/>
          <a:p>
            <a:r>
              <a:rPr lang="ca-ES" sz="3200" b="1" dirty="0">
                <a:solidFill>
                  <a:srgbClr val="61D4FF"/>
                </a:solidFill>
                <a:latin typeface="Quattrocento Sans" panose="020B0502050000020003" pitchFamily="34" charset="0"/>
              </a:rPr>
              <a:t>Què?</a:t>
            </a:r>
          </a:p>
        </p:txBody>
      </p:sp>
      <p:sp>
        <p:nvSpPr>
          <p:cNvPr id="21" name="QuadreDeText 20">
            <a:extLst>
              <a:ext uri="{FF2B5EF4-FFF2-40B4-BE49-F238E27FC236}">
                <a16:creationId xmlns:a16="http://schemas.microsoft.com/office/drawing/2014/main" id="{07C505A1-DD04-C915-8E92-0421FC7A9708}"/>
              </a:ext>
            </a:extLst>
          </p:cNvPr>
          <p:cNvSpPr txBox="1"/>
          <p:nvPr/>
        </p:nvSpPr>
        <p:spPr>
          <a:xfrm>
            <a:off x="9114110" y="1186300"/>
            <a:ext cx="1645330" cy="584775"/>
          </a:xfrm>
          <a:prstGeom prst="rect">
            <a:avLst/>
          </a:prstGeom>
          <a:noFill/>
        </p:spPr>
        <p:txBody>
          <a:bodyPr wrap="square" rtlCol="0">
            <a:spAutoFit/>
          </a:bodyPr>
          <a:lstStyle/>
          <a:p>
            <a:r>
              <a:rPr lang="ca-ES" sz="3200" b="1" dirty="0">
                <a:solidFill>
                  <a:srgbClr val="61D4FF"/>
                </a:solidFill>
                <a:latin typeface="Quattrocento Sans" panose="020B0502050000020003" pitchFamily="34" charset="0"/>
              </a:rPr>
              <a:t>Com?</a:t>
            </a:r>
          </a:p>
        </p:txBody>
      </p:sp>
      <p:sp>
        <p:nvSpPr>
          <p:cNvPr id="16" name="Google Shape;87;p20">
            <a:extLst>
              <a:ext uri="{FF2B5EF4-FFF2-40B4-BE49-F238E27FC236}">
                <a16:creationId xmlns:a16="http://schemas.microsoft.com/office/drawing/2014/main" id="{2BE292CA-5D1B-117D-86C8-C8F8BEEFB8B9}"/>
              </a:ext>
            </a:extLst>
          </p:cNvPr>
          <p:cNvSpPr txBox="1"/>
          <p:nvPr/>
        </p:nvSpPr>
        <p:spPr>
          <a:xfrm>
            <a:off x="671982" y="797779"/>
            <a:ext cx="5343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dk1"/>
              </a:buClr>
              <a:buSzPts val="2000"/>
              <a:buFont typeface="Arial"/>
              <a:buNone/>
            </a:pPr>
            <a:r>
              <a:rPr lang="ca-ES" sz="2800" b="0" i="0" u="none" strike="noStrike" cap="none" dirty="0">
                <a:solidFill>
                  <a:schemeClr val="dk1"/>
                </a:solidFill>
                <a:latin typeface="Quattrocento Sans"/>
                <a:ea typeface="Quattrocento Sans"/>
                <a:cs typeface="Quattrocento Sans"/>
                <a:sym typeface="Quattrocento Sans"/>
              </a:rPr>
              <a:t>ÍNDEX</a:t>
            </a:r>
            <a:endParaRPr lang="ca-ES" sz="2000" b="0" i="0" u="none" strike="noStrike" cap="none" dirty="0">
              <a:solidFill>
                <a:schemeClr val="dk1"/>
              </a:solidFill>
              <a:latin typeface="Quattrocento Sans"/>
              <a:ea typeface="Quattrocento Sans"/>
              <a:cs typeface="Quattrocento Sans"/>
              <a:sym typeface="Quattrocento Sans"/>
            </a:endParaRPr>
          </a:p>
        </p:txBody>
      </p:sp>
      <p:cxnSp>
        <p:nvCxnSpPr>
          <p:cNvPr id="17" name="Google Shape;88;p20">
            <a:extLst>
              <a:ext uri="{FF2B5EF4-FFF2-40B4-BE49-F238E27FC236}">
                <a16:creationId xmlns:a16="http://schemas.microsoft.com/office/drawing/2014/main" id="{0BB88C4D-479A-7171-A03A-0BA3FC889F39}"/>
              </a:ext>
            </a:extLst>
          </p:cNvPr>
          <p:cNvCxnSpPr/>
          <p:nvPr/>
        </p:nvCxnSpPr>
        <p:spPr>
          <a:xfrm>
            <a:off x="570089" y="994901"/>
            <a:ext cx="0" cy="258451"/>
          </a:xfrm>
          <a:prstGeom prst="straightConnector1">
            <a:avLst/>
          </a:prstGeom>
          <a:noFill/>
          <a:ln w="38100" cap="rnd" cmpd="sng">
            <a:solidFill>
              <a:srgbClr val="61D4FF"/>
            </a:solidFill>
            <a:prstDash val="solid"/>
            <a:round/>
            <a:headEnd type="none" w="sm" len="sm"/>
            <a:tailEnd type="none" w="sm" len="sm"/>
          </a:ln>
        </p:spPr>
      </p:cxnSp>
      <p:sp>
        <p:nvSpPr>
          <p:cNvPr id="23" name="Google Shape;89;p20">
            <a:extLst>
              <a:ext uri="{FF2B5EF4-FFF2-40B4-BE49-F238E27FC236}">
                <a16:creationId xmlns:a16="http://schemas.microsoft.com/office/drawing/2014/main" id="{78D364E3-67B9-15EA-CE01-67C908980B13}"/>
              </a:ext>
            </a:extLst>
          </p:cNvPr>
          <p:cNvSpPr/>
          <p:nvPr/>
        </p:nvSpPr>
        <p:spPr>
          <a:xfrm>
            <a:off x="-162551" y="980134"/>
            <a:ext cx="621068" cy="287984"/>
          </a:xfrm>
          <a:prstGeom prst="roundRect">
            <a:avLst>
              <a:gd name="adj" fmla="val 50000"/>
            </a:avLst>
          </a:prstGeom>
          <a:solidFill>
            <a:srgbClr val="66CC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B0F0"/>
              </a:solidFill>
              <a:latin typeface="Quattrocento Sans"/>
              <a:ea typeface="Quattrocento Sans"/>
              <a:cs typeface="Quattrocento Sans"/>
              <a:sym typeface="Quattrocento Sans"/>
            </a:endParaRPr>
          </a:p>
        </p:txBody>
      </p:sp>
      <p:grpSp>
        <p:nvGrpSpPr>
          <p:cNvPr id="24" name="Google Shape;44;p20">
            <a:extLst>
              <a:ext uri="{FF2B5EF4-FFF2-40B4-BE49-F238E27FC236}">
                <a16:creationId xmlns:a16="http://schemas.microsoft.com/office/drawing/2014/main" id="{387EE935-5639-6142-E3CB-88307EFC5B5C}"/>
              </a:ext>
            </a:extLst>
          </p:cNvPr>
          <p:cNvGrpSpPr/>
          <p:nvPr/>
        </p:nvGrpSpPr>
        <p:grpSpPr>
          <a:xfrm>
            <a:off x="3976814" y="1863585"/>
            <a:ext cx="842266" cy="677108"/>
            <a:chOff x="777344" y="1874502"/>
            <a:chExt cx="1214187" cy="677108"/>
          </a:xfrm>
        </p:grpSpPr>
        <p:sp>
          <p:nvSpPr>
            <p:cNvPr id="25" name="Google Shape;45;p20">
              <a:extLst>
                <a:ext uri="{FF2B5EF4-FFF2-40B4-BE49-F238E27FC236}">
                  <a16:creationId xmlns:a16="http://schemas.microsoft.com/office/drawing/2014/main" id="{5CCC41A0-31DD-1E2D-7435-73796B981C03}"/>
                </a:ext>
              </a:extLst>
            </p:cNvPr>
            <p:cNvSpPr txBox="1"/>
            <p:nvPr/>
          </p:nvSpPr>
          <p:spPr>
            <a:xfrm>
              <a:off x="777344" y="1874502"/>
              <a:ext cx="1214187" cy="67710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ca-ES" sz="4400" b="0" i="0" u="none" strike="noStrike" cap="none">
                  <a:solidFill>
                    <a:srgbClr val="000000"/>
                  </a:solidFill>
                  <a:latin typeface="Quattrocento Sans"/>
                  <a:ea typeface="Quattrocento Sans"/>
                  <a:cs typeface="Quattrocento Sans"/>
                  <a:sym typeface="Quattrocento Sans"/>
                </a:rPr>
                <a:t>02</a:t>
              </a:r>
              <a:endParaRPr lang="ca-ES" sz="1050" b="0" i="0" u="none" strike="noStrike" cap="none">
                <a:solidFill>
                  <a:srgbClr val="000000"/>
                </a:solidFill>
                <a:latin typeface="Arial"/>
                <a:ea typeface="Arial"/>
                <a:cs typeface="Arial"/>
                <a:sym typeface="Arial"/>
              </a:endParaRPr>
            </a:p>
          </p:txBody>
        </p:sp>
        <p:cxnSp>
          <p:nvCxnSpPr>
            <p:cNvPr id="26" name="Google Shape;46;p20">
              <a:extLst>
                <a:ext uri="{FF2B5EF4-FFF2-40B4-BE49-F238E27FC236}">
                  <a16:creationId xmlns:a16="http://schemas.microsoft.com/office/drawing/2014/main" id="{C3F16927-7AE4-B523-35BD-E2C3DFC84299}"/>
                </a:ext>
              </a:extLst>
            </p:cNvPr>
            <p:cNvCxnSpPr/>
            <p:nvPr/>
          </p:nvCxnSpPr>
          <p:spPr>
            <a:xfrm>
              <a:off x="777344" y="2551610"/>
              <a:ext cx="835637" cy="0"/>
            </a:xfrm>
            <a:prstGeom prst="straightConnector1">
              <a:avLst/>
            </a:prstGeom>
            <a:noFill/>
            <a:ln w="25400" cap="rnd" cmpd="sng">
              <a:solidFill>
                <a:srgbClr val="61D4FF"/>
              </a:solidFill>
              <a:prstDash val="solid"/>
              <a:round/>
              <a:headEnd type="none" w="sm" len="sm"/>
              <a:tailEnd type="none" w="sm" len="sm"/>
            </a:ln>
          </p:spPr>
        </p:cxnSp>
      </p:grpSp>
      <p:sp>
        <p:nvSpPr>
          <p:cNvPr id="27" name="Google Shape;90;p20">
            <a:extLst>
              <a:ext uri="{FF2B5EF4-FFF2-40B4-BE49-F238E27FC236}">
                <a16:creationId xmlns:a16="http://schemas.microsoft.com/office/drawing/2014/main" id="{E16EC909-E548-E5CD-4231-4CAADF8AA80E}"/>
              </a:ext>
            </a:extLst>
          </p:cNvPr>
          <p:cNvSpPr/>
          <p:nvPr/>
        </p:nvSpPr>
        <p:spPr>
          <a:xfrm>
            <a:off x="461326" y="1750535"/>
            <a:ext cx="340695" cy="340695"/>
          </a:xfrm>
          <a:prstGeom prst="ellipse">
            <a:avLst/>
          </a:prstGeom>
          <a:solidFill>
            <a:srgbClr val="61D4FF">
              <a:alpha val="4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200" b="0" i="0" u="none" strike="noStrike" cap="none">
              <a:solidFill>
                <a:schemeClr val="lt1"/>
              </a:solidFill>
              <a:latin typeface="Quattrocento Sans"/>
              <a:ea typeface="Quattrocento Sans"/>
              <a:cs typeface="Quattrocento Sans"/>
              <a:sym typeface="Quattrocento Sans"/>
            </a:endParaRPr>
          </a:p>
        </p:txBody>
      </p:sp>
      <p:grpSp>
        <p:nvGrpSpPr>
          <p:cNvPr id="28" name="Google Shape;44;p20">
            <a:extLst>
              <a:ext uri="{FF2B5EF4-FFF2-40B4-BE49-F238E27FC236}">
                <a16:creationId xmlns:a16="http://schemas.microsoft.com/office/drawing/2014/main" id="{F3BE3B1B-0576-BBF6-0CBC-709A23358CB4}"/>
              </a:ext>
            </a:extLst>
          </p:cNvPr>
          <p:cNvGrpSpPr/>
          <p:nvPr/>
        </p:nvGrpSpPr>
        <p:grpSpPr>
          <a:xfrm>
            <a:off x="92798" y="1891136"/>
            <a:ext cx="842266" cy="677108"/>
            <a:chOff x="711496" y="1874502"/>
            <a:chExt cx="1214187" cy="677108"/>
          </a:xfrm>
        </p:grpSpPr>
        <p:sp>
          <p:nvSpPr>
            <p:cNvPr id="29" name="Google Shape;45;p20">
              <a:extLst>
                <a:ext uri="{FF2B5EF4-FFF2-40B4-BE49-F238E27FC236}">
                  <a16:creationId xmlns:a16="http://schemas.microsoft.com/office/drawing/2014/main" id="{8EC4C91D-0145-C37F-480E-70815DF4F1EE}"/>
                </a:ext>
              </a:extLst>
            </p:cNvPr>
            <p:cNvSpPr txBox="1"/>
            <p:nvPr/>
          </p:nvSpPr>
          <p:spPr>
            <a:xfrm>
              <a:off x="711496" y="1874502"/>
              <a:ext cx="1214187" cy="67710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s-ES" sz="4400" b="0" i="0" u="none" strike="noStrike" cap="none" dirty="0">
                  <a:solidFill>
                    <a:srgbClr val="000000"/>
                  </a:solidFill>
                  <a:latin typeface="Quattrocento Sans"/>
                  <a:ea typeface="Quattrocento Sans"/>
                  <a:cs typeface="Quattrocento Sans"/>
                  <a:sym typeface="Quattrocento Sans"/>
                </a:rPr>
                <a:t>01</a:t>
              </a:r>
              <a:endParaRPr sz="1050" b="0" i="0" u="none" strike="noStrike" cap="none" dirty="0">
                <a:solidFill>
                  <a:srgbClr val="000000"/>
                </a:solidFill>
                <a:latin typeface="Arial"/>
                <a:ea typeface="Arial"/>
                <a:cs typeface="Arial"/>
                <a:sym typeface="Arial"/>
              </a:endParaRPr>
            </a:p>
          </p:txBody>
        </p:sp>
        <p:cxnSp>
          <p:nvCxnSpPr>
            <p:cNvPr id="30" name="Google Shape;46;p20">
              <a:extLst>
                <a:ext uri="{FF2B5EF4-FFF2-40B4-BE49-F238E27FC236}">
                  <a16:creationId xmlns:a16="http://schemas.microsoft.com/office/drawing/2014/main" id="{B7A45424-062B-42B9-8FAE-B16D1F91F980}"/>
                </a:ext>
              </a:extLst>
            </p:cNvPr>
            <p:cNvCxnSpPr/>
            <p:nvPr/>
          </p:nvCxnSpPr>
          <p:spPr>
            <a:xfrm>
              <a:off x="777344" y="2551610"/>
              <a:ext cx="835637" cy="0"/>
            </a:xfrm>
            <a:prstGeom prst="straightConnector1">
              <a:avLst/>
            </a:prstGeom>
            <a:noFill/>
            <a:ln w="25400" cap="rnd" cmpd="sng">
              <a:solidFill>
                <a:srgbClr val="61D4FF"/>
              </a:solidFill>
              <a:prstDash val="solid"/>
              <a:round/>
              <a:headEnd type="none" w="sm" len="sm"/>
              <a:tailEnd type="none" w="sm" len="sm"/>
            </a:ln>
          </p:spPr>
        </p:cxnSp>
      </p:grpSp>
      <p:sp>
        <p:nvSpPr>
          <p:cNvPr id="31" name="Google Shape;90;p20">
            <a:extLst>
              <a:ext uri="{FF2B5EF4-FFF2-40B4-BE49-F238E27FC236}">
                <a16:creationId xmlns:a16="http://schemas.microsoft.com/office/drawing/2014/main" id="{77DA1444-A526-D81F-455A-EB784F1941EC}"/>
              </a:ext>
            </a:extLst>
          </p:cNvPr>
          <p:cNvSpPr/>
          <p:nvPr/>
        </p:nvSpPr>
        <p:spPr>
          <a:xfrm>
            <a:off x="4445832" y="1759361"/>
            <a:ext cx="340695" cy="340695"/>
          </a:xfrm>
          <a:prstGeom prst="ellipse">
            <a:avLst/>
          </a:prstGeom>
          <a:solidFill>
            <a:srgbClr val="61D4FF">
              <a:alpha val="4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200" b="0" i="0" u="none" strike="noStrike" cap="none">
              <a:solidFill>
                <a:schemeClr val="lt1"/>
              </a:solidFill>
              <a:latin typeface="Quattrocento Sans"/>
              <a:ea typeface="Quattrocento Sans"/>
              <a:cs typeface="Quattrocento Sans"/>
              <a:sym typeface="Quattrocento Sans"/>
            </a:endParaRPr>
          </a:p>
        </p:txBody>
      </p:sp>
      <p:grpSp>
        <p:nvGrpSpPr>
          <p:cNvPr id="32" name="Google Shape;44;p20">
            <a:extLst>
              <a:ext uri="{FF2B5EF4-FFF2-40B4-BE49-F238E27FC236}">
                <a16:creationId xmlns:a16="http://schemas.microsoft.com/office/drawing/2014/main" id="{30DDBE26-7B15-58EB-9F0D-A5D136F9A5E1}"/>
              </a:ext>
            </a:extLst>
          </p:cNvPr>
          <p:cNvGrpSpPr/>
          <p:nvPr/>
        </p:nvGrpSpPr>
        <p:grpSpPr>
          <a:xfrm>
            <a:off x="7943207" y="1872178"/>
            <a:ext cx="842266" cy="677108"/>
            <a:chOff x="777344" y="1874502"/>
            <a:chExt cx="1214187" cy="677108"/>
          </a:xfrm>
        </p:grpSpPr>
        <p:sp>
          <p:nvSpPr>
            <p:cNvPr id="33" name="Google Shape;45;p20">
              <a:extLst>
                <a:ext uri="{FF2B5EF4-FFF2-40B4-BE49-F238E27FC236}">
                  <a16:creationId xmlns:a16="http://schemas.microsoft.com/office/drawing/2014/main" id="{174203BE-A137-2D58-7ADF-19A00CD48790}"/>
                </a:ext>
              </a:extLst>
            </p:cNvPr>
            <p:cNvSpPr txBox="1"/>
            <p:nvPr/>
          </p:nvSpPr>
          <p:spPr>
            <a:xfrm>
              <a:off x="777344" y="1874502"/>
              <a:ext cx="1214187" cy="67710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s-ES" sz="4400" b="0" i="0" u="none" strike="noStrike" cap="none" dirty="0">
                  <a:solidFill>
                    <a:srgbClr val="000000"/>
                  </a:solidFill>
                  <a:latin typeface="Quattrocento Sans"/>
                  <a:ea typeface="Quattrocento Sans"/>
                  <a:cs typeface="Quattrocento Sans"/>
                  <a:sym typeface="Quattrocento Sans"/>
                </a:rPr>
                <a:t>03</a:t>
              </a:r>
              <a:endParaRPr sz="1050" b="0" i="0" u="none" strike="noStrike" cap="none" dirty="0">
                <a:solidFill>
                  <a:srgbClr val="000000"/>
                </a:solidFill>
                <a:latin typeface="Arial"/>
                <a:ea typeface="Arial"/>
                <a:cs typeface="Arial"/>
                <a:sym typeface="Arial"/>
              </a:endParaRPr>
            </a:p>
          </p:txBody>
        </p:sp>
        <p:cxnSp>
          <p:nvCxnSpPr>
            <p:cNvPr id="34" name="Google Shape;46;p20">
              <a:extLst>
                <a:ext uri="{FF2B5EF4-FFF2-40B4-BE49-F238E27FC236}">
                  <a16:creationId xmlns:a16="http://schemas.microsoft.com/office/drawing/2014/main" id="{61861E8E-C2A9-80FE-7DD0-CFD09FC8D247}"/>
                </a:ext>
              </a:extLst>
            </p:cNvPr>
            <p:cNvCxnSpPr/>
            <p:nvPr/>
          </p:nvCxnSpPr>
          <p:spPr>
            <a:xfrm>
              <a:off x="777344" y="2551610"/>
              <a:ext cx="835637" cy="0"/>
            </a:xfrm>
            <a:prstGeom prst="straightConnector1">
              <a:avLst/>
            </a:prstGeom>
            <a:noFill/>
            <a:ln w="25400" cap="rnd" cmpd="sng">
              <a:solidFill>
                <a:srgbClr val="61D4FF"/>
              </a:solidFill>
              <a:prstDash val="solid"/>
              <a:round/>
              <a:headEnd type="none" w="sm" len="sm"/>
              <a:tailEnd type="none" w="sm" len="sm"/>
            </a:ln>
          </p:spPr>
        </p:cxnSp>
      </p:grpSp>
      <p:sp>
        <p:nvSpPr>
          <p:cNvPr id="35" name="Google Shape;90;p20">
            <a:extLst>
              <a:ext uri="{FF2B5EF4-FFF2-40B4-BE49-F238E27FC236}">
                <a16:creationId xmlns:a16="http://schemas.microsoft.com/office/drawing/2014/main" id="{A155C586-5F0E-504B-9A8D-2F705A43C59A}"/>
              </a:ext>
            </a:extLst>
          </p:cNvPr>
          <p:cNvSpPr/>
          <p:nvPr/>
        </p:nvSpPr>
        <p:spPr>
          <a:xfrm>
            <a:off x="8438975" y="1771075"/>
            <a:ext cx="340695" cy="340695"/>
          </a:xfrm>
          <a:prstGeom prst="ellipse">
            <a:avLst/>
          </a:prstGeom>
          <a:solidFill>
            <a:srgbClr val="61D4FF">
              <a:alpha val="4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200" b="0" i="0" u="none" strike="noStrike" cap="none">
              <a:solidFill>
                <a:schemeClr val="lt1"/>
              </a:solidFill>
              <a:latin typeface="Quattrocento Sans"/>
              <a:ea typeface="Quattrocento Sans"/>
              <a:cs typeface="Quattrocento Sans"/>
              <a:sym typeface="Quattrocento Sans"/>
            </a:endParaRPr>
          </a:p>
        </p:txBody>
      </p:sp>
      <p:sp>
        <p:nvSpPr>
          <p:cNvPr id="2" name="Google Shape;110;p3">
            <a:extLst>
              <a:ext uri="{FF2B5EF4-FFF2-40B4-BE49-F238E27FC236}">
                <a16:creationId xmlns:a16="http://schemas.microsoft.com/office/drawing/2014/main" id="{234ECF68-4B36-93EE-1730-75983EB3369C}"/>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679567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1BE80-175B-F791-9F14-C48B978E87B0}"/>
            </a:ext>
          </a:extLst>
        </p:cNvPr>
        <p:cNvGrpSpPr/>
        <p:nvPr/>
      </p:nvGrpSpPr>
      <p:grpSpPr>
        <a:xfrm>
          <a:off x="0" y="0"/>
          <a:ext cx="0" cy="0"/>
          <a:chOff x="0" y="0"/>
          <a:chExt cx="0" cy="0"/>
        </a:xfrm>
      </p:grpSpPr>
      <p:sp>
        <p:nvSpPr>
          <p:cNvPr id="6" name="QuadreDeText 5">
            <a:extLst>
              <a:ext uri="{FF2B5EF4-FFF2-40B4-BE49-F238E27FC236}">
                <a16:creationId xmlns:a16="http://schemas.microsoft.com/office/drawing/2014/main" id="{956C6D72-C366-1066-5E2C-4E9CA9FAE8FF}"/>
              </a:ext>
            </a:extLst>
          </p:cNvPr>
          <p:cNvSpPr txBox="1"/>
          <p:nvPr/>
        </p:nvSpPr>
        <p:spPr>
          <a:xfrm>
            <a:off x="458517" y="1433346"/>
            <a:ext cx="4251659" cy="461665"/>
          </a:xfrm>
          <a:prstGeom prst="rect">
            <a:avLst/>
          </a:prstGeom>
          <a:noFill/>
        </p:spPr>
        <p:txBody>
          <a:bodyPr wrap="square" rtlCol="0">
            <a:spAutoFit/>
          </a:bodyPr>
          <a:lstStyle/>
          <a:p>
            <a:r>
              <a:rPr lang="ca-ES" sz="2400" b="1" dirty="0">
                <a:solidFill>
                  <a:srgbClr val="61D4FF"/>
                </a:solidFill>
                <a:latin typeface="Quattrocento Sans" panose="020B0502050000020003" pitchFamily="34" charset="0"/>
              </a:rPr>
              <a:t>Què és?</a:t>
            </a:r>
          </a:p>
        </p:txBody>
      </p:sp>
      <p:sp>
        <p:nvSpPr>
          <p:cNvPr id="8" name="CuadroTexto 14">
            <a:extLst>
              <a:ext uri="{FF2B5EF4-FFF2-40B4-BE49-F238E27FC236}">
                <a16:creationId xmlns:a16="http://schemas.microsoft.com/office/drawing/2014/main" id="{8B11E962-3F53-0E17-1880-1110E46F6928}"/>
              </a:ext>
            </a:extLst>
          </p:cNvPr>
          <p:cNvSpPr txBox="1"/>
          <p:nvPr/>
        </p:nvSpPr>
        <p:spPr>
          <a:xfrm>
            <a:off x="951045" y="1929812"/>
            <a:ext cx="10393229" cy="1143070"/>
          </a:xfrm>
          <a:prstGeom prst="rect">
            <a:avLst/>
          </a:prstGeom>
          <a:noFill/>
          <a:ln>
            <a:solidFill>
              <a:srgbClr val="61D4FF"/>
            </a:solidFill>
          </a:ln>
        </p:spPr>
        <p:txBody>
          <a:bodyPr wrap="square" rtlCol="0">
            <a:spAutoFit/>
          </a:bodyPr>
          <a:lstStyle/>
          <a:p>
            <a:pPr>
              <a:lnSpc>
                <a:spcPct val="150000"/>
              </a:lnSpc>
            </a:pPr>
            <a:r>
              <a:rPr lang="ca-ES" sz="2400" dirty="0">
                <a:latin typeface="Quattrocento Sans" panose="020B0502050000020003" pitchFamily="34" charset="0"/>
              </a:rPr>
              <a:t>Un Pla de Negoci és un document, que proporciona informació detallada dels objectius i plans d’una empresa i explica com té previst assolir-los.</a:t>
            </a:r>
            <a:endParaRPr lang="ca-ES" sz="2133" dirty="0">
              <a:latin typeface="Quattrocento Sans" panose="020B0502050000020003" pitchFamily="34" charset="0"/>
            </a:endParaRPr>
          </a:p>
        </p:txBody>
      </p:sp>
      <p:sp>
        <p:nvSpPr>
          <p:cNvPr id="9" name="CuadroTexto 3">
            <a:extLst>
              <a:ext uri="{FF2B5EF4-FFF2-40B4-BE49-F238E27FC236}">
                <a16:creationId xmlns:a16="http://schemas.microsoft.com/office/drawing/2014/main" id="{F1C45846-6EC8-F712-C45B-A1D0ED6C6BAD}"/>
              </a:ext>
            </a:extLst>
          </p:cNvPr>
          <p:cNvSpPr txBox="1"/>
          <p:nvPr/>
        </p:nvSpPr>
        <p:spPr>
          <a:xfrm>
            <a:off x="951046" y="3917414"/>
            <a:ext cx="10393228" cy="1610441"/>
          </a:xfrm>
          <a:prstGeom prst="rect">
            <a:avLst/>
          </a:prstGeom>
          <a:noFill/>
        </p:spPr>
        <p:txBody>
          <a:bodyPr wrap="square" rtlCol="0">
            <a:spAutoFit/>
          </a:bodyPr>
          <a:lstStyle/>
          <a:p>
            <a:pPr>
              <a:spcBef>
                <a:spcPts val="800"/>
              </a:spcBef>
            </a:pPr>
            <a:r>
              <a:rPr lang="ca-ES" sz="2133" dirty="0">
                <a:latin typeface="Quattrocento Sans" panose="020B0502050000020003" pitchFamily="34" charset="0"/>
              </a:rPr>
              <a:t>El Pla de Negoci</a:t>
            </a:r>
          </a:p>
          <a:p>
            <a:pPr marL="380990" indent="-380990">
              <a:spcBef>
                <a:spcPts val="800"/>
              </a:spcBef>
              <a:buFont typeface="Arial" panose="020B0604020202020204" pitchFamily="34" charset="0"/>
              <a:buChar char="•"/>
            </a:pPr>
            <a:r>
              <a:rPr lang="ca-ES" sz="2133" dirty="0">
                <a:latin typeface="Quattrocento Sans" panose="020B0502050000020003" pitchFamily="34" charset="0"/>
              </a:rPr>
              <a:t>No té perquè ser sols per a una nova empresa, també s’utilitza per a l’evolució de empreses ja constituïdes.</a:t>
            </a:r>
          </a:p>
          <a:p>
            <a:pPr marL="380990" indent="-380990">
              <a:spcBef>
                <a:spcPts val="800"/>
              </a:spcBef>
              <a:buFont typeface="Arial" panose="020B0604020202020204" pitchFamily="34" charset="0"/>
              <a:buChar char="•"/>
            </a:pPr>
            <a:r>
              <a:rPr lang="ca-ES" sz="2133" dirty="0">
                <a:latin typeface="Quattrocento Sans" panose="020B0502050000020003" pitchFamily="34" charset="0"/>
              </a:rPr>
              <a:t>és quelcom més que omplir un pressupost.</a:t>
            </a:r>
          </a:p>
        </p:txBody>
      </p:sp>
      <p:sp>
        <p:nvSpPr>
          <p:cNvPr id="3" name="Google Shape;87;p20">
            <a:extLst>
              <a:ext uri="{FF2B5EF4-FFF2-40B4-BE49-F238E27FC236}">
                <a16:creationId xmlns:a16="http://schemas.microsoft.com/office/drawing/2014/main" id="{F14AA74C-1C47-9D28-38EB-A2EC646E115D}"/>
              </a:ext>
            </a:extLst>
          </p:cNvPr>
          <p:cNvSpPr txBox="1"/>
          <p:nvPr/>
        </p:nvSpPr>
        <p:spPr>
          <a:xfrm>
            <a:off x="681662" y="777340"/>
            <a:ext cx="5343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dk1"/>
              </a:buClr>
              <a:buSzPts val="2000"/>
              <a:buFont typeface="Arial"/>
              <a:buNone/>
            </a:pPr>
            <a:r>
              <a:rPr lang="ca-ES" sz="2800" b="1" i="0" u="none" strike="noStrike" cap="none" dirty="0">
                <a:solidFill>
                  <a:srgbClr val="61D4FF"/>
                </a:solidFill>
                <a:latin typeface="Quattrocento Sans"/>
                <a:ea typeface="Quattrocento Sans"/>
                <a:cs typeface="Quattrocento Sans"/>
                <a:sym typeface="Quattrocento Sans"/>
              </a:rPr>
              <a:t>01. </a:t>
            </a:r>
            <a:r>
              <a:rPr lang="ca-ES" sz="2800" b="0" i="0" u="none" strike="noStrike" cap="none" dirty="0">
                <a:solidFill>
                  <a:schemeClr val="dk1"/>
                </a:solidFill>
                <a:latin typeface="Quattrocento Sans"/>
                <a:ea typeface="Quattrocento Sans"/>
                <a:cs typeface="Quattrocento Sans"/>
                <a:sym typeface="Quattrocento Sans"/>
              </a:rPr>
              <a:t>INTRODUCCIÓ</a:t>
            </a:r>
            <a:endParaRPr lang="ca-ES" sz="2000" b="0" i="0" u="none" strike="noStrike" cap="none" dirty="0">
              <a:solidFill>
                <a:schemeClr val="dk1"/>
              </a:solidFill>
              <a:latin typeface="Quattrocento Sans"/>
              <a:ea typeface="Quattrocento Sans"/>
              <a:cs typeface="Quattrocento Sans"/>
              <a:sym typeface="Quattrocento Sans"/>
            </a:endParaRPr>
          </a:p>
        </p:txBody>
      </p:sp>
      <p:cxnSp>
        <p:nvCxnSpPr>
          <p:cNvPr id="4" name="Google Shape;88;p20">
            <a:extLst>
              <a:ext uri="{FF2B5EF4-FFF2-40B4-BE49-F238E27FC236}">
                <a16:creationId xmlns:a16="http://schemas.microsoft.com/office/drawing/2014/main" id="{60A4ACB0-B5C6-14FE-1167-714C0BBA4A0A}"/>
              </a:ext>
            </a:extLst>
          </p:cNvPr>
          <p:cNvCxnSpPr/>
          <p:nvPr/>
        </p:nvCxnSpPr>
        <p:spPr>
          <a:xfrm>
            <a:off x="570089" y="994901"/>
            <a:ext cx="0" cy="258451"/>
          </a:xfrm>
          <a:prstGeom prst="straightConnector1">
            <a:avLst/>
          </a:prstGeom>
          <a:noFill/>
          <a:ln w="38100" cap="rnd" cmpd="sng">
            <a:solidFill>
              <a:srgbClr val="61D4FF"/>
            </a:solidFill>
            <a:prstDash val="solid"/>
            <a:round/>
            <a:headEnd type="none" w="sm" len="sm"/>
            <a:tailEnd type="none" w="sm" len="sm"/>
          </a:ln>
        </p:spPr>
      </p:cxnSp>
      <p:sp>
        <p:nvSpPr>
          <p:cNvPr id="10" name="Google Shape;89;p20">
            <a:extLst>
              <a:ext uri="{FF2B5EF4-FFF2-40B4-BE49-F238E27FC236}">
                <a16:creationId xmlns:a16="http://schemas.microsoft.com/office/drawing/2014/main" id="{4B7F18BE-FAA8-40E1-B659-41906E130ABF}"/>
              </a:ext>
            </a:extLst>
          </p:cNvPr>
          <p:cNvSpPr/>
          <p:nvPr/>
        </p:nvSpPr>
        <p:spPr>
          <a:xfrm>
            <a:off x="-162551" y="980134"/>
            <a:ext cx="621068" cy="287984"/>
          </a:xfrm>
          <a:prstGeom prst="roundRect">
            <a:avLst>
              <a:gd name="adj" fmla="val 50000"/>
            </a:avLst>
          </a:prstGeom>
          <a:solidFill>
            <a:srgbClr val="66CC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B0F0"/>
              </a:solidFill>
              <a:latin typeface="Quattrocento Sans"/>
              <a:ea typeface="Quattrocento Sans"/>
              <a:cs typeface="Quattrocento Sans"/>
              <a:sym typeface="Quattrocento Sans"/>
            </a:endParaRPr>
          </a:p>
        </p:txBody>
      </p:sp>
      <p:pic>
        <p:nvPicPr>
          <p:cNvPr id="12" name="Google Shape;42;p20" descr="A picture containing computer, person, computer, using&#10;&#10;Description automatically generated">
            <a:extLst>
              <a:ext uri="{FF2B5EF4-FFF2-40B4-BE49-F238E27FC236}">
                <a16:creationId xmlns:a16="http://schemas.microsoft.com/office/drawing/2014/main" id="{45E81F75-E031-59B3-EC7C-E80334BCADFA}"/>
              </a:ext>
            </a:extLst>
          </p:cNvPr>
          <p:cNvPicPr preferRelativeResize="0"/>
          <p:nvPr/>
        </p:nvPicPr>
        <p:blipFill rotWithShape="1">
          <a:blip r:embed="rId3">
            <a:alphaModFix/>
          </a:blip>
          <a:srcRect t="78704" b="7512"/>
          <a:stretch/>
        </p:blipFill>
        <p:spPr>
          <a:xfrm>
            <a:off x="10" y="5474060"/>
            <a:ext cx="12191996" cy="995771"/>
          </a:xfrm>
          <a:prstGeom prst="rect">
            <a:avLst/>
          </a:prstGeom>
          <a:noFill/>
          <a:ln>
            <a:noFill/>
          </a:ln>
        </p:spPr>
      </p:pic>
      <p:sp>
        <p:nvSpPr>
          <p:cNvPr id="13" name="Google Shape;43;p20">
            <a:extLst>
              <a:ext uri="{FF2B5EF4-FFF2-40B4-BE49-F238E27FC236}">
                <a16:creationId xmlns:a16="http://schemas.microsoft.com/office/drawing/2014/main" id="{511566AD-EC8A-AF50-FBDC-6138A1E63CB1}"/>
              </a:ext>
            </a:extLst>
          </p:cNvPr>
          <p:cNvSpPr txBox="1"/>
          <p:nvPr/>
        </p:nvSpPr>
        <p:spPr>
          <a:xfrm>
            <a:off x="0" y="5474060"/>
            <a:ext cx="12192002" cy="995771"/>
          </a:xfrm>
          <a:prstGeom prst="rect">
            <a:avLst/>
          </a:prstGeom>
          <a:gradFill>
            <a:gsLst>
              <a:gs pos="0">
                <a:srgbClr val="009AD8">
                  <a:alpha val="7058"/>
                </a:srgbClr>
              </a:gs>
              <a:gs pos="18000">
                <a:srgbClr val="009AD8">
                  <a:alpha val="7058"/>
                </a:srgbClr>
              </a:gs>
              <a:gs pos="71000">
                <a:srgbClr val="4ABDF0">
                  <a:alpha val="45882"/>
                </a:srgbClr>
              </a:gs>
              <a:gs pos="87000">
                <a:srgbClr val="4ABDF0">
                  <a:alpha val="50980"/>
                </a:srgbClr>
              </a:gs>
              <a:gs pos="100000">
                <a:srgbClr val="4ABDF0">
                  <a:alpha val="83137"/>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b="0" i="0" u="none" strike="noStrike" cap="none">
                <a:solidFill>
                  <a:srgbClr val="FFFFFF"/>
                </a:solidFill>
                <a:latin typeface="Quattrocento Sans"/>
                <a:ea typeface="Quattrocento Sans"/>
                <a:cs typeface="Quattrocento Sans"/>
                <a:sym typeface="Quattrocento Sans"/>
              </a:rPr>
              <a:t>.</a:t>
            </a:r>
            <a:endParaRPr sz="1400" b="0" i="0" u="none" strike="noStrike" cap="none">
              <a:solidFill>
                <a:srgbClr val="000000"/>
              </a:solidFill>
              <a:latin typeface="Arial"/>
              <a:ea typeface="Arial"/>
              <a:cs typeface="Arial"/>
              <a:sym typeface="Arial"/>
            </a:endParaRPr>
          </a:p>
        </p:txBody>
      </p:sp>
      <p:sp>
        <p:nvSpPr>
          <p:cNvPr id="14" name="Google Shape;110;p3">
            <a:extLst>
              <a:ext uri="{FF2B5EF4-FFF2-40B4-BE49-F238E27FC236}">
                <a16:creationId xmlns:a16="http://schemas.microsoft.com/office/drawing/2014/main" id="{109B5487-076A-148F-2696-3B9C7E8299CB}"/>
              </a:ext>
            </a:extLst>
          </p:cNvPr>
          <p:cNvSpPr txBox="1"/>
          <p:nvPr/>
        </p:nvSpPr>
        <p:spPr>
          <a:xfrm>
            <a:off x="11595392" y="6477999"/>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264805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00E37-1040-BA16-636A-23FD4DABA3B3}"/>
            </a:ext>
          </a:extLst>
        </p:cNvPr>
        <p:cNvGrpSpPr/>
        <p:nvPr/>
      </p:nvGrpSpPr>
      <p:grpSpPr>
        <a:xfrm>
          <a:off x="0" y="0"/>
          <a:ext cx="0" cy="0"/>
          <a:chOff x="0" y="0"/>
          <a:chExt cx="0" cy="0"/>
        </a:xfrm>
      </p:grpSpPr>
      <p:sp>
        <p:nvSpPr>
          <p:cNvPr id="3" name="QuadreDeText 2">
            <a:extLst>
              <a:ext uri="{FF2B5EF4-FFF2-40B4-BE49-F238E27FC236}">
                <a16:creationId xmlns:a16="http://schemas.microsoft.com/office/drawing/2014/main" id="{9F312D79-C7A9-1750-BC76-37E8948269D5}"/>
              </a:ext>
            </a:extLst>
          </p:cNvPr>
          <p:cNvSpPr txBox="1"/>
          <p:nvPr/>
        </p:nvSpPr>
        <p:spPr>
          <a:xfrm>
            <a:off x="289226" y="911860"/>
            <a:ext cx="4251659" cy="461665"/>
          </a:xfrm>
          <a:prstGeom prst="rect">
            <a:avLst/>
          </a:prstGeom>
          <a:noFill/>
        </p:spPr>
        <p:txBody>
          <a:bodyPr wrap="square" rtlCol="0">
            <a:spAutoFit/>
          </a:bodyPr>
          <a:lstStyle/>
          <a:p>
            <a:r>
              <a:rPr lang="ca-ES" sz="2400" b="1" dirty="0">
                <a:solidFill>
                  <a:srgbClr val="61D4FF"/>
                </a:solidFill>
                <a:latin typeface="Quattrocento Sans" panose="020B0502050000020003" pitchFamily="34" charset="0"/>
              </a:rPr>
              <a:t>A qui interessa?</a:t>
            </a:r>
          </a:p>
        </p:txBody>
      </p:sp>
      <p:sp>
        <p:nvSpPr>
          <p:cNvPr id="5" name="CuadroTexto 1">
            <a:extLst>
              <a:ext uri="{FF2B5EF4-FFF2-40B4-BE49-F238E27FC236}">
                <a16:creationId xmlns:a16="http://schemas.microsoft.com/office/drawing/2014/main" id="{1E14B0FC-61D2-1E6E-1527-5A53FBA42D67}"/>
              </a:ext>
            </a:extLst>
          </p:cNvPr>
          <p:cNvSpPr txBox="1"/>
          <p:nvPr/>
        </p:nvSpPr>
        <p:spPr>
          <a:xfrm>
            <a:off x="289226" y="1375450"/>
            <a:ext cx="8391090" cy="4296048"/>
          </a:xfrm>
          <a:prstGeom prst="rect">
            <a:avLst/>
          </a:prstGeom>
          <a:noFill/>
        </p:spPr>
        <p:txBody>
          <a:bodyPr wrap="square" rtlCol="0">
            <a:spAutoFit/>
          </a:bodyPr>
          <a:lstStyle/>
          <a:p>
            <a:pPr>
              <a:lnSpc>
                <a:spcPct val="150000"/>
              </a:lnSpc>
            </a:pPr>
            <a:r>
              <a:rPr lang="ca-ES" sz="2400" kern="100" dirty="0">
                <a:latin typeface="Quattrocento Sans" panose="020B0502050000020003" pitchFamily="34" charset="0"/>
                <a:ea typeface="Calibri" panose="020F0502020204030204" pitchFamily="34" charset="0"/>
                <a:cs typeface="Times New Roman" panose="02020603050405020304" pitchFamily="18" charset="0"/>
              </a:rPr>
              <a:t>El primer interessat a realitzar un Pla de negoci és el propi emprenedor. Serà el seu full de ruta per a la implantació i seguiment de la seva empresa.</a:t>
            </a:r>
          </a:p>
          <a:p>
            <a:pPr>
              <a:lnSpc>
                <a:spcPct val="150000"/>
              </a:lnSpc>
            </a:pPr>
            <a:endParaRPr lang="ca-ES" sz="2400" kern="100" dirty="0">
              <a:latin typeface="Quattrocento Sans" panose="020B0502050000020003" pitchFamily="34" charset="0"/>
              <a:ea typeface="Calibri" panose="020F0502020204030204" pitchFamily="34" charset="0"/>
              <a:cs typeface="Times New Roman" panose="02020603050405020304" pitchFamily="18" charset="0"/>
            </a:endParaRPr>
          </a:p>
          <a:p>
            <a:pPr>
              <a:spcAft>
                <a:spcPts val="1067"/>
              </a:spcAft>
            </a:pPr>
            <a:r>
              <a:rPr lang="ca-ES" sz="2400" kern="100" dirty="0">
                <a:latin typeface="Quattrocento Sans" panose="020B0502050000020003" pitchFamily="34" charset="0"/>
                <a:ea typeface="Calibri" panose="020F0502020204030204" pitchFamily="34" charset="0"/>
                <a:cs typeface="Times New Roman" panose="02020603050405020304" pitchFamily="18" charset="0"/>
              </a:rPr>
              <a:t>Altres interessats són:</a:t>
            </a:r>
          </a:p>
          <a:p>
            <a:pPr marL="457189" indent="-457189">
              <a:buFont typeface="Symbol" panose="05050102010706020507" pitchFamily="18" charset="2"/>
              <a:buChar char=""/>
            </a:pPr>
            <a:r>
              <a:rPr lang="ca-ES" sz="2400" kern="100" dirty="0">
                <a:latin typeface="Quattrocento Sans" panose="020B0502050000020003" pitchFamily="34" charset="0"/>
                <a:ea typeface="Calibri" panose="020F0502020204030204" pitchFamily="34" charset="0"/>
                <a:cs typeface="Times New Roman" panose="02020603050405020304" pitchFamily="18" charset="0"/>
              </a:rPr>
              <a:t>Possibles inversors/socis de la nova empresa.</a:t>
            </a:r>
          </a:p>
          <a:p>
            <a:pPr marL="457189" indent="-457189">
              <a:buFont typeface="Symbol" panose="05050102010706020507" pitchFamily="18" charset="2"/>
              <a:buChar char=""/>
            </a:pPr>
            <a:r>
              <a:rPr lang="ca-ES" sz="2400" kern="100" dirty="0">
                <a:latin typeface="Quattrocento Sans" panose="020B0502050000020003" pitchFamily="34" charset="0"/>
                <a:ea typeface="Calibri" panose="020F0502020204030204" pitchFamily="34" charset="0"/>
                <a:cs typeface="Times New Roman" panose="02020603050405020304" pitchFamily="18" charset="0"/>
              </a:rPr>
              <a:t>La banca, si existeix la necessitat de finançament.</a:t>
            </a:r>
          </a:p>
          <a:p>
            <a:pPr marL="457189" indent="-457189">
              <a:spcAft>
                <a:spcPts val="1067"/>
              </a:spcAft>
              <a:buFont typeface="Symbol" panose="05050102010706020507" pitchFamily="18" charset="2"/>
              <a:buChar char=""/>
            </a:pPr>
            <a:r>
              <a:rPr lang="ca-ES" sz="2400" kern="100" dirty="0">
                <a:latin typeface="Quattrocento Sans" panose="020B0502050000020003" pitchFamily="34" charset="0"/>
                <a:ea typeface="Calibri" panose="020F0502020204030204" pitchFamily="34" charset="0"/>
                <a:cs typeface="Times New Roman" panose="02020603050405020304" pitchFamily="18" charset="0"/>
              </a:rPr>
              <a:t>Les administracions públiques, quan es busqui algun tipus de subvenció.</a:t>
            </a:r>
          </a:p>
        </p:txBody>
      </p:sp>
      <p:pic>
        <p:nvPicPr>
          <p:cNvPr id="7" name="Google Shape;134;p3" descr="A person reading a book&#10;&#10;Description automatically generated with medium confidence">
            <a:extLst>
              <a:ext uri="{FF2B5EF4-FFF2-40B4-BE49-F238E27FC236}">
                <a16:creationId xmlns:a16="http://schemas.microsoft.com/office/drawing/2014/main" id="{1B383652-9A5F-0E35-1B7B-3757847DE526}"/>
              </a:ext>
            </a:extLst>
          </p:cNvPr>
          <p:cNvPicPr preferRelativeResize="0"/>
          <p:nvPr/>
        </p:nvPicPr>
        <p:blipFill rotWithShape="1">
          <a:blip r:embed="rId3">
            <a:alphaModFix/>
          </a:blip>
          <a:srcRect l="17590" t="22190" r="11058" b="6370"/>
          <a:stretch/>
        </p:blipFill>
        <p:spPr>
          <a:xfrm>
            <a:off x="8680316" y="1135556"/>
            <a:ext cx="3511684" cy="5044058"/>
          </a:xfrm>
          <a:prstGeom prst="rect">
            <a:avLst/>
          </a:prstGeom>
          <a:noFill/>
          <a:ln>
            <a:noFill/>
          </a:ln>
        </p:spPr>
      </p:pic>
      <p:sp>
        <p:nvSpPr>
          <p:cNvPr id="2" name="Google Shape;110;p3">
            <a:extLst>
              <a:ext uri="{FF2B5EF4-FFF2-40B4-BE49-F238E27FC236}">
                <a16:creationId xmlns:a16="http://schemas.microsoft.com/office/drawing/2014/main" id="{90E5FF9C-EF1C-DB61-7AEF-A893A59F4036}"/>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4</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168993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BAB85-60CB-ECAE-8382-A68872E6648D}"/>
            </a:ext>
          </a:extLst>
        </p:cNvPr>
        <p:cNvGrpSpPr/>
        <p:nvPr/>
      </p:nvGrpSpPr>
      <p:grpSpPr>
        <a:xfrm>
          <a:off x="0" y="0"/>
          <a:ext cx="0" cy="0"/>
          <a:chOff x="0" y="0"/>
          <a:chExt cx="0" cy="0"/>
        </a:xfrm>
      </p:grpSpPr>
      <p:sp>
        <p:nvSpPr>
          <p:cNvPr id="5" name="QuadreDeText 4">
            <a:extLst>
              <a:ext uri="{FF2B5EF4-FFF2-40B4-BE49-F238E27FC236}">
                <a16:creationId xmlns:a16="http://schemas.microsoft.com/office/drawing/2014/main" id="{A642D75C-579E-6BFC-E508-59DDDE771066}"/>
              </a:ext>
            </a:extLst>
          </p:cNvPr>
          <p:cNvSpPr txBox="1"/>
          <p:nvPr/>
        </p:nvSpPr>
        <p:spPr>
          <a:xfrm>
            <a:off x="305642" y="882180"/>
            <a:ext cx="4251659" cy="461665"/>
          </a:xfrm>
          <a:prstGeom prst="rect">
            <a:avLst/>
          </a:prstGeom>
          <a:noFill/>
        </p:spPr>
        <p:txBody>
          <a:bodyPr wrap="square" rtlCol="0">
            <a:spAutoFit/>
          </a:bodyPr>
          <a:lstStyle/>
          <a:p>
            <a:r>
              <a:rPr lang="ca-ES" sz="2400" b="1" dirty="0">
                <a:solidFill>
                  <a:srgbClr val="61D4FF"/>
                </a:solidFill>
                <a:latin typeface="Quattrocento Sans" panose="020B0502050000020003" pitchFamily="34" charset="0"/>
              </a:rPr>
              <a:t>Perfil de l’emprenedor</a:t>
            </a:r>
          </a:p>
        </p:txBody>
      </p:sp>
      <p:sp>
        <p:nvSpPr>
          <p:cNvPr id="7" name="Elipse 23">
            <a:extLst>
              <a:ext uri="{FF2B5EF4-FFF2-40B4-BE49-F238E27FC236}">
                <a16:creationId xmlns:a16="http://schemas.microsoft.com/office/drawing/2014/main" id="{DE0C4FB4-9D70-F5E6-1DD3-4AA76B0723E8}"/>
              </a:ext>
            </a:extLst>
          </p:cNvPr>
          <p:cNvSpPr/>
          <p:nvPr/>
        </p:nvSpPr>
        <p:spPr>
          <a:xfrm>
            <a:off x="431371" y="1796819"/>
            <a:ext cx="898575" cy="898575"/>
          </a:xfrm>
          <a:prstGeom prst="ellipse">
            <a:avLst/>
          </a:prstGeom>
          <a:solidFill>
            <a:srgbClr val="61D4FF">
              <a:alpha val="5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8" name="Conector recto 230">
            <a:extLst>
              <a:ext uri="{FF2B5EF4-FFF2-40B4-BE49-F238E27FC236}">
                <a16:creationId xmlns:a16="http://schemas.microsoft.com/office/drawing/2014/main" id="{8CB1DB2D-6EC8-AC1D-6777-BA403F88D877}"/>
              </a:ext>
            </a:extLst>
          </p:cNvPr>
          <p:cNvCxnSpPr>
            <a:cxnSpLocks/>
          </p:cNvCxnSpPr>
          <p:nvPr/>
        </p:nvCxnSpPr>
        <p:spPr>
          <a:xfrm flipV="1">
            <a:off x="615092" y="2276873"/>
            <a:ext cx="0" cy="3498316"/>
          </a:xfrm>
          <a:prstGeom prst="line">
            <a:avLst/>
          </a:prstGeom>
          <a:ln w="19050" cap="rnd">
            <a:solidFill>
              <a:srgbClr val="66CCFF"/>
            </a:solidFill>
            <a:round/>
          </a:ln>
        </p:spPr>
        <p:style>
          <a:lnRef idx="1">
            <a:schemeClr val="accent1"/>
          </a:lnRef>
          <a:fillRef idx="0">
            <a:schemeClr val="accent1"/>
          </a:fillRef>
          <a:effectRef idx="0">
            <a:schemeClr val="accent1"/>
          </a:effectRef>
          <a:fontRef idx="minor">
            <a:schemeClr val="tx1"/>
          </a:fontRef>
        </p:style>
      </p:cxnSp>
      <p:grpSp>
        <p:nvGrpSpPr>
          <p:cNvPr id="9" name="Grupo 123">
            <a:extLst>
              <a:ext uri="{FF2B5EF4-FFF2-40B4-BE49-F238E27FC236}">
                <a16:creationId xmlns:a16="http://schemas.microsoft.com/office/drawing/2014/main" id="{32042473-A371-6C09-A65F-585D279BD16A}"/>
              </a:ext>
            </a:extLst>
          </p:cNvPr>
          <p:cNvGrpSpPr/>
          <p:nvPr/>
        </p:nvGrpSpPr>
        <p:grpSpPr>
          <a:xfrm>
            <a:off x="6353728" y="2419787"/>
            <a:ext cx="1077080" cy="806411"/>
            <a:chOff x="6353728" y="2419787"/>
            <a:chExt cx="1077080" cy="806411"/>
          </a:xfrm>
        </p:grpSpPr>
        <p:sp>
          <p:nvSpPr>
            <p:cNvPr id="10" name="CuadroTexto 297">
              <a:extLst>
                <a:ext uri="{FF2B5EF4-FFF2-40B4-BE49-F238E27FC236}">
                  <a16:creationId xmlns:a16="http://schemas.microsoft.com/office/drawing/2014/main" id="{BC24A5A7-5213-193F-DE94-87087C9DAE16}"/>
                </a:ext>
              </a:extLst>
            </p:cNvPr>
            <p:cNvSpPr txBox="1"/>
            <p:nvPr/>
          </p:nvSpPr>
          <p:spPr>
            <a:xfrm>
              <a:off x="6353728" y="2960368"/>
              <a:ext cx="1077080" cy="215444"/>
            </a:xfrm>
            <a:prstGeom prst="rect">
              <a:avLst/>
            </a:prstGeom>
            <a:noFill/>
          </p:spPr>
          <p:txBody>
            <a:bodyPr wrap="square" lIns="0" tIns="0" rIns="0" bIns="0" rtlCol="0">
              <a:spAutoFit/>
            </a:bodyPr>
            <a:lstStyle/>
            <a:p>
              <a:r>
                <a:rPr lang="ca-ES" sz="1400" dirty="0">
                  <a:latin typeface="Quattrocento Sans" panose="020B0502050000020003" pitchFamily="34" charset="0"/>
                  <a:ea typeface="Open Sans SemiBold" panose="020B0706030804020204" pitchFamily="34" charset="0"/>
                  <a:cs typeface="Segoe UI Semibold" panose="020B0702040204020203" pitchFamily="34" charset="0"/>
                </a:rPr>
                <a:t>MOTIVACIÓ</a:t>
              </a:r>
            </a:p>
          </p:txBody>
        </p:sp>
        <p:cxnSp>
          <p:nvCxnSpPr>
            <p:cNvPr id="11" name="Conector recto 230">
              <a:extLst>
                <a:ext uri="{FF2B5EF4-FFF2-40B4-BE49-F238E27FC236}">
                  <a16:creationId xmlns:a16="http://schemas.microsoft.com/office/drawing/2014/main" id="{1B0F74F9-B7FB-7A89-581E-D86FB036F9A2}"/>
                </a:ext>
              </a:extLst>
            </p:cNvPr>
            <p:cNvCxnSpPr>
              <a:cxnSpLocks/>
            </p:cNvCxnSpPr>
            <p:nvPr/>
          </p:nvCxnSpPr>
          <p:spPr>
            <a:xfrm flipV="1">
              <a:off x="6361513" y="3226197"/>
              <a:ext cx="360000" cy="1"/>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12" name="Graphic 262">
              <a:extLst>
                <a:ext uri="{FF2B5EF4-FFF2-40B4-BE49-F238E27FC236}">
                  <a16:creationId xmlns:a16="http://schemas.microsoft.com/office/drawing/2014/main" id="{EB95A47B-5ED2-6287-3AAB-DD3B8111D26F}"/>
                </a:ext>
              </a:extLst>
            </p:cNvPr>
            <p:cNvGrpSpPr/>
            <p:nvPr/>
          </p:nvGrpSpPr>
          <p:grpSpPr>
            <a:xfrm>
              <a:off x="6362025" y="2419787"/>
              <a:ext cx="371035" cy="443715"/>
              <a:chOff x="5251326" y="1900367"/>
              <a:chExt cx="371034" cy="443715"/>
            </a:xfrm>
            <a:noFill/>
          </p:grpSpPr>
          <p:sp>
            <p:nvSpPr>
              <p:cNvPr id="13" name="Freeform: Shape 4">
                <a:extLst>
                  <a:ext uri="{FF2B5EF4-FFF2-40B4-BE49-F238E27FC236}">
                    <a16:creationId xmlns:a16="http://schemas.microsoft.com/office/drawing/2014/main" id="{3AF263A8-4985-3363-3AF4-C03F246CA8BC}"/>
                  </a:ext>
                </a:extLst>
              </p:cNvPr>
              <p:cNvSpPr/>
              <p:nvPr/>
            </p:nvSpPr>
            <p:spPr>
              <a:xfrm>
                <a:off x="5320853" y="1900367"/>
                <a:ext cx="301508" cy="417374"/>
              </a:xfrm>
              <a:custGeom>
                <a:avLst/>
                <a:gdLst>
                  <a:gd name="connsiteX0" fmla="*/ 97111 w 301508"/>
                  <a:gd name="connsiteY0" fmla="*/ 73359 h 417374"/>
                  <a:gd name="connsiteX1" fmla="*/ 0 w 301508"/>
                  <a:gd name="connsiteY1" fmla="*/ 178723 h 417374"/>
                  <a:gd name="connsiteX2" fmla="*/ 0 w 301508"/>
                  <a:gd name="connsiteY2" fmla="*/ 394990 h 417374"/>
                  <a:gd name="connsiteX3" fmla="*/ 17862 w 301508"/>
                  <a:gd name="connsiteY3" fmla="*/ 394990 h 417374"/>
                  <a:gd name="connsiteX4" fmla="*/ 32785 w 301508"/>
                  <a:gd name="connsiteY4" fmla="*/ 401208 h 417374"/>
                  <a:gd name="connsiteX5" fmla="*/ 42733 w 301508"/>
                  <a:gd name="connsiteY5" fmla="*/ 411157 h 417374"/>
                  <a:gd name="connsiteX6" fmla="*/ 57656 w 301508"/>
                  <a:gd name="connsiteY6" fmla="*/ 417375 h 417374"/>
                  <a:gd name="connsiteX7" fmla="*/ 247583 w 301508"/>
                  <a:gd name="connsiteY7" fmla="*/ 417375 h 417374"/>
                  <a:gd name="connsiteX8" fmla="*/ 278898 w 301508"/>
                  <a:gd name="connsiteY8" fmla="*/ 386059 h 417374"/>
                  <a:gd name="connsiteX9" fmla="*/ 278898 w 301508"/>
                  <a:gd name="connsiteY9" fmla="*/ 386059 h 417374"/>
                  <a:gd name="connsiteX10" fmla="*/ 247583 w 301508"/>
                  <a:gd name="connsiteY10" fmla="*/ 354744 h 417374"/>
                  <a:gd name="connsiteX11" fmla="*/ 229947 w 301508"/>
                  <a:gd name="connsiteY11" fmla="*/ 354744 h 417374"/>
                  <a:gd name="connsiteX12" fmla="*/ 265558 w 301508"/>
                  <a:gd name="connsiteY12" fmla="*/ 354744 h 417374"/>
                  <a:gd name="connsiteX13" fmla="*/ 296873 w 301508"/>
                  <a:gd name="connsiteY13" fmla="*/ 323429 h 417374"/>
                  <a:gd name="connsiteX14" fmla="*/ 296873 w 301508"/>
                  <a:gd name="connsiteY14" fmla="*/ 323429 h 417374"/>
                  <a:gd name="connsiteX15" fmla="*/ 265558 w 301508"/>
                  <a:gd name="connsiteY15" fmla="*/ 292114 h 417374"/>
                  <a:gd name="connsiteX16" fmla="*/ 229947 w 301508"/>
                  <a:gd name="connsiteY16" fmla="*/ 292114 h 417374"/>
                  <a:gd name="connsiteX17" fmla="*/ 270193 w 301508"/>
                  <a:gd name="connsiteY17" fmla="*/ 292114 h 417374"/>
                  <a:gd name="connsiteX18" fmla="*/ 301508 w 301508"/>
                  <a:gd name="connsiteY18" fmla="*/ 260798 h 417374"/>
                  <a:gd name="connsiteX19" fmla="*/ 301508 w 301508"/>
                  <a:gd name="connsiteY19" fmla="*/ 260798 h 417374"/>
                  <a:gd name="connsiteX20" fmla="*/ 270193 w 301508"/>
                  <a:gd name="connsiteY20" fmla="*/ 229483 h 417374"/>
                  <a:gd name="connsiteX21" fmla="*/ 229947 w 301508"/>
                  <a:gd name="connsiteY21" fmla="*/ 229483 h 417374"/>
                  <a:gd name="connsiteX22" fmla="*/ 262619 w 301508"/>
                  <a:gd name="connsiteY22" fmla="*/ 229483 h 417374"/>
                  <a:gd name="connsiteX23" fmla="*/ 293934 w 301508"/>
                  <a:gd name="connsiteY23" fmla="*/ 198168 h 417374"/>
                  <a:gd name="connsiteX24" fmla="*/ 293934 w 301508"/>
                  <a:gd name="connsiteY24" fmla="*/ 198168 h 417374"/>
                  <a:gd name="connsiteX25" fmla="*/ 262619 w 301508"/>
                  <a:gd name="connsiteY25" fmla="*/ 166853 h 417374"/>
                  <a:gd name="connsiteX26" fmla="*/ 157368 w 301508"/>
                  <a:gd name="connsiteY26" fmla="*/ 166853 h 417374"/>
                  <a:gd name="connsiteX27" fmla="*/ 142445 w 301508"/>
                  <a:gd name="connsiteY27" fmla="*/ 160635 h 417374"/>
                  <a:gd name="connsiteX28" fmla="*/ 167655 w 301508"/>
                  <a:gd name="connsiteY28" fmla="*/ 89751 h 417374"/>
                  <a:gd name="connsiteX29" fmla="*/ 131366 w 301508"/>
                  <a:gd name="connsiteY29" fmla="*/ 1458 h 417374"/>
                  <a:gd name="connsiteX30" fmla="*/ 97111 w 301508"/>
                  <a:gd name="connsiteY30" fmla="*/ 73359 h 41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01508" h="417374">
                    <a:moveTo>
                      <a:pt x="97111" y="73359"/>
                    </a:moveTo>
                    <a:cubicBezTo>
                      <a:pt x="72127" y="117675"/>
                      <a:pt x="0" y="178723"/>
                      <a:pt x="0" y="178723"/>
                    </a:cubicBezTo>
                    <a:lnTo>
                      <a:pt x="0" y="394990"/>
                    </a:lnTo>
                    <a:lnTo>
                      <a:pt x="17862" y="394990"/>
                    </a:lnTo>
                    <a:cubicBezTo>
                      <a:pt x="23515" y="394990"/>
                      <a:pt x="28828" y="397252"/>
                      <a:pt x="32785" y="401208"/>
                    </a:cubicBezTo>
                    <a:lnTo>
                      <a:pt x="42733" y="411157"/>
                    </a:lnTo>
                    <a:cubicBezTo>
                      <a:pt x="46690" y="415114"/>
                      <a:pt x="52117" y="417375"/>
                      <a:pt x="57656" y="417375"/>
                    </a:cubicBezTo>
                    <a:lnTo>
                      <a:pt x="247583" y="417375"/>
                    </a:lnTo>
                    <a:cubicBezTo>
                      <a:pt x="264880" y="417375"/>
                      <a:pt x="278898" y="403356"/>
                      <a:pt x="278898" y="386059"/>
                    </a:cubicBezTo>
                    <a:lnTo>
                      <a:pt x="278898" y="386059"/>
                    </a:lnTo>
                    <a:cubicBezTo>
                      <a:pt x="278898" y="368763"/>
                      <a:pt x="264880" y="354744"/>
                      <a:pt x="247583" y="354744"/>
                    </a:cubicBezTo>
                    <a:lnTo>
                      <a:pt x="229947" y="354744"/>
                    </a:lnTo>
                    <a:lnTo>
                      <a:pt x="265558" y="354744"/>
                    </a:lnTo>
                    <a:cubicBezTo>
                      <a:pt x="282855" y="354744"/>
                      <a:pt x="296873" y="340726"/>
                      <a:pt x="296873" y="323429"/>
                    </a:cubicBezTo>
                    <a:lnTo>
                      <a:pt x="296873" y="323429"/>
                    </a:lnTo>
                    <a:cubicBezTo>
                      <a:pt x="296873" y="306132"/>
                      <a:pt x="282855" y="292114"/>
                      <a:pt x="265558" y="292114"/>
                    </a:cubicBezTo>
                    <a:lnTo>
                      <a:pt x="229947" y="292114"/>
                    </a:lnTo>
                    <a:lnTo>
                      <a:pt x="270193" y="292114"/>
                    </a:lnTo>
                    <a:cubicBezTo>
                      <a:pt x="287490" y="292114"/>
                      <a:pt x="301508" y="278095"/>
                      <a:pt x="301508" y="260798"/>
                    </a:cubicBezTo>
                    <a:lnTo>
                      <a:pt x="301508" y="260798"/>
                    </a:lnTo>
                    <a:cubicBezTo>
                      <a:pt x="301508" y="243501"/>
                      <a:pt x="287490" y="229483"/>
                      <a:pt x="270193" y="229483"/>
                    </a:cubicBezTo>
                    <a:lnTo>
                      <a:pt x="229947" y="229483"/>
                    </a:lnTo>
                    <a:lnTo>
                      <a:pt x="262619" y="229483"/>
                    </a:lnTo>
                    <a:cubicBezTo>
                      <a:pt x="279915" y="229483"/>
                      <a:pt x="293934" y="215465"/>
                      <a:pt x="293934" y="198168"/>
                    </a:cubicBezTo>
                    <a:lnTo>
                      <a:pt x="293934" y="198168"/>
                    </a:lnTo>
                    <a:cubicBezTo>
                      <a:pt x="293934" y="180871"/>
                      <a:pt x="279915" y="166853"/>
                      <a:pt x="262619" y="166853"/>
                    </a:cubicBezTo>
                    <a:lnTo>
                      <a:pt x="157368" y="166853"/>
                    </a:lnTo>
                    <a:cubicBezTo>
                      <a:pt x="151715" y="166853"/>
                      <a:pt x="145158" y="165496"/>
                      <a:pt x="142445" y="160635"/>
                    </a:cubicBezTo>
                    <a:cubicBezTo>
                      <a:pt x="129105" y="137233"/>
                      <a:pt x="158724" y="106257"/>
                      <a:pt x="167655" y="89751"/>
                    </a:cubicBezTo>
                    <a:cubicBezTo>
                      <a:pt x="204962" y="21355"/>
                      <a:pt x="160533" y="-7021"/>
                      <a:pt x="131366" y="1458"/>
                    </a:cubicBezTo>
                    <a:cubicBezTo>
                      <a:pt x="130461" y="18303"/>
                      <a:pt x="111356" y="48035"/>
                      <a:pt x="97111" y="73359"/>
                    </a:cubicBezTo>
                    <a:close/>
                  </a:path>
                </a:pathLst>
              </a:custGeom>
              <a:noFill/>
              <a:ln w="9525" cap="rnd">
                <a:solidFill>
                  <a:schemeClr val="tx2"/>
                </a:solidFill>
                <a:prstDash val="solid"/>
                <a:round/>
              </a:ln>
            </p:spPr>
            <p:txBody>
              <a:bodyPr rtlCol="0" anchor="ctr"/>
              <a:lstStyle/>
              <a:p>
                <a:endParaRPr lang="ca-ES"/>
              </a:p>
            </p:txBody>
          </p:sp>
          <p:sp>
            <p:nvSpPr>
              <p:cNvPr id="14" name="Freeform: Shape 6">
                <a:extLst>
                  <a:ext uri="{FF2B5EF4-FFF2-40B4-BE49-F238E27FC236}">
                    <a16:creationId xmlns:a16="http://schemas.microsoft.com/office/drawing/2014/main" id="{1C286ACC-778E-6694-7B88-68A6E3544C36}"/>
                  </a:ext>
                </a:extLst>
              </p:cNvPr>
              <p:cNvSpPr/>
              <p:nvPr/>
            </p:nvSpPr>
            <p:spPr>
              <a:xfrm>
                <a:off x="5251326" y="2065976"/>
                <a:ext cx="69526" cy="278106"/>
              </a:xfrm>
              <a:custGeom>
                <a:avLst/>
                <a:gdLst>
                  <a:gd name="connsiteX0" fmla="*/ 0 w 69526"/>
                  <a:gd name="connsiteY0" fmla="*/ 278107 h 278106"/>
                  <a:gd name="connsiteX1" fmla="*/ 69527 w 69526"/>
                  <a:gd name="connsiteY1" fmla="*/ 278107 h 278106"/>
                  <a:gd name="connsiteX2" fmla="*/ 69527 w 69526"/>
                  <a:gd name="connsiteY2" fmla="*/ 0 h 278106"/>
                  <a:gd name="connsiteX3" fmla="*/ 0 w 69526"/>
                  <a:gd name="connsiteY3" fmla="*/ 0 h 278106"/>
                  <a:gd name="connsiteX4" fmla="*/ 69527 w 69526"/>
                  <a:gd name="connsiteY4" fmla="*/ 0 h 278106"/>
                  <a:gd name="connsiteX5" fmla="*/ 69527 w 69526"/>
                  <a:gd name="connsiteY5" fmla="*/ 278107 h 27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526" h="278106">
                    <a:moveTo>
                      <a:pt x="0" y="278107"/>
                    </a:moveTo>
                    <a:lnTo>
                      <a:pt x="69527" y="278107"/>
                    </a:lnTo>
                    <a:lnTo>
                      <a:pt x="69527" y="0"/>
                    </a:lnTo>
                    <a:lnTo>
                      <a:pt x="0" y="0"/>
                    </a:lnTo>
                    <a:lnTo>
                      <a:pt x="69527" y="0"/>
                    </a:lnTo>
                    <a:lnTo>
                      <a:pt x="69527" y="278107"/>
                    </a:lnTo>
                    <a:close/>
                  </a:path>
                </a:pathLst>
              </a:custGeom>
              <a:noFill/>
              <a:ln w="9525" cap="rnd">
                <a:solidFill>
                  <a:schemeClr val="accent1"/>
                </a:solidFill>
                <a:prstDash val="solid"/>
                <a:round/>
              </a:ln>
            </p:spPr>
            <p:txBody>
              <a:bodyPr rtlCol="0" anchor="ctr"/>
              <a:lstStyle/>
              <a:p>
                <a:endParaRPr lang="ca-ES"/>
              </a:p>
            </p:txBody>
          </p:sp>
          <p:sp>
            <p:nvSpPr>
              <p:cNvPr id="15" name="Freeform: Shape 7">
                <a:extLst>
                  <a:ext uri="{FF2B5EF4-FFF2-40B4-BE49-F238E27FC236}">
                    <a16:creationId xmlns:a16="http://schemas.microsoft.com/office/drawing/2014/main" id="{64DC6F02-0934-FBF9-ABF4-477786B94FD1}"/>
                  </a:ext>
                </a:extLst>
              </p:cNvPr>
              <p:cNvSpPr/>
              <p:nvPr/>
            </p:nvSpPr>
            <p:spPr>
              <a:xfrm>
                <a:off x="5251326" y="2297732"/>
                <a:ext cx="23175" cy="11305"/>
              </a:xfrm>
              <a:custGeom>
                <a:avLst/>
                <a:gdLst>
                  <a:gd name="connsiteX0" fmla="*/ 23176 w 23175"/>
                  <a:gd name="connsiteY0" fmla="*/ 0 h 11305"/>
                  <a:gd name="connsiteX1" fmla="*/ 0 w 23175"/>
                  <a:gd name="connsiteY1" fmla="*/ 0 h 11305"/>
                  <a:gd name="connsiteX2" fmla="*/ 23176 w 23175"/>
                  <a:gd name="connsiteY2" fmla="*/ 0 h 11305"/>
                </a:gdLst>
                <a:ahLst/>
                <a:cxnLst>
                  <a:cxn ang="0">
                    <a:pos x="connsiteX0" y="connsiteY0"/>
                  </a:cxn>
                  <a:cxn ang="0">
                    <a:pos x="connsiteX1" y="connsiteY1"/>
                  </a:cxn>
                  <a:cxn ang="0">
                    <a:pos x="connsiteX2" y="connsiteY2"/>
                  </a:cxn>
                </a:cxnLst>
                <a:rect l="l" t="t" r="r" b="b"/>
                <a:pathLst>
                  <a:path w="23175" h="11305">
                    <a:moveTo>
                      <a:pt x="23176" y="0"/>
                    </a:moveTo>
                    <a:lnTo>
                      <a:pt x="0" y="0"/>
                    </a:lnTo>
                    <a:lnTo>
                      <a:pt x="23176" y="0"/>
                    </a:lnTo>
                    <a:close/>
                  </a:path>
                </a:pathLst>
              </a:custGeom>
              <a:noFill/>
              <a:ln w="9525" cap="rnd">
                <a:solidFill>
                  <a:schemeClr val="tx2"/>
                </a:solidFill>
                <a:prstDash val="solid"/>
                <a:round/>
              </a:ln>
            </p:spPr>
            <p:txBody>
              <a:bodyPr rtlCol="0" anchor="ctr"/>
              <a:lstStyle/>
              <a:p>
                <a:endParaRPr lang="ca-ES"/>
              </a:p>
            </p:txBody>
          </p:sp>
        </p:grpSp>
      </p:grpSp>
      <p:grpSp>
        <p:nvGrpSpPr>
          <p:cNvPr id="16" name="Grupo 124">
            <a:extLst>
              <a:ext uri="{FF2B5EF4-FFF2-40B4-BE49-F238E27FC236}">
                <a16:creationId xmlns:a16="http://schemas.microsoft.com/office/drawing/2014/main" id="{DE8AB514-F91B-7629-C84D-FA1775C9E3A8}"/>
              </a:ext>
            </a:extLst>
          </p:cNvPr>
          <p:cNvGrpSpPr/>
          <p:nvPr/>
        </p:nvGrpSpPr>
        <p:grpSpPr>
          <a:xfrm>
            <a:off x="7985248" y="2419600"/>
            <a:ext cx="890102" cy="806598"/>
            <a:chOff x="7985248" y="2419600"/>
            <a:chExt cx="890102" cy="806598"/>
          </a:xfrm>
        </p:grpSpPr>
        <p:sp>
          <p:nvSpPr>
            <p:cNvPr id="17" name="CuadroTexto 297">
              <a:extLst>
                <a:ext uri="{FF2B5EF4-FFF2-40B4-BE49-F238E27FC236}">
                  <a16:creationId xmlns:a16="http://schemas.microsoft.com/office/drawing/2014/main" id="{9D9861D7-1F48-4F91-6600-07C85D3DEFB0}"/>
                </a:ext>
              </a:extLst>
            </p:cNvPr>
            <p:cNvSpPr txBox="1"/>
            <p:nvPr/>
          </p:nvSpPr>
          <p:spPr>
            <a:xfrm>
              <a:off x="7985909" y="2960368"/>
              <a:ext cx="889441" cy="215444"/>
            </a:xfrm>
            <a:prstGeom prst="rect">
              <a:avLst/>
            </a:prstGeom>
            <a:noFill/>
          </p:spPr>
          <p:txBody>
            <a:bodyPr wrap="square" lIns="0" tIns="0" rIns="0" bIns="0" rtlCol="0">
              <a:spAutoFit/>
            </a:bodyPr>
            <a:lstStyle>
              <a:defPPr>
                <a:defRPr lang="es-ES"/>
              </a:defPPr>
              <a:lvl1pPr>
                <a:defRPr sz="1400">
                  <a:latin typeface="Quattrocento Sans" panose="020B0502050000020003" pitchFamily="34" charset="0"/>
                  <a:ea typeface="Open Sans SemiBold" panose="020B0706030804020204" pitchFamily="34" charset="0"/>
                  <a:cs typeface="Segoe UI Semibold" panose="020B0702040204020203" pitchFamily="34" charset="0"/>
                </a:defRPr>
              </a:lvl1pPr>
            </a:lstStyle>
            <a:p>
              <a:r>
                <a:rPr lang="ca-ES" dirty="0"/>
                <a:t>INICIATIVA</a:t>
              </a:r>
            </a:p>
          </p:txBody>
        </p:sp>
        <p:cxnSp>
          <p:nvCxnSpPr>
            <p:cNvPr id="18" name="Conector recto 230">
              <a:extLst>
                <a:ext uri="{FF2B5EF4-FFF2-40B4-BE49-F238E27FC236}">
                  <a16:creationId xmlns:a16="http://schemas.microsoft.com/office/drawing/2014/main" id="{05B7FCDD-06E5-149D-013C-BF507ECE2783}"/>
                </a:ext>
              </a:extLst>
            </p:cNvPr>
            <p:cNvCxnSpPr>
              <a:cxnSpLocks/>
            </p:cNvCxnSpPr>
            <p:nvPr/>
          </p:nvCxnSpPr>
          <p:spPr>
            <a:xfrm flipV="1">
              <a:off x="7993693" y="3226197"/>
              <a:ext cx="360000" cy="1"/>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19" name="Graphic 9">
              <a:extLst>
                <a:ext uri="{FF2B5EF4-FFF2-40B4-BE49-F238E27FC236}">
                  <a16:creationId xmlns:a16="http://schemas.microsoft.com/office/drawing/2014/main" id="{54D3589F-8646-3833-013C-00D5B6058168}"/>
                </a:ext>
              </a:extLst>
            </p:cNvPr>
            <p:cNvGrpSpPr/>
            <p:nvPr/>
          </p:nvGrpSpPr>
          <p:grpSpPr>
            <a:xfrm>
              <a:off x="7985248" y="2419600"/>
              <a:ext cx="462931" cy="444977"/>
              <a:chOff x="7228285" y="1900179"/>
              <a:chExt cx="462931" cy="444977"/>
            </a:xfrm>
            <a:noFill/>
          </p:grpSpPr>
          <p:sp>
            <p:nvSpPr>
              <p:cNvPr id="20" name="Freeform: Shape 12">
                <a:extLst>
                  <a:ext uri="{FF2B5EF4-FFF2-40B4-BE49-F238E27FC236}">
                    <a16:creationId xmlns:a16="http://schemas.microsoft.com/office/drawing/2014/main" id="{9B6F1A63-BE8B-0B46-14C1-5453A5FF2EE0}"/>
                  </a:ext>
                </a:extLst>
              </p:cNvPr>
              <p:cNvSpPr/>
              <p:nvPr/>
            </p:nvSpPr>
            <p:spPr>
              <a:xfrm>
                <a:off x="7594934" y="1928739"/>
                <a:ext cx="45148" cy="155920"/>
              </a:xfrm>
              <a:custGeom>
                <a:avLst/>
                <a:gdLst>
                  <a:gd name="connsiteX0" fmla="*/ 0 w 45148"/>
                  <a:gd name="connsiteY0" fmla="*/ 153506 h 155920"/>
                  <a:gd name="connsiteX1" fmla="*/ 0 w 45148"/>
                  <a:gd name="connsiteY1" fmla="*/ 22574 h 155920"/>
                  <a:gd name="connsiteX2" fmla="*/ 22574 w 45148"/>
                  <a:gd name="connsiteY2" fmla="*/ 0 h 155920"/>
                  <a:gd name="connsiteX3" fmla="*/ 22574 w 45148"/>
                  <a:gd name="connsiteY3" fmla="*/ 0 h 155920"/>
                  <a:gd name="connsiteX4" fmla="*/ 45149 w 45148"/>
                  <a:gd name="connsiteY4" fmla="*/ 22574 h 155920"/>
                  <a:gd name="connsiteX5" fmla="*/ 45149 w 45148"/>
                  <a:gd name="connsiteY5" fmla="*/ 155921 h 155920"/>
                  <a:gd name="connsiteX6" fmla="*/ 45149 w 45148"/>
                  <a:gd name="connsiteY6" fmla="*/ 22574 h 155920"/>
                  <a:gd name="connsiteX7" fmla="*/ 22574 w 45148"/>
                  <a:gd name="connsiteY7" fmla="*/ 0 h 155920"/>
                  <a:gd name="connsiteX8" fmla="*/ 22574 w 45148"/>
                  <a:gd name="connsiteY8" fmla="*/ 0 h 155920"/>
                  <a:gd name="connsiteX9" fmla="*/ 0 w 45148"/>
                  <a:gd name="connsiteY9" fmla="*/ 22574 h 155920"/>
                  <a:gd name="connsiteX10" fmla="*/ 0 w 45148"/>
                  <a:gd name="connsiteY10" fmla="*/ 153506 h 15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48" h="155920">
                    <a:moveTo>
                      <a:pt x="0" y="153506"/>
                    </a:moveTo>
                    <a:lnTo>
                      <a:pt x="0" y="22574"/>
                    </a:lnTo>
                    <a:cubicBezTo>
                      <a:pt x="0" y="10080"/>
                      <a:pt x="10080" y="0"/>
                      <a:pt x="22574" y="0"/>
                    </a:cubicBezTo>
                    <a:lnTo>
                      <a:pt x="22574" y="0"/>
                    </a:lnTo>
                    <a:cubicBezTo>
                      <a:pt x="35069" y="0"/>
                      <a:pt x="45149" y="10080"/>
                      <a:pt x="45149" y="22574"/>
                    </a:cubicBezTo>
                    <a:lnTo>
                      <a:pt x="45149" y="155921"/>
                    </a:lnTo>
                    <a:lnTo>
                      <a:pt x="45149" y="22574"/>
                    </a:lnTo>
                    <a:cubicBezTo>
                      <a:pt x="45149" y="10080"/>
                      <a:pt x="35069" y="0"/>
                      <a:pt x="22574" y="0"/>
                    </a:cubicBezTo>
                    <a:lnTo>
                      <a:pt x="22574" y="0"/>
                    </a:lnTo>
                    <a:cubicBezTo>
                      <a:pt x="10080" y="0"/>
                      <a:pt x="0" y="10080"/>
                      <a:pt x="0" y="22574"/>
                    </a:cubicBezTo>
                    <a:lnTo>
                      <a:pt x="0" y="153506"/>
                    </a:lnTo>
                    <a:close/>
                  </a:path>
                </a:pathLst>
              </a:custGeom>
              <a:noFill/>
              <a:ln w="9525" cap="rnd">
                <a:solidFill>
                  <a:schemeClr val="tx2"/>
                </a:solidFill>
                <a:prstDash val="solid"/>
                <a:round/>
              </a:ln>
            </p:spPr>
            <p:txBody>
              <a:bodyPr rtlCol="0" anchor="ctr"/>
              <a:lstStyle/>
              <a:p>
                <a:endParaRPr lang="ca-ES"/>
              </a:p>
            </p:txBody>
          </p:sp>
          <p:sp>
            <p:nvSpPr>
              <p:cNvPr id="21" name="Freeform: Shape 13">
                <a:extLst>
                  <a:ext uri="{FF2B5EF4-FFF2-40B4-BE49-F238E27FC236}">
                    <a16:creationId xmlns:a16="http://schemas.microsoft.com/office/drawing/2014/main" id="{6E2A52EA-3B7E-2085-06F0-A82EC82481B1}"/>
                  </a:ext>
                </a:extLst>
              </p:cNvPr>
              <p:cNvSpPr/>
              <p:nvPr/>
            </p:nvSpPr>
            <p:spPr>
              <a:xfrm>
                <a:off x="7549786" y="1900179"/>
                <a:ext cx="45148" cy="165790"/>
              </a:xfrm>
              <a:custGeom>
                <a:avLst/>
                <a:gdLst>
                  <a:gd name="connsiteX0" fmla="*/ 45149 w 45148"/>
                  <a:gd name="connsiteY0" fmla="*/ 77488 h 165790"/>
                  <a:gd name="connsiteX1" fmla="*/ 45149 w 45148"/>
                  <a:gd name="connsiteY1" fmla="*/ 22574 h 165790"/>
                  <a:gd name="connsiteX2" fmla="*/ 22574 w 45148"/>
                  <a:gd name="connsiteY2" fmla="*/ 0 h 165790"/>
                  <a:gd name="connsiteX3" fmla="*/ 22574 w 45148"/>
                  <a:gd name="connsiteY3" fmla="*/ 0 h 165790"/>
                  <a:gd name="connsiteX4" fmla="*/ 0 w 45148"/>
                  <a:gd name="connsiteY4" fmla="*/ 22574 h 165790"/>
                  <a:gd name="connsiteX5" fmla="*/ 0 w 45148"/>
                  <a:gd name="connsiteY5" fmla="*/ 165790 h 165790"/>
                  <a:gd name="connsiteX6" fmla="*/ 0 w 45148"/>
                  <a:gd name="connsiteY6" fmla="*/ 22574 h 165790"/>
                  <a:gd name="connsiteX7" fmla="*/ 22574 w 45148"/>
                  <a:gd name="connsiteY7" fmla="*/ 0 h 165790"/>
                  <a:gd name="connsiteX8" fmla="*/ 22574 w 45148"/>
                  <a:gd name="connsiteY8" fmla="*/ 0 h 165790"/>
                  <a:gd name="connsiteX9" fmla="*/ 45149 w 45148"/>
                  <a:gd name="connsiteY9" fmla="*/ 22574 h 165790"/>
                  <a:gd name="connsiteX10" fmla="*/ 45149 w 45148"/>
                  <a:gd name="connsiteY10" fmla="*/ 77488 h 16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48" h="165790">
                    <a:moveTo>
                      <a:pt x="45149" y="77488"/>
                    </a:moveTo>
                    <a:lnTo>
                      <a:pt x="45149" y="22574"/>
                    </a:lnTo>
                    <a:cubicBezTo>
                      <a:pt x="45149" y="10080"/>
                      <a:pt x="35069" y="0"/>
                      <a:pt x="22574" y="0"/>
                    </a:cubicBezTo>
                    <a:lnTo>
                      <a:pt x="22574" y="0"/>
                    </a:lnTo>
                    <a:cubicBezTo>
                      <a:pt x="10080" y="0"/>
                      <a:pt x="0" y="10080"/>
                      <a:pt x="0" y="22574"/>
                    </a:cubicBezTo>
                    <a:lnTo>
                      <a:pt x="0" y="165790"/>
                    </a:lnTo>
                    <a:lnTo>
                      <a:pt x="0" y="22574"/>
                    </a:lnTo>
                    <a:cubicBezTo>
                      <a:pt x="0" y="10080"/>
                      <a:pt x="10080" y="0"/>
                      <a:pt x="22574" y="0"/>
                    </a:cubicBezTo>
                    <a:lnTo>
                      <a:pt x="22574" y="0"/>
                    </a:lnTo>
                    <a:cubicBezTo>
                      <a:pt x="35069" y="0"/>
                      <a:pt x="45149" y="10080"/>
                      <a:pt x="45149" y="22574"/>
                    </a:cubicBezTo>
                    <a:lnTo>
                      <a:pt x="45149" y="77488"/>
                    </a:lnTo>
                    <a:close/>
                  </a:path>
                </a:pathLst>
              </a:custGeom>
              <a:noFill/>
              <a:ln w="9525" cap="rnd">
                <a:solidFill>
                  <a:schemeClr val="tx2"/>
                </a:solidFill>
                <a:prstDash val="solid"/>
                <a:round/>
              </a:ln>
            </p:spPr>
            <p:txBody>
              <a:bodyPr rtlCol="0" anchor="ctr"/>
              <a:lstStyle/>
              <a:p>
                <a:endParaRPr lang="ca-ES"/>
              </a:p>
            </p:txBody>
          </p:sp>
          <p:sp>
            <p:nvSpPr>
              <p:cNvPr id="22" name="Freeform: Shape 15">
                <a:extLst>
                  <a:ext uri="{FF2B5EF4-FFF2-40B4-BE49-F238E27FC236}">
                    <a16:creationId xmlns:a16="http://schemas.microsoft.com/office/drawing/2014/main" id="{EC0B0F9C-1290-8302-DCDE-389857A74178}"/>
                  </a:ext>
                </a:extLst>
              </p:cNvPr>
              <p:cNvSpPr/>
              <p:nvPr/>
            </p:nvSpPr>
            <p:spPr>
              <a:xfrm>
                <a:off x="7504742" y="1916664"/>
                <a:ext cx="45148" cy="125156"/>
              </a:xfrm>
              <a:custGeom>
                <a:avLst/>
                <a:gdLst>
                  <a:gd name="connsiteX0" fmla="*/ 45149 w 45148"/>
                  <a:gd name="connsiteY0" fmla="*/ 22574 h 125156"/>
                  <a:gd name="connsiteX1" fmla="*/ 22574 w 45148"/>
                  <a:gd name="connsiteY1" fmla="*/ 0 h 125156"/>
                  <a:gd name="connsiteX2" fmla="*/ 22574 w 45148"/>
                  <a:gd name="connsiteY2" fmla="*/ 0 h 125156"/>
                  <a:gd name="connsiteX3" fmla="*/ 0 w 45148"/>
                  <a:gd name="connsiteY3" fmla="*/ 22574 h 125156"/>
                  <a:gd name="connsiteX4" fmla="*/ 0 w 45148"/>
                  <a:gd name="connsiteY4" fmla="*/ 125156 h 125156"/>
                  <a:gd name="connsiteX5" fmla="*/ 0 w 45148"/>
                  <a:gd name="connsiteY5" fmla="*/ 22574 h 125156"/>
                  <a:gd name="connsiteX6" fmla="*/ 22574 w 45148"/>
                  <a:gd name="connsiteY6" fmla="*/ 0 h 125156"/>
                  <a:gd name="connsiteX7" fmla="*/ 22574 w 45148"/>
                  <a:gd name="connsiteY7" fmla="*/ 0 h 125156"/>
                  <a:gd name="connsiteX8" fmla="*/ 45149 w 45148"/>
                  <a:gd name="connsiteY8" fmla="*/ 22574 h 12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148" h="125156">
                    <a:moveTo>
                      <a:pt x="45149" y="22574"/>
                    </a:moveTo>
                    <a:cubicBezTo>
                      <a:pt x="45149" y="10080"/>
                      <a:pt x="35069" y="0"/>
                      <a:pt x="22574" y="0"/>
                    </a:cubicBezTo>
                    <a:lnTo>
                      <a:pt x="22574" y="0"/>
                    </a:lnTo>
                    <a:cubicBezTo>
                      <a:pt x="10080" y="0"/>
                      <a:pt x="0" y="10080"/>
                      <a:pt x="0" y="22574"/>
                    </a:cubicBezTo>
                    <a:lnTo>
                      <a:pt x="0" y="125156"/>
                    </a:lnTo>
                    <a:lnTo>
                      <a:pt x="0" y="22574"/>
                    </a:lnTo>
                    <a:cubicBezTo>
                      <a:pt x="0" y="10080"/>
                      <a:pt x="10080" y="0"/>
                      <a:pt x="22574" y="0"/>
                    </a:cubicBezTo>
                    <a:lnTo>
                      <a:pt x="22574" y="0"/>
                    </a:lnTo>
                    <a:cubicBezTo>
                      <a:pt x="35069" y="105"/>
                      <a:pt x="45149" y="10185"/>
                      <a:pt x="45149" y="22574"/>
                    </a:cubicBezTo>
                    <a:close/>
                  </a:path>
                </a:pathLst>
              </a:custGeom>
              <a:noFill/>
              <a:ln w="9525" cap="rnd">
                <a:solidFill>
                  <a:schemeClr val="tx2"/>
                </a:solidFill>
                <a:prstDash val="solid"/>
                <a:round/>
              </a:ln>
            </p:spPr>
            <p:txBody>
              <a:bodyPr rtlCol="0" anchor="ctr"/>
              <a:lstStyle/>
              <a:p>
                <a:endParaRPr lang="ca-ES"/>
              </a:p>
            </p:txBody>
          </p:sp>
          <p:sp>
            <p:nvSpPr>
              <p:cNvPr id="23" name="Freeform: Shape 16">
                <a:extLst>
                  <a:ext uri="{FF2B5EF4-FFF2-40B4-BE49-F238E27FC236}">
                    <a16:creationId xmlns:a16="http://schemas.microsoft.com/office/drawing/2014/main" id="{489A485D-BD73-BCCF-1CAF-195EDFEC5F18}"/>
                  </a:ext>
                </a:extLst>
              </p:cNvPr>
              <p:cNvSpPr/>
              <p:nvPr/>
            </p:nvSpPr>
            <p:spPr>
              <a:xfrm>
                <a:off x="7459698" y="1949213"/>
                <a:ext cx="45148" cy="107411"/>
              </a:xfrm>
              <a:custGeom>
                <a:avLst/>
                <a:gdLst>
                  <a:gd name="connsiteX0" fmla="*/ 0 w 45148"/>
                  <a:gd name="connsiteY0" fmla="*/ 107412 h 107411"/>
                  <a:gd name="connsiteX1" fmla="*/ 0 w 45148"/>
                  <a:gd name="connsiteY1" fmla="*/ 22574 h 107411"/>
                  <a:gd name="connsiteX2" fmla="*/ 22574 w 45148"/>
                  <a:gd name="connsiteY2" fmla="*/ 0 h 107411"/>
                  <a:gd name="connsiteX3" fmla="*/ 22574 w 45148"/>
                  <a:gd name="connsiteY3" fmla="*/ 0 h 107411"/>
                  <a:gd name="connsiteX4" fmla="*/ 45149 w 45148"/>
                  <a:gd name="connsiteY4" fmla="*/ 22574 h 107411"/>
                  <a:gd name="connsiteX5" fmla="*/ 22574 w 45148"/>
                  <a:gd name="connsiteY5" fmla="*/ 0 h 107411"/>
                  <a:gd name="connsiteX6" fmla="*/ 22574 w 45148"/>
                  <a:gd name="connsiteY6" fmla="*/ 0 h 107411"/>
                  <a:gd name="connsiteX7" fmla="*/ 0 w 45148"/>
                  <a:gd name="connsiteY7" fmla="*/ 22574 h 107411"/>
                  <a:gd name="connsiteX8" fmla="*/ 0 w 45148"/>
                  <a:gd name="connsiteY8" fmla="*/ 107412 h 107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148" h="107411">
                    <a:moveTo>
                      <a:pt x="0" y="107412"/>
                    </a:moveTo>
                    <a:lnTo>
                      <a:pt x="0" y="22574"/>
                    </a:lnTo>
                    <a:cubicBezTo>
                      <a:pt x="0" y="10080"/>
                      <a:pt x="10080" y="0"/>
                      <a:pt x="22574" y="0"/>
                    </a:cubicBezTo>
                    <a:lnTo>
                      <a:pt x="22574" y="0"/>
                    </a:lnTo>
                    <a:cubicBezTo>
                      <a:pt x="35069" y="0"/>
                      <a:pt x="45149" y="10080"/>
                      <a:pt x="45149" y="22574"/>
                    </a:cubicBezTo>
                    <a:cubicBezTo>
                      <a:pt x="45149" y="10080"/>
                      <a:pt x="35069" y="0"/>
                      <a:pt x="22574" y="0"/>
                    </a:cubicBezTo>
                    <a:lnTo>
                      <a:pt x="22574" y="0"/>
                    </a:lnTo>
                    <a:cubicBezTo>
                      <a:pt x="10080" y="0"/>
                      <a:pt x="0" y="10080"/>
                      <a:pt x="0" y="22574"/>
                    </a:cubicBezTo>
                    <a:lnTo>
                      <a:pt x="0" y="107412"/>
                    </a:lnTo>
                    <a:close/>
                  </a:path>
                </a:pathLst>
              </a:custGeom>
              <a:noFill/>
              <a:ln w="9525" cap="rnd">
                <a:solidFill>
                  <a:schemeClr val="tx2"/>
                </a:solidFill>
                <a:prstDash val="solid"/>
                <a:round/>
              </a:ln>
            </p:spPr>
            <p:txBody>
              <a:bodyPr rtlCol="0" anchor="ctr"/>
              <a:lstStyle/>
              <a:p>
                <a:endParaRPr lang="ca-ES"/>
              </a:p>
            </p:txBody>
          </p:sp>
          <p:sp>
            <p:nvSpPr>
              <p:cNvPr id="24" name="Freeform: Shape 17">
                <a:extLst>
                  <a:ext uri="{FF2B5EF4-FFF2-40B4-BE49-F238E27FC236}">
                    <a16:creationId xmlns:a16="http://schemas.microsoft.com/office/drawing/2014/main" id="{4D44CE43-6062-1034-DD0A-573591614176}"/>
                  </a:ext>
                </a:extLst>
              </p:cNvPr>
              <p:cNvSpPr/>
              <p:nvPr/>
            </p:nvSpPr>
            <p:spPr>
              <a:xfrm>
                <a:off x="7609424" y="2246039"/>
                <a:ext cx="10499" cy="99117"/>
              </a:xfrm>
              <a:custGeom>
                <a:avLst/>
                <a:gdLst>
                  <a:gd name="connsiteX0" fmla="*/ 0 w 10499"/>
                  <a:gd name="connsiteY0" fmla="*/ 0 h 99117"/>
                  <a:gd name="connsiteX1" fmla="*/ 0 w 10499"/>
                  <a:gd name="connsiteY1" fmla="*/ 99117 h 99117"/>
                  <a:gd name="connsiteX2" fmla="*/ 0 w 10499"/>
                  <a:gd name="connsiteY2" fmla="*/ 0 h 99117"/>
                </a:gdLst>
                <a:ahLst/>
                <a:cxnLst>
                  <a:cxn ang="0">
                    <a:pos x="connsiteX0" y="connsiteY0"/>
                  </a:cxn>
                  <a:cxn ang="0">
                    <a:pos x="connsiteX1" y="connsiteY1"/>
                  </a:cxn>
                  <a:cxn ang="0">
                    <a:pos x="connsiteX2" y="connsiteY2"/>
                  </a:cxn>
                </a:cxnLst>
                <a:rect l="l" t="t" r="r" b="b"/>
                <a:pathLst>
                  <a:path w="10499" h="99117">
                    <a:moveTo>
                      <a:pt x="0" y="0"/>
                    </a:moveTo>
                    <a:lnTo>
                      <a:pt x="0" y="99117"/>
                    </a:lnTo>
                    <a:lnTo>
                      <a:pt x="0" y="0"/>
                    </a:lnTo>
                    <a:close/>
                  </a:path>
                </a:pathLst>
              </a:custGeom>
              <a:noFill/>
              <a:ln w="9525" cap="rnd">
                <a:solidFill>
                  <a:schemeClr val="tx2"/>
                </a:solidFill>
                <a:prstDash val="solid"/>
                <a:round/>
              </a:ln>
            </p:spPr>
            <p:txBody>
              <a:bodyPr rtlCol="0" anchor="ctr"/>
              <a:lstStyle/>
              <a:p>
                <a:endParaRPr lang="ca-ES"/>
              </a:p>
            </p:txBody>
          </p:sp>
          <p:sp>
            <p:nvSpPr>
              <p:cNvPr id="25" name="Freeform: Shape 18">
                <a:extLst>
                  <a:ext uri="{FF2B5EF4-FFF2-40B4-BE49-F238E27FC236}">
                    <a16:creationId xmlns:a16="http://schemas.microsoft.com/office/drawing/2014/main" id="{B4F0B8AB-85A5-AD75-0830-07592ECC233C}"/>
                  </a:ext>
                </a:extLst>
              </p:cNvPr>
              <p:cNvSpPr/>
              <p:nvPr/>
            </p:nvSpPr>
            <p:spPr>
              <a:xfrm>
                <a:off x="7279419" y="1928739"/>
                <a:ext cx="45148" cy="155920"/>
              </a:xfrm>
              <a:custGeom>
                <a:avLst/>
                <a:gdLst>
                  <a:gd name="connsiteX0" fmla="*/ 0 w 45148"/>
                  <a:gd name="connsiteY0" fmla="*/ 155921 h 155920"/>
                  <a:gd name="connsiteX1" fmla="*/ 0 w 45148"/>
                  <a:gd name="connsiteY1" fmla="*/ 22574 h 155920"/>
                  <a:gd name="connsiteX2" fmla="*/ 22574 w 45148"/>
                  <a:gd name="connsiteY2" fmla="*/ 0 h 155920"/>
                  <a:gd name="connsiteX3" fmla="*/ 22574 w 45148"/>
                  <a:gd name="connsiteY3" fmla="*/ 0 h 155920"/>
                  <a:gd name="connsiteX4" fmla="*/ 45149 w 45148"/>
                  <a:gd name="connsiteY4" fmla="*/ 22574 h 155920"/>
                  <a:gd name="connsiteX5" fmla="*/ 45149 w 45148"/>
                  <a:gd name="connsiteY5" fmla="*/ 153506 h 155920"/>
                  <a:gd name="connsiteX6" fmla="*/ 45149 w 45148"/>
                  <a:gd name="connsiteY6" fmla="*/ 22574 h 155920"/>
                  <a:gd name="connsiteX7" fmla="*/ 22574 w 45148"/>
                  <a:gd name="connsiteY7" fmla="*/ 0 h 155920"/>
                  <a:gd name="connsiteX8" fmla="*/ 22574 w 45148"/>
                  <a:gd name="connsiteY8" fmla="*/ 0 h 155920"/>
                  <a:gd name="connsiteX9" fmla="*/ 0 w 45148"/>
                  <a:gd name="connsiteY9" fmla="*/ 22574 h 155920"/>
                  <a:gd name="connsiteX10" fmla="*/ 0 w 45148"/>
                  <a:gd name="connsiteY10" fmla="*/ 155921 h 15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48" h="155920">
                    <a:moveTo>
                      <a:pt x="0" y="155921"/>
                    </a:moveTo>
                    <a:lnTo>
                      <a:pt x="0" y="22574"/>
                    </a:lnTo>
                    <a:cubicBezTo>
                      <a:pt x="0" y="10080"/>
                      <a:pt x="10080" y="0"/>
                      <a:pt x="22574" y="0"/>
                    </a:cubicBezTo>
                    <a:lnTo>
                      <a:pt x="22574" y="0"/>
                    </a:lnTo>
                    <a:cubicBezTo>
                      <a:pt x="35069" y="0"/>
                      <a:pt x="45149" y="10080"/>
                      <a:pt x="45149" y="22574"/>
                    </a:cubicBezTo>
                    <a:lnTo>
                      <a:pt x="45149" y="153506"/>
                    </a:lnTo>
                    <a:lnTo>
                      <a:pt x="45149" y="22574"/>
                    </a:lnTo>
                    <a:cubicBezTo>
                      <a:pt x="45149" y="10080"/>
                      <a:pt x="35069" y="0"/>
                      <a:pt x="22574" y="0"/>
                    </a:cubicBezTo>
                    <a:lnTo>
                      <a:pt x="22574" y="0"/>
                    </a:lnTo>
                    <a:cubicBezTo>
                      <a:pt x="10080" y="0"/>
                      <a:pt x="0" y="10080"/>
                      <a:pt x="0" y="22574"/>
                    </a:cubicBezTo>
                    <a:lnTo>
                      <a:pt x="0" y="155921"/>
                    </a:lnTo>
                    <a:close/>
                  </a:path>
                </a:pathLst>
              </a:custGeom>
              <a:noFill/>
              <a:ln w="9525" cap="rnd">
                <a:solidFill>
                  <a:schemeClr val="tx2"/>
                </a:solidFill>
                <a:prstDash val="solid"/>
                <a:round/>
              </a:ln>
            </p:spPr>
            <p:txBody>
              <a:bodyPr rtlCol="0" anchor="ctr"/>
              <a:lstStyle/>
              <a:p>
                <a:endParaRPr lang="ca-ES"/>
              </a:p>
            </p:txBody>
          </p:sp>
          <p:sp>
            <p:nvSpPr>
              <p:cNvPr id="26" name="Freeform: Shape 19">
                <a:extLst>
                  <a:ext uri="{FF2B5EF4-FFF2-40B4-BE49-F238E27FC236}">
                    <a16:creationId xmlns:a16="http://schemas.microsoft.com/office/drawing/2014/main" id="{CF238ACD-4C32-EB02-CF4E-91948DA5CEA2}"/>
                  </a:ext>
                </a:extLst>
              </p:cNvPr>
              <p:cNvSpPr/>
              <p:nvPr/>
            </p:nvSpPr>
            <p:spPr>
              <a:xfrm>
                <a:off x="7324462" y="1900179"/>
                <a:ext cx="45148" cy="165790"/>
              </a:xfrm>
              <a:custGeom>
                <a:avLst/>
                <a:gdLst>
                  <a:gd name="connsiteX0" fmla="*/ 0 w 45148"/>
                  <a:gd name="connsiteY0" fmla="*/ 77488 h 165790"/>
                  <a:gd name="connsiteX1" fmla="*/ 0 w 45148"/>
                  <a:gd name="connsiteY1" fmla="*/ 22574 h 165790"/>
                  <a:gd name="connsiteX2" fmla="*/ 22574 w 45148"/>
                  <a:gd name="connsiteY2" fmla="*/ 0 h 165790"/>
                  <a:gd name="connsiteX3" fmla="*/ 22574 w 45148"/>
                  <a:gd name="connsiteY3" fmla="*/ 0 h 165790"/>
                  <a:gd name="connsiteX4" fmla="*/ 45149 w 45148"/>
                  <a:gd name="connsiteY4" fmla="*/ 22574 h 165790"/>
                  <a:gd name="connsiteX5" fmla="*/ 45149 w 45148"/>
                  <a:gd name="connsiteY5" fmla="*/ 165790 h 165790"/>
                  <a:gd name="connsiteX6" fmla="*/ 45149 w 45148"/>
                  <a:gd name="connsiteY6" fmla="*/ 22574 h 165790"/>
                  <a:gd name="connsiteX7" fmla="*/ 22574 w 45148"/>
                  <a:gd name="connsiteY7" fmla="*/ 0 h 165790"/>
                  <a:gd name="connsiteX8" fmla="*/ 22574 w 45148"/>
                  <a:gd name="connsiteY8" fmla="*/ 0 h 165790"/>
                  <a:gd name="connsiteX9" fmla="*/ 0 w 45148"/>
                  <a:gd name="connsiteY9" fmla="*/ 22574 h 165790"/>
                  <a:gd name="connsiteX10" fmla="*/ 0 w 45148"/>
                  <a:gd name="connsiteY10" fmla="*/ 77488 h 16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48" h="165790">
                    <a:moveTo>
                      <a:pt x="0" y="77488"/>
                    </a:moveTo>
                    <a:lnTo>
                      <a:pt x="0" y="22574"/>
                    </a:lnTo>
                    <a:cubicBezTo>
                      <a:pt x="0" y="10080"/>
                      <a:pt x="10080" y="0"/>
                      <a:pt x="22574" y="0"/>
                    </a:cubicBezTo>
                    <a:lnTo>
                      <a:pt x="22574" y="0"/>
                    </a:lnTo>
                    <a:cubicBezTo>
                      <a:pt x="35069" y="0"/>
                      <a:pt x="45149" y="10080"/>
                      <a:pt x="45149" y="22574"/>
                    </a:cubicBezTo>
                    <a:lnTo>
                      <a:pt x="45149" y="165790"/>
                    </a:lnTo>
                    <a:lnTo>
                      <a:pt x="45149" y="22574"/>
                    </a:lnTo>
                    <a:cubicBezTo>
                      <a:pt x="45149" y="10080"/>
                      <a:pt x="35069" y="0"/>
                      <a:pt x="22574" y="0"/>
                    </a:cubicBezTo>
                    <a:lnTo>
                      <a:pt x="22574" y="0"/>
                    </a:lnTo>
                    <a:cubicBezTo>
                      <a:pt x="10080" y="0"/>
                      <a:pt x="0" y="10080"/>
                      <a:pt x="0" y="22574"/>
                    </a:cubicBezTo>
                    <a:lnTo>
                      <a:pt x="0" y="77488"/>
                    </a:lnTo>
                    <a:close/>
                  </a:path>
                </a:pathLst>
              </a:custGeom>
              <a:noFill/>
              <a:ln w="9525" cap="rnd">
                <a:solidFill>
                  <a:schemeClr val="tx2"/>
                </a:solidFill>
                <a:prstDash val="solid"/>
                <a:round/>
              </a:ln>
            </p:spPr>
            <p:txBody>
              <a:bodyPr rtlCol="0" anchor="ctr"/>
              <a:lstStyle/>
              <a:p>
                <a:endParaRPr lang="ca-ES"/>
              </a:p>
            </p:txBody>
          </p:sp>
          <p:sp>
            <p:nvSpPr>
              <p:cNvPr id="27" name="Freeform: Shape 20">
                <a:extLst>
                  <a:ext uri="{FF2B5EF4-FFF2-40B4-BE49-F238E27FC236}">
                    <a16:creationId xmlns:a16="http://schemas.microsoft.com/office/drawing/2014/main" id="{D105DA25-B9C7-CFEA-1883-31368A2AD355}"/>
                  </a:ext>
                </a:extLst>
              </p:cNvPr>
              <p:cNvSpPr/>
              <p:nvPr/>
            </p:nvSpPr>
            <p:spPr>
              <a:xfrm>
                <a:off x="7369611" y="1916664"/>
                <a:ext cx="45148" cy="124946"/>
              </a:xfrm>
              <a:custGeom>
                <a:avLst/>
                <a:gdLst>
                  <a:gd name="connsiteX0" fmla="*/ 0 w 45148"/>
                  <a:gd name="connsiteY0" fmla="*/ 22574 h 124946"/>
                  <a:gd name="connsiteX1" fmla="*/ 22574 w 45148"/>
                  <a:gd name="connsiteY1" fmla="*/ 0 h 124946"/>
                  <a:gd name="connsiteX2" fmla="*/ 22574 w 45148"/>
                  <a:gd name="connsiteY2" fmla="*/ 0 h 124946"/>
                  <a:gd name="connsiteX3" fmla="*/ 45149 w 45148"/>
                  <a:gd name="connsiteY3" fmla="*/ 22574 h 124946"/>
                  <a:gd name="connsiteX4" fmla="*/ 45149 w 45148"/>
                  <a:gd name="connsiteY4" fmla="*/ 124946 h 124946"/>
                  <a:gd name="connsiteX5" fmla="*/ 45149 w 45148"/>
                  <a:gd name="connsiteY5" fmla="*/ 22574 h 124946"/>
                  <a:gd name="connsiteX6" fmla="*/ 22574 w 45148"/>
                  <a:gd name="connsiteY6" fmla="*/ 0 h 124946"/>
                  <a:gd name="connsiteX7" fmla="*/ 22574 w 45148"/>
                  <a:gd name="connsiteY7" fmla="*/ 0 h 124946"/>
                  <a:gd name="connsiteX8" fmla="*/ 0 w 45148"/>
                  <a:gd name="connsiteY8" fmla="*/ 22574 h 12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148" h="124946">
                    <a:moveTo>
                      <a:pt x="0" y="22574"/>
                    </a:moveTo>
                    <a:cubicBezTo>
                      <a:pt x="0" y="10080"/>
                      <a:pt x="10080" y="0"/>
                      <a:pt x="22574" y="0"/>
                    </a:cubicBezTo>
                    <a:lnTo>
                      <a:pt x="22574" y="0"/>
                    </a:lnTo>
                    <a:cubicBezTo>
                      <a:pt x="35069" y="0"/>
                      <a:pt x="45149" y="10080"/>
                      <a:pt x="45149" y="22574"/>
                    </a:cubicBezTo>
                    <a:lnTo>
                      <a:pt x="45149" y="124946"/>
                    </a:lnTo>
                    <a:lnTo>
                      <a:pt x="45149" y="22574"/>
                    </a:lnTo>
                    <a:cubicBezTo>
                      <a:pt x="45149" y="10080"/>
                      <a:pt x="35069" y="0"/>
                      <a:pt x="22574" y="0"/>
                    </a:cubicBezTo>
                    <a:lnTo>
                      <a:pt x="22574" y="0"/>
                    </a:lnTo>
                    <a:cubicBezTo>
                      <a:pt x="10080" y="105"/>
                      <a:pt x="0" y="10185"/>
                      <a:pt x="0" y="22574"/>
                    </a:cubicBezTo>
                    <a:close/>
                  </a:path>
                </a:pathLst>
              </a:custGeom>
              <a:noFill/>
              <a:ln w="9525" cap="rnd">
                <a:solidFill>
                  <a:schemeClr val="tx2"/>
                </a:solidFill>
                <a:prstDash val="solid"/>
                <a:round/>
              </a:ln>
            </p:spPr>
            <p:txBody>
              <a:bodyPr rtlCol="0" anchor="ctr"/>
              <a:lstStyle/>
              <a:p>
                <a:endParaRPr lang="ca-ES"/>
              </a:p>
            </p:txBody>
          </p:sp>
          <p:sp>
            <p:nvSpPr>
              <p:cNvPr id="28" name="Freeform: Shape 21">
                <a:extLst>
                  <a:ext uri="{FF2B5EF4-FFF2-40B4-BE49-F238E27FC236}">
                    <a16:creationId xmlns:a16="http://schemas.microsoft.com/office/drawing/2014/main" id="{B28FD106-263A-8BE2-7A70-47AC1A823FC1}"/>
                  </a:ext>
                </a:extLst>
              </p:cNvPr>
              <p:cNvSpPr/>
              <p:nvPr/>
            </p:nvSpPr>
            <p:spPr>
              <a:xfrm>
                <a:off x="7414655" y="1949213"/>
                <a:ext cx="45148" cy="107306"/>
              </a:xfrm>
              <a:custGeom>
                <a:avLst/>
                <a:gdLst>
                  <a:gd name="connsiteX0" fmla="*/ 0 w 45148"/>
                  <a:gd name="connsiteY0" fmla="*/ 22574 h 107306"/>
                  <a:gd name="connsiteX1" fmla="*/ 22574 w 45148"/>
                  <a:gd name="connsiteY1" fmla="*/ 0 h 107306"/>
                  <a:gd name="connsiteX2" fmla="*/ 22574 w 45148"/>
                  <a:gd name="connsiteY2" fmla="*/ 0 h 107306"/>
                  <a:gd name="connsiteX3" fmla="*/ 45149 w 45148"/>
                  <a:gd name="connsiteY3" fmla="*/ 22574 h 107306"/>
                  <a:gd name="connsiteX4" fmla="*/ 45149 w 45148"/>
                  <a:gd name="connsiteY4" fmla="*/ 107307 h 107306"/>
                  <a:gd name="connsiteX5" fmla="*/ 45149 w 45148"/>
                  <a:gd name="connsiteY5" fmla="*/ 22574 h 107306"/>
                  <a:gd name="connsiteX6" fmla="*/ 22574 w 45148"/>
                  <a:gd name="connsiteY6" fmla="*/ 0 h 107306"/>
                  <a:gd name="connsiteX7" fmla="*/ 22574 w 45148"/>
                  <a:gd name="connsiteY7" fmla="*/ 0 h 107306"/>
                  <a:gd name="connsiteX8" fmla="*/ 0 w 45148"/>
                  <a:gd name="connsiteY8" fmla="*/ 22574 h 107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148" h="107306">
                    <a:moveTo>
                      <a:pt x="0" y="22574"/>
                    </a:moveTo>
                    <a:cubicBezTo>
                      <a:pt x="0" y="10080"/>
                      <a:pt x="10080" y="0"/>
                      <a:pt x="22574" y="0"/>
                    </a:cubicBezTo>
                    <a:lnTo>
                      <a:pt x="22574" y="0"/>
                    </a:lnTo>
                    <a:cubicBezTo>
                      <a:pt x="35069" y="0"/>
                      <a:pt x="45149" y="10080"/>
                      <a:pt x="45149" y="22574"/>
                    </a:cubicBezTo>
                    <a:lnTo>
                      <a:pt x="45149" y="107307"/>
                    </a:lnTo>
                    <a:lnTo>
                      <a:pt x="45149" y="22574"/>
                    </a:lnTo>
                    <a:cubicBezTo>
                      <a:pt x="45149" y="10080"/>
                      <a:pt x="35069" y="0"/>
                      <a:pt x="22574" y="0"/>
                    </a:cubicBezTo>
                    <a:lnTo>
                      <a:pt x="22574" y="0"/>
                    </a:lnTo>
                    <a:cubicBezTo>
                      <a:pt x="10080" y="105"/>
                      <a:pt x="0" y="10185"/>
                      <a:pt x="0" y="22574"/>
                    </a:cubicBezTo>
                    <a:close/>
                  </a:path>
                </a:pathLst>
              </a:custGeom>
              <a:noFill/>
              <a:ln w="9525" cap="rnd">
                <a:solidFill>
                  <a:schemeClr val="tx2"/>
                </a:solidFill>
                <a:prstDash val="solid"/>
                <a:round/>
              </a:ln>
            </p:spPr>
            <p:txBody>
              <a:bodyPr rtlCol="0" anchor="ctr"/>
              <a:lstStyle/>
              <a:p>
                <a:endParaRPr lang="ca-ES"/>
              </a:p>
            </p:txBody>
          </p:sp>
          <p:sp>
            <p:nvSpPr>
              <p:cNvPr id="29" name="Freeform: Shape 22">
                <a:extLst>
                  <a:ext uri="{FF2B5EF4-FFF2-40B4-BE49-F238E27FC236}">
                    <a16:creationId xmlns:a16="http://schemas.microsoft.com/office/drawing/2014/main" id="{3B7A48F1-E687-F5B6-6921-ADED8B3E2B21}"/>
                  </a:ext>
                </a:extLst>
              </p:cNvPr>
              <p:cNvSpPr/>
              <p:nvPr/>
            </p:nvSpPr>
            <p:spPr>
              <a:xfrm>
                <a:off x="7609529" y="2046755"/>
                <a:ext cx="81687" cy="199284"/>
              </a:xfrm>
              <a:custGeom>
                <a:avLst/>
                <a:gdLst>
                  <a:gd name="connsiteX0" fmla="*/ 30449 w 81687"/>
                  <a:gd name="connsiteY0" fmla="*/ 76543 h 199284"/>
                  <a:gd name="connsiteX1" fmla="*/ 30449 w 81687"/>
                  <a:gd name="connsiteY1" fmla="*/ 25514 h 199284"/>
                  <a:gd name="connsiteX2" fmla="*/ 56068 w 81687"/>
                  <a:gd name="connsiteY2" fmla="*/ 0 h 199284"/>
                  <a:gd name="connsiteX3" fmla="*/ 56068 w 81687"/>
                  <a:gd name="connsiteY3" fmla="*/ 0 h 199284"/>
                  <a:gd name="connsiteX4" fmla="*/ 81688 w 81687"/>
                  <a:gd name="connsiteY4" fmla="*/ 25514 h 199284"/>
                  <a:gd name="connsiteX5" fmla="*/ 81688 w 81687"/>
                  <a:gd name="connsiteY5" fmla="*/ 82528 h 199284"/>
                  <a:gd name="connsiteX6" fmla="*/ 0 w 81687"/>
                  <a:gd name="connsiteY6" fmla="*/ 199284 h 199284"/>
                  <a:gd name="connsiteX7" fmla="*/ 81688 w 81687"/>
                  <a:gd name="connsiteY7" fmla="*/ 82528 h 199284"/>
                  <a:gd name="connsiteX8" fmla="*/ 81688 w 81687"/>
                  <a:gd name="connsiteY8" fmla="*/ 25514 h 199284"/>
                  <a:gd name="connsiteX9" fmla="*/ 56068 w 81687"/>
                  <a:gd name="connsiteY9" fmla="*/ 0 h 199284"/>
                  <a:gd name="connsiteX10" fmla="*/ 56068 w 81687"/>
                  <a:gd name="connsiteY10" fmla="*/ 0 h 199284"/>
                  <a:gd name="connsiteX11" fmla="*/ 30449 w 81687"/>
                  <a:gd name="connsiteY11" fmla="*/ 25514 h 199284"/>
                  <a:gd name="connsiteX12" fmla="*/ 30449 w 81687"/>
                  <a:gd name="connsiteY12" fmla="*/ 76543 h 199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687" h="199284">
                    <a:moveTo>
                      <a:pt x="30449" y="76543"/>
                    </a:moveTo>
                    <a:lnTo>
                      <a:pt x="30449" y="25514"/>
                    </a:lnTo>
                    <a:cubicBezTo>
                      <a:pt x="30449" y="11445"/>
                      <a:pt x="41894" y="0"/>
                      <a:pt x="56068" y="0"/>
                    </a:cubicBezTo>
                    <a:lnTo>
                      <a:pt x="56068" y="0"/>
                    </a:lnTo>
                    <a:cubicBezTo>
                      <a:pt x="70138" y="0"/>
                      <a:pt x="81688" y="11445"/>
                      <a:pt x="81688" y="25514"/>
                    </a:cubicBezTo>
                    <a:cubicBezTo>
                      <a:pt x="81688" y="25514"/>
                      <a:pt x="81688" y="68248"/>
                      <a:pt x="81688" y="82528"/>
                    </a:cubicBezTo>
                    <a:cubicBezTo>
                      <a:pt x="81688" y="114762"/>
                      <a:pt x="33179" y="156865"/>
                      <a:pt x="0" y="199284"/>
                    </a:cubicBezTo>
                    <a:cubicBezTo>
                      <a:pt x="33179" y="156865"/>
                      <a:pt x="81688" y="114762"/>
                      <a:pt x="81688" y="82528"/>
                    </a:cubicBezTo>
                    <a:cubicBezTo>
                      <a:pt x="81688" y="68248"/>
                      <a:pt x="81688" y="25514"/>
                      <a:pt x="81688" y="25514"/>
                    </a:cubicBezTo>
                    <a:cubicBezTo>
                      <a:pt x="81688" y="11445"/>
                      <a:pt x="70243" y="0"/>
                      <a:pt x="56068" y="0"/>
                    </a:cubicBezTo>
                    <a:lnTo>
                      <a:pt x="56068" y="0"/>
                    </a:lnTo>
                    <a:cubicBezTo>
                      <a:pt x="41999" y="0"/>
                      <a:pt x="30449" y="11445"/>
                      <a:pt x="30449" y="25514"/>
                    </a:cubicBezTo>
                    <a:lnTo>
                      <a:pt x="30449" y="76543"/>
                    </a:lnTo>
                    <a:close/>
                  </a:path>
                </a:pathLst>
              </a:custGeom>
              <a:noFill/>
              <a:ln w="9525" cap="rnd">
                <a:solidFill>
                  <a:schemeClr val="tx2"/>
                </a:solidFill>
                <a:prstDash val="solid"/>
                <a:round/>
              </a:ln>
            </p:spPr>
            <p:txBody>
              <a:bodyPr rtlCol="0" anchor="ctr"/>
              <a:lstStyle/>
              <a:p>
                <a:endParaRPr lang="ca-ES"/>
              </a:p>
            </p:txBody>
          </p:sp>
          <p:sp>
            <p:nvSpPr>
              <p:cNvPr id="30" name="Freeform: Shape 23">
                <a:extLst>
                  <a:ext uri="{FF2B5EF4-FFF2-40B4-BE49-F238E27FC236}">
                    <a16:creationId xmlns:a16="http://schemas.microsoft.com/office/drawing/2014/main" id="{2D4A9172-967C-A2E3-A9FE-E635A57DE5CB}"/>
                  </a:ext>
                </a:extLst>
              </p:cNvPr>
              <p:cNvSpPr/>
              <p:nvPr/>
            </p:nvSpPr>
            <p:spPr>
              <a:xfrm>
                <a:off x="7228285" y="2046755"/>
                <a:ext cx="81792" cy="199284"/>
              </a:xfrm>
              <a:custGeom>
                <a:avLst/>
                <a:gdLst>
                  <a:gd name="connsiteX0" fmla="*/ 51133 w 81792"/>
                  <a:gd name="connsiteY0" fmla="*/ 76543 h 199284"/>
                  <a:gd name="connsiteX1" fmla="*/ 51133 w 81792"/>
                  <a:gd name="connsiteY1" fmla="*/ 25514 h 199284"/>
                  <a:gd name="connsiteX2" fmla="*/ 25619 w 81792"/>
                  <a:gd name="connsiteY2" fmla="*/ 0 h 199284"/>
                  <a:gd name="connsiteX3" fmla="*/ 25619 w 81792"/>
                  <a:gd name="connsiteY3" fmla="*/ 0 h 199284"/>
                  <a:gd name="connsiteX4" fmla="*/ 105 w 81792"/>
                  <a:gd name="connsiteY4" fmla="*/ 25514 h 199284"/>
                  <a:gd name="connsiteX5" fmla="*/ 105 w 81792"/>
                  <a:gd name="connsiteY5" fmla="*/ 82528 h 199284"/>
                  <a:gd name="connsiteX6" fmla="*/ 81793 w 81792"/>
                  <a:gd name="connsiteY6" fmla="*/ 199284 h 199284"/>
                  <a:gd name="connsiteX7" fmla="*/ 0 w 81792"/>
                  <a:gd name="connsiteY7" fmla="*/ 82528 h 199284"/>
                  <a:gd name="connsiteX8" fmla="*/ 0 w 81792"/>
                  <a:gd name="connsiteY8" fmla="*/ 25514 h 199284"/>
                  <a:gd name="connsiteX9" fmla="*/ 25514 w 81792"/>
                  <a:gd name="connsiteY9" fmla="*/ 0 h 199284"/>
                  <a:gd name="connsiteX10" fmla="*/ 25514 w 81792"/>
                  <a:gd name="connsiteY10" fmla="*/ 0 h 199284"/>
                  <a:gd name="connsiteX11" fmla="*/ 51028 w 81792"/>
                  <a:gd name="connsiteY11" fmla="*/ 25514 h 199284"/>
                  <a:gd name="connsiteX12" fmla="*/ 51028 w 81792"/>
                  <a:gd name="connsiteY12" fmla="*/ 76543 h 199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792" h="199284">
                    <a:moveTo>
                      <a:pt x="51133" y="76543"/>
                    </a:moveTo>
                    <a:lnTo>
                      <a:pt x="51133" y="25514"/>
                    </a:lnTo>
                    <a:cubicBezTo>
                      <a:pt x="51133" y="11445"/>
                      <a:pt x="39689" y="0"/>
                      <a:pt x="25619" y="0"/>
                    </a:cubicBezTo>
                    <a:lnTo>
                      <a:pt x="25619" y="0"/>
                    </a:lnTo>
                    <a:cubicBezTo>
                      <a:pt x="11550" y="0"/>
                      <a:pt x="105" y="11445"/>
                      <a:pt x="105" y="25514"/>
                    </a:cubicBezTo>
                    <a:cubicBezTo>
                      <a:pt x="105" y="25514"/>
                      <a:pt x="105" y="68248"/>
                      <a:pt x="105" y="82528"/>
                    </a:cubicBezTo>
                    <a:cubicBezTo>
                      <a:pt x="105" y="114762"/>
                      <a:pt x="48614" y="156865"/>
                      <a:pt x="81793" y="199284"/>
                    </a:cubicBezTo>
                    <a:cubicBezTo>
                      <a:pt x="48509" y="156865"/>
                      <a:pt x="0" y="114762"/>
                      <a:pt x="0" y="82528"/>
                    </a:cubicBezTo>
                    <a:cubicBezTo>
                      <a:pt x="0" y="68248"/>
                      <a:pt x="0" y="25514"/>
                      <a:pt x="0" y="25514"/>
                    </a:cubicBezTo>
                    <a:cubicBezTo>
                      <a:pt x="0" y="11445"/>
                      <a:pt x="11445" y="0"/>
                      <a:pt x="25514" y="0"/>
                    </a:cubicBezTo>
                    <a:lnTo>
                      <a:pt x="25514" y="0"/>
                    </a:lnTo>
                    <a:cubicBezTo>
                      <a:pt x="39584" y="0"/>
                      <a:pt x="51028" y="11445"/>
                      <a:pt x="51028" y="25514"/>
                    </a:cubicBezTo>
                    <a:lnTo>
                      <a:pt x="51028" y="76543"/>
                    </a:lnTo>
                    <a:close/>
                  </a:path>
                </a:pathLst>
              </a:custGeom>
              <a:noFill/>
              <a:ln w="9525" cap="rnd">
                <a:solidFill>
                  <a:schemeClr val="tx2"/>
                </a:solidFill>
                <a:prstDash val="solid"/>
                <a:round/>
              </a:ln>
            </p:spPr>
            <p:txBody>
              <a:bodyPr rtlCol="0" anchor="ctr"/>
              <a:lstStyle/>
              <a:p>
                <a:endParaRPr lang="ca-ES"/>
              </a:p>
            </p:txBody>
          </p:sp>
          <p:sp>
            <p:nvSpPr>
              <p:cNvPr id="31" name="Freeform: Shape 24">
                <a:extLst>
                  <a:ext uri="{FF2B5EF4-FFF2-40B4-BE49-F238E27FC236}">
                    <a16:creationId xmlns:a16="http://schemas.microsoft.com/office/drawing/2014/main" id="{B0E8D0E2-E329-8F9D-9D3C-AB4E9A9A6A48}"/>
                  </a:ext>
                </a:extLst>
              </p:cNvPr>
              <p:cNvSpPr/>
              <p:nvPr/>
            </p:nvSpPr>
            <p:spPr>
              <a:xfrm>
                <a:off x="7578870" y="2123298"/>
                <a:ext cx="61108" cy="61108"/>
              </a:xfrm>
              <a:custGeom>
                <a:avLst/>
                <a:gdLst>
                  <a:gd name="connsiteX0" fmla="*/ 61108 w 61108"/>
                  <a:gd name="connsiteY0" fmla="*/ 0 h 61108"/>
                  <a:gd name="connsiteX1" fmla="*/ 0 w 61108"/>
                  <a:gd name="connsiteY1" fmla="*/ 61108 h 61108"/>
                  <a:gd name="connsiteX2" fmla="*/ 61108 w 61108"/>
                  <a:gd name="connsiteY2" fmla="*/ 0 h 61108"/>
                </a:gdLst>
                <a:ahLst/>
                <a:cxnLst>
                  <a:cxn ang="0">
                    <a:pos x="connsiteX0" y="connsiteY0"/>
                  </a:cxn>
                  <a:cxn ang="0">
                    <a:pos x="connsiteX1" y="connsiteY1"/>
                  </a:cxn>
                  <a:cxn ang="0">
                    <a:pos x="connsiteX2" y="connsiteY2"/>
                  </a:cxn>
                </a:cxnLst>
                <a:rect l="l" t="t" r="r" b="b"/>
                <a:pathLst>
                  <a:path w="61108" h="61108">
                    <a:moveTo>
                      <a:pt x="61108" y="0"/>
                    </a:moveTo>
                    <a:cubicBezTo>
                      <a:pt x="27299" y="0"/>
                      <a:pt x="0" y="27404"/>
                      <a:pt x="0" y="61108"/>
                    </a:cubicBezTo>
                    <a:cubicBezTo>
                      <a:pt x="0" y="27299"/>
                      <a:pt x="27404" y="0"/>
                      <a:pt x="61108" y="0"/>
                    </a:cubicBezTo>
                    <a:close/>
                  </a:path>
                </a:pathLst>
              </a:custGeom>
              <a:noFill/>
              <a:ln w="9525" cap="rnd">
                <a:solidFill>
                  <a:schemeClr val="tx2"/>
                </a:solidFill>
                <a:prstDash val="solid"/>
                <a:round/>
              </a:ln>
            </p:spPr>
            <p:txBody>
              <a:bodyPr rtlCol="0" anchor="ctr"/>
              <a:lstStyle/>
              <a:p>
                <a:endParaRPr lang="ca-ES"/>
              </a:p>
            </p:txBody>
          </p:sp>
          <p:sp>
            <p:nvSpPr>
              <p:cNvPr id="32" name="Freeform: Shape 25">
                <a:extLst>
                  <a:ext uri="{FF2B5EF4-FFF2-40B4-BE49-F238E27FC236}">
                    <a16:creationId xmlns:a16="http://schemas.microsoft.com/office/drawing/2014/main" id="{45AB423A-DFC0-3F3C-B42B-B1DF6FCED963}"/>
                  </a:ext>
                </a:extLst>
              </p:cNvPr>
              <p:cNvSpPr/>
              <p:nvPr/>
            </p:nvSpPr>
            <p:spPr>
              <a:xfrm>
                <a:off x="7279419" y="2123298"/>
                <a:ext cx="61108" cy="61108"/>
              </a:xfrm>
              <a:custGeom>
                <a:avLst/>
                <a:gdLst>
                  <a:gd name="connsiteX0" fmla="*/ 0 w 61108"/>
                  <a:gd name="connsiteY0" fmla="*/ 0 h 61108"/>
                  <a:gd name="connsiteX1" fmla="*/ 61108 w 61108"/>
                  <a:gd name="connsiteY1" fmla="*/ 61108 h 61108"/>
                  <a:gd name="connsiteX2" fmla="*/ 0 w 61108"/>
                  <a:gd name="connsiteY2" fmla="*/ 0 h 61108"/>
                </a:gdLst>
                <a:ahLst/>
                <a:cxnLst>
                  <a:cxn ang="0">
                    <a:pos x="connsiteX0" y="connsiteY0"/>
                  </a:cxn>
                  <a:cxn ang="0">
                    <a:pos x="connsiteX1" y="connsiteY1"/>
                  </a:cxn>
                  <a:cxn ang="0">
                    <a:pos x="connsiteX2" y="connsiteY2"/>
                  </a:cxn>
                </a:cxnLst>
                <a:rect l="l" t="t" r="r" b="b"/>
                <a:pathLst>
                  <a:path w="61108" h="61108">
                    <a:moveTo>
                      <a:pt x="0" y="0"/>
                    </a:moveTo>
                    <a:cubicBezTo>
                      <a:pt x="33809" y="0"/>
                      <a:pt x="61108" y="27404"/>
                      <a:pt x="61108" y="61108"/>
                    </a:cubicBezTo>
                    <a:cubicBezTo>
                      <a:pt x="61108" y="27299"/>
                      <a:pt x="33809" y="0"/>
                      <a:pt x="0" y="0"/>
                    </a:cubicBezTo>
                    <a:close/>
                  </a:path>
                </a:pathLst>
              </a:custGeom>
              <a:noFill/>
              <a:ln w="9525" cap="rnd">
                <a:solidFill>
                  <a:schemeClr val="tx2"/>
                </a:solidFill>
                <a:prstDash val="solid"/>
                <a:round/>
              </a:ln>
            </p:spPr>
            <p:txBody>
              <a:bodyPr rtlCol="0" anchor="ctr"/>
              <a:lstStyle/>
              <a:p>
                <a:endParaRPr lang="ca-ES"/>
              </a:p>
            </p:txBody>
          </p:sp>
          <p:sp>
            <p:nvSpPr>
              <p:cNvPr id="33" name="Freeform: Shape 26">
                <a:extLst>
                  <a:ext uri="{FF2B5EF4-FFF2-40B4-BE49-F238E27FC236}">
                    <a16:creationId xmlns:a16="http://schemas.microsoft.com/office/drawing/2014/main" id="{EA1ACEA6-845D-D359-41D8-89BB08BB7B50}"/>
                  </a:ext>
                </a:extLst>
              </p:cNvPr>
              <p:cNvSpPr/>
              <p:nvPr/>
            </p:nvSpPr>
            <p:spPr>
              <a:xfrm>
                <a:off x="7309973" y="2246039"/>
                <a:ext cx="10499" cy="99117"/>
              </a:xfrm>
              <a:custGeom>
                <a:avLst/>
                <a:gdLst>
                  <a:gd name="connsiteX0" fmla="*/ 0 w 10499"/>
                  <a:gd name="connsiteY0" fmla="*/ 0 h 99117"/>
                  <a:gd name="connsiteX1" fmla="*/ 0 w 10499"/>
                  <a:gd name="connsiteY1" fmla="*/ 99117 h 99117"/>
                  <a:gd name="connsiteX2" fmla="*/ 0 w 10499"/>
                  <a:gd name="connsiteY2" fmla="*/ 0 h 99117"/>
                </a:gdLst>
                <a:ahLst/>
                <a:cxnLst>
                  <a:cxn ang="0">
                    <a:pos x="connsiteX0" y="connsiteY0"/>
                  </a:cxn>
                  <a:cxn ang="0">
                    <a:pos x="connsiteX1" y="connsiteY1"/>
                  </a:cxn>
                  <a:cxn ang="0">
                    <a:pos x="connsiteX2" y="connsiteY2"/>
                  </a:cxn>
                </a:cxnLst>
                <a:rect l="l" t="t" r="r" b="b"/>
                <a:pathLst>
                  <a:path w="10499" h="99117">
                    <a:moveTo>
                      <a:pt x="0" y="0"/>
                    </a:moveTo>
                    <a:lnTo>
                      <a:pt x="0" y="99117"/>
                    </a:lnTo>
                    <a:lnTo>
                      <a:pt x="0" y="0"/>
                    </a:lnTo>
                    <a:close/>
                  </a:path>
                </a:pathLst>
              </a:custGeom>
              <a:noFill/>
              <a:ln w="9525" cap="rnd">
                <a:solidFill>
                  <a:schemeClr val="tx2"/>
                </a:solidFill>
                <a:prstDash val="solid"/>
                <a:round/>
              </a:ln>
            </p:spPr>
            <p:txBody>
              <a:bodyPr rtlCol="0" anchor="ctr"/>
              <a:lstStyle/>
              <a:p>
                <a:endParaRPr lang="ca-ES"/>
              </a:p>
            </p:txBody>
          </p:sp>
          <p:sp>
            <p:nvSpPr>
              <p:cNvPr id="34" name="Freeform: Shape 27">
                <a:extLst>
                  <a:ext uri="{FF2B5EF4-FFF2-40B4-BE49-F238E27FC236}">
                    <a16:creationId xmlns:a16="http://schemas.microsoft.com/office/drawing/2014/main" id="{2B4BF0BA-82D3-B2BB-E7C9-8EA53C0B7D02}"/>
                  </a:ext>
                </a:extLst>
              </p:cNvPr>
              <p:cNvSpPr/>
              <p:nvPr/>
            </p:nvSpPr>
            <p:spPr>
              <a:xfrm>
                <a:off x="7465053" y="2279113"/>
                <a:ext cx="10499" cy="66043"/>
              </a:xfrm>
              <a:custGeom>
                <a:avLst/>
                <a:gdLst>
                  <a:gd name="connsiteX0" fmla="*/ 0 w 10499"/>
                  <a:gd name="connsiteY0" fmla="*/ 66043 h 66043"/>
                  <a:gd name="connsiteX1" fmla="*/ 0 w 10499"/>
                  <a:gd name="connsiteY1" fmla="*/ 0 h 66043"/>
                  <a:gd name="connsiteX2" fmla="*/ 0 w 10499"/>
                  <a:gd name="connsiteY2" fmla="*/ 66043 h 66043"/>
                </a:gdLst>
                <a:ahLst/>
                <a:cxnLst>
                  <a:cxn ang="0">
                    <a:pos x="connsiteX0" y="connsiteY0"/>
                  </a:cxn>
                  <a:cxn ang="0">
                    <a:pos x="connsiteX1" y="connsiteY1"/>
                  </a:cxn>
                  <a:cxn ang="0">
                    <a:pos x="connsiteX2" y="connsiteY2"/>
                  </a:cxn>
                </a:cxnLst>
                <a:rect l="l" t="t" r="r" b="b"/>
                <a:pathLst>
                  <a:path w="10499" h="66043">
                    <a:moveTo>
                      <a:pt x="0" y="66043"/>
                    </a:moveTo>
                    <a:lnTo>
                      <a:pt x="0" y="0"/>
                    </a:lnTo>
                    <a:lnTo>
                      <a:pt x="0" y="66043"/>
                    </a:lnTo>
                    <a:close/>
                  </a:path>
                </a:pathLst>
              </a:custGeom>
              <a:noFill/>
              <a:ln w="9525" cap="rnd">
                <a:solidFill>
                  <a:schemeClr val="tx2"/>
                </a:solidFill>
                <a:prstDash val="solid"/>
                <a:round/>
              </a:ln>
            </p:spPr>
            <p:txBody>
              <a:bodyPr rtlCol="0" anchor="ctr"/>
              <a:lstStyle/>
              <a:p>
                <a:endParaRPr lang="ca-ES"/>
              </a:p>
            </p:txBody>
          </p:sp>
          <p:sp>
            <p:nvSpPr>
              <p:cNvPr id="35" name="Freeform: Shape 11">
                <a:extLst>
                  <a:ext uri="{FF2B5EF4-FFF2-40B4-BE49-F238E27FC236}">
                    <a16:creationId xmlns:a16="http://schemas.microsoft.com/office/drawing/2014/main" id="{4B8192AE-60C6-AA7B-73C7-CC5E0D1E74B3}"/>
                  </a:ext>
                </a:extLst>
              </p:cNvPr>
              <p:cNvSpPr/>
              <p:nvPr/>
            </p:nvSpPr>
            <p:spPr>
              <a:xfrm>
                <a:off x="7358137" y="2041623"/>
                <a:ext cx="203122" cy="183311"/>
              </a:xfrm>
              <a:custGeom>
                <a:avLst/>
                <a:gdLst>
                  <a:gd name="connsiteX0" fmla="*/ 19244 w 203122"/>
                  <a:gd name="connsiteY0" fmla="*/ 103514 h 183311"/>
                  <a:gd name="connsiteX1" fmla="*/ 17459 w 203122"/>
                  <a:gd name="connsiteY1" fmla="*/ 17311 h 183311"/>
                  <a:gd name="connsiteX2" fmla="*/ 101561 w 203122"/>
                  <a:gd name="connsiteY2" fmla="*/ 17416 h 183311"/>
                  <a:gd name="connsiteX3" fmla="*/ 185664 w 203122"/>
                  <a:gd name="connsiteY3" fmla="*/ 17311 h 183311"/>
                  <a:gd name="connsiteX4" fmla="*/ 183879 w 203122"/>
                  <a:gd name="connsiteY4" fmla="*/ 103514 h 183311"/>
                  <a:gd name="connsiteX5" fmla="*/ 101561 w 203122"/>
                  <a:gd name="connsiteY5" fmla="*/ 183312 h 183311"/>
                  <a:gd name="connsiteX6" fmla="*/ 19244 w 203122"/>
                  <a:gd name="connsiteY6" fmla="*/ 103514 h 183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122" h="183311">
                    <a:moveTo>
                      <a:pt x="19244" y="103514"/>
                    </a:moveTo>
                    <a:cubicBezTo>
                      <a:pt x="-6376" y="77895"/>
                      <a:pt x="-5851" y="40516"/>
                      <a:pt x="17459" y="17311"/>
                    </a:cubicBezTo>
                    <a:cubicBezTo>
                      <a:pt x="40768" y="-5788"/>
                      <a:pt x="78357" y="-5788"/>
                      <a:pt x="101561" y="17416"/>
                    </a:cubicBezTo>
                    <a:cubicBezTo>
                      <a:pt x="124766" y="-5788"/>
                      <a:pt x="162354" y="-5788"/>
                      <a:pt x="185664" y="17311"/>
                    </a:cubicBezTo>
                    <a:cubicBezTo>
                      <a:pt x="208973" y="40516"/>
                      <a:pt x="209498" y="77895"/>
                      <a:pt x="183879" y="103514"/>
                    </a:cubicBezTo>
                    <a:cubicBezTo>
                      <a:pt x="155530" y="131863"/>
                      <a:pt x="101561" y="183312"/>
                      <a:pt x="101561" y="183312"/>
                    </a:cubicBezTo>
                    <a:cubicBezTo>
                      <a:pt x="101561" y="183312"/>
                      <a:pt x="47593" y="131863"/>
                      <a:pt x="19244" y="103514"/>
                    </a:cubicBezTo>
                    <a:close/>
                  </a:path>
                </a:pathLst>
              </a:custGeom>
              <a:noFill/>
              <a:ln w="9525" cap="rnd">
                <a:solidFill>
                  <a:schemeClr val="accent1"/>
                </a:solidFill>
                <a:prstDash val="solid"/>
                <a:round/>
              </a:ln>
            </p:spPr>
            <p:txBody>
              <a:bodyPr rtlCol="0" anchor="ctr"/>
              <a:lstStyle/>
              <a:p>
                <a:endParaRPr lang="ca-ES"/>
              </a:p>
            </p:txBody>
          </p:sp>
        </p:grpSp>
      </p:grpSp>
      <p:grpSp>
        <p:nvGrpSpPr>
          <p:cNvPr id="36" name="Grupo 128">
            <a:extLst>
              <a:ext uri="{FF2B5EF4-FFF2-40B4-BE49-F238E27FC236}">
                <a16:creationId xmlns:a16="http://schemas.microsoft.com/office/drawing/2014/main" id="{7B54EF6D-AAF3-ABDF-15C3-E29215887382}"/>
              </a:ext>
            </a:extLst>
          </p:cNvPr>
          <p:cNvGrpSpPr/>
          <p:nvPr/>
        </p:nvGrpSpPr>
        <p:grpSpPr>
          <a:xfrm>
            <a:off x="8016214" y="4442656"/>
            <a:ext cx="1432259" cy="810901"/>
            <a:chOff x="8016214" y="4442656"/>
            <a:chExt cx="1277339" cy="810901"/>
          </a:xfrm>
        </p:grpSpPr>
        <p:sp>
          <p:nvSpPr>
            <p:cNvPr id="37" name="CuadroTexto 297">
              <a:extLst>
                <a:ext uri="{FF2B5EF4-FFF2-40B4-BE49-F238E27FC236}">
                  <a16:creationId xmlns:a16="http://schemas.microsoft.com/office/drawing/2014/main" id="{19903AF1-1DDE-D56C-EAC6-55F1D810022E}"/>
                </a:ext>
              </a:extLst>
            </p:cNvPr>
            <p:cNvSpPr txBox="1"/>
            <p:nvPr/>
          </p:nvSpPr>
          <p:spPr>
            <a:xfrm>
              <a:off x="8016214" y="4987727"/>
              <a:ext cx="1277339" cy="215444"/>
            </a:xfrm>
            <a:prstGeom prst="rect">
              <a:avLst/>
            </a:prstGeom>
            <a:noFill/>
          </p:spPr>
          <p:txBody>
            <a:bodyPr wrap="square" lIns="0" tIns="0" rIns="0" bIns="0" rtlCol="0">
              <a:spAutoFit/>
            </a:bodyPr>
            <a:lstStyle/>
            <a:p>
              <a:r>
                <a:rPr lang="ca-ES" sz="1400" dirty="0">
                  <a:latin typeface="Quattrocento Sans" panose="020B0502050000020003" pitchFamily="34" charset="0"/>
                  <a:ea typeface="Open Sans SemiBold" panose="020B0706030804020204" pitchFamily="34" charset="0"/>
                  <a:cs typeface="Segoe UI Semibold" panose="020B0702040204020203" pitchFamily="34" charset="0"/>
                </a:rPr>
                <a:t>COMUNICACIÓ</a:t>
              </a:r>
            </a:p>
          </p:txBody>
        </p:sp>
        <p:cxnSp>
          <p:nvCxnSpPr>
            <p:cNvPr id="38" name="Conector recto 230">
              <a:extLst>
                <a:ext uri="{FF2B5EF4-FFF2-40B4-BE49-F238E27FC236}">
                  <a16:creationId xmlns:a16="http://schemas.microsoft.com/office/drawing/2014/main" id="{931BD4E3-ED16-C00C-B8E5-86E002E382C3}"/>
                </a:ext>
              </a:extLst>
            </p:cNvPr>
            <p:cNvCxnSpPr>
              <a:cxnSpLocks/>
            </p:cNvCxnSpPr>
            <p:nvPr/>
          </p:nvCxnSpPr>
          <p:spPr>
            <a:xfrm flipV="1">
              <a:off x="8023999" y="5253556"/>
              <a:ext cx="360000" cy="1"/>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39" name="Graphic 267">
              <a:extLst>
                <a:ext uri="{FF2B5EF4-FFF2-40B4-BE49-F238E27FC236}">
                  <a16:creationId xmlns:a16="http://schemas.microsoft.com/office/drawing/2014/main" id="{05D0BA55-AA7C-10E8-B13A-27CB5976FEA9}"/>
                </a:ext>
              </a:extLst>
            </p:cNvPr>
            <p:cNvGrpSpPr/>
            <p:nvPr/>
          </p:nvGrpSpPr>
          <p:grpSpPr>
            <a:xfrm>
              <a:off x="8019986" y="4442656"/>
              <a:ext cx="533973" cy="437347"/>
              <a:chOff x="7232717" y="3265748"/>
              <a:chExt cx="533973" cy="437347"/>
            </a:xfrm>
            <a:noFill/>
          </p:grpSpPr>
          <p:sp>
            <p:nvSpPr>
              <p:cNvPr id="40" name="Freeform: Shape 31">
                <a:extLst>
                  <a:ext uri="{FF2B5EF4-FFF2-40B4-BE49-F238E27FC236}">
                    <a16:creationId xmlns:a16="http://schemas.microsoft.com/office/drawing/2014/main" id="{A5E45554-BA03-D091-9E27-6000ACC3F224}"/>
                  </a:ext>
                </a:extLst>
              </p:cNvPr>
              <p:cNvSpPr/>
              <p:nvPr/>
            </p:nvSpPr>
            <p:spPr>
              <a:xfrm>
                <a:off x="7335750" y="3539391"/>
                <a:ext cx="164533" cy="163704"/>
              </a:xfrm>
              <a:custGeom>
                <a:avLst/>
                <a:gdLst>
                  <a:gd name="connsiteX0" fmla="*/ 164534 w 164533"/>
                  <a:gd name="connsiteY0" fmla="*/ 146949 h 163704"/>
                  <a:gd name="connsiteX1" fmla="*/ 155416 w 164533"/>
                  <a:gd name="connsiteY1" fmla="*/ 156067 h 163704"/>
                  <a:gd name="connsiteX2" fmla="*/ 118708 w 164533"/>
                  <a:gd name="connsiteY2" fmla="*/ 156067 h 163704"/>
                  <a:gd name="connsiteX3" fmla="*/ 118708 w 164533"/>
                  <a:gd name="connsiteY3" fmla="*/ 156067 h 163704"/>
                  <a:gd name="connsiteX4" fmla="*/ 118708 w 164533"/>
                  <a:gd name="connsiteY4" fmla="*/ 119359 h 163704"/>
                  <a:gd name="connsiteX5" fmla="*/ 127826 w 164533"/>
                  <a:gd name="connsiteY5" fmla="*/ 110242 h 163704"/>
                  <a:gd name="connsiteX6" fmla="*/ 115393 w 164533"/>
                  <a:gd name="connsiteY6" fmla="*/ 122557 h 163704"/>
                  <a:gd name="connsiteX7" fmla="*/ 78685 w 164533"/>
                  <a:gd name="connsiteY7" fmla="*/ 122557 h 163704"/>
                  <a:gd name="connsiteX8" fmla="*/ 78685 w 164533"/>
                  <a:gd name="connsiteY8" fmla="*/ 122557 h 163704"/>
                  <a:gd name="connsiteX9" fmla="*/ 78685 w 164533"/>
                  <a:gd name="connsiteY9" fmla="*/ 85849 h 163704"/>
                  <a:gd name="connsiteX10" fmla="*/ 91118 w 164533"/>
                  <a:gd name="connsiteY10" fmla="*/ 73415 h 163704"/>
                  <a:gd name="connsiteX11" fmla="*/ 78685 w 164533"/>
                  <a:gd name="connsiteY11" fmla="*/ 85849 h 163704"/>
                  <a:gd name="connsiteX12" fmla="*/ 41977 w 164533"/>
                  <a:gd name="connsiteY12" fmla="*/ 85849 h 163704"/>
                  <a:gd name="connsiteX13" fmla="*/ 41977 w 164533"/>
                  <a:gd name="connsiteY13" fmla="*/ 85849 h 163704"/>
                  <a:gd name="connsiteX14" fmla="*/ 41977 w 164533"/>
                  <a:gd name="connsiteY14" fmla="*/ 49141 h 163704"/>
                  <a:gd name="connsiteX15" fmla="*/ 54410 w 164533"/>
                  <a:gd name="connsiteY15" fmla="*/ 36708 h 163704"/>
                  <a:gd name="connsiteX16" fmla="*/ 44345 w 164533"/>
                  <a:gd name="connsiteY16" fmla="*/ 46773 h 163704"/>
                  <a:gd name="connsiteX17" fmla="*/ 7638 w 164533"/>
                  <a:gd name="connsiteY17" fmla="*/ 46773 h 163704"/>
                  <a:gd name="connsiteX18" fmla="*/ 7638 w 164533"/>
                  <a:gd name="connsiteY18" fmla="*/ 46773 h 163704"/>
                  <a:gd name="connsiteX19" fmla="*/ 7638 w 164533"/>
                  <a:gd name="connsiteY19" fmla="*/ 10065 h 163704"/>
                  <a:gd name="connsiteX20" fmla="*/ 17703 w 164533"/>
                  <a:gd name="connsiteY20" fmla="*/ 0 h 163704"/>
                  <a:gd name="connsiteX21" fmla="*/ 7638 w 164533"/>
                  <a:gd name="connsiteY21" fmla="*/ 10065 h 163704"/>
                  <a:gd name="connsiteX22" fmla="*/ 7638 w 164533"/>
                  <a:gd name="connsiteY22" fmla="*/ 46773 h 163704"/>
                  <a:gd name="connsiteX23" fmla="*/ 7638 w 164533"/>
                  <a:gd name="connsiteY23" fmla="*/ 46773 h 163704"/>
                  <a:gd name="connsiteX24" fmla="*/ 44345 w 164533"/>
                  <a:gd name="connsiteY24" fmla="*/ 46773 h 163704"/>
                  <a:gd name="connsiteX25" fmla="*/ 54410 w 164533"/>
                  <a:gd name="connsiteY25" fmla="*/ 36708 h 163704"/>
                  <a:gd name="connsiteX26" fmla="*/ 41977 w 164533"/>
                  <a:gd name="connsiteY26" fmla="*/ 49141 h 163704"/>
                  <a:gd name="connsiteX27" fmla="*/ 41977 w 164533"/>
                  <a:gd name="connsiteY27" fmla="*/ 85849 h 163704"/>
                  <a:gd name="connsiteX28" fmla="*/ 41977 w 164533"/>
                  <a:gd name="connsiteY28" fmla="*/ 85849 h 163704"/>
                  <a:gd name="connsiteX29" fmla="*/ 78685 w 164533"/>
                  <a:gd name="connsiteY29" fmla="*/ 85849 h 163704"/>
                  <a:gd name="connsiteX30" fmla="*/ 91118 w 164533"/>
                  <a:gd name="connsiteY30" fmla="*/ 73415 h 163704"/>
                  <a:gd name="connsiteX31" fmla="*/ 78685 w 164533"/>
                  <a:gd name="connsiteY31" fmla="*/ 85849 h 163704"/>
                  <a:gd name="connsiteX32" fmla="*/ 78685 w 164533"/>
                  <a:gd name="connsiteY32" fmla="*/ 122557 h 163704"/>
                  <a:gd name="connsiteX33" fmla="*/ 78685 w 164533"/>
                  <a:gd name="connsiteY33" fmla="*/ 122557 h 163704"/>
                  <a:gd name="connsiteX34" fmla="*/ 115393 w 164533"/>
                  <a:gd name="connsiteY34" fmla="*/ 122557 h 163704"/>
                  <a:gd name="connsiteX35" fmla="*/ 127826 w 164533"/>
                  <a:gd name="connsiteY35" fmla="*/ 110242 h 163704"/>
                  <a:gd name="connsiteX36" fmla="*/ 118708 w 164533"/>
                  <a:gd name="connsiteY36" fmla="*/ 119359 h 163704"/>
                  <a:gd name="connsiteX37" fmla="*/ 118708 w 164533"/>
                  <a:gd name="connsiteY37" fmla="*/ 156067 h 163704"/>
                  <a:gd name="connsiteX38" fmla="*/ 118708 w 164533"/>
                  <a:gd name="connsiteY38" fmla="*/ 156067 h 163704"/>
                  <a:gd name="connsiteX39" fmla="*/ 155416 w 164533"/>
                  <a:gd name="connsiteY39" fmla="*/ 156067 h 163704"/>
                  <a:gd name="connsiteX40" fmla="*/ 164534 w 164533"/>
                  <a:gd name="connsiteY40" fmla="*/ 146949 h 16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4533" h="163704">
                    <a:moveTo>
                      <a:pt x="164534" y="146949"/>
                    </a:moveTo>
                    <a:lnTo>
                      <a:pt x="155416" y="156067"/>
                    </a:lnTo>
                    <a:cubicBezTo>
                      <a:pt x="145233" y="166251"/>
                      <a:pt x="128892" y="166251"/>
                      <a:pt x="118708" y="156067"/>
                    </a:cubicBezTo>
                    <a:lnTo>
                      <a:pt x="118708" y="156067"/>
                    </a:lnTo>
                    <a:cubicBezTo>
                      <a:pt x="108525" y="145884"/>
                      <a:pt x="108525" y="129543"/>
                      <a:pt x="118708" y="119359"/>
                    </a:cubicBezTo>
                    <a:lnTo>
                      <a:pt x="127826" y="110242"/>
                    </a:lnTo>
                    <a:lnTo>
                      <a:pt x="115393" y="122557"/>
                    </a:lnTo>
                    <a:cubicBezTo>
                      <a:pt x="105209" y="132740"/>
                      <a:pt x="88868" y="132740"/>
                      <a:pt x="78685" y="122557"/>
                    </a:cubicBezTo>
                    <a:lnTo>
                      <a:pt x="78685" y="122557"/>
                    </a:lnTo>
                    <a:cubicBezTo>
                      <a:pt x="68501" y="112373"/>
                      <a:pt x="68501" y="96032"/>
                      <a:pt x="78685" y="85849"/>
                    </a:cubicBezTo>
                    <a:lnTo>
                      <a:pt x="91118" y="73415"/>
                    </a:lnTo>
                    <a:lnTo>
                      <a:pt x="78685" y="85849"/>
                    </a:lnTo>
                    <a:cubicBezTo>
                      <a:pt x="68501" y="96032"/>
                      <a:pt x="52161" y="96032"/>
                      <a:pt x="41977" y="85849"/>
                    </a:cubicBezTo>
                    <a:lnTo>
                      <a:pt x="41977" y="85849"/>
                    </a:lnTo>
                    <a:cubicBezTo>
                      <a:pt x="31794" y="75665"/>
                      <a:pt x="31794" y="59324"/>
                      <a:pt x="41977" y="49141"/>
                    </a:cubicBezTo>
                    <a:lnTo>
                      <a:pt x="54410" y="36708"/>
                    </a:lnTo>
                    <a:lnTo>
                      <a:pt x="44345" y="46773"/>
                    </a:lnTo>
                    <a:cubicBezTo>
                      <a:pt x="34162" y="56956"/>
                      <a:pt x="17821" y="56956"/>
                      <a:pt x="7638" y="46773"/>
                    </a:cubicBezTo>
                    <a:lnTo>
                      <a:pt x="7638" y="46773"/>
                    </a:lnTo>
                    <a:cubicBezTo>
                      <a:pt x="-2546" y="36589"/>
                      <a:pt x="-2546" y="20248"/>
                      <a:pt x="7638" y="10065"/>
                    </a:cubicBezTo>
                    <a:lnTo>
                      <a:pt x="17703" y="0"/>
                    </a:lnTo>
                    <a:lnTo>
                      <a:pt x="7638" y="10065"/>
                    </a:lnTo>
                    <a:cubicBezTo>
                      <a:pt x="-2546" y="20248"/>
                      <a:pt x="-2546" y="36589"/>
                      <a:pt x="7638" y="46773"/>
                    </a:cubicBezTo>
                    <a:lnTo>
                      <a:pt x="7638" y="46773"/>
                    </a:lnTo>
                    <a:cubicBezTo>
                      <a:pt x="17821" y="56956"/>
                      <a:pt x="34162" y="56956"/>
                      <a:pt x="44345" y="46773"/>
                    </a:cubicBezTo>
                    <a:lnTo>
                      <a:pt x="54410" y="36708"/>
                    </a:lnTo>
                    <a:lnTo>
                      <a:pt x="41977" y="49141"/>
                    </a:lnTo>
                    <a:cubicBezTo>
                      <a:pt x="31794" y="59324"/>
                      <a:pt x="31794" y="75665"/>
                      <a:pt x="41977" y="85849"/>
                    </a:cubicBezTo>
                    <a:lnTo>
                      <a:pt x="41977" y="85849"/>
                    </a:lnTo>
                    <a:cubicBezTo>
                      <a:pt x="52161" y="96032"/>
                      <a:pt x="68501" y="96032"/>
                      <a:pt x="78685" y="85849"/>
                    </a:cubicBezTo>
                    <a:lnTo>
                      <a:pt x="91118" y="73415"/>
                    </a:lnTo>
                    <a:lnTo>
                      <a:pt x="78685" y="85849"/>
                    </a:lnTo>
                    <a:cubicBezTo>
                      <a:pt x="68501" y="96032"/>
                      <a:pt x="68501" y="112373"/>
                      <a:pt x="78685" y="122557"/>
                    </a:cubicBezTo>
                    <a:lnTo>
                      <a:pt x="78685" y="122557"/>
                    </a:lnTo>
                    <a:cubicBezTo>
                      <a:pt x="88868" y="132740"/>
                      <a:pt x="105209" y="132740"/>
                      <a:pt x="115393" y="122557"/>
                    </a:cubicBezTo>
                    <a:lnTo>
                      <a:pt x="127826" y="110242"/>
                    </a:lnTo>
                    <a:lnTo>
                      <a:pt x="118708" y="119359"/>
                    </a:lnTo>
                    <a:cubicBezTo>
                      <a:pt x="108525" y="129543"/>
                      <a:pt x="108525" y="145884"/>
                      <a:pt x="118708" y="156067"/>
                    </a:cubicBezTo>
                    <a:lnTo>
                      <a:pt x="118708" y="156067"/>
                    </a:lnTo>
                    <a:cubicBezTo>
                      <a:pt x="128892" y="166251"/>
                      <a:pt x="145233" y="166251"/>
                      <a:pt x="155416" y="156067"/>
                    </a:cubicBezTo>
                    <a:lnTo>
                      <a:pt x="164534" y="146949"/>
                    </a:lnTo>
                    <a:close/>
                  </a:path>
                </a:pathLst>
              </a:custGeom>
              <a:noFill/>
              <a:ln w="9525" cap="rnd">
                <a:solidFill>
                  <a:schemeClr val="tx2"/>
                </a:solidFill>
                <a:prstDash val="solid"/>
                <a:round/>
              </a:ln>
            </p:spPr>
            <p:txBody>
              <a:bodyPr rtlCol="0" anchor="ctr"/>
              <a:lstStyle/>
              <a:p>
                <a:endParaRPr lang="ca-ES"/>
              </a:p>
            </p:txBody>
          </p:sp>
          <p:sp>
            <p:nvSpPr>
              <p:cNvPr id="41" name="Freeform: Shape 32">
                <a:extLst>
                  <a:ext uri="{FF2B5EF4-FFF2-40B4-BE49-F238E27FC236}">
                    <a16:creationId xmlns:a16="http://schemas.microsoft.com/office/drawing/2014/main" id="{8154B0A6-3218-7C90-846B-8D87DB6AC78B}"/>
                  </a:ext>
                </a:extLst>
              </p:cNvPr>
              <p:cNvSpPr/>
              <p:nvPr/>
            </p:nvSpPr>
            <p:spPr>
              <a:xfrm>
                <a:off x="7300285" y="3333354"/>
                <a:ext cx="398812" cy="367018"/>
              </a:xfrm>
              <a:custGeom>
                <a:avLst/>
                <a:gdLst>
                  <a:gd name="connsiteX0" fmla="*/ 346829 w 398812"/>
                  <a:gd name="connsiteY0" fmla="*/ 206155 h 367018"/>
                  <a:gd name="connsiteX1" fmla="*/ 351921 w 398812"/>
                  <a:gd name="connsiteY1" fmla="*/ 193722 h 367018"/>
                  <a:gd name="connsiteX2" fmla="*/ 351921 w 398812"/>
                  <a:gd name="connsiteY2" fmla="*/ 181999 h 367018"/>
                  <a:gd name="connsiteX3" fmla="*/ 357013 w 398812"/>
                  <a:gd name="connsiteY3" fmla="*/ 169566 h 367018"/>
                  <a:gd name="connsiteX4" fmla="*/ 398694 w 398812"/>
                  <a:gd name="connsiteY4" fmla="*/ 127885 h 367018"/>
                  <a:gd name="connsiteX5" fmla="*/ 271993 w 398812"/>
                  <a:gd name="connsiteY5" fmla="*/ 1184 h 367018"/>
                  <a:gd name="connsiteX6" fmla="*/ 126819 w 398812"/>
                  <a:gd name="connsiteY6" fmla="*/ 0 h 367018"/>
                  <a:gd name="connsiteX7" fmla="*/ 0 w 398812"/>
                  <a:gd name="connsiteY7" fmla="*/ 126819 h 367018"/>
                  <a:gd name="connsiteX8" fmla="*/ 33511 w 398812"/>
                  <a:gd name="connsiteY8" fmla="*/ 160330 h 367018"/>
                  <a:gd name="connsiteX9" fmla="*/ 38602 w 398812"/>
                  <a:gd name="connsiteY9" fmla="*/ 172763 h 367018"/>
                  <a:gd name="connsiteX10" fmla="*/ 38602 w 398812"/>
                  <a:gd name="connsiteY10" fmla="*/ 184486 h 367018"/>
                  <a:gd name="connsiteX11" fmla="*/ 43694 w 398812"/>
                  <a:gd name="connsiteY11" fmla="*/ 196919 h 367018"/>
                  <a:gd name="connsiteX12" fmla="*/ 206037 w 398812"/>
                  <a:gd name="connsiteY12" fmla="*/ 359262 h 367018"/>
                  <a:gd name="connsiteX13" fmla="*/ 242745 w 398812"/>
                  <a:gd name="connsiteY13" fmla="*/ 359262 h 367018"/>
                  <a:gd name="connsiteX14" fmla="*/ 242745 w 398812"/>
                  <a:gd name="connsiteY14" fmla="*/ 359262 h 367018"/>
                  <a:gd name="connsiteX15" fmla="*/ 242745 w 398812"/>
                  <a:gd name="connsiteY15" fmla="*/ 322555 h 367018"/>
                  <a:gd name="connsiteX16" fmla="*/ 166724 w 398812"/>
                  <a:gd name="connsiteY16" fmla="*/ 246534 h 367018"/>
                  <a:gd name="connsiteX17" fmla="*/ 253165 w 398812"/>
                  <a:gd name="connsiteY17" fmla="*/ 332975 h 367018"/>
                  <a:gd name="connsiteX18" fmla="*/ 289873 w 398812"/>
                  <a:gd name="connsiteY18" fmla="*/ 332975 h 367018"/>
                  <a:gd name="connsiteX19" fmla="*/ 289873 w 398812"/>
                  <a:gd name="connsiteY19" fmla="*/ 332975 h 367018"/>
                  <a:gd name="connsiteX20" fmla="*/ 289873 w 398812"/>
                  <a:gd name="connsiteY20" fmla="*/ 296267 h 367018"/>
                  <a:gd name="connsiteX21" fmla="*/ 203432 w 398812"/>
                  <a:gd name="connsiteY21" fmla="*/ 209826 h 367018"/>
                  <a:gd name="connsiteX22" fmla="*/ 300412 w 398812"/>
                  <a:gd name="connsiteY22" fmla="*/ 306806 h 367018"/>
                  <a:gd name="connsiteX23" fmla="*/ 337119 w 398812"/>
                  <a:gd name="connsiteY23" fmla="*/ 306806 h 367018"/>
                  <a:gd name="connsiteX24" fmla="*/ 337119 w 398812"/>
                  <a:gd name="connsiteY24" fmla="*/ 306806 h 367018"/>
                  <a:gd name="connsiteX25" fmla="*/ 337119 w 398812"/>
                  <a:gd name="connsiteY25" fmla="*/ 270098 h 367018"/>
                  <a:gd name="connsiteX26" fmla="*/ 240140 w 398812"/>
                  <a:gd name="connsiteY26" fmla="*/ 173119 h 367018"/>
                  <a:gd name="connsiteX27" fmla="*/ 321371 w 398812"/>
                  <a:gd name="connsiteY27" fmla="*/ 254349 h 367018"/>
                  <a:gd name="connsiteX28" fmla="*/ 358078 w 398812"/>
                  <a:gd name="connsiteY28" fmla="*/ 254349 h 367018"/>
                  <a:gd name="connsiteX29" fmla="*/ 358078 w 398812"/>
                  <a:gd name="connsiteY29" fmla="*/ 254349 h 367018"/>
                  <a:gd name="connsiteX30" fmla="*/ 358078 w 398812"/>
                  <a:gd name="connsiteY30" fmla="*/ 217641 h 367018"/>
                  <a:gd name="connsiteX31" fmla="*/ 237653 w 398812"/>
                  <a:gd name="connsiteY31" fmla="*/ 97216 h 367018"/>
                  <a:gd name="connsiteX32" fmla="*/ 232562 w 398812"/>
                  <a:gd name="connsiteY32" fmla="*/ 84783 h 367018"/>
                  <a:gd name="connsiteX33" fmla="*/ 232562 w 398812"/>
                  <a:gd name="connsiteY33" fmla="*/ 74244 h 367018"/>
                  <a:gd name="connsiteX34" fmla="*/ 215037 w 398812"/>
                  <a:gd name="connsiteY34" fmla="*/ 56719 h 367018"/>
                  <a:gd name="connsiteX35" fmla="*/ 212668 w 398812"/>
                  <a:gd name="connsiteY35" fmla="*/ 56719 h 367018"/>
                  <a:gd name="connsiteX36" fmla="*/ 200235 w 398812"/>
                  <a:gd name="connsiteY36" fmla="*/ 61811 h 367018"/>
                  <a:gd name="connsiteX37" fmla="*/ 153225 w 398812"/>
                  <a:gd name="connsiteY37" fmla="*/ 108821 h 367018"/>
                  <a:gd name="connsiteX38" fmla="*/ 116518 w 398812"/>
                  <a:gd name="connsiteY38" fmla="*/ 108821 h 367018"/>
                  <a:gd name="connsiteX39" fmla="*/ 116518 w 398812"/>
                  <a:gd name="connsiteY39" fmla="*/ 108821 h 367018"/>
                  <a:gd name="connsiteX40" fmla="*/ 116518 w 398812"/>
                  <a:gd name="connsiteY40" fmla="*/ 72113 h 367018"/>
                  <a:gd name="connsiteX41" fmla="*/ 186736 w 398812"/>
                  <a:gd name="connsiteY41" fmla="*/ 355 h 367018"/>
                  <a:gd name="connsiteX42" fmla="*/ 116518 w 398812"/>
                  <a:gd name="connsiteY42" fmla="*/ 72113 h 367018"/>
                  <a:gd name="connsiteX43" fmla="*/ 116518 w 398812"/>
                  <a:gd name="connsiteY43" fmla="*/ 108821 h 367018"/>
                  <a:gd name="connsiteX44" fmla="*/ 116518 w 398812"/>
                  <a:gd name="connsiteY44" fmla="*/ 108821 h 367018"/>
                  <a:gd name="connsiteX45" fmla="*/ 153225 w 398812"/>
                  <a:gd name="connsiteY45" fmla="*/ 108821 h 367018"/>
                  <a:gd name="connsiteX46" fmla="*/ 200235 w 398812"/>
                  <a:gd name="connsiteY46" fmla="*/ 61811 h 367018"/>
                  <a:gd name="connsiteX47" fmla="*/ 212668 w 398812"/>
                  <a:gd name="connsiteY47" fmla="*/ 56719 h 367018"/>
                  <a:gd name="connsiteX48" fmla="*/ 215037 w 398812"/>
                  <a:gd name="connsiteY48" fmla="*/ 56719 h 367018"/>
                  <a:gd name="connsiteX49" fmla="*/ 232562 w 398812"/>
                  <a:gd name="connsiteY49" fmla="*/ 74244 h 367018"/>
                  <a:gd name="connsiteX50" fmla="*/ 232562 w 398812"/>
                  <a:gd name="connsiteY50" fmla="*/ 84783 h 367018"/>
                  <a:gd name="connsiteX51" fmla="*/ 237653 w 398812"/>
                  <a:gd name="connsiteY51" fmla="*/ 97216 h 367018"/>
                  <a:gd name="connsiteX52" fmla="*/ 358197 w 398812"/>
                  <a:gd name="connsiteY52" fmla="*/ 217760 h 367018"/>
                  <a:gd name="connsiteX53" fmla="*/ 358197 w 398812"/>
                  <a:gd name="connsiteY53" fmla="*/ 254468 h 367018"/>
                  <a:gd name="connsiteX54" fmla="*/ 358197 w 398812"/>
                  <a:gd name="connsiteY54" fmla="*/ 254468 h 367018"/>
                  <a:gd name="connsiteX55" fmla="*/ 321489 w 398812"/>
                  <a:gd name="connsiteY55" fmla="*/ 254468 h 367018"/>
                  <a:gd name="connsiteX56" fmla="*/ 240258 w 398812"/>
                  <a:gd name="connsiteY56" fmla="*/ 173237 h 367018"/>
                  <a:gd name="connsiteX57" fmla="*/ 337238 w 398812"/>
                  <a:gd name="connsiteY57" fmla="*/ 270216 h 367018"/>
                  <a:gd name="connsiteX58" fmla="*/ 337238 w 398812"/>
                  <a:gd name="connsiteY58" fmla="*/ 306924 h 367018"/>
                  <a:gd name="connsiteX59" fmla="*/ 337238 w 398812"/>
                  <a:gd name="connsiteY59" fmla="*/ 306924 h 367018"/>
                  <a:gd name="connsiteX60" fmla="*/ 300530 w 398812"/>
                  <a:gd name="connsiteY60" fmla="*/ 306924 h 367018"/>
                  <a:gd name="connsiteX61" fmla="*/ 203551 w 398812"/>
                  <a:gd name="connsiteY61" fmla="*/ 209945 h 367018"/>
                  <a:gd name="connsiteX62" fmla="*/ 289991 w 398812"/>
                  <a:gd name="connsiteY62" fmla="*/ 296386 h 367018"/>
                  <a:gd name="connsiteX63" fmla="*/ 289991 w 398812"/>
                  <a:gd name="connsiteY63" fmla="*/ 333093 h 367018"/>
                  <a:gd name="connsiteX64" fmla="*/ 289991 w 398812"/>
                  <a:gd name="connsiteY64" fmla="*/ 333093 h 367018"/>
                  <a:gd name="connsiteX65" fmla="*/ 253284 w 398812"/>
                  <a:gd name="connsiteY65" fmla="*/ 333093 h 367018"/>
                  <a:gd name="connsiteX66" fmla="*/ 166843 w 398812"/>
                  <a:gd name="connsiteY66" fmla="*/ 246652 h 367018"/>
                  <a:gd name="connsiteX67" fmla="*/ 242863 w 398812"/>
                  <a:gd name="connsiteY67" fmla="*/ 322673 h 367018"/>
                  <a:gd name="connsiteX68" fmla="*/ 242863 w 398812"/>
                  <a:gd name="connsiteY68" fmla="*/ 359381 h 367018"/>
                  <a:gd name="connsiteX69" fmla="*/ 242863 w 398812"/>
                  <a:gd name="connsiteY69" fmla="*/ 359381 h 367018"/>
                  <a:gd name="connsiteX70" fmla="*/ 206156 w 398812"/>
                  <a:gd name="connsiteY70" fmla="*/ 359381 h 367018"/>
                  <a:gd name="connsiteX71" fmla="*/ 43813 w 398812"/>
                  <a:gd name="connsiteY71" fmla="*/ 196801 h 367018"/>
                  <a:gd name="connsiteX72" fmla="*/ 38721 w 398812"/>
                  <a:gd name="connsiteY72" fmla="*/ 184368 h 367018"/>
                  <a:gd name="connsiteX73" fmla="*/ 38721 w 398812"/>
                  <a:gd name="connsiteY73" fmla="*/ 172645 h 367018"/>
                  <a:gd name="connsiteX74" fmla="*/ 33629 w 398812"/>
                  <a:gd name="connsiteY74" fmla="*/ 160212 h 367018"/>
                  <a:gd name="connsiteX75" fmla="*/ 118 w 398812"/>
                  <a:gd name="connsiteY75" fmla="*/ 126701 h 367018"/>
                  <a:gd name="connsiteX76" fmla="*/ 126819 w 398812"/>
                  <a:gd name="connsiteY76" fmla="*/ 0 h 367018"/>
                  <a:gd name="connsiteX77" fmla="*/ 271993 w 398812"/>
                  <a:gd name="connsiteY77" fmla="*/ 1184 h 367018"/>
                  <a:gd name="connsiteX78" fmla="*/ 398812 w 398812"/>
                  <a:gd name="connsiteY78" fmla="*/ 128003 h 367018"/>
                  <a:gd name="connsiteX79" fmla="*/ 357131 w 398812"/>
                  <a:gd name="connsiteY79" fmla="*/ 169685 h 367018"/>
                  <a:gd name="connsiteX80" fmla="*/ 352039 w 398812"/>
                  <a:gd name="connsiteY80" fmla="*/ 182118 h 367018"/>
                  <a:gd name="connsiteX81" fmla="*/ 352039 w 398812"/>
                  <a:gd name="connsiteY81" fmla="*/ 193841 h 367018"/>
                  <a:gd name="connsiteX82" fmla="*/ 346829 w 398812"/>
                  <a:gd name="connsiteY82" fmla="*/ 206155 h 36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98812" h="367018">
                    <a:moveTo>
                      <a:pt x="346829" y="206155"/>
                    </a:moveTo>
                    <a:cubicBezTo>
                      <a:pt x="350145" y="202840"/>
                      <a:pt x="351921" y="198459"/>
                      <a:pt x="351921" y="193722"/>
                    </a:cubicBezTo>
                    <a:lnTo>
                      <a:pt x="351921" y="181999"/>
                    </a:lnTo>
                    <a:cubicBezTo>
                      <a:pt x="351921" y="177381"/>
                      <a:pt x="353816" y="172882"/>
                      <a:pt x="357013" y="169566"/>
                    </a:cubicBezTo>
                    <a:lnTo>
                      <a:pt x="398694" y="127885"/>
                    </a:lnTo>
                    <a:lnTo>
                      <a:pt x="271993" y="1184"/>
                    </a:lnTo>
                    <a:lnTo>
                      <a:pt x="126819" y="0"/>
                    </a:lnTo>
                    <a:lnTo>
                      <a:pt x="0" y="126819"/>
                    </a:lnTo>
                    <a:lnTo>
                      <a:pt x="33511" y="160330"/>
                    </a:lnTo>
                    <a:cubicBezTo>
                      <a:pt x="36826" y="163646"/>
                      <a:pt x="38602" y="168027"/>
                      <a:pt x="38602" y="172763"/>
                    </a:cubicBezTo>
                    <a:lnTo>
                      <a:pt x="38602" y="184486"/>
                    </a:lnTo>
                    <a:cubicBezTo>
                      <a:pt x="38602" y="189104"/>
                      <a:pt x="40497" y="193604"/>
                      <a:pt x="43694" y="196919"/>
                    </a:cubicBezTo>
                    <a:lnTo>
                      <a:pt x="206037" y="359262"/>
                    </a:lnTo>
                    <a:cubicBezTo>
                      <a:pt x="216221" y="369446"/>
                      <a:pt x="232562" y="369446"/>
                      <a:pt x="242745" y="359262"/>
                    </a:cubicBezTo>
                    <a:lnTo>
                      <a:pt x="242745" y="359262"/>
                    </a:lnTo>
                    <a:cubicBezTo>
                      <a:pt x="252928" y="349079"/>
                      <a:pt x="252928" y="332738"/>
                      <a:pt x="242745" y="322555"/>
                    </a:cubicBezTo>
                    <a:lnTo>
                      <a:pt x="166724" y="246534"/>
                    </a:lnTo>
                    <a:lnTo>
                      <a:pt x="253165" y="332975"/>
                    </a:lnTo>
                    <a:cubicBezTo>
                      <a:pt x="263349" y="343158"/>
                      <a:pt x="279690" y="343158"/>
                      <a:pt x="289873" y="332975"/>
                    </a:cubicBezTo>
                    <a:lnTo>
                      <a:pt x="289873" y="332975"/>
                    </a:lnTo>
                    <a:cubicBezTo>
                      <a:pt x="300056" y="322791"/>
                      <a:pt x="300056" y="306451"/>
                      <a:pt x="289873" y="296267"/>
                    </a:cubicBezTo>
                    <a:lnTo>
                      <a:pt x="203432" y="209826"/>
                    </a:lnTo>
                    <a:lnTo>
                      <a:pt x="300412" y="306806"/>
                    </a:lnTo>
                    <a:cubicBezTo>
                      <a:pt x="310595" y="316989"/>
                      <a:pt x="326936" y="316989"/>
                      <a:pt x="337119" y="306806"/>
                    </a:cubicBezTo>
                    <a:lnTo>
                      <a:pt x="337119" y="306806"/>
                    </a:lnTo>
                    <a:cubicBezTo>
                      <a:pt x="347303" y="296622"/>
                      <a:pt x="347777" y="281821"/>
                      <a:pt x="337119" y="270098"/>
                    </a:cubicBezTo>
                    <a:lnTo>
                      <a:pt x="240140" y="173119"/>
                    </a:lnTo>
                    <a:lnTo>
                      <a:pt x="321371" y="254349"/>
                    </a:lnTo>
                    <a:cubicBezTo>
                      <a:pt x="331554" y="264533"/>
                      <a:pt x="347895" y="264533"/>
                      <a:pt x="358078" y="254349"/>
                    </a:cubicBezTo>
                    <a:lnTo>
                      <a:pt x="358078" y="254349"/>
                    </a:lnTo>
                    <a:cubicBezTo>
                      <a:pt x="368262" y="244166"/>
                      <a:pt x="368262" y="227825"/>
                      <a:pt x="358078" y="217641"/>
                    </a:cubicBezTo>
                    <a:lnTo>
                      <a:pt x="237653" y="97216"/>
                    </a:lnTo>
                    <a:cubicBezTo>
                      <a:pt x="234338" y="93901"/>
                      <a:pt x="232562" y="89520"/>
                      <a:pt x="232562" y="84783"/>
                    </a:cubicBezTo>
                    <a:lnTo>
                      <a:pt x="232562" y="74244"/>
                    </a:lnTo>
                    <a:cubicBezTo>
                      <a:pt x="232562" y="64535"/>
                      <a:pt x="224746" y="56719"/>
                      <a:pt x="215037" y="56719"/>
                    </a:cubicBezTo>
                    <a:lnTo>
                      <a:pt x="212668" y="56719"/>
                    </a:lnTo>
                    <a:cubicBezTo>
                      <a:pt x="208050" y="56719"/>
                      <a:pt x="203551" y="58614"/>
                      <a:pt x="200235" y="61811"/>
                    </a:cubicBezTo>
                    <a:lnTo>
                      <a:pt x="153225" y="108821"/>
                    </a:lnTo>
                    <a:cubicBezTo>
                      <a:pt x="143042" y="119004"/>
                      <a:pt x="126701" y="119004"/>
                      <a:pt x="116518" y="108821"/>
                    </a:cubicBezTo>
                    <a:lnTo>
                      <a:pt x="116518" y="108821"/>
                    </a:lnTo>
                    <a:cubicBezTo>
                      <a:pt x="106334" y="98637"/>
                      <a:pt x="106334" y="82296"/>
                      <a:pt x="116518" y="72113"/>
                    </a:cubicBezTo>
                    <a:lnTo>
                      <a:pt x="186736" y="355"/>
                    </a:lnTo>
                    <a:lnTo>
                      <a:pt x="116518" y="72113"/>
                    </a:lnTo>
                    <a:cubicBezTo>
                      <a:pt x="106334" y="82296"/>
                      <a:pt x="106334" y="98637"/>
                      <a:pt x="116518" y="108821"/>
                    </a:cubicBezTo>
                    <a:lnTo>
                      <a:pt x="116518" y="108821"/>
                    </a:lnTo>
                    <a:cubicBezTo>
                      <a:pt x="126701" y="119004"/>
                      <a:pt x="143042" y="119004"/>
                      <a:pt x="153225" y="108821"/>
                    </a:cubicBezTo>
                    <a:lnTo>
                      <a:pt x="200235" y="61811"/>
                    </a:lnTo>
                    <a:cubicBezTo>
                      <a:pt x="203551" y="58614"/>
                      <a:pt x="207932" y="56719"/>
                      <a:pt x="212668" y="56719"/>
                    </a:cubicBezTo>
                    <a:lnTo>
                      <a:pt x="215037" y="56719"/>
                    </a:lnTo>
                    <a:cubicBezTo>
                      <a:pt x="224746" y="56719"/>
                      <a:pt x="232562" y="64535"/>
                      <a:pt x="232562" y="74244"/>
                    </a:cubicBezTo>
                    <a:lnTo>
                      <a:pt x="232562" y="84783"/>
                    </a:lnTo>
                    <a:cubicBezTo>
                      <a:pt x="232562" y="89401"/>
                      <a:pt x="234456" y="93901"/>
                      <a:pt x="237653" y="97216"/>
                    </a:cubicBezTo>
                    <a:lnTo>
                      <a:pt x="358197" y="217760"/>
                    </a:lnTo>
                    <a:cubicBezTo>
                      <a:pt x="368380" y="227943"/>
                      <a:pt x="368380" y="244284"/>
                      <a:pt x="358197" y="254468"/>
                    </a:cubicBezTo>
                    <a:lnTo>
                      <a:pt x="358197" y="254468"/>
                    </a:lnTo>
                    <a:cubicBezTo>
                      <a:pt x="348013" y="264651"/>
                      <a:pt x="331673" y="264651"/>
                      <a:pt x="321489" y="254468"/>
                    </a:cubicBezTo>
                    <a:lnTo>
                      <a:pt x="240258" y="173237"/>
                    </a:lnTo>
                    <a:lnTo>
                      <a:pt x="337238" y="270216"/>
                    </a:lnTo>
                    <a:cubicBezTo>
                      <a:pt x="347421" y="280400"/>
                      <a:pt x="347421" y="296741"/>
                      <a:pt x="337238" y="306924"/>
                    </a:cubicBezTo>
                    <a:lnTo>
                      <a:pt x="337238" y="306924"/>
                    </a:lnTo>
                    <a:cubicBezTo>
                      <a:pt x="327054" y="317108"/>
                      <a:pt x="310714" y="317108"/>
                      <a:pt x="300530" y="306924"/>
                    </a:cubicBezTo>
                    <a:lnTo>
                      <a:pt x="203551" y="209945"/>
                    </a:lnTo>
                    <a:lnTo>
                      <a:pt x="289991" y="296386"/>
                    </a:lnTo>
                    <a:cubicBezTo>
                      <a:pt x="300175" y="306569"/>
                      <a:pt x="300175" y="322910"/>
                      <a:pt x="289991" y="333093"/>
                    </a:cubicBezTo>
                    <a:lnTo>
                      <a:pt x="289991" y="333093"/>
                    </a:lnTo>
                    <a:cubicBezTo>
                      <a:pt x="279808" y="343277"/>
                      <a:pt x="263467" y="343277"/>
                      <a:pt x="253284" y="333093"/>
                    </a:cubicBezTo>
                    <a:lnTo>
                      <a:pt x="166843" y="246652"/>
                    </a:lnTo>
                    <a:lnTo>
                      <a:pt x="242863" y="322673"/>
                    </a:lnTo>
                    <a:cubicBezTo>
                      <a:pt x="253047" y="332856"/>
                      <a:pt x="253047" y="349197"/>
                      <a:pt x="242863" y="359381"/>
                    </a:cubicBezTo>
                    <a:lnTo>
                      <a:pt x="242863" y="359381"/>
                    </a:lnTo>
                    <a:cubicBezTo>
                      <a:pt x="232680" y="369564"/>
                      <a:pt x="216339" y="369564"/>
                      <a:pt x="206156" y="359381"/>
                    </a:cubicBezTo>
                    <a:lnTo>
                      <a:pt x="43813" y="196801"/>
                    </a:lnTo>
                    <a:cubicBezTo>
                      <a:pt x="40497" y="193485"/>
                      <a:pt x="38721" y="189104"/>
                      <a:pt x="38721" y="184368"/>
                    </a:cubicBezTo>
                    <a:lnTo>
                      <a:pt x="38721" y="172645"/>
                    </a:lnTo>
                    <a:cubicBezTo>
                      <a:pt x="38721" y="168027"/>
                      <a:pt x="36826" y="163527"/>
                      <a:pt x="33629" y="160212"/>
                    </a:cubicBezTo>
                    <a:lnTo>
                      <a:pt x="118" y="126701"/>
                    </a:lnTo>
                    <a:lnTo>
                      <a:pt x="126819" y="0"/>
                    </a:lnTo>
                    <a:lnTo>
                      <a:pt x="271993" y="1184"/>
                    </a:lnTo>
                    <a:lnTo>
                      <a:pt x="398812" y="128003"/>
                    </a:lnTo>
                    <a:lnTo>
                      <a:pt x="357131" y="169685"/>
                    </a:lnTo>
                    <a:cubicBezTo>
                      <a:pt x="353816" y="173000"/>
                      <a:pt x="352039" y="177381"/>
                      <a:pt x="352039" y="182118"/>
                    </a:cubicBezTo>
                    <a:lnTo>
                      <a:pt x="352039" y="193841"/>
                    </a:lnTo>
                    <a:cubicBezTo>
                      <a:pt x="351921" y="198459"/>
                      <a:pt x="350145" y="202958"/>
                      <a:pt x="346829" y="206155"/>
                    </a:cubicBezTo>
                    <a:close/>
                  </a:path>
                </a:pathLst>
              </a:custGeom>
              <a:noFill/>
              <a:ln w="9525" cap="rnd">
                <a:solidFill>
                  <a:schemeClr val="tx2"/>
                </a:solidFill>
                <a:prstDash val="solid"/>
                <a:round/>
              </a:ln>
            </p:spPr>
            <p:txBody>
              <a:bodyPr rtlCol="0" anchor="ctr"/>
              <a:lstStyle/>
              <a:p>
                <a:endParaRPr lang="ca-ES"/>
              </a:p>
            </p:txBody>
          </p:sp>
          <p:sp>
            <p:nvSpPr>
              <p:cNvPr id="42" name="Freeform: Shape 33">
                <a:extLst>
                  <a:ext uri="{FF2B5EF4-FFF2-40B4-BE49-F238E27FC236}">
                    <a16:creationId xmlns:a16="http://schemas.microsoft.com/office/drawing/2014/main" id="{CF599BB8-32AD-9C64-EE5E-E6A65731229A}"/>
                  </a:ext>
                </a:extLst>
              </p:cNvPr>
              <p:cNvSpPr/>
              <p:nvPr/>
            </p:nvSpPr>
            <p:spPr>
              <a:xfrm rot="-2700000">
                <a:off x="7221553" y="3339840"/>
                <a:ext cx="237177" cy="66665"/>
              </a:xfrm>
              <a:custGeom>
                <a:avLst/>
                <a:gdLst>
                  <a:gd name="connsiteX0" fmla="*/ 0 w 237177"/>
                  <a:gd name="connsiteY0" fmla="*/ 0 h 66665"/>
                  <a:gd name="connsiteX1" fmla="*/ 237177 w 237177"/>
                  <a:gd name="connsiteY1" fmla="*/ 0 h 66665"/>
                  <a:gd name="connsiteX2" fmla="*/ 237177 w 237177"/>
                  <a:gd name="connsiteY2" fmla="*/ 66665 h 66665"/>
                  <a:gd name="connsiteX3" fmla="*/ 0 w 237177"/>
                  <a:gd name="connsiteY3" fmla="*/ 66665 h 66665"/>
                </a:gdLst>
                <a:ahLst/>
                <a:cxnLst>
                  <a:cxn ang="0">
                    <a:pos x="connsiteX0" y="connsiteY0"/>
                  </a:cxn>
                  <a:cxn ang="0">
                    <a:pos x="connsiteX1" y="connsiteY1"/>
                  </a:cxn>
                  <a:cxn ang="0">
                    <a:pos x="connsiteX2" y="connsiteY2"/>
                  </a:cxn>
                  <a:cxn ang="0">
                    <a:pos x="connsiteX3" y="connsiteY3"/>
                  </a:cxn>
                </a:cxnLst>
                <a:rect l="l" t="t" r="r" b="b"/>
                <a:pathLst>
                  <a:path w="237177" h="66665">
                    <a:moveTo>
                      <a:pt x="0" y="0"/>
                    </a:moveTo>
                    <a:lnTo>
                      <a:pt x="237177" y="0"/>
                    </a:lnTo>
                    <a:lnTo>
                      <a:pt x="237177" y="66665"/>
                    </a:lnTo>
                    <a:lnTo>
                      <a:pt x="0" y="66665"/>
                    </a:lnTo>
                    <a:close/>
                  </a:path>
                </a:pathLst>
              </a:custGeom>
              <a:noFill/>
              <a:ln w="9525" cap="rnd">
                <a:solidFill>
                  <a:schemeClr val="accent1"/>
                </a:solidFill>
                <a:prstDash val="solid"/>
                <a:round/>
              </a:ln>
            </p:spPr>
            <p:txBody>
              <a:bodyPr rtlCol="0" anchor="ctr"/>
              <a:lstStyle/>
              <a:p>
                <a:endParaRPr lang="ca-ES"/>
              </a:p>
            </p:txBody>
          </p:sp>
          <p:sp>
            <p:nvSpPr>
              <p:cNvPr id="43" name="Freeform: Shape 34">
                <a:extLst>
                  <a:ext uri="{FF2B5EF4-FFF2-40B4-BE49-F238E27FC236}">
                    <a16:creationId xmlns:a16="http://schemas.microsoft.com/office/drawing/2014/main" id="{86814BDA-06FC-6136-40CC-0ABC8C79C97E}"/>
                  </a:ext>
                </a:extLst>
              </p:cNvPr>
              <p:cNvSpPr/>
              <p:nvPr/>
            </p:nvSpPr>
            <p:spPr>
              <a:xfrm rot="-8100000">
                <a:off x="7540677" y="3341105"/>
                <a:ext cx="237177" cy="66665"/>
              </a:xfrm>
              <a:custGeom>
                <a:avLst/>
                <a:gdLst>
                  <a:gd name="connsiteX0" fmla="*/ 0 w 237177"/>
                  <a:gd name="connsiteY0" fmla="*/ 0 h 66665"/>
                  <a:gd name="connsiteX1" fmla="*/ 237177 w 237177"/>
                  <a:gd name="connsiteY1" fmla="*/ 0 h 66665"/>
                  <a:gd name="connsiteX2" fmla="*/ 237177 w 237177"/>
                  <a:gd name="connsiteY2" fmla="*/ 66665 h 66665"/>
                  <a:gd name="connsiteX3" fmla="*/ 0 w 237177"/>
                  <a:gd name="connsiteY3" fmla="*/ 66665 h 66665"/>
                </a:gdLst>
                <a:ahLst/>
                <a:cxnLst>
                  <a:cxn ang="0">
                    <a:pos x="connsiteX0" y="connsiteY0"/>
                  </a:cxn>
                  <a:cxn ang="0">
                    <a:pos x="connsiteX1" y="connsiteY1"/>
                  </a:cxn>
                  <a:cxn ang="0">
                    <a:pos x="connsiteX2" y="connsiteY2"/>
                  </a:cxn>
                  <a:cxn ang="0">
                    <a:pos x="connsiteX3" y="connsiteY3"/>
                  </a:cxn>
                </a:cxnLst>
                <a:rect l="l" t="t" r="r" b="b"/>
                <a:pathLst>
                  <a:path w="237177" h="66665">
                    <a:moveTo>
                      <a:pt x="0" y="0"/>
                    </a:moveTo>
                    <a:lnTo>
                      <a:pt x="237177" y="0"/>
                    </a:lnTo>
                    <a:lnTo>
                      <a:pt x="237177" y="66665"/>
                    </a:lnTo>
                    <a:lnTo>
                      <a:pt x="0" y="66665"/>
                    </a:lnTo>
                    <a:close/>
                  </a:path>
                </a:pathLst>
              </a:custGeom>
              <a:noFill/>
              <a:ln w="9525" cap="rnd">
                <a:solidFill>
                  <a:schemeClr val="accent1"/>
                </a:solidFill>
                <a:prstDash val="solid"/>
                <a:round/>
              </a:ln>
            </p:spPr>
            <p:txBody>
              <a:bodyPr rtlCol="0" anchor="ctr"/>
              <a:lstStyle/>
              <a:p>
                <a:endParaRPr lang="ca-ES"/>
              </a:p>
            </p:txBody>
          </p:sp>
        </p:grpSp>
      </p:grpSp>
      <p:grpSp>
        <p:nvGrpSpPr>
          <p:cNvPr id="44" name="Grupo 125">
            <a:extLst>
              <a:ext uri="{FF2B5EF4-FFF2-40B4-BE49-F238E27FC236}">
                <a16:creationId xmlns:a16="http://schemas.microsoft.com/office/drawing/2014/main" id="{305E020A-ECF0-535D-D13E-129007F43A59}"/>
              </a:ext>
            </a:extLst>
          </p:cNvPr>
          <p:cNvGrpSpPr/>
          <p:nvPr/>
        </p:nvGrpSpPr>
        <p:grpSpPr>
          <a:xfrm>
            <a:off x="9522079" y="2419611"/>
            <a:ext cx="1277236" cy="806587"/>
            <a:chOff x="9522079" y="2419611"/>
            <a:chExt cx="1277236" cy="806587"/>
          </a:xfrm>
        </p:grpSpPr>
        <p:sp>
          <p:nvSpPr>
            <p:cNvPr id="45" name="CuadroTexto 297">
              <a:extLst>
                <a:ext uri="{FF2B5EF4-FFF2-40B4-BE49-F238E27FC236}">
                  <a16:creationId xmlns:a16="http://schemas.microsoft.com/office/drawing/2014/main" id="{25E5A2A4-E691-8821-49CA-734B364DE1F5}"/>
                </a:ext>
              </a:extLst>
            </p:cNvPr>
            <p:cNvSpPr txBox="1"/>
            <p:nvPr/>
          </p:nvSpPr>
          <p:spPr>
            <a:xfrm>
              <a:off x="9522079" y="2960367"/>
              <a:ext cx="1277236" cy="215444"/>
            </a:xfrm>
            <a:prstGeom prst="rect">
              <a:avLst/>
            </a:prstGeom>
            <a:noFill/>
          </p:spPr>
          <p:txBody>
            <a:bodyPr wrap="square" lIns="0" tIns="0" rIns="0" bIns="0" rtlCol="0">
              <a:spAutoFit/>
            </a:bodyPr>
            <a:lstStyle>
              <a:defPPr>
                <a:defRPr lang="es-ES"/>
              </a:defPPr>
              <a:lvl1pPr>
                <a:defRPr sz="1400">
                  <a:latin typeface="Quattrocento Sans" panose="020B0502050000020003" pitchFamily="34" charset="0"/>
                  <a:ea typeface="Open Sans SemiBold" panose="020B0706030804020204" pitchFamily="34" charset="0"/>
                  <a:cs typeface="Segoe UI Semibold" panose="020B0702040204020203" pitchFamily="34" charset="0"/>
                </a:defRPr>
              </a:lvl1pPr>
            </a:lstStyle>
            <a:p>
              <a:r>
                <a:rPr lang="ca-ES" dirty="0"/>
                <a:t>HONESTEDAD</a:t>
              </a:r>
            </a:p>
          </p:txBody>
        </p:sp>
        <p:cxnSp>
          <p:nvCxnSpPr>
            <p:cNvPr id="46" name="Conector recto 230">
              <a:extLst>
                <a:ext uri="{FF2B5EF4-FFF2-40B4-BE49-F238E27FC236}">
                  <a16:creationId xmlns:a16="http://schemas.microsoft.com/office/drawing/2014/main" id="{AA5A485E-33A1-2C70-2F0F-F6EB191A0B58}"/>
                </a:ext>
              </a:extLst>
            </p:cNvPr>
            <p:cNvCxnSpPr>
              <a:cxnSpLocks/>
            </p:cNvCxnSpPr>
            <p:nvPr/>
          </p:nvCxnSpPr>
          <p:spPr>
            <a:xfrm flipV="1">
              <a:off x="9529865" y="3226197"/>
              <a:ext cx="360000" cy="1"/>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47" name="Graphic 36">
              <a:extLst>
                <a:ext uri="{FF2B5EF4-FFF2-40B4-BE49-F238E27FC236}">
                  <a16:creationId xmlns:a16="http://schemas.microsoft.com/office/drawing/2014/main" id="{26C308CC-CB05-A905-11D8-97D61CFDE4D3}"/>
                </a:ext>
              </a:extLst>
            </p:cNvPr>
            <p:cNvGrpSpPr/>
            <p:nvPr/>
          </p:nvGrpSpPr>
          <p:grpSpPr>
            <a:xfrm>
              <a:off x="9523201" y="2419611"/>
              <a:ext cx="487721" cy="437019"/>
              <a:chOff x="9223100" y="1900191"/>
              <a:chExt cx="487721" cy="437019"/>
            </a:xfrm>
          </p:grpSpPr>
          <p:sp>
            <p:nvSpPr>
              <p:cNvPr id="48" name="Freeform: Shape 51">
                <a:extLst>
                  <a:ext uri="{FF2B5EF4-FFF2-40B4-BE49-F238E27FC236}">
                    <a16:creationId xmlns:a16="http://schemas.microsoft.com/office/drawing/2014/main" id="{970A737A-E492-C242-7CED-65736323A938}"/>
                  </a:ext>
                </a:extLst>
              </p:cNvPr>
              <p:cNvSpPr/>
              <p:nvPr/>
            </p:nvSpPr>
            <p:spPr>
              <a:xfrm>
                <a:off x="9228214" y="1900191"/>
                <a:ext cx="482607" cy="425246"/>
              </a:xfrm>
              <a:custGeom>
                <a:avLst/>
                <a:gdLst>
                  <a:gd name="connsiteX0" fmla="*/ 243743 w 482607"/>
                  <a:gd name="connsiteY0" fmla="*/ 425246 h 425246"/>
                  <a:gd name="connsiteX1" fmla="*/ 8902 w 482607"/>
                  <a:gd name="connsiteY1" fmla="*/ 170151 h 425246"/>
                  <a:gd name="connsiteX2" fmla="*/ 77581 w 482607"/>
                  <a:gd name="connsiteY2" fmla="*/ 9526 h 425246"/>
                  <a:gd name="connsiteX3" fmla="*/ 238207 w 482607"/>
                  <a:gd name="connsiteY3" fmla="*/ 78205 h 425246"/>
                  <a:gd name="connsiteX4" fmla="*/ 241221 w 482607"/>
                  <a:gd name="connsiteY4" fmla="*/ 87806 h 425246"/>
                  <a:gd name="connsiteX5" fmla="*/ 243814 w 482607"/>
                  <a:gd name="connsiteY5" fmla="*/ 79467 h 425246"/>
                  <a:gd name="connsiteX6" fmla="*/ 403178 w 482607"/>
                  <a:gd name="connsiteY6" fmla="*/ 8194 h 425246"/>
                  <a:gd name="connsiteX7" fmla="*/ 474450 w 482607"/>
                  <a:gd name="connsiteY7" fmla="*/ 167629 h 425246"/>
                  <a:gd name="connsiteX8" fmla="*/ 243743 w 482607"/>
                  <a:gd name="connsiteY8" fmla="*/ 425246 h 42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07" h="425246">
                    <a:moveTo>
                      <a:pt x="243743" y="425246"/>
                    </a:moveTo>
                    <a:cubicBezTo>
                      <a:pt x="242412" y="424055"/>
                      <a:pt x="34201" y="233224"/>
                      <a:pt x="8902" y="170151"/>
                    </a:cubicBezTo>
                    <a:cubicBezTo>
                      <a:pt x="-16467" y="106868"/>
                      <a:pt x="14228" y="34965"/>
                      <a:pt x="77581" y="9526"/>
                    </a:cubicBezTo>
                    <a:cubicBezTo>
                      <a:pt x="140865" y="-15843"/>
                      <a:pt x="212768" y="14852"/>
                      <a:pt x="238207" y="78205"/>
                    </a:cubicBezTo>
                    <a:cubicBezTo>
                      <a:pt x="239328" y="80938"/>
                      <a:pt x="240309" y="84302"/>
                      <a:pt x="241221" y="87806"/>
                    </a:cubicBezTo>
                    <a:cubicBezTo>
                      <a:pt x="241991" y="84723"/>
                      <a:pt x="242832" y="81920"/>
                      <a:pt x="243814" y="79467"/>
                    </a:cubicBezTo>
                    <a:cubicBezTo>
                      <a:pt x="268062" y="15693"/>
                      <a:pt x="339474" y="-16194"/>
                      <a:pt x="403178" y="8194"/>
                    </a:cubicBezTo>
                    <a:cubicBezTo>
                      <a:pt x="466881" y="32583"/>
                      <a:pt x="498768" y="103925"/>
                      <a:pt x="474450" y="167629"/>
                    </a:cubicBezTo>
                    <a:cubicBezTo>
                      <a:pt x="450062" y="231332"/>
                      <a:pt x="243743" y="425246"/>
                      <a:pt x="243743" y="425246"/>
                    </a:cubicBezTo>
                    <a:close/>
                  </a:path>
                </a:pathLst>
              </a:custGeom>
              <a:noFill/>
              <a:ln w="9525" cap="rnd">
                <a:solidFill>
                  <a:schemeClr val="accent1"/>
                </a:solidFill>
                <a:prstDash val="solid"/>
                <a:round/>
              </a:ln>
            </p:spPr>
            <p:txBody>
              <a:bodyPr rtlCol="0" anchor="ctr"/>
              <a:lstStyle/>
              <a:p>
                <a:endParaRPr lang="ca-ES"/>
              </a:p>
            </p:txBody>
          </p:sp>
          <p:grpSp>
            <p:nvGrpSpPr>
              <p:cNvPr id="49" name="Graphic 36">
                <a:extLst>
                  <a:ext uri="{FF2B5EF4-FFF2-40B4-BE49-F238E27FC236}">
                    <a16:creationId xmlns:a16="http://schemas.microsoft.com/office/drawing/2014/main" id="{9025DCD7-AD71-49D2-CB48-96709A6639BD}"/>
                  </a:ext>
                </a:extLst>
              </p:cNvPr>
              <p:cNvGrpSpPr/>
              <p:nvPr/>
            </p:nvGrpSpPr>
            <p:grpSpPr>
              <a:xfrm>
                <a:off x="9223100" y="2032078"/>
                <a:ext cx="320550" cy="305132"/>
                <a:chOff x="9223100" y="2032078"/>
                <a:chExt cx="320550" cy="305132"/>
              </a:xfrm>
            </p:grpSpPr>
            <p:sp>
              <p:nvSpPr>
                <p:cNvPr id="50" name="Freeform: Shape 53">
                  <a:extLst>
                    <a:ext uri="{FF2B5EF4-FFF2-40B4-BE49-F238E27FC236}">
                      <a16:creationId xmlns:a16="http://schemas.microsoft.com/office/drawing/2014/main" id="{863D10CB-3AB2-66B0-6DE3-2F49085FCC5A}"/>
                    </a:ext>
                  </a:extLst>
                </p:cNvPr>
                <p:cNvSpPr/>
                <p:nvPr/>
              </p:nvSpPr>
              <p:spPr>
                <a:xfrm>
                  <a:off x="9281337" y="2046795"/>
                  <a:ext cx="262313" cy="237994"/>
                </a:xfrm>
                <a:custGeom>
                  <a:avLst/>
                  <a:gdLst>
                    <a:gd name="connsiteX0" fmla="*/ 106313 w 262313"/>
                    <a:gd name="connsiteY0" fmla="*/ 0 h 237994"/>
                    <a:gd name="connsiteX1" fmla="*/ 40156 w 262313"/>
                    <a:gd name="connsiteY1" fmla="*/ 66997 h 237994"/>
                    <a:gd name="connsiteX2" fmla="*/ 6377 w 262313"/>
                    <a:gd name="connsiteY2" fmla="*/ 166723 h 237994"/>
                    <a:gd name="connsiteX3" fmla="*/ 0 w 262313"/>
                    <a:gd name="connsiteY3" fmla="*/ 173240 h 237994"/>
                    <a:gd name="connsiteX4" fmla="*/ 65596 w 262313"/>
                    <a:gd name="connsiteY4" fmla="*/ 237995 h 237994"/>
                    <a:gd name="connsiteX5" fmla="*/ 71973 w 262313"/>
                    <a:gd name="connsiteY5" fmla="*/ 231477 h 237994"/>
                    <a:gd name="connsiteX6" fmla="*/ 171278 w 262313"/>
                    <a:gd name="connsiteY6" fmla="*/ 196437 h 237994"/>
                    <a:gd name="connsiteX7" fmla="*/ 262313 w 262313"/>
                    <a:gd name="connsiteY7" fmla="*/ 104210 h 23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313" h="237994">
                      <a:moveTo>
                        <a:pt x="106313" y="0"/>
                      </a:moveTo>
                      <a:lnTo>
                        <a:pt x="40156" y="66997"/>
                      </a:lnTo>
                      <a:cubicBezTo>
                        <a:pt x="1332" y="106313"/>
                        <a:pt x="31887" y="140933"/>
                        <a:pt x="6377" y="166723"/>
                      </a:cubicBezTo>
                      <a:lnTo>
                        <a:pt x="0" y="173240"/>
                      </a:lnTo>
                      <a:lnTo>
                        <a:pt x="65596" y="237995"/>
                      </a:lnTo>
                      <a:lnTo>
                        <a:pt x="71973" y="231477"/>
                      </a:lnTo>
                      <a:cubicBezTo>
                        <a:pt x="97483" y="205617"/>
                        <a:pt x="132453" y="235822"/>
                        <a:pt x="171278" y="196437"/>
                      </a:cubicBezTo>
                      <a:lnTo>
                        <a:pt x="262313" y="104210"/>
                      </a:lnTo>
                    </a:path>
                  </a:pathLst>
                </a:custGeom>
                <a:solidFill>
                  <a:srgbClr val="FFFFFF"/>
                </a:solidFill>
                <a:ln w="9525" cap="rnd">
                  <a:solidFill>
                    <a:schemeClr val="tx2"/>
                  </a:solidFill>
                  <a:prstDash val="solid"/>
                  <a:round/>
                </a:ln>
              </p:spPr>
              <p:txBody>
                <a:bodyPr rtlCol="0" anchor="ctr"/>
                <a:lstStyle/>
                <a:p>
                  <a:endParaRPr lang="ca-ES"/>
                </a:p>
              </p:txBody>
            </p:sp>
            <p:sp>
              <p:nvSpPr>
                <p:cNvPr id="51" name="Freeform: Shape 54">
                  <a:extLst>
                    <a:ext uri="{FF2B5EF4-FFF2-40B4-BE49-F238E27FC236}">
                      <a16:creationId xmlns:a16="http://schemas.microsoft.com/office/drawing/2014/main" id="{FD07FE0C-5961-A48F-7704-2E4442760544}"/>
                    </a:ext>
                  </a:extLst>
                </p:cNvPr>
                <p:cNvSpPr/>
                <p:nvPr/>
              </p:nvSpPr>
              <p:spPr>
                <a:xfrm>
                  <a:off x="9281337" y="2046795"/>
                  <a:ext cx="262313" cy="237994"/>
                </a:xfrm>
                <a:custGeom>
                  <a:avLst/>
                  <a:gdLst>
                    <a:gd name="connsiteX0" fmla="*/ 106313 w 262313"/>
                    <a:gd name="connsiteY0" fmla="*/ 0 h 237994"/>
                    <a:gd name="connsiteX1" fmla="*/ 40156 w 262313"/>
                    <a:gd name="connsiteY1" fmla="*/ 66997 h 237994"/>
                    <a:gd name="connsiteX2" fmla="*/ 6377 w 262313"/>
                    <a:gd name="connsiteY2" fmla="*/ 166723 h 237994"/>
                    <a:gd name="connsiteX3" fmla="*/ 0 w 262313"/>
                    <a:gd name="connsiteY3" fmla="*/ 173240 h 237994"/>
                    <a:gd name="connsiteX4" fmla="*/ 65596 w 262313"/>
                    <a:gd name="connsiteY4" fmla="*/ 237995 h 237994"/>
                    <a:gd name="connsiteX5" fmla="*/ 71973 w 262313"/>
                    <a:gd name="connsiteY5" fmla="*/ 231477 h 237994"/>
                    <a:gd name="connsiteX6" fmla="*/ 171278 w 262313"/>
                    <a:gd name="connsiteY6" fmla="*/ 196437 h 237994"/>
                    <a:gd name="connsiteX7" fmla="*/ 262313 w 262313"/>
                    <a:gd name="connsiteY7" fmla="*/ 104210 h 23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313" h="237994">
                      <a:moveTo>
                        <a:pt x="106313" y="0"/>
                      </a:moveTo>
                      <a:lnTo>
                        <a:pt x="40156" y="66997"/>
                      </a:lnTo>
                      <a:cubicBezTo>
                        <a:pt x="1332" y="106313"/>
                        <a:pt x="31887" y="140933"/>
                        <a:pt x="6377" y="166723"/>
                      </a:cubicBezTo>
                      <a:lnTo>
                        <a:pt x="0" y="173240"/>
                      </a:lnTo>
                      <a:lnTo>
                        <a:pt x="65596" y="237995"/>
                      </a:lnTo>
                      <a:lnTo>
                        <a:pt x="71973" y="231477"/>
                      </a:lnTo>
                      <a:cubicBezTo>
                        <a:pt x="97483" y="205617"/>
                        <a:pt x="132453" y="235822"/>
                        <a:pt x="171278" y="196437"/>
                      </a:cubicBezTo>
                      <a:lnTo>
                        <a:pt x="262313" y="104210"/>
                      </a:lnTo>
                    </a:path>
                  </a:pathLst>
                </a:custGeom>
                <a:noFill/>
                <a:ln w="9525" cap="rnd">
                  <a:solidFill>
                    <a:schemeClr val="tx2"/>
                  </a:solidFill>
                  <a:prstDash val="solid"/>
                  <a:round/>
                </a:ln>
              </p:spPr>
              <p:txBody>
                <a:bodyPr rtlCol="0" anchor="ctr"/>
                <a:lstStyle/>
                <a:p>
                  <a:endParaRPr lang="ca-ES"/>
                </a:p>
              </p:txBody>
            </p:sp>
            <p:sp>
              <p:nvSpPr>
                <p:cNvPr id="52" name="Freeform: Shape 55">
                  <a:extLst>
                    <a:ext uri="{FF2B5EF4-FFF2-40B4-BE49-F238E27FC236}">
                      <a16:creationId xmlns:a16="http://schemas.microsoft.com/office/drawing/2014/main" id="{F64AE2B3-CB21-993E-F66D-9FDB8280474D}"/>
                    </a:ext>
                  </a:extLst>
                </p:cNvPr>
                <p:cNvSpPr/>
                <p:nvPr/>
              </p:nvSpPr>
              <p:spPr>
                <a:xfrm>
                  <a:off x="9223100" y="2199782"/>
                  <a:ext cx="137428" cy="137428"/>
                </a:xfrm>
                <a:custGeom>
                  <a:avLst/>
                  <a:gdLst>
                    <a:gd name="connsiteX0" fmla="*/ 99165 w 137428"/>
                    <a:gd name="connsiteY0" fmla="*/ 137429 h 137428"/>
                    <a:gd name="connsiteX1" fmla="*/ 137429 w 137428"/>
                    <a:gd name="connsiteY1" fmla="*/ 98464 h 137428"/>
                    <a:gd name="connsiteX2" fmla="*/ 37774 w 137428"/>
                    <a:gd name="connsiteY2" fmla="*/ 0 h 137428"/>
                    <a:gd name="connsiteX3" fmla="*/ 0 w 137428"/>
                    <a:gd name="connsiteY3" fmla="*/ 38264 h 137428"/>
                  </a:gdLst>
                  <a:ahLst/>
                  <a:cxnLst>
                    <a:cxn ang="0">
                      <a:pos x="connsiteX0" y="connsiteY0"/>
                    </a:cxn>
                    <a:cxn ang="0">
                      <a:pos x="connsiteX1" y="connsiteY1"/>
                    </a:cxn>
                    <a:cxn ang="0">
                      <a:pos x="connsiteX2" y="connsiteY2"/>
                    </a:cxn>
                    <a:cxn ang="0">
                      <a:pos x="connsiteX3" y="connsiteY3"/>
                    </a:cxn>
                  </a:cxnLst>
                  <a:rect l="l" t="t" r="r" b="b"/>
                  <a:pathLst>
                    <a:path w="137428" h="137428">
                      <a:moveTo>
                        <a:pt x="99165" y="137429"/>
                      </a:moveTo>
                      <a:lnTo>
                        <a:pt x="137429" y="98464"/>
                      </a:lnTo>
                      <a:lnTo>
                        <a:pt x="37774" y="0"/>
                      </a:lnTo>
                      <a:lnTo>
                        <a:pt x="0" y="38264"/>
                      </a:lnTo>
                    </a:path>
                  </a:pathLst>
                </a:custGeom>
                <a:noFill/>
                <a:ln w="9525" cap="rnd">
                  <a:solidFill>
                    <a:schemeClr val="tx2"/>
                  </a:solidFill>
                  <a:prstDash val="solid"/>
                  <a:round/>
                </a:ln>
              </p:spPr>
              <p:txBody>
                <a:bodyPr rtlCol="0" anchor="ctr"/>
                <a:lstStyle/>
                <a:p>
                  <a:endParaRPr lang="ca-ES"/>
                </a:p>
              </p:txBody>
            </p:sp>
            <p:sp>
              <p:nvSpPr>
                <p:cNvPr id="53" name="Freeform: Shape 56">
                  <a:extLst>
                    <a:ext uri="{FF2B5EF4-FFF2-40B4-BE49-F238E27FC236}">
                      <a16:creationId xmlns:a16="http://schemas.microsoft.com/office/drawing/2014/main" id="{2694EEEF-FD2A-FB41-8198-C21C29BEF0F8}"/>
                    </a:ext>
                  </a:extLst>
                </p:cNvPr>
                <p:cNvSpPr/>
                <p:nvPr/>
              </p:nvSpPr>
              <p:spPr>
                <a:xfrm>
                  <a:off x="9412038" y="2045113"/>
                  <a:ext cx="106733" cy="108134"/>
                </a:xfrm>
                <a:custGeom>
                  <a:avLst/>
                  <a:gdLst>
                    <a:gd name="connsiteX0" fmla="*/ 106733 w 106733"/>
                    <a:gd name="connsiteY0" fmla="*/ 0 h 108134"/>
                    <a:gd name="connsiteX1" fmla="*/ 0 w 106733"/>
                    <a:gd name="connsiteY1" fmla="*/ 108135 h 108134"/>
                  </a:gdLst>
                  <a:ahLst/>
                  <a:cxnLst>
                    <a:cxn ang="0">
                      <a:pos x="connsiteX0" y="connsiteY0"/>
                    </a:cxn>
                    <a:cxn ang="0">
                      <a:pos x="connsiteX1" y="connsiteY1"/>
                    </a:cxn>
                  </a:cxnLst>
                  <a:rect l="l" t="t" r="r" b="b"/>
                  <a:pathLst>
                    <a:path w="106733" h="108134">
                      <a:moveTo>
                        <a:pt x="106733" y="0"/>
                      </a:moveTo>
                      <a:lnTo>
                        <a:pt x="0" y="108135"/>
                      </a:lnTo>
                    </a:path>
                  </a:pathLst>
                </a:custGeom>
                <a:ln w="9525" cap="rnd">
                  <a:solidFill>
                    <a:schemeClr val="tx2"/>
                  </a:solidFill>
                  <a:prstDash val="solid"/>
                  <a:round/>
                </a:ln>
              </p:spPr>
              <p:txBody>
                <a:bodyPr rtlCol="0" anchor="ctr"/>
                <a:lstStyle/>
                <a:p>
                  <a:endParaRPr lang="ca-ES"/>
                </a:p>
              </p:txBody>
            </p:sp>
            <p:sp>
              <p:nvSpPr>
                <p:cNvPr id="54" name="Freeform: Shape 57">
                  <a:extLst>
                    <a:ext uri="{FF2B5EF4-FFF2-40B4-BE49-F238E27FC236}">
                      <a16:creationId xmlns:a16="http://schemas.microsoft.com/office/drawing/2014/main" id="{DB269F73-0572-5607-F4E2-9D3965F95F98}"/>
                    </a:ext>
                  </a:extLst>
                </p:cNvPr>
                <p:cNvSpPr/>
                <p:nvPr/>
              </p:nvSpPr>
              <p:spPr>
                <a:xfrm>
                  <a:off x="9444836" y="2096833"/>
                  <a:ext cx="87601" cy="88792"/>
                </a:xfrm>
                <a:custGeom>
                  <a:avLst/>
                  <a:gdLst>
                    <a:gd name="connsiteX0" fmla="*/ 0 w 87601"/>
                    <a:gd name="connsiteY0" fmla="*/ 88793 h 88792"/>
                    <a:gd name="connsiteX1" fmla="*/ 87601 w 87601"/>
                    <a:gd name="connsiteY1" fmla="*/ 0 h 88792"/>
                  </a:gdLst>
                  <a:ahLst/>
                  <a:cxnLst>
                    <a:cxn ang="0">
                      <a:pos x="connsiteX0" y="connsiteY0"/>
                    </a:cxn>
                    <a:cxn ang="0">
                      <a:pos x="connsiteX1" y="connsiteY1"/>
                    </a:cxn>
                  </a:cxnLst>
                  <a:rect l="l" t="t" r="r" b="b"/>
                  <a:pathLst>
                    <a:path w="87601" h="88792">
                      <a:moveTo>
                        <a:pt x="0" y="88793"/>
                      </a:moveTo>
                      <a:lnTo>
                        <a:pt x="87601" y="0"/>
                      </a:lnTo>
                    </a:path>
                  </a:pathLst>
                </a:custGeom>
                <a:ln w="9525" cap="rnd">
                  <a:solidFill>
                    <a:schemeClr val="tx2"/>
                  </a:solidFill>
                  <a:prstDash val="solid"/>
                  <a:round/>
                </a:ln>
              </p:spPr>
              <p:txBody>
                <a:bodyPr rtlCol="0" anchor="ctr"/>
                <a:lstStyle/>
                <a:p>
                  <a:endParaRPr lang="ca-ES"/>
                </a:p>
              </p:txBody>
            </p:sp>
            <p:sp>
              <p:nvSpPr>
                <p:cNvPr id="55" name="Freeform: Shape 65">
                  <a:extLst>
                    <a:ext uri="{FF2B5EF4-FFF2-40B4-BE49-F238E27FC236}">
                      <a16:creationId xmlns:a16="http://schemas.microsoft.com/office/drawing/2014/main" id="{F3348C7E-7AF3-007C-1266-9F1EF45710BE}"/>
                    </a:ext>
                  </a:extLst>
                </p:cNvPr>
                <p:cNvSpPr/>
                <p:nvPr/>
              </p:nvSpPr>
              <p:spPr>
                <a:xfrm>
                  <a:off x="9379240" y="2032078"/>
                  <a:ext cx="87671" cy="88792"/>
                </a:xfrm>
                <a:custGeom>
                  <a:avLst/>
                  <a:gdLst>
                    <a:gd name="connsiteX0" fmla="*/ 87671 w 87671"/>
                    <a:gd name="connsiteY0" fmla="*/ 0 h 88792"/>
                    <a:gd name="connsiteX1" fmla="*/ 0 w 87671"/>
                    <a:gd name="connsiteY1" fmla="*/ 88793 h 88792"/>
                  </a:gdLst>
                  <a:ahLst/>
                  <a:cxnLst>
                    <a:cxn ang="0">
                      <a:pos x="connsiteX0" y="connsiteY0"/>
                    </a:cxn>
                    <a:cxn ang="0">
                      <a:pos x="connsiteX1" y="connsiteY1"/>
                    </a:cxn>
                  </a:cxnLst>
                  <a:rect l="l" t="t" r="r" b="b"/>
                  <a:pathLst>
                    <a:path w="87671" h="88792">
                      <a:moveTo>
                        <a:pt x="87671" y="0"/>
                      </a:moveTo>
                      <a:lnTo>
                        <a:pt x="0" y="88793"/>
                      </a:lnTo>
                    </a:path>
                  </a:pathLst>
                </a:custGeom>
                <a:ln w="9525" cap="rnd">
                  <a:solidFill>
                    <a:schemeClr val="tx2"/>
                  </a:solidFill>
                  <a:prstDash val="solid"/>
                  <a:round/>
                </a:ln>
              </p:spPr>
              <p:txBody>
                <a:bodyPr rtlCol="0" anchor="ctr"/>
                <a:lstStyle/>
                <a:p>
                  <a:endParaRPr lang="ca-ES"/>
                </a:p>
              </p:txBody>
            </p:sp>
          </p:grpSp>
        </p:grpSp>
      </p:grpSp>
      <p:grpSp>
        <p:nvGrpSpPr>
          <p:cNvPr id="56" name="Grupo 127">
            <a:extLst>
              <a:ext uri="{FF2B5EF4-FFF2-40B4-BE49-F238E27FC236}">
                <a16:creationId xmlns:a16="http://schemas.microsoft.com/office/drawing/2014/main" id="{C590D122-4561-B1BA-06B3-0F4EFFCD032F}"/>
              </a:ext>
            </a:extLst>
          </p:cNvPr>
          <p:cNvGrpSpPr/>
          <p:nvPr/>
        </p:nvGrpSpPr>
        <p:grpSpPr>
          <a:xfrm>
            <a:off x="6480044" y="4433657"/>
            <a:ext cx="826424" cy="819900"/>
            <a:chOff x="6480044" y="4433657"/>
            <a:chExt cx="826424" cy="819900"/>
          </a:xfrm>
        </p:grpSpPr>
        <p:sp>
          <p:nvSpPr>
            <p:cNvPr id="57" name="CuadroTexto 297">
              <a:extLst>
                <a:ext uri="{FF2B5EF4-FFF2-40B4-BE49-F238E27FC236}">
                  <a16:creationId xmlns:a16="http://schemas.microsoft.com/office/drawing/2014/main" id="{9070513B-C6C8-A1C4-D2C5-3A8F04799959}"/>
                </a:ext>
              </a:extLst>
            </p:cNvPr>
            <p:cNvSpPr txBox="1"/>
            <p:nvPr/>
          </p:nvSpPr>
          <p:spPr>
            <a:xfrm>
              <a:off x="6480044" y="4987727"/>
              <a:ext cx="826424" cy="215444"/>
            </a:xfrm>
            <a:prstGeom prst="rect">
              <a:avLst/>
            </a:prstGeom>
            <a:noFill/>
          </p:spPr>
          <p:txBody>
            <a:bodyPr wrap="square" lIns="0" tIns="0" rIns="0" bIns="0" rtlCol="0">
              <a:spAutoFit/>
            </a:bodyPr>
            <a:lstStyle/>
            <a:p>
              <a:r>
                <a:rPr lang="ca-ES" sz="1400" dirty="0">
                  <a:latin typeface="Quattrocento Sans" panose="020B0502050000020003" pitchFamily="34" charset="0"/>
                  <a:ea typeface="Open Sans SemiBold" panose="020B0706030804020204" pitchFamily="34" charset="0"/>
                  <a:cs typeface="Segoe UI Semibold" panose="020B0702040204020203" pitchFamily="34" charset="0"/>
                </a:rPr>
                <a:t>ANÀLISI</a:t>
              </a:r>
            </a:p>
          </p:txBody>
        </p:sp>
        <p:cxnSp>
          <p:nvCxnSpPr>
            <p:cNvPr id="58" name="Conector recto 230">
              <a:extLst>
                <a:ext uri="{FF2B5EF4-FFF2-40B4-BE49-F238E27FC236}">
                  <a16:creationId xmlns:a16="http://schemas.microsoft.com/office/drawing/2014/main" id="{9C028972-F727-07D4-359C-FD7CA44F5DE4}"/>
                </a:ext>
              </a:extLst>
            </p:cNvPr>
            <p:cNvCxnSpPr>
              <a:cxnSpLocks/>
            </p:cNvCxnSpPr>
            <p:nvPr/>
          </p:nvCxnSpPr>
          <p:spPr>
            <a:xfrm flipV="1">
              <a:off x="6487829" y="5253556"/>
              <a:ext cx="360000" cy="1"/>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59" name="Group 95">
              <a:extLst>
                <a:ext uri="{FF2B5EF4-FFF2-40B4-BE49-F238E27FC236}">
                  <a16:creationId xmlns:a16="http://schemas.microsoft.com/office/drawing/2014/main" id="{ACBBE7E4-7D42-849B-0581-41F7BDBED28C}"/>
                </a:ext>
              </a:extLst>
            </p:cNvPr>
            <p:cNvGrpSpPr/>
            <p:nvPr/>
          </p:nvGrpSpPr>
          <p:grpSpPr>
            <a:xfrm>
              <a:off x="6482370" y="4433657"/>
              <a:ext cx="493407" cy="449071"/>
              <a:chOff x="5245352" y="3256748"/>
              <a:chExt cx="493407" cy="449071"/>
            </a:xfrm>
          </p:grpSpPr>
          <p:sp>
            <p:nvSpPr>
              <p:cNvPr id="60" name="Freeform: Shape 69">
                <a:extLst>
                  <a:ext uri="{FF2B5EF4-FFF2-40B4-BE49-F238E27FC236}">
                    <a16:creationId xmlns:a16="http://schemas.microsoft.com/office/drawing/2014/main" id="{CD0EA193-63F9-2579-7AA7-A184768B1CEB}"/>
                  </a:ext>
                </a:extLst>
              </p:cNvPr>
              <p:cNvSpPr/>
              <p:nvPr/>
            </p:nvSpPr>
            <p:spPr>
              <a:xfrm>
                <a:off x="5245352" y="3256748"/>
                <a:ext cx="231533" cy="370476"/>
              </a:xfrm>
              <a:custGeom>
                <a:avLst/>
                <a:gdLst>
                  <a:gd name="connsiteX0" fmla="*/ 208470 w 231533"/>
                  <a:gd name="connsiteY0" fmla="*/ 45456 h 370476"/>
                  <a:gd name="connsiteX1" fmla="*/ 208470 w 231533"/>
                  <a:gd name="connsiteY1" fmla="*/ 0 h 370476"/>
                  <a:gd name="connsiteX2" fmla="*/ 0 w 231533"/>
                  <a:gd name="connsiteY2" fmla="*/ 0 h 370476"/>
                  <a:gd name="connsiteX3" fmla="*/ 0 w 231533"/>
                  <a:gd name="connsiteY3" fmla="*/ 249000 h 370476"/>
                  <a:gd name="connsiteX4" fmla="*/ 29334 w 231533"/>
                  <a:gd name="connsiteY4" fmla="*/ 278333 h 370476"/>
                  <a:gd name="connsiteX5" fmla="*/ 29334 w 231533"/>
                  <a:gd name="connsiteY5" fmla="*/ 278333 h 370476"/>
                  <a:gd name="connsiteX6" fmla="*/ 58667 w 231533"/>
                  <a:gd name="connsiteY6" fmla="*/ 249000 h 370476"/>
                  <a:gd name="connsiteX7" fmla="*/ 58667 w 231533"/>
                  <a:gd name="connsiteY7" fmla="*/ 74789 h 370476"/>
                  <a:gd name="connsiteX8" fmla="*/ 88001 w 231533"/>
                  <a:gd name="connsiteY8" fmla="*/ 45456 h 370476"/>
                  <a:gd name="connsiteX9" fmla="*/ 88001 w 231533"/>
                  <a:gd name="connsiteY9" fmla="*/ 45456 h 370476"/>
                  <a:gd name="connsiteX10" fmla="*/ 117334 w 231533"/>
                  <a:gd name="connsiteY10" fmla="*/ 74789 h 370476"/>
                  <a:gd name="connsiteX11" fmla="*/ 117334 w 231533"/>
                  <a:gd name="connsiteY11" fmla="*/ 370476 h 370476"/>
                  <a:gd name="connsiteX12" fmla="*/ 231534 w 231533"/>
                  <a:gd name="connsiteY12" fmla="*/ 370476 h 370476"/>
                  <a:gd name="connsiteX13" fmla="*/ 117334 w 231533"/>
                  <a:gd name="connsiteY13" fmla="*/ 370476 h 370476"/>
                  <a:gd name="connsiteX14" fmla="*/ 117334 w 231533"/>
                  <a:gd name="connsiteY14" fmla="*/ 74789 h 370476"/>
                  <a:gd name="connsiteX15" fmla="*/ 88001 w 231533"/>
                  <a:gd name="connsiteY15" fmla="*/ 45456 h 370476"/>
                  <a:gd name="connsiteX16" fmla="*/ 88001 w 231533"/>
                  <a:gd name="connsiteY16" fmla="*/ 45456 h 370476"/>
                  <a:gd name="connsiteX17" fmla="*/ 58667 w 231533"/>
                  <a:gd name="connsiteY17" fmla="*/ 74789 h 370476"/>
                  <a:gd name="connsiteX18" fmla="*/ 58667 w 231533"/>
                  <a:gd name="connsiteY18" fmla="*/ 249000 h 370476"/>
                  <a:gd name="connsiteX19" fmla="*/ 29334 w 231533"/>
                  <a:gd name="connsiteY19" fmla="*/ 278333 h 370476"/>
                  <a:gd name="connsiteX20" fmla="*/ 29334 w 231533"/>
                  <a:gd name="connsiteY20" fmla="*/ 278333 h 370476"/>
                  <a:gd name="connsiteX21" fmla="*/ 0 w 231533"/>
                  <a:gd name="connsiteY21" fmla="*/ 249000 h 370476"/>
                  <a:gd name="connsiteX22" fmla="*/ 0 w 231533"/>
                  <a:gd name="connsiteY22" fmla="*/ 0 h 370476"/>
                  <a:gd name="connsiteX23" fmla="*/ 208470 w 231533"/>
                  <a:gd name="connsiteY23" fmla="*/ 0 h 370476"/>
                  <a:gd name="connsiteX24" fmla="*/ 208470 w 231533"/>
                  <a:gd name="connsiteY24" fmla="*/ 45456 h 37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1533" h="370476">
                    <a:moveTo>
                      <a:pt x="208470" y="45456"/>
                    </a:moveTo>
                    <a:lnTo>
                      <a:pt x="208470" y="0"/>
                    </a:lnTo>
                    <a:lnTo>
                      <a:pt x="0" y="0"/>
                    </a:lnTo>
                    <a:lnTo>
                      <a:pt x="0" y="249000"/>
                    </a:lnTo>
                    <a:cubicBezTo>
                      <a:pt x="0" y="265234"/>
                      <a:pt x="13099" y="278333"/>
                      <a:pt x="29334" y="278333"/>
                    </a:cubicBezTo>
                    <a:lnTo>
                      <a:pt x="29334" y="278333"/>
                    </a:lnTo>
                    <a:cubicBezTo>
                      <a:pt x="45568" y="278333"/>
                      <a:pt x="58667" y="265234"/>
                      <a:pt x="58667" y="249000"/>
                    </a:cubicBezTo>
                    <a:lnTo>
                      <a:pt x="58667" y="74789"/>
                    </a:lnTo>
                    <a:cubicBezTo>
                      <a:pt x="58667" y="58555"/>
                      <a:pt x="71767" y="45456"/>
                      <a:pt x="88001" y="45456"/>
                    </a:cubicBezTo>
                    <a:lnTo>
                      <a:pt x="88001" y="45456"/>
                    </a:lnTo>
                    <a:cubicBezTo>
                      <a:pt x="104235" y="45456"/>
                      <a:pt x="117334" y="58555"/>
                      <a:pt x="117334" y="74789"/>
                    </a:cubicBezTo>
                    <a:lnTo>
                      <a:pt x="117334" y="370476"/>
                    </a:lnTo>
                    <a:lnTo>
                      <a:pt x="231534" y="370476"/>
                    </a:lnTo>
                    <a:lnTo>
                      <a:pt x="117334" y="370476"/>
                    </a:lnTo>
                    <a:lnTo>
                      <a:pt x="117334" y="74789"/>
                    </a:lnTo>
                    <a:cubicBezTo>
                      <a:pt x="117334" y="58555"/>
                      <a:pt x="104235" y="45456"/>
                      <a:pt x="88001" y="45456"/>
                    </a:cubicBezTo>
                    <a:lnTo>
                      <a:pt x="88001" y="45456"/>
                    </a:lnTo>
                    <a:cubicBezTo>
                      <a:pt x="71767" y="45456"/>
                      <a:pt x="58667" y="58555"/>
                      <a:pt x="58667" y="74789"/>
                    </a:cubicBezTo>
                    <a:lnTo>
                      <a:pt x="58667" y="249000"/>
                    </a:lnTo>
                    <a:cubicBezTo>
                      <a:pt x="58667" y="265234"/>
                      <a:pt x="45568" y="278333"/>
                      <a:pt x="29334" y="278333"/>
                    </a:cubicBezTo>
                    <a:lnTo>
                      <a:pt x="29334" y="278333"/>
                    </a:lnTo>
                    <a:cubicBezTo>
                      <a:pt x="13099" y="278333"/>
                      <a:pt x="0" y="265234"/>
                      <a:pt x="0" y="249000"/>
                    </a:cubicBezTo>
                    <a:lnTo>
                      <a:pt x="0" y="0"/>
                    </a:lnTo>
                    <a:lnTo>
                      <a:pt x="208470" y="0"/>
                    </a:lnTo>
                    <a:lnTo>
                      <a:pt x="208470" y="45456"/>
                    </a:lnTo>
                    <a:close/>
                  </a:path>
                </a:pathLst>
              </a:custGeom>
              <a:noFill/>
              <a:ln w="9525" cap="rnd">
                <a:solidFill>
                  <a:schemeClr val="tx2"/>
                </a:solidFill>
                <a:prstDash val="solid"/>
                <a:round/>
              </a:ln>
            </p:spPr>
            <p:txBody>
              <a:bodyPr rtlCol="0" anchor="ctr"/>
              <a:lstStyle/>
              <a:p>
                <a:endParaRPr lang="ca-ES"/>
              </a:p>
            </p:txBody>
          </p:sp>
          <p:sp>
            <p:nvSpPr>
              <p:cNvPr id="61" name="Freeform: Shape 83">
                <a:extLst>
                  <a:ext uri="{FF2B5EF4-FFF2-40B4-BE49-F238E27FC236}">
                    <a16:creationId xmlns:a16="http://schemas.microsoft.com/office/drawing/2014/main" id="{4986AA3E-5268-2E1A-FE5B-E42E0F4B4B0A}"/>
                  </a:ext>
                </a:extLst>
              </p:cNvPr>
              <p:cNvSpPr/>
              <p:nvPr/>
            </p:nvSpPr>
            <p:spPr>
              <a:xfrm>
                <a:off x="5333352" y="3302091"/>
                <a:ext cx="257172" cy="106698"/>
              </a:xfrm>
              <a:custGeom>
                <a:avLst/>
                <a:gdLst>
                  <a:gd name="connsiteX0" fmla="*/ 0 w 257172"/>
                  <a:gd name="connsiteY0" fmla="*/ 112 h 106698"/>
                  <a:gd name="connsiteX1" fmla="*/ 232765 w 257172"/>
                  <a:gd name="connsiteY1" fmla="*/ 112 h 106698"/>
                  <a:gd name="connsiteX2" fmla="*/ 257173 w 257172"/>
                  <a:gd name="connsiteY2" fmla="*/ 24519 h 106698"/>
                  <a:gd name="connsiteX3" fmla="*/ 257173 w 257172"/>
                  <a:gd name="connsiteY3" fmla="*/ 106698 h 106698"/>
                  <a:gd name="connsiteX4" fmla="*/ 257173 w 257172"/>
                  <a:gd name="connsiteY4" fmla="*/ 24407 h 106698"/>
                  <a:gd name="connsiteX5" fmla="*/ 232765 w 257172"/>
                  <a:gd name="connsiteY5" fmla="*/ 0 h 106698"/>
                  <a:gd name="connsiteX6" fmla="*/ 0 w 257172"/>
                  <a:gd name="connsiteY6" fmla="*/ 0 h 106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172" h="106698">
                    <a:moveTo>
                      <a:pt x="0" y="112"/>
                    </a:moveTo>
                    <a:lnTo>
                      <a:pt x="232765" y="112"/>
                    </a:lnTo>
                    <a:cubicBezTo>
                      <a:pt x="246201" y="112"/>
                      <a:pt x="257173" y="10972"/>
                      <a:pt x="257173" y="24519"/>
                    </a:cubicBezTo>
                    <a:lnTo>
                      <a:pt x="257173" y="106698"/>
                    </a:lnTo>
                    <a:lnTo>
                      <a:pt x="257173" y="24407"/>
                    </a:lnTo>
                    <a:cubicBezTo>
                      <a:pt x="257173" y="10972"/>
                      <a:pt x="246313" y="0"/>
                      <a:pt x="232765" y="0"/>
                    </a:cubicBezTo>
                    <a:lnTo>
                      <a:pt x="0" y="0"/>
                    </a:lnTo>
                    <a:close/>
                  </a:path>
                </a:pathLst>
              </a:custGeom>
              <a:noFill/>
              <a:ln w="9525" cap="rnd">
                <a:solidFill>
                  <a:schemeClr val="tx2"/>
                </a:solidFill>
                <a:prstDash val="solid"/>
                <a:round/>
              </a:ln>
            </p:spPr>
            <p:txBody>
              <a:bodyPr rtlCol="0" anchor="ctr"/>
              <a:lstStyle/>
              <a:p>
                <a:endParaRPr lang="ca-ES"/>
              </a:p>
            </p:txBody>
          </p:sp>
          <p:sp>
            <p:nvSpPr>
              <p:cNvPr id="62" name="Freeform: Shape 84">
                <a:extLst>
                  <a:ext uri="{FF2B5EF4-FFF2-40B4-BE49-F238E27FC236}">
                    <a16:creationId xmlns:a16="http://schemas.microsoft.com/office/drawing/2014/main" id="{5F58A215-647F-B55E-B5E8-D0765DAC5845}"/>
                  </a:ext>
                </a:extLst>
              </p:cNvPr>
              <p:cNvSpPr/>
              <p:nvPr/>
            </p:nvSpPr>
            <p:spPr>
              <a:xfrm>
                <a:off x="5274685" y="3535081"/>
                <a:ext cx="88000" cy="11196"/>
              </a:xfrm>
              <a:custGeom>
                <a:avLst/>
                <a:gdLst>
                  <a:gd name="connsiteX0" fmla="*/ 0 w 88000"/>
                  <a:gd name="connsiteY0" fmla="*/ 0 h 11196"/>
                  <a:gd name="connsiteX1" fmla="*/ 88001 w 88000"/>
                  <a:gd name="connsiteY1" fmla="*/ 0 h 11196"/>
                  <a:gd name="connsiteX2" fmla="*/ 0 w 88000"/>
                  <a:gd name="connsiteY2" fmla="*/ 0 h 11196"/>
                </a:gdLst>
                <a:ahLst/>
                <a:cxnLst>
                  <a:cxn ang="0">
                    <a:pos x="connsiteX0" y="connsiteY0"/>
                  </a:cxn>
                  <a:cxn ang="0">
                    <a:pos x="connsiteX1" y="connsiteY1"/>
                  </a:cxn>
                  <a:cxn ang="0">
                    <a:pos x="connsiteX2" y="connsiteY2"/>
                  </a:cxn>
                </a:cxnLst>
                <a:rect l="l" t="t" r="r" b="b"/>
                <a:pathLst>
                  <a:path w="88000" h="11196">
                    <a:moveTo>
                      <a:pt x="0" y="0"/>
                    </a:moveTo>
                    <a:lnTo>
                      <a:pt x="88001" y="0"/>
                    </a:lnTo>
                    <a:lnTo>
                      <a:pt x="0" y="0"/>
                    </a:lnTo>
                    <a:close/>
                  </a:path>
                </a:pathLst>
              </a:custGeom>
              <a:noFill/>
              <a:ln w="9525" cap="rnd">
                <a:solidFill>
                  <a:schemeClr val="tx2"/>
                </a:solidFill>
                <a:prstDash val="solid"/>
                <a:round/>
              </a:ln>
            </p:spPr>
            <p:txBody>
              <a:bodyPr rtlCol="0" anchor="ctr"/>
              <a:lstStyle/>
              <a:p>
                <a:endParaRPr lang="ca-ES"/>
              </a:p>
            </p:txBody>
          </p:sp>
          <p:sp>
            <p:nvSpPr>
              <p:cNvPr id="63" name="Freeform: Shape 85">
                <a:extLst>
                  <a:ext uri="{FF2B5EF4-FFF2-40B4-BE49-F238E27FC236}">
                    <a16:creationId xmlns:a16="http://schemas.microsoft.com/office/drawing/2014/main" id="{652C33D0-B2E0-5321-2364-00BB67BA6BF7}"/>
                  </a:ext>
                </a:extLst>
              </p:cNvPr>
              <p:cNvSpPr/>
              <p:nvPr/>
            </p:nvSpPr>
            <p:spPr>
              <a:xfrm>
                <a:off x="5400304" y="3354041"/>
                <a:ext cx="146443" cy="11196"/>
              </a:xfrm>
              <a:custGeom>
                <a:avLst/>
                <a:gdLst>
                  <a:gd name="connsiteX0" fmla="*/ 0 w 146443"/>
                  <a:gd name="connsiteY0" fmla="*/ 0 h 11196"/>
                  <a:gd name="connsiteX1" fmla="*/ 146444 w 146443"/>
                  <a:gd name="connsiteY1" fmla="*/ 0 h 11196"/>
                  <a:gd name="connsiteX2" fmla="*/ 0 w 146443"/>
                  <a:gd name="connsiteY2" fmla="*/ 0 h 11196"/>
                </a:gdLst>
                <a:ahLst/>
                <a:cxnLst>
                  <a:cxn ang="0">
                    <a:pos x="connsiteX0" y="connsiteY0"/>
                  </a:cxn>
                  <a:cxn ang="0">
                    <a:pos x="connsiteX1" y="connsiteY1"/>
                  </a:cxn>
                  <a:cxn ang="0">
                    <a:pos x="connsiteX2" y="connsiteY2"/>
                  </a:cxn>
                </a:cxnLst>
                <a:rect l="l" t="t" r="r" b="b"/>
                <a:pathLst>
                  <a:path w="146443" h="11196">
                    <a:moveTo>
                      <a:pt x="0" y="0"/>
                    </a:moveTo>
                    <a:lnTo>
                      <a:pt x="146444" y="0"/>
                    </a:lnTo>
                    <a:lnTo>
                      <a:pt x="0" y="0"/>
                    </a:lnTo>
                    <a:close/>
                  </a:path>
                </a:pathLst>
              </a:custGeom>
              <a:noFill/>
              <a:ln w="9525" cap="rnd">
                <a:solidFill>
                  <a:schemeClr val="tx2"/>
                </a:solidFill>
                <a:prstDash val="solid"/>
                <a:round/>
              </a:ln>
            </p:spPr>
            <p:txBody>
              <a:bodyPr rtlCol="0" anchor="ctr"/>
              <a:lstStyle/>
              <a:p>
                <a:endParaRPr lang="ca-ES"/>
              </a:p>
            </p:txBody>
          </p:sp>
          <p:sp>
            <p:nvSpPr>
              <p:cNvPr id="64" name="Freeform: Shape 86">
                <a:extLst>
                  <a:ext uri="{FF2B5EF4-FFF2-40B4-BE49-F238E27FC236}">
                    <a16:creationId xmlns:a16="http://schemas.microsoft.com/office/drawing/2014/main" id="{6D986E4C-C7E7-DB38-2FEE-0A6DEA946A75}"/>
                  </a:ext>
                </a:extLst>
              </p:cNvPr>
              <p:cNvSpPr/>
              <p:nvPr/>
            </p:nvSpPr>
            <p:spPr>
              <a:xfrm>
                <a:off x="5400304" y="3399497"/>
                <a:ext cx="120357" cy="11196"/>
              </a:xfrm>
              <a:custGeom>
                <a:avLst/>
                <a:gdLst>
                  <a:gd name="connsiteX0" fmla="*/ 0 w 120357"/>
                  <a:gd name="connsiteY0" fmla="*/ 0 h 11196"/>
                  <a:gd name="connsiteX1" fmla="*/ 120357 w 120357"/>
                  <a:gd name="connsiteY1" fmla="*/ 0 h 11196"/>
                  <a:gd name="connsiteX2" fmla="*/ 0 w 120357"/>
                  <a:gd name="connsiteY2" fmla="*/ 0 h 11196"/>
                </a:gdLst>
                <a:ahLst/>
                <a:cxnLst>
                  <a:cxn ang="0">
                    <a:pos x="connsiteX0" y="connsiteY0"/>
                  </a:cxn>
                  <a:cxn ang="0">
                    <a:pos x="connsiteX1" y="connsiteY1"/>
                  </a:cxn>
                  <a:cxn ang="0">
                    <a:pos x="connsiteX2" y="connsiteY2"/>
                  </a:cxn>
                </a:cxnLst>
                <a:rect l="l" t="t" r="r" b="b"/>
                <a:pathLst>
                  <a:path w="120357" h="11196">
                    <a:moveTo>
                      <a:pt x="0" y="0"/>
                    </a:moveTo>
                    <a:lnTo>
                      <a:pt x="120357" y="0"/>
                    </a:lnTo>
                    <a:lnTo>
                      <a:pt x="0" y="0"/>
                    </a:lnTo>
                    <a:close/>
                  </a:path>
                </a:pathLst>
              </a:custGeom>
              <a:noFill/>
              <a:ln w="9525" cap="rnd">
                <a:solidFill>
                  <a:schemeClr val="tx2"/>
                </a:solidFill>
                <a:prstDash val="solid"/>
                <a:round/>
              </a:ln>
            </p:spPr>
            <p:txBody>
              <a:bodyPr rtlCol="0" anchor="ctr"/>
              <a:lstStyle/>
              <a:p>
                <a:endParaRPr lang="ca-ES"/>
              </a:p>
            </p:txBody>
          </p:sp>
          <p:sp>
            <p:nvSpPr>
              <p:cNvPr id="65" name="Freeform: Shape 87">
                <a:extLst>
                  <a:ext uri="{FF2B5EF4-FFF2-40B4-BE49-F238E27FC236}">
                    <a16:creationId xmlns:a16="http://schemas.microsoft.com/office/drawing/2014/main" id="{8C19F20E-FB1A-E113-A60D-8B315939826F}"/>
                  </a:ext>
                </a:extLst>
              </p:cNvPr>
              <p:cNvSpPr/>
              <p:nvPr/>
            </p:nvSpPr>
            <p:spPr>
              <a:xfrm>
                <a:off x="5400304" y="3444953"/>
                <a:ext cx="76692" cy="11196"/>
              </a:xfrm>
              <a:custGeom>
                <a:avLst/>
                <a:gdLst>
                  <a:gd name="connsiteX0" fmla="*/ 0 w 76692"/>
                  <a:gd name="connsiteY0" fmla="*/ 0 h 11196"/>
                  <a:gd name="connsiteX1" fmla="*/ 76693 w 76692"/>
                  <a:gd name="connsiteY1" fmla="*/ 0 h 11196"/>
                  <a:gd name="connsiteX2" fmla="*/ 0 w 76692"/>
                  <a:gd name="connsiteY2" fmla="*/ 0 h 11196"/>
                </a:gdLst>
                <a:ahLst/>
                <a:cxnLst>
                  <a:cxn ang="0">
                    <a:pos x="connsiteX0" y="connsiteY0"/>
                  </a:cxn>
                  <a:cxn ang="0">
                    <a:pos x="connsiteX1" y="connsiteY1"/>
                  </a:cxn>
                  <a:cxn ang="0">
                    <a:pos x="connsiteX2" y="connsiteY2"/>
                  </a:cxn>
                </a:cxnLst>
                <a:rect l="l" t="t" r="r" b="b"/>
                <a:pathLst>
                  <a:path w="76692" h="11196">
                    <a:moveTo>
                      <a:pt x="0" y="0"/>
                    </a:moveTo>
                    <a:lnTo>
                      <a:pt x="76693" y="0"/>
                    </a:lnTo>
                    <a:lnTo>
                      <a:pt x="0" y="0"/>
                    </a:lnTo>
                    <a:close/>
                  </a:path>
                </a:pathLst>
              </a:custGeom>
              <a:noFill/>
              <a:ln w="9525" cap="rnd">
                <a:solidFill>
                  <a:schemeClr val="tx2"/>
                </a:solidFill>
                <a:prstDash val="solid"/>
                <a:round/>
              </a:ln>
            </p:spPr>
            <p:txBody>
              <a:bodyPr rtlCol="0" anchor="ctr"/>
              <a:lstStyle/>
              <a:p>
                <a:endParaRPr lang="ca-ES"/>
              </a:p>
            </p:txBody>
          </p:sp>
          <p:sp>
            <p:nvSpPr>
              <p:cNvPr id="66" name="Freeform: Shape 88">
                <a:extLst>
                  <a:ext uri="{FF2B5EF4-FFF2-40B4-BE49-F238E27FC236}">
                    <a16:creationId xmlns:a16="http://schemas.microsoft.com/office/drawing/2014/main" id="{2653E816-748D-3CB0-6C59-73B214125B5D}"/>
                  </a:ext>
                </a:extLst>
              </p:cNvPr>
              <p:cNvSpPr/>
              <p:nvPr/>
            </p:nvSpPr>
            <p:spPr>
              <a:xfrm>
                <a:off x="5400304" y="3490409"/>
                <a:ext cx="53516" cy="11196"/>
              </a:xfrm>
              <a:custGeom>
                <a:avLst/>
                <a:gdLst>
                  <a:gd name="connsiteX0" fmla="*/ 0 w 53516"/>
                  <a:gd name="connsiteY0" fmla="*/ 0 h 11196"/>
                  <a:gd name="connsiteX1" fmla="*/ 53517 w 53516"/>
                  <a:gd name="connsiteY1" fmla="*/ 0 h 11196"/>
                  <a:gd name="connsiteX2" fmla="*/ 0 w 53516"/>
                  <a:gd name="connsiteY2" fmla="*/ 0 h 11196"/>
                </a:gdLst>
                <a:ahLst/>
                <a:cxnLst>
                  <a:cxn ang="0">
                    <a:pos x="connsiteX0" y="connsiteY0"/>
                  </a:cxn>
                  <a:cxn ang="0">
                    <a:pos x="connsiteX1" y="connsiteY1"/>
                  </a:cxn>
                  <a:cxn ang="0">
                    <a:pos x="connsiteX2" y="connsiteY2"/>
                  </a:cxn>
                </a:cxnLst>
                <a:rect l="l" t="t" r="r" b="b"/>
                <a:pathLst>
                  <a:path w="53516" h="11196">
                    <a:moveTo>
                      <a:pt x="0" y="0"/>
                    </a:moveTo>
                    <a:lnTo>
                      <a:pt x="53517" y="0"/>
                    </a:lnTo>
                    <a:lnTo>
                      <a:pt x="0" y="0"/>
                    </a:lnTo>
                    <a:close/>
                  </a:path>
                </a:pathLst>
              </a:custGeom>
              <a:noFill/>
              <a:ln w="9525" cap="rnd">
                <a:solidFill>
                  <a:schemeClr val="tx2"/>
                </a:solidFill>
                <a:prstDash val="solid"/>
                <a:round/>
              </a:ln>
            </p:spPr>
            <p:txBody>
              <a:bodyPr rtlCol="0" anchor="ctr"/>
              <a:lstStyle/>
              <a:p>
                <a:endParaRPr lang="ca-ES"/>
              </a:p>
            </p:txBody>
          </p:sp>
          <p:sp>
            <p:nvSpPr>
              <p:cNvPr id="67" name="Freeform: Shape 89">
                <a:extLst>
                  <a:ext uri="{FF2B5EF4-FFF2-40B4-BE49-F238E27FC236}">
                    <a16:creationId xmlns:a16="http://schemas.microsoft.com/office/drawing/2014/main" id="{85437C52-ABA2-48B2-AD95-485789079A74}"/>
                  </a:ext>
                </a:extLst>
              </p:cNvPr>
              <p:cNvSpPr/>
              <p:nvPr/>
            </p:nvSpPr>
            <p:spPr>
              <a:xfrm>
                <a:off x="5400304" y="3535752"/>
                <a:ext cx="45008" cy="11196"/>
              </a:xfrm>
              <a:custGeom>
                <a:avLst/>
                <a:gdLst>
                  <a:gd name="connsiteX0" fmla="*/ 0 w 45008"/>
                  <a:gd name="connsiteY0" fmla="*/ 0 h 11196"/>
                  <a:gd name="connsiteX1" fmla="*/ 45008 w 45008"/>
                  <a:gd name="connsiteY1" fmla="*/ 0 h 11196"/>
                  <a:gd name="connsiteX2" fmla="*/ 0 w 45008"/>
                  <a:gd name="connsiteY2" fmla="*/ 0 h 11196"/>
                </a:gdLst>
                <a:ahLst/>
                <a:cxnLst>
                  <a:cxn ang="0">
                    <a:pos x="connsiteX0" y="connsiteY0"/>
                  </a:cxn>
                  <a:cxn ang="0">
                    <a:pos x="connsiteX1" y="connsiteY1"/>
                  </a:cxn>
                  <a:cxn ang="0">
                    <a:pos x="connsiteX2" y="connsiteY2"/>
                  </a:cxn>
                </a:cxnLst>
                <a:rect l="l" t="t" r="r" b="b"/>
                <a:pathLst>
                  <a:path w="45008" h="11196">
                    <a:moveTo>
                      <a:pt x="0" y="0"/>
                    </a:moveTo>
                    <a:lnTo>
                      <a:pt x="45008" y="0"/>
                    </a:lnTo>
                    <a:lnTo>
                      <a:pt x="0" y="0"/>
                    </a:lnTo>
                    <a:close/>
                  </a:path>
                </a:pathLst>
              </a:custGeom>
              <a:noFill/>
              <a:ln w="9525" cap="rnd">
                <a:solidFill>
                  <a:schemeClr val="tx2"/>
                </a:solidFill>
                <a:prstDash val="solid"/>
                <a:round/>
              </a:ln>
            </p:spPr>
            <p:txBody>
              <a:bodyPr rtlCol="0" anchor="ctr"/>
              <a:lstStyle/>
              <a:p>
                <a:endParaRPr lang="ca-ES"/>
              </a:p>
            </p:txBody>
          </p:sp>
          <p:sp>
            <p:nvSpPr>
              <p:cNvPr id="68" name="Freeform: Shape 90">
                <a:extLst>
                  <a:ext uri="{FF2B5EF4-FFF2-40B4-BE49-F238E27FC236}">
                    <a16:creationId xmlns:a16="http://schemas.microsoft.com/office/drawing/2014/main" id="{3E85B5B4-21E4-28D4-9B11-52DDC30CD66B}"/>
                  </a:ext>
                </a:extLst>
              </p:cNvPr>
              <p:cNvSpPr/>
              <p:nvPr/>
            </p:nvSpPr>
            <p:spPr>
              <a:xfrm>
                <a:off x="5400304" y="3581208"/>
                <a:ext cx="53516" cy="11196"/>
              </a:xfrm>
              <a:custGeom>
                <a:avLst/>
                <a:gdLst>
                  <a:gd name="connsiteX0" fmla="*/ 0 w 53516"/>
                  <a:gd name="connsiteY0" fmla="*/ 0 h 11196"/>
                  <a:gd name="connsiteX1" fmla="*/ 53517 w 53516"/>
                  <a:gd name="connsiteY1" fmla="*/ 0 h 11196"/>
                  <a:gd name="connsiteX2" fmla="*/ 0 w 53516"/>
                  <a:gd name="connsiteY2" fmla="*/ 0 h 11196"/>
                </a:gdLst>
                <a:ahLst/>
                <a:cxnLst>
                  <a:cxn ang="0">
                    <a:pos x="connsiteX0" y="connsiteY0"/>
                  </a:cxn>
                  <a:cxn ang="0">
                    <a:pos x="connsiteX1" y="connsiteY1"/>
                  </a:cxn>
                  <a:cxn ang="0">
                    <a:pos x="connsiteX2" y="connsiteY2"/>
                  </a:cxn>
                </a:cxnLst>
                <a:rect l="l" t="t" r="r" b="b"/>
                <a:pathLst>
                  <a:path w="53516" h="11196">
                    <a:moveTo>
                      <a:pt x="0" y="0"/>
                    </a:moveTo>
                    <a:lnTo>
                      <a:pt x="53517" y="0"/>
                    </a:lnTo>
                    <a:lnTo>
                      <a:pt x="0" y="0"/>
                    </a:lnTo>
                    <a:close/>
                  </a:path>
                </a:pathLst>
              </a:custGeom>
              <a:noFill/>
              <a:ln w="9525" cap="rnd">
                <a:solidFill>
                  <a:schemeClr val="tx2"/>
                </a:solidFill>
                <a:prstDash val="solid"/>
                <a:round/>
              </a:ln>
            </p:spPr>
            <p:txBody>
              <a:bodyPr rtlCol="0" anchor="ctr"/>
              <a:lstStyle/>
              <a:p>
                <a:endParaRPr lang="ca-ES"/>
              </a:p>
            </p:txBody>
          </p:sp>
          <p:sp>
            <p:nvSpPr>
              <p:cNvPr id="69" name="Freeform: Shape 92">
                <a:extLst>
                  <a:ext uri="{FF2B5EF4-FFF2-40B4-BE49-F238E27FC236}">
                    <a16:creationId xmlns:a16="http://schemas.microsoft.com/office/drawing/2014/main" id="{4933F3E0-B685-32FA-DDCD-02BD438AA50B}"/>
                  </a:ext>
                </a:extLst>
              </p:cNvPr>
              <p:cNvSpPr/>
              <p:nvPr/>
            </p:nvSpPr>
            <p:spPr>
              <a:xfrm>
                <a:off x="5630943" y="3598002"/>
                <a:ext cx="25526" cy="25526"/>
              </a:xfrm>
              <a:custGeom>
                <a:avLst/>
                <a:gdLst>
                  <a:gd name="connsiteX0" fmla="*/ 0 w 25526"/>
                  <a:gd name="connsiteY0" fmla="*/ 0 h 25526"/>
                  <a:gd name="connsiteX1" fmla="*/ 25527 w 25526"/>
                  <a:gd name="connsiteY1" fmla="*/ 25527 h 25526"/>
                  <a:gd name="connsiteX2" fmla="*/ 0 w 25526"/>
                  <a:gd name="connsiteY2" fmla="*/ 0 h 25526"/>
                </a:gdLst>
                <a:ahLst/>
                <a:cxnLst>
                  <a:cxn ang="0">
                    <a:pos x="connsiteX0" y="connsiteY0"/>
                  </a:cxn>
                  <a:cxn ang="0">
                    <a:pos x="connsiteX1" y="connsiteY1"/>
                  </a:cxn>
                  <a:cxn ang="0">
                    <a:pos x="connsiteX2" y="connsiteY2"/>
                  </a:cxn>
                </a:cxnLst>
                <a:rect l="l" t="t" r="r" b="b"/>
                <a:pathLst>
                  <a:path w="25526" h="25526">
                    <a:moveTo>
                      <a:pt x="0" y="0"/>
                    </a:moveTo>
                    <a:lnTo>
                      <a:pt x="25527" y="25527"/>
                    </a:lnTo>
                    <a:lnTo>
                      <a:pt x="0" y="0"/>
                    </a:lnTo>
                    <a:close/>
                  </a:path>
                </a:pathLst>
              </a:custGeom>
              <a:noFill/>
              <a:ln w="9525" cap="rnd">
                <a:solidFill>
                  <a:schemeClr val="tx2"/>
                </a:solidFill>
                <a:prstDash val="solid"/>
                <a:round/>
              </a:ln>
            </p:spPr>
            <p:txBody>
              <a:bodyPr rtlCol="0" anchor="ctr"/>
              <a:lstStyle/>
              <a:p>
                <a:endParaRPr lang="ca-ES"/>
              </a:p>
            </p:txBody>
          </p:sp>
          <p:sp>
            <p:nvSpPr>
              <p:cNvPr id="70" name="Freeform: Shape 93">
                <a:extLst>
                  <a:ext uri="{FF2B5EF4-FFF2-40B4-BE49-F238E27FC236}">
                    <a16:creationId xmlns:a16="http://schemas.microsoft.com/office/drawing/2014/main" id="{E0702215-3E97-1175-7349-262DEC69C631}"/>
                  </a:ext>
                </a:extLst>
              </p:cNvPr>
              <p:cNvSpPr/>
              <p:nvPr/>
            </p:nvSpPr>
            <p:spPr>
              <a:xfrm>
                <a:off x="5710546" y="3677606"/>
                <a:ext cx="28213" cy="28213"/>
              </a:xfrm>
              <a:custGeom>
                <a:avLst/>
                <a:gdLst>
                  <a:gd name="connsiteX0" fmla="*/ 28214 w 28213"/>
                  <a:gd name="connsiteY0" fmla="*/ 28214 h 28213"/>
                  <a:gd name="connsiteX1" fmla="*/ 0 w 28213"/>
                  <a:gd name="connsiteY1" fmla="*/ 0 h 28213"/>
                  <a:gd name="connsiteX2" fmla="*/ 28214 w 28213"/>
                  <a:gd name="connsiteY2" fmla="*/ 28214 h 28213"/>
                </a:gdLst>
                <a:ahLst/>
                <a:cxnLst>
                  <a:cxn ang="0">
                    <a:pos x="connsiteX0" y="connsiteY0"/>
                  </a:cxn>
                  <a:cxn ang="0">
                    <a:pos x="connsiteX1" y="connsiteY1"/>
                  </a:cxn>
                  <a:cxn ang="0">
                    <a:pos x="connsiteX2" y="connsiteY2"/>
                  </a:cxn>
                </a:cxnLst>
                <a:rect l="l" t="t" r="r" b="b"/>
                <a:pathLst>
                  <a:path w="28213" h="28213">
                    <a:moveTo>
                      <a:pt x="28214" y="28214"/>
                    </a:moveTo>
                    <a:lnTo>
                      <a:pt x="0" y="0"/>
                    </a:lnTo>
                    <a:lnTo>
                      <a:pt x="28214" y="28214"/>
                    </a:lnTo>
                    <a:close/>
                  </a:path>
                </a:pathLst>
              </a:custGeom>
              <a:noFill/>
              <a:ln w="9525" cap="rnd">
                <a:solidFill>
                  <a:schemeClr val="tx2"/>
                </a:solidFill>
                <a:prstDash val="solid"/>
                <a:round/>
              </a:ln>
            </p:spPr>
            <p:txBody>
              <a:bodyPr rtlCol="0" anchor="ctr"/>
              <a:lstStyle/>
              <a:p>
                <a:endParaRPr lang="ca-ES"/>
              </a:p>
            </p:txBody>
          </p:sp>
          <p:sp>
            <p:nvSpPr>
              <p:cNvPr id="71" name="Freeform: Shape 94">
                <a:extLst>
                  <a:ext uri="{FF2B5EF4-FFF2-40B4-BE49-F238E27FC236}">
                    <a16:creationId xmlns:a16="http://schemas.microsoft.com/office/drawing/2014/main" id="{4D0F8652-A368-E50B-791B-D90AB5918DFE}"/>
                  </a:ext>
                </a:extLst>
              </p:cNvPr>
              <p:cNvSpPr/>
              <p:nvPr/>
            </p:nvSpPr>
            <p:spPr>
              <a:xfrm>
                <a:off x="5656469" y="3623641"/>
                <a:ext cx="68183" cy="68071"/>
              </a:xfrm>
              <a:custGeom>
                <a:avLst/>
                <a:gdLst>
                  <a:gd name="connsiteX0" fmla="*/ 39970 w 68183"/>
                  <a:gd name="connsiteY0" fmla="*/ 68072 h 68071"/>
                  <a:gd name="connsiteX1" fmla="*/ 54077 w 68183"/>
                  <a:gd name="connsiteY1" fmla="*/ 53965 h 68071"/>
                  <a:gd name="connsiteX2" fmla="*/ 68184 w 68183"/>
                  <a:gd name="connsiteY2" fmla="*/ 39858 h 68071"/>
                  <a:gd name="connsiteX3" fmla="*/ 28214 w 68183"/>
                  <a:gd name="connsiteY3" fmla="*/ 0 h 68071"/>
                  <a:gd name="connsiteX4" fmla="*/ 0 w 68183"/>
                  <a:gd name="connsiteY4" fmla="*/ 0 h 68071"/>
                  <a:gd name="connsiteX5" fmla="*/ 0 w 68183"/>
                  <a:gd name="connsiteY5" fmla="*/ 28102 h 6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183" h="68071">
                    <a:moveTo>
                      <a:pt x="39970" y="68072"/>
                    </a:moveTo>
                    <a:lnTo>
                      <a:pt x="54077" y="53965"/>
                    </a:lnTo>
                    <a:lnTo>
                      <a:pt x="68184" y="39858"/>
                    </a:lnTo>
                    <a:lnTo>
                      <a:pt x="28214" y="0"/>
                    </a:lnTo>
                    <a:lnTo>
                      <a:pt x="0" y="0"/>
                    </a:lnTo>
                    <a:lnTo>
                      <a:pt x="0" y="28102"/>
                    </a:lnTo>
                    <a:close/>
                  </a:path>
                </a:pathLst>
              </a:custGeom>
              <a:noFill/>
              <a:ln w="9525" cap="rnd">
                <a:solidFill>
                  <a:schemeClr val="tx2"/>
                </a:solidFill>
                <a:prstDash val="solid"/>
                <a:round/>
              </a:ln>
            </p:spPr>
            <p:txBody>
              <a:bodyPr rtlCol="0" anchor="ctr"/>
              <a:lstStyle/>
              <a:p>
                <a:endParaRPr lang="ca-ES"/>
              </a:p>
            </p:txBody>
          </p:sp>
          <p:sp>
            <p:nvSpPr>
              <p:cNvPr id="72" name="Freeform: Shape 91">
                <a:extLst>
                  <a:ext uri="{FF2B5EF4-FFF2-40B4-BE49-F238E27FC236}">
                    <a16:creationId xmlns:a16="http://schemas.microsoft.com/office/drawing/2014/main" id="{6CC899C4-D1E8-D0CE-4C54-05B81BC68464}"/>
                  </a:ext>
                </a:extLst>
              </p:cNvPr>
              <p:cNvSpPr/>
              <p:nvPr/>
            </p:nvSpPr>
            <p:spPr>
              <a:xfrm>
                <a:off x="5477809" y="3444869"/>
                <a:ext cx="179528" cy="179528"/>
              </a:xfrm>
              <a:custGeom>
                <a:avLst/>
                <a:gdLst>
                  <a:gd name="connsiteX0" fmla="*/ 26283 w 179528"/>
                  <a:gd name="connsiteY0" fmla="*/ 153246 h 179528"/>
                  <a:gd name="connsiteX1" fmla="*/ 153246 w 179528"/>
                  <a:gd name="connsiteY1" fmla="*/ 153246 h 179528"/>
                  <a:gd name="connsiteX2" fmla="*/ 153246 w 179528"/>
                  <a:gd name="connsiteY2" fmla="*/ 26283 h 179528"/>
                  <a:gd name="connsiteX3" fmla="*/ 26283 w 179528"/>
                  <a:gd name="connsiteY3" fmla="*/ 26283 h 179528"/>
                  <a:gd name="connsiteX4" fmla="*/ 26283 w 179528"/>
                  <a:gd name="connsiteY4" fmla="*/ 153246 h 179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528" h="179528">
                    <a:moveTo>
                      <a:pt x="26283" y="153246"/>
                    </a:moveTo>
                    <a:cubicBezTo>
                      <a:pt x="61326" y="188289"/>
                      <a:pt x="118202" y="188289"/>
                      <a:pt x="153246" y="153246"/>
                    </a:cubicBezTo>
                    <a:cubicBezTo>
                      <a:pt x="188289" y="118202"/>
                      <a:pt x="188289" y="61326"/>
                      <a:pt x="153246" y="26283"/>
                    </a:cubicBezTo>
                    <a:cubicBezTo>
                      <a:pt x="118202" y="-8761"/>
                      <a:pt x="61326" y="-8761"/>
                      <a:pt x="26283" y="26283"/>
                    </a:cubicBezTo>
                    <a:cubicBezTo>
                      <a:pt x="-8761" y="61326"/>
                      <a:pt x="-8761" y="118202"/>
                      <a:pt x="26283" y="153246"/>
                    </a:cubicBezTo>
                    <a:close/>
                  </a:path>
                </a:pathLst>
              </a:custGeom>
              <a:noFill/>
              <a:ln w="9525" cap="rnd">
                <a:solidFill>
                  <a:schemeClr val="accent1"/>
                </a:solidFill>
                <a:prstDash val="solid"/>
                <a:round/>
              </a:ln>
            </p:spPr>
            <p:txBody>
              <a:bodyPr rtlCol="0" anchor="ctr"/>
              <a:lstStyle/>
              <a:p>
                <a:endParaRPr lang="ca-ES"/>
              </a:p>
            </p:txBody>
          </p:sp>
        </p:grpSp>
      </p:grpSp>
      <p:grpSp>
        <p:nvGrpSpPr>
          <p:cNvPr id="73" name="Grupo 126">
            <a:extLst>
              <a:ext uri="{FF2B5EF4-FFF2-40B4-BE49-F238E27FC236}">
                <a16:creationId xmlns:a16="http://schemas.microsoft.com/office/drawing/2014/main" id="{08345524-405F-FC3D-09DF-CB0FB59A885E}"/>
              </a:ext>
            </a:extLst>
          </p:cNvPr>
          <p:cNvGrpSpPr/>
          <p:nvPr/>
        </p:nvGrpSpPr>
        <p:grpSpPr>
          <a:xfrm>
            <a:off x="10799315" y="2412249"/>
            <a:ext cx="1115700" cy="824730"/>
            <a:chOff x="10799315" y="2412249"/>
            <a:chExt cx="1115700" cy="824730"/>
          </a:xfrm>
        </p:grpSpPr>
        <p:sp>
          <p:nvSpPr>
            <p:cNvPr id="74" name="CuadroTexto 297">
              <a:extLst>
                <a:ext uri="{FF2B5EF4-FFF2-40B4-BE49-F238E27FC236}">
                  <a16:creationId xmlns:a16="http://schemas.microsoft.com/office/drawing/2014/main" id="{8343A001-0973-6A0E-989C-AB63A182A556}"/>
                </a:ext>
              </a:extLst>
            </p:cNvPr>
            <p:cNvSpPr txBox="1"/>
            <p:nvPr/>
          </p:nvSpPr>
          <p:spPr>
            <a:xfrm>
              <a:off x="10799315" y="2971149"/>
              <a:ext cx="1115700" cy="215444"/>
            </a:xfrm>
            <a:prstGeom prst="rect">
              <a:avLst/>
            </a:prstGeom>
            <a:noFill/>
          </p:spPr>
          <p:txBody>
            <a:bodyPr wrap="square" lIns="0" tIns="0" rIns="0" bIns="0" rtlCol="0">
              <a:spAutoFit/>
            </a:bodyPr>
            <a:lstStyle>
              <a:defPPr>
                <a:defRPr lang="es-ES"/>
              </a:defPPr>
              <a:lvl1pPr>
                <a:defRPr sz="1400">
                  <a:latin typeface="Quattrocento Sans" panose="020B0502050000020003" pitchFamily="34" charset="0"/>
                  <a:ea typeface="Open Sans SemiBold" panose="020B0706030804020204" pitchFamily="34" charset="0"/>
                  <a:cs typeface="Segoe UI Semibold" panose="020B0702040204020203" pitchFamily="34" charset="0"/>
                </a:defRPr>
              </a:lvl1pPr>
            </a:lstStyle>
            <a:p>
              <a:r>
                <a:rPr lang="ca-ES" dirty="0"/>
                <a:t>CREATIVITAT</a:t>
              </a:r>
            </a:p>
          </p:txBody>
        </p:sp>
        <p:cxnSp>
          <p:nvCxnSpPr>
            <p:cNvPr id="75" name="Conector recto 230">
              <a:extLst>
                <a:ext uri="{FF2B5EF4-FFF2-40B4-BE49-F238E27FC236}">
                  <a16:creationId xmlns:a16="http://schemas.microsoft.com/office/drawing/2014/main" id="{05EDCFC9-20C3-2C21-F0A7-DBBD29BF4B3F}"/>
                </a:ext>
              </a:extLst>
            </p:cNvPr>
            <p:cNvCxnSpPr>
              <a:cxnSpLocks/>
            </p:cNvCxnSpPr>
            <p:nvPr/>
          </p:nvCxnSpPr>
          <p:spPr>
            <a:xfrm flipV="1">
              <a:off x="10807100" y="3236978"/>
              <a:ext cx="360000" cy="1"/>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76" name="Graphic 321">
              <a:extLst>
                <a:ext uri="{FF2B5EF4-FFF2-40B4-BE49-F238E27FC236}">
                  <a16:creationId xmlns:a16="http://schemas.microsoft.com/office/drawing/2014/main" id="{AEF5EAEA-90F8-C33E-C580-98762533A924}"/>
                </a:ext>
              </a:extLst>
            </p:cNvPr>
            <p:cNvGrpSpPr/>
            <p:nvPr/>
          </p:nvGrpSpPr>
          <p:grpSpPr>
            <a:xfrm>
              <a:off x="10804321" y="2412249"/>
              <a:ext cx="507227" cy="449023"/>
              <a:chOff x="5248035" y="4614293"/>
              <a:chExt cx="507226" cy="449023"/>
            </a:xfrm>
            <a:noFill/>
          </p:grpSpPr>
          <p:grpSp>
            <p:nvGrpSpPr>
              <p:cNvPr id="77" name="Graphic 321">
                <a:extLst>
                  <a:ext uri="{FF2B5EF4-FFF2-40B4-BE49-F238E27FC236}">
                    <a16:creationId xmlns:a16="http://schemas.microsoft.com/office/drawing/2014/main" id="{BD5587EA-2105-7339-853E-5D08B9EDE9DE}"/>
                  </a:ext>
                </a:extLst>
              </p:cNvPr>
              <p:cNvGrpSpPr/>
              <p:nvPr/>
            </p:nvGrpSpPr>
            <p:grpSpPr>
              <a:xfrm>
                <a:off x="5248035" y="4654055"/>
                <a:ext cx="507226" cy="409261"/>
                <a:chOff x="5248035" y="4654055"/>
                <a:chExt cx="507226" cy="409261"/>
              </a:xfrm>
              <a:noFill/>
            </p:grpSpPr>
            <p:grpSp>
              <p:nvGrpSpPr>
                <p:cNvPr id="82" name="Graphic 321">
                  <a:extLst>
                    <a:ext uri="{FF2B5EF4-FFF2-40B4-BE49-F238E27FC236}">
                      <a16:creationId xmlns:a16="http://schemas.microsoft.com/office/drawing/2014/main" id="{3DC707EC-7C0E-925A-DD57-BE2E5970868C}"/>
                    </a:ext>
                  </a:extLst>
                </p:cNvPr>
                <p:cNvGrpSpPr/>
                <p:nvPr/>
              </p:nvGrpSpPr>
              <p:grpSpPr>
                <a:xfrm>
                  <a:off x="5248035" y="4714332"/>
                  <a:ext cx="507226" cy="348984"/>
                  <a:chOff x="5248035" y="4714332"/>
                  <a:chExt cx="507226" cy="348984"/>
                </a:xfrm>
                <a:noFill/>
              </p:grpSpPr>
              <p:sp>
                <p:nvSpPr>
                  <p:cNvPr id="86" name="Freeform: Shape 118">
                    <a:extLst>
                      <a:ext uri="{FF2B5EF4-FFF2-40B4-BE49-F238E27FC236}">
                        <a16:creationId xmlns:a16="http://schemas.microsoft.com/office/drawing/2014/main" id="{3C56DE07-CE45-70F7-6A30-E69B12EAB06F}"/>
                      </a:ext>
                    </a:extLst>
                  </p:cNvPr>
                  <p:cNvSpPr/>
                  <p:nvPr/>
                </p:nvSpPr>
                <p:spPr>
                  <a:xfrm>
                    <a:off x="5616959" y="5001196"/>
                    <a:ext cx="138303" cy="62121"/>
                  </a:xfrm>
                  <a:custGeom>
                    <a:avLst/>
                    <a:gdLst>
                      <a:gd name="connsiteX0" fmla="*/ 0 w 138303"/>
                      <a:gd name="connsiteY0" fmla="*/ 62121 h 62121"/>
                      <a:gd name="connsiteX1" fmla="*/ 0 w 138303"/>
                      <a:gd name="connsiteY1" fmla="*/ 28237 h 62121"/>
                      <a:gd name="connsiteX2" fmla="*/ 16827 w 138303"/>
                      <a:gd name="connsiteY2" fmla="*/ 5993 h 62121"/>
                      <a:gd name="connsiteX3" fmla="*/ 38264 w 138303"/>
                      <a:gd name="connsiteY3" fmla="*/ 0 h 62121"/>
                      <a:gd name="connsiteX4" fmla="*/ 69152 w 138303"/>
                      <a:gd name="connsiteY4" fmla="*/ 27200 h 62121"/>
                      <a:gd name="connsiteX5" fmla="*/ 98541 w 138303"/>
                      <a:gd name="connsiteY5" fmla="*/ 0 h 62121"/>
                      <a:gd name="connsiteX6" fmla="*/ 121246 w 138303"/>
                      <a:gd name="connsiteY6" fmla="*/ 6108 h 62121"/>
                      <a:gd name="connsiteX7" fmla="*/ 138303 w 138303"/>
                      <a:gd name="connsiteY7" fmla="*/ 28352 h 62121"/>
                      <a:gd name="connsiteX8" fmla="*/ 138303 w 138303"/>
                      <a:gd name="connsiteY8" fmla="*/ 62121 h 6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303" h="62121">
                        <a:moveTo>
                          <a:pt x="0" y="62121"/>
                        </a:moveTo>
                        <a:lnTo>
                          <a:pt x="0" y="28237"/>
                        </a:lnTo>
                        <a:cubicBezTo>
                          <a:pt x="0" y="17864"/>
                          <a:pt x="6915" y="8759"/>
                          <a:pt x="16827" y="5993"/>
                        </a:cubicBezTo>
                        <a:lnTo>
                          <a:pt x="38264" y="0"/>
                        </a:lnTo>
                        <a:lnTo>
                          <a:pt x="69152" y="27200"/>
                        </a:lnTo>
                        <a:lnTo>
                          <a:pt x="98541" y="0"/>
                        </a:lnTo>
                        <a:lnTo>
                          <a:pt x="121246" y="6108"/>
                        </a:lnTo>
                        <a:cubicBezTo>
                          <a:pt x="131273" y="8759"/>
                          <a:pt x="138303" y="17979"/>
                          <a:pt x="138303" y="28352"/>
                        </a:cubicBezTo>
                        <a:lnTo>
                          <a:pt x="138303" y="62121"/>
                        </a:lnTo>
                      </a:path>
                    </a:pathLst>
                  </a:custGeom>
                  <a:noFill/>
                  <a:ln w="9525" cap="rnd">
                    <a:solidFill>
                      <a:schemeClr val="tx2"/>
                    </a:solidFill>
                    <a:prstDash val="solid"/>
                    <a:round/>
                  </a:ln>
                </p:spPr>
                <p:txBody>
                  <a:bodyPr rtlCol="0" anchor="ctr"/>
                  <a:lstStyle/>
                  <a:p>
                    <a:endParaRPr lang="ca-ES"/>
                  </a:p>
                </p:txBody>
              </p:sp>
              <p:sp>
                <p:nvSpPr>
                  <p:cNvPr id="87" name="Freeform: Shape 119">
                    <a:extLst>
                      <a:ext uri="{FF2B5EF4-FFF2-40B4-BE49-F238E27FC236}">
                        <a16:creationId xmlns:a16="http://schemas.microsoft.com/office/drawing/2014/main" id="{89CD4F53-20BE-395D-4E37-53132C9C4542}"/>
                      </a:ext>
                    </a:extLst>
                  </p:cNvPr>
                  <p:cNvSpPr/>
                  <p:nvPr/>
                </p:nvSpPr>
                <p:spPr>
                  <a:xfrm>
                    <a:off x="5432555" y="5001196"/>
                    <a:ext cx="138303" cy="62121"/>
                  </a:xfrm>
                  <a:custGeom>
                    <a:avLst/>
                    <a:gdLst>
                      <a:gd name="connsiteX0" fmla="*/ 0 w 138303"/>
                      <a:gd name="connsiteY0" fmla="*/ 62121 h 62121"/>
                      <a:gd name="connsiteX1" fmla="*/ 0 w 138303"/>
                      <a:gd name="connsiteY1" fmla="*/ 28237 h 62121"/>
                      <a:gd name="connsiteX2" fmla="*/ 16827 w 138303"/>
                      <a:gd name="connsiteY2" fmla="*/ 5993 h 62121"/>
                      <a:gd name="connsiteX3" fmla="*/ 38264 w 138303"/>
                      <a:gd name="connsiteY3" fmla="*/ 0 h 62121"/>
                      <a:gd name="connsiteX4" fmla="*/ 69152 w 138303"/>
                      <a:gd name="connsiteY4" fmla="*/ 27200 h 62121"/>
                      <a:gd name="connsiteX5" fmla="*/ 98541 w 138303"/>
                      <a:gd name="connsiteY5" fmla="*/ 0 h 62121"/>
                      <a:gd name="connsiteX6" fmla="*/ 121246 w 138303"/>
                      <a:gd name="connsiteY6" fmla="*/ 6108 h 62121"/>
                      <a:gd name="connsiteX7" fmla="*/ 138303 w 138303"/>
                      <a:gd name="connsiteY7" fmla="*/ 28352 h 62121"/>
                      <a:gd name="connsiteX8" fmla="*/ 138303 w 138303"/>
                      <a:gd name="connsiteY8" fmla="*/ 62121 h 6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303" h="62121">
                        <a:moveTo>
                          <a:pt x="0" y="62121"/>
                        </a:moveTo>
                        <a:lnTo>
                          <a:pt x="0" y="28237"/>
                        </a:lnTo>
                        <a:cubicBezTo>
                          <a:pt x="0" y="17864"/>
                          <a:pt x="6915" y="8759"/>
                          <a:pt x="16827" y="5993"/>
                        </a:cubicBezTo>
                        <a:lnTo>
                          <a:pt x="38264" y="0"/>
                        </a:lnTo>
                        <a:lnTo>
                          <a:pt x="69152" y="27200"/>
                        </a:lnTo>
                        <a:lnTo>
                          <a:pt x="98541" y="0"/>
                        </a:lnTo>
                        <a:lnTo>
                          <a:pt x="121246" y="6108"/>
                        </a:lnTo>
                        <a:cubicBezTo>
                          <a:pt x="131273" y="8759"/>
                          <a:pt x="138303" y="17979"/>
                          <a:pt x="138303" y="28352"/>
                        </a:cubicBezTo>
                        <a:lnTo>
                          <a:pt x="138303" y="62121"/>
                        </a:lnTo>
                      </a:path>
                    </a:pathLst>
                  </a:custGeom>
                  <a:noFill/>
                  <a:ln w="9525" cap="rnd">
                    <a:solidFill>
                      <a:schemeClr val="tx2"/>
                    </a:solidFill>
                    <a:prstDash val="solid"/>
                    <a:round/>
                  </a:ln>
                </p:spPr>
                <p:txBody>
                  <a:bodyPr rtlCol="0" anchor="ctr"/>
                  <a:lstStyle/>
                  <a:p>
                    <a:endParaRPr lang="ca-ES"/>
                  </a:p>
                </p:txBody>
              </p:sp>
              <p:sp>
                <p:nvSpPr>
                  <p:cNvPr id="88" name="Freeform: Shape 120">
                    <a:extLst>
                      <a:ext uri="{FF2B5EF4-FFF2-40B4-BE49-F238E27FC236}">
                        <a16:creationId xmlns:a16="http://schemas.microsoft.com/office/drawing/2014/main" id="{96AF909F-8718-3ABB-0C55-FEEC1176A4E2}"/>
                      </a:ext>
                    </a:extLst>
                  </p:cNvPr>
                  <p:cNvSpPr/>
                  <p:nvPr/>
                </p:nvSpPr>
                <p:spPr>
                  <a:xfrm>
                    <a:off x="5432555" y="4714332"/>
                    <a:ext cx="138303" cy="62121"/>
                  </a:xfrm>
                  <a:custGeom>
                    <a:avLst/>
                    <a:gdLst>
                      <a:gd name="connsiteX0" fmla="*/ 0 w 138303"/>
                      <a:gd name="connsiteY0" fmla="*/ 62121 h 62121"/>
                      <a:gd name="connsiteX1" fmla="*/ 0 w 138303"/>
                      <a:gd name="connsiteY1" fmla="*/ 28237 h 62121"/>
                      <a:gd name="connsiteX2" fmla="*/ 16827 w 138303"/>
                      <a:gd name="connsiteY2" fmla="*/ 5993 h 62121"/>
                      <a:gd name="connsiteX3" fmla="*/ 38264 w 138303"/>
                      <a:gd name="connsiteY3" fmla="*/ 0 h 62121"/>
                      <a:gd name="connsiteX4" fmla="*/ 69152 w 138303"/>
                      <a:gd name="connsiteY4" fmla="*/ 27200 h 62121"/>
                      <a:gd name="connsiteX5" fmla="*/ 98541 w 138303"/>
                      <a:gd name="connsiteY5" fmla="*/ 0 h 62121"/>
                      <a:gd name="connsiteX6" fmla="*/ 121246 w 138303"/>
                      <a:gd name="connsiteY6" fmla="*/ 6108 h 62121"/>
                      <a:gd name="connsiteX7" fmla="*/ 138303 w 138303"/>
                      <a:gd name="connsiteY7" fmla="*/ 28352 h 62121"/>
                      <a:gd name="connsiteX8" fmla="*/ 138303 w 138303"/>
                      <a:gd name="connsiteY8" fmla="*/ 62121 h 6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303" h="62121">
                        <a:moveTo>
                          <a:pt x="0" y="62121"/>
                        </a:moveTo>
                        <a:lnTo>
                          <a:pt x="0" y="28237"/>
                        </a:lnTo>
                        <a:cubicBezTo>
                          <a:pt x="0" y="17864"/>
                          <a:pt x="6915" y="8759"/>
                          <a:pt x="16827" y="5993"/>
                        </a:cubicBezTo>
                        <a:lnTo>
                          <a:pt x="38264" y="0"/>
                        </a:lnTo>
                        <a:lnTo>
                          <a:pt x="69152" y="27200"/>
                        </a:lnTo>
                        <a:lnTo>
                          <a:pt x="98541" y="0"/>
                        </a:lnTo>
                        <a:lnTo>
                          <a:pt x="121246" y="6108"/>
                        </a:lnTo>
                        <a:cubicBezTo>
                          <a:pt x="131273" y="8759"/>
                          <a:pt x="138303" y="17979"/>
                          <a:pt x="138303" y="28352"/>
                        </a:cubicBezTo>
                        <a:lnTo>
                          <a:pt x="138303" y="62121"/>
                        </a:lnTo>
                      </a:path>
                    </a:pathLst>
                  </a:custGeom>
                  <a:noFill/>
                  <a:ln w="9525" cap="rnd">
                    <a:solidFill>
                      <a:schemeClr val="tx2"/>
                    </a:solidFill>
                    <a:prstDash val="solid"/>
                    <a:round/>
                  </a:ln>
                </p:spPr>
                <p:txBody>
                  <a:bodyPr rtlCol="0" anchor="ctr"/>
                  <a:lstStyle/>
                  <a:p>
                    <a:endParaRPr lang="ca-ES"/>
                  </a:p>
                </p:txBody>
              </p:sp>
              <p:sp>
                <p:nvSpPr>
                  <p:cNvPr id="89" name="Freeform: Shape 121">
                    <a:extLst>
                      <a:ext uri="{FF2B5EF4-FFF2-40B4-BE49-F238E27FC236}">
                        <a16:creationId xmlns:a16="http://schemas.microsoft.com/office/drawing/2014/main" id="{2391004D-8C9A-75BC-FBBD-D6C427D31500}"/>
                      </a:ext>
                    </a:extLst>
                  </p:cNvPr>
                  <p:cNvSpPr/>
                  <p:nvPr/>
                </p:nvSpPr>
                <p:spPr>
                  <a:xfrm>
                    <a:off x="5248035" y="5001196"/>
                    <a:ext cx="138303" cy="62121"/>
                  </a:xfrm>
                  <a:custGeom>
                    <a:avLst/>
                    <a:gdLst>
                      <a:gd name="connsiteX0" fmla="*/ 0 w 138303"/>
                      <a:gd name="connsiteY0" fmla="*/ 62121 h 62121"/>
                      <a:gd name="connsiteX1" fmla="*/ 0 w 138303"/>
                      <a:gd name="connsiteY1" fmla="*/ 28237 h 62121"/>
                      <a:gd name="connsiteX2" fmla="*/ 16827 w 138303"/>
                      <a:gd name="connsiteY2" fmla="*/ 5993 h 62121"/>
                      <a:gd name="connsiteX3" fmla="*/ 38264 w 138303"/>
                      <a:gd name="connsiteY3" fmla="*/ 0 h 62121"/>
                      <a:gd name="connsiteX4" fmla="*/ 69152 w 138303"/>
                      <a:gd name="connsiteY4" fmla="*/ 27200 h 62121"/>
                      <a:gd name="connsiteX5" fmla="*/ 98541 w 138303"/>
                      <a:gd name="connsiteY5" fmla="*/ 0 h 62121"/>
                      <a:gd name="connsiteX6" fmla="*/ 121246 w 138303"/>
                      <a:gd name="connsiteY6" fmla="*/ 6108 h 62121"/>
                      <a:gd name="connsiteX7" fmla="*/ 138303 w 138303"/>
                      <a:gd name="connsiteY7" fmla="*/ 28352 h 62121"/>
                      <a:gd name="connsiteX8" fmla="*/ 138303 w 138303"/>
                      <a:gd name="connsiteY8" fmla="*/ 62121 h 6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303" h="62121">
                        <a:moveTo>
                          <a:pt x="0" y="62121"/>
                        </a:moveTo>
                        <a:lnTo>
                          <a:pt x="0" y="28237"/>
                        </a:lnTo>
                        <a:cubicBezTo>
                          <a:pt x="0" y="17864"/>
                          <a:pt x="6915" y="8759"/>
                          <a:pt x="16827" y="5993"/>
                        </a:cubicBezTo>
                        <a:lnTo>
                          <a:pt x="38264" y="0"/>
                        </a:lnTo>
                        <a:lnTo>
                          <a:pt x="69152" y="27200"/>
                        </a:lnTo>
                        <a:lnTo>
                          <a:pt x="98541" y="0"/>
                        </a:lnTo>
                        <a:lnTo>
                          <a:pt x="121246" y="6108"/>
                        </a:lnTo>
                        <a:cubicBezTo>
                          <a:pt x="131273" y="8759"/>
                          <a:pt x="138303" y="17979"/>
                          <a:pt x="138303" y="28352"/>
                        </a:cubicBezTo>
                        <a:lnTo>
                          <a:pt x="138303" y="62121"/>
                        </a:lnTo>
                      </a:path>
                    </a:pathLst>
                  </a:custGeom>
                  <a:noFill/>
                  <a:ln w="9525" cap="rnd">
                    <a:solidFill>
                      <a:schemeClr val="tx2"/>
                    </a:solidFill>
                    <a:prstDash val="solid"/>
                    <a:round/>
                  </a:ln>
                </p:spPr>
                <p:txBody>
                  <a:bodyPr rtlCol="0" anchor="ctr"/>
                  <a:lstStyle/>
                  <a:p>
                    <a:endParaRPr lang="ca-ES"/>
                  </a:p>
                </p:txBody>
              </p:sp>
              <p:sp>
                <p:nvSpPr>
                  <p:cNvPr id="90" name="Freeform: Shape 122">
                    <a:extLst>
                      <a:ext uri="{FF2B5EF4-FFF2-40B4-BE49-F238E27FC236}">
                        <a16:creationId xmlns:a16="http://schemas.microsoft.com/office/drawing/2014/main" id="{B8918E98-0551-109E-F671-EFB8EAE49D7D}"/>
                      </a:ext>
                    </a:extLst>
                  </p:cNvPr>
                  <p:cNvSpPr/>
                  <p:nvPr/>
                </p:nvSpPr>
                <p:spPr>
                  <a:xfrm>
                    <a:off x="5316495" y="4831544"/>
                    <a:ext cx="368808" cy="46101"/>
                  </a:xfrm>
                  <a:custGeom>
                    <a:avLst/>
                    <a:gdLst>
                      <a:gd name="connsiteX0" fmla="*/ 0 w 368808"/>
                      <a:gd name="connsiteY0" fmla="*/ 46101 h 46101"/>
                      <a:gd name="connsiteX1" fmla="*/ 0 w 368808"/>
                      <a:gd name="connsiteY1" fmla="*/ 0 h 46101"/>
                      <a:gd name="connsiteX2" fmla="*/ 368809 w 368808"/>
                      <a:gd name="connsiteY2" fmla="*/ 0 h 46101"/>
                      <a:gd name="connsiteX3" fmla="*/ 368809 w 368808"/>
                      <a:gd name="connsiteY3" fmla="*/ 46101 h 46101"/>
                    </a:gdLst>
                    <a:ahLst/>
                    <a:cxnLst>
                      <a:cxn ang="0">
                        <a:pos x="connsiteX0" y="connsiteY0"/>
                      </a:cxn>
                      <a:cxn ang="0">
                        <a:pos x="connsiteX1" y="connsiteY1"/>
                      </a:cxn>
                      <a:cxn ang="0">
                        <a:pos x="connsiteX2" y="connsiteY2"/>
                      </a:cxn>
                      <a:cxn ang="0">
                        <a:pos x="connsiteX3" y="connsiteY3"/>
                      </a:cxn>
                    </a:cxnLst>
                    <a:rect l="l" t="t" r="r" b="b"/>
                    <a:pathLst>
                      <a:path w="368808" h="46101">
                        <a:moveTo>
                          <a:pt x="0" y="46101"/>
                        </a:moveTo>
                        <a:lnTo>
                          <a:pt x="0" y="0"/>
                        </a:lnTo>
                        <a:lnTo>
                          <a:pt x="368809" y="0"/>
                        </a:lnTo>
                        <a:lnTo>
                          <a:pt x="368809" y="46101"/>
                        </a:lnTo>
                      </a:path>
                    </a:pathLst>
                  </a:custGeom>
                  <a:noFill/>
                  <a:ln w="9525" cap="rnd">
                    <a:solidFill>
                      <a:schemeClr val="tx2"/>
                    </a:solidFill>
                    <a:prstDash val="solid"/>
                    <a:round/>
                  </a:ln>
                </p:spPr>
                <p:txBody>
                  <a:bodyPr rtlCol="0" anchor="ctr"/>
                  <a:lstStyle/>
                  <a:p>
                    <a:endParaRPr lang="ca-ES"/>
                  </a:p>
                </p:txBody>
              </p:sp>
              <p:sp>
                <p:nvSpPr>
                  <p:cNvPr id="91" name="Freeform: Shape 123">
                    <a:extLst>
                      <a:ext uri="{FF2B5EF4-FFF2-40B4-BE49-F238E27FC236}">
                        <a16:creationId xmlns:a16="http://schemas.microsoft.com/office/drawing/2014/main" id="{B128B1B4-332B-8BEC-B973-EF1924BB355B}"/>
                      </a:ext>
                    </a:extLst>
                  </p:cNvPr>
                  <p:cNvSpPr/>
                  <p:nvPr/>
                </p:nvSpPr>
                <p:spPr>
                  <a:xfrm>
                    <a:off x="5500899" y="4788901"/>
                    <a:ext cx="11525" cy="88744"/>
                  </a:xfrm>
                  <a:custGeom>
                    <a:avLst/>
                    <a:gdLst>
                      <a:gd name="connsiteX0" fmla="*/ 0 w 11525"/>
                      <a:gd name="connsiteY0" fmla="*/ 88744 h 88744"/>
                      <a:gd name="connsiteX1" fmla="*/ 0 w 11525"/>
                      <a:gd name="connsiteY1" fmla="*/ 0 h 88744"/>
                    </a:gdLst>
                    <a:ahLst/>
                    <a:cxnLst>
                      <a:cxn ang="0">
                        <a:pos x="connsiteX0" y="connsiteY0"/>
                      </a:cxn>
                      <a:cxn ang="0">
                        <a:pos x="connsiteX1" y="connsiteY1"/>
                      </a:cxn>
                    </a:cxnLst>
                    <a:rect l="l" t="t" r="r" b="b"/>
                    <a:pathLst>
                      <a:path w="11525" h="88744">
                        <a:moveTo>
                          <a:pt x="0" y="88744"/>
                        </a:moveTo>
                        <a:lnTo>
                          <a:pt x="0" y="0"/>
                        </a:lnTo>
                      </a:path>
                    </a:pathLst>
                  </a:custGeom>
                  <a:ln w="9525" cap="rnd">
                    <a:solidFill>
                      <a:schemeClr val="tx2"/>
                    </a:solidFill>
                    <a:prstDash val="solid"/>
                    <a:round/>
                  </a:ln>
                </p:spPr>
                <p:txBody>
                  <a:bodyPr rtlCol="0" anchor="ctr"/>
                  <a:lstStyle/>
                  <a:p>
                    <a:endParaRPr lang="ca-ES"/>
                  </a:p>
                </p:txBody>
              </p:sp>
            </p:grpSp>
            <p:grpSp>
              <p:nvGrpSpPr>
                <p:cNvPr id="83" name="Graphic 321">
                  <a:extLst>
                    <a:ext uri="{FF2B5EF4-FFF2-40B4-BE49-F238E27FC236}">
                      <a16:creationId xmlns:a16="http://schemas.microsoft.com/office/drawing/2014/main" id="{54DFA16B-270D-D64E-7F53-577663A4456D}"/>
                    </a:ext>
                  </a:extLst>
                </p:cNvPr>
                <p:cNvGrpSpPr/>
                <p:nvPr/>
              </p:nvGrpSpPr>
              <p:grpSpPr>
                <a:xfrm>
                  <a:off x="5321682" y="4654055"/>
                  <a:ext cx="359934" cy="142336"/>
                  <a:chOff x="5321682" y="4654055"/>
                  <a:chExt cx="359934" cy="142336"/>
                </a:xfrm>
                <a:noFill/>
              </p:grpSpPr>
              <p:sp>
                <p:nvSpPr>
                  <p:cNvPr id="84" name="Freeform: Shape 125">
                    <a:extLst>
                      <a:ext uri="{FF2B5EF4-FFF2-40B4-BE49-F238E27FC236}">
                        <a16:creationId xmlns:a16="http://schemas.microsoft.com/office/drawing/2014/main" id="{3F30E350-D6CF-03C5-9BF3-DE49F7AA3CF5}"/>
                      </a:ext>
                    </a:extLst>
                  </p:cNvPr>
                  <p:cNvSpPr/>
                  <p:nvPr/>
                </p:nvSpPr>
                <p:spPr>
                  <a:xfrm>
                    <a:off x="5321682" y="4654170"/>
                    <a:ext cx="119517" cy="142221"/>
                  </a:xfrm>
                  <a:custGeom>
                    <a:avLst/>
                    <a:gdLst>
                      <a:gd name="connsiteX0" fmla="*/ 119517 w 119517"/>
                      <a:gd name="connsiteY0" fmla="*/ 4380 h 142221"/>
                      <a:gd name="connsiteX1" fmla="*/ 90358 w 119517"/>
                      <a:gd name="connsiteY1" fmla="*/ 17403 h 142221"/>
                      <a:gd name="connsiteX2" fmla="*/ 70074 w 119517"/>
                      <a:gd name="connsiteY2" fmla="*/ 0 h 142221"/>
                      <a:gd name="connsiteX3" fmla="*/ 44142 w 119517"/>
                      <a:gd name="connsiteY3" fmla="*/ 20976 h 142221"/>
                      <a:gd name="connsiteX4" fmla="*/ 56935 w 119517"/>
                      <a:gd name="connsiteY4" fmla="*/ 44487 h 142221"/>
                      <a:gd name="connsiteX5" fmla="*/ 38149 w 119517"/>
                      <a:gd name="connsiteY5" fmla="*/ 70304 h 142221"/>
                      <a:gd name="connsiteX6" fmla="*/ 11986 w 119517"/>
                      <a:gd name="connsiteY6" fmla="*/ 65348 h 142221"/>
                      <a:gd name="connsiteX7" fmla="*/ 0 w 119517"/>
                      <a:gd name="connsiteY7" fmla="*/ 96466 h 142221"/>
                      <a:gd name="connsiteX8" fmla="*/ 22820 w 119517"/>
                      <a:gd name="connsiteY8" fmla="*/ 110412 h 142221"/>
                      <a:gd name="connsiteX9" fmla="*/ 19478 w 119517"/>
                      <a:gd name="connsiteY9" fmla="*/ 142222 h 14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517" h="142221">
                        <a:moveTo>
                          <a:pt x="119517" y="4380"/>
                        </a:moveTo>
                        <a:cubicBezTo>
                          <a:pt x="109144" y="7607"/>
                          <a:pt x="99463" y="12102"/>
                          <a:pt x="90358" y="17403"/>
                        </a:cubicBezTo>
                        <a:lnTo>
                          <a:pt x="70074" y="0"/>
                        </a:lnTo>
                        <a:lnTo>
                          <a:pt x="44142" y="20976"/>
                        </a:lnTo>
                        <a:lnTo>
                          <a:pt x="56935" y="44487"/>
                        </a:lnTo>
                        <a:cubicBezTo>
                          <a:pt x="49789" y="52325"/>
                          <a:pt x="43450" y="61084"/>
                          <a:pt x="38149" y="70304"/>
                        </a:cubicBezTo>
                        <a:lnTo>
                          <a:pt x="11986" y="65348"/>
                        </a:lnTo>
                        <a:lnTo>
                          <a:pt x="0" y="96466"/>
                        </a:lnTo>
                        <a:lnTo>
                          <a:pt x="22820" y="110412"/>
                        </a:lnTo>
                        <a:cubicBezTo>
                          <a:pt x="20515" y="120669"/>
                          <a:pt x="19593" y="133693"/>
                          <a:pt x="19478" y="142222"/>
                        </a:cubicBezTo>
                      </a:path>
                    </a:pathLst>
                  </a:custGeom>
                  <a:noFill/>
                  <a:ln w="9525" cap="rnd">
                    <a:solidFill>
                      <a:schemeClr val="accent1"/>
                    </a:solidFill>
                    <a:prstDash val="solid"/>
                    <a:round/>
                  </a:ln>
                </p:spPr>
                <p:txBody>
                  <a:bodyPr rtlCol="0" anchor="ctr"/>
                  <a:lstStyle/>
                  <a:p>
                    <a:endParaRPr lang="ca-ES"/>
                  </a:p>
                </p:txBody>
              </p:sp>
              <p:sp>
                <p:nvSpPr>
                  <p:cNvPr id="85" name="Freeform: Shape 126">
                    <a:extLst>
                      <a:ext uri="{FF2B5EF4-FFF2-40B4-BE49-F238E27FC236}">
                        <a16:creationId xmlns:a16="http://schemas.microsoft.com/office/drawing/2014/main" id="{4A2B8FB4-C692-021E-ED5C-144DB22CD810}"/>
                      </a:ext>
                    </a:extLst>
                  </p:cNvPr>
                  <p:cNvSpPr/>
                  <p:nvPr/>
                </p:nvSpPr>
                <p:spPr>
                  <a:xfrm>
                    <a:off x="5562099" y="4654055"/>
                    <a:ext cx="119517" cy="142221"/>
                  </a:xfrm>
                  <a:custGeom>
                    <a:avLst/>
                    <a:gdLst>
                      <a:gd name="connsiteX0" fmla="*/ 100039 w 119517"/>
                      <a:gd name="connsiteY0" fmla="*/ 142222 h 142221"/>
                      <a:gd name="connsiteX1" fmla="*/ 96697 w 119517"/>
                      <a:gd name="connsiteY1" fmla="*/ 110412 h 142221"/>
                      <a:gd name="connsiteX2" fmla="*/ 119517 w 119517"/>
                      <a:gd name="connsiteY2" fmla="*/ 96466 h 142221"/>
                      <a:gd name="connsiteX3" fmla="*/ 107531 w 119517"/>
                      <a:gd name="connsiteY3" fmla="*/ 65348 h 142221"/>
                      <a:gd name="connsiteX4" fmla="*/ 81253 w 119517"/>
                      <a:gd name="connsiteY4" fmla="*/ 70304 h 142221"/>
                      <a:gd name="connsiteX5" fmla="*/ 62467 w 119517"/>
                      <a:gd name="connsiteY5" fmla="*/ 44487 h 142221"/>
                      <a:gd name="connsiteX6" fmla="*/ 75260 w 119517"/>
                      <a:gd name="connsiteY6" fmla="*/ 20976 h 142221"/>
                      <a:gd name="connsiteX7" fmla="*/ 49328 w 119517"/>
                      <a:gd name="connsiteY7" fmla="*/ 0 h 142221"/>
                      <a:gd name="connsiteX8" fmla="*/ 29044 w 119517"/>
                      <a:gd name="connsiteY8" fmla="*/ 17403 h 142221"/>
                      <a:gd name="connsiteX9" fmla="*/ 0 w 119517"/>
                      <a:gd name="connsiteY9" fmla="*/ 4495 h 14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517" h="142221">
                        <a:moveTo>
                          <a:pt x="100039" y="142222"/>
                        </a:moveTo>
                        <a:cubicBezTo>
                          <a:pt x="100155" y="131388"/>
                          <a:pt x="99002" y="120785"/>
                          <a:pt x="96697" y="110412"/>
                        </a:cubicBezTo>
                        <a:lnTo>
                          <a:pt x="119517" y="96466"/>
                        </a:lnTo>
                        <a:lnTo>
                          <a:pt x="107531" y="65348"/>
                        </a:lnTo>
                        <a:lnTo>
                          <a:pt x="81253" y="70304"/>
                        </a:lnTo>
                        <a:cubicBezTo>
                          <a:pt x="75952" y="60969"/>
                          <a:pt x="69728" y="52325"/>
                          <a:pt x="62467" y="44487"/>
                        </a:cubicBezTo>
                        <a:lnTo>
                          <a:pt x="75260" y="20976"/>
                        </a:lnTo>
                        <a:lnTo>
                          <a:pt x="49328" y="0"/>
                        </a:lnTo>
                        <a:lnTo>
                          <a:pt x="29044" y="17403"/>
                        </a:lnTo>
                        <a:cubicBezTo>
                          <a:pt x="20054" y="12102"/>
                          <a:pt x="10373" y="7722"/>
                          <a:pt x="0" y="4495"/>
                        </a:cubicBezTo>
                      </a:path>
                    </a:pathLst>
                  </a:custGeom>
                  <a:noFill/>
                  <a:ln w="9525" cap="rnd">
                    <a:solidFill>
                      <a:schemeClr val="accent1"/>
                    </a:solidFill>
                    <a:prstDash val="solid"/>
                    <a:round/>
                  </a:ln>
                </p:spPr>
                <p:txBody>
                  <a:bodyPr rtlCol="0" anchor="ctr"/>
                  <a:lstStyle/>
                  <a:p>
                    <a:endParaRPr lang="ca-ES"/>
                  </a:p>
                </p:txBody>
              </p:sp>
            </p:grpSp>
          </p:grpSp>
          <p:sp>
            <p:nvSpPr>
              <p:cNvPr id="78" name="Freeform: Shape 127">
                <a:extLst>
                  <a:ext uri="{FF2B5EF4-FFF2-40B4-BE49-F238E27FC236}">
                    <a16:creationId xmlns:a16="http://schemas.microsoft.com/office/drawing/2014/main" id="{1FAEFA84-0DDB-E468-7170-DF7559FB42BF}"/>
                  </a:ext>
                </a:extLst>
              </p:cNvPr>
              <p:cNvSpPr/>
              <p:nvPr/>
            </p:nvSpPr>
            <p:spPr>
              <a:xfrm>
                <a:off x="5467130" y="4901157"/>
                <a:ext cx="68229" cy="68229"/>
              </a:xfrm>
              <a:custGeom>
                <a:avLst/>
                <a:gdLst>
                  <a:gd name="connsiteX0" fmla="*/ 68230 w 68229"/>
                  <a:gd name="connsiteY0" fmla="*/ 34115 h 68229"/>
                  <a:gd name="connsiteX1" fmla="*/ 34115 w 68229"/>
                  <a:gd name="connsiteY1" fmla="*/ 68229 h 68229"/>
                  <a:gd name="connsiteX2" fmla="*/ 0 w 68229"/>
                  <a:gd name="connsiteY2" fmla="*/ 34115 h 68229"/>
                  <a:gd name="connsiteX3" fmla="*/ 34115 w 68229"/>
                  <a:gd name="connsiteY3" fmla="*/ 0 h 68229"/>
                  <a:gd name="connsiteX4" fmla="*/ 68230 w 68229"/>
                  <a:gd name="connsiteY4" fmla="*/ 34115 h 68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29" h="68229">
                    <a:moveTo>
                      <a:pt x="68230" y="34115"/>
                    </a:moveTo>
                    <a:cubicBezTo>
                      <a:pt x="68230" y="53016"/>
                      <a:pt x="52901" y="68229"/>
                      <a:pt x="34115" y="68229"/>
                    </a:cubicBezTo>
                    <a:cubicBezTo>
                      <a:pt x="15213" y="68229"/>
                      <a:pt x="0" y="52901"/>
                      <a:pt x="0" y="34115"/>
                    </a:cubicBezTo>
                    <a:cubicBezTo>
                      <a:pt x="0" y="15213"/>
                      <a:pt x="15329" y="0"/>
                      <a:pt x="34115" y="0"/>
                    </a:cubicBezTo>
                    <a:cubicBezTo>
                      <a:pt x="52901" y="0"/>
                      <a:pt x="68230" y="15329"/>
                      <a:pt x="68230" y="34115"/>
                    </a:cubicBezTo>
                    <a:close/>
                  </a:path>
                </a:pathLst>
              </a:custGeom>
              <a:noFill/>
              <a:ln w="9525" cap="rnd">
                <a:solidFill>
                  <a:schemeClr val="tx2"/>
                </a:solidFill>
                <a:prstDash val="solid"/>
                <a:round/>
              </a:ln>
            </p:spPr>
            <p:txBody>
              <a:bodyPr rtlCol="0" anchor="ctr"/>
              <a:lstStyle/>
              <a:p>
                <a:endParaRPr lang="ca-ES"/>
              </a:p>
            </p:txBody>
          </p:sp>
          <p:sp>
            <p:nvSpPr>
              <p:cNvPr id="79" name="Freeform: Shape 128">
                <a:extLst>
                  <a:ext uri="{FF2B5EF4-FFF2-40B4-BE49-F238E27FC236}">
                    <a16:creationId xmlns:a16="http://schemas.microsoft.com/office/drawing/2014/main" id="{206DBC52-E4E6-EDE2-B4AF-2B438AE6E1B6}"/>
                  </a:ext>
                </a:extLst>
              </p:cNvPr>
              <p:cNvSpPr/>
              <p:nvPr/>
            </p:nvSpPr>
            <p:spPr>
              <a:xfrm>
                <a:off x="5467591" y="4614293"/>
                <a:ext cx="68229" cy="68229"/>
              </a:xfrm>
              <a:custGeom>
                <a:avLst/>
                <a:gdLst>
                  <a:gd name="connsiteX0" fmla="*/ 68230 w 68229"/>
                  <a:gd name="connsiteY0" fmla="*/ 34115 h 68229"/>
                  <a:gd name="connsiteX1" fmla="*/ 34115 w 68229"/>
                  <a:gd name="connsiteY1" fmla="*/ 68229 h 68229"/>
                  <a:gd name="connsiteX2" fmla="*/ 0 w 68229"/>
                  <a:gd name="connsiteY2" fmla="*/ 34115 h 68229"/>
                  <a:gd name="connsiteX3" fmla="*/ 34115 w 68229"/>
                  <a:gd name="connsiteY3" fmla="*/ 0 h 68229"/>
                  <a:gd name="connsiteX4" fmla="*/ 68230 w 68229"/>
                  <a:gd name="connsiteY4" fmla="*/ 34115 h 68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29" h="68229">
                    <a:moveTo>
                      <a:pt x="68230" y="34115"/>
                    </a:moveTo>
                    <a:cubicBezTo>
                      <a:pt x="68230" y="53016"/>
                      <a:pt x="52901" y="68229"/>
                      <a:pt x="34115" y="68229"/>
                    </a:cubicBezTo>
                    <a:cubicBezTo>
                      <a:pt x="15213" y="68229"/>
                      <a:pt x="0" y="52901"/>
                      <a:pt x="0" y="34115"/>
                    </a:cubicBezTo>
                    <a:cubicBezTo>
                      <a:pt x="0" y="15213"/>
                      <a:pt x="15329" y="0"/>
                      <a:pt x="34115" y="0"/>
                    </a:cubicBezTo>
                    <a:cubicBezTo>
                      <a:pt x="52901" y="0"/>
                      <a:pt x="68230" y="15329"/>
                      <a:pt x="68230" y="34115"/>
                    </a:cubicBezTo>
                    <a:close/>
                  </a:path>
                </a:pathLst>
              </a:custGeom>
              <a:noFill/>
              <a:ln w="9525" cap="rnd">
                <a:solidFill>
                  <a:schemeClr val="tx2"/>
                </a:solidFill>
                <a:prstDash val="solid"/>
                <a:round/>
              </a:ln>
            </p:spPr>
            <p:txBody>
              <a:bodyPr rtlCol="0" anchor="ctr"/>
              <a:lstStyle/>
              <a:p>
                <a:endParaRPr lang="ca-ES"/>
              </a:p>
            </p:txBody>
          </p:sp>
          <p:sp>
            <p:nvSpPr>
              <p:cNvPr id="80" name="Freeform: Shape 129">
                <a:extLst>
                  <a:ext uri="{FF2B5EF4-FFF2-40B4-BE49-F238E27FC236}">
                    <a16:creationId xmlns:a16="http://schemas.microsoft.com/office/drawing/2014/main" id="{D6824919-BF9A-681F-82EE-31B98D3AAC2C}"/>
                  </a:ext>
                </a:extLst>
              </p:cNvPr>
              <p:cNvSpPr/>
              <p:nvPr/>
            </p:nvSpPr>
            <p:spPr>
              <a:xfrm>
                <a:off x="5283187" y="4901157"/>
                <a:ext cx="68229" cy="68229"/>
              </a:xfrm>
              <a:custGeom>
                <a:avLst/>
                <a:gdLst>
                  <a:gd name="connsiteX0" fmla="*/ 68230 w 68229"/>
                  <a:gd name="connsiteY0" fmla="*/ 34115 h 68229"/>
                  <a:gd name="connsiteX1" fmla="*/ 34115 w 68229"/>
                  <a:gd name="connsiteY1" fmla="*/ 68229 h 68229"/>
                  <a:gd name="connsiteX2" fmla="*/ 0 w 68229"/>
                  <a:gd name="connsiteY2" fmla="*/ 34115 h 68229"/>
                  <a:gd name="connsiteX3" fmla="*/ 34115 w 68229"/>
                  <a:gd name="connsiteY3" fmla="*/ 0 h 68229"/>
                  <a:gd name="connsiteX4" fmla="*/ 68230 w 68229"/>
                  <a:gd name="connsiteY4" fmla="*/ 34115 h 68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29" h="68229">
                    <a:moveTo>
                      <a:pt x="68230" y="34115"/>
                    </a:moveTo>
                    <a:cubicBezTo>
                      <a:pt x="68230" y="53016"/>
                      <a:pt x="52901" y="68229"/>
                      <a:pt x="34115" y="68229"/>
                    </a:cubicBezTo>
                    <a:cubicBezTo>
                      <a:pt x="15213" y="68229"/>
                      <a:pt x="0" y="52901"/>
                      <a:pt x="0" y="34115"/>
                    </a:cubicBezTo>
                    <a:cubicBezTo>
                      <a:pt x="0" y="15213"/>
                      <a:pt x="15329" y="0"/>
                      <a:pt x="34115" y="0"/>
                    </a:cubicBezTo>
                    <a:cubicBezTo>
                      <a:pt x="52901" y="0"/>
                      <a:pt x="68230" y="15329"/>
                      <a:pt x="68230" y="34115"/>
                    </a:cubicBezTo>
                    <a:close/>
                  </a:path>
                </a:pathLst>
              </a:custGeom>
              <a:noFill/>
              <a:ln w="9525" cap="rnd">
                <a:solidFill>
                  <a:schemeClr val="tx2"/>
                </a:solidFill>
                <a:prstDash val="solid"/>
                <a:round/>
              </a:ln>
            </p:spPr>
            <p:txBody>
              <a:bodyPr rtlCol="0" anchor="ctr"/>
              <a:lstStyle/>
              <a:p>
                <a:endParaRPr lang="ca-ES"/>
              </a:p>
            </p:txBody>
          </p:sp>
          <p:sp>
            <p:nvSpPr>
              <p:cNvPr id="81" name="Freeform: Shape 130">
                <a:extLst>
                  <a:ext uri="{FF2B5EF4-FFF2-40B4-BE49-F238E27FC236}">
                    <a16:creationId xmlns:a16="http://schemas.microsoft.com/office/drawing/2014/main" id="{55E67A7D-7BCB-604C-08CC-9086E4A4DE5C}"/>
                  </a:ext>
                </a:extLst>
              </p:cNvPr>
              <p:cNvSpPr/>
              <p:nvPr/>
            </p:nvSpPr>
            <p:spPr>
              <a:xfrm>
                <a:off x="5651996" y="4901157"/>
                <a:ext cx="68229" cy="68229"/>
              </a:xfrm>
              <a:custGeom>
                <a:avLst/>
                <a:gdLst>
                  <a:gd name="connsiteX0" fmla="*/ 68230 w 68229"/>
                  <a:gd name="connsiteY0" fmla="*/ 34115 h 68229"/>
                  <a:gd name="connsiteX1" fmla="*/ 34115 w 68229"/>
                  <a:gd name="connsiteY1" fmla="*/ 68229 h 68229"/>
                  <a:gd name="connsiteX2" fmla="*/ 0 w 68229"/>
                  <a:gd name="connsiteY2" fmla="*/ 34115 h 68229"/>
                  <a:gd name="connsiteX3" fmla="*/ 34115 w 68229"/>
                  <a:gd name="connsiteY3" fmla="*/ 0 h 68229"/>
                  <a:gd name="connsiteX4" fmla="*/ 68230 w 68229"/>
                  <a:gd name="connsiteY4" fmla="*/ 34115 h 68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29" h="68229">
                    <a:moveTo>
                      <a:pt x="68230" y="34115"/>
                    </a:moveTo>
                    <a:cubicBezTo>
                      <a:pt x="68230" y="53016"/>
                      <a:pt x="52901" y="68229"/>
                      <a:pt x="34115" y="68229"/>
                    </a:cubicBezTo>
                    <a:cubicBezTo>
                      <a:pt x="15329" y="68229"/>
                      <a:pt x="0" y="52901"/>
                      <a:pt x="0" y="34115"/>
                    </a:cubicBezTo>
                    <a:cubicBezTo>
                      <a:pt x="0" y="15213"/>
                      <a:pt x="15329" y="0"/>
                      <a:pt x="34115" y="0"/>
                    </a:cubicBezTo>
                    <a:cubicBezTo>
                      <a:pt x="52901" y="0"/>
                      <a:pt x="68230" y="15329"/>
                      <a:pt x="68230" y="34115"/>
                    </a:cubicBezTo>
                    <a:close/>
                  </a:path>
                </a:pathLst>
              </a:custGeom>
              <a:noFill/>
              <a:ln w="9525" cap="rnd">
                <a:solidFill>
                  <a:schemeClr val="tx2"/>
                </a:solidFill>
                <a:prstDash val="solid"/>
                <a:round/>
              </a:ln>
            </p:spPr>
            <p:txBody>
              <a:bodyPr rtlCol="0" anchor="ctr"/>
              <a:lstStyle/>
              <a:p>
                <a:endParaRPr lang="ca-ES"/>
              </a:p>
            </p:txBody>
          </p:sp>
        </p:grpSp>
      </p:grpSp>
      <p:grpSp>
        <p:nvGrpSpPr>
          <p:cNvPr id="92" name="Grupo 130">
            <a:extLst>
              <a:ext uri="{FF2B5EF4-FFF2-40B4-BE49-F238E27FC236}">
                <a16:creationId xmlns:a16="http://schemas.microsoft.com/office/drawing/2014/main" id="{71813C71-CD9F-0674-B5D4-ED96F9D2D85B}"/>
              </a:ext>
            </a:extLst>
          </p:cNvPr>
          <p:cNvGrpSpPr/>
          <p:nvPr/>
        </p:nvGrpSpPr>
        <p:grpSpPr>
          <a:xfrm>
            <a:off x="10992545" y="4317875"/>
            <a:ext cx="1115700" cy="830927"/>
            <a:chOff x="10992545" y="4317875"/>
            <a:chExt cx="1115700" cy="830927"/>
          </a:xfrm>
        </p:grpSpPr>
        <p:sp>
          <p:nvSpPr>
            <p:cNvPr id="93" name="CuadroTexto 297">
              <a:extLst>
                <a:ext uri="{FF2B5EF4-FFF2-40B4-BE49-F238E27FC236}">
                  <a16:creationId xmlns:a16="http://schemas.microsoft.com/office/drawing/2014/main" id="{9D61578C-78F3-F930-2D77-B1C4AB2B1BA5}"/>
                </a:ext>
              </a:extLst>
            </p:cNvPr>
            <p:cNvSpPr txBox="1"/>
            <p:nvPr/>
          </p:nvSpPr>
          <p:spPr>
            <a:xfrm>
              <a:off x="10992545" y="4882972"/>
              <a:ext cx="1115700" cy="215444"/>
            </a:xfrm>
            <a:prstGeom prst="rect">
              <a:avLst/>
            </a:prstGeom>
            <a:noFill/>
          </p:spPr>
          <p:txBody>
            <a:bodyPr wrap="square" lIns="0" tIns="0" rIns="0" bIns="0" rtlCol="0">
              <a:spAutoFit/>
            </a:bodyPr>
            <a:lstStyle/>
            <a:p>
              <a:r>
                <a:rPr lang="ca-ES" sz="1400" dirty="0">
                  <a:latin typeface="Quattrocento Sans" panose="020B0502050000020003" pitchFamily="34" charset="0"/>
                  <a:ea typeface="Open Sans SemiBold" panose="020B0706030804020204" pitchFamily="34" charset="0"/>
                  <a:cs typeface="Segoe UI Semibold" panose="020B0702040204020203" pitchFamily="34" charset="0"/>
                </a:rPr>
                <a:t>LIDERATGE</a:t>
              </a:r>
            </a:p>
          </p:txBody>
        </p:sp>
        <p:cxnSp>
          <p:nvCxnSpPr>
            <p:cNvPr id="94" name="Conector recto 230">
              <a:extLst>
                <a:ext uri="{FF2B5EF4-FFF2-40B4-BE49-F238E27FC236}">
                  <a16:creationId xmlns:a16="http://schemas.microsoft.com/office/drawing/2014/main" id="{757AFB7D-B5C1-BBA1-E553-8D00F115354E}"/>
                </a:ext>
              </a:extLst>
            </p:cNvPr>
            <p:cNvCxnSpPr>
              <a:cxnSpLocks/>
            </p:cNvCxnSpPr>
            <p:nvPr/>
          </p:nvCxnSpPr>
          <p:spPr>
            <a:xfrm flipV="1">
              <a:off x="11000329" y="5148801"/>
              <a:ext cx="360000" cy="1"/>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95" name="Graphic 133">
              <a:extLst>
                <a:ext uri="{FF2B5EF4-FFF2-40B4-BE49-F238E27FC236}">
                  <a16:creationId xmlns:a16="http://schemas.microsoft.com/office/drawing/2014/main" id="{E8E03EB7-EBA9-AE69-C1F6-82FEAE599D6B}"/>
                </a:ext>
              </a:extLst>
            </p:cNvPr>
            <p:cNvGrpSpPr/>
            <p:nvPr/>
          </p:nvGrpSpPr>
          <p:grpSpPr>
            <a:xfrm>
              <a:off x="10994745" y="4317875"/>
              <a:ext cx="360807" cy="462343"/>
              <a:chOff x="7231146" y="4608097"/>
              <a:chExt cx="360806" cy="462343"/>
            </a:xfrm>
            <a:noFill/>
          </p:grpSpPr>
          <p:grpSp>
            <p:nvGrpSpPr>
              <p:cNvPr id="96" name="Graphic 133">
                <a:extLst>
                  <a:ext uri="{FF2B5EF4-FFF2-40B4-BE49-F238E27FC236}">
                    <a16:creationId xmlns:a16="http://schemas.microsoft.com/office/drawing/2014/main" id="{907AC8B7-D54E-6049-E974-E5DB76022EAA}"/>
                  </a:ext>
                </a:extLst>
              </p:cNvPr>
              <p:cNvGrpSpPr/>
              <p:nvPr/>
            </p:nvGrpSpPr>
            <p:grpSpPr>
              <a:xfrm>
                <a:off x="7231146" y="4800597"/>
                <a:ext cx="242411" cy="269843"/>
                <a:chOff x="7231146" y="4800597"/>
                <a:chExt cx="242411" cy="269843"/>
              </a:xfrm>
              <a:noFill/>
            </p:grpSpPr>
            <p:sp>
              <p:nvSpPr>
                <p:cNvPr id="103" name="Freeform: Shape 263">
                  <a:extLst>
                    <a:ext uri="{FF2B5EF4-FFF2-40B4-BE49-F238E27FC236}">
                      <a16:creationId xmlns:a16="http://schemas.microsoft.com/office/drawing/2014/main" id="{F2D2019D-F405-670B-31C0-0DB14D7D4261}"/>
                    </a:ext>
                  </a:extLst>
                </p:cNvPr>
                <p:cNvSpPr/>
                <p:nvPr/>
              </p:nvSpPr>
              <p:spPr>
                <a:xfrm>
                  <a:off x="7380688" y="4816123"/>
                  <a:ext cx="92868" cy="254317"/>
                </a:xfrm>
                <a:custGeom>
                  <a:avLst/>
                  <a:gdLst>
                    <a:gd name="connsiteX0" fmla="*/ 9049 w 92868"/>
                    <a:gd name="connsiteY0" fmla="*/ 254318 h 254317"/>
                    <a:gd name="connsiteX1" fmla="*/ 9049 w 92868"/>
                    <a:gd name="connsiteY1" fmla="*/ 102489 h 254317"/>
                    <a:gd name="connsiteX2" fmla="*/ 69437 w 92868"/>
                    <a:gd name="connsiteY2" fmla="*/ 62960 h 254317"/>
                    <a:gd name="connsiteX3" fmla="*/ 92869 w 92868"/>
                    <a:gd name="connsiteY3" fmla="*/ 0 h 254317"/>
                    <a:gd name="connsiteX4" fmla="*/ 56674 w 92868"/>
                    <a:gd name="connsiteY4" fmla="*/ 0 h 254317"/>
                    <a:gd name="connsiteX5" fmla="*/ 40957 w 92868"/>
                    <a:gd name="connsiteY5" fmla="*/ 38195 h 254317"/>
                    <a:gd name="connsiteX6" fmla="*/ 0 w 92868"/>
                    <a:gd name="connsiteY6" fmla="*/ 62389 h 2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868" h="254317">
                      <a:moveTo>
                        <a:pt x="9049" y="254318"/>
                      </a:moveTo>
                      <a:lnTo>
                        <a:pt x="9049" y="102489"/>
                      </a:lnTo>
                      <a:lnTo>
                        <a:pt x="69437" y="62960"/>
                      </a:lnTo>
                      <a:lnTo>
                        <a:pt x="92869" y="0"/>
                      </a:lnTo>
                      <a:lnTo>
                        <a:pt x="56674" y="0"/>
                      </a:lnTo>
                      <a:lnTo>
                        <a:pt x="40957" y="38195"/>
                      </a:lnTo>
                      <a:lnTo>
                        <a:pt x="0" y="62389"/>
                      </a:lnTo>
                    </a:path>
                  </a:pathLst>
                </a:custGeom>
                <a:noFill/>
                <a:ln w="9525" cap="rnd">
                  <a:solidFill>
                    <a:schemeClr val="tx2"/>
                  </a:solidFill>
                  <a:prstDash val="solid"/>
                  <a:round/>
                </a:ln>
              </p:spPr>
              <p:txBody>
                <a:bodyPr rtlCol="0" anchor="ctr"/>
                <a:lstStyle/>
                <a:p>
                  <a:endParaRPr lang="ca-ES"/>
                </a:p>
              </p:txBody>
            </p:sp>
            <p:sp>
              <p:nvSpPr>
                <p:cNvPr id="104" name="Freeform: Shape 264">
                  <a:extLst>
                    <a:ext uri="{FF2B5EF4-FFF2-40B4-BE49-F238E27FC236}">
                      <a16:creationId xmlns:a16="http://schemas.microsoft.com/office/drawing/2014/main" id="{C1AEE10A-E048-0814-02AA-E9604DEA961F}"/>
                    </a:ext>
                  </a:extLst>
                </p:cNvPr>
                <p:cNvSpPr/>
                <p:nvPr/>
              </p:nvSpPr>
              <p:spPr>
                <a:xfrm>
                  <a:off x="7231146" y="4816123"/>
                  <a:ext cx="92773" cy="254317"/>
                </a:xfrm>
                <a:custGeom>
                  <a:avLst/>
                  <a:gdLst>
                    <a:gd name="connsiteX0" fmla="*/ 83820 w 92773"/>
                    <a:gd name="connsiteY0" fmla="*/ 254318 h 254317"/>
                    <a:gd name="connsiteX1" fmla="*/ 83820 w 92773"/>
                    <a:gd name="connsiteY1" fmla="*/ 102489 h 254317"/>
                    <a:gd name="connsiteX2" fmla="*/ 23432 w 92773"/>
                    <a:gd name="connsiteY2" fmla="*/ 62960 h 254317"/>
                    <a:gd name="connsiteX3" fmla="*/ 0 w 92773"/>
                    <a:gd name="connsiteY3" fmla="*/ 0 h 254317"/>
                    <a:gd name="connsiteX4" fmla="*/ 36195 w 92773"/>
                    <a:gd name="connsiteY4" fmla="*/ 0 h 254317"/>
                    <a:gd name="connsiteX5" fmla="*/ 51911 w 92773"/>
                    <a:gd name="connsiteY5" fmla="*/ 38195 h 254317"/>
                    <a:gd name="connsiteX6" fmla="*/ 92774 w 92773"/>
                    <a:gd name="connsiteY6" fmla="*/ 62389 h 2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773" h="254317">
                      <a:moveTo>
                        <a:pt x="83820" y="254318"/>
                      </a:moveTo>
                      <a:lnTo>
                        <a:pt x="83820" y="102489"/>
                      </a:lnTo>
                      <a:lnTo>
                        <a:pt x="23432" y="62960"/>
                      </a:lnTo>
                      <a:lnTo>
                        <a:pt x="0" y="0"/>
                      </a:lnTo>
                      <a:lnTo>
                        <a:pt x="36195" y="0"/>
                      </a:lnTo>
                      <a:lnTo>
                        <a:pt x="51911" y="38195"/>
                      </a:lnTo>
                      <a:lnTo>
                        <a:pt x="92774" y="62389"/>
                      </a:lnTo>
                    </a:path>
                  </a:pathLst>
                </a:custGeom>
                <a:noFill/>
                <a:ln w="9525" cap="rnd">
                  <a:solidFill>
                    <a:schemeClr val="tx2"/>
                  </a:solidFill>
                  <a:prstDash val="solid"/>
                  <a:round/>
                </a:ln>
              </p:spPr>
              <p:txBody>
                <a:bodyPr rtlCol="0" anchor="ctr"/>
                <a:lstStyle/>
                <a:p>
                  <a:endParaRPr lang="ca-ES"/>
                </a:p>
              </p:txBody>
            </p:sp>
            <p:sp>
              <p:nvSpPr>
                <p:cNvPr id="105" name="Freeform: Shape 265">
                  <a:extLst>
                    <a:ext uri="{FF2B5EF4-FFF2-40B4-BE49-F238E27FC236}">
                      <a16:creationId xmlns:a16="http://schemas.microsoft.com/office/drawing/2014/main" id="{C4E39FE4-DB98-76B9-0E51-8BF9D377EB48}"/>
                    </a:ext>
                  </a:extLst>
                </p:cNvPr>
                <p:cNvSpPr/>
                <p:nvPr/>
              </p:nvSpPr>
              <p:spPr>
                <a:xfrm>
                  <a:off x="7352304" y="4988716"/>
                  <a:ext cx="9525" cy="81724"/>
                </a:xfrm>
                <a:custGeom>
                  <a:avLst/>
                  <a:gdLst>
                    <a:gd name="connsiteX0" fmla="*/ 0 w 9525"/>
                    <a:gd name="connsiteY0" fmla="*/ 0 h 81724"/>
                    <a:gd name="connsiteX1" fmla="*/ 0 w 9525"/>
                    <a:gd name="connsiteY1" fmla="*/ 81725 h 81724"/>
                  </a:gdLst>
                  <a:ahLst/>
                  <a:cxnLst>
                    <a:cxn ang="0">
                      <a:pos x="connsiteX0" y="connsiteY0"/>
                    </a:cxn>
                    <a:cxn ang="0">
                      <a:pos x="connsiteX1" y="connsiteY1"/>
                    </a:cxn>
                  </a:cxnLst>
                  <a:rect l="l" t="t" r="r" b="b"/>
                  <a:pathLst>
                    <a:path w="9525" h="81724">
                      <a:moveTo>
                        <a:pt x="0" y="0"/>
                      </a:moveTo>
                      <a:lnTo>
                        <a:pt x="0" y="81725"/>
                      </a:lnTo>
                    </a:path>
                  </a:pathLst>
                </a:custGeom>
                <a:ln w="9525" cap="rnd">
                  <a:solidFill>
                    <a:schemeClr val="tx2"/>
                  </a:solidFill>
                  <a:prstDash val="solid"/>
                  <a:round/>
                </a:ln>
              </p:spPr>
              <p:txBody>
                <a:bodyPr rtlCol="0" anchor="ctr"/>
                <a:lstStyle/>
                <a:p>
                  <a:endParaRPr lang="ca-ES"/>
                </a:p>
              </p:txBody>
            </p:sp>
            <p:sp>
              <p:nvSpPr>
                <p:cNvPr id="106" name="Freeform: Shape 268">
                  <a:extLst>
                    <a:ext uri="{FF2B5EF4-FFF2-40B4-BE49-F238E27FC236}">
                      <a16:creationId xmlns:a16="http://schemas.microsoft.com/office/drawing/2014/main" id="{C1236843-D2F7-7FA9-9015-A5962DF7B59C}"/>
                    </a:ext>
                  </a:extLst>
                </p:cNvPr>
                <p:cNvSpPr/>
                <p:nvPr/>
              </p:nvSpPr>
              <p:spPr>
                <a:xfrm>
                  <a:off x="7323919" y="4800597"/>
                  <a:ext cx="56769" cy="56768"/>
                </a:xfrm>
                <a:custGeom>
                  <a:avLst/>
                  <a:gdLst>
                    <a:gd name="connsiteX0" fmla="*/ 56769 w 56769"/>
                    <a:gd name="connsiteY0" fmla="*/ 28384 h 56768"/>
                    <a:gd name="connsiteX1" fmla="*/ 28384 w 56769"/>
                    <a:gd name="connsiteY1" fmla="*/ 56769 h 56768"/>
                    <a:gd name="connsiteX2" fmla="*/ 0 w 56769"/>
                    <a:gd name="connsiteY2" fmla="*/ 28384 h 56768"/>
                    <a:gd name="connsiteX3" fmla="*/ 28384 w 56769"/>
                    <a:gd name="connsiteY3" fmla="*/ 0 h 56768"/>
                    <a:gd name="connsiteX4" fmla="*/ 56769 w 56769"/>
                    <a:gd name="connsiteY4" fmla="*/ 28384 h 56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69" h="56768">
                      <a:moveTo>
                        <a:pt x="56769" y="28384"/>
                      </a:moveTo>
                      <a:cubicBezTo>
                        <a:pt x="56769" y="44101"/>
                        <a:pt x="44101" y="56769"/>
                        <a:pt x="28384" y="56769"/>
                      </a:cubicBezTo>
                      <a:cubicBezTo>
                        <a:pt x="12668" y="56769"/>
                        <a:pt x="0" y="44101"/>
                        <a:pt x="0" y="28384"/>
                      </a:cubicBezTo>
                      <a:cubicBezTo>
                        <a:pt x="0" y="12668"/>
                        <a:pt x="12668" y="0"/>
                        <a:pt x="28384" y="0"/>
                      </a:cubicBezTo>
                      <a:cubicBezTo>
                        <a:pt x="44101" y="0"/>
                        <a:pt x="56769" y="12764"/>
                        <a:pt x="56769" y="28384"/>
                      </a:cubicBezTo>
                      <a:close/>
                    </a:path>
                  </a:pathLst>
                </a:custGeom>
                <a:noFill/>
                <a:ln w="9525" cap="rnd">
                  <a:solidFill>
                    <a:schemeClr val="tx2"/>
                  </a:solidFill>
                  <a:prstDash val="solid"/>
                  <a:round/>
                </a:ln>
              </p:spPr>
              <p:txBody>
                <a:bodyPr rtlCol="0" anchor="ctr"/>
                <a:lstStyle/>
                <a:p>
                  <a:endParaRPr lang="ca-ES"/>
                </a:p>
              </p:txBody>
            </p:sp>
            <p:sp>
              <p:nvSpPr>
                <p:cNvPr id="107" name="Freeform: Shape 269">
                  <a:extLst>
                    <a:ext uri="{FF2B5EF4-FFF2-40B4-BE49-F238E27FC236}">
                      <a16:creationId xmlns:a16="http://schemas.microsoft.com/office/drawing/2014/main" id="{049F2964-54A7-58C6-F70E-B50C7965AABA}"/>
                    </a:ext>
                  </a:extLst>
                </p:cNvPr>
                <p:cNvSpPr/>
                <p:nvPr/>
              </p:nvSpPr>
              <p:spPr>
                <a:xfrm>
                  <a:off x="7314966" y="4960712"/>
                  <a:ext cx="74771" cy="9525"/>
                </a:xfrm>
                <a:custGeom>
                  <a:avLst/>
                  <a:gdLst>
                    <a:gd name="connsiteX0" fmla="*/ 0 w 74771"/>
                    <a:gd name="connsiteY0" fmla="*/ 0 h 9525"/>
                    <a:gd name="connsiteX1" fmla="*/ 74771 w 74771"/>
                    <a:gd name="connsiteY1" fmla="*/ 0 h 9525"/>
                  </a:gdLst>
                  <a:ahLst/>
                  <a:cxnLst>
                    <a:cxn ang="0">
                      <a:pos x="connsiteX0" y="connsiteY0"/>
                    </a:cxn>
                    <a:cxn ang="0">
                      <a:pos x="connsiteX1" y="connsiteY1"/>
                    </a:cxn>
                  </a:cxnLst>
                  <a:rect l="l" t="t" r="r" b="b"/>
                  <a:pathLst>
                    <a:path w="74771" h="9525">
                      <a:moveTo>
                        <a:pt x="0" y="0"/>
                      </a:moveTo>
                      <a:lnTo>
                        <a:pt x="74771" y="0"/>
                      </a:lnTo>
                    </a:path>
                  </a:pathLst>
                </a:custGeom>
                <a:ln w="9525" cap="rnd">
                  <a:solidFill>
                    <a:schemeClr val="tx2"/>
                  </a:solidFill>
                  <a:prstDash val="solid"/>
                  <a:round/>
                </a:ln>
              </p:spPr>
              <p:txBody>
                <a:bodyPr rtlCol="0" anchor="ctr"/>
                <a:lstStyle/>
                <a:p>
                  <a:endParaRPr lang="ca-ES"/>
                </a:p>
              </p:txBody>
            </p:sp>
          </p:grpSp>
          <p:sp>
            <p:nvSpPr>
              <p:cNvPr id="97" name="Freeform: Shape 270">
                <a:extLst>
                  <a:ext uri="{FF2B5EF4-FFF2-40B4-BE49-F238E27FC236}">
                    <a16:creationId xmlns:a16="http://schemas.microsoft.com/office/drawing/2014/main" id="{6C246C86-43E3-C5B0-CA4D-FD066C317058}"/>
                  </a:ext>
                </a:extLst>
              </p:cNvPr>
              <p:cNvSpPr/>
              <p:nvPr/>
            </p:nvSpPr>
            <p:spPr>
              <a:xfrm>
                <a:off x="7314966" y="4608097"/>
                <a:ext cx="276986" cy="462343"/>
              </a:xfrm>
              <a:custGeom>
                <a:avLst/>
                <a:gdLst>
                  <a:gd name="connsiteX0" fmla="*/ 195739 w 276986"/>
                  <a:gd name="connsiteY0" fmla="*/ 462344 h 462343"/>
                  <a:gd name="connsiteX1" fmla="*/ 195739 w 276986"/>
                  <a:gd name="connsiteY1" fmla="*/ 145542 h 462343"/>
                  <a:gd name="connsiteX2" fmla="*/ 276987 w 276986"/>
                  <a:gd name="connsiteY2" fmla="*/ 145542 h 462343"/>
                  <a:gd name="connsiteX3" fmla="*/ 138493 w 276986"/>
                  <a:gd name="connsiteY3" fmla="*/ 0 h 462343"/>
                  <a:gd name="connsiteX4" fmla="*/ 0 w 276986"/>
                  <a:gd name="connsiteY4" fmla="*/ 145542 h 462343"/>
                  <a:gd name="connsiteX5" fmla="*/ 81343 w 276986"/>
                  <a:gd name="connsiteY5" fmla="*/ 145542 h 462343"/>
                  <a:gd name="connsiteX6" fmla="*/ 81343 w 276986"/>
                  <a:gd name="connsiteY6" fmla="*/ 172212 h 46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6986" h="462343">
                    <a:moveTo>
                      <a:pt x="195739" y="462344"/>
                    </a:moveTo>
                    <a:lnTo>
                      <a:pt x="195739" y="145542"/>
                    </a:lnTo>
                    <a:lnTo>
                      <a:pt x="276987" y="145542"/>
                    </a:lnTo>
                    <a:lnTo>
                      <a:pt x="138493" y="0"/>
                    </a:lnTo>
                    <a:lnTo>
                      <a:pt x="0" y="145542"/>
                    </a:lnTo>
                    <a:lnTo>
                      <a:pt x="81343" y="145542"/>
                    </a:lnTo>
                    <a:lnTo>
                      <a:pt x="81343" y="172212"/>
                    </a:lnTo>
                  </a:path>
                </a:pathLst>
              </a:custGeom>
              <a:noFill/>
              <a:ln w="9525" cap="rnd">
                <a:solidFill>
                  <a:schemeClr val="accent1"/>
                </a:solidFill>
                <a:prstDash val="solid"/>
                <a:round/>
              </a:ln>
            </p:spPr>
            <p:txBody>
              <a:bodyPr rtlCol="0" anchor="ctr"/>
              <a:lstStyle/>
              <a:p>
                <a:endParaRPr lang="ca-ES"/>
              </a:p>
            </p:txBody>
          </p:sp>
          <p:sp>
            <p:nvSpPr>
              <p:cNvPr id="98" name="Freeform: Shape 271">
                <a:extLst>
                  <a:ext uri="{FF2B5EF4-FFF2-40B4-BE49-F238E27FC236}">
                    <a16:creationId xmlns:a16="http://schemas.microsoft.com/office/drawing/2014/main" id="{8215119F-D772-61C4-9477-72F01F85BCE3}"/>
                  </a:ext>
                </a:extLst>
              </p:cNvPr>
              <p:cNvSpPr/>
              <p:nvPr/>
            </p:nvSpPr>
            <p:spPr>
              <a:xfrm>
                <a:off x="7260483" y="5070440"/>
                <a:ext cx="326326" cy="9525"/>
              </a:xfrm>
              <a:custGeom>
                <a:avLst/>
                <a:gdLst>
                  <a:gd name="connsiteX0" fmla="*/ 0 w 326326"/>
                  <a:gd name="connsiteY0" fmla="*/ 0 h 9525"/>
                  <a:gd name="connsiteX1" fmla="*/ 326327 w 326326"/>
                  <a:gd name="connsiteY1" fmla="*/ 0 h 9525"/>
                </a:gdLst>
                <a:ahLst/>
                <a:cxnLst>
                  <a:cxn ang="0">
                    <a:pos x="connsiteX0" y="connsiteY0"/>
                  </a:cxn>
                  <a:cxn ang="0">
                    <a:pos x="connsiteX1" y="connsiteY1"/>
                  </a:cxn>
                </a:cxnLst>
                <a:rect l="l" t="t" r="r" b="b"/>
                <a:pathLst>
                  <a:path w="326326" h="9525">
                    <a:moveTo>
                      <a:pt x="0" y="0"/>
                    </a:moveTo>
                    <a:lnTo>
                      <a:pt x="326327" y="0"/>
                    </a:lnTo>
                  </a:path>
                </a:pathLst>
              </a:custGeom>
              <a:ln w="9525" cap="rnd">
                <a:solidFill>
                  <a:schemeClr val="tx2"/>
                </a:solidFill>
                <a:prstDash val="solid"/>
                <a:round/>
              </a:ln>
            </p:spPr>
            <p:txBody>
              <a:bodyPr rtlCol="0" anchor="ctr"/>
              <a:lstStyle/>
              <a:p>
                <a:endParaRPr lang="ca-ES"/>
              </a:p>
            </p:txBody>
          </p:sp>
          <p:sp>
            <p:nvSpPr>
              <p:cNvPr id="99" name="Freeform: Shape 272">
                <a:extLst>
                  <a:ext uri="{FF2B5EF4-FFF2-40B4-BE49-F238E27FC236}">
                    <a16:creationId xmlns:a16="http://schemas.microsoft.com/office/drawing/2014/main" id="{3C248E9F-5163-1ED6-25B2-11B3E18F8450}"/>
                  </a:ext>
                </a:extLst>
              </p:cNvPr>
              <p:cNvSpPr/>
              <p:nvPr/>
            </p:nvSpPr>
            <p:spPr>
              <a:xfrm>
                <a:off x="7468318" y="4927756"/>
                <a:ext cx="9525" cy="110966"/>
              </a:xfrm>
              <a:custGeom>
                <a:avLst/>
                <a:gdLst>
                  <a:gd name="connsiteX0" fmla="*/ 0 w 9525"/>
                  <a:gd name="connsiteY0" fmla="*/ 0 h 110966"/>
                  <a:gd name="connsiteX1" fmla="*/ 0 w 9525"/>
                  <a:gd name="connsiteY1" fmla="*/ 110966 h 110966"/>
                </a:gdLst>
                <a:ahLst/>
                <a:cxnLst>
                  <a:cxn ang="0">
                    <a:pos x="connsiteX0" y="connsiteY0"/>
                  </a:cxn>
                  <a:cxn ang="0">
                    <a:pos x="connsiteX1" y="connsiteY1"/>
                  </a:cxn>
                </a:cxnLst>
                <a:rect l="l" t="t" r="r" b="b"/>
                <a:pathLst>
                  <a:path w="9525" h="110966">
                    <a:moveTo>
                      <a:pt x="0" y="0"/>
                    </a:moveTo>
                    <a:lnTo>
                      <a:pt x="0" y="110966"/>
                    </a:lnTo>
                  </a:path>
                </a:pathLst>
              </a:custGeom>
              <a:ln w="9525" cap="rnd">
                <a:solidFill>
                  <a:schemeClr val="tx2"/>
                </a:solidFill>
                <a:prstDash val="solid"/>
                <a:round/>
              </a:ln>
            </p:spPr>
            <p:txBody>
              <a:bodyPr rtlCol="0" anchor="ctr"/>
              <a:lstStyle/>
              <a:p>
                <a:endParaRPr lang="ca-ES"/>
              </a:p>
            </p:txBody>
          </p:sp>
          <p:sp>
            <p:nvSpPr>
              <p:cNvPr id="100" name="Freeform: Shape 273">
                <a:extLst>
                  <a:ext uri="{FF2B5EF4-FFF2-40B4-BE49-F238E27FC236}">
                    <a16:creationId xmlns:a16="http://schemas.microsoft.com/office/drawing/2014/main" id="{153B6803-4CE6-1A85-04CB-D1167CBC21BF}"/>
                  </a:ext>
                </a:extLst>
              </p:cNvPr>
              <p:cNvSpPr/>
              <p:nvPr/>
            </p:nvSpPr>
            <p:spPr>
              <a:xfrm>
                <a:off x="7426599" y="4980524"/>
                <a:ext cx="9525" cy="58197"/>
              </a:xfrm>
              <a:custGeom>
                <a:avLst/>
                <a:gdLst>
                  <a:gd name="connsiteX0" fmla="*/ 0 w 9525"/>
                  <a:gd name="connsiteY0" fmla="*/ 0 h 58197"/>
                  <a:gd name="connsiteX1" fmla="*/ 0 w 9525"/>
                  <a:gd name="connsiteY1" fmla="*/ 58198 h 58197"/>
                </a:gdLst>
                <a:ahLst/>
                <a:cxnLst>
                  <a:cxn ang="0">
                    <a:pos x="connsiteX0" y="connsiteY0"/>
                  </a:cxn>
                  <a:cxn ang="0">
                    <a:pos x="connsiteX1" y="connsiteY1"/>
                  </a:cxn>
                </a:cxnLst>
                <a:rect l="l" t="t" r="r" b="b"/>
                <a:pathLst>
                  <a:path w="9525" h="58197">
                    <a:moveTo>
                      <a:pt x="0" y="0"/>
                    </a:moveTo>
                    <a:lnTo>
                      <a:pt x="0" y="58198"/>
                    </a:lnTo>
                  </a:path>
                </a:pathLst>
              </a:custGeom>
              <a:ln w="9525" cap="rnd">
                <a:solidFill>
                  <a:schemeClr val="tx2"/>
                </a:solidFill>
                <a:prstDash val="solid"/>
                <a:round/>
              </a:ln>
            </p:spPr>
            <p:txBody>
              <a:bodyPr rtlCol="0" anchor="ctr"/>
              <a:lstStyle/>
              <a:p>
                <a:endParaRPr lang="ca-ES"/>
              </a:p>
            </p:txBody>
          </p:sp>
          <p:sp>
            <p:nvSpPr>
              <p:cNvPr id="101" name="Freeform: Shape 274">
                <a:extLst>
                  <a:ext uri="{FF2B5EF4-FFF2-40B4-BE49-F238E27FC236}">
                    <a16:creationId xmlns:a16="http://schemas.microsoft.com/office/drawing/2014/main" id="{1725C066-1D3F-AEDB-6912-CD89D5346151}"/>
                  </a:ext>
                </a:extLst>
              </p:cNvPr>
              <p:cNvSpPr/>
              <p:nvPr/>
            </p:nvSpPr>
            <p:spPr>
              <a:xfrm>
                <a:off x="7552900" y="4913659"/>
                <a:ext cx="9525" cy="125729"/>
              </a:xfrm>
              <a:custGeom>
                <a:avLst/>
                <a:gdLst>
                  <a:gd name="connsiteX0" fmla="*/ 0 w 9525"/>
                  <a:gd name="connsiteY0" fmla="*/ 0 h 125729"/>
                  <a:gd name="connsiteX1" fmla="*/ 0 w 9525"/>
                  <a:gd name="connsiteY1" fmla="*/ 125730 h 125729"/>
                </a:gdLst>
                <a:ahLst/>
                <a:cxnLst>
                  <a:cxn ang="0">
                    <a:pos x="connsiteX0" y="connsiteY0"/>
                  </a:cxn>
                  <a:cxn ang="0">
                    <a:pos x="connsiteX1" y="connsiteY1"/>
                  </a:cxn>
                </a:cxnLst>
                <a:rect l="l" t="t" r="r" b="b"/>
                <a:pathLst>
                  <a:path w="9525" h="125729">
                    <a:moveTo>
                      <a:pt x="0" y="0"/>
                    </a:moveTo>
                    <a:lnTo>
                      <a:pt x="0" y="125730"/>
                    </a:lnTo>
                  </a:path>
                </a:pathLst>
              </a:custGeom>
              <a:ln w="9525" cap="rnd">
                <a:solidFill>
                  <a:schemeClr val="tx2"/>
                </a:solidFill>
                <a:prstDash val="solid"/>
                <a:round/>
              </a:ln>
            </p:spPr>
            <p:txBody>
              <a:bodyPr rtlCol="0" anchor="ctr"/>
              <a:lstStyle/>
              <a:p>
                <a:endParaRPr lang="ca-ES"/>
              </a:p>
            </p:txBody>
          </p:sp>
          <p:sp>
            <p:nvSpPr>
              <p:cNvPr id="102" name="Freeform: Shape 275">
                <a:extLst>
                  <a:ext uri="{FF2B5EF4-FFF2-40B4-BE49-F238E27FC236}">
                    <a16:creationId xmlns:a16="http://schemas.microsoft.com/office/drawing/2014/main" id="{4EF30793-6A04-ABB0-7148-4F84F1541497}"/>
                  </a:ext>
                </a:extLst>
              </p:cNvPr>
              <p:cNvSpPr/>
              <p:nvPr/>
            </p:nvSpPr>
            <p:spPr>
              <a:xfrm>
                <a:off x="7552900" y="4816123"/>
                <a:ext cx="9525" cy="76676"/>
              </a:xfrm>
              <a:custGeom>
                <a:avLst/>
                <a:gdLst>
                  <a:gd name="connsiteX0" fmla="*/ 0 w 9525"/>
                  <a:gd name="connsiteY0" fmla="*/ 0 h 76676"/>
                  <a:gd name="connsiteX1" fmla="*/ 0 w 9525"/>
                  <a:gd name="connsiteY1" fmla="*/ 76676 h 76676"/>
                </a:gdLst>
                <a:ahLst/>
                <a:cxnLst>
                  <a:cxn ang="0">
                    <a:pos x="connsiteX0" y="connsiteY0"/>
                  </a:cxn>
                  <a:cxn ang="0">
                    <a:pos x="connsiteX1" y="connsiteY1"/>
                  </a:cxn>
                </a:cxnLst>
                <a:rect l="l" t="t" r="r" b="b"/>
                <a:pathLst>
                  <a:path w="9525" h="76676">
                    <a:moveTo>
                      <a:pt x="0" y="0"/>
                    </a:moveTo>
                    <a:lnTo>
                      <a:pt x="0" y="76676"/>
                    </a:lnTo>
                  </a:path>
                </a:pathLst>
              </a:custGeom>
              <a:ln w="9525" cap="rnd">
                <a:solidFill>
                  <a:schemeClr val="tx2"/>
                </a:solidFill>
                <a:prstDash val="solid"/>
                <a:round/>
              </a:ln>
            </p:spPr>
            <p:txBody>
              <a:bodyPr rtlCol="0" anchor="ctr"/>
              <a:lstStyle/>
              <a:p>
                <a:endParaRPr lang="ca-ES"/>
              </a:p>
            </p:txBody>
          </p:sp>
        </p:grpSp>
      </p:grpSp>
      <p:grpSp>
        <p:nvGrpSpPr>
          <p:cNvPr id="108" name="Grupo 129">
            <a:extLst>
              <a:ext uri="{FF2B5EF4-FFF2-40B4-BE49-F238E27FC236}">
                <a16:creationId xmlns:a16="http://schemas.microsoft.com/office/drawing/2014/main" id="{423CC449-3E3C-4B12-0F9F-8D46AAD47D34}"/>
              </a:ext>
            </a:extLst>
          </p:cNvPr>
          <p:cNvGrpSpPr/>
          <p:nvPr/>
        </p:nvGrpSpPr>
        <p:grpSpPr>
          <a:xfrm>
            <a:off x="9740436" y="4413885"/>
            <a:ext cx="675317" cy="775998"/>
            <a:chOff x="9740436" y="4413885"/>
            <a:chExt cx="675317" cy="775998"/>
          </a:xfrm>
        </p:grpSpPr>
        <p:sp>
          <p:nvSpPr>
            <p:cNvPr id="109" name="CuadroTexto 297">
              <a:extLst>
                <a:ext uri="{FF2B5EF4-FFF2-40B4-BE49-F238E27FC236}">
                  <a16:creationId xmlns:a16="http://schemas.microsoft.com/office/drawing/2014/main" id="{7CA3BA46-82EB-AC9B-014F-D7B72BF0BAE7}"/>
                </a:ext>
              </a:extLst>
            </p:cNvPr>
            <p:cNvSpPr txBox="1"/>
            <p:nvPr/>
          </p:nvSpPr>
          <p:spPr>
            <a:xfrm>
              <a:off x="9744407" y="4924053"/>
              <a:ext cx="671346" cy="215444"/>
            </a:xfrm>
            <a:prstGeom prst="rect">
              <a:avLst/>
            </a:prstGeom>
            <a:noFill/>
          </p:spPr>
          <p:txBody>
            <a:bodyPr wrap="square" lIns="0" tIns="0" rIns="0" bIns="0" rtlCol="0">
              <a:spAutoFit/>
            </a:bodyPr>
            <a:lstStyle/>
            <a:p>
              <a:r>
                <a:rPr lang="ca-ES" sz="1400" dirty="0">
                  <a:latin typeface="Quattrocento Sans" panose="020B0502050000020003" pitchFamily="34" charset="0"/>
                  <a:ea typeface="Open Sans SemiBold" panose="020B0706030804020204" pitchFamily="34" charset="0"/>
                  <a:cs typeface="Segoe UI Semibold" panose="020B0702040204020203" pitchFamily="34" charset="0"/>
                </a:rPr>
                <a:t>RISC</a:t>
              </a:r>
            </a:p>
          </p:txBody>
        </p:sp>
        <p:cxnSp>
          <p:nvCxnSpPr>
            <p:cNvPr id="110" name="Conector recto 230">
              <a:extLst>
                <a:ext uri="{FF2B5EF4-FFF2-40B4-BE49-F238E27FC236}">
                  <a16:creationId xmlns:a16="http://schemas.microsoft.com/office/drawing/2014/main" id="{91CB931E-5615-546B-13D7-72DFF6E19683}"/>
                </a:ext>
              </a:extLst>
            </p:cNvPr>
            <p:cNvCxnSpPr>
              <a:cxnSpLocks/>
            </p:cNvCxnSpPr>
            <p:nvPr/>
          </p:nvCxnSpPr>
          <p:spPr>
            <a:xfrm flipV="1">
              <a:off x="9752192" y="5189882"/>
              <a:ext cx="360000" cy="1"/>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111" name="Graphic 277">
              <a:extLst>
                <a:ext uri="{FF2B5EF4-FFF2-40B4-BE49-F238E27FC236}">
                  <a16:creationId xmlns:a16="http://schemas.microsoft.com/office/drawing/2014/main" id="{4CD3C916-1707-D561-B38C-D3A691FAB3C5}"/>
                </a:ext>
              </a:extLst>
            </p:cNvPr>
            <p:cNvGrpSpPr/>
            <p:nvPr/>
          </p:nvGrpSpPr>
          <p:grpSpPr>
            <a:xfrm>
              <a:off x="9740436" y="4413885"/>
              <a:ext cx="533965" cy="424360"/>
              <a:chOff x="9218009" y="4663027"/>
              <a:chExt cx="533965" cy="424360"/>
            </a:xfrm>
            <a:noFill/>
          </p:grpSpPr>
          <p:grpSp>
            <p:nvGrpSpPr>
              <p:cNvPr id="112" name="Graphic 277">
                <a:extLst>
                  <a:ext uri="{FF2B5EF4-FFF2-40B4-BE49-F238E27FC236}">
                    <a16:creationId xmlns:a16="http://schemas.microsoft.com/office/drawing/2014/main" id="{84081034-8785-B1D1-66E0-9AAB8393FA85}"/>
                  </a:ext>
                </a:extLst>
              </p:cNvPr>
              <p:cNvGrpSpPr/>
              <p:nvPr/>
            </p:nvGrpSpPr>
            <p:grpSpPr>
              <a:xfrm>
                <a:off x="9284856" y="4682476"/>
                <a:ext cx="467118" cy="404911"/>
                <a:chOff x="9284856" y="4682476"/>
                <a:chExt cx="467118" cy="404911"/>
              </a:xfrm>
              <a:noFill/>
            </p:grpSpPr>
            <p:grpSp>
              <p:nvGrpSpPr>
                <p:cNvPr id="123" name="Graphic 277">
                  <a:extLst>
                    <a:ext uri="{FF2B5EF4-FFF2-40B4-BE49-F238E27FC236}">
                      <a16:creationId xmlns:a16="http://schemas.microsoft.com/office/drawing/2014/main" id="{8D9E9A3F-758A-317F-3042-B06098F99668}"/>
                    </a:ext>
                  </a:extLst>
                </p:cNvPr>
                <p:cNvGrpSpPr/>
                <p:nvPr/>
              </p:nvGrpSpPr>
              <p:grpSpPr>
                <a:xfrm>
                  <a:off x="9284856" y="4735982"/>
                  <a:ext cx="328628" cy="351405"/>
                  <a:chOff x="9284856" y="4735982"/>
                  <a:chExt cx="328628" cy="351405"/>
                </a:xfrm>
                <a:noFill/>
              </p:grpSpPr>
              <p:sp>
                <p:nvSpPr>
                  <p:cNvPr id="126" name="Freeform: Shape 281">
                    <a:extLst>
                      <a:ext uri="{FF2B5EF4-FFF2-40B4-BE49-F238E27FC236}">
                        <a16:creationId xmlns:a16="http://schemas.microsoft.com/office/drawing/2014/main" id="{ADDB50ED-D950-7B94-48BF-C2FE382579A0}"/>
                      </a:ext>
                    </a:extLst>
                  </p:cNvPr>
                  <p:cNvSpPr/>
                  <p:nvPr/>
                </p:nvSpPr>
                <p:spPr>
                  <a:xfrm>
                    <a:off x="9346746" y="4735982"/>
                    <a:ext cx="266738" cy="351405"/>
                  </a:xfrm>
                  <a:custGeom>
                    <a:avLst/>
                    <a:gdLst>
                      <a:gd name="connsiteX0" fmla="*/ 0 w 266738"/>
                      <a:gd name="connsiteY0" fmla="*/ 0 h 351405"/>
                      <a:gd name="connsiteX1" fmla="*/ 144181 w 266738"/>
                      <a:gd name="connsiteY1" fmla="*/ 461 h 351405"/>
                      <a:gd name="connsiteX2" fmla="*/ 193048 w 266738"/>
                      <a:gd name="connsiteY2" fmla="*/ 10142 h 351405"/>
                      <a:gd name="connsiteX3" fmla="*/ 202729 w 266738"/>
                      <a:gd name="connsiteY3" fmla="*/ 15444 h 351405"/>
                      <a:gd name="connsiteX4" fmla="*/ 236152 w 266738"/>
                      <a:gd name="connsiteY4" fmla="*/ 41260 h 351405"/>
                      <a:gd name="connsiteX5" fmla="*/ 255515 w 266738"/>
                      <a:gd name="connsiteY5" fmla="*/ 62006 h 351405"/>
                      <a:gd name="connsiteX6" fmla="*/ 253901 w 266738"/>
                      <a:gd name="connsiteY6" fmla="*/ 120670 h 351405"/>
                      <a:gd name="connsiteX7" fmla="*/ 185902 w 266738"/>
                      <a:gd name="connsiteY7" fmla="*/ 181753 h 351405"/>
                      <a:gd name="connsiteX8" fmla="*/ 252979 w 266738"/>
                      <a:gd name="connsiteY8" fmla="*/ 246756 h 351405"/>
                      <a:gd name="connsiteX9" fmla="*/ 250559 w 266738"/>
                      <a:gd name="connsiteY9" fmla="*/ 273149 h 351405"/>
                      <a:gd name="connsiteX10" fmla="*/ 133117 w 266738"/>
                      <a:gd name="connsiteY10" fmla="*/ 351405 h 35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738" h="351405">
                        <a:moveTo>
                          <a:pt x="0" y="0"/>
                        </a:moveTo>
                        <a:lnTo>
                          <a:pt x="144181" y="461"/>
                        </a:lnTo>
                        <a:cubicBezTo>
                          <a:pt x="158818" y="461"/>
                          <a:pt x="178180" y="1959"/>
                          <a:pt x="193048" y="10142"/>
                        </a:cubicBezTo>
                        <a:lnTo>
                          <a:pt x="202729" y="15444"/>
                        </a:lnTo>
                        <a:cubicBezTo>
                          <a:pt x="215177" y="22244"/>
                          <a:pt x="226471" y="31003"/>
                          <a:pt x="236152" y="41260"/>
                        </a:cubicBezTo>
                        <a:cubicBezTo>
                          <a:pt x="241569" y="46908"/>
                          <a:pt x="248600" y="54515"/>
                          <a:pt x="255515" y="62006"/>
                        </a:cubicBezTo>
                        <a:cubicBezTo>
                          <a:pt x="271074" y="78718"/>
                          <a:pt x="270383" y="104880"/>
                          <a:pt x="253901" y="120670"/>
                        </a:cubicBezTo>
                        <a:lnTo>
                          <a:pt x="185902" y="181753"/>
                        </a:lnTo>
                        <a:lnTo>
                          <a:pt x="252979" y="246756"/>
                        </a:lnTo>
                        <a:cubicBezTo>
                          <a:pt x="260701" y="254363"/>
                          <a:pt x="259549" y="267156"/>
                          <a:pt x="250559" y="273149"/>
                        </a:cubicBezTo>
                        <a:lnTo>
                          <a:pt x="133117" y="351405"/>
                        </a:lnTo>
                      </a:path>
                    </a:pathLst>
                  </a:custGeom>
                  <a:noFill/>
                  <a:ln w="9525" cap="rnd">
                    <a:solidFill>
                      <a:schemeClr val="tx2"/>
                    </a:solidFill>
                    <a:prstDash val="solid"/>
                    <a:round/>
                  </a:ln>
                </p:spPr>
                <p:txBody>
                  <a:bodyPr rtlCol="0" anchor="ctr"/>
                  <a:lstStyle/>
                  <a:p>
                    <a:endParaRPr lang="ca-ES"/>
                  </a:p>
                </p:txBody>
              </p:sp>
              <p:sp>
                <p:nvSpPr>
                  <p:cNvPr id="127" name="Freeform: Shape 282">
                    <a:extLst>
                      <a:ext uri="{FF2B5EF4-FFF2-40B4-BE49-F238E27FC236}">
                        <a16:creationId xmlns:a16="http://schemas.microsoft.com/office/drawing/2014/main" id="{42AE3B6F-54CD-E470-8A19-E315A0619F0D}"/>
                      </a:ext>
                    </a:extLst>
                  </p:cNvPr>
                  <p:cNvSpPr/>
                  <p:nvPr/>
                </p:nvSpPr>
                <p:spPr>
                  <a:xfrm>
                    <a:off x="9455989" y="4797066"/>
                    <a:ext cx="67324" cy="178987"/>
                  </a:xfrm>
                  <a:custGeom>
                    <a:avLst/>
                    <a:gdLst>
                      <a:gd name="connsiteX0" fmla="*/ 55684 w 67324"/>
                      <a:gd name="connsiteY0" fmla="*/ 178987 h 178987"/>
                      <a:gd name="connsiteX1" fmla="*/ 20993 w 67324"/>
                      <a:gd name="connsiteY1" fmla="*/ 151096 h 178987"/>
                      <a:gd name="connsiteX2" fmla="*/ 11773 w 67324"/>
                      <a:gd name="connsiteY2" fmla="*/ 72955 h 178987"/>
                      <a:gd name="connsiteX3" fmla="*/ 67324 w 67324"/>
                      <a:gd name="connsiteY3" fmla="*/ 0 h 178987"/>
                    </a:gdLst>
                    <a:ahLst/>
                    <a:cxnLst>
                      <a:cxn ang="0">
                        <a:pos x="connsiteX0" y="connsiteY0"/>
                      </a:cxn>
                      <a:cxn ang="0">
                        <a:pos x="connsiteX1" y="connsiteY1"/>
                      </a:cxn>
                      <a:cxn ang="0">
                        <a:pos x="connsiteX2" y="connsiteY2"/>
                      </a:cxn>
                      <a:cxn ang="0">
                        <a:pos x="connsiteX3" y="connsiteY3"/>
                      </a:cxn>
                    </a:cxnLst>
                    <a:rect l="l" t="t" r="r" b="b"/>
                    <a:pathLst>
                      <a:path w="67324" h="178987">
                        <a:moveTo>
                          <a:pt x="55684" y="178987"/>
                        </a:moveTo>
                        <a:lnTo>
                          <a:pt x="20993" y="151096"/>
                        </a:lnTo>
                        <a:cubicBezTo>
                          <a:pt x="-2864" y="131964"/>
                          <a:pt x="-7014" y="97158"/>
                          <a:pt x="11773" y="72955"/>
                        </a:cubicBezTo>
                        <a:lnTo>
                          <a:pt x="67324" y="0"/>
                        </a:lnTo>
                      </a:path>
                    </a:pathLst>
                  </a:custGeom>
                  <a:noFill/>
                  <a:ln w="9525" cap="rnd">
                    <a:solidFill>
                      <a:schemeClr val="tx2"/>
                    </a:solidFill>
                    <a:prstDash val="solid"/>
                    <a:round/>
                  </a:ln>
                </p:spPr>
                <p:txBody>
                  <a:bodyPr rtlCol="0" anchor="ctr"/>
                  <a:lstStyle/>
                  <a:p>
                    <a:endParaRPr lang="ca-ES"/>
                  </a:p>
                </p:txBody>
              </p:sp>
              <p:sp>
                <p:nvSpPr>
                  <p:cNvPr id="128" name="Freeform: Shape 283">
                    <a:extLst>
                      <a:ext uri="{FF2B5EF4-FFF2-40B4-BE49-F238E27FC236}">
                        <a16:creationId xmlns:a16="http://schemas.microsoft.com/office/drawing/2014/main" id="{208ACD9A-E7A8-C850-6D2C-060F3CD5D716}"/>
                      </a:ext>
                    </a:extLst>
                  </p:cNvPr>
                  <p:cNvSpPr/>
                  <p:nvPr/>
                </p:nvSpPr>
                <p:spPr>
                  <a:xfrm>
                    <a:off x="9284856" y="4963952"/>
                    <a:ext cx="150519" cy="119747"/>
                  </a:xfrm>
                  <a:custGeom>
                    <a:avLst/>
                    <a:gdLst>
                      <a:gd name="connsiteX0" fmla="*/ 150520 w 150519"/>
                      <a:gd name="connsiteY0" fmla="*/ 0 h 119747"/>
                      <a:gd name="connsiteX1" fmla="*/ 0 w 150519"/>
                      <a:gd name="connsiteY1" fmla="*/ 119747 h 119747"/>
                    </a:gdLst>
                    <a:ahLst/>
                    <a:cxnLst>
                      <a:cxn ang="0">
                        <a:pos x="connsiteX0" y="connsiteY0"/>
                      </a:cxn>
                      <a:cxn ang="0">
                        <a:pos x="connsiteX1" y="connsiteY1"/>
                      </a:cxn>
                    </a:cxnLst>
                    <a:rect l="l" t="t" r="r" b="b"/>
                    <a:pathLst>
                      <a:path w="150519" h="119747">
                        <a:moveTo>
                          <a:pt x="150520" y="0"/>
                        </a:moveTo>
                        <a:lnTo>
                          <a:pt x="0" y="119747"/>
                        </a:lnTo>
                      </a:path>
                    </a:pathLst>
                  </a:custGeom>
                  <a:ln w="9525" cap="rnd">
                    <a:solidFill>
                      <a:schemeClr val="tx2"/>
                    </a:solidFill>
                    <a:prstDash val="solid"/>
                    <a:round/>
                  </a:ln>
                </p:spPr>
                <p:txBody>
                  <a:bodyPr rtlCol="0" anchor="ctr"/>
                  <a:lstStyle/>
                  <a:p>
                    <a:endParaRPr lang="ca-ES"/>
                  </a:p>
                </p:txBody>
              </p:sp>
            </p:grpSp>
            <p:sp>
              <p:nvSpPr>
                <p:cNvPr id="124" name="Freeform: Shape 284">
                  <a:extLst>
                    <a:ext uri="{FF2B5EF4-FFF2-40B4-BE49-F238E27FC236}">
                      <a16:creationId xmlns:a16="http://schemas.microsoft.com/office/drawing/2014/main" id="{A5B9D3F1-CF8A-5D74-5E47-3675209D53F2}"/>
                    </a:ext>
                  </a:extLst>
                </p:cNvPr>
                <p:cNvSpPr/>
                <p:nvPr/>
              </p:nvSpPr>
              <p:spPr>
                <a:xfrm>
                  <a:off x="9613441" y="4824496"/>
                  <a:ext cx="138533" cy="57788"/>
                </a:xfrm>
                <a:custGeom>
                  <a:avLst/>
                  <a:gdLst>
                    <a:gd name="connsiteX0" fmla="*/ 138534 w 138533"/>
                    <a:gd name="connsiteY0" fmla="*/ 20169 h 57788"/>
                    <a:gd name="connsiteX1" fmla="*/ 44257 w 138533"/>
                    <a:gd name="connsiteY1" fmla="*/ 56359 h 57788"/>
                    <a:gd name="connsiteX2" fmla="*/ 17634 w 138533"/>
                    <a:gd name="connsiteY2" fmla="*/ 46216 h 57788"/>
                    <a:gd name="connsiteX3" fmla="*/ 0 w 138533"/>
                    <a:gd name="connsiteY3" fmla="*/ 0 h 57788"/>
                  </a:gdLst>
                  <a:ahLst/>
                  <a:cxnLst>
                    <a:cxn ang="0">
                      <a:pos x="connsiteX0" y="connsiteY0"/>
                    </a:cxn>
                    <a:cxn ang="0">
                      <a:pos x="connsiteX1" y="connsiteY1"/>
                    </a:cxn>
                    <a:cxn ang="0">
                      <a:pos x="connsiteX2" y="connsiteY2"/>
                    </a:cxn>
                    <a:cxn ang="0">
                      <a:pos x="connsiteX3" y="connsiteY3"/>
                    </a:cxn>
                  </a:cxnLst>
                  <a:rect l="l" t="t" r="r" b="b"/>
                  <a:pathLst>
                    <a:path w="138533" h="57788">
                      <a:moveTo>
                        <a:pt x="138534" y="20169"/>
                      </a:moveTo>
                      <a:lnTo>
                        <a:pt x="44257" y="56359"/>
                      </a:lnTo>
                      <a:cubicBezTo>
                        <a:pt x="34115" y="60277"/>
                        <a:pt x="22589" y="55898"/>
                        <a:pt x="17634" y="46216"/>
                      </a:cubicBezTo>
                      <a:lnTo>
                        <a:pt x="0" y="0"/>
                      </a:lnTo>
                    </a:path>
                  </a:pathLst>
                </a:custGeom>
                <a:noFill/>
                <a:ln w="9525" cap="rnd">
                  <a:solidFill>
                    <a:schemeClr val="tx2"/>
                  </a:solidFill>
                  <a:prstDash val="solid"/>
                  <a:round/>
                </a:ln>
              </p:spPr>
              <p:txBody>
                <a:bodyPr rtlCol="0" anchor="ctr"/>
                <a:lstStyle/>
                <a:p>
                  <a:endParaRPr lang="ca-ES"/>
                </a:p>
              </p:txBody>
            </p:sp>
            <p:sp>
              <p:nvSpPr>
                <p:cNvPr id="125" name="Freeform: Shape 285">
                  <a:extLst>
                    <a:ext uri="{FF2B5EF4-FFF2-40B4-BE49-F238E27FC236}">
                      <a16:creationId xmlns:a16="http://schemas.microsoft.com/office/drawing/2014/main" id="{B65AF753-0225-B9BA-A33A-4A9B188B1236}"/>
                    </a:ext>
                  </a:extLst>
                </p:cNvPr>
                <p:cNvSpPr/>
                <p:nvPr/>
              </p:nvSpPr>
              <p:spPr>
                <a:xfrm>
                  <a:off x="9613544" y="4682476"/>
                  <a:ext cx="87720" cy="80992"/>
                </a:xfrm>
                <a:custGeom>
                  <a:avLst/>
                  <a:gdLst>
                    <a:gd name="connsiteX0" fmla="*/ 65822 w 87720"/>
                    <a:gd name="connsiteY0" fmla="*/ 6829 h 80992"/>
                    <a:gd name="connsiteX1" fmla="*/ 76310 w 87720"/>
                    <a:gd name="connsiteY1" fmla="*/ 15242 h 80992"/>
                    <a:gd name="connsiteX2" fmla="*/ 71930 w 87720"/>
                    <a:gd name="connsiteY2" fmla="*/ 64109 h 80992"/>
                    <a:gd name="connsiteX3" fmla="*/ 43347 w 87720"/>
                    <a:gd name="connsiteY3" fmla="*/ 78055 h 80992"/>
                    <a:gd name="connsiteX4" fmla="*/ 11422 w 87720"/>
                    <a:gd name="connsiteY4" fmla="*/ 74136 h 80992"/>
                    <a:gd name="connsiteX5" fmla="*/ 11422 w 87720"/>
                    <a:gd name="connsiteY5" fmla="*/ 74136 h 80992"/>
                    <a:gd name="connsiteX6" fmla="*/ 6236 w 87720"/>
                    <a:gd name="connsiteY6" fmla="*/ 32876 h 80992"/>
                    <a:gd name="connsiteX7" fmla="*/ 24331 w 87720"/>
                    <a:gd name="connsiteY7" fmla="*/ 10517 h 80992"/>
                    <a:gd name="connsiteX8" fmla="*/ 65822 w 87720"/>
                    <a:gd name="connsiteY8" fmla="*/ 6829 h 8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720" h="80992">
                      <a:moveTo>
                        <a:pt x="65822" y="6829"/>
                      </a:moveTo>
                      <a:lnTo>
                        <a:pt x="76310" y="15242"/>
                      </a:lnTo>
                      <a:cubicBezTo>
                        <a:pt x="93252" y="28957"/>
                        <a:pt x="90947" y="54889"/>
                        <a:pt x="71930" y="64109"/>
                      </a:cubicBezTo>
                      <a:lnTo>
                        <a:pt x="43347" y="78055"/>
                      </a:lnTo>
                      <a:cubicBezTo>
                        <a:pt x="33090" y="83126"/>
                        <a:pt x="20527" y="81512"/>
                        <a:pt x="11422" y="74136"/>
                      </a:cubicBezTo>
                      <a:lnTo>
                        <a:pt x="11422" y="74136"/>
                      </a:lnTo>
                      <a:cubicBezTo>
                        <a:pt x="-1486" y="63764"/>
                        <a:pt x="-3791" y="45208"/>
                        <a:pt x="6236" y="32876"/>
                      </a:cubicBezTo>
                      <a:lnTo>
                        <a:pt x="24331" y="10517"/>
                      </a:lnTo>
                      <a:cubicBezTo>
                        <a:pt x="34358" y="-1930"/>
                        <a:pt x="52913" y="-3544"/>
                        <a:pt x="65822" y="6829"/>
                      </a:cubicBezTo>
                      <a:close/>
                    </a:path>
                  </a:pathLst>
                </a:custGeom>
                <a:noFill/>
                <a:ln w="9525" cap="rnd">
                  <a:solidFill>
                    <a:schemeClr val="accent1"/>
                  </a:solidFill>
                  <a:prstDash val="solid"/>
                  <a:round/>
                </a:ln>
              </p:spPr>
              <p:txBody>
                <a:bodyPr rtlCol="0" anchor="ctr"/>
                <a:lstStyle/>
                <a:p>
                  <a:endParaRPr lang="ca-ES"/>
                </a:p>
              </p:txBody>
            </p:sp>
          </p:grpSp>
          <p:grpSp>
            <p:nvGrpSpPr>
              <p:cNvPr id="113" name="Graphic 277">
                <a:extLst>
                  <a:ext uri="{FF2B5EF4-FFF2-40B4-BE49-F238E27FC236}">
                    <a16:creationId xmlns:a16="http://schemas.microsoft.com/office/drawing/2014/main" id="{2D3831E8-6B69-B2F4-A584-BF22F32D7D6A}"/>
                  </a:ext>
                </a:extLst>
              </p:cNvPr>
              <p:cNvGrpSpPr/>
              <p:nvPr/>
            </p:nvGrpSpPr>
            <p:grpSpPr>
              <a:xfrm>
                <a:off x="9218009" y="4806286"/>
                <a:ext cx="219786" cy="11525"/>
                <a:chOff x="9218009" y="4806286"/>
                <a:chExt cx="219786" cy="11525"/>
              </a:xfrm>
            </p:grpSpPr>
            <p:sp>
              <p:nvSpPr>
                <p:cNvPr id="120" name="Freeform: Shape 287">
                  <a:extLst>
                    <a:ext uri="{FF2B5EF4-FFF2-40B4-BE49-F238E27FC236}">
                      <a16:creationId xmlns:a16="http://schemas.microsoft.com/office/drawing/2014/main" id="{429EC2FE-AE91-81B8-C569-315F687AC657}"/>
                    </a:ext>
                  </a:extLst>
                </p:cNvPr>
                <p:cNvSpPr/>
                <p:nvPr/>
              </p:nvSpPr>
              <p:spPr>
                <a:xfrm>
                  <a:off x="9313092" y="4806286"/>
                  <a:ext cx="124703" cy="11525"/>
                </a:xfrm>
                <a:custGeom>
                  <a:avLst/>
                  <a:gdLst>
                    <a:gd name="connsiteX0" fmla="*/ 124703 w 124703"/>
                    <a:gd name="connsiteY0" fmla="*/ 0 h 11525"/>
                    <a:gd name="connsiteX1" fmla="*/ 0 w 124703"/>
                    <a:gd name="connsiteY1" fmla="*/ 0 h 11525"/>
                  </a:gdLst>
                  <a:ahLst/>
                  <a:cxnLst>
                    <a:cxn ang="0">
                      <a:pos x="connsiteX0" y="connsiteY0"/>
                    </a:cxn>
                    <a:cxn ang="0">
                      <a:pos x="connsiteX1" y="connsiteY1"/>
                    </a:cxn>
                  </a:cxnLst>
                  <a:rect l="l" t="t" r="r" b="b"/>
                  <a:pathLst>
                    <a:path w="124703" h="11525">
                      <a:moveTo>
                        <a:pt x="124703" y="0"/>
                      </a:moveTo>
                      <a:lnTo>
                        <a:pt x="0" y="0"/>
                      </a:lnTo>
                    </a:path>
                  </a:pathLst>
                </a:custGeom>
                <a:ln w="9525" cap="rnd">
                  <a:solidFill>
                    <a:schemeClr val="tx2"/>
                  </a:solidFill>
                  <a:prstDash val="solid"/>
                  <a:round/>
                </a:ln>
              </p:spPr>
              <p:txBody>
                <a:bodyPr rtlCol="0" anchor="ctr"/>
                <a:lstStyle/>
                <a:p>
                  <a:endParaRPr lang="ca-ES"/>
                </a:p>
              </p:txBody>
            </p:sp>
            <p:sp>
              <p:nvSpPr>
                <p:cNvPr id="121" name="Freeform: Shape 288">
                  <a:extLst>
                    <a:ext uri="{FF2B5EF4-FFF2-40B4-BE49-F238E27FC236}">
                      <a16:creationId xmlns:a16="http://schemas.microsoft.com/office/drawing/2014/main" id="{EF2107DA-D8CD-31D2-9C87-D6B6AD64CE69}"/>
                    </a:ext>
                  </a:extLst>
                </p:cNvPr>
                <p:cNvSpPr/>
                <p:nvPr/>
              </p:nvSpPr>
              <p:spPr>
                <a:xfrm>
                  <a:off x="9265839" y="4806286"/>
                  <a:ext cx="23857" cy="11525"/>
                </a:xfrm>
                <a:custGeom>
                  <a:avLst/>
                  <a:gdLst>
                    <a:gd name="connsiteX0" fmla="*/ 23857 w 23857"/>
                    <a:gd name="connsiteY0" fmla="*/ 0 h 11525"/>
                    <a:gd name="connsiteX1" fmla="*/ 0 w 23857"/>
                    <a:gd name="connsiteY1" fmla="*/ 0 h 11525"/>
                  </a:gdLst>
                  <a:ahLst/>
                  <a:cxnLst>
                    <a:cxn ang="0">
                      <a:pos x="connsiteX0" y="connsiteY0"/>
                    </a:cxn>
                    <a:cxn ang="0">
                      <a:pos x="connsiteX1" y="connsiteY1"/>
                    </a:cxn>
                  </a:cxnLst>
                  <a:rect l="l" t="t" r="r" b="b"/>
                  <a:pathLst>
                    <a:path w="23857" h="11525">
                      <a:moveTo>
                        <a:pt x="23857" y="0"/>
                      </a:moveTo>
                      <a:lnTo>
                        <a:pt x="0" y="0"/>
                      </a:lnTo>
                    </a:path>
                  </a:pathLst>
                </a:custGeom>
                <a:ln w="9525" cap="rnd">
                  <a:solidFill>
                    <a:schemeClr val="tx2"/>
                  </a:solidFill>
                  <a:prstDash val="solid"/>
                  <a:round/>
                </a:ln>
              </p:spPr>
              <p:txBody>
                <a:bodyPr rtlCol="0" anchor="ctr"/>
                <a:lstStyle/>
                <a:p>
                  <a:endParaRPr lang="ca-ES"/>
                </a:p>
              </p:txBody>
            </p:sp>
            <p:sp>
              <p:nvSpPr>
                <p:cNvPr id="122" name="Freeform: Shape 289">
                  <a:extLst>
                    <a:ext uri="{FF2B5EF4-FFF2-40B4-BE49-F238E27FC236}">
                      <a16:creationId xmlns:a16="http://schemas.microsoft.com/office/drawing/2014/main" id="{76B2C7C5-22C1-5AC1-8872-2C22F668A5D7}"/>
                    </a:ext>
                  </a:extLst>
                </p:cNvPr>
                <p:cNvSpPr/>
                <p:nvPr/>
              </p:nvSpPr>
              <p:spPr>
                <a:xfrm>
                  <a:off x="9218009" y="4806286"/>
                  <a:ext cx="23857" cy="11525"/>
                </a:xfrm>
                <a:custGeom>
                  <a:avLst/>
                  <a:gdLst>
                    <a:gd name="connsiteX0" fmla="*/ 23857 w 23857"/>
                    <a:gd name="connsiteY0" fmla="*/ 0 h 11525"/>
                    <a:gd name="connsiteX1" fmla="*/ 0 w 23857"/>
                    <a:gd name="connsiteY1" fmla="*/ 0 h 11525"/>
                  </a:gdLst>
                  <a:ahLst/>
                  <a:cxnLst>
                    <a:cxn ang="0">
                      <a:pos x="connsiteX0" y="connsiteY0"/>
                    </a:cxn>
                    <a:cxn ang="0">
                      <a:pos x="connsiteX1" y="connsiteY1"/>
                    </a:cxn>
                  </a:cxnLst>
                  <a:rect l="l" t="t" r="r" b="b"/>
                  <a:pathLst>
                    <a:path w="23857" h="11525">
                      <a:moveTo>
                        <a:pt x="23857" y="0"/>
                      </a:moveTo>
                      <a:lnTo>
                        <a:pt x="0" y="0"/>
                      </a:lnTo>
                    </a:path>
                  </a:pathLst>
                </a:custGeom>
                <a:ln w="9525" cap="rnd">
                  <a:solidFill>
                    <a:schemeClr val="tx2"/>
                  </a:solidFill>
                  <a:prstDash val="solid"/>
                  <a:round/>
                </a:ln>
              </p:spPr>
              <p:txBody>
                <a:bodyPr rtlCol="0" anchor="ctr"/>
                <a:lstStyle/>
                <a:p>
                  <a:endParaRPr lang="ca-ES"/>
                </a:p>
              </p:txBody>
            </p:sp>
          </p:grpSp>
          <p:grpSp>
            <p:nvGrpSpPr>
              <p:cNvPr id="114" name="Graphic 277">
                <a:extLst>
                  <a:ext uri="{FF2B5EF4-FFF2-40B4-BE49-F238E27FC236}">
                    <a16:creationId xmlns:a16="http://schemas.microsoft.com/office/drawing/2014/main" id="{76BC604F-7FBB-EA2A-8286-5B8CA0939C77}"/>
                  </a:ext>
                </a:extLst>
              </p:cNvPr>
              <p:cNvGrpSpPr/>
              <p:nvPr/>
            </p:nvGrpSpPr>
            <p:grpSpPr>
              <a:xfrm>
                <a:off x="9407369" y="4663027"/>
                <a:ext cx="109029" cy="11525"/>
                <a:chOff x="9407369" y="4663027"/>
                <a:chExt cx="109029" cy="11525"/>
              </a:xfrm>
            </p:grpSpPr>
            <p:sp>
              <p:nvSpPr>
                <p:cNvPr id="118" name="Freeform: Shape 291">
                  <a:extLst>
                    <a:ext uri="{FF2B5EF4-FFF2-40B4-BE49-F238E27FC236}">
                      <a16:creationId xmlns:a16="http://schemas.microsoft.com/office/drawing/2014/main" id="{1505BC1C-15AF-E117-E4C2-18F5CE6C05FA}"/>
                    </a:ext>
                  </a:extLst>
                </p:cNvPr>
                <p:cNvSpPr/>
                <p:nvPr/>
              </p:nvSpPr>
              <p:spPr>
                <a:xfrm>
                  <a:off x="9455199" y="4663027"/>
                  <a:ext cx="61199" cy="11525"/>
                </a:xfrm>
                <a:custGeom>
                  <a:avLst/>
                  <a:gdLst>
                    <a:gd name="connsiteX0" fmla="*/ 0 w 61199"/>
                    <a:gd name="connsiteY0" fmla="*/ 0 h 11525"/>
                    <a:gd name="connsiteX1" fmla="*/ 61199 w 61199"/>
                    <a:gd name="connsiteY1" fmla="*/ 0 h 11525"/>
                  </a:gdLst>
                  <a:ahLst/>
                  <a:cxnLst>
                    <a:cxn ang="0">
                      <a:pos x="connsiteX0" y="connsiteY0"/>
                    </a:cxn>
                    <a:cxn ang="0">
                      <a:pos x="connsiteX1" y="connsiteY1"/>
                    </a:cxn>
                  </a:cxnLst>
                  <a:rect l="l" t="t" r="r" b="b"/>
                  <a:pathLst>
                    <a:path w="61199" h="11525">
                      <a:moveTo>
                        <a:pt x="0" y="0"/>
                      </a:moveTo>
                      <a:lnTo>
                        <a:pt x="61199" y="0"/>
                      </a:lnTo>
                    </a:path>
                  </a:pathLst>
                </a:custGeom>
                <a:ln w="9525" cap="rnd">
                  <a:solidFill>
                    <a:schemeClr val="tx2"/>
                  </a:solidFill>
                  <a:prstDash val="solid"/>
                  <a:round/>
                </a:ln>
              </p:spPr>
              <p:txBody>
                <a:bodyPr rtlCol="0" anchor="ctr"/>
                <a:lstStyle/>
                <a:p>
                  <a:endParaRPr lang="ca-ES"/>
                </a:p>
              </p:txBody>
            </p:sp>
            <p:sp>
              <p:nvSpPr>
                <p:cNvPr id="119" name="Freeform: Shape 292">
                  <a:extLst>
                    <a:ext uri="{FF2B5EF4-FFF2-40B4-BE49-F238E27FC236}">
                      <a16:creationId xmlns:a16="http://schemas.microsoft.com/office/drawing/2014/main" id="{365D7B3B-D0FE-CE4F-8A8A-8EAEE809F0CE}"/>
                    </a:ext>
                  </a:extLst>
                </p:cNvPr>
                <p:cNvSpPr/>
                <p:nvPr/>
              </p:nvSpPr>
              <p:spPr>
                <a:xfrm>
                  <a:off x="9407369" y="4663027"/>
                  <a:ext cx="23972" cy="11525"/>
                </a:xfrm>
                <a:custGeom>
                  <a:avLst/>
                  <a:gdLst>
                    <a:gd name="connsiteX0" fmla="*/ 23973 w 23972"/>
                    <a:gd name="connsiteY0" fmla="*/ 0 h 11525"/>
                    <a:gd name="connsiteX1" fmla="*/ 0 w 23972"/>
                    <a:gd name="connsiteY1" fmla="*/ 0 h 11525"/>
                  </a:gdLst>
                  <a:ahLst/>
                  <a:cxnLst>
                    <a:cxn ang="0">
                      <a:pos x="connsiteX0" y="connsiteY0"/>
                    </a:cxn>
                    <a:cxn ang="0">
                      <a:pos x="connsiteX1" y="connsiteY1"/>
                    </a:cxn>
                  </a:cxnLst>
                  <a:rect l="l" t="t" r="r" b="b"/>
                  <a:pathLst>
                    <a:path w="23972" h="11525">
                      <a:moveTo>
                        <a:pt x="23973" y="0"/>
                      </a:moveTo>
                      <a:lnTo>
                        <a:pt x="0" y="0"/>
                      </a:lnTo>
                    </a:path>
                  </a:pathLst>
                </a:custGeom>
                <a:ln w="9525" cap="rnd">
                  <a:solidFill>
                    <a:schemeClr val="tx2"/>
                  </a:solidFill>
                  <a:prstDash val="solid"/>
                  <a:round/>
                </a:ln>
              </p:spPr>
              <p:txBody>
                <a:bodyPr rtlCol="0" anchor="ctr"/>
                <a:lstStyle/>
                <a:p>
                  <a:endParaRPr lang="ca-ES"/>
                </a:p>
              </p:txBody>
            </p:sp>
          </p:grpSp>
          <p:grpSp>
            <p:nvGrpSpPr>
              <p:cNvPr id="115" name="Graphic 277">
                <a:extLst>
                  <a:ext uri="{FF2B5EF4-FFF2-40B4-BE49-F238E27FC236}">
                    <a16:creationId xmlns:a16="http://schemas.microsoft.com/office/drawing/2014/main" id="{3E865E34-B194-46E9-BC42-0F09CA69E619}"/>
                  </a:ext>
                </a:extLst>
              </p:cNvPr>
              <p:cNvGrpSpPr/>
              <p:nvPr/>
            </p:nvGrpSpPr>
            <p:grpSpPr>
              <a:xfrm>
                <a:off x="9266300" y="4877973"/>
                <a:ext cx="147523" cy="11986"/>
                <a:chOff x="9266300" y="4877973"/>
                <a:chExt cx="147523" cy="11986"/>
              </a:xfrm>
            </p:grpSpPr>
            <p:sp>
              <p:nvSpPr>
                <p:cNvPr id="116" name="Freeform: Shape 294">
                  <a:extLst>
                    <a:ext uri="{FF2B5EF4-FFF2-40B4-BE49-F238E27FC236}">
                      <a16:creationId xmlns:a16="http://schemas.microsoft.com/office/drawing/2014/main" id="{FF38FC07-F41C-BD38-7C0F-0BB4A2583DBE}"/>
                    </a:ext>
                  </a:extLst>
                </p:cNvPr>
                <p:cNvSpPr/>
                <p:nvPr/>
              </p:nvSpPr>
              <p:spPr>
                <a:xfrm>
                  <a:off x="9314130" y="4877973"/>
                  <a:ext cx="99693" cy="461"/>
                </a:xfrm>
                <a:custGeom>
                  <a:avLst/>
                  <a:gdLst>
                    <a:gd name="connsiteX0" fmla="*/ 99693 w 99693"/>
                    <a:gd name="connsiteY0" fmla="*/ 0 h 461"/>
                    <a:gd name="connsiteX1" fmla="*/ 0 w 99693"/>
                    <a:gd name="connsiteY1" fmla="*/ 461 h 461"/>
                  </a:gdLst>
                  <a:ahLst/>
                  <a:cxnLst>
                    <a:cxn ang="0">
                      <a:pos x="connsiteX0" y="connsiteY0"/>
                    </a:cxn>
                    <a:cxn ang="0">
                      <a:pos x="connsiteX1" y="connsiteY1"/>
                    </a:cxn>
                  </a:cxnLst>
                  <a:rect l="l" t="t" r="r" b="b"/>
                  <a:pathLst>
                    <a:path w="99693" h="461">
                      <a:moveTo>
                        <a:pt x="99693" y="0"/>
                      </a:moveTo>
                      <a:lnTo>
                        <a:pt x="0" y="461"/>
                      </a:lnTo>
                    </a:path>
                  </a:pathLst>
                </a:custGeom>
                <a:ln w="9525" cap="rnd">
                  <a:solidFill>
                    <a:schemeClr val="tx2"/>
                  </a:solidFill>
                  <a:prstDash val="solid"/>
                  <a:round/>
                </a:ln>
              </p:spPr>
              <p:txBody>
                <a:bodyPr rtlCol="0" anchor="ctr"/>
                <a:lstStyle/>
                <a:p>
                  <a:endParaRPr lang="ca-ES"/>
                </a:p>
              </p:txBody>
            </p:sp>
            <p:sp>
              <p:nvSpPr>
                <p:cNvPr id="117" name="Freeform: Shape 295">
                  <a:extLst>
                    <a:ext uri="{FF2B5EF4-FFF2-40B4-BE49-F238E27FC236}">
                      <a16:creationId xmlns:a16="http://schemas.microsoft.com/office/drawing/2014/main" id="{350A00BD-6057-43E6-8786-75E2F4232701}"/>
                    </a:ext>
                  </a:extLst>
                </p:cNvPr>
                <p:cNvSpPr/>
                <p:nvPr/>
              </p:nvSpPr>
              <p:spPr>
                <a:xfrm>
                  <a:off x="9266300" y="4878434"/>
                  <a:ext cx="23857" cy="11525"/>
                </a:xfrm>
                <a:custGeom>
                  <a:avLst/>
                  <a:gdLst>
                    <a:gd name="connsiteX0" fmla="*/ 23857 w 23857"/>
                    <a:gd name="connsiteY0" fmla="*/ 0 h 11525"/>
                    <a:gd name="connsiteX1" fmla="*/ 0 w 23857"/>
                    <a:gd name="connsiteY1" fmla="*/ 0 h 11525"/>
                  </a:gdLst>
                  <a:ahLst/>
                  <a:cxnLst>
                    <a:cxn ang="0">
                      <a:pos x="connsiteX0" y="connsiteY0"/>
                    </a:cxn>
                    <a:cxn ang="0">
                      <a:pos x="connsiteX1" y="connsiteY1"/>
                    </a:cxn>
                  </a:cxnLst>
                  <a:rect l="l" t="t" r="r" b="b"/>
                  <a:pathLst>
                    <a:path w="23857" h="11525">
                      <a:moveTo>
                        <a:pt x="23857" y="0"/>
                      </a:moveTo>
                      <a:lnTo>
                        <a:pt x="0" y="0"/>
                      </a:lnTo>
                    </a:path>
                  </a:pathLst>
                </a:custGeom>
                <a:ln w="9525" cap="rnd">
                  <a:solidFill>
                    <a:schemeClr val="tx2"/>
                  </a:solidFill>
                  <a:prstDash val="solid"/>
                  <a:round/>
                </a:ln>
              </p:spPr>
              <p:txBody>
                <a:bodyPr rtlCol="0" anchor="ctr"/>
                <a:lstStyle/>
                <a:p>
                  <a:endParaRPr lang="ca-ES"/>
                </a:p>
              </p:txBody>
            </p:sp>
          </p:grpSp>
        </p:grpSp>
      </p:grpSp>
      <p:sp>
        <p:nvSpPr>
          <p:cNvPr id="129" name="Marcador de texto 5">
            <a:extLst>
              <a:ext uri="{FF2B5EF4-FFF2-40B4-BE49-F238E27FC236}">
                <a16:creationId xmlns:a16="http://schemas.microsoft.com/office/drawing/2014/main" id="{8B00B61C-688B-A50D-D227-D92DCF657324}"/>
              </a:ext>
            </a:extLst>
          </p:cNvPr>
          <p:cNvSpPr txBox="1">
            <a:spLocks/>
          </p:cNvSpPr>
          <p:nvPr/>
        </p:nvSpPr>
        <p:spPr>
          <a:xfrm>
            <a:off x="792645" y="2207463"/>
            <a:ext cx="3651156" cy="2138819"/>
          </a:xfrm>
          <a:prstGeom prst="rect">
            <a:avLst/>
          </a:prstGeom>
        </p:spPr>
        <p:txBody>
          <a:bodyPr vert="horz" lIns="0" tIns="0" rIns="0" bIns="0" rtlCol="0" anchor="t">
            <a:noAutofit/>
          </a:bodyPr>
          <a:lstStyle>
            <a:lvl1pPr marL="0" indent="0" algn="l" defTabSz="685800" rtl="0" eaLnBrk="1" latinLnBrk="0" hangingPunct="1">
              <a:lnSpc>
                <a:spcPct val="100000"/>
              </a:lnSpc>
              <a:spcBef>
                <a:spcPts val="0"/>
              </a:spcBef>
              <a:buFont typeface="Arial" panose="020B0604020202020204" pitchFamily="34" charset="0"/>
              <a:buNone/>
              <a:defRPr sz="1800" b="1" i="0" kern="1200">
                <a:solidFill>
                  <a:srgbClr val="D0043C"/>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r>
              <a:rPr lang="ca-ES" sz="2400" b="0" dirty="0">
                <a:solidFill>
                  <a:schemeClr val="tx1"/>
                </a:solidFill>
                <a:latin typeface="Quattrocento Sans" panose="020B0502050000020003" pitchFamily="34" charset="0"/>
                <a:ea typeface="Open Sans SemiBold" panose="020B0706030804020204" pitchFamily="34" charset="0"/>
                <a:cs typeface="Segoe UI Semibold" panose="020B0702040204020203" pitchFamily="34" charset="0"/>
              </a:rPr>
              <a:t>Reflexionar sobre les 8 capacitats principals d’un emprenedor</a:t>
            </a:r>
          </a:p>
          <a:p>
            <a:pPr>
              <a:buClrTx/>
            </a:pPr>
            <a:r>
              <a:rPr lang="ca-ES" sz="2400" b="0" dirty="0">
                <a:solidFill>
                  <a:schemeClr val="tx1"/>
                </a:solidFill>
                <a:latin typeface="Quattrocento Sans" panose="020B0502050000020003" pitchFamily="34" charset="0"/>
                <a:ea typeface="Open Sans SemiBold" panose="020B0706030804020204" pitchFamily="34" charset="0"/>
                <a:cs typeface="Segoe UI Semibold" panose="020B0702040204020203" pitchFamily="34" charset="0"/>
              </a:rPr>
              <a:t>(Valorar de l’1 al 10).</a:t>
            </a:r>
          </a:p>
        </p:txBody>
      </p:sp>
      <p:pic>
        <p:nvPicPr>
          <p:cNvPr id="130" name="Imagen 121">
            <a:extLst>
              <a:ext uri="{FF2B5EF4-FFF2-40B4-BE49-F238E27FC236}">
                <a16:creationId xmlns:a16="http://schemas.microsoft.com/office/drawing/2014/main" id="{D3A29507-89C7-CF10-C784-0DBADBA9E5B4}"/>
              </a:ext>
            </a:extLst>
          </p:cNvPr>
          <p:cNvPicPr>
            <a:picLocks noChangeAspect="1"/>
          </p:cNvPicPr>
          <p:nvPr/>
        </p:nvPicPr>
        <p:blipFill>
          <a:blip r:embed="rId3"/>
          <a:stretch>
            <a:fillRect/>
          </a:stretch>
        </p:blipFill>
        <p:spPr>
          <a:xfrm>
            <a:off x="511644" y="3960965"/>
            <a:ext cx="5242968" cy="2523353"/>
          </a:xfrm>
          <a:prstGeom prst="rect">
            <a:avLst/>
          </a:prstGeom>
          <a:solidFill>
            <a:schemeClr val="bg1"/>
          </a:solidFill>
          <a:ln>
            <a:solidFill>
              <a:srgbClr val="0070C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31" name="Titular">
            <a:extLst>
              <a:ext uri="{FF2B5EF4-FFF2-40B4-BE49-F238E27FC236}">
                <a16:creationId xmlns:a16="http://schemas.microsoft.com/office/drawing/2014/main" id="{EA3578A8-704A-81CF-497A-5DAC02190A78}"/>
              </a:ext>
            </a:extLst>
          </p:cNvPr>
          <p:cNvSpPr txBox="1">
            <a:spLocks/>
          </p:cNvSpPr>
          <p:nvPr/>
        </p:nvSpPr>
        <p:spPr>
          <a:xfrm>
            <a:off x="1395614" y="1437481"/>
            <a:ext cx="11103900" cy="589867"/>
          </a:xfrm>
          <a:prstGeom prst="rect">
            <a:avLst/>
          </a:prstGeom>
        </p:spPr>
        <p:txBody>
          <a:bodyPr spcFirstLastPara="1" vert="horz" wrap="square" lIns="0" tIns="0" rIns="0" bIns="0" rtlCol="0" anchor="t" anchorCtr="0">
            <a:noAutofit/>
          </a:bodyPr>
          <a:lstStyle>
            <a:lvl1pPr marL="0" lvl="0" indent="0" algn="l" defTabSz="685800" rtl="0" eaLnBrk="1" latinLnBrk="0" hangingPunct="1">
              <a:lnSpc>
                <a:spcPts val="4000"/>
              </a:lnSpc>
              <a:spcBef>
                <a:spcPts val="0"/>
              </a:spcBef>
              <a:spcAft>
                <a:spcPts val="0"/>
              </a:spcAft>
              <a:buSzPts val="2000"/>
              <a:buFont typeface="Arial" panose="020B0604020202020204" pitchFamily="34" charset="0"/>
              <a:buNone/>
              <a:defRPr sz="4000" b="1" i="0" kern="1200">
                <a:solidFill>
                  <a:srgbClr val="424242"/>
                </a:solidFill>
                <a:latin typeface="Open Sans ExtraBold" panose="020B0606030504020204" pitchFamily="34" charset="0"/>
                <a:ea typeface="Open Sans ExtraBold" panose="020B0606030504020204" pitchFamily="34" charset="0"/>
                <a:cs typeface="Open Sans ExtraBold" panose="020B0606030504020204" pitchFamily="34" charset="0"/>
                <a:sym typeface="Playfair Display"/>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ca-ES" sz="2800" b="0" spc="300" dirty="0">
                <a:solidFill>
                  <a:schemeClr val="tx1"/>
                </a:solidFill>
                <a:latin typeface="Quattrocento Sans" panose="020B0502050000020003" pitchFamily="34" charset="0"/>
                <a:ea typeface="Segoe UI Black" panose="020B0A02040204020203" pitchFamily="34" charset="0"/>
                <a:cs typeface="Segoe UI Semibold" panose="020B0702040204020203" pitchFamily="34" charset="0"/>
                <a:sym typeface="Open Sans SemiBold"/>
              </a:rPr>
              <a:t>ANÀLISI DE LES CAPACITATS </a:t>
            </a:r>
            <a:r>
              <a:rPr lang="ca-ES" sz="2133" b="0" spc="300" dirty="0">
                <a:solidFill>
                  <a:schemeClr val="tx1"/>
                </a:solidFill>
                <a:latin typeface="Quattrocento Sans" panose="020B0502050000020003" pitchFamily="34" charset="0"/>
                <a:ea typeface="Segoe UI Black" panose="020B0A02040204020203" pitchFamily="34" charset="0"/>
                <a:cs typeface="Segoe UI Semibold" panose="020B0702040204020203" pitchFamily="34" charset="0"/>
                <a:sym typeface="Open Sans SemiBold"/>
              </a:rPr>
              <a:t>(AUTOREFLEXIÓ</a:t>
            </a:r>
            <a:r>
              <a:rPr lang="ca-ES" sz="2133" b="0" spc="300" dirty="0">
                <a:solidFill>
                  <a:schemeClr val="tx1"/>
                </a:solidFill>
                <a:latin typeface="+mn-lt"/>
                <a:ea typeface="Segoe UI Black" panose="020B0A02040204020203" pitchFamily="34" charset="0"/>
                <a:cs typeface="Segoe UI Semibold" panose="020B0702040204020203" pitchFamily="34" charset="0"/>
                <a:sym typeface="Open Sans SemiBold"/>
              </a:rPr>
              <a:t>)</a:t>
            </a:r>
            <a:endParaRPr lang="ca-ES" sz="2000" b="0" spc="300" baseline="30000" dirty="0">
              <a:solidFill>
                <a:schemeClr val="tx1"/>
              </a:solidFill>
              <a:latin typeface="+mn-lt"/>
              <a:ea typeface="Segoe UI Black" panose="020B0A02040204020203" pitchFamily="34" charset="0"/>
              <a:cs typeface="Segoe UI Semibold" panose="020B0702040204020203" pitchFamily="34" charset="0"/>
              <a:sym typeface="Open Sans SemiBold"/>
            </a:endParaRPr>
          </a:p>
        </p:txBody>
      </p:sp>
      <p:sp>
        <p:nvSpPr>
          <p:cNvPr id="2" name="Google Shape;110;p3">
            <a:extLst>
              <a:ext uri="{FF2B5EF4-FFF2-40B4-BE49-F238E27FC236}">
                <a16:creationId xmlns:a16="http://schemas.microsoft.com/office/drawing/2014/main" id="{C11361F7-1513-936F-0DA8-704F145AF304}"/>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5</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803452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F5E13-3E08-B917-6C52-60553B532060}"/>
            </a:ext>
          </a:extLst>
        </p:cNvPr>
        <p:cNvGrpSpPr/>
        <p:nvPr/>
      </p:nvGrpSpPr>
      <p:grpSpPr>
        <a:xfrm>
          <a:off x="0" y="0"/>
          <a:ext cx="0" cy="0"/>
          <a:chOff x="0" y="0"/>
          <a:chExt cx="0" cy="0"/>
        </a:xfrm>
      </p:grpSpPr>
      <p:sp>
        <p:nvSpPr>
          <p:cNvPr id="7" name="CuadroTexto 2">
            <a:extLst>
              <a:ext uri="{FF2B5EF4-FFF2-40B4-BE49-F238E27FC236}">
                <a16:creationId xmlns:a16="http://schemas.microsoft.com/office/drawing/2014/main" id="{98D39DC1-7EA4-0F83-47A1-B8698C3C2168}"/>
              </a:ext>
            </a:extLst>
          </p:cNvPr>
          <p:cNvSpPr txBox="1"/>
          <p:nvPr/>
        </p:nvSpPr>
        <p:spPr>
          <a:xfrm>
            <a:off x="5400066" y="3925011"/>
            <a:ext cx="2860876" cy="1468415"/>
          </a:xfrm>
          <a:prstGeom prst="rect">
            <a:avLst/>
          </a:prstGeom>
          <a:solidFill>
            <a:schemeClr val="bg1"/>
          </a:solidFill>
          <a:ln w="28575">
            <a:solidFill>
              <a:schemeClr val="accent1"/>
            </a:solidFill>
          </a:ln>
        </p:spPr>
        <p:txBody>
          <a:bodyPr wrap="square" rtlCol="0">
            <a:spAutoFit/>
          </a:bodyPr>
          <a:lstStyle>
            <a:defPPr>
              <a:defRPr lang="es-ES"/>
            </a:defPPr>
            <a:lvl2pPr marL="342900" lvl="1" indent="-342900">
              <a:lnSpc>
                <a:spcPct val="107000"/>
              </a:lnSpc>
              <a:buFont typeface="Arial" panose="020B0604020202020204" pitchFamily="34" charset="0"/>
              <a:buChar char="•"/>
              <a:defRPr sz="1400" kern="100">
                <a:ea typeface="Calibri" panose="020F0502020204030204" pitchFamily="34" charset="0"/>
                <a:cs typeface="Times New Roman" panose="02020603050405020304" pitchFamily="18" charset="0"/>
              </a:defRPr>
            </a:lvl2pPr>
          </a:lstStyle>
          <a:p>
            <a:pPr lvl="1"/>
            <a:r>
              <a:rPr lang="ca-ES" dirty="0">
                <a:latin typeface="Quattrocento Sans" panose="020B0502050000020003" pitchFamily="34" charset="0"/>
              </a:rPr>
              <a:t>Idea de negoci</a:t>
            </a:r>
          </a:p>
          <a:p>
            <a:pPr lvl="1"/>
            <a:r>
              <a:rPr lang="ca-ES" dirty="0">
                <a:latin typeface="Quattrocento Sans" panose="020B0502050000020003" pitchFamily="34" charset="0"/>
              </a:rPr>
              <a:t>Aspectes interns i externs</a:t>
            </a:r>
          </a:p>
          <a:p>
            <a:pPr lvl="1"/>
            <a:r>
              <a:rPr lang="ca-ES" dirty="0">
                <a:latin typeface="Quattrocento Sans" panose="020B0502050000020003" pitchFamily="34" charset="0"/>
              </a:rPr>
              <a:t>Anàlisi de mercat</a:t>
            </a:r>
          </a:p>
          <a:p>
            <a:pPr lvl="1"/>
            <a:r>
              <a:rPr lang="ca-ES" dirty="0">
                <a:latin typeface="Quattrocento Sans" panose="020B0502050000020003" pitchFamily="34" charset="0"/>
              </a:rPr>
              <a:t>Producte/Servei que s’ofereix</a:t>
            </a:r>
          </a:p>
          <a:p>
            <a:pPr lvl="1"/>
            <a:r>
              <a:rPr lang="ca-ES" dirty="0">
                <a:latin typeface="Quattrocento Sans" panose="020B0502050000020003" pitchFamily="34" charset="0"/>
              </a:rPr>
              <a:t>Proposta de valor</a:t>
            </a:r>
          </a:p>
          <a:p>
            <a:pPr lvl="1"/>
            <a:r>
              <a:rPr lang="ca-ES" dirty="0">
                <a:latin typeface="Quattrocento Sans" panose="020B0502050000020003" pitchFamily="34" charset="0"/>
              </a:rPr>
              <a:t>Pla de màrqueting</a:t>
            </a:r>
          </a:p>
        </p:txBody>
      </p:sp>
      <p:sp>
        <p:nvSpPr>
          <p:cNvPr id="9" name="Flecha: doblada 11">
            <a:extLst>
              <a:ext uri="{FF2B5EF4-FFF2-40B4-BE49-F238E27FC236}">
                <a16:creationId xmlns:a16="http://schemas.microsoft.com/office/drawing/2014/main" id="{BD61FFD6-5900-5F0E-6D72-22F82F70681D}"/>
              </a:ext>
            </a:extLst>
          </p:cNvPr>
          <p:cNvSpPr/>
          <p:nvPr/>
        </p:nvSpPr>
        <p:spPr>
          <a:xfrm flipV="1">
            <a:off x="2894465" y="3583538"/>
            <a:ext cx="2216652" cy="1074078"/>
          </a:xfrm>
          <a:prstGeom prst="bentArrow">
            <a:avLst>
              <a:gd name="adj1" fmla="val 17331"/>
              <a:gd name="adj2" fmla="val 17331"/>
              <a:gd name="adj3" fmla="val 25000"/>
              <a:gd name="adj4" fmla="val 43750"/>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pic>
        <p:nvPicPr>
          <p:cNvPr id="12" name="Imatge 11">
            <a:extLst>
              <a:ext uri="{FF2B5EF4-FFF2-40B4-BE49-F238E27FC236}">
                <a16:creationId xmlns:a16="http://schemas.microsoft.com/office/drawing/2014/main" id="{F7551E25-95D6-C54F-FF4A-2CFA7EF4E5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7961" y="1827381"/>
            <a:ext cx="3630246" cy="3995455"/>
          </a:xfrm>
          <a:prstGeom prst="rect">
            <a:avLst/>
          </a:prstGeom>
        </p:spPr>
      </p:pic>
      <p:sp>
        <p:nvSpPr>
          <p:cNvPr id="3" name="Google Shape;87;p20">
            <a:extLst>
              <a:ext uri="{FF2B5EF4-FFF2-40B4-BE49-F238E27FC236}">
                <a16:creationId xmlns:a16="http://schemas.microsoft.com/office/drawing/2014/main" id="{80685B06-F801-EA81-8F41-A8D368756156}"/>
              </a:ext>
            </a:extLst>
          </p:cNvPr>
          <p:cNvSpPr txBox="1"/>
          <p:nvPr/>
        </p:nvSpPr>
        <p:spPr>
          <a:xfrm>
            <a:off x="681662" y="777340"/>
            <a:ext cx="6042988"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dk1"/>
              </a:buClr>
              <a:buSzPts val="2000"/>
              <a:buFont typeface="Arial"/>
              <a:buNone/>
            </a:pPr>
            <a:r>
              <a:rPr lang="ca-ES" sz="2800" b="1" i="0" u="none" strike="noStrike" cap="none" dirty="0">
                <a:solidFill>
                  <a:srgbClr val="61D4FF"/>
                </a:solidFill>
                <a:latin typeface="Quattrocento Sans"/>
                <a:ea typeface="Quattrocento Sans"/>
                <a:cs typeface="Quattrocento Sans"/>
                <a:sym typeface="Quattrocento Sans"/>
              </a:rPr>
              <a:t>02. </a:t>
            </a:r>
            <a:r>
              <a:rPr lang="ca-ES" sz="2800" b="0" i="0" u="none" strike="noStrike" cap="none" dirty="0">
                <a:solidFill>
                  <a:schemeClr val="dk1"/>
                </a:solidFill>
                <a:latin typeface="Quattrocento Sans"/>
                <a:ea typeface="Quattrocento Sans"/>
                <a:cs typeface="Quattrocento Sans"/>
                <a:sym typeface="Quattrocento Sans"/>
              </a:rPr>
              <a:t>CARACTERÍSTIQUES DEL NEGOCI</a:t>
            </a:r>
            <a:endParaRPr lang="ca-ES" sz="2000" b="0" i="0" u="none" strike="noStrike" cap="none" dirty="0">
              <a:solidFill>
                <a:schemeClr val="dk1"/>
              </a:solidFill>
              <a:latin typeface="Quattrocento Sans"/>
              <a:ea typeface="Quattrocento Sans"/>
              <a:cs typeface="Quattrocento Sans"/>
              <a:sym typeface="Quattrocento Sans"/>
            </a:endParaRPr>
          </a:p>
        </p:txBody>
      </p:sp>
      <p:cxnSp>
        <p:nvCxnSpPr>
          <p:cNvPr id="11" name="Google Shape;88;p20">
            <a:extLst>
              <a:ext uri="{FF2B5EF4-FFF2-40B4-BE49-F238E27FC236}">
                <a16:creationId xmlns:a16="http://schemas.microsoft.com/office/drawing/2014/main" id="{52C6AD11-62F7-63A0-768E-12550453C40F}"/>
              </a:ext>
            </a:extLst>
          </p:cNvPr>
          <p:cNvCxnSpPr/>
          <p:nvPr/>
        </p:nvCxnSpPr>
        <p:spPr>
          <a:xfrm>
            <a:off x="570089" y="994901"/>
            <a:ext cx="0" cy="258451"/>
          </a:xfrm>
          <a:prstGeom prst="straightConnector1">
            <a:avLst/>
          </a:prstGeom>
          <a:noFill/>
          <a:ln w="38100" cap="rnd" cmpd="sng">
            <a:solidFill>
              <a:srgbClr val="61D4FF"/>
            </a:solidFill>
            <a:prstDash val="solid"/>
            <a:round/>
            <a:headEnd type="none" w="sm" len="sm"/>
            <a:tailEnd type="none" w="sm" len="sm"/>
          </a:ln>
        </p:spPr>
      </p:cxnSp>
      <p:sp>
        <p:nvSpPr>
          <p:cNvPr id="13" name="Google Shape;89;p20">
            <a:extLst>
              <a:ext uri="{FF2B5EF4-FFF2-40B4-BE49-F238E27FC236}">
                <a16:creationId xmlns:a16="http://schemas.microsoft.com/office/drawing/2014/main" id="{13C6279A-657B-0DA9-358A-684772EFE3D3}"/>
              </a:ext>
            </a:extLst>
          </p:cNvPr>
          <p:cNvSpPr/>
          <p:nvPr/>
        </p:nvSpPr>
        <p:spPr>
          <a:xfrm>
            <a:off x="-162551" y="980134"/>
            <a:ext cx="621068" cy="287984"/>
          </a:xfrm>
          <a:prstGeom prst="roundRect">
            <a:avLst>
              <a:gd name="adj" fmla="val 50000"/>
            </a:avLst>
          </a:prstGeom>
          <a:solidFill>
            <a:srgbClr val="66CC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B0F0"/>
              </a:solidFill>
              <a:latin typeface="Quattrocento Sans"/>
              <a:ea typeface="Quattrocento Sans"/>
              <a:cs typeface="Quattrocento Sans"/>
              <a:sym typeface="Quattrocento Sans"/>
            </a:endParaRPr>
          </a:p>
        </p:txBody>
      </p:sp>
      <p:sp>
        <p:nvSpPr>
          <p:cNvPr id="2" name="Google Shape;110;p3">
            <a:extLst>
              <a:ext uri="{FF2B5EF4-FFF2-40B4-BE49-F238E27FC236}">
                <a16:creationId xmlns:a16="http://schemas.microsoft.com/office/drawing/2014/main" id="{3C7C2856-3A62-9A03-2A0D-DDD2397CC8F4}"/>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6</a:t>
            </a:fld>
            <a:endParaRPr sz="900" b="0" i="0" u="none" strike="noStrike" cap="none" dirty="0">
              <a:solidFill>
                <a:srgbClr val="5A5B5D"/>
              </a:solidFill>
              <a:latin typeface="Quattrocento Sans"/>
              <a:ea typeface="Quattrocento Sans"/>
              <a:cs typeface="Quattrocento Sans"/>
              <a:sym typeface="Quattrocento Sans"/>
            </a:endParaRPr>
          </a:p>
        </p:txBody>
      </p:sp>
      <p:graphicFrame>
        <p:nvGraphicFramePr>
          <p:cNvPr id="4" name="Tabla 4">
            <a:extLst>
              <a:ext uri="{FF2B5EF4-FFF2-40B4-BE49-F238E27FC236}">
                <a16:creationId xmlns:a16="http://schemas.microsoft.com/office/drawing/2014/main" id="{4A8FBE5C-514A-AA4C-9D91-3D948A97029D}"/>
              </a:ext>
            </a:extLst>
          </p:cNvPr>
          <p:cNvGraphicFramePr>
            <a:graphicFrameLocks noGrp="1"/>
          </p:cNvGraphicFramePr>
          <p:nvPr>
            <p:extLst>
              <p:ext uri="{D42A27DB-BD31-4B8C-83A1-F6EECF244321}">
                <p14:modId xmlns:p14="http://schemas.microsoft.com/office/powerpoint/2010/main" val="1189827937"/>
              </p:ext>
            </p:extLst>
          </p:nvPr>
        </p:nvGraphicFramePr>
        <p:xfrm>
          <a:off x="216452" y="1975924"/>
          <a:ext cx="8128000" cy="1522997"/>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451724241"/>
                    </a:ext>
                  </a:extLst>
                </a:gridCol>
                <a:gridCol w="2032000">
                  <a:extLst>
                    <a:ext uri="{9D8B030D-6E8A-4147-A177-3AD203B41FA5}">
                      <a16:colId xmlns:a16="http://schemas.microsoft.com/office/drawing/2014/main" val="667479764"/>
                    </a:ext>
                  </a:extLst>
                </a:gridCol>
                <a:gridCol w="2032000">
                  <a:extLst>
                    <a:ext uri="{9D8B030D-6E8A-4147-A177-3AD203B41FA5}">
                      <a16:colId xmlns:a16="http://schemas.microsoft.com/office/drawing/2014/main" val="2645150561"/>
                    </a:ext>
                  </a:extLst>
                </a:gridCol>
                <a:gridCol w="2032000">
                  <a:extLst>
                    <a:ext uri="{9D8B030D-6E8A-4147-A177-3AD203B41FA5}">
                      <a16:colId xmlns:a16="http://schemas.microsoft.com/office/drawing/2014/main" val="1511297880"/>
                    </a:ext>
                  </a:extLst>
                </a:gridCol>
              </a:tblGrid>
              <a:tr h="1522997">
                <a:tc>
                  <a:txBody>
                    <a:bodyPr/>
                    <a:lstStyle/>
                    <a:p>
                      <a:pPr algn="ctr"/>
                      <a:r>
                        <a:rPr lang="ca-ES" dirty="0">
                          <a:solidFill>
                            <a:schemeClr val="tx2">
                              <a:lumMod val="60000"/>
                              <a:lumOff val="40000"/>
                            </a:schemeClr>
                          </a:solidFill>
                        </a:rPr>
                        <a:t>Introducció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ca-ES" sz="1800" dirty="0"/>
                        <a:t>Característiques del Negoci</a:t>
                      </a:r>
                    </a:p>
                    <a:p>
                      <a:pPr algn="ctr"/>
                      <a:endParaRPr lang="ca-ES" sz="1800" dirty="0"/>
                    </a:p>
                    <a:p>
                      <a:pPr algn="ctr"/>
                      <a:r>
                        <a:rPr lang="ca-ES" sz="3200" dirty="0"/>
                        <a:t>Què?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lvl="0" indent="0" algn="ctr" defTabSz="1020445" rtl="0" eaLnBrk="1" fontAlgn="auto" latinLnBrk="0" hangingPunct="1">
                        <a:lnSpc>
                          <a:spcPct val="100000"/>
                        </a:lnSpc>
                        <a:spcBef>
                          <a:spcPts val="0"/>
                        </a:spcBef>
                        <a:spcAft>
                          <a:spcPts val="0"/>
                        </a:spcAft>
                        <a:buClrTx/>
                        <a:buSzTx/>
                        <a:buFontTx/>
                        <a:buNone/>
                        <a:tabLst/>
                        <a:defRPr/>
                      </a:pPr>
                      <a:r>
                        <a:rPr lang="ca-ES" sz="1800" dirty="0"/>
                        <a:t>Gestió </a:t>
                      </a:r>
                    </a:p>
                    <a:p>
                      <a:pPr marL="0" marR="0" lvl="0" indent="0" algn="ctr" defTabSz="1020445" rtl="0" eaLnBrk="1" fontAlgn="auto" latinLnBrk="0" hangingPunct="1">
                        <a:lnSpc>
                          <a:spcPct val="100000"/>
                        </a:lnSpc>
                        <a:spcBef>
                          <a:spcPts val="0"/>
                        </a:spcBef>
                        <a:spcAft>
                          <a:spcPts val="0"/>
                        </a:spcAft>
                        <a:buClrTx/>
                        <a:buSzTx/>
                        <a:buFontTx/>
                        <a:buNone/>
                        <a:tabLst/>
                        <a:defRPr/>
                      </a:pPr>
                      <a:r>
                        <a:rPr lang="ca-ES" sz="1800" dirty="0"/>
                        <a:t>del Negoci</a:t>
                      </a:r>
                    </a:p>
                    <a:p>
                      <a:pPr marL="0" marR="0" lvl="0" indent="0" algn="ctr" defTabSz="1020445" rtl="0" eaLnBrk="1" fontAlgn="auto" latinLnBrk="0" hangingPunct="1">
                        <a:lnSpc>
                          <a:spcPct val="100000"/>
                        </a:lnSpc>
                        <a:spcBef>
                          <a:spcPts val="0"/>
                        </a:spcBef>
                        <a:spcAft>
                          <a:spcPts val="0"/>
                        </a:spcAft>
                        <a:buClrTx/>
                        <a:buSzTx/>
                        <a:buFontTx/>
                        <a:buNone/>
                        <a:tabLst/>
                        <a:defRPr/>
                      </a:pPr>
                      <a:endParaRPr lang="ca-ES" sz="1800" dirty="0"/>
                    </a:p>
                    <a:p>
                      <a:pPr marL="0" marR="0" lvl="0" indent="0" algn="ctr" defTabSz="1020445" rtl="0" eaLnBrk="1" fontAlgn="auto" latinLnBrk="0" hangingPunct="1">
                        <a:lnSpc>
                          <a:spcPct val="100000"/>
                        </a:lnSpc>
                        <a:spcBef>
                          <a:spcPts val="0"/>
                        </a:spcBef>
                        <a:spcAft>
                          <a:spcPts val="0"/>
                        </a:spcAft>
                        <a:buClrTx/>
                        <a:buSzTx/>
                        <a:buFontTx/>
                        <a:buNone/>
                        <a:tabLst/>
                        <a:defRPr/>
                      </a:pPr>
                      <a:r>
                        <a:rPr lang="ca-ES" sz="3200" dirty="0"/>
                        <a:t>Com?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ca-ES" dirty="0">
                          <a:solidFill>
                            <a:schemeClr val="tx2">
                              <a:lumMod val="60000"/>
                              <a:lumOff val="40000"/>
                            </a:schemeClr>
                          </a:solidFill>
                        </a:rPr>
                        <a:t>Pla de Negoci</a:t>
                      </a:r>
                    </a:p>
                    <a:p>
                      <a:pPr algn="ctr"/>
                      <a:r>
                        <a:rPr lang="ca-ES" dirty="0">
                          <a:solidFill>
                            <a:schemeClr val="tx2">
                              <a:lumMod val="60000"/>
                              <a:lumOff val="40000"/>
                            </a:schemeClr>
                          </a:solidFill>
                        </a:rPr>
                        <a:t>Esquema general</a:t>
                      </a:r>
                      <a:endParaRPr lang="ca-E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34324506"/>
                  </a:ext>
                </a:extLst>
              </a:tr>
            </a:tbl>
          </a:graphicData>
        </a:graphic>
      </p:graphicFrame>
      <p:sp>
        <p:nvSpPr>
          <p:cNvPr id="10" name="Rectangle 9">
            <a:extLst>
              <a:ext uri="{FF2B5EF4-FFF2-40B4-BE49-F238E27FC236}">
                <a16:creationId xmlns:a16="http://schemas.microsoft.com/office/drawing/2014/main" id="{720A17F8-BF94-F630-C483-2EA3C27AD658}"/>
              </a:ext>
            </a:extLst>
          </p:cNvPr>
          <p:cNvSpPr/>
          <p:nvPr/>
        </p:nvSpPr>
        <p:spPr>
          <a:xfrm>
            <a:off x="2218249" y="1982548"/>
            <a:ext cx="2062203" cy="1516373"/>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a:p>
        </p:txBody>
      </p:sp>
    </p:spTree>
    <p:extLst>
      <p:ext uri="{BB962C8B-B14F-4D97-AF65-F5344CB8AC3E}">
        <p14:creationId xmlns:p14="http://schemas.microsoft.com/office/powerpoint/2010/main" val="74506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7D433-447A-12E2-4965-D65FE803A8B1}"/>
            </a:ext>
          </a:extLst>
        </p:cNvPr>
        <p:cNvGrpSpPr/>
        <p:nvPr/>
      </p:nvGrpSpPr>
      <p:grpSpPr>
        <a:xfrm>
          <a:off x="0" y="0"/>
          <a:ext cx="0" cy="0"/>
          <a:chOff x="0" y="0"/>
          <a:chExt cx="0" cy="0"/>
        </a:xfrm>
      </p:grpSpPr>
      <p:sp>
        <p:nvSpPr>
          <p:cNvPr id="3" name="QuadreDeText 2">
            <a:extLst>
              <a:ext uri="{FF2B5EF4-FFF2-40B4-BE49-F238E27FC236}">
                <a16:creationId xmlns:a16="http://schemas.microsoft.com/office/drawing/2014/main" id="{2EFC955C-330F-10E3-C06E-023B3CF112F2}"/>
              </a:ext>
            </a:extLst>
          </p:cNvPr>
          <p:cNvSpPr txBox="1"/>
          <p:nvPr/>
        </p:nvSpPr>
        <p:spPr>
          <a:xfrm>
            <a:off x="305641" y="814798"/>
            <a:ext cx="6004558" cy="461665"/>
          </a:xfrm>
          <a:prstGeom prst="rect">
            <a:avLst/>
          </a:prstGeom>
          <a:noFill/>
        </p:spPr>
        <p:txBody>
          <a:bodyPr wrap="square" rtlCol="0">
            <a:spAutoFit/>
          </a:bodyPr>
          <a:lstStyle/>
          <a:p>
            <a:r>
              <a:rPr lang="ca-ES" sz="2400" b="1" dirty="0">
                <a:solidFill>
                  <a:srgbClr val="61D4FF"/>
                </a:solidFill>
                <a:latin typeface="Quattrocento Sans" panose="020B0502050000020003" pitchFamily="34" charset="0"/>
              </a:rPr>
              <a:t>La historia d’en Jacint.</a:t>
            </a:r>
          </a:p>
        </p:txBody>
      </p:sp>
      <p:pic>
        <p:nvPicPr>
          <p:cNvPr id="5" name="Imagen 15">
            <a:extLst>
              <a:ext uri="{FF2B5EF4-FFF2-40B4-BE49-F238E27FC236}">
                <a16:creationId xmlns:a16="http://schemas.microsoft.com/office/drawing/2014/main" id="{1184CAC3-0CA1-2B3E-FBF2-F6873B725C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176" y="1322630"/>
            <a:ext cx="1946730" cy="1946730"/>
          </a:xfrm>
          <a:prstGeom prst="rect">
            <a:avLst/>
          </a:prstGeom>
        </p:spPr>
      </p:pic>
      <p:pic>
        <p:nvPicPr>
          <p:cNvPr id="6" name="Imagen 4">
            <a:extLst>
              <a:ext uri="{FF2B5EF4-FFF2-40B4-BE49-F238E27FC236}">
                <a16:creationId xmlns:a16="http://schemas.microsoft.com/office/drawing/2014/main" id="{9AD8FEB4-2F54-3171-30E5-5CE00583EE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99426" y="1279823"/>
            <a:ext cx="3054262" cy="1718022"/>
          </a:xfrm>
          <a:prstGeom prst="rect">
            <a:avLst/>
          </a:prstGeom>
          <a:ln w="28575">
            <a:solidFill>
              <a:schemeClr val="accent6">
                <a:lumMod val="50000"/>
              </a:schemeClr>
            </a:solidFill>
          </a:ln>
        </p:spPr>
      </p:pic>
      <p:pic>
        <p:nvPicPr>
          <p:cNvPr id="7" name="Imagen 7">
            <a:extLst>
              <a:ext uri="{FF2B5EF4-FFF2-40B4-BE49-F238E27FC236}">
                <a16:creationId xmlns:a16="http://schemas.microsoft.com/office/drawing/2014/main" id="{9026C529-F2E7-B930-50D0-73AF332EB73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1381" y="3977265"/>
            <a:ext cx="7146932" cy="2477650"/>
          </a:xfrm>
          <a:prstGeom prst="rect">
            <a:avLst/>
          </a:prstGeom>
          <a:ln w="28575">
            <a:solidFill>
              <a:schemeClr val="accent6">
                <a:lumMod val="50000"/>
              </a:schemeClr>
            </a:solidFill>
          </a:ln>
        </p:spPr>
      </p:pic>
      <p:pic>
        <p:nvPicPr>
          <p:cNvPr id="8" name="Imagen 9">
            <a:extLst>
              <a:ext uri="{FF2B5EF4-FFF2-40B4-BE49-F238E27FC236}">
                <a16:creationId xmlns:a16="http://schemas.microsoft.com/office/drawing/2014/main" id="{885490F0-ACA4-24F8-CDE9-002262631E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95323" y="4116190"/>
            <a:ext cx="3506004" cy="1973704"/>
          </a:xfrm>
          <a:prstGeom prst="rect">
            <a:avLst/>
          </a:prstGeom>
          <a:ln w="28575">
            <a:solidFill>
              <a:schemeClr val="accent6">
                <a:lumMod val="50000"/>
              </a:schemeClr>
            </a:solidFill>
          </a:ln>
        </p:spPr>
      </p:pic>
      <p:pic>
        <p:nvPicPr>
          <p:cNvPr id="9" name="Imagen 14">
            <a:extLst>
              <a:ext uri="{FF2B5EF4-FFF2-40B4-BE49-F238E27FC236}">
                <a16:creationId xmlns:a16="http://schemas.microsoft.com/office/drawing/2014/main" id="{082CA21F-EAEA-21CF-6CE5-3893D8B2B22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58538" y="1268802"/>
            <a:ext cx="3092441" cy="1718022"/>
          </a:xfrm>
          <a:prstGeom prst="rect">
            <a:avLst/>
          </a:prstGeom>
          <a:ln w="28575">
            <a:solidFill>
              <a:schemeClr val="accent6">
                <a:lumMod val="50000"/>
              </a:schemeClr>
            </a:solidFill>
          </a:ln>
        </p:spPr>
      </p:pic>
      <p:sp>
        <p:nvSpPr>
          <p:cNvPr id="11" name="QuadreDeText 10">
            <a:extLst>
              <a:ext uri="{FF2B5EF4-FFF2-40B4-BE49-F238E27FC236}">
                <a16:creationId xmlns:a16="http://schemas.microsoft.com/office/drawing/2014/main" id="{72D528C9-DA75-B29C-F2DF-A84BAFBC70E6}"/>
              </a:ext>
            </a:extLst>
          </p:cNvPr>
          <p:cNvSpPr txBox="1"/>
          <p:nvPr/>
        </p:nvSpPr>
        <p:spPr>
          <a:xfrm>
            <a:off x="1741568" y="3222163"/>
            <a:ext cx="8847410" cy="523220"/>
          </a:xfrm>
          <a:prstGeom prst="rect">
            <a:avLst/>
          </a:prstGeom>
          <a:noFill/>
        </p:spPr>
        <p:txBody>
          <a:bodyPr wrap="square" rtlCol="0">
            <a:spAutoFit/>
          </a:bodyPr>
          <a:lstStyle/>
          <a:p>
            <a:r>
              <a:rPr lang="ca-ES" sz="2800" dirty="0">
                <a:solidFill>
                  <a:srgbClr val="61D4FF"/>
                </a:solidFill>
                <a:latin typeface="Quattrocento Sans" panose="020B0502050000020003" pitchFamily="34" charset="0"/>
              </a:rPr>
              <a:t>Per què creus que no va funcionar el negoci d’en Jacint?</a:t>
            </a:r>
          </a:p>
        </p:txBody>
      </p:sp>
      <p:sp>
        <p:nvSpPr>
          <p:cNvPr id="2" name="Google Shape;110;p3">
            <a:extLst>
              <a:ext uri="{FF2B5EF4-FFF2-40B4-BE49-F238E27FC236}">
                <a16:creationId xmlns:a16="http://schemas.microsoft.com/office/drawing/2014/main" id="{977D4093-96D3-BEAB-A34C-2DD9DA260132}"/>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7</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021239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3A5A9-8F13-8D3F-6703-A048517023DE}"/>
            </a:ext>
          </a:extLst>
        </p:cNvPr>
        <p:cNvGrpSpPr/>
        <p:nvPr/>
      </p:nvGrpSpPr>
      <p:grpSpPr>
        <a:xfrm>
          <a:off x="0" y="0"/>
          <a:ext cx="0" cy="0"/>
          <a:chOff x="0" y="0"/>
          <a:chExt cx="0" cy="0"/>
        </a:xfrm>
      </p:grpSpPr>
      <p:sp>
        <p:nvSpPr>
          <p:cNvPr id="3" name="QuadreDeText 2">
            <a:extLst>
              <a:ext uri="{FF2B5EF4-FFF2-40B4-BE49-F238E27FC236}">
                <a16:creationId xmlns:a16="http://schemas.microsoft.com/office/drawing/2014/main" id="{64C0352B-1B96-A0A9-EF7E-02EBFC61FA59}"/>
              </a:ext>
            </a:extLst>
          </p:cNvPr>
          <p:cNvSpPr txBox="1"/>
          <p:nvPr/>
        </p:nvSpPr>
        <p:spPr>
          <a:xfrm>
            <a:off x="334824" y="965667"/>
            <a:ext cx="7349264" cy="461665"/>
          </a:xfrm>
          <a:prstGeom prst="rect">
            <a:avLst/>
          </a:prstGeom>
          <a:noFill/>
        </p:spPr>
        <p:txBody>
          <a:bodyPr wrap="square" rtlCol="0">
            <a:spAutoFit/>
          </a:bodyPr>
          <a:lstStyle/>
          <a:p>
            <a:r>
              <a:rPr lang="ca-ES" sz="2400" b="1" dirty="0">
                <a:solidFill>
                  <a:srgbClr val="61D4FF"/>
                </a:solidFill>
                <a:latin typeface="Quattrocento Sans" panose="020B0502050000020003" pitchFamily="34" charset="0"/>
              </a:rPr>
              <a:t>Cóm neix una microempresa?</a:t>
            </a:r>
          </a:p>
        </p:txBody>
      </p:sp>
      <p:grpSp>
        <p:nvGrpSpPr>
          <p:cNvPr id="5" name="Grupo 3">
            <a:extLst>
              <a:ext uri="{FF2B5EF4-FFF2-40B4-BE49-F238E27FC236}">
                <a16:creationId xmlns:a16="http://schemas.microsoft.com/office/drawing/2014/main" id="{B2F2B7C0-42E1-5819-27E2-11C382A8F456}"/>
              </a:ext>
            </a:extLst>
          </p:cNvPr>
          <p:cNvGrpSpPr/>
          <p:nvPr/>
        </p:nvGrpSpPr>
        <p:grpSpPr>
          <a:xfrm>
            <a:off x="1684032" y="1546763"/>
            <a:ext cx="7848872" cy="4681103"/>
            <a:chOff x="1684032" y="1546763"/>
            <a:chExt cx="7848872" cy="4681103"/>
          </a:xfrm>
        </p:grpSpPr>
        <p:sp>
          <p:nvSpPr>
            <p:cNvPr id="6" name="12 Flecha abajo">
              <a:extLst>
                <a:ext uri="{FF2B5EF4-FFF2-40B4-BE49-F238E27FC236}">
                  <a16:creationId xmlns:a16="http://schemas.microsoft.com/office/drawing/2014/main" id="{1F3C7761-0237-3543-4EC6-AAE3F254CD83}"/>
                </a:ext>
              </a:extLst>
            </p:cNvPr>
            <p:cNvSpPr/>
            <p:nvPr/>
          </p:nvSpPr>
          <p:spPr>
            <a:xfrm rot="16200000">
              <a:off x="6616289" y="3311251"/>
              <a:ext cx="4681103" cy="1152127"/>
            </a:xfrm>
            <a:prstGeom prst="downArrow">
              <a:avLst>
                <a:gd name="adj1" fmla="val 88199"/>
                <a:gd name="adj2" fmla="val 50000"/>
              </a:avLst>
            </a:prstGeom>
            <a:solidFill>
              <a:schemeClr val="accent1"/>
            </a:solidFill>
            <a:ln>
              <a:solidFill>
                <a:schemeClr val="accent3">
                  <a:lumMod val="5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sz="1867" dirty="0"/>
            </a:p>
          </p:txBody>
        </p:sp>
        <p:graphicFrame>
          <p:nvGraphicFramePr>
            <p:cNvPr id="7" name="13 Diagrama">
              <a:extLst>
                <a:ext uri="{FF2B5EF4-FFF2-40B4-BE49-F238E27FC236}">
                  <a16:creationId xmlns:a16="http://schemas.microsoft.com/office/drawing/2014/main" id="{BBDE858F-5733-700B-F46A-B84DA658B660}"/>
                </a:ext>
              </a:extLst>
            </p:cNvPr>
            <p:cNvGraphicFramePr/>
            <p:nvPr>
              <p:extLst>
                <p:ext uri="{D42A27DB-BD31-4B8C-83A1-F6EECF244321}">
                  <p14:modId xmlns:p14="http://schemas.microsoft.com/office/powerpoint/2010/main" val="1785185295"/>
                </p:ext>
              </p:extLst>
            </p:nvPr>
          </p:nvGraphicFramePr>
          <p:xfrm>
            <a:off x="2044073" y="182833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4" descr="C:\Users\Admin\Pictures\Otras\Iconos\mas_verde.jpg">
              <a:extLst>
                <a:ext uri="{FF2B5EF4-FFF2-40B4-BE49-F238E27FC236}">
                  <a16:creationId xmlns:a16="http://schemas.microsoft.com/office/drawing/2014/main" id="{78BAD570-3B07-F18A-AAFF-47638EB0E4D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84033" y="2555459"/>
              <a:ext cx="547033" cy="547033"/>
            </a:xfrm>
            <a:prstGeom prst="rect">
              <a:avLst/>
            </a:prstGeom>
            <a:solidFill>
              <a:srgbClr val="FFFFFF"/>
            </a:solidFill>
          </p:spPr>
        </p:pic>
        <p:pic>
          <p:nvPicPr>
            <p:cNvPr id="9" name="Picture 4" descr="C:\Users\Admin\Pictures\Otras\Iconos\mas_verde.jpg">
              <a:extLst>
                <a:ext uri="{FF2B5EF4-FFF2-40B4-BE49-F238E27FC236}">
                  <a16:creationId xmlns:a16="http://schemas.microsoft.com/office/drawing/2014/main" id="{855C1B05-483A-2882-DD28-D3595B7B78F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84032" y="3563571"/>
              <a:ext cx="547033" cy="547033"/>
            </a:xfrm>
            <a:prstGeom prst="rect">
              <a:avLst/>
            </a:prstGeom>
            <a:solidFill>
              <a:srgbClr val="FFFFFF"/>
            </a:solidFill>
          </p:spPr>
        </p:pic>
        <p:pic>
          <p:nvPicPr>
            <p:cNvPr id="10" name="Picture 4" descr="C:\Users\Admin\Pictures\Otras\Iconos\mas_verde.jpg">
              <a:extLst>
                <a:ext uri="{FF2B5EF4-FFF2-40B4-BE49-F238E27FC236}">
                  <a16:creationId xmlns:a16="http://schemas.microsoft.com/office/drawing/2014/main" id="{536116D6-58AC-53E4-FCE2-7967889810C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13064" y="4643691"/>
              <a:ext cx="547033" cy="547033"/>
            </a:xfrm>
            <a:prstGeom prst="rect">
              <a:avLst/>
            </a:prstGeom>
            <a:solidFill>
              <a:srgbClr val="FFFFFF"/>
            </a:solidFill>
          </p:spPr>
        </p:pic>
        <p:pic>
          <p:nvPicPr>
            <p:cNvPr id="11" name="Picture 4" descr="Resultado de imagen de recursos">
              <a:extLst>
                <a:ext uri="{FF2B5EF4-FFF2-40B4-BE49-F238E27FC236}">
                  <a16:creationId xmlns:a16="http://schemas.microsoft.com/office/drawing/2014/main" id="{5B0F7CDA-BDED-FBED-5837-7B5765FBBA0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00457" y="5061182"/>
              <a:ext cx="1018227" cy="763129"/>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ángulo 2">
            <a:extLst>
              <a:ext uri="{FF2B5EF4-FFF2-40B4-BE49-F238E27FC236}">
                <a16:creationId xmlns:a16="http://schemas.microsoft.com/office/drawing/2014/main" id="{28286266-5010-1C9D-5190-AFE93A6BF400}"/>
              </a:ext>
            </a:extLst>
          </p:cNvPr>
          <p:cNvSpPr/>
          <p:nvPr/>
        </p:nvSpPr>
        <p:spPr>
          <a:xfrm rot="16200000">
            <a:off x="7374252" y="3471815"/>
            <a:ext cx="2844048" cy="830997"/>
          </a:xfrm>
          <a:prstGeom prst="rect">
            <a:avLst/>
          </a:prstGeom>
          <a:noFill/>
        </p:spPr>
        <p:txBody>
          <a:bodyPr wrap="none" lIns="91440" tIns="45720" rIns="91440" bIns="45720">
            <a:spAutoFit/>
          </a:bodyPr>
          <a:lstStyle/>
          <a:p>
            <a:pPr algn="ctr"/>
            <a:r>
              <a:rPr lang="es-ES" sz="4800" b="1" cap="none" spc="50" dirty="0">
                <a:ln w="0"/>
                <a:solidFill>
                  <a:schemeClr val="bg2"/>
                </a:solidFill>
                <a:effectLst>
                  <a:innerShdw blurRad="63500" dist="50800" dir="13500000">
                    <a:srgbClr val="000000">
                      <a:alpha val="50000"/>
                    </a:srgbClr>
                  </a:innerShdw>
                </a:effectLst>
                <a:latin typeface="Quattrocento Sans" panose="020B0502050000020003" pitchFamily="34" charset="0"/>
              </a:rPr>
              <a:t>EMPRESA</a:t>
            </a:r>
          </a:p>
        </p:txBody>
      </p:sp>
      <p:sp>
        <p:nvSpPr>
          <p:cNvPr id="2" name="Google Shape;110;p3">
            <a:extLst>
              <a:ext uri="{FF2B5EF4-FFF2-40B4-BE49-F238E27FC236}">
                <a16:creationId xmlns:a16="http://schemas.microsoft.com/office/drawing/2014/main" id="{3B72AE47-D25D-67F8-E584-863C3EA12278}"/>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8</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955611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4"/>
          <p:cNvSpPr/>
          <p:nvPr/>
        </p:nvSpPr>
        <p:spPr>
          <a:xfrm>
            <a:off x="0" y="-1"/>
            <a:ext cx="12192000" cy="6501341"/>
          </a:xfrm>
          <a:prstGeom prst="rect">
            <a:avLst/>
          </a:prstGeom>
          <a:solidFill>
            <a:schemeClr val="lt1"/>
          </a:solidFill>
          <a:ln>
            <a:noFill/>
          </a:ln>
        </p:spPr>
        <p:txBody>
          <a:bodyPr spcFirstLastPara="1" wrap="square" lIns="121900" tIns="60933" rIns="121900" bIns="60933" anchor="ctr" anchorCtr="0">
            <a:noAutofit/>
          </a:bodyPr>
          <a:lstStyle/>
          <a:p>
            <a:pPr algn="ctr">
              <a:buClr>
                <a:srgbClr val="000000"/>
              </a:buClr>
              <a:buSzPts val="1800"/>
            </a:pPr>
            <a:endParaRPr sz="2400">
              <a:solidFill>
                <a:schemeClr val="lt1"/>
              </a:solidFill>
              <a:latin typeface="Calibri"/>
              <a:ea typeface="Calibri"/>
              <a:cs typeface="Calibri"/>
              <a:sym typeface="Calibri"/>
            </a:endParaRPr>
          </a:p>
        </p:txBody>
      </p:sp>
      <p:pic>
        <p:nvPicPr>
          <p:cNvPr id="367" name="Google Shape;367;p4" descr="Diagrama&#10;&#10;Descripción generada automáticamente"/>
          <p:cNvPicPr preferRelativeResize="0"/>
          <p:nvPr/>
        </p:nvPicPr>
        <p:blipFill rotWithShape="1">
          <a:blip r:embed="rId3">
            <a:alphaModFix/>
          </a:blip>
          <a:srcRect b="-2"/>
          <a:stretch/>
        </p:blipFill>
        <p:spPr>
          <a:xfrm>
            <a:off x="3523488" y="13"/>
            <a:ext cx="8668512" cy="6501327"/>
          </a:xfrm>
          <a:prstGeom prst="rect">
            <a:avLst/>
          </a:prstGeom>
          <a:noFill/>
          <a:ln>
            <a:noFill/>
          </a:ln>
        </p:spPr>
      </p:pic>
      <p:sp>
        <p:nvSpPr>
          <p:cNvPr id="5" name="Google Shape;368;p4">
            <a:extLst>
              <a:ext uri="{FF2B5EF4-FFF2-40B4-BE49-F238E27FC236}">
                <a16:creationId xmlns:a16="http://schemas.microsoft.com/office/drawing/2014/main" id="{493812D9-2059-6666-9807-12385871889C}"/>
              </a:ext>
            </a:extLst>
          </p:cNvPr>
          <p:cNvSpPr/>
          <p:nvPr/>
        </p:nvSpPr>
        <p:spPr>
          <a:xfrm>
            <a:off x="0" y="-85715"/>
            <a:ext cx="9756600" cy="6600825"/>
          </a:xfrm>
          <a:prstGeom prst="rect">
            <a:avLst/>
          </a:prstGeom>
          <a:gradFill>
            <a:gsLst>
              <a:gs pos="0">
                <a:srgbClr val="FFFFFF">
                  <a:alpha val="0"/>
                </a:srgbClr>
              </a:gs>
              <a:gs pos="19000">
                <a:srgbClr val="FFFFFF">
                  <a:alpha val="37254"/>
                </a:srgbClr>
              </a:gs>
              <a:gs pos="35000">
                <a:srgbClr val="FFFFFF">
                  <a:alpha val="78431"/>
                </a:srgbClr>
              </a:gs>
              <a:gs pos="58000">
                <a:schemeClr val="lt1"/>
              </a:gs>
              <a:gs pos="100000">
                <a:schemeClr val="lt1"/>
              </a:gs>
            </a:gsLst>
            <a:lin ang="10800000" scaled="0"/>
          </a:gradFill>
          <a:ln>
            <a:noFill/>
          </a:ln>
        </p:spPr>
        <p:txBody>
          <a:bodyPr spcFirstLastPara="1" wrap="square" lIns="121900" tIns="60933" rIns="121900" bIns="60933" anchor="ctr" anchorCtr="0">
            <a:noAutofit/>
          </a:bodyPr>
          <a:lstStyle/>
          <a:p>
            <a:pPr algn="ctr">
              <a:buClr>
                <a:srgbClr val="000000"/>
              </a:buClr>
              <a:buSzPts val="1800"/>
            </a:pPr>
            <a:endParaRPr sz="2400">
              <a:solidFill>
                <a:schemeClr val="lt1"/>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368" name="Google Shape;368;p4"/>
          <p:cNvSpPr/>
          <p:nvPr/>
        </p:nvSpPr>
        <p:spPr>
          <a:xfrm>
            <a:off x="0" y="-1"/>
            <a:ext cx="5829300" cy="6572251"/>
          </a:xfrm>
          <a:prstGeom prst="rect">
            <a:avLst/>
          </a:prstGeom>
          <a:gradFill>
            <a:gsLst>
              <a:gs pos="0">
                <a:srgbClr val="FFFFFF">
                  <a:alpha val="0"/>
                </a:srgbClr>
              </a:gs>
              <a:gs pos="19000">
                <a:srgbClr val="FFFFFF">
                  <a:alpha val="37254"/>
                </a:srgbClr>
              </a:gs>
              <a:gs pos="35000">
                <a:srgbClr val="FFFFFF">
                  <a:alpha val="78431"/>
                </a:srgbClr>
              </a:gs>
              <a:gs pos="58000">
                <a:schemeClr val="lt1"/>
              </a:gs>
              <a:gs pos="100000">
                <a:schemeClr val="lt1"/>
              </a:gs>
            </a:gsLst>
            <a:lin ang="10800000" scaled="0"/>
          </a:gradFill>
          <a:ln>
            <a:noFill/>
          </a:ln>
        </p:spPr>
        <p:txBody>
          <a:bodyPr spcFirstLastPara="1" wrap="square" lIns="121900" tIns="60933" rIns="121900" bIns="60933" anchor="ctr" anchorCtr="0">
            <a:noAutofit/>
          </a:bodyPr>
          <a:lstStyle/>
          <a:p>
            <a:pPr algn="ctr">
              <a:buClr>
                <a:srgbClr val="000000"/>
              </a:buClr>
              <a:buSzPts val="1800"/>
            </a:pPr>
            <a:endParaRPr sz="2400">
              <a:solidFill>
                <a:schemeClr val="lt1"/>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369" name="Google Shape;369;p4"/>
          <p:cNvSpPr txBox="1">
            <a:spLocks noGrp="1"/>
          </p:cNvSpPr>
          <p:nvPr>
            <p:ph type="title"/>
          </p:nvPr>
        </p:nvSpPr>
        <p:spPr>
          <a:xfrm>
            <a:off x="714477" y="1826933"/>
            <a:ext cx="6028676" cy="3204133"/>
          </a:xfrm>
          <a:prstGeom prst="rect">
            <a:avLst/>
          </a:prstGeom>
          <a:noFill/>
          <a:ln>
            <a:noFill/>
          </a:ln>
        </p:spPr>
        <p:txBody>
          <a:bodyPr spcFirstLastPara="1" vert="horz" wrap="square" lIns="121900" tIns="60933" rIns="121900" bIns="60933" rtlCol="0" anchor="b" anchorCtr="0">
            <a:normAutofit fontScale="90000"/>
          </a:bodyPr>
          <a:lstStyle/>
          <a:p>
            <a:pPr>
              <a:spcBef>
                <a:spcPts val="0"/>
              </a:spcBef>
              <a:buClr>
                <a:srgbClr val="3F3F3F"/>
              </a:buClr>
              <a:buSzPts val="3200"/>
            </a:pPr>
            <a:r>
              <a:rPr lang="ca-ES" sz="4267" b="1" dirty="0">
                <a:solidFill>
                  <a:srgbClr val="3F3F3F"/>
                </a:solidFill>
                <a:latin typeface="Quattrocento Sans" panose="020B0502050000020003" pitchFamily="34" charset="0"/>
                <a:ea typeface="Calibri" panose="020F0502020204030204" pitchFamily="34" charset="0"/>
                <a:cs typeface="Calibri" panose="020F0502020204030204" pitchFamily="34" charset="0"/>
                <a:sym typeface="Poppins"/>
              </a:rPr>
              <a:t>ALGÚN COP HAS TINGUT UNA IDEA PER OBRIR EL TEU PROPI NEGOCI?</a:t>
            </a:r>
            <a:br>
              <a:rPr lang="ca-ES" sz="4267" b="1" dirty="0">
                <a:solidFill>
                  <a:srgbClr val="3F3F3F"/>
                </a:solidFill>
                <a:latin typeface="Quattrocento Sans" panose="020B0502050000020003" pitchFamily="34" charset="0"/>
                <a:ea typeface="Calibri" panose="020F0502020204030204" pitchFamily="34" charset="0"/>
                <a:cs typeface="Calibri" panose="020F0502020204030204" pitchFamily="34" charset="0"/>
                <a:sym typeface="Poppins"/>
              </a:rPr>
            </a:br>
            <a:endParaRPr lang="ca-ES" sz="4267" b="1" dirty="0">
              <a:solidFill>
                <a:srgbClr val="3F3F3F"/>
              </a:solidFill>
              <a:latin typeface="Quattrocento Sans" panose="020B0502050000020003" pitchFamily="34" charset="0"/>
              <a:ea typeface="Calibri" panose="020F0502020204030204" pitchFamily="34" charset="0"/>
              <a:cs typeface="Calibri" panose="020F0502020204030204" pitchFamily="34" charset="0"/>
              <a:sym typeface="Poppins"/>
            </a:endParaRPr>
          </a:p>
        </p:txBody>
      </p:sp>
      <p:sp>
        <p:nvSpPr>
          <p:cNvPr id="370" name="Google Shape;370;p4"/>
          <p:cNvSpPr/>
          <p:nvPr/>
        </p:nvSpPr>
        <p:spPr>
          <a:xfrm rot="5400000">
            <a:off x="759921" y="346791"/>
            <a:ext cx="146304" cy="704088"/>
          </a:xfrm>
          <a:prstGeom prst="rect">
            <a:avLst/>
          </a:prstGeom>
          <a:solidFill>
            <a:schemeClr val="accent2"/>
          </a:solidFill>
          <a:ln>
            <a:noFill/>
          </a:ln>
        </p:spPr>
        <p:txBody>
          <a:bodyPr spcFirstLastPara="1" wrap="square" lIns="121900" tIns="60933" rIns="121900" bIns="60933" anchor="ctr" anchorCtr="0">
            <a:noAutofit/>
          </a:bodyPr>
          <a:lstStyle/>
          <a:p>
            <a:pPr algn="ctr">
              <a:buClr>
                <a:srgbClr val="000000"/>
              </a:buClr>
              <a:buSzPts val="1800"/>
            </a:pPr>
            <a:endParaRPr sz="2400">
              <a:solidFill>
                <a:srgbClr val="FFFFFF"/>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372" name="Google Shape;372;p4"/>
          <p:cNvSpPr/>
          <p:nvPr/>
        </p:nvSpPr>
        <p:spPr>
          <a:xfrm>
            <a:off x="335360" y="356659"/>
            <a:ext cx="849757" cy="653787"/>
          </a:xfrm>
          <a:prstGeom prst="rect">
            <a:avLst/>
          </a:prstGeom>
          <a:solidFill>
            <a:schemeClr val="lt1"/>
          </a:solidFill>
          <a:ln>
            <a:noFill/>
          </a:ln>
        </p:spPr>
        <p:txBody>
          <a:bodyPr spcFirstLastPara="1" wrap="square" lIns="121900" tIns="60933" rIns="121900" bIns="60933" anchor="ctr" anchorCtr="0">
            <a:noAutofit/>
          </a:bodyPr>
          <a:lstStyle/>
          <a:p>
            <a:pPr algn="ctr">
              <a:buClr>
                <a:srgbClr val="000000"/>
              </a:buClr>
              <a:buSzPts val="1800"/>
            </a:pPr>
            <a:endParaRPr sz="2400">
              <a:solidFill>
                <a:schemeClr val="lt1"/>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2" name="Google Shape;110;p3">
            <a:extLst>
              <a:ext uri="{FF2B5EF4-FFF2-40B4-BE49-F238E27FC236}">
                <a16:creationId xmlns:a16="http://schemas.microsoft.com/office/drawing/2014/main" id="{F5D8F26B-69DF-6C0E-1C31-A3CFF32AC54E}"/>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9</a:t>
            </a:fld>
            <a:endParaRPr sz="900" b="0" i="0" u="none" strike="noStrike" cap="none" dirty="0">
              <a:solidFill>
                <a:srgbClr val="5A5B5D"/>
              </a:solidFill>
              <a:latin typeface="Quattrocento Sans"/>
              <a:ea typeface="Quattrocento Sans"/>
              <a:cs typeface="Quattrocento Sans"/>
              <a:sym typeface="Quattrocento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11437-643F-CBFC-C36F-CDF5D0AE6811}"/>
            </a:ext>
          </a:extLst>
        </p:cNvPr>
        <p:cNvGrpSpPr/>
        <p:nvPr/>
      </p:nvGrpSpPr>
      <p:grpSpPr>
        <a:xfrm>
          <a:off x="0" y="0"/>
          <a:ext cx="0" cy="0"/>
          <a:chOff x="0" y="0"/>
          <a:chExt cx="0" cy="0"/>
        </a:xfrm>
      </p:grpSpPr>
      <p:sp>
        <p:nvSpPr>
          <p:cNvPr id="3" name="QuadreDeText 2">
            <a:extLst>
              <a:ext uri="{FF2B5EF4-FFF2-40B4-BE49-F238E27FC236}">
                <a16:creationId xmlns:a16="http://schemas.microsoft.com/office/drawing/2014/main" id="{87FADDE8-B214-7ED7-9503-FDBC0B81B5C7}"/>
              </a:ext>
            </a:extLst>
          </p:cNvPr>
          <p:cNvSpPr txBox="1"/>
          <p:nvPr/>
        </p:nvSpPr>
        <p:spPr>
          <a:xfrm>
            <a:off x="298752" y="836412"/>
            <a:ext cx="7349264" cy="461665"/>
          </a:xfrm>
          <a:prstGeom prst="rect">
            <a:avLst/>
          </a:prstGeom>
          <a:noFill/>
        </p:spPr>
        <p:txBody>
          <a:bodyPr wrap="square" rtlCol="0">
            <a:spAutoFit/>
          </a:bodyPr>
          <a:lstStyle/>
          <a:p>
            <a:r>
              <a:rPr lang="ca-ES" sz="2400" b="1" dirty="0">
                <a:solidFill>
                  <a:srgbClr val="61D4FF"/>
                </a:solidFill>
                <a:latin typeface="Quattrocento Sans" panose="020B0502050000020003" pitchFamily="34" charset="0"/>
              </a:rPr>
              <a:t>De la idea a la realitat</a:t>
            </a:r>
          </a:p>
        </p:txBody>
      </p:sp>
      <p:grpSp>
        <p:nvGrpSpPr>
          <p:cNvPr id="7" name="Grupo 33">
            <a:extLst>
              <a:ext uri="{FF2B5EF4-FFF2-40B4-BE49-F238E27FC236}">
                <a16:creationId xmlns:a16="http://schemas.microsoft.com/office/drawing/2014/main" id="{B322CCD9-7919-6E7A-9429-38270ED18B8C}"/>
              </a:ext>
            </a:extLst>
          </p:cNvPr>
          <p:cNvGrpSpPr/>
          <p:nvPr/>
        </p:nvGrpSpPr>
        <p:grpSpPr>
          <a:xfrm>
            <a:off x="1428046" y="5313552"/>
            <a:ext cx="9267284" cy="1039001"/>
            <a:chOff x="2590948" y="3776363"/>
            <a:chExt cx="6950463" cy="779251"/>
          </a:xfrm>
        </p:grpSpPr>
        <p:sp>
          <p:nvSpPr>
            <p:cNvPr id="8" name="Rectángulo 15">
              <a:extLst>
                <a:ext uri="{FF2B5EF4-FFF2-40B4-BE49-F238E27FC236}">
                  <a16:creationId xmlns:a16="http://schemas.microsoft.com/office/drawing/2014/main" id="{1F18DF00-681F-21DA-9789-F8DDA7F28A7D}"/>
                </a:ext>
              </a:extLst>
            </p:cNvPr>
            <p:cNvSpPr/>
            <p:nvPr/>
          </p:nvSpPr>
          <p:spPr>
            <a:xfrm>
              <a:off x="2590948" y="3883392"/>
              <a:ext cx="2304256" cy="606048"/>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a-ES" sz="2133" b="1" dirty="0">
                  <a:effectLst>
                    <a:outerShdw blurRad="38100" dist="38100" dir="2700000" algn="tl">
                      <a:srgbClr val="000000">
                        <a:alpha val="43137"/>
                      </a:srgbClr>
                    </a:outerShdw>
                  </a:effectLst>
                </a:rPr>
                <a:t>ASPECTES INTERNS/</a:t>
              </a:r>
              <a:r>
                <a:rPr lang="ca-ES" sz="2133" b="1" dirty="0">
                  <a:effectLst>
                    <a:outerShdw blurRad="38100" dist="38100" dir="2700000" algn="tl">
                      <a:srgbClr val="000000">
                        <a:alpha val="43137"/>
                      </a:srgbClr>
                    </a:outerShdw>
                  </a:effectLst>
                  <a:latin typeface="Quattrocento Sans" panose="020B0502050000020003" pitchFamily="34" charset="0"/>
                </a:rPr>
                <a:t>EXTERNS</a:t>
              </a:r>
            </a:p>
          </p:txBody>
        </p:sp>
        <p:sp>
          <p:nvSpPr>
            <p:cNvPr id="9" name="Rectángulo 17">
              <a:extLst>
                <a:ext uri="{FF2B5EF4-FFF2-40B4-BE49-F238E27FC236}">
                  <a16:creationId xmlns:a16="http://schemas.microsoft.com/office/drawing/2014/main" id="{51DD63FF-6607-5C70-BD7D-5DBCAF5D3EBA}"/>
                </a:ext>
              </a:extLst>
            </p:cNvPr>
            <p:cNvSpPr/>
            <p:nvPr/>
          </p:nvSpPr>
          <p:spPr>
            <a:xfrm>
              <a:off x="6747603" y="3776363"/>
              <a:ext cx="1619651" cy="325423"/>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a-ES" sz="2133" b="1" dirty="0">
                  <a:effectLst>
                    <a:outerShdw blurRad="38100" dist="38100" dir="2700000" algn="tl">
                      <a:srgbClr val="000000">
                        <a:alpha val="43137"/>
                      </a:srgbClr>
                    </a:outerShdw>
                  </a:effectLst>
                </a:rPr>
                <a:t>EMPRENEDOR</a:t>
              </a:r>
            </a:p>
          </p:txBody>
        </p:sp>
        <p:sp>
          <p:nvSpPr>
            <p:cNvPr id="10" name="Rectángulo 18">
              <a:extLst>
                <a:ext uri="{FF2B5EF4-FFF2-40B4-BE49-F238E27FC236}">
                  <a16:creationId xmlns:a16="http://schemas.microsoft.com/office/drawing/2014/main" id="{397A104D-B12C-91EB-7A23-A4C98B826370}"/>
                </a:ext>
              </a:extLst>
            </p:cNvPr>
            <p:cNvSpPr/>
            <p:nvPr/>
          </p:nvSpPr>
          <p:spPr>
            <a:xfrm>
              <a:off x="7921760" y="4230191"/>
              <a:ext cx="1619651" cy="325423"/>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a-ES" sz="2133" b="1" dirty="0">
                  <a:effectLst>
                    <a:outerShdw blurRad="38100" dist="38100" dir="2700000" algn="tl">
                      <a:srgbClr val="000000">
                        <a:alpha val="43137"/>
                      </a:srgbClr>
                    </a:outerShdw>
                  </a:effectLst>
                  <a:latin typeface="Quattrocento Sans" panose="020B0502050000020003" pitchFamily="34" charset="0"/>
                </a:rPr>
                <a:t>NEGOCI</a:t>
              </a:r>
            </a:p>
          </p:txBody>
        </p:sp>
        <p:cxnSp>
          <p:nvCxnSpPr>
            <p:cNvPr id="11" name="Conector: angular 27">
              <a:extLst>
                <a:ext uri="{FF2B5EF4-FFF2-40B4-BE49-F238E27FC236}">
                  <a16:creationId xmlns:a16="http://schemas.microsoft.com/office/drawing/2014/main" id="{45667540-3348-7FBA-E1AE-1C9187327A05}"/>
                </a:ext>
              </a:extLst>
            </p:cNvPr>
            <p:cNvCxnSpPr>
              <a:cxnSpLocks/>
              <a:stCxn id="8" idx="3"/>
              <a:endCxn id="9" idx="1"/>
            </p:cNvCxnSpPr>
            <p:nvPr/>
          </p:nvCxnSpPr>
          <p:spPr>
            <a:xfrm flipV="1">
              <a:off x="4895204" y="3939075"/>
              <a:ext cx="1852399" cy="247341"/>
            </a:xfrm>
            <a:prstGeom prst="bentConnector3">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angular 30">
              <a:extLst>
                <a:ext uri="{FF2B5EF4-FFF2-40B4-BE49-F238E27FC236}">
                  <a16:creationId xmlns:a16="http://schemas.microsoft.com/office/drawing/2014/main" id="{E0CECABC-3271-FA2C-7B82-A884957927C4}"/>
                </a:ext>
              </a:extLst>
            </p:cNvPr>
            <p:cNvCxnSpPr>
              <a:cxnSpLocks/>
              <a:stCxn id="8" idx="3"/>
              <a:endCxn id="10" idx="1"/>
            </p:cNvCxnSpPr>
            <p:nvPr/>
          </p:nvCxnSpPr>
          <p:spPr>
            <a:xfrm>
              <a:off x="4895204" y="4186416"/>
              <a:ext cx="3026556" cy="206487"/>
            </a:xfrm>
            <a:prstGeom prst="bentConnector3">
              <a:avLst>
                <a:gd name="adj1" fmla="val 30559"/>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sp>
        <p:nvSpPr>
          <p:cNvPr id="2" name="Google Shape;110;p3">
            <a:extLst>
              <a:ext uri="{FF2B5EF4-FFF2-40B4-BE49-F238E27FC236}">
                <a16:creationId xmlns:a16="http://schemas.microsoft.com/office/drawing/2014/main" id="{46EEA883-AF2C-322D-A9D9-BF9832A602E4}"/>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10</a:t>
            </a:fld>
            <a:endParaRPr sz="900" b="0" i="0" u="none" strike="noStrike" cap="none" dirty="0">
              <a:solidFill>
                <a:srgbClr val="5A5B5D"/>
              </a:solidFill>
              <a:latin typeface="Quattrocento Sans"/>
              <a:ea typeface="Quattrocento Sans"/>
              <a:cs typeface="Quattrocento Sans"/>
              <a:sym typeface="Quattrocento Sans"/>
            </a:endParaRPr>
          </a:p>
        </p:txBody>
      </p:sp>
      <p:pic>
        <p:nvPicPr>
          <p:cNvPr id="19" name="Imagen 18">
            <a:extLst>
              <a:ext uri="{FF2B5EF4-FFF2-40B4-BE49-F238E27FC236}">
                <a16:creationId xmlns:a16="http://schemas.microsoft.com/office/drawing/2014/main" id="{BB95C618-4749-7E4D-8F3B-79A8B64BFE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450" y="1469162"/>
            <a:ext cx="10071100" cy="3530600"/>
          </a:xfrm>
          <a:prstGeom prst="rect">
            <a:avLst/>
          </a:prstGeom>
        </p:spPr>
      </p:pic>
    </p:spTree>
    <p:extLst>
      <p:ext uri="{BB962C8B-B14F-4D97-AF65-F5344CB8AC3E}">
        <p14:creationId xmlns:p14="http://schemas.microsoft.com/office/powerpoint/2010/main" val="350361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AF125-8014-A180-FED4-E040A224C535}"/>
            </a:ext>
          </a:extLst>
        </p:cNvPr>
        <p:cNvGrpSpPr/>
        <p:nvPr/>
      </p:nvGrpSpPr>
      <p:grpSpPr>
        <a:xfrm>
          <a:off x="0" y="0"/>
          <a:ext cx="0" cy="0"/>
          <a:chOff x="0" y="0"/>
          <a:chExt cx="0" cy="0"/>
        </a:xfrm>
      </p:grpSpPr>
      <p:pic>
        <p:nvPicPr>
          <p:cNvPr id="8" name="Imatge 7">
            <a:extLst>
              <a:ext uri="{FF2B5EF4-FFF2-40B4-BE49-F238E27FC236}">
                <a16:creationId xmlns:a16="http://schemas.microsoft.com/office/drawing/2014/main" id="{F3705258-6D51-3A45-7825-4F4FBAA9A4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3747" y="1303278"/>
            <a:ext cx="3168253" cy="4500959"/>
          </a:xfrm>
          <a:prstGeom prst="rect">
            <a:avLst/>
          </a:prstGeom>
        </p:spPr>
      </p:pic>
      <p:sp>
        <p:nvSpPr>
          <p:cNvPr id="3" name="QuadreDeText 2">
            <a:extLst>
              <a:ext uri="{FF2B5EF4-FFF2-40B4-BE49-F238E27FC236}">
                <a16:creationId xmlns:a16="http://schemas.microsoft.com/office/drawing/2014/main" id="{FB9EDC0D-36BA-E1E5-4144-9C23A4AA9C80}"/>
              </a:ext>
            </a:extLst>
          </p:cNvPr>
          <p:cNvSpPr txBox="1"/>
          <p:nvPr/>
        </p:nvSpPr>
        <p:spPr>
          <a:xfrm>
            <a:off x="235056" y="1148235"/>
            <a:ext cx="7349264" cy="461665"/>
          </a:xfrm>
          <a:prstGeom prst="rect">
            <a:avLst/>
          </a:prstGeom>
          <a:noFill/>
        </p:spPr>
        <p:txBody>
          <a:bodyPr wrap="square" rtlCol="0">
            <a:spAutoFit/>
          </a:bodyPr>
          <a:lstStyle/>
          <a:p>
            <a:r>
              <a:rPr lang="ca-ES" sz="2400" b="1" dirty="0">
                <a:solidFill>
                  <a:srgbClr val="61D4FF"/>
                </a:solidFill>
                <a:latin typeface="Quattrocento Sans" panose="020B0502050000020003" pitchFamily="34" charset="0"/>
              </a:rPr>
              <a:t>Preguntes que tot empresari ha de fer-se</a:t>
            </a:r>
          </a:p>
        </p:txBody>
      </p:sp>
      <p:sp>
        <p:nvSpPr>
          <p:cNvPr id="5" name="TextBox 5">
            <a:extLst>
              <a:ext uri="{FF2B5EF4-FFF2-40B4-BE49-F238E27FC236}">
                <a16:creationId xmlns:a16="http://schemas.microsoft.com/office/drawing/2014/main" id="{D1BEC157-E255-8B39-F536-A40568C905D5}"/>
              </a:ext>
            </a:extLst>
          </p:cNvPr>
          <p:cNvSpPr txBox="1"/>
          <p:nvPr/>
        </p:nvSpPr>
        <p:spPr>
          <a:xfrm>
            <a:off x="881082" y="2540304"/>
            <a:ext cx="10680848" cy="2460097"/>
          </a:xfrm>
          <a:prstGeom prst="rect">
            <a:avLst/>
          </a:prstGeom>
        </p:spPr>
        <p:txBody>
          <a:bodyPr wrap="square" lIns="0" tIns="0" rIns="0" bIns="0" rtlCol="0" anchor="t">
            <a:spAutoFit/>
          </a:bodyPr>
          <a:lstStyle/>
          <a:p>
            <a:pPr marL="457189" indent="-457189">
              <a:lnSpc>
                <a:spcPts val="3375"/>
              </a:lnSpc>
              <a:spcBef>
                <a:spcPts val="600"/>
              </a:spcBef>
              <a:buClr>
                <a:srgbClr val="93CDDD"/>
              </a:buClr>
              <a:buFont typeface="Wingdings" pitchFamily="2" charset="2"/>
              <a:buChar char="§"/>
            </a:pPr>
            <a:r>
              <a:rPr lang="ca-ES" sz="2400" b="1" spc="23" dirty="0">
                <a:solidFill>
                  <a:schemeClr val="tx1">
                    <a:lumMod val="65000"/>
                    <a:lumOff val="35000"/>
                  </a:schemeClr>
                </a:solidFill>
                <a:latin typeface="Quattrocento Sans" panose="020B0502050000020003" pitchFamily="34" charset="0"/>
                <a:cs typeface="Poppins"/>
              </a:rPr>
              <a:t>Perquè vull muntar aquest negoci?
Tinc suficient coneixement?
El que el negoci m’exigirà, està alineat amb qui soc?
Tinc l’entrenament requerit?
El meu entorn familiar em dona suport en aquesta aventura? </a:t>
            </a:r>
            <a:endParaRPr lang="ca-ES" sz="2400" b="1" spc="23" dirty="0">
              <a:solidFill>
                <a:schemeClr val="tx1">
                  <a:lumMod val="65000"/>
                  <a:lumOff val="35000"/>
                </a:schemeClr>
              </a:solidFill>
              <a:latin typeface="Quattrocento Sans" panose="020B0502050000020003" pitchFamily="34" charset="0"/>
            </a:endParaRPr>
          </a:p>
        </p:txBody>
      </p:sp>
      <p:sp>
        <p:nvSpPr>
          <p:cNvPr id="6" name="Rectángulo 3">
            <a:extLst>
              <a:ext uri="{FF2B5EF4-FFF2-40B4-BE49-F238E27FC236}">
                <a16:creationId xmlns:a16="http://schemas.microsoft.com/office/drawing/2014/main" id="{05077ED2-8FC4-ABA9-A95D-238E43D438B3}"/>
              </a:ext>
            </a:extLst>
          </p:cNvPr>
          <p:cNvSpPr/>
          <p:nvPr/>
        </p:nvSpPr>
        <p:spPr>
          <a:xfrm>
            <a:off x="539856" y="1920035"/>
            <a:ext cx="11363301" cy="461665"/>
          </a:xfrm>
          <a:prstGeom prst="rect">
            <a:avLst/>
          </a:prstGeom>
        </p:spPr>
        <p:txBody>
          <a:bodyPr wrap="square">
            <a:spAutoFit/>
          </a:bodyPr>
          <a:lstStyle/>
          <a:p>
            <a:r>
              <a:rPr lang="ca-ES" sz="2400" b="1" dirty="0">
                <a:solidFill>
                  <a:srgbClr val="0070C0"/>
                </a:solidFill>
                <a:latin typeface="Quattrocento Sans" panose="020B0502050000020003" pitchFamily="34" charset="0"/>
              </a:rPr>
              <a:t>ASPECTES INTERNS DE L’EMPRENEDOR</a:t>
            </a:r>
            <a:endParaRPr lang="ca-ES" sz="2667" b="1" dirty="0">
              <a:solidFill>
                <a:srgbClr val="0070C0"/>
              </a:solidFill>
            </a:endParaRPr>
          </a:p>
        </p:txBody>
      </p:sp>
      <p:sp>
        <p:nvSpPr>
          <p:cNvPr id="2" name="Google Shape;110;p3">
            <a:extLst>
              <a:ext uri="{FF2B5EF4-FFF2-40B4-BE49-F238E27FC236}">
                <a16:creationId xmlns:a16="http://schemas.microsoft.com/office/drawing/2014/main" id="{AA570F5B-9B19-E978-12C3-B4A3C0A8F7CF}"/>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11</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8153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C6378-9FFD-7314-F7EE-118965D9462A}"/>
            </a:ext>
          </a:extLst>
        </p:cNvPr>
        <p:cNvGrpSpPr/>
        <p:nvPr/>
      </p:nvGrpSpPr>
      <p:grpSpPr>
        <a:xfrm>
          <a:off x="0" y="0"/>
          <a:ext cx="0" cy="0"/>
          <a:chOff x="0" y="0"/>
          <a:chExt cx="0" cy="0"/>
        </a:xfrm>
      </p:grpSpPr>
      <p:pic>
        <p:nvPicPr>
          <p:cNvPr id="10" name="Imatge 9">
            <a:extLst>
              <a:ext uri="{FF2B5EF4-FFF2-40B4-BE49-F238E27FC236}">
                <a16:creationId xmlns:a16="http://schemas.microsoft.com/office/drawing/2014/main" id="{48E29115-4F3A-0704-C5B9-CD331D3066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3320" y="1529110"/>
            <a:ext cx="3508680" cy="4541062"/>
          </a:xfrm>
          <a:prstGeom prst="rect">
            <a:avLst/>
          </a:prstGeom>
        </p:spPr>
      </p:pic>
      <p:sp>
        <p:nvSpPr>
          <p:cNvPr id="7" name="TextBox 5">
            <a:extLst>
              <a:ext uri="{FF2B5EF4-FFF2-40B4-BE49-F238E27FC236}">
                <a16:creationId xmlns:a16="http://schemas.microsoft.com/office/drawing/2014/main" id="{D9DA03F4-601A-DD7B-450C-B5F54A2146EE}"/>
              </a:ext>
            </a:extLst>
          </p:cNvPr>
          <p:cNvSpPr txBox="1"/>
          <p:nvPr/>
        </p:nvSpPr>
        <p:spPr>
          <a:xfrm>
            <a:off x="719402" y="2510500"/>
            <a:ext cx="11058248" cy="3486019"/>
          </a:xfrm>
          <a:prstGeom prst="rect">
            <a:avLst/>
          </a:prstGeom>
        </p:spPr>
        <p:txBody>
          <a:bodyPr wrap="square" lIns="0" tIns="0" rIns="0" bIns="0" rtlCol="0" anchor="t">
            <a:spAutoFit/>
          </a:bodyPr>
          <a:lstStyle>
            <a:defPPr>
              <a:defRPr lang="es-ES"/>
            </a:defPPr>
            <a:lvl1pPr marL="457189" indent="-457189">
              <a:lnSpc>
                <a:spcPts val="3375"/>
              </a:lnSpc>
              <a:spcBef>
                <a:spcPts val="600"/>
              </a:spcBef>
              <a:buClr>
                <a:srgbClr val="93CDDD"/>
              </a:buClr>
              <a:buFont typeface="Wingdings" pitchFamily="2" charset="2"/>
              <a:buChar char="§"/>
              <a:defRPr sz="2800" b="1" spc="23">
                <a:solidFill>
                  <a:schemeClr val="tx1">
                    <a:lumMod val="65000"/>
                    <a:lumOff val="35000"/>
                  </a:schemeClr>
                </a:solidFill>
                <a:cs typeface="Poppins"/>
              </a:defRPr>
            </a:lvl1pPr>
          </a:lstStyle>
          <a:p>
            <a:r>
              <a:rPr lang="ca-ES" sz="2400" dirty="0">
                <a:latin typeface="Quattrocento Sans" panose="020B0502050000020003" pitchFamily="34" charset="0"/>
              </a:rPr>
              <a:t>Se quin és el meu client objectiu?
Com em diferenciaré respecte la competència?
Conec el mercat?
Conec la competència?
Tinc idea de costos i de ingressos que puc obtenir?
Se quants recursos financers necessito i d’on els treure?
Tinc alguna forma de validar el projecte?</a:t>
            </a:r>
          </a:p>
        </p:txBody>
      </p:sp>
      <p:sp>
        <p:nvSpPr>
          <p:cNvPr id="9" name="Rectángulo 3">
            <a:extLst>
              <a:ext uri="{FF2B5EF4-FFF2-40B4-BE49-F238E27FC236}">
                <a16:creationId xmlns:a16="http://schemas.microsoft.com/office/drawing/2014/main" id="{70FB981E-280E-0895-2899-AF916A29A177}"/>
              </a:ext>
            </a:extLst>
          </p:cNvPr>
          <p:cNvSpPr/>
          <p:nvPr/>
        </p:nvSpPr>
        <p:spPr>
          <a:xfrm>
            <a:off x="414350" y="1818261"/>
            <a:ext cx="11363301" cy="913199"/>
          </a:xfrm>
          <a:prstGeom prst="rect">
            <a:avLst/>
          </a:prstGeom>
        </p:spPr>
        <p:txBody>
          <a:bodyPr wrap="square">
            <a:spAutoFit/>
          </a:bodyPr>
          <a:lstStyle/>
          <a:p>
            <a:r>
              <a:rPr lang="ca-ES" sz="2400" b="1" dirty="0">
                <a:solidFill>
                  <a:srgbClr val="0070C0"/>
                </a:solidFill>
                <a:latin typeface="Quattrocento Sans" panose="020B0502050000020003" pitchFamily="34" charset="0"/>
              </a:rPr>
              <a:t>ASPECTES EXTERNS DE L’EMPRENEDOR </a:t>
            </a:r>
            <a:r>
              <a:rPr lang="ca-ES" sz="2667" b="1" dirty="0">
                <a:solidFill>
                  <a:srgbClr val="0070C0"/>
                </a:solidFill>
              </a:rPr>
              <a:t>
</a:t>
            </a:r>
          </a:p>
        </p:txBody>
      </p:sp>
      <p:sp>
        <p:nvSpPr>
          <p:cNvPr id="6" name="QuadreDeText 2">
            <a:extLst>
              <a:ext uri="{FF2B5EF4-FFF2-40B4-BE49-F238E27FC236}">
                <a16:creationId xmlns:a16="http://schemas.microsoft.com/office/drawing/2014/main" id="{FD239B01-9D7F-5745-6E1C-4270ED374DAD}"/>
              </a:ext>
            </a:extLst>
          </p:cNvPr>
          <p:cNvSpPr txBox="1"/>
          <p:nvPr/>
        </p:nvSpPr>
        <p:spPr>
          <a:xfrm>
            <a:off x="263631" y="1067445"/>
            <a:ext cx="7349264" cy="461665"/>
          </a:xfrm>
          <a:prstGeom prst="rect">
            <a:avLst/>
          </a:prstGeom>
          <a:noFill/>
        </p:spPr>
        <p:txBody>
          <a:bodyPr wrap="square" rtlCol="0">
            <a:spAutoFit/>
          </a:bodyPr>
          <a:lstStyle/>
          <a:p>
            <a:r>
              <a:rPr lang="ca-ES" sz="2400" b="1" dirty="0">
                <a:solidFill>
                  <a:srgbClr val="61D4FF"/>
                </a:solidFill>
                <a:latin typeface="Quattrocento Sans" panose="020B0502050000020003" pitchFamily="34" charset="0"/>
              </a:rPr>
              <a:t>Preguntes que tot empresari ha de fer-se</a:t>
            </a:r>
          </a:p>
        </p:txBody>
      </p:sp>
      <p:sp>
        <p:nvSpPr>
          <p:cNvPr id="2" name="Google Shape;110;p3">
            <a:extLst>
              <a:ext uri="{FF2B5EF4-FFF2-40B4-BE49-F238E27FC236}">
                <a16:creationId xmlns:a16="http://schemas.microsoft.com/office/drawing/2014/main" id="{A5BE1DC6-AC6A-4755-C873-F70298BB7983}"/>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12</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89648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a&#10;&#10;Descripción generada automáticamente">
            <a:extLst>
              <a:ext uri="{FF2B5EF4-FFF2-40B4-BE49-F238E27FC236}">
                <a16:creationId xmlns:a16="http://schemas.microsoft.com/office/drawing/2014/main" id="{9968DE7A-A003-4DE7-BB07-1692FA608D37}"/>
              </a:ext>
            </a:extLst>
          </p:cNvPr>
          <p:cNvPicPr>
            <a:picLocks noChangeAspect="1"/>
          </p:cNvPicPr>
          <p:nvPr/>
        </p:nvPicPr>
        <p:blipFill rotWithShape="1">
          <a:blip r:embed="rId3" cstate="screen">
            <a:duotone>
              <a:prstClr val="black"/>
              <a:srgbClr val="019EE2">
                <a:tint val="45000"/>
                <a:satMod val="400000"/>
              </a:srgbClr>
            </a:duotone>
            <a:extLst>
              <a:ext uri="{28A0092B-C50C-407E-A947-70E740481C1C}">
                <a14:useLocalDpi xmlns:a14="http://schemas.microsoft.com/office/drawing/2010/main"/>
              </a:ext>
            </a:extLst>
          </a:blip>
          <a:srcRect b="-2"/>
          <a:stretch/>
        </p:blipFill>
        <p:spPr>
          <a:xfrm>
            <a:off x="3523488" y="10"/>
            <a:ext cx="8668512" cy="6600825"/>
          </a:xfrm>
          <a:prstGeom prst="rect">
            <a:avLst/>
          </a:prstGeom>
        </p:spPr>
      </p:pic>
      <p:sp>
        <p:nvSpPr>
          <p:cNvPr id="11" name="Google Shape;368;p4">
            <a:extLst>
              <a:ext uri="{FF2B5EF4-FFF2-40B4-BE49-F238E27FC236}">
                <a16:creationId xmlns:a16="http://schemas.microsoft.com/office/drawing/2014/main" id="{79E1F4E2-2838-509F-B0D0-33527E0E34BC}"/>
              </a:ext>
            </a:extLst>
          </p:cNvPr>
          <p:cNvSpPr/>
          <p:nvPr/>
        </p:nvSpPr>
        <p:spPr>
          <a:xfrm>
            <a:off x="0" y="571"/>
            <a:ext cx="9756600" cy="6600825"/>
          </a:xfrm>
          <a:prstGeom prst="rect">
            <a:avLst/>
          </a:prstGeom>
          <a:gradFill>
            <a:gsLst>
              <a:gs pos="0">
                <a:srgbClr val="FFFFFF">
                  <a:alpha val="0"/>
                </a:srgbClr>
              </a:gs>
              <a:gs pos="19000">
                <a:srgbClr val="FFFFFF">
                  <a:alpha val="37254"/>
                </a:srgbClr>
              </a:gs>
              <a:gs pos="35000">
                <a:srgbClr val="FFFFFF">
                  <a:alpha val="78431"/>
                </a:srgbClr>
              </a:gs>
              <a:gs pos="58000">
                <a:schemeClr val="lt1"/>
              </a:gs>
              <a:gs pos="100000">
                <a:schemeClr val="lt1"/>
              </a:gs>
            </a:gsLst>
            <a:lin ang="10800000" scaled="0"/>
          </a:gradFill>
          <a:ln>
            <a:noFill/>
          </a:ln>
        </p:spPr>
        <p:txBody>
          <a:bodyPr spcFirstLastPara="1" wrap="square" lIns="121900" tIns="60933" rIns="121900" bIns="60933" anchor="ctr" anchorCtr="0">
            <a:noAutofit/>
          </a:bodyPr>
          <a:lstStyle/>
          <a:p>
            <a:pPr algn="ctr">
              <a:buClr>
                <a:srgbClr val="000000"/>
              </a:buClr>
              <a:buSzPts val="1800"/>
            </a:pPr>
            <a:endParaRPr sz="2400">
              <a:solidFill>
                <a:schemeClr val="lt1"/>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13" name="Título 1">
            <a:extLst>
              <a:ext uri="{FF2B5EF4-FFF2-40B4-BE49-F238E27FC236}">
                <a16:creationId xmlns:a16="http://schemas.microsoft.com/office/drawing/2014/main" id="{F52257B0-656C-2E5F-EE2B-3FE295F8D917}"/>
              </a:ext>
            </a:extLst>
          </p:cNvPr>
          <p:cNvSpPr>
            <a:spLocks noGrp="1"/>
          </p:cNvSpPr>
          <p:nvPr>
            <p:ph type="title"/>
          </p:nvPr>
        </p:nvSpPr>
        <p:spPr>
          <a:xfrm>
            <a:off x="931373" y="1537120"/>
            <a:ext cx="5383702" cy="3204133"/>
          </a:xfrm>
          <a:prstGeom prst="rect">
            <a:avLst/>
          </a:prstGeom>
        </p:spPr>
        <p:txBody>
          <a:bodyPr vert="horz" lIns="121920" tIns="60960" rIns="121920" bIns="60960" rtlCol="0" anchor="b">
            <a:normAutofit/>
          </a:bodyPr>
          <a:lstStyle/>
          <a:p>
            <a:pPr defTabSz="1219170"/>
            <a:r>
              <a:rPr lang="ca-ES" sz="4267" b="1" cap="all" dirty="0">
                <a:solidFill>
                  <a:schemeClr val="tx1">
                    <a:lumMod val="75000"/>
                    <a:lumOff val="25000"/>
                  </a:schemeClr>
                </a:solidFill>
                <a:latin typeface="Quattrocento Sans" panose="020B0502050000020003" pitchFamily="34" charset="0"/>
              </a:rPr>
              <a:t>Com sabem si la  nostra idea pot tenir viabilitat?</a:t>
            </a:r>
            <a:r>
              <a:rPr lang="ca-ES" sz="4267" b="1" cap="all" dirty="0">
                <a:solidFill>
                  <a:schemeClr val="tx1">
                    <a:lumMod val="75000"/>
                    <a:lumOff val="25000"/>
                  </a:schemeClr>
                </a:solidFill>
                <a:latin typeface="+mn-lt"/>
              </a:rPr>
              <a:t>
</a:t>
            </a:r>
          </a:p>
        </p:txBody>
      </p:sp>
      <p:sp>
        <p:nvSpPr>
          <p:cNvPr id="2" name="Google Shape;110;p3">
            <a:extLst>
              <a:ext uri="{FF2B5EF4-FFF2-40B4-BE49-F238E27FC236}">
                <a16:creationId xmlns:a16="http://schemas.microsoft.com/office/drawing/2014/main" id="{AB46E41A-1AB9-8749-5EFD-B4D15B77B563}"/>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13</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31654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2B7B5-FDBB-4030-C0A4-BBC2FFD437E0}"/>
            </a:ext>
          </a:extLst>
        </p:cNvPr>
        <p:cNvGrpSpPr/>
        <p:nvPr/>
      </p:nvGrpSpPr>
      <p:grpSpPr>
        <a:xfrm>
          <a:off x="0" y="0"/>
          <a:ext cx="0" cy="0"/>
          <a:chOff x="0" y="0"/>
          <a:chExt cx="0" cy="0"/>
        </a:xfrm>
      </p:grpSpPr>
      <p:sp>
        <p:nvSpPr>
          <p:cNvPr id="3" name="QuadreDeText 2">
            <a:extLst>
              <a:ext uri="{FF2B5EF4-FFF2-40B4-BE49-F238E27FC236}">
                <a16:creationId xmlns:a16="http://schemas.microsoft.com/office/drawing/2014/main" id="{C0433AD2-E465-6C4A-867B-3E08F6AC8522}"/>
              </a:ext>
            </a:extLst>
          </p:cNvPr>
          <p:cNvSpPr txBox="1"/>
          <p:nvPr/>
        </p:nvSpPr>
        <p:spPr>
          <a:xfrm>
            <a:off x="336851" y="962647"/>
            <a:ext cx="8371240" cy="461665"/>
          </a:xfrm>
          <a:prstGeom prst="rect">
            <a:avLst/>
          </a:prstGeom>
          <a:noFill/>
        </p:spPr>
        <p:txBody>
          <a:bodyPr wrap="square" rtlCol="0">
            <a:spAutoFit/>
          </a:bodyPr>
          <a:lstStyle/>
          <a:p>
            <a:r>
              <a:rPr lang="ca-ES" sz="2400" b="1" dirty="0">
                <a:solidFill>
                  <a:srgbClr val="61D4FF"/>
                </a:solidFill>
                <a:latin typeface="Quattrocento Sans" panose="020B0502050000020003" pitchFamily="34" charset="0"/>
              </a:rPr>
              <a:t>ASPECTES INTERNS DEL NEGOCI</a:t>
            </a:r>
          </a:p>
        </p:txBody>
      </p:sp>
      <p:graphicFrame>
        <p:nvGraphicFramePr>
          <p:cNvPr id="5" name="Tabla 3">
            <a:extLst>
              <a:ext uri="{FF2B5EF4-FFF2-40B4-BE49-F238E27FC236}">
                <a16:creationId xmlns:a16="http://schemas.microsoft.com/office/drawing/2014/main" id="{9C4221D5-5660-E297-529D-FC36E4F18C8A}"/>
              </a:ext>
            </a:extLst>
          </p:cNvPr>
          <p:cNvGraphicFramePr>
            <a:graphicFrameLocks noGrp="1"/>
          </p:cNvGraphicFramePr>
          <p:nvPr>
            <p:extLst>
              <p:ext uri="{D42A27DB-BD31-4B8C-83A1-F6EECF244321}">
                <p14:modId xmlns:p14="http://schemas.microsoft.com/office/powerpoint/2010/main" val="1985628526"/>
              </p:ext>
            </p:extLst>
          </p:nvPr>
        </p:nvGraphicFramePr>
        <p:xfrm>
          <a:off x="575388" y="1845323"/>
          <a:ext cx="11041224" cy="4206240"/>
        </p:xfrm>
        <a:graphic>
          <a:graphicData uri="http://schemas.openxmlformats.org/drawingml/2006/table">
            <a:tbl>
              <a:tblPr firstRow="1" bandRow="1">
                <a:tableStyleId>{5940675A-B579-460E-94D1-54222C63F5DA}</a:tableStyleId>
              </a:tblPr>
              <a:tblGrid>
                <a:gridCol w="1840204">
                  <a:extLst>
                    <a:ext uri="{9D8B030D-6E8A-4147-A177-3AD203B41FA5}">
                      <a16:colId xmlns:a16="http://schemas.microsoft.com/office/drawing/2014/main" val="116161076"/>
                    </a:ext>
                  </a:extLst>
                </a:gridCol>
                <a:gridCol w="1840204">
                  <a:extLst>
                    <a:ext uri="{9D8B030D-6E8A-4147-A177-3AD203B41FA5}">
                      <a16:colId xmlns:a16="http://schemas.microsoft.com/office/drawing/2014/main" val="3301447820"/>
                    </a:ext>
                  </a:extLst>
                </a:gridCol>
                <a:gridCol w="1840204">
                  <a:extLst>
                    <a:ext uri="{9D8B030D-6E8A-4147-A177-3AD203B41FA5}">
                      <a16:colId xmlns:a16="http://schemas.microsoft.com/office/drawing/2014/main" val="1160267848"/>
                    </a:ext>
                  </a:extLst>
                </a:gridCol>
                <a:gridCol w="1840204">
                  <a:extLst>
                    <a:ext uri="{9D8B030D-6E8A-4147-A177-3AD203B41FA5}">
                      <a16:colId xmlns:a16="http://schemas.microsoft.com/office/drawing/2014/main" val="3154907846"/>
                    </a:ext>
                  </a:extLst>
                </a:gridCol>
                <a:gridCol w="1840204">
                  <a:extLst>
                    <a:ext uri="{9D8B030D-6E8A-4147-A177-3AD203B41FA5}">
                      <a16:colId xmlns:a16="http://schemas.microsoft.com/office/drawing/2014/main" val="4031222459"/>
                    </a:ext>
                  </a:extLst>
                </a:gridCol>
                <a:gridCol w="1840204">
                  <a:extLst>
                    <a:ext uri="{9D8B030D-6E8A-4147-A177-3AD203B41FA5}">
                      <a16:colId xmlns:a16="http://schemas.microsoft.com/office/drawing/2014/main" val="2871745391"/>
                    </a:ext>
                  </a:extLst>
                </a:gridCol>
              </a:tblGrid>
              <a:tr h="1584960">
                <a:tc>
                  <a:txBody>
                    <a:bodyPr/>
                    <a:lstStyle/>
                    <a:p>
                      <a:endParaRPr lang="ca-ES" sz="2400" noProof="0">
                        <a:latin typeface="Quattrocento Sans" panose="020B0502050000020003" pitchFamily="34" charset="0"/>
                      </a:endParaRPr>
                    </a:p>
                  </a:txBody>
                  <a:tcPr marL="121920" marR="121920" marT="60960" marB="60960"/>
                </a:tc>
                <a:tc>
                  <a:txBody>
                    <a:bodyPr/>
                    <a:lstStyle/>
                    <a:p>
                      <a:endParaRPr lang="ca-ES" sz="2400" noProof="0">
                        <a:latin typeface="Quattrocento Sans" panose="020B0502050000020003" pitchFamily="34" charset="0"/>
                      </a:endParaRPr>
                    </a:p>
                  </a:txBody>
                  <a:tcPr marL="121920" marR="121920" marT="60960" marB="60960"/>
                </a:tc>
                <a:tc>
                  <a:txBody>
                    <a:bodyPr/>
                    <a:lstStyle/>
                    <a:p>
                      <a:endParaRPr lang="ca-ES" sz="2400" noProof="0">
                        <a:latin typeface="Quattrocento Sans" panose="020B0502050000020003" pitchFamily="34" charset="0"/>
                      </a:endParaRPr>
                    </a:p>
                    <a:p>
                      <a:endParaRPr lang="ca-ES" sz="2400" noProof="0">
                        <a:latin typeface="Quattrocento Sans" panose="020B0502050000020003" pitchFamily="34" charset="0"/>
                      </a:endParaRPr>
                    </a:p>
                    <a:p>
                      <a:endParaRPr lang="ca-ES" sz="2400" noProof="0">
                        <a:latin typeface="Quattrocento Sans" panose="020B0502050000020003" pitchFamily="34" charset="0"/>
                      </a:endParaRPr>
                    </a:p>
                    <a:p>
                      <a:endParaRPr lang="ca-ES" sz="2400" noProof="0">
                        <a:latin typeface="Quattrocento Sans" panose="020B0502050000020003" pitchFamily="34" charset="0"/>
                      </a:endParaRPr>
                    </a:p>
                  </a:txBody>
                  <a:tcPr marL="121920" marR="121920" marT="60960" marB="60960"/>
                </a:tc>
                <a:tc>
                  <a:txBody>
                    <a:bodyPr/>
                    <a:lstStyle/>
                    <a:p>
                      <a:endParaRPr lang="ca-ES" sz="2400" noProof="0">
                        <a:latin typeface="Quattrocento Sans" panose="020B0502050000020003" pitchFamily="34" charset="0"/>
                      </a:endParaRPr>
                    </a:p>
                  </a:txBody>
                  <a:tcPr marL="121920" marR="121920" marT="60960" marB="60960"/>
                </a:tc>
                <a:tc>
                  <a:txBody>
                    <a:bodyPr/>
                    <a:lstStyle/>
                    <a:p>
                      <a:endParaRPr lang="ca-ES" sz="2400" noProof="0">
                        <a:latin typeface="Quattrocento Sans" panose="020B0502050000020003" pitchFamily="34" charset="0"/>
                      </a:endParaRPr>
                    </a:p>
                  </a:txBody>
                  <a:tcPr marL="121920" marR="121920" marT="60960" marB="60960"/>
                </a:tc>
                <a:tc>
                  <a:txBody>
                    <a:bodyPr/>
                    <a:lstStyle/>
                    <a:p>
                      <a:endParaRPr lang="ca-ES" sz="2400" noProof="0">
                        <a:latin typeface="Quattrocento Sans" panose="020B0502050000020003" pitchFamily="34" charset="0"/>
                      </a:endParaRPr>
                    </a:p>
                  </a:txBody>
                  <a:tcPr marL="121920" marR="121920" marT="60960" marB="60960"/>
                </a:tc>
                <a:extLst>
                  <a:ext uri="{0D108BD9-81ED-4DB2-BD59-A6C34878D82A}">
                    <a16:rowId xmlns:a16="http://schemas.microsoft.com/office/drawing/2014/main" val="3341761779"/>
                  </a:ext>
                </a:extLst>
              </a:tr>
              <a:tr h="69088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ca-ES" sz="1800" b="1" noProof="0">
                          <a:solidFill>
                            <a:schemeClr val="bg1"/>
                          </a:solidFill>
                          <a:latin typeface="Quattrocento Sans" panose="020B0502050000020003" pitchFamily="34" charset="0"/>
                        </a:rPr>
                        <a:t>QUÈ VULL?</a:t>
                      </a:r>
                    </a:p>
                  </a:txBody>
                  <a:tcPr marL="121920" marR="121920" marT="60960" marB="60960" anchor="ctr">
                    <a:solidFill>
                      <a:schemeClr val="accent3">
                        <a:lumMod val="7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ca-ES" sz="1800" b="1" kern="1200" noProof="0">
                          <a:solidFill>
                            <a:schemeClr val="bg1"/>
                          </a:solidFill>
                          <a:latin typeface="Quattrocento Sans" panose="020B0502050000020003" pitchFamily="34" charset="0"/>
                          <a:ea typeface="+mn-ea"/>
                          <a:cs typeface="+mn-cs"/>
                        </a:rPr>
                        <a:t>PER ON COMENÇO?</a:t>
                      </a:r>
                    </a:p>
                  </a:txBody>
                  <a:tcPr marL="121920" marR="121920" marT="60960" marB="60960">
                    <a:solidFill>
                      <a:schemeClr val="accent3">
                        <a:lumMod val="7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ca-ES" sz="1800" b="1" kern="1200" noProof="0">
                          <a:solidFill>
                            <a:schemeClr val="bg1"/>
                          </a:solidFill>
                          <a:latin typeface="Quattrocento Sans" panose="020B0502050000020003" pitchFamily="34" charset="0"/>
                          <a:ea typeface="+mn-ea"/>
                          <a:cs typeface="+mn-cs"/>
                        </a:rPr>
                        <a:t>PRIORITZAR</a:t>
                      </a:r>
                    </a:p>
                  </a:txBody>
                  <a:tcPr marL="121920" marR="121920" marT="60960" marB="60960" anchor="ctr">
                    <a:solidFill>
                      <a:schemeClr val="accent3">
                        <a:lumMod val="7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ca-ES" sz="1800" b="1" kern="1200" noProof="0">
                          <a:solidFill>
                            <a:schemeClr val="bg1"/>
                          </a:solidFill>
                          <a:latin typeface="Quattrocento Sans" panose="020B0502050000020003" pitchFamily="34" charset="0"/>
                          <a:ea typeface="+mn-ea"/>
                          <a:cs typeface="+mn-cs"/>
                        </a:rPr>
                        <a:t>CALENDARI D’ACCIONS</a:t>
                      </a:r>
                    </a:p>
                  </a:txBody>
                  <a:tcPr marL="121920" marR="121920" marT="60960" marB="60960">
                    <a:solidFill>
                      <a:schemeClr val="accent3">
                        <a:lumMod val="7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ca-ES" sz="1800" b="1" kern="1200" noProof="0" dirty="0">
                          <a:solidFill>
                            <a:schemeClr val="bg1"/>
                          </a:solidFill>
                          <a:latin typeface="Quattrocento Sans" panose="020B0502050000020003" pitchFamily="34" charset="0"/>
                          <a:ea typeface="+mn-ea"/>
                          <a:cs typeface="+mn-cs"/>
                        </a:rPr>
                        <a:t>EVALUAR ELS PROGRESSOS</a:t>
                      </a:r>
                    </a:p>
                  </a:txBody>
                  <a:tcPr marL="121920" marR="121920" marT="60960" marB="60960">
                    <a:solidFill>
                      <a:schemeClr val="accent3">
                        <a:lumMod val="7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ca-ES" sz="1800" b="1" kern="1200" noProof="0">
                          <a:solidFill>
                            <a:schemeClr val="bg1"/>
                          </a:solidFill>
                          <a:latin typeface="Quattrocento Sans" panose="020B0502050000020003" pitchFamily="34" charset="0"/>
                          <a:ea typeface="+mn-ea"/>
                          <a:cs typeface="+mn-cs"/>
                        </a:rPr>
                        <a:t>FLEXIBILITAT I PERSISTÈNCIA</a:t>
                      </a:r>
                    </a:p>
                  </a:txBody>
                  <a:tcPr marL="121920" marR="121920" marT="60960" marB="60960">
                    <a:solidFill>
                      <a:schemeClr val="accent3">
                        <a:lumMod val="75000"/>
                      </a:schemeClr>
                    </a:solidFill>
                  </a:tcPr>
                </a:tc>
                <a:extLst>
                  <a:ext uri="{0D108BD9-81ED-4DB2-BD59-A6C34878D82A}">
                    <a16:rowId xmlns:a16="http://schemas.microsoft.com/office/drawing/2014/main" val="2609331778"/>
                  </a:ext>
                </a:extLst>
              </a:tr>
              <a:tr h="1930400">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ca-ES" sz="1800" noProof="0" dirty="0">
                          <a:solidFill>
                            <a:schemeClr val="tx1">
                              <a:lumMod val="75000"/>
                              <a:lumOff val="25000"/>
                            </a:schemeClr>
                          </a:solidFill>
                          <a:latin typeface="Quattrocento Sans" panose="020B0502050000020003" pitchFamily="34" charset="0"/>
                          <a:cs typeface="Poppins"/>
                        </a:rPr>
                        <a:t>Idea inicial de negoci 
Ser realistes
Compartir la idea</a:t>
                      </a:r>
                      <a:endParaRPr lang="ca-ES" sz="1800" noProof="0" dirty="0">
                        <a:latin typeface="Quattrocento Sans" panose="020B0502050000020003" pitchFamily="34" charset="0"/>
                        <a:cs typeface="Poppins"/>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ca-ES" sz="1800" kern="1200" noProof="0" dirty="0">
                          <a:solidFill>
                            <a:schemeClr val="tx1">
                              <a:lumMod val="75000"/>
                              <a:lumOff val="25000"/>
                            </a:schemeClr>
                          </a:solidFill>
                          <a:latin typeface="Quattrocento Sans" panose="020B0502050000020003" pitchFamily="34" charset="0"/>
                          <a:ea typeface="+mn-ea"/>
                          <a:cs typeface="Poppins"/>
                        </a:rPr>
                        <a:t>Habilitats requerides
Què s’ha de fer i ser per a tenir èxit?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ca-ES" sz="1800" kern="1200" noProof="0" dirty="0">
                          <a:solidFill>
                            <a:schemeClr val="tx1">
                              <a:lumMod val="75000"/>
                              <a:lumOff val="25000"/>
                            </a:schemeClr>
                          </a:solidFill>
                          <a:latin typeface="Quattrocento Sans" panose="020B0502050000020003" pitchFamily="34" charset="0"/>
                          <a:ea typeface="+mn-ea"/>
                          <a:cs typeface="Poppins"/>
                        </a:rPr>
                        <a:t>Programar accions
Regla del 80/20</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ca-ES" sz="1800" kern="1200" noProof="0" dirty="0">
                          <a:solidFill>
                            <a:schemeClr val="tx1">
                              <a:lumMod val="75000"/>
                              <a:lumOff val="25000"/>
                            </a:schemeClr>
                          </a:solidFill>
                          <a:latin typeface="Quattrocento Sans" panose="020B0502050000020003" pitchFamily="34" charset="0"/>
                          <a:ea typeface="+mn-ea"/>
                          <a:cs typeface="Poppins"/>
                        </a:rPr>
                        <a:t>Accions a realitzar
Data inici /data fi</a:t>
                      </a:r>
                    </a:p>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ca-ES" sz="1800" kern="1200" noProof="0" dirty="0">
                          <a:solidFill>
                            <a:schemeClr val="tx1">
                              <a:lumMod val="75000"/>
                              <a:lumOff val="25000"/>
                            </a:schemeClr>
                          </a:solidFill>
                          <a:latin typeface="Quattrocento Sans" panose="020B0502050000020003" pitchFamily="34" charset="0"/>
                          <a:ea typeface="+mn-ea"/>
                          <a:cs typeface="Poppins"/>
                        </a:rPr>
                        <a:t>Compromís</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ca-ES" sz="1800" kern="1200" noProof="0" dirty="0">
                          <a:solidFill>
                            <a:schemeClr val="tx1">
                              <a:lumMod val="75000"/>
                              <a:lumOff val="25000"/>
                            </a:schemeClr>
                          </a:solidFill>
                          <a:latin typeface="Quattrocento Sans" panose="020B0502050000020003" pitchFamily="34" charset="0"/>
                          <a:ea typeface="+mn-ea"/>
                          <a:cs typeface="Poppins"/>
                        </a:rPr>
                        <a:t>Avaluar terminis
Analitzar desviacions
Noves tasques</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ca-ES" sz="1800" kern="1200" noProof="0" dirty="0">
                          <a:solidFill>
                            <a:schemeClr val="tx1">
                              <a:lumMod val="75000"/>
                              <a:lumOff val="25000"/>
                            </a:schemeClr>
                          </a:solidFill>
                          <a:latin typeface="Quattrocento Sans" panose="020B0502050000020003" pitchFamily="34" charset="0"/>
                          <a:ea typeface="+mn-ea"/>
                          <a:cs typeface="Poppins"/>
                        </a:rPr>
                        <a:t>Mai es fa bé a la primera
Perseverar i adaptar-se és essencial</a:t>
                      </a:r>
                    </a:p>
                  </a:txBody>
                  <a:tcPr marL="121920" marR="121920" marT="60960" marB="60960"/>
                </a:tc>
                <a:extLst>
                  <a:ext uri="{0D108BD9-81ED-4DB2-BD59-A6C34878D82A}">
                    <a16:rowId xmlns:a16="http://schemas.microsoft.com/office/drawing/2014/main" val="3450933094"/>
                  </a:ext>
                </a:extLst>
              </a:tr>
            </a:tbl>
          </a:graphicData>
        </a:graphic>
      </p:graphicFrame>
      <p:pic>
        <p:nvPicPr>
          <p:cNvPr id="6" name="Imagen 9" descr="Calendario vacío con lápiz">
            <a:extLst>
              <a:ext uri="{FF2B5EF4-FFF2-40B4-BE49-F238E27FC236}">
                <a16:creationId xmlns:a16="http://schemas.microsoft.com/office/drawing/2014/main" id="{F640A71B-ABF1-59DE-AC3E-8723638EC02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1159" b="-2"/>
          <a:stretch/>
        </p:blipFill>
        <p:spPr>
          <a:xfrm>
            <a:off x="575388" y="1858971"/>
            <a:ext cx="1837953" cy="1200000"/>
          </a:xfrm>
          <a:prstGeom prst="rect">
            <a:avLst/>
          </a:prstGeom>
        </p:spPr>
      </p:pic>
      <p:pic>
        <p:nvPicPr>
          <p:cNvPr id="7" name="Google Shape;469;p11" descr="Una pieza de rompecabezas une dos curvas de rompecabezas">
            <a:extLst>
              <a:ext uri="{FF2B5EF4-FFF2-40B4-BE49-F238E27FC236}">
                <a16:creationId xmlns:a16="http://schemas.microsoft.com/office/drawing/2014/main" id="{2EA02668-7FC3-E12C-1990-BA2B2078FA4D}"/>
              </a:ext>
            </a:extLst>
          </p:cNvPr>
          <p:cNvPicPr preferRelativeResize="0"/>
          <p:nvPr/>
        </p:nvPicPr>
        <p:blipFill rotWithShape="1">
          <a:blip r:embed="rId4">
            <a:alphaModFix/>
          </a:blip>
          <a:srcRect b="42415"/>
          <a:stretch/>
        </p:blipFill>
        <p:spPr>
          <a:xfrm>
            <a:off x="6096000" y="1858971"/>
            <a:ext cx="1824000" cy="1200000"/>
          </a:xfrm>
          <a:prstGeom prst="rect">
            <a:avLst/>
          </a:prstGeom>
          <a:noFill/>
          <a:ln>
            <a:noFill/>
          </a:ln>
        </p:spPr>
      </p:pic>
      <p:pic>
        <p:nvPicPr>
          <p:cNvPr id="8" name="Google Shape;484;p12" descr="Lupa resalta un rendimiento económico decreciente">
            <a:extLst>
              <a:ext uri="{FF2B5EF4-FFF2-40B4-BE49-F238E27FC236}">
                <a16:creationId xmlns:a16="http://schemas.microsoft.com/office/drawing/2014/main" id="{6A078665-6502-9B55-A2AB-2013BDD8AAB9}"/>
              </a:ext>
            </a:extLst>
          </p:cNvPr>
          <p:cNvPicPr preferRelativeResize="0"/>
          <p:nvPr/>
        </p:nvPicPr>
        <p:blipFill rotWithShape="1">
          <a:blip r:embed="rId5">
            <a:alphaModFix/>
          </a:blip>
          <a:srcRect t="29367" b="11787"/>
          <a:stretch/>
        </p:blipFill>
        <p:spPr>
          <a:xfrm>
            <a:off x="4268448" y="1858971"/>
            <a:ext cx="1824000" cy="1200000"/>
          </a:xfrm>
          <a:prstGeom prst="rect">
            <a:avLst/>
          </a:prstGeom>
          <a:noFill/>
          <a:ln>
            <a:noFill/>
          </a:ln>
        </p:spPr>
      </p:pic>
      <p:pic>
        <p:nvPicPr>
          <p:cNvPr id="9" name="Google Shape;468;p11" descr="Persona trabaja en una mesa">
            <a:extLst>
              <a:ext uri="{FF2B5EF4-FFF2-40B4-BE49-F238E27FC236}">
                <a16:creationId xmlns:a16="http://schemas.microsoft.com/office/drawing/2014/main" id="{42205E6D-C004-8A7A-A3A8-8621B22A3D56}"/>
              </a:ext>
            </a:extLst>
          </p:cNvPr>
          <p:cNvPicPr preferRelativeResize="0"/>
          <p:nvPr/>
        </p:nvPicPr>
        <p:blipFill rotWithShape="1">
          <a:blip r:embed="rId6">
            <a:alphaModFix/>
          </a:blip>
          <a:srcRect t="17470" b="24942"/>
          <a:stretch/>
        </p:blipFill>
        <p:spPr>
          <a:xfrm>
            <a:off x="7944191" y="1858971"/>
            <a:ext cx="1824000" cy="1200000"/>
          </a:xfrm>
          <a:prstGeom prst="rect">
            <a:avLst/>
          </a:prstGeom>
          <a:noFill/>
          <a:ln>
            <a:noFill/>
          </a:ln>
        </p:spPr>
      </p:pic>
      <p:pic>
        <p:nvPicPr>
          <p:cNvPr id="10" name="Google Shape;470;p11" descr="Notas adhesivas en pared de vidrio">
            <a:extLst>
              <a:ext uri="{FF2B5EF4-FFF2-40B4-BE49-F238E27FC236}">
                <a16:creationId xmlns:a16="http://schemas.microsoft.com/office/drawing/2014/main" id="{43DB5C8F-6D1B-8000-5730-9BC8CCC48517}"/>
              </a:ext>
            </a:extLst>
          </p:cNvPr>
          <p:cNvPicPr preferRelativeResize="0"/>
          <p:nvPr/>
        </p:nvPicPr>
        <p:blipFill rotWithShape="1">
          <a:blip r:embed="rId7">
            <a:alphaModFix/>
          </a:blip>
          <a:srcRect b="42569"/>
          <a:stretch/>
        </p:blipFill>
        <p:spPr>
          <a:xfrm>
            <a:off x="2420257" y="1858971"/>
            <a:ext cx="1824000" cy="1200000"/>
          </a:xfrm>
          <a:prstGeom prst="rect">
            <a:avLst/>
          </a:prstGeom>
          <a:noFill/>
          <a:ln>
            <a:noFill/>
          </a:ln>
        </p:spPr>
      </p:pic>
      <p:pic>
        <p:nvPicPr>
          <p:cNvPr id="11" name="Google Shape;486;p12" descr="Engranajes de máquina">
            <a:extLst>
              <a:ext uri="{FF2B5EF4-FFF2-40B4-BE49-F238E27FC236}">
                <a16:creationId xmlns:a16="http://schemas.microsoft.com/office/drawing/2014/main" id="{33A7D58D-C922-D4E4-01E8-38BE5570790D}"/>
              </a:ext>
            </a:extLst>
          </p:cNvPr>
          <p:cNvPicPr preferRelativeResize="0"/>
          <p:nvPr/>
        </p:nvPicPr>
        <p:blipFill rotWithShape="1">
          <a:blip r:embed="rId8">
            <a:alphaModFix/>
          </a:blip>
          <a:srcRect t="19160" b="21994"/>
          <a:stretch/>
        </p:blipFill>
        <p:spPr>
          <a:xfrm>
            <a:off x="9807111" y="1858971"/>
            <a:ext cx="1824000" cy="1200000"/>
          </a:xfrm>
          <a:prstGeom prst="rect">
            <a:avLst/>
          </a:prstGeom>
          <a:noFill/>
          <a:ln>
            <a:noFill/>
          </a:ln>
        </p:spPr>
      </p:pic>
      <p:sp>
        <p:nvSpPr>
          <p:cNvPr id="2" name="Google Shape;110;p3">
            <a:extLst>
              <a:ext uri="{FF2B5EF4-FFF2-40B4-BE49-F238E27FC236}">
                <a16:creationId xmlns:a16="http://schemas.microsoft.com/office/drawing/2014/main" id="{ADCC3250-6337-3971-4C4E-C5DCF6173E5B}"/>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14</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966144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A3912-33D3-2AD6-2FC0-37EAE7B7016B}"/>
            </a:ext>
          </a:extLst>
        </p:cNvPr>
        <p:cNvGrpSpPr/>
        <p:nvPr/>
      </p:nvGrpSpPr>
      <p:grpSpPr>
        <a:xfrm>
          <a:off x="0" y="0"/>
          <a:ext cx="0" cy="0"/>
          <a:chOff x="0" y="0"/>
          <a:chExt cx="0" cy="0"/>
        </a:xfrm>
      </p:grpSpPr>
      <p:sp>
        <p:nvSpPr>
          <p:cNvPr id="3" name="QuadreDeText 2">
            <a:extLst>
              <a:ext uri="{FF2B5EF4-FFF2-40B4-BE49-F238E27FC236}">
                <a16:creationId xmlns:a16="http://schemas.microsoft.com/office/drawing/2014/main" id="{4233F187-FAFD-3172-CB9C-7152A44C63B5}"/>
              </a:ext>
            </a:extLst>
          </p:cNvPr>
          <p:cNvSpPr txBox="1"/>
          <p:nvPr/>
        </p:nvSpPr>
        <p:spPr>
          <a:xfrm>
            <a:off x="373093" y="778553"/>
            <a:ext cx="8371240" cy="461665"/>
          </a:xfrm>
          <a:prstGeom prst="rect">
            <a:avLst/>
          </a:prstGeom>
          <a:noFill/>
        </p:spPr>
        <p:txBody>
          <a:bodyPr wrap="square" rtlCol="0">
            <a:spAutoFit/>
          </a:bodyPr>
          <a:lstStyle/>
          <a:p>
            <a:r>
              <a:rPr lang="ca-ES" sz="2400" b="1" dirty="0">
                <a:solidFill>
                  <a:srgbClr val="61D4FF"/>
                </a:solidFill>
                <a:latin typeface="Quattrocento Sans" panose="020B0502050000020003" pitchFamily="34" charset="0"/>
              </a:rPr>
              <a:t>ASPECTES EXTERNES DEL NEGOCI</a:t>
            </a:r>
          </a:p>
        </p:txBody>
      </p:sp>
      <p:grpSp>
        <p:nvGrpSpPr>
          <p:cNvPr id="5" name="Grupo 21">
            <a:extLst>
              <a:ext uri="{FF2B5EF4-FFF2-40B4-BE49-F238E27FC236}">
                <a16:creationId xmlns:a16="http://schemas.microsoft.com/office/drawing/2014/main" id="{A1EE12F4-D7E3-173C-0CBF-07D704CF6825}"/>
              </a:ext>
            </a:extLst>
          </p:cNvPr>
          <p:cNvGrpSpPr/>
          <p:nvPr/>
        </p:nvGrpSpPr>
        <p:grpSpPr>
          <a:xfrm>
            <a:off x="7327640" y="1939606"/>
            <a:ext cx="3825127" cy="3661341"/>
            <a:chOff x="5187372" y="1253743"/>
            <a:chExt cx="2868845" cy="2746006"/>
          </a:xfrm>
        </p:grpSpPr>
        <p:sp>
          <p:nvSpPr>
            <p:cNvPr id="6" name="1 Título">
              <a:extLst>
                <a:ext uri="{FF2B5EF4-FFF2-40B4-BE49-F238E27FC236}">
                  <a16:creationId xmlns:a16="http://schemas.microsoft.com/office/drawing/2014/main" id="{1BE95A57-7346-8F36-0509-1E5D44E4AE14}"/>
                </a:ext>
              </a:extLst>
            </p:cNvPr>
            <p:cNvSpPr txBox="1">
              <a:spLocks/>
            </p:cNvSpPr>
            <p:nvPr/>
          </p:nvSpPr>
          <p:spPr>
            <a:xfrm>
              <a:off x="5187372" y="1253743"/>
              <a:ext cx="2868845" cy="727423"/>
            </a:xfrm>
            <a:prstGeom prst="rect">
              <a:avLst/>
            </a:prstGeom>
            <a:solidFill>
              <a:schemeClr val="accent1">
                <a:lumMod val="20000"/>
                <a:lumOff val="80000"/>
                <a:alpha val="50000"/>
              </a:schemeClr>
            </a:solidFill>
            <a:ln>
              <a:solidFill>
                <a:schemeClr val="tx1">
                  <a:lumMod val="50000"/>
                  <a:lumOff val="50000"/>
                </a:schemeClr>
              </a:solidFill>
            </a:ln>
          </p:spPr>
          <p:txBody>
            <a:bodyPr wrap="square" rtlCol="0" anchor="ctr">
              <a:noAutofit/>
            </a:bodyPr>
            <a:lstStyle>
              <a:defPPr>
                <a:defRPr lang="es-ES"/>
              </a:defPPr>
              <a:lvl1pPr algn="ctr">
                <a:spcAft>
                  <a:spcPts val="450"/>
                </a:spcAft>
                <a:defRPr b="1" cap="all">
                  <a:solidFill>
                    <a:schemeClr val="bg1"/>
                  </a:solidFill>
                  <a:ea typeface="+mj-ea"/>
                  <a:cs typeface="+mj-cs"/>
                </a:defRPr>
              </a:lvl1pPr>
            </a:lstStyle>
            <a:p>
              <a:r>
                <a:rPr lang="ca-ES" sz="2400" dirty="0">
                  <a:solidFill>
                    <a:schemeClr val="tx2"/>
                  </a:solidFill>
                  <a:latin typeface="Quattrocento Sans" panose="020B0502050000020003" pitchFamily="34" charset="0"/>
                </a:rPr>
                <a:t>PREGUNTAR A </a:t>
              </a:r>
            </a:p>
            <a:p>
              <a:r>
                <a:rPr lang="ca-ES" sz="2400" dirty="0">
                  <a:solidFill>
                    <a:schemeClr val="tx2"/>
                  </a:solidFill>
                  <a:latin typeface="Quattrocento Sans" panose="020B0502050000020003" pitchFamily="34" charset="0"/>
                </a:rPr>
                <a:t>L’EXTERIOR</a:t>
              </a:r>
            </a:p>
          </p:txBody>
        </p:sp>
        <p:sp>
          <p:nvSpPr>
            <p:cNvPr id="7" name="CuadroTexto 7">
              <a:extLst>
                <a:ext uri="{FF2B5EF4-FFF2-40B4-BE49-F238E27FC236}">
                  <a16:creationId xmlns:a16="http://schemas.microsoft.com/office/drawing/2014/main" id="{F62465A2-1A4C-6244-E4F1-0A5C9C9C9786}"/>
                </a:ext>
              </a:extLst>
            </p:cNvPr>
            <p:cNvSpPr txBox="1"/>
            <p:nvPr/>
          </p:nvSpPr>
          <p:spPr>
            <a:xfrm>
              <a:off x="5986381" y="2113545"/>
              <a:ext cx="1534811" cy="315423"/>
            </a:xfrm>
            <a:prstGeom prst="rect">
              <a:avLst/>
            </a:prstGeom>
            <a:solidFill>
              <a:srgbClr val="00B0F0"/>
            </a:solidFill>
            <a:ln w="28575">
              <a:solidFill>
                <a:srgbClr val="0070C0"/>
              </a:solidFill>
            </a:ln>
          </p:spPr>
          <p:txBody>
            <a:bodyPr wrap="square" rtlCol="0">
              <a:spAutoFit/>
            </a:bodyPr>
            <a:lstStyle/>
            <a:p>
              <a:pPr algn="ctr"/>
              <a:r>
                <a:rPr lang="ca-ES" sz="2133" b="1" dirty="0">
                  <a:solidFill>
                    <a:schemeClr val="bg1"/>
                  </a:solidFill>
                  <a:effectLst>
                    <a:outerShdw blurRad="38100" dist="38100" dir="2700000" algn="tl">
                      <a:srgbClr val="000000">
                        <a:alpha val="43137"/>
                      </a:srgbClr>
                    </a:outerShdw>
                  </a:effectLst>
                  <a:latin typeface="Quattrocento Sans" panose="020B0502050000020003" pitchFamily="34" charset="0"/>
                </a:rPr>
                <a:t>PROVEÏDORS</a:t>
              </a:r>
            </a:p>
          </p:txBody>
        </p:sp>
        <p:sp>
          <p:nvSpPr>
            <p:cNvPr id="8" name="CuadroTexto 10">
              <a:extLst>
                <a:ext uri="{FF2B5EF4-FFF2-40B4-BE49-F238E27FC236}">
                  <a16:creationId xmlns:a16="http://schemas.microsoft.com/office/drawing/2014/main" id="{75EA5044-D3B1-9B29-9BC5-3846129C04E2}"/>
                </a:ext>
              </a:extLst>
            </p:cNvPr>
            <p:cNvSpPr txBox="1"/>
            <p:nvPr/>
          </p:nvSpPr>
          <p:spPr>
            <a:xfrm>
              <a:off x="5986381" y="2637138"/>
              <a:ext cx="1534811" cy="315423"/>
            </a:xfrm>
            <a:prstGeom prst="rect">
              <a:avLst/>
            </a:prstGeom>
            <a:solidFill>
              <a:srgbClr val="00B0F0"/>
            </a:solidFill>
            <a:ln w="28575">
              <a:solidFill>
                <a:srgbClr val="0070C0"/>
              </a:solidFill>
            </a:ln>
          </p:spPr>
          <p:txBody>
            <a:bodyPr wrap="square" rtlCol="0">
              <a:spAutoFit/>
            </a:bodyPr>
            <a:lstStyle/>
            <a:p>
              <a:pPr algn="ctr"/>
              <a:r>
                <a:rPr lang="ca-ES" sz="2133" b="1" dirty="0">
                  <a:solidFill>
                    <a:schemeClr val="bg1"/>
                  </a:solidFill>
                  <a:effectLst>
                    <a:outerShdw blurRad="38100" dist="38100" dir="2700000" algn="tl">
                      <a:srgbClr val="000000">
                        <a:alpha val="43137"/>
                      </a:srgbClr>
                    </a:outerShdw>
                  </a:effectLst>
                  <a:latin typeface="Quattrocento Sans" panose="020B0502050000020003" pitchFamily="34" charset="0"/>
                </a:rPr>
                <a:t>CLIENTS</a:t>
              </a:r>
            </a:p>
          </p:txBody>
        </p:sp>
        <p:sp>
          <p:nvSpPr>
            <p:cNvPr id="9" name="CuadroTexto 12">
              <a:extLst>
                <a:ext uri="{FF2B5EF4-FFF2-40B4-BE49-F238E27FC236}">
                  <a16:creationId xmlns:a16="http://schemas.microsoft.com/office/drawing/2014/main" id="{EC6FFBAA-3857-0023-519A-549C6C67A636}"/>
                </a:ext>
              </a:extLst>
            </p:cNvPr>
            <p:cNvSpPr txBox="1"/>
            <p:nvPr/>
          </p:nvSpPr>
          <p:spPr>
            <a:xfrm>
              <a:off x="5986381" y="3160733"/>
              <a:ext cx="1534811" cy="315423"/>
            </a:xfrm>
            <a:prstGeom prst="rect">
              <a:avLst/>
            </a:prstGeom>
            <a:solidFill>
              <a:srgbClr val="00B0F0"/>
            </a:solidFill>
            <a:ln w="28575">
              <a:solidFill>
                <a:srgbClr val="0070C0"/>
              </a:solidFill>
            </a:ln>
          </p:spPr>
          <p:txBody>
            <a:bodyPr wrap="square" rtlCol="0">
              <a:spAutoFit/>
            </a:bodyPr>
            <a:lstStyle/>
            <a:p>
              <a:pPr algn="ctr"/>
              <a:r>
                <a:rPr lang="ca-ES" sz="2133" b="1" dirty="0">
                  <a:solidFill>
                    <a:schemeClr val="bg1"/>
                  </a:solidFill>
                  <a:effectLst>
                    <a:outerShdw blurRad="38100" dist="38100" dir="2700000" algn="tl">
                      <a:srgbClr val="000000">
                        <a:alpha val="43137"/>
                      </a:srgbClr>
                    </a:outerShdw>
                  </a:effectLst>
                  <a:latin typeface="Quattrocento Sans" panose="020B0502050000020003" pitchFamily="34" charset="0"/>
                </a:rPr>
                <a:t>COMPETÈNCIA</a:t>
              </a:r>
            </a:p>
          </p:txBody>
        </p:sp>
        <p:sp>
          <p:nvSpPr>
            <p:cNvPr id="10" name="CuadroTexto 13">
              <a:extLst>
                <a:ext uri="{FF2B5EF4-FFF2-40B4-BE49-F238E27FC236}">
                  <a16:creationId xmlns:a16="http://schemas.microsoft.com/office/drawing/2014/main" id="{C21D910C-767E-B3A4-4BF4-EA3380A3D06B}"/>
                </a:ext>
              </a:extLst>
            </p:cNvPr>
            <p:cNvSpPr txBox="1"/>
            <p:nvPr/>
          </p:nvSpPr>
          <p:spPr>
            <a:xfrm>
              <a:off x="5973147" y="3684326"/>
              <a:ext cx="1548045" cy="315423"/>
            </a:xfrm>
            <a:prstGeom prst="rect">
              <a:avLst/>
            </a:prstGeom>
            <a:solidFill>
              <a:srgbClr val="00B0F0"/>
            </a:solidFill>
            <a:ln w="28575">
              <a:solidFill>
                <a:srgbClr val="0070C0"/>
              </a:solidFill>
            </a:ln>
          </p:spPr>
          <p:txBody>
            <a:bodyPr wrap="square" rtlCol="0">
              <a:spAutoFit/>
            </a:bodyPr>
            <a:lstStyle/>
            <a:p>
              <a:pPr algn="ctr"/>
              <a:r>
                <a:rPr lang="ca-ES" sz="2133" b="1" dirty="0">
                  <a:solidFill>
                    <a:schemeClr val="bg1"/>
                  </a:solidFill>
                  <a:effectLst>
                    <a:outerShdw blurRad="38100" dist="38100" dir="2700000" algn="tl">
                      <a:srgbClr val="000000">
                        <a:alpha val="43137"/>
                      </a:srgbClr>
                    </a:outerShdw>
                  </a:effectLst>
                  <a:latin typeface="Quattrocento Sans" panose="020B0502050000020003" pitchFamily="34" charset="0"/>
                </a:rPr>
                <a:t>EXPERTS</a:t>
              </a:r>
            </a:p>
          </p:txBody>
        </p:sp>
      </p:grpSp>
      <p:grpSp>
        <p:nvGrpSpPr>
          <p:cNvPr id="11" name="Grupo 20">
            <a:extLst>
              <a:ext uri="{FF2B5EF4-FFF2-40B4-BE49-F238E27FC236}">
                <a16:creationId xmlns:a16="http://schemas.microsoft.com/office/drawing/2014/main" id="{A0F9A844-94C6-403F-4E2E-C323CBE469BE}"/>
              </a:ext>
            </a:extLst>
          </p:cNvPr>
          <p:cNvGrpSpPr/>
          <p:nvPr/>
        </p:nvGrpSpPr>
        <p:grpSpPr>
          <a:xfrm>
            <a:off x="683566" y="1937178"/>
            <a:ext cx="3875147" cy="3663769"/>
            <a:chOff x="546284" y="1210674"/>
            <a:chExt cx="2906360" cy="2747826"/>
          </a:xfrm>
        </p:grpSpPr>
        <p:sp>
          <p:nvSpPr>
            <p:cNvPr id="12" name="CuadroTexto 3">
              <a:extLst>
                <a:ext uri="{FF2B5EF4-FFF2-40B4-BE49-F238E27FC236}">
                  <a16:creationId xmlns:a16="http://schemas.microsoft.com/office/drawing/2014/main" id="{8153C095-D8F2-63B9-7A14-940B8372EF79}"/>
                </a:ext>
              </a:extLst>
            </p:cNvPr>
            <p:cNvSpPr txBox="1"/>
            <p:nvPr/>
          </p:nvSpPr>
          <p:spPr>
            <a:xfrm>
              <a:off x="546284" y="1210674"/>
              <a:ext cx="2906360" cy="764096"/>
            </a:xfrm>
            <a:prstGeom prst="rect">
              <a:avLst/>
            </a:prstGeom>
            <a:solidFill>
              <a:schemeClr val="accent1">
                <a:lumMod val="20000"/>
                <a:lumOff val="80000"/>
                <a:alpha val="50000"/>
              </a:schemeClr>
            </a:solidFill>
            <a:ln>
              <a:solidFill>
                <a:schemeClr val="tx1">
                  <a:lumMod val="50000"/>
                  <a:lumOff val="50000"/>
                </a:schemeClr>
              </a:solidFill>
            </a:ln>
          </p:spPr>
          <p:txBody>
            <a:bodyPr wrap="square" rtlCol="0" anchor="ctr">
              <a:noAutofit/>
            </a:bodyPr>
            <a:lstStyle>
              <a:defPPr>
                <a:defRPr lang="es-ES"/>
              </a:defPPr>
              <a:lvl1pPr algn="ctr">
                <a:spcAft>
                  <a:spcPts val="450"/>
                </a:spcAft>
                <a:defRPr b="1" cap="all">
                  <a:solidFill>
                    <a:schemeClr val="tx2"/>
                  </a:solidFill>
                  <a:ea typeface="+mj-ea"/>
                  <a:cs typeface="+mj-cs"/>
                </a:defRPr>
              </a:lvl1pPr>
            </a:lstStyle>
            <a:p>
              <a:pPr>
                <a:spcAft>
                  <a:spcPts val="0"/>
                </a:spcAft>
              </a:pPr>
              <a:endParaRPr lang="ca-ES" sz="2400" dirty="0">
                <a:latin typeface="Quattrocento Sans" panose="020B0502050000020003" pitchFamily="34" charset="0"/>
              </a:endParaRPr>
            </a:p>
            <a:p>
              <a:pPr>
                <a:spcAft>
                  <a:spcPts val="0"/>
                </a:spcAft>
              </a:pPr>
              <a:r>
                <a:rPr lang="ca-ES" sz="2400" dirty="0">
                  <a:latin typeface="Quattrocento Sans" panose="020B0502050000020003" pitchFamily="34" charset="0"/>
                </a:rPr>
                <a:t>ANÀLISI DE LA COMPETÈNCIA
</a:t>
              </a:r>
            </a:p>
          </p:txBody>
        </p:sp>
        <p:sp>
          <p:nvSpPr>
            <p:cNvPr id="13" name="CuadroTexto 16">
              <a:extLst>
                <a:ext uri="{FF2B5EF4-FFF2-40B4-BE49-F238E27FC236}">
                  <a16:creationId xmlns:a16="http://schemas.microsoft.com/office/drawing/2014/main" id="{507D89FF-61B2-6836-7087-E49AC0376946}"/>
                </a:ext>
              </a:extLst>
            </p:cNvPr>
            <p:cNvSpPr txBox="1"/>
            <p:nvPr/>
          </p:nvSpPr>
          <p:spPr>
            <a:xfrm>
              <a:off x="1213438" y="2085409"/>
              <a:ext cx="1604602" cy="561596"/>
            </a:xfrm>
            <a:prstGeom prst="rect">
              <a:avLst/>
            </a:prstGeom>
            <a:solidFill>
              <a:srgbClr val="00B0F0"/>
            </a:solidFill>
            <a:ln w="28575">
              <a:solidFill>
                <a:srgbClr val="0070C0"/>
              </a:solidFill>
            </a:ln>
          </p:spPr>
          <p:txBody>
            <a:bodyPr wrap="square" rtlCol="0">
              <a:spAutoFit/>
            </a:bodyPr>
            <a:lstStyle/>
            <a:p>
              <a:pPr algn="ctr"/>
              <a:r>
                <a:rPr lang="ca-ES" sz="2133" b="1" dirty="0">
                  <a:solidFill>
                    <a:schemeClr val="bg1"/>
                  </a:solidFill>
                  <a:effectLst>
                    <a:outerShdw blurRad="38100" dist="38100" dir="2700000" algn="tl">
                      <a:srgbClr val="000000">
                        <a:alpha val="43137"/>
                      </a:srgbClr>
                    </a:outerShdw>
                  </a:effectLst>
                  <a:latin typeface="Quattrocento Sans" panose="020B0502050000020003" pitchFamily="34" charset="0"/>
                </a:rPr>
                <a:t>ESTUDI DE MERCAT</a:t>
              </a:r>
            </a:p>
          </p:txBody>
        </p:sp>
        <p:sp>
          <p:nvSpPr>
            <p:cNvPr id="14" name="CuadroTexto 18">
              <a:extLst>
                <a:ext uri="{FF2B5EF4-FFF2-40B4-BE49-F238E27FC236}">
                  <a16:creationId xmlns:a16="http://schemas.microsoft.com/office/drawing/2014/main" id="{7D18F01E-5498-67E4-3FE3-C84522CE186E}"/>
                </a:ext>
              </a:extLst>
            </p:cNvPr>
            <p:cNvSpPr txBox="1"/>
            <p:nvPr/>
          </p:nvSpPr>
          <p:spPr>
            <a:xfrm>
              <a:off x="1213438" y="2741157"/>
              <a:ext cx="1604602" cy="561596"/>
            </a:xfrm>
            <a:prstGeom prst="rect">
              <a:avLst/>
            </a:prstGeom>
            <a:solidFill>
              <a:srgbClr val="00B0F0"/>
            </a:solidFill>
            <a:ln w="28575">
              <a:solidFill>
                <a:srgbClr val="0070C0"/>
              </a:solidFill>
            </a:ln>
          </p:spPr>
          <p:txBody>
            <a:bodyPr wrap="square" rtlCol="0">
              <a:spAutoFit/>
            </a:bodyPr>
            <a:lstStyle/>
            <a:p>
              <a:pPr algn="ctr"/>
              <a:r>
                <a:rPr lang="ca-ES" sz="2133" b="1" dirty="0">
                  <a:solidFill>
                    <a:schemeClr val="bg1"/>
                  </a:solidFill>
                  <a:effectLst>
                    <a:outerShdw blurRad="38100" dist="38100" dir="2700000" algn="tl">
                      <a:srgbClr val="000000">
                        <a:alpha val="43137"/>
                      </a:srgbClr>
                    </a:outerShdw>
                  </a:effectLst>
                  <a:latin typeface="Quattrocento Sans" panose="020B0502050000020003" pitchFamily="34" charset="0"/>
                </a:rPr>
                <a:t>CONÈIXER LA COMPETÈNCIA</a:t>
              </a:r>
            </a:p>
          </p:txBody>
        </p:sp>
        <p:sp>
          <p:nvSpPr>
            <p:cNvPr id="15" name="CuadroTexto 19">
              <a:extLst>
                <a:ext uri="{FF2B5EF4-FFF2-40B4-BE49-F238E27FC236}">
                  <a16:creationId xmlns:a16="http://schemas.microsoft.com/office/drawing/2014/main" id="{EB1F60C8-B018-E767-0913-4C8F8CD8B1F6}"/>
                </a:ext>
              </a:extLst>
            </p:cNvPr>
            <p:cNvSpPr txBox="1"/>
            <p:nvPr/>
          </p:nvSpPr>
          <p:spPr>
            <a:xfrm>
              <a:off x="1213438" y="3396904"/>
              <a:ext cx="1604602" cy="561596"/>
            </a:xfrm>
            <a:prstGeom prst="rect">
              <a:avLst/>
            </a:prstGeom>
            <a:solidFill>
              <a:srgbClr val="00B0F0"/>
            </a:solidFill>
            <a:ln w="28575">
              <a:solidFill>
                <a:srgbClr val="0070C0"/>
              </a:solidFill>
            </a:ln>
          </p:spPr>
          <p:txBody>
            <a:bodyPr wrap="square" rtlCol="0">
              <a:spAutoFit/>
            </a:bodyPr>
            <a:lstStyle/>
            <a:p>
              <a:pPr algn="ctr"/>
              <a:r>
                <a:rPr lang="ca-ES" sz="2133" b="1" dirty="0">
                  <a:solidFill>
                    <a:schemeClr val="bg1"/>
                  </a:solidFill>
                  <a:effectLst>
                    <a:outerShdw blurRad="38100" dist="38100" dir="2700000" algn="tl">
                      <a:srgbClr val="000000">
                        <a:alpha val="43137"/>
                      </a:srgbClr>
                    </a:outerShdw>
                  </a:effectLst>
                  <a:latin typeface="Quattrocento Sans" panose="020B0502050000020003" pitchFamily="34" charset="0"/>
                </a:rPr>
                <a:t>CLIENTS POTENCIALS</a:t>
              </a:r>
            </a:p>
          </p:txBody>
        </p:sp>
      </p:grpSp>
      <p:pic>
        <p:nvPicPr>
          <p:cNvPr id="21" name="Imatge 20">
            <a:extLst>
              <a:ext uri="{FF2B5EF4-FFF2-40B4-BE49-F238E27FC236}">
                <a16:creationId xmlns:a16="http://schemas.microsoft.com/office/drawing/2014/main" id="{294F7397-6BC3-C267-0AE7-D396BD4BF698}"/>
              </a:ext>
            </a:extLst>
          </p:cNvPr>
          <p:cNvPicPr>
            <a:picLocks noChangeAspect="1"/>
          </p:cNvPicPr>
          <p:nvPr/>
        </p:nvPicPr>
        <p:blipFill>
          <a:blip r:embed="rId3"/>
          <a:stretch>
            <a:fillRect/>
          </a:stretch>
        </p:blipFill>
        <p:spPr>
          <a:xfrm>
            <a:off x="4873441" y="1191782"/>
            <a:ext cx="2139470" cy="5321010"/>
          </a:xfrm>
          <a:prstGeom prst="rect">
            <a:avLst/>
          </a:prstGeom>
        </p:spPr>
      </p:pic>
      <p:sp>
        <p:nvSpPr>
          <p:cNvPr id="2" name="Google Shape;110;p3">
            <a:extLst>
              <a:ext uri="{FF2B5EF4-FFF2-40B4-BE49-F238E27FC236}">
                <a16:creationId xmlns:a16="http://schemas.microsoft.com/office/drawing/2014/main" id="{6EF81323-A13A-BD2B-8D1B-F3D551DCE153}"/>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15</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597830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D8179-D71C-4020-06AB-A483D7945477}"/>
            </a:ext>
          </a:extLst>
        </p:cNvPr>
        <p:cNvGrpSpPr/>
        <p:nvPr/>
      </p:nvGrpSpPr>
      <p:grpSpPr>
        <a:xfrm>
          <a:off x="0" y="0"/>
          <a:ext cx="0" cy="0"/>
          <a:chOff x="0" y="0"/>
          <a:chExt cx="0" cy="0"/>
        </a:xfrm>
      </p:grpSpPr>
      <p:pic>
        <p:nvPicPr>
          <p:cNvPr id="4" name="Imatge 3">
            <a:extLst>
              <a:ext uri="{FF2B5EF4-FFF2-40B4-BE49-F238E27FC236}">
                <a16:creationId xmlns:a16="http://schemas.microsoft.com/office/drawing/2014/main" id="{4696D92A-CB30-A3D7-0D58-2193FFEF0FF4}"/>
              </a:ext>
            </a:extLst>
          </p:cNvPr>
          <p:cNvPicPr>
            <a:picLocks noChangeAspect="1"/>
          </p:cNvPicPr>
          <p:nvPr/>
        </p:nvPicPr>
        <p:blipFill>
          <a:blip r:embed="rId3"/>
          <a:stretch>
            <a:fillRect/>
          </a:stretch>
        </p:blipFill>
        <p:spPr>
          <a:xfrm>
            <a:off x="5905124" y="1336738"/>
            <a:ext cx="6286876" cy="5257102"/>
          </a:xfrm>
          <a:prstGeom prst="rect">
            <a:avLst/>
          </a:prstGeom>
          <a:solidFill>
            <a:schemeClr val="accent5"/>
          </a:solidFill>
        </p:spPr>
      </p:pic>
      <p:sp>
        <p:nvSpPr>
          <p:cNvPr id="6" name="QuadreDeText 5">
            <a:extLst>
              <a:ext uri="{FF2B5EF4-FFF2-40B4-BE49-F238E27FC236}">
                <a16:creationId xmlns:a16="http://schemas.microsoft.com/office/drawing/2014/main" id="{074A4D50-EF8F-7AB5-936F-16E4BBE1AF33}"/>
              </a:ext>
            </a:extLst>
          </p:cNvPr>
          <p:cNvSpPr txBox="1"/>
          <p:nvPr/>
        </p:nvSpPr>
        <p:spPr>
          <a:xfrm>
            <a:off x="374951" y="875916"/>
            <a:ext cx="8371240" cy="1261884"/>
          </a:xfrm>
          <a:prstGeom prst="rect">
            <a:avLst/>
          </a:prstGeom>
          <a:noFill/>
        </p:spPr>
        <p:txBody>
          <a:bodyPr wrap="square" rtlCol="0">
            <a:spAutoFit/>
          </a:bodyPr>
          <a:lstStyle/>
          <a:p>
            <a:r>
              <a:rPr lang="ca-ES" sz="2800" b="1" dirty="0">
                <a:solidFill>
                  <a:srgbClr val="61D4FF"/>
                </a:solidFill>
                <a:latin typeface="Quattrocento Sans" panose="020B0502050000020003" pitchFamily="34" charset="0"/>
              </a:rPr>
              <a:t>ASPECTES EXTERNS DEL NEGOCI</a:t>
            </a:r>
          </a:p>
          <a:p>
            <a:r>
              <a:rPr lang="ca-ES" sz="2400" dirty="0">
                <a:solidFill>
                  <a:srgbClr val="61D4FF"/>
                </a:solidFill>
                <a:latin typeface="Quattrocento Sans" panose="020B0502050000020003" pitchFamily="34" charset="0"/>
              </a:rPr>
              <a:t>COM EM DIFERENCIARÉ?</a:t>
            </a:r>
          </a:p>
          <a:p>
            <a:endParaRPr lang="ca-ES" sz="2400" dirty="0">
              <a:solidFill>
                <a:srgbClr val="0070C0"/>
              </a:solidFill>
            </a:endParaRPr>
          </a:p>
        </p:txBody>
      </p:sp>
      <p:grpSp>
        <p:nvGrpSpPr>
          <p:cNvPr id="9" name="Grupo 38">
            <a:extLst>
              <a:ext uri="{FF2B5EF4-FFF2-40B4-BE49-F238E27FC236}">
                <a16:creationId xmlns:a16="http://schemas.microsoft.com/office/drawing/2014/main" id="{B65E5E32-F2C8-69AA-9429-73E9470AB797}"/>
              </a:ext>
            </a:extLst>
          </p:cNvPr>
          <p:cNvGrpSpPr/>
          <p:nvPr/>
        </p:nvGrpSpPr>
        <p:grpSpPr>
          <a:xfrm>
            <a:off x="1586044" y="1822257"/>
            <a:ext cx="7271305" cy="4176782"/>
            <a:chOff x="1099907" y="1822257"/>
            <a:chExt cx="7271305" cy="4176782"/>
          </a:xfrm>
        </p:grpSpPr>
        <p:sp>
          <p:nvSpPr>
            <p:cNvPr id="10" name="Flecha: curvada hacia arriba 17">
              <a:extLst>
                <a:ext uri="{FF2B5EF4-FFF2-40B4-BE49-F238E27FC236}">
                  <a16:creationId xmlns:a16="http://schemas.microsoft.com/office/drawing/2014/main" id="{EBA8B8F7-EACC-FDC1-0AC9-EC3DD2376A6B}"/>
                </a:ext>
              </a:extLst>
            </p:cNvPr>
            <p:cNvSpPr/>
            <p:nvPr/>
          </p:nvSpPr>
          <p:spPr>
            <a:xfrm>
              <a:off x="1726232" y="2928541"/>
              <a:ext cx="6051955" cy="3070498"/>
            </a:xfrm>
            <a:prstGeom prst="curvedUpArrow">
              <a:avLst/>
            </a:prstGeom>
            <a:effectLst>
              <a:outerShdw blurRad="50800" dist="38100" dir="8100000" algn="tr" rotWithShape="0">
                <a:prstClr val="black">
                  <a:alpha val="40000"/>
                </a:prstClr>
              </a:outerShdw>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a:solidFill>
                  <a:schemeClr val="tx1"/>
                </a:solidFill>
              </a:endParaRPr>
            </a:p>
          </p:txBody>
        </p:sp>
        <p:sp>
          <p:nvSpPr>
            <p:cNvPr id="11" name="Rectángulo: esquinas redondeadas 7">
              <a:extLst>
                <a:ext uri="{FF2B5EF4-FFF2-40B4-BE49-F238E27FC236}">
                  <a16:creationId xmlns:a16="http://schemas.microsoft.com/office/drawing/2014/main" id="{CAB2B069-0155-8BBD-FBF1-FE4CAC029A93}"/>
                </a:ext>
              </a:extLst>
            </p:cNvPr>
            <p:cNvSpPr/>
            <p:nvPr/>
          </p:nvSpPr>
          <p:spPr>
            <a:xfrm>
              <a:off x="1099907" y="2044173"/>
              <a:ext cx="2576381" cy="890054"/>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a-ES" sz="2000" b="1" dirty="0">
                  <a:solidFill>
                    <a:schemeClr val="bg1"/>
                  </a:solidFill>
                  <a:latin typeface="Quattrocento Sans" panose="020B0502050000020003" pitchFamily="34" charset="0"/>
                </a:rPr>
                <a:t>1.- </a:t>
              </a:r>
              <a:r>
                <a:rPr lang="ca-ES" b="1" dirty="0">
                  <a:latin typeface="Quattrocento Sans" panose="020B0502050000020003" pitchFamily="34" charset="0"/>
                </a:rPr>
                <a:t>Identificació de factors competitius</a:t>
              </a:r>
              <a:endParaRPr lang="ca-ES" sz="1600" b="1" dirty="0">
                <a:latin typeface="Quattrocento Sans" panose="020B0502050000020003" pitchFamily="34" charset="0"/>
              </a:endParaRPr>
            </a:p>
          </p:txBody>
        </p:sp>
        <p:sp>
          <p:nvSpPr>
            <p:cNvPr id="12" name="Rectángulo 9">
              <a:extLst>
                <a:ext uri="{FF2B5EF4-FFF2-40B4-BE49-F238E27FC236}">
                  <a16:creationId xmlns:a16="http://schemas.microsoft.com/office/drawing/2014/main" id="{3018A9C4-7C24-3ECD-498F-13BD9BEC1A2A}"/>
                </a:ext>
              </a:extLst>
            </p:cNvPr>
            <p:cNvSpPr/>
            <p:nvPr/>
          </p:nvSpPr>
          <p:spPr>
            <a:xfrm>
              <a:off x="1116384" y="3019574"/>
              <a:ext cx="2075377" cy="76113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a-ES" sz="1600" dirty="0">
                  <a:solidFill>
                    <a:sysClr val="windowText" lastClr="000000"/>
                  </a:solidFill>
                  <a:latin typeface="Quattrocento Sans" panose="020B0502050000020003" pitchFamily="34" charset="0"/>
                </a:rPr>
                <a:t>Preu, servei, imatge, disseny, qualitat…</a:t>
              </a:r>
            </a:p>
          </p:txBody>
        </p:sp>
        <p:sp>
          <p:nvSpPr>
            <p:cNvPr id="13" name="Rectángulo: esquinas redondeadas 10">
              <a:extLst>
                <a:ext uri="{FF2B5EF4-FFF2-40B4-BE49-F238E27FC236}">
                  <a16:creationId xmlns:a16="http://schemas.microsoft.com/office/drawing/2014/main" id="{7A2FEEE6-EF89-5D9E-5FC4-46F0C28A6E25}"/>
                </a:ext>
              </a:extLst>
            </p:cNvPr>
            <p:cNvSpPr/>
            <p:nvPr/>
          </p:nvSpPr>
          <p:spPr>
            <a:xfrm>
              <a:off x="1491249" y="4058599"/>
              <a:ext cx="2423164" cy="890054"/>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a-ES" sz="2000" b="1" dirty="0">
                  <a:latin typeface="Quattrocento Sans" panose="020B0502050000020003" pitchFamily="34" charset="0"/>
                </a:rPr>
                <a:t>2.- A</a:t>
              </a:r>
              <a:r>
                <a:rPr lang="ca-ES" b="1" dirty="0">
                  <a:latin typeface="Quattrocento Sans" panose="020B0502050000020003" pitchFamily="34" charset="0"/>
                </a:rPr>
                <a:t>valuació</a:t>
              </a:r>
              <a:endParaRPr lang="ca-ES" sz="1600" b="1" dirty="0">
                <a:latin typeface="Quattrocento Sans" panose="020B0502050000020003" pitchFamily="34" charset="0"/>
              </a:endParaRPr>
            </a:p>
          </p:txBody>
        </p:sp>
        <p:sp>
          <p:nvSpPr>
            <p:cNvPr id="14" name="Rectángulo 11">
              <a:extLst>
                <a:ext uri="{FF2B5EF4-FFF2-40B4-BE49-F238E27FC236}">
                  <a16:creationId xmlns:a16="http://schemas.microsoft.com/office/drawing/2014/main" id="{1E3FCA53-503B-9F9E-462E-7A73FAC2CCF6}"/>
                </a:ext>
              </a:extLst>
            </p:cNvPr>
            <p:cNvSpPr/>
            <p:nvPr/>
          </p:nvSpPr>
          <p:spPr>
            <a:xfrm>
              <a:off x="1474143" y="5004439"/>
              <a:ext cx="2125438" cy="76113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a-ES" sz="1600" dirty="0">
                  <a:solidFill>
                    <a:sysClr val="windowText" lastClr="000000"/>
                  </a:solidFill>
                  <a:latin typeface="Quattrocento Sans" panose="020B0502050000020003" pitchFamily="34" charset="0"/>
                </a:rPr>
                <a:t>Factors a potenciar per a invertir en els més competitius </a:t>
              </a:r>
            </a:p>
          </p:txBody>
        </p:sp>
        <p:sp>
          <p:nvSpPr>
            <p:cNvPr id="15" name="Rectángulo: esquinas redondeadas 12">
              <a:extLst>
                <a:ext uri="{FF2B5EF4-FFF2-40B4-BE49-F238E27FC236}">
                  <a16:creationId xmlns:a16="http://schemas.microsoft.com/office/drawing/2014/main" id="{84794643-95DD-6441-3BCB-1D295856049D}"/>
                </a:ext>
              </a:extLst>
            </p:cNvPr>
            <p:cNvSpPr/>
            <p:nvPr/>
          </p:nvSpPr>
          <p:spPr>
            <a:xfrm>
              <a:off x="5571717" y="3917507"/>
              <a:ext cx="2547397" cy="996506"/>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a-ES" sz="2000" b="1" dirty="0">
                  <a:latin typeface="Quattrocento Sans" panose="020B0502050000020003" pitchFamily="34" charset="0"/>
                </a:rPr>
                <a:t>3.- Fer </a:t>
              </a:r>
              <a:r>
                <a:rPr lang="ca-ES" b="1" dirty="0">
                  <a:latin typeface="Quattrocento Sans" panose="020B0502050000020003" pitchFamily="34" charset="0"/>
                </a:rPr>
                <a:t>la corba de valor de la competència</a:t>
              </a:r>
              <a:endParaRPr lang="ca-ES" sz="1600" b="1" dirty="0">
                <a:latin typeface="Quattrocento Sans" panose="020B0502050000020003" pitchFamily="34" charset="0"/>
              </a:endParaRPr>
            </a:p>
          </p:txBody>
        </p:sp>
        <p:sp>
          <p:nvSpPr>
            <p:cNvPr id="16" name="Rectángulo: esquinas redondeadas 14">
              <a:extLst>
                <a:ext uri="{FF2B5EF4-FFF2-40B4-BE49-F238E27FC236}">
                  <a16:creationId xmlns:a16="http://schemas.microsoft.com/office/drawing/2014/main" id="{1F83A6A7-C5C2-1450-3571-5B5DFD81890E}"/>
                </a:ext>
              </a:extLst>
            </p:cNvPr>
            <p:cNvSpPr/>
            <p:nvPr/>
          </p:nvSpPr>
          <p:spPr>
            <a:xfrm>
              <a:off x="5823815" y="1822257"/>
              <a:ext cx="2547397" cy="996506"/>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a-ES" sz="2000" b="1" dirty="0">
                  <a:latin typeface="Quattrocento Sans" panose="020B0502050000020003" pitchFamily="34" charset="0"/>
                </a:rPr>
                <a:t>4.- </a:t>
              </a:r>
              <a:r>
                <a:rPr lang="ca-ES" b="1" dirty="0">
                  <a:latin typeface="Quattrocento Sans" panose="020B0502050000020003" pitchFamily="34" charset="0"/>
                </a:rPr>
                <a:t>Definir l’estratègia de diferenciació</a:t>
              </a:r>
              <a:endParaRPr lang="ca-ES" sz="1600" b="1" dirty="0">
                <a:latin typeface="Quattrocento Sans" panose="020B0502050000020003" pitchFamily="34" charset="0"/>
              </a:endParaRPr>
            </a:p>
          </p:txBody>
        </p:sp>
        <p:pic>
          <p:nvPicPr>
            <p:cNvPr id="17" name="Imagen 35">
              <a:extLst>
                <a:ext uri="{FF2B5EF4-FFF2-40B4-BE49-F238E27FC236}">
                  <a16:creationId xmlns:a16="http://schemas.microsoft.com/office/drawing/2014/main" id="{E842880E-B499-8E95-7E7A-36F3E012C2CA}"/>
                </a:ext>
              </a:extLst>
            </p:cNvPr>
            <p:cNvPicPr>
              <a:picLocks noChangeAspect="1"/>
            </p:cNvPicPr>
            <p:nvPr/>
          </p:nvPicPr>
          <p:blipFill>
            <a:blip r:embed="rId4"/>
            <a:stretch>
              <a:fillRect/>
            </a:stretch>
          </p:blipFill>
          <p:spPr>
            <a:xfrm>
              <a:off x="5792024" y="4991370"/>
              <a:ext cx="2091227" cy="897891"/>
            </a:xfrm>
            <a:prstGeom prst="rect">
              <a:avLst/>
            </a:prstGeom>
            <a:ln>
              <a:solidFill>
                <a:schemeClr val="accent1">
                  <a:lumMod val="50000"/>
                </a:schemeClr>
              </a:solidFill>
            </a:ln>
          </p:spPr>
        </p:pic>
      </p:grpSp>
      <p:sp>
        <p:nvSpPr>
          <p:cNvPr id="2" name="Google Shape;110;p3">
            <a:extLst>
              <a:ext uri="{FF2B5EF4-FFF2-40B4-BE49-F238E27FC236}">
                <a16:creationId xmlns:a16="http://schemas.microsoft.com/office/drawing/2014/main" id="{9C7E6D26-6C0E-02E2-3D1F-EA16C7CB6DEF}"/>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16</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870041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55C0A-3A4A-BDEB-7654-141B0AF7C736}"/>
            </a:ext>
          </a:extLst>
        </p:cNvPr>
        <p:cNvGrpSpPr/>
        <p:nvPr/>
      </p:nvGrpSpPr>
      <p:grpSpPr>
        <a:xfrm>
          <a:off x="0" y="0"/>
          <a:ext cx="0" cy="0"/>
          <a:chOff x="0" y="0"/>
          <a:chExt cx="0" cy="0"/>
        </a:xfrm>
      </p:grpSpPr>
      <p:sp>
        <p:nvSpPr>
          <p:cNvPr id="3" name="QuadreDeText 2">
            <a:extLst>
              <a:ext uri="{FF2B5EF4-FFF2-40B4-BE49-F238E27FC236}">
                <a16:creationId xmlns:a16="http://schemas.microsoft.com/office/drawing/2014/main" id="{32769C70-34F1-11F0-DB24-E48B64FF88B8}"/>
              </a:ext>
            </a:extLst>
          </p:cNvPr>
          <p:cNvSpPr txBox="1"/>
          <p:nvPr/>
        </p:nvSpPr>
        <p:spPr>
          <a:xfrm>
            <a:off x="308276" y="826756"/>
            <a:ext cx="8371240" cy="830997"/>
          </a:xfrm>
          <a:prstGeom prst="rect">
            <a:avLst/>
          </a:prstGeom>
          <a:noFill/>
        </p:spPr>
        <p:txBody>
          <a:bodyPr wrap="square" rtlCol="0">
            <a:spAutoFit/>
          </a:bodyPr>
          <a:lstStyle/>
          <a:p>
            <a:r>
              <a:rPr lang="ca-ES" sz="2400" b="1" dirty="0">
                <a:solidFill>
                  <a:srgbClr val="61D4FF"/>
                </a:solidFill>
                <a:latin typeface="Quattrocento Sans" panose="020B0502050000020003" pitchFamily="34" charset="0"/>
              </a:rPr>
              <a:t>PROPOSTA DE VALOR</a:t>
            </a:r>
          </a:p>
          <a:p>
            <a:endParaRPr lang="ca-ES" sz="2400" dirty="0">
              <a:solidFill>
                <a:srgbClr val="0070C0"/>
              </a:solidFill>
            </a:endParaRPr>
          </a:p>
        </p:txBody>
      </p:sp>
      <p:pic>
        <p:nvPicPr>
          <p:cNvPr id="5" name="Imagen 8" descr="Mantel rojo sobre fondo blanco">
            <a:extLst>
              <a:ext uri="{FF2B5EF4-FFF2-40B4-BE49-F238E27FC236}">
                <a16:creationId xmlns:a16="http://schemas.microsoft.com/office/drawing/2014/main" id="{117C5985-9925-81CE-9BAB-A061F02AF571}"/>
              </a:ext>
            </a:extLst>
          </p:cNvPr>
          <p:cNvPicPr>
            <a:picLocks noChangeAspect="1"/>
          </p:cNvPicPr>
          <p:nvPr/>
        </p:nvPicPr>
        <p:blipFill rotWithShape="1">
          <a:blip r:embed="rId3" cstate="screen">
            <a:alphaModFix amt="70000"/>
            <a:extLst>
              <a:ext uri="{28A0092B-C50C-407E-A947-70E740481C1C}">
                <a14:useLocalDpi xmlns:a14="http://schemas.microsoft.com/office/drawing/2010/main"/>
              </a:ext>
            </a:extLst>
          </a:blip>
          <a:srcRect/>
          <a:stretch/>
        </p:blipFill>
        <p:spPr>
          <a:xfrm>
            <a:off x="1130680" y="1882383"/>
            <a:ext cx="2140800" cy="2140799"/>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6" name="Imagen 21" descr="Restaurante de cena">
            <a:extLst>
              <a:ext uri="{FF2B5EF4-FFF2-40B4-BE49-F238E27FC236}">
                <a16:creationId xmlns:a16="http://schemas.microsoft.com/office/drawing/2014/main" id="{257FF045-4A78-0421-A8AF-9AAA912B2E8B}"/>
              </a:ext>
            </a:extLst>
          </p:cNvPr>
          <p:cNvPicPr>
            <a:picLocks noChangeAspect="1"/>
          </p:cNvPicPr>
          <p:nvPr/>
        </p:nvPicPr>
        <p:blipFill rotWithShape="1">
          <a:blip r:embed="rId4" cstate="screen">
            <a:alphaModFix amt="50000"/>
            <a:extLst>
              <a:ext uri="{28A0092B-C50C-407E-A947-70E740481C1C}">
                <a14:useLocalDpi xmlns:a14="http://schemas.microsoft.com/office/drawing/2010/main"/>
              </a:ext>
            </a:extLst>
          </a:blip>
          <a:srcRect b="-6"/>
          <a:stretch/>
        </p:blipFill>
        <p:spPr>
          <a:xfrm>
            <a:off x="9218056" y="1882383"/>
            <a:ext cx="2140800" cy="2140800"/>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7" name="Imagen 17" descr="Vista en primer plano de unas sardinas a la parrilla servidas en aceite con patatas asadas">
            <a:extLst>
              <a:ext uri="{FF2B5EF4-FFF2-40B4-BE49-F238E27FC236}">
                <a16:creationId xmlns:a16="http://schemas.microsoft.com/office/drawing/2014/main" id="{DD1162CB-51B3-66C0-C3BE-E4DA070E60EF}"/>
              </a:ext>
            </a:extLst>
          </p:cNvPr>
          <p:cNvPicPr>
            <a:picLocks noChangeAspect="1"/>
          </p:cNvPicPr>
          <p:nvPr/>
        </p:nvPicPr>
        <p:blipFill rotWithShape="1">
          <a:blip r:embed="rId5" cstate="screen">
            <a:alphaModFix amt="50000"/>
            <a:extLst>
              <a:ext uri="{28A0092B-C50C-407E-A947-70E740481C1C}">
                <a14:useLocalDpi xmlns:a14="http://schemas.microsoft.com/office/drawing/2010/main"/>
              </a:ext>
            </a:extLst>
          </a:blip>
          <a:srcRect b="-6"/>
          <a:stretch/>
        </p:blipFill>
        <p:spPr>
          <a:xfrm>
            <a:off x="5237329" y="1882383"/>
            <a:ext cx="2142944" cy="2142944"/>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
        <p:nvSpPr>
          <p:cNvPr id="8" name="CuadroTexto 22">
            <a:extLst>
              <a:ext uri="{FF2B5EF4-FFF2-40B4-BE49-F238E27FC236}">
                <a16:creationId xmlns:a16="http://schemas.microsoft.com/office/drawing/2014/main" id="{F84D7440-8A00-F643-33A6-5A8A0E9A930E}"/>
              </a:ext>
            </a:extLst>
          </p:cNvPr>
          <p:cNvSpPr txBox="1"/>
          <p:nvPr/>
        </p:nvSpPr>
        <p:spPr>
          <a:xfrm>
            <a:off x="1238047" y="4122506"/>
            <a:ext cx="1926425" cy="584775"/>
          </a:xfrm>
          <a:prstGeom prst="rect">
            <a:avLst/>
          </a:prstGeom>
          <a:noFill/>
        </p:spPr>
        <p:txBody>
          <a:bodyPr wrap="none" rtlCol="0">
            <a:spAutoFit/>
          </a:bodyPr>
          <a:lstStyle/>
          <a:p>
            <a:pPr algn="ctr"/>
            <a:r>
              <a:rPr lang="ca-ES" sz="3200" b="1" spc="23">
                <a:latin typeface="Quattrocento Sans" panose="020B0502050000020003" pitchFamily="34" charset="0"/>
              </a:rPr>
              <a:t>Casa PEPE</a:t>
            </a:r>
          </a:p>
        </p:txBody>
      </p:sp>
      <p:sp>
        <p:nvSpPr>
          <p:cNvPr id="9" name="CuadroTexto 27">
            <a:extLst>
              <a:ext uri="{FF2B5EF4-FFF2-40B4-BE49-F238E27FC236}">
                <a16:creationId xmlns:a16="http://schemas.microsoft.com/office/drawing/2014/main" id="{F9162A6C-31FF-AD8A-317B-3103F1D565CD}"/>
              </a:ext>
            </a:extLst>
          </p:cNvPr>
          <p:cNvSpPr txBox="1"/>
          <p:nvPr/>
        </p:nvSpPr>
        <p:spPr>
          <a:xfrm>
            <a:off x="5603288" y="4117805"/>
            <a:ext cx="1411027" cy="584775"/>
          </a:xfrm>
          <a:prstGeom prst="rect">
            <a:avLst/>
          </a:prstGeom>
          <a:noFill/>
        </p:spPr>
        <p:txBody>
          <a:bodyPr wrap="none" rtlCol="0">
            <a:spAutoFit/>
          </a:bodyPr>
          <a:lstStyle/>
          <a:p>
            <a:pPr algn="ctr"/>
            <a:r>
              <a:rPr lang="ca-ES" sz="3200" b="1" spc="23" dirty="0">
                <a:latin typeface="Quattrocento Sans" panose="020B0502050000020003" pitchFamily="34" charset="0"/>
              </a:rPr>
              <a:t>Còsmic</a:t>
            </a:r>
            <a:endParaRPr lang="ca-ES" sz="4267" b="1" spc="23" dirty="0">
              <a:latin typeface="Quattrocento Sans" panose="020B0502050000020003" pitchFamily="34" charset="0"/>
            </a:endParaRPr>
          </a:p>
        </p:txBody>
      </p:sp>
      <p:sp>
        <p:nvSpPr>
          <p:cNvPr id="10" name="CuadroTexto 29">
            <a:extLst>
              <a:ext uri="{FF2B5EF4-FFF2-40B4-BE49-F238E27FC236}">
                <a16:creationId xmlns:a16="http://schemas.microsoft.com/office/drawing/2014/main" id="{40A39FC9-F651-1B09-67F1-87BC70A85D78}"/>
              </a:ext>
            </a:extLst>
          </p:cNvPr>
          <p:cNvSpPr txBox="1"/>
          <p:nvPr/>
        </p:nvSpPr>
        <p:spPr>
          <a:xfrm>
            <a:off x="8586241" y="4122505"/>
            <a:ext cx="3366408" cy="584775"/>
          </a:xfrm>
          <a:prstGeom prst="rect">
            <a:avLst/>
          </a:prstGeom>
          <a:noFill/>
        </p:spPr>
        <p:txBody>
          <a:bodyPr wrap="square" rtlCol="0">
            <a:spAutoFit/>
          </a:bodyPr>
          <a:lstStyle/>
          <a:p>
            <a:pPr algn="ctr"/>
            <a:r>
              <a:rPr lang="ca-ES" sz="3200" b="1" spc="23" dirty="0">
                <a:latin typeface="Quattrocento Sans" panose="020B0502050000020003" pitchFamily="34" charset="0"/>
              </a:rPr>
              <a:t>Restaurant Propi</a:t>
            </a:r>
          </a:p>
        </p:txBody>
      </p:sp>
      <p:sp>
        <p:nvSpPr>
          <p:cNvPr id="11" name="CuadroTexto 31">
            <a:extLst>
              <a:ext uri="{FF2B5EF4-FFF2-40B4-BE49-F238E27FC236}">
                <a16:creationId xmlns:a16="http://schemas.microsoft.com/office/drawing/2014/main" id="{C3543CEC-A2B6-2260-CDE3-360BAF537E8F}"/>
              </a:ext>
            </a:extLst>
          </p:cNvPr>
          <p:cNvSpPr txBox="1"/>
          <p:nvPr/>
        </p:nvSpPr>
        <p:spPr>
          <a:xfrm>
            <a:off x="617715" y="4832767"/>
            <a:ext cx="3504568" cy="1077026"/>
          </a:xfrm>
          <a:prstGeom prst="rect">
            <a:avLst/>
          </a:prstGeom>
          <a:noFill/>
        </p:spPr>
        <p:txBody>
          <a:bodyPr wrap="square" rtlCol="0">
            <a:spAutoFit/>
          </a:bodyPr>
          <a:lstStyle/>
          <a:p>
            <a:pPr algn="ctr"/>
            <a:r>
              <a:rPr lang="ca-ES" sz="2133" spc="23" dirty="0">
                <a:solidFill>
                  <a:schemeClr val="tx1">
                    <a:lumMod val="65000"/>
                    <a:lumOff val="35000"/>
                  </a:schemeClr>
                </a:solidFill>
                <a:latin typeface="Quattrocento Sans" panose="020B0502050000020003" pitchFamily="34" charset="0"/>
              </a:rPr>
              <a:t>Restaurant on fan menús econòmics i tapes. Busca rotació i preu econòmic.</a:t>
            </a:r>
          </a:p>
        </p:txBody>
      </p:sp>
      <p:sp>
        <p:nvSpPr>
          <p:cNvPr id="12" name="CuadroTexto 32">
            <a:extLst>
              <a:ext uri="{FF2B5EF4-FFF2-40B4-BE49-F238E27FC236}">
                <a16:creationId xmlns:a16="http://schemas.microsoft.com/office/drawing/2014/main" id="{2E57785A-ED54-9317-F256-55796E07970D}"/>
              </a:ext>
            </a:extLst>
          </p:cNvPr>
          <p:cNvSpPr txBox="1"/>
          <p:nvPr/>
        </p:nvSpPr>
        <p:spPr>
          <a:xfrm>
            <a:off x="4591165" y="4700944"/>
            <a:ext cx="3493215" cy="2061718"/>
          </a:xfrm>
          <a:prstGeom prst="rect">
            <a:avLst/>
          </a:prstGeom>
          <a:noFill/>
        </p:spPr>
        <p:txBody>
          <a:bodyPr wrap="square" rtlCol="0">
            <a:spAutoFit/>
          </a:bodyPr>
          <a:lstStyle/>
          <a:p>
            <a:pPr algn="ctr"/>
            <a:r>
              <a:rPr lang="ca-ES" sz="2133" spc="23" dirty="0">
                <a:solidFill>
                  <a:schemeClr val="tx1">
                    <a:lumMod val="65000"/>
                    <a:lumOff val="35000"/>
                  </a:schemeClr>
                </a:solidFill>
                <a:latin typeface="Quattrocento Sans" panose="020B0502050000020003" pitchFamily="34" charset="0"/>
              </a:rPr>
              <a:t>Restaurant de menús exclusius, d’alta qualitat, reconegut xef, que busca una experiència de client excepcional.</a:t>
            </a:r>
            <a:r>
              <a:rPr lang="ca-ES" sz="2133" spc="23" dirty="0">
                <a:solidFill>
                  <a:schemeClr val="tx1">
                    <a:lumMod val="65000"/>
                    <a:lumOff val="35000"/>
                  </a:schemeClr>
                </a:solidFill>
              </a:rPr>
              <a:t>
</a:t>
            </a:r>
          </a:p>
        </p:txBody>
      </p:sp>
      <p:sp>
        <p:nvSpPr>
          <p:cNvPr id="13" name="CuadroTexto 33">
            <a:extLst>
              <a:ext uri="{FF2B5EF4-FFF2-40B4-BE49-F238E27FC236}">
                <a16:creationId xmlns:a16="http://schemas.microsoft.com/office/drawing/2014/main" id="{EAFF7112-0A3F-F490-6C96-7D8D0F2851BE}"/>
              </a:ext>
            </a:extLst>
          </p:cNvPr>
          <p:cNvSpPr txBox="1"/>
          <p:nvPr/>
        </p:nvSpPr>
        <p:spPr>
          <a:xfrm>
            <a:off x="8591917" y="4753648"/>
            <a:ext cx="3267031" cy="1077026"/>
          </a:xfrm>
          <a:prstGeom prst="rect">
            <a:avLst/>
          </a:prstGeom>
          <a:noFill/>
        </p:spPr>
        <p:txBody>
          <a:bodyPr wrap="square" rtlCol="0">
            <a:spAutoFit/>
          </a:bodyPr>
          <a:lstStyle/>
          <a:p>
            <a:pPr algn="ctr"/>
            <a:r>
              <a:rPr lang="ca-ES" sz="2133" spc="23" dirty="0">
                <a:solidFill>
                  <a:schemeClr val="tx1">
                    <a:lumMod val="65000"/>
                    <a:lumOff val="35000"/>
                  </a:schemeClr>
                </a:solidFill>
                <a:latin typeface="Quattrocento Sans" panose="020B0502050000020003" pitchFamily="34" charset="0"/>
              </a:rPr>
              <a:t>Restaurant que busca qualitat i ofereix música en viu per la nit.</a:t>
            </a:r>
          </a:p>
        </p:txBody>
      </p:sp>
      <p:cxnSp>
        <p:nvCxnSpPr>
          <p:cNvPr id="14" name="Conector recto 36">
            <a:extLst>
              <a:ext uri="{FF2B5EF4-FFF2-40B4-BE49-F238E27FC236}">
                <a16:creationId xmlns:a16="http://schemas.microsoft.com/office/drawing/2014/main" id="{C799E417-68C4-A38A-6012-14246DBB0E1F}"/>
              </a:ext>
            </a:extLst>
          </p:cNvPr>
          <p:cNvCxnSpPr>
            <a:cxnSpLocks/>
          </p:cNvCxnSpPr>
          <p:nvPr/>
        </p:nvCxnSpPr>
        <p:spPr>
          <a:xfrm>
            <a:off x="4367808" y="1858246"/>
            <a:ext cx="0" cy="4172876"/>
          </a:xfrm>
          <a:prstGeom prst="line">
            <a:avLst/>
          </a:prstGeom>
          <a:ln w="38100">
            <a:solidFill>
              <a:srgbClr val="61D4FF"/>
            </a:solidFill>
          </a:ln>
        </p:spPr>
        <p:style>
          <a:lnRef idx="1">
            <a:schemeClr val="accent1"/>
          </a:lnRef>
          <a:fillRef idx="0">
            <a:schemeClr val="accent1"/>
          </a:fillRef>
          <a:effectRef idx="0">
            <a:schemeClr val="accent1"/>
          </a:effectRef>
          <a:fontRef idx="minor">
            <a:schemeClr val="tx1"/>
          </a:fontRef>
        </p:style>
      </p:cxnSp>
      <p:cxnSp>
        <p:nvCxnSpPr>
          <p:cNvPr id="15" name="Conector recto 37">
            <a:extLst>
              <a:ext uri="{FF2B5EF4-FFF2-40B4-BE49-F238E27FC236}">
                <a16:creationId xmlns:a16="http://schemas.microsoft.com/office/drawing/2014/main" id="{3491EC74-D45B-48D3-5869-830FD9BD23BC}"/>
              </a:ext>
            </a:extLst>
          </p:cNvPr>
          <p:cNvCxnSpPr>
            <a:cxnSpLocks/>
          </p:cNvCxnSpPr>
          <p:nvPr/>
        </p:nvCxnSpPr>
        <p:spPr>
          <a:xfrm>
            <a:off x="8400256" y="1882383"/>
            <a:ext cx="0" cy="4172876"/>
          </a:xfrm>
          <a:prstGeom prst="line">
            <a:avLst/>
          </a:prstGeom>
          <a:ln w="38100">
            <a:solidFill>
              <a:srgbClr val="61D4FF"/>
            </a:solidFill>
          </a:ln>
        </p:spPr>
        <p:style>
          <a:lnRef idx="1">
            <a:schemeClr val="accent1"/>
          </a:lnRef>
          <a:fillRef idx="0">
            <a:schemeClr val="accent1"/>
          </a:fillRef>
          <a:effectRef idx="0">
            <a:schemeClr val="accent1"/>
          </a:effectRef>
          <a:fontRef idx="minor">
            <a:schemeClr val="tx1"/>
          </a:fontRef>
        </p:style>
      </p:cxnSp>
      <p:sp>
        <p:nvSpPr>
          <p:cNvPr id="16" name="TextBox 6">
            <a:extLst>
              <a:ext uri="{FF2B5EF4-FFF2-40B4-BE49-F238E27FC236}">
                <a16:creationId xmlns:a16="http://schemas.microsoft.com/office/drawing/2014/main" id="{D3C2B056-9CE5-DC21-96C5-6364871A9773}"/>
              </a:ext>
            </a:extLst>
          </p:cNvPr>
          <p:cNvSpPr txBox="1">
            <a:spLocks noChangeAspect="1"/>
          </p:cNvSpPr>
          <p:nvPr/>
        </p:nvSpPr>
        <p:spPr>
          <a:xfrm>
            <a:off x="394001" y="1327197"/>
            <a:ext cx="11253883" cy="553998"/>
          </a:xfrm>
          <a:prstGeom prst="rect">
            <a:avLst/>
          </a:prstGeom>
        </p:spPr>
        <p:txBody>
          <a:bodyPr wrap="square" lIns="0" tIns="0" rIns="0" bIns="0" rtlCol="0" anchor="t">
            <a:spAutoFit/>
          </a:bodyPr>
          <a:lstStyle/>
          <a:p>
            <a:pPr algn="ctr"/>
            <a:r>
              <a:rPr lang="ca-ES" sz="3600" b="1" spc="23" dirty="0">
                <a:solidFill>
                  <a:srgbClr val="61D4FF"/>
                </a:solidFill>
                <a:latin typeface="Quattrocento Sans" panose="020B0502050000020003" pitchFamily="34" charset="0"/>
              </a:rPr>
              <a:t>El cas "Restaurants del meu barri"</a:t>
            </a:r>
            <a:endParaRPr lang="ca-ES" sz="3600" b="1" cap="all" dirty="0">
              <a:solidFill>
                <a:srgbClr val="61D4FF"/>
              </a:solidFill>
              <a:latin typeface="Quattrocento Sans" panose="020B0502050000020003" pitchFamily="34" charset="0"/>
              <a:ea typeface="+mj-ea"/>
              <a:cs typeface="+mj-cs"/>
            </a:endParaRPr>
          </a:p>
        </p:txBody>
      </p:sp>
      <p:sp>
        <p:nvSpPr>
          <p:cNvPr id="2" name="Google Shape;110;p3">
            <a:extLst>
              <a:ext uri="{FF2B5EF4-FFF2-40B4-BE49-F238E27FC236}">
                <a16:creationId xmlns:a16="http://schemas.microsoft.com/office/drawing/2014/main" id="{A64FBD63-3A23-C869-2490-7BCC80E25A6A}"/>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17</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429322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39BDF-B909-E072-89AD-40D04D3D4D5B}"/>
            </a:ext>
          </a:extLst>
        </p:cNvPr>
        <p:cNvGrpSpPr/>
        <p:nvPr/>
      </p:nvGrpSpPr>
      <p:grpSpPr>
        <a:xfrm>
          <a:off x="0" y="0"/>
          <a:ext cx="0" cy="0"/>
          <a:chOff x="0" y="0"/>
          <a:chExt cx="0" cy="0"/>
        </a:xfrm>
      </p:grpSpPr>
      <p:sp>
        <p:nvSpPr>
          <p:cNvPr id="5" name="CuadroTexto 1">
            <a:extLst>
              <a:ext uri="{FF2B5EF4-FFF2-40B4-BE49-F238E27FC236}">
                <a16:creationId xmlns:a16="http://schemas.microsoft.com/office/drawing/2014/main" id="{2DC07FDD-03C6-9D85-D52C-5CBAC22943BD}"/>
              </a:ext>
            </a:extLst>
          </p:cNvPr>
          <p:cNvSpPr txBox="1"/>
          <p:nvPr/>
        </p:nvSpPr>
        <p:spPr>
          <a:xfrm>
            <a:off x="767756" y="1977765"/>
            <a:ext cx="7283949" cy="865195"/>
          </a:xfrm>
          <a:prstGeom prst="rect">
            <a:avLst/>
          </a:prstGeom>
          <a:solidFill>
            <a:schemeClr val="bg1"/>
          </a:solidFill>
        </p:spPr>
        <p:txBody>
          <a:bodyPr vert="horz" lIns="121920" tIns="60960" rIns="121920" bIns="60960" rtlCol="0" anchor="ctr">
            <a:normAutofit/>
          </a:bodyPr>
          <a:lstStyle>
            <a:defPPr>
              <a:defRPr lang="es-ES"/>
            </a:defPPr>
            <a:lvl1pPr algn="ctr">
              <a:lnSpc>
                <a:spcPct val="90000"/>
              </a:lnSpc>
              <a:spcBef>
                <a:spcPct val="0"/>
              </a:spcBef>
              <a:spcAft>
                <a:spcPts val="600"/>
              </a:spcAft>
              <a:defRPr sz="2000" b="1" spc="17">
                <a:latin typeface="Poppins"/>
              </a:defRPr>
            </a:lvl1pPr>
          </a:lstStyle>
          <a:p>
            <a:r>
              <a:rPr lang="ca-ES" sz="2667" dirty="0">
                <a:latin typeface="Quattrocento Sans" panose="020B0502050000020003" pitchFamily="34" charset="0"/>
              </a:rPr>
              <a:t>Factors competitius competència restauració</a:t>
            </a:r>
          </a:p>
        </p:txBody>
      </p:sp>
      <p:sp>
        <p:nvSpPr>
          <p:cNvPr id="6" name="CuadroTexto 10">
            <a:extLst>
              <a:ext uri="{FF2B5EF4-FFF2-40B4-BE49-F238E27FC236}">
                <a16:creationId xmlns:a16="http://schemas.microsoft.com/office/drawing/2014/main" id="{EC2548E5-0FE5-772A-B842-87815B8014F2}"/>
              </a:ext>
            </a:extLst>
          </p:cNvPr>
          <p:cNvSpPr txBox="1"/>
          <p:nvPr/>
        </p:nvSpPr>
        <p:spPr>
          <a:xfrm>
            <a:off x="5747867" y="5419310"/>
            <a:ext cx="1627175" cy="276999"/>
          </a:xfrm>
          <a:prstGeom prst="rect">
            <a:avLst/>
          </a:prstGeom>
          <a:solidFill>
            <a:schemeClr val="bg1"/>
          </a:solidFill>
        </p:spPr>
        <p:txBody>
          <a:bodyPr wrap="square" rtlCol="0">
            <a:spAutoFit/>
          </a:bodyPr>
          <a:lstStyle/>
          <a:p>
            <a:r>
              <a:rPr lang="ca-ES" sz="1200" dirty="0"/>
              <a:t>Restaurant </a:t>
            </a:r>
            <a:r>
              <a:rPr lang="ca-ES" sz="1200" dirty="0">
                <a:latin typeface="Quattrocento Sans" panose="020B0502050000020003" pitchFamily="34" charset="0"/>
              </a:rPr>
              <a:t>Propi</a:t>
            </a:r>
          </a:p>
        </p:txBody>
      </p:sp>
      <p:sp>
        <p:nvSpPr>
          <p:cNvPr id="14" name="CuadroTexto 18">
            <a:extLst>
              <a:ext uri="{FF2B5EF4-FFF2-40B4-BE49-F238E27FC236}">
                <a16:creationId xmlns:a16="http://schemas.microsoft.com/office/drawing/2014/main" id="{DED0EADC-3C73-FC29-C197-CF4F0727426B}"/>
              </a:ext>
            </a:extLst>
          </p:cNvPr>
          <p:cNvSpPr txBox="1"/>
          <p:nvPr/>
        </p:nvSpPr>
        <p:spPr>
          <a:xfrm>
            <a:off x="7322875" y="4948244"/>
            <a:ext cx="956027" cy="276999"/>
          </a:xfrm>
          <a:prstGeom prst="rect">
            <a:avLst/>
          </a:prstGeom>
          <a:solidFill>
            <a:schemeClr val="bg1"/>
          </a:solidFill>
        </p:spPr>
        <p:txBody>
          <a:bodyPr wrap="square" rtlCol="0">
            <a:spAutoFit/>
          </a:bodyPr>
          <a:lstStyle/>
          <a:p>
            <a:r>
              <a:rPr lang="ca-ES" sz="1200" dirty="0">
                <a:latin typeface="Quattrocento Sans" panose="020B0502050000020003" pitchFamily="34" charset="0"/>
              </a:rPr>
              <a:t>Preu</a:t>
            </a:r>
          </a:p>
        </p:txBody>
      </p:sp>
      <p:sp>
        <p:nvSpPr>
          <p:cNvPr id="15" name="TextBox 6">
            <a:extLst>
              <a:ext uri="{FF2B5EF4-FFF2-40B4-BE49-F238E27FC236}">
                <a16:creationId xmlns:a16="http://schemas.microsoft.com/office/drawing/2014/main" id="{C79DAEE5-1981-32FD-9E1A-C7F3A94DF3A5}"/>
              </a:ext>
            </a:extLst>
          </p:cNvPr>
          <p:cNvSpPr txBox="1">
            <a:spLocks noChangeAspect="1"/>
          </p:cNvSpPr>
          <p:nvPr/>
        </p:nvSpPr>
        <p:spPr>
          <a:xfrm>
            <a:off x="481569" y="850962"/>
            <a:ext cx="8417116" cy="1148904"/>
          </a:xfrm>
          <a:prstGeom prst="rect">
            <a:avLst/>
          </a:prstGeom>
        </p:spPr>
        <p:txBody>
          <a:bodyPr wrap="square" lIns="0" tIns="0" rIns="0" bIns="0" rtlCol="0" anchor="t">
            <a:spAutoFit/>
          </a:bodyPr>
          <a:lstStyle/>
          <a:p>
            <a:pPr algn="ctr"/>
            <a:r>
              <a:rPr lang="ca-ES" sz="3600" b="1" spc="23" dirty="0">
                <a:solidFill>
                  <a:srgbClr val="61D4FF"/>
                </a:solidFill>
                <a:latin typeface="Quattrocento Sans" panose="020B0502050000020003" pitchFamily="34" charset="0"/>
              </a:rPr>
              <a:t>El cas "Restaurants del meu barri“</a:t>
            </a:r>
          </a:p>
          <a:p>
            <a:pPr algn="ctr"/>
            <a:r>
              <a:rPr lang="ca-ES" sz="3600" b="1" spc="23" dirty="0">
                <a:solidFill>
                  <a:srgbClr val="61D4FF"/>
                </a:solidFill>
                <a:latin typeface="Quattrocento Sans" panose="020B0502050000020003" pitchFamily="34" charset="0"/>
              </a:rPr>
              <a:t>Corba de valor</a:t>
            </a:r>
          </a:p>
        </p:txBody>
      </p:sp>
      <p:grpSp>
        <p:nvGrpSpPr>
          <p:cNvPr id="21" name="Grupo 20">
            <a:extLst>
              <a:ext uri="{FF2B5EF4-FFF2-40B4-BE49-F238E27FC236}">
                <a16:creationId xmlns:a16="http://schemas.microsoft.com/office/drawing/2014/main" id="{076B56F7-A436-C84C-B078-F81A930A38E3}"/>
              </a:ext>
            </a:extLst>
          </p:cNvPr>
          <p:cNvGrpSpPr/>
          <p:nvPr/>
        </p:nvGrpSpPr>
        <p:grpSpPr>
          <a:xfrm>
            <a:off x="381000" y="221019"/>
            <a:ext cx="11853729" cy="6858000"/>
            <a:chOff x="381000" y="221019"/>
            <a:chExt cx="11853729" cy="6858000"/>
          </a:xfrm>
        </p:grpSpPr>
        <p:grpSp>
          <p:nvGrpSpPr>
            <p:cNvPr id="20" name="Grupo 19">
              <a:extLst>
                <a:ext uri="{FF2B5EF4-FFF2-40B4-BE49-F238E27FC236}">
                  <a16:creationId xmlns:a16="http://schemas.microsoft.com/office/drawing/2014/main" id="{9D44FC41-0F0E-2C4A-9996-621A9128C7B1}"/>
                </a:ext>
              </a:extLst>
            </p:cNvPr>
            <p:cNvGrpSpPr/>
            <p:nvPr/>
          </p:nvGrpSpPr>
          <p:grpSpPr>
            <a:xfrm>
              <a:off x="381000" y="2114036"/>
              <a:ext cx="7924800" cy="3648405"/>
              <a:chOff x="381000" y="2114036"/>
              <a:chExt cx="7924800" cy="3648405"/>
            </a:xfrm>
          </p:grpSpPr>
          <p:pic>
            <p:nvPicPr>
              <p:cNvPr id="4" name="Imagen 2" descr="Gráfico, Gráfico de líneas&#10;&#10;Descripción generada automáticamente">
                <a:extLst>
                  <a:ext uri="{FF2B5EF4-FFF2-40B4-BE49-F238E27FC236}">
                    <a16:creationId xmlns:a16="http://schemas.microsoft.com/office/drawing/2014/main" id="{457AB4AA-A73D-BACB-DD85-0CB266FF76C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617"/>
              <a:stretch/>
            </p:blipFill>
            <p:spPr>
              <a:xfrm>
                <a:off x="381000" y="2114036"/>
                <a:ext cx="7924800" cy="3648405"/>
              </a:xfrm>
              <a:prstGeom prst="rect">
                <a:avLst/>
              </a:prstGeom>
            </p:spPr>
          </p:pic>
          <p:sp>
            <p:nvSpPr>
              <p:cNvPr id="7" name="CuadroTexto 11">
                <a:extLst>
                  <a:ext uri="{FF2B5EF4-FFF2-40B4-BE49-F238E27FC236}">
                    <a16:creationId xmlns:a16="http://schemas.microsoft.com/office/drawing/2014/main" id="{1507FB92-0810-55B6-0A79-4139C1B30E3C}"/>
                  </a:ext>
                </a:extLst>
              </p:cNvPr>
              <p:cNvSpPr txBox="1"/>
              <p:nvPr/>
            </p:nvSpPr>
            <p:spPr>
              <a:xfrm>
                <a:off x="481569" y="4937552"/>
                <a:ext cx="1056117" cy="276999"/>
              </a:xfrm>
              <a:prstGeom prst="rect">
                <a:avLst/>
              </a:prstGeom>
              <a:solidFill>
                <a:schemeClr val="bg1"/>
              </a:solidFill>
            </p:spPr>
            <p:txBody>
              <a:bodyPr wrap="square" rtlCol="0">
                <a:spAutoFit/>
              </a:bodyPr>
              <a:lstStyle/>
              <a:p>
                <a:r>
                  <a:rPr lang="ca-ES" sz="1200" dirty="0">
                    <a:latin typeface="Quattrocento Sans" panose="020B0502050000020003" pitchFamily="34" charset="0"/>
                  </a:rPr>
                  <a:t>Localització</a:t>
                </a:r>
              </a:p>
            </p:txBody>
          </p:sp>
          <p:sp>
            <p:nvSpPr>
              <p:cNvPr id="8" name="CuadroTexto 12">
                <a:extLst>
                  <a:ext uri="{FF2B5EF4-FFF2-40B4-BE49-F238E27FC236}">
                    <a16:creationId xmlns:a16="http://schemas.microsoft.com/office/drawing/2014/main" id="{3FE67974-5188-F65D-F61B-6A1C114B0AA1}"/>
                  </a:ext>
                </a:extLst>
              </p:cNvPr>
              <p:cNvSpPr txBox="1"/>
              <p:nvPr/>
            </p:nvSpPr>
            <p:spPr>
              <a:xfrm>
                <a:off x="1528884" y="4937968"/>
                <a:ext cx="1056117" cy="276999"/>
              </a:xfrm>
              <a:prstGeom prst="rect">
                <a:avLst/>
              </a:prstGeom>
              <a:solidFill>
                <a:schemeClr val="bg1"/>
              </a:solidFill>
            </p:spPr>
            <p:txBody>
              <a:bodyPr wrap="square" rtlCol="0">
                <a:spAutoFit/>
              </a:bodyPr>
              <a:lstStyle/>
              <a:p>
                <a:r>
                  <a:rPr lang="ca-ES" sz="1200" dirty="0">
                    <a:latin typeface="Quattrocento Sans" panose="020B0502050000020003" pitchFamily="34" charset="0"/>
                  </a:rPr>
                  <a:t>Decoració</a:t>
                </a:r>
              </a:p>
            </p:txBody>
          </p:sp>
          <p:sp>
            <p:nvSpPr>
              <p:cNvPr id="9" name="CuadroTexto 13">
                <a:extLst>
                  <a:ext uri="{FF2B5EF4-FFF2-40B4-BE49-F238E27FC236}">
                    <a16:creationId xmlns:a16="http://schemas.microsoft.com/office/drawing/2014/main" id="{91DEC218-7BCF-8AE1-5455-DE9C17D71910}"/>
                  </a:ext>
                </a:extLst>
              </p:cNvPr>
              <p:cNvSpPr txBox="1"/>
              <p:nvPr/>
            </p:nvSpPr>
            <p:spPr>
              <a:xfrm>
                <a:off x="2535783" y="4937552"/>
                <a:ext cx="1056117" cy="461665"/>
              </a:xfrm>
              <a:prstGeom prst="rect">
                <a:avLst/>
              </a:prstGeom>
              <a:solidFill>
                <a:schemeClr val="bg1"/>
              </a:solidFill>
            </p:spPr>
            <p:txBody>
              <a:bodyPr wrap="square" rtlCol="0">
                <a:spAutoFit/>
              </a:bodyPr>
              <a:lstStyle/>
              <a:p>
                <a:pPr algn="ctr"/>
                <a:r>
                  <a:rPr lang="ca-ES" sz="1200" dirty="0">
                    <a:latin typeface="Quattrocento Sans" panose="020B0502050000020003" pitchFamily="34" charset="0"/>
                  </a:rPr>
                  <a:t>Qualitat menjar</a:t>
                </a:r>
              </a:p>
            </p:txBody>
          </p:sp>
          <p:sp>
            <p:nvSpPr>
              <p:cNvPr id="10" name="CuadroTexto 14">
                <a:extLst>
                  <a:ext uri="{FF2B5EF4-FFF2-40B4-BE49-F238E27FC236}">
                    <a16:creationId xmlns:a16="http://schemas.microsoft.com/office/drawing/2014/main" id="{ABB1C15F-EDBB-5ADC-001E-337BA8AEB4F5}"/>
                  </a:ext>
                </a:extLst>
              </p:cNvPr>
              <p:cNvSpPr txBox="1"/>
              <p:nvPr/>
            </p:nvSpPr>
            <p:spPr>
              <a:xfrm>
                <a:off x="3542683" y="4932073"/>
                <a:ext cx="1056117" cy="276999"/>
              </a:xfrm>
              <a:prstGeom prst="rect">
                <a:avLst/>
              </a:prstGeom>
              <a:solidFill>
                <a:schemeClr val="bg1"/>
              </a:solidFill>
            </p:spPr>
            <p:txBody>
              <a:bodyPr wrap="square" rtlCol="0">
                <a:spAutoFit/>
              </a:bodyPr>
              <a:lstStyle/>
              <a:p>
                <a:r>
                  <a:rPr lang="ca-ES" sz="1200" dirty="0">
                    <a:latin typeface="Quattrocento Sans" panose="020B0502050000020003" pitchFamily="34" charset="0"/>
                  </a:rPr>
                  <a:t>Xef famós</a:t>
                </a:r>
              </a:p>
            </p:txBody>
          </p:sp>
          <p:sp>
            <p:nvSpPr>
              <p:cNvPr id="11" name="CuadroTexto 15">
                <a:extLst>
                  <a:ext uri="{FF2B5EF4-FFF2-40B4-BE49-F238E27FC236}">
                    <a16:creationId xmlns:a16="http://schemas.microsoft.com/office/drawing/2014/main" id="{4B753330-E834-7160-BB75-2C66BF18C27F}"/>
                  </a:ext>
                </a:extLst>
              </p:cNvPr>
              <p:cNvSpPr txBox="1"/>
              <p:nvPr/>
            </p:nvSpPr>
            <p:spPr>
              <a:xfrm>
                <a:off x="4343400" y="4970921"/>
                <a:ext cx="1056117" cy="461665"/>
              </a:xfrm>
              <a:prstGeom prst="rect">
                <a:avLst/>
              </a:prstGeom>
              <a:solidFill>
                <a:schemeClr val="bg1"/>
              </a:solidFill>
            </p:spPr>
            <p:txBody>
              <a:bodyPr wrap="square" rtlCol="0">
                <a:spAutoFit/>
              </a:bodyPr>
              <a:lstStyle/>
              <a:p>
                <a:pPr algn="ctr"/>
                <a:r>
                  <a:rPr lang="ca-ES" sz="1200" dirty="0">
                    <a:latin typeface="Quattrocento Sans" panose="020B0502050000020003" pitchFamily="34" charset="0"/>
                  </a:rPr>
                  <a:t>Rapidesa servei</a:t>
                </a:r>
              </a:p>
            </p:txBody>
          </p:sp>
          <p:sp>
            <p:nvSpPr>
              <p:cNvPr id="12" name="CuadroTexto 16">
                <a:extLst>
                  <a:ext uri="{FF2B5EF4-FFF2-40B4-BE49-F238E27FC236}">
                    <a16:creationId xmlns:a16="http://schemas.microsoft.com/office/drawing/2014/main" id="{E80D24A2-3298-D997-D280-FC210B02A541}"/>
                  </a:ext>
                </a:extLst>
              </p:cNvPr>
              <p:cNvSpPr txBox="1"/>
              <p:nvPr/>
            </p:nvSpPr>
            <p:spPr>
              <a:xfrm>
                <a:off x="5313055" y="4932073"/>
                <a:ext cx="1056117" cy="461665"/>
              </a:xfrm>
              <a:prstGeom prst="rect">
                <a:avLst/>
              </a:prstGeom>
              <a:solidFill>
                <a:schemeClr val="bg1"/>
              </a:solidFill>
            </p:spPr>
            <p:txBody>
              <a:bodyPr wrap="square" rtlCol="0">
                <a:spAutoFit/>
              </a:bodyPr>
              <a:lstStyle/>
              <a:p>
                <a:pPr algn="ctr"/>
                <a:r>
                  <a:rPr lang="ca-ES" sz="1200" dirty="0">
                    <a:latin typeface="Quattrocento Sans" panose="020B0502050000020003" pitchFamily="34" charset="0"/>
                  </a:rPr>
                  <a:t>Facilitat pàrquing</a:t>
                </a:r>
              </a:p>
            </p:txBody>
          </p:sp>
          <p:sp>
            <p:nvSpPr>
              <p:cNvPr id="13" name="CuadroTexto 17">
                <a:extLst>
                  <a:ext uri="{FF2B5EF4-FFF2-40B4-BE49-F238E27FC236}">
                    <a16:creationId xmlns:a16="http://schemas.microsoft.com/office/drawing/2014/main" id="{E0A5E2DA-6A6B-1743-C7B4-F939AD8901BB}"/>
                  </a:ext>
                </a:extLst>
              </p:cNvPr>
              <p:cNvSpPr txBox="1"/>
              <p:nvPr/>
            </p:nvSpPr>
            <p:spPr>
              <a:xfrm>
                <a:off x="6311151" y="4947314"/>
                <a:ext cx="1056117" cy="461665"/>
              </a:xfrm>
              <a:prstGeom prst="rect">
                <a:avLst/>
              </a:prstGeom>
              <a:solidFill>
                <a:schemeClr val="bg1"/>
              </a:solidFill>
            </p:spPr>
            <p:txBody>
              <a:bodyPr wrap="square" rtlCol="0">
                <a:spAutoFit/>
              </a:bodyPr>
              <a:lstStyle/>
              <a:p>
                <a:pPr algn="ctr"/>
                <a:r>
                  <a:rPr lang="ca-ES" sz="1200" dirty="0">
                    <a:latin typeface="Quattrocento Sans" panose="020B0502050000020003" pitchFamily="34" charset="0"/>
                  </a:rPr>
                  <a:t>Música en viu a la nit</a:t>
                </a:r>
              </a:p>
            </p:txBody>
          </p:sp>
        </p:grpSp>
        <p:pic>
          <p:nvPicPr>
            <p:cNvPr id="16" name="Imatge 15">
              <a:extLst>
                <a:ext uri="{FF2B5EF4-FFF2-40B4-BE49-F238E27FC236}">
                  <a16:creationId xmlns:a16="http://schemas.microsoft.com/office/drawing/2014/main" id="{C68F92BC-68EB-D613-794D-AAD9679227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5909" y="221019"/>
              <a:ext cx="4848820" cy="6858000"/>
            </a:xfrm>
            <a:prstGeom prst="rect">
              <a:avLst/>
            </a:prstGeom>
          </p:spPr>
        </p:pic>
      </p:grpSp>
      <p:sp>
        <p:nvSpPr>
          <p:cNvPr id="2" name="Google Shape;110;p3">
            <a:extLst>
              <a:ext uri="{FF2B5EF4-FFF2-40B4-BE49-F238E27FC236}">
                <a16:creationId xmlns:a16="http://schemas.microsoft.com/office/drawing/2014/main" id="{BE3B726B-DFAC-93E0-09D4-6E08439E1E82}"/>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18</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341093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2BE4A-B186-F46A-EFB7-082B23B5D54D}"/>
            </a:ext>
          </a:extLst>
        </p:cNvPr>
        <p:cNvGrpSpPr/>
        <p:nvPr/>
      </p:nvGrpSpPr>
      <p:grpSpPr>
        <a:xfrm>
          <a:off x="0" y="0"/>
          <a:ext cx="0" cy="0"/>
          <a:chOff x="0" y="0"/>
          <a:chExt cx="0" cy="0"/>
        </a:xfrm>
      </p:grpSpPr>
      <p:sp>
        <p:nvSpPr>
          <p:cNvPr id="3" name="QuadreDeText 5">
            <a:extLst>
              <a:ext uri="{FF2B5EF4-FFF2-40B4-BE49-F238E27FC236}">
                <a16:creationId xmlns:a16="http://schemas.microsoft.com/office/drawing/2014/main" id="{7C905B16-9A60-3B4B-B53E-0942EB3858BE}"/>
              </a:ext>
            </a:extLst>
          </p:cNvPr>
          <p:cNvSpPr txBox="1"/>
          <p:nvPr/>
        </p:nvSpPr>
        <p:spPr>
          <a:xfrm>
            <a:off x="335360" y="847694"/>
            <a:ext cx="8371240" cy="1323439"/>
          </a:xfrm>
          <a:prstGeom prst="rect">
            <a:avLst/>
          </a:prstGeom>
          <a:noFill/>
        </p:spPr>
        <p:txBody>
          <a:bodyPr wrap="square" rtlCol="0">
            <a:spAutoFit/>
          </a:bodyPr>
          <a:lstStyle/>
          <a:p>
            <a:r>
              <a:rPr lang="ca-ES" sz="2800" b="1" spc="23" dirty="0">
                <a:solidFill>
                  <a:srgbClr val="61D4FF"/>
                </a:solidFill>
                <a:latin typeface="Quattrocento Sans" panose="020B0502050000020003" pitchFamily="34" charset="0"/>
              </a:rPr>
              <a:t>FER EL PLA DE NEGOCI</a:t>
            </a:r>
          </a:p>
          <a:p>
            <a:r>
              <a:rPr lang="ca-ES" sz="2600" spc="23" dirty="0">
                <a:solidFill>
                  <a:srgbClr val="61D4FF"/>
                </a:solidFill>
                <a:latin typeface="Quattrocento Sans" panose="020B0502050000020003" pitchFamily="34" charset="0"/>
              </a:rPr>
              <a:t>COM EM DIFERENCIARÉ?</a:t>
            </a:r>
          </a:p>
          <a:p>
            <a:endParaRPr lang="ca-ES" sz="2400" dirty="0">
              <a:solidFill>
                <a:srgbClr val="0070C0"/>
              </a:solidFill>
            </a:endParaRPr>
          </a:p>
        </p:txBody>
      </p:sp>
      <p:grpSp>
        <p:nvGrpSpPr>
          <p:cNvPr id="5" name="Grupo 4">
            <a:extLst>
              <a:ext uri="{FF2B5EF4-FFF2-40B4-BE49-F238E27FC236}">
                <a16:creationId xmlns:a16="http://schemas.microsoft.com/office/drawing/2014/main" id="{3B7DDC62-DF8A-0A47-9FE1-5222475DA839}"/>
              </a:ext>
            </a:extLst>
          </p:cNvPr>
          <p:cNvGrpSpPr/>
          <p:nvPr/>
        </p:nvGrpSpPr>
        <p:grpSpPr>
          <a:xfrm>
            <a:off x="719404" y="2161475"/>
            <a:ext cx="5038593" cy="1075504"/>
            <a:chOff x="539552" y="1621106"/>
            <a:chExt cx="3778945" cy="806628"/>
          </a:xfrm>
        </p:grpSpPr>
        <p:pic>
          <p:nvPicPr>
            <p:cNvPr id="6" name="Gráfico 5" descr="Marca de verificación con relleno sólido">
              <a:extLst>
                <a:ext uri="{FF2B5EF4-FFF2-40B4-BE49-F238E27FC236}">
                  <a16:creationId xmlns:a16="http://schemas.microsoft.com/office/drawing/2014/main" id="{F4698DDF-B0EA-354B-9D99-F9F44220E8C3}"/>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37041" y="1646278"/>
              <a:ext cx="781456" cy="781456"/>
            </a:xfrm>
            <a:prstGeom prst="rect">
              <a:avLst/>
            </a:prstGeom>
          </p:spPr>
        </p:pic>
        <p:sp>
          <p:nvSpPr>
            <p:cNvPr id="7" name="Flecha: hacia arriba 8">
              <a:extLst>
                <a:ext uri="{FF2B5EF4-FFF2-40B4-BE49-F238E27FC236}">
                  <a16:creationId xmlns:a16="http://schemas.microsoft.com/office/drawing/2014/main" id="{5DEC6477-B459-AD46-8F0F-5A2F6FDFF4F7}"/>
                </a:ext>
              </a:extLst>
            </p:cNvPr>
            <p:cNvSpPr/>
            <p:nvPr/>
          </p:nvSpPr>
          <p:spPr>
            <a:xfrm>
              <a:off x="539552" y="1621106"/>
              <a:ext cx="1328057" cy="806628"/>
            </a:xfrm>
            <a:prstGeom prst="up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a-ES" sz="2800" b="1"/>
                <a:t>+ </a:t>
              </a:r>
              <a:r>
                <a:rPr lang="ca-ES" sz="2000" b="1">
                  <a:latin typeface="Quattrocento Sans" panose="020B0502050000020003" pitchFamily="34" charset="0"/>
                </a:rPr>
                <a:t>Valor</a:t>
              </a:r>
            </a:p>
          </p:txBody>
        </p:sp>
        <p:sp>
          <p:nvSpPr>
            <p:cNvPr id="8" name="Flecha: hacia arriba 9">
              <a:extLst>
                <a:ext uri="{FF2B5EF4-FFF2-40B4-BE49-F238E27FC236}">
                  <a16:creationId xmlns:a16="http://schemas.microsoft.com/office/drawing/2014/main" id="{68BCE39D-C88B-6C42-8A69-43AC5549F93A}"/>
                </a:ext>
              </a:extLst>
            </p:cNvPr>
            <p:cNvSpPr/>
            <p:nvPr/>
          </p:nvSpPr>
          <p:spPr>
            <a:xfrm>
              <a:off x="1939329" y="1621106"/>
              <a:ext cx="1328057" cy="806628"/>
            </a:xfrm>
            <a:prstGeom prst="upArrow">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a-ES" sz="2800" b="1" dirty="0"/>
                <a:t>+ </a:t>
              </a:r>
              <a:r>
                <a:rPr lang="ca-ES" sz="2000" b="1" dirty="0">
                  <a:latin typeface="Quattrocento Sans" panose="020B0502050000020003" pitchFamily="34" charset="0"/>
                </a:rPr>
                <a:t>Preu</a:t>
              </a:r>
              <a:endParaRPr lang="ca-ES" sz="2800" b="1" dirty="0">
                <a:latin typeface="Quattrocento Sans" panose="020B0502050000020003" pitchFamily="34" charset="0"/>
              </a:endParaRPr>
            </a:p>
          </p:txBody>
        </p:sp>
      </p:grpSp>
      <p:grpSp>
        <p:nvGrpSpPr>
          <p:cNvPr id="9" name="Grupo 8">
            <a:extLst>
              <a:ext uri="{FF2B5EF4-FFF2-40B4-BE49-F238E27FC236}">
                <a16:creationId xmlns:a16="http://schemas.microsoft.com/office/drawing/2014/main" id="{4D23BDB9-FC47-3046-8682-52C88488F450}"/>
              </a:ext>
            </a:extLst>
          </p:cNvPr>
          <p:cNvGrpSpPr/>
          <p:nvPr/>
        </p:nvGrpSpPr>
        <p:grpSpPr>
          <a:xfrm>
            <a:off x="3731291" y="3483086"/>
            <a:ext cx="5245029" cy="1220391"/>
            <a:chOff x="2798468" y="2612314"/>
            <a:chExt cx="3933772" cy="915293"/>
          </a:xfrm>
        </p:grpSpPr>
        <p:pic>
          <p:nvPicPr>
            <p:cNvPr id="10" name="Gráfico 9" descr="Marca de verificación con relleno sólido">
              <a:extLst>
                <a:ext uri="{FF2B5EF4-FFF2-40B4-BE49-F238E27FC236}">
                  <a16:creationId xmlns:a16="http://schemas.microsoft.com/office/drawing/2014/main" id="{A89AD1EA-BCAF-4D4A-82D3-41C693F913A2}"/>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50784" y="2612314"/>
              <a:ext cx="781456" cy="781456"/>
            </a:xfrm>
            <a:prstGeom prst="rect">
              <a:avLst/>
            </a:prstGeom>
          </p:spPr>
        </p:pic>
        <p:sp>
          <p:nvSpPr>
            <p:cNvPr id="11" name="Flecha: hacia abajo 6">
              <a:extLst>
                <a:ext uri="{FF2B5EF4-FFF2-40B4-BE49-F238E27FC236}">
                  <a16:creationId xmlns:a16="http://schemas.microsoft.com/office/drawing/2014/main" id="{FAC45614-54F2-2449-9F7D-E660CC9C0DAC}"/>
                </a:ext>
              </a:extLst>
            </p:cNvPr>
            <p:cNvSpPr/>
            <p:nvPr/>
          </p:nvSpPr>
          <p:spPr>
            <a:xfrm>
              <a:off x="2798468" y="2743486"/>
              <a:ext cx="1328057" cy="784121"/>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a-ES" sz="2800" b="1"/>
                <a:t>- </a:t>
              </a:r>
              <a:br>
                <a:rPr lang="ca-ES" sz="2800" b="1"/>
              </a:br>
              <a:r>
                <a:rPr lang="ca-ES" sz="2000" b="1">
                  <a:latin typeface="Quattrocento Sans" panose="020B0502050000020003" pitchFamily="34" charset="0"/>
                </a:rPr>
                <a:t>Valor</a:t>
              </a:r>
            </a:p>
          </p:txBody>
        </p:sp>
        <p:sp>
          <p:nvSpPr>
            <p:cNvPr id="12" name="Flecha: hacia abajo 11">
              <a:extLst>
                <a:ext uri="{FF2B5EF4-FFF2-40B4-BE49-F238E27FC236}">
                  <a16:creationId xmlns:a16="http://schemas.microsoft.com/office/drawing/2014/main" id="{352C83D7-9D52-7044-8101-281850C216EE}"/>
                </a:ext>
              </a:extLst>
            </p:cNvPr>
            <p:cNvSpPr/>
            <p:nvPr/>
          </p:nvSpPr>
          <p:spPr>
            <a:xfrm>
              <a:off x="4258042" y="2740821"/>
              <a:ext cx="1328057" cy="784121"/>
            </a:xfrm>
            <a:prstGeom prst="downArrow">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a-ES" sz="2800" b="1" dirty="0">
                  <a:latin typeface="Quattrocento Sans" panose="020B0502050000020003" pitchFamily="34" charset="0"/>
                </a:rPr>
                <a:t>- </a:t>
              </a:r>
            </a:p>
            <a:p>
              <a:pPr algn="ctr"/>
              <a:r>
                <a:rPr lang="ca-ES" sz="2000" b="1" dirty="0">
                  <a:latin typeface="Quattrocento Sans" panose="020B0502050000020003" pitchFamily="34" charset="0"/>
                </a:rPr>
                <a:t>Preu</a:t>
              </a:r>
            </a:p>
          </p:txBody>
        </p:sp>
      </p:grpSp>
      <p:grpSp>
        <p:nvGrpSpPr>
          <p:cNvPr id="13" name="Grupo 12">
            <a:extLst>
              <a:ext uri="{FF2B5EF4-FFF2-40B4-BE49-F238E27FC236}">
                <a16:creationId xmlns:a16="http://schemas.microsoft.com/office/drawing/2014/main" id="{81FDF49F-5495-154E-A111-4085C1DEEDD0}"/>
              </a:ext>
            </a:extLst>
          </p:cNvPr>
          <p:cNvGrpSpPr/>
          <p:nvPr/>
        </p:nvGrpSpPr>
        <p:grpSpPr>
          <a:xfrm>
            <a:off x="6452085" y="5012209"/>
            <a:ext cx="5020513" cy="1075504"/>
            <a:chOff x="4839063" y="3759157"/>
            <a:chExt cx="3765385" cy="806628"/>
          </a:xfrm>
        </p:grpSpPr>
        <p:pic>
          <p:nvPicPr>
            <p:cNvPr id="14" name="Gráfico 13" descr="Cerrar con relleno sólido">
              <a:extLst>
                <a:ext uri="{FF2B5EF4-FFF2-40B4-BE49-F238E27FC236}">
                  <a16:creationId xmlns:a16="http://schemas.microsoft.com/office/drawing/2014/main" id="{AD629D77-F270-BA40-8C8C-52D2E369F273}"/>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884368" y="3791177"/>
              <a:ext cx="720080" cy="720080"/>
            </a:xfrm>
            <a:prstGeom prst="rect">
              <a:avLst/>
            </a:prstGeom>
          </p:spPr>
        </p:pic>
        <p:sp>
          <p:nvSpPr>
            <p:cNvPr id="15" name="Flecha: hacia arriba 18">
              <a:extLst>
                <a:ext uri="{FF2B5EF4-FFF2-40B4-BE49-F238E27FC236}">
                  <a16:creationId xmlns:a16="http://schemas.microsoft.com/office/drawing/2014/main" id="{87B66959-8F6B-F543-821D-25D1E6224C06}"/>
                </a:ext>
              </a:extLst>
            </p:cNvPr>
            <p:cNvSpPr/>
            <p:nvPr/>
          </p:nvSpPr>
          <p:spPr>
            <a:xfrm>
              <a:off x="4839063" y="3759157"/>
              <a:ext cx="1328057" cy="806628"/>
            </a:xfrm>
            <a:prstGeom prst="up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a-ES" sz="2800" b="1"/>
                <a:t>+ </a:t>
              </a:r>
              <a:r>
                <a:rPr lang="ca-ES" sz="2000" b="1"/>
                <a:t>Valor</a:t>
              </a:r>
            </a:p>
          </p:txBody>
        </p:sp>
        <p:sp>
          <p:nvSpPr>
            <p:cNvPr id="16" name="Flecha: hacia abajo 19">
              <a:extLst>
                <a:ext uri="{FF2B5EF4-FFF2-40B4-BE49-F238E27FC236}">
                  <a16:creationId xmlns:a16="http://schemas.microsoft.com/office/drawing/2014/main" id="{BE5455A8-CC7B-6344-8D6F-E7D53D701AC9}"/>
                </a:ext>
              </a:extLst>
            </p:cNvPr>
            <p:cNvSpPr/>
            <p:nvPr/>
          </p:nvSpPr>
          <p:spPr>
            <a:xfrm>
              <a:off x="6258504" y="3759157"/>
              <a:ext cx="1328057" cy="784121"/>
            </a:xfrm>
            <a:prstGeom prst="downArrow">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a-ES" sz="2800" b="1" dirty="0"/>
                <a:t>- </a:t>
              </a:r>
            </a:p>
            <a:p>
              <a:pPr algn="ctr"/>
              <a:r>
                <a:rPr lang="ca-ES" sz="2000" b="1" dirty="0">
                  <a:latin typeface="Quattrocento Sans" panose="020B0502050000020003" pitchFamily="34" charset="0"/>
                </a:rPr>
                <a:t>Preu</a:t>
              </a:r>
            </a:p>
          </p:txBody>
        </p:sp>
      </p:grpSp>
      <p:cxnSp>
        <p:nvCxnSpPr>
          <p:cNvPr id="17" name="Conector recto 16">
            <a:extLst>
              <a:ext uri="{FF2B5EF4-FFF2-40B4-BE49-F238E27FC236}">
                <a16:creationId xmlns:a16="http://schemas.microsoft.com/office/drawing/2014/main" id="{48CFF62E-7E88-2A49-A6CD-411DDA30B559}"/>
              </a:ext>
            </a:extLst>
          </p:cNvPr>
          <p:cNvCxnSpPr/>
          <p:nvPr/>
        </p:nvCxnSpPr>
        <p:spPr>
          <a:xfrm flipV="1">
            <a:off x="335360" y="4773150"/>
            <a:ext cx="11329259" cy="171343"/>
          </a:xfrm>
          <a:prstGeom prst="line">
            <a:avLst/>
          </a:prstGeom>
          <a:ln w="28575">
            <a:solidFill>
              <a:schemeClr val="accent3"/>
            </a:solidFill>
            <a:prstDash val="dashDot"/>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10667D65-26BF-D54F-9E1C-B16FAA6EAD56}"/>
              </a:ext>
            </a:extLst>
          </p:cNvPr>
          <p:cNvCxnSpPr/>
          <p:nvPr/>
        </p:nvCxnSpPr>
        <p:spPr>
          <a:xfrm flipV="1">
            <a:off x="335360" y="3353669"/>
            <a:ext cx="11329259" cy="171343"/>
          </a:xfrm>
          <a:prstGeom prst="line">
            <a:avLst/>
          </a:prstGeom>
          <a:ln w="28575">
            <a:solidFill>
              <a:schemeClr val="accent3"/>
            </a:solidFill>
            <a:prstDash val="dashDot"/>
          </a:ln>
        </p:spPr>
        <p:style>
          <a:lnRef idx="1">
            <a:schemeClr val="accent1"/>
          </a:lnRef>
          <a:fillRef idx="0">
            <a:schemeClr val="accent1"/>
          </a:fillRef>
          <a:effectRef idx="0">
            <a:schemeClr val="accent1"/>
          </a:effectRef>
          <a:fontRef idx="minor">
            <a:schemeClr val="tx1"/>
          </a:fontRef>
        </p:style>
      </p:cxnSp>
      <p:sp>
        <p:nvSpPr>
          <p:cNvPr id="2" name="Google Shape;110;p3">
            <a:extLst>
              <a:ext uri="{FF2B5EF4-FFF2-40B4-BE49-F238E27FC236}">
                <a16:creationId xmlns:a16="http://schemas.microsoft.com/office/drawing/2014/main" id="{E9329711-06D1-535A-43BC-460F774661F8}"/>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19</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029684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15A36-773A-659A-622F-1CDE027A44AF}"/>
            </a:ext>
          </a:extLst>
        </p:cNvPr>
        <p:cNvGrpSpPr/>
        <p:nvPr/>
      </p:nvGrpSpPr>
      <p:grpSpPr>
        <a:xfrm>
          <a:off x="0" y="0"/>
          <a:ext cx="0" cy="0"/>
          <a:chOff x="0" y="0"/>
          <a:chExt cx="0" cy="0"/>
        </a:xfrm>
      </p:grpSpPr>
      <p:sp>
        <p:nvSpPr>
          <p:cNvPr id="5" name="QuadreDeText 5">
            <a:extLst>
              <a:ext uri="{FF2B5EF4-FFF2-40B4-BE49-F238E27FC236}">
                <a16:creationId xmlns:a16="http://schemas.microsoft.com/office/drawing/2014/main" id="{430DF509-CF8E-8B46-AF9A-8F5937AC1268}"/>
              </a:ext>
            </a:extLst>
          </p:cNvPr>
          <p:cNvSpPr txBox="1"/>
          <p:nvPr/>
        </p:nvSpPr>
        <p:spPr>
          <a:xfrm>
            <a:off x="251126" y="782117"/>
            <a:ext cx="8371240" cy="1323439"/>
          </a:xfrm>
          <a:prstGeom prst="rect">
            <a:avLst/>
          </a:prstGeom>
          <a:noFill/>
        </p:spPr>
        <p:txBody>
          <a:bodyPr wrap="square" rtlCol="0">
            <a:spAutoFit/>
          </a:bodyPr>
          <a:lstStyle/>
          <a:p>
            <a:r>
              <a:rPr lang="ca-ES" sz="2800" b="1" spc="23" dirty="0">
                <a:solidFill>
                  <a:srgbClr val="61D4FF"/>
                </a:solidFill>
                <a:latin typeface="Quattrocento Sans" panose="020B0502050000020003" pitchFamily="34" charset="0"/>
              </a:rPr>
              <a:t>FER EL PLA DE NEGOCI</a:t>
            </a:r>
          </a:p>
          <a:p>
            <a:r>
              <a:rPr lang="ca-ES" sz="2600" spc="23" dirty="0">
                <a:solidFill>
                  <a:srgbClr val="61D4FF"/>
                </a:solidFill>
                <a:latin typeface="Quattrocento Sans" panose="020B0502050000020003" pitchFamily="34" charset="0"/>
              </a:rPr>
              <a:t>ANÀLISI DE MERCAT</a:t>
            </a:r>
          </a:p>
          <a:p>
            <a:endParaRPr lang="ca-ES" sz="2400" dirty="0">
              <a:solidFill>
                <a:srgbClr val="0070C0"/>
              </a:solidFill>
            </a:endParaRPr>
          </a:p>
        </p:txBody>
      </p:sp>
      <p:graphicFrame>
        <p:nvGraphicFramePr>
          <p:cNvPr id="7" name="Taula 4">
            <a:extLst>
              <a:ext uri="{FF2B5EF4-FFF2-40B4-BE49-F238E27FC236}">
                <a16:creationId xmlns:a16="http://schemas.microsoft.com/office/drawing/2014/main" id="{87FAE729-4CB7-4D4E-B4BB-DE810C6C881F}"/>
              </a:ext>
            </a:extLst>
          </p:cNvPr>
          <p:cNvGraphicFramePr>
            <a:graphicFrameLocks noGrp="1"/>
          </p:cNvGraphicFramePr>
          <p:nvPr>
            <p:extLst>
              <p:ext uri="{D42A27DB-BD31-4B8C-83A1-F6EECF244321}">
                <p14:modId xmlns:p14="http://schemas.microsoft.com/office/powerpoint/2010/main" val="300093155"/>
              </p:ext>
            </p:extLst>
          </p:nvPr>
        </p:nvGraphicFramePr>
        <p:xfrm>
          <a:off x="2026067" y="2295487"/>
          <a:ext cx="9375357" cy="3057121"/>
        </p:xfrm>
        <a:graphic>
          <a:graphicData uri="http://schemas.openxmlformats.org/drawingml/2006/table">
            <a:tbl>
              <a:tblPr firstRow="1" bandRow="1">
                <a:tableStyleId>{69012ECD-51FC-41F1-AA8D-1B2483CD663E}</a:tableStyleId>
              </a:tblPr>
              <a:tblGrid>
                <a:gridCol w="3125119">
                  <a:extLst>
                    <a:ext uri="{9D8B030D-6E8A-4147-A177-3AD203B41FA5}">
                      <a16:colId xmlns:a16="http://schemas.microsoft.com/office/drawing/2014/main" val="3560991288"/>
                    </a:ext>
                  </a:extLst>
                </a:gridCol>
                <a:gridCol w="3125119">
                  <a:extLst>
                    <a:ext uri="{9D8B030D-6E8A-4147-A177-3AD203B41FA5}">
                      <a16:colId xmlns:a16="http://schemas.microsoft.com/office/drawing/2014/main" val="4011058650"/>
                    </a:ext>
                  </a:extLst>
                </a:gridCol>
                <a:gridCol w="3125119">
                  <a:extLst>
                    <a:ext uri="{9D8B030D-6E8A-4147-A177-3AD203B41FA5}">
                      <a16:colId xmlns:a16="http://schemas.microsoft.com/office/drawing/2014/main" val="3369175227"/>
                    </a:ext>
                  </a:extLst>
                </a:gridCol>
              </a:tblGrid>
              <a:tr h="1094851">
                <a:tc>
                  <a:txBody>
                    <a:bodyPr/>
                    <a:lstStyle/>
                    <a:p>
                      <a:pPr marL="0" algn="ctr" defTabSz="765353" rtl="0" eaLnBrk="1" latinLnBrk="0" hangingPunct="1"/>
                      <a:r>
                        <a:rPr lang="es-ES" sz="4800" b="1" kern="1200" dirty="0">
                          <a:solidFill>
                            <a:srgbClr val="019EE2"/>
                          </a:solidFill>
                          <a:effectLst>
                            <a:outerShdw blurRad="38100" dist="38100" dir="2700000" algn="tl">
                              <a:srgbClr val="000000">
                                <a:alpha val="43137"/>
                              </a:srgbClr>
                            </a:outerShdw>
                          </a:effectLst>
                          <a:latin typeface="Quattrocento Sans" panose="020B0502050000020003" pitchFamily="34" charset="0"/>
                          <a:ea typeface="+mn-ea"/>
                          <a:cs typeface="+mn-cs"/>
                        </a:rPr>
                        <a:t>DAFO</a:t>
                      </a:r>
                      <a:endParaRPr lang="ca-ES" sz="4800" b="1" kern="1200" dirty="0">
                        <a:solidFill>
                          <a:srgbClr val="019EE2"/>
                        </a:solidFill>
                        <a:effectLst>
                          <a:outerShdw blurRad="38100" dist="38100" dir="2700000" algn="tl">
                            <a:srgbClr val="000000">
                              <a:alpha val="43137"/>
                            </a:srgbClr>
                          </a:outerShdw>
                        </a:effectLst>
                        <a:latin typeface="Quattrocento Sans" panose="020B0502050000020003" pitchFamily="34" charset="0"/>
                        <a:ea typeface="+mn-ea"/>
                        <a:cs typeface="+mn-cs"/>
                      </a:endParaRPr>
                    </a:p>
                  </a:txBody>
                  <a:tcPr marL="118252" marR="118252" marT="59127" marB="59127"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ctr"/>
                      <a:r>
                        <a:rPr lang="es-ES" sz="2000" dirty="0">
                          <a:latin typeface="Quattrocento Sans" panose="020B0502050000020003" pitchFamily="34" charset="0"/>
                        </a:rPr>
                        <a:t>ORIGEN INTERN</a:t>
                      </a:r>
                      <a:endParaRPr lang="ca-ES" sz="2000" dirty="0">
                        <a:latin typeface="Quattrocento Sans" panose="020B0502050000020003" pitchFamily="34" charset="0"/>
                      </a:endParaRPr>
                    </a:p>
                  </a:txBody>
                  <a:tcPr marL="118252" marR="118252" marT="59127" marB="59127" anchor="ctr">
                    <a:lnL>
                      <a:noFill/>
                    </a:lnL>
                    <a:lnR w="12700" cap="flat" cmpd="sng" algn="ctr">
                      <a:solidFill>
                        <a:schemeClr val="bg1"/>
                      </a:solidFill>
                      <a:prstDash val="solid"/>
                      <a:round/>
                      <a:headEnd type="none" w="med" len="med"/>
                      <a:tailEnd type="none" w="med" len="med"/>
                    </a:lnR>
                    <a:solidFill>
                      <a:srgbClr val="019EE2"/>
                    </a:solidFill>
                  </a:tcPr>
                </a:tc>
                <a:tc>
                  <a:txBody>
                    <a:bodyPr/>
                    <a:lstStyle/>
                    <a:p>
                      <a:pPr algn="ctr"/>
                      <a:r>
                        <a:rPr lang="es-ES" sz="2000" dirty="0">
                          <a:latin typeface="Quattrocento Sans" panose="020B0502050000020003" pitchFamily="34" charset="0"/>
                        </a:rPr>
                        <a:t>ORIGEN EXTERN</a:t>
                      </a:r>
                      <a:endParaRPr lang="ca-ES" sz="2000" dirty="0">
                        <a:latin typeface="Quattrocento Sans" panose="020B0502050000020003" pitchFamily="34" charset="0"/>
                      </a:endParaRPr>
                    </a:p>
                  </a:txBody>
                  <a:tcPr marL="118252" marR="118252" marT="59127" marB="59127" anchor="ctr">
                    <a:lnL w="12700" cap="flat" cmpd="sng" algn="ctr">
                      <a:solidFill>
                        <a:schemeClr val="bg1"/>
                      </a:solidFill>
                      <a:prstDash val="solid"/>
                      <a:round/>
                      <a:headEnd type="none" w="med" len="med"/>
                      <a:tailEnd type="none" w="med" len="med"/>
                    </a:lnL>
                    <a:solidFill>
                      <a:srgbClr val="019EE2"/>
                    </a:solidFill>
                  </a:tcPr>
                </a:tc>
                <a:extLst>
                  <a:ext uri="{0D108BD9-81ED-4DB2-BD59-A6C34878D82A}">
                    <a16:rowId xmlns:a16="http://schemas.microsoft.com/office/drawing/2014/main" val="4075910135"/>
                  </a:ext>
                </a:extLst>
              </a:tr>
              <a:tr h="921358">
                <a:tc>
                  <a:txBody>
                    <a:bodyPr/>
                    <a:lstStyle/>
                    <a:p>
                      <a:pPr marL="0" algn="ctr" defTabSz="765353" rtl="0" eaLnBrk="1" latinLnBrk="0" hangingPunct="1"/>
                      <a:r>
                        <a:rPr lang="es-ES" sz="2000" b="1" kern="1200" dirty="0">
                          <a:solidFill>
                            <a:schemeClr val="bg1"/>
                          </a:solidFill>
                          <a:latin typeface="Quattrocento Sans" panose="020B0502050000020003" pitchFamily="34" charset="0"/>
                          <a:ea typeface="+mn-ea"/>
                          <a:cs typeface="+mn-cs"/>
                        </a:rPr>
                        <a:t>PUNTS DEBILS</a:t>
                      </a:r>
                      <a:endParaRPr lang="ca-ES" sz="2000" b="1" kern="1200" dirty="0">
                        <a:solidFill>
                          <a:schemeClr val="bg1"/>
                        </a:solidFill>
                        <a:latin typeface="Quattrocento Sans" panose="020B0502050000020003" pitchFamily="34" charset="0"/>
                        <a:ea typeface="+mn-ea"/>
                        <a:cs typeface="+mn-cs"/>
                      </a:endParaRPr>
                    </a:p>
                  </a:txBody>
                  <a:tcPr marL="118252" marR="118252" marT="59127" marB="59127" anchor="ctr">
                    <a:lnT w="9525" cap="flat" cmpd="sng" algn="ctr">
                      <a:noFill/>
                      <a:prstDash val="solid"/>
                    </a:lnT>
                    <a:lnB w="12700" cap="flat" cmpd="sng" algn="ctr">
                      <a:solidFill>
                        <a:schemeClr val="bg1"/>
                      </a:solidFill>
                      <a:prstDash val="solid"/>
                      <a:round/>
                      <a:headEnd type="none" w="med" len="med"/>
                      <a:tailEnd type="none" w="med" len="med"/>
                    </a:lnB>
                    <a:solidFill>
                      <a:srgbClr val="019EE2"/>
                    </a:solidFill>
                  </a:tcPr>
                </a:tc>
                <a:tc>
                  <a:txBody>
                    <a:bodyPr/>
                    <a:lstStyle/>
                    <a:p>
                      <a:pPr algn="ctr"/>
                      <a:r>
                        <a:rPr lang="es-ES" sz="2800" b="1" dirty="0">
                          <a:effectLst>
                            <a:outerShdw blurRad="38100" dist="38100" dir="2700000" algn="tl">
                              <a:srgbClr val="000000">
                                <a:alpha val="43137"/>
                              </a:srgbClr>
                            </a:outerShdw>
                          </a:effectLst>
                          <a:latin typeface="Quattrocento Sans" panose="020B0502050000020003" pitchFamily="34" charset="0"/>
                        </a:rPr>
                        <a:t>DEBILITATS</a:t>
                      </a:r>
                      <a:endParaRPr lang="ca-ES" sz="2800" b="1" dirty="0">
                        <a:effectLst>
                          <a:outerShdw blurRad="38100" dist="38100" dir="2700000" algn="tl">
                            <a:srgbClr val="000000">
                              <a:alpha val="43137"/>
                            </a:srgbClr>
                          </a:outerShdw>
                        </a:effectLst>
                        <a:latin typeface="Quattrocento Sans" panose="020B0502050000020003" pitchFamily="34" charset="0"/>
                      </a:endParaRPr>
                    </a:p>
                  </a:txBody>
                  <a:tcPr marL="118252" marR="118252" marT="59127" marB="59127" anchor="ctr">
                    <a:lnR w="12700" cap="flat" cmpd="sng" algn="ctr">
                      <a:solidFill>
                        <a:schemeClr val="accent1">
                          <a:lumMod val="75000"/>
                        </a:schemeClr>
                      </a:solidFill>
                      <a:prstDash val="solid"/>
                      <a:round/>
                      <a:headEnd type="none" w="med" len="med"/>
                      <a:tailEnd type="none" w="med" len="med"/>
                    </a:lnR>
                    <a:lnB w="12700" cap="flat" cmpd="sng" algn="ctr">
                      <a:solidFill>
                        <a:schemeClr val="accent1">
                          <a:lumMod val="75000"/>
                        </a:schemeClr>
                      </a:solidFill>
                      <a:prstDash val="solid"/>
                      <a:round/>
                      <a:headEnd type="none" w="med" len="med"/>
                      <a:tailEnd type="none" w="med" len="med"/>
                    </a:lnB>
                  </a:tcPr>
                </a:tc>
                <a:tc>
                  <a:txBody>
                    <a:bodyPr/>
                    <a:lstStyle/>
                    <a:p>
                      <a:pPr marL="0" algn="ctr" defTabSz="914400" rtl="0" eaLnBrk="1" latinLnBrk="0" hangingPunct="1"/>
                      <a:r>
                        <a:rPr lang="es-ES" sz="2800" b="1" kern="1200" dirty="0">
                          <a:solidFill>
                            <a:schemeClr val="tx1"/>
                          </a:solidFill>
                          <a:effectLst>
                            <a:outerShdw blurRad="38100" dist="38100" dir="2700000" algn="tl">
                              <a:srgbClr val="000000">
                                <a:alpha val="43137"/>
                              </a:srgbClr>
                            </a:outerShdw>
                          </a:effectLst>
                          <a:latin typeface="Quattrocento Sans" panose="020B0502050000020003" pitchFamily="34" charset="0"/>
                          <a:ea typeface="+mn-ea"/>
                          <a:cs typeface="+mn-cs"/>
                        </a:rPr>
                        <a:t>AMENAÇES</a:t>
                      </a:r>
                      <a:endParaRPr lang="ca-ES" sz="2800" b="1" kern="1200" dirty="0">
                        <a:solidFill>
                          <a:schemeClr val="tx1"/>
                        </a:solidFill>
                        <a:effectLst>
                          <a:outerShdw blurRad="38100" dist="38100" dir="2700000" algn="tl">
                            <a:srgbClr val="000000">
                              <a:alpha val="43137"/>
                            </a:srgbClr>
                          </a:outerShdw>
                        </a:effectLst>
                        <a:latin typeface="Quattrocento Sans" panose="020B0502050000020003" pitchFamily="34" charset="0"/>
                        <a:ea typeface="+mn-ea"/>
                        <a:cs typeface="+mn-cs"/>
                      </a:endParaRPr>
                    </a:p>
                  </a:txBody>
                  <a:tcPr marL="118252" marR="118252" marT="59127" marB="59127" anchor="ctr">
                    <a:lnL w="12700" cap="flat" cmpd="sng" algn="ctr">
                      <a:solidFill>
                        <a:schemeClr val="accent1">
                          <a:lumMod val="75000"/>
                        </a:schemeClr>
                      </a:solidFill>
                      <a:prstDash val="solid"/>
                      <a:round/>
                      <a:headEnd type="none" w="med" len="med"/>
                      <a:tailEnd type="none" w="med" len="med"/>
                    </a:lnL>
                    <a:lnB w="12700"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12637384"/>
                  </a:ext>
                </a:extLst>
              </a:tr>
              <a:tr h="1040912">
                <a:tc>
                  <a:txBody>
                    <a:bodyPr/>
                    <a:lstStyle/>
                    <a:p>
                      <a:pPr marL="0" algn="ctr" defTabSz="765353" rtl="0" eaLnBrk="1" latinLnBrk="0" hangingPunct="1"/>
                      <a:r>
                        <a:rPr lang="es-ES" sz="2000" b="1" kern="1200" dirty="0">
                          <a:solidFill>
                            <a:schemeClr val="bg1"/>
                          </a:solidFill>
                          <a:latin typeface="Quattrocento Sans" panose="020B0502050000020003" pitchFamily="34" charset="0"/>
                          <a:ea typeface="+mn-ea"/>
                          <a:cs typeface="+mn-cs"/>
                        </a:rPr>
                        <a:t>PUNTS FORTS</a:t>
                      </a:r>
                      <a:endParaRPr lang="ca-ES" sz="2000" b="1" kern="1200" dirty="0">
                        <a:solidFill>
                          <a:schemeClr val="bg1"/>
                        </a:solidFill>
                        <a:latin typeface="Quattrocento Sans" panose="020B0502050000020003" pitchFamily="34" charset="0"/>
                        <a:ea typeface="+mn-ea"/>
                        <a:cs typeface="+mn-cs"/>
                      </a:endParaRPr>
                    </a:p>
                  </a:txBody>
                  <a:tcPr marL="118252" marR="118252" marT="59127" marB="59127" anchor="ctr">
                    <a:lnT w="12700" cap="flat" cmpd="sng" algn="ctr">
                      <a:solidFill>
                        <a:schemeClr val="bg1"/>
                      </a:solidFill>
                      <a:prstDash val="solid"/>
                      <a:round/>
                      <a:headEnd type="none" w="med" len="med"/>
                      <a:tailEnd type="none" w="med" len="med"/>
                    </a:lnT>
                    <a:solidFill>
                      <a:srgbClr val="019EE2"/>
                    </a:solidFill>
                  </a:tcPr>
                </a:tc>
                <a:tc>
                  <a:txBody>
                    <a:bodyPr/>
                    <a:lstStyle/>
                    <a:p>
                      <a:pPr marL="0" algn="ctr" defTabSz="914400" rtl="0" eaLnBrk="1" latinLnBrk="0" hangingPunct="1"/>
                      <a:r>
                        <a:rPr lang="es-ES" sz="2800" b="1" kern="1200" dirty="0">
                          <a:solidFill>
                            <a:schemeClr val="tx1"/>
                          </a:solidFill>
                          <a:effectLst>
                            <a:outerShdw blurRad="38100" dist="38100" dir="2700000" algn="tl">
                              <a:srgbClr val="000000">
                                <a:alpha val="43137"/>
                              </a:srgbClr>
                            </a:outerShdw>
                          </a:effectLst>
                          <a:latin typeface="Quattrocento Sans" panose="020B0502050000020003" pitchFamily="34" charset="0"/>
                          <a:ea typeface="+mn-ea"/>
                          <a:cs typeface="+mn-cs"/>
                        </a:rPr>
                        <a:t>FORTALESES</a:t>
                      </a:r>
                      <a:r>
                        <a:rPr lang="es-ES" sz="3200" b="1" kern="1200" dirty="0">
                          <a:solidFill>
                            <a:schemeClr val="tx1"/>
                          </a:solidFill>
                          <a:effectLst>
                            <a:outerShdw blurRad="38100" dist="38100" dir="2700000" algn="tl">
                              <a:srgbClr val="000000">
                                <a:alpha val="43137"/>
                              </a:srgbClr>
                            </a:outerShdw>
                          </a:effectLst>
                          <a:latin typeface="Quattrocento Sans" panose="020B0502050000020003" pitchFamily="34" charset="0"/>
                          <a:ea typeface="+mn-ea"/>
                          <a:cs typeface="+mn-cs"/>
                        </a:rPr>
                        <a:t> </a:t>
                      </a:r>
                      <a:endParaRPr lang="ca-ES" sz="3200" b="1" kern="1200" dirty="0">
                        <a:solidFill>
                          <a:schemeClr val="tx1"/>
                        </a:solidFill>
                        <a:effectLst>
                          <a:outerShdw blurRad="38100" dist="38100" dir="2700000" algn="tl">
                            <a:srgbClr val="000000">
                              <a:alpha val="43137"/>
                            </a:srgbClr>
                          </a:outerShdw>
                        </a:effectLst>
                        <a:latin typeface="Quattrocento Sans" panose="020B0502050000020003" pitchFamily="34" charset="0"/>
                        <a:ea typeface="+mn-ea"/>
                        <a:cs typeface="+mn-cs"/>
                      </a:endParaRPr>
                    </a:p>
                  </a:txBody>
                  <a:tcPr marL="118252" marR="118252" marT="59127" marB="59127" anchor="ctr">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tcPr>
                </a:tc>
                <a:tc>
                  <a:txBody>
                    <a:bodyPr/>
                    <a:lstStyle/>
                    <a:p>
                      <a:pPr marL="0" algn="ctr" defTabSz="914400" rtl="0" eaLnBrk="1" latinLnBrk="0" hangingPunct="1"/>
                      <a:r>
                        <a:rPr lang="es-ES" sz="2800" b="1" kern="1200" dirty="0">
                          <a:solidFill>
                            <a:schemeClr val="tx1"/>
                          </a:solidFill>
                          <a:effectLst>
                            <a:outerShdw blurRad="38100" dist="38100" dir="2700000" algn="tl">
                              <a:srgbClr val="000000">
                                <a:alpha val="43137"/>
                              </a:srgbClr>
                            </a:outerShdw>
                          </a:effectLst>
                          <a:latin typeface="Quattrocento Sans" panose="020B0502050000020003" pitchFamily="34" charset="0"/>
                          <a:ea typeface="+mn-ea"/>
                          <a:cs typeface="+mn-cs"/>
                        </a:rPr>
                        <a:t>OPORTUNITATS</a:t>
                      </a:r>
                      <a:endParaRPr lang="ca-ES" sz="2800" b="1" kern="1200" dirty="0">
                        <a:solidFill>
                          <a:schemeClr val="tx1"/>
                        </a:solidFill>
                        <a:effectLst>
                          <a:outerShdw blurRad="38100" dist="38100" dir="2700000" algn="tl">
                            <a:srgbClr val="000000">
                              <a:alpha val="43137"/>
                            </a:srgbClr>
                          </a:outerShdw>
                        </a:effectLst>
                        <a:latin typeface="Quattrocento Sans" panose="020B0502050000020003" pitchFamily="34" charset="0"/>
                        <a:ea typeface="+mn-ea"/>
                        <a:cs typeface="+mn-cs"/>
                      </a:endParaRPr>
                    </a:p>
                  </a:txBody>
                  <a:tcPr marL="118252" marR="118252" marT="59127" marB="59127" anchor="ctr">
                    <a:lnL w="12700" cap="flat" cmpd="sng" algn="ctr">
                      <a:solidFill>
                        <a:schemeClr val="accent1">
                          <a:lumMod val="75000"/>
                        </a:schemeClr>
                      </a:solidFill>
                      <a:prstDash val="solid"/>
                      <a:round/>
                      <a:headEnd type="none" w="med" len="med"/>
                      <a:tailEnd type="none" w="med" len="med"/>
                    </a:lnL>
                    <a:lnT w="12700" cap="flat" cmpd="sng" algn="ctr">
                      <a:solidFill>
                        <a:schemeClr val="accent1">
                          <a:lumMod val="75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2842708118"/>
                  </a:ext>
                </a:extLst>
              </a:tr>
            </a:tbl>
          </a:graphicData>
        </a:graphic>
      </p:graphicFrame>
      <p:sp>
        <p:nvSpPr>
          <p:cNvPr id="2" name="Google Shape;110;p3">
            <a:extLst>
              <a:ext uri="{FF2B5EF4-FFF2-40B4-BE49-F238E27FC236}">
                <a16:creationId xmlns:a16="http://schemas.microsoft.com/office/drawing/2014/main" id="{766CFCD5-1A9E-8380-2C96-9AA0C95F61A5}"/>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20</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333999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6E9BE-52A2-1354-811C-E2909D21240D}"/>
            </a:ext>
          </a:extLst>
        </p:cNvPr>
        <p:cNvGrpSpPr/>
        <p:nvPr/>
      </p:nvGrpSpPr>
      <p:grpSpPr>
        <a:xfrm>
          <a:off x="0" y="0"/>
          <a:ext cx="0" cy="0"/>
          <a:chOff x="0" y="0"/>
          <a:chExt cx="0" cy="0"/>
        </a:xfrm>
      </p:grpSpPr>
      <p:sp>
        <p:nvSpPr>
          <p:cNvPr id="3" name="QuadreDeText 5">
            <a:extLst>
              <a:ext uri="{FF2B5EF4-FFF2-40B4-BE49-F238E27FC236}">
                <a16:creationId xmlns:a16="http://schemas.microsoft.com/office/drawing/2014/main" id="{1AE1FF16-61D6-3640-BFBF-4675B323C687}"/>
              </a:ext>
            </a:extLst>
          </p:cNvPr>
          <p:cNvSpPr txBox="1"/>
          <p:nvPr/>
        </p:nvSpPr>
        <p:spPr>
          <a:xfrm>
            <a:off x="258417" y="881719"/>
            <a:ext cx="8371240" cy="492443"/>
          </a:xfrm>
          <a:prstGeom prst="rect">
            <a:avLst/>
          </a:prstGeom>
          <a:noFill/>
        </p:spPr>
        <p:txBody>
          <a:bodyPr wrap="square" rtlCol="0">
            <a:spAutoFit/>
          </a:bodyPr>
          <a:lstStyle/>
          <a:p>
            <a:r>
              <a:rPr lang="ca-ES" sz="2600" b="1" spc="23" dirty="0">
                <a:solidFill>
                  <a:srgbClr val="61D4FF"/>
                </a:solidFill>
                <a:latin typeface="Quattrocento Sans" panose="020B0502050000020003" pitchFamily="34" charset="0"/>
              </a:rPr>
              <a:t>PLA DE MÀRQUETING</a:t>
            </a:r>
          </a:p>
        </p:txBody>
      </p:sp>
      <p:sp>
        <p:nvSpPr>
          <p:cNvPr id="7" name="CuadroTexto 6">
            <a:extLst>
              <a:ext uri="{FF2B5EF4-FFF2-40B4-BE49-F238E27FC236}">
                <a16:creationId xmlns:a16="http://schemas.microsoft.com/office/drawing/2014/main" id="{15C3B7CE-11A0-4046-8259-5BD275604189}"/>
              </a:ext>
            </a:extLst>
          </p:cNvPr>
          <p:cNvSpPr txBox="1"/>
          <p:nvPr/>
        </p:nvSpPr>
        <p:spPr>
          <a:xfrm>
            <a:off x="589279" y="1692951"/>
            <a:ext cx="6392546" cy="4636334"/>
          </a:xfrm>
          <a:prstGeom prst="rect">
            <a:avLst/>
          </a:prstGeom>
          <a:solidFill>
            <a:schemeClr val="bg2"/>
          </a:solidFill>
          <a:effectLst>
            <a:outerShdw blurRad="50800" dist="38100" dir="2700000" algn="tl" rotWithShape="0">
              <a:prstClr val="black">
                <a:alpha val="40000"/>
              </a:prstClr>
            </a:outerShdw>
          </a:effectLst>
        </p:spPr>
        <p:txBody>
          <a:bodyPr wrap="square" rtlCol="0">
            <a:spAutoFit/>
          </a:bodyPr>
          <a:lstStyle/>
          <a:p>
            <a:pPr marL="380990" indent="-380990">
              <a:lnSpc>
                <a:spcPct val="150000"/>
              </a:lnSpc>
              <a:buFont typeface="Arial" panose="020B0604020202020204" pitchFamily="34" charset="0"/>
              <a:buChar char="•"/>
            </a:pPr>
            <a:r>
              <a:rPr lang="ca-ES" sz="2400" b="1" dirty="0">
                <a:latin typeface="Quattrocento Sans" panose="020B0502050000020003" pitchFamily="34" charset="0"/>
              </a:rPr>
              <a:t>Competència de l’entorn</a:t>
            </a:r>
          </a:p>
          <a:p>
            <a:pPr marL="990575" lvl="1" indent="-380990">
              <a:buFont typeface="Arial" panose="020B0604020202020204" pitchFamily="34" charset="0"/>
              <a:buChar char="•"/>
            </a:pPr>
            <a:r>
              <a:rPr lang="ca-ES" sz="2133" dirty="0">
                <a:latin typeface="Quattrocento Sans" panose="020B0502050000020003" pitchFamily="34" charset="0"/>
              </a:rPr>
              <a:t>Estudi de mercat</a:t>
            </a:r>
          </a:p>
          <a:p>
            <a:pPr marL="990575" lvl="1" indent="-380990">
              <a:buFont typeface="Arial" panose="020B0604020202020204" pitchFamily="34" charset="0"/>
              <a:buChar char="•"/>
            </a:pPr>
            <a:r>
              <a:rPr lang="ca-ES" sz="2133" dirty="0">
                <a:latin typeface="Quattrocento Sans" panose="020B0502050000020003" pitchFamily="34" charset="0"/>
              </a:rPr>
              <a:t>Conèixer la competència. Corba de valor</a:t>
            </a:r>
          </a:p>
          <a:p>
            <a:pPr marL="990575" lvl="1" indent="-380990">
              <a:buFont typeface="Arial" panose="020B0604020202020204" pitchFamily="34" charset="0"/>
              <a:buChar char="•"/>
            </a:pPr>
            <a:r>
              <a:rPr lang="ca-ES" sz="2133" dirty="0">
                <a:latin typeface="Quattrocento Sans" panose="020B0502050000020003" pitchFamily="34" charset="0"/>
              </a:rPr>
              <a:t>Clients potencials</a:t>
            </a:r>
          </a:p>
          <a:p>
            <a:pPr marL="990575" lvl="1" indent="-380990">
              <a:buFont typeface="Arial" panose="020B0604020202020204" pitchFamily="34" charset="0"/>
              <a:buChar char="•"/>
            </a:pPr>
            <a:r>
              <a:rPr lang="ca-ES" sz="2133" dirty="0">
                <a:latin typeface="Quattrocento Sans" panose="020B0502050000020003" pitchFamily="34" charset="0"/>
              </a:rPr>
              <a:t>Com diferenciar-se</a:t>
            </a:r>
          </a:p>
          <a:p>
            <a:pPr marL="380990" indent="-380990">
              <a:lnSpc>
                <a:spcPct val="150000"/>
              </a:lnSpc>
              <a:buFont typeface="Arial" panose="020B0604020202020204" pitchFamily="34" charset="0"/>
              <a:buChar char="•"/>
            </a:pPr>
            <a:r>
              <a:rPr lang="ca-ES" sz="2400" b="1" dirty="0">
                <a:latin typeface="Quattrocento Sans" panose="020B0502050000020003" pitchFamily="34" charset="0"/>
              </a:rPr>
              <a:t>Estratègia de preu</a:t>
            </a:r>
          </a:p>
          <a:p>
            <a:pPr marL="990575" lvl="1" indent="-380990">
              <a:buFont typeface="Arial" panose="020B0604020202020204" pitchFamily="34" charset="0"/>
              <a:buChar char="•"/>
            </a:pPr>
            <a:r>
              <a:rPr lang="ca-ES" sz="2133" dirty="0">
                <a:latin typeface="Quattrocento Sans" panose="020B0502050000020003" pitchFamily="34" charset="0"/>
              </a:rPr>
              <a:t>Punt d’equilibri</a:t>
            </a:r>
          </a:p>
          <a:p>
            <a:pPr marL="380990" indent="-380990">
              <a:buFont typeface="Arial" panose="020B0604020202020204" pitchFamily="34" charset="0"/>
              <a:buChar char="•"/>
            </a:pPr>
            <a:r>
              <a:rPr lang="ca-ES" sz="2400" b="1" dirty="0">
                <a:latin typeface="Quattrocento Sans" panose="020B0502050000020003" pitchFamily="34" charset="0"/>
              </a:rPr>
              <a:t>Promoció del meu producte/servei </a:t>
            </a:r>
            <a:br>
              <a:rPr lang="ca-ES" sz="2400" b="1" dirty="0">
                <a:latin typeface="Quattrocento Sans" panose="020B0502050000020003" pitchFamily="34" charset="0"/>
              </a:rPr>
            </a:br>
            <a:r>
              <a:rPr lang="ca-ES" sz="2400" b="1" dirty="0">
                <a:latin typeface="Quattrocento Sans" panose="020B0502050000020003" pitchFamily="34" charset="0"/>
              </a:rPr>
              <a:t>i la seva distribució </a:t>
            </a:r>
          </a:p>
          <a:p>
            <a:pPr marL="380990" indent="-380990">
              <a:lnSpc>
                <a:spcPct val="150000"/>
              </a:lnSpc>
              <a:buFont typeface="Arial" panose="020B0604020202020204" pitchFamily="34" charset="0"/>
              <a:buChar char="•"/>
            </a:pPr>
            <a:r>
              <a:rPr lang="ca-ES" sz="2400" b="1" dirty="0">
                <a:latin typeface="Quattrocento Sans" panose="020B0502050000020003" pitchFamily="34" charset="0"/>
              </a:rPr>
              <a:t>Previsió de vendes</a:t>
            </a:r>
          </a:p>
          <a:p>
            <a:pPr marL="380990" indent="-380990">
              <a:lnSpc>
                <a:spcPct val="150000"/>
              </a:lnSpc>
              <a:buFont typeface="Arial" panose="020B0604020202020204" pitchFamily="34" charset="0"/>
              <a:buChar char="•"/>
            </a:pPr>
            <a:r>
              <a:rPr lang="ca-ES" sz="2400" b="1" dirty="0">
                <a:latin typeface="Quattrocento Sans" panose="020B0502050000020003" pitchFamily="34" charset="0"/>
              </a:rPr>
              <a:t>Seguiment/Retroalimentació</a:t>
            </a:r>
          </a:p>
        </p:txBody>
      </p:sp>
      <p:pic>
        <p:nvPicPr>
          <p:cNvPr id="12" name="Imagen 11">
            <a:extLst>
              <a:ext uri="{FF2B5EF4-FFF2-40B4-BE49-F238E27FC236}">
                <a16:creationId xmlns:a16="http://schemas.microsoft.com/office/drawing/2014/main" id="{2CB58787-BB8F-C140-BC84-E72D398FA9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3740" y="1279823"/>
            <a:ext cx="4379843" cy="5336841"/>
          </a:xfrm>
          <a:prstGeom prst="rect">
            <a:avLst/>
          </a:prstGeom>
        </p:spPr>
      </p:pic>
      <p:sp>
        <p:nvSpPr>
          <p:cNvPr id="2" name="Google Shape;110;p3">
            <a:extLst>
              <a:ext uri="{FF2B5EF4-FFF2-40B4-BE49-F238E27FC236}">
                <a16:creationId xmlns:a16="http://schemas.microsoft.com/office/drawing/2014/main" id="{322B9D66-CEE1-5914-360E-51F5AD04FF9F}"/>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21</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517162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0663A-AFBE-84F3-BD9E-E063EBB86B34}"/>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7A9A6FA0-6088-F648-8BEF-906B5A2D2A25}"/>
              </a:ext>
            </a:extLst>
          </p:cNvPr>
          <p:cNvSpPr txBox="1"/>
          <p:nvPr/>
        </p:nvSpPr>
        <p:spPr>
          <a:xfrm>
            <a:off x="570088" y="869882"/>
            <a:ext cx="7062397" cy="523220"/>
          </a:xfrm>
          <a:prstGeom prst="rect">
            <a:avLst/>
          </a:prstGeom>
          <a:noFill/>
        </p:spPr>
        <p:txBody>
          <a:bodyPr wrap="square" rtlCol="0">
            <a:spAutoFit/>
          </a:bodyPr>
          <a:lstStyle/>
          <a:p>
            <a:r>
              <a:rPr lang="ca-ES" sz="2800" b="1" spc="23" dirty="0">
                <a:solidFill>
                  <a:srgbClr val="61D4FF"/>
                </a:solidFill>
                <a:latin typeface="Quattrocento Sans" panose="020B0502050000020003" pitchFamily="34" charset="0"/>
              </a:rPr>
              <a:t>03. </a:t>
            </a:r>
            <a:r>
              <a:rPr lang="ca-ES" sz="2800" spc="23" dirty="0">
                <a:solidFill>
                  <a:schemeClr val="dk1"/>
                </a:solidFill>
                <a:latin typeface="Quattrocento Sans"/>
              </a:rPr>
              <a:t>GESTIÓ DEL NEGOCI</a:t>
            </a:r>
            <a:endParaRPr lang="ca-ES" sz="2800" dirty="0">
              <a:solidFill>
                <a:schemeClr val="dk1"/>
              </a:solidFill>
              <a:latin typeface="Quattrocento Sans"/>
            </a:endParaRPr>
          </a:p>
        </p:txBody>
      </p:sp>
      <p:sp>
        <p:nvSpPr>
          <p:cNvPr id="6" name="Flecha: doblada 11">
            <a:extLst>
              <a:ext uri="{FF2B5EF4-FFF2-40B4-BE49-F238E27FC236}">
                <a16:creationId xmlns:a16="http://schemas.microsoft.com/office/drawing/2014/main" id="{B0F28F20-2A01-AA49-841C-D589745680C7}"/>
              </a:ext>
            </a:extLst>
          </p:cNvPr>
          <p:cNvSpPr/>
          <p:nvPr/>
        </p:nvSpPr>
        <p:spPr>
          <a:xfrm flipV="1">
            <a:off x="4987674" y="3603776"/>
            <a:ext cx="2216652" cy="1074078"/>
          </a:xfrm>
          <a:prstGeom prst="bentArrow">
            <a:avLst>
              <a:gd name="adj1" fmla="val 17331"/>
              <a:gd name="adj2" fmla="val 17331"/>
              <a:gd name="adj3" fmla="val 25000"/>
              <a:gd name="adj4" fmla="val 43750"/>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7" name="Título 1">
            <a:extLst>
              <a:ext uri="{FF2B5EF4-FFF2-40B4-BE49-F238E27FC236}">
                <a16:creationId xmlns:a16="http://schemas.microsoft.com/office/drawing/2014/main" id="{254914F3-9827-AD47-AC09-5CA566205CDE}"/>
              </a:ext>
            </a:extLst>
          </p:cNvPr>
          <p:cNvSpPr txBox="1">
            <a:spLocks/>
          </p:cNvSpPr>
          <p:nvPr/>
        </p:nvSpPr>
        <p:spPr>
          <a:xfrm>
            <a:off x="969363" y="5121777"/>
            <a:ext cx="9910296" cy="1148563"/>
          </a:xfrm>
          <a:prstGeom prst="rect">
            <a:avLst/>
          </a:prstGeom>
        </p:spPr>
        <p:txBody>
          <a:bodyPr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60000"/>
              </a:lnSpc>
            </a:pPr>
            <a:r>
              <a:rPr lang="ca-ES" sz="3200" b="1" dirty="0">
                <a:solidFill>
                  <a:srgbClr val="61D4FF"/>
                </a:solidFill>
                <a:latin typeface="Quattrocento Sans" panose="020B0502050000020003" pitchFamily="34" charset="0"/>
              </a:rPr>
              <a:t>Entrem en la part executiva del </a:t>
            </a:r>
            <a:r>
              <a:rPr lang="ca-ES" sz="3200" b="1" cap="all" dirty="0">
                <a:solidFill>
                  <a:srgbClr val="61D4FF"/>
                </a:solidFill>
                <a:latin typeface="Quattrocento Sans" panose="020B0502050000020003" pitchFamily="34" charset="0"/>
              </a:rPr>
              <a:t>PLA DE NEGOCI </a:t>
            </a:r>
          </a:p>
        </p:txBody>
      </p:sp>
      <p:sp>
        <p:nvSpPr>
          <p:cNvPr id="9" name="CuadroTexto 8">
            <a:extLst>
              <a:ext uri="{FF2B5EF4-FFF2-40B4-BE49-F238E27FC236}">
                <a16:creationId xmlns:a16="http://schemas.microsoft.com/office/drawing/2014/main" id="{CAB08BAC-99F9-0B48-99A1-5F890D6831F4}"/>
              </a:ext>
            </a:extLst>
          </p:cNvPr>
          <p:cNvSpPr txBox="1"/>
          <p:nvPr/>
        </p:nvSpPr>
        <p:spPr>
          <a:xfrm>
            <a:off x="7320005" y="3574913"/>
            <a:ext cx="2877543" cy="1264642"/>
          </a:xfrm>
          <a:prstGeom prst="rect">
            <a:avLst/>
          </a:prstGeom>
          <a:solidFill>
            <a:schemeClr val="bg1"/>
          </a:solidFill>
          <a:ln w="28575">
            <a:solidFill>
              <a:schemeClr val="accent1"/>
            </a:solidFill>
          </a:ln>
        </p:spPr>
        <p:txBody>
          <a:bodyPr wrap="square" rtlCol="0">
            <a:spAutoFit/>
          </a:bodyPr>
          <a:lstStyle/>
          <a:p>
            <a:pPr marL="342900" lvl="1" indent="-342900">
              <a:lnSpc>
                <a:spcPct val="107000"/>
              </a:lnSpc>
              <a:buFont typeface="Arial" panose="020B0604020202020204" pitchFamily="34" charset="0"/>
              <a:buChar char="•"/>
            </a:pPr>
            <a:r>
              <a:rPr lang="ca-ES" kern="100" dirty="0">
                <a:latin typeface="Quattrocento Sans" panose="020B0502050000020003" pitchFamily="34" charset="0"/>
                <a:ea typeface="Calibri" panose="020F0502020204030204" pitchFamily="34" charset="0"/>
                <a:cs typeface="Times New Roman" panose="02020603050405020304" pitchFamily="18" charset="0"/>
              </a:rPr>
              <a:t>Pla operatiu</a:t>
            </a:r>
          </a:p>
          <a:p>
            <a:pPr marL="342900" lvl="1" indent="-342900">
              <a:lnSpc>
                <a:spcPct val="107000"/>
              </a:lnSpc>
              <a:buFont typeface="Arial" panose="020B0604020202020204" pitchFamily="34" charset="0"/>
              <a:buChar char="•"/>
            </a:pPr>
            <a:r>
              <a:rPr lang="ca-ES" kern="100" dirty="0">
                <a:latin typeface="Quattrocento Sans" panose="020B0502050000020003" pitchFamily="34" charset="0"/>
                <a:ea typeface="Calibri" panose="020F0502020204030204" pitchFamily="34" charset="0"/>
                <a:cs typeface="Times New Roman" panose="02020603050405020304" pitchFamily="18" charset="0"/>
              </a:rPr>
              <a:t>Pla econòmic</a:t>
            </a:r>
          </a:p>
          <a:p>
            <a:pPr marL="342900" lvl="1" indent="-342900">
              <a:lnSpc>
                <a:spcPct val="107000"/>
              </a:lnSpc>
              <a:buFont typeface="Arial" panose="020B0604020202020204" pitchFamily="34" charset="0"/>
              <a:buChar char="•"/>
            </a:pPr>
            <a:r>
              <a:rPr lang="ca-ES" kern="100" dirty="0">
                <a:latin typeface="Quattrocento Sans" panose="020B0502050000020003" pitchFamily="34" charset="0"/>
                <a:ea typeface="Calibri" panose="020F0502020204030204" pitchFamily="34" charset="0"/>
                <a:cs typeface="Times New Roman" panose="02020603050405020304" pitchFamily="18" charset="0"/>
              </a:rPr>
              <a:t>Viabilitat del negoci</a:t>
            </a:r>
          </a:p>
          <a:p>
            <a:pPr marL="342900" lvl="1" indent="-342900">
              <a:lnSpc>
                <a:spcPct val="107000"/>
              </a:lnSpc>
              <a:buFont typeface="Arial" panose="020B0604020202020204" pitchFamily="34" charset="0"/>
              <a:buChar char="•"/>
            </a:pPr>
            <a:r>
              <a:rPr lang="ca-ES" kern="100" dirty="0">
                <a:latin typeface="Quattrocento Sans" panose="020B0502050000020003" pitchFamily="34" charset="0"/>
                <a:ea typeface="Calibri" panose="020F0502020204030204" pitchFamily="34" charset="0"/>
                <a:cs typeface="Times New Roman" panose="02020603050405020304" pitchFamily="18" charset="0"/>
              </a:rPr>
              <a:t>Seguiment executiu</a:t>
            </a:r>
          </a:p>
        </p:txBody>
      </p:sp>
      <p:cxnSp>
        <p:nvCxnSpPr>
          <p:cNvPr id="11" name="Google Shape;88;p20">
            <a:extLst>
              <a:ext uri="{FF2B5EF4-FFF2-40B4-BE49-F238E27FC236}">
                <a16:creationId xmlns:a16="http://schemas.microsoft.com/office/drawing/2014/main" id="{9FBB60EB-2A18-C40F-F336-6E6EF12BB48E}"/>
              </a:ext>
            </a:extLst>
          </p:cNvPr>
          <p:cNvCxnSpPr/>
          <p:nvPr/>
        </p:nvCxnSpPr>
        <p:spPr>
          <a:xfrm>
            <a:off x="570089" y="994901"/>
            <a:ext cx="0" cy="258451"/>
          </a:xfrm>
          <a:prstGeom prst="straightConnector1">
            <a:avLst/>
          </a:prstGeom>
          <a:noFill/>
          <a:ln w="38100" cap="rnd" cmpd="sng">
            <a:solidFill>
              <a:srgbClr val="61D4FF"/>
            </a:solidFill>
            <a:prstDash val="solid"/>
            <a:round/>
            <a:headEnd type="none" w="sm" len="sm"/>
            <a:tailEnd type="none" w="sm" len="sm"/>
          </a:ln>
        </p:spPr>
      </p:cxnSp>
      <p:sp>
        <p:nvSpPr>
          <p:cNvPr id="12" name="Google Shape;89;p20">
            <a:extLst>
              <a:ext uri="{FF2B5EF4-FFF2-40B4-BE49-F238E27FC236}">
                <a16:creationId xmlns:a16="http://schemas.microsoft.com/office/drawing/2014/main" id="{D9574A40-7CB9-59AF-D122-A34DAA2D432A}"/>
              </a:ext>
            </a:extLst>
          </p:cNvPr>
          <p:cNvSpPr/>
          <p:nvPr/>
        </p:nvSpPr>
        <p:spPr>
          <a:xfrm>
            <a:off x="-162551" y="980134"/>
            <a:ext cx="621068" cy="287984"/>
          </a:xfrm>
          <a:prstGeom prst="roundRect">
            <a:avLst>
              <a:gd name="adj" fmla="val 50000"/>
            </a:avLst>
          </a:prstGeom>
          <a:solidFill>
            <a:srgbClr val="66CC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B0F0"/>
              </a:solidFill>
              <a:latin typeface="Quattrocento Sans"/>
              <a:ea typeface="Quattrocento Sans"/>
              <a:cs typeface="Quattrocento Sans"/>
              <a:sym typeface="Quattrocento Sans"/>
            </a:endParaRPr>
          </a:p>
        </p:txBody>
      </p:sp>
      <p:sp>
        <p:nvSpPr>
          <p:cNvPr id="2" name="Google Shape;110;p3">
            <a:extLst>
              <a:ext uri="{FF2B5EF4-FFF2-40B4-BE49-F238E27FC236}">
                <a16:creationId xmlns:a16="http://schemas.microsoft.com/office/drawing/2014/main" id="{3D914064-C117-1944-EDFF-317B36D64E79}"/>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22</a:t>
            </a:fld>
            <a:endParaRPr sz="900" b="0" i="0" u="none" strike="noStrike" cap="none" dirty="0">
              <a:solidFill>
                <a:srgbClr val="5A5B5D"/>
              </a:solidFill>
              <a:latin typeface="Quattrocento Sans"/>
              <a:ea typeface="Quattrocento Sans"/>
              <a:cs typeface="Quattrocento Sans"/>
              <a:sym typeface="Quattrocento Sans"/>
            </a:endParaRPr>
          </a:p>
        </p:txBody>
      </p:sp>
      <p:graphicFrame>
        <p:nvGraphicFramePr>
          <p:cNvPr id="13" name="Tabla 4">
            <a:extLst>
              <a:ext uri="{FF2B5EF4-FFF2-40B4-BE49-F238E27FC236}">
                <a16:creationId xmlns:a16="http://schemas.microsoft.com/office/drawing/2014/main" id="{6679429D-F82A-6445-9C44-C07485BBB75A}"/>
              </a:ext>
            </a:extLst>
          </p:cNvPr>
          <p:cNvGraphicFramePr>
            <a:graphicFrameLocks noGrp="1"/>
          </p:cNvGraphicFramePr>
          <p:nvPr>
            <p:extLst>
              <p:ext uri="{D42A27DB-BD31-4B8C-83A1-F6EECF244321}">
                <p14:modId xmlns:p14="http://schemas.microsoft.com/office/powerpoint/2010/main" val="2254015442"/>
              </p:ext>
            </p:extLst>
          </p:nvPr>
        </p:nvGraphicFramePr>
        <p:xfrm>
          <a:off x="216452" y="1975924"/>
          <a:ext cx="8128000" cy="1522997"/>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451724241"/>
                    </a:ext>
                  </a:extLst>
                </a:gridCol>
                <a:gridCol w="2032000">
                  <a:extLst>
                    <a:ext uri="{9D8B030D-6E8A-4147-A177-3AD203B41FA5}">
                      <a16:colId xmlns:a16="http://schemas.microsoft.com/office/drawing/2014/main" val="667479764"/>
                    </a:ext>
                  </a:extLst>
                </a:gridCol>
                <a:gridCol w="2032000">
                  <a:extLst>
                    <a:ext uri="{9D8B030D-6E8A-4147-A177-3AD203B41FA5}">
                      <a16:colId xmlns:a16="http://schemas.microsoft.com/office/drawing/2014/main" val="2645150561"/>
                    </a:ext>
                  </a:extLst>
                </a:gridCol>
                <a:gridCol w="2032000">
                  <a:extLst>
                    <a:ext uri="{9D8B030D-6E8A-4147-A177-3AD203B41FA5}">
                      <a16:colId xmlns:a16="http://schemas.microsoft.com/office/drawing/2014/main" val="1511297880"/>
                    </a:ext>
                  </a:extLst>
                </a:gridCol>
              </a:tblGrid>
              <a:tr h="1522997">
                <a:tc>
                  <a:txBody>
                    <a:bodyPr/>
                    <a:lstStyle/>
                    <a:p>
                      <a:pPr algn="ctr"/>
                      <a:r>
                        <a:rPr lang="ca-ES" dirty="0">
                          <a:solidFill>
                            <a:schemeClr val="tx2">
                              <a:lumMod val="60000"/>
                              <a:lumOff val="40000"/>
                            </a:schemeClr>
                          </a:solidFill>
                        </a:rPr>
                        <a:t>Introducció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ca-ES" sz="1800" dirty="0"/>
                        <a:t>Característiques del Negoci</a:t>
                      </a:r>
                    </a:p>
                    <a:p>
                      <a:pPr algn="ctr"/>
                      <a:endParaRPr lang="ca-ES" sz="1800" dirty="0"/>
                    </a:p>
                    <a:p>
                      <a:pPr algn="ctr"/>
                      <a:r>
                        <a:rPr lang="ca-ES" sz="3200" dirty="0"/>
                        <a:t>Què?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lvl="0" indent="0" algn="ctr" defTabSz="1020445" rtl="0" eaLnBrk="1" fontAlgn="auto" latinLnBrk="0" hangingPunct="1">
                        <a:lnSpc>
                          <a:spcPct val="100000"/>
                        </a:lnSpc>
                        <a:spcBef>
                          <a:spcPts val="0"/>
                        </a:spcBef>
                        <a:spcAft>
                          <a:spcPts val="0"/>
                        </a:spcAft>
                        <a:buClrTx/>
                        <a:buSzTx/>
                        <a:buFontTx/>
                        <a:buNone/>
                        <a:tabLst/>
                        <a:defRPr/>
                      </a:pPr>
                      <a:r>
                        <a:rPr lang="ca-ES" sz="1800" dirty="0"/>
                        <a:t>Gestió </a:t>
                      </a:r>
                    </a:p>
                    <a:p>
                      <a:pPr marL="0" marR="0" lvl="0" indent="0" algn="ctr" defTabSz="1020445" rtl="0" eaLnBrk="1" fontAlgn="auto" latinLnBrk="0" hangingPunct="1">
                        <a:lnSpc>
                          <a:spcPct val="100000"/>
                        </a:lnSpc>
                        <a:spcBef>
                          <a:spcPts val="0"/>
                        </a:spcBef>
                        <a:spcAft>
                          <a:spcPts val="0"/>
                        </a:spcAft>
                        <a:buClrTx/>
                        <a:buSzTx/>
                        <a:buFontTx/>
                        <a:buNone/>
                        <a:tabLst/>
                        <a:defRPr/>
                      </a:pPr>
                      <a:r>
                        <a:rPr lang="ca-ES" sz="1800" dirty="0"/>
                        <a:t>del Negoci</a:t>
                      </a:r>
                    </a:p>
                    <a:p>
                      <a:pPr marL="0" marR="0" lvl="0" indent="0" algn="ctr" defTabSz="1020445" rtl="0" eaLnBrk="1" fontAlgn="auto" latinLnBrk="0" hangingPunct="1">
                        <a:lnSpc>
                          <a:spcPct val="100000"/>
                        </a:lnSpc>
                        <a:spcBef>
                          <a:spcPts val="0"/>
                        </a:spcBef>
                        <a:spcAft>
                          <a:spcPts val="0"/>
                        </a:spcAft>
                        <a:buClrTx/>
                        <a:buSzTx/>
                        <a:buFontTx/>
                        <a:buNone/>
                        <a:tabLst/>
                        <a:defRPr/>
                      </a:pPr>
                      <a:endParaRPr lang="ca-ES" sz="1800" dirty="0"/>
                    </a:p>
                    <a:p>
                      <a:pPr marL="0" marR="0" lvl="0" indent="0" algn="ctr" defTabSz="1020445" rtl="0" eaLnBrk="1" fontAlgn="auto" latinLnBrk="0" hangingPunct="1">
                        <a:lnSpc>
                          <a:spcPct val="100000"/>
                        </a:lnSpc>
                        <a:spcBef>
                          <a:spcPts val="0"/>
                        </a:spcBef>
                        <a:spcAft>
                          <a:spcPts val="0"/>
                        </a:spcAft>
                        <a:buClrTx/>
                        <a:buSzTx/>
                        <a:buFontTx/>
                        <a:buNone/>
                        <a:tabLst/>
                        <a:defRPr/>
                      </a:pPr>
                      <a:r>
                        <a:rPr lang="ca-ES" sz="3200" dirty="0"/>
                        <a:t>Com?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ca-ES" dirty="0">
                          <a:solidFill>
                            <a:schemeClr val="tx2">
                              <a:lumMod val="60000"/>
                              <a:lumOff val="40000"/>
                            </a:schemeClr>
                          </a:solidFill>
                        </a:rPr>
                        <a:t>Pla de Negoci</a:t>
                      </a:r>
                    </a:p>
                    <a:p>
                      <a:pPr algn="ctr"/>
                      <a:r>
                        <a:rPr lang="ca-ES" dirty="0">
                          <a:solidFill>
                            <a:schemeClr val="tx2">
                              <a:lumMod val="60000"/>
                              <a:lumOff val="40000"/>
                            </a:schemeClr>
                          </a:solidFill>
                        </a:rPr>
                        <a:t>Esquema general</a:t>
                      </a:r>
                      <a:endParaRPr lang="ca-E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34324506"/>
                  </a:ext>
                </a:extLst>
              </a:tr>
            </a:tbl>
          </a:graphicData>
        </a:graphic>
      </p:graphicFrame>
      <p:sp>
        <p:nvSpPr>
          <p:cNvPr id="10" name="Rectangle 9">
            <a:extLst>
              <a:ext uri="{FF2B5EF4-FFF2-40B4-BE49-F238E27FC236}">
                <a16:creationId xmlns:a16="http://schemas.microsoft.com/office/drawing/2014/main" id="{97B225E8-EE75-C544-8111-31E23B2F010F}"/>
              </a:ext>
            </a:extLst>
          </p:cNvPr>
          <p:cNvSpPr/>
          <p:nvPr/>
        </p:nvSpPr>
        <p:spPr>
          <a:xfrm>
            <a:off x="4335378" y="1975549"/>
            <a:ext cx="1949512" cy="1516373"/>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a:p>
        </p:txBody>
      </p:sp>
    </p:spTree>
    <p:extLst>
      <p:ext uri="{BB962C8B-B14F-4D97-AF65-F5344CB8AC3E}">
        <p14:creationId xmlns:p14="http://schemas.microsoft.com/office/powerpoint/2010/main" val="3005047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49A20-44D1-355F-1BA5-94D4BC90BC6E}"/>
            </a:ext>
          </a:extLst>
        </p:cNvPr>
        <p:cNvGrpSpPr/>
        <p:nvPr/>
      </p:nvGrpSpPr>
      <p:grpSpPr>
        <a:xfrm>
          <a:off x="0" y="0"/>
          <a:ext cx="0" cy="0"/>
          <a:chOff x="0" y="0"/>
          <a:chExt cx="0" cy="0"/>
        </a:xfrm>
      </p:grpSpPr>
      <p:pic>
        <p:nvPicPr>
          <p:cNvPr id="10" name="Google Shape;506;p7" descr="A person writing on a piece of paper&#10;&#10;Description automatically generated with medium confidence">
            <a:extLst>
              <a:ext uri="{FF2B5EF4-FFF2-40B4-BE49-F238E27FC236}">
                <a16:creationId xmlns:a16="http://schemas.microsoft.com/office/drawing/2014/main" id="{C5621B73-8F26-E158-2E29-46AD83A96519}"/>
              </a:ext>
            </a:extLst>
          </p:cNvPr>
          <p:cNvPicPr preferRelativeResize="0"/>
          <p:nvPr/>
        </p:nvPicPr>
        <p:blipFill rotWithShape="1">
          <a:blip r:embed="rId3">
            <a:alphaModFix/>
          </a:blip>
          <a:srcRect l="5481" t="12931" r="16837" b="1367"/>
          <a:stretch/>
        </p:blipFill>
        <p:spPr>
          <a:xfrm>
            <a:off x="8647889" y="1746743"/>
            <a:ext cx="3544111" cy="4119035"/>
          </a:xfrm>
          <a:prstGeom prst="rect">
            <a:avLst/>
          </a:prstGeom>
          <a:noFill/>
          <a:ln>
            <a:noFill/>
          </a:ln>
        </p:spPr>
      </p:pic>
      <p:sp>
        <p:nvSpPr>
          <p:cNvPr id="3" name="QuadreDeText 4">
            <a:extLst>
              <a:ext uri="{FF2B5EF4-FFF2-40B4-BE49-F238E27FC236}">
                <a16:creationId xmlns:a16="http://schemas.microsoft.com/office/drawing/2014/main" id="{0F279298-CE93-4242-B669-FB022CCCFEA8}"/>
              </a:ext>
            </a:extLst>
          </p:cNvPr>
          <p:cNvSpPr txBox="1"/>
          <p:nvPr/>
        </p:nvSpPr>
        <p:spPr>
          <a:xfrm>
            <a:off x="285671" y="1077267"/>
            <a:ext cx="6004558" cy="492443"/>
          </a:xfrm>
          <a:prstGeom prst="rect">
            <a:avLst/>
          </a:prstGeom>
          <a:noFill/>
        </p:spPr>
        <p:txBody>
          <a:bodyPr wrap="square" rtlCol="0">
            <a:spAutoFit/>
          </a:bodyPr>
          <a:lstStyle/>
          <a:p>
            <a:r>
              <a:rPr lang="ca-ES" sz="2600" b="1" spc="23" dirty="0">
                <a:solidFill>
                  <a:srgbClr val="61D4FF"/>
                </a:solidFill>
                <a:latin typeface="Quattrocento Sans" panose="020B0502050000020003" pitchFamily="34" charset="0"/>
              </a:rPr>
              <a:t>Gestió del negoci.</a:t>
            </a:r>
          </a:p>
        </p:txBody>
      </p:sp>
      <p:sp>
        <p:nvSpPr>
          <p:cNvPr id="5" name="CuadroTexto 4">
            <a:extLst>
              <a:ext uri="{FF2B5EF4-FFF2-40B4-BE49-F238E27FC236}">
                <a16:creationId xmlns:a16="http://schemas.microsoft.com/office/drawing/2014/main" id="{B6B1E18A-B4ED-9D41-88E7-B2897A6CC97D}"/>
              </a:ext>
            </a:extLst>
          </p:cNvPr>
          <p:cNvSpPr txBox="1"/>
          <p:nvPr/>
        </p:nvSpPr>
        <p:spPr>
          <a:xfrm>
            <a:off x="503549" y="1746744"/>
            <a:ext cx="10167053" cy="3359061"/>
          </a:xfrm>
          <a:prstGeom prst="rect">
            <a:avLst/>
          </a:prstGeom>
          <a:noFill/>
        </p:spPr>
        <p:txBody>
          <a:bodyPr wrap="square" rtlCol="0">
            <a:spAutoFit/>
          </a:bodyPr>
          <a:lstStyle/>
          <a:p>
            <a:pPr>
              <a:lnSpc>
                <a:spcPct val="150000"/>
              </a:lnSpc>
            </a:pPr>
            <a:r>
              <a:rPr lang="ca-ES" sz="2400" dirty="0">
                <a:latin typeface="Quattrocento Sans" panose="020B0502050000020003" pitchFamily="34" charset="0"/>
              </a:rPr>
              <a:t>Fins ara s’ha vist el </a:t>
            </a:r>
            <a:r>
              <a:rPr lang="ca-ES" sz="2400" b="1" dirty="0">
                <a:latin typeface="Quattrocento Sans" panose="020B0502050000020003" pitchFamily="34" charset="0"/>
              </a:rPr>
              <a:t>QUÈ</a:t>
            </a:r>
            <a:r>
              <a:rPr lang="ca-ES" sz="2400" dirty="0">
                <a:latin typeface="Quattrocento Sans" panose="020B0502050000020003" pitchFamily="34" charset="0"/>
              </a:rPr>
              <a:t> de la nostra empresa.</a:t>
            </a:r>
          </a:p>
          <a:p>
            <a:pPr>
              <a:lnSpc>
                <a:spcPct val="150000"/>
              </a:lnSpc>
            </a:pPr>
            <a:endParaRPr lang="ca-ES" sz="2400" dirty="0">
              <a:latin typeface="Quattrocento Sans" panose="020B0502050000020003" pitchFamily="34" charset="0"/>
            </a:endParaRPr>
          </a:p>
          <a:p>
            <a:pPr>
              <a:lnSpc>
                <a:spcPct val="150000"/>
              </a:lnSpc>
            </a:pPr>
            <a:r>
              <a:rPr lang="ca-ES" sz="2400" dirty="0">
                <a:latin typeface="Quattrocento Sans" panose="020B0502050000020003" pitchFamily="34" charset="0"/>
              </a:rPr>
              <a:t>Ara es veurà </a:t>
            </a:r>
            <a:r>
              <a:rPr lang="ca-ES" sz="2400" b="1" dirty="0">
                <a:latin typeface="Quattrocento Sans" panose="020B0502050000020003" pitchFamily="34" charset="0"/>
              </a:rPr>
              <a:t>COM</a:t>
            </a:r>
            <a:r>
              <a:rPr lang="ca-ES" sz="2400" dirty="0">
                <a:latin typeface="Quattrocento Sans" panose="020B0502050000020003" pitchFamily="34" charset="0"/>
              </a:rPr>
              <a:t> es desenvoluparà en nostre negoci</a:t>
            </a:r>
          </a:p>
          <a:p>
            <a:pPr marL="1066773" lvl="1" indent="-457189">
              <a:lnSpc>
                <a:spcPct val="150000"/>
              </a:lnSpc>
              <a:buFont typeface="Arial" panose="020B0604020202020204" pitchFamily="34" charset="0"/>
              <a:buChar char="•"/>
            </a:pPr>
            <a:r>
              <a:rPr lang="ca-ES" sz="2400" b="1" dirty="0">
                <a:latin typeface="Quattrocento Sans" panose="020B0502050000020003" pitchFamily="34" charset="0"/>
              </a:rPr>
              <a:t>Com</a:t>
            </a:r>
            <a:r>
              <a:rPr lang="ca-ES" sz="2400" dirty="0">
                <a:latin typeface="Quattrocento Sans" panose="020B0502050000020003" pitchFamily="34" charset="0"/>
              </a:rPr>
              <a:t> es durà a terme el nostre dia a dia?</a:t>
            </a:r>
          </a:p>
          <a:p>
            <a:pPr marL="1066773" lvl="1" indent="-457189">
              <a:lnSpc>
                <a:spcPct val="150000"/>
              </a:lnSpc>
              <a:buFont typeface="Arial" panose="020B0604020202020204" pitchFamily="34" charset="0"/>
              <a:buChar char="•"/>
            </a:pPr>
            <a:r>
              <a:rPr lang="ca-ES" sz="2400" b="1" dirty="0">
                <a:latin typeface="Quattrocento Sans" panose="020B0502050000020003" pitchFamily="34" charset="0"/>
              </a:rPr>
              <a:t>Com</a:t>
            </a:r>
            <a:r>
              <a:rPr lang="ca-ES" sz="2400" dirty="0">
                <a:latin typeface="Quattrocento Sans" panose="020B0502050000020003" pitchFamily="34" charset="0"/>
              </a:rPr>
              <a:t> asseguraré la viabilitat econòmica?</a:t>
            </a:r>
          </a:p>
          <a:p>
            <a:pPr marL="1066773" lvl="1" indent="-457189">
              <a:lnSpc>
                <a:spcPct val="150000"/>
              </a:lnSpc>
              <a:buFont typeface="Arial" panose="020B0604020202020204" pitchFamily="34" charset="0"/>
              <a:buChar char="•"/>
            </a:pPr>
            <a:r>
              <a:rPr lang="ca-ES" sz="2400" b="1" dirty="0">
                <a:latin typeface="Quattrocento Sans" panose="020B0502050000020003" pitchFamily="34" charset="0"/>
              </a:rPr>
              <a:t>Com</a:t>
            </a:r>
            <a:r>
              <a:rPr lang="ca-ES" sz="2400" dirty="0">
                <a:latin typeface="Quattrocento Sans" panose="020B0502050000020003" pitchFamily="34" charset="0"/>
              </a:rPr>
              <a:t> tractaré els riscos potencials?</a:t>
            </a:r>
          </a:p>
        </p:txBody>
      </p:sp>
      <p:sp>
        <p:nvSpPr>
          <p:cNvPr id="11" name="Google Shape;507;p7">
            <a:extLst>
              <a:ext uri="{FF2B5EF4-FFF2-40B4-BE49-F238E27FC236}">
                <a16:creationId xmlns:a16="http://schemas.microsoft.com/office/drawing/2014/main" id="{43730629-243D-16AC-138B-5981134B1F08}"/>
              </a:ext>
            </a:extLst>
          </p:cNvPr>
          <p:cNvSpPr txBox="1"/>
          <p:nvPr/>
        </p:nvSpPr>
        <p:spPr>
          <a:xfrm>
            <a:off x="8647888" y="1746743"/>
            <a:ext cx="3544111" cy="4119036"/>
          </a:xfrm>
          <a:prstGeom prst="rect">
            <a:avLst/>
          </a:prstGeom>
          <a:gradFill>
            <a:gsLst>
              <a:gs pos="0">
                <a:srgbClr val="009AD8">
                  <a:alpha val="7058"/>
                </a:srgbClr>
              </a:gs>
              <a:gs pos="18000">
                <a:srgbClr val="009AD8">
                  <a:alpha val="7058"/>
                </a:srgbClr>
              </a:gs>
              <a:gs pos="71000">
                <a:srgbClr val="4ABDF0">
                  <a:alpha val="45882"/>
                </a:srgbClr>
              </a:gs>
              <a:gs pos="87000">
                <a:srgbClr val="4ABDF0">
                  <a:alpha val="50980"/>
                </a:srgbClr>
              </a:gs>
              <a:gs pos="100000">
                <a:srgbClr val="4ABDF0">
                  <a:alpha val="83137"/>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b="0" i="0" u="none" strike="noStrike" cap="none">
                <a:solidFill>
                  <a:srgbClr val="FFFFFF"/>
                </a:solidFill>
                <a:latin typeface="Quattrocento Sans"/>
                <a:ea typeface="Quattrocento Sans"/>
                <a:cs typeface="Quattrocento Sans"/>
                <a:sym typeface="Quattrocento Sans"/>
              </a:rPr>
              <a:t>.</a:t>
            </a:r>
            <a:endParaRPr sz="1400" b="0" i="0" u="none" strike="noStrike" cap="none">
              <a:solidFill>
                <a:srgbClr val="000000"/>
              </a:solidFill>
              <a:latin typeface="Arial"/>
              <a:ea typeface="Arial"/>
              <a:cs typeface="Arial"/>
              <a:sym typeface="Arial"/>
            </a:endParaRPr>
          </a:p>
        </p:txBody>
      </p:sp>
      <p:sp>
        <p:nvSpPr>
          <p:cNvPr id="2" name="Google Shape;110;p3">
            <a:extLst>
              <a:ext uri="{FF2B5EF4-FFF2-40B4-BE49-F238E27FC236}">
                <a16:creationId xmlns:a16="http://schemas.microsoft.com/office/drawing/2014/main" id="{ADD4DB78-111C-DAC8-B0BF-34F7A4A59632}"/>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23</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227601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487D2-7C55-A9C2-58A3-D15706BC2792}"/>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47D39562-9C8B-2F46-A545-0217932AD9B7}"/>
              </a:ext>
            </a:extLst>
          </p:cNvPr>
          <p:cNvPicPr>
            <a:picLocks noChangeAspect="1"/>
          </p:cNvPicPr>
          <p:nvPr/>
        </p:nvPicPr>
        <p:blipFill>
          <a:blip r:embed="rId3">
            <a:extLst>
              <a:ext uri="{28A0092B-C50C-407E-A947-70E740481C1C}">
                <a14:useLocalDpi xmlns:a14="http://schemas.microsoft.com/office/drawing/2010/main" val="0"/>
              </a:ext>
            </a:extLst>
          </a:blip>
          <a:srcRect l="11199" r="40511"/>
          <a:stretch/>
        </p:blipFill>
        <p:spPr>
          <a:xfrm>
            <a:off x="8880309" y="1398183"/>
            <a:ext cx="3311691" cy="5459817"/>
          </a:xfrm>
          <a:prstGeom prst="rect">
            <a:avLst/>
          </a:prstGeom>
        </p:spPr>
      </p:pic>
      <p:sp>
        <p:nvSpPr>
          <p:cNvPr id="3" name="QuadreDeText 4">
            <a:extLst>
              <a:ext uri="{FF2B5EF4-FFF2-40B4-BE49-F238E27FC236}">
                <a16:creationId xmlns:a16="http://schemas.microsoft.com/office/drawing/2014/main" id="{5BDAC480-D71B-754D-A0E0-3F02159A0E42}"/>
              </a:ext>
            </a:extLst>
          </p:cNvPr>
          <p:cNvSpPr txBox="1"/>
          <p:nvPr/>
        </p:nvSpPr>
        <p:spPr>
          <a:xfrm>
            <a:off x="377507" y="957943"/>
            <a:ext cx="6004558" cy="492443"/>
          </a:xfrm>
          <a:prstGeom prst="rect">
            <a:avLst/>
          </a:prstGeom>
          <a:noFill/>
        </p:spPr>
        <p:txBody>
          <a:bodyPr wrap="square" rtlCol="0">
            <a:spAutoFit/>
          </a:bodyPr>
          <a:lstStyle/>
          <a:p>
            <a:r>
              <a:rPr lang="ca-ES" sz="2600" b="1" spc="23" dirty="0">
                <a:solidFill>
                  <a:srgbClr val="61D4FF"/>
                </a:solidFill>
                <a:latin typeface="Quattrocento Sans" panose="020B0502050000020003" pitchFamily="34" charset="0"/>
              </a:rPr>
              <a:t>Pla Operatiu</a:t>
            </a:r>
            <a:endParaRPr lang="ca-ES" sz="2400" dirty="0">
              <a:solidFill>
                <a:srgbClr val="0070C0"/>
              </a:solidFill>
            </a:endParaRPr>
          </a:p>
        </p:txBody>
      </p:sp>
      <p:sp>
        <p:nvSpPr>
          <p:cNvPr id="5" name="CuadroTexto 4">
            <a:extLst>
              <a:ext uri="{FF2B5EF4-FFF2-40B4-BE49-F238E27FC236}">
                <a16:creationId xmlns:a16="http://schemas.microsoft.com/office/drawing/2014/main" id="{EAC66D83-7BCF-714A-9307-0DECCDE9ECE8}"/>
              </a:ext>
            </a:extLst>
          </p:cNvPr>
          <p:cNvSpPr txBox="1"/>
          <p:nvPr/>
        </p:nvSpPr>
        <p:spPr>
          <a:xfrm>
            <a:off x="790575" y="1628507"/>
            <a:ext cx="8089732" cy="4524315"/>
          </a:xfrm>
          <a:prstGeom prst="rect">
            <a:avLst/>
          </a:prstGeom>
          <a:noFill/>
        </p:spPr>
        <p:txBody>
          <a:bodyPr wrap="square" rtlCol="0">
            <a:spAutoFit/>
          </a:bodyPr>
          <a:lstStyle/>
          <a:p>
            <a:pPr>
              <a:lnSpc>
                <a:spcPct val="150000"/>
              </a:lnSpc>
            </a:pPr>
            <a:r>
              <a:rPr lang="ca-ES" sz="2400" b="1" dirty="0">
                <a:latin typeface="Quattrocento Sans" panose="020B0502050000020003" pitchFamily="34" charset="0"/>
              </a:rPr>
              <a:t>ORGANIZACIÓ</a:t>
            </a:r>
          </a:p>
          <a:p>
            <a:pPr marL="914400" lvl="1" indent="-457200">
              <a:buFont typeface="Arial" panose="020B0604020202020204" pitchFamily="34" charset="0"/>
              <a:buChar char="•"/>
            </a:pPr>
            <a:r>
              <a:rPr lang="ca-ES" sz="2400" dirty="0">
                <a:latin typeface="Quattrocento Sans" panose="020B0502050000020003" pitchFamily="34" charset="0"/>
              </a:rPr>
              <a:t>Activitats i Tasques</a:t>
            </a:r>
          </a:p>
          <a:p>
            <a:pPr marL="914400" lvl="1" indent="-457200">
              <a:buFont typeface="Arial" panose="020B0604020202020204" pitchFamily="34" charset="0"/>
              <a:buChar char="•"/>
            </a:pPr>
            <a:r>
              <a:rPr lang="ca-ES" sz="2400" dirty="0">
                <a:latin typeface="Quattrocento Sans" panose="020B0502050000020003" pitchFamily="34" charset="0"/>
              </a:rPr>
              <a:t>Jerarquia</a:t>
            </a:r>
          </a:p>
          <a:p>
            <a:pPr lvl="1"/>
            <a:endParaRPr lang="ca-ES" sz="2400" dirty="0">
              <a:latin typeface="Quattrocento Sans" panose="020B0502050000020003" pitchFamily="34" charset="0"/>
            </a:endParaRPr>
          </a:p>
          <a:p>
            <a:pPr>
              <a:lnSpc>
                <a:spcPct val="150000"/>
              </a:lnSpc>
            </a:pPr>
            <a:r>
              <a:rPr lang="ca-ES" sz="2400" b="1" dirty="0">
                <a:latin typeface="Quattrocento Sans" panose="020B0502050000020003" pitchFamily="34" charset="0"/>
              </a:rPr>
              <a:t>DEFINICIÓ DELS PROCESOS OPERATIUS</a:t>
            </a:r>
          </a:p>
          <a:p>
            <a:pPr>
              <a:lnSpc>
                <a:spcPct val="150000"/>
              </a:lnSpc>
            </a:pPr>
            <a:endParaRPr lang="ca-ES" sz="2400" b="1" dirty="0">
              <a:latin typeface="Quattrocento Sans" panose="020B0502050000020003" pitchFamily="34" charset="0"/>
            </a:endParaRPr>
          </a:p>
          <a:p>
            <a:pPr>
              <a:lnSpc>
                <a:spcPct val="150000"/>
              </a:lnSpc>
            </a:pPr>
            <a:r>
              <a:rPr lang="ca-ES" sz="2400" b="1" dirty="0">
                <a:latin typeface="Quattrocento Sans" panose="020B0502050000020003" pitchFamily="34" charset="0"/>
              </a:rPr>
              <a:t>EQUIP</a:t>
            </a:r>
          </a:p>
          <a:p>
            <a:pPr marL="914400" lvl="1" indent="-457200">
              <a:buFont typeface="Arial" panose="020B0604020202020204" pitchFamily="34" charset="0"/>
              <a:buChar char="•"/>
            </a:pPr>
            <a:r>
              <a:rPr lang="ca-ES" sz="2400" dirty="0">
                <a:latin typeface="Quattrocento Sans" panose="020B0502050000020003" pitchFamily="34" charset="0"/>
              </a:rPr>
              <a:t>Número de persones que necessito</a:t>
            </a:r>
          </a:p>
          <a:p>
            <a:pPr marL="914400" lvl="1" indent="-457200">
              <a:buFont typeface="Arial" panose="020B0604020202020204" pitchFamily="34" charset="0"/>
              <a:buChar char="•"/>
            </a:pPr>
            <a:r>
              <a:rPr lang="ca-ES" sz="2400" dirty="0">
                <a:latin typeface="Quattrocento Sans" panose="020B0502050000020003" pitchFamily="34" charset="0"/>
              </a:rPr>
              <a:t>Funcions de cada persona</a:t>
            </a:r>
          </a:p>
          <a:p>
            <a:pPr marL="914400" lvl="1" indent="-457200">
              <a:buFont typeface="Arial" panose="020B0604020202020204" pitchFamily="34" charset="0"/>
              <a:buChar char="•"/>
            </a:pPr>
            <a:r>
              <a:rPr lang="ca-ES" sz="2400" dirty="0">
                <a:latin typeface="Quattrocento Sans" panose="020B0502050000020003" pitchFamily="34" charset="0"/>
              </a:rPr>
              <a:t>Selecció, capacitació i entrenament de l’equip</a:t>
            </a:r>
          </a:p>
        </p:txBody>
      </p:sp>
      <p:sp>
        <p:nvSpPr>
          <p:cNvPr id="8" name="Google Shape;507;p7">
            <a:extLst>
              <a:ext uri="{FF2B5EF4-FFF2-40B4-BE49-F238E27FC236}">
                <a16:creationId xmlns:a16="http://schemas.microsoft.com/office/drawing/2014/main" id="{9ACD3E7C-7374-1927-FB58-6C434621BFAC}"/>
              </a:ext>
            </a:extLst>
          </p:cNvPr>
          <p:cNvSpPr txBox="1"/>
          <p:nvPr/>
        </p:nvSpPr>
        <p:spPr>
          <a:xfrm>
            <a:off x="8880308" y="1398183"/>
            <a:ext cx="3311691" cy="5459817"/>
          </a:xfrm>
          <a:prstGeom prst="rect">
            <a:avLst/>
          </a:prstGeom>
          <a:gradFill>
            <a:gsLst>
              <a:gs pos="0">
                <a:srgbClr val="009AD8">
                  <a:alpha val="7058"/>
                </a:srgbClr>
              </a:gs>
              <a:gs pos="18000">
                <a:srgbClr val="009AD8">
                  <a:alpha val="7058"/>
                </a:srgbClr>
              </a:gs>
              <a:gs pos="71000">
                <a:srgbClr val="4ABDF0">
                  <a:alpha val="45882"/>
                </a:srgbClr>
              </a:gs>
              <a:gs pos="87000">
                <a:srgbClr val="4ABDF0">
                  <a:alpha val="50980"/>
                </a:srgbClr>
              </a:gs>
              <a:gs pos="100000">
                <a:srgbClr val="4ABDF0">
                  <a:alpha val="83137"/>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b="0" i="0" u="none" strike="noStrike" cap="none">
                <a:solidFill>
                  <a:srgbClr val="FFFFFF"/>
                </a:solidFill>
                <a:latin typeface="Quattrocento Sans"/>
                <a:ea typeface="Quattrocento Sans"/>
                <a:cs typeface="Quattrocento Sans"/>
                <a:sym typeface="Quattrocento Sans"/>
              </a:rPr>
              <a:t>.</a:t>
            </a:r>
            <a:endParaRPr sz="1400" b="0" i="0" u="none" strike="noStrike" cap="none">
              <a:solidFill>
                <a:srgbClr val="000000"/>
              </a:solidFill>
              <a:latin typeface="Arial"/>
              <a:ea typeface="Arial"/>
              <a:cs typeface="Arial"/>
              <a:sym typeface="Arial"/>
            </a:endParaRPr>
          </a:p>
        </p:txBody>
      </p:sp>
      <p:sp>
        <p:nvSpPr>
          <p:cNvPr id="2" name="Google Shape;110;p3">
            <a:extLst>
              <a:ext uri="{FF2B5EF4-FFF2-40B4-BE49-F238E27FC236}">
                <a16:creationId xmlns:a16="http://schemas.microsoft.com/office/drawing/2014/main" id="{11C49F05-5153-E733-E585-851BE0C308C6}"/>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24</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744458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8D9A8-93D0-6B84-0C5B-ABF01DE4AAF9}"/>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4497C2DE-634C-E541-8523-F26AD3DBFABA}"/>
              </a:ext>
            </a:extLst>
          </p:cNvPr>
          <p:cNvSpPr txBox="1"/>
          <p:nvPr/>
        </p:nvSpPr>
        <p:spPr>
          <a:xfrm>
            <a:off x="250960" y="905740"/>
            <a:ext cx="6004558" cy="492443"/>
          </a:xfrm>
          <a:prstGeom prst="rect">
            <a:avLst/>
          </a:prstGeom>
          <a:noFill/>
        </p:spPr>
        <p:txBody>
          <a:bodyPr wrap="square" rtlCol="0">
            <a:spAutoFit/>
          </a:bodyPr>
          <a:lstStyle/>
          <a:p>
            <a:r>
              <a:rPr lang="ca-ES" sz="2600" b="1" spc="23" dirty="0">
                <a:solidFill>
                  <a:srgbClr val="61D4FF"/>
                </a:solidFill>
                <a:latin typeface="Quattrocento Sans" panose="020B0502050000020003" pitchFamily="34" charset="0"/>
              </a:rPr>
              <a:t>Processos operatius</a:t>
            </a:r>
            <a:endParaRPr lang="ca-ES" sz="2400" dirty="0">
              <a:solidFill>
                <a:srgbClr val="0070C0"/>
              </a:solidFill>
            </a:endParaRPr>
          </a:p>
        </p:txBody>
      </p:sp>
      <p:pic>
        <p:nvPicPr>
          <p:cNvPr id="5" name="Imagen 4">
            <a:extLst>
              <a:ext uri="{FF2B5EF4-FFF2-40B4-BE49-F238E27FC236}">
                <a16:creationId xmlns:a16="http://schemas.microsoft.com/office/drawing/2014/main" id="{BC42D712-F42B-5C4C-8B60-7F593F1DAF7B}"/>
              </a:ext>
            </a:extLst>
          </p:cNvPr>
          <p:cNvPicPr>
            <a:picLocks noChangeAspect="1"/>
          </p:cNvPicPr>
          <p:nvPr/>
        </p:nvPicPr>
        <p:blipFill>
          <a:blip r:embed="rId3">
            <a:extLst>
              <a:ext uri="{28A0092B-C50C-407E-A947-70E740481C1C}">
                <a14:useLocalDpi xmlns:a14="http://schemas.microsoft.com/office/drawing/2010/main" val="0"/>
              </a:ext>
            </a:extLst>
          </a:blip>
          <a:srcRect l="32879" t="-415" r="17551" b="6693"/>
          <a:stretch/>
        </p:blipFill>
        <p:spPr>
          <a:xfrm>
            <a:off x="9360363" y="1352770"/>
            <a:ext cx="2831637" cy="5505222"/>
          </a:xfrm>
          <a:prstGeom prst="rect">
            <a:avLst/>
          </a:prstGeom>
        </p:spPr>
      </p:pic>
      <p:sp>
        <p:nvSpPr>
          <p:cNvPr id="6" name="TextBox 6">
            <a:extLst>
              <a:ext uri="{FF2B5EF4-FFF2-40B4-BE49-F238E27FC236}">
                <a16:creationId xmlns:a16="http://schemas.microsoft.com/office/drawing/2014/main" id="{D77A02A1-B6AD-E846-8DD3-22C1512DDED7}"/>
              </a:ext>
            </a:extLst>
          </p:cNvPr>
          <p:cNvSpPr txBox="1">
            <a:spLocks noChangeAspect="1"/>
          </p:cNvSpPr>
          <p:nvPr/>
        </p:nvSpPr>
        <p:spPr>
          <a:xfrm>
            <a:off x="610631" y="1509991"/>
            <a:ext cx="5714120" cy="574508"/>
          </a:xfrm>
          <a:prstGeom prst="rect">
            <a:avLst/>
          </a:prstGeom>
        </p:spPr>
        <p:txBody>
          <a:bodyPr vert="horz" lIns="91440" tIns="45720" rIns="91440" bIns="45720" rtlCol="0" anchor="ctr">
            <a:normAutofit/>
          </a:bodyPr>
          <a:lstStyle>
            <a:defPPr>
              <a:defRPr lang="es-ES"/>
            </a:defPPr>
            <a:lvl1pPr algn="ctr">
              <a:spcBef>
                <a:spcPct val="0"/>
              </a:spcBef>
              <a:defRPr sz="2000" b="1">
                <a:latin typeface="Poppins" panose="00000500000000000000" pitchFamily="2" charset="0"/>
                <a:ea typeface="+mj-ea"/>
                <a:cs typeface="Poppins" panose="00000500000000000000" pitchFamily="2" charset="0"/>
              </a:defRPr>
            </a:lvl1pPr>
          </a:lstStyle>
          <a:p>
            <a:pPr algn="l"/>
            <a:r>
              <a:rPr lang="ca-ES" sz="2667" dirty="0">
                <a:latin typeface="+mn-lt"/>
                <a:sym typeface="Helvetica"/>
              </a:rPr>
              <a:t>VIABILITAT TÉCNICA</a:t>
            </a:r>
          </a:p>
        </p:txBody>
      </p:sp>
      <p:sp>
        <p:nvSpPr>
          <p:cNvPr id="7" name="CuadroTexto 6">
            <a:extLst>
              <a:ext uri="{FF2B5EF4-FFF2-40B4-BE49-F238E27FC236}">
                <a16:creationId xmlns:a16="http://schemas.microsoft.com/office/drawing/2014/main" id="{81258F0D-7FE7-9044-8254-20BED382DBB9}"/>
              </a:ext>
            </a:extLst>
          </p:cNvPr>
          <p:cNvSpPr txBox="1"/>
          <p:nvPr/>
        </p:nvSpPr>
        <p:spPr>
          <a:xfrm>
            <a:off x="514271" y="2236810"/>
            <a:ext cx="8640960" cy="34573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457189" hangingPunct="0">
              <a:lnSpc>
                <a:spcPct val="150000"/>
              </a:lnSpc>
            </a:pPr>
            <a:r>
              <a:rPr lang="ca-ES" sz="2400" dirty="0">
                <a:solidFill>
                  <a:schemeClr val="tx1">
                    <a:lumMod val="75000"/>
                    <a:lumOff val="25000"/>
                  </a:schemeClr>
                </a:solidFill>
                <a:latin typeface="Quattrocento Sans" panose="020B0502050000020003" pitchFamily="34" charset="0"/>
                <a:cs typeface="Poppins"/>
                <a:sym typeface="Helvetica"/>
              </a:rPr>
              <a:t>En els processos operatius cal assegurar-se de la VIABILITAT DE LES OPERACIONS que s’ha de realitzar</a:t>
            </a:r>
          </a:p>
          <a:p>
            <a:pPr marL="838179" indent="-457189" defTabSz="457189" hangingPunct="0">
              <a:spcBef>
                <a:spcPts val="800"/>
              </a:spcBef>
              <a:buFont typeface="Arial" panose="020B0604020202020204" pitchFamily="34" charset="0"/>
              <a:buChar char="•"/>
            </a:pPr>
            <a:r>
              <a:rPr lang="ca-ES" sz="2400" dirty="0">
                <a:solidFill>
                  <a:schemeClr val="tx1">
                    <a:lumMod val="75000"/>
                    <a:lumOff val="25000"/>
                  </a:schemeClr>
                </a:solidFill>
                <a:latin typeface="Quattrocento Sans" panose="020B0502050000020003" pitchFamily="34" charset="0"/>
                <a:cs typeface="Poppins"/>
                <a:sym typeface="Helvetica"/>
              </a:rPr>
              <a:t>La capacitació per realitzar les operacions necessàries</a:t>
            </a:r>
          </a:p>
          <a:p>
            <a:pPr marL="838179" indent="-457189" defTabSz="457189" hangingPunct="0">
              <a:spcBef>
                <a:spcPts val="800"/>
              </a:spcBef>
              <a:buFont typeface="Arial" panose="020B0604020202020204" pitchFamily="34" charset="0"/>
              <a:buChar char="•"/>
            </a:pPr>
            <a:r>
              <a:rPr lang="ca-ES" sz="2400" dirty="0">
                <a:solidFill>
                  <a:schemeClr val="tx1">
                    <a:lumMod val="75000"/>
                    <a:lumOff val="25000"/>
                  </a:schemeClr>
                </a:solidFill>
                <a:latin typeface="Quattrocento Sans" panose="020B0502050000020003" pitchFamily="34" charset="0"/>
                <a:cs typeface="Poppins"/>
                <a:sym typeface="Helvetica"/>
              </a:rPr>
              <a:t>Els temps de realització</a:t>
            </a:r>
          </a:p>
          <a:p>
            <a:pPr marL="838179" indent="-457189" defTabSz="457189" hangingPunct="0">
              <a:spcBef>
                <a:spcPts val="800"/>
              </a:spcBef>
              <a:buFont typeface="Arial" panose="020B0604020202020204" pitchFamily="34" charset="0"/>
              <a:buChar char="•"/>
            </a:pPr>
            <a:r>
              <a:rPr lang="ca-ES" sz="2400" dirty="0">
                <a:solidFill>
                  <a:schemeClr val="tx1">
                    <a:lumMod val="75000"/>
                    <a:lumOff val="25000"/>
                  </a:schemeClr>
                </a:solidFill>
                <a:latin typeface="Quattrocento Sans" panose="020B0502050000020003" pitchFamily="34" charset="0"/>
                <a:cs typeface="Poppins"/>
                <a:sym typeface="Helvetica"/>
              </a:rPr>
              <a:t>La nostra disponibilitat, la dels nostres col·laboradors i la dels nostres proveïdors</a:t>
            </a:r>
          </a:p>
          <a:p>
            <a:pPr marL="838179" indent="-457189" defTabSz="457189" hangingPunct="0">
              <a:spcBef>
                <a:spcPts val="800"/>
              </a:spcBef>
              <a:buFont typeface="Arial" panose="020B0604020202020204" pitchFamily="34" charset="0"/>
              <a:buChar char="•"/>
            </a:pPr>
            <a:r>
              <a:rPr lang="ca-ES" sz="2400" dirty="0">
                <a:solidFill>
                  <a:schemeClr val="tx1">
                    <a:lumMod val="75000"/>
                    <a:lumOff val="25000"/>
                  </a:schemeClr>
                </a:solidFill>
                <a:latin typeface="Quattrocento Sans" panose="020B0502050000020003" pitchFamily="34" charset="0"/>
                <a:cs typeface="Poppins"/>
                <a:sym typeface="Helvetica"/>
              </a:rPr>
              <a:t>La viabilitat logística i de l’entorn</a:t>
            </a:r>
          </a:p>
        </p:txBody>
      </p:sp>
      <p:sp>
        <p:nvSpPr>
          <p:cNvPr id="9" name="Google Shape;507;p7">
            <a:extLst>
              <a:ext uri="{FF2B5EF4-FFF2-40B4-BE49-F238E27FC236}">
                <a16:creationId xmlns:a16="http://schemas.microsoft.com/office/drawing/2014/main" id="{96273359-ED4B-0F28-2060-16C295208691}"/>
              </a:ext>
            </a:extLst>
          </p:cNvPr>
          <p:cNvSpPr txBox="1"/>
          <p:nvPr/>
        </p:nvSpPr>
        <p:spPr>
          <a:xfrm>
            <a:off x="9360363" y="1398183"/>
            <a:ext cx="2831637" cy="5459817"/>
          </a:xfrm>
          <a:prstGeom prst="rect">
            <a:avLst/>
          </a:prstGeom>
          <a:gradFill>
            <a:gsLst>
              <a:gs pos="0">
                <a:srgbClr val="009AD8">
                  <a:alpha val="7058"/>
                </a:srgbClr>
              </a:gs>
              <a:gs pos="18000">
                <a:srgbClr val="009AD8">
                  <a:alpha val="7058"/>
                </a:srgbClr>
              </a:gs>
              <a:gs pos="71000">
                <a:srgbClr val="4ABDF0">
                  <a:alpha val="45882"/>
                </a:srgbClr>
              </a:gs>
              <a:gs pos="87000">
                <a:srgbClr val="4ABDF0">
                  <a:alpha val="50980"/>
                </a:srgbClr>
              </a:gs>
              <a:gs pos="100000">
                <a:srgbClr val="4ABDF0">
                  <a:alpha val="83137"/>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b="0" i="0" u="none" strike="noStrike" cap="none">
                <a:solidFill>
                  <a:srgbClr val="FFFFFF"/>
                </a:solidFill>
                <a:latin typeface="Quattrocento Sans"/>
                <a:ea typeface="Quattrocento Sans"/>
                <a:cs typeface="Quattrocento Sans"/>
                <a:sym typeface="Quattrocento Sans"/>
              </a:rPr>
              <a:t>.</a:t>
            </a:r>
            <a:endParaRPr sz="1400" b="0" i="0" u="none" strike="noStrike" cap="none">
              <a:solidFill>
                <a:srgbClr val="000000"/>
              </a:solidFill>
              <a:latin typeface="Arial"/>
              <a:ea typeface="Arial"/>
              <a:cs typeface="Arial"/>
              <a:sym typeface="Arial"/>
            </a:endParaRPr>
          </a:p>
        </p:txBody>
      </p:sp>
      <p:sp>
        <p:nvSpPr>
          <p:cNvPr id="2" name="Google Shape;110;p3">
            <a:extLst>
              <a:ext uri="{FF2B5EF4-FFF2-40B4-BE49-F238E27FC236}">
                <a16:creationId xmlns:a16="http://schemas.microsoft.com/office/drawing/2014/main" id="{F0C4721F-AAEF-265D-ADD2-C5CAC0E0456A}"/>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25</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908794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FA079-1B6D-788E-45A1-8D317EAFCAB2}"/>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66ABDA7E-3051-764F-85C0-E1014D887A8E}"/>
              </a:ext>
            </a:extLst>
          </p:cNvPr>
          <p:cNvSpPr txBox="1"/>
          <p:nvPr/>
        </p:nvSpPr>
        <p:spPr>
          <a:xfrm>
            <a:off x="285671" y="897821"/>
            <a:ext cx="6004558" cy="492443"/>
          </a:xfrm>
          <a:prstGeom prst="rect">
            <a:avLst/>
          </a:prstGeom>
          <a:noFill/>
        </p:spPr>
        <p:txBody>
          <a:bodyPr wrap="square" rtlCol="0">
            <a:spAutoFit/>
          </a:bodyPr>
          <a:lstStyle/>
          <a:p>
            <a:r>
              <a:rPr lang="ca-ES" sz="2600" b="1" spc="23" dirty="0">
                <a:solidFill>
                  <a:srgbClr val="61D4FF"/>
                </a:solidFill>
                <a:latin typeface="Quattrocento Sans" panose="020B0502050000020003" pitchFamily="34" charset="0"/>
              </a:rPr>
              <a:t>Característiques del negoci.</a:t>
            </a:r>
          </a:p>
        </p:txBody>
      </p:sp>
      <p:sp>
        <p:nvSpPr>
          <p:cNvPr id="6" name="Flecha: doblada 11">
            <a:extLst>
              <a:ext uri="{FF2B5EF4-FFF2-40B4-BE49-F238E27FC236}">
                <a16:creationId xmlns:a16="http://schemas.microsoft.com/office/drawing/2014/main" id="{232C4723-6786-874A-B9E4-BB6797DF01C8}"/>
              </a:ext>
            </a:extLst>
          </p:cNvPr>
          <p:cNvSpPr/>
          <p:nvPr/>
        </p:nvSpPr>
        <p:spPr>
          <a:xfrm flipV="1">
            <a:off x="4484515" y="3593063"/>
            <a:ext cx="2216652" cy="1074078"/>
          </a:xfrm>
          <a:prstGeom prst="bentArrow">
            <a:avLst>
              <a:gd name="adj1" fmla="val 17331"/>
              <a:gd name="adj2" fmla="val 17331"/>
              <a:gd name="adj3" fmla="val 25000"/>
              <a:gd name="adj4" fmla="val 43750"/>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9" name="Título 1">
            <a:extLst>
              <a:ext uri="{FF2B5EF4-FFF2-40B4-BE49-F238E27FC236}">
                <a16:creationId xmlns:a16="http://schemas.microsoft.com/office/drawing/2014/main" id="{54AB6C18-89EC-B244-801B-CFD184AE6661}"/>
              </a:ext>
            </a:extLst>
          </p:cNvPr>
          <p:cNvSpPr txBox="1">
            <a:spLocks/>
          </p:cNvSpPr>
          <p:nvPr/>
        </p:nvSpPr>
        <p:spPr>
          <a:xfrm>
            <a:off x="6795656" y="3984214"/>
            <a:ext cx="5396344" cy="973331"/>
          </a:xfrm>
          <a:prstGeom prst="rect">
            <a:avLst/>
          </a:prstGeom>
        </p:spPr>
        <p:txBody>
          <a:bodyPr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60000"/>
              </a:lnSpc>
            </a:pPr>
            <a:r>
              <a:rPr lang="ca-ES" sz="3600" b="1" cap="all" dirty="0">
                <a:solidFill>
                  <a:srgbClr val="0070C0"/>
                </a:solidFill>
                <a:latin typeface="Quattrocento Sans" panose="020B0502050000020003" pitchFamily="34" charset="0"/>
              </a:rPr>
              <a:t>PLA ECONÒMIC</a:t>
            </a:r>
          </a:p>
        </p:txBody>
      </p:sp>
      <p:sp>
        <p:nvSpPr>
          <p:cNvPr id="2" name="Google Shape;110;p3">
            <a:extLst>
              <a:ext uri="{FF2B5EF4-FFF2-40B4-BE49-F238E27FC236}">
                <a16:creationId xmlns:a16="http://schemas.microsoft.com/office/drawing/2014/main" id="{77CDD587-DF50-4F5B-62DA-06080BB197F0}"/>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26</a:t>
            </a:fld>
            <a:endParaRPr sz="900" b="0" i="0" u="none" strike="noStrike" cap="none" dirty="0">
              <a:solidFill>
                <a:srgbClr val="5A5B5D"/>
              </a:solidFill>
              <a:latin typeface="Quattrocento Sans"/>
              <a:ea typeface="Quattrocento Sans"/>
              <a:cs typeface="Quattrocento Sans"/>
              <a:sym typeface="Quattrocento Sans"/>
            </a:endParaRPr>
          </a:p>
        </p:txBody>
      </p:sp>
      <p:graphicFrame>
        <p:nvGraphicFramePr>
          <p:cNvPr id="10" name="Tabla 4">
            <a:extLst>
              <a:ext uri="{FF2B5EF4-FFF2-40B4-BE49-F238E27FC236}">
                <a16:creationId xmlns:a16="http://schemas.microsoft.com/office/drawing/2014/main" id="{ACBAB152-C9E4-0848-BE6A-6340433508DB}"/>
              </a:ext>
            </a:extLst>
          </p:cNvPr>
          <p:cNvGraphicFramePr>
            <a:graphicFrameLocks noGrp="1"/>
          </p:cNvGraphicFramePr>
          <p:nvPr>
            <p:extLst>
              <p:ext uri="{D42A27DB-BD31-4B8C-83A1-F6EECF244321}">
                <p14:modId xmlns:p14="http://schemas.microsoft.com/office/powerpoint/2010/main" val="1603056656"/>
              </p:ext>
            </p:extLst>
          </p:nvPr>
        </p:nvGraphicFramePr>
        <p:xfrm>
          <a:off x="216452" y="1975924"/>
          <a:ext cx="8128000" cy="1522997"/>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451724241"/>
                    </a:ext>
                  </a:extLst>
                </a:gridCol>
                <a:gridCol w="2032000">
                  <a:extLst>
                    <a:ext uri="{9D8B030D-6E8A-4147-A177-3AD203B41FA5}">
                      <a16:colId xmlns:a16="http://schemas.microsoft.com/office/drawing/2014/main" val="667479764"/>
                    </a:ext>
                  </a:extLst>
                </a:gridCol>
                <a:gridCol w="2032000">
                  <a:extLst>
                    <a:ext uri="{9D8B030D-6E8A-4147-A177-3AD203B41FA5}">
                      <a16:colId xmlns:a16="http://schemas.microsoft.com/office/drawing/2014/main" val="2645150561"/>
                    </a:ext>
                  </a:extLst>
                </a:gridCol>
                <a:gridCol w="2032000">
                  <a:extLst>
                    <a:ext uri="{9D8B030D-6E8A-4147-A177-3AD203B41FA5}">
                      <a16:colId xmlns:a16="http://schemas.microsoft.com/office/drawing/2014/main" val="1511297880"/>
                    </a:ext>
                  </a:extLst>
                </a:gridCol>
              </a:tblGrid>
              <a:tr h="1522997">
                <a:tc>
                  <a:txBody>
                    <a:bodyPr/>
                    <a:lstStyle/>
                    <a:p>
                      <a:pPr algn="ctr"/>
                      <a:r>
                        <a:rPr lang="ca-ES" dirty="0">
                          <a:solidFill>
                            <a:schemeClr val="tx2">
                              <a:lumMod val="60000"/>
                              <a:lumOff val="40000"/>
                            </a:schemeClr>
                          </a:solidFill>
                        </a:rPr>
                        <a:t>Introducció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ca-ES" sz="1800" dirty="0"/>
                        <a:t>Característiques del Negoci</a:t>
                      </a:r>
                    </a:p>
                    <a:p>
                      <a:pPr algn="ctr"/>
                      <a:endParaRPr lang="ca-ES" sz="1800" dirty="0"/>
                    </a:p>
                    <a:p>
                      <a:pPr algn="ctr"/>
                      <a:r>
                        <a:rPr lang="ca-ES" sz="3200" dirty="0"/>
                        <a:t>Què?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marL="0" marR="0" lvl="0" indent="0" algn="ctr" defTabSz="1020445" rtl="0" eaLnBrk="1" fontAlgn="auto" latinLnBrk="0" hangingPunct="1">
                        <a:lnSpc>
                          <a:spcPct val="100000"/>
                        </a:lnSpc>
                        <a:spcBef>
                          <a:spcPts val="0"/>
                        </a:spcBef>
                        <a:spcAft>
                          <a:spcPts val="0"/>
                        </a:spcAft>
                        <a:buClrTx/>
                        <a:buSzTx/>
                        <a:buFontTx/>
                        <a:buNone/>
                        <a:tabLst/>
                        <a:defRPr/>
                      </a:pPr>
                      <a:r>
                        <a:rPr lang="ca-ES" sz="1800" dirty="0"/>
                        <a:t>Gestió </a:t>
                      </a:r>
                    </a:p>
                    <a:p>
                      <a:pPr marL="0" marR="0" lvl="0" indent="0" algn="ctr" defTabSz="1020445" rtl="0" eaLnBrk="1" fontAlgn="auto" latinLnBrk="0" hangingPunct="1">
                        <a:lnSpc>
                          <a:spcPct val="100000"/>
                        </a:lnSpc>
                        <a:spcBef>
                          <a:spcPts val="0"/>
                        </a:spcBef>
                        <a:spcAft>
                          <a:spcPts val="0"/>
                        </a:spcAft>
                        <a:buClrTx/>
                        <a:buSzTx/>
                        <a:buFontTx/>
                        <a:buNone/>
                        <a:tabLst/>
                        <a:defRPr/>
                      </a:pPr>
                      <a:r>
                        <a:rPr lang="ca-ES" sz="1800" dirty="0"/>
                        <a:t>del Negoci</a:t>
                      </a:r>
                    </a:p>
                    <a:p>
                      <a:pPr marL="0" marR="0" lvl="0" indent="0" algn="ctr" defTabSz="1020445" rtl="0" eaLnBrk="1" fontAlgn="auto" latinLnBrk="0" hangingPunct="1">
                        <a:lnSpc>
                          <a:spcPct val="100000"/>
                        </a:lnSpc>
                        <a:spcBef>
                          <a:spcPts val="0"/>
                        </a:spcBef>
                        <a:spcAft>
                          <a:spcPts val="0"/>
                        </a:spcAft>
                        <a:buClrTx/>
                        <a:buSzTx/>
                        <a:buFontTx/>
                        <a:buNone/>
                        <a:tabLst/>
                        <a:defRPr/>
                      </a:pPr>
                      <a:endParaRPr lang="ca-ES" sz="1800" dirty="0"/>
                    </a:p>
                    <a:p>
                      <a:pPr marL="0" marR="0" lvl="0" indent="0" algn="ctr" defTabSz="1020445" rtl="0" eaLnBrk="1" fontAlgn="auto" latinLnBrk="0" hangingPunct="1">
                        <a:lnSpc>
                          <a:spcPct val="100000"/>
                        </a:lnSpc>
                        <a:spcBef>
                          <a:spcPts val="0"/>
                        </a:spcBef>
                        <a:spcAft>
                          <a:spcPts val="0"/>
                        </a:spcAft>
                        <a:buClrTx/>
                        <a:buSzTx/>
                        <a:buFontTx/>
                        <a:buNone/>
                        <a:tabLst/>
                        <a:defRPr/>
                      </a:pPr>
                      <a:r>
                        <a:rPr lang="ca-ES" sz="3200" dirty="0"/>
                        <a:t>Com?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ca-ES" dirty="0">
                          <a:solidFill>
                            <a:schemeClr val="tx2">
                              <a:lumMod val="60000"/>
                              <a:lumOff val="40000"/>
                            </a:schemeClr>
                          </a:solidFill>
                        </a:rPr>
                        <a:t>Pla de Negoci</a:t>
                      </a:r>
                    </a:p>
                    <a:p>
                      <a:pPr algn="ctr"/>
                      <a:r>
                        <a:rPr lang="ca-ES" dirty="0">
                          <a:solidFill>
                            <a:schemeClr val="tx2">
                              <a:lumMod val="60000"/>
                              <a:lumOff val="40000"/>
                            </a:schemeClr>
                          </a:solidFill>
                        </a:rPr>
                        <a:t>Esquema general</a:t>
                      </a:r>
                      <a:endParaRPr lang="ca-E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34324506"/>
                  </a:ext>
                </a:extLst>
              </a:tr>
            </a:tbl>
          </a:graphicData>
        </a:graphic>
      </p:graphicFrame>
      <p:sp>
        <p:nvSpPr>
          <p:cNvPr id="8" name="Rectangle 9">
            <a:extLst>
              <a:ext uri="{FF2B5EF4-FFF2-40B4-BE49-F238E27FC236}">
                <a16:creationId xmlns:a16="http://schemas.microsoft.com/office/drawing/2014/main" id="{08926957-1A5B-DE49-BDAE-4C0433F439C0}"/>
              </a:ext>
            </a:extLst>
          </p:cNvPr>
          <p:cNvSpPr/>
          <p:nvPr/>
        </p:nvSpPr>
        <p:spPr>
          <a:xfrm>
            <a:off x="4301544" y="1975924"/>
            <a:ext cx="1988685" cy="1516373"/>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a:p>
        </p:txBody>
      </p:sp>
    </p:spTree>
    <p:extLst>
      <p:ext uri="{BB962C8B-B14F-4D97-AF65-F5344CB8AC3E}">
        <p14:creationId xmlns:p14="http://schemas.microsoft.com/office/powerpoint/2010/main" val="2458119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FA91B-0B5E-DED3-93F6-F8837B540408}"/>
            </a:ext>
          </a:extLst>
        </p:cNvPr>
        <p:cNvGrpSpPr/>
        <p:nvPr/>
      </p:nvGrpSpPr>
      <p:grpSpPr>
        <a:xfrm>
          <a:off x="0" y="0"/>
          <a:ext cx="0" cy="0"/>
          <a:chOff x="0" y="0"/>
          <a:chExt cx="0" cy="0"/>
        </a:xfrm>
      </p:grpSpPr>
      <p:pic>
        <p:nvPicPr>
          <p:cNvPr id="2" name="Imagen 1" descr="Flecha iluminada hacia arriba al lado de flechas hacia abajo sin iluminar en fondo verde pastel">
            <a:extLst>
              <a:ext uri="{FF2B5EF4-FFF2-40B4-BE49-F238E27FC236}">
                <a16:creationId xmlns:a16="http://schemas.microsoft.com/office/drawing/2014/main" id="{A165052E-57A1-F14B-9791-73890F70014C}"/>
              </a:ext>
            </a:extLst>
          </p:cNvPr>
          <p:cNvPicPr>
            <a:picLocks noChangeAspect="1"/>
          </p:cNvPicPr>
          <p:nvPr/>
        </p:nvPicPr>
        <p:blipFill rotWithShape="1">
          <a:blip r:embed="rId3" cstate="screen">
            <a:alphaModFix amt="70000"/>
            <a:extLst>
              <a:ext uri="{28A0092B-C50C-407E-A947-70E740481C1C}">
                <a14:useLocalDpi xmlns:a14="http://schemas.microsoft.com/office/drawing/2010/main"/>
              </a:ext>
            </a:extLst>
          </a:blip>
          <a:srcRect t="24620"/>
          <a:stretch/>
        </p:blipFill>
        <p:spPr>
          <a:xfrm>
            <a:off x="28" y="1270894"/>
            <a:ext cx="12191972" cy="5253731"/>
          </a:xfrm>
          <a:prstGeom prst="rect">
            <a:avLst/>
          </a:prstGeom>
        </p:spPr>
      </p:pic>
      <p:sp>
        <p:nvSpPr>
          <p:cNvPr id="4" name="QuadreDeText 4">
            <a:extLst>
              <a:ext uri="{FF2B5EF4-FFF2-40B4-BE49-F238E27FC236}">
                <a16:creationId xmlns:a16="http://schemas.microsoft.com/office/drawing/2014/main" id="{CEBDFF96-31E2-8A4D-A564-C6D2B5208BD6}"/>
              </a:ext>
            </a:extLst>
          </p:cNvPr>
          <p:cNvSpPr txBox="1"/>
          <p:nvPr/>
        </p:nvSpPr>
        <p:spPr>
          <a:xfrm>
            <a:off x="208779" y="778451"/>
            <a:ext cx="6004558" cy="492443"/>
          </a:xfrm>
          <a:prstGeom prst="rect">
            <a:avLst/>
          </a:prstGeom>
          <a:noFill/>
        </p:spPr>
        <p:txBody>
          <a:bodyPr wrap="square" rtlCol="0">
            <a:spAutoFit/>
          </a:bodyPr>
          <a:lstStyle/>
          <a:p>
            <a:r>
              <a:rPr lang="ca-ES" sz="2600" b="1" spc="23" dirty="0">
                <a:solidFill>
                  <a:srgbClr val="61D4FF"/>
                </a:solidFill>
                <a:latin typeface="Quattrocento Sans" panose="020B0502050000020003" pitchFamily="34" charset="0"/>
              </a:rPr>
              <a:t>Pla Econòmic. Propòsits</a:t>
            </a:r>
          </a:p>
        </p:txBody>
      </p:sp>
      <p:sp>
        <p:nvSpPr>
          <p:cNvPr id="6" name="Marcador de contenido 2">
            <a:extLst>
              <a:ext uri="{FF2B5EF4-FFF2-40B4-BE49-F238E27FC236}">
                <a16:creationId xmlns:a16="http://schemas.microsoft.com/office/drawing/2014/main" id="{A25D1797-4C62-9A40-BECB-51F52C501233}"/>
              </a:ext>
            </a:extLst>
          </p:cNvPr>
          <p:cNvSpPr txBox="1">
            <a:spLocks/>
          </p:cNvSpPr>
          <p:nvPr/>
        </p:nvSpPr>
        <p:spPr>
          <a:xfrm>
            <a:off x="6488619" y="3876261"/>
            <a:ext cx="5282452" cy="2811461"/>
          </a:xfrm>
          <a:prstGeom prst="rect">
            <a:avLst/>
          </a:prstGeom>
          <a:noFill/>
          <a:ln>
            <a:noFill/>
          </a:ln>
        </p:spPr>
        <p:txBody>
          <a:bodyPr spcFirstLastPara="1" vert="horz" wrap="square" lIns="0" tIns="0" rIns="0" bIns="0" rtlCol="0" anchor="ctr" anchorCtr="0">
            <a:normAutofit/>
          </a:bodyPr>
          <a:lstStyle>
            <a:lvl1pPr marL="457189" lvl="0" indent="-228594" algn="l" defTabSz="914400" rtl="0" eaLnBrk="1" latinLnBrk="0" hangingPunct="1">
              <a:lnSpc>
                <a:spcPct val="100000"/>
              </a:lnSpc>
              <a:spcBef>
                <a:spcPts val="0"/>
              </a:spcBef>
              <a:spcAft>
                <a:spcPts val="0"/>
              </a:spcAft>
              <a:buClr>
                <a:srgbClr val="595959"/>
              </a:buClr>
              <a:buSzPts val="1600"/>
              <a:buFont typeface="Arial" panose="020B0604020202020204" pitchFamily="34" charset="0"/>
              <a:buNone/>
              <a:defRPr sz="1600" b="0" kern="1200">
                <a:solidFill>
                  <a:srgbClr val="595959"/>
                </a:solidFill>
                <a:latin typeface="Poppins"/>
                <a:ea typeface="Poppins"/>
                <a:cs typeface="Poppins"/>
                <a:sym typeface="Poppins"/>
              </a:defRPr>
            </a:lvl1pPr>
            <a:lvl2pPr marL="914377" lvl="1" indent="-228594" algn="l" defTabSz="914400" rtl="0" eaLnBrk="1" latinLnBrk="0" hangingPunct="1">
              <a:lnSpc>
                <a:spcPct val="90000"/>
              </a:lnSpc>
              <a:spcBef>
                <a:spcPts val="0"/>
              </a:spcBef>
              <a:spcAft>
                <a:spcPts val="0"/>
              </a:spcAft>
              <a:buClr>
                <a:schemeClr val="lt2"/>
              </a:buClr>
              <a:buSzPts val="4000"/>
              <a:buFont typeface="Arial" panose="020B0604020202020204" pitchFamily="34" charset="0"/>
              <a:buNone/>
              <a:defRPr sz="4000" kern="1200">
                <a:solidFill>
                  <a:schemeClr val="lt2"/>
                </a:solidFill>
                <a:latin typeface="+mn-lt"/>
                <a:ea typeface="+mn-ea"/>
                <a:cs typeface="+mn-cs"/>
              </a:defRPr>
            </a:lvl2pPr>
            <a:lvl3pPr marL="1371566" lvl="2"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3pPr>
            <a:lvl4pPr marL="1828754" lvl="3"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4pPr>
            <a:lvl5pPr marL="2285943" lvl="4"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5pPr>
            <a:lvl6pPr marL="2743131" lvl="5"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320" lvl="6"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509" lvl="7"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697" lvl="8" indent="-342891" algn="l" defTabSz="914400" rtl="0" eaLnBrk="1" latinLnBrk="0" hangingPunct="1">
              <a:lnSpc>
                <a:spcPct val="90000"/>
              </a:lnSpc>
              <a:spcBef>
                <a:spcPts val="1333"/>
              </a:spcBef>
              <a:spcAft>
                <a:spcPts val="1333"/>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ts val="800"/>
              </a:spcAft>
            </a:pPr>
            <a:endParaRPr lang="ca-ES" sz="2800" spc="23" dirty="0">
              <a:solidFill>
                <a:schemeClr val="tx1">
                  <a:lumMod val="75000"/>
                  <a:lumOff val="25000"/>
                </a:schemeClr>
              </a:solidFill>
              <a:latin typeface="+mn-lt"/>
            </a:endParaRPr>
          </a:p>
          <a:p>
            <a:pPr algn="ctr">
              <a:spcBef>
                <a:spcPct val="0"/>
              </a:spcBef>
              <a:spcAft>
                <a:spcPts val="800"/>
              </a:spcAft>
            </a:pPr>
            <a:r>
              <a:rPr lang="ca-ES" sz="2800" b="1" spc="23" dirty="0">
                <a:solidFill>
                  <a:schemeClr val="tx1"/>
                </a:solidFill>
                <a:latin typeface="Quattrocento Sans" panose="020B0502050000020003" pitchFamily="34" charset="0"/>
              </a:rPr>
              <a:t>Saber quants ingressos ha de generar el negoci per a cobrir les despeses.</a:t>
            </a:r>
          </a:p>
        </p:txBody>
      </p:sp>
      <p:sp>
        <p:nvSpPr>
          <p:cNvPr id="7" name="Marcador de contenido 2">
            <a:extLst>
              <a:ext uri="{FF2B5EF4-FFF2-40B4-BE49-F238E27FC236}">
                <a16:creationId xmlns:a16="http://schemas.microsoft.com/office/drawing/2014/main" id="{4BD374C2-A796-8D48-9D35-2FA84C5B69FB}"/>
              </a:ext>
            </a:extLst>
          </p:cNvPr>
          <p:cNvSpPr txBox="1">
            <a:spLocks/>
          </p:cNvSpPr>
          <p:nvPr/>
        </p:nvSpPr>
        <p:spPr>
          <a:xfrm>
            <a:off x="468374" y="4868523"/>
            <a:ext cx="5282452" cy="1918590"/>
          </a:xfrm>
          <a:prstGeom prst="rect">
            <a:avLst/>
          </a:prstGeom>
          <a:noFill/>
          <a:ln>
            <a:noFill/>
          </a:ln>
        </p:spPr>
        <p:txBody>
          <a:bodyPr spcFirstLastPara="1" vert="horz" wrap="square" lIns="0" tIns="0" rIns="0" bIns="0" rtlCol="0" anchor="ctr" anchorCtr="0">
            <a:normAutofit/>
          </a:bodyPr>
          <a:lstStyle>
            <a:lvl1pPr marL="457189" lvl="0" indent="-228594" algn="l" defTabSz="914400" rtl="0" eaLnBrk="1" latinLnBrk="0" hangingPunct="1">
              <a:lnSpc>
                <a:spcPct val="100000"/>
              </a:lnSpc>
              <a:spcBef>
                <a:spcPts val="0"/>
              </a:spcBef>
              <a:spcAft>
                <a:spcPts val="0"/>
              </a:spcAft>
              <a:buClr>
                <a:srgbClr val="595959"/>
              </a:buClr>
              <a:buSzPts val="1600"/>
              <a:buFont typeface="Arial" panose="020B0604020202020204" pitchFamily="34" charset="0"/>
              <a:buNone/>
              <a:defRPr sz="1600" b="0" kern="1200">
                <a:solidFill>
                  <a:srgbClr val="595959"/>
                </a:solidFill>
                <a:latin typeface="Poppins"/>
                <a:ea typeface="Poppins"/>
                <a:cs typeface="Poppins"/>
                <a:sym typeface="Poppins"/>
              </a:defRPr>
            </a:lvl1pPr>
            <a:lvl2pPr marL="914377" lvl="1" indent="-228594" algn="l" defTabSz="914400" rtl="0" eaLnBrk="1" latinLnBrk="0" hangingPunct="1">
              <a:lnSpc>
                <a:spcPct val="90000"/>
              </a:lnSpc>
              <a:spcBef>
                <a:spcPts val="0"/>
              </a:spcBef>
              <a:spcAft>
                <a:spcPts val="0"/>
              </a:spcAft>
              <a:buClr>
                <a:schemeClr val="lt2"/>
              </a:buClr>
              <a:buSzPts val="4000"/>
              <a:buFont typeface="Arial" panose="020B0604020202020204" pitchFamily="34" charset="0"/>
              <a:buNone/>
              <a:defRPr sz="4000" kern="1200">
                <a:solidFill>
                  <a:schemeClr val="lt2"/>
                </a:solidFill>
                <a:latin typeface="+mn-lt"/>
                <a:ea typeface="+mn-ea"/>
                <a:cs typeface="+mn-cs"/>
              </a:defRPr>
            </a:lvl2pPr>
            <a:lvl3pPr marL="1371566" lvl="2"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3pPr>
            <a:lvl4pPr marL="1828754" lvl="3"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4pPr>
            <a:lvl5pPr marL="2285943" lvl="4"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5pPr>
            <a:lvl6pPr marL="2743131" lvl="5"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320" lvl="6"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509" lvl="7"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697" lvl="8" indent="-342891" algn="l" defTabSz="914400" rtl="0" eaLnBrk="1" latinLnBrk="0" hangingPunct="1">
              <a:lnSpc>
                <a:spcPct val="90000"/>
              </a:lnSpc>
              <a:spcBef>
                <a:spcPts val="1333"/>
              </a:spcBef>
              <a:spcAft>
                <a:spcPts val="1333"/>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ts val="800"/>
              </a:spcAft>
            </a:pPr>
            <a:r>
              <a:rPr lang="ca-ES" sz="2800" b="1" spc="23" dirty="0">
                <a:solidFill>
                  <a:schemeClr val="tx1">
                    <a:lumMod val="75000"/>
                    <a:lumOff val="25000"/>
                  </a:schemeClr>
                </a:solidFill>
                <a:latin typeface="Quattrocento Sans" panose="020B0502050000020003" pitchFamily="34" charset="0"/>
              </a:rPr>
              <a:t>Conèixer la inversió inicial necessària i saber com es finançarà. </a:t>
            </a:r>
          </a:p>
          <a:p>
            <a:pPr marL="0" indent="0" algn="ctr">
              <a:spcBef>
                <a:spcPct val="0"/>
              </a:spcBef>
              <a:spcAft>
                <a:spcPts val="800"/>
              </a:spcAft>
            </a:pPr>
            <a:endParaRPr lang="ca-ES" sz="2800" spc="23" dirty="0">
              <a:solidFill>
                <a:schemeClr val="tx1">
                  <a:lumMod val="75000"/>
                  <a:lumOff val="25000"/>
                </a:schemeClr>
              </a:solidFill>
              <a:latin typeface="Quattrocento Sans" panose="020B0502050000020003" pitchFamily="34" charset="0"/>
            </a:endParaRPr>
          </a:p>
        </p:txBody>
      </p:sp>
      <p:sp>
        <p:nvSpPr>
          <p:cNvPr id="3" name="Google Shape;110;p3">
            <a:extLst>
              <a:ext uri="{FF2B5EF4-FFF2-40B4-BE49-F238E27FC236}">
                <a16:creationId xmlns:a16="http://schemas.microsoft.com/office/drawing/2014/main" id="{24EAC7FF-8BB0-06CC-E419-794E2AEFBF89}"/>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27</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3199942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C8F2B-658E-AE63-30A2-84E47854FFB9}"/>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A0F23822-F700-0749-821A-72364AF4EFCD}"/>
              </a:ext>
            </a:extLst>
          </p:cNvPr>
          <p:cNvSpPr txBox="1"/>
          <p:nvPr/>
        </p:nvSpPr>
        <p:spPr>
          <a:xfrm>
            <a:off x="371396" y="800901"/>
            <a:ext cx="6004558" cy="492443"/>
          </a:xfrm>
          <a:prstGeom prst="rect">
            <a:avLst/>
          </a:prstGeom>
          <a:noFill/>
        </p:spPr>
        <p:txBody>
          <a:bodyPr wrap="square" rtlCol="0">
            <a:spAutoFit/>
          </a:bodyPr>
          <a:lstStyle/>
          <a:p>
            <a:r>
              <a:rPr lang="ca-ES" sz="2600" b="1" spc="23" dirty="0">
                <a:solidFill>
                  <a:srgbClr val="61D4FF"/>
                </a:solidFill>
                <a:latin typeface="Quattrocento Sans" panose="020B0502050000020003" pitchFamily="34" charset="0"/>
              </a:rPr>
              <a:t>Pla Econòmic</a:t>
            </a:r>
          </a:p>
        </p:txBody>
      </p:sp>
      <p:sp>
        <p:nvSpPr>
          <p:cNvPr id="5" name="TextBox 2">
            <a:extLst>
              <a:ext uri="{FF2B5EF4-FFF2-40B4-BE49-F238E27FC236}">
                <a16:creationId xmlns:a16="http://schemas.microsoft.com/office/drawing/2014/main" id="{CBD9044E-406B-2548-A229-EF939E564E04}"/>
              </a:ext>
            </a:extLst>
          </p:cNvPr>
          <p:cNvSpPr txBox="1"/>
          <p:nvPr/>
        </p:nvSpPr>
        <p:spPr>
          <a:xfrm>
            <a:off x="1021873" y="1508787"/>
            <a:ext cx="4558427" cy="1107996"/>
          </a:xfrm>
          <a:prstGeom prst="rect">
            <a:avLst/>
          </a:prstGeom>
        </p:spPr>
        <p:txBody>
          <a:bodyPr wrap="square" lIns="0" tIns="0" rIns="0" bIns="0" rtlCol="0" anchor="t">
            <a:spAutoFit/>
          </a:bodyPr>
          <a:lstStyle/>
          <a:p>
            <a:pPr algn="ctr"/>
            <a:r>
              <a:rPr lang="ca-ES" sz="2400" b="1" spc="151" dirty="0">
                <a:latin typeface="Quattrocento Sans" panose="020B0502050000020003" pitchFamily="34" charset="0"/>
                <a:cs typeface="Poppins"/>
              </a:rPr>
              <a:t>Com finançar les </a:t>
            </a:r>
          </a:p>
          <a:p>
            <a:pPr algn="ctr"/>
            <a:r>
              <a:rPr lang="ca-ES" sz="2400" b="1" spc="151" dirty="0">
                <a:latin typeface="Quattrocento Sans" panose="020B0502050000020003" pitchFamily="34" charset="0"/>
                <a:cs typeface="Poppins"/>
              </a:rPr>
              <a:t>inversions i les primeres despeses per començar?</a:t>
            </a:r>
          </a:p>
        </p:txBody>
      </p:sp>
      <p:graphicFrame>
        <p:nvGraphicFramePr>
          <p:cNvPr id="6" name="Diagrama 5">
            <a:extLst>
              <a:ext uri="{FF2B5EF4-FFF2-40B4-BE49-F238E27FC236}">
                <a16:creationId xmlns:a16="http://schemas.microsoft.com/office/drawing/2014/main" id="{DC5FC297-1F0A-404B-826D-11E68811BBD4}"/>
              </a:ext>
            </a:extLst>
          </p:cNvPr>
          <p:cNvGraphicFramePr/>
          <p:nvPr>
            <p:extLst>
              <p:ext uri="{D42A27DB-BD31-4B8C-83A1-F6EECF244321}">
                <p14:modId xmlns:p14="http://schemas.microsoft.com/office/powerpoint/2010/main" val="1530371890"/>
              </p:ext>
            </p:extLst>
          </p:nvPr>
        </p:nvGraphicFramePr>
        <p:xfrm>
          <a:off x="6729034" y="3064273"/>
          <a:ext cx="5033420" cy="33422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2">
            <a:extLst>
              <a:ext uri="{FF2B5EF4-FFF2-40B4-BE49-F238E27FC236}">
                <a16:creationId xmlns:a16="http://schemas.microsoft.com/office/drawing/2014/main" id="{C5B0C8CE-0427-E646-BE3A-08E1A13935C3}"/>
              </a:ext>
            </a:extLst>
          </p:cNvPr>
          <p:cNvSpPr txBox="1"/>
          <p:nvPr/>
        </p:nvSpPr>
        <p:spPr>
          <a:xfrm>
            <a:off x="7412663" y="1579637"/>
            <a:ext cx="4145868" cy="1107996"/>
          </a:xfrm>
          <a:prstGeom prst="rect">
            <a:avLst/>
          </a:prstGeom>
        </p:spPr>
        <p:txBody>
          <a:bodyPr wrap="square" lIns="0" tIns="0" rIns="0" bIns="0" rtlCol="0" anchor="t">
            <a:spAutoFit/>
          </a:bodyPr>
          <a:lstStyle>
            <a:defPPr>
              <a:defRPr lang="es-ES"/>
            </a:defPPr>
            <a:lvl1pPr algn="ctr">
              <a:defRPr b="1" spc="113">
                <a:cs typeface="Poppins"/>
              </a:defRPr>
            </a:lvl1pPr>
          </a:lstStyle>
          <a:p>
            <a:r>
              <a:rPr lang="ca-ES" sz="2400" dirty="0">
                <a:latin typeface="Quattrocento Sans" panose="020B0502050000020003" pitchFamily="34" charset="0"/>
              </a:rPr>
              <a:t>Quin nivell d'ingressos caldrà per a cobrir totes les despeses?</a:t>
            </a:r>
          </a:p>
        </p:txBody>
      </p:sp>
      <p:pic>
        <p:nvPicPr>
          <p:cNvPr id="8" name="Gráfico 7" descr="Calculadora con relleno sólido">
            <a:extLst>
              <a:ext uri="{FF2B5EF4-FFF2-40B4-BE49-F238E27FC236}">
                <a16:creationId xmlns:a16="http://schemas.microsoft.com/office/drawing/2014/main" id="{091C9665-69BC-CC4F-81C4-869A7DCB6301}"/>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668631" y="1694929"/>
            <a:ext cx="806400" cy="806400"/>
          </a:xfrm>
          <a:prstGeom prst="rect">
            <a:avLst/>
          </a:prstGeom>
        </p:spPr>
      </p:pic>
      <p:pic>
        <p:nvPicPr>
          <p:cNvPr id="9" name="Gráfico 8" descr="Calculadora contorno">
            <a:extLst>
              <a:ext uri="{FF2B5EF4-FFF2-40B4-BE49-F238E27FC236}">
                <a16:creationId xmlns:a16="http://schemas.microsoft.com/office/drawing/2014/main" id="{6BC4EFBA-8631-8449-B49F-5AE136BF68C1}"/>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78805" y="1694930"/>
            <a:ext cx="798743" cy="798743"/>
          </a:xfrm>
          <a:prstGeom prst="rect">
            <a:avLst/>
          </a:prstGeom>
        </p:spPr>
      </p:pic>
      <p:graphicFrame>
        <p:nvGraphicFramePr>
          <p:cNvPr id="10" name="Diagrama 9">
            <a:extLst>
              <a:ext uri="{FF2B5EF4-FFF2-40B4-BE49-F238E27FC236}">
                <a16:creationId xmlns:a16="http://schemas.microsoft.com/office/drawing/2014/main" id="{45ADA84C-2A0B-3F42-B472-F292105685FB}"/>
              </a:ext>
            </a:extLst>
          </p:cNvPr>
          <p:cNvGraphicFramePr/>
          <p:nvPr>
            <p:extLst>
              <p:ext uri="{D42A27DB-BD31-4B8C-83A1-F6EECF244321}">
                <p14:modId xmlns:p14="http://schemas.microsoft.com/office/powerpoint/2010/main" val="4060361599"/>
              </p:ext>
            </p:extLst>
          </p:nvPr>
        </p:nvGraphicFramePr>
        <p:xfrm>
          <a:off x="527382" y="3064271"/>
          <a:ext cx="5033420" cy="334222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1" name="Rectángulo: esquinas redondeadas 10">
            <a:extLst>
              <a:ext uri="{FF2B5EF4-FFF2-40B4-BE49-F238E27FC236}">
                <a16:creationId xmlns:a16="http://schemas.microsoft.com/office/drawing/2014/main" id="{9592064D-845D-0B45-BCD5-7564B485D5D7}"/>
              </a:ext>
            </a:extLst>
          </p:cNvPr>
          <p:cNvSpPr/>
          <p:nvPr/>
        </p:nvSpPr>
        <p:spPr>
          <a:xfrm>
            <a:off x="446723" y="2829483"/>
            <a:ext cx="10833853" cy="1118904"/>
          </a:xfrm>
          <a:prstGeom prst="round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2" name="Google Shape;110;p3">
            <a:extLst>
              <a:ext uri="{FF2B5EF4-FFF2-40B4-BE49-F238E27FC236}">
                <a16:creationId xmlns:a16="http://schemas.microsoft.com/office/drawing/2014/main" id="{418BA752-8B13-327F-07B6-3C6443E89D2E}"/>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28</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035707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8D1FE-A6ED-3A23-FB1C-BFDB16D06BE4}"/>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5DE4BCE0-F19A-7C45-997A-50031C3A88C8}"/>
              </a:ext>
            </a:extLst>
          </p:cNvPr>
          <p:cNvSpPr txBox="1"/>
          <p:nvPr/>
        </p:nvSpPr>
        <p:spPr>
          <a:xfrm>
            <a:off x="190420" y="714913"/>
            <a:ext cx="7526071" cy="892552"/>
          </a:xfrm>
          <a:prstGeom prst="rect">
            <a:avLst/>
          </a:prstGeom>
          <a:noFill/>
        </p:spPr>
        <p:txBody>
          <a:bodyPr wrap="square" rtlCol="0">
            <a:spAutoFit/>
          </a:bodyPr>
          <a:lstStyle/>
          <a:p>
            <a:r>
              <a:rPr lang="ca-ES" sz="2600" b="1" spc="23" dirty="0">
                <a:solidFill>
                  <a:srgbClr val="61D4FF"/>
                </a:solidFill>
                <a:latin typeface="Quattrocento Sans" panose="020B0502050000020003" pitchFamily="34" charset="0"/>
              </a:rPr>
              <a:t>Pla Econòmic</a:t>
            </a:r>
          </a:p>
          <a:p>
            <a:r>
              <a:rPr lang="ca-ES" sz="2600" b="1" spc="23" dirty="0">
                <a:solidFill>
                  <a:srgbClr val="61D4FF"/>
                </a:solidFill>
                <a:latin typeface="Quattrocento Sans" panose="020B0502050000020003" pitchFamily="34" charset="0"/>
              </a:rPr>
              <a:t>Inversió inicial</a:t>
            </a:r>
          </a:p>
        </p:txBody>
      </p:sp>
      <p:sp>
        <p:nvSpPr>
          <p:cNvPr id="7" name="CuadroTexto 6">
            <a:extLst>
              <a:ext uri="{FF2B5EF4-FFF2-40B4-BE49-F238E27FC236}">
                <a16:creationId xmlns:a16="http://schemas.microsoft.com/office/drawing/2014/main" id="{56EDAE50-2DF4-7349-85B0-9165E358F764}"/>
              </a:ext>
            </a:extLst>
          </p:cNvPr>
          <p:cNvSpPr txBox="1"/>
          <p:nvPr/>
        </p:nvSpPr>
        <p:spPr>
          <a:xfrm>
            <a:off x="323854" y="1607465"/>
            <a:ext cx="5604697" cy="1344149"/>
          </a:xfrm>
          <a:prstGeom prst="rect">
            <a:avLst/>
          </a:prstGeom>
          <a:solidFill>
            <a:srgbClr val="FFFFCC"/>
          </a:solidFill>
          <a:ln>
            <a:solidFill>
              <a:schemeClr val="tx2">
                <a:lumMod val="60000"/>
                <a:lumOff val="40000"/>
              </a:schemeClr>
            </a:solidFill>
          </a:ln>
        </p:spPr>
        <p:txBody>
          <a:bodyPr vert="horz" lIns="121920" tIns="60960" rIns="121920" bIns="60960" rtlCol="0" anchor="ctr">
            <a:noAutofit/>
          </a:bodyPr>
          <a:lstStyle>
            <a:defPPr>
              <a:defRPr lang="es-ES"/>
            </a:defPPr>
            <a:lvl1pPr algn="ctr">
              <a:lnSpc>
                <a:spcPct val="90000"/>
              </a:lnSpc>
              <a:spcBef>
                <a:spcPct val="0"/>
              </a:spcBef>
              <a:spcAft>
                <a:spcPts val="600"/>
              </a:spcAft>
              <a:buNone/>
              <a:defRPr b="1" spc="17"/>
            </a:lvl1pPr>
          </a:lstStyle>
          <a:p>
            <a:pPr>
              <a:lnSpc>
                <a:spcPct val="100000"/>
              </a:lnSpc>
              <a:spcBef>
                <a:spcPts val="800"/>
              </a:spcBef>
              <a:spcAft>
                <a:spcPts val="0"/>
              </a:spcAft>
              <a:buClr>
                <a:schemeClr val="dk1"/>
              </a:buClr>
              <a:buSzPts val="1800"/>
            </a:pPr>
            <a:r>
              <a:rPr lang="ca-ES" sz="2400" dirty="0">
                <a:solidFill>
                  <a:schemeClr val="dk1"/>
                </a:solidFill>
                <a:ea typeface="Poppins"/>
                <a:cs typeface="Poppins"/>
                <a:sym typeface="Poppins"/>
              </a:rPr>
              <a:t>Inversió</a:t>
            </a:r>
          </a:p>
          <a:p>
            <a:pPr>
              <a:lnSpc>
                <a:spcPct val="100000"/>
              </a:lnSpc>
              <a:spcBef>
                <a:spcPts val="800"/>
              </a:spcBef>
              <a:spcAft>
                <a:spcPts val="0"/>
              </a:spcAft>
              <a:buClr>
                <a:schemeClr val="dk1"/>
              </a:buClr>
              <a:buSzPts val="1800"/>
            </a:pPr>
            <a:r>
              <a:rPr lang="ca-ES" sz="2400" b="0" dirty="0">
                <a:solidFill>
                  <a:schemeClr val="dk1"/>
                </a:solidFill>
                <a:ea typeface="Calibri"/>
                <a:cs typeface="Poppins"/>
                <a:sym typeface="Poppins"/>
              </a:rPr>
              <a:t>Compra d’elements per a dur a terme la meva activitat</a:t>
            </a:r>
            <a:endParaRPr lang="ca-ES" sz="2400" b="0" dirty="0">
              <a:solidFill>
                <a:schemeClr val="dk1"/>
              </a:solidFill>
              <a:ea typeface="Calibri"/>
              <a:cs typeface="Calibri"/>
              <a:sym typeface="Calibri"/>
            </a:endParaRPr>
          </a:p>
        </p:txBody>
      </p:sp>
      <p:sp>
        <p:nvSpPr>
          <p:cNvPr id="8" name="CuadroTexto 7">
            <a:extLst>
              <a:ext uri="{FF2B5EF4-FFF2-40B4-BE49-F238E27FC236}">
                <a16:creationId xmlns:a16="http://schemas.microsoft.com/office/drawing/2014/main" id="{CEEA3A82-3ECB-0645-8C12-2B15D240C785}"/>
              </a:ext>
            </a:extLst>
          </p:cNvPr>
          <p:cNvSpPr txBox="1"/>
          <p:nvPr/>
        </p:nvSpPr>
        <p:spPr>
          <a:xfrm>
            <a:off x="6096000" y="1610916"/>
            <a:ext cx="5604697" cy="1344149"/>
          </a:xfrm>
          <a:prstGeom prst="rect">
            <a:avLst/>
          </a:prstGeom>
          <a:solidFill>
            <a:srgbClr val="FFFFCC"/>
          </a:solidFill>
          <a:ln>
            <a:solidFill>
              <a:schemeClr val="tx2">
                <a:lumMod val="60000"/>
                <a:lumOff val="40000"/>
              </a:schemeClr>
            </a:solidFill>
          </a:ln>
        </p:spPr>
        <p:txBody>
          <a:bodyPr vert="horz" lIns="121920" tIns="60960" rIns="121920" bIns="60960" rtlCol="0" anchor="ctr">
            <a:noAutofit/>
          </a:bodyPr>
          <a:lstStyle>
            <a:defPPr>
              <a:defRPr lang="es-ES"/>
            </a:defPPr>
            <a:lvl1pPr algn="ctr">
              <a:lnSpc>
                <a:spcPct val="90000"/>
              </a:lnSpc>
              <a:spcBef>
                <a:spcPct val="0"/>
              </a:spcBef>
              <a:spcAft>
                <a:spcPts val="600"/>
              </a:spcAft>
              <a:buNone/>
              <a:defRPr b="1" spc="17"/>
            </a:lvl1pPr>
          </a:lstStyle>
          <a:p>
            <a:pPr>
              <a:lnSpc>
                <a:spcPct val="100000"/>
              </a:lnSpc>
              <a:spcBef>
                <a:spcPts val="800"/>
              </a:spcBef>
              <a:spcAft>
                <a:spcPts val="0"/>
              </a:spcAft>
              <a:buClr>
                <a:schemeClr val="dk1"/>
              </a:buClr>
              <a:buSzPts val="1800"/>
            </a:pPr>
            <a:r>
              <a:rPr lang="ca-ES" sz="2400" dirty="0">
                <a:solidFill>
                  <a:schemeClr val="dk1"/>
                </a:solidFill>
                <a:ea typeface="Poppins"/>
                <a:cs typeface="Poppins"/>
                <a:sym typeface="Poppins"/>
              </a:rPr>
              <a:t>Costos / Despeses</a:t>
            </a:r>
          </a:p>
          <a:p>
            <a:pPr>
              <a:spcBef>
                <a:spcPts val="800"/>
              </a:spcBef>
            </a:pPr>
            <a:r>
              <a:rPr lang="ca-ES" sz="2400" b="0" dirty="0"/>
              <a:t>Quantitats a pagar per a realitzar el nostre producte o servei</a:t>
            </a:r>
          </a:p>
        </p:txBody>
      </p:sp>
      <p:sp>
        <p:nvSpPr>
          <p:cNvPr id="2" name="Google Shape;110;p3">
            <a:extLst>
              <a:ext uri="{FF2B5EF4-FFF2-40B4-BE49-F238E27FC236}">
                <a16:creationId xmlns:a16="http://schemas.microsoft.com/office/drawing/2014/main" id="{9C9B3915-0C62-ED95-2E39-33080474124C}"/>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29</a:t>
            </a:fld>
            <a:endParaRPr sz="900" b="0" i="0" u="none" strike="noStrike" cap="none" dirty="0">
              <a:solidFill>
                <a:srgbClr val="5A5B5D"/>
              </a:solidFill>
              <a:latin typeface="Quattrocento Sans"/>
              <a:ea typeface="Quattrocento Sans"/>
              <a:cs typeface="Quattrocento Sans"/>
              <a:sym typeface="Quattrocento Sans"/>
            </a:endParaRPr>
          </a:p>
        </p:txBody>
      </p:sp>
      <p:pic>
        <p:nvPicPr>
          <p:cNvPr id="9" name="Google Shape;552;p29" descr="Tabla&#10;&#10;Descripción generada automáticamente">
            <a:extLst>
              <a:ext uri="{FF2B5EF4-FFF2-40B4-BE49-F238E27FC236}">
                <a16:creationId xmlns:a16="http://schemas.microsoft.com/office/drawing/2014/main" id="{5D171D3D-6D6C-AD4F-A0D4-8D56B0A4A756}"/>
              </a:ext>
            </a:extLst>
          </p:cNvPr>
          <p:cNvPicPr preferRelativeResize="0"/>
          <p:nvPr/>
        </p:nvPicPr>
        <p:blipFill rotWithShape="1">
          <a:blip r:embed="rId3">
            <a:alphaModFix/>
          </a:blip>
          <a:srcRect/>
          <a:stretch/>
        </p:blipFill>
        <p:spPr>
          <a:xfrm>
            <a:off x="380019" y="3114929"/>
            <a:ext cx="5557141" cy="2847989"/>
          </a:xfrm>
          <a:prstGeom prst="rect">
            <a:avLst/>
          </a:prstGeom>
          <a:noFill/>
          <a:ln>
            <a:noFill/>
          </a:ln>
        </p:spPr>
      </p:pic>
      <p:pic>
        <p:nvPicPr>
          <p:cNvPr id="10" name="Google Shape;553;p29" descr="Tabla&#10;&#10;Descripción generada automáticamente">
            <a:extLst>
              <a:ext uri="{FF2B5EF4-FFF2-40B4-BE49-F238E27FC236}">
                <a16:creationId xmlns:a16="http://schemas.microsoft.com/office/drawing/2014/main" id="{3B17DA96-9140-8245-B503-1FB280933DD0}"/>
              </a:ext>
            </a:extLst>
          </p:cNvPr>
          <p:cNvPicPr preferRelativeResize="0"/>
          <p:nvPr/>
        </p:nvPicPr>
        <p:blipFill rotWithShape="1">
          <a:blip r:embed="rId4">
            <a:alphaModFix/>
          </a:blip>
          <a:srcRect/>
          <a:stretch/>
        </p:blipFill>
        <p:spPr>
          <a:xfrm>
            <a:off x="6130344" y="3127807"/>
            <a:ext cx="5604697" cy="2847988"/>
          </a:xfrm>
          <a:prstGeom prst="rect">
            <a:avLst/>
          </a:prstGeom>
          <a:noFill/>
          <a:ln>
            <a:noFill/>
          </a:ln>
        </p:spPr>
      </p:pic>
    </p:spTree>
    <p:extLst>
      <p:ext uri="{BB962C8B-B14F-4D97-AF65-F5344CB8AC3E}">
        <p14:creationId xmlns:p14="http://schemas.microsoft.com/office/powerpoint/2010/main" val="13585770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138EC-297E-D8CC-354A-611E5C8E5553}"/>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D38F10DE-3696-FE46-9ED3-3F9853BE1F2D}"/>
              </a:ext>
            </a:extLst>
          </p:cNvPr>
          <p:cNvSpPr txBox="1"/>
          <p:nvPr/>
        </p:nvSpPr>
        <p:spPr>
          <a:xfrm>
            <a:off x="333295" y="780025"/>
            <a:ext cx="7526071" cy="892552"/>
          </a:xfrm>
          <a:prstGeom prst="rect">
            <a:avLst/>
          </a:prstGeom>
          <a:noFill/>
        </p:spPr>
        <p:txBody>
          <a:bodyPr wrap="square" rtlCol="0">
            <a:spAutoFit/>
          </a:bodyPr>
          <a:lstStyle/>
          <a:p>
            <a:r>
              <a:rPr lang="ca-ES" sz="2600" b="1" spc="23" dirty="0">
                <a:solidFill>
                  <a:srgbClr val="61D4FF"/>
                </a:solidFill>
                <a:latin typeface="Quattrocento Sans" panose="020B0502050000020003" pitchFamily="34" charset="0"/>
              </a:rPr>
              <a:t>Pla Econòmic</a:t>
            </a:r>
          </a:p>
          <a:p>
            <a:r>
              <a:rPr lang="ca-ES" sz="2600" b="1" spc="23" dirty="0">
                <a:solidFill>
                  <a:srgbClr val="61D4FF"/>
                </a:solidFill>
                <a:latin typeface="Quattrocento Sans" panose="020B0502050000020003" pitchFamily="34" charset="0"/>
              </a:rPr>
              <a:t>Inversió inicial</a:t>
            </a:r>
          </a:p>
        </p:txBody>
      </p:sp>
      <p:sp>
        <p:nvSpPr>
          <p:cNvPr id="5" name="Título 1">
            <a:extLst>
              <a:ext uri="{FF2B5EF4-FFF2-40B4-BE49-F238E27FC236}">
                <a16:creationId xmlns:a16="http://schemas.microsoft.com/office/drawing/2014/main" id="{928E31BE-1116-F246-B13F-B64A5B2B5CE1}"/>
              </a:ext>
            </a:extLst>
          </p:cNvPr>
          <p:cNvSpPr txBox="1">
            <a:spLocks/>
          </p:cNvSpPr>
          <p:nvPr/>
        </p:nvSpPr>
        <p:spPr>
          <a:xfrm>
            <a:off x="759131" y="3806289"/>
            <a:ext cx="4585856" cy="1566133"/>
          </a:xfrm>
          <a:prstGeom prst="rect">
            <a:avLst/>
          </a:prstGeom>
          <a:solidFill>
            <a:srgbClr val="FFFFCC"/>
          </a:solidFill>
          <a:ln>
            <a:solidFill>
              <a:schemeClr val="tx2">
                <a:lumMod val="60000"/>
                <a:lumOff val="40000"/>
              </a:schemeClr>
            </a:solidFill>
          </a:ln>
        </p:spPr>
        <p:txBody>
          <a:bodyPr vert="horz" lIns="121920" tIns="60960" rIns="121920" bIns="60960" rtlCol="0" anchor="ctr">
            <a:normAutofit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219170">
              <a:spcAft>
                <a:spcPts val="800"/>
              </a:spcAft>
            </a:pPr>
            <a:r>
              <a:rPr lang="ca-ES" sz="2400" b="1" spc="23" dirty="0">
                <a:latin typeface="Quattrocento Sans" panose="020B0502050000020003" pitchFamily="34" charset="0"/>
                <a:ea typeface="+mn-ea"/>
                <a:cs typeface="+mn-cs"/>
              </a:rPr>
              <a:t>Finançament necessari</a:t>
            </a:r>
          </a:p>
          <a:p>
            <a:pPr algn="ctr" defTabSz="1219170">
              <a:spcAft>
                <a:spcPts val="800"/>
              </a:spcAft>
            </a:pPr>
            <a:r>
              <a:rPr lang="ca-ES" sz="2400" b="1" spc="23" dirty="0">
                <a:latin typeface="Quattrocento Sans" panose="020B0502050000020003" pitchFamily="34" charset="0"/>
                <a:ea typeface="+mn-ea"/>
                <a:cs typeface="+mn-cs"/>
              </a:rPr>
              <a:t>= </a:t>
            </a:r>
          </a:p>
          <a:p>
            <a:pPr algn="ctr" defTabSz="1219170">
              <a:spcAft>
                <a:spcPts val="800"/>
              </a:spcAft>
            </a:pPr>
            <a:r>
              <a:rPr lang="ca-ES" sz="2133" spc="23" dirty="0">
                <a:latin typeface="Quattrocento Sans" panose="020B0502050000020003" pitchFamily="34" charset="0"/>
                <a:ea typeface="+mn-ea"/>
                <a:cs typeface="+mn-cs"/>
              </a:rPr>
              <a:t>Inversions </a:t>
            </a:r>
            <a:r>
              <a:rPr lang="ca-ES" sz="2133" b="1" spc="23" dirty="0">
                <a:solidFill>
                  <a:srgbClr val="FF0000"/>
                </a:solidFill>
                <a:latin typeface="Quattrocento Sans" panose="020B0502050000020003" pitchFamily="34" charset="0"/>
                <a:ea typeface="+mn-ea"/>
                <a:cs typeface="+mn-cs"/>
              </a:rPr>
              <a:t>+</a:t>
            </a:r>
            <a:r>
              <a:rPr lang="ca-ES" sz="2133" spc="23" dirty="0">
                <a:latin typeface="Quattrocento Sans" panose="020B0502050000020003" pitchFamily="34" charset="0"/>
                <a:ea typeface="+mn-ea"/>
                <a:cs typeface="+mn-cs"/>
              </a:rPr>
              <a:t> Despeses inicials </a:t>
            </a:r>
            <a:br>
              <a:rPr lang="ca-ES" sz="2133" spc="23" dirty="0">
                <a:latin typeface="Quattrocento Sans" panose="020B0502050000020003" pitchFamily="34" charset="0"/>
                <a:ea typeface="+mn-ea"/>
                <a:cs typeface="+mn-cs"/>
              </a:rPr>
            </a:br>
            <a:r>
              <a:rPr lang="ca-ES" sz="2133" b="1" spc="23" dirty="0">
                <a:solidFill>
                  <a:srgbClr val="FF0000"/>
                </a:solidFill>
                <a:latin typeface="Quattrocento Sans" panose="020B0502050000020003" pitchFamily="34" charset="0"/>
                <a:ea typeface="+mn-ea"/>
                <a:cs typeface="+mn-cs"/>
              </a:rPr>
              <a:t>–</a:t>
            </a:r>
            <a:r>
              <a:rPr lang="ca-ES" sz="2133" spc="23" dirty="0">
                <a:latin typeface="Quattrocento Sans" panose="020B0502050000020003" pitchFamily="34" charset="0"/>
                <a:ea typeface="+mn-ea"/>
                <a:cs typeface="+mn-cs"/>
              </a:rPr>
              <a:t> Aportació de diner propi </a:t>
            </a:r>
            <a:endParaRPr lang="ca-ES" sz="1867" spc="23" dirty="0">
              <a:latin typeface="Quattrocento Sans" panose="020B0502050000020003" pitchFamily="34" charset="0"/>
              <a:ea typeface="+mn-ea"/>
              <a:cs typeface="+mn-cs"/>
            </a:endParaRPr>
          </a:p>
        </p:txBody>
      </p:sp>
      <p:sp>
        <p:nvSpPr>
          <p:cNvPr id="7" name="CuadroTexto 6">
            <a:extLst>
              <a:ext uri="{FF2B5EF4-FFF2-40B4-BE49-F238E27FC236}">
                <a16:creationId xmlns:a16="http://schemas.microsoft.com/office/drawing/2014/main" id="{1294EA2F-62A3-2E41-B58D-01B3F801D080}"/>
              </a:ext>
            </a:extLst>
          </p:cNvPr>
          <p:cNvSpPr txBox="1"/>
          <p:nvPr/>
        </p:nvSpPr>
        <p:spPr>
          <a:xfrm>
            <a:off x="474837" y="2002653"/>
            <a:ext cx="5114455" cy="748795"/>
          </a:xfrm>
          <a:prstGeom prst="rect">
            <a:avLst/>
          </a:prstGeom>
          <a:solidFill>
            <a:srgbClr val="FFFFCC"/>
          </a:solidFill>
          <a:ln>
            <a:solidFill>
              <a:schemeClr val="accent1"/>
            </a:solidFill>
          </a:ln>
        </p:spPr>
        <p:txBody>
          <a:bodyPr wrap="square" rtlCol="0">
            <a:spAutoFit/>
          </a:bodyPr>
          <a:lstStyle/>
          <a:p>
            <a:pPr algn="ctr"/>
            <a:r>
              <a:rPr lang="ca-ES" sz="2133" b="1" kern="0" dirty="0">
                <a:latin typeface="Quattrocento Sans" panose="020B0502050000020003" pitchFamily="34" charset="0"/>
                <a:ea typeface="Times New Roman" panose="02020603050405020304" pitchFamily="18" charset="0"/>
                <a:cs typeface="Times New Roman" panose="02020603050405020304" pitchFamily="18" charset="0"/>
              </a:rPr>
              <a:t>Un Finançament</a:t>
            </a:r>
            <a:r>
              <a:rPr lang="ca-ES" sz="2133" kern="0" dirty="0">
                <a:latin typeface="Quattrocento Sans" panose="020B0502050000020003" pitchFamily="34" charset="0"/>
                <a:ea typeface="Times New Roman" panose="02020603050405020304" pitchFamily="18" charset="0"/>
                <a:cs typeface="Times New Roman" panose="02020603050405020304" pitchFamily="18" charset="0"/>
              </a:rPr>
              <a:t> es el procés per el qual una persona o empresa capta fons</a:t>
            </a:r>
            <a:endParaRPr lang="ca-ES" sz="2133" kern="100" dirty="0">
              <a:latin typeface="Quattrocento Sans" panose="020B0502050000020003" pitchFamily="34" charset="0"/>
              <a:ea typeface="Calibri" panose="020F0502020204030204" pitchFamily="34" charset="0"/>
              <a:cs typeface="Times New Roman" panose="02020603050405020304" pitchFamily="18" charset="0"/>
            </a:endParaRPr>
          </a:p>
        </p:txBody>
      </p:sp>
      <p:sp>
        <p:nvSpPr>
          <p:cNvPr id="2" name="Google Shape;110;p3">
            <a:extLst>
              <a:ext uri="{FF2B5EF4-FFF2-40B4-BE49-F238E27FC236}">
                <a16:creationId xmlns:a16="http://schemas.microsoft.com/office/drawing/2014/main" id="{BE65FF48-797A-4981-9D7C-71D3B9881405}"/>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30</a:t>
            </a:fld>
            <a:endParaRPr sz="900" b="0" i="0" u="none" strike="noStrike" cap="none" dirty="0">
              <a:solidFill>
                <a:srgbClr val="5A5B5D"/>
              </a:solidFill>
              <a:latin typeface="Quattrocento Sans"/>
              <a:ea typeface="Quattrocento Sans"/>
              <a:cs typeface="Quattrocento Sans"/>
              <a:sym typeface="Quattrocento Sans"/>
            </a:endParaRPr>
          </a:p>
        </p:txBody>
      </p:sp>
      <p:pic>
        <p:nvPicPr>
          <p:cNvPr id="8" name="Google Shape;568;p30" descr="Tabla&#10;&#10;Descripción generada automáticamente">
            <a:extLst>
              <a:ext uri="{FF2B5EF4-FFF2-40B4-BE49-F238E27FC236}">
                <a16:creationId xmlns:a16="http://schemas.microsoft.com/office/drawing/2014/main" id="{4062BAE8-38A7-D841-85CC-415D16917572}"/>
              </a:ext>
            </a:extLst>
          </p:cNvPr>
          <p:cNvPicPr preferRelativeResize="0"/>
          <p:nvPr/>
        </p:nvPicPr>
        <p:blipFill rotWithShape="1">
          <a:blip r:embed="rId3">
            <a:alphaModFix/>
          </a:blip>
          <a:srcRect/>
          <a:stretch/>
        </p:blipFill>
        <p:spPr>
          <a:xfrm>
            <a:off x="6294911" y="1226301"/>
            <a:ext cx="5422251" cy="4723738"/>
          </a:xfrm>
          <a:prstGeom prst="rect">
            <a:avLst/>
          </a:prstGeom>
          <a:noFill/>
          <a:ln>
            <a:noFill/>
          </a:ln>
        </p:spPr>
      </p:pic>
    </p:spTree>
    <p:extLst>
      <p:ext uri="{BB962C8B-B14F-4D97-AF65-F5344CB8AC3E}">
        <p14:creationId xmlns:p14="http://schemas.microsoft.com/office/powerpoint/2010/main" val="40224323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C22BC-35B7-942C-DB2B-4FF26C07B6C3}"/>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EA8AB87B-AF2D-9C4B-88D3-8C3CC21163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6081" y="1675430"/>
            <a:ext cx="5408054" cy="4828402"/>
          </a:xfrm>
          <a:prstGeom prst="rect">
            <a:avLst/>
          </a:prstGeom>
        </p:spPr>
      </p:pic>
      <p:sp>
        <p:nvSpPr>
          <p:cNvPr id="3" name="QuadreDeText 4">
            <a:extLst>
              <a:ext uri="{FF2B5EF4-FFF2-40B4-BE49-F238E27FC236}">
                <a16:creationId xmlns:a16="http://schemas.microsoft.com/office/drawing/2014/main" id="{7F595F69-06FB-874E-BEFE-1EF77093AC5E}"/>
              </a:ext>
            </a:extLst>
          </p:cNvPr>
          <p:cNvSpPr txBox="1"/>
          <p:nvPr/>
        </p:nvSpPr>
        <p:spPr>
          <a:xfrm>
            <a:off x="267449" y="782877"/>
            <a:ext cx="7526071" cy="892552"/>
          </a:xfrm>
          <a:prstGeom prst="rect">
            <a:avLst/>
          </a:prstGeom>
          <a:noFill/>
        </p:spPr>
        <p:txBody>
          <a:bodyPr wrap="square" rtlCol="0">
            <a:spAutoFit/>
          </a:bodyPr>
          <a:lstStyle/>
          <a:p>
            <a:r>
              <a:rPr lang="ca-ES" sz="2600" b="1" spc="23" dirty="0">
                <a:solidFill>
                  <a:srgbClr val="61D4FF"/>
                </a:solidFill>
                <a:latin typeface="Quattrocento Sans" panose="020B0502050000020003" pitchFamily="34" charset="0"/>
              </a:rPr>
              <a:t>Pla Econòmic</a:t>
            </a:r>
          </a:p>
          <a:p>
            <a:r>
              <a:rPr lang="ca-ES" sz="2600" b="1" spc="23" dirty="0">
                <a:solidFill>
                  <a:srgbClr val="61D4FF"/>
                </a:solidFill>
                <a:latin typeface="Quattrocento Sans" panose="020B0502050000020003" pitchFamily="34" charset="0"/>
              </a:rPr>
              <a:t>Exemple: La botiga de llaminadures</a:t>
            </a:r>
          </a:p>
        </p:txBody>
      </p:sp>
      <p:sp>
        <p:nvSpPr>
          <p:cNvPr id="6" name="CuadroTexto 5">
            <a:extLst>
              <a:ext uri="{FF2B5EF4-FFF2-40B4-BE49-F238E27FC236}">
                <a16:creationId xmlns:a16="http://schemas.microsoft.com/office/drawing/2014/main" id="{329EC87F-D89B-E74E-83B4-51C3BC49F3A7}"/>
              </a:ext>
            </a:extLst>
          </p:cNvPr>
          <p:cNvSpPr txBox="1"/>
          <p:nvPr/>
        </p:nvSpPr>
        <p:spPr>
          <a:xfrm>
            <a:off x="7465837" y="1968831"/>
            <a:ext cx="4301411" cy="1569853"/>
          </a:xfrm>
          <a:prstGeom prst="rect">
            <a:avLst/>
          </a:prstGeom>
          <a:solidFill>
            <a:srgbClr val="FFFFCC"/>
          </a:solidFill>
          <a:ln>
            <a:solidFill>
              <a:schemeClr val="accent1"/>
            </a:solidFill>
          </a:ln>
        </p:spPr>
        <p:txBody>
          <a:bodyPr wrap="square" rtlCol="0">
            <a:spAutoFit/>
          </a:bodyPr>
          <a:lstStyle/>
          <a:p>
            <a:r>
              <a:rPr lang="ca-ES" sz="2133" b="1" kern="0" dirty="0">
                <a:latin typeface="Quattrocento Sans" panose="020B0502050000020003" pitchFamily="34" charset="0"/>
                <a:ea typeface="Times New Roman" panose="02020603050405020304" pitchFamily="18" charset="0"/>
                <a:cs typeface="Times New Roman" panose="02020603050405020304" pitchFamily="18" charset="0"/>
              </a:rPr>
              <a:t>INVERSIÓ</a:t>
            </a:r>
            <a:r>
              <a:rPr lang="ca-ES" sz="1867" kern="0" dirty="0">
                <a:latin typeface="Quattrocento Sans" panose="020B0502050000020003" pitchFamily="34" charset="0"/>
                <a:ea typeface="Times New Roman" panose="02020603050405020304" pitchFamily="18" charset="0"/>
                <a:cs typeface="Times New Roman" panose="02020603050405020304" pitchFamily="18" charset="0"/>
              </a:rPr>
              <a:t>: acte de demanar recursos (normalment financers) per a obtenir en el futur un benefici.</a:t>
            </a:r>
            <a:br>
              <a:rPr lang="ca-ES" sz="1867" kern="0" dirty="0">
                <a:latin typeface="Quattrocento Sans" panose="020B0502050000020003" pitchFamily="34" charset="0"/>
                <a:ea typeface="Times New Roman" panose="02020603050405020304" pitchFamily="18" charset="0"/>
                <a:cs typeface="Times New Roman" panose="02020603050405020304" pitchFamily="18" charset="0"/>
              </a:rPr>
            </a:br>
            <a:endParaRPr lang="ca-ES" sz="1867" kern="0" dirty="0">
              <a:latin typeface="Quattrocento Sans" panose="020B0502050000020003" pitchFamily="34" charset="0"/>
              <a:ea typeface="Times New Roman" panose="02020603050405020304" pitchFamily="18" charset="0"/>
              <a:cs typeface="Times New Roman" panose="02020603050405020304" pitchFamily="18" charset="0"/>
            </a:endParaRPr>
          </a:p>
          <a:p>
            <a:r>
              <a:rPr lang="ca-ES" sz="1867" i="1" kern="0" dirty="0">
                <a:latin typeface="Quattrocento Sans" panose="020B0502050000020003" pitchFamily="34" charset="0"/>
                <a:ea typeface="Calibri" panose="020F0502020204030204" pitchFamily="34" charset="0"/>
                <a:cs typeface="Times New Roman" panose="02020603050405020304" pitchFamily="18" charset="0"/>
              </a:rPr>
              <a:t>En aquest cas: 5.480€</a:t>
            </a:r>
            <a:endParaRPr lang="ca-ES" sz="1867" i="1" kern="100" dirty="0">
              <a:latin typeface="Quattrocento Sans" panose="020B0502050000020003" pitchFamily="34" charset="0"/>
              <a:ea typeface="Calibri" panose="020F0502020204030204" pitchFamily="34" charset="0"/>
              <a:cs typeface="Times New Roman" panose="02020603050405020304" pitchFamily="18" charset="0"/>
            </a:endParaRPr>
          </a:p>
        </p:txBody>
      </p:sp>
      <p:sp>
        <p:nvSpPr>
          <p:cNvPr id="7" name="TextBox 103">
            <a:extLst>
              <a:ext uri="{FF2B5EF4-FFF2-40B4-BE49-F238E27FC236}">
                <a16:creationId xmlns:a16="http://schemas.microsoft.com/office/drawing/2014/main" id="{8812352F-9C0A-C041-B728-F2A1C531AC1C}"/>
              </a:ext>
            </a:extLst>
          </p:cNvPr>
          <p:cNvSpPr txBox="1"/>
          <p:nvPr/>
        </p:nvSpPr>
        <p:spPr>
          <a:xfrm>
            <a:off x="7465837" y="4254037"/>
            <a:ext cx="4301410" cy="1282531"/>
          </a:xfrm>
          <a:prstGeom prst="rect">
            <a:avLst/>
          </a:prstGeom>
          <a:solidFill>
            <a:srgbClr val="FFFFCC"/>
          </a:solidFill>
          <a:ln>
            <a:solidFill>
              <a:schemeClr val="accent1"/>
            </a:solidFill>
          </a:ln>
        </p:spPr>
        <p:txBody>
          <a:bodyPr wrap="square" rtlCol="0">
            <a:spAutoFit/>
          </a:bodyPr>
          <a:lstStyle>
            <a:defPPr>
              <a:defRPr lang="es-ES"/>
            </a:defPPr>
            <a:lvl1pPr>
              <a:defRPr sz="1400" b="1" kern="0">
                <a:ea typeface="Times New Roman" panose="02020603050405020304" pitchFamily="18" charset="0"/>
                <a:cs typeface="Times New Roman" panose="02020603050405020304" pitchFamily="18" charset="0"/>
              </a:defRPr>
            </a:lvl1pPr>
          </a:lstStyle>
          <a:p>
            <a:r>
              <a:rPr lang="ca-ES" sz="2133" dirty="0">
                <a:latin typeface="Quattrocento Sans" panose="020B0502050000020003" pitchFamily="34" charset="0"/>
              </a:rPr>
              <a:t>DESPESES</a:t>
            </a:r>
            <a:r>
              <a:rPr lang="ca-ES" sz="1867" dirty="0">
                <a:latin typeface="Quattrocento Sans" panose="020B0502050000020003" pitchFamily="34" charset="0"/>
              </a:rPr>
              <a:t>:</a:t>
            </a:r>
            <a:r>
              <a:rPr lang="ca-ES" sz="1867" b="0" dirty="0">
                <a:latin typeface="Quattrocento Sans" panose="020B0502050000020003" pitchFamily="34" charset="0"/>
              </a:rPr>
              <a:t> consum d’un bé o servei a canvi d’un preu.</a:t>
            </a:r>
          </a:p>
          <a:p>
            <a:endParaRPr lang="ca-ES" sz="1867" b="0" dirty="0">
              <a:latin typeface="Quattrocento Sans" panose="020B0502050000020003" pitchFamily="34" charset="0"/>
            </a:endParaRPr>
          </a:p>
          <a:p>
            <a:r>
              <a:rPr lang="ca-ES" sz="1867" b="0" i="1" dirty="0">
                <a:latin typeface="Quattrocento Sans" panose="020B0502050000020003" pitchFamily="34" charset="0"/>
              </a:rPr>
              <a:t>En aquest cas: 2.050€</a:t>
            </a:r>
          </a:p>
        </p:txBody>
      </p:sp>
      <p:sp>
        <p:nvSpPr>
          <p:cNvPr id="2" name="Google Shape;110;p3">
            <a:extLst>
              <a:ext uri="{FF2B5EF4-FFF2-40B4-BE49-F238E27FC236}">
                <a16:creationId xmlns:a16="http://schemas.microsoft.com/office/drawing/2014/main" id="{89622E3F-D084-8EA4-FED6-ECD4FE5CAD5D}"/>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31</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844612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6571E-F0A8-9318-FB5C-88F684DEC552}"/>
            </a:ext>
          </a:extLst>
        </p:cNvPr>
        <p:cNvGrpSpPr/>
        <p:nvPr/>
      </p:nvGrpSpPr>
      <p:grpSpPr>
        <a:xfrm>
          <a:off x="0" y="0"/>
          <a:ext cx="0" cy="0"/>
          <a:chOff x="0" y="0"/>
          <a:chExt cx="0" cy="0"/>
        </a:xfrm>
      </p:grpSpPr>
      <p:pic>
        <p:nvPicPr>
          <p:cNvPr id="8" name="Google Shape;668;p37" descr="Tabla&#10;&#10;Descripción generada automáticamente">
            <a:extLst>
              <a:ext uri="{FF2B5EF4-FFF2-40B4-BE49-F238E27FC236}">
                <a16:creationId xmlns:a16="http://schemas.microsoft.com/office/drawing/2014/main" id="{B4A34B0F-5BB0-8A4F-8DA3-BDCC20632C75}"/>
              </a:ext>
            </a:extLst>
          </p:cNvPr>
          <p:cNvPicPr preferRelativeResize="0"/>
          <p:nvPr/>
        </p:nvPicPr>
        <p:blipFill rotWithShape="1">
          <a:blip r:embed="rId3">
            <a:alphaModFix/>
          </a:blip>
          <a:srcRect/>
          <a:stretch/>
        </p:blipFill>
        <p:spPr>
          <a:xfrm>
            <a:off x="441204" y="1591549"/>
            <a:ext cx="5654795" cy="4912282"/>
          </a:xfrm>
          <a:prstGeom prst="rect">
            <a:avLst/>
          </a:prstGeom>
          <a:noFill/>
          <a:ln>
            <a:noFill/>
          </a:ln>
        </p:spPr>
      </p:pic>
      <p:sp>
        <p:nvSpPr>
          <p:cNvPr id="3" name="QuadreDeText 4">
            <a:extLst>
              <a:ext uri="{FF2B5EF4-FFF2-40B4-BE49-F238E27FC236}">
                <a16:creationId xmlns:a16="http://schemas.microsoft.com/office/drawing/2014/main" id="{A8090378-4C1E-2A4C-859A-A18D71DA0548}"/>
              </a:ext>
            </a:extLst>
          </p:cNvPr>
          <p:cNvSpPr txBox="1"/>
          <p:nvPr/>
        </p:nvSpPr>
        <p:spPr>
          <a:xfrm>
            <a:off x="441205" y="698997"/>
            <a:ext cx="7526071" cy="892552"/>
          </a:xfrm>
          <a:prstGeom prst="rect">
            <a:avLst/>
          </a:prstGeom>
          <a:noFill/>
        </p:spPr>
        <p:txBody>
          <a:bodyPr wrap="square" rtlCol="0">
            <a:spAutoFit/>
          </a:bodyPr>
          <a:lstStyle/>
          <a:p>
            <a:r>
              <a:rPr lang="ca-ES" sz="2600" b="1" spc="23" dirty="0">
                <a:solidFill>
                  <a:srgbClr val="61D4FF"/>
                </a:solidFill>
                <a:latin typeface="Quattrocento Sans" panose="020B0502050000020003" pitchFamily="34" charset="0"/>
              </a:rPr>
              <a:t>Pla Econòmic</a:t>
            </a:r>
          </a:p>
          <a:p>
            <a:r>
              <a:rPr lang="ca-ES" sz="2600" b="1" spc="23" dirty="0">
                <a:solidFill>
                  <a:srgbClr val="61D4FF"/>
                </a:solidFill>
                <a:latin typeface="Quattrocento Sans" panose="020B0502050000020003" pitchFamily="34" charset="0"/>
              </a:rPr>
              <a:t>Exemple: La botiga de llaminadures.</a:t>
            </a:r>
          </a:p>
        </p:txBody>
      </p:sp>
      <p:sp>
        <p:nvSpPr>
          <p:cNvPr id="6" name="Rectángulo: esquinas redondeadas 2">
            <a:extLst>
              <a:ext uri="{FF2B5EF4-FFF2-40B4-BE49-F238E27FC236}">
                <a16:creationId xmlns:a16="http://schemas.microsoft.com/office/drawing/2014/main" id="{567FE5F7-15DA-3040-B49F-53873A3E9396}"/>
              </a:ext>
            </a:extLst>
          </p:cNvPr>
          <p:cNvSpPr/>
          <p:nvPr/>
        </p:nvSpPr>
        <p:spPr>
          <a:xfrm>
            <a:off x="1186052" y="4995536"/>
            <a:ext cx="4909948" cy="1508295"/>
          </a:xfrm>
          <a:prstGeom prst="roundRect">
            <a:avLst>
              <a:gd name="adj" fmla="val 9969"/>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7" name="CuadroTexto 6">
            <a:extLst>
              <a:ext uri="{FF2B5EF4-FFF2-40B4-BE49-F238E27FC236}">
                <a16:creationId xmlns:a16="http://schemas.microsoft.com/office/drawing/2014/main" id="{16AD6A47-2800-0041-A278-B5EFC451FC36}"/>
              </a:ext>
            </a:extLst>
          </p:cNvPr>
          <p:cNvSpPr txBox="1"/>
          <p:nvPr/>
        </p:nvSpPr>
        <p:spPr>
          <a:xfrm>
            <a:off x="6895703" y="2304311"/>
            <a:ext cx="5153422" cy="3785652"/>
          </a:xfrm>
          <a:prstGeom prst="rect">
            <a:avLst/>
          </a:prstGeom>
          <a:noFill/>
        </p:spPr>
        <p:txBody>
          <a:bodyPr wrap="square" rtlCol="0">
            <a:spAutoFit/>
          </a:bodyPr>
          <a:lstStyle/>
          <a:p>
            <a:r>
              <a:rPr lang="ca-ES" sz="2400" dirty="0">
                <a:latin typeface="Quattrocento Sans" panose="020B0502050000020003" pitchFamily="34" charset="0"/>
              </a:rPr>
              <a:t>I ara, què faig?. </a:t>
            </a:r>
            <a:br>
              <a:rPr lang="ca-ES" sz="2400" dirty="0">
                <a:latin typeface="Quattrocento Sans" panose="020B0502050000020003" pitchFamily="34" charset="0"/>
              </a:rPr>
            </a:br>
            <a:r>
              <a:rPr lang="ca-ES" sz="2400" dirty="0">
                <a:latin typeface="Quattrocento Sans" panose="020B0502050000020003" pitchFamily="34" charset="0"/>
              </a:rPr>
              <a:t>He posat tots els meus estalvis i encara necessito 6.000€</a:t>
            </a:r>
          </a:p>
          <a:p>
            <a:endParaRPr lang="ca-ES" sz="2400" dirty="0">
              <a:latin typeface="Quattrocento Sans" panose="020B0502050000020003" pitchFamily="34" charset="0"/>
            </a:endParaRPr>
          </a:p>
          <a:p>
            <a:endParaRPr lang="ca-ES" sz="2400" dirty="0">
              <a:latin typeface="Quattrocento Sans" panose="020B0502050000020003" pitchFamily="34" charset="0"/>
            </a:endParaRPr>
          </a:p>
          <a:p>
            <a:r>
              <a:rPr lang="ca-ES" sz="2400" dirty="0">
                <a:latin typeface="Quattrocento Sans" panose="020B0502050000020003" pitchFamily="34" charset="0"/>
              </a:rPr>
              <a:t>Haig de recórrer a un </a:t>
            </a:r>
            <a:r>
              <a:rPr lang="ca-ES" sz="2400" b="1" dirty="0">
                <a:latin typeface="Quattrocento Sans" panose="020B0502050000020003" pitchFamily="34" charset="0"/>
              </a:rPr>
              <a:t>préstec </a:t>
            </a:r>
            <a:r>
              <a:rPr lang="ca-ES" sz="2400" i="1" dirty="0">
                <a:latin typeface="Quattrocento Sans" panose="020B0502050000020003" pitchFamily="34" charset="0"/>
              </a:rPr>
              <a:t>(finançament).</a:t>
            </a:r>
          </a:p>
          <a:p>
            <a:endParaRPr lang="ca-ES" sz="2400" dirty="0">
              <a:latin typeface="Quattrocento Sans" panose="020B0502050000020003" pitchFamily="34" charset="0"/>
            </a:endParaRPr>
          </a:p>
          <a:p>
            <a:r>
              <a:rPr lang="ca-ES" sz="2400" dirty="0">
                <a:latin typeface="Quattrocento Sans" panose="020B0502050000020003" pitchFamily="34" charset="0"/>
              </a:rPr>
              <a:t>Atenció, tot préstec implica un cost addicional per a la meva empresa</a:t>
            </a:r>
          </a:p>
        </p:txBody>
      </p:sp>
      <p:sp>
        <p:nvSpPr>
          <p:cNvPr id="2" name="Google Shape;110;p3">
            <a:extLst>
              <a:ext uri="{FF2B5EF4-FFF2-40B4-BE49-F238E27FC236}">
                <a16:creationId xmlns:a16="http://schemas.microsoft.com/office/drawing/2014/main" id="{06C91331-6FFB-4492-9C3D-C5EF2699B165}"/>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32</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534120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371C4-F505-8696-6788-674DBFF0F045}"/>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7F358D28-CC7B-314B-B2DD-EA05E80F54C4}"/>
              </a:ext>
            </a:extLst>
          </p:cNvPr>
          <p:cNvSpPr txBox="1"/>
          <p:nvPr/>
        </p:nvSpPr>
        <p:spPr>
          <a:xfrm>
            <a:off x="323770" y="755212"/>
            <a:ext cx="8420594" cy="492443"/>
          </a:xfrm>
          <a:prstGeom prst="rect">
            <a:avLst/>
          </a:prstGeom>
          <a:noFill/>
        </p:spPr>
        <p:txBody>
          <a:bodyPr wrap="square" rtlCol="0">
            <a:spAutoFit/>
          </a:bodyPr>
          <a:lstStyle/>
          <a:p>
            <a:r>
              <a:rPr lang="ca-ES" sz="2600" b="1" spc="23" dirty="0">
                <a:solidFill>
                  <a:srgbClr val="61D4FF"/>
                </a:solidFill>
                <a:latin typeface="Quattrocento Sans" panose="020B0502050000020003" pitchFamily="34" charset="0"/>
              </a:rPr>
              <a:t>Pla Econòmic. Finançament extern.</a:t>
            </a:r>
          </a:p>
        </p:txBody>
      </p:sp>
      <p:sp>
        <p:nvSpPr>
          <p:cNvPr id="5" name="Marcador de contenido 2">
            <a:extLst>
              <a:ext uri="{FF2B5EF4-FFF2-40B4-BE49-F238E27FC236}">
                <a16:creationId xmlns:a16="http://schemas.microsoft.com/office/drawing/2014/main" id="{F6443840-5D30-044E-AB60-813E28E1BC9F}"/>
              </a:ext>
            </a:extLst>
          </p:cNvPr>
          <p:cNvSpPr txBox="1">
            <a:spLocks/>
          </p:cNvSpPr>
          <p:nvPr/>
        </p:nvSpPr>
        <p:spPr>
          <a:xfrm>
            <a:off x="760243" y="2556813"/>
            <a:ext cx="4574575" cy="3840427"/>
          </a:xfrm>
          <a:prstGeom prst="rect">
            <a:avLst/>
          </a:prstGeom>
          <a:noFill/>
          <a:ln>
            <a:solidFill>
              <a:schemeClr val="accent6">
                <a:lumMod val="50000"/>
              </a:schemeClr>
            </a:solidFill>
          </a:ln>
        </p:spPr>
        <p:txBody>
          <a:bodyPr spcFirstLastPara="1" vert="horz" wrap="square" lIns="0" tIns="0" rIns="0" bIns="0" rtlCol="0" anchor="t" anchorCtr="0">
            <a:normAutofit/>
          </a:bodyPr>
          <a:lstStyle>
            <a:lvl1pPr marL="457189" lvl="0" indent="-228594" algn="l" defTabSz="914400" rtl="0" eaLnBrk="1" latinLnBrk="0" hangingPunct="1">
              <a:lnSpc>
                <a:spcPct val="100000"/>
              </a:lnSpc>
              <a:spcBef>
                <a:spcPts val="0"/>
              </a:spcBef>
              <a:spcAft>
                <a:spcPts val="0"/>
              </a:spcAft>
              <a:buClr>
                <a:srgbClr val="595959"/>
              </a:buClr>
              <a:buSzPts val="1600"/>
              <a:buFont typeface="Arial" panose="020B0604020202020204" pitchFamily="34" charset="0"/>
              <a:buNone/>
              <a:defRPr sz="1600" b="0" kern="1200">
                <a:solidFill>
                  <a:srgbClr val="595959"/>
                </a:solidFill>
                <a:latin typeface="Poppins"/>
                <a:ea typeface="Poppins"/>
                <a:cs typeface="Poppins"/>
                <a:sym typeface="Poppins"/>
              </a:defRPr>
            </a:lvl1pPr>
            <a:lvl2pPr marL="914377" lvl="1" indent="-228594" algn="l" defTabSz="914400" rtl="0" eaLnBrk="1" latinLnBrk="0" hangingPunct="1">
              <a:lnSpc>
                <a:spcPct val="90000"/>
              </a:lnSpc>
              <a:spcBef>
                <a:spcPts val="0"/>
              </a:spcBef>
              <a:spcAft>
                <a:spcPts val="0"/>
              </a:spcAft>
              <a:buClr>
                <a:schemeClr val="lt2"/>
              </a:buClr>
              <a:buSzPts val="4000"/>
              <a:buFont typeface="Arial" panose="020B0604020202020204" pitchFamily="34" charset="0"/>
              <a:buNone/>
              <a:defRPr sz="4000" kern="1200">
                <a:solidFill>
                  <a:schemeClr val="lt2"/>
                </a:solidFill>
                <a:latin typeface="+mn-lt"/>
                <a:ea typeface="+mn-ea"/>
                <a:cs typeface="+mn-cs"/>
              </a:defRPr>
            </a:lvl2pPr>
            <a:lvl3pPr marL="1371566" lvl="2"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3pPr>
            <a:lvl4pPr marL="1828754" lvl="3"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4pPr>
            <a:lvl5pPr marL="2285943" lvl="4"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5pPr>
            <a:lvl6pPr marL="2743131" lvl="5"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320" lvl="6"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509" lvl="7"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697" lvl="8" indent="-342891" algn="l" defTabSz="914400" rtl="0" eaLnBrk="1" latinLnBrk="0" hangingPunct="1">
              <a:lnSpc>
                <a:spcPct val="90000"/>
              </a:lnSpc>
              <a:spcBef>
                <a:spcPts val="1333"/>
              </a:spcBef>
              <a:spcAft>
                <a:spcPts val="1333"/>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601118" indent="-239178"/>
            <a:r>
              <a:rPr lang="ca-ES" sz="2400" dirty="0">
                <a:latin typeface="+mn-lt"/>
              </a:rPr>
              <a:t>- </a:t>
            </a:r>
            <a:r>
              <a:rPr lang="ca-ES" sz="2400" dirty="0">
                <a:latin typeface="Quattrocento Sans" panose="020B0502050000020003" pitchFamily="34" charset="0"/>
              </a:rPr>
              <a:t>Import</a:t>
            </a:r>
          </a:p>
          <a:p>
            <a:pPr marL="601118" indent="-239178"/>
            <a:r>
              <a:rPr lang="ca-ES" sz="2400" dirty="0">
                <a:latin typeface="Quattrocento Sans" panose="020B0502050000020003" pitchFamily="34" charset="0"/>
              </a:rPr>
              <a:t>- Quota</a:t>
            </a:r>
          </a:p>
          <a:p>
            <a:pPr marL="601118" indent="-239178"/>
            <a:r>
              <a:rPr lang="ca-ES" sz="2400" dirty="0">
                <a:latin typeface="Quattrocento Sans" panose="020B0502050000020003" pitchFamily="34" charset="0"/>
              </a:rPr>
              <a:t>- Tipus de interès TIN </a:t>
            </a:r>
            <a:br>
              <a:rPr lang="ca-ES" sz="2400" dirty="0">
                <a:latin typeface="Quattrocento Sans" panose="020B0502050000020003" pitchFamily="34" charset="0"/>
              </a:rPr>
            </a:br>
            <a:r>
              <a:rPr lang="ca-ES" sz="2133" i="1" dirty="0">
                <a:latin typeface="Quattrocento Sans" panose="020B0502050000020003" pitchFamily="34" charset="0"/>
              </a:rPr>
              <a:t>(Tipus de Interès Nominal)</a:t>
            </a:r>
          </a:p>
          <a:p>
            <a:pPr marL="1430831" lvl="1" indent="-239178"/>
            <a:r>
              <a:rPr lang="ca-ES" sz="1867" dirty="0">
                <a:solidFill>
                  <a:schemeClr val="tx1"/>
                </a:solidFill>
                <a:latin typeface="Quattrocento Sans" panose="020B0502050000020003" pitchFamily="34" charset="0"/>
              </a:rPr>
              <a:t>Fix / Variable / Mixt</a:t>
            </a:r>
          </a:p>
          <a:p>
            <a:pPr marL="601118" indent="-239178"/>
            <a:r>
              <a:rPr lang="ca-ES" sz="2400" dirty="0">
                <a:latin typeface="Quattrocento Sans" panose="020B0502050000020003" pitchFamily="34" charset="0"/>
              </a:rPr>
              <a:t>- Comissions i despeses</a:t>
            </a:r>
          </a:p>
          <a:p>
            <a:pPr marL="601118" indent="-239178"/>
            <a:r>
              <a:rPr lang="ca-ES" sz="2400" dirty="0">
                <a:latin typeface="Quattrocento Sans" panose="020B0502050000020003" pitchFamily="34" charset="0"/>
              </a:rPr>
              <a:t>- TAE </a:t>
            </a:r>
            <a:r>
              <a:rPr lang="ca-ES" sz="2200" i="1" dirty="0">
                <a:latin typeface="Quattrocento Sans" panose="020B0502050000020003" pitchFamily="34" charset="0"/>
              </a:rPr>
              <a:t>(Tassa Anual Equivalent)</a:t>
            </a:r>
          </a:p>
          <a:p>
            <a:pPr marL="601118" indent="-239178"/>
            <a:r>
              <a:rPr lang="ca-ES" sz="2400" dirty="0">
                <a:latin typeface="Quattrocento Sans" panose="020B0502050000020003" pitchFamily="34" charset="0"/>
              </a:rPr>
              <a:t>- Termini d'amortització</a:t>
            </a:r>
          </a:p>
          <a:p>
            <a:pPr marL="601118" indent="-239178"/>
            <a:r>
              <a:rPr lang="ca-ES" sz="2400" dirty="0">
                <a:latin typeface="Quattrocento Sans" panose="020B0502050000020003" pitchFamily="34" charset="0"/>
              </a:rPr>
              <a:t>- Període de carència</a:t>
            </a:r>
          </a:p>
          <a:p>
            <a:pPr marL="601118" indent="-239178"/>
            <a:r>
              <a:rPr lang="ca-ES" sz="2400" dirty="0">
                <a:latin typeface="Quattrocento Sans" panose="020B0502050000020003" pitchFamily="34" charset="0"/>
              </a:rPr>
              <a:t>- L’aval</a:t>
            </a:r>
          </a:p>
        </p:txBody>
      </p:sp>
      <p:sp>
        <p:nvSpPr>
          <p:cNvPr id="6" name="Marcador de contenido 2">
            <a:extLst>
              <a:ext uri="{FF2B5EF4-FFF2-40B4-BE49-F238E27FC236}">
                <a16:creationId xmlns:a16="http://schemas.microsoft.com/office/drawing/2014/main" id="{00D40AA9-EB61-C941-9D12-F10A57F5F63E}"/>
              </a:ext>
            </a:extLst>
          </p:cNvPr>
          <p:cNvSpPr txBox="1">
            <a:spLocks/>
          </p:cNvSpPr>
          <p:nvPr/>
        </p:nvSpPr>
        <p:spPr>
          <a:xfrm>
            <a:off x="6580247" y="2556813"/>
            <a:ext cx="4851510" cy="3840427"/>
          </a:xfrm>
          <a:prstGeom prst="rect">
            <a:avLst/>
          </a:prstGeom>
          <a:ln>
            <a:solidFill>
              <a:schemeClr val="accent6">
                <a:lumMod val="50000"/>
              </a:schemeClr>
            </a:solidFill>
          </a:ln>
        </p:spPr>
        <p:txBody>
          <a:bodyPr vert="horz" lIns="121920" tIns="60960" rIns="121920" bIns="6096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41294" indent="0">
              <a:spcBef>
                <a:spcPts val="0"/>
              </a:spcBef>
              <a:spcAft>
                <a:spcPts val="800"/>
              </a:spcAft>
              <a:buNone/>
              <a:defRPr/>
            </a:pPr>
            <a:r>
              <a:rPr lang="ca-ES" sz="2400" dirty="0"/>
              <a:t>- </a:t>
            </a:r>
            <a:r>
              <a:rPr lang="ca-ES" sz="2400" dirty="0">
                <a:latin typeface="Quattrocento Sans" panose="020B0502050000020003" pitchFamily="34" charset="0"/>
              </a:rPr>
              <a:t>Prudència</a:t>
            </a:r>
          </a:p>
          <a:p>
            <a:pPr marL="241294" indent="0">
              <a:spcBef>
                <a:spcPts val="0"/>
              </a:spcBef>
              <a:spcAft>
                <a:spcPts val="800"/>
              </a:spcAft>
              <a:buNone/>
              <a:defRPr/>
            </a:pPr>
            <a:r>
              <a:rPr lang="ca-ES" sz="2400" dirty="0">
                <a:latin typeface="Quattrocento Sans" panose="020B0502050000020003" pitchFamily="34" charset="0"/>
              </a:rPr>
              <a:t>- Conèixer la nostra capacitat de pagament</a:t>
            </a:r>
          </a:p>
          <a:p>
            <a:pPr marL="241294" indent="0">
              <a:spcBef>
                <a:spcPts val="0"/>
              </a:spcBef>
              <a:spcAft>
                <a:spcPts val="800"/>
              </a:spcAft>
              <a:buNone/>
              <a:defRPr/>
            </a:pPr>
            <a:r>
              <a:rPr lang="ca-ES" sz="2400" dirty="0">
                <a:latin typeface="Quattrocento Sans" panose="020B0502050000020003" pitchFamily="34" charset="0"/>
              </a:rPr>
              <a:t>- Estudiar i comparar diferents ofertes</a:t>
            </a:r>
          </a:p>
          <a:p>
            <a:pPr marL="241294" indent="0">
              <a:spcBef>
                <a:spcPts val="0"/>
              </a:spcBef>
              <a:spcAft>
                <a:spcPts val="800"/>
              </a:spcAft>
              <a:buNone/>
              <a:defRPr/>
            </a:pPr>
            <a:r>
              <a:rPr lang="ca-ES" sz="2400" dirty="0">
                <a:latin typeface="Quattrocento Sans" panose="020B0502050000020003" pitchFamily="34" charset="0"/>
              </a:rPr>
              <a:t>- Tenir tota la informació clara abans de signar un contracte</a:t>
            </a:r>
          </a:p>
          <a:p>
            <a:pPr marL="601118" indent="-239178"/>
            <a:endParaRPr lang="ca-ES" sz="2400" dirty="0"/>
          </a:p>
        </p:txBody>
      </p:sp>
      <p:sp>
        <p:nvSpPr>
          <p:cNvPr id="7" name="CuadroTexto 6">
            <a:extLst>
              <a:ext uri="{FF2B5EF4-FFF2-40B4-BE49-F238E27FC236}">
                <a16:creationId xmlns:a16="http://schemas.microsoft.com/office/drawing/2014/main" id="{2EACC184-6238-1246-910A-BE458092F0A5}"/>
              </a:ext>
            </a:extLst>
          </p:cNvPr>
          <p:cNvSpPr txBox="1"/>
          <p:nvPr/>
        </p:nvSpPr>
        <p:spPr>
          <a:xfrm>
            <a:off x="726305" y="1401125"/>
            <a:ext cx="4608512" cy="954107"/>
          </a:xfrm>
          <a:prstGeom prst="rect">
            <a:avLst/>
          </a:prstGeom>
          <a:solidFill>
            <a:schemeClr val="accent1">
              <a:lumMod val="20000"/>
              <a:lumOff val="80000"/>
              <a:alpha val="50000"/>
            </a:schemeClr>
          </a:solidFill>
          <a:ln>
            <a:solidFill>
              <a:schemeClr val="tx1">
                <a:lumMod val="50000"/>
                <a:lumOff val="50000"/>
              </a:schemeClr>
            </a:solidFill>
          </a:ln>
        </p:spPr>
        <p:txBody>
          <a:bodyPr wrap="square" rtlCol="0" anchor="ctr">
            <a:noAutofit/>
          </a:bodyPr>
          <a:lstStyle>
            <a:defPPr>
              <a:defRPr lang="es-ES"/>
            </a:defPPr>
            <a:lvl1pPr algn="ctr">
              <a:spcAft>
                <a:spcPts val="450"/>
              </a:spcAft>
              <a:defRPr sz="2400" b="1" cap="all">
                <a:solidFill>
                  <a:schemeClr val="tx2"/>
                </a:solidFill>
                <a:ea typeface="+mj-ea"/>
                <a:cs typeface="+mj-cs"/>
              </a:defRPr>
            </a:lvl1pPr>
            <a:lvl2pPr>
              <a:defRPr/>
            </a:lvl2pPr>
            <a:lvl3pPr>
              <a:defRPr/>
            </a:lvl3pPr>
            <a:lvl4pPr>
              <a:defRPr/>
            </a:lvl4pPr>
            <a:lvl5pPr>
              <a:defRPr/>
            </a:lvl5pPr>
            <a:lvl6pPr>
              <a:defRPr/>
            </a:lvl6pPr>
            <a:lvl7pPr>
              <a:defRPr/>
            </a:lvl7pPr>
            <a:lvl8pPr>
              <a:defRPr/>
            </a:lvl8pPr>
            <a:lvl9pPr>
              <a:defRPr/>
            </a:lvl9pPr>
          </a:lstStyle>
          <a:p>
            <a:r>
              <a:rPr lang="ca-ES" sz="2800" dirty="0">
                <a:latin typeface="Quattrocento Sans" panose="020B0502050000020003" pitchFamily="34" charset="0"/>
              </a:rPr>
              <a:t>DADES A TENIR EN COMPTE EN UN PRÉSTEC</a:t>
            </a:r>
          </a:p>
        </p:txBody>
      </p:sp>
      <p:sp>
        <p:nvSpPr>
          <p:cNvPr id="8" name="CuadroTexto 7">
            <a:extLst>
              <a:ext uri="{FF2B5EF4-FFF2-40B4-BE49-F238E27FC236}">
                <a16:creationId xmlns:a16="http://schemas.microsoft.com/office/drawing/2014/main" id="{030571EC-C0FC-ED40-A411-A2DBEE219B22}"/>
              </a:ext>
            </a:extLst>
          </p:cNvPr>
          <p:cNvSpPr txBox="1"/>
          <p:nvPr/>
        </p:nvSpPr>
        <p:spPr>
          <a:xfrm>
            <a:off x="6580246" y="1401124"/>
            <a:ext cx="4851509" cy="954107"/>
          </a:xfrm>
          <a:prstGeom prst="rect">
            <a:avLst/>
          </a:prstGeom>
          <a:solidFill>
            <a:schemeClr val="accent1">
              <a:lumMod val="20000"/>
              <a:lumOff val="80000"/>
              <a:alpha val="50000"/>
            </a:schemeClr>
          </a:solidFill>
          <a:ln>
            <a:solidFill>
              <a:schemeClr val="tx1">
                <a:lumMod val="50000"/>
                <a:lumOff val="50000"/>
              </a:schemeClr>
            </a:solidFill>
          </a:ln>
        </p:spPr>
        <p:txBody>
          <a:bodyPr wrap="square" rtlCol="0" anchor="ctr">
            <a:noAutofit/>
          </a:bodyPr>
          <a:lstStyle>
            <a:defPPr>
              <a:defRPr lang="es-ES"/>
            </a:defPPr>
            <a:lvl1pPr algn="ctr">
              <a:spcAft>
                <a:spcPts val="450"/>
              </a:spcAft>
              <a:defRPr sz="2400" b="1" cap="all">
                <a:solidFill>
                  <a:schemeClr val="tx2"/>
                </a:solidFill>
                <a:ea typeface="+mj-ea"/>
                <a:cs typeface="+mj-cs"/>
              </a:defRPr>
            </a:lvl1pPr>
          </a:lstStyle>
          <a:p>
            <a:r>
              <a:rPr lang="ca-ES" sz="2800" dirty="0">
                <a:latin typeface="Quattrocento Sans" panose="020B0502050000020003" pitchFamily="34" charset="0"/>
              </a:rPr>
              <a:t>CONSELLS A L’HORA DE SOL·LICITAR UN PRÉSTEC</a:t>
            </a:r>
          </a:p>
        </p:txBody>
      </p:sp>
      <p:sp>
        <p:nvSpPr>
          <p:cNvPr id="9" name="Marcador de contenido 2">
            <a:extLst>
              <a:ext uri="{FF2B5EF4-FFF2-40B4-BE49-F238E27FC236}">
                <a16:creationId xmlns:a16="http://schemas.microsoft.com/office/drawing/2014/main" id="{EA267DB7-C684-F448-8DDE-F50FC0A489BE}"/>
              </a:ext>
            </a:extLst>
          </p:cNvPr>
          <p:cNvSpPr txBox="1">
            <a:spLocks/>
          </p:cNvSpPr>
          <p:nvPr/>
        </p:nvSpPr>
        <p:spPr>
          <a:xfrm>
            <a:off x="4905919" y="5507864"/>
            <a:ext cx="7194117" cy="1057701"/>
          </a:xfrm>
          <a:prstGeom prst="rect">
            <a:avLst/>
          </a:prstGeom>
          <a:solidFill>
            <a:srgbClr val="FFFFCC"/>
          </a:solidFill>
          <a:ln>
            <a:solidFill>
              <a:schemeClr val="accent1"/>
            </a:solidFill>
          </a:ln>
        </p:spPr>
        <p:txBody>
          <a:bodyPr vert="horz" lIns="121920" tIns="60960" rIns="121920" bIns="6096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ca-ES" sz="2667" dirty="0">
                <a:latin typeface="Quattrocento Sans" panose="020B0502050000020003" pitchFamily="34" charset="0"/>
              </a:rPr>
              <a:t>Endeutament raonable SI, </a:t>
            </a:r>
            <a:br>
              <a:rPr lang="ca-ES" sz="2667" dirty="0">
                <a:latin typeface="Quattrocento Sans" panose="020B0502050000020003" pitchFamily="34" charset="0"/>
              </a:rPr>
            </a:br>
            <a:r>
              <a:rPr lang="ca-ES" sz="2667" dirty="0">
                <a:latin typeface="Quattrocento Sans" panose="020B0502050000020003" pitchFamily="34" charset="0"/>
              </a:rPr>
              <a:t>però </a:t>
            </a:r>
            <a:r>
              <a:rPr lang="ca-ES" sz="2667" b="1" dirty="0">
                <a:latin typeface="Quattrocento Sans" panose="020B0502050000020003" pitchFamily="34" charset="0"/>
              </a:rPr>
              <a:t>ULL</a:t>
            </a:r>
            <a:r>
              <a:rPr lang="ca-ES" sz="2667" dirty="0">
                <a:latin typeface="Quattrocento Sans" panose="020B0502050000020003" pitchFamily="34" charset="0"/>
              </a:rPr>
              <a:t> amb un endeutament perillós</a:t>
            </a:r>
          </a:p>
        </p:txBody>
      </p:sp>
      <p:sp>
        <p:nvSpPr>
          <p:cNvPr id="2" name="Google Shape;110;p3">
            <a:extLst>
              <a:ext uri="{FF2B5EF4-FFF2-40B4-BE49-F238E27FC236}">
                <a16:creationId xmlns:a16="http://schemas.microsoft.com/office/drawing/2014/main" id="{7942E8DA-6BB5-83BE-2EDA-B76FAE573FB8}"/>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33</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7035132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EB713-ACCE-2780-016F-648FE5C12747}"/>
            </a:ext>
          </a:extLst>
        </p:cNvPr>
        <p:cNvGrpSpPr/>
        <p:nvPr/>
      </p:nvGrpSpPr>
      <p:grpSpPr>
        <a:xfrm>
          <a:off x="0" y="0"/>
          <a:ext cx="0" cy="0"/>
          <a:chOff x="0" y="0"/>
          <a:chExt cx="0" cy="0"/>
        </a:xfrm>
      </p:grpSpPr>
      <p:pic>
        <p:nvPicPr>
          <p:cNvPr id="5" name="Imagen 4" descr="Signo de interrogación en fondo de color verde pastel">
            <a:extLst>
              <a:ext uri="{FF2B5EF4-FFF2-40B4-BE49-F238E27FC236}">
                <a16:creationId xmlns:a16="http://schemas.microsoft.com/office/drawing/2014/main" id="{EF3623DF-B63A-FA87-6CEC-C43C974FF630}"/>
              </a:ext>
            </a:extLst>
          </p:cNvPr>
          <p:cNvPicPr>
            <a:picLocks noChangeAspect="1"/>
          </p:cNvPicPr>
          <p:nvPr/>
        </p:nvPicPr>
        <p:blipFill rotWithShape="1">
          <a:blip r:embed="rId3" cstate="screen">
            <a:alphaModFix amt="50000"/>
            <a:duotone>
              <a:prstClr val="black"/>
              <a:schemeClr val="accent1">
                <a:tint val="45000"/>
                <a:satMod val="400000"/>
              </a:schemeClr>
            </a:duotone>
            <a:extLst>
              <a:ext uri="{28A0092B-C50C-407E-A947-70E740481C1C}">
                <a14:useLocalDpi xmlns:a14="http://schemas.microsoft.com/office/drawing/2010/main"/>
              </a:ext>
            </a:extLst>
          </a:blip>
          <a:srcRect r="-2"/>
          <a:stretch/>
        </p:blipFill>
        <p:spPr>
          <a:xfrm>
            <a:off x="3523488" y="13"/>
            <a:ext cx="8668512" cy="6857987"/>
          </a:xfrm>
          <a:prstGeom prst="rect">
            <a:avLst/>
          </a:prstGeom>
        </p:spPr>
      </p:pic>
      <p:sp>
        <p:nvSpPr>
          <p:cNvPr id="2" name="Título 1">
            <a:extLst>
              <a:ext uri="{FF2B5EF4-FFF2-40B4-BE49-F238E27FC236}">
                <a16:creationId xmlns:a16="http://schemas.microsoft.com/office/drawing/2014/main" id="{8F73D868-E61F-1C55-503A-D5EE889D37EE}"/>
              </a:ext>
            </a:extLst>
          </p:cNvPr>
          <p:cNvSpPr>
            <a:spLocks noGrp="1"/>
          </p:cNvSpPr>
          <p:nvPr>
            <p:ph type="title"/>
          </p:nvPr>
        </p:nvSpPr>
        <p:spPr>
          <a:xfrm>
            <a:off x="438736" y="1279469"/>
            <a:ext cx="4889179" cy="2783168"/>
          </a:xfrm>
          <a:prstGeom prst="rect">
            <a:avLst/>
          </a:prstGeom>
        </p:spPr>
        <p:txBody>
          <a:bodyPr vert="horz" lIns="121920" tIns="60960" rIns="121920" bIns="60960" rtlCol="0" anchor="b">
            <a:normAutofit fontScale="90000"/>
          </a:bodyPr>
          <a:lstStyle/>
          <a:p>
            <a:pPr algn="ctr"/>
            <a:br>
              <a:rPr lang="ca-ES" sz="4800" b="1" dirty="0">
                <a:latin typeface="+mn-lt"/>
                <a:cs typeface="Poppins"/>
              </a:rPr>
            </a:br>
            <a:br>
              <a:rPr lang="ca-ES" sz="4800" b="1" dirty="0">
                <a:latin typeface="+mn-lt"/>
                <a:cs typeface="Poppins"/>
              </a:rPr>
            </a:br>
            <a:r>
              <a:rPr lang="ca-ES" sz="4200" b="1" cap="all" dirty="0">
                <a:solidFill>
                  <a:schemeClr val="tx1">
                    <a:lumMod val="75000"/>
                    <a:lumOff val="25000"/>
                  </a:schemeClr>
                </a:solidFill>
                <a:latin typeface="Quattrocento Sans" panose="020B0502050000020003" pitchFamily="34" charset="0"/>
              </a:rPr>
              <a:t>A PARTIR DE QUINES VENDES COMENÇO A GUANYAR DINERS?</a:t>
            </a:r>
          </a:p>
        </p:txBody>
      </p:sp>
      <p:sp>
        <p:nvSpPr>
          <p:cNvPr id="21" name="Título 1">
            <a:extLst>
              <a:ext uri="{FF2B5EF4-FFF2-40B4-BE49-F238E27FC236}">
                <a16:creationId xmlns:a16="http://schemas.microsoft.com/office/drawing/2014/main" id="{ED23E78C-A6D9-9FE6-1D3F-0F62312140EC}"/>
              </a:ext>
            </a:extLst>
          </p:cNvPr>
          <p:cNvSpPr txBox="1">
            <a:spLocks/>
          </p:cNvSpPr>
          <p:nvPr/>
        </p:nvSpPr>
        <p:spPr>
          <a:xfrm>
            <a:off x="481029" y="1544340"/>
            <a:ext cx="5280585" cy="2721659"/>
          </a:xfrm>
          <a:prstGeom prst="rect">
            <a:avLst/>
          </a:prstGeom>
        </p:spPr>
        <p:txBody>
          <a:bodyPr vert="horz" lIns="121920" tIns="60960" rIns="121920" bIns="60960" rtlCol="0" anchor="b">
            <a:noAutofit/>
          </a:bodyPr>
          <a:lstStyle>
            <a:lvl1pPr algn="l"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ca-ES" sz="4267" b="1">
              <a:solidFill>
                <a:srgbClr val="595959"/>
              </a:solidFill>
              <a:latin typeface="+mn-lt"/>
              <a:cs typeface="Poppins"/>
            </a:endParaRPr>
          </a:p>
        </p:txBody>
      </p:sp>
      <p:sp>
        <p:nvSpPr>
          <p:cNvPr id="3" name="Google Shape;110;p3">
            <a:extLst>
              <a:ext uri="{FF2B5EF4-FFF2-40B4-BE49-F238E27FC236}">
                <a16:creationId xmlns:a16="http://schemas.microsoft.com/office/drawing/2014/main" id="{5025D118-FD5B-25F3-FE7D-8CC492E11107}"/>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34</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7756866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F2195-EB07-0D6E-1EF2-C4BC14292D20}"/>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29FB663D-2599-224C-B250-81A915523F22}"/>
              </a:ext>
            </a:extLst>
          </p:cNvPr>
          <p:cNvSpPr txBox="1"/>
          <p:nvPr/>
        </p:nvSpPr>
        <p:spPr>
          <a:xfrm>
            <a:off x="345722" y="764855"/>
            <a:ext cx="7526071" cy="892552"/>
          </a:xfrm>
          <a:prstGeom prst="rect">
            <a:avLst/>
          </a:prstGeom>
          <a:noFill/>
        </p:spPr>
        <p:txBody>
          <a:bodyPr wrap="square" rtlCol="0">
            <a:spAutoFit/>
          </a:bodyPr>
          <a:lstStyle/>
          <a:p>
            <a:r>
              <a:rPr lang="ca-ES" sz="2600" b="1" spc="23" dirty="0">
                <a:solidFill>
                  <a:srgbClr val="61D4FF"/>
                </a:solidFill>
                <a:latin typeface="Quattrocento Sans" panose="020B0502050000020003" pitchFamily="34" charset="0"/>
              </a:rPr>
              <a:t>Viabilitat del negoci. Punt d’equilibri</a:t>
            </a:r>
          </a:p>
          <a:p>
            <a:r>
              <a:rPr lang="ca-ES" sz="2600" spc="23" dirty="0">
                <a:solidFill>
                  <a:srgbClr val="61D4FF"/>
                </a:solidFill>
                <a:latin typeface="Quattrocento Sans" panose="020B0502050000020003" pitchFamily="34" charset="0"/>
              </a:rPr>
              <a:t>Cost – Volum – Benefici</a:t>
            </a:r>
          </a:p>
        </p:txBody>
      </p:sp>
      <p:sp>
        <p:nvSpPr>
          <p:cNvPr id="5" name="CuadroTexto 4">
            <a:extLst>
              <a:ext uri="{FF2B5EF4-FFF2-40B4-BE49-F238E27FC236}">
                <a16:creationId xmlns:a16="http://schemas.microsoft.com/office/drawing/2014/main" id="{8B581935-7E20-BB45-8DE9-7A2965078FDB}"/>
              </a:ext>
            </a:extLst>
          </p:cNvPr>
          <p:cNvSpPr txBox="1"/>
          <p:nvPr/>
        </p:nvSpPr>
        <p:spPr>
          <a:xfrm>
            <a:off x="8140564" y="1244626"/>
            <a:ext cx="3903515" cy="1938992"/>
          </a:xfrm>
          <a:prstGeom prst="rect">
            <a:avLst/>
          </a:prstGeom>
          <a:solidFill>
            <a:srgbClr val="FFFFCC"/>
          </a:solidFill>
          <a:ln>
            <a:solidFill>
              <a:schemeClr val="accent1"/>
            </a:solidFill>
          </a:ln>
        </p:spPr>
        <p:txBody>
          <a:bodyPr wrap="square" rtlCol="0">
            <a:spAutoFit/>
          </a:bodyPr>
          <a:lstStyle/>
          <a:p>
            <a:r>
              <a:rPr lang="ca-ES" sz="2000" b="1" spc="23" dirty="0">
                <a:latin typeface="Quattrocento Sans" panose="020B0502050000020003" pitchFamily="34" charset="0"/>
                <a:sym typeface="Arial"/>
              </a:rPr>
              <a:t>PUNT D’EQUILIBRI </a:t>
            </a:r>
            <a:br>
              <a:rPr lang="ca-ES" sz="2000" b="1" spc="23" dirty="0">
                <a:latin typeface="Quattrocento Sans" panose="020B0502050000020003" pitchFamily="34" charset="0"/>
                <a:sym typeface="Arial"/>
              </a:rPr>
            </a:br>
            <a:r>
              <a:rPr lang="ca-ES" sz="2000" b="1" spc="23" dirty="0">
                <a:latin typeface="Quattrocento Sans" panose="020B0502050000020003" pitchFamily="34" charset="0"/>
                <a:sym typeface="Arial"/>
              </a:rPr>
              <a:t>é</a:t>
            </a:r>
            <a:r>
              <a:rPr lang="ca-ES" sz="2000" spc="23" dirty="0">
                <a:latin typeface="Quattrocento Sans" panose="020B0502050000020003" pitchFamily="34" charset="0"/>
                <a:sym typeface="Arial"/>
              </a:rPr>
              <a:t>s el resultat de determinar el número mínim d’unitats que una empresa ha de vendre per tal que el compte de pèrdues i guanys sigui igual a zero.</a:t>
            </a:r>
            <a:endParaRPr lang="ca-ES" sz="2000" dirty="0">
              <a:latin typeface="Quattrocento Sans" panose="020B0502050000020003" pitchFamily="34" charset="0"/>
            </a:endParaRPr>
          </a:p>
        </p:txBody>
      </p:sp>
      <p:sp>
        <p:nvSpPr>
          <p:cNvPr id="6" name="Rectangle 28">
            <a:extLst>
              <a:ext uri="{FF2B5EF4-FFF2-40B4-BE49-F238E27FC236}">
                <a16:creationId xmlns:a16="http://schemas.microsoft.com/office/drawing/2014/main" id="{AD073B5A-D653-EE4A-975A-1FFED7D971BC}"/>
              </a:ext>
            </a:extLst>
          </p:cNvPr>
          <p:cNvSpPr>
            <a:spLocks noChangeArrowheads="1"/>
          </p:cNvSpPr>
          <p:nvPr/>
        </p:nvSpPr>
        <p:spPr bwMode="auto">
          <a:xfrm>
            <a:off x="1425657" y="1700808"/>
            <a:ext cx="1871663" cy="4464051"/>
          </a:xfrm>
          <a:prstGeom prst="rect">
            <a:avLst/>
          </a:prstGeom>
          <a:solidFill>
            <a:srgbClr val="FF6600">
              <a:alpha val="20000"/>
            </a:srgbClr>
          </a:solidFill>
          <a:ln>
            <a:noFill/>
          </a:ln>
          <a:effectLst/>
          <a:extLst>
            <a:ext uri="{91240B29-F687-4F45-9708-019B960494DF}">
              <a14:hiddenLine xmlns:a14="http://schemas.microsoft.com/office/drawing/2010/main" w="9525" algn="ctr">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000" b="1">
                <a:solidFill>
                  <a:srgbClr val="0033CC"/>
                </a:solidFill>
                <a:latin typeface="Arial" pitchFamily="34" charset="0"/>
              </a:defRPr>
            </a:lvl1pPr>
            <a:lvl2pPr marL="742950" indent="-285750" eaLnBrk="0" hangingPunct="0">
              <a:defRPr sz="1000" b="1">
                <a:solidFill>
                  <a:srgbClr val="0033CC"/>
                </a:solidFill>
                <a:latin typeface="Arial" pitchFamily="34" charset="0"/>
              </a:defRPr>
            </a:lvl2pPr>
            <a:lvl3pPr marL="1143000" indent="-228600" eaLnBrk="0" hangingPunct="0">
              <a:defRPr sz="1000" b="1">
                <a:solidFill>
                  <a:srgbClr val="0033CC"/>
                </a:solidFill>
                <a:latin typeface="Arial" pitchFamily="34" charset="0"/>
              </a:defRPr>
            </a:lvl3pPr>
            <a:lvl4pPr marL="1600200" indent="-228600" eaLnBrk="0" hangingPunct="0">
              <a:defRPr sz="1000" b="1">
                <a:solidFill>
                  <a:srgbClr val="0033CC"/>
                </a:solidFill>
                <a:latin typeface="Arial" pitchFamily="34" charset="0"/>
              </a:defRPr>
            </a:lvl4pPr>
            <a:lvl5pPr marL="2057400" indent="-228600" eaLnBrk="0" hangingPunct="0">
              <a:defRPr sz="1000" b="1">
                <a:solidFill>
                  <a:srgbClr val="0033CC"/>
                </a:solidFill>
                <a:latin typeface="Arial" pitchFamily="34" charset="0"/>
              </a:defRPr>
            </a:lvl5pPr>
            <a:lvl6pPr marL="2514600" indent="-228600" algn="ctr" eaLnBrk="0" fontAlgn="base" hangingPunct="0">
              <a:spcBef>
                <a:spcPct val="50000"/>
              </a:spcBef>
              <a:spcAft>
                <a:spcPct val="0"/>
              </a:spcAft>
              <a:defRPr sz="1000" b="1">
                <a:solidFill>
                  <a:srgbClr val="0033CC"/>
                </a:solidFill>
                <a:latin typeface="Arial" pitchFamily="34" charset="0"/>
              </a:defRPr>
            </a:lvl6pPr>
            <a:lvl7pPr marL="2971800" indent="-228600" algn="ctr" eaLnBrk="0" fontAlgn="base" hangingPunct="0">
              <a:spcBef>
                <a:spcPct val="50000"/>
              </a:spcBef>
              <a:spcAft>
                <a:spcPct val="0"/>
              </a:spcAft>
              <a:defRPr sz="1000" b="1">
                <a:solidFill>
                  <a:srgbClr val="0033CC"/>
                </a:solidFill>
                <a:latin typeface="Arial" pitchFamily="34" charset="0"/>
              </a:defRPr>
            </a:lvl7pPr>
            <a:lvl8pPr marL="3429000" indent="-228600" algn="ctr" eaLnBrk="0" fontAlgn="base" hangingPunct="0">
              <a:spcBef>
                <a:spcPct val="50000"/>
              </a:spcBef>
              <a:spcAft>
                <a:spcPct val="0"/>
              </a:spcAft>
              <a:defRPr sz="1000" b="1">
                <a:solidFill>
                  <a:srgbClr val="0033CC"/>
                </a:solidFill>
                <a:latin typeface="Arial" pitchFamily="34" charset="0"/>
              </a:defRPr>
            </a:lvl8pPr>
            <a:lvl9pPr marL="3886200" indent="-228600" algn="ctr" eaLnBrk="0" fontAlgn="base" hangingPunct="0">
              <a:spcBef>
                <a:spcPct val="50000"/>
              </a:spcBef>
              <a:spcAft>
                <a:spcPct val="0"/>
              </a:spcAft>
              <a:defRPr sz="1000" b="1">
                <a:solidFill>
                  <a:srgbClr val="0033CC"/>
                </a:solidFill>
                <a:latin typeface="Arial" pitchFamily="34" charset="0"/>
              </a:defRPr>
            </a:lvl9pPr>
          </a:lstStyle>
          <a:p>
            <a:pPr eaLnBrk="1" hangingPunct="1"/>
            <a:endParaRPr lang="es-ES" altLang="es-ES">
              <a:latin typeface="+mn-lt"/>
            </a:endParaRPr>
          </a:p>
        </p:txBody>
      </p:sp>
      <p:sp>
        <p:nvSpPr>
          <p:cNvPr id="7" name="Line 14">
            <a:extLst>
              <a:ext uri="{FF2B5EF4-FFF2-40B4-BE49-F238E27FC236}">
                <a16:creationId xmlns:a16="http://schemas.microsoft.com/office/drawing/2014/main" id="{E8207FD5-8931-B844-BE4C-787DF43C95CC}"/>
              </a:ext>
            </a:extLst>
          </p:cNvPr>
          <p:cNvSpPr>
            <a:spLocks noChangeShapeType="1"/>
          </p:cNvSpPr>
          <p:nvPr/>
        </p:nvSpPr>
        <p:spPr bwMode="auto">
          <a:xfrm flipH="1">
            <a:off x="1430419" y="1731368"/>
            <a:ext cx="9525" cy="4428728"/>
          </a:xfrm>
          <a:prstGeom prst="line">
            <a:avLst/>
          </a:prstGeom>
          <a:noFill/>
          <a:ln w="19050">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8" name="Line 15">
            <a:extLst>
              <a:ext uri="{FF2B5EF4-FFF2-40B4-BE49-F238E27FC236}">
                <a16:creationId xmlns:a16="http://schemas.microsoft.com/office/drawing/2014/main" id="{EA7D6F7F-1051-0B4F-BF02-33F34794E73C}"/>
              </a:ext>
            </a:extLst>
          </p:cNvPr>
          <p:cNvSpPr>
            <a:spLocks noChangeShapeType="1"/>
          </p:cNvSpPr>
          <p:nvPr/>
        </p:nvSpPr>
        <p:spPr bwMode="auto">
          <a:xfrm>
            <a:off x="1428832" y="6160096"/>
            <a:ext cx="5029200" cy="0"/>
          </a:xfrm>
          <a:prstGeom prst="line">
            <a:avLst/>
          </a:prstGeom>
          <a:noFill/>
          <a:ln w="19050">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9" name="Text Box 20">
            <a:extLst>
              <a:ext uri="{FF2B5EF4-FFF2-40B4-BE49-F238E27FC236}">
                <a16:creationId xmlns:a16="http://schemas.microsoft.com/office/drawing/2014/main" id="{167113C0-684F-C74D-92F5-75C047A11F3B}"/>
              </a:ext>
            </a:extLst>
          </p:cNvPr>
          <p:cNvSpPr txBox="1">
            <a:spLocks noChangeArrowheads="1"/>
          </p:cNvSpPr>
          <p:nvPr/>
        </p:nvSpPr>
        <p:spPr bwMode="auto">
          <a:xfrm>
            <a:off x="5869555" y="1950257"/>
            <a:ext cx="1584325"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000" b="1">
                <a:solidFill>
                  <a:srgbClr val="0033CC"/>
                </a:solidFill>
                <a:latin typeface="Arial" pitchFamily="34" charset="0"/>
              </a:defRPr>
            </a:lvl1pPr>
            <a:lvl2pPr marL="742950" indent="-285750" eaLnBrk="0" hangingPunct="0">
              <a:defRPr sz="1000" b="1">
                <a:solidFill>
                  <a:srgbClr val="0033CC"/>
                </a:solidFill>
                <a:latin typeface="Arial" pitchFamily="34" charset="0"/>
              </a:defRPr>
            </a:lvl2pPr>
            <a:lvl3pPr marL="1143000" indent="-228600" eaLnBrk="0" hangingPunct="0">
              <a:defRPr sz="1000" b="1">
                <a:solidFill>
                  <a:srgbClr val="0033CC"/>
                </a:solidFill>
                <a:latin typeface="Arial" pitchFamily="34" charset="0"/>
              </a:defRPr>
            </a:lvl3pPr>
            <a:lvl4pPr marL="1600200" indent="-228600" eaLnBrk="0" hangingPunct="0">
              <a:defRPr sz="1000" b="1">
                <a:solidFill>
                  <a:srgbClr val="0033CC"/>
                </a:solidFill>
                <a:latin typeface="Arial" pitchFamily="34" charset="0"/>
              </a:defRPr>
            </a:lvl4pPr>
            <a:lvl5pPr marL="2057400" indent="-228600" eaLnBrk="0" hangingPunct="0">
              <a:defRPr sz="1000" b="1">
                <a:solidFill>
                  <a:srgbClr val="0033CC"/>
                </a:solidFill>
                <a:latin typeface="Arial" pitchFamily="34" charset="0"/>
              </a:defRPr>
            </a:lvl5pPr>
            <a:lvl6pPr marL="2514600" indent="-228600" algn="ctr" eaLnBrk="0" fontAlgn="base" hangingPunct="0">
              <a:spcBef>
                <a:spcPct val="50000"/>
              </a:spcBef>
              <a:spcAft>
                <a:spcPct val="0"/>
              </a:spcAft>
              <a:defRPr sz="1000" b="1">
                <a:solidFill>
                  <a:srgbClr val="0033CC"/>
                </a:solidFill>
                <a:latin typeface="Arial" pitchFamily="34" charset="0"/>
              </a:defRPr>
            </a:lvl6pPr>
            <a:lvl7pPr marL="2971800" indent="-228600" algn="ctr" eaLnBrk="0" fontAlgn="base" hangingPunct="0">
              <a:spcBef>
                <a:spcPct val="50000"/>
              </a:spcBef>
              <a:spcAft>
                <a:spcPct val="0"/>
              </a:spcAft>
              <a:defRPr sz="1000" b="1">
                <a:solidFill>
                  <a:srgbClr val="0033CC"/>
                </a:solidFill>
                <a:latin typeface="Arial" pitchFamily="34" charset="0"/>
              </a:defRPr>
            </a:lvl7pPr>
            <a:lvl8pPr marL="3429000" indent="-228600" algn="ctr" eaLnBrk="0" fontAlgn="base" hangingPunct="0">
              <a:spcBef>
                <a:spcPct val="50000"/>
              </a:spcBef>
              <a:spcAft>
                <a:spcPct val="0"/>
              </a:spcAft>
              <a:defRPr sz="1000" b="1">
                <a:solidFill>
                  <a:srgbClr val="0033CC"/>
                </a:solidFill>
                <a:latin typeface="Arial" pitchFamily="34" charset="0"/>
              </a:defRPr>
            </a:lvl8pPr>
            <a:lvl9pPr marL="3886200" indent="-228600" algn="ctr" eaLnBrk="0" fontAlgn="base" hangingPunct="0">
              <a:spcBef>
                <a:spcPct val="50000"/>
              </a:spcBef>
              <a:spcAft>
                <a:spcPct val="0"/>
              </a:spcAft>
              <a:defRPr sz="1000" b="1">
                <a:solidFill>
                  <a:srgbClr val="0033CC"/>
                </a:solidFill>
                <a:latin typeface="Arial" pitchFamily="34" charset="0"/>
              </a:defRPr>
            </a:lvl9pPr>
          </a:lstStyle>
          <a:p>
            <a:pPr algn="l" eaLnBrk="1" hangingPunct="1"/>
            <a:r>
              <a:rPr lang="ca-ES" altLang="es-ES" sz="2133" dirty="0">
                <a:solidFill>
                  <a:srgbClr val="000099"/>
                </a:solidFill>
                <a:latin typeface="Quattrocento Sans" panose="020B0502050000020003" pitchFamily="34" charset="0"/>
              </a:rPr>
              <a:t>INGRESSOS</a:t>
            </a:r>
          </a:p>
        </p:txBody>
      </p:sp>
      <p:sp>
        <p:nvSpPr>
          <p:cNvPr id="10" name="Text Box 21">
            <a:extLst>
              <a:ext uri="{FF2B5EF4-FFF2-40B4-BE49-F238E27FC236}">
                <a16:creationId xmlns:a16="http://schemas.microsoft.com/office/drawing/2014/main" id="{D1FDC1B3-8179-294A-B27A-E23BBB99443C}"/>
              </a:ext>
            </a:extLst>
          </p:cNvPr>
          <p:cNvSpPr txBox="1">
            <a:spLocks noChangeArrowheads="1"/>
          </p:cNvSpPr>
          <p:nvPr/>
        </p:nvSpPr>
        <p:spPr bwMode="auto">
          <a:xfrm>
            <a:off x="6243720" y="3151673"/>
            <a:ext cx="2296153" cy="74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000" b="1">
                <a:solidFill>
                  <a:srgbClr val="0033CC"/>
                </a:solidFill>
                <a:latin typeface="Arial" pitchFamily="34" charset="0"/>
              </a:defRPr>
            </a:lvl1pPr>
            <a:lvl2pPr marL="742950" indent="-285750" eaLnBrk="0" hangingPunct="0">
              <a:defRPr sz="1000" b="1">
                <a:solidFill>
                  <a:srgbClr val="0033CC"/>
                </a:solidFill>
                <a:latin typeface="Arial" pitchFamily="34" charset="0"/>
              </a:defRPr>
            </a:lvl2pPr>
            <a:lvl3pPr marL="1143000" indent="-228600" eaLnBrk="0" hangingPunct="0">
              <a:defRPr sz="1000" b="1">
                <a:solidFill>
                  <a:srgbClr val="0033CC"/>
                </a:solidFill>
                <a:latin typeface="Arial" pitchFamily="34" charset="0"/>
              </a:defRPr>
            </a:lvl3pPr>
            <a:lvl4pPr marL="1600200" indent="-228600" eaLnBrk="0" hangingPunct="0">
              <a:defRPr sz="1000" b="1">
                <a:solidFill>
                  <a:srgbClr val="0033CC"/>
                </a:solidFill>
                <a:latin typeface="Arial" pitchFamily="34" charset="0"/>
              </a:defRPr>
            </a:lvl4pPr>
            <a:lvl5pPr marL="2057400" indent="-228600" eaLnBrk="0" hangingPunct="0">
              <a:defRPr sz="1000" b="1">
                <a:solidFill>
                  <a:srgbClr val="0033CC"/>
                </a:solidFill>
                <a:latin typeface="Arial" pitchFamily="34" charset="0"/>
              </a:defRPr>
            </a:lvl5pPr>
            <a:lvl6pPr marL="2514600" indent="-228600" algn="ctr" eaLnBrk="0" fontAlgn="base" hangingPunct="0">
              <a:spcBef>
                <a:spcPct val="50000"/>
              </a:spcBef>
              <a:spcAft>
                <a:spcPct val="0"/>
              </a:spcAft>
              <a:defRPr sz="1000" b="1">
                <a:solidFill>
                  <a:srgbClr val="0033CC"/>
                </a:solidFill>
                <a:latin typeface="Arial" pitchFamily="34" charset="0"/>
              </a:defRPr>
            </a:lvl6pPr>
            <a:lvl7pPr marL="2971800" indent="-228600" algn="ctr" eaLnBrk="0" fontAlgn="base" hangingPunct="0">
              <a:spcBef>
                <a:spcPct val="50000"/>
              </a:spcBef>
              <a:spcAft>
                <a:spcPct val="0"/>
              </a:spcAft>
              <a:defRPr sz="1000" b="1">
                <a:solidFill>
                  <a:srgbClr val="0033CC"/>
                </a:solidFill>
                <a:latin typeface="Arial" pitchFamily="34" charset="0"/>
              </a:defRPr>
            </a:lvl7pPr>
            <a:lvl8pPr marL="3429000" indent="-228600" algn="ctr" eaLnBrk="0" fontAlgn="base" hangingPunct="0">
              <a:spcBef>
                <a:spcPct val="50000"/>
              </a:spcBef>
              <a:spcAft>
                <a:spcPct val="0"/>
              </a:spcAft>
              <a:defRPr sz="1000" b="1">
                <a:solidFill>
                  <a:srgbClr val="0033CC"/>
                </a:solidFill>
                <a:latin typeface="Arial" pitchFamily="34" charset="0"/>
              </a:defRPr>
            </a:lvl8pPr>
            <a:lvl9pPr marL="3886200" indent="-228600" algn="ctr" eaLnBrk="0" fontAlgn="base" hangingPunct="0">
              <a:spcBef>
                <a:spcPct val="50000"/>
              </a:spcBef>
              <a:spcAft>
                <a:spcPct val="0"/>
              </a:spcAft>
              <a:defRPr sz="1000" b="1">
                <a:solidFill>
                  <a:srgbClr val="0033CC"/>
                </a:solidFill>
                <a:latin typeface="Arial" pitchFamily="34" charset="0"/>
              </a:defRPr>
            </a:lvl9pPr>
          </a:lstStyle>
          <a:p>
            <a:pPr algn="l" eaLnBrk="1" hangingPunct="1"/>
            <a:r>
              <a:rPr lang="ca-ES" altLang="es-ES" sz="2133" dirty="0">
                <a:solidFill>
                  <a:srgbClr val="FF3300"/>
                </a:solidFill>
                <a:latin typeface="Quattrocento Sans" panose="020B0502050000020003" pitchFamily="34" charset="0"/>
              </a:rPr>
              <a:t>DESPESES TOTALS</a:t>
            </a:r>
          </a:p>
        </p:txBody>
      </p:sp>
      <p:sp>
        <p:nvSpPr>
          <p:cNvPr id="11" name="Text Box 22">
            <a:extLst>
              <a:ext uri="{FF2B5EF4-FFF2-40B4-BE49-F238E27FC236}">
                <a16:creationId xmlns:a16="http://schemas.microsoft.com/office/drawing/2014/main" id="{B53953F8-E562-A44B-9CC0-BD13B2B3C6BA}"/>
              </a:ext>
            </a:extLst>
          </p:cNvPr>
          <p:cNvSpPr txBox="1">
            <a:spLocks noChangeArrowheads="1"/>
          </p:cNvSpPr>
          <p:nvPr/>
        </p:nvSpPr>
        <p:spPr bwMode="auto">
          <a:xfrm>
            <a:off x="6394600" y="4706650"/>
            <a:ext cx="2047743"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000" b="1">
                <a:solidFill>
                  <a:srgbClr val="0033CC"/>
                </a:solidFill>
                <a:latin typeface="Arial" pitchFamily="34" charset="0"/>
              </a:defRPr>
            </a:lvl1pPr>
            <a:lvl2pPr marL="742950" indent="-285750" eaLnBrk="0" hangingPunct="0">
              <a:defRPr sz="1000" b="1">
                <a:solidFill>
                  <a:srgbClr val="0033CC"/>
                </a:solidFill>
                <a:latin typeface="Arial" pitchFamily="34" charset="0"/>
              </a:defRPr>
            </a:lvl2pPr>
            <a:lvl3pPr marL="1143000" indent="-228600" eaLnBrk="0" hangingPunct="0">
              <a:defRPr sz="1000" b="1">
                <a:solidFill>
                  <a:srgbClr val="0033CC"/>
                </a:solidFill>
                <a:latin typeface="Arial" pitchFamily="34" charset="0"/>
              </a:defRPr>
            </a:lvl3pPr>
            <a:lvl4pPr marL="1600200" indent="-228600" eaLnBrk="0" hangingPunct="0">
              <a:defRPr sz="1000" b="1">
                <a:solidFill>
                  <a:srgbClr val="0033CC"/>
                </a:solidFill>
                <a:latin typeface="Arial" pitchFamily="34" charset="0"/>
              </a:defRPr>
            </a:lvl4pPr>
            <a:lvl5pPr marL="2057400" indent="-228600" eaLnBrk="0" hangingPunct="0">
              <a:defRPr sz="1000" b="1">
                <a:solidFill>
                  <a:srgbClr val="0033CC"/>
                </a:solidFill>
                <a:latin typeface="Arial" pitchFamily="34" charset="0"/>
              </a:defRPr>
            </a:lvl5pPr>
            <a:lvl6pPr marL="2514600" indent="-228600" algn="ctr" eaLnBrk="0" fontAlgn="base" hangingPunct="0">
              <a:spcBef>
                <a:spcPct val="50000"/>
              </a:spcBef>
              <a:spcAft>
                <a:spcPct val="0"/>
              </a:spcAft>
              <a:defRPr sz="1000" b="1">
                <a:solidFill>
                  <a:srgbClr val="0033CC"/>
                </a:solidFill>
                <a:latin typeface="Arial" pitchFamily="34" charset="0"/>
              </a:defRPr>
            </a:lvl6pPr>
            <a:lvl7pPr marL="2971800" indent="-228600" algn="ctr" eaLnBrk="0" fontAlgn="base" hangingPunct="0">
              <a:spcBef>
                <a:spcPct val="50000"/>
              </a:spcBef>
              <a:spcAft>
                <a:spcPct val="0"/>
              </a:spcAft>
              <a:defRPr sz="1000" b="1">
                <a:solidFill>
                  <a:srgbClr val="0033CC"/>
                </a:solidFill>
                <a:latin typeface="Arial" pitchFamily="34" charset="0"/>
              </a:defRPr>
            </a:lvl7pPr>
            <a:lvl8pPr marL="3429000" indent="-228600" algn="ctr" eaLnBrk="0" fontAlgn="base" hangingPunct="0">
              <a:spcBef>
                <a:spcPct val="50000"/>
              </a:spcBef>
              <a:spcAft>
                <a:spcPct val="0"/>
              </a:spcAft>
              <a:defRPr sz="1000" b="1">
                <a:solidFill>
                  <a:srgbClr val="0033CC"/>
                </a:solidFill>
                <a:latin typeface="Arial" pitchFamily="34" charset="0"/>
              </a:defRPr>
            </a:lvl8pPr>
            <a:lvl9pPr marL="3886200" indent="-228600" algn="ctr" eaLnBrk="0" fontAlgn="base" hangingPunct="0">
              <a:spcBef>
                <a:spcPct val="50000"/>
              </a:spcBef>
              <a:spcAft>
                <a:spcPct val="0"/>
              </a:spcAft>
              <a:defRPr sz="1000" b="1">
                <a:solidFill>
                  <a:srgbClr val="0033CC"/>
                </a:solidFill>
                <a:latin typeface="Arial" pitchFamily="34" charset="0"/>
              </a:defRPr>
            </a:lvl9pPr>
          </a:lstStyle>
          <a:p>
            <a:pPr algn="l" eaLnBrk="1" hangingPunct="1"/>
            <a:r>
              <a:rPr lang="ca-ES" altLang="es-ES" sz="2133" dirty="0">
                <a:solidFill>
                  <a:srgbClr val="00B050"/>
                </a:solidFill>
                <a:latin typeface="Quattrocento Sans" panose="020B0502050000020003" pitchFamily="34" charset="0"/>
              </a:rPr>
              <a:t>DESPESES FIXES</a:t>
            </a:r>
          </a:p>
        </p:txBody>
      </p:sp>
      <p:sp>
        <p:nvSpPr>
          <p:cNvPr id="12" name="Text Box 24">
            <a:extLst>
              <a:ext uri="{FF2B5EF4-FFF2-40B4-BE49-F238E27FC236}">
                <a16:creationId xmlns:a16="http://schemas.microsoft.com/office/drawing/2014/main" id="{75B61A27-462C-FC4A-BA45-06C431E3DC11}"/>
              </a:ext>
            </a:extLst>
          </p:cNvPr>
          <p:cNvSpPr txBox="1">
            <a:spLocks noChangeArrowheads="1"/>
          </p:cNvSpPr>
          <p:nvPr/>
        </p:nvSpPr>
        <p:spPr bwMode="auto">
          <a:xfrm>
            <a:off x="87397" y="1840904"/>
            <a:ext cx="1447800" cy="74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000" b="1">
                <a:solidFill>
                  <a:srgbClr val="0033CC"/>
                </a:solidFill>
                <a:latin typeface="Arial" pitchFamily="34" charset="0"/>
              </a:defRPr>
            </a:lvl1pPr>
            <a:lvl2pPr marL="742950" indent="-285750" eaLnBrk="0" hangingPunct="0">
              <a:defRPr sz="1000" b="1">
                <a:solidFill>
                  <a:srgbClr val="0033CC"/>
                </a:solidFill>
                <a:latin typeface="Arial" pitchFamily="34" charset="0"/>
              </a:defRPr>
            </a:lvl2pPr>
            <a:lvl3pPr marL="1143000" indent="-228600" eaLnBrk="0" hangingPunct="0">
              <a:defRPr sz="1000" b="1">
                <a:solidFill>
                  <a:srgbClr val="0033CC"/>
                </a:solidFill>
                <a:latin typeface="Arial" pitchFamily="34" charset="0"/>
              </a:defRPr>
            </a:lvl3pPr>
            <a:lvl4pPr marL="1600200" indent="-228600" eaLnBrk="0" hangingPunct="0">
              <a:defRPr sz="1000" b="1">
                <a:solidFill>
                  <a:srgbClr val="0033CC"/>
                </a:solidFill>
                <a:latin typeface="Arial" pitchFamily="34" charset="0"/>
              </a:defRPr>
            </a:lvl4pPr>
            <a:lvl5pPr marL="2057400" indent="-228600" eaLnBrk="0" hangingPunct="0">
              <a:defRPr sz="1000" b="1">
                <a:solidFill>
                  <a:srgbClr val="0033CC"/>
                </a:solidFill>
                <a:latin typeface="Arial" pitchFamily="34" charset="0"/>
              </a:defRPr>
            </a:lvl5pPr>
            <a:lvl6pPr marL="2514600" indent="-228600" algn="ctr" eaLnBrk="0" fontAlgn="base" hangingPunct="0">
              <a:spcBef>
                <a:spcPct val="50000"/>
              </a:spcBef>
              <a:spcAft>
                <a:spcPct val="0"/>
              </a:spcAft>
              <a:defRPr sz="1000" b="1">
                <a:solidFill>
                  <a:srgbClr val="0033CC"/>
                </a:solidFill>
                <a:latin typeface="Arial" pitchFamily="34" charset="0"/>
              </a:defRPr>
            </a:lvl6pPr>
            <a:lvl7pPr marL="2971800" indent="-228600" algn="ctr" eaLnBrk="0" fontAlgn="base" hangingPunct="0">
              <a:spcBef>
                <a:spcPct val="50000"/>
              </a:spcBef>
              <a:spcAft>
                <a:spcPct val="0"/>
              </a:spcAft>
              <a:defRPr sz="1000" b="1">
                <a:solidFill>
                  <a:srgbClr val="0033CC"/>
                </a:solidFill>
                <a:latin typeface="Arial" pitchFamily="34" charset="0"/>
              </a:defRPr>
            </a:lvl7pPr>
            <a:lvl8pPr marL="3429000" indent="-228600" algn="ctr" eaLnBrk="0" fontAlgn="base" hangingPunct="0">
              <a:spcBef>
                <a:spcPct val="50000"/>
              </a:spcBef>
              <a:spcAft>
                <a:spcPct val="0"/>
              </a:spcAft>
              <a:defRPr sz="1000" b="1">
                <a:solidFill>
                  <a:srgbClr val="0033CC"/>
                </a:solidFill>
                <a:latin typeface="Arial" pitchFamily="34" charset="0"/>
              </a:defRPr>
            </a:lvl8pPr>
            <a:lvl9pPr marL="3886200" indent="-228600" algn="ctr" eaLnBrk="0" fontAlgn="base" hangingPunct="0">
              <a:spcBef>
                <a:spcPct val="50000"/>
              </a:spcBef>
              <a:spcAft>
                <a:spcPct val="0"/>
              </a:spcAft>
              <a:defRPr sz="1000" b="1">
                <a:solidFill>
                  <a:srgbClr val="0033CC"/>
                </a:solidFill>
                <a:latin typeface="Arial" pitchFamily="34" charset="0"/>
              </a:defRPr>
            </a:lvl9pPr>
          </a:lstStyle>
          <a:p>
            <a:pPr algn="l" eaLnBrk="1" hangingPunct="1"/>
            <a:r>
              <a:rPr lang="ca-ES" altLang="es-ES" sz="2133" dirty="0">
                <a:solidFill>
                  <a:srgbClr val="FF3300"/>
                </a:solidFill>
                <a:latin typeface="Quattrocento Sans" panose="020B0502050000020003" pitchFamily="34" charset="0"/>
              </a:rPr>
              <a:t>Despeses</a:t>
            </a:r>
            <a:r>
              <a:rPr lang="ca-ES" altLang="es-ES" sz="2133" dirty="0">
                <a:solidFill>
                  <a:schemeClr val="tx1"/>
                </a:solidFill>
                <a:latin typeface="Quattrocento Sans" panose="020B0502050000020003" pitchFamily="34" charset="0"/>
              </a:rPr>
              <a:t> i </a:t>
            </a:r>
            <a:r>
              <a:rPr lang="ca-ES" altLang="es-ES" sz="2133" dirty="0">
                <a:solidFill>
                  <a:srgbClr val="0000CC"/>
                </a:solidFill>
                <a:latin typeface="Quattrocento Sans" panose="020B0502050000020003" pitchFamily="34" charset="0"/>
              </a:rPr>
              <a:t>Ingressos</a:t>
            </a:r>
          </a:p>
        </p:txBody>
      </p:sp>
      <p:sp>
        <p:nvSpPr>
          <p:cNvPr id="13" name="Text Box 26">
            <a:extLst>
              <a:ext uri="{FF2B5EF4-FFF2-40B4-BE49-F238E27FC236}">
                <a16:creationId xmlns:a16="http://schemas.microsoft.com/office/drawing/2014/main" id="{367F1B58-54C9-2246-A80D-8CF2B6CF24EF}"/>
              </a:ext>
            </a:extLst>
          </p:cNvPr>
          <p:cNvSpPr txBox="1">
            <a:spLocks noChangeArrowheads="1"/>
          </p:cNvSpPr>
          <p:nvPr/>
        </p:nvSpPr>
        <p:spPr bwMode="auto">
          <a:xfrm>
            <a:off x="1832929" y="2180529"/>
            <a:ext cx="1219200" cy="379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defRPr/>
            </a:pPr>
            <a:r>
              <a:rPr lang="ca-ES" altLang="es-ES" sz="1867" i="1" dirty="0">
                <a:solidFill>
                  <a:srgbClr val="FF3300"/>
                </a:solidFill>
                <a:effectLst>
                  <a:outerShdw blurRad="38100" dist="38100" dir="2700000" algn="tl">
                    <a:srgbClr val="C0C0C0"/>
                  </a:outerShdw>
                </a:effectLst>
                <a:latin typeface="Quattrocento Sans" panose="020B0502050000020003" pitchFamily="34" charset="0"/>
              </a:rPr>
              <a:t>Pèrdues</a:t>
            </a:r>
          </a:p>
        </p:txBody>
      </p:sp>
      <p:sp>
        <p:nvSpPr>
          <p:cNvPr id="14" name="Text Box 27">
            <a:extLst>
              <a:ext uri="{FF2B5EF4-FFF2-40B4-BE49-F238E27FC236}">
                <a16:creationId xmlns:a16="http://schemas.microsoft.com/office/drawing/2014/main" id="{7663AE66-67AB-4A45-B40B-DD35740EA93B}"/>
              </a:ext>
            </a:extLst>
          </p:cNvPr>
          <p:cNvSpPr txBox="1">
            <a:spLocks noChangeArrowheads="1"/>
          </p:cNvSpPr>
          <p:nvPr/>
        </p:nvSpPr>
        <p:spPr bwMode="auto">
          <a:xfrm>
            <a:off x="1931984" y="3751651"/>
            <a:ext cx="1260475" cy="666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000" b="1">
                <a:solidFill>
                  <a:srgbClr val="0033CC"/>
                </a:solidFill>
                <a:latin typeface="Arial" pitchFamily="34" charset="0"/>
              </a:defRPr>
            </a:lvl1pPr>
            <a:lvl2pPr marL="742950" indent="-285750" eaLnBrk="0" hangingPunct="0">
              <a:defRPr sz="1000" b="1">
                <a:solidFill>
                  <a:srgbClr val="0033CC"/>
                </a:solidFill>
                <a:latin typeface="Arial" pitchFamily="34" charset="0"/>
              </a:defRPr>
            </a:lvl2pPr>
            <a:lvl3pPr marL="1143000" indent="-228600" eaLnBrk="0" hangingPunct="0">
              <a:defRPr sz="1000" b="1">
                <a:solidFill>
                  <a:srgbClr val="0033CC"/>
                </a:solidFill>
                <a:latin typeface="Arial" pitchFamily="34" charset="0"/>
              </a:defRPr>
            </a:lvl3pPr>
            <a:lvl4pPr marL="1600200" indent="-228600" eaLnBrk="0" hangingPunct="0">
              <a:defRPr sz="1000" b="1">
                <a:solidFill>
                  <a:srgbClr val="0033CC"/>
                </a:solidFill>
                <a:latin typeface="Arial" pitchFamily="34" charset="0"/>
              </a:defRPr>
            </a:lvl4pPr>
            <a:lvl5pPr marL="2057400" indent="-228600" eaLnBrk="0" hangingPunct="0">
              <a:defRPr sz="1000" b="1">
                <a:solidFill>
                  <a:srgbClr val="0033CC"/>
                </a:solidFill>
                <a:latin typeface="Arial" pitchFamily="34" charset="0"/>
              </a:defRPr>
            </a:lvl5pPr>
            <a:lvl6pPr marL="2514600" indent="-228600" algn="ctr" eaLnBrk="0" fontAlgn="base" hangingPunct="0">
              <a:spcBef>
                <a:spcPct val="50000"/>
              </a:spcBef>
              <a:spcAft>
                <a:spcPct val="0"/>
              </a:spcAft>
              <a:defRPr sz="1000" b="1">
                <a:solidFill>
                  <a:srgbClr val="0033CC"/>
                </a:solidFill>
                <a:latin typeface="Arial" pitchFamily="34" charset="0"/>
              </a:defRPr>
            </a:lvl6pPr>
            <a:lvl7pPr marL="2971800" indent="-228600" algn="ctr" eaLnBrk="0" fontAlgn="base" hangingPunct="0">
              <a:spcBef>
                <a:spcPct val="50000"/>
              </a:spcBef>
              <a:spcAft>
                <a:spcPct val="0"/>
              </a:spcAft>
              <a:defRPr sz="1000" b="1">
                <a:solidFill>
                  <a:srgbClr val="0033CC"/>
                </a:solidFill>
                <a:latin typeface="Arial" pitchFamily="34" charset="0"/>
              </a:defRPr>
            </a:lvl7pPr>
            <a:lvl8pPr marL="3429000" indent="-228600" algn="ctr" eaLnBrk="0" fontAlgn="base" hangingPunct="0">
              <a:spcBef>
                <a:spcPct val="50000"/>
              </a:spcBef>
              <a:spcAft>
                <a:spcPct val="0"/>
              </a:spcAft>
              <a:defRPr sz="1000" b="1">
                <a:solidFill>
                  <a:srgbClr val="0033CC"/>
                </a:solidFill>
                <a:latin typeface="Arial" pitchFamily="34" charset="0"/>
              </a:defRPr>
            </a:lvl8pPr>
            <a:lvl9pPr marL="3886200" indent="-228600" algn="ctr" eaLnBrk="0" fontAlgn="base" hangingPunct="0">
              <a:spcBef>
                <a:spcPct val="50000"/>
              </a:spcBef>
              <a:spcAft>
                <a:spcPct val="0"/>
              </a:spcAft>
              <a:defRPr sz="1000" b="1">
                <a:solidFill>
                  <a:srgbClr val="0033CC"/>
                </a:solidFill>
                <a:latin typeface="Arial" pitchFamily="34" charset="0"/>
              </a:defRPr>
            </a:lvl9pPr>
          </a:lstStyle>
          <a:p>
            <a:pPr algn="ctr" eaLnBrk="1" hangingPunct="1"/>
            <a:r>
              <a:rPr lang="ca-ES" altLang="es-ES" sz="1867" dirty="0">
                <a:solidFill>
                  <a:schemeClr val="tx1"/>
                </a:solidFill>
                <a:latin typeface="Quattrocento Sans" panose="020B0502050000020003" pitchFamily="34" charset="0"/>
              </a:rPr>
              <a:t>Punt d’equilibri</a:t>
            </a:r>
          </a:p>
        </p:txBody>
      </p:sp>
      <p:sp>
        <p:nvSpPr>
          <p:cNvPr id="15" name="Text Box 25">
            <a:extLst>
              <a:ext uri="{FF2B5EF4-FFF2-40B4-BE49-F238E27FC236}">
                <a16:creationId xmlns:a16="http://schemas.microsoft.com/office/drawing/2014/main" id="{0213AE25-841A-394D-9096-0A6C3C184D96}"/>
              </a:ext>
            </a:extLst>
          </p:cNvPr>
          <p:cNvSpPr txBox="1">
            <a:spLocks noChangeArrowheads="1"/>
          </p:cNvSpPr>
          <p:nvPr/>
        </p:nvSpPr>
        <p:spPr bwMode="auto">
          <a:xfrm>
            <a:off x="3584657" y="2205634"/>
            <a:ext cx="1371600" cy="379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defRPr/>
            </a:pPr>
            <a:r>
              <a:rPr lang="es-ES" altLang="es-ES" sz="1867" i="1" dirty="0" err="1">
                <a:solidFill>
                  <a:srgbClr val="339933"/>
                </a:solidFill>
                <a:effectLst>
                  <a:outerShdw blurRad="38100" dist="38100" dir="2700000" algn="tl">
                    <a:srgbClr val="C0C0C0"/>
                  </a:outerShdw>
                </a:effectLst>
              </a:rPr>
              <a:t>Beneficis</a:t>
            </a:r>
            <a:endParaRPr lang="es-ES" altLang="es-ES" sz="1867" i="1" dirty="0">
              <a:solidFill>
                <a:srgbClr val="339933"/>
              </a:solidFill>
              <a:effectLst>
                <a:outerShdw blurRad="38100" dist="38100" dir="2700000" algn="tl">
                  <a:srgbClr val="C0C0C0"/>
                </a:outerShdw>
              </a:effectLst>
            </a:endParaRPr>
          </a:p>
        </p:txBody>
      </p:sp>
      <p:sp>
        <p:nvSpPr>
          <p:cNvPr id="16" name="Forma libre: forma 28">
            <a:extLst>
              <a:ext uri="{FF2B5EF4-FFF2-40B4-BE49-F238E27FC236}">
                <a16:creationId xmlns:a16="http://schemas.microsoft.com/office/drawing/2014/main" id="{CDE500A2-EC02-044D-95DF-F2CC8375D944}"/>
              </a:ext>
            </a:extLst>
          </p:cNvPr>
          <p:cNvSpPr/>
          <p:nvPr/>
        </p:nvSpPr>
        <p:spPr>
          <a:xfrm>
            <a:off x="3475789" y="2579057"/>
            <a:ext cx="1996272" cy="1781908"/>
          </a:xfrm>
          <a:custGeom>
            <a:avLst/>
            <a:gdLst>
              <a:gd name="connsiteX0" fmla="*/ 0 w 1497204"/>
              <a:gd name="connsiteY0" fmla="*/ 1336431 h 1336431"/>
              <a:gd name="connsiteX1" fmla="*/ 1497204 w 1497204"/>
              <a:gd name="connsiteY1" fmla="*/ 0 h 1336431"/>
              <a:gd name="connsiteX2" fmla="*/ 1477108 w 1497204"/>
              <a:gd name="connsiteY2" fmla="*/ 854110 h 1336431"/>
              <a:gd name="connsiteX3" fmla="*/ 0 w 1497204"/>
              <a:gd name="connsiteY3" fmla="*/ 1336431 h 1336431"/>
            </a:gdLst>
            <a:ahLst/>
            <a:cxnLst>
              <a:cxn ang="0">
                <a:pos x="connsiteX0" y="connsiteY0"/>
              </a:cxn>
              <a:cxn ang="0">
                <a:pos x="connsiteX1" y="connsiteY1"/>
              </a:cxn>
              <a:cxn ang="0">
                <a:pos x="connsiteX2" y="connsiteY2"/>
              </a:cxn>
              <a:cxn ang="0">
                <a:pos x="connsiteX3" y="connsiteY3"/>
              </a:cxn>
            </a:cxnLst>
            <a:rect l="l" t="t" r="r" b="b"/>
            <a:pathLst>
              <a:path w="1497204" h="1336431">
                <a:moveTo>
                  <a:pt x="0" y="1336431"/>
                </a:moveTo>
                <a:lnTo>
                  <a:pt x="1497204" y="0"/>
                </a:lnTo>
                <a:lnTo>
                  <a:pt x="1477108" y="854110"/>
                </a:lnTo>
                <a:lnTo>
                  <a:pt x="0" y="1336431"/>
                </a:lnTo>
                <a:close/>
              </a:path>
            </a:pathLst>
          </a:cu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17" name="Forma libre: forma 29">
            <a:extLst>
              <a:ext uri="{FF2B5EF4-FFF2-40B4-BE49-F238E27FC236}">
                <a16:creationId xmlns:a16="http://schemas.microsoft.com/office/drawing/2014/main" id="{B441DE26-FEC5-554D-AF9C-CF3328C60D66}"/>
              </a:ext>
            </a:extLst>
          </p:cNvPr>
          <p:cNvSpPr/>
          <p:nvPr/>
        </p:nvSpPr>
        <p:spPr>
          <a:xfrm>
            <a:off x="1492915" y="4602125"/>
            <a:ext cx="1513952" cy="1393372"/>
          </a:xfrm>
          <a:custGeom>
            <a:avLst/>
            <a:gdLst>
              <a:gd name="connsiteX0" fmla="*/ 1135464 w 1135464"/>
              <a:gd name="connsiteY0" fmla="*/ 0 h 1045029"/>
              <a:gd name="connsiteX1" fmla="*/ 0 w 1135464"/>
              <a:gd name="connsiteY1" fmla="*/ 1045029 h 1045029"/>
              <a:gd name="connsiteX2" fmla="*/ 0 w 1135464"/>
              <a:gd name="connsiteY2" fmla="*/ 331596 h 1045029"/>
              <a:gd name="connsiteX3" fmla="*/ 1135464 w 1135464"/>
              <a:gd name="connsiteY3" fmla="*/ 0 h 1045029"/>
            </a:gdLst>
            <a:ahLst/>
            <a:cxnLst>
              <a:cxn ang="0">
                <a:pos x="connsiteX0" y="connsiteY0"/>
              </a:cxn>
              <a:cxn ang="0">
                <a:pos x="connsiteX1" y="connsiteY1"/>
              </a:cxn>
              <a:cxn ang="0">
                <a:pos x="connsiteX2" y="connsiteY2"/>
              </a:cxn>
              <a:cxn ang="0">
                <a:pos x="connsiteX3" y="connsiteY3"/>
              </a:cxn>
            </a:cxnLst>
            <a:rect l="l" t="t" r="r" b="b"/>
            <a:pathLst>
              <a:path w="1135464" h="1045029">
                <a:moveTo>
                  <a:pt x="1135464" y="0"/>
                </a:moveTo>
                <a:lnTo>
                  <a:pt x="0" y="1045029"/>
                </a:lnTo>
                <a:lnTo>
                  <a:pt x="0" y="331596"/>
                </a:lnTo>
                <a:lnTo>
                  <a:pt x="1135464" y="0"/>
                </a:lnTo>
                <a:close/>
              </a:path>
            </a:pathLst>
          </a:cu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18" name="Line 16">
            <a:extLst>
              <a:ext uri="{FF2B5EF4-FFF2-40B4-BE49-F238E27FC236}">
                <a16:creationId xmlns:a16="http://schemas.microsoft.com/office/drawing/2014/main" id="{F309CC70-372D-C145-80F9-9623E7DB47FA}"/>
              </a:ext>
            </a:extLst>
          </p:cNvPr>
          <p:cNvSpPr>
            <a:spLocks noChangeShapeType="1"/>
          </p:cNvSpPr>
          <p:nvPr/>
        </p:nvSpPr>
        <p:spPr bwMode="auto">
          <a:xfrm>
            <a:off x="1428832" y="5017096"/>
            <a:ext cx="4953000" cy="0"/>
          </a:xfrm>
          <a:prstGeom prst="line">
            <a:avLst/>
          </a:prstGeom>
          <a:noFill/>
          <a:ln w="28575">
            <a:solidFill>
              <a:srgbClr val="00B05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dirty="0"/>
          </a:p>
        </p:txBody>
      </p:sp>
      <p:sp>
        <p:nvSpPr>
          <p:cNvPr id="19" name="CuadroTexto 18">
            <a:extLst>
              <a:ext uri="{FF2B5EF4-FFF2-40B4-BE49-F238E27FC236}">
                <a16:creationId xmlns:a16="http://schemas.microsoft.com/office/drawing/2014/main" id="{9A75D961-E3EB-9E45-A320-100061C8FBE1}"/>
              </a:ext>
            </a:extLst>
          </p:cNvPr>
          <p:cNvSpPr txBox="1"/>
          <p:nvPr/>
        </p:nvSpPr>
        <p:spPr>
          <a:xfrm>
            <a:off x="8679051" y="3868522"/>
            <a:ext cx="3320899" cy="923330"/>
          </a:xfrm>
          <a:prstGeom prst="rect">
            <a:avLst/>
          </a:prstGeom>
          <a:solidFill>
            <a:srgbClr val="FFFFCC"/>
          </a:solidFill>
          <a:ln>
            <a:solidFill>
              <a:schemeClr val="accent1"/>
            </a:solidFill>
          </a:ln>
        </p:spPr>
        <p:txBody>
          <a:bodyPr wrap="square" rtlCol="0">
            <a:spAutoFit/>
          </a:bodyPr>
          <a:lstStyle/>
          <a:p>
            <a:r>
              <a:rPr lang="ca-ES" dirty="0">
                <a:latin typeface="Quattrocento Sans" panose="020B0502050000020003" pitchFamily="34" charset="0"/>
                <a:ea typeface="Calibri" panose="020F0502020204030204" pitchFamily="34" charset="0"/>
                <a:cs typeface="Calibri" panose="020F0502020204030204" pitchFamily="34" charset="0"/>
              </a:rPr>
              <a:t>A més d’analitzar la variable quantitat (volum), també es pot analitzar la variable preu.</a:t>
            </a:r>
          </a:p>
        </p:txBody>
      </p:sp>
      <p:pic>
        <p:nvPicPr>
          <p:cNvPr id="20" name="Picture 69">
            <a:extLst>
              <a:ext uri="{FF2B5EF4-FFF2-40B4-BE49-F238E27FC236}">
                <a16:creationId xmlns:a16="http://schemas.microsoft.com/office/drawing/2014/main" id="{B5FD1FCC-5081-E74D-A853-A0A08D151A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3732" y="3875012"/>
            <a:ext cx="499560" cy="499560"/>
          </a:xfrm>
          <a:prstGeom prst="rect">
            <a:avLst/>
          </a:prstGeom>
          <a:noFill/>
          <a:extLst>
            <a:ext uri="{909E8E84-426E-40DD-AFC4-6F175D3DCCD1}">
              <a14:hiddenFill xmlns:a14="http://schemas.microsoft.com/office/drawing/2010/main">
                <a:solidFill>
                  <a:srgbClr val="FFFFFF"/>
                </a:solidFill>
              </a14:hiddenFill>
            </a:ext>
          </a:extLst>
        </p:spPr>
      </p:pic>
      <p:cxnSp>
        <p:nvCxnSpPr>
          <p:cNvPr id="22" name="AutoShape 17">
            <a:extLst>
              <a:ext uri="{FF2B5EF4-FFF2-40B4-BE49-F238E27FC236}">
                <a16:creationId xmlns:a16="http://schemas.microsoft.com/office/drawing/2014/main" id="{06CE2CD3-B1DA-C341-9D69-DD6018A9FADB}"/>
              </a:ext>
            </a:extLst>
          </p:cNvPr>
          <p:cNvCxnSpPr>
            <a:cxnSpLocks noChangeShapeType="1"/>
          </p:cNvCxnSpPr>
          <p:nvPr/>
        </p:nvCxnSpPr>
        <p:spPr bwMode="auto">
          <a:xfrm flipV="1">
            <a:off x="1439945" y="2275485"/>
            <a:ext cx="4160839" cy="3889375"/>
          </a:xfrm>
          <a:prstGeom prst="straightConnector1">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AutoShape 18">
            <a:extLst>
              <a:ext uri="{FF2B5EF4-FFF2-40B4-BE49-F238E27FC236}">
                <a16:creationId xmlns:a16="http://schemas.microsoft.com/office/drawing/2014/main" id="{6619BF08-2894-BC4B-8FF3-E1C8D2B01674}"/>
              </a:ext>
            </a:extLst>
          </p:cNvPr>
          <p:cNvCxnSpPr>
            <a:cxnSpLocks noChangeShapeType="1"/>
          </p:cNvCxnSpPr>
          <p:nvPr/>
        </p:nvCxnSpPr>
        <p:spPr bwMode="auto">
          <a:xfrm flipV="1">
            <a:off x="1428832" y="3569296"/>
            <a:ext cx="4800600" cy="1447800"/>
          </a:xfrm>
          <a:prstGeom prst="straightConnector1">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Elipse 23">
            <a:extLst>
              <a:ext uri="{FF2B5EF4-FFF2-40B4-BE49-F238E27FC236}">
                <a16:creationId xmlns:a16="http://schemas.microsoft.com/office/drawing/2014/main" id="{C1D2A33A-434D-2842-906B-99D26E4C05A6}"/>
              </a:ext>
            </a:extLst>
          </p:cNvPr>
          <p:cNvSpPr/>
          <p:nvPr/>
        </p:nvSpPr>
        <p:spPr>
          <a:xfrm>
            <a:off x="3137213" y="4293847"/>
            <a:ext cx="288032" cy="3364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28" name="Text Box 23">
            <a:extLst>
              <a:ext uri="{FF2B5EF4-FFF2-40B4-BE49-F238E27FC236}">
                <a16:creationId xmlns:a16="http://schemas.microsoft.com/office/drawing/2014/main" id="{31FFF032-79F4-2648-AD07-1C32CD0804D7}"/>
              </a:ext>
            </a:extLst>
          </p:cNvPr>
          <p:cNvSpPr txBox="1">
            <a:spLocks noChangeArrowheads="1"/>
          </p:cNvSpPr>
          <p:nvPr/>
        </p:nvSpPr>
        <p:spPr bwMode="auto">
          <a:xfrm>
            <a:off x="5696032" y="6236297"/>
            <a:ext cx="990600" cy="379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000" b="1">
                <a:solidFill>
                  <a:srgbClr val="0033CC"/>
                </a:solidFill>
                <a:latin typeface="Arial" pitchFamily="34" charset="0"/>
              </a:defRPr>
            </a:lvl1pPr>
            <a:lvl2pPr marL="742950" indent="-285750" eaLnBrk="0" hangingPunct="0">
              <a:defRPr sz="1000" b="1">
                <a:solidFill>
                  <a:srgbClr val="0033CC"/>
                </a:solidFill>
                <a:latin typeface="Arial" pitchFamily="34" charset="0"/>
              </a:defRPr>
            </a:lvl2pPr>
            <a:lvl3pPr marL="1143000" indent="-228600" eaLnBrk="0" hangingPunct="0">
              <a:defRPr sz="1000" b="1">
                <a:solidFill>
                  <a:srgbClr val="0033CC"/>
                </a:solidFill>
                <a:latin typeface="Arial" pitchFamily="34" charset="0"/>
              </a:defRPr>
            </a:lvl3pPr>
            <a:lvl4pPr marL="1600200" indent="-228600" eaLnBrk="0" hangingPunct="0">
              <a:defRPr sz="1000" b="1">
                <a:solidFill>
                  <a:srgbClr val="0033CC"/>
                </a:solidFill>
                <a:latin typeface="Arial" pitchFamily="34" charset="0"/>
              </a:defRPr>
            </a:lvl4pPr>
            <a:lvl5pPr marL="2057400" indent="-228600" eaLnBrk="0" hangingPunct="0">
              <a:defRPr sz="1000" b="1">
                <a:solidFill>
                  <a:srgbClr val="0033CC"/>
                </a:solidFill>
                <a:latin typeface="Arial" pitchFamily="34" charset="0"/>
              </a:defRPr>
            </a:lvl5pPr>
            <a:lvl6pPr marL="2514600" indent="-228600" algn="ctr" eaLnBrk="0" fontAlgn="base" hangingPunct="0">
              <a:spcBef>
                <a:spcPct val="50000"/>
              </a:spcBef>
              <a:spcAft>
                <a:spcPct val="0"/>
              </a:spcAft>
              <a:defRPr sz="1000" b="1">
                <a:solidFill>
                  <a:srgbClr val="0033CC"/>
                </a:solidFill>
                <a:latin typeface="Arial" pitchFamily="34" charset="0"/>
              </a:defRPr>
            </a:lvl6pPr>
            <a:lvl7pPr marL="2971800" indent="-228600" algn="ctr" eaLnBrk="0" fontAlgn="base" hangingPunct="0">
              <a:spcBef>
                <a:spcPct val="50000"/>
              </a:spcBef>
              <a:spcAft>
                <a:spcPct val="0"/>
              </a:spcAft>
              <a:defRPr sz="1000" b="1">
                <a:solidFill>
                  <a:srgbClr val="0033CC"/>
                </a:solidFill>
                <a:latin typeface="Arial" pitchFamily="34" charset="0"/>
              </a:defRPr>
            </a:lvl7pPr>
            <a:lvl8pPr marL="3429000" indent="-228600" algn="ctr" eaLnBrk="0" fontAlgn="base" hangingPunct="0">
              <a:spcBef>
                <a:spcPct val="50000"/>
              </a:spcBef>
              <a:spcAft>
                <a:spcPct val="0"/>
              </a:spcAft>
              <a:defRPr sz="1000" b="1">
                <a:solidFill>
                  <a:srgbClr val="0033CC"/>
                </a:solidFill>
                <a:latin typeface="Arial" pitchFamily="34" charset="0"/>
              </a:defRPr>
            </a:lvl8pPr>
            <a:lvl9pPr marL="3886200" indent="-228600" algn="ctr" eaLnBrk="0" fontAlgn="base" hangingPunct="0">
              <a:spcBef>
                <a:spcPct val="50000"/>
              </a:spcBef>
              <a:spcAft>
                <a:spcPct val="0"/>
              </a:spcAft>
              <a:defRPr sz="1000" b="1">
                <a:solidFill>
                  <a:srgbClr val="0033CC"/>
                </a:solidFill>
                <a:latin typeface="Arial" pitchFamily="34" charset="0"/>
              </a:defRPr>
            </a:lvl9pPr>
          </a:lstStyle>
          <a:p>
            <a:pPr algn="l" eaLnBrk="1" hangingPunct="1"/>
            <a:r>
              <a:rPr lang="ca-ES" altLang="es-ES" sz="1867" dirty="0">
                <a:solidFill>
                  <a:schemeClr val="tx1"/>
                </a:solidFill>
                <a:latin typeface="Quattrocento Sans" panose="020B0502050000020003" pitchFamily="34" charset="0"/>
              </a:rPr>
              <a:t>Vendes </a:t>
            </a:r>
          </a:p>
        </p:txBody>
      </p:sp>
      <p:sp>
        <p:nvSpPr>
          <p:cNvPr id="2" name="Google Shape;110;p3">
            <a:extLst>
              <a:ext uri="{FF2B5EF4-FFF2-40B4-BE49-F238E27FC236}">
                <a16:creationId xmlns:a16="http://schemas.microsoft.com/office/drawing/2014/main" id="{3E1131D7-4C71-2E2E-1705-41A7C77DC709}"/>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35</a:t>
            </a:fld>
            <a:endParaRPr sz="900" b="0" i="0" u="none" strike="noStrike" cap="none" dirty="0">
              <a:solidFill>
                <a:srgbClr val="5A5B5D"/>
              </a:solidFill>
              <a:latin typeface="Quattrocento Sans"/>
              <a:ea typeface="Quattrocento Sans"/>
              <a:cs typeface="Quattrocento Sans"/>
              <a:sym typeface="Quattrocento Sans"/>
            </a:endParaRPr>
          </a:p>
        </p:txBody>
      </p:sp>
      <p:sp>
        <p:nvSpPr>
          <p:cNvPr id="21" name="Rectangle 29">
            <a:extLst>
              <a:ext uri="{FF2B5EF4-FFF2-40B4-BE49-F238E27FC236}">
                <a16:creationId xmlns:a16="http://schemas.microsoft.com/office/drawing/2014/main" id="{C43E2C7A-898A-F44D-B412-BDFE501B39B5}"/>
              </a:ext>
            </a:extLst>
          </p:cNvPr>
          <p:cNvSpPr>
            <a:spLocks noChangeArrowheads="1"/>
          </p:cNvSpPr>
          <p:nvPr/>
        </p:nvSpPr>
        <p:spPr bwMode="auto">
          <a:xfrm>
            <a:off x="3257633" y="1700808"/>
            <a:ext cx="2295689" cy="4464051"/>
          </a:xfrm>
          <a:prstGeom prst="rect">
            <a:avLst/>
          </a:prstGeom>
          <a:solidFill>
            <a:srgbClr val="00FF00">
              <a:alpha val="20000"/>
            </a:srgbClr>
          </a:solidFill>
          <a:ln>
            <a:noFill/>
          </a:ln>
          <a:effectLst/>
          <a:extLst>
            <a:ext uri="{91240B29-F687-4F45-9708-019B960494DF}">
              <a14:hiddenLine xmlns:a14="http://schemas.microsoft.com/office/drawing/2010/main" w="9525" algn="ctr">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000" b="1">
                <a:solidFill>
                  <a:srgbClr val="0033CC"/>
                </a:solidFill>
                <a:latin typeface="Arial" pitchFamily="34" charset="0"/>
              </a:defRPr>
            </a:lvl1pPr>
            <a:lvl2pPr marL="742950" indent="-285750" eaLnBrk="0" hangingPunct="0">
              <a:defRPr sz="1000" b="1">
                <a:solidFill>
                  <a:srgbClr val="0033CC"/>
                </a:solidFill>
                <a:latin typeface="Arial" pitchFamily="34" charset="0"/>
              </a:defRPr>
            </a:lvl2pPr>
            <a:lvl3pPr marL="1143000" indent="-228600" eaLnBrk="0" hangingPunct="0">
              <a:defRPr sz="1000" b="1">
                <a:solidFill>
                  <a:srgbClr val="0033CC"/>
                </a:solidFill>
                <a:latin typeface="Arial" pitchFamily="34" charset="0"/>
              </a:defRPr>
            </a:lvl3pPr>
            <a:lvl4pPr marL="1600200" indent="-228600" eaLnBrk="0" hangingPunct="0">
              <a:defRPr sz="1000" b="1">
                <a:solidFill>
                  <a:srgbClr val="0033CC"/>
                </a:solidFill>
                <a:latin typeface="Arial" pitchFamily="34" charset="0"/>
              </a:defRPr>
            </a:lvl4pPr>
            <a:lvl5pPr marL="2057400" indent="-228600" eaLnBrk="0" hangingPunct="0">
              <a:defRPr sz="1000" b="1">
                <a:solidFill>
                  <a:srgbClr val="0033CC"/>
                </a:solidFill>
                <a:latin typeface="Arial" pitchFamily="34" charset="0"/>
              </a:defRPr>
            </a:lvl5pPr>
            <a:lvl6pPr marL="2514600" indent="-228600" algn="ctr" eaLnBrk="0" fontAlgn="base" hangingPunct="0">
              <a:spcBef>
                <a:spcPct val="50000"/>
              </a:spcBef>
              <a:spcAft>
                <a:spcPct val="0"/>
              </a:spcAft>
              <a:defRPr sz="1000" b="1">
                <a:solidFill>
                  <a:srgbClr val="0033CC"/>
                </a:solidFill>
                <a:latin typeface="Arial" pitchFamily="34" charset="0"/>
              </a:defRPr>
            </a:lvl6pPr>
            <a:lvl7pPr marL="2971800" indent="-228600" algn="ctr" eaLnBrk="0" fontAlgn="base" hangingPunct="0">
              <a:spcBef>
                <a:spcPct val="50000"/>
              </a:spcBef>
              <a:spcAft>
                <a:spcPct val="0"/>
              </a:spcAft>
              <a:defRPr sz="1000" b="1">
                <a:solidFill>
                  <a:srgbClr val="0033CC"/>
                </a:solidFill>
                <a:latin typeface="Arial" pitchFamily="34" charset="0"/>
              </a:defRPr>
            </a:lvl7pPr>
            <a:lvl8pPr marL="3429000" indent="-228600" algn="ctr" eaLnBrk="0" fontAlgn="base" hangingPunct="0">
              <a:spcBef>
                <a:spcPct val="50000"/>
              </a:spcBef>
              <a:spcAft>
                <a:spcPct val="0"/>
              </a:spcAft>
              <a:defRPr sz="1000" b="1">
                <a:solidFill>
                  <a:srgbClr val="0033CC"/>
                </a:solidFill>
                <a:latin typeface="Arial" pitchFamily="34" charset="0"/>
              </a:defRPr>
            </a:lvl8pPr>
            <a:lvl9pPr marL="3886200" indent="-228600" algn="ctr" eaLnBrk="0" fontAlgn="base" hangingPunct="0">
              <a:spcBef>
                <a:spcPct val="50000"/>
              </a:spcBef>
              <a:spcAft>
                <a:spcPct val="0"/>
              </a:spcAft>
              <a:defRPr sz="1000" b="1">
                <a:solidFill>
                  <a:srgbClr val="0033CC"/>
                </a:solidFill>
                <a:latin typeface="Arial" pitchFamily="34" charset="0"/>
              </a:defRPr>
            </a:lvl9pPr>
          </a:lstStyle>
          <a:p>
            <a:pPr eaLnBrk="1" hangingPunct="1"/>
            <a:endParaRPr lang="ca-ES" altLang="es-ES" dirty="0">
              <a:latin typeface="+mn-lt"/>
            </a:endParaRPr>
          </a:p>
        </p:txBody>
      </p:sp>
    </p:spTree>
    <p:extLst>
      <p:ext uri="{BB962C8B-B14F-4D97-AF65-F5344CB8AC3E}">
        <p14:creationId xmlns:p14="http://schemas.microsoft.com/office/powerpoint/2010/main" val="20203881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0784B-6B45-3CC4-B8A7-4B3B25FB57F5}"/>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5EF98E11-3991-6D48-B55A-CE5847F18088}"/>
              </a:ext>
            </a:extLst>
          </p:cNvPr>
          <p:cNvSpPr txBox="1"/>
          <p:nvPr/>
        </p:nvSpPr>
        <p:spPr>
          <a:xfrm>
            <a:off x="414745" y="865128"/>
            <a:ext cx="7526071" cy="492443"/>
          </a:xfrm>
          <a:prstGeom prst="rect">
            <a:avLst/>
          </a:prstGeom>
          <a:noFill/>
        </p:spPr>
        <p:txBody>
          <a:bodyPr wrap="square" rtlCol="0">
            <a:spAutoFit/>
          </a:bodyPr>
          <a:lstStyle/>
          <a:p>
            <a:r>
              <a:rPr lang="ca-ES" sz="2600" b="1" spc="23" dirty="0">
                <a:solidFill>
                  <a:srgbClr val="61D4FF"/>
                </a:solidFill>
                <a:latin typeface="Quattrocento Sans" panose="020B0502050000020003" pitchFamily="34" charset="0"/>
              </a:rPr>
              <a:t>Seguiment</a:t>
            </a:r>
          </a:p>
        </p:txBody>
      </p:sp>
      <p:sp>
        <p:nvSpPr>
          <p:cNvPr id="5" name="3 Marcador de contenido">
            <a:extLst>
              <a:ext uri="{FF2B5EF4-FFF2-40B4-BE49-F238E27FC236}">
                <a16:creationId xmlns:a16="http://schemas.microsoft.com/office/drawing/2014/main" id="{D6E4C95F-2E64-6648-A352-D2C94DA1E5D2}"/>
              </a:ext>
            </a:extLst>
          </p:cNvPr>
          <p:cNvSpPr txBox="1">
            <a:spLocks/>
          </p:cNvSpPr>
          <p:nvPr/>
        </p:nvSpPr>
        <p:spPr>
          <a:xfrm>
            <a:off x="1686896" y="4501311"/>
            <a:ext cx="5548325" cy="1473669"/>
          </a:xfrm>
          <a:prstGeom prst="rect">
            <a:avLst/>
          </a:prstGeom>
        </p:spPr>
        <p:txBody>
          <a:bodyPr rtlCol="0">
            <a:normAutofit/>
          </a:bodyPr>
          <a:lstStyle>
            <a:lvl1pPr marL="0" indent="0" algn="l" defTabSz="1219170" rtl="0" eaLnBrk="1" latinLnBrk="0" hangingPunct="1">
              <a:spcBef>
                <a:spcPts val="0"/>
              </a:spcBef>
              <a:spcAft>
                <a:spcPts val="1333"/>
              </a:spcAft>
              <a:buSzPct val="100000"/>
              <a:buFont typeface="Arial" panose="020B0604020202020204" pitchFamily="34" charset="0"/>
              <a:buNone/>
              <a:defRPr sz="1600" b="0" kern="1200">
                <a:solidFill>
                  <a:srgbClr val="595959"/>
                </a:solidFill>
                <a:latin typeface="Poppins"/>
                <a:ea typeface="+mn-ea"/>
                <a:cs typeface="+mn-cs"/>
              </a:defRPr>
            </a:lvl1pPr>
            <a:lvl2pPr marL="0" indent="0" algn="l" defTabSz="1219170" rtl="0" eaLnBrk="1" latinLnBrk="0" hangingPunct="1">
              <a:spcBef>
                <a:spcPts val="0"/>
              </a:spcBef>
              <a:spcAft>
                <a:spcPts val="1333"/>
              </a:spcAft>
              <a:buClrTx/>
              <a:buSzPct val="100000"/>
              <a:buFont typeface="Arial"/>
              <a:buNone/>
              <a:defRPr lang="en-US" sz="1600" b="1" kern="1200" dirty="0" smtClean="0">
                <a:solidFill>
                  <a:srgbClr val="595959"/>
                </a:solidFill>
                <a:latin typeface="Poppins"/>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600" kern="1200" dirty="0" smtClean="0">
                <a:solidFill>
                  <a:srgbClr val="595959"/>
                </a:solidFill>
                <a:latin typeface="Poppins"/>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600" kern="1200" baseline="0" dirty="0" smtClean="0">
                <a:solidFill>
                  <a:srgbClr val="595959"/>
                </a:solidFill>
                <a:latin typeface="Poppins"/>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600" kern="1200" baseline="0" dirty="0" smtClean="0">
                <a:solidFill>
                  <a:srgbClr val="595959"/>
                </a:solidFill>
                <a:latin typeface="Poppins"/>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algn="ctr">
              <a:lnSpc>
                <a:spcPct val="160000"/>
              </a:lnSpc>
              <a:spcAft>
                <a:spcPts val="0"/>
              </a:spcAft>
              <a:defRPr/>
            </a:pPr>
            <a:r>
              <a:rPr lang="ca-ES" sz="1867" dirty="0">
                <a:solidFill>
                  <a:schemeClr val="tx1">
                    <a:lumMod val="75000"/>
                    <a:lumOff val="25000"/>
                  </a:schemeClr>
                </a:solidFill>
                <a:latin typeface="Quattrocento Sans" panose="020B0502050000020003" pitchFamily="34" charset="0"/>
                <a:ea typeface="Calibri" panose="020F0502020204030204" pitchFamily="34" charset="0"/>
                <a:cs typeface="Calibri" panose="020F0502020204030204" pitchFamily="34" charset="0"/>
              </a:rPr>
              <a:t>“El que no es mesura no es pot controlar, </a:t>
            </a:r>
            <a:br>
              <a:rPr lang="ca-ES" sz="1867" dirty="0">
                <a:solidFill>
                  <a:schemeClr val="tx1">
                    <a:lumMod val="75000"/>
                    <a:lumOff val="25000"/>
                  </a:schemeClr>
                </a:solidFill>
                <a:latin typeface="Quattrocento Sans" panose="020B0502050000020003" pitchFamily="34" charset="0"/>
                <a:ea typeface="Calibri" panose="020F0502020204030204" pitchFamily="34" charset="0"/>
                <a:cs typeface="Calibri" panose="020F0502020204030204" pitchFamily="34" charset="0"/>
              </a:rPr>
            </a:br>
            <a:r>
              <a:rPr lang="ca-ES" sz="1867" dirty="0">
                <a:solidFill>
                  <a:schemeClr val="tx1">
                    <a:lumMod val="75000"/>
                    <a:lumOff val="25000"/>
                  </a:schemeClr>
                </a:solidFill>
                <a:latin typeface="Quattrocento Sans" panose="020B0502050000020003" pitchFamily="34" charset="0"/>
                <a:ea typeface="Calibri" panose="020F0502020204030204" pitchFamily="34" charset="0"/>
                <a:cs typeface="Calibri" panose="020F0502020204030204" pitchFamily="34" charset="0"/>
              </a:rPr>
              <a:t>el que no es controla no es pot gestionar”</a:t>
            </a:r>
          </a:p>
          <a:p>
            <a:pPr algn="ctr">
              <a:lnSpc>
                <a:spcPct val="160000"/>
              </a:lnSpc>
              <a:spcAft>
                <a:spcPts val="0"/>
              </a:spcAft>
              <a:defRPr/>
            </a:pPr>
            <a:r>
              <a:rPr lang="ca-ES" sz="1467" b="1" dirty="0">
                <a:latin typeface="Quattrocento Sans" panose="020B0502050000020003" pitchFamily="34" charset="0"/>
                <a:ea typeface="Calibri" panose="020F0502020204030204" pitchFamily="34" charset="0"/>
                <a:cs typeface="Calibri" panose="020F0502020204030204" pitchFamily="34" charset="0"/>
              </a:rPr>
              <a:t>William Thomson, Primer baró de Kelvin</a:t>
            </a:r>
            <a:endParaRPr lang="ca-ES" sz="1467" dirty="0">
              <a:solidFill>
                <a:schemeClr val="tx1">
                  <a:lumMod val="75000"/>
                  <a:lumOff val="25000"/>
                </a:schemeClr>
              </a:solidFill>
              <a:latin typeface="Quattrocento Sans" panose="020B0502050000020003" pitchFamily="34" charset="0"/>
              <a:ea typeface="Calibri" panose="020F0502020204030204" pitchFamily="34" charset="0"/>
              <a:cs typeface="Calibri" panose="020F0502020204030204" pitchFamily="34" charset="0"/>
            </a:endParaRPr>
          </a:p>
        </p:txBody>
      </p:sp>
      <p:sp>
        <p:nvSpPr>
          <p:cNvPr id="6" name="Marcador de texto 1">
            <a:extLst>
              <a:ext uri="{FF2B5EF4-FFF2-40B4-BE49-F238E27FC236}">
                <a16:creationId xmlns:a16="http://schemas.microsoft.com/office/drawing/2014/main" id="{A23BC847-4D08-4444-B8D8-FAC0ABD273B1}"/>
              </a:ext>
            </a:extLst>
          </p:cNvPr>
          <p:cNvSpPr txBox="1">
            <a:spLocks/>
          </p:cNvSpPr>
          <p:nvPr/>
        </p:nvSpPr>
        <p:spPr>
          <a:xfrm>
            <a:off x="524623" y="1500114"/>
            <a:ext cx="7872873" cy="2496279"/>
          </a:xfrm>
          <a:prstGeom prst="rect">
            <a:avLst/>
          </a:prstGeom>
          <a:ln>
            <a:solidFill>
              <a:schemeClr val="accent1"/>
            </a:solidFill>
          </a:ln>
        </p:spPr>
        <p:txBody>
          <a:bodyPr vert="horz" lIns="0" tIns="0" rIns="0" bIns="0" rtlCol="0">
            <a:noAutofit/>
          </a:bodyPr>
          <a:lstStyle>
            <a:lvl1pPr marL="0" indent="0" algn="l" defTabSz="1219170" rtl="0" eaLnBrk="1" latinLnBrk="0" hangingPunct="1">
              <a:lnSpc>
                <a:spcPct val="100000"/>
              </a:lnSpc>
              <a:spcBef>
                <a:spcPts val="0"/>
              </a:spcBef>
              <a:spcAft>
                <a:spcPts val="0"/>
              </a:spcAft>
              <a:buSzPct val="100000"/>
              <a:buFont typeface="Arial" panose="020B0604020202020204" pitchFamily="34" charset="0"/>
              <a:buNone/>
              <a:defRPr sz="1600" b="0" kern="1200" baseline="0">
                <a:solidFill>
                  <a:srgbClr val="595959"/>
                </a:solidFill>
                <a:latin typeface="Poppins"/>
                <a:ea typeface="+mn-ea"/>
                <a:cs typeface="+mn-cs"/>
              </a:defRPr>
            </a:lvl1pPr>
            <a:lvl2pPr marL="609585" indent="-609585" algn="l" defTabSz="1219170" rtl="0" eaLnBrk="1" latinLnBrk="0" hangingPunct="1">
              <a:spcBef>
                <a:spcPts val="0"/>
              </a:spcBef>
              <a:spcAft>
                <a:spcPts val="1333"/>
              </a:spcAft>
              <a:buClrTx/>
              <a:buSzPct val="100000"/>
              <a:buFont typeface="Arial"/>
              <a:buNone/>
              <a:defRPr lang="en-US" sz="4000" b="1" kern="1200">
                <a:solidFill>
                  <a:schemeClr val="bg2"/>
                </a:solidFill>
                <a:latin typeface="Poppins"/>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4000" kern="1200">
                <a:solidFill>
                  <a:schemeClr val="bg2"/>
                </a:solidFill>
                <a:latin typeface="Poppins"/>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4000" kern="1200" baseline="0">
                <a:solidFill>
                  <a:schemeClr val="bg2"/>
                </a:solidFill>
                <a:latin typeface="Poppins"/>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4000" kern="1200" baseline="0">
                <a:solidFill>
                  <a:schemeClr val="bg2"/>
                </a:solidFill>
                <a:latin typeface="Poppins"/>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a:spcBef>
                <a:spcPts val="800"/>
              </a:spcBef>
              <a:spcAft>
                <a:spcPts val="800"/>
              </a:spcAft>
            </a:pPr>
            <a:endParaRPr lang="ca-ES" sz="1000" dirty="0">
              <a:solidFill>
                <a:schemeClr val="tx1"/>
              </a:solidFill>
              <a:latin typeface="Quattrocento Sans" panose="020B0502050000020003" pitchFamily="34" charset="0"/>
            </a:endParaRPr>
          </a:p>
          <a:p>
            <a:pPr marL="234945">
              <a:spcBef>
                <a:spcPts val="800"/>
              </a:spcBef>
              <a:spcAft>
                <a:spcPts val="600"/>
              </a:spcAft>
            </a:pPr>
            <a:r>
              <a:rPr lang="ca-ES" sz="2667" b="1" kern="100" dirty="0">
                <a:solidFill>
                  <a:schemeClr val="tx1"/>
                </a:solidFill>
                <a:latin typeface="Quattrocento Sans" panose="020B0502050000020003" pitchFamily="34" charset="0"/>
                <a:ea typeface="Calibri" panose="020F0502020204030204" pitchFamily="34" charset="0"/>
                <a:cs typeface="Times New Roman" panose="02020603050405020304" pitchFamily="18" charset="0"/>
              </a:rPr>
              <a:t>SEGUIMENT I AVALUACIÓ</a:t>
            </a:r>
          </a:p>
          <a:p>
            <a:pPr marL="234945">
              <a:spcBef>
                <a:spcPts val="800"/>
              </a:spcBef>
              <a:spcAft>
                <a:spcPts val="600"/>
              </a:spcAft>
            </a:pPr>
            <a:r>
              <a:rPr lang="ca-ES" sz="2400" dirty="0">
                <a:solidFill>
                  <a:schemeClr val="tx1"/>
                </a:solidFill>
                <a:latin typeface="Quattrocento Sans" panose="020B0502050000020003" pitchFamily="34" charset="0"/>
              </a:rPr>
              <a:t>En tot negoci és necessari un seguiment periòdic per assegurar el seu correcte desenvolupament</a:t>
            </a:r>
          </a:p>
          <a:p>
            <a:pPr algn="ctr">
              <a:spcBef>
                <a:spcPts val="800"/>
              </a:spcBef>
              <a:spcAft>
                <a:spcPts val="600"/>
              </a:spcAft>
            </a:pPr>
            <a:r>
              <a:rPr lang="ca-ES" sz="2400" dirty="0">
                <a:solidFill>
                  <a:schemeClr val="tx1"/>
                </a:solidFill>
                <a:latin typeface="Quattrocento Sans" panose="020B0502050000020003" pitchFamily="34" charset="0"/>
              </a:rPr>
              <a:t>PREVISIONS </a:t>
            </a:r>
            <a:r>
              <a:rPr lang="ca-ES" sz="2400" dirty="0" err="1">
                <a:solidFill>
                  <a:schemeClr val="tx1"/>
                </a:solidFill>
                <a:latin typeface="Quattrocento Sans" panose="020B0502050000020003" pitchFamily="34" charset="0"/>
              </a:rPr>
              <a:t>vs</a:t>
            </a:r>
            <a:r>
              <a:rPr lang="ca-ES" sz="2400" dirty="0">
                <a:solidFill>
                  <a:schemeClr val="tx1"/>
                </a:solidFill>
                <a:latin typeface="Quattrocento Sans" panose="020B0502050000020003" pitchFamily="34" charset="0"/>
              </a:rPr>
              <a:t> RESULTATS</a:t>
            </a:r>
          </a:p>
        </p:txBody>
      </p:sp>
      <p:pic>
        <p:nvPicPr>
          <p:cNvPr id="9" name="Imagen 8">
            <a:extLst>
              <a:ext uri="{FF2B5EF4-FFF2-40B4-BE49-F238E27FC236}">
                <a16:creationId xmlns:a16="http://schemas.microsoft.com/office/drawing/2014/main" id="{4B473E29-C149-8441-8282-3891D30763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6922" y="1351722"/>
            <a:ext cx="3525078" cy="5506278"/>
          </a:xfrm>
          <a:prstGeom prst="rect">
            <a:avLst/>
          </a:prstGeom>
        </p:spPr>
      </p:pic>
      <p:sp>
        <p:nvSpPr>
          <p:cNvPr id="7" name="CuadroTexto 6">
            <a:extLst>
              <a:ext uri="{FF2B5EF4-FFF2-40B4-BE49-F238E27FC236}">
                <a16:creationId xmlns:a16="http://schemas.microsoft.com/office/drawing/2014/main" id="{0AA3ECEF-D72F-B642-B352-54E488C74C53}"/>
              </a:ext>
            </a:extLst>
          </p:cNvPr>
          <p:cNvSpPr txBox="1"/>
          <p:nvPr/>
        </p:nvSpPr>
        <p:spPr bwMode="gray">
          <a:xfrm rot="2586482">
            <a:off x="6894933" y="1569233"/>
            <a:ext cx="2579915" cy="523220"/>
          </a:xfrm>
          <a:prstGeom prst="rect">
            <a:avLst/>
          </a:prstGeom>
          <a:solidFill>
            <a:schemeClr val="accent1">
              <a:lumMod val="75000"/>
            </a:schemeClr>
          </a:solidFill>
          <a:ln w="28575">
            <a:solidFill>
              <a:schemeClr val="bg1"/>
            </a:solidFill>
          </a:ln>
        </p:spPr>
        <p:txBody>
          <a:bodyPr wrap="square" rtlCol="0">
            <a:spAutoFit/>
          </a:bodyPr>
          <a:lstStyle>
            <a:defPPr>
              <a:defRPr lang="es-ES"/>
            </a:defPPr>
            <a:lvl1pPr algn="ctr">
              <a:defRPr sz="1600" b="1">
                <a:solidFill>
                  <a:schemeClr val="bg1"/>
                </a:solidFill>
              </a:defRPr>
            </a:lvl1pPr>
            <a:lvl2pPr>
              <a:defRPr/>
            </a:lvl2pPr>
            <a:lvl3pPr>
              <a:defRPr/>
            </a:lvl3pPr>
            <a:lvl4pPr>
              <a:defRPr/>
            </a:lvl4pPr>
            <a:lvl5pPr>
              <a:defRPr/>
            </a:lvl5pPr>
            <a:lvl6pPr>
              <a:defRPr/>
            </a:lvl6pPr>
            <a:lvl7pPr>
              <a:defRPr/>
            </a:lvl7pPr>
            <a:lvl8pPr>
              <a:defRPr/>
            </a:lvl8pPr>
            <a:lvl9pPr>
              <a:defRPr/>
            </a:lvl9pPr>
          </a:lstStyle>
          <a:p>
            <a:r>
              <a:rPr lang="es-ES" sz="2800" dirty="0">
                <a:latin typeface="Quattrocento Sans" panose="020B0502050000020003" pitchFamily="34" charset="0"/>
              </a:rPr>
              <a:t>RIGOR</a:t>
            </a:r>
          </a:p>
        </p:txBody>
      </p:sp>
      <p:sp>
        <p:nvSpPr>
          <p:cNvPr id="2" name="Google Shape;110;p3">
            <a:extLst>
              <a:ext uri="{FF2B5EF4-FFF2-40B4-BE49-F238E27FC236}">
                <a16:creationId xmlns:a16="http://schemas.microsoft.com/office/drawing/2014/main" id="{8DA0DA39-F2E2-FA55-F3FC-0A2680F570AB}"/>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36</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1058482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6CFFD-DC8C-C698-7B6E-B3355215A4E3}"/>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DD001885-05B4-AB4F-A9CE-ABE82F5AC7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9771" y="798733"/>
            <a:ext cx="5445919" cy="5959876"/>
          </a:xfrm>
          <a:prstGeom prst="rect">
            <a:avLst/>
          </a:prstGeom>
        </p:spPr>
      </p:pic>
      <p:sp>
        <p:nvSpPr>
          <p:cNvPr id="5" name="Título 1">
            <a:extLst>
              <a:ext uri="{FF2B5EF4-FFF2-40B4-BE49-F238E27FC236}">
                <a16:creationId xmlns:a16="http://schemas.microsoft.com/office/drawing/2014/main" id="{B5D65FAC-668E-A047-A071-E0DA2106A985}"/>
              </a:ext>
            </a:extLst>
          </p:cNvPr>
          <p:cNvSpPr txBox="1">
            <a:spLocks/>
          </p:cNvSpPr>
          <p:nvPr/>
        </p:nvSpPr>
        <p:spPr>
          <a:xfrm>
            <a:off x="524623" y="2772883"/>
            <a:ext cx="9910296" cy="2146697"/>
          </a:xfrm>
          <a:prstGeom prst="rect">
            <a:avLst/>
          </a:prstGeom>
        </p:spPr>
        <p:txBody>
          <a:bodyPr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60000"/>
              </a:lnSpc>
            </a:pPr>
            <a:r>
              <a:rPr lang="ca-ES" sz="4267" b="1" cap="all" dirty="0">
                <a:solidFill>
                  <a:srgbClr val="61D4FF"/>
                </a:solidFill>
                <a:latin typeface="Quattrocento Sans" panose="020B0502050000020003" pitchFamily="34" charset="0"/>
              </a:rPr>
              <a:t>Esquema general </a:t>
            </a:r>
          </a:p>
        </p:txBody>
      </p:sp>
      <p:sp>
        <p:nvSpPr>
          <p:cNvPr id="2" name="Google Shape;110;p3">
            <a:extLst>
              <a:ext uri="{FF2B5EF4-FFF2-40B4-BE49-F238E27FC236}">
                <a16:creationId xmlns:a16="http://schemas.microsoft.com/office/drawing/2014/main" id="{363C1BD1-9D51-F3EE-CEA5-A4A704214FB2}"/>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37</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2572215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7AF6D-11EE-6444-3B37-620BF5028C9E}"/>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5510FBD7-E299-414D-80EC-809248700E5B}"/>
              </a:ext>
            </a:extLst>
          </p:cNvPr>
          <p:cNvSpPr txBox="1"/>
          <p:nvPr/>
        </p:nvSpPr>
        <p:spPr>
          <a:xfrm>
            <a:off x="438898" y="923829"/>
            <a:ext cx="7526071" cy="492443"/>
          </a:xfrm>
          <a:prstGeom prst="rect">
            <a:avLst/>
          </a:prstGeom>
          <a:noFill/>
        </p:spPr>
        <p:txBody>
          <a:bodyPr wrap="square" rtlCol="0">
            <a:spAutoFit/>
          </a:bodyPr>
          <a:lstStyle/>
          <a:p>
            <a:r>
              <a:rPr lang="ca-ES" sz="2600" b="1" spc="23" dirty="0">
                <a:solidFill>
                  <a:srgbClr val="61D4FF"/>
                </a:solidFill>
                <a:latin typeface="Quattrocento Sans" panose="020B0502050000020003" pitchFamily="34" charset="0"/>
              </a:rPr>
              <a:t>Estructura i capítols</a:t>
            </a:r>
          </a:p>
        </p:txBody>
      </p:sp>
      <p:sp>
        <p:nvSpPr>
          <p:cNvPr id="5" name="Marcador de contenido 11">
            <a:extLst>
              <a:ext uri="{FF2B5EF4-FFF2-40B4-BE49-F238E27FC236}">
                <a16:creationId xmlns:a16="http://schemas.microsoft.com/office/drawing/2014/main" id="{C4FBE724-B923-9940-B4BF-46A5980A9B46}"/>
              </a:ext>
            </a:extLst>
          </p:cNvPr>
          <p:cNvSpPr txBox="1">
            <a:spLocks/>
          </p:cNvSpPr>
          <p:nvPr/>
        </p:nvSpPr>
        <p:spPr>
          <a:xfrm>
            <a:off x="791322" y="1415357"/>
            <a:ext cx="5476127" cy="5050695"/>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txBody>
          <a:bodyPr spcFirstLastPara="1" vert="horz" wrap="square" lIns="121920" tIns="60960" rIns="121920" bIns="60960" rtlCol="0" anchor="t" anchorCtr="0">
            <a:noAutofit/>
          </a:bodyPr>
          <a:lstStyle>
            <a:lvl1pPr marL="457189" lvl="0" indent="-228594" algn="l" defTabSz="914400" rtl="0" eaLnBrk="1" latinLnBrk="0" hangingPunct="1">
              <a:lnSpc>
                <a:spcPct val="100000"/>
              </a:lnSpc>
              <a:spcBef>
                <a:spcPts val="0"/>
              </a:spcBef>
              <a:spcAft>
                <a:spcPts val="0"/>
              </a:spcAft>
              <a:buClr>
                <a:srgbClr val="595959"/>
              </a:buClr>
              <a:buSzPts val="1600"/>
              <a:buFont typeface="Arial" panose="020B0604020202020204" pitchFamily="34" charset="0"/>
              <a:buNone/>
              <a:defRPr sz="1600" b="0" kern="1200">
                <a:solidFill>
                  <a:srgbClr val="595959"/>
                </a:solidFill>
                <a:latin typeface="Poppins"/>
                <a:ea typeface="Poppins"/>
                <a:cs typeface="Poppins"/>
                <a:sym typeface="Poppins"/>
              </a:defRPr>
            </a:lvl1pPr>
            <a:lvl2pPr marL="914377" lvl="1" indent="-228594" algn="l" defTabSz="914400" rtl="0" eaLnBrk="1" latinLnBrk="0" hangingPunct="1">
              <a:lnSpc>
                <a:spcPct val="90000"/>
              </a:lnSpc>
              <a:spcBef>
                <a:spcPts val="0"/>
              </a:spcBef>
              <a:spcAft>
                <a:spcPts val="0"/>
              </a:spcAft>
              <a:buClr>
                <a:schemeClr val="lt2"/>
              </a:buClr>
              <a:buSzPts val="4000"/>
              <a:buFont typeface="Arial" panose="020B0604020202020204" pitchFamily="34" charset="0"/>
              <a:buNone/>
              <a:defRPr sz="4000" kern="1200">
                <a:solidFill>
                  <a:schemeClr val="lt2"/>
                </a:solidFill>
                <a:latin typeface="+mn-lt"/>
                <a:ea typeface="+mn-ea"/>
                <a:cs typeface="+mn-cs"/>
              </a:defRPr>
            </a:lvl2pPr>
            <a:lvl3pPr marL="1371566" lvl="2"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3pPr>
            <a:lvl4pPr marL="1828754" lvl="3"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4pPr>
            <a:lvl5pPr marL="2285943" lvl="4"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5pPr>
            <a:lvl6pPr marL="2743131" lvl="5"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320" lvl="6"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509" lvl="7"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697" lvl="8" indent="-342891" algn="l" defTabSz="914400" rtl="0" eaLnBrk="1" latinLnBrk="0" hangingPunct="1">
              <a:lnSpc>
                <a:spcPct val="90000"/>
              </a:lnSpc>
              <a:spcBef>
                <a:spcPts val="1333"/>
              </a:spcBef>
              <a:spcAft>
                <a:spcPts val="1333"/>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355591" indent="-355591">
              <a:lnSpc>
                <a:spcPct val="150000"/>
              </a:lnSpc>
              <a:buFont typeface="+mj-lt"/>
              <a:buAutoNum type="arabicPeriod"/>
            </a:pPr>
            <a:r>
              <a:rPr lang="ca-ES" sz="2133" b="1" dirty="0">
                <a:latin typeface="Quattrocento Sans" panose="020B0502050000020003" pitchFamily="34" charset="0"/>
              </a:rPr>
              <a:t>Portada</a:t>
            </a:r>
          </a:p>
          <a:p>
            <a:pPr marL="355591" indent="-355591">
              <a:lnSpc>
                <a:spcPct val="150000"/>
              </a:lnSpc>
              <a:buFont typeface="+mj-lt"/>
              <a:buAutoNum type="arabicPeriod"/>
            </a:pPr>
            <a:r>
              <a:rPr lang="ca-ES" sz="2133" b="1" dirty="0">
                <a:latin typeface="Quattrocento Sans" panose="020B0502050000020003" pitchFamily="34" charset="0"/>
              </a:rPr>
              <a:t>Índex</a:t>
            </a:r>
          </a:p>
          <a:p>
            <a:pPr marL="355591" indent="-355591">
              <a:lnSpc>
                <a:spcPct val="150000"/>
              </a:lnSpc>
              <a:buFont typeface="+mj-lt"/>
              <a:buAutoNum type="arabicPeriod"/>
            </a:pPr>
            <a:r>
              <a:rPr lang="ca-ES" sz="2133" b="1" dirty="0">
                <a:latin typeface="Quattrocento Sans" panose="020B0502050000020003" pitchFamily="34" charset="0"/>
              </a:rPr>
              <a:t>Resum executiu</a:t>
            </a:r>
          </a:p>
          <a:p>
            <a:pPr marL="355591" indent="-355591">
              <a:lnSpc>
                <a:spcPct val="150000"/>
              </a:lnSpc>
              <a:buFont typeface="+mj-lt"/>
              <a:buAutoNum type="arabicPeriod"/>
            </a:pPr>
            <a:r>
              <a:rPr lang="ca-ES" sz="2133" b="1" dirty="0">
                <a:latin typeface="Quattrocento Sans" panose="020B0502050000020003" pitchFamily="34" charset="0"/>
              </a:rPr>
              <a:t>Descripció de l’empresa</a:t>
            </a:r>
          </a:p>
          <a:p>
            <a:pPr marL="355591" indent="-355591">
              <a:lnSpc>
                <a:spcPct val="150000"/>
              </a:lnSpc>
              <a:buFont typeface="+mj-lt"/>
              <a:buAutoNum type="arabicPeriod"/>
            </a:pPr>
            <a:r>
              <a:rPr lang="ca-ES" sz="2133" b="1" dirty="0">
                <a:latin typeface="Quattrocento Sans" panose="020B0502050000020003" pitchFamily="34" charset="0"/>
              </a:rPr>
              <a:t>Idea del negoci</a:t>
            </a:r>
          </a:p>
          <a:p>
            <a:pPr marL="355591" indent="-355591">
              <a:lnSpc>
                <a:spcPct val="150000"/>
              </a:lnSpc>
              <a:buFont typeface="+mj-lt"/>
              <a:buAutoNum type="arabicPeriod"/>
            </a:pPr>
            <a:r>
              <a:rPr lang="ca-ES" sz="2133" b="1" dirty="0">
                <a:latin typeface="Quattrocento Sans" panose="020B0502050000020003" pitchFamily="34" charset="0"/>
              </a:rPr>
              <a:t>Anàlisis del mercat / Pla màrqueting</a:t>
            </a:r>
          </a:p>
          <a:p>
            <a:pPr marL="355591" indent="-355591">
              <a:lnSpc>
                <a:spcPct val="150000"/>
              </a:lnSpc>
              <a:buFont typeface="+mj-lt"/>
              <a:buAutoNum type="arabicPeriod"/>
            </a:pPr>
            <a:r>
              <a:rPr lang="ca-ES" sz="2133" b="1" dirty="0">
                <a:latin typeface="Quattrocento Sans" panose="020B0502050000020003" pitchFamily="34" charset="0"/>
              </a:rPr>
              <a:t>Pla operatiu</a:t>
            </a:r>
          </a:p>
          <a:p>
            <a:pPr marL="355591" indent="-355591">
              <a:lnSpc>
                <a:spcPct val="150000"/>
              </a:lnSpc>
              <a:buFont typeface="+mj-lt"/>
              <a:buAutoNum type="arabicPeriod"/>
            </a:pPr>
            <a:r>
              <a:rPr lang="ca-ES" sz="2133" b="1" dirty="0">
                <a:latin typeface="Quattrocento Sans" panose="020B0502050000020003" pitchFamily="34" charset="0"/>
              </a:rPr>
              <a:t>Pla econòmic</a:t>
            </a:r>
          </a:p>
          <a:p>
            <a:pPr marL="355591" indent="-355591">
              <a:lnSpc>
                <a:spcPct val="150000"/>
              </a:lnSpc>
              <a:buFont typeface="+mj-lt"/>
              <a:buAutoNum type="arabicPeriod"/>
            </a:pPr>
            <a:r>
              <a:rPr lang="ca-ES" sz="2133" b="1" dirty="0">
                <a:latin typeface="Quattrocento Sans" panose="020B0502050000020003" pitchFamily="34" charset="0"/>
              </a:rPr>
              <a:t>Anàlisis de la viabilitat del negoci</a:t>
            </a:r>
          </a:p>
          <a:p>
            <a:pPr marL="355591" indent="-355591">
              <a:lnSpc>
                <a:spcPct val="150000"/>
              </a:lnSpc>
              <a:buFont typeface="+mj-lt"/>
              <a:buAutoNum type="arabicPeriod"/>
            </a:pPr>
            <a:r>
              <a:rPr lang="ca-ES" sz="2133" b="1" dirty="0">
                <a:latin typeface="Quattrocento Sans" panose="020B0502050000020003" pitchFamily="34" charset="0"/>
              </a:rPr>
              <a:t>Conclusions i Annexos</a:t>
            </a:r>
          </a:p>
          <a:p>
            <a:pPr marL="355591" indent="-355591">
              <a:lnSpc>
                <a:spcPct val="150000"/>
              </a:lnSpc>
              <a:buFont typeface="+mj-lt"/>
              <a:buAutoNum type="arabicPeriod"/>
            </a:pPr>
            <a:endParaRPr lang="ca-ES" sz="2133" b="1" dirty="0">
              <a:latin typeface="Quattrocento Sans" panose="020B0502050000020003" pitchFamily="34" charset="0"/>
            </a:endParaRPr>
          </a:p>
          <a:p>
            <a:pPr marL="0" indent="0">
              <a:lnSpc>
                <a:spcPct val="150000"/>
              </a:lnSpc>
            </a:pPr>
            <a:endParaRPr lang="ca-ES" sz="2133" b="1" dirty="0">
              <a:latin typeface="Quattrocento Sans" panose="020B0502050000020003" pitchFamily="34" charset="0"/>
            </a:endParaRPr>
          </a:p>
          <a:p>
            <a:pPr marL="0" indent="0">
              <a:lnSpc>
                <a:spcPct val="150000"/>
              </a:lnSpc>
            </a:pPr>
            <a:endParaRPr lang="ca-ES" sz="2133" b="1" dirty="0">
              <a:latin typeface="Quattrocento Sans" panose="020B0502050000020003" pitchFamily="34" charset="0"/>
            </a:endParaRPr>
          </a:p>
        </p:txBody>
      </p:sp>
      <p:pic>
        <p:nvPicPr>
          <p:cNvPr id="8" name="Imagen 7">
            <a:extLst>
              <a:ext uri="{FF2B5EF4-FFF2-40B4-BE49-F238E27FC236}">
                <a16:creationId xmlns:a16="http://schemas.microsoft.com/office/drawing/2014/main" id="{59B00BB3-C36E-E14D-A3D7-14C63C7EAB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6586" y="1627862"/>
            <a:ext cx="5705414" cy="4838191"/>
          </a:xfrm>
          <a:prstGeom prst="rect">
            <a:avLst/>
          </a:prstGeom>
        </p:spPr>
      </p:pic>
      <p:sp>
        <p:nvSpPr>
          <p:cNvPr id="2" name="Google Shape;110;p3">
            <a:extLst>
              <a:ext uri="{FF2B5EF4-FFF2-40B4-BE49-F238E27FC236}">
                <a16:creationId xmlns:a16="http://schemas.microsoft.com/office/drawing/2014/main" id="{45D6F017-CC84-860D-958D-36FB1B353FED}"/>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38</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2748023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FD157-D2E1-141E-A930-75CC56D1CC6A}"/>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6D0811F7-6424-F641-ADE5-5790EE0A1AD6}"/>
              </a:ext>
            </a:extLst>
          </p:cNvPr>
          <p:cNvSpPr txBox="1"/>
          <p:nvPr/>
        </p:nvSpPr>
        <p:spPr>
          <a:xfrm>
            <a:off x="569364" y="783900"/>
            <a:ext cx="7526071" cy="492443"/>
          </a:xfrm>
          <a:prstGeom prst="rect">
            <a:avLst/>
          </a:prstGeom>
          <a:noFill/>
        </p:spPr>
        <p:txBody>
          <a:bodyPr wrap="square" rtlCol="0">
            <a:spAutoFit/>
          </a:bodyPr>
          <a:lstStyle/>
          <a:p>
            <a:r>
              <a:rPr lang="ca-ES" sz="2600" b="1" spc="23" dirty="0">
                <a:solidFill>
                  <a:srgbClr val="61D4FF"/>
                </a:solidFill>
                <a:latin typeface="Quattrocento Sans" panose="020B0502050000020003" pitchFamily="34" charset="0"/>
              </a:rPr>
              <a:t>Proposta esquema general</a:t>
            </a:r>
          </a:p>
        </p:txBody>
      </p:sp>
      <p:sp>
        <p:nvSpPr>
          <p:cNvPr id="9" name="CuadroTexto 8">
            <a:extLst>
              <a:ext uri="{FF2B5EF4-FFF2-40B4-BE49-F238E27FC236}">
                <a16:creationId xmlns:a16="http://schemas.microsoft.com/office/drawing/2014/main" id="{A05AF3C8-AC61-F44D-BED1-8290CFFBFCC8}"/>
              </a:ext>
            </a:extLst>
          </p:cNvPr>
          <p:cNvSpPr txBox="1"/>
          <p:nvPr/>
        </p:nvSpPr>
        <p:spPr>
          <a:xfrm>
            <a:off x="696736" y="1318375"/>
            <a:ext cx="6096000" cy="5271956"/>
          </a:xfrm>
          <a:prstGeom prst="rect">
            <a:avLst/>
          </a:prstGeom>
          <a:noFill/>
        </p:spPr>
        <p:txBody>
          <a:bodyPr wrap="square">
            <a:spAutoFit/>
          </a:bodyPr>
          <a:lstStyle/>
          <a:p>
            <a:pPr marL="355591" indent="-355591">
              <a:buFont typeface="+mj-lt"/>
              <a:buAutoNum type="arabicPeriod"/>
            </a:pPr>
            <a:r>
              <a:rPr lang="ca-ES" sz="1400" b="1" dirty="0">
                <a:latin typeface="Quattrocento Sans" panose="020B0502050000020003" pitchFamily="34" charset="0"/>
              </a:rPr>
              <a:t>Portada</a:t>
            </a:r>
          </a:p>
          <a:p>
            <a:pPr marL="480472" lvl="1" indent="-243411" defTabSz="1219170">
              <a:spcBef>
                <a:spcPts val="0"/>
              </a:spcBef>
            </a:pPr>
            <a:r>
              <a:rPr lang="ca-ES" sz="1333" dirty="0">
                <a:latin typeface="Quattrocento Sans" panose="020B0502050000020003" pitchFamily="34" charset="0"/>
              </a:rPr>
              <a:t>Nom de l’empresa. Logotip</a:t>
            </a:r>
          </a:p>
          <a:p>
            <a:pPr marL="480472" lvl="1" indent="-243411" defTabSz="1219170">
              <a:spcBef>
                <a:spcPts val="0"/>
              </a:spcBef>
            </a:pPr>
            <a:r>
              <a:rPr lang="ca-ES" sz="1333" dirty="0">
                <a:latin typeface="Quattrocento Sans" panose="020B0502050000020003" pitchFamily="34" charset="0"/>
              </a:rPr>
              <a:t>Responsable</a:t>
            </a:r>
          </a:p>
          <a:p>
            <a:pPr marL="480472" lvl="1" indent="-243411" defTabSz="1219170">
              <a:spcBef>
                <a:spcPts val="0"/>
              </a:spcBef>
            </a:pPr>
            <a:r>
              <a:rPr lang="ca-ES" sz="1333" dirty="0">
                <a:latin typeface="Quattrocento Sans" panose="020B0502050000020003" pitchFamily="34" charset="0"/>
              </a:rPr>
              <a:t>Data</a:t>
            </a:r>
          </a:p>
          <a:p>
            <a:pPr marL="355591" indent="-355591">
              <a:buFont typeface="+mj-lt"/>
              <a:buAutoNum type="arabicPeriod"/>
            </a:pPr>
            <a:r>
              <a:rPr lang="ca-ES" sz="1400" b="1" dirty="0">
                <a:latin typeface="Quattrocento Sans" panose="020B0502050000020003" pitchFamily="34" charset="0"/>
              </a:rPr>
              <a:t>Índex</a:t>
            </a:r>
          </a:p>
          <a:p>
            <a:pPr marL="355591" indent="-355591">
              <a:buFont typeface="+mj-lt"/>
              <a:buAutoNum type="arabicPeriod"/>
            </a:pPr>
            <a:r>
              <a:rPr lang="ca-ES" sz="1400" b="1" dirty="0">
                <a:latin typeface="Quattrocento Sans" panose="020B0502050000020003" pitchFamily="34" charset="0"/>
              </a:rPr>
              <a:t>Resum executiu</a:t>
            </a:r>
          </a:p>
          <a:p>
            <a:pPr marL="482588" lvl="1" indent="-266693" defTabSz="1219170">
              <a:spcBef>
                <a:spcPts val="0"/>
              </a:spcBef>
            </a:pPr>
            <a:r>
              <a:rPr lang="ca-ES" sz="1333" dirty="0">
                <a:latin typeface="Quattrocento Sans" panose="020B0502050000020003" pitchFamily="34" charset="0"/>
              </a:rPr>
              <a:t>Descripció de l’empresa (esquemàtic)</a:t>
            </a:r>
          </a:p>
          <a:p>
            <a:pPr marL="482588" lvl="1" indent="-266693" defTabSz="1219170">
              <a:spcBef>
                <a:spcPts val="0"/>
              </a:spcBef>
            </a:pPr>
            <a:r>
              <a:rPr lang="ca-ES" sz="1333" dirty="0">
                <a:latin typeface="Quattrocento Sans" panose="020B0502050000020003" pitchFamily="34" charset="0"/>
              </a:rPr>
              <a:t>Producte/servei</a:t>
            </a:r>
          </a:p>
          <a:p>
            <a:pPr marL="482588" lvl="1" indent="-266693" defTabSz="1219170">
              <a:spcBef>
                <a:spcPts val="0"/>
              </a:spcBef>
            </a:pPr>
            <a:r>
              <a:rPr lang="ca-ES" sz="1333" dirty="0">
                <a:latin typeface="Quattrocento Sans" panose="020B0502050000020003" pitchFamily="34" charset="0"/>
              </a:rPr>
              <a:t>Públic objectiu</a:t>
            </a:r>
          </a:p>
          <a:p>
            <a:pPr marL="482588" lvl="1" indent="-266693" defTabSz="1219170">
              <a:spcBef>
                <a:spcPts val="0"/>
              </a:spcBef>
            </a:pPr>
            <a:r>
              <a:rPr lang="ca-ES" sz="1333" dirty="0">
                <a:latin typeface="Quattrocento Sans" panose="020B0502050000020003" pitchFamily="34" charset="0"/>
              </a:rPr>
              <a:t>Resum financer</a:t>
            </a:r>
          </a:p>
          <a:p>
            <a:pPr marL="827597" lvl="2" indent="-237061">
              <a:spcBef>
                <a:spcPts val="0"/>
              </a:spcBef>
            </a:pPr>
            <a:r>
              <a:rPr lang="ca-ES" sz="1333" dirty="0">
                <a:latin typeface="Quattrocento Sans" panose="020B0502050000020003" pitchFamily="34" charset="0"/>
              </a:rPr>
              <a:t>Punt d’equilibri</a:t>
            </a:r>
          </a:p>
          <a:p>
            <a:pPr marL="827597" lvl="2" indent="-237061">
              <a:spcBef>
                <a:spcPts val="0"/>
              </a:spcBef>
            </a:pPr>
            <a:r>
              <a:rPr lang="ca-ES" sz="1333" dirty="0">
                <a:latin typeface="Quattrocento Sans" panose="020B0502050000020003" pitchFamily="34" charset="0"/>
              </a:rPr>
              <a:t>Inversió necessària</a:t>
            </a:r>
          </a:p>
          <a:p>
            <a:pPr>
              <a:buFont typeface="+mj-lt"/>
              <a:buAutoNum type="arabicPeriod" startAt="4"/>
            </a:pPr>
            <a:r>
              <a:rPr lang="ca-ES" sz="1400" b="1" dirty="0">
                <a:latin typeface="Quattrocento Sans" panose="020B0502050000020003" pitchFamily="34" charset="0"/>
              </a:rPr>
              <a:t>Descripció de l’empresa</a:t>
            </a:r>
          </a:p>
          <a:p>
            <a:pPr marL="482588" lvl="1">
              <a:spcBef>
                <a:spcPts val="0"/>
              </a:spcBef>
            </a:pPr>
            <a:r>
              <a:rPr lang="ca-ES" sz="1333" dirty="0">
                <a:latin typeface="Quattrocento Sans" panose="020B0502050000020003" pitchFamily="34" charset="0"/>
              </a:rPr>
              <a:t>Nom i forma legal</a:t>
            </a:r>
          </a:p>
          <a:p>
            <a:pPr marL="482588" lvl="1">
              <a:spcBef>
                <a:spcPts val="0"/>
              </a:spcBef>
            </a:pPr>
            <a:r>
              <a:rPr lang="ca-ES" sz="1333" dirty="0">
                <a:latin typeface="Quattrocento Sans" panose="020B0502050000020003" pitchFamily="34" charset="0"/>
              </a:rPr>
              <a:t>Visió general</a:t>
            </a:r>
          </a:p>
          <a:p>
            <a:pPr marL="482588" lvl="1">
              <a:spcBef>
                <a:spcPts val="0"/>
              </a:spcBef>
            </a:pPr>
            <a:r>
              <a:rPr lang="ca-ES" sz="1333" dirty="0">
                <a:latin typeface="Quattrocento Sans" panose="020B0502050000020003" pitchFamily="34" charset="0"/>
              </a:rPr>
              <a:t>Objectius a curt, mitjà i llarg termini</a:t>
            </a:r>
          </a:p>
          <a:p>
            <a:pPr marL="482588" lvl="1">
              <a:spcBef>
                <a:spcPts val="0"/>
              </a:spcBef>
            </a:pPr>
            <a:r>
              <a:rPr lang="ca-ES" sz="1333" dirty="0">
                <a:latin typeface="Quattrocento Sans" panose="020B0502050000020003" pitchFamily="34" charset="0"/>
              </a:rPr>
              <a:t>Descripció del producte/servei</a:t>
            </a:r>
          </a:p>
          <a:p>
            <a:pPr>
              <a:buAutoNum type="arabicPeriod" startAt="4"/>
            </a:pPr>
            <a:r>
              <a:rPr lang="ca-ES" sz="1400" b="1" dirty="0">
                <a:latin typeface="Quattrocento Sans" panose="020B0502050000020003" pitchFamily="34" charset="0"/>
              </a:rPr>
              <a:t>Idea del negoci</a:t>
            </a:r>
          </a:p>
          <a:p>
            <a:pPr marL="480472" lvl="1">
              <a:spcBef>
                <a:spcPts val="0"/>
              </a:spcBef>
            </a:pPr>
            <a:r>
              <a:rPr lang="ca-ES" sz="1333" dirty="0">
                <a:latin typeface="Quattrocento Sans" panose="020B0502050000020003" pitchFamily="34" charset="0"/>
              </a:rPr>
              <a:t>Descripció detallada de la idea</a:t>
            </a:r>
          </a:p>
          <a:p>
            <a:pPr marL="480472" lvl="1">
              <a:spcBef>
                <a:spcPts val="0"/>
              </a:spcBef>
            </a:pPr>
            <a:r>
              <a:rPr lang="ca-ES" sz="1333" dirty="0">
                <a:latin typeface="Quattrocento Sans" panose="020B0502050000020003" pitchFamily="34" charset="0"/>
              </a:rPr>
              <a:t>DAFO</a:t>
            </a:r>
          </a:p>
          <a:p>
            <a:pPr marL="480472" lvl="1">
              <a:spcBef>
                <a:spcPts val="0"/>
              </a:spcBef>
            </a:pPr>
            <a:r>
              <a:rPr lang="ca-ES" sz="1333" dirty="0">
                <a:latin typeface="Quattrocento Sans" panose="020B0502050000020003" pitchFamily="34" charset="0"/>
              </a:rPr>
              <a:t>Proposta de valor / Diferenciació </a:t>
            </a:r>
          </a:p>
          <a:p>
            <a:pPr marL="480472" lvl="1">
              <a:spcBef>
                <a:spcPts val="0"/>
              </a:spcBef>
            </a:pPr>
            <a:r>
              <a:rPr lang="ca-ES" sz="1333" dirty="0">
                <a:latin typeface="Quattrocento Sans" panose="020B0502050000020003" pitchFamily="34" charset="0"/>
              </a:rPr>
              <a:t>Productes/Serveis</a:t>
            </a:r>
          </a:p>
          <a:p>
            <a:pPr marL="480472" lvl="1">
              <a:spcBef>
                <a:spcPts val="0"/>
              </a:spcBef>
            </a:pPr>
            <a:r>
              <a:rPr lang="ca-ES" sz="1333" dirty="0">
                <a:latin typeface="Quattrocento Sans" panose="020B0502050000020003" pitchFamily="34" charset="0"/>
              </a:rPr>
              <a:t>Descripció</a:t>
            </a:r>
          </a:p>
          <a:p>
            <a:pPr marL="480472" lvl="1">
              <a:spcBef>
                <a:spcPts val="0"/>
              </a:spcBef>
            </a:pPr>
            <a:r>
              <a:rPr lang="ca-ES" sz="1333" dirty="0">
                <a:latin typeface="Quattrocento Sans" panose="020B0502050000020003" pitchFamily="34" charset="0"/>
              </a:rPr>
              <a:t>Avantatges competitius</a:t>
            </a:r>
          </a:p>
          <a:p>
            <a:pPr marL="480472" lvl="1">
              <a:spcBef>
                <a:spcPts val="0"/>
              </a:spcBef>
            </a:pPr>
            <a:r>
              <a:rPr lang="ca-ES" sz="1333" dirty="0">
                <a:latin typeface="Quattrocento Sans" panose="020B0502050000020003" pitchFamily="34" charset="0"/>
              </a:rPr>
              <a:t>Previsió d’evolució</a:t>
            </a:r>
          </a:p>
        </p:txBody>
      </p:sp>
      <p:sp>
        <p:nvSpPr>
          <p:cNvPr id="11" name="CuadroTexto 10">
            <a:extLst>
              <a:ext uri="{FF2B5EF4-FFF2-40B4-BE49-F238E27FC236}">
                <a16:creationId xmlns:a16="http://schemas.microsoft.com/office/drawing/2014/main" id="{79831E89-BACF-944D-9C46-76417E962B45}"/>
              </a:ext>
            </a:extLst>
          </p:cNvPr>
          <p:cNvSpPr txBox="1"/>
          <p:nvPr/>
        </p:nvSpPr>
        <p:spPr>
          <a:xfrm>
            <a:off x="5520126" y="1318374"/>
            <a:ext cx="3744736" cy="4861716"/>
          </a:xfrm>
          <a:prstGeom prst="rect">
            <a:avLst/>
          </a:prstGeom>
          <a:noFill/>
        </p:spPr>
        <p:txBody>
          <a:bodyPr wrap="square">
            <a:spAutoFit/>
          </a:bodyPr>
          <a:lstStyle/>
          <a:p>
            <a:pPr>
              <a:buFont typeface="+mj-lt"/>
              <a:buAutoNum type="arabicPeriod" startAt="6"/>
            </a:pPr>
            <a:r>
              <a:rPr lang="ca-ES" sz="1400" b="1" dirty="0">
                <a:latin typeface="Quattrocento Sans" panose="020B0502050000020003" pitchFamily="34" charset="0"/>
              </a:rPr>
              <a:t>Anàlisi de mercat/Pla màrqueting</a:t>
            </a:r>
          </a:p>
          <a:p>
            <a:pPr marL="480472" lvl="1" indent="-243411">
              <a:spcBef>
                <a:spcPts val="0"/>
              </a:spcBef>
            </a:pPr>
            <a:r>
              <a:rPr lang="ca-ES" sz="1333" dirty="0">
                <a:latin typeface="Quattrocento Sans" panose="020B0502050000020003" pitchFamily="34" charset="0"/>
              </a:rPr>
              <a:t>Nínxol de mercat</a:t>
            </a:r>
          </a:p>
          <a:p>
            <a:pPr marL="480472" lvl="1" indent="-243411">
              <a:spcBef>
                <a:spcPts val="0"/>
              </a:spcBef>
            </a:pPr>
            <a:r>
              <a:rPr lang="ca-ES" sz="1333" dirty="0">
                <a:latin typeface="Quattrocento Sans" panose="020B0502050000020003" pitchFamily="34" charset="0"/>
              </a:rPr>
              <a:t>Públic objectiu</a:t>
            </a:r>
          </a:p>
          <a:p>
            <a:pPr marL="480472" lvl="1" indent="-243411">
              <a:spcBef>
                <a:spcPts val="0"/>
              </a:spcBef>
            </a:pPr>
            <a:r>
              <a:rPr lang="ca-ES" sz="1333" dirty="0">
                <a:latin typeface="Quattrocento Sans" panose="020B0502050000020003" pitchFamily="34" charset="0"/>
              </a:rPr>
              <a:t>Com comercialitzar la proposta de valor</a:t>
            </a:r>
          </a:p>
          <a:p>
            <a:pPr marL="480472" lvl="1" indent="-243411">
              <a:spcBef>
                <a:spcPts val="0"/>
              </a:spcBef>
            </a:pPr>
            <a:r>
              <a:rPr lang="ca-ES" sz="1333" dirty="0">
                <a:latin typeface="Quattrocento Sans" panose="020B0502050000020003" pitchFamily="34" charset="0"/>
              </a:rPr>
              <a:t>Pla pràctic</a:t>
            </a:r>
          </a:p>
          <a:p>
            <a:pPr marL="480472" lvl="1" indent="-243411">
              <a:spcBef>
                <a:spcPts val="0"/>
              </a:spcBef>
            </a:pPr>
            <a:r>
              <a:rPr lang="ca-ES" sz="1333" dirty="0">
                <a:latin typeface="Quattrocento Sans" panose="020B0502050000020003" pitchFamily="34" charset="0"/>
              </a:rPr>
              <a:t>Estratègia publicitària</a:t>
            </a:r>
          </a:p>
          <a:p>
            <a:pPr>
              <a:buFont typeface="+mj-lt"/>
              <a:buAutoNum type="arabicPeriod" startAt="7"/>
            </a:pPr>
            <a:r>
              <a:rPr lang="ca-ES" sz="1400" b="1" dirty="0">
                <a:latin typeface="Quattrocento Sans" panose="020B0502050000020003" pitchFamily="34" charset="0"/>
              </a:rPr>
              <a:t>Pla operatiu</a:t>
            </a:r>
          </a:p>
          <a:p>
            <a:pPr marL="480472" lvl="1" indent="-243411">
              <a:spcBef>
                <a:spcPts val="0"/>
              </a:spcBef>
            </a:pPr>
            <a:r>
              <a:rPr lang="ca-ES" sz="1333" dirty="0">
                <a:latin typeface="Quattrocento Sans" panose="020B0502050000020003" pitchFamily="34" charset="0"/>
              </a:rPr>
              <a:t>Estructura organització</a:t>
            </a:r>
          </a:p>
          <a:p>
            <a:pPr marL="480472" lvl="1" indent="-243411">
              <a:spcBef>
                <a:spcPts val="0"/>
              </a:spcBef>
            </a:pPr>
            <a:r>
              <a:rPr lang="ca-ES" sz="1333" dirty="0">
                <a:latin typeface="Quattrocento Sans" panose="020B0502050000020003" pitchFamily="34" charset="0"/>
              </a:rPr>
              <a:t>Tecnologia utilitzada</a:t>
            </a:r>
          </a:p>
          <a:p>
            <a:pPr marL="480472" lvl="1" indent="-243411">
              <a:spcBef>
                <a:spcPts val="0"/>
              </a:spcBef>
            </a:pPr>
            <a:r>
              <a:rPr lang="ca-ES" sz="1333" dirty="0">
                <a:latin typeface="Quattrocento Sans" panose="020B0502050000020003" pitchFamily="34" charset="0"/>
              </a:rPr>
              <a:t>Personal necessari</a:t>
            </a:r>
          </a:p>
          <a:p>
            <a:pPr marL="480472" lvl="1" indent="-243411">
              <a:spcBef>
                <a:spcPts val="0"/>
              </a:spcBef>
            </a:pPr>
            <a:r>
              <a:rPr lang="ca-ES" sz="1333" dirty="0">
                <a:latin typeface="Quattrocento Sans" panose="020B0502050000020003" pitchFamily="34" charset="0"/>
              </a:rPr>
              <a:t>Processos operatius</a:t>
            </a:r>
          </a:p>
          <a:p>
            <a:pPr>
              <a:buFont typeface="+mj-lt"/>
              <a:buAutoNum type="arabicPeriod" startAt="8"/>
            </a:pPr>
            <a:r>
              <a:rPr lang="ca-ES" sz="1400" b="1" dirty="0">
                <a:latin typeface="Quattrocento Sans" panose="020B0502050000020003" pitchFamily="34" charset="0"/>
              </a:rPr>
              <a:t>Pla econòmic</a:t>
            </a:r>
          </a:p>
          <a:p>
            <a:pPr marL="480472" lvl="1" indent="-243411">
              <a:spcBef>
                <a:spcPts val="0"/>
              </a:spcBef>
            </a:pPr>
            <a:r>
              <a:rPr lang="ca-ES" sz="1333" dirty="0">
                <a:latin typeface="Quattrocento Sans" panose="020B0502050000020003" pitchFamily="34" charset="0"/>
              </a:rPr>
              <a:t>Pressupostos d’arrancada</a:t>
            </a:r>
          </a:p>
          <a:p>
            <a:pPr marL="480472" lvl="1" indent="-243411">
              <a:spcBef>
                <a:spcPts val="0"/>
              </a:spcBef>
            </a:pPr>
            <a:r>
              <a:rPr lang="ca-ES" sz="1333" dirty="0">
                <a:latin typeface="Quattrocento Sans" panose="020B0502050000020003" pitchFamily="34" charset="0"/>
              </a:rPr>
              <a:t>Previsions ingressos/despeses </a:t>
            </a:r>
            <a:br>
              <a:rPr lang="ca-ES" sz="1333" dirty="0">
                <a:latin typeface="Quattrocento Sans" panose="020B0502050000020003" pitchFamily="34" charset="0"/>
              </a:rPr>
            </a:br>
            <a:r>
              <a:rPr lang="ca-ES" sz="1333" dirty="0">
                <a:latin typeface="Quattrocento Sans" panose="020B0502050000020003" pitchFamily="34" charset="0"/>
              </a:rPr>
              <a:t>(3 primers anys)</a:t>
            </a:r>
          </a:p>
          <a:p>
            <a:pPr marL="480472" lvl="1" indent="-243411">
              <a:spcBef>
                <a:spcPts val="0"/>
              </a:spcBef>
            </a:pPr>
            <a:r>
              <a:rPr lang="ca-ES" sz="1333" dirty="0">
                <a:latin typeface="Quattrocento Sans" panose="020B0502050000020003" pitchFamily="34" charset="0"/>
              </a:rPr>
              <a:t>Punt d’equilibri</a:t>
            </a:r>
          </a:p>
          <a:p>
            <a:pPr marL="480472" lvl="1" indent="-243411">
              <a:spcBef>
                <a:spcPts val="0"/>
              </a:spcBef>
            </a:pPr>
            <a:r>
              <a:rPr lang="ca-ES" sz="1333" dirty="0">
                <a:latin typeface="Quattrocento Sans" panose="020B0502050000020003" pitchFamily="34" charset="0"/>
              </a:rPr>
              <a:t>Fonts de finançament </a:t>
            </a:r>
          </a:p>
          <a:p>
            <a:pPr>
              <a:buFont typeface="+mj-lt"/>
              <a:buAutoNum type="arabicPeriod" startAt="9"/>
            </a:pPr>
            <a:r>
              <a:rPr lang="ca-ES" sz="1400" b="1" dirty="0">
                <a:latin typeface="Quattrocento Sans" panose="020B0502050000020003" pitchFamily="34" charset="0"/>
              </a:rPr>
              <a:t>Anàlisis de viabilitat del negoci</a:t>
            </a:r>
          </a:p>
          <a:p>
            <a:pPr marL="480472" lvl="1" indent="-243411">
              <a:spcBef>
                <a:spcPts val="0"/>
              </a:spcBef>
            </a:pPr>
            <a:r>
              <a:rPr lang="ca-ES" sz="1333" dirty="0">
                <a:latin typeface="Quattrocento Sans" panose="020B0502050000020003" pitchFamily="34" charset="0"/>
              </a:rPr>
              <a:t>Tècnica</a:t>
            </a:r>
          </a:p>
          <a:p>
            <a:pPr marL="480472" lvl="1" indent="-243411">
              <a:spcBef>
                <a:spcPts val="0"/>
              </a:spcBef>
            </a:pPr>
            <a:r>
              <a:rPr lang="ca-ES" sz="1333" dirty="0">
                <a:latin typeface="Quattrocento Sans" panose="020B0502050000020003" pitchFamily="34" charset="0"/>
              </a:rPr>
              <a:t>Financera</a:t>
            </a:r>
          </a:p>
          <a:p>
            <a:pPr marL="480472" lvl="1" indent="-243411">
              <a:spcBef>
                <a:spcPts val="0"/>
              </a:spcBef>
            </a:pPr>
            <a:r>
              <a:rPr lang="ca-ES" sz="1333" dirty="0">
                <a:latin typeface="Quattrocento Sans" panose="020B0502050000020003" pitchFamily="34" charset="0"/>
              </a:rPr>
              <a:t>Mercat</a:t>
            </a:r>
          </a:p>
          <a:p>
            <a:pPr>
              <a:buFont typeface="+mj-lt"/>
              <a:buAutoNum type="arabicPeriod" startAt="9"/>
            </a:pPr>
            <a:r>
              <a:rPr lang="ca-ES" sz="1400" b="1" dirty="0">
                <a:latin typeface="Quattrocento Sans" panose="020B0502050000020003" pitchFamily="34" charset="0"/>
              </a:rPr>
              <a:t>Conclusions i Annexos</a:t>
            </a:r>
          </a:p>
          <a:p>
            <a:pPr marL="480472" lvl="1" indent="-243411"/>
            <a:r>
              <a:rPr lang="ca-ES" sz="1333" dirty="0">
                <a:latin typeface="Quattrocento Sans" panose="020B0502050000020003" pitchFamily="34" charset="0"/>
              </a:rPr>
              <a:t>Seguiment del Pla d’acció</a:t>
            </a:r>
            <a:endParaRPr lang="ca-ES" dirty="0">
              <a:latin typeface="Quattrocento Sans" panose="020B0502050000020003" pitchFamily="34" charset="0"/>
            </a:endParaRPr>
          </a:p>
        </p:txBody>
      </p:sp>
      <p:sp>
        <p:nvSpPr>
          <p:cNvPr id="12" name="Rectángulo 11">
            <a:extLst>
              <a:ext uri="{FF2B5EF4-FFF2-40B4-BE49-F238E27FC236}">
                <a16:creationId xmlns:a16="http://schemas.microsoft.com/office/drawing/2014/main" id="{17470FAC-CE35-7E4D-A4B1-97EA145CB140}"/>
              </a:ext>
            </a:extLst>
          </p:cNvPr>
          <p:cNvSpPr/>
          <p:nvPr/>
        </p:nvSpPr>
        <p:spPr>
          <a:xfrm>
            <a:off x="696736" y="1276343"/>
            <a:ext cx="4311562" cy="5320979"/>
          </a:xfrm>
          <a:prstGeom prst="rect">
            <a:avLst/>
          </a:prstGeom>
          <a:noFill/>
          <a:ln w="44450">
            <a:solidFill>
              <a:srgbClr val="61D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3" name="Rectángulo 12">
            <a:extLst>
              <a:ext uri="{FF2B5EF4-FFF2-40B4-BE49-F238E27FC236}">
                <a16:creationId xmlns:a16="http://schemas.microsoft.com/office/drawing/2014/main" id="{7D760929-930C-2F41-A819-B774BFFCDC8C}"/>
              </a:ext>
            </a:extLst>
          </p:cNvPr>
          <p:cNvSpPr/>
          <p:nvPr/>
        </p:nvSpPr>
        <p:spPr>
          <a:xfrm>
            <a:off x="5202840" y="1276342"/>
            <a:ext cx="4379309" cy="5329260"/>
          </a:xfrm>
          <a:prstGeom prst="rect">
            <a:avLst/>
          </a:prstGeom>
          <a:noFill/>
          <a:ln w="44450">
            <a:solidFill>
              <a:srgbClr val="61D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pic>
        <p:nvPicPr>
          <p:cNvPr id="15" name="Imagen 14">
            <a:extLst>
              <a:ext uri="{FF2B5EF4-FFF2-40B4-BE49-F238E27FC236}">
                <a16:creationId xmlns:a16="http://schemas.microsoft.com/office/drawing/2014/main" id="{A7C95465-AF83-0846-9DDC-E64765B76D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1544" y="1417696"/>
            <a:ext cx="2422144" cy="5271958"/>
          </a:xfrm>
          <a:prstGeom prst="rect">
            <a:avLst/>
          </a:prstGeom>
        </p:spPr>
      </p:pic>
      <p:sp>
        <p:nvSpPr>
          <p:cNvPr id="2" name="Google Shape;110;p3">
            <a:extLst>
              <a:ext uri="{FF2B5EF4-FFF2-40B4-BE49-F238E27FC236}">
                <a16:creationId xmlns:a16="http://schemas.microsoft.com/office/drawing/2014/main" id="{673BCD33-D7BB-C4D5-88B7-DFC46801EDFA}"/>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39</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0070389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66"/>
        <p:cNvGrpSpPr/>
        <p:nvPr/>
      </p:nvGrpSpPr>
      <p:grpSpPr>
        <a:xfrm>
          <a:off x="0" y="0"/>
          <a:ext cx="0" cy="0"/>
          <a:chOff x="0" y="0"/>
          <a:chExt cx="0" cy="0"/>
        </a:xfrm>
      </p:grpSpPr>
      <p:grpSp>
        <p:nvGrpSpPr>
          <p:cNvPr id="1567" name="Google Shape;1567;p17"/>
          <p:cNvGrpSpPr/>
          <p:nvPr/>
        </p:nvGrpSpPr>
        <p:grpSpPr>
          <a:xfrm>
            <a:off x="-2" y="0"/>
            <a:ext cx="12192000" cy="6414588"/>
            <a:chOff x="0" y="0"/>
            <a:chExt cx="12192000" cy="6414588"/>
          </a:xfrm>
        </p:grpSpPr>
        <p:pic>
          <p:nvPicPr>
            <p:cNvPr id="1568" name="Google Shape;1568;p17" descr="A person sitting at a table&#10;&#10;Description automatically generated with medium confidence"/>
            <p:cNvPicPr preferRelativeResize="0"/>
            <p:nvPr/>
          </p:nvPicPr>
          <p:blipFill rotWithShape="1">
            <a:blip r:embed="rId3">
              <a:alphaModFix/>
            </a:blip>
            <a:srcRect r="81293"/>
            <a:stretch/>
          </p:blipFill>
          <p:spPr>
            <a:xfrm flipH="1">
              <a:off x="0" y="0"/>
              <a:ext cx="1922180" cy="6414588"/>
            </a:xfrm>
            <a:prstGeom prst="rect">
              <a:avLst/>
            </a:prstGeom>
            <a:noFill/>
            <a:ln>
              <a:noFill/>
            </a:ln>
          </p:spPr>
        </p:pic>
        <p:pic>
          <p:nvPicPr>
            <p:cNvPr id="1569" name="Google Shape;1569;p17"/>
            <p:cNvPicPr preferRelativeResize="0"/>
            <p:nvPr/>
          </p:nvPicPr>
          <p:blipFill rotWithShape="1">
            <a:blip r:embed="rId4">
              <a:alphaModFix/>
            </a:blip>
            <a:srcRect/>
            <a:stretch/>
          </p:blipFill>
          <p:spPr>
            <a:xfrm>
              <a:off x="1917112" y="4037"/>
              <a:ext cx="10274888" cy="6396763"/>
            </a:xfrm>
            <a:prstGeom prst="rect">
              <a:avLst/>
            </a:prstGeom>
            <a:noFill/>
            <a:ln>
              <a:noFill/>
            </a:ln>
          </p:spPr>
        </p:pic>
      </p:grpSp>
      <p:sp>
        <p:nvSpPr>
          <p:cNvPr id="1570" name="Google Shape;1570;p17"/>
          <p:cNvSpPr txBox="1"/>
          <p:nvPr/>
        </p:nvSpPr>
        <p:spPr>
          <a:xfrm>
            <a:off x="-2" y="13789"/>
            <a:ext cx="12192002" cy="6387011"/>
          </a:xfrm>
          <a:prstGeom prst="rect">
            <a:avLst/>
          </a:prstGeom>
          <a:gradFill>
            <a:gsLst>
              <a:gs pos="0">
                <a:srgbClr val="009AD8">
                  <a:alpha val="7843"/>
                </a:srgbClr>
              </a:gs>
              <a:gs pos="43000">
                <a:srgbClr val="009AD8">
                  <a:alpha val="7843"/>
                </a:srgbClr>
              </a:gs>
              <a:gs pos="75000">
                <a:srgbClr val="4ABDF0">
                  <a:alpha val="29803"/>
                </a:srgbClr>
              </a:gs>
              <a:gs pos="87000">
                <a:srgbClr val="4ABDF0">
                  <a:alpha val="25882"/>
                </a:srgbClr>
              </a:gs>
              <a:gs pos="100000">
                <a:srgbClr val="4ABDF0">
                  <a:alpha val="18823"/>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ca-ES" sz="1800">
                <a:solidFill>
                  <a:srgbClr val="FFFFFF"/>
                </a:solidFill>
                <a:latin typeface="Quattrocento Sans"/>
                <a:ea typeface="Quattrocento Sans"/>
                <a:cs typeface="Quattrocento Sans"/>
                <a:sym typeface="Quattrocento Sans"/>
              </a:rPr>
              <a:t>.</a:t>
            </a:r>
            <a:endParaRPr/>
          </a:p>
        </p:txBody>
      </p:sp>
      <p:sp>
        <p:nvSpPr>
          <p:cNvPr id="1571" name="Google Shape;1571;p17"/>
          <p:cNvSpPr/>
          <p:nvPr/>
        </p:nvSpPr>
        <p:spPr>
          <a:xfrm>
            <a:off x="371475" y="0"/>
            <a:ext cx="5181600" cy="5938520"/>
          </a:xfrm>
          <a:prstGeom prst="rect">
            <a:avLst/>
          </a:prstGeom>
          <a:solidFill>
            <a:schemeClr val="accent1">
              <a:alpha val="8078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572" name="Google Shape;1572;p17"/>
          <p:cNvSpPr/>
          <p:nvPr/>
        </p:nvSpPr>
        <p:spPr>
          <a:xfrm>
            <a:off x="371475" y="71120"/>
            <a:ext cx="5181600" cy="5643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cxnSp>
        <p:nvCxnSpPr>
          <p:cNvPr id="1573" name="Google Shape;1573;p17"/>
          <p:cNvCxnSpPr/>
          <p:nvPr/>
        </p:nvCxnSpPr>
        <p:spPr>
          <a:xfrm>
            <a:off x="1127125" y="3086778"/>
            <a:ext cx="1095214" cy="0"/>
          </a:xfrm>
          <a:prstGeom prst="straightConnector1">
            <a:avLst/>
          </a:prstGeom>
          <a:noFill/>
          <a:ln w="38100" cap="rnd" cmpd="sng">
            <a:solidFill>
              <a:schemeClr val="accent2"/>
            </a:solidFill>
            <a:prstDash val="solid"/>
            <a:round/>
            <a:headEnd type="none" w="sm" len="sm"/>
            <a:tailEnd type="none" w="sm" len="sm"/>
          </a:ln>
        </p:spPr>
      </p:cxnSp>
      <p:sp>
        <p:nvSpPr>
          <p:cNvPr id="1574" name="Google Shape;1574;p17"/>
          <p:cNvSpPr txBox="1"/>
          <p:nvPr/>
        </p:nvSpPr>
        <p:spPr>
          <a:xfrm>
            <a:off x="1127125" y="3221989"/>
            <a:ext cx="2743835" cy="166199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9AD8"/>
              </a:buClr>
              <a:buSzPts val="2400"/>
              <a:buFont typeface="Open Sans SemiBold"/>
              <a:buNone/>
            </a:pPr>
            <a:r>
              <a:rPr lang="ca-ES" sz="5400" i="0" u="none" strike="noStrike" cap="none" dirty="0">
                <a:solidFill>
                  <a:schemeClr val="tx2">
                    <a:lumMod val="60000"/>
                    <a:lumOff val="40000"/>
                  </a:schemeClr>
                </a:solidFill>
                <a:latin typeface="Quattrocento Sans"/>
                <a:ea typeface="Quattrocento Sans"/>
                <a:cs typeface="Quattrocento Sans"/>
                <a:sym typeface="Quattrocento Sans"/>
              </a:rPr>
              <a:t>Moltes gràcies</a:t>
            </a:r>
            <a:endParaRPr dirty="0">
              <a:solidFill>
                <a:schemeClr val="tx2">
                  <a:lumMod val="60000"/>
                  <a:lumOff val="40000"/>
                </a:schemeClr>
              </a:solidFill>
            </a:endParaRPr>
          </a:p>
        </p:txBody>
      </p:sp>
      <p:pic>
        <p:nvPicPr>
          <p:cNvPr id="1575" name="Google Shape;1575;p17"/>
          <p:cNvPicPr preferRelativeResize="0"/>
          <p:nvPr/>
        </p:nvPicPr>
        <p:blipFill rotWithShape="1">
          <a:blip r:embed="rId5">
            <a:alphaModFix/>
          </a:blip>
          <a:srcRect/>
          <a:stretch/>
        </p:blipFill>
        <p:spPr>
          <a:xfrm>
            <a:off x="1127125" y="2378240"/>
            <a:ext cx="2275727" cy="503802"/>
          </a:xfrm>
          <a:prstGeom prst="rect">
            <a:avLst/>
          </a:prstGeom>
          <a:noFill/>
          <a:ln>
            <a:noFill/>
          </a:ln>
        </p:spPr>
      </p:pic>
    </p:spTree>
    <p:extLst>
      <p:ext uri="{BB962C8B-B14F-4D97-AF65-F5344CB8AC3E}">
        <p14:creationId xmlns:p14="http://schemas.microsoft.com/office/powerpoint/2010/main" val="2140534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04 Texto con imágenes">
  <a:themeElements>
    <a:clrScheme name="CaixaBank">
      <a:dk1>
        <a:sysClr val="windowText" lastClr="000000"/>
      </a:dk1>
      <a:lt1>
        <a:sysClr val="window" lastClr="FFFFFF"/>
      </a:lt1>
      <a:dk2>
        <a:srgbClr val="5A5B5D"/>
      </a:dk2>
      <a:lt2>
        <a:srgbClr val="F2F2F2"/>
      </a:lt2>
      <a:accent1>
        <a:srgbClr val="4ABDF0"/>
      </a:accent1>
      <a:accent2>
        <a:srgbClr val="009AD8"/>
      </a:accent2>
      <a:accent3>
        <a:srgbClr val="A4A4A4"/>
      </a:accent3>
      <a:accent4>
        <a:srgbClr val="E65A2B"/>
      </a:accent4>
      <a:accent5>
        <a:srgbClr val="F4C00E"/>
      </a:accent5>
      <a:accent6>
        <a:srgbClr val="E30613"/>
      </a:accent6>
      <a:hlink>
        <a:srgbClr val="4ABDF0"/>
      </a:hlink>
      <a:folHlink>
        <a:srgbClr val="009AD8"/>
      </a:folHlink>
    </a:clrScheme>
    <a:fontScheme name="CaixaBank">
      <a:majorFont>
        <a:latin typeface="Segoe UI Ligh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767806310A92F4449498F50C9243AEF0" ma:contentTypeVersion="16" ma:contentTypeDescription="Crear nuevo documento." ma:contentTypeScope="" ma:versionID="a89b446f8bffa7f00a5789006bfe85f1">
  <xsd:schema xmlns:xsd="http://www.w3.org/2001/XMLSchema" xmlns:xs="http://www.w3.org/2001/XMLSchema" xmlns:p="http://schemas.microsoft.com/office/2006/metadata/properties" xmlns:ns2="f10b862d-9925-43d2-8cd3-733fabd3e09a" xmlns:ns3="a761e6aa-c4e8-423d-bef0-8fc7fdbb0343" targetNamespace="http://schemas.microsoft.com/office/2006/metadata/properties" ma:root="true" ma:fieldsID="a1e0b19836eaf01a1b1d758e8d60b4a3" ns2:_="" ns3:_="">
    <xsd:import namespace="f10b862d-9925-43d2-8cd3-733fabd3e09a"/>
    <xsd:import namespace="a761e6aa-c4e8-423d-bef0-8fc7fdbb03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0b862d-9925-43d2-8cd3-733fabd3e0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Etiquetas de imagen" ma:readOnly="false" ma:fieldId="{5cf76f15-5ced-4ddc-b409-7134ff3c332f}" ma:taxonomyMulti="true" ma:sspId="1bd88258-876d-47aa-8492-218c1c300836"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61e6aa-c4e8-423d-bef0-8fc7fdbb034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61f696f-b841-447a-8bc2-2dd569fdc2c0}" ma:internalName="TaxCatchAll" ma:showField="CatchAllData" ma:web="a761e6aa-c4e8-423d-bef0-8fc7fdbb0343">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761e6aa-c4e8-423d-bef0-8fc7fdbb0343" xsi:nil="true"/>
    <lcf76f155ced4ddcb4097134ff3c332f xmlns="f10b862d-9925-43d2-8cd3-733fabd3e09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B92F6F5-52D1-4B3F-8876-6A2BE95D1EC6}"/>
</file>

<file path=customXml/itemProps2.xml><?xml version="1.0" encoding="utf-8"?>
<ds:datastoreItem xmlns:ds="http://schemas.openxmlformats.org/officeDocument/2006/customXml" ds:itemID="{564BF0B4-2DC2-44CE-9045-2503BA70BE71}">
  <ds:schemaRefs>
    <ds:schemaRef ds:uri="http://schemas.microsoft.com/office/2006/metadata/properties"/>
    <ds:schemaRef ds:uri="http://schemas.microsoft.com/office/infopath/2007/PartnerControls"/>
    <ds:schemaRef ds:uri="a761e6aa-c4e8-423d-bef0-8fc7fdbb0343"/>
    <ds:schemaRef ds:uri="f10b862d-9925-43d2-8cd3-733fabd3e09a"/>
  </ds:schemaRefs>
</ds:datastoreItem>
</file>

<file path=customXml/itemProps3.xml><?xml version="1.0" encoding="utf-8"?>
<ds:datastoreItem xmlns:ds="http://schemas.openxmlformats.org/officeDocument/2006/customXml" ds:itemID="{2FE5D793-1345-42E7-A698-CA60F8E6E6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1553</TotalTime>
  <Words>6897</Words>
  <Application>Microsoft Office PowerPoint</Application>
  <PresentationFormat>Pantalla panoràmica</PresentationFormat>
  <Paragraphs>580</Paragraphs>
  <Slides>40</Slides>
  <Notes>39</Notes>
  <HiddenSlides>0</HiddenSlides>
  <MMClips>0</MMClips>
  <ScaleCrop>false</ScaleCrop>
  <HeadingPairs>
    <vt:vector size="6" baseType="variant">
      <vt:variant>
        <vt:lpstr>Tipus de lletra utilitzats</vt:lpstr>
      </vt:variant>
      <vt:variant>
        <vt:i4>10</vt:i4>
      </vt:variant>
      <vt:variant>
        <vt:lpstr>Tema</vt:lpstr>
      </vt:variant>
      <vt:variant>
        <vt:i4>2</vt:i4>
      </vt:variant>
      <vt:variant>
        <vt:lpstr>Títols de les diapositives</vt:lpstr>
      </vt:variant>
      <vt:variant>
        <vt:i4>40</vt:i4>
      </vt:variant>
    </vt:vector>
  </HeadingPairs>
  <TitlesOfParts>
    <vt:vector size="52" baseType="lpstr">
      <vt:lpstr>Aptos</vt:lpstr>
      <vt:lpstr>Arial</vt:lpstr>
      <vt:lpstr>Calibri</vt:lpstr>
      <vt:lpstr>Open Sans SemiBold</vt:lpstr>
      <vt:lpstr>Poppins</vt:lpstr>
      <vt:lpstr>Quattrocento Sans</vt:lpstr>
      <vt:lpstr>Segoe UI</vt:lpstr>
      <vt:lpstr>Segoe UI Semibold</vt:lpstr>
      <vt:lpstr>Symbol</vt:lpstr>
      <vt:lpstr>Wingdings</vt:lpstr>
      <vt:lpstr>Office Theme</vt:lpstr>
      <vt:lpstr>04 Texto con imágenes</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ALGÚN COP HAS TINGUT UNA IDEA PER OBRIR EL TEU PROPI NEGOCI? </vt:lpstr>
      <vt:lpstr>Presentació del PowerPoint</vt:lpstr>
      <vt:lpstr>Presentació del PowerPoint</vt:lpstr>
      <vt:lpstr>Presentació del PowerPoint</vt:lpstr>
      <vt:lpstr>Com sabem si la  nostra idea pot tenir viabilitat?
</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  A PARTIR DE QUINES VENDES COMENÇO A GUANYAR DINERS?</vt:lpstr>
      <vt:lpstr>Presentació del PowerPoint</vt:lpstr>
      <vt:lpstr>Presentació del PowerPoint</vt:lpstr>
      <vt:lpstr>Presentació del PowerPoint</vt:lpstr>
      <vt:lpstr>Presentació del PowerPoint</vt:lpstr>
      <vt:lpstr>Presentació del PowerPoint</vt:lpstr>
      <vt:lpstr>Presentació del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Julián Sanz</dc:creator>
  <cp:lastModifiedBy>Lourdes Sànchez Flamerich</cp:lastModifiedBy>
  <cp:revision>65</cp:revision>
  <dcterms:created xsi:type="dcterms:W3CDTF">2025-02-16T08:22:54Z</dcterms:created>
  <dcterms:modified xsi:type="dcterms:W3CDTF">2026-05-05T17:43:53Z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d86bc70-2a05-490c-b199-8f0f8e614d89_Enabled">
    <vt:lpwstr>true</vt:lpwstr>
  </property>
  <property fmtid="{D5CDD505-2E9C-101B-9397-08002B2CF9AE}" pid="3" name="MSIP_Label_5d86bc70-2a05-490c-b199-8f0f8e614d89_SetDate">
    <vt:lpwstr>2025-12-18T15:16:32Z</vt:lpwstr>
  </property>
  <property fmtid="{D5CDD505-2E9C-101B-9397-08002B2CF9AE}" pid="4" name="MSIP_Label_5d86bc70-2a05-490c-b199-8f0f8e614d89_Method">
    <vt:lpwstr>Privileged</vt:lpwstr>
  </property>
  <property fmtid="{D5CDD505-2E9C-101B-9397-08002B2CF9AE}" pid="5" name="MSIP_Label_5d86bc70-2a05-490c-b199-8f0f8e614d89_Name">
    <vt:lpwstr>5d86bc70-2a05-490c-b199-8f0f8e614d89</vt:lpwstr>
  </property>
  <property fmtid="{D5CDD505-2E9C-101B-9397-08002B2CF9AE}" pid="6" name="MSIP_Label_5d86bc70-2a05-490c-b199-8f0f8e614d89_SiteId">
    <vt:lpwstr>5df31d35-3ba9-481e-a3c8-ff9be3ee783b</vt:lpwstr>
  </property>
  <property fmtid="{D5CDD505-2E9C-101B-9397-08002B2CF9AE}" pid="7" name="MSIP_Label_5d86bc70-2a05-490c-b199-8f0f8e614d89_ActionId">
    <vt:lpwstr>e8a8d813-026a-43c9-9185-3b3b66a3bf6f</vt:lpwstr>
  </property>
  <property fmtid="{D5CDD505-2E9C-101B-9397-08002B2CF9AE}" pid="8" name="MSIP_Label_5d86bc70-2a05-490c-b199-8f0f8e614d89_ContentBits">
    <vt:lpwstr>0</vt:lpwstr>
  </property>
  <property fmtid="{D5CDD505-2E9C-101B-9397-08002B2CF9AE}" pid="9" name="MSIP_Label_5d86bc70-2a05-490c-b199-8f0f8e614d89_Tag">
    <vt:lpwstr>10, 0, 1, 1</vt:lpwstr>
  </property>
  <property fmtid="{D5CDD505-2E9C-101B-9397-08002B2CF9AE}" pid="10" name="ContentTypeId">
    <vt:lpwstr>0x010100767806310A92F4449498F50C9243AEF0</vt:lpwstr>
  </property>
  <property fmtid="{D5CDD505-2E9C-101B-9397-08002B2CF9AE}" pid="11" name="MediaServiceImageTags">
    <vt:lpwstr/>
  </property>
</Properties>
</file>