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8"/>
  </p:notesMasterIdLst>
  <p:sldIdLst>
    <p:sldId id="256" r:id="rId5"/>
    <p:sldId id="269" r:id="rId6"/>
    <p:sldId id="761" r:id="rId7"/>
    <p:sldId id="760" r:id="rId8"/>
    <p:sldId id="723" r:id="rId9"/>
    <p:sldId id="704" r:id="rId10"/>
    <p:sldId id="724" r:id="rId11"/>
    <p:sldId id="725" r:id="rId12"/>
    <p:sldId id="262" r:id="rId13"/>
    <p:sldId id="726" r:id="rId14"/>
    <p:sldId id="727" r:id="rId15"/>
    <p:sldId id="728" r:id="rId16"/>
    <p:sldId id="752" r:id="rId17"/>
    <p:sldId id="753" r:id="rId18"/>
    <p:sldId id="756" r:id="rId19"/>
    <p:sldId id="732" r:id="rId20"/>
    <p:sldId id="754" r:id="rId21"/>
    <p:sldId id="705" r:id="rId22"/>
    <p:sldId id="736" r:id="rId23"/>
    <p:sldId id="755" r:id="rId24"/>
    <p:sldId id="706" r:id="rId25"/>
    <p:sldId id="751" r:id="rId26"/>
    <p:sldId id="758" r:id="rId27"/>
    <p:sldId id="744" r:id="rId28"/>
    <p:sldId id="738" r:id="rId29"/>
    <p:sldId id="740" r:id="rId30"/>
    <p:sldId id="743" r:id="rId31"/>
    <p:sldId id="739" r:id="rId32"/>
    <p:sldId id="742" r:id="rId33"/>
    <p:sldId id="745" r:id="rId34"/>
    <p:sldId id="746" r:id="rId35"/>
    <p:sldId id="747" r:id="rId36"/>
    <p:sldId id="759" r:id="rId37"/>
  </p:sldIdLst>
  <p:sldSz cx="9144000" cy="5143500" type="screen16x9"/>
  <p:notesSz cx="6797675" cy="9926638"/>
  <p:embeddedFontLst>
    <p:embeddedFont>
      <p:font typeface="Montserrat" panose="00000500000000000000" pitchFamily="2" charset="0"/>
      <p:regular r:id="rId39"/>
      <p:bold r:id="rId40"/>
      <p:italic r:id="rId41"/>
      <p:boldItalic r:id="rId42"/>
    </p:embeddedFont>
    <p:embeddedFont>
      <p:font typeface="Poppins" panose="00000500000000000000" pitchFamily="2" charset="0"/>
      <p:regular r:id="rId43"/>
      <p:bold r:id="rId44"/>
      <p:italic r:id="rId45"/>
      <p:boldItalic r:id="rId46"/>
    </p:embeddedFont>
    <p:embeddedFont>
      <p:font typeface="Poppins Bold" panose="00000800000000000000" charset="0"/>
      <p:bold r:id="rId47"/>
    </p:embeddedFont>
    <p:embeddedFont>
      <p:font typeface="Verdana" panose="020B0604030504040204" pitchFamily="34" charset="0"/>
      <p:regular r:id="rId48"/>
      <p:bold r:id="rId49"/>
      <p:italic r:id="rId50"/>
      <p:boldItalic r:id="rId51"/>
    </p:embeddedFont>
  </p:embeddedFontLst>
  <p:defaultTextStyle>
    <a:defPPr>
      <a:defRPr lang="en-US"/>
    </a:defPPr>
    <a:lvl1pPr marL="0" algn="l" defTabSz="765353" rtl="0" eaLnBrk="1" latinLnBrk="0" hangingPunct="1">
      <a:defRPr sz="1500" kern="1200">
        <a:solidFill>
          <a:schemeClr val="tx1"/>
        </a:solidFill>
        <a:latin typeface="+mn-lt"/>
        <a:ea typeface="+mn-ea"/>
        <a:cs typeface="+mn-cs"/>
      </a:defRPr>
    </a:lvl1pPr>
    <a:lvl2pPr marL="382676" algn="l" defTabSz="765353" rtl="0" eaLnBrk="1" latinLnBrk="0" hangingPunct="1">
      <a:defRPr sz="1500" kern="1200">
        <a:solidFill>
          <a:schemeClr val="tx1"/>
        </a:solidFill>
        <a:latin typeface="+mn-lt"/>
        <a:ea typeface="+mn-ea"/>
        <a:cs typeface="+mn-cs"/>
      </a:defRPr>
    </a:lvl2pPr>
    <a:lvl3pPr marL="765353" algn="l" defTabSz="765353" rtl="0" eaLnBrk="1" latinLnBrk="0" hangingPunct="1">
      <a:defRPr sz="1500" kern="1200">
        <a:solidFill>
          <a:schemeClr val="tx1"/>
        </a:solidFill>
        <a:latin typeface="+mn-lt"/>
        <a:ea typeface="+mn-ea"/>
        <a:cs typeface="+mn-cs"/>
      </a:defRPr>
    </a:lvl3pPr>
    <a:lvl4pPr marL="1148029" algn="l" defTabSz="765353" rtl="0" eaLnBrk="1" latinLnBrk="0" hangingPunct="1">
      <a:defRPr sz="1500" kern="1200">
        <a:solidFill>
          <a:schemeClr val="tx1"/>
        </a:solidFill>
        <a:latin typeface="+mn-lt"/>
        <a:ea typeface="+mn-ea"/>
        <a:cs typeface="+mn-cs"/>
      </a:defRPr>
    </a:lvl4pPr>
    <a:lvl5pPr marL="1530706" algn="l" defTabSz="765353" rtl="0" eaLnBrk="1" latinLnBrk="0" hangingPunct="1">
      <a:defRPr sz="1500" kern="1200">
        <a:solidFill>
          <a:schemeClr val="tx1"/>
        </a:solidFill>
        <a:latin typeface="+mn-lt"/>
        <a:ea typeface="+mn-ea"/>
        <a:cs typeface="+mn-cs"/>
      </a:defRPr>
    </a:lvl5pPr>
    <a:lvl6pPr marL="1913382" algn="l" defTabSz="765353" rtl="0" eaLnBrk="1" latinLnBrk="0" hangingPunct="1">
      <a:defRPr sz="1500" kern="1200">
        <a:solidFill>
          <a:schemeClr val="tx1"/>
        </a:solidFill>
        <a:latin typeface="+mn-lt"/>
        <a:ea typeface="+mn-ea"/>
        <a:cs typeface="+mn-cs"/>
      </a:defRPr>
    </a:lvl6pPr>
    <a:lvl7pPr marL="2296058" algn="l" defTabSz="765353" rtl="0" eaLnBrk="1" latinLnBrk="0" hangingPunct="1">
      <a:defRPr sz="1500" kern="1200">
        <a:solidFill>
          <a:schemeClr val="tx1"/>
        </a:solidFill>
        <a:latin typeface="+mn-lt"/>
        <a:ea typeface="+mn-ea"/>
        <a:cs typeface="+mn-cs"/>
      </a:defRPr>
    </a:lvl7pPr>
    <a:lvl8pPr marL="2678735" algn="l" defTabSz="765353" rtl="0" eaLnBrk="1" latinLnBrk="0" hangingPunct="1">
      <a:defRPr sz="1500" kern="1200">
        <a:solidFill>
          <a:schemeClr val="tx1"/>
        </a:solidFill>
        <a:latin typeface="+mn-lt"/>
        <a:ea typeface="+mn-ea"/>
        <a:cs typeface="+mn-cs"/>
      </a:defRPr>
    </a:lvl8pPr>
    <a:lvl9pPr marL="3061411" algn="l" defTabSz="765353" rtl="0" eaLnBrk="1" latinLnBrk="0" hangingPunct="1">
      <a:defRPr sz="1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519">
          <p15:clr>
            <a:srgbClr val="A4A3A4"/>
          </p15:clr>
        </p15:guide>
        <p15:guide id="4" pos="2700">
          <p15:clr>
            <a:srgbClr val="A4A3A4"/>
          </p15:clr>
        </p15:guide>
      </p15:sldGuideLst>
    </p:ext>
    <p:ext uri="{2D200454-40CA-4A62-9FC3-DE9A4176ACB9}">
      <p15:notesGuideLst xmlns:p15="http://schemas.microsoft.com/office/powerpoint/2012/main">
        <p15:guide id="1" orient="horz" pos="3126"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úlia Prats Romeu" initials="JPR" lastIdx="1" clrIdx="0">
    <p:extLst>
      <p:ext uri="{19B8F6BF-5375-455C-9EA6-DF929625EA0E}">
        <p15:presenceInfo xmlns:p15="http://schemas.microsoft.com/office/powerpoint/2012/main" userId="S-1-5-21-1477550821-3826669863-1676819063-921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9EE2"/>
    <a:srgbClr val="38C9ED"/>
    <a:srgbClr val="93CDDD"/>
    <a:srgbClr val="F7F9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39" autoAdjust="0"/>
    <p:restoredTop sz="61200" autoAdjust="0"/>
  </p:normalViewPr>
  <p:slideViewPr>
    <p:cSldViewPr>
      <p:cViewPr varScale="1">
        <p:scale>
          <a:sx n="62" d="100"/>
          <a:sy n="62" d="100"/>
        </p:scale>
        <p:origin x="1757" y="53"/>
      </p:cViewPr>
      <p:guideLst>
        <p:guide orient="horz" pos="2160"/>
        <p:guide pos="2880"/>
        <p:guide orient="horz" pos="1519"/>
        <p:guide pos="270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8" d="100"/>
          <a:sy n="78" d="100"/>
        </p:scale>
        <p:origin x="3978" y="120"/>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presProps" Target="pres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13.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6.xml"/><Relationship Id="rId41" Type="http://schemas.openxmlformats.org/officeDocument/2006/relationships/font" Target="fonts/font3.fntdata"/><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1.fntdata"/><Relationship Id="rId5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6.fntdata"/><Relationship Id="rId52"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ma Granadilla" userId="b6787dd4-2454-4cb4-b47f-e276cbccb1f8" providerId="ADAL" clId="{93FD3434-745A-4C51-87F7-D3A082159E17}"/>
    <pc:docChg chg="custSel modSld">
      <pc:chgData name="Gema Granadilla" userId="b6787dd4-2454-4cb4-b47f-e276cbccb1f8" providerId="ADAL" clId="{93FD3434-745A-4C51-87F7-D3A082159E17}" dt="2025-11-13T13:08:05.146" v="1" actId="313"/>
      <pc:docMkLst>
        <pc:docMk/>
      </pc:docMkLst>
      <pc:sldChg chg="modSp mod">
        <pc:chgData name="Gema Granadilla" userId="b6787dd4-2454-4cb4-b47f-e276cbccb1f8" providerId="ADAL" clId="{93FD3434-745A-4C51-87F7-D3A082159E17}" dt="2025-11-13T13:08:05.146" v="1" actId="313"/>
        <pc:sldMkLst>
          <pc:docMk/>
          <pc:sldMk cId="0" sldId="269"/>
        </pc:sldMkLst>
        <pc:spChg chg="mod">
          <ac:chgData name="Gema Granadilla" userId="b6787dd4-2454-4cb4-b47f-e276cbccb1f8" providerId="ADAL" clId="{93FD3434-745A-4C51-87F7-D3A082159E17}" dt="2025-11-13T13:08:05.146" v="1" actId="313"/>
          <ac:spMkLst>
            <pc:docMk/>
            <pc:sldMk cId="0" sldId="269"/>
            <ac:spMk id="27"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ca-ES" sz="1800" b="1" baseline="0"/>
              <a:t>Edad y sexo de las víctimas de los ciberataques</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s-ES"/>
        </a:p>
      </c:txPr>
    </c:title>
    <c:autoTitleDeleted val="0"/>
    <c:plotArea>
      <c:layout/>
      <c:barChart>
        <c:barDir val="col"/>
        <c:grouping val="clustered"/>
        <c:varyColors val="0"/>
        <c:ser>
          <c:idx val="0"/>
          <c:order val="0"/>
          <c:tx>
            <c:strRef>
              <c:f>Hoja1!$D$26</c:f>
              <c:strCache>
                <c:ptCount val="1"/>
                <c:pt idx="0">
                  <c:v>Hombres</c:v>
                </c:pt>
              </c:strCache>
            </c:strRef>
          </c:tx>
          <c:spPr>
            <a:solidFill>
              <a:schemeClr val="tx2">
                <a:lumMod val="75000"/>
                <a:lumOff val="25000"/>
              </a:schemeClr>
            </a:solidFill>
            <a:ln>
              <a:noFill/>
            </a:ln>
            <a:effectLst/>
          </c:spPr>
          <c:invertIfNegative val="0"/>
          <c:cat>
            <c:strRef>
              <c:f>Hoja1!$C$27:$C$32</c:f>
              <c:strCache>
                <c:ptCount val="6"/>
                <c:pt idx="0">
                  <c:v>Menores de edad</c:v>
                </c:pt>
                <c:pt idx="1">
                  <c:v>18 - 25</c:v>
                </c:pt>
                <c:pt idx="2">
                  <c:v>26 - 40</c:v>
                </c:pt>
                <c:pt idx="3">
                  <c:v>41 - 50</c:v>
                </c:pt>
                <c:pt idx="4">
                  <c:v>51 - 65</c:v>
                </c:pt>
                <c:pt idx="5">
                  <c:v>Mayores 65 años</c:v>
                </c:pt>
              </c:strCache>
            </c:strRef>
          </c:cat>
          <c:val>
            <c:numRef>
              <c:f>Hoja1!$D$27:$D$32</c:f>
              <c:numCache>
                <c:formatCode>General</c:formatCode>
                <c:ptCount val="6"/>
                <c:pt idx="0">
                  <c:v>2238</c:v>
                </c:pt>
                <c:pt idx="1">
                  <c:v>22286</c:v>
                </c:pt>
                <c:pt idx="2">
                  <c:v>43843</c:v>
                </c:pt>
                <c:pt idx="3">
                  <c:v>38428</c:v>
                </c:pt>
                <c:pt idx="4">
                  <c:v>44921</c:v>
                </c:pt>
                <c:pt idx="5">
                  <c:v>22895</c:v>
                </c:pt>
              </c:numCache>
            </c:numRef>
          </c:val>
          <c:extLst>
            <c:ext xmlns:c16="http://schemas.microsoft.com/office/drawing/2014/chart" uri="{C3380CC4-5D6E-409C-BE32-E72D297353CC}">
              <c16:uniqueId val="{00000000-57B9-49E2-8556-C1437429D905}"/>
            </c:ext>
          </c:extLst>
        </c:ser>
        <c:ser>
          <c:idx val="1"/>
          <c:order val="1"/>
          <c:tx>
            <c:strRef>
              <c:f>Hoja1!$E$26</c:f>
              <c:strCache>
                <c:ptCount val="1"/>
                <c:pt idx="0">
                  <c:v>Mujeres</c:v>
                </c:pt>
              </c:strCache>
            </c:strRef>
          </c:tx>
          <c:spPr>
            <a:solidFill>
              <a:schemeClr val="accent2">
                <a:lumMod val="40000"/>
                <a:lumOff val="60000"/>
              </a:schemeClr>
            </a:solidFill>
            <a:ln>
              <a:noFill/>
            </a:ln>
            <a:effectLst/>
          </c:spPr>
          <c:invertIfNegative val="0"/>
          <c:cat>
            <c:strRef>
              <c:f>Hoja1!$C$27:$C$32</c:f>
              <c:strCache>
                <c:ptCount val="6"/>
                <c:pt idx="0">
                  <c:v>Menores de edad</c:v>
                </c:pt>
                <c:pt idx="1">
                  <c:v>18 - 25</c:v>
                </c:pt>
                <c:pt idx="2">
                  <c:v>26 - 40</c:v>
                </c:pt>
                <c:pt idx="3">
                  <c:v>41 - 50</c:v>
                </c:pt>
                <c:pt idx="4">
                  <c:v>51 - 65</c:v>
                </c:pt>
                <c:pt idx="5">
                  <c:v>Mayores 65 años</c:v>
                </c:pt>
              </c:strCache>
            </c:strRef>
          </c:cat>
          <c:val>
            <c:numRef>
              <c:f>Hoja1!$E$27:$E$32</c:f>
              <c:numCache>
                <c:formatCode>General</c:formatCode>
                <c:ptCount val="6"/>
                <c:pt idx="0">
                  <c:v>2651</c:v>
                </c:pt>
                <c:pt idx="1">
                  <c:v>22841</c:v>
                </c:pt>
                <c:pt idx="2">
                  <c:v>48973</c:v>
                </c:pt>
                <c:pt idx="3">
                  <c:v>43382</c:v>
                </c:pt>
                <c:pt idx="4">
                  <c:v>45049</c:v>
                </c:pt>
                <c:pt idx="5">
                  <c:v>16650</c:v>
                </c:pt>
              </c:numCache>
            </c:numRef>
          </c:val>
          <c:extLst>
            <c:ext xmlns:c16="http://schemas.microsoft.com/office/drawing/2014/chart" uri="{C3380CC4-5D6E-409C-BE32-E72D297353CC}">
              <c16:uniqueId val="{00000001-57B9-49E2-8556-C1437429D905}"/>
            </c:ext>
          </c:extLst>
        </c:ser>
        <c:dLbls>
          <c:showLegendKey val="0"/>
          <c:showVal val="0"/>
          <c:showCatName val="0"/>
          <c:showSerName val="0"/>
          <c:showPercent val="0"/>
          <c:showBubbleSize val="0"/>
        </c:dLbls>
        <c:gapWidth val="150"/>
        <c:axId val="232180799"/>
        <c:axId val="232175039"/>
      </c:barChart>
      <c:catAx>
        <c:axId val="2321807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700" b="0" i="0" u="none" strike="noStrike" kern="1200" baseline="0">
                <a:solidFill>
                  <a:schemeClr val="tx1">
                    <a:lumMod val="65000"/>
                    <a:lumOff val="35000"/>
                  </a:schemeClr>
                </a:solidFill>
                <a:latin typeface="+mn-lt"/>
                <a:ea typeface="+mn-ea"/>
                <a:cs typeface="+mn-cs"/>
              </a:defRPr>
            </a:pPr>
            <a:endParaRPr lang="es-ES"/>
          </a:p>
        </c:txPr>
        <c:crossAx val="232175039"/>
        <c:crosses val="autoZero"/>
        <c:auto val="1"/>
        <c:lblAlgn val="ctr"/>
        <c:lblOffset val="100"/>
        <c:noMultiLvlLbl val="0"/>
      </c:catAx>
      <c:valAx>
        <c:axId val="232175039"/>
        <c:scaling>
          <c:orientation val="minMax"/>
          <c:max val="5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S"/>
          </a:p>
        </c:txPr>
        <c:crossAx val="232180799"/>
        <c:crosses val="autoZero"/>
        <c:crossBetween val="between"/>
        <c:majorUnit val="10000"/>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ca-ES"/>
          </a:p>
        </p:txBody>
      </p:sp>
      <p:sp>
        <p:nvSpPr>
          <p:cNvPr id="3" name="Marcador de fecha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3A9D1AD-573B-439E-ADF3-D426FD2D9B98}" type="datetimeFigureOut">
              <a:rPr lang="ca-ES" smtClean="0"/>
              <a:pPr/>
              <a:t>13/11/2025</a:t>
            </a:fld>
            <a:endParaRPr lang="ca-ES"/>
          </a:p>
        </p:txBody>
      </p:sp>
      <p:sp>
        <p:nvSpPr>
          <p:cNvPr id="4" name="Marcador de imagen de diapositiva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ca-ES"/>
          </a:p>
        </p:txBody>
      </p:sp>
      <p:sp>
        <p:nvSpPr>
          <p:cNvPr id="5" name="Marcador de nota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6" name="Marcador de pie de página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ca-ES"/>
          </a:p>
        </p:txBody>
      </p:sp>
      <p:sp>
        <p:nvSpPr>
          <p:cNvPr id="7" name="Marcador de número de diapositiva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8BCA1779-D1FC-4193-883D-B84C1D8C432D}" type="slidenum">
              <a:rPr lang="ca-ES" smtClean="0"/>
              <a:pPr/>
              <a:t>‹Nº›</a:t>
            </a:fld>
            <a:endParaRPr lang="ca-ES"/>
          </a:p>
        </p:txBody>
      </p:sp>
    </p:spTree>
    <p:extLst>
      <p:ext uri="{BB962C8B-B14F-4D97-AF65-F5344CB8AC3E}">
        <p14:creationId xmlns:p14="http://schemas.microsoft.com/office/powerpoint/2010/main" val="4074715980"/>
      </p:ext>
    </p:extLst>
  </p:cSld>
  <p:clrMap bg1="lt1" tx1="dk1" bg2="lt2" tx2="dk2" accent1="accent1" accent2="accent2" accent3="accent3" accent4="accent4" accent5="accent5" accent6="accent6" hlink="hlink" folHlink="folHlink"/>
  <p:notesStyle>
    <a:lvl1pPr marL="0" algn="l" defTabSz="765353" rtl="0" eaLnBrk="1" latinLnBrk="0" hangingPunct="1">
      <a:defRPr sz="1000" kern="1200">
        <a:solidFill>
          <a:schemeClr val="tx1"/>
        </a:solidFill>
        <a:latin typeface="+mn-lt"/>
        <a:ea typeface="+mn-ea"/>
        <a:cs typeface="+mn-cs"/>
      </a:defRPr>
    </a:lvl1pPr>
    <a:lvl2pPr marL="382676" algn="l" defTabSz="765353" rtl="0" eaLnBrk="1" latinLnBrk="0" hangingPunct="1">
      <a:defRPr sz="1000" kern="1200">
        <a:solidFill>
          <a:schemeClr val="tx1"/>
        </a:solidFill>
        <a:latin typeface="+mn-lt"/>
        <a:ea typeface="+mn-ea"/>
        <a:cs typeface="+mn-cs"/>
      </a:defRPr>
    </a:lvl2pPr>
    <a:lvl3pPr marL="765353" algn="l" defTabSz="765353" rtl="0" eaLnBrk="1" latinLnBrk="0" hangingPunct="1">
      <a:defRPr sz="1000" kern="1200">
        <a:solidFill>
          <a:schemeClr val="tx1"/>
        </a:solidFill>
        <a:latin typeface="+mn-lt"/>
        <a:ea typeface="+mn-ea"/>
        <a:cs typeface="+mn-cs"/>
      </a:defRPr>
    </a:lvl3pPr>
    <a:lvl4pPr marL="1148029" algn="l" defTabSz="765353" rtl="0" eaLnBrk="1" latinLnBrk="0" hangingPunct="1">
      <a:defRPr sz="1000" kern="1200">
        <a:solidFill>
          <a:schemeClr val="tx1"/>
        </a:solidFill>
        <a:latin typeface="+mn-lt"/>
        <a:ea typeface="+mn-ea"/>
        <a:cs typeface="+mn-cs"/>
      </a:defRPr>
    </a:lvl4pPr>
    <a:lvl5pPr marL="1530706" algn="l" defTabSz="765353" rtl="0" eaLnBrk="1" latinLnBrk="0" hangingPunct="1">
      <a:defRPr sz="1000" kern="1200">
        <a:solidFill>
          <a:schemeClr val="tx1"/>
        </a:solidFill>
        <a:latin typeface="+mn-lt"/>
        <a:ea typeface="+mn-ea"/>
        <a:cs typeface="+mn-cs"/>
      </a:defRPr>
    </a:lvl5pPr>
    <a:lvl6pPr marL="1913382" algn="l" defTabSz="765353" rtl="0" eaLnBrk="1" latinLnBrk="0" hangingPunct="1">
      <a:defRPr sz="1000" kern="1200">
        <a:solidFill>
          <a:schemeClr val="tx1"/>
        </a:solidFill>
        <a:latin typeface="+mn-lt"/>
        <a:ea typeface="+mn-ea"/>
        <a:cs typeface="+mn-cs"/>
      </a:defRPr>
    </a:lvl6pPr>
    <a:lvl7pPr marL="2296058" algn="l" defTabSz="765353" rtl="0" eaLnBrk="1" latinLnBrk="0" hangingPunct="1">
      <a:defRPr sz="1000" kern="1200">
        <a:solidFill>
          <a:schemeClr val="tx1"/>
        </a:solidFill>
        <a:latin typeface="+mn-lt"/>
        <a:ea typeface="+mn-ea"/>
        <a:cs typeface="+mn-cs"/>
      </a:defRPr>
    </a:lvl7pPr>
    <a:lvl8pPr marL="2678735" algn="l" defTabSz="765353" rtl="0" eaLnBrk="1" latinLnBrk="0" hangingPunct="1">
      <a:defRPr sz="1000" kern="1200">
        <a:solidFill>
          <a:schemeClr val="tx1"/>
        </a:solidFill>
        <a:latin typeface="+mn-lt"/>
        <a:ea typeface="+mn-ea"/>
        <a:cs typeface="+mn-cs"/>
      </a:defRPr>
    </a:lvl8pPr>
    <a:lvl9pPr marL="3061411" algn="l" defTabSz="765353"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incibe.es/ciudadania/avisos/suplantan-la-identidad-de-correos-traves-de-sms"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www.incibe.es/ciudadania/ayuda/reporte-de-fraude" TargetMode="External"/><Relationship Id="rId4" Type="http://schemas.openxmlformats.org/officeDocument/2006/relationships/hyperlink" Target="https://www.incibe.es/ciudadania/herramientas"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incibe.es/ciudadania/ayuda/reporte-de-fraud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22275" y="1241425"/>
            <a:ext cx="5953125" cy="3349625"/>
          </a:xfrm>
        </p:spPr>
      </p:sp>
      <p:sp>
        <p:nvSpPr>
          <p:cNvPr id="3" name="Marcador de notas 2"/>
          <p:cNvSpPr>
            <a:spLocks noGrp="1"/>
          </p:cNvSpPr>
          <p:nvPr>
            <p:ph type="body" idx="1"/>
          </p:nvPr>
        </p:nvSpPr>
        <p:spPr/>
        <p:txBody>
          <a:bodyPr/>
          <a:lstStyle/>
          <a:p>
            <a:pPr algn="just"/>
            <a:endParaRPr lang="ca-ES" sz="1100" baseline="0" noProof="0" dirty="0"/>
          </a:p>
        </p:txBody>
      </p:sp>
      <p:sp>
        <p:nvSpPr>
          <p:cNvPr id="4" name="Marcador de número de diapositiva 3"/>
          <p:cNvSpPr>
            <a:spLocks noGrp="1"/>
          </p:cNvSpPr>
          <p:nvPr>
            <p:ph type="sldNum" sz="quarter" idx="10"/>
          </p:nvPr>
        </p:nvSpPr>
        <p:spPr/>
        <p:txBody>
          <a:bodyPr/>
          <a:lstStyle/>
          <a:p>
            <a:fld id="{8BCA1779-D1FC-4193-883D-B84C1D8C432D}" type="slidenum">
              <a:rPr lang="ca-ES" smtClean="0"/>
              <a:pPr/>
              <a:t>1</a:t>
            </a:fld>
            <a:endParaRPr lang="ca-ES" dirty="0"/>
          </a:p>
        </p:txBody>
      </p:sp>
    </p:spTree>
    <p:extLst>
      <p:ext uri="{BB962C8B-B14F-4D97-AF65-F5344CB8AC3E}">
        <p14:creationId xmlns:p14="http://schemas.microsoft.com/office/powerpoint/2010/main" val="41274330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9746C-6A12-22F1-6A32-A1C9D9F7F52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26F492B-E45C-D7BB-F61E-9D65D8A7EC8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AF202BD-B87E-9506-F3C2-96B25D28B3B3}"/>
              </a:ext>
            </a:extLst>
          </p:cNvPr>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ES" sz="1000" kern="1200">
                <a:solidFill>
                  <a:schemeClr val="tx1"/>
                </a:solidFill>
                <a:latin typeface="+mn-lt"/>
              </a:rPr>
              <a:t>El </a:t>
            </a:r>
            <a:r>
              <a:rPr lang="es-ES" sz="1000" kern="1200" err="1">
                <a:solidFill>
                  <a:schemeClr val="tx1"/>
                </a:solidFill>
                <a:latin typeface="+mn-lt"/>
              </a:rPr>
              <a:t>Smishing</a:t>
            </a:r>
            <a:r>
              <a:rPr lang="es-ES" sz="1000" kern="1200">
                <a:solidFill>
                  <a:schemeClr val="tx1"/>
                </a:solidFill>
                <a:latin typeface="+mn-lt"/>
              </a:rPr>
              <a:t> es una variante del </a:t>
            </a:r>
            <a:r>
              <a:rPr lang="es-ES" sz="1000" kern="1200" err="1">
                <a:solidFill>
                  <a:schemeClr val="tx1"/>
                </a:solidFill>
                <a:latin typeface="+mn-lt"/>
              </a:rPr>
              <a:t>Phishing</a:t>
            </a:r>
            <a:r>
              <a:rPr lang="es-ES" sz="1000" kern="1200">
                <a:solidFill>
                  <a:schemeClr val="tx1"/>
                </a:solidFill>
                <a:latin typeface="+mn-lt"/>
              </a:rPr>
              <a:t>, y se encuadran dentro de los delitos de técnicas de ingeniería social.</a:t>
            </a:r>
          </a:p>
          <a:p>
            <a:pPr marL="0" marR="0" indent="0" algn="just" defTabSz="914400" rtl="0" eaLnBrk="1" fontAlgn="auto" latinLnBrk="0" hangingPunct="1">
              <a:lnSpc>
                <a:spcPct val="100000"/>
              </a:lnSpc>
              <a:spcBef>
                <a:spcPts val="0"/>
              </a:spcBef>
              <a:spcAft>
                <a:spcPts val="0"/>
              </a:spcAft>
              <a:buClrTx/>
              <a:buSzTx/>
              <a:buFontTx/>
              <a:buNone/>
              <a:tabLst/>
              <a:defRPr/>
            </a:pPr>
            <a:endParaRPr lang="es-ES" sz="1000" kern="1200">
              <a:solidFill>
                <a:schemeClr val="tx1"/>
              </a:solidFill>
              <a:latin typeface="+mn-lt"/>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s-ES" sz="1000" kern="1200">
                <a:solidFill>
                  <a:schemeClr val="tx1"/>
                </a:solidFill>
                <a:latin typeface="+mn-lt"/>
              </a:rPr>
              <a:t>Si tenemos cuidado con nuestro ordenador debemos tenerlo también al utilizar nuestro teléfono móvil y tomar las mismas precauciones, sobre todo si utilizamos el teléfono para conectarnos a la plataforma de banca digital o comprar por Internet. Hoy en día, el móvil se ha convertido en una herramienta indispensable para la mayoría de nosotros, ya que no solo lo utilizamos para recibir llamadas o enviar mensajes, sino también para acceder a Internet o a distintas aplicaciones. Además, nuestro móvil contiene información importante y privada que podría ser de interés para los </a:t>
            </a:r>
            <a:r>
              <a:rPr lang="es-ES" sz="1000" kern="1200" err="1">
                <a:solidFill>
                  <a:schemeClr val="tx1"/>
                </a:solidFill>
                <a:latin typeface="+mn-lt"/>
              </a:rPr>
              <a:t>ciberdelincuentes</a:t>
            </a:r>
            <a:r>
              <a:rPr lang="es-ES" sz="1000" kern="1200">
                <a:solidFill>
                  <a:schemeClr val="tx1"/>
                </a:solidFill>
                <a:latin typeface="+mn-lt"/>
              </a:rPr>
              <a:t>.</a:t>
            </a:r>
            <a:endParaRPr lang="es-ES" sz="1000" kern="1200">
              <a:solidFill>
                <a:schemeClr val="tx1"/>
              </a:solidFill>
              <a:latin typeface="+mn-lt"/>
              <a:ea typeface="+mn-ea"/>
              <a:cs typeface="+mn-cs"/>
            </a:endParaRPr>
          </a:p>
          <a:p>
            <a:pPr algn="just"/>
            <a:endParaRPr lang="es-ES" sz="800" baseline="0" noProof="0"/>
          </a:p>
          <a:p>
            <a:pPr marL="0" marR="0" indent="0" algn="just" defTabSz="914400" rtl="0" eaLnBrk="1" fontAlgn="auto" latinLnBrk="0" hangingPunct="1">
              <a:lnSpc>
                <a:spcPct val="100000"/>
              </a:lnSpc>
              <a:spcBef>
                <a:spcPts val="0"/>
              </a:spcBef>
              <a:spcAft>
                <a:spcPts val="0"/>
              </a:spcAft>
              <a:buClrTx/>
              <a:buSzTx/>
              <a:buFontTx/>
              <a:buNone/>
              <a:tabLst/>
              <a:defRPr/>
            </a:pPr>
            <a:r>
              <a:rPr lang="es-ES" sz="1000" kern="1200">
                <a:solidFill>
                  <a:schemeClr val="tx1"/>
                </a:solidFill>
                <a:latin typeface="+mn-lt"/>
              </a:rPr>
              <a:t>Por ello debemos proteger nuestro dispositivo móvil con una </a:t>
            </a:r>
            <a:r>
              <a:rPr lang="es-ES" sz="1000" b="1" kern="1200">
                <a:solidFill>
                  <a:schemeClr val="tx1"/>
                </a:solidFill>
                <a:latin typeface="+mn-lt"/>
              </a:rPr>
              <a:t>contraseña segura y un buen antivirus, y actualizar el software periódicamente</a:t>
            </a:r>
            <a:r>
              <a:rPr lang="es-ES" sz="1000" kern="1200">
                <a:solidFill>
                  <a:schemeClr val="tx1"/>
                </a:solidFill>
                <a:latin typeface="+mn-lt"/>
              </a:rPr>
              <a:t>. Hay que recordar que si queremos hacer algún trámite a través de Internet para el que se deban introducir los datos personales o alguna operación financiera, ya sea a través de banca digital o en un comercio electrónico, es mejor no utilizar una </a:t>
            </a:r>
            <a:r>
              <a:rPr lang="es-ES" sz="1000" b="1" kern="1200">
                <a:solidFill>
                  <a:schemeClr val="tx1"/>
                </a:solidFill>
                <a:latin typeface="+mn-lt"/>
              </a:rPr>
              <a:t>red wifi en abierto </a:t>
            </a:r>
            <a:r>
              <a:rPr lang="es-ES" sz="1000" kern="1200">
                <a:solidFill>
                  <a:schemeClr val="tx1"/>
                </a:solidFill>
                <a:latin typeface="+mn-lt"/>
              </a:rPr>
              <a:t>(pública), ya que entonces nuestros datos personales son más vulnerables.</a:t>
            </a:r>
            <a:endParaRPr lang="es-ES" sz="1000" kern="1200">
              <a:solidFill>
                <a:schemeClr val="tx1"/>
              </a:solidFill>
              <a:latin typeface="+mn-lt"/>
              <a:ea typeface="+mn-ea"/>
              <a:cs typeface="+mn-cs"/>
            </a:endParaRPr>
          </a:p>
          <a:p>
            <a:pPr algn="just"/>
            <a:endParaRPr lang="es-ES" sz="800" baseline="0" noProof="0"/>
          </a:p>
          <a:p>
            <a:pPr marL="0" marR="0" indent="0" algn="just" defTabSz="914400" rtl="0" eaLnBrk="1" fontAlgn="auto" latinLnBrk="0" hangingPunct="1">
              <a:lnSpc>
                <a:spcPct val="100000"/>
              </a:lnSpc>
              <a:spcBef>
                <a:spcPts val="0"/>
              </a:spcBef>
              <a:spcAft>
                <a:spcPts val="0"/>
              </a:spcAft>
              <a:buClrTx/>
              <a:buSzTx/>
              <a:buFontTx/>
              <a:buNone/>
              <a:tabLst/>
              <a:defRPr/>
            </a:pPr>
            <a:r>
              <a:rPr lang="es-ES" sz="1000" kern="1200">
                <a:solidFill>
                  <a:schemeClr val="tx1"/>
                </a:solidFill>
                <a:latin typeface="+mn-lt"/>
              </a:rPr>
              <a:t>Tal y como se ha comentado, el </a:t>
            </a:r>
            <a:r>
              <a:rPr lang="es-ES" sz="1000" i="1" kern="1200" err="1">
                <a:solidFill>
                  <a:schemeClr val="tx1"/>
                </a:solidFill>
                <a:latin typeface="+mn-lt"/>
              </a:rPr>
              <a:t>phishing</a:t>
            </a:r>
            <a:r>
              <a:rPr lang="es-ES" sz="1000" kern="1200">
                <a:solidFill>
                  <a:schemeClr val="tx1"/>
                </a:solidFill>
                <a:latin typeface="+mn-lt"/>
              </a:rPr>
              <a:t> es una práctica fraudulenta que no solo se puede llevar a cabo a través del correo electrónico, sino que también se propaga por otros medios, como </a:t>
            </a:r>
            <a:r>
              <a:rPr lang="es-ES" sz="1000" b="1" kern="1200">
                <a:solidFill>
                  <a:schemeClr val="tx1"/>
                </a:solidFill>
                <a:latin typeface="+mn-lt"/>
              </a:rPr>
              <a:t>el servicio de envío de mensajes </a:t>
            </a:r>
            <a:r>
              <a:rPr lang="es-ES" sz="1000" kern="1200">
                <a:solidFill>
                  <a:schemeClr val="tx1"/>
                </a:solidFill>
                <a:latin typeface="+mn-lt"/>
              </a:rPr>
              <a:t>de nuestro teléfono móvil (</a:t>
            </a:r>
            <a:r>
              <a:rPr lang="es-ES" sz="1000" i="1" kern="1200" err="1">
                <a:solidFill>
                  <a:schemeClr val="tx1"/>
                </a:solidFill>
                <a:latin typeface="+mn-lt"/>
              </a:rPr>
              <a:t>smishing</a:t>
            </a:r>
            <a:r>
              <a:rPr lang="es-ES" sz="1000" kern="1200">
                <a:solidFill>
                  <a:schemeClr val="tx1"/>
                </a:solidFill>
                <a:latin typeface="+mn-lt"/>
              </a:rPr>
              <a:t>). De la misma forma que actuamos con un correo electrónico dudoso debemos hacerlo al recibir un SMS / MMS que contenga un enlace o nos pida algún dato personal, por muy fiable que pueda parecer: </a:t>
            </a:r>
            <a:r>
              <a:rPr lang="es-ES" sz="1000" b="1" kern="1200">
                <a:solidFill>
                  <a:schemeClr val="tx1"/>
                </a:solidFill>
                <a:latin typeface="+mn-lt"/>
              </a:rPr>
              <a:t>no debemos facilitar jamás nuestros datos privados y menos aún acceder a enlaces externos</a:t>
            </a:r>
            <a:r>
              <a:rPr lang="es-ES" sz="1000" kern="1200">
                <a:solidFill>
                  <a:schemeClr val="tx1"/>
                </a:solidFill>
                <a:latin typeface="+mn-lt"/>
              </a:rPr>
              <a:t>. Tampoco </a:t>
            </a:r>
            <a:r>
              <a:rPr lang="es-ES" sz="1000" b="1" kern="1200">
                <a:solidFill>
                  <a:schemeClr val="tx1"/>
                </a:solidFill>
                <a:latin typeface="+mn-lt"/>
              </a:rPr>
              <a:t>debemos descargar aplicaciones </a:t>
            </a:r>
            <a:r>
              <a:rPr lang="es-ES" sz="1000" kern="1200">
                <a:solidFill>
                  <a:schemeClr val="tx1"/>
                </a:solidFill>
                <a:latin typeface="+mn-lt"/>
              </a:rPr>
              <a:t>si no tenemos la certeza de que proceden de una fuente fiable y de confianza. </a:t>
            </a:r>
            <a:endParaRPr lang="es-ES" sz="1000" kern="1200">
              <a:solidFill>
                <a:schemeClr val="tx1"/>
              </a:solidFill>
              <a:latin typeface="+mn-lt"/>
              <a:ea typeface="+mn-ea"/>
              <a:cs typeface="+mn-cs"/>
            </a:endParaRPr>
          </a:p>
          <a:p>
            <a:endParaRPr lang="es-ES"/>
          </a:p>
        </p:txBody>
      </p:sp>
      <p:sp>
        <p:nvSpPr>
          <p:cNvPr id="4" name="Marcador de número de diapositiva 3">
            <a:extLst>
              <a:ext uri="{FF2B5EF4-FFF2-40B4-BE49-F238E27FC236}">
                <a16:creationId xmlns:a16="http://schemas.microsoft.com/office/drawing/2014/main" id="{93BF4D81-10FD-DC5A-5DDF-3821E1E8F26D}"/>
              </a:ext>
            </a:extLst>
          </p:cNvPr>
          <p:cNvSpPr>
            <a:spLocks noGrp="1"/>
          </p:cNvSpPr>
          <p:nvPr>
            <p:ph type="sldNum" sz="quarter" idx="5"/>
          </p:nvPr>
        </p:nvSpPr>
        <p:spPr/>
        <p:txBody>
          <a:bodyPr/>
          <a:lstStyle/>
          <a:p>
            <a:fld id="{B6D73774-A5A6-4C6F-AFF2-9E7B28497BC5}" type="slidenum">
              <a:rPr lang="es-ES" smtClean="0"/>
              <a:t>10</a:t>
            </a:fld>
            <a:endParaRPr lang="es-ES"/>
          </a:p>
        </p:txBody>
      </p:sp>
    </p:spTree>
    <p:extLst>
      <p:ext uri="{BB962C8B-B14F-4D97-AF65-F5344CB8AC3E}">
        <p14:creationId xmlns:p14="http://schemas.microsoft.com/office/powerpoint/2010/main" val="962101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0323E-2FE2-8F8F-7B5F-46F2715DE9B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2A64649-CA1C-BDA8-3C93-52BD0DDDB31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0A445E9-671C-AEB6-BEC2-FDC8365221D1}"/>
              </a:ext>
            </a:extLst>
          </p:cNvPr>
          <p:cNvSpPr>
            <a:spLocks noGrp="1"/>
          </p:cNvSpPr>
          <p:nvPr>
            <p:ph type="body" idx="1"/>
          </p:nvPr>
        </p:nvSpPr>
        <p:spPr/>
        <p:txBody>
          <a:bodyPr/>
          <a:lstStyle/>
          <a:p>
            <a:pPr algn="l">
              <a:lnSpc>
                <a:spcPts val="1875"/>
              </a:lnSpc>
              <a:spcBef>
                <a:spcPts val="1125"/>
              </a:spcBef>
              <a:spcAft>
                <a:spcPts val="1500"/>
              </a:spcAft>
            </a:pPr>
            <a:r>
              <a:rPr lang="es-ES" b="1" i="0" u="none" strike="noStrike">
                <a:solidFill>
                  <a:srgbClr val="DF1A21"/>
                </a:solidFill>
                <a:effectLst/>
                <a:latin typeface="open_sansregular"/>
                <a:hlinkClick r:id="rId3" tooltip="OSI | Suplantan la identidad a través de SMS"/>
              </a:rPr>
              <a:t>Este tipo de fraudes son muy comunes</a:t>
            </a:r>
            <a:r>
              <a:rPr lang="es-ES" b="0" i="0">
                <a:solidFill>
                  <a:srgbClr val="212529"/>
                </a:solidFill>
                <a:effectLst/>
                <a:latin typeface="open_sansregular"/>
              </a:rPr>
              <a:t> y se basan en la suplantación de identidad a todo tipo de entidades. En la mayoría de casos utilizan un enlace fraudulento para redirigirnos a una web falsa, con la que obtener nuestros datos, que nos descarguemos algún archivo malicioso o nos engañan para que realicemos alguna transferencia o contactemos con un número de teléfono malicioso de tarificación especial, así como suscripciones a este tipo de servicios.</a:t>
            </a:r>
          </a:p>
          <a:p>
            <a:pPr algn="l">
              <a:lnSpc>
                <a:spcPts val="1875"/>
              </a:lnSpc>
              <a:spcBef>
                <a:spcPts val="1125"/>
              </a:spcBef>
              <a:spcAft>
                <a:spcPts val="1500"/>
              </a:spcAft>
            </a:pPr>
            <a:endParaRPr lang="es-ES" b="0" i="0">
              <a:solidFill>
                <a:srgbClr val="212529"/>
              </a:solidFill>
              <a:effectLst/>
              <a:latin typeface="open_sansregular"/>
            </a:endParaRPr>
          </a:p>
          <a:p>
            <a:pPr algn="l">
              <a:lnSpc>
                <a:spcPts val="1875"/>
              </a:lnSpc>
              <a:buNone/>
            </a:pPr>
            <a:r>
              <a:rPr lang="es-ES" b="0" i="0">
                <a:solidFill>
                  <a:srgbClr val="212529"/>
                </a:solidFill>
                <a:effectLst/>
                <a:latin typeface="open_sansregular"/>
              </a:rPr>
              <a:t>mostramos algunos casos más frecuentes.</a:t>
            </a:r>
          </a:p>
          <a:p>
            <a:pPr algn="l">
              <a:lnSpc>
                <a:spcPts val="1875"/>
              </a:lnSpc>
              <a:buFont typeface="Arial" panose="020B0604020202020204" pitchFamily="34" charset="0"/>
              <a:buChar char="•"/>
            </a:pPr>
            <a:r>
              <a:rPr lang="es-ES" b="1" i="0">
                <a:solidFill>
                  <a:srgbClr val="212529"/>
                </a:solidFill>
                <a:effectLst/>
                <a:latin typeface="open_sansregular"/>
              </a:rPr>
              <a:t>Suplantación de entidades bancarias</a:t>
            </a:r>
            <a:r>
              <a:rPr lang="es-ES" b="0" i="0">
                <a:solidFill>
                  <a:srgbClr val="212529"/>
                </a:solidFill>
                <a:effectLst/>
                <a:latin typeface="open_sansregular"/>
              </a:rPr>
              <a:t> que utilizan como pretexto mensajes como “</a:t>
            </a:r>
            <a:r>
              <a:rPr lang="es-ES" b="0" i="1">
                <a:solidFill>
                  <a:srgbClr val="212529"/>
                </a:solidFill>
                <a:effectLst/>
                <a:latin typeface="open_sansregular"/>
              </a:rPr>
              <a:t>Se ha iniciado sesión desde un nuevo DISPOSITIVO, si no has sido tu verifica inmediatamente</a:t>
            </a:r>
            <a:r>
              <a:rPr lang="es-ES" b="0" i="0">
                <a:solidFill>
                  <a:srgbClr val="212529"/>
                </a:solidFill>
                <a:effectLst/>
                <a:latin typeface="open_sansregular"/>
              </a:rPr>
              <a:t>”, “</a:t>
            </a:r>
            <a:r>
              <a:rPr lang="es-ES" b="0" i="1">
                <a:solidFill>
                  <a:srgbClr val="212529"/>
                </a:solidFill>
                <a:effectLst/>
                <a:latin typeface="open_sansregular"/>
              </a:rPr>
              <a:t>A partir del [</a:t>
            </a:r>
            <a:r>
              <a:rPr lang="es-ES" b="0" i="1" err="1">
                <a:solidFill>
                  <a:srgbClr val="212529"/>
                </a:solidFill>
                <a:effectLst/>
                <a:latin typeface="open_sansregular"/>
              </a:rPr>
              <a:t>dd</a:t>
            </a:r>
            <a:r>
              <a:rPr lang="es-ES" b="0" i="1">
                <a:solidFill>
                  <a:srgbClr val="212529"/>
                </a:solidFill>
                <a:effectLst/>
                <a:latin typeface="open_sansregular"/>
              </a:rPr>
              <a:t>/mm/</a:t>
            </a:r>
            <a:r>
              <a:rPr lang="es-ES" b="0" i="1" err="1">
                <a:solidFill>
                  <a:srgbClr val="212529"/>
                </a:solidFill>
                <a:effectLst/>
                <a:latin typeface="open_sansregular"/>
              </a:rPr>
              <a:t>aaaa</a:t>
            </a:r>
            <a:r>
              <a:rPr lang="es-ES" b="0" i="1">
                <a:solidFill>
                  <a:srgbClr val="212529"/>
                </a:solidFill>
                <a:effectLst/>
                <a:latin typeface="open_sansregular"/>
              </a:rPr>
              <a:t>] No puedes utilizar su Tarjeta. Tienes que activar el nuevo sistema de seguridad</a:t>
            </a:r>
            <a:r>
              <a:rPr lang="es-ES" b="0" i="0">
                <a:solidFill>
                  <a:srgbClr val="212529"/>
                </a:solidFill>
                <a:effectLst/>
                <a:latin typeface="open_sansregular"/>
              </a:rPr>
              <a:t>” o “Se ha realizado un cargo por 450€ en su cuenta. Si no ha sido usted, siga los siguientes pasos para cancelarlo”.</a:t>
            </a:r>
          </a:p>
          <a:p>
            <a:pPr algn="l">
              <a:lnSpc>
                <a:spcPts val="1875"/>
              </a:lnSpc>
              <a:buFont typeface="Arial" panose="020B0604020202020204" pitchFamily="34" charset="0"/>
              <a:buChar char="•"/>
            </a:pPr>
            <a:r>
              <a:rPr lang="es-ES" b="1" i="0">
                <a:solidFill>
                  <a:srgbClr val="212529"/>
                </a:solidFill>
                <a:effectLst/>
                <a:latin typeface="open_sansregular"/>
              </a:rPr>
              <a:t>Suplantación de entidades públicas</a:t>
            </a:r>
            <a:r>
              <a:rPr lang="es-ES" b="0" i="0">
                <a:solidFill>
                  <a:srgbClr val="212529"/>
                </a:solidFill>
                <a:effectLst/>
                <a:latin typeface="open_sansregular"/>
              </a:rPr>
              <a:t> como la Agencia Tributaria, Seguridad Social, Fuerzas y Cuerpos de Seguridad del Estado, etc. Sus reclamos son variados, pero destacan mensajes como “</a:t>
            </a:r>
            <a:r>
              <a:rPr lang="es-ES" b="0" i="1">
                <a:solidFill>
                  <a:srgbClr val="212529"/>
                </a:solidFill>
                <a:effectLst/>
                <a:latin typeface="open_sansregular"/>
              </a:rPr>
              <a:t>Tu tarjeta sanitaria requiere una actualización para mantener tus servicios</a:t>
            </a:r>
            <a:r>
              <a:rPr lang="es-ES" b="0" i="0">
                <a:solidFill>
                  <a:srgbClr val="212529"/>
                </a:solidFill>
                <a:effectLst/>
                <a:latin typeface="open_sansregular"/>
              </a:rPr>
              <a:t>”, “</a:t>
            </a:r>
            <a:r>
              <a:rPr lang="es-ES" b="0" i="1">
                <a:solidFill>
                  <a:srgbClr val="212529"/>
                </a:solidFill>
                <a:effectLst/>
                <a:latin typeface="open_sansregular"/>
              </a:rPr>
              <a:t>Tienes un reembolso de impuestos de (</a:t>
            </a:r>
            <a:r>
              <a:rPr lang="es-ES" b="0" i="1" err="1">
                <a:solidFill>
                  <a:srgbClr val="212529"/>
                </a:solidFill>
                <a:effectLst/>
                <a:latin typeface="open_sansregular"/>
              </a:rPr>
              <a:t>xx,xx</a:t>
            </a:r>
            <a:r>
              <a:rPr lang="es-ES" b="0" i="1">
                <a:solidFill>
                  <a:srgbClr val="212529"/>
                </a:solidFill>
                <a:effectLst/>
                <a:latin typeface="open_sansregular"/>
              </a:rPr>
              <a:t> €). Verifica los datos en la web</a:t>
            </a:r>
            <a:r>
              <a:rPr lang="es-ES" b="0" i="0">
                <a:solidFill>
                  <a:srgbClr val="212529"/>
                </a:solidFill>
                <a:effectLst/>
                <a:latin typeface="open_sansregular"/>
              </a:rPr>
              <a:t>” o “</a:t>
            </a:r>
            <a:r>
              <a:rPr lang="es-ES" b="0" i="1">
                <a:solidFill>
                  <a:srgbClr val="212529"/>
                </a:solidFill>
                <a:effectLst/>
                <a:latin typeface="open_sansregular"/>
              </a:rPr>
              <a:t>Se ha ordenado el pago de su devolución de impuestos pagados del IRPF de la renta. Más información aquí</a:t>
            </a:r>
            <a:r>
              <a:rPr lang="es-ES" b="0" i="0">
                <a:solidFill>
                  <a:srgbClr val="212529"/>
                </a:solidFill>
                <a:effectLst/>
                <a:latin typeface="open_sansregular"/>
              </a:rPr>
              <a:t>”.</a:t>
            </a:r>
          </a:p>
          <a:p>
            <a:pPr algn="l">
              <a:lnSpc>
                <a:spcPts val="1875"/>
              </a:lnSpc>
              <a:buFont typeface="Arial" panose="020B0604020202020204" pitchFamily="34" charset="0"/>
              <a:buChar char="•"/>
            </a:pPr>
            <a:r>
              <a:rPr lang="es-ES" b="1" i="0">
                <a:solidFill>
                  <a:srgbClr val="212529"/>
                </a:solidFill>
                <a:effectLst/>
                <a:latin typeface="open_sansregular"/>
              </a:rPr>
              <a:t>Suplantación de empresas de paquetería y transporte de paquetes</a:t>
            </a:r>
            <a:r>
              <a:rPr lang="es-ES" b="0" i="0">
                <a:solidFill>
                  <a:srgbClr val="212529"/>
                </a:solidFill>
                <a:effectLst/>
                <a:latin typeface="open_sansregular"/>
              </a:rPr>
              <a:t> en los que se trata de engañar al usuario con excusas como “</a:t>
            </a:r>
            <a:r>
              <a:rPr lang="es-ES" b="0" i="1">
                <a:solidFill>
                  <a:srgbClr val="212529"/>
                </a:solidFill>
                <a:effectLst/>
                <a:latin typeface="open_sansregular"/>
              </a:rPr>
              <a:t>La entrega de su paquete ha sido suspendida debido a que falta el número de la calle</a:t>
            </a:r>
            <a:r>
              <a:rPr lang="es-ES" b="0" i="0">
                <a:solidFill>
                  <a:srgbClr val="212529"/>
                </a:solidFill>
                <a:effectLst/>
                <a:latin typeface="open_sansregular"/>
              </a:rPr>
              <a:t>” o “</a:t>
            </a:r>
            <a:r>
              <a:rPr lang="es-ES" b="0" i="1">
                <a:solidFill>
                  <a:srgbClr val="212529"/>
                </a:solidFill>
                <a:effectLst/>
                <a:latin typeface="open_sansregular"/>
              </a:rPr>
              <a:t>Su paquete no se ha sido entregar porque no se han pagado las tasas de aduana (2.64€)</a:t>
            </a:r>
            <a:r>
              <a:rPr lang="es-ES" b="0" i="0">
                <a:solidFill>
                  <a:srgbClr val="212529"/>
                </a:solidFill>
                <a:effectLst/>
                <a:latin typeface="open_sansregular"/>
              </a:rPr>
              <a:t>”.</a:t>
            </a:r>
          </a:p>
          <a:p>
            <a:pPr algn="l">
              <a:lnSpc>
                <a:spcPts val="1875"/>
              </a:lnSpc>
              <a:buFont typeface="Arial" panose="020B0604020202020204" pitchFamily="34" charset="0"/>
              <a:buChar char="•"/>
            </a:pPr>
            <a:r>
              <a:rPr lang="es-ES" b="1" i="0">
                <a:solidFill>
                  <a:srgbClr val="212529"/>
                </a:solidFill>
                <a:effectLst/>
                <a:latin typeface="open_sansregular"/>
              </a:rPr>
              <a:t>Suplantación a otras entidades privadas </a:t>
            </a:r>
            <a:r>
              <a:rPr lang="es-ES" b="0" i="0">
                <a:solidFill>
                  <a:srgbClr val="212529"/>
                </a:solidFill>
                <a:effectLst/>
                <a:latin typeface="open_sansregular"/>
              </a:rPr>
              <a:t>como compañías eléctricas, proveedores de servicios de Internet, plataformas de juegos online y contenido multimedia, servicios en la nube, redes sociales, etc. Aquí las estrategias utilizadas se mueven desde reclamos con premios y sorteos, hasta descuentos por ser clientes, facturas del servicio o incluso problemas de seguridad detectados en la cuenta de usuario que hay que resolver.</a:t>
            </a:r>
          </a:p>
          <a:p>
            <a:pPr algn="l">
              <a:lnSpc>
                <a:spcPts val="1875"/>
              </a:lnSpc>
              <a:spcBef>
                <a:spcPts val="1125"/>
              </a:spcBef>
              <a:spcAft>
                <a:spcPts val="1500"/>
              </a:spcAft>
            </a:pPr>
            <a:endParaRPr lang="es-ES" b="0" i="0">
              <a:solidFill>
                <a:srgbClr val="212529"/>
              </a:solidFill>
              <a:effectLst/>
              <a:latin typeface="open_sansregular"/>
            </a:endParaRPr>
          </a:p>
          <a:p>
            <a:pPr algn="l">
              <a:lnSpc>
                <a:spcPts val="1875"/>
              </a:lnSpc>
              <a:spcBef>
                <a:spcPts val="1125"/>
              </a:spcBef>
              <a:spcAft>
                <a:spcPts val="1500"/>
              </a:spcAft>
            </a:pPr>
            <a:endParaRPr lang="es-ES" b="0" i="0">
              <a:solidFill>
                <a:srgbClr val="212529"/>
              </a:solidFill>
              <a:effectLst/>
              <a:latin typeface="open_sansregular"/>
            </a:endParaRPr>
          </a:p>
          <a:p>
            <a:pPr algn="l">
              <a:lnSpc>
                <a:spcPts val="1875"/>
              </a:lnSpc>
              <a:spcBef>
                <a:spcPts val="1125"/>
              </a:spcBef>
              <a:spcAft>
                <a:spcPts val="1500"/>
              </a:spcAft>
            </a:pPr>
            <a:r>
              <a:rPr lang="es-ES" b="0" i="0">
                <a:solidFill>
                  <a:srgbClr val="212529"/>
                </a:solidFill>
                <a:effectLst/>
                <a:latin typeface="open_sansregular"/>
              </a:rPr>
              <a:t>A continuación, veremos algunas pautas que debemos seguir para comprobar la autenticidad de estos mensajes y detectar si se trata de un fraude:</a:t>
            </a:r>
          </a:p>
          <a:p>
            <a:pPr algn="l">
              <a:lnSpc>
                <a:spcPts val="1875"/>
              </a:lnSpc>
              <a:buFont typeface="Arial" panose="020B0604020202020204" pitchFamily="34" charset="0"/>
              <a:buChar char="•"/>
            </a:pPr>
            <a:r>
              <a:rPr lang="es-ES" b="0" i="0">
                <a:solidFill>
                  <a:srgbClr val="212529"/>
                </a:solidFill>
                <a:effectLst/>
                <a:latin typeface="open_sansregular"/>
              </a:rPr>
              <a:t>Por norma general, aunque en el mensaje digan que pertenecen a una entidad de confianza, siempre podremos comprobar el remitente del mismo. Si no aparece el nombre de la empresa y solo vemos un número de teléfono, lo más probable es que se trate de un fraude.</a:t>
            </a:r>
          </a:p>
          <a:p>
            <a:pPr algn="l">
              <a:lnSpc>
                <a:spcPts val="1875"/>
              </a:lnSpc>
              <a:buFont typeface="Arial" panose="020B0604020202020204" pitchFamily="34" charset="0"/>
              <a:buChar char="•"/>
            </a:pPr>
            <a:r>
              <a:rPr lang="es-ES" b="0" i="0">
                <a:solidFill>
                  <a:srgbClr val="212529"/>
                </a:solidFill>
                <a:effectLst/>
                <a:latin typeface="open_sansregular"/>
              </a:rPr>
              <a:t>Los enlaces también deben ser revisados. Una empresa de confianza nunca utilizará una URL no segura, es decir, que comience por “http”, aunque las URL que comienzan por “https” pueden haber sido también manipuladas por un </a:t>
            </a:r>
            <a:r>
              <a:rPr lang="es-ES" b="0" i="0" err="1">
                <a:solidFill>
                  <a:srgbClr val="212529"/>
                </a:solidFill>
                <a:effectLst/>
                <a:latin typeface="open_sansregular"/>
              </a:rPr>
              <a:t>ciberdelincuente</a:t>
            </a:r>
            <a:r>
              <a:rPr lang="es-ES" b="0" i="0">
                <a:solidFill>
                  <a:srgbClr val="212529"/>
                </a:solidFill>
                <a:effectLst/>
                <a:latin typeface="open_sansregular"/>
              </a:rPr>
              <a:t>.</a:t>
            </a:r>
          </a:p>
          <a:p>
            <a:pPr algn="l">
              <a:lnSpc>
                <a:spcPts val="1875"/>
              </a:lnSpc>
              <a:buFont typeface="Arial" panose="020B0604020202020204" pitchFamily="34" charset="0"/>
              <a:buChar char="•"/>
            </a:pPr>
            <a:r>
              <a:rPr lang="es-ES" b="0" i="0">
                <a:solidFill>
                  <a:srgbClr val="212529"/>
                </a:solidFill>
                <a:effectLst/>
                <a:latin typeface="open_sansregular"/>
              </a:rPr>
              <a:t>También es importante leer detenidamente el mensaje en busca de errores ortográficos y gramaticales o fallos en la traducción.</a:t>
            </a:r>
          </a:p>
          <a:p>
            <a:pPr algn="l">
              <a:lnSpc>
                <a:spcPts val="1875"/>
              </a:lnSpc>
              <a:buFont typeface="Arial" panose="020B0604020202020204" pitchFamily="34" charset="0"/>
              <a:buChar char="•"/>
            </a:pPr>
            <a:r>
              <a:rPr lang="es-ES" b="0" i="0">
                <a:solidFill>
                  <a:srgbClr val="212529"/>
                </a:solidFill>
                <a:effectLst/>
                <a:latin typeface="open_sansregular"/>
              </a:rPr>
              <a:t>Por último, debemos recordar que este tipo de entidades ya disponen de toda la información que necesitan, por lo que si tratan de obtener algún dato personal, podemos desconfiar de su autenticidad.</a:t>
            </a:r>
          </a:p>
          <a:p>
            <a:pPr algn="l">
              <a:lnSpc>
                <a:spcPts val="1875"/>
              </a:lnSpc>
              <a:buFont typeface="Arial" panose="020B0604020202020204" pitchFamily="34" charset="0"/>
              <a:buChar char="•"/>
            </a:pPr>
            <a:endParaRPr lang="es-ES" b="0" i="0">
              <a:solidFill>
                <a:srgbClr val="212529"/>
              </a:solidFill>
              <a:effectLst/>
              <a:latin typeface="open_sansregular"/>
            </a:endParaRPr>
          </a:p>
          <a:p>
            <a:pPr algn="l">
              <a:lnSpc>
                <a:spcPts val="1875"/>
              </a:lnSpc>
              <a:buFont typeface="Arial" panose="020B0604020202020204" pitchFamily="34" charset="0"/>
              <a:buChar char="•"/>
            </a:pPr>
            <a:endParaRPr lang="es-ES" b="0" i="0">
              <a:solidFill>
                <a:srgbClr val="212529"/>
              </a:solidFill>
              <a:effectLst/>
              <a:latin typeface="open_sansregular"/>
            </a:endParaRPr>
          </a:p>
          <a:p>
            <a:pPr algn="l">
              <a:lnSpc>
                <a:spcPts val="1875"/>
              </a:lnSpc>
              <a:buFont typeface="Arial" panose="020B0604020202020204" pitchFamily="34" charset="0"/>
              <a:buNone/>
            </a:pPr>
            <a:r>
              <a:rPr lang="es-ES" b="0" i="0">
                <a:solidFill>
                  <a:srgbClr val="212529"/>
                </a:solidFill>
                <a:effectLst/>
                <a:latin typeface="open_sansregular"/>
              </a:rPr>
              <a:t>Información adicional</a:t>
            </a:r>
          </a:p>
          <a:p>
            <a:pPr algn="l"/>
            <a:r>
              <a:rPr lang="es-ES" b="0" i="0">
                <a:solidFill>
                  <a:srgbClr val="212529"/>
                </a:solidFill>
                <a:effectLst/>
                <a:latin typeface="open_sansextrabold"/>
              </a:rPr>
              <a:t>¿Qué hacer si somos víctimas de un </a:t>
            </a:r>
            <a:r>
              <a:rPr lang="es-ES" b="0" i="1" err="1">
                <a:solidFill>
                  <a:srgbClr val="212529"/>
                </a:solidFill>
                <a:effectLst/>
                <a:latin typeface="open_sansextrabold"/>
              </a:rPr>
              <a:t>smishing</a:t>
            </a:r>
            <a:r>
              <a:rPr lang="es-ES" b="0" i="0">
                <a:solidFill>
                  <a:srgbClr val="212529"/>
                </a:solidFill>
                <a:effectLst/>
                <a:latin typeface="open_sansextrabold"/>
              </a:rPr>
              <a:t>?</a:t>
            </a:r>
          </a:p>
          <a:p>
            <a:pPr algn="l">
              <a:lnSpc>
                <a:spcPts val="1875"/>
              </a:lnSpc>
              <a:spcBef>
                <a:spcPts val="1125"/>
              </a:spcBef>
              <a:spcAft>
                <a:spcPts val="1500"/>
              </a:spcAft>
            </a:pPr>
            <a:r>
              <a:rPr lang="es-ES" b="0" i="0">
                <a:solidFill>
                  <a:srgbClr val="212529"/>
                </a:solidFill>
                <a:effectLst/>
                <a:latin typeface="open_sansregular"/>
              </a:rPr>
              <a:t>Si creemos estar ante un mensaje de texto fraudulento, lo mejor que debemos hacer es ignorarlo y eliminarlo. Además, debemos tener mucho cuidado de no hacer clic en ningún enlace o adjunto sospechoso para descargar. Si tenemos la sospecha de haber sido víctimas de uno de estos SMS, lo primero que debemos hacer es:</a:t>
            </a:r>
          </a:p>
          <a:p>
            <a:pPr algn="l">
              <a:lnSpc>
                <a:spcPts val="1875"/>
              </a:lnSpc>
              <a:buFont typeface="+mj-lt"/>
              <a:buAutoNum type="arabicPeriod"/>
            </a:pPr>
            <a:r>
              <a:rPr lang="es-ES" b="0" i="0">
                <a:solidFill>
                  <a:srgbClr val="212529"/>
                </a:solidFill>
                <a:effectLst/>
                <a:latin typeface="open_sansregular"/>
              </a:rPr>
              <a:t>Escanear nuestro dispositivo con un </a:t>
            </a:r>
            <a:r>
              <a:rPr lang="es-ES" b="1" i="0" u="none" strike="noStrike">
                <a:solidFill>
                  <a:srgbClr val="DF1A21"/>
                </a:solidFill>
                <a:effectLst/>
                <a:latin typeface="open_sansregular"/>
                <a:hlinkClick r:id="rId4" tooltip="OSI | Herramientas:Antivirus "/>
              </a:rPr>
              <a:t>antivirus actualizado</a:t>
            </a:r>
            <a:r>
              <a:rPr lang="es-ES" b="0" i="0">
                <a:solidFill>
                  <a:srgbClr val="212529"/>
                </a:solidFill>
                <a:effectLst/>
                <a:latin typeface="open_sansregular"/>
              </a:rPr>
              <a:t>.</a:t>
            </a:r>
          </a:p>
          <a:p>
            <a:pPr algn="l">
              <a:lnSpc>
                <a:spcPts val="1875"/>
              </a:lnSpc>
              <a:buFont typeface="+mj-lt"/>
              <a:buAutoNum type="arabicPeriod"/>
            </a:pPr>
            <a:r>
              <a:rPr lang="es-ES" b="0" i="0">
                <a:solidFill>
                  <a:srgbClr val="212529"/>
                </a:solidFill>
                <a:effectLst/>
                <a:latin typeface="open_sansregular"/>
              </a:rPr>
              <a:t>Eliminar cualquier archivo que hayamos descargado desde el SMS o un enlace adjunto en el mensaje.</a:t>
            </a:r>
          </a:p>
          <a:p>
            <a:pPr algn="l">
              <a:lnSpc>
                <a:spcPts val="1875"/>
              </a:lnSpc>
              <a:buFont typeface="+mj-lt"/>
              <a:buAutoNum type="arabicPeriod"/>
            </a:pPr>
            <a:r>
              <a:rPr lang="es-ES" b="0" i="0">
                <a:solidFill>
                  <a:srgbClr val="212529"/>
                </a:solidFill>
                <a:effectLst/>
                <a:latin typeface="open_sansregular"/>
              </a:rPr>
              <a:t>Cambiar nuestras contraseñas de las cuentas implicadas, que hayan podido ser vulneradas.</a:t>
            </a:r>
          </a:p>
          <a:p>
            <a:pPr algn="l">
              <a:lnSpc>
                <a:spcPts val="1875"/>
              </a:lnSpc>
              <a:buFont typeface="+mj-lt"/>
              <a:buAutoNum type="arabicPeriod"/>
            </a:pPr>
            <a:r>
              <a:rPr lang="es-ES" b="0" i="0">
                <a:solidFill>
                  <a:srgbClr val="212529"/>
                </a:solidFill>
                <a:effectLst/>
                <a:latin typeface="open_sansregular"/>
              </a:rPr>
              <a:t>Activar la verificación en dos pasos en las cuentas que lo permitan para evitar la suplantación de identidad.</a:t>
            </a:r>
          </a:p>
          <a:p>
            <a:pPr algn="l">
              <a:lnSpc>
                <a:spcPts val="1875"/>
              </a:lnSpc>
              <a:buFont typeface="+mj-lt"/>
              <a:buAutoNum type="arabicPeriod"/>
            </a:pPr>
            <a:r>
              <a:rPr lang="es-ES" b="0" i="0">
                <a:solidFill>
                  <a:srgbClr val="212529"/>
                </a:solidFill>
                <a:effectLst/>
                <a:latin typeface="open_sansregular"/>
              </a:rPr>
              <a:t>Contactar con el banco para cancelar cualquier pago no autorizado o nuestra tarjeta, en caso necesario.</a:t>
            </a:r>
          </a:p>
          <a:p>
            <a:pPr algn="l">
              <a:lnSpc>
                <a:spcPts val="1875"/>
              </a:lnSpc>
              <a:buFont typeface="+mj-lt"/>
              <a:buAutoNum type="arabicPeriod"/>
            </a:pPr>
            <a:r>
              <a:rPr lang="es-ES" b="0" i="0">
                <a:solidFill>
                  <a:srgbClr val="212529"/>
                </a:solidFill>
                <a:effectLst/>
                <a:latin typeface="open_sansregular"/>
              </a:rPr>
              <a:t>Bloquear los mensajes de texto que consideremos spam.</a:t>
            </a:r>
          </a:p>
          <a:p>
            <a:pPr algn="l">
              <a:lnSpc>
                <a:spcPts val="1875"/>
              </a:lnSpc>
              <a:buFont typeface="+mj-lt"/>
              <a:buAutoNum type="arabicPeriod"/>
            </a:pPr>
            <a:r>
              <a:rPr lang="es-ES" b="0" i="0">
                <a:solidFill>
                  <a:srgbClr val="212529"/>
                </a:solidFill>
                <a:effectLst/>
                <a:latin typeface="open_sansregular"/>
              </a:rPr>
              <a:t>Recopilar todas las pruebas posibles y </a:t>
            </a:r>
            <a:r>
              <a:rPr lang="es-ES" b="1" i="0" u="none" strike="noStrike">
                <a:solidFill>
                  <a:srgbClr val="DF1A21"/>
                </a:solidFill>
                <a:effectLst/>
                <a:latin typeface="open_sansregular"/>
                <a:hlinkClick r:id="rId5" tooltip="Reporte de fraude"/>
              </a:rPr>
              <a:t>denunciarlo ante las Fuerzas y Cuerpos de Seguridad del Estado.</a:t>
            </a:r>
            <a:endParaRPr lang="es-ES" b="0" i="0">
              <a:solidFill>
                <a:srgbClr val="212529"/>
              </a:solidFill>
              <a:effectLst/>
              <a:latin typeface="open_sansregular"/>
            </a:endParaRPr>
          </a:p>
          <a:p>
            <a:endParaRPr lang="es-ES"/>
          </a:p>
        </p:txBody>
      </p:sp>
      <p:sp>
        <p:nvSpPr>
          <p:cNvPr id="4" name="Marcador de número de diapositiva 3">
            <a:extLst>
              <a:ext uri="{FF2B5EF4-FFF2-40B4-BE49-F238E27FC236}">
                <a16:creationId xmlns:a16="http://schemas.microsoft.com/office/drawing/2014/main" id="{97BB7450-B650-542C-6856-517BB2EA499B}"/>
              </a:ext>
            </a:extLst>
          </p:cNvPr>
          <p:cNvSpPr>
            <a:spLocks noGrp="1"/>
          </p:cNvSpPr>
          <p:nvPr>
            <p:ph type="sldNum" sz="quarter" idx="5"/>
          </p:nvPr>
        </p:nvSpPr>
        <p:spPr/>
        <p:txBody>
          <a:bodyPr/>
          <a:lstStyle/>
          <a:p>
            <a:fld id="{B6D73774-A5A6-4C6F-AFF2-9E7B28497BC5}" type="slidenum">
              <a:rPr lang="es-ES" smtClean="0"/>
              <a:t>11</a:t>
            </a:fld>
            <a:endParaRPr lang="es-ES"/>
          </a:p>
        </p:txBody>
      </p:sp>
    </p:spTree>
    <p:extLst>
      <p:ext uri="{BB962C8B-B14F-4D97-AF65-F5344CB8AC3E}">
        <p14:creationId xmlns:p14="http://schemas.microsoft.com/office/powerpoint/2010/main" val="3071170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610AA-996A-84A6-E955-B7325876616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137B8FD-61F0-B196-1125-1EF550A4AF0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B3A7E8A-9EB4-4EC0-C9A0-E6E4D8D2316C}"/>
              </a:ext>
            </a:extLst>
          </p:cNvPr>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ES" sz="1000" kern="1200">
                <a:solidFill>
                  <a:schemeClr val="tx1"/>
                </a:solidFill>
                <a:latin typeface="+mn-lt"/>
              </a:rPr>
              <a:t>En el </a:t>
            </a:r>
            <a:r>
              <a:rPr lang="es-ES" sz="1000" kern="1200" err="1">
                <a:solidFill>
                  <a:schemeClr val="tx1"/>
                </a:solidFill>
                <a:latin typeface="+mn-lt"/>
              </a:rPr>
              <a:t>Vishing</a:t>
            </a:r>
            <a:r>
              <a:rPr lang="es-ES" sz="1000" kern="1200">
                <a:solidFill>
                  <a:schemeClr val="tx1"/>
                </a:solidFill>
                <a:latin typeface="+mn-lt"/>
              </a:rPr>
              <a:t> los </a:t>
            </a:r>
            <a:r>
              <a:rPr lang="es-ES" sz="1000" kern="1200" err="1">
                <a:solidFill>
                  <a:schemeClr val="tx1"/>
                </a:solidFill>
                <a:latin typeface="+mn-lt"/>
              </a:rPr>
              <a:t>ciberdelincuentes</a:t>
            </a:r>
            <a:r>
              <a:rPr lang="es-ES" sz="1000" kern="1200">
                <a:solidFill>
                  <a:schemeClr val="tx1"/>
                </a:solidFill>
                <a:latin typeface="+mn-lt"/>
              </a:rPr>
              <a:t> combinan una llamada telefónica fraudulenta con la información referida a nosotros que hayan podido obtener previamente a través de Internet. Además, suelen utilizar mensajes alarmistas para que les facilitemos nuestras claves o contraseñas rápidamente, sin darnos tiempo a reflexionar con calma sobre lo que nos están diciendo. </a:t>
            </a:r>
          </a:p>
          <a:p>
            <a:pPr algn="just"/>
            <a:r>
              <a:rPr lang="es-ES" sz="800" baseline="0" noProof="0"/>
              <a:t>Podemos introducir muchos ejemplos de </a:t>
            </a:r>
            <a:r>
              <a:rPr lang="es-ES" sz="800" baseline="0" noProof="0" err="1"/>
              <a:t>Vishing</a:t>
            </a:r>
            <a:r>
              <a:rPr lang="es-ES" sz="800" baseline="0" noProof="0"/>
              <a:t> cuyo o</a:t>
            </a:r>
            <a:r>
              <a:rPr lang="es-ES" sz="1000" kern="1200" err="1">
                <a:solidFill>
                  <a:schemeClr val="tx1"/>
                </a:solidFill>
                <a:latin typeface="+mn-lt"/>
              </a:rPr>
              <a:t>bjetivo</a:t>
            </a:r>
            <a:r>
              <a:rPr lang="es-ES" sz="1000" kern="1200">
                <a:solidFill>
                  <a:schemeClr val="tx1"/>
                </a:solidFill>
                <a:latin typeface="+mn-lt"/>
              </a:rPr>
              <a:t> es obtener nuestros datos bancarios: una llamada para ofrecernos un obsequio o comunicarnos una emergencia de un familiar o fingiendo ser una ONG que recoge donativos, etc. </a:t>
            </a:r>
          </a:p>
          <a:p>
            <a:pPr algn="just"/>
            <a:r>
              <a:rPr lang="es-ES" sz="1000" kern="1200">
                <a:solidFill>
                  <a:schemeClr val="tx1"/>
                </a:solidFill>
                <a:latin typeface="+mn-lt"/>
              </a:rPr>
              <a:t>En todos los casos, ante una llamada desconocida en la que se nos pidan datos sensibles o hacer efectivo algún pago, debemos tener en cuenta las siguientes recomendaciones: </a:t>
            </a:r>
          </a:p>
          <a:p>
            <a:pPr algn="just"/>
            <a:r>
              <a:rPr lang="es-ES" sz="1000" kern="1200">
                <a:solidFill>
                  <a:schemeClr val="tx1"/>
                </a:solidFill>
                <a:latin typeface="+mn-lt"/>
              </a:rPr>
              <a:t>- no compartir en ningún caso nuestras claves ni contraseñas por teléfono con nadie, </a:t>
            </a:r>
          </a:p>
          <a:p>
            <a:pPr algn="just"/>
            <a:r>
              <a:rPr lang="es-ES" sz="1000" kern="1200">
                <a:solidFill>
                  <a:schemeClr val="tx1"/>
                </a:solidFill>
                <a:latin typeface="+mn-lt"/>
              </a:rPr>
              <a:t>- desconfiar de llamadas procedentes de números ocultos o con una numeración extraña (por ejemplo, con una numeración muy larga o un prefijo desconocido); </a:t>
            </a:r>
          </a:p>
          <a:p>
            <a:pPr marL="171450" indent="-171450" algn="just">
              <a:buFontTx/>
              <a:buChar char="-"/>
            </a:pPr>
            <a:r>
              <a:rPr lang="es-ES" sz="1000" kern="1200">
                <a:solidFill>
                  <a:schemeClr val="tx1"/>
                </a:solidFill>
                <a:latin typeface="+mn-lt"/>
              </a:rPr>
              <a:t>desconfiar de ofertas u obsequios promocionales: “nadie vende duros a cuatro pesetas”; </a:t>
            </a:r>
          </a:p>
          <a:p>
            <a:pPr marL="171450" indent="-171450" algn="just">
              <a:buFontTx/>
              <a:buChar char="-"/>
            </a:pPr>
            <a:r>
              <a:rPr lang="es-ES" sz="1000" kern="1200">
                <a:solidFill>
                  <a:schemeClr val="tx1"/>
                </a:solidFill>
                <a:latin typeface="+mn-lt"/>
              </a:rPr>
              <a:t>no hay que dar por sentado que la llamada sea legítima solo porque nos faciliten algún dato nuestro (recordemos que pueden haber obtenido nuestros datos previamente por algún otro canal)  </a:t>
            </a:r>
          </a:p>
          <a:p>
            <a:pPr marL="0" marR="0" indent="0" algn="just" defTabSz="914400" rtl="0" eaLnBrk="1" fontAlgn="auto" latinLnBrk="0" hangingPunct="1">
              <a:lnSpc>
                <a:spcPct val="100000"/>
              </a:lnSpc>
              <a:spcBef>
                <a:spcPts val="0"/>
              </a:spcBef>
              <a:spcAft>
                <a:spcPts val="0"/>
              </a:spcAft>
              <a:buClrTx/>
              <a:buSzTx/>
              <a:buFontTx/>
              <a:buNone/>
              <a:tabLst/>
              <a:defRPr/>
            </a:pPr>
            <a:endParaRPr lang="es-ES" sz="1000" kern="1200" baseline="0" noProof="0">
              <a:solidFill>
                <a:schemeClr val="tx1"/>
              </a:solidFill>
              <a:latin typeface="+mn-lt"/>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s-ES" sz="1000" kern="1200" baseline="0" noProof="0">
                <a:solidFill>
                  <a:schemeClr val="tx1"/>
                </a:solidFill>
                <a:latin typeface="+mn-lt"/>
              </a:rPr>
              <a:t>El modus operandi es el siguiente:</a:t>
            </a:r>
          </a:p>
          <a:p>
            <a:pPr marL="0" marR="0" indent="0" algn="just" defTabSz="914400" rtl="0" eaLnBrk="1" fontAlgn="auto" latinLnBrk="0" hangingPunct="1">
              <a:lnSpc>
                <a:spcPct val="100000"/>
              </a:lnSpc>
              <a:spcBef>
                <a:spcPts val="0"/>
              </a:spcBef>
              <a:spcAft>
                <a:spcPts val="0"/>
              </a:spcAft>
              <a:buClrTx/>
              <a:buSzTx/>
              <a:buFontTx/>
              <a:buNone/>
              <a:tabLst/>
              <a:defRPr/>
            </a:pPr>
            <a:endParaRPr lang="es-ES" sz="1000" kern="1200" baseline="0" noProof="0">
              <a:solidFill>
                <a:schemeClr val="tx1"/>
              </a:solidFill>
              <a:latin typeface="+mn-lt"/>
            </a:endParaRPr>
          </a:p>
          <a:p>
            <a:pPr marL="171450" indent="-171450" algn="l">
              <a:lnSpc>
                <a:spcPts val="1875"/>
              </a:lnSpc>
              <a:spcBef>
                <a:spcPts val="1125"/>
              </a:spcBef>
              <a:spcAft>
                <a:spcPts val="1500"/>
              </a:spcAft>
              <a:buFontTx/>
              <a:buChar char="-"/>
            </a:pPr>
            <a:r>
              <a:rPr lang="es-ES" b="1" i="0">
                <a:solidFill>
                  <a:srgbClr val="212529"/>
                </a:solidFill>
                <a:effectLst/>
                <a:latin typeface="open_sansregular"/>
              </a:rPr>
              <a:t>El atacante debe haber obtenido información confidencial sobre su víctima</a:t>
            </a:r>
            <a:r>
              <a:rPr lang="es-ES" b="0" i="0">
                <a:solidFill>
                  <a:srgbClr val="212529"/>
                </a:solidFill>
                <a:effectLst/>
                <a:latin typeface="open_sansregular"/>
              </a:rPr>
              <a:t>, como su nombre y apellidos, el correo, domicilio, parte de los datos de su tarjeta de crédito, etc. Esto lo obtiene gracias a otros ataques realizados sobre sus víctimas, como el </a:t>
            </a:r>
            <a:r>
              <a:rPr lang="es-ES" b="0" i="1" err="1">
                <a:solidFill>
                  <a:srgbClr val="212529"/>
                </a:solidFill>
                <a:effectLst/>
                <a:latin typeface="open_sansregular"/>
              </a:rPr>
              <a:t>phishing</a:t>
            </a:r>
            <a:r>
              <a:rPr lang="es-ES" b="0" i="0">
                <a:solidFill>
                  <a:srgbClr val="212529"/>
                </a:solidFill>
                <a:effectLst/>
                <a:latin typeface="open_sansregular"/>
              </a:rPr>
              <a:t>.</a:t>
            </a:r>
          </a:p>
          <a:p>
            <a:pPr marL="171450" indent="-171450" algn="l">
              <a:lnSpc>
                <a:spcPts val="1875"/>
              </a:lnSpc>
              <a:spcBef>
                <a:spcPts val="1125"/>
              </a:spcBef>
              <a:spcAft>
                <a:spcPts val="1500"/>
              </a:spcAft>
              <a:buFontTx/>
              <a:buChar char="-"/>
            </a:pPr>
            <a:r>
              <a:rPr lang="es-ES" b="0" i="0">
                <a:solidFill>
                  <a:srgbClr val="212529"/>
                </a:solidFill>
                <a:effectLst/>
                <a:latin typeface="open_sansregular"/>
              </a:rPr>
              <a:t>Una vez obtenida esta información, es el momento de </a:t>
            </a:r>
            <a:r>
              <a:rPr lang="es-ES" b="1" i="0">
                <a:solidFill>
                  <a:srgbClr val="212529"/>
                </a:solidFill>
                <a:effectLst/>
                <a:latin typeface="open_sansregular"/>
              </a:rPr>
              <a:t>realizar una llamada telefónica al cliente, haciéndose pasar por su banco, una empresa de mensajería o un servicio técnico para utilizar la información anterior y que su víctima confíe en él.</a:t>
            </a:r>
            <a:r>
              <a:rPr lang="es-ES" b="0" i="0">
                <a:solidFill>
                  <a:srgbClr val="212529"/>
                </a:solidFill>
                <a:effectLst/>
                <a:latin typeface="open_sansregular"/>
              </a:rPr>
              <a:t> </a:t>
            </a:r>
          </a:p>
          <a:p>
            <a:pPr marL="171450" indent="-171450" algn="l">
              <a:lnSpc>
                <a:spcPts val="1875"/>
              </a:lnSpc>
              <a:spcBef>
                <a:spcPts val="1125"/>
              </a:spcBef>
              <a:spcAft>
                <a:spcPts val="1500"/>
              </a:spcAft>
              <a:buFontTx/>
              <a:buChar char="-"/>
            </a:pPr>
            <a:r>
              <a:rPr lang="es-ES" b="0" i="0">
                <a:solidFill>
                  <a:srgbClr val="212529"/>
                </a:solidFill>
                <a:effectLst/>
                <a:latin typeface="open_sansregular"/>
              </a:rPr>
              <a:t>Tras esto, tratará de obtener más información, conseguir que el usuario instale algún malware en su equipo o realice algún tipo de pago.</a:t>
            </a:r>
          </a:p>
          <a:p>
            <a:pPr marL="0" marR="0" indent="0" algn="just" defTabSz="914400" rtl="0" eaLnBrk="1" fontAlgn="auto" latinLnBrk="0" hangingPunct="1">
              <a:lnSpc>
                <a:spcPct val="100000"/>
              </a:lnSpc>
              <a:spcBef>
                <a:spcPts val="0"/>
              </a:spcBef>
              <a:spcAft>
                <a:spcPts val="0"/>
              </a:spcAft>
              <a:buClrTx/>
              <a:buSzTx/>
              <a:buFontTx/>
              <a:buNone/>
              <a:tabLst/>
              <a:defRPr/>
            </a:pPr>
            <a:endParaRPr lang="es-ES" sz="1000" kern="1200" baseline="0" noProof="0">
              <a:solidFill>
                <a:schemeClr val="tx1"/>
              </a:solidFill>
              <a:latin typeface="+mn-lt"/>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s-ES" sz="1000" kern="1200" baseline="0" noProof="0">
                <a:solidFill>
                  <a:schemeClr val="tx1"/>
                </a:solidFill>
                <a:latin typeface="+mn-lt"/>
              </a:rPr>
              <a:t>Recordar algunas acciones que pueden </a:t>
            </a:r>
            <a:r>
              <a:rPr lang="es-ES" sz="1000" kern="1200" baseline="0" noProof="0" err="1">
                <a:solidFill>
                  <a:schemeClr val="tx1"/>
                </a:solidFill>
                <a:latin typeface="+mn-lt"/>
              </a:rPr>
              <a:t>ajudar</a:t>
            </a:r>
            <a:r>
              <a:rPr lang="es-ES" sz="1000" kern="1200" baseline="0" noProof="0">
                <a:solidFill>
                  <a:schemeClr val="tx1"/>
                </a:solidFill>
                <a:latin typeface="+mn-lt"/>
              </a:rPr>
              <a:t> a no caer en el </a:t>
            </a:r>
            <a:r>
              <a:rPr lang="es-ES" sz="1000" kern="1200" baseline="0" noProof="0" err="1">
                <a:solidFill>
                  <a:schemeClr val="tx1"/>
                </a:solidFill>
                <a:latin typeface="+mn-lt"/>
              </a:rPr>
              <a:t>Vishing</a:t>
            </a:r>
            <a:r>
              <a:rPr lang="es-ES" sz="1000" kern="1200" baseline="0" noProof="0">
                <a:solidFill>
                  <a:schemeClr val="tx1"/>
                </a:solidFill>
                <a:latin typeface="+mn-lt"/>
              </a:rPr>
              <a:t>:</a:t>
            </a:r>
          </a:p>
          <a:p>
            <a:pPr algn="l"/>
            <a:r>
              <a:rPr lang="es-ES" b="1" i="0">
                <a:solidFill>
                  <a:srgbClr val="212529"/>
                </a:solidFill>
                <a:effectLst/>
                <a:latin typeface="open_sansregular"/>
              </a:rPr>
              <a:t>1.Verificar la identidad del remitente.</a:t>
            </a:r>
            <a:r>
              <a:rPr lang="es-ES" b="0" i="0">
                <a:solidFill>
                  <a:srgbClr val="212529"/>
                </a:solidFill>
                <a:effectLst/>
                <a:latin typeface="open_sansregular"/>
              </a:rPr>
              <a:t> Si nos aparece un número desconocido en la pantalla de nuestro teléfono, una alerta de spam o no nos convence, siempre podemos comprobar el número de teléfono en Google para ver si está relacionado con algún tipo de fraude.</a:t>
            </a:r>
          </a:p>
          <a:p>
            <a:pPr algn="l"/>
            <a:r>
              <a:rPr lang="es-ES" b="0" i="0">
                <a:solidFill>
                  <a:srgbClr val="212529"/>
                </a:solidFill>
                <a:effectLst/>
                <a:latin typeface="open_sansregular"/>
              </a:rPr>
              <a:t>2.</a:t>
            </a:r>
            <a:r>
              <a:rPr lang="es-ES" b="1" i="0">
                <a:solidFill>
                  <a:srgbClr val="212529"/>
                </a:solidFill>
                <a:effectLst/>
                <a:latin typeface="open_sansregular"/>
              </a:rPr>
              <a:t>No hacer clic ni seguir sus indicaciones.</a:t>
            </a:r>
            <a:r>
              <a:rPr lang="es-ES" b="0" i="0">
                <a:solidFill>
                  <a:srgbClr val="212529"/>
                </a:solidFill>
                <a:effectLst/>
                <a:latin typeface="open_sansregular"/>
              </a:rPr>
              <a:t> Es común que los atacantes se sirvan de mensajes y correos automatizados para engañar a sus víctimas o conseguir que descarguen algún malware.</a:t>
            </a:r>
          </a:p>
          <a:p>
            <a:pPr algn="l"/>
            <a:r>
              <a:rPr lang="es-ES" b="0" i="0">
                <a:solidFill>
                  <a:srgbClr val="212529"/>
                </a:solidFill>
                <a:effectLst/>
                <a:latin typeface="open_sansregular"/>
              </a:rPr>
              <a:t>3. </a:t>
            </a:r>
            <a:r>
              <a:rPr lang="es-ES" b="1" i="0">
                <a:solidFill>
                  <a:srgbClr val="212529"/>
                </a:solidFill>
                <a:effectLst/>
                <a:latin typeface="open_sansregular"/>
              </a:rPr>
              <a:t>No facilitar nunca información personal.</a:t>
            </a:r>
            <a:r>
              <a:rPr lang="es-ES" b="0" i="0">
                <a:solidFill>
                  <a:srgbClr val="212529"/>
                </a:solidFill>
                <a:effectLst/>
                <a:latin typeface="open_sansregular"/>
              </a:rPr>
              <a:t> Aunque no estemos seguros de si se trata de un fraude, nunca deberemos compartir nuestros datos con un desconocido.</a:t>
            </a:r>
          </a:p>
          <a:p>
            <a:pPr marL="0" marR="0" indent="0" algn="just" defTabSz="914400" rtl="0" eaLnBrk="1" fontAlgn="auto" latinLnBrk="0" hangingPunct="1">
              <a:lnSpc>
                <a:spcPct val="100000"/>
              </a:lnSpc>
              <a:spcBef>
                <a:spcPts val="0"/>
              </a:spcBef>
              <a:spcAft>
                <a:spcPts val="0"/>
              </a:spcAft>
              <a:buClrTx/>
              <a:buSzTx/>
              <a:buFontTx/>
              <a:buNone/>
              <a:tabLst/>
              <a:defRPr/>
            </a:pPr>
            <a:endParaRPr lang="es-ES" sz="1000" kern="1200" baseline="0" noProof="0">
              <a:solidFill>
                <a:schemeClr val="tx1"/>
              </a:solidFill>
              <a:latin typeface="+mn-lt"/>
            </a:endParaRPr>
          </a:p>
          <a:p>
            <a:endParaRPr lang="es-ES"/>
          </a:p>
        </p:txBody>
      </p:sp>
      <p:sp>
        <p:nvSpPr>
          <p:cNvPr id="4" name="Marcador de número de diapositiva 3">
            <a:extLst>
              <a:ext uri="{FF2B5EF4-FFF2-40B4-BE49-F238E27FC236}">
                <a16:creationId xmlns:a16="http://schemas.microsoft.com/office/drawing/2014/main" id="{F882F501-0A4F-5DE9-A9CB-F00C341E8A41}"/>
              </a:ext>
            </a:extLst>
          </p:cNvPr>
          <p:cNvSpPr>
            <a:spLocks noGrp="1"/>
          </p:cNvSpPr>
          <p:nvPr>
            <p:ph type="sldNum" sz="quarter" idx="5"/>
          </p:nvPr>
        </p:nvSpPr>
        <p:spPr/>
        <p:txBody>
          <a:bodyPr/>
          <a:lstStyle/>
          <a:p>
            <a:fld id="{B6D73774-A5A6-4C6F-AFF2-9E7B28497BC5}" type="slidenum">
              <a:rPr lang="es-ES" smtClean="0"/>
              <a:t>12</a:t>
            </a:fld>
            <a:endParaRPr lang="es-ES"/>
          </a:p>
        </p:txBody>
      </p:sp>
    </p:spTree>
    <p:extLst>
      <p:ext uri="{BB962C8B-B14F-4D97-AF65-F5344CB8AC3E}">
        <p14:creationId xmlns:p14="http://schemas.microsoft.com/office/powerpoint/2010/main" val="20647421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9746C-6A12-22F1-6A32-A1C9D9F7F52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26F492B-E45C-D7BB-F61E-9D65D8A7EC8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AF202BD-B87E-9506-F3C2-96B25D28B3B3}"/>
              </a:ext>
            </a:extLst>
          </p:cNvPr>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ES" sz="1000" kern="1200">
                <a:solidFill>
                  <a:schemeClr val="tx1"/>
                </a:solidFill>
                <a:latin typeface="+mn-lt"/>
              </a:rPr>
              <a:t>Una vez comentado el concepto del </a:t>
            </a:r>
            <a:r>
              <a:rPr lang="es-ES" sz="1000" kern="1200" err="1">
                <a:solidFill>
                  <a:schemeClr val="tx1"/>
                </a:solidFill>
                <a:latin typeface="+mn-lt"/>
              </a:rPr>
              <a:t>Vishing</a:t>
            </a:r>
            <a:r>
              <a:rPr lang="es-ES" sz="1000" kern="1200">
                <a:solidFill>
                  <a:schemeClr val="tx1"/>
                </a:solidFill>
                <a:latin typeface="+mn-lt"/>
              </a:rPr>
              <a:t> aprovechar esta diapositiva para entrar en detalle de los principales fraudes realizados per este método.</a:t>
            </a:r>
          </a:p>
          <a:p>
            <a:pPr marL="0" marR="0" indent="0" algn="just" defTabSz="914400" rtl="0" eaLnBrk="1" fontAlgn="auto" latinLnBrk="0" hangingPunct="1">
              <a:lnSpc>
                <a:spcPct val="100000"/>
              </a:lnSpc>
              <a:spcBef>
                <a:spcPts val="0"/>
              </a:spcBef>
              <a:spcAft>
                <a:spcPts val="0"/>
              </a:spcAft>
              <a:buClrTx/>
              <a:buSzTx/>
              <a:buFontTx/>
              <a:buNone/>
              <a:tabLst/>
              <a:defRPr/>
            </a:pPr>
            <a:r>
              <a:rPr lang="es-ES" sz="1000" kern="1200">
                <a:solidFill>
                  <a:schemeClr val="tx1"/>
                </a:solidFill>
                <a:latin typeface="+mn-lt"/>
              </a:rPr>
              <a:t>Todos tienen unos elementos comunes que se repiten y un objetivo común que es la obtención de datos sensibles para cometer el fraude.</a:t>
            </a:r>
          </a:p>
          <a:p>
            <a:pPr marL="0" marR="0" indent="0" algn="l" defTabSz="914400" rtl="0" eaLnBrk="1" fontAlgn="auto" latinLnBrk="0" hangingPunct="1">
              <a:lnSpc>
                <a:spcPct val="100000"/>
              </a:lnSpc>
              <a:spcBef>
                <a:spcPts val="0"/>
              </a:spcBef>
              <a:spcAft>
                <a:spcPts val="0"/>
              </a:spcAft>
              <a:buClrTx/>
              <a:buSzTx/>
              <a:buFontTx/>
              <a:buNone/>
              <a:tabLst/>
              <a:defRPr/>
            </a:pPr>
            <a:r>
              <a:rPr lang="es-ES" sz="1000" kern="1200">
                <a:solidFill>
                  <a:schemeClr val="tx1"/>
                </a:solidFill>
                <a:latin typeface="+mn-lt"/>
              </a:rPr>
              <a:t>- Todos empiezan con una llamad en la que intentan generar confianza, suplantando a una compañía con la que tenemos algún servicio contratado, nuestro gestor del banco, etc.</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s-ES" sz="1000" kern="1200">
                <a:solidFill>
                  <a:schemeClr val="tx1"/>
                </a:solidFill>
                <a:latin typeface="+mn-lt"/>
              </a:rPr>
              <a:t>En esta llamada es frecuente que se nos faciliten algún dato nuestro para efectuarla más creíble y ganarnos nuestra confianza.</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s-ES" sz="1000" kern="1200">
                <a:solidFill>
                  <a:schemeClr val="tx1"/>
                </a:solidFill>
                <a:latin typeface="+mn-lt"/>
              </a:rPr>
              <a:t>El nivel de confianza creado entre los </a:t>
            </a:r>
            <a:r>
              <a:rPr lang="es-ES" sz="1000" kern="1200" err="1">
                <a:solidFill>
                  <a:schemeClr val="tx1"/>
                </a:solidFill>
                <a:latin typeface="+mn-lt"/>
              </a:rPr>
              <a:t>interlocutres</a:t>
            </a:r>
            <a:r>
              <a:rPr lang="es-ES" sz="1000" kern="1200">
                <a:solidFill>
                  <a:schemeClr val="tx1"/>
                </a:solidFill>
                <a:latin typeface="+mn-lt"/>
              </a:rPr>
              <a:t> crea el clima ideal para que nos sintamos seguros y bajemos la guardia respecto a facilitar datos sensibles.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s-ES" sz="1000" kern="1200">
                <a:solidFill>
                  <a:schemeClr val="tx1"/>
                </a:solidFill>
                <a:latin typeface="+mn-lt"/>
              </a:rPr>
              <a:t>La finalidad es obtener datos sensibles como datos bancarios, datos de tarjetas, etc…</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s-ES" sz="1000" kern="1200">
              <a:solidFill>
                <a:schemeClr val="tx1"/>
              </a:solidFill>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b="1" u="sng"/>
              <a:t>Principales ejemplos de </a:t>
            </a:r>
            <a:r>
              <a:rPr lang="es-ES" b="1" u="sng" err="1"/>
              <a:t>Vishing</a:t>
            </a:r>
            <a:endParaRPr lang="es-ES" b="1" u="sng"/>
          </a:p>
          <a:p>
            <a:pPr marL="0" marR="0" indent="0" algn="l" defTabSz="914400" rtl="0" eaLnBrk="1" fontAlgn="auto" latinLnBrk="0" hangingPunct="1">
              <a:lnSpc>
                <a:spcPct val="100000"/>
              </a:lnSpc>
              <a:spcBef>
                <a:spcPts val="0"/>
              </a:spcBef>
              <a:spcAft>
                <a:spcPts val="0"/>
              </a:spcAft>
              <a:buClrTx/>
              <a:buSzTx/>
              <a:buFontTx/>
              <a:buNone/>
              <a:tabLst/>
              <a:defRPr/>
            </a:pPr>
            <a:r>
              <a:rPr lang="es-ES" b="0" u="none"/>
              <a:t>Explicar con detalle las particularidades de los 5 ejemplos de </a:t>
            </a:r>
            <a:r>
              <a:rPr lang="es-ES" b="0" u="none" err="1"/>
              <a:t>Vishing</a:t>
            </a:r>
            <a:r>
              <a:rPr lang="es-ES" b="0" u="none"/>
              <a:t> detallados en la diapositiva.</a:t>
            </a:r>
          </a:p>
          <a:p>
            <a:endParaRPr lang="es-ES"/>
          </a:p>
          <a:p>
            <a:pPr algn="l" fontAlgn="base">
              <a:spcBef>
                <a:spcPts val="1125"/>
              </a:spcBef>
              <a:spcAft>
                <a:spcPts val="1125"/>
              </a:spcAft>
              <a:buFont typeface="Arial" panose="020B0604020202020204" pitchFamily="34" charset="0"/>
              <a:buChar char="•"/>
            </a:pPr>
            <a:r>
              <a:rPr lang="es-ES" b="1" i="0">
                <a:solidFill>
                  <a:srgbClr val="231F20"/>
                </a:solidFill>
                <a:effectLst/>
                <a:latin typeface="inherit"/>
              </a:rPr>
              <a:t>Entidades bancarias</a:t>
            </a:r>
            <a:r>
              <a:rPr lang="es-ES" b="0" i="0">
                <a:solidFill>
                  <a:srgbClr val="231F20"/>
                </a:solidFill>
                <a:effectLst/>
                <a:latin typeface="inherit"/>
              </a:rPr>
              <a:t>: es habitual que se hagan pasar por un trabajador del banco para informar de una actividad sospechosa en tu cuenta. Y, con la excusa de poder asegurar que todo es correcto, te piden tu información personal.</a:t>
            </a:r>
          </a:p>
          <a:p>
            <a:pPr algn="l" fontAlgn="base">
              <a:spcBef>
                <a:spcPts val="1125"/>
              </a:spcBef>
              <a:spcAft>
                <a:spcPts val="1125"/>
              </a:spcAft>
              <a:buFont typeface="Arial" panose="020B0604020202020204" pitchFamily="34" charset="0"/>
              <a:buChar char="•"/>
            </a:pPr>
            <a:r>
              <a:rPr lang="es-ES" b="1" i="0">
                <a:solidFill>
                  <a:srgbClr val="231F20"/>
                </a:solidFill>
                <a:effectLst/>
                <a:latin typeface="inherit"/>
              </a:rPr>
              <a:t>Servicio técnico de la compañía telefónica</a:t>
            </a:r>
            <a:r>
              <a:rPr lang="es-ES" b="0" i="0">
                <a:solidFill>
                  <a:srgbClr val="231F20"/>
                </a:solidFill>
                <a:effectLst/>
                <a:latin typeface="inherit"/>
              </a:rPr>
              <a:t>: argumentando problemas con la conexión, te piden la información para poder solucionarlos y no dejarte sin servicio en tú móvil o en tu ordenador.</a:t>
            </a:r>
          </a:p>
          <a:p>
            <a:pPr algn="l" fontAlgn="base">
              <a:spcBef>
                <a:spcPts val="1125"/>
              </a:spcBef>
              <a:spcAft>
                <a:spcPts val="1125"/>
              </a:spcAft>
              <a:buFont typeface="Arial" panose="020B0604020202020204" pitchFamily="34" charset="0"/>
              <a:buChar char="•"/>
            </a:pPr>
            <a:r>
              <a:rPr lang="es-ES" b="1" i="0">
                <a:solidFill>
                  <a:srgbClr val="231F20"/>
                </a:solidFill>
                <a:effectLst/>
                <a:latin typeface="inherit"/>
              </a:rPr>
              <a:t>Luz y gas</a:t>
            </a:r>
            <a:r>
              <a:rPr lang="es-ES" b="0" i="0">
                <a:solidFill>
                  <a:srgbClr val="231F20"/>
                </a:solidFill>
                <a:effectLst/>
                <a:latin typeface="inherit"/>
              </a:rPr>
              <a:t>: los estafadores logran colarse en las bases de datos de las compañías y es entonces cuando llaman a los clientes, en muchas ocasiones amenazando con cortes de luz o gas por impagos en los recibos que solo se pueden solucionar si se transfiere una determinada cantidad de dinero inmediatamente.</a:t>
            </a:r>
          </a:p>
          <a:p>
            <a:pPr algn="l" fontAlgn="base">
              <a:spcBef>
                <a:spcPts val="1125"/>
              </a:spcBef>
              <a:spcAft>
                <a:spcPts val="1125"/>
              </a:spcAft>
              <a:buFont typeface="Arial" panose="020B0604020202020204" pitchFamily="34" charset="0"/>
              <a:buChar char="•"/>
            </a:pPr>
            <a:r>
              <a:rPr lang="es-ES" b="1" i="0">
                <a:solidFill>
                  <a:srgbClr val="231F20"/>
                </a:solidFill>
                <a:effectLst/>
                <a:latin typeface="inherit"/>
              </a:rPr>
              <a:t>Empresas de seguridad informática</a:t>
            </a:r>
            <a:r>
              <a:rPr lang="es-ES" b="0" i="0">
                <a:solidFill>
                  <a:srgbClr val="231F20"/>
                </a:solidFill>
                <a:effectLst/>
                <a:latin typeface="inherit"/>
              </a:rPr>
              <a:t>: alertan a la víctima de la presencia de un virus en su sistema y le piden a cambio de solucionar la incidencia que haga un pago a través de una plataforma que han creado ellos mismos para quedarse con sus datos bancarios.</a:t>
            </a:r>
          </a:p>
          <a:p>
            <a:pPr algn="l" fontAlgn="base">
              <a:spcBef>
                <a:spcPts val="1125"/>
              </a:spcBef>
              <a:spcAft>
                <a:spcPts val="1125"/>
              </a:spcAft>
              <a:buFont typeface="Arial" panose="020B0604020202020204" pitchFamily="34" charset="0"/>
              <a:buChar char="•"/>
            </a:pPr>
            <a:r>
              <a:rPr lang="es-ES" b="1" i="0">
                <a:solidFill>
                  <a:srgbClr val="231F20"/>
                </a:solidFill>
                <a:effectLst/>
                <a:latin typeface="inherit"/>
              </a:rPr>
              <a:t>Préstamos e inversiones</a:t>
            </a:r>
            <a:r>
              <a:rPr lang="es-ES" b="0" i="0">
                <a:solidFill>
                  <a:srgbClr val="231F20"/>
                </a:solidFill>
                <a:effectLst/>
                <a:latin typeface="inherit"/>
              </a:rPr>
              <a:t>: si recibes una oferta económica demasiado buena para ser real, sospecha. Algunos ejemplos son miles de euros a cambio de una pequeña inversión o la condonación de todas tus deudas.</a:t>
            </a:r>
          </a:p>
          <a:p>
            <a:pPr algn="l" fontAlgn="base">
              <a:spcBef>
                <a:spcPts val="1125"/>
              </a:spcBef>
              <a:spcAft>
                <a:spcPts val="1125"/>
              </a:spcAft>
              <a:buFont typeface="Arial" panose="020B0604020202020204" pitchFamily="34" charset="0"/>
              <a:buChar char="•"/>
            </a:pPr>
            <a:r>
              <a:rPr lang="es-ES" b="1" i="0">
                <a:solidFill>
                  <a:srgbClr val="231F20"/>
                </a:solidFill>
                <a:effectLst/>
                <a:latin typeface="inherit"/>
              </a:rPr>
              <a:t>Seguridad Social o Hacienda</a:t>
            </a:r>
            <a:r>
              <a:rPr lang="es-ES" b="0" i="0">
                <a:solidFill>
                  <a:srgbClr val="231F20"/>
                </a:solidFill>
                <a:effectLst/>
                <a:latin typeface="inherit"/>
              </a:rPr>
              <a:t>: estos engaños se dirigen principalmente a personas mayores y en ellos los delincuentes se hacen pasar por estas instituciones para obtener fácilmente los datos de sus víctimas.</a:t>
            </a:r>
          </a:p>
          <a:p>
            <a:pPr algn="l" fontAlgn="base">
              <a:spcBef>
                <a:spcPts val="1125"/>
              </a:spcBef>
              <a:spcAft>
                <a:spcPts val="1125"/>
              </a:spcAft>
              <a:buFont typeface="Arial" panose="020B0604020202020204" pitchFamily="34" charset="0"/>
              <a:buChar char="•"/>
            </a:pPr>
            <a:r>
              <a:rPr lang="es-ES" b="1" i="0">
                <a:solidFill>
                  <a:srgbClr val="231F20"/>
                </a:solidFill>
                <a:effectLst/>
                <a:latin typeface="inherit"/>
              </a:rPr>
              <a:t>Familiares en peligro</a:t>
            </a:r>
            <a:r>
              <a:rPr lang="es-ES" b="0" i="0">
                <a:solidFill>
                  <a:srgbClr val="231F20"/>
                </a:solidFill>
                <a:effectLst/>
                <a:latin typeface="inherit"/>
              </a:rPr>
              <a:t>: es una de las modalidades de </a:t>
            </a:r>
            <a:r>
              <a:rPr lang="es-ES" b="0" i="0" err="1">
                <a:solidFill>
                  <a:srgbClr val="231F20"/>
                </a:solidFill>
                <a:effectLst/>
                <a:latin typeface="inherit"/>
              </a:rPr>
              <a:t>vishing</a:t>
            </a:r>
            <a:r>
              <a:rPr lang="es-ES" b="0" i="0">
                <a:solidFill>
                  <a:srgbClr val="231F20"/>
                </a:solidFill>
                <a:effectLst/>
                <a:latin typeface="inherit"/>
              </a:rPr>
              <a:t> más extremas, que consiste en asustar al destinatario contándole que un familiar o alguien muy cercano tiene problemas y necesita de forma urgente que se realice una transferencia. Es tal la sensación de urgencia que consiguen crear, que a la víctima no le da tiempo a comprobar por sí misma si su ser querido necesita ayuda de verdad.</a:t>
            </a:r>
          </a:p>
          <a:p>
            <a:pPr marL="0" marR="0" indent="0" algn="just" defTabSz="914400" rtl="0" eaLnBrk="1" fontAlgn="auto" latinLnBrk="0" hangingPunct="1">
              <a:lnSpc>
                <a:spcPct val="100000"/>
              </a:lnSpc>
              <a:spcBef>
                <a:spcPts val="0"/>
              </a:spcBef>
              <a:spcAft>
                <a:spcPts val="0"/>
              </a:spcAft>
              <a:buClrTx/>
              <a:buSzTx/>
              <a:buFontTx/>
              <a:buNone/>
              <a:tabLst/>
              <a:defRPr/>
            </a:pPr>
            <a:endParaRPr lang="es-ES" sz="1000" kern="1200">
              <a:solidFill>
                <a:schemeClr val="tx1"/>
              </a:solidFill>
              <a:latin typeface="+mn-lt"/>
              <a:ea typeface="+mn-ea"/>
              <a:cs typeface="+mn-cs"/>
            </a:endParaRPr>
          </a:p>
          <a:p>
            <a:endParaRPr lang="es-ES"/>
          </a:p>
        </p:txBody>
      </p:sp>
      <p:sp>
        <p:nvSpPr>
          <p:cNvPr id="4" name="Marcador de número de diapositiva 3">
            <a:extLst>
              <a:ext uri="{FF2B5EF4-FFF2-40B4-BE49-F238E27FC236}">
                <a16:creationId xmlns:a16="http://schemas.microsoft.com/office/drawing/2014/main" id="{93BF4D81-10FD-DC5A-5DDF-3821E1E8F26D}"/>
              </a:ext>
            </a:extLst>
          </p:cNvPr>
          <p:cNvSpPr>
            <a:spLocks noGrp="1"/>
          </p:cNvSpPr>
          <p:nvPr>
            <p:ph type="sldNum" sz="quarter" idx="5"/>
          </p:nvPr>
        </p:nvSpPr>
        <p:spPr/>
        <p:txBody>
          <a:bodyPr/>
          <a:lstStyle/>
          <a:p>
            <a:fld id="{B6D73774-A5A6-4C6F-AFF2-9E7B28497BC5}" type="slidenum">
              <a:rPr lang="es-ES" smtClean="0"/>
              <a:t>13</a:t>
            </a:fld>
            <a:endParaRPr lang="es-ES"/>
          </a:p>
        </p:txBody>
      </p:sp>
    </p:spTree>
    <p:extLst>
      <p:ext uri="{BB962C8B-B14F-4D97-AF65-F5344CB8AC3E}">
        <p14:creationId xmlns:p14="http://schemas.microsoft.com/office/powerpoint/2010/main" val="8288511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9746C-6A12-22F1-6A32-A1C9D9F7F52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26F492B-E45C-D7BB-F61E-9D65D8A7EC8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AF202BD-B87E-9506-F3C2-96B25D28B3B3}"/>
              </a:ext>
            </a:extLst>
          </p:cNvPr>
          <p:cNvSpPr>
            <a:spLocks noGrp="1"/>
          </p:cNvSpPr>
          <p:nvPr>
            <p:ph type="body" idx="1"/>
          </p:nvPr>
        </p:nvSpPr>
        <p:spPr/>
        <p:txBody>
          <a:bodyPr/>
          <a:lstStyle/>
          <a:p>
            <a:pPr marL="0" marR="0" lvl="0" indent="0" algn="l" defTabSz="765353" rtl="0" eaLnBrk="1" fontAlgn="auto" latinLnBrk="0" hangingPunct="1">
              <a:lnSpc>
                <a:spcPct val="100000"/>
              </a:lnSpc>
              <a:spcBef>
                <a:spcPts val="0"/>
              </a:spcBef>
              <a:spcAft>
                <a:spcPts val="0"/>
              </a:spcAft>
              <a:buClrTx/>
              <a:buSzTx/>
              <a:buFontTx/>
              <a:buNone/>
              <a:tabLst/>
              <a:defRPr/>
            </a:pPr>
            <a:r>
              <a:rPr lang="es-ES" b="0" i="0">
                <a:solidFill>
                  <a:srgbClr val="666666"/>
                </a:solidFill>
                <a:effectLst/>
                <a:latin typeface="OpenSans"/>
              </a:rPr>
              <a:t>En esta diapositiva explicaremos dos de los métodos más habituales de fraude por </a:t>
            </a:r>
            <a:r>
              <a:rPr lang="es-ES" b="0" i="0" err="1">
                <a:solidFill>
                  <a:srgbClr val="666666"/>
                </a:solidFill>
                <a:effectLst/>
                <a:latin typeface="OpenSans"/>
              </a:rPr>
              <a:t>Vishing</a:t>
            </a:r>
            <a:r>
              <a:rPr lang="es-ES" b="0" i="0">
                <a:solidFill>
                  <a:srgbClr val="666666"/>
                </a:solidFill>
                <a:effectLst/>
                <a:latin typeface="OpenSans"/>
              </a:rPr>
              <a:t> que es suplantando a la Entidad financiera o a un Hijo o familiar en apuros.</a:t>
            </a:r>
          </a:p>
          <a:p>
            <a:pPr marL="0" marR="0" lvl="0" indent="0" algn="l" defTabSz="765353" rtl="0" eaLnBrk="1" fontAlgn="auto" latinLnBrk="0" hangingPunct="1">
              <a:lnSpc>
                <a:spcPct val="100000"/>
              </a:lnSpc>
              <a:spcBef>
                <a:spcPts val="0"/>
              </a:spcBef>
              <a:spcAft>
                <a:spcPts val="0"/>
              </a:spcAft>
              <a:buClrTx/>
              <a:buSzTx/>
              <a:buFontTx/>
              <a:buNone/>
              <a:tabLst/>
              <a:defRPr/>
            </a:pPr>
            <a:r>
              <a:rPr lang="es-ES" b="0" i="0">
                <a:solidFill>
                  <a:srgbClr val="666666"/>
                </a:solidFill>
                <a:effectLst/>
                <a:latin typeface="OpenSans"/>
              </a:rPr>
              <a:t>En el fraudulento arte de la suplantación de la identidad, </a:t>
            </a:r>
            <a:r>
              <a:rPr lang="es-ES" b="1" i="0">
                <a:solidFill>
                  <a:srgbClr val="666666"/>
                </a:solidFill>
                <a:effectLst/>
                <a:latin typeface="OpenSans-Bold"/>
              </a:rPr>
              <a:t>lo más importante es ser lo más persuasivo posible</a:t>
            </a:r>
            <a:r>
              <a:rPr lang="es-ES" b="0" i="0">
                <a:solidFill>
                  <a:srgbClr val="666666"/>
                </a:solidFill>
                <a:effectLst/>
                <a:latin typeface="OpenSans"/>
              </a:rPr>
              <a:t>. Los cibercriminales saben que cuanto más complejo sea el ataque, más realista parecerá a ojos de la víctima y más fácil será que esta caiga en la trampa.</a:t>
            </a:r>
            <a:endParaRPr lang="es-ES"/>
          </a:p>
          <a:p>
            <a:endParaRPr lang="es-ES"/>
          </a:p>
          <a:p>
            <a:r>
              <a:rPr lang="es-ES" b="1" u="sng"/>
              <a:t>Ejemplo Entidad financiera.</a:t>
            </a:r>
            <a:br>
              <a:rPr lang="es-ES" b="0" i="0">
                <a:solidFill>
                  <a:srgbClr val="666666"/>
                </a:solidFill>
                <a:effectLst/>
                <a:latin typeface="OpenSans"/>
              </a:rPr>
            </a:br>
            <a:r>
              <a:rPr lang="es-ES" b="0" i="0">
                <a:solidFill>
                  <a:srgbClr val="666666"/>
                </a:solidFill>
                <a:effectLst/>
                <a:latin typeface="OpenSans"/>
              </a:rPr>
              <a:t>Algunos ejemplos de llamadas que puede realizar desde un banco:</a:t>
            </a:r>
          </a:p>
          <a:p>
            <a:pPr algn="l" fontAlgn="base">
              <a:buFont typeface="Arial" panose="020B0604020202020204" pitchFamily="34" charset="0"/>
              <a:buChar char="•"/>
            </a:pPr>
            <a:r>
              <a:rPr lang="es-ES" b="0" i="0">
                <a:solidFill>
                  <a:srgbClr val="666666"/>
                </a:solidFill>
                <a:effectLst/>
                <a:latin typeface="OpenSans"/>
              </a:rPr>
              <a:t>Citarte para una entrevista.</a:t>
            </a:r>
          </a:p>
          <a:p>
            <a:pPr algn="l" fontAlgn="base">
              <a:buFont typeface="Arial" panose="020B0604020202020204" pitchFamily="34" charset="0"/>
              <a:buChar char="•"/>
            </a:pPr>
            <a:r>
              <a:rPr lang="es-ES" b="0" i="0">
                <a:solidFill>
                  <a:srgbClr val="666666"/>
                </a:solidFill>
                <a:effectLst/>
                <a:latin typeface="OpenSans"/>
              </a:rPr>
              <a:t>Confirmar por seguridad si has realizado una operación desde tu banca online.</a:t>
            </a:r>
          </a:p>
          <a:p>
            <a:pPr algn="l" fontAlgn="base">
              <a:buFont typeface="Arial" panose="020B0604020202020204" pitchFamily="34" charset="0"/>
              <a:buChar char="•"/>
            </a:pPr>
            <a:r>
              <a:rPr lang="es-ES" b="0" i="0">
                <a:solidFill>
                  <a:srgbClr val="666666"/>
                </a:solidFill>
                <a:effectLst/>
                <a:latin typeface="OpenSans"/>
              </a:rPr>
              <a:t>Avisarte que tienes una tarjeta pendiente de recoger en la oficina.</a:t>
            </a:r>
          </a:p>
          <a:p>
            <a:endParaRPr lang="es-ES"/>
          </a:p>
          <a:p>
            <a:pPr algn="l" fontAlgn="base">
              <a:buNone/>
            </a:pPr>
            <a:r>
              <a:rPr lang="es-ES" b="0" i="0">
                <a:solidFill>
                  <a:srgbClr val="333333"/>
                </a:solidFill>
                <a:effectLst/>
                <a:latin typeface="OpenSans-Bold"/>
              </a:rPr>
              <a:t>¿Pueden hacerse pasar por un empleado de mi entidad financiera y llamarme?</a:t>
            </a:r>
          </a:p>
          <a:p>
            <a:pPr algn="l" fontAlgn="base">
              <a:buNone/>
            </a:pPr>
            <a:r>
              <a:rPr lang="es-ES" b="1" i="0">
                <a:solidFill>
                  <a:srgbClr val="666666"/>
                </a:solidFill>
                <a:effectLst/>
                <a:latin typeface="OpenSans-Bold"/>
              </a:rPr>
              <a:t>Sí, las llamadas fraudulentas (</a:t>
            </a:r>
            <a:r>
              <a:rPr lang="es-ES" b="1" i="0" err="1">
                <a:solidFill>
                  <a:srgbClr val="666666"/>
                </a:solidFill>
                <a:effectLst/>
                <a:latin typeface="OpenSans-Bold"/>
              </a:rPr>
              <a:t>vishing</a:t>
            </a:r>
            <a:r>
              <a:rPr lang="es-ES" b="1" i="0">
                <a:solidFill>
                  <a:srgbClr val="666666"/>
                </a:solidFill>
                <a:effectLst/>
                <a:latin typeface="OpenSans-Bold"/>
              </a:rPr>
              <a:t>) están a la orden del día.</a:t>
            </a:r>
            <a:br>
              <a:rPr lang="es-ES" b="0" i="0">
                <a:solidFill>
                  <a:srgbClr val="666666"/>
                </a:solidFill>
                <a:effectLst/>
                <a:latin typeface="OpenSans"/>
              </a:rPr>
            </a:br>
            <a:r>
              <a:rPr lang="es-ES" b="0" i="0">
                <a:solidFill>
                  <a:srgbClr val="666666"/>
                </a:solidFill>
                <a:effectLst/>
                <a:latin typeface="OpenSans"/>
              </a:rPr>
              <a:t>Los </a:t>
            </a:r>
            <a:r>
              <a:rPr lang="es-ES" b="0" i="0" err="1">
                <a:solidFill>
                  <a:srgbClr val="666666"/>
                </a:solidFill>
                <a:effectLst/>
                <a:latin typeface="OpenSans"/>
              </a:rPr>
              <a:t>ciberdelincuentes</a:t>
            </a:r>
            <a:r>
              <a:rPr lang="es-ES" b="0" i="0">
                <a:solidFill>
                  <a:srgbClr val="666666"/>
                </a:solidFill>
                <a:effectLst/>
                <a:latin typeface="OpenSans"/>
              </a:rPr>
              <a:t> sofistican cada vez más sus argumentos para engañar. Algunas estrategias que utilizan son:</a:t>
            </a:r>
          </a:p>
          <a:p>
            <a:pPr algn="l" fontAlgn="base">
              <a:buFont typeface="Arial" panose="020B0604020202020204" pitchFamily="34" charset="0"/>
              <a:buChar char="•"/>
            </a:pPr>
            <a:r>
              <a:rPr lang="es-ES" b="1" i="0">
                <a:solidFill>
                  <a:srgbClr val="666666"/>
                </a:solidFill>
                <a:effectLst/>
                <a:latin typeface="OpenSans-Bold"/>
              </a:rPr>
              <a:t>Suplantar el teléfono llamante</a:t>
            </a:r>
            <a:r>
              <a:rPr lang="es-ES" b="0" i="0">
                <a:solidFill>
                  <a:srgbClr val="666666"/>
                </a:solidFill>
                <a:effectLst/>
                <a:latin typeface="OpenSans"/>
              </a:rPr>
              <a:t> (</a:t>
            </a:r>
            <a:r>
              <a:rPr lang="es-ES" b="0" i="0" err="1">
                <a:solidFill>
                  <a:srgbClr val="666666"/>
                </a:solidFill>
                <a:effectLst/>
                <a:latin typeface="OpenSans"/>
              </a:rPr>
              <a:t>Caller</a:t>
            </a:r>
            <a:r>
              <a:rPr lang="es-ES" b="0" i="0">
                <a:solidFill>
                  <a:srgbClr val="666666"/>
                </a:solidFill>
                <a:effectLst/>
                <a:latin typeface="OpenSans"/>
              </a:rPr>
              <a:t> ID </a:t>
            </a:r>
            <a:r>
              <a:rPr lang="es-ES" b="0" i="0" err="1">
                <a:solidFill>
                  <a:srgbClr val="666666"/>
                </a:solidFill>
                <a:effectLst/>
                <a:latin typeface="OpenSans"/>
              </a:rPr>
              <a:t>Spoofing</a:t>
            </a:r>
            <a:r>
              <a:rPr lang="es-ES" b="0" i="0">
                <a:solidFill>
                  <a:srgbClr val="666666"/>
                </a:solidFill>
                <a:effectLst/>
                <a:latin typeface="OpenSans"/>
              </a:rPr>
              <a:t>) para que sea el mismo que el de nuestro centro de atención al cliente.</a:t>
            </a:r>
          </a:p>
          <a:p>
            <a:pPr algn="l" fontAlgn="base">
              <a:buFont typeface="Arial" panose="020B0604020202020204" pitchFamily="34" charset="0"/>
              <a:buChar char="•"/>
            </a:pPr>
            <a:r>
              <a:rPr lang="es-ES" b="1" i="0">
                <a:solidFill>
                  <a:srgbClr val="666666"/>
                </a:solidFill>
                <a:effectLst/>
                <a:latin typeface="OpenSans-Bold"/>
              </a:rPr>
              <a:t>Conocer cómo funciona la banca electrónica</a:t>
            </a:r>
            <a:r>
              <a:rPr lang="es-ES" b="0" i="0">
                <a:solidFill>
                  <a:srgbClr val="666666"/>
                </a:solidFill>
                <a:effectLst/>
                <a:latin typeface="OpenSans"/>
              </a:rPr>
              <a:t> y por tanto guiarte por los menús para conseguir su objetivo.</a:t>
            </a:r>
          </a:p>
          <a:p>
            <a:pPr algn="l" fontAlgn="base">
              <a:buFont typeface="Arial" panose="020B0604020202020204" pitchFamily="34" charset="0"/>
              <a:buChar char="•"/>
            </a:pPr>
            <a:r>
              <a:rPr lang="es-ES" b="1" i="0">
                <a:solidFill>
                  <a:srgbClr val="666666"/>
                </a:solidFill>
                <a:effectLst/>
                <a:latin typeface="OpenSans-Bold"/>
              </a:rPr>
              <a:t>Utilizar argumentos convincentes</a:t>
            </a:r>
            <a:r>
              <a:rPr lang="es-ES" b="0" i="0">
                <a:solidFill>
                  <a:srgbClr val="666666"/>
                </a:solidFill>
                <a:effectLst/>
                <a:latin typeface="OpenSans"/>
              </a:rPr>
              <a:t> como por ejemplo ayudarte a retroceder un supuesto cargo fraudulento.</a:t>
            </a:r>
          </a:p>
          <a:p>
            <a:pPr algn="l" fontAlgn="base">
              <a:buFont typeface="Arial" panose="020B0604020202020204" pitchFamily="34" charset="0"/>
              <a:buChar char="•"/>
            </a:pPr>
            <a:endParaRPr lang="es-ES" b="0" i="0">
              <a:solidFill>
                <a:srgbClr val="666666"/>
              </a:solidFill>
              <a:effectLst/>
              <a:latin typeface="OpenSans"/>
            </a:endParaRPr>
          </a:p>
          <a:p>
            <a:pPr algn="l" fontAlgn="base">
              <a:buNone/>
            </a:pPr>
            <a:r>
              <a:rPr lang="es-ES" b="0" i="0">
                <a:solidFill>
                  <a:srgbClr val="333333"/>
                </a:solidFill>
                <a:effectLst/>
                <a:latin typeface="OpenSans-Bold"/>
              </a:rPr>
              <a:t>Recordemos el objetivo de la llamada:</a:t>
            </a:r>
          </a:p>
          <a:p>
            <a:pPr algn="l" fontAlgn="base">
              <a:buNone/>
            </a:pPr>
            <a:r>
              <a:rPr lang="es-ES" b="0" i="0">
                <a:solidFill>
                  <a:srgbClr val="666666"/>
                </a:solidFill>
                <a:effectLst/>
                <a:latin typeface="OpenSans"/>
              </a:rPr>
              <a:t>Es probable que </a:t>
            </a:r>
            <a:r>
              <a:rPr lang="es-ES" b="1" i="0">
                <a:solidFill>
                  <a:srgbClr val="666666"/>
                </a:solidFill>
                <a:effectLst/>
                <a:latin typeface="OpenSans-Bold"/>
              </a:rPr>
              <a:t>te pidan datos confidenciales</a:t>
            </a:r>
            <a:r>
              <a:rPr lang="es-ES" b="0" i="0">
                <a:solidFill>
                  <a:srgbClr val="666666"/>
                </a:solidFill>
                <a:effectLst/>
                <a:latin typeface="OpenSans"/>
              </a:rPr>
              <a:t>, como el número de tu tarjeta, tus claves de acceso a la banca online o bien, mediante diferentes pretextos como una supuesta retrocesión de un pago para que hagas tú el pago.</a:t>
            </a:r>
          </a:p>
          <a:p>
            <a:pPr algn="l" fontAlgn="base"/>
            <a:r>
              <a:rPr lang="es-ES" b="1" i="0">
                <a:solidFill>
                  <a:srgbClr val="666666"/>
                </a:solidFill>
                <a:effectLst/>
                <a:latin typeface="OpenSans-Bold"/>
              </a:rPr>
              <a:t>Es habitual que usen sistemas de pagos inmediatos</a:t>
            </a:r>
            <a:r>
              <a:rPr lang="es-ES" b="0" i="0">
                <a:solidFill>
                  <a:srgbClr val="666666"/>
                </a:solidFill>
                <a:effectLst/>
                <a:latin typeface="OpenSans"/>
              </a:rPr>
              <a:t> como BIZUM o incluso que te pidan que hagas un reintegro con código a través de cajero automático.  </a:t>
            </a:r>
          </a:p>
          <a:p>
            <a:endParaRPr lang="es-ES"/>
          </a:p>
          <a:p>
            <a:r>
              <a:rPr lang="es-ES" b="1" u="sng"/>
              <a:t>Ejemplo Familiar en Apuros.</a:t>
            </a:r>
          </a:p>
          <a:p>
            <a:pPr algn="l" fontAlgn="base">
              <a:buNone/>
            </a:pPr>
            <a:r>
              <a:rPr lang="es-ES" b="1" i="0">
                <a:solidFill>
                  <a:srgbClr val="666666"/>
                </a:solidFill>
                <a:effectLst/>
                <a:latin typeface="OpenSans-Bold"/>
              </a:rPr>
              <a:t>Asegúrate de la veracidad de los mensajes</a:t>
            </a:r>
            <a:endParaRPr lang="es-ES" b="0" i="0">
              <a:solidFill>
                <a:srgbClr val="666666"/>
              </a:solidFill>
              <a:effectLst/>
              <a:latin typeface="OpenSans"/>
            </a:endParaRPr>
          </a:p>
          <a:p>
            <a:pPr algn="l" fontAlgn="base"/>
            <a:r>
              <a:rPr lang="es-ES" b="0" i="0">
                <a:solidFill>
                  <a:srgbClr val="666666"/>
                </a:solidFill>
                <a:effectLst/>
                <a:latin typeface="OpenSans"/>
              </a:rPr>
              <a:t>Contacta con el familiar por otro medio y hazle preguntas para asegurarte de que ha sido él quien ha contactado contigo.</a:t>
            </a:r>
          </a:p>
          <a:p>
            <a:pPr algn="l" fontAlgn="base">
              <a:buNone/>
            </a:pPr>
            <a:r>
              <a:rPr lang="es-ES" b="1" i="0">
                <a:solidFill>
                  <a:srgbClr val="666666"/>
                </a:solidFill>
                <a:effectLst/>
                <a:latin typeface="OpenSans-Bold"/>
              </a:rPr>
              <a:t>Desconfía y no tengas prisa</a:t>
            </a:r>
            <a:endParaRPr lang="es-ES" b="0" i="0">
              <a:solidFill>
                <a:srgbClr val="666666"/>
              </a:solidFill>
              <a:effectLst/>
              <a:latin typeface="OpenSans"/>
            </a:endParaRPr>
          </a:p>
          <a:p>
            <a:pPr algn="l" fontAlgn="base"/>
            <a:r>
              <a:rPr lang="es-ES" b="0" i="0">
                <a:solidFill>
                  <a:srgbClr val="666666"/>
                </a:solidFill>
                <a:effectLst/>
                <a:latin typeface="OpenSans"/>
              </a:rPr>
              <a:t>Las prisas, urgencias o pretextos extraños en las que se solicita un envío urgente de dinero son claros indicadores de fraude.</a:t>
            </a:r>
          </a:p>
          <a:p>
            <a:pPr algn="l" fontAlgn="base">
              <a:buNone/>
            </a:pPr>
            <a:r>
              <a:rPr lang="es-ES" b="1" i="0">
                <a:solidFill>
                  <a:srgbClr val="666666"/>
                </a:solidFill>
                <a:effectLst/>
                <a:latin typeface="OpenSans-Bold"/>
              </a:rPr>
              <a:t>No compartas datos</a:t>
            </a:r>
            <a:endParaRPr lang="es-ES" b="0" i="0">
              <a:solidFill>
                <a:srgbClr val="666666"/>
              </a:solidFill>
              <a:effectLst/>
              <a:latin typeface="OpenSans"/>
            </a:endParaRPr>
          </a:p>
          <a:p>
            <a:pPr algn="l" fontAlgn="base"/>
            <a:r>
              <a:rPr lang="es-ES" b="0" i="0">
                <a:solidFill>
                  <a:srgbClr val="666666"/>
                </a:solidFill>
                <a:effectLst/>
                <a:latin typeface="OpenSans"/>
              </a:rPr>
              <a:t>Nunca compartas información confidencial ni personal por WhatsApp, SMS o cualquier otro canal.</a:t>
            </a:r>
          </a:p>
          <a:p>
            <a:endParaRPr lang="es-ES"/>
          </a:p>
        </p:txBody>
      </p:sp>
      <p:sp>
        <p:nvSpPr>
          <p:cNvPr id="4" name="Marcador de número de diapositiva 3">
            <a:extLst>
              <a:ext uri="{FF2B5EF4-FFF2-40B4-BE49-F238E27FC236}">
                <a16:creationId xmlns:a16="http://schemas.microsoft.com/office/drawing/2014/main" id="{93BF4D81-10FD-DC5A-5DDF-3821E1E8F26D}"/>
              </a:ext>
            </a:extLst>
          </p:cNvPr>
          <p:cNvSpPr>
            <a:spLocks noGrp="1"/>
          </p:cNvSpPr>
          <p:nvPr>
            <p:ph type="sldNum" sz="quarter" idx="5"/>
          </p:nvPr>
        </p:nvSpPr>
        <p:spPr/>
        <p:txBody>
          <a:bodyPr/>
          <a:lstStyle/>
          <a:p>
            <a:fld id="{B6D73774-A5A6-4C6F-AFF2-9E7B28497BC5}" type="slidenum">
              <a:rPr lang="es-ES" smtClean="0"/>
              <a:t>14</a:t>
            </a:fld>
            <a:endParaRPr lang="es-ES"/>
          </a:p>
        </p:txBody>
      </p:sp>
    </p:spTree>
    <p:extLst>
      <p:ext uri="{BB962C8B-B14F-4D97-AF65-F5344CB8AC3E}">
        <p14:creationId xmlns:p14="http://schemas.microsoft.com/office/powerpoint/2010/main" val="19651586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610AA-996A-84A6-E955-B7325876616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137B8FD-61F0-B196-1125-1EF550A4AF0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B3A7E8A-9EB4-4EC0-C9A0-E6E4D8D2316C}"/>
              </a:ext>
            </a:extLst>
          </p:cNvPr>
          <p:cNvSpPr>
            <a:spLocks noGrp="1"/>
          </p:cNvSpPr>
          <p:nvPr>
            <p:ph type="body" idx="1"/>
          </p:nvPr>
        </p:nvSpPr>
        <p:spPr/>
        <p:txBody>
          <a:bodyPr/>
          <a:lstStyle/>
          <a:p>
            <a:r>
              <a:rPr lang="es-ES" dirty="0"/>
              <a:t>El fraude del </a:t>
            </a:r>
            <a:r>
              <a:rPr lang="es-ES" dirty="0" err="1"/>
              <a:t>Bizum</a:t>
            </a:r>
            <a:r>
              <a:rPr lang="es-ES" dirty="0"/>
              <a:t> es un timo donde un estafador se hace pasar por un conocido o un comprador/vendedor (en plataformas de segunda mano), solicitando un </a:t>
            </a:r>
            <a:r>
              <a:rPr lang="es-ES" dirty="0" err="1"/>
              <a:t>Bizum</a:t>
            </a:r>
            <a:r>
              <a:rPr lang="es-ES" dirty="0"/>
              <a:t> que, en realidad, es una petición de dinero. </a:t>
            </a:r>
          </a:p>
          <a:p>
            <a:r>
              <a:rPr lang="es-ES" dirty="0"/>
              <a:t>La clave está en que el estafador </a:t>
            </a:r>
            <a:r>
              <a:rPr lang="es-ES" b="1" dirty="0"/>
              <a:t>envía una "solicitud de dinero" </a:t>
            </a:r>
            <a:r>
              <a:rPr lang="es-ES" dirty="0"/>
              <a:t>(como si le fueras a pagar) </a:t>
            </a:r>
            <a:r>
              <a:rPr lang="es-ES" b="1" dirty="0"/>
              <a:t>en lugar de un ”envío de dinero" </a:t>
            </a:r>
            <a:r>
              <a:rPr lang="es-ES" dirty="0"/>
              <a:t>(como si te fuera a pagar a ti). Muchas víctimas, al ver la notificación, aceptan sin leer y transfieren dinero. </a:t>
            </a:r>
          </a:p>
          <a:p>
            <a:r>
              <a:rPr lang="es-ES" dirty="0"/>
              <a:t>Para evitarlo, siempre verifica bien la identidad del remitente y, lo más importante, </a:t>
            </a:r>
            <a:r>
              <a:rPr lang="es-ES" b="1" dirty="0"/>
              <a:t>lee atentamente el mensaje de la notificación del </a:t>
            </a:r>
            <a:r>
              <a:rPr lang="es-ES" b="1" dirty="0" err="1"/>
              <a:t>Bizum</a:t>
            </a:r>
            <a:r>
              <a:rPr lang="es-ES" dirty="0"/>
              <a:t> antes de aceptar. Asegúrate de que </a:t>
            </a:r>
            <a:r>
              <a:rPr lang="es-ES" b="1" dirty="0"/>
              <a:t>pone "recibir" y no "enviar". </a:t>
            </a:r>
            <a:r>
              <a:rPr lang="es-ES" dirty="0"/>
              <a:t>Ante la menor duda, llama a la persona por teléfono para confirmar la operación.</a:t>
            </a:r>
          </a:p>
          <a:p>
            <a:r>
              <a:rPr lang="es-ES" dirty="0"/>
              <a:t>Nunca accedas a enlaces que te faciliten ni compartas datos bancarios. Ante cualquier duda contacta con el 017 o en tu entidad financiera. </a:t>
            </a:r>
          </a:p>
        </p:txBody>
      </p:sp>
      <p:sp>
        <p:nvSpPr>
          <p:cNvPr id="4" name="Marcador de número de diapositiva 3">
            <a:extLst>
              <a:ext uri="{FF2B5EF4-FFF2-40B4-BE49-F238E27FC236}">
                <a16:creationId xmlns:a16="http://schemas.microsoft.com/office/drawing/2014/main" id="{F882F501-0A4F-5DE9-A9CB-F00C341E8A41}"/>
              </a:ext>
            </a:extLst>
          </p:cNvPr>
          <p:cNvSpPr>
            <a:spLocks noGrp="1"/>
          </p:cNvSpPr>
          <p:nvPr>
            <p:ph type="sldNum" sz="quarter" idx="5"/>
          </p:nvPr>
        </p:nvSpPr>
        <p:spPr/>
        <p:txBody>
          <a:bodyPr/>
          <a:lstStyle/>
          <a:p>
            <a:fld id="{B6D73774-A5A6-4C6F-AFF2-9E7B28497BC5}" type="slidenum">
              <a:rPr lang="es-ES" smtClean="0"/>
              <a:t>15</a:t>
            </a:fld>
            <a:endParaRPr lang="es-ES"/>
          </a:p>
        </p:txBody>
      </p:sp>
    </p:spTree>
    <p:extLst>
      <p:ext uri="{BB962C8B-B14F-4D97-AF65-F5344CB8AC3E}">
        <p14:creationId xmlns:p14="http://schemas.microsoft.com/office/powerpoint/2010/main" val="8590407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5E0F3-24BE-0423-37C4-B56BE174F70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854C548-A6FE-C3C8-078F-B3303E27DD5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68C788D-72CB-3FFE-6615-E08C74BBD5B0}"/>
              </a:ext>
            </a:extLst>
          </p:cNvPr>
          <p:cNvSpPr>
            <a:spLocks noGrp="1"/>
          </p:cNvSpPr>
          <p:nvPr>
            <p:ph type="body" idx="1"/>
          </p:nvPr>
        </p:nvSpPr>
        <p:spPr/>
        <p:txBody>
          <a:bodyPr/>
          <a:lstStyle/>
          <a:p>
            <a:pPr algn="just"/>
            <a:r>
              <a:rPr lang="es-ES" sz="800" b="0" i="0" baseline="0" noProof="0"/>
              <a:t>- </a:t>
            </a:r>
            <a:r>
              <a:rPr lang="es-ES" sz="800" b="1" i="0" u="sng" baseline="0" noProof="0"/>
              <a:t>Compras en Internet.</a:t>
            </a:r>
          </a:p>
          <a:p>
            <a:pPr marL="0" marR="0" indent="0" algn="just" defTabSz="914400" rtl="0" eaLnBrk="1" fontAlgn="auto" latinLnBrk="0" hangingPunct="1">
              <a:lnSpc>
                <a:spcPct val="100000"/>
              </a:lnSpc>
              <a:spcBef>
                <a:spcPts val="0"/>
              </a:spcBef>
              <a:spcAft>
                <a:spcPts val="0"/>
              </a:spcAft>
              <a:buClrTx/>
              <a:buSzTx/>
              <a:buFontTx/>
              <a:buNone/>
              <a:tabLst/>
              <a:defRPr/>
            </a:pPr>
            <a:r>
              <a:rPr lang="es-ES" sz="1000" kern="1200">
                <a:solidFill>
                  <a:schemeClr val="tx1"/>
                </a:solidFill>
                <a:latin typeface="+mn-lt"/>
              </a:rPr>
              <a:t>En primer lugar, y en la línea de las recomendaciones de seguridad comentadas al referirnos a la banca digital, es importante que antes de comprar por Internet verifiquemos que contamos con la protección adecuada:</a:t>
            </a:r>
            <a:endParaRPr lang="es-ES" sz="1000" kern="1200">
              <a:solidFill>
                <a:schemeClr val="tx1"/>
              </a:solidFill>
              <a:latin typeface="+mn-lt"/>
              <a:ea typeface="+mn-ea"/>
              <a:cs typeface="+mn-cs"/>
            </a:endParaRPr>
          </a:p>
          <a:p>
            <a:pPr algn="just"/>
            <a:endParaRPr lang="es-ES" sz="800" b="0" i="0" baseline="0" noProof="0"/>
          </a:p>
          <a:p>
            <a:pPr marL="228600" lvl="0" indent="-228600">
              <a:buFont typeface="+mj-lt"/>
              <a:buAutoNum type="arabicParenR"/>
            </a:pPr>
            <a:r>
              <a:rPr lang="es-ES" sz="1000" kern="1200">
                <a:solidFill>
                  <a:schemeClr val="tx1"/>
                </a:solidFill>
                <a:latin typeface="+mn-lt"/>
              </a:rPr>
              <a:t>El software de nuestro dispositivo (teléfono móvil, tableta táctil u ordenador) está debidamente </a:t>
            </a:r>
            <a:r>
              <a:rPr lang="es-ES" sz="1000" b="1" kern="1200">
                <a:solidFill>
                  <a:schemeClr val="tx1"/>
                </a:solidFill>
                <a:latin typeface="+mn-lt"/>
              </a:rPr>
              <a:t>actualizado</a:t>
            </a:r>
            <a:r>
              <a:rPr lang="es-ES" sz="1000" kern="1200">
                <a:solidFill>
                  <a:schemeClr val="tx1"/>
                </a:solidFill>
                <a:latin typeface="+mn-lt"/>
              </a:rPr>
              <a:t> (en especial el antivirus).</a:t>
            </a:r>
            <a:endParaRPr lang="es-ES" sz="1000" kern="1200">
              <a:solidFill>
                <a:schemeClr val="tx1"/>
              </a:solidFill>
              <a:latin typeface="+mn-lt"/>
              <a:ea typeface="+mn-ea"/>
              <a:cs typeface="+mn-cs"/>
            </a:endParaRPr>
          </a:p>
          <a:p>
            <a:pPr marL="228600" lvl="0" indent="-228600">
              <a:buFont typeface="+mj-lt"/>
              <a:buAutoNum type="arabicParenR"/>
            </a:pPr>
            <a:r>
              <a:rPr lang="es-ES" sz="1000" kern="1200">
                <a:solidFill>
                  <a:schemeClr val="tx1"/>
                </a:solidFill>
                <a:latin typeface="+mn-lt"/>
              </a:rPr>
              <a:t>Utilizamos una </a:t>
            </a:r>
            <a:r>
              <a:rPr lang="es-ES" sz="1000" b="1" kern="1200">
                <a:solidFill>
                  <a:schemeClr val="tx1"/>
                </a:solidFill>
                <a:latin typeface="+mn-lt"/>
              </a:rPr>
              <a:t>conexión segura</a:t>
            </a:r>
            <a:r>
              <a:rPr lang="es-ES" sz="1000" kern="1200">
                <a:solidFill>
                  <a:schemeClr val="tx1"/>
                </a:solidFill>
                <a:latin typeface="+mn-lt"/>
              </a:rPr>
              <a:t> a la red (evitamos hacer operaciones financieras utilizando redes wifi públicas).</a:t>
            </a:r>
            <a:endParaRPr lang="es-ES" sz="1000" kern="1200">
              <a:solidFill>
                <a:schemeClr val="tx1"/>
              </a:solidFill>
              <a:latin typeface="+mn-lt"/>
              <a:ea typeface="+mn-ea"/>
              <a:cs typeface="+mn-cs"/>
            </a:endParaRPr>
          </a:p>
          <a:p>
            <a:pPr marL="228600" lvl="0" indent="-228600">
              <a:buFont typeface="+mj-lt"/>
              <a:buAutoNum type="arabicParenR"/>
            </a:pPr>
            <a:r>
              <a:rPr lang="es-ES" sz="1000" kern="1200">
                <a:solidFill>
                  <a:schemeClr val="tx1"/>
                </a:solidFill>
                <a:latin typeface="+mn-lt"/>
              </a:rPr>
              <a:t>Nos conectamos a la </a:t>
            </a:r>
            <a:r>
              <a:rPr lang="es-ES" sz="1000" b="1" kern="1200">
                <a:solidFill>
                  <a:schemeClr val="tx1"/>
                </a:solidFill>
                <a:latin typeface="+mn-lt"/>
              </a:rPr>
              <a:t>página web oficial </a:t>
            </a:r>
            <a:r>
              <a:rPr lang="es-ES" sz="1000" kern="1200">
                <a:solidFill>
                  <a:schemeClr val="tx1"/>
                </a:solidFill>
                <a:latin typeface="+mn-lt"/>
              </a:rPr>
              <a:t>del comercio electrónico, que debe comenzar con HTTPS y tener el candado en la barra de direcciones.</a:t>
            </a:r>
          </a:p>
          <a:p>
            <a:pPr marL="228600" lvl="0" indent="-228600">
              <a:buFont typeface="+mj-lt"/>
              <a:buAutoNum type="arabicParenR"/>
            </a:pPr>
            <a:endParaRPr lang="es-ES" sz="1000" kern="1200">
              <a:solidFill>
                <a:schemeClr val="tx1"/>
              </a:solidFill>
              <a:latin typeface="+mn-lt"/>
              <a:ea typeface="+mn-ea"/>
              <a:cs typeface="+mn-cs"/>
            </a:endParaRPr>
          </a:p>
          <a:p>
            <a:pPr marL="228600" lvl="0" indent="-228600">
              <a:buFont typeface="+mj-lt"/>
              <a:buAutoNum type="arabicParenR"/>
            </a:pPr>
            <a:endParaRPr lang="es-ES" sz="1000" kern="1200">
              <a:solidFill>
                <a:schemeClr val="tx1"/>
              </a:solidFill>
              <a:latin typeface="+mn-lt"/>
              <a:ea typeface="+mn-ea"/>
              <a:cs typeface="+mn-cs"/>
            </a:endParaRPr>
          </a:p>
          <a:p>
            <a:pPr marL="0" lvl="0" indent="0">
              <a:buFont typeface="+mj-lt"/>
              <a:buNone/>
            </a:pPr>
            <a:r>
              <a:rPr lang="es-ES" b="0" i="0">
                <a:solidFill>
                  <a:srgbClr val="666666"/>
                </a:solidFill>
                <a:effectLst/>
                <a:latin typeface="OpenSans"/>
              </a:rPr>
              <a:t>Portales como </a:t>
            </a:r>
            <a:r>
              <a:rPr lang="es-ES" b="0" i="0" err="1">
                <a:solidFill>
                  <a:srgbClr val="666666"/>
                </a:solidFill>
                <a:effectLst/>
                <a:latin typeface="OpenSans"/>
              </a:rPr>
              <a:t>milanuncios</a:t>
            </a:r>
            <a:r>
              <a:rPr lang="es-ES" b="0" i="0">
                <a:solidFill>
                  <a:srgbClr val="666666"/>
                </a:solidFill>
                <a:effectLst/>
                <a:latin typeface="OpenSans"/>
              </a:rPr>
              <a:t>, eBay o aplicaciones como </a:t>
            </a:r>
            <a:r>
              <a:rPr lang="es-ES" b="0" i="0" err="1">
                <a:solidFill>
                  <a:srgbClr val="666666"/>
                </a:solidFill>
                <a:effectLst/>
                <a:latin typeface="OpenSans"/>
              </a:rPr>
              <a:t>Wallapop</a:t>
            </a:r>
            <a:r>
              <a:rPr lang="es-ES" b="0" i="0">
                <a:solidFill>
                  <a:srgbClr val="666666"/>
                </a:solidFill>
                <a:effectLst/>
                <a:latin typeface="OpenSans"/>
              </a:rPr>
              <a:t>, son una manera muy rápida y sencilla de comprar o vender productos de forma online. No obstante, el uso masivo de estas plataformas hace que también los estafadores lo vean como una oportunidad para poder buscar potenciales víctimas.</a:t>
            </a:r>
          </a:p>
          <a:p>
            <a:pPr marL="0" lvl="0" indent="0">
              <a:buFont typeface="+mj-lt"/>
              <a:buNone/>
            </a:pPr>
            <a:endParaRPr lang="es-ES" sz="1000" b="0" i="0" kern="1200">
              <a:solidFill>
                <a:srgbClr val="666666"/>
              </a:solidFill>
              <a:effectLst/>
              <a:latin typeface="OpenSans"/>
              <a:ea typeface="+mn-ea"/>
              <a:cs typeface="+mn-cs"/>
            </a:endParaRPr>
          </a:p>
          <a:p>
            <a:pPr algn="l" fontAlgn="base">
              <a:buNone/>
            </a:pPr>
            <a:r>
              <a:rPr lang="es-ES" b="0" i="0">
                <a:solidFill>
                  <a:srgbClr val="333333"/>
                </a:solidFill>
                <a:effectLst/>
                <a:latin typeface="OpenSans-Bold"/>
              </a:rPr>
              <a:t>¿Qué puedes hacer para evitar ser víctima?</a:t>
            </a:r>
          </a:p>
          <a:p>
            <a:pPr algn="l" fontAlgn="base">
              <a:buFont typeface="Arial" panose="020B0604020202020204" pitchFamily="34" charset="0"/>
              <a:buChar char="•"/>
            </a:pPr>
            <a:r>
              <a:rPr lang="es-ES" b="1" i="0">
                <a:solidFill>
                  <a:srgbClr val="555555"/>
                </a:solidFill>
                <a:effectLst/>
                <a:latin typeface="OpenSans-Bold"/>
              </a:rPr>
              <a:t>No dar credibilidad a ofertas muy agresivas:</a:t>
            </a:r>
            <a:r>
              <a:rPr lang="es-ES" b="0" i="0">
                <a:solidFill>
                  <a:srgbClr val="555555"/>
                </a:solidFill>
                <a:effectLst/>
                <a:latin typeface="OpenSans"/>
              </a:rPr>
              <a:t> Siempre se tiene que desconfiar de productos con precios muy rebajados puesto que son el anzuelo perfecto para engañarnos. Se recomienda, antes de hacer la compra, estudiar cuales son los precios de mercado.</a:t>
            </a:r>
          </a:p>
          <a:p>
            <a:pPr algn="l" fontAlgn="base">
              <a:buFont typeface="Arial" panose="020B0604020202020204" pitchFamily="34" charset="0"/>
              <a:buChar char="•"/>
            </a:pPr>
            <a:r>
              <a:rPr lang="es-ES" b="1" i="0">
                <a:solidFill>
                  <a:srgbClr val="555555"/>
                </a:solidFill>
                <a:effectLst/>
                <a:latin typeface="OpenSans-Bold"/>
              </a:rPr>
              <a:t>Analizar el perfil del usuario vendedor/comprador:</a:t>
            </a:r>
            <a:r>
              <a:rPr lang="es-ES" b="0" i="0">
                <a:solidFill>
                  <a:srgbClr val="555555"/>
                </a:solidFill>
                <a:effectLst/>
                <a:latin typeface="OpenSans"/>
              </a:rPr>
              <a:t> Habitualmente los estafadores no suelen facilitar muchos datos en sus perfiles y no disponen de fotografías reales, datos de contacto verificados, etc. Otro elemento que debe hacerte sospechar es cuando la fecha de creación del perfil es muy reciente.</a:t>
            </a:r>
          </a:p>
          <a:p>
            <a:pPr algn="l" fontAlgn="base">
              <a:buNone/>
            </a:pPr>
            <a:r>
              <a:rPr lang="es-ES" b="0" i="0">
                <a:solidFill>
                  <a:srgbClr val="666666"/>
                </a:solidFill>
                <a:effectLst/>
                <a:latin typeface="OpenSans"/>
              </a:rPr>
              <a:t>Es importante también observar el comportamiento del vendedor/comprador, puesto que los estafadores acostumbran a insistir en el cierre de la transacción con celeridad o bien, en ocasiones, pueden pedir datos personales o bancarios que pueden usar para fines ilícitos.</a:t>
            </a:r>
          </a:p>
          <a:p>
            <a:pPr algn="l" fontAlgn="base">
              <a:buFont typeface="Arial" panose="020B0604020202020204" pitchFamily="34" charset="0"/>
              <a:buChar char="•"/>
            </a:pPr>
            <a:r>
              <a:rPr lang="es-ES" b="1" i="0">
                <a:solidFill>
                  <a:srgbClr val="555555"/>
                </a:solidFill>
                <a:effectLst/>
                <a:latin typeface="OpenSans-Bold"/>
              </a:rPr>
              <a:t>Revisar comentarios:</a:t>
            </a:r>
            <a:r>
              <a:rPr lang="es-ES" b="0" i="0">
                <a:solidFill>
                  <a:srgbClr val="555555"/>
                </a:solidFill>
                <a:effectLst/>
                <a:latin typeface="OpenSans"/>
              </a:rPr>
              <a:t> Es importante dar un vistazo a lo que dicen los comentarios de los vendedores/compradores. Si no tienen ningún comentario o los comentarios son negativos, se recomienda extremar precauciones.</a:t>
            </a:r>
          </a:p>
          <a:p>
            <a:pPr algn="l" fontAlgn="base">
              <a:buFont typeface="Arial" panose="020B0604020202020204" pitchFamily="34" charset="0"/>
              <a:buChar char="•"/>
            </a:pPr>
            <a:r>
              <a:rPr lang="es-ES" b="1" i="0">
                <a:solidFill>
                  <a:srgbClr val="555555"/>
                </a:solidFill>
                <a:effectLst/>
                <a:latin typeface="OpenSans-Bold"/>
              </a:rPr>
              <a:t>Revisar bien el anuncio:</a:t>
            </a:r>
            <a:r>
              <a:rPr lang="es-ES" b="0" i="0">
                <a:solidFill>
                  <a:srgbClr val="555555"/>
                </a:solidFill>
                <a:effectLst/>
                <a:latin typeface="OpenSans"/>
              </a:rPr>
              <a:t> Los estafadores suelen usar imágenes falsas o manipuladas para poder engañar a las víctimas. En caso de duda, es recomendable pedir al vendedor imágenes adicionales o con algún distintivo (logotipos, u otros elementos de seguridad) que garanticen la veracidad del artículo.</a:t>
            </a:r>
          </a:p>
          <a:p>
            <a:pPr algn="l" fontAlgn="base">
              <a:buFont typeface="Arial" panose="020B0604020202020204" pitchFamily="34" charset="0"/>
              <a:buChar char="•"/>
            </a:pPr>
            <a:r>
              <a:rPr lang="es-ES" b="1" i="0">
                <a:solidFill>
                  <a:srgbClr val="555555"/>
                </a:solidFill>
                <a:effectLst/>
                <a:latin typeface="OpenSans-Bold"/>
              </a:rPr>
              <a:t>Usar sistemas de pago seguros:</a:t>
            </a:r>
            <a:r>
              <a:rPr lang="es-ES" b="0" i="0">
                <a:solidFill>
                  <a:srgbClr val="555555"/>
                </a:solidFill>
                <a:effectLst/>
                <a:latin typeface="OpenSans"/>
              </a:rPr>
              <a:t> Se recomienda usar sistemas de pago que den más garantías, como los pagos vía </a:t>
            </a:r>
            <a:r>
              <a:rPr lang="es-ES" b="0" i="0" err="1">
                <a:solidFill>
                  <a:srgbClr val="555555"/>
                </a:solidFill>
                <a:effectLst/>
                <a:latin typeface="OpenSans"/>
              </a:rPr>
              <a:t>Paypal</a:t>
            </a:r>
            <a:r>
              <a:rPr lang="es-ES" b="0" i="0">
                <a:solidFill>
                  <a:srgbClr val="555555"/>
                </a:solidFill>
                <a:effectLst/>
                <a:latin typeface="OpenSans"/>
              </a:rPr>
              <a:t>, contra reembolso o los que ponen a disposición de los usuarios las mismas aplicaciones, como </a:t>
            </a:r>
            <a:r>
              <a:rPr lang="es-ES" b="0" i="0" err="1">
                <a:solidFill>
                  <a:srgbClr val="555555"/>
                </a:solidFill>
                <a:effectLst/>
                <a:latin typeface="OpenSans"/>
              </a:rPr>
              <a:t>Wallapop</a:t>
            </a:r>
            <a:r>
              <a:rPr lang="es-ES" b="0" i="0">
                <a:solidFill>
                  <a:srgbClr val="555555"/>
                </a:solidFill>
                <a:effectLst/>
                <a:latin typeface="OpenSans"/>
              </a:rPr>
              <a:t>.</a:t>
            </a:r>
          </a:p>
          <a:p>
            <a:pPr algn="l" fontAlgn="base">
              <a:buFont typeface="Arial" panose="020B0604020202020204" pitchFamily="34" charset="0"/>
              <a:buChar char="•"/>
            </a:pPr>
            <a:r>
              <a:rPr lang="es-ES" b="1" i="0">
                <a:solidFill>
                  <a:srgbClr val="555555"/>
                </a:solidFill>
                <a:effectLst/>
                <a:latin typeface="OpenSans-Bold"/>
              </a:rPr>
              <a:t>Uso de excusas o pretextos:</a:t>
            </a:r>
            <a:r>
              <a:rPr lang="es-ES" b="0" i="0">
                <a:solidFill>
                  <a:srgbClr val="555555"/>
                </a:solidFill>
                <a:effectLst/>
                <a:latin typeface="OpenSans"/>
              </a:rPr>
              <a:t> Si se indica que es mejor continuar con la comunicación por algún canal más privado o hacer pagos por avanzado, puede ser un motivo claro para desconfiar y/o abstenerse de hacer el pago.</a:t>
            </a:r>
          </a:p>
          <a:p>
            <a:pPr algn="l" fontAlgn="base">
              <a:buFont typeface="Arial" panose="020B0604020202020204" pitchFamily="34" charset="0"/>
              <a:buChar char="•"/>
            </a:pPr>
            <a:r>
              <a:rPr lang="es-ES" b="1" i="0">
                <a:solidFill>
                  <a:srgbClr val="555555"/>
                </a:solidFill>
                <a:effectLst/>
                <a:latin typeface="OpenSans-Bold"/>
              </a:rPr>
              <a:t>Denunciar el anuncio:</a:t>
            </a:r>
            <a:r>
              <a:rPr lang="es-ES" b="0" i="0">
                <a:solidFill>
                  <a:srgbClr val="555555"/>
                </a:solidFill>
                <a:effectLst/>
                <a:latin typeface="OpenSans"/>
              </a:rPr>
              <a:t> En caso de sospechar que un anuncio es falso, se recomienda denunciarlo a la plataforma que lo aloja para que pueda ser revisado y en todo caso, eliminado. Cualquier otra persona podría ser víctima del fraude.</a:t>
            </a:r>
          </a:p>
          <a:p>
            <a:pPr algn="l" fontAlgn="base"/>
            <a:r>
              <a:rPr lang="es-ES" b="0" i="0">
                <a:solidFill>
                  <a:srgbClr val="666666"/>
                </a:solidFill>
                <a:effectLst/>
                <a:latin typeface="OpenSans"/>
              </a:rPr>
              <a:t>La compraventa por Internet es un medio fácil y rápido para poder comprar y vender productos a otras personas. No obstante, no tienes que olvidar que también son una oportunidad rápida y fácil para que los estafadores te puedan engañar.</a:t>
            </a:r>
            <a:br>
              <a:rPr lang="es-ES" b="0" i="0">
                <a:solidFill>
                  <a:srgbClr val="666666"/>
                </a:solidFill>
                <a:effectLst/>
                <a:latin typeface="OpenSans"/>
              </a:rPr>
            </a:br>
            <a:br>
              <a:rPr lang="es-ES" b="0" i="0">
                <a:solidFill>
                  <a:srgbClr val="666666"/>
                </a:solidFill>
                <a:effectLst/>
                <a:latin typeface="OpenSans"/>
              </a:rPr>
            </a:br>
            <a:r>
              <a:rPr lang="es-ES" b="1" i="0" u="sng">
                <a:solidFill>
                  <a:srgbClr val="666666"/>
                </a:solidFill>
                <a:effectLst/>
                <a:latin typeface="OpenSans"/>
              </a:rPr>
              <a:t>- Alquiler vacacional.</a:t>
            </a:r>
            <a:endParaRPr lang="es-ES" b="0" i="0">
              <a:solidFill>
                <a:srgbClr val="666666"/>
              </a:solidFill>
              <a:effectLst/>
              <a:latin typeface="OpenSans"/>
            </a:endParaRPr>
          </a:p>
          <a:p>
            <a:pPr algn="l" fontAlgn="base">
              <a:buFont typeface="Arial" panose="020B0604020202020204" pitchFamily="34" charset="0"/>
              <a:buChar char="•"/>
            </a:pPr>
            <a:r>
              <a:rPr lang="es-ES" b="0" i="0">
                <a:solidFill>
                  <a:srgbClr val="555555"/>
                </a:solidFill>
                <a:effectLst/>
                <a:latin typeface="OpenSans"/>
              </a:rPr>
              <a:t>Los </a:t>
            </a:r>
            <a:r>
              <a:rPr lang="es-ES" b="0" i="0" err="1">
                <a:solidFill>
                  <a:srgbClr val="555555"/>
                </a:solidFill>
                <a:effectLst/>
                <a:latin typeface="OpenSans"/>
              </a:rPr>
              <a:t>ciberdelincuentes</a:t>
            </a:r>
            <a:r>
              <a:rPr lang="es-ES" b="0" i="0">
                <a:solidFill>
                  <a:srgbClr val="555555"/>
                </a:solidFill>
                <a:effectLst/>
                <a:latin typeface="OpenSans"/>
              </a:rPr>
              <a:t> utilizan plataformas web legítimas y fiables en las que publican </a:t>
            </a:r>
            <a:r>
              <a:rPr lang="es-ES" b="1" i="0">
                <a:solidFill>
                  <a:srgbClr val="555555"/>
                </a:solidFill>
                <a:effectLst/>
                <a:latin typeface="OpenSans-Bold"/>
              </a:rPr>
              <a:t>falsos anuncios de viviendas, a precios muy atractivos y con fotografías que atraen la atención de las víctimas</a:t>
            </a:r>
            <a:r>
              <a:rPr lang="es-ES" b="0" i="0">
                <a:solidFill>
                  <a:srgbClr val="555555"/>
                </a:solidFill>
                <a:effectLst/>
                <a:latin typeface="OpenSans"/>
              </a:rPr>
              <a:t>.</a:t>
            </a:r>
          </a:p>
          <a:p>
            <a:pPr algn="l" fontAlgn="base">
              <a:buFont typeface="Arial" panose="020B0604020202020204" pitchFamily="34" charset="0"/>
              <a:buChar char="•"/>
            </a:pPr>
            <a:r>
              <a:rPr lang="es-ES" b="0" i="0">
                <a:solidFill>
                  <a:srgbClr val="555555"/>
                </a:solidFill>
                <a:effectLst/>
                <a:latin typeface="OpenSans"/>
              </a:rPr>
              <a:t>Una vez la potencial víctima se interesa por la vivienda, establece contacto con el </a:t>
            </a:r>
            <a:r>
              <a:rPr lang="es-ES" b="0" i="0" err="1">
                <a:solidFill>
                  <a:srgbClr val="555555"/>
                </a:solidFill>
                <a:effectLst/>
                <a:latin typeface="OpenSans"/>
              </a:rPr>
              <a:t>ciberdelincuente</a:t>
            </a:r>
            <a:r>
              <a:rPr lang="es-ES" b="0" i="0">
                <a:solidFill>
                  <a:srgbClr val="555555"/>
                </a:solidFill>
                <a:effectLst/>
                <a:latin typeface="OpenSans"/>
              </a:rPr>
              <a:t> y procede a seguir sus instrucciones, que generalmente acostumbran a ser </a:t>
            </a:r>
            <a:r>
              <a:rPr lang="es-ES" b="1" i="0">
                <a:solidFill>
                  <a:srgbClr val="555555"/>
                </a:solidFill>
                <a:effectLst/>
                <a:latin typeface="OpenSans-Bold"/>
              </a:rPr>
              <a:t>el pago de una parte o la totalidad de la reserva, o bien, le solicita datos personales y bancarios para proceder al pago</a:t>
            </a:r>
            <a:r>
              <a:rPr lang="es-ES" b="0" i="0">
                <a:solidFill>
                  <a:srgbClr val="555555"/>
                </a:solidFill>
                <a:effectLst/>
                <a:latin typeface="OpenSans"/>
              </a:rPr>
              <a:t>.</a:t>
            </a:r>
          </a:p>
          <a:p>
            <a:pPr algn="l" fontAlgn="base">
              <a:buNone/>
            </a:pPr>
            <a:r>
              <a:rPr lang="es-ES" b="0" i="0">
                <a:solidFill>
                  <a:srgbClr val="666666"/>
                </a:solidFill>
                <a:effectLst/>
                <a:latin typeface="OpenSans"/>
              </a:rPr>
              <a:t>Aunque, en otras ocasiones, el </a:t>
            </a:r>
            <a:r>
              <a:rPr lang="es-ES" b="0" i="1">
                <a:solidFill>
                  <a:srgbClr val="666666"/>
                </a:solidFill>
                <a:effectLst/>
                <a:latin typeface="OpenSans"/>
              </a:rPr>
              <a:t>modus operandi</a:t>
            </a:r>
            <a:r>
              <a:rPr lang="es-ES" b="0" i="0">
                <a:solidFill>
                  <a:srgbClr val="666666"/>
                </a:solidFill>
                <a:effectLst/>
                <a:latin typeface="OpenSans"/>
              </a:rPr>
              <a:t> puede ser:</a:t>
            </a:r>
          </a:p>
          <a:p>
            <a:pPr algn="l" fontAlgn="base">
              <a:buFont typeface="Arial" panose="020B0604020202020204" pitchFamily="34" charset="0"/>
              <a:buChar char="•"/>
            </a:pPr>
            <a:r>
              <a:rPr lang="es-ES" b="0" i="0">
                <a:solidFill>
                  <a:srgbClr val="555555"/>
                </a:solidFill>
                <a:effectLst/>
                <a:latin typeface="OpenSans"/>
              </a:rPr>
              <a:t>Una vez la potencial víctima accede a estas </a:t>
            </a:r>
            <a:r>
              <a:rPr lang="es-ES" b="1" i="0">
                <a:solidFill>
                  <a:srgbClr val="555555"/>
                </a:solidFill>
                <a:effectLst/>
                <a:latin typeface="OpenSans-Bold"/>
              </a:rPr>
              <a:t>páginas falsas</a:t>
            </a:r>
            <a:r>
              <a:rPr lang="es-ES" b="0" i="0">
                <a:solidFill>
                  <a:srgbClr val="555555"/>
                </a:solidFill>
                <a:effectLst/>
                <a:latin typeface="OpenSans"/>
              </a:rPr>
              <a:t>, se le </a:t>
            </a:r>
            <a:r>
              <a:rPr lang="es-ES" b="1" i="0">
                <a:solidFill>
                  <a:srgbClr val="555555"/>
                </a:solidFill>
                <a:effectLst/>
                <a:latin typeface="OpenSans-Bold"/>
              </a:rPr>
              <a:t>solicitan datos personales y/o bancarios que posteriormente serán usados por el </a:t>
            </a:r>
            <a:r>
              <a:rPr lang="es-ES" b="1" i="0" err="1">
                <a:solidFill>
                  <a:srgbClr val="555555"/>
                </a:solidFill>
                <a:effectLst/>
                <a:latin typeface="OpenSans-Bold"/>
              </a:rPr>
              <a:t>ciberdelincuente</a:t>
            </a:r>
            <a:r>
              <a:rPr lang="es-ES" b="1" i="0">
                <a:solidFill>
                  <a:srgbClr val="555555"/>
                </a:solidFill>
                <a:effectLst/>
                <a:latin typeface="OpenSans-Bold"/>
              </a:rPr>
              <a:t> para estafar a la víctima</a:t>
            </a:r>
            <a:r>
              <a:rPr lang="es-ES" b="0" i="0">
                <a:solidFill>
                  <a:srgbClr val="555555"/>
                </a:solidFill>
                <a:effectLst/>
                <a:latin typeface="OpenSans"/>
              </a:rPr>
              <a:t>. </a:t>
            </a:r>
          </a:p>
          <a:p>
            <a:pPr algn="l" fontAlgn="base"/>
            <a:endParaRPr lang="es-ES" b="0" i="0">
              <a:solidFill>
                <a:srgbClr val="333333"/>
              </a:solidFill>
              <a:effectLst/>
              <a:latin typeface="OpenSans-Bold"/>
            </a:endParaRPr>
          </a:p>
          <a:p>
            <a:pPr algn="l" fontAlgn="base"/>
            <a:r>
              <a:rPr lang="es-ES" b="0" i="0">
                <a:solidFill>
                  <a:srgbClr val="333333"/>
                </a:solidFill>
                <a:effectLst/>
                <a:latin typeface="OpenSans-Bold"/>
              </a:rPr>
              <a:t>¿Qué recomendaciones de seguridad se han de seguir para evitar ser víctimas de este tipo de fraude?</a:t>
            </a:r>
          </a:p>
          <a:p>
            <a:pPr algn="l" fontAlgn="base">
              <a:buFont typeface="Arial" panose="020B0604020202020204" pitchFamily="34" charset="0"/>
              <a:buChar char="•"/>
            </a:pPr>
            <a:r>
              <a:rPr lang="es-ES" b="0" i="0">
                <a:solidFill>
                  <a:srgbClr val="555555"/>
                </a:solidFill>
                <a:effectLst/>
                <a:latin typeface="OpenSans"/>
              </a:rPr>
              <a:t>Se debe </a:t>
            </a:r>
            <a:r>
              <a:rPr lang="es-ES" b="1" i="0">
                <a:solidFill>
                  <a:srgbClr val="555555"/>
                </a:solidFill>
                <a:effectLst/>
                <a:latin typeface="OpenSans-Bold"/>
              </a:rPr>
              <a:t>aplicar el sentido común</a:t>
            </a:r>
            <a:r>
              <a:rPr lang="es-ES" b="0" i="0">
                <a:solidFill>
                  <a:srgbClr val="555555"/>
                </a:solidFill>
                <a:effectLst/>
                <a:latin typeface="OpenSans"/>
              </a:rPr>
              <a:t> y </a:t>
            </a:r>
            <a:r>
              <a:rPr lang="es-ES" b="1" i="0">
                <a:solidFill>
                  <a:srgbClr val="555555"/>
                </a:solidFill>
                <a:effectLst/>
                <a:latin typeface="OpenSans-Bold"/>
              </a:rPr>
              <a:t>no dar credibilidad</a:t>
            </a:r>
            <a:r>
              <a:rPr lang="es-ES" b="0" i="0">
                <a:solidFill>
                  <a:srgbClr val="555555"/>
                </a:solidFill>
                <a:effectLst/>
                <a:latin typeface="OpenSans"/>
              </a:rPr>
              <a:t> a toda oferta atractiva (o chollo) que llegue a través de Internet sin antes contrastar esta información.</a:t>
            </a:r>
          </a:p>
          <a:p>
            <a:pPr algn="l" fontAlgn="base">
              <a:buFont typeface="Arial" panose="020B0604020202020204" pitchFamily="34" charset="0"/>
              <a:buChar char="•"/>
            </a:pPr>
            <a:r>
              <a:rPr lang="es-ES" b="1" i="0">
                <a:solidFill>
                  <a:srgbClr val="555555"/>
                </a:solidFill>
                <a:effectLst/>
                <a:latin typeface="OpenSans-Bold"/>
              </a:rPr>
              <a:t>Hay que prestar atención al anunciante</a:t>
            </a:r>
            <a:r>
              <a:rPr lang="es-ES" b="0" i="0">
                <a:solidFill>
                  <a:srgbClr val="555555"/>
                </a:solidFill>
                <a:effectLst/>
                <a:latin typeface="OpenSans"/>
              </a:rPr>
              <a:t> y revisar su historial u opiniones que existen de él dentro de la plataforma.</a:t>
            </a:r>
          </a:p>
          <a:p>
            <a:pPr algn="l" fontAlgn="base">
              <a:buFont typeface="Arial" panose="020B0604020202020204" pitchFamily="34" charset="0"/>
              <a:buChar char="•"/>
            </a:pPr>
            <a:r>
              <a:rPr lang="es-ES" b="0" i="0">
                <a:solidFill>
                  <a:srgbClr val="555555"/>
                </a:solidFill>
                <a:effectLst/>
                <a:latin typeface="OpenSans"/>
              </a:rPr>
              <a:t>Antes de hacer cualquier transacción, </a:t>
            </a:r>
            <a:r>
              <a:rPr lang="es-ES" b="1" i="0">
                <a:solidFill>
                  <a:srgbClr val="555555"/>
                </a:solidFill>
                <a:effectLst/>
                <a:latin typeface="OpenSans-Bold"/>
              </a:rPr>
              <a:t>hay que extremar todas las precauciones</a:t>
            </a:r>
            <a:r>
              <a:rPr lang="es-ES" b="0" i="0">
                <a:solidFill>
                  <a:srgbClr val="555555"/>
                </a:solidFill>
                <a:effectLst/>
                <a:latin typeface="OpenSans"/>
              </a:rPr>
              <a:t> en el método de pago. </a:t>
            </a:r>
            <a:r>
              <a:rPr lang="es-ES" b="1" i="0">
                <a:solidFill>
                  <a:srgbClr val="555555"/>
                </a:solidFill>
                <a:effectLst/>
                <a:latin typeface="OpenSans-Bold"/>
              </a:rPr>
              <a:t>Se debe sospechar</a:t>
            </a:r>
            <a:r>
              <a:rPr lang="es-ES" b="0" i="0">
                <a:solidFill>
                  <a:srgbClr val="555555"/>
                </a:solidFill>
                <a:effectLst/>
                <a:latin typeface="OpenSans"/>
              </a:rPr>
              <a:t> si el anunciante pide el pago por un canal alternativo al que ofrece la plataforma web.</a:t>
            </a:r>
          </a:p>
          <a:p>
            <a:pPr algn="l" fontAlgn="base">
              <a:buFont typeface="Arial" panose="020B0604020202020204" pitchFamily="34" charset="0"/>
              <a:buChar char="•"/>
            </a:pPr>
            <a:r>
              <a:rPr lang="es-ES" b="0" i="0">
                <a:solidFill>
                  <a:srgbClr val="555555"/>
                </a:solidFill>
                <a:effectLst/>
                <a:latin typeface="OpenSans"/>
              </a:rPr>
              <a:t>Se debe </a:t>
            </a:r>
            <a:r>
              <a:rPr lang="es-ES" b="1" i="0">
                <a:solidFill>
                  <a:srgbClr val="555555"/>
                </a:solidFill>
                <a:effectLst/>
                <a:latin typeface="OpenSans-Bold"/>
              </a:rPr>
              <a:t>desconfiar siempre</a:t>
            </a:r>
            <a:r>
              <a:rPr lang="es-ES" b="0" i="0">
                <a:solidFill>
                  <a:srgbClr val="555555"/>
                </a:solidFill>
                <a:effectLst/>
                <a:latin typeface="OpenSans"/>
              </a:rPr>
              <a:t> de las </a:t>
            </a:r>
            <a:r>
              <a:rPr lang="es-ES" b="1" i="0">
                <a:solidFill>
                  <a:srgbClr val="555555"/>
                </a:solidFill>
                <a:effectLst/>
                <a:latin typeface="OpenSans-Bold"/>
              </a:rPr>
              <a:t>prisas</a:t>
            </a:r>
            <a:r>
              <a:rPr lang="es-ES" b="0" i="0">
                <a:solidFill>
                  <a:srgbClr val="555555"/>
                </a:solidFill>
                <a:effectLst/>
                <a:latin typeface="OpenSans"/>
              </a:rPr>
              <a:t> o las </a:t>
            </a:r>
            <a:r>
              <a:rPr lang="es-ES" b="1" i="0">
                <a:solidFill>
                  <a:srgbClr val="555555"/>
                </a:solidFill>
                <a:effectLst/>
                <a:latin typeface="OpenSans-Bold"/>
              </a:rPr>
              <a:t>urgencias</a:t>
            </a:r>
            <a:r>
              <a:rPr lang="es-ES" b="0" i="0">
                <a:solidFill>
                  <a:srgbClr val="555555"/>
                </a:solidFill>
                <a:effectLst/>
                <a:latin typeface="OpenSans"/>
              </a:rPr>
              <a:t>.</a:t>
            </a:r>
          </a:p>
          <a:p>
            <a:pPr algn="l" fontAlgn="base">
              <a:buFont typeface="Arial" panose="020B0604020202020204" pitchFamily="34" charset="0"/>
              <a:buChar char="•"/>
            </a:pPr>
            <a:r>
              <a:rPr lang="es-ES" b="0" i="0">
                <a:solidFill>
                  <a:srgbClr val="555555"/>
                </a:solidFill>
                <a:effectLst/>
                <a:latin typeface="OpenSans"/>
              </a:rPr>
              <a:t>Se aconseja usar herramientas como Google Street View para </a:t>
            </a:r>
            <a:r>
              <a:rPr lang="es-ES" b="1" i="0">
                <a:solidFill>
                  <a:srgbClr val="555555"/>
                </a:solidFill>
                <a:effectLst/>
                <a:latin typeface="OpenSans-Bold"/>
              </a:rPr>
              <a:t>confirmar la existencia</a:t>
            </a:r>
            <a:r>
              <a:rPr lang="es-ES" b="0" i="0">
                <a:solidFill>
                  <a:srgbClr val="555555"/>
                </a:solidFill>
                <a:effectLst/>
                <a:latin typeface="OpenSans"/>
              </a:rPr>
              <a:t> y la </a:t>
            </a:r>
            <a:r>
              <a:rPr lang="es-ES" b="1" i="0">
                <a:solidFill>
                  <a:srgbClr val="555555"/>
                </a:solidFill>
                <a:effectLst/>
                <a:latin typeface="OpenSans-Bold"/>
              </a:rPr>
              <a:t>similitud</a:t>
            </a:r>
            <a:r>
              <a:rPr lang="es-ES" b="0" i="0">
                <a:solidFill>
                  <a:srgbClr val="555555"/>
                </a:solidFill>
                <a:effectLst/>
                <a:latin typeface="OpenSans"/>
              </a:rPr>
              <a:t> del inmueble ofertado. </a:t>
            </a:r>
          </a:p>
          <a:p>
            <a:pPr algn="l" fontAlgn="base"/>
            <a:endParaRPr lang="es-ES" b="0" i="0">
              <a:solidFill>
                <a:srgbClr val="333333"/>
              </a:solidFill>
              <a:effectLst/>
              <a:latin typeface="OpenSans-Bold"/>
            </a:endParaRPr>
          </a:p>
          <a:p>
            <a:pPr algn="l" fontAlgn="base"/>
            <a:endParaRPr lang="es-ES"/>
          </a:p>
        </p:txBody>
      </p:sp>
      <p:sp>
        <p:nvSpPr>
          <p:cNvPr id="4" name="Marcador de número de diapositiva 3">
            <a:extLst>
              <a:ext uri="{FF2B5EF4-FFF2-40B4-BE49-F238E27FC236}">
                <a16:creationId xmlns:a16="http://schemas.microsoft.com/office/drawing/2014/main" id="{D6153DED-13E3-8C7A-6612-556627585B22}"/>
              </a:ext>
            </a:extLst>
          </p:cNvPr>
          <p:cNvSpPr>
            <a:spLocks noGrp="1"/>
          </p:cNvSpPr>
          <p:nvPr>
            <p:ph type="sldNum" sz="quarter" idx="5"/>
          </p:nvPr>
        </p:nvSpPr>
        <p:spPr/>
        <p:txBody>
          <a:bodyPr/>
          <a:lstStyle/>
          <a:p>
            <a:fld id="{B6D73774-A5A6-4C6F-AFF2-9E7B28497BC5}" type="slidenum">
              <a:rPr lang="es-ES" smtClean="0"/>
              <a:t>16</a:t>
            </a:fld>
            <a:endParaRPr lang="es-ES"/>
          </a:p>
        </p:txBody>
      </p:sp>
    </p:spTree>
    <p:extLst>
      <p:ext uri="{BB962C8B-B14F-4D97-AF65-F5344CB8AC3E}">
        <p14:creationId xmlns:p14="http://schemas.microsoft.com/office/powerpoint/2010/main" val="24363710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5E0F3-24BE-0423-37C4-B56BE174F70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854C548-A6FE-C3C8-078F-B3303E27DD5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68C788D-72CB-3FFE-6615-E08C74BBD5B0}"/>
              </a:ext>
            </a:extLst>
          </p:cNvPr>
          <p:cNvSpPr>
            <a:spLocks noGrp="1"/>
          </p:cNvSpPr>
          <p:nvPr>
            <p:ph type="body" idx="1"/>
          </p:nvPr>
        </p:nvSpPr>
        <p:spPr/>
        <p:txBody>
          <a:bodyPr/>
          <a:lstStyle/>
          <a:p>
            <a:pPr algn="l" fontAlgn="base">
              <a:buNone/>
            </a:pPr>
            <a:r>
              <a:rPr lang="es-ES_tradnl" b="1" i="0" u="sng" noProof="0" dirty="0">
                <a:solidFill>
                  <a:srgbClr val="666666"/>
                </a:solidFill>
                <a:effectLst/>
                <a:latin typeface="OpenSans"/>
              </a:rPr>
              <a:t>FRAUDE DEL ROMANCE.</a:t>
            </a:r>
          </a:p>
          <a:p>
            <a:pPr algn="l" fontAlgn="base">
              <a:buNone/>
            </a:pPr>
            <a:r>
              <a:rPr lang="es-ES_tradnl" b="0" i="0" noProof="0" dirty="0">
                <a:solidFill>
                  <a:srgbClr val="666666"/>
                </a:solidFill>
                <a:effectLst/>
                <a:latin typeface="OpenSans"/>
              </a:rPr>
              <a:t>Se realiza a través de aplicaciones de citas o páginas de contacto que son ampliamente utilizadas hoy en día.</a:t>
            </a:r>
          </a:p>
          <a:p>
            <a:pPr algn="l" fontAlgn="base">
              <a:buNone/>
            </a:pPr>
            <a:r>
              <a:rPr lang="es-ES_tradnl" b="0" i="0" u="sng" noProof="0" dirty="0">
                <a:solidFill>
                  <a:srgbClr val="333333"/>
                </a:solidFill>
                <a:effectLst/>
                <a:latin typeface="OpenSans-Bold"/>
              </a:rPr>
              <a:t>¿Cómo funciona este fraude?</a:t>
            </a:r>
          </a:p>
          <a:p>
            <a:pPr algn="l" fontAlgn="base">
              <a:buNone/>
            </a:pPr>
            <a:r>
              <a:rPr lang="es-ES_tradnl" b="1" i="0" noProof="0" dirty="0">
                <a:solidFill>
                  <a:srgbClr val="666666"/>
                </a:solidFill>
                <a:effectLst/>
                <a:latin typeface="OpenSans-Bold"/>
              </a:rPr>
              <a:t>El Fraude del Romance</a:t>
            </a:r>
            <a:r>
              <a:rPr lang="es-ES_tradnl" b="0" i="0" noProof="0" dirty="0">
                <a:solidFill>
                  <a:srgbClr val="666666"/>
                </a:solidFill>
                <a:effectLst/>
                <a:latin typeface="OpenSans"/>
              </a:rPr>
              <a:t> es un tipo de fraude cuyo objetivo es </a:t>
            </a:r>
            <a:r>
              <a:rPr lang="es-ES_tradnl" b="1" i="0" noProof="0" dirty="0">
                <a:solidFill>
                  <a:srgbClr val="666666"/>
                </a:solidFill>
                <a:effectLst/>
                <a:latin typeface="OpenSans-Bold"/>
              </a:rPr>
              <a:t>atacar a los sentimientos y la confianza de la víctima</a:t>
            </a:r>
            <a:r>
              <a:rPr lang="es-ES_tradnl" b="0" i="0" noProof="0" dirty="0">
                <a:solidFill>
                  <a:srgbClr val="666666"/>
                </a:solidFill>
                <a:effectLst/>
                <a:latin typeface="OpenSans"/>
              </a:rPr>
              <a:t> como principal baza para convencerla y así lograr </a:t>
            </a:r>
            <a:r>
              <a:rPr lang="es-ES_tradnl" b="1" i="0" noProof="0" dirty="0">
                <a:solidFill>
                  <a:srgbClr val="666666"/>
                </a:solidFill>
                <a:effectLst/>
                <a:latin typeface="OpenSans-Bold"/>
              </a:rPr>
              <a:t>engañarla</a:t>
            </a:r>
            <a:r>
              <a:rPr lang="es-ES_tradnl" b="0" i="0" noProof="0" dirty="0">
                <a:solidFill>
                  <a:srgbClr val="666666"/>
                </a:solidFill>
                <a:effectLst/>
                <a:latin typeface="OpenSans"/>
              </a:rPr>
              <a:t> para conseguir estafarle </a:t>
            </a:r>
            <a:r>
              <a:rPr lang="es-ES_tradnl" b="1" i="0" noProof="0" dirty="0">
                <a:solidFill>
                  <a:srgbClr val="666666"/>
                </a:solidFill>
                <a:effectLst/>
                <a:latin typeface="OpenSans-Bold"/>
              </a:rPr>
              <a:t>grandes cantidades de dinero</a:t>
            </a:r>
            <a:r>
              <a:rPr lang="es-ES_tradnl" b="0" i="0" noProof="0" dirty="0">
                <a:solidFill>
                  <a:srgbClr val="666666"/>
                </a:solidFill>
                <a:effectLst/>
                <a:latin typeface="OpenSans"/>
              </a:rPr>
              <a:t>.</a:t>
            </a:r>
          </a:p>
          <a:p>
            <a:pPr algn="l" fontAlgn="base">
              <a:buFont typeface="Arial" panose="020B0604020202020204" pitchFamily="34" charset="0"/>
              <a:buChar char="•"/>
            </a:pPr>
            <a:r>
              <a:rPr lang="es-ES_tradnl" b="1" i="0" noProof="0" dirty="0">
                <a:solidFill>
                  <a:srgbClr val="555555"/>
                </a:solidFill>
                <a:effectLst/>
                <a:latin typeface="OpenSans-Bold"/>
              </a:rPr>
              <a:t>El </a:t>
            </a:r>
            <a:r>
              <a:rPr lang="es-ES_tradnl" b="1" i="0" noProof="0" dirty="0" err="1">
                <a:solidFill>
                  <a:srgbClr val="555555"/>
                </a:solidFill>
                <a:effectLst/>
                <a:latin typeface="OpenSans-Bold"/>
              </a:rPr>
              <a:t>ciberdelincuente</a:t>
            </a:r>
            <a:r>
              <a:rPr lang="es-ES_tradnl" b="1" i="0" noProof="0" dirty="0">
                <a:solidFill>
                  <a:srgbClr val="555555"/>
                </a:solidFill>
                <a:effectLst/>
                <a:latin typeface="OpenSans-Bold"/>
              </a:rPr>
              <a:t> crea perfiles falsos</a:t>
            </a:r>
            <a:r>
              <a:rPr lang="es-ES_tradnl" b="0" i="0" noProof="0" dirty="0">
                <a:solidFill>
                  <a:srgbClr val="555555"/>
                </a:solidFill>
                <a:effectLst/>
                <a:latin typeface="OpenSans"/>
              </a:rPr>
              <a:t> en aplicaciones de citas y páginas web de contactos con fotografías y descripciones que </a:t>
            </a:r>
            <a:r>
              <a:rPr lang="es-ES_tradnl" b="1" i="0" noProof="0" dirty="0">
                <a:solidFill>
                  <a:srgbClr val="555555"/>
                </a:solidFill>
                <a:effectLst/>
                <a:latin typeface="OpenSans-Bold"/>
              </a:rPr>
              <a:t>llaman la atención al usuario</a:t>
            </a:r>
            <a:r>
              <a:rPr lang="es-ES_tradnl" b="0" i="0" noProof="0" dirty="0">
                <a:solidFill>
                  <a:srgbClr val="555555"/>
                </a:solidFill>
                <a:effectLst/>
                <a:latin typeface="OpenSans"/>
              </a:rPr>
              <a:t>.</a:t>
            </a:r>
          </a:p>
          <a:p>
            <a:pPr algn="l" fontAlgn="base">
              <a:buFont typeface="Arial" panose="020B0604020202020204" pitchFamily="34" charset="0"/>
              <a:buChar char="•"/>
            </a:pPr>
            <a:r>
              <a:rPr lang="es-ES_tradnl" b="0" i="0" noProof="0" dirty="0">
                <a:solidFill>
                  <a:srgbClr val="555555"/>
                </a:solidFill>
                <a:effectLst/>
                <a:latin typeface="OpenSans"/>
              </a:rPr>
              <a:t>Se establece </a:t>
            </a:r>
            <a:r>
              <a:rPr lang="es-ES_tradnl" b="1" i="0" noProof="0" dirty="0">
                <a:solidFill>
                  <a:srgbClr val="555555"/>
                </a:solidFill>
                <a:effectLst/>
                <a:latin typeface="OpenSans-Bold"/>
              </a:rPr>
              <a:t>el interés y se inicia la conversación</a:t>
            </a:r>
            <a:r>
              <a:rPr lang="es-ES_tradnl" b="0" i="0" noProof="0" dirty="0">
                <a:solidFill>
                  <a:srgbClr val="555555"/>
                </a:solidFill>
                <a:effectLst/>
                <a:latin typeface="OpenSans"/>
              </a:rPr>
              <a:t> entre el </a:t>
            </a:r>
            <a:r>
              <a:rPr lang="es-ES_tradnl" b="0" i="0" noProof="0" dirty="0" err="1">
                <a:solidFill>
                  <a:srgbClr val="555555"/>
                </a:solidFill>
                <a:effectLst/>
                <a:latin typeface="OpenSans"/>
              </a:rPr>
              <a:t>ciberdelincuente</a:t>
            </a:r>
            <a:r>
              <a:rPr lang="es-ES_tradnl" b="0" i="0" noProof="0" dirty="0">
                <a:solidFill>
                  <a:srgbClr val="555555"/>
                </a:solidFill>
                <a:effectLst/>
                <a:latin typeface="OpenSans"/>
              </a:rPr>
              <a:t> y la víctima.</a:t>
            </a:r>
          </a:p>
          <a:p>
            <a:pPr algn="l" fontAlgn="base">
              <a:buFont typeface="Arial" panose="020B0604020202020204" pitchFamily="34" charset="0"/>
              <a:buChar char="•"/>
            </a:pPr>
            <a:r>
              <a:rPr lang="es-ES_tradnl" b="0" i="0" noProof="0" dirty="0">
                <a:solidFill>
                  <a:srgbClr val="555555"/>
                </a:solidFill>
                <a:effectLst/>
                <a:latin typeface="OpenSans"/>
              </a:rPr>
              <a:t>Durante días, semanas e incluso meses, el </a:t>
            </a:r>
            <a:r>
              <a:rPr lang="es-ES_tradnl" b="0" i="0" noProof="0" dirty="0" err="1">
                <a:solidFill>
                  <a:srgbClr val="555555"/>
                </a:solidFill>
                <a:effectLst/>
                <a:latin typeface="OpenSans"/>
              </a:rPr>
              <a:t>ciberdelincuente</a:t>
            </a:r>
            <a:r>
              <a:rPr lang="es-ES_tradnl" b="0" i="0" noProof="0" dirty="0">
                <a:solidFill>
                  <a:srgbClr val="555555"/>
                </a:solidFill>
                <a:effectLst/>
                <a:latin typeface="OpenSans"/>
              </a:rPr>
              <a:t> </a:t>
            </a:r>
            <a:r>
              <a:rPr lang="es-ES_tradnl" b="1" i="0" noProof="0" dirty="0">
                <a:solidFill>
                  <a:srgbClr val="555555"/>
                </a:solidFill>
                <a:effectLst/>
                <a:latin typeface="OpenSans-Bold"/>
              </a:rPr>
              <a:t>va ganándose la confianza</a:t>
            </a:r>
            <a:r>
              <a:rPr lang="es-ES_tradnl" b="0" i="0" noProof="0" dirty="0">
                <a:solidFill>
                  <a:srgbClr val="555555"/>
                </a:solidFill>
                <a:effectLst/>
                <a:latin typeface="OpenSans"/>
              </a:rPr>
              <a:t> de la potencial víctima y la va </a:t>
            </a:r>
            <a:r>
              <a:rPr lang="es-ES_tradnl" b="1" i="0" noProof="0" dirty="0">
                <a:solidFill>
                  <a:srgbClr val="555555"/>
                </a:solidFill>
                <a:effectLst/>
                <a:latin typeface="OpenSans-Bold"/>
              </a:rPr>
              <a:t>seduciendo</a:t>
            </a:r>
            <a:r>
              <a:rPr lang="es-ES_tradnl" b="0" i="0" noProof="0" dirty="0">
                <a:solidFill>
                  <a:srgbClr val="555555"/>
                </a:solidFill>
                <a:effectLst/>
                <a:latin typeface="OpenSans"/>
              </a:rPr>
              <a:t>. Suele mostrarse como una persona con una </a:t>
            </a:r>
            <a:r>
              <a:rPr lang="es-ES_tradnl" b="1" i="0" noProof="0" dirty="0">
                <a:solidFill>
                  <a:srgbClr val="555555"/>
                </a:solidFill>
                <a:effectLst/>
                <a:latin typeface="OpenSans-Bold"/>
              </a:rPr>
              <a:t>profesión que llama la atención</a:t>
            </a:r>
            <a:r>
              <a:rPr lang="es-ES_tradnl" b="0" i="0" noProof="0" dirty="0">
                <a:solidFill>
                  <a:srgbClr val="555555"/>
                </a:solidFill>
                <a:effectLst/>
                <a:latin typeface="OpenSans"/>
              </a:rPr>
              <a:t>, como es la de ser un </a:t>
            </a:r>
            <a:r>
              <a:rPr lang="es-ES_tradnl" b="1" i="0" noProof="0" dirty="0">
                <a:solidFill>
                  <a:srgbClr val="555555"/>
                </a:solidFill>
                <a:effectLst/>
                <a:latin typeface="OpenSans-Bold"/>
              </a:rPr>
              <a:t>soldado americano</a:t>
            </a:r>
            <a:r>
              <a:rPr lang="es-ES_tradnl" b="0" i="0" noProof="0" dirty="0">
                <a:solidFill>
                  <a:srgbClr val="555555"/>
                </a:solidFill>
                <a:effectLst/>
                <a:latin typeface="OpenSans"/>
              </a:rPr>
              <a:t>, el</a:t>
            </a:r>
            <a:r>
              <a:rPr lang="es-ES_tradnl" b="1" i="0" noProof="0" dirty="0">
                <a:solidFill>
                  <a:srgbClr val="555555"/>
                </a:solidFill>
                <a:effectLst/>
                <a:latin typeface="OpenSans-Bold"/>
              </a:rPr>
              <a:t> trabajador de una planta petrolífera</a:t>
            </a:r>
            <a:r>
              <a:rPr lang="es-ES_tradnl" b="0" i="0" noProof="0" dirty="0">
                <a:solidFill>
                  <a:srgbClr val="555555"/>
                </a:solidFill>
                <a:effectLst/>
                <a:latin typeface="OpenSans"/>
              </a:rPr>
              <a:t>, un </a:t>
            </a:r>
            <a:r>
              <a:rPr lang="es-ES_tradnl" b="1" i="0" noProof="0" dirty="0">
                <a:solidFill>
                  <a:srgbClr val="555555"/>
                </a:solidFill>
                <a:effectLst/>
                <a:latin typeface="OpenSans-Bold"/>
              </a:rPr>
              <a:t>capitán de barco</a:t>
            </a:r>
            <a:r>
              <a:rPr lang="es-ES_tradnl" b="0" i="0" noProof="0" dirty="0">
                <a:solidFill>
                  <a:srgbClr val="555555"/>
                </a:solidFill>
                <a:effectLst/>
                <a:latin typeface="OpenSans"/>
              </a:rPr>
              <a:t>, un </a:t>
            </a:r>
            <a:r>
              <a:rPr lang="es-ES_tradnl" b="1" i="0" noProof="0" dirty="0">
                <a:solidFill>
                  <a:srgbClr val="555555"/>
                </a:solidFill>
                <a:effectLst/>
                <a:latin typeface="OpenSans-Bold"/>
              </a:rPr>
              <a:t>médico humanitario</a:t>
            </a:r>
            <a:r>
              <a:rPr lang="es-ES_tradnl" b="0" i="0" noProof="0" dirty="0">
                <a:solidFill>
                  <a:srgbClr val="555555"/>
                </a:solidFill>
                <a:effectLst/>
                <a:latin typeface="OpenSans"/>
              </a:rPr>
              <a:t>, entre otros.</a:t>
            </a:r>
          </a:p>
          <a:p>
            <a:pPr algn="l" fontAlgn="base">
              <a:buFont typeface="Arial" panose="020B0604020202020204" pitchFamily="34" charset="0"/>
              <a:buChar char="•"/>
            </a:pPr>
            <a:r>
              <a:rPr lang="es-ES_tradnl" b="1" i="0" noProof="0" dirty="0">
                <a:solidFill>
                  <a:srgbClr val="555555"/>
                </a:solidFill>
                <a:effectLst/>
                <a:latin typeface="OpenSans-Bold"/>
              </a:rPr>
              <a:t>Se inicia una relación a distancia</a:t>
            </a:r>
            <a:r>
              <a:rPr lang="es-ES_tradnl" b="0" i="0" noProof="0" dirty="0">
                <a:solidFill>
                  <a:srgbClr val="555555"/>
                </a:solidFill>
                <a:effectLst/>
                <a:latin typeface="OpenSans"/>
              </a:rPr>
              <a:t>. Lo más habitual es que esta relación se inicie sin verse en persona pero que </a:t>
            </a:r>
            <a:r>
              <a:rPr lang="es-ES_tradnl" b="1" i="0" noProof="0" dirty="0">
                <a:solidFill>
                  <a:srgbClr val="555555"/>
                </a:solidFill>
                <a:effectLst/>
                <a:latin typeface="OpenSans-Bold"/>
              </a:rPr>
              <a:t>exista la promesa de conocerse</a:t>
            </a:r>
            <a:r>
              <a:rPr lang="es-ES_tradnl" b="0" i="0" noProof="0" dirty="0">
                <a:solidFill>
                  <a:srgbClr val="555555"/>
                </a:solidFill>
                <a:effectLst/>
                <a:latin typeface="OpenSans"/>
              </a:rPr>
              <a:t> próximamente.</a:t>
            </a:r>
          </a:p>
          <a:p>
            <a:pPr algn="l" fontAlgn="base">
              <a:buFont typeface="Arial" panose="020B0604020202020204" pitchFamily="34" charset="0"/>
              <a:buChar char="•"/>
            </a:pPr>
            <a:r>
              <a:rPr lang="es-ES_tradnl" b="0" i="0" noProof="0" dirty="0">
                <a:solidFill>
                  <a:srgbClr val="555555"/>
                </a:solidFill>
                <a:effectLst/>
                <a:latin typeface="OpenSans"/>
              </a:rPr>
              <a:t>Para poder viajar para conocerse o bien porque le ha surgido un problema muy grave, el </a:t>
            </a:r>
            <a:r>
              <a:rPr lang="es-ES_tradnl" b="0" i="0" noProof="0" dirty="0" err="1">
                <a:solidFill>
                  <a:srgbClr val="555555"/>
                </a:solidFill>
                <a:effectLst/>
                <a:latin typeface="OpenSans"/>
              </a:rPr>
              <a:t>ciberdelincuente</a:t>
            </a:r>
            <a:r>
              <a:rPr lang="es-ES_tradnl" b="0" i="0" noProof="0" dirty="0">
                <a:solidFill>
                  <a:srgbClr val="555555"/>
                </a:solidFill>
                <a:effectLst/>
                <a:latin typeface="OpenSans"/>
              </a:rPr>
              <a:t> </a:t>
            </a:r>
            <a:r>
              <a:rPr lang="es-ES_tradnl" b="1" i="0" noProof="0" dirty="0">
                <a:solidFill>
                  <a:srgbClr val="555555"/>
                </a:solidFill>
                <a:effectLst/>
                <a:latin typeface="OpenSans-Bold"/>
              </a:rPr>
              <a:t>pide a la víctima que le envíe dinero</a:t>
            </a:r>
            <a:r>
              <a:rPr lang="es-ES_tradnl" b="0" i="0" noProof="0" dirty="0">
                <a:solidFill>
                  <a:srgbClr val="555555"/>
                </a:solidFill>
                <a:effectLst/>
                <a:latin typeface="OpenSans"/>
              </a:rPr>
              <a:t>. La víctima al estar </a:t>
            </a:r>
            <a:r>
              <a:rPr lang="es-ES_tradnl" b="1" i="0" noProof="0" dirty="0">
                <a:solidFill>
                  <a:srgbClr val="555555"/>
                </a:solidFill>
                <a:effectLst/>
                <a:latin typeface="OpenSans-Bold"/>
              </a:rPr>
              <a:t>totalmente engañada</a:t>
            </a:r>
            <a:r>
              <a:rPr lang="es-ES_tradnl" b="0" i="0" noProof="0" dirty="0">
                <a:solidFill>
                  <a:srgbClr val="555555"/>
                </a:solidFill>
                <a:effectLst/>
                <a:latin typeface="OpenSans"/>
              </a:rPr>
              <a:t> procede a hacer el envío del dinero solicitado. En ocasiones, </a:t>
            </a:r>
            <a:r>
              <a:rPr lang="es-ES_tradnl" b="1" i="0" noProof="0" dirty="0">
                <a:solidFill>
                  <a:srgbClr val="555555"/>
                </a:solidFill>
                <a:effectLst/>
                <a:latin typeface="OpenSans-Bold"/>
              </a:rPr>
              <a:t>el dinero solicitado obliga incluso a que la víctima</a:t>
            </a:r>
            <a:r>
              <a:rPr lang="es-ES_tradnl" b="0" i="0" noProof="0" dirty="0">
                <a:solidFill>
                  <a:srgbClr val="555555"/>
                </a:solidFill>
                <a:effectLst/>
                <a:latin typeface="OpenSans"/>
              </a:rPr>
              <a:t> </a:t>
            </a:r>
            <a:r>
              <a:rPr lang="es-ES_tradnl" b="1" i="0" noProof="0" dirty="0">
                <a:solidFill>
                  <a:srgbClr val="555555"/>
                </a:solidFill>
                <a:effectLst/>
                <a:latin typeface="OpenSans-Bold"/>
              </a:rPr>
              <a:t>se endeude</a:t>
            </a:r>
            <a:r>
              <a:rPr lang="es-ES_tradnl" b="0" i="0" noProof="0" dirty="0">
                <a:solidFill>
                  <a:srgbClr val="555555"/>
                </a:solidFill>
                <a:effectLst/>
                <a:latin typeface="OpenSans"/>
              </a:rPr>
              <a:t> con su entidad financiera.</a:t>
            </a:r>
          </a:p>
          <a:p>
            <a:pPr algn="l" fontAlgn="base">
              <a:buFont typeface="Arial" panose="020B0604020202020204" pitchFamily="34" charset="0"/>
              <a:buChar char="•"/>
            </a:pPr>
            <a:r>
              <a:rPr lang="es-ES_tradnl" b="0" i="0" noProof="0" dirty="0">
                <a:solidFill>
                  <a:srgbClr val="555555"/>
                </a:solidFill>
                <a:effectLst/>
                <a:latin typeface="OpenSans"/>
              </a:rPr>
              <a:t>Una vez el </a:t>
            </a:r>
            <a:r>
              <a:rPr lang="es-ES_tradnl" b="0" i="0" noProof="0" dirty="0" err="1">
                <a:solidFill>
                  <a:srgbClr val="555555"/>
                </a:solidFill>
                <a:effectLst/>
                <a:latin typeface="OpenSans"/>
              </a:rPr>
              <a:t>ciberdelincuente</a:t>
            </a:r>
            <a:r>
              <a:rPr lang="es-ES_tradnl" b="0" i="0" noProof="0" dirty="0">
                <a:solidFill>
                  <a:srgbClr val="555555"/>
                </a:solidFill>
                <a:effectLst/>
                <a:latin typeface="OpenSans"/>
              </a:rPr>
              <a:t> recibe el dinero que ha estimado oportuno o ve que no puede continuar con el engaño, </a:t>
            </a:r>
            <a:r>
              <a:rPr lang="es-ES_tradnl" b="1" i="0" noProof="0" dirty="0">
                <a:solidFill>
                  <a:srgbClr val="555555"/>
                </a:solidFill>
                <a:effectLst/>
                <a:latin typeface="OpenSans-Bold"/>
              </a:rPr>
              <a:t>procede a cortar toda comunicación con la víctima</a:t>
            </a:r>
            <a:r>
              <a:rPr lang="es-ES_tradnl" b="0" i="0" noProof="0" dirty="0">
                <a:solidFill>
                  <a:srgbClr val="555555"/>
                </a:solidFill>
                <a:effectLst/>
                <a:latin typeface="OpenSans"/>
              </a:rPr>
              <a:t>. </a:t>
            </a:r>
          </a:p>
          <a:p>
            <a:r>
              <a:rPr lang="es-ES_tradnl" u="sng" noProof="0" dirty="0">
                <a:effectLst/>
              </a:rPr>
              <a:t>Recomendaciones</a:t>
            </a:r>
            <a:endParaRPr lang="es-ES_tradnl" b="0" i="0" noProof="0" dirty="0">
              <a:solidFill>
                <a:srgbClr val="666666"/>
              </a:solidFill>
              <a:effectLst/>
              <a:latin typeface="OpenSans"/>
            </a:endParaRPr>
          </a:p>
          <a:p>
            <a:pPr algn="l" fontAlgn="base">
              <a:buFont typeface="Arial" panose="020B0604020202020204" pitchFamily="34" charset="0"/>
              <a:buChar char="•"/>
            </a:pPr>
            <a:r>
              <a:rPr lang="es-ES_tradnl" b="1" i="0" noProof="0" dirty="0">
                <a:solidFill>
                  <a:srgbClr val="555555"/>
                </a:solidFill>
                <a:effectLst/>
                <a:latin typeface="OpenSans-Bold"/>
              </a:rPr>
              <a:t>No ser confiado, aplicar el sentido común y no tener prisa</a:t>
            </a:r>
            <a:r>
              <a:rPr lang="es-ES_tradnl" b="0" i="0" noProof="0" dirty="0">
                <a:solidFill>
                  <a:srgbClr val="555555"/>
                </a:solidFill>
                <a:effectLst/>
                <a:latin typeface="OpenSans"/>
              </a:rPr>
              <a:t>.</a:t>
            </a:r>
          </a:p>
          <a:p>
            <a:pPr algn="l" fontAlgn="base">
              <a:buFont typeface="Arial" panose="020B0604020202020204" pitchFamily="34" charset="0"/>
              <a:buChar char="•"/>
            </a:pPr>
            <a:r>
              <a:rPr lang="es-ES_tradnl" b="1" i="0" noProof="0" dirty="0">
                <a:solidFill>
                  <a:srgbClr val="555555"/>
                </a:solidFill>
                <a:effectLst/>
                <a:latin typeface="OpenSans-Bold"/>
              </a:rPr>
              <a:t>Revisar los perfiles</a:t>
            </a:r>
            <a:r>
              <a:rPr lang="es-ES_tradnl" b="0" i="0" noProof="0" dirty="0">
                <a:solidFill>
                  <a:srgbClr val="555555"/>
                </a:solidFill>
                <a:effectLst/>
                <a:latin typeface="OpenSans"/>
              </a:rPr>
              <a:t> de las redes sociales de citas o páginas de contactos. </a:t>
            </a:r>
            <a:r>
              <a:rPr lang="es-ES_tradnl" b="1" i="0" noProof="0" dirty="0">
                <a:solidFill>
                  <a:srgbClr val="555555"/>
                </a:solidFill>
                <a:effectLst/>
                <a:latin typeface="OpenSans-Bold"/>
              </a:rPr>
              <a:t>Prestar atención y desconfiar</a:t>
            </a:r>
            <a:r>
              <a:rPr lang="es-ES_tradnl" b="0" i="0" noProof="0" dirty="0">
                <a:solidFill>
                  <a:srgbClr val="555555"/>
                </a:solidFill>
                <a:effectLst/>
                <a:latin typeface="OpenSans"/>
              </a:rPr>
              <a:t> de los perfiles recientemente creados y/o los que tengan fotografías que parezcan de anuncio.</a:t>
            </a:r>
          </a:p>
          <a:p>
            <a:pPr algn="l" fontAlgn="base">
              <a:buFont typeface="Arial" panose="020B0604020202020204" pitchFamily="34" charset="0"/>
              <a:buChar char="•"/>
            </a:pPr>
            <a:r>
              <a:rPr lang="es-ES_tradnl" b="1" i="0" noProof="0" dirty="0">
                <a:solidFill>
                  <a:srgbClr val="555555"/>
                </a:solidFill>
                <a:effectLst/>
                <a:latin typeface="OpenSans-Bold"/>
              </a:rPr>
              <a:t>Desconfiar ante las prisas, urgencias o pretextos extraños en la que se solicite el envío de dinero</a:t>
            </a:r>
            <a:r>
              <a:rPr lang="es-ES_tradnl" b="0" i="0" noProof="0" dirty="0">
                <a:solidFill>
                  <a:srgbClr val="555555"/>
                </a:solidFill>
                <a:effectLst/>
                <a:latin typeface="OpenSans"/>
              </a:rPr>
              <a:t>.</a:t>
            </a:r>
          </a:p>
          <a:p>
            <a:pPr algn="l" fontAlgn="base">
              <a:buFont typeface="Arial" panose="020B0604020202020204" pitchFamily="34" charset="0"/>
              <a:buChar char="•"/>
            </a:pPr>
            <a:r>
              <a:rPr lang="es-ES_tradnl" b="1" i="0" noProof="0" dirty="0">
                <a:solidFill>
                  <a:srgbClr val="555555"/>
                </a:solidFill>
                <a:effectLst/>
                <a:latin typeface="OpenSans-Bold"/>
              </a:rPr>
              <a:t>No facilitar información confidencial</a:t>
            </a:r>
            <a:r>
              <a:rPr lang="es-ES_tradnl" b="0" i="0" noProof="0" dirty="0">
                <a:solidFill>
                  <a:srgbClr val="555555"/>
                </a:solidFill>
                <a:effectLst/>
                <a:latin typeface="OpenSans"/>
              </a:rPr>
              <a:t> con terceros. </a:t>
            </a:r>
          </a:p>
          <a:p>
            <a:pPr algn="l" fontAlgn="base">
              <a:buNone/>
            </a:pPr>
            <a:r>
              <a:rPr lang="es-ES_tradnl" b="0" i="0" u="sng" noProof="0" dirty="0">
                <a:solidFill>
                  <a:srgbClr val="333333"/>
                </a:solidFill>
                <a:effectLst/>
                <a:latin typeface="OpenSans-Bold"/>
              </a:rPr>
              <a:t>Si hemos sido engañados:</a:t>
            </a:r>
          </a:p>
          <a:p>
            <a:pPr algn="l" fontAlgn="base">
              <a:buFont typeface="Arial" panose="020B0604020202020204" pitchFamily="34" charset="0"/>
              <a:buChar char="•"/>
            </a:pPr>
            <a:r>
              <a:rPr lang="es-ES_tradnl" b="0" i="0" noProof="0" dirty="0">
                <a:solidFill>
                  <a:srgbClr val="555555"/>
                </a:solidFill>
                <a:effectLst/>
                <a:latin typeface="OpenSans"/>
              </a:rPr>
              <a:t>Poner el fraude en conocimiento de la entidad bancaria de la que se sea cliente con la mayor celeridad posible.</a:t>
            </a:r>
          </a:p>
          <a:p>
            <a:pPr algn="l" fontAlgn="base">
              <a:buFont typeface="Arial" panose="020B0604020202020204" pitchFamily="34" charset="0"/>
              <a:buChar char="•"/>
            </a:pPr>
            <a:r>
              <a:rPr lang="es-ES_tradnl" b="0" i="0" noProof="0" dirty="0">
                <a:solidFill>
                  <a:srgbClr val="555555"/>
                </a:solidFill>
                <a:effectLst/>
                <a:latin typeface="OpenSans"/>
              </a:rPr>
              <a:t>Interponer una denuncia policial.</a:t>
            </a:r>
          </a:p>
          <a:p>
            <a:pPr algn="l" fontAlgn="base">
              <a:buFont typeface="Arial" panose="020B0604020202020204" pitchFamily="34" charset="0"/>
              <a:buChar char="•"/>
            </a:pPr>
            <a:r>
              <a:rPr lang="es-ES_tradnl" b="0" i="0" noProof="0" dirty="0">
                <a:solidFill>
                  <a:srgbClr val="555555"/>
                </a:solidFill>
                <a:effectLst/>
                <a:latin typeface="OpenSans"/>
              </a:rPr>
              <a:t>Guardar todos los datos e información relativa al anuncio y a los contactos establecidos con el supuesto vendedor, ya que pueden ser requeridos durante la investigación del caso.</a:t>
            </a:r>
          </a:p>
          <a:p>
            <a:pPr algn="l" fontAlgn="base">
              <a:buFont typeface="Arial" panose="020B0604020202020204" pitchFamily="34" charset="0"/>
              <a:buChar char="•"/>
            </a:pPr>
            <a:r>
              <a:rPr lang="es-ES_tradnl" b="0" i="0" noProof="0" dirty="0">
                <a:solidFill>
                  <a:srgbClr val="555555"/>
                </a:solidFill>
                <a:effectLst/>
                <a:latin typeface="OpenSans"/>
              </a:rPr>
              <a:t>Denunciar el perfil en la aplicación o página web para que se proceda a la baja de dicho usuario.</a:t>
            </a:r>
          </a:p>
          <a:p>
            <a:pPr algn="just"/>
            <a:endParaRPr lang="es-ES_tradnl" noProof="0" dirty="0"/>
          </a:p>
          <a:p>
            <a:pPr algn="just"/>
            <a:r>
              <a:rPr lang="es-ES_tradnl" b="1" u="sng" noProof="0" dirty="0"/>
              <a:t>FRAUDE DEL WHATSAPP</a:t>
            </a:r>
            <a:endParaRPr lang="es-ES_tradnl" b="1" i="0" u="sng" noProof="0" dirty="0">
              <a:solidFill>
                <a:srgbClr val="666666"/>
              </a:solidFill>
              <a:effectLst/>
              <a:latin typeface="OpenSans-Bold"/>
            </a:endParaRPr>
          </a:p>
          <a:p>
            <a:pPr algn="just"/>
            <a:r>
              <a:rPr lang="es-ES_tradnl" b="0" i="0" u="none" noProof="0" dirty="0">
                <a:solidFill>
                  <a:srgbClr val="666666"/>
                </a:solidFill>
                <a:effectLst/>
                <a:latin typeface="OpenSans-Bold"/>
              </a:rPr>
              <a:t>El </a:t>
            </a:r>
            <a:r>
              <a:rPr lang="es-ES_tradnl" b="0" i="0" u="none" noProof="0" dirty="0" err="1">
                <a:solidFill>
                  <a:srgbClr val="666666"/>
                </a:solidFill>
                <a:effectLst/>
                <a:latin typeface="OpenSans-Bold"/>
              </a:rPr>
              <a:t>ciberdelicuente</a:t>
            </a:r>
            <a:r>
              <a:rPr lang="es-ES_tradnl" b="0" i="0" u="none" noProof="0" dirty="0">
                <a:solidFill>
                  <a:srgbClr val="666666"/>
                </a:solidFill>
                <a:effectLst/>
                <a:latin typeface="OpenSans-Bold"/>
              </a:rPr>
              <a:t> envía </a:t>
            </a:r>
            <a:r>
              <a:rPr lang="es-ES_tradnl" b="0" i="0" noProof="0" dirty="0">
                <a:solidFill>
                  <a:srgbClr val="666666"/>
                </a:solidFill>
                <a:effectLst/>
                <a:latin typeface="OpenSans"/>
              </a:rPr>
              <a:t>desde un </a:t>
            </a:r>
            <a:r>
              <a:rPr lang="es-ES_tradnl" b="1" i="0" noProof="0" dirty="0">
                <a:solidFill>
                  <a:srgbClr val="666666"/>
                </a:solidFill>
                <a:effectLst/>
                <a:latin typeface="OpenSans-Bold"/>
              </a:rPr>
              <a:t>número desconocido</a:t>
            </a:r>
            <a:r>
              <a:rPr lang="es-ES_tradnl" b="0" i="0" noProof="0" dirty="0">
                <a:solidFill>
                  <a:srgbClr val="666666"/>
                </a:solidFill>
                <a:effectLst/>
                <a:latin typeface="OpenSans"/>
              </a:rPr>
              <a:t>, mensajes en un tono afectuoso y familiar. </a:t>
            </a:r>
          </a:p>
          <a:p>
            <a:pPr algn="just"/>
            <a:r>
              <a:rPr lang="es-ES_tradnl" b="0" i="0" noProof="0" dirty="0">
                <a:solidFill>
                  <a:srgbClr val="666666"/>
                </a:solidFill>
                <a:effectLst/>
                <a:latin typeface="OpenSans"/>
              </a:rPr>
              <a:t>Estos mensajes, pueden indicar, sin decir nombres ni datos, que es alguien que tiene un buen recuerdo nuestro o alguien que tiene ganas de vernos. </a:t>
            </a:r>
          </a:p>
          <a:p>
            <a:pPr algn="just"/>
            <a:r>
              <a:rPr lang="es-ES_tradnl" b="1" i="0" noProof="0" dirty="0">
                <a:solidFill>
                  <a:srgbClr val="666666"/>
                </a:solidFill>
                <a:effectLst/>
                <a:latin typeface="OpenSans-Bold"/>
              </a:rPr>
              <a:t>El objetivo es posteriormente sondearnos para que facilitemos nosotros la información de la persona de la que se podría tratar.</a:t>
            </a:r>
            <a:endParaRPr lang="es-ES_tradnl" b="0" i="0" noProof="0" dirty="0">
              <a:solidFill>
                <a:srgbClr val="666666"/>
              </a:solidFill>
              <a:effectLst/>
              <a:latin typeface="OpenSans"/>
            </a:endParaRPr>
          </a:p>
          <a:p>
            <a:r>
              <a:rPr lang="es-ES_tradnl" b="0" i="0" noProof="0" dirty="0">
                <a:solidFill>
                  <a:srgbClr val="666666"/>
                </a:solidFill>
                <a:effectLst/>
                <a:latin typeface="OpenSans"/>
              </a:rPr>
              <a:t>Esto no es más que una técnica de </a:t>
            </a:r>
            <a:r>
              <a:rPr lang="es-ES_tradnl" b="1" i="0" noProof="0" dirty="0">
                <a:solidFill>
                  <a:srgbClr val="666666"/>
                </a:solidFill>
                <a:effectLst/>
                <a:latin typeface="OpenSans-Bold"/>
              </a:rPr>
              <a:t>ingeniería social</a:t>
            </a:r>
            <a:r>
              <a:rPr lang="es-ES_tradnl" b="0" i="0" noProof="0" dirty="0">
                <a:solidFill>
                  <a:srgbClr val="666666"/>
                </a:solidFill>
                <a:effectLst/>
                <a:latin typeface="OpenSans"/>
              </a:rPr>
              <a:t> empleada por </a:t>
            </a:r>
            <a:r>
              <a:rPr lang="es-ES_tradnl" b="0" i="0" noProof="0" dirty="0" err="1">
                <a:solidFill>
                  <a:srgbClr val="666666"/>
                </a:solidFill>
                <a:effectLst/>
                <a:latin typeface="OpenSans"/>
              </a:rPr>
              <a:t>ciberdelincuentes</a:t>
            </a:r>
            <a:r>
              <a:rPr lang="es-ES_tradnl" b="0" i="0" noProof="0" dirty="0">
                <a:solidFill>
                  <a:srgbClr val="666666"/>
                </a:solidFill>
                <a:effectLst/>
                <a:latin typeface="OpenSans"/>
              </a:rPr>
              <a:t>, con el objetivo de manipularnos y engañarnos para obtener información nuestra y de nuestro entorno para así, poder estafarnos.</a:t>
            </a:r>
            <a:endParaRPr lang="es-ES_tradnl" b="1" i="0" noProof="0" dirty="0">
              <a:solidFill>
                <a:srgbClr val="666666"/>
              </a:solidFill>
              <a:effectLst/>
              <a:latin typeface="OpenSans-Bold"/>
            </a:endParaRPr>
          </a:p>
          <a:p>
            <a:r>
              <a:rPr lang="es-ES_tradnl" b="0" i="0" noProof="0" dirty="0">
                <a:solidFill>
                  <a:srgbClr val="666666"/>
                </a:solidFill>
                <a:effectLst/>
                <a:latin typeface="OpenSans"/>
              </a:rPr>
              <a:t>Una vez </a:t>
            </a:r>
            <a:r>
              <a:rPr lang="es-ES_tradnl" b="1" i="0" noProof="0" dirty="0">
                <a:solidFill>
                  <a:srgbClr val="666666"/>
                </a:solidFill>
                <a:effectLst/>
                <a:latin typeface="OpenSans-Bold"/>
              </a:rPr>
              <a:t>consiguen los datos</a:t>
            </a:r>
            <a:r>
              <a:rPr lang="es-ES_tradnl" b="0" i="0" noProof="0" dirty="0">
                <a:solidFill>
                  <a:srgbClr val="666666"/>
                </a:solidFill>
                <a:effectLst/>
                <a:latin typeface="OpenSans"/>
              </a:rPr>
              <a:t> de una persona de nuestro entorno (que podría ser la que está contactando con nosotros), los </a:t>
            </a:r>
            <a:r>
              <a:rPr lang="es-ES_tradnl" b="0" i="0" noProof="0" dirty="0" err="1">
                <a:solidFill>
                  <a:srgbClr val="666666"/>
                </a:solidFill>
                <a:effectLst/>
                <a:latin typeface="OpenSans"/>
              </a:rPr>
              <a:t>ciberdelincuentes</a:t>
            </a:r>
            <a:r>
              <a:rPr lang="es-ES_tradnl" b="0" i="0" noProof="0" dirty="0">
                <a:solidFill>
                  <a:srgbClr val="666666"/>
                </a:solidFill>
                <a:effectLst/>
                <a:latin typeface="OpenSans"/>
              </a:rPr>
              <a:t> van a seguir el juego y van a hacernos creer que esta persona tiene problemas económicos y necesita dinero para solventar una </a:t>
            </a:r>
            <a:r>
              <a:rPr lang="es-ES_tradnl" b="1" i="0" noProof="0" dirty="0">
                <a:solidFill>
                  <a:srgbClr val="666666"/>
                </a:solidFill>
                <a:effectLst/>
                <a:latin typeface="OpenSans-Bold"/>
              </a:rPr>
              <a:t>situación urgente</a:t>
            </a:r>
            <a:r>
              <a:rPr lang="es-ES_tradnl" b="0" i="0" noProof="0" dirty="0">
                <a:solidFill>
                  <a:srgbClr val="666666"/>
                </a:solidFill>
                <a:effectLst/>
                <a:latin typeface="OpenSans"/>
              </a:rPr>
              <a:t>.</a:t>
            </a:r>
          </a:p>
          <a:p>
            <a:r>
              <a:rPr lang="es-ES_tradnl" b="0" i="0" noProof="0" dirty="0">
                <a:solidFill>
                  <a:srgbClr val="666666"/>
                </a:solidFill>
                <a:effectLst/>
                <a:latin typeface="OpenSans"/>
              </a:rPr>
              <a:t>A menudo también el hecho de aceptar el alta del contacto puede infectar nuestro móvil con virus que facilitaran a los </a:t>
            </a:r>
            <a:r>
              <a:rPr lang="es-ES_tradnl" b="0" i="0" noProof="0" dirty="0" err="1">
                <a:solidFill>
                  <a:srgbClr val="666666"/>
                </a:solidFill>
                <a:effectLst/>
                <a:latin typeface="OpenSans"/>
              </a:rPr>
              <a:t>delicuentes</a:t>
            </a:r>
            <a:r>
              <a:rPr lang="es-ES_tradnl" b="0" i="0" noProof="0" dirty="0">
                <a:solidFill>
                  <a:srgbClr val="666666"/>
                </a:solidFill>
                <a:effectLst/>
                <a:latin typeface="OpenSans"/>
              </a:rPr>
              <a:t> acceder a toda nuestra información.</a:t>
            </a:r>
          </a:p>
          <a:p>
            <a:r>
              <a:rPr lang="es-ES_tradnl" b="0" i="0" u="sng" noProof="0" dirty="0">
                <a:solidFill>
                  <a:srgbClr val="666666"/>
                </a:solidFill>
                <a:effectLst/>
                <a:latin typeface="OpenSans"/>
              </a:rPr>
              <a:t>Recomendaciones:</a:t>
            </a:r>
          </a:p>
          <a:p>
            <a:pPr marL="171450" indent="-171450">
              <a:buFontTx/>
              <a:buChar char="-"/>
            </a:pPr>
            <a:r>
              <a:rPr lang="es-ES_tradnl" b="0" i="0" noProof="0" dirty="0">
                <a:solidFill>
                  <a:srgbClr val="666666"/>
                </a:solidFill>
                <a:effectLst/>
                <a:latin typeface="OpenSans"/>
              </a:rPr>
              <a:t>Aplicar el sentido común.</a:t>
            </a:r>
          </a:p>
          <a:p>
            <a:pPr marL="171450" indent="-171450">
              <a:buFontTx/>
              <a:buChar char="-"/>
            </a:pPr>
            <a:r>
              <a:rPr lang="es-ES_tradnl" b="0" i="0" noProof="0" dirty="0">
                <a:solidFill>
                  <a:srgbClr val="666666"/>
                </a:solidFill>
                <a:effectLst/>
                <a:latin typeface="OpenSans"/>
              </a:rPr>
              <a:t>Preguntar siempre el nombre de la persona.</a:t>
            </a:r>
          </a:p>
          <a:p>
            <a:pPr marL="171450" indent="-171450">
              <a:buFontTx/>
              <a:buChar char="-"/>
            </a:pPr>
            <a:r>
              <a:rPr lang="es-ES_tradnl" b="0" i="0" noProof="0" dirty="0">
                <a:solidFill>
                  <a:srgbClr val="666666"/>
                </a:solidFill>
                <a:effectLst/>
                <a:latin typeface="OpenSans"/>
              </a:rPr>
              <a:t>Haz preguntas adiciones para verificar la identidad.</a:t>
            </a:r>
          </a:p>
          <a:p>
            <a:pPr marL="171450" indent="-171450">
              <a:buFontTx/>
              <a:buChar char="-"/>
            </a:pPr>
            <a:r>
              <a:rPr lang="es-ES_tradnl" b="0" i="0" noProof="0" dirty="0">
                <a:solidFill>
                  <a:srgbClr val="666666"/>
                </a:solidFill>
                <a:effectLst/>
                <a:latin typeface="OpenSans"/>
              </a:rPr>
              <a:t>Atención a faltas de ortografía y expresiones no habituales.</a:t>
            </a:r>
          </a:p>
          <a:p>
            <a:pPr marL="171450" indent="-171450">
              <a:buFontTx/>
              <a:buChar char="-"/>
            </a:pPr>
            <a:r>
              <a:rPr lang="es-ES_tradnl" b="0" i="0" noProof="0" dirty="0">
                <a:solidFill>
                  <a:srgbClr val="666666"/>
                </a:solidFill>
                <a:effectLst/>
                <a:latin typeface="OpenSans"/>
              </a:rPr>
              <a:t>No envíes nunca dinero ni facilites datos personales o bancarios.</a:t>
            </a:r>
          </a:p>
          <a:p>
            <a:pPr marL="171450" indent="-171450">
              <a:buFontTx/>
              <a:buChar char="-"/>
            </a:pPr>
            <a:endParaRPr lang="es-ES_tradnl" b="0" i="0" noProof="0" dirty="0">
              <a:solidFill>
                <a:srgbClr val="666666"/>
              </a:solidFill>
              <a:effectLst/>
              <a:latin typeface="OpenSans"/>
            </a:endParaRPr>
          </a:p>
          <a:p>
            <a:pPr marL="171450" indent="-171450">
              <a:buFontTx/>
              <a:buChar char="-"/>
            </a:pPr>
            <a:endParaRPr lang="es-ES_tradnl" b="0" i="0" noProof="0" dirty="0">
              <a:solidFill>
                <a:srgbClr val="666666"/>
              </a:solidFill>
              <a:effectLst/>
              <a:latin typeface="OpenSans"/>
            </a:endParaRPr>
          </a:p>
          <a:p>
            <a:pPr marL="171450" indent="-171450">
              <a:buFontTx/>
              <a:buChar char="-"/>
            </a:pPr>
            <a:endParaRPr lang="es-ES_tradnl" noProof="0" dirty="0"/>
          </a:p>
        </p:txBody>
      </p:sp>
      <p:sp>
        <p:nvSpPr>
          <p:cNvPr id="4" name="Marcador de número de diapositiva 3">
            <a:extLst>
              <a:ext uri="{FF2B5EF4-FFF2-40B4-BE49-F238E27FC236}">
                <a16:creationId xmlns:a16="http://schemas.microsoft.com/office/drawing/2014/main" id="{D6153DED-13E3-8C7A-6612-556627585B22}"/>
              </a:ext>
            </a:extLst>
          </p:cNvPr>
          <p:cNvSpPr>
            <a:spLocks noGrp="1"/>
          </p:cNvSpPr>
          <p:nvPr>
            <p:ph type="sldNum" sz="quarter" idx="5"/>
          </p:nvPr>
        </p:nvSpPr>
        <p:spPr/>
        <p:txBody>
          <a:bodyPr/>
          <a:lstStyle/>
          <a:p>
            <a:fld id="{B6D73774-A5A6-4C6F-AFF2-9E7B28497BC5}" type="slidenum">
              <a:rPr lang="es-ES" smtClean="0"/>
              <a:t>17</a:t>
            </a:fld>
            <a:endParaRPr lang="es-ES"/>
          </a:p>
        </p:txBody>
      </p:sp>
    </p:spTree>
    <p:extLst>
      <p:ext uri="{BB962C8B-B14F-4D97-AF65-F5344CB8AC3E}">
        <p14:creationId xmlns:p14="http://schemas.microsoft.com/office/powerpoint/2010/main" val="5289546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D80D6-88D9-F19B-464B-6BB49A16D6F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45F9B96-647F-6E56-4E9C-B71478B68EB5}"/>
              </a:ext>
            </a:extLst>
          </p:cNvPr>
          <p:cNvSpPr>
            <a:spLocks noGrp="1" noRot="1" noChangeAspect="1"/>
          </p:cNvSpPr>
          <p:nvPr>
            <p:ph type="sldImg"/>
          </p:nvPr>
        </p:nvSpPr>
        <p:spPr>
          <a:xfrm>
            <a:off x="422275" y="1241425"/>
            <a:ext cx="5953125" cy="3349625"/>
          </a:xfrm>
        </p:spPr>
      </p:sp>
      <p:sp>
        <p:nvSpPr>
          <p:cNvPr id="3" name="Marcador de notas 2">
            <a:extLst>
              <a:ext uri="{FF2B5EF4-FFF2-40B4-BE49-F238E27FC236}">
                <a16:creationId xmlns:a16="http://schemas.microsoft.com/office/drawing/2014/main" id="{E9E482F9-D522-9E83-290D-DE091A460E07}"/>
              </a:ext>
            </a:extLst>
          </p:cNvPr>
          <p:cNvSpPr>
            <a:spLocks noGrp="1"/>
          </p:cNvSpPr>
          <p:nvPr>
            <p:ph type="body" idx="1"/>
          </p:nvPr>
        </p:nvSpPr>
        <p:spPr/>
        <p:txBody>
          <a:bodyPr/>
          <a:lstStyle/>
          <a:p>
            <a:pPr algn="just"/>
            <a:endParaRPr lang="ca-ES" sz="1000" noProof="0" dirty="0"/>
          </a:p>
        </p:txBody>
      </p:sp>
      <p:sp>
        <p:nvSpPr>
          <p:cNvPr id="4" name="Marcador de número de diapositiva 3">
            <a:extLst>
              <a:ext uri="{FF2B5EF4-FFF2-40B4-BE49-F238E27FC236}">
                <a16:creationId xmlns:a16="http://schemas.microsoft.com/office/drawing/2014/main" id="{921971EF-2777-FAC1-5D03-160A131040F9}"/>
              </a:ext>
            </a:extLst>
          </p:cNvPr>
          <p:cNvSpPr>
            <a:spLocks noGrp="1"/>
          </p:cNvSpPr>
          <p:nvPr>
            <p:ph type="sldNum" sz="quarter" idx="10"/>
          </p:nvPr>
        </p:nvSpPr>
        <p:spPr/>
        <p:txBody>
          <a:bodyPr/>
          <a:lstStyle/>
          <a:p>
            <a:fld id="{8BCA1779-D1FC-4193-883D-B84C1D8C432D}" type="slidenum">
              <a:rPr lang="ca-ES" smtClean="0"/>
              <a:pPr/>
              <a:t>18</a:t>
            </a:fld>
            <a:endParaRPr lang="ca-ES"/>
          </a:p>
        </p:txBody>
      </p:sp>
    </p:spTree>
    <p:extLst>
      <p:ext uri="{BB962C8B-B14F-4D97-AF65-F5344CB8AC3E}">
        <p14:creationId xmlns:p14="http://schemas.microsoft.com/office/powerpoint/2010/main" val="24639311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FF627-1A38-AB64-CBA6-584747C95FF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6076C6F-C40E-5091-495E-83680FB6117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5D084AB-9F67-8B10-5B54-63A2B26EFF3A}"/>
              </a:ext>
            </a:extLst>
          </p:cNvPr>
          <p:cNvSpPr>
            <a:spLocks noGrp="1"/>
          </p:cNvSpPr>
          <p:nvPr>
            <p:ph type="body" idx="1"/>
          </p:nvPr>
        </p:nvSpPr>
        <p:spPr/>
        <p:txBody>
          <a:bodyPr/>
          <a:lstStyle/>
          <a:p>
            <a:pPr fontAlgn="base">
              <a:buNone/>
            </a:pPr>
            <a:r>
              <a:rPr lang="es-ES" b="1" dirty="0">
                <a:solidFill>
                  <a:srgbClr val="333333"/>
                </a:solidFill>
                <a:effectLst/>
                <a:latin typeface="OpenSans-Bold"/>
              </a:rPr>
              <a:t>10 reglas para navegar de forma segura</a:t>
            </a:r>
          </a:p>
          <a:p>
            <a:pPr fontAlgn="base">
              <a:buNone/>
            </a:pPr>
            <a:endParaRPr lang="es-ES" b="1" dirty="0">
              <a:solidFill>
                <a:srgbClr val="333333"/>
              </a:solidFill>
              <a:effectLst/>
              <a:latin typeface="OpenSans-Bold"/>
            </a:endParaRPr>
          </a:p>
          <a:p>
            <a:pPr fontAlgn="base">
              <a:buFont typeface="+mj-lt"/>
              <a:buAutoNum type="arabicPeriod"/>
            </a:pPr>
            <a:r>
              <a:rPr lang="es-ES" b="1" dirty="0">
                <a:solidFill>
                  <a:srgbClr val="555555"/>
                </a:solidFill>
                <a:effectLst/>
                <a:latin typeface="OpenSans-Bold"/>
              </a:rPr>
              <a:t>Concienciación</a:t>
            </a:r>
            <a:r>
              <a:rPr lang="es-ES" b="0" dirty="0">
                <a:solidFill>
                  <a:srgbClr val="555555"/>
                </a:solidFill>
                <a:effectLst/>
                <a:latin typeface="OpenSans-Bold"/>
              </a:rPr>
              <a:t>:</a:t>
            </a:r>
            <a:r>
              <a:rPr lang="es-ES" dirty="0">
                <a:solidFill>
                  <a:srgbClr val="555555"/>
                </a:solidFill>
                <a:effectLst/>
                <a:latin typeface="OpenSans"/>
              </a:rPr>
              <a:t> cuando accedemos a Internet, tenemos que ser conscientes de los riesgos a los que nos exponemos. Es fundamental ser precavido con las páginas que visitamos y los archivos que descargamos.</a:t>
            </a:r>
          </a:p>
          <a:p>
            <a:pPr fontAlgn="base">
              <a:buFont typeface="+mj-lt"/>
              <a:buAutoNum type="arabicPeriod"/>
            </a:pPr>
            <a:r>
              <a:rPr lang="es-ES" b="1" dirty="0">
                <a:solidFill>
                  <a:srgbClr val="555555"/>
                </a:solidFill>
                <a:effectLst/>
                <a:latin typeface="OpenSans-Bold"/>
              </a:rPr>
              <a:t>Un buen antimalware</a:t>
            </a:r>
            <a:r>
              <a:rPr lang="es-ES" b="0" dirty="0">
                <a:solidFill>
                  <a:srgbClr val="555555"/>
                </a:solidFill>
                <a:effectLst/>
                <a:latin typeface="OpenSans-Bold"/>
              </a:rPr>
              <a:t>:</a:t>
            </a:r>
            <a:r>
              <a:rPr lang="es-ES" dirty="0">
                <a:solidFill>
                  <a:srgbClr val="555555"/>
                </a:solidFill>
                <a:effectLst/>
                <a:latin typeface="OpenSans"/>
              </a:rPr>
              <a:t> Un antimalware es un software que nos protege de código malicioso como virus, troyanos, </a:t>
            </a:r>
            <a:r>
              <a:rPr lang="es-ES" dirty="0" err="1">
                <a:solidFill>
                  <a:srgbClr val="555555"/>
                </a:solidFill>
                <a:effectLst/>
                <a:latin typeface="OpenSans"/>
              </a:rPr>
              <a:t>ransomware</a:t>
            </a:r>
            <a:r>
              <a:rPr lang="es-ES" dirty="0">
                <a:solidFill>
                  <a:srgbClr val="555555"/>
                </a:solidFill>
                <a:effectLst/>
                <a:latin typeface="OpenSans"/>
              </a:rPr>
              <a:t>, etc. Contar con un antimalware actualizado y bien configurado te evitará muchos problemas. Aun así recuerda que el antivirus no garantiza tu seguridad al 100%.</a:t>
            </a:r>
          </a:p>
          <a:p>
            <a:pPr fontAlgn="base">
              <a:buFont typeface="+mj-lt"/>
              <a:buAutoNum type="arabicPeriod"/>
            </a:pPr>
            <a:r>
              <a:rPr lang="es-ES" b="1" dirty="0">
                <a:solidFill>
                  <a:srgbClr val="555555"/>
                </a:solidFill>
                <a:effectLst/>
                <a:latin typeface="OpenSans-Bold"/>
              </a:rPr>
              <a:t>Actualizar el sistema operativo y aplicaciones</a:t>
            </a:r>
            <a:r>
              <a:rPr lang="es-ES" b="0" dirty="0">
                <a:solidFill>
                  <a:srgbClr val="555555"/>
                </a:solidFill>
                <a:effectLst/>
                <a:latin typeface="OpenSans-Bold"/>
              </a:rPr>
              <a:t>:</a:t>
            </a:r>
            <a:r>
              <a:rPr lang="es-ES" dirty="0">
                <a:solidFill>
                  <a:srgbClr val="555555"/>
                </a:solidFill>
                <a:effectLst/>
                <a:latin typeface="OpenSans"/>
              </a:rPr>
              <a:t> Tener correctamente actualizado el sistema operativo (Windows, Linux, Apple…) y todas las aplicaciones instaladas es una de las principales garantías para no dejar abiertas puertas de entrada a tu equipo que los </a:t>
            </a:r>
            <a:r>
              <a:rPr lang="es-ES" dirty="0" err="1">
                <a:solidFill>
                  <a:srgbClr val="555555"/>
                </a:solidFill>
                <a:effectLst/>
                <a:latin typeface="OpenSans"/>
              </a:rPr>
              <a:t>ciberdelincuentes</a:t>
            </a:r>
            <a:r>
              <a:rPr lang="es-ES" dirty="0">
                <a:solidFill>
                  <a:srgbClr val="555555"/>
                </a:solidFill>
                <a:effectLst/>
                <a:latin typeface="OpenSans"/>
              </a:rPr>
              <a:t> puedan explotar. Aunque la actualización de los equipos lleve su tiempo, y a veces haya que reiniciar, es fundamental para solucionar vulnerabilidades de seguridad del software instalado.</a:t>
            </a:r>
          </a:p>
          <a:p>
            <a:pPr fontAlgn="base">
              <a:buFont typeface="+mj-lt"/>
              <a:buAutoNum type="arabicPeriod"/>
            </a:pPr>
            <a:r>
              <a:rPr lang="es-ES" b="1" dirty="0">
                <a:solidFill>
                  <a:srgbClr val="555555"/>
                </a:solidFill>
                <a:effectLst/>
                <a:latin typeface="OpenSans-Bold"/>
              </a:rPr>
              <a:t>Utilizar contraseñas robustas</a:t>
            </a:r>
            <a:r>
              <a:rPr lang="es-ES" b="0" dirty="0">
                <a:solidFill>
                  <a:srgbClr val="555555"/>
                </a:solidFill>
                <a:effectLst/>
                <a:latin typeface="OpenSans-Bold"/>
              </a:rPr>
              <a:t>:</a:t>
            </a:r>
            <a:r>
              <a:rPr lang="es-ES" dirty="0">
                <a:solidFill>
                  <a:srgbClr val="555555"/>
                </a:solidFill>
                <a:effectLst/>
                <a:latin typeface="OpenSans"/>
              </a:rPr>
              <a:t> Es muy importante tener una contraseña muy robusta y diferente para cada tipo de uso (correo electrónico, redes sociales, banca electrónica…). ¿Algunos trucos? Que tengan más de 8 caracteres y combinen letras (mayúsculas y minúsculas), dígitos y caracteres especiales; evitar información personal como puede ser el DNI, nombres de familiares o conocidos y nunca utilizar patrones muy sencillos, ni palabras de diccionario. Para una mayor seguridad, se recomienda modificar periódicamente las contraseñas.</a:t>
            </a:r>
          </a:p>
          <a:p>
            <a:pPr fontAlgn="base">
              <a:buFont typeface="+mj-lt"/>
              <a:buAutoNum type="arabicPeriod"/>
            </a:pPr>
            <a:r>
              <a:rPr lang="es-ES" b="1" dirty="0">
                <a:solidFill>
                  <a:srgbClr val="555555"/>
                </a:solidFill>
                <a:effectLst/>
                <a:latin typeface="OpenSans-Bold"/>
              </a:rPr>
              <a:t>Gestor de contraseñas</a:t>
            </a:r>
            <a:r>
              <a:rPr lang="es-ES" b="0" dirty="0">
                <a:solidFill>
                  <a:srgbClr val="555555"/>
                </a:solidFill>
                <a:effectLst/>
                <a:latin typeface="OpenSans-Bold"/>
              </a:rPr>
              <a:t>:</a:t>
            </a:r>
            <a:r>
              <a:rPr lang="es-ES" dirty="0">
                <a:solidFill>
                  <a:srgbClr val="555555"/>
                </a:solidFill>
                <a:effectLst/>
                <a:latin typeface="OpenSans"/>
              </a:rPr>
              <a:t> Recordar muchas contraseñas es complicado. Por ello se recomienda utilizar un gestor de contraseñas que guarda las contraseñas de forma segura. Nunca deben anotarse las contraseñas en libretas o ficheros sin cifrar.</a:t>
            </a:r>
          </a:p>
          <a:p>
            <a:pPr fontAlgn="base">
              <a:buFont typeface="+mj-lt"/>
              <a:buAutoNum type="arabicPeriod"/>
            </a:pPr>
            <a:r>
              <a:rPr lang="es-ES" b="1" dirty="0">
                <a:solidFill>
                  <a:srgbClr val="555555"/>
                </a:solidFill>
                <a:effectLst/>
                <a:latin typeface="OpenSans-Bold"/>
              </a:rPr>
              <a:t>No acceder a sitios web de dudosa reputación</a:t>
            </a:r>
            <a:r>
              <a:rPr lang="es-ES" b="0" dirty="0">
                <a:solidFill>
                  <a:srgbClr val="555555"/>
                </a:solidFill>
                <a:effectLst/>
                <a:latin typeface="OpenSans-Bold"/>
              </a:rPr>
              <a:t>:</a:t>
            </a:r>
            <a:r>
              <a:rPr lang="es-ES" dirty="0">
                <a:solidFill>
                  <a:srgbClr val="555555"/>
                </a:solidFill>
                <a:effectLst/>
                <a:latin typeface="OpenSans"/>
              </a:rPr>
              <a:t> Para verificar la legitimidad de una página web, no basta con fijarse únicamente en si aparece un candado al lado de la dirección de la página web. Debes comprobar la legitimidad de su certificado digital, verificando que está vigente y realmente ha sido emitido para la página web por la que queremos navegar.</a:t>
            </a:r>
          </a:p>
          <a:p>
            <a:pPr fontAlgn="base">
              <a:buFont typeface="+mj-lt"/>
              <a:buAutoNum type="arabicPeriod"/>
            </a:pPr>
            <a:r>
              <a:rPr lang="es-ES" b="1" dirty="0">
                <a:solidFill>
                  <a:srgbClr val="555555"/>
                </a:solidFill>
                <a:effectLst/>
                <a:latin typeface="OpenSans-Bold"/>
              </a:rPr>
              <a:t>Evitar descargas no conocidas</a:t>
            </a:r>
            <a:r>
              <a:rPr lang="es-ES" b="0" dirty="0">
                <a:solidFill>
                  <a:srgbClr val="555555"/>
                </a:solidFill>
                <a:effectLst/>
                <a:latin typeface="OpenSans-Bold"/>
              </a:rPr>
              <a:t>:</a:t>
            </a:r>
            <a:r>
              <a:rPr lang="es-ES" dirty="0">
                <a:solidFill>
                  <a:srgbClr val="555555"/>
                </a:solidFill>
                <a:effectLst/>
                <a:latin typeface="OpenSans"/>
              </a:rPr>
              <a:t> una de las mayores brechas de seguridad viene de la descarga de archivos. Si no estás totalmente seguro del origen de lo que estás descargando, evítalo o verifícalo antes de la descarga.</a:t>
            </a:r>
          </a:p>
          <a:p>
            <a:pPr fontAlgn="base">
              <a:buFont typeface="+mj-lt"/>
              <a:buAutoNum type="arabicPeriod"/>
            </a:pPr>
            <a:r>
              <a:rPr lang="es-ES" b="1" dirty="0">
                <a:solidFill>
                  <a:srgbClr val="555555"/>
                </a:solidFill>
                <a:effectLst/>
                <a:latin typeface="OpenSans-Bold"/>
              </a:rPr>
              <a:t>Redes </a:t>
            </a:r>
            <a:r>
              <a:rPr lang="es-ES" b="1" dirty="0" err="1">
                <a:solidFill>
                  <a:srgbClr val="555555"/>
                </a:solidFill>
                <a:effectLst/>
                <a:latin typeface="OpenSans-Bold"/>
              </a:rPr>
              <a:t>WiFi</a:t>
            </a:r>
            <a:r>
              <a:rPr lang="es-ES" b="1" dirty="0">
                <a:solidFill>
                  <a:srgbClr val="555555"/>
                </a:solidFill>
                <a:effectLst/>
                <a:latin typeface="OpenSans-Bold"/>
              </a:rPr>
              <a:t> gratuitas</a:t>
            </a:r>
            <a:r>
              <a:rPr lang="es-ES" b="0" dirty="0">
                <a:solidFill>
                  <a:srgbClr val="555555"/>
                </a:solidFill>
                <a:effectLst/>
                <a:latin typeface="OpenSans-Bold"/>
              </a:rPr>
              <a:t>:</a:t>
            </a:r>
            <a:r>
              <a:rPr lang="es-ES" dirty="0">
                <a:solidFill>
                  <a:srgbClr val="555555"/>
                </a:solidFill>
                <a:effectLst/>
                <a:latin typeface="OpenSans"/>
              </a:rPr>
              <a:t> Si utilizamos una red Wifi gratuita para navegar por páginas públicas, el riesgo es mínimo. No obstante, debemos evitar navegar por páginas web que nos piden la entrada de datos personales, como contraseñas o usuarios, ya que la Wifi podría estar comprometida y por tanto alguien podría interceptar nuestros datos personales. Debemos prestar la misma atención cuando nos conectamos a Wifis con contraseña conocida.</a:t>
            </a:r>
          </a:p>
          <a:p>
            <a:pPr fontAlgn="base">
              <a:buFont typeface="+mj-lt"/>
              <a:buAutoNum type="arabicPeriod"/>
            </a:pPr>
            <a:r>
              <a:rPr lang="es-ES" b="1" dirty="0">
                <a:solidFill>
                  <a:srgbClr val="555555"/>
                </a:solidFill>
                <a:effectLst/>
                <a:latin typeface="OpenSans-Bold"/>
              </a:rPr>
              <a:t>Cuida tu identidad digital</a:t>
            </a:r>
            <a:r>
              <a:rPr lang="es-ES" b="0" dirty="0">
                <a:solidFill>
                  <a:srgbClr val="555555"/>
                </a:solidFill>
                <a:effectLst/>
                <a:latin typeface="OpenSans-Bold"/>
              </a:rPr>
              <a:t>:</a:t>
            </a:r>
            <a:r>
              <a:rPr lang="es-ES" dirty="0">
                <a:solidFill>
                  <a:srgbClr val="555555"/>
                </a:solidFill>
                <a:effectLst/>
                <a:latin typeface="OpenSans"/>
              </a:rPr>
              <a:t> Toda la información que subimos a internet sobre nosotros mismos, las imágenes que compartimos en las redes sociales dejan un rastro digital que conforman lo que se conoce como nuestra ‘identidad digital’. Por ello, hay que vigilar especialmente con la ‘identidad digital’ que nos creamos y únicamente subir aquella información sobre nosotros mismos que consideramos cien por cien pública.</a:t>
            </a:r>
          </a:p>
          <a:p>
            <a:pPr fontAlgn="base">
              <a:buFont typeface="+mj-lt"/>
              <a:buAutoNum type="arabicPeriod"/>
            </a:pPr>
            <a:r>
              <a:rPr lang="es-ES" b="1" dirty="0">
                <a:solidFill>
                  <a:srgbClr val="555555"/>
                </a:solidFill>
                <a:effectLst/>
                <a:latin typeface="OpenSans-Bold"/>
              </a:rPr>
              <a:t>Desconfianza siempre activa</a:t>
            </a:r>
            <a:r>
              <a:rPr lang="es-ES" b="0" dirty="0">
                <a:solidFill>
                  <a:srgbClr val="555555"/>
                </a:solidFill>
                <a:effectLst/>
                <a:latin typeface="OpenSans-Bold"/>
              </a:rPr>
              <a:t>:</a:t>
            </a:r>
            <a:r>
              <a:rPr lang="es-ES" dirty="0">
                <a:solidFill>
                  <a:srgbClr val="555555"/>
                </a:solidFill>
                <a:effectLst/>
                <a:latin typeface="OpenSans"/>
              </a:rPr>
              <a:t> Aun teniendo los sistemas actualizados, un buen antivirus y prestando atención a todas las recomendaciones anteriores, el sentido común es lo más importante a la hora de navegar por internet. Recuerda que la mejor defensa eres siempre tú.</a:t>
            </a:r>
          </a:p>
          <a:p>
            <a:pPr>
              <a:buNone/>
            </a:pPr>
            <a:br>
              <a:rPr lang="es-ES" dirty="0"/>
            </a:br>
            <a:endParaRPr lang="es-ES" b="0" i="0" dirty="0">
              <a:solidFill>
                <a:srgbClr val="FFFFFF"/>
              </a:solidFill>
              <a:effectLst/>
              <a:latin typeface="Montserrat" panose="00000500000000000000" pitchFamily="2" charset="0"/>
            </a:endParaRPr>
          </a:p>
          <a:p>
            <a:endParaRPr lang="es-ES" dirty="0"/>
          </a:p>
        </p:txBody>
      </p:sp>
      <p:sp>
        <p:nvSpPr>
          <p:cNvPr id="4" name="Marcador de número de diapositiva 3">
            <a:extLst>
              <a:ext uri="{FF2B5EF4-FFF2-40B4-BE49-F238E27FC236}">
                <a16:creationId xmlns:a16="http://schemas.microsoft.com/office/drawing/2014/main" id="{01329188-13C0-AC12-7D2B-C850A4C70510}"/>
              </a:ext>
            </a:extLst>
          </p:cNvPr>
          <p:cNvSpPr>
            <a:spLocks noGrp="1"/>
          </p:cNvSpPr>
          <p:nvPr>
            <p:ph type="sldNum" sz="quarter" idx="5"/>
          </p:nvPr>
        </p:nvSpPr>
        <p:spPr/>
        <p:txBody>
          <a:bodyPr/>
          <a:lstStyle/>
          <a:p>
            <a:fld id="{B6D73774-A5A6-4C6F-AFF2-9E7B28497BC5}" type="slidenum">
              <a:rPr lang="es-ES" smtClean="0"/>
              <a:t>19</a:t>
            </a:fld>
            <a:endParaRPr lang="es-ES"/>
          </a:p>
        </p:txBody>
      </p:sp>
    </p:spTree>
    <p:extLst>
      <p:ext uri="{BB962C8B-B14F-4D97-AF65-F5344CB8AC3E}">
        <p14:creationId xmlns:p14="http://schemas.microsoft.com/office/powerpoint/2010/main" val="1310392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22275" y="1241425"/>
            <a:ext cx="5953125" cy="3349625"/>
          </a:xfrm>
        </p:spPr>
      </p:sp>
      <p:sp>
        <p:nvSpPr>
          <p:cNvPr id="3" name="Marcador de notas 2"/>
          <p:cNvSpPr>
            <a:spLocks noGrp="1"/>
          </p:cNvSpPr>
          <p:nvPr>
            <p:ph type="body" idx="1"/>
          </p:nvPr>
        </p:nvSpPr>
        <p:spPr/>
        <p:txBody>
          <a:bodyPr/>
          <a:lstStyle/>
          <a:p>
            <a:pPr algn="l">
              <a:buNone/>
            </a:pPr>
            <a:r>
              <a:rPr lang="es-ES" b="0" i="0" dirty="0">
                <a:solidFill>
                  <a:srgbClr val="222222"/>
                </a:solidFill>
                <a:effectLst/>
                <a:latin typeface="Arial" panose="020B0604020202020204" pitchFamily="34" charset="0"/>
              </a:rPr>
              <a:t>La charla se estructura en 4 bloques:</a:t>
            </a:r>
          </a:p>
          <a:p>
            <a:pPr algn="l">
              <a:buNone/>
            </a:pPr>
            <a:endParaRPr lang="es-ES" b="0" i="0" dirty="0">
              <a:solidFill>
                <a:srgbClr val="222222"/>
              </a:solidFill>
              <a:effectLst/>
              <a:latin typeface="Arial" panose="020B0604020202020204" pitchFamily="34" charset="0"/>
            </a:endParaRPr>
          </a:p>
          <a:p>
            <a:pPr algn="l">
              <a:buNone/>
            </a:pPr>
            <a:r>
              <a:rPr lang="es-ES" b="1" i="0" dirty="0">
                <a:solidFill>
                  <a:srgbClr val="222222"/>
                </a:solidFill>
                <a:effectLst/>
                <a:latin typeface="Arial" panose="020B0604020202020204" pitchFamily="34" charset="0"/>
              </a:rPr>
              <a:t>1- Vivimos en la era de la digitalización.</a:t>
            </a:r>
          </a:p>
          <a:p>
            <a:pPr algn="just"/>
            <a:r>
              <a:rPr lang="es-ES" sz="1000" b="0" i="0" dirty="0">
                <a:solidFill>
                  <a:srgbClr val="212529"/>
                </a:solidFill>
                <a:effectLst/>
                <a:latin typeface="open_sansregular"/>
              </a:rPr>
              <a:t>Hoy día, podemos afirmar como una realidad incuestionable que la digitalización nos hace la vida más fácil. </a:t>
            </a:r>
          </a:p>
          <a:p>
            <a:pPr algn="just"/>
            <a:r>
              <a:rPr lang="es-ES" sz="1000" b="0" i="0" dirty="0">
                <a:solidFill>
                  <a:srgbClr val="212529"/>
                </a:solidFill>
                <a:effectLst/>
                <a:latin typeface="open_sansregular"/>
              </a:rPr>
              <a:t>Preguntar a los asistentes, cuantos han usado su móvil u ordenador, ese mismo día para consultar las noticias, mensajes, el tiempo, para ver las ofertas del día/semana de su cadena de supermercado, etc.</a:t>
            </a:r>
          </a:p>
          <a:p>
            <a:pPr algn="just"/>
            <a:r>
              <a:rPr lang="es-ES" sz="1000" b="0" i="0" dirty="0">
                <a:solidFill>
                  <a:srgbClr val="212529"/>
                </a:solidFill>
                <a:effectLst/>
                <a:latin typeface="open_sansregular"/>
              </a:rPr>
              <a:t>Cuando navegamos por Internet o utilizamos nuestros dispositivos para acceder a nuestras redes sociales u otros servicios, disfrutamos de todas las ventajas que nos ofrece la tecnología. </a:t>
            </a:r>
          </a:p>
          <a:p>
            <a:pPr algn="just"/>
            <a:r>
              <a:rPr lang="es-ES" sz="1000" b="0" i="0" dirty="0">
                <a:solidFill>
                  <a:srgbClr val="212529"/>
                </a:solidFill>
                <a:effectLst/>
                <a:latin typeface="open_sansregular"/>
              </a:rPr>
              <a:t>Sin embargo, y en muchas ocasiones sin ser conscientes de ello, también nos podemos exponer a numerosas amenazas o situaciones de riesgo, como infección por virus o el robo de nuestras cuentas e información.</a:t>
            </a:r>
          </a:p>
          <a:p>
            <a:pPr algn="just"/>
            <a:r>
              <a:rPr lang="es-ES" sz="1000" b="0" i="0" dirty="0">
                <a:solidFill>
                  <a:srgbClr val="212529"/>
                </a:solidFill>
                <a:effectLst/>
                <a:latin typeface="open_sansregular"/>
              </a:rPr>
              <a:t>La solución no es negarse al avance de la </a:t>
            </a:r>
            <a:r>
              <a:rPr lang="es-ES" sz="1000" b="0" i="0" dirty="0" err="1">
                <a:solidFill>
                  <a:srgbClr val="212529"/>
                </a:solidFill>
                <a:effectLst/>
                <a:latin typeface="open_sansregular"/>
              </a:rPr>
              <a:t>Digitallización</a:t>
            </a:r>
            <a:r>
              <a:rPr lang="es-ES" sz="1000" b="0" i="0" dirty="0">
                <a:solidFill>
                  <a:srgbClr val="212529"/>
                </a:solidFill>
                <a:effectLst/>
                <a:latin typeface="open_sansregular"/>
              </a:rPr>
              <a:t>, y al igual que en el mundo real nos preparamos para los posibles riesgos (naturales, en tu vivienda,  circulación, en entornos masivos, </a:t>
            </a:r>
            <a:r>
              <a:rPr lang="es-ES" sz="1000" b="0" i="0" dirty="0" err="1">
                <a:solidFill>
                  <a:srgbClr val="212529"/>
                </a:solidFill>
                <a:effectLst/>
                <a:latin typeface="open_sansregular"/>
              </a:rPr>
              <a:t>etc</a:t>
            </a:r>
            <a:r>
              <a:rPr lang="es-ES" sz="1000" b="0" i="0" dirty="0">
                <a:solidFill>
                  <a:srgbClr val="212529"/>
                </a:solidFill>
                <a:effectLst/>
                <a:latin typeface="open_sansregular"/>
              </a:rPr>
              <a:t>) en el mundo digital también </a:t>
            </a:r>
            <a:r>
              <a:rPr lang="es-ES" sz="1000" b="1" i="0" dirty="0">
                <a:solidFill>
                  <a:srgbClr val="212529"/>
                </a:solidFill>
                <a:effectLst/>
                <a:latin typeface="open_sansregular"/>
              </a:rPr>
              <a:t>está en nosotros dar el paso y concienciarnos de cuales son las posibles amenazas pare evitar estar a merced de los </a:t>
            </a:r>
            <a:r>
              <a:rPr lang="es-ES" sz="1000" b="1" i="0" dirty="0" err="1">
                <a:solidFill>
                  <a:srgbClr val="212529"/>
                </a:solidFill>
                <a:effectLst/>
                <a:latin typeface="open_sansregular"/>
              </a:rPr>
              <a:t>ciberdelincuentes</a:t>
            </a:r>
            <a:r>
              <a:rPr lang="es-ES" sz="1000" b="1" i="0" dirty="0">
                <a:solidFill>
                  <a:srgbClr val="212529"/>
                </a:solidFill>
                <a:effectLst/>
                <a:latin typeface="open_sansregular"/>
              </a:rPr>
              <a:t>.</a:t>
            </a:r>
          </a:p>
          <a:p>
            <a:pPr algn="just"/>
            <a:r>
              <a:rPr lang="es-ES" sz="1000" b="0" i="0" dirty="0">
                <a:solidFill>
                  <a:srgbClr val="212529"/>
                </a:solidFill>
                <a:effectLst/>
                <a:latin typeface="open_sansregular"/>
              </a:rPr>
              <a:t>Como ejemplo: Preguntar </a:t>
            </a:r>
            <a:r>
              <a:rPr lang="es-ES" sz="1000" b="1" i="0" dirty="0">
                <a:solidFill>
                  <a:srgbClr val="212529"/>
                </a:solidFill>
                <a:effectLst/>
                <a:latin typeface="open_sansregular"/>
              </a:rPr>
              <a:t>cuántos de los asistentes, tienen puerta blindada en su casa</a:t>
            </a:r>
            <a:r>
              <a:rPr lang="es-ES" sz="1000" b="0" i="0" dirty="0">
                <a:solidFill>
                  <a:srgbClr val="212529"/>
                </a:solidFill>
                <a:effectLst/>
                <a:latin typeface="open_sansregular"/>
              </a:rPr>
              <a:t>, o incluso una alarma instalada? O quien contrata un seguro cuando decide realizar un viaje? Son medidas para protegernos en el mundo real. Preguntar ahora quién tiene una contraseña segura y robusta para cada una de sus aplicaciones o cuentas digitales? La mayoría suelen tener la misma contraseña para todas sus aplicaciones y por regla general no suelen tener una robustez suficiente.</a:t>
            </a:r>
          </a:p>
          <a:p>
            <a:pPr algn="just"/>
            <a:endParaRPr lang="es-ES" sz="1000" b="0" i="0" dirty="0">
              <a:solidFill>
                <a:srgbClr val="212529"/>
              </a:solidFill>
              <a:effectLst/>
              <a:latin typeface="open_sansregular"/>
            </a:endParaRPr>
          </a:p>
          <a:p>
            <a:pPr algn="just"/>
            <a:r>
              <a:rPr lang="es-ES" sz="1000" b="1" i="0" dirty="0">
                <a:solidFill>
                  <a:srgbClr val="212529"/>
                </a:solidFill>
                <a:effectLst/>
                <a:latin typeface="open_sansregular"/>
              </a:rPr>
              <a:t>2- Tipos de fraude.</a:t>
            </a:r>
          </a:p>
          <a:p>
            <a:pPr algn="l"/>
            <a:r>
              <a:rPr lang="es-ES" b="0" i="0" dirty="0">
                <a:solidFill>
                  <a:srgbClr val="222222"/>
                </a:solidFill>
                <a:effectLst/>
                <a:latin typeface="Arial" panose="020B0604020202020204" pitchFamily="34" charset="0"/>
              </a:rPr>
              <a:t>Es el bloque central de la charla, donde se exponen algunos de las principales amenazas/fraudes digitales. No están todos, pero los que están son las más representativos. Aquí es importante remarcar el </a:t>
            </a:r>
            <a:r>
              <a:rPr lang="es-ES" b="0" i="0" u="sng" dirty="0">
                <a:solidFill>
                  <a:srgbClr val="222222"/>
                </a:solidFill>
                <a:effectLst/>
                <a:latin typeface="Arial" panose="020B0604020202020204" pitchFamily="34" charset="0"/>
              </a:rPr>
              <a:t>hasta hoy</a:t>
            </a:r>
            <a:r>
              <a:rPr lang="es-ES" b="0" i="0" dirty="0">
                <a:solidFill>
                  <a:srgbClr val="222222"/>
                </a:solidFill>
                <a:effectLst/>
                <a:latin typeface="Arial" panose="020B0604020202020204" pitchFamily="34" charset="0"/>
              </a:rPr>
              <a:t>. A medida que conocemos los fraudes aparecen de nuevos. De aquí la importancia del siguiente capítulo donde se explica como podemos protegernos</a:t>
            </a:r>
          </a:p>
          <a:p>
            <a:pPr algn="l"/>
            <a:endParaRPr lang="es-ES" b="0" i="0" dirty="0">
              <a:solidFill>
                <a:srgbClr val="222222"/>
              </a:solidFill>
              <a:effectLst/>
              <a:latin typeface="Arial" panose="020B0604020202020204" pitchFamily="34" charset="0"/>
            </a:endParaRPr>
          </a:p>
          <a:p>
            <a:pPr algn="l"/>
            <a:r>
              <a:rPr lang="es-ES" b="1" i="0" dirty="0">
                <a:solidFill>
                  <a:srgbClr val="222222"/>
                </a:solidFill>
                <a:effectLst/>
                <a:latin typeface="Arial" panose="020B0604020202020204" pitchFamily="34" charset="0"/>
              </a:rPr>
              <a:t>3- El escudo digital.</a:t>
            </a:r>
          </a:p>
          <a:p>
            <a:pPr algn="l"/>
            <a:r>
              <a:rPr lang="es-ES" b="0" i="0" dirty="0">
                <a:solidFill>
                  <a:srgbClr val="222222"/>
                </a:solidFill>
                <a:effectLst/>
                <a:latin typeface="Arial" panose="020B0604020202020204" pitchFamily="34" charset="0"/>
              </a:rPr>
              <a:t>Explicaremos consejos y recomendaciones de utilidad para protegerse de los fraudes.  Insistir en que el sentido común es una de las mejores opciones.</a:t>
            </a:r>
          </a:p>
          <a:p>
            <a:pPr algn="l"/>
            <a:endParaRPr lang="es-ES" b="0" i="0" dirty="0">
              <a:solidFill>
                <a:srgbClr val="222222"/>
              </a:solidFill>
              <a:effectLst/>
              <a:latin typeface="Arial" panose="020B0604020202020204" pitchFamily="34" charset="0"/>
            </a:endParaRPr>
          </a:p>
          <a:p>
            <a:pPr algn="l"/>
            <a:r>
              <a:rPr lang="es-ES" b="1" i="0" dirty="0">
                <a:solidFill>
                  <a:srgbClr val="222222"/>
                </a:solidFill>
                <a:effectLst/>
                <a:latin typeface="Arial" panose="020B0604020202020204" pitchFamily="34" charset="0"/>
              </a:rPr>
              <a:t>4- Resumen y actividades.</a:t>
            </a:r>
          </a:p>
          <a:p>
            <a:pPr algn="l"/>
            <a:r>
              <a:rPr lang="es-ES" b="0" i="0" dirty="0">
                <a:solidFill>
                  <a:srgbClr val="222222"/>
                </a:solidFill>
                <a:effectLst/>
                <a:latin typeface="Arial" panose="020B0604020202020204" pitchFamily="34" charset="0"/>
              </a:rPr>
              <a:t>Acabaremos con unas ideas resumen de la charla, y </a:t>
            </a:r>
            <a:r>
              <a:rPr lang="es-ES" b="1" i="0" u="sng" dirty="0">
                <a:solidFill>
                  <a:srgbClr val="222222"/>
                </a:solidFill>
                <a:effectLst/>
                <a:latin typeface="Arial" panose="020B0604020202020204" pitchFamily="34" charset="0"/>
              </a:rPr>
              <a:t>si nos da tiempo </a:t>
            </a:r>
            <a:r>
              <a:rPr lang="es-ES" b="0" i="0" u="none" dirty="0">
                <a:solidFill>
                  <a:srgbClr val="222222"/>
                </a:solidFill>
                <a:effectLst/>
                <a:latin typeface="Arial" panose="020B0604020202020204" pitchFamily="34" charset="0"/>
              </a:rPr>
              <a:t>haremos un test para ver si hemos asimilado los principales conceptos del la charla.</a:t>
            </a:r>
          </a:p>
          <a:p>
            <a:pPr algn="l"/>
            <a:r>
              <a:rPr lang="es-ES" b="0" i="0" u="none" dirty="0">
                <a:solidFill>
                  <a:srgbClr val="222222"/>
                </a:solidFill>
                <a:effectLst/>
                <a:latin typeface="Arial" panose="020B0604020202020204" pitchFamily="34" charset="0"/>
              </a:rPr>
              <a:t>Dejamos a criterio del voluntario que imparta la charla el hacer o no el test. Por este motivo lo incorporamos como anexo al contenido después de la diapositiva de cierre.</a:t>
            </a:r>
          </a:p>
          <a:p>
            <a:pPr algn="just"/>
            <a:endParaRPr lang="ca-ES" sz="1000" noProof="0" dirty="0"/>
          </a:p>
        </p:txBody>
      </p:sp>
      <p:sp>
        <p:nvSpPr>
          <p:cNvPr id="4" name="Marcador de número de diapositiva 3"/>
          <p:cNvSpPr>
            <a:spLocks noGrp="1"/>
          </p:cNvSpPr>
          <p:nvPr>
            <p:ph type="sldNum" sz="quarter" idx="10"/>
          </p:nvPr>
        </p:nvSpPr>
        <p:spPr/>
        <p:txBody>
          <a:bodyPr/>
          <a:lstStyle/>
          <a:p>
            <a:fld id="{8BCA1779-D1FC-4193-883D-B84C1D8C432D}" type="slidenum">
              <a:rPr lang="ca-ES" smtClean="0"/>
              <a:pPr/>
              <a:t>2</a:t>
            </a:fld>
            <a:endParaRPr lang="ca-ES"/>
          </a:p>
        </p:txBody>
      </p:sp>
    </p:spTree>
    <p:extLst>
      <p:ext uri="{BB962C8B-B14F-4D97-AF65-F5344CB8AC3E}">
        <p14:creationId xmlns:p14="http://schemas.microsoft.com/office/powerpoint/2010/main" val="24713079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FF627-1A38-AB64-CBA6-584747C95FF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6076C6F-C40E-5091-495E-83680FB6117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5D084AB-9F67-8B10-5B54-63A2B26EFF3A}"/>
              </a:ext>
            </a:extLst>
          </p:cNvPr>
          <p:cNvSpPr>
            <a:spLocks noGrp="1"/>
          </p:cNvSpPr>
          <p:nvPr>
            <p:ph type="body" idx="1"/>
          </p:nvPr>
        </p:nvSpPr>
        <p:spPr/>
        <p:txBody>
          <a:bodyPr/>
          <a:lstStyle/>
          <a:p>
            <a:pPr algn="l" fontAlgn="base"/>
            <a:r>
              <a:rPr lang="es-ES" b="1" i="0" u="sng" dirty="0">
                <a:solidFill>
                  <a:srgbClr val="666666"/>
                </a:solidFill>
                <a:effectLst/>
                <a:latin typeface="OpenSans"/>
              </a:rPr>
              <a:t>SEGUNDO FACTOR DE AUTENTICACIÓN.</a:t>
            </a:r>
          </a:p>
          <a:p>
            <a:pPr algn="l" fontAlgn="base"/>
            <a:r>
              <a:rPr lang="es-ES" b="0" i="0" dirty="0">
                <a:solidFill>
                  <a:srgbClr val="666666"/>
                </a:solidFill>
                <a:effectLst/>
                <a:latin typeface="OpenSans"/>
              </a:rPr>
              <a:t>El segundo factor de autenticación es una capa adicional de seguridad que se añade al proceso de inicio de sesión de una aplicación. Normalmente, para acceder a una cuenta, se utiliza un nombre de usuario y una contraseña. Sin embargo, este sistema puede ser vulnerable si alguien obtiene tu contraseña.</a:t>
            </a:r>
            <a:endParaRPr lang="es-ES" dirty="0"/>
          </a:p>
          <a:p>
            <a:endParaRPr lang="es-ES" dirty="0"/>
          </a:p>
          <a:p>
            <a:pPr marL="0" marR="0" lvl="0" indent="0" algn="l" defTabSz="765353" rtl="0" eaLnBrk="1" fontAlgn="auto" latinLnBrk="0" hangingPunct="1">
              <a:lnSpc>
                <a:spcPct val="100000"/>
              </a:lnSpc>
              <a:spcBef>
                <a:spcPts val="0"/>
              </a:spcBef>
              <a:spcAft>
                <a:spcPts val="0"/>
              </a:spcAft>
              <a:buClrTx/>
              <a:buSzTx/>
              <a:buFontTx/>
              <a:buNone/>
              <a:tabLst/>
              <a:defRPr/>
            </a:pPr>
            <a:r>
              <a:rPr lang="es-ES" b="0" i="0" dirty="0">
                <a:solidFill>
                  <a:srgbClr val="333333"/>
                </a:solidFill>
                <a:effectLst/>
                <a:latin typeface="OpenSans-Bold"/>
              </a:rPr>
              <a:t>¿Por qué es importante configurar el 2FA?</a:t>
            </a:r>
          </a:p>
          <a:p>
            <a:pPr algn="l" fontAlgn="base">
              <a:buNone/>
            </a:pPr>
            <a:r>
              <a:rPr lang="es-ES" b="1" i="0" dirty="0">
                <a:solidFill>
                  <a:srgbClr val="333333"/>
                </a:solidFill>
                <a:effectLst/>
                <a:latin typeface="OpenSans-Bold"/>
              </a:rPr>
              <a:t>Uso de contraseñas</a:t>
            </a:r>
          </a:p>
          <a:p>
            <a:pPr algn="l" fontAlgn="base">
              <a:buNone/>
            </a:pPr>
            <a:r>
              <a:rPr lang="es-ES" b="0" i="0" dirty="0">
                <a:solidFill>
                  <a:srgbClr val="666666"/>
                </a:solidFill>
                <a:effectLst/>
                <a:latin typeface="OpenSans"/>
              </a:rPr>
              <a:t>El uso de contraseñas, por sí solo, no siempre es suficiente para proteger nuestras cuentas.</a:t>
            </a:r>
          </a:p>
          <a:p>
            <a:pPr algn="l" fontAlgn="base">
              <a:buNone/>
            </a:pPr>
            <a:r>
              <a:rPr lang="es-ES" b="0" i="0" dirty="0">
                <a:solidFill>
                  <a:srgbClr val="666666"/>
                </a:solidFill>
                <a:effectLst/>
                <a:latin typeface="OpenSans"/>
              </a:rPr>
              <a:t>Una reciente normativa europea ya obliga a algunos servicios que operan online a usar obligatoriamente el 2FA.</a:t>
            </a:r>
            <a:br>
              <a:rPr lang="es-ES" b="0" i="0" dirty="0">
                <a:solidFill>
                  <a:srgbClr val="666666"/>
                </a:solidFill>
                <a:effectLst/>
                <a:latin typeface="OpenSans"/>
              </a:rPr>
            </a:br>
            <a:endParaRPr lang="es-ES" b="0" i="0" dirty="0">
              <a:solidFill>
                <a:srgbClr val="666666"/>
              </a:solidFill>
              <a:effectLst/>
              <a:latin typeface="OpenSans"/>
            </a:endParaRPr>
          </a:p>
          <a:p>
            <a:pPr algn="l" fontAlgn="base">
              <a:buNone/>
            </a:pPr>
            <a:r>
              <a:rPr lang="es-ES" b="1" i="0" dirty="0">
                <a:solidFill>
                  <a:srgbClr val="333333"/>
                </a:solidFill>
                <a:effectLst/>
                <a:latin typeface="OpenSans-Bold"/>
              </a:rPr>
              <a:t>El 2FA reduce el riesgo </a:t>
            </a:r>
            <a:r>
              <a:rPr lang="es-ES" b="1" i="0" dirty="0" err="1">
                <a:solidFill>
                  <a:srgbClr val="333333"/>
                </a:solidFill>
                <a:effectLst/>
                <a:latin typeface="OpenSans-Bold"/>
              </a:rPr>
              <a:t>significamente</a:t>
            </a:r>
            <a:endParaRPr lang="es-ES" b="1" i="0" dirty="0">
              <a:solidFill>
                <a:srgbClr val="333333"/>
              </a:solidFill>
              <a:effectLst/>
              <a:latin typeface="OpenSans-Bold"/>
            </a:endParaRPr>
          </a:p>
          <a:p>
            <a:pPr algn="l" fontAlgn="base"/>
            <a:r>
              <a:rPr lang="es-ES" b="0" i="0" dirty="0">
                <a:solidFill>
                  <a:srgbClr val="666666"/>
                </a:solidFill>
                <a:effectLst/>
                <a:latin typeface="OpenSans"/>
              </a:rPr>
              <a:t>El 2FA reduce significativamente el riego que accedan a nuestra contraseña ya que no podrán acceder a tu cuenta sin ese segundo factor.</a:t>
            </a:r>
          </a:p>
          <a:p>
            <a:pPr algn="l" fontAlgn="base"/>
            <a:endParaRPr lang="es-ES" b="0" i="0" dirty="0">
              <a:solidFill>
                <a:srgbClr val="666666"/>
              </a:solidFill>
              <a:effectLst/>
              <a:latin typeface="OpenSans"/>
            </a:endParaRPr>
          </a:p>
          <a:p>
            <a:pPr algn="l" fontAlgn="base">
              <a:buNone/>
            </a:pPr>
            <a:r>
              <a:rPr lang="es-ES" b="1" i="0" dirty="0">
                <a:solidFill>
                  <a:srgbClr val="333333"/>
                </a:solidFill>
                <a:effectLst/>
                <a:latin typeface="OpenSans-Bold"/>
              </a:rPr>
              <a:t>Beneficios del 2FA</a:t>
            </a:r>
          </a:p>
          <a:p>
            <a:pPr algn="l" fontAlgn="base">
              <a:buFont typeface="Arial" panose="020B0604020202020204" pitchFamily="34" charset="0"/>
              <a:buChar char="•"/>
            </a:pPr>
            <a:r>
              <a:rPr lang="es-ES" b="1" i="0" dirty="0">
                <a:solidFill>
                  <a:srgbClr val="666666"/>
                </a:solidFill>
                <a:effectLst/>
                <a:latin typeface="OpenSans-Bold"/>
              </a:rPr>
              <a:t>Mayor protección</a:t>
            </a:r>
            <a:r>
              <a:rPr lang="es-ES" b="0" i="0" dirty="0">
                <a:solidFill>
                  <a:srgbClr val="666666"/>
                </a:solidFill>
                <a:effectLst/>
                <a:latin typeface="OpenSans"/>
              </a:rPr>
              <a:t>: Evita accesos no autorizados incluso si tu contraseña se ha visto comprometida.</a:t>
            </a:r>
          </a:p>
          <a:p>
            <a:pPr algn="l" fontAlgn="base">
              <a:buFont typeface="Arial" panose="020B0604020202020204" pitchFamily="34" charset="0"/>
              <a:buChar char="•"/>
            </a:pPr>
            <a:r>
              <a:rPr lang="es-ES" b="1" i="0" dirty="0">
                <a:solidFill>
                  <a:srgbClr val="666666"/>
                </a:solidFill>
                <a:effectLst/>
                <a:latin typeface="OpenSans-Bold"/>
              </a:rPr>
              <a:t>Tranquilidad</a:t>
            </a:r>
            <a:r>
              <a:rPr lang="es-ES" b="0" i="0" dirty="0">
                <a:solidFill>
                  <a:srgbClr val="666666"/>
                </a:solidFill>
                <a:effectLst/>
                <a:latin typeface="OpenSans"/>
              </a:rPr>
              <a:t>: Sabes que tu cuenta está mejor protegida contra ataques.</a:t>
            </a:r>
          </a:p>
          <a:p>
            <a:pPr algn="l" fontAlgn="base">
              <a:buFont typeface="Arial" panose="020B0604020202020204" pitchFamily="34" charset="0"/>
              <a:buChar char="•"/>
            </a:pPr>
            <a:r>
              <a:rPr lang="es-ES" b="1" i="0" dirty="0">
                <a:solidFill>
                  <a:srgbClr val="666666"/>
                </a:solidFill>
                <a:effectLst/>
                <a:latin typeface="OpenSans-Bold"/>
              </a:rPr>
              <a:t>Facilidad de uso</a:t>
            </a:r>
            <a:r>
              <a:rPr lang="es-ES" b="0" i="0" dirty="0">
                <a:solidFill>
                  <a:srgbClr val="666666"/>
                </a:solidFill>
                <a:effectLst/>
                <a:latin typeface="OpenSans"/>
              </a:rPr>
              <a:t>: La configuración es rápida y no interfiere significativamente en tu experiencia.</a:t>
            </a:r>
          </a:p>
          <a:p>
            <a:pPr algn="l" fontAlgn="base">
              <a:buFont typeface="Arial" panose="020B0604020202020204" pitchFamily="34" charset="0"/>
              <a:buChar char="•"/>
            </a:pPr>
            <a:endParaRPr lang="es-ES" b="0" i="0" dirty="0">
              <a:solidFill>
                <a:srgbClr val="666666"/>
              </a:solidFill>
              <a:effectLst/>
              <a:latin typeface="OpenSans"/>
            </a:endParaRPr>
          </a:p>
          <a:p>
            <a:pPr algn="l" fontAlgn="base">
              <a:buNone/>
            </a:pPr>
            <a:r>
              <a:rPr lang="es-ES" b="1" i="0" dirty="0">
                <a:solidFill>
                  <a:srgbClr val="666666"/>
                </a:solidFill>
                <a:effectLst/>
                <a:latin typeface="OpenSans"/>
              </a:rPr>
              <a:t>¿Dónde puedo configurar el 2FA?</a:t>
            </a:r>
          </a:p>
          <a:p>
            <a:pPr algn="l" fontAlgn="base">
              <a:buNone/>
            </a:pPr>
            <a:r>
              <a:rPr lang="es-ES" b="0" i="0" dirty="0">
                <a:solidFill>
                  <a:srgbClr val="666666"/>
                </a:solidFill>
                <a:effectLst/>
                <a:latin typeface="OpenSans"/>
              </a:rPr>
              <a:t>El segundo factor de autenticación está disponible en la mayoría de las plataformas digitales importantes. Algunos ejemplos son:</a:t>
            </a:r>
          </a:p>
          <a:p>
            <a:pPr algn="l" fontAlgn="base">
              <a:buFont typeface="Arial" panose="020B0604020202020204" pitchFamily="34" charset="0"/>
              <a:buChar char="•"/>
            </a:pPr>
            <a:r>
              <a:rPr lang="es-ES" b="1" i="0" dirty="0">
                <a:solidFill>
                  <a:srgbClr val="555555"/>
                </a:solidFill>
                <a:effectLst/>
                <a:latin typeface="OpenSans-Bold"/>
              </a:rPr>
              <a:t>Correo electrónico</a:t>
            </a:r>
            <a:endParaRPr lang="es-ES" b="0" i="0" dirty="0">
              <a:solidFill>
                <a:srgbClr val="555555"/>
              </a:solidFill>
              <a:effectLst/>
              <a:latin typeface="OpenSans"/>
            </a:endParaRPr>
          </a:p>
          <a:p>
            <a:pPr algn="l" fontAlgn="base">
              <a:buFont typeface="Arial" panose="020B0604020202020204" pitchFamily="34" charset="0"/>
              <a:buChar char="•"/>
            </a:pPr>
            <a:r>
              <a:rPr lang="es-ES" b="1" i="0" dirty="0">
                <a:solidFill>
                  <a:srgbClr val="555555"/>
                </a:solidFill>
                <a:effectLst/>
                <a:latin typeface="OpenSans-Bold"/>
              </a:rPr>
              <a:t>Redes sociales</a:t>
            </a:r>
            <a:endParaRPr lang="es-ES" b="0" i="0" dirty="0">
              <a:solidFill>
                <a:srgbClr val="555555"/>
              </a:solidFill>
              <a:effectLst/>
              <a:latin typeface="OpenSans"/>
            </a:endParaRPr>
          </a:p>
          <a:p>
            <a:pPr algn="l" fontAlgn="base">
              <a:buFont typeface="Arial" panose="020B0604020202020204" pitchFamily="34" charset="0"/>
              <a:buChar char="•"/>
            </a:pPr>
            <a:r>
              <a:rPr lang="es-ES" b="1" i="0" dirty="0">
                <a:solidFill>
                  <a:srgbClr val="555555"/>
                </a:solidFill>
                <a:effectLst/>
                <a:latin typeface="OpenSans-Bold"/>
              </a:rPr>
              <a:t>Servicios de almacenamiento en la nube</a:t>
            </a:r>
            <a:endParaRPr lang="es-ES" b="0" i="0" dirty="0">
              <a:solidFill>
                <a:srgbClr val="555555"/>
              </a:solidFill>
              <a:effectLst/>
              <a:latin typeface="OpenSans"/>
            </a:endParaRPr>
          </a:p>
          <a:p>
            <a:pPr algn="l" fontAlgn="base">
              <a:buFont typeface="Arial" panose="020B0604020202020204" pitchFamily="34" charset="0"/>
              <a:buChar char="•"/>
            </a:pPr>
            <a:r>
              <a:rPr lang="es-ES" b="1" i="0" dirty="0">
                <a:solidFill>
                  <a:srgbClr val="555555"/>
                </a:solidFill>
                <a:effectLst/>
                <a:latin typeface="OpenSans-Bold"/>
              </a:rPr>
              <a:t>Tiendas online y servicios financieros</a:t>
            </a:r>
            <a:endParaRPr lang="es-ES" b="0" i="0" dirty="0">
              <a:solidFill>
                <a:srgbClr val="555555"/>
              </a:solidFill>
              <a:effectLst/>
              <a:latin typeface="OpenSans"/>
            </a:endParaRPr>
          </a:p>
          <a:p>
            <a:pPr algn="l" fontAlgn="base"/>
            <a:r>
              <a:rPr lang="es-ES" b="0" i="0" dirty="0">
                <a:solidFill>
                  <a:srgbClr val="666666"/>
                </a:solidFill>
                <a:effectLst/>
                <a:latin typeface="OpenSans"/>
              </a:rPr>
              <a:t>En cada uno de estos servicios encontrarás la información sobre cómo configurar el 2FA.</a:t>
            </a:r>
          </a:p>
          <a:p>
            <a:pPr algn="l" fontAlgn="base"/>
            <a:endParaRPr lang="es-ES" b="0" i="0" dirty="0">
              <a:solidFill>
                <a:srgbClr val="666666"/>
              </a:solidFill>
              <a:effectLst/>
              <a:latin typeface="OpenSans"/>
            </a:endParaRPr>
          </a:p>
          <a:p>
            <a:pPr algn="l" fontAlgn="base"/>
            <a:r>
              <a:rPr lang="es-ES" b="0" i="0" dirty="0">
                <a:solidFill>
                  <a:srgbClr val="666666"/>
                </a:solidFill>
                <a:effectLst/>
                <a:latin typeface="OpenSans"/>
              </a:rPr>
              <a:t>INCIBE</a:t>
            </a:r>
          </a:p>
          <a:p>
            <a:pPr algn="l" fontAlgn="base"/>
            <a:r>
              <a:rPr lang="es-ES" b="0" i="0" dirty="0">
                <a:solidFill>
                  <a:srgbClr val="666666"/>
                </a:solidFill>
                <a:effectLst/>
                <a:latin typeface="OpenSans"/>
              </a:rPr>
              <a:t>Llamada gratuita y confidencial para resolver dudas o avisar de fraudes online.</a:t>
            </a:r>
          </a:p>
          <a:p>
            <a:pPr algn="l" fontAlgn="base"/>
            <a:r>
              <a:rPr lang="es-ES" b="0" i="0" dirty="0">
                <a:solidFill>
                  <a:srgbClr val="666666"/>
                </a:solidFill>
                <a:effectLst/>
                <a:latin typeface="OpenSans"/>
              </a:rPr>
              <a:t>Facilitamos el enlace ya que en la web se ofrecen infinidad de consejos e informaciones útiles.</a:t>
            </a:r>
          </a:p>
          <a:p>
            <a:pPr algn="l" fontAlgn="base"/>
            <a:endParaRPr lang="es-ES" b="1" i="0" dirty="0">
              <a:solidFill>
                <a:srgbClr val="666666"/>
              </a:solidFill>
              <a:effectLst/>
              <a:latin typeface="OpenSans"/>
            </a:endParaRPr>
          </a:p>
          <a:p>
            <a:endParaRPr lang="es-ES" dirty="0"/>
          </a:p>
        </p:txBody>
      </p:sp>
      <p:sp>
        <p:nvSpPr>
          <p:cNvPr id="4" name="Marcador de número de diapositiva 3">
            <a:extLst>
              <a:ext uri="{FF2B5EF4-FFF2-40B4-BE49-F238E27FC236}">
                <a16:creationId xmlns:a16="http://schemas.microsoft.com/office/drawing/2014/main" id="{01329188-13C0-AC12-7D2B-C850A4C70510}"/>
              </a:ext>
            </a:extLst>
          </p:cNvPr>
          <p:cNvSpPr>
            <a:spLocks noGrp="1"/>
          </p:cNvSpPr>
          <p:nvPr>
            <p:ph type="sldNum" sz="quarter" idx="5"/>
          </p:nvPr>
        </p:nvSpPr>
        <p:spPr/>
        <p:txBody>
          <a:bodyPr/>
          <a:lstStyle/>
          <a:p>
            <a:fld id="{B6D73774-A5A6-4C6F-AFF2-9E7B28497BC5}" type="slidenum">
              <a:rPr lang="es-ES" smtClean="0"/>
              <a:t>20</a:t>
            </a:fld>
            <a:endParaRPr lang="es-ES"/>
          </a:p>
        </p:txBody>
      </p:sp>
    </p:spTree>
    <p:extLst>
      <p:ext uri="{BB962C8B-B14F-4D97-AF65-F5344CB8AC3E}">
        <p14:creationId xmlns:p14="http://schemas.microsoft.com/office/powerpoint/2010/main" val="378336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166F0-5926-4233-3612-D1BD96C695E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5A712A2-BFC6-B83C-BBD4-B9DF5CFF3265}"/>
              </a:ext>
            </a:extLst>
          </p:cNvPr>
          <p:cNvSpPr>
            <a:spLocks noGrp="1" noRot="1" noChangeAspect="1"/>
          </p:cNvSpPr>
          <p:nvPr>
            <p:ph type="sldImg"/>
          </p:nvPr>
        </p:nvSpPr>
        <p:spPr>
          <a:xfrm>
            <a:off x="422275" y="1241425"/>
            <a:ext cx="5953125" cy="3349625"/>
          </a:xfrm>
        </p:spPr>
      </p:sp>
      <p:sp>
        <p:nvSpPr>
          <p:cNvPr id="3" name="Marcador de notas 2">
            <a:extLst>
              <a:ext uri="{FF2B5EF4-FFF2-40B4-BE49-F238E27FC236}">
                <a16:creationId xmlns:a16="http://schemas.microsoft.com/office/drawing/2014/main" id="{F26C6CD4-59BD-B069-36CB-98A96D63FE64}"/>
              </a:ext>
            </a:extLst>
          </p:cNvPr>
          <p:cNvSpPr>
            <a:spLocks noGrp="1"/>
          </p:cNvSpPr>
          <p:nvPr>
            <p:ph type="body" idx="1"/>
          </p:nvPr>
        </p:nvSpPr>
        <p:spPr/>
        <p:txBody>
          <a:bodyPr/>
          <a:lstStyle/>
          <a:p>
            <a:pPr algn="just"/>
            <a:endParaRPr lang="ca-ES" sz="1000" noProof="0"/>
          </a:p>
        </p:txBody>
      </p:sp>
      <p:sp>
        <p:nvSpPr>
          <p:cNvPr id="4" name="Marcador de número de diapositiva 3">
            <a:extLst>
              <a:ext uri="{FF2B5EF4-FFF2-40B4-BE49-F238E27FC236}">
                <a16:creationId xmlns:a16="http://schemas.microsoft.com/office/drawing/2014/main" id="{985D00E4-3F8F-4A66-1CFB-84BCA83064A4}"/>
              </a:ext>
            </a:extLst>
          </p:cNvPr>
          <p:cNvSpPr>
            <a:spLocks noGrp="1"/>
          </p:cNvSpPr>
          <p:nvPr>
            <p:ph type="sldNum" sz="quarter" idx="10"/>
          </p:nvPr>
        </p:nvSpPr>
        <p:spPr/>
        <p:txBody>
          <a:bodyPr/>
          <a:lstStyle/>
          <a:p>
            <a:fld id="{8BCA1779-D1FC-4193-883D-B84C1D8C432D}" type="slidenum">
              <a:rPr lang="ca-ES" smtClean="0"/>
              <a:pPr/>
              <a:t>21</a:t>
            </a:fld>
            <a:endParaRPr lang="ca-ES"/>
          </a:p>
        </p:txBody>
      </p:sp>
    </p:spTree>
    <p:extLst>
      <p:ext uri="{BB962C8B-B14F-4D97-AF65-F5344CB8AC3E}">
        <p14:creationId xmlns:p14="http://schemas.microsoft.com/office/powerpoint/2010/main" val="26512650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04488-FA47-53BD-E102-F107182C20E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09C2527-A217-F9E2-1641-12127ABD8F9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D774B1A-D147-4A9E-E025-C94BE8C4B988}"/>
              </a:ext>
            </a:extLst>
          </p:cNvPr>
          <p:cNvSpPr>
            <a:spLocks noGrp="1"/>
          </p:cNvSpPr>
          <p:nvPr>
            <p:ph type="body" idx="1"/>
          </p:nvPr>
        </p:nvSpPr>
        <p:spPr/>
        <p:txBody>
          <a:bodyPr/>
          <a:lstStyle/>
          <a:p>
            <a:pPr marL="0" indent="0">
              <a:buFont typeface="+mj-lt"/>
              <a:buNone/>
            </a:pPr>
            <a:r>
              <a:rPr lang="es-ES" sz="1000" dirty="0"/>
              <a:t>Como resumen de la sesión podemos comentar estos cuatro aspectos:</a:t>
            </a:r>
          </a:p>
          <a:p>
            <a:pPr marL="342900" indent="-342900">
              <a:buFont typeface="+mj-lt"/>
              <a:buAutoNum type="arabicPeriod"/>
            </a:pPr>
            <a:endParaRPr lang="es-ES" sz="1000" dirty="0"/>
          </a:p>
          <a:p>
            <a:pPr marL="342900" indent="-342900">
              <a:buFont typeface="+mj-lt"/>
              <a:buAutoNum type="arabicPeriod"/>
            </a:pPr>
            <a:r>
              <a:rPr lang="es-ES" sz="1000" dirty="0"/>
              <a:t>Estar en Alerta, ante cualquier comunicación/situación no esperada.</a:t>
            </a:r>
          </a:p>
          <a:p>
            <a:pPr marL="342900" indent="-342900">
              <a:buFont typeface="+mj-lt"/>
              <a:buAutoNum type="arabicPeriod"/>
            </a:pPr>
            <a:r>
              <a:rPr lang="es-ES" sz="1000" dirty="0"/>
              <a:t>Formación (poner como ejemplo esta charla), concienciación y sentido común.</a:t>
            </a:r>
          </a:p>
          <a:p>
            <a:pPr marL="342900" indent="-342900">
              <a:buFont typeface="+mj-lt"/>
              <a:buAutoNum type="arabicPeriod"/>
            </a:pPr>
            <a:r>
              <a:rPr lang="es-ES" sz="1000" dirty="0"/>
              <a:t>Prevención. Contraseñas seguras y equipos actualizados.</a:t>
            </a:r>
          </a:p>
          <a:p>
            <a:pPr marL="342900" indent="-342900">
              <a:buFont typeface="+mj-lt"/>
              <a:buAutoNum type="arabicPeriod"/>
            </a:pPr>
            <a:r>
              <a:rPr lang="es-ES" sz="1000" dirty="0"/>
              <a:t>Ante la duda, apoyarse en los expertos, no actuar por urgencia.</a:t>
            </a:r>
          </a:p>
          <a:p>
            <a:pPr marL="342900" indent="-342900">
              <a:buFont typeface="+mj-lt"/>
              <a:buAutoNum type="arabicPeriod"/>
            </a:pPr>
            <a:endParaRPr lang="es-ES" sz="1000" dirty="0"/>
          </a:p>
          <a:p>
            <a:pPr marL="0" indent="0">
              <a:buFontTx/>
              <a:buNone/>
            </a:pPr>
            <a:r>
              <a:rPr lang="es-ES" sz="1000" dirty="0"/>
              <a:t>Todo ellos nos permitirá aprovechar todas la ventajas que nos ofrece la tecnología.</a:t>
            </a:r>
            <a:endParaRPr lang="es-ES" dirty="0"/>
          </a:p>
          <a:p>
            <a:endParaRPr lang="es-ES" dirty="0"/>
          </a:p>
        </p:txBody>
      </p:sp>
      <p:sp>
        <p:nvSpPr>
          <p:cNvPr id="4" name="Marcador de número de diapositiva 3">
            <a:extLst>
              <a:ext uri="{FF2B5EF4-FFF2-40B4-BE49-F238E27FC236}">
                <a16:creationId xmlns:a16="http://schemas.microsoft.com/office/drawing/2014/main" id="{3DC3EA41-95B0-7158-6703-8BB8F1647A20}"/>
              </a:ext>
            </a:extLst>
          </p:cNvPr>
          <p:cNvSpPr>
            <a:spLocks noGrp="1"/>
          </p:cNvSpPr>
          <p:nvPr>
            <p:ph type="sldNum" sz="quarter" idx="5"/>
          </p:nvPr>
        </p:nvSpPr>
        <p:spPr/>
        <p:txBody>
          <a:bodyPr/>
          <a:lstStyle/>
          <a:p>
            <a:fld id="{B6D73774-A5A6-4C6F-AFF2-9E7B28497BC5}" type="slidenum">
              <a:rPr lang="es-ES" smtClean="0"/>
              <a:t>22</a:t>
            </a:fld>
            <a:endParaRPr lang="es-ES"/>
          </a:p>
        </p:txBody>
      </p:sp>
    </p:spTree>
    <p:extLst>
      <p:ext uri="{BB962C8B-B14F-4D97-AF65-F5344CB8AC3E}">
        <p14:creationId xmlns:p14="http://schemas.microsoft.com/office/powerpoint/2010/main" val="40032144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166F0-5926-4233-3612-D1BD96C695E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5A712A2-BFC6-B83C-BBD4-B9DF5CFF3265}"/>
              </a:ext>
            </a:extLst>
          </p:cNvPr>
          <p:cNvSpPr>
            <a:spLocks noGrp="1" noRot="1" noChangeAspect="1"/>
          </p:cNvSpPr>
          <p:nvPr>
            <p:ph type="sldImg"/>
          </p:nvPr>
        </p:nvSpPr>
        <p:spPr>
          <a:xfrm>
            <a:off x="422275" y="1241425"/>
            <a:ext cx="5953125" cy="3349625"/>
          </a:xfrm>
        </p:spPr>
      </p:sp>
      <p:sp>
        <p:nvSpPr>
          <p:cNvPr id="3" name="Marcador de notas 2">
            <a:extLst>
              <a:ext uri="{FF2B5EF4-FFF2-40B4-BE49-F238E27FC236}">
                <a16:creationId xmlns:a16="http://schemas.microsoft.com/office/drawing/2014/main" id="{F26C6CD4-59BD-B069-36CB-98A96D63FE64}"/>
              </a:ext>
            </a:extLst>
          </p:cNvPr>
          <p:cNvSpPr>
            <a:spLocks noGrp="1"/>
          </p:cNvSpPr>
          <p:nvPr>
            <p:ph type="body" idx="1"/>
          </p:nvPr>
        </p:nvSpPr>
        <p:spPr/>
        <p:txBody>
          <a:bodyPr/>
          <a:lstStyle/>
          <a:p>
            <a:pPr algn="just"/>
            <a:endParaRPr lang="ca-ES" sz="1000" noProof="0"/>
          </a:p>
        </p:txBody>
      </p:sp>
      <p:sp>
        <p:nvSpPr>
          <p:cNvPr id="4" name="Marcador de número de diapositiva 3">
            <a:extLst>
              <a:ext uri="{FF2B5EF4-FFF2-40B4-BE49-F238E27FC236}">
                <a16:creationId xmlns:a16="http://schemas.microsoft.com/office/drawing/2014/main" id="{985D00E4-3F8F-4A66-1CFB-84BCA83064A4}"/>
              </a:ext>
            </a:extLst>
          </p:cNvPr>
          <p:cNvSpPr>
            <a:spLocks noGrp="1"/>
          </p:cNvSpPr>
          <p:nvPr>
            <p:ph type="sldNum" sz="quarter" idx="10"/>
          </p:nvPr>
        </p:nvSpPr>
        <p:spPr/>
        <p:txBody>
          <a:bodyPr/>
          <a:lstStyle/>
          <a:p>
            <a:fld id="{8BCA1779-D1FC-4193-883D-B84C1D8C432D}" type="slidenum">
              <a:rPr lang="ca-ES" smtClean="0"/>
              <a:pPr/>
              <a:t>23</a:t>
            </a:fld>
            <a:endParaRPr lang="ca-ES"/>
          </a:p>
        </p:txBody>
      </p:sp>
    </p:spTree>
    <p:extLst>
      <p:ext uri="{BB962C8B-B14F-4D97-AF65-F5344CB8AC3E}">
        <p14:creationId xmlns:p14="http://schemas.microsoft.com/office/powerpoint/2010/main" val="1143818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C8999-FA4B-7E57-233D-EA4B8751185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4ECFCD7-25DF-600C-556B-C8B01E59E46F}"/>
              </a:ext>
            </a:extLst>
          </p:cNvPr>
          <p:cNvSpPr>
            <a:spLocks noGrp="1" noRot="1" noChangeAspect="1"/>
          </p:cNvSpPr>
          <p:nvPr>
            <p:ph type="sldImg"/>
          </p:nvPr>
        </p:nvSpPr>
        <p:spPr>
          <a:xfrm>
            <a:off x="422275" y="1241425"/>
            <a:ext cx="5953125" cy="3349625"/>
          </a:xfrm>
        </p:spPr>
      </p:sp>
      <p:sp>
        <p:nvSpPr>
          <p:cNvPr id="3" name="Marcador de notas 2">
            <a:extLst>
              <a:ext uri="{FF2B5EF4-FFF2-40B4-BE49-F238E27FC236}">
                <a16:creationId xmlns:a16="http://schemas.microsoft.com/office/drawing/2014/main" id="{1C9DEEEB-4467-81FA-EBC1-68E2DE9B4435}"/>
              </a:ext>
            </a:extLst>
          </p:cNvPr>
          <p:cNvSpPr>
            <a:spLocks noGrp="1"/>
          </p:cNvSpPr>
          <p:nvPr>
            <p:ph type="body" idx="1"/>
          </p:nvPr>
        </p:nvSpPr>
        <p:spPr/>
        <p:txBody>
          <a:bodyPr/>
          <a:lstStyle/>
          <a:p>
            <a:pPr algn="just"/>
            <a:r>
              <a:rPr lang="es-ES_tradnl" sz="1000" noProof="0" dirty="0"/>
              <a:t>Se trata de pequeño test para repasar los conceptos básicos tratados durante la charla, en un ejercicio dinámico (anima a participar contestando en grupo).</a:t>
            </a:r>
          </a:p>
          <a:p>
            <a:pPr algn="just"/>
            <a:r>
              <a:rPr lang="es-ES_tradnl" sz="1000" noProof="0" dirty="0"/>
              <a:t>En un primer lugar aparece la pregunta junto con las posibles respuestas y al siguiente clic aparece señalada la respuesta correcta con un comentario de ayuda.</a:t>
            </a:r>
          </a:p>
        </p:txBody>
      </p:sp>
      <p:sp>
        <p:nvSpPr>
          <p:cNvPr id="4" name="Marcador de número de diapositiva 3">
            <a:extLst>
              <a:ext uri="{FF2B5EF4-FFF2-40B4-BE49-F238E27FC236}">
                <a16:creationId xmlns:a16="http://schemas.microsoft.com/office/drawing/2014/main" id="{7323B0A8-B9E0-F1AF-FD22-6DDB6B3A7C09}"/>
              </a:ext>
            </a:extLst>
          </p:cNvPr>
          <p:cNvSpPr>
            <a:spLocks noGrp="1"/>
          </p:cNvSpPr>
          <p:nvPr>
            <p:ph type="sldNum" sz="quarter" idx="10"/>
          </p:nvPr>
        </p:nvSpPr>
        <p:spPr/>
        <p:txBody>
          <a:bodyPr/>
          <a:lstStyle/>
          <a:p>
            <a:fld id="{8BCA1779-D1FC-4193-883D-B84C1D8C432D}" type="slidenum">
              <a:rPr lang="ca-ES" smtClean="0"/>
              <a:pPr/>
              <a:t>24</a:t>
            </a:fld>
            <a:endParaRPr lang="ca-ES"/>
          </a:p>
        </p:txBody>
      </p:sp>
    </p:spTree>
    <p:extLst>
      <p:ext uri="{BB962C8B-B14F-4D97-AF65-F5344CB8AC3E}">
        <p14:creationId xmlns:p14="http://schemas.microsoft.com/office/powerpoint/2010/main" val="4705239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7D5165-5D5F-15C5-108A-98F3FE4FE32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50B356F-0F80-EF49-AEF7-E1F2598D835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F470A03-0833-4947-9826-C36A174A689A}"/>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3C1D157E-DC00-1F01-6DCD-BA10ACC55450}"/>
              </a:ext>
            </a:extLst>
          </p:cNvPr>
          <p:cNvSpPr>
            <a:spLocks noGrp="1"/>
          </p:cNvSpPr>
          <p:nvPr>
            <p:ph type="sldNum" sz="quarter" idx="5"/>
          </p:nvPr>
        </p:nvSpPr>
        <p:spPr/>
        <p:txBody>
          <a:bodyPr/>
          <a:lstStyle/>
          <a:p>
            <a:fld id="{B6D73774-A5A6-4C6F-AFF2-9E7B28497BC5}" type="slidenum">
              <a:rPr lang="es-ES" smtClean="0"/>
              <a:t>25</a:t>
            </a:fld>
            <a:endParaRPr lang="es-ES"/>
          </a:p>
        </p:txBody>
      </p:sp>
    </p:spTree>
    <p:extLst>
      <p:ext uri="{BB962C8B-B14F-4D97-AF65-F5344CB8AC3E}">
        <p14:creationId xmlns:p14="http://schemas.microsoft.com/office/powerpoint/2010/main" val="505338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4F0C6-9A90-717E-7BBF-CBBB98149C9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E8844EF-5D63-8B32-672A-A64CF291FE7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93B8E7B-16BB-424E-B669-A4D825DEC79B}"/>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B725252A-DC83-ABD6-086B-56E875D11D15}"/>
              </a:ext>
            </a:extLst>
          </p:cNvPr>
          <p:cNvSpPr>
            <a:spLocks noGrp="1"/>
          </p:cNvSpPr>
          <p:nvPr>
            <p:ph type="sldNum" sz="quarter" idx="5"/>
          </p:nvPr>
        </p:nvSpPr>
        <p:spPr/>
        <p:txBody>
          <a:bodyPr/>
          <a:lstStyle/>
          <a:p>
            <a:fld id="{B6D73774-A5A6-4C6F-AFF2-9E7B28497BC5}" type="slidenum">
              <a:rPr lang="es-ES" smtClean="0"/>
              <a:t>26</a:t>
            </a:fld>
            <a:endParaRPr lang="es-ES"/>
          </a:p>
        </p:txBody>
      </p:sp>
    </p:spTree>
    <p:extLst>
      <p:ext uri="{BB962C8B-B14F-4D97-AF65-F5344CB8AC3E}">
        <p14:creationId xmlns:p14="http://schemas.microsoft.com/office/powerpoint/2010/main" val="8770885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B274F-487A-79ED-881D-50B2630550B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A554746-21D0-E79E-7B32-6D23C83C6A6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063848B-A7F1-566E-0963-0746E7188303}"/>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420B57D4-4387-4870-F464-6FF4566297B9}"/>
              </a:ext>
            </a:extLst>
          </p:cNvPr>
          <p:cNvSpPr>
            <a:spLocks noGrp="1"/>
          </p:cNvSpPr>
          <p:nvPr>
            <p:ph type="sldNum" sz="quarter" idx="5"/>
          </p:nvPr>
        </p:nvSpPr>
        <p:spPr/>
        <p:txBody>
          <a:bodyPr/>
          <a:lstStyle/>
          <a:p>
            <a:fld id="{B6D73774-A5A6-4C6F-AFF2-9E7B28497BC5}" type="slidenum">
              <a:rPr lang="es-ES" smtClean="0"/>
              <a:t>27</a:t>
            </a:fld>
            <a:endParaRPr lang="es-ES"/>
          </a:p>
        </p:txBody>
      </p:sp>
    </p:spTree>
    <p:extLst>
      <p:ext uri="{BB962C8B-B14F-4D97-AF65-F5344CB8AC3E}">
        <p14:creationId xmlns:p14="http://schemas.microsoft.com/office/powerpoint/2010/main" val="19817821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A5F6B-0DCF-0D07-D7F0-080717BC525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98A2DE9-0219-D79C-0C3F-889927DC88E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639F933-F434-5801-92DC-B3E91DA1D45C}"/>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52D6F19E-0848-BDBB-AC29-A2D3A60F7F56}"/>
              </a:ext>
            </a:extLst>
          </p:cNvPr>
          <p:cNvSpPr>
            <a:spLocks noGrp="1"/>
          </p:cNvSpPr>
          <p:nvPr>
            <p:ph type="sldNum" sz="quarter" idx="5"/>
          </p:nvPr>
        </p:nvSpPr>
        <p:spPr/>
        <p:txBody>
          <a:bodyPr/>
          <a:lstStyle/>
          <a:p>
            <a:fld id="{B6D73774-A5A6-4C6F-AFF2-9E7B28497BC5}" type="slidenum">
              <a:rPr lang="es-ES" smtClean="0"/>
              <a:t>28</a:t>
            </a:fld>
            <a:endParaRPr lang="es-ES"/>
          </a:p>
        </p:txBody>
      </p:sp>
    </p:spTree>
    <p:extLst>
      <p:ext uri="{BB962C8B-B14F-4D97-AF65-F5344CB8AC3E}">
        <p14:creationId xmlns:p14="http://schemas.microsoft.com/office/powerpoint/2010/main" val="17407794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D3F78-5758-3776-BA6F-A6F8BEB22AB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CB9EEA0-10D5-0186-BE4A-20AA3AE763C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E07FFD0-BEBD-5CFB-7533-6027CD42D415}"/>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E63DDCBE-39AF-BB8E-5C7A-F94D0CD74DE8}"/>
              </a:ext>
            </a:extLst>
          </p:cNvPr>
          <p:cNvSpPr>
            <a:spLocks noGrp="1"/>
          </p:cNvSpPr>
          <p:nvPr>
            <p:ph type="sldNum" sz="quarter" idx="5"/>
          </p:nvPr>
        </p:nvSpPr>
        <p:spPr/>
        <p:txBody>
          <a:bodyPr/>
          <a:lstStyle/>
          <a:p>
            <a:fld id="{B6D73774-A5A6-4C6F-AFF2-9E7B28497BC5}" type="slidenum">
              <a:rPr lang="es-ES" smtClean="0"/>
              <a:t>29</a:t>
            </a:fld>
            <a:endParaRPr lang="es-ES"/>
          </a:p>
        </p:txBody>
      </p:sp>
    </p:spTree>
    <p:extLst>
      <p:ext uri="{BB962C8B-B14F-4D97-AF65-F5344CB8AC3E}">
        <p14:creationId xmlns:p14="http://schemas.microsoft.com/office/powerpoint/2010/main" val="4138668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75E9A-8E3E-82B9-75B3-CEDB3BD9CC6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B2691C0-FEE2-1737-6F89-0656D5FD6ED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DA711AD-97AD-3400-0397-5053AB48BBDF}"/>
              </a:ext>
            </a:extLst>
          </p:cNvPr>
          <p:cNvSpPr>
            <a:spLocks noGrp="1"/>
          </p:cNvSpPr>
          <p:nvPr>
            <p:ph type="body" idx="1"/>
          </p:nvPr>
        </p:nvSpPr>
        <p:spPr/>
        <p:txBody>
          <a:bodyPr/>
          <a:lstStyle/>
          <a:p>
            <a:r>
              <a:rPr lang="es-ES" dirty="0"/>
              <a:t>Esta diapositiva nos ha de permitir romper el hielo de la presentación lanzando a la audiencia una seria de reflexiones:</a:t>
            </a:r>
          </a:p>
          <a:p>
            <a:endParaRPr lang="es-ES" dirty="0"/>
          </a:p>
          <a:p>
            <a:pPr marL="171450" indent="-171450">
              <a:buFontTx/>
              <a:buChar char="-"/>
            </a:pPr>
            <a:r>
              <a:rPr lang="es-ES" dirty="0"/>
              <a:t>El nivel de percepción de amenazas en el mundo real es el mismo que en el virtual?. Seguramente en el mundo real las amenazas son mas tangibles y a veces evitables. Por ejemplo evitar ir por sitios solitarios y oscuros. Evitar grandes multitudes de gente para evitar hurtos. Evitar dejar el coche en descampados. </a:t>
            </a:r>
          </a:p>
          <a:p>
            <a:pPr marL="171450" indent="-171450">
              <a:buFontTx/>
              <a:buChar char="-"/>
            </a:pPr>
            <a:r>
              <a:rPr lang="es-ES" dirty="0"/>
              <a:t>Tomamos las mismas precauciones? En ese caso podemos pedir cuantas personas tienen puerta blindada en su casa y cuantas tienen por ejemplo doble factor de autenticación en sus cuentas de correo o el móvil con bloqueo. Si no vamos pregonando por el barrio que marchamos de vacaciones, porque publicamos fotos de nuestra estancia fuera de casa en las redes sociales.?</a:t>
            </a:r>
          </a:p>
          <a:p>
            <a:pPr marL="171450" indent="-171450">
              <a:buFontTx/>
              <a:buChar char="-"/>
            </a:pPr>
            <a:r>
              <a:rPr lang="es-ES" dirty="0"/>
              <a:t>Invertimos los mismos recursos? Seguramente algunos de los asistentes tiene contratado sistema de alarma con cuota mensual o seguro que cubre el robo en su domicilio o de su coche, Pero cuantos pagan un antivirus para proteger su ordenador de ataques externos?</a:t>
            </a:r>
          </a:p>
          <a:p>
            <a:pPr marL="171450" indent="-171450">
              <a:buFontTx/>
              <a:buChar char="-"/>
            </a:pPr>
            <a:r>
              <a:rPr lang="es-ES" dirty="0"/>
              <a:t>El peligro no siempre da miedo. El hecho que en el mundo virtual no sean palpables las amenazas no quiere decir que no existan ni que debamos bajar nuestro nivel de protección.</a:t>
            </a:r>
          </a:p>
        </p:txBody>
      </p:sp>
      <p:sp>
        <p:nvSpPr>
          <p:cNvPr id="4" name="Marcador de número de diapositiva 3">
            <a:extLst>
              <a:ext uri="{FF2B5EF4-FFF2-40B4-BE49-F238E27FC236}">
                <a16:creationId xmlns:a16="http://schemas.microsoft.com/office/drawing/2014/main" id="{F126427D-4F6F-5ECE-8AA8-B72D2C7F7C78}"/>
              </a:ext>
            </a:extLst>
          </p:cNvPr>
          <p:cNvSpPr>
            <a:spLocks noGrp="1"/>
          </p:cNvSpPr>
          <p:nvPr>
            <p:ph type="sldNum" sz="quarter" idx="5"/>
          </p:nvPr>
        </p:nvSpPr>
        <p:spPr/>
        <p:txBody>
          <a:bodyPr/>
          <a:lstStyle/>
          <a:p>
            <a:fld id="{B6D73774-A5A6-4C6F-AFF2-9E7B28497BC5}" type="slidenum">
              <a:rPr lang="es-ES" smtClean="0"/>
              <a:t>3</a:t>
            </a:fld>
            <a:endParaRPr lang="es-ES"/>
          </a:p>
        </p:txBody>
      </p:sp>
    </p:spTree>
    <p:extLst>
      <p:ext uri="{BB962C8B-B14F-4D97-AF65-F5344CB8AC3E}">
        <p14:creationId xmlns:p14="http://schemas.microsoft.com/office/powerpoint/2010/main" val="16131481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4B043-5BAC-98E6-019E-AAE2F5D61DC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433160C-D9D4-AE1D-67EE-7559785C2F3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7C1BB9E-98CE-83BD-CFB2-F7288C9C96C9}"/>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D744AF84-63F6-3BF5-DDDA-B8410E960606}"/>
              </a:ext>
            </a:extLst>
          </p:cNvPr>
          <p:cNvSpPr>
            <a:spLocks noGrp="1"/>
          </p:cNvSpPr>
          <p:nvPr>
            <p:ph type="sldNum" sz="quarter" idx="5"/>
          </p:nvPr>
        </p:nvSpPr>
        <p:spPr/>
        <p:txBody>
          <a:bodyPr/>
          <a:lstStyle/>
          <a:p>
            <a:fld id="{B6D73774-A5A6-4C6F-AFF2-9E7B28497BC5}" type="slidenum">
              <a:rPr lang="es-ES" smtClean="0"/>
              <a:t>30</a:t>
            </a:fld>
            <a:endParaRPr lang="es-ES"/>
          </a:p>
        </p:txBody>
      </p:sp>
    </p:spTree>
    <p:extLst>
      <p:ext uri="{BB962C8B-B14F-4D97-AF65-F5344CB8AC3E}">
        <p14:creationId xmlns:p14="http://schemas.microsoft.com/office/powerpoint/2010/main" val="2630626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EA400-41A8-08C0-E321-D8E331D328E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FFE2707-9A96-E39D-A9A1-A0F935E8F27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215B101-80FF-82D1-B2BA-BC9E39BBCE0F}"/>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CEDD1602-F427-5587-32BB-B1783668D79B}"/>
              </a:ext>
            </a:extLst>
          </p:cNvPr>
          <p:cNvSpPr>
            <a:spLocks noGrp="1"/>
          </p:cNvSpPr>
          <p:nvPr>
            <p:ph type="sldNum" sz="quarter" idx="5"/>
          </p:nvPr>
        </p:nvSpPr>
        <p:spPr/>
        <p:txBody>
          <a:bodyPr/>
          <a:lstStyle/>
          <a:p>
            <a:fld id="{B6D73774-A5A6-4C6F-AFF2-9E7B28497BC5}" type="slidenum">
              <a:rPr lang="es-ES" smtClean="0"/>
              <a:t>31</a:t>
            </a:fld>
            <a:endParaRPr lang="es-ES"/>
          </a:p>
        </p:txBody>
      </p:sp>
    </p:spTree>
    <p:extLst>
      <p:ext uri="{BB962C8B-B14F-4D97-AF65-F5344CB8AC3E}">
        <p14:creationId xmlns:p14="http://schemas.microsoft.com/office/powerpoint/2010/main" val="32499831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04E01-446D-66B2-58B0-815D8F53C18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793192F-250D-2A76-D62B-71917892F9D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2499CC5-51FA-F9AB-69DA-C7F289184992}"/>
              </a:ext>
            </a:extLst>
          </p:cNvPr>
          <p:cNvSpPr>
            <a:spLocks noGrp="1"/>
          </p:cNvSpPr>
          <p:nvPr>
            <p:ph type="body" idx="1"/>
          </p:nvPr>
        </p:nvSpPr>
        <p:spPr/>
        <p:txBody>
          <a:bodyPr/>
          <a:lstStyle/>
          <a:p>
            <a:r>
              <a:rPr lang="es-ES" sz="1400" dirty="0"/>
              <a:t>El ejemplo de contraseña robusta son las iniciales de “Comprar 1 litro de lecho que vale 1€”</a:t>
            </a:r>
          </a:p>
        </p:txBody>
      </p:sp>
      <p:sp>
        <p:nvSpPr>
          <p:cNvPr id="4" name="Marcador de número de diapositiva 3">
            <a:extLst>
              <a:ext uri="{FF2B5EF4-FFF2-40B4-BE49-F238E27FC236}">
                <a16:creationId xmlns:a16="http://schemas.microsoft.com/office/drawing/2014/main" id="{9358554B-6B60-672A-1A1E-6E417B35D69D}"/>
              </a:ext>
            </a:extLst>
          </p:cNvPr>
          <p:cNvSpPr>
            <a:spLocks noGrp="1"/>
          </p:cNvSpPr>
          <p:nvPr>
            <p:ph type="sldNum" sz="quarter" idx="5"/>
          </p:nvPr>
        </p:nvSpPr>
        <p:spPr/>
        <p:txBody>
          <a:bodyPr/>
          <a:lstStyle/>
          <a:p>
            <a:fld id="{B6D73774-A5A6-4C6F-AFF2-9E7B28497BC5}" type="slidenum">
              <a:rPr lang="es-ES" smtClean="0"/>
              <a:t>32</a:t>
            </a:fld>
            <a:endParaRPr lang="es-ES"/>
          </a:p>
        </p:txBody>
      </p:sp>
    </p:spTree>
    <p:extLst>
      <p:ext uri="{BB962C8B-B14F-4D97-AF65-F5344CB8AC3E}">
        <p14:creationId xmlns:p14="http://schemas.microsoft.com/office/powerpoint/2010/main" val="4643436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166F0-5926-4233-3612-D1BD96C695E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5A712A2-BFC6-B83C-BBD4-B9DF5CFF3265}"/>
              </a:ext>
            </a:extLst>
          </p:cNvPr>
          <p:cNvSpPr>
            <a:spLocks noGrp="1" noRot="1" noChangeAspect="1"/>
          </p:cNvSpPr>
          <p:nvPr>
            <p:ph type="sldImg"/>
          </p:nvPr>
        </p:nvSpPr>
        <p:spPr>
          <a:xfrm>
            <a:off x="422275" y="1241425"/>
            <a:ext cx="5953125" cy="3349625"/>
          </a:xfrm>
        </p:spPr>
      </p:sp>
      <p:sp>
        <p:nvSpPr>
          <p:cNvPr id="3" name="Marcador de notas 2">
            <a:extLst>
              <a:ext uri="{FF2B5EF4-FFF2-40B4-BE49-F238E27FC236}">
                <a16:creationId xmlns:a16="http://schemas.microsoft.com/office/drawing/2014/main" id="{F26C6CD4-59BD-B069-36CB-98A96D63FE64}"/>
              </a:ext>
            </a:extLst>
          </p:cNvPr>
          <p:cNvSpPr>
            <a:spLocks noGrp="1"/>
          </p:cNvSpPr>
          <p:nvPr>
            <p:ph type="body" idx="1"/>
          </p:nvPr>
        </p:nvSpPr>
        <p:spPr/>
        <p:txBody>
          <a:bodyPr/>
          <a:lstStyle/>
          <a:p>
            <a:pPr algn="just"/>
            <a:endParaRPr lang="ca-ES" sz="1000" noProof="0"/>
          </a:p>
        </p:txBody>
      </p:sp>
      <p:sp>
        <p:nvSpPr>
          <p:cNvPr id="4" name="Marcador de número de diapositiva 3">
            <a:extLst>
              <a:ext uri="{FF2B5EF4-FFF2-40B4-BE49-F238E27FC236}">
                <a16:creationId xmlns:a16="http://schemas.microsoft.com/office/drawing/2014/main" id="{985D00E4-3F8F-4A66-1CFB-84BCA83064A4}"/>
              </a:ext>
            </a:extLst>
          </p:cNvPr>
          <p:cNvSpPr>
            <a:spLocks noGrp="1"/>
          </p:cNvSpPr>
          <p:nvPr>
            <p:ph type="sldNum" sz="quarter" idx="10"/>
          </p:nvPr>
        </p:nvSpPr>
        <p:spPr/>
        <p:txBody>
          <a:bodyPr/>
          <a:lstStyle/>
          <a:p>
            <a:fld id="{8BCA1779-D1FC-4193-883D-B84C1D8C432D}" type="slidenum">
              <a:rPr lang="ca-ES" smtClean="0"/>
              <a:pPr/>
              <a:t>33</a:t>
            </a:fld>
            <a:endParaRPr lang="ca-ES"/>
          </a:p>
        </p:txBody>
      </p:sp>
    </p:spTree>
    <p:extLst>
      <p:ext uri="{BB962C8B-B14F-4D97-AF65-F5344CB8AC3E}">
        <p14:creationId xmlns:p14="http://schemas.microsoft.com/office/powerpoint/2010/main" val="3901598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75E9A-8E3E-82B9-75B3-CEDB3BD9CC6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B2691C0-FEE2-1737-6F89-0656D5FD6ED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DA711AD-97AD-3400-0397-5053AB48BBDF}"/>
              </a:ext>
            </a:extLst>
          </p:cNvPr>
          <p:cNvSpPr>
            <a:spLocks noGrp="1"/>
          </p:cNvSpPr>
          <p:nvPr>
            <p:ph type="body" idx="1"/>
          </p:nvPr>
        </p:nvSpPr>
        <p:spPr/>
        <p:txBody>
          <a:bodyPr/>
          <a:lstStyle/>
          <a:p>
            <a:r>
              <a:rPr lang="es-ES" dirty="0"/>
              <a:t>Según fuentes de las Fuerzas y Cuerpos de Seguridad del Estado, mientras los delitos tradicionales se mantienen en crecimientos constantes (1% o 2%), el crecimiento de los delitos del ciberespacio, crecen a dos dígitos.</a:t>
            </a:r>
          </a:p>
          <a:p>
            <a:r>
              <a:rPr lang="es-ES" dirty="0"/>
              <a:t>Si en el 2023 1 de cada  5 delitos era digital, para el 2025 será 1 de cada 4 y sin tener en cuenta que hay muchos delitos que no llegan a denunciarse.</a:t>
            </a:r>
          </a:p>
          <a:p>
            <a:r>
              <a:rPr lang="es-ES" dirty="0"/>
              <a:t>Importante destacar la evolución anual del incremento de delitos.</a:t>
            </a:r>
          </a:p>
          <a:p>
            <a:r>
              <a:rPr lang="es-ES" dirty="0"/>
              <a:t>Remarcar que mostramos delitos denunciados. El volumen total de delitos puede casi triplicar la cantidad aquí mostrada.</a:t>
            </a:r>
          </a:p>
          <a:p>
            <a:r>
              <a:rPr lang="es-ES" dirty="0"/>
              <a:t>Como conclusión comentar que los delitos informáticos nos afectan a todos sin distinción de edad o sexo. </a:t>
            </a:r>
          </a:p>
          <a:p>
            <a:endParaRPr lang="es-ES" dirty="0"/>
          </a:p>
        </p:txBody>
      </p:sp>
      <p:sp>
        <p:nvSpPr>
          <p:cNvPr id="4" name="Marcador de número de diapositiva 3">
            <a:extLst>
              <a:ext uri="{FF2B5EF4-FFF2-40B4-BE49-F238E27FC236}">
                <a16:creationId xmlns:a16="http://schemas.microsoft.com/office/drawing/2014/main" id="{F126427D-4F6F-5ECE-8AA8-B72D2C7F7C78}"/>
              </a:ext>
            </a:extLst>
          </p:cNvPr>
          <p:cNvSpPr>
            <a:spLocks noGrp="1"/>
          </p:cNvSpPr>
          <p:nvPr>
            <p:ph type="sldNum" sz="quarter" idx="5"/>
          </p:nvPr>
        </p:nvSpPr>
        <p:spPr/>
        <p:txBody>
          <a:bodyPr/>
          <a:lstStyle/>
          <a:p>
            <a:fld id="{B6D73774-A5A6-4C6F-AFF2-9E7B28497BC5}" type="slidenum">
              <a:rPr lang="es-ES" smtClean="0"/>
              <a:t>4</a:t>
            </a:fld>
            <a:endParaRPr lang="es-ES"/>
          </a:p>
        </p:txBody>
      </p:sp>
    </p:spTree>
    <p:extLst>
      <p:ext uri="{BB962C8B-B14F-4D97-AF65-F5344CB8AC3E}">
        <p14:creationId xmlns:p14="http://schemas.microsoft.com/office/powerpoint/2010/main" val="3622995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0E4D8-3CBC-D341-968B-E91A8F4C1E8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AA42386-F3EB-34DA-C293-74CB64AAC07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5DB735F-C4F7-0886-3BF9-8B1F38ACF077}"/>
              </a:ext>
            </a:extLst>
          </p:cNvPr>
          <p:cNvSpPr>
            <a:spLocks noGrp="1"/>
          </p:cNvSpPr>
          <p:nvPr>
            <p:ph type="body" idx="1"/>
          </p:nvPr>
        </p:nvSpPr>
        <p:spPr/>
        <p:txBody>
          <a:bodyPr/>
          <a:lstStyle/>
          <a:p>
            <a:pPr algn="l">
              <a:buNone/>
            </a:pPr>
            <a:r>
              <a:rPr lang="es-ES" sz="1000" b="0" i="0">
                <a:solidFill>
                  <a:srgbClr val="191919"/>
                </a:solidFill>
                <a:effectLst/>
                <a:latin typeface="MajritTxRoman"/>
              </a:rPr>
              <a:t>Preguntar a los asistentes, si alguien ha recibido alguna vez un correo o mensaje de Hacienda u otro organismo comunicándole que le tienen que realizar una transferencia a su favor? O un mensaje de un familiar en apuros solicitando un </a:t>
            </a:r>
            <a:r>
              <a:rPr lang="es-ES" sz="1000" b="0" i="0" err="1">
                <a:solidFill>
                  <a:srgbClr val="191919"/>
                </a:solidFill>
                <a:effectLst/>
                <a:latin typeface="MajritTxRoman"/>
              </a:rPr>
              <a:t>bizum</a:t>
            </a:r>
            <a:r>
              <a:rPr lang="es-ES" sz="1000" b="0" i="0">
                <a:solidFill>
                  <a:srgbClr val="191919"/>
                </a:solidFill>
                <a:effectLst/>
                <a:latin typeface="MajritTxRoman"/>
              </a:rPr>
              <a:t> urgente? O un mensaje de su banco, pidiéndole datos para evitar un posible bloqueo o reintegro fraudulento?,….</a:t>
            </a:r>
          </a:p>
          <a:p>
            <a:pPr marL="0" marR="0" lvl="0" indent="0" algn="l" defTabSz="765353" rtl="0" eaLnBrk="1" fontAlgn="auto" latinLnBrk="0" hangingPunct="1">
              <a:lnSpc>
                <a:spcPct val="100000"/>
              </a:lnSpc>
              <a:spcBef>
                <a:spcPts val="0"/>
              </a:spcBef>
              <a:spcAft>
                <a:spcPts val="0"/>
              </a:spcAft>
              <a:buClrTx/>
              <a:buSzTx/>
              <a:buFontTx/>
              <a:buNone/>
              <a:tabLst/>
              <a:defRPr/>
            </a:pPr>
            <a:r>
              <a:rPr lang="es-ES" sz="1000" b="0" i="0">
                <a:solidFill>
                  <a:srgbClr val="191919"/>
                </a:solidFill>
                <a:effectLst/>
                <a:latin typeface="MajritTxRoman"/>
              </a:rPr>
              <a:t>Estos son algunos de los fraudes más típicos en los últimos tiempos. La mayoría suelen ser urgentes y el </a:t>
            </a:r>
            <a:r>
              <a:rPr lang="es-ES" sz="1000" b="0" i="0" err="1">
                <a:solidFill>
                  <a:srgbClr val="191919"/>
                </a:solidFill>
                <a:effectLst/>
                <a:latin typeface="MajritTxRoman"/>
              </a:rPr>
              <a:t>ciberdelincuente</a:t>
            </a:r>
            <a:r>
              <a:rPr lang="es-ES" sz="1000" b="0" i="0">
                <a:solidFill>
                  <a:srgbClr val="191919"/>
                </a:solidFill>
                <a:effectLst/>
                <a:latin typeface="MajritTxRoman"/>
              </a:rPr>
              <a:t> lo que quiere es ganarse nuestra confianza para poder obtener nuestros datos y contraseñas o infectar nuestros dispositivos para luego conseguir un beneficio económico. </a:t>
            </a:r>
          </a:p>
          <a:p>
            <a:pPr algn="l">
              <a:buNone/>
            </a:pPr>
            <a:endParaRPr lang="es-ES" sz="1000" b="0" i="0">
              <a:solidFill>
                <a:srgbClr val="191919"/>
              </a:solidFill>
              <a:effectLst/>
              <a:latin typeface="MajritTxRoman"/>
            </a:endParaRPr>
          </a:p>
          <a:p>
            <a:pPr algn="l">
              <a:buNone/>
            </a:pPr>
            <a:r>
              <a:rPr lang="es-ES" sz="1000" b="0" i="0">
                <a:solidFill>
                  <a:srgbClr val="191919"/>
                </a:solidFill>
                <a:effectLst/>
                <a:latin typeface="MajritTxRoman"/>
              </a:rPr>
              <a:t>Ante este panorama, no se trata de tener miedo, sino de conocer mejor cómo actúan para saber detectar sus falacias y engaños y evitar caer en ellas. </a:t>
            </a:r>
          </a:p>
          <a:p>
            <a:pPr algn="l">
              <a:buNone/>
            </a:pPr>
            <a:endParaRPr lang="es-ES" sz="1000" b="0" i="0">
              <a:solidFill>
                <a:srgbClr val="191919"/>
              </a:solidFill>
              <a:effectLst/>
              <a:latin typeface="MajritTxRoman"/>
            </a:endParaRPr>
          </a:p>
          <a:p>
            <a:pPr algn="l">
              <a:buNone/>
            </a:pPr>
            <a:r>
              <a:rPr lang="es-ES" sz="1000" b="0" i="0">
                <a:solidFill>
                  <a:srgbClr val="191919"/>
                </a:solidFill>
                <a:effectLst/>
                <a:latin typeface="MajritTxRoman"/>
              </a:rPr>
              <a:t>En esta Charla veremos los casos más usuales que utilizan los </a:t>
            </a:r>
            <a:r>
              <a:rPr lang="es-ES" sz="1000" b="0" i="0" err="1">
                <a:solidFill>
                  <a:srgbClr val="191919"/>
                </a:solidFill>
                <a:effectLst/>
                <a:latin typeface="MajritTxRoman"/>
              </a:rPr>
              <a:t>ciberdelincuentes</a:t>
            </a:r>
            <a:r>
              <a:rPr lang="es-ES" sz="1000" b="0" i="0">
                <a:solidFill>
                  <a:srgbClr val="191919"/>
                </a:solidFill>
                <a:effectLst/>
                <a:latin typeface="MajritTxRoman"/>
              </a:rPr>
              <a:t> para estafarnos  y  enumeraremos algunos consejos muy sencillos que nos ayudaran a protegernos de estas amenazas.</a:t>
            </a:r>
          </a:p>
          <a:p>
            <a:endParaRPr lang="es-ES"/>
          </a:p>
        </p:txBody>
      </p:sp>
      <p:sp>
        <p:nvSpPr>
          <p:cNvPr id="4" name="Marcador de número de diapositiva 3">
            <a:extLst>
              <a:ext uri="{FF2B5EF4-FFF2-40B4-BE49-F238E27FC236}">
                <a16:creationId xmlns:a16="http://schemas.microsoft.com/office/drawing/2014/main" id="{1EE24F3A-3D77-1B3E-EF70-F0346A9423E8}"/>
              </a:ext>
            </a:extLst>
          </p:cNvPr>
          <p:cNvSpPr>
            <a:spLocks noGrp="1"/>
          </p:cNvSpPr>
          <p:nvPr>
            <p:ph type="sldNum" sz="quarter" idx="5"/>
          </p:nvPr>
        </p:nvSpPr>
        <p:spPr/>
        <p:txBody>
          <a:bodyPr/>
          <a:lstStyle/>
          <a:p>
            <a:fld id="{B6D73774-A5A6-4C6F-AFF2-9E7B28497BC5}" type="slidenum">
              <a:rPr lang="es-ES" smtClean="0"/>
              <a:t>5</a:t>
            </a:fld>
            <a:endParaRPr lang="es-ES"/>
          </a:p>
        </p:txBody>
      </p:sp>
    </p:spTree>
    <p:extLst>
      <p:ext uri="{BB962C8B-B14F-4D97-AF65-F5344CB8AC3E}">
        <p14:creationId xmlns:p14="http://schemas.microsoft.com/office/powerpoint/2010/main" val="2693561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FD7B7-A1BA-BC32-2905-FD7EF0F9FB8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4E979B8-8DC1-9254-DABD-2D4C821113E6}"/>
              </a:ext>
            </a:extLst>
          </p:cNvPr>
          <p:cNvSpPr>
            <a:spLocks noGrp="1" noRot="1" noChangeAspect="1"/>
          </p:cNvSpPr>
          <p:nvPr>
            <p:ph type="sldImg"/>
          </p:nvPr>
        </p:nvSpPr>
        <p:spPr>
          <a:xfrm>
            <a:off x="422275" y="1241425"/>
            <a:ext cx="5953125" cy="3349625"/>
          </a:xfrm>
        </p:spPr>
      </p:sp>
      <p:sp>
        <p:nvSpPr>
          <p:cNvPr id="3" name="Marcador de notas 2">
            <a:extLst>
              <a:ext uri="{FF2B5EF4-FFF2-40B4-BE49-F238E27FC236}">
                <a16:creationId xmlns:a16="http://schemas.microsoft.com/office/drawing/2014/main" id="{5F173FE1-5364-F4AF-B082-3DA4F8F23FBF}"/>
              </a:ext>
            </a:extLst>
          </p:cNvPr>
          <p:cNvSpPr>
            <a:spLocks noGrp="1"/>
          </p:cNvSpPr>
          <p:nvPr>
            <p:ph type="body" idx="1"/>
          </p:nvPr>
        </p:nvSpPr>
        <p:spPr/>
        <p:txBody>
          <a:bodyPr/>
          <a:lstStyle/>
          <a:p>
            <a:pPr algn="just"/>
            <a:endParaRPr lang="ca-ES" sz="1000" noProof="0"/>
          </a:p>
        </p:txBody>
      </p:sp>
      <p:sp>
        <p:nvSpPr>
          <p:cNvPr id="4" name="Marcador de número de diapositiva 3">
            <a:extLst>
              <a:ext uri="{FF2B5EF4-FFF2-40B4-BE49-F238E27FC236}">
                <a16:creationId xmlns:a16="http://schemas.microsoft.com/office/drawing/2014/main" id="{AD969FEA-AC05-4C69-4B5D-3DE2019A9B07}"/>
              </a:ext>
            </a:extLst>
          </p:cNvPr>
          <p:cNvSpPr>
            <a:spLocks noGrp="1"/>
          </p:cNvSpPr>
          <p:nvPr>
            <p:ph type="sldNum" sz="quarter" idx="10"/>
          </p:nvPr>
        </p:nvSpPr>
        <p:spPr/>
        <p:txBody>
          <a:bodyPr/>
          <a:lstStyle/>
          <a:p>
            <a:fld id="{8BCA1779-D1FC-4193-883D-B84C1D8C432D}" type="slidenum">
              <a:rPr lang="ca-ES" smtClean="0"/>
              <a:pPr/>
              <a:t>6</a:t>
            </a:fld>
            <a:endParaRPr lang="ca-ES"/>
          </a:p>
        </p:txBody>
      </p:sp>
    </p:spTree>
    <p:extLst>
      <p:ext uri="{BB962C8B-B14F-4D97-AF65-F5344CB8AC3E}">
        <p14:creationId xmlns:p14="http://schemas.microsoft.com/office/powerpoint/2010/main" val="3761467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4BA39-CC74-72D7-0B51-C0205E16CF0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E117990-DC55-8055-5F8D-F775F58FC90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34E57EC-0DB2-1610-2B3F-A5F03E4B2BE1}"/>
              </a:ext>
            </a:extLst>
          </p:cNvPr>
          <p:cNvSpPr>
            <a:spLocks noGrp="1"/>
          </p:cNvSpPr>
          <p:nvPr>
            <p:ph type="body" idx="1"/>
          </p:nvPr>
        </p:nvSpPr>
        <p:spPr/>
        <p:txBody>
          <a:bodyPr/>
          <a:lstStyle/>
          <a:p>
            <a:endParaRPr lang="es-ES" sz="1000"/>
          </a:p>
          <a:p>
            <a:r>
              <a:rPr lang="es-ES"/>
              <a:t>Recepción de mensajes de correo falsos de entidades bancarias o instituciones, donde se solicitan por distintos motivos datos personales, así como la introducción de claves y contraseñas de acceso a cuentas bancarias electrónicas.</a:t>
            </a:r>
          </a:p>
          <a:p>
            <a:endParaRPr lang="es-ES"/>
          </a:p>
          <a:p>
            <a:r>
              <a:rPr lang="es-ES"/>
              <a:t>El objetivo es conseguir la mayor cantidad posible de datos personales y bancarios con el fin de ser utilizados posteriormente de forma fraudulenta.</a:t>
            </a:r>
          </a:p>
          <a:p>
            <a:endParaRPr lang="es-ES"/>
          </a:p>
          <a:p>
            <a:pPr algn="l"/>
            <a:r>
              <a:rPr lang="es-ES"/>
              <a:t>Para ello suplantan de manera impecable la identidad de las entidades bancarias u otros organismos públicos o privados.</a:t>
            </a:r>
          </a:p>
          <a:p>
            <a:pPr algn="l"/>
            <a:br>
              <a:rPr lang="es-ES" sz="1000"/>
            </a:br>
            <a:endParaRPr lang="es-ES" sz="800" kern="1200">
              <a:solidFill>
                <a:schemeClr val="tx1"/>
              </a:solidFill>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800" kern="1200">
                <a:solidFill>
                  <a:schemeClr val="tx1"/>
                </a:solidFill>
                <a:latin typeface="+mn-lt"/>
              </a:rPr>
              <a:t>¿cómo puede llegar hasta nosotros un caso de </a:t>
            </a:r>
            <a:r>
              <a:rPr lang="es-ES" sz="800" i="1" kern="1200" err="1">
                <a:solidFill>
                  <a:schemeClr val="tx1"/>
                </a:solidFill>
                <a:latin typeface="+mn-lt"/>
              </a:rPr>
              <a:t>phishing</a:t>
            </a:r>
            <a:r>
              <a:rPr lang="es-ES" sz="800" kern="1200">
                <a:solidFill>
                  <a:schemeClr val="tx1"/>
                </a:solidFill>
                <a:latin typeface="+mn-lt"/>
              </a:rPr>
              <a:t>? </a:t>
            </a:r>
            <a:br>
              <a:rPr lang="es-ES" sz="800" kern="1200">
                <a:solidFill>
                  <a:schemeClr val="tx1"/>
                </a:solidFill>
                <a:latin typeface="+mn-lt"/>
              </a:rPr>
            </a:br>
            <a:r>
              <a:rPr lang="es-ES" sz="800" kern="1200">
                <a:solidFill>
                  <a:schemeClr val="tx1"/>
                </a:solidFill>
                <a:latin typeface="+mn-lt"/>
              </a:rPr>
              <a:t>La mayoría de las acciones de </a:t>
            </a:r>
            <a:r>
              <a:rPr lang="es-ES" sz="800" i="1" kern="1200" err="1">
                <a:solidFill>
                  <a:schemeClr val="tx1"/>
                </a:solidFill>
                <a:latin typeface="+mn-lt"/>
              </a:rPr>
              <a:t>phishing</a:t>
            </a:r>
            <a:r>
              <a:rPr lang="es-ES" sz="800" i="1" kern="1200">
                <a:solidFill>
                  <a:schemeClr val="tx1"/>
                </a:solidFill>
                <a:latin typeface="+mn-lt"/>
              </a:rPr>
              <a:t> </a:t>
            </a:r>
            <a:r>
              <a:rPr lang="es-ES" sz="800" kern="1200">
                <a:solidFill>
                  <a:schemeClr val="tx1"/>
                </a:solidFill>
                <a:latin typeface="+mn-lt"/>
              </a:rPr>
              <a:t>se distribuyen a través del </a:t>
            </a:r>
            <a:r>
              <a:rPr lang="es-ES" sz="800" b="1" kern="1200">
                <a:solidFill>
                  <a:schemeClr val="tx1"/>
                </a:solidFill>
                <a:latin typeface="+mn-lt"/>
              </a:rPr>
              <a:t>correo electrónico</a:t>
            </a:r>
            <a:r>
              <a:rPr lang="es-ES" sz="800" kern="1200">
                <a:solidFill>
                  <a:schemeClr val="tx1"/>
                </a:solidFill>
                <a:latin typeface="+mn-lt"/>
              </a:rPr>
              <a:t>. Sin embargo, también se utilizan otros medios de propagación que debemos tener en cuenta para estar alerta:</a:t>
            </a:r>
            <a:endParaRPr lang="es-ES" sz="800" kern="1200">
              <a:solidFill>
                <a:schemeClr val="tx1"/>
              </a:solidFill>
              <a:latin typeface="+mn-lt"/>
              <a:ea typeface="+mn-ea"/>
              <a:cs typeface="+mn-cs"/>
            </a:endParaRPr>
          </a:p>
          <a:p>
            <a:pPr algn="l"/>
            <a:endParaRPr lang="es-ES" sz="800" baseline="0" noProof="0"/>
          </a:p>
          <a:p>
            <a:pPr lvl="0" algn="l">
              <a:buFont typeface="Arial" pitchFamily="34" charset="0"/>
              <a:buChar char="•"/>
            </a:pPr>
            <a:r>
              <a:rPr lang="es-ES" sz="800" b="1" kern="1200">
                <a:solidFill>
                  <a:schemeClr val="tx1"/>
                </a:solidFill>
                <a:latin typeface="+mn-lt"/>
              </a:rPr>
              <a:t> Redes sociales </a:t>
            </a:r>
            <a:r>
              <a:rPr lang="es-ES" sz="800" kern="1200">
                <a:solidFill>
                  <a:schemeClr val="tx1"/>
                </a:solidFill>
                <a:latin typeface="+mn-lt"/>
              </a:rPr>
              <a:t>(Facebook, Twitter, etc.), mediante la creación de perfiles y páginas falsos.</a:t>
            </a:r>
            <a:endParaRPr lang="es-ES" sz="800" kern="1200">
              <a:solidFill>
                <a:schemeClr val="tx1"/>
              </a:solidFill>
              <a:latin typeface="+mn-lt"/>
              <a:ea typeface="+mn-ea"/>
              <a:cs typeface="+mn-cs"/>
            </a:endParaRPr>
          </a:p>
          <a:p>
            <a:pPr lvl="0" algn="l">
              <a:buFont typeface="Arial" pitchFamily="34" charset="0"/>
              <a:buChar char="•"/>
            </a:pPr>
            <a:r>
              <a:rPr lang="es-ES" sz="800" kern="1200">
                <a:solidFill>
                  <a:schemeClr val="tx1"/>
                </a:solidFill>
                <a:latin typeface="+mn-lt"/>
              </a:rPr>
              <a:t> Envío de </a:t>
            </a:r>
            <a:r>
              <a:rPr lang="es-ES" sz="800" b="1" kern="1200">
                <a:solidFill>
                  <a:schemeClr val="tx1"/>
                </a:solidFill>
                <a:latin typeface="+mn-lt"/>
              </a:rPr>
              <a:t>mensajes SMS / MMS </a:t>
            </a:r>
            <a:r>
              <a:rPr lang="es-ES" sz="800" kern="1200">
                <a:solidFill>
                  <a:schemeClr val="tx1"/>
                </a:solidFill>
                <a:latin typeface="+mn-lt"/>
              </a:rPr>
              <a:t>a números de teléfono móvil (</a:t>
            </a:r>
            <a:r>
              <a:rPr lang="es-ES" sz="800" i="1" kern="1200" err="1">
                <a:solidFill>
                  <a:schemeClr val="tx1"/>
                </a:solidFill>
                <a:latin typeface="+mn-lt"/>
              </a:rPr>
              <a:t>smishing</a:t>
            </a:r>
            <a:r>
              <a:rPr lang="es-ES" sz="800" kern="1200">
                <a:solidFill>
                  <a:schemeClr val="tx1"/>
                </a:solidFill>
                <a:latin typeface="+mn-lt"/>
              </a:rPr>
              <a:t>).</a:t>
            </a:r>
            <a:endParaRPr lang="es-ES" sz="800" kern="1200">
              <a:solidFill>
                <a:schemeClr val="tx1"/>
              </a:solidFill>
              <a:latin typeface="+mn-lt"/>
              <a:ea typeface="+mn-ea"/>
              <a:cs typeface="+mn-cs"/>
            </a:endParaRPr>
          </a:p>
          <a:p>
            <a:pPr lvl="0" algn="l">
              <a:buFont typeface="Arial" pitchFamily="34" charset="0"/>
              <a:buChar char="•"/>
            </a:pPr>
            <a:r>
              <a:rPr lang="es-ES" sz="800" b="1" kern="1200">
                <a:solidFill>
                  <a:schemeClr val="tx1"/>
                </a:solidFill>
                <a:latin typeface="+mn-lt"/>
              </a:rPr>
              <a:t> Llamadas telefónicas</a:t>
            </a:r>
            <a:r>
              <a:rPr lang="es-ES" sz="800" kern="1200">
                <a:solidFill>
                  <a:schemeClr val="tx1"/>
                </a:solidFill>
                <a:latin typeface="+mn-lt"/>
              </a:rPr>
              <a:t>, tanto a teléfonos móviles como a fijos.</a:t>
            </a:r>
            <a:endParaRPr lang="es-ES" sz="800" kern="1200">
              <a:solidFill>
                <a:schemeClr val="tx1"/>
              </a:solidFill>
              <a:latin typeface="+mn-lt"/>
              <a:ea typeface="+mn-ea"/>
              <a:cs typeface="+mn-cs"/>
            </a:endParaRPr>
          </a:p>
          <a:p>
            <a:pPr marL="171450" indent="-171450" algn="l">
              <a:buFont typeface="Arial" panose="020B0604020202020204" pitchFamily="34" charset="0"/>
              <a:buChar char="•"/>
            </a:pPr>
            <a:endParaRPr lang="es-ES" sz="800" baseline="0" noProof="0"/>
          </a:p>
          <a:p>
            <a:pPr algn="l"/>
            <a:r>
              <a:rPr lang="es-ES" sz="800" kern="1200">
                <a:solidFill>
                  <a:schemeClr val="tx1"/>
                </a:solidFill>
                <a:latin typeface="+mn-lt"/>
              </a:rPr>
              <a:t>Para protegernos del </a:t>
            </a:r>
            <a:r>
              <a:rPr lang="es-ES" sz="800" i="1" kern="1200" err="1">
                <a:solidFill>
                  <a:schemeClr val="tx1"/>
                </a:solidFill>
                <a:latin typeface="+mn-lt"/>
              </a:rPr>
              <a:t>phishing</a:t>
            </a:r>
            <a:r>
              <a:rPr lang="es-ES" sz="800" kern="1200">
                <a:solidFill>
                  <a:schemeClr val="tx1"/>
                </a:solidFill>
                <a:latin typeface="+mn-lt"/>
              </a:rPr>
              <a:t> solo hay que tener en cuenta un par de recomendaciones básicas:</a:t>
            </a:r>
            <a:endParaRPr lang="es-ES" sz="800" kern="1200">
              <a:solidFill>
                <a:schemeClr val="tx1"/>
              </a:solidFill>
              <a:latin typeface="+mn-lt"/>
              <a:ea typeface="+mn-ea"/>
              <a:cs typeface="+mn-cs"/>
            </a:endParaRPr>
          </a:p>
          <a:p>
            <a:pPr marL="228600" lvl="0" indent="-228600" algn="l">
              <a:buFont typeface="+mj-lt"/>
              <a:buAutoNum type="arabicParenR"/>
            </a:pPr>
            <a:r>
              <a:rPr lang="es-ES" sz="800" kern="1200">
                <a:solidFill>
                  <a:schemeClr val="tx1"/>
                </a:solidFill>
                <a:latin typeface="+mn-lt"/>
              </a:rPr>
              <a:t>No debemos clicar en los </a:t>
            </a:r>
            <a:r>
              <a:rPr lang="es-ES" sz="800" b="1" kern="1200">
                <a:solidFill>
                  <a:schemeClr val="tx1"/>
                </a:solidFill>
                <a:latin typeface="+mn-lt"/>
              </a:rPr>
              <a:t>enlaces</a:t>
            </a:r>
            <a:r>
              <a:rPr lang="es-ES" sz="800" kern="1200">
                <a:solidFill>
                  <a:schemeClr val="tx1"/>
                </a:solidFill>
                <a:latin typeface="+mn-lt"/>
              </a:rPr>
              <a:t> que nos lleguen por correo electrónico o SMS y sean de origen desconocido (pueden contener algún virus para robar nuestras contraseñas). </a:t>
            </a:r>
            <a:endParaRPr lang="es-ES" sz="800" kern="1200">
              <a:solidFill>
                <a:schemeClr val="tx1"/>
              </a:solidFill>
              <a:latin typeface="+mn-lt"/>
              <a:ea typeface="+mn-ea"/>
              <a:cs typeface="+mn-cs"/>
            </a:endParaRPr>
          </a:p>
          <a:p>
            <a:pPr marL="228600" lvl="0" indent="-228600" algn="l">
              <a:buFont typeface="+mj-lt"/>
              <a:buAutoNum type="arabicParenR"/>
            </a:pPr>
            <a:r>
              <a:rPr lang="es-ES" sz="800" kern="1200">
                <a:solidFill>
                  <a:schemeClr val="tx1"/>
                </a:solidFill>
                <a:latin typeface="+mn-lt"/>
              </a:rPr>
              <a:t>Debemos desconfiar de las </a:t>
            </a:r>
            <a:r>
              <a:rPr lang="es-ES" sz="800" b="1" kern="1200">
                <a:solidFill>
                  <a:schemeClr val="tx1"/>
                </a:solidFill>
                <a:latin typeface="+mn-lt"/>
              </a:rPr>
              <a:t>llamadas y los correos electrónicos </a:t>
            </a:r>
            <a:r>
              <a:rPr lang="es-ES" sz="800" kern="1200">
                <a:solidFill>
                  <a:schemeClr val="tx1"/>
                </a:solidFill>
                <a:latin typeface="+mn-lt"/>
              </a:rPr>
              <a:t>en los que nos pidan decir o introducir algún código personal. Hay que tener en cuenta que nuestro banco jamás contactará con nosotros para pedirnos las contraseñas.</a:t>
            </a:r>
            <a:endParaRPr lang="es-ES" sz="800" kern="1200">
              <a:solidFill>
                <a:schemeClr val="tx1"/>
              </a:solidFill>
              <a:latin typeface="+mn-lt"/>
              <a:ea typeface="+mn-ea"/>
              <a:cs typeface="+mn-cs"/>
            </a:endParaRPr>
          </a:p>
          <a:p>
            <a:pPr marL="228600" indent="-228600" algn="l">
              <a:buFontTx/>
              <a:buAutoNum type="arabicParenR"/>
            </a:pPr>
            <a:endParaRPr lang="ca-ES" sz="800" baseline="0" noProof="0"/>
          </a:p>
          <a:p>
            <a:pPr algn="l"/>
            <a:endParaRPr lang="es-ES" sz="800" noProof="0"/>
          </a:p>
          <a:p>
            <a:endParaRPr lang="es-ES"/>
          </a:p>
        </p:txBody>
      </p:sp>
      <p:sp>
        <p:nvSpPr>
          <p:cNvPr id="4" name="Marcador de número de diapositiva 3">
            <a:extLst>
              <a:ext uri="{FF2B5EF4-FFF2-40B4-BE49-F238E27FC236}">
                <a16:creationId xmlns:a16="http://schemas.microsoft.com/office/drawing/2014/main" id="{26749A14-0D29-1962-6D15-7E0BD047BA69}"/>
              </a:ext>
            </a:extLst>
          </p:cNvPr>
          <p:cNvSpPr>
            <a:spLocks noGrp="1"/>
          </p:cNvSpPr>
          <p:nvPr>
            <p:ph type="sldNum" sz="quarter" idx="5"/>
          </p:nvPr>
        </p:nvSpPr>
        <p:spPr/>
        <p:txBody>
          <a:bodyPr/>
          <a:lstStyle/>
          <a:p>
            <a:fld id="{B6D73774-A5A6-4C6F-AFF2-9E7B28497BC5}" type="slidenum">
              <a:rPr lang="es-ES" smtClean="0"/>
              <a:t>7</a:t>
            </a:fld>
            <a:endParaRPr lang="es-ES"/>
          </a:p>
        </p:txBody>
      </p:sp>
    </p:spTree>
    <p:extLst>
      <p:ext uri="{BB962C8B-B14F-4D97-AF65-F5344CB8AC3E}">
        <p14:creationId xmlns:p14="http://schemas.microsoft.com/office/powerpoint/2010/main" val="1886227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B0A5C-11AE-377E-A2F7-1DA2A04A9C4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7166ABD-9FF6-6FAF-D00B-9010FDB9A09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A3EEAD9-FEFC-3049-D5A2-094A9D6687B1}"/>
              </a:ext>
            </a:extLst>
          </p:cNvPr>
          <p:cNvSpPr>
            <a:spLocks noGrp="1"/>
          </p:cNvSpPr>
          <p:nvPr>
            <p:ph type="body" idx="1"/>
          </p:nvPr>
        </p:nvSpPr>
        <p:spPr/>
        <p:txBody>
          <a:bodyPr/>
          <a:lstStyle/>
          <a:p>
            <a:pPr algn="just"/>
            <a:r>
              <a:rPr lang="es-ES" sz="800" noProof="0" dirty="0"/>
              <a:t>Hay algunos elementos que podemos tener en cuenta para analizar si el correo o el SMS que hemos recibido puede ser obra de un </a:t>
            </a:r>
            <a:r>
              <a:rPr lang="es-ES" sz="800" noProof="0" dirty="0" err="1"/>
              <a:t>ciberdelincuente</a:t>
            </a:r>
            <a:r>
              <a:rPr lang="es-ES" sz="800" noProof="0" dirty="0"/>
              <a:t>.</a:t>
            </a:r>
          </a:p>
          <a:p>
            <a:pPr algn="just"/>
            <a:endParaRPr lang="es-ES" sz="800" baseline="0" noProof="0" dirty="0"/>
          </a:p>
          <a:p>
            <a:pPr marL="0" marR="0" indent="0" algn="just" defTabSz="914400" rtl="0" eaLnBrk="1" fontAlgn="auto" latinLnBrk="0" hangingPunct="1">
              <a:lnSpc>
                <a:spcPct val="100000"/>
              </a:lnSpc>
              <a:spcBef>
                <a:spcPts val="0"/>
              </a:spcBef>
              <a:spcAft>
                <a:spcPts val="0"/>
              </a:spcAft>
              <a:buClrTx/>
              <a:buSzTx/>
              <a:buFontTx/>
              <a:buNone/>
              <a:tabLst/>
              <a:defRPr/>
            </a:pPr>
            <a:r>
              <a:rPr lang="es-ES" sz="1000" kern="1200" dirty="0">
                <a:solidFill>
                  <a:schemeClr val="tx1"/>
                </a:solidFill>
                <a:latin typeface="+mn-lt"/>
              </a:rPr>
              <a:t>En primer lugar, debemos examinar con atención tanto el contenido del mensaje como su diseño. La mayoría de las veces </a:t>
            </a:r>
            <a:r>
              <a:rPr lang="es-ES" sz="1000" b="1" kern="1200" dirty="0">
                <a:solidFill>
                  <a:schemeClr val="tx1"/>
                </a:solidFill>
                <a:latin typeface="+mn-lt"/>
              </a:rPr>
              <a:t>la dirección del remitente </a:t>
            </a:r>
            <a:r>
              <a:rPr lang="es-ES" sz="1000" kern="1200" dirty="0">
                <a:solidFill>
                  <a:schemeClr val="tx1"/>
                </a:solidFill>
                <a:latin typeface="+mn-lt"/>
              </a:rPr>
              <a:t>es extraña y no se corresponde con las señas corporativas de la entidad o empresa a la que está intentando suplantar. Además, el </a:t>
            </a:r>
            <a:r>
              <a:rPr lang="es-ES" sz="1000" b="1" kern="1200" dirty="0">
                <a:solidFill>
                  <a:schemeClr val="tx1"/>
                </a:solidFill>
                <a:latin typeface="+mn-lt"/>
              </a:rPr>
              <a:t>texto </a:t>
            </a:r>
            <a:r>
              <a:rPr lang="es-ES" sz="1000" kern="1200" dirty="0">
                <a:solidFill>
                  <a:schemeClr val="tx1"/>
                </a:solidFill>
                <a:latin typeface="+mn-lt"/>
              </a:rPr>
              <a:t>no suele estar personalizado, sino que podría dirigirse a cualquier persona. A menudo estos mensajes se envían desde otros países, por lo que una mala redacción y las </a:t>
            </a:r>
            <a:r>
              <a:rPr lang="es-ES" sz="1000" b="1" kern="1200" dirty="0">
                <a:solidFill>
                  <a:schemeClr val="tx1"/>
                </a:solidFill>
                <a:latin typeface="+mn-lt"/>
              </a:rPr>
              <a:t>faltas de ortografía </a:t>
            </a:r>
            <a:r>
              <a:rPr lang="es-ES" sz="1000" kern="1200" dirty="0">
                <a:solidFill>
                  <a:schemeClr val="tx1"/>
                </a:solidFill>
                <a:latin typeface="+mn-lt"/>
              </a:rPr>
              <a:t>son otros elementos que pueden levantar nuestras sospechas. En segundo lugar, se trata de mensajes que suelen denotar un cierto tono de urgencia y que nos piden </a:t>
            </a:r>
            <a:r>
              <a:rPr lang="es-ES" sz="1000" b="1" kern="1200" dirty="0">
                <a:solidFill>
                  <a:schemeClr val="tx1"/>
                </a:solidFill>
                <a:latin typeface="+mn-lt"/>
              </a:rPr>
              <a:t>clicar sobre un enlace o descargar un archivo </a:t>
            </a:r>
            <a:r>
              <a:rPr lang="es-ES" sz="1000" kern="1200" dirty="0">
                <a:solidFill>
                  <a:schemeClr val="tx1"/>
                </a:solidFill>
                <a:latin typeface="+mn-lt"/>
              </a:rPr>
              <a:t>adjunto. No debemos realizar jamás ninguna de estas acciones, salvo que tengamos la certeza de que el remitente es alguien de nuestra absoluta confianza.</a:t>
            </a:r>
            <a:endParaRPr lang="es-ES" sz="1000" kern="1200" dirty="0">
              <a:solidFill>
                <a:schemeClr val="tx1"/>
              </a:solidFill>
              <a:latin typeface="+mn-lt"/>
              <a:ea typeface="+mn-ea"/>
              <a:cs typeface="+mn-cs"/>
            </a:endParaRPr>
          </a:p>
          <a:p>
            <a:pPr algn="just"/>
            <a:endParaRPr lang="es-ES" sz="800" baseline="0" noProof="0" dirty="0"/>
          </a:p>
          <a:p>
            <a:pPr marL="0" marR="0" indent="0" algn="just" defTabSz="914400" rtl="0" eaLnBrk="1" fontAlgn="auto" latinLnBrk="0" hangingPunct="1">
              <a:lnSpc>
                <a:spcPct val="100000"/>
              </a:lnSpc>
              <a:spcBef>
                <a:spcPts val="0"/>
              </a:spcBef>
              <a:spcAft>
                <a:spcPts val="0"/>
              </a:spcAft>
              <a:buClrTx/>
              <a:buSzTx/>
              <a:buFontTx/>
              <a:buNone/>
              <a:tabLst/>
              <a:defRPr/>
            </a:pPr>
            <a:r>
              <a:rPr lang="es-ES" sz="1000" kern="1200" dirty="0">
                <a:solidFill>
                  <a:schemeClr val="tx1"/>
                </a:solidFill>
                <a:latin typeface="+mn-lt"/>
              </a:rPr>
              <a:t>Y siempre, en caso de duda, antes de responder a cualquiera de las peticiones que podamos recibir por correo electrónico o SMS podemos </a:t>
            </a:r>
            <a:r>
              <a:rPr lang="es-ES" sz="1000" b="1" kern="1200" dirty="0">
                <a:solidFill>
                  <a:schemeClr val="tx1"/>
                </a:solidFill>
                <a:latin typeface="+mn-lt"/>
              </a:rPr>
              <a:t>contactar telefónicamente con nuestra entidad</a:t>
            </a:r>
            <a:r>
              <a:rPr lang="es-ES" sz="1000" kern="1200" dirty="0">
                <a:solidFill>
                  <a:schemeClr val="tx1"/>
                </a:solidFill>
                <a:latin typeface="+mn-lt"/>
              </a:rPr>
              <a:t> y seguro que podrán verificar si lo que hemos recibido es lícito o no.</a:t>
            </a:r>
            <a:endParaRPr lang="es-ES" sz="1000" kern="1200" dirty="0">
              <a:solidFill>
                <a:schemeClr val="tx1"/>
              </a:solidFill>
              <a:latin typeface="+mn-lt"/>
              <a:ea typeface="+mn-ea"/>
              <a:cs typeface="+mn-cs"/>
            </a:endParaRPr>
          </a:p>
          <a:p>
            <a:pPr algn="just"/>
            <a:endParaRPr lang="es-ES" sz="1000" baseline="0" noProof="0" dirty="0"/>
          </a:p>
          <a:p>
            <a:pPr algn="just"/>
            <a:endParaRPr lang="es-ES" sz="1000" baseline="0" noProof="0" dirty="0"/>
          </a:p>
          <a:p>
            <a:pPr algn="just"/>
            <a:r>
              <a:rPr lang="es-ES" sz="1000" baseline="0" noProof="0" dirty="0"/>
              <a:t>Información adicional, </a:t>
            </a:r>
          </a:p>
          <a:p>
            <a:pPr algn="l"/>
            <a:r>
              <a:rPr lang="es-ES" b="0" i="0" dirty="0">
                <a:solidFill>
                  <a:srgbClr val="212529"/>
                </a:solidFill>
                <a:effectLst/>
                <a:latin typeface="open_sansextrabold"/>
              </a:rPr>
              <a:t>¿Qué hacer si somos víctimas de un </a:t>
            </a:r>
            <a:r>
              <a:rPr lang="es-ES" b="0" i="1" dirty="0" err="1">
                <a:solidFill>
                  <a:srgbClr val="212529"/>
                </a:solidFill>
                <a:effectLst/>
                <a:latin typeface="open_sansextrabold"/>
              </a:rPr>
              <a:t>phishing</a:t>
            </a:r>
            <a:r>
              <a:rPr lang="es-ES" b="0" i="0" dirty="0">
                <a:solidFill>
                  <a:srgbClr val="212529"/>
                </a:solidFill>
                <a:effectLst/>
                <a:latin typeface="open_sansextrabold"/>
              </a:rPr>
              <a:t>?</a:t>
            </a:r>
          </a:p>
          <a:p>
            <a:pPr algn="l">
              <a:lnSpc>
                <a:spcPts val="1875"/>
              </a:lnSpc>
              <a:spcBef>
                <a:spcPts val="1125"/>
              </a:spcBef>
              <a:spcAft>
                <a:spcPts val="1500"/>
              </a:spcAft>
            </a:pPr>
            <a:r>
              <a:rPr lang="es-ES" b="0" i="0" dirty="0">
                <a:solidFill>
                  <a:srgbClr val="212529"/>
                </a:solidFill>
                <a:effectLst/>
                <a:latin typeface="open_sansregular"/>
              </a:rPr>
              <a:t>Si creemos estar ante un correo fraudulento, </a:t>
            </a:r>
            <a:r>
              <a:rPr lang="es-ES" b="1" i="0" dirty="0">
                <a:solidFill>
                  <a:srgbClr val="212529"/>
                </a:solidFill>
                <a:effectLst/>
                <a:latin typeface="open_sansregular"/>
              </a:rPr>
              <a:t>lo primero que debemos hacer es ignorar el mensaje y eliminarlo,</a:t>
            </a:r>
            <a:r>
              <a:rPr lang="es-ES" b="0" i="0" dirty="0">
                <a:solidFill>
                  <a:srgbClr val="212529"/>
                </a:solidFill>
                <a:effectLst/>
                <a:latin typeface="open_sansregular"/>
              </a:rPr>
              <a:t> y por supuesto, no hacer clic en ningún enlace ni descargar ningún archivo adjunto del correo. Si tenemos la sospecha de haber sido víctima de uno de estos correos, lo primero que debemos hacer es:</a:t>
            </a:r>
          </a:p>
          <a:p>
            <a:pPr algn="l">
              <a:lnSpc>
                <a:spcPts val="1875"/>
              </a:lnSpc>
              <a:buFont typeface="+mj-lt"/>
              <a:buAutoNum type="arabicPeriod"/>
            </a:pPr>
            <a:r>
              <a:rPr lang="es-ES" b="0" i="0" dirty="0">
                <a:solidFill>
                  <a:srgbClr val="212529"/>
                </a:solidFill>
                <a:effectLst/>
                <a:latin typeface="open_sansregular"/>
              </a:rPr>
              <a:t>Escanear nuestro dispositivo con un antivirus actualizado.</a:t>
            </a:r>
          </a:p>
          <a:p>
            <a:pPr algn="l">
              <a:lnSpc>
                <a:spcPts val="1875"/>
              </a:lnSpc>
              <a:buFont typeface="+mj-lt"/>
              <a:buAutoNum type="arabicPeriod"/>
            </a:pPr>
            <a:r>
              <a:rPr lang="es-ES" b="0" i="0" dirty="0">
                <a:solidFill>
                  <a:srgbClr val="212529"/>
                </a:solidFill>
                <a:effectLst/>
                <a:latin typeface="open_sansregular"/>
              </a:rPr>
              <a:t>Eliminar cualquier archivo que hayamos descargado del correo.</a:t>
            </a:r>
          </a:p>
          <a:p>
            <a:pPr algn="l">
              <a:lnSpc>
                <a:spcPts val="1875"/>
              </a:lnSpc>
              <a:buFont typeface="+mj-lt"/>
              <a:buAutoNum type="arabicPeriod"/>
            </a:pPr>
            <a:r>
              <a:rPr lang="es-ES" b="0" i="0" dirty="0">
                <a:solidFill>
                  <a:srgbClr val="212529"/>
                </a:solidFill>
                <a:effectLst/>
                <a:latin typeface="open_sansregular"/>
              </a:rPr>
              <a:t>Cambiar nuestras contraseñas de las cuentas implicadas.</a:t>
            </a:r>
          </a:p>
          <a:p>
            <a:pPr algn="l">
              <a:lnSpc>
                <a:spcPts val="1875"/>
              </a:lnSpc>
              <a:buFont typeface="+mj-lt"/>
              <a:buAutoNum type="arabicPeriod"/>
            </a:pPr>
            <a:r>
              <a:rPr lang="es-ES" b="0" i="0" dirty="0">
                <a:solidFill>
                  <a:srgbClr val="212529"/>
                </a:solidFill>
                <a:effectLst/>
                <a:latin typeface="open_sansregular"/>
              </a:rPr>
              <a:t>Activar la verificación en dos pasos en las cuentas que lo permitan para evitar la suplantación de identidad.</a:t>
            </a:r>
          </a:p>
          <a:p>
            <a:pPr algn="l">
              <a:lnSpc>
                <a:spcPts val="1875"/>
              </a:lnSpc>
              <a:buFont typeface="+mj-lt"/>
              <a:buAutoNum type="arabicPeriod"/>
            </a:pPr>
            <a:r>
              <a:rPr lang="es-ES" b="0" i="0" dirty="0">
                <a:solidFill>
                  <a:srgbClr val="212529"/>
                </a:solidFill>
                <a:effectLst/>
                <a:latin typeface="open_sansregular"/>
              </a:rPr>
              <a:t>Contactar con el banco para cancelar cualquier pago no autorizado o nuestra tarjeta en caso necesario.</a:t>
            </a:r>
          </a:p>
          <a:p>
            <a:pPr algn="l">
              <a:lnSpc>
                <a:spcPts val="1875"/>
              </a:lnSpc>
              <a:buFont typeface="+mj-lt"/>
              <a:buAutoNum type="arabicPeriod"/>
            </a:pPr>
            <a:r>
              <a:rPr lang="es-ES" b="0" i="0" dirty="0">
                <a:solidFill>
                  <a:srgbClr val="212529"/>
                </a:solidFill>
                <a:effectLst/>
                <a:latin typeface="open_sansregular"/>
              </a:rPr>
              <a:t>Y, finalmente, recopilar todas las pruebas posibles y </a:t>
            </a:r>
            <a:r>
              <a:rPr lang="es-ES" b="1" i="0" u="none" strike="noStrike" dirty="0">
                <a:solidFill>
                  <a:srgbClr val="DF1A21"/>
                </a:solidFill>
                <a:effectLst/>
                <a:latin typeface="open_sansregular"/>
                <a:hlinkClick r:id="rId3" tooltip="Reporte de Fraude"/>
              </a:rPr>
              <a:t>denunciarlo ante las Fuerzas y Cuerpos de Seguridad del Estado</a:t>
            </a:r>
            <a:r>
              <a:rPr lang="es-ES" b="0" i="0" dirty="0">
                <a:solidFill>
                  <a:srgbClr val="212529"/>
                </a:solidFill>
                <a:effectLst/>
                <a:latin typeface="open_sansregular"/>
              </a:rPr>
              <a:t>.</a:t>
            </a:r>
          </a:p>
          <a:p>
            <a:pPr algn="just"/>
            <a:endParaRPr lang="es-ES" sz="1000" baseline="0" noProof="0" dirty="0"/>
          </a:p>
          <a:p>
            <a:endParaRPr lang="es-ES" dirty="0"/>
          </a:p>
        </p:txBody>
      </p:sp>
      <p:sp>
        <p:nvSpPr>
          <p:cNvPr id="4" name="Marcador de número de diapositiva 3">
            <a:extLst>
              <a:ext uri="{FF2B5EF4-FFF2-40B4-BE49-F238E27FC236}">
                <a16:creationId xmlns:a16="http://schemas.microsoft.com/office/drawing/2014/main" id="{8B17E1E0-B2F1-0ED0-6C18-FDE312FA90B3}"/>
              </a:ext>
            </a:extLst>
          </p:cNvPr>
          <p:cNvSpPr>
            <a:spLocks noGrp="1"/>
          </p:cNvSpPr>
          <p:nvPr>
            <p:ph type="sldNum" sz="quarter" idx="5"/>
          </p:nvPr>
        </p:nvSpPr>
        <p:spPr/>
        <p:txBody>
          <a:bodyPr/>
          <a:lstStyle/>
          <a:p>
            <a:fld id="{B6D73774-A5A6-4C6F-AFF2-9E7B28497BC5}" type="slidenum">
              <a:rPr lang="es-ES" smtClean="0"/>
              <a:t>8</a:t>
            </a:fld>
            <a:endParaRPr lang="es-ES"/>
          </a:p>
        </p:txBody>
      </p:sp>
    </p:spTree>
    <p:extLst>
      <p:ext uri="{BB962C8B-B14F-4D97-AF65-F5344CB8AC3E}">
        <p14:creationId xmlns:p14="http://schemas.microsoft.com/office/powerpoint/2010/main" val="437016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22275" y="1241425"/>
            <a:ext cx="5953125" cy="3349625"/>
          </a:xfrm>
        </p:spPr>
      </p:sp>
      <p:sp>
        <p:nvSpPr>
          <p:cNvPr id="3" name="Marcador de notas 2"/>
          <p:cNvSpPr>
            <a:spLocks noGrp="1"/>
          </p:cNvSpPr>
          <p:nvPr>
            <p:ph type="body" idx="1"/>
          </p:nvPr>
        </p:nvSpPr>
        <p:spPr/>
        <p:txBody>
          <a:bodyPr/>
          <a:lstStyle/>
          <a:p>
            <a:pPr algn="just"/>
            <a:endParaRPr lang="es-ES" sz="1000" baseline="0" noProof="0" dirty="0"/>
          </a:p>
          <a:p>
            <a:pPr marL="0" marR="0" indent="0" algn="just"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Así, por ejemplo, uno de los casos detectados por la </a:t>
            </a:r>
            <a:r>
              <a:rPr lang="es-ES" sz="1200" b="1" kern="1200" dirty="0">
                <a:solidFill>
                  <a:schemeClr val="tx1"/>
                </a:solidFill>
                <a:latin typeface="+mn-lt"/>
              </a:rPr>
              <a:t>OSI (Oficina de Seguridad del Internauta) </a:t>
            </a:r>
            <a:r>
              <a:rPr lang="es-ES" sz="1200" kern="1200" dirty="0">
                <a:solidFill>
                  <a:schemeClr val="tx1"/>
                </a:solidFill>
                <a:latin typeface="+mn-lt"/>
              </a:rPr>
              <a:t>tiene que ver con la Agencia Tributaria. Durante la campaña de la renta se detectaron varios casos de fraude a partir del envío de comunicaciones por correo electrónico o mensajes SMS en los que se suplantaba la identidad y la imagen de la Agencia Tributaria española y se proporcionaban enlaces maliciosos o formularios que el contribuyente debía rellenar si quería recibir la devolución de impuestos. Estos enlaces dirigían a páginas web fraudulentas en las que se suplantaba de nuevo la identidad y la imagen de la Agencia Tributaria y se solicitaba el envío de datos personales y bancarios, como los números y las claves de las tarjetas de crédito para poder hacer efectiva la supuesta devolución.</a:t>
            </a:r>
            <a:endParaRPr lang="es-ES" sz="1200" kern="1200" dirty="0">
              <a:solidFill>
                <a:schemeClr val="tx1"/>
              </a:solidFill>
              <a:latin typeface="+mn-lt"/>
              <a:ea typeface="+mn-ea"/>
              <a:cs typeface="+mn-cs"/>
            </a:endParaRPr>
          </a:p>
          <a:p>
            <a:pPr algn="just"/>
            <a:endParaRPr lang="es-ES" sz="1000" b="0" i="0" kern="1200" noProof="0" dirty="0">
              <a:solidFill>
                <a:schemeClr val="tx1"/>
              </a:solidFill>
              <a:effectLst/>
              <a:latin typeface="+mn-lt"/>
              <a:ea typeface="+mn-ea"/>
              <a:cs typeface="+mn-cs"/>
            </a:endParaRPr>
          </a:p>
          <a:p>
            <a:pPr marL="0" marR="0" lvl="0" indent="0" algn="just" defTabSz="765353" rtl="0" eaLnBrk="1" fontAlgn="auto" latinLnBrk="0" hangingPunct="1">
              <a:lnSpc>
                <a:spcPct val="100000"/>
              </a:lnSpc>
              <a:spcBef>
                <a:spcPts val="0"/>
              </a:spcBef>
              <a:spcAft>
                <a:spcPts val="0"/>
              </a:spcAft>
              <a:buClrTx/>
              <a:buSzTx/>
              <a:buFontTx/>
              <a:buNone/>
              <a:tabLst/>
              <a:defRPr/>
            </a:pPr>
            <a:r>
              <a:rPr lang="es-ES" sz="1000" kern="1200" dirty="0">
                <a:solidFill>
                  <a:schemeClr val="tx1"/>
                </a:solidFill>
                <a:latin typeface="+mn-lt"/>
              </a:rPr>
              <a:t>El proceso podía parecer de lo más seguro, pero si nos fijamos con más detalle, la página web a la que nos dirigía el enlace del correo electrónico </a:t>
            </a:r>
            <a:r>
              <a:rPr lang="es-ES" sz="1000" b="1" kern="1200" dirty="0">
                <a:solidFill>
                  <a:schemeClr val="tx1"/>
                </a:solidFill>
                <a:latin typeface="+mn-lt"/>
              </a:rPr>
              <a:t>no solicitaba el certificado digital</a:t>
            </a:r>
            <a:r>
              <a:rPr lang="es-ES" sz="1000" kern="1200" dirty="0">
                <a:solidFill>
                  <a:schemeClr val="tx1"/>
                </a:solidFill>
                <a:latin typeface="+mn-lt"/>
              </a:rPr>
              <a:t> y en la barra de direcciones el candado nos informaba de que no era una página web segura. Es más, una vez introducidos todos nuestros datos (atención porque nos pide todos los datos de nuestra tarjeta, incluido el código de verificación) nos enviaba un SMS de confirmación, igual que si estuviésemos operando en un entorno seguro. </a:t>
            </a:r>
            <a:endParaRPr lang="es-ES" sz="1000" kern="1200" dirty="0">
              <a:solidFill>
                <a:schemeClr val="tx1"/>
              </a:solidFill>
              <a:latin typeface="+mn-lt"/>
              <a:ea typeface="+mn-ea"/>
              <a:cs typeface="+mn-cs"/>
            </a:endParaRPr>
          </a:p>
          <a:p>
            <a:pPr algn="just"/>
            <a:endParaRPr lang="es-ES" sz="1000" b="0" i="0" kern="1200" noProof="0" dirty="0">
              <a:solidFill>
                <a:schemeClr val="tx1"/>
              </a:solidFill>
              <a:effectLst/>
              <a:latin typeface="+mn-lt"/>
              <a:ea typeface="+mn-ea"/>
              <a:cs typeface="+mn-cs"/>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(Podemos aprovechar la ocasión para comentar los aspectos que nos hacen sospechar del mensaje.)</a:t>
            </a:r>
            <a:endParaRPr lang="es-ES" sz="1200" kern="1200" dirty="0">
              <a:solidFill>
                <a:schemeClr val="tx1"/>
              </a:solidFill>
              <a:latin typeface="+mn-lt"/>
              <a:ea typeface="+mn-ea"/>
              <a:cs typeface="+mn-cs"/>
            </a:endParaRPr>
          </a:p>
          <a:p>
            <a:pPr algn="just"/>
            <a:endParaRPr lang="ca-ES" sz="1000" noProof="0" dirty="0"/>
          </a:p>
        </p:txBody>
      </p:sp>
      <p:sp>
        <p:nvSpPr>
          <p:cNvPr id="4" name="Marcador de número de diapositiva 3"/>
          <p:cNvSpPr>
            <a:spLocks noGrp="1"/>
          </p:cNvSpPr>
          <p:nvPr>
            <p:ph type="sldNum" sz="quarter" idx="10"/>
          </p:nvPr>
        </p:nvSpPr>
        <p:spPr/>
        <p:txBody>
          <a:bodyPr/>
          <a:lstStyle/>
          <a:p>
            <a:fld id="{8BCA1779-D1FC-4193-883D-B84C1D8C432D}" type="slidenum">
              <a:rPr lang="ca-ES" smtClean="0"/>
              <a:pPr/>
              <a:t>9</a:t>
            </a:fld>
            <a:endParaRPr lang="ca-ES"/>
          </a:p>
        </p:txBody>
      </p:sp>
    </p:spTree>
    <p:extLst>
      <p:ext uri="{BB962C8B-B14F-4D97-AF65-F5344CB8AC3E}">
        <p14:creationId xmlns:p14="http://schemas.microsoft.com/office/powerpoint/2010/main" val="745131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8" y="1497956"/>
            <a:ext cx="7286625" cy="1033611"/>
          </a:xfrm>
        </p:spPr>
        <p:txBody>
          <a:bodyPr/>
          <a:lstStyle/>
          <a:p>
            <a:r>
              <a:rPr lang="en-US"/>
              <a:t>Click to edit Master title style</a:t>
            </a:r>
          </a:p>
        </p:txBody>
      </p:sp>
      <p:sp>
        <p:nvSpPr>
          <p:cNvPr id="3" name="Subtitle 2"/>
          <p:cNvSpPr>
            <a:spLocks noGrp="1"/>
          </p:cNvSpPr>
          <p:nvPr>
            <p:ph type="subTitle" idx="1"/>
          </p:nvPr>
        </p:nvSpPr>
        <p:spPr>
          <a:xfrm>
            <a:off x="1285875" y="2732484"/>
            <a:ext cx="6000750" cy="1232297"/>
          </a:xfrm>
        </p:spPr>
        <p:txBody>
          <a:bodyPr/>
          <a:lstStyle>
            <a:lvl1pPr marL="0" indent="0" algn="ctr">
              <a:buNone/>
              <a:defRPr>
                <a:solidFill>
                  <a:schemeClr val="tx1">
                    <a:tint val="75000"/>
                  </a:schemeClr>
                </a:solidFill>
              </a:defRPr>
            </a:lvl1pPr>
            <a:lvl2pPr marL="382676" indent="0" algn="ctr">
              <a:buNone/>
              <a:defRPr>
                <a:solidFill>
                  <a:schemeClr val="tx1">
                    <a:tint val="75000"/>
                  </a:schemeClr>
                </a:solidFill>
              </a:defRPr>
            </a:lvl2pPr>
            <a:lvl3pPr marL="765353" indent="0" algn="ctr">
              <a:buNone/>
              <a:defRPr>
                <a:solidFill>
                  <a:schemeClr val="tx1">
                    <a:tint val="75000"/>
                  </a:schemeClr>
                </a:solidFill>
              </a:defRPr>
            </a:lvl3pPr>
            <a:lvl4pPr marL="1148029" indent="0" algn="ctr">
              <a:buNone/>
              <a:defRPr>
                <a:solidFill>
                  <a:schemeClr val="tx1">
                    <a:tint val="75000"/>
                  </a:schemeClr>
                </a:solidFill>
              </a:defRPr>
            </a:lvl4pPr>
            <a:lvl5pPr marL="1530706" indent="0" algn="ctr">
              <a:buNone/>
              <a:defRPr>
                <a:solidFill>
                  <a:schemeClr val="tx1">
                    <a:tint val="75000"/>
                  </a:schemeClr>
                </a:solidFill>
              </a:defRPr>
            </a:lvl5pPr>
            <a:lvl6pPr marL="1913382" indent="0" algn="ctr">
              <a:buNone/>
              <a:defRPr>
                <a:solidFill>
                  <a:schemeClr val="tx1">
                    <a:tint val="75000"/>
                  </a:schemeClr>
                </a:solidFill>
              </a:defRPr>
            </a:lvl6pPr>
            <a:lvl7pPr marL="2296058" indent="0" algn="ctr">
              <a:buNone/>
              <a:defRPr>
                <a:solidFill>
                  <a:schemeClr val="tx1">
                    <a:tint val="75000"/>
                  </a:schemeClr>
                </a:solidFill>
              </a:defRPr>
            </a:lvl7pPr>
            <a:lvl8pPr marL="2678735" indent="0" algn="ctr">
              <a:buNone/>
              <a:defRPr>
                <a:solidFill>
                  <a:schemeClr val="tx1">
                    <a:tint val="75000"/>
                  </a:schemeClr>
                </a:solidFill>
              </a:defRPr>
            </a:lvl8pPr>
            <a:lvl9pPr marL="306141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15062" y="193105"/>
            <a:ext cx="1928813" cy="411435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28625" y="193105"/>
            <a:ext cx="5643563" cy="41143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ext Slide - La Caixa">
  <p:cSld name="Text Slide - La Caixa">
    <p:bg>
      <p:bgPr>
        <a:solidFill>
          <a:schemeClr val="lt1"/>
        </a:solidFill>
        <a:effectLst/>
      </p:bgPr>
    </p:bg>
    <p:spTree>
      <p:nvGrpSpPr>
        <p:cNvPr id="1" name="Shape 31"/>
        <p:cNvGrpSpPr/>
        <p:nvPr/>
      </p:nvGrpSpPr>
      <p:grpSpPr>
        <a:xfrm>
          <a:off x="0" y="0"/>
          <a:ext cx="0" cy="0"/>
          <a:chOff x="0" y="0"/>
          <a:chExt cx="0" cy="0"/>
        </a:xfrm>
      </p:grpSpPr>
      <p:sp>
        <p:nvSpPr>
          <p:cNvPr id="32" name="Google Shape;32;p55"/>
          <p:cNvSpPr txBox="1">
            <a:spLocks noGrp="1"/>
          </p:cNvSpPr>
          <p:nvPr>
            <p:ph type="body" idx="1"/>
          </p:nvPr>
        </p:nvSpPr>
        <p:spPr>
          <a:xfrm>
            <a:off x="352425" y="1075373"/>
            <a:ext cx="8402955" cy="3531394"/>
          </a:xfrm>
          <a:prstGeom prst="rect">
            <a:avLst/>
          </a:prstGeom>
          <a:noFill/>
          <a:ln>
            <a:noFill/>
          </a:ln>
        </p:spPr>
        <p:txBody>
          <a:bodyPr spcFirstLastPara="1" wrap="square" lIns="0" tIns="0" rIns="0" bIns="0" anchor="t" anchorCtr="0">
            <a:noAutofit/>
          </a:bodyPr>
          <a:lstStyle>
            <a:lvl1pPr marL="342900" lvl="0" indent="-171450" algn="l">
              <a:lnSpc>
                <a:spcPct val="100000"/>
              </a:lnSpc>
              <a:spcBef>
                <a:spcPts val="0"/>
              </a:spcBef>
              <a:spcAft>
                <a:spcPts val="0"/>
              </a:spcAft>
              <a:buClr>
                <a:srgbClr val="595959"/>
              </a:buClr>
              <a:buSzPts val="1600"/>
              <a:buNone/>
              <a:defRPr sz="1200" b="0">
                <a:solidFill>
                  <a:srgbClr val="595959"/>
                </a:solidFill>
                <a:latin typeface="Poppins"/>
                <a:ea typeface="Poppins"/>
                <a:cs typeface="Poppins"/>
                <a:sym typeface="Poppins"/>
              </a:defRPr>
            </a:lvl1pPr>
            <a:lvl2pPr marL="685800" lvl="1" indent="-171450" algn="l">
              <a:spcBef>
                <a:spcPts val="0"/>
              </a:spcBef>
              <a:spcAft>
                <a:spcPts val="0"/>
              </a:spcAft>
              <a:buClr>
                <a:schemeClr val="lt2"/>
              </a:buClr>
              <a:buSzPts val="4000"/>
              <a:buNone/>
              <a:defRPr sz="3000">
                <a:solidFill>
                  <a:schemeClr val="lt2"/>
                </a:solidFill>
              </a:defRPr>
            </a:lvl2pPr>
            <a:lvl3pPr marL="1028700" lvl="2" indent="-361950" algn="l">
              <a:spcBef>
                <a:spcPts val="1000"/>
              </a:spcBef>
              <a:spcAft>
                <a:spcPts val="0"/>
              </a:spcAft>
              <a:buClr>
                <a:schemeClr val="lt2"/>
              </a:buClr>
              <a:buSzPts val="4000"/>
              <a:buChar char="•"/>
              <a:defRPr sz="3000">
                <a:solidFill>
                  <a:schemeClr val="lt2"/>
                </a:solidFill>
              </a:defRPr>
            </a:lvl3pPr>
            <a:lvl4pPr marL="1371600" lvl="3" indent="-361950" algn="l">
              <a:spcBef>
                <a:spcPts val="1000"/>
              </a:spcBef>
              <a:spcAft>
                <a:spcPts val="0"/>
              </a:spcAft>
              <a:buClr>
                <a:schemeClr val="lt2"/>
              </a:buClr>
              <a:buSzPts val="4000"/>
              <a:buChar char="−"/>
              <a:defRPr sz="3000">
                <a:solidFill>
                  <a:schemeClr val="lt2"/>
                </a:solidFill>
              </a:defRPr>
            </a:lvl4pPr>
            <a:lvl5pPr marL="1714500" lvl="4" indent="-361950" algn="l">
              <a:spcBef>
                <a:spcPts val="1000"/>
              </a:spcBef>
              <a:spcAft>
                <a:spcPts val="0"/>
              </a:spcAft>
              <a:buClr>
                <a:schemeClr val="lt2"/>
              </a:buClr>
              <a:buSzPts val="4000"/>
              <a:buChar char="−"/>
              <a:defRPr sz="3000">
                <a:solidFill>
                  <a:schemeClr val="lt2"/>
                </a:solidFill>
              </a:defRPr>
            </a:lvl5pPr>
            <a:lvl6pPr marL="2057400" lvl="5" indent="-257175" algn="l">
              <a:spcBef>
                <a:spcPts val="1000"/>
              </a:spcBef>
              <a:spcAft>
                <a:spcPts val="0"/>
              </a:spcAft>
              <a:buClr>
                <a:schemeClr val="dk1"/>
              </a:buClr>
              <a:buSzPts val="1800"/>
              <a:buChar char="−"/>
              <a:defRPr/>
            </a:lvl6pPr>
            <a:lvl7pPr marL="2400300" lvl="6" indent="-257175" algn="l">
              <a:spcBef>
                <a:spcPts val="1000"/>
              </a:spcBef>
              <a:spcAft>
                <a:spcPts val="0"/>
              </a:spcAft>
              <a:buClr>
                <a:schemeClr val="dk1"/>
              </a:buClr>
              <a:buSzPts val="1800"/>
              <a:buChar char="−"/>
              <a:defRPr/>
            </a:lvl7pPr>
            <a:lvl8pPr marL="2743200" lvl="7" indent="-257175" algn="l">
              <a:spcBef>
                <a:spcPts val="1000"/>
              </a:spcBef>
              <a:spcAft>
                <a:spcPts val="0"/>
              </a:spcAft>
              <a:buClr>
                <a:schemeClr val="dk1"/>
              </a:buClr>
              <a:buSzPts val="1800"/>
              <a:buChar char="−"/>
              <a:defRPr/>
            </a:lvl8pPr>
            <a:lvl9pPr marL="3086100" lvl="8" indent="-257175" algn="l">
              <a:spcBef>
                <a:spcPts val="1000"/>
              </a:spcBef>
              <a:spcAft>
                <a:spcPts val="1000"/>
              </a:spcAft>
              <a:buClr>
                <a:schemeClr val="dk1"/>
              </a:buClr>
              <a:buSzPts val="1800"/>
              <a:buChar char="−"/>
              <a:defRPr/>
            </a:lvl9pPr>
          </a:lstStyle>
          <a:p>
            <a:endParaRPr/>
          </a:p>
        </p:txBody>
      </p:sp>
      <p:sp>
        <p:nvSpPr>
          <p:cNvPr id="33" name="Google Shape;33;p55"/>
          <p:cNvSpPr txBox="1">
            <a:spLocks noGrp="1"/>
          </p:cNvSpPr>
          <p:nvPr>
            <p:ph type="body" idx="2"/>
          </p:nvPr>
        </p:nvSpPr>
        <p:spPr>
          <a:xfrm>
            <a:off x="352425" y="715963"/>
            <a:ext cx="7105766" cy="297497"/>
          </a:xfrm>
          <a:prstGeom prst="rect">
            <a:avLst/>
          </a:prstGeom>
          <a:noFill/>
          <a:ln>
            <a:noFill/>
          </a:ln>
        </p:spPr>
        <p:txBody>
          <a:bodyPr spcFirstLastPara="1" wrap="square" lIns="0" tIns="0" rIns="0" bIns="0" anchor="t" anchorCtr="0">
            <a:noAutofit/>
          </a:bodyPr>
          <a:lstStyle>
            <a:lvl1pPr marL="342900" lvl="0" indent="-171450" algn="l">
              <a:spcBef>
                <a:spcPts val="0"/>
              </a:spcBef>
              <a:spcAft>
                <a:spcPts val="0"/>
              </a:spcAft>
              <a:buClr>
                <a:srgbClr val="595959"/>
              </a:buClr>
              <a:buSzPts val="2000"/>
              <a:buNone/>
              <a:defRPr sz="1500" b="1" u="none">
                <a:solidFill>
                  <a:srgbClr val="595959"/>
                </a:solidFill>
              </a:defRPr>
            </a:lvl1pPr>
            <a:lvl2pPr marL="685800" lvl="1" indent="-171450" algn="l">
              <a:spcBef>
                <a:spcPts val="1000"/>
              </a:spcBef>
              <a:spcAft>
                <a:spcPts val="0"/>
              </a:spcAft>
              <a:buClr>
                <a:srgbClr val="595959"/>
              </a:buClr>
              <a:buSzPts val="1800"/>
              <a:buNone/>
              <a:defRPr/>
            </a:lvl2pPr>
            <a:lvl3pPr marL="1028700" lvl="2" indent="-257175" algn="l">
              <a:spcBef>
                <a:spcPts val="1000"/>
              </a:spcBef>
              <a:spcAft>
                <a:spcPts val="0"/>
              </a:spcAft>
              <a:buClr>
                <a:srgbClr val="595959"/>
              </a:buClr>
              <a:buSzPts val="1800"/>
              <a:buChar char="•"/>
              <a:defRPr/>
            </a:lvl3pPr>
            <a:lvl4pPr marL="1371600" lvl="3" indent="-257175" algn="l">
              <a:spcBef>
                <a:spcPts val="1000"/>
              </a:spcBef>
              <a:spcAft>
                <a:spcPts val="0"/>
              </a:spcAft>
              <a:buClr>
                <a:srgbClr val="595959"/>
              </a:buClr>
              <a:buSzPts val="1800"/>
              <a:buChar char="−"/>
              <a:defRPr/>
            </a:lvl4pPr>
            <a:lvl5pPr marL="1714500" lvl="4" indent="-257175" algn="l">
              <a:spcBef>
                <a:spcPts val="1000"/>
              </a:spcBef>
              <a:spcAft>
                <a:spcPts val="0"/>
              </a:spcAft>
              <a:buClr>
                <a:srgbClr val="595959"/>
              </a:buClr>
              <a:buSzPts val="1800"/>
              <a:buChar char="−"/>
              <a:defRPr/>
            </a:lvl5pPr>
            <a:lvl6pPr marL="2057400" lvl="5" indent="-257175" algn="l">
              <a:spcBef>
                <a:spcPts val="1000"/>
              </a:spcBef>
              <a:spcAft>
                <a:spcPts val="0"/>
              </a:spcAft>
              <a:buClr>
                <a:schemeClr val="dk1"/>
              </a:buClr>
              <a:buSzPts val="1800"/>
              <a:buChar char="−"/>
              <a:defRPr/>
            </a:lvl6pPr>
            <a:lvl7pPr marL="2400300" lvl="6" indent="-257175" algn="l">
              <a:spcBef>
                <a:spcPts val="1000"/>
              </a:spcBef>
              <a:spcAft>
                <a:spcPts val="0"/>
              </a:spcAft>
              <a:buClr>
                <a:schemeClr val="dk1"/>
              </a:buClr>
              <a:buSzPts val="1800"/>
              <a:buChar char="−"/>
              <a:defRPr/>
            </a:lvl7pPr>
            <a:lvl8pPr marL="2743200" lvl="7" indent="-257175" algn="l">
              <a:spcBef>
                <a:spcPts val="1000"/>
              </a:spcBef>
              <a:spcAft>
                <a:spcPts val="0"/>
              </a:spcAft>
              <a:buClr>
                <a:schemeClr val="dk1"/>
              </a:buClr>
              <a:buSzPts val="1800"/>
              <a:buChar char="−"/>
              <a:defRPr/>
            </a:lvl8pPr>
            <a:lvl9pPr marL="3086100" lvl="8" indent="-257175" algn="l">
              <a:spcBef>
                <a:spcPts val="1000"/>
              </a:spcBef>
              <a:spcAft>
                <a:spcPts val="1000"/>
              </a:spcAft>
              <a:buClr>
                <a:schemeClr val="dk1"/>
              </a:buClr>
              <a:buSzPts val="1800"/>
              <a:buChar char="−"/>
              <a:defRPr/>
            </a:lvl9pPr>
          </a:lstStyle>
          <a:p>
            <a:endParaRPr/>
          </a:p>
        </p:txBody>
      </p:sp>
      <p:sp>
        <p:nvSpPr>
          <p:cNvPr id="34" name="Google Shape;34;p55"/>
          <p:cNvSpPr txBox="1">
            <a:spLocks noGrp="1"/>
          </p:cNvSpPr>
          <p:nvPr>
            <p:ph type="title"/>
          </p:nvPr>
        </p:nvSpPr>
        <p:spPr>
          <a:xfrm>
            <a:off x="352425" y="301940"/>
            <a:ext cx="6518275" cy="352111"/>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019EE2"/>
              </a:buClr>
              <a:buSzPts val="2800"/>
              <a:buFont typeface="Poppins"/>
              <a:buNone/>
              <a:defRPr sz="2100" b="1" i="0" u="none">
                <a:solidFill>
                  <a:srgbClr val="019EE2"/>
                </a:solidFill>
                <a:latin typeface="Poppins"/>
                <a:ea typeface="Poppins"/>
                <a:cs typeface="Poppins"/>
                <a:sym typeface="Poppi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5"/>
          <p:cNvSpPr/>
          <p:nvPr/>
        </p:nvSpPr>
        <p:spPr>
          <a:xfrm rot="10800000">
            <a:off x="6682740" y="-1"/>
            <a:ext cx="2461260" cy="1013461"/>
          </a:xfrm>
          <a:prstGeom prst="rtTriangle">
            <a:avLst/>
          </a:prstGeom>
          <a:solidFill>
            <a:srgbClr val="019EE2"/>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pic>
        <p:nvPicPr>
          <p:cNvPr id="36" name="Google Shape;36;p55"/>
          <p:cNvPicPr preferRelativeResize="0"/>
          <p:nvPr/>
        </p:nvPicPr>
        <p:blipFill rotWithShape="1">
          <a:blip r:embed="rId2">
            <a:alphaModFix/>
          </a:blip>
          <a:srcRect/>
          <a:stretch/>
        </p:blipFill>
        <p:spPr>
          <a:xfrm>
            <a:off x="7662113" y="164803"/>
            <a:ext cx="1374459" cy="274274"/>
          </a:xfrm>
          <a:prstGeom prst="rect">
            <a:avLst/>
          </a:prstGeom>
          <a:noFill/>
          <a:ln>
            <a:noFill/>
          </a:ln>
        </p:spPr>
      </p:pic>
    </p:spTree>
    <p:extLst>
      <p:ext uri="{BB962C8B-B14F-4D97-AF65-F5344CB8AC3E}">
        <p14:creationId xmlns:p14="http://schemas.microsoft.com/office/powerpoint/2010/main" val="685306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168" y="3098602"/>
            <a:ext cx="7286625" cy="957709"/>
          </a:xfrm>
        </p:spPr>
        <p:txBody>
          <a:bodyPr anchor="t"/>
          <a:lstStyle>
            <a:lvl1pPr algn="l">
              <a:defRPr sz="3300" b="1" cap="all"/>
            </a:lvl1pPr>
          </a:lstStyle>
          <a:p>
            <a:r>
              <a:rPr lang="en-US"/>
              <a:t>Click to edit Master title style</a:t>
            </a:r>
          </a:p>
        </p:txBody>
      </p:sp>
      <p:sp>
        <p:nvSpPr>
          <p:cNvPr id="3" name="Text Placeholder 2"/>
          <p:cNvSpPr>
            <a:spLocks noGrp="1"/>
          </p:cNvSpPr>
          <p:nvPr>
            <p:ph type="body" idx="1"/>
          </p:nvPr>
        </p:nvSpPr>
        <p:spPr>
          <a:xfrm>
            <a:off x="677168" y="2043783"/>
            <a:ext cx="7286625" cy="1054819"/>
          </a:xfrm>
        </p:spPr>
        <p:txBody>
          <a:bodyPr anchor="b"/>
          <a:lstStyle>
            <a:lvl1pPr marL="0" indent="0">
              <a:buNone/>
              <a:defRPr sz="1700">
                <a:solidFill>
                  <a:schemeClr val="tx1">
                    <a:tint val="75000"/>
                  </a:schemeClr>
                </a:solidFill>
              </a:defRPr>
            </a:lvl1pPr>
            <a:lvl2pPr marL="382676" indent="0">
              <a:buNone/>
              <a:defRPr sz="1500">
                <a:solidFill>
                  <a:schemeClr val="tx1">
                    <a:tint val="75000"/>
                  </a:schemeClr>
                </a:solidFill>
              </a:defRPr>
            </a:lvl2pPr>
            <a:lvl3pPr marL="765353" indent="0">
              <a:buNone/>
              <a:defRPr sz="1300">
                <a:solidFill>
                  <a:schemeClr val="tx1">
                    <a:tint val="75000"/>
                  </a:schemeClr>
                </a:solidFill>
              </a:defRPr>
            </a:lvl3pPr>
            <a:lvl4pPr marL="1148029" indent="0">
              <a:buNone/>
              <a:defRPr sz="1200">
                <a:solidFill>
                  <a:schemeClr val="tx1">
                    <a:tint val="75000"/>
                  </a:schemeClr>
                </a:solidFill>
              </a:defRPr>
            </a:lvl4pPr>
            <a:lvl5pPr marL="1530706" indent="0">
              <a:buNone/>
              <a:defRPr sz="1200">
                <a:solidFill>
                  <a:schemeClr val="tx1">
                    <a:tint val="75000"/>
                  </a:schemeClr>
                </a:solidFill>
              </a:defRPr>
            </a:lvl5pPr>
            <a:lvl6pPr marL="1913382" indent="0">
              <a:buNone/>
              <a:defRPr sz="1200">
                <a:solidFill>
                  <a:schemeClr val="tx1">
                    <a:tint val="75000"/>
                  </a:schemeClr>
                </a:solidFill>
              </a:defRPr>
            </a:lvl6pPr>
            <a:lvl7pPr marL="2296058" indent="0">
              <a:buNone/>
              <a:defRPr sz="1200">
                <a:solidFill>
                  <a:schemeClr val="tx1">
                    <a:tint val="75000"/>
                  </a:schemeClr>
                </a:solidFill>
              </a:defRPr>
            </a:lvl7pPr>
            <a:lvl8pPr marL="2678735" indent="0">
              <a:buNone/>
              <a:defRPr sz="1200">
                <a:solidFill>
                  <a:schemeClr val="tx1">
                    <a:tint val="75000"/>
                  </a:schemeClr>
                </a:solidFill>
              </a:defRPr>
            </a:lvl8pPr>
            <a:lvl9pPr marL="3061411"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28625" y="1125141"/>
            <a:ext cx="3786188" cy="3182318"/>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57687" y="1125141"/>
            <a:ext cx="3786188" cy="3182318"/>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28625" y="1079376"/>
            <a:ext cx="3787676" cy="449833"/>
          </a:xfrm>
        </p:spPr>
        <p:txBody>
          <a:bodyPr anchor="b"/>
          <a:lstStyle>
            <a:lvl1pPr marL="0" indent="0">
              <a:buNone/>
              <a:defRPr sz="2000" b="1"/>
            </a:lvl1pPr>
            <a:lvl2pPr marL="382676" indent="0">
              <a:buNone/>
              <a:defRPr sz="1700" b="1"/>
            </a:lvl2pPr>
            <a:lvl3pPr marL="765353" indent="0">
              <a:buNone/>
              <a:defRPr sz="1500" b="1"/>
            </a:lvl3pPr>
            <a:lvl4pPr marL="1148029" indent="0">
              <a:buNone/>
              <a:defRPr sz="1300" b="1"/>
            </a:lvl4pPr>
            <a:lvl5pPr marL="1530706" indent="0">
              <a:buNone/>
              <a:defRPr sz="1300" b="1"/>
            </a:lvl5pPr>
            <a:lvl6pPr marL="1913382" indent="0">
              <a:buNone/>
              <a:defRPr sz="1300" b="1"/>
            </a:lvl6pPr>
            <a:lvl7pPr marL="2296058" indent="0">
              <a:buNone/>
              <a:defRPr sz="1300" b="1"/>
            </a:lvl7pPr>
            <a:lvl8pPr marL="2678735" indent="0">
              <a:buNone/>
              <a:defRPr sz="1300" b="1"/>
            </a:lvl8pPr>
            <a:lvl9pPr marL="3061411" indent="0">
              <a:buNone/>
              <a:defRPr sz="1300" b="1"/>
            </a:lvl9pPr>
          </a:lstStyle>
          <a:p>
            <a:pPr lvl="0"/>
            <a:r>
              <a:rPr lang="en-US"/>
              <a:t>Click to edit Master text styles</a:t>
            </a:r>
          </a:p>
        </p:txBody>
      </p:sp>
      <p:sp>
        <p:nvSpPr>
          <p:cNvPr id="4" name="Content Placeholder 3"/>
          <p:cNvSpPr>
            <a:spLocks noGrp="1"/>
          </p:cNvSpPr>
          <p:nvPr>
            <p:ph sz="half" idx="2"/>
          </p:nvPr>
        </p:nvSpPr>
        <p:spPr>
          <a:xfrm>
            <a:off x="428625" y="1529209"/>
            <a:ext cx="3787676" cy="2778249"/>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354711" y="1079376"/>
            <a:ext cx="3789164" cy="449833"/>
          </a:xfrm>
        </p:spPr>
        <p:txBody>
          <a:bodyPr anchor="b"/>
          <a:lstStyle>
            <a:lvl1pPr marL="0" indent="0">
              <a:buNone/>
              <a:defRPr sz="2000" b="1"/>
            </a:lvl1pPr>
            <a:lvl2pPr marL="382676" indent="0">
              <a:buNone/>
              <a:defRPr sz="1700" b="1"/>
            </a:lvl2pPr>
            <a:lvl3pPr marL="765353" indent="0">
              <a:buNone/>
              <a:defRPr sz="1500" b="1"/>
            </a:lvl3pPr>
            <a:lvl4pPr marL="1148029" indent="0">
              <a:buNone/>
              <a:defRPr sz="1300" b="1"/>
            </a:lvl4pPr>
            <a:lvl5pPr marL="1530706" indent="0">
              <a:buNone/>
              <a:defRPr sz="1300" b="1"/>
            </a:lvl5pPr>
            <a:lvl6pPr marL="1913382" indent="0">
              <a:buNone/>
              <a:defRPr sz="1300" b="1"/>
            </a:lvl6pPr>
            <a:lvl7pPr marL="2296058" indent="0">
              <a:buNone/>
              <a:defRPr sz="1300" b="1"/>
            </a:lvl7pPr>
            <a:lvl8pPr marL="2678735" indent="0">
              <a:buNone/>
              <a:defRPr sz="1300" b="1"/>
            </a:lvl8pPr>
            <a:lvl9pPr marL="3061411" indent="0">
              <a:buNone/>
              <a:defRPr sz="1300" b="1"/>
            </a:lvl9pPr>
          </a:lstStyle>
          <a:p>
            <a:pPr lvl="0"/>
            <a:r>
              <a:rPr lang="en-US"/>
              <a:t>Click to edit Master text styles</a:t>
            </a:r>
          </a:p>
        </p:txBody>
      </p:sp>
      <p:sp>
        <p:nvSpPr>
          <p:cNvPr id="6" name="Content Placeholder 5"/>
          <p:cNvSpPr>
            <a:spLocks noGrp="1"/>
          </p:cNvSpPr>
          <p:nvPr>
            <p:ph sz="quarter" idx="4"/>
          </p:nvPr>
        </p:nvSpPr>
        <p:spPr>
          <a:xfrm>
            <a:off x="4354711" y="1529209"/>
            <a:ext cx="3789164" cy="2778249"/>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8626" y="191988"/>
            <a:ext cx="2820293" cy="817066"/>
          </a:xfrm>
        </p:spPr>
        <p:txBody>
          <a:bodyPr anchor="b"/>
          <a:lstStyle>
            <a:lvl1pPr algn="l">
              <a:defRPr sz="1700" b="1"/>
            </a:lvl1pPr>
          </a:lstStyle>
          <a:p>
            <a:r>
              <a:rPr lang="en-US"/>
              <a:t>Click to edit Master title style</a:t>
            </a:r>
          </a:p>
        </p:txBody>
      </p:sp>
      <p:sp>
        <p:nvSpPr>
          <p:cNvPr id="3" name="Content Placeholder 2"/>
          <p:cNvSpPr>
            <a:spLocks noGrp="1"/>
          </p:cNvSpPr>
          <p:nvPr>
            <p:ph idx="1"/>
          </p:nvPr>
        </p:nvSpPr>
        <p:spPr>
          <a:xfrm>
            <a:off x="3351609" y="191989"/>
            <a:ext cx="4792266" cy="4115470"/>
          </a:xfrm>
        </p:spPr>
        <p:txBody>
          <a:bodyPr/>
          <a:lstStyle>
            <a:lvl1pPr>
              <a:defRPr sz="2700"/>
            </a:lvl1pPr>
            <a:lvl2pPr>
              <a:defRPr sz="23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28626" y="1009055"/>
            <a:ext cx="2820293" cy="3298404"/>
          </a:xfrm>
        </p:spPr>
        <p:txBody>
          <a:bodyPr/>
          <a:lstStyle>
            <a:lvl1pPr marL="0" indent="0">
              <a:buNone/>
              <a:defRPr sz="1200"/>
            </a:lvl1pPr>
            <a:lvl2pPr marL="382676" indent="0">
              <a:buNone/>
              <a:defRPr sz="1000"/>
            </a:lvl2pPr>
            <a:lvl3pPr marL="765353" indent="0">
              <a:buNone/>
              <a:defRPr sz="800"/>
            </a:lvl3pPr>
            <a:lvl4pPr marL="1148029" indent="0">
              <a:buNone/>
              <a:defRPr sz="800"/>
            </a:lvl4pPr>
            <a:lvl5pPr marL="1530706" indent="0">
              <a:buNone/>
              <a:defRPr sz="800"/>
            </a:lvl5pPr>
            <a:lvl6pPr marL="1913382" indent="0">
              <a:buNone/>
              <a:defRPr sz="800"/>
            </a:lvl6pPr>
            <a:lvl7pPr marL="2296058" indent="0">
              <a:buNone/>
              <a:defRPr sz="800"/>
            </a:lvl7pPr>
            <a:lvl8pPr marL="2678735" indent="0">
              <a:buNone/>
              <a:defRPr sz="800"/>
            </a:lvl8pPr>
            <a:lvl9pPr marL="3061411"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0270" y="3375422"/>
            <a:ext cx="5143500" cy="398488"/>
          </a:xfrm>
        </p:spPr>
        <p:txBody>
          <a:bodyPr anchor="b"/>
          <a:lstStyle>
            <a:lvl1pPr algn="l">
              <a:defRPr sz="1700" b="1"/>
            </a:lvl1pPr>
          </a:lstStyle>
          <a:p>
            <a:r>
              <a:rPr lang="en-US"/>
              <a:t>Click to edit Master title style</a:t>
            </a:r>
          </a:p>
        </p:txBody>
      </p:sp>
      <p:sp>
        <p:nvSpPr>
          <p:cNvPr id="3" name="Picture Placeholder 2"/>
          <p:cNvSpPr>
            <a:spLocks noGrp="1"/>
          </p:cNvSpPr>
          <p:nvPr>
            <p:ph type="pic" idx="1"/>
          </p:nvPr>
        </p:nvSpPr>
        <p:spPr>
          <a:xfrm>
            <a:off x="1680270" y="430857"/>
            <a:ext cx="5143500" cy="2893219"/>
          </a:xfrm>
        </p:spPr>
        <p:txBody>
          <a:bodyPr/>
          <a:lstStyle>
            <a:lvl1pPr marL="0" indent="0">
              <a:buNone/>
              <a:defRPr sz="2700"/>
            </a:lvl1pPr>
            <a:lvl2pPr marL="382676" indent="0">
              <a:buNone/>
              <a:defRPr sz="2300"/>
            </a:lvl2pPr>
            <a:lvl3pPr marL="765353" indent="0">
              <a:buNone/>
              <a:defRPr sz="2000"/>
            </a:lvl3pPr>
            <a:lvl4pPr marL="1148029" indent="0">
              <a:buNone/>
              <a:defRPr sz="1700"/>
            </a:lvl4pPr>
            <a:lvl5pPr marL="1530706" indent="0">
              <a:buNone/>
              <a:defRPr sz="1700"/>
            </a:lvl5pPr>
            <a:lvl6pPr marL="1913382" indent="0">
              <a:buNone/>
              <a:defRPr sz="1700"/>
            </a:lvl6pPr>
            <a:lvl7pPr marL="2296058" indent="0">
              <a:buNone/>
              <a:defRPr sz="1700"/>
            </a:lvl7pPr>
            <a:lvl8pPr marL="2678735" indent="0">
              <a:buNone/>
              <a:defRPr sz="1700"/>
            </a:lvl8pPr>
            <a:lvl9pPr marL="3061411" indent="0">
              <a:buNone/>
              <a:defRPr sz="1700"/>
            </a:lvl9pPr>
          </a:lstStyle>
          <a:p>
            <a:endParaRPr lang="en-US"/>
          </a:p>
        </p:txBody>
      </p:sp>
      <p:sp>
        <p:nvSpPr>
          <p:cNvPr id="4" name="Text Placeholder 3"/>
          <p:cNvSpPr>
            <a:spLocks noGrp="1"/>
          </p:cNvSpPr>
          <p:nvPr>
            <p:ph type="body" sz="half" idx="2"/>
          </p:nvPr>
        </p:nvSpPr>
        <p:spPr>
          <a:xfrm>
            <a:off x="1680270" y="3773909"/>
            <a:ext cx="5143500" cy="565919"/>
          </a:xfrm>
        </p:spPr>
        <p:txBody>
          <a:bodyPr/>
          <a:lstStyle>
            <a:lvl1pPr marL="0" indent="0">
              <a:buNone/>
              <a:defRPr sz="1200"/>
            </a:lvl1pPr>
            <a:lvl2pPr marL="382676" indent="0">
              <a:buNone/>
              <a:defRPr sz="1000"/>
            </a:lvl2pPr>
            <a:lvl3pPr marL="765353" indent="0">
              <a:buNone/>
              <a:defRPr sz="800"/>
            </a:lvl3pPr>
            <a:lvl4pPr marL="1148029" indent="0">
              <a:buNone/>
              <a:defRPr sz="800"/>
            </a:lvl4pPr>
            <a:lvl5pPr marL="1530706" indent="0">
              <a:buNone/>
              <a:defRPr sz="800"/>
            </a:lvl5pPr>
            <a:lvl6pPr marL="1913382" indent="0">
              <a:buNone/>
              <a:defRPr sz="800"/>
            </a:lvl6pPr>
            <a:lvl7pPr marL="2296058" indent="0">
              <a:buNone/>
              <a:defRPr sz="800"/>
            </a:lvl7pPr>
            <a:lvl8pPr marL="2678735" indent="0">
              <a:buNone/>
              <a:defRPr sz="800"/>
            </a:lvl8pPr>
            <a:lvl9pPr marL="3061411"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625" y="193105"/>
            <a:ext cx="7715250" cy="803672"/>
          </a:xfrm>
          <a:prstGeom prst="rect">
            <a:avLst/>
          </a:prstGeom>
        </p:spPr>
        <p:txBody>
          <a:bodyPr vert="horz" lIns="76535" tIns="38268" rIns="76535" bIns="38268" rtlCol="0" anchor="ctr">
            <a:normAutofit/>
          </a:bodyPr>
          <a:lstStyle/>
          <a:p>
            <a:r>
              <a:rPr lang="en-US"/>
              <a:t>Click to edit Master title style</a:t>
            </a:r>
          </a:p>
        </p:txBody>
      </p:sp>
      <p:sp>
        <p:nvSpPr>
          <p:cNvPr id="3" name="Text Placeholder 2"/>
          <p:cNvSpPr>
            <a:spLocks noGrp="1"/>
          </p:cNvSpPr>
          <p:nvPr>
            <p:ph type="body" idx="1"/>
          </p:nvPr>
        </p:nvSpPr>
        <p:spPr>
          <a:xfrm>
            <a:off x="428625" y="1125141"/>
            <a:ext cx="7715250" cy="3182318"/>
          </a:xfrm>
          <a:prstGeom prst="rect">
            <a:avLst/>
          </a:prstGeom>
        </p:spPr>
        <p:txBody>
          <a:bodyPr vert="horz" lIns="76535" tIns="38268" rIns="76535" bIns="3826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28625" y="4469309"/>
            <a:ext cx="2000250" cy="256729"/>
          </a:xfrm>
          <a:prstGeom prst="rect">
            <a:avLst/>
          </a:prstGeom>
        </p:spPr>
        <p:txBody>
          <a:bodyPr vert="horz" lIns="76535" tIns="38268" rIns="76535" bIns="38268" rtlCol="0" anchor="ctr"/>
          <a:lstStyle>
            <a:lvl1pPr algn="l">
              <a:defRPr sz="1000">
                <a:solidFill>
                  <a:schemeClr val="tx1">
                    <a:tint val="75000"/>
                  </a:schemeClr>
                </a:solidFill>
              </a:defRPr>
            </a:lvl1pPr>
          </a:lstStyle>
          <a:p>
            <a:fld id="{1D8BD707-D9CF-40AE-B4C6-C98DA3205C09}" type="datetimeFigureOut">
              <a:rPr lang="en-US" smtClean="0"/>
              <a:pPr/>
              <a:t>11/13/2025</a:t>
            </a:fld>
            <a:endParaRPr lang="en-US"/>
          </a:p>
        </p:txBody>
      </p:sp>
      <p:sp>
        <p:nvSpPr>
          <p:cNvPr id="5" name="Footer Placeholder 4"/>
          <p:cNvSpPr>
            <a:spLocks noGrp="1"/>
          </p:cNvSpPr>
          <p:nvPr>
            <p:ph type="ftr" sz="quarter" idx="3"/>
          </p:nvPr>
        </p:nvSpPr>
        <p:spPr>
          <a:xfrm>
            <a:off x="2928938" y="4469309"/>
            <a:ext cx="2714625" cy="256729"/>
          </a:xfrm>
          <a:prstGeom prst="rect">
            <a:avLst/>
          </a:prstGeom>
        </p:spPr>
        <p:txBody>
          <a:bodyPr vert="horz" lIns="76535" tIns="38268" rIns="76535" bIns="38268" rtlCol="0" anchor="ctr"/>
          <a:lstStyle>
            <a:lvl1pPr algn="ctr">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143625" y="4469309"/>
            <a:ext cx="2000250" cy="256729"/>
          </a:xfrm>
          <a:prstGeom prst="rect">
            <a:avLst/>
          </a:prstGeom>
        </p:spPr>
        <p:txBody>
          <a:bodyPr vert="horz" lIns="76535" tIns="38268" rIns="76535" bIns="38268" rtlCol="0" anchor="ctr"/>
          <a:lstStyle>
            <a:lvl1pPr algn="r">
              <a:defRPr sz="10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765353" rtl="0" eaLnBrk="1" latinLnBrk="0" hangingPunct="1">
        <a:spcBef>
          <a:spcPct val="0"/>
        </a:spcBef>
        <a:buNone/>
        <a:defRPr sz="3700" kern="1200">
          <a:solidFill>
            <a:schemeClr val="tx1"/>
          </a:solidFill>
          <a:latin typeface="+mj-lt"/>
          <a:ea typeface="+mj-ea"/>
          <a:cs typeface="+mj-cs"/>
        </a:defRPr>
      </a:lvl1pPr>
    </p:titleStyle>
    <p:bodyStyle>
      <a:lvl1pPr marL="287007" indent="-287007" algn="l" defTabSz="765353" rtl="0" eaLnBrk="1" latinLnBrk="0" hangingPunct="1">
        <a:spcBef>
          <a:spcPct val="20000"/>
        </a:spcBef>
        <a:buFont typeface="Arial" pitchFamily="34" charset="0"/>
        <a:buChar char="•"/>
        <a:defRPr sz="2700" kern="1200">
          <a:solidFill>
            <a:schemeClr val="tx1"/>
          </a:solidFill>
          <a:latin typeface="+mn-lt"/>
          <a:ea typeface="+mn-ea"/>
          <a:cs typeface="+mn-cs"/>
        </a:defRPr>
      </a:lvl1pPr>
      <a:lvl2pPr marL="621849" indent="-239173" algn="l" defTabSz="765353" rtl="0" eaLnBrk="1" latinLnBrk="0" hangingPunct="1">
        <a:spcBef>
          <a:spcPct val="20000"/>
        </a:spcBef>
        <a:buFont typeface="Arial" pitchFamily="34" charset="0"/>
        <a:buChar char="–"/>
        <a:defRPr sz="2300" kern="1200">
          <a:solidFill>
            <a:schemeClr val="tx1"/>
          </a:solidFill>
          <a:latin typeface="+mn-lt"/>
          <a:ea typeface="+mn-ea"/>
          <a:cs typeface="+mn-cs"/>
        </a:defRPr>
      </a:lvl2pPr>
      <a:lvl3pPr marL="956691" indent="-191338" algn="l" defTabSz="765353"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339367" indent="-191338" algn="l" defTabSz="765353" rtl="0" eaLnBrk="1" latinLnBrk="0" hangingPunct="1">
        <a:spcBef>
          <a:spcPct val="20000"/>
        </a:spcBef>
        <a:buFont typeface="Arial" pitchFamily="34" charset="0"/>
        <a:buChar char="–"/>
        <a:defRPr sz="1700" kern="1200">
          <a:solidFill>
            <a:schemeClr val="tx1"/>
          </a:solidFill>
          <a:latin typeface="+mn-lt"/>
          <a:ea typeface="+mn-ea"/>
          <a:cs typeface="+mn-cs"/>
        </a:defRPr>
      </a:lvl4pPr>
      <a:lvl5pPr marL="1722044" indent="-191338" algn="l" defTabSz="765353" rtl="0" eaLnBrk="1" latinLnBrk="0" hangingPunct="1">
        <a:spcBef>
          <a:spcPct val="20000"/>
        </a:spcBef>
        <a:buFont typeface="Arial" pitchFamily="34" charset="0"/>
        <a:buChar char="»"/>
        <a:defRPr sz="1700" kern="1200">
          <a:solidFill>
            <a:schemeClr val="tx1"/>
          </a:solidFill>
          <a:latin typeface="+mn-lt"/>
          <a:ea typeface="+mn-ea"/>
          <a:cs typeface="+mn-cs"/>
        </a:defRPr>
      </a:lvl5pPr>
      <a:lvl6pPr marL="2104720" indent="-191338" algn="l" defTabSz="765353" rtl="0" eaLnBrk="1" latinLnBrk="0" hangingPunct="1">
        <a:spcBef>
          <a:spcPct val="20000"/>
        </a:spcBef>
        <a:buFont typeface="Arial" pitchFamily="34" charset="0"/>
        <a:buChar char="•"/>
        <a:defRPr sz="1700" kern="1200">
          <a:solidFill>
            <a:schemeClr val="tx1"/>
          </a:solidFill>
          <a:latin typeface="+mn-lt"/>
          <a:ea typeface="+mn-ea"/>
          <a:cs typeface="+mn-cs"/>
        </a:defRPr>
      </a:lvl6pPr>
      <a:lvl7pPr marL="2487397" indent="-191338" algn="l" defTabSz="765353" rtl="0" eaLnBrk="1" latinLnBrk="0" hangingPunct="1">
        <a:spcBef>
          <a:spcPct val="20000"/>
        </a:spcBef>
        <a:buFont typeface="Arial" pitchFamily="34" charset="0"/>
        <a:buChar char="•"/>
        <a:defRPr sz="1700" kern="1200">
          <a:solidFill>
            <a:schemeClr val="tx1"/>
          </a:solidFill>
          <a:latin typeface="+mn-lt"/>
          <a:ea typeface="+mn-ea"/>
          <a:cs typeface="+mn-cs"/>
        </a:defRPr>
      </a:lvl7pPr>
      <a:lvl8pPr marL="2870073" indent="-191338" algn="l" defTabSz="765353" rtl="0" eaLnBrk="1" latinLnBrk="0" hangingPunct="1">
        <a:spcBef>
          <a:spcPct val="20000"/>
        </a:spcBef>
        <a:buFont typeface="Arial" pitchFamily="34" charset="0"/>
        <a:buChar char="•"/>
        <a:defRPr sz="1700" kern="1200">
          <a:solidFill>
            <a:schemeClr val="tx1"/>
          </a:solidFill>
          <a:latin typeface="+mn-lt"/>
          <a:ea typeface="+mn-ea"/>
          <a:cs typeface="+mn-cs"/>
        </a:defRPr>
      </a:lvl8pPr>
      <a:lvl9pPr marL="3252749" indent="-191338" algn="l" defTabSz="765353" rtl="0" eaLnBrk="1" latinLnBrk="0" hangingPunct="1">
        <a:spcBef>
          <a:spcPct val="20000"/>
        </a:spcBef>
        <a:buFont typeface="Arial" pitchFamily="34" charset="0"/>
        <a:buChar char="•"/>
        <a:defRPr sz="1700" kern="1200">
          <a:solidFill>
            <a:schemeClr val="tx1"/>
          </a:solidFill>
          <a:latin typeface="+mn-lt"/>
          <a:ea typeface="+mn-ea"/>
          <a:cs typeface="+mn-cs"/>
        </a:defRPr>
      </a:lvl9pPr>
    </p:bodyStyle>
    <p:otherStyle>
      <a:defPPr>
        <a:defRPr lang="en-US"/>
      </a:defPPr>
      <a:lvl1pPr marL="0" algn="l" defTabSz="765353" rtl="0" eaLnBrk="1" latinLnBrk="0" hangingPunct="1">
        <a:defRPr sz="1500" kern="1200">
          <a:solidFill>
            <a:schemeClr val="tx1"/>
          </a:solidFill>
          <a:latin typeface="+mn-lt"/>
          <a:ea typeface="+mn-ea"/>
          <a:cs typeface="+mn-cs"/>
        </a:defRPr>
      </a:lvl1pPr>
      <a:lvl2pPr marL="382676" algn="l" defTabSz="765353" rtl="0" eaLnBrk="1" latinLnBrk="0" hangingPunct="1">
        <a:defRPr sz="1500" kern="1200">
          <a:solidFill>
            <a:schemeClr val="tx1"/>
          </a:solidFill>
          <a:latin typeface="+mn-lt"/>
          <a:ea typeface="+mn-ea"/>
          <a:cs typeface="+mn-cs"/>
        </a:defRPr>
      </a:lvl2pPr>
      <a:lvl3pPr marL="765353" algn="l" defTabSz="765353" rtl="0" eaLnBrk="1" latinLnBrk="0" hangingPunct="1">
        <a:defRPr sz="1500" kern="1200">
          <a:solidFill>
            <a:schemeClr val="tx1"/>
          </a:solidFill>
          <a:latin typeface="+mn-lt"/>
          <a:ea typeface="+mn-ea"/>
          <a:cs typeface="+mn-cs"/>
        </a:defRPr>
      </a:lvl3pPr>
      <a:lvl4pPr marL="1148029" algn="l" defTabSz="765353" rtl="0" eaLnBrk="1" latinLnBrk="0" hangingPunct="1">
        <a:defRPr sz="1500" kern="1200">
          <a:solidFill>
            <a:schemeClr val="tx1"/>
          </a:solidFill>
          <a:latin typeface="+mn-lt"/>
          <a:ea typeface="+mn-ea"/>
          <a:cs typeface="+mn-cs"/>
        </a:defRPr>
      </a:lvl4pPr>
      <a:lvl5pPr marL="1530706" algn="l" defTabSz="765353" rtl="0" eaLnBrk="1" latinLnBrk="0" hangingPunct="1">
        <a:defRPr sz="1500" kern="1200">
          <a:solidFill>
            <a:schemeClr val="tx1"/>
          </a:solidFill>
          <a:latin typeface="+mn-lt"/>
          <a:ea typeface="+mn-ea"/>
          <a:cs typeface="+mn-cs"/>
        </a:defRPr>
      </a:lvl5pPr>
      <a:lvl6pPr marL="1913382" algn="l" defTabSz="765353" rtl="0" eaLnBrk="1" latinLnBrk="0" hangingPunct="1">
        <a:defRPr sz="1500" kern="1200">
          <a:solidFill>
            <a:schemeClr val="tx1"/>
          </a:solidFill>
          <a:latin typeface="+mn-lt"/>
          <a:ea typeface="+mn-ea"/>
          <a:cs typeface="+mn-cs"/>
        </a:defRPr>
      </a:lvl6pPr>
      <a:lvl7pPr marL="2296058" algn="l" defTabSz="765353" rtl="0" eaLnBrk="1" latinLnBrk="0" hangingPunct="1">
        <a:defRPr sz="1500" kern="1200">
          <a:solidFill>
            <a:schemeClr val="tx1"/>
          </a:solidFill>
          <a:latin typeface="+mn-lt"/>
          <a:ea typeface="+mn-ea"/>
          <a:cs typeface="+mn-cs"/>
        </a:defRPr>
      </a:lvl7pPr>
      <a:lvl8pPr marL="2678735" algn="l" defTabSz="765353" rtl="0" eaLnBrk="1" latinLnBrk="0" hangingPunct="1">
        <a:defRPr sz="1500" kern="1200">
          <a:solidFill>
            <a:schemeClr val="tx1"/>
          </a:solidFill>
          <a:latin typeface="+mn-lt"/>
          <a:ea typeface="+mn-ea"/>
          <a:cs typeface="+mn-cs"/>
        </a:defRPr>
      </a:lvl8pPr>
      <a:lvl9pPr marL="3061411" algn="l" defTabSz="765353"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hyperlink" Target="https://pixabay.com/es/borracho-alcohol-peligro-40363/" TargetMode="External"/><Relationship Id="rId3" Type="http://schemas.openxmlformats.org/officeDocument/2006/relationships/image" Target="../media/image22.jpe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24.png"/><Relationship Id="rId10" Type="http://schemas.microsoft.com/office/2007/relationships/hdphoto" Target="../media/hdphoto3.wdp"/><Relationship Id="rId4" Type="http://schemas.openxmlformats.org/officeDocument/2006/relationships/image" Target="../media/image23.png"/><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34.sv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hyperlink" Target="http://www.incibe.e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eg"/><Relationship Id="rId7" Type="http://schemas.openxmlformats.org/officeDocument/2006/relationships/image" Target="../media/image51.sv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50.png"/><Relationship Id="rId11" Type="http://schemas.openxmlformats.org/officeDocument/2006/relationships/image" Target="../media/image55.svg"/><Relationship Id="rId5" Type="http://schemas.openxmlformats.org/officeDocument/2006/relationships/image" Target="../media/image49.sv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svg"/></Relationships>
</file>

<file path=ppt/slides/_rels/slide2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1.wav"/><Relationship Id="rId7" Type="http://schemas.openxmlformats.org/officeDocument/2006/relationships/image" Target="../media/image57.sv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56.png"/><Relationship Id="rId5" Type="http://schemas.openxmlformats.org/officeDocument/2006/relationships/image" Target="../media/image55.svg"/><Relationship Id="rId10" Type="http://schemas.openxmlformats.org/officeDocument/2006/relationships/image" Target="../media/image60.svg"/><Relationship Id="rId4" Type="http://schemas.openxmlformats.org/officeDocument/2006/relationships/image" Target="../media/image54.png"/><Relationship Id="rId9" Type="http://schemas.openxmlformats.org/officeDocument/2006/relationships/image" Target="../media/image59.png"/></Relationships>
</file>

<file path=ppt/slides/_rels/slide2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1.wav"/><Relationship Id="rId7" Type="http://schemas.openxmlformats.org/officeDocument/2006/relationships/image" Target="../media/image57.sv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56.png"/><Relationship Id="rId5" Type="http://schemas.openxmlformats.org/officeDocument/2006/relationships/image" Target="../media/image62.svg"/><Relationship Id="rId10" Type="http://schemas.openxmlformats.org/officeDocument/2006/relationships/image" Target="../media/image60.svg"/><Relationship Id="rId4" Type="http://schemas.openxmlformats.org/officeDocument/2006/relationships/image" Target="../media/image61.png"/><Relationship Id="rId9" Type="http://schemas.openxmlformats.org/officeDocument/2006/relationships/image" Target="../media/image59.png"/></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1.wav"/><Relationship Id="rId7" Type="http://schemas.openxmlformats.org/officeDocument/2006/relationships/image" Target="../media/image57.sv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56.png"/><Relationship Id="rId5" Type="http://schemas.microsoft.com/office/2007/relationships/hdphoto" Target="../media/hdphoto4.wdp"/><Relationship Id="rId10" Type="http://schemas.openxmlformats.org/officeDocument/2006/relationships/image" Target="../media/image60.svg"/><Relationship Id="rId4" Type="http://schemas.openxmlformats.org/officeDocument/2006/relationships/image" Target="../media/image63.png"/><Relationship Id="rId9" Type="http://schemas.openxmlformats.org/officeDocument/2006/relationships/image" Target="../media/image59.png"/></Relationships>
</file>

<file path=ppt/slides/_rels/slide2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audio" Target="../media/audio1.wav"/><Relationship Id="rId7"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57.svg"/><Relationship Id="rId11" Type="http://schemas.openxmlformats.org/officeDocument/2006/relationships/image" Target="../media/image60.svg"/><Relationship Id="rId5" Type="http://schemas.openxmlformats.org/officeDocument/2006/relationships/image" Target="../media/image56.png"/><Relationship Id="rId10"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6.svg"/></Relationships>
</file>

<file path=ppt/slides/_rels/slide2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audio" Target="../media/audio1.wav"/><Relationship Id="rId7" Type="http://schemas.openxmlformats.org/officeDocument/2006/relationships/image" Target="../media/image60.sv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59.png"/><Relationship Id="rId5" Type="http://schemas.openxmlformats.org/officeDocument/2006/relationships/image" Target="../media/image67.png"/><Relationship Id="rId4" Type="http://schemas.openxmlformats.org/officeDocument/2006/relationships/image" Target="../media/image58.png"/><Relationship Id="rId9" Type="http://schemas.openxmlformats.org/officeDocument/2006/relationships/image" Target="../media/image57.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audio" Target="../media/audio1.wav"/><Relationship Id="rId7"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60.svg"/><Relationship Id="rId5" Type="http://schemas.openxmlformats.org/officeDocument/2006/relationships/image" Target="../media/image59.png"/><Relationship Id="rId10" Type="http://schemas.openxmlformats.org/officeDocument/2006/relationships/image" Target="../media/image57.svg"/><Relationship Id="rId4" Type="http://schemas.openxmlformats.org/officeDocument/2006/relationships/image" Target="../media/image58.png"/><Relationship Id="rId9" Type="http://schemas.openxmlformats.org/officeDocument/2006/relationships/image" Target="../media/image56.png"/></Relationships>
</file>

<file path=ppt/slides/_rels/slide31.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audio" Target="../media/audio1.wav"/><Relationship Id="rId7"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70.png"/></Relationships>
</file>

<file path=ppt/slides/_rels/slide32.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audio" Target="../media/audio1.wav"/><Relationship Id="rId7"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60.svg"/><Relationship Id="rId5" Type="http://schemas.openxmlformats.org/officeDocument/2006/relationships/image" Target="../media/image59.png"/><Relationship Id="rId10" Type="http://schemas.openxmlformats.org/officeDocument/2006/relationships/image" Target="../media/image72.svg"/><Relationship Id="rId4" Type="http://schemas.openxmlformats.org/officeDocument/2006/relationships/image" Target="../media/image58.png"/><Relationship Id="rId9"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image" Target="../media/image10.emf"/></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G 007825 - 163.jpg"/>
          <p:cNvPicPr>
            <a:picLocks noChangeAspect="1"/>
          </p:cNvPicPr>
          <p:nvPr/>
        </p:nvPicPr>
        <p:blipFill rotWithShape="1">
          <a:blip r:embed="rId3" cstate="print">
            <a:extLst>
              <a:ext uri="{28A0092B-C50C-407E-A947-70E740481C1C}">
                <a14:useLocalDpi xmlns:a14="http://schemas.microsoft.com/office/drawing/2010/main" val="0"/>
              </a:ext>
            </a:extLst>
          </a:blip>
          <a:srcRect l="50212" t="17933"/>
          <a:stretch/>
        </p:blipFill>
        <p:spPr>
          <a:xfrm>
            <a:off x="4502150" y="0"/>
            <a:ext cx="4678362" cy="5143500"/>
          </a:xfrm>
          <a:prstGeom prst="rect">
            <a:avLst/>
          </a:prstGeom>
        </p:spPr>
      </p:pic>
      <p:sp>
        <p:nvSpPr>
          <p:cNvPr id="11" name="Rectángulo 10"/>
          <p:cNvSpPr/>
          <p:nvPr/>
        </p:nvSpPr>
        <p:spPr>
          <a:xfrm>
            <a:off x="0" y="0"/>
            <a:ext cx="4499992" cy="5143500"/>
          </a:xfrm>
          <a:prstGeom prst="rect">
            <a:avLst/>
          </a:prstGeom>
          <a:solidFill>
            <a:srgbClr val="019EE2"/>
          </a:solidFill>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s-ES" dirty="0"/>
          </a:p>
        </p:txBody>
      </p:sp>
      <p:sp>
        <p:nvSpPr>
          <p:cNvPr id="12" name="TextBox 6"/>
          <p:cNvSpPr txBox="1">
            <a:spLocks noChangeAspect="1"/>
          </p:cNvSpPr>
          <p:nvPr/>
        </p:nvSpPr>
        <p:spPr>
          <a:xfrm>
            <a:off x="1682" y="2859782"/>
            <a:ext cx="4499992" cy="861774"/>
          </a:xfrm>
          <a:prstGeom prst="rect">
            <a:avLst/>
          </a:prstGeom>
        </p:spPr>
        <p:txBody>
          <a:bodyPr wrap="square" lIns="0" tIns="0" rIns="0" bIns="0" rtlCol="0" anchor="t">
            <a:spAutoFit/>
          </a:bodyPr>
          <a:lstStyle/>
          <a:p>
            <a:pPr algn="ctr"/>
            <a:r>
              <a:rPr lang="es-ES" sz="3200" b="1" dirty="0">
                <a:solidFill>
                  <a:schemeClr val="bg1"/>
                </a:solidFill>
                <a:latin typeface="Poppins"/>
                <a:cs typeface="Poppins"/>
              </a:rPr>
              <a:t>Fraudes Digitales</a:t>
            </a:r>
          </a:p>
          <a:p>
            <a:pPr algn="ctr"/>
            <a:endParaRPr lang="es-ES" sz="2400" b="1" dirty="0">
              <a:solidFill>
                <a:schemeClr val="bg1"/>
              </a:solidFill>
              <a:latin typeface="Poppins"/>
              <a:cs typeface="Poppins"/>
            </a:endParaRPr>
          </a:p>
        </p:txBody>
      </p:sp>
      <p:sp>
        <p:nvSpPr>
          <p:cNvPr id="13" name="TextBox 7"/>
          <p:cNvSpPr txBox="1"/>
          <p:nvPr/>
        </p:nvSpPr>
        <p:spPr>
          <a:xfrm>
            <a:off x="1682" y="1923678"/>
            <a:ext cx="4499992" cy="330432"/>
          </a:xfrm>
          <a:prstGeom prst="rect">
            <a:avLst/>
          </a:prstGeom>
        </p:spPr>
        <p:txBody>
          <a:bodyPr wrap="square" lIns="0" tIns="0" rIns="0" bIns="0" rtlCol="0" anchor="t">
            <a:spAutoFit/>
          </a:bodyPr>
          <a:lstStyle/>
          <a:p>
            <a:pPr algn="ctr">
              <a:lnSpc>
                <a:spcPts val="2660"/>
              </a:lnSpc>
            </a:pPr>
            <a:r>
              <a:rPr lang="es-ES" sz="1800" dirty="0">
                <a:solidFill>
                  <a:srgbClr val="FFFFFF"/>
                </a:solidFill>
                <a:latin typeface="Quarto-Bold"/>
                <a:cs typeface="Quarto-Bold"/>
              </a:rPr>
              <a:t>CICLO DE CHARLAS</a:t>
            </a:r>
          </a:p>
        </p:txBody>
      </p:sp>
      <p:cxnSp>
        <p:nvCxnSpPr>
          <p:cNvPr id="16" name="Conector recto 15"/>
          <p:cNvCxnSpPr/>
          <p:nvPr/>
        </p:nvCxnSpPr>
        <p:spPr>
          <a:xfrm>
            <a:off x="883526" y="2499742"/>
            <a:ext cx="2736304" cy="0"/>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9" name="Imagen 8">
            <a:extLst>
              <a:ext uri="{FF2B5EF4-FFF2-40B4-BE49-F238E27FC236}">
                <a16:creationId xmlns:a16="http://schemas.microsoft.com/office/drawing/2014/main" id="{B0B3B348-2507-4CB4-A68D-B674C7F7BF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592" y="771550"/>
            <a:ext cx="2678518" cy="53449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C197B-58BC-E0CB-A9D6-03287A80D199}"/>
            </a:ext>
          </a:extLst>
        </p:cNvPr>
        <p:cNvGrpSpPr/>
        <p:nvPr/>
      </p:nvGrpSpPr>
      <p:grpSpPr>
        <a:xfrm>
          <a:off x="0" y="0"/>
          <a:ext cx="0" cy="0"/>
          <a:chOff x="0" y="0"/>
          <a:chExt cx="0" cy="0"/>
        </a:xfrm>
      </p:grpSpPr>
      <p:sp>
        <p:nvSpPr>
          <p:cNvPr id="2" name="TextBox 15">
            <a:extLst>
              <a:ext uri="{FF2B5EF4-FFF2-40B4-BE49-F238E27FC236}">
                <a16:creationId xmlns:a16="http://schemas.microsoft.com/office/drawing/2014/main" id="{E5032677-0671-F05F-29D6-0AB6C46689C7}"/>
              </a:ext>
            </a:extLst>
          </p:cNvPr>
          <p:cNvSpPr txBox="1"/>
          <p:nvPr/>
        </p:nvSpPr>
        <p:spPr>
          <a:xfrm>
            <a:off x="4648162" y="3147814"/>
            <a:ext cx="4320480" cy="923330"/>
          </a:xfrm>
          <a:prstGeom prst="rect">
            <a:avLst/>
          </a:prstGeom>
        </p:spPr>
        <p:txBody>
          <a:bodyPr wrap="square" lIns="0" tIns="0" rIns="0" bIns="0" rtlCol="0" anchor="t">
            <a:spAutoFit/>
          </a:bodyPr>
          <a:lstStyle/>
          <a:p>
            <a:pPr algn="ctr"/>
            <a:r>
              <a:rPr lang="es-ES_tradnl" sz="2000" spc="15">
                <a:solidFill>
                  <a:srgbClr val="595959"/>
                </a:solidFill>
                <a:latin typeface="Poppins"/>
                <a:cs typeface="Poppins"/>
              </a:rPr>
              <a:t>No abras nunca los enlaces </a:t>
            </a:r>
            <a:r>
              <a:rPr lang="es-ES_tradnl" sz="2000" u="sng" spc="15">
                <a:solidFill>
                  <a:srgbClr val="595959"/>
                </a:solidFill>
                <a:latin typeface="Poppins"/>
                <a:cs typeface="Poppins"/>
              </a:rPr>
              <a:t>desconocidos</a:t>
            </a:r>
            <a:r>
              <a:rPr lang="es-ES_tradnl" sz="2000" spc="15">
                <a:solidFill>
                  <a:srgbClr val="595959"/>
                </a:solidFill>
                <a:latin typeface="Poppins"/>
                <a:cs typeface="Poppins"/>
              </a:rPr>
              <a:t> enviados </a:t>
            </a:r>
          </a:p>
          <a:p>
            <a:pPr algn="ctr"/>
            <a:r>
              <a:rPr lang="es-ES_tradnl" sz="2000" spc="15">
                <a:solidFill>
                  <a:srgbClr val="595959"/>
                </a:solidFill>
                <a:latin typeface="Poppins"/>
                <a:cs typeface="Poppins"/>
              </a:rPr>
              <a:t>por SMS / MMS</a:t>
            </a:r>
          </a:p>
        </p:txBody>
      </p:sp>
      <p:sp>
        <p:nvSpPr>
          <p:cNvPr id="3" name="TextBox 18">
            <a:extLst>
              <a:ext uri="{FF2B5EF4-FFF2-40B4-BE49-F238E27FC236}">
                <a16:creationId xmlns:a16="http://schemas.microsoft.com/office/drawing/2014/main" id="{F7A20F38-7715-2A48-04ED-9195AC9E6E2A}"/>
              </a:ext>
            </a:extLst>
          </p:cNvPr>
          <p:cNvSpPr txBox="1"/>
          <p:nvPr/>
        </p:nvSpPr>
        <p:spPr>
          <a:xfrm>
            <a:off x="4932040" y="1071139"/>
            <a:ext cx="3855530" cy="580501"/>
          </a:xfrm>
          <a:prstGeom prst="rect">
            <a:avLst/>
          </a:prstGeom>
        </p:spPr>
        <p:txBody>
          <a:bodyPr wrap="square" lIns="0" tIns="0" rIns="0" bIns="0" rtlCol="0" anchor="t">
            <a:spAutoFit/>
          </a:bodyPr>
          <a:lstStyle/>
          <a:p>
            <a:pPr algn="ctr">
              <a:lnSpc>
                <a:spcPts val="4520"/>
              </a:lnSpc>
            </a:pPr>
            <a:r>
              <a:rPr lang="en-US" sz="3800" b="1" i="1" spc="113">
                <a:solidFill>
                  <a:srgbClr val="019EE2"/>
                </a:solidFill>
                <a:latin typeface="Poppins"/>
                <a:cs typeface="Poppins"/>
              </a:rPr>
              <a:t>Smishing</a:t>
            </a:r>
          </a:p>
        </p:txBody>
      </p:sp>
      <p:sp>
        <p:nvSpPr>
          <p:cNvPr id="4" name="TextBox 19">
            <a:extLst>
              <a:ext uri="{FF2B5EF4-FFF2-40B4-BE49-F238E27FC236}">
                <a16:creationId xmlns:a16="http://schemas.microsoft.com/office/drawing/2014/main" id="{FB7CDDDB-A364-E3EC-3F5D-72282312E9C2}"/>
              </a:ext>
            </a:extLst>
          </p:cNvPr>
          <p:cNvSpPr txBox="1"/>
          <p:nvPr/>
        </p:nvSpPr>
        <p:spPr>
          <a:xfrm>
            <a:off x="5485508" y="1899170"/>
            <a:ext cx="2748595" cy="617904"/>
          </a:xfrm>
          <a:prstGeom prst="rect">
            <a:avLst/>
          </a:prstGeom>
        </p:spPr>
        <p:txBody>
          <a:bodyPr wrap="square" lIns="0" tIns="0" rIns="0" bIns="0" rtlCol="0" anchor="t">
            <a:spAutoFit/>
          </a:bodyPr>
          <a:lstStyle/>
          <a:p>
            <a:pPr algn="ctr">
              <a:lnSpc>
                <a:spcPts val="2410"/>
              </a:lnSpc>
            </a:pPr>
            <a:r>
              <a:rPr lang="es-ES_tradnl" sz="2000" b="1" dirty="0">
                <a:solidFill>
                  <a:srgbClr val="019EE2"/>
                </a:solidFill>
                <a:latin typeface="Poppins"/>
                <a:cs typeface="Poppins"/>
              </a:rPr>
              <a:t>Seguridad también con nuestro </a:t>
            </a:r>
            <a:r>
              <a:rPr lang="es-ES_tradnl" sz="2000" b="1" u="sng" dirty="0">
                <a:solidFill>
                  <a:srgbClr val="019EE2"/>
                </a:solidFill>
                <a:latin typeface="Poppins"/>
                <a:cs typeface="Poppins"/>
              </a:rPr>
              <a:t>móvil</a:t>
            </a:r>
          </a:p>
        </p:txBody>
      </p:sp>
      <p:pic>
        <p:nvPicPr>
          <p:cNvPr id="5" name="Imagen 4" descr="IMG 007400 - 306.jpg">
            <a:extLst>
              <a:ext uri="{FF2B5EF4-FFF2-40B4-BE49-F238E27FC236}">
                <a16:creationId xmlns:a16="http://schemas.microsoft.com/office/drawing/2014/main" id="{62CD151D-9C1D-DFDC-59AB-E7651B65B5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292" r="9720"/>
          <a:stretch/>
        </p:blipFill>
        <p:spPr>
          <a:xfrm>
            <a:off x="0" y="-8665"/>
            <a:ext cx="4499992" cy="5172703"/>
          </a:xfrm>
          <a:prstGeom prst="rect">
            <a:avLst/>
          </a:prstGeom>
        </p:spPr>
      </p:pic>
      <p:cxnSp>
        <p:nvCxnSpPr>
          <p:cNvPr id="6" name="Conector recto 5">
            <a:extLst>
              <a:ext uri="{FF2B5EF4-FFF2-40B4-BE49-F238E27FC236}">
                <a16:creationId xmlns:a16="http://schemas.microsoft.com/office/drawing/2014/main" id="{702DE0A4-F0BF-35F0-0FDF-60F01C37871A}"/>
              </a:ext>
            </a:extLst>
          </p:cNvPr>
          <p:cNvCxnSpPr/>
          <p:nvPr/>
        </p:nvCxnSpPr>
        <p:spPr>
          <a:xfrm>
            <a:off x="5580112" y="1792436"/>
            <a:ext cx="2736304" cy="0"/>
          </a:xfrm>
          <a:prstGeom prst="line">
            <a:avLst/>
          </a:prstGeom>
          <a:ln w="28575" cmpd="sng">
            <a:solidFill>
              <a:srgbClr val="019EE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405845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34625-5E41-6F13-B006-D61F85B9304E}"/>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B00AD2FE-5EA5-92BB-4937-957A275DB771}"/>
              </a:ext>
            </a:extLst>
          </p:cNvPr>
          <p:cNvPicPr>
            <a:picLocks noChangeAspect="1"/>
          </p:cNvPicPr>
          <p:nvPr/>
        </p:nvPicPr>
        <p:blipFill>
          <a:blip r:embed="rId3"/>
          <a:srcRect l="2324" t="1641" r="33547" b="68831"/>
          <a:stretch/>
        </p:blipFill>
        <p:spPr>
          <a:xfrm>
            <a:off x="401475" y="1698347"/>
            <a:ext cx="2132081" cy="1391409"/>
          </a:xfrm>
          <a:prstGeom prst="rect">
            <a:avLst/>
          </a:prstGeom>
          <a:ln>
            <a:noFill/>
          </a:ln>
          <a:effectLst>
            <a:outerShdw blurRad="292100" dist="139700" dir="2700000" algn="tl" rotWithShape="0">
              <a:srgbClr val="333333">
                <a:alpha val="65000"/>
              </a:srgbClr>
            </a:outerShdw>
          </a:effectLst>
        </p:spPr>
      </p:pic>
      <p:pic>
        <p:nvPicPr>
          <p:cNvPr id="3" name="Imagen 2">
            <a:extLst>
              <a:ext uri="{FF2B5EF4-FFF2-40B4-BE49-F238E27FC236}">
                <a16:creationId xmlns:a16="http://schemas.microsoft.com/office/drawing/2014/main" id="{1F7C56B4-6BE5-AC43-0054-2DA397F0D737}"/>
              </a:ext>
            </a:extLst>
          </p:cNvPr>
          <p:cNvPicPr>
            <a:picLocks noChangeAspect="1"/>
          </p:cNvPicPr>
          <p:nvPr/>
        </p:nvPicPr>
        <p:blipFill rotWithShape="1">
          <a:blip r:embed="rId4"/>
          <a:srcRect l="73927" t="35632" r="5232" b="35729"/>
          <a:stretch/>
        </p:blipFill>
        <p:spPr>
          <a:xfrm>
            <a:off x="431055" y="3150648"/>
            <a:ext cx="2102501" cy="1635280"/>
          </a:xfrm>
          <a:prstGeom prst="rect">
            <a:avLst/>
          </a:prstGeom>
          <a:ln>
            <a:noFill/>
          </a:ln>
          <a:effectLst>
            <a:outerShdw blurRad="292100" dist="139700" dir="2700000" algn="tl" rotWithShape="0">
              <a:srgbClr val="333333">
                <a:alpha val="65000"/>
              </a:srgbClr>
            </a:outerShdw>
          </a:effectLst>
        </p:spPr>
      </p:pic>
      <p:cxnSp>
        <p:nvCxnSpPr>
          <p:cNvPr id="5" name="Conector recto 4">
            <a:extLst>
              <a:ext uri="{FF2B5EF4-FFF2-40B4-BE49-F238E27FC236}">
                <a16:creationId xmlns:a16="http://schemas.microsoft.com/office/drawing/2014/main" id="{6097C7FC-0AEF-D3F9-29A3-827CD414E4B5}"/>
              </a:ext>
            </a:extLst>
          </p:cNvPr>
          <p:cNvCxnSpPr>
            <a:cxnSpLocks/>
          </p:cNvCxnSpPr>
          <p:nvPr/>
        </p:nvCxnSpPr>
        <p:spPr>
          <a:xfrm>
            <a:off x="2771800" y="932556"/>
            <a:ext cx="2941742" cy="0"/>
          </a:xfrm>
          <a:prstGeom prst="line">
            <a:avLst/>
          </a:prstGeom>
          <a:ln w="28575" cmpd="sng">
            <a:solidFill>
              <a:srgbClr val="019EE2"/>
            </a:solidFill>
          </a:ln>
          <a:effectLst/>
        </p:spPr>
        <p:style>
          <a:lnRef idx="2">
            <a:schemeClr val="accent1"/>
          </a:lnRef>
          <a:fillRef idx="0">
            <a:schemeClr val="accent1"/>
          </a:fillRef>
          <a:effectRef idx="1">
            <a:schemeClr val="accent1"/>
          </a:effectRef>
          <a:fontRef idx="minor">
            <a:schemeClr val="tx1"/>
          </a:fontRef>
        </p:style>
      </p:cxnSp>
      <p:sp>
        <p:nvSpPr>
          <p:cNvPr id="6" name="CuadroTexto 5">
            <a:extLst>
              <a:ext uri="{FF2B5EF4-FFF2-40B4-BE49-F238E27FC236}">
                <a16:creationId xmlns:a16="http://schemas.microsoft.com/office/drawing/2014/main" id="{ECF0BE07-F068-0D84-04BA-BD9124AF7595}"/>
              </a:ext>
            </a:extLst>
          </p:cNvPr>
          <p:cNvSpPr txBox="1"/>
          <p:nvPr/>
        </p:nvSpPr>
        <p:spPr>
          <a:xfrm>
            <a:off x="539552" y="1164916"/>
            <a:ext cx="2576107" cy="576064"/>
          </a:xfrm>
          <a:prstGeom prst="rect">
            <a:avLst/>
          </a:prstGeom>
          <a:noFill/>
        </p:spPr>
        <p:txBody>
          <a:bodyPr wrap="square" rtlCol="0">
            <a:spAutoFit/>
          </a:bodyPr>
          <a:lstStyle/>
          <a:p>
            <a:r>
              <a:rPr lang="es-ES" b="1"/>
              <a:t>Suplantación de </a:t>
            </a:r>
          </a:p>
          <a:p>
            <a:r>
              <a:rPr lang="es-ES" b="1"/>
              <a:t>entidades bancarias</a:t>
            </a:r>
          </a:p>
        </p:txBody>
      </p:sp>
      <p:sp>
        <p:nvSpPr>
          <p:cNvPr id="7" name="CuadroTexto 6">
            <a:extLst>
              <a:ext uri="{FF2B5EF4-FFF2-40B4-BE49-F238E27FC236}">
                <a16:creationId xmlns:a16="http://schemas.microsoft.com/office/drawing/2014/main" id="{7DA512F1-B261-F8A7-CCEF-1385361DDFCF}"/>
              </a:ext>
            </a:extLst>
          </p:cNvPr>
          <p:cNvSpPr txBox="1"/>
          <p:nvPr/>
        </p:nvSpPr>
        <p:spPr>
          <a:xfrm>
            <a:off x="3027085" y="1333375"/>
            <a:ext cx="3061485" cy="553998"/>
          </a:xfrm>
          <a:prstGeom prst="rect">
            <a:avLst/>
          </a:prstGeom>
          <a:noFill/>
        </p:spPr>
        <p:txBody>
          <a:bodyPr wrap="square" rtlCol="0">
            <a:spAutoFit/>
          </a:bodyPr>
          <a:lstStyle/>
          <a:p>
            <a:r>
              <a:rPr lang="es-ES" b="1"/>
              <a:t>Suplantación de entidades públicas y/o privadas</a:t>
            </a:r>
          </a:p>
        </p:txBody>
      </p:sp>
      <p:sp>
        <p:nvSpPr>
          <p:cNvPr id="8" name="CuadroTexto 7">
            <a:extLst>
              <a:ext uri="{FF2B5EF4-FFF2-40B4-BE49-F238E27FC236}">
                <a16:creationId xmlns:a16="http://schemas.microsoft.com/office/drawing/2014/main" id="{2E4BC3FB-928F-16A2-5C90-FD7EC55F3631}"/>
              </a:ext>
            </a:extLst>
          </p:cNvPr>
          <p:cNvSpPr txBox="1"/>
          <p:nvPr/>
        </p:nvSpPr>
        <p:spPr>
          <a:xfrm>
            <a:off x="6850544" y="1339490"/>
            <a:ext cx="1869435" cy="1015663"/>
          </a:xfrm>
          <a:prstGeom prst="rect">
            <a:avLst/>
          </a:prstGeom>
          <a:noFill/>
        </p:spPr>
        <p:txBody>
          <a:bodyPr wrap="square" rtlCol="0">
            <a:spAutoFit/>
          </a:bodyPr>
          <a:lstStyle/>
          <a:p>
            <a:r>
              <a:rPr lang="es-ES" b="1"/>
              <a:t>Suplantación de empresas de paquetería y transportes</a:t>
            </a:r>
          </a:p>
        </p:txBody>
      </p:sp>
      <p:pic>
        <p:nvPicPr>
          <p:cNvPr id="9" name="Imagen 8">
            <a:extLst>
              <a:ext uri="{FF2B5EF4-FFF2-40B4-BE49-F238E27FC236}">
                <a16:creationId xmlns:a16="http://schemas.microsoft.com/office/drawing/2014/main" id="{1FB50C66-1DE6-2DF3-6699-4A60B372DE40}"/>
              </a:ext>
            </a:extLst>
          </p:cNvPr>
          <p:cNvPicPr>
            <a:picLocks noChangeAspect="1"/>
          </p:cNvPicPr>
          <p:nvPr/>
        </p:nvPicPr>
        <p:blipFill>
          <a:blip r:embed="rId5"/>
          <a:stretch>
            <a:fillRect/>
          </a:stretch>
        </p:blipFill>
        <p:spPr>
          <a:xfrm>
            <a:off x="3427087" y="1912122"/>
            <a:ext cx="2369049" cy="1523724"/>
          </a:xfrm>
          <a:prstGeom prst="rect">
            <a:avLst/>
          </a:prstGeom>
          <a:ln>
            <a:noFill/>
          </a:ln>
          <a:effectLst>
            <a:outerShdw blurRad="292100" dist="139700" dir="2700000" algn="tl" rotWithShape="0">
              <a:srgbClr val="333333">
                <a:alpha val="65000"/>
              </a:srgbClr>
            </a:outerShdw>
          </a:effectLst>
        </p:spPr>
      </p:pic>
      <p:pic>
        <p:nvPicPr>
          <p:cNvPr id="10" name="Imagen 9">
            <a:extLst>
              <a:ext uri="{FF2B5EF4-FFF2-40B4-BE49-F238E27FC236}">
                <a16:creationId xmlns:a16="http://schemas.microsoft.com/office/drawing/2014/main" id="{C92F8E69-E5BD-DD4B-9EFA-FEB3DA315172}"/>
              </a:ext>
            </a:extLst>
          </p:cNvPr>
          <p:cNvPicPr>
            <a:picLocks noChangeAspect="1"/>
          </p:cNvPicPr>
          <p:nvPr/>
        </p:nvPicPr>
        <p:blipFill>
          <a:blip r:embed="rId6"/>
          <a:stretch>
            <a:fillRect/>
          </a:stretch>
        </p:blipFill>
        <p:spPr>
          <a:xfrm>
            <a:off x="6805971" y="2766276"/>
            <a:ext cx="1961131" cy="1173626"/>
          </a:xfrm>
          <a:prstGeom prst="rect">
            <a:avLst/>
          </a:prstGeom>
          <a:ln>
            <a:noFill/>
          </a:ln>
          <a:effectLst>
            <a:outerShdw blurRad="292100" dist="139700" dir="2700000" algn="tl" rotWithShape="0">
              <a:srgbClr val="333333">
                <a:alpha val="65000"/>
              </a:srgbClr>
            </a:outerShdw>
          </a:effectLst>
        </p:spPr>
      </p:pic>
      <p:sp>
        <p:nvSpPr>
          <p:cNvPr id="11" name="Rectángulo: esquinas redondeadas 10">
            <a:extLst>
              <a:ext uri="{FF2B5EF4-FFF2-40B4-BE49-F238E27FC236}">
                <a16:creationId xmlns:a16="http://schemas.microsoft.com/office/drawing/2014/main" id="{BAF8B143-AEF9-E051-5A7A-6424CCD0F0A3}"/>
              </a:ext>
            </a:extLst>
          </p:cNvPr>
          <p:cNvSpPr/>
          <p:nvPr/>
        </p:nvSpPr>
        <p:spPr>
          <a:xfrm>
            <a:off x="179512" y="1164916"/>
            <a:ext cx="2623822" cy="3711088"/>
          </a:xfrm>
          <a:prstGeom prst="roundRect">
            <a:avLst/>
          </a:prstGeom>
          <a:noFill/>
          <a:ln>
            <a:solidFill>
              <a:srgbClr val="38C9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esquinas redondeadas 11">
            <a:extLst>
              <a:ext uri="{FF2B5EF4-FFF2-40B4-BE49-F238E27FC236}">
                <a16:creationId xmlns:a16="http://schemas.microsoft.com/office/drawing/2014/main" id="{99C1F0C1-6C18-F263-CCF4-49F14A295231}"/>
              </a:ext>
            </a:extLst>
          </p:cNvPr>
          <p:cNvSpPr/>
          <p:nvPr/>
        </p:nvSpPr>
        <p:spPr>
          <a:xfrm>
            <a:off x="6562593" y="1150216"/>
            <a:ext cx="2329887" cy="3763040"/>
          </a:xfrm>
          <a:prstGeom prst="roundRect">
            <a:avLst/>
          </a:prstGeom>
          <a:noFill/>
          <a:ln>
            <a:solidFill>
              <a:srgbClr val="38C9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esquinas redondeadas 12">
            <a:extLst>
              <a:ext uri="{FF2B5EF4-FFF2-40B4-BE49-F238E27FC236}">
                <a16:creationId xmlns:a16="http://schemas.microsoft.com/office/drawing/2014/main" id="{2930CE63-CEAE-FD67-A1C5-932CCDDFECA3}"/>
              </a:ext>
            </a:extLst>
          </p:cNvPr>
          <p:cNvSpPr/>
          <p:nvPr/>
        </p:nvSpPr>
        <p:spPr>
          <a:xfrm>
            <a:off x="2991323" y="1131590"/>
            <a:ext cx="3325052" cy="3781666"/>
          </a:xfrm>
          <a:prstGeom prst="roundRect">
            <a:avLst/>
          </a:prstGeom>
          <a:noFill/>
          <a:ln>
            <a:solidFill>
              <a:srgbClr val="38C9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Imagen 14" descr="Interfaz de usuario gráfica, Texto, Aplicación, Chat o mensaje de texto&#10;&#10;El contenido generado por IA puede ser incorrecto.">
            <a:extLst>
              <a:ext uri="{FF2B5EF4-FFF2-40B4-BE49-F238E27FC236}">
                <a16:creationId xmlns:a16="http://schemas.microsoft.com/office/drawing/2014/main" id="{CE243088-7A1E-2602-D253-78D9F3C9B9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27087" y="3548583"/>
            <a:ext cx="2350933" cy="895375"/>
          </a:xfrm>
          <a:prstGeom prst="rect">
            <a:avLst/>
          </a:prstGeom>
          <a:ln>
            <a:noFill/>
          </a:ln>
          <a:effectLst>
            <a:outerShdw blurRad="292100" dist="139700" dir="2700000" algn="tl" rotWithShape="0">
              <a:srgbClr val="333333">
                <a:alpha val="65000"/>
              </a:srgbClr>
            </a:outerShdw>
          </a:effectLst>
        </p:spPr>
      </p:pic>
      <p:sp>
        <p:nvSpPr>
          <p:cNvPr id="16" name="TextBox 6">
            <a:extLst>
              <a:ext uri="{FF2B5EF4-FFF2-40B4-BE49-F238E27FC236}">
                <a16:creationId xmlns:a16="http://schemas.microsoft.com/office/drawing/2014/main" id="{A8AEBB4B-F50D-8547-9CC7-2E4560E7B6EA}"/>
              </a:ext>
            </a:extLst>
          </p:cNvPr>
          <p:cNvSpPr txBox="1">
            <a:spLocks noChangeAspect="1"/>
          </p:cNvSpPr>
          <p:nvPr/>
        </p:nvSpPr>
        <p:spPr>
          <a:xfrm>
            <a:off x="2051720" y="186621"/>
            <a:ext cx="4572000" cy="677108"/>
          </a:xfrm>
          <a:prstGeom prst="rect">
            <a:avLst/>
          </a:prstGeom>
        </p:spPr>
        <p:txBody>
          <a:bodyPr wrap="square" lIns="0" tIns="0" rIns="0" bIns="0" rtlCol="0" anchor="t">
            <a:spAutoFit/>
          </a:bodyPr>
          <a:lstStyle/>
          <a:p>
            <a:pPr algn="ctr"/>
            <a:r>
              <a:rPr lang="es-ES_tradnl" sz="2400" b="1" i="1" err="1">
                <a:solidFill>
                  <a:srgbClr val="019EE2"/>
                </a:solidFill>
                <a:latin typeface="Poppins"/>
                <a:cs typeface="Poppins"/>
              </a:rPr>
              <a:t>Smishing</a:t>
            </a:r>
            <a:endParaRPr lang="es-ES_tradnl" sz="2400" b="1" i="1">
              <a:solidFill>
                <a:srgbClr val="019EE2"/>
              </a:solidFill>
              <a:latin typeface="Poppins"/>
              <a:cs typeface="Poppins"/>
            </a:endParaRPr>
          </a:p>
          <a:p>
            <a:pPr algn="ctr"/>
            <a:r>
              <a:rPr lang="es-ES_tradnl" sz="2000" b="1" i="1">
                <a:solidFill>
                  <a:srgbClr val="019EE2"/>
                </a:solidFill>
                <a:latin typeface="Poppins"/>
                <a:cs typeface="Poppins"/>
              </a:rPr>
              <a:t>Como detectarlo</a:t>
            </a:r>
          </a:p>
        </p:txBody>
      </p:sp>
    </p:spTree>
    <p:extLst>
      <p:ext uri="{BB962C8B-B14F-4D97-AF65-F5344CB8AC3E}">
        <p14:creationId xmlns:p14="http://schemas.microsoft.com/office/powerpoint/2010/main" val="21621519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E46C1-C0DB-E710-67FA-39632483A2EB}"/>
            </a:ext>
          </a:extLst>
        </p:cNvPr>
        <p:cNvGrpSpPr/>
        <p:nvPr/>
      </p:nvGrpSpPr>
      <p:grpSpPr>
        <a:xfrm>
          <a:off x="0" y="0"/>
          <a:ext cx="0" cy="0"/>
          <a:chOff x="0" y="0"/>
          <a:chExt cx="0" cy="0"/>
        </a:xfrm>
      </p:grpSpPr>
      <p:sp>
        <p:nvSpPr>
          <p:cNvPr id="2" name="TextBox 8">
            <a:extLst>
              <a:ext uri="{FF2B5EF4-FFF2-40B4-BE49-F238E27FC236}">
                <a16:creationId xmlns:a16="http://schemas.microsoft.com/office/drawing/2014/main" id="{5D39E65E-622A-CAF6-E61E-3BEC477702AA}"/>
              </a:ext>
            </a:extLst>
          </p:cNvPr>
          <p:cNvSpPr txBox="1"/>
          <p:nvPr/>
        </p:nvSpPr>
        <p:spPr>
          <a:xfrm>
            <a:off x="4680012" y="410493"/>
            <a:ext cx="4032448" cy="577081"/>
          </a:xfrm>
          <a:prstGeom prst="rect">
            <a:avLst/>
          </a:prstGeom>
        </p:spPr>
        <p:txBody>
          <a:bodyPr wrap="square" lIns="0" tIns="0" rIns="0" bIns="0" rtlCol="0" anchor="t">
            <a:spAutoFit/>
          </a:bodyPr>
          <a:lstStyle/>
          <a:p>
            <a:pPr algn="ctr">
              <a:lnSpc>
                <a:spcPts val="4520"/>
              </a:lnSpc>
            </a:pPr>
            <a:r>
              <a:rPr lang="es-ES_tradnl" sz="3800" b="1" i="1" spc="113" err="1">
                <a:solidFill>
                  <a:srgbClr val="019EE2"/>
                </a:solidFill>
                <a:latin typeface="Poppins"/>
                <a:cs typeface="Poppins"/>
              </a:rPr>
              <a:t>Vishing</a:t>
            </a:r>
            <a:endParaRPr lang="es-ES_tradnl" sz="3800" b="1" spc="113">
              <a:solidFill>
                <a:srgbClr val="019EE2"/>
              </a:solidFill>
              <a:latin typeface="Poppins"/>
              <a:cs typeface="Poppins"/>
            </a:endParaRPr>
          </a:p>
        </p:txBody>
      </p:sp>
      <p:pic>
        <p:nvPicPr>
          <p:cNvPr id="3" name="Imagen 2" descr="196879-OYDUDD-753.jpg">
            <a:extLst>
              <a:ext uri="{FF2B5EF4-FFF2-40B4-BE49-F238E27FC236}">
                <a16:creationId xmlns:a16="http://schemas.microsoft.com/office/drawing/2014/main" id="{5E81DD6C-E16F-27D3-E2DF-40D03A9291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516" r="9564"/>
          <a:stretch/>
        </p:blipFill>
        <p:spPr>
          <a:xfrm>
            <a:off x="0" y="5275"/>
            <a:ext cx="4385734" cy="5143500"/>
          </a:xfrm>
          <a:prstGeom prst="rect">
            <a:avLst/>
          </a:prstGeom>
        </p:spPr>
      </p:pic>
      <p:cxnSp>
        <p:nvCxnSpPr>
          <p:cNvPr id="4" name="Conector recto 3">
            <a:extLst>
              <a:ext uri="{FF2B5EF4-FFF2-40B4-BE49-F238E27FC236}">
                <a16:creationId xmlns:a16="http://schemas.microsoft.com/office/drawing/2014/main" id="{51C1FEA8-4C70-EE95-0832-4A67CA9594D9}"/>
              </a:ext>
            </a:extLst>
          </p:cNvPr>
          <p:cNvCxnSpPr/>
          <p:nvPr/>
        </p:nvCxnSpPr>
        <p:spPr>
          <a:xfrm>
            <a:off x="5364088" y="1059582"/>
            <a:ext cx="2736304" cy="0"/>
          </a:xfrm>
          <a:prstGeom prst="line">
            <a:avLst/>
          </a:prstGeom>
          <a:ln w="28575" cmpd="sng">
            <a:solidFill>
              <a:srgbClr val="019EE2"/>
            </a:solidFill>
          </a:ln>
          <a:effectLst/>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1D7118CF-022B-910B-E6A2-FC8B72AB2665}"/>
              </a:ext>
            </a:extLst>
          </p:cNvPr>
          <p:cNvSpPr txBox="1"/>
          <p:nvPr/>
        </p:nvSpPr>
        <p:spPr>
          <a:xfrm>
            <a:off x="4695694" y="1733403"/>
            <a:ext cx="4140460" cy="2350515"/>
          </a:xfrm>
          <a:prstGeom prst="rect">
            <a:avLst/>
          </a:prstGeom>
        </p:spPr>
        <p:txBody>
          <a:bodyPr wrap="square" lIns="0" tIns="0" rIns="0" bIns="0" rtlCol="0" anchor="t">
            <a:spAutoFit/>
          </a:bodyPr>
          <a:lstStyle/>
          <a:p>
            <a:pPr algn="ctr">
              <a:lnSpc>
                <a:spcPts val="2260"/>
              </a:lnSpc>
            </a:pPr>
            <a:r>
              <a:rPr lang="es-ES_tradnl" sz="1800" spc="15">
                <a:solidFill>
                  <a:srgbClr val="595959"/>
                </a:solidFill>
                <a:latin typeface="Poppins"/>
                <a:cs typeface="Poppins"/>
              </a:rPr>
              <a:t>Fraude a través de </a:t>
            </a:r>
            <a:r>
              <a:rPr lang="es-ES_tradnl" sz="1800" b="1" spc="15">
                <a:solidFill>
                  <a:srgbClr val="595959"/>
                </a:solidFill>
                <a:latin typeface="Poppins"/>
                <a:cs typeface="Poppins"/>
              </a:rPr>
              <a:t>llamadas telefónicas.</a:t>
            </a:r>
          </a:p>
          <a:p>
            <a:pPr algn="ctr">
              <a:lnSpc>
                <a:spcPts val="2260"/>
              </a:lnSpc>
            </a:pPr>
            <a:endParaRPr lang="es-ES_tradnl" sz="1800" spc="15">
              <a:solidFill>
                <a:srgbClr val="595959"/>
              </a:solidFill>
              <a:latin typeface="Poppins"/>
              <a:cs typeface="Poppins"/>
            </a:endParaRPr>
          </a:p>
          <a:p>
            <a:pPr algn="ctr">
              <a:lnSpc>
                <a:spcPts val="2260"/>
              </a:lnSpc>
            </a:pPr>
            <a:r>
              <a:rPr lang="es-ES_tradnl" sz="1600" spc="15">
                <a:solidFill>
                  <a:srgbClr val="595959"/>
                </a:solidFill>
                <a:latin typeface="Poppins"/>
                <a:cs typeface="Poppins"/>
              </a:rPr>
              <a:t>El atacante se hace pasar por una organización/persona de confianza para que la victima revele información privada, con el fin de obtener un beneficio económico.</a:t>
            </a:r>
          </a:p>
        </p:txBody>
      </p:sp>
    </p:spTree>
    <p:extLst>
      <p:ext uri="{BB962C8B-B14F-4D97-AF65-F5344CB8AC3E}">
        <p14:creationId xmlns:p14="http://schemas.microsoft.com/office/powerpoint/2010/main" val="13000028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C197B-58BC-E0CB-A9D6-03287A80D199}"/>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768CAC8B-2788-ED49-AFE7-0E39D958AD9B}"/>
              </a:ext>
            </a:extLst>
          </p:cNvPr>
          <p:cNvSpPr txBox="1">
            <a:spLocks noChangeAspect="1"/>
          </p:cNvSpPr>
          <p:nvPr/>
        </p:nvSpPr>
        <p:spPr>
          <a:xfrm>
            <a:off x="1763688" y="186621"/>
            <a:ext cx="5400600" cy="677108"/>
          </a:xfrm>
          <a:prstGeom prst="rect">
            <a:avLst/>
          </a:prstGeom>
        </p:spPr>
        <p:txBody>
          <a:bodyPr wrap="square" lIns="0" tIns="0" rIns="0" bIns="0" rtlCol="0" anchor="t">
            <a:spAutoFit/>
          </a:bodyPr>
          <a:lstStyle/>
          <a:p>
            <a:pPr algn="ctr"/>
            <a:r>
              <a:rPr lang="es-ES_tradnl" sz="2400" b="1" i="1" err="1">
                <a:solidFill>
                  <a:srgbClr val="019EE2"/>
                </a:solidFill>
                <a:latin typeface="Poppins"/>
                <a:cs typeface="Poppins"/>
              </a:rPr>
              <a:t>Vishing</a:t>
            </a:r>
            <a:endParaRPr lang="es-ES_tradnl" sz="2400" b="1" i="1">
              <a:solidFill>
                <a:srgbClr val="019EE2"/>
              </a:solidFill>
              <a:latin typeface="Poppins"/>
              <a:cs typeface="Poppins"/>
            </a:endParaRPr>
          </a:p>
          <a:p>
            <a:pPr algn="ctr"/>
            <a:r>
              <a:rPr lang="es-ES_tradnl" sz="2000" b="1" i="1">
                <a:solidFill>
                  <a:srgbClr val="019EE2"/>
                </a:solidFill>
                <a:latin typeface="Poppins"/>
                <a:cs typeface="Poppins"/>
              </a:rPr>
              <a:t>Algunos ejemplos</a:t>
            </a:r>
          </a:p>
        </p:txBody>
      </p:sp>
      <p:pic>
        <p:nvPicPr>
          <p:cNvPr id="8" name="Imagen 7" descr="Hucha sobre fondo blanco">
            <a:extLst>
              <a:ext uri="{FF2B5EF4-FFF2-40B4-BE49-F238E27FC236}">
                <a16:creationId xmlns:a16="http://schemas.microsoft.com/office/drawing/2014/main" id="{5B377A67-6FE3-2848-B544-CE68F9C6FC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531" y="1131589"/>
            <a:ext cx="1038800" cy="1038800"/>
          </a:xfrm>
          <a:prstGeom prst="rect">
            <a:avLst/>
          </a:prstGeom>
        </p:spPr>
      </p:pic>
      <p:pic>
        <p:nvPicPr>
          <p:cNvPr id="13" name="Imagen 12">
            <a:extLst>
              <a:ext uri="{FF2B5EF4-FFF2-40B4-BE49-F238E27FC236}">
                <a16:creationId xmlns:a16="http://schemas.microsoft.com/office/drawing/2014/main" id="{95ED54F6-D217-A341-8B5B-311F0717B6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3561" y="1025139"/>
            <a:ext cx="792088" cy="997321"/>
          </a:xfrm>
          <a:prstGeom prst="rect">
            <a:avLst/>
          </a:prstGeom>
        </p:spPr>
      </p:pic>
      <p:pic>
        <p:nvPicPr>
          <p:cNvPr id="17" name="Imagen 16" descr="Monedas de oro en pilas">
            <a:extLst>
              <a:ext uri="{FF2B5EF4-FFF2-40B4-BE49-F238E27FC236}">
                <a16:creationId xmlns:a16="http://schemas.microsoft.com/office/drawing/2014/main" id="{9286B7F7-6275-8144-B710-680EAB0F13B5}"/>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671900" y="972309"/>
            <a:ext cx="1584176" cy="1357361"/>
          </a:xfrm>
          <a:prstGeom prst="rect">
            <a:avLst/>
          </a:prstGeom>
        </p:spPr>
      </p:pic>
      <p:pic>
        <p:nvPicPr>
          <p:cNvPr id="19" name="Imagen 18" descr="Icono&#10;&#10;El contenido generado por IA puede ser incorrecto.">
            <a:extLst>
              <a:ext uri="{FF2B5EF4-FFF2-40B4-BE49-F238E27FC236}">
                <a16:creationId xmlns:a16="http://schemas.microsoft.com/office/drawing/2014/main" id="{B8AEC9AB-57CF-7E40-9BD7-4BBDC50A36D3}"/>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652120" y="1152005"/>
            <a:ext cx="1109871" cy="976903"/>
          </a:xfrm>
          <a:prstGeom prst="rect">
            <a:avLst/>
          </a:prstGeom>
        </p:spPr>
      </p:pic>
      <p:pic>
        <p:nvPicPr>
          <p:cNvPr id="20" name="Imagen 19" descr="Logotipo de seguridad en negro y amarillo">
            <a:extLst>
              <a:ext uri="{FF2B5EF4-FFF2-40B4-BE49-F238E27FC236}">
                <a16:creationId xmlns:a16="http://schemas.microsoft.com/office/drawing/2014/main" id="{D4AF6966-3F0E-2545-B8EF-48E7BDFC5201}"/>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122406" y="1003157"/>
            <a:ext cx="1989575" cy="1326513"/>
          </a:xfrm>
          <a:prstGeom prst="rect">
            <a:avLst/>
          </a:prstGeom>
        </p:spPr>
      </p:pic>
      <p:sp>
        <p:nvSpPr>
          <p:cNvPr id="21" name="CuadroTexto 20">
            <a:extLst>
              <a:ext uri="{FF2B5EF4-FFF2-40B4-BE49-F238E27FC236}">
                <a16:creationId xmlns:a16="http://schemas.microsoft.com/office/drawing/2014/main" id="{5AE59940-ADE4-F34B-84DB-F06F70F568F1}"/>
              </a:ext>
            </a:extLst>
          </p:cNvPr>
          <p:cNvSpPr txBox="1"/>
          <p:nvPr/>
        </p:nvSpPr>
        <p:spPr>
          <a:xfrm>
            <a:off x="413359" y="2171465"/>
            <a:ext cx="1065997" cy="584775"/>
          </a:xfrm>
          <a:prstGeom prst="rect">
            <a:avLst/>
          </a:prstGeom>
          <a:noFill/>
        </p:spPr>
        <p:txBody>
          <a:bodyPr wrap="none" rtlCol="0">
            <a:spAutoFit/>
          </a:bodyPr>
          <a:lstStyle/>
          <a:p>
            <a:pPr algn="ctr"/>
            <a:r>
              <a:rPr lang="es-ES" sz="1600" b="1" dirty="0"/>
              <a:t>Entidades </a:t>
            </a:r>
          </a:p>
          <a:p>
            <a:pPr algn="ctr"/>
            <a:r>
              <a:rPr lang="es-ES" sz="1600" b="1" dirty="0"/>
              <a:t>Bancarias</a:t>
            </a:r>
          </a:p>
        </p:txBody>
      </p:sp>
      <p:sp>
        <p:nvSpPr>
          <p:cNvPr id="22" name="CuadroTexto 21">
            <a:extLst>
              <a:ext uri="{FF2B5EF4-FFF2-40B4-BE49-F238E27FC236}">
                <a16:creationId xmlns:a16="http://schemas.microsoft.com/office/drawing/2014/main" id="{E9C2C727-492A-5747-9FB6-F61818A2FC85}"/>
              </a:ext>
            </a:extLst>
          </p:cNvPr>
          <p:cNvSpPr txBox="1"/>
          <p:nvPr/>
        </p:nvSpPr>
        <p:spPr>
          <a:xfrm>
            <a:off x="7093163" y="2128908"/>
            <a:ext cx="2048061" cy="584775"/>
          </a:xfrm>
          <a:prstGeom prst="rect">
            <a:avLst/>
          </a:prstGeom>
          <a:noFill/>
        </p:spPr>
        <p:txBody>
          <a:bodyPr wrap="none" rtlCol="0">
            <a:spAutoFit/>
          </a:bodyPr>
          <a:lstStyle/>
          <a:p>
            <a:pPr algn="ctr"/>
            <a:r>
              <a:rPr lang="es-ES" sz="1600" b="1" dirty="0"/>
              <a:t>Empresas de </a:t>
            </a:r>
          </a:p>
          <a:p>
            <a:pPr algn="ctr"/>
            <a:r>
              <a:rPr lang="es-ES" sz="1600" b="1" dirty="0"/>
              <a:t>seguridad informática</a:t>
            </a:r>
          </a:p>
        </p:txBody>
      </p:sp>
      <p:sp>
        <p:nvSpPr>
          <p:cNvPr id="23" name="CuadroTexto 22">
            <a:extLst>
              <a:ext uri="{FF2B5EF4-FFF2-40B4-BE49-F238E27FC236}">
                <a16:creationId xmlns:a16="http://schemas.microsoft.com/office/drawing/2014/main" id="{421A3CC8-F240-4D49-B38E-07E3F6B8E589}"/>
              </a:ext>
            </a:extLst>
          </p:cNvPr>
          <p:cNvSpPr txBox="1"/>
          <p:nvPr/>
        </p:nvSpPr>
        <p:spPr>
          <a:xfrm>
            <a:off x="5660239" y="2170389"/>
            <a:ext cx="1093633" cy="584775"/>
          </a:xfrm>
          <a:prstGeom prst="rect">
            <a:avLst/>
          </a:prstGeom>
          <a:noFill/>
        </p:spPr>
        <p:txBody>
          <a:bodyPr wrap="none" rtlCol="0">
            <a:spAutoFit/>
          </a:bodyPr>
          <a:lstStyle/>
          <a:p>
            <a:pPr algn="just"/>
            <a:r>
              <a:rPr lang="es-ES" sz="1600" b="1" dirty="0"/>
              <a:t>Familiares </a:t>
            </a:r>
          </a:p>
          <a:p>
            <a:pPr algn="just"/>
            <a:r>
              <a:rPr lang="es-ES" sz="1600" b="1" dirty="0"/>
              <a:t>en apuros</a:t>
            </a:r>
          </a:p>
        </p:txBody>
      </p:sp>
      <p:sp>
        <p:nvSpPr>
          <p:cNvPr id="24" name="CuadroTexto 23">
            <a:extLst>
              <a:ext uri="{FF2B5EF4-FFF2-40B4-BE49-F238E27FC236}">
                <a16:creationId xmlns:a16="http://schemas.microsoft.com/office/drawing/2014/main" id="{75B02CB1-5891-B340-8C95-CBCDC49623D8}"/>
              </a:ext>
            </a:extLst>
          </p:cNvPr>
          <p:cNvSpPr txBox="1"/>
          <p:nvPr/>
        </p:nvSpPr>
        <p:spPr>
          <a:xfrm>
            <a:off x="3851577" y="2170389"/>
            <a:ext cx="1224822" cy="584775"/>
          </a:xfrm>
          <a:prstGeom prst="rect">
            <a:avLst/>
          </a:prstGeom>
          <a:noFill/>
        </p:spPr>
        <p:txBody>
          <a:bodyPr wrap="none" rtlCol="0">
            <a:spAutoFit/>
          </a:bodyPr>
          <a:lstStyle/>
          <a:p>
            <a:pPr algn="ctr"/>
            <a:r>
              <a:rPr lang="es-ES" sz="1600" b="1" dirty="0"/>
              <a:t>Préstamos e</a:t>
            </a:r>
          </a:p>
          <a:p>
            <a:pPr algn="ctr"/>
            <a:r>
              <a:rPr lang="es-ES" sz="1600" b="1" dirty="0"/>
              <a:t>inversiones</a:t>
            </a:r>
          </a:p>
        </p:txBody>
      </p:sp>
      <p:sp>
        <p:nvSpPr>
          <p:cNvPr id="25" name="CuadroTexto 24">
            <a:extLst>
              <a:ext uri="{FF2B5EF4-FFF2-40B4-BE49-F238E27FC236}">
                <a16:creationId xmlns:a16="http://schemas.microsoft.com/office/drawing/2014/main" id="{77F8BAFC-4864-8E4D-8B59-DBB6F13B48C2}"/>
              </a:ext>
            </a:extLst>
          </p:cNvPr>
          <p:cNvSpPr txBox="1"/>
          <p:nvPr/>
        </p:nvSpPr>
        <p:spPr>
          <a:xfrm>
            <a:off x="2122380" y="2170389"/>
            <a:ext cx="1172116" cy="584775"/>
          </a:xfrm>
          <a:prstGeom prst="rect">
            <a:avLst/>
          </a:prstGeom>
          <a:noFill/>
        </p:spPr>
        <p:txBody>
          <a:bodyPr wrap="none" rtlCol="0">
            <a:spAutoFit/>
          </a:bodyPr>
          <a:lstStyle/>
          <a:p>
            <a:pPr algn="ctr"/>
            <a:r>
              <a:rPr lang="es-ES" sz="1600" b="1" dirty="0"/>
              <a:t>Compañías </a:t>
            </a:r>
          </a:p>
          <a:p>
            <a:pPr algn="ctr"/>
            <a:r>
              <a:rPr lang="es-ES" sz="1600" b="1" dirty="0"/>
              <a:t>suministros</a:t>
            </a:r>
          </a:p>
        </p:txBody>
      </p:sp>
      <p:sp>
        <p:nvSpPr>
          <p:cNvPr id="14" name="TextBox 6">
            <a:extLst>
              <a:ext uri="{FF2B5EF4-FFF2-40B4-BE49-F238E27FC236}">
                <a16:creationId xmlns:a16="http://schemas.microsoft.com/office/drawing/2014/main" id="{906F9503-3199-104D-BF9B-4BD0B9C5F169}"/>
              </a:ext>
            </a:extLst>
          </p:cNvPr>
          <p:cNvSpPr txBox="1">
            <a:spLocks noChangeAspect="1"/>
          </p:cNvSpPr>
          <p:nvPr/>
        </p:nvSpPr>
        <p:spPr>
          <a:xfrm>
            <a:off x="1689474" y="2813831"/>
            <a:ext cx="5400600" cy="307777"/>
          </a:xfrm>
          <a:prstGeom prst="rect">
            <a:avLst/>
          </a:prstGeom>
        </p:spPr>
        <p:txBody>
          <a:bodyPr wrap="square" lIns="0" tIns="0" rIns="0" bIns="0" rtlCol="0" anchor="t">
            <a:spAutoFit/>
          </a:bodyPr>
          <a:lstStyle/>
          <a:p>
            <a:pPr algn="ctr"/>
            <a:r>
              <a:rPr lang="es-ES_tradnl" sz="2000" b="1" i="1">
                <a:solidFill>
                  <a:srgbClr val="019EE2"/>
                </a:solidFill>
                <a:latin typeface="Poppins"/>
                <a:cs typeface="Poppins"/>
              </a:rPr>
              <a:t>¿Como lo hacen?</a:t>
            </a:r>
          </a:p>
        </p:txBody>
      </p:sp>
      <p:sp>
        <p:nvSpPr>
          <p:cNvPr id="2" name="CuadroTexto 1">
            <a:extLst>
              <a:ext uri="{FF2B5EF4-FFF2-40B4-BE49-F238E27FC236}">
                <a16:creationId xmlns:a16="http://schemas.microsoft.com/office/drawing/2014/main" id="{6A2463F4-1886-B944-858B-3AF58AF5E7CB}"/>
              </a:ext>
            </a:extLst>
          </p:cNvPr>
          <p:cNvSpPr txBox="1"/>
          <p:nvPr/>
        </p:nvSpPr>
        <p:spPr>
          <a:xfrm>
            <a:off x="425531" y="3363838"/>
            <a:ext cx="1759045" cy="646331"/>
          </a:xfrm>
          <a:prstGeom prst="rect">
            <a:avLst/>
          </a:prstGeom>
          <a:noFill/>
          <a:ln w="25400">
            <a:solidFill>
              <a:schemeClr val="accent1"/>
            </a:solidFill>
          </a:ln>
        </p:spPr>
        <p:txBody>
          <a:bodyPr wrap="square" rtlCol="0">
            <a:spAutoFit/>
          </a:bodyPr>
          <a:lstStyle/>
          <a:p>
            <a:pPr algn="ctr"/>
            <a:r>
              <a:rPr lang="es-ES" sz="1800" dirty="0"/>
              <a:t>Suplantación identidad</a:t>
            </a:r>
          </a:p>
        </p:txBody>
      </p:sp>
      <p:sp>
        <p:nvSpPr>
          <p:cNvPr id="15" name="CuadroTexto 14">
            <a:extLst>
              <a:ext uri="{FF2B5EF4-FFF2-40B4-BE49-F238E27FC236}">
                <a16:creationId xmlns:a16="http://schemas.microsoft.com/office/drawing/2014/main" id="{2708669F-922D-524A-91DD-B52204F367A3}"/>
              </a:ext>
            </a:extLst>
          </p:cNvPr>
          <p:cNvSpPr txBox="1"/>
          <p:nvPr/>
        </p:nvSpPr>
        <p:spPr>
          <a:xfrm>
            <a:off x="4785453" y="3363838"/>
            <a:ext cx="1759045" cy="646331"/>
          </a:xfrm>
          <a:prstGeom prst="rect">
            <a:avLst/>
          </a:prstGeom>
          <a:noFill/>
          <a:ln w="25400">
            <a:solidFill>
              <a:schemeClr val="accent1"/>
            </a:solidFill>
          </a:ln>
        </p:spPr>
        <p:txBody>
          <a:bodyPr wrap="square" rtlCol="0">
            <a:spAutoFit/>
          </a:bodyPr>
          <a:lstStyle/>
          <a:p>
            <a:pPr algn="ctr"/>
            <a:r>
              <a:rPr lang="es-ES" sz="1800" dirty="0"/>
              <a:t>Generan </a:t>
            </a:r>
          </a:p>
          <a:p>
            <a:pPr algn="ctr"/>
            <a:r>
              <a:rPr lang="es-ES" sz="1800" dirty="0"/>
              <a:t>confianza</a:t>
            </a:r>
          </a:p>
        </p:txBody>
      </p:sp>
      <p:sp>
        <p:nvSpPr>
          <p:cNvPr id="16" name="CuadroTexto 15">
            <a:extLst>
              <a:ext uri="{FF2B5EF4-FFF2-40B4-BE49-F238E27FC236}">
                <a16:creationId xmlns:a16="http://schemas.microsoft.com/office/drawing/2014/main" id="{3CB50A22-A8D9-6E46-9C8D-F58CC4A03E99}"/>
              </a:ext>
            </a:extLst>
          </p:cNvPr>
          <p:cNvSpPr txBox="1"/>
          <p:nvPr/>
        </p:nvSpPr>
        <p:spPr>
          <a:xfrm>
            <a:off x="2599504" y="3363838"/>
            <a:ext cx="1759045" cy="646331"/>
          </a:xfrm>
          <a:prstGeom prst="rect">
            <a:avLst/>
          </a:prstGeom>
          <a:noFill/>
          <a:ln w="25400">
            <a:solidFill>
              <a:schemeClr val="accent1"/>
            </a:solidFill>
          </a:ln>
        </p:spPr>
        <p:txBody>
          <a:bodyPr wrap="square" rtlCol="0">
            <a:spAutoFit/>
          </a:bodyPr>
          <a:lstStyle/>
          <a:p>
            <a:pPr algn="ctr"/>
            <a:r>
              <a:rPr lang="es-ES" sz="1800" dirty="0"/>
              <a:t>Facilitan </a:t>
            </a:r>
          </a:p>
          <a:p>
            <a:pPr algn="ctr"/>
            <a:r>
              <a:rPr lang="es-ES" sz="1800" dirty="0"/>
              <a:t>datos</a:t>
            </a:r>
          </a:p>
        </p:txBody>
      </p:sp>
      <p:sp>
        <p:nvSpPr>
          <p:cNvPr id="18" name="CuadroTexto 17">
            <a:extLst>
              <a:ext uri="{FF2B5EF4-FFF2-40B4-BE49-F238E27FC236}">
                <a16:creationId xmlns:a16="http://schemas.microsoft.com/office/drawing/2014/main" id="{7335E4E0-541F-8643-ADBF-076A56043398}"/>
              </a:ext>
            </a:extLst>
          </p:cNvPr>
          <p:cNvSpPr txBox="1"/>
          <p:nvPr/>
        </p:nvSpPr>
        <p:spPr>
          <a:xfrm>
            <a:off x="7090074" y="3363838"/>
            <a:ext cx="1759045" cy="646331"/>
          </a:xfrm>
          <a:prstGeom prst="rect">
            <a:avLst/>
          </a:prstGeom>
          <a:noFill/>
          <a:ln w="25400">
            <a:solidFill>
              <a:schemeClr val="accent1"/>
            </a:solidFill>
          </a:ln>
        </p:spPr>
        <p:txBody>
          <a:bodyPr wrap="square" rtlCol="0">
            <a:spAutoFit/>
          </a:bodyPr>
          <a:lstStyle/>
          <a:p>
            <a:pPr algn="ctr"/>
            <a:r>
              <a:rPr lang="es-ES" sz="1800" dirty="0"/>
              <a:t>Obtienen </a:t>
            </a:r>
          </a:p>
          <a:p>
            <a:pPr algn="ctr"/>
            <a:r>
              <a:rPr lang="es-ES" sz="1800" dirty="0"/>
              <a:t>datos sensibles</a:t>
            </a:r>
          </a:p>
        </p:txBody>
      </p:sp>
      <p:sp>
        <p:nvSpPr>
          <p:cNvPr id="3" name="Flecha derecha 2">
            <a:extLst>
              <a:ext uri="{FF2B5EF4-FFF2-40B4-BE49-F238E27FC236}">
                <a16:creationId xmlns:a16="http://schemas.microsoft.com/office/drawing/2014/main" id="{C3AC08A8-23A3-FC49-B99A-6DB68DE25C23}"/>
              </a:ext>
            </a:extLst>
          </p:cNvPr>
          <p:cNvSpPr/>
          <p:nvPr/>
        </p:nvSpPr>
        <p:spPr>
          <a:xfrm>
            <a:off x="2303561" y="3551190"/>
            <a:ext cx="242415" cy="1601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Flecha derecha 26">
            <a:extLst>
              <a:ext uri="{FF2B5EF4-FFF2-40B4-BE49-F238E27FC236}">
                <a16:creationId xmlns:a16="http://schemas.microsoft.com/office/drawing/2014/main" id="{E8323648-E7EA-CA4A-9C39-2B523A687A8B}"/>
              </a:ext>
            </a:extLst>
          </p:cNvPr>
          <p:cNvSpPr/>
          <p:nvPr/>
        </p:nvSpPr>
        <p:spPr>
          <a:xfrm>
            <a:off x="6672449" y="3551190"/>
            <a:ext cx="242415" cy="1601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Flecha derecha 27">
            <a:extLst>
              <a:ext uri="{FF2B5EF4-FFF2-40B4-BE49-F238E27FC236}">
                <a16:creationId xmlns:a16="http://schemas.microsoft.com/office/drawing/2014/main" id="{686AAB22-D9FC-454C-B728-35372F04C380}"/>
              </a:ext>
            </a:extLst>
          </p:cNvPr>
          <p:cNvSpPr/>
          <p:nvPr/>
        </p:nvSpPr>
        <p:spPr>
          <a:xfrm>
            <a:off x="4423791" y="3560738"/>
            <a:ext cx="242415" cy="1601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CuadroTexto 3">
            <a:extLst>
              <a:ext uri="{FF2B5EF4-FFF2-40B4-BE49-F238E27FC236}">
                <a16:creationId xmlns:a16="http://schemas.microsoft.com/office/drawing/2014/main" id="{1B128640-4C6C-1A4F-87D1-BEC1495EC798}"/>
              </a:ext>
            </a:extLst>
          </p:cNvPr>
          <p:cNvSpPr txBox="1"/>
          <p:nvPr/>
        </p:nvSpPr>
        <p:spPr>
          <a:xfrm>
            <a:off x="35496" y="4515966"/>
            <a:ext cx="9105728" cy="400110"/>
          </a:xfrm>
          <a:prstGeom prst="rect">
            <a:avLst/>
          </a:prstGeom>
          <a:noFill/>
        </p:spPr>
        <p:txBody>
          <a:bodyPr wrap="square" rtlCol="0">
            <a:spAutoFit/>
          </a:bodyPr>
          <a:lstStyle/>
          <a:p>
            <a:pPr algn="ctr"/>
            <a:r>
              <a:rPr lang="es-ES" sz="2000" b="1" dirty="0">
                <a:solidFill>
                  <a:srgbClr val="FF0000"/>
                </a:solidFill>
              </a:rPr>
              <a:t>Nunca facilitemos información confidencial sobre claves y contraseñas.</a:t>
            </a:r>
          </a:p>
        </p:txBody>
      </p:sp>
    </p:spTree>
    <p:extLst>
      <p:ext uri="{BB962C8B-B14F-4D97-AF65-F5344CB8AC3E}">
        <p14:creationId xmlns:p14="http://schemas.microsoft.com/office/powerpoint/2010/main" val="4048131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C197B-58BC-E0CB-A9D6-03287A80D199}"/>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768CAC8B-2788-ED49-AFE7-0E39D958AD9B}"/>
              </a:ext>
            </a:extLst>
          </p:cNvPr>
          <p:cNvSpPr txBox="1">
            <a:spLocks noChangeAspect="1"/>
          </p:cNvSpPr>
          <p:nvPr/>
        </p:nvSpPr>
        <p:spPr>
          <a:xfrm>
            <a:off x="1763688" y="186621"/>
            <a:ext cx="5400600" cy="369332"/>
          </a:xfrm>
          <a:prstGeom prst="rect">
            <a:avLst/>
          </a:prstGeom>
        </p:spPr>
        <p:txBody>
          <a:bodyPr wrap="square" lIns="0" tIns="0" rIns="0" bIns="0" rtlCol="0" anchor="t">
            <a:spAutoFit/>
          </a:bodyPr>
          <a:lstStyle/>
          <a:p>
            <a:pPr algn="ctr"/>
            <a:r>
              <a:rPr lang="es-ES_tradnl" sz="2400" b="1" i="1" err="1">
                <a:solidFill>
                  <a:srgbClr val="019EE2"/>
                </a:solidFill>
                <a:latin typeface="Poppins"/>
                <a:cs typeface="Poppins"/>
              </a:rPr>
              <a:t>Vishing</a:t>
            </a:r>
            <a:endParaRPr lang="es-ES_tradnl" sz="2400" b="1" i="1">
              <a:solidFill>
                <a:srgbClr val="019EE2"/>
              </a:solidFill>
              <a:latin typeface="Poppins"/>
              <a:cs typeface="Poppins"/>
            </a:endParaRPr>
          </a:p>
        </p:txBody>
      </p:sp>
      <p:sp>
        <p:nvSpPr>
          <p:cNvPr id="4" name="CuadroTexto 3">
            <a:extLst>
              <a:ext uri="{FF2B5EF4-FFF2-40B4-BE49-F238E27FC236}">
                <a16:creationId xmlns:a16="http://schemas.microsoft.com/office/drawing/2014/main" id="{1B128640-4C6C-1A4F-87D1-BEC1495EC798}"/>
              </a:ext>
            </a:extLst>
          </p:cNvPr>
          <p:cNvSpPr txBox="1"/>
          <p:nvPr/>
        </p:nvSpPr>
        <p:spPr>
          <a:xfrm>
            <a:off x="425531" y="4515966"/>
            <a:ext cx="8423588" cy="400110"/>
          </a:xfrm>
          <a:prstGeom prst="rect">
            <a:avLst/>
          </a:prstGeom>
          <a:noFill/>
        </p:spPr>
        <p:txBody>
          <a:bodyPr wrap="square" rtlCol="0">
            <a:spAutoFit/>
          </a:bodyPr>
          <a:lstStyle/>
          <a:p>
            <a:pPr algn="ctr"/>
            <a:r>
              <a:rPr lang="es-ES" sz="2000" b="1" dirty="0">
                <a:solidFill>
                  <a:srgbClr val="FF0000"/>
                </a:solidFill>
              </a:rPr>
              <a:t>Nunca facilitemos información confidencial sobre claves y contraseñas.</a:t>
            </a:r>
          </a:p>
        </p:txBody>
      </p:sp>
      <p:sp>
        <p:nvSpPr>
          <p:cNvPr id="5" name="CuadroTexto 4">
            <a:extLst>
              <a:ext uri="{FF2B5EF4-FFF2-40B4-BE49-F238E27FC236}">
                <a16:creationId xmlns:a16="http://schemas.microsoft.com/office/drawing/2014/main" id="{FF5A92E1-31A3-1645-8C90-E24FCAAB4060}"/>
              </a:ext>
            </a:extLst>
          </p:cNvPr>
          <p:cNvSpPr txBox="1"/>
          <p:nvPr/>
        </p:nvSpPr>
        <p:spPr>
          <a:xfrm>
            <a:off x="251520" y="607309"/>
            <a:ext cx="3168352" cy="400110"/>
          </a:xfrm>
          <a:prstGeom prst="rect">
            <a:avLst/>
          </a:prstGeom>
          <a:noFill/>
        </p:spPr>
        <p:txBody>
          <a:bodyPr wrap="square" rtlCol="0">
            <a:spAutoFit/>
          </a:bodyPr>
          <a:lstStyle/>
          <a:p>
            <a:pPr algn="ctr"/>
            <a:r>
              <a:rPr lang="es-ES" sz="2000" u="sng">
                <a:solidFill>
                  <a:srgbClr val="0070C0"/>
                </a:solidFill>
              </a:rPr>
              <a:t>Ejemplo Entidad financiera</a:t>
            </a:r>
          </a:p>
        </p:txBody>
      </p:sp>
      <p:pic>
        <p:nvPicPr>
          <p:cNvPr id="26" name="Imagen 25">
            <a:hlinkClick r:id="" action="ppaction://noaction" highlightClick="1"/>
            <a:extLst>
              <a:ext uri="{FF2B5EF4-FFF2-40B4-BE49-F238E27FC236}">
                <a16:creationId xmlns:a16="http://schemas.microsoft.com/office/drawing/2014/main" id="{24B409F0-07C6-A440-87B4-BD5652AEBBEC}"/>
              </a:ext>
            </a:extLst>
          </p:cNvPr>
          <p:cNvPicPr>
            <a:picLocks noChangeAspect="1"/>
          </p:cNvPicPr>
          <p:nvPr/>
        </p:nvPicPr>
        <p:blipFill>
          <a:blip r:embed="rId3"/>
          <a:stretch>
            <a:fillRect/>
          </a:stretch>
        </p:blipFill>
        <p:spPr>
          <a:xfrm>
            <a:off x="323528" y="1228020"/>
            <a:ext cx="3024336" cy="3088913"/>
          </a:xfrm>
          <a:prstGeom prst="rect">
            <a:avLst/>
          </a:prstGeom>
        </p:spPr>
      </p:pic>
      <p:sp>
        <p:nvSpPr>
          <p:cNvPr id="29" name="CuadroTexto 28">
            <a:extLst>
              <a:ext uri="{FF2B5EF4-FFF2-40B4-BE49-F238E27FC236}">
                <a16:creationId xmlns:a16="http://schemas.microsoft.com/office/drawing/2014/main" id="{B7885B3D-9AA4-6F47-AF6F-06DD8AD310AF}"/>
              </a:ext>
            </a:extLst>
          </p:cNvPr>
          <p:cNvSpPr txBox="1"/>
          <p:nvPr/>
        </p:nvSpPr>
        <p:spPr>
          <a:xfrm>
            <a:off x="5148065" y="607309"/>
            <a:ext cx="3288045" cy="400110"/>
          </a:xfrm>
          <a:prstGeom prst="rect">
            <a:avLst/>
          </a:prstGeom>
          <a:noFill/>
        </p:spPr>
        <p:txBody>
          <a:bodyPr wrap="square" rtlCol="0">
            <a:spAutoFit/>
          </a:bodyPr>
          <a:lstStyle/>
          <a:p>
            <a:pPr algn="ctr"/>
            <a:r>
              <a:rPr lang="es-ES" sz="2000" u="sng">
                <a:solidFill>
                  <a:srgbClr val="0070C0"/>
                </a:solidFill>
              </a:rPr>
              <a:t>Ejemplo “Familiar en apuros”</a:t>
            </a:r>
          </a:p>
        </p:txBody>
      </p:sp>
      <p:cxnSp>
        <p:nvCxnSpPr>
          <p:cNvPr id="9" name="Conector recto 8">
            <a:extLst>
              <a:ext uri="{FF2B5EF4-FFF2-40B4-BE49-F238E27FC236}">
                <a16:creationId xmlns:a16="http://schemas.microsoft.com/office/drawing/2014/main" id="{9000A03D-6C04-964A-83E9-821AD45FE278}"/>
              </a:ext>
            </a:extLst>
          </p:cNvPr>
          <p:cNvCxnSpPr/>
          <p:nvPr/>
        </p:nvCxnSpPr>
        <p:spPr>
          <a:xfrm>
            <a:off x="3995936" y="1197501"/>
            <a:ext cx="0" cy="3119432"/>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8" name="Imagen 7">
            <a:extLst>
              <a:ext uri="{FF2B5EF4-FFF2-40B4-BE49-F238E27FC236}">
                <a16:creationId xmlns:a16="http://schemas.microsoft.com/office/drawing/2014/main" id="{8563F00B-DE29-DF4A-93DD-D3D5FFFF46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9879" y="2089574"/>
            <a:ext cx="1968500" cy="2505071"/>
          </a:xfrm>
          <a:prstGeom prst="rect">
            <a:avLst/>
          </a:prstGeom>
        </p:spPr>
      </p:pic>
      <p:pic>
        <p:nvPicPr>
          <p:cNvPr id="11" name="Imagen 10">
            <a:extLst>
              <a:ext uri="{FF2B5EF4-FFF2-40B4-BE49-F238E27FC236}">
                <a16:creationId xmlns:a16="http://schemas.microsoft.com/office/drawing/2014/main" id="{3651A2EF-EEC1-CE4E-9541-B89C91E6F4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1960" y="1336430"/>
            <a:ext cx="2066330" cy="3291830"/>
          </a:xfrm>
          <a:prstGeom prst="rect">
            <a:avLst/>
          </a:prstGeom>
        </p:spPr>
      </p:pic>
      <p:pic>
        <p:nvPicPr>
          <p:cNvPr id="14" name="Imagen 13">
            <a:extLst>
              <a:ext uri="{FF2B5EF4-FFF2-40B4-BE49-F238E27FC236}">
                <a16:creationId xmlns:a16="http://schemas.microsoft.com/office/drawing/2014/main" id="{487252D8-995D-B242-93F0-FBD8A842EA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9050" y="943369"/>
            <a:ext cx="1870159" cy="1237906"/>
          </a:xfrm>
          <a:prstGeom prst="rect">
            <a:avLst/>
          </a:prstGeom>
        </p:spPr>
      </p:pic>
    </p:spTree>
    <p:extLst>
      <p:ext uri="{BB962C8B-B14F-4D97-AF65-F5344CB8AC3E}">
        <p14:creationId xmlns:p14="http://schemas.microsoft.com/office/powerpoint/2010/main" val="40330333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E46C1-C0DB-E710-67FA-39632483A2EB}"/>
            </a:ext>
          </a:extLst>
        </p:cNvPr>
        <p:cNvGrpSpPr/>
        <p:nvPr/>
      </p:nvGrpSpPr>
      <p:grpSpPr>
        <a:xfrm>
          <a:off x="0" y="0"/>
          <a:ext cx="0" cy="0"/>
          <a:chOff x="0" y="0"/>
          <a:chExt cx="0" cy="0"/>
        </a:xfrm>
      </p:grpSpPr>
      <p:sp>
        <p:nvSpPr>
          <p:cNvPr id="2" name="TextBox 8">
            <a:extLst>
              <a:ext uri="{FF2B5EF4-FFF2-40B4-BE49-F238E27FC236}">
                <a16:creationId xmlns:a16="http://schemas.microsoft.com/office/drawing/2014/main" id="{5D39E65E-622A-CAF6-E61E-3BEC477702AA}"/>
              </a:ext>
            </a:extLst>
          </p:cNvPr>
          <p:cNvSpPr txBox="1"/>
          <p:nvPr/>
        </p:nvSpPr>
        <p:spPr>
          <a:xfrm>
            <a:off x="4680012" y="410493"/>
            <a:ext cx="4032448" cy="577081"/>
          </a:xfrm>
          <a:prstGeom prst="rect">
            <a:avLst/>
          </a:prstGeom>
        </p:spPr>
        <p:txBody>
          <a:bodyPr wrap="square" lIns="0" tIns="0" rIns="0" bIns="0" rtlCol="0" anchor="t">
            <a:spAutoFit/>
          </a:bodyPr>
          <a:lstStyle/>
          <a:p>
            <a:pPr algn="ctr">
              <a:lnSpc>
                <a:spcPts val="4520"/>
              </a:lnSpc>
            </a:pPr>
            <a:r>
              <a:rPr lang="es-ES_tradnl" sz="3800" b="1" i="1" spc="113" dirty="0" err="1">
                <a:solidFill>
                  <a:srgbClr val="019EE2"/>
                </a:solidFill>
                <a:latin typeface="Poppins"/>
                <a:cs typeface="Poppins"/>
              </a:rPr>
              <a:t>Bizum</a:t>
            </a:r>
            <a:endParaRPr lang="es-ES_tradnl" sz="3800" b="1" spc="113" dirty="0">
              <a:solidFill>
                <a:srgbClr val="019EE2"/>
              </a:solidFill>
              <a:latin typeface="Poppins"/>
              <a:cs typeface="Poppins"/>
            </a:endParaRPr>
          </a:p>
        </p:txBody>
      </p:sp>
      <p:cxnSp>
        <p:nvCxnSpPr>
          <p:cNvPr id="4" name="Conector recto 3">
            <a:extLst>
              <a:ext uri="{FF2B5EF4-FFF2-40B4-BE49-F238E27FC236}">
                <a16:creationId xmlns:a16="http://schemas.microsoft.com/office/drawing/2014/main" id="{51C1FEA8-4C70-EE95-0832-4A67CA9594D9}"/>
              </a:ext>
            </a:extLst>
          </p:cNvPr>
          <p:cNvCxnSpPr/>
          <p:nvPr/>
        </p:nvCxnSpPr>
        <p:spPr>
          <a:xfrm>
            <a:off x="5364088" y="1059582"/>
            <a:ext cx="2736304" cy="0"/>
          </a:xfrm>
          <a:prstGeom prst="line">
            <a:avLst/>
          </a:prstGeom>
          <a:ln w="28575" cmpd="sng">
            <a:solidFill>
              <a:srgbClr val="019EE2"/>
            </a:solidFill>
          </a:ln>
          <a:effectLst/>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1D7118CF-022B-910B-E6A2-FC8B72AB2665}"/>
              </a:ext>
            </a:extLst>
          </p:cNvPr>
          <p:cNvSpPr txBox="1"/>
          <p:nvPr/>
        </p:nvSpPr>
        <p:spPr>
          <a:xfrm>
            <a:off x="4211960" y="1425290"/>
            <a:ext cx="4624194" cy="2355132"/>
          </a:xfrm>
          <a:prstGeom prst="rect">
            <a:avLst/>
          </a:prstGeom>
        </p:spPr>
        <p:txBody>
          <a:bodyPr wrap="square" lIns="0" tIns="0" rIns="0" bIns="0" rtlCol="0" anchor="t">
            <a:spAutoFit/>
          </a:bodyPr>
          <a:lstStyle/>
          <a:p>
            <a:pPr algn="ctr">
              <a:lnSpc>
                <a:spcPts val="2260"/>
              </a:lnSpc>
            </a:pPr>
            <a:r>
              <a:rPr lang="es-ES_tradnl" sz="2000" spc="15" dirty="0">
                <a:solidFill>
                  <a:srgbClr val="595959"/>
                </a:solidFill>
                <a:latin typeface="Poppins"/>
                <a:cs typeface="Poppins"/>
              </a:rPr>
              <a:t>Fraude a través de la aplicación </a:t>
            </a:r>
            <a:r>
              <a:rPr lang="es-ES_tradnl" sz="2000" b="1" u="sng" spc="15" dirty="0" err="1">
                <a:solidFill>
                  <a:srgbClr val="595959"/>
                </a:solidFill>
                <a:latin typeface="Poppins"/>
                <a:cs typeface="Poppins"/>
              </a:rPr>
              <a:t>Bizum</a:t>
            </a:r>
            <a:r>
              <a:rPr lang="es-ES_tradnl" sz="2000" b="1" spc="15" dirty="0">
                <a:solidFill>
                  <a:srgbClr val="595959"/>
                </a:solidFill>
                <a:latin typeface="Poppins"/>
                <a:cs typeface="Poppins"/>
              </a:rPr>
              <a:t>.</a:t>
            </a:r>
          </a:p>
          <a:p>
            <a:pPr algn="ctr">
              <a:lnSpc>
                <a:spcPts val="2260"/>
              </a:lnSpc>
            </a:pPr>
            <a:endParaRPr lang="es-ES_tradnl" sz="1800" spc="15" dirty="0">
              <a:solidFill>
                <a:srgbClr val="595959"/>
              </a:solidFill>
              <a:latin typeface="Poppins"/>
              <a:cs typeface="Poppins"/>
            </a:endParaRPr>
          </a:p>
          <a:p>
            <a:pPr marL="285750" indent="-285750">
              <a:lnSpc>
                <a:spcPts val="2260"/>
              </a:lnSpc>
              <a:buFontTx/>
              <a:buChar char="-"/>
            </a:pPr>
            <a:r>
              <a:rPr lang="es-ES_tradnl" sz="1800" spc="15" dirty="0">
                <a:solidFill>
                  <a:srgbClr val="595959"/>
                </a:solidFill>
                <a:latin typeface="Poppins"/>
                <a:cs typeface="Poppins"/>
              </a:rPr>
              <a:t>Pedir en lugar de enviar dinero.</a:t>
            </a:r>
          </a:p>
          <a:p>
            <a:pPr marL="285750" indent="-285750">
              <a:lnSpc>
                <a:spcPts val="2260"/>
              </a:lnSpc>
              <a:buFontTx/>
              <a:buChar char="-"/>
            </a:pPr>
            <a:r>
              <a:rPr lang="es-ES_tradnl" sz="1800" spc="15" dirty="0">
                <a:solidFill>
                  <a:srgbClr val="595959"/>
                </a:solidFill>
                <a:latin typeface="Poppins"/>
                <a:cs typeface="Poppins"/>
              </a:rPr>
              <a:t>No aceptar de desconocidos.</a:t>
            </a:r>
          </a:p>
          <a:p>
            <a:pPr marL="285750" indent="-285750">
              <a:lnSpc>
                <a:spcPts val="2260"/>
              </a:lnSpc>
              <a:buFontTx/>
              <a:buChar char="-"/>
            </a:pPr>
            <a:r>
              <a:rPr lang="es-ES_tradnl" sz="1800" spc="15" dirty="0">
                <a:solidFill>
                  <a:srgbClr val="595959"/>
                </a:solidFill>
                <a:latin typeface="Poppins"/>
                <a:cs typeface="Poppins"/>
              </a:rPr>
              <a:t>Evitar clicar en enlaces.</a:t>
            </a:r>
          </a:p>
          <a:p>
            <a:pPr marL="285750" indent="-285750">
              <a:lnSpc>
                <a:spcPts val="2260"/>
              </a:lnSpc>
              <a:buFontTx/>
              <a:buChar char="-"/>
            </a:pPr>
            <a:r>
              <a:rPr lang="es-ES_tradnl" sz="1800" spc="15" dirty="0">
                <a:solidFill>
                  <a:srgbClr val="595959"/>
                </a:solidFill>
                <a:latin typeface="Poppins"/>
                <a:cs typeface="Poppins"/>
              </a:rPr>
              <a:t>Revisa los datos antes de aceptar.</a:t>
            </a:r>
          </a:p>
          <a:p>
            <a:pPr marL="285750" indent="-285750">
              <a:lnSpc>
                <a:spcPts val="2260"/>
              </a:lnSpc>
              <a:buFontTx/>
              <a:buChar char="-"/>
            </a:pPr>
            <a:r>
              <a:rPr lang="es-ES_tradnl" sz="1800" spc="15" dirty="0">
                <a:solidFill>
                  <a:srgbClr val="595959"/>
                </a:solidFill>
                <a:latin typeface="Poppins"/>
                <a:cs typeface="Poppins"/>
              </a:rPr>
              <a:t>No compartas datos bancarios</a:t>
            </a:r>
          </a:p>
        </p:txBody>
      </p:sp>
      <p:pic>
        <p:nvPicPr>
          <p:cNvPr id="7" name="Imagen 6">
            <a:extLst>
              <a:ext uri="{FF2B5EF4-FFF2-40B4-BE49-F238E27FC236}">
                <a16:creationId xmlns:a16="http://schemas.microsoft.com/office/drawing/2014/main" id="{971E7F92-13F2-BE41-99A7-234FC8982C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141" y="396252"/>
            <a:ext cx="3336099" cy="4350996"/>
          </a:xfrm>
          <a:prstGeom prst="rect">
            <a:avLst/>
          </a:prstGeom>
        </p:spPr>
      </p:pic>
    </p:spTree>
    <p:extLst>
      <p:ext uri="{BB962C8B-B14F-4D97-AF65-F5344CB8AC3E}">
        <p14:creationId xmlns:p14="http://schemas.microsoft.com/office/powerpoint/2010/main" val="19148626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04444-32C1-4502-4600-BA39A161D6CA}"/>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E3A1B82C-8E7C-00B8-5C5B-BC163D69127B}"/>
              </a:ext>
            </a:extLst>
          </p:cNvPr>
          <p:cNvSpPr txBox="1"/>
          <p:nvPr/>
        </p:nvSpPr>
        <p:spPr>
          <a:xfrm>
            <a:off x="179512" y="1529168"/>
            <a:ext cx="3573100" cy="2200602"/>
          </a:xfrm>
          <a:prstGeom prst="rect">
            <a:avLst/>
          </a:prstGeom>
        </p:spPr>
        <p:txBody>
          <a:bodyPr wrap="square" lIns="0" tIns="0" rIns="0" bIns="0" rtlCol="0" anchor="t">
            <a:spAutoFit/>
          </a:bodyPr>
          <a:lstStyle/>
          <a:p>
            <a:pPr marL="342900" indent="-342900">
              <a:lnSpc>
                <a:spcPct val="120000"/>
              </a:lnSpc>
              <a:buClr>
                <a:schemeClr val="accent5">
                  <a:lumMod val="60000"/>
                  <a:lumOff val="40000"/>
                </a:schemeClr>
              </a:buClr>
              <a:buFontTx/>
              <a:buChar char="-"/>
            </a:pPr>
            <a:r>
              <a:rPr lang="es-ES_tradnl" sz="2000" spc="15" dirty="0">
                <a:solidFill>
                  <a:srgbClr val="595959"/>
                </a:solidFill>
                <a:latin typeface="Poppins"/>
                <a:cs typeface="Poppins"/>
              </a:rPr>
              <a:t>Compras que no llegan.</a:t>
            </a:r>
          </a:p>
          <a:p>
            <a:pPr marL="342900" indent="-342900">
              <a:lnSpc>
                <a:spcPct val="120000"/>
              </a:lnSpc>
              <a:buClr>
                <a:schemeClr val="accent5">
                  <a:lumMod val="60000"/>
                  <a:lumOff val="40000"/>
                </a:schemeClr>
              </a:buClr>
              <a:buFontTx/>
              <a:buChar char="-"/>
            </a:pPr>
            <a:r>
              <a:rPr lang="es-ES_tradnl" sz="2000" spc="15" dirty="0">
                <a:solidFill>
                  <a:srgbClr val="595959"/>
                </a:solidFill>
                <a:latin typeface="Poppins"/>
                <a:cs typeface="Poppins"/>
              </a:rPr>
              <a:t>Ofertas agresivas como gancho.</a:t>
            </a:r>
          </a:p>
          <a:p>
            <a:pPr marL="342900" indent="-342900">
              <a:lnSpc>
                <a:spcPct val="120000"/>
              </a:lnSpc>
              <a:buClr>
                <a:schemeClr val="accent5">
                  <a:lumMod val="60000"/>
                  <a:lumOff val="40000"/>
                </a:schemeClr>
              </a:buClr>
              <a:buFontTx/>
              <a:buChar char="-"/>
            </a:pPr>
            <a:r>
              <a:rPr lang="es-ES_tradnl" sz="2000" spc="15" dirty="0">
                <a:solidFill>
                  <a:srgbClr val="595959"/>
                </a:solidFill>
                <a:latin typeface="Poppins"/>
                <a:cs typeface="Poppins"/>
              </a:rPr>
              <a:t>Páginas suplantadas.</a:t>
            </a:r>
          </a:p>
          <a:p>
            <a:pPr marL="342900" indent="-342900">
              <a:lnSpc>
                <a:spcPct val="120000"/>
              </a:lnSpc>
              <a:buClr>
                <a:schemeClr val="accent5">
                  <a:lumMod val="60000"/>
                  <a:lumOff val="40000"/>
                </a:schemeClr>
              </a:buClr>
              <a:buFontTx/>
              <a:buChar char="-"/>
            </a:pPr>
            <a:r>
              <a:rPr lang="es-ES_tradnl" sz="2000" spc="15" dirty="0">
                <a:solidFill>
                  <a:srgbClr val="595959"/>
                </a:solidFill>
                <a:latin typeface="Poppins"/>
                <a:cs typeface="Poppins"/>
              </a:rPr>
              <a:t>Conexiones no seguras</a:t>
            </a:r>
          </a:p>
          <a:p>
            <a:pPr marL="342900" indent="-342900">
              <a:lnSpc>
                <a:spcPct val="120000"/>
              </a:lnSpc>
              <a:buClr>
                <a:schemeClr val="accent5">
                  <a:lumMod val="60000"/>
                  <a:lumOff val="40000"/>
                </a:schemeClr>
              </a:buClr>
              <a:buFontTx/>
              <a:buChar char="-"/>
            </a:pPr>
            <a:r>
              <a:rPr lang="es-ES_tradnl" sz="2000" spc="15" dirty="0">
                <a:solidFill>
                  <a:srgbClr val="595959"/>
                </a:solidFill>
                <a:latin typeface="Poppins"/>
                <a:cs typeface="Poppins"/>
              </a:rPr>
              <a:t>Pagos por privado.</a:t>
            </a:r>
          </a:p>
        </p:txBody>
      </p:sp>
      <p:sp>
        <p:nvSpPr>
          <p:cNvPr id="8" name="TextBox 4">
            <a:extLst>
              <a:ext uri="{FF2B5EF4-FFF2-40B4-BE49-F238E27FC236}">
                <a16:creationId xmlns:a16="http://schemas.microsoft.com/office/drawing/2014/main" id="{F386AA9A-3BC1-DB4C-2F46-EC7C5EF687BB}"/>
              </a:ext>
            </a:extLst>
          </p:cNvPr>
          <p:cNvSpPr txBox="1"/>
          <p:nvPr/>
        </p:nvSpPr>
        <p:spPr>
          <a:xfrm>
            <a:off x="4572000" y="1550865"/>
            <a:ext cx="4932548" cy="1831271"/>
          </a:xfrm>
          <a:prstGeom prst="rect">
            <a:avLst/>
          </a:prstGeom>
        </p:spPr>
        <p:txBody>
          <a:bodyPr wrap="square" lIns="0" tIns="0" rIns="0" bIns="0" rtlCol="0" anchor="t">
            <a:spAutoFit/>
          </a:bodyPr>
          <a:lstStyle/>
          <a:p>
            <a:pPr marL="342900" indent="-342900">
              <a:lnSpc>
                <a:spcPct val="120000"/>
              </a:lnSpc>
              <a:buClr>
                <a:schemeClr val="accent5">
                  <a:lumMod val="60000"/>
                  <a:lumOff val="40000"/>
                </a:schemeClr>
              </a:buClr>
              <a:buFontTx/>
              <a:buChar char="-"/>
            </a:pPr>
            <a:r>
              <a:rPr lang="es-ES_tradnl" sz="2000" spc="15">
                <a:solidFill>
                  <a:srgbClr val="595959"/>
                </a:solidFill>
                <a:latin typeface="Poppins"/>
                <a:cs typeface="Poppins"/>
              </a:rPr>
              <a:t>Ofertas irresistibles.</a:t>
            </a:r>
          </a:p>
          <a:p>
            <a:pPr marL="342900" indent="-342900">
              <a:lnSpc>
                <a:spcPct val="120000"/>
              </a:lnSpc>
              <a:buClr>
                <a:schemeClr val="accent5">
                  <a:lumMod val="60000"/>
                  <a:lumOff val="40000"/>
                </a:schemeClr>
              </a:buClr>
              <a:buFontTx/>
              <a:buChar char="-"/>
            </a:pPr>
            <a:r>
              <a:rPr lang="es-ES_tradnl" sz="2000" spc="15">
                <a:solidFill>
                  <a:srgbClr val="595959"/>
                </a:solidFill>
                <a:latin typeface="Poppins"/>
                <a:cs typeface="Poppins"/>
              </a:rPr>
              <a:t>Páginas suplantadas.</a:t>
            </a:r>
          </a:p>
          <a:p>
            <a:pPr marL="342900" indent="-342900">
              <a:lnSpc>
                <a:spcPct val="120000"/>
              </a:lnSpc>
              <a:buClr>
                <a:schemeClr val="accent5">
                  <a:lumMod val="60000"/>
                  <a:lumOff val="40000"/>
                </a:schemeClr>
              </a:buClr>
              <a:buFontTx/>
              <a:buChar char="-"/>
            </a:pPr>
            <a:r>
              <a:rPr lang="es-ES_tradnl" sz="2000" spc="15">
                <a:solidFill>
                  <a:srgbClr val="595959"/>
                </a:solidFill>
                <a:latin typeface="Poppins"/>
                <a:cs typeface="Poppins"/>
              </a:rPr>
              <a:t>Pagos fuera de la página oficial.</a:t>
            </a:r>
          </a:p>
          <a:p>
            <a:pPr marL="342900" indent="-342900">
              <a:lnSpc>
                <a:spcPct val="120000"/>
              </a:lnSpc>
              <a:buClr>
                <a:schemeClr val="accent5">
                  <a:lumMod val="60000"/>
                  <a:lumOff val="40000"/>
                </a:schemeClr>
              </a:buClr>
              <a:buFontTx/>
              <a:buChar char="-"/>
            </a:pPr>
            <a:r>
              <a:rPr lang="es-ES_tradnl" sz="2000" spc="15">
                <a:solidFill>
                  <a:srgbClr val="595959"/>
                </a:solidFill>
                <a:latin typeface="Poppins"/>
                <a:cs typeface="Poppins"/>
              </a:rPr>
              <a:t>Alojamientos inexistentes.</a:t>
            </a:r>
          </a:p>
          <a:p>
            <a:pPr marL="342900" indent="-342900">
              <a:lnSpc>
                <a:spcPct val="120000"/>
              </a:lnSpc>
              <a:buClr>
                <a:schemeClr val="accent5">
                  <a:lumMod val="60000"/>
                  <a:lumOff val="40000"/>
                </a:schemeClr>
              </a:buClr>
              <a:buFont typeface="Arial"/>
              <a:buChar char="•"/>
            </a:pPr>
            <a:endParaRPr lang="es-ES_tradnl" sz="2000" spc="15">
              <a:solidFill>
                <a:srgbClr val="595959"/>
              </a:solidFill>
              <a:latin typeface="Poppins"/>
              <a:cs typeface="Poppins"/>
            </a:endParaRPr>
          </a:p>
        </p:txBody>
      </p:sp>
      <p:pic>
        <p:nvPicPr>
          <p:cNvPr id="9" name="Imagen 8">
            <a:extLst>
              <a:ext uri="{FF2B5EF4-FFF2-40B4-BE49-F238E27FC236}">
                <a16:creationId xmlns:a16="http://schemas.microsoft.com/office/drawing/2014/main" id="{874A5332-8F65-F3A7-27E8-DF3FC1F6A3B9}"/>
              </a:ext>
            </a:extLst>
          </p:cNvPr>
          <p:cNvPicPr>
            <a:picLocks noChangeAspect="1"/>
          </p:cNvPicPr>
          <p:nvPr/>
        </p:nvPicPr>
        <p:blipFill>
          <a:blip r:embed="rId3"/>
          <a:stretch>
            <a:fillRect/>
          </a:stretch>
        </p:blipFill>
        <p:spPr>
          <a:xfrm>
            <a:off x="5391390" y="3421008"/>
            <a:ext cx="3297121" cy="1591535"/>
          </a:xfrm>
          <a:prstGeom prst="rect">
            <a:avLst/>
          </a:prstGeom>
        </p:spPr>
      </p:pic>
      <p:pic>
        <p:nvPicPr>
          <p:cNvPr id="10" name="Gráfico 9" descr="Lupa con relleno sólido">
            <a:extLst>
              <a:ext uri="{FF2B5EF4-FFF2-40B4-BE49-F238E27FC236}">
                <a16:creationId xmlns:a16="http://schemas.microsoft.com/office/drawing/2014/main" id="{967A8BB7-F1EF-CAA3-26BC-4843651F628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87419" y="3729770"/>
            <a:ext cx="1001677" cy="1001677"/>
          </a:xfrm>
          <a:prstGeom prst="rect">
            <a:avLst/>
          </a:prstGeom>
        </p:spPr>
      </p:pic>
      <p:sp>
        <p:nvSpPr>
          <p:cNvPr id="11" name="TextBox 6">
            <a:extLst>
              <a:ext uri="{FF2B5EF4-FFF2-40B4-BE49-F238E27FC236}">
                <a16:creationId xmlns:a16="http://schemas.microsoft.com/office/drawing/2014/main" id="{3B76A509-E608-6240-B264-EC9C42498AA3}"/>
              </a:ext>
            </a:extLst>
          </p:cNvPr>
          <p:cNvSpPr txBox="1">
            <a:spLocks noChangeAspect="1"/>
          </p:cNvSpPr>
          <p:nvPr/>
        </p:nvSpPr>
        <p:spPr>
          <a:xfrm>
            <a:off x="1763688" y="186621"/>
            <a:ext cx="5400600" cy="369332"/>
          </a:xfrm>
          <a:prstGeom prst="rect">
            <a:avLst/>
          </a:prstGeom>
        </p:spPr>
        <p:txBody>
          <a:bodyPr wrap="square" lIns="0" tIns="0" rIns="0" bIns="0" rtlCol="0" anchor="t">
            <a:spAutoFit/>
          </a:bodyPr>
          <a:lstStyle/>
          <a:p>
            <a:pPr algn="ctr"/>
            <a:r>
              <a:rPr lang="es-ES_tradnl" sz="2400" b="1" i="1">
                <a:solidFill>
                  <a:srgbClr val="019EE2"/>
                </a:solidFill>
                <a:latin typeface="Poppins"/>
                <a:cs typeface="Poppins"/>
              </a:rPr>
              <a:t>OTROS TIPOS DE FRAUDE</a:t>
            </a:r>
          </a:p>
        </p:txBody>
      </p:sp>
      <p:sp>
        <p:nvSpPr>
          <p:cNvPr id="12" name="CuadroTexto 11">
            <a:extLst>
              <a:ext uri="{FF2B5EF4-FFF2-40B4-BE49-F238E27FC236}">
                <a16:creationId xmlns:a16="http://schemas.microsoft.com/office/drawing/2014/main" id="{579F3720-52D6-D046-BFBB-73689F37CF7D}"/>
              </a:ext>
            </a:extLst>
          </p:cNvPr>
          <p:cNvSpPr txBox="1"/>
          <p:nvPr/>
        </p:nvSpPr>
        <p:spPr>
          <a:xfrm>
            <a:off x="179512" y="819499"/>
            <a:ext cx="3168352" cy="523220"/>
          </a:xfrm>
          <a:prstGeom prst="rect">
            <a:avLst/>
          </a:prstGeom>
          <a:noFill/>
        </p:spPr>
        <p:txBody>
          <a:bodyPr wrap="square" rtlCol="0">
            <a:spAutoFit/>
          </a:bodyPr>
          <a:lstStyle/>
          <a:p>
            <a:pPr algn="ctr"/>
            <a:r>
              <a:rPr lang="es-ES" sz="2800" u="sng" dirty="0">
                <a:solidFill>
                  <a:srgbClr val="0070C0"/>
                </a:solidFill>
              </a:rPr>
              <a:t>Compras en Internet</a:t>
            </a:r>
          </a:p>
        </p:txBody>
      </p:sp>
      <p:sp>
        <p:nvSpPr>
          <p:cNvPr id="13" name="CuadroTexto 12">
            <a:extLst>
              <a:ext uri="{FF2B5EF4-FFF2-40B4-BE49-F238E27FC236}">
                <a16:creationId xmlns:a16="http://schemas.microsoft.com/office/drawing/2014/main" id="{8CC27D3D-1E02-2A43-89B7-E040E7E5F135}"/>
              </a:ext>
            </a:extLst>
          </p:cNvPr>
          <p:cNvSpPr txBox="1"/>
          <p:nvPr/>
        </p:nvSpPr>
        <p:spPr>
          <a:xfrm>
            <a:off x="4772777" y="819499"/>
            <a:ext cx="3168352" cy="523220"/>
          </a:xfrm>
          <a:prstGeom prst="rect">
            <a:avLst/>
          </a:prstGeom>
          <a:noFill/>
        </p:spPr>
        <p:txBody>
          <a:bodyPr wrap="square" rtlCol="0">
            <a:spAutoFit/>
          </a:bodyPr>
          <a:lstStyle/>
          <a:p>
            <a:pPr algn="ctr"/>
            <a:r>
              <a:rPr lang="es-ES" sz="2800" u="sng" dirty="0">
                <a:solidFill>
                  <a:srgbClr val="0070C0"/>
                </a:solidFill>
              </a:rPr>
              <a:t>Alquiler vacacional</a:t>
            </a:r>
          </a:p>
        </p:txBody>
      </p:sp>
    </p:spTree>
    <p:extLst>
      <p:ext uri="{BB962C8B-B14F-4D97-AF65-F5344CB8AC3E}">
        <p14:creationId xmlns:p14="http://schemas.microsoft.com/office/powerpoint/2010/main" val="6254838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04444-32C1-4502-4600-BA39A161D6CA}"/>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E3A1B82C-8E7C-00B8-5C5B-BC163D69127B}"/>
              </a:ext>
            </a:extLst>
          </p:cNvPr>
          <p:cNvSpPr txBox="1"/>
          <p:nvPr/>
        </p:nvSpPr>
        <p:spPr>
          <a:xfrm>
            <a:off x="179512" y="1529168"/>
            <a:ext cx="3573100" cy="2569934"/>
          </a:xfrm>
          <a:prstGeom prst="rect">
            <a:avLst/>
          </a:prstGeom>
        </p:spPr>
        <p:txBody>
          <a:bodyPr wrap="square" lIns="0" tIns="0" rIns="0" bIns="0" rtlCol="0" anchor="t">
            <a:spAutoFit/>
          </a:bodyPr>
          <a:lstStyle/>
          <a:p>
            <a:pPr marL="342900" indent="-342900">
              <a:lnSpc>
                <a:spcPct val="120000"/>
              </a:lnSpc>
              <a:buClr>
                <a:schemeClr val="accent5">
                  <a:lumMod val="60000"/>
                  <a:lumOff val="40000"/>
                </a:schemeClr>
              </a:buClr>
              <a:buFontTx/>
              <a:buChar char="-"/>
            </a:pPr>
            <a:r>
              <a:rPr lang="es-ES_tradnl" sz="2000" spc="15">
                <a:solidFill>
                  <a:srgbClr val="595959"/>
                </a:solidFill>
                <a:latin typeface="Poppins"/>
                <a:cs typeface="Poppins"/>
              </a:rPr>
              <a:t>Atacan los sentimientos.</a:t>
            </a:r>
          </a:p>
          <a:p>
            <a:pPr marL="342900" indent="-342900">
              <a:lnSpc>
                <a:spcPct val="120000"/>
              </a:lnSpc>
              <a:buClr>
                <a:schemeClr val="accent5">
                  <a:lumMod val="60000"/>
                  <a:lumOff val="40000"/>
                </a:schemeClr>
              </a:buClr>
              <a:buFontTx/>
              <a:buChar char="-"/>
            </a:pPr>
            <a:r>
              <a:rPr lang="es-ES_tradnl" sz="2000" spc="15">
                <a:solidFill>
                  <a:srgbClr val="595959"/>
                </a:solidFill>
                <a:latin typeface="Poppins"/>
                <a:cs typeface="Poppins"/>
              </a:rPr>
              <a:t>Romance ficticio.</a:t>
            </a:r>
          </a:p>
          <a:p>
            <a:pPr marL="342900" indent="-342900">
              <a:lnSpc>
                <a:spcPct val="120000"/>
              </a:lnSpc>
              <a:buClr>
                <a:schemeClr val="accent5">
                  <a:lumMod val="60000"/>
                  <a:lumOff val="40000"/>
                </a:schemeClr>
              </a:buClr>
              <a:buFontTx/>
              <a:buChar char="-"/>
            </a:pPr>
            <a:r>
              <a:rPr lang="es-ES_tradnl" sz="2000" spc="15">
                <a:solidFill>
                  <a:srgbClr val="595959"/>
                </a:solidFill>
                <a:latin typeface="Poppins"/>
                <a:cs typeface="Poppins"/>
              </a:rPr>
              <a:t>Perfiles falsos.</a:t>
            </a:r>
          </a:p>
          <a:p>
            <a:pPr marL="342900" indent="-342900">
              <a:lnSpc>
                <a:spcPct val="120000"/>
              </a:lnSpc>
              <a:buClr>
                <a:schemeClr val="accent5">
                  <a:lumMod val="60000"/>
                  <a:lumOff val="40000"/>
                </a:schemeClr>
              </a:buClr>
              <a:buFontTx/>
              <a:buChar char="-"/>
            </a:pPr>
            <a:r>
              <a:rPr lang="es-ES_tradnl" sz="2000" spc="15">
                <a:solidFill>
                  <a:srgbClr val="595959"/>
                </a:solidFill>
                <a:latin typeface="Poppins"/>
                <a:cs typeface="Poppins"/>
              </a:rPr>
              <a:t>Generan confianza.</a:t>
            </a:r>
          </a:p>
          <a:p>
            <a:pPr marL="342900" indent="-342900">
              <a:lnSpc>
                <a:spcPct val="120000"/>
              </a:lnSpc>
              <a:buClr>
                <a:schemeClr val="accent5">
                  <a:lumMod val="60000"/>
                  <a:lumOff val="40000"/>
                </a:schemeClr>
              </a:buClr>
              <a:buFontTx/>
              <a:buChar char="-"/>
            </a:pPr>
            <a:r>
              <a:rPr lang="es-ES_tradnl" sz="2000" spc="15">
                <a:solidFill>
                  <a:srgbClr val="595959"/>
                </a:solidFill>
                <a:latin typeface="Poppins"/>
                <a:cs typeface="Poppins"/>
              </a:rPr>
              <a:t>Solicitan cantidades de dinero.</a:t>
            </a:r>
          </a:p>
          <a:p>
            <a:pPr marL="342900" indent="-342900">
              <a:lnSpc>
                <a:spcPct val="120000"/>
              </a:lnSpc>
              <a:buClr>
                <a:schemeClr val="accent5">
                  <a:lumMod val="60000"/>
                  <a:lumOff val="40000"/>
                </a:schemeClr>
              </a:buClr>
              <a:buFontTx/>
              <a:buChar char="-"/>
            </a:pPr>
            <a:endParaRPr lang="es-ES_tradnl" sz="2000" spc="15">
              <a:solidFill>
                <a:srgbClr val="595959"/>
              </a:solidFill>
              <a:latin typeface="Poppins"/>
              <a:cs typeface="Poppins"/>
            </a:endParaRPr>
          </a:p>
        </p:txBody>
      </p:sp>
      <p:sp>
        <p:nvSpPr>
          <p:cNvPr id="8" name="TextBox 4">
            <a:extLst>
              <a:ext uri="{FF2B5EF4-FFF2-40B4-BE49-F238E27FC236}">
                <a16:creationId xmlns:a16="http://schemas.microsoft.com/office/drawing/2014/main" id="{F386AA9A-3BC1-DB4C-2F46-EC7C5EF687BB}"/>
              </a:ext>
            </a:extLst>
          </p:cNvPr>
          <p:cNvSpPr txBox="1"/>
          <p:nvPr/>
        </p:nvSpPr>
        <p:spPr>
          <a:xfrm>
            <a:off x="4572000" y="1550865"/>
            <a:ext cx="4572000" cy="1831271"/>
          </a:xfrm>
          <a:prstGeom prst="rect">
            <a:avLst/>
          </a:prstGeom>
        </p:spPr>
        <p:txBody>
          <a:bodyPr wrap="square" lIns="0" tIns="0" rIns="0" bIns="0" rtlCol="0" anchor="t">
            <a:spAutoFit/>
          </a:bodyPr>
          <a:lstStyle/>
          <a:p>
            <a:pPr marL="342900" indent="-342900">
              <a:lnSpc>
                <a:spcPct val="120000"/>
              </a:lnSpc>
              <a:buClr>
                <a:schemeClr val="accent5">
                  <a:lumMod val="60000"/>
                  <a:lumOff val="40000"/>
                </a:schemeClr>
              </a:buClr>
              <a:buFontTx/>
              <a:buChar char="-"/>
            </a:pPr>
            <a:r>
              <a:rPr lang="es-ES_tradnl" sz="2000" spc="15">
                <a:solidFill>
                  <a:srgbClr val="595959"/>
                </a:solidFill>
                <a:latin typeface="Poppins"/>
                <a:cs typeface="Poppins"/>
              </a:rPr>
              <a:t>Mensaje de desconocido.</a:t>
            </a:r>
          </a:p>
          <a:p>
            <a:pPr marL="342900" indent="-342900">
              <a:lnSpc>
                <a:spcPct val="120000"/>
              </a:lnSpc>
              <a:buClr>
                <a:schemeClr val="accent5">
                  <a:lumMod val="60000"/>
                  <a:lumOff val="40000"/>
                </a:schemeClr>
              </a:buClr>
              <a:buFontTx/>
              <a:buChar char="-"/>
            </a:pPr>
            <a:r>
              <a:rPr lang="es-ES_tradnl" sz="2000" spc="15">
                <a:solidFill>
                  <a:srgbClr val="595959"/>
                </a:solidFill>
                <a:latin typeface="Poppins"/>
                <a:cs typeface="Poppins"/>
              </a:rPr>
              <a:t>Preguntas que crean curiosidad.</a:t>
            </a:r>
          </a:p>
          <a:p>
            <a:pPr marL="342900" indent="-342900">
              <a:lnSpc>
                <a:spcPct val="120000"/>
              </a:lnSpc>
              <a:buClr>
                <a:schemeClr val="accent5">
                  <a:lumMod val="60000"/>
                  <a:lumOff val="40000"/>
                </a:schemeClr>
              </a:buClr>
              <a:buFontTx/>
              <a:buChar char="-"/>
            </a:pPr>
            <a:r>
              <a:rPr lang="es-ES_tradnl" sz="2000" spc="15">
                <a:solidFill>
                  <a:srgbClr val="595959"/>
                </a:solidFill>
                <a:latin typeface="Poppins"/>
                <a:cs typeface="Poppins"/>
              </a:rPr>
              <a:t>Solicitan el alta de contacto.</a:t>
            </a:r>
          </a:p>
          <a:p>
            <a:pPr marL="342900" indent="-342900">
              <a:lnSpc>
                <a:spcPct val="120000"/>
              </a:lnSpc>
              <a:buClr>
                <a:schemeClr val="accent5">
                  <a:lumMod val="60000"/>
                  <a:lumOff val="40000"/>
                </a:schemeClr>
              </a:buClr>
              <a:buFontTx/>
              <a:buChar char="-"/>
            </a:pPr>
            <a:r>
              <a:rPr lang="es-ES_tradnl" sz="2000" spc="15">
                <a:solidFill>
                  <a:srgbClr val="595959"/>
                </a:solidFill>
                <a:latin typeface="Poppins"/>
                <a:cs typeface="Poppins"/>
              </a:rPr>
              <a:t>Introducción de virus en móvil.</a:t>
            </a:r>
          </a:p>
          <a:p>
            <a:pPr marL="342900" indent="-342900">
              <a:lnSpc>
                <a:spcPct val="120000"/>
              </a:lnSpc>
              <a:buClr>
                <a:schemeClr val="accent5">
                  <a:lumMod val="60000"/>
                  <a:lumOff val="40000"/>
                </a:schemeClr>
              </a:buClr>
              <a:buFontTx/>
              <a:buChar char="-"/>
            </a:pPr>
            <a:r>
              <a:rPr lang="es-ES_tradnl" sz="2000" spc="15">
                <a:solidFill>
                  <a:srgbClr val="595959"/>
                </a:solidFill>
                <a:latin typeface="Poppins"/>
                <a:cs typeface="Poppins"/>
              </a:rPr>
              <a:t>Objetivo solicitar dinero.</a:t>
            </a:r>
          </a:p>
        </p:txBody>
      </p:sp>
      <p:sp>
        <p:nvSpPr>
          <p:cNvPr id="11" name="TextBox 6">
            <a:extLst>
              <a:ext uri="{FF2B5EF4-FFF2-40B4-BE49-F238E27FC236}">
                <a16:creationId xmlns:a16="http://schemas.microsoft.com/office/drawing/2014/main" id="{3B76A509-E608-6240-B264-EC9C42498AA3}"/>
              </a:ext>
            </a:extLst>
          </p:cNvPr>
          <p:cNvSpPr txBox="1">
            <a:spLocks noChangeAspect="1"/>
          </p:cNvSpPr>
          <p:nvPr/>
        </p:nvSpPr>
        <p:spPr>
          <a:xfrm>
            <a:off x="1763688" y="186621"/>
            <a:ext cx="5400600" cy="369332"/>
          </a:xfrm>
          <a:prstGeom prst="rect">
            <a:avLst/>
          </a:prstGeom>
        </p:spPr>
        <p:txBody>
          <a:bodyPr wrap="square" lIns="0" tIns="0" rIns="0" bIns="0" rtlCol="0" anchor="t">
            <a:spAutoFit/>
          </a:bodyPr>
          <a:lstStyle/>
          <a:p>
            <a:pPr algn="ctr"/>
            <a:r>
              <a:rPr lang="es-ES_tradnl" sz="2400" b="1" i="1">
                <a:solidFill>
                  <a:srgbClr val="019EE2"/>
                </a:solidFill>
                <a:latin typeface="Poppins"/>
                <a:cs typeface="Poppins"/>
              </a:rPr>
              <a:t>OTROS TIPOS DE FRAUDE</a:t>
            </a:r>
          </a:p>
        </p:txBody>
      </p:sp>
      <p:sp>
        <p:nvSpPr>
          <p:cNvPr id="12" name="CuadroTexto 11">
            <a:extLst>
              <a:ext uri="{FF2B5EF4-FFF2-40B4-BE49-F238E27FC236}">
                <a16:creationId xmlns:a16="http://schemas.microsoft.com/office/drawing/2014/main" id="{579F3720-52D6-D046-BFBB-73689F37CF7D}"/>
              </a:ext>
            </a:extLst>
          </p:cNvPr>
          <p:cNvSpPr txBox="1"/>
          <p:nvPr/>
        </p:nvSpPr>
        <p:spPr>
          <a:xfrm>
            <a:off x="179512" y="819499"/>
            <a:ext cx="3168352" cy="523220"/>
          </a:xfrm>
          <a:prstGeom prst="rect">
            <a:avLst/>
          </a:prstGeom>
          <a:noFill/>
        </p:spPr>
        <p:txBody>
          <a:bodyPr wrap="square" rtlCol="0">
            <a:spAutoFit/>
          </a:bodyPr>
          <a:lstStyle/>
          <a:p>
            <a:pPr algn="ctr"/>
            <a:r>
              <a:rPr lang="es-ES" sz="2800" u="sng" dirty="0">
                <a:solidFill>
                  <a:srgbClr val="0070C0"/>
                </a:solidFill>
              </a:rPr>
              <a:t>Fraude del romance</a:t>
            </a:r>
          </a:p>
        </p:txBody>
      </p:sp>
      <p:sp>
        <p:nvSpPr>
          <p:cNvPr id="13" name="CuadroTexto 12">
            <a:extLst>
              <a:ext uri="{FF2B5EF4-FFF2-40B4-BE49-F238E27FC236}">
                <a16:creationId xmlns:a16="http://schemas.microsoft.com/office/drawing/2014/main" id="{8CC27D3D-1E02-2A43-89B7-E040E7E5F135}"/>
              </a:ext>
            </a:extLst>
          </p:cNvPr>
          <p:cNvSpPr txBox="1"/>
          <p:nvPr/>
        </p:nvSpPr>
        <p:spPr>
          <a:xfrm>
            <a:off x="4772776" y="819499"/>
            <a:ext cx="3471631" cy="523220"/>
          </a:xfrm>
          <a:prstGeom prst="rect">
            <a:avLst/>
          </a:prstGeom>
          <a:noFill/>
        </p:spPr>
        <p:txBody>
          <a:bodyPr wrap="square" rtlCol="0">
            <a:spAutoFit/>
          </a:bodyPr>
          <a:lstStyle/>
          <a:p>
            <a:pPr algn="ctr"/>
            <a:r>
              <a:rPr lang="es-ES" sz="2800" u="sng" dirty="0">
                <a:solidFill>
                  <a:srgbClr val="0070C0"/>
                </a:solidFill>
              </a:rPr>
              <a:t>Fraude del </a:t>
            </a:r>
            <a:r>
              <a:rPr lang="es-ES" sz="2800" u="sng" dirty="0" err="1">
                <a:solidFill>
                  <a:srgbClr val="0070C0"/>
                </a:solidFill>
              </a:rPr>
              <a:t>Whatsapp</a:t>
            </a:r>
            <a:endParaRPr lang="es-ES" sz="2800" u="sng" dirty="0">
              <a:solidFill>
                <a:srgbClr val="0070C0"/>
              </a:solidFill>
            </a:endParaRPr>
          </a:p>
        </p:txBody>
      </p:sp>
      <p:pic>
        <p:nvPicPr>
          <p:cNvPr id="3" name="Imagen 2">
            <a:extLst>
              <a:ext uri="{FF2B5EF4-FFF2-40B4-BE49-F238E27FC236}">
                <a16:creationId xmlns:a16="http://schemas.microsoft.com/office/drawing/2014/main" id="{50D7EA70-A1CC-3449-ACFE-B3EC12D51F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8476" y="3401219"/>
            <a:ext cx="3312368" cy="1732859"/>
          </a:xfrm>
          <a:prstGeom prst="rect">
            <a:avLst/>
          </a:prstGeom>
        </p:spPr>
      </p:pic>
    </p:spTree>
    <p:extLst>
      <p:ext uri="{BB962C8B-B14F-4D97-AF65-F5344CB8AC3E}">
        <p14:creationId xmlns:p14="http://schemas.microsoft.com/office/powerpoint/2010/main" val="7758794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3AB99-80E1-5927-CC0A-005ECEA10B4D}"/>
            </a:ext>
          </a:extLst>
        </p:cNvPr>
        <p:cNvGrpSpPr/>
        <p:nvPr/>
      </p:nvGrpSpPr>
      <p:grpSpPr>
        <a:xfrm>
          <a:off x="0" y="0"/>
          <a:ext cx="0" cy="0"/>
          <a:chOff x="0" y="0"/>
          <a:chExt cx="0" cy="0"/>
        </a:xfrm>
      </p:grpSpPr>
      <p:pic>
        <p:nvPicPr>
          <p:cNvPr id="2" name="Imagen 1" descr="seguridad.tif">
            <a:extLst>
              <a:ext uri="{FF2B5EF4-FFF2-40B4-BE49-F238E27FC236}">
                <a16:creationId xmlns:a16="http://schemas.microsoft.com/office/drawing/2014/main" id="{258407CC-90C0-6533-10EF-31EAED983C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6896" b="7349"/>
          <a:stretch/>
        </p:blipFill>
        <p:spPr>
          <a:xfrm>
            <a:off x="0" y="0"/>
            <a:ext cx="9161914" cy="2185015"/>
          </a:xfrm>
          <a:prstGeom prst="rect">
            <a:avLst/>
          </a:prstGeom>
        </p:spPr>
      </p:pic>
      <p:sp>
        <p:nvSpPr>
          <p:cNvPr id="30" name="TextBox 6">
            <a:extLst>
              <a:ext uri="{FF2B5EF4-FFF2-40B4-BE49-F238E27FC236}">
                <a16:creationId xmlns:a16="http://schemas.microsoft.com/office/drawing/2014/main" id="{4FF73907-BE65-DB2A-1FB1-09CCD29BC3A2}"/>
              </a:ext>
            </a:extLst>
          </p:cNvPr>
          <p:cNvSpPr txBox="1">
            <a:spLocks noChangeAspect="1"/>
          </p:cNvSpPr>
          <p:nvPr/>
        </p:nvSpPr>
        <p:spPr>
          <a:xfrm>
            <a:off x="2322004" y="896982"/>
            <a:ext cx="4499992" cy="492443"/>
          </a:xfrm>
          <a:prstGeom prst="rect">
            <a:avLst/>
          </a:prstGeom>
        </p:spPr>
        <p:txBody>
          <a:bodyPr wrap="square" lIns="0" tIns="0" rIns="0" bIns="0" rtlCol="0" anchor="t">
            <a:spAutoFit/>
          </a:bodyPr>
          <a:lstStyle/>
          <a:p>
            <a:pPr algn="ctr"/>
            <a:r>
              <a:rPr lang="es-ES" sz="3200" b="1" dirty="0">
                <a:solidFill>
                  <a:schemeClr val="bg1"/>
                </a:solidFill>
                <a:latin typeface=""/>
                <a:cs typeface="Poppins"/>
              </a:rPr>
              <a:t>Fraudes digitales</a:t>
            </a:r>
          </a:p>
        </p:txBody>
      </p:sp>
      <p:cxnSp>
        <p:nvCxnSpPr>
          <p:cNvPr id="31" name="Conector recto 30">
            <a:extLst>
              <a:ext uri="{FF2B5EF4-FFF2-40B4-BE49-F238E27FC236}">
                <a16:creationId xmlns:a16="http://schemas.microsoft.com/office/drawing/2014/main" id="{053FB4CC-9F9E-BC53-A466-863862DDDDD9}"/>
              </a:ext>
            </a:extLst>
          </p:cNvPr>
          <p:cNvCxnSpPr/>
          <p:nvPr/>
        </p:nvCxnSpPr>
        <p:spPr>
          <a:xfrm>
            <a:off x="3203848" y="1851670"/>
            <a:ext cx="2736304" cy="0"/>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Rectángulo 4">
            <a:extLst>
              <a:ext uri="{FF2B5EF4-FFF2-40B4-BE49-F238E27FC236}">
                <a16:creationId xmlns:a16="http://schemas.microsoft.com/office/drawing/2014/main" id="{55B469FF-2277-61AE-6CCA-88881106B8C1}"/>
              </a:ext>
            </a:extLst>
          </p:cNvPr>
          <p:cNvSpPr/>
          <p:nvPr/>
        </p:nvSpPr>
        <p:spPr>
          <a:xfrm>
            <a:off x="2615737" y="2844676"/>
            <a:ext cx="3930435" cy="769441"/>
          </a:xfrm>
          <a:prstGeom prst="rect">
            <a:avLst/>
          </a:prstGeom>
          <a:solidFill>
            <a:schemeClr val="bg1"/>
          </a:solidFill>
        </p:spPr>
        <p:txBody>
          <a:bodyPr wrap="none" lIns="91440" tIns="45720" rIns="91440" bIns="45720">
            <a:spAutoFit/>
          </a:bodyPr>
          <a:lstStyle/>
          <a:p>
            <a:pPr algn="ctr"/>
            <a:r>
              <a:rPr lang="es-ES" sz="4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El Escudo Digital</a:t>
            </a:r>
          </a:p>
        </p:txBody>
      </p:sp>
      <p:sp>
        <p:nvSpPr>
          <p:cNvPr id="3" name="CuadroTexto 2">
            <a:extLst>
              <a:ext uri="{FF2B5EF4-FFF2-40B4-BE49-F238E27FC236}">
                <a16:creationId xmlns:a16="http://schemas.microsoft.com/office/drawing/2014/main" id="{2A01C22C-5490-0247-8618-F0A3421DF545}"/>
              </a:ext>
            </a:extLst>
          </p:cNvPr>
          <p:cNvSpPr txBox="1"/>
          <p:nvPr/>
        </p:nvSpPr>
        <p:spPr>
          <a:xfrm>
            <a:off x="1916658" y="3753971"/>
            <a:ext cx="5328592" cy="584775"/>
          </a:xfrm>
          <a:prstGeom prst="rect">
            <a:avLst/>
          </a:prstGeom>
          <a:noFill/>
        </p:spPr>
        <p:txBody>
          <a:bodyPr wrap="square" rtlCol="0">
            <a:spAutoFit/>
          </a:bodyPr>
          <a:lstStyle/>
          <a:p>
            <a:pPr algn="ctr"/>
            <a:r>
              <a:rPr lang="es-ES" sz="3200" dirty="0">
                <a:solidFill>
                  <a:srgbClr val="0070C0"/>
                </a:solidFill>
              </a:rPr>
              <a:t>Consejos para protegernos</a:t>
            </a:r>
          </a:p>
        </p:txBody>
      </p:sp>
    </p:spTree>
    <p:extLst>
      <p:ext uri="{BB962C8B-B14F-4D97-AF65-F5344CB8AC3E}">
        <p14:creationId xmlns:p14="http://schemas.microsoft.com/office/powerpoint/2010/main" val="2023664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62880-2F9A-302E-6FDC-FF541F9E8916}"/>
            </a:ext>
          </a:extLst>
        </p:cNvPr>
        <p:cNvGrpSpPr/>
        <p:nvPr/>
      </p:nvGrpSpPr>
      <p:grpSpPr>
        <a:xfrm>
          <a:off x="0" y="0"/>
          <a:ext cx="0" cy="0"/>
          <a:chOff x="0" y="0"/>
          <a:chExt cx="0" cy="0"/>
        </a:xfrm>
      </p:grpSpPr>
      <p:sp>
        <p:nvSpPr>
          <p:cNvPr id="2" name="TextBox 6">
            <a:extLst>
              <a:ext uri="{FF2B5EF4-FFF2-40B4-BE49-F238E27FC236}">
                <a16:creationId xmlns:a16="http://schemas.microsoft.com/office/drawing/2014/main" id="{BDE3C482-1A19-9ED3-DEFE-5F264155A4CC}"/>
              </a:ext>
            </a:extLst>
          </p:cNvPr>
          <p:cNvSpPr txBox="1">
            <a:spLocks noChangeAspect="1"/>
          </p:cNvSpPr>
          <p:nvPr/>
        </p:nvSpPr>
        <p:spPr>
          <a:xfrm>
            <a:off x="362397" y="246809"/>
            <a:ext cx="6732240" cy="369332"/>
          </a:xfrm>
          <a:prstGeom prst="rect">
            <a:avLst/>
          </a:prstGeom>
        </p:spPr>
        <p:txBody>
          <a:bodyPr wrap="square" lIns="0" tIns="0" rIns="0" bIns="0" rtlCol="0" anchor="t">
            <a:spAutoFit/>
          </a:bodyPr>
          <a:lstStyle/>
          <a:p>
            <a:r>
              <a:rPr lang="es-ES_tradnl" sz="2400" b="1" dirty="0">
                <a:solidFill>
                  <a:srgbClr val="019EE2"/>
                </a:solidFill>
                <a:latin typeface="Poppins"/>
                <a:cs typeface="Poppins"/>
              </a:rPr>
              <a:t>Escudo digital. Consejos para protegernos</a:t>
            </a:r>
          </a:p>
        </p:txBody>
      </p:sp>
      <p:cxnSp>
        <p:nvCxnSpPr>
          <p:cNvPr id="3" name="Conector recto 2">
            <a:extLst>
              <a:ext uri="{FF2B5EF4-FFF2-40B4-BE49-F238E27FC236}">
                <a16:creationId xmlns:a16="http://schemas.microsoft.com/office/drawing/2014/main" id="{B3346F5E-5177-89AC-CA7A-04D109012025}"/>
              </a:ext>
            </a:extLst>
          </p:cNvPr>
          <p:cNvCxnSpPr>
            <a:cxnSpLocks/>
          </p:cNvCxnSpPr>
          <p:nvPr/>
        </p:nvCxnSpPr>
        <p:spPr>
          <a:xfrm>
            <a:off x="1208237" y="771550"/>
            <a:ext cx="5040560" cy="0"/>
          </a:xfrm>
          <a:prstGeom prst="line">
            <a:avLst/>
          </a:prstGeom>
          <a:ln w="28575" cmpd="sng">
            <a:solidFill>
              <a:srgbClr val="019EE2"/>
            </a:solidFill>
          </a:ln>
          <a:effectLst/>
        </p:spPr>
        <p:style>
          <a:lnRef idx="2">
            <a:schemeClr val="accent1"/>
          </a:lnRef>
          <a:fillRef idx="0">
            <a:schemeClr val="accent1"/>
          </a:fillRef>
          <a:effectRef idx="1">
            <a:schemeClr val="accent1"/>
          </a:effectRef>
          <a:fontRef idx="minor">
            <a:schemeClr val="tx1"/>
          </a:fontRef>
        </p:style>
      </p:cxnSp>
      <p:pic>
        <p:nvPicPr>
          <p:cNvPr id="21" name="Imagen 20">
            <a:extLst>
              <a:ext uri="{FF2B5EF4-FFF2-40B4-BE49-F238E27FC236}">
                <a16:creationId xmlns:a16="http://schemas.microsoft.com/office/drawing/2014/main" id="{196339A7-1BFF-384E-9E62-289EAA1383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663" y="1078921"/>
            <a:ext cx="908271" cy="1132787"/>
          </a:xfrm>
          <a:prstGeom prst="rect">
            <a:avLst/>
          </a:prstGeom>
        </p:spPr>
      </p:pic>
      <p:sp>
        <p:nvSpPr>
          <p:cNvPr id="22" name="CuadroTexto 21">
            <a:extLst>
              <a:ext uri="{FF2B5EF4-FFF2-40B4-BE49-F238E27FC236}">
                <a16:creationId xmlns:a16="http://schemas.microsoft.com/office/drawing/2014/main" id="{890D9BEA-FBA3-3D4D-B2A3-90F95319E538}"/>
              </a:ext>
            </a:extLst>
          </p:cNvPr>
          <p:cNvSpPr txBox="1"/>
          <p:nvPr/>
        </p:nvSpPr>
        <p:spPr>
          <a:xfrm>
            <a:off x="107503" y="2400217"/>
            <a:ext cx="1521884" cy="338554"/>
          </a:xfrm>
          <a:prstGeom prst="rect">
            <a:avLst/>
          </a:prstGeom>
          <a:noFill/>
        </p:spPr>
        <p:txBody>
          <a:bodyPr wrap="square" rtlCol="0">
            <a:spAutoFit/>
          </a:bodyPr>
          <a:lstStyle/>
          <a:p>
            <a:pPr algn="ctr"/>
            <a:r>
              <a:rPr lang="es-ES_tradnl" sz="1600" b="1" dirty="0"/>
              <a:t>Concienciación</a:t>
            </a:r>
          </a:p>
        </p:txBody>
      </p:sp>
      <p:pic>
        <p:nvPicPr>
          <p:cNvPr id="24" name="Imagen 23">
            <a:extLst>
              <a:ext uri="{FF2B5EF4-FFF2-40B4-BE49-F238E27FC236}">
                <a16:creationId xmlns:a16="http://schemas.microsoft.com/office/drawing/2014/main" id="{F3D0D0EC-39D1-0840-8B53-A8030CF4F0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3625" y="1142421"/>
            <a:ext cx="1130300" cy="1282700"/>
          </a:xfrm>
          <a:prstGeom prst="rect">
            <a:avLst/>
          </a:prstGeom>
        </p:spPr>
      </p:pic>
      <p:sp>
        <p:nvSpPr>
          <p:cNvPr id="25" name="CuadroTexto 24">
            <a:extLst>
              <a:ext uri="{FF2B5EF4-FFF2-40B4-BE49-F238E27FC236}">
                <a16:creationId xmlns:a16="http://schemas.microsoft.com/office/drawing/2014/main" id="{05FD5BA0-1283-CA41-BEBB-B2815C9A8F4E}"/>
              </a:ext>
            </a:extLst>
          </p:cNvPr>
          <p:cNvSpPr txBox="1"/>
          <p:nvPr/>
        </p:nvSpPr>
        <p:spPr>
          <a:xfrm>
            <a:off x="1757030" y="2400216"/>
            <a:ext cx="1443489" cy="338554"/>
          </a:xfrm>
          <a:prstGeom prst="rect">
            <a:avLst/>
          </a:prstGeom>
          <a:noFill/>
        </p:spPr>
        <p:txBody>
          <a:bodyPr wrap="square" rtlCol="0">
            <a:spAutoFit/>
          </a:bodyPr>
          <a:lstStyle/>
          <a:p>
            <a:pPr algn="ctr"/>
            <a:r>
              <a:rPr lang="es-ES_tradnl" sz="1600" b="1" dirty="0"/>
              <a:t>Antimalware</a:t>
            </a:r>
          </a:p>
        </p:txBody>
      </p:sp>
      <p:pic>
        <p:nvPicPr>
          <p:cNvPr id="27" name="Imagen 26">
            <a:extLst>
              <a:ext uri="{FF2B5EF4-FFF2-40B4-BE49-F238E27FC236}">
                <a16:creationId xmlns:a16="http://schemas.microsoft.com/office/drawing/2014/main" id="{E126EDB8-C0EA-984B-98FD-937E9B1534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1101" y="1199571"/>
            <a:ext cx="1333500" cy="1168400"/>
          </a:xfrm>
          <a:prstGeom prst="rect">
            <a:avLst/>
          </a:prstGeom>
        </p:spPr>
      </p:pic>
      <p:sp>
        <p:nvSpPr>
          <p:cNvPr id="28" name="CuadroTexto 27">
            <a:extLst>
              <a:ext uri="{FF2B5EF4-FFF2-40B4-BE49-F238E27FC236}">
                <a16:creationId xmlns:a16="http://schemas.microsoft.com/office/drawing/2014/main" id="{29E8D051-2A02-8C4C-BBD7-5D00293035E6}"/>
              </a:ext>
            </a:extLst>
          </p:cNvPr>
          <p:cNvSpPr txBox="1"/>
          <p:nvPr/>
        </p:nvSpPr>
        <p:spPr>
          <a:xfrm>
            <a:off x="3559513" y="2398027"/>
            <a:ext cx="1810945" cy="584775"/>
          </a:xfrm>
          <a:prstGeom prst="rect">
            <a:avLst/>
          </a:prstGeom>
          <a:noFill/>
        </p:spPr>
        <p:txBody>
          <a:bodyPr wrap="square" rtlCol="0">
            <a:spAutoFit/>
          </a:bodyPr>
          <a:lstStyle/>
          <a:p>
            <a:pPr algn="ctr"/>
            <a:r>
              <a:rPr lang="es-ES_tradnl" sz="1600" b="1" dirty="0"/>
              <a:t>Actualizar sistemas y aplicaciones</a:t>
            </a:r>
          </a:p>
        </p:txBody>
      </p:sp>
      <p:pic>
        <p:nvPicPr>
          <p:cNvPr id="30" name="Imagen 29">
            <a:extLst>
              <a:ext uri="{FF2B5EF4-FFF2-40B4-BE49-F238E27FC236}">
                <a16:creationId xmlns:a16="http://schemas.microsoft.com/office/drawing/2014/main" id="{91A59686-619C-CD45-AB71-444A1BCEBC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15677" y="1231321"/>
            <a:ext cx="914400" cy="1104900"/>
          </a:xfrm>
          <a:prstGeom prst="rect">
            <a:avLst/>
          </a:prstGeom>
        </p:spPr>
      </p:pic>
      <p:sp>
        <p:nvSpPr>
          <p:cNvPr id="31" name="CuadroTexto 30">
            <a:extLst>
              <a:ext uri="{FF2B5EF4-FFF2-40B4-BE49-F238E27FC236}">
                <a16:creationId xmlns:a16="http://schemas.microsoft.com/office/drawing/2014/main" id="{689F80F1-6420-9F44-B382-D7DF5EC44AC7}"/>
              </a:ext>
            </a:extLst>
          </p:cNvPr>
          <p:cNvSpPr txBox="1"/>
          <p:nvPr/>
        </p:nvSpPr>
        <p:spPr>
          <a:xfrm>
            <a:off x="5527052" y="2401786"/>
            <a:ext cx="1443489" cy="584775"/>
          </a:xfrm>
          <a:prstGeom prst="rect">
            <a:avLst/>
          </a:prstGeom>
          <a:noFill/>
        </p:spPr>
        <p:txBody>
          <a:bodyPr wrap="square" rtlCol="0">
            <a:spAutoFit/>
          </a:bodyPr>
          <a:lstStyle/>
          <a:p>
            <a:pPr algn="ctr"/>
            <a:r>
              <a:rPr lang="es-ES_tradnl" sz="1600" b="1" dirty="0"/>
              <a:t>Contraseñas robustas</a:t>
            </a:r>
          </a:p>
        </p:txBody>
      </p:sp>
      <p:pic>
        <p:nvPicPr>
          <p:cNvPr id="33" name="Imagen 32">
            <a:extLst>
              <a:ext uri="{FF2B5EF4-FFF2-40B4-BE49-F238E27FC236}">
                <a16:creationId xmlns:a16="http://schemas.microsoft.com/office/drawing/2014/main" id="{AA534EB0-99C8-A64E-898D-255F83ACC6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3759" y="1244021"/>
            <a:ext cx="1092200" cy="1181100"/>
          </a:xfrm>
          <a:prstGeom prst="rect">
            <a:avLst/>
          </a:prstGeom>
        </p:spPr>
      </p:pic>
      <p:sp>
        <p:nvSpPr>
          <p:cNvPr id="34" name="CuadroTexto 33">
            <a:extLst>
              <a:ext uri="{FF2B5EF4-FFF2-40B4-BE49-F238E27FC236}">
                <a16:creationId xmlns:a16="http://schemas.microsoft.com/office/drawing/2014/main" id="{BBB58485-C516-5C4A-897C-05F23C9F25A3}"/>
              </a:ext>
            </a:extLst>
          </p:cNvPr>
          <p:cNvSpPr txBox="1"/>
          <p:nvPr/>
        </p:nvSpPr>
        <p:spPr>
          <a:xfrm>
            <a:off x="7345186" y="2406156"/>
            <a:ext cx="1443489" cy="584775"/>
          </a:xfrm>
          <a:prstGeom prst="rect">
            <a:avLst/>
          </a:prstGeom>
          <a:noFill/>
        </p:spPr>
        <p:txBody>
          <a:bodyPr wrap="square" rtlCol="0">
            <a:spAutoFit/>
          </a:bodyPr>
          <a:lstStyle/>
          <a:p>
            <a:pPr algn="ctr"/>
            <a:r>
              <a:rPr lang="es-ES_tradnl" sz="1600" b="1" dirty="0"/>
              <a:t>Gestor de contraseñas</a:t>
            </a:r>
          </a:p>
        </p:txBody>
      </p:sp>
      <p:pic>
        <p:nvPicPr>
          <p:cNvPr id="36" name="Imagen 35">
            <a:extLst>
              <a:ext uri="{FF2B5EF4-FFF2-40B4-BE49-F238E27FC236}">
                <a16:creationId xmlns:a16="http://schemas.microsoft.com/office/drawing/2014/main" id="{6A1657D2-94E6-1D46-8C2C-60A324E8D7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503" y="2990029"/>
            <a:ext cx="1443489" cy="999339"/>
          </a:xfrm>
          <a:prstGeom prst="rect">
            <a:avLst/>
          </a:prstGeom>
        </p:spPr>
      </p:pic>
      <p:sp>
        <p:nvSpPr>
          <p:cNvPr id="37" name="CuadroTexto 36">
            <a:extLst>
              <a:ext uri="{FF2B5EF4-FFF2-40B4-BE49-F238E27FC236}">
                <a16:creationId xmlns:a16="http://schemas.microsoft.com/office/drawing/2014/main" id="{B6451911-2289-1742-85DD-A8675B2C246B}"/>
              </a:ext>
            </a:extLst>
          </p:cNvPr>
          <p:cNvSpPr txBox="1"/>
          <p:nvPr/>
        </p:nvSpPr>
        <p:spPr>
          <a:xfrm>
            <a:off x="29106" y="4009793"/>
            <a:ext cx="1600281" cy="584775"/>
          </a:xfrm>
          <a:prstGeom prst="rect">
            <a:avLst/>
          </a:prstGeom>
          <a:noFill/>
        </p:spPr>
        <p:txBody>
          <a:bodyPr wrap="square" rtlCol="0">
            <a:spAutoFit/>
          </a:bodyPr>
          <a:lstStyle/>
          <a:p>
            <a:pPr algn="ctr"/>
            <a:r>
              <a:rPr lang="es-ES_tradnl" sz="1600" b="1" dirty="0"/>
              <a:t>No acceder a </a:t>
            </a:r>
          </a:p>
          <a:p>
            <a:pPr algn="ctr"/>
            <a:r>
              <a:rPr lang="es-ES_tradnl" sz="1600" b="1" dirty="0"/>
              <a:t>Webs dudosas</a:t>
            </a:r>
          </a:p>
        </p:txBody>
      </p:sp>
      <p:pic>
        <p:nvPicPr>
          <p:cNvPr id="39" name="Imagen 38">
            <a:extLst>
              <a:ext uri="{FF2B5EF4-FFF2-40B4-BE49-F238E27FC236}">
                <a16:creationId xmlns:a16="http://schemas.microsoft.com/office/drawing/2014/main" id="{FC783A31-ED48-AB48-96B1-F32AFA82B19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31409" y="3022469"/>
            <a:ext cx="1294729" cy="934457"/>
          </a:xfrm>
          <a:prstGeom prst="rect">
            <a:avLst/>
          </a:prstGeom>
        </p:spPr>
      </p:pic>
      <p:sp>
        <p:nvSpPr>
          <p:cNvPr id="40" name="CuadroTexto 39">
            <a:extLst>
              <a:ext uri="{FF2B5EF4-FFF2-40B4-BE49-F238E27FC236}">
                <a16:creationId xmlns:a16="http://schemas.microsoft.com/office/drawing/2014/main" id="{FA89CAF1-0CC9-E248-8D7F-B16221D432EE}"/>
              </a:ext>
            </a:extLst>
          </p:cNvPr>
          <p:cNvSpPr txBox="1"/>
          <p:nvPr/>
        </p:nvSpPr>
        <p:spPr>
          <a:xfrm>
            <a:off x="1678632" y="4009793"/>
            <a:ext cx="1600281" cy="584775"/>
          </a:xfrm>
          <a:prstGeom prst="rect">
            <a:avLst/>
          </a:prstGeom>
          <a:noFill/>
        </p:spPr>
        <p:txBody>
          <a:bodyPr wrap="square" rtlCol="0">
            <a:spAutoFit/>
          </a:bodyPr>
          <a:lstStyle/>
          <a:p>
            <a:pPr algn="ctr"/>
            <a:r>
              <a:rPr lang="es-ES_tradnl" sz="1600" b="1" dirty="0"/>
              <a:t>Evitar descargas no conocidas</a:t>
            </a:r>
          </a:p>
        </p:txBody>
      </p:sp>
      <p:pic>
        <p:nvPicPr>
          <p:cNvPr id="42" name="Imagen 41">
            <a:extLst>
              <a:ext uri="{FF2B5EF4-FFF2-40B4-BE49-F238E27FC236}">
                <a16:creationId xmlns:a16="http://schemas.microsoft.com/office/drawing/2014/main" id="{90233016-B0BB-2A4E-957F-BB3E278155D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95936" y="2995938"/>
            <a:ext cx="819277" cy="1013855"/>
          </a:xfrm>
          <a:prstGeom prst="rect">
            <a:avLst/>
          </a:prstGeom>
        </p:spPr>
      </p:pic>
      <p:sp>
        <p:nvSpPr>
          <p:cNvPr id="43" name="CuadroTexto 42">
            <a:extLst>
              <a:ext uri="{FF2B5EF4-FFF2-40B4-BE49-F238E27FC236}">
                <a16:creationId xmlns:a16="http://schemas.microsoft.com/office/drawing/2014/main" id="{833CC19F-2A02-4A47-BBF6-05746C1D9F74}"/>
              </a:ext>
            </a:extLst>
          </p:cNvPr>
          <p:cNvSpPr txBox="1"/>
          <p:nvPr/>
        </p:nvSpPr>
        <p:spPr>
          <a:xfrm>
            <a:off x="3605433" y="4004319"/>
            <a:ext cx="1600281" cy="584775"/>
          </a:xfrm>
          <a:prstGeom prst="rect">
            <a:avLst/>
          </a:prstGeom>
          <a:noFill/>
        </p:spPr>
        <p:txBody>
          <a:bodyPr wrap="square" rtlCol="0">
            <a:spAutoFit/>
          </a:bodyPr>
          <a:lstStyle/>
          <a:p>
            <a:pPr algn="ctr"/>
            <a:r>
              <a:rPr lang="es-ES_tradnl" sz="1600" b="1" dirty="0"/>
              <a:t>Vigilar redes </a:t>
            </a:r>
          </a:p>
          <a:p>
            <a:pPr algn="ctr"/>
            <a:r>
              <a:rPr lang="es-ES_tradnl" sz="1600" b="1" dirty="0"/>
              <a:t>Wifi gratuitas</a:t>
            </a:r>
          </a:p>
        </p:txBody>
      </p:sp>
      <p:pic>
        <p:nvPicPr>
          <p:cNvPr id="45" name="Imagen 44">
            <a:extLst>
              <a:ext uri="{FF2B5EF4-FFF2-40B4-BE49-F238E27FC236}">
                <a16:creationId xmlns:a16="http://schemas.microsoft.com/office/drawing/2014/main" id="{390FCA12-EE28-D54F-8AC8-F5540B59709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85011" y="3069886"/>
            <a:ext cx="1176082" cy="919482"/>
          </a:xfrm>
          <a:prstGeom prst="rect">
            <a:avLst/>
          </a:prstGeom>
        </p:spPr>
      </p:pic>
      <p:sp>
        <p:nvSpPr>
          <p:cNvPr id="46" name="CuadroTexto 45">
            <a:extLst>
              <a:ext uri="{FF2B5EF4-FFF2-40B4-BE49-F238E27FC236}">
                <a16:creationId xmlns:a16="http://schemas.microsoft.com/office/drawing/2014/main" id="{79558621-33E7-C34B-89CC-92BC4228A4D8}"/>
              </a:ext>
            </a:extLst>
          </p:cNvPr>
          <p:cNvSpPr txBox="1"/>
          <p:nvPr/>
        </p:nvSpPr>
        <p:spPr>
          <a:xfrm>
            <a:off x="5448655" y="4008331"/>
            <a:ext cx="1600281" cy="338554"/>
          </a:xfrm>
          <a:prstGeom prst="rect">
            <a:avLst/>
          </a:prstGeom>
          <a:noFill/>
        </p:spPr>
        <p:txBody>
          <a:bodyPr wrap="square" rtlCol="0">
            <a:spAutoFit/>
          </a:bodyPr>
          <a:lstStyle/>
          <a:p>
            <a:pPr algn="ctr"/>
            <a:r>
              <a:rPr lang="es-ES_tradnl" sz="1600" b="1" dirty="0"/>
              <a:t>Identidad digital</a:t>
            </a:r>
          </a:p>
        </p:txBody>
      </p:sp>
      <p:pic>
        <p:nvPicPr>
          <p:cNvPr id="48" name="Imagen 47">
            <a:extLst>
              <a:ext uri="{FF2B5EF4-FFF2-40B4-BE49-F238E27FC236}">
                <a16:creationId xmlns:a16="http://schemas.microsoft.com/office/drawing/2014/main" id="{B85B42AE-171C-AE49-981D-90292CF6854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37497" y="3030129"/>
            <a:ext cx="1055409" cy="1032953"/>
          </a:xfrm>
          <a:prstGeom prst="rect">
            <a:avLst/>
          </a:prstGeom>
        </p:spPr>
      </p:pic>
      <p:sp>
        <p:nvSpPr>
          <p:cNvPr id="49" name="CuadroTexto 48">
            <a:extLst>
              <a:ext uri="{FF2B5EF4-FFF2-40B4-BE49-F238E27FC236}">
                <a16:creationId xmlns:a16="http://schemas.microsoft.com/office/drawing/2014/main" id="{2F08FE7E-8D20-214F-BD03-9112A0F8E6F4}"/>
              </a:ext>
            </a:extLst>
          </p:cNvPr>
          <p:cNvSpPr txBox="1"/>
          <p:nvPr/>
        </p:nvSpPr>
        <p:spPr>
          <a:xfrm>
            <a:off x="7303909" y="4008331"/>
            <a:ext cx="1600281" cy="584775"/>
          </a:xfrm>
          <a:prstGeom prst="rect">
            <a:avLst/>
          </a:prstGeom>
          <a:noFill/>
        </p:spPr>
        <p:txBody>
          <a:bodyPr wrap="square" rtlCol="0">
            <a:spAutoFit/>
          </a:bodyPr>
          <a:lstStyle/>
          <a:p>
            <a:pPr algn="ctr"/>
            <a:r>
              <a:rPr lang="es-ES_tradnl" sz="1600" b="1" dirty="0"/>
              <a:t>Desconfianza siempre activa</a:t>
            </a:r>
          </a:p>
        </p:txBody>
      </p:sp>
    </p:spTree>
    <p:extLst>
      <p:ext uri="{BB962C8B-B14F-4D97-AF65-F5344CB8AC3E}">
        <p14:creationId xmlns:p14="http://schemas.microsoft.com/office/powerpoint/2010/main" val="832395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seguridad.tif"/>
          <p:cNvPicPr>
            <a:picLocks noChangeAspect="1"/>
          </p:cNvPicPr>
          <p:nvPr/>
        </p:nvPicPr>
        <p:blipFill rotWithShape="1">
          <a:blip r:embed="rId3" cstate="print">
            <a:extLst>
              <a:ext uri="{28A0092B-C50C-407E-A947-70E740481C1C}">
                <a14:useLocalDpi xmlns:a14="http://schemas.microsoft.com/office/drawing/2010/main" val="0"/>
              </a:ext>
            </a:extLst>
          </a:blip>
          <a:srcRect t="56896" b="7349"/>
          <a:stretch/>
        </p:blipFill>
        <p:spPr>
          <a:xfrm>
            <a:off x="0" y="0"/>
            <a:ext cx="9161914" cy="2185015"/>
          </a:xfrm>
          <a:prstGeom prst="rect">
            <a:avLst/>
          </a:prstGeom>
        </p:spPr>
      </p:pic>
      <p:grpSp>
        <p:nvGrpSpPr>
          <p:cNvPr id="3" name="Agrupar 2"/>
          <p:cNvGrpSpPr/>
          <p:nvPr/>
        </p:nvGrpSpPr>
        <p:grpSpPr>
          <a:xfrm>
            <a:off x="179512" y="2499742"/>
            <a:ext cx="8982402" cy="2162822"/>
            <a:chOff x="937380" y="2499742"/>
            <a:chExt cx="7026300" cy="2162822"/>
          </a:xfrm>
        </p:grpSpPr>
        <p:sp>
          <p:nvSpPr>
            <p:cNvPr id="21" name="TextBox 6"/>
            <p:cNvSpPr txBox="1"/>
            <p:nvPr/>
          </p:nvSpPr>
          <p:spPr>
            <a:xfrm>
              <a:off x="4425734" y="3653548"/>
              <a:ext cx="3537946" cy="331501"/>
            </a:xfrm>
            <a:prstGeom prst="rect">
              <a:avLst/>
            </a:prstGeom>
          </p:spPr>
          <p:txBody>
            <a:bodyPr wrap="square" lIns="0" tIns="0" rIns="0" bIns="0" rtlCol="0" anchor="t">
              <a:spAutoFit/>
            </a:bodyPr>
            <a:lstStyle/>
            <a:p>
              <a:pPr algn="ctr">
                <a:lnSpc>
                  <a:spcPts val="2699"/>
                </a:lnSpc>
              </a:pPr>
              <a:r>
                <a:rPr lang="es-ES" sz="2000" b="1" dirty="0">
                  <a:solidFill>
                    <a:srgbClr val="019EE2"/>
                  </a:solidFill>
                  <a:latin typeface="Poppins"/>
                  <a:cs typeface="Poppins"/>
                </a:rPr>
                <a:t>Resumen y actividades</a:t>
              </a:r>
            </a:p>
          </p:txBody>
        </p:sp>
        <p:sp>
          <p:nvSpPr>
            <p:cNvPr id="22" name="TextBox 7"/>
            <p:cNvSpPr txBox="1"/>
            <p:nvPr/>
          </p:nvSpPr>
          <p:spPr>
            <a:xfrm>
              <a:off x="4650077" y="4108566"/>
              <a:ext cx="2966500" cy="276999"/>
            </a:xfrm>
            <a:prstGeom prst="rect">
              <a:avLst/>
            </a:prstGeom>
          </p:spPr>
          <p:txBody>
            <a:bodyPr lIns="0" tIns="0" rIns="0" bIns="0" rtlCol="0" anchor="t">
              <a:spAutoFit/>
            </a:bodyPr>
            <a:lstStyle/>
            <a:p>
              <a:pPr algn="ctr"/>
              <a:r>
                <a:rPr lang="es-ES" sz="1800" spc="15" dirty="0">
                  <a:solidFill>
                    <a:schemeClr val="tx1">
                      <a:lumMod val="65000"/>
                      <a:lumOff val="35000"/>
                    </a:schemeClr>
                  </a:solidFill>
                  <a:latin typeface="Poppins"/>
                  <a:cs typeface="Poppins"/>
                </a:rPr>
                <a:t>Ponte a prueba!!</a:t>
              </a:r>
            </a:p>
          </p:txBody>
        </p:sp>
        <p:sp>
          <p:nvSpPr>
            <p:cNvPr id="23" name="TextBox 10"/>
            <p:cNvSpPr txBox="1"/>
            <p:nvPr/>
          </p:nvSpPr>
          <p:spPr>
            <a:xfrm>
              <a:off x="4654948" y="2499742"/>
              <a:ext cx="2896716" cy="336631"/>
            </a:xfrm>
            <a:prstGeom prst="rect">
              <a:avLst/>
            </a:prstGeom>
          </p:spPr>
          <p:txBody>
            <a:bodyPr lIns="0" tIns="0" rIns="0" bIns="0" rtlCol="0" anchor="t">
              <a:spAutoFit/>
            </a:bodyPr>
            <a:lstStyle/>
            <a:p>
              <a:pPr algn="ctr">
                <a:lnSpc>
                  <a:spcPts val="2699"/>
                </a:lnSpc>
              </a:pPr>
              <a:r>
                <a:rPr lang="es-ES_tradnl" sz="2000" b="1" dirty="0">
                  <a:solidFill>
                    <a:srgbClr val="019EE2"/>
                  </a:solidFill>
                  <a:latin typeface="Poppins"/>
                  <a:cs typeface="Poppins"/>
                </a:rPr>
                <a:t>Tipos de Fraudes</a:t>
              </a:r>
            </a:p>
          </p:txBody>
        </p:sp>
        <p:sp>
          <p:nvSpPr>
            <p:cNvPr id="24" name="TextBox 11"/>
            <p:cNvSpPr txBox="1"/>
            <p:nvPr/>
          </p:nvSpPr>
          <p:spPr>
            <a:xfrm>
              <a:off x="4532497" y="2953535"/>
              <a:ext cx="3141616" cy="276999"/>
            </a:xfrm>
            <a:prstGeom prst="rect">
              <a:avLst/>
            </a:prstGeom>
          </p:spPr>
          <p:txBody>
            <a:bodyPr wrap="square" lIns="0" tIns="0" rIns="0" bIns="0" rtlCol="0" anchor="t">
              <a:spAutoFit/>
            </a:bodyPr>
            <a:lstStyle/>
            <a:p>
              <a:pPr algn="ctr"/>
              <a:r>
                <a:rPr lang="es-ES" sz="1800" spc="15" dirty="0">
                  <a:solidFill>
                    <a:schemeClr val="tx1">
                      <a:lumMod val="65000"/>
                      <a:lumOff val="35000"/>
                    </a:schemeClr>
                  </a:solidFill>
                  <a:latin typeface="Poppins"/>
                  <a:cs typeface="Poppins"/>
                </a:rPr>
                <a:t>Los principales </a:t>
              </a:r>
              <a:r>
                <a:rPr lang="es-ES" sz="1800" u="sng" spc="15" dirty="0">
                  <a:solidFill>
                    <a:schemeClr val="tx1">
                      <a:lumMod val="65000"/>
                      <a:lumOff val="35000"/>
                    </a:schemeClr>
                  </a:solidFill>
                  <a:latin typeface="Poppins"/>
                  <a:cs typeface="Poppins"/>
                </a:rPr>
                <a:t>hasta hoy</a:t>
              </a:r>
              <a:r>
                <a:rPr lang="es-ES" sz="1800" spc="15" dirty="0">
                  <a:solidFill>
                    <a:schemeClr val="tx1">
                      <a:lumMod val="65000"/>
                      <a:lumOff val="35000"/>
                    </a:schemeClr>
                  </a:solidFill>
                  <a:latin typeface="Poppins"/>
                  <a:cs typeface="Poppins"/>
                </a:rPr>
                <a:t>.</a:t>
              </a:r>
              <a:endParaRPr lang="es-ES" sz="1800" spc="15" dirty="0">
                <a:solidFill>
                  <a:srgbClr val="231F1D"/>
                </a:solidFill>
                <a:latin typeface="Poppins"/>
                <a:cs typeface="Poppins"/>
              </a:endParaRPr>
            </a:p>
          </p:txBody>
        </p:sp>
        <p:grpSp>
          <p:nvGrpSpPr>
            <p:cNvPr id="25" name="Group 13"/>
            <p:cNvGrpSpPr/>
            <p:nvPr/>
          </p:nvGrpSpPr>
          <p:grpSpPr>
            <a:xfrm>
              <a:off x="962884" y="3653548"/>
              <a:ext cx="3300830" cy="1009016"/>
              <a:chOff x="-155875" y="-224973"/>
              <a:chExt cx="4694512" cy="1913394"/>
            </a:xfrm>
          </p:grpSpPr>
          <p:sp>
            <p:nvSpPr>
              <p:cNvPr id="26" name="TextBox 14"/>
              <p:cNvSpPr txBox="1"/>
              <p:nvPr/>
            </p:nvSpPr>
            <p:spPr>
              <a:xfrm>
                <a:off x="25348" y="-224973"/>
                <a:ext cx="4119773" cy="1300575"/>
              </a:xfrm>
              <a:prstGeom prst="rect">
                <a:avLst/>
              </a:prstGeom>
            </p:spPr>
            <p:txBody>
              <a:bodyPr lIns="0" tIns="0" rIns="0" bIns="0" rtlCol="0" anchor="t">
                <a:spAutoFit/>
              </a:bodyPr>
              <a:lstStyle/>
              <a:p>
                <a:pPr algn="ctr">
                  <a:lnSpc>
                    <a:spcPts val="2699"/>
                  </a:lnSpc>
                </a:pPr>
                <a:r>
                  <a:rPr lang="es-ES" sz="2000" b="1" dirty="0">
                    <a:solidFill>
                      <a:srgbClr val="019EE2"/>
                    </a:solidFill>
                    <a:latin typeface="Poppins"/>
                    <a:cs typeface="Poppins"/>
                  </a:rPr>
                  <a:t>El Escudo Digital</a:t>
                </a:r>
              </a:p>
              <a:p>
                <a:pPr algn="ctr">
                  <a:lnSpc>
                    <a:spcPts val="2699"/>
                  </a:lnSpc>
                </a:pPr>
                <a:endParaRPr lang="es-ES" sz="2000" dirty="0">
                  <a:solidFill>
                    <a:srgbClr val="019EE2"/>
                  </a:solidFill>
                  <a:latin typeface="Poppins Bold"/>
                </a:endParaRPr>
              </a:p>
            </p:txBody>
          </p:sp>
          <p:sp>
            <p:nvSpPr>
              <p:cNvPr id="27" name="TextBox 15"/>
              <p:cNvSpPr txBox="1"/>
              <p:nvPr/>
            </p:nvSpPr>
            <p:spPr>
              <a:xfrm>
                <a:off x="-155875" y="637876"/>
                <a:ext cx="4694512" cy="1050545"/>
              </a:xfrm>
              <a:prstGeom prst="rect">
                <a:avLst/>
              </a:prstGeom>
            </p:spPr>
            <p:txBody>
              <a:bodyPr wrap="square" lIns="0" tIns="0" rIns="0" bIns="0" rtlCol="0" anchor="t">
                <a:spAutoFit/>
              </a:bodyPr>
              <a:lstStyle/>
              <a:p>
                <a:pPr algn="ctr"/>
                <a:r>
                  <a:rPr lang="es-ES" sz="1800" spc="15" dirty="0">
                    <a:solidFill>
                      <a:schemeClr val="tx1">
                        <a:lumMod val="65000"/>
                        <a:lumOff val="35000"/>
                      </a:schemeClr>
                    </a:solidFill>
                    <a:latin typeface="Poppins"/>
                    <a:cs typeface="Poppins"/>
                  </a:rPr>
                  <a:t>Consejos para protegerte como un experto</a:t>
                </a:r>
              </a:p>
            </p:txBody>
          </p:sp>
        </p:grpSp>
        <p:sp>
          <p:nvSpPr>
            <p:cNvPr id="28" name="TextBox 18"/>
            <p:cNvSpPr txBox="1"/>
            <p:nvPr/>
          </p:nvSpPr>
          <p:spPr>
            <a:xfrm>
              <a:off x="1012015" y="2499742"/>
              <a:ext cx="3202571" cy="682879"/>
            </a:xfrm>
            <a:prstGeom prst="rect">
              <a:avLst/>
            </a:prstGeom>
          </p:spPr>
          <p:txBody>
            <a:bodyPr wrap="square" lIns="0" tIns="0" rIns="0" bIns="0" rtlCol="0" anchor="t">
              <a:spAutoFit/>
            </a:bodyPr>
            <a:lstStyle/>
            <a:p>
              <a:pPr algn="ctr">
                <a:lnSpc>
                  <a:spcPts val="2699"/>
                </a:lnSpc>
              </a:pPr>
              <a:r>
                <a:rPr lang="es-ES" sz="2000" b="1" dirty="0">
                  <a:solidFill>
                    <a:srgbClr val="019EE2"/>
                  </a:solidFill>
                  <a:latin typeface="Poppins"/>
                  <a:cs typeface="Poppins"/>
                </a:rPr>
                <a:t>Vivimos en la era de la digitalización</a:t>
              </a:r>
            </a:p>
          </p:txBody>
        </p:sp>
        <p:sp>
          <p:nvSpPr>
            <p:cNvPr id="29" name="TextBox 19"/>
            <p:cNvSpPr txBox="1"/>
            <p:nvPr/>
          </p:nvSpPr>
          <p:spPr>
            <a:xfrm>
              <a:off x="937380" y="2838119"/>
              <a:ext cx="3202572" cy="313547"/>
            </a:xfrm>
            <a:prstGeom prst="rect">
              <a:avLst/>
            </a:prstGeom>
          </p:spPr>
          <p:txBody>
            <a:bodyPr wrap="square" lIns="0" tIns="0" rIns="0" bIns="0" rtlCol="0" anchor="t">
              <a:spAutoFit/>
            </a:bodyPr>
            <a:lstStyle/>
            <a:p>
              <a:pPr algn="ctr">
                <a:lnSpc>
                  <a:spcPts val="2685"/>
                </a:lnSpc>
              </a:pPr>
              <a:endParaRPr lang="es-ES" sz="1500" spc="15" dirty="0">
                <a:solidFill>
                  <a:schemeClr val="tx1">
                    <a:lumMod val="65000"/>
                    <a:lumOff val="35000"/>
                  </a:schemeClr>
                </a:solidFill>
                <a:latin typeface="Poppins"/>
                <a:cs typeface="Poppins"/>
              </a:endParaRPr>
            </a:p>
          </p:txBody>
        </p:sp>
      </p:grpSp>
      <p:sp>
        <p:nvSpPr>
          <p:cNvPr id="30" name="TextBox 6"/>
          <p:cNvSpPr txBox="1">
            <a:spLocks noChangeAspect="1"/>
          </p:cNvSpPr>
          <p:nvPr/>
        </p:nvSpPr>
        <p:spPr>
          <a:xfrm>
            <a:off x="2322004" y="896982"/>
            <a:ext cx="4499992" cy="492443"/>
          </a:xfrm>
          <a:prstGeom prst="rect">
            <a:avLst/>
          </a:prstGeom>
        </p:spPr>
        <p:txBody>
          <a:bodyPr wrap="square" lIns="0" tIns="0" rIns="0" bIns="0" rtlCol="0" anchor="t">
            <a:spAutoFit/>
          </a:bodyPr>
          <a:lstStyle/>
          <a:p>
            <a:pPr algn="ctr"/>
            <a:r>
              <a:rPr lang="es-ES" sz="3200" b="1" dirty="0">
                <a:solidFill>
                  <a:schemeClr val="bg1"/>
                </a:solidFill>
                <a:latin typeface="Poppins"/>
                <a:cs typeface="Poppins"/>
              </a:rPr>
              <a:t>Fraudes digitales</a:t>
            </a:r>
          </a:p>
        </p:txBody>
      </p:sp>
      <p:cxnSp>
        <p:nvCxnSpPr>
          <p:cNvPr id="31" name="Conector recto 30"/>
          <p:cNvCxnSpPr/>
          <p:nvPr/>
        </p:nvCxnSpPr>
        <p:spPr>
          <a:xfrm>
            <a:off x="3203848" y="1851670"/>
            <a:ext cx="2736304" cy="0"/>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extBox 11">
            <a:extLst>
              <a:ext uri="{FF2B5EF4-FFF2-40B4-BE49-F238E27FC236}">
                <a16:creationId xmlns:a16="http://schemas.microsoft.com/office/drawing/2014/main" id="{115A62A8-C53E-A796-560F-1A91E2A4AD22}"/>
              </a:ext>
            </a:extLst>
          </p:cNvPr>
          <p:cNvSpPr txBox="1"/>
          <p:nvPr/>
        </p:nvSpPr>
        <p:spPr>
          <a:xfrm>
            <a:off x="257438" y="3246026"/>
            <a:ext cx="4016233" cy="276999"/>
          </a:xfrm>
          <a:prstGeom prst="rect">
            <a:avLst/>
          </a:prstGeom>
        </p:spPr>
        <p:txBody>
          <a:bodyPr wrap="square" lIns="0" tIns="0" rIns="0" bIns="0" rtlCol="0" anchor="t">
            <a:spAutoFit/>
          </a:bodyPr>
          <a:lstStyle/>
          <a:p>
            <a:pPr algn="ctr"/>
            <a:r>
              <a:rPr lang="es-ES" sz="1800" spc="15" dirty="0">
                <a:solidFill>
                  <a:schemeClr val="tx1">
                    <a:lumMod val="65000"/>
                    <a:lumOff val="35000"/>
                  </a:schemeClr>
                </a:solidFill>
                <a:latin typeface="Poppins"/>
                <a:cs typeface="Poppins"/>
              </a:rPr>
              <a:t>Con sus ventajas e inconvenientes</a:t>
            </a:r>
            <a:endParaRPr lang="es-ES" sz="1800" spc="15" dirty="0">
              <a:solidFill>
                <a:srgbClr val="231F1D"/>
              </a:solidFill>
              <a:latin typeface="Poppins"/>
              <a:cs typeface="Poppin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62880-2F9A-302E-6FDC-FF541F9E8916}"/>
            </a:ext>
          </a:extLst>
        </p:cNvPr>
        <p:cNvGrpSpPr/>
        <p:nvPr/>
      </p:nvGrpSpPr>
      <p:grpSpPr>
        <a:xfrm>
          <a:off x="0" y="0"/>
          <a:ext cx="0" cy="0"/>
          <a:chOff x="0" y="0"/>
          <a:chExt cx="0" cy="0"/>
        </a:xfrm>
      </p:grpSpPr>
      <p:sp>
        <p:nvSpPr>
          <p:cNvPr id="2" name="TextBox 6">
            <a:extLst>
              <a:ext uri="{FF2B5EF4-FFF2-40B4-BE49-F238E27FC236}">
                <a16:creationId xmlns:a16="http://schemas.microsoft.com/office/drawing/2014/main" id="{BDE3C482-1A19-9ED3-DEFE-5F264155A4CC}"/>
              </a:ext>
            </a:extLst>
          </p:cNvPr>
          <p:cNvSpPr txBox="1">
            <a:spLocks noChangeAspect="1"/>
          </p:cNvSpPr>
          <p:nvPr/>
        </p:nvSpPr>
        <p:spPr>
          <a:xfrm>
            <a:off x="362397" y="246809"/>
            <a:ext cx="6732240" cy="369332"/>
          </a:xfrm>
          <a:prstGeom prst="rect">
            <a:avLst/>
          </a:prstGeom>
        </p:spPr>
        <p:txBody>
          <a:bodyPr wrap="square" lIns="0" tIns="0" rIns="0" bIns="0" rtlCol="0" anchor="t">
            <a:spAutoFit/>
          </a:bodyPr>
          <a:lstStyle/>
          <a:p>
            <a:r>
              <a:rPr lang="es-ES_tradnl" sz="2400" b="1" dirty="0">
                <a:solidFill>
                  <a:srgbClr val="019EE2"/>
                </a:solidFill>
                <a:latin typeface="Poppins"/>
                <a:cs typeface="Poppins"/>
              </a:rPr>
              <a:t>Escudo digital. Consejos para protegernos</a:t>
            </a:r>
          </a:p>
        </p:txBody>
      </p:sp>
      <p:cxnSp>
        <p:nvCxnSpPr>
          <p:cNvPr id="3" name="Conector recto 2">
            <a:extLst>
              <a:ext uri="{FF2B5EF4-FFF2-40B4-BE49-F238E27FC236}">
                <a16:creationId xmlns:a16="http://schemas.microsoft.com/office/drawing/2014/main" id="{B3346F5E-5177-89AC-CA7A-04D109012025}"/>
              </a:ext>
            </a:extLst>
          </p:cNvPr>
          <p:cNvCxnSpPr>
            <a:cxnSpLocks/>
          </p:cNvCxnSpPr>
          <p:nvPr/>
        </p:nvCxnSpPr>
        <p:spPr>
          <a:xfrm>
            <a:off x="1208237" y="771550"/>
            <a:ext cx="5040560" cy="0"/>
          </a:xfrm>
          <a:prstGeom prst="line">
            <a:avLst/>
          </a:prstGeom>
          <a:ln w="28575" cmpd="sng">
            <a:solidFill>
              <a:srgbClr val="019EE2"/>
            </a:solidFill>
          </a:ln>
          <a:effectLst/>
        </p:spPr>
        <p:style>
          <a:lnRef idx="2">
            <a:schemeClr val="accent1"/>
          </a:lnRef>
          <a:fillRef idx="0">
            <a:schemeClr val="accent1"/>
          </a:fillRef>
          <a:effectRef idx="1">
            <a:schemeClr val="accent1"/>
          </a:effectRef>
          <a:fontRef idx="minor">
            <a:schemeClr val="tx1"/>
          </a:fontRef>
        </p:style>
      </p:cxnSp>
      <p:sp>
        <p:nvSpPr>
          <p:cNvPr id="26" name="CuadroTexto 25">
            <a:extLst>
              <a:ext uri="{FF2B5EF4-FFF2-40B4-BE49-F238E27FC236}">
                <a16:creationId xmlns:a16="http://schemas.microsoft.com/office/drawing/2014/main" id="{E2D1CADA-ED06-844E-B3D0-BF95BAD00A33}"/>
              </a:ext>
            </a:extLst>
          </p:cNvPr>
          <p:cNvSpPr txBox="1"/>
          <p:nvPr/>
        </p:nvSpPr>
        <p:spPr>
          <a:xfrm>
            <a:off x="5148876" y="959397"/>
            <a:ext cx="3168352" cy="461665"/>
          </a:xfrm>
          <a:prstGeom prst="rect">
            <a:avLst/>
          </a:prstGeom>
          <a:noFill/>
        </p:spPr>
        <p:txBody>
          <a:bodyPr wrap="square" rtlCol="0">
            <a:spAutoFit/>
          </a:bodyPr>
          <a:lstStyle/>
          <a:p>
            <a:pPr algn="ctr"/>
            <a:r>
              <a:rPr lang="es-ES" sz="2400" u="sng" dirty="0">
                <a:solidFill>
                  <a:srgbClr val="0070C0"/>
                </a:solidFill>
              </a:rPr>
              <a:t>Ante cualquier duda…</a:t>
            </a:r>
          </a:p>
        </p:txBody>
      </p:sp>
      <p:pic>
        <p:nvPicPr>
          <p:cNvPr id="29" name="Imagen 28">
            <a:extLst>
              <a:ext uri="{FF2B5EF4-FFF2-40B4-BE49-F238E27FC236}">
                <a16:creationId xmlns:a16="http://schemas.microsoft.com/office/drawing/2014/main" id="{824DC434-7826-C441-B510-44F1F63E8BF8}"/>
              </a:ext>
            </a:extLst>
          </p:cNvPr>
          <p:cNvPicPr>
            <a:picLocks noChangeAspect="1"/>
          </p:cNvPicPr>
          <p:nvPr/>
        </p:nvPicPr>
        <p:blipFill>
          <a:blip r:embed="rId3"/>
          <a:stretch>
            <a:fillRect/>
          </a:stretch>
        </p:blipFill>
        <p:spPr>
          <a:xfrm>
            <a:off x="5292080" y="1371627"/>
            <a:ext cx="3275856" cy="3183883"/>
          </a:xfrm>
          <a:prstGeom prst="rect">
            <a:avLst/>
          </a:prstGeom>
        </p:spPr>
      </p:pic>
      <p:sp>
        <p:nvSpPr>
          <p:cNvPr id="4" name="CuadroTexto 3">
            <a:extLst>
              <a:ext uri="{FF2B5EF4-FFF2-40B4-BE49-F238E27FC236}">
                <a16:creationId xmlns:a16="http://schemas.microsoft.com/office/drawing/2014/main" id="{761FADD0-9C7E-1647-BDAF-D4C6412FAB23}"/>
              </a:ext>
            </a:extLst>
          </p:cNvPr>
          <p:cNvSpPr txBox="1"/>
          <p:nvPr/>
        </p:nvSpPr>
        <p:spPr>
          <a:xfrm>
            <a:off x="5652121" y="4589502"/>
            <a:ext cx="2304256" cy="692497"/>
          </a:xfrm>
          <a:prstGeom prst="rect">
            <a:avLst/>
          </a:prstGeom>
          <a:noFill/>
        </p:spPr>
        <p:txBody>
          <a:bodyPr wrap="square" rtlCol="0">
            <a:spAutoFit/>
          </a:bodyPr>
          <a:lstStyle/>
          <a:p>
            <a:r>
              <a:rPr lang="es-ES" sz="2400" dirty="0">
                <a:hlinkClick r:id="rId4"/>
              </a:rPr>
              <a:t>www.incibe.es</a:t>
            </a:r>
            <a:endParaRPr lang="es-ES" sz="2400" dirty="0"/>
          </a:p>
          <a:p>
            <a:endParaRPr lang="es-ES" dirty="0"/>
          </a:p>
        </p:txBody>
      </p:sp>
      <p:sp>
        <p:nvSpPr>
          <p:cNvPr id="32" name="CuadroTexto 31">
            <a:extLst>
              <a:ext uri="{FF2B5EF4-FFF2-40B4-BE49-F238E27FC236}">
                <a16:creationId xmlns:a16="http://schemas.microsoft.com/office/drawing/2014/main" id="{CBB46F81-FF84-684A-89A7-D726BA0AF4AB}"/>
              </a:ext>
            </a:extLst>
          </p:cNvPr>
          <p:cNvSpPr txBox="1"/>
          <p:nvPr/>
        </p:nvSpPr>
        <p:spPr>
          <a:xfrm>
            <a:off x="107504" y="959397"/>
            <a:ext cx="4608512" cy="830997"/>
          </a:xfrm>
          <a:prstGeom prst="rect">
            <a:avLst/>
          </a:prstGeom>
          <a:noFill/>
        </p:spPr>
        <p:txBody>
          <a:bodyPr wrap="square" rtlCol="0">
            <a:spAutoFit/>
          </a:bodyPr>
          <a:lstStyle/>
          <a:p>
            <a:pPr algn="ctr"/>
            <a:r>
              <a:rPr lang="es-ES" sz="2400" u="sng" dirty="0">
                <a:solidFill>
                  <a:srgbClr val="0070C0"/>
                </a:solidFill>
              </a:rPr>
              <a:t>Segundo factor de autenticación</a:t>
            </a:r>
          </a:p>
          <a:p>
            <a:pPr algn="ctr"/>
            <a:r>
              <a:rPr lang="es-ES" sz="2400" u="sng" dirty="0">
                <a:solidFill>
                  <a:srgbClr val="0070C0"/>
                </a:solidFill>
              </a:rPr>
              <a:t> (2FA)</a:t>
            </a:r>
          </a:p>
        </p:txBody>
      </p:sp>
      <p:sp>
        <p:nvSpPr>
          <p:cNvPr id="35" name="TextBox 4">
            <a:extLst>
              <a:ext uri="{FF2B5EF4-FFF2-40B4-BE49-F238E27FC236}">
                <a16:creationId xmlns:a16="http://schemas.microsoft.com/office/drawing/2014/main" id="{05ECB182-52DF-9C4D-B42E-F580B4B55314}"/>
              </a:ext>
            </a:extLst>
          </p:cNvPr>
          <p:cNvSpPr txBox="1"/>
          <p:nvPr/>
        </p:nvSpPr>
        <p:spPr>
          <a:xfrm>
            <a:off x="362397" y="1931314"/>
            <a:ext cx="3573100" cy="2200602"/>
          </a:xfrm>
          <a:prstGeom prst="rect">
            <a:avLst/>
          </a:prstGeom>
        </p:spPr>
        <p:txBody>
          <a:bodyPr wrap="square" lIns="0" tIns="0" rIns="0" bIns="0" rtlCol="0" anchor="t">
            <a:spAutoFit/>
          </a:bodyPr>
          <a:lstStyle/>
          <a:p>
            <a:pPr marL="342900" indent="-342900">
              <a:lnSpc>
                <a:spcPct val="120000"/>
              </a:lnSpc>
              <a:buClr>
                <a:schemeClr val="accent5">
                  <a:lumMod val="60000"/>
                  <a:lumOff val="40000"/>
                </a:schemeClr>
              </a:buClr>
              <a:buFontTx/>
              <a:buChar char="-"/>
            </a:pPr>
            <a:r>
              <a:rPr lang="es-ES_tradnl" sz="2000" spc="15" dirty="0">
                <a:solidFill>
                  <a:srgbClr val="595959"/>
                </a:solidFill>
                <a:latin typeface="Poppins"/>
                <a:cs typeface="Poppins"/>
              </a:rPr>
              <a:t>Doble verificación de nuestra identidad.</a:t>
            </a:r>
          </a:p>
          <a:p>
            <a:pPr marL="342900" indent="-342900">
              <a:lnSpc>
                <a:spcPct val="120000"/>
              </a:lnSpc>
              <a:buClr>
                <a:schemeClr val="accent5">
                  <a:lumMod val="60000"/>
                  <a:lumOff val="40000"/>
                </a:schemeClr>
              </a:buClr>
              <a:buFontTx/>
              <a:buChar char="-"/>
            </a:pPr>
            <a:r>
              <a:rPr lang="es-ES_tradnl" sz="2000" spc="15" dirty="0">
                <a:solidFill>
                  <a:srgbClr val="595959"/>
                </a:solidFill>
                <a:latin typeface="Poppins"/>
                <a:cs typeface="Poppins"/>
              </a:rPr>
              <a:t>Mayor protección</a:t>
            </a:r>
          </a:p>
          <a:p>
            <a:pPr marL="342900" indent="-342900">
              <a:lnSpc>
                <a:spcPct val="120000"/>
              </a:lnSpc>
              <a:buClr>
                <a:schemeClr val="accent5">
                  <a:lumMod val="60000"/>
                  <a:lumOff val="40000"/>
                </a:schemeClr>
              </a:buClr>
              <a:buFontTx/>
              <a:buChar char="-"/>
            </a:pPr>
            <a:r>
              <a:rPr lang="es-ES_tradnl" sz="2000" spc="15" dirty="0">
                <a:solidFill>
                  <a:srgbClr val="595959"/>
                </a:solidFill>
                <a:latin typeface="Poppins"/>
                <a:cs typeface="Poppins"/>
              </a:rPr>
              <a:t>Más tranquilidad.</a:t>
            </a:r>
          </a:p>
          <a:p>
            <a:pPr marL="342900" indent="-342900">
              <a:lnSpc>
                <a:spcPct val="120000"/>
              </a:lnSpc>
              <a:buClr>
                <a:schemeClr val="accent5">
                  <a:lumMod val="60000"/>
                  <a:lumOff val="40000"/>
                </a:schemeClr>
              </a:buClr>
              <a:buFontTx/>
              <a:buChar char="-"/>
            </a:pPr>
            <a:r>
              <a:rPr lang="es-ES_tradnl" sz="2000" spc="15" dirty="0">
                <a:solidFill>
                  <a:srgbClr val="595959"/>
                </a:solidFill>
                <a:latin typeface="Poppins"/>
                <a:cs typeface="Poppins"/>
              </a:rPr>
              <a:t>Facilidad de uso.</a:t>
            </a:r>
          </a:p>
          <a:p>
            <a:pPr marL="342900" indent="-342900">
              <a:lnSpc>
                <a:spcPct val="120000"/>
              </a:lnSpc>
              <a:buClr>
                <a:schemeClr val="accent5">
                  <a:lumMod val="60000"/>
                  <a:lumOff val="40000"/>
                </a:schemeClr>
              </a:buClr>
              <a:buFontTx/>
              <a:buChar char="-"/>
            </a:pPr>
            <a:endParaRPr lang="es-ES_tradnl" sz="2000" spc="15" dirty="0">
              <a:solidFill>
                <a:srgbClr val="595959"/>
              </a:solidFill>
              <a:latin typeface="Poppins"/>
              <a:cs typeface="Poppins"/>
            </a:endParaRPr>
          </a:p>
        </p:txBody>
      </p:sp>
    </p:spTree>
    <p:extLst>
      <p:ext uri="{BB962C8B-B14F-4D97-AF65-F5344CB8AC3E}">
        <p14:creationId xmlns:p14="http://schemas.microsoft.com/office/powerpoint/2010/main" val="5035897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B1C57-76F5-9DCA-5BE0-3EFD0BFC38B0}"/>
            </a:ext>
          </a:extLst>
        </p:cNvPr>
        <p:cNvGrpSpPr/>
        <p:nvPr/>
      </p:nvGrpSpPr>
      <p:grpSpPr>
        <a:xfrm>
          <a:off x="0" y="0"/>
          <a:ext cx="0" cy="0"/>
          <a:chOff x="0" y="0"/>
          <a:chExt cx="0" cy="0"/>
        </a:xfrm>
      </p:grpSpPr>
      <p:pic>
        <p:nvPicPr>
          <p:cNvPr id="2" name="Imagen 1" descr="seguridad.tif">
            <a:extLst>
              <a:ext uri="{FF2B5EF4-FFF2-40B4-BE49-F238E27FC236}">
                <a16:creationId xmlns:a16="http://schemas.microsoft.com/office/drawing/2014/main" id="{EBA9FF0A-9A56-1443-ACEB-6B392C4BE1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6896" b="7349"/>
          <a:stretch/>
        </p:blipFill>
        <p:spPr>
          <a:xfrm>
            <a:off x="0" y="0"/>
            <a:ext cx="9161914" cy="2185015"/>
          </a:xfrm>
          <a:prstGeom prst="rect">
            <a:avLst/>
          </a:prstGeom>
        </p:spPr>
      </p:pic>
      <p:sp>
        <p:nvSpPr>
          <p:cNvPr id="30" name="TextBox 6">
            <a:extLst>
              <a:ext uri="{FF2B5EF4-FFF2-40B4-BE49-F238E27FC236}">
                <a16:creationId xmlns:a16="http://schemas.microsoft.com/office/drawing/2014/main" id="{C7E221C1-DF0F-9939-64FF-572C24925288}"/>
              </a:ext>
            </a:extLst>
          </p:cNvPr>
          <p:cNvSpPr txBox="1">
            <a:spLocks noChangeAspect="1"/>
          </p:cNvSpPr>
          <p:nvPr/>
        </p:nvSpPr>
        <p:spPr>
          <a:xfrm>
            <a:off x="2322004" y="896982"/>
            <a:ext cx="4499992" cy="492443"/>
          </a:xfrm>
          <a:prstGeom prst="rect">
            <a:avLst/>
          </a:prstGeom>
        </p:spPr>
        <p:txBody>
          <a:bodyPr wrap="square" lIns="0" tIns="0" rIns="0" bIns="0" rtlCol="0" anchor="t">
            <a:spAutoFit/>
          </a:bodyPr>
          <a:lstStyle/>
          <a:p>
            <a:pPr algn="ctr"/>
            <a:r>
              <a:rPr lang="es-ES" sz="3200" b="1" dirty="0">
                <a:solidFill>
                  <a:schemeClr val="bg1"/>
                </a:solidFill>
                <a:latin typeface="Poppins"/>
                <a:cs typeface="Poppins"/>
              </a:rPr>
              <a:t>Fraudes digitales</a:t>
            </a:r>
          </a:p>
        </p:txBody>
      </p:sp>
      <p:cxnSp>
        <p:nvCxnSpPr>
          <p:cNvPr id="31" name="Conector recto 30">
            <a:extLst>
              <a:ext uri="{FF2B5EF4-FFF2-40B4-BE49-F238E27FC236}">
                <a16:creationId xmlns:a16="http://schemas.microsoft.com/office/drawing/2014/main" id="{BBFAE0E8-5E76-799E-38B3-46D1D52FDF24}"/>
              </a:ext>
            </a:extLst>
          </p:cNvPr>
          <p:cNvCxnSpPr/>
          <p:nvPr/>
        </p:nvCxnSpPr>
        <p:spPr>
          <a:xfrm>
            <a:off x="3203848" y="1851670"/>
            <a:ext cx="2736304" cy="0"/>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 name="Rectángulo 2">
            <a:extLst>
              <a:ext uri="{FF2B5EF4-FFF2-40B4-BE49-F238E27FC236}">
                <a16:creationId xmlns:a16="http://schemas.microsoft.com/office/drawing/2014/main" id="{0E03463B-0FD6-909F-C199-8A997C7B5389}"/>
              </a:ext>
            </a:extLst>
          </p:cNvPr>
          <p:cNvSpPr/>
          <p:nvPr/>
        </p:nvSpPr>
        <p:spPr>
          <a:xfrm>
            <a:off x="3427591" y="2844676"/>
            <a:ext cx="2306722" cy="769441"/>
          </a:xfrm>
          <a:prstGeom prst="rect">
            <a:avLst/>
          </a:prstGeom>
          <a:solidFill>
            <a:schemeClr val="bg1"/>
          </a:solidFill>
        </p:spPr>
        <p:txBody>
          <a:bodyPr wrap="none" lIns="91440" tIns="45720" rIns="91440" bIns="45720">
            <a:spAutoFit/>
          </a:bodyPr>
          <a:lstStyle/>
          <a:p>
            <a:pPr algn="ctr"/>
            <a:r>
              <a:rPr lang="es-ES" sz="4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Resumen</a:t>
            </a:r>
          </a:p>
        </p:txBody>
      </p:sp>
    </p:spTree>
    <p:extLst>
      <p:ext uri="{BB962C8B-B14F-4D97-AF65-F5344CB8AC3E}">
        <p14:creationId xmlns:p14="http://schemas.microsoft.com/office/powerpoint/2010/main" val="36484602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B70728-4BCF-096C-3D3D-474D75D38D7A}"/>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6BF8B4F5-A52E-8188-6E05-34E92C07ED66}"/>
              </a:ext>
            </a:extLst>
          </p:cNvPr>
          <p:cNvSpPr txBox="1"/>
          <p:nvPr/>
        </p:nvSpPr>
        <p:spPr>
          <a:xfrm>
            <a:off x="4576352" y="2358250"/>
            <a:ext cx="3816424" cy="1938992"/>
          </a:xfrm>
          <a:prstGeom prst="rect">
            <a:avLst/>
          </a:prstGeom>
          <a:noFill/>
        </p:spPr>
        <p:txBody>
          <a:bodyPr wrap="square">
            <a:spAutoFit/>
          </a:bodyPr>
          <a:lstStyle/>
          <a:p>
            <a:pPr algn="ctr"/>
            <a:r>
              <a:rPr lang="es-ES" sz="2400" b="1" dirty="0"/>
              <a:t>Podemos disfrutar de la tecnología sin miedo, aprovechando todas sus ventajas de forma </a:t>
            </a:r>
          </a:p>
          <a:p>
            <a:pPr algn="ctr"/>
            <a:r>
              <a:rPr lang="es-ES" sz="2400" b="1" dirty="0"/>
              <a:t>segura y tranquila."</a:t>
            </a:r>
          </a:p>
        </p:txBody>
      </p:sp>
      <p:sp>
        <p:nvSpPr>
          <p:cNvPr id="7" name="TextBox 6">
            <a:extLst>
              <a:ext uri="{FF2B5EF4-FFF2-40B4-BE49-F238E27FC236}">
                <a16:creationId xmlns:a16="http://schemas.microsoft.com/office/drawing/2014/main" id="{A42ED548-B0B5-FF92-E60C-1F0F1568BE6A}"/>
              </a:ext>
            </a:extLst>
          </p:cNvPr>
          <p:cNvSpPr txBox="1">
            <a:spLocks noChangeAspect="1"/>
          </p:cNvSpPr>
          <p:nvPr/>
        </p:nvSpPr>
        <p:spPr>
          <a:xfrm>
            <a:off x="331475" y="190870"/>
            <a:ext cx="6677983" cy="492443"/>
          </a:xfrm>
          <a:prstGeom prst="rect">
            <a:avLst/>
          </a:prstGeom>
        </p:spPr>
        <p:txBody>
          <a:bodyPr wrap="square" lIns="0" tIns="0" rIns="0" bIns="0" rtlCol="0" anchor="t">
            <a:spAutoFit/>
          </a:bodyPr>
          <a:lstStyle/>
          <a:p>
            <a:r>
              <a:rPr lang="es-ES_tradnl" sz="1600" b="1" dirty="0">
                <a:solidFill>
                  <a:srgbClr val="019EE2"/>
                </a:solidFill>
                <a:latin typeface="Poppins"/>
                <a:cs typeface="Poppins"/>
              </a:rPr>
              <a:t>La mejor protección contra el fraude es…</a:t>
            </a:r>
          </a:p>
          <a:p>
            <a:r>
              <a:rPr lang="es-ES_tradnl" sz="1600" b="1" dirty="0">
                <a:solidFill>
                  <a:srgbClr val="019EE2"/>
                </a:solidFill>
                <a:latin typeface="Poppins"/>
                <a:cs typeface="Poppins"/>
              </a:rPr>
              <a:t> el </a:t>
            </a:r>
            <a:r>
              <a:rPr lang="es-ES_tradnl" sz="1600" b="1" u="sng" dirty="0">
                <a:solidFill>
                  <a:srgbClr val="019EE2"/>
                </a:solidFill>
                <a:latin typeface="Poppins"/>
                <a:cs typeface="Poppins"/>
              </a:rPr>
              <a:t>conocimiento</a:t>
            </a:r>
            <a:r>
              <a:rPr lang="es-ES_tradnl" sz="1600" b="1" dirty="0">
                <a:solidFill>
                  <a:srgbClr val="019EE2"/>
                </a:solidFill>
                <a:latin typeface="Poppins"/>
                <a:cs typeface="Poppins"/>
              </a:rPr>
              <a:t> y el </a:t>
            </a:r>
            <a:r>
              <a:rPr lang="es-ES_tradnl" sz="1600" b="1" u="sng" dirty="0">
                <a:solidFill>
                  <a:srgbClr val="019EE2"/>
                </a:solidFill>
                <a:latin typeface="Poppins"/>
                <a:cs typeface="Poppins"/>
              </a:rPr>
              <a:t>sentido común</a:t>
            </a:r>
            <a:r>
              <a:rPr lang="es-ES_tradnl" sz="1600" b="1" dirty="0">
                <a:solidFill>
                  <a:srgbClr val="019EE2"/>
                </a:solidFill>
                <a:latin typeface="Poppins"/>
                <a:cs typeface="Poppins"/>
              </a:rPr>
              <a:t>.</a:t>
            </a:r>
          </a:p>
        </p:txBody>
      </p:sp>
      <p:pic>
        <p:nvPicPr>
          <p:cNvPr id="11" name="Imagen 10" descr="Un hombre mayor con un celular en la mano&#10;&#10;El contenido generado por IA puede ser incorrecto.">
            <a:extLst>
              <a:ext uri="{FF2B5EF4-FFF2-40B4-BE49-F238E27FC236}">
                <a16:creationId xmlns:a16="http://schemas.microsoft.com/office/drawing/2014/main" id="{302D9A1C-8187-CE43-B9A0-2CE22A7B69E3}"/>
              </a:ext>
            </a:extLst>
          </p:cNvPr>
          <p:cNvPicPr>
            <a:picLocks noChangeAspect="1"/>
          </p:cNvPicPr>
          <p:nvPr/>
        </p:nvPicPr>
        <p:blipFill>
          <a:blip r:embed="rId3">
            <a:extLst>
              <a:ext uri="{28A0092B-C50C-407E-A947-70E740481C1C}">
                <a14:useLocalDpi xmlns:a14="http://schemas.microsoft.com/office/drawing/2010/main" val="0"/>
              </a:ext>
            </a:extLst>
          </a:blip>
          <a:srcRect b="12870"/>
          <a:stretch/>
        </p:blipFill>
        <p:spPr>
          <a:xfrm>
            <a:off x="539552" y="2025443"/>
            <a:ext cx="3329770" cy="2901220"/>
          </a:xfrm>
          <a:prstGeom prst="rect">
            <a:avLst/>
          </a:prstGeom>
        </p:spPr>
      </p:pic>
      <p:pic>
        <p:nvPicPr>
          <p:cNvPr id="10" name="Gráfico 9" descr="Sirena con relleno sólido">
            <a:extLst>
              <a:ext uri="{FF2B5EF4-FFF2-40B4-BE49-F238E27FC236}">
                <a16:creationId xmlns:a16="http://schemas.microsoft.com/office/drawing/2014/main" id="{F526CD8C-8EBF-204E-BC52-64E2861C7D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0440" y="555526"/>
            <a:ext cx="864096" cy="864096"/>
          </a:xfrm>
          <a:prstGeom prst="rect">
            <a:avLst/>
          </a:prstGeom>
        </p:spPr>
      </p:pic>
      <p:sp>
        <p:nvSpPr>
          <p:cNvPr id="12" name="CuadroTexto 11">
            <a:extLst>
              <a:ext uri="{FF2B5EF4-FFF2-40B4-BE49-F238E27FC236}">
                <a16:creationId xmlns:a16="http://schemas.microsoft.com/office/drawing/2014/main" id="{BC7BB6FA-B12F-834A-B1AF-94CE04B58940}"/>
              </a:ext>
            </a:extLst>
          </p:cNvPr>
          <p:cNvSpPr txBox="1"/>
          <p:nvPr/>
        </p:nvSpPr>
        <p:spPr>
          <a:xfrm>
            <a:off x="110743" y="1265733"/>
            <a:ext cx="1443489" cy="584775"/>
          </a:xfrm>
          <a:prstGeom prst="rect">
            <a:avLst/>
          </a:prstGeom>
          <a:noFill/>
        </p:spPr>
        <p:txBody>
          <a:bodyPr wrap="square" rtlCol="0">
            <a:spAutoFit/>
          </a:bodyPr>
          <a:lstStyle/>
          <a:p>
            <a:pPr algn="ctr"/>
            <a:r>
              <a:rPr lang="es-ES_tradnl" sz="1600" b="1" dirty="0"/>
              <a:t>Estar siempre </a:t>
            </a:r>
          </a:p>
          <a:p>
            <a:pPr algn="ctr"/>
            <a:r>
              <a:rPr lang="es-ES_tradnl" sz="1600" b="1" dirty="0"/>
              <a:t>alerta</a:t>
            </a:r>
          </a:p>
        </p:txBody>
      </p:sp>
      <p:pic>
        <p:nvPicPr>
          <p:cNvPr id="13" name="Gráfico 12" descr="Cinturón de seguridad contorno">
            <a:extLst>
              <a:ext uri="{FF2B5EF4-FFF2-40B4-BE49-F238E27FC236}">
                <a16:creationId xmlns:a16="http://schemas.microsoft.com/office/drawing/2014/main" id="{A03B1B7F-E93B-C14E-816B-AC1CDDF594C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20716" y="717269"/>
            <a:ext cx="638199" cy="638199"/>
          </a:xfrm>
          <a:prstGeom prst="rect">
            <a:avLst/>
          </a:prstGeom>
        </p:spPr>
      </p:pic>
      <p:pic>
        <p:nvPicPr>
          <p:cNvPr id="14" name="Gráfico 13" descr="Idea con relleno sólido">
            <a:extLst>
              <a:ext uri="{FF2B5EF4-FFF2-40B4-BE49-F238E27FC236}">
                <a16:creationId xmlns:a16="http://schemas.microsoft.com/office/drawing/2014/main" id="{2FF55F0B-2A97-E343-B31E-E70F112C274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305951" y="694518"/>
            <a:ext cx="673350" cy="673350"/>
          </a:xfrm>
          <a:prstGeom prst="rect">
            <a:avLst/>
          </a:prstGeom>
        </p:spPr>
      </p:pic>
      <p:pic>
        <p:nvPicPr>
          <p:cNvPr id="15" name="Gráfico 14" descr="Altavoz de teléfono con relleno sólido">
            <a:extLst>
              <a:ext uri="{FF2B5EF4-FFF2-40B4-BE49-F238E27FC236}">
                <a16:creationId xmlns:a16="http://schemas.microsoft.com/office/drawing/2014/main" id="{CEF3C6B8-6F27-1F4D-916A-855BDF79476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00330" y="633891"/>
            <a:ext cx="784234" cy="784234"/>
          </a:xfrm>
          <a:prstGeom prst="rect">
            <a:avLst/>
          </a:prstGeom>
        </p:spPr>
      </p:pic>
      <p:sp>
        <p:nvSpPr>
          <p:cNvPr id="16" name="CuadroTexto 15">
            <a:extLst>
              <a:ext uri="{FF2B5EF4-FFF2-40B4-BE49-F238E27FC236}">
                <a16:creationId xmlns:a16="http://schemas.microsoft.com/office/drawing/2014/main" id="{AA913A2C-36B3-3C4E-A9E0-DB1764DD1388}"/>
              </a:ext>
            </a:extLst>
          </p:cNvPr>
          <p:cNvSpPr txBox="1"/>
          <p:nvPr/>
        </p:nvSpPr>
        <p:spPr>
          <a:xfrm>
            <a:off x="1920881" y="1265733"/>
            <a:ext cx="1443489" cy="584775"/>
          </a:xfrm>
          <a:prstGeom prst="rect">
            <a:avLst/>
          </a:prstGeom>
          <a:noFill/>
        </p:spPr>
        <p:txBody>
          <a:bodyPr wrap="square" rtlCol="0">
            <a:spAutoFit/>
          </a:bodyPr>
          <a:lstStyle/>
          <a:p>
            <a:pPr algn="ctr"/>
            <a:r>
              <a:rPr lang="es-ES_tradnl" sz="1600" b="1" dirty="0"/>
              <a:t>Formación y concienciación</a:t>
            </a:r>
          </a:p>
        </p:txBody>
      </p:sp>
      <p:sp>
        <p:nvSpPr>
          <p:cNvPr id="17" name="CuadroTexto 16">
            <a:extLst>
              <a:ext uri="{FF2B5EF4-FFF2-40B4-BE49-F238E27FC236}">
                <a16:creationId xmlns:a16="http://schemas.microsoft.com/office/drawing/2014/main" id="{3100054F-C36B-1B42-B323-8972F736CF1C}"/>
              </a:ext>
            </a:extLst>
          </p:cNvPr>
          <p:cNvSpPr txBox="1"/>
          <p:nvPr/>
        </p:nvSpPr>
        <p:spPr>
          <a:xfrm>
            <a:off x="3618070" y="1279625"/>
            <a:ext cx="1443489" cy="338554"/>
          </a:xfrm>
          <a:prstGeom prst="rect">
            <a:avLst/>
          </a:prstGeom>
          <a:noFill/>
        </p:spPr>
        <p:txBody>
          <a:bodyPr wrap="square" rtlCol="0">
            <a:spAutoFit/>
          </a:bodyPr>
          <a:lstStyle/>
          <a:p>
            <a:pPr algn="ctr"/>
            <a:r>
              <a:rPr lang="es-ES_tradnl" sz="1600" b="1" dirty="0"/>
              <a:t>Prevención</a:t>
            </a:r>
          </a:p>
        </p:txBody>
      </p:sp>
      <p:sp>
        <p:nvSpPr>
          <p:cNvPr id="18" name="CuadroTexto 17">
            <a:extLst>
              <a:ext uri="{FF2B5EF4-FFF2-40B4-BE49-F238E27FC236}">
                <a16:creationId xmlns:a16="http://schemas.microsoft.com/office/drawing/2014/main" id="{7B5C7430-1D58-6248-929E-2633DE0DB399}"/>
              </a:ext>
            </a:extLst>
          </p:cNvPr>
          <p:cNvSpPr txBox="1"/>
          <p:nvPr/>
        </p:nvSpPr>
        <p:spPr>
          <a:xfrm>
            <a:off x="5464205" y="1265733"/>
            <a:ext cx="1443489" cy="584775"/>
          </a:xfrm>
          <a:prstGeom prst="rect">
            <a:avLst/>
          </a:prstGeom>
          <a:noFill/>
        </p:spPr>
        <p:txBody>
          <a:bodyPr wrap="square" rtlCol="0">
            <a:spAutoFit/>
          </a:bodyPr>
          <a:lstStyle/>
          <a:p>
            <a:pPr algn="ctr"/>
            <a:r>
              <a:rPr lang="es-ES_tradnl" sz="1600" b="1" dirty="0"/>
              <a:t>Apoyo en los expertos</a:t>
            </a:r>
          </a:p>
        </p:txBody>
      </p:sp>
      <p:sp>
        <p:nvSpPr>
          <p:cNvPr id="3" name="Cruz 2">
            <a:extLst>
              <a:ext uri="{FF2B5EF4-FFF2-40B4-BE49-F238E27FC236}">
                <a16:creationId xmlns:a16="http://schemas.microsoft.com/office/drawing/2014/main" id="{F882024E-BB1B-404D-877A-032EDB1C7E86}"/>
              </a:ext>
            </a:extLst>
          </p:cNvPr>
          <p:cNvSpPr/>
          <p:nvPr/>
        </p:nvSpPr>
        <p:spPr>
          <a:xfrm>
            <a:off x="1619672" y="915566"/>
            <a:ext cx="246342" cy="243383"/>
          </a:xfrm>
          <a:prstGeom prst="plus">
            <a:avLst/>
          </a:prstGeom>
          <a:solidFill>
            <a:schemeClr val="tx2">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00B0F0"/>
              </a:solidFill>
            </a:endParaRPr>
          </a:p>
        </p:txBody>
      </p:sp>
      <p:sp>
        <p:nvSpPr>
          <p:cNvPr id="19" name="Cruz 18">
            <a:extLst>
              <a:ext uri="{FF2B5EF4-FFF2-40B4-BE49-F238E27FC236}">
                <a16:creationId xmlns:a16="http://schemas.microsoft.com/office/drawing/2014/main" id="{B04C9BFF-5B05-5A4F-BC68-1E50446B7F51}"/>
              </a:ext>
            </a:extLst>
          </p:cNvPr>
          <p:cNvSpPr/>
          <p:nvPr/>
        </p:nvSpPr>
        <p:spPr>
          <a:xfrm>
            <a:off x="5154029" y="915566"/>
            <a:ext cx="246342" cy="243383"/>
          </a:xfrm>
          <a:prstGeom prst="plus">
            <a:avLst/>
          </a:prstGeom>
          <a:solidFill>
            <a:schemeClr val="tx2">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00B0F0"/>
              </a:solidFill>
            </a:endParaRPr>
          </a:p>
        </p:txBody>
      </p:sp>
      <p:sp>
        <p:nvSpPr>
          <p:cNvPr id="20" name="Cruz 19">
            <a:extLst>
              <a:ext uri="{FF2B5EF4-FFF2-40B4-BE49-F238E27FC236}">
                <a16:creationId xmlns:a16="http://schemas.microsoft.com/office/drawing/2014/main" id="{E8F96762-7336-2540-9773-C0FE2125139F}"/>
              </a:ext>
            </a:extLst>
          </p:cNvPr>
          <p:cNvSpPr/>
          <p:nvPr/>
        </p:nvSpPr>
        <p:spPr>
          <a:xfrm>
            <a:off x="3360952" y="908478"/>
            <a:ext cx="246342" cy="243383"/>
          </a:xfrm>
          <a:prstGeom prst="plus">
            <a:avLst/>
          </a:prstGeom>
          <a:solidFill>
            <a:schemeClr val="tx2">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00B0F0"/>
              </a:solidFill>
            </a:endParaRPr>
          </a:p>
        </p:txBody>
      </p:sp>
    </p:spTree>
    <p:extLst>
      <p:ext uri="{BB962C8B-B14F-4D97-AF65-F5344CB8AC3E}">
        <p14:creationId xmlns:p14="http://schemas.microsoft.com/office/powerpoint/2010/main" val="5511043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B1C57-76F5-9DCA-5BE0-3EFD0BFC38B0}"/>
            </a:ext>
          </a:extLst>
        </p:cNvPr>
        <p:cNvGrpSpPr/>
        <p:nvPr/>
      </p:nvGrpSpPr>
      <p:grpSpPr>
        <a:xfrm>
          <a:off x="0" y="0"/>
          <a:ext cx="0" cy="0"/>
          <a:chOff x="0" y="0"/>
          <a:chExt cx="0" cy="0"/>
        </a:xfrm>
      </p:grpSpPr>
      <p:pic>
        <p:nvPicPr>
          <p:cNvPr id="2" name="Imagen 1" descr="seguridad.tif">
            <a:extLst>
              <a:ext uri="{FF2B5EF4-FFF2-40B4-BE49-F238E27FC236}">
                <a16:creationId xmlns:a16="http://schemas.microsoft.com/office/drawing/2014/main" id="{EBA9FF0A-9A56-1443-ACEB-6B392C4BE1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6896" b="7349"/>
          <a:stretch/>
        </p:blipFill>
        <p:spPr>
          <a:xfrm>
            <a:off x="23039" y="1175327"/>
            <a:ext cx="9161914" cy="2476543"/>
          </a:xfrm>
          <a:prstGeom prst="rect">
            <a:avLst/>
          </a:prstGeom>
        </p:spPr>
      </p:pic>
      <p:sp>
        <p:nvSpPr>
          <p:cNvPr id="30" name="TextBox 6">
            <a:extLst>
              <a:ext uri="{FF2B5EF4-FFF2-40B4-BE49-F238E27FC236}">
                <a16:creationId xmlns:a16="http://schemas.microsoft.com/office/drawing/2014/main" id="{C7E221C1-DF0F-9939-64FF-572C24925288}"/>
              </a:ext>
            </a:extLst>
          </p:cNvPr>
          <p:cNvSpPr txBox="1">
            <a:spLocks noChangeAspect="1"/>
          </p:cNvSpPr>
          <p:nvPr/>
        </p:nvSpPr>
        <p:spPr>
          <a:xfrm>
            <a:off x="2322004" y="1624887"/>
            <a:ext cx="4499992" cy="492443"/>
          </a:xfrm>
          <a:prstGeom prst="rect">
            <a:avLst/>
          </a:prstGeom>
        </p:spPr>
        <p:txBody>
          <a:bodyPr wrap="square" lIns="0" tIns="0" rIns="0" bIns="0" rtlCol="0" anchor="t">
            <a:spAutoFit/>
          </a:bodyPr>
          <a:lstStyle/>
          <a:p>
            <a:pPr algn="ctr"/>
            <a:r>
              <a:rPr lang="es-ES" sz="3200" b="1" dirty="0">
                <a:solidFill>
                  <a:schemeClr val="bg1"/>
                </a:solidFill>
                <a:latin typeface="Poppins"/>
                <a:cs typeface="Poppins"/>
              </a:rPr>
              <a:t>Muchas gracias.</a:t>
            </a:r>
          </a:p>
        </p:txBody>
      </p:sp>
      <p:cxnSp>
        <p:nvCxnSpPr>
          <p:cNvPr id="31" name="Conector recto 30">
            <a:extLst>
              <a:ext uri="{FF2B5EF4-FFF2-40B4-BE49-F238E27FC236}">
                <a16:creationId xmlns:a16="http://schemas.microsoft.com/office/drawing/2014/main" id="{BBFAE0E8-5E76-799E-38B3-46D1D52FDF24}"/>
              </a:ext>
            </a:extLst>
          </p:cNvPr>
          <p:cNvCxnSpPr/>
          <p:nvPr/>
        </p:nvCxnSpPr>
        <p:spPr>
          <a:xfrm>
            <a:off x="3203848" y="2413598"/>
            <a:ext cx="2736304" cy="0"/>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 name="TextBox 7">
            <a:extLst>
              <a:ext uri="{FF2B5EF4-FFF2-40B4-BE49-F238E27FC236}">
                <a16:creationId xmlns:a16="http://schemas.microsoft.com/office/drawing/2014/main" id="{9CA86068-341B-DF49-B148-DDFD4374A20D}"/>
              </a:ext>
            </a:extLst>
          </p:cNvPr>
          <p:cNvSpPr txBox="1"/>
          <p:nvPr/>
        </p:nvSpPr>
        <p:spPr>
          <a:xfrm>
            <a:off x="2354000" y="3304356"/>
            <a:ext cx="4499992" cy="330432"/>
          </a:xfrm>
          <a:prstGeom prst="rect">
            <a:avLst/>
          </a:prstGeom>
        </p:spPr>
        <p:txBody>
          <a:bodyPr wrap="square" lIns="0" tIns="0" rIns="0" bIns="0" rtlCol="0" anchor="t">
            <a:spAutoFit/>
          </a:bodyPr>
          <a:lstStyle/>
          <a:p>
            <a:pPr algn="ctr">
              <a:lnSpc>
                <a:spcPts val="2660"/>
              </a:lnSpc>
            </a:pPr>
            <a:r>
              <a:rPr lang="es-ES" sz="1800" dirty="0">
                <a:solidFill>
                  <a:srgbClr val="FFFFFF"/>
                </a:solidFill>
                <a:latin typeface="Quarto-Bold"/>
                <a:cs typeface="Quarto-Bold"/>
              </a:rPr>
              <a:t>CICLO DE CHARLAS</a:t>
            </a:r>
          </a:p>
        </p:txBody>
      </p:sp>
    </p:spTree>
    <p:extLst>
      <p:ext uri="{BB962C8B-B14F-4D97-AF65-F5344CB8AC3E}">
        <p14:creationId xmlns:p14="http://schemas.microsoft.com/office/powerpoint/2010/main" val="23544291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D8916-1FEE-43C8-D9D3-5F61FF150EF9}"/>
            </a:ext>
          </a:extLst>
        </p:cNvPr>
        <p:cNvGrpSpPr/>
        <p:nvPr/>
      </p:nvGrpSpPr>
      <p:grpSpPr>
        <a:xfrm>
          <a:off x="0" y="0"/>
          <a:ext cx="0" cy="0"/>
          <a:chOff x="0" y="0"/>
          <a:chExt cx="0" cy="0"/>
        </a:xfrm>
      </p:grpSpPr>
      <p:pic>
        <p:nvPicPr>
          <p:cNvPr id="2" name="Imagen 1" descr="seguridad.tif">
            <a:extLst>
              <a:ext uri="{FF2B5EF4-FFF2-40B4-BE49-F238E27FC236}">
                <a16:creationId xmlns:a16="http://schemas.microsoft.com/office/drawing/2014/main" id="{B956AAB6-FC66-1F2F-5235-837FE468E9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6896" b="7349"/>
          <a:stretch/>
        </p:blipFill>
        <p:spPr>
          <a:xfrm>
            <a:off x="0" y="0"/>
            <a:ext cx="9161914" cy="2185015"/>
          </a:xfrm>
          <a:prstGeom prst="rect">
            <a:avLst/>
          </a:prstGeom>
        </p:spPr>
      </p:pic>
      <p:sp>
        <p:nvSpPr>
          <p:cNvPr id="30" name="TextBox 6">
            <a:extLst>
              <a:ext uri="{FF2B5EF4-FFF2-40B4-BE49-F238E27FC236}">
                <a16:creationId xmlns:a16="http://schemas.microsoft.com/office/drawing/2014/main" id="{EE48931F-47A6-726D-D593-809B388F3D97}"/>
              </a:ext>
            </a:extLst>
          </p:cNvPr>
          <p:cNvSpPr txBox="1">
            <a:spLocks noChangeAspect="1"/>
          </p:cNvSpPr>
          <p:nvPr/>
        </p:nvSpPr>
        <p:spPr>
          <a:xfrm>
            <a:off x="2322004" y="896982"/>
            <a:ext cx="4499992" cy="369332"/>
          </a:xfrm>
          <a:prstGeom prst="rect">
            <a:avLst/>
          </a:prstGeom>
        </p:spPr>
        <p:txBody>
          <a:bodyPr wrap="square" lIns="0" tIns="0" rIns="0" bIns="0" rtlCol="0" anchor="t">
            <a:spAutoFit/>
          </a:bodyPr>
          <a:lstStyle/>
          <a:p>
            <a:pPr algn="ctr"/>
            <a:r>
              <a:rPr lang="es-ES" sz="2400" b="1">
                <a:solidFill>
                  <a:schemeClr val="bg1"/>
                </a:solidFill>
                <a:latin typeface="Poppins"/>
                <a:cs typeface="Poppins"/>
              </a:rPr>
              <a:t>Fraudes digitales</a:t>
            </a:r>
          </a:p>
        </p:txBody>
      </p:sp>
      <p:cxnSp>
        <p:nvCxnSpPr>
          <p:cNvPr id="31" name="Conector recto 30">
            <a:extLst>
              <a:ext uri="{FF2B5EF4-FFF2-40B4-BE49-F238E27FC236}">
                <a16:creationId xmlns:a16="http://schemas.microsoft.com/office/drawing/2014/main" id="{0EB1F293-D8DB-22AA-7881-DD038D0A5498}"/>
              </a:ext>
            </a:extLst>
          </p:cNvPr>
          <p:cNvCxnSpPr/>
          <p:nvPr/>
        </p:nvCxnSpPr>
        <p:spPr>
          <a:xfrm>
            <a:off x="3203848" y="1851670"/>
            <a:ext cx="2736304" cy="0"/>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 name="Rectángulo 2">
            <a:extLst>
              <a:ext uri="{FF2B5EF4-FFF2-40B4-BE49-F238E27FC236}">
                <a16:creationId xmlns:a16="http://schemas.microsoft.com/office/drawing/2014/main" id="{D7CB5A22-5EEF-DFCA-2673-2402735BC333}"/>
              </a:ext>
            </a:extLst>
          </p:cNvPr>
          <p:cNvSpPr/>
          <p:nvPr/>
        </p:nvSpPr>
        <p:spPr>
          <a:xfrm>
            <a:off x="2704316" y="2520585"/>
            <a:ext cx="3683829" cy="1261884"/>
          </a:xfrm>
          <a:prstGeom prst="rect">
            <a:avLst/>
          </a:prstGeom>
          <a:solidFill>
            <a:schemeClr val="bg1"/>
          </a:solidFill>
        </p:spPr>
        <p:txBody>
          <a:bodyPr wrap="none" lIns="91440" tIns="45720" rIns="91440" bIns="45720">
            <a:spAutoFit/>
          </a:bodyPr>
          <a:lstStyle/>
          <a:p>
            <a:pPr algn="ctr"/>
            <a:r>
              <a:rPr lang="es-ES" sz="3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Anexo</a:t>
            </a:r>
          </a:p>
          <a:p>
            <a:pPr algn="ctr"/>
            <a:r>
              <a:rPr lang="es-E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Ponte a prueba</a:t>
            </a:r>
            <a:endParaRPr lang="es-ES" sz="4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23785478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34998-C4FE-4266-5FA4-03EA1BD83C12}"/>
            </a:ext>
          </a:extLst>
        </p:cNvPr>
        <p:cNvGrpSpPr/>
        <p:nvPr/>
      </p:nvGrpSpPr>
      <p:grpSpPr>
        <a:xfrm>
          <a:off x="0" y="0"/>
          <a:ext cx="0" cy="0"/>
          <a:chOff x="0" y="0"/>
          <a:chExt cx="0" cy="0"/>
        </a:xfrm>
      </p:grpSpPr>
      <p:pic>
        <p:nvPicPr>
          <p:cNvPr id="8" name="Gráfico 7" descr="Altavoz de teléfono con relleno sólido">
            <a:extLst>
              <a:ext uri="{FF2B5EF4-FFF2-40B4-BE49-F238E27FC236}">
                <a16:creationId xmlns:a16="http://schemas.microsoft.com/office/drawing/2014/main" id="{F24874B5-574F-3F47-61D4-489D609DDF7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56042" y="2809736"/>
            <a:ext cx="2210286" cy="2210286"/>
          </a:xfrm>
          <a:prstGeom prst="rect">
            <a:avLst/>
          </a:prstGeom>
        </p:spPr>
      </p:pic>
      <p:sp>
        <p:nvSpPr>
          <p:cNvPr id="2" name="CuadroTexto 1">
            <a:extLst>
              <a:ext uri="{FF2B5EF4-FFF2-40B4-BE49-F238E27FC236}">
                <a16:creationId xmlns:a16="http://schemas.microsoft.com/office/drawing/2014/main" id="{7F41842A-EF91-B5AB-7759-CEFD2B800400}"/>
              </a:ext>
            </a:extLst>
          </p:cNvPr>
          <p:cNvSpPr txBox="1"/>
          <p:nvPr/>
        </p:nvSpPr>
        <p:spPr>
          <a:xfrm>
            <a:off x="611560" y="495711"/>
            <a:ext cx="7560840" cy="2662267"/>
          </a:xfrm>
          <a:prstGeom prst="rect">
            <a:avLst/>
          </a:prstGeom>
          <a:noFill/>
        </p:spPr>
        <p:txBody>
          <a:bodyPr wrap="square" rtlCol="0">
            <a:spAutoFit/>
          </a:bodyPr>
          <a:lstStyle/>
          <a:p>
            <a:r>
              <a:rPr lang="es-ES" sz="2400" b="1"/>
              <a:t>Has recibido una llamada de un supuesto soporte técnico. Tras seguir los pasos indicados, te das cuenta de que ha podido tratarse de un fraude. ¿Qué deberías hacer?</a:t>
            </a:r>
          </a:p>
          <a:p>
            <a:endParaRPr lang="es-ES"/>
          </a:p>
          <a:p>
            <a:pPr marL="342900" indent="-342900">
              <a:buFont typeface="Courier New" panose="02070309020205020404" pitchFamily="49" charset="0"/>
              <a:buChar char="o"/>
            </a:pPr>
            <a:r>
              <a:rPr lang="es-ES" sz="2000"/>
              <a:t>Cambiar las contraseñas de todas tus cuentas.</a:t>
            </a:r>
          </a:p>
          <a:p>
            <a:pPr marL="342900" indent="-342900">
              <a:buFont typeface="Courier New" panose="02070309020205020404" pitchFamily="49" charset="0"/>
              <a:buChar char="o"/>
            </a:pPr>
            <a:r>
              <a:rPr lang="es-ES" sz="2000"/>
              <a:t>Desinstalar las apps que haya instalado en tu equipo.</a:t>
            </a:r>
          </a:p>
          <a:p>
            <a:pPr marL="342900" indent="-342900">
              <a:buFont typeface="Courier New" panose="02070309020205020404" pitchFamily="49" charset="0"/>
              <a:buChar char="o"/>
            </a:pPr>
            <a:r>
              <a:rPr lang="es-ES" sz="2000"/>
              <a:t>Llamar al 017, para seguir sus instrucciones.</a:t>
            </a:r>
          </a:p>
          <a:p>
            <a:pPr marL="342900" indent="-342900">
              <a:buFont typeface="Courier New" panose="02070309020205020404" pitchFamily="49" charset="0"/>
              <a:buChar char="o"/>
            </a:pPr>
            <a:r>
              <a:rPr lang="es-ES" sz="2000"/>
              <a:t>Todas las opciones son correctas.</a:t>
            </a:r>
          </a:p>
        </p:txBody>
      </p:sp>
      <p:sp>
        <p:nvSpPr>
          <p:cNvPr id="3" name="Rectángulo: esquinas redondeadas 2">
            <a:extLst>
              <a:ext uri="{FF2B5EF4-FFF2-40B4-BE49-F238E27FC236}">
                <a16:creationId xmlns:a16="http://schemas.microsoft.com/office/drawing/2014/main" id="{60DCE04C-FC9D-1BED-FFC5-548F606C01A2}"/>
              </a:ext>
            </a:extLst>
          </p:cNvPr>
          <p:cNvSpPr/>
          <p:nvPr/>
        </p:nvSpPr>
        <p:spPr>
          <a:xfrm>
            <a:off x="1331640" y="3205655"/>
            <a:ext cx="4896544" cy="1742359"/>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600" dirty="0">
                <a:solidFill>
                  <a:srgbClr val="212529"/>
                </a:solidFill>
                <a:latin typeface="open_sansregular"/>
              </a:rPr>
              <a:t>RECOMENDACIONES:</a:t>
            </a:r>
          </a:p>
          <a:p>
            <a:pPr marL="285750" indent="-285750" algn="just">
              <a:buFontTx/>
              <a:buChar char="-"/>
            </a:pPr>
            <a:r>
              <a:rPr lang="es-ES" sz="1600" dirty="0">
                <a:solidFill>
                  <a:srgbClr val="212529"/>
                </a:solidFill>
                <a:latin typeface="open_sansregular"/>
              </a:rPr>
              <a:t>No atiendas llamadas de servicios no solicitados.</a:t>
            </a:r>
          </a:p>
          <a:p>
            <a:pPr marL="285750" indent="-285750" algn="just">
              <a:buFontTx/>
              <a:buChar char="-"/>
            </a:pPr>
            <a:r>
              <a:rPr lang="es-ES" sz="1600" dirty="0">
                <a:solidFill>
                  <a:srgbClr val="212529"/>
                </a:solidFill>
                <a:latin typeface="open_sansregular"/>
              </a:rPr>
              <a:t>Deshacer los cambios que te han solicitado.</a:t>
            </a:r>
          </a:p>
          <a:p>
            <a:pPr marL="285750" indent="-285750" algn="just">
              <a:buFontTx/>
              <a:buChar char="-"/>
            </a:pPr>
            <a:r>
              <a:rPr lang="es-ES" sz="1600" dirty="0">
                <a:solidFill>
                  <a:srgbClr val="212529"/>
                </a:solidFill>
                <a:latin typeface="open_sansregular"/>
              </a:rPr>
              <a:t>Desinstalar </a:t>
            </a:r>
            <a:r>
              <a:rPr lang="es-ES" sz="1600" dirty="0" err="1">
                <a:solidFill>
                  <a:srgbClr val="212529"/>
                </a:solidFill>
                <a:latin typeface="open_sansregular"/>
              </a:rPr>
              <a:t>app’s</a:t>
            </a:r>
            <a:r>
              <a:rPr lang="es-ES" sz="1600" dirty="0">
                <a:solidFill>
                  <a:srgbClr val="212529"/>
                </a:solidFill>
                <a:latin typeface="open_sansregular"/>
              </a:rPr>
              <a:t>.</a:t>
            </a:r>
          </a:p>
          <a:p>
            <a:pPr marL="285750" indent="-285750" algn="just">
              <a:buFontTx/>
              <a:buChar char="-"/>
            </a:pPr>
            <a:r>
              <a:rPr lang="es-ES" sz="1600" dirty="0">
                <a:solidFill>
                  <a:srgbClr val="212529"/>
                </a:solidFill>
                <a:latin typeface="open_sansregular"/>
              </a:rPr>
              <a:t>Cambiar las contraseñas.</a:t>
            </a:r>
          </a:p>
          <a:p>
            <a:pPr marL="285750" indent="-285750" algn="just">
              <a:buFontTx/>
              <a:buChar char="-"/>
            </a:pPr>
            <a:r>
              <a:rPr lang="es-ES" sz="1600" dirty="0">
                <a:solidFill>
                  <a:srgbClr val="212529"/>
                </a:solidFill>
                <a:latin typeface="open_sansregular"/>
              </a:rPr>
              <a:t>Realiza un examen con tu antivirus.</a:t>
            </a:r>
          </a:p>
          <a:p>
            <a:pPr marL="285750" indent="-285750" algn="just">
              <a:buFontTx/>
              <a:buChar char="-"/>
            </a:pPr>
            <a:r>
              <a:rPr lang="es-ES" sz="1600" dirty="0">
                <a:solidFill>
                  <a:srgbClr val="212529"/>
                </a:solidFill>
                <a:latin typeface="open_sansregular"/>
              </a:rPr>
              <a:t> Si necesitas ayuda, llama al 017</a:t>
            </a:r>
            <a:endParaRPr lang="es-ES" sz="1600" dirty="0"/>
          </a:p>
        </p:txBody>
      </p:sp>
      <p:pic>
        <p:nvPicPr>
          <p:cNvPr id="4" name="Gráfico 3" descr="Marca de insignia1 con relleno sólido">
            <a:extLst>
              <a:ext uri="{FF2B5EF4-FFF2-40B4-BE49-F238E27FC236}">
                <a16:creationId xmlns:a16="http://schemas.microsoft.com/office/drawing/2014/main" id="{808D2299-E487-62EB-6DFE-35C8E44C7B0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0987" y="2787774"/>
            <a:ext cx="268605" cy="279738"/>
          </a:xfrm>
          <a:prstGeom prst="rect">
            <a:avLst/>
          </a:prstGeom>
        </p:spPr>
      </p:pic>
      <p:pic>
        <p:nvPicPr>
          <p:cNvPr id="5" name="Imagen 4">
            <a:extLst>
              <a:ext uri="{FF2B5EF4-FFF2-40B4-BE49-F238E27FC236}">
                <a16:creationId xmlns:a16="http://schemas.microsoft.com/office/drawing/2014/main" id="{D83FB43D-508A-D472-B00B-FC8AC0296AFB}"/>
              </a:ext>
            </a:extLst>
          </p:cNvPr>
          <p:cNvPicPr>
            <a:picLocks noChangeAspect="1"/>
          </p:cNvPicPr>
          <p:nvPr/>
        </p:nvPicPr>
        <p:blipFill>
          <a:blip r:embed="rId8"/>
          <a:stretch>
            <a:fillRect/>
          </a:stretch>
        </p:blipFill>
        <p:spPr>
          <a:xfrm>
            <a:off x="7214439" y="2821305"/>
            <a:ext cx="1634421" cy="1514243"/>
          </a:xfrm>
          <a:prstGeom prst="rect">
            <a:avLst/>
          </a:prstGeom>
        </p:spPr>
      </p:pic>
      <p:pic>
        <p:nvPicPr>
          <p:cNvPr id="6" name="Gráfico 5" descr="Manos aplaudiendo con relleno sólido">
            <a:extLst>
              <a:ext uri="{FF2B5EF4-FFF2-40B4-BE49-F238E27FC236}">
                <a16:creationId xmlns:a16="http://schemas.microsoft.com/office/drawing/2014/main" id="{FEA8CA10-BE80-CE20-86C9-6A51ADBD1AF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29425" y="2817495"/>
            <a:ext cx="805815" cy="805815"/>
          </a:xfrm>
          <a:prstGeom prst="rect">
            <a:avLst/>
          </a:prstGeom>
        </p:spPr>
      </p:pic>
    </p:spTree>
    <p:extLst>
      <p:ext uri="{BB962C8B-B14F-4D97-AF65-F5344CB8AC3E}">
        <p14:creationId xmlns:p14="http://schemas.microsoft.com/office/powerpoint/2010/main" val="3949088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3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 calcmode="lin" valueType="num">
                                      <p:cBhvr>
                                        <p:cTn id="13" dur="1000" fill="hold"/>
                                        <p:tgtEl>
                                          <p:spTgt spid="6"/>
                                        </p:tgtEl>
                                        <p:attrNameLst>
                                          <p:attrName>style.rotation</p:attrName>
                                        </p:attrNameLst>
                                      </p:cBhvr>
                                      <p:tavLst>
                                        <p:tav tm="0">
                                          <p:val>
                                            <p:fltVal val="90"/>
                                          </p:val>
                                        </p:tav>
                                        <p:tav tm="100000">
                                          <p:val>
                                            <p:fltVal val="0"/>
                                          </p:val>
                                        </p:tav>
                                      </p:tavLst>
                                    </p:anim>
                                    <p:animEffect transition="in" filter="fade">
                                      <p:cBhvr>
                                        <p:cTn id="14" dur="10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audio>
                                      <p:cMediaNode vol="4000">
                                        <p:cTn display="0" masterRel="sameClick">
                                          <p:stCondLst>
                                            <p:cond evt="begin" delay="0">
                                              <p:tn val="9"/>
                                            </p:cond>
                                          </p:stCondLst>
                                          <p:endCondLst>
                                            <p:cond evt="onStopAudio" delay="0">
                                              <p:tgtEl>
                                                <p:sldTgt/>
                                              </p:tgtEl>
                                            </p:cond>
                                          </p:endCondLst>
                                        </p:cTn>
                                        <p:tgtEl>
                                          <p:sndTgt r:embed="rId3" name="applause.wav"/>
                                        </p:tgtEl>
                                      </p:cMediaNode>
                                    </p:audio>
                                  </p:sub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4A8D2-57EB-6958-3492-094DA10E2DB5}"/>
            </a:ext>
          </a:extLst>
        </p:cNvPr>
        <p:cNvGrpSpPr/>
        <p:nvPr/>
      </p:nvGrpSpPr>
      <p:grpSpPr>
        <a:xfrm>
          <a:off x="0" y="0"/>
          <a:ext cx="0" cy="0"/>
          <a:chOff x="0" y="0"/>
          <a:chExt cx="0" cy="0"/>
        </a:xfrm>
      </p:grpSpPr>
      <p:pic>
        <p:nvPicPr>
          <p:cNvPr id="8" name="Gráfico 7" descr="Comercio electrónico con relleno sólido">
            <a:extLst>
              <a:ext uri="{FF2B5EF4-FFF2-40B4-BE49-F238E27FC236}">
                <a16:creationId xmlns:a16="http://schemas.microsoft.com/office/drawing/2014/main" id="{50FA7D33-2C92-65A1-65AD-AAF5530C911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08104" y="3069921"/>
            <a:ext cx="1584176" cy="1584176"/>
          </a:xfrm>
          <a:prstGeom prst="rect">
            <a:avLst/>
          </a:prstGeom>
        </p:spPr>
      </p:pic>
      <p:sp>
        <p:nvSpPr>
          <p:cNvPr id="2" name="CuadroTexto 1">
            <a:extLst>
              <a:ext uri="{FF2B5EF4-FFF2-40B4-BE49-F238E27FC236}">
                <a16:creationId xmlns:a16="http://schemas.microsoft.com/office/drawing/2014/main" id="{864E8F31-D133-1C3C-5C7A-CC1FDF98F689}"/>
              </a:ext>
            </a:extLst>
          </p:cNvPr>
          <p:cNvSpPr txBox="1"/>
          <p:nvPr/>
        </p:nvSpPr>
        <p:spPr>
          <a:xfrm>
            <a:off x="683568" y="627534"/>
            <a:ext cx="7848872" cy="2292935"/>
          </a:xfrm>
          <a:prstGeom prst="rect">
            <a:avLst/>
          </a:prstGeom>
          <a:noFill/>
        </p:spPr>
        <p:txBody>
          <a:bodyPr wrap="square" rtlCol="0">
            <a:spAutoFit/>
          </a:bodyPr>
          <a:lstStyle/>
          <a:p>
            <a:r>
              <a:rPr lang="es-ES" sz="2400" b="1"/>
              <a:t>¿Qué factores te deberían hacer desconfiar al tratar con un vendedor de una web de compraventa online?</a:t>
            </a:r>
          </a:p>
          <a:p>
            <a:endParaRPr lang="es-ES"/>
          </a:p>
          <a:p>
            <a:pPr marL="342900" indent="-342900">
              <a:buFont typeface="Courier New" panose="02070309020205020404" pitchFamily="49" charset="0"/>
              <a:buChar char="o"/>
            </a:pPr>
            <a:r>
              <a:rPr lang="es-ES" sz="2000"/>
              <a:t>Quiere utilizar la plataforma de pago de la web.</a:t>
            </a:r>
          </a:p>
          <a:p>
            <a:pPr marL="342900" indent="-342900">
              <a:buFont typeface="Courier New" panose="02070309020205020404" pitchFamily="49" charset="0"/>
              <a:buChar char="o"/>
            </a:pPr>
            <a:r>
              <a:rPr lang="es-ES" sz="2000"/>
              <a:t>Quere seguir la comunicación por WhatsApp que es más cómoda y rápida en lugar de la establecida en la plataforma.</a:t>
            </a:r>
          </a:p>
          <a:p>
            <a:pPr marL="342900" indent="-342900">
              <a:buFont typeface="Courier New" panose="02070309020205020404" pitchFamily="49" charset="0"/>
              <a:buChar char="o"/>
            </a:pPr>
            <a:r>
              <a:rPr lang="es-ES" sz="2000"/>
              <a:t>Tiene varios meses de antigüedad en la web con muchas valoraciones.</a:t>
            </a:r>
          </a:p>
        </p:txBody>
      </p:sp>
      <p:sp>
        <p:nvSpPr>
          <p:cNvPr id="3" name="Rectángulo: esquinas redondeadas 2">
            <a:extLst>
              <a:ext uri="{FF2B5EF4-FFF2-40B4-BE49-F238E27FC236}">
                <a16:creationId xmlns:a16="http://schemas.microsoft.com/office/drawing/2014/main" id="{83828A67-5626-C1A2-D3AC-48978367917B}"/>
              </a:ext>
            </a:extLst>
          </p:cNvPr>
          <p:cNvSpPr/>
          <p:nvPr/>
        </p:nvSpPr>
        <p:spPr>
          <a:xfrm>
            <a:off x="1259632" y="3435846"/>
            <a:ext cx="4608512" cy="1080120"/>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600" dirty="0">
                <a:solidFill>
                  <a:srgbClr val="212529"/>
                </a:solidFill>
                <a:latin typeface="open_sansregular"/>
              </a:rPr>
              <a:t>RECOMENDACIONES:</a:t>
            </a:r>
          </a:p>
          <a:p>
            <a:pPr algn="just"/>
            <a:r>
              <a:rPr lang="es-ES" sz="1600" dirty="0">
                <a:solidFill>
                  <a:srgbClr val="212529"/>
                </a:solidFill>
                <a:latin typeface="open_sansregular"/>
              </a:rPr>
              <a:t>- Utiliza siempre las opciones de pago oficiales de la plataforma que estés utilizando.</a:t>
            </a:r>
            <a:endParaRPr lang="es-ES" sz="1600" dirty="0"/>
          </a:p>
        </p:txBody>
      </p:sp>
      <p:pic>
        <p:nvPicPr>
          <p:cNvPr id="4" name="Gráfico 3" descr="Marca de insignia1 con relleno sólido">
            <a:extLst>
              <a:ext uri="{FF2B5EF4-FFF2-40B4-BE49-F238E27FC236}">
                <a16:creationId xmlns:a16="http://schemas.microsoft.com/office/drawing/2014/main" id="{C4BCB539-4AD5-5FD7-5EBD-9625374CCF8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2995" y="1995686"/>
            <a:ext cx="268605" cy="279738"/>
          </a:xfrm>
          <a:prstGeom prst="rect">
            <a:avLst/>
          </a:prstGeom>
        </p:spPr>
      </p:pic>
      <p:pic>
        <p:nvPicPr>
          <p:cNvPr id="5" name="Imagen 4">
            <a:extLst>
              <a:ext uri="{FF2B5EF4-FFF2-40B4-BE49-F238E27FC236}">
                <a16:creationId xmlns:a16="http://schemas.microsoft.com/office/drawing/2014/main" id="{B8DD53AC-4E16-3B00-5BE0-EAD21A67DD6C}"/>
              </a:ext>
            </a:extLst>
          </p:cNvPr>
          <p:cNvPicPr>
            <a:picLocks noChangeAspect="1"/>
          </p:cNvPicPr>
          <p:nvPr/>
        </p:nvPicPr>
        <p:blipFill>
          <a:blip r:embed="rId8"/>
          <a:stretch>
            <a:fillRect/>
          </a:stretch>
        </p:blipFill>
        <p:spPr>
          <a:xfrm>
            <a:off x="7214439" y="3073731"/>
            <a:ext cx="1634421" cy="1514243"/>
          </a:xfrm>
          <a:prstGeom prst="rect">
            <a:avLst/>
          </a:prstGeom>
        </p:spPr>
      </p:pic>
      <p:pic>
        <p:nvPicPr>
          <p:cNvPr id="6" name="Gráfico 5" descr="Manos aplaudiendo con relleno sólido">
            <a:extLst>
              <a:ext uri="{FF2B5EF4-FFF2-40B4-BE49-F238E27FC236}">
                <a16:creationId xmlns:a16="http://schemas.microsoft.com/office/drawing/2014/main" id="{06584EAF-4FAA-4C32-98D4-D603ECBFB5C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29425" y="3069921"/>
            <a:ext cx="805815" cy="805815"/>
          </a:xfrm>
          <a:prstGeom prst="rect">
            <a:avLst/>
          </a:prstGeom>
        </p:spPr>
      </p:pic>
    </p:spTree>
    <p:extLst>
      <p:ext uri="{BB962C8B-B14F-4D97-AF65-F5344CB8AC3E}">
        <p14:creationId xmlns:p14="http://schemas.microsoft.com/office/powerpoint/2010/main" val="3326454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3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 calcmode="lin" valueType="num">
                                      <p:cBhvr>
                                        <p:cTn id="13" dur="1000" fill="hold"/>
                                        <p:tgtEl>
                                          <p:spTgt spid="6"/>
                                        </p:tgtEl>
                                        <p:attrNameLst>
                                          <p:attrName>style.rotation</p:attrName>
                                        </p:attrNameLst>
                                      </p:cBhvr>
                                      <p:tavLst>
                                        <p:tav tm="0">
                                          <p:val>
                                            <p:fltVal val="90"/>
                                          </p:val>
                                        </p:tav>
                                        <p:tav tm="100000">
                                          <p:val>
                                            <p:fltVal val="0"/>
                                          </p:val>
                                        </p:tav>
                                      </p:tavLst>
                                    </p:anim>
                                    <p:animEffect transition="in" filter="fade">
                                      <p:cBhvr>
                                        <p:cTn id="14" dur="10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audio>
                                      <p:cMediaNode vol="4000">
                                        <p:cTn display="0" masterRel="sameClick">
                                          <p:stCondLst>
                                            <p:cond evt="begin" delay="0">
                                              <p:tn val="9"/>
                                            </p:cond>
                                          </p:stCondLst>
                                          <p:endCondLst>
                                            <p:cond evt="onStopAudio" delay="0">
                                              <p:tgtEl>
                                                <p:sldTgt/>
                                              </p:tgtEl>
                                            </p:cond>
                                          </p:endCondLst>
                                        </p:cTn>
                                        <p:tgtEl>
                                          <p:sndTgt r:embed="rId3" name="applause.wav"/>
                                        </p:tgtEl>
                                      </p:cMediaNode>
                                    </p:audio>
                                  </p:sub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305CE-6AFD-A308-9982-C188E69E72A4}"/>
            </a:ext>
          </a:extLst>
        </p:cNvPr>
        <p:cNvGrpSpPr/>
        <p:nvPr/>
      </p:nvGrpSpPr>
      <p:grpSpPr>
        <a:xfrm>
          <a:off x="0" y="0"/>
          <a:ext cx="0" cy="0"/>
          <a:chOff x="0" y="0"/>
          <a:chExt cx="0" cy="0"/>
        </a:xfrm>
      </p:grpSpPr>
      <p:pic>
        <p:nvPicPr>
          <p:cNvPr id="15" name="Imagen 14" descr="Globos de mensajes de texto y teléfono móvil">
            <a:extLst>
              <a:ext uri="{FF2B5EF4-FFF2-40B4-BE49-F238E27FC236}">
                <a16:creationId xmlns:a16="http://schemas.microsoft.com/office/drawing/2014/main" id="{FF77453F-327C-3D24-56EB-E7E277CC8777}"/>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419872" y="2505362"/>
            <a:ext cx="4824536" cy="3216357"/>
          </a:xfrm>
          <a:prstGeom prst="rect">
            <a:avLst/>
          </a:prstGeom>
        </p:spPr>
      </p:pic>
      <p:sp>
        <p:nvSpPr>
          <p:cNvPr id="9" name="CuadroTexto 8">
            <a:extLst>
              <a:ext uri="{FF2B5EF4-FFF2-40B4-BE49-F238E27FC236}">
                <a16:creationId xmlns:a16="http://schemas.microsoft.com/office/drawing/2014/main" id="{4D28B6B7-F324-AF28-3121-E8B1CA741D16}"/>
              </a:ext>
            </a:extLst>
          </p:cNvPr>
          <p:cNvSpPr txBox="1"/>
          <p:nvPr/>
        </p:nvSpPr>
        <p:spPr>
          <a:xfrm>
            <a:off x="539552" y="220167"/>
            <a:ext cx="8309308" cy="3893374"/>
          </a:xfrm>
          <a:prstGeom prst="rect">
            <a:avLst/>
          </a:prstGeom>
          <a:noFill/>
        </p:spPr>
        <p:txBody>
          <a:bodyPr wrap="square" rtlCol="0">
            <a:spAutoFit/>
          </a:bodyPr>
          <a:lstStyle/>
          <a:p>
            <a:r>
              <a:rPr lang="es-ES" sz="2400" b="1" dirty="0"/>
              <a:t>Te ha llegado un SMS de la Seguridad Social sobre una </a:t>
            </a:r>
          </a:p>
          <a:p>
            <a:r>
              <a:rPr lang="es-ES" sz="2400" b="1" dirty="0"/>
              <a:t>ayuda económica de 350€. Sólo hay que acceder a un link y rellenar un formulario. ¿Qué haces?</a:t>
            </a:r>
          </a:p>
          <a:p>
            <a:endParaRPr lang="es-ES" dirty="0"/>
          </a:p>
          <a:p>
            <a:pPr marL="342900" indent="-342900">
              <a:buFont typeface="Courier New" panose="02070309020205020404" pitchFamily="49" charset="0"/>
              <a:buChar char="o"/>
            </a:pPr>
            <a:r>
              <a:rPr lang="es-ES" sz="2000" dirty="0"/>
              <a:t>Investigo sobre la ayuda en Internet, y si existe, accedo al link del SMS, rellenado el formulario adjunto.</a:t>
            </a:r>
          </a:p>
          <a:p>
            <a:pPr marL="342900" indent="-342900">
              <a:buFont typeface="Courier New" panose="02070309020205020404" pitchFamily="49" charset="0"/>
              <a:buChar char="o"/>
            </a:pPr>
            <a:r>
              <a:rPr lang="es-ES" sz="2000" dirty="0"/>
              <a:t>Accedo, ya que por SMS no hay riesgo</a:t>
            </a:r>
          </a:p>
          <a:p>
            <a:pPr marL="342900" indent="-342900">
              <a:buFont typeface="Courier New" panose="02070309020205020404" pitchFamily="49" charset="0"/>
              <a:buChar char="o"/>
            </a:pPr>
            <a:r>
              <a:rPr lang="es-ES" sz="2000" dirty="0"/>
              <a:t>Copio el enlace y accedo desde modo incógnito.</a:t>
            </a:r>
          </a:p>
          <a:p>
            <a:pPr marL="342900" indent="-342900">
              <a:buFont typeface="Courier New" panose="02070309020205020404" pitchFamily="49" charset="0"/>
              <a:buChar char="o"/>
            </a:pPr>
            <a:r>
              <a:rPr lang="es-ES" sz="2000" dirty="0"/>
              <a:t>Investigo sobre la ayuda en Internet y solicito información sobre la web oficial, y no desde el link de SMS</a:t>
            </a:r>
          </a:p>
          <a:p>
            <a:pPr marL="342900" indent="-342900">
              <a:buFont typeface="Courier New" panose="02070309020205020404" pitchFamily="49" charset="0"/>
              <a:buChar char="o"/>
            </a:pPr>
            <a:endParaRPr lang="es-ES" sz="2000" dirty="0"/>
          </a:p>
          <a:p>
            <a:pPr marL="342900" indent="-342900">
              <a:buFont typeface="Courier New" panose="02070309020205020404" pitchFamily="49" charset="0"/>
              <a:buChar char="o"/>
            </a:pPr>
            <a:endParaRPr lang="es-ES" sz="2000" dirty="0"/>
          </a:p>
        </p:txBody>
      </p:sp>
      <p:sp>
        <p:nvSpPr>
          <p:cNvPr id="10" name="Rectángulo: esquinas redondeadas 9">
            <a:extLst>
              <a:ext uri="{FF2B5EF4-FFF2-40B4-BE49-F238E27FC236}">
                <a16:creationId xmlns:a16="http://schemas.microsoft.com/office/drawing/2014/main" id="{2AFF9FF0-D892-5AC1-DC2E-8086ABF82761}"/>
              </a:ext>
            </a:extLst>
          </p:cNvPr>
          <p:cNvSpPr/>
          <p:nvPr/>
        </p:nvSpPr>
        <p:spPr>
          <a:xfrm>
            <a:off x="1296225" y="3557585"/>
            <a:ext cx="4882228" cy="1368152"/>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600" dirty="0">
                <a:solidFill>
                  <a:srgbClr val="212529"/>
                </a:solidFill>
                <a:latin typeface="open_sansregular"/>
              </a:rPr>
              <a:t>RECOMENDACIONES:</a:t>
            </a:r>
          </a:p>
          <a:p>
            <a:pPr marL="285750" indent="-285750" algn="just">
              <a:buFontTx/>
              <a:buChar char="-"/>
            </a:pPr>
            <a:r>
              <a:rPr lang="es-ES" sz="1600" dirty="0">
                <a:solidFill>
                  <a:srgbClr val="212529"/>
                </a:solidFill>
                <a:latin typeface="open_sansregular"/>
              </a:rPr>
              <a:t>Contrasta e investiga la información del SMS.</a:t>
            </a:r>
          </a:p>
          <a:p>
            <a:pPr marL="285750" indent="-285750" algn="just">
              <a:buFontTx/>
              <a:buChar char="-"/>
            </a:pPr>
            <a:r>
              <a:rPr lang="es-ES" sz="1600" dirty="0">
                <a:solidFill>
                  <a:srgbClr val="212529"/>
                </a:solidFill>
                <a:latin typeface="open_sansregular"/>
              </a:rPr>
              <a:t>Pasa el cursor por el link para ver que el destino del enlace es oficial.</a:t>
            </a:r>
          </a:p>
          <a:p>
            <a:pPr marL="285750" indent="-285750" algn="just">
              <a:buFontTx/>
              <a:buChar char="-"/>
            </a:pPr>
            <a:r>
              <a:rPr lang="es-ES" sz="1600" dirty="0">
                <a:solidFill>
                  <a:srgbClr val="212529"/>
                </a:solidFill>
                <a:latin typeface="open_sansregular"/>
              </a:rPr>
              <a:t>No facilites información personal ni bancaria.</a:t>
            </a:r>
            <a:endParaRPr lang="es-ES" sz="1600" dirty="0"/>
          </a:p>
        </p:txBody>
      </p:sp>
      <p:pic>
        <p:nvPicPr>
          <p:cNvPr id="11" name="Gráfico 10" descr="Marca de insignia1 con relleno sólido">
            <a:extLst>
              <a:ext uri="{FF2B5EF4-FFF2-40B4-BE49-F238E27FC236}">
                <a16:creationId xmlns:a16="http://schemas.microsoft.com/office/drawing/2014/main" id="{707B6A7A-CFFE-7914-6E36-A7123C1D25E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9552" y="2796068"/>
            <a:ext cx="268605" cy="279738"/>
          </a:xfrm>
          <a:prstGeom prst="rect">
            <a:avLst/>
          </a:prstGeom>
        </p:spPr>
      </p:pic>
      <p:pic>
        <p:nvPicPr>
          <p:cNvPr id="12" name="Imagen 11">
            <a:extLst>
              <a:ext uri="{FF2B5EF4-FFF2-40B4-BE49-F238E27FC236}">
                <a16:creationId xmlns:a16="http://schemas.microsoft.com/office/drawing/2014/main" id="{C961A0D9-A118-F7C7-7DF8-9D1D7E399276}"/>
              </a:ext>
            </a:extLst>
          </p:cNvPr>
          <p:cNvPicPr>
            <a:picLocks noChangeAspect="1"/>
          </p:cNvPicPr>
          <p:nvPr/>
        </p:nvPicPr>
        <p:blipFill>
          <a:blip r:embed="rId8"/>
          <a:stretch>
            <a:fillRect/>
          </a:stretch>
        </p:blipFill>
        <p:spPr>
          <a:xfrm>
            <a:off x="7214439" y="3361763"/>
            <a:ext cx="1634421" cy="1514243"/>
          </a:xfrm>
          <a:prstGeom prst="rect">
            <a:avLst/>
          </a:prstGeom>
        </p:spPr>
      </p:pic>
      <p:pic>
        <p:nvPicPr>
          <p:cNvPr id="13" name="Gráfico 12" descr="Manos aplaudiendo con relleno sólido">
            <a:extLst>
              <a:ext uri="{FF2B5EF4-FFF2-40B4-BE49-F238E27FC236}">
                <a16:creationId xmlns:a16="http://schemas.microsoft.com/office/drawing/2014/main" id="{06809A85-A0D8-46ED-3B5F-05783EDE1C5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29425" y="3357953"/>
            <a:ext cx="805815" cy="805815"/>
          </a:xfrm>
          <a:prstGeom prst="rect">
            <a:avLst/>
          </a:prstGeom>
        </p:spPr>
      </p:pic>
    </p:spTree>
    <p:extLst>
      <p:ext uri="{BB962C8B-B14F-4D97-AF65-F5344CB8AC3E}">
        <p14:creationId xmlns:p14="http://schemas.microsoft.com/office/powerpoint/2010/main" val="2038187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3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1000" fill="hold"/>
                                        <p:tgtEl>
                                          <p:spTgt spid="13"/>
                                        </p:tgtEl>
                                        <p:attrNameLst>
                                          <p:attrName>ppt_w</p:attrName>
                                        </p:attrNameLst>
                                      </p:cBhvr>
                                      <p:tavLst>
                                        <p:tav tm="0">
                                          <p:val>
                                            <p:fltVal val="0"/>
                                          </p:val>
                                        </p:tav>
                                        <p:tav tm="100000">
                                          <p:val>
                                            <p:strVal val="#ppt_w"/>
                                          </p:val>
                                        </p:tav>
                                      </p:tavLst>
                                    </p:anim>
                                    <p:anim calcmode="lin" valueType="num">
                                      <p:cBhvr>
                                        <p:cTn id="12" dur="1000" fill="hold"/>
                                        <p:tgtEl>
                                          <p:spTgt spid="13"/>
                                        </p:tgtEl>
                                        <p:attrNameLst>
                                          <p:attrName>ppt_h</p:attrName>
                                        </p:attrNameLst>
                                      </p:cBhvr>
                                      <p:tavLst>
                                        <p:tav tm="0">
                                          <p:val>
                                            <p:fltVal val="0"/>
                                          </p:val>
                                        </p:tav>
                                        <p:tav tm="100000">
                                          <p:val>
                                            <p:strVal val="#ppt_h"/>
                                          </p:val>
                                        </p:tav>
                                      </p:tavLst>
                                    </p:anim>
                                    <p:anim calcmode="lin" valueType="num">
                                      <p:cBhvr>
                                        <p:cTn id="13" dur="1000" fill="hold"/>
                                        <p:tgtEl>
                                          <p:spTgt spid="13"/>
                                        </p:tgtEl>
                                        <p:attrNameLst>
                                          <p:attrName>style.rotation</p:attrName>
                                        </p:attrNameLst>
                                      </p:cBhvr>
                                      <p:tavLst>
                                        <p:tav tm="0">
                                          <p:val>
                                            <p:fltVal val="90"/>
                                          </p:val>
                                        </p:tav>
                                        <p:tav tm="100000">
                                          <p:val>
                                            <p:fltVal val="0"/>
                                          </p:val>
                                        </p:tav>
                                      </p:tavLst>
                                    </p:anim>
                                    <p:animEffect transition="in" filter="fade">
                                      <p:cBhvr>
                                        <p:cTn id="14" dur="10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audio>
                                      <p:cMediaNode vol="4000">
                                        <p:cTn display="0" masterRel="sameClick">
                                          <p:stCondLst>
                                            <p:cond evt="begin" delay="0">
                                              <p:tn val="9"/>
                                            </p:cond>
                                          </p:stCondLst>
                                          <p:endCondLst>
                                            <p:cond evt="onStopAudio" delay="0">
                                              <p:tgtEl>
                                                <p:sldTgt/>
                                              </p:tgtEl>
                                            </p:cond>
                                          </p:endCondLst>
                                        </p:cTn>
                                        <p:tgtEl>
                                          <p:sndTgt r:embed="rId3" name="applause.wav"/>
                                        </p:tgtEl>
                                      </p:cMediaNode>
                                    </p:audio>
                                  </p:sub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7BCA0-D2BC-60CE-935E-8C8BC6B31220}"/>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E6642868-ABA7-217C-D618-617178228B18}"/>
              </a:ext>
            </a:extLst>
          </p:cNvPr>
          <p:cNvPicPr>
            <a:picLocks noChangeAspect="1"/>
          </p:cNvPicPr>
          <p:nvPr/>
        </p:nvPicPr>
        <p:blipFill>
          <a:blip r:embed="rId4"/>
          <a:stretch>
            <a:fillRect/>
          </a:stretch>
        </p:blipFill>
        <p:spPr>
          <a:xfrm>
            <a:off x="7214439" y="3001723"/>
            <a:ext cx="1634421" cy="1514243"/>
          </a:xfrm>
          <a:prstGeom prst="rect">
            <a:avLst/>
          </a:prstGeom>
        </p:spPr>
      </p:pic>
      <p:pic>
        <p:nvPicPr>
          <p:cNvPr id="4" name="Gráfico 3" descr="Marca de insignia1 con relleno sólido">
            <a:extLst>
              <a:ext uri="{FF2B5EF4-FFF2-40B4-BE49-F238E27FC236}">
                <a16:creationId xmlns:a16="http://schemas.microsoft.com/office/drawing/2014/main" id="{77020927-F28F-0A2A-F616-B5727929D08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8979" y="1995686"/>
            <a:ext cx="268605" cy="279738"/>
          </a:xfrm>
          <a:prstGeom prst="rect">
            <a:avLst/>
          </a:prstGeom>
        </p:spPr>
      </p:pic>
      <p:pic>
        <p:nvPicPr>
          <p:cNvPr id="5" name="Imagen 4">
            <a:extLst>
              <a:ext uri="{FF2B5EF4-FFF2-40B4-BE49-F238E27FC236}">
                <a16:creationId xmlns:a16="http://schemas.microsoft.com/office/drawing/2014/main" id="{9AABD9FF-B673-12DF-277C-2EABBF5E3180}"/>
              </a:ext>
            </a:extLst>
          </p:cNvPr>
          <p:cNvPicPr>
            <a:picLocks noChangeAspect="1"/>
          </p:cNvPicPr>
          <p:nvPr/>
        </p:nvPicPr>
        <p:blipFill rotWithShape="1">
          <a:blip r:embed="rId7"/>
          <a:srcRect l="32578" t="50000" r="30066"/>
          <a:stretch/>
        </p:blipFill>
        <p:spPr>
          <a:xfrm>
            <a:off x="4606168" y="2956995"/>
            <a:ext cx="2231179" cy="2044869"/>
          </a:xfrm>
          <a:prstGeom prst="rect">
            <a:avLst/>
          </a:prstGeom>
        </p:spPr>
      </p:pic>
      <p:sp>
        <p:nvSpPr>
          <p:cNvPr id="6" name="Rectángulo: esquinas redondeadas 5">
            <a:extLst>
              <a:ext uri="{FF2B5EF4-FFF2-40B4-BE49-F238E27FC236}">
                <a16:creationId xmlns:a16="http://schemas.microsoft.com/office/drawing/2014/main" id="{95DB52B8-4C63-9B60-6CC7-4556C0067280}"/>
              </a:ext>
            </a:extLst>
          </p:cNvPr>
          <p:cNvSpPr/>
          <p:nvPr/>
        </p:nvSpPr>
        <p:spPr>
          <a:xfrm>
            <a:off x="693281" y="3507854"/>
            <a:ext cx="5086349" cy="1008112"/>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s-ES" sz="1125" dirty="0">
              <a:solidFill>
                <a:srgbClr val="212529"/>
              </a:solidFill>
              <a:latin typeface="open_sansregular"/>
            </a:endParaRPr>
          </a:p>
          <a:p>
            <a:pPr algn="just"/>
            <a:r>
              <a:rPr lang="es-ES" sz="1400" dirty="0">
                <a:solidFill>
                  <a:srgbClr val="212529"/>
                </a:solidFill>
                <a:latin typeface="open_sansregular"/>
              </a:rPr>
              <a:t>RECOMENDACIONES:</a:t>
            </a:r>
          </a:p>
          <a:p>
            <a:pPr marL="285750" indent="-285750" algn="just">
              <a:buFontTx/>
              <a:buChar char="-"/>
            </a:pPr>
            <a:r>
              <a:rPr lang="es-ES" sz="1400" dirty="0">
                <a:solidFill>
                  <a:srgbClr val="212529"/>
                </a:solidFill>
                <a:latin typeface="open_sansregular"/>
              </a:rPr>
              <a:t>Contrasta la información con tu banco por otra vía.</a:t>
            </a:r>
          </a:p>
          <a:p>
            <a:pPr marL="285750" indent="-285750" algn="just">
              <a:buFontTx/>
              <a:buChar char="-"/>
            </a:pPr>
            <a:r>
              <a:rPr lang="es-ES" sz="1400" dirty="0">
                <a:solidFill>
                  <a:srgbClr val="212529"/>
                </a:solidFill>
                <a:latin typeface="open_sansregular"/>
              </a:rPr>
              <a:t>Ante la duda no realices ninguna acción.</a:t>
            </a:r>
            <a:endParaRPr lang="es-ES" sz="1400" dirty="0"/>
          </a:p>
        </p:txBody>
      </p:sp>
      <p:pic>
        <p:nvPicPr>
          <p:cNvPr id="7" name="Gráfico 6" descr="Signo de interrogación con relleno sólido">
            <a:extLst>
              <a:ext uri="{FF2B5EF4-FFF2-40B4-BE49-F238E27FC236}">
                <a16:creationId xmlns:a16="http://schemas.microsoft.com/office/drawing/2014/main" id="{484B55A1-03A6-955B-B3BC-29215908860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36903" y="3029704"/>
            <a:ext cx="257175" cy="257175"/>
          </a:xfrm>
          <a:prstGeom prst="rect">
            <a:avLst/>
          </a:prstGeom>
        </p:spPr>
      </p:pic>
      <p:pic>
        <p:nvPicPr>
          <p:cNvPr id="8" name="Gráfico 7" descr="Manos aplaudiendo con relleno sólido">
            <a:extLst>
              <a:ext uri="{FF2B5EF4-FFF2-40B4-BE49-F238E27FC236}">
                <a16:creationId xmlns:a16="http://schemas.microsoft.com/office/drawing/2014/main" id="{4A01594D-12E9-BB29-EF29-2E5EDDC70A5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829425" y="2997913"/>
            <a:ext cx="805815" cy="805815"/>
          </a:xfrm>
          <a:prstGeom prst="rect">
            <a:avLst/>
          </a:prstGeom>
        </p:spPr>
      </p:pic>
      <p:sp>
        <p:nvSpPr>
          <p:cNvPr id="9" name="CuadroTexto 8">
            <a:extLst>
              <a:ext uri="{FF2B5EF4-FFF2-40B4-BE49-F238E27FC236}">
                <a16:creationId xmlns:a16="http://schemas.microsoft.com/office/drawing/2014/main" id="{102ECA09-CAC1-2899-866E-FC1D0151ED9D}"/>
              </a:ext>
            </a:extLst>
          </p:cNvPr>
          <p:cNvSpPr txBox="1"/>
          <p:nvPr/>
        </p:nvSpPr>
        <p:spPr>
          <a:xfrm>
            <a:off x="558979" y="189260"/>
            <a:ext cx="7848872" cy="3031599"/>
          </a:xfrm>
          <a:prstGeom prst="rect">
            <a:avLst/>
          </a:prstGeom>
          <a:noFill/>
        </p:spPr>
        <p:txBody>
          <a:bodyPr wrap="square" rtlCol="0">
            <a:spAutoFit/>
          </a:bodyPr>
          <a:lstStyle/>
          <a:p>
            <a:r>
              <a:rPr lang="es-ES" sz="2400" b="1"/>
              <a:t>Te ha llegado un correo electrónico de tu banco, </a:t>
            </a:r>
          </a:p>
          <a:p>
            <a:r>
              <a:rPr lang="es-ES" sz="2400" b="1"/>
              <a:t>informando qué debido a una actividad sospechosa, necesitan que hagas clic en un enlace para conectarte a tu cuenta y verificar las últimas operaciones. ¿Qué harías?</a:t>
            </a:r>
          </a:p>
          <a:p>
            <a:endParaRPr lang="es-ES"/>
          </a:p>
          <a:p>
            <a:pPr marL="342900" indent="-342900">
              <a:buFont typeface="Courier New" panose="02070309020205020404" pitchFamily="49" charset="0"/>
              <a:buChar char="o"/>
            </a:pPr>
            <a:r>
              <a:rPr lang="es-ES" sz="2000"/>
              <a:t>Llamaría a mi banco para comprobar el mensaje.</a:t>
            </a:r>
          </a:p>
          <a:p>
            <a:pPr marL="342900" indent="-342900">
              <a:buFont typeface="Courier New" panose="02070309020205020404" pitchFamily="49" charset="0"/>
              <a:buChar char="o"/>
            </a:pPr>
            <a:r>
              <a:rPr lang="es-ES" sz="2000"/>
              <a:t>Haría clic en el enlace para solucionar el problema con urgencia.</a:t>
            </a:r>
          </a:p>
          <a:p>
            <a:pPr marL="342900" indent="-342900">
              <a:buFont typeface="Courier New" panose="02070309020205020404" pitchFamily="49" charset="0"/>
              <a:buChar char="o"/>
            </a:pPr>
            <a:r>
              <a:rPr lang="es-ES" sz="2000"/>
              <a:t>Revisar mi banca online y si tengo cargos en los últimos días, haría clic en el enlace.</a:t>
            </a:r>
          </a:p>
        </p:txBody>
      </p:sp>
    </p:spTree>
    <p:extLst>
      <p:ext uri="{BB962C8B-B14F-4D97-AF65-F5344CB8AC3E}">
        <p14:creationId xmlns:p14="http://schemas.microsoft.com/office/powerpoint/2010/main" val="2522997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3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 calcmode="lin" valueType="num">
                                      <p:cBhvr>
                                        <p:cTn id="13" dur="1000" fill="hold"/>
                                        <p:tgtEl>
                                          <p:spTgt spid="8"/>
                                        </p:tgtEl>
                                        <p:attrNameLst>
                                          <p:attrName>style.rotation</p:attrName>
                                        </p:attrNameLst>
                                      </p:cBhvr>
                                      <p:tavLst>
                                        <p:tav tm="0">
                                          <p:val>
                                            <p:fltVal val="90"/>
                                          </p:val>
                                        </p:tav>
                                        <p:tav tm="100000">
                                          <p:val>
                                            <p:fltVal val="0"/>
                                          </p:val>
                                        </p:tav>
                                      </p:tavLst>
                                    </p:anim>
                                    <p:animEffect transition="in" filter="fade">
                                      <p:cBhvr>
                                        <p:cTn id="14" dur="10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audio>
                                      <p:cMediaNode vol="4000">
                                        <p:cTn display="0" masterRel="sameClick">
                                          <p:stCondLst>
                                            <p:cond evt="begin" delay="0">
                                              <p:tn val="9"/>
                                            </p:cond>
                                          </p:stCondLst>
                                          <p:endCondLst>
                                            <p:cond evt="onStopAudio" delay="0">
                                              <p:tgtEl>
                                                <p:sldTgt/>
                                              </p:tgtEl>
                                            </p:cond>
                                          </p:endCondLst>
                                        </p:cTn>
                                        <p:tgtEl>
                                          <p:sndTgt r:embed="rId3" name="applause.wav"/>
                                        </p:tgtEl>
                                      </p:cMediaNode>
                                    </p:audio>
                                  </p:sub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9BC12-AB06-B2F7-69AF-EF68C4126405}"/>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5C00726E-A2F8-6CB4-2F09-3AE55465DD0E}"/>
              </a:ext>
            </a:extLst>
          </p:cNvPr>
          <p:cNvSpPr txBox="1"/>
          <p:nvPr/>
        </p:nvSpPr>
        <p:spPr>
          <a:xfrm>
            <a:off x="592307" y="411510"/>
            <a:ext cx="7848872" cy="2970044"/>
          </a:xfrm>
          <a:prstGeom prst="rect">
            <a:avLst/>
          </a:prstGeom>
          <a:noFill/>
        </p:spPr>
        <p:txBody>
          <a:bodyPr wrap="square" rtlCol="0">
            <a:spAutoFit/>
          </a:bodyPr>
          <a:lstStyle/>
          <a:p>
            <a:r>
              <a:rPr lang="es-ES" sz="2400" b="1"/>
              <a:t>Imagina que te encuentras en una cafetería con wifi gratis, </a:t>
            </a:r>
          </a:p>
          <a:p>
            <a:r>
              <a:rPr lang="es-ES" sz="2400" b="1"/>
              <a:t>y necesitas enviar algunos correos del trabajo y publicar fotos en tu cuenta privada de Instagram. ¿Qué harías?</a:t>
            </a:r>
          </a:p>
          <a:p>
            <a:endParaRPr lang="es-ES"/>
          </a:p>
          <a:p>
            <a:pPr marL="342900" indent="-342900">
              <a:buFont typeface="Courier New" panose="02070309020205020404" pitchFamily="49" charset="0"/>
              <a:buChar char="o"/>
            </a:pPr>
            <a:r>
              <a:rPr lang="es-ES" sz="2000"/>
              <a:t>Utilizar mis datos móviles o esperar a usar el wifi de casa.</a:t>
            </a:r>
          </a:p>
          <a:p>
            <a:pPr marL="342900" indent="-342900">
              <a:buFont typeface="Courier New" panose="02070309020205020404" pitchFamily="49" charset="0"/>
              <a:buChar char="o"/>
            </a:pPr>
            <a:r>
              <a:rPr lang="es-ES" sz="2000"/>
              <a:t>Aprovechar la red wifi gratuita de la cafetería para anticipar trabajo y ahorrar tiempo.</a:t>
            </a:r>
          </a:p>
          <a:p>
            <a:pPr marL="342900" indent="-342900">
              <a:buFont typeface="Courier New" panose="02070309020205020404" pitchFamily="49" charset="0"/>
              <a:buChar char="o"/>
            </a:pPr>
            <a:r>
              <a:rPr lang="es-ES" sz="2000"/>
              <a:t>Conectarme la red wifi gratuita sólo para los correos del trabajo</a:t>
            </a:r>
          </a:p>
          <a:p>
            <a:pPr marL="342900" indent="-342900">
              <a:buFont typeface="Courier New" panose="02070309020205020404" pitchFamily="49" charset="0"/>
              <a:buChar char="o"/>
            </a:pPr>
            <a:endParaRPr lang="es-ES" sz="2000"/>
          </a:p>
        </p:txBody>
      </p:sp>
      <p:pic>
        <p:nvPicPr>
          <p:cNvPr id="4" name="Imagen 3">
            <a:extLst>
              <a:ext uri="{FF2B5EF4-FFF2-40B4-BE49-F238E27FC236}">
                <a16:creationId xmlns:a16="http://schemas.microsoft.com/office/drawing/2014/main" id="{1B9491B4-C3BD-2AFF-A72A-977F7FD1EDFD}"/>
              </a:ext>
            </a:extLst>
          </p:cNvPr>
          <p:cNvPicPr>
            <a:picLocks noChangeAspect="1"/>
          </p:cNvPicPr>
          <p:nvPr/>
        </p:nvPicPr>
        <p:blipFill>
          <a:blip r:embed="rId4"/>
          <a:stretch>
            <a:fillRect/>
          </a:stretch>
        </p:blipFill>
        <p:spPr>
          <a:xfrm>
            <a:off x="7272397" y="3205172"/>
            <a:ext cx="1634421" cy="1514243"/>
          </a:xfrm>
          <a:prstGeom prst="rect">
            <a:avLst/>
          </a:prstGeom>
        </p:spPr>
      </p:pic>
      <p:pic>
        <p:nvPicPr>
          <p:cNvPr id="5" name="Imagen 4">
            <a:extLst>
              <a:ext uri="{FF2B5EF4-FFF2-40B4-BE49-F238E27FC236}">
                <a16:creationId xmlns:a16="http://schemas.microsoft.com/office/drawing/2014/main" id="{8018D13F-1D6B-7DF2-3428-D7257AC2B801}"/>
              </a:ext>
            </a:extLst>
          </p:cNvPr>
          <p:cNvPicPr>
            <a:picLocks noChangeAspect="1"/>
          </p:cNvPicPr>
          <p:nvPr/>
        </p:nvPicPr>
        <p:blipFill rotWithShape="1">
          <a:blip r:embed="rId5"/>
          <a:srcRect l="6395" t="49452" r="58562"/>
          <a:stretch/>
        </p:blipFill>
        <p:spPr>
          <a:xfrm>
            <a:off x="5215020" y="3075806"/>
            <a:ext cx="1909867" cy="1776281"/>
          </a:xfrm>
          <a:prstGeom prst="rect">
            <a:avLst/>
          </a:prstGeom>
        </p:spPr>
      </p:pic>
      <p:sp>
        <p:nvSpPr>
          <p:cNvPr id="6" name="Rectángulo: esquinas redondeadas 5">
            <a:extLst>
              <a:ext uri="{FF2B5EF4-FFF2-40B4-BE49-F238E27FC236}">
                <a16:creationId xmlns:a16="http://schemas.microsoft.com/office/drawing/2014/main" id="{546D4AA4-D53D-E95B-EC12-24319BC2A375}"/>
              </a:ext>
            </a:extLst>
          </p:cNvPr>
          <p:cNvSpPr/>
          <p:nvPr/>
        </p:nvSpPr>
        <p:spPr>
          <a:xfrm>
            <a:off x="871617" y="3435846"/>
            <a:ext cx="4464496" cy="1224136"/>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s-ES" sz="1125" dirty="0">
              <a:solidFill>
                <a:srgbClr val="212529"/>
              </a:solidFill>
              <a:latin typeface="open_sansregular"/>
            </a:endParaRPr>
          </a:p>
          <a:p>
            <a:pPr algn="just"/>
            <a:r>
              <a:rPr lang="es-ES" sz="1400" dirty="0">
                <a:solidFill>
                  <a:srgbClr val="212529"/>
                </a:solidFill>
                <a:latin typeface="open_sansregular"/>
              </a:rPr>
              <a:t>RECOMENDACIONES:</a:t>
            </a:r>
          </a:p>
          <a:p>
            <a:pPr marL="285750" indent="-285750" algn="just">
              <a:buFontTx/>
              <a:buChar char="-"/>
            </a:pPr>
            <a:r>
              <a:rPr lang="es-ES" sz="1400" dirty="0">
                <a:solidFill>
                  <a:srgbClr val="212529"/>
                </a:solidFill>
                <a:latin typeface="open_sansregular"/>
              </a:rPr>
              <a:t>Si no es urgente ya lo harás en casa.</a:t>
            </a:r>
          </a:p>
          <a:p>
            <a:pPr marL="285750" indent="-285750" algn="just">
              <a:buFontTx/>
              <a:buChar char="-"/>
            </a:pPr>
            <a:r>
              <a:rPr lang="es-ES" sz="1400" dirty="0">
                <a:solidFill>
                  <a:srgbClr val="212529"/>
                </a:solidFill>
                <a:latin typeface="open_sansregular"/>
              </a:rPr>
              <a:t>Piensa que lo que envíes puede ser visto por otros usuarios de la red.</a:t>
            </a:r>
          </a:p>
          <a:p>
            <a:pPr marL="285750" indent="-285750" algn="just">
              <a:buFontTx/>
              <a:buChar char="-"/>
            </a:pPr>
            <a:r>
              <a:rPr lang="es-ES" sz="1400" dirty="0">
                <a:solidFill>
                  <a:srgbClr val="212529"/>
                </a:solidFill>
                <a:latin typeface="open_sansregular"/>
              </a:rPr>
              <a:t>Es mejor que utilices los datos de tu compañía.</a:t>
            </a:r>
            <a:endParaRPr lang="es-ES" sz="1125" dirty="0"/>
          </a:p>
        </p:txBody>
      </p:sp>
      <p:pic>
        <p:nvPicPr>
          <p:cNvPr id="7" name="Gráfico 6" descr="Manos aplaudiendo con relleno sólido">
            <a:extLst>
              <a:ext uri="{FF2B5EF4-FFF2-40B4-BE49-F238E27FC236}">
                <a16:creationId xmlns:a16="http://schemas.microsoft.com/office/drawing/2014/main" id="{4D6CDF75-6FA3-95C8-17CD-A20A0C0BF77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87383" y="3201362"/>
            <a:ext cx="805815" cy="805815"/>
          </a:xfrm>
          <a:prstGeom prst="rect">
            <a:avLst/>
          </a:prstGeom>
        </p:spPr>
      </p:pic>
      <p:pic>
        <p:nvPicPr>
          <p:cNvPr id="8" name="Gráfico 7" descr="Marca de insignia1 con relleno sólido">
            <a:extLst>
              <a:ext uri="{FF2B5EF4-FFF2-40B4-BE49-F238E27FC236}">
                <a16:creationId xmlns:a16="http://schemas.microsoft.com/office/drawing/2014/main" id="{08C2E353-32FD-565F-677F-F7B49889846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03012" y="1783809"/>
            <a:ext cx="268605" cy="279738"/>
          </a:xfrm>
          <a:prstGeom prst="rect">
            <a:avLst/>
          </a:prstGeom>
        </p:spPr>
      </p:pic>
    </p:spTree>
    <p:extLst>
      <p:ext uri="{BB962C8B-B14F-4D97-AF65-F5344CB8AC3E}">
        <p14:creationId xmlns:p14="http://schemas.microsoft.com/office/powerpoint/2010/main" val="2208894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3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p:cTn id="9" dur="1000" fill="hold"/>
                                        <p:tgtEl>
                                          <p:spTgt spid="7"/>
                                        </p:tgtEl>
                                        <p:attrNameLst>
                                          <p:attrName>ppt_w</p:attrName>
                                        </p:attrNameLst>
                                      </p:cBhvr>
                                      <p:tavLst>
                                        <p:tav tm="0">
                                          <p:val>
                                            <p:fltVal val="0"/>
                                          </p:val>
                                        </p:tav>
                                        <p:tav tm="100000">
                                          <p:val>
                                            <p:strVal val="#ppt_w"/>
                                          </p:val>
                                        </p:tav>
                                      </p:tavLst>
                                    </p:anim>
                                    <p:anim calcmode="lin" valueType="num">
                                      <p:cBhvr>
                                        <p:cTn id="10" dur="1000" fill="hold"/>
                                        <p:tgtEl>
                                          <p:spTgt spid="7"/>
                                        </p:tgtEl>
                                        <p:attrNameLst>
                                          <p:attrName>ppt_h</p:attrName>
                                        </p:attrNameLst>
                                      </p:cBhvr>
                                      <p:tavLst>
                                        <p:tav tm="0">
                                          <p:val>
                                            <p:fltVal val="0"/>
                                          </p:val>
                                        </p:tav>
                                        <p:tav tm="100000">
                                          <p:val>
                                            <p:strVal val="#ppt_h"/>
                                          </p:val>
                                        </p:tav>
                                      </p:tavLst>
                                    </p:anim>
                                    <p:anim calcmode="lin" valueType="num">
                                      <p:cBhvr>
                                        <p:cTn id="11" dur="1000" fill="hold"/>
                                        <p:tgtEl>
                                          <p:spTgt spid="7"/>
                                        </p:tgtEl>
                                        <p:attrNameLst>
                                          <p:attrName>style.rotation</p:attrName>
                                        </p:attrNameLst>
                                      </p:cBhvr>
                                      <p:tavLst>
                                        <p:tav tm="0">
                                          <p:val>
                                            <p:fltVal val="90"/>
                                          </p:val>
                                        </p:tav>
                                        <p:tav tm="100000">
                                          <p:val>
                                            <p:fltVal val="0"/>
                                          </p:val>
                                        </p:tav>
                                      </p:tavLst>
                                    </p:anim>
                                    <p:animEffect transition="in" filter="fade">
                                      <p:cBhvr>
                                        <p:cTn id="12" dur="10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audio>
                                      <p:cMediaNode vol="4000">
                                        <p:cTn display="0" masterRel="sameClick">
                                          <p:stCondLst>
                                            <p:cond evt="begin" delay="0">
                                              <p:tn val="7"/>
                                            </p:cond>
                                          </p:stCondLst>
                                          <p:endCondLst>
                                            <p:cond evt="onStopAudio" delay="0">
                                              <p:tgtEl>
                                                <p:sldTgt/>
                                              </p:tgtEl>
                                            </p:cond>
                                          </p:endCondLst>
                                        </p:cTn>
                                        <p:tgtEl>
                                          <p:sndTgt r:embed="rId3" name="applause.wav"/>
                                        </p:tgtEl>
                                      </p:cMediaNode>
                                    </p:audio>
                                  </p:sub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6CF45-4896-D7D4-539C-6F76BEED37F8}"/>
            </a:ext>
          </a:extLst>
        </p:cNvPr>
        <p:cNvGrpSpPr/>
        <p:nvPr/>
      </p:nvGrpSpPr>
      <p:grpSpPr>
        <a:xfrm>
          <a:off x="0" y="0"/>
          <a:ext cx="0" cy="0"/>
          <a:chOff x="0" y="0"/>
          <a:chExt cx="0" cy="0"/>
        </a:xfrm>
      </p:grpSpPr>
      <p:sp>
        <p:nvSpPr>
          <p:cNvPr id="13" name="TextBox 6">
            <a:extLst>
              <a:ext uri="{FF2B5EF4-FFF2-40B4-BE49-F238E27FC236}">
                <a16:creationId xmlns:a16="http://schemas.microsoft.com/office/drawing/2014/main" id="{0B38619A-F696-4748-B635-53A8F9849DF0}"/>
              </a:ext>
            </a:extLst>
          </p:cNvPr>
          <p:cNvSpPr txBox="1">
            <a:spLocks noChangeAspect="1"/>
          </p:cNvSpPr>
          <p:nvPr/>
        </p:nvSpPr>
        <p:spPr>
          <a:xfrm>
            <a:off x="274320" y="323207"/>
            <a:ext cx="6758940" cy="276999"/>
          </a:xfrm>
          <a:prstGeom prst="rect">
            <a:avLst/>
          </a:prstGeom>
        </p:spPr>
        <p:txBody>
          <a:bodyPr wrap="square" lIns="0" tIns="0" rIns="0" bIns="0" rtlCol="0" anchor="t">
            <a:spAutoFit/>
          </a:bodyPr>
          <a:lstStyle/>
          <a:p>
            <a:r>
              <a:rPr lang="es-ES_tradnl" sz="1800" b="1" i="1" dirty="0">
                <a:solidFill>
                  <a:srgbClr val="019EE2"/>
                </a:solidFill>
                <a:latin typeface="Poppins"/>
                <a:cs typeface="Poppins"/>
              </a:rPr>
              <a:t>Nos protegemos igual en el mundo virtual que en el real?</a:t>
            </a:r>
            <a:endParaRPr lang="es-ES_tradnl" b="1" i="1" u="sng" dirty="0">
              <a:solidFill>
                <a:srgbClr val="019EE2"/>
              </a:solidFill>
              <a:latin typeface="Poppins"/>
              <a:cs typeface="Poppins"/>
            </a:endParaRPr>
          </a:p>
        </p:txBody>
      </p:sp>
      <p:cxnSp>
        <p:nvCxnSpPr>
          <p:cNvPr id="16" name="Conector recto 15">
            <a:extLst>
              <a:ext uri="{FF2B5EF4-FFF2-40B4-BE49-F238E27FC236}">
                <a16:creationId xmlns:a16="http://schemas.microsoft.com/office/drawing/2014/main" id="{54FD892B-86D8-5245-B83C-ECCA4F5277CF}"/>
              </a:ext>
            </a:extLst>
          </p:cNvPr>
          <p:cNvCxnSpPr>
            <a:cxnSpLocks/>
          </p:cNvCxnSpPr>
          <p:nvPr/>
        </p:nvCxnSpPr>
        <p:spPr>
          <a:xfrm>
            <a:off x="1492086" y="794687"/>
            <a:ext cx="4045169" cy="0"/>
          </a:xfrm>
          <a:prstGeom prst="line">
            <a:avLst/>
          </a:prstGeom>
          <a:ln w="28575" cmpd="sng">
            <a:solidFill>
              <a:srgbClr val="019EE2"/>
            </a:solidFill>
          </a:ln>
          <a:effectLst/>
        </p:spPr>
        <p:style>
          <a:lnRef idx="2">
            <a:schemeClr val="accent1"/>
          </a:lnRef>
          <a:fillRef idx="0">
            <a:schemeClr val="accent1"/>
          </a:fillRef>
          <a:effectRef idx="1">
            <a:schemeClr val="accent1"/>
          </a:effectRef>
          <a:fontRef idx="minor">
            <a:schemeClr val="tx1"/>
          </a:fontRef>
        </p:style>
      </p:cxnSp>
      <p:pic>
        <p:nvPicPr>
          <p:cNvPr id="9" name="Imagen 8">
            <a:extLst>
              <a:ext uri="{FF2B5EF4-FFF2-40B4-BE49-F238E27FC236}">
                <a16:creationId xmlns:a16="http://schemas.microsoft.com/office/drawing/2014/main" id="{263C2861-5BF1-2E45-8AE7-E10403CE7D76}"/>
              </a:ext>
            </a:extLst>
          </p:cNvPr>
          <p:cNvPicPr>
            <a:picLocks noChangeAspect="1"/>
          </p:cNvPicPr>
          <p:nvPr/>
        </p:nvPicPr>
        <p:blipFill>
          <a:blip r:embed="rId3"/>
          <a:stretch>
            <a:fillRect/>
          </a:stretch>
        </p:blipFill>
        <p:spPr>
          <a:xfrm>
            <a:off x="109537" y="1255868"/>
            <a:ext cx="2420303" cy="2601323"/>
          </a:xfrm>
          <a:prstGeom prst="rect">
            <a:avLst/>
          </a:prstGeom>
        </p:spPr>
      </p:pic>
      <p:pic>
        <p:nvPicPr>
          <p:cNvPr id="18" name="Imagen 17">
            <a:extLst>
              <a:ext uri="{FF2B5EF4-FFF2-40B4-BE49-F238E27FC236}">
                <a16:creationId xmlns:a16="http://schemas.microsoft.com/office/drawing/2014/main" id="{B2F98A18-5EF4-0649-B623-22406D45CD07}"/>
              </a:ext>
            </a:extLst>
          </p:cNvPr>
          <p:cNvPicPr>
            <a:picLocks noChangeAspect="1"/>
          </p:cNvPicPr>
          <p:nvPr/>
        </p:nvPicPr>
        <p:blipFill>
          <a:blip r:embed="rId4"/>
          <a:stretch>
            <a:fillRect/>
          </a:stretch>
        </p:blipFill>
        <p:spPr>
          <a:xfrm>
            <a:off x="6681788" y="1271663"/>
            <a:ext cx="2256473" cy="2600174"/>
          </a:xfrm>
          <a:prstGeom prst="rect">
            <a:avLst/>
          </a:prstGeom>
        </p:spPr>
      </p:pic>
      <p:sp>
        <p:nvSpPr>
          <p:cNvPr id="19" name="CuadroTexto 18">
            <a:extLst>
              <a:ext uri="{FF2B5EF4-FFF2-40B4-BE49-F238E27FC236}">
                <a16:creationId xmlns:a16="http://schemas.microsoft.com/office/drawing/2014/main" id="{E2435678-52DF-7945-B560-CB46BA7CD421}"/>
              </a:ext>
            </a:extLst>
          </p:cNvPr>
          <p:cNvSpPr txBox="1"/>
          <p:nvPr/>
        </p:nvSpPr>
        <p:spPr>
          <a:xfrm>
            <a:off x="2941320" y="1271664"/>
            <a:ext cx="3261360" cy="3139321"/>
          </a:xfrm>
          <a:prstGeom prst="rect">
            <a:avLst/>
          </a:prstGeom>
          <a:noFill/>
        </p:spPr>
        <p:txBody>
          <a:bodyPr wrap="square" rtlCol="0">
            <a:spAutoFit/>
          </a:bodyPr>
          <a:lstStyle/>
          <a:p>
            <a:pPr marL="214313" indent="-214313">
              <a:buFontTx/>
              <a:buChar char="-"/>
            </a:pPr>
            <a:r>
              <a:rPr lang="es-ES" sz="1800" dirty="0"/>
              <a:t>¿Percibimos el mismo nivel de amenazas?</a:t>
            </a:r>
          </a:p>
          <a:p>
            <a:pPr marL="214313" indent="-214313">
              <a:buFontTx/>
              <a:buChar char="-"/>
            </a:pPr>
            <a:endParaRPr lang="es-ES" sz="1800" dirty="0"/>
          </a:p>
          <a:p>
            <a:pPr marL="214313" indent="-214313">
              <a:buFontTx/>
              <a:buChar char="-"/>
            </a:pPr>
            <a:r>
              <a:rPr lang="es-ES" sz="1800" dirty="0"/>
              <a:t>¿Tomamos las mismas precauciones?</a:t>
            </a:r>
          </a:p>
          <a:p>
            <a:pPr marL="214313" indent="-214313">
              <a:buFontTx/>
              <a:buChar char="-"/>
            </a:pPr>
            <a:endParaRPr lang="es-ES" sz="1800" dirty="0"/>
          </a:p>
          <a:p>
            <a:pPr marL="214313" indent="-214313">
              <a:buFontTx/>
              <a:buChar char="-"/>
            </a:pPr>
            <a:r>
              <a:rPr lang="es-ES" sz="1800" dirty="0"/>
              <a:t>¿Invertimos los mismos recursos?</a:t>
            </a:r>
          </a:p>
          <a:p>
            <a:pPr marL="214313" indent="-214313">
              <a:buFontTx/>
              <a:buChar char="-"/>
            </a:pPr>
            <a:endParaRPr lang="es-ES" sz="1800" dirty="0"/>
          </a:p>
          <a:p>
            <a:pPr marL="214313" indent="-214313">
              <a:buFontTx/>
              <a:buChar char="-"/>
            </a:pPr>
            <a:r>
              <a:rPr lang="es-ES" sz="1800" dirty="0"/>
              <a:t>El peligro no siempre da miedo.</a:t>
            </a:r>
          </a:p>
        </p:txBody>
      </p:sp>
      <p:sp>
        <p:nvSpPr>
          <p:cNvPr id="20" name="CuadroTexto 19">
            <a:extLst>
              <a:ext uri="{FF2B5EF4-FFF2-40B4-BE49-F238E27FC236}">
                <a16:creationId xmlns:a16="http://schemas.microsoft.com/office/drawing/2014/main" id="{AA099A9B-D373-ED43-B9AF-F39F3CBDDF9D}"/>
              </a:ext>
            </a:extLst>
          </p:cNvPr>
          <p:cNvSpPr txBox="1"/>
          <p:nvPr/>
        </p:nvSpPr>
        <p:spPr>
          <a:xfrm>
            <a:off x="386593" y="4431954"/>
            <a:ext cx="8438441" cy="369332"/>
          </a:xfrm>
          <a:prstGeom prst="rect">
            <a:avLst/>
          </a:prstGeom>
          <a:noFill/>
        </p:spPr>
        <p:txBody>
          <a:bodyPr wrap="square" rtlCol="0">
            <a:spAutoFit/>
          </a:bodyPr>
          <a:lstStyle/>
          <a:p>
            <a:pPr algn="ctr"/>
            <a:r>
              <a:rPr lang="es-ES" sz="1800" dirty="0">
                <a:solidFill>
                  <a:srgbClr val="0070C0"/>
                </a:solidFill>
              </a:rPr>
              <a:t>Que en mundo virtual no veamos el peligro no quiere decir que no exista.</a:t>
            </a:r>
          </a:p>
        </p:txBody>
      </p:sp>
    </p:spTree>
    <p:extLst>
      <p:ext uri="{BB962C8B-B14F-4D97-AF65-F5344CB8AC3E}">
        <p14:creationId xmlns:p14="http://schemas.microsoft.com/office/powerpoint/2010/main" val="8227642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2447B-7665-AB8F-5491-6BFAEEAC5E6F}"/>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8D6C0884-DA61-59B3-2DBD-F86B12242852}"/>
              </a:ext>
            </a:extLst>
          </p:cNvPr>
          <p:cNvSpPr txBox="1"/>
          <p:nvPr/>
        </p:nvSpPr>
        <p:spPr>
          <a:xfrm>
            <a:off x="592307" y="411510"/>
            <a:ext cx="7848872" cy="3277820"/>
          </a:xfrm>
          <a:prstGeom prst="rect">
            <a:avLst/>
          </a:prstGeom>
          <a:noFill/>
        </p:spPr>
        <p:txBody>
          <a:bodyPr wrap="square" rtlCol="0">
            <a:spAutoFit/>
          </a:bodyPr>
          <a:lstStyle/>
          <a:p>
            <a:r>
              <a:rPr lang="es-ES" sz="2400" b="1"/>
              <a:t>Quero ver una peli que no encuentro en las plataformas legítimas. ¿Puedo descargarla desde una plataforma no oficial?</a:t>
            </a:r>
          </a:p>
          <a:p>
            <a:endParaRPr lang="es-ES"/>
          </a:p>
          <a:p>
            <a:pPr marL="342900" indent="-342900">
              <a:buFont typeface="Courier New" panose="02070309020205020404" pitchFamily="49" charset="0"/>
              <a:buChar char="o"/>
            </a:pPr>
            <a:r>
              <a:rPr lang="es-ES" sz="2000"/>
              <a:t>Sí, hasta ahora no constan incidencias.</a:t>
            </a:r>
          </a:p>
          <a:p>
            <a:pPr marL="342900" indent="-342900">
              <a:buFont typeface="Courier New" panose="02070309020205020404" pitchFamily="49" charset="0"/>
              <a:buChar char="o"/>
            </a:pPr>
            <a:r>
              <a:rPr lang="es-ES" sz="2000"/>
              <a:t>Sí, sólo si hay buenas referencias/comentarios .</a:t>
            </a:r>
          </a:p>
          <a:p>
            <a:pPr marL="342900" indent="-342900">
              <a:buFont typeface="Courier New" panose="02070309020205020404" pitchFamily="49" charset="0"/>
              <a:buChar char="o"/>
            </a:pPr>
            <a:r>
              <a:rPr lang="es-ES" sz="2000"/>
              <a:t>Sí, lo hago desde el ordenador del trabajo que tiene mayor nivel de protección.</a:t>
            </a:r>
          </a:p>
          <a:p>
            <a:pPr marL="342900" indent="-342900">
              <a:buFont typeface="Courier New" panose="02070309020205020404" pitchFamily="49" charset="0"/>
              <a:buChar char="o"/>
            </a:pPr>
            <a:r>
              <a:rPr lang="es-ES" sz="2000"/>
              <a:t>No, las plataformas no oficiales no te ofrecen garantías ni seguridad</a:t>
            </a:r>
          </a:p>
          <a:p>
            <a:pPr marL="342900" indent="-342900">
              <a:buFont typeface="Courier New" panose="02070309020205020404" pitchFamily="49" charset="0"/>
              <a:buChar char="o"/>
            </a:pPr>
            <a:endParaRPr lang="es-ES" sz="2000"/>
          </a:p>
        </p:txBody>
      </p:sp>
      <p:pic>
        <p:nvPicPr>
          <p:cNvPr id="3" name="Imagen 2">
            <a:extLst>
              <a:ext uri="{FF2B5EF4-FFF2-40B4-BE49-F238E27FC236}">
                <a16:creationId xmlns:a16="http://schemas.microsoft.com/office/drawing/2014/main" id="{3085C62A-EC6A-31B5-4110-A1D07C68DEB5}"/>
              </a:ext>
            </a:extLst>
          </p:cNvPr>
          <p:cNvPicPr>
            <a:picLocks noChangeAspect="1"/>
          </p:cNvPicPr>
          <p:nvPr/>
        </p:nvPicPr>
        <p:blipFill>
          <a:blip r:embed="rId4"/>
          <a:stretch>
            <a:fillRect/>
          </a:stretch>
        </p:blipFill>
        <p:spPr>
          <a:xfrm>
            <a:off x="7272397" y="3433771"/>
            <a:ext cx="1634421" cy="1514243"/>
          </a:xfrm>
          <a:prstGeom prst="rect">
            <a:avLst/>
          </a:prstGeom>
        </p:spPr>
      </p:pic>
      <p:sp>
        <p:nvSpPr>
          <p:cNvPr id="5" name="Rectángulo: esquinas redondeadas 4">
            <a:extLst>
              <a:ext uri="{FF2B5EF4-FFF2-40B4-BE49-F238E27FC236}">
                <a16:creationId xmlns:a16="http://schemas.microsoft.com/office/drawing/2014/main" id="{D5D1DE2C-34FD-0275-E42E-5406366FA833}"/>
              </a:ext>
            </a:extLst>
          </p:cNvPr>
          <p:cNvSpPr/>
          <p:nvPr/>
        </p:nvSpPr>
        <p:spPr>
          <a:xfrm>
            <a:off x="702821" y="3645299"/>
            <a:ext cx="4578784" cy="1180954"/>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400" dirty="0">
                <a:solidFill>
                  <a:srgbClr val="212529"/>
                </a:solidFill>
                <a:latin typeface="open_sansregular"/>
              </a:rPr>
              <a:t>RECOMENDACIONES</a:t>
            </a:r>
          </a:p>
          <a:p>
            <a:pPr marL="285750" indent="-285750" algn="just">
              <a:buFontTx/>
              <a:buChar char="-"/>
            </a:pPr>
            <a:r>
              <a:rPr lang="es-ES" sz="1400" dirty="0">
                <a:solidFill>
                  <a:srgbClr val="212529"/>
                </a:solidFill>
                <a:latin typeface="open_sansregular"/>
              </a:rPr>
              <a:t>No descargues de plataformas no oficiales.</a:t>
            </a:r>
          </a:p>
          <a:p>
            <a:pPr marL="285750" indent="-285750" algn="just">
              <a:buFontTx/>
              <a:buChar char="-"/>
            </a:pPr>
            <a:r>
              <a:rPr lang="es-ES" sz="1400" dirty="0">
                <a:solidFill>
                  <a:srgbClr val="212529"/>
                </a:solidFill>
                <a:latin typeface="open_sansregular"/>
              </a:rPr>
              <a:t>Es muy probable que descargues archivos maliciosos y virus.</a:t>
            </a:r>
          </a:p>
          <a:p>
            <a:pPr marL="285750" indent="-285750" algn="just">
              <a:buFontTx/>
              <a:buChar char="-"/>
            </a:pPr>
            <a:r>
              <a:rPr lang="es-ES" sz="1400" dirty="0">
                <a:solidFill>
                  <a:srgbClr val="212529"/>
                </a:solidFill>
                <a:latin typeface="open_sansregular"/>
              </a:rPr>
              <a:t>No descargues si no hay el certificado de autenticidad.</a:t>
            </a:r>
            <a:endParaRPr lang="es-ES" sz="1125" dirty="0"/>
          </a:p>
        </p:txBody>
      </p:sp>
      <p:pic>
        <p:nvPicPr>
          <p:cNvPr id="6" name="Gráfico 5" descr="Manos aplaudiendo con relleno sólido">
            <a:extLst>
              <a:ext uri="{FF2B5EF4-FFF2-40B4-BE49-F238E27FC236}">
                <a16:creationId xmlns:a16="http://schemas.microsoft.com/office/drawing/2014/main" id="{F7C23ECE-A62F-C411-4267-62A9A90F182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87383" y="3429961"/>
            <a:ext cx="805815" cy="805815"/>
          </a:xfrm>
          <a:prstGeom prst="rect">
            <a:avLst/>
          </a:prstGeom>
        </p:spPr>
      </p:pic>
      <p:grpSp>
        <p:nvGrpSpPr>
          <p:cNvPr id="10" name="Grupo 9">
            <a:extLst>
              <a:ext uri="{FF2B5EF4-FFF2-40B4-BE49-F238E27FC236}">
                <a16:creationId xmlns:a16="http://schemas.microsoft.com/office/drawing/2014/main" id="{34CF1451-01E0-0D2B-EA32-6B5693FD4038}"/>
              </a:ext>
            </a:extLst>
          </p:cNvPr>
          <p:cNvGrpSpPr/>
          <p:nvPr/>
        </p:nvGrpSpPr>
        <p:grpSpPr>
          <a:xfrm>
            <a:off x="5536734" y="3343329"/>
            <a:ext cx="1350649" cy="1350649"/>
            <a:chOff x="5536734" y="3343329"/>
            <a:chExt cx="1350649" cy="1350649"/>
          </a:xfrm>
        </p:grpSpPr>
        <p:pic>
          <p:nvPicPr>
            <p:cNvPr id="8" name="Gráfico 7" descr="Televisión con relleno sólido">
              <a:extLst>
                <a:ext uri="{FF2B5EF4-FFF2-40B4-BE49-F238E27FC236}">
                  <a16:creationId xmlns:a16="http://schemas.microsoft.com/office/drawing/2014/main" id="{C5F030FA-2560-EA64-E17A-ECF99939CB4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36734" y="3343329"/>
              <a:ext cx="1350649" cy="1350649"/>
            </a:xfrm>
            <a:prstGeom prst="rect">
              <a:avLst/>
            </a:prstGeom>
          </p:spPr>
        </p:pic>
        <p:sp>
          <p:nvSpPr>
            <p:cNvPr id="9" name="Rectángulo 8">
              <a:extLst>
                <a:ext uri="{FF2B5EF4-FFF2-40B4-BE49-F238E27FC236}">
                  <a16:creationId xmlns:a16="http://schemas.microsoft.com/office/drawing/2014/main" id="{4F860376-9D72-3988-41EF-94DEABF279A8}"/>
                </a:ext>
              </a:extLst>
            </p:cNvPr>
            <p:cNvSpPr/>
            <p:nvPr/>
          </p:nvSpPr>
          <p:spPr>
            <a:xfrm>
              <a:off x="5860847" y="3478922"/>
              <a:ext cx="641522" cy="923330"/>
            </a:xfrm>
            <a:prstGeom prst="rect">
              <a:avLst/>
            </a:prstGeom>
            <a:noFill/>
          </p:spPr>
          <p:txBody>
            <a:bodyPr wrap="none" lIns="91440" tIns="45720" rIns="91440" bIns="45720">
              <a:spAutoFit/>
            </a:bodyPr>
            <a:lstStyle/>
            <a:p>
              <a:pPr algn="ctr"/>
              <a:r>
                <a:rPr lang="es-ES"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a:t>
              </a:r>
            </a:p>
          </p:txBody>
        </p:sp>
      </p:grpSp>
      <p:pic>
        <p:nvPicPr>
          <p:cNvPr id="11" name="Gráfico 10" descr="Marca de insignia1 con relleno sólido">
            <a:extLst>
              <a:ext uri="{FF2B5EF4-FFF2-40B4-BE49-F238E27FC236}">
                <a16:creationId xmlns:a16="http://schemas.microsoft.com/office/drawing/2014/main" id="{4042CFC9-F8F7-0501-B819-7E52B7D7C7F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5263" y="3055308"/>
            <a:ext cx="268605" cy="279738"/>
          </a:xfrm>
          <a:prstGeom prst="rect">
            <a:avLst/>
          </a:prstGeom>
        </p:spPr>
      </p:pic>
    </p:spTree>
    <p:extLst>
      <p:ext uri="{BB962C8B-B14F-4D97-AF65-F5344CB8AC3E}">
        <p14:creationId xmlns:p14="http://schemas.microsoft.com/office/powerpoint/2010/main" val="3601640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3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1000" fill="hold"/>
                                        <p:tgtEl>
                                          <p:spTgt spid="6"/>
                                        </p:tgtEl>
                                        <p:attrNameLst>
                                          <p:attrName>ppt_w</p:attrName>
                                        </p:attrNameLst>
                                      </p:cBhvr>
                                      <p:tavLst>
                                        <p:tav tm="0">
                                          <p:val>
                                            <p:fltVal val="0"/>
                                          </p:val>
                                        </p:tav>
                                        <p:tav tm="100000">
                                          <p:val>
                                            <p:strVal val="#ppt_w"/>
                                          </p:val>
                                        </p:tav>
                                      </p:tavLst>
                                    </p:anim>
                                    <p:anim calcmode="lin" valueType="num">
                                      <p:cBhvr>
                                        <p:cTn id="10" dur="1000" fill="hold"/>
                                        <p:tgtEl>
                                          <p:spTgt spid="6"/>
                                        </p:tgtEl>
                                        <p:attrNameLst>
                                          <p:attrName>ppt_h</p:attrName>
                                        </p:attrNameLst>
                                      </p:cBhvr>
                                      <p:tavLst>
                                        <p:tav tm="0">
                                          <p:val>
                                            <p:fltVal val="0"/>
                                          </p:val>
                                        </p:tav>
                                        <p:tav tm="100000">
                                          <p:val>
                                            <p:strVal val="#ppt_h"/>
                                          </p:val>
                                        </p:tav>
                                      </p:tavLst>
                                    </p:anim>
                                    <p:anim calcmode="lin" valueType="num">
                                      <p:cBhvr>
                                        <p:cTn id="11" dur="1000" fill="hold"/>
                                        <p:tgtEl>
                                          <p:spTgt spid="6"/>
                                        </p:tgtEl>
                                        <p:attrNameLst>
                                          <p:attrName>style.rotation</p:attrName>
                                        </p:attrNameLst>
                                      </p:cBhvr>
                                      <p:tavLst>
                                        <p:tav tm="0">
                                          <p:val>
                                            <p:fltVal val="90"/>
                                          </p:val>
                                        </p:tav>
                                        <p:tav tm="100000">
                                          <p:val>
                                            <p:fltVal val="0"/>
                                          </p:val>
                                        </p:tav>
                                      </p:tavLst>
                                    </p:anim>
                                    <p:animEffect transition="in" filter="fade">
                                      <p:cBhvr>
                                        <p:cTn id="12" dur="10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audio>
                                      <p:cMediaNode vol="4000">
                                        <p:cTn display="0" masterRel="sameClick">
                                          <p:stCondLst>
                                            <p:cond evt="begin" delay="0">
                                              <p:tn val="7"/>
                                            </p:cond>
                                          </p:stCondLst>
                                          <p:endCondLst>
                                            <p:cond evt="onStopAudio" delay="0">
                                              <p:tgtEl>
                                                <p:sldTgt/>
                                              </p:tgtEl>
                                            </p:cond>
                                          </p:endCondLst>
                                        </p:cTn>
                                        <p:tgtEl>
                                          <p:sndTgt r:embed="rId3" name="applause.wav"/>
                                        </p:tgtEl>
                                      </p:cMediaNode>
                                    </p:audio>
                                  </p:sub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1A7E2-F7F5-7ED5-1E90-A834B92CCDD2}"/>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E94C759C-A017-0A46-CD36-ACB81B898D7F}"/>
              </a:ext>
            </a:extLst>
          </p:cNvPr>
          <p:cNvSpPr txBox="1"/>
          <p:nvPr/>
        </p:nvSpPr>
        <p:spPr>
          <a:xfrm>
            <a:off x="592307" y="411510"/>
            <a:ext cx="7848872" cy="2846933"/>
          </a:xfrm>
          <a:prstGeom prst="rect">
            <a:avLst/>
          </a:prstGeom>
          <a:noFill/>
        </p:spPr>
        <p:txBody>
          <a:bodyPr wrap="square" rtlCol="0">
            <a:spAutoFit/>
          </a:bodyPr>
          <a:lstStyle/>
          <a:p>
            <a:r>
              <a:rPr lang="es-ES" sz="2400" b="1"/>
              <a:t>¿Qué debo hacer cuando suplantan mi identidad digital?</a:t>
            </a:r>
          </a:p>
          <a:p>
            <a:endParaRPr lang="es-ES"/>
          </a:p>
          <a:p>
            <a:pPr marL="342900" indent="-342900">
              <a:buFont typeface="Courier New" panose="02070309020205020404" pitchFamily="49" charset="0"/>
              <a:buChar char="o"/>
            </a:pPr>
            <a:r>
              <a:rPr lang="es-ES" sz="2000"/>
              <a:t>Denunciar a las Fuerzas y Cuerpos de la Seguridad del Estado.</a:t>
            </a:r>
          </a:p>
          <a:p>
            <a:pPr marL="342900" indent="-342900">
              <a:buFont typeface="Courier New" panose="02070309020205020404" pitchFamily="49" charset="0"/>
              <a:buChar char="o"/>
            </a:pPr>
            <a:r>
              <a:rPr lang="es-ES" sz="2000"/>
              <a:t>Comunicar a las entidades digitales donde han sido vulnerada mi identidad.</a:t>
            </a:r>
          </a:p>
          <a:p>
            <a:pPr marL="342900" indent="-342900">
              <a:buFont typeface="Courier New" panose="02070309020205020404" pitchFamily="49" charset="0"/>
              <a:buChar char="o"/>
            </a:pPr>
            <a:r>
              <a:rPr lang="es-ES" sz="2000"/>
              <a:t>Informar y consultar a la Oficina de Seguridad del Internauta de INCIBE (017).</a:t>
            </a:r>
          </a:p>
          <a:p>
            <a:pPr marL="342900" indent="-342900">
              <a:buFont typeface="Courier New" panose="02070309020205020404" pitchFamily="49" charset="0"/>
              <a:buChar char="o"/>
            </a:pPr>
            <a:r>
              <a:rPr lang="es-ES" sz="2000"/>
              <a:t>Todas las anteriores son correctas</a:t>
            </a:r>
          </a:p>
          <a:p>
            <a:pPr marL="342900" indent="-342900">
              <a:buFont typeface="Courier New" panose="02070309020205020404" pitchFamily="49" charset="0"/>
              <a:buChar char="o"/>
            </a:pPr>
            <a:endParaRPr lang="es-ES" sz="2000"/>
          </a:p>
        </p:txBody>
      </p:sp>
      <p:pic>
        <p:nvPicPr>
          <p:cNvPr id="3" name="Imagen 2">
            <a:extLst>
              <a:ext uri="{FF2B5EF4-FFF2-40B4-BE49-F238E27FC236}">
                <a16:creationId xmlns:a16="http://schemas.microsoft.com/office/drawing/2014/main" id="{87C72D55-A7ED-5B4B-DF13-2E89679A626D}"/>
              </a:ext>
            </a:extLst>
          </p:cNvPr>
          <p:cNvPicPr>
            <a:picLocks noChangeAspect="1"/>
          </p:cNvPicPr>
          <p:nvPr/>
        </p:nvPicPr>
        <p:blipFill>
          <a:blip r:embed="rId4"/>
          <a:stretch>
            <a:fillRect/>
          </a:stretch>
        </p:blipFill>
        <p:spPr>
          <a:xfrm>
            <a:off x="7272397" y="3433771"/>
            <a:ext cx="1634421" cy="1514243"/>
          </a:xfrm>
          <a:prstGeom prst="rect">
            <a:avLst/>
          </a:prstGeom>
        </p:spPr>
      </p:pic>
      <p:sp>
        <p:nvSpPr>
          <p:cNvPr id="4" name="Rectángulo: esquinas redondeadas 3">
            <a:extLst>
              <a:ext uri="{FF2B5EF4-FFF2-40B4-BE49-F238E27FC236}">
                <a16:creationId xmlns:a16="http://schemas.microsoft.com/office/drawing/2014/main" id="{58717BE7-7289-B70F-E7A4-597D3BCF0553}"/>
              </a:ext>
            </a:extLst>
          </p:cNvPr>
          <p:cNvSpPr/>
          <p:nvPr/>
        </p:nvSpPr>
        <p:spPr>
          <a:xfrm>
            <a:off x="755017" y="3439595"/>
            <a:ext cx="4540750" cy="1113507"/>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400" dirty="0">
                <a:solidFill>
                  <a:srgbClr val="212529"/>
                </a:solidFill>
                <a:latin typeface="open_sansregular"/>
              </a:rPr>
              <a:t>RECOMENDACIONES</a:t>
            </a:r>
          </a:p>
          <a:p>
            <a:pPr marL="285750" indent="-285750" algn="just">
              <a:buFontTx/>
              <a:buChar char="-"/>
            </a:pPr>
            <a:r>
              <a:rPr lang="es-ES" sz="1400" dirty="0">
                <a:solidFill>
                  <a:srgbClr val="212529"/>
                </a:solidFill>
                <a:latin typeface="open_sansregular"/>
              </a:rPr>
              <a:t>Cualquier vulneración de nuestros derechos debe ser denunciada ante los Cuerpos de Seguridad.</a:t>
            </a:r>
          </a:p>
          <a:p>
            <a:pPr marL="285750" indent="-285750" algn="just">
              <a:buFontTx/>
              <a:buChar char="-"/>
            </a:pPr>
            <a:r>
              <a:rPr lang="es-ES" sz="1400" dirty="0">
                <a:solidFill>
                  <a:srgbClr val="212529"/>
                </a:solidFill>
                <a:latin typeface="open_sansregular"/>
              </a:rPr>
              <a:t>Contactar con el 017 para asesoramiento gratuito y confidencial.</a:t>
            </a:r>
            <a:endParaRPr lang="es-ES" sz="1125" dirty="0"/>
          </a:p>
        </p:txBody>
      </p:sp>
      <p:pic>
        <p:nvPicPr>
          <p:cNvPr id="5" name="Gráfico 4" descr="Manos aplaudiendo con relleno sólido">
            <a:extLst>
              <a:ext uri="{FF2B5EF4-FFF2-40B4-BE49-F238E27FC236}">
                <a16:creationId xmlns:a16="http://schemas.microsoft.com/office/drawing/2014/main" id="{477E7526-6EF7-5433-E3EB-DB5556D5B7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87383" y="3429961"/>
            <a:ext cx="805815" cy="805815"/>
          </a:xfrm>
          <a:prstGeom prst="rect">
            <a:avLst/>
          </a:prstGeom>
        </p:spPr>
      </p:pic>
      <p:pic>
        <p:nvPicPr>
          <p:cNvPr id="9" name="Gráfico 8" descr="Marca de insignia1 con relleno sólido">
            <a:extLst>
              <a:ext uri="{FF2B5EF4-FFF2-40B4-BE49-F238E27FC236}">
                <a16:creationId xmlns:a16="http://schemas.microsoft.com/office/drawing/2014/main" id="{CA468AD8-12AB-C596-6DCC-87AE6E9588B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0714" y="2574032"/>
            <a:ext cx="268605" cy="279738"/>
          </a:xfrm>
          <a:prstGeom prst="rect">
            <a:avLst/>
          </a:prstGeom>
        </p:spPr>
      </p:pic>
      <p:pic>
        <p:nvPicPr>
          <p:cNvPr id="11" name="Imagen 10">
            <a:extLst>
              <a:ext uri="{FF2B5EF4-FFF2-40B4-BE49-F238E27FC236}">
                <a16:creationId xmlns:a16="http://schemas.microsoft.com/office/drawing/2014/main" id="{0E1DC838-7F14-ACEB-C65D-4B0AB74B8B92}"/>
              </a:ext>
            </a:extLst>
          </p:cNvPr>
          <p:cNvPicPr>
            <a:picLocks noChangeAspect="1"/>
          </p:cNvPicPr>
          <p:nvPr/>
        </p:nvPicPr>
        <p:blipFill>
          <a:blip r:embed="rId9"/>
          <a:stretch>
            <a:fillRect/>
          </a:stretch>
        </p:blipFill>
        <p:spPr>
          <a:xfrm>
            <a:off x="5473557" y="3258443"/>
            <a:ext cx="1634421" cy="982263"/>
          </a:xfrm>
          <a:prstGeom prst="rect">
            <a:avLst/>
          </a:prstGeom>
        </p:spPr>
      </p:pic>
    </p:spTree>
    <p:extLst>
      <p:ext uri="{BB962C8B-B14F-4D97-AF65-F5344CB8AC3E}">
        <p14:creationId xmlns:p14="http://schemas.microsoft.com/office/powerpoint/2010/main" val="66020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3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p:cTn id="9" dur="1000" fill="hold"/>
                                        <p:tgtEl>
                                          <p:spTgt spid="5"/>
                                        </p:tgtEl>
                                        <p:attrNameLst>
                                          <p:attrName>ppt_w</p:attrName>
                                        </p:attrNameLst>
                                      </p:cBhvr>
                                      <p:tavLst>
                                        <p:tav tm="0">
                                          <p:val>
                                            <p:fltVal val="0"/>
                                          </p:val>
                                        </p:tav>
                                        <p:tav tm="100000">
                                          <p:val>
                                            <p:strVal val="#ppt_w"/>
                                          </p:val>
                                        </p:tav>
                                      </p:tavLst>
                                    </p:anim>
                                    <p:anim calcmode="lin" valueType="num">
                                      <p:cBhvr>
                                        <p:cTn id="10" dur="1000" fill="hold"/>
                                        <p:tgtEl>
                                          <p:spTgt spid="5"/>
                                        </p:tgtEl>
                                        <p:attrNameLst>
                                          <p:attrName>ppt_h</p:attrName>
                                        </p:attrNameLst>
                                      </p:cBhvr>
                                      <p:tavLst>
                                        <p:tav tm="0">
                                          <p:val>
                                            <p:fltVal val="0"/>
                                          </p:val>
                                        </p:tav>
                                        <p:tav tm="100000">
                                          <p:val>
                                            <p:strVal val="#ppt_h"/>
                                          </p:val>
                                        </p:tav>
                                      </p:tavLst>
                                    </p:anim>
                                    <p:anim calcmode="lin" valueType="num">
                                      <p:cBhvr>
                                        <p:cTn id="11" dur="1000" fill="hold"/>
                                        <p:tgtEl>
                                          <p:spTgt spid="5"/>
                                        </p:tgtEl>
                                        <p:attrNameLst>
                                          <p:attrName>style.rotation</p:attrName>
                                        </p:attrNameLst>
                                      </p:cBhvr>
                                      <p:tavLst>
                                        <p:tav tm="0">
                                          <p:val>
                                            <p:fltVal val="90"/>
                                          </p:val>
                                        </p:tav>
                                        <p:tav tm="100000">
                                          <p:val>
                                            <p:fltVal val="0"/>
                                          </p:val>
                                        </p:tav>
                                      </p:tavLst>
                                    </p:anim>
                                    <p:animEffect transition="in" filter="fade">
                                      <p:cBhvr>
                                        <p:cTn id="12" dur="10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audio>
                                      <p:cMediaNode vol="4000">
                                        <p:cTn display="0" masterRel="sameClick">
                                          <p:stCondLst>
                                            <p:cond evt="begin" delay="0">
                                              <p:tn val="7"/>
                                            </p:cond>
                                          </p:stCondLst>
                                          <p:endCondLst>
                                            <p:cond evt="onStopAudio" delay="0">
                                              <p:tgtEl>
                                                <p:sldTgt/>
                                              </p:tgtEl>
                                            </p:cond>
                                          </p:endCondLst>
                                        </p:cTn>
                                        <p:tgtEl>
                                          <p:sndTgt r:embed="rId3" name="applause.wav"/>
                                        </p:tgtEl>
                                      </p:cMediaNode>
                                    </p:audio>
                                  </p:sub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02826-88E8-EFB9-7CDC-C7D505E43572}"/>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F72386AE-8EDD-F849-EFE3-B5889C00058A}"/>
              </a:ext>
            </a:extLst>
          </p:cNvPr>
          <p:cNvSpPr txBox="1"/>
          <p:nvPr/>
        </p:nvSpPr>
        <p:spPr>
          <a:xfrm>
            <a:off x="592307" y="411510"/>
            <a:ext cx="7848872" cy="2600712"/>
          </a:xfrm>
          <a:prstGeom prst="rect">
            <a:avLst/>
          </a:prstGeom>
          <a:noFill/>
        </p:spPr>
        <p:txBody>
          <a:bodyPr wrap="square" rtlCol="0">
            <a:spAutoFit/>
          </a:bodyPr>
          <a:lstStyle/>
          <a:p>
            <a:r>
              <a:rPr lang="es-ES" sz="2400" b="1" dirty="0"/>
              <a:t>Entre las siguientes opciones, ¿Cuál dirías que es una contraseña robusta y segura?</a:t>
            </a:r>
          </a:p>
          <a:p>
            <a:endParaRPr lang="es-ES" dirty="0"/>
          </a:p>
          <a:p>
            <a:pPr marL="342900" indent="-342900">
              <a:buFont typeface="Courier New" panose="02070309020205020404" pitchFamily="49" charset="0"/>
              <a:buChar char="o"/>
            </a:pPr>
            <a:r>
              <a:rPr lang="es-ES" sz="2000" dirty="0"/>
              <a:t>C1ldlqv1€</a:t>
            </a:r>
          </a:p>
          <a:p>
            <a:pPr marL="342900" indent="-342900">
              <a:buFont typeface="Courier New" panose="02070309020205020404" pitchFamily="49" charset="0"/>
              <a:buChar char="o"/>
            </a:pPr>
            <a:r>
              <a:rPr lang="es-ES" sz="2000" dirty="0"/>
              <a:t>Pepe18051940.</a:t>
            </a:r>
          </a:p>
          <a:p>
            <a:pPr marL="342900" indent="-342900">
              <a:buFont typeface="Courier New" panose="02070309020205020404" pitchFamily="49" charset="0"/>
              <a:buChar char="o"/>
            </a:pPr>
            <a:r>
              <a:rPr lang="es-ES" sz="2000" dirty="0"/>
              <a:t>123456789.</a:t>
            </a:r>
          </a:p>
          <a:p>
            <a:pPr marL="342900" indent="-342900">
              <a:buFont typeface="Courier New" panose="02070309020205020404" pitchFamily="49" charset="0"/>
              <a:buChar char="o"/>
            </a:pPr>
            <a:r>
              <a:rPr lang="es-ES" sz="2000" dirty="0"/>
              <a:t>Contraseña123</a:t>
            </a:r>
          </a:p>
          <a:p>
            <a:pPr marL="342900" indent="-342900">
              <a:buFont typeface="Courier New" panose="02070309020205020404" pitchFamily="49" charset="0"/>
              <a:buChar char="o"/>
            </a:pPr>
            <a:endParaRPr lang="es-ES" sz="2000" dirty="0"/>
          </a:p>
        </p:txBody>
      </p:sp>
      <p:pic>
        <p:nvPicPr>
          <p:cNvPr id="3" name="Imagen 2">
            <a:extLst>
              <a:ext uri="{FF2B5EF4-FFF2-40B4-BE49-F238E27FC236}">
                <a16:creationId xmlns:a16="http://schemas.microsoft.com/office/drawing/2014/main" id="{DAA9C5EC-0E81-BA0B-3764-79361373CB97}"/>
              </a:ext>
            </a:extLst>
          </p:cNvPr>
          <p:cNvPicPr>
            <a:picLocks noChangeAspect="1"/>
          </p:cNvPicPr>
          <p:nvPr/>
        </p:nvPicPr>
        <p:blipFill>
          <a:blip r:embed="rId4"/>
          <a:stretch>
            <a:fillRect/>
          </a:stretch>
        </p:blipFill>
        <p:spPr>
          <a:xfrm>
            <a:off x="6950620" y="2270194"/>
            <a:ext cx="1634421" cy="1514243"/>
          </a:xfrm>
          <a:prstGeom prst="rect">
            <a:avLst/>
          </a:prstGeom>
        </p:spPr>
      </p:pic>
      <p:sp>
        <p:nvSpPr>
          <p:cNvPr id="4" name="Rectángulo: esquinas redondeadas 3">
            <a:extLst>
              <a:ext uri="{FF2B5EF4-FFF2-40B4-BE49-F238E27FC236}">
                <a16:creationId xmlns:a16="http://schemas.microsoft.com/office/drawing/2014/main" id="{A3128691-3806-CF6B-A093-BEAF4E2BA373}"/>
              </a:ext>
            </a:extLst>
          </p:cNvPr>
          <p:cNvSpPr/>
          <p:nvPr/>
        </p:nvSpPr>
        <p:spPr>
          <a:xfrm>
            <a:off x="673912" y="3012221"/>
            <a:ext cx="4517251" cy="1060563"/>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400" dirty="0">
                <a:solidFill>
                  <a:srgbClr val="212529"/>
                </a:solidFill>
                <a:latin typeface="open_sansregular"/>
              </a:rPr>
              <a:t>RECOMENDACIONES</a:t>
            </a:r>
          </a:p>
          <a:p>
            <a:pPr marL="285750" indent="-285750" algn="just">
              <a:buFontTx/>
              <a:buChar char="-"/>
            </a:pPr>
            <a:r>
              <a:rPr lang="es-ES" sz="1400" dirty="0">
                <a:solidFill>
                  <a:srgbClr val="212529"/>
                </a:solidFill>
                <a:latin typeface="open_sansregular"/>
              </a:rPr>
              <a:t>No usemos contraseñas sólo con letras y números.</a:t>
            </a:r>
          </a:p>
          <a:p>
            <a:pPr marL="285750" indent="-285750" algn="just">
              <a:buFontTx/>
              <a:buChar char="-"/>
            </a:pPr>
            <a:r>
              <a:rPr lang="es-ES" sz="1400" dirty="0">
                <a:solidFill>
                  <a:srgbClr val="212529"/>
                </a:solidFill>
                <a:latin typeface="open_sansregular"/>
              </a:rPr>
              <a:t>Utilizar diferentes contraseñas para cada cuenta.</a:t>
            </a:r>
          </a:p>
          <a:p>
            <a:pPr marL="285750" indent="-285750" algn="just">
              <a:buFontTx/>
              <a:buChar char="-"/>
            </a:pPr>
            <a:r>
              <a:rPr lang="es-ES" sz="1400" dirty="0">
                <a:solidFill>
                  <a:srgbClr val="212529"/>
                </a:solidFill>
                <a:latin typeface="open_sansregular"/>
              </a:rPr>
              <a:t>Valorar utilizar un gestor de contraseñas.</a:t>
            </a:r>
          </a:p>
          <a:p>
            <a:pPr marL="285750" indent="-285750" algn="just">
              <a:buFontTx/>
              <a:buChar char="-"/>
            </a:pPr>
            <a:r>
              <a:rPr lang="es-ES" sz="1400" dirty="0">
                <a:solidFill>
                  <a:srgbClr val="212529"/>
                </a:solidFill>
                <a:latin typeface="open_sansregular"/>
              </a:rPr>
              <a:t>Una contraseña robusta puede ser fácil de recordar.</a:t>
            </a:r>
            <a:endParaRPr lang="es-ES" sz="1125" dirty="0"/>
          </a:p>
        </p:txBody>
      </p:sp>
      <p:pic>
        <p:nvPicPr>
          <p:cNvPr id="5" name="Gráfico 4" descr="Manos aplaudiendo con relleno sólido">
            <a:extLst>
              <a:ext uri="{FF2B5EF4-FFF2-40B4-BE49-F238E27FC236}">
                <a16:creationId xmlns:a16="http://schemas.microsoft.com/office/drawing/2014/main" id="{A662AA0D-2572-8B48-BC0E-B9C0E168FBE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65606" y="2266384"/>
            <a:ext cx="805815" cy="805815"/>
          </a:xfrm>
          <a:prstGeom prst="rect">
            <a:avLst/>
          </a:prstGeom>
        </p:spPr>
      </p:pic>
      <p:pic>
        <p:nvPicPr>
          <p:cNvPr id="9" name="Gráfico 8" descr="Marca de insignia1 con relleno sólido">
            <a:extLst>
              <a:ext uri="{FF2B5EF4-FFF2-40B4-BE49-F238E27FC236}">
                <a16:creationId xmlns:a16="http://schemas.microsoft.com/office/drawing/2014/main" id="{CE7C49E3-C6B3-AE44-1EC8-783E422FBBB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1560" y="1419622"/>
            <a:ext cx="268605" cy="279738"/>
          </a:xfrm>
          <a:prstGeom prst="rect">
            <a:avLst/>
          </a:prstGeom>
        </p:spPr>
      </p:pic>
      <p:pic>
        <p:nvPicPr>
          <p:cNvPr id="7" name="Gráfico 6" descr="Bloquear con relleno sólido">
            <a:extLst>
              <a:ext uri="{FF2B5EF4-FFF2-40B4-BE49-F238E27FC236}">
                <a16:creationId xmlns:a16="http://schemas.microsoft.com/office/drawing/2014/main" id="{0EC8548B-AE84-6B8F-0B8E-6169C9E04B5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50336" y="1964399"/>
            <a:ext cx="2095645" cy="2095645"/>
          </a:xfrm>
          <a:prstGeom prst="rect">
            <a:avLst/>
          </a:prstGeom>
        </p:spPr>
      </p:pic>
    </p:spTree>
    <p:extLst>
      <p:ext uri="{BB962C8B-B14F-4D97-AF65-F5344CB8AC3E}">
        <p14:creationId xmlns:p14="http://schemas.microsoft.com/office/powerpoint/2010/main" val="1843232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3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p:cTn id="9" dur="1000" fill="hold"/>
                                        <p:tgtEl>
                                          <p:spTgt spid="5"/>
                                        </p:tgtEl>
                                        <p:attrNameLst>
                                          <p:attrName>ppt_w</p:attrName>
                                        </p:attrNameLst>
                                      </p:cBhvr>
                                      <p:tavLst>
                                        <p:tav tm="0">
                                          <p:val>
                                            <p:fltVal val="0"/>
                                          </p:val>
                                        </p:tav>
                                        <p:tav tm="100000">
                                          <p:val>
                                            <p:strVal val="#ppt_w"/>
                                          </p:val>
                                        </p:tav>
                                      </p:tavLst>
                                    </p:anim>
                                    <p:anim calcmode="lin" valueType="num">
                                      <p:cBhvr>
                                        <p:cTn id="10" dur="1000" fill="hold"/>
                                        <p:tgtEl>
                                          <p:spTgt spid="5"/>
                                        </p:tgtEl>
                                        <p:attrNameLst>
                                          <p:attrName>ppt_h</p:attrName>
                                        </p:attrNameLst>
                                      </p:cBhvr>
                                      <p:tavLst>
                                        <p:tav tm="0">
                                          <p:val>
                                            <p:fltVal val="0"/>
                                          </p:val>
                                        </p:tav>
                                        <p:tav tm="100000">
                                          <p:val>
                                            <p:strVal val="#ppt_h"/>
                                          </p:val>
                                        </p:tav>
                                      </p:tavLst>
                                    </p:anim>
                                    <p:anim calcmode="lin" valueType="num">
                                      <p:cBhvr>
                                        <p:cTn id="11" dur="1000" fill="hold"/>
                                        <p:tgtEl>
                                          <p:spTgt spid="5"/>
                                        </p:tgtEl>
                                        <p:attrNameLst>
                                          <p:attrName>style.rotation</p:attrName>
                                        </p:attrNameLst>
                                      </p:cBhvr>
                                      <p:tavLst>
                                        <p:tav tm="0">
                                          <p:val>
                                            <p:fltVal val="90"/>
                                          </p:val>
                                        </p:tav>
                                        <p:tav tm="100000">
                                          <p:val>
                                            <p:fltVal val="0"/>
                                          </p:val>
                                        </p:tav>
                                      </p:tavLst>
                                    </p:anim>
                                    <p:animEffect transition="in" filter="fade">
                                      <p:cBhvr>
                                        <p:cTn id="12" dur="10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audio>
                                      <p:cMediaNode vol="4000">
                                        <p:cTn display="0" masterRel="sameClick">
                                          <p:stCondLst>
                                            <p:cond evt="begin" delay="0">
                                              <p:tn val="7"/>
                                            </p:cond>
                                          </p:stCondLst>
                                          <p:endCondLst>
                                            <p:cond evt="onStopAudio" delay="0">
                                              <p:tgtEl>
                                                <p:sldTgt/>
                                              </p:tgtEl>
                                            </p:cond>
                                          </p:endCondLst>
                                        </p:cTn>
                                        <p:tgtEl>
                                          <p:sndTgt r:embed="rId3" name="applause.wav"/>
                                        </p:tgtEl>
                                      </p:cMediaNode>
                                    </p:audio>
                                  </p:sub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B1C57-76F5-9DCA-5BE0-3EFD0BFC38B0}"/>
            </a:ext>
          </a:extLst>
        </p:cNvPr>
        <p:cNvGrpSpPr/>
        <p:nvPr/>
      </p:nvGrpSpPr>
      <p:grpSpPr>
        <a:xfrm>
          <a:off x="0" y="0"/>
          <a:ext cx="0" cy="0"/>
          <a:chOff x="0" y="0"/>
          <a:chExt cx="0" cy="0"/>
        </a:xfrm>
      </p:grpSpPr>
      <p:pic>
        <p:nvPicPr>
          <p:cNvPr id="2" name="Imagen 1" descr="seguridad.tif">
            <a:extLst>
              <a:ext uri="{FF2B5EF4-FFF2-40B4-BE49-F238E27FC236}">
                <a16:creationId xmlns:a16="http://schemas.microsoft.com/office/drawing/2014/main" id="{EBA9FF0A-9A56-1443-ACEB-6B392C4BE1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6896" b="7349"/>
          <a:stretch/>
        </p:blipFill>
        <p:spPr>
          <a:xfrm>
            <a:off x="23039" y="1175327"/>
            <a:ext cx="9161914" cy="2476543"/>
          </a:xfrm>
          <a:prstGeom prst="rect">
            <a:avLst/>
          </a:prstGeom>
        </p:spPr>
      </p:pic>
      <p:sp>
        <p:nvSpPr>
          <p:cNvPr id="30" name="TextBox 6">
            <a:extLst>
              <a:ext uri="{FF2B5EF4-FFF2-40B4-BE49-F238E27FC236}">
                <a16:creationId xmlns:a16="http://schemas.microsoft.com/office/drawing/2014/main" id="{C7E221C1-DF0F-9939-64FF-572C24925288}"/>
              </a:ext>
            </a:extLst>
          </p:cNvPr>
          <p:cNvSpPr txBox="1">
            <a:spLocks noChangeAspect="1"/>
          </p:cNvSpPr>
          <p:nvPr/>
        </p:nvSpPr>
        <p:spPr>
          <a:xfrm>
            <a:off x="2322004" y="1624887"/>
            <a:ext cx="4499992" cy="492443"/>
          </a:xfrm>
          <a:prstGeom prst="rect">
            <a:avLst/>
          </a:prstGeom>
        </p:spPr>
        <p:txBody>
          <a:bodyPr wrap="square" lIns="0" tIns="0" rIns="0" bIns="0" rtlCol="0" anchor="t">
            <a:spAutoFit/>
          </a:bodyPr>
          <a:lstStyle/>
          <a:p>
            <a:pPr algn="ctr"/>
            <a:r>
              <a:rPr lang="es-ES" sz="3200" b="1" dirty="0">
                <a:solidFill>
                  <a:schemeClr val="bg1"/>
                </a:solidFill>
                <a:latin typeface="Poppins"/>
                <a:cs typeface="Poppins"/>
              </a:rPr>
              <a:t>Muchas gracias.</a:t>
            </a:r>
          </a:p>
        </p:txBody>
      </p:sp>
      <p:cxnSp>
        <p:nvCxnSpPr>
          <p:cNvPr id="31" name="Conector recto 30">
            <a:extLst>
              <a:ext uri="{FF2B5EF4-FFF2-40B4-BE49-F238E27FC236}">
                <a16:creationId xmlns:a16="http://schemas.microsoft.com/office/drawing/2014/main" id="{BBFAE0E8-5E76-799E-38B3-46D1D52FDF24}"/>
              </a:ext>
            </a:extLst>
          </p:cNvPr>
          <p:cNvCxnSpPr/>
          <p:nvPr/>
        </p:nvCxnSpPr>
        <p:spPr>
          <a:xfrm>
            <a:off x="3203848" y="2413598"/>
            <a:ext cx="2736304" cy="0"/>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 name="TextBox 7">
            <a:extLst>
              <a:ext uri="{FF2B5EF4-FFF2-40B4-BE49-F238E27FC236}">
                <a16:creationId xmlns:a16="http://schemas.microsoft.com/office/drawing/2014/main" id="{9CA86068-341B-DF49-B148-DDFD4374A20D}"/>
              </a:ext>
            </a:extLst>
          </p:cNvPr>
          <p:cNvSpPr txBox="1"/>
          <p:nvPr/>
        </p:nvSpPr>
        <p:spPr>
          <a:xfrm>
            <a:off x="2354000" y="3304356"/>
            <a:ext cx="4499992" cy="330432"/>
          </a:xfrm>
          <a:prstGeom prst="rect">
            <a:avLst/>
          </a:prstGeom>
        </p:spPr>
        <p:txBody>
          <a:bodyPr wrap="square" lIns="0" tIns="0" rIns="0" bIns="0" rtlCol="0" anchor="t">
            <a:spAutoFit/>
          </a:bodyPr>
          <a:lstStyle/>
          <a:p>
            <a:pPr algn="ctr">
              <a:lnSpc>
                <a:spcPts val="2660"/>
              </a:lnSpc>
            </a:pPr>
            <a:r>
              <a:rPr lang="es-ES" sz="1800" dirty="0">
                <a:solidFill>
                  <a:srgbClr val="FFFFFF"/>
                </a:solidFill>
                <a:latin typeface="Quarto-Bold"/>
                <a:cs typeface="Quarto-Bold"/>
              </a:rPr>
              <a:t>CICLO DE CHARLAS</a:t>
            </a:r>
          </a:p>
        </p:txBody>
      </p:sp>
    </p:spTree>
    <p:extLst>
      <p:ext uri="{BB962C8B-B14F-4D97-AF65-F5344CB8AC3E}">
        <p14:creationId xmlns:p14="http://schemas.microsoft.com/office/powerpoint/2010/main" val="3676508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6CF45-4896-D7D4-539C-6F76BEED37F8}"/>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169F25A9-722F-2E26-E369-F9BCCD90A5CD}"/>
              </a:ext>
            </a:extLst>
          </p:cNvPr>
          <p:cNvSpPr/>
          <p:nvPr/>
        </p:nvSpPr>
        <p:spPr>
          <a:xfrm>
            <a:off x="251520" y="8235"/>
            <a:ext cx="3841116" cy="923330"/>
          </a:xfrm>
          <a:prstGeom prst="rect">
            <a:avLst/>
          </a:prstGeom>
          <a:solidFill>
            <a:schemeClr val="bg1"/>
          </a:solidFill>
        </p:spPr>
        <p:txBody>
          <a:bodyPr wrap="none" lIns="91440" tIns="45720" rIns="91440" bIns="45720">
            <a:spAutoFit/>
          </a:bodyPr>
          <a:lstStyle/>
          <a:p>
            <a:pPr algn="ctr"/>
            <a:r>
              <a:rPr lang="es-ES" sz="54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Sabías que….</a:t>
            </a:r>
          </a:p>
        </p:txBody>
      </p:sp>
      <p:sp>
        <p:nvSpPr>
          <p:cNvPr id="5" name="CuadroTexto 4">
            <a:extLst>
              <a:ext uri="{FF2B5EF4-FFF2-40B4-BE49-F238E27FC236}">
                <a16:creationId xmlns:a16="http://schemas.microsoft.com/office/drawing/2014/main" id="{ADB9313E-EAE9-F475-0C85-8483CD22A02F}"/>
              </a:ext>
            </a:extLst>
          </p:cNvPr>
          <p:cNvSpPr txBox="1"/>
          <p:nvPr/>
        </p:nvSpPr>
        <p:spPr>
          <a:xfrm>
            <a:off x="331762" y="4768800"/>
            <a:ext cx="7760394" cy="307777"/>
          </a:xfrm>
          <a:prstGeom prst="rect">
            <a:avLst/>
          </a:prstGeom>
          <a:noFill/>
        </p:spPr>
        <p:txBody>
          <a:bodyPr wrap="none" rtlCol="0">
            <a:spAutoFit/>
          </a:bodyPr>
          <a:lstStyle/>
          <a:p>
            <a:r>
              <a:rPr lang="es-ES" sz="1400" dirty="0"/>
              <a:t>* Datos estadísticos obtenidos del Informe sobre </a:t>
            </a:r>
            <a:r>
              <a:rPr lang="es-ES" sz="1400" dirty="0" err="1"/>
              <a:t>Cibercriminalidad</a:t>
            </a:r>
            <a:r>
              <a:rPr lang="es-ES" sz="1400" dirty="0"/>
              <a:t> en España 2023 </a:t>
            </a:r>
            <a:r>
              <a:rPr lang="es-ES" sz="1400" dirty="0" err="1"/>
              <a:t>www.interior.gob.es</a:t>
            </a:r>
            <a:endParaRPr lang="es-ES" sz="1400" dirty="0"/>
          </a:p>
        </p:txBody>
      </p:sp>
      <p:graphicFrame>
        <p:nvGraphicFramePr>
          <p:cNvPr id="10" name="Tabla 5">
            <a:extLst>
              <a:ext uri="{FF2B5EF4-FFF2-40B4-BE49-F238E27FC236}">
                <a16:creationId xmlns:a16="http://schemas.microsoft.com/office/drawing/2014/main" id="{4B231359-DD97-8497-2894-0BE584A0CED9}"/>
              </a:ext>
            </a:extLst>
          </p:cNvPr>
          <p:cNvGraphicFramePr>
            <a:graphicFrameLocks noGrp="1"/>
          </p:cNvGraphicFramePr>
          <p:nvPr/>
        </p:nvGraphicFramePr>
        <p:xfrm>
          <a:off x="65417" y="1156158"/>
          <a:ext cx="6738832" cy="822960"/>
        </p:xfrm>
        <a:graphic>
          <a:graphicData uri="http://schemas.openxmlformats.org/drawingml/2006/table">
            <a:tbl>
              <a:tblPr firstRow="1" bandRow="1">
                <a:tableStyleId>{5C22544A-7EE6-4342-B048-85BDC9FD1C3A}</a:tableStyleId>
              </a:tblPr>
              <a:tblGrid>
                <a:gridCol w="2247880">
                  <a:extLst>
                    <a:ext uri="{9D8B030D-6E8A-4147-A177-3AD203B41FA5}">
                      <a16:colId xmlns:a16="http://schemas.microsoft.com/office/drawing/2014/main" val="3074785844"/>
                    </a:ext>
                  </a:extLst>
                </a:gridCol>
                <a:gridCol w="984226">
                  <a:extLst>
                    <a:ext uri="{9D8B030D-6E8A-4147-A177-3AD203B41FA5}">
                      <a16:colId xmlns:a16="http://schemas.microsoft.com/office/drawing/2014/main" val="3095188407"/>
                    </a:ext>
                  </a:extLst>
                </a:gridCol>
                <a:gridCol w="873217">
                  <a:extLst>
                    <a:ext uri="{9D8B030D-6E8A-4147-A177-3AD203B41FA5}">
                      <a16:colId xmlns:a16="http://schemas.microsoft.com/office/drawing/2014/main" val="3439625297"/>
                    </a:ext>
                  </a:extLst>
                </a:gridCol>
                <a:gridCol w="862383">
                  <a:extLst>
                    <a:ext uri="{9D8B030D-6E8A-4147-A177-3AD203B41FA5}">
                      <a16:colId xmlns:a16="http://schemas.microsoft.com/office/drawing/2014/main" val="207924904"/>
                    </a:ext>
                  </a:extLst>
                </a:gridCol>
                <a:gridCol w="869970">
                  <a:extLst>
                    <a:ext uri="{9D8B030D-6E8A-4147-A177-3AD203B41FA5}">
                      <a16:colId xmlns:a16="http://schemas.microsoft.com/office/drawing/2014/main" val="3716346954"/>
                    </a:ext>
                  </a:extLst>
                </a:gridCol>
                <a:gridCol w="901156">
                  <a:extLst>
                    <a:ext uri="{9D8B030D-6E8A-4147-A177-3AD203B41FA5}">
                      <a16:colId xmlns:a16="http://schemas.microsoft.com/office/drawing/2014/main" val="3147796441"/>
                    </a:ext>
                  </a:extLst>
                </a:gridCol>
              </a:tblGrid>
              <a:tr h="339397">
                <a:tc rowSpan="2">
                  <a:txBody>
                    <a:bodyPr/>
                    <a:lstStyle/>
                    <a:p>
                      <a:pPr marL="0" algn="l" defTabSz="765353" rtl="0" eaLnBrk="1" latinLnBrk="0" hangingPunct="1"/>
                      <a:r>
                        <a:rPr lang="es-ES" sz="1600" b="1" kern="1200" dirty="0">
                          <a:solidFill>
                            <a:schemeClr val="lt1"/>
                          </a:solidFill>
                          <a:latin typeface="+mn-lt"/>
                          <a:ea typeface="+mn-ea"/>
                          <a:cs typeface="+mn-cs"/>
                        </a:rPr>
                        <a:t>Evolución de las denuncias por CIBERCRIMINALIDAD</a:t>
                      </a:r>
                    </a:p>
                  </a:txBody>
                  <a:tcPr>
                    <a:solidFill>
                      <a:srgbClr val="0070C0"/>
                    </a:solidFill>
                  </a:tcPr>
                </a:tc>
                <a:tc>
                  <a:txBody>
                    <a:bodyPr/>
                    <a:lstStyle/>
                    <a:p>
                      <a:pPr algn="ctr"/>
                      <a:r>
                        <a:rPr lang="es-ES" sz="1800" b="1" kern="1200" dirty="0">
                          <a:solidFill>
                            <a:schemeClr val="lt1"/>
                          </a:solidFill>
                          <a:latin typeface="+mn-lt"/>
                          <a:ea typeface="+mn-ea"/>
                          <a:cs typeface="+mn-cs"/>
                        </a:rPr>
                        <a:t>2019</a:t>
                      </a:r>
                    </a:p>
                  </a:txBody>
                  <a:tcPr>
                    <a:solidFill>
                      <a:srgbClr val="0070C0"/>
                    </a:solidFill>
                  </a:tcPr>
                </a:tc>
                <a:tc>
                  <a:txBody>
                    <a:bodyPr/>
                    <a:lstStyle/>
                    <a:p>
                      <a:pPr algn="ctr"/>
                      <a:r>
                        <a:rPr lang="es-ES" sz="1800" b="1" kern="1200" dirty="0">
                          <a:solidFill>
                            <a:schemeClr val="lt1"/>
                          </a:solidFill>
                          <a:latin typeface="+mn-lt"/>
                          <a:ea typeface="+mn-ea"/>
                          <a:cs typeface="+mn-cs"/>
                        </a:rPr>
                        <a:t>2020</a:t>
                      </a:r>
                    </a:p>
                  </a:txBody>
                  <a:tcPr>
                    <a:solidFill>
                      <a:srgbClr val="0070C0"/>
                    </a:solidFill>
                  </a:tcPr>
                </a:tc>
                <a:tc>
                  <a:txBody>
                    <a:bodyPr/>
                    <a:lstStyle/>
                    <a:p>
                      <a:pPr algn="ctr"/>
                      <a:r>
                        <a:rPr lang="es-ES" sz="1800" b="1" kern="1200" dirty="0">
                          <a:solidFill>
                            <a:schemeClr val="lt1"/>
                          </a:solidFill>
                          <a:latin typeface="+mn-lt"/>
                          <a:ea typeface="+mn-ea"/>
                          <a:cs typeface="+mn-cs"/>
                        </a:rPr>
                        <a:t>2021</a:t>
                      </a:r>
                    </a:p>
                  </a:txBody>
                  <a:tcPr>
                    <a:solidFill>
                      <a:srgbClr val="0070C0"/>
                    </a:solidFill>
                  </a:tcPr>
                </a:tc>
                <a:tc>
                  <a:txBody>
                    <a:bodyPr/>
                    <a:lstStyle/>
                    <a:p>
                      <a:pPr algn="ctr"/>
                      <a:r>
                        <a:rPr lang="es-ES" sz="1800" b="1" kern="1200" dirty="0">
                          <a:solidFill>
                            <a:schemeClr val="lt1"/>
                          </a:solidFill>
                          <a:latin typeface="+mn-lt"/>
                          <a:ea typeface="+mn-ea"/>
                          <a:cs typeface="+mn-cs"/>
                        </a:rPr>
                        <a:t>2022</a:t>
                      </a:r>
                    </a:p>
                  </a:txBody>
                  <a:tcPr>
                    <a:solidFill>
                      <a:srgbClr val="0070C0"/>
                    </a:solidFill>
                  </a:tcPr>
                </a:tc>
                <a:tc>
                  <a:txBody>
                    <a:bodyPr/>
                    <a:lstStyle/>
                    <a:p>
                      <a:pPr algn="ctr"/>
                      <a:r>
                        <a:rPr lang="es-ES" sz="1800" b="1" kern="1200" dirty="0">
                          <a:solidFill>
                            <a:schemeClr val="lt1"/>
                          </a:solidFill>
                          <a:latin typeface="+mn-lt"/>
                          <a:ea typeface="+mn-ea"/>
                          <a:cs typeface="+mn-cs"/>
                        </a:rPr>
                        <a:t>2023</a:t>
                      </a:r>
                    </a:p>
                  </a:txBody>
                  <a:tcPr>
                    <a:solidFill>
                      <a:srgbClr val="0070C0"/>
                    </a:solidFill>
                  </a:tcPr>
                </a:tc>
                <a:extLst>
                  <a:ext uri="{0D108BD9-81ED-4DB2-BD59-A6C34878D82A}">
                    <a16:rowId xmlns:a16="http://schemas.microsoft.com/office/drawing/2014/main" val="669374162"/>
                  </a:ext>
                </a:extLst>
              </a:tr>
              <a:tr h="424247">
                <a:tc vMerge="1">
                  <a:txBody>
                    <a:bodyPr/>
                    <a:lstStyle/>
                    <a:p>
                      <a:endParaRPr/>
                    </a:p>
                  </a:txBody>
                  <a:tcPr>
                    <a:solidFill>
                      <a:srgbClr val="0070C0"/>
                    </a:solidFill>
                  </a:tcPr>
                </a:tc>
                <a:tc>
                  <a:txBody>
                    <a:bodyPr/>
                    <a:lstStyle/>
                    <a:p>
                      <a:pPr algn="ctr"/>
                      <a:r>
                        <a:rPr lang="es-ES" sz="1600"/>
                        <a:t>218.302</a:t>
                      </a:r>
                      <a:endParaRPr lang="es-ES" sz="1600" dirty="0"/>
                    </a:p>
                  </a:txBody>
                  <a:tcPr/>
                </a:tc>
                <a:tc>
                  <a:txBody>
                    <a:bodyPr/>
                    <a:lstStyle/>
                    <a:p>
                      <a:pPr algn="ctr"/>
                      <a:r>
                        <a:rPr lang="es-ES" sz="1600"/>
                        <a:t>287.963</a:t>
                      </a:r>
                      <a:endParaRPr lang="es-ES" sz="1600" dirty="0"/>
                    </a:p>
                  </a:txBody>
                  <a:tcPr/>
                </a:tc>
                <a:tc>
                  <a:txBody>
                    <a:bodyPr/>
                    <a:lstStyle/>
                    <a:p>
                      <a:pPr algn="ctr"/>
                      <a:r>
                        <a:rPr lang="es-ES" sz="1600"/>
                        <a:t>305.477</a:t>
                      </a:r>
                      <a:endParaRPr lang="es-ES" sz="1600" dirty="0"/>
                    </a:p>
                  </a:txBody>
                  <a:tcPr/>
                </a:tc>
                <a:tc>
                  <a:txBody>
                    <a:bodyPr/>
                    <a:lstStyle/>
                    <a:p>
                      <a:pPr algn="ctr"/>
                      <a:r>
                        <a:rPr lang="es-ES" sz="1600"/>
                        <a:t>374.737</a:t>
                      </a:r>
                      <a:endParaRPr lang="es-ES" sz="1600" dirty="0"/>
                    </a:p>
                  </a:txBody>
                  <a:tcPr/>
                </a:tc>
                <a:tc>
                  <a:txBody>
                    <a:bodyPr/>
                    <a:lstStyle/>
                    <a:p>
                      <a:pPr algn="ctr"/>
                      <a:r>
                        <a:rPr lang="es-ES" sz="1600" dirty="0"/>
                        <a:t>472.125</a:t>
                      </a:r>
                    </a:p>
                  </a:txBody>
                  <a:tcPr/>
                </a:tc>
                <a:extLst>
                  <a:ext uri="{0D108BD9-81ED-4DB2-BD59-A6C34878D82A}">
                    <a16:rowId xmlns:a16="http://schemas.microsoft.com/office/drawing/2014/main" val="2727053583"/>
                  </a:ext>
                </a:extLst>
              </a:tr>
            </a:tbl>
          </a:graphicData>
        </a:graphic>
      </p:graphicFrame>
      <p:sp>
        <p:nvSpPr>
          <p:cNvPr id="11" name="Elipse 10">
            <a:extLst>
              <a:ext uri="{FF2B5EF4-FFF2-40B4-BE49-F238E27FC236}">
                <a16:creationId xmlns:a16="http://schemas.microsoft.com/office/drawing/2014/main" id="{F90D4DA1-807F-F3C5-624D-B5D172818297}"/>
              </a:ext>
            </a:extLst>
          </p:cNvPr>
          <p:cNvSpPr/>
          <p:nvPr/>
        </p:nvSpPr>
        <p:spPr>
          <a:xfrm>
            <a:off x="5910240" y="1083120"/>
            <a:ext cx="1167798" cy="96257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4" name="Flecha: a la derecha 3">
            <a:extLst>
              <a:ext uri="{FF2B5EF4-FFF2-40B4-BE49-F238E27FC236}">
                <a16:creationId xmlns:a16="http://schemas.microsoft.com/office/drawing/2014/main" id="{CDBAD575-482B-91B2-D938-A66C43674309}"/>
              </a:ext>
            </a:extLst>
          </p:cNvPr>
          <p:cNvSpPr/>
          <p:nvPr/>
        </p:nvSpPr>
        <p:spPr>
          <a:xfrm>
            <a:off x="7111426" y="1488160"/>
            <a:ext cx="189757" cy="152494"/>
          </a:xfrm>
          <a:prstGeom prst="rightArrow">
            <a:avLst/>
          </a:prstGeom>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ca-ES"/>
          </a:p>
        </p:txBody>
      </p:sp>
      <p:sp>
        <p:nvSpPr>
          <p:cNvPr id="8" name="CuadroTexto 7">
            <a:extLst>
              <a:ext uri="{FF2B5EF4-FFF2-40B4-BE49-F238E27FC236}">
                <a16:creationId xmlns:a16="http://schemas.microsoft.com/office/drawing/2014/main" id="{8038E598-97F8-9E77-A66F-745C20708CCA}"/>
              </a:ext>
            </a:extLst>
          </p:cNvPr>
          <p:cNvSpPr txBox="1"/>
          <p:nvPr/>
        </p:nvSpPr>
        <p:spPr>
          <a:xfrm>
            <a:off x="7420424" y="983866"/>
            <a:ext cx="1343464" cy="1061829"/>
          </a:xfrm>
          <a:prstGeom prst="rect">
            <a:avLst/>
          </a:prstGeom>
          <a:noFill/>
        </p:spPr>
        <p:txBody>
          <a:bodyPr wrap="square" rtlCol="0">
            <a:spAutoFit/>
          </a:bodyPr>
          <a:lstStyle/>
          <a:p>
            <a:pPr algn="ctr"/>
            <a:r>
              <a:rPr lang="es-ES" b="1" dirty="0"/>
              <a:t>Casos esclarecidos</a:t>
            </a:r>
          </a:p>
          <a:p>
            <a:pPr algn="ctr"/>
            <a:r>
              <a:rPr lang="es-ES" sz="1800" b="1" dirty="0"/>
              <a:t>13,5%</a:t>
            </a:r>
          </a:p>
          <a:p>
            <a:endParaRPr lang="ca-ES" dirty="0"/>
          </a:p>
        </p:txBody>
      </p:sp>
      <p:graphicFrame>
        <p:nvGraphicFramePr>
          <p:cNvPr id="12" name="Gráfico 11">
            <a:extLst>
              <a:ext uri="{FF2B5EF4-FFF2-40B4-BE49-F238E27FC236}">
                <a16:creationId xmlns:a16="http://schemas.microsoft.com/office/drawing/2014/main" id="{94CAF862-05BB-2B05-2C50-B0BA3B42D84D}"/>
              </a:ext>
            </a:extLst>
          </p:cNvPr>
          <p:cNvGraphicFramePr>
            <a:graphicFrameLocks/>
          </p:cNvGraphicFramePr>
          <p:nvPr/>
        </p:nvGraphicFramePr>
        <p:xfrm>
          <a:off x="1176312" y="2112273"/>
          <a:ext cx="5832648" cy="2771833"/>
        </p:xfrm>
        <a:graphic>
          <a:graphicData uri="http://schemas.openxmlformats.org/drawingml/2006/chart">
            <c:chart xmlns:c="http://schemas.openxmlformats.org/drawingml/2006/chart" xmlns:r="http://schemas.openxmlformats.org/officeDocument/2006/relationships" r:id="rId3"/>
          </a:graphicData>
        </a:graphic>
      </p:graphicFrame>
      <p:sp>
        <p:nvSpPr>
          <p:cNvPr id="14" name="CuadroTexto 13">
            <a:extLst>
              <a:ext uri="{FF2B5EF4-FFF2-40B4-BE49-F238E27FC236}">
                <a16:creationId xmlns:a16="http://schemas.microsoft.com/office/drawing/2014/main" id="{564CAA97-954C-31E9-66F8-D3B327B750F6}"/>
              </a:ext>
            </a:extLst>
          </p:cNvPr>
          <p:cNvSpPr txBox="1"/>
          <p:nvPr/>
        </p:nvSpPr>
        <p:spPr>
          <a:xfrm>
            <a:off x="7354897" y="1810265"/>
            <a:ext cx="1529664" cy="1292662"/>
          </a:xfrm>
          <a:prstGeom prst="rect">
            <a:avLst/>
          </a:prstGeom>
          <a:noFill/>
        </p:spPr>
        <p:txBody>
          <a:bodyPr wrap="square" rtlCol="0">
            <a:spAutoFit/>
          </a:bodyPr>
          <a:lstStyle/>
          <a:p>
            <a:pPr algn="ctr"/>
            <a:r>
              <a:rPr lang="es-ES" b="1" dirty="0"/>
              <a:t>Detenciones /</a:t>
            </a:r>
          </a:p>
          <a:p>
            <a:pPr algn="ctr"/>
            <a:r>
              <a:rPr lang="es-ES" b="1" dirty="0"/>
              <a:t>Investigados</a:t>
            </a:r>
          </a:p>
          <a:p>
            <a:pPr algn="ctr"/>
            <a:r>
              <a:rPr lang="es-ES" sz="1800" b="1" dirty="0"/>
              <a:t>17.173</a:t>
            </a:r>
          </a:p>
          <a:p>
            <a:pPr algn="ctr"/>
            <a:endParaRPr lang="es-ES" b="1" dirty="0"/>
          </a:p>
          <a:p>
            <a:endParaRPr lang="ca-ES" dirty="0"/>
          </a:p>
        </p:txBody>
      </p:sp>
      <p:sp>
        <p:nvSpPr>
          <p:cNvPr id="15" name="Rectángulo: esquinas redondeadas 14">
            <a:extLst>
              <a:ext uri="{FF2B5EF4-FFF2-40B4-BE49-F238E27FC236}">
                <a16:creationId xmlns:a16="http://schemas.microsoft.com/office/drawing/2014/main" id="{A9C4D5AA-2922-FA31-4DD8-E49C5383B759}"/>
              </a:ext>
            </a:extLst>
          </p:cNvPr>
          <p:cNvSpPr/>
          <p:nvPr/>
        </p:nvSpPr>
        <p:spPr>
          <a:xfrm>
            <a:off x="7354897" y="931565"/>
            <a:ext cx="1374892" cy="178871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a:p>
        </p:txBody>
      </p:sp>
    </p:spTree>
    <p:extLst>
      <p:ext uri="{BB962C8B-B14F-4D97-AF65-F5344CB8AC3E}">
        <p14:creationId xmlns:p14="http://schemas.microsoft.com/office/powerpoint/2010/main" val="1356068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3119F-3ADB-4D38-B720-3044D5230739}"/>
            </a:ext>
          </a:extLst>
        </p:cNvPr>
        <p:cNvGrpSpPr/>
        <p:nvPr/>
      </p:nvGrpSpPr>
      <p:grpSpPr>
        <a:xfrm>
          <a:off x="0" y="0"/>
          <a:ext cx="0" cy="0"/>
          <a:chOff x="0" y="0"/>
          <a:chExt cx="0" cy="0"/>
        </a:xfrm>
      </p:grpSpPr>
      <p:pic>
        <p:nvPicPr>
          <p:cNvPr id="2" name="Imagen 1" descr="Un par de personas sentadas en una mesa&#10;&#10;El contenido generado por IA puede ser incorrecto.">
            <a:extLst>
              <a:ext uri="{FF2B5EF4-FFF2-40B4-BE49-F238E27FC236}">
                <a16:creationId xmlns:a16="http://schemas.microsoft.com/office/drawing/2014/main" id="{99EB6235-042E-F734-3323-EA27D0751B92}"/>
              </a:ext>
            </a:extLst>
          </p:cNvPr>
          <p:cNvPicPr>
            <a:picLocks noChangeAspect="1"/>
          </p:cNvPicPr>
          <p:nvPr/>
        </p:nvPicPr>
        <p:blipFill>
          <a:blip r:embed="rId3">
            <a:extLst>
              <a:ext uri="{28A0092B-C50C-407E-A947-70E740481C1C}">
                <a14:useLocalDpi xmlns:a14="http://schemas.microsoft.com/office/drawing/2010/main" val="0"/>
              </a:ext>
            </a:extLst>
          </a:blip>
          <a:srcRect r="2" b="305"/>
          <a:stretch/>
        </p:blipFill>
        <p:spPr>
          <a:xfrm flipH="1">
            <a:off x="0" y="846"/>
            <a:ext cx="5159081" cy="51434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CuadroTexto 2">
            <a:extLst>
              <a:ext uri="{FF2B5EF4-FFF2-40B4-BE49-F238E27FC236}">
                <a16:creationId xmlns:a16="http://schemas.microsoft.com/office/drawing/2014/main" id="{B8C8D28F-7587-BE9C-C72D-395E66D05884}"/>
              </a:ext>
            </a:extLst>
          </p:cNvPr>
          <p:cNvSpPr txBox="1"/>
          <p:nvPr/>
        </p:nvSpPr>
        <p:spPr>
          <a:xfrm>
            <a:off x="5664636" y="2154674"/>
            <a:ext cx="3182691" cy="2490501"/>
          </a:xfrm>
          <a:prstGeom prst="rect">
            <a:avLst/>
          </a:prstGeom>
        </p:spPr>
        <p:txBody>
          <a:bodyPr vert="horz" lIns="91440" tIns="45720" rIns="91440" bIns="45720" rtlCol="0">
            <a:normAutofit/>
          </a:bodyPr>
          <a:lstStyle/>
          <a:p>
            <a:pPr defTabSz="914400">
              <a:lnSpc>
                <a:spcPct val="90000"/>
              </a:lnSpc>
              <a:spcAft>
                <a:spcPts val="600"/>
              </a:spcAft>
            </a:pPr>
            <a:r>
              <a:rPr lang="es-ES_tradnl" sz="2800" b="1" dirty="0"/>
              <a:t>“La mejor defensa es conocer cómo actúan y establecer medidas para no caer en su trampa”</a:t>
            </a:r>
          </a:p>
        </p:txBody>
      </p:sp>
      <p:sp>
        <p:nvSpPr>
          <p:cNvPr id="4" name="CuadroTexto 3">
            <a:extLst>
              <a:ext uri="{FF2B5EF4-FFF2-40B4-BE49-F238E27FC236}">
                <a16:creationId xmlns:a16="http://schemas.microsoft.com/office/drawing/2014/main" id="{4E381447-6956-AC76-DC2A-A01D34E0DC58}"/>
              </a:ext>
            </a:extLst>
          </p:cNvPr>
          <p:cNvSpPr txBox="1"/>
          <p:nvPr/>
        </p:nvSpPr>
        <p:spPr>
          <a:xfrm>
            <a:off x="5292080" y="1132319"/>
            <a:ext cx="3672408" cy="830997"/>
          </a:xfrm>
          <a:prstGeom prst="rect">
            <a:avLst/>
          </a:prstGeom>
          <a:noFill/>
        </p:spPr>
        <p:txBody>
          <a:bodyPr wrap="square" rtlCol="0">
            <a:spAutoFit/>
          </a:bodyPr>
          <a:lstStyle/>
          <a:p>
            <a:pPr algn="ctr"/>
            <a:r>
              <a:rPr lang="es-ES" sz="2400" b="1" dirty="0">
                <a:solidFill>
                  <a:srgbClr val="0070C0"/>
                </a:solidFill>
              </a:rPr>
              <a:t>Prevención, formación y…</a:t>
            </a:r>
          </a:p>
          <a:p>
            <a:pPr algn="ctr"/>
            <a:r>
              <a:rPr lang="es-ES" sz="2400" b="1" dirty="0">
                <a:solidFill>
                  <a:srgbClr val="0070C0"/>
                </a:solidFill>
              </a:rPr>
              <a:t>sentido común !</a:t>
            </a:r>
          </a:p>
        </p:txBody>
      </p:sp>
      <p:cxnSp>
        <p:nvCxnSpPr>
          <p:cNvPr id="5" name="Conector recto 4">
            <a:extLst>
              <a:ext uri="{FF2B5EF4-FFF2-40B4-BE49-F238E27FC236}">
                <a16:creationId xmlns:a16="http://schemas.microsoft.com/office/drawing/2014/main" id="{F1DF2330-17BE-9035-56D1-FCAD5546A3F3}"/>
              </a:ext>
            </a:extLst>
          </p:cNvPr>
          <p:cNvCxnSpPr/>
          <p:nvPr/>
        </p:nvCxnSpPr>
        <p:spPr>
          <a:xfrm>
            <a:off x="5724128" y="1995686"/>
            <a:ext cx="2736304" cy="0"/>
          </a:xfrm>
          <a:prstGeom prst="line">
            <a:avLst/>
          </a:prstGeom>
          <a:ln w="28575" cmpd="sng">
            <a:solidFill>
              <a:srgbClr val="019EE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5404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22181-5059-875D-E367-9CCCE114FA31}"/>
            </a:ext>
          </a:extLst>
        </p:cNvPr>
        <p:cNvGrpSpPr/>
        <p:nvPr/>
      </p:nvGrpSpPr>
      <p:grpSpPr>
        <a:xfrm>
          <a:off x="0" y="0"/>
          <a:ext cx="0" cy="0"/>
          <a:chOff x="0" y="0"/>
          <a:chExt cx="0" cy="0"/>
        </a:xfrm>
      </p:grpSpPr>
      <p:pic>
        <p:nvPicPr>
          <p:cNvPr id="2" name="Imagen 1" descr="seguridad.tif">
            <a:extLst>
              <a:ext uri="{FF2B5EF4-FFF2-40B4-BE49-F238E27FC236}">
                <a16:creationId xmlns:a16="http://schemas.microsoft.com/office/drawing/2014/main" id="{42998552-07D4-7A2A-4D17-5C3433D9C6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6896" b="7349"/>
          <a:stretch/>
        </p:blipFill>
        <p:spPr>
          <a:xfrm>
            <a:off x="0" y="0"/>
            <a:ext cx="9161914" cy="2185015"/>
          </a:xfrm>
          <a:prstGeom prst="rect">
            <a:avLst/>
          </a:prstGeom>
        </p:spPr>
      </p:pic>
      <p:sp>
        <p:nvSpPr>
          <p:cNvPr id="30" name="TextBox 6">
            <a:extLst>
              <a:ext uri="{FF2B5EF4-FFF2-40B4-BE49-F238E27FC236}">
                <a16:creationId xmlns:a16="http://schemas.microsoft.com/office/drawing/2014/main" id="{EE41C751-CEAC-7FDB-44D1-140B13627934}"/>
              </a:ext>
            </a:extLst>
          </p:cNvPr>
          <p:cNvSpPr txBox="1">
            <a:spLocks noChangeAspect="1"/>
          </p:cNvSpPr>
          <p:nvPr/>
        </p:nvSpPr>
        <p:spPr>
          <a:xfrm>
            <a:off x="2322004" y="896982"/>
            <a:ext cx="4499992" cy="430887"/>
          </a:xfrm>
          <a:prstGeom prst="rect">
            <a:avLst/>
          </a:prstGeom>
        </p:spPr>
        <p:txBody>
          <a:bodyPr wrap="square" lIns="0" tIns="0" rIns="0" bIns="0" rtlCol="0" anchor="t">
            <a:spAutoFit/>
          </a:bodyPr>
          <a:lstStyle/>
          <a:p>
            <a:pPr algn="ctr"/>
            <a:r>
              <a:rPr lang="es-ES" sz="2800" b="1" dirty="0">
                <a:solidFill>
                  <a:schemeClr val="bg1"/>
                </a:solidFill>
                <a:latin typeface="Poppins"/>
                <a:cs typeface="Poppins"/>
              </a:rPr>
              <a:t>Fraudes digitales</a:t>
            </a:r>
          </a:p>
        </p:txBody>
      </p:sp>
      <p:sp>
        <p:nvSpPr>
          <p:cNvPr id="5" name="Rectángulo 4">
            <a:extLst>
              <a:ext uri="{FF2B5EF4-FFF2-40B4-BE49-F238E27FC236}">
                <a16:creationId xmlns:a16="http://schemas.microsoft.com/office/drawing/2014/main" id="{6A6D4336-A07D-42F6-5595-B2C57B2598AA}"/>
              </a:ext>
            </a:extLst>
          </p:cNvPr>
          <p:cNvSpPr/>
          <p:nvPr/>
        </p:nvSpPr>
        <p:spPr>
          <a:xfrm>
            <a:off x="1581962" y="2844676"/>
            <a:ext cx="5997989" cy="769441"/>
          </a:xfrm>
          <a:prstGeom prst="rect">
            <a:avLst/>
          </a:prstGeom>
          <a:solidFill>
            <a:schemeClr val="bg1"/>
          </a:solidFill>
        </p:spPr>
        <p:txBody>
          <a:bodyPr wrap="none" lIns="91440" tIns="45720" rIns="91440" bIns="45720">
            <a:spAutoFit/>
          </a:bodyPr>
          <a:lstStyle/>
          <a:p>
            <a:pPr algn="ctr"/>
            <a:r>
              <a:rPr lang="es-ES" sz="44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Tipos de fraudes digitales</a:t>
            </a:r>
            <a:endParaRPr lang="es-ES" sz="44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2397141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0B65A-0061-62E1-21FE-8414BF303321}"/>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A387F9AA-CCE9-BBEF-4FDD-DB74E9BC279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0227" b="66214" l="30347" r="71992"/>
                    </a14:imgEffect>
                  </a14:imgLayer>
                </a14:imgProps>
              </a:ext>
            </a:extLst>
          </a:blip>
          <a:srcRect l="25141" t="25729" r="22803" b="29287"/>
          <a:stretch/>
        </p:blipFill>
        <p:spPr>
          <a:xfrm>
            <a:off x="479666" y="320567"/>
            <a:ext cx="1932094" cy="1713345"/>
          </a:xfrm>
          <a:prstGeom prst="rect">
            <a:avLst/>
          </a:prstGeom>
        </p:spPr>
      </p:pic>
      <p:sp>
        <p:nvSpPr>
          <p:cNvPr id="2" name="TextBox 6">
            <a:extLst>
              <a:ext uri="{FF2B5EF4-FFF2-40B4-BE49-F238E27FC236}">
                <a16:creationId xmlns:a16="http://schemas.microsoft.com/office/drawing/2014/main" id="{1C42099C-1AFF-6EBD-B7F9-CEFC18B649A0}"/>
              </a:ext>
            </a:extLst>
          </p:cNvPr>
          <p:cNvSpPr txBox="1"/>
          <p:nvPr/>
        </p:nvSpPr>
        <p:spPr>
          <a:xfrm>
            <a:off x="4643500" y="1651673"/>
            <a:ext cx="4104456" cy="3203955"/>
          </a:xfrm>
          <a:prstGeom prst="rect">
            <a:avLst/>
          </a:prstGeom>
        </p:spPr>
        <p:txBody>
          <a:bodyPr wrap="square" lIns="0" tIns="0" rIns="0" bIns="0" rtlCol="0" anchor="t">
            <a:spAutoFit/>
          </a:bodyPr>
          <a:lstStyle/>
          <a:p>
            <a:pPr marL="285750" indent="-285750">
              <a:lnSpc>
                <a:spcPct val="120000"/>
              </a:lnSpc>
              <a:buClr>
                <a:schemeClr val="accent5"/>
              </a:buClr>
              <a:buFont typeface="Arial"/>
              <a:buChar char="•"/>
            </a:pPr>
            <a:r>
              <a:rPr lang="es-ES_tradnl" sz="1800" spc="15">
                <a:solidFill>
                  <a:srgbClr val="595959"/>
                </a:solidFill>
                <a:latin typeface="Poppins"/>
                <a:cs typeface="Poppins"/>
              </a:rPr>
              <a:t>No clicar en los </a:t>
            </a:r>
            <a:r>
              <a:rPr lang="es-ES_tradnl" sz="1800" b="1" spc="15">
                <a:solidFill>
                  <a:srgbClr val="595959"/>
                </a:solidFill>
                <a:latin typeface="Poppins"/>
                <a:cs typeface="Poppins"/>
              </a:rPr>
              <a:t>enlaces</a:t>
            </a:r>
            <a:r>
              <a:rPr lang="es-ES_tradnl" sz="1800" spc="15">
                <a:solidFill>
                  <a:srgbClr val="595959"/>
                </a:solidFill>
                <a:latin typeface="Poppins"/>
                <a:cs typeface="Poppins"/>
              </a:rPr>
              <a:t> que nos lleguen por correo o SMS</a:t>
            </a:r>
          </a:p>
          <a:p>
            <a:pPr>
              <a:buClr>
                <a:schemeClr val="accent5"/>
              </a:buClr>
            </a:pPr>
            <a:endParaRPr lang="es-ES_tradnl" sz="1800" spc="15">
              <a:solidFill>
                <a:srgbClr val="595959"/>
              </a:solidFill>
              <a:latin typeface="Poppins"/>
              <a:cs typeface="Poppins"/>
            </a:endParaRPr>
          </a:p>
          <a:p>
            <a:pPr marL="285750" indent="-285750">
              <a:lnSpc>
                <a:spcPct val="120000"/>
              </a:lnSpc>
              <a:buClr>
                <a:schemeClr val="accent5"/>
              </a:buClr>
              <a:buFont typeface="Arial"/>
              <a:buChar char="•"/>
            </a:pPr>
            <a:r>
              <a:rPr lang="es-ES_tradnl" sz="1800" spc="15">
                <a:solidFill>
                  <a:srgbClr val="595959"/>
                </a:solidFill>
                <a:latin typeface="Poppins"/>
                <a:cs typeface="Poppins"/>
              </a:rPr>
              <a:t>No descargar </a:t>
            </a:r>
            <a:r>
              <a:rPr lang="es-ES_tradnl" sz="1800" b="1" spc="15">
                <a:solidFill>
                  <a:srgbClr val="595959"/>
                </a:solidFill>
                <a:latin typeface="Poppins"/>
                <a:cs typeface="Poppins"/>
              </a:rPr>
              <a:t>archiv</a:t>
            </a:r>
            <a:r>
              <a:rPr lang="es-ES_tradnl" sz="1800" spc="15">
                <a:solidFill>
                  <a:srgbClr val="595959"/>
                </a:solidFill>
                <a:latin typeface="Poppins"/>
                <a:cs typeface="Poppins"/>
              </a:rPr>
              <a:t>os ni </a:t>
            </a:r>
            <a:r>
              <a:rPr lang="es-ES_tradnl" sz="1800" b="1" spc="15">
                <a:solidFill>
                  <a:srgbClr val="595959"/>
                </a:solidFill>
                <a:latin typeface="Poppins"/>
                <a:cs typeface="Poppins"/>
              </a:rPr>
              <a:t>aplicaciones</a:t>
            </a:r>
            <a:r>
              <a:rPr lang="es-ES_tradnl" sz="1800" spc="15">
                <a:solidFill>
                  <a:srgbClr val="595959"/>
                </a:solidFill>
                <a:latin typeface="Poppins"/>
                <a:cs typeface="Poppins"/>
              </a:rPr>
              <a:t> de origen dudoso</a:t>
            </a:r>
          </a:p>
          <a:p>
            <a:pPr>
              <a:buClr>
                <a:schemeClr val="accent5"/>
              </a:buClr>
            </a:pPr>
            <a:endParaRPr lang="es-ES_tradnl" sz="1800" spc="15">
              <a:solidFill>
                <a:srgbClr val="595959"/>
              </a:solidFill>
              <a:latin typeface="Poppins"/>
              <a:cs typeface="Poppins"/>
            </a:endParaRPr>
          </a:p>
          <a:p>
            <a:pPr marL="285750" indent="-285750">
              <a:lnSpc>
                <a:spcPct val="120000"/>
              </a:lnSpc>
              <a:buClr>
                <a:schemeClr val="accent5"/>
              </a:buClr>
              <a:buFont typeface="Arial"/>
              <a:buChar char="•"/>
            </a:pPr>
            <a:r>
              <a:rPr lang="es-ES_tradnl" sz="1800" b="1" spc="15">
                <a:solidFill>
                  <a:srgbClr val="595959"/>
                </a:solidFill>
                <a:latin typeface="Poppins"/>
                <a:cs typeface="Poppins"/>
              </a:rPr>
              <a:t>Desconfiar</a:t>
            </a:r>
            <a:r>
              <a:rPr lang="es-ES_tradnl" sz="1800" spc="15">
                <a:solidFill>
                  <a:srgbClr val="595959"/>
                </a:solidFill>
                <a:latin typeface="Poppins"/>
                <a:cs typeface="Poppins"/>
              </a:rPr>
              <a:t> de las llamadas y los correos electrónicos que nos pidan datos personales</a:t>
            </a:r>
          </a:p>
          <a:p>
            <a:pPr marL="285750" indent="-285750">
              <a:lnSpc>
                <a:spcPct val="120000"/>
              </a:lnSpc>
              <a:buClr>
                <a:schemeClr val="accent5"/>
              </a:buClr>
              <a:buFont typeface="Arial"/>
              <a:buChar char="•"/>
            </a:pPr>
            <a:endParaRPr lang="ca-ES" sz="1800" spc="15">
              <a:solidFill>
                <a:srgbClr val="595959"/>
              </a:solidFill>
              <a:latin typeface="Poppins"/>
              <a:cs typeface="Poppins"/>
            </a:endParaRPr>
          </a:p>
        </p:txBody>
      </p:sp>
      <p:sp>
        <p:nvSpPr>
          <p:cNvPr id="3" name="TextBox 6">
            <a:extLst>
              <a:ext uri="{FF2B5EF4-FFF2-40B4-BE49-F238E27FC236}">
                <a16:creationId xmlns:a16="http://schemas.microsoft.com/office/drawing/2014/main" id="{C7F352EC-9EC2-B178-3520-9F208FC0A745}"/>
              </a:ext>
            </a:extLst>
          </p:cNvPr>
          <p:cNvSpPr txBox="1">
            <a:spLocks noChangeAspect="1"/>
          </p:cNvSpPr>
          <p:nvPr/>
        </p:nvSpPr>
        <p:spPr>
          <a:xfrm>
            <a:off x="2123728" y="339502"/>
            <a:ext cx="4572000" cy="677108"/>
          </a:xfrm>
          <a:prstGeom prst="rect">
            <a:avLst/>
          </a:prstGeom>
        </p:spPr>
        <p:txBody>
          <a:bodyPr wrap="square" lIns="0" tIns="0" rIns="0" bIns="0" rtlCol="0" anchor="t">
            <a:spAutoFit/>
          </a:bodyPr>
          <a:lstStyle/>
          <a:p>
            <a:pPr algn="ctr"/>
            <a:r>
              <a:rPr lang="es-ES_tradnl" sz="2400" b="1" i="1" dirty="0" err="1">
                <a:solidFill>
                  <a:srgbClr val="019EE2"/>
                </a:solidFill>
                <a:latin typeface="Poppins"/>
                <a:cs typeface="Poppins"/>
              </a:rPr>
              <a:t>Phishing</a:t>
            </a:r>
            <a:endParaRPr lang="es-ES_tradnl" sz="2400" b="1" i="1" dirty="0">
              <a:solidFill>
                <a:srgbClr val="019EE2"/>
              </a:solidFill>
              <a:latin typeface="Poppins"/>
              <a:cs typeface="Poppins"/>
            </a:endParaRPr>
          </a:p>
          <a:p>
            <a:pPr algn="ctr"/>
            <a:r>
              <a:rPr lang="es-ES_tradnl" sz="2000" b="1" i="1" dirty="0">
                <a:solidFill>
                  <a:srgbClr val="019EE2"/>
                </a:solidFill>
                <a:latin typeface="Poppins"/>
                <a:cs typeface="Poppins"/>
              </a:rPr>
              <a:t>El anzuelo en tu </a:t>
            </a:r>
            <a:r>
              <a:rPr lang="es-ES_tradnl" sz="2000" b="1" i="1" u="sng" dirty="0">
                <a:solidFill>
                  <a:srgbClr val="019EE2"/>
                </a:solidFill>
                <a:latin typeface="Poppins"/>
                <a:cs typeface="Poppins"/>
              </a:rPr>
              <a:t>bandeja de correo</a:t>
            </a:r>
          </a:p>
        </p:txBody>
      </p:sp>
      <p:cxnSp>
        <p:nvCxnSpPr>
          <p:cNvPr id="4" name="Conector recto 3">
            <a:extLst>
              <a:ext uri="{FF2B5EF4-FFF2-40B4-BE49-F238E27FC236}">
                <a16:creationId xmlns:a16="http://schemas.microsoft.com/office/drawing/2014/main" id="{232F75E0-1822-D6CC-3355-7BC357833FAC}"/>
              </a:ext>
            </a:extLst>
          </p:cNvPr>
          <p:cNvCxnSpPr/>
          <p:nvPr/>
        </p:nvCxnSpPr>
        <p:spPr>
          <a:xfrm>
            <a:off x="3041576" y="1059582"/>
            <a:ext cx="2736304" cy="0"/>
          </a:xfrm>
          <a:prstGeom prst="line">
            <a:avLst/>
          </a:prstGeom>
          <a:ln w="28575" cmpd="sng">
            <a:solidFill>
              <a:srgbClr val="019EE2"/>
            </a:solidFill>
          </a:ln>
          <a:effectLst/>
        </p:spPr>
        <p:style>
          <a:lnRef idx="2">
            <a:schemeClr val="accent1"/>
          </a:lnRef>
          <a:fillRef idx="0">
            <a:schemeClr val="accent1"/>
          </a:fillRef>
          <a:effectRef idx="1">
            <a:schemeClr val="accent1"/>
          </a:effectRef>
          <a:fontRef idx="minor">
            <a:schemeClr val="tx1"/>
          </a:fontRef>
        </p:style>
      </p:cxnSp>
      <p:sp>
        <p:nvSpPr>
          <p:cNvPr id="5" name="TextBox 7">
            <a:extLst>
              <a:ext uri="{FF2B5EF4-FFF2-40B4-BE49-F238E27FC236}">
                <a16:creationId xmlns:a16="http://schemas.microsoft.com/office/drawing/2014/main" id="{67BDF63F-E9F1-C022-115B-5EF5634901A1}"/>
              </a:ext>
            </a:extLst>
          </p:cNvPr>
          <p:cNvSpPr txBox="1"/>
          <p:nvPr/>
        </p:nvSpPr>
        <p:spPr>
          <a:xfrm>
            <a:off x="4669488" y="1076427"/>
            <a:ext cx="3816424" cy="492443"/>
          </a:xfrm>
          <a:prstGeom prst="rect">
            <a:avLst/>
          </a:prstGeom>
        </p:spPr>
        <p:txBody>
          <a:bodyPr wrap="square" lIns="0" tIns="0" rIns="0" bIns="0" rtlCol="0" anchor="t">
            <a:spAutoFit/>
          </a:bodyPr>
          <a:lstStyle/>
          <a:p>
            <a:pPr algn="ctr"/>
            <a:r>
              <a:rPr lang="es-ES_tradnl" sz="3200" b="1">
                <a:solidFill>
                  <a:schemeClr val="tx1">
                    <a:lumMod val="65000"/>
                    <a:lumOff val="35000"/>
                  </a:schemeClr>
                </a:solidFill>
                <a:latin typeface="Poppins"/>
                <a:cs typeface="Poppins"/>
              </a:rPr>
              <a:t>¡</a:t>
            </a:r>
            <a:r>
              <a:rPr lang="es-ES_tradnl" sz="2400" b="1">
                <a:solidFill>
                  <a:schemeClr val="tx1">
                    <a:lumMod val="65000"/>
                    <a:lumOff val="35000"/>
                  </a:schemeClr>
                </a:solidFill>
                <a:latin typeface="Poppins"/>
                <a:cs typeface="Poppins"/>
              </a:rPr>
              <a:t>Protégete!</a:t>
            </a:r>
            <a:endParaRPr lang="es-ES_tradnl" sz="3200" b="1">
              <a:solidFill>
                <a:schemeClr val="tx1">
                  <a:lumMod val="65000"/>
                  <a:lumOff val="35000"/>
                </a:schemeClr>
              </a:solidFill>
              <a:latin typeface="Poppins"/>
              <a:cs typeface="Poppins"/>
            </a:endParaRPr>
          </a:p>
        </p:txBody>
      </p:sp>
      <p:sp>
        <p:nvSpPr>
          <p:cNvPr id="6" name="CuadroTexto 5">
            <a:extLst>
              <a:ext uri="{FF2B5EF4-FFF2-40B4-BE49-F238E27FC236}">
                <a16:creationId xmlns:a16="http://schemas.microsoft.com/office/drawing/2014/main" id="{85D735CE-E6E0-3B10-500D-408D5172F030}"/>
              </a:ext>
            </a:extLst>
          </p:cNvPr>
          <p:cNvSpPr txBox="1"/>
          <p:nvPr/>
        </p:nvSpPr>
        <p:spPr>
          <a:xfrm>
            <a:off x="396044" y="2139702"/>
            <a:ext cx="3311860" cy="2215991"/>
          </a:xfrm>
          <a:prstGeom prst="rect">
            <a:avLst/>
          </a:prstGeom>
          <a:noFill/>
        </p:spPr>
        <p:txBody>
          <a:bodyPr wrap="square" rtlCol="0">
            <a:spAutoFit/>
          </a:bodyPr>
          <a:lstStyle/>
          <a:p>
            <a:pPr algn="ctr"/>
            <a:r>
              <a:rPr lang="es-ES" sz="1800" dirty="0">
                <a:solidFill>
                  <a:srgbClr val="212529"/>
                </a:solidFill>
                <a:latin typeface="open_sansregular"/>
              </a:rPr>
              <a:t>Recepción</a:t>
            </a:r>
            <a:r>
              <a:rPr lang="es-ES" sz="1800" b="0" i="0" dirty="0">
                <a:solidFill>
                  <a:srgbClr val="212529"/>
                </a:solidFill>
                <a:effectLst/>
                <a:latin typeface="open_sansregular"/>
              </a:rPr>
              <a:t> de correo electrónico</a:t>
            </a:r>
          </a:p>
          <a:p>
            <a:pPr algn="ctr"/>
            <a:endParaRPr lang="es-ES" sz="1600" dirty="0">
              <a:solidFill>
                <a:srgbClr val="212529"/>
              </a:solidFill>
              <a:latin typeface="open_sansregular"/>
            </a:endParaRPr>
          </a:p>
          <a:p>
            <a:pPr algn="ctr"/>
            <a:r>
              <a:rPr lang="es-ES" sz="1800" b="0" i="0" dirty="0">
                <a:solidFill>
                  <a:srgbClr val="212529"/>
                </a:solidFill>
                <a:effectLst/>
                <a:latin typeface="open_sansregular"/>
              </a:rPr>
              <a:t>Suplantación de identidad</a:t>
            </a:r>
          </a:p>
          <a:p>
            <a:pPr algn="ctr"/>
            <a:endParaRPr lang="es-ES" sz="1600" dirty="0">
              <a:solidFill>
                <a:srgbClr val="212529"/>
              </a:solidFill>
              <a:latin typeface="open_sansregular"/>
            </a:endParaRPr>
          </a:p>
          <a:p>
            <a:pPr algn="ctr"/>
            <a:r>
              <a:rPr lang="es-ES" sz="1800" b="0" i="0" dirty="0">
                <a:solidFill>
                  <a:srgbClr val="212529"/>
                </a:solidFill>
                <a:effectLst/>
                <a:latin typeface="open_sansregular"/>
              </a:rPr>
              <a:t>Obtención de información personal y/o bancaria</a:t>
            </a:r>
          </a:p>
          <a:p>
            <a:pPr algn="ctr"/>
            <a:endParaRPr lang="es-ES" sz="1600" dirty="0">
              <a:solidFill>
                <a:srgbClr val="212529"/>
              </a:solidFill>
              <a:latin typeface="open_sansregular"/>
            </a:endParaRPr>
          </a:p>
          <a:p>
            <a:pPr algn="ctr"/>
            <a:r>
              <a:rPr lang="es-ES" sz="1800" b="0" i="0" dirty="0">
                <a:solidFill>
                  <a:srgbClr val="212529"/>
                </a:solidFill>
                <a:effectLst/>
                <a:latin typeface="open_sansregular"/>
              </a:rPr>
              <a:t>Fraude.</a:t>
            </a:r>
            <a:endParaRPr lang="es-ES" sz="1800" dirty="0"/>
          </a:p>
        </p:txBody>
      </p:sp>
      <p:sp>
        <p:nvSpPr>
          <p:cNvPr id="8" name="Flecha abajo 7">
            <a:extLst>
              <a:ext uri="{FF2B5EF4-FFF2-40B4-BE49-F238E27FC236}">
                <a16:creationId xmlns:a16="http://schemas.microsoft.com/office/drawing/2014/main" id="{D92079CF-FB4C-FF41-80AB-D03B7C6BAEBC}"/>
              </a:ext>
            </a:extLst>
          </p:cNvPr>
          <p:cNvSpPr/>
          <p:nvPr/>
        </p:nvSpPr>
        <p:spPr>
          <a:xfrm>
            <a:off x="1907704" y="2508373"/>
            <a:ext cx="144016"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Flecha abajo 8">
            <a:extLst>
              <a:ext uri="{FF2B5EF4-FFF2-40B4-BE49-F238E27FC236}">
                <a16:creationId xmlns:a16="http://schemas.microsoft.com/office/drawing/2014/main" id="{96F38340-CE93-BB4D-ABA0-1F1892834C3C}"/>
              </a:ext>
            </a:extLst>
          </p:cNvPr>
          <p:cNvSpPr/>
          <p:nvPr/>
        </p:nvSpPr>
        <p:spPr>
          <a:xfrm>
            <a:off x="1907704" y="3005170"/>
            <a:ext cx="144016"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Flecha abajo 9">
            <a:extLst>
              <a:ext uri="{FF2B5EF4-FFF2-40B4-BE49-F238E27FC236}">
                <a16:creationId xmlns:a16="http://schemas.microsoft.com/office/drawing/2014/main" id="{4F5F0B4E-5419-1941-B40D-1EDBF140A17F}"/>
              </a:ext>
            </a:extLst>
          </p:cNvPr>
          <p:cNvSpPr/>
          <p:nvPr/>
        </p:nvSpPr>
        <p:spPr>
          <a:xfrm>
            <a:off x="1907704" y="3782740"/>
            <a:ext cx="144016"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027025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30658-EF0E-31B3-99FD-7E8E409FC44B}"/>
            </a:ext>
          </a:extLst>
        </p:cNvPr>
        <p:cNvGrpSpPr/>
        <p:nvPr/>
      </p:nvGrpSpPr>
      <p:grpSpPr>
        <a:xfrm>
          <a:off x="0" y="0"/>
          <a:ext cx="0" cy="0"/>
          <a:chOff x="0" y="0"/>
          <a:chExt cx="0" cy="0"/>
        </a:xfrm>
      </p:grpSpPr>
      <p:sp>
        <p:nvSpPr>
          <p:cNvPr id="2" name="TextBox 7">
            <a:extLst>
              <a:ext uri="{FF2B5EF4-FFF2-40B4-BE49-F238E27FC236}">
                <a16:creationId xmlns:a16="http://schemas.microsoft.com/office/drawing/2014/main" id="{B19BC9C5-3B7B-0068-522F-CABB0F17293C}"/>
              </a:ext>
            </a:extLst>
          </p:cNvPr>
          <p:cNvSpPr txBox="1"/>
          <p:nvPr/>
        </p:nvSpPr>
        <p:spPr>
          <a:xfrm>
            <a:off x="51493" y="3357190"/>
            <a:ext cx="2088232" cy="577722"/>
          </a:xfrm>
          <a:prstGeom prst="rect">
            <a:avLst/>
          </a:prstGeom>
        </p:spPr>
        <p:txBody>
          <a:bodyPr wrap="square" lIns="0" tIns="0" rIns="0" bIns="0" rtlCol="0" anchor="t">
            <a:spAutoFit/>
          </a:bodyPr>
          <a:lstStyle/>
          <a:p>
            <a:pPr algn="ctr">
              <a:lnSpc>
                <a:spcPts val="2260"/>
              </a:lnSpc>
            </a:pPr>
            <a:r>
              <a:rPr lang="es-ES_tradnl" sz="1600" b="1" spc="15" dirty="0">
                <a:solidFill>
                  <a:srgbClr val="595959"/>
                </a:solidFill>
                <a:latin typeface="Poppins"/>
                <a:cs typeface="Poppins"/>
              </a:rPr>
              <a:t>Enlaces/</a:t>
            </a:r>
          </a:p>
          <a:p>
            <a:pPr algn="ctr">
              <a:lnSpc>
                <a:spcPts val="2260"/>
              </a:lnSpc>
            </a:pPr>
            <a:r>
              <a:rPr lang="es-ES_tradnl" sz="1600" b="1" spc="15" dirty="0">
                <a:solidFill>
                  <a:srgbClr val="595959"/>
                </a:solidFill>
                <a:latin typeface="Poppins"/>
                <a:cs typeface="Poppins"/>
              </a:rPr>
              <a:t>doc. adjuntos</a:t>
            </a:r>
            <a:r>
              <a:rPr lang="es-ES_tradnl" sz="1600" spc="15" dirty="0">
                <a:solidFill>
                  <a:srgbClr val="595959"/>
                </a:solidFill>
                <a:latin typeface="Poppins"/>
                <a:cs typeface="Poppins"/>
              </a:rPr>
              <a:t>:</a:t>
            </a:r>
          </a:p>
        </p:txBody>
      </p:sp>
      <p:sp>
        <p:nvSpPr>
          <p:cNvPr id="3" name="TextBox 13">
            <a:extLst>
              <a:ext uri="{FF2B5EF4-FFF2-40B4-BE49-F238E27FC236}">
                <a16:creationId xmlns:a16="http://schemas.microsoft.com/office/drawing/2014/main" id="{08707404-0AA6-8E7A-35CC-55AC71F9A294}"/>
              </a:ext>
            </a:extLst>
          </p:cNvPr>
          <p:cNvSpPr txBox="1"/>
          <p:nvPr/>
        </p:nvSpPr>
        <p:spPr>
          <a:xfrm>
            <a:off x="365221" y="1874306"/>
            <a:ext cx="1704608" cy="282770"/>
          </a:xfrm>
          <a:prstGeom prst="rect">
            <a:avLst/>
          </a:prstGeom>
        </p:spPr>
        <p:txBody>
          <a:bodyPr wrap="square" lIns="0" tIns="0" rIns="0" bIns="0" rtlCol="0" anchor="t">
            <a:spAutoFit/>
          </a:bodyPr>
          <a:lstStyle/>
          <a:p>
            <a:pPr algn="ctr">
              <a:lnSpc>
                <a:spcPts val="2260"/>
              </a:lnSpc>
            </a:pPr>
            <a:r>
              <a:rPr lang="es-ES_tradnl" sz="1600" b="1" spc="15" dirty="0">
                <a:solidFill>
                  <a:srgbClr val="595959"/>
                </a:solidFill>
                <a:latin typeface="Poppins"/>
                <a:cs typeface="Poppins"/>
              </a:rPr>
              <a:t>Remitente</a:t>
            </a:r>
            <a:r>
              <a:rPr lang="es-ES_tradnl" sz="1600" spc="15" dirty="0">
                <a:solidFill>
                  <a:srgbClr val="595959"/>
                </a:solidFill>
                <a:latin typeface="Poppins"/>
                <a:cs typeface="Poppins"/>
              </a:rPr>
              <a:t> </a:t>
            </a:r>
          </a:p>
        </p:txBody>
      </p:sp>
      <p:sp>
        <p:nvSpPr>
          <p:cNvPr id="4" name="TextBox 19">
            <a:extLst>
              <a:ext uri="{FF2B5EF4-FFF2-40B4-BE49-F238E27FC236}">
                <a16:creationId xmlns:a16="http://schemas.microsoft.com/office/drawing/2014/main" id="{1C6856C1-91B4-1DF7-B57C-C8AEC54FF1C5}"/>
              </a:ext>
            </a:extLst>
          </p:cNvPr>
          <p:cNvSpPr txBox="1"/>
          <p:nvPr/>
        </p:nvSpPr>
        <p:spPr>
          <a:xfrm>
            <a:off x="7292737" y="3504667"/>
            <a:ext cx="1656184" cy="282770"/>
          </a:xfrm>
          <a:prstGeom prst="rect">
            <a:avLst/>
          </a:prstGeom>
        </p:spPr>
        <p:txBody>
          <a:bodyPr wrap="square" lIns="0" tIns="0" rIns="0" bIns="0" rtlCol="0" anchor="t">
            <a:spAutoFit/>
          </a:bodyPr>
          <a:lstStyle/>
          <a:p>
            <a:pPr algn="ctr">
              <a:lnSpc>
                <a:spcPts val="2260"/>
              </a:lnSpc>
            </a:pPr>
            <a:r>
              <a:rPr lang="es-ES_tradnl" sz="1600" b="1" spc="15" dirty="0">
                <a:solidFill>
                  <a:srgbClr val="595959"/>
                </a:solidFill>
                <a:latin typeface="Poppins"/>
                <a:cs typeface="Poppins"/>
              </a:rPr>
              <a:t>Redacción</a:t>
            </a:r>
            <a:endParaRPr lang="es-ES_tradnl" sz="1200" spc="15" dirty="0">
              <a:solidFill>
                <a:srgbClr val="595959"/>
              </a:solidFill>
              <a:latin typeface="Poppins"/>
              <a:cs typeface="Poppins"/>
            </a:endParaRPr>
          </a:p>
        </p:txBody>
      </p:sp>
      <p:pic>
        <p:nvPicPr>
          <p:cNvPr id="5" name="Imagen 4">
            <a:extLst>
              <a:ext uri="{FF2B5EF4-FFF2-40B4-BE49-F238E27FC236}">
                <a16:creationId xmlns:a16="http://schemas.microsoft.com/office/drawing/2014/main" id="{BEBFE891-863C-AD79-5564-1146EF180647}"/>
              </a:ext>
            </a:extLst>
          </p:cNvPr>
          <p:cNvPicPr>
            <a:picLocks noChangeAspect="1"/>
          </p:cNvPicPr>
          <p:nvPr/>
        </p:nvPicPr>
        <p:blipFill>
          <a:blip r:embed="rId3"/>
          <a:stretch>
            <a:fillRect/>
          </a:stretch>
        </p:blipFill>
        <p:spPr>
          <a:xfrm>
            <a:off x="865358" y="1168070"/>
            <a:ext cx="657339" cy="657339"/>
          </a:xfrm>
          <a:prstGeom prst="rect">
            <a:avLst/>
          </a:prstGeom>
        </p:spPr>
      </p:pic>
      <p:pic>
        <p:nvPicPr>
          <p:cNvPr id="6" name="Imagen 5">
            <a:extLst>
              <a:ext uri="{FF2B5EF4-FFF2-40B4-BE49-F238E27FC236}">
                <a16:creationId xmlns:a16="http://schemas.microsoft.com/office/drawing/2014/main" id="{CF26700A-6E00-B3ED-3725-8B2A47FAFFA8}"/>
              </a:ext>
            </a:extLst>
          </p:cNvPr>
          <p:cNvPicPr>
            <a:picLocks noChangeAspect="1"/>
          </p:cNvPicPr>
          <p:nvPr/>
        </p:nvPicPr>
        <p:blipFill>
          <a:blip r:embed="rId4"/>
          <a:stretch>
            <a:fillRect/>
          </a:stretch>
        </p:blipFill>
        <p:spPr>
          <a:xfrm>
            <a:off x="7639822" y="981493"/>
            <a:ext cx="657339" cy="657339"/>
          </a:xfrm>
          <a:prstGeom prst="rect">
            <a:avLst/>
          </a:prstGeom>
        </p:spPr>
      </p:pic>
      <p:pic>
        <p:nvPicPr>
          <p:cNvPr id="7" name="Imagen 6">
            <a:extLst>
              <a:ext uri="{FF2B5EF4-FFF2-40B4-BE49-F238E27FC236}">
                <a16:creationId xmlns:a16="http://schemas.microsoft.com/office/drawing/2014/main" id="{9981C6DB-FFCB-17BA-B3B8-CC928821C5C2}"/>
              </a:ext>
            </a:extLst>
          </p:cNvPr>
          <p:cNvPicPr>
            <a:picLocks noChangeAspect="1"/>
          </p:cNvPicPr>
          <p:nvPr/>
        </p:nvPicPr>
        <p:blipFill>
          <a:blip r:embed="rId5"/>
          <a:stretch>
            <a:fillRect/>
          </a:stretch>
        </p:blipFill>
        <p:spPr>
          <a:xfrm>
            <a:off x="865358" y="2643758"/>
            <a:ext cx="657339" cy="657339"/>
          </a:xfrm>
          <a:prstGeom prst="rect">
            <a:avLst/>
          </a:prstGeom>
        </p:spPr>
      </p:pic>
      <p:pic>
        <p:nvPicPr>
          <p:cNvPr id="8" name="Imagen 7">
            <a:extLst>
              <a:ext uri="{FF2B5EF4-FFF2-40B4-BE49-F238E27FC236}">
                <a16:creationId xmlns:a16="http://schemas.microsoft.com/office/drawing/2014/main" id="{6F52D060-A595-501B-FBC6-BCC002C7B1F0}"/>
              </a:ext>
            </a:extLst>
          </p:cNvPr>
          <p:cNvPicPr>
            <a:picLocks noChangeAspect="1"/>
          </p:cNvPicPr>
          <p:nvPr/>
        </p:nvPicPr>
        <p:blipFill>
          <a:blip r:embed="rId6"/>
          <a:srcRect l="28738" t="18915" r="30312"/>
          <a:stretch/>
        </p:blipFill>
        <p:spPr>
          <a:xfrm>
            <a:off x="2139725" y="1110335"/>
            <a:ext cx="4864550" cy="3660322"/>
          </a:xfrm>
          <a:prstGeom prst="rect">
            <a:avLst/>
          </a:prstGeom>
        </p:spPr>
      </p:pic>
      <p:pic>
        <p:nvPicPr>
          <p:cNvPr id="9" name="Imagen 8">
            <a:extLst>
              <a:ext uri="{FF2B5EF4-FFF2-40B4-BE49-F238E27FC236}">
                <a16:creationId xmlns:a16="http://schemas.microsoft.com/office/drawing/2014/main" id="{8D96B59B-717B-61A8-6CB4-178BFDBB2C11}"/>
              </a:ext>
            </a:extLst>
          </p:cNvPr>
          <p:cNvPicPr>
            <a:picLocks noChangeAspect="1"/>
          </p:cNvPicPr>
          <p:nvPr/>
        </p:nvPicPr>
        <p:blipFill>
          <a:blip r:embed="rId4"/>
          <a:stretch>
            <a:fillRect/>
          </a:stretch>
        </p:blipFill>
        <p:spPr>
          <a:xfrm>
            <a:off x="7665735" y="2715766"/>
            <a:ext cx="657339" cy="657339"/>
          </a:xfrm>
          <a:prstGeom prst="rect">
            <a:avLst/>
          </a:prstGeom>
        </p:spPr>
      </p:pic>
      <p:sp>
        <p:nvSpPr>
          <p:cNvPr id="10" name="TextBox 19">
            <a:extLst>
              <a:ext uri="{FF2B5EF4-FFF2-40B4-BE49-F238E27FC236}">
                <a16:creationId xmlns:a16="http://schemas.microsoft.com/office/drawing/2014/main" id="{DFBD5475-3AB4-247B-D2CB-ACB30E041C80}"/>
              </a:ext>
            </a:extLst>
          </p:cNvPr>
          <p:cNvSpPr txBox="1"/>
          <p:nvPr/>
        </p:nvSpPr>
        <p:spPr>
          <a:xfrm>
            <a:off x="7199576" y="1719012"/>
            <a:ext cx="1764912" cy="577722"/>
          </a:xfrm>
          <a:prstGeom prst="rect">
            <a:avLst/>
          </a:prstGeom>
        </p:spPr>
        <p:txBody>
          <a:bodyPr wrap="square" lIns="0" tIns="0" rIns="0" bIns="0" rtlCol="0" anchor="t">
            <a:spAutoFit/>
          </a:bodyPr>
          <a:lstStyle/>
          <a:p>
            <a:pPr algn="ctr">
              <a:lnSpc>
                <a:spcPts val="2260"/>
              </a:lnSpc>
            </a:pPr>
            <a:r>
              <a:rPr lang="es-ES_tradnl" sz="1600" b="1" spc="15" dirty="0">
                <a:solidFill>
                  <a:srgbClr val="595959"/>
                </a:solidFill>
                <a:latin typeface="Poppins"/>
                <a:cs typeface="Poppins"/>
              </a:rPr>
              <a:t>Asunto/ objetivo</a:t>
            </a:r>
            <a:endParaRPr lang="es-ES_tradnl" sz="1600" spc="15" dirty="0">
              <a:solidFill>
                <a:srgbClr val="595959"/>
              </a:solidFill>
              <a:latin typeface="Poppins"/>
              <a:cs typeface="Poppins"/>
            </a:endParaRPr>
          </a:p>
        </p:txBody>
      </p:sp>
      <p:cxnSp>
        <p:nvCxnSpPr>
          <p:cNvPr id="12" name="Conector recto 11">
            <a:extLst>
              <a:ext uri="{FF2B5EF4-FFF2-40B4-BE49-F238E27FC236}">
                <a16:creationId xmlns:a16="http://schemas.microsoft.com/office/drawing/2014/main" id="{217F9D03-94EB-FE9F-05A3-A7A657850BBB}"/>
              </a:ext>
            </a:extLst>
          </p:cNvPr>
          <p:cNvCxnSpPr/>
          <p:nvPr/>
        </p:nvCxnSpPr>
        <p:spPr>
          <a:xfrm>
            <a:off x="3041576" y="932556"/>
            <a:ext cx="2736304" cy="0"/>
          </a:xfrm>
          <a:prstGeom prst="line">
            <a:avLst/>
          </a:prstGeom>
          <a:ln w="28575" cmpd="sng">
            <a:solidFill>
              <a:srgbClr val="019EE2"/>
            </a:solidFill>
          </a:ln>
          <a:effectLst/>
        </p:spPr>
        <p:style>
          <a:lnRef idx="2">
            <a:schemeClr val="accent1"/>
          </a:lnRef>
          <a:fillRef idx="0">
            <a:schemeClr val="accent1"/>
          </a:fillRef>
          <a:effectRef idx="1">
            <a:schemeClr val="accent1"/>
          </a:effectRef>
          <a:fontRef idx="minor">
            <a:schemeClr val="tx1"/>
          </a:fontRef>
        </p:style>
      </p:cxnSp>
      <p:cxnSp>
        <p:nvCxnSpPr>
          <p:cNvPr id="13" name="Conector recto de flecha 12">
            <a:extLst>
              <a:ext uri="{FF2B5EF4-FFF2-40B4-BE49-F238E27FC236}">
                <a16:creationId xmlns:a16="http://schemas.microsoft.com/office/drawing/2014/main" id="{BA95B4F5-E806-C275-817B-D069D1C40882}"/>
              </a:ext>
            </a:extLst>
          </p:cNvPr>
          <p:cNvCxnSpPr>
            <a:cxnSpLocks/>
            <a:stCxn id="5" idx="3"/>
          </p:cNvCxnSpPr>
          <p:nvPr/>
        </p:nvCxnSpPr>
        <p:spPr>
          <a:xfrm>
            <a:off x="1522697" y="1496740"/>
            <a:ext cx="817055" cy="0"/>
          </a:xfrm>
          <a:prstGeom prst="straightConnector1">
            <a:avLst/>
          </a:prstGeom>
          <a:ln w="38100">
            <a:solidFill>
              <a:srgbClr val="38C9ED"/>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a:extLst>
              <a:ext uri="{FF2B5EF4-FFF2-40B4-BE49-F238E27FC236}">
                <a16:creationId xmlns:a16="http://schemas.microsoft.com/office/drawing/2014/main" id="{40B24891-F09B-705A-2A92-BAB39953CB9E}"/>
              </a:ext>
            </a:extLst>
          </p:cNvPr>
          <p:cNvCxnSpPr>
            <a:cxnSpLocks/>
            <a:stCxn id="6" idx="1"/>
          </p:cNvCxnSpPr>
          <p:nvPr/>
        </p:nvCxnSpPr>
        <p:spPr>
          <a:xfrm flipH="1" flipV="1">
            <a:off x="5777880" y="1300716"/>
            <a:ext cx="1861942" cy="9447"/>
          </a:xfrm>
          <a:prstGeom prst="straightConnector1">
            <a:avLst/>
          </a:prstGeom>
          <a:ln w="38100">
            <a:solidFill>
              <a:srgbClr val="38C9ED"/>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a:extLst>
              <a:ext uri="{FF2B5EF4-FFF2-40B4-BE49-F238E27FC236}">
                <a16:creationId xmlns:a16="http://schemas.microsoft.com/office/drawing/2014/main" id="{F7A83C39-BDA9-DBA4-3F35-D496E7528673}"/>
              </a:ext>
            </a:extLst>
          </p:cNvPr>
          <p:cNvCxnSpPr>
            <a:cxnSpLocks/>
            <a:stCxn id="6" idx="1"/>
          </p:cNvCxnSpPr>
          <p:nvPr/>
        </p:nvCxnSpPr>
        <p:spPr>
          <a:xfrm flipH="1">
            <a:off x="4409728" y="1310163"/>
            <a:ext cx="3230094" cy="874613"/>
          </a:xfrm>
          <a:prstGeom prst="straightConnector1">
            <a:avLst/>
          </a:prstGeom>
          <a:ln w="38100">
            <a:solidFill>
              <a:srgbClr val="38C9ED"/>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ector recto de flecha 15">
            <a:extLst>
              <a:ext uri="{FF2B5EF4-FFF2-40B4-BE49-F238E27FC236}">
                <a16:creationId xmlns:a16="http://schemas.microsoft.com/office/drawing/2014/main" id="{546928C0-080B-8AC0-6BE9-5A7818EB964D}"/>
              </a:ext>
            </a:extLst>
          </p:cNvPr>
          <p:cNvCxnSpPr>
            <a:cxnSpLocks/>
            <a:stCxn id="9" idx="1"/>
          </p:cNvCxnSpPr>
          <p:nvPr/>
        </p:nvCxnSpPr>
        <p:spPr>
          <a:xfrm flipH="1" flipV="1">
            <a:off x="5868144" y="2853441"/>
            <a:ext cx="1797591" cy="190995"/>
          </a:xfrm>
          <a:prstGeom prst="straightConnector1">
            <a:avLst/>
          </a:prstGeom>
          <a:ln w="38100">
            <a:solidFill>
              <a:srgbClr val="38C9ED"/>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a:extLst>
              <a:ext uri="{FF2B5EF4-FFF2-40B4-BE49-F238E27FC236}">
                <a16:creationId xmlns:a16="http://schemas.microsoft.com/office/drawing/2014/main" id="{39116B85-95BD-5A65-B305-912F10586E59}"/>
              </a:ext>
            </a:extLst>
          </p:cNvPr>
          <p:cNvCxnSpPr>
            <a:cxnSpLocks/>
          </p:cNvCxnSpPr>
          <p:nvPr/>
        </p:nvCxnSpPr>
        <p:spPr>
          <a:xfrm>
            <a:off x="1522697" y="2948630"/>
            <a:ext cx="1518879" cy="273781"/>
          </a:xfrm>
          <a:prstGeom prst="straightConnector1">
            <a:avLst/>
          </a:prstGeom>
          <a:ln w="38100">
            <a:solidFill>
              <a:srgbClr val="38C9ED"/>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de flecha 17">
            <a:extLst>
              <a:ext uri="{FF2B5EF4-FFF2-40B4-BE49-F238E27FC236}">
                <a16:creationId xmlns:a16="http://schemas.microsoft.com/office/drawing/2014/main" id="{A2C8A2A8-C57F-4F8E-925F-E90DC8EB6251}"/>
              </a:ext>
            </a:extLst>
          </p:cNvPr>
          <p:cNvCxnSpPr>
            <a:cxnSpLocks/>
          </p:cNvCxnSpPr>
          <p:nvPr/>
        </p:nvCxnSpPr>
        <p:spPr>
          <a:xfrm>
            <a:off x="1522697" y="2939909"/>
            <a:ext cx="3607111" cy="1010735"/>
          </a:xfrm>
          <a:prstGeom prst="straightConnector1">
            <a:avLst/>
          </a:prstGeom>
          <a:ln w="38100">
            <a:solidFill>
              <a:srgbClr val="38C9ED"/>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6">
            <a:extLst>
              <a:ext uri="{FF2B5EF4-FFF2-40B4-BE49-F238E27FC236}">
                <a16:creationId xmlns:a16="http://schemas.microsoft.com/office/drawing/2014/main" id="{880A8D02-38DD-B549-A737-7D0F83F7A68F}"/>
              </a:ext>
            </a:extLst>
          </p:cNvPr>
          <p:cNvSpPr txBox="1">
            <a:spLocks noChangeAspect="1"/>
          </p:cNvSpPr>
          <p:nvPr/>
        </p:nvSpPr>
        <p:spPr>
          <a:xfrm>
            <a:off x="2051720" y="186621"/>
            <a:ext cx="4572000" cy="677108"/>
          </a:xfrm>
          <a:prstGeom prst="rect">
            <a:avLst/>
          </a:prstGeom>
        </p:spPr>
        <p:txBody>
          <a:bodyPr wrap="square" lIns="0" tIns="0" rIns="0" bIns="0" rtlCol="0" anchor="t">
            <a:spAutoFit/>
          </a:bodyPr>
          <a:lstStyle/>
          <a:p>
            <a:pPr algn="ctr"/>
            <a:r>
              <a:rPr lang="es-ES_tradnl" sz="2400" b="1" i="1" err="1">
                <a:solidFill>
                  <a:srgbClr val="019EE2"/>
                </a:solidFill>
                <a:latin typeface="Poppins"/>
                <a:cs typeface="Poppins"/>
              </a:rPr>
              <a:t>Phishing</a:t>
            </a:r>
            <a:endParaRPr lang="es-ES_tradnl" sz="2400" b="1" i="1">
              <a:solidFill>
                <a:srgbClr val="019EE2"/>
              </a:solidFill>
              <a:latin typeface="Poppins"/>
              <a:cs typeface="Poppins"/>
            </a:endParaRPr>
          </a:p>
          <a:p>
            <a:pPr algn="ctr"/>
            <a:r>
              <a:rPr lang="es-ES_tradnl" sz="2000" b="1" i="1">
                <a:solidFill>
                  <a:srgbClr val="019EE2"/>
                </a:solidFill>
                <a:latin typeface="Poppins"/>
                <a:cs typeface="Poppins"/>
              </a:rPr>
              <a:t>Como detectarlo</a:t>
            </a:r>
          </a:p>
        </p:txBody>
      </p:sp>
    </p:spTree>
    <p:extLst>
      <p:ext uri="{BB962C8B-B14F-4D97-AF65-F5344CB8AC3E}">
        <p14:creationId xmlns:p14="http://schemas.microsoft.com/office/powerpoint/2010/main" val="199676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n 27">
            <a:extLst>
              <a:ext uri="{FF2B5EF4-FFF2-40B4-BE49-F238E27FC236}">
                <a16:creationId xmlns:a16="http://schemas.microsoft.com/office/drawing/2014/main" id="{0AD636FD-A939-1F40-B933-427D06AD43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04" y="875942"/>
            <a:ext cx="5486400" cy="3721100"/>
          </a:xfrm>
          <a:prstGeom prst="rect">
            <a:avLst/>
          </a:prstGeom>
        </p:spPr>
      </p:pic>
      <p:sp>
        <p:nvSpPr>
          <p:cNvPr id="2" name="Rectángulo: esquinas redondeadas 1">
            <a:extLst>
              <a:ext uri="{FF2B5EF4-FFF2-40B4-BE49-F238E27FC236}">
                <a16:creationId xmlns:a16="http://schemas.microsoft.com/office/drawing/2014/main" id="{F5F31B01-DADD-2C58-8299-B8B17596E054}"/>
              </a:ext>
            </a:extLst>
          </p:cNvPr>
          <p:cNvSpPr/>
          <p:nvPr/>
        </p:nvSpPr>
        <p:spPr>
          <a:xfrm>
            <a:off x="588361" y="928530"/>
            <a:ext cx="4697766" cy="576064"/>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esquinas redondeadas 3">
            <a:extLst>
              <a:ext uri="{FF2B5EF4-FFF2-40B4-BE49-F238E27FC236}">
                <a16:creationId xmlns:a16="http://schemas.microsoft.com/office/drawing/2014/main" id="{A0D0214E-22E4-1F0E-FBD7-135E2CCB027B}"/>
              </a:ext>
            </a:extLst>
          </p:cNvPr>
          <p:cNvSpPr/>
          <p:nvPr/>
        </p:nvSpPr>
        <p:spPr>
          <a:xfrm>
            <a:off x="624548" y="3005445"/>
            <a:ext cx="3906688" cy="576065"/>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esquinas redondeadas 4">
            <a:extLst>
              <a:ext uri="{FF2B5EF4-FFF2-40B4-BE49-F238E27FC236}">
                <a16:creationId xmlns:a16="http://schemas.microsoft.com/office/drawing/2014/main" id="{915A50B5-637E-46C8-75EA-BBAA43ADD8CA}"/>
              </a:ext>
            </a:extLst>
          </p:cNvPr>
          <p:cNvSpPr/>
          <p:nvPr/>
        </p:nvSpPr>
        <p:spPr>
          <a:xfrm>
            <a:off x="730261" y="2209332"/>
            <a:ext cx="2642917" cy="218402"/>
          </a:xfrm>
          <a:prstGeom prst="roundRect">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a:extLst>
              <a:ext uri="{FF2B5EF4-FFF2-40B4-BE49-F238E27FC236}">
                <a16:creationId xmlns:a16="http://schemas.microsoft.com/office/drawing/2014/main" id="{0AAB6EB1-8EE1-40EA-7DC0-476FE7AF0CE6}"/>
              </a:ext>
            </a:extLst>
          </p:cNvPr>
          <p:cNvPicPr>
            <a:picLocks noChangeAspect="1"/>
          </p:cNvPicPr>
          <p:nvPr/>
        </p:nvPicPr>
        <p:blipFill>
          <a:blip r:embed="rId4"/>
          <a:stretch>
            <a:fillRect/>
          </a:stretch>
        </p:blipFill>
        <p:spPr>
          <a:xfrm>
            <a:off x="6060894" y="934060"/>
            <a:ext cx="657339" cy="657339"/>
          </a:xfrm>
          <a:prstGeom prst="rect">
            <a:avLst/>
          </a:prstGeom>
        </p:spPr>
      </p:pic>
      <p:sp>
        <p:nvSpPr>
          <p:cNvPr id="9" name="TextBox 13">
            <a:extLst>
              <a:ext uri="{FF2B5EF4-FFF2-40B4-BE49-F238E27FC236}">
                <a16:creationId xmlns:a16="http://schemas.microsoft.com/office/drawing/2014/main" id="{4CF89FE0-E79D-3949-DA4B-EF600517A5F3}"/>
              </a:ext>
            </a:extLst>
          </p:cNvPr>
          <p:cNvSpPr txBox="1"/>
          <p:nvPr/>
        </p:nvSpPr>
        <p:spPr>
          <a:xfrm>
            <a:off x="5508104" y="1101384"/>
            <a:ext cx="2902968" cy="2196114"/>
          </a:xfrm>
          <a:prstGeom prst="rect">
            <a:avLst/>
          </a:prstGeom>
        </p:spPr>
        <p:txBody>
          <a:bodyPr wrap="square" lIns="0" tIns="0" rIns="0" bIns="0" rtlCol="0" anchor="t">
            <a:spAutoFit/>
          </a:bodyPr>
          <a:lstStyle/>
          <a:p>
            <a:pPr algn="ctr">
              <a:lnSpc>
                <a:spcPts val="2260"/>
              </a:lnSpc>
            </a:pPr>
            <a:r>
              <a:rPr lang="es-ES_tradnl" sz="1800" b="1" spc="15">
                <a:solidFill>
                  <a:srgbClr val="595959"/>
                </a:solidFill>
                <a:latin typeface="Poppins"/>
                <a:cs typeface="Poppins"/>
              </a:rPr>
              <a:t>                         Remitente</a:t>
            </a:r>
          </a:p>
          <a:p>
            <a:pPr algn="ctr">
              <a:lnSpc>
                <a:spcPts val="2260"/>
              </a:lnSpc>
            </a:pPr>
            <a:endParaRPr lang="es-ES_tradnl" sz="1800" b="1" spc="15">
              <a:solidFill>
                <a:srgbClr val="595959"/>
              </a:solidFill>
              <a:latin typeface="Poppins"/>
              <a:cs typeface="Poppins"/>
            </a:endParaRPr>
          </a:p>
          <a:p>
            <a:pPr marL="285750" indent="-285750">
              <a:buFontTx/>
              <a:buChar char="-"/>
            </a:pPr>
            <a:r>
              <a:rPr lang="es-ES_tradnl" sz="1400" spc="15">
                <a:solidFill>
                  <a:srgbClr val="595959"/>
                </a:solidFill>
                <a:latin typeface="Poppins"/>
                <a:cs typeface="Poppins"/>
              </a:rPr>
              <a:t>La dirección origen del correo nos da pistas.</a:t>
            </a:r>
          </a:p>
          <a:p>
            <a:pPr marL="285750" indent="-285750">
              <a:lnSpc>
                <a:spcPts val="2260"/>
              </a:lnSpc>
              <a:buFontTx/>
              <a:buChar char="-"/>
            </a:pPr>
            <a:r>
              <a:rPr lang="es-ES_tradnl" sz="1400" spc="15">
                <a:solidFill>
                  <a:srgbClr val="595959"/>
                </a:solidFill>
                <a:latin typeface="Poppins"/>
                <a:cs typeface="Poppins"/>
              </a:rPr>
              <a:t>La dirección del enlace también.</a:t>
            </a:r>
          </a:p>
          <a:p>
            <a:pPr algn="ctr">
              <a:lnSpc>
                <a:spcPts val="2260"/>
              </a:lnSpc>
            </a:pPr>
            <a:endParaRPr lang="es-ES_tradnl" sz="1800" b="1" spc="15">
              <a:solidFill>
                <a:srgbClr val="595959"/>
              </a:solidFill>
              <a:latin typeface="Poppins"/>
              <a:cs typeface="Poppins"/>
            </a:endParaRPr>
          </a:p>
          <a:p>
            <a:pPr algn="ctr">
              <a:lnSpc>
                <a:spcPts val="2260"/>
              </a:lnSpc>
            </a:pPr>
            <a:endParaRPr lang="es-ES_tradnl" sz="1800" spc="15">
              <a:solidFill>
                <a:srgbClr val="595959"/>
              </a:solidFill>
              <a:latin typeface="Poppins"/>
              <a:cs typeface="Poppins"/>
            </a:endParaRPr>
          </a:p>
        </p:txBody>
      </p:sp>
      <p:cxnSp>
        <p:nvCxnSpPr>
          <p:cNvPr id="11" name="Conector recto de flecha 10">
            <a:extLst>
              <a:ext uri="{FF2B5EF4-FFF2-40B4-BE49-F238E27FC236}">
                <a16:creationId xmlns:a16="http://schemas.microsoft.com/office/drawing/2014/main" id="{8B966BA1-1E91-47C7-8B2D-740A539D789C}"/>
              </a:ext>
            </a:extLst>
          </p:cNvPr>
          <p:cNvCxnSpPr>
            <a:cxnSpLocks/>
            <a:endCxn id="2" idx="3"/>
          </p:cNvCxnSpPr>
          <p:nvPr/>
        </p:nvCxnSpPr>
        <p:spPr>
          <a:xfrm flipH="1" flipV="1">
            <a:off x="5286127" y="1216562"/>
            <a:ext cx="766984" cy="18832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Imagen 11">
            <a:extLst>
              <a:ext uri="{FF2B5EF4-FFF2-40B4-BE49-F238E27FC236}">
                <a16:creationId xmlns:a16="http://schemas.microsoft.com/office/drawing/2014/main" id="{4525B7F3-E99D-0CB5-418D-300C7DF816CA}"/>
              </a:ext>
            </a:extLst>
          </p:cNvPr>
          <p:cNvPicPr>
            <a:picLocks noChangeAspect="1"/>
          </p:cNvPicPr>
          <p:nvPr/>
        </p:nvPicPr>
        <p:blipFill>
          <a:blip r:embed="rId5"/>
          <a:stretch>
            <a:fillRect/>
          </a:stretch>
        </p:blipFill>
        <p:spPr>
          <a:xfrm>
            <a:off x="5797168" y="2911910"/>
            <a:ext cx="657339" cy="657339"/>
          </a:xfrm>
          <a:prstGeom prst="rect">
            <a:avLst/>
          </a:prstGeom>
        </p:spPr>
      </p:pic>
      <p:sp>
        <p:nvSpPr>
          <p:cNvPr id="13" name="TextBox 19">
            <a:extLst>
              <a:ext uri="{FF2B5EF4-FFF2-40B4-BE49-F238E27FC236}">
                <a16:creationId xmlns:a16="http://schemas.microsoft.com/office/drawing/2014/main" id="{ECB1E3F7-3DA4-8184-4E27-35406887EF17}"/>
              </a:ext>
            </a:extLst>
          </p:cNvPr>
          <p:cNvSpPr txBox="1"/>
          <p:nvPr/>
        </p:nvSpPr>
        <p:spPr>
          <a:xfrm>
            <a:off x="6514652" y="3097657"/>
            <a:ext cx="2088232" cy="285847"/>
          </a:xfrm>
          <a:prstGeom prst="rect">
            <a:avLst/>
          </a:prstGeom>
        </p:spPr>
        <p:txBody>
          <a:bodyPr wrap="square" lIns="0" tIns="0" rIns="0" bIns="0" rtlCol="0" anchor="t">
            <a:spAutoFit/>
          </a:bodyPr>
          <a:lstStyle/>
          <a:p>
            <a:pPr algn="ctr">
              <a:lnSpc>
                <a:spcPts val="2260"/>
              </a:lnSpc>
            </a:pPr>
            <a:r>
              <a:rPr lang="es-ES_tradnl" sz="1800" b="1" spc="15">
                <a:solidFill>
                  <a:srgbClr val="595959"/>
                </a:solidFill>
                <a:latin typeface="Poppins"/>
                <a:cs typeface="Poppins"/>
              </a:rPr>
              <a:t>Asunto/ objetivo</a:t>
            </a:r>
            <a:endParaRPr lang="es-ES_tradnl" sz="1100" spc="15">
              <a:solidFill>
                <a:srgbClr val="595959"/>
              </a:solidFill>
              <a:latin typeface="Poppins"/>
              <a:cs typeface="Poppins"/>
            </a:endParaRPr>
          </a:p>
        </p:txBody>
      </p:sp>
      <p:pic>
        <p:nvPicPr>
          <p:cNvPr id="14" name="Imagen 13">
            <a:extLst>
              <a:ext uri="{FF2B5EF4-FFF2-40B4-BE49-F238E27FC236}">
                <a16:creationId xmlns:a16="http://schemas.microsoft.com/office/drawing/2014/main" id="{568F6D66-38F9-47BE-9DA9-612403E644C9}"/>
              </a:ext>
            </a:extLst>
          </p:cNvPr>
          <p:cNvPicPr>
            <a:picLocks noChangeAspect="1"/>
          </p:cNvPicPr>
          <p:nvPr/>
        </p:nvPicPr>
        <p:blipFill>
          <a:blip r:embed="rId6"/>
          <a:stretch>
            <a:fillRect/>
          </a:stretch>
        </p:blipFill>
        <p:spPr>
          <a:xfrm>
            <a:off x="5772222" y="3752911"/>
            <a:ext cx="657339" cy="657339"/>
          </a:xfrm>
          <a:prstGeom prst="rect">
            <a:avLst/>
          </a:prstGeom>
        </p:spPr>
      </p:pic>
      <p:sp>
        <p:nvSpPr>
          <p:cNvPr id="15" name="TextBox 7">
            <a:extLst>
              <a:ext uri="{FF2B5EF4-FFF2-40B4-BE49-F238E27FC236}">
                <a16:creationId xmlns:a16="http://schemas.microsoft.com/office/drawing/2014/main" id="{2A8948D6-4F0D-35E1-B117-0343EACA459F}"/>
              </a:ext>
            </a:extLst>
          </p:cNvPr>
          <p:cNvSpPr txBox="1"/>
          <p:nvPr/>
        </p:nvSpPr>
        <p:spPr>
          <a:xfrm>
            <a:off x="6467923" y="3957174"/>
            <a:ext cx="2665933" cy="290464"/>
          </a:xfrm>
          <a:prstGeom prst="rect">
            <a:avLst/>
          </a:prstGeom>
        </p:spPr>
        <p:txBody>
          <a:bodyPr wrap="square" lIns="0" tIns="0" rIns="0" bIns="0" rtlCol="0" anchor="t">
            <a:spAutoFit/>
          </a:bodyPr>
          <a:lstStyle/>
          <a:p>
            <a:pPr algn="ctr">
              <a:lnSpc>
                <a:spcPts val="2260"/>
              </a:lnSpc>
            </a:pPr>
            <a:r>
              <a:rPr lang="es-ES_tradnl" sz="1800" b="1" spc="15">
                <a:solidFill>
                  <a:srgbClr val="595959"/>
                </a:solidFill>
                <a:latin typeface="Poppins"/>
                <a:cs typeface="Poppins"/>
              </a:rPr>
              <a:t>Enlaces/doc. adjuntos</a:t>
            </a:r>
            <a:endParaRPr lang="es-ES_tradnl" sz="1800" spc="15">
              <a:solidFill>
                <a:srgbClr val="595959"/>
              </a:solidFill>
              <a:latin typeface="Poppins"/>
              <a:cs typeface="Poppins"/>
            </a:endParaRPr>
          </a:p>
        </p:txBody>
      </p:sp>
      <p:cxnSp>
        <p:nvCxnSpPr>
          <p:cNvPr id="16" name="Conector recto de flecha 15">
            <a:extLst>
              <a:ext uri="{FF2B5EF4-FFF2-40B4-BE49-F238E27FC236}">
                <a16:creationId xmlns:a16="http://schemas.microsoft.com/office/drawing/2014/main" id="{55DD39BB-8434-796F-C955-3DBF86AF28CF}"/>
              </a:ext>
            </a:extLst>
          </p:cNvPr>
          <p:cNvCxnSpPr>
            <a:cxnSpLocks/>
            <a:stCxn id="22" idx="2"/>
            <a:endCxn id="5" idx="3"/>
          </p:cNvCxnSpPr>
          <p:nvPr/>
        </p:nvCxnSpPr>
        <p:spPr>
          <a:xfrm flipH="1" flipV="1">
            <a:off x="3373178" y="2318533"/>
            <a:ext cx="2399044" cy="922046"/>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a:extLst>
              <a:ext uri="{FF2B5EF4-FFF2-40B4-BE49-F238E27FC236}">
                <a16:creationId xmlns:a16="http://schemas.microsoft.com/office/drawing/2014/main" id="{710D07DF-8BD6-6A80-230B-58ADE07C5284}"/>
              </a:ext>
            </a:extLst>
          </p:cNvPr>
          <p:cNvCxnSpPr>
            <a:cxnSpLocks/>
            <a:stCxn id="23" idx="2"/>
          </p:cNvCxnSpPr>
          <p:nvPr/>
        </p:nvCxnSpPr>
        <p:spPr>
          <a:xfrm flipH="1" flipV="1">
            <a:off x="4556183" y="3458940"/>
            <a:ext cx="1208254" cy="641158"/>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1" name="Elipse 20">
            <a:extLst>
              <a:ext uri="{FF2B5EF4-FFF2-40B4-BE49-F238E27FC236}">
                <a16:creationId xmlns:a16="http://schemas.microsoft.com/office/drawing/2014/main" id="{0DB49817-668C-6A0A-9910-F89031672B90}"/>
              </a:ext>
            </a:extLst>
          </p:cNvPr>
          <p:cNvSpPr/>
          <p:nvPr/>
        </p:nvSpPr>
        <p:spPr>
          <a:xfrm>
            <a:off x="6053110" y="939943"/>
            <a:ext cx="672908" cy="65734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Elipse 21">
            <a:extLst>
              <a:ext uri="{FF2B5EF4-FFF2-40B4-BE49-F238E27FC236}">
                <a16:creationId xmlns:a16="http://schemas.microsoft.com/office/drawing/2014/main" id="{9C2FC327-F07D-AFC0-5718-68AA5874DFF4}"/>
              </a:ext>
            </a:extLst>
          </p:cNvPr>
          <p:cNvSpPr/>
          <p:nvPr/>
        </p:nvSpPr>
        <p:spPr>
          <a:xfrm>
            <a:off x="5772222" y="2911909"/>
            <a:ext cx="682285" cy="657340"/>
          </a:xfrm>
          <a:prstGeom prst="ellipse">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Elipse 22">
            <a:extLst>
              <a:ext uri="{FF2B5EF4-FFF2-40B4-BE49-F238E27FC236}">
                <a16:creationId xmlns:a16="http://schemas.microsoft.com/office/drawing/2014/main" id="{B208024C-0A6A-42AE-8559-A15C1DC5A3AE}"/>
              </a:ext>
            </a:extLst>
          </p:cNvPr>
          <p:cNvSpPr/>
          <p:nvPr/>
        </p:nvSpPr>
        <p:spPr>
          <a:xfrm>
            <a:off x="5764437" y="3771428"/>
            <a:ext cx="672908" cy="657340"/>
          </a:xfrm>
          <a:prstGeom prst="ellipse">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TextBox 6">
            <a:extLst>
              <a:ext uri="{FF2B5EF4-FFF2-40B4-BE49-F238E27FC236}">
                <a16:creationId xmlns:a16="http://schemas.microsoft.com/office/drawing/2014/main" id="{639D604A-09AE-A144-A1E2-314AC343ED1C}"/>
              </a:ext>
            </a:extLst>
          </p:cNvPr>
          <p:cNvSpPr txBox="1">
            <a:spLocks noChangeAspect="1"/>
          </p:cNvSpPr>
          <p:nvPr/>
        </p:nvSpPr>
        <p:spPr>
          <a:xfrm>
            <a:off x="2051720" y="186621"/>
            <a:ext cx="4572000" cy="677108"/>
          </a:xfrm>
          <a:prstGeom prst="rect">
            <a:avLst/>
          </a:prstGeom>
        </p:spPr>
        <p:txBody>
          <a:bodyPr wrap="square" lIns="0" tIns="0" rIns="0" bIns="0" rtlCol="0" anchor="t">
            <a:spAutoFit/>
          </a:bodyPr>
          <a:lstStyle/>
          <a:p>
            <a:pPr algn="ctr"/>
            <a:r>
              <a:rPr lang="es-ES_tradnl" sz="2400" b="1" i="1" err="1">
                <a:solidFill>
                  <a:srgbClr val="019EE2"/>
                </a:solidFill>
                <a:latin typeface="Poppins"/>
                <a:cs typeface="Poppins"/>
              </a:rPr>
              <a:t>Phishing</a:t>
            </a:r>
            <a:endParaRPr lang="es-ES_tradnl" sz="2400" b="1" i="1">
              <a:solidFill>
                <a:srgbClr val="019EE2"/>
              </a:solidFill>
              <a:latin typeface="Poppins"/>
              <a:cs typeface="Poppins"/>
            </a:endParaRPr>
          </a:p>
          <a:p>
            <a:pPr algn="ctr"/>
            <a:r>
              <a:rPr lang="es-ES_tradnl" sz="2000" b="1" i="1">
                <a:solidFill>
                  <a:srgbClr val="019EE2"/>
                </a:solidFill>
                <a:latin typeface="Poppins"/>
                <a:cs typeface="Poppins"/>
              </a:rPr>
              <a:t>Ejemplo: AGENCIA TRIBUTARIA</a:t>
            </a:r>
          </a:p>
        </p:txBody>
      </p:sp>
      <p:pic>
        <p:nvPicPr>
          <p:cNvPr id="36" name="Imagen 35">
            <a:extLst>
              <a:ext uri="{FF2B5EF4-FFF2-40B4-BE49-F238E27FC236}">
                <a16:creationId xmlns:a16="http://schemas.microsoft.com/office/drawing/2014/main" id="{5C9135B4-6BC0-7C40-84AF-01098948CD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38250" y="4660260"/>
            <a:ext cx="5065983" cy="323660"/>
          </a:xfrm>
          <a:prstGeom prst="rect">
            <a:avLst/>
          </a:prstGeom>
        </p:spPr>
      </p:pic>
      <p:sp>
        <p:nvSpPr>
          <p:cNvPr id="37" name="Flecha abajo 36">
            <a:extLst>
              <a:ext uri="{FF2B5EF4-FFF2-40B4-BE49-F238E27FC236}">
                <a16:creationId xmlns:a16="http://schemas.microsoft.com/office/drawing/2014/main" id="{0F9482FB-4A5F-0A4B-A23A-AE0A0E863927}"/>
              </a:ext>
            </a:extLst>
          </p:cNvPr>
          <p:cNvSpPr/>
          <p:nvPr/>
        </p:nvSpPr>
        <p:spPr>
          <a:xfrm>
            <a:off x="7486760" y="4280497"/>
            <a:ext cx="144016"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9" grpId="0"/>
      <p:bldP spid="13" grpId="0"/>
      <p:bldP spid="15" grpId="0"/>
      <p:bldP spid="21" grpId="0" animBg="1"/>
      <p:bldP spid="22" grpId="0" animBg="1"/>
      <p:bldP spid="2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927A2F21C761C84A941658C4AD1EC32A" ma:contentTypeVersion="19" ma:contentTypeDescription="Crear nuevo documento." ma:contentTypeScope="" ma:versionID="cdf43cd3e205102cf49300cba7b33a17">
  <xsd:schema xmlns:xsd="http://www.w3.org/2001/XMLSchema" xmlns:xs="http://www.w3.org/2001/XMLSchema" xmlns:p="http://schemas.microsoft.com/office/2006/metadata/properties" xmlns:ns2="d5f543d2-e98f-4bcb-aac4-dbb9963c52ee" xmlns:ns3="edad2d25-cae2-46af-8973-51d41c80e85c" targetNamespace="http://schemas.microsoft.com/office/2006/metadata/properties" ma:root="true" ma:fieldsID="99afa11b19510a7856d3f2bafdee5aee" ns2:_="" ns3:_="">
    <xsd:import namespace="d5f543d2-e98f-4bcb-aac4-dbb9963c52ee"/>
    <xsd:import namespace="edad2d25-cae2-46af-8973-51d41c80e85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f543d2-e98f-4bcb-aac4-dbb9963c52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110d00d6-cce3-4cd4-aed1-a69db362278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dad2d25-cae2-46af-8973-51d41c80e85c" elementFormDefault="qualified">
    <xsd:import namespace="http://schemas.microsoft.com/office/2006/documentManagement/types"/>
    <xsd:import namespace="http://schemas.microsoft.com/office/infopath/2007/PartnerControls"/>
    <xsd:element name="SharedWithUsers" ma:index="1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3a042995-7fc0-4da1-9e05-5cb74a7f4c37}" ma:internalName="TaxCatchAll" ma:showField="CatchAllData" ma:web="edad2d25-cae2-46af-8973-51d41c80e85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dad2d25-cae2-46af-8973-51d41c80e85c" xsi:nil="true"/>
    <lcf76f155ced4ddcb4097134ff3c332f xmlns="d5f543d2-e98f-4bcb-aac4-dbb9963c52ee">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737D613-31F1-4DB8-905B-5F2CCF23E040}"/>
</file>

<file path=customXml/itemProps2.xml><?xml version="1.0" encoding="utf-8"?>
<ds:datastoreItem xmlns:ds="http://schemas.openxmlformats.org/officeDocument/2006/customXml" ds:itemID="{886A9C7A-7E9F-4455-8162-BA01325C2CD1}">
  <ds:schemaRefs>
    <ds:schemaRef ds:uri="http://schemas.microsoft.com/office/2006/metadata/properties"/>
    <ds:schemaRef ds:uri="http://schemas.microsoft.com/office/infopath/2007/PartnerControls"/>
    <ds:schemaRef ds:uri="edad2d25-cae2-46af-8973-51d41c80e85c"/>
    <ds:schemaRef ds:uri="d5f543d2-e98f-4bcb-aac4-dbb9963c52ee"/>
  </ds:schemaRefs>
</ds:datastoreItem>
</file>

<file path=customXml/itemProps3.xml><?xml version="1.0" encoding="utf-8"?>
<ds:datastoreItem xmlns:ds="http://schemas.openxmlformats.org/officeDocument/2006/customXml" ds:itemID="{88328C70-8E90-42ED-AD79-6D622055A0B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10603</TotalTime>
  <Words>8465</Words>
  <Application>Microsoft Office PowerPoint</Application>
  <PresentationFormat>Presentación en pantalla (16:9)</PresentationFormat>
  <Paragraphs>593</Paragraphs>
  <Slides>33</Slides>
  <Notes>33</Notes>
  <HiddenSlides>0</HiddenSlides>
  <MMClips>0</MMClips>
  <ScaleCrop>false</ScaleCrop>
  <HeadingPairs>
    <vt:vector size="6" baseType="variant">
      <vt:variant>
        <vt:lpstr>Fuentes usadas</vt:lpstr>
      </vt:variant>
      <vt:variant>
        <vt:i4>14</vt:i4>
      </vt:variant>
      <vt:variant>
        <vt:lpstr>Tema</vt:lpstr>
      </vt:variant>
      <vt:variant>
        <vt:i4>1</vt:i4>
      </vt:variant>
      <vt:variant>
        <vt:lpstr>Títulos de diapositiva</vt:lpstr>
      </vt:variant>
      <vt:variant>
        <vt:i4>33</vt:i4>
      </vt:variant>
    </vt:vector>
  </HeadingPairs>
  <TitlesOfParts>
    <vt:vector size="48" baseType="lpstr">
      <vt:lpstr>OpenSans-Bold</vt:lpstr>
      <vt:lpstr>Courier New</vt:lpstr>
      <vt:lpstr>Arial</vt:lpstr>
      <vt:lpstr>Calibri</vt:lpstr>
      <vt:lpstr>MajritTxRoman</vt:lpstr>
      <vt:lpstr>Verdana</vt:lpstr>
      <vt:lpstr>open_sansextrabold</vt:lpstr>
      <vt:lpstr>Poppins Bold</vt:lpstr>
      <vt:lpstr>open_sansregular</vt:lpstr>
      <vt:lpstr>inherit</vt:lpstr>
      <vt:lpstr>Quarto-Bold</vt:lpstr>
      <vt:lpstr>OpenSans</vt:lpstr>
      <vt:lpstr>Poppins</vt:lpstr>
      <vt:lpstr>Montserrat</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Auxiliar2</dc:creator>
  <cp:lastModifiedBy>Gema Granadilla García</cp:lastModifiedBy>
  <cp:revision>436</cp:revision>
  <cp:lastPrinted>2019-08-19T10:07:38Z</cp:lastPrinted>
  <dcterms:created xsi:type="dcterms:W3CDTF">2019-11-27T09:13:21Z</dcterms:created>
  <dcterms:modified xsi:type="dcterms:W3CDTF">2025-11-13T13:08:10Z</dcterms:modified>
  <dc:identifier>DADgwswTM5o</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0x010100927A2F21C761C84A941658C4AD1EC32A</vt:lpwstr>
  </property>
  <property fmtid="{D5CDD505-2E9C-101B-9397-08002B2CF9AE}" pid="3" name="MediaServiceImageTags">
    <vt:lpwstr/>
  </property>
</Properties>
</file>