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2" r:id="rId5"/>
  </p:sldMasterIdLst>
  <p:notesMasterIdLst>
    <p:notesMasterId r:id="rId41"/>
  </p:notesMasterIdLst>
  <p:sldIdLst>
    <p:sldId id="272" r:id="rId6"/>
    <p:sldId id="287" r:id="rId7"/>
    <p:sldId id="258" r:id="rId8"/>
    <p:sldId id="273" r:id="rId9"/>
    <p:sldId id="274" r:id="rId10"/>
    <p:sldId id="704" r:id="rId11"/>
    <p:sldId id="288" r:id="rId12"/>
    <p:sldId id="289" r:id="rId13"/>
    <p:sldId id="731" r:id="rId14"/>
    <p:sldId id="291" r:id="rId15"/>
    <p:sldId id="292" r:id="rId16"/>
    <p:sldId id="293" r:id="rId17"/>
    <p:sldId id="294" r:id="rId18"/>
    <p:sldId id="295" r:id="rId19"/>
    <p:sldId id="712" r:id="rId20"/>
    <p:sldId id="705" r:id="rId21"/>
    <p:sldId id="706" r:id="rId22"/>
    <p:sldId id="707" r:id="rId23"/>
    <p:sldId id="708" r:id="rId24"/>
    <p:sldId id="733" r:id="rId25"/>
    <p:sldId id="711" r:id="rId26"/>
    <p:sldId id="710" r:id="rId27"/>
    <p:sldId id="734" r:id="rId28"/>
    <p:sldId id="714" r:id="rId29"/>
    <p:sldId id="715" r:id="rId30"/>
    <p:sldId id="716" r:id="rId31"/>
    <p:sldId id="717" r:id="rId32"/>
    <p:sldId id="723" r:id="rId33"/>
    <p:sldId id="718" r:id="rId34"/>
    <p:sldId id="719" r:id="rId35"/>
    <p:sldId id="720" r:id="rId36"/>
    <p:sldId id="721" r:id="rId37"/>
    <p:sldId id="724" r:id="rId38"/>
    <p:sldId id="722" r:id="rId39"/>
    <p:sldId id="725" r:id="rId40"/>
  </p:sldIdLst>
  <p:sldSz cx="12192000" cy="6858000"/>
  <p:notesSz cx="6858000" cy="9144000"/>
  <p:embeddedFontLst>
    <p:embeddedFont>
      <p:font typeface="Helvetica" panose="020B0604020202020204" pitchFamily="34" charset="0"/>
      <p:regular r:id="rId42"/>
      <p:bold r:id="rId43"/>
      <p:italic r:id="rId44"/>
      <p:boldItalic r:id="rId45"/>
    </p:embeddedFont>
    <p:embeddedFont>
      <p:font typeface="Montserrat Regular" panose="020B0604020202020204" charset="0"/>
      <p:regular r:id="rId46"/>
    </p:embeddedFont>
    <p:embeddedFont>
      <p:font typeface="Open Sans Light" panose="020B0306030504020204" pitchFamily="34" charset="0"/>
      <p:regular r:id="rId47"/>
      <p:italic r:id="rId48"/>
    </p:embeddedFont>
    <p:embeddedFont>
      <p:font typeface="Poppins" panose="00000500000000000000" pitchFamily="2" charset="0"/>
      <p:regular r:id="rId49"/>
      <p:bold r:id="rId50"/>
      <p:italic r:id="rId51"/>
      <p:boldItalic r:id="rId52"/>
    </p:embeddedFont>
    <p:embeddedFont>
      <p:font typeface="Poppins Bold" panose="00000800000000000000" charset="0"/>
      <p:regular r:id="rId53"/>
      <p:bold r:id="rId54"/>
      <p:italic r:id="rId55"/>
      <p:boldItalic r:id="rId56"/>
    </p:embeddedFont>
    <p:embeddedFont>
      <p:font typeface="Quattrocento Sans" panose="020B0502050000020003" pitchFamily="34" charset="0"/>
      <p:regular r:id="rId57"/>
      <p:bold r:id="rId58"/>
      <p:italic r:id="rId59"/>
      <p:boldItalic r:id="rId60"/>
    </p:embeddedFont>
    <p:embeddedFont>
      <p:font typeface="Segoe UI" panose="020B0502040204020203" pitchFamily="3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483">
          <p15:clr>
            <a:srgbClr val="A4A3A4"/>
          </p15:clr>
        </p15:guide>
        <p15:guide id="3" pos="710">
          <p15:clr>
            <a:srgbClr val="A4A3A4"/>
          </p15:clr>
        </p15:guide>
        <p15:guide id="4" pos="7446">
          <p15:clr>
            <a:srgbClr val="A4A3A4"/>
          </p15:clr>
        </p15:guide>
        <p15:guide id="5" pos="234">
          <p15:clr>
            <a:srgbClr val="A4A3A4"/>
          </p15:clr>
        </p15:guide>
        <p15:guide id="6" pos="3999">
          <p15:clr>
            <a:srgbClr val="A4A3A4"/>
          </p15:clr>
        </p15:guide>
        <p15:guide id="7" orient="horz" pos="98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9" roundtripDataSignature="AMtx7mhv2S6Ggwah62n0ssMRQHES/drT1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A3202F-794F-4170-8691-F6452EA25640}" v="2" dt="2026-01-16T19:00:56.4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5331"/>
    <p:restoredTop sz="84183" autoAdjust="0"/>
  </p:normalViewPr>
  <p:slideViewPr>
    <p:cSldViewPr snapToGrid="0">
      <p:cViewPr varScale="1">
        <p:scale>
          <a:sx n="66" d="100"/>
          <a:sy n="66" d="100"/>
        </p:scale>
        <p:origin x="283" y="38"/>
      </p:cViewPr>
      <p:guideLst>
        <p:guide orient="horz" pos="2160"/>
        <p:guide pos="483"/>
        <p:guide pos="710"/>
        <p:guide pos="7446"/>
        <p:guide pos="234"/>
        <p:guide pos="3999"/>
        <p:guide orient="horz" pos="98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7" Type="http://schemas.openxmlformats.org/officeDocument/2006/relationships/slide" Target="slides/slide2.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74"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font" Target="fonts/font20.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customschemas.google.com/relationships/presentationmetadata" Target="metadata"/><Relationship Id="rId8" Type="http://schemas.openxmlformats.org/officeDocument/2006/relationships/slide" Target="slides/slide3.xml"/><Relationship Id="rId51" Type="http://schemas.openxmlformats.org/officeDocument/2006/relationships/font" Target="fonts/font10.fntdata"/><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5.fntdata"/><Relationship Id="rId59" Type="http://schemas.openxmlformats.org/officeDocument/2006/relationships/font" Target="fonts/font18.fntdata"/><Relationship Id="rId20" Type="http://schemas.openxmlformats.org/officeDocument/2006/relationships/slide" Target="slides/slide15.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9.fntdata"/><Relationship Id="rId55" Type="http://schemas.openxmlformats.org/officeDocument/2006/relationships/font" Target="fonts/font14.fntdata"/></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ca-ES" sz="1800" b="1" baseline="0" noProof="0" dirty="0"/>
              <a:t>Edat i sexe de les víctimes dels </a:t>
            </a:r>
            <a:r>
              <a:rPr lang="ca-ES" sz="1800" b="1" baseline="0" noProof="0" dirty="0" err="1"/>
              <a:t>ciberatacs</a:t>
            </a:r>
            <a:endParaRPr lang="ca-ES" sz="1800" b="1" baseline="0" noProof="0" dirty="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ca-ES"/>
        </a:p>
      </c:txPr>
    </c:title>
    <c:autoTitleDeleted val="0"/>
    <c:plotArea>
      <c:layout/>
      <c:barChart>
        <c:barDir val="col"/>
        <c:grouping val="clustered"/>
        <c:varyColors val="0"/>
        <c:ser>
          <c:idx val="0"/>
          <c:order val="0"/>
          <c:tx>
            <c:strRef>
              <c:f>Hoja1!$D$38</c:f>
              <c:strCache>
                <c:ptCount val="1"/>
                <c:pt idx="0">
                  <c:v>Homes</c:v>
                </c:pt>
              </c:strCache>
            </c:strRef>
          </c:tx>
          <c:spPr>
            <a:solidFill>
              <a:schemeClr val="tx2">
                <a:lumMod val="75000"/>
                <a:lumOff val="25000"/>
              </a:schemeClr>
            </a:solidFill>
            <a:ln>
              <a:noFill/>
            </a:ln>
            <a:effectLst/>
          </c:spPr>
          <c:invertIfNegative val="0"/>
          <c:cat>
            <c:strRef>
              <c:f>Hoja1!$C$39:$C$44</c:f>
              <c:strCache>
                <c:ptCount val="6"/>
                <c:pt idx="0">
                  <c:v>Menors d'edat</c:v>
                </c:pt>
                <c:pt idx="1">
                  <c:v>18 - 25</c:v>
                </c:pt>
                <c:pt idx="2">
                  <c:v>26 - 40</c:v>
                </c:pt>
                <c:pt idx="3">
                  <c:v>41 - 50</c:v>
                </c:pt>
                <c:pt idx="4">
                  <c:v>51 - 65</c:v>
                </c:pt>
                <c:pt idx="5">
                  <c:v>Majors 65 anys</c:v>
                </c:pt>
              </c:strCache>
            </c:strRef>
          </c:cat>
          <c:val>
            <c:numRef>
              <c:f>Hoja1!$D$39:$D$44</c:f>
              <c:numCache>
                <c:formatCode>General</c:formatCode>
                <c:ptCount val="6"/>
                <c:pt idx="0">
                  <c:v>2238</c:v>
                </c:pt>
                <c:pt idx="1">
                  <c:v>22286</c:v>
                </c:pt>
                <c:pt idx="2">
                  <c:v>43843</c:v>
                </c:pt>
                <c:pt idx="3">
                  <c:v>38428</c:v>
                </c:pt>
                <c:pt idx="4">
                  <c:v>44921</c:v>
                </c:pt>
                <c:pt idx="5">
                  <c:v>22895</c:v>
                </c:pt>
              </c:numCache>
            </c:numRef>
          </c:val>
          <c:extLst>
            <c:ext xmlns:c16="http://schemas.microsoft.com/office/drawing/2014/chart" uri="{C3380CC4-5D6E-409C-BE32-E72D297353CC}">
              <c16:uniqueId val="{00000000-BC4C-434A-B3DD-A3B1AC38CF96}"/>
            </c:ext>
          </c:extLst>
        </c:ser>
        <c:ser>
          <c:idx val="1"/>
          <c:order val="1"/>
          <c:tx>
            <c:strRef>
              <c:f>Hoja1!$E$38</c:f>
              <c:strCache>
                <c:ptCount val="1"/>
                <c:pt idx="0">
                  <c:v>Dones</c:v>
                </c:pt>
              </c:strCache>
            </c:strRef>
          </c:tx>
          <c:spPr>
            <a:solidFill>
              <a:schemeClr val="accent2">
                <a:lumMod val="40000"/>
                <a:lumOff val="60000"/>
              </a:schemeClr>
            </a:solidFill>
            <a:ln>
              <a:noFill/>
            </a:ln>
            <a:effectLst/>
          </c:spPr>
          <c:invertIfNegative val="0"/>
          <c:cat>
            <c:strRef>
              <c:f>Hoja1!$C$39:$C$44</c:f>
              <c:strCache>
                <c:ptCount val="6"/>
                <c:pt idx="0">
                  <c:v>Menors d'edat</c:v>
                </c:pt>
                <c:pt idx="1">
                  <c:v>18 - 25</c:v>
                </c:pt>
                <c:pt idx="2">
                  <c:v>26 - 40</c:v>
                </c:pt>
                <c:pt idx="3">
                  <c:v>41 - 50</c:v>
                </c:pt>
                <c:pt idx="4">
                  <c:v>51 - 65</c:v>
                </c:pt>
                <c:pt idx="5">
                  <c:v>Majors 65 anys</c:v>
                </c:pt>
              </c:strCache>
            </c:strRef>
          </c:cat>
          <c:val>
            <c:numRef>
              <c:f>Hoja1!$E$39:$E$44</c:f>
              <c:numCache>
                <c:formatCode>General</c:formatCode>
                <c:ptCount val="6"/>
                <c:pt idx="0">
                  <c:v>2651</c:v>
                </c:pt>
                <c:pt idx="1">
                  <c:v>22841</c:v>
                </c:pt>
                <c:pt idx="2">
                  <c:v>48973</c:v>
                </c:pt>
                <c:pt idx="3">
                  <c:v>43382</c:v>
                </c:pt>
                <c:pt idx="4">
                  <c:v>45049</c:v>
                </c:pt>
                <c:pt idx="5">
                  <c:v>16650</c:v>
                </c:pt>
              </c:numCache>
            </c:numRef>
          </c:val>
          <c:extLst>
            <c:ext xmlns:c16="http://schemas.microsoft.com/office/drawing/2014/chart" uri="{C3380CC4-5D6E-409C-BE32-E72D297353CC}">
              <c16:uniqueId val="{00000001-BC4C-434A-B3DD-A3B1AC38CF96}"/>
            </c:ext>
          </c:extLst>
        </c:ser>
        <c:dLbls>
          <c:showLegendKey val="0"/>
          <c:showVal val="0"/>
          <c:showCatName val="0"/>
          <c:showSerName val="0"/>
          <c:showPercent val="0"/>
          <c:showBubbleSize val="0"/>
        </c:dLbls>
        <c:gapWidth val="150"/>
        <c:axId val="232180799"/>
        <c:axId val="232175039"/>
      </c:barChart>
      <c:catAx>
        <c:axId val="232180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700" b="0" i="0" u="none" strike="noStrike" kern="1200" baseline="0">
                <a:solidFill>
                  <a:schemeClr val="tx1">
                    <a:lumMod val="65000"/>
                    <a:lumOff val="35000"/>
                  </a:schemeClr>
                </a:solidFill>
                <a:latin typeface="+mn-lt"/>
                <a:ea typeface="+mn-ea"/>
                <a:cs typeface="+mn-cs"/>
              </a:defRPr>
            </a:pPr>
            <a:endParaRPr lang="es-ES"/>
          </a:p>
        </c:txPr>
        <c:crossAx val="232175039"/>
        <c:crosses val="autoZero"/>
        <c:auto val="1"/>
        <c:lblAlgn val="ctr"/>
        <c:lblOffset val="100"/>
        <c:noMultiLvlLbl val="0"/>
      </c:catAx>
      <c:valAx>
        <c:axId val="232175039"/>
        <c:scaling>
          <c:orientation val="minMax"/>
          <c:max val="5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crossAx val="232180799"/>
        <c:crosses val="autoZero"/>
        <c:crossBetween val="between"/>
        <c:majorUnit val="10000"/>
      </c:valAx>
      <c:spPr>
        <a:noFill/>
        <a:ln>
          <a:noFill/>
        </a:ln>
        <a:effectLst/>
      </c:spPr>
    </c:plotArea>
    <c:legend>
      <c:legendPos val="b"/>
      <c:legendEntry>
        <c:idx val="0"/>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s-ES"/>
          </a:p>
        </c:txPr>
      </c:legendEntry>
      <c:legendEntry>
        <c:idx val="1"/>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s-ES"/>
          </a:p>
        </c:txPr>
      </c:legendEntry>
      <c:overlay val="0"/>
      <c:spPr>
        <a:noFill/>
        <a:ln>
          <a:noFill/>
        </a:ln>
        <a:effectLst/>
      </c:spPr>
      <c:txPr>
        <a:bodyPr rot="0" spcFirstLastPara="1" vertOverflow="ellipsis" vert="horz" wrap="square" anchor="ctr" anchorCtr="1"/>
        <a:lstStyle/>
        <a:p>
          <a:pPr>
            <a:defRPr sz="1500" b="1"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Quattrocento Sans"/>
                <a:ea typeface="Quattrocento Sans"/>
                <a:cs typeface="Quattrocento Sans"/>
                <a:sym typeface="Quattrocento Sans"/>
              </a:defRPr>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ca-ES" sz="1200" b="0" i="0" u="none" strike="noStrike" cap="none">
                <a:solidFill>
                  <a:schemeClr val="dk1"/>
                </a:solidFill>
                <a:latin typeface="Quattrocento Sans"/>
                <a:ea typeface="Quattrocento Sans"/>
                <a:cs typeface="Quattrocento Sans"/>
                <a:sym typeface="Quattrocento Sans"/>
              </a:rPr>
              <a:t>‹Nº›</a:t>
            </a:fld>
            <a:endParaRPr sz="1200" b="0" i="0" u="none" strike="noStrike" cap="none">
              <a:solidFill>
                <a:schemeClr val="dk1"/>
              </a:solidFill>
              <a:latin typeface="Quattrocento Sans"/>
              <a:ea typeface="Quattrocento Sans"/>
              <a:cs typeface="Quattrocento Sans"/>
              <a:sym typeface="Quattrocento Sans"/>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pPr algn="just"/>
            <a:endParaRPr lang="ca-ES" sz="1100" baseline="0" noProof="0" dirty="0"/>
          </a:p>
        </p:txBody>
      </p:sp>
      <p:sp>
        <p:nvSpPr>
          <p:cNvPr id="4" name="Marcador de número de diapositiva 3"/>
          <p:cNvSpPr>
            <a:spLocks noGrp="1"/>
          </p:cNvSpPr>
          <p:nvPr>
            <p:ph type="sldNum" sz="quarter" idx="10"/>
          </p:nvPr>
        </p:nvSpPr>
        <p:spPr/>
        <p:txBody>
          <a:bodyPr/>
          <a:lstStyle/>
          <a:p>
            <a:pPr marL="0" marR="0" lvl="0" indent="0" algn="l" defTabSz="457200" rtl="0" eaLnBrk="1" fontAlgn="auto" latinLnBrk="0" hangingPunct="0">
              <a:lnSpc>
                <a:spcPct val="100000"/>
              </a:lnSpc>
              <a:spcBef>
                <a:spcPts val="0"/>
              </a:spcBef>
              <a:spcAft>
                <a:spcPts val="0"/>
              </a:spcAft>
              <a:buClrTx/>
              <a:buSzTx/>
              <a:buFontTx/>
              <a:buNone/>
              <a:tabLst/>
              <a:defRPr/>
            </a:pPr>
            <a:fld id="{8BCA1779-D1FC-4193-883D-B84C1D8C432D}" type="slidenum">
              <a:rPr kumimoji="0" lang="ca-ES" sz="1800" b="0" i="0" u="none" strike="noStrike" kern="0" cap="none" spc="0" normalizeH="0" baseline="0" noProof="0" smtClean="0">
                <a:ln>
                  <a:noFill/>
                </a:ln>
                <a:solidFill>
                  <a:srgbClr val="000000"/>
                </a:solidFill>
                <a:effectLst/>
                <a:uLnTx/>
                <a:uFillTx/>
                <a:latin typeface="Helvetica"/>
                <a:sym typeface="Helvetica"/>
              </a:rPr>
              <a:pPr marL="0" marR="0" lvl="0" indent="0" algn="l" defTabSz="457200" rtl="0" eaLnBrk="1" fontAlgn="auto" latinLnBrk="0" hangingPunct="0">
                <a:lnSpc>
                  <a:spcPct val="100000"/>
                </a:lnSpc>
                <a:spcBef>
                  <a:spcPts val="0"/>
                </a:spcBef>
                <a:spcAft>
                  <a:spcPts val="0"/>
                </a:spcAft>
                <a:buClrTx/>
                <a:buSzTx/>
                <a:buFontTx/>
                <a:buNone/>
                <a:tabLst/>
                <a:defRPr/>
              </a:pPr>
              <a:t>1</a:t>
            </a:fld>
            <a:endParaRPr kumimoji="0" lang="ca-ES" sz="1800" b="0" i="0" u="none" strike="noStrike" kern="0" cap="none" spc="0" normalizeH="0" baseline="0" noProof="0" dirty="0">
              <a:ln>
                <a:noFill/>
              </a:ln>
              <a:solidFill>
                <a:srgbClr val="000000"/>
              </a:solidFill>
              <a:effectLst/>
              <a:uLnTx/>
              <a:uFillTx/>
              <a:latin typeface="Helvetica"/>
              <a:sym typeface="Helvetica"/>
            </a:endParaRPr>
          </a:p>
        </p:txBody>
      </p:sp>
    </p:spTree>
    <p:extLst>
      <p:ext uri="{BB962C8B-B14F-4D97-AF65-F5344CB8AC3E}">
        <p14:creationId xmlns:p14="http://schemas.microsoft.com/office/powerpoint/2010/main" val="2922297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4" name="Google Shape;8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a-ES"/>
              <a:t>10</a:t>
            </a:fld>
            <a:endParaRPr/>
          </a:p>
        </p:txBody>
      </p:sp>
    </p:spTree>
    <p:extLst>
      <p:ext uri="{BB962C8B-B14F-4D97-AF65-F5344CB8AC3E}">
        <p14:creationId xmlns:p14="http://schemas.microsoft.com/office/powerpoint/2010/main" val="4010249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ca-ES" sz="1200" kern="1200" dirty="0" err="1">
                <a:solidFill>
                  <a:schemeClr val="tx1"/>
                </a:solidFill>
                <a:latin typeface="+mn-lt"/>
              </a:rPr>
              <a:t>L'</a:t>
            </a:r>
            <a:r>
              <a:rPr lang="ca-ES" sz="1200" i="1" kern="1200" dirty="0" err="1">
                <a:solidFill>
                  <a:schemeClr val="tx1"/>
                </a:solidFill>
                <a:latin typeface="+mn-lt"/>
              </a:rPr>
              <a:t>Smishing</a:t>
            </a:r>
            <a:r>
              <a:rPr lang="ca-ES" sz="1200" kern="1200" dirty="0">
                <a:solidFill>
                  <a:schemeClr val="tx1"/>
                </a:solidFill>
                <a:latin typeface="+mn-lt"/>
              </a:rPr>
              <a:t> és una variant del </a:t>
            </a:r>
            <a:r>
              <a:rPr lang="ca-ES" sz="1200" i="1" kern="1200" dirty="0" err="1">
                <a:solidFill>
                  <a:schemeClr val="tx1"/>
                </a:solidFill>
                <a:latin typeface="+mn-lt"/>
                <a:ea typeface="+mn-ea"/>
                <a:cs typeface="+mn-cs"/>
                <a:sym typeface="Montserrat Regular"/>
              </a:rPr>
              <a:t>Phishing</a:t>
            </a:r>
            <a:r>
              <a:rPr lang="ca-ES" sz="1200" kern="1200" dirty="0">
                <a:solidFill>
                  <a:schemeClr val="tx1"/>
                </a:solidFill>
                <a:latin typeface="+mn-lt"/>
              </a:rPr>
              <a:t> o Pesca, i s'enquadra dins els delictes de tècniques d'enginyeria social.</a:t>
            </a:r>
          </a:p>
          <a:p>
            <a:pPr marL="0" marR="0" indent="0" algn="just" defTabSz="914400" rtl="0" eaLnBrk="1" fontAlgn="auto" latinLnBrk="0" hangingPunct="1">
              <a:lnSpc>
                <a:spcPct val="100000"/>
              </a:lnSpc>
              <a:spcBef>
                <a:spcPts val="0"/>
              </a:spcBef>
              <a:spcAft>
                <a:spcPts val="0"/>
              </a:spcAft>
              <a:buClrTx/>
              <a:buSzTx/>
              <a:buFontTx/>
              <a:buNone/>
              <a:tabLst/>
              <a:defRPr/>
            </a:pPr>
            <a:r>
              <a:rPr lang="ca-ES" sz="1200" kern="1200" dirty="0">
                <a:solidFill>
                  <a:schemeClr val="tx1"/>
                </a:solidFill>
                <a:latin typeface="+mn-lt"/>
              </a:rPr>
              <a:t>
Si es té cura de l’ordinador personal cal també tenir molta cura a l’hora d’utilitzar el telèfon mòbil. Cal prendre les mateixes precaucions, sobretot si s’utilitza el telèfon per connectar a la plataforma de banca digital o per comprar per Internet. Avui dia, el mòbil s'ha convertit en una eina indispensable, ja que no només s'utilitza per rebre o fer trucades o enviar missatges, sinó també per accedir a Internet o a diferents aplicacions. A més, el mòbil conté informació important i privada que podria ser d'interès per als ciberdelinqüents.</a:t>
            </a:r>
          </a:p>
          <a:p>
            <a:pPr marL="0" marR="0" indent="0" algn="just" defTabSz="914400" rtl="0" eaLnBrk="1" fontAlgn="auto" latinLnBrk="0" hangingPunct="1">
              <a:lnSpc>
                <a:spcPct val="100000"/>
              </a:lnSpc>
              <a:spcBef>
                <a:spcPts val="0"/>
              </a:spcBef>
              <a:spcAft>
                <a:spcPts val="0"/>
              </a:spcAft>
              <a:buClrTx/>
              <a:buSzTx/>
              <a:buFontTx/>
              <a:buNone/>
              <a:tabLst/>
              <a:defRPr/>
            </a:pPr>
            <a:endParaRPr lang="ca-ES" sz="1050" baseline="0" noProof="0" dirty="0"/>
          </a:p>
          <a:p>
            <a:pPr marL="0" marR="0" indent="0" algn="just" defTabSz="914400" rtl="0" eaLnBrk="1" fontAlgn="auto" latinLnBrk="0" hangingPunct="1">
              <a:lnSpc>
                <a:spcPct val="100000"/>
              </a:lnSpc>
              <a:spcBef>
                <a:spcPts val="0"/>
              </a:spcBef>
              <a:spcAft>
                <a:spcPts val="0"/>
              </a:spcAft>
              <a:buClrTx/>
              <a:buSzTx/>
              <a:buFontTx/>
              <a:buNone/>
              <a:tabLst/>
              <a:defRPr/>
            </a:pPr>
            <a:r>
              <a:rPr lang="ca-ES" sz="1200" kern="1200" dirty="0">
                <a:solidFill>
                  <a:schemeClr val="tx1"/>
                </a:solidFill>
                <a:latin typeface="+mn-lt"/>
              </a:rPr>
              <a:t>Per això, s’ha de protegir el dispositiu mòbil amb una </a:t>
            </a:r>
            <a:r>
              <a:rPr lang="ca-ES" sz="1200" b="1" kern="1200" dirty="0">
                <a:solidFill>
                  <a:schemeClr val="tx1"/>
                </a:solidFill>
                <a:latin typeface="+mn-lt"/>
              </a:rPr>
              <a:t>contrasenya segura, un bon antivirus i actualitzar el programari </a:t>
            </a:r>
            <a:r>
              <a:rPr lang="ca-ES" sz="1200" kern="1200" dirty="0">
                <a:solidFill>
                  <a:schemeClr val="tx1"/>
                </a:solidFill>
                <a:latin typeface="+mn-lt"/>
              </a:rPr>
              <a:t>periòdicament. Tenir en compte que si es vol fer algun tràmit a través d'Internet on s’hagin d'introduir dades personals o s’hagi de realitzar alguna operació financera, ja sigui a través de banca digital o en un comerç electrònic, és millor </a:t>
            </a:r>
            <a:r>
              <a:rPr lang="ca-ES" sz="1200" b="1" kern="1200" dirty="0">
                <a:solidFill>
                  <a:schemeClr val="tx1"/>
                </a:solidFill>
                <a:latin typeface="+mn-lt"/>
              </a:rPr>
              <a:t>no</a:t>
            </a:r>
            <a:r>
              <a:rPr lang="ca-ES" sz="1200" kern="1200" dirty="0">
                <a:solidFill>
                  <a:schemeClr val="tx1"/>
                </a:solidFill>
                <a:latin typeface="+mn-lt"/>
              </a:rPr>
              <a:t> utilitzar una </a:t>
            </a:r>
            <a:r>
              <a:rPr lang="ca-ES" sz="1200" b="1" kern="1200" dirty="0">
                <a:solidFill>
                  <a:schemeClr val="tx1"/>
                </a:solidFill>
                <a:latin typeface="+mn-lt"/>
              </a:rPr>
              <a:t>xarxa </a:t>
            </a:r>
            <a:r>
              <a:rPr lang="ca-ES" sz="1200" b="1" kern="1200" dirty="0" err="1">
                <a:solidFill>
                  <a:schemeClr val="tx1"/>
                </a:solidFill>
                <a:latin typeface="+mn-lt"/>
              </a:rPr>
              <a:t>wifi</a:t>
            </a:r>
            <a:r>
              <a:rPr lang="ca-ES" sz="1200" b="1" kern="1200" dirty="0">
                <a:solidFill>
                  <a:schemeClr val="tx1"/>
                </a:solidFill>
                <a:latin typeface="+mn-lt"/>
              </a:rPr>
              <a:t> en obert </a:t>
            </a:r>
            <a:r>
              <a:rPr lang="ca-ES" sz="1200" kern="1200" dirty="0">
                <a:solidFill>
                  <a:schemeClr val="tx1"/>
                </a:solidFill>
                <a:latin typeface="+mn-lt"/>
              </a:rPr>
              <a:t>(pública), ja que en aquest entorn les dades personals son més vulnerables.</a:t>
            </a:r>
          </a:p>
          <a:p>
            <a:pPr marL="0" marR="0" indent="0" algn="just" defTabSz="914400" rtl="0" eaLnBrk="1" fontAlgn="auto" latinLnBrk="0" hangingPunct="1">
              <a:lnSpc>
                <a:spcPct val="100000"/>
              </a:lnSpc>
              <a:spcBef>
                <a:spcPts val="0"/>
              </a:spcBef>
              <a:spcAft>
                <a:spcPts val="0"/>
              </a:spcAft>
              <a:buClrTx/>
              <a:buSzTx/>
              <a:buFontTx/>
              <a:buNone/>
              <a:tabLst/>
              <a:defRPr/>
            </a:pPr>
            <a:endParaRPr lang="ca-ES" sz="1200" kern="1200" dirty="0">
              <a:solidFill>
                <a:schemeClr val="tx1"/>
              </a:solidFill>
              <a:latin typeface="+mn-lt"/>
            </a:endParaRPr>
          </a:p>
          <a:p>
            <a:pPr marL="0" marR="0" indent="0" algn="just" defTabSz="914400" rtl="0" eaLnBrk="1" fontAlgn="auto" latinLnBrk="0" hangingPunct="1">
              <a:lnSpc>
                <a:spcPct val="100000"/>
              </a:lnSpc>
              <a:spcBef>
                <a:spcPts val="0"/>
              </a:spcBef>
              <a:spcAft>
                <a:spcPts val="0"/>
              </a:spcAft>
              <a:buClrTx/>
              <a:buSzTx/>
              <a:buFontTx/>
              <a:buNone/>
              <a:tabLst/>
              <a:defRPr/>
            </a:pPr>
            <a:r>
              <a:rPr lang="ca-ES" sz="1050" baseline="0" noProof="0" dirty="0"/>
              <a:t>Tal com s'ha comentat, el </a:t>
            </a:r>
            <a:r>
              <a:rPr lang="ca-ES" sz="1050" i="1" baseline="0" noProof="0" dirty="0" err="1"/>
              <a:t>phishing</a:t>
            </a:r>
            <a:r>
              <a:rPr lang="ca-ES" sz="1050" baseline="0" noProof="0" dirty="0"/>
              <a:t> o pesca és una pràctica fraudulenta que </a:t>
            </a:r>
            <a:r>
              <a:rPr lang="ca-ES" sz="1050" b="1" baseline="0" noProof="0" dirty="0"/>
              <a:t>no només es pot dur a terme a través del correu electrònic,</a:t>
            </a:r>
            <a:r>
              <a:rPr lang="ca-ES" sz="1050" baseline="0" noProof="0" dirty="0"/>
              <a:t> sinó que també es propaga per altres mitjans, com el servei d'enviament de missatges en el telèfon mòbil, </a:t>
            </a:r>
            <a:r>
              <a:rPr lang="ca-ES" sz="1050" i="1" baseline="0" noProof="0" dirty="0" err="1"/>
              <a:t>smishing</a:t>
            </a:r>
            <a:r>
              <a:rPr lang="ca-ES" sz="1050" baseline="0" noProof="0" dirty="0"/>
              <a:t>. De la mateixa manera que s’actua amb un correu electrònic dubtós s’ha de fer el mateix en rebre un SMS / MMS dubtós que contingui un enllaç o demani alguna dada personal. Per molt fiable que pugui semblar: </a:t>
            </a:r>
            <a:r>
              <a:rPr lang="ca-ES" sz="1050" b="1" baseline="0" noProof="0" dirty="0"/>
              <a:t>no s’han de facilitar mai dades personals o privades </a:t>
            </a:r>
            <a:r>
              <a:rPr lang="ca-ES" sz="1050" baseline="0" noProof="0" dirty="0"/>
              <a:t>i molt menys accedir a enllaços externs. Tampoc s’han de descarregar aplicacions si no és té la certesa que procedeixen d'una font fiable, segura i de confiança.</a:t>
            </a:r>
            <a:endParaRPr lang="es-ES" dirty="0"/>
          </a:p>
          <a:p>
            <a:pPr marL="0" lvl="0" indent="0" algn="l" rtl="0">
              <a:spcBef>
                <a:spcPts val="0"/>
              </a:spcBef>
              <a:spcAft>
                <a:spcPts val="0"/>
              </a:spcAft>
              <a:buNone/>
            </a:pPr>
            <a:endParaRPr dirty="0"/>
          </a:p>
        </p:txBody>
      </p:sp>
      <p:sp>
        <p:nvSpPr>
          <p:cNvPr id="84" name="Google Shape;8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a-ES"/>
              <a:t>11</a:t>
            </a:fld>
            <a:endParaRPr/>
          </a:p>
        </p:txBody>
      </p:sp>
    </p:spTree>
    <p:extLst>
      <p:ext uri="{BB962C8B-B14F-4D97-AF65-F5344CB8AC3E}">
        <p14:creationId xmlns:p14="http://schemas.microsoft.com/office/powerpoint/2010/main" val="1691656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lnSpc>
                <a:spcPts val="1875"/>
              </a:lnSpc>
              <a:spcBef>
                <a:spcPts val="1125"/>
              </a:spcBef>
              <a:spcAft>
                <a:spcPts val="1500"/>
              </a:spcAft>
            </a:pPr>
            <a:r>
              <a:rPr lang="ca-ES" b="1" i="0" u="none" strike="noStrike" noProof="0" dirty="0">
                <a:solidFill>
                  <a:srgbClr val="DF1A21"/>
                </a:solidFill>
                <a:effectLst/>
                <a:latin typeface="open_sansregular"/>
              </a:rPr>
              <a:t>Aquest tipus de fraus són molt comuns </a:t>
            </a:r>
            <a:r>
              <a:rPr lang="ca-ES" b="0" i="0" u="none" strike="noStrike" noProof="0" dirty="0">
                <a:solidFill>
                  <a:srgbClr val="DF1A21"/>
                </a:solidFill>
                <a:effectLst/>
                <a:latin typeface="open_sansregular"/>
              </a:rPr>
              <a:t>i es basen en la suplantació de la identitat de tota mena d'entitats. En la majoria dels casos s’utilitza un enllaç fraudulent per redirigir a qui es vol defraudar a una web falsa. Així el ciberdelinqüent obtindrà dades personal, o bé perquè s’haurà descarregat algun arxiu maliciós al mòbil, o perquè es demana de realitzar alguna transferència, o potser es demana que es contacti amb un número de telèfon maliciós amb tarifa especial o també perquè es realitza sense voler una subscripció a algun tipus de serveis amb tarifes especials.</a:t>
            </a:r>
          </a:p>
          <a:p>
            <a:pPr algn="l">
              <a:lnSpc>
                <a:spcPts val="1875"/>
              </a:lnSpc>
              <a:spcBef>
                <a:spcPts val="1125"/>
              </a:spcBef>
              <a:spcAft>
                <a:spcPts val="1500"/>
              </a:spcAft>
            </a:pPr>
            <a:endParaRPr lang="ca-ES" b="0" i="0" u="none" strike="noStrike" noProof="0" dirty="0">
              <a:solidFill>
                <a:srgbClr val="DF1A21"/>
              </a:solidFill>
              <a:effectLst/>
              <a:latin typeface="open_sansregular"/>
            </a:endParaRPr>
          </a:p>
          <a:p>
            <a:pPr algn="l">
              <a:lnSpc>
                <a:spcPts val="1875"/>
              </a:lnSpc>
              <a:spcBef>
                <a:spcPts val="1125"/>
              </a:spcBef>
              <a:spcAft>
                <a:spcPts val="1500"/>
              </a:spcAft>
            </a:pPr>
            <a:r>
              <a:rPr lang="ca-ES" b="0" i="0" noProof="0" dirty="0">
                <a:solidFill>
                  <a:srgbClr val="212529"/>
                </a:solidFill>
                <a:effectLst/>
                <a:latin typeface="open_sansregular"/>
              </a:rPr>
              <a:t>Alguns casos més freqüents:
</a:t>
            </a:r>
            <a:r>
              <a:rPr lang="ca-ES" b="1" i="0" noProof="0" dirty="0">
                <a:solidFill>
                  <a:srgbClr val="212529"/>
                </a:solidFill>
                <a:effectLst/>
                <a:latin typeface="open_sansregular"/>
              </a:rPr>
              <a:t>Suplantació d'entitats bancàries </a:t>
            </a:r>
            <a:r>
              <a:rPr lang="ca-ES" b="0" i="0" noProof="0" dirty="0">
                <a:solidFill>
                  <a:srgbClr val="212529"/>
                </a:solidFill>
                <a:effectLst/>
                <a:latin typeface="open_sansregular"/>
              </a:rPr>
              <a:t>s’utilitzen com a pretext missatges com "S'ha iniciat la sessió des d'un nou DISPOSITIU, si no ha estat vostè verifiqui immediatament", "A partir del [</a:t>
            </a:r>
            <a:r>
              <a:rPr lang="ca-ES" b="0" i="0" noProof="0" dirty="0" err="1">
                <a:solidFill>
                  <a:srgbClr val="212529"/>
                </a:solidFill>
                <a:effectLst/>
                <a:latin typeface="open_sansregular"/>
              </a:rPr>
              <a:t>dd</a:t>
            </a:r>
            <a:r>
              <a:rPr lang="ca-ES" b="0" i="0" noProof="0" dirty="0">
                <a:solidFill>
                  <a:srgbClr val="212529"/>
                </a:solidFill>
                <a:effectLst/>
                <a:latin typeface="open_sansregular"/>
              </a:rPr>
              <a:t>/mm/</a:t>
            </a:r>
            <a:r>
              <a:rPr lang="ca-ES" b="0" i="0" noProof="0" dirty="0" err="1">
                <a:solidFill>
                  <a:srgbClr val="212529"/>
                </a:solidFill>
                <a:effectLst/>
                <a:latin typeface="open_sansregular"/>
              </a:rPr>
              <a:t>aaaa</a:t>
            </a:r>
            <a:r>
              <a:rPr lang="ca-ES" b="0" i="0" noProof="0" dirty="0">
                <a:solidFill>
                  <a:srgbClr val="212529"/>
                </a:solidFill>
                <a:effectLst/>
                <a:latin typeface="open_sansregular"/>
              </a:rPr>
              <a:t>] No podrà utilitzar la seva targeta”. "S’ha d'activar el nou sistema de seguretat" o "S'ha realitzat un càrrec per 450€ en el seu compte. Si no ha estat vostè, segueixi els següents passos per a cancel·lar-ho".
</a:t>
            </a:r>
            <a:r>
              <a:rPr lang="ca-ES" b="1" i="0" noProof="0" dirty="0">
                <a:solidFill>
                  <a:srgbClr val="212529"/>
                </a:solidFill>
                <a:effectLst/>
                <a:latin typeface="open_sansregular"/>
              </a:rPr>
              <a:t>Suplantació d'entitats públiques </a:t>
            </a:r>
            <a:r>
              <a:rPr lang="ca-ES" b="0" i="0" noProof="0" dirty="0">
                <a:solidFill>
                  <a:srgbClr val="212529"/>
                </a:solidFill>
                <a:effectLst/>
                <a:latin typeface="open_sansregular"/>
              </a:rPr>
              <a:t>com l'Agència Tributària, Seguretat Social, Forces i Cossos de Seguretat de l' Estat... Els seus reclams són variats, però destacar missatges com "La seva targeta sanitària requereix una actualització per mantenir els seus serveis", “Hi ha un reemborsament d'impostos de (</a:t>
            </a:r>
            <a:r>
              <a:rPr lang="ca-ES" b="0" i="0" noProof="0" dirty="0" err="1">
                <a:solidFill>
                  <a:srgbClr val="212529"/>
                </a:solidFill>
                <a:effectLst/>
                <a:latin typeface="open_sansregular"/>
              </a:rPr>
              <a:t>xx,xx</a:t>
            </a:r>
            <a:r>
              <a:rPr lang="ca-ES" b="0" i="0" noProof="0" dirty="0">
                <a:solidFill>
                  <a:srgbClr val="212529"/>
                </a:solidFill>
                <a:effectLst/>
                <a:latin typeface="open_sansregular"/>
              </a:rPr>
              <a:t> €). Verifiqui les dades a la web" o "S'ha ordenat el pagament de la seva devolució d'impostos pagats de l'IRPF de la renda. Més informació aquí".
</a:t>
            </a:r>
            <a:r>
              <a:rPr lang="ca-ES" b="1" i="0" noProof="0" dirty="0">
                <a:solidFill>
                  <a:srgbClr val="212529"/>
                </a:solidFill>
                <a:effectLst/>
                <a:latin typeface="open_sansregular"/>
              </a:rPr>
              <a:t>Suplantació d'empreses de paqueteria i transport </a:t>
            </a:r>
            <a:r>
              <a:rPr lang="ca-ES" b="0" i="0" noProof="0" dirty="0">
                <a:solidFill>
                  <a:srgbClr val="212529"/>
                </a:solidFill>
                <a:effectLst/>
                <a:latin typeface="open_sansregular"/>
              </a:rPr>
              <a:t>de comandes en les quals es tracta d'enganyar l'usuari amb excuses com “El lliurament del seu paquet ha estat suspès per manca del número del carrer" o "El seu paquet no ha estat lliurat perquè no s'han pagat les taxes de duana (2.64€)".
</a:t>
            </a:r>
            <a:r>
              <a:rPr lang="ca-ES" b="1" i="0" noProof="0" dirty="0">
                <a:solidFill>
                  <a:srgbClr val="212529"/>
                </a:solidFill>
                <a:effectLst/>
                <a:latin typeface="open_sansregular"/>
              </a:rPr>
              <a:t>Suplantació a altres entitats privades </a:t>
            </a:r>
            <a:r>
              <a:rPr lang="ca-ES" b="0" i="0" noProof="0" dirty="0">
                <a:solidFill>
                  <a:srgbClr val="212529"/>
                </a:solidFill>
                <a:effectLst/>
                <a:latin typeface="open_sansregular"/>
              </a:rPr>
              <a:t>com companyies elèctriques, proveïdors de serveis d'Internet, plataformes de jocs online i contingut multimèdia, serveis al núvol, xarxes socials...</a:t>
            </a:r>
          </a:p>
          <a:p>
            <a:pPr algn="l">
              <a:lnSpc>
                <a:spcPts val="1875"/>
              </a:lnSpc>
              <a:spcBef>
                <a:spcPts val="1125"/>
              </a:spcBef>
              <a:spcAft>
                <a:spcPts val="1500"/>
              </a:spcAft>
            </a:pPr>
            <a:r>
              <a:rPr lang="ca-ES" b="0" i="0" noProof="0" dirty="0">
                <a:solidFill>
                  <a:srgbClr val="212529"/>
                </a:solidFill>
                <a:effectLst/>
                <a:latin typeface="open_sansregular"/>
              </a:rPr>
              <a:t>Aquí les estratègies utilitzades es mouen des de reclams amb premis i sortejos, fins a descomptes per ser clients, factures del servei o fins i tot problemes de seguretat detectats en el compte d'usuari que cal resoldre.</a:t>
            </a:r>
          </a:p>
          <a:p>
            <a:pPr algn="l">
              <a:lnSpc>
                <a:spcPts val="1875"/>
              </a:lnSpc>
              <a:spcBef>
                <a:spcPts val="1125"/>
              </a:spcBef>
              <a:spcAft>
                <a:spcPts val="1500"/>
              </a:spcAft>
            </a:pPr>
            <a:endParaRPr lang="ca-ES" b="0" i="0" noProof="0" dirty="0">
              <a:solidFill>
                <a:srgbClr val="212529"/>
              </a:solidFill>
              <a:effectLst/>
              <a:latin typeface="open_sansregular"/>
            </a:endParaRPr>
          </a:p>
          <a:p>
            <a:pPr algn="l">
              <a:lnSpc>
                <a:spcPts val="1875"/>
              </a:lnSpc>
              <a:spcBef>
                <a:spcPts val="1125"/>
              </a:spcBef>
              <a:spcAft>
                <a:spcPts val="1500"/>
              </a:spcAft>
            </a:pPr>
            <a:r>
              <a:rPr lang="ca-ES" b="0" i="0" noProof="0" dirty="0">
                <a:solidFill>
                  <a:srgbClr val="212529"/>
                </a:solidFill>
                <a:effectLst/>
                <a:latin typeface="open_sansregular"/>
              </a:rPr>
              <a:t>A continuació, s’exposen algunes pautes que cal seguir per comprovar l'autenticitat d'aquests missatges i detectar si es tracta o no d'un frau:
- Per norma general, encara que en el missatge consti que pertany a una entitat de confiança, sempre cal comprovar el remitent. Si no apareix el nom de l'empresa i només consta un número de telèfon, el més probable és que es tracti d'un frau.
- Els enllaços també han de ser revisats. Una empresa de confiança mai utilitzarà una URL no segura, és a dir, que comenci per "</a:t>
            </a:r>
            <a:r>
              <a:rPr lang="ca-ES" b="0" i="0" noProof="0" dirty="0" err="1">
                <a:solidFill>
                  <a:srgbClr val="212529"/>
                </a:solidFill>
                <a:effectLst/>
                <a:latin typeface="open_sansregular"/>
              </a:rPr>
              <a:t>http</a:t>
            </a:r>
            <a:r>
              <a:rPr lang="ca-ES" b="0" i="0" noProof="0" dirty="0">
                <a:solidFill>
                  <a:srgbClr val="212529"/>
                </a:solidFill>
                <a:effectLst/>
                <a:latin typeface="open_sansregular"/>
              </a:rPr>
              <a:t>", tot i que les URL que comencen per "</a:t>
            </a:r>
            <a:r>
              <a:rPr lang="ca-ES" b="0" i="0" noProof="0" dirty="0" err="1">
                <a:solidFill>
                  <a:srgbClr val="212529"/>
                </a:solidFill>
                <a:effectLst/>
                <a:latin typeface="open_sansregular"/>
              </a:rPr>
              <a:t>https</a:t>
            </a:r>
            <a:r>
              <a:rPr lang="ca-ES" b="0" i="0" noProof="0" dirty="0">
                <a:solidFill>
                  <a:srgbClr val="212529"/>
                </a:solidFill>
                <a:effectLst/>
                <a:latin typeface="open_sansregular"/>
              </a:rPr>
              <a:t>" també poden haver estat manipulades per un ciberdelinqüent.
- És important llegir detingudament el missatge a la recerca d'errors ortogràfics i gramaticals o errades de traducció.
- Finalment, cal recordar que aquest tipus d'entitats ja disposen de tota la informació que necessiten, per la qual cosa si tracten d'obtenir alguna dada personal s’ha de desconfiar de l’autenticitat.</a:t>
            </a:r>
          </a:p>
          <a:p>
            <a:pPr marL="0" lvl="0" indent="0" algn="l" rtl="0">
              <a:spcBef>
                <a:spcPts val="0"/>
              </a:spcBef>
              <a:spcAft>
                <a:spcPts val="0"/>
              </a:spcAft>
              <a:buNone/>
            </a:pPr>
            <a:endParaRPr dirty="0"/>
          </a:p>
        </p:txBody>
      </p:sp>
      <p:sp>
        <p:nvSpPr>
          <p:cNvPr id="84" name="Google Shape;8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a-ES"/>
              <a:t>12</a:t>
            </a:fld>
            <a:endParaRPr/>
          </a:p>
        </p:txBody>
      </p:sp>
    </p:spTree>
    <p:extLst>
      <p:ext uri="{BB962C8B-B14F-4D97-AF65-F5344CB8AC3E}">
        <p14:creationId xmlns:p14="http://schemas.microsoft.com/office/powerpoint/2010/main" val="1801681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 name="Google Shape;8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a-ES"/>
              <a:t>13</a:t>
            </a:fld>
            <a:endParaRPr/>
          </a:p>
        </p:txBody>
      </p:sp>
    </p:spTree>
    <p:extLst>
      <p:ext uri="{BB962C8B-B14F-4D97-AF65-F5344CB8AC3E}">
        <p14:creationId xmlns:p14="http://schemas.microsoft.com/office/powerpoint/2010/main" val="877104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ca-ES" sz="1200" kern="1200" dirty="0">
                <a:solidFill>
                  <a:schemeClr val="tx1"/>
                </a:solidFill>
                <a:latin typeface="+mn-lt"/>
              </a:rPr>
              <a:t>En el </a:t>
            </a:r>
            <a:r>
              <a:rPr lang="ca-ES" sz="1200" i="1" kern="1200" dirty="0" err="1">
                <a:solidFill>
                  <a:schemeClr val="tx1"/>
                </a:solidFill>
                <a:latin typeface="+mn-lt"/>
              </a:rPr>
              <a:t>Vishing</a:t>
            </a:r>
            <a:r>
              <a:rPr lang="ca-ES" sz="1200" kern="1200" dirty="0">
                <a:solidFill>
                  <a:schemeClr val="tx1"/>
                </a:solidFill>
                <a:latin typeface="+mn-lt"/>
              </a:rPr>
              <a:t> els ciberdelinqüents combinen una trucada telefònica fraudulenta amb informació personal de nosaltres que hagin pogut obtenir prèviament a través d'Internet. A més, solen utilitzar missatges alarmistes perquè se’ls facilitin claus o contrasenyes ràpidament, sense donar temps a reflexionar amb calma sobre el que ens estan dient o demanant. 
Hi ha molts exemples de </a:t>
            </a:r>
            <a:r>
              <a:rPr lang="ca-ES" sz="1200" i="1" kern="1200" dirty="0" err="1">
                <a:solidFill>
                  <a:schemeClr val="tx1"/>
                </a:solidFill>
                <a:latin typeface="+mn-lt"/>
              </a:rPr>
              <a:t>Vishing</a:t>
            </a:r>
            <a:r>
              <a:rPr lang="ca-ES" sz="1200" kern="1200" dirty="0">
                <a:solidFill>
                  <a:schemeClr val="tx1"/>
                </a:solidFill>
                <a:latin typeface="+mn-lt"/>
              </a:rPr>
              <a:t>: l'objectiu dels quals és obtenir les dades bancàries: una trucada per oferir-nos un obsequi o comunicar-nos una emergència d'un familiar o fingint ser una ONG que recull donatius...</a:t>
            </a:r>
          </a:p>
          <a:p>
            <a:pPr marL="0" marR="0" indent="0" algn="just" defTabSz="914400" rtl="0" eaLnBrk="1" fontAlgn="auto" latinLnBrk="0" hangingPunct="1">
              <a:lnSpc>
                <a:spcPct val="100000"/>
              </a:lnSpc>
              <a:spcBef>
                <a:spcPts val="0"/>
              </a:spcBef>
              <a:spcAft>
                <a:spcPts val="0"/>
              </a:spcAft>
              <a:buClrTx/>
              <a:buSzTx/>
              <a:buFontTx/>
              <a:buNone/>
              <a:tabLst/>
              <a:defRPr/>
            </a:pPr>
            <a:endParaRPr lang="ca-ES" sz="1200" kern="1200" dirty="0">
              <a:solidFill>
                <a:schemeClr val="tx1"/>
              </a:solidFill>
              <a:latin typeface="+mn-lt"/>
            </a:endParaRPr>
          </a:p>
          <a:p>
            <a:pPr marL="0" marR="0" indent="0" algn="just" defTabSz="914400" rtl="0" eaLnBrk="1" fontAlgn="auto" latinLnBrk="0" hangingPunct="1">
              <a:lnSpc>
                <a:spcPct val="100000"/>
              </a:lnSpc>
              <a:spcBef>
                <a:spcPts val="0"/>
              </a:spcBef>
              <a:spcAft>
                <a:spcPts val="0"/>
              </a:spcAft>
              <a:buClrTx/>
              <a:buSzTx/>
              <a:buFontTx/>
              <a:buNone/>
              <a:tabLst/>
              <a:defRPr/>
            </a:pPr>
            <a:r>
              <a:rPr lang="ca-ES" sz="1200" kern="1200" dirty="0">
                <a:solidFill>
                  <a:schemeClr val="tx1"/>
                </a:solidFill>
                <a:latin typeface="+mn-lt"/>
              </a:rPr>
              <a:t>En tots els casos, davant d' una trucada desconeguda en la qual es demanin dades sensibles o cal fer efectiu algun pagament s’han de tenir en compte les següents recomanacions: 
- Mai no compartir en cap cas les claus ni contrasenyes personals per telèfon amb ningú.</a:t>
            </a:r>
          </a:p>
          <a:p>
            <a:pPr marL="0" marR="0" indent="0" algn="just" defTabSz="914400" rtl="0" eaLnBrk="1" fontAlgn="auto" latinLnBrk="0" hangingPunct="1">
              <a:lnSpc>
                <a:spcPct val="100000"/>
              </a:lnSpc>
              <a:spcBef>
                <a:spcPts val="0"/>
              </a:spcBef>
              <a:spcAft>
                <a:spcPts val="0"/>
              </a:spcAft>
              <a:buClrTx/>
              <a:buSzTx/>
              <a:buFontTx/>
              <a:buNone/>
              <a:tabLst/>
              <a:defRPr/>
            </a:pPr>
            <a:r>
              <a:rPr lang="ca-ES" sz="1200" kern="1200" dirty="0">
                <a:solidFill>
                  <a:schemeClr val="tx1"/>
                </a:solidFill>
                <a:latin typeface="+mn-lt"/>
              </a:rPr>
              <a:t>- Desconfiar de trucades procedents de números ocults o amb una numeració estranya (per exemple, amb una numeració molt llarga o un prefix desconegut), desconfiar d'ofertes o obsequis promocionals: “Ningú ven durs a quatre pessetes"; no cal donar per fet que la trucada sigui legítima només perquè faciliten alguna dada personal. Recordar que les dades les poden haver obtingut prèviament per algun altre canal.</a:t>
            </a:r>
          </a:p>
          <a:p>
            <a:pPr marL="0" marR="0" indent="0" algn="just" defTabSz="914400" rtl="0" eaLnBrk="1" fontAlgn="auto" latinLnBrk="0" hangingPunct="1">
              <a:lnSpc>
                <a:spcPct val="100000"/>
              </a:lnSpc>
              <a:spcBef>
                <a:spcPts val="0"/>
              </a:spcBef>
              <a:spcAft>
                <a:spcPts val="0"/>
              </a:spcAft>
              <a:buClrTx/>
              <a:buSzTx/>
              <a:buFontTx/>
              <a:buNone/>
              <a:tabLst/>
              <a:defRPr/>
            </a:pPr>
            <a:endParaRPr lang="ca-ES" sz="1200" kern="1200" dirty="0">
              <a:solidFill>
                <a:schemeClr val="tx1"/>
              </a:solidFill>
              <a:latin typeface="+mn-lt"/>
            </a:endParaRPr>
          </a:p>
          <a:p>
            <a:pPr marL="0" marR="0" indent="0" algn="just" defTabSz="914400" rtl="0" eaLnBrk="1" fontAlgn="auto" latinLnBrk="0" hangingPunct="1">
              <a:lnSpc>
                <a:spcPct val="100000"/>
              </a:lnSpc>
              <a:spcBef>
                <a:spcPts val="0"/>
              </a:spcBef>
              <a:spcAft>
                <a:spcPts val="0"/>
              </a:spcAft>
              <a:buClrTx/>
              <a:buSzTx/>
              <a:buFontTx/>
              <a:buNone/>
              <a:tabLst/>
              <a:defRPr/>
            </a:pPr>
            <a:r>
              <a:rPr lang="ca-ES" sz="1200" kern="1200" baseline="0" noProof="0" dirty="0">
                <a:solidFill>
                  <a:schemeClr val="tx1"/>
                </a:solidFill>
                <a:latin typeface="+mn-lt"/>
              </a:rPr>
              <a:t>La manera d’actuar és la següent:
</a:t>
            </a:r>
            <a:r>
              <a:rPr lang="ca-ES" sz="1200" b="1" kern="1200" baseline="0" noProof="0" dirty="0">
                <a:solidFill>
                  <a:schemeClr val="tx1"/>
                </a:solidFill>
                <a:latin typeface="+mn-lt"/>
              </a:rPr>
              <a:t>L'atacant ha d'haver obtingut informació confidencial </a:t>
            </a:r>
            <a:r>
              <a:rPr lang="ca-ES" sz="1200" kern="1200" baseline="0" noProof="0" dirty="0">
                <a:solidFill>
                  <a:schemeClr val="tx1"/>
                </a:solidFill>
                <a:latin typeface="+mn-lt"/>
              </a:rPr>
              <a:t>sobre la víctima, com el nom i cognoms, el correu, domicili, part de les dades de la seva targeta de crèdit...  Això ho poden haver obtingut per mitjà d’altres atacs realitzats sobre les seves víctimes, com el </a:t>
            </a:r>
            <a:r>
              <a:rPr lang="ca-ES" sz="1200" i="1" kern="1200" baseline="0" noProof="0" dirty="0" err="1">
                <a:solidFill>
                  <a:schemeClr val="tx1"/>
                </a:solidFill>
                <a:latin typeface="+mn-lt"/>
              </a:rPr>
              <a:t>phishing</a:t>
            </a:r>
            <a:r>
              <a:rPr lang="ca-ES" sz="1200" kern="1200" baseline="0" noProof="0" dirty="0">
                <a:solidFill>
                  <a:schemeClr val="tx1"/>
                </a:solidFill>
                <a:latin typeface="+mn-lt"/>
              </a:rPr>
              <a:t>.
</a:t>
            </a:r>
            <a:r>
              <a:rPr lang="ca-ES" sz="1200" b="1" kern="1200" baseline="0" noProof="0" dirty="0">
                <a:solidFill>
                  <a:schemeClr val="tx1"/>
                </a:solidFill>
                <a:latin typeface="+mn-lt"/>
              </a:rPr>
              <a:t>Una vegada obtinguda aquesta informació</a:t>
            </a:r>
            <a:r>
              <a:rPr lang="ca-ES" sz="1200" kern="1200" baseline="0" noProof="0" dirty="0">
                <a:solidFill>
                  <a:schemeClr val="tx1"/>
                </a:solidFill>
                <a:latin typeface="+mn-lt"/>
              </a:rPr>
              <a:t> és el moment de realitzar una trucada telefònica al client, fent-se passar pel seu banc, una empresa de missatgeria o un servei tècnic per utilitzar la informació anterior i que la seva víctima confiï en ell. 
Després d'això,</a:t>
            </a:r>
            <a:r>
              <a:rPr lang="ca-ES" sz="1200" b="1" kern="1200" baseline="0" noProof="0" dirty="0">
                <a:solidFill>
                  <a:schemeClr val="tx1"/>
                </a:solidFill>
                <a:latin typeface="+mn-lt"/>
              </a:rPr>
              <a:t> tractarà d'obtenir més informació</a:t>
            </a:r>
            <a:r>
              <a:rPr lang="ca-ES" sz="1200" kern="1200" baseline="0" noProof="0" dirty="0">
                <a:solidFill>
                  <a:schemeClr val="tx1"/>
                </a:solidFill>
                <a:latin typeface="+mn-lt"/>
              </a:rPr>
              <a:t>, aconseguir que l'usuari instal·li algun programari maliciós en el seu equip o realitzi algun tipus de pagament.</a:t>
            </a:r>
          </a:p>
          <a:p>
            <a:pPr marL="0" marR="0" indent="0" algn="just" defTabSz="914400" rtl="0" eaLnBrk="1" fontAlgn="auto" latinLnBrk="0" hangingPunct="1">
              <a:lnSpc>
                <a:spcPct val="100000"/>
              </a:lnSpc>
              <a:spcBef>
                <a:spcPts val="0"/>
              </a:spcBef>
              <a:spcAft>
                <a:spcPts val="0"/>
              </a:spcAft>
              <a:buClrTx/>
              <a:buSzTx/>
              <a:buFontTx/>
              <a:buNone/>
              <a:tabLst/>
              <a:defRPr/>
            </a:pPr>
            <a:endParaRPr lang="ca-ES" sz="1200" kern="1200" baseline="0" noProof="0" dirty="0">
              <a:solidFill>
                <a:schemeClr val="tx1"/>
              </a:solidFill>
              <a:latin typeface="+mn-lt"/>
            </a:endParaRPr>
          </a:p>
          <a:p>
            <a:pPr marL="0" marR="0" indent="0" algn="just" defTabSz="914400" rtl="0" eaLnBrk="1" fontAlgn="auto" latinLnBrk="0" hangingPunct="1">
              <a:lnSpc>
                <a:spcPct val="100000"/>
              </a:lnSpc>
              <a:spcBef>
                <a:spcPts val="0"/>
              </a:spcBef>
              <a:spcAft>
                <a:spcPts val="0"/>
              </a:spcAft>
              <a:buClrTx/>
              <a:buSzTx/>
              <a:buFontTx/>
              <a:buNone/>
              <a:tabLst/>
              <a:defRPr/>
            </a:pPr>
            <a:r>
              <a:rPr lang="ca-ES" sz="1200" kern="1200" baseline="0" noProof="0" dirty="0">
                <a:solidFill>
                  <a:schemeClr val="tx1"/>
                </a:solidFill>
                <a:latin typeface="+mn-lt"/>
              </a:rPr>
              <a:t>Recordar algunes accions per no caure en el frau del </a:t>
            </a:r>
            <a:r>
              <a:rPr lang="ca-ES" sz="1200" i="1" kern="1200" baseline="0" noProof="0" dirty="0" err="1">
                <a:solidFill>
                  <a:schemeClr val="tx1"/>
                </a:solidFill>
                <a:latin typeface="+mn-lt"/>
              </a:rPr>
              <a:t>Vishing</a:t>
            </a:r>
            <a:r>
              <a:rPr lang="ca-ES" sz="1200" kern="1200" baseline="0" noProof="0" dirty="0">
                <a:solidFill>
                  <a:schemeClr val="tx1"/>
                </a:solidFill>
                <a:latin typeface="+mn-lt"/>
              </a:rPr>
              <a:t>:
</a:t>
            </a:r>
            <a:r>
              <a:rPr lang="ca-ES" sz="1200" b="1" kern="1200" baseline="0" noProof="0" dirty="0">
                <a:solidFill>
                  <a:schemeClr val="tx1"/>
                </a:solidFill>
                <a:latin typeface="+mn-lt"/>
              </a:rPr>
              <a:t>1.Verificar la identitat del remitent</a:t>
            </a:r>
            <a:r>
              <a:rPr lang="ca-ES" sz="1200" kern="1200" baseline="0" noProof="0" dirty="0">
                <a:solidFill>
                  <a:schemeClr val="tx1"/>
                </a:solidFill>
                <a:latin typeface="+mn-lt"/>
              </a:rPr>
              <a:t>. Si apareix un número desconegut a la pantalla del nostre telèfon, una alerta al correu brossa o </a:t>
            </a:r>
            <a:r>
              <a:rPr lang="ca-ES" sz="1200" i="1" kern="1200" baseline="0" noProof="0" dirty="0" err="1">
                <a:solidFill>
                  <a:schemeClr val="tx1"/>
                </a:solidFill>
                <a:latin typeface="+mn-lt"/>
              </a:rPr>
              <a:t>spam</a:t>
            </a:r>
            <a:r>
              <a:rPr lang="ca-ES" sz="1200" kern="1200" baseline="0" noProof="0" dirty="0">
                <a:solidFill>
                  <a:schemeClr val="tx1"/>
                </a:solidFill>
                <a:latin typeface="+mn-lt"/>
              </a:rPr>
              <a:t> o no es veu clar, sempre es pot comprovar el número de telèfon a </a:t>
            </a:r>
            <a:r>
              <a:rPr lang="ca-ES" sz="1200" i="1" kern="1200" baseline="0" noProof="0" dirty="0" err="1">
                <a:solidFill>
                  <a:schemeClr val="tx1"/>
                </a:solidFill>
                <a:latin typeface="+mn-lt"/>
              </a:rPr>
              <a:t>Google</a:t>
            </a:r>
            <a:r>
              <a:rPr lang="ca-ES" sz="1200" kern="1200" baseline="0" noProof="0" dirty="0">
                <a:solidFill>
                  <a:schemeClr val="tx1"/>
                </a:solidFill>
                <a:latin typeface="+mn-lt"/>
              </a:rPr>
              <a:t> per veure si està relacionat amb algun tipus de frau.
</a:t>
            </a:r>
            <a:r>
              <a:rPr lang="ca-ES" sz="1200" b="1" kern="1200" baseline="0" noProof="0" dirty="0">
                <a:solidFill>
                  <a:schemeClr val="tx1"/>
                </a:solidFill>
                <a:latin typeface="+mn-lt"/>
              </a:rPr>
              <a:t>2.No fer clic ni seguir les indicacions</a:t>
            </a:r>
            <a:r>
              <a:rPr lang="ca-ES" sz="1200" kern="1200" baseline="0" noProof="0" dirty="0">
                <a:solidFill>
                  <a:schemeClr val="tx1"/>
                </a:solidFill>
                <a:latin typeface="+mn-lt"/>
              </a:rPr>
              <a:t>. És habitual que els atacants utilitzin missatges i correus automatitzats per enganyar les seves víctimes  i aconseguir que descarreguin algun programari maliciós.</a:t>
            </a:r>
          </a:p>
          <a:p>
            <a:pPr marL="0" marR="0" indent="0" algn="just" defTabSz="914400" rtl="0" eaLnBrk="1" fontAlgn="auto" latinLnBrk="0" hangingPunct="1">
              <a:lnSpc>
                <a:spcPct val="100000"/>
              </a:lnSpc>
              <a:spcBef>
                <a:spcPts val="0"/>
              </a:spcBef>
              <a:spcAft>
                <a:spcPts val="0"/>
              </a:spcAft>
              <a:buClrTx/>
              <a:buSzTx/>
              <a:buFontTx/>
              <a:buNone/>
              <a:tabLst/>
              <a:defRPr/>
            </a:pPr>
            <a:r>
              <a:rPr lang="ca-ES" sz="1200" b="1" kern="1200" baseline="0" noProof="0" dirty="0">
                <a:solidFill>
                  <a:schemeClr val="tx1"/>
                </a:solidFill>
                <a:latin typeface="+mn-lt"/>
              </a:rPr>
              <a:t>3. No facilitar mai informació personal</a:t>
            </a:r>
            <a:r>
              <a:rPr lang="ca-ES" sz="1200" kern="1200" baseline="0" noProof="0" dirty="0">
                <a:solidFill>
                  <a:schemeClr val="tx1"/>
                </a:solidFill>
                <a:latin typeface="+mn-lt"/>
              </a:rPr>
              <a:t>. Tot i que no s’estigui segur de si es tracta d'un frau, mai s’hauria de compartir les dades personals amb un desconegut.</a:t>
            </a:r>
          </a:p>
          <a:p>
            <a:pPr marL="0" lvl="0" indent="0" algn="l" rtl="0">
              <a:spcBef>
                <a:spcPts val="0"/>
              </a:spcBef>
              <a:spcAft>
                <a:spcPts val="0"/>
              </a:spcAft>
              <a:buNone/>
            </a:pPr>
            <a:endParaRPr dirty="0"/>
          </a:p>
        </p:txBody>
      </p:sp>
      <p:sp>
        <p:nvSpPr>
          <p:cNvPr id="84" name="Google Shape;8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a-ES"/>
              <a:t>14</a:t>
            </a:fld>
            <a:endParaRPr/>
          </a:p>
        </p:txBody>
      </p:sp>
    </p:spTree>
    <p:extLst>
      <p:ext uri="{BB962C8B-B14F-4D97-AF65-F5344CB8AC3E}">
        <p14:creationId xmlns:p14="http://schemas.microsoft.com/office/powerpoint/2010/main" val="3053500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ca-ES" sz="1000" kern="1200" noProof="0" dirty="0">
                <a:solidFill>
                  <a:schemeClr val="tx1"/>
                </a:solidFill>
                <a:latin typeface="+mn-lt"/>
              </a:rPr>
              <a:t>Un cop comentat el concepte </a:t>
            </a:r>
            <a:r>
              <a:rPr lang="ca-ES" sz="1000" i="1" kern="1200" noProof="0" dirty="0" err="1">
                <a:solidFill>
                  <a:schemeClr val="tx1"/>
                </a:solidFill>
                <a:latin typeface="+mn-lt"/>
              </a:rPr>
              <a:t>Vishing</a:t>
            </a:r>
            <a:r>
              <a:rPr lang="ca-ES" sz="1000" kern="1200" noProof="0" dirty="0">
                <a:solidFill>
                  <a:schemeClr val="tx1"/>
                </a:solidFill>
                <a:latin typeface="+mn-lt"/>
              </a:rPr>
              <a:t> aprofitar aquesta diapositiva per detallar els principals fraus realitzats amb aquest mètode.
Tots tenen uns elements comuns que es repeteixen i un objectiu comú que és l'obtenció de dades sensibles per cometre el frau.
- Tots comencen amb una crida en la qual intenten generar confiança suplantant una companyia amb la qual hi ha algun servei contractat, el gestor del banc...</a:t>
            </a:r>
          </a:p>
          <a:p>
            <a:pPr marL="0" marR="0" indent="0" algn="just" defTabSz="914400" rtl="0" eaLnBrk="1" fontAlgn="auto" latinLnBrk="0" hangingPunct="1">
              <a:lnSpc>
                <a:spcPct val="100000"/>
              </a:lnSpc>
              <a:spcBef>
                <a:spcPts val="0"/>
              </a:spcBef>
              <a:spcAft>
                <a:spcPts val="0"/>
              </a:spcAft>
              <a:buClrTx/>
              <a:buSzTx/>
              <a:buFontTx/>
              <a:buNone/>
              <a:tabLst/>
              <a:defRPr/>
            </a:pPr>
            <a:r>
              <a:rPr lang="ca-ES" sz="1000" kern="1200" noProof="0" dirty="0">
                <a:solidFill>
                  <a:schemeClr val="tx1"/>
                </a:solidFill>
                <a:latin typeface="+mn-lt"/>
              </a:rPr>
              <a:t>- En aquesta trucada és freqüent que es proporcioni alguna dada personal per fer el frau més creïble i guanyar confiança.
- El nivell de confiança creat entre els interlocutors genera el clima ideal per sentir-se segur i abaixar la guàrdia quan es proporciona informació confidencial.
- La finalitat és obtenir dades sensibles com dades bancàries, dades de targetes...</a:t>
            </a:r>
          </a:p>
          <a:p>
            <a:pPr marL="0" marR="0" indent="0" algn="just" defTabSz="914400" rtl="0" eaLnBrk="1" fontAlgn="auto" latinLnBrk="0" hangingPunct="1">
              <a:lnSpc>
                <a:spcPct val="100000"/>
              </a:lnSpc>
              <a:spcBef>
                <a:spcPts val="0"/>
              </a:spcBef>
              <a:spcAft>
                <a:spcPts val="0"/>
              </a:spcAft>
              <a:buClrTx/>
              <a:buSzTx/>
              <a:buFontTx/>
              <a:buNone/>
              <a:tabLst/>
              <a:defRPr/>
            </a:pPr>
            <a:endParaRPr lang="ca-ES" sz="1000" kern="1200" noProof="0" dirty="0">
              <a:solidFill>
                <a:schemeClr val="tx1"/>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ca-ES" b="1" u="sng" noProof="0" dirty="0"/>
              <a:t>Principals exemples de </a:t>
            </a:r>
            <a:r>
              <a:rPr lang="ca-ES" b="1" i="1" u="sng" noProof="0" dirty="0" err="1"/>
              <a:t>Vishing</a:t>
            </a:r>
            <a:r>
              <a:rPr lang="ca-ES" b="0" u="none" noProof="0" dirty="0"/>
              <a:t>
Explicar amb detall les particularitats dels 5 exemples de </a:t>
            </a:r>
            <a:r>
              <a:rPr lang="ca-ES" b="0" i="1" u="none" noProof="0" dirty="0" err="1"/>
              <a:t>Vishing</a:t>
            </a:r>
            <a:r>
              <a:rPr lang="ca-ES" b="0" u="none" noProof="0" dirty="0"/>
              <a:t> detallats a la diapositiva.</a:t>
            </a:r>
          </a:p>
          <a:p>
            <a:pPr marL="0" marR="0" indent="0" algn="l" defTabSz="914400" rtl="0" eaLnBrk="1" fontAlgn="auto" latinLnBrk="0" hangingPunct="1">
              <a:lnSpc>
                <a:spcPct val="100000"/>
              </a:lnSpc>
              <a:spcBef>
                <a:spcPts val="0"/>
              </a:spcBef>
              <a:spcAft>
                <a:spcPts val="0"/>
              </a:spcAft>
              <a:buClrTx/>
              <a:buSzTx/>
              <a:buFontTx/>
              <a:buNone/>
              <a:tabLst/>
              <a:defRPr/>
            </a:pPr>
            <a:r>
              <a:rPr lang="ca-ES" b="0" u="none" noProof="0" dirty="0"/>
              <a:t>
</a:t>
            </a:r>
            <a:r>
              <a:rPr lang="ca-ES" b="1" u="none" noProof="0" dirty="0"/>
              <a:t>- Entitats bancàries: </a:t>
            </a:r>
            <a:r>
              <a:rPr lang="ca-ES" b="0" u="none" noProof="0" dirty="0"/>
              <a:t>és habitual que es facin passar per un treballador del banc per informar d'una activitat sospitosa en el compte. Amb l'excusa d’assegurar-se que tot és correcte demanen informació personal.
- </a:t>
            </a:r>
            <a:r>
              <a:rPr lang="ca-ES" b="1" u="none" noProof="0" dirty="0"/>
              <a:t>Servei tècnic de la companyia telefònica: </a:t>
            </a:r>
            <a:r>
              <a:rPr lang="ca-ES" b="0" u="none" noProof="0" dirty="0"/>
              <a:t>argumenten problemes amb la connexió i demanen informació per poder solucionar-los i no deixar sense servei el mòbil o l’ordinador.
</a:t>
            </a:r>
            <a:r>
              <a:rPr lang="ca-ES" b="1" u="none" noProof="0" dirty="0"/>
              <a:t>- Llum i gas: </a:t>
            </a:r>
            <a:r>
              <a:rPr lang="ca-ES" b="0" u="none" noProof="0" dirty="0"/>
              <a:t>els estafadors aconsegueixen colar-se a les bases de dades de les companyies, i ho fan servir per trucar als clients. En moltes ocasions amenacen amb talls de llum o gas per impagaments en els rebuts que només es poden solucionar si es transfereix una determinada quantitat de diners immediatament.
</a:t>
            </a:r>
            <a:r>
              <a:rPr lang="ca-ES" b="1" u="none" noProof="0" dirty="0"/>
              <a:t>- Empreses de seguretat informàtica: </a:t>
            </a:r>
            <a:r>
              <a:rPr lang="ca-ES" b="0" u="none" noProof="0" dirty="0"/>
              <a:t>alerten la víctima de la presència d'un virus en el seu sistema i demanen a canvi de solucionar la incidència que es faci un pagament a través d'una plataforma que han creat ells mateixos per quedar-se amb les dades bancàries.
</a:t>
            </a:r>
            <a:r>
              <a:rPr lang="ca-ES" b="1" u="none" noProof="0" dirty="0"/>
              <a:t>- Préstecs i inversions: </a:t>
            </a:r>
            <a:r>
              <a:rPr lang="ca-ES" b="0" u="none" noProof="0" dirty="0"/>
              <a:t>s’ha de sospitar quan es rep una oferta econòmica massa bona per ser real. Com oferir milers d'euros a canvi d'una petita inversió o la condonació de deutes.
</a:t>
            </a:r>
            <a:r>
              <a:rPr lang="ca-ES" b="1" u="none" noProof="0" dirty="0"/>
              <a:t>- Seguretat Social o Hisenda: </a:t>
            </a:r>
            <a:r>
              <a:rPr lang="ca-ES" b="0" u="none" noProof="0" dirty="0"/>
              <a:t>aquests enganys es dirigeixen principalment a persones grans. Els delinqüents es fan passar per aquestes institucions per obtenir fàcilment les dades de les seves víctimes.
</a:t>
            </a:r>
            <a:r>
              <a:rPr lang="ca-ES" b="1" u="none" noProof="0" dirty="0"/>
              <a:t>- Familiars en perill: </a:t>
            </a:r>
            <a:r>
              <a:rPr lang="ca-ES" b="0" u="none" noProof="0" dirty="0"/>
              <a:t>és una de les modalitats de </a:t>
            </a:r>
            <a:r>
              <a:rPr lang="ca-ES" b="0" i="1" u="none" noProof="0" dirty="0" err="1"/>
              <a:t>vishing</a:t>
            </a:r>
            <a:r>
              <a:rPr lang="ca-ES" b="0" u="none" noProof="0" dirty="0"/>
              <a:t> més extremes, que consisteix a enredar el destinatari explicant que un familiar o algú molt proper té problemes i necessita de forma urgent que es realitzi una transferència. Es crea una sensació d'urgència molt creïble, sense que la víctima tingui l’opció de comprovar per si mateixa si el seu ésser estimat necessita ajuda de veritat.</a:t>
            </a:r>
            <a:endParaRPr lang="ca-ES" sz="1000" b="0" u="none" kern="1200" noProof="0" dirty="0">
              <a:solidFill>
                <a:schemeClr val="tx1"/>
              </a:solidFill>
              <a:latin typeface="+mn-lt"/>
              <a:ea typeface="+mn-ea"/>
              <a:cs typeface="+mn-cs"/>
            </a:endParaRPr>
          </a:p>
          <a:p>
            <a:endParaRPr lang="ca-ES"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ca-ES" sz="1200" b="0" i="0" u="none" strike="noStrike" cap="none" smtClean="0">
                <a:solidFill>
                  <a:schemeClr val="dk1"/>
                </a:solidFill>
                <a:latin typeface="Quattrocento Sans"/>
                <a:ea typeface="Quattrocento Sans"/>
                <a:cs typeface="Quattrocento Sans"/>
                <a:sym typeface="Quattrocento Sans"/>
              </a:rPr>
              <a:t>15</a:t>
            </a:fld>
            <a:endParaRPr lang="ca-ES" sz="1200" b="0" i="0" u="none" strike="noStrike" cap="none">
              <a:solidFill>
                <a:schemeClr val="dk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1658503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765353" rtl="0" eaLnBrk="1" fontAlgn="auto" latinLnBrk="0" hangingPunct="1">
              <a:lnSpc>
                <a:spcPct val="100000"/>
              </a:lnSpc>
              <a:spcBef>
                <a:spcPts val="0"/>
              </a:spcBef>
              <a:spcAft>
                <a:spcPts val="0"/>
              </a:spcAft>
              <a:buClrTx/>
              <a:buSzTx/>
              <a:buFontTx/>
              <a:buNone/>
              <a:tabLst/>
              <a:defRPr/>
            </a:pPr>
            <a:r>
              <a:rPr lang="ca-ES" b="0" i="0" noProof="0" dirty="0">
                <a:solidFill>
                  <a:srgbClr val="666666"/>
                </a:solidFill>
                <a:effectLst/>
                <a:latin typeface="OpenSans"/>
              </a:rPr>
              <a:t>En aquesta diapositiva s’exposen dos dels mètodes més habituals de frau per </a:t>
            </a:r>
            <a:r>
              <a:rPr lang="ca-ES" b="0" i="1" noProof="0" dirty="0" err="1">
                <a:solidFill>
                  <a:srgbClr val="666666"/>
                </a:solidFill>
                <a:effectLst/>
                <a:latin typeface="OpenSans"/>
              </a:rPr>
              <a:t>Vishing</a:t>
            </a:r>
            <a:r>
              <a:rPr lang="ca-ES" b="0" i="0" noProof="0" dirty="0">
                <a:solidFill>
                  <a:srgbClr val="666666"/>
                </a:solidFill>
                <a:effectLst/>
                <a:latin typeface="OpenSans"/>
              </a:rPr>
              <a:t> que és la suplantació de l'Entitat financera o a un Fill o familiar en perill.
En la tècnica de la suplantació de la identitat, el més important és ser el més persuasiu possible. Els </a:t>
            </a:r>
            <a:r>
              <a:rPr lang="ca-ES" b="0" i="0" noProof="0" dirty="0" err="1">
                <a:solidFill>
                  <a:srgbClr val="666666"/>
                </a:solidFill>
                <a:effectLst/>
                <a:latin typeface="OpenSans"/>
              </a:rPr>
              <a:t>cibercriminals</a:t>
            </a:r>
            <a:r>
              <a:rPr lang="ca-ES" b="0" i="0" noProof="0" dirty="0">
                <a:solidFill>
                  <a:srgbClr val="666666"/>
                </a:solidFill>
                <a:effectLst/>
                <a:latin typeface="OpenSans"/>
              </a:rPr>
              <a:t> saben que com més complex sigui l'atac, més realista semblarà a ulls de la víctima i més fàcil serà que es caigui en el parany.</a:t>
            </a:r>
          </a:p>
          <a:p>
            <a:pPr marL="0" marR="0" lvl="0" indent="0" algn="l" defTabSz="765353" rtl="0" eaLnBrk="1" fontAlgn="auto" latinLnBrk="0" hangingPunct="1">
              <a:lnSpc>
                <a:spcPct val="100000"/>
              </a:lnSpc>
              <a:spcBef>
                <a:spcPts val="0"/>
              </a:spcBef>
              <a:spcAft>
                <a:spcPts val="0"/>
              </a:spcAft>
              <a:buClrTx/>
              <a:buSzTx/>
              <a:buFontTx/>
              <a:buNone/>
              <a:tabLst/>
              <a:defRPr/>
            </a:pPr>
            <a:endParaRPr lang="ca-ES" noProof="0" dirty="0"/>
          </a:p>
          <a:p>
            <a:r>
              <a:rPr lang="ca-ES" b="1" u="sng" noProof="0" dirty="0"/>
              <a:t>Exemple Entitat financera</a:t>
            </a:r>
            <a:br>
              <a:rPr lang="ca-ES" b="0" u="none" noProof="0" dirty="0"/>
            </a:br>
            <a:r>
              <a:rPr lang="ca-ES" b="0" u="none" noProof="0" dirty="0"/>
              <a:t>Alguns exemples de trucades fraudulentes que poden realitzar des d'un banc:
- Incitar a concertar una entrevista.
- Confirmar per seguretat si s’ha realitzat una operació des de la banca online.
- Avisar que hi ha una targeta pendent de recollir a l'oficina.</a:t>
            </a:r>
          </a:p>
          <a:p>
            <a:pPr algn="l" fontAlgn="base">
              <a:buNone/>
            </a:pPr>
            <a:r>
              <a:rPr lang="ca-ES" b="0" i="0" noProof="0" dirty="0">
                <a:solidFill>
                  <a:srgbClr val="333333"/>
                </a:solidFill>
                <a:effectLst/>
                <a:latin typeface="OpenSans-Bold"/>
              </a:rPr>
              <a:t>
</a:t>
            </a:r>
            <a:r>
              <a:rPr lang="ca-ES" b="1" i="0" noProof="0" dirty="0">
                <a:solidFill>
                  <a:srgbClr val="333333"/>
                </a:solidFill>
                <a:effectLst/>
                <a:latin typeface="OpenSans-Bold"/>
              </a:rPr>
              <a:t>Es poden fer passar per un empleat de la meva entitat financera i trucar-me?</a:t>
            </a:r>
          </a:p>
          <a:p>
            <a:pPr algn="l" fontAlgn="base">
              <a:buNone/>
            </a:pPr>
            <a:r>
              <a:rPr lang="ca-ES" b="0" i="0" noProof="0" dirty="0">
                <a:solidFill>
                  <a:srgbClr val="333333"/>
                </a:solidFill>
                <a:effectLst/>
                <a:latin typeface="OpenSans-Bold"/>
              </a:rPr>
              <a:t>Si, les anomenades trucades fraudulentes (</a:t>
            </a:r>
            <a:r>
              <a:rPr lang="ca-ES" b="0" i="1" noProof="0" dirty="0" err="1">
                <a:solidFill>
                  <a:srgbClr val="333333"/>
                </a:solidFill>
                <a:effectLst/>
                <a:latin typeface="OpenSans-Bold"/>
              </a:rPr>
              <a:t>vishing</a:t>
            </a:r>
            <a:r>
              <a:rPr lang="ca-ES" b="0" i="0" noProof="0" dirty="0">
                <a:solidFill>
                  <a:srgbClr val="333333"/>
                </a:solidFill>
                <a:effectLst/>
                <a:latin typeface="OpenSans-Bold"/>
              </a:rPr>
              <a:t>) estan a l'ordre del dia.</a:t>
            </a:r>
            <a:br>
              <a:rPr lang="ca-ES" b="0" i="0" noProof="0" dirty="0">
                <a:solidFill>
                  <a:srgbClr val="333333"/>
                </a:solidFill>
                <a:effectLst/>
                <a:latin typeface="OpenSans-Bold"/>
              </a:rPr>
            </a:br>
            <a:r>
              <a:rPr lang="ca-ES" b="0" i="0" noProof="0" dirty="0">
                <a:solidFill>
                  <a:srgbClr val="333333"/>
                </a:solidFill>
                <a:effectLst/>
                <a:latin typeface="OpenSans-Bold"/>
              </a:rPr>
              <a:t>Els ciberdelinqüents sofistiquen cada vegada més els seus arguments per enganyar. Algunes estratègies que utilitzen són:
- Suplantar el telèfon trucant (</a:t>
            </a:r>
            <a:r>
              <a:rPr lang="ca-ES" b="0" i="1" noProof="0" dirty="0" err="1">
                <a:solidFill>
                  <a:srgbClr val="333333"/>
                </a:solidFill>
                <a:effectLst/>
                <a:latin typeface="OpenSans-Bold"/>
              </a:rPr>
              <a:t>Caller</a:t>
            </a:r>
            <a:r>
              <a:rPr lang="ca-ES" b="0" i="1" noProof="0" dirty="0">
                <a:solidFill>
                  <a:srgbClr val="333333"/>
                </a:solidFill>
                <a:effectLst/>
                <a:latin typeface="OpenSans-Bold"/>
              </a:rPr>
              <a:t> ID </a:t>
            </a:r>
            <a:r>
              <a:rPr lang="ca-ES" b="0" i="1" noProof="0" dirty="0" err="1">
                <a:solidFill>
                  <a:srgbClr val="333333"/>
                </a:solidFill>
                <a:effectLst/>
                <a:latin typeface="OpenSans-Bold"/>
              </a:rPr>
              <a:t>Spoofing</a:t>
            </a:r>
            <a:r>
              <a:rPr lang="ca-ES" b="0" i="0" noProof="0" dirty="0">
                <a:solidFill>
                  <a:srgbClr val="333333"/>
                </a:solidFill>
                <a:effectLst/>
                <a:latin typeface="OpenSans-Bold"/>
              </a:rPr>
              <a:t>) perquè sigui el mateix que el del nostre centre d'atenció al client.
- Conèixer com funciona la banca electrònica i per tant guiar-te pels menús per aconseguir el seu objectiu.
- Utilitzar arguments convincents com per exemple ajudar-te a retrocedir un suposat càrrec fraudulent.</a:t>
            </a:r>
            <a:endParaRPr lang="ca-ES" b="0" i="0" noProof="0" dirty="0">
              <a:solidFill>
                <a:srgbClr val="666666"/>
              </a:solidFill>
              <a:effectLst/>
              <a:latin typeface="OpenSans"/>
            </a:endParaRPr>
          </a:p>
          <a:p>
            <a:pPr algn="l" fontAlgn="base">
              <a:buNone/>
            </a:pPr>
            <a:r>
              <a:rPr lang="ca-ES" b="1" i="0" noProof="0" dirty="0">
                <a:solidFill>
                  <a:srgbClr val="333333"/>
                </a:solidFill>
                <a:effectLst/>
                <a:latin typeface="OpenSans-Bold"/>
              </a:rPr>
              <a:t>L’objectiu de la trucada:</a:t>
            </a:r>
            <a:r>
              <a:rPr lang="ca-ES" b="0" i="0" noProof="0" dirty="0">
                <a:solidFill>
                  <a:srgbClr val="333333"/>
                </a:solidFill>
                <a:effectLst/>
                <a:latin typeface="OpenSans-Bold"/>
              </a:rPr>
              <a:t>
És probable que demanin dades confidencials, com el número de la targeta, les claus d'accés a la banca online, o amb diferents pretextos que es faci una retrocessió d'un pagament perquè facis tu el pagament.
És habitual que s’utilitzin sistemes de pagaments immediats com BIZUM o fins i tot que demanin que es faci un reintegrament amb codi a través de caixer automàtic.</a:t>
            </a:r>
          </a:p>
          <a:p>
            <a:pPr algn="l" fontAlgn="base">
              <a:buNone/>
            </a:pPr>
            <a:endParaRPr lang="ca-ES" noProof="0" dirty="0"/>
          </a:p>
          <a:p>
            <a:r>
              <a:rPr lang="ca-ES" b="1" u="sng" noProof="0" dirty="0"/>
              <a:t>Exemple Familiar en perill</a:t>
            </a:r>
            <a:r>
              <a:rPr lang="ca-ES" b="0" u="none" noProof="0" dirty="0"/>
              <a:t>
- Cal assegurar-se de la veracitat dels missatges.</a:t>
            </a:r>
          </a:p>
          <a:p>
            <a:r>
              <a:rPr lang="ca-ES" b="0" u="none" noProof="0" dirty="0"/>
              <a:t>- Contactar amb el familiar per un altre mitjà, fer preguntes per assegurar-se que ha estat ell qui ha contactat amb nosaltres.</a:t>
            </a:r>
            <a:endParaRPr lang="ca-ES"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ca-ES" sz="1200" b="0" i="0" u="none" strike="noStrike" cap="none" smtClean="0">
                <a:solidFill>
                  <a:schemeClr val="dk1"/>
                </a:solidFill>
                <a:latin typeface="Quattrocento Sans"/>
                <a:ea typeface="Quattrocento Sans"/>
                <a:cs typeface="Quattrocento Sans"/>
                <a:sym typeface="Quattrocento Sans"/>
              </a:rPr>
              <a:t>16</a:t>
            </a:fld>
            <a:endParaRPr lang="ca-ES" sz="1200" b="0" i="0" u="none" strike="noStrike" cap="none">
              <a:solidFill>
                <a:schemeClr val="dk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4043543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ca-ES" sz="1200" b="0" i="0" u="none" strike="noStrike" cap="none" smtClean="0">
                <a:solidFill>
                  <a:schemeClr val="dk1"/>
                </a:solidFill>
                <a:latin typeface="Quattrocento Sans"/>
                <a:ea typeface="Quattrocento Sans"/>
                <a:cs typeface="Quattrocento Sans"/>
                <a:sym typeface="Quattrocento Sans"/>
              </a:rPr>
              <a:t>17</a:t>
            </a:fld>
            <a:endParaRPr lang="ca-ES" sz="1200" b="0" i="0" u="none" strike="noStrike" cap="none">
              <a:solidFill>
                <a:schemeClr val="dk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1300829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lgn="just">
              <a:buFontTx/>
              <a:buNone/>
            </a:pPr>
            <a:r>
              <a:rPr lang="ca-ES" sz="1200" b="1" i="0" u="sng" baseline="0" noProof="0" dirty="0"/>
              <a:t>Compres a Internet</a:t>
            </a:r>
            <a:r>
              <a:rPr lang="ca-ES" sz="1200" b="0" i="0" baseline="0" noProof="0" dirty="0"/>
              <a:t>
En primer lloc, i en la línia de les recomanacions de seguretat comentades en referir-nos a la banca digital, és important que abans de comprar per Internet es verifiqui el nivell </a:t>
            </a:r>
            <a:r>
              <a:rPr lang="ca-ES" sz="1200" noProof="0" dirty="0"/>
              <a:t>de seguretat:</a:t>
            </a:r>
          </a:p>
          <a:p>
            <a:pPr marL="0" indent="0" algn="just">
              <a:buFontTx/>
              <a:buNone/>
            </a:pPr>
            <a:r>
              <a:rPr lang="ca-ES" sz="1200" b="0" i="0" baseline="0" noProof="0" dirty="0"/>
              <a:t>Revisar si el programari del dispositiu (telèfon mòbil, tauleta tàctil o ordinador) està </a:t>
            </a:r>
            <a:r>
              <a:rPr lang="ca-ES" sz="1200" b="1" i="0" baseline="0" noProof="0" dirty="0"/>
              <a:t>degudament actualitzat </a:t>
            </a:r>
            <a:r>
              <a:rPr lang="ca-ES" sz="1200" b="0" i="0" baseline="0" noProof="0" dirty="0"/>
              <a:t>(en especial l'antivirus).
Utilitzar una </a:t>
            </a:r>
            <a:r>
              <a:rPr lang="ca-ES" sz="1200" b="1" i="0" baseline="0" noProof="0" dirty="0"/>
              <a:t>connexió segura a la xarxa </a:t>
            </a:r>
            <a:r>
              <a:rPr lang="ca-ES" sz="1200" b="0" i="0" baseline="0" noProof="0" dirty="0"/>
              <a:t>(evitar fer operacions financeres utilitzant xarxes </a:t>
            </a:r>
            <a:r>
              <a:rPr lang="ca-ES" sz="1200" b="0" i="0" baseline="0" noProof="0" dirty="0" err="1"/>
              <a:t>wifi</a:t>
            </a:r>
            <a:r>
              <a:rPr lang="ca-ES" sz="1200" b="0" i="0" baseline="0" noProof="0" dirty="0"/>
              <a:t> públiques).
Connectar a la </a:t>
            </a:r>
            <a:r>
              <a:rPr lang="ca-ES" sz="1200" b="1" i="0" baseline="0" noProof="0" dirty="0"/>
              <a:t>pàgina web oficial del comerç </a:t>
            </a:r>
            <a:r>
              <a:rPr lang="ca-ES" sz="1200" b="0" i="0" baseline="0" noProof="0" dirty="0"/>
              <a:t>electrònic, que ha de començar amb HTTPS i tenir el cadenat la barra d'adreces.
Portals com </a:t>
            </a:r>
            <a:r>
              <a:rPr lang="ca-ES" sz="1200" b="0" i="1" baseline="0" noProof="0" dirty="0" err="1"/>
              <a:t>Milanuncios</a:t>
            </a:r>
            <a:r>
              <a:rPr lang="ca-ES" sz="1200" b="0" i="1" baseline="0" noProof="0" dirty="0"/>
              <a:t>, </a:t>
            </a:r>
            <a:r>
              <a:rPr lang="ca-ES" sz="1200" b="0" i="1" baseline="0" noProof="0" dirty="0" err="1"/>
              <a:t>eBay</a:t>
            </a:r>
            <a:r>
              <a:rPr lang="ca-ES" sz="1200" b="0" i="1" baseline="0" noProof="0" dirty="0"/>
              <a:t> </a:t>
            </a:r>
            <a:r>
              <a:rPr lang="ca-ES" sz="1200" b="0" i="0" baseline="0" noProof="0" dirty="0"/>
              <a:t>o aplicacions com </a:t>
            </a:r>
            <a:r>
              <a:rPr lang="ca-ES" sz="1200" b="0" i="1" baseline="0" noProof="0" dirty="0" err="1"/>
              <a:t>Wallapop</a:t>
            </a:r>
            <a:r>
              <a:rPr lang="ca-ES" sz="1200" b="0" i="0" baseline="0" noProof="0" dirty="0"/>
              <a:t>, són una manera molt ràpida i senzilla de comprar o vendre productes de forma online. No obstant això, l'ús massiu d'aquestes plataformes fa que també els estafadors les vegin com una oportunitat per poder buscar potencials víctimes.</a:t>
            </a:r>
          </a:p>
          <a:p>
            <a:pPr marL="171450" indent="-171450" algn="just">
              <a:buFontTx/>
              <a:buChar char="-"/>
            </a:pPr>
            <a:endParaRPr lang="ca-ES" sz="1600" b="0" i="0" kern="1200" dirty="0">
              <a:solidFill>
                <a:srgbClr val="666666"/>
              </a:solidFill>
              <a:effectLst/>
              <a:latin typeface="OpenSans"/>
              <a:ea typeface="+mn-ea"/>
              <a:cs typeface="+mn-cs"/>
            </a:endParaRPr>
          </a:p>
          <a:p>
            <a:pPr algn="l" fontAlgn="base">
              <a:buNone/>
            </a:pPr>
            <a:r>
              <a:rPr lang="ca-ES" b="1" i="0" dirty="0">
                <a:solidFill>
                  <a:srgbClr val="333333"/>
                </a:solidFill>
                <a:effectLst/>
                <a:latin typeface="OpenSans-Bold"/>
              </a:rPr>
              <a:t>Què es pot fer per evitar ser víctima?</a:t>
            </a:r>
          </a:p>
          <a:p>
            <a:pPr algn="l" fontAlgn="base">
              <a:buNone/>
            </a:pPr>
            <a:r>
              <a:rPr lang="ca-ES" b="0" i="0" dirty="0">
                <a:solidFill>
                  <a:srgbClr val="333333"/>
                </a:solidFill>
                <a:effectLst/>
                <a:latin typeface="OpenSans-Bold"/>
              </a:rPr>
              <a:t>- </a:t>
            </a:r>
            <a:r>
              <a:rPr lang="ca-ES" b="1" i="0" dirty="0">
                <a:solidFill>
                  <a:srgbClr val="333333"/>
                </a:solidFill>
                <a:effectLst/>
                <a:latin typeface="OpenSans-Bold"/>
              </a:rPr>
              <a:t>No donar credibilitat a ofertes molt agressives: </a:t>
            </a:r>
            <a:r>
              <a:rPr lang="ca-ES" b="0" i="0" dirty="0">
                <a:solidFill>
                  <a:srgbClr val="333333"/>
                </a:solidFill>
                <a:effectLst/>
                <a:latin typeface="OpenSans-Bold"/>
              </a:rPr>
              <a:t>sempre s'ha de desconfiar de productes amb preus molt rebaixats ja que són l'ham perfecte per enganyar-nos. Es recomana, abans de fer la compra, estudiar quins són els preus de mercat.
</a:t>
            </a:r>
            <a:r>
              <a:rPr lang="ca-ES" b="1" i="0" dirty="0">
                <a:solidFill>
                  <a:srgbClr val="333333"/>
                </a:solidFill>
                <a:effectLst/>
                <a:latin typeface="OpenSans-Bold"/>
              </a:rPr>
              <a:t>- Analitzar el perfil de l'usuari venedor/comprador: </a:t>
            </a:r>
            <a:r>
              <a:rPr lang="ca-ES" b="0" i="0" dirty="0">
                <a:solidFill>
                  <a:srgbClr val="333333"/>
                </a:solidFill>
                <a:effectLst/>
                <a:latin typeface="OpenSans-Bold"/>
              </a:rPr>
              <a:t>habitualment els estafadors no solen facilitar moltes dades en els seus perfils i no disposen de fotografies reals, dades de contacte verificades, etc. Un altre element que pot fer sospitar és quan la data de creació del perfil és molt recent.
</a:t>
            </a:r>
            <a:r>
              <a:rPr lang="ca-ES" b="1" i="0" dirty="0">
                <a:solidFill>
                  <a:srgbClr val="333333"/>
                </a:solidFill>
                <a:effectLst/>
                <a:latin typeface="OpenSans-Bold"/>
              </a:rPr>
              <a:t>- És important també observar el comportament del venedor/comprador</a:t>
            </a:r>
            <a:r>
              <a:rPr lang="ca-ES" b="0" i="0" dirty="0">
                <a:solidFill>
                  <a:srgbClr val="333333"/>
                </a:solidFill>
                <a:effectLst/>
                <a:latin typeface="OpenSans-Bold"/>
              </a:rPr>
              <a:t>, ja que els estafadors acostumen a insistir en el tancament de la transacció amb celeritat o bé, en ocasions, poden demanar dades personals o bancàries que poden usar per a finalitats il·lícites.
</a:t>
            </a:r>
            <a:r>
              <a:rPr lang="ca-ES" b="1" i="0" dirty="0">
                <a:solidFill>
                  <a:srgbClr val="333333"/>
                </a:solidFill>
                <a:effectLst/>
                <a:latin typeface="OpenSans-Bold"/>
              </a:rPr>
              <a:t>- Revisar comentaris: </a:t>
            </a:r>
            <a:r>
              <a:rPr lang="ca-ES" b="0" i="0" dirty="0">
                <a:solidFill>
                  <a:srgbClr val="333333"/>
                </a:solidFill>
                <a:effectLst/>
                <a:latin typeface="OpenSans-Bold"/>
              </a:rPr>
              <a:t>és important donar una ullada als comentaris dels venedors/compradors. Si no tenen cap comentari o els comentaris són negatius, es recomana extremar precaucions.
</a:t>
            </a:r>
            <a:r>
              <a:rPr lang="ca-ES" b="1" i="0" dirty="0">
                <a:solidFill>
                  <a:srgbClr val="333333"/>
                </a:solidFill>
                <a:effectLst/>
                <a:latin typeface="OpenSans-Bold"/>
              </a:rPr>
              <a:t>- Revisar bé l'anunci: </a:t>
            </a:r>
            <a:r>
              <a:rPr lang="ca-ES" b="0" i="0" dirty="0">
                <a:solidFill>
                  <a:srgbClr val="333333"/>
                </a:solidFill>
                <a:effectLst/>
                <a:latin typeface="OpenSans-Bold"/>
              </a:rPr>
              <a:t>els estafadors solen fer servir imatges falses o manipulades per poder enganyar les víctimes. En cas de dubte, és recomanable demanar al venedor imatges addicionals o amb algun distintiu (logotips, o altres elements de seguretat) que garanteixin la veracitat de l'article.
</a:t>
            </a:r>
            <a:r>
              <a:rPr lang="ca-ES" b="1" i="0" dirty="0">
                <a:solidFill>
                  <a:srgbClr val="333333"/>
                </a:solidFill>
                <a:effectLst/>
                <a:latin typeface="OpenSans-Bold"/>
              </a:rPr>
              <a:t>- Usar sistemes de pagament segurs: </a:t>
            </a:r>
            <a:r>
              <a:rPr lang="ca-ES" b="0" i="0" dirty="0">
                <a:solidFill>
                  <a:srgbClr val="333333"/>
                </a:solidFill>
                <a:effectLst/>
                <a:latin typeface="OpenSans-Bold"/>
              </a:rPr>
              <a:t>es recomana utilitzar sistemes de pagament que donin més garanties, com els pagaments via </a:t>
            </a:r>
            <a:r>
              <a:rPr lang="ca-ES" b="0" i="1" dirty="0" err="1">
                <a:solidFill>
                  <a:srgbClr val="333333"/>
                </a:solidFill>
                <a:effectLst/>
                <a:latin typeface="OpenSans-Bold"/>
              </a:rPr>
              <a:t>PayPal</a:t>
            </a:r>
            <a:r>
              <a:rPr lang="ca-ES" b="0" i="0" dirty="0">
                <a:solidFill>
                  <a:srgbClr val="333333"/>
                </a:solidFill>
                <a:effectLst/>
                <a:latin typeface="OpenSans-Bold"/>
              </a:rPr>
              <a:t>, contra reemborsament o els que posen a disposició dels usuaris les mateixes aplicacions, com </a:t>
            </a:r>
            <a:r>
              <a:rPr lang="ca-ES" b="0" i="1" dirty="0" err="1">
                <a:solidFill>
                  <a:srgbClr val="333333"/>
                </a:solidFill>
                <a:effectLst/>
                <a:latin typeface="OpenSans-Bold"/>
              </a:rPr>
              <a:t>Wallapop</a:t>
            </a:r>
            <a:r>
              <a:rPr lang="ca-ES" b="0" i="0" dirty="0">
                <a:solidFill>
                  <a:srgbClr val="333333"/>
                </a:solidFill>
                <a:effectLst/>
                <a:latin typeface="OpenSans-Bold"/>
              </a:rPr>
              <a:t>.
</a:t>
            </a:r>
            <a:r>
              <a:rPr lang="ca-ES" b="1" i="0" dirty="0">
                <a:solidFill>
                  <a:srgbClr val="333333"/>
                </a:solidFill>
                <a:effectLst/>
                <a:latin typeface="OpenSans-Bold"/>
              </a:rPr>
              <a:t>- Ús d'excuses o pretextos</a:t>
            </a:r>
            <a:r>
              <a:rPr lang="ca-ES" b="0" i="0" dirty="0">
                <a:solidFill>
                  <a:srgbClr val="333333"/>
                </a:solidFill>
                <a:effectLst/>
                <a:latin typeface="OpenSans-Bold"/>
              </a:rPr>
              <a:t>: si s'indica que és millor continuar amb la comunicació per algun canal més privat o fer pagaments per avançat, pot ser un motiu clar per desconfiar i/o abstenir-se de fer el pagament.
</a:t>
            </a:r>
            <a:r>
              <a:rPr lang="ca-ES" b="1" i="0" dirty="0">
                <a:solidFill>
                  <a:srgbClr val="333333"/>
                </a:solidFill>
                <a:effectLst/>
                <a:latin typeface="OpenSans-Bold"/>
              </a:rPr>
              <a:t>- Denunciar l'anunci: </a:t>
            </a:r>
            <a:r>
              <a:rPr lang="ca-ES" b="0" i="0" dirty="0">
                <a:solidFill>
                  <a:srgbClr val="333333"/>
                </a:solidFill>
                <a:effectLst/>
                <a:latin typeface="OpenSans-Bold"/>
              </a:rPr>
              <a:t>en cas de sospitar que un anunci és fals, es recomana denunciar-ho a la plataforma on es promociona perquè pugui ser revisat i en tot cas, eliminat, per evitar que altres persones puguin ser víctimes del frau.
La compravenda per Internet és un mitjà fàcil i ràpid per poder comprar i vendre productes a altres persones. Tot i així no s’ha d'oblidar que també són una oportunitat ràpida i fàcil perquè els estafadors puguin enganyar.</a:t>
            </a:r>
            <a:br>
              <a:rPr lang="ca-ES" b="0" i="0" dirty="0">
                <a:solidFill>
                  <a:srgbClr val="666666"/>
                </a:solidFill>
                <a:effectLst/>
                <a:latin typeface="OpenSans"/>
              </a:rPr>
            </a:br>
            <a:br>
              <a:rPr lang="ca-ES" b="0" i="0" dirty="0">
                <a:solidFill>
                  <a:srgbClr val="666666"/>
                </a:solidFill>
                <a:effectLst/>
                <a:latin typeface="OpenSans"/>
              </a:rPr>
            </a:br>
            <a:r>
              <a:rPr lang="ca-ES" b="1" i="0" u="sng" dirty="0">
                <a:solidFill>
                  <a:srgbClr val="666666"/>
                </a:solidFill>
                <a:effectLst/>
                <a:latin typeface="OpenSans"/>
              </a:rPr>
              <a:t>Lloguer de vacances</a:t>
            </a:r>
            <a:r>
              <a:rPr lang="ca-ES" b="0" i="0" u="none" dirty="0">
                <a:solidFill>
                  <a:srgbClr val="666666"/>
                </a:solidFill>
                <a:effectLst/>
                <a:latin typeface="OpenSans"/>
              </a:rPr>
              <a:t>
Els ciberdelinqüents utilitzen plataformes web legítimes i fiables en les quals publiquen falsos anuncis d'habitatges, a preus molt atractius i amb fotografies que atrauen l'atenció de les víctimes.
Una vegada la potencial víctima s'interessa per l'habitatge, estableix contacte amb el ciberdelinqüent i procedeixi a seguir les seves instruccions, que generalment acostumen a ser demanar el </a:t>
            </a:r>
            <a:r>
              <a:rPr lang="ca-ES" b="1" i="0" u="none" dirty="0">
                <a:solidFill>
                  <a:srgbClr val="666666"/>
                </a:solidFill>
                <a:effectLst/>
                <a:latin typeface="OpenSans"/>
              </a:rPr>
              <a:t>pagament d'una part o la totalitat de la reserva</a:t>
            </a:r>
            <a:r>
              <a:rPr lang="ca-ES" b="0" i="0" u="none" dirty="0">
                <a:solidFill>
                  <a:srgbClr val="666666"/>
                </a:solidFill>
                <a:effectLst/>
                <a:latin typeface="OpenSans"/>
              </a:rPr>
              <a:t>, o bé, proporcionar dades personals i bancàries per procedir al pagament.
Tot i que, en altres ocasions, la forma d’actuar pot ser:
- Una vegada la potencial víctima accedeix a aquestes pàgines falses, es </a:t>
            </a:r>
            <a:r>
              <a:rPr lang="ca-ES" b="1" i="0" u="none" dirty="0">
                <a:solidFill>
                  <a:srgbClr val="666666"/>
                </a:solidFill>
                <a:effectLst/>
                <a:latin typeface="OpenSans"/>
              </a:rPr>
              <a:t>demanen dades personals i/o bancàries </a:t>
            </a:r>
            <a:r>
              <a:rPr lang="ca-ES" b="0" i="0" u="none" dirty="0">
                <a:solidFill>
                  <a:srgbClr val="666666"/>
                </a:solidFill>
                <a:effectLst/>
                <a:latin typeface="OpenSans"/>
              </a:rPr>
              <a:t>que posteriorment s’utilitzaran pels ciberdelinqüents per estafar la víctima. 
</a:t>
            </a:r>
            <a:endParaRPr lang="ca-ES" b="1" i="0" u="none" dirty="0">
              <a:solidFill>
                <a:srgbClr val="666666"/>
              </a:solidFill>
              <a:effectLst/>
              <a:latin typeface="OpenSans"/>
            </a:endParaRPr>
          </a:p>
          <a:p>
            <a:pPr algn="l" fontAlgn="base">
              <a:buNone/>
            </a:pPr>
            <a:r>
              <a:rPr lang="ca-ES" b="1" i="0" u="none" dirty="0">
                <a:solidFill>
                  <a:srgbClr val="666666"/>
                </a:solidFill>
                <a:effectLst/>
                <a:latin typeface="OpenSans"/>
              </a:rPr>
              <a:t>Quines recomanacions de seguretat s'han de seguir per evitar ser víctimes d'aquest tipus de frau?</a:t>
            </a:r>
            <a:r>
              <a:rPr lang="ca-ES" b="0" i="0" u="none" dirty="0">
                <a:solidFill>
                  <a:srgbClr val="666666"/>
                </a:solidFill>
                <a:effectLst/>
                <a:latin typeface="OpenSans"/>
              </a:rPr>
              <a:t>
S'ha </a:t>
            </a:r>
            <a:r>
              <a:rPr lang="ca-ES" b="1" i="0" u="none" dirty="0">
                <a:solidFill>
                  <a:srgbClr val="666666"/>
                </a:solidFill>
                <a:effectLst/>
                <a:latin typeface="OpenSans"/>
              </a:rPr>
              <a:t>d'aplicar el sentit comú </a:t>
            </a:r>
            <a:r>
              <a:rPr lang="ca-ES" b="0" i="0" u="none" dirty="0">
                <a:solidFill>
                  <a:srgbClr val="666666"/>
                </a:solidFill>
                <a:effectLst/>
                <a:latin typeface="OpenSans"/>
              </a:rPr>
              <a:t>i no donar credibilitat a ofertes atractives que arriben a través d'Internet sense abans contrastar aquesta informació.
Cal parar atenció a l' anunciant i </a:t>
            </a:r>
            <a:r>
              <a:rPr lang="ca-ES" b="1" i="0" u="none" dirty="0">
                <a:solidFill>
                  <a:srgbClr val="666666"/>
                </a:solidFill>
                <a:effectLst/>
                <a:latin typeface="OpenSans"/>
              </a:rPr>
              <a:t>revisar l’historial o opinions </a:t>
            </a:r>
            <a:r>
              <a:rPr lang="ca-ES" b="0" i="0" u="none" dirty="0">
                <a:solidFill>
                  <a:srgbClr val="666666"/>
                </a:solidFill>
                <a:effectLst/>
                <a:latin typeface="OpenSans"/>
              </a:rPr>
              <a:t>que existeixen d'ell dins la plataforma.
Abans de fer qualsevol transacció, cal extremar totes </a:t>
            </a:r>
            <a:r>
              <a:rPr lang="ca-ES" b="1" i="0" u="none" dirty="0">
                <a:solidFill>
                  <a:srgbClr val="666666"/>
                </a:solidFill>
                <a:effectLst/>
                <a:latin typeface="OpenSans"/>
              </a:rPr>
              <a:t>les precaucions en el mètode de pagament</a:t>
            </a:r>
            <a:r>
              <a:rPr lang="ca-ES" b="0" i="0" u="none" dirty="0">
                <a:solidFill>
                  <a:srgbClr val="666666"/>
                </a:solidFill>
                <a:effectLst/>
                <a:latin typeface="OpenSans"/>
              </a:rPr>
              <a:t>. S'ha de sospitar si l'anunciant demana el pagament per un canal alternatiu al que ofereix la plataforma web.
S'ha de desconfiar sempre de </a:t>
            </a:r>
            <a:r>
              <a:rPr lang="ca-ES" b="1" i="0" u="none" dirty="0">
                <a:solidFill>
                  <a:srgbClr val="666666"/>
                </a:solidFill>
                <a:effectLst/>
                <a:latin typeface="OpenSans"/>
              </a:rPr>
              <a:t>les presses o les urgències</a:t>
            </a:r>
            <a:r>
              <a:rPr lang="ca-ES" b="0" i="0" u="none" dirty="0">
                <a:solidFill>
                  <a:srgbClr val="666666"/>
                </a:solidFill>
                <a:effectLst/>
                <a:latin typeface="OpenSans"/>
              </a:rPr>
              <a:t>.
S'aconsella usar eines com </a:t>
            </a:r>
            <a:r>
              <a:rPr lang="ca-ES" b="0" i="1" u="none" dirty="0" err="1">
                <a:solidFill>
                  <a:srgbClr val="666666"/>
                </a:solidFill>
                <a:effectLst/>
                <a:latin typeface="OpenSans"/>
              </a:rPr>
              <a:t>Google</a:t>
            </a:r>
            <a:r>
              <a:rPr lang="ca-ES" b="0" i="1" u="none" dirty="0">
                <a:solidFill>
                  <a:srgbClr val="666666"/>
                </a:solidFill>
                <a:effectLst/>
                <a:latin typeface="OpenSans"/>
              </a:rPr>
              <a:t> </a:t>
            </a:r>
            <a:r>
              <a:rPr lang="ca-ES" b="0" i="1" u="none" dirty="0" err="1">
                <a:solidFill>
                  <a:srgbClr val="666666"/>
                </a:solidFill>
                <a:effectLst/>
                <a:latin typeface="OpenSans"/>
              </a:rPr>
              <a:t>Street</a:t>
            </a:r>
            <a:r>
              <a:rPr lang="ca-ES" b="0" i="1" u="none" dirty="0">
                <a:solidFill>
                  <a:srgbClr val="666666"/>
                </a:solidFill>
                <a:effectLst/>
                <a:latin typeface="OpenSans"/>
              </a:rPr>
              <a:t> </a:t>
            </a:r>
            <a:r>
              <a:rPr lang="ca-ES" b="0" i="1" u="none" dirty="0" err="1">
                <a:solidFill>
                  <a:srgbClr val="666666"/>
                </a:solidFill>
                <a:effectLst/>
                <a:latin typeface="OpenSans"/>
              </a:rPr>
              <a:t>View</a:t>
            </a:r>
            <a:r>
              <a:rPr lang="ca-ES" b="0" i="1" u="none" dirty="0">
                <a:solidFill>
                  <a:srgbClr val="666666"/>
                </a:solidFill>
                <a:effectLst/>
                <a:latin typeface="OpenSans"/>
              </a:rPr>
              <a:t> </a:t>
            </a:r>
            <a:r>
              <a:rPr lang="ca-ES" b="0" i="0" u="none" dirty="0">
                <a:solidFill>
                  <a:srgbClr val="666666"/>
                </a:solidFill>
                <a:effectLst/>
                <a:latin typeface="OpenSans"/>
              </a:rPr>
              <a:t>per confirmar l'existència i la similitud de l'immoble ofert.</a:t>
            </a:r>
            <a:endParaRPr lang="es-ES" b="0" u="none" dirty="0"/>
          </a:p>
          <a:p>
            <a:endParaRPr lang="ca-ES"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ca-ES" sz="1200" b="0" i="0" u="none" strike="noStrike" cap="none" smtClean="0">
                <a:solidFill>
                  <a:schemeClr val="dk1"/>
                </a:solidFill>
                <a:latin typeface="Quattrocento Sans"/>
                <a:ea typeface="Quattrocento Sans"/>
                <a:cs typeface="Quattrocento Sans"/>
                <a:sym typeface="Quattrocento Sans"/>
              </a:rPr>
              <a:t>19</a:t>
            </a:fld>
            <a:endParaRPr lang="ca-ES" sz="1200" b="0" i="0" u="none" strike="noStrike" cap="none">
              <a:solidFill>
                <a:schemeClr val="dk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3915212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fontAlgn="base">
              <a:buNone/>
            </a:pPr>
            <a:r>
              <a:rPr lang="ca-ES" b="1" i="0" u="sng" noProof="0" dirty="0">
                <a:solidFill>
                  <a:srgbClr val="666666"/>
                </a:solidFill>
                <a:effectLst/>
                <a:latin typeface="OpenSans"/>
              </a:rPr>
              <a:t>FRAU DE L’ENAMORAMENT</a:t>
            </a:r>
            <a:r>
              <a:rPr lang="ca-ES" b="0" i="0" u="none" noProof="0" dirty="0">
                <a:solidFill>
                  <a:srgbClr val="666666"/>
                </a:solidFill>
                <a:effectLst/>
                <a:latin typeface="OpenSans"/>
              </a:rPr>
              <a:t>
Es realitza a través d'aplicacions de cites o pàgines de contacte que són àmpliament utilitzades avui dia.
</a:t>
            </a:r>
            <a:r>
              <a:rPr lang="ca-ES" b="1" i="0" u="none" noProof="0" dirty="0">
                <a:solidFill>
                  <a:srgbClr val="666666"/>
                </a:solidFill>
                <a:effectLst/>
                <a:latin typeface="OpenSans"/>
              </a:rPr>
              <a:t>Com funciona aquest frau?</a:t>
            </a:r>
            <a:r>
              <a:rPr lang="ca-ES" b="0" i="0" u="none" noProof="0" dirty="0">
                <a:solidFill>
                  <a:srgbClr val="666666"/>
                </a:solidFill>
                <a:effectLst/>
                <a:latin typeface="OpenSans"/>
              </a:rPr>
              <a:t>
El frau de l’enamorament té l'objectiu </a:t>
            </a:r>
            <a:r>
              <a:rPr lang="ca-ES" b="1" i="0" u="none" noProof="0" dirty="0">
                <a:solidFill>
                  <a:srgbClr val="666666"/>
                </a:solidFill>
                <a:effectLst/>
                <a:latin typeface="OpenSans"/>
              </a:rPr>
              <a:t>de trair els sentiments i la confiança </a:t>
            </a:r>
            <a:r>
              <a:rPr lang="ca-ES" b="0" i="0" u="none" noProof="0" dirty="0">
                <a:solidFill>
                  <a:srgbClr val="666666"/>
                </a:solidFill>
                <a:effectLst/>
                <a:latin typeface="OpenSans"/>
              </a:rPr>
              <a:t>de la víctima per seduir-la i així aconseguir enganyar-la per estafar-li una quantitat important de diners.</a:t>
            </a:r>
          </a:p>
          <a:p>
            <a:pPr algn="l" fontAlgn="base">
              <a:buNone/>
            </a:pPr>
            <a:r>
              <a:rPr lang="ca-ES" b="0" i="0" u="none" noProof="0" dirty="0">
                <a:solidFill>
                  <a:srgbClr val="666666"/>
                </a:solidFill>
                <a:effectLst/>
                <a:latin typeface="OpenSans"/>
              </a:rPr>
              <a:t>El ciberdelinqüent </a:t>
            </a:r>
            <a:r>
              <a:rPr lang="ca-ES" b="1" i="0" u="none" noProof="0" dirty="0">
                <a:solidFill>
                  <a:srgbClr val="666666"/>
                </a:solidFill>
                <a:effectLst/>
                <a:latin typeface="OpenSans"/>
              </a:rPr>
              <a:t>crea perfils falsos </a:t>
            </a:r>
            <a:r>
              <a:rPr lang="ca-ES" b="0" i="0" u="none" noProof="0" dirty="0">
                <a:solidFill>
                  <a:srgbClr val="666666"/>
                </a:solidFill>
                <a:effectLst/>
                <a:latin typeface="OpenSans"/>
              </a:rPr>
              <a:t>en aplicacions de cites i pàgines web de contactes amb fotografies i descripcions que criden l'atenció a l'usuari.
S'estableix l'interès i s'inicia la conversa entre el ciberdelinqüent i la víctima.
Durant </a:t>
            </a:r>
            <a:r>
              <a:rPr lang="ca-ES" b="1" i="0" u="none" noProof="0" dirty="0">
                <a:solidFill>
                  <a:srgbClr val="666666"/>
                </a:solidFill>
                <a:effectLst/>
                <a:latin typeface="OpenSans"/>
              </a:rPr>
              <a:t>dies, setmanes i fins i tot mesos</a:t>
            </a:r>
            <a:r>
              <a:rPr lang="ca-ES" b="0" i="0" u="none" noProof="0" dirty="0">
                <a:solidFill>
                  <a:srgbClr val="666666"/>
                </a:solidFill>
                <a:effectLst/>
                <a:latin typeface="OpenSans"/>
              </a:rPr>
              <a:t>, el ciberdelinqüent va </a:t>
            </a:r>
            <a:r>
              <a:rPr lang="ca-ES" b="1" i="0" u="none" noProof="0" dirty="0">
                <a:solidFill>
                  <a:srgbClr val="666666"/>
                </a:solidFill>
                <a:effectLst/>
                <a:latin typeface="OpenSans"/>
              </a:rPr>
              <a:t>guanyant-se la confiança </a:t>
            </a:r>
            <a:r>
              <a:rPr lang="ca-ES" b="0" i="0" u="none" noProof="0" dirty="0">
                <a:solidFill>
                  <a:srgbClr val="666666"/>
                </a:solidFill>
                <a:effectLst/>
                <a:latin typeface="OpenSans"/>
              </a:rPr>
              <a:t>de la potencial víctima i la va seduint. Sol mostrar-se com una persona amb una professió que crida l'atenció, com ser un soldat americà, el treballador d'una planta petrolífera, un capità de vaixell, un metge humanitari, entre d'altres.
</a:t>
            </a:r>
            <a:r>
              <a:rPr lang="ca-ES" b="1" i="0" u="none" noProof="0" dirty="0">
                <a:solidFill>
                  <a:srgbClr val="666666"/>
                </a:solidFill>
                <a:effectLst/>
                <a:latin typeface="OpenSans"/>
              </a:rPr>
              <a:t>S'inicia una relació a distància</a:t>
            </a:r>
            <a:r>
              <a:rPr lang="ca-ES" b="0" i="0" u="none" noProof="0" dirty="0">
                <a:solidFill>
                  <a:srgbClr val="666666"/>
                </a:solidFill>
                <a:effectLst/>
                <a:latin typeface="OpenSans"/>
              </a:rPr>
              <a:t>. El més habitual és que aquesta relació s'iniciï sense veure's en persona però que existeixi la promesa de veure’s properament.</a:t>
            </a:r>
          </a:p>
          <a:p>
            <a:pPr algn="l" fontAlgn="base">
              <a:buNone/>
            </a:pPr>
            <a:r>
              <a:rPr lang="ca-ES" b="0" dirty="0"/>
              <a:t>Per poder viatjar i trobar-se o degut a un problema molt greu, el ciberdelinqüent </a:t>
            </a:r>
            <a:r>
              <a:rPr lang="ca-ES" b="1" dirty="0"/>
              <a:t>demana a la víctima que li enviï diners</a:t>
            </a:r>
            <a:r>
              <a:rPr lang="ca-ES" b="0" dirty="0"/>
              <a:t>. La víctima, en estar completament enganyada, procedeix a enviar els diners sol·licitats.</a:t>
            </a:r>
            <a:endParaRPr lang="ca-ES" b="0" i="0" u="none" noProof="0" dirty="0">
              <a:solidFill>
                <a:srgbClr val="666666"/>
              </a:solidFill>
              <a:effectLst/>
              <a:latin typeface="OpenSans"/>
            </a:endParaRPr>
          </a:p>
          <a:p>
            <a:pPr algn="l" fontAlgn="base">
              <a:buNone/>
            </a:pPr>
            <a:r>
              <a:rPr lang="ca-ES" b="0" i="0" u="none" noProof="0" dirty="0">
                <a:solidFill>
                  <a:srgbClr val="666666"/>
                </a:solidFill>
                <a:effectLst/>
                <a:latin typeface="OpenSans"/>
              </a:rPr>
              <a:t>En ocasions, els diners sol·licitats obliguen fins i tot a la víctima a endeutar-se amb una entitat financera.
Un cop el ciberdelinqüent rep els diners que ha estimat oportú o veu que no pot continuar amb l'engany, procedeix </a:t>
            </a:r>
            <a:r>
              <a:rPr lang="ca-ES" b="1" i="0" u="none" noProof="0" dirty="0">
                <a:solidFill>
                  <a:srgbClr val="666666"/>
                </a:solidFill>
                <a:effectLst/>
                <a:latin typeface="OpenSans"/>
              </a:rPr>
              <a:t>a tallar tota comunicació </a:t>
            </a:r>
            <a:r>
              <a:rPr lang="ca-ES" b="0" i="0" u="none" noProof="0" dirty="0">
                <a:solidFill>
                  <a:srgbClr val="666666"/>
                </a:solidFill>
                <a:effectLst/>
                <a:latin typeface="OpenSans"/>
              </a:rPr>
              <a:t>amb la víctima. 
</a:t>
            </a:r>
            <a:r>
              <a:rPr lang="ca-ES" b="1" i="0" u="none" noProof="0" dirty="0">
                <a:solidFill>
                  <a:srgbClr val="666666"/>
                </a:solidFill>
                <a:effectLst/>
                <a:latin typeface="OpenSans"/>
              </a:rPr>
              <a:t>Recomanacions:</a:t>
            </a:r>
            <a:r>
              <a:rPr lang="ca-ES" b="0" i="0" u="none" noProof="0" dirty="0">
                <a:solidFill>
                  <a:srgbClr val="666666"/>
                </a:solidFill>
                <a:effectLst/>
                <a:latin typeface="OpenSans"/>
              </a:rPr>
              <a:t>
- No confiar, aplicar el sentit comú i no tenir pressa.
- Revisar els perfils de les xarxes socials de cites o pàgines de contactes. Prestar atenció i desconfiar dels perfils recentment creats i/o els que tinguin fotografies que semblin d'anunci.
- Desconfiar davant les presses, urgències o pretextos estranys quan es demana l'enviament de diners.
- No compartir ni facilitar informació confidencial amb tercers. 
</a:t>
            </a:r>
            <a:r>
              <a:rPr lang="ca-ES" b="1" i="0" u="none" noProof="0" dirty="0">
                <a:solidFill>
                  <a:srgbClr val="666666"/>
                </a:solidFill>
                <a:effectLst/>
                <a:latin typeface="OpenSans"/>
              </a:rPr>
              <a:t>Si s’ha estat enganyat:</a:t>
            </a:r>
            <a:r>
              <a:rPr lang="ca-ES" b="0" i="0" u="none" noProof="0" dirty="0">
                <a:solidFill>
                  <a:srgbClr val="666666"/>
                </a:solidFill>
                <a:effectLst/>
                <a:latin typeface="OpenSans"/>
              </a:rPr>
              <a:t>
- Posar el frau en coneixement de l'entitat bancària el més ràpid possible.</a:t>
            </a:r>
          </a:p>
          <a:p>
            <a:pPr algn="l" fontAlgn="base">
              <a:buNone/>
            </a:pPr>
            <a:r>
              <a:rPr lang="ca-ES" b="0" i="0" u="none" noProof="0" dirty="0">
                <a:solidFill>
                  <a:srgbClr val="666666"/>
                </a:solidFill>
                <a:effectLst/>
                <a:latin typeface="OpenSans"/>
              </a:rPr>
              <a:t>- Interposar una denúncia policial.
- Guardar totes les dades i informació relativa a l'anunci i als contactes establerts amb el supòsit venedor, ja que poden ser requerides durant la investigació del cas.
- Denunciar el perfil a l'aplicació o pàgina web perquè es procedeixi a la baixa d'aquest usuari / perfil.</a:t>
            </a:r>
          </a:p>
          <a:p>
            <a:pPr algn="l" fontAlgn="base">
              <a:buNone/>
            </a:pPr>
            <a:endParaRPr lang="ca-ES" b="0" u="none" noProof="0" dirty="0"/>
          </a:p>
          <a:p>
            <a:pPr algn="just"/>
            <a:r>
              <a:rPr lang="ca-ES" b="1" u="sng" noProof="0" dirty="0"/>
              <a:t>FRAU DEL WHATSAPP</a:t>
            </a:r>
            <a:r>
              <a:rPr lang="ca-ES" b="0" u="none" noProof="0" dirty="0"/>
              <a:t>
El ciberdelinqüent envia, des d'un número desconegut, missatges en un </a:t>
            </a:r>
            <a:r>
              <a:rPr lang="ca-ES" b="1" u="none" noProof="0" dirty="0"/>
              <a:t>to afectuós i familiar</a:t>
            </a:r>
            <a:r>
              <a:rPr lang="ca-ES" b="0" u="none" noProof="0" dirty="0"/>
              <a:t>. 
Aquests missatges, poden indicar, sense dir noms ni dades, que és algú que </a:t>
            </a:r>
            <a:r>
              <a:rPr lang="ca-ES" b="1" u="none" noProof="0" dirty="0"/>
              <a:t>té un bon record nostre o algú que té ganes de veure'ns. </a:t>
            </a:r>
            <a:r>
              <a:rPr lang="ca-ES" b="0" u="none" noProof="0" dirty="0"/>
              <a:t>
L'objectiu és posteriorment sondejar a la víctima per tal que faciliti informació de la persona a la que està fent referència.
Això no és més que una tècnica d'enginyeria social emprada per ciberdelinqüents, amb l'objectiu de manipular i enganyar per obtenir </a:t>
            </a:r>
            <a:r>
              <a:rPr lang="ca-ES" b="1" u="none" noProof="0" dirty="0"/>
              <a:t>informació personal i de l’entorn </a:t>
            </a:r>
            <a:r>
              <a:rPr lang="ca-ES" b="0" u="none" noProof="0" dirty="0"/>
              <a:t>per així, poder estafar.</a:t>
            </a:r>
          </a:p>
          <a:p>
            <a:pPr algn="just"/>
            <a:r>
              <a:rPr lang="ca-ES" b="0" u="none" noProof="0" dirty="0"/>
              <a:t>Un cop aconsegueixen les dades d'una persona del nostre entorn (que podria ser la que està suposadament intentant contactar amb nosaltres), els ciberdelinqüents segueixen el joc per fer creure que </a:t>
            </a:r>
            <a:r>
              <a:rPr lang="ca-ES" b="1" u="none" noProof="0" dirty="0"/>
              <a:t>aquesta persona té problemes econòmics </a:t>
            </a:r>
            <a:r>
              <a:rPr lang="ca-ES" b="0" u="none" noProof="0" dirty="0"/>
              <a:t>i necessita diners per resoldre una situació urgent.
Sovint també el sol </a:t>
            </a:r>
            <a:r>
              <a:rPr lang="ca-ES" b="1" u="none" noProof="0" dirty="0"/>
              <a:t>fet d'acceptar l'alta del contacte </a:t>
            </a:r>
            <a:r>
              <a:rPr lang="ca-ES" b="0" u="none" noProof="0" dirty="0"/>
              <a:t>pot infectar el nostre mòbil amb algun virus que faciliti als delinqüents accedir a tota la nostra informació.
</a:t>
            </a:r>
            <a:r>
              <a:rPr lang="ca-ES" b="1" u="none" noProof="0" dirty="0"/>
              <a:t>Recomanacions:</a:t>
            </a:r>
            <a:r>
              <a:rPr lang="ca-ES" b="0" u="none" noProof="0" dirty="0"/>
              <a:t>
- Aplicar el sentit comú.
- Preguntar sempre el nom de la persona.
- Fer preguntes per verificar la identitat.
- Atenció a faltes d'ortografia i expressions no habituals.</a:t>
            </a:r>
            <a:endParaRPr lang="ca-ES"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ca-ES" sz="1200" b="0" i="0" u="none" strike="noStrike" cap="none" smtClean="0">
                <a:solidFill>
                  <a:schemeClr val="dk1"/>
                </a:solidFill>
                <a:latin typeface="Quattrocento Sans"/>
                <a:ea typeface="Quattrocento Sans"/>
                <a:cs typeface="Quattrocento Sans"/>
                <a:sym typeface="Quattrocento Sans"/>
              </a:rPr>
              <a:t>22</a:t>
            </a:fld>
            <a:endParaRPr lang="ca-ES" sz="1200" b="0" i="0" u="none" strike="noStrike" cap="none">
              <a:solidFill>
                <a:schemeClr val="dk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1927651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 name="Google Shape;8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a-ES"/>
              <a:t>2</a:t>
            </a:fld>
            <a:endParaRPr/>
          </a:p>
        </p:txBody>
      </p:sp>
    </p:spTree>
    <p:extLst>
      <p:ext uri="{BB962C8B-B14F-4D97-AF65-F5344CB8AC3E}">
        <p14:creationId xmlns:p14="http://schemas.microsoft.com/office/powerpoint/2010/main" val="11649091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ca-ES" sz="1200" b="0" i="0" u="none" strike="noStrike" cap="none" smtClean="0">
                <a:solidFill>
                  <a:schemeClr val="dk1"/>
                </a:solidFill>
                <a:latin typeface="Quattrocento Sans"/>
                <a:ea typeface="Quattrocento Sans"/>
                <a:cs typeface="Quattrocento Sans"/>
                <a:sym typeface="Quattrocento Sans"/>
              </a:rPr>
              <a:t>24</a:t>
            </a:fld>
            <a:endParaRPr lang="ca-ES" sz="1200" b="0" i="0" u="none" strike="noStrike" cap="none">
              <a:solidFill>
                <a:schemeClr val="dk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1899602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ca-ES" sz="1200" b="0" i="0" u="none" strike="noStrike" cap="none" smtClean="0">
                <a:solidFill>
                  <a:schemeClr val="dk1"/>
                </a:solidFill>
                <a:latin typeface="Quattrocento Sans"/>
                <a:ea typeface="Quattrocento Sans"/>
                <a:cs typeface="Quattrocento Sans"/>
                <a:sym typeface="Quattrocento Sans"/>
              </a:rPr>
              <a:t>25</a:t>
            </a:fld>
            <a:endParaRPr lang="ca-ES" sz="1200" b="0" i="0" u="none" strike="noStrike" cap="none">
              <a:solidFill>
                <a:schemeClr val="dk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2758215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noProof="0" dirty="0"/>
              <a:t>El frau del </a:t>
            </a:r>
            <a:r>
              <a:rPr lang="ca-ES" i="1" noProof="0" dirty="0" err="1"/>
              <a:t>Bizum</a:t>
            </a:r>
            <a:r>
              <a:rPr lang="ca-ES" noProof="0" dirty="0"/>
              <a:t> és un frau on un estafador es fa passar per un conegut o un comprador/venedor (en plataformes de segona mà), demanant un </a:t>
            </a:r>
            <a:r>
              <a:rPr lang="ca-ES" i="1" noProof="0" dirty="0" err="1"/>
              <a:t>Bizum</a:t>
            </a:r>
            <a:r>
              <a:rPr lang="ca-ES" noProof="0" dirty="0"/>
              <a:t> que, en </a:t>
            </a:r>
            <a:r>
              <a:rPr lang="ca-ES" b="0" noProof="0" dirty="0"/>
              <a:t>realitat</a:t>
            </a:r>
            <a:r>
              <a:rPr lang="ca-ES" b="1" noProof="0" dirty="0"/>
              <a:t>, és una petició de diners</a:t>
            </a:r>
            <a:r>
              <a:rPr lang="ca-ES" noProof="0" dirty="0"/>
              <a:t>. 
La clau està en què l'estafador </a:t>
            </a:r>
            <a:r>
              <a:rPr lang="ca-ES" b="1" noProof="0" dirty="0"/>
              <a:t>envia una "sol·licitud de diners" </a:t>
            </a:r>
            <a:r>
              <a:rPr lang="ca-ES" noProof="0" dirty="0"/>
              <a:t>(com si se li hagés de pagar) </a:t>
            </a:r>
            <a:r>
              <a:rPr lang="ca-ES" b="1" noProof="0" dirty="0"/>
              <a:t>en lloc d'un "enviament de diners" </a:t>
            </a:r>
            <a:r>
              <a:rPr lang="ca-ES" noProof="0" dirty="0"/>
              <a:t>(com si t’hagessin de pagar a tu). </a:t>
            </a:r>
          </a:p>
          <a:p>
            <a:r>
              <a:rPr lang="ca-ES" noProof="0" dirty="0"/>
              <a:t>Moltes víctimes, en veure la notificació, accepten sense llegir i transfereixen diners. 
Per evitar-ho, </a:t>
            </a:r>
            <a:r>
              <a:rPr lang="ca-ES" b="1" noProof="0" dirty="0"/>
              <a:t>cal sempre verificar bé la identitat del remitent </a:t>
            </a:r>
            <a:r>
              <a:rPr lang="ca-ES" noProof="0" dirty="0"/>
              <a:t>i, el més important, llegir atentament el missatge de la notificació de </a:t>
            </a:r>
            <a:r>
              <a:rPr lang="ca-ES" i="1" noProof="0" dirty="0" err="1"/>
              <a:t>Bizum</a:t>
            </a:r>
            <a:r>
              <a:rPr lang="ca-ES" noProof="0" dirty="0"/>
              <a:t> abans d'acceptar. </a:t>
            </a:r>
            <a:r>
              <a:rPr lang="ca-ES" b="1" noProof="0" dirty="0"/>
              <a:t>Cal assegurar-se que posa "rebre" i no "enviar"</a:t>
            </a:r>
            <a:r>
              <a:rPr lang="ca-ES" noProof="0" dirty="0"/>
              <a:t>. </a:t>
            </a:r>
          </a:p>
          <a:p>
            <a:r>
              <a:rPr lang="ca-ES" noProof="0" dirty="0"/>
              <a:t>Davant del menor dubte, trucar a la persona per telèfon per confirmar l'operació.
Mai no s’ha d’accedir a enllaços que es facilitin ni s’han de compartir dades bancàries. Davant de qualsevol dubte contactar amb el 017 o amb la teva entitat financera.</a:t>
            </a:r>
          </a:p>
          <a:p>
            <a:endParaRPr lang="ca-ES"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ca-ES" sz="1200" b="0" i="0" u="none" strike="noStrike" cap="none" smtClean="0">
                <a:solidFill>
                  <a:schemeClr val="dk1"/>
                </a:solidFill>
                <a:latin typeface="Quattrocento Sans"/>
                <a:ea typeface="Quattrocento Sans"/>
                <a:cs typeface="Quattrocento Sans"/>
                <a:sym typeface="Quattrocento Sans"/>
              </a:rPr>
              <a:t>26</a:t>
            </a:fld>
            <a:endParaRPr lang="ca-ES" sz="1200" b="0" i="0" u="none" strike="noStrike" cap="none">
              <a:solidFill>
                <a:schemeClr val="dk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4282757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ca-ES" sz="1200" b="0" i="0" u="none" strike="noStrike" cap="none" smtClean="0">
                <a:solidFill>
                  <a:schemeClr val="dk1"/>
                </a:solidFill>
                <a:latin typeface="Quattrocento Sans"/>
                <a:ea typeface="Quattrocento Sans"/>
                <a:cs typeface="Quattrocento Sans"/>
                <a:sym typeface="Quattrocento Sans"/>
              </a:rPr>
              <a:t>27</a:t>
            </a:fld>
            <a:endParaRPr lang="ca-ES" sz="1200" b="0" i="0" u="none" strike="noStrike" cap="none">
              <a:solidFill>
                <a:schemeClr val="dk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3375338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fontAlgn="base">
              <a:buNone/>
            </a:pPr>
            <a:r>
              <a:rPr lang="ca-ES" b="1" u="sng" noProof="0" dirty="0">
                <a:solidFill>
                  <a:srgbClr val="333333"/>
                </a:solidFill>
                <a:effectLst/>
                <a:latin typeface="OpenSans-Bold"/>
              </a:rPr>
              <a:t>10 Regles per navegar de forma segura</a:t>
            </a:r>
          </a:p>
          <a:p>
            <a:pPr algn="just" fontAlgn="base">
              <a:buNone/>
            </a:pPr>
            <a:r>
              <a:rPr lang="ca-ES" b="0" noProof="0" dirty="0">
                <a:solidFill>
                  <a:srgbClr val="333333"/>
                </a:solidFill>
                <a:effectLst/>
                <a:latin typeface="OpenSans-Bold"/>
              </a:rPr>
              <a:t>
</a:t>
            </a:r>
            <a:r>
              <a:rPr lang="ca-ES" b="1" noProof="0" dirty="0">
                <a:solidFill>
                  <a:srgbClr val="333333"/>
                </a:solidFill>
                <a:effectLst/>
                <a:latin typeface="OpenSans-Bold"/>
              </a:rPr>
              <a:t>1- Conscienciació: </a:t>
            </a:r>
            <a:r>
              <a:rPr lang="ca-ES" b="0" noProof="0" dirty="0">
                <a:solidFill>
                  <a:srgbClr val="333333"/>
                </a:solidFill>
                <a:effectLst/>
                <a:latin typeface="OpenSans-Bold"/>
              </a:rPr>
              <a:t>quan s’accedeix a Internet cal ser conscients dels riscos als quals s’està exposat. És fonamental tenir cura de les pàgines visitades i els arxius descarregats.
</a:t>
            </a:r>
            <a:r>
              <a:rPr lang="ca-ES" b="1" noProof="0" dirty="0">
                <a:solidFill>
                  <a:srgbClr val="333333"/>
                </a:solidFill>
                <a:effectLst/>
                <a:latin typeface="OpenSans-Bold"/>
              </a:rPr>
              <a:t>2- Un bon </a:t>
            </a:r>
            <a:r>
              <a:rPr lang="ca-ES" b="1" i="1" noProof="0" dirty="0" err="1">
                <a:solidFill>
                  <a:srgbClr val="333333"/>
                </a:solidFill>
                <a:effectLst/>
                <a:latin typeface="OpenSans-Bold"/>
              </a:rPr>
              <a:t>antimalware</a:t>
            </a:r>
            <a:r>
              <a:rPr lang="ca-ES" b="1" noProof="0" dirty="0">
                <a:solidFill>
                  <a:srgbClr val="333333"/>
                </a:solidFill>
                <a:effectLst/>
                <a:latin typeface="OpenSans-Bold"/>
              </a:rPr>
              <a:t> o programari maliciós: </a:t>
            </a:r>
            <a:r>
              <a:rPr lang="ca-ES" b="0" noProof="0" dirty="0">
                <a:solidFill>
                  <a:srgbClr val="333333"/>
                </a:solidFill>
                <a:effectLst/>
                <a:latin typeface="OpenSans-Bold"/>
              </a:rPr>
              <a:t>un </a:t>
            </a:r>
            <a:r>
              <a:rPr lang="ca-ES" b="0" i="1" noProof="0" dirty="0" err="1">
                <a:solidFill>
                  <a:srgbClr val="333333"/>
                </a:solidFill>
                <a:effectLst/>
                <a:latin typeface="OpenSans-Bold"/>
              </a:rPr>
              <a:t>antimalware</a:t>
            </a:r>
            <a:r>
              <a:rPr lang="ca-ES" b="0" noProof="0" dirty="0">
                <a:solidFill>
                  <a:srgbClr val="333333"/>
                </a:solidFill>
                <a:effectLst/>
                <a:latin typeface="OpenSans-Bold"/>
              </a:rPr>
              <a:t> és un programari que protegeix de codis maliciosos com virus, troians, </a:t>
            </a:r>
            <a:r>
              <a:rPr lang="ca-ES" b="0" noProof="0" dirty="0" err="1">
                <a:solidFill>
                  <a:srgbClr val="333333"/>
                </a:solidFill>
                <a:effectLst/>
                <a:latin typeface="OpenSans-Bold"/>
              </a:rPr>
              <a:t>ransomware</a:t>
            </a:r>
            <a:r>
              <a:rPr lang="ca-ES" b="0" noProof="0" dirty="0">
                <a:solidFill>
                  <a:srgbClr val="333333"/>
                </a:solidFill>
                <a:effectLst/>
                <a:latin typeface="OpenSans-Bold"/>
              </a:rPr>
              <a:t>... Comptar amb un </a:t>
            </a:r>
            <a:r>
              <a:rPr lang="ca-ES" b="0" i="1" noProof="0" dirty="0" err="1">
                <a:solidFill>
                  <a:srgbClr val="333333"/>
                </a:solidFill>
                <a:effectLst/>
                <a:latin typeface="OpenSans-Bold"/>
              </a:rPr>
              <a:t>antimalware</a:t>
            </a:r>
            <a:r>
              <a:rPr lang="ca-ES" b="0" noProof="0" dirty="0">
                <a:solidFill>
                  <a:srgbClr val="333333"/>
                </a:solidFill>
                <a:effectLst/>
                <a:latin typeface="OpenSans-Bold"/>
              </a:rPr>
              <a:t> actualitzat i ben configurat evitarà molts problemes. Tot i així cal recordar que l'antivirus no garanteix la seguretat al 100%.
</a:t>
            </a:r>
            <a:r>
              <a:rPr lang="ca-ES" b="1" noProof="0" dirty="0">
                <a:solidFill>
                  <a:srgbClr val="333333"/>
                </a:solidFill>
                <a:effectLst/>
                <a:latin typeface="OpenSans-Bold"/>
              </a:rPr>
              <a:t>3- Actualitzar el sistema operatiu i aplicacions: </a:t>
            </a:r>
            <a:r>
              <a:rPr lang="ca-ES" b="0" noProof="0" dirty="0">
                <a:solidFill>
                  <a:srgbClr val="333333"/>
                </a:solidFill>
                <a:effectLst/>
                <a:latin typeface="OpenSans-Bold"/>
              </a:rPr>
              <a:t>tenir correctament actualitzat el sistema operatiu (Windows, Linux, </a:t>
            </a:r>
            <a:r>
              <a:rPr lang="ca-ES" b="0" noProof="0" dirty="0" err="1">
                <a:solidFill>
                  <a:srgbClr val="333333"/>
                </a:solidFill>
                <a:effectLst/>
                <a:latin typeface="OpenSans-Bold"/>
              </a:rPr>
              <a:t>Apple</a:t>
            </a:r>
            <a:r>
              <a:rPr lang="ca-ES" b="0" noProof="0" dirty="0">
                <a:solidFill>
                  <a:srgbClr val="333333"/>
                </a:solidFill>
                <a:effectLst/>
                <a:latin typeface="OpenSans-Bold"/>
              </a:rPr>
              <a:t>...) i totes les aplicacions instal·lades és una de les principals garanties per no deixar obertes portes d'entrada a l’equip i evitar que els ciberdelinqüents puguin explorar-lo. Encara que l'actualització dels equips comporti temps, i de vegades calgui reiniciar, és fonamental per solucionar vulnerabilitats de seguretat del programari instal·lat.
</a:t>
            </a:r>
            <a:r>
              <a:rPr lang="ca-ES" b="1" noProof="0" dirty="0">
                <a:solidFill>
                  <a:srgbClr val="333333"/>
                </a:solidFill>
                <a:effectLst/>
                <a:latin typeface="OpenSans-Bold"/>
              </a:rPr>
              <a:t>4- Utilitzar contrasenyes robustes: </a:t>
            </a:r>
            <a:r>
              <a:rPr lang="ca-ES" b="0" noProof="0" dirty="0">
                <a:solidFill>
                  <a:srgbClr val="333333"/>
                </a:solidFill>
                <a:effectLst/>
                <a:latin typeface="OpenSans-Bold"/>
              </a:rPr>
              <a:t>és molt important tenir una contrasenya molt robusta i diferent per a cada tipus d'ús (correu electrònic, xarxes socials, banca electrònica...). Alguns trucs? Que continguin més de 8 caràcters, combinin lletres (majúscules i minúscules), dígits i caràcters especials. Evitar informació personal com pot ser el DNI, noms de familiars o coneguts i mai utilitzar patrons molt senzills, ni paraules de diccionari. Per a una major seguretat, es recomana modificar periòdicament les contrasenyes.
</a:t>
            </a:r>
            <a:r>
              <a:rPr lang="ca-ES" b="1" noProof="0" dirty="0">
                <a:solidFill>
                  <a:srgbClr val="333333"/>
                </a:solidFill>
                <a:effectLst/>
                <a:latin typeface="OpenSans-Bold"/>
              </a:rPr>
              <a:t>5- Gestor de contrasenyes: </a:t>
            </a:r>
            <a:r>
              <a:rPr lang="ca-ES" b="0" noProof="0" dirty="0">
                <a:solidFill>
                  <a:srgbClr val="333333"/>
                </a:solidFill>
                <a:effectLst/>
                <a:latin typeface="OpenSans-Bold"/>
              </a:rPr>
              <a:t>recordar moltes contrasenyes és complicat, per això es recomana utilitzar un gestor de contrasenyes que guarda les contrasenyes de forma segura. Mai s'han d’anotar les contrasenyes en llibretes o fitxers sense xifrar</a:t>
            </a:r>
            <a:r>
              <a:rPr lang="ca-ES" b="0" noProof="0" dirty="0">
                <a:solidFill>
                  <a:srgbClr val="555555"/>
                </a:solidFill>
                <a:effectLst/>
                <a:latin typeface="OpenSans"/>
              </a:rPr>
              <a:t>.</a:t>
            </a:r>
          </a:p>
          <a:p>
            <a:pPr algn="just" fontAlgn="base">
              <a:buFont typeface="+mj-lt"/>
              <a:buNone/>
            </a:pPr>
            <a:r>
              <a:rPr lang="ca-ES" b="1" noProof="0" dirty="0">
                <a:solidFill>
                  <a:srgbClr val="555555"/>
                </a:solidFill>
                <a:effectLst/>
                <a:latin typeface="OpenSans-Bold"/>
              </a:rPr>
              <a:t>6- No accedir a llocs web de dubtosa reputació: </a:t>
            </a:r>
            <a:r>
              <a:rPr lang="ca-ES" b="0" noProof="0" dirty="0">
                <a:solidFill>
                  <a:srgbClr val="555555"/>
                </a:solidFill>
                <a:effectLst/>
                <a:latin typeface="OpenSans-Bold"/>
              </a:rPr>
              <a:t>per verificar la legitimitat d'una pàgina web, no n'hi ha prou amb fixar-se únicament en si apareix un cadenat al costat de l'adreça de la pàgina web, s’ha de comprovar la legitimitat del certificat digital, verificar que està vigent i que realment ha estat emès per la pàgina web per la qual es vol navegar.
</a:t>
            </a:r>
            <a:r>
              <a:rPr lang="ca-ES" b="1" noProof="0" dirty="0">
                <a:solidFill>
                  <a:srgbClr val="555555"/>
                </a:solidFill>
                <a:effectLst/>
                <a:latin typeface="OpenSans-Bold"/>
              </a:rPr>
              <a:t>7- Evitar descàrregues no conegudes: </a:t>
            </a:r>
            <a:r>
              <a:rPr lang="ca-ES" b="0" noProof="0" dirty="0">
                <a:solidFill>
                  <a:srgbClr val="555555"/>
                </a:solidFill>
                <a:effectLst/>
                <a:latin typeface="OpenSans-Bold"/>
              </a:rPr>
              <a:t>un dels forats més importants de seguretat prové de la descàrrega d'arxius. Si no s’està totalment segur de l'origen del que s’està descarregant s’ha d’evitar la descarrega o si més no fer alguna verificació abans de la descàrrega.
</a:t>
            </a:r>
            <a:r>
              <a:rPr lang="ca-ES" b="1" noProof="0" dirty="0">
                <a:solidFill>
                  <a:srgbClr val="555555"/>
                </a:solidFill>
                <a:effectLst/>
                <a:latin typeface="OpenSans-Bold"/>
              </a:rPr>
              <a:t>8- Xarxes </a:t>
            </a:r>
            <a:r>
              <a:rPr lang="ca-ES" b="1" noProof="0" dirty="0" err="1">
                <a:solidFill>
                  <a:srgbClr val="555555"/>
                </a:solidFill>
                <a:effectLst/>
                <a:latin typeface="OpenSans-Bold"/>
              </a:rPr>
              <a:t>WiFi</a:t>
            </a:r>
            <a:r>
              <a:rPr lang="ca-ES" b="1" noProof="0" dirty="0">
                <a:solidFill>
                  <a:srgbClr val="555555"/>
                </a:solidFill>
                <a:effectLst/>
                <a:latin typeface="OpenSans-Bold"/>
              </a:rPr>
              <a:t> gratuïtes: </a:t>
            </a:r>
            <a:r>
              <a:rPr lang="ca-ES" b="0" noProof="0" dirty="0">
                <a:solidFill>
                  <a:srgbClr val="555555"/>
                </a:solidFill>
                <a:effectLst/>
                <a:latin typeface="OpenSans-Bold"/>
              </a:rPr>
              <a:t>si s’utilitza una xarxa </a:t>
            </a:r>
            <a:r>
              <a:rPr lang="ca-ES" b="0" noProof="0" dirty="0" err="1">
                <a:solidFill>
                  <a:srgbClr val="555555"/>
                </a:solidFill>
                <a:effectLst/>
                <a:latin typeface="OpenSans-Bold"/>
              </a:rPr>
              <a:t>Wifi</a:t>
            </a:r>
            <a:r>
              <a:rPr lang="ca-ES" b="0" noProof="0" dirty="0">
                <a:solidFill>
                  <a:srgbClr val="555555"/>
                </a:solidFill>
                <a:effectLst/>
                <a:latin typeface="OpenSans-Bold"/>
              </a:rPr>
              <a:t> gratuïta per navegar per pàgines públiques, el risc és mínim. No obstant això, s’ha d'evitar navegar per pàgines web que demanen l'entrada de dades personals, com contrasenyes o usuaris, ja que la </a:t>
            </a:r>
            <a:r>
              <a:rPr lang="ca-ES" b="0" noProof="0" dirty="0" err="1">
                <a:solidFill>
                  <a:srgbClr val="555555"/>
                </a:solidFill>
                <a:effectLst/>
                <a:latin typeface="OpenSans-Bold"/>
              </a:rPr>
              <a:t>Wifi</a:t>
            </a:r>
            <a:r>
              <a:rPr lang="ca-ES" b="0" noProof="0" dirty="0">
                <a:solidFill>
                  <a:srgbClr val="555555"/>
                </a:solidFill>
                <a:effectLst/>
                <a:latin typeface="OpenSans-Bold"/>
              </a:rPr>
              <a:t> podria estar compromesa i per tant algú podria interceptar les dades personals. Cal prestar la mateixa atenció quan la connexió es fa a </a:t>
            </a:r>
            <a:r>
              <a:rPr lang="ca-ES" b="0" noProof="0" dirty="0" err="1">
                <a:solidFill>
                  <a:srgbClr val="555555"/>
                </a:solidFill>
                <a:effectLst/>
                <a:latin typeface="OpenSans-Bold"/>
              </a:rPr>
              <a:t>Wifis</a:t>
            </a:r>
            <a:r>
              <a:rPr lang="ca-ES" b="0" noProof="0" dirty="0">
                <a:solidFill>
                  <a:srgbClr val="555555"/>
                </a:solidFill>
                <a:effectLst/>
                <a:latin typeface="OpenSans-Bold"/>
              </a:rPr>
              <a:t> amb contrasenya coneguda.
</a:t>
            </a:r>
            <a:r>
              <a:rPr lang="ca-ES" b="1" noProof="0" dirty="0">
                <a:solidFill>
                  <a:srgbClr val="555555"/>
                </a:solidFill>
                <a:effectLst/>
                <a:latin typeface="OpenSans-Bold"/>
              </a:rPr>
              <a:t>9- Tingues cura de la pròpia identitat digital: </a:t>
            </a:r>
            <a:r>
              <a:rPr lang="ca-ES" b="0" noProof="0" dirty="0">
                <a:solidFill>
                  <a:srgbClr val="555555"/>
                </a:solidFill>
                <a:effectLst/>
                <a:latin typeface="OpenSans-Bold"/>
              </a:rPr>
              <a:t>de la informació que es penja a internet sobre nosaltres mateixos, les imatges que es comparteixen a les xarxes socials... Tot aquest rastre digital és el que es coneix com la 'identitat digital'. Per això, cal vigilar especialment aquest aspecte. Sovint la informació sobre nosaltres mateixos que es penja a la xarxa acaba sent 100% pública.
</a:t>
            </a:r>
            <a:r>
              <a:rPr lang="ca-ES" b="1" noProof="0" dirty="0">
                <a:solidFill>
                  <a:srgbClr val="555555"/>
                </a:solidFill>
                <a:effectLst/>
                <a:latin typeface="OpenSans-Bold"/>
              </a:rPr>
              <a:t>10- Desconfiança sempre activa</a:t>
            </a:r>
            <a:r>
              <a:rPr lang="ca-ES" b="0" noProof="0" dirty="0">
                <a:solidFill>
                  <a:srgbClr val="555555"/>
                </a:solidFill>
                <a:effectLst/>
                <a:latin typeface="OpenSans-Bold"/>
              </a:rPr>
              <a:t>: tot i tenir els sistemes actualitzats, un bon antivirus i prestar atenció a totes les recomanacions anteriors, el sentit comú és el més important per navegar per internet. Recordar que la millor defensa ets sempre tu.</a:t>
            </a:r>
            <a:endParaRPr lang="es-ES" b="0" dirty="0"/>
          </a:p>
          <a:p>
            <a:endParaRPr lang="ca-ES"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ca-ES" sz="1200" b="0" i="0" u="none" strike="noStrike" cap="none" smtClean="0">
                <a:solidFill>
                  <a:schemeClr val="dk1"/>
                </a:solidFill>
                <a:latin typeface="Quattrocento Sans"/>
                <a:ea typeface="Quattrocento Sans"/>
                <a:cs typeface="Quattrocento Sans"/>
                <a:sym typeface="Quattrocento Sans"/>
              </a:rPr>
              <a:t>29</a:t>
            </a:fld>
            <a:endParaRPr lang="ca-ES" sz="1200" b="0" i="0" u="none" strike="noStrike" cap="none">
              <a:solidFill>
                <a:schemeClr val="dk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8683160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fontAlgn="base"/>
            <a:r>
              <a:rPr lang="ca-ES" b="1" i="0" u="sng" noProof="0" dirty="0">
                <a:solidFill>
                  <a:srgbClr val="666666"/>
                </a:solidFill>
                <a:effectLst/>
                <a:latin typeface="OpenSans"/>
              </a:rPr>
              <a:t>SEGON FACTOR D'AUTENTICACIÓ.</a:t>
            </a:r>
            <a:r>
              <a:rPr lang="ca-ES" b="0" i="0" u="none" noProof="0" dirty="0">
                <a:solidFill>
                  <a:srgbClr val="666666"/>
                </a:solidFill>
                <a:effectLst/>
                <a:latin typeface="OpenSans"/>
              </a:rPr>
              <a:t>
El segon factor d'autenticació és una capa addicional de seguretat que s'afegeix al procés d'inici de sessió en una aplicació. Normalment per accedir a un compte s'utilitza un nom d' usuari i una contrasenya, no obstant això, aquest sistema pot ser vulnerable si algú obté la contrasenya.</a:t>
            </a:r>
          </a:p>
          <a:p>
            <a:pPr algn="l" fontAlgn="base"/>
            <a:endParaRPr lang="ca-ES" b="0" u="none" noProof="0" dirty="0"/>
          </a:p>
          <a:p>
            <a:pPr marL="0" marR="0" lvl="0" indent="0" algn="l" defTabSz="765353" rtl="0" eaLnBrk="1" fontAlgn="auto" latinLnBrk="0" hangingPunct="1">
              <a:lnSpc>
                <a:spcPct val="100000"/>
              </a:lnSpc>
              <a:spcBef>
                <a:spcPts val="0"/>
              </a:spcBef>
              <a:spcAft>
                <a:spcPts val="0"/>
              </a:spcAft>
              <a:buClrTx/>
              <a:buSzTx/>
              <a:buFontTx/>
              <a:buNone/>
              <a:tabLst/>
              <a:defRPr/>
            </a:pPr>
            <a:r>
              <a:rPr lang="ca-ES" b="0" i="0" noProof="0" dirty="0">
                <a:solidFill>
                  <a:srgbClr val="333333"/>
                </a:solidFill>
                <a:effectLst/>
                <a:latin typeface="OpenSans-Bold"/>
              </a:rPr>
              <a:t>Per què és important configurar el 2FA?
</a:t>
            </a:r>
            <a:r>
              <a:rPr lang="ca-ES" b="1" i="0" noProof="0" dirty="0">
                <a:solidFill>
                  <a:srgbClr val="333333"/>
                </a:solidFill>
                <a:effectLst/>
                <a:latin typeface="OpenSans-Bold"/>
              </a:rPr>
              <a:t>Ús de contrasenyes</a:t>
            </a:r>
            <a:r>
              <a:rPr lang="ca-ES" b="0" i="0" noProof="0" dirty="0">
                <a:solidFill>
                  <a:srgbClr val="333333"/>
                </a:solidFill>
                <a:effectLst/>
                <a:latin typeface="OpenSans-Bold"/>
              </a:rPr>
              <a:t>
L'ús de contrasenyes, per si sol, no sempre és suficient per protegir els comptes personals.
Una recent normativa europea ja obliga alguns serveis que operen online a fer servir obligatòriament el 2FA.</a:t>
            </a:r>
            <a:br>
              <a:rPr lang="ca-ES" b="0" i="0" noProof="0" dirty="0">
                <a:solidFill>
                  <a:srgbClr val="666666"/>
                </a:solidFill>
                <a:effectLst/>
                <a:latin typeface="OpenSans"/>
              </a:rPr>
            </a:br>
            <a:endParaRPr lang="ca-ES" b="0" i="0" noProof="0" dirty="0">
              <a:solidFill>
                <a:srgbClr val="666666"/>
              </a:solidFill>
              <a:effectLst/>
              <a:latin typeface="OpenSans"/>
            </a:endParaRPr>
          </a:p>
          <a:p>
            <a:pPr algn="l" fontAlgn="base">
              <a:buNone/>
            </a:pPr>
            <a:r>
              <a:rPr lang="ca-ES" b="1" i="0" noProof="0" dirty="0">
                <a:solidFill>
                  <a:srgbClr val="333333"/>
                </a:solidFill>
                <a:effectLst/>
                <a:latin typeface="OpenSans-Bold"/>
              </a:rPr>
              <a:t>El 2FA redueix el risc significament</a:t>
            </a:r>
            <a:r>
              <a:rPr lang="ca-ES" b="0" i="0" noProof="0" dirty="0">
                <a:solidFill>
                  <a:srgbClr val="333333"/>
                </a:solidFill>
                <a:effectLst/>
                <a:latin typeface="OpenSans-Bold"/>
              </a:rPr>
              <a:t>
El 2FA redueix significativament el risc que accedeixin a la contrasenya ja que no es podrà accedir al compte sense aquesta segona verificació.</a:t>
            </a:r>
          </a:p>
          <a:p>
            <a:pPr algn="l" fontAlgn="base">
              <a:buNone/>
            </a:pPr>
            <a:endParaRPr lang="ca-ES" b="0" i="0" noProof="0" dirty="0">
              <a:solidFill>
                <a:srgbClr val="666666"/>
              </a:solidFill>
              <a:effectLst/>
              <a:latin typeface="OpenSans"/>
            </a:endParaRPr>
          </a:p>
          <a:p>
            <a:pPr algn="l" fontAlgn="base">
              <a:buNone/>
            </a:pPr>
            <a:r>
              <a:rPr lang="ca-ES" b="1" i="0" u="none" noProof="0" dirty="0">
                <a:solidFill>
                  <a:srgbClr val="333333"/>
                </a:solidFill>
                <a:effectLst/>
                <a:latin typeface="OpenSans-Bold"/>
              </a:rPr>
              <a:t>Beneficis del 2FA</a:t>
            </a:r>
            <a:r>
              <a:rPr lang="ca-ES" b="0" i="0" u="none" noProof="0" dirty="0">
                <a:solidFill>
                  <a:srgbClr val="333333"/>
                </a:solidFill>
                <a:effectLst/>
                <a:latin typeface="OpenSans-Bold"/>
              </a:rPr>
              <a:t>
- Més protecció: evita accessos no autoritzats fins i tot si la contrasenya s'ha vist compromesa.
- Tranquil·litat: saber que el compte està més ben protegit contra atacs.
- Facilitat d'ús: la configuració és ràpida i no interfereix significativament en la navegació per internet.</a:t>
            </a:r>
          </a:p>
          <a:p>
            <a:pPr algn="l" fontAlgn="base">
              <a:buNone/>
            </a:pPr>
            <a:endParaRPr lang="ca-ES" b="0" i="0" u="none" noProof="0" dirty="0">
              <a:solidFill>
                <a:srgbClr val="666666"/>
              </a:solidFill>
              <a:effectLst/>
              <a:latin typeface="OpenSans"/>
            </a:endParaRPr>
          </a:p>
          <a:p>
            <a:pPr algn="l" fontAlgn="base">
              <a:buNone/>
            </a:pPr>
            <a:r>
              <a:rPr lang="ca-ES" b="1" i="0" noProof="0" dirty="0">
                <a:solidFill>
                  <a:srgbClr val="666666"/>
                </a:solidFill>
                <a:effectLst/>
                <a:latin typeface="OpenSans"/>
              </a:rPr>
              <a:t>Com es pot configurar el 2FA?</a:t>
            </a:r>
            <a:r>
              <a:rPr lang="ca-ES" b="0" i="0" noProof="0" dirty="0">
                <a:solidFill>
                  <a:srgbClr val="666666"/>
                </a:solidFill>
                <a:effectLst/>
                <a:latin typeface="OpenSans"/>
              </a:rPr>
              <a:t>
El segon factor d'autenticació està disponible en la majoria de les plataformes digitals importants. Alguns exemples són:
- Correu electrònic
- Xarxes socials
- Serveis d'emmagatzematge al núvol
- Botigues online i serveis financers
En cadascun d'aquests serveis es pot trobar la informació sobre com configurar el 2FA.</a:t>
            </a:r>
          </a:p>
          <a:p>
            <a:pPr algn="l" fontAlgn="base"/>
            <a:endParaRPr lang="ca-ES" b="0" i="0" noProof="0" dirty="0">
              <a:solidFill>
                <a:srgbClr val="666666"/>
              </a:solidFill>
              <a:effectLst/>
              <a:latin typeface="OpenSans"/>
            </a:endParaRPr>
          </a:p>
          <a:p>
            <a:pPr algn="l" fontAlgn="base"/>
            <a:r>
              <a:rPr lang="ca-ES" b="1" i="0" u="sng" noProof="0" dirty="0">
                <a:solidFill>
                  <a:srgbClr val="666666"/>
                </a:solidFill>
                <a:effectLst/>
                <a:latin typeface="OpenSans"/>
              </a:rPr>
              <a:t>INCIBE</a:t>
            </a:r>
            <a:r>
              <a:rPr lang="ca-ES" b="0" i="0" noProof="0" dirty="0">
                <a:solidFill>
                  <a:srgbClr val="666666"/>
                </a:solidFill>
                <a:effectLst/>
                <a:latin typeface="OpenSans"/>
              </a:rPr>
              <a:t>
- Trucada gratuïta i confidencial per resoldre dubtes o avisar de fraus online.
- Es facilita l'enllaç perquè a la web s'ofereixen infinitat de consells i informacions útils.</a:t>
            </a:r>
            <a:endParaRPr lang="es-ES" dirty="0"/>
          </a:p>
          <a:p>
            <a:endParaRPr lang="ca-ES"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ca-ES" sz="1200" b="0" i="0" u="none" strike="noStrike" cap="none" smtClean="0">
                <a:solidFill>
                  <a:schemeClr val="dk1"/>
                </a:solidFill>
                <a:latin typeface="Quattrocento Sans"/>
                <a:ea typeface="Quattrocento Sans"/>
                <a:cs typeface="Quattrocento Sans"/>
                <a:sym typeface="Quattrocento Sans"/>
              </a:rPr>
              <a:t>30</a:t>
            </a:fld>
            <a:endParaRPr lang="ca-ES" sz="1200" b="0" i="0" u="none" strike="noStrike" cap="none">
              <a:solidFill>
                <a:schemeClr val="dk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29309355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 typeface="+mj-lt"/>
              <a:buNone/>
            </a:pPr>
            <a:r>
              <a:rPr lang="ca-ES" sz="1200" noProof="0" dirty="0"/>
              <a:t>Com a resum de la sessió es poden comentar aquests 4 aspectes:</a:t>
            </a:r>
          </a:p>
          <a:p>
            <a:pPr marL="342900" indent="-342900">
              <a:buFont typeface="+mj-lt"/>
              <a:buAutoNum type="arabicPeriod"/>
            </a:pPr>
            <a:endParaRPr lang="ca-ES" sz="1200" noProof="0" dirty="0"/>
          </a:p>
          <a:p>
            <a:pPr marL="342900" indent="-342900">
              <a:buFont typeface="+mj-lt"/>
              <a:buAutoNum type="arabicPeriod"/>
            </a:pPr>
            <a:r>
              <a:rPr lang="ca-ES" sz="1200" noProof="0" dirty="0"/>
              <a:t>Estar sempre alerta davant qualsevol comunicació/situació no esperada.</a:t>
            </a:r>
          </a:p>
          <a:p>
            <a:pPr marL="342900" indent="-342900">
              <a:buFont typeface="+mj-lt"/>
              <a:buAutoNum type="arabicPeriod"/>
            </a:pPr>
            <a:r>
              <a:rPr lang="ca-ES" sz="1200" noProof="0" dirty="0"/>
              <a:t>Formació: posar com exemple aquesta xerrada, conscienciació i sentit comú.</a:t>
            </a:r>
          </a:p>
          <a:p>
            <a:pPr marL="342900" indent="-342900">
              <a:buFont typeface="+mj-lt"/>
              <a:buAutoNum type="arabicPeriod"/>
            </a:pPr>
            <a:r>
              <a:rPr lang="ca-ES" sz="1200" noProof="0" dirty="0"/>
              <a:t>Prevenció. Contrasenyes segures i equips actualitzats.</a:t>
            </a:r>
          </a:p>
          <a:p>
            <a:pPr marL="342900" indent="-342900">
              <a:buFont typeface="+mj-lt"/>
              <a:buAutoNum type="arabicPeriod"/>
            </a:pPr>
            <a:r>
              <a:rPr lang="ca-ES" sz="1200" noProof="0" dirty="0"/>
              <a:t>Davant el dubte demanar ajuda als experts, no actuar amb presses ni urgències.</a:t>
            </a:r>
          </a:p>
          <a:p>
            <a:pPr marL="0" indent="0">
              <a:buFontTx/>
              <a:buNone/>
            </a:pPr>
            <a:r>
              <a:rPr lang="ca-ES" sz="1200" noProof="0" dirty="0"/>
              <a:t>Això permetrà aprofitar amb certa garantia tots els avantatges que ofereix la tecnologia.</a:t>
            </a:r>
            <a:endParaRPr lang="ca-ES"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ca-ES" sz="1200" b="0" i="0" u="none" strike="noStrike" cap="none" smtClean="0">
                <a:solidFill>
                  <a:schemeClr val="dk1"/>
                </a:solidFill>
                <a:latin typeface="Quattrocento Sans"/>
                <a:ea typeface="Quattrocento Sans"/>
                <a:cs typeface="Quattrocento Sans"/>
                <a:sym typeface="Quattrocento Sans"/>
              </a:rPr>
              <a:t>32</a:t>
            </a:fld>
            <a:endParaRPr lang="ca-ES" sz="1200" b="0" i="0" u="none" strike="noStrike" cap="none">
              <a:solidFill>
                <a:schemeClr val="dk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80194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ca-ES" sz="1200" b="0" i="0" u="none" strike="noStrike" cap="none" smtClean="0">
                <a:solidFill>
                  <a:schemeClr val="dk1"/>
                </a:solidFill>
                <a:latin typeface="Quattrocento Sans"/>
                <a:ea typeface="Quattrocento Sans"/>
                <a:cs typeface="Quattrocento Sans"/>
                <a:sym typeface="Quattrocento Sans"/>
              </a:rPr>
              <a:t>33</a:t>
            </a:fld>
            <a:endParaRPr lang="ca-ES" sz="1200" b="0" i="0" u="none" strike="noStrike" cap="none">
              <a:solidFill>
                <a:schemeClr val="dk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221935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ca-ES" noProof="0" dirty="0"/>
              <a:t>Aquesta diapositiva ha de permetre trencar el gel de la presentació llançant a l'audiència unes serioses reflexions:
</a:t>
            </a:r>
          </a:p>
          <a:p>
            <a:pPr marL="171450" indent="-171450">
              <a:buFontTx/>
              <a:buChar char="-"/>
            </a:pPr>
            <a:r>
              <a:rPr lang="ca-ES" noProof="0" dirty="0"/>
              <a:t>El nivell de percepció d'amenaces en el món real és el mateix que en el virtual? Segurament en el món real les amenaces són més evidents i a vegades evitables. Per exemple, evitar anar per llocs solitaris i foscos. Evitar grans multituds de gent per evitar robatoris. Evitar deixar el cotxe en descampats. </a:t>
            </a:r>
          </a:p>
          <a:p>
            <a:pPr marL="171450" indent="-171450">
              <a:buFontTx/>
              <a:buChar char="-"/>
            </a:pPr>
            <a:endParaRPr lang="ca-ES" noProof="0" dirty="0"/>
          </a:p>
          <a:p>
            <a:pPr marL="171450" indent="-171450">
              <a:buFontTx/>
              <a:buChar char="-"/>
            </a:pPr>
            <a:r>
              <a:rPr lang="ca-ES" noProof="0" dirty="0"/>
              <a:t>Es prenen les mateixes precaucions? Es pot demanar quantes persones tenen la porta blindada de casa seva i quantes tenen per exemple doble factor d'autenticació en els comptes de correu o tenen el mòbil amb bloqueig? Oi, que no anem escampant pel barri que marxem de vacances, aleshores per què es publiquen fotos de l’estada fora de casa a les xarxes socials?</a:t>
            </a:r>
          </a:p>
          <a:p>
            <a:pPr marL="171450" indent="-171450">
              <a:buFontTx/>
              <a:buChar char="-"/>
            </a:pPr>
            <a:endParaRPr lang="ca-ES" noProof="0" dirty="0"/>
          </a:p>
          <a:p>
            <a:pPr marL="171450" indent="-171450">
              <a:buFontTx/>
              <a:buChar char="-"/>
            </a:pPr>
            <a:r>
              <a:rPr lang="ca-ES" noProof="0" dirty="0"/>
              <a:t>S’inverteixen els mateixos recursos? Segurament alguns dels assistents tenen contractat algun sistema d'alarma amb quota mensual o assegurança que cobreix el robatori en el domicili o del cotxe, però quants paguen un antivirus per protegir l’ordinador d'atacs externs?</a:t>
            </a:r>
          </a:p>
          <a:p>
            <a:pPr marL="171450" indent="-171450">
              <a:buFontTx/>
              <a:buChar char="-"/>
            </a:pPr>
            <a:endParaRPr lang="ca-ES" noProof="0" dirty="0"/>
          </a:p>
          <a:p>
            <a:pPr marL="171450" indent="-171450">
              <a:buFontTx/>
              <a:buChar char="-"/>
            </a:pPr>
            <a:r>
              <a:rPr lang="ca-ES" noProof="0" dirty="0"/>
              <a:t>El perill no sempre dona por. El fet que en el món virtual les amenaces no siguin tan evidents no vol dir que no existeixin ni que s’hagi de baixar el nivell de protecció.</a:t>
            </a:r>
          </a:p>
          <a:p>
            <a:pPr marL="0" lvl="0" indent="0" algn="l" rtl="0">
              <a:spcBef>
                <a:spcPts val="0"/>
              </a:spcBef>
              <a:spcAft>
                <a:spcPts val="0"/>
              </a:spcAft>
              <a:buNone/>
            </a:pPr>
            <a:endParaRPr dirty="0"/>
          </a:p>
        </p:txBody>
      </p:sp>
      <p:sp>
        <p:nvSpPr>
          <p:cNvPr id="84" name="Google Shape;8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a-E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ca-ES" noProof="0" dirty="0"/>
              <a:t>Segons fonts de les Forces i Cossos de Seguretat de l'Estat mentre els delictes tradicionals es mantenen amb un creixement constant (1% o 2%), el creixement dels delictes al ciberespai creixen amb xifres de fins a dos dígits.
Si el 2023 1 de cada 5 delictes era digital, el 2025 serà 1 de cada 4, sense tenir en compte que hi ha molts delictes que no arriben a denunciar-se.
Important destacar l'evolució anual de l'increment de delictes.
Remarcar que les dades es refereixen a delictes denunciats. El volum total de delictes pot gairebé triplicar la quantitat aquí mostrada.
Com a conclusió comentar que els delictes informàtics afecten a tothom sense distinció d'edat o sexe.</a:t>
            </a:r>
            <a:endParaRPr lang="ca-ES" dirty="0"/>
          </a:p>
          <a:p>
            <a:pPr marL="0" lvl="0" indent="0" algn="l" rtl="0">
              <a:spcBef>
                <a:spcPts val="0"/>
              </a:spcBef>
              <a:spcAft>
                <a:spcPts val="0"/>
              </a:spcAft>
              <a:buNone/>
            </a:pPr>
            <a:endParaRPr dirty="0"/>
          </a:p>
        </p:txBody>
      </p:sp>
      <p:sp>
        <p:nvSpPr>
          <p:cNvPr id="84" name="Google Shape;8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a-ES"/>
              <a:t>4</a:t>
            </a:fld>
            <a:endParaRPr/>
          </a:p>
        </p:txBody>
      </p:sp>
    </p:spTree>
    <p:extLst>
      <p:ext uri="{BB962C8B-B14F-4D97-AF65-F5344CB8AC3E}">
        <p14:creationId xmlns:p14="http://schemas.microsoft.com/office/powerpoint/2010/main" val="3253834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4" name="Google Shape;8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a-ES"/>
              <a:t>5</a:t>
            </a:fld>
            <a:endParaRPr/>
          </a:p>
        </p:txBody>
      </p:sp>
    </p:spTree>
    <p:extLst>
      <p:ext uri="{BB962C8B-B14F-4D97-AF65-F5344CB8AC3E}">
        <p14:creationId xmlns:p14="http://schemas.microsoft.com/office/powerpoint/2010/main" val="1769851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FD7B7-A1BA-BC32-2905-FD7EF0F9FB8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4E979B8-8DC1-9254-DABD-2D4C821113E6}"/>
              </a:ext>
            </a:extLst>
          </p:cNvPr>
          <p:cNvSpPr>
            <a:spLocks noGrp="1" noRot="1" noChangeAspect="1"/>
          </p:cNvSpPr>
          <p:nvPr>
            <p:ph type="sldImg"/>
          </p:nvPr>
        </p:nvSpPr>
        <p:spPr>
          <a:xfrm>
            <a:off x="422275" y="1241425"/>
            <a:ext cx="5953125" cy="3349625"/>
          </a:xfrm>
        </p:spPr>
      </p:sp>
      <p:sp>
        <p:nvSpPr>
          <p:cNvPr id="3" name="Marcador de notas 2">
            <a:extLst>
              <a:ext uri="{FF2B5EF4-FFF2-40B4-BE49-F238E27FC236}">
                <a16:creationId xmlns:a16="http://schemas.microsoft.com/office/drawing/2014/main" id="{5F173FE1-5364-F4AF-B082-3DA4F8F23FBF}"/>
              </a:ext>
            </a:extLst>
          </p:cNvPr>
          <p:cNvSpPr>
            <a:spLocks noGrp="1"/>
          </p:cNvSpPr>
          <p:nvPr>
            <p:ph type="body" idx="1"/>
          </p:nvPr>
        </p:nvSpPr>
        <p:spPr/>
        <p:txBody>
          <a:bodyPr/>
          <a:lstStyle/>
          <a:p>
            <a:pPr algn="just"/>
            <a:endParaRPr lang="ca-ES" sz="1000" noProof="0" dirty="0"/>
          </a:p>
        </p:txBody>
      </p:sp>
      <p:sp>
        <p:nvSpPr>
          <p:cNvPr id="4" name="Marcador de número de diapositiva 3">
            <a:extLst>
              <a:ext uri="{FF2B5EF4-FFF2-40B4-BE49-F238E27FC236}">
                <a16:creationId xmlns:a16="http://schemas.microsoft.com/office/drawing/2014/main" id="{AD969FEA-AC05-4C69-4B5D-3DE2019A9B07}"/>
              </a:ext>
            </a:extLst>
          </p:cNvPr>
          <p:cNvSpPr>
            <a:spLocks noGrp="1"/>
          </p:cNvSpPr>
          <p:nvPr>
            <p:ph type="sldNum" sz="quarter" idx="10"/>
          </p:nvPr>
        </p:nvSpPr>
        <p:spPr/>
        <p:txBody>
          <a:bodyPr/>
          <a:lstStyle/>
          <a:p>
            <a:fld id="{8BCA1779-D1FC-4193-883D-B84C1D8C432D}" type="slidenum">
              <a:rPr lang="ca-ES" smtClean="0"/>
              <a:pPr/>
              <a:t>6</a:t>
            </a:fld>
            <a:endParaRPr lang="ca-ES"/>
          </a:p>
        </p:txBody>
      </p:sp>
    </p:spTree>
    <p:extLst>
      <p:ext uri="{BB962C8B-B14F-4D97-AF65-F5344CB8AC3E}">
        <p14:creationId xmlns:p14="http://schemas.microsoft.com/office/powerpoint/2010/main" val="1814037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4" name="Google Shape;8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a-ES"/>
              <a:t>7</a:t>
            </a:fld>
            <a:endParaRPr/>
          </a:p>
        </p:txBody>
      </p:sp>
    </p:spTree>
    <p:extLst>
      <p:ext uri="{BB962C8B-B14F-4D97-AF65-F5344CB8AC3E}">
        <p14:creationId xmlns:p14="http://schemas.microsoft.com/office/powerpoint/2010/main" val="3699825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ca-ES" dirty="0"/>
              <a:t>Recepció de missatges de correus falsos d'entitats bancàries o institucions en què, per diferents motius, se sol·liciten dades personals, així com la introducció de claus i contrasenyes d'accés a comptes bancaris electrònics.</a:t>
            </a:r>
          </a:p>
          <a:p>
            <a:endParaRPr lang="ca-ES" sz="1200" dirty="0"/>
          </a:p>
          <a:p>
            <a:r>
              <a:rPr lang="ca-ES" dirty="0"/>
              <a:t>L'objectiu és aconseguir la major quantitat possible de dades personals i </a:t>
            </a:r>
            <a:r>
              <a:rPr lang="ca-ES" b="0" dirty="0"/>
              <a:t>bancàries</a:t>
            </a:r>
            <a:r>
              <a:rPr lang="ca-ES" dirty="0"/>
              <a:t> per tal d'utilitzar-les posteriorment de forma fraudulenta. Per a això, </a:t>
            </a:r>
            <a:r>
              <a:rPr lang="ca-ES" b="0" dirty="0"/>
              <a:t>es suplanta </a:t>
            </a:r>
            <a:r>
              <a:rPr lang="ca-ES" dirty="0"/>
              <a:t>de manera impecable la identitat de les entitats </a:t>
            </a:r>
            <a:r>
              <a:rPr lang="ca-ES" b="0" dirty="0"/>
              <a:t>bancàries</a:t>
            </a:r>
            <a:r>
              <a:rPr lang="ca-ES" dirty="0"/>
              <a:t> o altres organismes públics o privats.</a:t>
            </a:r>
            <a:endParaRPr lang="ca-ES" sz="1200" dirty="0"/>
          </a:p>
          <a:p>
            <a:endParaRPr lang="ca-ES" sz="1200" dirty="0"/>
          </a:p>
          <a:p>
            <a:pPr algn="l"/>
            <a:r>
              <a:rPr lang="ca-ES" sz="1200" kern="1200" dirty="0">
                <a:solidFill>
                  <a:schemeClr val="tx1"/>
                </a:solidFill>
                <a:latin typeface="+mn-lt"/>
              </a:rPr>
              <a:t>Com pot arribar fins a nosaltres un cas de </a:t>
            </a:r>
            <a:r>
              <a:rPr lang="ca-ES" sz="1200" i="1" kern="1200" dirty="0" err="1">
                <a:solidFill>
                  <a:schemeClr val="tx1"/>
                </a:solidFill>
                <a:latin typeface="+mn-lt"/>
              </a:rPr>
              <a:t>phishing</a:t>
            </a:r>
            <a:r>
              <a:rPr lang="ca-ES" sz="1200" kern="1200" dirty="0">
                <a:solidFill>
                  <a:schemeClr val="tx1"/>
                </a:solidFill>
                <a:latin typeface="+mn-lt"/>
              </a:rPr>
              <a:t> o pesca?</a:t>
            </a:r>
          </a:p>
          <a:p>
            <a:pPr algn="l"/>
            <a:r>
              <a:rPr lang="ca-ES" sz="1200" kern="1200" dirty="0">
                <a:solidFill>
                  <a:schemeClr val="tx1"/>
                </a:solidFill>
                <a:latin typeface="+mn-lt"/>
              </a:rPr>
              <a:t>La majoria de les accions de </a:t>
            </a:r>
            <a:r>
              <a:rPr lang="ca-ES" sz="1200" i="1" kern="1200" dirty="0" err="1">
                <a:solidFill>
                  <a:schemeClr val="tx1"/>
                </a:solidFill>
                <a:latin typeface="+mn-lt"/>
                <a:ea typeface="+mn-ea"/>
                <a:cs typeface="+mn-cs"/>
                <a:sym typeface="Montserrat Regular"/>
              </a:rPr>
              <a:t>phishing</a:t>
            </a:r>
            <a:r>
              <a:rPr lang="ca-ES" sz="1200" kern="1200" dirty="0">
                <a:solidFill>
                  <a:schemeClr val="tx1"/>
                </a:solidFill>
                <a:latin typeface="+mn-lt"/>
              </a:rPr>
              <a:t> o pesca es distribueixen a través del correu electrònic. Encara que també s'utilitzen altres mitjans de propagació que cal tenir en compte per estar alerta:</a:t>
            </a:r>
          </a:p>
          <a:p>
            <a:pPr algn="l"/>
            <a:endParaRPr lang="ca-ES" sz="1200" baseline="0" noProof="0" dirty="0"/>
          </a:p>
          <a:p>
            <a:pPr lvl="0" algn="l">
              <a:buFont typeface="Arial" pitchFamily="34" charset="0"/>
              <a:buChar char="•"/>
            </a:pPr>
            <a:r>
              <a:rPr lang="ca-ES" sz="1200" b="1" kern="1200" dirty="0">
                <a:solidFill>
                  <a:schemeClr val="tx1"/>
                </a:solidFill>
                <a:latin typeface="+mn-lt"/>
              </a:rPr>
              <a:t> Xarxes socials </a:t>
            </a:r>
            <a:r>
              <a:rPr lang="ca-ES" sz="1200" b="0" kern="1200" dirty="0">
                <a:solidFill>
                  <a:schemeClr val="tx1"/>
                </a:solidFill>
                <a:latin typeface="+mn-lt"/>
              </a:rPr>
              <a:t>(</a:t>
            </a:r>
            <a:r>
              <a:rPr lang="ca-ES" sz="1200" b="0" i="1" kern="1200" dirty="0" err="1">
                <a:solidFill>
                  <a:schemeClr val="tx1"/>
                </a:solidFill>
                <a:latin typeface="+mn-lt"/>
                <a:ea typeface="+mn-ea"/>
                <a:cs typeface="+mn-cs"/>
                <a:sym typeface="Montserrat Regular"/>
              </a:rPr>
              <a:t>Facebook</a:t>
            </a:r>
            <a:r>
              <a:rPr lang="ca-ES" sz="1200" b="0" i="1" kern="1200" dirty="0">
                <a:solidFill>
                  <a:schemeClr val="tx1"/>
                </a:solidFill>
                <a:latin typeface="+mn-lt"/>
                <a:ea typeface="+mn-ea"/>
                <a:cs typeface="+mn-cs"/>
                <a:sym typeface="Montserrat Regular"/>
              </a:rPr>
              <a:t>, </a:t>
            </a:r>
            <a:r>
              <a:rPr lang="ca-ES" sz="1200" b="0" i="1" kern="1200" dirty="0" err="1">
                <a:solidFill>
                  <a:schemeClr val="tx1"/>
                </a:solidFill>
                <a:latin typeface="+mn-lt"/>
                <a:ea typeface="+mn-ea"/>
                <a:cs typeface="+mn-cs"/>
                <a:sym typeface="Montserrat Regular"/>
              </a:rPr>
              <a:t>Twitter</a:t>
            </a:r>
            <a:r>
              <a:rPr lang="ca-ES" sz="1200" b="0" kern="1200" dirty="0">
                <a:solidFill>
                  <a:schemeClr val="tx1"/>
                </a:solidFill>
                <a:latin typeface="+mn-lt"/>
              </a:rPr>
              <a:t>...), mitjançant la creació de perfils i pàgines falses.
</a:t>
            </a:r>
            <a:r>
              <a:rPr lang="ca-ES" sz="1200" b="1" kern="1200" dirty="0">
                <a:solidFill>
                  <a:schemeClr val="tx1"/>
                </a:solidFill>
                <a:latin typeface="+mn-lt"/>
              </a:rPr>
              <a:t> Enviament de missatges SMS / MMS </a:t>
            </a:r>
            <a:r>
              <a:rPr lang="ca-ES" sz="1200" b="0" kern="1200" dirty="0">
                <a:solidFill>
                  <a:schemeClr val="tx1"/>
                </a:solidFill>
                <a:latin typeface="+mn-lt"/>
              </a:rPr>
              <a:t>a números de telèfon mòbil (</a:t>
            </a:r>
            <a:r>
              <a:rPr lang="ca-ES" sz="1200" b="0" i="1" kern="1200" dirty="0" err="1">
                <a:solidFill>
                  <a:schemeClr val="tx1"/>
                </a:solidFill>
                <a:latin typeface="+mn-lt"/>
              </a:rPr>
              <a:t>smishing</a:t>
            </a:r>
            <a:r>
              <a:rPr lang="ca-ES" sz="1200" b="0" kern="1200" dirty="0">
                <a:solidFill>
                  <a:schemeClr val="tx1"/>
                </a:solidFill>
                <a:latin typeface="+mn-lt"/>
              </a:rPr>
              <a:t>).
 </a:t>
            </a:r>
            <a:r>
              <a:rPr lang="ca-ES" sz="1200" b="1" kern="1200" dirty="0">
                <a:solidFill>
                  <a:schemeClr val="tx1"/>
                </a:solidFill>
                <a:latin typeface="+mn-lt"/>
              </a:rPr>
              <a:t>Trucades telefòniques</a:t>
            </a:r>
            <a:r>
              <a:rPr lang="ca-ES" sz="1200" b="0" kern="1200" dirty="0">
                <a:solidFill>
                  <a:schemeClr val="tx1"/>
                </a:solidFill>
                <a:latin typeface="+mn-lt"/>
              </a:rPr>
              <a:t> a tant telèfons mòbils com a fixos.</a:t>
            </a:r>
          </a:p>
          <a:p>
            <a:pPr lvl="0" algn="l">
              <a:buFont typeface="Arial" pitchFamily="34" charset="0"/>
              <a:buChar char="•"/>
            </a:pPr>
            <a:endParaRPr lang="ca-ES" sz="1200" b="0" kern="1200" dirty="0">
              <a:solidFill>
                <a:schemeClr val="tx1"/>
              </a:solidFill>
              <a:latin typeface="+mn-lt"/>
            </a:endParaRPr>
          </a:p>
          <a:p>
            <a:pPr lvl="0" algn="l">
              <a:buFont typeface="Arial" pitchFamily="34" charset="0"/>
              <a:buNone/>
            </a:pPr>
            <a:r>
              <a:rPr lang="ca-ES" sz="1200" b="0" baseline="0" noProof="0" dirty="0"/>
              <a:t>Per protegir-se del </a:t>
            </a:r>
            <a:r>
              <a:rPr lang="ca-ES" sz="1200" b="0" i="1" kern="1200" noProof="0" dirty="0" err="1">
                <a:solidFill>
                  <a:schemeClr val="tx1"/>
                </a:solidFill>
                <a:latin typeface="+mn-lt"/>
                <a:ea typeface="+mn-ea"/>
                <a:cs typeface="+mn-cs"/>
                <a:sym typeface="Montserrat Regular"/>
              </a:rPr>
              <a:t>phishing</a:t>
            </a:r>
            <a:r>
              <a:rPr lang="ca-ES" sz="1200" b="0" baseline="0" noProof="0" dirty="0"/>
              <a:t> o pesca només cal tenir en compte un parell de recomanacions bàsiques:
- No clicar en enllaços que arribin per correu electrònic o SMS i siguin d'origen desconegut (poden contenir algun virus per robar contrasenyes).</a:t>
            </a:r>
          </a:p>
          <a:p>
            <a:pPr lvl="0" algn="l">
              <a:buFont typeface="Arial" pitchFamily="34" charset="0"/>
              <a:buNone/>
            </a:pPr>
            <a:r>
              <a:rPr lang="ca-ES" dirty="0"/>
              <a:t>- Desconfiar de trucades i correus electrònics </a:t>
            </a:r>
            <a:r>
              <a:rPr lang="ca-ES" b="0" dirty="0"/>
              <a:t>en què es demani </a:t>
            </a:r>
            <a:r>
              <a:rPr lang="ca-ES" dirty="0"/>
              <a:t>la introducció d'algun codi personal. Cal tenir en compte que la nostra entitat </a:t>
            </a:r>
            <a:r>
              <a:rPr lang="ca-ES" b="0" dirty="0"/>
              <a:t>bancària</a:t>
            </a:r>
            <a:r>
              <a:rPr lang="ca-ES" dirty="0"/>
              <a:t> mai no contactarà amb nosaltres per demanar contrasenyes.</a:t>
            </a:r>
            <a:endParaRPr lang="ca-ES" sz="1200" b="0" baseline="0" noProof="0" dirty="0"/>
          </a:p>
          <a:p>
            <a:pPr marL="0" lvl="0" indent="0" algn="l" rtl="0">
              <a:spcBef>
                <a:spcPts val="0"/>
              </a:spcBef>
              <a:spcAft>
                <a:spcPts val="0"/>
              </a:spcAft>
              <a:buNone/>
            </a:pPr>
            <a:endParaRPr dirty="0"/>
          </a:p>
        </p:txBody>
      </p:sp>
      <p:sp>
        <p:nvSpPr>
          <p:cNvPr id="84" name="Google Shape;8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a-ES"/>
              <a:t>8</a:t>
            </a:fld>
            <a:endParaRPr/>
          </a:p>
        </p:txBody>
      </p:sp>
    </p:spTree>
    <p:extLst>
      <p:ext uri="{BB962C8B-B14F-4D97-AF65-F5344CB8AC3E}">
        <p14:creationId xmlns:p14="http://schemas.microsoft.com/office/powerpoint/2010/main" val="1973409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4" name="Google Shape;8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a-ES"/>
              <a:t>9</a:t>
            </a:fld>
            <a:endParaRPr/>
          </a:p>
        </p:txBody>
      </p:sp>
    </p:spTree>
    <p:extLst>
      <p:ext uri="{BB962C8B-B14F-4D97-AF65-F5344CB8AC3E}">
        <p14:creationId xmlns:p14="http://schemas.microsoft.com/office/powerpoint/2010/main" val="920535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c1">
  <p:cSld name="blanc1">
    <p:spTree>
      <p:nvGrpSpPr>
        <p:cNvPr id="1" name="Shape 1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27301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B85704F5-1A86-7546-BD8D-BE47CDB05D72}"/>
              </a:ext>
            </a:extLst>
          </p:cNvPr>
          <p:cNvSpPr>
            <a:spLocks noGrp="1"/>
          </p:cNvSpPr>
          <p:nvPr>
            <p:ph type="sldNum" sz="quarter" idx="10"/>
          </p:nvPr>
        </p:nvSpPr>
        <p:spPr/>
        <p:txBody>
          <a:bodyPr/>
          <a:lstStyle/>
          <a:p>
            <a:fld id="{86CB4B4D-7CA3-9044-876B-883B54F8677D}" type="slidenum">
              <a:rPr lang="es-ES" smtClean="0"/>
              <a:pPr/>
              <a:t>‹Nº›</a:t>
            </a:fld>
            <a:endParaRPr lang="es-ES" dirty="0"/>
          </a:p>
        </p:txBody>
      </p:sp>
    </p:spTree>
    <p:extLst>
      <p:ext uri="{BB962C8B-B14F-4D97-AF65-F5344CB8AC3E}">
        <p14:creationId xmlns:p14="http://schemas.microsoft.com/office/powerpoint/2010/main" val="4106143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c1">
  <p:cSld name="blanc1">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5905289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p:nvPr/>
        </p:nvSpPr>
        <p:spPr>
          <a:xfrm>
            <a:off x="0" y="6448425"/>
            <a:ext cx="12192000" cy="40957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Quattrocento Sans"/>
              <a:ea typeface="Quattrocento Sans"/>
              <a:cs typeface="Quattrocento Sans"/>
              <a:sym typeface="Quattrocento Sans"/>
            </a:endParaRPr>
          </a:p>
        </p:txBody>
      </p:sp>
      <p:pic>
        <p:nvPicPr>
          <p:cNvPr id="12" name="Google Shape;12;p17"/>
          <p:cNvPicPr preferRelativeResize="0"/>
          <p:nvPr/>
        </p:nvPicPr>
        <p:blipFill rotWithShape="1">
          <a:blip r:embed="rId4">
            <a:alphaModFix/>
          </a:blip>
          <a:srcRect/>
          <a:stretch/>
        </p:blipFill>
        <p:spPr>
          <a:xfrm>
            <a:off x="10646978" y="445701"/>
            <a:ext cx="1114004" cy="246619"/>
          </a:xfrm>
          <a:prstGeom prst="rect">
            <a:avLst/>
          </a:prstGeom>
          <a:noFill/>
          <a:ln>
            <a:noFill/>
          </a:ln>
        </p:spPr>
      </p:pic>
      <p:sp>
        <p:nvSpPr>
          <p:cNvPr id="2" name="Marcador de pie de página 1">
            <a:extLst>
              <a:ext uri="{FF2B5EF4-FFF2-40B4-BE49-F238E27FC236}">
                <a16:creationId xmlns:a16="http://schemas.microsoft.com/office/drawing/2014/main" id="{41DD5C4D-B7DF-E547-A98C-1BDB821B87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a-ES"/>
          </a:p>
        </p:txBody>
      </p:sp>
      <p:sp>
        <p:nvSpPr>
          <p:cNvPr id="3" name="Google Shape;11;p7">
            <a:extLst>
              <a:ext uri="{FF2B5EF4-FFF2-40B4-BE49-F238E27FC236}">
                <a16:creationId xmlns:a16="http://schemas.microsoft.com/office/drawing/2014/main" id="{AB4904A9-FDE6-3648-7BA8-24D1F3A9EFC0}"/>
              </a:ext>
            </a:extLst>
          </p:cNvPr>
          <p:cNvSpPr txBox="1"/>
          <p:nvPr userDrawn="1"/>
        </p:nvSpPr>
        <p:spPr>
          <a:xfrm>
            <a:off x="40614" y="6618913"/>
            <a:ext cx="11172794" cy="215257"/>
          </a:xfrm>
          <a:prstGeom prst="rect">
            <a:avLst/>
          </a:prstGeom>
          <a:solidFill>
            <a:schemeClr val="lt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2"/>
              </a:buClr>
              <a:buSzPts val="700"/>
              <a:buFont typeface="Arial"/>
              <a:buNone/>
            </a:pPr>
            <a:r>
              <a:rPr kumimoji="0" lang="es-ES" sz="600" b="0" i="1" u="none" strike="noStrike" kern="1200" cap="none" spc="0" normalizeH="0" dirty="0">
                <a:ln>
                  <a:noFill/>
                </a:ln>
                <a:solidFill>
                  <a:schemeClr val="tx1"/>
                </a:solidFill>
                <a:effectLst/>
                <a:uLnTx/>
                <a:uFillTx/>
                <a:latin typeface="Segoe UI" panose="020B0502040204020203" pitchFamily="34" charset="0"/>
                <a:ea typeface="+mn-ea"/>
                <a:cs typeface="Segoe UI" panose="020B0502040204020203" pitchFamily="34" charset="0"/>
                <a:sym typeface="Arial"/>
              </a:rPr>
              <a:t>© Associació de Voluntaris de CaixaBank.</a:t>
            </a:r>
            <a:br>
              <a:rPr kumimoji="0" lang="es-ES" sz="600" b="0" i="1" u="none" strike="noStrike" kern="1200" cap="none" spc="0" normalizeH="0" dirty="0">
                <a:ln>
                  <a:noFill/>
                </a:ln>
                <a:solidFill>
                  <a:schemeClr val="tx1"/>
                </a:solidFill>
                <a:effectLst/>
                <a:uLnTx/>
                <a:uFillTx/>
                <a:latin typeface="Segoe UI" panose="020B0502040204020203" pitchFamily="34" charset="0"/>
                <a:ea typeface="+mn-ea"/>
                <a:cs typeface="Segoe UI" panose="020B0502040204020203" pitchFamily="34" charset="0"/>
                <a:sym typeface="Arial"/>
              </a:rPr>
            </a:br>
            <a:r>
              <a:rPr kumimoji="0" lang="es-ES" sz="600" b="0" i="1" u="none" strike="noStrike" kern="1200" cap="none" spc="0" normalizeH="0" dirty="0">
                <a:ln>
                  <a:noFill/>
                </a:ln>
                <a:solidFill>
                  <a:schemeClr val="tx1"/>
                </a:solidFill>
                <a:effectLst/>
                <a:uLnTx/>
                <a:uFillTx/>
                <a:latin typeface="Segoe UI" panose="020B0502040204020203" pitchFamily="34" charset="0"/>
                <a:ea typeface="+mn-ea"/>
                <a:cs typeface="Segoe UI" panose="020B0502040204020203" pitchFamily="34" charset="0"/>
                <a:sym typeface="Arial"/>
              </a:rPr>
              <a:t>Material exclusiu per a ús intern en activitats de voluntariat. Queda prohibida la seva reproducció, distribució o utilització fora de l’àmbit de l’Associació sense autorització expressa.</a:t>
            </a:r>
            <a:endParaRPr kumimoji="0" sz="600" b="0" i="1" u="none" strike="noStrike" kern="1200" cap="none" spc="0" normalizeH="0" dirty="0">
              <a:ln>
                <a:noFill/>
              </a:ln>
              <a:solidFill>
                <a:schemeClr val="tx1"/>
              </a:solidFill>
              <a:effectLst/>
              <a:uLnTx/>
              <a:uFillTx/>
              <a:latin typeface="Segoe UI" panose="020B0502040204020203" pitchFamily="34" charset="0"/>
              <a:ea typeface="+mn-ea"/>
              <a:cs typeface="Segoe UI" panose="020B0502040204020203" pitchFamily="34" charset="0"/>
              <a:sym typeface="Arial"/>
            </a:endParaRPr>
          </a:p>
        </p:txBody>
      </p:sp>
    </p:spTree>
  </p:cSld>
  <p:clrMap bg1="lt1" tx1="dk1" bg2="dk2" tx2="lt2" accent1="accent1" accent2="accent2" accent3="accent3" accent4="accent4" accent5="accent5" accent6="accent6" hlink="hlink" folHlink="folHlink"/>
  <p:sldLayoutIdLst>
    <p:sldLayoutId id="2147483650" r:id="rId1"/>
    <p:sldLayoutId id="2147483662"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55">
          <p15:clr>
            <a:srgbClr val="F26B43"/>
          </p15:clr>
        </p15:guide>
        <p15:guide id="2" orient="horz" pos="459">
          <p15:clr>
            <a:srgbClr val="F26B43"/>
          </p15:clr>
        </p15:guide>
        <p15:guide id="3" orient="horz" pos="731">
          <p15:clr>
            <a:srgbClr val="F26B43"/>
          </p15:clr>
        </p15:guide>
        <p15:guide id="4" orient="horz" pos="406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EE380E64-BFE5-4A46-8BB9-A478F519EA7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28442" y="141510"/>
            <a:ext cx="2033835" cy="669055"/>
          </a:xfrm>
          <a:prstGeom prst="rect">
            <a:avLst/>
          </a:prstGeom>
        </p:spPr>
      </p:pic>
      <p:sp>
        <p:nvSpPr>
          <p:cNvPr id="7" name="Número de diapositiva">
            <a:extLst>
              <a:ext uri="{FF2B5EF4-FFF2-40B4-BE49-F238E27FC236}">
                <a16:creationId xmlns:a16="http://schemas.microsoft.com/office/drawing/2014/main" id="{07DCAB26-79D2-DE48-BD45-ECD1139B37C4}"/>
              </a:ext>
            </a:extLst>
          </p:cNvPr>
          <p:cNvSpPr txBox="1">
            <a:spLocks noGrp="1"/>
          </p:cNvSpPr>
          <p:nvPr>
            <p:ph type="sldNum" sz="quarter" idx="4"/>
          </p:nvPr>
        </p:nvSpPr>
        <p:spPr>
          <a:xfrm>
            <a:off x="11630332" y="6330292"/>
            <a:ext cx="561669" cy="527708"/>
          </a:xfrm>
          <a:prstGeom prst="rect">
            <a:avLst/>
          </a:prstGeom>
        </p:spPr>
        <p:txBody>
          <a:bodyPr anchor="ctr"/>
          <a:lstStyle>
            <a:lvl1pPr>
              <a:defRPr sz="1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86CB4B4D-7CA3-9044-876B-883B54F8677D}" type="slidenum">
              <a:rPr lang="es-ES" smtClean="0"/>
              <a:pPr/>
              <a:t>‹Nº›</a:t>
            </a:fld>
            <a:endParaRPr lang="es-ES" dirty="0"/>
          </a:p>
        </p:txBody>
      </p:sp>
      <p:pic>
        <p:nvPicPr>
          <p:cNvPr id="3" name="Imagen 2">
            <a:extLst>
              <a:ext uri="{FF2B5EF4-FFF2-40B4-BE49-F238E27FC236}">
                <a16:creationId xmlns:a16="http://schemas.microsoft.com/office/drawing/2014/main" id="{42F08350-A7DB-412B-AD05-FC288F2715C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581" y="6389135"/>
            <a:ext cx="832965" cy="433104"/>
          </a:xfrm>
          <a:prstGeom prst="rect">
            <a:avLst/>
          </a:prstGeom>
        </p:spPr>
      </p:pic>
      <p:sp>
        <p:nvSpPr>
          <p:cNvPr id="8" name="CuadroTexto 7">
            <a:extLst>
              <a:ext uri="{FF2B5EF4-FFF2-40B4-BE49-F238E27FC236}">
                <a16:creationId xmlns:a16="http://schemas.microsoft.com/office/drawing/2014/main" id="{D1868438-9001-ED41-8CCA-C2D16A670668}"/>
              </a:ext>
            </a:extLst>
          </p:cNvPr>
          <p:cNvSpPr txBox="1"/>
          <p:nvPr userDrawn="1"/>
        </p:nvSpPr>
        <p:spPr>
          <a:xfrm>
            <a:off x="2207568" y="6538604"/>
            <a:ext cx="9070032" cy="430887"/>
          </a:xfrm>
          <a:prstGeom prst="rect">
            <a:avLst/>
          </a:prstGeom>
          <a:noFill/>
        </p:spPr>
        <p:txBody>
          <a:bodyPr wrap="square">
            <a:spAutoFit/>
          </a:bodyPr>
          <a:lstStyle/>
          <a:p>
            <a:pPr algn="ctr"/>
            <a:r>
              <a:rPr lang="ca-ES" sz="800" b="1" i="1" noProof="0" dirty="0">
                <a:solidFill>
                  <a:schemeClr val="bg1"/>
                </a:solidFill>
                <a:latin typeface="Segoe UI" panose="020B0502040204020203" pitchFamily="34" charset="0"/>
                <a:cs typeface="Segoe UI" panose="020B0502040204020203" pitchFamily="34" charset="0"/>
              </a:rPr>
              <a:t>© Associació de Voluntaris de </a:t>
            </a:r>
            <a:r>
              <a:rPr lang="ca-ES" sz="800" b="1" i="1" noProof="0" dirty="0" err="1">
                <a:solidFill>
                  <a:schemeClr val="bg1"/>
                </a:solidFill>
                <a:latin typeface="Segoe UI" panose="020B0502040204020203" pitchFamily="34" charset="0"/>
                <a:cs typeface="Segoe UI" panose="020B0502040204020203" pitchFamily="34" charset="0"/>
              </a:rPr>
              <a:t>CaixaBank</a:t>
            </a:r>
            <a:r>
              <a:rPr lang="ca-ES" sz="800" b="1" i="1" noProof="0" dirty="0">
                <a:solidFill>
                  <a:schemeClr val="bg1"/>
                </a:solidFill>
                <a:latin typeface="Segoe UI" panose="020B0502040204020203" pitchFamily="34" charset="0"/>
                <a:cs typeface="Segoe UI" panose="020B0502040204020203" pitchFamily="34" charset="0"/>
              </a:rPr>
              <a:t>. </a:t>
            </a:r>
          </a:p>
          <a:p>
            <a:pPr marL="0" marR="0" lvl="0" indent="0" algn="ctr" defTabSz="457200" rtl="0" eaLnBrk="1" fontAlgn="auto" latinLnBrk="0" hangingPunct="0">
              <a:lnSpc>
                <a:spcPct val="100000"/>
              </a:lnSpc>
              <a:spcBef>
                <a:spcPts val="0"/>
              </a:spcBef>
              <a:spcAft>
                <a:spcPts val="0"/>
              </a:spcAft>
              <a:buClrTx/>
              <a:buSzTx/>
              <a:buFontTx/>
              <a:buNone/>
              <a:tabLst/>
              <a:defRPr/>
            </a:pPr>
            <a:r>
              <a:rPr lang="ca-ES" sz="800" b="1" i="1" noProof="0" dirty="0">
                <a:solidFill>
                  <a:schemeClr val="bg1"/>
                </a:solidFill>
                <a:latin typeface="Segoe UI" panose="020B0502040204020203" pitchFamily="34" charset="0"/>
                <a:cs typeface="Segoe UI" panose="020B0502040204020203" pitchFamily="34" charset="0"/>
              </a:rPr>
              <a:t>Material exclusiu per a ús intern en activitats de voluntariat. Queda prohibida la reproducció, distribució o utilització fora de l'àmbit de l'Associació sense autorització expressa</a:t>
            </a:r>
            <a:endParaRPr kumimoji="0" lang="ca-ES" sz="800" b="0" i="1" u="none" strike="noStrike" kern="1200" cap="none" spc="0" normalizeH="0" noProof="0" dirty="0">
              <a:ln>
                <a:noFill/>
              </a:ln>
              <a:solidFill>
                <a:schemeClr val="bg1"/>
              </a:solidFill>
              <a:effectLst/>
              <a:uLnTx/>
              <a:uFillTx/>
              <a:latin typeface="Segoe UI" panose="020B0502040204020203" pitchFamily="34" charset="0"/>
              <a:ea typeface="+mn-ea"/>
              <a:cs typeface="Segoe UI" panose="020B0502040204020203" pitchFamily="34" charset="0"/>
            </a:endParaRPr>
          </a:p>
          <a:p>
            <a:pPr algn="ctr"/>
            <a:endParaRPr kumimoji="0" lang="ca-ES" sz="600" b="0" i="1" u="none" strike="noStrike" kern="1200" cap="none" spc="0" normalizeH="0" noProof="0" dirty="0">
              <a:ln>
                <a:noFill/>
              </a:ln>
              <a:solidFill>
                <a:schemeClr val="bg1"/>
              </a:solidFill>
              <a:effectLst/>
              <a:uLnTx/>
              <a:uFillTx/>
              <a:latin typeface="Segoe UI" panose="020B0502040204020203" pitchFamily="34" charset="0"/>
              <a:ea typeface="+mn-ea"/>
              <a:cs typeface="Segoe UI" panose="020B0502040204020203" pitchFamily="34" charset="0"/>
            </a:endParaRPr>
          </a:p>
        </p:txBody>
      </p:sp>
      <p:sp>
        <p:nvSpPr>
          <p:cNvPr id="2" name="Google Shape;11;p7">
            <a:extLst>
              <a:ext uri="{FF2B5EF4-FFF2-40B4-BE49-F238E27FC236}">
                <a16:creationId xmlns:a16="http://schemas.microsoft.com/office/drawing/2014/main" id="{2118ACFD-8632-E717-A340-4C51E252F810}"/>
              </a:ext>
            </a:extLst>
          </p:cNvPr>
          <p:cNvSpPr txBox="1"/>
          <p:nvPr userDrawn="1"/>
        </p:nvSpPr>
        <p:spPr>
          <a:xfrm>
            <a:off x="40614" y="6618913"/>
            <a:ext cx="11172794" cy="215257"/>
          </a:xfrm>
          <a:prstGeom prst="rect">
            <a:avLst/>
          </a:prstGeom>
          <a:solidFill>
            <a:schemeClr val="lt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2"/>
              </a:buClr>
              <a:buSzPts val="700"/>
              <a:buFont typeface="Arial"/>
              <a:buNone/>
            </a:pPr>
            <a:r>
              <a:rPr kumimoji="0" lang="es-ES" sz="600" b="0" i="1" u="none" strike="noStrike" kern="1200" cap="none" spc="0" normalizeH="0" dirty="0">
                <a:ln>
                  <a:noFill/>
                </a:ln>
                <a:solidFill>
                  <a:schemeClr val="tx1"/>
                </a:solidFill>
                <a:effectLst/>
                <a:uLnTx/>
                <a:uFillTx/>
                <a:latin typeface="Segoe UI" panose="020B0502040204020203" pitchFamily="34" charset="0"/>
                <a:ea typeface="+mn-ea"/>
                <a:cs typeface="Segoe UI" panose="020B0502040204020203" pitchFamily="34" charset="0"/>
                <a:sym typeface="Arial"/>
              </a:rPr>
              <a:t>© Associació de Voluntaris de CaixaBank.</a:t>
            </a:r>
            <a:br>
              <a:rPr kumimoji="0" lang="es-ES" sz="600" b="0" i="1" u="none" strike="noStrike" kern="1200" cap="none" spc="0" normalizeH="0" dirty="0">
                <a:ln>
                  <a:noFill/>
                </a:ln>
                <a:solidFill>
                  <a:schemeClr val="tx1"/>
                </a:solidFill>
                <a:effectLst/>
                <a:uLnTx/>
                <a:uFillTx/>
                <a:latin typeface="Segoe UI" panose="020B0502040204020203" pitchFamily="34" charset="0"/>
                <a:ea typeface="+mn-ea"/>
                <a:cs typeface="Segoe UI" panose="020B0502040204020203" pitchFamily="34" charset="0"/>
                <a:sym typeface="Arial"/>
              </a:rPr>
            </a:br>
            <a:r>
              <a:rPr kumimoji="0" lang="es-ES" sz="600" b="0" i="1" u="none" strike="noStrike" kern="1200" cap="none" spc="0" normalizeH="0" dirty="0">
                <a:ln>
                  <a:noFill/>
                </a:ln>
                <a:solidFill>
                  <a:schemeClr val="tx1"/>
                </a:solidFill>
                <a:effectLst/>
                <a:uLnTx/>
                <a:uFillTx/>
                <a:latin typeface="Segoe UI" panose="020B0502040204020203" pitchFamily="34" charset="0"/>
                <a:ea typeface="+mn-ea"/>
                <a:cs typeface="Segoe UI" panose="020B0502040204020203" pitchFamily="34" charset="0"/>
                <a:sym typeface="Arial"/>
              </a:rPr>
              <a:t>Material exclusiu per a ús intern en activitats de voluntariat. Queda prohibida la seva reproducció, distribució o utilització fora de l’àmbit de l’Associació sense autorització expressa.</a:t>
            </a:r>
            <a:endParaRPr kumimoji="0" sz="600" b="0" i="1" u="none" strike="noStrike" kern="1200" cap="none" spc="0" normalizeH="0" dirty="0">
              <a:ln>
                <a:noFill/>
              </a:ln>
              <a:solidFill>
                <a:schemeClr val="tx1"/>
              </a:solidFill>
              <a:effectLst/>
              <a:uLnTx/>
              <a:uFillTx/>
              <a:latin typeface="Segoe UI" panose="020B0502040204020203" pitchFamily="34" charset="0"/>
              <a:ea typeface="+mn-ea"/>
              <a:cs typeface="Segoe UI" panose="020B0502040204020203" pitchFamily="34" charset="0"/>
              <a:sym typeface="Arial"/>
            </a:endParaRPr>
          </a:p>
        </p:txBody>
      </p:sp>
    </p:spTree>
    <p:extLst>
      <p:ext uri="{BB962C8B-B14F-4D97-AF65-F5344CB8AC3E}">
        <p14:creationId xmlns:p14="http://schemas.microsoft.com/office/powerpoint/2010/main" val="3868764819"/>
      </p:ext>
    </p:extLst>
  </p:cSld>
  <p:clrMap bg1="lt1" tx1="dk1" bg2="lt2" tx2="dk2" accent1="accent1" accent2="accent2" accent3="accent3" accent4="accent4" accent5="accent5" accent6="accent6" hlink="hlink" folHlink="folHlink"/>
  <p:sldLayoutIdLst>
    <p:sldLayoutId id="2147483659" r:id="rId1"/>
    <p:sldLayoutId id="2147483661" r:id="rId2"/>
  </p:sldLayoutIdLst>
  <p:transition spd="med"/>
  <p:hf hdr="0" ftr="0" dt="0"/>
  <p:txStyles>
    <p:titleStyle>
      <a:lvl1pPr marL="0" marR="0" indent="0" algn="ctr" defTabSz="457206"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Montserrat Regular"/>
        </a:defRPr>
      </a:lvl1pPr>
      <a:lvl2pPr marL="0" marR="0" indent="0" algn="ctr" defTabSz="457206"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Montserrat Regular"/>
        </a:defRPr>
      </a:lvl2pPr>
      <a:lvl3pPr marL="0" marR="0" indent="0" algn="ctr" defTabSz="457206"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Montserrat Regular"/>
        </a:defRPr>
      </a:lvl3pPr>
      <a:lvl4pPr marL="0" marR="0" indent="0" algn="ctr" defTabSz="457206"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Montserrat Regular"/>
        </a:defRPr>
      </a:lvl4pPr>
      <a:lvl5pPr marL="0" marR="0" indent="0" algn="ctr" defTabSz="457206"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Montserrat Regular"/>
        </a:defRPr>
      </a:lvl5pPr>
      <a:lvl6pPr marL="0" marR="0" indent="0" algn="ctr" defTabSz="457206"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Montserrat Regular"/>
        </a:defRPr>
      </a:lvl6pPr>
      <a:lvl7pPr marL="0" marR="0" indent="0" algn="ctr" defTabSz="457206"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Montserrat Regular"/>
        </a:defRPr>
      </a:lvl7pPr>
      <a:lvl8pPr marL="0" marR="0" indent="0" algn="ctr" defTabSz="457206"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Montserrat Regular"/>
        </a:defRPr>
      </a:lvl8pPr>
      <a:lvl9pPr marL="0" marR="0" indent="0" algn="ctr" defTabSz="457206"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Montserrat Regular"/>
        </a:defRPr>
      </a:lvl9pPr>
    </p:titleStyle>
    <p:bodyStyle>
      <a:lvl1pPr marL="342904" marR="0" indent="-342904"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1pPr>
      <a:lvl2pPr marL="783780" marR="0" indent="-32657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2pPr>
      <a:lvl3pPr marL="1219215" marR="0" indent="-304804"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3pPr>
      <a:lvl4pPr marL="1737382"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4pPr>
      <a:lvl5pPr marL="2194587"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5pPr>
      <a:lvl6pPr marL="2651793"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6pPr>
      <a:lvl7pPr marL="3108999"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7pPr>
      <a:lvl8pPr marL="3566203" marR="0" indent="-365763"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8pPr>
      <a:lvl9pPr marL="4023409" marR="0" indent="-365763"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9pPr>
    </p:bodyStyle>
    <p:otherStyle>
      <a:lvl1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Montserrat Regular"/>
        </a:defRPr>
      </a:lvl1pPr>
      <a:lvl2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Montserrat Regular"/>
        </a:defRPr>
      </a:lvl2pPr>
      <a:lvl3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Montserrat Regular"/>
        </a:defRPr>
      </a:lvl3pPr>
      <a:lvl4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Montserrat Regular"/>
        </a:defRPr>
      </a:lvl4pPr>
      <a:lvl5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Montserrat Regular"/>
        </a:defRPr>
      </a:lvl5pPr>
      <a:lvl6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Montserrat Regular"/>
        </a:defRPr>
      </a:lvl6pPr>
      <a:lvl7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Montserrat Regular"/>
        </a:defRPr>
      </a:lvl7pPr>
      <a:lvl8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Montserrat Regular"/>
        </a:defRPr>
      </a:lvl8pPr>
      <a:lvl9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pos="756">
          <p15:clr>
            <a:srgbClr val="F26B43"/>
          </p15:clr>
        </p15:guide>
        <p15:guide id="2" pos="6924">
          <p15:clr>
            <a:srgbClr val="F26B43"/>
          </p15:clr>
        </p15:guide>
        <p15:guide id="3" orient="horz" pos="210">
          <p15:clr>
            <a:srgbClr val="F26B43"/>
          </p15:clr>
        </p15:guide>
        <p15:guide id="4" pos="3840">
          <p15:clr>
            <a:srgbClr val="F26B43"/>
          </p15:clr>
        </p15:guide>
        <p15:guide id="5" pos="3612">
          <p15:clr>
            <a:srgbClr val="F26B43"/>
          </p15:clr>
        </p15:guide>
        <p15:guide id="6" pos="406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11.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hyperlink" Target="https://www.youtube.com/watch?v=5hWjA_Ejpkw&amp;pp=ygUKMDE3IGluY2liZQ%3D%3D" TargetMode="Externa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hyperlink" Target="https://pixabay.com/es/borracho-alcohol-peligro-40363/" TargetMode="External"/><Relationship Id="rId3" Type="http://schemas.openxmlformats.org/officeDocument/2006/relationships/image" Target="../media/image36.jpe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38.png"/><Relationship Id="rId10" Type="http://schemas.microsoft.com/office/2007/relationships/hdphoto" Target="../media/hdphoto4.wdp"/><Relationship Id="rId4" Type="http://schemas.openxmlformats.org/officeDocument/2006/relationships/image" Target="../media/image37.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46.sv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5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hyperlink" Target="http://www.incibe.es/"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75.svg"/><Relationship Id="rId11" Type="http://schemas.openxmlformats.org/officeDocument/2006/relationships/image" Target="../media/image78.jpeg"/><Relationship Id="rId5" Type="http://schemas.openxmlformats.org/officeDocument/2006/relationships/image" Target="../media/image74.png"/><Relationship Id="rId10" Type="http://schemas.openxmlformats.org/officeDocument/2006/relationships/image" Target="../media/image34.svg"/><Relationship Id="rId4" Type="http://schemas.openxmlformats.org/officeDocument/2006/relationships/image" Target="../media/image73.svg"/><Relationship Id="rId9"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8.jpeg"/><Relationship Id="rId1" Type="http://schemas.openxmlformats.org/officeDocument/2006/relationships/slideLayout" Target="../slideLayouts/slideLayout1.xml"/><Relationship Id="rId5" Type="http://schemas.openxmlformats.org/officeDocument/2006/relationships/image" Target="../media/image83.png"/><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3.jpeg"/><Relationship Id="rId7"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 Id="rId9" Type="http://schemas.openxmlformats.org/officeDocument/2006/relationships/image" Target="../media/image18.emf"/></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0" y="0"/>
            <a:ext cx="5999989" cy="6858000"/>
          </a:xfrm>
          <a:prstGeom prst="rect">
            <a:avLst/>
          </a:prstGeom>
          <a:solidFill>
            <a:srgbClr val="019EE2"/>
          </a:solidFill>
          <a:effectLst/>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ca-ES" sz="2400" b="0" i="0" u="none" strike="noStrike" kern="0" cap="none" spc="0" normalizeH="0" baseline="0" noProof="0" dirty="0">
              <a:ln>
                <a:noFill/>
              </a:ln>
              <a:solidFill>
                <a:srgbClr val="FFFFFF"/>
              </a:solidFill>
              <a:effectLst/>
              <a:uLnTx/>
              <a:uFillTx/>
              <a:latin typeface="Montserrat Regular"/>
              <a:sym typeface="Helvetica"/>
            </a:endParaRPr>
          </a:p>
        </p:txBody>
      </p:sp>
      <p:sp>
        <p:nvSpPr>
          <p:cNvPr id="12" name="TextBox 6"/>
          <p:cNvSpPr txBox="1">
            <a:spLocks noChangeAspect="1"/>
          </p:cNvSpPr>
          <p:nvPr/>
        </p:nvSpPr>
        <p:spPr>
          <a:xfrm>
            <a:off x="633046" y="3813043"/>
            <a:ext cx="4913644" cy="2636747"/>
          </a:xfrm>
          <a:prstGeom prst="rect">
            <a:avLst/>
          </a:prstGeom>
        </p:spPr>
        <p:txBody>
          <a:bodyPr wrap="square" lIns="0" tIns="0" rIns="0" bIns="0" rtlCol="0" anchor="t">
            <a:spAutoFit/>
          </a:bodyPr>
          <a:lstStyle/>
          <a:p>
            <a:pPr algn="ctr"/>
            <a:r>
              <a:rPr lang="de-DE" sz="4267" b="1" dirty="0">
                <a:solidFill>
                  <a:srgbClr val="FFFFFF"/>
                </a:solidFill>
                <a:latin typeface="Poppins"/>
                <a:cs typeface="Poppins"/>
              </a:rPr>
              <a:t>Leo i </a:t>
            </a:r>
            <a:r>
              <a:rPr lang="de-DE" sz="4267" b="1" dirty="0" err="1">
                <a:solidFill>
                  <a:srgbClr val="FFFFFF"/>
                </a:solidFill>
                <a:latin typeface="Poppins"/>
                <a:cs typeface="Poppins"/>
              </a:rPr>
              <a:t>els</a:t>
            </a:r>
            <a:r>
              <a:rPr lang="de-DE" sz="4267" b="1" dirty="0">
                <a:solidFill>
                  <a:srgbClr val="FFFFFF"/>
                </a:solidFill>
                <a:latin typeface="Poppins"/>
                <a:cs typeface="Poppins"/>
              </a:rPr>
              <a:t> </a:t>
            </a:r>
            <a:r>
              <a:rPr lang="de-DE" sz="4267" b="1" dirty="0" err="1">
                <a:solidFill>
                  <a:srgbClr val="FFFFFF"/>
                </a:solidFill>
                <a:latin typeface="Poppins"/>
                <a:cs typeface="Poppins"/>
              </a:rPr>
              <a:t>fraus</a:t>
            </a:r>
            <a:r>
              <a:rPr lang="de-DE" sz="4267" b="1" dirty="0">
                <a:solidFill>
                  <a:srgbClr val="FFFFFF"/>
                </a:solidFill>
                <a:latin typeface="Poppins"/>
                <a:cs typeface="Poppins"/>
              </a:rPr>
              <a:t> </a:t>
            </a:r>
            <a:r>
              <a:rPr lang="de-DE" sz="4267" b="1" dirty="0" err="1">
                <a:solidFill>
                  <a:srgbClr val="FFFFFF"/>
                </a:solidFill>
                <a:latin typeface="Poppins"/>
                <a:cs typeface="Poppins"/>
              </a:rPr>
              <a:t>digitals</a:t>
            </a:r>
            <a:endParaRPr lang="de-DE" sz="4267" b="1" dirty="0">
              <a:solidFill>
                <a:srgbClr val="FFFFFF"/>
              </a:solidFill>
              <a:latin typeface="Poppins"/>
              <a:cs typeface="Poppins"/>
            </a:endParaRPr>
          </a:p>
          <a:p>
            <a:pPr algn="ctr"/>
            <a:br>
              <a:rPr lang="de-DE" sz="5400" b="0" i="0" dirty="0">
                <a:solidFill>
                  <a:srgbClr val="131619"/>
                </a:solidFill>
                <a:effectLst/>
                <a:latin typeface="system-ui"/>
              </a:rPr>
            </a:br>
            <a:endParaRPr kumimoji="0" lang="ca-ES" sz="3200" b="1" i="0" u="none" strike="noStrike" kern="0" cap="none" spc="0" normalizeH="0" baseline="0" noProof="0" dirty="0">
              <a:ln>
                <a:noFill/>
              </a:ln>
              <a:solidFill>
                <a:srgbClr val="FFFFFF"/>
              </a:solidFill>
              <a:effectLst/>
              <a:uLnTx/>
              <a:uFillTx/>
              <a:latin typeface="Poppins"/>
              <a:cs typeface="Poppins"/>
              <a:sym typeface="Helvetica"/>
            </a:endParaRPr>
          </a:p>
        </p:txBody>
      </p:sp>
      <p:sp>
        <p:nvSpPr>
          <p:cNvPr id="13" name="TextBox 7"/>
          <p:cNvSpPr txBox="1"/>
          <p:nvPr/>
        </p:nvSpPr>
        <p:spPr>
          <a:xfrm>
            <a:off x="2243" y="2564905"/>
            <a:ext cx="5999989" cy="417871"/>
          </a:xfrm>
          <a:prstGeom prst="rect">
            <a:avLst/>
          </a:prstGeom>
        </p:spPr>
        <p:txBody>
          <a:bodyPr wrap="square" lIns="0" tIns="0" rIns="0" bIns="0" rtlCol="0" anchor="t">
            <a:spAutoFit/>
          </a:bodyPr>
          <a:lstStyle/>
          <a:p>
            <a:pPr marL="0" marR="0" lvl="0" indent="0" algn="ctr" defTabSz="457200" rtl="0" eaLnBrk="1" fontAlgn="auto" latinLnBrk="0" hangingPunct="0">
              <a:lnSpc>
                <a:spcPts val="3547"/>
              </a:lnSpc>
              <a:spcBef>
                <a:spcPts val="0"/>
              </a:spcBef>
              <a:spcAft>
                <a:spcPts val="0"/>
              </a:spcAft>
              <a:buClrTx/>
              <a:buSzTx/>
              <a:buFontTx/>
              <a:buNone/>
              <a:tabLst/>
              <a:defRPr/>
            </a:pPr>
            <a:r>
              <a:rPr kumimoji="0" lang="ca-ES" sz="2400" b="0" i="0" u="none" strike="noStrike" kern="0" cap="none" spc="0" normalizeH="0" baseline="0" noProof="0" dirty="0">
                <a:ln>
                  <a:noFill/>
                </a:ln>
                <a:solidFill>
                  <a:srgbClr val="FFFFFF"/>
                </a:solidFill>
                <a:effectLst/>
                <a:uLnTx/>
                <a:uFillTx/>
                <a:latin typeface="Quarto-Bold"/>
                <a:cs typeface="Quarto-Bold"/>
                <a:sym typeface="Helvetica"/>
              </a:rPr>
              <a:t>CICLE DE XERRADES</a:t>
            </a:r>
          </a:p>
        </p:txBody>
      </p:sp>
      <p:cxnSp>
        <p:nvCxnSpPr>
          <p:cNvPr id="16" name="Conector recto 15"/>
          <p:cNvCxnSpPr/>
          <p:nvPr/>
        </p:nvCxnSpPr>
        <p:spPr>
          <a:xfrm>
            <a:off x="1178035" y="3332989"/>
            <a:ext cx="3648405"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26" name="Picture 2">
            <a:extLst>
              <a:ext uri="{FF2B5EF4-FFF2-40B4-BE49-F238E27FC236}">
                <a16:creationId xmlns:a16="http://schemas.microsoft.com/office/drawing/2014/main" id="{5C8E7963-7B3F-1EE4-7385-2CC19C1BCF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1749" y="901209"/>
            <a:ext cx="3764691" cy="833429"/>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Un joven sonriendo con una playera de color azul con letras blancas&#10;&#10;El contenido generado por IA puede ser incorrecto.">
            <a:extLst>
              <a:ext uri="{FF2B5EF4-FFF2-40B4-BE49-F238E27FC236}">
                <a16:creationId xmlns:a16="http://schemas.microsoft.com/office/drawing/2014/main" id="{90E4E0FD-D951-354D-94D6-930394C563FA}"/>
              </a:ext>
            </a:extLst>
          </p:cNvPr>
          <p:cNvPicPr>
            <a:picLocks noChangeAspect="1"/>
          </p:cNvPicPr>
          <p:nvPr/>
        </p:nvPicPr>
        <p:blipFill>
          <a:blip r:embed="rId4" cstate="print">
            <a:extLst>
              <a:ext uri="{28A0092B-C50C-407E-A947-70E740481C1C}">
                <a14:useLocalDpi xmlns:a14="http://schemas.microsoft.com/office/drawing/2010/main" val="0"/>
              </a:ext>
            </a:extLst>
          </a:blip>
          <a:srcRect l="18772" r="17406"/>
          <a:stretch>
            <a:fillRect/>
          </a:stretch>
        </p:blipFill>
        <p:spPr>
          <a:xfrm>
            <a:off x="5999989" y="0"/>
            <a:ext cx="6220567" cy="6857996"/>
          </a:xfrm>
          <a:prstGeom prst="rect">
            <a:avLst/>
          </a:prstGeom>
        </p:spPr>
      </p:pic>
    </p:spTree>
    <p:extLst>
      <p:ext uri="{BB962C8B-B14F-4D97-AF65-F5344CB8AC3E}">
        <p14:creationId xmlns:p14="http://schemas.microsoft.com/office/powerpoint/2010/main" val="3406368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19" name="Imagen 18">
            <a:extLst>
              <a:ext uri="{FF2B5EF4-FFF2-40B4-BE49-F238E27FC236}">
                <a16:creationId xmlns:a16="http://schemas.microsoft.com/office/drawing/2014/main" id="{1E00ADA5-D677-454C-B6C1-3C54D4A613C5}"/>
              </a:ext>
            </a:extLst>
          </p:cNvPr>
          <p:cNvPicPr>
            <a:picLocks noChangeAspect="1"/>
          </p:cNvPicPr>
          <p:nvPr/>
        </p:nvPicPr>
        <p:blipFill>
          <a:blip r:embed="rId3"/>
          <a:stretch>
            <a:fillRect/>
          </a:stretch>
        </p:blipFill>
        <p:spPr>
          <a:xfrm>
            <a:off x="9515751" y="2867090"/>
            <a:ext cx="2701068" cy="3722527"/>
          </a:xfrm>
          <a:prstGeom prst="rect">
            <a:avLst/>
          </a:prstGeom>
        </p:spPr>
      </p:pic>
      <p:sp>
        <p:nvSpPr>
          <p:cNvPr id="88" name="Google Shape;88;p3"/>
          <p:cNvSpPr txBox="1"/>
          <p:nvPr/>
        </p:nvSpPr>
        <p:spPr>
          <a:xfrm>
            <a:off x="1542948" y="2145579"/>
            <a:ext cx="4030536"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ca-ES" sz="1800" b="0" i="0" u="none" strike="noStrike" cap="none">
                <a:solidFill>
                  <a:schemeClr val="lt1"/>
                </a:solidFill>
                <a:latin typeface="Quattrocento Sans"/>
                <a:ea typeface="Quattrocento Sans"/>
                <a:cs typeface="Quattrocento Sans"/>
                <a:sym typeface="Quattrocento Sans"/>
              </a:rPr>
              <a:t>LA COMUNICACIÓ A LES ENTREVISTES DE SELECCIÓ</a:t>
            </a:r>
            <a:endParaRPr/>
          </a:p>
        </p:txBody>
      </p:sp>
      <p:cxnSp>
        <p:nvCxnSpPr>
          <p:cNvPr id="89" name="Google Shape;89;p3"/>
          <p:cNvCxnSpPr/>
          <p:nvPr/>
        </p:nvCxnSpPr>
        <p:spPr>
          <a:xfrm rot="10800000">
            <a:off x="1405904" y="2179229"/>
            <a:ext cx="0" cy="803955"/>
          </a:xfrm>
          <a:prstGeom prst="straightConnector1">
            <a:avLst/>
          </a:prstGeom>
          <a:noFill/>
          <a:ln w="19050" cap="rnd" cmpd="sng">
            <a:solidFill>
              <a:schemeClr val="lt1"/>
            </a:solidFill>
            <a:prstDash val="solid"/>
            <a:round/>
            <a:headEnd type="none" w="sm" len="sm"/>
            <a:tailEnd type="none" w="sm" len="sm"/>
          </a:ln>
        </p:spPr>
      </p:cxnSp>
      <p:sp>
        <p:nvSpPr>
          <p:cNvPr id="90" name="Google Shape;90;p3"/>
          <p:cNvSpPr/>
          <p:nvPr/>
        </p:nvSpPr>
        <p:spPr>
          <a:xfrm>
            <a:off x="1307908" y="2048042"/>
            <a:ext cx="316960" cy="316960"/>
          </a:xfrm>
          <a:prstGeom prst="ellipse">
            <a:avLst/>
          </a:prstGeom>
          <a:solidFill>
            <a:schemeClr val="l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grpSp>
        <p:nvGrpSpPr>
          <p:cNvPr id="98" name="Google Shape;98;p3"/>
          <p:cNvGrpSpPr/>
          <p:nvPr/>
        </p:nvGrpSpPr>
        <p:grpSpPr>
          <a:xfrm>
            <a:off x="746985" y="2142056"/>
            <a:ext cx="492128" cy="440265"/>
            <a:chOff x="5230652" y="3063932"/>
            <a:chExt cx="406717" cy="363855"/>
          </a:xfrm>
        </p:grpSpPr>
        <p:sp>
          <p:nvSpPr>
            <p:cNvPr id="99" name="Google Shape;99;p3"/>
            <p:cNvSpPr/>
            <p:nvPr/>
          </p:nvSpPr>
          <p:spPr>
            <a:xfrm>
              <a:off x="5230652" y="3142037"/>
              <a:ext cx="253365" cy="254317"/>
            </a:xfrm>
            <a:custGeom>
              <a:avLst/>
              <a:gdLst/>
              <a:ahLst/>
              <a:cxnLst/>
              <a:rect l="l" t="t" r="r" b="b"/>
              <a:pathLst>
                <a:path w="253365" h="254317" extrusionOk="0">
                  <a:moveTo>
                    <a:pt x="126683" y="0"/>
                  </a:moveTo>
                  <a:cubicBezTo>
                    <a:pt x="57150" y="0"/>
                    <a:pt x="0" y="46673"/>
                    <a:pt x="0" y="104775"/>
                  </a:cubicBezTo>
                  <a:cubicBezTo>
                    <a:pt x="0" y="147638"/>
                    <a:pt x="30480" y="183833"/>
                    <a:pt x="75248" y="200978"/>
                  </a:cubicBezTo>
                  <a:lnTo>
                    <a:pt x="75248" y="254318"/>
                  </a:lnTo>
                  <a:lnTo>
                    <a:pt x="120015" y="209550"/>
                  </a:lnTo>
                  <a:cubicBezTo>
                    <a:pt x="121920" y="209550"/>
                    <a:pt x="124778" y="209550"/>
                    <a:pt x="126683" y="209550"/>
                  </a:cubicBezTo>
                  <a:cubicBezTo>
                    <a:pt x="196215" y="209550"/>
                    <a:pt x="253365" y="162878"/>
                    <a:pt x="253365" y="104775"/>
                  </a:cubicBezTo>
                  <a:cubicBezTo>
                    <a:pt x="252413" y="46673"/>
                    <a:pt x="196215" y="0"/>
                    <a:pt x="126683" y="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0" name="Google Shape;100;p3"/>
            <p:cNvSpPr/>
            <p:nvPr/>
          </p:nvSpPr>
          <p:spPr>
            <a:xfrm>
              <a:off x="5423057" y="3179185"/>
              <a:ext cx="214312" cy="248602"/>
            </a:xfrm>
            <a:custGeom>
              <a:avLst/>
              <a:gdLst/>
              <a:ahLst/>
              <a:cxnLst/>
              <a:rect l="l" t="t" r="r" b="b"/>
              <a:pathLst>
                <a:path w="214312" h="248602" extrusionOk="0">
                  <a:moveTo>
                    <a:pt x="62865" y="1905"/>
                  </a:moveTo>
                  <a:cubicBezTo>
                    <a:pt x="70485" y="952"/>
                    <a:pt x="79057" y="0"/>
                    <a:pt x="87630" y="0"/>
                  </a:cubicBezTo>
                  <a:cubicBezTo>
                    <a:pt x="157163" y="0"/>
                    <a:pt x="214313" y="46672"/>
                    <a:pt x="214313" y="104775"/>
                  </a:cubicBezTo>
                  <a:cubicBezTo>
                    <a:pt x="214313" y="140970"/>
                    <a:pt x="192405" y="173355"/>
                    <a:pt x="158115" y="191453"/>
                  </a:cubicBezTo>
                  <a:lnTo>
                    <a:pt x="158115" y="248603"/>
                  </a:lnTo>
                  <a:lnTo>
                    <a:pt x="116205" y="206692"/>
                  </a:lnTo>
                  <a:cubicBezTo>
                    <a:pt x="106680" y="208598"/>
                    <a:pt x="97155" y="209550"/>
                    <a:pt x="87630" y="209550"/>
                  </a:cubicBezTo>
                  <a:cubicBezTo>
                    <a:pt x="53340" y="209550"/>
                    <a:pt x="22860" y="198120"/>
                    <a:pt x="0" y="180975"/>
                  </a:cubicBezTo>
                  <a:cubicBezTo>
                    <a:pt x="22860" y="199073"/>
                    <a:pt x="53340" y="209550"/>
                    <a:pt x="87630" y="209550"/>
                  </a:cubicBezTo>
                  <a:cubicBezTo>
                    <a:pt x="97155" y="209550"/>
                    <a:pt x="107632" y="208598"/>
                    <a:pt x="116205" y="206692"/>
                  </a:cubicBezTo>
                  <a:lnTo>
                    <a:pt x="158115" y="248603"/>
                  </a:lnTo>
                  <a:lnTo>
                    <a:pt x="158115" y="191453"/>
                  </a:lnTo>
                  <a:cubicBezTo>
                    <a:pt x="191452" y="172403"/>
                    <a:pt x="214313" y="140970"/>
                    <a:pt x="214313" y="104775"/>
                  </a:cubicBezTo>
                  <a:cubicBezTo>
                    <a:pt x="214313" y="46672"/>
                    <a:pt x="158115" y="0"/>
                    <a:pt x="87630" y="0"/>
                  </a:cubicBezTo>
                  <a:cubicBezTo>
                    <a:pt x="79057" y="0"/>
                    <a:pt x="70485" y="952"/>
                    <a:pt x="62865" y="1905"/>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1" name="Google Shape;101;p3"/>
            <p:cNvSpPr/>
            <p:nvPr/>
          </p:nvSpPr>
          <p:spPr>
            <a:xfrm>
              <a:off x="5384005" y="3199187"/>
              <a:ext cx="53340" cy="121920"/>
            </a:xfrm>
            <a:custGeom>
              <a:avLst/>
              <a:gdLst/>
              <a:ahLst/>
              <a:cxnLst/>
              <a:rect l="l" t="t" r="r" b="b"/>
              <a:pathLst>
                <a:path w="53340" h="121920" extrusionOk="0">
                  <a:moveTo>
                    <a:pt x="7620" y="121920"/>
                  </a:moveTo>
                  <a:cubicBezTo>
                    <a:pt x="2857" y="110490"/>
                    <a:pt x="0" y="98108"/>
                    <a:pt x="0" y="85725"/>
                  </a:cubicBezTo>
                  <a:cubicBezTo>
                    <a:pt x="0" y="50483"/>
                    <a:pt x="20955" y="19050"/>
                    <a:pt x="53340" y="0"/>
                  </a:cubicBezTo>
                  <a:cubicBezTo>
                    <a:pt x="20955" y="19050"/>
                    <a:pt x="0" y="50483"/>
                    <a:pt x="0" y="85725"/>
                  </a:cubicBezTo>
                  <a:cubicBezTo>
                    <a:pt x="0" y="98108"/>
                    <a:pt x="2857" y="110490"/>
                    <a:pt x="7620" y="12192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2" name="Google Shape;102;p3"/>
            <p:cNvSpPr/>
            <p:nvPr/>
          </p:nvSpPr>
          <p:spPr>
            <a:xfrm>
              <a:off x="5370669" y="3063932"/>
              <a:ext cx="239077" cy="122872"/>
            </a:xfrm>
            <a:custGeom>
              <a:avLst/>
              <a:gdLst/>
              <a:ahLst/>
              <a:cxnLst/>
              <a:rect l="l" t="t" r="r" b="b"/>
              <a:pathLst>
                <a:path w="239077" h="122872" extrusionOk="0">
                  <a:moveTo>
                    <a:pt x="237172" y="122873"/>
                  </a:moveTo>
                  <a:cubicBezTo>
                    <a:pt x="238125" y="117158"/>
                    <a:pt x="239078" y="110490"/>
                    <a:pt x="239078" y="104775"/>
                  </a:cubicBezTo>
                  <a:cubicBezTo>
                    <a:pt x="239078" y="46673"/>
                    <a:pt x="182880" y="0"/>
                    <a:pt x="112395" y="0"/>
                  </a:cubicBezTo>
                  <a:cubicBezTo>
                    <a:pt x="63818" y="0"/>
                    <a:pt x="20955" y="22860"/>
                    <a:pt x="0" y="57150"/>
                  </a:cubicBezTo>
                  <a:cubicBezTo>
                    <a:pt x="20955" y="22860"/>
                    <a:pt x="63818" y="0"/>
                    <a:pt x="112395" y="0"/>
                  </a:cubicBezTo>
                  <a:cubicBezTo>
                    <a:pt x="181928" y="0"/>
                    <a:pt x="239078" y="46673"/>
                    <a:pt x="239078" y="104775"/>
                  </a:cubicBezTo>
                  <a:cubicBezTo>
                    <a:pt x="239078" y="111443"/>
                    <a:pt x="238125" y="117158"/>
                    <a:pt x="237172" y="122873"/>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3" name="Google Shape;103;p3"/>
            <p:cNvSpPr/>
            <p:nvPr/>
          </p:nvSpPr>
          <p:spPr>
            <a:xfrm>
              <a:off x="5501162" y="3228714"/>
              <a:ext cx="86677" cy="73342"/>
            </a:xfrm>
            <a:custGeom>
              <a:avLst/>
              <a:gdLst/>
              <a:ahLst/>
              <a:cxnLst/>
              <a:rect l="l" t="t" r="r" b="b"/>
              <a:pathLst>
                <a:path w="86677" h="73342" extrusionOk="0">
                  <a:moveTo>
                    <a:pt x="86678" y="0"/>
                  </a:moveTo>
                  <a:cubicBezTo>
                    <a:pt x="82867" y="4763"/>
                    <a:pt x="78105" y="9525"/>
                    <a:pt x="72390" y="14288"/>
                  </a:cubicBezTo>
                  <a:lnTo>
                    <a:pt x="72390" y="73343"/>
                  </a:lnTo>
                  <a:lnTo>
                    <a:pt x="35242" y="36195"/>
                  </a:lnTo>
                  <a:cubicBezTo>
                    <a:pt x="24765" y="40005"/>
                    <a:pt x="12383" y="42863"/>
                    <a:pt x="0" y="44768"/>
                  </a:cubicBezTo>
                  <a:cubicBezTo>
                    <a:pt x="12383" y="42863"/>
                    <a:pt x="23813" y="40005"/>
                    <a:pt x="35242" y="36195"/>
                  </a:cubicBezTo>
                  <a:lnTo>
                    <a:pt x="72390" y="73343"/>
                  </a:lnTo>
                  <a:lnTo>
                    <a:pt x="72390" y="14288"/>
                  </a:lnTo>
                  <a:cubicBezTo>
                    <a:pt x="77153" y="9525"/>
                    <a:pt x="81915" y="4763"/>
                    <a:pt x="86678" y="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4" name="Google Shape;104;p3"/>
            <p:cNvSpPr/>
            <p:nvPr/>
          </p:nvSpPr>
          <p:spPr>
            <a:xfrm>
              <a:off x="5412580" y="3256337"/>
              <a:ext cx="44767" cy="15239"/>
            </a:xfrm>
            <a:custGeom>
              <a:avLst/>
              <a:gdLst/>
              <a:ahLst/>
              <a:cxnLst/>
              <a:rect l="l" t="t" r="r" b="b"/>
              <a:pathLst>
                <a:path w="44767" h="15239" extrusionOk="0">
                  <a:moveTo>
                    <a:pt x="44767" y="15240"/>
                  </a:moveTo>
                  <a:cubicBezTo>
                    <a:pt x="28575" y="12382"/>
                    <a:pt x="13335" y="6667"/>
                    <a:pt x="0" y="0"/>
                  </a:cubicBezTo>
                  <a:cubicBezTo>
                    <a:pt x="14288" y="7620"/>
                    <a:pt x="28575" y="12382"/>
                    <a:pt x="44767" y="1524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5" name="Google Shape;105;p3"/>
            <p:cNvSpPr/>
            <p:nvPr/>
          </p:nvSpPr>
          <p:spPr>
            <a:xfrm>
              <a:off x="5357335" y="3168707"/>
              <a:ext cx="20002" cy="57150"/>
            </a:xfrm>
            <a:custGeom>
              <a:avLst/>
              <a:gdLst/>
              <a:ahLst/>
              <a:cxnLst/>
              <a:rect l="l" t="t" r="r" b="b"/>
              <a:pathLst>
                <a:path w="20002" h="57150" extrusionOk="0">
                  <a:moveTo>
                    <a:pt x="20002" y="57150"/>
                  </a:moveTo>
                  <a:cubicBezTo>
                    <a:pt x="7620" y="40958"/>
                    <a:pt x="0" y="20955"/>
                    <a:pt x="0" y="0"/>
                  </a:cubicBezTo>
                  <a:cubicBezTo>
                    <a:pt x="0" y="20955"/>
                    <a:pt x="6667" y="40958"/>
                    <a:pt x="20002" y="5715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grpSp>
      <p:sp>
        <p:nvSpPr>
          <p:cNvPr id="120" name="Google Shape;120;p3"/>
          <p:cNvSpPr txBox="1"/>
          <p:nvPr/>
        </p:nvSpPr>
        <p:spPr>
          <a:xfrm>
            <a:off x="11595386" y="6601396"/>
            <a:ext cx="407502" cy="17087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ca-ES" sz="900">
                <a:solidFill>
                  <a:schemeClr val="lt1"/>
                </a:solidFill>
                <a:latin typeface="Quattrocento Sans"/>
                <a:ea typeface="Quattrocento Sans"/>
                <a:cs typeface="Quattrocento Sans"/>
                <a:sym typeface="Quattrocento Sans"/>
              </a:rPr>
              <a:t>p. </a:t>
            </a:r>
            <a:fld id="{00000000-1234-1234-1234-123412341234}" type="slidenum">
              <a:rPr lang="ca-ES" sz="900">
                <a:solidFill>
                  <a:schemeClr val="lt1"/>
                </a:solidFill>
                <a:latin typeface="Quattrocento Sans"/>
                <a:ea typeface="Quattrocento Sans"/>
                <a:cs typeface="Quattrocento Sans"/>
                <a:sym typeface="Quattrocento Sans"/>
              </a:rPr>
              <a:t>10</a:t>
            </a:fld>
            <a:endParaRPr sz="900">
              <a:solidFill>
                <a:schemeClr val="lt1"/>
              </a:solidFill>
              <a:latin typeface="Quattrocento Sans"/>
              <a:ea typeface="Quattrocento Sans"/>
              <a:cs typeface="Quattrocento Sans"/>
              <a:sym typeface="Quattrocento Sans"/>
            </a:endParaRPr>
          </a:p>
        </p:txBody>
      </p:sp>
      <p:pic>
        <p:nvPicPr>
          <p:cNvPr id="14" name="Imagen 13" descr="Globos de mensajes de texto y teléfono móvil">
            <a:extLst>
              <a:ext uri="{FF2B5EF4-FFF2-40B4-BE49-F238E27FC236}">
                <a16:creationId xmlns:a16="http://schemas.microsoft.com/office/drawing/2014/main" id="{95D646A8-C1C5-AB44-B054-56490BD4AAB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374609" y="3779520"/>
            <a:ext cx="4824536" cy="3216357"/>
          </a:xfrm>
          <a:prstGeom prst="rect">
            <a:avLst/>
          </a:prstGeom>
        </p:spPr>
      </p:pic>
      <p:sp>
        <p:nvSpPr>
          <p:cNvPr id="15" name="Rectángulo: esquinas redondeadas 9">
            <a:extLst>
              <a:ext uri="{FF2B5EF4-FFF2-40B4-BE49-F238E27FC236}">
                <a16:creationId xmlns:a16="http://schemas.microsoft.com/office/drawing/2014/main" id="{8C46220A-48C2-614D-8041-4F5698EBF2F8}"/>
              </a:ext>
            </a:extLst>
          </p:cNvPr>
          <p:cNvSpPr/>
          <p:nvPr/>
        </p:nvSpPr>
        <p:spPr>
          <a:xfrm>
            <a:off x="1061046" y="4492999"/>
            <a:ext cx="6539904" cy="1736351"/>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ca-ES" sz="2000" dirty="0">
                <a:solidFill>
                  <a:srgbClr val="212529"/>
                </a:solidFill>
                <a:latin typeface="open_sansregular"/>
              </a:rPr>
              <a:t>RECOMANACIONS:</a:t>
            </a:r>
          </a:p>
          <a:p>
            <a:pPr marL="285750" indent="-285750" algn="just">
              <a:buFontTx/>
              <a:buChar char="-"/>
            </a:pPr>
            <a:r>
              <a:rPr lang="ca-ES" sz="2000" dirty="0">
                <a:solidFill>
                  <a:srgbClr val="212529"/>
                </a:solidFill>
                <a:latin typeface="open_sansregular"/>
              </a:rPr>
              <a:t>Contrasta i investiga la informació de l’SMS.</a:t>
            </a:r>
          </a:p>
          <a:p>
            <a:pPr marL="285750" indent="-285750" algn="just">
              <a:buFontTx/>
              <a:buChar char="-"/>
            </a:pPr>
            <a:r>
              <a:rPr lang="ca-ES" sz="2000" dirty="0">
                <a:solidFill>
                  <a:srgbClr val="212529"/>
                </a:solidFill>
                <a:latin typeface="open_sansregular"/>
              </a:rPr>
              <a:t>No et refiïs de la sort inesperada. Consulta amb un adult/tutor.</a:t>
            </a:r>
          </a:p>
          <a:p>
            <a:pPr marL="285750" indent="-285750" algn="just">
              <a:buFontTx/>
              <a:buChar char="-"/>
            </a:pPr>
            <a:r>
              <a:rPr lang="ca-ES" sz="2000" dirty="0">
                <a:solidFill>
                  <a:srgbClr val="212529"/>
                </a:solidFill>
                <a:latin typeface="open_sansregular"/>
              </a:rPr>
              <a:t>Mai facilitis informació personal ni bancaria.</a:t>
            </a:r>
            <a:endParaRPr lang="ca-ES" sz="2000" dirty="0"/>
          </a:p>
        </p:txBody>
      </p:sp>
      <p:sp>
        <p:nvSpPr>
          <p:cNvPr id="16" name="CuadroTexto 15">
            <a:extLst>
              <a:ext uri="{FF2B5EF4-FFF2-40B4-BE49-F238E27FC236}">
                <a16:creationId xmlns:a16="http://schemas.microsoft.com/office/drawing/2014/main" id="{7D4DAF6C-B5F3-324B-AD06-9520129BC081}"/>
              </a:ext>
            </a:extLst>
          </p:cNvPr>
          <p:cNvSpPr txBox="1"/>
          <p:nvPr/>
        </p:nvSpPr>
        <p:spPr>
          <a:xfrm>
            <a:off x="746985" y="863197"/>
            <a:ext cx="9403080" cy="2800767"/>
          </a:xfrm>
          <a:prstGeom prst="rect">
            <a:avLst/>
          </a:prstGeom>
          <a:noFill/>
        </p:spPr>
        <p:txBody>
          <a:bodyPr wrap="square">
            <a:spAutoFit/>
          </a:bodyPr>
          <a:lstStyle/>
          <a:p>
            <a:pPr>
              <a:buNone/>
            </a:pPr>
            <a:r>
              <a:rPr lang="ca-ES" sz="2800" b="1" dirty="0">
                <a:latin typeface="+mj-lt"/>
              </a:rPr>
              <a:t>Si reps un missatge al mòbil que diu:</a:t>
            </a:r>
          </a:p>
          <a:p>
            <a:pPr>
              <a:buNone/>
            </a:pPr>
            <a:r>
              <a:rPr lang="ca-ES" sz="2800" b="1" dirty="0">
                <a:latin typeface="+mj-lt"/>
              </a:rPr>
              <a:t>“¡Has guanyat un premi! Fes clic aquí! Què fas?</a:t>
            </a:r>
          </a:p>
          <a:p>
            <a:pPr>
              <a:buNone/>
            </a:pPr>
            <a:endParaRPr lang="ca-ES" sz="2400" b="1" dirty="0">
              <a:latin typeface="+mn-lt"/>
            </a:endParaRPr>
          </a:p>
          <a:p>
            <a:pPr>
              <a:buNone/>
            </a:pPr>
            <a:endParaRPr lang="ca-ES" sz="2400" b="1" dirty="0">
              <a:latin typeface="+mn-lt"/>
            </a:endParaRPr>
          </a:p>
          <a:p>
            <a:pPr>
              <a:buNone/>
            </a:pPr>
            <a:r>
              <a:rPr lang="ca-ES" sz="2400" dirty="0">
                <a:latin typeface="+mn-lt"/>
              </a:rPr>
              <a:t>A) Faig clic ràpidament. Potser tinc sort!</a:t>
            </a:r>
            <a:br>
              <a:rPr lang="ca-ES" sz="2400" dirty="0">
                <a:latin typeface="+mn-lt"/>
              </a:rPr>
            </a:br>
            <a:r>
              <a:rPr lang="ca-ES" sz="2400" dirty="0">
                <a:latin typeface="+mn-lt"/>
              </a:rPr>
              <a:t>B) Ho pregunto a un adult o educador.</a:t>
            </a:r>
            <a:br>
              <a:rPr lang="ca-ES" sz="2400" dirty="0">
                <a:latin typeface="+mn-lt"/>
              </a:rPr>
            </a:br>
            <a:r>
              <a:rPr lang="ca-ES" sz="2400" dirty="0">
                <a:latin typeface="+mn-lt"/>
              </a:rPr>
              <a:t>C) Responc per a demanar més informació</a:t>
            </a:r>
          </a:p>
        </p:txBody>
      </p:sp>
      <p:pic>
        <p:nvPicPr>
          <p:cNvPr id="17" name="Imagen 16">
            <a:extLst>
              <a:ext uri="{FF2B5EF4-FFF2-40B4-BE49-F238E27FC236}">
                <a16:creationId xmlns:a16="http://schemas.microsoft.com/office/drawing/2014/main" id="{B2524CB5-D39C-714E-A93C-009E1A60B962}"/>
              </a:ext>
            </a:extLst>
          </p:cNvPr>
          <p:cNvPicPr>
            <a:picLocks noChangeAspect="1"/>
          </p:cNvPicPr>
          <p:nvPr/>
        </p:nvPicPr>
        <p:blipFill>
          <a:blip r:embed="rId6"/>
          <a:stretch>
            <a:fillRect/>
          </a:stretch>
        </p:blipFill>
        <p:spPr>
          <a:xfrm>
            <a:off x="8856832" y="2780118"/>
            <a:ext cx="3228164" cy="3740885"/>
          </a:xfrm>
          <a:prstGeom prst="rect">
            <a:avLst/>
          </a:prstGeom>
        </p:spPr>
      </p:pic>
      <p:sp>
        <p:nvSpPr>
          <p:cNvPr id="18" name="Rectángulo: esquinas redondeadas 2">
            <a:extLst>
              <a:ext uri="{FF2B5EF4-FFF2-40B4-BE49-F238E27FC236}">
                <a16:creationId xmlns:a16="http://schemas.microsoft.com/office/drawing/2014/main" id="{8F34AB47-2316-234C-AC56-3FBDE3AF4EDD}"/>
              </a:ext>
            </a:extLst>
          </p:cNvPr>
          <p:cNvSpPr/>
          <p:nvPr/>
        </p:nvSpPr>
        <p:spPr>
          <a:xfrm>
            <a:off x="786893" y="2909610"/>
            <a:ext cx="5715507" cy="386189"/>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8510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8" name="Google Shape;88;p3"/>
          <p:cNvSpPr txBox="1"/>
          <p:nvPr/>
        </p:nvSpPr>
        <p:spPr>
          <a:xfrm>
            <a:off x="1542948" y="2145579"/>
            <a:ext cx="4030536"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ca-ES" sz="1800" b="0" i="0" u="none" strike="noStrike" cap="none">
                <a:solidFill>
                  <a:schemeClr val="lt1"/>
                </a:solidFill>
                <a:latin typeface="Quattrocento Sans"/>
                <a:ea typeface="Quattrocento Sans"/>
                <a:cs typeface="Quattrocento Sans"/>
                <a:sym typeface="Quattrocento Sans"/>
              </a:rPr>
              <a:t>LA COMUNICACIÓ A LES ENTREVISTES DE SELECCIÓ</a:t>
            </a:r>
            <a:endParaRPr/>
          </a:p>
        </p:txBody>
      </p:sp>
      <p:cxnSp>
        <p:nvCxnSpPr>
          <p:cNvPr id="89" name="Google Shape;89;p3"/>
          <p:cNvCxnSpPr/>
          <p:nvPr/>
        </p:nvCxnSpPr>
        <p:spPr>
          <a:xfrm rot="10800000">
            <a:off x="1405904" y="2179229"/>
            <a:ext cx="0" cy="803955"/>
          </a:xfrm>
          <a:prstGeom prst="straightConnector1">
            <a:avLst/>
          </a:prstGeom>
          <a:noFill/>
          <a:ln w="19050" cap="rnd" cmpd="sng">
            <a:solidFill>
              <a:schemeClr val="lt1"/>
            </a:solidFill>
            <a:prstDash val="solid"/>
            <a:round/>
            <a:headEnd type="none" w="sm" len="sm"/>
            <a:tailEnd type="none" w="sm" len="sm"/>
          </a:ln>
        </p:spPr>
      </p:cxnSp>
      <p:sp>
        <p:nvSpPr>
          <p:cNvPr id="90" name="Google Shape;90;p3"/>
          <p:cNvSpPr/>
          <p:nvPr/>
        </p:nvSpPr>
        <p:spPr>
          <a:xfrm>
            <a:off x="1307908" y="2048042"/>
            <a:ext cx="316960" cy="316960"/>
          </a:xfrm>
          <a:prstGeom prst="ellipse">
            <a:avLst/>
          </a:prstGeom>
          <a:solidFill>
            <a:schemeClr val="l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grpSp>
        <p:nvGrpSpPr>
          <p:cNvPr id="98" name="Google Shape;98;p3"/>
          <p:cNvGrpSpPr/>
          <p:nvPr/>
        </p:nvGrpSpPr>
        <p:grpSpPr>
          <a:xfrm>
            <a:off x="746985" y="2142056"/>
            <a:ext cx="492128" cy="440265"/>
            <a:chOff x="5230652" y="3063932"/>
            <a:chExt cx="406717" cy="363855"/>
          </a:xfrm>
        </p:grpSpPr>
        <p:sp>
          <p:nvSpPr>
            <p:cNvPr id="99" name="Google Shape;99;p3"/>
            <p:cNvSpPr/>
            <p:nvPr/>
          </p:nvSpPr>
          <p:spPr>
            <a:xfrm>
              <a:off x="5230652" y="3142037"/>
              <a:ext cx="253365" cy="254317"/>
            </a:xfrm>
            <a:custGeom>
              <a:avLst/>
              <a:gdLst/>
              <a:ahLst/>
              <a:cxnLst/>
              <a:rect l="l" t="t" r="r" b="b"/>
              <a:pathLst>
                <a:path w="253365" h="254317" extrusionOk="0">
                  <a:moveTo>
                    <a:pt x="126683" y="0"/>
                  </a:moveTo>
                  <a:cubicBezTo>
                    <a:pt x="57150" y="0"/>
                    <a:pt x="0" y="46673"/>
                    <a:pt x="0" y="104775"/>
                  </a:cubicBezTo>
                  <a:cubicBezTo>
                    <a:pt x="0" y="147638"/>
                    <a:pt x="30480" y="183833"/>
                    <a:pt x="75248" y="200978"/>
                  </a:cubicBezTo>
                  <a:lnTo>
                    <a:pt x="75248" y="254318"/>
                  </a:lnTo>
                  <a:lnTo>
                    <a:pt x="120015" y="209550"/>
                  </a:lnTo>
                  <a:cubicBezTo>
                    <a:pt x="121920" y="209550"/>
                    <a:pt x="124778" y="209550"/>
                    <a:pt x="126683" y="209550"/>
                  </a:cubicBezTo>
                  <a:cubicBezTo>
                    <a:pt x="196215" y="209550"/>
                    <a:pt x="253365" y="162878"/>
                    <a:pt x="253365" y="104775"/>
                  </a:cubicBezTo>
                  <a:cubicBezTo>
                    <a:pt x="252413" y="46673"/>
                    <a:pt x="196215" y="0"/>
                    <a:pt x="126683" y="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0" name="Google Shape;100;p3"/>
            <p:cNvSpPr/>
            <p:nvPr/>
          </p:nvSpPr>
          <p:spPr>
            <a:xfrm>
              <a:off x="5423057" y="3179185"/>
              <a:ext cx="214312" cy="248602"/>
            </a:xfrm>
            <a:custGeom>
              <a:avLst/>
              <a:gdLst/>
              <a:ahLst/>
              <a:cxnLst/>
              <a:rect l="l" t="t" r="r" b="b"/>
              <a:pathLst>
                <a:path w="214312" h="248602" extrusionOk="0">
                  <a:moveTo>
                    <a:pt x="62865" y="1905"/>
                  </a:moveTo>
                  <a:cubicBezTo>
                    <a:pt x="70485" y="952"/>
                    <a:pt x="79057" y="0"/>
                    <a:pt x="87630" y="0"/>
                  </a:cubicBezTo>
                  <a:cubicBezTo>
                    <a:pt x="157163" y="0"/>
                    <a:pt x="214313" y="46672"/>
                    <a:pt x="214313" y="104775"/>
                  </a:cubicBezTo>
                  <a:cubicBezTo>
                    <a:pt x="214313" y="140970"/>
                    <a:pt x="192405" y="173355"/>
                    <a:pt x="158115" y="191453"/>
                  </a:cubicBezTo>
                  <a:lnTo>
                    <a:pt x="158115" y="248603"/>
                  </a:lnTo>
                  <a:lnTo>
                    <a:pt x="116205" y="206692"/>
                  </a:lnTo>
                  <a:cubicBezTo>
                    <a:pt x="106680" y="208598"/>
                    <a:pt x="97155" y="209550"/>
                    <a:pt x="87630" y="209550"/>
                  </a:cubicBezTo>
                  <a:cubicBezTo>
                    <a:pt x="53340" y="209550"/>
                    <a:pt x="22860" y="198120"/>
                    <a:pt x="0" y="180975"/>
                  </a:cubicBezTo>
                  <a:cubicBezTo>
                    <a:pt x="22860" y="199073"/>
                    <a:pt x="53340" y="209550"/>
                    <a:pt x="87630" y="209550"/>
                  </a:cubicBezTo>
                  <a:cubicBezTo>
                    <a:pt x="97155" y="209550"/>
                    <a:pt x="107632" y="208598"/>
                    <a:pt x="116205" y="206692"/>
                  </a:cubicBezTo>
                  <a:lnTo>
                    <a:pt x="158115" y="248603"/>
                  </a:lnTo>
                  <a:lnTo>
                    <a:pt x="158115" y="191453"/>
                  </a:lnTo>
                  <a:cubicBezTo>
                    <a:pt x="191452" y="172403"/>
                    <a:pt x="214313" y="140970"/>
                    <a:pt x="214313" y="104775"/>
                  </a:cubicBezTo>
                  <a:cubicBezTo>
                    <a:pt x="214313" y="46672"/>
                    <a:pt x="158115" y="0"/>
                    <a:pt x="87630" y="0"/>
                  </a:cubicBezTo>
                  <a:cubicBezTo>
                    <a:pt x="79057" y="0"/>
                    <a:pt x="70485" y="952"/>
                    <a:pt x="62865" y="1905"/>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1" name="Google Shape;101;p3"/>
            <p:cNvSpPr/>
            <p:nvPr/>
          </p:nvSpPr>
          <p:spPr>
            <a:xfrm>
              <a:off x="5384005" y="3199187"/>
              <a:ext cx="53340" cy="121920"/>
            </a:xfrm>
            <a:custGeom>
              <a:avLst/>
              <a:gdLst/>
              <a:ahLst/>
              <a:cxnLst/>
              <a:rect l="l" t="t" r="r" b="b"/>
              <a:pathLst>
                <a:path w="53340" h="121920" extrusionOk="0">
                  <a:moveTo>
                    <a:pt x="7620" y="121920"/>
                  </a:moveTo>
                  <a:cubicBezTo>
                    <a:pt x="2857" y="110490"/>
                    <a:pt x="0" y="98108"/>
                    <a:pt x="0" y="85725"/>
                  </a:cubicBezTo>
                  <a:cubicBezTo>
                    <a:pt x="0" y="50483"/>
                    <a:pt x="20955" y="19050"/>
                    <a:pt x="53340" y="0"/>
                  </a:cubicBezTo>
                  <a:cubicBezTo>
                    <a:pt x="20955" y="19050"/>
                    <a:pt x="0" y="50483"/>
                    <a:pt x="0" y="85725"/>
                  </a:cubicBezTo>
                  <a:cubicBezTo>
                    <a:pt x="0" y="98108"/>
                    <a:pt x="2857" y="110490"/>
                    <a:pt x="7620" y="12192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2" name="Google Shape;102;p3"/>
            <p:cNvSpPr/>
            <p:nvPr/>
          </p:nvSpPr>
          <p:spPr>
            <a:xfrm>
              <a:off x="5370669" y="3063932"/>
              <a:ext cx="239077" cy="122872"/>
            </a:xfrm>
            <a:custGeom>
              <a:avLst/>
              <a:gdLst/>
              <a:ahLst/>
              <a:cxnLst/>
              <a:rect l="l" t="t" r="r" b="b"/>
              <a:pathLst>
                <a:path w="239077" h="122872" extrusionOk="0">
                  <a:moveTo>
                    <a:pt x="237172" y="122873"/>
                  </a:moveTo>
                  <a:cubicBezTo>
                    <a:pt x="238125" y="117158"/>
                    <a:pt x="239078" y="110490"/>
                    <a:pt x="239078" y="104775"/>
                  </a:cubicBezTo>
                  <a:cubicBezTo>
                    <a:pt x="239078" y="46673"/>
                    <a:pt x="182880" y="0"/>
                    <a:pt x="112395" y="0"/>
                  </a:cubicBezTo>
                  <a:cubicBezTo>
                    <a:pt x="63818" y="0"/>
                    <a:pt x="20955" y="22860"/>
                    <a:pt x="0" y="57150"/>
                  </a:cubicBezTo>
                  <a:cubicBezTo>
                    <a:pt x="20955" y="22860"/>
                    <a:pt x="63818" y="0"/>
                    <a:pt x="112395" y="0"/>
                  </a:cubicBezTo>
                  <a:cubicBezTo>
                    <a:pt x="181928" y="0"/>
                    <a:pt x="239078" y="46673"/>
                    <a:pt x="239078" y="104775"/>
                  </a:cubicBezTo>
                  <a:cubicBezTo>
                    <a:pt x="239078" y="111443"/>
                    <a:pt x="238125" y="117158"/>
                    <a:pt x="237172" y="122873"/>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3" name="Google Shape;103;p3"/>
            <p:cNvSpPr/>
            <p:nvPr/>
          </p:nvSpPr>
          <p:spPr>
            <a:xfrm>
              <a:off x="5501162" y="3228714"/>
              <a:ext cx="86677" cy="73342"/>
            </a:xfrm>
            <a:custGeom>
              <a:avLst/>
              <a:gdLst/>
              <a:ahLst/>
              <a:cxnLst/>
              <a:rect l="l" t="t" r="r" b="b"/>
              <a:pathLst>
                <a:path w="86677" h="73342" extrusionOk="0">
                  <a:moveTo>
                    <a:pt x="86678" y="0"/>
                  </a:moveTo>
                  <a:cubicBezTo>
                    <a:pt x="82867" y="4763"/>
                    <a:pt x="78105" y="9525"/>
                    <a:pt x="72390" y="14288"/>
                  </a:cubicBezTo>
                  <a:lnTo>
                    <a:pt x="72390" y="73343"/>
                  </a:lnTo>
                  <a:lnTo>
                    <a:pt x="35242" y="36195"/>
                  </a:lnTo>
                  <a:cubicBezTo>
                    <a:pt x="24765" y="40005"/>
                    <a:pt x="12383" y="42863"/>
                    <a:pt x="0" y="44768"/>
                  </a:cubicBezTo>
                  <a:cubicBezTo>
                    <a:pt x="12383" y="42863"/>
                    <a:pt x="23813" y="40005"/>
                    <a:pt x="35242" y="36195"/>
                  </a:cubicBezTo>
                  <a:lnTo>
                    <a:pt x="72390" y="73343"/>
                  </a:lnTo>
                  <a:lnTo>
                    <a:pt x="72390" y="14288"/>
                  </a:lnTo>
                  <a:cubicBezTo>
                    <a:pt x="77153" y="9525"/>
                    <a:pt x="81915" y="4763"/>
                    <a:pt x="86678" y="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4" name="Google Shape;104;p3"/>
            <p:cNvSpPr/>
            <p:nvPr/>
          </p:nvSpPr>
          <p:spPr>
            <a:xfrm>
              <a:off x="5412580" y="3256337"/>
              <a:ext cx="44767" cy="15239"/>
            </a:xfrm>
            <a:custGeom>
              <a:avLst/>
              <a:gdLst/>
              <a:ahLst/>
              <a:cxnLst/>
              <a:rect l="l" t="t" r="r" b="b"/>
              <a:pathLst>
                <a:path w="44767" h="15239" extrusionOk="0">
                  <a:moveTo>
                    <a:pt x="44767" y="15240"/>
                  </a:moveTo>
                  <a:cubicBezTo>
                    <a:pt x="28575" y="12382"/>
                    <a:pt x="13335" y="6667"/>
                    <a:pt x="0" y="0"/>
                  </a:cubicBezTo>
                  <a:cubicBezTo>
                    <a:pt x="14288" y="7620"/>
                    <a:pt x="28575" y="12382"/>
                    <a:pt x="44767" y="1524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5" name="Google Shape;105;p3"/>
            <p:cNvSpPr/>
            <p:nvPr/>
          </p:nvSpPr>
          <p:spPr>
            <a:xfrm>
              <a:off x="5357335" y="3168707"/>
              <a:ext cx="20002" cy="57150"/>
            </a:xfrm>
            <a:custGeom>
              <a:avLst/>
              <a:gdLst/>
              <a:ahLst/>
              <a:cxnLst/>
              <a:rect l="l" t="t" r="r" b="b"/>
              <a:pathLst>
                <a:path w="20002" h="57150" extrusionOk="0">
                  <a:moveTo>
                    <a:pt x="20002" y="57150"/>
                  </a:moveTo>
                  <a:cubicBezTo>
                    <a:pt x="7620" y="40958"/>
                    <a:pt x="0" y="20955"/>
                    <a:pt x="0" y="0"/>
                  </a:cubicBezTo>
                  <a:cubicBezTo>
                    <a:pt x="0" y="20955"/>
                    <a:pt x="6667" y="40958"/>
                    <a:pt x="20002" y="5715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grpSp>
      <p:sp>
        <p:nvSpPr>
          <p:cNvPr id="120" name="Google Shape;120;p3"/>
          <p:cNvSpPr txBox="1"/>
          <p:nvPr/>
        </p:nvSpPr>
        <p:spPr>
          <a:xfrm>
            <a:off x="11595386" y="6601396"/>
            <a:ext cx="407502" cy="17087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ca-ES" sz="900">
                <a:solidFill>
                  <a:schemeClr val="lt1"/>
                </a:solidFill>
                <a:latin typeface="Quattrocento Sans"/>
                <a:ea typeface="Quattrocento Sans"/>
                <a:cs typeface="Quattrocento Sans"/>
                <a:sym typeface="Quattrocento Sans"/>
              </a:rPr>
              <a:t>p. </a:t>
            </a:r>
            <a:fld id="{00000000-1234-1234-1234-123412341234}" type="slidenum">
              <a:rPr lang="ca-ES" sz="900">
                <a:solidFill>
                  <a:schemeClr val="lt1"/>
                </a:solidFill>
                <a:latin typeface="Quattrocento Sans"/>
                <a:ea typeface="Quattrocento Sans"/>
                <a:cs typeface="Quattrocento Sans"/>
                <a:sym typeface="Quattrocento Sans"/>
              </a:rPr>
              <a:t>11</a:t>
            </a:fld>
            <a:endParaRPr sz="900">
              <a:solidFill>
                <a:schemeClr val="lt1"/>
              </a:solidFill>
              <a:latin typeface="Quattrocento Sans"/>
              <a:ea typeface="Quattrocento Sans"/>
              <a:cs typeface="Quattrocento Sans"/>
              <a:sym typeface="Quattrocento Sans"/>
            </a:endParaRPr>
          </a:p>
        </p:txBody>
      </p:sp>
      <p:sp>
        <p:nvSpPr>
          <p:cNvPr id="14" name="TextBox 15">
            <a:extLst>
              <a:ext uri="{FF2B5EF4-FFF2-40B4-BE49-F238E27FC236}">
                <a16:creationId xmlns:a16="http://schemas.microsoft.com/office/drawing/2014/main" id="{407CFF22-3CAB-9446-8DA7-4FAC4A1F230A}"/>
              </a:ext>
            </a:extLst>
          </p:cNvPr>
          <p:cNvSpPr txBox="1"/>
          <p:nvPr/>
        </p:nvSpPr>
        <p:spPr>
          <a:xfrm>
            <a:off x="6197549" y="4197086"/>
            <a:ext cx="5760640" cy="1231299"/>
          </a:xfrm>
          <a:prstGeom prst="rect">
            <a:avLst/>
          </a:prstGeom>
        </p:spPr>
        <p:txBody>
          <a:bodyPr wrap="square" lIns="0" tIns="0" rIns="0" bIns="0" rtlCol="0" anchor="t">
            <a:spAutoFit/>
          </a:bodyPr>
          <a:lstStyle/>
          <a:p>
            <a:pPr algn="ctr" defTabSz="457200" hangingPunct="0">
              <a:buClrTx/>
              <a:buFontTx/>
              <a:buNone/>
            </a:pPr>
            <a:r>
              <a:rPr lang="ca-ES" sz="2667" spc="20" dirty="0">
                <a:solidFill>
                  <a:srgbClr val="595959"/>
                </a:solidFill>
                <a:latin typeface="Poppins"/>
                <a:cs typeface="Poppins"/>
                <a:sym typeface="Helvetica"/>
              </a:rPr>
              <a:t>No obrir mai enllaços desconeguts enviats </a:t>
            </a:r>
          </a:p>
          <a:p>
            <a:pPr algn="ctr" defTabSz="457200" hangingPunct="0">
              <a:buClrTx/>
              <a:buFontTx/>
              <a:buNone/>
            </a:pPr>
            <a:r>
              <a:rPr lang="ca-ES" sz="2667" spc="20" dirty="0">
                <a:solidFill>
                  <a:srgbClr val="595959"/>
                </a:solidFill>
                <a:latin typeface="Poppins"/>
                <a:cs typeface="Poppins"/>
                <a:sym typeface="Helvetica"/>
              </a:rPr>
              <a:t>per SMS / MMS</a:t>
            </a:r>
          </a:p>
        </p:txBody>
      </p:sp>
      <p:sp>
        <p:nvSpPr>
          <p:cNvPr id="15" name="TextBox 18">
            <a:extLst>
              <a:ext uri="{FF2B5EF4-FFF2-40B4-BE49-F238E27FC236}">
                <a16:creationId xmlns:a16="http://schemas.microsoft.com/office/drawing/2014/main" id="{620B59CC-0C3E-B04A-8CE6-D054111160ED}"/>
              </a:ext>
            </a:extLst>
          </p:cNvPr>
          <p:cNvSpPr txBox="1"/>
          <p:nvPr/>
        </p:nvSpPr>
        <p:spPr>
          <a:xfrm>
            <a:off x="6576053" y="1428186"/>
            <a:ext cx="5140707" cy="769441"/>
          </a:xfrm>
          <a:prstGeom prst="rect">
            <a:avLst/>
          </a:prstGeom>
        </p:spPr>
        <p:txBody>
          <a:bodyPr wrap="square" lIns="0" tIns="0" rIns="0" bIns="0" rtlCol="0" anchor="t">
            <a:spAutoFit/>
          </a:bodyPr>
          <a:lstStyle/>
          <a:p>
            <a:pPr algn="ctr" defTabSz="457200" hangingPunct="0">
              <a:lnSpc>
                <a:spcPts val="6027"/>
              </a:lnSpc>
              <a:buClrTx/>
              <a:buFontTx/>
              <a:buNone/>
            </a:pPr>
            <a:r>
              <a:rPr lang="ca-ES" sz="5067" b="1" i="1" spc="151" dirty="0" err="1">
                <a:solidFill>
                  <a:srgbClr val="019EE2"/>
                </a:solidFill>
                <a:latin typeface="Poppins"/>
                <a:cs typeface="Poppins"/>
                <a:sym typeface="Helvetica"/>
              </a:rPr>
              <a:t>Smishing</a:t>
            </a:r>
            <a:endParaRPr lang="ca-ES" sz="5067" b="1" i="1" spc="151" dirty="0">
              <a:solidFill>
                <a:srgbClr val="019EE2"/>
              </a:solidFill>
              <a:latin typeface="Poppins"/>
              <a:cs typeface="Poppins"/>
              <a:sym typeface="Helvetica"/>
            </a:endParaRPr>
          </a:p>
        </p:txBody>
      </p:sp>
      <p:sp>
        <p:nvSpPr>
          <p:cNvPr id="16" name="TextBox 19">
            <a:extLst>
              <a:ext uri="{FF2B5EF4-FFF2-40B4-BE49-F238E27FC236}">
                <a16:creationId xmlns:a16="http://schemas.microsoft.com/office/drawing/2014/main" id="{664029CD-0214-3C4A-9F38-05A255629A37}"/>
              </a:ext>
            </a:extLst>
          </p:cNvPr>
          <p:cNvSpPr txBox="1"/>
          <p:nvPr/>
        </p:nvSpPr>
        <p:spPr>
          <a:xfrm>
            <a:off x="7314012" y="2532227"/>
            <a:ext cx="3664793" cy="820738"/>
          </a:xfrm>
          <a:prstGeom prst="rect">
            <a:avLst/>
          </a:prstGeom>
        </p:spPr>
        <p:txBody>
          <a:bodyPr wrap="square" lIns="0" tIns="0" rIns="0" bIns="0" rtlCol="0" anchor="t">
            <a:spAutoFit/>
          </a:bodyPr>
          <a:lstStyle/>
          <a:p>
            <a:pPr algn="ctr" defTabSz="457200" hangingPunct="0">
              <a:lnSpc>
                <a:spcPts val="3213"/>
              </a:lnSpc>
              <a:buClrTx/>
              <a:buFontTx/>
              <a:buNone/>
            </a:pPr>
            <a:r>
              <a:rPr lang="ca-ES" sz="2667" b="1" dirty="0">
                <a:solidFill>
                  <a:srgbClr val="019EE2"/>
                </a:solidFill>
                <a:latin typeface="Poppins"/>
                <a:cs typeface="Poppins"/>
                <a:sym typeface="Helvetica"/>
              </a:rPr>
              <a:t>Seguretat també amb el nostre </a:t>
            </a:r>
            <a:r>
              <a:rPr lang="ca-ES" sz="2667" b="1" u="sng" dirty="0">
                <a:solidFill>
                  <a:srgbClr val="019EE2"/>
                </a:solidFill>
                <a:latin typeface="Poppins"/>
                <a:cs typeface="Poppins"/>
                <a:sym typeface="Helvetica"/>
              </a:rPr>
              <a:t>mòbil</a:t>
            </a:r>
          </a:p>
        </p:txBody>
      </p:sp>
      <p:pic>
        <p:nvPicPr>
          <p:cNvPr id="17" name="Imagen 16" descr="IMG 007400 - 306.jpg">
            <a:extLst>
              <a:ext uri="{FF2B5EF4-FFF2-40B4-BE49-F238E27FC236}">
                <a16:creationId xmlns:a16="http://schemas.microsoft.com/office/drawing/2014/main" id="{B76645CF-43B4-2B4F-8D73-DC47531927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292" r="9720"/>
          <a:stretch/>
        </p:blipFill>
        <p:spPr>
          <a:xfrm>
            <a:off x="0" y="-11552"/>
            <a:ext cx="5999989" cy="6392872"/>
          </a:xfrm>
          <a:prstGeom prst="rect">
            <a:avLst/>
          </a:prstGeom>
        </p:spPr>
      </p:pic>
      <p:cxnSp>
        <p:nvCxnSpPr>
          <p:cNvPr id="18" name="Conector recto 17">
            <a:extLst>
              <a:ext uri="{FF2B5EF4-FFF2-40B4-BE49-F238E27FC236}">
                <a16:creationId xmlns:a16="http://schemas.microsoft.com/office/drawing/2014/main" id="{30C0E5F5-8546-1542-8F28-1EC86CABE6BA}"/>
              </a:ext>
            </a:extLst>
          </p:cNvPr>
          <p:cNvCxnSpPr/>
          <p:nvPr/>
        </p:nvCxnSpPr>
        <p:spPr>
          <a:xfrm>
            <a:off x="7440150" y="2389915"/>
            <a:ext cx="3648405" cy="0"/>
          </a:xfrm>
          <a:prstGeom prst="line">
            <a:avLst/>
          </a:prstGeom>
          <a:noFill/>
          <a:ln w="28575" cap="flat" cmpd="sng" algn="ctr">
            <a:solidFill>
              <a:srgbClr val="019EE2"/>
            </a:solidFill>
            <a:prstDash val="solid"/>
          </a:ln>
          <a:effectLst/>
        </p:spPr>
      </p:cxnSp>
    </p:spTree>
    <p:extLst>
      <p:ext uri="{BB962C8B-B14F-4D97-AF65-F5344CB8AC3E}">
        <p14:creationId xmlns:p14="http://schemas.microsoft.com/office/powerpoint/2010/main" val="3390987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27" name="Imagen 26" descr="Un joven con una camisa azul&#10;&#10;El contenido generado por IA puede ser incorrecto.">
            <a:extLst>
              <a:ext uri="{FF2B5EF4-FFF2-40B4-BE49-F238E27FC236}">
                <a16:creationId xmlns:a16="http://schemas.microsoft.com/office/drawing/2014/main" id="{72A55364-8DD8-F249-9C43-128276EB0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4093" y="4674566"/>
            <a:ext cx="1835044" cy="1857639"/>
          </a:xfrm>
          <a:prstGeom prst="rect">
            <a:avLst/>
          </a:prstGeom>
        </p:spPr>
      </p:pic>
      <p:sp>
        <p:nvSpPr>
          <p:cNvPr id="88" name="Google Shape;88;p3"/>
          <p:cNvSpPr txBox="1"/>
          <p:nvPr/>
        </p:nvSpPr>
        <p:spPr>
          <a:xfrm>
            <a:off x="1542948" y="2145579"/>
            <a:ext cx="4030536"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ca-ES" sz="1800" b="0" i="0" u="none" strike="noStrike" cap="none">
                <a:solidFill>
                  <a:schemeClr val="lt1"/>
                </a:solidFill>
                <a:latin typeface="Quattrocento Sans"/>
                <a:ea typeface="Quattrocento Sans"/>
                <a:cs typeface="Quattrocento Sans"/>
                <a:sym typeface="Quattrocento Sans"/>
              </a:rPr>
              <a:t>LA COMUNICACIÓ A LES ENTREVISTES DE SELECCIÓ</a:t>
            </a:r>
            <a:endParaRPr/>
          </a:p>
        </p:txBody>
      </p:sp>
      <p:cxnSp>
        <p:nvCxnSpPr>
          <p:cNvPr id="89" name="Google Shape;89;p3"/>
          <p:cNvCxnSpPr/>
          <p:nvPr/>
        </p:nvCxnSpPr>
        <p:spPr>
          <a:xfrm rot="10800000">
            <a:off x="1405904" y="2179229"/>
            <a:ext cx="0" cy="803955"/>
          </a:xfrm>
          <a:prstGeom prst="straightConnector1">
            <a:avLst/>
          </a:prstGeom>
          <a:noFill/>
          <a:ln w="19050" cap="rnd" cmpd="sng">
            <a:solidFill>
              <a:schemeClr val="lt1"/>
            </a:solidFill>
            <a:prstDash val="solid"/>
            <a:round/>
            <a:headEnd type="none" w="sm" len="sm"/>
            <a:tailEnd type="none" w="sm" len="sm"/>
          </a:ln>
        </p:spPr>
      </p:cxnSp>
      <p:sp>
        <p:nvSpPr>
          <p:cNvPr id="90" name="Google Shape;90;p3"/>
          <p:cNvSpPr/>
          <p:nvPr/>
        </p:nvSpPr>
        <p:spPr>
          <a:xfrm>
            <a:off x="1307908" y="2048042"/>
            <a:ext cx="316960" cy="316960"/>
          </a:xfrm>
          <a:prstGeom prst="ellipse">
            <a:avLst/>
          </a:prstGeom>
          <a:solidFill>
            <a:schemeClr val="l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grpSp>
        <p:nvGrpSpPr>
          <p:cNvPr id="98" name="Google Shape;98;p3"/>
          <p:cNvGrpSpPr/>
          <p:nvPr/>
        </p:nvGrpSpPr>
        <p:grpSpPr>
          <a:xfrm>
            <a:off x="746985" y="2142056"/>
            <a:ext cx="492128" cy="440265"/>
            <a:chOff x="5230652" y="3063932"/>
            <a:chExt cx="406717" cy="363855"/>
          </a:xfrm>
        </p:grpSpPr>
        <p:sp>
          <p:nvSpPr>
            <p:cNvPr id="99" name="Google Shape;99;p3"/>
            <p:cNvSpPr/>
            <p:nvPr/>
          </p:nvSpPr>
          <p:spPr>
            <a:xfrm>
              <a:off x="5230652" y="3142037"/>
              <a:ext cx="253365" cy="254317"/>
            </a:xfrm>
            <a:custGeom>
              <a:avLst/>
              <a:gdLst/>
              <a:ahLst/>
              <a:cxnLst/>
              <a:rect l="l" t="t" r="r" b="b"/>
              <a:pathLst>
                <a:path w="253365" h="254317" extrusionOk="0">
                  <a:moveTo>
                    <a:pt x="126683" y="0"/>
                  </a:moveTo>
                  <a:cubicBezTo>
                    <a:pt x="57150" y="0"/>
                    <a:pt x="0" y="46673"/>
                    <a:pt x="0" y="104775"/>
                  </a:cubicBezTo>
                  <a:cubicBezTo>
                    <a:pt x="0" y="147638"/>
                    <a:pt x="30480" y="183833"/>
                    <a:pt x="75248" y="200978"/>
                  </a:cubicBezTo>
                  <a:lnTo>
                    <a:pt x="75248" y="254318"/>
                  </a:lnTo>
                  <a:lnTo>
                    <a:pt x="120015" y="209550"/>
                  </a:lnTo>
                  <a:cubicBezTo>
                    <a:pt x="121920" y="209550"/>
                    <a:pt x="124778" y="209550"/>
                    <a:pt x="126683" y="209550"/>
                  </a:cubicBezTo>
                  <a:cubicBezTo>
                    <a:pt x="196215" y="209550"/>
                    <a:pt x="253365" y="162878"/>
                    <a:pt x="253365" y="104775"/>
                  </a:cubicBezTo>
                  <a:cubicBezTo>
                    <a:pt x="252413" y="46673"/>
                    <a:pt x="196215" y="0"/>
                    <a:pt x="126683" y="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0" name="Google Shape;100;p3"/>
            <p:cNvSpPr/>
            <p:nvPr/>
          </p:nvSpPr>
          <p:spPr>
            <a:xfrm>
              <a:off x="5423057" y="3179185"/>
              <a:ext cx="214312" cy="248602"/>
            </a:xfrm>
            <a:custGeom>
              <a:avLst/>
              <a:gdLst/>
              <a:ahLst/>
              <a:cxnLst/>
              <a:rect l="l" t="t" r="r" b="b"/>
              <a:pathLst>
                <a:path w="214312" h="248602" extrusionOk="0">
                  <a:moveTo>
                    <a:pt x="62865" y="1905"/>
                  </a:moveTo>
                  <a:cubicBezTo>
                    <a:pt x="70485" y="952"/>
                    <a:pt x="79057" y="0"/>
                    <a:pt x="87630" y="0"/>
                  </a:cubicBezTo>
                  <a:cubicBezTo>
                    <a:pt x="157163" y="0"/>
                    <a:pt x="214313" y="46672"/>
                    <a:pt x="214313" y="104775"/>
                  </a:cubicBezTo>
                  <a:cubicBezTo>
                    <a:pt x="214313" y="140970"/>
                    <a:pt x="192405" y="173355"/>
                    <a:pt x="158115" y="191453"/>
                  </a:cubicBezTo>
                  <a:lnTo>
                    <a:pt x="158115" y="248603"/>
                  </a:lnTo>
                  <a:lnTo>
                    <a:pt x="116205" y="206692"/>
                  </a:lnTo>
                  <a:cubicBezTo>
                    <a:pt x="106680" y="208598"/>
                    <a:pt x="97155" y="209550"/>
                    <a:pt x="87630" y="209550"/>
                  </a:cubicBezTo>
                  <a:cubicBezTo>
                    <a:pt x="53340" y="209550"/>
                    <a:pt x="22860" y="198120"/>
                    <a:pt x="0" y="180975"/>
                  </a:cubicBezTo>
                  <a:cubicBezTo>
                    <a:pt x="22860" y="199073"/>
                    <a:pt x="53340" y="209550"/>
                    <a:pt x="87630" y="209550"/>
                  </a:cubicBezTo>
                  <a:cubicBezTo>
                    <a:pt x="97155" y="209550"/>
                    <a:pt x="107632" y="208598"/>
                    <a:pt x="116205" y="206692"/>
                  </a:cubicBezTo>
                  <a:lnTo>
                    <a:pt x="158115" y="248603"/>
                  </a:lnTo>
                  <a:lnTo>
                    <a:pt x="158115" y="191453"/>
                  </a:lnTo>
                  <a:cubicBezTo>
                    <a:pt x="191452" y="172403"/>
                    <a:pt x="214313" y="140970"/>
                    <a:pt x="214313" y="104775"/>
                  </a:cubicBezTo>
                  <a:cubicBezTo>
                    <a:pt x="214313" y="46672"/>
                    <a:pt x="158115" y="0"/>
                    <a:pt x="87630" y="0"/>
                  </a:cubicBezTo>
                  <a:cubicBezTo>
                    <a:pt x="79057" y="0"/>
                    <a:pt x="70485" y="952"/>
                    <a:pt x="62865" y="1905"/>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1" name="Google Shape;101;p3"/>
            <p:cNvSpPr/>
            <p:nvPr/>
          </p:nvSpPr>
          <p:spPr>
            <a:xfrm>
              <a:off x="5384005" y="3199187"/>
              <a:ext cx="53340" cy="121920"/>
            </a:xfrm>
            <a:custGeom>
              <a:avLst/>
              <a:gdLst/>
              <a:ahLst/>
              <a:cxnLst/>
              <a:rect l="l" t="t" r="r" b="b"/>
              <a:pathLst>
                <a:path w="53340" h="121920" extrusionOk="0">
                  <a:moveTo>
                    <a:pt x="7620" y="121920"/>
                  </a:moveTo>
                  <a:cubicBezTo>
                    <a:pt x="2857" y="110490"/>
                    <a:pt x="0" y="98108"/>
                    <a:pt x="0" y="85725"/>
                  </a:cubicBezTo>
                  <a:cubicBezTo>
                    <a:pt x="0" y="50483"/>
                    <a:pt x="20955" y="19050"/>
                    <a:pt x="53340" y="0"/>
                  </a:cubicBezTo>
                  <a:cubicBezTo>
                    <a:pt x="20955" y="19050"/>
                    <a:pt x="0" y="50483"/>
                    <a:pt x="0" y="85725"/>
                  </a:cubicBezTo>
                  <a:cubicBezTo>
                    <a:pt x="0" y="98108"/>
                    <a:pt x="2857" y="110490"/>
                    <a:pt x="7620" y="12192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2" name="Google Shape;102;p3"/>
            <p:cNvSpPr/>
            <p:nvPr/>
          </p:nvSpPr>
          <p:spPr>
            <a:xfrm>
              <a:off x="5370669" y="3063932"/>
              <a:ext cx="239077" cy="122872"/>
            </a:xfrm>
            <a:custGeom>
              <a:avLst/>
              <a:gdLst/>
              <a:ahLst/>
              <a:cxnLst/>
              <a:rect l="l" t="t" r="r" b="b"/>
              <a:pathLst>
                <a:path w="239077" h="122872" extrusionOk="0">
                  <a:moveTo>
                    <a:pt x="237172" y="122873"/>
                  </a:moveTo>
                  <a:cubicBezTo>
                    <a:pt x="238125" y="117158"/>
                    <a:pt x="239078" y="110490"/>
                    <a:pt x="239078" y="104775"/>
                  </a:cubicBezTo>
                  <a:cubicBezTo>
                    <a:pt x="239078" y="46673"/>
                    <a:pt x="182880" y="0"/>
                    <a:pt x="112395" y="0"/>
                  </a:cubicBezTo>
                  <a:cubicBezTo>
                    <a:pt x="63818" y="0"/>
                    <a:pt x="20955" y="22860"/>
                    <a:pt x="0" y="57150"/>
                  </a:cubicBezTo>
                  <a:cubicBezTo>
                    <a:pt x="20955" y="22860"/>
                    <a:pt x="63818" y="0"/>
                    <a:pt x="112395" y="0"/>
                  </a:cubicBezTo>
                  <a:cubicBezTo>
                    <a:pt x="181928" y="0"/>
                    <a:pt x="239078" y="46673"/>
                    <a:pt x="239078" y="104775"/>
                  </a:cubicBezTo>
                  <a:cubicBezTo>
                    <a:pt x="239078" y="111443"/>
                    <a:pt x="238125" y="117158"/>
                    <a:pt x="237172" y="122873"/>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3" name="Google Shape;103;p3"/>
            <p:cNvSpPr/>
            <p:nvPr/>
          </p:nvSpPr>
          <p:spPr>
            <a:xfrm>
              <a:off x="5501162" y="3228714"/>
              <a:ext cx="86677" cy="73342"/>
            </a:xfrm>
            <a:custGeom>
              <a:avLst/>
              <a:gdLst/>
              <a:ahLst/>
              <a:cxnLst/>
              <a:rect l="l" t="t" r="r" b="b"/>
              <a:pathLst>
                <a:path w="86677" h="73342" extrusionOk="0">
                  <a:moveTo>
                    <a:pt x="86678" y="0"/>
                  </a:moveTo>
                  <a:cubicBezTo>
                    <a:pt x="82867" y="4763"/>
                    <a:pt x="78105" y="9525"/>
                    <a:pt x="72390" y="14288"/>
                  </a:cubicBezTo>
                  <a:lnTo>
                    <a:pt x="72390" y="73343"/>
                  </a:lnTo>
                  <a:lnTo>
                    <a:pt x="35242" y="36195"/>
                  </a:lnTo>
                  <a:cubicBezTo>
                    <a:pt x="24765" y="40005"/>
                    <a:pt x="12383" y="42863"/>
                    <a:pt x="0" y="44768"/>
                  </a:cubicBezTo>
                  <a:cubicBezTo>
                    <a:pt x="12383" y="42863"/>
                    <a:pt x="23813" y="40005"/>
                    <a:pt x="35242" y="36195"/>
                  </a:cubicBezTo>
                  <a:lnTo>
                    <a:pt x="72390" y="73343"/>
                  </a:lnTo>
                  <a:lnTo>
                    <a:pt x="72390" y="14288"/>
                  </a:lnTo>
                  <a:cubicBezTo>
                    <a:pt x="77153" y="9525"/>
                    <a:pt x="81915" y="4763"/>
                    <a:pt x="86678" y="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4" name="Google Shape;104;p3"/>
            <p:cNvSpPr/>
            <p:nvPr/>
          </p:nvSpPr>
          <p:spPr>
            <a:xfrm>
              <a:off x="5412580" y="3256337"/>
              <a:ext cx="44767" cy="15239"/>
            </a:xfrm>
            <a:custGeom>
              <a:avLst/>
              <a:gdLst/>
              <a:ahLst/>
              <a:cxnLst/>
              <a:rect l="l" t="t" r="r" b="b"/>
              <a:pathLst>
                <a:path w="44767" h="15239" extrusionOk="0">
                  <a:moveTo>
                    <a:pt x="44767" y="15240"/>
                  </a:moveTo>
                  <a:cubicBezTo>
                    <a:pt x="28575" y="12382"/>
                    <a:pt x="13335" y="6667"/>
                    <a:pt x="0" y="0"/>
                  </a:cubicBezTo>
                  <a:cubicBezTo>
                    <a:pt x="14288" y="7620"/>
                    <a:pt x="28575" y="12382"/>
                    <a:pt x="44767" y="1524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5" name="Google Shape;105;p3"/>
            <p:cNvSpPr/>
            <p:nvPr/>
          </p:nvSpPr>
          <p:spPr>
            <a:xfrm>
              <a:off x="5357335" y="3168707"/>
              <a:ext cx="20002" cy="57150"/>
            </a:xfrm>
            <a:custGeom>
              <a:avLst/>
              <a:gdLst/>
              <a:ahLst/>
              <a:cxnLst/>
              <a:rect l="l" t="t" r="r" b="b"/>
              <a:pathLst>
                <a:path w="20002" h="57150" extrusionOk="0">
                  <a:moveTo>
                    <a:pt x="20002" y="57150"/>
                  </a:moveTo>
                  <a:cubicBezTo>
                    <a:pt x="7620" y="40958"/>
                    <a:pt x="0" y="20955"/>
                    <a:pt x="0" y="0"/>
                  </a:cubicBezTo>
                  <a:cubicBezTo>
                    <a:pt x="0" y="20955"/>
                    <a:pt x="6667" y="40958"/>
                    <a:pt x="20002" y="5715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grpSp>
      <p:sp>
        <p:nvSpPr>
          <p:cNvPr id="120" name="Google Shape;120;p3"/>
          <p:cNvSpPr txBox="1"/>
          <p:nvPr/>
        </p:nvSpPr>
        <p:spPr>
          <a:xfrm>
            <a:off x="11595386" y="6601396"/>
            <a:ext cx="407502" cy="17087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ca-ES" sz="900">
                <a:solidFill>
                  <a:schemeClr val="lt1"/>
                </a:solidFill>
                <a:latin typeface="Quattrocento Sans"/>
                <a:ea typeface="Quattrocento Sans"/>
                <a:cs typeface="Quattrocento Sans"/>
                <a:sym typeface="Quattrocento Sans"/>
              </a:rPr>
              <a:t>p. </a:t>
            </a:r>
            <a:fld id="{00000000-1234-1234-1234-123412341234}" type="slidenum">
              <a:rPr lang="ca-ES" sz="900">
                <a:solidFill>
                  <a:schemeClr val="lt1"/>
                </a:solidFill>
                <a:latin typeface="Quattrocento Sans"/>
                <a:ea typeface="Quattrocento Sans"/>
                <a:cs typeface="Quattrocento Sans"/>
                <a:sym typeface="Quattrocento Sans"/>
              </a:rPr>
              <a:t>12</a:t>
            </a:fld>
            <a:endParaRPr sz="900">
              <a:solidFill>
                <a:schemeClr val="lt1"/>
              </a:solidFill>
              <a:latin typeface="Quattrocento Sans"/>
              <a:ea typeface="Quattrocento Sans"/>
              <a:cs typeface="Quattrocento Sans"/>
              <a:sym typeface="Quattrocento Sans"/>
            </a:endParaRPr>
          </a:p>
        </p:txBody>
      </p:sp>
      <p:pic>
        <p:nvPicPr>
          <p:cNvPr id="14" name="Imagen 13">
            <a:extLst>
              <a:ext uri="{FF2B5EF4-FFF2-40B4-BE49-F238E27FC236}">
                <a16:creationId xmlns:a16="http://schemas.microsoft.com/office/drawing/2014/main" id="{3408C8BD-0685-1546-A31C-7A084D53A793}"/>
              </a:ext>
            </a:extLst>
          </p:cNvPr>
          <p:cNvPicPr>
            <a:picLocks noChangeAspect="1"/>
          </p:cNvPicPr>
          <p:nvPr/>
        </p:nvPicPr>
        <p:blipFill>
          <a:blip r:embed="rId4"/>
          <a:srcRect l="2324" t="1641" r="33547" b="68831"/>
          <a:stretch/>
        </p:blipFill>
        <p:spPr>
          <a:xfrm>
            <a:off x="535301" y="2264463"/>
            <a:ext cx="2842775" cy="1855212"/>
          </a:xfrm>
          <a:prstGeom prst="rect">
            <a:avLst/>
          </a:prstGeom>
          <a:ln>
            <a:noFill/>
          </a:ln>
          <a:effectLst>
            <a:outerShdw blurRad="292100" dist="139700" dir="2700000" algn="tl" rotWithShape="0">
              <a:srgbClr val="333333">
                <a:alpha val="65000"/>
              </a:srgbClr>
            </a:outerShdw>
          </a:effectLst>
        </p:spPr>
      </p:pic>
      <p:pic>
        <p:nvPicPr>
          <p:cNvPr id="15" name="Imagen 14">
            <a:extLst>
              <a:ext uri="{FF2B5EF4-FFF2-40B4-BE49-F238E27FC236}">
                <a16:creationId xmlns:a16="http://schemas.microsoft.com/office/drawing/2014/main" id="{66160949-4C96-F341-9510-163715A288E2}"/>
              </a:ext>
            </a:extLst>
          </p:cNvPr>
          <p:cNvPicPr>
            <a:picLocks noChangeAspect="1"/>
          </p:cNvPicPr>
          <p:nvPr/>
        </p:nvPicPr>
        <p:blipFill rotWithShape="1">
          <a:blip r:embed="rId5"/>
          <a:srcRect l="73927" t="35632" r="5232" b="35729"/>
          <a:stretch/>
        </p:blipFill>
        <p:spPr>
          <a:xfrm>
            <a:off x="574741" y="4200865"/>
            <a:ext cx="2803335" cy="2108456"/>
          </a:xfrm>
          <a:prstGeom prst="rect">
            <a:avLst/>
          </a:prstGeom>
          <a:ln>
            <a:noFill/>
          </a:ln>
          <a:effectLst>
            <a:outerShdw blurRad="292100" dist="139700" dir="2700000" algn="tl" rotWithShape="0">
              <a:srgbClr val="333333">
                <a:alpha val="65000"/>
              </a:srgbClr>
            </a:outerShdw>
          </a:effectLst>
        </p:spPr>
      </p:pic>
      <p:cxnSp>
        <p:nvCxnSpPr>
          <p:cNvPr id="16" name="Conector recto 15">
            <a:extLst>
              <a:ext uri="{FF2B5EF4-FFF2-40B4-BE49-F238E27FC236}">
                <a16:creationId xmlns:a16="http://schemas.microsoft.com/office/drawing/2014/main" id="{A8B36CBB-9ED6-5647-836A-62BA39ACE962}"/>
              </a:ext>
            </a:extLst>
          </p:cNvPr>
          <p:cNvCxnSpPr>
            <a:cxnSpLocks/>
          </p:cNvCxnSpPr>
          <p:nvPr/>
        </p:nvCxnSpPr>
        <p:spPr>
          <a:xfrm>
            <a:off x="3695733" y="1243408"/>
            <a:ext cx="3922323" cy="0"/>
          </a:xfrm>
          <a:prstGeom prst="line">
            <a:avLst/>
          </a:prstGeom>
          <a:noFill/>
          <a:ln w="28575" cap="flat" cmpd="sng" algn="ctr">
            <a:solidFill>
              <a:srgbClr val="019EE2"/>
            </a:solidFill>
            <a:prstDash val="solid"/>
          </a:ln>
          <a:effectLst/>
        </p:spPr>
      </p:cxnSp>
      <p:sp>
        <p:nvSpPr>
          <p:cNvPr id="17" name="CuadroTexto 16">
            <a:extLst>
              <a:ext uri="{FF2B5EF4-FFF2-40B4-BE49-F238E27FC236}">
                <a16:creationId xmlns:a16="http://schemas.microsoft.com/office/drawing/2014/main" id="{C4EB2DDD-71FA-F143-983B-2178D48F7C75}"/>
              </a:ext>
            </a:extLst>
          </p:cNvPr>
          <p:cNvSpPr txBox="1"/>
          <p:nvPr/>
        </p:nvSpPr>
        <p:spPr>
          <a:xfrm>
            <a:off x="259003" y="1582485"/>
            <a:ext cx="3434809" cy="646331"/>
          </a:xfrm>
          <a:prstGeom prst="rect">
            <a:avLst/>
          </a:prstGeom>
          <a:noFill/>
        </p:spPr>
        <p:txBody>
          <a:bodyPr wrap="square" rtlCol="0">
            <a:spAutoFit/>
          </a:bodyPr>
          <a:lstStyle/>
          <a:p>
            <a:pPr algn="ctr" defTabSz="457200" hangingPunct="0">
              <a:buClrTx/>
              <a:buFontTx/>
              <a:buNone/>
            </a:pPr>
            <a:r>
              <a:rPr lang="ca-ES" sz="1800" b="1" dirty="0">
                <a:latin typeface="Helvetica"/>
                <a:sym typeface="Helvetica"/>
              </a:rPr>
              <a:t>Suplantació d’entitats bancàries</a:t>
            </a:r>
          </a:p>
        </p:txBody>
      </p:sp>
      <p:sp>
        <p:nvSpPr>
          <p:cNvPr id="18" name="CuadroTexto 17">
            <a:extLst>
              <a:ext uri="{FF2B5EF4-FFF2-40B4-BE49-F238E27FC236}">
                <a16:creationId xmlns:a16="http://schemas.microsoft.com/office/drawing/2014/main" id="{85AB2450-BB9B-7848-ABB8-64796FFFDAD7}"/>
              </a:ext>
            </a:extLst>
          </p:cNvPr>
          <p:cNvSpPr txBox="1"/>
          <p:nvPr/>
        </p:nvSpPr>
        <p:spPr>
          <a:xfrm>
            <a:off x="4036114" y="1777834"/>
            <a:ext cx="4081980" cy="646331"/>
          </a:xfrm>
          <a:prstGeom prst="rect">
            <a:avLst/>
          </a:prstGeom>
          <a:noFill/>
        </p:spPr>
        <p:txBody>
          <a:bodyPr wrap="square" rtlCol="0">
            <a:spAutoFit/>
          </a:bodyPr>
          <a:lstStyle/>
          <a:p>
            <a:pPr algn="ctr" defTabSz="457200" hangingPunct="0">
              <a:buClrTx/>
              <a:buFontTx/>
              <a:buNone/>
            </a:pPr>
            <a:r>
              <a:rPr lang="ca-ES" sz="1800" b="1" dirty="0">
                <a:latin typeface="Helvetica"/>
                <a:sym typeface="Helvetica"/>
              </a:rPr>
              <a:t>Suplantació d'entitats públiques </a:t>
            </a:r>
          </a:p>
          <a:p>
            <a:pPr algn="ctr" defTabSz="457200" hangingPunct="0">
              <a:buClrTx/>
              <a:buFontTx/>
              <a:buNone/>
            </a:pPr>
            <a:r>
              <a:rPr lang="ca-ES" sz="1800" b="1" dirty="0">
                <a:latin typeface="Helvetica"/>
                <a:sym typeface="Helvetica"/>
              </a:rPr>
              <a:t>i/o privades</a:t>
            </a:r>
          </a:p>
        </p:txBody>
      </p:sp>
      <p:sp>
        <p:nvSpPr>
          <p:cNvPr id="19" name="CuadroTexto 18">
            <a:extLst>
              <a:ext uri="{FF2B5EF4-FFF2-40B4-BE49-F238E27FC236}">
                <a16:creationId xmlns:a16="http://schemas.microsoft.com/office/drawing/2014/main" id="{A0E45EE5-6FF4-4F45-B5DB-2E9312091249}"/>
              </a:ext>
            </a:extLst>
          </p:cNvPr>
          <p:cNvSpPr txBox="1"/>
          <p:nvPr/>
        </p:nvSpPr>
        <p:spPr>
          <a:xfrm>
            <a:off x="9134059" y="1785987"/>
            <a:ext cx="2492580" cy="1200329"/>
          </a:xfrm>
          <a:prstGeom prst="rect">
            <a:avLst/>
          </a:prstGeom>
          <a:noFill/>
        </p:spPr>
        <p:txBody>
          <a:bodyPr wrap="square" rtlCol="0">
            <a:spAutoFit/>
          </a:bodyPr>
          <a:lstStyle/>
          <a:p>
            <a:pPr algn="ctr" defTabSz="457200" hangingPunct="0">
              <a:buClrTx/>
              <a:buFontTx/>
              <a:buNone/>
            </a:pPr>
            <a:r>
              <a:rPr lang="ca-ES" sz="1800" b="1" dirty="0">
                <a:latin typeface="Helvetica"/>
                <a:sym typeface="Helvetica"/>
              </a:rPr>
              <a:t>Suplantació d'empreses de paqueteria i transports</a:t>
            </a:r>
          </a:p>
        </p:txBody>
      </p:sp>
      <p:pic>
        <p:nvPicPr>
          <p:cNvPr id="20" name="Imagen 19">
            <a:extLst>
              <a:ext uri="{FF2B5EF4-FFF2-40B4-BE49-F238E27FC236}">
                <a16:creationId xmlns:a16="http://schemas.microsoft.com/office/drawing/2014/main" id="{B4D70769-00CA-584C-B69C-6EAB6902F6A8}"/>
              </a:ext>
            </a:extLst>
          </p:cNvPr>
          <p:cNvPicPr>
            <a:picLocks noChangeAspect="1"/>
          </p:cNvPicPr>
          <p:nvPr/>
        </p:nvPicPr>
        <p:blipFill>
          <a:blip r:embed="rId6"/>
          <a:stretch>
            <a:fillRect/>
          </a:stretch>
        </p:blipFill>
        <p:spPr>
          <a:xfrm>
            <a:off x="4569450" y="2549496"/>
            <a:ext cx="3158732" cy="2031632"/>
          </a:xfrm>
          <a:prstGeom prst="rect">
            <a:avLst/>
          </a:prstGeom>
          <a:ln>
            <a:noFill/>
          </a:ln>
          <a:effectLst>
            <a:outerShdw blurRad="292100" dist="139700" dir="2700000" algn="tl" rotWithShape="0">
              <a:srgbClr val="333333">
                <a:alpha val="65000"/>
              </a:srgbClr>
            </a:outerShdw>
          </a:effectLst>
        </p:spPr>
      </p:pic>
      <p:pic>
        <p:nvPicPr>
          <p:cNvPr id="21" name="Imagen 20">
            <a:extLst>
              <a:ext uri="{FF2B5EF4-FFF2-40B4-BE49-F238E27FC236}">
                <a16:creationId xmlns:a16="http://schemas.microsoft.com/office/drawing/2014/main" id="{667C5887-7E55-DA48-B579-D92C91493CC4}"/>
              </a:ext>
            </a:extLst>
          </p:cNvPr>
          <p:cNvPicPr>
            <a:picLocks noChangeAspect="1"/>
          </p:cNvPicPr>
          <p:nvPr/>
        </p:nvPicPr>
        <p:blipFill>
          <a:blip r:embed="rId7"/>
          <a:stretch>
            <a:fillRect/>
          </a:stretch>
        </p:blipFill>
        <p:spPr>
          <a:xfrm>
            <a:off x="9054309" y="2997488"/>
            <a:ext cx="2614841" cy="1564835"/>
          </a:xfrm>
          <a:prstGeom prst="rect">
            <a:avLst/>
          </a:prstGeom>
          <a:ln>
            <a:noFill/>
          </a:ln>
          <a:effectLst>
            <a:outerShdw blurRad="292100" dist="139700" dir="2700000" algn="tl" rotWithShape="0">
              <a:srgbClr val="333333">
                <a:alpha val="65000"/>
              </a:srgbClr>
            </a:outerShdw>
          </a:effectLst>
        </p:spPr>
      </p:pic>
      <p:sp>
        <p:nvSpPr>
          <p:cNvPr id="22" name="Rectángulo: esquinas redondeadas 10">
            <a:extLst>
              <a:ext uri="{FF2B5EF4-FFF2-40B4-BE49-F238E27FC236}">
                <a16:creationId xmlns:a16="http://schemas.microsoft.com/office/drawing/2014/main" id="{7BCE97A2-6AE0-664D-A226-92C54FE21B70}"/>
              </a:ext>
            </a:extLst>
          </p:cNvPr>
          <p:cNvSpPr/>
          <p:nvPr/>
        </p:nvSpPr>
        <p:spPr>
          <a:xfrm>
            <a:off x="239350" y="1553223"/>
            <a:ext cx="3498429" cy="4756098"/>
          </a:xfrm>
          <a:prstGeom prst="roundRect">
            <a:avLst/>
          </a:prstGeom>
          <a:noFill/>
          <a:ln w="25400" cap="flat" cmpd="sng" algn="ctr">
            <a:solidFill>
              <a:srgbClr val="38C9ED"/>
            </a:solidFill>
            <a:prstDash val="solid"/>
          </a:ln>
          <a:effectLst/>
        </p:spPr>
        <p:txBody>
          <a:bodyPr rtlCol="0" anchor="ctr"/>
          <a:lstStyle/>
          <a:p>
            <a:pPr marL="0" marR="0" lvl="0" indent="0" algn="ctr" defTabSz="457200" eaLnBrk="1" fontAlgn="auto" latinLnBrk="0" hangingPunct="0">
              <a:lnSpc>
                <a:spcPct val="100000"/>
              </a:lnSpc>
              <a:spcBef>
                <a:spcPts val="0"/>
              </a:spcBef>
              <a:spcAft>
                <a:spcPts val="0"/>
              </a:spcAft>
              <a:buClrTx/>
              <a:buSzTx/>
              <a:buFontTx/>
              <a:buNone/>
              <a:tabLst/>
              <a:defRPr/>
            </a:pPr>
            <a:endParaRPr kumimoji="0" lang="ca-ES" sz="2400" b="0" i="0" u="none" strike="noStrike" kern="0" cap="none" spc="0" normalizeH="0" baseline="0" noProof="0" dirty="0">
              <a:ln>
                <a:noFill/>
              </a:ln>
              <a:solidFill>
                <a:srgbClr val="FFFFFF"/>
              </a:solidFill>
              <a:effectLst/>
              <a:uLnTx/>
              <a:uFillTx/>
              <a:latin typeface="Montserrat Regular"/>
              <a:sym typeface="Helvetica"/>
            </a:endParaRPr>
          </a:p>
        </p:txBody>
      </p:sp>
      <p:sp>
        <p:nvSpPr>
          <p:cNvPr id="23" name="Rectángulo: esquinas redondeadas 11">
            <a:extLst>
              <a:ext uri="{FF2B5EF4-FFF2-40B4-BE49-F238E27FC236}">
                <a16:creationId xmlns:a16="http://schemas.microsoft.com/office/drawing/2014/main" id="{E899719B-7FA9-A448-B1E2-EA59A3E0A655}"/>
              </a:ext>
            </a:extLst>
          </p:cNvPr>
          <p:cNvSpPr/>
          <p:nvPr/>
        </p:nvSpPr>
        <p:spPr>
          <a:xfrm>
            <a:off x="8750125" y="1533621"/>
            <a:ext cx="3106516" cy="4731265"/>
          </a:xfrm>
          <a:prstGeom prst="roundRect">
            <a:avLst/>
          </a:prstGeom>
          <a:noFill/>
          <a:ln w="25400" cap="flat" cmpd="sng" algn="ctr">
            <a:solidFill>
              <a:srgbClr val="38C9ED"/>
            </a:solidFill>
            <a:prstDash val="solid"/>
          </a:ln>
          <a:effectLst/>
        </p:spPr>
        <p:txBody>
          <a:bodyPr rtlCol="0" anchor="ctr"/>
          <a:lstStyle/>
          <a:p>
            <a:pPr marL="0" marR="0" lvl="0" indent="0" algn="ctr" defTabSz="457200" eaLnBrk="1" fontAlgn="auto" latinLnBrk="0" hangingPunct="0">
              <a:lnSpc>
                <a:spcPct val="100000"/>
              </a:lnSpc>
              <a:spcBef>
                <a:spcPts val="0"/>
              </a:spcBef>
              <a:spcAft>
                <a:spcPts val="0"/>
              </a:spcAft>
              <a:buClrTx/>
              <a:buSzTx/>
              <a:buFontTx/>
              <a:buNone/>
              <a:tabLst/>
              <a:defRPr/>
            </a:pPr>
            <a:endParaRPr kumimoji="0" lang="ca-ES" sz="2400" b="0" i="0" u="none" strike="noStrike" kern="0" cap="none" spc="0" normalizeH="0" baseline="0" noProof="0" dirty="0">
              <a:ln>
                <a:noFill/>
              </a:ln>
              <a:solidFill>
                <a:srgbClr val="FFFFFF"/>
              </a:solidFill>
              <a:effectLst/>
              <a:uLnTx/>
              <a:uFillTx/>
              <a:latin typeface="Montserrat Regular"/>
              <a:sym typeface="Helvetica"/>
            </a:endParaRPr>
          </a:p>
        </p:txBody>
      </p:sp>
      <p:sp>
        <p:nvSpPr>
          <p:cNvPr id="24" name="Rectángulo: esquinas redondeadas 12">
            <a:extLst>
              <a:ext uri="{FF2B5EF4-FFF2-40B4-BE49-F238E27FC236}">
                <a16:creationId xmlns:a16="http://schemas.microsoft.com/office/drawing/2014/main" id="{FEFF2C61-D65B-9D45-B548-25BF66C50CFE}"/>
              </a:ext>
            </a:extLst>
          </p:cNvPr>
          <p:cNvSpPr/>
          <p:nvPr/>
        </p:nvSpPr>
        <p:spPr>
          <a:xfrm>
            <a:off x="3988431" y="1508788"/>
            <a:ext cx="4433403" cy="4756098"/>
          </a:xfrm>
          <a:prstGeom prst="roundRect">
            <a:avLst/>
          </a:prstGeom>
          <a:noFill/>
          <a:ln w="25400" cap="flat" cmpd="sng" algn="ctr">
            <a:solidFill>
              <a:srgbClr val="38C9ED"/>
            </a:solidFill>
            <a:prstDash val="solid"/>
          </a:ln>
          <a:effectLst/>
        </p:spPr>
        <p:txBody>
          <a:bodyPr rtlCol="0" anchor="ctr"/>
          <a:lstStyle/>
          <a:p>
            <a:pPr marL="0" marR="0" lvl="0" indent="0" algn="ctr" defTabSz="457200" eaLnBrk="1" fontAlgn="auto" latinLnBrk="0" hangingPunct="0">
              <a:lnSpc>
                <a:spcPct val="100000"/>
              </a:lnSpc>
              <a:spcBef>
                <a:spcPts val="0"/>
              </a:spcBef>
              <a:spcAft>
                <a:spcPts val="0"/>
              </a:spcAft>
              <a:buClrTx/>
              <a:buSzTx/>
              <a:buFontTx/>
              <a:buNone/>
              <a:tabLst/>
              <a:defRPr/>
            </a:pPr>
            <a:endParaRPr kumimoji="0" lang="ca-ES" sz="2400" b="0" i="0" u="none" strike="noStrike" kern="0" cap="none" spc="0" normalizeH="0" baseline="0" noProof="0" dirty="0">
              <a:ln>
                <a:noFill/>
              </a:ln>
              <a:solidFill>
                <a:srgbClr val="FFFFFF"/>
              </a:solidFill>
              <a:effectLst/>
              <a:uLnTx/>
              <a:uFillTx/>
              <a:latin typeface="Montserrat Regular"/>
              <a:sym typeface="Helvetica"/>
            </a:endParaRPr>
          </a:p>
        </p:txBody>
      </p:sp>
      <p:pic>
        <p:nvPicPr>
          <p:cNvPr id="25" name="Imagen 24" descr="Interfaz de usuario gráfica, Texto, Aplicación, Chat o mensaje de texto&#10;&#10;El contenido generado por IA puede ser incorrecto.">
            <a:extLst>
              <a:ext uri="{FF2B5EF4-FFF2-40B4-BE49-F238E27FC236}">
                <a16:creationId xmlns:a16="http://schemas.microsoft.com/office/drawing/2014/main" id="{24BAF253-42B8-9E47-AD23-BD2A1E6478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69450" y="4731445"/>
            <a:ext cx="3134577" cy="1193833"/>
          </a:xfrm>
          <a:prstGeom prst="rect">
            <a:avLst/>
          </a:prstGeom>
          <a:ln>
            <a:noFill/>
          </a:ln>
          <a:effectLst>
            <a:outerShdw blurRad="292100" dist="139700" dir="2700000" algn="tl" rotWithShape="0">
              <a:srgbClr val="333333">
                <a:alpha val="65000"/>
              </a:srgbClr>
            </a:outerShdw>
          </a:effectLst>
        </p:spPr>
      </p:pic>
      <p:sp>
        <p:nvSpPr>
          <p:cNvPr id="26" name="TextBox 6">
            <a:extLst>
              <a:ext uri="{FF2B5EF4-FFF2-40B4-BE49-F238E27FC236}">
                <a16:creationId xmlns:a16="http://schemas.microsoft.com/office/drawing/2014/main" id="{FDC64A07-053E-0342-84B7-8F633D469811}"/>
              </a:ext>
            </a:extLst>
          </p:cNvPr>
          <p:cNvSpPr txBox="1">
            <a:spLocks noChangeAspect="1"/>
          </p:cNvSpPr>
          <p:nvPr/>
        </p:nvSpPr>
        <p:spPr>
          <a:xfrm>
            <a:off x="2735627" y="248828"/>
            <a:ext cx="6096000" cy="902876"/>
          </a:xfrm>
          <a:prstGeom prst="rect">
            <a:avLst/>
          </a:prstGeom>
        </p:spPr>
        <p:txBody>
          <a:bodyPr wrap="square" lIns="0" tIns="0" rIns="0" bIns="0" rtlCol="0" anchor="t">
            <a:spAutoFit/>
          </a:bodyPr>
          <a:lstStyle/>
          <a:p>
            <a:pPr algn="ctr" defTabSz="457200" hangingPunct="0">
              <a:buClrTx/>
              <a:buFontTx/>
              <a:buNone/>
            </a:pPr>
            <a:r>
              <a:rPr lang="ca-ES" sz="3200" b="1" i="1" dirty="0" err="1">
                <a:solidFill>
                  <a:srgbClr val="019EE2"/>
                </a:solidFill>
                <a:latin typeface="Poppins"/>
                <a:cs typeface="Poppins"/>
                <a:sym typeface="Helvetica"/>
              </a:rPr>
              <a:t>Smishing</a:t>
            </a:r>
            <a:endParaRPr lang="ca-ES" sz="3200" b="1" i="1" dirty="0">
              <a:solidFill>
                <a:srgbClr val="019EE2"/>
              </a:solidFill>
              <a:latin typeface="Poppins"/>
              <a:cs typeface="Poppins"/>
              <a:sym typeface="Helvetica"/>
            </a:endParaRPr>
          </a:p>
          <a:p>
            <a:pPr algn="ctr" defTabSz="457200" hangingPunct="0">
              <a:buClrTx/>
              <a:buFontTx/>
              <a:buNone/>
            </a:pPr>
            <a:r>
              <a:rPr lang="ca-ES" sz="2667" b="1" i="1" dirty="0">
                <a:solidFill>
                  <a:srgbClr val="019EE2"/>
                </a:solidFill>
                <a:latin typeface="Poppins"/>
                <a:cs typeface="Poppins"/>
                <a:sym typeface="Helvetica"/>
              </a:rPr>
              <a:t>Com detectar-lo</a:t>
            </a:r>
          </a:p>
        </p:txBody>
      </p:sp>
    </p:spTree>
    <p:extLst>
      <p:ext uri="{BB962C8B-B14F-4D97-AF65-F5344CB8AC3E}">
        <p14:creationId xmlns:p14="http://schemas.microsoft.com/office/powerpoint/2010/main" val="165369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20" name="Imagen 19">
            <a:extLst>
              <a:ext uri="{FF2B5EF4-FFF2-40B4-BE49-F238E27FC236}">
                <a16:creationId xmlns:a16="http://schemas.microsoft.com/office/drawing/2014/main" id="{2895C77E-2553-5541-828F-41F41FEF84FA}"/>
              </a:ext>
            </a:extLst>
          </p:cNvPr>
          <p:cNvPicPr>
            <a:picLocks noChangeAspect="1"/>
          </p:cNvPicPr>
          <p:nvPr/>
        </p:nvPicPr>
        <p:blipFill>
          <a:blip r:embed="rId3"/>
          <a:stretch>
            <a:fillRect/>
          </a:stretch>
        </p:blipFill>
        <p:spPr>
          <a:xfrm>
            <a:off x="9580685" y="3253605"/>
            <a:ext cx="2422203" cy="3338203"/>
          </a:xfrm>
          <a:prstGeom prst="rect">
            <a:avLst/>
          </a:prstGeom>
        </p:spPr>
      </p:pic>
      <p:sp>
        <p:nvSpPr>
          <p:cNvPr id="88" name="Google Shape;88;p3"/>
          <p:cNvSpPr txBox="1"/>
          <p:nvPr/>
        </p:nvSpPr>
        <p:spPr>
          <a:xfrm>
            <a:off x="1542948" y="2145579"/>
            <a:ext cx="4030536"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ca-ES" sz="1800" b="0" i="0" u="none" strike="noStrike" cap="none">
                <a:solidFill>
                  <a:schemeClr val="lt1"/>
                </a:solidFill>
                <a:latin typeface="Quattrocento Sans"/>
                <a:ea typeface="Quattrocento Sans"/>
                <a:cs typeface="Quattrocento Sans"/>
                <a:sym typeface="Quattrocento Sans"/>
              </a:rPr>
              <a:t>LA COMUNICACIÓ A LES ENTREVISTES DE SELECCIÓ</a:t>
            </a:r>
            <a:endParaRPr/>
          </a:p>
        </p:txBody>
      </p:sp>
      <p:cxnSp>
        <p:nvCxnSpPr>
          <p:cNvPr id="89" name="Google Shape;89;p3"/>
          <p:cNvCxnSpPr/>
          <p:nvPr/>
        </p:nvCxnSpPr>
        <p:spPr>
          <a:xfrm rot="10800000">
            <a:off x="1405904" y="2179229"/>
            <a:ext cx="0" cy="803955"/>
          </a:xfrm>
          <a:prstGeom prst="straightConnector1">
            <a:avLst/>
          </a:prstGeom>
          <a:noFill/>
          <a:ln w="19050" cap="rnd" cmpd="sng">
            <a:solidFill>
              <a:schemeClr val="lt1"/>
            </a:solidFill>
            <a:prstDash val="solid"/>
            <a:round/>
            <a:headEnd type="none" w="sm" len="sm"/>
            <a:tailEnd type="none" w="sm" len="sm"/>
          </a:ln>
        </p:spPr>
      </p:cxnSp>
      <p:sp>
        <p:nvSpPr>
          <p:cNvPr id="90" name="Google Shape;90;p3"/>
          <p:cNvSpPr/>
          <p:nvPr/>
        </p:nvSpPr>
        <p:spPr>
          <a:xfrm>
            <a:off x="1307908" y="2048042"/>
            <a:ext cx="316960" cy="316960"/>
          </a:xfrm>
          <a:prstGeom prst="ellipse">
            <a:avLst/>
          </a:prstGeom>
          <a:solidFill>
            <a:schemeClr val="l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grpSp>
        <p:nvGrpSpPr>
          <p:cNvPr id="98" name="Google Shape;98;p3"/>
          <p:cNvGrpSpPr/>
          <p:nvPr/>
        </p:nvGrpSpPr>
        <p:grpSpPr>
          <a:xfrm>
            <a:off x="746985" y="2142056"/>
            <a:ext cx="492128" cy="440265"/>
            <a:chOff x="5230652" y="3063932"/>
            <a:chExt cx="406717" cy="363855"/>
          </a:xfrm>
        </p:grpSpPr>
        <p:sp>
          <p:nvSpPr>
            <p:cNvPr id="99" name="Google Shape;99;p3"/>
            <p:cNvSpPr/>
            <p:nvPr/>
          </p:nvSpPr>
          <p:spPr>
            <a:xfrm>
              <a:off x="5230652" y="3142037"/>
              <a:ext cx="253365" cy="254317"/>
            </a:xfrm>
            <a:custGeom>
              <a:avLst/>
              <a:gdLst/>
              <a:ahLst/>
              <a:cxnLst/>
              <a:rect l="l" t="t" r="r" b="b"/>
              <a:pathLst>
                <a:path w="253365" h="254317" extrusionOk="0">
                  <a:moveTo>
                    <a:pt x="126683" y="0"/>
                  </a:moveTo>
                  <a:cubicBezTo>
                    <a:pt x="57150" y="0"/>
                    <a:pt x="0" y="46673"/>
                    <a:pt x="0" y="104775"/>
                  </a:cubicBezTo>
                  <a:cubicBezTo>
                    <a:pt x="0" y="147638"/>
                    <a:pt x="30480" y="183833"/>
                    <a:pt x="75248" y="200978"/>
                  </a:cubicBezTo>
                  <a:lnTo>
                    <a:pt x="75248" y="254318"/>
                  </a:lnTo>
                  <a:lnTo>
                    <a:pt x="120015" y="209550"/>
                  </a:lnTo>
                  <a:cubicBezTo>
                    <a:pt x="121920" y="209550"/>
                    <a:pt x="124778" y="209550"/>
                    <a:pt x="126683" y="209550"/>
                  </a:cubicBezTo>
                  <a:cubicBezTo>
                    <a:pt x="196215" y="209550"/>
                    <a:pt x="253365" y="162878"/>
                    <a:pt x="253365" y="104775"/>
                  </a:cubicBezTo>
                  <a:cubicBezTo>
                    <a:pt x="252413" y="46673"/>
                    <a:pt x="196215" y="0"/>
                    <a:pt x="126683" y="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0" name="Google Shape;100;p3"/>
            <p:cNvSpPr/>
            <p:nvPr/>
          </p:nvSpPr>
          <p:spPr>
            <a:xfrm>
              <a:off x="5423057" y="3179185"/>
              <a:ext cx="214312" cy="248602"/>
            </a:xfrm>
            <a:custGeom>
              <a:avLst/>
              <a:gdLst/>
              <a:ahLst/>
              <a:cxnLst/>
              <a:rect l="l" t="t" r="r" b="b"/>
              <a:pathLst>
                <a:path w="214312" h="248602" extrusionOk="0">
                  <a:moveTo>
                    <a:pt x="62865" y="1905"/>
                  </a:moveTo>
                  <a:cubicBezTo>
                    <a:pt x="70485" y="952"/>
                    <a:pt x="79057" y="0"/>
                    <a:pt x="87630" y="0"/>
                  </a:cubicBezTo>
                  <a:cubicBezTo>
                    <a:pt x="157163" y="0"/>
                    <a:pt x="214313" y="46672"/>
                    <a:pt x="214313" y="104775"/>
                  </a:cubicBezTo>
                  <a:cubicBezTo>
                    <a:pt x="214313" y="140970"/>
                    <a:pt x="192405" y="173355"/>
                    <a:pt x="158115" y="191453"/>
                  </a:cubicBezTo>
                  <a:lnTo>
                    <a:pt x="158115" y="248603"/>
                  </a:lnTo>
                  <a:lnTo>
                    <a:pt x="116205" y="206692"/>
                  </a:lnTo>
                  <a:cubicBezTo>
                    <a:pt x="106680" y="208598"/>
                    <a:pt x="97155" y="209550"/>
                    <a:pt x="87630" y="209550"/>
                  </a:cubicBezTo>
                  <a:cubicBezTo>
                    <a:pt x="53340" y="209550"/>
                    <a:pt x="22860" y="198120"/>
                    <a:pt x="0" y="180975"/>
                  </a:cubicBezTo>
                  <a:cubicBezTo>
                    <a:pt x="22860" y="199073"/>
                    <a:pt x="53340" y="209550"/>
                    <a:pt x="87630" y="209550"/>
                  </a:cubicBezTo>
                  <a:cubicBezTo>
                    <a:pt x="97155" y="209550"/>
                    <a:pt x="107632" y="208598"/>
                    <a:pt x="116205" y="206692"/>
                  </a:cubicBezTo>
                  <a:lnTo>
                    <a:pt x="158115" y="248603"/>
                  </a:lnTo>
                  <a:lnTo>
                    <a:pt x="158115" y="191453"/>
                  </a:lnTo>
                  <a:cubicBezTo>
                    <a:pt x="191452" y="172403"/>
                    <a:pt x="214313" y="140970"/>
                    <a:pt x="214313" y="104775"/>
                  </a:cubicBezTo>
                  <a:cubicBezTo>
                    <a:pt x="214313" y="46672"/>
                    <a:pt x="158115" y="0"/>
                    <a:pt x="87630" y="0"/>
                  </a:cubicBezTo>
                  <a:cubicBezTo>
                    <a:pt x="79057" y="0"/>
                    <a:pt x="70485" y="952"/>
                    <a:pt x="62865" y="1905"/>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1" name="Google Shape;101;p3"/>
            <p:cNvSpPr/>
            <p:nvPr/>
          </p:nvSpPr>
          <p:spPr>
            <a:xfrm>
              <a:off x="5384005" y="3199187"/>
              <a:ext cx="53340" cy="121920"/>
            </a:xfrm>
            <a:custGeom>
              <a:avLst/>
              <a:gdLst/>
              <a:ahLst/>
              <a:cxnLst/>
              <a:rect l="l" t="t" r="r" b="b"/>
              <a:pathLst>
                <a:path w="53340" h="121920" extrusionOk="0">
                  <a:moveTo>
                    <a:pt x="7620" y="121920"/>
                  </a:moveTo>
                  <a:cubicBezTo>
                    <a:pt x="2857" y="110490"/>
                    <a:pt x="0" y="98108"/>
                    <a:pt x="0" y="85725"/>
                  </a:cubicBezTo>
                  <a:cubicBezTo>
                    <a:pt x="0" y="50483"/>
                    <a:pt x="20955" y="19050"/>
                    <a:pt x="53340" y="0"/>
                  </a:cubicBezTo>
                  <a:cubicBezTo>
                    <a:pt x="20955" y="19050"/>
                    <a:pt x="0" y="50483"/>
                    <a:pt x="0" y="85725"/>
                  </a:cubicBezTo>
                  <a:cubicBezTo>
                    <a:pt x="0" y="98108"/>
                    <a:pt x="2857" y="110490"/>
                    <a:pt x="7620" y="12192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2" name="Google Shape;102;p3"/>
            <p:cNvSpPr/>
            <p:nvPr/>
          </p:nvSpPr>
          <p:spPr>
            <a:xfrm>
              <a:off x="5370669" y="3063932"/>
              <a:ext cx="239077" cy="122872"/>
            </a:xfrm>
            <a:custGeom>
              <a:avLst/>
              <a:gdLst/>
              <a:ahLst/>
              <a:cxnLst/>
              <a:rect l="l" t="t" r="r" b="b"/>
              <a:pathLst>
                <a:path w="239077" h="122872" extrusionOk="0">
                  <a:moveTo>
                    <a:pt x="237172" y="122873"/>
                  </a:moveTo>
                  <a:cubicBezTo>
                    <a:pt x="238125" y="117158"/>
                    <a:pt x="239078" y="110490"/>
                    <a:pt x="239078" y="104775"/>
                  </a:cubicBezTo>
                  <a:cubicBezTo>
                    <a:pt x="239078" y="46673"/>
                    <a:pt x="182880" y="0"/>
                    <a:pt x="112395" y="0"/>
                  </a:cubicBezTo>
                  <a:cubicBezTo>
                    <a:pt x="63818" y="0"/>
                    <a:pt x="20955" y="22860"/>
                    <a:pt x="0" y="57150"/>
                  </a:cubicBezTo>
                  <a:cubicBezTo>
                    <a:pt x="20955" y="22860"/>
                    <a:pt x="63818" y="0"/>
                    <a:pt x="112395" y="0"/>
                  </a:cubicBezTo>
                  <a:cubicBezTo>
                    <a:pt x="181928" y="0"/>
                    <a:pt x="239078" y="46673"/>
                    <a:pt x="239078" y="104775"/>
                  </a:cubicBezTo>
                  <a:cubicBezTo>
                    <a:pt x="239078" y="111443"/>
                    <a:pt x="238125" y="117158"/>
                    <a:pt x="237172" y="122873"/>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3" name="Google Shape;103;p3"/>
            <p:cNvSpPr/>
            <p:nvPr/>
          </p:nvSpPr>
          <p:spPr>
            <a:xfrm>
              <a:off x="5501162" y="3228714"/>
              <a:ext cx="86677" cy="73342"/>
            </a:xfrm>
            <a:custGeom>
              <a:avLst/>
              <a:gdLst/>
              <a:ahLst/>
              <a:cxnLst/>
              <a:rect l="l" t="t" r="r" b="b"/>
              <a:pathLst>
                <a:path w="86677" h="73342" extrusionOk="0">
                  <a:moveTo>
                    <a:pt x="86678" y="0"/>
                  </a:moveTo>
                  <a:cubicBezTo>
                    <a:pt x="82867" y="4763"/>
                    <a:pt x="78105" y="9525"/>
                    <a:pt x="72390" y="14288"/>
                  </a:cubicBezTo>
                  <a:lnTo>
                    <a:pt x="72390" y="73343"/>
                  </a:lnTo>
                  <a:lnTo>
                    <a:pt x="35242" y="36195"/>
                  </a:lnTo>
                  <a:cubicBezTo>
                    <a:pt x="24765" y="40005"/>
                    <a:pt x="12383" y="42863"/>
                    <a:pt x="0" y="44768"/>
                  </a:cubicBezTo>
                  <a:cubicBezTo>
                    <a:pt x="12383" y="42863"/>
                    <a:pt x="23813" y="40005"/>
                    <a:pt x="35242" y="36195"/>
                  </a:cubicBezTo>
                  <a:lnTo>
                    <a:pt x="72390" y="73343"/>
                  </a:lnTo>
                  <a:lnTo>
                    <a:pt x="72390" y="14288"/>
                  </a:lnTo>
                  <a:cubicBezTo>
                    <a:pt x="77153" y="9525"/>
                    <a:pt x="81915" y="4763"/>
                    <a:pt x="86678" y="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4" name="Google Shape;104;p3"/>
            <p:cNvSpPr/>
            <p:nvPr/>
          </p:nvSpPr>
          <p:spPr>
            <a:xfrm>
              <a:off x="5412580" y="3256337"/>
              <a:ext cx="44767" cy="15239"/>
            </a:xfrm>
            <a:custGeom>
              <a:avLst/>
              <a:gdLst/>
              <a:ahLst/>
              <a:cxnLst/>
              <a:rect l="l" t="t" r="r" b="b"/>
              <a:pathLst>
                <a:path w="44767" h="15239" extrusionOk="0">
                  <a:moveTo>
                    <a:pt x="44767" y="15240"/>
                  </a:moveTo>
                  <a:cubicBezTo>
                    <a:pt x="28575" y="12382"/>
                    <a:pt x="13335" y="6667"/>
                    <a:pt x="0" y="0"/>
                  </a:cubicBezTo>
                  <a:cubicBezTo>
                    <a:pt x="14288" y="7620"/>
                    <a:pt x="28575" y="12382"/>
                    <a:pt x="44767" y="1524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5" name="Google Shape;105;p3"/>
            <p:cNvSpPr/>
            <p:nvPr/>
          </p:nvSpPr>
          <p:spPr>
            <a:xfrm>
              <a:off x="5357335" y="3168707"/>
              <a:ext cx="20002" cy="57150"/>
            </a:xfrm>
            <a:custGeom>
              <a:avLst/>
              <a:gdLst/>
              <a:ahLst/>
              <a:cxnLst/>
              <a:rect l="l" t="t" r="r" b="b"/>
              <a:pathLst>
                <a:path w="20002" h="57150" extrusionOk="0">
                  <a:moveTo>
                    <a:pt x="20002" y="57150"/>
                  </a:moveTo>
                  <a:cubicBezTo>
                    <a:pt x="7620" y="40958"/>
                    <a:pt x="0" y="20955"/>
                    <a:pt x="0" y="0"/>
                  </a:cubicBezTo>
                  <a:cubicBezTo>
                    <a:pt x="0" y="20955"/>
                    <a:pt x="6667" y="40958"/>
                    <a:pt x="20002" y="5715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grpSp>
      <p:sp>
        <p:nvSpPr>
          <p:cNvPr id="120" name="Google Shape;120;p3"/>
          <p:cNvSpPr txBox="1"/>
          <p:nvPr/>
        </p:nvSpPr>
        <p:spPr>
          <a:xfrm>
            <a:off x="11595386" y="6601396"/>
            <a:ext cx="407502" cy="17087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ca-ES" sz="900">
                <a:solidFill>
                  <a:schemeClr val="lt1"/>
                </a:solidFill>
                <a:latin typeface="Quattrocento Sans"/>
                <a:ea typeface="Quattrocento Sans"/>
                <a:cs typeface="Quattrocento Sans"/>
                <a:sym typeface="Quattrocento Sans"/>
              </a:rPr>
              <a:t>p. </a:t>
            </a:r>
            <a:fld id="{00000000-1234-1234-1234-123412341234}" type="slidenum">
              <a:rPr lang="ca-ES" sz="900">
                <a:solidFill>
                  <a:schemeClr val="lt1"/>
                </a:solidFill>
                <a:latin typeface="Quattrocento Sans"/>
                <a:ea typeface="Quattrocento Sans"/>
                <a:cs typeface="Quattrocento Sans"/>
                <a:sym typeface="Quattrocento Sans"/>
              </a:rPr>
              <a:t>13</a:t>
            </a:fld>
            <a:endParaRPr sz="900">
              <a:solidFill>
                <a:schemeClr val="lt1"/>
              </a:solidFill>
              <a:latin typeface="Quattrocento Sans"/>
              <a:ea typeface="Quattrocento Sans"/>
              <a:cs typeface="Quattrocento Sans"/>
              <a:sym typeface="Quattrocento Sans"/>
            </a:endParaRPr>
          </a:p>
        </p:txBody>
      </p:sp>
      <p:sp>
        <p:nvSpPr>
          <p:cNvPr id="14" name="CuadroTexto 13">
            <a:extLst>
              <a:ext uri="{FF2B5EF4-FFF2-40B4-BE49-F238E27FC236}">
                <a16:creationId xmlns:a16="http://schemas.microsoft.com/office/drawing/2014/main" id="{EB7E2221-F6F3-E349-B2D1-5DF38B828CA9}"/>
              </a:ext>
            </a:extLst>
          </p:cNvPr>
          <p:cNvSpPr txBox="1"/>
          <p:nvPr/>
        </p:nvSpPr>
        <p:spPr>
          <a:xfrm>
            <a:off x="352392" y="73221"/>
            <a:ext cx="9807607" cy="3754874"/>
          </a:xfrm>
          <a:prstGeom prst="rect">
            <a:avLst/>
          </a:prstGeom>
          <a:noFill/>
        </p:spPr>
        <p:txBody>
          <a:bodyPr wrap="square" rtlCol="0">
            <a:spAutoFit/>
          </a:bodyPr>
          <a:lstStyle/>
          <a:p>
            <a:pPr defTabSz="765353">
              <a:buClrTx/>
              <a:buFontTx/>
              <a:buNone/>
            </a:pPr>
            <a:r>
              <a:rPr lang="ca-ES" sz="2800" b="1" kern="1200" dirty="0">
                <a:solidFill>
                  <a:prstClr val="black"/>
                </a:solidFill>
                <a:latin typeface="Calibri"/>
                <a:ea typeface="+mn-ea"/>
                <a:cs typeface="+mn-cs"/>
              </a:rPr>
              <a:t>Reps una trucada d’un tècnic de la teva companyia de telèfon per ajudar-te a configurar el teu dispositiu mòbil. Després de seguir les passes indicades te n’adones que és possible que es tracti d’un frau. Què hauries de fer?</a:t>
            </a:r>
          </a:p>
          <a:p>
            <a:pPr defTabSz="765353">
              <a:buClrTx/>
              <a:buFontTx/>
              <a:buNone/>
            </a:pPr>
            <a:endParaRPr lang="ca-ES" sz="1500" kern="1200" dirty="0">
              <a:solidFill>
                <a:prstClr val="black"/>
              </a:solidFill>
              <a:latin typeface="Calibri"/>
              <a:ea typeface="+mn-ea"/>
              <a:cs typeface="+mn-cs"/>
            </a:endParaRPr>
          </a:p>
          <a:p>
            <a:pPr defTabSz="765353">
              <a:buClrTx/>
              <a:buFontTx/>
              <a:buNone/>
            </a:pPr>
            <a:endParaRPr lang="ca-ES" sz="1500" kern="1200" dirty="0">
              <a:solidFill>
                <a:prstClr val="black"/>
              </a:solidFill>
              <a:latin typeface="Calibri"/>
              <a:ea typeface="+mn-ea"/>
              <a:cs typeface="+mn-cs"/>
            </a:endParaRPr>
          </a:p>
          <a:p>
            <a:pPr marL="342900" indent="-342900" defTabSz="765353">
              <a:buClrTx/>
              <a:buFont typeface="Courier New" panose="02070309020205020404" pitchFamily="49" charset="0"/>
              <a:buChar char="o"/>
            </a:pPr>
            <a:r>
              <a:rPr lang="ca-ES" sz="2400" kern="1200" dirty="0">
                <a:solidFill>
                  <a:prstClr val="black"/>
                </a:solidFill>
                <a:latin typeface="Calibri"/>
                <a:ea typeface="+mn-ea"/>
                <a:cs typeface="+mn-cs"/>
              </a:rPr>
              <a:t>Canviar les contrasenyes de tots els teus comptes.</a:t>
            </a:r>
          </a:p>
          <a:p>
            <a:pPr marL="342900" indent="-342900" defTabSz="765353">
              <a:buClrTx/>
              <a:buFont typeface="Courier New" panose="02070309020205020404" pitchFamily="49" charset="0"/>
              <a:buChar char="o"/>
            </a:pPr>
            <a:r>
              <a:rPr lang="ca-ES" sz="2400" kern="1200" dirty="0" err="1">
                <a:solidFill>
                  <a:prstClr val="black"/>
                </a:solidFill>
                <a:latin typeface="Calibri"/>
                <a:ea typeface="+mn-ea"/>
                <a:cs typeface="+mn-cs"/>
              </a:rPr>
              <a:t>Desinstal·lar</a:t>
            </a:r>
            <a:r>
              <a:rPr lang="ca-ES" sz="2400" kern="1200" dirty="0">
                <a:solidFill>
                  <a:prstClr val="black"/>
                </a:solidFill>
                <a:latin typeface="Calibri"/>
                <a:ea typeface="+mn-ea"/>
                <a:cs typeface="+mn-cs"/>
              </a:rPr>
              <a:t> les </a:t>
            </a:r>
            <a:r>
              <a:rPr lang="ca-ES" sz="2400" kern="1200" dirty="0" err="1">
                <a:solidFill>
                  <a:prstClr val="black"/>
                </a:solidFill>
                <a:latin typeface="Calibri"/>
                <a:ea typeface="+mn-ea"/>
                <a:cs typeface="+mn-cs"/>
              </a:rPr>
              <a:t>apps</a:t>
            </a:r>
            <a:r>
              <a:rPr lang="ca-ES" sz="2400" kern="1200" dirty="0">
                <a:solidFill>
                  <a:prstClr val="black"/>
                </a:solidFill>
                <a:latin typeface="Calibri"/>
                <a:ea typeface="+mn-ea"/>
                <a:cs typeface="+mn-cs"/>
              </a:rPr>
              <a:t> que hagis instal·lat en el teu equip.</a:t>
            </a:r>
          </a:p>
          <a:p>
            <a:pPr marL="342900" indent="-342900" defTabSz="765353">
              <a:buClrTx/>
              <a:buFont typeface="Courier New" panose="02070309020205020404" pitchFamily="49" charset="0"/>
              <a:buChar char="o"/>
            </a:pPr>
            <a:r>
              <a:rPr lang="ca-ES" sz="2400" kern="1200" dirty="0">
                <a:solidFill>
                  <a:prstClr val="black"/>
                </a:solidFill>
                <a:latin typeface="Calibri"/>
                <a:ea typeface="+mn-ea"/>
                <a:cs typeface="+mn-cs"/>
              </a:rPr>
              <a:t>Demanar ajut a un expert.</a:t>
            </a:r>
          </a:p>
          <a:p>
            <a:pPr marL="342900" indent="-342900" defTabSz="765353">
              <a:buClrTx/>
              <a:buFont typeface="Courier New" panose="02070309020205020404" pitchFamily="49" charset="0"/>
              <a:buChar char="o"/>
            </a:pPr>
            <a:r>
              <a:rPr lang="ca-ES" sz="2400" kern="1200" dirty="0">
                <a:solidFill>
                  <a:prstClr val="black"/>
                </a:solidFill>
                <a:latin typeface="Calibri"/>
                <a:ea typeface="+mn-ea"/>
                <a:cs typeface="+mn-cs"/>
              </a:rPr>
              <a:t>Totes les opcions són correctes.</a:t>
            </a:r>
          </a:p>
        </p:txBody>
      </p:sp>
      <p:sp>
        <p:nvSpPr>
          <p:cNvPr id="15" name="Rectángulo: esquinas redondeadas 2">
            <a:extLst>
              <a:ext uri="{FF2B5EF4-FFF2-40B4-BE49-F238E27FC236}">
                <a16:creationId xmlns:a16="http://schemas.microsoft.com/office/drawing/2014/main" id="{B80C1682-3B7F-4848-8C19-5AE0AEA82846}"/>
              </a:ext>
            </a:extLst>
          </p:cNvPr>
          <p:cNvSpPr/>
          <p:nvPr/>
        </p:nvSpPr>
        <p:spPr>
          <a:xfrm>
            <a:off x="900272" y="4065347"/>
            <a:ext cx="6545001" cy="2014593"/>
          </a:xfrm>
          <a:prstGeom prst="roundRect">
            <a:avLst/>
          </a:prstGeom>
          <a:solidFill>
            <a:srgbClr val="4F81BD">
              <a:lumMod val="60000"/>
              <a:lumOff val="40000"/>
            </a:srgbClr>
          </a:solidFill>
          <a:ln w="25400" cap="flat" cmpd="sng" algn="ctr">
            <a:solidFill>
              <a:srgbClr val="4F81BD">
                <a:shade val="15000"/>
              </a:srgbClr>
            </a:solidFill>
            <a:prstDash val="solid"/>
          </a:ln>
          <a:effectLst/>
        </p:spPr>
        <p:txBody>
          <a:bodyPr rtlCol="0" anchor="ctr"/>
          <a:lstStyle/>
          <a:p>
            <a:pPr marL="0" marR="0" lvl="0" indent="0" algn="just" defTabSz="765353" eaLnBrk="1" fontAlgn="auto" latinLnBrk="0" hangingPunct="1">
              <a:lnSpc>
                <a:spcPct val="100000"/>
              </a:lnSpc>
              <a:spcBef>
                <a:spcPts val="0"/>
              </a:spcBef>
              <a:spcAft>
                <a:spcPts val="0"/>
              </a:spcAft>
              <a:buClrTx/>
              <a:buSzTx/>
              <a:buFontTx/>
              <a:buNone/>
              <a:tabLst/>
              <a:defRPr/>
            </a:pPr>
            <a:r>
              <a:rPr kumimoji="0" lang="ca-ES" sz="1800" b="0" i="0" u="none" strike="noStrike" kern="1200" cap="none" spc="0" normalizeH="0" baseline="0" dirty="0">
                <a:ln>
                  <a:noFill/>
                </a:ln>
                <a:solidFill>
                  <a:srgbClr val="212529"/>
                </a:solidFill>
                <a:effectLst/>
                <a:uLnTx/>
                <a:uFillTx/>
                <a:latin typeface="open_sansregular"/>
                <a:ea typeface="+mn-ea"/>
                <a:cs typeface="+mn-cs"/>
              </a:rPr>
              <a:t>RECOMANACIONS:</a:t>
            </a:r>
          </a:p>
          <a:p>
            <a:pPr marL="285750" marR="0" lvl="0" indent="-285750" algn="just" defTabSz="765353" eaLnBrk="1" fontAlgn="auto" latinLnBrk="0" hangingPunct="1">
              <a:lnSpc>
                <a:spcPct val="100000"/>
              </a:lnSpc>
              <a:spcBef>
                <a:spcPts val="0"/>
              </a:spcBef>
              <a:spcAft>
                <a:spcPts val="0"/>
              </a:spcAft>
              <a:buClrTx/>
              <a:buSzTx/>
              <a:buFontTx/>
              <a:buChar char="-"/>
              <a:tabLst/>
              <a:defRPr/>
            </a:pPr>
            <a:r>
              <a:rPr kumimoji="0" lang="ca-ES" sz="1800" b="0" i="0" u="none" strike="noStrike" kern="1200" cap="none" spc="0" normalizeH="0" baseline="0" dirty="0">
                <a:ln>
                  <a:noFill/>
                </a:ln>
                <a:solidFill>
                  <a:srgbClr val="212529"/>
                </a:solidFill>
                <a:effectLst/>
                <a:uLnTx/>
                <a:uFillTx/>
                <a:latin typeface="open_sansregular"/>
                <a:ea typeface="+mn-ea"/>
                <a:cs typeface="+mn-cs"/>
              </a:rPr>
              <a:t>No atenguis</a:t>
            </a:r>
            <a:r>
              <a:rPr kumimoji="0" lang="ca-ES" sz="1800" b="0" i="0" u="none" strike="noStrike" kern="1200" cap="none" spc="0" normalizeH="0" dirty="0">
                <a:ln>
                  <a:noFill/>
                </a:ln>
                <a:solidFill>
                  <a:srgbClr val="212529"/>
                </a:solidFill>
                <a:effectLst/>
                <a:uLnTx/>
                <a:uFillTx/>
                <a:latin typeface="open_sansregular"/>
                <a:ea typeface="+mn-ea"/>
                <a:cs typeface="+mn-cs"/>
              </a:rPr>
              <a:t> trucades de serveis no sol·licitats.</a:t>
            </a:r>
            <a:endParaRPr kumimoji="0" lang="ca-ES" sz="1800" b="0" i="0" u="none" strike="noStrike" kern="1200" cap="none" spc="0" normalizeH="0" baseline="0" dirty="0">
              <a:ln>
                <a:noFill/>
              </a:ln>
              <a:solidFill>
                <a:srgbClr val="212529"/>
              </a:solidFill>
              <a:effectLst/>
              <a:uLnTx/>
              <a:uFillTx/>
              <a:latin typeface="open_sansregular"/>
              <a:ea typeface="+mn-ea"/>
              <a:cs typeface="+mn-cs"/>
            </a:endParaRPr>
          </a:p>
          <a:p>
            <a:pPr marL="285750" marR="0" lvl="0" indent="-285750" algn="just" defTabSz="765353" eaLnBrk="1" fontAlgn="auto" latinLnBrk="0" hangingPunct="1">
              <a:lnSpc>
                <a:spcPct val="100000"/>
              </a:lnSpc>
              <a:spcBef>
                <a:spcPts val="0"/>
              </a:spcBef>
              <a:spcAft>
                <a:spcPts val="0"/>
              </a:spcAft>
              <a:buClrTx/>
              <a:buSzTx/>
              <a:buFontTx/>
              <a:buChar char="-"/>
              <a:tabLst/>
              <a:defRPr/>
            </a:pPr>
            <a:r>
              <a:rPr kumimoji="0" lang="ca-ES" sz="1800" b="0" i="0" u="none" strike="noStrike" kern="1200" cap="none" spc="0" normalizeH="0" baseline="0" dirty="0">
                <a:ln>
                  <a:noFill/>
                </a:ln>
                <a:solidFill>
                  <a:srgbClr val="212529"/>
                </a:solidFill>
                <a:effectLst/>
                <a:uLnTx/>
                <a:uFillTx/>
                <a:latin typeface="open_sansregular"/>
                <a:ea typeface="+mn-ea"/>
                <a:cs typeface="+mn-cs"/>
              </a:rPr>
              <a:t>Desfer els canvis que t’han sol·licitat.</a:t>
            </a:r>
          </a:p>
          <a:p>
            <a:pPr marL="285750" lvl="0" indent="-285750" algn="just" defTabSz="765353">
              <a:buClrTx/>
              <a:buFontTx/>
              <a:buChar char="-"/>
              <a:defRPr/>
            </a:pPr>
            <a:r>
              <a:rPr kumimoji="0" lang="ca-ES" sz="1800" b="0" i="0" u="none" strike="noStrike" kern="1200" cap="none" spc="0" normalizeH="0" baseline="0" dirty="0" err="1">
                <a:ln>
                  <a:noFill/>
                </a:ln>
                <a:solidFill>
                  <a:srgbClr val="212529"/>
                </a:solidFill>
                <a:effectLst/>
                <a:uLnTx/>
                <a:uFillTx/>
                <a:latin typeface="open_sansregular"/>
                <a:ea typeface="+mn-ea"/>
                <a:cs typeface="+mn-cs"/>
              </a:rPr>
              <a:t>D</a:t>
            </a:r>
            <a:r>
              <a:rPr lang="ca-ES" sz="1800" kern="1200" dirty="0" err="1">
                <a:solidFill>
                  <a:srgbClr val="212529"/>
                </a:solidFill>
                <a:latin typeface="open_sansregular"/>
                <a:ea typeface="+mn-ea"/>
                <a:cs typeface="+mn-cs"/>
              </a:rPr>
              <a:t>esinstal·lar</a:t>
            </a:r>
            <a:r>
              <a:rPr lang="ca-ES" sz="1800" kern="1200" dirty="0">
                <a:solidFill>
                  <a:srgbClr val="212529"/>
                </a:solidFill>
                <a:latin typeface="open_sansregular"/>
                <a:ea typeface="+mn-ea"/>
                <a:cs typeface="+mn-cs"/>
              </a:rPr>
              <a:t> </a:t>
            </a:r>
            <a:r>
              <a:rPr kumimoji="0" lang="ca-ES" sz="1800" b="0" i="0" u="none" strike="noStrike" kern="1200" cap="none" spc="0" normalizeH="0" baseline="0" dirty="0" err="1">
                <a:ln>
                  <a:noFill/>
                </a:ln>
                <a:solidFill>
                  <a:srgbClr val="212529"/>
                </a:solidFill>
                <a:effectLst/>
                <a:uLnTx/>
                <a:uFillTx/>
                <a:latin typeface="open_sansregular"/>
                <a:ea typeface="+mn-ea"/>
                <a:cs typeface="+mn-cs"/>
              </a:rPr>
              <a:t>app’s</a:t>
            </a:r>
            <a:r>
              <a:rPr kumimoji="0" lang="ca-ES" sz="1800" b="0" i="0" u="none" strike="noStrike" kern="1200" cap="none" spc="0" normalizeH="0" baseline="0" dirty="0">
                <a:ln>
                  <a:noFill/>
                </a:ln>
                <a:solidFill>
                  <a:srgbClr val="212529"/>
                </a:solidFill>
                <a:effectLst/>
                <a:uLnTx/>
                <a:uFillTx/>
                <a:latin typeface="open_sansregular"/>
                <a:ea typeface="+mn-ea"/>
                <a:cs typeface="+mn-cs"/>
              </a:rPr>
              <a:t>.</a:t>
            </a:r>
          </a:p>
          <a:p>
            <a:pPr marL="285750" marR="0" lvl="0" indent="-285750" algn="just" defTabSz="765353" eaLnBrk="1" fontAlgn="auto" latinLnBrk="0" hangingPunct="1">
              <a:lnSpc>
                <a:spcPct val="100000"/>
              </a:lnSpc>
              <a:spcBef>
                <a:spcPts val="0"/>
              </a:spcBef>
              <a:spcAft>
                <a:spcPts val="0"/>
              </a:spcAft>
              <a:buClrTx/>
              <a:buSzTx/>
              <a:buFontTx/>
              <a:buChar char="-"/>
              <a:tabLst/>
              <a:defRPr/>
            </a:pPr>
            <a:r>
              <a:rPr kumimoji="0" lang="ca-ES" sz="1800" b="0" i="0" u="none" strike="noStrike" kern="1200" cap="none" spc="0" normalizeH="0" baseline="0" dirty="0">
                <a:ln>
                  <a:noFill/>
                </a:ln>
                <a:solidFill>
                  <a:srgbClr val="212529"/>
                </a:solidFill>
                <a:effectLst/>
                <a:uLnTx/>
                <a:uFillTx/>
                <a:latin typeface="open_sansregular"/>
                <a:ea typeface="+mn-ea"/>
                <a:cs typeface="+mn-cs"/>
              </a:rPr>
              <a:t>Canviar les contrasenyes.</a:t>
            </a:r>
          </a:p>
          <a:p>
            <a:pPr marL="285750" marR="0" lvl="0" indent="-285750" algn="just" defTabSz="765353" eaLnBrk="1" fontAlgn="auto" latinLnBrk="0" hangingPunct="1">
              <a:lnSpc>
                <a:spcPct val="100000"/>
              </a:lnSpc>
              <a:spcBef>
                <a:spcPts val="0"/>
              </a:spcBef>
              <a:spcAft>
                <a:spcPts val="0"/>
              </a:spcAft>
              <a:buClrTx/>
              <a:buSzTx/>
              <a:buFontTx/>
              <a:buChar char="-"/>
              <a:tabLst/>
              <a:defRPr/>
            </a:pPr>
            <a:r>
              <a:rPr kumimoji="0" lang="ca-ES" sz="1800" b="0" i="0" u="none" strike="noStrike" kern="1200" cap="none" spc="0" normalizeH="0" baseline="0" dirty="0">
                <a:ln>
                  <a:noFill/>
                </a:ln>
                <a:solidFill>
                  <a:srgbClr val="212529"/>
                </a:solidFill>
                <a:effectLst/>
                <a:uLnTx/>
                <a:uFillTx/>
                <a:latin typeface="open_sansregular"/>
                <a:ea typeface="+mn-ea"/>
                <a:cs typeface="+mn-cs"/>
              </a:rPr>
              <a:t>Realitza un examen amb el teu antivirus.</a:t>
            </a:r>
          </a:p>
          <a:p>
            <a:pPr marL="285750" marR="0" lvl="0" indent="-285750" algn="just" defTabSz="765353" eaLnBrk="1" fontAlgn="auto" latinLnBrk="0" hangingPunct="1">
              <a:lnSpc>
                <a:spcPct val="100000"/>
              </a:lnSpc>
              <a:spcBef>
                <a:spcPts val="0"/>
              </a:spcBef>
              <a:spcAft>
                <a:spcPts val="0"/>
              </a:spcAft>
              <a:buClrTx/>
              <a:buSzTx/>
              <a:buFontTx/>
              <a:buChar char="-"/>
              <a:tabLst/>
              <a:defRPr/>
            </a:pPr>
            <a:r>
              <a:rPr kumimoji="0" lang="ca-ES" sz="1800" b="0" i="0" u="none" strike="noStrike" kern="1200" cap="none" spc="0" normalizeH="0" baseline="0" dirty="0">
                <a:ln>
                  <a:noFill/>
                </a:ln>
                <a:solidFill>
                  <a:srgbClr val="212529"/>
                </a:solidFill>
                <a:effectLst/>
                <a:uLnTx/>
                <a:uFillTx/>
                <a:latin typeface="open_sansregular"/>
                <a:ea typeface="+mn-ea"/>
                <a:cs typeface="+mn-cs"/>
              </a:rPr>
              <a:t> Si necessites ajuda, </a:t>
            </a:r>
            <a:r>
              <a:rPr lang="ca-ES" sz="1800" kern="1200" dirty="0">
                <a:solidFill>
                  <a:srgbClr val="212529"/>
                </a:solidFill>
                <a:latin typeface="open_sansregular"/>
                <a:ea typeface="+mn-ea"/>
                <a:cs typeface="+mn-cs"/>
              </a:rPr>
              <a:t>truca </a:t>
            </a:r>
            <a:r>
              <a:rPr kumimoji="0" lang="ca-ES" sz="1800" b="0" i="0" u="none" strike="noStrike" kern="1200" cap="none" spc="0" normalizeH="0" baseline="0" dirty="0">
                <a:ln>
                  <a:noFill/>
                </a:ln>
                <a:solidFill>
                  <a:srgbClr val="212529"/>
                </a:solidFill>
                <a:effectLst/>
                <a:uLnTx/>
                <a:uFillTx/>
                <a:latin typeface="open_sansregular"/>
                <a:ea typeface="+mn-ea"/>
                <a:cs typeface="+mn-cs"/>
              </a:rPr>
              <a:t>al 017</a:t>
            </a:r>
            <a:endParaRPr kumimoji="0" lang="ca-ES" sz="1800" b="0" i="0" u="none" strike="noStrike" kern="1200" cap="none" spc="0" normalizeH="0" baseline="0" dirty="0">
              <a:ln>
                <a:noFill/>
              </a:ln>
              <a:solidFill>
                <a:prstClr val="white"/>
              </a:solidFill>
              <a:effectLst/>
              <a:uLnTx/>
              <a:uFillTx/>
              <a:latin typeface="Calibri"/>
              <a:ea typeface="+mn-ea"/>
              <a:cs typeface="+mn-cs"/>
            </a:endParaRPr>
          </a:p>
        </p:txBody>
      </p:sp>
      <p:pic>
        <p:nvPicPr>
          <p:cNvPr id="16" name="Imagen 15">
            <a:extLst>
              <a:ext uri="{FF2B5EF4-FFF2-40B4-BE49-F238E27FC236}">
                <a16:creationId xmlns:a16="http://schemas.microsoft.com/office/drawing/2014/main" id="{A3F89F44-AF45-4C44-B627-2495DF1CC166}"/>
              </a:ext>
            </a:extLst>
          </p:cNvPr>
          <p:cNvPicPr>
            <a:picLocks noChangeAspect="1"/>
          </p:cNvPicPr>
          <p:nvPr/>
        </p:nvPicPr>
        <p:blipFill>
          <a:blip r:embed="rId4"/>
          <a:stretch>
            <a:fillRect/>
          </a:stretch>
        </p:blipFill>
        <p:spPr>
          <a:xfrm>
            <a:off x="8956898" y="3212132"/>
            <a:ext cx="3121540" cy="3379675"/>
          </a:xfrm>
          <a:prstGeom prst="rect">
            <a:avLst/>
          </a:prstGeom>
        </p:spPr>
      </p:pic>
      <p:sp>
        <p:nvSpPr>
          <p:cNvPr id="17" name="Rectángulo: esquinas redondeadas 4">
            <a:extLst>
              <a:ext uri="{FF2B5EF4-FFF2-40B4-BE49-F238E27FC236}">
                <a16:creationId xmlns:a16="http://schemas.microsoft.com/office/drawing/2014/main" id="{D5576A02-58BE-3047-B6BE-45B9373790D5}"/>
              </a:ext>
            </a:extLst>
          </p:cNvPr>
          <p:cNvSpPr/>
          <p:nvPr/>
        </p:nvSpPr>
        <p:spPr>
          <a:xfrm>
            <a:off x="316595" y="3425540"/>
            <a:ext cx="5767435" cy="351746"/>
          </a:xfrm>
          <a:prstGeom prst="roundRect">
            <a:avLst/>
          </a:prstGeom>
          <a:noFill/>
          <a:ln w="38100" cap="flat" cmpd="sng" algn="ctr">
            <a:solidFill>
              <a:srgbClr val="00B050"/>
            </a:solidFill>
            <a:prstDash val="solid"/>
          </a:ln>
          <a:effectLst/>
        </p:spPr>
        <p:txBody>
          <a:bodyPr rtlCol="0" anchor="ctr"/>
          <a:lstStyle/>
          <a:p>
            <a:pPr marL="0" marR="0" lvl="0" indent="0" algn="ctr" defTabSz="765353" eaLnBrk="1" fontAlgn="auto" latinLnBrk="0" hangingPunct="1">
              <a:lnSpc>
                <a:spcPct val="100000"/>
              </a:lnSpc>
              <a:spcBef>
                <a:spcPts val="0"/>
              </a:spcBef>
              <a:spcAft>
                <a:spcPts val="0"/>
              </a:spcAft>
              <a:buClrTx/>
              <a:buSzTx/>
              <a:buFontTx/>
              <a:buNone/>
              <a:tabLst/>
              <a:defRPr/>
            </a:pPr>
            <a:endParaRPr kumimoji="0" lang="es-ES" sz="15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Imagen 17">
            <a:hlinkClick r:id="rId5"/>
            <a:extLst>
              <a:ext uri="{FF2B5EF4-FFF2-40B4-BE49-F238E27FC236}">
                <a16:creationId xmlns:a16="http://schemas.microsoft.com/office/drawing/2014/main" id="{21BDAF4F-9862-ED45-89B6-E1FD8ACB5109}"/>
              </a:ext>
            </a:extLst>
          </p:cNvPr>
          <p:cNvPicPr>
            <a:picLocks noChangeAspect="1"/>
          </p:cNvPicPr>
          <p:nvPr/>
        </p:nvPicPr>
        <p:blipFill>
          <a:blip r:embed="rId6"/>
          <a:stretch>
            <a:fillRect/>
          </a:stretch>
        </p:blipFill>
        <p:spPr>
          <a:xfrm>
            <a:off x="6189061" y="5314331"/>
            <a:ext cx="1008564" cy="976127"/>
          </a:xfrm>
          <a:prstGeom prst="rect">
            <a:avLst/>
          </a:prstGeom>
        </p:spPr>
      </p:pic>
      <p:pic>
        <p:nvPicPr>
          <p:cNvPr id="19" name="Gráfico 18" descr="Altavoz de teléfono con relleno sólido">
            <a:extLst>
              <a:ext uri="{FF2B5EF4-FFF2-40B4-BE49-F238E27FC236}">
                <a16:creationId xmlns:a16="http://schemas.microsoft.com/office/drawing/2014/main" id="{8DB33D4D-005B-D642-8708-0C5D581D3B8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46800" y="3557759"/>
            <a:ext cx="2210286" cy="2210286"/>
          </a:xfrm>
          <a:prstGeom prst="rect">
            <a:avLst/>
          </a:prstGeom>
        </p:spPr>
      </p:pic>
    </p:spTree>
    <p:extLst>
      <p:ext uri="{BB962C8B-B14F-4D97-AF65-F5344CB8AC3E}">
        <p14:creationId xmlns:p14="http://schemas.microsoft.com/office/powerpoint/2010/main" val="649447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8" name="Google Shape;88;p3"/>
          <p:cNvSpPr txBox="1"/>
          <p:nvPr/>
        </p:nvSpPr>
        <p:spPr>
          <a:xfrm>
            <a:off x="1542948" y="2145579"/>
            <a:ext cx="4030536"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ca-ES" sz="1800" b="0" i="0" u="none" strike="noStrike" cap="none">
                <a:solidFill>
                  <a:schemeClr val="lt1"/>
                </a:solidFill>
                <a:latin typeface="Quattrocento Sans"/>
                <a:ea typeface="Quattrocento Sans"/>
                <a:cs typeface="Quattrocento Sans"/>
                <a:sym typeface="Quattrocento Sans"/>
              </a:rPr>
              <a:t>LA COMUNICACIÓ A LES ENTREVISTES DE SELECCIÓ</a:t>
            </a:r>
            <a:endParaRPr/>
          </a:p>
        </p:txBody>
      </p:sp>
      <p:cxnSp>
        <p:nvCxnSpPr>
          <p:cNvPr id="89" name="Google Shape;89;p3"/>
          <p:cNvCxnSpPr/>
          <p:nvPr/>
        </p:nvCxnSpPr>
        <p:spPr>
          <a:xfrm rot="10800000">
            <a:off x="1405904" y="2179229"/>
            <a:ext cx="0" cy="803955"/>
          </a:xfrm>
          <a:prstGeom prst="straightConnector1">
            <a:avLst/>
          </a:prstGeom>
          <a:noFill/>
          <a:ln w="19050" cap="rnd" cmpd="sng">
            <a:solidFill>
              <a:schemeClr val="lt1"/>
            </a:solidFill>
            <a:prstDash val="solid"/>
            <a:round/>
            <a:headEnd type="none" w="sm" len="sm"/>
            <a:tailEnd type="none" w="sm" len="sm"/>
          </a:ln>
        </p:spPr>
      </p:cxnSp>
      <p:sp>
        <p:nvSpPr>
          <p:cNvPr id="90" name="Google Shape;90;p3"/>
          <p:cNvSpPr/>
          <p:nvPr/>
        </p:nvSpPr>
        <p:spPr>
          <a:xfrm>
            <a:off x="1307908" y="2048042"/>
            <a:ext cx="316960" cy="316960"/>
          </a:xfrm>
          <a:prstGeom prst="ellipse">
            <a:avLst/>
          </a:prstGeom>
          <a:solidFill>
            <a:schemeClr val="l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grpSp>
        <p:nvGrpSpPr>
          <p:cNvPr id="98" name="Google Shape;98;p3"/>
          <p:cNvGrpSpPr/>
          <p:nvPr/>
        </p:nvGrpSpPr>
        <p:grpSpPr>
          <a:xfrm>
            <a:off x="746985" y="2142056"/>
            <a:ext cx="492128" cy="440265"/>
            <a:chOff x="5230652" y="3063932"/>
            <a:chExt cx="406717" cy="363855"/>
          </a:xfrm>
        </p:grpSpPr>
        <p:sp>
          <p:nvSpPr>
            <p:cNvPr id="99" name="Google Shape;99;p3"/>
            <p:cNvSpPr/>
            <p:nvPr/>
          </p:nvSpPr>
          <p:spPr>
            <a:xfrm>
              <a:off x="5230652" y="3142037"/>
              <a:ext cx="253365" cy="254317"/>
            </a:xfrm>
            <a:custGeom>
              <a:avLst/>
              <a:gdLst/>
              <a:ahLst/>
              <a:cxnLst/>
              <a:rect l="l" t="t" r="r" b="b"/>
              <a:pathLst>
                <a:path w="253365" h="254317" extrusionOk="0">
                  <a:moveTo>
                    <a:pt x="126683" y="0"/>
                  </a:moveTo>
                  <a:cubicBezTo>
                    <a:pt x="57150" y="0"/>
                    <a:pt x="0" y="46673"/>
                    <a:pt x="0" y="104775"/>
                  </a:cubicBezTo>
                  <a:cubicBezTo>
                    <a:pt x="0" y="147638"/>
                    <a:pt x="30480" y="183833"/>
                    <a:pt x="75248" y="200978"/>
                  </a:cubicBezTo>
                  <a:lnTo>
                    <a:pt x="75248" y="254318"/>
                  </a:lnTo>
                  <a:lnTo>
                    <a:pt x="120015" y="209550"/>
                  </a:lnTo>
                  <a:cubicBezTo>
                    <a:pt x="121920" y="209550"/>
                    <a:pt x="124778" y="209550"/>
                    <a:pt x="126683" y="209550"/>
                  </a:cubicBezTo>
                  <a:cubicBezTo>
                    <a:pt x="196215" y="209550"/>
                    <a:pt x="253365" y="162878"/>
                    <a:pt x="253365" y="104775"/>
                  </a:cubicBezTo>
                  <a:cubicBezTo>
                    <a:pt x="252413" y="46673"/>
                    <a:pt x="196215" y="0"/>
                    <a:pt x="126683" y="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0" name="Google Shape;100;p3"/>
            <p:cNvSpPr/>
            <p:nvPr/>
          </p:nvSpPr>
          <p:spPr>
            <a:xfrm>
              <a:off x="5423057" y="3179185"/>
              <a:ext cx="214312" cy="248602"/>
            </a:xfrm>
            <a:custGeom>
              <a:avLst/>
              <a:gdLst/>
              <a:ahLst/>
              <a:cxnLst/>
              <a:rect l="l" t="t" r="r" b="b"/>
              <a:pathLst>
                <a:path w="214312" h="248602" extrusionOk="0">
                  <a:moveTo>
                    <a:pt x="62865" y="1905"/>
                  </a:moveTo>
                  <a:cubicBezTo>
                    <a:pt x="70485" y="952"/>
                    <a:pt x="79057" y="0"/>
                    <a:pt x="87630" y="0"/>
                  </a:cubicBezTo>
                  <a:cubicBezTo>
                    <a:pt x="157163" y="0"/>
                    <a:pt x="214313" y="46672"/>
                    <a:pt x="214313" y="104775"/>
                  </a:cubicBezTo>
                  <a:cubicBezTo>
                    <a:pt x="214313" y="140970"/>
                    <a:pt x="192405" y="173355"/>
                    <a:pt x="158115" y="191453"/>
                  </a:cubicBezTo>
                  <a:lnTo>
                    <a:pt x="158115" y="248603"/>
                  </a:lnTo>
                  <a:lnTo>
                    <a:pt x="116205" y="206692"/>
                  </a:lnTo>
                  <a:cubicBezTo>
                    <a:pt x="106680" y="208598"/>
                    <a:pt x="97155" y="209550"/>
                    <a:pt x="87630" y="209550"/>
                  </a:cubicBezTo>
                  <a:cubicBezTo>
                    <a:pt x="53340" y="209550"/>
                    <a:pt x="22860" y="198120"/>
                    <a:pt x="0" y="180975"/>
                  </a:cubicBezTo>
                  <a:cubicBezTo>
                    <a:pt x="22860" y="199073"/>
                    <a:pt x="53340" y="209550"/>
                    <a:pt x="87630" y="209550"/>
                  </a:cubicBezTo>
                  <a:cubicBezTo>
                    <a:pt x="97155" y="209550"/>
                    <a:pt x="107632" y="208598"/>
                    <a:pt x="116205" y="206692"/>
                  </a:cubicBezTo>
                  <a:lnTo>
                    <a:pt x="158115" y="248603"/>
                  </a:lnTo>
                  <a:lnTo>
                    <a:pt x="158115" y="191453"/>
                  </a:lnTo>
                  <a:cubicBezTo>
                    <a:pt x="191452" y="172403"/>
                    <a:pt x="214313" y="140970"/>
                    <a:pt x="214313" y="104775"/>
                  </a:cubicBezTo>
                  <a:cubicBezTo>
                    <a:pt x="214313" y="46672"/>
                    <a:pt x="158115" y="0"/>
                    <a:pt x="87630" y="0"/>
                  </a:cubicBezTo>
                  <a:cubicBezTo>
                    <a:pt x="79057" y="0"/>
                    <a:pt x="70485" y="952"/>
                    <a:pt x="62865" y="1905"/>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1" name="Google Shape;101;p3"/>
            <p:cNvSpPr/>
            <p:nvPr/>
          </p:nvSpPr>
          <p:spPr>
            <a:xfrm>
              <a:off x="5384005" y="3199187"/>
              <a:ext cx="53340" cy="121920"/>
            </a:xfrm>
            <a:custGeom>
              <a:avLst/>
              <a:gdLst/>
              <a:ahLst/>
              <a:cxnLst/>
              <a:rect l="l" t="t" r="r" b="b"/>
              <a:pathLst>
                <a:path w="53340" h="121920" extrusionOk="0">
                  <a:moveTo>
                    <a:pt x="7620" y="121920"/>
                  </a:moveTo>
                  <a:cubicBezTo>
                    <a:pt x="2857" y="110490"/>
                    <a:pt x="0" y="98108"/>
                    <a:pt x="0" y="85725"/>
                  </a:cubicBezTo>
                  <a:cubicBezTo>
                    <a:pt x="0" y="50483"/>
                    <a:pt x="20955" y="19050"/>
                    <a:pt x="53340" y="0"/>
                  </a:cubicBezTo>
                  <a:cubicBezTo>
                    <a:pt x="20955" y="19050"/>
                    <a:pt x="0" y="50483"/>
                    <a:pt x="0" y="85725"/>
                  </a:cubicBezTo>
                  <a:cubicBezTo>
                    <a:pt x="0" y="98108"/>
                    <a:pt x="2857" y="110490"/>
                    <a:pt x="7620" y="12192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2" name="Google Shape;102;p3"/>
            <p:cNvSpPr/>
            <p:nvPr/>
          </p:nvSpPr>
          <p:spPr>
            <a:xfrm>
              <a:off x="5370669" y="3063932"/>
              <a:ext cx="239077" cy="122872"/>
            </a:xfrm>
            <a:custGeom>
              <a:avLst/>
              <a:gdLst/>
              <a:ahLst/>
              <a:cxnLst/>
              <a:rect l="l" t="t" r="r" b="b"/>
              <a:pathLst>
                <a:path w="239077" h="122872" extrusionOk="0">
                  <a:moveTo>
                    <a:pt x="237172" y="122873"/>
                  </a:moveTo>
                  <a:cubicBezTo>
                    <a:pt x="238125" y="117158"/>
                    <a:pt x="239078" y="110490"/>
                    <a:pt x="239078" y="104775"/>
                  </a:cubicBezTo>
                  <a:cubicBezTo>
                    <a:pt x="239078" y="46673"/>
                    <a:pt x="182880" y="0"/>
                    <a:pt x="112395" y="0"/>
                  </a:cubicBezTo>
                  <a:cubicBezTo>
                    <a:pt x="63818" y="0"/>
                    <a:pt x="20955" y="22860"/>
                    <a:pt x="0" y="57150"/>
                  </a:cubicBezTo>
                  <a:cubicBezTo>
                    <a:pt x="20955" y="22860"/>
                    <a:pt x="63818" y="0"/>
                    <a:pt x="112395" y="0"/>
                  </a:cubicBezTo>
                  <a:cubicBezTo>
                    <a:pt x="181928" y="0"/>
                    <a:pt x="239078" y="46673"/>
                    <a:pt x="239078" y="104775"/>
                  </a:cubicBezTo>
                  <a:cubicBezTo>
                    <a:pt x="239078" y="111443"/>
                    <a:pt x="238125" y="117158"/>
                    <a:pt x="237172" y="122873"/>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3" name="Google Shape;103;p3"/>
            <p:cNvSpPr/>
            <p:nvPr/>
          </p:nvSpPr>
          <p:spPr>
            <a:xfrm>
              <a:off x="5501162" y="3228714"/>
              <a:ext cx="86677" cy="73342"/>
            </a:xfrm>
            <a:custGeom>
              <a:avLst/>
              <a:gdLst/>
              <a:ahLst/>
              <a:cxnLst/>
              <a:rect l="l" t="t" r="r" b="b"/>
              <a:pathLst>
                <a:path w="86677" h="73342" extrusionOk="0">
                  <a:moveTo>
                    <a:pt x="86678" y="0"/>
                  </a:moveTo>
                  <a:cubicBezTo>
                    <a:pt x="82867" y="4763"/>
                    <a:pt x="78105" y="9525"/>
                    <a:pt x="72390" y="14288"/>
                  </a:cubicBezTo>
                  <a:lnTo>
                    <a:pt x="72390" y="73343"/>
                  </a:lnTo>
                  <a:lnTo>
                    <a:pt x="35242" y="36195"/>
                  </a:lnTo>
                  <a:cubicBezTo>
                    <a:pt x="24765" y="40005"/>
                    <a:pt x="12383" y="42863"/>
                    <a:pt x="0" y="44768"/>
                  </a:cubicBezTo>
                  <a:cubicBezTo>
                    <a:pt x="12383" y="42863"/>
                    <a:pt x="23813" y="40005"/>
                    <a:pt x="35242" y="36195"/>
                  </a:cubicBezTo>
                  <a:lnTo>
                    <a:pt x="72390" y="73343"/>
                  </a:lnTo>
                  <a:lnTo>
                    <a:pt x="72390" y="14288"/>
                  </a:lnTo>
                  <a:cubicBezTo>
                    <a:pt x="77153" y="9525"/>
                    <a:pt x="81915" y="4763"/>
                    <a:pt x="86678" y="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4" name="Google Shape;104;p3"/>
            <p:cNvSpPr/>
            <p:nvPr/>
          </p:nvSpPr>
          <p:spPr>
            <a:xfrm>
              <a:off x="5412580" y="3256337"/>
              <a:ext cx="44767" cy="15239"/>
            </a:xfrm>
            <a:custGeom>
              <a:avLst/>
              <a:gdLst/>
              <a:ahLst/>
              <a:cxnLst/>
              <a:rect l="l" t="t" r="r" b="b"/>
              <a:pathLst>
                <a:path w="44767" h="15239" extrusionOk="0">
                  <a:moveTo>
                    <a:pt x="44767" y="15240"/>
                  </a:moveTo>
                  <a:cubicBezTo>
                    <a:pt x="28575" y="12382"/>
                    <a:pt x="13335" y="6667"/>
                    <a:pt x="0" y="0"/>
                  </a:cubicBezTo>
                  <a:cubicBezTo>
                    <a:pt x="14288" y="7620"/>
                    <a:pt x="28575" y="12382"/>
                    <a:pt x="44767" y="1524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5" name="Google Shape;105;p3"/>
            <p:cNvSpPr/>
            <p:nvPr/>
          </p:nvSpPr>
          <p:spPr>
            <a:xfrm>
              <a:off x="5357335" y="3168707"/>
              <a:ext cx="20002" cy="57150"/>
            </a:xfrm>
            <a:custGeom>
              <a:avLst/>
              <a:gdLst/>
              <a:ahLst/>
              <a:cxnLst/>
              <a:rect l="l" t="t" r="r" b="b"/>
              <a:pathLst>
                <a:path w="20002" h="57150" extrusionOk="0">
                  <a:moveTo>
                    <a:pt x="20002" y="57150"/>
                  </a:moveTo>
                  <a:cubicBezTo>
                    <a:pt x="7620" y="40958"/>
                    <a:pt x="0" y="20955"/>
                    <a:pt x="0" y="0"/>
                  </a:cubicBezTo>
                  <a:cubicBezTo>
                    <a:pt x="0" y="20955"/>
                    <a:pt x="6667" y="40958"/>
                    <a:pt x="20002" y="5715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grpSp>
      <p:sp>
        <p:nvSpPr>
          <p:cNvPr id="120" name="Google Shape;120;p3"/>
          <p:cNvSpPr txBox="1"/>
          <p:nvPr/>
        </p:nvSpPr>
        <p:spPr>
          <a:xfrm>
            <a:off x="11595386" y="6601396"/>
            <a:ext cx="407502" cy="17087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ca-ES" sz="900">
                <a:solidFill>
                  <a:schemeClr val="lt1"/>
                </a:solidFill>
                <a:latin typeface="Quattrocento Sans"/>
                <a:ea typeface="Quattrocento Sans"/>
                <a:cs typeface="Quattrocento Sans"/>
                <a:sym typeface="Quattrocento Sans"/>
              </a:rPr>
              <a:t>p. </a:t>
            </a:r>
            <a:fld id="{00000000-1234-1234-1234-123412341234}" type="slidenum">
              <a:rPr lang="ca-ES" sz="900">
                <a:solidFill>
                  <a:schemeClr val="lt1"/>
                </a:solidFill>
                <a:latin typeface="Quattrocento Sans"/>
                <a:ea typeface="Quattrocento Sans"/>
                <a:cs typeface="Quattrocento Sans"/>
                <a:sym typeface="Quattrocento Sans"/>
              </a:rPr>
              <a:t>14</a:t>
            </a:fld>
            <a:endParaRPr sz="900">
              <a:solidFill>
                <a:schemeClr val="lt1"/>
              </a:solidFill>
              <a:latin typeface="Quattrocento Sans"/>
              <a:ea typeface="Quattrocento Sans"/>
              <a:cs typeface="Quattrocento Sans"/>
              <a:sym typeface="Quattrocento Sans"/>
            </a:endParaRPr>
          </a:p>
        </p:txBody>
      </p:sp>
      <p:sp>
        <p:nvSpPr>
          <p:cNvPr id="14" name="TextBox 8">
            <a:extLst>
              <a:ext uri="{FF2B5EF4-FFF2-40B4-BE49-F238E27FC236}">
                <a16:creationId xmlns:a16="http://schemas.microsoft.com/office/drawing/2014/main" id="{88AB6CB7-C423-CB4D-B2C8-43188C85AEFD}"/>
              </a:ext>
            </a:extLst>
          </p:cNvPr>
          <p:cNvSpPr txBox="1"/>
          <p:nvPr/>
        </p:nvSpPr>
        <p:spPr>
          <a:xfrm>
            <a:off x="6240016" y="547325"/>
            <a:ext cx="5376597" cy="769441"/>
          </a:xfrm>
          <a:prstGeom prst="rect">
            <a:avLst/>
          </a:prstGeom>
        </p:spPr>
        <p:txBody>
          <a:bodyPr wrap="square" lIns="0" tIns="0" rIns="0" bIns="0" rtlCol="0" anchor="t">
            <a:spAutoFit/>
          </a:bodyPr>
          <a:lstStyle/>
          <a:p>
            <a:pPr algn="ctr" defTabSz="457200" hangingPunct="0">
              <a:lnSpc>
                <a:spcPts val="6027"/>
              </a:lnSpc>
              <a:buClrTx/>
              <a:buFontTx/>
              <a:buNone/>
            </a:pPr>
            <a:r>
              <a:rPr lang="ca-ES" sz="5067" b="1" i="1" spc="151" dirty="0" err="1">
                <a:solidFill>
                  <a:srgbClr val="019EE2"/>
                </a:solidFill>
                <a:latin typeface="Poppins"/>
                <a:cs typeface="Poppins"/>
                <a:sym typeface="Helvetica"/>
              </a:rPr>
              <a:t>Vishing</a:t>
            </a:r>
            <a:endParaRPr lang="ca-ES" sz="5067" b="1" spc="151" dirty="0">
              <a:solidFill>
                <a:srgbClr val="019EE2"/>
              </a:solidFill>
              <a:latin typeface="Poppins"/>
              <a:cs typeface="Poppins"/>
              <a:sym typeface="Helvetica"/>
            </a:endParaRPr>
          </a:p>
        </p:txBody>
      </p:sp>
      <p:pic>
        <p:nvPicPr>
          <p:cNvPr id="15" name="Imagen 14" descr="196879-OYDUDD-753.jpg">
            <a:extLst>
              <a:ext uri="{FF2B5EF4-FFF2-40B4-BE49-F238E27FC236}">
                <a16:creationId xmlns:a16="http://schemas.microsoft.com/office/drawing/2014/main" id="{B62E78CB-6E80-BC42-B4DB-4BFF6F664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516" r="9564"/>
          <a:stretch/>
        </p:blipFill>
        <p:spPr>
          <a:xfrm>
            <a:off x="0" y="7033"/>
            <a:ext cx="5847645" cy="6374290"/>
          </a:xfrm>
          <a:prstGeom prst="rect">
            <a:avLst/>
          </a:prstGeom>
        </p:spPr>
      </p:pic>
      <p:cxnSp>
        <p:nvCxnSpPr>
          <p:cNvPr id="16" name="Conector recto 15">
            <a:extLst>
              <a:ext uri="{FF2B5EF4-FFF2-40B4-BE49-F238E27FC236}">
                <a16:creationId xmlns:a16="http://schemas.microsoft.com/office/drawing/2014/main" id="{9B7B9B65-5AF7-2E43-8943-3AF364662FDB}"/>
              </a:ext>
            </a:extLst>
          </p:cNvPr>
          <p:cNvCxnSpPr/>
          <p:nvPr/>
        </p:nvCxnSpPr>
        <p:spPr>
          <a:xfrm>
            <a:off x="7152118" y="1412776"/>
            <a:ext cx="3648405" cy="0"/>
          </a:xfrm>
          <a:prstGeom prst="line">
            <a:avLst/>
          </a:prstGeom>
          <a:noFill/>
          <a:ln w="28575" cap="flat" cmpd="sng" algn="ctr">
            <a:solidFill>
              <a:srgbClr val="019EE2"/>
            </a:solidFill>
            <a:prstDash val="solid"/>
          </a:ln>
          <a:effectLst/>
        </p:spPr>
      </p:cxnSp>
      <p:sp>
        <p:nvSpPr>
          <p:cNvPr id="17" name="TextBox 4">
            <a:extLst>
              <a:ext uri="{FF2B5EF4-FFF2-40B4-BE49-F238E27FC236}">
                <a16:creationId xmlns:a16="http://schemas.microsoft.com/office/drawing/2014/main" id="{B2CA32F5-213F-5447-9F85-76ED6735672F}"/>
              </a:ext>
            </a:extLst>
          </p:cNvPr>
          <p:cNvSpPr txBox="1"/>
          <p:nvPr/>
        </p:nvSpPr>
        <p:spPr>
          <a:xfrm>
            <a:off x="6260926" y="2311204"/>
            <a:ext cx="5520613" cy="3058145"/>
          </a:xfrm>
          <a:prstGeom prst="rect">
            <a:avLst/>
          </a:prstGeom>
        </p:spPr>
        <p:txBody>
          <a:bodyPr wrap="square" lIns="0" tIns="0" rIns="0" bIns="0" rtlCol="0" anchor="t">
            <a:spAutoFit/>
          </a:bodyPr>
          <a:lstStyle/>
          <a:p>
            <a:pPr algn="ctr" defTabSz="457200" hangingPunct="0">
              <a:lnSpc>
                <a:spcPts val="3013"/>
              </a:lnSpc>
              <a:buClrTx/>
              <a:buFontTx/>
              <a:buNone/>
            </a:pPr>
            <a:r>
              <a:rPr lang="ca-ES" sz="2400" spc="20" dirty="0">
                <a:solidFill>
                  <a:srgbClr val="595959"/>
                </a:solidFill>
                <a:latin typeface="Poppins"/>
                <a:cs typeface="Poppins"/>
                <a:sym typeface="Helvetica"/>
              </a:rPr>
              <a:t>Frau a través de </a:t>
            </a:r>
            <a:r>
              <a:rPr lang="ca-ES" sz="2400" b="1" spc="20" dirty="0">
                <a:solidFill>
                  <a:srgbClr val="595959"/>
                </a:solidFill>
                <a:latin typeface="Poppins"/>
                <a:cs typeface="Poppins"/>
                <a:sym typeface="Helvetica"/>
              </a:rPr>
              <a:t>trucades telefòniques.</a:t>
            </a:r>
          </a:p>
          <a:p>
            <a:pPr algn="ctr" defTabSz="457200" hangingPunct="0">
              <a:lnSpc>
                <a:spcPts val="3013"/>
              </a:lnSpc>
              <a:buClrTx/>
              <a:buFontTx/>
              <a:buNone/>
            </a:pPr>
            <a:endParaRPr lang="ca-ES" sz="2400" spc="20" dirty="0">
              <a:solidFill>
                <a:srgbClr val="595959"/>
              </a:solidFill>
              <a:latin typeface="Poppins"/>
              <a:cs typeface="Poppins"/>
              <a:sym typeface="Helvetica"/>
            </a:endParaRPr>
          </a:p>
          <a:p>
            <a:pPr algn="ctr" defTabSz="457200" hangingPunct="0">
              <a:lnSpc>
                <a:spcPts val="3013"/>
              </a:lnSpc>
              <a:buClrTx/>
              <a:buFontTx/>
              <a:buNone/>
            </a:pPr>
            <a:r>
              <a:rPr lang="ca-ES" sz="2133" spc="20" dirty="0">
                <a:solidFill>
                  <a:srgbClr val="595959"/>
                </a:solidFill>
                <a:latin typeface="Poppins"/>
                <a:cs typeface="Poppins"/>
                <a:sym typeface="Helvetica"/>
              </a:rPr>
              <a:t>L’atacant es fa passar per una organització/persona de confiança per tal que la víctima doni informació privada, amb la finalitat d’obtenir un benefici econòmic.</a:t>
            </a:r>
          </a:p>
        </p:txBody>
      </p:sp>
    </p:spTree>
    <p:extLst>
      <p:ext uri="{BB962C8B-B14F-4D97-AF65-F5344CB8AC3E}">
        <p14:creationId xmlns:p14="http://schemas.microsoft.com/office/powerpoint/2010/main" val="376448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063AE747-1D0A-6246-B4B6-DCA1ABD7F1E3}"/>
              </a:ext>
            </a:extLst>
          </p:cNvPr>
          <p:cNvSpPr txBox="1">
            <a:spLocks noChangeAspect="1"/>
          </p:cNvSpPr>
          <p:nvPr/>
        </p:nvSpPr>
        <p:spPr>
          <a:xfrm>
            <a:off x="2351584" y="248828"/>
            <a:ext cx="7200800" cy="902876"/>
          </a:xfrm>
          <a:prstGeom prst="rect">
            <a:avLst/>
          </a:prstGeom>
        </p:spPr>
        <p:txBody>
          <a:bodyPr wrap="square" lIns="0" tIns="0" rIns="0" bIns="0" rtlCol="0" anchor="t">
            <a:spAutoFit/>
          </a:bodyPr>
          <a:lstStyle/>
          <a:p>
            <a:pPr algn="ctr" defTabSz="457200" hangingPunct="0">
              <a:buClrTx/>
              <a:buFontTx/>
              <a:buNone/>
            </a:pPr>
            <a:r>
              <a:rPr lang="ca-ES" sz="3200" b="1" i="1" dirty="0" err="1">
                <a:solidFill>
                  <a:srgbClr val="019EE2"/>
                </a:solidFill>
                <a:latin typeface="Poppins"/>
                <a:cs typeface="Poppins"/>
                <a:sym typeface="Helvetica"/>
              </a:rPr>
              <a:t>Vishing</a:t>
            </a:r>
            <a:endParaRPr lang="ca-ES" sz="3200" b="1" i="1" dirty="0">
              <a:solidFill>
                <a:srgbClr val="019EE2"/>
              </a:solidFill>
              <a:latin typeface="Poppins"/>
              <a:cs typeface="Poppins"/>
              <a:sym typeface="Helvetica"/>
            </a:endParaRPr>
          </a:p>
          <a:p>
            <a:pPr algn="ctr" defTabSz="457200" hangingPunct="0">
              <a:buClrTx/>
              <a:buFontTx/>
              <a:buNone/>
            </a:pPr>
            <a:r>
              <a:rPr lang="ca-ES" sz="2667" b="1" i="1" dirty="0">
                <a:solidFill>
                  <a:srgbClr val="019EE2"/>
                </a:solidFill>
                <a:latin typeface="Poppins"/>
                <a:cs typeface="Poppins"/>
                <a:sym typeface="Helvetica"/>
              </a:rPr>
              <a:t>Alguns exemples</a:t>
            </a:r>
          </a:p>
        </p:txBody>
      </p:sp>
      <p:pic>
        <p:nvPicPr>
          <p:cNvPr id="3" name="Imagen 2" descr="Hucha sobre fondo blanco">
            <a:extLst>
              <a:ext uri="{FF2B5EF4-FFF2-40B4-BE49-F238E27FC236}">
                <a16:creationId xmlns:a16="http://schemas.microsoft.com/office/drawing/2014/main" id="{9D221A88-8D08-7546-8237-C6675611A5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375" y="1508785"/>
            <a:ext cx="1385067" cy="1385067"/>
          </a:xfrm>
          <a:prstGeom prst="rect">
            <a:avLst/>
          </a:prstGeom>
        </p:spPr>
      </p:pic>
      <p:pic>
        <p:nvPicPr>
          <p:cNvPr id="4" name="Imagen 3">
            <a:extLst>
              <a:ext uri="{FF2B5EF4-FFF2-40B4-BE49-F238E27FC236}">
                <a16:creationId xmlns:a16="http://schemas.microsoft.com/office/drawing/2014/main" id="{3403784E-3FC4-6C4C-B24C-9837D28875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1415" y="1366853"/>
            <a:ext cx="1056117" cy="1329761"/>
          </a:xfrm>
          <a:prstGeom prst="rect">
            <a:avLst/>
          </a:prstGeom>
        </p:spPr>
      </p:pic>
      <p:pic>
        <p:nvPicPr>
          <p:cNvPr id="5" name="Imagen 4" descr="Monedas de oro en pilas">
            <a:extLst>
              <a:ext uri="{FF2B5EF4-FFF2-40B4-BE49-F238E27FC236}">
                <a16:creationId xmlns:a16="http://schemas.microsoft.com/office/drawing/2014/main" id="{CCB6FEEA-CA02-C449-BF73-25665501659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895867" y="1296413"/>
            <a:ext cx="2112235" cy="1809815"/>
          </a:xfrm>
          <a:prstGeom prst="rect">
            <a:avLst/>
          </a:prstGeom>
        </p:spPr>
      </p:pic>
      <p:pic>
        <p:nvPicPr>
          <p:cNvPr id="6" name="Imagen 5" descr="Icono&#10;&#10;El contenido generado por IA puede ser incorrecto.">
            <a:extLst>
              <a:ext uri="{FF2B5EF4-FFF2-40B4-BE49-F238E27FC236}">
                <a16:creationId xmlns:a16="http://schemas.microsoft.com/office/drawing/2014/main" id="{F0A7C712-3349-0346-AE21-5876F31E75C4}"/>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536161" y="1536008"/>
            <a:ext cx="1479828" cy="1302537"/>
          </a:xfrm>
          <a:prstGeom prst="rect">
            <a:avLst/>
          </a:prstGeom>
        </p:spPr>
      </p:pic>
      <p:pic>
        <p:nvPicPr>
          <p:cNvPr id="7" name="Imagen 6" descr="Logotipo de seguridad en negro y amarillo">
            <a:extLst>
              <a:ext uri="{FF2B5EF4-FFF2-40B4-BE49-F238E27FC236}">
                <a16:creationId xmlns:a16="http://schemas.microsoft.com/office/drawing/2014/main" id="{43A131E9-79BE-264E-9EEA-9655AC35F235}"/>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496542" y="1337543"/>
            <a:ext cx="2652767" cy="1768684"/>
          </a:xfrm>
          <a:prstGeom prst="rect">
            <a:avLst/>
          </a:prstGeom>
        </p:spPr>
      </p:pic>
      <p:sp>
        <p:nvSpPr>
          <p:cNvPr id="8" name="CuadroTexto 7">
            <a:extLst>
              <a:ext uri="{FF2B5EF4-FFF2-40B4-BE49-F238E27FC236}">
                <a16:creationId xmlns:a16="http://schemas.microsoft.com/office/drawing/2014/main" id="{C8428471-1D44-B542-ACCE-6739C95DBA58}"/>
              </a:ext>
            </a:extLst>
          </p:cNvPr>
          <p:cNvSpPr txBox="1"/>
          <p:nvPr/>
        </p:nvSpPr>
        <p:spPr>
          <a:xfrm>
            <a:off x="516253" y="2895288"/>
            <a:ext cx="1491114" cy="748795"/>
          </a:xfrm>
          <a:prstGeom prst="rect">
            <a:avLst/>
          </a:prstGeom>
          <a:noFill/>
        </p:spPr>
        <p:txBody>
          <a:bodyPr wrap="none" rtlCol="0">
            <a:spAutoFit/>
          </a:bodyPr>
          <a:lstStyle/>
          <a:p>
            <a:pPr algn="ctr" defTabSz="457200" hangingPunct="0">
              <a:buClrTx/>
              <a:buFontTx/>
              <a:buNone/>
            </a:pPr>
            <a:r>
              <a:rPr lang="ca-ES" sz="2133" b="1" dirty="0">
                <a:latin typeface="Helvetica"/>
                <a:sym typeface="Helvetica"/>
              </a:rPr>
              <a:t>Entitats </a:t>
            </a:r>
          </a:p>
          <a:p>
            <a:pPr algn="ctr" defTabSz="457200" hangingPunct="0">
              <a:buClrTx/>
              <a:buFontTx/>
              <a:buNone/>
            </a:pPr>
            <a:r>
              <a:rPr lang="ca-ES" sz="2133" b="1" dirty="0">
                <a:latin typeface="Helvetica"/>
                <a:sym typeface="Helvetica"/>
              </a:rPr>
              <a:t>Bancàries</a:t>
            </a:r>
          </a:p>
        </p:txBody>
      </p:sp>
      <p:sp>
        <p:nvSpPr>
          <p:cNvPr id="9" name="CuadroTexto 8">
            <a:extLst>
              <a:ext uri="{FF2B5EF4-FFF2-40B4-BE49-F238E27FC236}">
                <a16:creationId xmlns:a16="http://schemas.microsoft.com/office/drawing/2014/main" id="{39D7BFA8-EC98-1845-A5D3-FF2C365A5048}"/>
              </a:ext>
            </a:extLst>
          </p:cNvPr>
          <p:cNvSpPr txBox="1"/>
          <p:nvPr/>
        </p:nvSpPr>
        <p:spPr>
          <a:xfrm>
            <a:off x="9340789" y="2838545"/>
            <a:ext cx="2964273" cy="748795"/>
          </a:xfrm>
          <a:prstGeom prst="rect">
            <a:avLst/>
          </a:prstGeom>
          <a:noFill/>
        </p:spPr>
        <p:txBody>
          <a:bodyPr wrap="none" rtlCol="0">
            <a:spAutoFit/>
          </a:bodyPr>
          <a:lstStyle/>
          <a:p>
            <a:pPr algn="ctr" defTabSz="457200" hangingPunct="0">
              <a:buClrTx/>
              <a:buFontTx/>
              <a:buNone/>
            </a:pPr>
            <a:r>
              <a:rPr lang="ca-ES" sz="2133" b="1" dirty="0">
                <a:latin typeface="Helvetica"/>
                <a:sym typeface="Helvetica"/>
              </a:rPr>
              <a:t>Empreses de </a:t>
            </a:r>
          </a:p>
          <a:p>
            <a:pPr algn="ctr" defTabSz="457200" hangingPunct="0">
              <a:buClrTx/>
              <a:buFontTx/>
              <a:buNone/>
            </a:pPr>
            <a:r>
              <a:rPr lang="ca-ES" sz="2133" b="1" dirty="0">
                <a:latin typeface="Helvetica"/>
                <a:sym typeface="Helvetica"/>
              </a:rPr>
              <a:t>seguretat informàtica</a:t>
            </a:r>
          </a:p>
        </p:txBody>
      </p:sp>
      <p:sp>
        <p:nvSpPr>
          <p:cNvPr id="10" name="CuadroTexto 9">
            <a:extLst>
              <a:ext uri="{FF2B5EF4-FFF2-40B4-BE49-F238E27FC236}">
                <a16:creationId xmlns:a16="http://schemas.microsoft.com/office/drawing/2014/main" id="{D0576365-EF5B-7549-8B23-F8B319A8D573}"/>
              </a:ext>
            </a:extLst>
          </p:cNvPr>
          <p:cNvSpPr txBox="1"/>
          <p:nvPr/>
        </p:nvSpPr>
        <p:spPr>
          <a:xfrm>
            <a:off x="7546548" y="2893853"/>
            <a:ext cx="1459054" cy="748795"/>
          </a:xfrm>
          <a:prstGeom prst="rect">
            <a:avLst/>
          </a:prstGeom>
          <a:noFill/>
        </p:spPr>
        <p:txBody>
          <a:bodyPr wrap="none" rtlCol="0">
            <a:spAutoFit/>
          </a:bodyPr>
          <a:lstStyle/>
          <a:p>
            <a:pPr algn="just" defTabSz="457200" hangingPunct="0">
              <a:buClrTx/>
              <a:buFontTx/>
              <a:buNone/>
            </a:pPr>
            <a:r>
              <a:rPr lang="ca-ES" sz="2133" b="1" dirty="0">
                <a:latin typeface="Helvetica"/>
                <a:sym typeface="Helvetica"/>
              </a:rPr>
              <a:t>Familiars </a:t>
            </a:r>
          </a:p>
          <a:p>
            <a:pPr algn="just" defTabSz="457200" hangingPunct="0">
              <a:buClrTx/>
              <a:buFontTx/>
              <a:buNone/>
            </a:pPr>
            <a:r>
              <a:rPr lang="ca-ES" sz="2133" b="1" dirty="0">
                <a:latin typeface="Helvetica"/>
                <a:sym typeface="Helvetica"/>
              </a:rPr>
              <a:t>en perill</a:t>
            </a:r>
          </a:p>
        </p:txBody>
      </p:sp>
      <p:sp>
        <p:nvSpPr>
          <p:cNvPr id="11" name="CuadroTexto 10">
            <a:extLst>
              <a:ext uri="{FF2B5EF4-FFF2-40B4-BE49-F238E27FC236}">
                <a16:creationId xmlns:a16="http://schemas.microsoft.com/office/drawing/2014/main" id="{90218DAB-B078-3647-B011-35FDC89AF845}"/>
              </a:ext>
            </a:extLst>
          </p:cNvPr>
          <p:cNvSpPr txBox="1"/>
          <p:nvPr/>
        </p:nvSpPr>
        <p:spPr>
          <a:xfrm>
            <a:off x="5176772" y="2893853"/>
            <a:ext cx="1550424" cy="748795"/>
          </a:xfrm>
          <a:prstGeom prst="rect">
            <a:avLst/>
          </a:prstGeom>
          <a:noFill/>
        </p:spPr>
        <p:txBody>
          <a:bodyPr wrap="none" rtlCol="0">
            <a:spAutoFit/>
          </a:bodyPr>
          <a:lstStyle/>
          <a:p>
            <a:pPr algn="ctr" defTabSz="457200" hangingPunct="0">
              <a:buClrTx/>
              <a:buFontTx/>
              <a:buNone/>
            </a:pPr>
            <a:r>
              <a:rPr lang="ca-ES" sz="2133" b="1" dirty="0">
                <a:latin typeface="Helvetica"/>
                <a:sym typeface="Helvetica"/>
              </a:rPr>
              <a:t>Préstecs i</a:t>
            </a:r>
          </a:p>
          <a:p>
            <a:pPr algn="ctr" defTabSz="457200" hangingPunct="0">
              <a:buClrTx/>
              <a:buFontTx/>
              <a:buNone/>
            </a:pPr>
            <a:r>
              <a:rPr lang="ca-ES" sz="2133" b="1" dirty="0">
                <a:latin typeface="Helvetica"/>
                <a:sym typeface="Helvetica"/>
              </a:rPr>
              <a:t>inversions</a:t>
            </a:r>
          </a:p>
        </p:txBody>
      </p:sp>
      <p:sp>
        <p:nvSpPr>
          <p:cNvPr id="12" name="CuadroTexto 11">
            <a:extLst>
              <a:ext uri="{FF2B5EF4-FFF2-40B4-BE49-F238E27FC236}">
                <a16:creationId xmlns:a16="http://schemas.microsoft.com/office/drawing/2014/main" id="{F98F6E8E-2673-ED4B-AA93-9FEA401E725E}"/>
              </a:ext>
            </a:extLst>
          </p:cNvPr>
          <p:cNvSpPr txBox="1"/>
          <p:nvPr/>
        </p:nvSpPr>
        <p:spPr>
          <a:xfrm>
            <a:off x="2668524" y="2893853"/>
            <a:ext cx="1885453" cy="748795"/>
          </a:xfrm>
          <a:prstGeom prst="rect">
            <a:avLst/>
          </a:prstGeom>
          <a:noFill/>
        </p:spPr>
        <p:txBody>
          <a:bodyPr wrap="none" rtlCol="0">
            <a:spAutoFit/>
          </a:bodyPr>
          <a:lstStyle/>
          <a:p>
            <a:pPr algn="ctr" defTabSz="457200" hangingPunct="0">
              <a:buClrTx/>
              <a:buFontTx/>
              <a:buNone/>
            </a:pPr>
            <a:r>
              <a:rPr lang="ca-ES" sz="2133" b="1" dirty="0">
                <a:latin typeface="Helvetica"/>
                <a:sym typeface="Helvetica"/>
              </a:rPr>
              <a:t>Companyies </a:t>
            </a:r>
          </a:p>
          <a:p>
            <a:pPr algn="ctr" defTabSz="457200" hangingPunct="0">
              <a:buClrTx/>
              <a:buFontTx/>
              <a:buNone/>
            </a:pPr>
            <a:r>
              <a:rPr lang="ca-ES" sz="2133" b="1" dirty="0">
                <a:latin typeface="Helvetica"/>
                <a:sym typeface="Helvetica"/>
              </a:rPr>
              <a:t>subministres</a:t>
            </a:r>
          </a:p>
        </p:txBody>
      </p:sp>
      <p:sp>
        <p:nvSpPr>
          <p:cNvPr id="13" name="TextBox 6">
            <a:extLst>
              <a:ext uri="{FF2B5EF4-FFF2-40B4-BE49-F238E27FC236}">
                <a16:creationId xmlns:a16="http://schemas.microsoft.com/office/drawing/2014/main" id="{817D77ED-90E1-C64D-A602-E19169C731D3}"/>
              </a:ext>
            </a:extLst>
          </p:cNvPr>
          <p:cNvSpPr txBox="1">
            <a:spLocks noChangeAspect="1"/>
          </p:cNvSpPr>
          <p:nvPr/>
        </p:nvSpPr>
        <p:spPr>
          <a:xfrm>
            <a:off x="2252632" y="3751775"/>
            <a:ext cx="7200800" cy="410433"/>
          </a:xfrm>
          <a:prstGeom prst="rect">
            <a:avLst/>
          </a:prstGeom>
        </p:spPr>
        <p:txBody>
          <a:bodyPr wrap="square" lIns="0" tIns="0" rIns="0" bIns="0" rtlCol="0" anchor="t">
            <a:spAutoFit/>
          </a:bodyPr>
          <a:lstStyle/>
          <a:p>
            <a:pPr algn="ctr" defTabSz="457200" hangingPunct="0">
              <a:buClrTx/>
              <a:buFontTx/>
              <a:buNone/>
            </a:pPr>
            <a:r>
              <a:rPr lang="ca-ES" sz="2667" b="1" i="1" dirty="0">
                <a:solidFill>
                  <a:srgbClr val="019EE2"/>
                </a:solidFill>
                <a:latin typeface="Poppins"/>
                <a:cs typeface="Poppins"/>
                <a:sym typeface="Helvetica"/>
              </a:rPr>
              <a:t>¿Com ho fan?</a:t>
            </a:r>
          </a:p>
        </p:txBody>
      </p:sp>
      <p:sp>
        <p:nvSpPr>
          <p:cNvPr id="14" name="CuadroTexto 13">
            <a:extLst>
              <a:ext uri="{FF2B5EF4-FFF2-40B4-BE49-F238E27FC236}">
                <a16:creationId xmlns:a16="http://schemas.microsoft.com/office/drawing/2014/main" id="{6A0D888F-5C2E-8343-98FC-FC081372282E}"/>
              </a:ext>
            </a:extLst>
          </p:cNvPr>
          <p:cNvSpPr txBox="1"/>
          <p:nvPr/>
        </p:nvSpPr>
        <p:spPr>
          <a:xfrm>
            <a:off x="567376" y="4485118"/>
            <a:ext cx="2345393" cy="830997"/>
          </a:xfrm>
          <a:prstGeom prst="rect">
            <a:avLst/>
          </a:prstGeom>
          <a:noFill/>
          <a:ln w="25400">
            <a:solidFill>
              <a:srgbClr val="4F81BD"/>
            </a:solidFill>
          </a:ln>
        </p:spPr>
        <p:txBody>
          <a:bodyPr wrap="square" rtlCol="0">
            <a:spAutoFit/>
          </a:bodyPr>
          <a:lstStyle/>
          <a:p>
            <a:pPr marL="0" marR="0" lvl="0" indent="0" algn="ctr" defTabSz="457200" eaLnBrk="1" fontAlgn="auto" latinLnBrk="0" hangingPunct="0">
              <a:lnSpc>
                <a:spcPct val="100000"/>
              </a:lnSpc>
              <a:spcBef>
                <a:spcPts val="0"/>
              </a:spcBef>
              <a:spcAft>
                <a:spcPts val="0"/>
              </a:spcAft>
              <a:buClrTx/>
              <a:buSzTx/>
              <a:buFontTx/>
              <a:buNone/>
              <a:tabLst/>
              <a:defRPr/>
            </a:pPr>
            <a:r>
              <a:rPr kumimoji="0" lang="ca-ES" sz="2400" b="0" i="0" u="none" strike="noStrike" kern="0" cap="none" spc="0" normalizeH="0" baseline="0" noProof="0" dirty="0">
                <a:ln>
                  <a:noFill/>
                </a:ln>
                <a:solidFill>
                  <a:sysClr val="windowText" lastClr="000000"/>
                </a:solidFill>
                <a:effectLst/>
                <a:uLnTx/>
                <a:uFillTx/>
                <a:latin typeface="Helvetica"/>
                <a:sym typeface="Helvetica"/>
              </a:rPr>
              <a:t>Suplantació d’identitat</a:t>
            </a:r>
          </a:p>
        </p:txBody>
      </p:sp>
      <p:sp>
        <p:nvSpPr>
          <p:cNvPr id="15" name="CuadroTexto 14">
            <a:extLst>
              <a:ext uri="{FF2B5EF4-FFF2-40B4-BE49-F238E27FC236}">
                <a16:creationId xmlns:a16="http://schemas.microsoft.com/office/drawing/2014/main" id="{3E0B8B29-9005-DF4A-8872-51F8A3285D6E}"/>
              </a:ext>
            </a:extLst>
          </p:cNvPr>
          <p:cNvSpPr txBox="1"/>
          <p:nvPr/>
        </p:nvSpPr>
        <p:spPr>
          <a:xfrm>
            <a:off x="6380605" y="4485118"/>
            <a:ext cx="2345393" cy="830997"/>
          </a:xfrm>
          <a:prstGeom prst="rect">
            <a:avLst/>
          </a:prstGeom>
          <a:noFill/>
          <a:ln w="25400">
            <a:solidFill>
              <a:srgbClr val="4F81BD"/>
            </a:solidFill>
          </a:ln>
        </p:spPr>
        <p:txBody>
          <a:bodyPr wrap="square" rtlCol="0">
            <a:spAutoFit/>
          </a:bodyPr>
          <a:lstStyle/>
          <a:p>
            <a:pPr marL="0" marR="0" lvl="0" indent="0" algn="ctr" defTabSz="457200" eaLnBrk="1" fontAlgn="auto" latinLnBrk="0" hangingPunct="0">
              <a:lnSpc>
                <a:spcPct val="100000"/>
              </a:lnSpc>
              <a:spcBef>
                <a:spcPts val="0"/>
              </a:spcBef>
              <a:spcAft>
                <a:spcPts val="0"/>
              </a:spcAft>
              <a:buClrTx/>
              <a:buSzTx/>
              <a:buFontTx/>
              <a:buNone/>
              <a:tabLst/>
              <a:defRPr/>
            </a:pPr>
            <a:r>
              <a:rPr kumimoji="0" lang="ca-ES" sz="2400" b="0" i="0" u="none" strike="noStrike" kern="0" cap="none" spc="0" normalizeH="0" baseline="0" noProof="0" dirty="0">
                <a:ln>
                  <a:noFill/>
                </a:ln>
                <a:solidFill>
                  <a:sysClr val="windowText" lastClr="000000"/>
                </a:solidFill>
                <a:effectLst/>
                <a:uLnTx/>
                <a:uFillTx/>
                <a:latin typeface="Helvetica"/>
                <a:sym typeface="Helvetica"/>
              </a:rPr>
              <a:t>Generen </a:t>
            </a:r>
          </a:p>
          <a:p>
            <a:pPr marL="0" marR="0" lvl="0" indent="0" algn="ctr" defTabSz="457200" eaLnBrk="1" fontAlgn="auto" latinLnBrk="0" hangingPunct="0">
              <a:lnSpc>
                <a:spcPct val="100000"/>
              </a:lnSpc>
              <a:spcBef>
                <a:spcPts val="0"/>
              </a:spcBef>
              <a:spcAft>
                <a:spcPts val="0"/>
              </a:spcAft>
              <a:buClrTx/>
              <a:buSzTx/>
              <a:buFontTx/>
              <a:buNone/>
              <a:tabLst/>
              <a:defRPr/>
            </a:pPr>
            <a:r>
              <a:rPr kumimoji="0" lang="ca-ES" sz="2400" b="0" i="0" u="none" strike="noStrike" kern="0" cap="none" spc="0" normalizeH="0" baseline="0" noProof="0" dirty="0">
                <a:ln>
                  <a:noFill/>
                </a:ln>
                <a:solidFill>
                  <a:sysClr val="windowText" lastClr="000000"/>
                </a:solidFill>
                <a:effectLst/>
                <a:uLnTx/>
                <a:uFillTx/>
                <a:latin typeface="Helvetica"/>
                <a:sym typeface="Helvetica"/>
              </a:rPr>
              <a:t>confiança</a:t>
            </a:r>
          </a:p>
        </p:txBody>
      </p:sp>
      <p:sp>
        <p:nvSpPr>
          <p:cNvPr id="16" name="CuadroTexto 15">
            <a:extLst>
              <a:ext uri="{FF2B5EF4-FFF2-40B4-BE49-F238E27FC236}">
                <a16:creationId xmlns:a16="http://schemas.microsoft.com/office/drawing/2014/main" id="{A60B8AB8-8CDF-1146-97A4-41FB3BE9D4DA}"/>
              </a:ext>
            </a:extLst>
          </p:cNvPr>
          <p:cNvSpPr txBox="1"/>
          <p:nvPr/>
        </p:nvSpPr>
        <p:spPr>
          <a:xfrm>
            <a:off x="3466006" y="4485118"/>
            <a:ext cx="2345393" cy="830997"/>
          </a:xfrm>
          <a:prstGeom prst="rect">
            <a:avLst/>
          </a:prstGeom>
          <a:noFill/>
          <a:ln w="25400">
            <a:solidFill>
              <a:srgbClr val="4F81BD"/>
            </a:solidFill>
          </a:ln>
        </p:spPr>
        <p:txBody>
          <a:bodyPr wrap="square" rtlCol="0">
            <a:spAutoFit/>
          </a:bodyPr>
          <a:lstStyle/>
          <a:p>
            <a:pPr marL="0" marR="0" lvl="0" indent="0" algn="ctr" defTabSz="457200" eaLnBrk="1" fontAlgn="auto" latinLnBrk="0" hangingPunct="0">
              <a:lnSpc>
                <a:spcPct val="100000"/>
              </a:lnSpc>
              <a:spcBef>
                <a:spcPts val="0"/>
              </a:spcBef>
              <a:spcAft>
                <a:spcPts val="0"/>
              </a:spcAft>
              <a:buClrTx/>
              <a:buSzTx/>
              <a:buFontTx/>
              <a:buNone/>
              <a:tabLst/>
              <a:defRPr/>
            </a:pPr>
            <a:r>
              <a:rPr kumimoji="0" lang="ca-ES" sz="2400" b="0" i="0" u="none" strike="noStrike" kern="0" cap="none" spc="0" normalizeH="0" baseline="0" noProof="0" dirty="0">
                <a:ln>
                  <a:noFill/>
                </a:ln>
                <a:solidFill>
                  <a:sysClr val="windowText" lastClr="000000"/>
                </a:solidFill>
                <a:effectLst/>
                <a:uLnTx/>
                <a:uFillTx/>
                <a:latin typeface="Helvetica"/>
                <a:sym typeface="Helvetica"/>
              </a:rPr>
              <a:t>Faciliten </a:t>
            </a:r>
          </a:p>
          <a:p>
            <a:pPr marL="0" marR="0" lvl="0" indent="0" algn="ctr" defTabSz="457200" eaLnBrk="1" fontAlgn="auto" latinLnBrk="0" hangingPunct="0">
              <a:lnSpc>
                <a:spcPct val="100000"/>
              </a:lnSpc>
              <a:spcBef>
                <a:spcPts val="0"/>
              </a:spcBef>
              <a:spcAft>
                <a:spcPts val="0"/>
              </a:spcAft>
              <a:buClrTx/>
              <a:buSzTx/>
              <a:buFontTx/>
              <a:buNone/>
              <a:tabLst/>
              <a:defRPr/>
            </a:pPr>
            <a:r>
              <a:rPr kumimoji="0" lang="ca-ES" sz="2400" b="0" i="0" u="none" strike="noStrike" kern="0" cap="none" spc="0" normalizeH="0" baseline="0" noProof="0" dirty="0">
                <a:ln>
                  <a:noFill/>
                </a:ln>
                <a:solidFill>
                  <a:sysClr val="windowText" lastClr="000000"/>
                </a:solidFill>
                <a:effectLst/>
                <a:uLnTx/>
                <a:uFillTx/>
                <a:latin typeface="Helvetica"/>
                <a:sym typeface="Helvetica"/>
              </a:rPr>
              <a:t>dades</a:t>
            </a:r>
          </a:p>
        </p:txBody>
      </p:sp>
      <p:sp>
        <p:nvSpPr>
          <p:cNvPr id="17" name="CuadroTexto 16">
            <a:extLst>
              <a:ext uri="{FF2B5EF4-FFF2-40B4-BE49-F238E27FC236}">
                <a16:creationId xmlns:a16="http://schemas.microsoft.com/office/drawing/2014/main" id="{064EA716-3101-8043-8F99-FE09ADE70F1C}"/>
              </a:ext>
            </a:extLst>
          </p:cNvPr>
          <p:cNvSpPr txBox="1"/>
          <p:nvPr/>
        </p:nvSpPr>
        <p:spPr>
          <a:xfrm>
            <a:off x="9453433" y="4485118"/>
            <a:ext cx="2345393" cy="830997"/>
          </a:xfrm>
          <a:prstGeom prst="rect">
            <a:avLst/>
          </a:prstGeom>
          <a:noFill/>
          <a:ln w="25400">
            <a:solidFill>
              <a:srgbClr val="4F81BD"/>
            </a:solidFill>
          </a:ln>
        </p:spPr>
        <p:txBody>
          <a:bodyPr wrap="square" rtlCol="0">
            <a:spAutoFit/>
          </a:bodyPr>
          <a:lstStyle/>
          <a:p>
            <a:pPr marL="0" marR="0" lvl="0" indent="0" algn="ctr" defTabSz="457200" eaLnBrk="1" fontAlgn="auto" latinLnBrk="0" hangingPunct="0">
              <a:lnSpc>
                <a:spcPct val="100000"/>
              </a:lnSpc>
              <a:spcBef>
                <a:spcPts val="0"/>
              </a:spcBef>
              <a:spcAft>
                <a:spcPts val="0"/>
              </a:spcAft>
              <a:buClrTx/>
              <a:buSzTx/>
              <a:buFontTx/>
              <a:buNone/>
              <a:tabLst/>
              <a:defRPr/>
            </a:pPr>
            <a:r>
              <a:rPr kumimoji="0" lang="ca-ES" sz="2400" b="0" i="0" u="none" strike="noStrike" kern="0" cap="none" spc="0" normalizeH="0" baseline="0" noProof="0" dirty="0">
                <a:ln>
                  <a:noFill/>
                </a:ln>
                <a:solidFill>
                  <a:sysClr val="windowText" lastClr="000000"/>
                </a:solidFill>
                <a:effectLst/>
                <a:uLnTx/>
                <a:uFillTx/>
                <a:latin typeface="Helvetica"/>
                <a:sym typeface="Helvetica"/>
              </a:rPr>
              <a:t>Obtenen dades sensibles</a:t>
            </a:r>
          </a:p>
        </p:txBody>
      </p:sp>
      <p:sp>
        <p:nvSpPr>
          <p:cNvPr id="18" name="Flecha derecha 17">
            <a:extLst>
              <a:ext uri="{FF2B5EF4-FFF2-40B4-BE49-F238E27FC236}">
                <a16:creationId xmlns:a16="http://schemas.microsoft.com/office/drawing/2014/main" id="{0A134C64-C2ED-5D4A-9D8C-955B8F7699F3}"/>
              </a:ext>
            </a:extLst>
          </p:cNvPr>
          <p:cNvSpPr/>
          <p:nvPr/>
        </p:nvSpPr>
        <p:spPr>
          <a:xfrm>
            <a:off x="3071415" y="4734920"/>
            <a:ext cx="323220" cy="213597"/>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457200" eaLnBrk="1" fontAlgn="auto" latinLnBrk="0" hangingPunct="0">
              <a:lnSpc>
                <a:spcPct val="100000"/>
              </a:lnSpc>
              <a:spcBef>
                <a:spcPts val="0"/>
              </a:spcBef>
              <a:spcAft>
                <a:spcPts val="0"/>
              </a:spcAft>
              <a:buClrTx/>
              <a:buSzTx/>
              <a:buFontTx/>
              <a:buNone/>
              <a:tabLst/>
              <a:defRPr/>
            </a:pPr>
            <a:endParaRPr kumimoji="0" lang="ca-ES" sz="2400" b="0" i="0" u="none" strike="noStrike" kern="0" cap="none" spc="0" normalizeH="0" baseline="0" noProof="0" dirty="0">
              <a:ln>
                <a:noFill/>
              </a:ln>
              <a:solidFill>
                <a:srgbClr val="FFFFFF"/>
              </a:solidFill>
              <a:effectLst/>
              <a:uLnTx/>
              <a:uFillTx/>
              <a:latin typeface="Montserrat Regular"/>
              <a:sym typeface="Helvetica"/>
            </a:endParaRPr>
          </a:p>
        </p:txBody>
      </p:sp>
      <p:sp>
        <p:nvSpPr>
          <p:cNvPr id="19" name="Flecha derecha 18">
            <a:extLst>
              <a:ext uri="{FF2B5EF4-FFF2-40B4-BE49-F238E27FC236}">
                <a16:creationId xmlns:a16="http://schemas.microsoft.com/office/drawing/2014/main" id="{4ED29658-855A-3045-B984-E71AB893839A}"/>
              </a:ext>
            </a:extLst>
          </p:cNvPr>
          <p:cNvSpPr/>
          <p:nvPr/>
        </p:nvSpPr>
        <p:spPr>
          <a:xfrm>
            <a:off x="8896599" y="4734920"/>
            <a:ext cx="323220" cy="213597"/>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457200" eaLnBrk="1" fontAlgn="auto" latinLnBrk="0" hangingPunct="0">
              <a:lnSpc>
                <a:spcPct val="100000"/>
              </a:lnSpc>
              <a:spcBef>
                <a:spcPts val="0"/>
              </a:spcBef>
              <a:spcAft>
                <a:spcPts val="0"/>
              </a:spcAft>
              <a:buClrTx/>
              <a:buSzTx/>
              <a:buFontTx/>
              <a:buNone/>
              <a:tabLst/>
              <a:defRPr/>
            </a:pPr>
            <a:endParaRPr kumimoji="0" lang="ca-ES" sz="2400" b="0" i="0" u="none" strike="noStrike" kern="0" cap="none" spc="0" normalizeH="0" baseline="0" noProof="0" dirty="0">
              <a:ln>
                <a:noFill/>
              </a:ln>
              <a:solidFill>
                <a:srgbClr val="FFFFFF"/>
              </a:solidFill>
              <a:effectLst/>
              <a:uLnTx/>
              <a:uFillTx/>
              <a:latin typeface="Montserrat Regular"/>
              <a:sym typeface="Helvetica"/>
            </a:endParaRPr>
          </a:p>
        </p:txBody>
      </p:sp>
      <p:sp>
        <p:nvSpPr>
          <p:cNvPr id="20" name="Flecha derecha 19">
            <a:extLst>
              <a:ext uri="{FF2B5EF4-FFF2-40B4-BE49-F238E27FC236}">
                <a16:creationId xmlns:a16="http://schemas.microsoft.com/office/drawing/2014/main" id="{13E98175-F28B-A242-BAD6-17B45DA68DCD}"/>
              </a:ext>
            </a:extLst>
          </p:cNvPr>
          <p:cNvSpPr/>
          <p:nvPr/>
        </p:nvSpPr>
        <p:spPr>
          <a:xfrm>
            <a:off x="5898389" y="4747651"/>
            <a:ext cx="323220" cy="213597"/>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457200" eaLnBrk="1" fontAlgn="auto" latinLnBrk="0" hangingPunct="0">
              <a:lnSpc>
                <a:spcPct val="100000"/>
              </a:lnSpc>
              <a:spcBef>
                <a:spcPts val="0"/>
              </a:spcBef>
              <a:spcAft>
                <a:spcPts val="0"/>
              </a:spcAft>
              <a:buClrTx/>
              <a:buSzTx/>
              <a:buFontTx/>
              <a:buNone/>
              <a:tabLst/>
              <a:defRPr/>
            </a:pPr>
            <a:endParaRPr kumimoji="0" lang="ca-ES" sz="2400" b="0" i="0" u="none" strike="noStrike" kern="0" cap="none" spc="0" normalizeH="0" baseline="0" noProof="0" dirty="0">
              <a:ln>
                <a:noFill/>
              </a:ln>
              <a:solidFill>
                <a:srgbClr val="FFFFFF"/>
              </a:solidFill>
              <a:effectLst/>
              <a:uLnTx/>
              <a:uFillTx/>
              <a:latin typeface="Montserrat Regular"/>
              <a:sym typeface="Helvetica"/>
            </a:endParaRPr>
          </a:p>
        </p:txBody>
      </p:sp>
      <p:sp>
        <p:nvSpPr>
          <p:cNvPr id="21" name="CuadroTexto 20">
            <a:extLst>
              <a:ext uri="{FF2B5EF4-FFF2-40B4-BE49-F238E27FC236}">
                <a16:creationId xmlns:a16="http://schemas.microsoft.com/office/drawing/2014/main" id="{D578368F-2782-2340-AFFC-93AC95FBFB9F}"/>
              </a:ext>
            </a:extLst>
          </p:cNvPr>
          <p:cNvSpPr txBox="1"/>
          <p:nvPr/>
        </p:nvSpPr>
        <p:spPr>
          <a:xfrm>
            <a:off x="47328" y="5675150"/>
            <a:ext cx="12140971" cy="502766"/>
          </a:xfrm>
          <a:prstGeom prst="rect">
            <a:avLst/>
          </a:prstGeom>
          <a:noFill/>
        </p:spPr>
        <p:txBody>
          <a:bodyPr wrap="square" rtlCol="0">
            <a:spAutoFit/>
          </a:bodyPr>
          <a:lstStyle/>
          <a:p>
            <a:pPr algn="ctr" defTabSz="457200" hangingPunct="0">
              <a:buClrTx/>
              <a:buFontTx/>
              <a:buNone/>
            </a:pPr>
            <a:r>
              <a:rPr lang="ca-ES" sz="2667" b="1" dirty="0">
                <a:solidFill>
                  <a:srgbClr val="FF0000"/>
                </a:solidFill>
                <a:latin typeface="Helvetica"/>
                <a:sym typeface="Helvetica"/>
              </a:rPr>
              <a:t>Mai no facilitar informació confidencial sobre claus i contrasenyes.</a:t>
            </a:r>
          </a:p>
        </p:txBody>
      </p:sp>
    </p:spTree>
    <p:extLst>
      <p:ext uri="{BB962C8B-B14F-4D97-AF65-F5344CB8AC3E}">
        <p14:creationId xmlns:p14="http://schemas.microsoft.com/office/powerpoint/2010/main" val="3683949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6BA51009-91BA-884C-8D5E-74152BB82DFB}"/>
              </a:ext>
            </a:extLst>
          </p:cNvPr>
          <p:cNvSpPr txBox="1">
            <a:spLocks noChangeAspect="1"/>
          </p:cNvSpPr>
          <p:nvPr/>
        </p:nvSpPr>
        <p:spPr>
          <a:xfrm>
            <a:off x="2351584" y="248829"/>
            <a:ext cx="7200800" cy="492443"/>
          </a:xfrm>
          <a:prstGeom prst="rect">
            <a:avLst/>
          </a:prstGeom>
        </p:spPr>
        <p:txBody>
          <a:bodyPr wrap="square" lIns="0" tIns="0" rIns="0" bIns="0" rtlCol="0" anchor="t">
            <a:spAutoFit/>
          </a:bodyPr>
          <a:lstStyle/>
          <a:p>
            <a:pPr algn="ctr" defTabSz="457200" hangingPunct="0">
              <a:buClrTx/>
              <a:buFontTx/>
              <a:buNone/>
            </a:pPr>
            <a:r>
              <a:rPr lang="ca-ES" sz="3200" b="1" i="1" dirty="0" err="1">
                <a:solidFill>
                  <a:srgbClr val="019EE2"/>
                </a:solidFill>
                <a:latin typeface="Poppins"/>
                <a:cs typeface="Poppins"/>
                <a:sym typeface="Helvetica"/>
              </a:rPr>
              <a:t>Vishing</a:t>
            </a:r>
            <a:endParaRPr lang="ca-ES" sz="3200" b="1" i="1" dirty="0">
              <a:solidFill>
                <a:srgbClr val="019EE2"/>
              </a:solidFill>
              <a:latin typeface="Poppins"/>
              <a:cs typeface="Poppins"/>
              <a:sym typeface="Helvetica"/>
            </a:endParaRPr>
          </a:p>
        </p:txBody>
      </p:sp>
      <p:sp>
        <p:nvSpPr>
          <p:cNvPr id="3" name="CuadroTexto 2">
            <a:extLst>
              <a:ext uri="{FF2B5EF4-FFF2-40B4-BE49-F238E27FC236}">
                <a16:creationId xmlns:a16="http://schemas.microsoft.com/office/drawing/2014/main" id="{FC39B514-B816-084A-9072-787A5B066953}"/>
              </a:ext>
            </a:extLst>
          </p:cNvPr>
          <p:cNvSpPr txBox="1"/>
          <p:nvPr/>
        </p:nvSpPr>
        <p:spPr>
          <a:xfrm>
            <a:off x="567375" y="5919631"/>
            <a:ext cx="11231451" cy="502766"/>
          </a:xfrm>
          <a:prstGeom prst="rect">
            <a:avLst/>
          </a:prstGeom>
          <a:noFill/>
        </p:spPr>
        <p:txBody>
          <a:bodyPr wrap="square" rtlCol="0">
            <a:spAutoFit/>
          </a:bodyPr>
          <a:lstStyle/>
          <a:p>
            <a:pPr algn="ctr" defTabSz="457200" hangingPunct="0">
              <a:buClrTx/>
              <a:buFontTx/>
              <a:buNone/>
            </a:pPr>
            <a:r>
              <a:rPr lang="ca-ES" sz="2667" b="1" dirty="0">
                <a:solidFill>
                  <a:srgbClr val="FF0000"/>
                </a:solidFill>
                <a:latin typeface="Helvetica"/>
                <a:sym typeface="Helvetica"/>
              </a:rPr>
              <a:t>Mai no facilitar informació confidencial sobre claus i contrasenyes.</a:t>
            </a:r>
          </a:p>
        </p:txBody>
      </p:sp>
      <p:sp>
        <p:nvSpPr>
          <p:cNvPr id="4" name="CuadroTexto 3">
            <a:extLst>
              <a:ext uri="{FF2B5EF4-FFF2-40B4-BE49-F238E27FC236}">
                <a16:creationId xmlns:a16="http://schemas.microsoft.com/office/drawing/2014/main" id="{7038E364-A5F9-F646-8A6D-EC689C5B1F0B}"/>
              </a:ext>
            </a:extLst>
          </p:cNvPr>
          <p:cNvSpPr txBox="1"/>
          <p:nvPr/>
        </p:nvSpPr>
        <p:spPr>
          <a:xfrm>
            <a:off x="191344" y="741272"/>
            <a:ext cx="4762219" cy="502766"/>
          </a:xfrm>
          <a:prstGeom prst="rect">
            <a:avLst/>
          </a:prstGeom>
          <a:noFill/>
        </p:spPr>
        <p:txBody>
          <a:bodyPr wrap="square" rtlCol="0">
            <a:spAutoFit/>
          </a:bodyPr>
          <a:lstStyle/>
          <a:p>
            <a:pPr algn="ctr" defTabSz="457200" hangingPunct="0">
              <a:buClrTx/>
              <a:buFontTx/>
              <a:buNone/>
            </a:pPr>
            <a:r>
              <a:rPr lang="ca-ES" sz="2667" u="sng" dirty="0">
                <a:solidFill>
                  <a:srgbClr val="0070C0"/>
                </a:solidFill>
                <a:latin typeface="Helvetica"/>
                <a:sym typeface="Helvetica"/>
              </a:rPr>
              <a:t>Exemple d’Entitat financera</a:t>
            </a:r>
          </a:p>
        </p:txBody>
      </p:sp>
      <p:pic>
        <p:nvPicPr>
          <p:cNvPr id="5" name="Imagen 4">
            <a:hlinkClick r:id="" action="ppaction://noaction" highlightClick="1"/>
            <a:extLst>
              <a:ext uri="{FF2B5EF4-FFF2-40B4-BE49-F238E27FC236}">
                <a16:creationId xmlns:a16="http://schemas.microsoft.com/office/drawing/2014/main" id="{2BF2E607-2545-3E47-9336-412874011B15}"/>
              </a:ext>
            </a:extLst>
          </p:cNvPr>
          <p:cNvPicPr>
            <a:picLocks noChangeAspect="1"/>
          </p:cNvPicPr>
          <p:nvPr/>
        </p:nvPicPr>
        <p:blipFill>
          <a:blip r:embed="rId3"/>
          <a:stretch>
            <a:fillRect/>
          </a:stretch>
        </p:blipFill>
        <p:spPr>
          <a:xfrm>
            <a:off x="431371" y="1637361"/>
            <a:ext cx="4032448" cy="4118551"/>
          </a:xfrm>
          <a:prstGeom prst="rect">
            <a:avLst/>
          </a:prstGeom>
        </p:spPr>
      </p:pic>
      <p:sp>
        <p:nvSpPr>
          <p:cNvPr id="6" name="CuadroTexto 5">
            <a:extLst>
              <a:ext uri="{FF2B5EF4-FFF2-40B4-BE49-F238E27FC236}">
                <a16:creationId xmlns:a16="http://schemas.microsoft.com/office/drawing/2014/main" id="{FB050CD0-19A1-084F-B973-9F374C4CAD8A}"/>
              </a:ext>
            </a:extLst>
          </p:cNvPr>
          <p:cNvSpPr txBox="1"/>
          <p:nvPr/>
        </p:nvSpPr>
        <p:spPr>
          <a:xfrm>
            <a:off x="6356464" y="786206"/>
            <a:ext cx="4384060" cy="502766"/>
          </a:xfrm>
          <a:prstGeom prst="rect">
            <a:avLst/>
          </a:prstGeom>
          <a:noFill/>
        </p:spPr>
        <p:txBody>
          <a:bodyPr wrap="square" rtlCol="0">
            <a:spAutoFit/>
          </a:bodyPr>
          <a:lstStyle/>
          <a:p>
            <a:pPr algn="ctr" defTabSz="457200" hangingPunct="0">
              <a:buClrTx/>
              <a:buFontTx/>
              <a:buNone/>
            </a:pPr>
            <a:r>
              <a:rPr lang="ca-ES" sz="2667" u="sng" dirty="0">
                <a:solidFill>
                  <a:srgbClr val="0070C0"/>
                </a:solidFill>
                <a:latin typeface="Helvetica"/>
                <a:sym typeface="Helvetica"/>
              </a:rPr>
              <a:t>Exemple “Familiar en perill”</a:t>
            </a:r>
          </a:p>
        </p:txBody>
      </p:sp>
      <p:cxnSp>
        <p:nvCxnSpPr>
          <p:cNvPr id="7" name="Conector recto 6">
            <a:extLst>
              <a:ext uri="{FF2B5EF4-FFF2-40B4-BE49-F238E27FC236}">
                <a16:creationId xmlns:a16="http://schemas.microsoft.com/office/drawing/2014/main" id="{4D6D1D02-D74B-C14D-A6AD-DA80BFAB077F}"/>
              </a:ext>
            </a:extLst>
          </p:cNvPr>
          <p:cNvCxnSpPr/>
          <p:nvPr/>
        </p:nvCxnSpPr>
        <p:spPr>
          <a:xfrm>
            <a:off x="5327915" y="1596668"/>
            <a:ext cx="0" cy="4159243"/>
          </a:xfrm>
          <a:prstGeom prst="line">
            <a:avLst/>
          </a:prstGeom>
          <a:noFill/>
          <a:ln w="63500" cap="flat" cmpd="sng" algn="ctr">
            <a:solidFill>
              <a:srgbClr val="4F81BD">
                <a:shade val="95000"/>
                <a:satMod val="104999"/>
              </a:srgbClr>
            </a:solidFill>
            <a:prstDash val="solid"/>
          </a:ln>
          <a:effectLst/>
        </p:spPr>
      </p:cxnSp>
      <p:pic>
        <p:nvPicPr>
          <p:cNvPr id="8" name="Imagen 7">
            <a:extLst>
              <a:ext uri="{FF2B5EF4-FFF2-40B4-BE49-F238E27FC236}">
                <a16:creationId xmlns:a16="http://schemas.microsoft.com/office/drawing/2014/main" id="{51D3BE6A-CF9B-D340-97B9-987E5C6072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9839" y="2786099"/>
            <a:ext cx="2624667" cy="3073287"/>
          </a:xfrm>
          <a:prstGeom prst="rect">
            <a:avLst/>
          </a:prstGeom>
        </p:spPr>
      </p:pic>
      <p:pic>
        <p:nvPicPr>
          <p:cNvPr id="9" name="Imagen 8">
            <a:extLst>
              <a:ext uri="{FF2B5EF4-FFF2-40B4-BE49-F238E27FC236}">
                <a16:creationId xmlns:a16="http://schemas.microsoft.com/office/drawing/2014/main" id="{E82928C2-8A30-C34B-9041-C30F68A54E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09280" y="1781908"/>
            <a:ext cx="2755107" cy="4182658"/>
          </a:xfrm>
          <a:prstGeom prst="rect">
            <a:avLst/>
          </a:prstGeom>
        </p:spPr>
      </p:pic>
      <p:pic>
        <p:nvPicPr>
          <p:cNvPr id="10" name="Imagen 9">
            <a:extLst>
              <a:ext uri="{FF2B5EF4-FFF2-40B4-BE49-F238E27FC236}">
                <a16:creationId xmlns:a16="http://schemas.microsoft.com/office/drawing/2014/main" id="{C710EBBF-D8C5-AE46-8BCD-085B89A7ED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0956" y="1225484"/>
            <a:ext cx="2493545" cy="1650541"/>
          </a:xfrm>
          <a:prstGeom prst="rect">
            <a:avLst/>
          </a:prstGeom>
        </p:spPr>
      </p:pic>
    </p:spTree>
    <p:extLst>
      <p:ext uri="{BB962C8B-B14F-4D97-AF65-F5344CB8AC3E}">
        <p14:creationId xmlns:p14="http://schemas.microsoft.com/office/powerpoint/2010/main" val="3074204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o 25">
            <a:extLst>
              <a:ext uri="{FF2B5EF4-FFF2-40B4-BE49-F238E27FC236}">
                <a16:creationId xmlns:a16="http://schemas.microsoft.com/office/drawing/2014/main" id="{F000E352-6918-2748-A4BD-06A0026FE7EA}"/>
              </a:ext>
            </a:extLst>
          </p:cNvPr>
          <p:cNvGrpSpPr/>
          <p:nvPr/>
        </p:nvGrpSpPr>
        <p:grpSpPr>
          <a:xfrm>
            <a:off x="8566111" y="3346976"/>
            <a:ext cx="3239057" cy="2969135"/>
            <a:chOff x="7967402" y="3547509"/>
            <a:chExt cx="3239057" cy="2969135"/>
          </a:xfrm>
        </p:grpSpPr>
        <p:pic>
          <p:nvPicPr>
            <p:cNvPr id="24" name="Imagen 23">
              <a:extLst>
                <a:ext uri="{FF2B5EF4-FFF2-40B4-BE49-F238E27FC236}">
                  <a16:creationId xmlns:a16="http://schemas.microsoft.com/office/drawing/2014/main" id="{9B3314FE-7FB5-344D-A0C8-E89FC2E4A0CB}"/>
                </a:ext>
              </a:extLst>
            </p:cNvPr>
            <p:cNvPicPr>
              <a:picLocks noChangeAspect="1"/>
            </p:cNvPicPr>
            <p:nvPr/>
          </p:nvPicPr>
          <p:blipFill>
            <a:blip r:embed="rId3"/>
            <a:stretch>
              <a:fillRect/>
            </a:stretch>
          </p:blipFill>
          <p:spPr>
            <a:xfrm rot="941644">
              <a:off x="7967402" y="3547509"/>
              <a:ext cx="3239057" cy="2969135"/>
            </a:xfrm>
            <a:prstGeom prst="rect">
              <a:avLst/>
            </a:prstGeom>
          </p:spPr>
        </p:pic>
        <p:sp>
          <p:nvSpPr>
            <p:cNvPr id="25" name="CuadroTexto 24">
              <a:extLst>
                <a:ext uri="{FF2B5EF4-FFF2-40B4-BE49-F238E27FC236}">
                  <a16:creationId xmlns:a16="http://schemas.microsoft.com/office/drawing/2014/main" id="{DE6C0108-69CC-DA43-A5E8-6B8BF3552DE7}"/>
                </a:ext>
              </a:extLst>
            </p:cNvPr>
            <p:cNvSpPr txBox="1"/>
            <p:nvPr/>
          </p:nvSpPr>
          <p:spPr>
            <a:xfrm rot="1143835">
              <a:off x="8217425" y="4566756"/>
              <a:ext cx="2629167" cy="1384995"/>
            </a:xfrm>
            <a:prstGeom prst="rect">
              <a:avLst/>
            </a:prstGeom>
            <a:noFill/>
          </p:spPr>
          <p:txBody>
            <a:bodyPr wrap="square" rtlCol="0">
              <a:spAutoFit/>
            </a:bodyPr>
            <a:lstStyle/>
            <a:p>
              <a:r>
                <a:rPr lang="ca-ES" b="1" dirty="0"/>
                <a:t>Davant del dubte, penjar la trucada i contactar amb el remitent per canals alternatius, Sempre usar les dades de contacte oficials o habituals.</a:t>
              </a:r>
            </a:p>
          </p:txBody>
        </p:sp>
      </p:grpSp>
      <p:grpSp>
        <p:nvGrpSpPr>
          <p:cNvPr id="21" name="Grupo 20">
            <a:extLst>
              <a:ext uri="{FF2B5EF4-FFF2-40B4-BE49-F238E27FC236}">
                <a16:creationId xmlns:a16="http://schemas.microsoft.com/office/drawing/2014/main" id="{095F9B3C-905D-E74A-A714-13885894F7E7}"/>
              </a:ext>
            </a:extLst>
          </p:cNvPr>
          <p:cNvGrpSpPr/>
          <p:nvPr/>
        </p:nvGrpSpPr>
        <p:grpSpPr>
          <a:xfrm>
            <a:off x="7744060" y="457842"/>
            <a:ext cx="3208212" cy="3381628"/>
            <a:chOff x="7121930" y="457413"/>
            <a:chExt cx="3208212" cy="3381628"/>
          </a:xfrm>
        </p:grpSpPr>
        <p:pic>
          <p:nvPicPr>
            <p:cNvPr id="19" name="Imagen 18">
              <a:extLst>
                <a:ext uri="{FF2B5EF4-FFF2-40B4-BE49-F238E27FC236}">
                  <a16:creationId xmlns:a16="http://schemas.microsoft.com/office/drawing/2014/main" id="{917F1713-BDB6-C54D-87F0-9B8D186CEFC2}"/>
                </a:ext>
              </a:extLst>
            </p:cNvPr>
            <p:cNvPicPr>
              <a:picLocks noChangeAspect="1"/>
            </p:cNvPicPr>
            <p:nvPr/>
          </p:nvPicPr>
          <p:blipFill>
            <a:blip r:embed="rId4"/>
            <a:stretch>
              <a:fillRect/>
            </a:stretch>
          </p:blipFill>
          <p:spPr>
            <a:xfrm rot="988965">
              <a:off x="7121930" y="457413"/>
              <a:ext cx="3208212" cy="3381628"/>
            </a:xfrm>
            <a:prstGeom prst="rect">
              <a:avLst/>
            </a:prstGeom>
          </p:spPr>
        </p:pic>
        <p:sp>
          <p:nvSpPr>
            <p:cNvPr id="20" name="CuadroTexto 19">
              <a:extLst>
                <a:ext uri="{FF2B5EF4-FFF2-40B4-BE49-F238E27FC236}">
                  <a16:creationId xmlns:a16="http://schemas.microsoft.com/office/drawing/2014/main" id="{707534E9-7449-9043-B7B4-168E13A502E6}"/>
                </a:ext>
              </a:extLst>
            </p:cNvPr>
            <p:cNvSpPr txBox="1"/>
            <p:nvPr/>
          </p:nvSpPr>
          <p:spPr>
            <a:xfrm rot="1021414">
              <a:off x="7501930" y="1962615"/>
              <a:ext cx="2110117" cy="1323439"/>
            </a:xfrm>
            <a:prstGeom prst="rect">
              <a:avLst/>
            </a:prstGeom>
            <a:noFill/>
          </p:spPr>
          <p:txBody>
            <a:bodyPr wrap="square" rtlCol="0">
              <a:spAutoFit/>
            </a:bodyPr>
            <a:lstStyle/>
            <a:p>
              <a:r>
                <a:rPr lang="ca-ES" sz="1600" b="1" dirty="0"/>
                <a:t>Evitar també descarregar programes als dispositius si ho demanen.</a:t>
              </a:r>
            </a:p>
          </p:txBody>
        </p:sp>
      </p:grpSp>
      <p:grpSp>
        <p:nvGrpSpPr>
          <p:cNvPr id="23" name="Grupo 22">
            <a:extLst>
              <a:ext uri="{FF2B5EF4-FFF2-40B4-BE49-F238E27FC236}">
                <a16:creationId xmlns:a16="http://schemas.microsoft.com/office/drawing/2014/main" id="{920A36DA-45C4-D54F-96A1-120766A9D128}"/>
              </a:ext>
            </a:extLst>
          </p:cNvPr>
          <p:cNvGrpSpPr/>
          <p:nvPr/>
        </p:nvGrpSpPr>
        <p:grpSpPr>
          <a:xfrm>
            <a:off x="242189" y="2346714"/>
            <a:ext cx="3633721" cy="3362885"/>
            <a:chOff x="242189" y="2346714"/>
            <a:chExt cx="3633721" cy="3362885"/>
          </a:xfrm>
        </p:grpSpPr>
        <p:pic>
          <p:nvPicPr>
            <p:cNvPr id="12" name="Imagen 11">
              <a:extLst>
                <a:ext uri="{FF2B5EF4-FFF2-40B4-BE49-F238E27FC236}">
                  <a16:creationId xmlns:a16="http://schemas.microsoft.com/office/drawing/2014/main" id="{6B4DA679-B69E-5E41-AD67-3DBF6239A3C6}"/>
                </a:ext>
              </a:extLst>
            </p:cNvPr>
            <p:cNvPicPr>
              <a:picLocks noChangeAspect="1"/>
            </p:cNvPicPr>
            <p:nvPr/>
          </p:nvPicPr>
          <p:blipFill>
            <a:blip r:embed="rId5"/>
            <a:stretch>
              <a:fillRect/>
            </a:stretch>
          </p:blipFill>
          <p:spPr>
            <a:xfrm>
              <a:off x="242189" y="2346714"/>
              <a:ext cx="3633721" cy="3362885"/>
            </a:xfrm>
            <a:prstGeom prst="rect">
              <a:avLst/>
            </a:prstGeom>
          </p:spPr>
        </p:pic>
        <p:sp>
          <p:nvSpPr>
            <p:cNvPr id="15" name="CuadroTexto 14">
              <a:extLst>
                <a:ext uri="{FF2B5EF4-FFF2-40B4-BE49-F238E27FC236}">
                  <a16:creationId xmlns:a16="http://schemas.microsoft.com/office/drawing/2014/main" id="{7DD37EAB-C20D-3A44-92C7-06D6B7286E3B}"/>
                </a:ext>
              </a:extLst>
            </p:cNvPr>
            <p:cNvSpPr txBox="1"/>
            <p:nvPr/>
          </p:nvSpPr>
          <p:spPr>
            <a:xfrm>
              <a:off x="914399" y="3766955"/>
              <a:ext cx="2207941" cy="1569660"/>
            </a:xfrm>
            <a:prstGeom prst="rect">
              <a:avLst/>
            </a:prstGeom>
            <a:noFill/>
          </p:spPr>
          <p:txBody>
            <a:bodyPr wrap="square" rtlCol="0">
              <a:spAutoFit/>
            </a:bodyPr>
            <a:lstStyle/>
            <a:p>
              <a:r>
                <a:rPr lang="ca-ES" sz="1600" b="1" dirty="0"/>
                <a:t>No compartir dades sensibles, contrasenyes ni claus quan es rebin trucades telefòniques.</a:t>
              </a:r>
            </a:p>
          </p:txBody>
        </p:sp>
      </p:grpSp>
      <p:pic>
        <p:nvPicPr>
          <p:cNvPr id="2" name="Imagen 1" descr="Niño usando laptop&#10;&#10;El contenido generado por IA puede ser incorrecto.">
            <a:extLst>
              <a:ext uri="{FF2B5EF4-FFF2-40B4-BE49-F238E27FC236}">
                <a16:creationId xmlns:a16="http://schemas.microsoft.com/office/drawing/2014/main" id="{A0231A07-E423-014B-BC78-3B626B1491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8720" y="3098148"/>
            <a:ext cx="2949668" cy="3362885"/>
          </a:xfrm>
          <a:prstGeom prst="rect">
            <a:avLst/>
          </a:prstGeom>
        </p:spPr>
      </p:pic>
      <p:sp>
        <p:nvSpPr>
          <p:cNvPr id="7" name="TextBox 6">
            <a:extLst>
              <a:ext uri="{FF2B5EF4-FFF2-40B4-BE49-F238E27FC236}">
                <a16:creationId xmlns:a16="http://schemas.microsoft.com/office/drawing/2014/main" id="{09B7EC00-54B4-F54D-B773-4CCF7009079C}"/>
              </a:ext>
            </a:extLst>
          </p:cNvPr>
          <p:cNvSpPr txBox="1">
            <a:spLocks noChangeAspect="1"/>
          </p:cNvSpPr>
          <p:nvPr/>
        </p:nvSpPr>
        <p:spPr>
          <a:xfrm>
            <a:off x="-1044624" y="262576"/>
            <a:ext cx="4572000" cy="923330"/>
          </a:xfrm>
          <a:prstGeom prst="rect">
            <a:avLst/>
          </a:prstGeom>
        </p:spPr>
        <p:txBody>
          <a:bodyPr wrap="square" lIns="0" tIns="0" rIns="0" bIns="0" rtlCol="0" anchor="t">
            <a:spAutoFit/>
          </a:bodyPr>
          <a:lstStyle/>
          <a:p>
            <a:pPr algn="ctr" defTabSz="765353">
              <a:buClrTx/>
              <a:buFontTx/>
              <a:buNone/>
            </a:pPr>
            <a:r>
              <a:rPr lang="ca-ES" sz="2000" b="1" i="1" kern="1200" dirty="0">
                <a:solidFill>
                  <a:srgbClr val="019EE2"/>
                </a:solidFill>
                <a:latin typeface="Poppins"/>
                <a:ea typeface="+mn-ea"/>
                <a:cs typeface="Poppins"/>
              </a:rPr>
              <a:t>Pren nota!!</a:t>
            </a:r>
          </a:p>
          <a:p>
            <a:pPr algn="ctr" defTabSz="765353">
              <a:buClrTx/>
              <a:buFontTx/>
              <a:buNone/>
            </a:pPr>
            <a:r>
              <a:rPr lang="ca-ES" sz="2000" b="1" i="1" kern="1200" dirty="0">
                <a:solidFill>
                  <a:srgbClr val="019EE2"/>
                </a:solidFill>
                <a:latin typeface="Poppins"/>
                <a:ea typeface="+mn-ea"/>
                <a:cs typeface="Poppins"/>
              </a:rPr>
              <a:t>Per evitar el </a:t>
            </a:r>
          </a:p>
          <a:p>
            <a:pPr algn="ctr" defTabSz="765353">
              <a:buClrTx/>
              <a:buFontTx/>
              <a:buNone/>
            </a:pPr>
            <a:r>
              <a:rPr lang="ca-ES" sz="2000" b="1" i="1" kern="1200" dirty="0" err="1">
                <a:solidFill>
                  <a:srgbClr val="019EE2"/>
                </a:solidFill>
                <a:latin typeface="Poppins"/>
                <a:ea typeface="+mn-ea"/>
                <a:cs typeface="Poppins"/>
              </a:rPr>
              <a:t>Vishing</a:t>
            </a:r>
            <a:endParaRPr lang="ca-ES" sz="2000" b="1" i="1" kern="1200" dirty="0">
              <a:solidFill>
                <a:srgbClr val="019EE2"/>
              </a:solidFill>
              <a:latin typeface="Poppins"/>
              <a:ea typeface="+mn-ea"/>
              <a:cs typeface="Poppins"/>
            </a:endParaRPr>
          </a:p>
        </p:txBody>
      </p:sp>
      <p:sp>
        <p:nvSpPr>
          <p:cNvPr id="8" name="Rectángulo 7">
            <a:extLst>
              <a:ext uri="{FF2B5EF4-FFF2-40B4-BE49-F238E27FC236}">
                <a16:creationId xmlns:a16="http://schemas.microsoft.com/office/drawing/2014/main" id="{1155C600-B7FC-AC4E-B5B7-A314D13A9BAB}"/>
              </a:ext>
            </a:extLst>
          </p:cNvPr>
          <p:cNvSpPr/>
          <p:nvPr/>
        </p:nvSpPr>
        <p:spPr>
          <a:xfrm>
            <a:off x="527052" y="2197392"/>
            <a:ext cx="793807" cy="769441"/>
          </a:xfrm>
          <a:prstGeom prst="rect">
            <a:avLst/>
          </a:prstGeom>
          <a:noFill/>
        </p:spPr>
        <p:txBody>
          <a:bodyPr wrap="none" lIns="91440" tIns="45720" rIns="91440" bIns="45720">
            <a:spAutoFit/>
          </a:bodyPr>
          <a:lstStyle/>
          <a:p>
            <a:pPr algn="ctr" defTabSz="765353">
              <a:buClrTx/>
              <a:buFontTx/>
              <a:buNone/>
            </a:pPr>
            <a:r>
              <a:rPr lang="es-ES" sz="4400" b="1" kern="1200" dirty="0">
                <a:ln w="13462">
                  <a:solidFill>
                    <a:prstClr val="white"/>
                  </a:solidFill>
                  <a:prstDash val="solid"/>
                </a:ln>
                <a:solidFill>
                  <a:prstClr val="black">
                    <a:lumMod val="85000"/>
                    <a:lumOff val="15000"/>
                  </a:prstClr>
                </a:solidFill>
                <a:effectLst>
                  <a:outerShdw dist="38100" dir="2700000" algn="bl" rotWithShape="0">
                    <a:srgbClr val="4BACC6"/>
                  </a:outerShdw>
                </a:effectLst>
                <a:latin typeface="Calibri"/>
                <a:ea typeface="+mn-ea"/>
                <a:cs typeface="+mn-cs"/>
              </a:rPr>
              <a:t>1.-</a:t>
            </a:r>
          </a:p>
        </p:txBody>
      </p:sp>
      <p:sp>
        <p:nvSpPr>
          <p:cNvPr id="10" name="Rectángulo 9">
            <a:extLst>
              <a:ext uri="{FF2B5EF4-FFF2-40B4-BE49-F238E27FC236}">
                <a16:creationId xmlns:a16="http://schemas.microsoft.com/office/drawing/2014/main" id="{296AB562-702F-4043-910E-5BBF6B2644E5}"/>
              </a:ext>
            </a:extLst>
          </p:cNvPr>
          <p:cNvSpPr/>
          <p:nvPr/>
        </p:nvSpPr>
        <p:spPr>
          <a:xfrm>
            <a:off x="8257990" y="326193"/>
            <a:ext cx="793808" cy="769441"/>
          </a:xfrm>
          <a:prstGeom prst="rect">
            <a:avLst/>
          </a:prstGeom>
          <a:noFill/>
        </p:spPr>
        <p:txBody>
          <a:bodyPr wrap="none" lIns="91440" tIns="45720" rIns="91440" bIns="45720">
            <a:spAutoFit/>
          </a:bodyPr>
          <a:lstStyle/>
          <a:p>
            <a:pPr algn="ctr" defTabSz="765353">
              <a:buClrTx/>
              <a:buFontTx/>
              <a:buNone/>
            </a:pPr>
            <a:r>
              <a:rPr lang="es-ES" sz="4400" b="1" kern="1200" dirty="0">
                <a:ln w="13462">
                  <a:solidFill>
                    <a:prstClr val="white"/>
                  </a:solidFill>
                  <a:prstDash val="solid"/>
                </a:ln>
                <a:solidFill>
                  <a:prstClr val="black">
                    <a:lumMod val="85000"/>
                    <a:lumOff val="15000"/>
                  </a:prstClr>
                </a:solidFill>
                <a:effectLst>
                  <a:outerShdw dist="38100" dir="2700000" algn="bl" rotWithShape="0">
                    <a:srgbClr val="4BACC6"/>
                  </a:outerShdw>
                </a:effectLst>
                <a:latin typeface="Calibri"/>
                <a:ea typeface="+mn-ea"/>
                <a:cs typeface="+mn-cs"/>
              </a:rPr>
              <a:t>3.-</a:t>
            </a:r>
          </a:p>
        </p:txBody>
      </p:sp>
      <p:sp>
        <p:nvSpPr>
          <p:cNvPr id="11" name="Rectángulo 10">
            <a:extLst>
              <a:ext uri="{FF2B5EF4-FFF2-40B4-BE49-F238E27FC236}">
                <a16:creationId xmlns:a16="http://schemas.microsoft.com/office/drawing/2014/main" id="{DFBC667D-EF68-E94E-8986-4E0E7B3061B6}"/>
              </a:ext>
            </a:extLst>
          </p:cNvPr>
          <p:cNvSpPr/>
          <p:nvPr/>
        </p:nvSpPr>
        <p:spPr>
          <a:xfrm>
            <a:off x="10774392" y="3455673"/>
            <a:ext cx="793808" cy="769441"/>
          </a:xfrm>
          <a:prstGeom prst="rect">
            <a:avLst/>
          </a:prstGeom>
          <a:noFill/>
        </p:spPr>
        <p:txBody>
          <a:bodyPr wrap="none" lIns="91440" tIns="45720" rIns="91440" bIns="45720">
            <a:spAutoFit/>
          </a:bodyPr>
          <a:lstStyle/>
          <a:p>
            <a:pPr algn="ctr" defTabSz="765353">
              <a:buClrTx/>
              <a:buFontTx/>
              <a:buNone/>
            </a:pPr>
            <a:r>
              <a:rPr lang="es-ES" sz="4400" b="1" kern="1200" dirty="0">
                <a:ln w="13462">
                  <a:solidFill>
                    <a:prstClr val="white"/>
                  </a:solidFill>
                  <a:prstDash val="solid"/>
                </a:ln>
                <a:solidFill>
                  <a:prstClr val="black">
                    <a:lumMod val="85000"/>
                    <a:lumOff val="15000"/>
                  </a:prstClr>
                </a:solidFill>
                <a:effectLst>
                  <a:outerShdw dist="38100" dir="2700000" algn="bl" rotWithShape="0">
                    <a:srgbClr val="4BACC6"/>
                  </a:outerShdw>
                </a:effectLst>
                <a:latin typeface="Calibri"/>
                <a:ea typeface="+mn-ea"/>
                <a:cs typeface="+mn-cs"/>
              </a:rPr>
              <a:t>4.-</a:t>
            </a:r>
          </a:p>
        </p:txBody>
      </p:sp>
      <p:grpSp>
        <p:nvGrpSpPr>
          <p:cNvPr id="22" name="Grupo 21">
            <a:extLst>
              <a:ext uri="{FF2B5EF4-FFF2-40B4-BE49-F238E27FC236}">
                <a16:creationId xmlns:a16="http://schemas.microsoft.com/office/drawing/2014/main" id="{C066AA5F-B8D7-A643-813D-8C5E752A3720}"/>
              </a:ext>
            </a:extLst>
          </p:cNvPr>
          <p:cNvGrpSpPr/>
          <p:nvPr/>
        </p:nvGrpSpPr>
        <p:grpSpPr>
          <a:xfrm>
            <a:off x="3083837" y="114304"/>
            <a:ext cx="4485466" cy="2983843"/>
            <a:chOff x="3265264" y="130952"/>
            <a:chExt cx="3912760" cy="2518558"/>
          </a:xfrm>
        </p:grpSpPr>
        <p:pic>
          <p:nvPicPr>
            <p:cNvPr id="17" name="Imagen 16">
              <a:extLst>
                <a:ext uri="{FF2B5EF4-FFF2-40B4-BE49-F238E27FC236}">
                  <a16:creationId xmlns:a16="http://schemas.microsoft.com/office/drawing/2014/main" id="{AD8639BC-575D-BE40-A4D6-7024E0E4FF42}"/>
                </a:ext>
              </a:extLst>
            </p:cNvPr>
            <p:cNvPicPr>
              <a:picLocks noChangeAspect="1"/>
            </p:cNvPicPr>
            <p:nvPr/>
          </p:nvPicPr>
          <p:blipFill>
            <a:blip r:embed="rId7"/>
            <a:stretch>
              <a:fillRect/>
            </a:stretch>
          </p:blipFill>
          <p:spPr>
            <a:xfrm>
              <a:off x="3265264" y="130952"/>
              <a:ext cx="3912760" cy="2518558"/>
            </a:xfrm>
            <a:prstGeom prst="rect">
              <a:avLst/>
            </a:prstGeom>
          </p:spPr>
        </p:pic>
        <p:sp>
          <p:nvSpPr>
            <p:cNvPr id="18" name="CuadroTexto 17">
              <a:extLst>
                <a:ext uri="{FF2B5EF4-FFF2-40B4-BE49-F238E27FC236}">
                  <a16:creationId xmlns:a16="http://schemas.microsoft.com/office/drawing/2014/main" id="{E4B9B709-B1FC-7740-AC8D-142BE30E88E1}"/>
                </a:ext>
              </a:extLst>
            </p:cNvPr>
            <p:cNvSpPr txBox="1"/>
            <p:nvPr/>
          </p:nvSpPr>
          <p:spPr>
            <a:xfrm>
              <a:off x="4070059" y="1162688"/>
              <a:ext cx="2903925" cy="909242"/>
            </a:xfrm>
            <a:prstGeom prst="rect">
              <a:avLst/>
            </a:prstGeom>
            <a:noFill/>
          </p:spPr>
          <p:txBody>
            <a:bodyPr wrap="square" rtlCol="0">
              <a:spAutoFit/>
            </a:bodyPr>
            <a:lstStyle/>
            <a:p>
              <a:r>
                <a:rPr lang="ca-ES" sz="1600" b="1" dirty="0"/>
                <a:t>Davant d'una sol·licitud urgent d'un desconegut, no fer cap operació com ara </a:t>
              </a:r>
              <a:r>
                <a:rPr lang="ca-ES" sz="1600" b="1" dirty="0" err="1"/>
                <a:t>Bizum</a:t>
              </a:r>
              <a:r>
                <a:rPr lang="ca-ES" sz="1600" b="1" dirty="0"/>
                <a:t>, transferències o traspassos.</a:t>
              </a:r>
            </a:p>
          </p:txBody>
        </p:sp>
      </p:grpSp>
      <p:sp>
        <p:nvSpPr>
          <p:cNvPr id="9" name="Rectángulo 8">
            <a:extLst>
              <a:ext uri="{FF2B5EF4-FFF2-40B4-BE49-F238E27FC236}">
                <a16:creationId xmlns:a16="http://schemas.microsoft.com/office/drawing/2014/main" id="{A643AEBD-5EA5-6F48-94B8-945D7B257862}"/>
              </a:ext>
            </a:extLst>
          </p:cNvPr>
          <p:cNvSpPr/>
          <p:nvPr/>
        </p:nvSpPr>
        <p:spPr>
          <a:xfrm>
            <a:off x="3217768" y="114305"/>
            <a:ext cx="793808" cy="769441"/>
          </a:xfrm>
          <a:prstGeom prst="rect">
            <a:avLst/>
          </a:prstGeom>
          <a:noFill/>
        </p:spPr>
        <p:txBody>
          <a:bodyPr wrap="none" lIns="91440" tIns="45720" rIns="91440" bIns="45720">
            <a:spAutoFit/>
          </a:bodyPr>
          <a:lstStyle/>
          <a:p>
            <a:pPr algn="ctr" defTabSz="765353">
              <a:buClrTx/>
              <a:buFontTx/>
              <a:buNone/>
            </a:pPr>
            <a:r>
              <a:rPr lang="es-ES" sz="4400" b="1" kern="1200" dirty="0">
                <a:ln w="13462">
                  <a:solidFill>
                    <a:prstClr val="white"/>
                  </a:solidFill>
                  <a:prstDash val="solid"/>
                </a:ln>
                <a:solidFill>
                  <a:prstClr val="black">
                    <a:lumMod val="85000"/>
                    <a:lumOff val="15000"/>
                  </a:prstClr>
                </a:solidFill>
                <a:effectLst>
                  <a:outerShdw dist="38100" dir="2700000" algn="bl" rotWithShape="0">
                    <a:srgbClr val="4BACC6"/>
                  </a:outerShdw>
                </a:effectLst>
                <a:latin typeface="Calibri"/>
                <a:ea typeface="+mn-ea"/>
                <a:cs typeface="+mn-cs"/>
              </a:rPr>
              <a:t>2.-</a:t>
            </a:r>
          </a:p>
        </p:txBody>
      </p:sp>
    </p:spTree>
    <p:extLst>
      <p:ext uri="{BB962C8B-B14F-4D97-AF65-F5344CB8AC3E}">
        <p14:creationId xmlns:p14="http://schemas.microsoft.com/office/powerpoint/2010/main" val="426110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F5D5B45-E628-E14C-95E3-A5B93C13F673}"/>
              </a:ext>
            </a:extLst>
          </p:cNvPr>
          <p:cNvPicPr>
            <a:picLocks noChangeAspect="1"/>
          </p:cNvPicPr>
          <p:nvPr/>
        </p:nvPicPr>
        <p:blipFill>
          <a:blip r:embed="rId2"/>
          <a:stretch>
            <a:fillRect/>
          </a:stretch>
        </p:blipFill>
        <p:spPr>
          <a:xfrm>
            <a:off x="9329862" y="3002212"/>
            <a:ext cx="2630733" cy="3625592"/>
          </a:xfrm>
          <a:prstGeom prst="rect">
            <a:avLst/>
          </a:prstGeom>
        </p:spPr>
      </p:pic>
      <p:sp>
        <p:nvSpPr>
          <p:cNvPr id="2" name="CuadroTexto 1">
            <a:extLst>
              <a:ext uri="{FF2B5EF4-FFF2-40B4-BE49-F238E27FC236}">
                <a16:creationId xmlns:a16="http://schemas.microsoft.com/office/drawing/2014/main" id="{92EC6FE2-57E4-FB47-8263-81509EE82841}"/>
              </a:ext>
            </a:extLst>
          </p:cNvPr>
          <p:cNvSpPr txBox="1"/>
          <p:nvPr/>
        </p:nvSpPr>
        <p:spPr>
          <a:xfrm>
            <a:off x="467544" y="561186"/>
            <a:ext cx="9347016" cy="3539430"/>
          </a:xfrm>
          <a:prstGeom prst="rect">
            <a:avLst/>
          </a:prstGeom>
          <a:noFill/>
        </p:spPr>
        <p:txBody>
          <a:bodyPr wrap="square" rtlCol="0">
            <a:spAutoFit/>
          </a:bodyPr>
          <a:lstStyle/>
          <a:p>
            <a:pPr defTabSz="765353">
              <a:buClrTx/>
              <a:buFontTx/>
              <a:buNone/>
            </a:pPr>
            <a:r>
              <a:rPr lang="ca-ES" sz="2800" b="1" kern="1200" dirty="0">
                <a:solidFill>
                  <a:prstClr val="black"/>
                </a:solidFill>
                <a:latin typeface="Calibri"/>
                <a:ea typeface="+mn-ea"/>
                <a:cs typeface="+mn-cs"/>
              </a:rPr>
              <a:t>Quan has de desconfiar al tractar amb un venedor d’una web de compravenda online?</a:t>
            </a:r>
          </a:p>
          <a:p>
            <a:pPr defTabSz="765353">
              <a:buClrTx/>
              <a:buFontTx/>
              <a:buNone/>
            </a:pPr>
            <a:endParaRPr lang="ca-ES" sz="2400" kern="1200" dirty="0">
              <a:solidFill>
                <a:prstClr val="black"/>
              </a:solidFill>
              <a:latin typeface="Calibri"/>
              <a:ea typeface="+mn-ea"/>
              <a:cs typeface="+mn-cs"/>
            </a:endParaRPr>
          </a:p>
          <a:p>
            <a:pPr defTabSz="765353">
              <a:buClrTx/>
              <a:buFontTx/>
              <a:buNone/>
            </a:pPr>
            <a:endParaRPr lang="ca-ES" sz="2400" kern="1200" dirty="0">
              <a:solidFill>
                <a:prstClr val="black"/>
              </a:solidFill>
              <a:latin typeface="Calibri"/>
              <a:ea typeface="+mn-ea"/>
              <a:cs typeface="+mn-cs"/>
            </a:endParaRPr>
          </a:p>
          <a:p>
            <a:pPr marL="342900" indent="-342900" defTabSz="765353">
              <a:buClrTx/>
              <a:buFont typeface="Courier New" panose="02070309020205020404" pitchFamily="49" charset="0"/>
              <a:buChar char="o"/>
            </a:pPr>
            <a:r>
              <a:rPr lang="ca-ES" sz="2400" kern="1200" dirty="0">
                <a:solidFill>
                  <a:prstClr val="black"/>
                </a:solidFill>
                <a:latin typeface="Calibri"/>
                <a:ea typeface="+mn-ea"/>
                <a:cs typeface="+mn-cs"/>
              </a:rPr>
              <a:t>Utilitzar la plataforma oficial de pagament  de la web.</a:t>
            </a:r>
          </a:p>
          <a:p>
            <a:pPr marL="342900" indent="-342900" defTabSz="765353">
              <a:buClrTx/>
              <a:buFont typeface="Courier New" panose="02070309020205020404" pitchFamily="49" charset="0"/>
              <a:buChar char="o"/>
            </a:pPr>
            <a:r>
              <a:rPr lang="ca-ES" sz="2400" kern="1200" dirty="0">
                <a:solidFill>
                  <a:prstClr val="black"/>
                </a:solidFill>
                <a:latin typeface="Calibri"/>
                <a:ea typeface="+mn-ea"/>
                <a:cs typeface="+mn-cs"/>
              </a:rPr>
              <a:t>Utilitzar una altra via de comunicació com WhatsApp que és més còmoda i ràpida en lloc de l’establer-ta en la plataforma oficial.</a:t>
            </a:r>
          </a:p>
          <a:p>
            <a:pPr marL="342900" indent="-342900" defTabSz="765353">
              <a:buClrTx/>
              <a:buFont typeface="Courier New" panose="02070309020205020404" pitchFamily="49" charset="0"/>
              <a:buChar char="o"/>
            </a:pPr>
            <a:r>
              <a:rPr lang="ca-ES" sz="2400" kern="1200" dirty="0">
                <a:solidFill>
                  <a:prstClr val="black"/>
                </a:solidFill>
                <a:latin typeface="Calibri"/>
                <a:ea typeface="+mn-ea"/>
                <a:cs typeface="+mn-cs"/>
              </a:rPr>
              <a:t>Que tingui moltes valoracions de diferents compradors i amb antiguitat.</a:t>
            </a:r>
            <a:endParaRPr lang="ca-ES" sz="2000" kern="1200" dirty="0">
              <a:solidFill>
                <a:prstClr val="black"/>
              </a:solidFill>
              <a:latin typeface="Calibri"/>
              <a:ea typeface="+mn-ea"/>
              <a:cs typeface="+mn-cs"/>
            </a:endParaRPr>
          </a:p>
        </p:txBody>
      </p:sp>
      <p:sp>
        <p:nvSpPr>
          <p:cNvPr id="3" name="Rectángulo: esquinas redondeadas 2">
            <a:extLst>
              <a:ext uri="{FF2B5EF4-FFF2-40B4-BE49-F238E27FC236}">
                <a16:creationId xmlns:a16="http://schemas.microsoft.com/office/drawing/2014/main" id="{930A5206-2A84-704F-B6D2-8354B6954467}"/>
              </a:ext>
            </a:extLst>
          </p:cNvPr>
          <p:cNvSpPr/>
          <p:nvPr/>
        </p:nvSpPr>
        <p:spPr>
          <a:xfrm>
            <a:off x="958338" y="4902999"/>
            <a:ext cx="5976354" cy="1235304"/>
          </a:xfrm>
          <a:prstGeom prst="roundRect">
            <a:avLst/>
          </a:prstGeom>
          <a:solidFill>
            <a:srgbClr val="4F81BD">
              <a:lumMod val="60000"/>
              <a:lumOff val="40000"/>
            </a:srgbClr>
          </a:solidFill>
          <a:ln w="25400" cap="flat" cmpd="sng" algn="ctr">
            <a:solidFill>
              <a:srgbClr val="4F81BD">
                <a:shade val="15000"/>
              </a:srgbClr>
            </a:solidFill>
            <a:prstDash val="solid"/>
          </a:ln>
          <a:effectLst/>
        </p:spPr>
        <p:txBody>
          <a:bodyPr rtlCol="0" anchor="ctr"/>
          <a:lstStyle/>
          <a:p>
            <a:pPr marL="0" marR="0" lvl="0" indent="0" algn="just" defTabSz="765353" eaLnBrk="1" fontAlgn="auto" latinLnBrk="0" hangingPunct="1">
              <a:lnSpc>
                <a:spcPct val="100000"/>
              </a:lnSpc>
              <a:spcBef>
                <a:spcPts val="0"/>
              </a:spcBef>
              <a:spcAft>
                <a:spcPts val="0"/>
              </a:spcAft>
              <a:buClrTx/>
              <a:buSzTx/>
              <a:buFontTx/>
              <a:buNone/>
              <a:tabLst/>
              <a:defRPr/>
            </a:pPr>
            <a:r>
              <a:rPr kumimoji="0" lang="ca-ES" sz="1800" b="0" i="0" u="none" strike="noStrike" kern="1200" cap="none" spc="0" normalizeH="0" baseline="0" dirty="0">
                <a:ln>
                  <a:noFill/>
                </a:ln>
                <a:solidFill>
                  <a:srgbClr val="212529"/>
                </a:solidFill>
                <a:effectLst/>
                <a:uLnTx/>
                <a:uFillTx/>
                <a:latin typeface="open_sansregular"/>
                <a:ea typeface="+mn-ea"/>
                <a:cs typeface="+mn-cs"/>
              </a:rPr>
              <a:t>RECOMANACIONS:</a:t>
            </a:r>
          </a:p>
          <a:p>
            <a:pPr marL="285750" marR="0" lvl="0" indent="-285750" algn="just" defTabSz="765353" eaLnBrk="1" fontAlgn="auto" latinLnBrk="0" hangingPunct="1">
              <a:lnSpc>
                <a:spcPct val="100000"/>
              </a:lnSpc>
              <a:spcBef>
                <a:spcPts val="0"/>
              </a:spcBef>
              <a:spcAft>
                <a:spcPts val="0"/>
              </a:spcAft>
              <a:buClrTx/>
              <a:buSzTx/>
              <a:buFontTx/>
              <a:buChar char="-"/>
              <a:tabLst/>
              <a:defRPr/>
            </a:pPr>
            <a:r>
              <a:rPr kumimoji="0" lang="ca-ES" sz="1800" b="0" i="0" u="none" strike="noStrike" kern="1200" cap="none" spc="0" normalizeH="0" baseline="0" dirty="0">
                <a:ln>
                  <a:noFill/>
                </a:ln>
                <a:solidFill>
                  <a:srgbClr val="212529"/>
                </a:solidFill>
                <a:effectLst/>
                <a:uLnTx/>
                <a:uFillTx/>
                <a:latin typeface="open_sansregular"/>
                <a:ea typeface="+mn-ea"/>
                <a:cs typeface="+mn-cs"/>
              </a:rPr>
              <a:t>Utilitza sempre les opcions de pagament oficials de la plataforma que estiguis utilitzant.</a:t>
            </a:r>
          </a:p>
          <a:p>
            <a:pPr marL="285750" marR="0" lvl="0" indent="-285750" algn="just" defTabSz="765353" eaLnBrk="1" fontAlgn="auto" latinLnBrk="0" hangingPunct="1">
              <a:lnSpc>
                <a:spcPct val="100000"/>
              </a:lnSpc>
              <a:spcBef>
                <a:spcPts val="0"/>
              </a:spcBef>
              <a:spcAft>
                <a:spcPts val="0"/>
              </a:spcAft>
              <a:buClrTx/>
              <a:buSzTx/>
              <a:buFontTx/>
              <a:buChar char="-"/>
              <a:tabLst/>
              <a:defRPr/>
            </a:pPr>
            <a:r>
              <a:rPr kumimoji="0" lang="ca-ES" sz="1800" b="0" i="0" u="none" strike="noStrike" kern="1200" cap="none" spc="0" normalizeH="0" baseline="0" dirty="0">
                <a:ln>
                  <a:noFill/>
                </a:ln>
                <a:solidFill>
                  <a:srgbClr val="212529"/>
                </a:solidFill>
                <a:effectLst/>
                <a:uLnTx/>
                <a:uFillTx/>
                <a:latin typeface="open_sansregular"/>
                <a:ea typeface="+mn-ea"/>
                <a:cs typeface="+mn-cs"/>
              </a:rPr>
              <a:t>Compra sempre des de les pàgines </a:t>
            </a:r>
            <a:r>
              <a:rPr lang="ca-ES" sz="1800" kern="1200" dirty="0">
                <a:solidFill>
                  <a:srgbClr val="212529"/>
                </a:solidFill>
                <a:latin typeface="open_sansregular"/>
                <a:ea typeface="+mn-ea"/>
                <a:cs typeface="+mn-cs"/>
              </a:rPr>
              <a:t>i</a:t>
            </a:r>
            <a:r>
              <a:rPr kumimoji="0" lang="ca-ES" sz="1800" b="0" i="0" u="none" strike="noStrike" kern="1200" cap="none" spc="0" normalizeH="0" baseline="0" dirty="0">
                <a:ln>
                  <a:noFill/>
                </a:ln>
                <a:solidFill>
                  <a:srgbClr val="212529"/>
                </a:solidFill>
                <a:effectLst/>
                <a:uLnTx/>
                <a:uFillTx/>
                <a:latin typeface="open_sansregular"/>
                <a:ea typeface="+mn-ea"/>
                <a:cs typeface="+mn-cs"/>
              </a:rPr>
              <a:t> </a:t>
            </a:r>
            <a:r>
              <a:rPr kumimoji="0" lang="ca-ES" sz="1800" b="0" i="0" u="none" strike="noStrike" kern="1200" cap="none" spc="0" normalizeH="0" baseline="0" dirty="0" err="1">
                <a:ln>
                  <a:noFill/>
                </a:ln>
                <a:solidFill>
                  <a:srgbClr val="212529"/>
                </a:solidFill>
                <a:effectLst/>
                <a:uLnTx/>
                <a:uFillTx/>
                <a:latin typeface="open_sansregular"/>
                <a:ea typeface="+mn-ea"/>
                <a:cs typeface="+mn-cs"/>
              </a:rPr>
              <a:t>apps</a:t>
            </a:r>
            <a:r>
              <a:rPr kumimoji="0" lang="ca-ES" sz="1800" b="0" i="0" u="none" strike="noStrike" kern="1200" cap="none" spc="0" normalizeH="0" baseline="0" dirty="0">
                <a:ln>
                  <a:noFill/>
                </a:ln>
                <a:solidFill>
                  <a:srgbClr val="212529"/>
                </a:solidFill>
                <a:effectLst/>
                <a:uLnTx/>
                <a:uFillTx/>
                <a:latin typeface="open_sansregular"/>
                <a:ea typeface="+mn-ea"/>
                <a:cs typeface="+mn-cs"/>
              </a:rPr>
              <a:t> oficiales</a:t>
            </a:r>
            <a:endParaRPr kumimoji="0" lang="ca-ES" sz="1800" b="0" i="0" u="none" strike="noStrike" kern="1200" cap="none" spc="0" normalizeH="0" baseline="0" dirty="0">
              <a:ln>
                <a:noFill/>
              </a:ln>
              <a:solidFill>
                <a:prstClr val="white"/>
              </a:solidFill>
              <a:effectLst/>
              <a:uLnTx/>
              <a:uFillTx/>
              <a:latin typeface="Calibri"/>
              <a:ea typeface="+mn-ea"/>
              <a:cs typeface="+mn-cs"/>
            </a:endParaRPr>
          </a:p>
        </p:txBody>
      </p:sp>
      <p:pic>
        <p:nvPicPr>
          <p:cNvPr id="4" name="Imagen 3">
            <a:extLst>
              <a:ext uri="{FF2B5EF4-FFF2-40B4-BE49-F238E27FC236}">
                <a16:creationId xmlns:a16="http://schemas.microsoft.com/office/drawing/2014/main" id="{81BB1A4E-FE76-4B45-9C87-706D5C6C5739}"/>
              </a:ext>
            </a:extLst>
          </p:cNvPr>
          <p:cNvPicPr>
            <a:picLocks noChangeAspect="1"/>
          </p:cNvPicPr>
          <p:nvPr/>
        </p:nvPicPr>
        <p:blipFill>
          <a:blip r:embed="rId3"/>
          <a:stretch>
            <a:fillRect/>
          </a:stretch>
        </p:blipFill>
        <p:spPr>
          <a:xfrm>
            <a:off x="8691505" y="3002211"/>
            <a:ext cx="3348672" cy="3625591"/>
          </a:xfrm>
          <a:prstGeom prst="rect">
            <a:avLst/>
          </a:prstGeom>
        </p:spPr>
      </p:pic>
      <p:pic>
        <p:nvPicPr>
          <p:cNvPr id="6" name="Gráfico 5" descr="Comercio electrónico con relleno sólido">
            <a:extLst>
              <a:ext uri="{FF2B5EF4-FFF2-40B4-BE49-F238E27FC236}">
                <a16:creationId xmlns:a16="http://schemas.microsoft.com/office/drawing/2014/main" id="{23489321-B2E8-7145-AA68-EF7FD7F7DA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39232" y="4430392"/>
            <a:ext cx="1867634" cy="1867634"/>
          </a:xfrm>
          <a:prstGeom prst="rect">
            <a:avLst/>
          </a:prstGeom>
        </p:spPr>
      </p:pic>
      <p:sp>
        <p:nvSpPr>
          <p:cNvPr id="5" name="Rectángulo: esquinas redondeadas 4">
            <a:extLst>
              <a:ext uri="{FF2B5EF4-FFF2-40B4-BE49-F238E27FC236}">
                <a16:creationId xmlns:a16="http://schemas.microsoft.com/office/drawing/2014/main" id="{462787AE-B3BD-1246-A015-5434158E86A8}"/>
              </a:ext>
            </a:extLst>
          </p:cNvPr>
          <p:cNvSpPr/>
          <p:nvPr/>
        </p:nvSpPr>
        <p:spPr>
          <a:xfrm>
            <a:off x="467544" y="2598873"/>
            <a:ext cx="9692456" cy="645547"/>
          </a:xfrm>
          <a:prstGeom prst="roundRect">
            <a:avLst/>
          </a:prstGeom>
          <a:noFill/>
          <a:ln w="38100" cap="flat" cmpd="sng" algn="ctr">
            <a:solidFill>
              <a:srgbClr val="00B050"/>
            </a:solidFill>
            <a:prstDash val="solid"/>
          </a:ln>
          <a:effectLst/>
        </p:spPr>
        <p:txBody>
          <a:bodyPr rtlCol="0" anchor="ctr"/>
          <a:lstStyle/>
          <a:p>
            <a:pPr marL="0" marR="0" lvl="0" indent="0" algn="ctr" defTabSz="765353" eaLnBrk="1" fontAlgn="auto" latinLnBrk="0" hangingPunct="1">
              <a:lnSpc>
                <a:spcPct val="100000"/>
              </a:lnSpc>
              <a:spcBef>
                <a:spcPts val="0"/>
              </a:spcBef>
              <a:spcAft>
                <a:spcPts val="0"/>
              </a:spcAft>
              <a:buClrTx/>
              <a:buSzTx/>
              <a:buFontTx/>
              <a:buNone/>
              <a:tabLst/>
              <a:defRPr/>
            </a:pPr>
            <a:endParaRPr kumimoji="0" lang="es-ES" sz="15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6881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D92BF26C-6979-6346-96B3-E5F9E562C3DC}"/>
              </a:ext>
            </a:extLst>
          </p:cNvPr>
          <p:cNvSpPr txBox="1"/>
          <p:nvPr/>
        </p:nvSpPr>
        <p:spPr>
          <a:xfrm>
            <a:off x="239350" y="2038891"/>
            <a:ext cx="4764133" cy="2927725"/>
          </a:xfrm>
          <a:prstGeom prst="rect">
            <a:avLst/>
          </a:prstGeom>
        </p:spPr>
        <p:txBody>
          <a:bodyPr wrap="square" lIns="0" tIns="0" rIns="0" bIns="0" rtlCol="0" anchor="t">
            <a:spAutoFit/>
          </a:bodyPr>
          <a:lstStyle/>
          <a:p>
            <a:pPr marL="457189" indent="-457189" defTabSz="457200" hangingPunct="0">
              <a:lnSpc>
                <a:spcPct val="120000"/>
              </a:lnSpc>
              <a:buClr>
                <a:srgbClr val="4BACC6">
                  <a:lumMod val="60000"/>
                  <a:lumOff val="40000"/>
                </a:srgbClr>
              </a:buClr>
              <a:buFontTx/>
              <a:buChar char="-"/>
            </a:pPr>
            <a:r>
              <a:rPr lang="ca-ES" sz="2667" spc="20" dirty="0">
                <a:solidFill>
                  <a:srgbClr val="595959"/>
                </a:solidFill>
                <a:latin typeface="Poppins"/>
                <a:cs typeface="Poppins"/>
                <a:sym typeface="Helvetica"/>
              </a:rPr>
              <a:t>Compres que no arriben.
Ofertes agressives com a reclam.
Pàgines suplantades.
Connexions no segures.
Pagaments per privat.</a:t>
            </a:r>
          </a:p>
        </p:txBody>
      </p:sp>
      <p:sp>
        <p:nvSpPr>
          <p:cNvPr id="3" name="TextBox 4">
            <a:extLst>
              <a:ext uri="{FF2B5EF4-FFF2-40B4-BE49-F238E27FC236}">
                <a16:creationId xmlns:a16="http://schemas.microsoft.com/office/drawing/2014/main" id="{D715F31F-930A-6E42-B356-7029B2A3D731}"/>
              </a:ext>
            </a:extLst>
          </p:cNvPr>
          <p:cNvSpPr txBox="1"/>
          <p:nvPr/>
        </p:nvSpPr>
        <p:spPr>
          <a:xfrm>
            <a:off x="6096000" y="2067821"/>
            <a:ext cx="6576731" cy="2435218"/>
          </a:xfrm>
          <a:prstGeom prst="rect">
            <a:avLst/>
          </a:prstGeom>
        </p:spPr>
        <p:txBody>
          <a:bodyPr wrap="square" lIns="0" tIns="0" rIns="0" bIns="0" rtlCol="0" anchor="t">
            <a:spAutoFit/>
          </a:bodyPr>
          <a:lstStyle/>
          <a:p>
            <a:pPr marL="457189" indent="-457189" defTabSz="457200" hangingPunct="0">
              <a:lnSpc>
                <a:spcPct val="120000"/>
              </a:lnSpc>
              <a:buClr>
                <a:srgbClr val="4BACC6">
                  <a:lumMod val="60000"/>
                  <a:lumOff val="40000"/>
                </a:srgbClr>
              </a:buClr>
              <a:buFontTx/>
              <a:buChar char="-"/>
            </a:pPr>
            <a:r>
              <a:rPr lang="ca-ES" sz="2667" spc="20" dirty="0">
                <a:solidFill>
                  <a:srgbClr val="595959"/>
                </a:solidFill>
                <a:latin typeface="Poppins"/>
                <a:cs typeface="Poppins"/>
                <a:sym typeface="Helvetica"/>
              </a:rPr>
              <a:t>Ofertes irresistibles.
Pàgines suplantades.
Pagaments fora de la pàgina oficial.
Allotjaments inexistents.</a:t>
            </a:r>
          </a:p>
        </p:txBody>
      </p:sp>
      <p:pic>
        <p:nvPicPr>
          <p:cNvPr id="4" name="Imagen 3">
            <a:extLst>
              <a:ext uri="{FF2B5EF4-FFF2-40B4-BE49-F238E27FC236}">
                <a16:creationId xmlns:a16="http://schemas.microsoft.com/office/drawing/2014/main" id="{BF8847CC-258F-0F41-99CE-24AB3445BAE7}"/>
              </a:ext>
            </a:extLst>
          </p:cNvPr>
          <p:cNvPicPr>
            <a:picLocks noChangeAspect="1"/>
          </p:cNvPicPr>
          <p:nvPr/>
        </p:nvPicPr>
        <p:blipFill>
          <a:blip r:embed="rId3"/>
          <a:stretch>
            <a:fillRect/>
          </a:stretch>
        </p:blipFill>
        <p:spPr>
          <a:xfrm>
            <a:off x="7763347" y="4503039"/>
            <a:ext cx="4396161" cy="2122047"/>
          </a:xfrm>
          <a:prstGeom prst="rect">
            <a:avLst/>
          </a:prstGeom>
        </p:spPr>
      </p:pic>
      <p:sp>
        <p:nvSpPr>
          <p:cNvPr id="5" name="TextBox 6">
            <a:extLst>
              <a:ext uri="{FF2B5EF4-FFF2-40B4-BE49-F238E27FC236}">
                <a16:creationId xmlns:a16="http://schemas.microsoft.com/office/drawing/2014/main" id="{9D6B8358-BA7D-F14A-964E-8C2427C043EF}"/>
              </a:ext>
            </a:extLst>
          </p:cNvPr>
          <p:cNvSpPr txBox="1">
            <a:spLocks noChangeAspect="1"/>
          </p:cNvSpPr>
          <p:nvPr/>
        </p:nvSpPr>
        <p:spPr>
          <a:xfrm>
            <a:off x="2351584" y="248829"/>
            <a:ext cx="7200800" cy="492443"/>
          </a:xfrm>
          <a:prstGeom prst="rect">
            <a:avLst/>
          </a:prstGeom>
        </p:spPr>
        <p:txBody>
          <a:bodyPr wrap="square" lIns="0" tIns="0" rIns="0" bIns="0" rtlCol="0" anchor="t">
            <a:spAutoFit/>
          </a:bodyPr>
          <a:lstStyle/>
          <a:p>
            <a:pPr algn="ctr" defTabSz="457200" hangingPunct="0">
              <a:buClrTx/>
              <a:buFontTx/>
              <a:buNone/>
            </a:pPr>
            <a:r>
              <a:rPr lang="ca-ES" sz="3200" b="1" i="1" dirty="0">
                <a:solidFill>
                  <a:srgbClr val="019EE2"/>
                </a:solidFill>
                <a:latin typeface="Poppins"/>
                <a:cs typeface="Poppins"/>
                <a:sym typeface="Helvetica"/>
              </a:rPr>
              <a:t>ALTRES TIPUS DE FRAU</a:t>
            </a:r>
          </a:p>
        </p:txBody>
      </p:sp>
      <p:sp>
        <p:nvSpPr>
          <p:cNvPr id="6" name="CuadroTexto 5">
            <a:extLst>
              <a:ext uri="{FF2B5EF4-FFF2-40B4-BE49-F238E27FC236}">
                <a16:creationId xmlns:a16="http://schemas.microsoft.com/office/drawing/2014/main" id="{823E2074-A378-0343-9EE6-28E5DF5471B6}"/>
              </a:ext>
            </a:extLst>
          </p:cNvPr>
          <p:cNvSpPr txBox="1"/>
          <p:nvPr/>
        </p:nvSpPr>
        <p:spPr>
          <a:xfrm>
            <a:off x="239350" y="1268760"/>
            <a:ext cx="4560506" cy="666786"/>
          </a:xfrm>
          <a:prstGeom prst="rect">
            <a:avLst/>
          </a:prstGeom>
          <a:noFill/>
        </p:spPr>
        <p:txBody>
          <a:bodyPr wrap="square" rtlCol="0">
            <a:spAutoFit/>
          </a:bodyPr>
          <a:lstStyle/>
          <a:p>
            <a:pPr algn="ctr" defTabSz="457200" hangingPunct="0">
              <a:buClrTx/>
              <a:buFontTx/>
              <a:buNone/>
            </a:pPr>
            <a:r>
              <a:rPr lang="ca-ES" sz="3733" u="sng" dirty="0">
                <a:solidFill>
                  <a:srgbClr val="0070C0"/>
                </a:solidFill>
                <a:latin typeface="Helvetica"/>
                <a:sym typeface="Helvetica"/>
              </a:rPr>
              <a:t>Compres a Internet</a:t>
            </a:r>
          </a:p>
        </p:txBody>
      </p:sp>
      <p:sp>
        <p:nvSpPr>
          <p:cNvPr id="7" name="CuadroTexto 6">
            <a:extLst>
              <a:ext uri="{FF2B5EF4-FFF2-40B4-BE49-F238E27FC236}">
                <a16:creationId xmlns:a16="http://schemas.microsoft.com/office/drawing/2014/main" id="{33DFDE36-A54F-1344-A7DF-04DB9CACB083}"/>
              </a:ext>
            </a:extLst>
          </p:cNvPr>
          <p:cNvSpPr txBox="1"/>
          <p:nvPr/>
        </p:nvSpPr>
        <p:spPr>
          <a:xfrm>
            <a:off x="6363703" y="1264439"/>
            <a:ext cx="4560506" cy="666786"/>
          </a:xfrm>
          <a:prstGeom prst="rect">
            <a:avLst/>
          </a:prstGeom>
          <a:noFill/>
        </p:spPr>
        <p:txBody>
          <a:bodyPr wrap="square" rtlCol="0">
            <a:spAutoFit/>
          </a:bodyPr>
          <a:lstStyle/>
          <a:p>
            <a:pPr algn="ctr" defTabSz="457200" hangingPunct="0">
              <a:buClrTx/>
              <a:buFontTx/>
              <a:buNone/>
            </a:pPr>
            <a:r>
              <a:rPr lang="ca-ES" sz="3733" u="sng" dirty="0">
                <a:solidFill>
                  <a:srgbClr val="0070C0"/>
                </a:solidFill>
                <a:latin typeface="Helvetica"/>
                <a:sym typeface="Helvetica"/>
              </a:rPr>
              <a:t>Lloguer de vacances</a:t>
            </a:r>
          </a:p>
        </p:txBody>
      </p:sp>
    </p:spTree>
    <p:extLst>
      <p:ext uri="{BB962C8B-B14F-4D97-AF65-F5344CB8AC3E}">
        <p14:creationId xmlns:p14="http://schemas.microsoft.com/office/powerpoint/2010/main" val="460493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8" name="Google Shape;88;p3"/>
          <p:cNvSpPr txBox="1"/>
          <p:nvPr/>
        </p:nvSpPr>
        <p:spPr>
          <a:xfrm>
            <a:off x="1542948" y="2145579"/>
            <a:ext cx="4030536"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ca-ES" sz="1800" b="0" i="0" u="none" strike="noStrike" cap="none" dirty="0">
                <a:solidFill>
                  <a:schemeClr val="lt1"/>
                </a:solidFill>
                <a:latin typeface="Quattrocento Sans"/>
                <a:ea typeface="Quattrocento Sans"/>
                <a:cs typeface="Quattrocento Sans"/>
                <a:sym typeface="Quattrocento Sans"/>
              </a:rPr>
              <a:t>LA COMUNICACIÓ A LES </a:t>
            </a:r>
            <a:r>
              <a:rPr lang="ca-ES" sz="1800" b="0" i="0" u="none" strike="noStrike" cap="none" dirty="0" err="1">
                <a:solidFill>
                  <a:schemeClr val="lt1"/>
                </a:solidFill>
                <a:latin typeface="Quattrocento Sans"/>
                <a:ea typeface="Quattrocento Sans"/>
                <a:cs typeface="Quattrocento Sans"/>
                <a:sym typeface="Quattrocento Sans"/>
              </a:rPr>
              <a:t>ENTREels</a:t>
            </a:r>
            <a:r>
              <a:rPr lang="ca-ES" sz="1800" b="0" i="0" u="none" strike="noStrike" cap="none" dirty="0">
                <a:solidFill>
                  <a:schemeClr val="lt1"/>
                </a:solidFill>
                <a:latin typeface="Quattrocento Sans"/>
                <a:ea typeface="Quattrocento Sans"/>
                <a:cs typeface="Quattrocento Sans"/>
                <a:sym typeface="Quattrocento Sans"/>
              </a:rPr>
              <a:t> VISTES DE SELECCIÓ</a:t>
            </a:r>
            <a:endParaRPr dirty="0"/>
          </a:p>
        </p:txBody>
      </p:sp>
      <p:cxnSp>
        <p:nvCxnSpPr>
          <p:cNvPr id="89" name="Google Shape;89;p3"/>
          <p:cNvCxnSpPr/>
          <p:nvPr/>
        </p:nvCxnSpPr>
        <p:spPr>
          <a:xfrm rot="10800000">
            <a:off x="1405904" y="2179229"/>
            <a:ext cx="0" cy="803955"/>
          </a:xfrm>
          <a:prstGeom prst="straightConnector1">
            <a:avLst/>
          </a:prstGeom>
          <a:noFill/>
          <a:ln w="19050" cap="rnd" cmpd="sng">
            <a:solidFill>
              <a:schemeClr val="lt1"/>
            </a:solidFill>
            <a:prstDash val="solid"/>
            <a:round/>
            <a:headEnd type="none" w="sm" len="sm"/>
            <a:tailEnd type="none" w="sm" len="sm"/>
          </a:ln>
        </p:spPr>
      </p:cxnSp>
      <p:sp>
        <p:nvSpPr>
          <p:cNvPr id="90" name="Google Shape;90;p3"/>
          <p:cNvSpPr/>
          <p:nvPr/>
        </p:nvSpPr>
        <p:spPr>
          <a:xfrm>
            <a:off x="1307908" y="2048042"/>
            <a:ext cx="316960" cy="316960"/>
          </a:xfrm>
          <a:prstGeom prst="ellipse">
            <a:avLst/>
          </a:prstGeom>
          <a:solidFill>
            <a:schemeClr val="l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grpSp>
        <p:nvGrpSpPr>
          <p:cNvPr id="98" name="Google Shape;98;p3"/>
          <p:cNvGrpSpPr/>
          <p:nvPr/>
        </p:nvGrpSpPr>
        <p:grpSpPr>
          <a:xfrm>
            <a:off x="746985" y="2142056"/>
            <a:ext cx="492128" cy="440265"/>
            <a:chOff x="5230652" y="3063932"/>
            <a:chExt cx="406717" cy="363855"/>
          </a:xfrm>
        </p:grpSpPr>
        <p:sp>
          <p:nvSpPr>
            <p:cNvPr id="99" name="Google Shape;99;p3"/>
            <p:cNvSpPr/>
            <p:nvPr/>
          </p:nvSpPr>
          <p:spPr>
            <a:xfrm>
              <a:off x="5230652" y="3142037"/>
              <a:ext cx="253365" cy="254317"/>
            </a:xfrm>
            <a:custGeom>
              <a:avLst/>
              <a:gdLst/>
              <a:ahLst/>
              <a:cxnLst/>
              <a:rect l="l" t="t" r="r" b="b"/>
              <a:pathLst>
                <a:path w="253365" h="254317" extrusionOk="0">
                  <a:moveTo>
                    <a:pt x="126683" y="0"/>
                  </a:moveTo>
                  <a:cubicBezTo>
                    <a:pt x="57150" y="0"/>
                    <a:pt x="0" y="46673"/>
                    <a:pt x="0" y="104775"/>
                  </a:cubicBezTo>
                  <a:cubicBezTo>
                    <a:pt x="0" y="147638"/>
                    <a:pt x="30480" y="183833"/>
                    <a:pt x="75248" y="200978"/>
                  </a:cubicBezTo>
                  <a:lnTo>
                    <a:pt x="75248" y="254318"/>
                  </a:lnTo>
                  <a:lnTo>
                    <a:pt x="120015" y="209550"/>
                  </a:lnTo>
                  <a:cubicBezTo>
                    <a:pt x="121920" y="209550"/>
                    <a:pt x="124778" y="209550"/>
                    <a:pt x="126683" y="209550"/>
                  </a:cubicBezTo>
                  <a:cubicBezTo>
                    <a:pt x="196215" y="209550"/>
                    <a:pt x="253365" y="162878"/>
                    <a:pt x="253365" y="104775"/>
                  </a:cubicBezTo>
                  <a:cubicBezTo>
                    <a:pt x="252413" y="46673"/>
                    <a:pt x="196215" y="0"/>
                    <a:pt x="126683" y="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0" name="Google Shape;100;p3"/>
            <p:cNvSpPr/>
            <p:nvPr/>
          </p:nvSpPr>
          <p:spPr>
            <a:xfrm>
              <a:off x="5423057" y="3179185"/>
              <a:ext cx="214312" cy="248602"/>
            </a:xfrm>
            <a:custGeom>
              <a:avLst/>
              <a:gdLst/>
              <a:ahLst/>
              <a:cxnLst/>
              <a:rect l="l" t="t" r="r" b="b"/>
              <a:pathLst>
                <a:path w="214312" h="248602" extrusionOk="0">
                  <a:moveTo>
                    <a:pt x="62865" y="1905"/>
                  </a:moveTo>
                  <a:cubicBezTo>
                    <a:pt x="70485" y="952"/>
                    <a:pt x="79057" y="0"/>
                    <a:pt x="87630" y="0"/>
                  </a:cubicBezTo>
                  <a:cubicBezTo>
                    <a:pt x="157163" y="0"/>
                    <a:pt x="214313" y="46672"/>
                    <a:pt x="214313" y="104775"/>
                  </a:cubicBezTo>
                  <a:cubicBezTo>
                    <a:pt x="214313" y="140970"/>
                    <a:pt x="192405" y="173355"/>
                    <a:pt x="158115" y="191453"/>
                  </a:cubicBezTo>
                  <a:lnTo>
                    <a:pt x="158115" y="248603"/>
                  </a:lnTo>
                  <a:lnTo>
                    <a:pt x="116205" y="206692"/>
                  </a:lnTo>
                  <a:cubicBezTo>
                    <a:pt x="106680" y="208598"/>
                    <a:pt x="97155" y="209550"/>
                    <a:pt x="87630" y="209550"/>
                  </a:cubicBezTo>
                  <a:cubicBezTo>
                    <a:pt x="53340" y="209550"/>
                    <a:pt x="22860" y="198120"/>
                    <a:pt x="0" y="180975"/>
                  </a:cubicBezTo>
                  <a:cubicBezTo>
                    <a:pt x="22860" y="199073"/>
                    <a:pt x="53340" y="209550"/>
                    <a:pt x="87630" y="209550"/>
                  </a:cubicBezTo>
                  <a:cubicBezTo>
                    <a:pt x="97155" y="209550"/>
                    <a:pt x="107632" y="208598"/>
                    <a:pt x="116205" y="206692"/>
                  </a:cubicBezTo>
                  <a:lnTo>
                    <a:pt x="158115" y="248603"/>
                  </a:lnTo>
                  <a:lnTo>
                    <a:pt x="158115" y="191453"/>
                  </a:lnTo>
                  <a:cubicBezTo>
                    <a:pt x="191452" y="172403"/>
                    <a:pt x="214313" y="140970"/>
                    <a:pt x="214313" y="104775"/>
                  </a:cubicBezTo>
                  <a:cubicBezTo>
                    <a:pt x="214313" y="46672"/>
                    <a:pt x="158115" y="0"/>
                    <a:pt x="87630" y="0"/>
                  </a:cubicBezTo>
                  <a:cubicBezTo>
                    <a:pt x="79057" y="0"/>
                    <a:pt x="70485" y="952"/>
                    <a:pt x="62865" y="1905"/>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1" name="Google Shape;101;p3"/>
            <p:cNvSpPr/>
            <p:nvPr/>
          </p:nvSpPr>
          <p:spPr>
            <a:xfrm>
              <a:off x="5384005" y="3199187"/>
              <a:ext cx="53340" cy="121920"/>
            </a:xfrm>
            <a:custGeom>
              <a:avLst/>
              <a:gdLst/>
              <a:ahLst/>
              <a:cxnLst/>
              <a:rect l="l" t="t" r="r" b="b"/>
              <a:pathLst>
                <a:path w="53340" h="121920" extrusionOk="0">
                  <a:moveTo>
                    <a:pt x="7620" y="121920"/>
                  </a:moveTo>
                  <a:cubicBezTo>
                    <a:pt x="2857" y="110490"/>
                    <a:pt x="0" y="98108"/>
                    <a:pt x="0" y="85725"/>
                  </a:cubicBezTo>
                  <a:cubicBezTo>
                    <a:pt x="0" y="50483"/>
                    <a:pt x="20955" y="19050"/>
                    <a:pt x="53340" y="0"/>
                  </a:cubicBezTo>
                  <a:cubicBezTo>
                    <a:pt x="20955" y="19050"/>
                    <a:pt x="0" y="50483"/>
                    <a:pt x="0" y="85725"/>
                  </a:cubicBezTo>
                  <a:cubicBezTo>
                    <a:pt x="0" y="98108"/>
                    <a:pt x="2857" y="110490"/>
                    <a:pt x="7620" y="12192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2" name="Google Shape;102;p3"/>
            <p:cNvSpPr/>
            <p:nvPr/>
          </p:nvSpPr>
          <p:spPr>
            <a:xfrm>
              <a:off x="5370669" y="3063932"/>
              <a:ext cx="239077" cy="122872"/>
            </a:xfrm>
            <a:custGeom>
              <a:avLst/>
              <a:gdLst/>
              <a:ahLst/>
              <a:cxnLst/>
              <a:rect l="l" t="t" r="r" b="b"/>
              <a:pathLst>
                <a:path w="239077" h="122872" extrusionOk="0">
                  <a:moveTo>
                    <a:pt x="237172" y="122873"/>
                  </a:moveTo>
                  <a:cubicBezTo>
                    <a:pt x="238125" y="117158"/>
                    <a:pt x="239078" y="110490"/>
                    <a:pt x="239078" y="104775"/>
                  </a:cubicBezTo>
                  <a:cubicBezTo>
                    <a:pt x="239078" y="46673"/>
                    <a:pt x="182880" y="0"/>
                    <a:pt x="112395" y="0"/>
                  </a:cubicBezTo>
                  <a:cubicBezTo>
                    <a:pt x="63818" y="0"/>
                    <a:pt x="20955" y="22860"/>
                    <a:pt x="0" y="57150"/>
                  </a:cubicBezTo>
                  <a:cubicBezTo>
                    <a:pt x="20955" y="22860"/>
                    <a:pt x="63818" y="0"/>
                    <a:pt x="112395" y="0"/>
                  </a:cubicBezTo>
                  <a:cubicBezTo>
                    <a:pt x="181928" y="0"/>
                    <a:pt x="239078" y="46673"/>
                    <a:pt x="239078" y="104775"/>
                  </a:cubicBezTo>
                  <a:cubicBezTo>
                    <a:pt x="239078" y="111443"/>
                    <a:pt x="238125" y="117158"/>
                    <a:pt x="237172" y="122873"/>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3" name="Google Shape;103;p3"/>
            <p:cNvSpPr/>
            <p:nvPr/>
          </p:nvSpPr>
          <p:spPr>
            <a:xfrm>
              <a:off x="5501162" y="3228714"/>
              <a:ext cx="86677" cy="73342"/>
            </a:xfrm>
            <a:custGeom>
              <a:avLst/>
              <a:gdLst/>
              <a:ahLst/>
              <a:cxnLst/>
              <a:rect l="l" t="t" r="r" b="b"/>
              <a:pathLst>
                <a:path w="86677" h="73342" extrusionOk="0">
                  <a:moveTo>
                    <a:pt x="86678" y="0"/>
                  </a:moveTo>
                  <a:cubicBezTo>
                    <a:pt x="82867" y="4763"/>
                    <a:pt x="78105" y="9525"/>
                    <a:pt x="72390" y="14288"/>
                  </a:cubicBezTo>
                  <a:lnTo>
                    <a:pt x="72390" y="73343"/>
                  </a:lnTo>
                  <a:lnTo>
                    <a:pt x="35242" y="36195"/>
                  </a:lnTo>
                  <a:cubicBezTo>
                    <a:pt x="24765" y="40005"/>
                    <a:pt x="12383" y="42863"/>
                    <a:pt x="0" y="44768"/>
                  </a:cubicBezTo>
                  <a:cubicBezTo>
                    <a:pt x="12383" y="42863"/>
                    <a:pt x="23813" y="40005"/>
                    <a:pt x="35242" y="36195"/>
                  </a:cubicBezTo>
                  <a:lnTo>
                    <a:pt x="72390" y="73343"/>
                  </a:lnTo>
                  <a:lnTo>
                    <a:pt x="72390" y="14288"/>
                  </a:lnTo>
                  <a:cubicBezTo>
                    <a:pt x="77153" y="9525"/>
                    <a:pt x="81915" y="4763"/>
                    <a:pt x="86678" y="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4" name="Google Shape;104;p3"/>
            <p:cNvSpPr/>
            <p:nvPr/>
          </p:nvSpPr>
          <p:spPr>
            <a:xfrm>
              <a:off x="5412580" y="3256337"/>
              <a:ext cx="44767" cy="15239"/>
            </a:xfrm>
            <a:custGeom>
              <a:avLst/>
              <a:gdLst/>
              <a:ahLst/>
              <a:cxnLst/>
              <a:rect l="l" t="t" r="r" b="b"/>
              <a:pathLst>
                <a:path w="44767" h="15239" extrusionOk="0">
                  <a:moveTo>
                    <a:pt x="44767" y="15240"/>
                  </a:moveTo>
                  <a:cubicBezTo>
                    <a:pt x="28575" y="12382"/>
                    <a:pt x="13335" y="6667"/>
                    <a:pt x="0" y="0"/>
                  </a:cubicBezTo>
                  <a:cubicBezTo>
                    <a:pt x="14288" y="7620"/>
                    <a:pt x="28575" y="12382"/>
                    <a:pt x="44767" y="1524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5" name="Google Shape;105;p3"/>
            <p:cNvSpPr/>
            <p:nvPr/>
          </p:nvSpPr>
          <p:spPr>
            <a:xfrm>
              <a:off x="5357335" y="3168707"/>
              <a:ext cx="20002" cy="57150"/>
            </a:xfrm>
            <a:custGeom>
              <a:avLst/>
              <a:gdLst/>
              <a:ahLst/>
              <a:cxnLst/>
              <a:rect l="l" t="t" r="r" b="b"/>
              <a:pathLst>
                <a:path w="20002" h="57150" extrusionOk="0">
                  <a:moveTo>
                    <a:pt x="20002" y="57150"/>
                  </a:moveTo>
                  <a:cubicBezTo>
                    <a:pt x="7620" y="40958"/>
                    <a:pt x="0" y="20955"/>
                    <a:pt x="0" y="0"/>
                  </a:cubicBezTo>
                  <a:cubicBezTo>
                    <a:pt x="0" y="20955"/>
                    <a:pt x="6667" y="40958"/>
                    <a:pt x="20002" y="5715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grpSp>
      <p:sp>
        <p:nvSpPr>
          <p:cNvPr id="120" name="Google Shape;120;p3"/>
          <p:cNvSpPr txBox="1"/>
          <p:nvPr/>
        </p:nvSpPr>
        <p:spPr>
          <a:xfrm>
            <a:off x="11595386" y="6601396"/>
            <a:ext cx="407502" cy="17087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ca-ES" sz="900">
                <a:solidFill>
                  <a:schemeClr val="lt1"/>
                </a:solidFill>
                <a:latin typeface="Quattrocento Sans"/>
                <a:ea typeface="Quattrocento Sans"/>
                <a:cs typeface="Quattrocento Sans"/>
                <a:sym typeface="Quattrocento Sans"/>
              </a:rPr>
              <a:t>p. </a:t>
            </a:r>
            <a:fld id="{00000000-1234-1234-1234-123412341234}" type="slidenum">
              <a:rPr lang="ca-ES" sz="900">
                <a:solidFill>
                  <a:schemeClr val="lt1"/>
                </a:solidFill>
                <a:latin typeface="Quattrocento Sans"/>
                <a:ea typeface="Quattrocento Sans"/>
                <a:cs typeface="Quattrocento Sans"/>
                <a:sym typeface="Quattrocento Sans"/>
              </a:rPr>
              <a:t>2</a:t>
            </a:fld>
            <a:endParaRPr sz="900">
              <a:solidFill>
                <a:schemeClr val="lt1"/>
              </a:solidFill>
              <a:latin typeface="Quattrocento Sans"/>
              <a:ea typeface="Quattrocento Sans"/>
              <a:cs typeface="Quattrocento Sans"/>
              <a:sym typeface="Quattrocento Sans"/>
            </a:endParaRPr>
          </a:p>
        </p:txBody>
      </p:sp>
      <p:grpSp>
        <p:nvGrpSpPr>
          <p:cNvPr id="16" name="Agrupar 2">
            <a:extLst>
              <a:ext uri="{FF2B5EF4-FFF2-40B4-BE49-F238E27FC236}">
                <a16:creationId xmlns:a16="http://schemas.microsoft.com/office/drawing/2014/main" id="{8D764864-4232-EB4C-AA04-0A2CFD622AD1}"/>
              </a:ext>
            </a:extLst>
          </p:cNvPr>
          <p:cNvGrpSpPr/>
          <p:nvPr/>
        </p:nvGrpSpPr>
        <p:grpSpPr>
          <a:xfrm>
            <a:off x="262578" y="1065985"/>
            <a:ext cx="4608384" cy="4796326"/>
            <a:chOff x="927714" y="607562"/>
            <a:chExt cx="3604814" cy="3569564"/>
          </a:xfrm>
        </p:grpSpPr>
        <p:sp>
          <p:nvSpPr>
            <p:cNvPr id="17" name="TextBox 10">
              <a:extLst>
                <a:ext uri="{FF2B5EF4-FFF2-40B4-BE49-F238E27FC236}">
                  <a16:creationId xmlns:a16="http://schemas.microsoft.com/office/drawing/2014/main" id="{DA20137F-CCBE-9549-B0CB-DD7D28BD9101}"/>
                </a:ext>
              </a:extLst>
            </p:cNvPr>
            <p:cNvSpPr txBox="1"/>
            <p:nvPr/>
          </p:nvSpPr>
          <p:spPr>
            <a:xfrm>
              <a:off x="1354147" y="1960793"/>
              <a:ext cx="2896716" cy="261983"/>
            </a:xfrm>
            <a:prstGeom prst="rect">
              <a:avLst/>
            </a:prstGeom>
          </p:spPr>
          <p:txBody>
            <a:bodyPr lIns="0" tIns="0" rIns="0" bIns="0" rtlCol="0" anchor="t">
              <a:spAutoFit/>
            </a:bodyPr>
            <a:lstStyle/>
            <a:p>
              <a:pPr algn="ctr">
                <a:lnSpc>
                  <a:spcPts val="2699"/>
                </a:lnSpc>
              </a:pPr>
              <a:r>
                <a:rPr lang="ca-ES" sz="2400" b="1" dirty="0">
                  <a:solidFill>
                    <a:srgbClr val="019EE2"/>
                  </a:solidFill>
                  <a:latin typeface="Poppins"/>
                  <a:cs typeface="Poppins"/>
                </a:rPr>
                <a:t>2.-Tipus de Fraus</a:t>
              </a:r>
            </a:p>
          </p:txBody>
        </p:sp>
        <p:sp>
          <p:nvSpPr>
            <p:cNvPr id="18" name="TextBox 11">
              <a:extLst>
                <a:ext uri="{FF2B5EF4-FFF2-40B4-BE49-F238E27FC236}">
                  <a16:creationId xmlns:a16="http://schemas.microsoft.com/office/drawing/2014/main" id="{AB16DFF9-0B07-0B48-9DBD-96084B9CC9ED}"/>
                </a:ext>
              </a:extLst>
            </p:cNvPr>
            <p:cNvSpPr txBox="1"/>
            <p:nvPr/>
          </p:nvSpPr>
          <p:spPr>
            <a:xfrm>
              <a:off x="1238704" y="2515286"/>
              <a:ext cx="3141616" cy="229056"/>
            </a:xfrm>
            <a:prstGeom prst="rect">
              <a:avLst/>
            </a:prstGeom>
          </p:spPr>
          <p:txBody>
            <a:bodyPr wrap="square" lIns="0" tIns="0" rIns="0" bIns="0" rtlCol="0" anchor="t">
              <a:spAutoFit/>
            </a:bodyPr>
            <a:lstStyle/>
            <a:p>
              <a:pPr algn="ctr"/>
              <a:r>
                <a:rPr lang="ca-ES" sz="2000" spc="15" dirty="0">
                  <a:solidFill>
                    <a:schemeClr val="tx1">
                      <a:lumMod val="65000"/>
                      <a:lumOff val="35000"/>
                    </a:schemeClr>
                  </a:solidFill>
                  <a:latin typeface="Poppins"/>
                  <a:cs typeface="Poppins"/>
                </a:rPr>
                <a:t>Els principals </a:t>
              </a:r>
              <a:r>
                <a:rPr lang="ca-ES" sz="2000" u="sng" spc="15" dirty="0">
                  <a:solidFill>
                    <a:schemeClr val="tx1">
                      <a:lumMod val="65000"/>
                      <a:lumOff val="35000"/>
                    </a:schemeClr>
                  </a:solidFill>
                  <a:latin typeface="Poppins"/>
                  <a:cs typeface="Poppins"/>
                </a:rPr>
                <a:t>fins avui</a:t>
              </a:r>
              <a:r>
                <a:rPr lang="ca-ES" sz="2000" spc="15" dirty="0">
                  <a:solidFill>
                    <a:schemeClr val="tx1">
                      <a:lumMod val="65000"/>
                      <a:lumOff val="35000"/>
                    </a:schemeClr>
                  </a:solidFill>
                  <a:latin typeface="Poppins"/>
                  <a:cs typeface="Poppins"/>
                </a:rPr>
                <a:t>.</a:t>
              </a:r>
              <a:endParaRPr lang="ca-ES" sz="2000" spc="15" dirty="0">
                <a:solidFill>
                  <a:srgbClr val="231F1D"/>
                </a:solidFill>
                <a:latin typeface="Poppins"/>
                <a:cs typeface="Poppins"/>
              </a:endParaRPr>
            </a:p>
          </p:txBody>
        </p:sp>
        <p:grpSp>
          <p:nvGrpSpPr>
            <p:cNvPr id="19" name="Group 13">
              <a:extLst>
                <a:ext uri="{FF2B5EF4-FFF2-40B4-BE49-F238E27FC236}">
                  <a16:creationId xmlns:a16="http://schemas.microsoft.com/office/drawing/2014/main" id="{8B55388D-CF53-D54C-A7F6-4AF0CF12AE3E}"/>
                </a:ext>
              </a:extLst>
            </p:cNvPr>
            <p:cNvGrpSpPr/>
            <p:nvPr/>
          </p:nvGrpSpPr>
          <p:grpSpPr>
            <a:xfrm>
              <a:off x="1231698" y="3190727"/>
              <a:ext cx="3300830" cy="986399"/>
              <a:chOff x="226439" y="-1102620"/>
              <a:chExt cx="4694512" cy="1870508"/>
            </a:xfrm>
          </p:grpSpPr>
          <p:sp>
            <p:nvSpPr>
              <p:cNvPr id="22" name="TextBox 14">
                <a:extLst>
                  <a:ext uri="{FF2B5EF4-FFF2-40B4-BE49-F238E27FC236}">
                    <a16:creationId xmlns:a16="http://schemas.microsoft.com/office/drawing/2014/main" id="{E594BC13-23BD-CB4B-9D5E-50BA3C893238}"/>
                  </a:ext>
                </a:extLst>
              </p:cNvPr>
              <p:cNvSpPr txBox="1"/>
              <p:nvPr/>
            </p:nvSpPr>
            <p:spPr>
              <a:xfrm>
                <a:off x="400587" y="-1102620"/>
                <a:ext cx="4119774" cy="950703"/>
              </a:xfrm>
              <a:prstGeom prst="rect">
                <a:avLst/>
              </a:prstGeom>
            </p:spPr>
            <p:txBody>
              <a:bodyPr lIns="0" tIns="0" rIns="0" bIns="0" rtlCol="0" anchor="t">
                <a:spAutoFit/>
              </a:bodyPr>
              <a:lstStyle/>
              <a:p>
                <a:pPr algn="ctr">
                  <a:lnSpc>
                    <a:spcPts val="2699"/>
                  </a:lnSpc>
                </a:pPr>
                <a:r>
                  <a:rPr lang="ca-ES" sz="2400" b="1" dirty="0">
                    <a:solidFill>
                      <a:srgbClr val="019EE2"/>
                    </a:solidFill>
                    <a:latin typeface="Poppins"/>
                    <a:cs typeface="Poppins"/>
                  </a:rPr>
                  <a:t>3.-L’Escut Digital.</a:t>
                </a:r>
              </a:p>
              <a:p>
                <a:pPr algn="ctr">
                  <a:lnSpc>
                    <a:spcPts val="2699"/>
                  </a:lnSpc>
                </a:pPr>
                <a:endParaRPr lang="ca-ES" sz="2000" dirty="0">
                  <a:solidFill>
                    <a:srgbClr val="019EE2"/>
                  </a:solidFill>
                  <a:latin typeface="Poppins Bold"/>
                </a:endParaRPr>
              </a:p>
            </p:txBody>
          </p:sp>
          <p:sp>
            <p:nvSpPr>
              <p:cNvPr id="23" name="TextBox 15">
                <a:extLst>
                  <a:ext uri="{FF2B5EF4-FFF2-40B4-BE49-F238E27FC236}">
                    <a16:creationId xmlns:a16="http://schemas.microsoft.com/office/drawing/2014/main" id="{C0E6FEE4-7EE1-5944-B1CB-E52C04EDEB5A}"/>
                  </a:ext>
                </a:extLst>
              </p:cNvPr>
              <p:cNvSpPr txBox="1"/>
              <p:nvPr/>
            </p:nvSpPr>
            <p:spPr>
              <a:xfrm>
                <a:off x="226439" y="-100830"/>
                <a:ext cx="4694512" cy="868718"/>
              </a:xfrm>
              <a:prstGeom prst="rect">
                <a:avLst/>
              </a:prstGeom>
            </p:spPr>
            <p:txBody>
              <a:bodyPr wrap="square" lIns="0" tIns="0" rIns="0" bIns="0" rtlCol="0" anchor="t">
                <a:spAutoFit/>
              </a:bodyPr>
              <a:lstStyle/>
              <a:p>
                <a:pPr algn="ctr"/>
                <a:r>
                  <a:rPr lang="ca-ES" sz="2000" spc="15" dirty="0">
                    <a:solidFill>
                      <a:schemeClr val="tx1">
                        <a:lumMod val="65000"/>
                        <a:lumOff val="35000"/>
                      </a:schemeClr>
                    </a:solidFill>
                    <a:latin typeface="Poppins"/>
                    <a:cs typeface="Poppins"/>
                  </a:rPr>
                  <a:t>Consell per a protegir-se com un expert.</a:t>
                </a:r>
              </a:p>
            </p:txBody>
          </p:sp>
        </p:grpSp>
        <p:sp>
          <p:nvSpPr>
            <p:cNvPr id="20" name="TextBox 18">
              <a:extLst>
                <a:ext uri="{FF2B5EF4-FFF2-40B4-BE49-F238E27FC236}">
                  <a16:creationId xmlns:a16="http://schemas.microsoft.com/office/drawing/2014/main" id="{FCC44983-CEA8-8A4F-A65D-4C4C3B30CFA1}"/>
                </a:ext>
              </a:extLst>
            </p:cNvPr>
            <p:cNvSpPr txBox="1"/>
            <p:nvPr/>
          </p:nvSpPr>
          <p:spPr>
            <a:xfrm>
              <a:off x="1149718" y="607562"/>
              <a:ext cx="3202571" cy="519671"/>
            </a:xfrm>
            <a:prstGeom prst="rect">
              <a:avLst/>
            </a:prstGeom>
          </p:spPr>
          <p:txBody>
            <a:bodyPr wrap="square" lIns="0" tIns="0" rIns="0" bIns="0" rtlCol="0" anchor="t">
              <a:spAutoFit/>
            </a:bodyPr>
            <a:lstStyle/>
            <a:p>
              <a:pPr algn="ctr">
                <a:lnSpc>
                  <a:spcPts val="2699"/>
                </a:lnSpc>
              </a:pPr>
              <a:r>
                <a:rPr lang="ca-ES" sz="2400" b="1" dirty="0">
                  <a:solidFill>
                    <a:srgbClr val="019EE2"/>
                  </a:solidFill>
                  <a:latin typeface="Poppins"/>
                  <a:cs typeface="Poppins"/>
                </a:rPr>
                <a:t>1.-Vivim a l’era de la digitalització</a:t>
              </a:r>
            </a:p>
          </p:txBody>
        </p:sp>
        <p:sp>
          <p:nvSpPr>
            <p:cNvPr id="21" name="TextBox 19">
              <a:extLst>
                <a:ext uri="{FF2B5EF4-FFF2-40B4-BE49-F238E27FC236}">
                  <a16:creationId xmlns:a16="http://schemas.microsoft.com/office/drawing/2014/main" id="{7F1AB9FF-CF72-6742-BCA2-FCF7551B2ECA}"/>
                </a:ext>
              </a:extLst>
            </p:cNvPr>
            <p:cNvSpPr txBox="1"/>
            <p:nvPr/>
          </p:nvSpPr>
          <p:spPr>
            <a:xfrm>
              <a:off x="927714" y="2866221"/>
              <a:ext cx="3202572" cy="250530"/>
            </a:xfrm>
            <a:prstGeom prst="rect">
              <a:avLst/>
            </a:prstGeom>
          </p:spPr>
          <p:txBody>
            <a:bodyPr wrap="square" lIns="0" tIns="0" rIns="0" bIns="0" rtlCol="0" anchor="t">
              <a:spAutoFit/>
            </a:bodyPr>
            <a:lstStyle/>
            <a:p>
              <a:pPr algn="ctr">
                <a:lnSpc>
                  <a:spcPts val="2685"/>
                </a:lnSpc>
              </a:pPr>
              <a:endParaRPr lang="ca-ES" sz="2000" spc="15">
                <a:solidFill>
                  <a:schemeClr val="tx1">
                    <a:lumMod val="65000"/>
                    <a:lumOff val="35000"/>
                  </a:schemeClr>
                </a:solidFill>
                <a:latin typeface="Poppins"/>
                <a:cs typeface="Poppins"/>
              </a:endParaRPr>
            </a:p>
          </p:txBody>
        </p:sp>
      </p:grpSp>
      <p:sp>
        <p:nvSpPr>
          <p:cNvPr id="24" name="TextBox 10">
            <a:extLst>
              <a:ext uri="{FF2B5EF4-FFF2-40B4-BE49-F238E27FC236}">
                <a16:creationId xmlns:a16="http://schemas.microsoft.com/office/drawing/2014/main" id="{1F89AB1A-DC79-7A44-BA39-003938561816}"/>
              </a:ext>
            </a:extLst>
          </p:cNvPr>
          <p:cNvSpPr txBox="1"/>
          <p:nvPr/>
        </p:nvSpPr>
        <p:spPr>
          <a:xfrm>
            <a:off x="807728" y="260126"/>
            <a:ext cx="3703154" cy="367408"/>
          </a:xfrm>
          <a:prstGeom prst="rect">
            <a:avLst/>
          </a:prstGeom>
        </p:spPr>
        <p:txBody>
          <a:bodyPr lIns="0" tIns="0" rIns="0" bIns="0" rtlCol="0" anchor="t">
            <a:spAutoFit/>
          </a:bodyPr>
          <a:lstStyle/>
          <a:p>
            <a:pPr algn="ctr">
              <a:lnSpc>
                <a:spcPts val="2699"/>
              </a:lnSpc>
            </a:pPr>
            <a:r>
              <a:rPr lang="ca-ES" sz="2800" b="1" dirty="0">
                <a:solidFill>
                  <a:srgbClr val="019EE2"/>
                </a:solidFill>
                <a:latin typeface="Poppins"/>
                <a:cs typeface="Poppins"/>
              </a:rPr>
              <a:t>Temari</a:t>
            </a:r>
          </a:p>
        </p:txBody>
      </p:sp>
      <p:cxnSp>
        <p:nvCxnSpPr>
          <p:cNvPr id="25" name="Conector recto 24">
            <a:extLst>
              <a:ext uri="{FF2B5EF4-FFF2-40B4-BE49-F238E27FC236}">
                <a16:creationId xmlns:a16="http://schemas.microsoft.com/office/drawing/2014/main" id="{D67DE03E-787C-F94D-9E78-747CF28ABF13}"/>
              </a:ext>
            </a:extLst>
          </p:cNvPr>
          <p:cNvCxnSpPr/>
          <p:nvPr/>
        </p:nvCxnSpPr>
        <p:spPr>
          <a:xfrm>
            <a:off x="1690614" y="627534"/>
            <a:ext cx="194421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pic>
        <p:nvPicPr>
          <p:cNvPr id="26" name="Imagen 25" descr="Un joven con una playera de color azul&#10;&#10;El contenido generado por IA puede ser incorrecto.">
            <a:extLst>
              <a:ext uri="{FF2B5EF4-FFF2-40B4-BE49-F238E27FC236}">
                <a16:creationId xmlns:a16="http://schemas.microsoft.com/office/drawing/2014/main" id="{1FF53C0B-2860-5049-BD4F-F1F98C7488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704" y="2163125"/>
            <a:ext cx="3326930" cy="4150328"/>
          </a:xfrm>
          <a:prstGeom prst="rect">
            <a:avLst/>
          </a:prstGeom>
        </p:spPr>
      </p:pic>
      <p:sp>
        <p:nvSpPr>
          <p:cNvPr id="27" name="Bocadillo: ovalado 4">
            <a:extLst>
              <a:ext uri="{FF2B5EF4-FFF2-40B4-BE49-F238E27FC236}">
                <a16:creationId xmlns:a16="http://schemas.microsoft.com/office/drawing/2014/main" id="{1D9BF95F-DEF2-934F-BDF4-4C1114E9112A}"/>
              </a:ext>
            </a:extLst>
          </p:cNvPr>
          <p:cNvSpPr/>
          <p:nvPr/>
        </p:nvSpPr>
        <p:spPr>
          <a:xfrm>
            <a:off x="8628719" y="1119607"/>
            <a:ext cx="3062944" cy="2344542"/>
          </a:xfrm>
          <a:prstGeom prst="wedgeEllipseCallout">
            <a:avLst>
              <a:gd name="adj1" fmla="val -45401"/>
              <a:gd name="adj2" fmla="val 5482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a-ES" sz="2400" b="1" dirty="0"/>
              <a:t>Hola!!! </a:t>
            </a:r>
          </a:p>
          <a:p>
            <a:pPr algn="ctr"/>
            <a:r>
              <a:rPr lang="ca-ES" sz="1600" dirty="0"/>
              <a:t>Em dic </a:t>
            </a:r>
            <a:r>
              <a:rPr lang="ca-ES" sz="2400" b="1" dirty="0"/>
              <a:t>”Leo”.</a:t>
            </a:r>
          </a:p>
          <a:p>
            <a:pPr algn="ctr"/>
            <a:r>
              <a:rPr lang="ca-ES" sz="1600" dirty="0"/>
              <a:t>T’acompanyaré en aquesta xerrada per aprendre junts!!</a:t>
            </a:r>
          </a:p>
        </p:txBody>
      </p:sp>
      <p:sp>
        <p:nvSpPr>
          <p:cNvPr id="28" name="TextBox 11">
            <a:extLst>
              <a:ext uri="{FF2B5EF4-FFF2-40B4-BE49-F238E27FC236}">
                <a16:creationId xmlns:a16="http://schemas.microsoft.com/office/drawing/2014/main" id="{8872E80C-CDB9-4542-BB78-7B6B49D73FA4}"/>
              </a:ext>
            </a:extLst>
          </p:cNvPr>
          <p:cNvSpPr txBox="1"/>
          <p:nvPr/>
        </p:nvSpPr>
        <p:spPr>
          <a:xfrm>
            <a:off x="578262" y="2102987"/>
            <a:ext cx="4679538" cy="307777"/>
          </a:xfrm>
          <a:prstGeom prst="rect">
            <a:avLst/>
          </a:prstGeom>
        </p:spPr>
        <p:txBody>
          <a:bodyPr wrap="square" lIns="0" tIns="0" rIns="0" bIns="0" rtlCol="0" anchor="t">
            <a:spAutoFit/>
          </a:bodyPr>
          <a:lstStyle/>
          <a:p>
            <a:pPr algn="ctr"/>
            <a:r>
              <a:rPr lang="ca-ES" sz="2000" spc="15" dirty="0">
                <a:solidFill>
                  <a:schemeClr val="tx1">
                    <a:lumMod val="65000"/>
                    <a:lumOff val="35000"/>
                  </a:schemeClr>
                </a:solidFill>
                <a:latin typeface="Poppins"/>
                <a:cs typeface="Poppins"/>
              </a:rPr>
              <a:t>Amb </a:t>
            </a:r>
            <a:r>
              <a:rPr lang="ca-ES" sz="2000" spc="15" noProof="0" dirty="0">
                <a:solidFill>
                  <a:schemeClr val="tx1">
                    <a:lumMod val="65000"/>
                    <a:lumOff val="35000"/>
                  </a:schemeClr>
                </a:solidFill>
                <a:latin typeface="Poppins"/>
                <a:cs typeface="Poppins"/>
              </a:rPr>
              <a:t>avantatges i inconvenients</a:t>
            </a:r>
            <a:endParaRPr lang="ca-ES" sz="2000" spc="15" dirty="0">
              <a:solidFill>
                <a:srgbClr val="231F1D"/>
              </a:solidFill>
              <a:latin typeface="Poppins"/>
              <a:cs typeface="Poppins"/>
            </a:endParaRPr>
          </a:p>
        </p:txBody>
      </p:sp>
    </p:spTree>
    <p:extLst>
      <p:ext uri="{BB962C8B-B14F-4D97-AF65-F5344CB8AC3E}">
        <p14:creationId xmlns:p14="http://schemas.microsoft.com/office/powerpoint/2010/main" val="71620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upo 24">
            <a:extLst>
              <a:ext uri="{FF2B5EF4-FFF2-40B4-BE49-F238E27FC236}">
                <a16:creationId xmlns:a16="http://schemas.microsoft.com/office/drawing/2014/main" id="{804437DC-29E9-5B49-9555-9EC89A2B30A1}"/>
              </a:ext>
            </a:extLst>
          </p:cNvPr>
          <p:cNvGrpSpPr/>
          <p:nvPr/>
        </p:nvGrpSpPr>
        <p:grpSpPr>
          <a:xfrm>
            <a:off x="8176617" y="4010885"/>
            <a:ext cx="3816849" cy="2456822"/>
            <a:chOff x="8176617" y="4010885"/>
            <a:chExt cx="3816849" cy="2456822"/>
          </a:xfrm>
        </p:grpSpPr>
        <p:pic>
          <p:nvPicPr>
            <p:cNvPr id="23" name="Imagen 22">
              <a:extLst>
                <a:ext uri="{FF2B5EF4-FFF2-40B4-BE49-F238E27FC236}">
                  <a16:creationId xmlns:a16="http://schemas.microsoft.com/office/drawing/2014/main" id="{B88B800A-542D-644C-A7B3-1D094B443261}"/>
                </a:ext>
              </a:extLst>
            </p:cNvPr>
            <p:cNvPicPr>
              <a:picLocks noChangeAspect="1"/>
            </p:cNvPicPr>
            <p:nvPr/>
          </p:nvPicPr>
          <p:blipFill>
            <a:blip r:embed="rId2"/>
            <a:stretch>
              <a:fillRect/>
            </a:stretch>
          </p:blipFill>
          <p:spPr>
            <a:xfrm>
              <a:off x="8176617" y="4010885"/>
              <a:ext cx="3816849" cy="2456822"/>
            </a:xfrm>
            <a:prstGeom prst="rect">
              <a:avLst/>
            </a:prstGeom>
          </p:spPr>
        </p:pic>
        <p:sp>
          <p:nvSpPr>
            <p:cNvPr id="24" name="CuadroTexto 23">
              <a:extLst>
                <a:ext uri="{FF2B5EF4-FFF2-40B4-BE49-F238E27FC236}">
                  <a16:creationId xmlns:a16="http://schemas.microsoft.com/office/drawing/2014/main" id="{5E99641D-4914-A247-887C-FFB371AB9706}"/>
                </a:ext>
              </a:extLst>
            </p:cNvPr>
            <p:cNvSpPr txBox="1"/>
            <p:nvPr/>
          </p:nvSpPr>
          <p:spPr>
            <a:xfrm>
              <a:off x="8904220" y="4988778"/>
              <a:ext cx="2605408" cy="1077218"/>
            </a:xfrm>
            <a:prstGeom prst="rect">
              <a:avLst/>
            </a:prstGeom>
            <a:noFill/>
          </p:spPr>
          <p:txBody>
            <a:bodyPr wrap="square" rtlCol="0">
              <a:spAutoFit/>
            </a:bodyPr>
            <a:lstStyle/>
            <a:p>
              <a:r>
                <a:rPr lang="ca-ES" sz="1600" b="1" dirty="0"/>
                <a:t>Descarregar només aplicacions de botigues oficials i desconfia de </a:t>
              </a:r>
              <a:r>
                <a:rPr lang="ca-ES" sz="1600" b="1" dirty="0" err="1"/>
                <a:t>wifis</a:t>
              </a:r>
              <a:r>
                <a:rPr lang="ca-ES" sz="1600" b="1" dirty="0"/>
                <a:t> públiques.</a:t>
              </a:r>
            </a:p>
          </p:txBody>
        </p:sp>
      </p:grpSp>
      <p:grpSp>
        <p:nvGrpSpPr>
          <p:cNvPr id="22" name="Grupo 21">
            <a:extLst>
              <a:ext uri="{FF2B5EF4-FFF2-40B4-BE49-F238E27FC236}">
                <a16:creationId xmlns:a16="http://schemas.microsoft.com/office/drawing/2014/main" id="{D0567009-6608-CA48-A6F2-4089504C909E}"/>
              </a:ext>
            </a:extLst>
          </p:cNvPr>
          <p:cNvGrpSpPr/>
          <p:nvPr/>
        </p:nvGrpSpPr>
        <p:grpSpPr>
          <a:xfrm>
            <a:off x="7971483" y="536745"/>
            <a:ext cx="3349508" cy="3530562"/>
            <a:chOff x="7971483" y="536745"/>
            <a:chExt cx="3349508" cy="3530562"/>
          </a:xfrm>
        </p:grpSpPr>
        <p:pic>
          <p:nvPicPr>
            <p:cNvPr id="20" name="Imagen 19">
              <a:extLst>
                <a:ext uri="{FF2B5EF4-FFF2-40B4-BE49-F238E27FC236}">
                  <a16:creationId xmlns:a16="http://schemas.microsoft.com/office/drawing/2014/main" id="{D41DEB9C-D021-6C46-8B8C-18D374D4AD71}"/>
                </a:ext>
              </a:extLst>
            </p:cNvPr>
            <p:cNvPicPr>
              <a:picLocks noChangeAspect="1"/>
            </p:cNvPicPr>
            <p:nvPr/>
          </p:nvPicPr>
          <p:blipFill>
            <a:blip r:embed="rId3"/>
            <a:stretch>
              <a:fillRect/>
            </a:stretch>
          </p:blipFill>
          <p:spPr>
            <a:xfrm rot="1122085">
              <a:off x="7971483" y="536745"/>
              <a:ext cx="3349508" cy="3530562"/>
            </a:xfrm>
            <a:prstGeom prst="rect">
              <a:avLst/>
            </a:prstGeom>
          </p:spPr>
        </p:pic>
        <p:sp>
          <p:nvSpPr>
            <p:cNvPr id="21" name="CuadroTexto 20">
              <a:extLst>
                <a:ext uri="{FF2B5EF4-FFF2-40B4-BE49-F238E27FC236}">
                  <a16:creationId xmlns:a16="http://schemas.microsoft.com/office/drawing/2014/main" id="{F0CEAE02-1128-BC4A-81F0-12897BEA9758}"/>
                </a:ext>
              </a:extLst>
            </p:cNvPr>
            <p:cNvSpPr txBox="1"/>
            <p:nvPr/>
          </p:nvSpPr>
          <p:spPr>
            <a:xfrm rot="1135389">
              <a:off x="8247162" y="2218507"/>
              <a:ext cx="2517614" cy="1477328"/>
            </a:xfrm>
            <a:prstGeom prst="rect">
              <a:avLst/>
            </a:prstGeom>
            <a:noFill/>
          </p:spPr>
          <p:txBody>
            <a:bodyPr wrap="square" rtlCol="0">
              <a:spAutoFit/>
            </a:bodyPr>
            <a:lstStyle/>
            <a:p>
              <a:r>
                <a:rPr lang="ca-ES" sz="1500" b="1" dirty="0"/>
                <a:t>Revisar amb atenció el missatge d'autorització de la compra del banc. Si les dades del comerç i l'import no són correctes, cancel·lar la transacció.</a:t>
              </a:r>
            </a:p>
          </p:txBody>
        </p:sp>
      </p:grpSp>
      <p:grpSp>
        <p:nvGrpSpPr>
          <p:cNvPr id="19" name="Grupo 18">
            <a:extLst>
              <a:ext uri="{FF2B5EF4-FFF2-40B4-BE49-F238E27FC236}">
                <a16:creationId xmlns:a16="http://schemas.microsoft.com/office/drawing/2014/main" id="{350782D3-A44B-8B4B-A685-0CDADB453E87}"/>
              </a:ext>
            </a:extLst>
          </p:cNvPr>
          <p:cNvGrpSpPr/>
          <p:nvPr/>
        </p:nvGrpSpPr>
        <p:grpSpPr>
          <a:xfrm>
            <a:off x="4044513" y="101076"/>
            <a:ext cx="3582468" cy="3283928"/>
            <a:chOff x="4044513" y="101076"/>
            <a:chExt cx="3582468" cy="3283928"/>
          </a:xfrm>
        </p:grpSpPr>
        <p:pic>
          <p:nvPicPr>
            <p:cNvPr id="16" name="Imagen 15">
              <a:extLst>
                <a:ext uri="{FF2B5EF4-FFF2-40B4-BE49-F238E27FC236}">
                  <a16:creationId xmlns:a16="http://schemas.microsoft.com/office/drawing/2014/main" id="{8EF83F81-66EA-EF4C-89A0-654FF299871C}"/>
                </a:ext>
              </a:extLst>
            </p:cNvPr>
            <p:cNvPicPr>
              <a:picLocks noChangeAspect="1"/>
            </p:cNvPicPr>
            <p:nvPr/>
          </p:nvPicPr>
          <p:blipFill>
            <a:blip r:embed="rId4"/>
            <a:stretch>
              <a:fillRect/>
            </a:stretch>
          </p:blipFill>
          <p:spPr>
            <a:xfrm>
              <a:off x="4044513" y="101076"/>
              <a:ext cx="3582468" cy="3283928"/>
            </a:xfrm>
            <a:prstGeom prst="rect">
              <a:avLst/>
            </a:prstGeom>
          </p:spPr>
        </p:pic>
        <p:sp>
          <p:nvSpPr>
            <p:cNvPr id="17" name="CuadroTexto 16">
              <a:extLst>
                <a:ext uri="{FF2B5EF4-FFF2-40B4-BE49-F238E27FC236}">
                  <a16:creationId xmlns:a16="http://schemas.microsoft.com/office/drawing/2014/main" id="{C018DB6A-FB64-5B4A-A22C-CCBF04884A49}"/>
                </a:ext>
              </a:extLst>
            </p:cNvPr>
            <p:cNvSpPr txBox="1"/>
            <p:nvPr/>
          </p:nvSpPr>
          <p:spPr>
            <a:xfrm>
              <a:off x="4436847" y="1270659"/>
              <a:ext cx="2456369" cy="1477328"/>
            </a:xfrm>
            <a:prstGeom prst="rect">
              <a:avLst/>
            </a:prstGeom>
            <a:noFill/>
          </p:spPr>
          <p:txBody>
            <a:bodyPr wrap="square" rtlCol="0">
              <a:spAutoFit/>
            </a:bodyPr>
            <a:lstStyle/>
            <a:p>
              <a:r>
                <a:rPr lang="ca-ES" sz="1500" b="1" dirty="0"/>
                <a:t>Assegurar-se de la legitimitat de les botigues on-line investigant en cercadors les seves ressenyes, valoracions i enllaços.</a:t>
              </a:r>
            </a:p>
          </p:txBody>
        </p:sp>
      </p:grpSp>
      <p:grpSp>
        <p:nvGrpSpPr>
          <p:cNvPr id="15" name="Grupo 14">
            <a:extLst>
              <a:ext uri="{FF2B5EF4-FFF2-40B4-BE49-F238E27FC236}">
                <a16:creationId xmlns:a16="http://schemas.microsoft.com/office/drawing/2014/main" id="{4DB5B930-B86E-8E45-AA3D-994B24C386D4}"/>
              </a:ext>
            </a:extLst>
          </p:cNvPr>
          <p:cNvGrpSpPr/>
          <p:nvPr/>
        </p:nvGrpSpPr>
        <p:grpSpPr>
          <a:xfrm rot="21233321">
            <a:off x="591498" y="2058885"/>
            <a:ext cx="3572494" cy="3441410"/>
            <a:chOff x="245661" y="2048516"/>
            <a:chExt cx="3177059" cy="2940260"/>
          </a:xfrm>
        </p:grpSpPr>
        <p:pic>
          <p:nvPicPr>
            <p:cNvPr id="12" name="Imagen 11">
              <a:extLst>
                <a:ext uri="{FF2B5EF4-FFF2-40B4-BE49-F238E27FC236}">
                  <a16:creationId xmlns:a16="http://schemas.microsoft.com/office/drawing/2014/main" id="{59649E39-707A-6748-B701-CDE344F4C7F9}"/>
                </a:ext>
              </a:extLst>
            </p:cNvPr>
            <p:cNvPicPr>
              <a:picLocks noChangeAspect="1"/>
            </p:cNvPicPr>
            <p:nvPr/>
          </p:nvPicPr>
          <p:blipFill>
            <a:blip r:embed="rId5"/>
            <a:stretch>
              <a:fillRect/>
            </a:stretch>
          </p:blipFill>
          <p:spPr>
            <a:xfrm>
              <a:off x="245661" y="2048516"/>
              <a:ext cx="3177059" cy="2940260"/>
            </a:xfrm>
            <a:prstGeom prst="rect">
              <a:avLst/>
            </a:prstGeom>
          </p:spPr>
        </p:pic>
        <p:sp>
          <p:nvSpPr>
            <p:cNvPr id="13" name="CuadroTexto 12">
              <a:extLst>
                <a:ext uri="{FF2B5EF4-FFF2-40B4-BE49-F238E27FC236}">
                  <a16:creationId xmlns:a16="http://schemas.microsoft.com/office/drawing/2014/main" id="{CA8DE4E1-6C5B-9743-9EC2-A2C66E44C7FC}"/>
                </a:ext>
              </a:extLst>
            </p:cNvPr>
            <p:cNvSpPr txBox="1"/>
            <p:nvPr/>
          </p:nvSpPr>
          <p:spPr>
            <a:xfrm>
              <a:off x="843747" y="3491959"/>
              <a:ext cx="1785166" cy="920350"/>
            </a:xfrm>
            <a:prstGeom prst="rect">
              <a:avLst/>
            </a:prstGeom>
            <a:noFill/>
          </p:spPr>
          <p:txBody>
            <a:bodyPr wrap="square" rtlCol="0">
              <a:spAutoFit/>
            </a:bodyPr>
            <a:lstStyle/>
            <a:p>
              <a:r>
                <a:rPr lang="ca-ES" sz="1600" b="1" dirty="0"/>
                <a:t>Desconfiar de descomptes excessivament atractius</a:t>
              </a:r>
            </a:p>
          </p:txBody>
        </p:sp>
      </p:grpSp>
      <p:sp>
        <p:nvSpPr>
          <p:cNvPr id="5" name="TextBox 6">
            <a:extLst>
              <a:ext uri="{FF2B5EF4-FFF2-40B4-BE49-F238E27FC236}">
                <a16:creationId xmlns:a16="http://schemas.microsoft.com/office/drawing/2014/main" id="{8A8BEDB6-F54D-7C4E-A61A-62971B40CD7F}"/>
              </a:ext>
            </a:extLst>
          </p:cNvPr>
          <p:cNvSpPr txBox="1">
            <a:spLocks noChangeAspect="1"/>
          </p:cNvSpPr>
          <p:nvPr/>
        </p:nvSpPr>
        <p:spPr>
          <a:xfrm>
            <a:off x="-191135" y="444743"/>
            <a:ext cx="4572000" cy="923330"/>
          </a:xfrm>
          <a:prstGeom prst="rect">
            <a:avLst/>
          </a:prstGeom>
        </p:spPr>
        <p:txBody>
          <a:bodyPr wrap="square" lIns="0" tIns="0" rIns="0" bIns="0" rtlCol="0" anchor="t">
            <a:spAutoFit/>
          </a:bodyPr>
          <a:lstStyle/>
          <a:p>
            <a:pPr algn="ctr" defTabSz="765353">
              <a:buClrTx/>
              <a:buFontTx/>
              <a:buNone/>
            </a:pPr>
            <a:r>
              <a:rPr lang="ca-ES" sz="2000" b="1" i="1" kern="1200">
                <a:solidFill>
                  <a:srgbClr val="019EE2"/>
                </a:solidFill>
                <a:latin typeface="Poppins"/>
                <a:ea typeface="+mn-ea"/>
                <a:cs typeface="Poppins"/>
              </a:rPr>
              <a:t>Pren nota!!</a:t>
            </a:r>
          </a:p>
          <a:p>
            <a:pPr algn="ctr" defTabSz="765353">
              <a:buClrTx/>
              <a:buFontTx/>
              <a:buNone/>
            </a:pPr>
            <a:r>
              <a:rPr lang="ca-ES" sz="2000" b="1" i="1" kern="1200">
                <a:solidFill>
                  <a:srgbClr val="019EE2"/>
                </a:solidFill>
                <a:latin typeface="Poppins"/>
                <a:ea typeface="+mn-ea"/>
                <a:cs typeface="Poppins"/>
              </a:rPr>
              <a:t>Per evitar les estafes </a:t>
            </a:r>
          </a:p>
          <a:p>
            <a:pPr algn="ctr" defTabSz="765353">
              <a:buClrTx/>
              <a:buFontTx/>
              <a:buNone/>
            </a:pPr>
            <a:r>
              <a:rPr lang="ca-ES" sz="2000" b="1" i="1" kern="1200">
                <a:solidFill>
                  <a:srgbClr val="019EE2"/>
                </a:solidFill>
                <a:latin typeface="Poppins"/>
                <a:ea typeface="+mn-ea"/>
                <a:cs typeface="Poppins"/>
              </a:rPr>
              <a:t>en les compres online</a:t>
            </a:r>
          </a:p>
        </p:txBody>
      </p:sp>
      <p:sp>
        <p:nvSpPr>
          <p:cNvPr id="6" name="Rectángulo 5">
            <a:extLst>
              <a:ext uri="{FF2B5EF4-FFF2-40B4-BE49-F238E27FC236}">
                <a16:creationId xmlns:a16="http://schemas.microsoft.com/office/drawing/2014/main" id="{50318C9B-98FD-404F-8B5D-7D640D048A2C}"/>
              </a:ext>
            </a:extLst>
          </p:cNvPr>
          <p:cNvSpPr/>
          <p:nvPr/>
        </p:nvSpPr>
        <p:spPr>
          <a:xfrm>
            <a:off x="682372" y="2034555"/>
            <a:ext cx="793807" cy="769441"/>
          </a:xfrm>
          <a:prstGeom prst="rect">
            <a:avLst/>
          </a:prstGeom>
          <a:noFill/>
        </p:spPr>
        <p:txBody>
          <a:bodyPr wrap="none" lIns="91440" tIns="45720" rIns="91440" bIns="45720">
            <a:spAutoFit/>
          </a:bodyPr>
          <a:lstStyle/>
          <a:p>
            <a:pPr algn="ctr" defTabSz="765353">
              <a:buClrTx/>
              <a:buFontTx/>
              <a:buNone/>
            </a:pPr>
            <a:r>
              <a:rPr lang="es-ES" sz="4400" b="1" kern="1200" dirty="0">
                <a:ln w="13462">
                  <a:solidFill>
                    <a:prstClr val="white"/>
                  </a:solidFill>
                  <a:prstDash val="solid"/>
                </a:ln>
                <a:solidFill>
                  <a:prstClr val="black">
                    <a:lumMod val="85000"/>
                    <a:lumOff val="15000"/>
                  </a:prstClr>
                </a:solidFill>
                <a:effectLst>
                  <a:outerShdw dist="38100" dir="2700000" algn="bl" rotWithShape="0">
                    <a:srgbClr val="4BACC6"/>
                  </a:outerShdw>
                </a:effectLst>
                <a:latin typeface="Calibri"/>
                <a:ea typeface="+mn-ea"/>
                <a:cs typeface="+mn-cs"/>
              </a:rPr>
              <a:t>1.-</a:t>
            </a:r>
          </a:p>
        </p:txBody>
      </p:sp>
      <p:sp>
        <p:nvSpPr>
          <p:cNvPr id="7" name="Rectángulo 6">
            <a:extLst>
              <a:ext uri="{FF2B5EF4-FFF2-40B4-BE49-F238E27FC236}">
                <a16:creationId xmlns:a16="http://schemas.microsoft.com/office/drawing/2014/main" id="{3B5318E0-58B7-CC47-92DD-BFA6BEFC3E0E}"/>
              </a:ext>
            </a:extLst>
          </p:cNvPr>
          <p:cNvSpPr/>
          <p:nvPr/>
        </p:nvSpPr>
        <p:spPr>
          <a:xfrm>
            <a:off x="4231556" y="282484"/>
            <a:ext cx="793808" cy="769441"/>
          </a:xfrm>
          <a:prstGeom prst="rect">
            <a:avLst/>
          </a:prstGeom>
          <a:noFill/>
        </p:spPr>
        <p:txBody>
          <a:bodyPr wrap="none" lIns="91440" tIns="45720" rIns="91440" bIns="45720">
            <a:spAutoFit/>
          </a:bodyPr>
          <a:lstStyle/>
          <a:p>
            <a:pPr algn="ctr" defTabSz="765353">
              <a:buClrTx/>
              <a:buFontTx/>
              <a:buNone/>
            </a:pPr>
            <a:r>
              <a:rPr lang="es-ES" sz="4400" b="1" kern="1200" dirty="0">
                <a:ln w="13462">
                  <a:solidFill>
                    <a:prstClr val="white"/>
                  </a:solidFill>
                  <a:prstDash val="solid"/>
                </a:ln>
                <a:solidFill>
                  <a:prstClr val="black">
                    <a:lumMod val="85000"/>
                    <a:lumOff val="15000"/>
                  </a:prstClr>
                </a:solidFill>
                <a:effectLst>
                  <a:outerShdw dist="38100" dir="2700000" algn="bl" rotWithShape="0">
                    <a:srgbClr val="4BACC6"/>
                  </a:outerShdw>
                </a:effectLst>
                <a:latin typeface="Calibri"/>
                <a:ea typeface="+mn-ea"/>
                <a:cs typeface="+mn-cs"/>
              </a:rPr>
              <a:t>2.-</a:t>
            </a:r>
          </a:p>
        </p:txBody>
      </p:sp>
      <p:sp>
        <p:nvSpPr>
          <p:cNvPr id="8" name="Rectángulo 7">
            <a:extLst>
              <a:ext uri="{FF2B5EF4-FFF2-40B4-BE49-F238E27FC236}">
                <a16:creationId xmlns:a16="http://schemas.microsoft.com/office/drawing/2014/main" id="{BDE3D7C2-87AB-5C4E-A500-3FE40B2E6BD4}"/>
              </a:ext>
            </a:extLst>
          </p:cNvPr>
          <p:cNvSpPr/>
          <p:nvPr/>
        </p:nvSpPr>
        <p:spPr>
          <a:xfrm>
            <a:off x="8726805" y="266603"/>
            <a:ext cx="793808" cy="769441"/>
          </a:xfrm>
          <a:prstGeom prst="rect">
            <a:avLst/>
          </a:prstGeom>
          <a:noFill/>
        </p:spPr>
        <p:txBody>
          <a:bodyPr wrap="none" lIns="91440" tIns="45720" rIns="91440" bIns="45720">
            <a:spAutoFit/>
          </a:bodyPr>
          <a:lstStyle/>
          <a:p>
            <a:pPr algn="ctr" defTabSz="765353">
              <a:buClrTx/>
              <a:buFontTx/>
              <a:buNone/>
            </a:pPr>
            <a:r>
              <a:rPr lang="es-ES" sz="4400" b="1" kern="1200" dirty="0">
                <a:ln w="13462">
                  <a:solidFill>
                    <a:prstClr val="white"/>
                  </a:solidFill>
                  <a:prstDash val="solid"/>
                </a:ln>
                <a:solidFill>
                  <a:prstClr val="black">
                    <a:lumMod val="85000"/>
                    <a:lumOff val="15000"/>
                  </a:prstClr>
                </a:solidFill>
                <a:effectLst>
                  <a:outerShdw dist="38100" dir="2700000" algn="bl" rotWithShape="0">
                    <a:srgbClr val="4BACC6"/>
                  </a:outerShdw>
                </a:effectLst>
                <a:latin typeface="Calibri"/>
                <a:ea typeface="+mn-ea"/>
                <a:cs typeface="+mn-cs"/>
              </a:rPr>
              <a:t>3.-</a:t>
            </a:r>
          </a:p>
        </p:txBody>
      </p:sp>
      <p:sp>
        <p:nvSpPr>
          <p:cNvPr id="10" name="Rectángulo 9">
            <a:extLst>
              <a:ext uri="{FF2B5EF4-FFF2-40B4-BE49-F238E27FC236}">
                <a16:creationId xmlns:a16="http://schemas.microsoft.com/office/drawing/2014/main" id="{EA99468C-2FE8-3F43-9F58-EC1D131A336B}"/>
              </a:ext>
            </a:extLst>
          </p:cNvPr>
          <p:cNvSpPr/>
          <p:nvPr/>
        </p:nvSpPr>
        <p:spPr>
          <a:xfrm>
            <a:off x="8329901" y="4064145"/>
            <a:ext cx="793808" cy="769441"/>
          </a:xfrm>
          <a:prstGeom prst="rect">
            <a:avLst/>
          </a:prstGeom>
          <a:noFill/>
        </p:spPr>
        <p:txBody>
          <a:bodyPr wrap="none" lIns="91440" tIns="45720" rIns="91440" bIns="45720">
            <a:spAutoFit/>
          </a:bodyPr>
          <a:lstStyle/>
          <a:p>
            <a:pPr algn="ctr" defTabSz="765353">
              <a:buClrTx/>
              <a:buFontTx/>
              <a:buNone/>
            </a:pPr>
            <a:r>
              <a:rPr lang="es-ES" sz="4400" b="1" kern="1200" dirty="0">
                <a:ln w="13462">
                  <a:solidFill>
                    <a:prstClr val="white"/>
                  </a:solidFill>
                  <a:prstDash val="solid"/>
                </a:ln>
                <a:solidFill>
                  <a:prstClr val="black">
                    <a:lumMod val="85000"/>
                    <a:lumOff val="15000"/>
                  </a:prstClr>
                </a:solidFill>
                <a:effectLst>
                  <a:outerShdw dist="38100" dir="2700000" algn="bl" rotWithShape="0">
                    <a:srgbClr val="4BACC6"/>
                  </a:outerShdw>
                </a:effectLst>
                <a:latin typeface="Calibri"/>
                <a:ea typeface="+mn-ea"/>
                <a:cs typeface="+mn-cs"/>
              </a:rPr>
              <a:t>4.-</a:t>
            </a:r>
          </a:p>
        </p:txBody>
      </p:sp>
      <p:pic>
        <p:nvPicPr>
          <p:cNvPr id="11" name="Imagen 10" descr="Niño usando laptop&#10;&#10;El contenido generado por IA puede ser incorrecto.">
            <a:extLst>
              <a:ext uri="{FF2B5EF4-FFF2-40B4-BE49-F238E27FC236}">
                <a16:creationId xmlns:a16="http://schemas.microsoft.com/office/drawing/2014/main" id="{25476346-F146-7C40-B98F-2DEEB3F72D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1910" y="3472996"/>
            <a:ext cx="2578973" cy="2940261"/>
          </a:xfrm>
          <a:prstGeom prst="rect">
            <a:avLst/>
          </a:prstGeom>
        </p:spPr>
      </p:pic>
    </p:spTree>
    <p:extLst>
      <p:ext uri="{BB962C8B-B14F-4D97-AF65-F5344CB8AC3E}">
        <p14:creationId xmlns:p14="http://schemas.microsoft.com/office/powerpoint/2010/main" val="258135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8493867-DEE1-1643-A4FC-D7F20514B20D}"/>
              </a:ext>
            </a:extLst>
          </p:cNvPr>
          <p:cNvPicPr>
            <a:picLocks noChangeAspect="1"/>
          </p:cNvPicPr>
          <p:nvPr/>
        </p:nvPicPr>
        <p:blipFill>
          <a:blip r:embed="rId2"/>
          <a:stretch>
            <a:fillRect/>
          </a:stretch>
        </p:blipFill>
        <p:spPr>
          <a:xfrm>
            <a:off x="9266139" y="2800175"/>
            <a:ext cx="2759211" cy="3802657"/>
          </a:xfrm>
          <a:prstGeom prst="rect">
            <a:avLst/>
          </a:prstGeom>
        </p:spPr>
      </p:pic>
      <p:pic>
        <p:nvPicPr>
          <p:cNvPr id="2" name="Imagen 1">
            <a:extLst>
              <a:ext uri="{FF2B5EF4-FFF2-40B4-BE49-F238E27FC236}">
                <a16:creationId xmlns:a16="http://schemas.microsoft.com/office/drawing/2014/main" id="{15806B08-C9FB-3145-B866-9716BE8D0EFE}"/>
              </a:ext>
            </a:extLst>
          </p:cNvPr>
          <p:cNvPicPr>
            <a:picLocks noChangeAspect="1"/>
          </p:cNvPicPr>
          <p:nvPr/>
        </p:nvPicPr>
        <p:blipFill>
          <a:blip r:embed="rId3"/>
          <a:stretch>
            <a:fillRect/>
          </a:stretch>
        </p:blipFill>
        <p:spPr>
          <a:xfrm>
            <a:off x="8527565" y="2800176"/>
            <a:ext cx="3497786" cy="3787036"/>
          </a:xfrm>
          <a:prstGeom prst="rect">
            <a:avLst/>
          </a:prstGeom>
        </p:spPr>
      </p:pic>
      <p:sp>
        <p:nvSpPr>
          <p:cNvPr id="3" name="CuadroTexto 2">
            <a:extLst>
              <a:ext uri="{FF2B5EF4-FFF2-40B4-BE49-F238E27FC236}">
                <a16:creationId xmlns:a16="http://schemas.microsoft.com/office/drawing/2014/main" id="{C40378F9-7E08-5748-B4A9-FBDF017654C6}"/>
              </a:ext>
            </a:extLst>
          </p:cNvPr>
          <p:cNvSpPr txBox="1"/>
          <p:nvPr/>
        </p:nvSpPr>
        <p:spPr>
          <a:xfrm>
            <a:off x="866265" y="780501"/>
            <a:ext cx="7314298" cy="2369880"/>
          </a:xfrm>
          <a:prstGeom prst="rect">
            <a:avLst/>
          </a:prstGeom>
          <a:noFill/>
        </p:spPr>
        <p:txBody>
          <a:bodyPr wrap="square">
            <a:spAutoFit/>
          </a:bodyPr>
          <a:lstStyle/>
          <a:p>
            <a:pPr defTabSz="765353">
              <a:buClrTx/>
              <a:buFontTx/>
              <a:buNone/>
            </a:pPr>
            <a:r>
              <a:rPr lang="ca-ES" sz="2800" b="1" kern="1200" dirty="0">
                <a:solidFill>
                  <a:prstClr val="black"/>
                </a:solidFill>
                <a:latin typeface="Calibri"/>
                <a:ea typeface="+mn-ea"/>
                <a:cs typeface="+mn-cs"/>
              </a:rPr>
              <a:t>En xarxes socials, què es el més segur?</a:t>
            </a:r>
          </a:p>
          <a:p>
            <a:pPr defTabSz="765353">
              <a:buClrTx/>
              <a:buFontTx/>
              <a:buNone/>
            </a:pPr>
            <a:endParaRPr lang="ca-ES" sz="2400" b="1" kern="1200" dirty="0">
              <a:solidFill>
                <a:prstClr val="black"/>
              </a:solidFill>
              <a:latin typeface="Calibri"/>
              <a:ea typeface="+mn-ea"/>
              <a:cs typeface="+mn-cs"/>
            </a:endParaRPr>
          </a:p>
          <a:p>
            <a:pPr defTabSz="765353">
              <a:buClrTx/>
              <a:buFontTx/>
              <a:buNone/>
            </a:pPr>
            <a:endParaRPr lang="ca-ES" sz="2400" b="1" kern="1200" dirty="0">
              <a:solidFill>
                <a:prstClr val="black"/>
              </a:solidFill>
              <a:latin typeface="Calibri"/>
              <a:ea typeface="+mn-ea"/>
              <a:cs typeface="+mn-cs"/>
            </a:endParaRPr>
          </a:p>
          <a:p>
            <a:pPr defTabSz="765353">
              <a:buClrTx/>
              <a:buFontTx/>
              <a:buNone/>
            </a:pPr>
            <a:r>
              <a:rPr lang="ca-ES" sz="2400" kern="1200" dirty="0">
                <a:solidFill>
                  <a:prstClr val="black"/>
                </a:solidFill>
                <a:latin typeface="Calibri"/>
                <a:ea typeface="+mn-ea"/>
                <a:cs typeface="+mn-cs"/>
              </a:rPr>
              <a:t>A) Acceptar sols a persones que coneguem a la vida real.</a:t>
            </a:r>
            <a:br>
              <a:rPr lang="ca-ES" sz="2400" kern="1200" dirty="0">
                <a:solidFill>
                  <a:prstClr val="black"/>
                </a:solidFill>
                <a:latin typeface="Calibri"/>
                <a:ea typeface="+mn-ea"/>
                <a:cs typeface="+mn-cs"/>
              </a:rPr>
            </a:br>
            <a:r>
              <a:rPr lang="ca-ES" sz="2400" kern="1200" dirty="0">
                <a:solidFill>
                  <a:prstClr val="black"/>
                </a:solidFill>
                <a:latin typeface="Calibri"/>
                <a:ea typeface="+mn-ea"/>
                <a:cs typeface="+mn-cs"/>
              </a:rPr>
              <a:t>B) Acceptar a tots per a tenir més seguidors.</a:t>
            </a:r>
            <a:br>
              <a:rPr lang="ca-ES" sz="2400" kern="1200" dirty="0">
                <a:solidFill>
                  <a:prstClr val="black"/>
                </a:solidFill>
                <a:latin typeface="Calibri"/>
                <a:ea typeface="+mn-ea"/>
                <a:cs typeface="+mn-cs"/>
              </a:rPr>
            </a:br>
            <a:r>
              <a:rPr lang="ca-ES" sz="2400" kern="1200" dirty="0">
                <a:solidFill>
                  <a:prstClr val="black"/>
                </a:solidFill>
                <a:latin typeface="Calibri"/>
                <a:ea typeface="+mn-ea"/>
                <a:cs typeface="+mn-cs"/>
              </a:rPr>
              <a:t>C) Acceptar si la foto de perfil és maca.</a:t>
            </a:r>
          </a:p>
        </p:txBody>
      </p:sp>
      <p:pic>
        <p:nvPicPr>
          <p:cNvPr id="4" name="Imagen 3" descr="Interfaz de usuario gráfica&#10;&#10;El contenido generado por IA puede ser incorrecto.">
            <a:extLst>
              <a:ext uri="{FF2B5EF4-FFF2-40B4-BE49-F238E27FC236}">
                <a16:creationId xmlns:a16="http://schemas.microsoft.com/office/drawing/2014/main" id="{880949A5-EBFF-EC44-B630-9EAD2F31E368}"/>
              </a:ext>
            </a:extLst>
          </p:cNvPr>
          <p:cNvPicPr>
            <a:picLocks noChangeAspect="1"/>
          </p:cNvPicPr>
          <p:nvPr/>
        </p:nvPicPr>
        <p:blipFill>
          <a:blip r:embed="rId4">
            <a:extLst>
              <a:ext uri="{28A0092B-C50C-407E-A947-70E740481C1C}">
                <a14:useLocalDpi xmlns:a14="http://schemas.microsoft.com/office/drawing/2010/main" val="0"/>
              </a:ext>
            </a:extLst>
          </a:blip>
          <a:srcRect l="-1177" t="1281" r="49785" b="15888"/>
          <a:stretch>
            <a:fillRect/>
          </a:stretch>
        </p:blipFill>
        <p:spPr>
          <a:xfrm>
            <a:off x="3481177" y="3287142"/>
            <a:ext cx="4699386" cy="3787035"/>
          </a:xfrm>
          <a:prstGeom prst="rect">
            <a:avLst/>
          </a:prstGeom>
        </p:spPr>
      </p:pic>
      <p:sp>
        <p:nvSpPr>
          <p:cNvPr id="5" name="Rectángulo: esquinas redondeadas 3">
            <a:extLst>
              <a:ext uri="{FF2B5EF4-FFF2-40B4-BE49-F238E27FC236}">
                <a16:creationId xmlns:a16="http://schemas.microsoft.com/office/drawing/2014/main" id="{E11C7B23-9367-0846-B05E-C334380B0DAD}"/>
              </a:ext>
            </a:extLst>
          </p:cNvPr>
          <p:cNvSpPr/>
          <p:nvPr/>
        </p:nvSpPr>
        <p:spPr>
          <a:xfrm>
            <a:off x="866265" y="3901440"/>
            <a:ext cx="5926913" cy="2101745"/>
          </a:xfrm>
          <a:prstGeom prst="roundRect">
            <a:avLst/>
          </a:prstGeom>
          <a:solidFill>
            <a:srgbClr val="4F81BD">
              <a:lumMod val="60000"/>
              <a:lumOff val="40000"/>
            </a:srgbClr>
          </a:solidFill>
          <a:ln w="25400" cap="flat" cmpd="sng" algn="ctr">
            <a:solidFill>
              <a:srgbClr val="4F81BD">
                <a:shade val="15000"/>
              </a:srgbClr>
            </a:solidFill>
            <a:prstDash val="solid"/>
          </a:ln>
          <a:effectLst/>
        </p:spPr>
        <p:txBody>
          <a:bodyPr rtlCol="0" anchor="ctr"/>
          <a:lstStyle/>
          <a:p>
            <a:pPr marL="0" marR="0" lvl="0" indent="0" algn="just" defTabSz="765353" eaLnBrk="1" fontAlgn="auto" latinLnBrk="0" hangingPunct="1">
              <a:lnSpc>
                <a:spcPct val="100000"/>
              </a:lnSpc>
              <a:spcBef>
                <a:spcPts val="0"/>
              </a:spcBef>
              <a:spcAft>
                <a:spcPts val="0"/>
              </a:spcAft>
              <a:buClrTx/>
              <a:buSzTx/>
              <a:buFontTx/>
              <a:buNone/>
              <a:tabLst/>
              <a:defRPr/>
            </a:pPr>
            <a:r>
              <a:rPr kumimoji="0" lang="ca-ES" sz="1800" b="0" i="0" u="none" strike="noStrike" kern="1200" cap="none" spc="0" normalizeH="0" baseline="0" dirty="0">
                <a:ln>
                  <a:noFill/>
                </a:ln>
                <a:solidFill>
                  <a:schemeClr val="tx1"/>
                </a:solidFill>
                <a:effectLst/>
                <a:uLnTx/>
                <a:uFillTx/>
                <a:latin typeface="+mn-lt"/>
                <a:ea typeface="+mn-ea"/>
                <a:cs typeface="+mn-cs"/>
              </a:rPr>
              <a:t>RECOMANACIONS:</a:t>
            </a:r>
          </a:p>
          <a:p>
            <a:pPr marL="0" marR="0" lvl="0" indent="0" defTabSz="765353" eaLnBrk="1" fontAlgn="auto" latinLnBrk="0" hangingPunct="1">
              <a:lnSpc>
                <a:spcPct val="100000"/>
              </a:lnSpc>
              <a:spcBef>
                <a:spcPts val="0"/>
              </a:spcBef>
              <a:spcAft>
                <a:spcPts val="0"/>
              </a:spcAft>
              <a:buClrTx/>
              <a:buSzTx/>
              <a:buFontTx/>
              <a:buNone/>
              <a:tabLst/>
              <a:defRPr/>
            </a:pPr>
            <a:r>
              <a:rPr kumimoji="0" lang="ca-ES" sz="1800" b="1" i="0" u="none" strike="noStrike" kern="1200" cap="none" spc="0" normalizeH="0" baseline="0" dirty="0">
                <a:ln>
                  <a:noFill/>
                </a:ln>
                <a:solidFill>
                  <a:schemeClr val="accent6"/>
                </a:solidFill>
                <a:effectLst/>
                <a:uLnTx/>
                <a:uFillTx/>
                <a:latin typeface="+mn-lt"/>
                <a:ea typeface="+mn-ea"/>
                <a:cs typeface="+mn-cs"/>
              </a:rPr>
              <a:t>X</a:t>
            </a:r>
            <a:r>
              <a:rPr kumimoji="0" lang="ca-ES" sz="1800" b="0" i="0" u="none" strike="noStrike" kern="1200" cap="none" spc="0" normalizeH="0" baseline="0" dirty="0">
                <a:ln>
                  <a:noFill/>
                </a:ln>
                <a:solidFill>
                  <a:schemeClr val="tx1"/>
                </a:solidFill>
                <a:effectLst/>
                <a:uLnTx/>
                <a:uFillTx/>
                <a:latin typeface="+mn-lt"/>
                <a:ea typeface="+mn-ea"/>
                <a:cs typeface="+mn-cs"/>
              </a:rPr>
              <a:t> Si t’escriu algú que diu tenir la teva edat, però no saps qui és.</a:t>
            </a:r>
          </a:p>
          <a:p>
            <a:pPr marL="0" marR="0" lvl="0" indent="0" defTabSz="765353" eaLnBrk="1" fontAlgn="auto" latinLnBrk="0" hangingPunct="1">
              <a:lnSpc>
                <a:spcPct val="100000"/>
              </a:lnSpc>
              <a:spcBef>
                <a:spcPts val="0"/>
              </a:spcBef>
              <a:spcAft>
                <a:spcPts val="0"/>
              </a:spcAft>
              <a:buClrTx/>
              <a:buSzTx/>
              <a:buFontTx/>
              <a:buNone/>
              <a:tabLst/>
              <a:defRPr/>
            </a:pPr>
            <a:r>
              <a:rPr kumimoji="0" lang="ca-ES" sz="1800" b="1" i="0" u="none" strike="noStrike" kern="1200" cap="none" spc="0" normalizeH="0" baseline="0" dirty="0">
                <a:ln>
                  <a:noFill/>
                </a:ln>
                <a:solidFill>
                  <a:srgbClr val="00B050"/>
                </a:solidFill>
                <a:effectLst/>
                <a:uLnTx/>
                <a:uFillTx/>
                <a:latin typeface="+mn-lt"/>
                <a:ea typeface="+mn-ea"/>
                <a:cs typeface="+mn-cs"/>
              </a:rPr>
              <a:t>✔️</a:t>
            </a:r>
            <a:r>
              <a:rPr kumimoji="0" lang="ca-ES" sz="1800" b="0" i="0" u="none" strike="noStrike" kern="1200" cap="none" spc="0" normalizeH="0" baseline="0" dirty="0">
                <a:ln>
                  <a:noFill/>
                </a:ln>
                <a:solidFill>
                  <a:schemeClr val="tx1"/>
                </a:solidFill>
                <a:effectLst/>
                <a:uLnTx/>
                <a:uFillTx/>
                <a:latin typeface="+mn-lt"/>
                <a:ea typeface="+mn-ea"/>
                <a:cs typeface="+mn-cs"/>
              </a:rPr>
              <a:t>NO te'n refiïs de ningú que no coneguis. Qualsevo</a:t>
            </a:r>
            <a:r>
              <a:rPr lang="ca-ES" sz="1800" kern="1200" dirty="0">
                <a:solidFill>
                  <a:schemeClr val="tx1"/>
                </a:solidFill>
                <a:latin typeface="+mn-lt"/>
                <a:ea typeface="+mn-ea"/>
                <a:cs typeface="+mn-cs"/>
              </a:rPr>
              <a:t>l pot estar darrera la pantalla.</a:t>
            </a:r>
            <a:endParaRPr kumimoji="0" lang="ca-ES" sz="1125" b="0" i="0" u="none" strike="noStrike" kern="1200" cap="none" spc="0" normalizeH="0" baseline="0" dirty="0">
              <a:ln>
                <a:noFill/>
              </a:ln>
              <a:solidFill>
                <a:prstClr val="white"/>
              </a:solidFill>
              <a:effectLst/>
              <a:uLnTx/>
              <a:uFillTx/>
              <a:latin typeface="Calibri"/>
              <a:ea typeface="+mn-ea"/>
              <a:cs typeface="+mn-cs"/>
            </a:endParaRPr>
          </a:p>
        </p:txBody>
      </p:sp>
      <p:sp>
        <p:nvSpPr>
          <p:cNvPr id="6" name="Rectángulo: esquinas redondeadas 1">
            <a:extLst>
              <a:ext uri="{FF2B5EF4-FFF2-40B4-BE49-F238E27FC236}">
                <a16:creationId xmlns:a16="http://schemas.microsoft.com/office/drawing/2014/main" id="{8C034759-1B50-DA4A-AD9F-54842FEAFD47}"/>
              </a:ext>
            </a:extLst>
          </p:cNvPr>
          <p:cNvSpPr/>
          <p:nvPr/>
        </p:nvSpPr>
        <p:spPr>
          <a:xfrm>
            <a:off x="866265" y="1965440"/>
            <a:ext cx="7106857" cy="411999"/>
          </a:xfrm>
          <a:prstGeom prst="roundRect">
            <a:avLst/>
          </a:prstGeom>
          <a:noFill/>
          <a:ln w="38100" cap="flat" cmpd="sng" algn="ctr">
            <a:solidFill>
              <a:srgbClr val="00B050"/>
            </a:solidFill>
            <a:prstDash val="solid"/>
          </a:ln>
          <a:effectLst/>
        </p:spPr>
        <p:txBody>
          <a:bodyPr rtlCol="0" anchor="ctr"/>
          <a:lstStyle/>
          <a:p>
            <a:pPr marL="0" marR="0" lvl="0" indent="0" algn="ctr" defTabSz="765353" eaLnBrk="1" fontAlgn="auto" latinLnBrk="0" hangingPunct="1">
              <a:lnSpc>
                <a:spcPct val="100000"/>
              </a:lnSpc>
              <a:spcBef>
                <a:spcPts val="0"/>
              </a:spcBef>
              <a:spcAft>
                <a:spcPts val="0"/>
              </a:spcAft>
              <a:buClrTx/>
              <a:buSzTx/>
              <a:buFontTx/>
              <a:buNone/>
              <a:tabLst/>
              <a:defRPr/>
            </a:pPr>
            <a:endParaRPr kumimoji="0" lang="es-ES" sz="15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0551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6C726F31-F0FF-134C-B9E6-5339250A6C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1271" y="4444129"/>
            <a:ext cx="4138487" cy="2165042"/>
          </a:xfrm>
          <a:prstGeom prst="rect">
            <a:avLst/>
          </a:prstGeom>
        </p:spPr>
      </p:pic>
      <p:sp>
        <p:nvSpPr>
          <p:cNvPr id="2" name="TextBox 4">
            <a:extLst>
              <a:ext uri="{FF2B5EF4-FFF2-40B4-BE49-F238E27FC236}">
                <a16:creationId xmlns:a16="http://schemas.microsoft.com/office/drawing/2014/main" id="{CFBE5106-1B18-CD48-B09D-295F9B9D0AE1}"/>
              </a:ext>
            </a:extLst>
          </p:cNvPr>
          <p:cNvSpPr txBox="1"/>
          <p:nvPr/>
        </p:nvSpPr>
        <p:spPr>
          <a:xfrm>
            <a:off x="239350" y="2038891"/>
            <a:ext cx="4764133" cy="2927725"/>
          </a:xfrm>
          <a:prstGeom prst="rect">
            <a:avLst/>
          </a:prstGeom>
        </p:spPr>
        <p:txBody>
          <a:bodyPr wrap="square" lIns="0" tIns="0" rIns="0" bIns="0" rtlCol="0" anchor="t">
            <a:spAutoFit/>
          </a:bodyPr>
          <a:lstStyle/>
          <a:p>
            <a:pPr marL="457189" indent="-457189" defTabSz="457200" hangingPunct="0">
              <a:lnSpc>
                <a:spcPct val="120000"/>
              </a:lnSpc>
              <a:buClr>
                <a:srgbClr val="4BACC6">
                  <a:lumMod val="60000"/>
                  <a:lumOff val="40000"/>
                </a:srgbClr>
              </a:buClr>
              <a:buFontTx/>
              <a:buChar char="-"/>
            </a:pPr>
            <a:r>
              <a:rPr lang="ca-ES" sz="2667" spc="20" dirty="0">
                <a:solidFill>
                  <a:srgbClr val="595959"/>
                </a:solidFill>
                <a:latin typeface="Poppins"/>
                <a:cs typeface="Poppins"/>
                <a:sym typeface="Helvetica"/>
              </a:rPr>
              <a:t>Traeixen els sentiments.
Enamorament fictici.
Perfils falsos.
Generen confiança.
Demanen quantitats de diners.</a:t>
            </a:r>
          </a:p>
        </p:txBody>
      </p:sp>
      <p:sp>
        <p:nvSpPr>
          <p:cNvPr id="3" name="TextBox 4">
            <a:extLst>
              <a:ext uri="{FF2B5EF4-FFF2-40B4-BE49-F238E27FC236}">
                <a16:creationId xmlns:a16="http://schemas.microsoft.com/office/drawing/2014/main" id="{8056FCD9-9CB4-4A4D-B7C4-039556E321D0}"/>
              </a:ext>
            </a:extLst>
          </p:cNvPr>
          <p:cNvSpPr txBox="1"/>
          <p:nvPr/>
        </p:nvSpPr>
        <p:spPr>
          <a:xfrm>
            <a:off x="6096000" y="2067821"/>
            <a:ext cx="6096000" cy="2435218"/>
          </a:xfrm>
          <a:prstGeom prst="rect">
            <a:avLst/>
          </a:prstGeom>
        </p:spPr>
        <p:txBody>
          <a:bodyPr wrap="square" lIns="0" tIns="0" rIns="0" bIns="0" rtlCol="0" anchor="t">
            <a:spAutoFit/>
          </a:bodyPr>
          <a:lstStyle/>
          <a:p>
            <a:pPr marL="457189" indent="-457189" defTabSz="457200" hangingPunct="0">
              <a:lnSpc>
                <a:spcPct val="120000"/>
              </a:lnSpc>
              <a:buClr>
                <a:srgbClr val="4BACC6">
                  <a:lumMod val="60000"/>
                  <a:lumOff val="40000"/>
                </a:srgbClr>
              </a:buClr>
              <a:buFontTx/>
              <a:buChar char="-"/>
            </a:pPr>
            <a:r>
              <a:rPr lang="ca-ES" sz="2667" spc="20" dirty="0">
                <a:solidFill>
                  <a:srgbClr val="595959"/>
                </a:solidFill>
                <a:latin typeface="Poppins"/>
                <a:cs typeface="Poppins"/>
                <a:sym typeface="Helvetica"/>
              </a:rPr>
              <a:t>Missatge d’un desconegut.
Preguntes que creen curiositat.
Demanen l'alta de contacte.
Introducció de virus en el mòbil.
Objectiu demanar diners.</a:t>
            </a:r>
          </a:p>
        </p:txBody>
      </p:sp>
      <p:sp>
        <p:nvSpPr>
          <p:cNvPr id="4" name="TextBox 6">
            <a:extLst>
              <a:ext uri="{FF2B5EF4-FFF2-40B4-BE49-F238E27FC236}">
                <a16:creationId xmlns:a16="http://schemas.microsoft.com/office/drawing/2014/main" id="{E135C9EA-E674-B847-A8D1-DD94AE9FC82B}"/>
              </a:ext>
            </a:extLst>
          </p:cNvPr>
          <p:cNvSpPr txBox="1">
            <a:spLocks noChangeAspect="1"/>
          </p:cNvSpPr>
          <p:nvPr/>
        </p:nvSpPr>
        <p:spPr>
          <a:xfrm>
            <a:off x="2351584" y="248829"/>
            <a:ext cx="7200800" cy="492443"/>
          </a:xfrm>
          <a:prstGeom prst="rect">
            <a:avLst/>
          </a:prstGeom>
        </p:spPr>
        <p:txBody>
          <a:bodyPr wrap="square" lIns="0" tIns="0" rIns="0" bIns="0" rtlCol="0" anchor="t">
            <a:spAutoFit/>
          </a:bodyPr>
          <a:lstStyle/>
          <a:p>
            <a:pPr algn="ctr" defTabSz="457200" hangingPunct="0">
              <a:buClrTx/>
              <a:buFontTx/>
              <a:buNone/>
            </a:pPr>
            <a:r>
              <a:rPr lang="ca-ES" sz="3200" b="1" i="1" dirty="0">
                <a:solidFill>
                  <a:srgbClr val="019EE2"/>
                </a:solidFill>
                <a:latin typeface="Poppins"/>
                <a:cs typeface="Poppins"/>
                <a:sym typeface="Helvetica"/>
              </a:rPr>
              <a:t>ALTRES TIPUS DE FRAU</a:t>
            </a:r>
          </a:p>
        </p:txBody>
      </p:sp>
      <p:sp>
        <p:nvSpPr>
          <p:cNvPr id="5" name="CuadroTexto 4">
            <a:extLst>
              <a:ext uri="{FF2B5EF4-FFF2-40B4-BE49-F238E27FC236}">
                <a16:creationId xmlns:a16="http://schemas.microsoft.com/office/drawing/2014/main" id="{2FD6B377-791A-B041-9476-DCE87117B2D3}"/>
              </a:ext>
            </a:extLst>
          </p:cNvPr>
          <p:cNvSpPr txBox="1"/>
          <p:nvPr/>
        </p:nvSpPr>
        <p:spPr>
          <a:xfrm>
            <a:off x="239350" y="1092666"/>
            <a:ext cx="5136570" cy="666786"/>
          </a:xfrm>
          <a:prstGeom prst="rect">
            <a:avLst/>
          </a:prstGeom>
          <a:noFill/>
        </p:spPr>
        <p:txBody>
          <a:bodyPr wrap="square" rtlCol="0">
            <a:spAutoFit/>
          </a:bodyPr>
          <a:lstStyle/>
          <a:p>
            <a:pPr algn="ctr" defTabSz="457200" hangingPunct="0">
              <a:buClrTx/>
              <a:buFontTx/>
              <a:buNone/>
            </a:pPr>
            <a:r>
              <a:rPr lang="ca-ES" sz="3733" u="sng" dirty="0">
                <a:solidFill>
                  <a:srgbClr val="0070C0"/>
                </a:solidFill>
                <a:latin typeface="Helvetica"/>
                <a:sym typeface="Helvetica"/>
              </a:rPr>
              <a:t>Frau de l’enamorament</a:t>
            </a:r>
          </a:p>
        </p:txBody>
      </p:sp>
      <p:sp>
        <p:nvSpPr>
          <p:cNvPr id="6" name="CuadroTexto 5">
            <a:extLst>
              <a:ext uri="{FF2B5EF4-FFF2-40B4-BE49-F238E27FC236}">
                <a16:creationId xmlns:a16="http://schemas.microsoft.com/office/drawing/2014/main" id="{87F7EA20-72A7-5C4C-8528-3616A778852B}"/>
              </a:ext>
            </a:extLst>
          </p:cNvPr>
          <p:cNvSpPr txBox="1"/>
          <p:nvPr/>
        </p:nvSpPr>
        <p:spPr>
          <a:xfrm>
            <a:off x="6363702" y="1092666"/>
            <a:ext cx="4628841" cy="666786"/>
          </a:xfrm>
          <a:prstGeom prst="rect">
            <a:avLst/>
          </a:prstGeom>
          <a:noFill/>
        </p:spPr>
        <p:txBody>
          <a:bodyPr wrap="square" rtlCol="0">
            <a:spAutoFit/>
          </a:bodyPr>
          <a:lstStyle/>
          <a:p>
            <a:pPr algn="ctr" defTabSz="457200" hangingPunct="0">
              <a:buClrTx/>
              <a:buFontTx/>
              <a:buNone/>
            </a:pPr>
            <a:r>
              <a:rPr lang="ca-ES" sz="3733" u="sng" dirty="0">
                <a:solidFill>
                  <a:srgbClr val="0070C0"/>
                </a:solidFill>
                <a:latin typeface="Helvetica"/>
                <a:sym typeface="Helvetica"/>
              </a:rPr>
              <a:t>Frau del </a:t>
            </a:r>
            <a:r>
              <a:rPr lang="ca-ES" sz="3733" u="sng" dirty="0" err="1">
                <a:solidFill>
                  <a:srgbClr val="0070C0"/>
                </a:solidFill>
                <a:latin typeface="Helvetica"/>
                <a:sym typeface="Helvetica"/>
              </a:rPr>
              <a:t>Whatsapp</a:t>
            </a:r>
            <a:endParaRPr lang="ca-ES" sz="3733" u="sng" dirty="0">
              <a:solidFill>
                <a:srgbClr val="0070C0"/>
              </a:solidFill>
              <a:latin typeface="Helvetica"/>
              <a:sym typeface="Helvetica"/>
            </a:endParaRPr>
          </a:p>
        </p:txBody>
      </p:sp>
    </p:spTree>
    <p:extLst>
      <p:ext uri="{BB962C8B-B14F-4D97-AF65-F5344CB8AC3E}">
        <p14:creationId xmlns:p14="http://schemas.microsoft.com/office/powerpoint/2010/main" val="4190292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a:extLst>
              <a:ext uri="{FF2B5EF4-FFF2-40B4-BE49-F238E27FC236}">
                <a16:creationId xmlns:a16="http://schemas.microsoft.com/office/drawing/2014/main" id="{959B5E73-7798-1A46-879B-C4450735C642}"/>
              </a:ext>
            </a:extLst>
          </p:cNvPr>
          <p:cNvGrpSpPr/>
          <p:nvPr/>
        </p:nvGrpSpPr>
        <p:grpSpPr>
          <a:xfrm>
            <a:off x="364342" y="2398212"/>
            <a:ext cx="4846786" cy="3355817"/>
            <a:chOff x="364342" y="2398212"/>
            <a:chExt cx="4846786" cy="3355817"/>
          </a:xfrm>
        </p:grpSpPr>
        <p:pic>
          <p:nvPicPr>
            <p:cNvPr id="13" name="Imagen 12">
              <a:extLst>
                <a:ext uri="{FF2B5EF4-FFF2-40B4-BE49-F238E27FC236}">
                  <a16:creationId xmlns:a16="http://schemas.microsoft.com/office/drawing/2014/main" id="{0543E6F9-9302-D945-AFD3-DE9F513FA09A}"/>
                </a:ext>
              </a:extLst>
            </p:cNvPr>
            <p:cNvPicPr>
              <a:picLocks noChangeAspect="1"/>
            </p:cNvPicPr>
            <p:nvPr/>
          </p:nvPicPr>
          <p:blipFill>
            <a:blip r:embed="rId2"/>
            <a:stretch>
              <a:fillRect/>
            </a:stretch>
          </p:blipFill>
          <p:spPr>
            <a:xfrm>
              <a:off x="364342" y="2398212"/>
              <a:ext cx="4846786" cy="3355817"/>
            </a:xfrm>
            <a:prstGeom prst="rect">
              <a:avLst/>
            </a:prstGeom>
          </p:spPr>
        </p:pic>
        <p:sp>
          <p:nvSpPr>
            <p:cNvPr id="14" name="CuadroTexto 13">
              <a:extLst>
                <a:ext uri="{FF2B5EF4-FFF2-40B4-BE49-F238E27FC236}">
                  <a16:creationId xmlns:a16="http://schemas.microsoft.com/office/drawing/2014/main" id="{A2450DB0-0DDE-9349-8F2C-EC64CBF37F1B}"/>
                </a:ext>
              </a:extLst>
            </p:cNvPr>
            <p:cNvSpPr txBox="1"/>
            <p:nvPr/>
          </p:nvSpPr>
          <p:spPr>
            <a:xfrm rot="242131">
              <a:off x="869795" y="3564206"/>
              <a:ext cx="4066547" cy="1323439"/>
            </a:xfrm>
            <a:prstGeom prst="rect">
              <a:avLst/>
            </a:prstGeom>
            <a:noFill/>
          </p:spPr>
          <p:txBody>
            <a:bodyPr wrap="square" rtlCol="0">
              <a:spAutoFit/>
            </a:bodyPr>
            <a:lstStyle/>
            <a:p>
              <a:r>
                <a:rPr lang="ca-ES" sz="1600" b="1" dirty="0"/>
                <a:t>Davant d'una sol·licitud dubtosa o fora del que és habitual d'un familiar o membre de la teva empresa, cal verificar la legitimitat contactant amb el sol·licitant per altres vies.</a:t>
              </a:r>
            </a:p>
          </p:txBody>
        </p:sp>
      </p:grpSp>
      <p:pic>
        <p:nvPicPr>
          <p:cNvPr id="2" name="Imagen 1">
            <a:extLst>
              <a:ext uri="{FF2B5EF4-FFF2-40B4-BE49-F238E27FC236}">
                <a16:creationId xmlns:a16="http://schemas.microsoft.com/office/drawing/2014/main" id="{6EAF9D6A-FB97-5F48-84AC-8F704B5061A8}"/>
              </a:ext>
            </a:extLst>
          </p:cNvPr>
          <p:cNvPicPr>
            <a:picLocks noChangeAspect="1"/>
          </p:cNvPicPr>
          <p:nvPr/>
        </p:nvPicPr>
        <p:blipFill>
          <a:blip r:embed="rId3"/>
          <a:stretch>
            <a:fillRect/>
          </a:stretch>
        </p:blipFill>
        <p:spPr>
          <a:xfrm>
            <a:off x="5266884" y="2822039"/>
            <a:ext cx="3103122" cy="3544048"/>
          </a:xfrm>
          <a:prstGeom prst="rect">
            <a:avLst/>
          </a:prstGeom>
        </p:spPr>
      </p:pic>
      <p:sp>
        <p:nvSpPr>
          <p:cNvPr id="5" name="TextBox 6">
            <a:extLst>
              <a:ext uri="{FF2B5EF4-FFF2-40B4-BE49-F238E27FC236}">
                <a16:creationId xmlns:a16="http://schemas.microsoft.com/office/drawing/2014/main" id="{939DCB1A-612E-894F-B9A8-E3CB82C3D052}"/>
              </a:ext>
            </a:extLst>
          </p:cNvPr>
          <p:cNvSpPr txBox="1">
            <a:spLocks noChangeAspect="1"/>
          </p:cNvSpPr>
          <p:nvPr/>
        </p:nvSpPr>
        <p:spPr>
          <a:xfrm>
            <a:off x="364342" y="507048"/>
            <a:ext cx="4572000" cy="1107996"/>
          </a:xfrm>
          <a:prstGeom prst="rect">
            <a:avLst/>
          </a:prstGeom>
        </p:spPr>
        <p:txBody>
          <a:bodyPr wrap="square" lIns="0" tIns="0" rIns="0" bIns="0" rtlCol="0" anchor="t">
            <a:spAutoFit/>
          </a:bodyPr>
          <a:lstStyle/>
          <a:p>
            <a:pPr algn="ctr" defTabSz="765353">
              <a:buClrTx/>
              <a:buFontTx/>
              <a:buNone/>
            </a:pPr>
            <a:r>
              <a:rPr lang="ca-ES" sz="2400" b="1" i="1" kern="1200" dirty="0">
                <a:solidFill>
                  <a:srgbClr val="019EE2"/>
                </a:solidFill>
                <a:latin typeface="Poppins"/>
                <a:ea typeface="+mn-ea"/>
                <a:cs typeface="Poppins"/>
              </a:rPr>
              <a:t>Pren nota!!</a:t>
            </a:r>
          </a:p>
          <a:p>
            <a:pPr algn="ctr" defTabSz="765353">
              <a:buClrTx/>
              <a:buFontTx/>
              <a:buNone/>
            </a:pPr>
            <a:r>
              <a:rPr lang="ca-ES" sz="2400" b="1" i="1" kern="1200" dirty="0">
                <a:solidFill>
                  <a:srgbClr val="019EE2"/>
                </a:solidFill>
                <a:latin typeface="Poppins"/>
                <a:ea typeface="+mn-ea"/>
                <a:cs typeface="Poppins"/>
              </a:rPr>
              <a:t>Per evitar t’enganyin </a:t>
            </a:r>
          </a:p>
          <a:p>
            <a:pPr algn="ctr" defTabSz="765353">
              <a:buClrTx/>
              <a:buFontTx/>
              <a:buNone/>
            </a:pPr>
            <a:r>
              <a:rPr lang="ca-ES" sz="2400" b="1" i="1" kern="1200" dirty="0">
                <a:solidFill>
                  <a:srgbClr val="019EE2"/>
                </a:solidFill>
                <a:latin typeface="Poppins"/>
                <a:ea typeface="+mn-ea"/>
                <a:cs typeface="Poppins"/>
              </a:rPr>
              <a:t>en les xarxes socials.</a:t>
            </a:r>
          </a:p>
        </p:txBody>
      </p:sp>
      <p:sp>
        <p:nvSpPr>
          <p:cNvPr id="6" name="Rectángulo 5">
            <a:extLst>
              <a:ext uri="{FF2B5EF4-FFF2-40B4-BE49-F238E27FC236}">
                <a16:creationId xmlns:a16="http://schemas.microsoft.com/office/drawing/2014/main" id="{DBFD129D-5221-AD46-9EF8-1F2D4151D151}"/>
              </a:ext>
            </a:extLst>
          </p:cNvPr>
          <p:cNvSpPr/>
          <p:nvPr/>
        </p:nvSpPr>
        <p:spPr>
          <a:xfrm>
            <a:off x="310230" y="2346564"/>
            <a:ext cx="793807" cy="769441"/>
          </a:xfrm>
          <a:prstGeom prst="rect">
            <a:avLst/>
          </a:prstGeom>
          <a:noFill/>
        </p:spPr>
        <p:txBody>
          <a:bodyPr wrap="none" lIns="91440" tIns="45720" rIns="91440" bIns="45720">
            <a:spAutoFit/>
          </a:bodyPr>
          <a:lstStyle/>
          <a:p>
            <a:pPr algn="ctr" defTabSz="765353">
              <a:buClrTx/>
              <a:buFontTx/>
              <a:buNone/>
            </a:pPr>
            <a:r>
              <a:rPr lang="es-ES" sz="4400" b="1" kern="1200" dirty="0">
                <a:ln w="13462">
                  <a:solidFill>
                    <a:prstClr val="white"/>
                  </a:solidFill>
                  <a:prstDash val="solid"/>
                </a:ln>
                <a:solidFill>
                  <a:prstClr val="black">
                    <a:lumMod val="85000"/>
                    <a:lumOff val="15000"/>
                  </a:prstClr>
                </a:solidFill>
                <a:effectLst>
                  <a:outerShdw dist="38100" dir="2700000" algn="bl" rotWithShape="0">
                    <a:srgbClr val="4BACC6"/>
                  </a:outerShdw>
                </a:effectLst>
                <a:latin typeface="Calibri"/>
                <a:ea typeface="+mn-ea"/>
                <a:cs typeface="+mn-cs"/>
              </a:rPr>
              <a:t>1.-</a:t>
            </a:r>
          </a:p>
        </p:txBody>
      </p:sp>
      <p:grpSp>
        <p:nvGrpSpPr>
          <p:cNvPr id="26" name="Grupo 25">
            <a:extLst>
              <a:ext uri="{FF2B5EF4-FFF2-40B4-BE49-F238E27FC236}">
                <a16:creationId xmlns:a16="http://schemas.microsoft.com/office/drawing/2014/main" id="{D3113D60-EC1E-4040-AFB4-B945B4A73E4D}"/>
              </a:ext>
            </a:extLst>
          </p:cNvPr>
          <p:cNvGrpSpPr/>
          <p:nvPr/>
        </p:nvGrpSpPr>
        <p:grpSpPr>
          <a:xfrm>
            <a:off x="8201612" y="1325112"/>
            <a:ext cx="3990388" cy="4114313"/>
            <a:chOff x="8201612" y="1325112"/>
            <a:chExt cx="3990388" cy="4114313"/>
          </a:xfrm>
        </p:grpSpPr>
        <p:pic>
          <p:nvPicPr>
            <p:cNvPr id="24" name="Imagen 23">
              <a:extLst>
                <a:ext uri="{FF2B5EF4-FFF2-40B4-BE49-F238E27FC236}">
                  <a16:creationId xmlns:a16="http://schemas.microsoft.com/office/drawing/2014/main" id="{CCA46FED-1DAB-2448-AC24-8B7D25B2626A}"/>
                </a:ext>
              </a:extLst>
            </p:cNvPr>
            <p:cNvPicPr>
              <a:picLocks noChangeAspect="1"/>
            </p:cNvPicPr>
            <p:nvPr/>
          </p:nvPicPr>
          <p:blipFill>
            <a:blip r:embed="rId4"/>
            <a:stretch>
              <a:fillRect/>
            </a:stretch>
          </p:blipFill>
          <p:spPr>
            <a:xfrm>
              <a:off x="8201612" y="1325112"/>
              <a:ext cx="3990388" cy="4114313"/>
            </a:xfrm>
            <a:prstGeom prst="rect">
              <a:avLst/>
            </a:prstGeom>
          </p:spPr>
        </p:pic>
        <p:sp>
          <p:nvSpPr>
            <p:cNvPr id="20" name="CuadroTexto 19">
              <a:extLst>
                <a:ext uri="{FF2B5EF4-FFF2-40B4-BE49-F238E27FC236}">
                  <a16:creationId xmlns:a16="http://schemas.microsoft.com/office/drawing/2014/main" id="{7B599D17-8D28-2C4A-9BAB-73B281F30F39}"/>
                </a:ext>
              </a:extLst>
            </p:cNvPr>
            <p:cNvSpPr txBox="1"/>
            <p:nvPr/>
          </p:nvSpPr>
          <p:spPr>
            <a:xfrm>
              <a:off x="8821219" y="3414400"/>
              <a:ext cx="2919568" cy="1323439"/>
            </a:xfrm>
            <a:prstGeom prst="rect">
              <a:avLst/>
            </a:prstGeom>
            <a:noFill/>
          </p:spPr>
          <p:txBody>
            <a:bodyPr wrap="square" rtlCol="0">
              <a:spAutoFit/>
            </a:bodyPr>
            <a:lstStyle/>
            <a:p>
              <a:r>
                <a:rPr lang="ca-ES" sz="1600" b="1" dirty="0"/>
                <a:t>Tenir cura de la privadesa i pensar-s’ho dues vegades abans de compartir continguts personals a internet.</a:t>
              </a:r>
            </a:p>
          </p:txBody>
        </p:sp>
      </p:grpSp>
      <p:sp>
        <p:nvSpPr>
          <p:cNvPr id="7" name="Rectángulo 6">
            <a:extLst>
              <a:ext uri="{FF2B5EF4-FFF2-40B4-BE49-F238E27FC236}">
                <a16:creationId xmlns:a16="http://schemas.microsoft.com/office/drawing/2014/main" id="{13DC9576-CBD4-5947-8C93-898099A106EC}"/>
              </a:ext>
            </a:extLst>
          </p:cNvPr>
          <p:cNvSpPr/>
          <p:nvPr/>
        </p:nvSpPr>
        <p:spPr>
          <a:xfrm>
            <a:off x="8357164" y="1304134"/>
            <a:ext cx="793808" cy="769441"/>
          </a:xfrm>
          <a:prstGeom prst="rect">
            <a:avLst/>
          </a:prstGeom>
          <a:noFill/>
        </p:spPr>
        <p:txBody>
          <a:bodyPr wrap="none" lIns="91440" tIns="45720" rIns="91440" bIns="45720">
            <a:spAutoFit/>
          </a:bodyPr>
          <a:lstStyle/>
          <a:p>
            <a:pPr algn="ctr" defTabSz="765353">
              <a:buClrTx/>
              <a:buFontTx/>
              <a:buNone/>
            </a:pPr>
            <a:r>
              <a:rPr lang="es-ES" sz="4400" b="1" kern="1200" dirty="0">
                <a:ln w="13462">
                  <a:solidFill>
                    <a:prstClr val="white"/>
                  </a:solidFill>
                  <a:prstDash val="solid"/>
                </a:ln>
                <a:solidFill>
                  <a:prstClr val="black">
                    <a:lumMod val="85000"/>
                    <a:lumOff val="15000"/>
                  </a:prstClr>
                </a:solidFill>
                <a:effectLst>
                  <a:outerShdw dist="38100" dir="2700000" algn="bl" rotWithShape="0">
                    <a:srgbClr val="4BACC6"/>
                  </a:outerShdw>
                </a:effectLst>
                <a:latin typeface="Calibri"/>
                <a:ea typeface="+mn-ea"/>
                <a:cs typeface="+mn-cs"/>
              </a:rPr>
              <a:t>2.-</a:t>
            </a:r>
          </a:p>
        </p:txBody>
      </p:sp>
    </p:spTree>
    <p:extLst>
      <p:ext uri="{BB962C8B-B14F-4D97-AF65-F5344CB8AC3E}">
        <p14:creationId xmlns:p14="http://schemas.microsoft.com/office/powerpoint/2010/main" val="90681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1332C975-8EBC-1B40-94ED-4806AC267894}"/>
              </a:ext>
            </a:extLst>
          </p:cNvPr>
          <p:cNvPicPr>
            <a:picLocks noChangeAspect="1"/>
          </p:cNvPicPr>
          <p:nvPr/>
        </p:nvPicPr>
        <p:blipFill>
          <a:blip r:embed="rId3"/>
          <a:stretch>
            <a:fillRect/>
          </a:stretch>
        </p:blipFill>
        <p:spPr>
          <a:xfrm>
            <a:off x="9373323" y="2450834"/>
            <a:ext cx="2818677" cy="3884611"/>
          </a:xfrm>
          <a:prstGeom prst="rect">
            <a:avLst/>
          </a:prstGeom>
        </p:spPr>
      </p:pic>
      <p:pic>
        <p:nvPicPr>
          <p:cNvPr id="2" name="Imagen 1">
            <a:extLst>
              <a:ext uri="{FF2B5EF4-FFF2-40B4-BE49-F238E27FC236}">
                <a16:creationId xmlns:a16="http://schemas.microsoft.com/office/drawing/2014/main" id="{963E695A-E417-EC49-BF24-0CF31B8E19F4}"/>
              </a:ext>
            </a:extLst>
          </p:cNvPr>
          <p:cNvPicPr>
            <a:picLocks noChangeAspect="1"/>
          </p:cNvPicPr>
          <p:nvPr/>
        </p:nvPicPr>
        <p:blipFill>
          <a:blip r:embed="rId4"/>
          <a:stretch>
            <a:fillRect/>
          </a:stretch>
        </p:blipFill>
        <p:spPr>
          <a:xfrm>
            <a:off x="8549517" y="2450834"/>
            <a:ext cx="3642484" cy="3943700"/>
          </a:xfrm>
          <a:prstGeom prst="rect">
            <a:avLst/>
          </a:prstGeom>
        </p:spPr>
      </p:pic>
      <p:sp>
        <p:nvSpPr>
          <p:cNvPr id="3" name="CuadroTexto 2">
            <a:extLst>
              <a:ext uri="{FF2B5EF4-FFF2-40B4-BE49-F238E27FC236}">
                <a16:creationId xmlns:a16="http://schemas.microsoft.com/office/drawing/2014/main" id="{EE50190D-9CE4-BF40-8226-9745E23CADC2}"/>
              </a:ext>
            </a:extLst>
          </p:cNvPr>
          <p:cNvSpPr txBox="1"/>
          <p:nvPr/>
        </p:nvSpPr>
        <p:spPr>
          <a:xfrm>
            <a:off x="995887" y="801110"/>
            <a:ext cx="6929541" cy="2677656"/>
          </a:xfrm>
          <a:prstGeom prst="rect">
            <a:avLst/>
          </a:prstGeom>
          <a:noFill/>
        </p:spPr>
        <p:txBody>
          <a:bodyPr wrap="square">
            <a:spAutoFit/>
          </a:bodyPr>
          <a:lstStyle/>
          <a:p>
            <a:pPr defTabSz="765353">
              <a:buClrTx/>
              <a:buFontTx/>
              <a:buNone/>
            </a:pPr>
            <a:r>
              <a:rPr lang="ca-ES" sz="2800" b="1" kern="1200" dirty="0">
                <a:solidFill>
                  <a:prstClr val="black"/>
                </a:solidFill>
                <a:latin typeface="Calibri"/>
                <a:ea typeface="+mn-ea"/>
                <a:cs typeface="+mn-cs"/>
              </a:rPr>
              <a:t>Què fas si algú et parla de forma rara o et demana quelcom que no t’agrada?</a:t>
            </a:r>
          </a:p>
          <a:p>
            <a:pPr defTabSz="765353">
              <a:buClrTx/>
              <a:buFontTx/>
              <a:buNone/>
            </a:pPr>
            <a:endParaRPr lang="ca-ES" sz="2000" b="1" kern="1200" dirty="0">
              <a:solidFill>
                <a:prstClr val="black"/>
              </a:solidFill>
              <a:latin typeface="Calibri"/>
              <a:ea typeface="+mn-ea"/>
              <a:cs typeface="+mn-cs"/>
            </a:endParaRPr>
          </a:p>
          <a:p>
            <a:pPr defTabSz="765353">
              <a:buClrTx/>
              <a:buFontTx/>
              <a:buNone/>
            </a:pPr>
            <a:endParaRPr lang="ca-ES" sz="2000" b="1" kern="1200" dirty="0">
              <a:solidFill>
                <a:prstClr val="black"/>
              </a:solidFill>
              <a:latin typeface="Calibri"/>
              <a:ea typeface="+mn-ea"/>
              <a:cs typeface="+mn-cs"/>
            </a:endParaRPr>
          </a:p>
          <a:p>
            <a:pPr defTabSz="765353">
              <a:buClrTx/>
              <a:buFontTx/>
              <a:buNone/>
            </a:pPr>
            <a:r>
              <a:rPr lang="ca-ES" sz="2400" kern="1200" dirty="0">
                <a:solidFill>
                  <a:prstClr val="black"/>
                </a:solidFill>
                <a:latin typeface="Calibri"/>
                <a:ea typeface="+mn-ea"/>
                <a:cs typeface="+mn-cs"/>
              </a:rPr>
              <a:t>A) El bloquejo i ho explico a algú de confiança.</a:t>
            </a:r>
            <a:br>
              <a:rPr lang="ca-ES" sz="2400" kern="1200" dirty="0">
                <a:solidFill>
                  <a:prstClr val="black"/>
                </a:solidFill>
                <a:latin typeface="Calibri"/>
                <a:ea typeface="+mn-ea"/>
                <a:cs typeface="+mn-cs"/>
              </a:rPr>
            </a:br>
            <a:r>
              <a:rPr lang="ca-ES" sz="2400" kern="1200" dirty="0">
                <a:solidFill>
                  <a:prstClr val="black"/>
                </a:solidFill>
                <a:latin typeface="Calibri"/>
                <a:ea typeface="+mn-ea"/>
                <a:cs typeface="+mn-cs"/>
              </a:rPr>
              <a:t>B) Li continuo parlant per si canvia la idea.</a:t>
            </a:r>
            <a:br>
              <a:rPr lang="ca-ES" sz="2400" kern="1200" dirty="0">
                <a:solidFill>
                  <a:prstClr val="black"/>
                </a:solidFill>
                <a:latin typeface="Calibri"/>
                <a:ea typeface="+mn-ea"/>
                <a:cs typeface="+mn-cs"/>
              </a:rPr>
            </a:br>
            <a:r>
              <a:rPr lang="ca-ES" sz="2400" kern="1200" dirty="0">
                <a:solidFill>
                  <a:prstClr val="black"/>
                </a:solidFill>
                <a:latin typeface="Calibri"/>
                <a:ea typeface="+mn-ea"/>
                <a:cs typeface="+mn-cs"/>
              </a:rPr>
              <a:t>C) Li dono les meves dades per que es calmi.</a:t>
            </a:r>
          </a:p>
        </p:txBody>
      </p:sp>
      <p:pic>
        <p:nvPicPr>
          <p:cNvPr id="4" name="Imagen 3" descr="Un hombre con lentes y una laptop&#10;&#10;El contenido generado por IA puede ser incorrecto.">
            <a:extLst>
              <a:ext uri="{FF2B5EF4-FFF2-40B4-BE49-F238E27FC236}">
                <a16:creationId xmlns:a16="http://schemas.microsoft.com/office/drawing/2014/main" id="{CEAFF4E9-0F89-154B-B3C4-B567E27A85F9}"/>
              </a:ext>
            </a:extLst>
          </p:cNvPr>
          <p:cNvPicPr>
            <a:picLocks noChangeAspect="1"/>
          </p:cNvPicPr>
          <p:nvPr/>
        </p:nvPicPr>
        <p:blipFill>
          <a:blip r:embed="rId5" cstate="print">
            <a:alphaModFix amt="61000"/>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053172" y="3700111"/>
            <a:ext cx="2814972" cy="2814972"/>
          </a:xfrm>
          <a:prstGeom prst="rect">
            <a:avLst/>
          </a:prstGeom>
          <a:noFill/>
        </p:spPr>
      </p:pic>
      <p:sp>
        <p:nvSpPr>
          <p:cNvPr id="5" name="Rectángulo: esquinas redondeadas 10">
            <a:extLst>
              <a:ext uri="{FF2B5EF4-FFF2-40B4-BE49-F238E27FC236}">
                <a16:creationId xmlns:a16="http://schemas.microsoft.com/office/drawing/2014/main" id="{93594EBE-E05A-4242-BD2D-D6E193B0DF69}"/>
              </a:ext>
            </a:extLst>
          </p:cNvPr>
          <p:cNvSpPr/>
          <p:nvPr/>
        </p:nvSpPr>
        <p:spPr>
          <a:xfrm>
            <a:off x="1381128" y="4310464"/>
            <a:ext cx="6320151" cy="1397161"/>
          </a:xfrm>
          <a:prstGeom prst="roundRect">
            <a:avLst/>
          </a:prstGeom>
          <a:solidFill>
            <a:srgbClr val="4F81BD">
              <a:lumMod val="60000"/>
              <a:lumOff val="40000"/>
            </a:srgbClr>
          </a:solidFill>
          <a:ln w="25400" cap="flat" cmpd="sng" algn="ctr">
            <a:solidFill>
              <a:srgbClr val="4F81BD">
                <a:shade val="15000"/>
              </a:srgbClr>
            </a:solidFill>
            <a:prstDash val="solid"/>
          </a:ln>
          <a:effectLst/>
        </p:spPr>
        <p:txBody>
          <a:bodyPr rtlCol="0" anchor="ctr"/>
          <a:lstStyle/>
          <a:p>
            <a:pPr marL="0" marR="0" lvl="0" indent="0" algn="just" defTabSz="765353" eaLnBrk="1" fontAlgn="auto" latinLnBrk="0" hangingPunct="1">
              <a:lnSpc>
                <a:spcPct val="100000"/>
              </a:lnSpc>
              <a:spcBef>
                <a:spcPts val="0"/>
              </a:spcBef>
              <a:spcAft>
                <a:spcPts val="0"/>
              </a:spcAft>
              <a:buClrTx/>
              <a:buSzTx/>
              <a:buFontTx/>
              <a:buNone/>
              <a:tabLst/>
              <a:defRPr/>
            </a:pPr>
            <a:r>
              <a:rPr kumimoji="0" lang="ca-ES" sz="2000" b="0" i="0" u="none" strike="noStrike" kern="1200" cap="none" spc="0" normalizeH="0" baseline="0" dirty="0">
                <a:ln>
                  <a:noFill/>
                </a:ln>
                <a:solidFill>
                  <a:srgbClr val="212529"/>
                </a:solidFill>
                <a:effectLst/>
                <a:uLnTx/>
                <a:uFillTx/>
                <a:latin typeface="open_sansregular"/>
                <a:ea typeface="+mn-ea"/>
                <a:cs typeface="+mn-cs"/>
              </a:rPr>
              <a:t>RECOMANACIONS:</a:t>
            </a:r>
          </a:p>
          <a:p>
            <a:pPr marL="0" marR="0" lvl="0" indent="0" algn="just" defTabSz="765353" eaLnBrk="1" fontAlgn="auto" latinLnBrk="0" hangingPunct="1">
              <a:lnSpc>
                <a:spcPct val="100000"/>
              </a:lnSpc>
              <a:spcBef>
                <a:spcPts val="0"/>
              </a:spcBef>
              <a:spcAft>
                <a:spcPts val="0"/>
              </a:spcAft>
              <a:buClrTx/>
              <a:buSzTx/>
              <a:buFontTx/>
              <a:buNone/>
              <a:tabLst/>
              <a:defRPr/>
            </a:pPr>
            <a:r>
              <a:rPr kumimoji="0" lang="ca-ES" sz="2000" b="0" i="0" u="none" strike="noStrike" kern="1200" cap="none" spc="0" normalizeH="0" baseline="0" dirty="0">
                <a:ln>
                  <a:noFill/>
                </a:ln>
                <a:solidFill>
                  <a:srgbClr val="212529"/>
                </a:solidFill>
                <a:effectLst/>
                <a:uLnTx/>
                <a:uFillTx/>
                <a:latin typeface="open_sansregular"/>
                <a:ea typeface="+mn-ea"/>
                <a:cs typeface="+mn-cs"/>
              </a:rPr>
              <a:t>- Davant qualsevol sol·licitud de dades, imatges, diners, etc... Desconfia!!! I comenta-ho amb els teus pares i tutors.</a:t>
            </a:r>
            <a:endParaRPr kumimoji="0" lang="ca-ES" sz="2000" b="0" i="0" u="none" strike="noStrike" kern="1200" cap="none" spc="0" normalizeH="0" baseline="0" dirty="0">
              <a:ln>
                <a:noFill/>
              </a:ln>
              <a:solidFill>
                <a:prstClr val="white"/>
              </a:solidFill>
              <a:effectLst/>
              <a:uLnTx/>
              <a:uFillTx/>
              <a:latin typeface="Calibri"/>
              <a:ea typeface="+mn-ea"/>
              <a:cs typeface="+mn-cs"/>
            </a:endParaRPr>
          </a:p>
        </p:txBody>
      </p:sp>
      <p:sp>
        <p:nvSpPr>
          <p:cNvPr id="6" name="Rectángulo: esquinas redondeadas 1">
            <a:extLst>
              <a:ext uri="{FF2B5EF4-FFF2-40B4-BE49-F238E27FC236}">
                <a16:creationId xmlns:a16="http://schemas.microsoft.com/office/drawing/2014/main" id="{F727FB86-3F91-FD44-9FDB-81AD7E50F9E6}"/>
              </a:ext>
            </a:extLst>
          </p:cNvPr>
          <p:cNvSpPr/>
          <p:nvPr/>
        </p:nvSpPr>
        <p:spPr>
          <a:xfrm>
            <a:off x="995886" y="2283741"/>
            <a:ext cx="6705392" cy="334185"/>
          </a:xfrm>
          <a:prstGeom prst="roundRect">
            <a:avLst/>
          </a:prstGeom>
          <a:noFill/>
          <a:ln w="38100" cap="flat" cmpd="sng" algn="ctr">
            <a:solidFill>
              <a:srgbClr val="00B050"/>
            </a:solidFill>
            <a:prstDash val="solid"/>
          </a:ln>
          <a:effectLst/>
        </p:spPr>
        <p:txBody>
          <a:bodyPr rtlCol="0" anchor="ctr"/>
          <a:lstStyle/>
          <a:p>
            <a:pPr marL="0" marR="0" lvl="0" indent="0" algn="ctr" defTabSz="765353" eaLnBrk="1" fontAlgn="auto" latinLnBrk="0" hangingPunct="1">
              <a:lnSpc>
                <a:spcPct val="100000"/>
              </a:lnSpc>
              <a:spcBef>
                <a:spcPts val="0"/>
              </a:spcBef>
              <a:spcAft>
                <a:spcPts val="0"/>
              </a:spcAft>
              <a:buClrTx/>
              <a:buSzTx/>
              <a:buFontTx/>
              <a:buNone/>
              <a:tabLst/>
              <a:defRPr/>
            </a:pPr>
            <a:endParaRPr kumimoji="0" lang="es-ES" sz="15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1142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8FA91D2-DB9C-C843-AEFE-4A3750BFECC6}"/>
              </a:ext>
            </a:extLst>
          </p:cNvPr>
          <p:cNvPicPr>
            <a:picLocks noChangeAspect="1"/>
          </p:cNvPicPr>
          <p:nvPr/>
        </p:nvPicPr>
        <p:blipFill>
          <a:blip r:embed="rId3"/>
          <a:stretch>
            <a:fillRect/>
          </a:stretch>
        </p:blipFill>
        <p:spPr>
          <a:xfrm>
            <a:off x="8817948" y="2317770"/>
            <a:ext cx="3304830" cy="3999774"/>
          </a:xfrm>
          <a:prstGeom prst="rect">
            <a:avLst/>
          </a:prstGeom>
        </p:spPr>
      </p:pic>
      <p:pic>
        <p:nvPicPr>
          <p:cNvPr id="5" name="Imagen 4">
            <a:extLst>
              <a:ext uri="{FF2B5EF4-FFF2-40B4-BE49-F238E27FC236}">
                <a16:creationId xmlns:a16="http://schemas.microsoft.com/office/drawing/2014/main" id="{EE10DA5B-B7FE-4743-B23D-3A6427423616}"/>
              </a:ext>
            </a:extLst>
          </p:cNvPr>
          <p:cNvPicPr>
            <a:picLocks noChangeAspect="1"/>
          </p:cNvPicPr>
          <p:nvPr/>
        </p:nvPicPr>
        <p:blipFill>
          <a:blip r:embed="rId4"/>
          <a:stretch>
            <a:fillRect/>
          </a:stretch>
        </p:blipFill>
        <p:spPr>
          <a:xfrm>
            <a:off x="8522459" y="2317770"/>
            <a:ext cx="3669541" cy="4026984"/>
          </a:xfrm>
          <a:prstGeom prst="rect">
            <a:avLst/>
          </a:prstGeom>
        </p:spPr>
      </p:pic>
      <p:sp>
        <p:nvSpPr>
          <p:cNvPr id="2" name="CuadroTexto 1">
            <a:extLst>
              <a:ext uri="{FF2B5EF4-FFF2-40B4-BE49-F238E27FC236}">
                <a16:creationId xmlns:a16="http://schemas.microsoft.com/office/drawing/2014/main" id="{55D0E069-6413-CD43-9667-5C559DFD5D17}"/>
              </a:ext>
            </a:extLst>
          </p:cNvPr>
          <p:cNvSpPr txBox="1"/>
          <p:nvPr/>
        </p:nvSpPr>
        <p:spPr>
          <a:xfrm>
            <a:off x="673587" y="933845"/>
            <a:ext cx="7848872" cy="3200876"/>
          </a:xfrm>
          <a:prstGeom prst="rect">
            <a:avLst/>
          </a:prstGeom>
          <a:noFill/>
        </p:spPr>
        <p:txBody>
          <a:bodyPr wrap="square" rtlCol="0">
            <a:spAutoFit/>
          </a:bodyPr>
          <a:lstStyle/>
          <a:p>
            <a:pPr defTabSz="765353">
              <a:buClrTx/>
              <a:buFontTx/>
              <a:buNone/>
            </a:pPr>
            <a:r>
              <a:rPr lang="ca-ES" sz="2800" b="1" kern="1200" dirty="0">
                <a:solidFill>
                  <a:prstClr val="black"/>
                </a:solidFill>
                <a:latin typeface="Calibri"/>
                <a:ea typeface="+mn-ea"/>
                <a:cs typeface="+mn-cs"/>
              </a:rPr>
              <a:t>Entre les següents opcions, quina diries que és una contrasenya robusta i segura?</a:t>
            </a:r>
          </a:p>
          <a:p>
            <a:pPr defTabSz="765353">
              <a:buClrTx/>
              <a:buFontTx/>
              <a:buNone/>
            </a:pPr>
            <a:endParaRPr lang="ca-ES" sz="1500" kern="1200" dirty="0">
              <a:solidFill>
                <a:prstClr val="black"/>
              </a:solidFill>
              <a:latin typeface="Calibri"/>
              <a:ea typeface="+mn-ea"/>
              <a:cs typeface="+mn-cs"/>
            </a:endParaRPr>
          </a:p>
          <a:p>
            <a:pPr defTabSz="765353">
              <a:buClrTx/>
              <a:buFontTx/>
              <a:buNone/>
            </a:pPr>
            <a:endParaRPr lang="ca-ES" sz="1500" kern="1200" dirty="0">
              <a:solidFill>
                <a:prstClr val="black"/>
              </a:solidFill>
              <a:latin typeface="Calibri"/>
              <a:ea typeface="+mn-ea"/>
              <a:cs typeface="+mn-cs"/>
            </a:endParaRPr>
          </a:p>
          <a:p>
            <a:pPr marL="342900" indent="-342900" defTabSz="765353">
              <a:buClrTx/>
              <a:buFont typeface="Courier New" panose="02070309020205020404" pitchFamily="49" charset="0"/>
              <a:buChar char="o"/>
            </a:pPr>
            <a:r>
              <a:rPr lang="ca-ES" sz="2400" kern="1200" dirty="0">
                <a:solidFill>
                  <a:prstClr val="black"/>
                </a:solidFill>
                <a:latin typeface="Calibri"/>
                <a:ea typeface="+mn-ea"/>
                <a:cs typeface="+mn-cs"/>
              </a:rPr>
              <a:t>C1ldlqv1€</a:t>
            </a:r>
          </a:p>
          <a:p>
            <a:pPr marL="342900" indent="-342900" defTabSz="765353">
              <a:buClrTx/>
              <a:buFont typeface="Courier New" panose="02070309020205020404" pitchFamily="49" charset="0"/>
              <a:buChar char="o"/>
            </a:pPr>
            <a:r>
              <a:rPr lang="ca-ES" sz="2400" kern="1200" dirty="0">
                <a:solidFill>
                  <a:prstClr val="black"/>
                </a:solidFill>
                <a:latin typeface="Calibri"/>
                <a:ea typeface="+mn-ea"/>
                <a:cs typeface="+mn-cs"/>
              </a:rPr>
              <a:t>Pepe18051940.</a:t>
            </a:r>
          </a:p>
          <a:p>
            <a:pPr marL="342900" indent="-342900" defTabSz="765353">
              <a:buClrTx/>
              <a:buFont typeface="Courier New" panose="02070309020205020404" pitchFamily="49" charset="0"/>
              <a:buChar char="o"/>
            </a:pPr>
            <a:r>
              <a:rPr lang="ca-ES" sz="2400" kern="1200" dirty="0">
                <a:solidFill>
                  <a:prstClr val="black"/>
                </a:solidFill>
                <a:latin typeface="Calibri"/>
                <a:ea typeface="+mn-ea"/>
                <a:cs typeface="+mn-cs"/>
              </a:rPr>
              <a:t>123456789.</a:t>
            </a:r>
          </a:p>
          <a:p>
            <a:pPr marL="342900" indent="-342900" defTabSz="765353">
              <a:buClrTx/>
              <a:buFont typeface="Courier New" panose="02070309020205020404" pitchFamily="49" charset="0"/>
              <a:buChar char="o"/>
            </a:pPr>
            <a:r>
              <a:rPr lang="ca-ES" sz="2400" kern="1200" dirty="0">
                <a:solidFill>
                  <a:prstClr val="black"/>
                </a:solidFill>
                <a:latin typeface="Calibri"/>
                <a:ea typeface="+mn-ea"/>
                <a:cs typeface="+mn-cs"/>
              </a:rPr>
              <a:t>Contrasenya123</a:t>
            </a:r>
          </a:p>
          <a:p>
            <a:pPr marL="342900" indent="-342900" defTabSz="765353">
              <a:buClrTx/>
              <a:buFont typeface="Courier New" panose="02070309020205020404" pitchFamily="49" charset="0"/>
              <a:buChar char="o"/>
            </a:pPr>
            <a:endParaRPr lang="ca-ES" sz="2000" kern="1200" dirty="0">
              <a:solidFill>
                <a:prstClr val="black"/>
              </a:solidFill>
              <a:latin typeface="Calibri"/>
              <a:ea typeface="+mn-ea"/>
              <a:cs typeface="+mn-cs"/>
            </a:endParaRPr>
          </a:p>
        </p:txBody>
      </p:sp>
      <p:sp>
        <p:nvSpPr>
          <p:cNvPr id="3" name="Rectángulo: esquinas redondeadas 3">
            <a:extLst>
              <a:ext uri="{FF2B5EF4-FFF2-40B4-BE49-F238E27FC236}">
                <a16:creationId xmlns:a16="http://schemas.microsoft.com/office/drawing/2014/main" id="{34065D9E-3D62-C14F-8EF6-D423F89A9E6D}"/>
              </a:ext>
            </a:extLst>
          </p:cNvPr>
          <p:cNvSpPr/>
          <p:nvPr/>
        </p:nvSpPr>
        <p:spPr>
          <a:xfrm>
            <a:off x="423133" y="4603775"/>
            <a:ext cx="7677608" cy="1713769"/>
          </a:xfrm>
          <a:prstGeom prst="roundRect">
            <a:avLst/>
          </a:prstGeom>
          <a:solidFill>
            <a:srgbClr val="4F81BD">
              <a:lumMod val="60000"/>
              <a:lumOff val="40000"/>
            </a:srgbClr>
          </a:solidFill>
          <a:ln w="25400" cap="flat" cmpd="sng" algn="ctr">
            <a:solidFill>
              <a:srgbClr val="4F81BD">
                <a:shade val="15000"/>
              </a:srgbClr>
            </a:solidFill>
            <a:prstDash val="solid"/>
          </a:ln>
          <a:effectLst/>
        </p:spPr>
        <p:txBody>
          <a:bodyPr rtlCol="0" anchor="ctr"/>
          <a:lstStyle/>
          <a:p>
            <a:pPr marL="0" marR="0" lvl="0" indent="0" algn="just" defTabSz="765353" eaLnBrk="1" fontAlgn="auto" latinLnBrk="0" hangingPunct="1">
              <a:lnSpc>
                <a:spcPct val="100000"/>
              </a:lnSpc>
              <a:spcBef>
                <a:spcPts val="0"/>
              </a:spcBef>
              <a:spcAft>
                <a:spcPts val="0"/>
              </a:spcAft>
              <a:buClrTx/>
              <a:buSzTx/>
              <a:buFontTx/>
              <a:buNone/>
              <a:tabLst/>
              <a:defRPr/>
            </a:pPr>
            <a:r>
              <a:rPr kumimoji="0" lang="ca-ES" sz="2000" b="0" i="0" u="none" strike="noStrike" kern="1200" cap="none" spc="0" normalizeH="0" baseline="0" dirty="0">
                <a:ln>
                  <a:noFill/>
                </a:ln>
                <a:solidFill>
                  <a:srgbClr val="212529"/>
                </a:solidFill>
                <a:effectLst/>
                <a:uLnTx/>
                <a:uFillTx/>
                <a:latin typeface="Calibri" panose="020F0502020204030204" pitchFamily="34" charset="0"/>
                <a:ea typeface="+mn-ea"/>
                <a:cs typeface="Calibri" panose="020F0502020204030204" pitchFamily="34" charset="0"/>
              </a:rPr>
              <a:t>RECOMANACIONS:</a:t>
            </a:r>
          </a:p>
          <a:p>
            <a:pPr marL="285750" marR="0" lvl="0" indent="-285750" algn="just" defTabSz="765353" eaLnBrk="1" fontAlgn="auto" latinLnBrk="0" hangingPunct="1">
              <a:lnSpc>
                <a:spcPct val="100000"/>
              </a:lnSpc>
              <a:spcBef>
                <a:spcPts val="0"/>
              </a:spcBef>
              <a:spcAft>
                <a:spcPts val="0"/>
              </a:spcAft>
              <a:buClrTx/>
              <a:buSzTx/>
              <a:buFontTx/>
              <a:buChar char="-"/>
              <a:tabLst/>
              <a:defRPr/>
            </a:pPr>
            <a:r>
              <a:rPr kumimoji="0" lang="ca-ES" sz="2000" b="0" i="0" u="none" strike="noStrike" kern="1200" cap="none" spc="0" normalizeH="0" baseline="0" dirty="0">
                <a:ln>
                  <a:noFill/>
                </a:ln>
                <a:solidFill>
                  <a:srgbClr val="212529"/>
                </a:solidFill>
                <a:effectLst/>
                <a:uLnTx/>
                <a:uFillTx/>
                <a:latin typeface="Calibri" panose="020F0502020204030204" pitchFamily="34" charset="0"/>
                <a:ea typeface="+mn-ea"/>
                <a:cs typeface="Calibri" panose="020F0502020204030204" pitchFamily="34" charset="0"/>
              </a:rPr>
              <a:t>No utilitzar contrasenyes sols amb lletres i números.</a:t>
            </a:r>
          </a:p>
          <a:p>
            <a:pPr marL="285750" marR="0" lvl="0" indent="-285750" algn="just" defTabSz="765353" eaLnBrk="1" fontAlgn="auto" latinLnBrk="0" hangingPunct="1">
              <a:lnSpc>
                <a:spcPct val="100000"/>
              </a:lnSpc>
              <a:spcBef>
                <a:spcPts val="0"/>
              </a:spcBef>
              <a:spcAft>
                <a:spcPts val="0"/>
              </a:spcAft>
              <a:buClrTx/>
              <a:buSzTx/>
              <a:buFontTx/>
              <a:buChar char="-"/>
              <a:tabLst/>
              <a:defRPr/>
            </a:pPr>
            <a:r>
              <a:rPr kumimoji="0" lang="ca-ES" sz="2000" b="0" i="0" u="none" strike="noStrike" kern="1200" cap="none" spc="0" normalizeH="0" baseline="0" dirty="0">
                <a:ln>
                  <a:noFill/>
                </a:ln>
                <a:solidFill>
                  <a:srgbClr val="212529"/>
                </a:solidFill>
                <a:effectLst/>
                <a:uLnTx/>
                <a:uFillTx/>
                <a:latin typeface="Calibri" panose="020F0502020204030204" pitchFamily="34" charset="0"/>
                <a:ea typeface="+mn-ea"/>
                <a:cs typeface="Calibri" panose="020F0502020204030204" pitchFamily="34" charset="0"/>
              </a:rPr>
              <a:t>Utilitzar diferents contrasenyes per a cada compte.</a:t>
            </a:r>
          </a:p>
          <a:p>
            <a:pPr marL="285750" marR="0" lvl="0" indent="-285750" algn="just" defTabSz="765353" eaLnBrk="1" fontAlgn="auto" latinLnBrk="0" hangingPunct="1">
              <a:lnSpc>
                <a:spcPct val="100000"/>
              </a:lnSpc>
              <a:spcBef>
                <a:spcPts val="0"/>
              </a:spcBef>
              <a:spcAft>
                <a:spcPts val="0"/>
              </a:spcAft>
              <a:buClrTx/>
              <a:buSzTx/>
              <a:buFontTx/>
              <a:buChar char="-"/>
              <a:tabLst/>
              <a:defRPr/>
            </a:pPr>
            <a:r>
              <a:rPr kumimoji="0" lang="ca-ES" sz="2000" b="0" i="0" u="none" strike="noStrike" kern="1200" cap="none" spc="0" normalizeH="0" baseline="0" dirty="0">
                <a:ln>
                  <a:noFill/>
                </a:ln>
                <a:solidFill>
                  <a:srgbClr val="212529"/>
                </a:solidFill>
                <a:effectLst/>
                <a:uLnTx/>
                <a:uFillTx/>
                <a:latin typeface="Calibri" panose="020F0502020204030204" pitchFamily="34" charset="0"/>
                <a:ea typeface="+mn-ea"/>
                <a:cs typeface="Calibri" panose="020F0502020204030204" pitchFamily="34" charset="0"/>
              </a:rPr>
              <a:t>Valorar la utilització d’un gestor de contrasenyes.</a:t>
            </a:r>
          </a:p>
          <a:p>
            <a:pPr marL="285750" marR="0" lvl="0" indent="-285750" algn="just" defTabSz="765353" eaLnBrk="1" fontAlgn="auto" latinLnBrk="0" hangingPunct="1">
              <a:lnSpc>
                <a:spcPct val="100000"/>
              </a:lnSpc>
              <a:spcBef>
                <a:spcPts val="0"/>
              </a:spcBef>
              <a:spcAft>
                <a:spcPts val="0"/>
              </a:spcAft>
              <a:buClrTx/>
              <a:buSzTx/>
              <a:buFontTx/>
              <a:buChar char="-"/>
              <a:tabLst/>
              <a:defRPr/>
            </a:pPr>
            <a:r>
              <a:rPr kumimoji="0" lang="ca-ES" sz="2000" b="0" i="0" u="none" strike="noStrike" kern="1200" cap="none" spc="0" normalizeH="0" baseline="0" dirty="0">
                <a:ln>
                  <a:noFill/>
                </a:ln>
                <a:solidFill>
                  <a:srgbClr val="212529"/>
                </a:solidFill>
                <a:effectLst/>
                <a:uLnTx/>
                <a:uFillTx/>
                <a:latin typeface="Calibri" panose="020F0502020204030204" pitchFamily="34" charset="0"/>
                <a:ea typeface="+mn-ea"/>
                <a:cs typeface="Calibri" panose="020F0502020204030204" pitchFamily="34" charset="0"/>
              </a:rPr>
              <a:t>Una contrasenya robusta pot ser fàcil de recordar.</a:t>
            </a:r>
            <a:endParaRPr kumimoji="0" lang="ca-ES" sz="2000" b="0" i="0" u="none" strike="noStrike" kern="1200" cap="none" spc="0" normalizeH="0" baseline="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4" name="Gráfico 3" descr="Bloquear con relleno sólido">
            <a:extLst>
              <a:ext uri="{FF2B5EF4-FFF2-40B4-BE49-F238E27FC236}">
                <a16:creationId xmlns:a16="http://schemas.microsoft.com/office/drawing/2014/main" id="{A7AA0FB5-B582-9140-B46E-4D2CB88608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44640" y="3822939"/>
            <a:ext cx="2322663" cy="2322663"/>
          </a:xfrm>
          <a:prstGeom prst="rect">
            <a:avLst/>
          </a:prstGeom>
        </p:spPr>
      </p:pic>
      <p:sp>
        <p:nvSpPr>
          <p:cNvPr id="6" name="Rectángulo: esquinas redondeadas 2">
            <a:extLst>
              <a:ext uri="{FF2B5EF4-FFF2-40B4-BE49-F238E27FC236}">
                <a16:creationId xmlns:a16="http://schemas.microsoft.com/office/drawing/2014/main" id="{F760D2CA-4316-D946-A72F-F3DB79755896}"/>
              </a:ext>
            </a:extLst>
          </p:cNvPr>
          <p:cNvSpPr/>
          <p:nvPr/>
        </p:nvSpPr>
        <p:spPr>
          <a:xfrm>
            <a:off x="673587" y="2317770"/>
            <a:ext cx="5012963" cy="351746"/>
          </a:xfrm>
          <a:prstGeom prst="roundRect">
            <a:avLst/>
          </a:prstGeom>
          <a:noFill/>
          <a:ln w="38100" cap="flat" cmpd="sng" algn="ctr">
            <a:solidFill>
              <a:srgbClr val="00B050"/>
            </a:solidFill>
            <a:prstDash val="solid"/>
          </a:ln>
          <a:effectLst/>
        </p:spPr>
        <p:txBody>
          <a:bodyPr rtlCol="0" anchor="ctr"/>
          <a:lstStyle/>
          <a:p>
            <a:pPr marL="0" marR="0" lvl="0" indent="0" algn="ctr" defTabSz="765353" eaLnBrk="1" fontAlgn="auto" latinLnBrk="0" hangingPunct="1">
              <a:lnSpc>
                <a:spcPct val="100000"/>
              </a:lnSpc>
              <a:spcBef>
                <a:spcPts val="0"/>
              </a:spcBef>
              <a:spcAft>
                <a:spcPts val="0"/>
              </a:spcAft>
              <a:buClrTx/>
              <a:buSzTx/>
              <a:buFontTx/>
              <a:buNone/>
              <a:tabLst/>
              <a:defRPr/>
            </a:pPr>
            <a:endParaRPr kumimoji="0" lang="es-ES" sz="15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418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2A923D15-B6F6-CF4B-B5ED-99BF221A2FC1}"/>
              </a:ext>
            </a:extLst>
          </p:cNvPr>
          <p:cNvSpPr txBox="1"/>
          <p:nvPr/>
        </p:nvSpPr>
        <p:spPr>
          <a:xfrm>
            <a:off x="6240016" y="547325"/>
            <a:ext cx="5376597" cy="769441"/>
          </a:xfrm>
          <a:prstGeom prst="rect">
            <a:avLst/>
          </a:prstGeom>
        </p:spPr>
        <p:txBody>
          <a:bodyPr wrap="square" lIns="0" tIns="0" rIns="0" bIns="0" rtlCol="0" anchor="t">
            <a:spAutoFit/>
          </a:bodyPr>
          <a:lstStyle/>
          <a:p>
            <a:pPr algn="ctr" defTabSz="457200" hangingPunct="0">
              <a:lnSpc>
                <a:spcPts val="6027"/>
              </a:lnSpc>
              <a:buClrTx/>
              <a:buFontTx/>
              <a:buNone/>
            </a:pPr>
            <a:r>
              <a:rPr lang="ca-ES" sz="5067" b="1" i="1" spc="151" dirty="0" err="1">
                <a:solidFill>
                  <a:srgbClr val="019EE2"/>
                </a:solidFill>
                <a:latin typeface="Poppins"/>
                <a:cs typeface="Poppins"/>
                <a:sym typeface="Helvetica"/>
              </a:rPr>
              <a:t>Bizum</a:t>
            </a:r>
            <a:endParaRPr lang="ca-ES" sz="5067" b="1" spc="151" dirty="0">
              <a:solidFill>
                <a:srgbClr val="019EE2"/>
              </a:solidFill>
              <a:latin typeface="Poppins"/>
              <a:cs typeface="Poppins"/>
              <a:sym typeface="Helvetica"/>
            </a:endParaRPr>
          </a:p>
        </p:txBody>
      </p:sp>
      <p:cxnSp>
        <p:nvCxnSpPr>
          <p:cNvPr id="3" name="Conector recto 2">
            <a:extLst>
              <a:ext uri="{FF2B5EF4-FFF2-40B4-BE49-F238E27FC236}">
                <a16:creationId xmlns:a16="http://schemas.microsoft.com/office/drawing/2014/main" id="{B608B811-4A45-E94B-AE7D-713295A872AE}"/>
              </a:ext>
            </a:extLst>
          </p:cNvPr>
          <p:cNvCxnSpPr/>
          <p:nvPr/>
        </p:nvCxnSpPr>
        <p:spPr>
          <a:xfrm>
            <a:off x="7152118" y="1412776"/>
            <a:ext cx="3648405" cy="0"/>
          </a:xfrm>
          <a:prstGeom prst="line">
            <a:avLst/>
          </a:prstGeom>
          <a:noFill/>
          <a:ln w="28575" cap="flat" cmpd="sng" algn="ctr">
            <a:solidFill>
              <a:srgbClr val="019EE2"/>
            </a:solidFill>
            <a:prstDash val="solid"/>
          </a:ln>
          <a:effectLst/>
        </p:spPr>
      </p:cxnSp>
      <p:sp>
        <p:nvSpPr>
          <p:cNvPr id="4" name="TextBox 4">
            <a:extLst>
              <a:ext uri="{FF2B5EF4-FFF2-40B4-BE49-F238E27FC236}">
                <a16:creationId xmlns:a16="http://schemas.microsoft.com/office/drawing/2014/main" id="{BA8D5E50-F9B6-4A41-A9CB-AD725545AE54}"/>
              </a:ext>
            </a:extLst>
          </p:cNvPr>
          <p:cNvSpPr txBox="1"/>
          <p:nvPr/>
        </p:nvSpPr>
        <p:spPr>
          <a:xfrm>
            <a:off x="5571491" y="1900387"/>
            <a:ext cx="6459834" cy="3067763"/>
          </a:xfrm>
          <a:prstGeom prst="rect">
            <a:avLst/>
          </a:prstGeom>
        </p:spPr>
        <p:txBody>
          <a:bodyPr wrap="square" lIns="0" tIns="0" rIns="0" bIns="0" rtlCol="0" anchor="t">
            <a:spAutoFit/>
          </a:bodyPr>
          <a:lstStyle/>
          <a:p>
            <a:pPr algn="ctr" defTabSz="457200" hangingPunct="0">
              <a:lnSpc>
                <a:spcPts val="3013"/>
              </a:lnSpc>
              <a:buClrTx/>
              <a:buFontTx/>
              <a:buNone/>
            </a:pPr>
            <a:r>
              <a:rPr lang="ca-ES" sz="2667" spc="20" dirty="0">
                <a:solidFill>
                  <a:srgbClr val="595959"/>
                </a:solidFill>
                <a:latin typeface="Poppins"/>
                <a:cs typeface="Poppins"/>
                <a:sym typeface="Helvetica"/>
              </a:rPr>
              <a:t>Frau a través de l’aplicació</a:t>
            </a:r>
          </a:p>
          <a:p>
            <a:pPr algn="ctr" defTabSz="457200" hangingPunct="0">
              <a:lnSpc>
                <a:spcPts val="3013"/>
              </a:lnSpc>
              <a:buClrTx/>
              <a:buFontTx/>
              <a:buNone/>
            </a:pPr>
            <a:r>
              <a:rPr lang="ca-ES" sz="2667" spc="20" dirty="0">
                <a:solidFill>
                  <a:srgbClr val="595959"/>
                </a:solidFill>
                <a:latin typeface="Poppins"/>
                <a:cs typeface="Poppins"/>
                <a:sym typeface="Helvetica"/>
              </a:rPr>
              <a:t> </a:t>
            </a:r>
            <a:r>
              <a:rPr lang="ca-ES" sz="2667" b="1" u="sng" spc="20" dirty="0" err="1">
                <a:solidFill>
                  <a:srgbClr val="595959"/>
                </a:solidFill>
                <a:latin typeface="Poppins"/>
                <a:cs typeface="Poppins"/>
                <a:sym typeface="Helvetica"/>
              </a:rPr>
              <a:t>Bizum</a:t>
            </a:r>
            <a:r>
              <a:rPr lang="ca-ES" sz="2667" b="1" spc="20" dirty="0">
                <a:solidFill>
                  <a:srgbClr val="595959"/>
                </a:solidFill>
                <a:latin typeface="Poppins"/>
                <a:cs typeface="Poppins"/>
                <a:sym typeface="Helvetica"/>
              </a:rPr>
              <a:t>.</a:t>
            </a:r>
          </a:p>
          <a:p>
            <a:pPr algn="ctr" defTabSz="457200" hangingPunct="0">
              <a:lnSpc>
                <a:spcPts val="3013"/>
              </a:lnSpc>
              <a:buClrTx/>
              <a:buFontTx/>
              <a:buNone/>
            </a:pPr>
            <a:endParaRPr lang="ca-ES" sz="2400" spc="20" dirty="0">
              <a:solidFill>
                <a:srgbClr val="595959"/>
              </a:solidFill>
              <a:latin typeface="Poppins"/>
              <a:cs typeface="Poppins"/>
              <a:sym typeface="Helvetica"/>
            </a:endParaRPr>
          </a:p>
          <a:p>
            <a:pPr marL="380990" indent="-380990" defTabSz="457200" hangingPunct="0">
              <a:lnSpc>
                <a:spcPts val="3013"/>
              </a:lnSpc>
              <a:buClrTx/>
              <a:buFontTx/>
              <a:buChar char="-"/>
            </a:pPr>
            <a:r>
              <a:rPr lang="ca-ES" sz="2400" spc="20" dirty="0">
                <a:solidFill>
                  <a:srgbClr val="595959"/>
                </a:solidFill>
                <a:latin typeface="Poppins"/>
                <a:cs typeface="Poppins"/>
                <a:sym typeface="Helvetica"/>
              </a:rPr>
              <a:t>Demanar diners en lloc d'enviar diners.
No acceptar diners de desconeguts.
Evitar clicar en enllaços.
Revisar les dades abans d'acceptar.
No compartir dades bancàries.</a:t>
            </a:r>
          </a:p>
        </p:txBody>
      </p:sp>
      <p:pic>
        <p:nvPicPr>
          <p:cNvPr id="5" name="Imagen 4" descr="Pantalla de video juego en la mano&#10;&#10;El contenido generado por IA puede ser incorrecto.">
            <a:extLst>
              <a:ext uri="{FF2B5EF4-FFF2-40B4-BE49-F238E27FC236}">
                <a16:creationId xmlns:a16="http://schemas.microsoft.com/office/drawing/2014/main" id="{58A8FD47-863C-9948-AC28-25F7372B4019}"/>
              </a:ext>
            </a:extLst>
          </p:cNvPr>
          <p:cNvPicPr>
            <a:picLocks noChangeAspect="1"/>
          </p:cNvPicPr>
          <p:nvPr/>
        </p:nvPicPr>
        <p:blipFill>
          <a:blip r:embed="rId3" cstate="print">
            <a:extLst>
              <a:ext uri="{28A0092B-C50C-407E-A947-70E740481C1C}">
                <a14:useLocalDpi xmlns:a14="http://schemas.microsoft.com/office/drawing/2010/main" val="0"/>
              </a:ext>
            </a:extLst>
          </a:blip>
          <a:srcRect l="10675" r="8497"/>
          <a:stretch>
            <a:fillRect/>
          </a:stretch>
        </p:blipFill>
        <p:spPr>
          <a:xfrm>
            <a:off x="227581" y="1316766"/>
            <a:ext cx="5277004" cy="4352510"/>
          </a:xfrm>
          <a:prstGeom prst="rect">
            <a:avLst/>
          </a:prstGeom>
        </p:spPr>
      </p:pic>
    </p:spTree>
    <p:extLst>
      <p:ext uri="{BB962C8B-B14F-4D97-AF65-F5344CB8AC3E}">
        <p14:creationId xmlns:p14="http://schemas.microsoft.com/office/powerpoint/2010/main" val="1559111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a:extLst>
              <a:ext uri="{FF2B5EF4-FFF2-40B4-BE49-F238E27FC236}">
                <a16:creationId xmlns:a16="http://schemas.microsoft.com/office/drawing/2014/main" id="{E19525DA-AAB7-1F44-ADCE-42672B5D8904}"/>
              </a:ext>
            </a:extLst>
          </p:cNvPr>
          <p:cNvGrpSpPr/>
          <p:nvPr/>
        </p:nvGrpSpPr>
        <p:grpSpPr>
          <a:xfrm>
            <a:off x="7830297" y="2163338"/>
            <a:ext cx="4141475" cy="4007132"/>
            <a:chOff x="7830297" y="2163338"/>
            <a:chExt cx="4141475" cy="4007132"/>
          </a:xfrm>
        </p:grpSpPr>
        <p:pic>
          <p:nvPicPr>
            <p:cNvPr id="11" name="Imagen 10">
              <a:extLst>
                <a:ext uri="{FF2B5EF4-FFF2-40B4-BE49-F238E27FC236}">
                  <a16:creationId xmlns:a16="http://schemas.microsoft.com/office/drawing/2014/main" id="{DEDB6698-8DF5-9044-8CCE-ED4B3F34D598}"/>
                </a:ext>
              </a:extLst>
            </p:cNvPr>
            <p:cNvPicPr>
              <a:picLocks noChangeAspect="1"/>
            </p:cNvPicPr>
            <p:nvPr/>
          </p:nvPicPr>
          <p:blipFill>
            <a:blip r:embed="rId3"/>
            <a:stretch>
              <a:fillRect/>
            </a:stretch>
          </p:blipFill>
          <p:spPr>
            <a:xfrm>
              <a:off x="7830297" y="2163338"/>
              <a:ext cx="4141475" cy="4007132"/>
            </a:xfrm>
            <a:prstGeom prst="rect">
              <a:avLst/>
            </a:prstGeom>
          </p:spPr>
        </p:pic>
        <p:sp>
          <p:nvSpPr>
            <p:cNvPr id="14" name="CuadroTexto 13">
              <a:extLst>
                <a:ext uri="{FF2B5EF4-FFF2-40B4-BE49-F238E27FC236}">
                  <a16:creationId xmlns:a16="http://schemas.microsoft.com/office/drawing/2014/main" id="{E0614C84-775F-A14A-B25F-D410068CDD66}"/>
                </a:ext>
              </a:extLst>
            </p:cNvPr>
            <p:cNvSpPr txBox="1"/>
            <p:nvPr/>
          </p:nvSpPr>
          <p:spPr>
            <a:xfrm>
              <a:off x="8809463" y="4057832"/>
              <a:ext cx="2598858" cy="1077218"/>
            </a:xfrm>
            <a:prstGeom prst="rect">
              <a:avLst/>
            </a:prstGeom>
            <a:noFill/>
          </p:spPr>
          <p:txBody>
            <a:bodyPr wrap="square" rtlCol="0">
              <a:spAutoFit/>
            </a:bodyPr>
            <a:lstStyle/>
            <a:p>
              <a:r>
                <a:rPr lang="ca-ES" sz="1600" b="1" dirty="0"/>
                <a:t>Configurar una protecció de bloqueig de telèfon en cas d'inactivitat.</a:t>
              </a:r>
            </a:p>
          </p:txBody>
        </p:sp>
      </p:grpSp>
      <p:sp>
        <p:nvSpPr>
          <p:cNvPr id="4" name="TextBox 6">
            <a:extLst>
              <a:ext uri="{FF2B5EF4-FFF2-40B4-BE49-F238E27FC236}">
                <a16:creationId xmlns:a16="http://schemas.microsoft.com/office/drawing/2014/main" id="{A2C7DB70-D0C2-614A-B1D4-BC16281F1232}"/>
              </a:ext>
            </a:extLst>
          </p:cNvPr>
          <p:cNvSpPr txBox="1">
            <a:spLocks noChangeAspect="1"/>
          </p:cNvSpPr>
          <p:nvPr/>
        </p:nvSpPr>
        <p:spPr>
          <a:xfrm>
            <a:off x="191072" y="433297"/>
            <a:ext cx="4572000" cy="738664"/>
          </a:xfrm>
          <a:prstGeom prst="rect">
            <a:avLst/>
          </a:prstGeom>
        </p:spPr>
        <p:txBody>
          <a:bodyPr wrap="square" lIns="0" tIns="0" rIns="0" bIns="0" rtlCol="0" anchor="t">
            <a:spAutoFit/>
          </a:bodyPr>
          <a:lstStyle/>
          <a:p>
            <a:pPr algn="ctr" defTabSz="765353">
              <a:buClrTx/>
              <a:buFontTx/>
              <a:buNone/>
            </a:pPr>
            <a:r>
              <a:rPr lang="ca-ES" sz="2400" b="1" i="1" kern="1200" dirty="0">
                <a:solidFill>
                  <a:srgbClr val="019EE2"/>
                </a:solidFill>
                <a:latin typeface="Poppins"/>
                <a:ea typeface="+mn-ea"/>
                <a:cs typeface="Poppins"/>
              </a:rPr>
              <a:t>Pren nota!!</a:t>
            </a:r>
          </a:p>
          <a:p>
            <a:pPr algn="ctr" defTabSz="765353">
              <a:buClrTx/>
              <a:buFontTx/>
              <a:buNone/>
            </a:pPr>
            <a:r>
              <a:rPr lang="ca-ES" sz="2400" b="1" i="1" kern="1200" dirty="0">
                <a:solidFill>
                  <a:srgbClr val="019EE2"/>
                </a:solidFill>
                <a:latin typeface="Poppins"/>
                <a:ea typeface="+mn-ea"/>
                <a:cs typeface="Poppins"/>
              </a:rPr>
              <a:t>Per a protegir el teu mòbil</a:t>
            </a:r>
          </a:p>
        </p:txBody>
      </p:sp>
      <p:sp>
        <p:nvSpPr>
          <p:cNvPr id="5" name="Rectángulo 4">
            <a:extLst>
              <a:ext uri="{FF2B5EF4-FFF2-40B4-BE49-F238E27FC236}">
                <a16:creationId xmlns:a16="http://schemas.microsoft.com/office/drawing/2014/main" id="{B95F26FA-0BF4-2843-9C81-379B80EF9BED}"/>
              </a:ext>
            </a:extLst>
          </p:cNvPr>
          <p:cNvSpPr/>
          <p:nvPr/>
        </p:nvSpPr>
        <p:spPr>
          <a:xfrm>
            <a:off x="502828" y="2409905"/>
            <a:ext cx="793807" cy="769441"/>
          </a:xfrm>
          <a:prstGeom prst="rect">
            <a:avLst/>
          </a:prstGeom>
          <a:noFill/>
        </p:spPr>
        <p:txBody>
          <a:bodyPr wrap="none" lIns="91440" tIns="45720" rIns="91440" bIns="45720">
            <a:spAutoFit/>
          </a:bodyPr>
          <a:lstStyle/>
          <a:p>
            <a:pPr algn="ctr" defTabSz="765353">
              <a:buClrTx/>
              <a:buFontTx/>
              <a:buNone/>
            </a:pPr>
            <a:r>
              <a:rPr lang="es-ES" sz="4400" b="1" kern="1200" dirty="0">
                <a:ln w="13462">
                  <a:solidFill>
                    <a:prstClr val="white"/>
                  </a:solidFill>
                  <a:prstDash val="solid"/>
                </a:ln>
                <a:solidFill>
                  <a:prstClr val="black">
                    <a:lumMod val="85000"/>
                    <a:lumOff val="15000"/>
                  </a:prstClr>
                </a:solidFill>
                <a:effectLst>
                  <a:outerShdw dist="38100" dir="2700000" algn="bl" rotWithShape="0">
                    <a:srgbClr val="4BACC6"/>
                  </a:outerShdw>
                </a:effectLst>
                <a:latin typeface="Calibri"/>
                <a:ea typeface="+mn-ea"/>
                <a:cs typeface="+mn-cs"/>
              </a:rPr>
              <a:t>1.-</a:t>
            </a:r>
          </a:p>
        </p:txBody>
      </p:sp>
      <p:sp>
        <p:nvSpPr>
          <p:cNvPr id="6" name="Rectángulo 5">
            <a:extLst>
              <a:ext uri="{FF2B5EF4-FFF2-40B4-BE49-F238E27FC236}">
                <a16:creationId xmlns:a16="http://schemas.microsoft.com/office/drawing/2014/main" id="{DAD70989-5C5E-9240-9574-CBE9BDC622DC}"/>
              </a:ext>
            </a:extLst>
          </p:cNvPr>
          <p:cNvSpPr/>
          <p:nvPr/>
        </p:nvSpPr>
        <p:spPr>
          <a:xfrm>
            <a:off x="7830297" y="2163338"/>
            <a:ext cx="793808" cy="769441"/>
          </a:xfrm>
          <a:prstGeom prst="rect">
            <a:avLst/>
          </a:prstGeom>
          <a:noFill/>
        </p:spPr>
        <p:txBody>
          <a:bodyPr wrap="none" lIns="91440" tIns="45720" rIns="91440" bIns="45720">
            <a:spAutoFit/>
          </a:bodyPr>
          <a:lstStyle/>
          <a:p>
            <a:pPr algn="ctr" defTabSz="765353">
              <a:buClrTx/>
              <a:buFontTx/>
              <a:buNone/>
            </a:pPr>
            <a:r>
              <a:rPr lang="es-ES" sz="4400" b="1" kern="1200" dirty="0">
                <a:ln w="13462">
                  <a:solidFill>
                    <a:prstClr val="white"/>
                  </a:solidFill>
                  <a:prstDash val="solid"/>
                </a:ln>
                <a:solidFill>
                  <a:prstClr val="black">
                    <a:lumMod val="85000"/>
                    <a:lumOff val="15000"/>
                  </a:prstClr>
                </a:solidFill>
                <a:effectLst>
                  <a:outerShdw dist="38100" dir="2700000" algn="bl" rotWithShape="0">
                    <a:srgbClr val="4BACC6"/>
                  </a:outerShdw>
                </a:effectLst>
                <a:latin typeface="Calibri"/>
                <a:ea typeface="+mn-ea"/>
                <a:cs typeface="+mn-cs"/>
              </a:rPr>
              <a:t>2.-</a:t>
            </a:r>
          </a:p>
        </p:txBody>
      </p:sp>
      <p:pic>
        <p:nvPicPr>
          <p:cNvPr id="7" name="Imagen 6">
            <a:extLst>
              <a:ext uri="{FF2B5EF4-FFF2-40B4-BE49-F238E27FC236}">
                <a16:creationId xmlns:a16="http://schemas.microsoft.com/office/drawing/2014/main" id="{FE6DBB04-6652-8542-9BEA-0F280086F883}"/>
              </a:ext>
            </a:extLst>
          </p:cNvPr>
          <p:cNvPicPr>
            <a:picLocks noChangeAspect="1"/>
          </p:cNvPicPr>
          <p:nvPr/>
        </p:nvPicPr>
        <p:blipFill>
          <a:blip r:embed="rId4"/>
          <a:stretch>
            <a:fillRect/>
          </a:stretch>
        </p:blipFill>
        <p:spPr>
          <a:xfrm>
            <a:off x="4591327" y="2794626"/>
            <a:ext cx="3098958" cy="3539292"/>
          </a:xfrm>
          <a:prstGeom prst="rect">
            <a:avLst/>
          </a:prstGeom>
        </p:spPr>
      </p:pic>
      <p:grpSp>
        <p:nvGrpSpPr>
          <p:cNvPr id="16" name="Grupo 15">
            <a:extLst>
              <a:ext uri="{FF2B5EF4-FFF2-40B4-BE49-F238E27FC236}">
                <a16:creationId xmlns:a16="http://schemas.microsoft.com/office/drawing/2014/main" id="{EA17F393-C798-774B-AF10-AE9019D9AF67}"/>
              </a:ext>
            </a:extLst>
          </p:cNvPr>
          <p:cNvGrpSpPr/>
          <p:nvPr/>
        </p:nvGrpSpPr>
        <p:grpSpPr>
          <a:xfrm>
            <a:off x="502828" y="1909126"/>
            <a:ext cx="3948487" cy="3846446"/>
            <a:chOff x="502828" y="1909126"/>
            <a:chExt cx="3948487" cy="3846446"/>
          </a:xfrm>
        </p:grpSpPr>
        <p:pic>
          <p:nvPicPr>
            <p:cNvPr id="10" name="Imagen 9">
              <a:extLst>
                <a:ext uri="{FF2B5EF4-FFF2-40B4-BE49-F238E27FC236}">
                  <a16:creationId xmlns:a16="http://schemas.microsoft.com/office/drawing/2014/main" id="{1391A655-AEF0-3B49-941B-4A9FAF3079B7}"/>
                </a:ext>
              </a:extLst>
            </p:cNvPr>
            <p:cNvPicPr>
              <a:picLocks noChangeAspect="1"/>
            </p:cNvPicPr>
            <p:nvPr/>
          </p:nvPicPr>
          <p:blipFill>
            <a:blip r:embed="rId5"/>
            <a:stretch>
              <a:fillRect/>
            </a:stretch>
          </p:blipFill>
          <p:spPr>
            <a:xfrm>
              <a:off x="502828" y="1909126"/>
              <a:ext cx="3948487" cy="3846446"/>
            </a:xfrm>
            <a:prstGeom prst="rect">
              <a:avLst/>
            </a:prstGeom>
          </p:spPr>
        </p:pic>
        <p:sp>
          <p:nvSpPr>
            <p:cNvPr id="13" name="CuadroTexto 12">
              <a:extLst>
                <a:ext uri="{FF2B5EF4-FFF2-40B4-BE49-F238E27FC236}">
                  <a16:creationId xmlns:a16="http://schemas.microsoft.com/office/drawing/2014/main" id="{1439B079-62D0-244E-BB9B-809FD4137B2A}"/>
                </a:ext>
              </a:extLst>
            </p:cNvPr>
            <p:cNvSpPr txBox="1"/>
            <p:nvPr/>
          </p:nvSpPr>
          <p:spPr>
            <a:xfrm>
              <a:off x="1296635" y="3916511"/>
              <a:ext cx="2786272" cy="1077218"/>
            </a:xfrm>
            <a:prstGeom prst="rect">
              <a:avLst/>
            </a:prstGeom>
            <a:noFill/>
          </p:spPr>
          <p:txBody>
            <a:bodyPr wrap="square" rtlCol="0">
              <a:spAutoFit/>
            </a:bodyPr>
            <a:lstStyle/>
            <a:p>
              <a:r>
                <a:rPr lang="ca-ES" sz="1600" b="1" dirty="0"/>
                <a:t>Protegir el mòbil amb un  antivirus i mantenir al dia les actualitzacions del sistema operatiu.</a:t>
              </a:r>
            </a:p>
          </p:txBody>
        </p:sp>
      </p:grpSp>
    </p:spTree>
    <p:extLst>
      <p:ext uri="{BB962C8B-B14F-4D97-AF65-F5344CB8AC3E}">
        <p14:creationId xmlns:p14="http://schemas.microsoft.com/office/powerpoint/2010/main" val="417007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 de la pantalla de un video juego&#10;&#10;El contenido generado por IA puede ser incorrecto.">
            <a:extLst>
              <a:ext uri="{FF2B5EF4-FFF2-40B4-BE49-F238E27FC236}">
                <a16:creationId xmlns:a16="http://schemas.microsoft.com/office/drawing/2014/main" id="{68C1A6A9-5816-D449-BE22-79A703794C25}"/>
              </a:ext>
            </a:extLst>
          </p:cNvPr>
          <p:cNvPicPr>
            <a:picLocks noChangeAspect="1"/>
          </p:cNvPicPr>
          <p:nvPr/>
        </p:nvPicPr>
        <p:blipFill>
          <a:blip r:embed="rId2">
            <a:extLst>
              <a:ext uri="{28A0092B-C50C-407E-A947-70E740481C1C}">
                <a14:useLocalDpi xmlns:a14="http://schemas.microsoft.com/office/drawing/2010/main" val="0"/>
              </a:ext>
            </a:extLst>
          </a:blip>
          <a:srcRect l="871" t="-3669" r="1063" b="3669"/>
          <a:stretch>
            <a:fillRect/>
          </a:stretch>
        </p:blipFill>
        <p:spPr>
          <a:xfrm>
            <a:off x="0" y="-256270"/>
            <a:ext cx="12192000" cy="7114270"/>
          </a:xfrm>
          <a:prstGeom prst="rect">
            <a:avLst/>
          </a:prstGeom>
        </p:spPr>
      </p:pic>
      <p:sp>
        <p:nvSpPr>
          <p:cNvPr id="3" name="Rectángulo 2">
            <a:extLst>
              <a:ext uri="{FF2B5EF4-FFF2-40B4-BE49-F238E27FC236}">
                <a16:creationId xmlns:a16="http://schemas.microsoft.com/office/drawing/2014/main" id="{ECC7E351-2455-BE47-95CD-72DE12D7E15E}"/>
              </a:ext>
            </a:extLst>
          </p:cNvPr>
          <p:cNvSpPr/>
          <p:nvPr/>
        </p:nvSpPr>
        <p:spPr>
          <a:xfrm>
            <a:off x="3475709" y="4072996"/>
            <a:ext cx="5240581" cy="830997"/>
          </a:xfrm>
          <a:prstGeom prst="rect">
            <a:avLst/>
          </a:prstGeom>
          <a:solidFill>
            <a:sysClr val="window" lastClr="FFFFFF"/>
          </a:solidFill>
        </p:spPr>
        <p:txBody>
          <a:bodyPr wrap="square" lIns="91440" tIns="45720" rIns="91440" bIns="45720">
            <a:spAutoFit/>
          </a:bodyPr>
          <a:lstStyle/>
          <a:p>
            <a:pPr marL="0" marR="0" lvl="0" indent="0" algn="ctr" defTabSz="765353" eaLnBrk="1" fontAlgn="auto" latinLnBrk="0" hangingPunct="1">
              <a:lnSpc>
                <a:spcPct val="100000"/>
              </a:lnSpc>
              <a:spcBef>
                <a:spcPts val="0"/>
              </a:spcBef>
              <a:spcAft>
                <a:spcPts val="0"/>
              </a:spcAft>
              <a:buClrTx/>
              <a:buSzTx/>
              <a:buFontTx/>
              <a:buNone/>
              <a:tabLst/>
              <a:defRPr/>
            </a:pPr>
            <a:r>
              <a:rPr lang="ca-ES" sz="4800" kern="1200" dirty="0">
                <a:ln w="0"/>
                <a:gradFill>
                  <a:gsLst>
                    <a:gs pos="0">
                      <a:srgbClr val="4BACC6">
                        <a:lumMod val="50000"/>
                      </a:srgbClr>
                    </a:gs>
                    <a:gs pos="50000">
                      <a:srgbClr val="4BACC6"/>
                    </a:gs>
                    <a:gs pos="100000">
                      <a:srgbClr val="4BACC6">
                        <a:lumMod val="60000"/>
                        <a:lumOff val="40000"/>
                      </a:srgbClr>
                    </a:gs>
                  </a:gsLst>
                  <a:lin ang="5400000"/>
                </a:gradFill>
                <a:effectLst>
                  <a:reflection blurRad="6350" stA="53000" endA="300" endPos="35500" dir="5400000" sy="-90000" algn="bl" rotWithShape="0"/>
                </a:effectLst>
                <a:latin typeface="Calibri"/>
                <a:ea typeface="+mn-ea"/>
                <a:cs typeface="+mn-cs"/>
              </a:rPr>
              <a:t>L’Escut Digital</a:t>
            </a:r>
            <a:endParaRPr kumimoji="0" lang="ca-ES" sz="4800" b="0" i="0" u="none" strike="noStrike" kern="1200" cap="none" spc="0" normalizeH="0" baseline="0" dirty="0">
              <a:ln w="0"/>
              <a:gradFill>
                <a:gsLst>
                  <a:gs pos="0">
                    <a:srgbClr val="4BACC6">
                      <a:lumMod val="50000"/>
                    </a:srgbClr>
                  </a:gs>
                  <a:gs pos="50000">
                    <a:srgbClr val="4BACC6"/>
                  </a:gs>
                  <a:gs pos="100000">
                    <a:srgbClr val="4BACC6">
                      <a:lumMod val="60000"/>
                      <a:lumOff val="40000"/>
                    </a:srgbClr>
                  </a:gs>
                </a:gsLst>
                <a:lin ang="5400000"/>
              </a:gradFill>
              <a:effectLst>
                <a:reflection blurRad="6350" stA="53000" endA="300" endPos="35500" dir="5400000" sy="-90000" algn="bl" rotWithShape="0"/>
              </a:effectLst>
              <a:uLnTx/>
              <a:uFillTx/>
              <a:latin typeface="Calibri"/>
              <a:ea typeface="+mn-ea"/>
              <a:cs typeface="+mn-cs"/>
            </a:endParaRPr>
          </a:p>
        </p:txBody>
      </p:sp>
      <p:sp>
        <p:nvSpPr>
          <p:cNvPr id="4" name="CuadroTexto 3">
            <a:extLst>
              <a:ext uri="{FF2B5EF4-FFF2-40B4-BE49-F238E27FC236}">
                <a16:creationId xmlns:a16="http://schemas.microsoft.com/office/drawing/2014/main" id="{7D2DF60A-1817-0140-97CE-C7AA89105CC8}"/>
              </a:ext>
            </a:extLst>
          </p:cNvPr>
          <p:cNvSpPr txBox="1"/>
          <p:nvPr/>
        </p:nvSpPr>
        <p:spPr>
          <a:xfrm>
            <a:off x="2314104" y="0"/>
            <a:ext cx="7104790" cy="646331"/>
          </a:xfrm>
          <a:prstGeom prst="rect">
            <a:avLst/>
          </a:prstGeom>
          <a:noFill/>
        </p:spPr>
        <p:txBody>
          <a:bodyPr wrap="square" rtlCol="0">
            <a:spAutoFit/>
          </a:bodyPr>
          <a:lstStyle/>
          <a:p>
            <a:pPr algn="ctr" defTabSz="765353">
              <a:buClrTx/>
              <a:buFontTx/>
              <a:buNone/>
            </a:pPr>
            <a:r>
              <a:rPr lang="ca-ES" sz="3600" kern="1200" dirty="0">
                <a:solidFill>
                  <a:prstClr val="white"/>
                </a:solidFill>
                <a:latin typeface="Calibri"/>
                <a:ea typeface="+mn-ea"/>
                <a:cs typeface="+mn-cs"/>
              </a:rPr>
              <a:t>Consells per a protegir-se</a:t>
            </a:r>
          </a:p>
        </p:txBody>
      </p:sp>
    </p:spTree>
    <p:extLst>
      <p:ext uri="{BB962C8B-B14F-4D97-AF65-F5344CB8AC3E}">
        <p14:creationId xmlns:p14="http://schemas.microsoft.com/office/powerpoint/2010/main" val="2913895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AF7AB6B9-7C92-514B-B227-E735B965F1DE}"/>
              </a:ext>
            </a:extLst>
          </p:cNvPr>
          <p:cNvSpPr txBox="1">
            <a:spLocks noChangeAspect="1"/>
          </p:cNvSpPr>
          <p:nvPr/>
        </p:nvSpPr>
        <p:spPr>
          <a:xfrm>
            <a:off x="483196" y="329079"/>
            <a:ext cx="8976320" cy="492443"/>
          </a:xfrm>
          <a:prstGeom prst="rect">
            <a:avLst/>
          </a:prstGeom>
        </p:spPr>
        <p:txBody>
          <a:bodyPr wrap="square" lIns="0" tIns="0" rIns="0" bIns="0" rtlCol="0" anchor="t">
            <a:spAutoFit/>
          </a:bodyPr>
          <a:lstStyle/>
          <a:p>
            <a:pPr defTabSz="457200" hangingPunct="0">
              <a:buClrTx/>
              <a:buFontTx/>
              <a:buNone/>
            </a:pPr>
            <a:r>
              <a:rPr lang="ca-ES" sz="3200" b="1" dirty="0">
                <a:solidFill>
                  <a:srgbClr val="019EE2"/>
                </a:solidFill>
                <a:latin typeface="Poppins"/>
                <a:cs typeface="Poppins"/>
                <a:sym typeface="Helvetica"/>
              </a:rPr>
              <a:t>Escut digital. Consells per protegir-se</a:t>
            </a:r>
          </a:p>
        </p:txBody>
      </p:sp>
      <p:cxnSp>
        <p:nvCxnSpPr>
          <p:cNvPr id="3" name="Conector recto 2">
            <a:extLst>
              <a:ext uri="{FF2B5EF4-FFF2-40B4-BE49-F238E27FC236}">
                <a16:creationId xmlns:a16="http://schemas.microsoft.com/office/drawing/2014/main" id="{0950270B-2FE1-3045-AE60-F86B97B63DB7}"/>
              </a:ext>
            </a:extLst>
          </p:cNvPr>
          <p:cNvCxnSpPr>
            <a:cxnSpLocks/>
          </p:cNvCxnSpPr>
          <p:nvPr/>
        </p:nvCxnSpPr>
        <p:spPr>
          <a:xfrm>
            <a:off x="1610983" y="1028733"/>
            <a:ext cx="6720747" cy="0"/>
          </a:xfrm>
          <a:prstGeom prst="line">
            <a:avLst/>
          </a:prstGeom>
          <a:noFill/>
          <a:ln w="28575" cap="flat" cmpd="sng" algn="ctr">
            <a:solidFill>
              <a:srgbClr val="019EE2"/>
            </a:solidFill>
            <a:prstDash val="solid"/>
          </a:ln>
          <a:effectLst/>
        </p:spPr>
      </p:cxnSp>
      <p:pic>
        <p:nvPicPr>
          <p:cNvPr id="4" name="Imagen 3">
            <a:extLst>
              <a:ext uri="{FF2B5EF4-FFF2-40B4-BE49-F238E27FC236}">
                <a16:creationId xmlns:a16="http://schemas.microsoft.com/office/drawing/2014/main" id="{5F648E8D-F460-864F-817B-08C43CC654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551" y="1438562"/>
            <a:ext cx="1211028" cy="1510383"/>
          </a:xfrm>
          <a:prstGeom prst="rect">
            <a:avLst/>
          </a:prstGeom>
        </p:spPr>
      </p:pic>
      <p:sp>
        <p:nvSpPr>
          <p:cNvPr id="5" name="CuadroTexto 4">
            <a:extLst>
              <a:ext uri="{FF2B5EF4-FFF2-40B4-BE49-F238E27FC236}">
                <a16:creationId xmlns:a16="http://schemas.microsoft.com/office/drawing/2014/main" id="{47B8892E-A455-0845-A04F-1056CF7E5464}"/>
              </a:ext>
            </a:extLst>
          </p:cNvPr>
          <p:cNvSpPr txBox="1"/>
          <p:nvPr/>
        </p:nvSpPr>
        <p:spPr>
          <a:xfrm>
            <a:off x="38807" y="3228945"/>
            <a:ext cx="2199370" cy="400110"/>
          </a:xfrm>
          <a:prstGeom prst="rect">
            <a:avLst/>
          </a:prstGeom>
          <a:noFill/>
        </p:spPr>
        <p:txBody>
          <a:bodyPr wrap="square" rtlCol="0">
            <a:spAutoFit/>
          </a:bodyPr>
          <a:lstStyle/>
          <a:p>
            <a:pPr algn="ctr" defTabSz="457200" hangingPunct="0">
              <a:buClrTx/>
              <a:buFontTx/>
              <a:buNone/>
            </a:pPr>
            <a:r>
              <a:rPr lang="ca-ES" sz="2000" b="1" dirty="0">
                <a:latin typeface="Calibri" panose="020F0502020204030204" pitchFamily="34" charset="0"/>
                <a:cs typeface="Calibri" panose="020F0502020204030204" pitchFamily="34" charset="0"/>
                <a:sym typeface="Helvetica"/>
              </a:rPr>
              <a:t>Conscienciació</a:t>
            </a:r>
          </a:p>
        </p:txBody>
      </p:sp>
      <p:pic>
        <p:nvPicPr>
          <p:cNvPr id="6" name="Imagen 5">
            <a:extLst>
              <a:ext uri="{FF2B5EF4-FFF2-40B4-BE49-F238E27FC236}">
                <a16:creationId xmlns:a16="http://schemas.microsoft.com/office/drawing/2014/main" id="{B1CFB405-804C-6B43-B9C8-44BE9513E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1500" y="1523228"/>
            <a:ext cx="1507067" cy="1710267"/>
          </a:xfrm>
          <a:prstGeom prst="rect">
            <a:avLst/>
          </a:prstGeom>
        </p:spPr>
      </p:pic>
      <p:sp>
        <p:nvSpPr>
          <p:cNvPr id="7" name="CuadroTexto 6">
            <a:extLst>
              <a:ext uri="{FF2B5EF4-FFF2-40B4-BE49-F238E27FC236}">
                <a16:creationId xmlns:a16="http://schemas.microsoft.com/office/drawing/2014/main" id="{31BDB654-70EB-DB45-B0A5-26C0C1FFDE7E}"/>
              </a:ext>
            </a:extLst>
          </p:cNvPr>
          <p:cNvSpPr txBox="1"/>
          <p:nvPr/>
        </p:nvSpPr>
        <p:spPr>
          <a:xfrm>
            <a:off x="2342707" y="3200289"/>
            <a:ext cx="1924652" cy="400110"/>
          </a:xfrm>
          <a:prstGeom prst="rect">
            <a:avLst/>
          </a:prstGeom>
          <a:noFill/>
        </p:spPr>
        <p:txBody>
          <a:bodyPr wrap="square" rtlCol="0">
            <a:spAutoFit/>
          </a:bodyPr>
          <a:lstStyle/>
          <a:p>
            <a:pPr algn="ctr" defTabSz="457200" hangingPunct="0">
              <a:buClrTx/>
              <a:buFontTx/>
              <a:buNone/>
            </a:pPr>
            <a:r>
              <a:rPr lang="ca-ES" sz="2000" b="1" dirty="0" err="1">
                <a:latin typeface="Calibri" panose="020F0502020204030204" pitchFamily="34" charset="0"/>
                <a:cs typeface="Calibri" panose="020F0502020204030204" pitchFamily="34" charset="0"/>
                <a:sym typeface="Helvetica"/>
              </a:rPr>
              <a:t>Antimalware</a:t>
            </a:r>
            <a:endParaRPr lang="ca-ES" sz="2000" b="1" dirty="0">
              <a:latin typeface="Calibri" panose="020F0502020204030204" pitchFamily="34" charset="0"/>
              <a:cs typeface="Calibri" panose="020F0502020204030204" pitchFamily="34" charset="0"/>
              <a:sym typeface="Helvetica"/>
            </a:endParaRPr>
          </a:p>
        </p:txBody>
      </p:sp>
      <p:pic>
        <p:nvPicPr>
          <p:cNvPr id="8" name="Imagen 7">
            <a:extLst>
              <a:ext uri="{FF2B5EF4-FFF2-40B4-BE49-F238E27FC236}">
                <a16:creationId xmlns:a16="http://schemas.microsoft.com/office/drawing/2014/main" id="{A07971F3-EFD0-FB4E-BF03-51D7222E77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1468" y="1599428"/>
            <a:ext cx="1778000" cy="1557867"/>
          </a:xfrm>
          <a:prstGeom prst="rect">
            <a:avLst/>
          </a:prstGeom>
        </p:spPr>
      </p:pic>
      <p:sp>
        <p:nvSpPr>
          <p:cNvPr id="9" name="CuadroTexto 8">
            <a:extLst>
              <a:ext uri="{FF2B5EF4-FFF2-40B4-BE49-F238E27FC236}">
                <a16:creationId xmlns:a16="http://schemas.microsoft.com/office/drawing/2014/main" id="{7B919F5C-824A-BC44-911B-ACDA35EBBF92}"/>
              </a:ext>
            </a:extLst>
          </p:cNvPr>
          <p:cNvSpPr txBox="1"/>
          <p:nvPr/>
        </p:nvSpPr>
        <p:spPr>
          <a:xfrm>
            <a:off x="4746018" y="3197369"/>
            <a:ext cx="2414593" cy="707886"/>
          </a:xfrm>
          <a:prstGeom prst="rect">
            <a:avLst/>
          </a:prstGeom>
          <a:noFill/>
        </p:spPr>
        <p:txBody>
          <a:bodyPr wrap="square" rtlCol="0">
            <a:spAutoFit/>
          </a:bodyPr>
          <a:lstStyle/>
          <a:p>
            <a:pPr algn="ctr" defTabSz="457200" hangingPunct="0">
              <a:buClrTx/>
              <a:buFontTx/>
              <a:buNone/>
            </a:pPr>
            <a:r>
              <a:rPr lang="ca-ES" sz="2000" b="1" dirty="0">
                <a:latin typeface="Calibri" panose="020F0502020204030204" pitchFamily="34" charset="0"/>
                <a:cs typeface="Calibri" panose="020F0502020204030204" pitchFamily="34" charset="0"/>
                <a:sym typeface="Helvetica"/>
              </a:rPr>
              <a:t>Actualitzar sistemes i aplicacions</a:t>
            </a:r>
          </a:p>
        </p:txBody>
      </p:sp>
      <p:pic>
        <p:nvPicPr>
          <p:cNvPr id="10" name="Imagen 9">
            <a:extLst>
              <a:ext uri="{FF2B5EF4-FFF2-40B4-BE49-F238E27FC236}">
                <a16:creationId xmlns:a16="http://schemas.microsoft.com/office/drawing/2014/main" id="{4E44E63F-ED6C-4E48-A7F2-BEF169DFCB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4236" y="1641761"/>
            <a:ext cx="1219200" cy="1473200"/>
          </a:xfrm>
          <a:prstGeom prst="rect">
            <a:avLst/>
          </a:prstGeom>
        </p:spPr>
      </p:pic>
      <p:sp>
        <p:nvSpPr>
          <p:cNvPr id="11" name="CuadroTexto 10">
            <a:extLst>
              <a:ext uri="{FF2B5EF4-FFF2-40B4-BE49-F238E27FC236}">
                <a16:creationId xmlns:a16="http://schemas.microsoft.com/office/drawing/2014/main" id="{EB93000E-3C3A-8145-8D79-1F33B3571BA0}"/>
              </a:ext>
            </a:extLst>
          </p:cNvPr>
          <p:cNvSpPr txBox="1"/>
          <p:nvPr/>
        </p:nvSpPr>
        <p:spPr>
          <a:xfrm>
            <a:off x="7369403" y="3202381"/>
            <a:ext cx="1924652" cy="707886"/>
          </a:xfrm>
          <a:prstGeom prst="rect">
            <a:avLst/>
          </a:prstGeom>
          <a:noFill/>
        </p:spPr>
        <p:txBody>
          <a:bodyPr wrap="square" rtlCol="0">
            <a:spAutoFit/>
          </a:bodyPr>
          <a:lstStyle/>
          <a:p>
            <a:pPr algn="ctr" defTabSz="457200" hangingPunct="0">
              <a:buClrTx/>
              <a:buFontTx/>
              <a:buNone/>
            </a:pPr>
            <a:r>
              <a:rPr lang="ca-ES" sz="2000" b="1" dirty="0">
                <a:latin typeface="Calibri" panose="020F0502020204030204" pitchFamily="34" charset="0"/>
                <a:cs typeface="Calibri" panose="020F0502020204030204" pitchFamily="34" charset="0"/>
                <a:sym typeface="Helvetica"/>
              </a:rPr>
              <a:t>Contrasenyes robustes</a:t>
            </a:r>
          </a:p>
        </p:txBody>
      </p:sp>
      <p:pic>
        <p:nvPicPr>
          <p:cNvPr id="12" name="Imagen 11">
            <a:extLst>
              <a:ext uri="{FF2B5EF4-FFF2-40B4-BE49-F238E27FC236}">
                <a16:creationId xmlns:a16="http://schemas.microsoft.com/office/drawing/2014/main" id="{175C04F7-8EFE-8F41-8352-95C6DD0E3C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38345" y="1658695"/>
            <a:ext cx="1456267" cy="1574800"/>
          </a:xfrm>
          <a:prstGeom prst="rect">
            <a:avLst/>
          </a:prstGeom>
        </p:spPr>
      </p:pic>
      <p:sp>
        <p:nvSpPr>
          <p:cNvPr id="13" name="CuadroTexto 12">
            <a:extLst>
              <a:ext uri="{FF2B5EF4-FFF2-40B4-BE49-F238E27FC236}">
                <a16:creationId xmlns:a16="http://schemas.microsoft.com/office/drawing/2014/main" id="{FE101065-E25D-6140-AF5F-EB6EE8CB625D}"/>
              </a:ext>
            </a:extLst>
          </p:cNvPr>
          <p:cNvSpPr txBox="1"/>
          <p:nvPr/>
        </p:nvSpPr>
        <p:spPr>
          <a:xfrm>
            <a:off x="9793582" y="3208208"/>
            <a:ext cx="1924652" cy="707886"/>
          </a:xfrm>
          <a:prstGeom prst="rect">
            <a:avLst/>
          </a:prstGeom>
          <a:noFill/>
        </p:spPr>
        <p:txBody>
          <a:bodyPr wrap="square" rtlCol="0">
            <a:spAutoFit/>
          </a:bodyPr>
          <a:lstStyle/>
          <a:p>
            <a:pPr algn="ctr" defTabSz="457200" hangingPunct="0">
              <a:buClrTx/>
              <a:buFontTx/>
              <a:buNone/>
            </a:pPr>
            <a:r>
              <a:rPr lang="ca-ES" sz="2000" b="1" dirty="0">
                <a:latin typeface="Calibri" panose="020F0502020204030204" pitchFamily="34" charset="0"/>
                <a:cs typeface="Calibri" panose="020F0502020204030204" pitchFamily="34" charset="0"/>
                <a:sym typeface="Helvetica"/>
              </a:rPr>
              <a:t>Gestor de contrasenyes</a:t>
            </a:r>
          </a:p>
        </p:txBody>
      </p:sp>
      <p:pic>
        <p:nvPicPr>
          <p:cNvPr id="14" name="Imagen 13">
            <a:extLst>
              <a:ext uri="{FF2B5EF4-FFF2-40B4-BE49-F238E27FC236}">
                <a16:creationId xmlns:a16="http://schemas.microsoft.com/office/drawing/2014/main" id="{0C17794F-D654-724E-A17D-49DF7ECF3B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338" y="3986706"/>
            <a:ext cx="1924652" cy="1332452"/>
          </a:xfrm>
          <a:prstGeom prst="rect">
            <a:avLst/>
          </a:prstGeom>
        </p:spPr>
      </p:pic>
      <p:sp>
        <p:nvSpPr>
          <p:cNvPr id="15" name="CuadroTexto 14">
            <a:extLst>
              <a:ext uri="{FF2B5EF4-FFF2-40B4-BE49-F238E27FC236}">
                <a16:creationId xmlns:a16="http://schemas.microsoft.com/office/drawing/2014/main" id="{7FEB556A-0219-ED42-A3E7-57126DFA3F60}"/>
              </a:ext>
            </a:extLst>
          </p:cNvPr>
          <p:cNvSpPr txBox="1"/>
          <p:nvPr/>
        </p:nvSpPr>
        <p:spPr>
          <a:xfrm>
            <a:off x="38809" y="5346391"/>
            <a:ext cx="2133708" cy="707886"/>
          </a:xfrm>
          <a:prstGeom prst="rect">
            <a:avLst/>
          </a:prstGeom>
          <a:noFill/>
        </p:spPr>
        <p:txBody>
          <a:bodyPr wrap="square" rtlCol="0">
            <a:spAutoFit/>
          </a:bodyPr>
          <a:lstStyle/>
          <a:p>
            <a:pPr algn="ctr" defTabSz="457200" hangingPunct="0">
              <a:buClrTx/>
              <a:buFontTx/>
              <a:buNone/>
            </a:pPr>
            <a:r>
              <a:rPr lang="ca-ES" sz="2000" b="1" dirty="0">
                <a:latin typeface="Calibri" panose="020F0502020204030204" pitchFamily="34" charset="0"/>
                <a:cs typeface="Calibri" panose="020F0502020204030204" pitchFamily="34" charset="0"/>
                <a:sym typeface="Helvetica"/>
              </a:rPr>
              <a:t>No accedir a </a:t>
            </a:r>
          </a:p>
          <a:p>
            <a:pPr algn="ctr" defTabSz="457200" hangingPunct="0">
              <a:buClrTx/>
              <a:buFontTx/>
              <a:buNone/>
            </a:pPr>
            <a:r>
              <a:rPr lang="ca-ES" sz="2000" b="1" dirty="0">
                <a:latin typeface="Calibri" panose="020F0502020204030204" pitchFamily="34" charset="0"/>
                <a:cs typeface="Calibri" panose="020F0502020204030204" pitchFamily="34" charset="0"/>
                <a:sym typeface="Helvetica"/>
              </a:rPr>
              <a:t>Webs dubtoses</a:t>
            </a:r>
          </a:p>
        </p:txBody>
      </p:sp>
      <p:pic>
        <p:nvPicPr>
          <p:cNvPr id="16" name="Imagen 15">
            <a:extLst>
              <a:ext uri="{FF2B5EF4-FFF2-40B4-BE49-F238E27FC236}">
                <a16:creationId xmlns:a16="http://schemas.microsoft.com/office/drawing/2014/main" id="{854D04CE-88C6-5640-8034-20382A54D2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41880" y="4029959"/>
            <a:ext cx="1726305" cy="1245943"/>
          </a:xfrm>
          <a:prstGeom prst="rect">
            <a:avLst/>
          </a:prstGeom>
        </p:spPr>
      </p:pic>
      <p:sp>
        <p:nvSpPr>
          <p:cNvPr id="17" name="CuadroTexto 16">
            <a:extLst>
              <a:ext uri="{FF2B5EF4-FFF2-40B4-BE49-F238E27FC236}">
                <a16:creationId xmlns:a16="http://schemas.microsoft.com/office/drawing/2014/main" id="{5A2A13FC-11DE-164D-9B07-20BCEA936E3F}"/>
              </a:ext>
            </a:extLst>
          </p:cNvPr>
          <p:cNvSpPr txBox="1"/>
          <p:nvPr/>
        </p:nvSpPr>
        <p:spPr>
          <a:xfrm>
            <a:off x="2238177" y="5346391"/>
            <a:ext cx="2133708" cy="1015663"/>
          </a:xfrm>
          <a:prstGeom prst="rect">
            <a:avLst/>
          </a:prstGeom>
          <a:noFill/>
        </p:spPr>
        <p:txBody>
          <a:bodyPr wrap="square" rtlCol="0">
            <a:spAutoFit/>
          </a:bodyPr>
          <a:lstStyle/>
          <a:p>
            <a:pPr algn="ctr" defTabSz="457200" hangingPunct="0">
              <a:buClrTx/>
              <a:buFontTx/>
              <a:buNone/>
            </a:pPr>
            <a:r>
              <a:rPr lang="ca-ES" sz="2000" b="1" dirty="0">
                <a:latin typeface="Calibri" panose="020F0502020204030204" pitchFamily="34" charset="0"/>
                <a:cs typeface="Calibri" panose="020F0502020204030204" pitchFamily="34" charset="0"/>
                <a:sym typeface="Helvetica"/>
              </a:rPr>
              <a:t>Evitar descarregues</a:t>
            </a:r>
          </a:p>
          <a:p>
            <a:pPr algn="ctr" defTabSz="457200" hangingPunct="0">
              <a:buClrTx/>
              <a:buFontTx/>
              <a:buNone/>
            </a:pPr>
            <a:r>
              <a:rPr lang="ca-ES" sz="2000" b="1" dirty="0">
                <a:latin typeface="Calibri" panose="020F0502020204030204" pitchFamily="34" charset="0"/>
                <a:cs typeface="Calibri" panose="020F0502020204030204" pitchFamily="34" charset="0"/>
                <a:sym typeface="Helvetica"/>
              </a:rPr>
              <a:t> no conegudes</a:t>
            </a:r>
          </a:p>
        </p:txBody>
      </p:sp>
      <p:pic>
        <p:nvPicPr>
          <p:cNvPr id="18" name="Imagen 17">
            <a:extLst>
              <a:ext uri="{FF2B5EF4-FFF2-40B4-BE49-F238E27FC236}">
                <a16:creationId xmlns:a16="http://schemas.microsoft.com/office/drawing/2014/main" id="{629F481B-A9F1-BE42-B44E-0A16A460D6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27916" y="3994585"/>
            <a:ext cx="1092369" cy="1351807"/>
          </a:xfrm>
          <a:prstGeom prst="rect">
            <a:avLst/>
          </a:prstGeom>
        </p:spPr>
      </p:pic>
      <p:sp>
        <p:nvSpPr>
          <p:cNvPr id="19" name="CuadroTexto 18">
            <a:extLst>
              <a:ext uri="{FF2B5EF4-FFF2-40B4-BE49-F238E27FC236}">
                <a16:creationId xmlns:a16="http://schemas.microsoft.com/office/drawing/2014/main" id="{A9B6F86B-8DD7-0B4B-8350-D0E2E91B1696}"/>
              </a:ext>
            </a:extLst>
          </p:cNvPr>
          <p:cNvSpPr txBox="1"/>
          <p:nvPr/>
        </p:nvSpPr>
        <p:spPr>
          <a:xfrm>
            <a:off x="4807245" y="5339092"/>
            <a:ext cx="2133708" cy="707886"/>
          </a:xfrm>
          <a:prstGeom prst="rect">
            <a:avLst/>
          </a:prstGeom>
          <a:noFill/>
        </p:spPr>
        <p:txBody>
          <a:bodyPr wrap="square" rtlCol="0">
            <a:spAutoFit/>
          </a:bodyPr>
          <a:lstStyle/>
          <a:p>
            <a:pPr algn="ctr" defTabSz="457200" hangingPunct="0">
              <a:buClrTx/>
              <a:buFontTx/>
              <a:buNone/>
            </a:pPr>
            <a:r>
              <a:rPr lang="ca-ES" sz="2000" b="1" dirty="0">
                <a:latin typeface="Calibri" panose="020F0502020204030204" pitchFamily="34" charset="0"/>
                <a:cs typeface="Calibri" panose="020F0502020204030204" pitchFamily="34" charset="0"/>
                <a:sym typeface="Helvetica"/>
              </a:rPr>
              <a:t>Vigilar xarxes</a:t>
            </a:r>
          </a:p>
          <a:p>
            <a:pPr algn="ctr" defTabSz="457200" hangingPunct="0">
              <a:buClrTx/>
              <a:buFontTx/>
              <a:buNone/>
            </a:pPr>
            <a:r>
              <a:rPr lang="ca-ES" sz="2000" b="1" dirty="0" err="1">
                <a:latin typeface="Calibri" panose="020F0502020204030204" pitchFamily="34" charset="0"/>
                <a:cs typeface="Calibri" panose="020F0502020204030204" pitchFamily="34" charset="0"/>
                <a:sym typeface="Helvetica"/>
              </a:rPr>
              <a:t>Wifi</a:t>
            </a:r>
            <a:r>
              <a:rPr lang="ca-ES" sz="2000" b="1" dirty="0">
                <a:latin typeface="Calibri" panose="020F0502020204030204" pitchFamily="34" charset="0"/>
                <a:cs typeface="Calibri" panose="020F0502020204030204" pitchFamily="34" charset="0"/>
                <a:sym typeface="Helvetica"/>
              </a:rPr>
              <a:t> gratuïtes</a:t>
            </a:r>
          </a:p>
        </p:txBody>
      </p:sp>
      <p:pic>
        <p:nvPicPr>
          <p:cNvPr id="20" name="Imagen 19">
            <a:extLst>
              <a:ext uri="{FF2B5EF4-FFF2-40B4-BE49-F238E27FC236}">
                <a16:creationId xmlns:a16="http://schemas.microsoft.com/office/drawing/2014/main" id="{1C630C39-AE0E-FC4E-9CC6-D76BD7D4299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80015" y="4093181"/>
            <a:ext cx="1568109" cy="1225976"/>
          </a:xfrm>
          <a:prstGeom prst="rect">
            <a:avLst/>
          </a:prstGeom>
        </p:spPr>
      </p:pic>
      <p:sp>
        <p:nvSpPr>
          <p:cNvPr id="21" name="CuadroTexto 20">
            <a:extLst>
              <a:ext uri="{FF2B5EF4-FFF2-40B4-BE49-F238E27FC236}">
                <a16:creationId xmlns:a16="http://schemas.microsoft.com/office/drawing/2014/main" id="{E840789E-4F96-6F44-B857-245564650399}"/>
              </a:ext>
            </a:extLst>
          </p:cNvPr>
          <p:cNvSpPr txBox="1"/>
          <p:nvPr/>
        </p:nvSpPr>
        <p:spPr>
          <a:xfrm>
            <a:off x="7264874" y="5344442"/>
            <a:ext cx="2133708" cy="400110"/>
          </a:xfrm>
          <a:prstGeom prst="rect">
            <a:avLst/>
          </a:prstGeom>
          <a:noFill/>
        </p:spPr>
        <p:txBody>
          <a:bodyPr wrap="square" rtlCol="0">
            <a:spAutoFit/>
          </a:bodyPr>
          <a:lstStyle/>
          <a:p>
            <a:pPr algn="ctr" defTabSz="457200" hangingPunct="0">
              <a:buClrTx/>
              <a:buFontTx/>
              <a:buNone/>
            </a:pPr>
            <a:r>
              <a:rPr lang="ca-ES" sz="2000" b="1" dirty="0">
                <a:latin typeface="Calibri" panose="020F0502020204030204" pitchFamily="34" charset="0"/>
                <a:cs typeface="Calibri" panose="020F0502020204030204" pitchFamily="34" charset="0"/>
                <a:sym typeface="Helvetica"/>
              </a:rPr>
              <a:t>Identitat digital</a:t>
            </a:r>
          </a:p>
        </p:txBody>
      </p:sp>
      <p:pic>
        <p:nvPicPr>
          <p:cNvPr id="22" name="Imagen 21">
            <a:extLst>
              <a:ext uri="{FF2B5EF4-FFF2-40B4-BE49-F238E27FC236}">
                <a16:creationId xmlns:a16="http://schemas.microsoft.com/office/drawing/2014/main" id="{7F1AEF9A-49C7-3643-A128-DD2A8B43DF0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49997" y="4040173"/>
            <a:ext cx="1407212" cy="1377271"/>
          </a:xfrm>
          <a:prstGeom prst="rect">
            <a:avLst/>
          </a:prstGeom>
        </p:spPr>
      </p:pic>
      <p:sp>
        <p:nvSpPr>
          <p:cNvPr id="23" name="CuadroTexto 22">
            <a:extLst>
              <a:ext uri="{FF2B5EF4-FFF2-40B4-BE49-F238E27FC236}">
                <a16:creationId xmlns:a16="http://schemas.microsoft.com/office/drawing/2014/main" id="{A4807143-3C41-B04F-AA1D-37B72FC69564}"/>
              </a:ext>
            </a:extLst>
          </p:cNvPr>
          <p:cNvSpPr txBox="1"/>
          <p:nvPr/>
        </p:nvSpPr>
        <p:spPr>
          <a:xfrm>
            <a:off x="9738546" y="5344441"/>
            <a:ext cx="2133708" cy="707886"/>
          </a:xfrm>
          <a:prstGeom prst="rect">
            <a:avLst/>
          </a:prstGeom>
          <a:noFill/>
        </p:spPr>
        <p:txBody>
          <a:bodyPr wrap="square" rtlCol="0">
            <a:spAutoFit/>
          </a:bodyPr>
          <a:lstStyle/>
          <a:p>
            <a:pPr algn="ctr" defTabSz="457200" hangingPunct="0">
              <a:buClrTx/>
              <a:buFontTx/>
              <a:buNone/>
            </a:pPr>
            <a:r>
              <a:rPr lang="ca-ES" sz="2000" b="1" dirty="0">
                <a:latin typeface="Calibri" panose="020F0502020204030204" pitchFamily="34" charset="0"/>
                <a:cs typeface="Calibri" panose="020F0502020204030204" pitchFamily="34" charset="0"/>
                <a:sym typeface="Helvetica"/>
              </a:rPr>
              <a:t>Desconfiança sempre activa</a:t>
            </a:r>
          </a:p>
        </p:txBody>
      </p:sp>
    </p:spTree>
    <p:extLst>
      <p:ext uri="{BB962C8B-B14F-4D97-AF65-F5344CB8AC3E}">
        <p14:creationId xmlns:p14="http://schemas.microsoft.com/office/powerpoint/2010/main" val="3545400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8" name="Google Shape;88;p3"/>
          <p:cNvSpPr txBox="1"/>
          <p:nvPr/>
        </p:nvSpPr>
        <p:spPr>
          <a:xfrm>
            <a:off x="1542948" y="2145579"/>
            <a:ext cx="4030536"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ca-ES" sz="1800" b="0" i="0" u="none" strike="noStrike" cap="none">
                <a:solidFill>
                  <a:schemeClr val="lt1"/>
                </a:solidFill>
                <a:latin typeface="Quattrocento Sans"/>
                <a:ea typeface="Quattrocento Sans"/>
                <a:cs typeface="Quattrocento Sans"/>
                <a:sym typeface="Quattrocento Sans"/>
              </a:rPr>
              <a:t>LA COMUNICACIÓ A LES ENTREVISTES DE SELECCIÓ</a:t>
            </a:r>
            <a:endParaRPr/>
          </a:p>
        </p:txBody>
      </p:sp>
      <p:cxnSp>
        <p:nvCxnSpPr>
          <p:cNvPr id="89" name="Google Shape;89;p3"/>
          <p:cNvCxnSpPr/>
          <p:nvPr/>
        </p:nvCxnSpPr>
        <p:spPr>
          <a:xfrm rot="10800000">
            <a:off x="1405904" y="2179229"/>
            <a:ext cx="0" cy="803955"/>
          </a:xfrm>
          <a:prstGeom prst="straightConnector1">
            <a:avLst/>
          </a:prstGeom>
          <a:noFill/>
          <a:ln w="19050" cap="rnd" cmpd="sng">
            <a:solidFill>
              <a:schemeClr val="lt1"/>
            </a:solidFill>
            <a:prstDash val="solid"/>
            <a:round/>
            <a:headEnd type="none" w="sm" len="sm"/>
            <a:tailEnd type="none" w="sm" len="sm"/>
          </a:ln>
        </p:spPr>
      </p:cxnSp>
      <p:sp>
        <p:nvSpPr>
          <p:cNvPr id="90" name="Google Shape;90;p3"/>
          <p:cNvSpPr/>
          <p:nvPr/>
        </p:nvSpPr>
        <p:spPr>
          <a:xfrm>
            <a:off x="1307908" y="2048042"/>
            <a:ext cx="316960" cy="316960"/>
          </a:xfrm>
          <a:prstGeom prst="ellipse">
            <a:avLst/>
          </a:prstGeom>
          <a:solidFill>
            <a:schemeClr val="l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grpSp>
        <p:nvGrpSpPr>
          <p:cNvPr id="98" name="Google Shape;98;p3"/>
          <p:cNvGrpSpPr/>
          <p:nvPr/>
        </p:nvGrpSpPr>
        <p:grpSpPr>
          <a:xfrm>
            <a:off x="746985" y="2142056"/>
            <a:ext cx="492128" cy="440265"/>
            <a:chOff x="5230652" y="3063932"/>
            <a:chExt cx="406717" cy="363855"/>
          </a:xfrm>
        </p:grpSpPr>
        <p:sp>
          <p:nvSpPr>
            <p:cNvPr id="99" name="Google Shape;99;p3"/>
            <p:cNvSpPr/>
            <p:nvPr/>
          </p:nvSpPr>
          <p:spPr>
            <a:xfrm>
              <a:off x="5230652" y="3142037"/>
              <a:ext cx="253365" cy="254317"/>
            </a:xfrm>
            <a:custGeom>
              <a:avLst/>
              <a:gdLst/>
              <a:ahLst/>
              <a:cxnLst/>
              <a:rect l="l" t="t" r="r" b="b"/>
              <a:pathLst>
                <a:path w="253365" h="254317" extrusionOk="0">
                  <a:moveTo>
                    <a:pt x="126683" y="0"/>
                  </a:moveTo>
                  <a:cubicBezTo>
                    <a:pt x="57150" y="0"/>
                    <a:pt x="0" y="46673"/>
                    <a:pt x="0" y="104775"/>
                  </a:cubicBezTo>
                  <a:cubicBezTo>
                    <a:pt x="0" y="147638"/>
                    <a:pt x="30480" y="183833"/>
                    <a:pt x="75248" y="200978"/>
                  </a:cubicBezTo>
                  <a:lnTo>
                    <a:pt x="75248" y="254318"/>
                  </a:lnTo>
                  <a:lnTo>
                    <a:pt x="120015" y="209550"/>
                  </a:lnTo>
                  <a:cubicBezTo>
                    <a:pt x="121920" y="209550"/>
                    <a:pt x="124778" y="209550"/>
                    <a:pt x="126683" y="209550"/>
                  </a:cubicBezTo>
                  <a:cubicBezTo>
                    <a:pt x="196215" y="209550"/>
                    <a:pt x="253365" y="162878"/>
                    <a:pt x="253365" y="104775"/>
                  </a:cubicBezTo>
                  <a:cubicBezTo>
                    <a:pt x="252413" y="46673"/>
                    <a:pt x="196215" y="0"/>
                    <a:pt x="126683" y="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0" name="Google Shape;100;p3"/>
            <p:cNvSpPr/>
            <p:nvPr/>
          </p:nvSpPr>
          <p:spPr>
            <a:xfrm>
              <a:off x="5423057" y="3179185"/>
              <a:ext cx="214312" cy="248602"/>
            </a:xfrm>
            <a:custGeom>
              <a:avLst/>
              <a:gdLst/>
              <a:ahLst/>
              <a:cxnLst/>
              <a:rect l="l" t="t" r="r" b="b"/>
              <a:pathLst>
                <a:path w="214312" h="248602" extrusionOk="0">
                  <a:moveTo>
                    <a:pt x="62865" y="1905"/>
                  </a:moveTo>
                  <a:cubicBezTo>
                    <a:pt x="70485" y="952"/>
                    <a:pt x="79057" y="0"/>
                    <a:pt x="87630" y="0"/>
                  </a:cubicBezTo>
                  <a:cubicBezTo>
                    <a:pt x="157163" y="0"/>
                    <a:pt x="214313" y="46672"/>
                    <a:pt x="214313" y="104775"/>
                  </a:cubicBezTo>
                  <a:cubicBezTo>
                    <a:pt x="214313" y="140970"/>
                    <a:pt x="192405" y="173355"/>
                    <a:pt x="158115" y="191453"/>
                  </a:cubicBezTo>
                  <a:lnTo>
                    <a:pt x="158115" y="248603"/>
                  </a:lnTo>
                  <a:lnTo>
                    <a:pt x="116205" y="206692"/>
                  </a:lnTo>
                  <a:cubicBezTo>
                    <a:pt x="106680" y="208598"/>
                    <a:pt x="97155" y="209550"/>
                    <a:pt x="87630" y="209550"/>
                  </a:cubicBezTo>
                  <a:cubicBezTo>
                    <a:pt x="53340" y="209550"/>
                    <a:pt x="22860" y="198120"/>
                    <a:pt x="0" y="180975"/>
                  </a:cubicBezTo>
                  <a:cubicBezTo>
                    <a:pt x="22860" y="199073"/>
                    <a:pt x="53340" y="209550"/>
                    <a:pt x="87630" y="209550"/>
                  </a:cubicBezTo>
                  <a:cubicBezTo>
                    <a:pt x="97155" y="209550"/>
                    <a:pt x="107632" y="208598"/>
                    <a:pt x="116205" y="206692"/>
                  </a:cubicBezTo>
                  <a:lnTo>
                    <a:pt x="158115" y="248603"/>
                  </a:lnTo>
                  <a:lnTo>
                    <a:pt x="158115" y="191453"/>
                  </a:lnTo>
                  <a:cubicBezTo>
                    <a:pt x="191452" y="172403"/>
                    <a:pt x="214313" y="140970"/>
                    <a:pt x="214313" y="104775"/>
                  </a:cubicBezTo>
                  <a:cubicBezTo>
                    <a:pt x="214313" y="46672"/>
                    <a:pt x="158115" y="0"/>
                    <a:pt x="87630" y="0"/>
                  </a:cubicBezTo>
                  <a:cubicBezTo>
                    <a:pt x="79057" y="0"/>
                    <a:pt x="70485" y="952"/>
                    <a:pt x="62865" y="1905"/>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1" name="Google Shape;101;p3"/>
            <p:cNvSpPr/>
            <p:nvPr/>
          </p:nvSpPr>
          <p:spPr>
            <a:xfrm>
              <a:off x="5384005" y="3199187"/>
              <a:ext cx="53340" cy="121920"/>
            </a:xfrm>
            <a:custGeom>
              <a:avLst/>
              <a:gdLst/>
              <a:ahLst/>
              <a:cxnLst/>
              <a:rect l="l" t="t" r="r" b="b"/>
              <a:pathLst>
                <a:path w="53340" h="121920" extrusionOk="0">
                  <a:moveTo>
                    <a:pt x="7620" y="121920"/>
                  </a:moveTo>
                  <a:cubicBezTo>
                    <a:pt x="2857" y="110490"/>
                    <a:pt x="0" y="98108"/>
                    <a:pt x="0" y="85725"/>
                  </a:cubicBezTo>
                  <a:cubicBezTo>
                    <a:pt x="0" y="50483"/>
                    <a:pt x="20955" y="19050"/>
                    <a:pt x="53340" y="0"/>
                  </a:cubicBezTo>
                  <a:cubicBezTo>
                    <a:pt x="20955" y="19050"/>
                    <a:pt x="0" y="50483"/>
                    <a:pt x="0" y="85725"/>
                  </a:cubicBezTo>
                  <a:cubicBezTo>
                    <a:pt x="0" y="98108"/>
                    <a:pt x="2857" y="110490"/>
                    <a:pt x="7620" y="12192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2" name="Google Shape;102;p3"/>
            <p:cNvSpPr/>
            <p:nvPr/>
          </p:nvSpPr>
          <p:spPr>
            <a:xfrm>
              <a:off x="5370669" y="3063932"/>
              <a:ext cx="239077" cy="122872"/>
            </a:xfrm>
            <a:custGeom>
              <a:avLst/>
              <a:gdLst/>
              <a:ahLst/>
              <a:cxnLst/>
              <a:rect l="l" t="t" r="r" b="b"/>
              <a:pathLst>
                <a:path w="239077" h="122872" extrusionOk="0">
                  <a:moveTo>
                    <a:pt x="237172" y="122873"/>
                  </a:moveTo>
                  <a:cubicBezTo>
                    <a:pt x="238125" y="117158"/>
                    <a:pt x="239078" y="110490"/>
                    <a:pt x="239078" y="104775"/>
                  </a:cubicBezTo>
                  <a:cubicBezTo>
                    <a:pt x="239078" y="46673"/>
                    <a:pt x="182880" y="0"/>
                    <a:pt x="112395" y="0"/>
                  </a:cubicBezTo>
                  <a:cubicBezTo>
                    <a:pt x="63818" y="0"/>
                    <a:pt x="20955" y="22860"/>
                    <a:pt x="0" y="57150"/>
                  </a:cubicBezTo>
                  <a:cubicBezTo>
                    <a:pt x="20955" y="22860"/>
                    <a:pt x="63818" y="0"/>
                    <a:pt x="112395" y="0"/>
                  </a:cubicBezTo>
                  <a:cubicBezTo>
                    <a:pt x="181928" y="0"/>
                    <a:pt x="239078" y="46673"/>
                    <a:pt x="239078" y="104775"/>
                  </a:cubicBezTo>
                  <a:cubicBezTo>
                    <a:pt x="239078" y="111443"/>
                    <a:pt x="238125" y="117158"/>
                    <a:pt x="237172" y="122873"/>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3" name="Google Shape;103;p3"/>
            <p:cNvSpPr/>
            <p:nvPr/>
          </p:nvSpPr>
          <p:spPr>
            <a:xfrm>
              <a:off x="5501162" y="3228714"/>
              <a:ext cx="86677" cy="73342"/>
            </a:xfrm>
            <a:custGeom>
              <a:avLst/>
              <a:gdLst/>
              <a:ahLst/>
              <a:cxnLst/>
              <a:rect l="l" t="t" r="r" b="b"/>
              <a:pathLst>
                <a:path w="86677" h="73342" extrusionOk="0">
                  <a:moveTo>
                    <a:pt x="86678" y="0"/>
                  </a:moveTo>
                  <a:cubicBezTo>
                    <a:pt x="82867" y="4763"/>
                    <a:pt x="78105" y="9525"/>
                    <a:pt x="72390" y="14288"/>
                  </a:cubicBezTo>
                  <a:lnTo>
                    <a:pt x="72390" y="73343"/>
                  </a:lnTo>
                  <a:lnTo>
                    <a:pt x="35242" y="36195"/>
                  </a:lnTo>
                  <a:cubicBezTo>
                    <a:pt x="24765" y="40005"/>
                    <a:pt x="12383" y="42863"/>
                    <a:pt x="0" y="44768"/>
                  </a:cubicBezTo>
                  <a:cubicBezTo>
                    <a:pt x="12383" y="42863"/>
                    <a:pt x="23813" y="40005"/>
                    <a:pt x="35242" y="36195"/>
                  </a:cubicBezTo>
                  <a:lnTo>
                    <a:pt x="72390" y="73343"/>
                  </a:lnTo>
                  <a:lnTo>
                    <a:pt x="72390" y="14288"/>
                  </a:lnTo>
                  <a:cubicBezTo>
                    <a:pt x="77153" y="9525"/>
                    <a:pt x="81915" y="4763"/>
                    <a:pt x="86678" y="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4" name="Google Shape;104;p3"/>
            <p:cNvSpPr/>
            <p:nvPr/>
          </p:nvSpPr>
          <p:spPr>
            <a:xfrm>
              <a:off x="5412580" y="3256337"/>
              <a:ext cx="44767" cy="15239"/>
            </a:xfrm>
            <a:custGeom>
              <a:avLst/>
              <a:gdLst/>
              <a:ahLst/>
              <a:cxnLst/>
              <a:rect l="l" t="t" r="r" b="b"/>
              <a:pathLst>
                <a:path w="44767" h="15239" extrusionOk="0">
                  <a:moveTo>
                    <a:pt x="44767" y="15240"/>
                  </a:moveTo>
                  <a:cubicBezTo>
                    <a:pt x="28575" y="12382"/>
                    <a:pt x="13335" y="6667"/>
                    <a:pt x="0" y="0"/>
                  </a:cubicBezTo>
                  <a:cubicBezTo>
                    <a:pt x="14288" y="7620"/>
                    <a:pt x="28575" y="12382"/>
                    <a:pt x="44767" y="1524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5" name="Google Shape;105;p3"/>
            <p:cNvSpPr/>
            <p:nvPr/>
          </p:nvSpPr>
          <p:spPr>
            <a:xfrm>
              <a:off x="5357335" y="3168707"/>
              <a:ext cx="20002" cy="57150"/>
            </a:xfrm>
            <a:custGeom>
              <a:avLst/>
              <a:gdLst/>
              <a:ahLst/>
              <a:cxnLst/>
              <a:rect l="l" t="t" r="r" b="b"/>
              <a:pathLst>
                <a:path w="20002" h="57150" extrusionOk="0">
                  <a:moveTo>
                    <a:pt x="20002" y="57150"/>
                  </a:moveTo>
                  <a:cubicBezTo>
                    <a:pt x="7620" y="40958"/>
                    <a:pt x="0" y="20955"/>
                    <a:pt x="0" y="0"/>
                  </a:cubicBezTo>
                  <a:cubicBezTo>
                    <a:pt x="0" y="20955"/>
                    <a:pt x="6667" y="40958"/>
                    <a:pt x="20002" y="5715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grpSp>
      <p:sp>
        <p:nvSpPr>
          <p:cNvPr id="120" name="Google Shape;120;p3"/>
          <p:cNvSpPr txBox="1"/>
          <p:nvPr/>
        </p:nvSpPr>
        <p:spPr>
          <a:xfrm>
            <a:off x="11595386" y="6601396"/>
            <a:ext cx="407502" cy="17087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ca-ES" sz="900">
                <a:solidFill>
                  <a:schemeClr val="lt1"/>
                </a:solidFill>
                <a:latin typeface="Quattrocento Sans"/>
                <a:ea typeface="Quattrocento Sans"/>
                <a:cs typeface="Quattrocento Sans"/>
                <a:sym typeface="Quattrocento Sans"/>
              </a:rPr>
              <a:t>p. </a:t>
            </a:r>
            <a:fld id="{00000000-1234-1234-1234-123412341234}" type="slidenum">
              <a:rPr lang="ca-ES" sz="900">
                <a:solidFill>
                  <a:schemeClr val="lt1"/>
                </a:solidFill>
                <a:latin typeface="Quattrocento Sans"/>
                <a:ea typeface="Quattrocento Sans"/>
                <a:cs typeface="Quattrocento Sans"/>
                <a:sym typeface="Quattrocento Sans"/>
              </a:rPr>
              <a:t>3</a:t>
            </a:fld>
            <a:endParaRPr sz="900">
              <a:solidFill>
                <a:schemeClr val="lt1"/>
              </a:solidFill>
              <a:latin typeface="Quattrocento Sans"/>
              <a:ea typeface="Quattrocento Sans"/>
              <a:cs typeface="Quattrocento Sans"/>
              <a:sym typeface="Quattrocento Sans"/>
            </a:endParaRPr>
          </a:p>
        </p:txBody>
      </p:sp>
      <p:sp>
        <p:nvSpPr>
          <p:cNvPr id="17" name="TextBox 6">
            <a:extLst>
              <a:ext uri="{FF2B5EF4-FFF2-40B4-BE49-F238E27FC236}">
                <a16:creationId xmlns:a16="http://schemas.microsoft.com/office/drawing/2014/main" id="{E1345ABC-83C9-FE4A-9CBD-CC7BD44CFECE}"/>
              </a:ext>
            </a:extLst>
          </p:cNvPr>
          <p:cNvSpPr txBox="1">
            <a:spLocks noChangeAspect="1"/>
          </p:cNvSpPr>
          <p:nvPr/>
        </p:nvSpPr>
        <p:spPr>
          <a:xfrm>
            <a:off x="365760" y="430943"/>
            <a:ext cx="9011920" cy="369332"/>
          </a:xfrm>
          <a:prstGeom prst="rect">
            <a:avLst/>
          </a:prstGeom>
        </p:spPr>
        <p:txBody>
          <a:bodyPr wrap="square" lIns="0" tIns="0" rIns="0" bIns="0" rtlCol="0" anchor="t">
            <a:spAutoFit/>
          </a:bodyPr>
          <a:lstStyle/>
          <a:p>
            <a:r>
              <a:rPr lang="ca-ES" sz="2400" b="1" i="1" noProof="0" dirty="0">
                <a:solidFill>
                  <a:srgbClr val="019EE2"/>
                </a:solidFill>
                <a:latin typeface="Poppins"/>
                <a:cs typeface="Poppins"/>
              </a:rPr>
              <a:t>Protecció igual en el món virtual que en el real</a:t>
            </a:r>
            <a:endParaRPr lang="ca-ES" sz="2400" b="1" i="1" u="sng" noProof="0" dirty="0">
              <a:solidFill>
                <a:srgbClr val="019EE2"/>
              </a:solidFill>
              <a:latin typeface="Poppins"/>
              <a:cs typeface="Poppins"/>
            </a:endParaRPr>
          </a:p>
        </p:txBody>
      </p:sp>
      <p:pic>
        <p:nvPicPr>
          <p:cNvPr id="18" name="Imagen 17">
            <a:extLst>
              <a:ext uri="{FF2B5EF4-FFF2-40B4-BE49-F238E27FC236}">
                <a16:creationId xmlns:a16="http://schemas.microsoft.com/office/drawing/2014/main" id="{61B3004B-ECFD-024B-91D9-96B88E6C9B14}"/>
              </a:ext>
            </a:extLst>
          </p:cNvPr>
          <p:cNvPicPr>
            <a:picLocks noChangeAspect="1"/>
          </p:cNvPicPr>
          <p:nvPr/>
        </p:nvPicPr>
        <p:blipFill>
          <a:blip r:embed="rId3"/>
          <a:stretch>
            <a:fillRect/>
          </a:stretch>
        </p:blipFill>
        <p:spPr>
          <a:xfrm>
            <a:off x="146050" y="1674491"/>
            <a:ext cx="3227071" cy="3468431"/>
          </a:xfrm>
          <a:prstGeom prst="rect">
            <a:avLst/>
          </a:prstGeom>
        </p:spPr>
      </p:pic>
      <p:pic>
        <p:nvPicPr>
          <p:cNvPr id="19" name="Imagen 18">
            <a:extLst>
              <a:ext uri="{FF2B5EF4-FFF2-40B4-BE49-F238E27FC236}">
                <a16:creationId xmlns:a16="http://schemas.microsoft.com/office/drawing/2014/main" id="{B6628AE6-86ED-764F-AECF-986489B39EC4}"/>
              </a:ext>
            </a:extLst>
          </p:cNvPr>
          <p:cNvPicPr>
            <a:picLocks noChangeAspect="1"/>
          </p:cNvPicPr>
          <p:nvPr/>
        </p:nvPicPr>
        <p:blipFill>
          <a:blip r:embed="rId4"/>
          <a:stretch>
            <a:fillRect/>
          </a:stretch>
        </p:blipFill>
        <p:spPr>
          <a:xfrm>
            <a:off x="8909051" y="1695551"/>
            <a:ext cx="3008631" cy="3466899"/>
          </a:xfrm>
          <a:prstGeom prst="rect">
            <a:avLst/>
          </a:prstGeom>
        </p:spPr>
      </p:pic>
      <p:sp>
        <p:nvSpPr>
          <p:cNvPr id="20" name="CuadroTexto 19">
            <a:extLst>
              <a:ext uri="{FF2B5EF4-FFF2-40B4-BE49-F238E27FC236}">
                <a16:creationId xmlns:a16="http://schemas.microsoft.com/office/drawing/2014/main" id="{FA20C248-7FF2-924D-B67C-3105E8FA5BE7}"/>
              </a:ext>
            </a:extLst>
          </p:cNvPr>
          <p:cNvSpPr txBox="1"/>
          <p:nvPr/>
        </p:nvSpPr>
        <p:spPr>
          <a:xfrm>
            <a:off x="3921760" y="1494980"/>
            <a:ext cx="4478496" cy="3785652"/>
          </a:xfrm>
          <a:prstGeom prst="rect">
            <a:avLst/>
          </a:prstGeom>
          <a:noFill/>
        </p:spPr>
        <p:txBody>
          <a:bodyPr wrap="square" rtlCol="0">
            <a:spAutoFit/>
          </a:bodyPr>
          <a:lstStyle/>
          <a:p>
            <a:pPr marL="285744" indent="-285744">
              <a:buFontTx/>
              <a:buChar char="-"/>
            </a:pPr>
            <a:r>
              <a:rPr lang="ca-ES" sz="2400" noProof="0" dirty="0"/>
              <a:t>Es percep el mateix nivell d'amenaça?</a:t>
            </a:r>
          </a:p>
          <a:p>
            <a:pPr marL="285744" indent="-285744">
              <a:buFontTx/>
              <a:buChar char="-"/>
            </a:pPr>
            <a:endParaRPr lang="ca-ES" sz="2400" noProof="0" dirty="0"/>
          </a:p>
          <a:p>
            <a:pPr marL="285744" indent="-285744">
              <a:buFontTx/>
              <a:buChar char="-"/>
            </a:pPr>
            <a:r>
              <a:rPr lang="ca-ES" sz="2400" noProof="0" dirty="0"/>
              <a:t>Es prenen les mateixes precaucions?</a:t>
            </a:r>
          </a:p>
          <a:p>
            <a:r>
              <a:rPr lang="ca-ES" sz="2400" noProof="0" dirty="0"/>
              <a:t>
- S’inverteixen els mateixos recursos?</a:t>
            </a:r>
          </a:p>
          <a:p>
            <a:r>
              <a:rPr lang="ca-ES" sz="2400" noProof="0" dirty="0"/>
              <a:t>
-  El perill no sempre dona por.</a:t>
            </a:r>
          </a:p>
        </p:txBody>
      </p:sp>
      <p:sp>
        <p:nvSpPr>
          <p:cNvPr id="21" name="CuadroTexto 20">
            <a:extLst>
              <a:ext uri="{FF2B5EF4-FFF2-40B4-BE49-F238E27FC236}">
                <a16:creationId xmlns:a16="http://schemas.microsoft.com/office/drawing/2014/main" id="{54B594E6-D817-254C-9872-992D52BF5B2F}"/>
              </a:ext>
            </a:extLst>
          </p:cNvPr>
          <p:cNvSpPr txBox="1"/>
          <p:nvPr/>
        </p:nvSpPr>
        <p:spPr>
          <a:xfrm>
            <a:off x="515458" y="5678440"/>
            <a:ext cx="11251255" cy="461665"/>
          </a:xfrm>
          <a:prstGeom prst="rect">
            <a:avLst/>
          </a:prstGeom>
          <a:noFill/>
        </p:spPr>
        <p:txBody>
          <a:bodyPr wrap="square" rtlCol="0">
            <a:spAutoFit/>
          </a:bodyPr>
          <a:lstStyle/>
          <a:p>
            <a:pPr algn="ctr"/>
            <a:r>
              <a:rPr lang="ca-ES" sz="2400" noProof="0" dirty="0">
                <a:solidFill>
                  <a:srgbClr val="0070C0"/>
                </a:solidFill>
              </a:rPr>
              <a:t>No veure el perill en el món virtual no vol dir que no existeixi.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3E05BCFA-58BC-4D4A-9E2F-BEECF307562A}"/>
              </a:ext>
            </a:extLst>
          </p:cNvPr>
          <p:cNvSpPr txBox="1">
            <a:spLocks noChangeAspect="1"/>
          </p:cNvSpPr>
          <p:nvPr/>
        </p:nvSpPr>
        <p:spPr>
          <a:xfrm>
            <a:off x="483196" y="329079"/>
            <a:ext cx="8976320" cy="492443"/>
          </a:xfrm>
          <a:prstGeom prst="rect">
            <a:avLst/>
          </a:prstGeom>
        </p:spPr>
        <p:txBody>
          <a:bodyPr wrap="square" lIns="0" tIns="0" rIns="0" bIns="0" rtlCol="0" anchor="t">
            <a:spAutoFit/>
          </a:bodyPr>
          <a:lstStyle/>
          <a:p>
            <a:pPr defTabSz="457200" hangingPunct="0">
              <a:buClrTx/>
              <a:buFontTx/>
              <a:buNone/>
            </a:pPr>
            <a:r>
              <a:rPr lang="ca-ES" sz="3200" b="1" dirty="0">
                <a:solidFill>
                  <a:srgbClr val="019EE2"/>
                </a:solidFill>
                <a:latin typeface="Poppins"/>
                <a:cs typeface="Poppins"/>
                <a:sym typeface="Helvetica"/>
              </a:rPr>
              <a:t>Escut digital. Consells per protegir-se</a:t>
            </a:r>
          </a:p>
        </p:txBody>
      </p:sp>
      <p:cxnSp>
        <p:nvCxnSpPr>
          <p:cNvPr id="3" name="Conector recto 2">
            <a:extLst>
              <a:ext uri="{FF2B5EF4-FFF2-40B4-BE49-F238E27FC236}">
                <a16:creationId xmlns:a16="http://schemas.microsoft.com/office/drawing/2014/main" id="{9F4F74BF-D07A-D746-8BF8-EF60DF9E7F4F}"/>
              </a:ext>
            </a:extLst>
          </p:cNvPr>
          <p:cNvCxnSpPr>
            <a:cxnSpLocks/>
          </p:cNvCxnSpPr>
          <p:nvPr/>
        </p:nvCxnSpPr>
        <p:spPr>
          <a:xfrm>
            <a:off x="1610983" y="1028733"/>
            <a:ext cx="6720747" cy="0"/>
          </a:xfrm>
          <a:prstGeom prst="line">
            <a:avLst/>
          </a:prstGeom>
          <a:noFill/>
          <a:ln w="28575" cap="flat" cmpd="sng" algn="ctr">
            <a:solidFill>
              <a:srgbClr val="019EE2"/>
            </a:solidFill>
            <a:prstDash val="solid"/>
          </a:ln>
          <a:effectLst/>
        </p:spPr>
      </p:cxnSp>
      <p:sp>
        <p:nvSpPr>
          <p:cNvPr id="4" name="CuadroTexto 3">
            <a:extLst>
              <a:ext uri="{FF2B5EF4-FFF2-40B4-BE49-F238E27FC236}">
                <a16:creationId xmlns:a16="http://schemas.microsoft.com/office/drawing/2014/main" id="{D925C499-6591-1445-A69C-63B1EC9FA4DF}"/>
              </a:ext>
            </a:extLst>
          </p:cNvPr>
          <p:cNvSpPr txBox="1"/>
          <p:nvPr/>
        </p:nvSpPr>
        <p:spPr>
          <a:xfrm>
            <a:off x="6865168" y="1279196"/>
            <a:ext cx="4919464" cy="584775"/>
          </a:xfrm>
          <a:prstGeom prst="rect">
            <a:avLst/>
          </a:prstGeom>
          <a:noFill/>
        </p:spPr>
        <p:txBody>
          <a:bodyPr wrap="square" rtlCol="0">
            <a:spAutoFit/>
          </a:bodyPr>
          <a:lstStyle/>
          <a:p>
            <a:pPr algn="ctr" defTabSz="457200" hangingPunct="0">
              <a:buClrTx/>
              <a:buFontTx/>
              <a:buNone/>
            </a:pPr>
            <a:r>
              <a:rPr lang="ca-ES" sz="3200" u="sng" dirty="0">
                <a:solidFill>
                  <a:srgbClr val="0070C0"/>
                </a:solidFill>
                <a:latin typeface="Helvetica"/>
                <a:sym typeface="Helvetica"/>
              </a:rPr>
              <a:t>Davant qualsevol dubte...</a:t>
            </a:r>
          </a:p>
        </p:txBody>
      </p:sp>
      <p:pic>
        <p:nvPicPr>
          <p:cNvPr id="5" name="Imagen 4">
            <a:extLst>
              <a:ext uri="{FF2B5EF4-FFF2-40B4-BE49-F238E27FC236}">
                <a16:creationId xmlns:a16="http://schemas.microsoft.com/office/drawing/2014/main" id="{30F402D3-9BF3-DF42-B1E5-D5831597AC6E}"/>
              </a:ext>
            </a:extLst>
          </p:cNvPr>
          <p:cNvPicPr>
            <a:picLocks noChangeAspect="1"/>
          </p:cNvPicPr>
          <p:nvPr/>
        </p:nvPicPr>
        <p:blipFill>
          <a:blip r:embed="rId3"/>
          <a:stretch>
            <a:fillRect/>
          </a:stretch>
        </p:blipFill>
        <p:spPr>
          <a:xfrm>
            <a:off x="7056107" y="1828837"/>
            <a:ext cx="4367808" cy="3832411"/>
          </a:xfrm>
          <a:prstGeom prst="rect">
            <a:avLst/>
          </a:prstGeom>
        </p:spPr>
      </p:pic>
      <p:sp>
        <p:nvSpPr>
          <p:cNvPr id="6" name="CuadroTexto 5">
            <a:extLst>
              <a:ext uri="{FF2B5EF4-FFF2-40B4-BE49-F238E27FC236}">
                <a16:creationId xmlns:a16="http://schemas.microsoft.com/office/drawing/2014/main" id="{31E2FD18-222A-3443-AA8C-AB78F545F584}"/>
              </a:ext>
            </a:extLst>
          </p:cNvPr>
          <p:cNvSpPr txBox="1"/>
          <p:nvPr/>
        </p:nvSpPr>
        <p:spPr>
          <a:xfrm>
            <a:off x="7788729" y="5661248"/>
            <a:ext cx="3072341" cy="954107"/>
          </a:xfrm>
          <a:prstGeom prst="rect">
            <a:avLst/>
          </a:prstGeom>
          <a:noFill/>
        </p:spPr>
        <p:txBody>
          <a:bodyPr wrap="square" rtlCol="0">
            <a:spAutoFit/>
          </a:bodyPr>
          <a:lstStyle/>
          <a:p>
            <a:pPr defTabSz="457200" hangingPunct="0">
              <a:buClrTx/>
              <a:buFontTx/>
              <a:buNone/>
            </a:pPr>
            <a:r>
              <a:rPr lang="ca-ES" sz="3200" dirty="0">
                <a:latin typeface="Helvetica"/>
                <a:sym typeface="Helvetica"/>
                <a:hlinkClick r:id="rId4"/>
              </a:rPr>
              <a:t>www.incibe.es</a:t>
            </a:r>
            <a:endParaRPr lang="ca-ES" sz="3200" dirty="0">
              <a:latin typeface="Helvetica"/>
              <a:sym typeface="Helvetica"/>
            </a:endParaRPr>
          </a:p>
          <a:p>
            <a:pPr defTabSz="457200" hangingPunct="0">
              <a:buClrTx/>
              <a:buFontTx/>
              <a:buNone/>
            </a:pPr>
            <a:endParaRPr lang="ca-ES" sz="2400" dirty="0">
              <a:latin typeface="Helvetica"/>
              <a:sym typeface="Helvetica"/>
            </a:endParaRPr>
          </a:p>
        </p:txBody>
      </p:sp>
      <p:sp>
        <p:nvSpPr>
          <p:cNvPr id="7" name="CuadroTexto 6">
            <a:extLst>
              <a:ext uri="{FF2B5EF4-FFF2-40B4-BE49-F238E27FC236}">
                <a16:creationId xmlns:a16="http://schemas.microsoft.com/office/drawing/2014/main" id="{797A0955-6C70-7748-89FF-72FA86C0DA37}"/>
              </a:ext>
            </a:extLst>
          </p:cNvPr>
          <p:cNvSpPr txBox="1"/>
          <p:nvPr/>
        </p:nvSpPr>
        <p:spPr>
          <a:xfrm>
            <a:off x="143339" y="1279196"/>
            <a:ext cx="6144683" cy="1077218"/>
          </a:xfrm>
          <a:prstGeom prst="rect">
            <a:avLst/>
          </a:prstGeom>
          <a:noFill/>
        </p:spPr>
        <p:txBody>
          <a:bodyPr wrap="square" rtlCol="0">
            <a:spAutoFit/>
          </a:bodyPr>
          <a:lstStyle/>
          <a:p>
            <a:pPr algn="ctr" defTabSz="457200" hangingPunct="0">
              <a:buClrTx/>
              <a:buFontTx/>
              <a:buNone/>
            </a:pPr>
            <a:r>
              <a:rPr lang="ca-ES" sz="3200" u="sng" dirty="0">
                <a:solidFill>
                  <a:srgbClr val="0070C0"/>
                </a:solidFill>
                <a:latin typeface="Helvetica"/>
                <a:sym typeface="Helvetica"/>
              </a:rPr>
              <a:t>Segon factor d’autenticació</a:t>
            </a:r>
          </a:p>
          <a:p>
            <a:pPr algn="ctr" defTabSz="457200" hangingPunct="0">
              <a:buClrTx/>
              <a:buFontTx/>
              <a:buNone/>
            </a:pPr>
            <a:r>
              <a:rPr lang="ca-ES" sz="3200" dirty="0">
                <a:solidFill>
                  <a:srgbClr val="0070C0"/>
                </a:solidFill>
                <a:latin typeface="Helvetica"/>
                <a:sym typeface="Helvetica"/>
              </a:rPr>
              <a:t> </a:t>
            </a:r>
            <a:r>
              <a:rPr lang="ca-ES" sz="3200" u="sng" dirty="0">
                <a:solidFill>
                  <a:srgbClr val="0070C0"/>
                </a:solidFill>
                <a:latin typeface="Helvetica"/>
                <a:sym typeface="Helvetica"/>
              </a:rPr>
              <a:t>(2FA)</a:t>
            </a:r>
          </a:p>
        </p:txBody>
      </p:sp>
      <p:sp>
        <p:nvSpPr>
          <p:cNvPr id="8" name="TextBox 4">
            <a:extLst>
              <a:ext uri="{FF2B5EF4-FFF2-40B4-BE49-F238E27FC236}">
                <a16:creationId xmlns:a16="http://schemas.microsoft.com/office/drawing/2014/main" id="{02A6E224-3C4C-4C45-8BBF-DEE646BCD689}"/>
              </a:ext>
            </a:extLst>
          </p:cNvPr>
          <p:cNvSpPr txBox="1"/>
          <p:nvPr/>
        </p:nvSpPr>
        <p:spPr>
          <a:xfrm>
            <a:off x="483196" y="2575086"/>
            <a:ext cx="4764133" cy="2435218"/>
          </a:xfrm>
          <a:prstGeom prst="rect">
            <a:avLst/>
          </a:prstGeom>
        </p:spPr>
        <p:txBody>
          <a:bodyPr wrap="square" lIns="0" tIns="0" rIns="0" bIns="0" rtlCol="0" anchor="t">
            <a:spAutoFit/>
          </a:bodyPr>
          <a:lstStyle/>
          <a:p>
            <a:pPr marL="457189" indent="-457189" defTabSz="457200" hangingPunct="0">
              <a:lnSpc>
                <a:spcPct val="120000"/>
              </a:lnSpc>
              <a:buClr>
                <a:srgbClr val="4BACC6">
                  <a:lumMod val="60000"/>
                  <a:lumOff val="40000"/>
                </a:srgbClr>
              </a:buClr>
              <a:buFontTx/>
              <a:buChar char="-"/>
            </a:pPr>
            <a:r>
              <a:rPr lang="ca-ES" sz="2667" spc="20" dirty="0">
                <a:solidFill>
                  <a:srgbClr val="595959"/>
                </a:solidFill>
                <a:latin typeface="Poppins"/>
                <a:cs typeface="Poppins"/>
                <a:sym typeface="Helvetica"/>
              </a:rPr>
              <a:t>Doble verificació de la identitat.
Major protecció.
Més tranquil·litat.
Facilitat d'ús.</a:t>
            </a:r>
          </a:p>
        </p:txBody>
      </p:sp>
    </p:spTree>
    <p:extLst>
      <p:ext uri="{BB962C8B-B14F-4D97-AF65-F5344CB8AC3E}">
        <p14:creationId xmlns:p14="http://schemas.microsoft.com/office/powerpoint/2010/main" val="471261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seguridad.tif">
            <a:extLst>
              <a:ext uri="{FF2B5EF4-FFF2-40B4-BE49-F238E27FC236}">
                <a16:creationId xmlns:a16="http://schemas.microsoft.com/office/drawing/2014/main" id="{446E2D29-311F-7240-8C78-2287F7AA23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6896" b="7349"/>
          <a:stretch/>
        </p:blipFill>
        <p:spPr>
          <a:xfrm>
            <a:off x="-101600" y="0"/>
            <a:ext cx="12192000" cy="2907657"/>
          </a:xfrm>
          <a:prstGeom prst="rect">
            <a:avLst/>
          </a:prstGeom>
        </p:spPr>
      </p:pic>
      <p:sp>
        <p:nvSpPr>
          <p:cNvPr id="3" name="TextBox 6">
            <a:extLst>
              <a:ext uri="{FF2B5EF4-FFF2-40B4-BE49-F238E27FC236}">
                <a16:creationId xmlns:a16="http://schemas.microsoft.com/office/drawing/2014/main" id="{9EF4263D-E83B-9A40-AA36-B17248C6ED16}"/>
              </a:ext>
            </a:extLst>
          </p:cNvPr>
          <p:cNvSpPr txBox="1">
            <a:spLocks noChangeAspect="1"/>
          </p:cNvSpPr>
          <p:nvPr/>
        </p:nvSpPr>
        <p:spPr>
          <a:xfrm>
            <a:off x="3101871" y="1039524"/>
            <a:ext cx="5988258" cy="615553"/>
          </a:xfrm>
          <a:prstGeom prst="rect">
            <a:avLst/>
          </a:prstGeom>
        </p:spPr>
        <p:txBody>
          <a:bodyPr wrap="square" lIns="0" tIns="0" rIns="0" bIns="0" rtlCol="0" anchor="t">
            <a:spAutoFit/>
          </a:bodyPr>
          <a:lstStyle/>
          <a:p>
            <a:pPr algn="ctr" defTabSz="765353">
              <a:buClrTx/>
              <a:buFontTx/>
              <a:buNone/>
            </a:pPr>
            <a:r>
              <a:rPr lang="es-ES" sz="4000" b="1" kern="1200" dirty="0" err="1">
                <a:solidFill>
                  <a:prstClr val="white"/>
                </a:solidFill>
                <a:latin typeface="Poppins"/>
                <a:ea typeface="+mn-ea"/>
                <a:cs typeface="Poppins"/>
              </a:rPr>
              <a:t>Fraus</a:t>
            </a:r>
            <a:r>
              <a:rPr lang="es-ES" sz="4000" b="1" kern="1200" dirty="0">
                <a:solidFill>
                  <a:prstClr val="white"/>
                </a:solidFill>
                <a:latin typeface="Poppins"/>
                <a:ea typeface="+mn-ea"/>
                <a:cs typeface="Poppins"/>
              </a:rPr>
              <a:t> </a:t>
            </a:r>
            <a:r>
              <a:rPr lang="es-ES" sz="4000" b="1" kern="1200" dirty="0" err="1">
                <a:solidFill>
                  <a:prstClr val="white"/>
                </a:solidFill>
                <a:latin typeface="Poppins"/>
                <a:ea typeface="+mn-ea"/>
                <a:cs typeface="Poppins"/>
              </a:rPr>
              <a:t>digitals</a:t>
            </a:r>
            <a:endParaRPr lang="es-ES" sz="4000" b="1" kern="1200" dirty="0">
              <a:solidFill>
                <a:prstClr val="white"/>
              </a:solidFill>
              <a:latin typeface="Poppins"/>
              <a:ea typeface="+mn-ea"/>
              <a:cs typeface="Poppins"/>
            </a:endParaRPr>
          </a:p>
        </p:txBody>
      </p:sp>
      <p:cxnSp>
        <p:nvCxnSpPr>
          <p:cNvPr id="4" name="Conector recto 3">
            <a:extLst>
              <a:ext uri="{FF2B5EF4-FFF2-40B4-BE49-F238E27FC236}">
                <a16:creationId xmlns:a16="http://schemas.microsoft.com/office/drawing/2014/main" id="{DD1E291C-DC5A-8D49-8CA4-91C1F24B87A0}"/>
              </a:ext>
            </a:extLst>
          </p:cNvPr>
          <p:cNvCxnSpPr>
            <a:cxnSpLocks/>
          </p:cNvCxnSpPr>
          <p:nvPr/>
        </p:nvCxnSpPr>
        <p:spPr>
          <a:xfrm>
            <a:off x="4173764" y="1953270"/>
            <a:ext cx="3641272" cy="0"/>
          </a:xfrm>
          <a:prstGeom prst="line">
            <a:avLst/>
          </a:prstGeom>
          <a:noFill/>
          <a:ln w="28575" cap="flat" cmpd="sng" algn="ctr">
            <a:solidFill>
              <a:sysClr val="window" lastClr="FFFFFF"/>
            </a:solidFill>
            <a:prstDash val="solid"/>
          </a:ln>
          <a:effectLst/>
        </p:spPr>
      </p:cxnSp>
      <p:sp>
        <p:nvSpPr>
          <p:cNvPr id="6" name="Rectángulo 5">
            <a:extLst>
              <a:ext uri="{FF2B5EF4-FFF2-40B4-BE49-F238E27FC236}">
                <a16:creationId xmlns:a16="http://schemas.microsoft.com/office/drawing/2014/main" id="{62CCABF7-0EA7-1346-9E98-600E79A37F10}"/>
              </a:ext>
            </a:extLst>
          </p:cNvPr>
          <p:cNvSpPr/>
          <p:nvPr/>
        </p:nvSpPr>
        <p:spPr>
          <a:xfrm>
            <a:off x="4012648" y="3962339"/>
            <a:ext cx="3963503" cy="923330"/>
          </a:xfrm>
          <a:prstGeom prst="rect">
            <a:avLst/>
          </a:prstGeom>
          <a:solidFill>
            <a:schemeClr val="bg1"/>
          </a:solidFill>
        </p:spPr>
        <p:txBody>
          <a:bodyPr wrap="square" lIns="91440" tIns="45720" rIns="91440" bIns="45720">
            <a:spAutoFit/>
          </a:bodyPr>
          <a:lstStyle/>
          <a:p>
            <a:pPr algn="ctr"/>
            <a:r>
              <a:rPr lang="es-ES" sz="5400" b="0" cap="none" spc="0" dirty="0" err="1">
                <a:ln w="0"/>
                <a:solidFill>
                  <a:srgbClr val="0070C0"/>
                </a:solidFill>
                <a:effectLst>
                  <a:reflection blurRad="6350" stA="53000" endA="300" endPos="35500" dir="5400000" sy="-90000" algn="bl" rotWithShape="0"/>
                </a:effectLst>
              </a:rPr>
              <a:t>Resum</a:t>
            </a:r>
            <a:endParaRPr lang="es-ES" sz="5400" b="0" cap="none" spc="0" dirty="0">
              <a:ln w="0"/>
              <a:solidFill>
                <a:srgbClr val="0070C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3969443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8B5C496-5A03-F84E-B213-6A3CC53E0A12}"/>
              </a:ext>
            </a:extLst>
          </p:cNvPr>
          <p:cNvSpPr txBox="1"/>
          <p:nvPr/>
        </p:nvSpPr>
        <p:spPr>
          <a:xfrm>
            <a:off x="6208022" y="3342545"/>
            <a:ext cx="4865805" cy="2554545"/>
          </a:xfrm>
          <a:prstGeom prst="rect">
            <a:avLst/>
          </a:prstGeom>
          <a:noFill/>
        </p:spPr>
        <p:txBody>
          <a:bodyPr wrap="square">
            <a:spAutoFit/>
          </a:bodyPr>
          <a:lstStyle/>
          <a:p>
            <a:pPr algn="ctr" defTabSz="765353">
              <a:buClrTx/>
              <a:buFontTx/>
              <a:buNone/>
            </a:pPr>
            <a:r>
              <a:rPr lang="ca-ES" sz="3200" b="1" kern="1200" dirty="0">
                <a:solidFill>
                  <a:prstClr val="black"/>
                </a:solidFill>
                <a:latin typeface="Calibri"/>
                <a:ea typeface="+mn-ea"/>
                <a:cs typeface="+mn-cs"/>
              </a:rPr>
              <a:t>Es pot gaudir de la tecnologia sense por.</a:t>
            </a:r>
          </a:p>
          <a:p>
            <a:pPr algn="ctr" defTabSz="765353">
              <a:buClrTx/>
              <a:buFontTx/>
              <a:buNone/>
            </a:pPr>
            <a:r>
              <a:rPr lang="ca-ES" sz="3200" b="1" kern="1200" dirty="0">
                <a:solidFill>
                  <a:prstClr val="black"/>
                </a:solidFill>
                <a:latin typeface="Calibri"/>
                <a:ea typeface="+mn-ea"/>
                <a:cs typeface="+mn-cs"/>
              </a:rPr>
              <a:t>Aprofitar tots els avantatges de manera segura i tranquil·la.</a:t>
            </a:r>
          </a:p>
        </p:txBody>
      </p:sp>
      <p:sp>
        <p:nvSpPr>
          <p:cNvPr id="3" name="TextBox 6">
            <a:extLst>
              <a:ext uri="{FF2B5EF4-FFF2-40B4-BE49-F238E27FC236}">
                <a16:creationId xmlns:a16="http://schemas.microsoft.com/office/drawing/2014/main" id="{F6630F2A-3592-CF4E-8568-063F8ACA3DE5}"/>
              </a:ext>
            </a:extLst>
          </p:cNvPr>
          <p:cNvSpPr txBox="1">
            <a:spLocks noChangeAspect="1"/>
          </p:cNvSpPr>
          <p:nvPr/>
        </p:nvSpPr>
        <p:spPr>
          <a:xfrm>
            <a:off x="400439" y="333539"/>
            <a:ext cx="7731190" cy="615553"/>
          </a:xfrm>
          <a:prstGeom prst="rect">
            <a:avLst/>
          </a:prstGeom>
        </p:spPr>
        <p:txBody>
          <a:bodyPr wrap="square" lIns="0" tIns="0" rIns="0" bIns="0" rtlCol="0" anchor="t">
            <a:spAutoFit/>
          </a:bodyPr>
          <a:lstStyle/>
          <a:p>
            <a:pPr defTabSz="765353">
              <a:buClrTx/>
              <a:buFontTx/>
              <a:buNone/>
            </a:pPr>
            <a:r>
              <a:rPr lang="ca-ES" sz="2000" b="1" kern="1200" dirty="0">
                <a:solidFill>
                  <a:srgbClr val="019EE2"/>
                </a:solidFill>
                <a:latin typeface="Poppins"/>
                <a:ea typeface="+mn-ea"/>
                <a:cs typeface="Poppins"/>
              </a:rPr>
              <a:t>La millor protecció contra el frau és...</a:t>
            </a:r>
          </a:p>
          <a:p>
            <a:pPr defTabSz="765353">
              <a:buClrTx/>
              <a:buFontTx/>
              <a:buNone/>
            </a:pPr>
            <a:r>
              <a:rPr lang="ca-ES" sz="2000" b="1" kern="1200" dirty="0">
                <a:solidFill>
                  <a:srgbClr val="019EE2"/>
                </a:solidFill>
                <a:latin typeface="Poppins"/>
                <a:ea typeface="+mn-ea"/>
                <a:cs typeface="Poppins"/>
              </a:rPr>
              <a:t> el </a:t>
            </a:r>
            <a:r>
              <a:rPr lang="ca-ES" sz="2000" b="1" u="sng" kern="1200" dirty="0">
                <a:solidFill>
                  <a:srgbClr val="019EE2"/>
                </a:solidFill>
                <a:latin typeface="Poppins"/>
                <a:ea typeface="+mn-ea"/>
                <a:cs typeface="Poppins"/>
              </a:rPr>
              <a:t>coneixement i el sentit comú.</a:t>
            </a:r>
            <a:endParaRPr lang="ca-ES" sz="2000" b="1" kern="1200" dirty="0">
              <a:solidFill>
                <a:srgbClr val="019EE2"/>
              </a:solidFill>
              <a:latin typeface="Poppins"/>
              <a:ea typeface="+mn-ea"/>
              <a:cs typeface="Poppins"/>
            </a:endParaRPr>
          </a:p>
        </p:txBody>
      </p:sp>
      <p:pic>
        <p:nvPicPr>
          <p:cNvPr id="4" name="Gráfico 3" descr="Sirena con relleno sólido">
            <a:extLst>
              <a:ext uri="{FF2B5EF4-FFF2-40B4-BE49-F238E27FC236}">
                <a16:creationId xmlns:a16="http://schemas.microsoft.com/office/drawing/2014/main" id="{D888A14C-D5B6-DB45-B7B0-97A680E3B7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0439" y="959068"/>
            <a:ext cx="969545" cy="969545"/>
          </a:xfrm>
          <a:prstGeom prst="rect">
            <a:avLst/>
          </a:prstGeom>
        </p:spPr>
      </p:pic>
      <p:sp>
        <p:nvSpPr>
          <p:cNvPr id="5" name="CuadroTexto 4">
            <a:extLst>
              <a:ext uri="{FF2B5EF4-FFF2-40B4-BE49-F238E27FC236}">
                <a16:creationId xmlns:a16="http://schemas.microsoft.com/office/drawing/2014/main" id="{2020BCD3-8ADD-654F-9990-CDCCD1925858}"/>
              </a:ext>
            </a:extLst>
          </p:cNvPr>
          <p:cNvSpPr txBox="1"/>
          <p:nvPr/>
        </p:nvSpPr>
        <p:spPr>
          <a:xfrm>
            <a:off x="71680" y="1972201"/>
            <a:ext cx="1755271" cy="707886"/>
          </a:xfrm>
          <a:prstGeom prst="rect">
            <a:avLst/>
          </a:prstGeom>
          <a:noFill/>
        </p:spPr>
        <p:txBody>
          <a:bodyPr wrap="square" rtlCol="0">
            <a:spAutoFit/>
          </a:bodyPr>
          <a:lstStyle/>
          <a:p>
            <a:pPr algn="ctr" defTabSz="765353">
              <a:buClrTx/>
              <a:buFontTx/>
              <a:buNone/>
            </a:pPr>
            <a:r>
              <a:rPr lang="ca-ES" sz="2000" b="1" kern="1200" dirty="0">
                <a:solidFill>
                  <a:prstClr val="black"/>
                </a:solidFill>
                <a:latin typeface="Calibri"/>
                <a:ea typeface="+mn-ea"/>
                <a:cs typeface="+mn-cs"/>
              </a:rPr>
              <a:t>Estar sempre </a:t>
            </a:r>
          </a:p>
          <a:p>
            <a:pPr algn="ctr" defTabSz="765353">
              <a:buClrTx/>
              <a:buFontTx/>
              <a:buNone/>
            </a:pPr>
            <a:r>
              <a:rPr lang="ca-ES" sz="2000" b="1" kern="1200" dirty="0">
                <a:solidFill>
                  <a:prstClr val="black"/>
                </a:solidFill>
                <a:latin typeface="Calibri"/>
                <a:ea typeface="+mn-ea"/>
                <a:cs typeface="+mn-cs"/>
              </a:rPr>
              <a:t>alerta</a:t>
            </a:r>
          </a:p>
        </p:txBody>
      </p:sp>
      <p:pic>
        <p:nvPicPr>
          <p:cNvPr id="6" name="Gráfico 5" descr="Cinturón de seguridad contorno">
            <a:extLst>
              <a:ext uri="{FF2B5EF4-FFF2-40B4-BE49-F238E27FC236}">
                <a16:creationId xmlns:a16="http://schemas.microsoft.com/office/drawing/2014/main" id="{E103B48B-BECB-A44A-9E6B-B69E2958E4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50513" y="1085481"/>
            <a:ext cx="787125" cy="787125"/>
          </a:xfrm>
          <a:prstGeom prst="rect">
            <a:avLst/>
          </a:prstGeom>
        </p:spPr>
      </p:pic>
      <p:pic>
        <p:nvPicPr>
          <p:cNvPr id="7" name="Gráfico 6" descr="Idea con relleno sólido">
            <a:extLst>
              <a:ext uri="{FF2B5EF4-FFF2-40B4-BE49-F238E27FC236}">
                <a16:creationId xmlns:a16="http://schemas.microsoft.com/office/drawing/2014/main" id="{E9E9B015-CA91-0549-A361-504EF758F5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03519" y="1085481"/>
            <a:ext cx="837181" cy="837181"/>
          </a:xfrm>
          <a:prstGeom prst="rect">
            <a:avLst/>
          </a:prstGeom>
        </p:spPr>
      </p:pic>
      <p:pic>
        <p:nvPicPr>
          <p:cNvPr id="8" name="Gráfico 7" descr="Altavoz de teléfono con relleno sólido">
            <a:extLst>
              <a:ext uri="{FF2B5EF4-FFF2-40B4-BE49-F238E27FC236}">
                <a16:creationId xmlns:a16="http://schemas.microsoft.com/office/drawing/2014/main" id="{6B215B6C-695F-0D43-AB56-85FDA52186E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30427" y="960910"/>
            <a:ext cx="969546" cy="969546"/>
          </a:xfrm>
          <a:prstGeom prst="rect">
            <a:avLst/>
          </a:prstGeom>
        </p:spPr>
      </p:pic>
      <p:sp>
        <p:nvSpPr>
          <p:cNvPr id="9" name="CuadroTexto 8">
            <a:extLst>
              <a:ext uri="{FF2B5EF4-FFF2-40B4-BE49-F238E27FC236}">
                <a16:creationId xmlns:a16="http://schemas.microsoft.com/office/drawing/2014/main" id="{417FD64D-C141-2144-81A8-73C07B3288B4}"/>
              </a:ext>
            </a:extLst>
          </p:cNvPr>
          <p:cNvSpPr txBox="1"/>
          <p:nvPr/>
        </p:nvSpPr>
        <p:spPr>
          <a:xfrm>
            <a:off x="2221955" y="1972201"/>
            <a:ext cx="1810138" cy="707886"/>
          </a:xfrm>
          <a:prstGeom prst="rect">
            <a:avLst/>
          </a:prstGeom>
          <a:noFill/>
        </p:spPr>
        <p:txBody>
          <a:bodyPr wrap="square" rtlCol="0">
            <a:spAutoFit/>
          </a:bodyPr>
          <a:lstStyle/>
          <a:p>
            <a:pPr algn="ctr" defTabSz="765353">
              <a:buClrTx/>
              <a:buFontTx/>
              <a:buNone/>
            </a:pPr>
            <a:r>
              <a:rPr lang="ca-ES" sz="2000" b="1" kern="1200" dirty="0">
                <a:solidFill>
                  <a:prstClr val="black"/>
                </a:solidFill>
                <a:latin typeface="Calibri"/>
                <a:ea typeface="+mn-ea"/>
                <a:cs typeface="+mn-cs"/>
              </a:rPr>
              <a:t>Formació i conscienciació</a:t>
            </a:r>
          </a:p>
        </p:txBody>
      </p:sp>
      <p:sp>
        <p:nvSpPr>
          <p:cNvPr id="10" name="CuadroTexto 9">
            <a:extLst>
              <a:ext uri="{FF2B5EF4-FFF2-40B4-BE49-F238E27FC236}">
                <a16:creationId xmlns:a16="http://schemas.microsoft.com/office/drawing/2014/main" id="{1490E23C-9895-9043-B785-987D05C20D38}"/>
              </a:ext>
            </a:extLst>
          </p:cNvPr>
          <p:cNvSpPr txBox="1"/>
          <p:nvPr/>
        </p:nvSpPr>
        <p:spPr>
          <a:xfrm>
            <a:off x="4591029" y="1972201"/>
            <a:ext cx="1443489" cy="400110"/>
          </a:xfrm>
          <a:prstGeom prst="rect">
            <a:avLst/>
          </a:prstGeom>
          <a:noFill/>
        </p:spPr>
        <p:txBody>
          <a:bodyPr wrap="square" rtlCol="0">
            <a:spAutoFit/>
          </a:bodyPr>
          <a:lstStyle/>
          <a:p>
            <a:pPr algn="ctr" defTabSz="765353">
              <a:buClrTx/>
              <a:buFontTx/>
              <a:buNone/>
            </a:pPr>
            <a:r>
              <a:rPr lang="ca-ES" sz="2000" b="1" kern="1200" dirty="0">
                <a:solidFill>
                  <a:prstClr val="black"/>
                </a:solidFill>
                <a:latin typeface="Calibri"/>
                <a:ea typeface="+mn-ea"/>
                <a:cs typeface="+mn-cs"/>
              </a:rPr>
              <a:t>Prevenció</a:t>
            </a:r>
          </a:p>
        </p:txBody>
      </p:sp>
      <p:sp>
        <p:nvSpPr>
          <p:cNvPr id="11" name="CuadroTexto 10">
            <a:extLst>
              <a:ext uri="{FF2B5EF4-FFF2-40B4-BE49-F238E27FC236}">
                <a16:creationId xmlns:a16="http://schemas.microsoft.com/office/drawing/2014/main" id="{71AE769B-375D-994B-A9B7-A202577F16DD}"/>
              </a:ext>
            </a:extLst>
          </p:cNvPr>
          <p:cNvSpPr txBox="1"/>
          <p:nvPr/>
        </p:nvSpPr>
        <p:spPr>
          <a:xfrm>
            <a:off x="6593454" y="1966250"/>
            <a:ext cx="1734116" cy="707886"/>
          </a:xfrm>
          <a:prstGeom prst="rect">
            <a:avLst/>
          </a:prstGeom>
          <a:noFill/>
        </p:spPr>
        <p:txBody>
          <a:bodyPr wrap="square" rtlCol="0">
            <a:spAutoFit/>
          </a:bodyPr>
          <a:lstStyle/>
          <a:p>
            <a:pPr algn="ctr" defTabSz="765353">
              <a:buClrTx/>
              <a:buFontTx/>
              <a:buNone/>
            </a:pPr>
            <a:r>
              <a:rPr lang="ca-ES" sz="2000" b="1" kern="1200" dirty="0">
                <a:solidFill>
                  <a:prstClr val="black"/>
                </a:solidFill>
                <a:latin typeface="Calibri"/>
                <a:ea typeface="+mn-ea"/>
                <a:cs typeface="+mn-cs"/>
              </a:rPr>
              <a:t>Suport dels experts</a:t>
            </a:r>
          </a:p>
        </p:txBody>
      </p:sp>
      <p:sp>
        <p:nvSpPr>
          <p:cNvPr id="12" name="Cruz 11">
            <a:extLst>
              <a:ext uri="{FF2B5EF4-FFF2-40B4-BE49-F238E27FC236}">
                <a16:creationId xmlns:a16="http://schemas.microsoft.com/office/drawing/2014/main" id="{DEB5F5B2-2AD8-EB46-8E79-0493167B5528}"/>
              </a:ext>
            </a:extLst>
          </p:cNvPr>
          <p:cNvSpPr/>
          <p:nvPr/>
        </p:nvSpPr>
        <p:spPr>
          <a:xfrm>
            <a:off x="1784821" y="1443840"/>
            <a:ext cx="246342" cy="243383"/>
          </a:xfrm>
          <a:prstGeom prst="plus">
            <a:avLst/>
          </a:prstGeom>
          <a:solidFill>
            <a:srgbClr val="1F497D">
              <a:lumMod val="40000"/>
              <a:lumOff val="60000"/>
            </a:srgbClr>
          </a:solidFill>
          <a:ln w="12700" cap="flat" cmpd="sng" algn="ctr">
            <a:noFill/>
            <a:prstDash val="solid"/>
          </a:ln>
          <a:effectLst/>
        </p:spPr>
        <p:txBody>
          <a:bodyPr rtlCol="0" anchor="ctr"/>
          <a:lstStyle/>
          <a:p>
            <a:pPr marL="0" marR="0" lvl="0" indent="0" algn="ctr" defTabSz="765353" eaLnBrk="1" fontAlgn="auto" latinLnBrk="0" hangingPunct="1">
              <a:lnSpc>
                <a:spcPct val="100000"/>
              </a:lnSpc>
              <a:spcBef>
                <a:spcPts val="0"/>
              </a:spcBef>
              <a:spcAft>
                <a:spcPts val="0"/>
              </a:spcAft>
              <a:buClrTx/>
              <a:buSzTx/>
              <a:buFontTx/>
              <a:buNone/>
              <a:tabLst/>
              <a:defRPr/>
            </a:pPr>
            <a:endParaRPr kumimoji="0" lang="es-ES" sz="1500" b="0" i="0" u="none" strike="noStrike" kern="1200" cap="none" spc="0" normalizeH="0" baseline="0" noProof="0">
              <a:ln>
                <a:noFill/>
              </a:ln>
              <a:solidFill>
                <a:srgbClr val="00B0F0"/>
              </a:solidFill>
              <a:effectLst/>
              <a:uLnTx/>
              <a:uFillTx/>
              <a:latin typeface="Calibri"/>
              <a:ea typeface="+mn-ea"/>
              <a:cs typeface="+mn-cs"/>
            </a:endParaRPr>
          </a:p>
        </p:txBody>
      </p:sp>
      <p:sp>
        <p:nvSpPr>
          <p:cNvPr id="13" name="Cruz 12">
            <a:extLst>
              <a:ext uri="{FF2B5EF4-FFF2-40B4-BE49-F238E27FC236}">
                <a16:creationId xmlns:a16="http://schemas.microsoft.com/office/drawing/2014/main" id="{ECDDE5EC-74AF-8C47-BD3C-D4CC89597D0D}"/>
              </a:ext>
            </a:extLst>
          </p:cNvPr>
          <p:cNvSpPr/>
          <p:nvPr/>
        </p:nvSpPr>
        <p:spPr>
          <a:xfrm>
            <a:off x="6208022" y="1504071"/>
            <a:ext cx="246342" cy="243383"/>
          </a:xfrm>
          <a:prstGeom prst="plus">
            <a:avLst/>
          </a:prstGeom>
          <a:solidFill>
            <a:srgbClr val="1F497D">
              <a:lumMod val="40000"/>
              <a:lumOff val="60000"/>
            </a:srgbClr>
          </a:solidFill>
          <a:ln w="12700" cap="flat" cmpd="sng" algn="ctr">
            <a:noFill/>
            <a:prstDash val="solid"/>
          </a:ln>
          <a:effectLst/>
        </p:spPr>
        <p:txBody>
          <a:bodyPr rtlCol="0" anchor="ctr"/>
          <a:lstStyle/>
          <a:p>
            <a:pPr marL="0" marR="0" lvl="0" indent="0" algn="ctr" defTabSz="765353" eaLnBrk="1" fontAlgn="auto" latinLnBrk="0" hangingPunct="1">
              <a:lnSpc>
                <a:spcPct val="100000"/>
              </a:lnSpc>
              <a:spcBef>
                <a:spcPts val="0"/>
              </a:spcBef>
              <a:spcAft>
                <a:spcPts val="0"/>
              </a:spcAft>
              <a:buClrTx/>
              <a:buSzTx/>
              <a:buFontTx/>
              <a:buNone/>
              <a:tabLst/>
              <a:defRPr/>
            </a:pPr>
            <a:endParaRPr kumimoji="0" lang="es-ES" sz="1500" b="0" i="0" u="none" strike="noStrike" kern="1200" cap="none" spc="0" normalizeH="0" baseline="0" noProof="0" dirty="0">
              <a:ln>
                <a:noFill/>
              </a:ln>
              <a:solidFill>
                <a:srgbClr val="00B0F0"/>
              </a:solidFill>
              <a:effectLst/>
              <a:uLnTx/>
              <a:uFillTx/>
              <a:latin typeface="Calibri"/>
              <a:ea typeface="+mn-ea"/>
              <a:cs typeface="+mn-cs"/>
            </a:endParaRPr>
          </a:p>
        </p:txBody>
      </p:sp>
      <p:sp>
        <p:nvSpPr>
          <p:cNvPr id="14" name="Cruz 13">
            <a:extLst>
              <a:ext uri="{FF2B5EF4-FFF2-40B4-BE49-F238E27FC236}">
                <a16:creationId xmlns:a16="http://schemas.microsoft.com/office/drawing/2014/main" id="{4E6905B1-D26C-EA49-9432-6C56E7E580B0}"/>
              </a:ext>
            </a:extLst>
          </p:cNvPr>
          <p:cNvSpPr/>
          <p:nvPr/>
        </p:nvSpPr>
        <p:spPr>
          <a:xfrm>
            <a:off x="3978708" y="1504071"/>
            <a:ext cx="246342" cy="243383"/>
          </a:xfrm>
          <a:prstGeom prst="plus">
            <a:avLst/>
          </a:prstGeom>
          <a:solidFill>
            <a:srgbClr val="1F497D">
              <a:lumMod val="40000"/>
              <a:lumOff val="60000"/>
            </a:srgbClr>
          </a:solidFill>
          <a:ln w="12700" cap="flat" cmpd="sng" algn="ctr">
            <a:noFill/>
            <a:prstDash val="solid"/>
          </a:ln>
          <a:effectLst/>
        </p:spPr>
        <p:txBody>
          <a:bodyPr rtlCol="0" anchor="ctr"/>
          <a:lstStyle/>
          <a:p>
            <a:pPr marL="0" marR="0" lvl="0" indent="0" algn="ctr" defTabSz="765353" eaLnBrk="1" fontAlgn="auto" latinLnBrk="0" hangingPunct="1">
              <a:lnSpc>
                <a:spcPct val="100000"/>
              </a:lnSpc>
              <a:spcBef>
                <a:spcPts val="0"/>
              </a:spcBef>
              <a:spcAft>
                <a:spcPts val="0"/>
              </a:spcAft>
              <a:buClrTx/>
              <a:buSzTx/>
              <a:buFontTx/>
              <a:buNone/>
              <a:tabLst/>
              <a:defRPr/>
            </a:pPr>
            <a:endParaRPr kumimoji="0" lang="es-ES" sz="1500" b="0" i="0" u="none" strike="noStrike" kern="1200" cap="none" spc="0" normalizeH="0" baseline="0" noProof="0">
              <a:ln>
                <a:noFill/>
              </a:ln>
              <a:solidFill>
                <a:srgbClr val="00B0F0"/>
              </a:solidFill>
              <a:effectLst/>
              <a:uLnTx/>
              <a:uFillTx/>
              <a:latin typeface="Calibri"/>
              <a:ea typeface="+mn-ea"/>
              <a:cs typeface="+mn-cs"/>
            </a:endParaRPr>
          </a:p>
        </p:txBody>
      </p:sp>
      <p:pic>
        <p:nvPicPr>
          <p:cNvPr id="15" name="Imagen 14" descr="Un joven con una playera de color azul&#10;&#10;El contenido generado por IA puede ser incorrecto.">
            <a:extLst>
              <a:ext uri="{FF2B5EF4-FFF2-40B4-BE49-F238E27FC236}">
                <a16:creationId xmlns:a16="http://schemas.microsoft.com/office/drawing/2014/main" id="{7A27FC3E-6783-044B-B035-36485D9254B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0440" y="2950949"/>
            <a:ext cx="2799960" cy="3492935"/>
          </a:xfrm>
          <a:prstGeom prst="rect">
            <a:avLst/>
          </a:prstGeom>
        </p:spPr>
      </p:pic>
    </p:spTree>
    <p:extLst>
      <p:ext uri="{BB962C8B-B14F-4D97-AF65-F5344CB8AC3E}">
        <p14:creationId xmlns:p14="http://schemas.microsoft.com/office/powerpoint/2010/main" val="33405590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Un joven con una playera de color azul&#10;&#10;El contenido generado por IA puede ser incorrecto.">
            <a:extLst>
              <a:ext uri="{FF2B5EF4-FFF2-40B4-BE49-F238E27FC236}">
                <a16:creationId xmlns:a16="http://schemas.microsoft.com/office/drawing/2014/main" id="{6ACB6016-DD21-CC4A-B665-7CC6C28AD0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7942" y="2362227"/>
            <a:ext cx="3181402" cy="3968782"/>
          </a:xfrm>
          <a:prstGeom prst="rect">
            <a:avLst/>
          </a:prstGeom>
        </p:spPr>
      </p:pic>
      <p:sp>
        <p:nvSpPr>
          <p:cNvPr id="5" name="TextBox 6">
            <a:extLst>
              <a:ext uri="{FF2B5EF4-FFF2-40B4-BE49-F238E27FC236}">
                <a16:creationId xmlns:a16="http://schemas.microsoft.com/office/drawing/2014/main" id="{4306BEFD-59BB-3D4C-9F6F-24FE74991ADF}"/>
              </a:ext>
            </a:extLst>
          </p:cNvPr>
          <p:cNvSpPr txBox="1">
            <a:spLocks noChangeAspect="1"/>
          </p:cNvSpPr>
          <p:nvPr/>
        </p:nvSpPr>
        <p:spPr>
          <a:xfrm>
            <a:off x="238798" y="786189"/>
            <a:ext cx="6677983" cy="307777"/>
          </a:xfrm>
          <a:prstGeom prst="rect">
            <a:avLst/>
          </a:prstGeom>
        </p:spPr>
        <p:txBody>
          <a:bodyPr wrap="square" lIns="0" tIns="0" rIns="0" bIns="0" rtlCol="0" anchor="t">
            <a:spAutoFit/>
          </a:bodyPr>
          <a:lstStyle/>
          <a:p>
            <a:pPr defTabSz="765353">
              <a:buClrTx/>
              <a:buFontTx/>
              <a:buNone/>
            </a:pPr>
            <a:r>
              <a:rPr lang="ca-ES" sz="2000" b="1" kern="1200" dirty="0">
                <a:solidFill>
                  <a:srgbClr val="019EE2"/>
                </a:solidFill>
                <a:latin typeface="Poppins"/>
                <a:ea typeface="+mn-ea"/>
                <a:cs typeface="Poppins"/>
              </a:rPr>
              <a:t>Normes del bon comportament digital</a:t>
            </a:r>
          </a:p>
        </p:txBody>
      </p:sp>
      <p:pic>
        <p:nvPicPr>
          <p:cNvPr id="8" name="Imatge 7">
            <a:extLst>
              <a:ext uri="{FF2B5EF4-FFF2-40B4-BE49-F238E27FC236}">
                <a16:creationId xmlns:a16="http://schemas.microsoft.com/office/drawing/2014/main" id="{569324B1-AF33-E3C8-4254-AC6EEEE07A6D}"/>
              </a:ext>
            </a:extLst>
          </p:cNvPr>
          <p:cNvPicPr>
            <a:picLocks noChangeAspect="1"/>
          </p:cNvPicPr>
          <p:nvPr/>
        </p:nvPicPr>
        <p:blipFill>
          <a:blip r:embed="rId4"/>
          <a:stretch>
            <a:fillRect/>
          </a:stretch>
        </p:blipFill>
        <p:spPr>
          <a:xfrm>
            <a:off x="444759" y="1577179"/>
            <a:ext cx="4537809" cy="3615369"/>
          </a:xfrm>
          <a:prstGeom prst="rect">
            <a:avLst/>
          </a:prstGeom>
        </p:spPr>
      </p:pic>
      <p:pic>
        <p:nvPicPr>
          <p:cNvPr id="13" name="Imatge 12">
            <a:extLst>
              <a:ext uri="{FF2B5EF4-FFF2-40B4-BE49-F238E27FC236}">
                <a16:creationId xmlns:a16="http://schemas.microsoft.com/office/drawing/2014/main" id="{9756A264-5C19-4BED-3606-82C4E8FB8B4A}"/>
              </a:ext>
            </a:extLst>
          </p:cNvPr>
          <p:cNvPicPr>
            <a:picLocks noChangeAspect="1"/>
          </p:cNvPicPr>
          <p:nvPr/>
        </p:nvPicPr>
        <p:blipFill>
          <a:blip r:embed="rId5"/>
          <a:stretch>
            <a:fillRect/>
          </a:stretch>
        </p:blipFill>
        <p:spPr>
          <a:xfrm>
            <a:off x="8077911" y="1577179"/>
            <a:ext cx="3669330" cy="3615369"/>
          </a:xfrm>
          <a:prstGeom prst="rect">
            <a:avLst/>
          </a:prstGeom>
        </p:spPr>
      </p:pic>
    </p:spTree>
    <p:extLst>
      <p:ext uri="{BB962C8B-B14F-4D97-AF65-F5344CB8AC3E}">
        <p14:creationId xmlns:p14="http://schemas.microsoft.com/office/powerpoint/2010/main" val="37411454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Un joven con una playera de color azul&#10;&#10;El contenido generado por IA puede ser incorrecto.">
            <a:extLst>
              <a:ext uri="{FF2B5EF4-FFF2-40B4-BE49-F238E27FC236}">
                <a16:creationId xmlns:a16="http://schemas.microsoft.com/office/drawing/2014/main" id="{AA0923C3-8914-3540-B0EE-89A184E2E6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8838" y="2514600"/>
            <a:ext cx="3057165" cy="3813797"/>
          </a:xfrm>
          <a:prstGeom prst="rect">
            <a:avLst/>
          </a:prstGeom>
        </p:spPr>
      </p:pic>
      <p:sp>
        <p:nvSpPr>
          <p:cNvPr id="7" name="TextBox 6">
            <a:extLst>
              <a:ext uri="{FF2B5EF4-FFF2-40B4-BE49-F238E27FC236}">
                <a16:creationId xmlns:a16="http://schemas.microsoft.com/office/drawing/2014/main" id="{4E04AA59-D20D-DB4B-A136-055EF7D2ED35}"/>
              </a:ext>
            </a:extLst>
          </p:cNvPr>
          <p:cNvSpPr txBox="1">
            <a:spLocks noChangeAspect="1"/>
          </p:cNvSpPr>
          <p:nvPr/>
        </p:nvSpPr>
        <p:spPr>
          <a:xfrm>
            <a:off x="238798" y="786189"/>
            <a:ext cx="6677983" cy="307777"/>
          </a:xfrm>
          <a:prstGeom prst="rect">
            <a:avLst/>
          </a:prstGeom>
        </p:spPr>
        <p:txBody>
          <a:bodyPr wrap="square" lIns="0" tIns="0" rIns="0" bIns="0" rtlCol="0" anchor="t">
            <a:spAutoFit/>
          </a:bodyPr>
          <a:lstStyle/>
          <a:p>
            <a:pPr defTabSz="765353">
              <a:buClrTx/>
              <a:buFontTx/>
              <a:buNone/>
            </a:pPr>
            <a:r>
              <a:rPr lang="ca-ES" sz="2000" b="1" kern="1200" dirty="0">
                <a:solidFill>
                  <a:srgbClr val="019EE2"/>
                </a:solidFill>
                <a:latin typeface="Poppins"/>
                <a:ea typeface="+mn-ea"/>
                <a:cs typeface="Poppins"/>
              </a:rPr>
              <a:t>Normes del bon comportament digital</a:t>
            </a:r>
          </a:p>
        </p:txBody>
      </p:sp>
      <p:pic>
        <p:nvPicPr>
          <p:cNvPr id="12" name="Imatge 11">
            <a:extLst>
              <a:ext uri="{FF2B5EF4-FFF2-40B4-BE49-F238E27FC236}">
                <a16:creationId xmlns:a16="http://schemas.microsoft.com/office/drawing/2014/main" id="{F6C3ACB3-01B7-8FD0-5285-9BA021FC3D34}"/>
              </a:ext>
            </a:extLst>
          </p:cNvPr>
          <p:cNvPicPr>
            <a:picLocks noChangeAspect="1"/>
          </p:cNvPicPr>
          <p:nvPr/>
        </p:nvPicPr>
        <p:blipFill>
          <a:blip r:embed="rId3"/>
          <a:stretch>
            <a:fillRect/>
          </a:stretch>
        </p:blipFill>
        <p:spPr>
          <a:xfrm>
            <a:off x="454509" y="1653465"/>
            <a:ext cx="4252893" cy="3097199"/>
          </a:xfrm>
          <a:prstGeom prst="rect">
            <a:avLst/>
          </a:prstGeom>
        </p:spPr>
      </p:pic>
      <p:pic>
        <p:nvPicPr>
          <p:cNvPr id="14" name="Imatge 13">
            <a:extLst>
              <a:ext uri="{FF2B5EF4-FFF2-40B4-BE49-F238E27FC236}">
                <a16:creationId xmlns:a16="http://schemas.microsoft.com/office/drawing/2014/main" id="{4FA9F45D-DAD9-0437-2BAC-057C70AD0417}"/>
              </a:ext>
            </a:extLst>
          </p:cNvPr>
          <p:cNvPicPr>
            <a:picLocks noChangeAspect="1"/>
          </p:cNvPicPr>
          <p:nvPr/>
        </p:nvPicPr>
        <p:blipFill>
          <a:blip r:embed="rId4"/>
          <a:stretch>
            <a:fillRect/>
          </a:stretch>
        </p:blipFill>
        <p:spPr>
          <a:xfrm>
            <a:off x="7256206" y="1880400"/>
            <a:ext cx="3007851" cy="1191597"/>
          </a:xfrm>
          <a:prstGeom prst="rect">
            <a:avLst/>
          </a:prstGeom>
        </p:spPr>
      </p:pic>
      <p:pic>
        <p:nvPicPr>
          <p:cNvPr id="17" name="Imatge 16">
            <a:extLst>
              <a:ext uri="{FF2B5EF4-FFF2-40B4-BE49-F238E27FC236}">
                <a16:creationId xmlns:a16="http://schemas.microsoft.com/office/drawing/2014/main" id="{4DE6E783-AEB0-CF54-2D3C-313D9FDD5C35}"/>
              </a:ext>
            </a:extLst>
          </p:cNvPr>
          <p:cNvPicPr>
            <a:picLocks noChangeAspect="1"/>
          </p:cNvPicPr>
          <p:nvPr/>
        </p:nvPicPr>
        <p:blipFill>
          <a:blip r:embed="rId5"/>
          <a:stretch>
            <a:fillRect/>
          </a:stretch>
        </p:blipFill>
        <p:spPr>
          <a:xfrm>
            <a:off x="7728156" y="1880399"/>
            <a:ext cx="4141858" cy="2905875"/>
          </a:xfrm>
          <a:prstGeom prst="rect">
            <a:avLst/>
          </a:prstGeom>
        </p:spPr>
      </p:pic>
    </p:spTree>
    <p:extLst>
      <p:ext uri="{BB962C8B-B14F-4D97-AF65-F5344CB8AC3E}">
        <p14:creationId xmlns:p14="http://schemas.microsoft.com/office/powerpoint/2010/main" val="11993939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 que contiene persona, sostener, mujer, tabla&#10;&#10;El contenido generado por IA puede ser incorrecto.">
            <a:extLst>
              <a:ext uri="{FF2B5EF4-FFF2-40B4-BE49-F238E27FC236}">
                <a16:creationId xmlns:a16="http://schemas.microsoft.com/office/drawing/2014/main" id="{FC3963F3-45F0-0C40-BE52-3205A80200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02220"/>
          </a:xfrm>
          <a:prstGeom prst="rect">
            <a:avLst/>
          </a:prstGeom>
        </p:spPr>
      </p:pic>
      <p:sp>
        <p:nvSpPr>
          <p:cNvPr id="3" name="TextBox 6">
            <a:extLst>
              <a:ext uri="{FF2B5EF4-FFF2-40B4-BE49-F238E27FC236}">
                <a16:creationId xmlns:a16="http://schemas.microsoft.com/office/drawing/2014/main" id="{6470A92C-9A1B-144D-9D60-D937AAB680FA}"/>
              </a:ext>
            </a:extLst>
          </p:cNvPr>
          <p:cNvSpPr txBox="1">
            <a:spLocks noChangeAspect="1"/>
          </p:cNvSpPr>
          <p:nvPr/>
        </p:nvSpPr>
        <p:spPr>
          <a:xfrm>
            <a:off x="4227984" y="5128566"/>
            <a:ext cx="4499992" cy="615553"/>
          </a:xfrm>
          <a:prstGeom prst="rect">
            <a:avLst/>
          </a:prstGeom>
        </p:spPr>
        <p:txBody>
          <a:bodyPr wrap="square" lIns="0" tIns="0" rIns="0" bIns="0" rtlCol="0" anchor="t">
            <a:spAutoFit/>
          </a:bodyPr>
          <a:lstStyle/>
          <a:p>
            <a:pPr algn="ctr" defTabSz="765353">
              <a:buClrTx/>
              <a:buFontTx/>
              <a:buNone/>
            </a:pPr>
            <a:r>
              <a:rPr lang="ca-ES" sz="4000" b="1" kern="1200" dirty="0">
                <a:solidFill>
                  <a:prstClr val="white"/>
                </a:solidFill>
                <a:latin typeface="Poppins"/>
                <a:ea typeface="+mn-ea"/>
                <a:cs typeface="Poppins"/>
              </a:rPr>
              <a:t>Moltes gràcies</a:t>
            </a:r>
          </a:p>
        </p:txBody>
      </p:sp>
      <p:cxnSp>
        <p:nvCxnSpPr>
          <p:cNvPr id="4" name="Conector recto 3">
            <a:extLst>
              <a:ext uri="{FF2B5EF4-FFF2-40B4-BE49-F238E27FC236}">
                <a16:creationId xmlns:a16="http://schemas.microsoft.com/office/drawing/2014/main" id="{54A3CAD3-5020-3240-93C5-CC06C03E65A3}"/>
              </a:ext>
            </a:extLst>
          </p:cNvPr>
          <p:cNvCxnSpPr>
            <a:cxnSpLocks/>
          </p:cNvCxnSpPr>
          <p:nvPr/>
        </p:nvCxnSpPr>
        <p:spPr>
          <a:xfrm>
            <a:off x="4783409" y="5858662"/>
            <a:ext cx="3389142" cy="68610"/>
          </a:xfrm>
          <a:prstGeom prst="line">
            <a:avLst/>
          </a:prstGeom>
          <a:noFill/>
          <a:ln w="28575" cap="flat" cmpd="sng" algn="ctr">
            <a:solidFill>
              <a:sysClr val="window" lastClr="FFFFFF"/>
            </a:solidFill>
            <a:prstDash val="solid"/>
          </a:ln>
          <a:effectLst/>
        </p:spPr>
      </p:cxnSp>
      <p:sp>
        <p:nvSpPr>
          <p:cNvPr id="5" name="Bocadillo: ovalado 1">
            <a:extLst>
              <a:ext uri="{FF2B5EF4-FFF2-40B4-BE49-F238E27FC236}">
                <a16:creationId xmlns:a16="http://schemas.microsoft.com/office/drawing/2014/main" id="{470473D6-9405-9748-A5CE-74F80D09B2F6}"/>
              </a:ext>
            </a:extLst>
          </p:cNvPr>
          <p:cNvSpPr/>
          <p:nvPr/>
        </p:nvSpPr>
        <p:spPr>
          <a:xfrm>
            <a:off x="8049986" y="2400300"/>
            <a:ext cx="3181348" cy="1767336"/>
          </a:xfrm>
          <a:prstGeom prst="wedgeEllipseCallout">
            <a:avLst>
              <a:gd name="adj1" fmla="val -58993"/>
              <a:gd name="adj2" fmla="val -35225"/>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765353" eaLnBrk="1" fontAlgn="auto" latinLnBrk="0" hangingPunct="1">
              <a:lnSpc>
                <a:spcPct val="100000"/>
              </a:lnSpc>
              <a:spcBef>
                <a:spcPts val="0"/>
              </a:spcBef>
              <a:spcAft>
                <a:spcPts val="0"/>
              </a:spcAft>
              <a:buClrTx/>
              <a:buSzTx/>
              <a:buFontTx/>
              <a:buNone/>
              <a:tabLst/>
              <a:defRPr/>
            </a:pPr>
            <a:r>
              <a:rPr kumimoji="0" lang="ca-ES" sz="2800" b="1" i="0" u="none" strike="noStrike" kern="1200" cap="none" spc="0" normalizeH="0" baseline="0" dirty="0">
                <a:ln>
                  <a:noFill/>
                </a:ln>
                <a:solidFill>
                  <a:prstClr val="white"/>
                </a:solidFill>
                <a:effectLst/>
                <a:uLnTx/>
                <a:uFillTx/>
                <a:latin typeface="Calibri"/>
                <a:ea typeface="+mn-ea"/>
                <a:cs typeface="+mn-cs"/>
              </a:rPr>
              <a:t>Adéu!!! </a:t>
            </a:r>
          </a:p>
          <a:p>
            <a:pPr marL="0" marR="0" lvl="0" indent="0" algn="ctr" defTabSz="765353" eaLnBrk="1" fontAlgn="auto" latinLnBrk="0" hangingPunct="1">
              <a:lnSpc>
                <a:spcPct val="100000"/>
              </a:lnSpc>
              <a:spcBef>
                <a:spcPts val="0"/>
              </a:spcBef>
              <a:spcAft>
                <a:spcPts val="0"/>
              </a:spcAft>
              <a:buClrTx/>
              <a:buSzTx/>
              <a:buFontTx/>
              <a:buNone/>
              <a:tabLst/>
              <a:defRPr/>
            </a:pPr>
            <a:r>
              <a:rPr lang="ca-ES" sz="2800" kern="1200" dirty="0">
                <a:solidFill>
                  <a:prstClr val="white"/>
                </a:solidFill>
                <a:latin typeface="Calibri"/>
                <a:ea typeface="+mn-ea"/>
                <a:cs typeface="+mn-cs"/>
              </a:rPr>
              <a:t>Fins aviat</a:t>
            </a:r>
            <a:r>
              <a:rPr kumimoji="0" lang="ca-ES" sz="2800" b="0" i="0" u="none" strike="noStrike" kern="1200" cap="none" spc="0" normalizeH="0" baseline="0" dirty="0">
                <a:ln>
                  <a:noFill/>
                </a:ln>
                <a:solidFill>
                  <a:prstClr val="white"/>
                </a:solidFill>
                <a:effectLst/>
                <a:uLnTx/>
                <a:uFillTx/>
                <a:latin typeface="Calibri"/>
                <a:ea typeface="+mn-ea"/>
                <a:cs typeface="+mn-cs"/>
              </a:rPr>
              <a:t>!!</a:t>
            </a:r>
          </a:p>
        </p:txBody>
      </p:sp>
    </p:spTree>
    <p:extLst>
      <p:ext uri="{BB962C8B-B14F-4D97-AF65-F5344CB8AC3E}">
        <p14:creationId xmlns:p14="http://schemas.microsoft.com/office/powerpoint/2010/main" val="4245348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8" name="Google Shape;88;p3"/>
          <p:cNvSpPr txBox="1"/>
          <p:nvPr/>
        </p:nvSpPr>
        <p:spPr>
          <a:xfrm>
            <a:off x="1542948" y="2145579"/>
            <a:ext cx="4030536"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ca-ES" sz="1800" b="0" i="0" u="none" strike="noStrike" cap="none">
                <a:solidFill>
                  <a:schemeClr val="lt1"/>
                </a:solidFill>
                <a:latin typeface="Quattrocento Sans"/>
                <a:ea typeface="Quattrocento Sans"/>
                <a:cs typeface="Quattrocento Sans"/>
                <a:sym typeface="Quattrocento Sans"/>
              </a:rPr>
              <a:t>LA COMUNICACIÓ A LES ENTREVISTES DE SELECCIÓ</a:t>
            </a:r>
            <a:endParaRPr/>
          </a:p>
        </p:txBody>
      </p:sp>
      <p:cxnSp>
        <p:nvCxnSpPr>
          <p:cNvPr id="89" name="Google Shape;89;p3"/>
          <p:cNvCxnSpPr/>
          <p:nvPr/>
        </p:nvCxnSpPr>
        <p:spPr>
          <a:xfrm rot="10800000">
            <a:off x="1405904" y="2179229"/>
            <a:ext cx="0" cy="803955"/>
          </a:xfrm>
          <a:prstGeom prst="straightConnector1">
            <a:avLst/>
          </a:prstGeom>
          <a:noFill/>
          <a:ln w="19050" cap="rnd" cmpd="sng">
            <a:solidFill>
              <a:schemeClr val="lt1"/>
            </a:solidFill>
            <a:prstDash val="solid"/>
            <a:round/>
            <a:headEnd type="none" w="sm" len="sm"/>
            <a:tailEnd type="none" w="sm" len="sm"/>
          </a:ln>
        </p:spPr>
      </p:cxnSp>
      <p:sp>
        <p:nvSpPr>
          <p:cNvPr id="90" name="Google Shape;90;p3"/>
          <p:cNvSpPr/>
          <p:nvPr/>
        </p:nvSpPr>
        <p:spPr>
          <a:xfrm>
            <a:off x="1307908" y="2048042"/>
            <a:ext cx="316960" cy="316960"/>
          </a:xfrm>
          <a:prstGeom prst="ellipse">
            <a:avLst/>
          </a:prstGeom>
          <a:solidFill>
            <a:schemeClr val="l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grpSp>
        <p:nvGrpSpPr>
          <p:cNvPr id="98" name="Google Shape;98;p3"/>
          <p:cNvGrpSpPr/>
          <p:nvPr/>
        </p:nvGrpSpPr>
        <p:grpSpPr>
          <a:xfrm>
            <a:off x="746985" y="2142056"/>
            <a:ext cx="492128" cy="440265"/>
            <a:chOff x="5230652" y="3063932"/>
            <a:chExt cx="406717" cy="363855"/>
          </a:xfrm>
        </p:grpSpPr>
        <p:sp>
          <p:nvSpPr>
            <p:cNvPr id="99" name="Google Shape;99;p3"/>
            <p:cNvSpPr/>
            <p:nvPr/>
          </p:nvSpPr>
          <p:spPr>
            <a:xfrm>
              <a:off x="5230652" y="3142037"/>
              <a:ext cx="253365" cy="254317"/>
            </a:xfrm>
            <a:custGeom>
              <a:avLst/>
              <a:gdLst/>
              <a:ahLst/>
              <a:cxnLst/>
              <a:rect l="l" t="t" r="r" b="b"/>
              <a:pathLst>
                <a:path w="253365" h="254317" extrusionOk="0">
                  <a:moveTo>
                    <a:pt x="126683" y="0"/>
                  </a:moveTo>
                  <a:cubicBezTo>
                    <a:pt x="57150" y="0"/>
                    <a:pt x="0" y="46673"/>
                    <a:pt x="0" y="104775"/>
                  </a:cubicBezTo>
                  <a:cubicBezTo>
                    <a:pt x="0" y="147638"/>
                    <a:pt x="30480" y="183833"/>
                    <a:pt x="75248" y="200978"/>
                  </a:cubicBezTo>
                  <a:lnTo>
                    <a:pt x="75248" y="254318"/>
                  </a:lnTo>
                  <a:lnTo>
                    <a:pt x="120015" y="209550"/>
                  </a:lnTo>
                  <a:cubicBezTo>
                    <a:pt x="121920" y="209550"/>
                    <a:pt x="124778" y="209550"/>
                    <a:pt x="126683" y="209550"/>
                  </a:cubicBezTo>
                  <a:cubicBezTo>
                    <a:pt x="196215" y="209550"/>
                    <a:pt x="253365" y="162878"/>
                    <a:pt x="253365" y="104775"/>
                  </a:cubicBezTo>
                  <a:cubicBezTo>
                    <a:pt x="252413" y="46673"/>
                    <a:pt x="196215" y="0"/>
                    <a:pt x="126683" y="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0" name="Google Shape;100;p3"/>
            <p:cNvSpPr/>
            <p:nvPr/>
          </p:nvSpPr>
          <p:spPr>
            <a:xfrm>
              <a:off x="5423057" y="3179185"/>
              <a:ext cx="214312" cy="248602"/>
            </a:xfrm>
            <a:custGeom>
              <a:avLst/>
              <a:gdLst/>
              <a:ahLst/>
              <a:cxnLst/>
              <a:rect l="l" t="t" r="r" b="b"/>
              <a:pathLst>
                <a:path w="214312" h="248602" extrusionOk="0">
                  <a:moveTo>
                    <a:pt x="62865" y="1905"/>
                  </a:moveTo>
                  <a:cubicBezTo>
                    <a:pt x="70485" y="952"/>
                    <a:pt x="79057" y="0"/>
                    <a:pt x="87630" y="0"/>
                  </a:cubicBezTo>
                  <a:cubicBezTo>
                    <a:pt x="157163" y="0"/>
                    <a:pt x="214313" y="46672"/>
                    <a:pt x="214313" y="104775"/>
                  </a:cubicBezTo>
                  <a:cubicBezTo>
                    <a:pt x="214313" y="140970"/>
                    <a:pt x="192405" y="173355"/>
                    <a:pt x="158115" y="191453"/>
                  </a:cubicBezTo>
                  <a:lnTo>
                    <a:pt x="158115" y="248603"/>
                  </a:lnTo>
                  <a:lnTo>
                    <a:pt x="116205" y="206692"/>
                  </a:lnTo>
                  <a:cubicBezTo>
                    <a:pt x="106680" y="208598"/>
                    <a:pt x="97155" y="209550"/>
                    <a:pt x="87630" y="209550"/>
                  </a:cubicBezTo>
                  <a:cubicBezTo>
                    <a:pt x="53340" y="209550"/>
                    <a:pt x="22860" y="198120"/>
                    <a:pt x="0" y="180975"/>
                  </a:cubicBezTo>
                  <a:cubicBezTo>
                    <a:pt x="22860" y="199073"/>
                    <a:pt x="53340" y="209550"/>
                    <a:pt x="87630" y="209550"/>
                  </a:cubicBezTo>
                  <a:cubicBezTo>
                    <a:pt x="97155" y="209550"/>
                    <a:pt x="107632" y="208598"/>
                    <a:pt x="116205" y="206692"/>
                  </a:cubicBezTo>
                  <a:lnTo>
                    <a:pt x="158115" y="248603"/>
                  </a:lnTo>
                  <a:lnTo>
                    <a:pt x="158115" y="191453"/>
                  </a:lnTo>
                  <a:cubicBezTo>
                    <a:pt x="191452" y="172403"/>
                    <a:pt x="214313" y="140970"/>
                    <a:pt x="214313" y="104775"/>
                  </a:cubicBezTo>
                  <a:cubicBezTo>
                    <a:pt x="214313" y="46672"/>
                    <a:pt x="158115" y="0"/>
                    <a:pt x="87630" y="0"/>
                  </a:cubicBezTo>
                  <a:cubicBezTo>
                    <a:pt x="79057" y="0"/>
                    <a:pt x="70485" y="952"/>
                    <a:pt x="62865" y="1905"/>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1" name="Google Shape;101;p3"/>
            <p:cNvSpPr/>
            <p:nvPr/>
          </p:nvSpPr>
          <p:spPr>
            <a:xfrm>
              <a:off x="5384005" y="3199187"/>
              <a:ext cx="53340" cy="121920"/>
            </a:xfrm>
            <a:custGeom>
              <a:avLst/>
              <a:gdLst/>
              <a:ahLst/>
              <a:cxnLst/>
              <a:rect l="l" t="t" r="r" b="b"/>
              <a:pathLst>
                <a:path w="53340" h="121920" extrusionOk="0">
                  <a:moveTo>
                    <a:pt x="7620" y="121920"/>
                  </a:moveTo>
                  <a:cubicBezTo>
                    <a:pt x="2857" y="110490"/>
                    <a:pt x="0" y="98108"/>
                    <a:pt x="0" y="85725"/>
                  </a:cubicBezTo>
                  <a:cubicBezTo>
                    <a:pt x="0" y="50483"/>
                    <a:pt x="20955" y="19050"/>
                    <a:pt x="53340" y="0"/>
                  </a:cubicBezTo>
                  <a:cubicBezTo>
                    <a:pt x="20955" y="19050"/>
                    <a:pt x="0" y="50483"/>
                    <a:pt x="0" y="85725"/>
                  </a:cubicBezTo>
                  <a:cubicBezTo>
                    <a:pt x="0" y="98108"/>
                    <a:pt x="2857" y="110490"/>
                    <a:pt x="7620" y="12192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2" name="Google Shape;102;p3"/>
            <p:cNvSpPr/>
            <p:nvPr/>
          </p:nvSpPr>
          <p:spPr>
            <a:xfrm>
              <a:off x="5370669" y="3063932"/>
              <a:ext cx="239077" cy="122872"/>
            </a:xfrm>
            <a:custGeom>
              <a:avLst/>
              <a:gdLst/>
              <a:ahLst/>
              <a:cxnLst/>
              <a:rect l="l" t="t" r="r" b="b"/>
              <a:pathLst>
                <a:path w="239077" h="122872" extrusionOk="0">
                  <a:moveTo>
                    <a:pt x="237172" y="122873"/>
                  </a:moveTo>
                  <a:cubicBezTo>
                    <a:pt x="238125" y="117158"/>
                    <a:pt x="239078" y="110490"/>
                    <a:pt x="239078" y="104775"/>
                  </a:cubicBezTo>
                  <a:cubicBezTo>
                    <a:pt x="239078" y="46673"/>
                    <a:pt x="182880" y="0"/>
                    <a:pt x="112395" y="0"/>
                  </a:cubicBezTo>
                  <a:cubicBezTo>
                    <a:pt x="63818" y="0"/>
                    <a:pt x="20955" y="22860"/>
                    <a:pt x="0" y="57150"/>
                  </a:cubicBezTo>
                  <a:cubicBezTo>
                    <a:pt x="20955" y="22860"/>
                    <a:pt x="63818" y="0"/>
                    <a:pt x="112395" y="0"/>
                  </a:cubicBezTo>
                  <a:cubicBezTo>
                    <a:pt x="181928" y="0"/>
                    <a:pt x="239078" y="46673"/>
                    <a:pt x="239078" y="104775"/>
                  </a:cubicBezTo>
                  <a:cubicBezTo>
                    <a:pt x="239078" y="111443"/>
                    <a:pt x="238125" y="117158"/>
                    <a:pt x="237172" y="122873"/>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3" name="Google Shape;103;p3"/>
            <p:cNvSpPr/>
            <p:nvPr/>
          </p:nvSpPr>
          <p:spPr>
            <a:xfrm>
              <a:off x="5501162" y="3228714"/>
              <a:ext cx="86677" cy="73342"/>
            </a:xfrm>
            <a:custGeom>
              <a:avLst/>
              <a:gdLst/>
              <a:ahLst/>
              <a:cxnLst/>
              <a:rect l="l" t="t" r="r" b="b"/>
              <a:pathLst>
                <a:path w="86677" h="73342" extrusionOk="0">
                  <a:moveTo>
                    <a:pt x="86678" y="0"/>
                  </a:moveTo>
                  <a:cubicBezTo>
                    <a:pt x="82867" y="4763"/>
                    <a:pt x="78105" y="9525"/>
                    <a:pt x="72390" y="14288"/>
                  </a:cubicBezTo>
                  <a:lnTo>
                    <a:pt x="72390" y="73343"/>
                  </a:lnTo>
                  <a:lnTo>
                    <a:pt x="35242" y="36195"/>
                  </a:lnTo>
                  <a:cubicBezTo>
                    <a:pt x="24765" y="40005"/>
                    <a:pt x="12383" y="42863"/>
                    <a:pt x="0" y="44768"/>
                  </a:cubicBezTo>
                  <a:cubicBezTo>
                    <a:pt x="12383" y="42863"/>
                    <a:pt x="23813" y="40005"/>
                    <a:pt x="35242" y="36195"/>
                  </a:cubicBezTo>
                  <a:lnTo>
                    <a:pt x="72390" y="73343"/>
                  </a:lnTo>
                  <a:lnTo>
                    <a:pt x="72390" y="14288"/>
                  </a:lnTo>
                  <a:cubicBezTo>
                    <a:pt x="77153" y="9525"/>
                    <a:pt x="81915" y="4763"/>
                    <a:pt x="86678" y="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4" name="Google Shape;104;p3"/>
            <p:cNvSpPr/>
            <p:nvPr/>
          </p:nvSpPr>
          <p:spPr>
            <a:xfrm>
              <a:off x="5412580" y="3256337"/>
              <a:ext cx="44767" cy="15239"/>
            </a:xfrm>
            <a:custGeom>
              <a:avLst/>
              <a:gdLst/>
              <a:ahLst/>
              <a:cxnLst/>
              <a:rect l="l" t="t" r="r" b="b"/>
              <a:pathLst>
                <a:path w="44767" h="15239" extrusionOk="0">
                  <a:moveTo>
                    <a:pt x="44767" y="15240"/>
                  </a:moveTo>
                  <a:cubicBezTo>
                    <a:pt x="28575" y="12382"/>
                    <a:pt x="13335" y="6667"/>
                    <a:pt x="0" y="0"/>
                  </a:cubicBezTo>
                  <a:cubicBezTo>
                    <a:pt x="14288" y="7620"/>
                    <a:pt x="28575" y="12382"/>
                    <a:pt x="44767" y="1524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5" name="Google Shape;105;p3"/>
            <p:cNvSpPr/>
            <p:nvPr/>
          </p:nvSpPr>
          <p:spPr>
            <a:xfrm>
              <a:off x="5357335" y="3168707"/>
              <a:ext cx="20002" cy="57150"/>
            </a:xfrm>
            <a:custGeom>
              <a:avLst/>
              <a:gdLst/>
              <a:ahLst/>
              <a:cxnLst/>
              <a:rect l="l" t="t" r="r" b="b"/>
              <a:pathLst>
                <a:path w="20002" h="57150" extrusionOk="0">
                  <a:moveTo>
                    <a:pt x="20002" y="57150"/>
                  </a:moveTo>
                  <a:cubicBezTo>
                    <a:pt x="7620" y="40958"/>
                    <a:pt x="0" y="20955"/>
                    <a:pt x="0" y="0"/>
                  </a:cubicBezTo>
                  <a:cubicBezTo>
                    <a:pt x="0" y="20955"/>
                    <a:pt x="6667" y="40958"/>
                    <a:pt x="20002" y="5715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grpSp>
      <p:sp>
        <p:nvSpPr>
          <p:cNvPr id="120" name="Google Shape;120;p3"/>
          <p:cNvSpPr txBox="1"/>
          <p:nvPr/>
        </p:nvSpPr>
        <p:spPr>
          <a:xfrm>
            <a:off x="11595386" y="6601396"/>
            <a:ext cx="407502" cy="17087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ca-ES" sz="900">
                <a:solidFill>
                  <a:schemeClr val="lt1"/>
                </a:solidFill>
                <a:latin typeface="Quattrocento Sans"/>
                <a:ea typeface="Quattrocento Sans"/>
                <a:cs typeface="Quattrocento Sans"/>
                <a:sym typeface="Quattrocento Sans"/>
              </a:rPr>
              <a:t>p. </a:t>
            </a:r>
            <a:fld id="{00000000-1234-1234-1234-123412341234}" type="slidenum">
              <a:rPr lang="ca-ES" sz="900">
                <a:solidFill>
                  <a:schemeClr val="lt1"/>
                </a:solidFill>
                <a:latin typeface="Quattrocento Sans"/>
                <a:ea typeface="Quattrocento Sans"/>
                <a:cs typeface="Quattrocento Sans"/>
                <a:sym typeface="Quattrocento Sans"/>
              </a:rPr>
              <a:t>4</a:t>
            </a:fld>
            <a:endParaRPr sz="900">
              <a:solidFill>
                <a:schemeClr val="lt1"/>
              </a:solidFill>
              <a:latin typeface="Quattrocento Sans"/>
              <a:ea typeface="Quattrocento Sans"/>
              <a:cs typeface="Quattrocento Sans"/>
              <a:sym typeface="Quattrocento Sans"/>
            </a:endParaRPr>
          </a:p>
        </p:txBody>
      </p:sp>
      <p:sp>
        <p:nvSpPr>
          <p:cNvPr id="17" name="Rectángulo 16">
            <a:extLst>
              <a:ext uri="{FF2B5EF4-FFF2-40B4-BE49-F238E27FC236}">
                <a16:creationId xmlns:a16="http://schemas.microsoft.com/office/drawing/2014/main" id="{25A43C8F-7109-BD4A-99AC-1AE96A1361BF}"/>
              </a:ext>
            </a:extLst>
          </p:cNvPr>
          <p:cNvSpPr/>
          <p:nvPr/>
        </p:nvSpPr>
        <p:spPr>
          <a:xfrm>
            <a:off x="390433" y="92713"/>
            <a:ext cx="3853940" cy="923330"/>
          </a:xfrm>
          <a:prstGeom prst="rect">
            <a:avLst/>
          </a:prstGeom>
          <a:solidFill>
            <a:sysClr val="window" lastClr="FFFFFF"/>
          </a:solidFill>
        </p:spPr>
        <p:txBody>
          <a:bodyPr wrap="none" lIns="91440" tIns="45720" rIns="91440" bIns="45720">
            <a:spAutoFit/>
          </a:bodyPr>
          <a:lstStyle/>
          <a:p>
            <a:pPr marL="0" marR="0" lvl="0" indent="0" algn="ctr" defTabSz="765353" eaLnBrk="1" fontAlgn="auto" latinLnBrk="0" hangingPunct="1">
              <a:lnSpc>
                <a:spcPct val="100000"/>
              </a:lnSpc>
              <a:spcBef>
                <a:spcPts val="0"/>
              </a:spcBef>
              <a:spcAft>
                <a:spcPts val="0"/>
              </a:spcAft>
              <a:buClrTx/>
              <a:buSzTx/>
              <a:buFontTx/>
              <a:buNone/>
              <a:tabLst/>
              <a:defRPr/>
            </a:pPr>
            <a:r>
              <a:rPr kumimoji="0" lang="ca-ES" sz="5400" b="0" i="0" u="none" strike="noStrike" kern="1200" cap="none" spc="0" normalizeH="0" baseline="0" noProof="0" dirty="0">
                <a:ln w="0"/>
                <a:gradFill>
                  <a:gsLst>
                    <a:gs pos="0">
                      <a:srgbClr val="4BACC6">
                        <a:lumMod val="50000"/>
                      </a:srgbClr>
                    </a:gs>
                    <a:gs pos="50000">
                      <a:srgbClr val="4BACC6"/>
                    </a:gs>
                    <a:gs pos="100000">
                      <a:srgbClr val="4BACC6">
                        <a:lumMod val="60000"/>
                        <a:lumOff val="40000"/>
                      </a:srgbClr>
                    </a:gs>
                  </a:gsLst>
                  <a:lin ang="5400000"/>
                </a:gradFill>
                <a:effectLst>
                  <a:reflection blurRad="6350" stA="53000" endA="300" endPos="35500" dir="5400000" sy="-90000" algn="bl" rotWithShape="0"/>
                </a:effectLst>
                <a:uLnTx/>
                <a:uFillTx/>
                <a:latin typeface="Calibri"/>
                <a:ea typeface="+mn-ea"/>
                <a:cs typeface="+mn-cs"/>
              </a:rPr>
              <a:t>Sabies que….</a:t>
            </a:r>
          </a:p>
        </p:txBody>
      </p:sp>
      <p:sp>
        <p:nvSpPr>
          <p:cNvPr id="18" name="CuadroTexto 17">
            <a:extLst>
              <a:ext uri="{FF2B5EF4-FFF2-40B4-BE49-F238E27FC236}">
                <a16:creationId xmlns:a16="http://schemas.microsoft.com/office/drawing/2014/main" id="{774E4177-0FA1-B14E-B369-A60BC4FDAAF5}"/>
              </a:ext>
            </a:extLst>
          </p:cNvPr>
          <p:cNvSpPr txBox="1"/>
          <p:nvPr/>
        </p:nvSpPr>
        <p:spPr>
          <a:xfrm>
            <a:off x="2215803" y="5949280"/>
            <a:ext cx="8098756" cy="307777"/>
          </a:xfrm>
          <a:prstGeom prst="rect">
            <a:avLst/>
          </a:prstGeom>
          <a:noFill/>
        </p:spPr>
        <p:txBody>
          <a:bodyPr wrap="none" rtlCol="0">
            <a:spAutoFit/>
          </a:bodyPr>
          <a:lstStyle/>
          <a:p>
            <a:pPr defTabSz="765353" hangingPunct="1"/>
            <a:r>
              <a:rPr lang="ca-ES" sz="1400" kern="1200" noProof="0" dirty="0">
                <a:solidFill>
                  <a:prstClr val="black"/>
                </a:solidFill>
                <a:latin typeface="Calibri"/>
                <a:ea typeface="+mn-ea"/>
                <a:cs typeface="+mn-cs"/>
              </a:rPr>
              <a:t>* Dades estadístiques obtingudes de l’Informe sobre </a:t>
            </a:r>
            <a:r>
              <a:rPr lang="ca-ES" sz="1400" kern="1200" noProof="0" dirty="0" err="1">
                <a:solidFill>
                  <a:prstClr val="black"/>
                </a:solidFill>
                <a:latin typeface="Calibri"/>
                <a:ea typeface="+mn-ea"/>
                <a:cs typeface="+mn-cs"/>
              </a:rPr>
              <a:t>Cibercriminalitat</a:t>
            </a:r>
            <a:r>
              <a:rPr lang="ca-ES" sz="1400" kern="1200" noProof="0" dirty="0">
                <a:solidFill>
                  <a:prstClr val="black"/>
                </a:solidFill>
                <a:latin typeface="Calibri"/>
                <a:ea typeface="+mn-ea"/>
                <a:cs typeface="+mn-cs"/>
              </a:rPr>
              <a:t> a Espanya 2023 www.interior.gob.es</a:t>
            </a:r>
          </a:p>
        </p:txBody>
      </p:sp>
      <p:graphicFrame>
        <p:nvGraphicFramePr>
          <p:cNvPr id="19" name="Tabla 5">
            <a:extLst>
              <a:ext uri="{FF2B5EF4-FFF2-40B4-BE49-F238E27FC236}">
                <a16:creationId xmlns:a16="http://schemas.microsoft.com/office/drawing/2014/main" id="{BC106A1F-B353-894D-B4C4-4C1C877F848A}"/>
              </a:ext>
            </a:extLst>
          </p:cNvPr>
          <p:cNvGraphicFramePr>
            <a:graphicFrameLocks noGrp="1"/>
          </p:cNvGraphicFramePr>
          <p:nvPr>
            <p:extLst>
              <p:ext uri="{D42A27DB-BD31-4B8C-83A1-F6EECF244321}">
                <p14:modId xmlns:p14="http://schemas.microsoft.com/office/powerpoint/2010/main" val="3897156794"/>
              </p:ext>
            </p:extLst>
          </p:nvPr>
        </p:nvGraphicFramePr>
        <p:xfrm>
          <a:off x="65416" y="1156158"/>
          <a:ext cx="9991023" cy="1120714"/>
        </p:xfrm>
        <a:graphic>
          <a:graphicData uri="http://schemas.openxmlformats.org/drawingml/2006/table">
            <a:tbl>
              <a:tblPr firstRow="1" bandRow="1"/>
              <a:tblGrid>
                <a:gridCol w="3332719">
                  <a:extLst>
                    <a:ext uri="{9D8B030D-6E8A-4147-A177-3AD203B41FA5}">
                      <a16:colId xmlns:a16="http://schemas.microsoft.com/office/drawing/2014/main" val="3074785844"/>
                    </a:ext>
                  </a:extLst>
                </a:gridCol>
                <a:gridCol w="1459219">
                  <a:extLst>
                    <a:ext uri="{9D8B030D-6E8A-4147-A177-3AD203B41FA5}">
                      <a16:colId xmlns:a16="http://schemas.microsoft.com/office/drawing/2014/main" val="3095188407"/>
                    </a:ext>
                  </a:extLst>
                </a:gridCol>
                <a:gridCol w="1294635">
                  <a:extLst>
                    <a:ext uri="{9D8B030D-6E8A-4147-A177-3AD203B41FA5}">
                      <a16:colId xmlns:a16="http://schemas.microsoft.com/office/drawing/2014/main" val="3439625297"/>
                    </a:ext>
                  </a:extLst>
                </a:gridCol>
                <a:gridCol w="1278572">
                  <a:extLst>
                    <a:ext uri="{9D8B030D-6E8A-4147-A177-3AD203B41FA5}">
                      <a16:colId xmlns:a16="http://schemas.microsoft.com/office/drawing/2014/main" val="207924904"/>
                    </a:ext>
                  </a:extLst>
                </a:gridCol>
                <a:gridCol w="1289821">
                  <a:extLst>
                    <a:ext uri="{9D8B030D-6E8A-4147-A177-3AD203B41FA5}">
                      <a16:colId xmlns:a16="http://schemas.microsoft.com/office/drawing/2014/main" val="3716346954"/>
                    </a:ext>
                  </a:extLst>
                </a:gridCol>
                <a:gridCol w="1336057">
                  <a:extLst>
                    <a:ext uri="{9D8B030D-6E8A-4147-A177-3AD203B41FA5}">
                      <a16:colId xmlns:a16="http://schemas.microsoft.com/office/drawing/2014/main" val="3147796441"/>
                    </a:ext>
                  </a:extLst>
                </a:gridCol>
              </a:tblGrid>
              <a:tr h="384245">
                <a:tc rowSpan="2">
                  <a:txBody>
                    <a:bodyPr/>
                    <a:lstStyle>
                      <a:lvl1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1pPr>
                      <a:lvl2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2pPr>
                      <a:lvl3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3pPr>
                      <a:lvl4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4pPr>
                      <a:lvl5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5pPr>
                      <a:lvl6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6pPr>
                      <a:lvl7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7pPr>
                      <a:lvl8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8pPr>
                      <a:lvl9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9pPr>
                    </a:lstStyle>
                    <a:p>
                      <a:pPr marL="0" algn="l" defTabSz="765353" rtl="0" eaLnBrk="1" latinLnBrk="0" hangingPunct="1"/>
                      <a:r>
                        <a:rPr lang="ca-ES" sz="1600" b="1" kern="1200" noProof="0" dirty="0">
                          <a:solidFill>
                            <a:schemeClr val="lt1"/>
                          </a:solidFill>
                          <a:latin typeface="+mn-lt"/>
                          <a:ea typeface="+mn-ea"/>
                          <a:cs typeface="+mn-cs"/>
                        </a:rPr>
                        <a:t>Evolució de les denúncies per CIBERCRIMINALITAT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70C0"/>
                    </a:solidFill>
                  </a:tcPr>
                </a:tc>
                <a:tc>
                  <a:txBody>
                    <a:bodyPr/>
                    <a:lstStyle>
                      <a:lvl1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1pPr>
                      <a:lvl2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2pPr>
                      <a:lvl3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3pPr>
                      <a:lvl4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4pPr>
                      <a:lvl5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5pPr>
                      <a:lvl6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6pPr>
                      <a:lvl7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7pPr>
                      <a:lvl8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8pPr>
                      <a:lvl9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9pPr>
                    </a:lstStyle>
                    <a:p>
                      <a:pPr algn="ctr"/>
                      <a:r>
                        <a:rPr lang="ca-ES" sz="1800" b="1" kern="1200" noProof="0" dirty="0">
                          <a:solidFill>
                            <a:schemeClr val="lt1"/>
                          </a:solidFill>
                          <a:latin typeface="+mn-lt"/>
                          <a:ea typeface="+mn-ea"/>
                          <a:cs typeface="+mn-cs"/>
                        </a:rPr>
                        <a:t>2019</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70C0"/>
                    </a:solidFill>
                  </a:tcPr>
                </a:tc>
                <a:tc>
                  <a:txBody>
                    <a:bodyPr/>
                    <a:lstStyle>
                      <a:lvl1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1pPr>
                      <a:lvl2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2pPr>
                      <a:lvl3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3pPr>
                      <a:lvl4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4pPr>
                      <a:lvl5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5pPr>
                      <a:lvl6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6pPr>
                      <a:lvl7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7pPr>
                      <a:lvl8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8pPr>
                      <a:lvl9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9pPr>
                    </a:lstStyle>
                    <a:p>
                      <a:pPr algn="ctr"/>
                      <a:r>
                        <a:rPr lang="ca-ES" sz="1800" b="1" kern="1200" noProof="0" dirty="0">
                          <a:solidFill>
                            <a:schemeClr val="lt1"/>
                          </a:solidFill>
                          <a:latin typeface="+mn-lt"/>
                          <a:ea typeface="+mn-ea"/>
                          <a:cs typeface="+mn-cs"/>
                        </a:rPr>
                        <a:t>2020</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70C0"/>
                    </a:solidFill>
                  </a:tcPr>
                </a:tc>
                <a:tc>
                  <a:txBody>
                    <a:bodyPr/>
                    <a:lstStyle>
                      <a:lvl1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1pPr>
                      <a:lvl2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2pPr>
                      <a:lvl3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3pPr>
                      <a:lvl4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4pPr>
                      <a:lvl5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5pPr>
                      <a:lvl6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6pPr>
                      <a:lvl7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7pPr>
                      <a:lvl8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8pPr>
                      <a:lvl9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9pPr>
                    </a:lstStyle>
                    <a:p>
                      <a:pPr algn="ctr"/>
                      <a:r>
                        <a:rPr lang="ca-ES" sz="1800" b="1" kern="1200" noProof="0" dirty="0">
                          <a:solidFill>
                            <a:schemeClr val="lt1"/>
                          </a:solidFill>
                          <a:latin typeface="+mn-lt"/>
                          <a:ea typeface="+mn-ea"/>
                          <a:cs typeface="+mn-cs"/>
                        </a:rPr>
                        <a:t>2021</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70C0"/>
                    </a:solidFill>
                  </a:tcPr>
                </a:tc>
                <a:tc>
                  <a:txBody>
                    <a:bodyPr/>
                    <a:lstStyle>
                      <a:lvl1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1pPr>
                      <a:lvl2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2pPr>
                      <a:lvl3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3pPr>
                      <a:lvl4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4pPr>
                      <a:lvl5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5pPr>
                      <a:lvl6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6pPr>
                      <a:lvl7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7pPr>
                      <a:lvl8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8pPr>
                      <a:lvl9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9pPr>
                    </a:lstStyle>
                    <a:p>
                      <a:pPr algn="ctr"/>
                      <a:r>
                        <a:rPr lang="ca-ES" sz="1800" b="1" kern="1200" noProof="0" dirty="0">
                          <a:solidFill>
                            <a:schemeClr val="lt1"/>
                          </a:solidFill>
                          <a:latin typeface="+mn-lt"/>
                          <a:ea typeface="+mn-ea"/>
                          <a:cs typeface="+mn-cs"/>
                        </a:rPr>
                        <a:t>2022</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70C0"/>
                    </a:solidFill>
                  </a:tcPr>
                </a:tc>
                <a:tc>
                  <a:txBody>
                    <a:bodyPr/>
                    <a:lstStyle>
                      <a:lvl1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1pPr>
                      <a:lvl2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2pPr>
                      <a:lvl3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3pPr>
                      <a:lvl4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4pPr>
                      <a:lvl5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5pPr>
                      <a:lvl6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6pPr>
                      <a:lvl7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7pPr>
                      <a:lvl8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8pPr>
                      <a:lvl9pPr marL="0" marR="0" indent="0" algn="ctr" defTabSz="457206"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Calibri"/>
                          <a:sym typeface="Montserrat Regular"/>
                        </a:defRPr>
                      </a:lvl9pPr>
                    </a:lstStyle>
                    <a:p>
                      <a:pPr algn="ctr"/>
                      <a:r>
                        <a:rPr lang="ca-ES" sz="1800" b="1" kern="1200" noProof="0" dirty="0">
                          <a:solidFill>
                            <a:schemeClr val="lt1"/>
                          </a:solidFill>
                          <a:latin typeface="+mn-lt"/>
                          <a:ea typeface="+mn-ea"/>
                          <a:cs typeface="+mn-cs"/>
                        </a:rPr>
                        <a:t>2023</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669374162"/>
                  </a:ext>
                </a:extLst>
              </a:tr>
              <a:tr h="736469">
                <a:tc vMerge="1">
                  <a:txBody>
                    <a:bodyPr/>
                    <a:lstStyle/>
                    <a:p>
                      <a:endParaRPr/>
                    </a:p>
                  </a:txBody>
                  <a:tcPr>
                    <a:solidFill>
                      <a:srgbClr val="0070C0"/>
                    </a:solidFill>
                  </a:tcPr>
                </a:tc>
                <a:tc>
                  <a:txBody>
                    <a:bodyPr/>
                    <a:lstStyle>
                      <a:lvl1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1pPr>
                      <a:lvl2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2pPr>
                      <a:lvl3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3pPr>
                      <a:lvl4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4pPr>
                      <a:lvl5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5pPr>
                      <a:lvl6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6pPr>
                      <a:lvl7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7pPr>
                      <a:lvl8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8pPr>
                      <a:lvl9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9pPr>
                    </a:lstStyle>
                    <a:p>
                      <a:pPr algn="ctr"/>
                      <a:r>
                        <a:rPr lang="ca-ES" sz="1800" noProof="0" dirty="0"/>
                        <a:t>218.302</a:t>
                      </a:r>
                    </a:p>
                  </a:txBody>
                  <a:tcPr>
                    <a:lnL w="381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1pPr>
                      <a:lvl2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2pPr>
                      <a:lvl3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3pPr>
                      <a:lvl4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4pPr>
                      <a:lvl5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5pPr>
                      <a:lvl6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6pPr>
                      <a:lvl7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7pPr>
                      <a:lvl8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8pPr>
                      <a:lvl9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9pPr>
                    </a:lstStyle>
                    <a:p>
                      <a:pPr algn="ctr"/>
                      <a:r>
                        <a:rPr lang="ca-ES" sz="1800" noProof="0" dirty="0"/>
                        <a:t>287.963</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1pPr>
                      <a:lvl2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2pPr>
                      <a:lvl3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3pPr>
                      <a:lvl4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4pPr>
                      <a:lvl5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5pPr>
                      <a:lvl6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6pPr>
                      <a:lvl7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7pPr>
                      <a:lvl8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8pPr>
                      <a:lvl9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9pPr>
                    </a:lstStyle>
                    <a:p>
                      <a:pPr algn="ctr"/>
                      <a:r>
                        <a:rPr lang="ca-ES" sz="1800" noProof="0" dirty="0"/>
                        <a:t>305.477</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1pPr>
                      <a:lvl2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2pPr>
                      <a:lvl3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3pPr>
                      <a:lvl4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4pPr>
                      <a:lvl5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5pPr>
                      <a:lvl6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6pPr>
                      <a:lvl7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7pPr>
                      <a:lvl8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8pPr>
                      <a:lvl9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9pPr>
                    </a:lstStyle>
                    <a:p>
                      <a:pPr algn="ctr"/>
                      <a:r>
                        <a:rPr lang="ca-ES" sz="1800" noProof="0" dirty="0"/>
                        <a:t>374.737</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1pPr>
                      <a:lvl2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2pPr>
                      <a:lvl3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3pPr>
                      <a:lvl4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4pPr>
                      <a:lvl5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5pPr>
                      <a:lvl6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6pPr>
                      <a:lvl7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7pPr>
                      <a:lvl8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8pPr>
                      <a:lvl9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Calibri"/>
                          <a:sym typeface="Montserrat Regular"/>
                        </a:defRPr>
                      </a:lvl9pPr>
                    </a:lstStyle>
                    <a:p>
                      <a:pPr algn="ctr"/>
                      <a:r>
                        <a:rPr lang="ca-ES" sz="1800" noProof="0" dirty="0"/>
                        <a:t>472.125</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727053583"/>
                  </a:ext>
                </a:extLst>
              </a:tr>
            </a:tbl>
          </a:graphicData>
        </a:graphic>
      </p:graphicFrame>
      <p:sp>
        <p:nvSpPr>
          <p:cNvPr id="20" name="Elipse 19">
            <a:extLst>
              <a:ext uri="{FF2B5EF4-FFF2-40B4-BE49-F238E27FC236}">
                <a16:creationId xmlns:a16="http://schemas.microsoft.com/office/drawing/2014/main" id="{8C6C99BA-8B99-D848-99BF-8645439B850C}"/>
              </a:ext>
            </a:extLst>
          </p:cNvPr>
          <p:cNvSpPr/>
          <p:nvPr/>
        </p:nvSpPr>
        <p:spPr>
          <a:xfrm>
            <a:off x="8857432" y="1135607"/>
            <a:ext cx="1167798" cy="962575"/>
          </a:xfrm>
          <a:prstGeom prst="ellipse">
            <a:avLst/>
          </a:prstGeom>
          <a:noFill/>
          <a:ln w="25400" cap="flat" cmpd="sng" algn="ctr">
            <a:solidFill>
              <a:srgbClr val="FF0000"/>
            </a:solidFill>
            <a:prstDash val="solid"/>
          </a:ln>
          <a:effectLst/>
        </p:spPr>
        <p:txBody>
          <a:bodyPr rtlCol="0" anchor="ctr"/>
          <a:lstStyle/>
          <a:p>
            <a:pPr marL="0" marR="0" lvl="0" indent="0" algn="ctr" defTabSz="765353" eaLnBrk="1" fontAlgn="auto" latinLnBrk="0" hangingPunct="1">
              <a:lnSpc>
                <a:spcPct val="100000"/>
              </a:lnSpc>
              <a:spcBef>
                <a:spcPts val="0"/>
              </a:spcBef>
              <a:spcAft>
                <a:spcPts val="0"/>
              </a:spcAft>
              <a:buClrTx/>
              <a:buSzTx/>
              <a:buFontTx/>
              <a:buNone/>
              <a:tabLst/>
              <a:defRPr/>
            </a:pPr>
            <a:endParaRPr kumimoji="0" lang="ca-E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CuadroTexto 20">
            <a:extLst>
              <a:ext uri="{FF2B5EF4-FFF2-40B4-BE49-F238E27FC236}">
                <a16:creationId xmlns:a16="http://schemas.microsoft.com/office/drawing/2014/main" id="{FD91E84C-3DF2-CD44-AC24-7D73D435F378}"/>
              </a:ext>
            </a:extLst>
          </p:cNvPr>
          <p:cNvSpPr txBox="1"/>
          <p:nvPr/>
        </p:nvSpPr>
        <p:spPr>
          <a:xfrm>
            <a:off x="10502142" y="1925764"/>
            <a:ext cx="1529664" cy="1292662"/>
          </a:xfrm>
          <a:prstGeom prst="rect">
            <a:avLst/>
          </a:prstGeom>
          <a:noFill/>
        </p:spPr>
        <p:txBody>
          <a:bodyPr wrap="square" rtlCol="0">
            <a:spAutoFit/>
          </a:bodyPr>
          <a:lstStyle/>
          <a:p>
            <a:pPr algn="ctr" defTabSz="765353" hangingPunct="1"/>
            <a:r>
              <a:rPr lang="ca-ES" sz="1500" b="1" kern="1200" noProof="0" dirty="0">
                <a:solidFill>
                  <a:prstClr val="black"/>
                </a:solidFill>
                <a:latin typeface="Calibri"/>
                <a:ea typeface="+mn-ea"/>
                <a:cs typeface="+mn-cs"/>
              </a:rPr>
              <a:t>Detencions /</a:t>
            </a:r>
          </a:p>
          <a:p>
            <a:pPr algn="ctr" defTabSz="765353" hangingPunct="1"/>
            <a:r>
              <a:rPr lang="ca-ES" sz="1500" b="1" kern="1200" noProof="0" dirty="0">
                <a:solidFill>
                  <a:prstClr val="black"/>
                </a:solidFill>
                <a:latin typeface="Calibri"/>
                <a:ea typeface="+mn-ea"/>
                <a:cs typeface="+mn-cs"/>
              </a:rPr>
              <a:t>Investigats</a:t>
            </a:r>
          </a:p>
          <a:p>
            <a:pPr algn="ctr" defTabSz="765353" hangingPunct="1"/>
            <a:r>
              <a:rPr lang="ca-ES" b="1" kern="1200" noProof="0" dirty="0">
                <a:solidFill>
                  <a:prstClr val="black"/>
                </a:solidFill>
                <a:latin typeface="Calibri"/>
                <a:ea typeface="+mn-ea"/>
                <a:cs typeface="+mn-cs"/>
              </a:rPr>
              <a:t>17.173</a:t>
            </a:r>
          </a:p>
          <a:p>
            <a:pPr algn="ctr" defTabSz="765353" hangingPunct="1"/>
            <a:endParaRPr lang="ca-ES" sz="1500" b="1" kern="1200" noProof="0" dirty="0">
              <a:solidFill>
                <a:prstClr val="black"/>
              </a:solidFill>
              <a:latin typeface="Calibri"/>
              <a:ea typeface="+mn-ea"/>
              <a:cs typeface="+mn-cs"/>
            </a:endParaRPr>
          </a:p>
          <a:p>
            <a:pPr defTabSz="765353" hangingPunct="1"/>
            <a:endParaRPr lang="ca-ES" sz="1500" kern="1200" noProof="0" dirty="0">
              <a:solidFill>
                <a:prstClr val="black"/>
              </a:solidFill>
              <a:latin typeface="Calibri"/>
              <a:ea typeface="+mn-ea"/>
              <a:cs typeface="+mn-cs"/>
            </a:endParaRPr>
          </a:p>
        </p:txBody>
      </p:sp>
      <p:sp>
        <p:nvSpPr>
          <p:cNvPr id="22" name="Rectángulo: esquinas redondeadas 24">
            <a:extLst>
              <a:ext uri="{FF2B5EF4-FFF2-40B4-BE49-F238E27FC236}">
                <a16:creationId xmlns:a16="http://schemas.microsoft.com/office/drawing/2014/main" id="{A6CBD34F-C653-9C42-AC4B-9F3F34791A35}"/>
              </a:ext>
            </a:extLst>
          </p:cNvPr>
          <p:cNvSpPr/>
          <p:nvPr/>
        </p:nvSpPr>
        <p:spPr>
          <a:xfrm>
            <a:off x="10579528" y="1185600"/>
            <a:ext cx="1374892" cy="1788718"/>
          </a:xfrm>
          <a:prstGeom prst="roundRect">
            <a:avLst/>
          </a:prstGeom>
          <a:noFill/>
          <a:ln w="25400" cap="flat" cmpd="sng" algn="ctr">
            <a:solidFill>
              <a:srgbClr val="FF0000"/>
            </a:solidFill>
            <a:prstDash val="solid"/>
          </a:ln>
          <a:effectLst/>
        </p:spPr>
        <p:txBody>
          <a:bodyPr rtlCol="0" anchor="ctr"/>
          <a:lstStyle/>
          <a:p>
            <a:pPr marL="0" marR="0" lvl="0" indent="0" algn="ctr" defTabSz="765353" eaLnBrk="1" fontAlgn="auto" latinLnBrk="0" hangingPunct="1">
              <a:lnSpc>
                <a:spcPct val="100000"/>
              </a:lnSpc>
              <a:spcBef>
                <a:spcPts val="0"/>
              </a:spcBef>
              <a:spcAft>
                <a:spcPts val="0"/>
              </a:spcAft>
              <a:buClrTx/>
              <a:buSzTx/>
              <a:buFontTx/>
              <a:buNone/>
              <a:tabLst/>
              <a:defRPr/>
            </a:pPr>
            <a:endParaRPr kumimoji="0" lang="ca-ES" sz="15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23" name="Gráfico 12">
            <a:extLst>
              <a:ext uri="{FF2B5EF4-FFF2-40B4-BE49-F238E27FC236}">
                <a16:creationId xmlns:a16="http://schemas.microsoft.com/office/drawing/2014/main" id="{A2052816-426E-044C-A0A8-3CC51F9FD3CA}"/>
              </a:ext>
            </a:extLst>
          </p:cNvPr>
          <p:cNvGraphicFramePr>
            <a:graphicFrameLocks/>
          </p:cNvGraphicFramePr>
          <p:nvPr/>
        </p:nvGraphicFramePr>
        <p:xfrm>
          <a:off x="2643683" y="2572095"/>
          <a:ext cx="6704520" cy="3377185"/>
        </p:xfrm>
        <a:graphic>
          <a:graphicData uri="http://schemas.openxmlformats.org/drawingml/2006/chart">
            <c:chart xmlns:c="http://schemas.openxmlformats.org/drawingml/2006/chart" xmlns:r="http://schemas.openxmlformats.org/officeDocument/2006/relationships" r:id="rId3"/>
          </a:graphicData>
        </a:graphic>
      </p:graphicFrame>
      <p:sp>
        <p:nvSpPr>
          <p:cNvPr id="24" name="Flecha: a la derecha 20">
            <a:extLst>
              <a:ext uri="{FF2B5EF4-FFF2-40B4-BE49-F238E27FC236}">
                <a16:creationId xmlns:a16="http://schemas.microsoft.com/office/drawing/2014/main" id="{860FF459-33D8-2345-982B-E53FA7801E05}"/>
              </a:ext>
            </a:extLst>
          </p:cNvPr>
          <p:cNvSpPr/>
          <p:nvPr/>
        </p:nvSpPr>
        <p:spPr>
          <a:xfrm>
            <a:off x="10177536" y="1640268"/>
            <a:ext cx="247220" cy="285496"/>
          </a:xfrm>
          <a:prstGeom prst="rightArrow">
            <a:avLst/>
          </a:prstGeom>
          <a:solidFill>
            <a:schemeClr val="accent6"/>
          </a:solidFill>
          <a:ln w="25400" cap="flat" cmpd="sng" algn="ctr">
            <a:solidFill>
              <a:srgbClr val="FF0000"/>
            </a:solidFill>
            <a:prstDash val="solid"/>
          </a:ln>
          <a:effectLst/>
        </p:spPr>
        <p:txBody>
          <a:bodyPr rtlCol="0" anchor="ctr"/>
          <a:lstStyle/>
          <a:p>
            <a:pPr marL="0" marR="0" lvl="0" indent="0" algn="ctr" defTabSz="765353" eaLnBrk="1" fontAlgn="auto" latinLnBrk="0" hangingPunct="1">
              <a:lnSpc>
                <a:spcPct val="100000"/>
              </a:lnSpc>
              <a:spcBef>
                <a:spcPts val="0"/>
              </a:spcBef>
              <a:spcAft>
                <a:spcPts val="0"/>
              </a:spcAft>
              <a:buClrTx/>
              <a:buSzTx/>
              <a:buFontTx/>
              <a:buNone/>
              <a:tabLst/>
              <a:defRPr/>
            </a:pPr>
            <a:endParaRPr kumimoji="0" lang="ca-ES" sz="15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CuadroTexto 25">
            <a:extLst>
              <a:ext uri="{FF2B5EF4-FFF2-40B4-BE49-F238E27FC236}">
                <a16:creationId xmlns:a16="http://schemas.microsoft.com/office/drawing/2014/main" id="{654EDDB6-147A-AE44-B237-39825299E414}"/>
              </a:ext>
            </a:extLst>
          </p:cNvPr>
          <p:cNvSpPr txBox="1"/>
          <p:nvPr/>
        </p:nvSpPr>
        <p:spPr>
          <a:xfrm>
            <a:off x="10579528" y="1228616"/>
            <a:ext cx="1343464" cy="830997"/>
          </a:xfrm>
          <a:prstGeom prst="rect">
            <a:avLst/>
          </a:prstGeom>
          <a:noFill/>
        </p:spPr>
        <p:txBody>
          <a:bodyPr wrap="square" rtlCol="0">
            <a:spAutoFit/>
          </a:bodyPr>
          <a:lstStyle/>
          <a:p>
            <a:pPr algn="ctr" defTabSz="765353" hangingPunct="1"/>
            <a:r>
              <a:rPr lang="ca-ES" sz="1500" b="1" kern="1200" noProof="0" dirty="0">
                <a:solidFill>
                  <a:prstClr val="black"/>
                </a:solidFill>
                <a:latin typeface="Calibri"/>
                <a:ea typeface="+mn-ea"/>
                <a:cs typeface="+mn-cs"/>
              </a:rPr>
              <a:t>Casos resolts</a:t>
            </a:r>
          </a:p>
          <a:p>
            <a:pPr algn="ctr" defTabSz="765353" hangingPunct="1"/>
            <a:r>
              <a:rPr lang="ca-ES" b="1" kern="1200" noProof="0" dirty="0">
                <a:solidFill>
                  <a:prstClr val="black"/>
                </a:solidFill>
                <a:latin typeface="Calibri"/>
                <a:ea typeface="+mn-ea"/>
                <a:cs typeface="+mn-cs"/>
              </a:rPr>
              <a:t>13,5%</a:t>
            </a:r>
          </a:p>
          <a:p>
            <a:pPr defTabSz="765353" hangingPunct="1"/>
            <a:endParaRPr lang="ca-ES" sz="1500" kern="1200" noProof="0" dirty="0">
              <a:solidFill>
                <a:prstClr val="black"/>
              </a:solidFill>
              <a:latin typeface="Calibri"/>
              <a:ea typeface="+mn-ea"/>
              <a:cs typeface="+mn-cs"/>
            </a:endParaRPr>
          </a:p>
        </p:txBody>
      </p:sp>
    </p:spTree>
    <p:extLst>
      <p:ext uri="{BB962C8B-B14F-4D97-AF65-F5344CB8AC3E}">
        <p14:creationId xmlns:p14="http://schemas.microsoft.com/office/powerpoint/2010/main" val="380505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8" name="Google Shape;88;p3"/>
          <p:cNvSpPr txBox="1"/>
          <p:nvPr/>
        </p:nvSpPr>
        <p:spPr>
          <a:xfrm>
            <a:off x="1542948" y="2145579"/>
            <a:ext cx="4030536"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ca-ES" sz="1800" b="0" i="0" u="none" strike="noStrike" cap="none">
                <a:solidFill>
                  <a:schemeClr val="lt1"/>
                </a:solidFill>
                <a:latin typeface="Quattrocento Sans"/>
                <a:ea typeface="Quattrocento Sans"/>
                <a:cs typeface="Quattrocento Sans"/>
                <a:sym typeface="Quattrocento Sans"/>
              </a:rPr>
              <a:t>LA COMUNICACIÓ A LES ENTREVISTES DE SELECCIÓ</a:t>
            </a:r>
            <a:endParaRPr/>
          </a:p>
        </p:txBody>
      </p:sp>
      <p:cxnSp>
        <p:nvCxnSpPr>
          <p:cNvPr id="89" name="Google Shape;89;p3"/>
          <p:cNvCxnSpPr/>
          <p:nvPr/>
        </p:nvCxnSpPr>
        <p:spPr>
          <a:xfrm rot="10800000">
            <a:off x="1405904" y="2179229"/>
            <a:ext cx="0" cy="803955"/>
          </a:xfrm>
          <a:prstGeom prst="straightConnector1">
            <a:avLst/>
          </a:prstGeom>
          <a:noFill/>
          <a:ln w="19050" cap="rnd" cmpd="sng">
            <a:solidFill>
              <a:schemeClr val="lt1"/>
            </a:solidFill>
            <a:prstDash val="solid"/>
            <a:round/>
            <a:headEnd type="none" w="sm" len="sm"/>
            <a:tailEnd type="none" w="sm" len="sm"/>
          </a:ln>
        </p:spPr>
      </p:cxnSp>
      <p:sp>
        <p:nvSpPr>
          <p:cNvPr id="90" name="Google Shape;90;p3"/>
          <p:cNvSpPr/>
          <p:nvPr/>
        </p:nvSpPr>
        <p:spPr>
          <a:xfrm>
            <a:off x="1307908" y="2048042"/>
            <a:ext cx="316960" cy="316960"/>
          </a:xfrm>
          <a:prstGeom prst="ellipse">
            <a:avLst/>
          </a:prstGeom>
          <a:solidFill>
            <a:schemeClr val="l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grpSp>
        <p:nvGrpSpPr>
          <p:cNvPr id="98" name="Google Shape;98;p3"/>
          <p:cNvGrpSpPr/>
          <p:nvPr/>
        </p:nvGrpSpPr>
        <p:grpSpPr>
          <a:xfrm>
            <a:off x="746985" y="2142056"/>
            <a:ext cx="492128" cy="440265"/>
            <a:chOff x="5230652" y="3063932"/>
            <a:chExt cx="406717" cy="363855"/>
          </a:xfrm>
        </p:grpSpPr>
        <p:sp>
          <p:nvSpPr>
            <p:cNvPr id="99" name="Google Shape;99;p3"/>
            <p:cNvSpPr/>
            <p:nvPr/>
          </p:nvSpPr>
          <p:spPr>
            <a:xfrm>
              <a:off x="5230652" y="3142037"/>
              <a:ext cx="253365" cy="254317"/>
            </a:xfrm>
            <a:custGeom>
              <a:avLst/>
              <a:gdLst/>
              <a:ahLst/>
              <a:cxnLst/>
              <a:rect l="l" t="t" r="r" b="b"/>
              <a:pathLst>
                <a:path w="253365" h="254317" extrusionOk="0">
                  <a:moveTo>
                    <a:pt x="126683" y="0"/>
                  </a:moveTo>
                  <a:cubicBezTo>
                    <a:pt x="57150" y="0"/>
                    <a:pt x="0" y="46673"/>
                    <a:pt x="0" y="104775"/>
                  </a:cubicBezTo>
                  <a:cubicBezTo>
                    <a:pt x="0" y="147638"/>
                    <a:pt x="30480" y="183833"/>
                    <a:pt x="75248" y="200978"/>
                  </a:cubicBezTo>
                  <a:lnTo>
                    <a:pt x="75248" y="254318"/>
                  </a:lnTo>
                  <a:lnTo>
                    <a:pt x="120015" y="209550"/>
                  </a:lnTo>
                  <a:cubicBezTo>
                    <a:pt x="121920" y="209550"/>
                    <a:pt x="124778" y="209550"/>
                    <a:pt x="126683" y="209550"/>
                  </a:cubicBezTo>
                  <a:cubicBezTo>
                    <a:pt x="196215" y="209550"/>
                    <a:pt x="253365" y="162878"/>
                    <a:pt x="253365" y="104775"/>
                  </a:cubicBezTo>
                  <a:cubicBezTo>
                    <a:pt x="252413" y="46673"/>
                    <a:pt x="196215" y="0"/>
                    <a:pt x="126683" y="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0" name="Google Shape;100;p3"/>
            <p:cNvSpPr/>
            <p:nvPr/>
          </p:nvSpPr>
          <p:spPr>
            <a:xfrm>
              <a:off x="5423057" y="3179185"/>
              <a:ext cx="214312" cy="248602"/>
            </a:xfrm>
            <a:custGeom>
              <a:avLst/>
              <a:gdLst/>
              <a:ahLst/>
              <a:cxnLst/>
              <a:rect l="l" t="t" r="r" b="b"/>
              <a:pathLst>
                <a:path w="214312" h="248602" extrusionOk="0">
                  <a:moveTo>
                    <a:pt x="62865" y="1905"/>
                  </a:moveTo>
                  <a:cubicBezTo>
                    <a:pt x="70485" y="952"/>
                    <a:pt x="79057" y="0"/>
                    <a:pt x="87630" y="0"/>
                  </a:cubicBezTo>
                  <a:cubicBezTo>
                    <a:pt x="157163" y="0"/>
                    <a:pt x="214313" y="46672"/>
                    <a:pt x="214313" y="104775"/>
                  </a:cubicBezTo>
                  <a:cubicBezTo>
                    <a:pt x="214313" y="140970"/>
                    <a:pt x="192405" y="173355"/>
                    <a:pt x="158115" y="191453"/>
                  </a:cubicBezTo>
                  <a:lnTo>
                    <a:pt x="158115" y="248603"/>
                  </a:lnTo>
                  <a:lnTo>
                    <a:pt x="116205" y="206692"/>
                  </a:lnTo>
                  <a:cubicBezTo>
                    <a:pt x="106680" y="208598"/>
                    <a:pt x="97155" y="209550"/>
                    <a:pt x="87630" y="209550"/>
                  </a:cubicBezTo>
                  <a:cubicBezTo>
                    <a:pt x="53340" y="209550"/>
                    <a:pt x="22860" y="198120"/>
                    <a:pt x="0" y="180975"/>
                  </a:cubicBezTo>
                  <a:cubicBezTo>
                    <a:pt x="22860" y="199073"/>
                    <a:pt x="53340" y="209550"/>
                    <a:pt x="87630" y="209550"/>
                  </a:cubicBezTo>
                  <a:cubicBezTo>
                    <a:pt x="97155" y="209550"/>
                    <a:pt x="107632" y="208598"/>
                    <a:pt x="116205" y="206692"/>
                  </a:cubicBezTo>
                  <a:lnTo>
                    <a:pt x="158115" y="248603"/>
                  </a:lnTo>
                  <a:lnTo>
                    <a:pt x="158115" y="191453"/>
                  </a:lnTo>
                  <a:cubicBezTo>
                    <a:pt x="191452" y="172403"/>
                    <a:pt x="214313" y="140970"/>
                    <a:pt x="214313" y="104775"/>
                  </a:cubicBezTo>
                  <a:cubicBezTo>
                    <a:pt x="214313" y="46672"/>
                    <a:pt x="158115" y="0"/>
                    <a:pt x="87630" y="0"/>
                  </a:cubicBezTo>
                  <a:cubicBezTo>
                    <a:pt x="79057" y="0"/>
                    <a:pt x="70485" y="952"/>
                    <a:pt x="62865" y="1905"/>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1" name="Google Shape;101;p3"/>
            <p:cNvSpPr/>
            <p:nvPr/>
          </p:nvSpPr>
          <p:spPr>
            <a:xfrm>
              <a:off x="5384005" y="3199187"/>
              <a:ext cx="53340" cy="121920"/>
            </a:xfrm>
            <a:custGeom>
              <a:avLst/>
              <a:gdLst/>
              <a:ahLst/>
              <a:cxnLst/>
              <a:rect l="l" t="t" r="r" b="b"/>
              <a:pathLst>
                <a:path w="53340" h="121920" extrusionOk="0">
                  <a:moveTo>
                    <a:pt x="7620" y="121920"/>
                  </a:moveTo>
                  <a:cubicBezTo>
                    <a:pt x="2857" y="110490"/>
                    <a:pt x="0" y="98108"/>
                    <a:pt x="0" y="85725"/>
                  </a:cubicBezTo>
                  <a:cubicBezTo>
                    <a:pt x="0" y="50483"/>
                    <a:pt x="20955" y="19050"/>
                    <a:pt x="53340" y="0"/>
                  </a:cubicBezTo>
                  <a:cubicBezTo>
                    <a:pt x="20955" y="19050"/>
                    <a:pt x="0" y="50483"/>
                    <a:pt x="0" y="85725"/>
                  </a:cubicBezTo>
                  <a:cubicBezTo>
                    <a:pt x="0" y="98108"/>
                    <a:pt x="2857" y="110490"/>
                    <a:pt x="7620" y="12192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2" name="Google Shape;102;p3"/>
            <p:cNvSpPr/>
            <p:nvPr/>
          </p:nvSpPr>
          <p:spPr>
            <a:xfrm>
              <a:off x="5370669" y="3063932"/>
              <a:ext cx="239077" cy="122872"/>
            </a:xfrm>
            <a:custGeom>
              <a:avLst/>
              <a:gdLst/>
              <a:ahLst/>
              <a:cxnLst/>
              <a:rect l="l" t="t" r="r" b="b"/>
              <a:pathLst>
                <a:path w="239077" h="122872" extrusionOk="0">
                  <a:moveTo>
                    <a:pt x="237172" y="122873"/>
                  </a:moveTo>
                  <a:cubicBezTo>
                    <a:pt x="238125" y="117158"/>
                    <a:pt x="239078" y="110490"/>
                    <a:pt x="239078" y="104775"/>
                  </a:cubicBezTo>
                  <a:cubicBezTo>
                    <a:pt x="239078" y="46673"/>
                    <a:pt x="182880" y="0"/>
                    <a:pt x="112395" y="0"/>
                  </a:cubicBezTo>
                  <a:cubicBezTo>
                    <a:pt x="63818" y="0"/>
                    <a:pt x="20955" y="22860"/>
                    <a:pt x="0" y="57150"/>
                  </a:cubicBezTo>
                  <a:cubicBezTo>
                    <a:pt x="20955" y="22860"/>
                    <a:pt x="63818" y="0"/>
                    <a:pt x="112395" y="0"/>
                  </a:cubicBezTo>
                  <a:cubicBezTo>
                    <a:pt x="181928" y="0"/>
                    <a:pt x="239078" y="46673"/>
                    <a:pt x="239078" y="104775"/>
                  </a:cubicBezTo>
                  <a:cubicBezTo>
                    <a:pt x="239078" y="111443"/>
                    <a:pt x="238125" y="117158"/>
                    <a:pt x="237172" y="122873"/>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3" name="Google Shape;103;p3"/>
            <p:cNvSpPr/>
            <p:nvPr/>
          </p:nvSpPr>
          <p:spPr>
            <a:xfrm>
              <a:off x="5501162" y="3228714"/>
              <a:ext cx="86677" cy="73342"/>
            </a:xfrm>
            <a:custGeom>
              <a:avLst/>
              <a:gdLst/>
              <a:ahLst/>
              <a:cxnLst/>
              <a:rect l="l" t="t" r="r" b="b"/>
              <a:pathLst>
                <a:path w="86677" h="73342" extrusionOk="0">
                  <a:moveTo>
                    <a:pt x="86678" y="0"/>
                  </a:moveTo>
                  <a:cubicBezTo>
                    <a:pt x="82867" y="4763"/>
                    <a:pt x="78105" y="9525"/>
                    <a:pt x="72390" y="14288"/>
                  </a:cubicBezTo>
                  <a:lnTo>
                    <a:pt x="72390" y="73343"/>
                  </a:lnTo>
                  <a:lnTo>
                    <a:pt x="35242" y="36195"/>
                  </a:lnTo>
                  <a:cubicBezTo>
                    <a:pt x="24765" y="40005"/>
                    <a:pt x="12383" y="42863"/>
                    <a:pt x="0" y="44768"/>
                  </a:cubicBezTo>
                  <a:cubicBezTo>
                    <a:pt x="12383" y="42863"/>
                    <a:pt x="23813" y="40005"/>
                    <a:pt x="35242" y="36195"/>
                  </a:cubicBezTo>
                  <a:lnTo>
                    <a:pt x="72390" y="73343"/>
                  </a:lnTo>
                  <a:lnTo>
                    <a:pt x="72390" y="14288"/>
                  </a:lnTo>
                  <a:cubicBezTo>
                    <a:pt x="77153" y="9525"/>
                    <a:pt x="81915" y="4763"/>
                    <a:pt x="86678" y="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4" name="Google Shape;104;p3"/>
            <p:cNvSpPr/>
            <p:nvPr/>
          </p:nvSpPr>
          <p:spPr>
            <a:xfrm>
              <a:off x="5412580" y="3256337"/>
              <a:ext cx="44767" cy="15239"/>
            </a:xfrm>
            <a:custGeom>
              <a:avLst/>
              <a:gdLst/>
              <a:ahLst/>
              <a:cxnLst/>
              <a:rect l="l" t="t" r="r" b="b"/>
              <a:pathLst>
                <a:path w="44767" h="15239" extrusionOk="0">
                  <a:moveTo>
                    <a:pt x="44767" y="15240"/>
                  </a:moveTo>
                  <a:cubicBezTo>
                    <a:pt x="28575" y="12382"/>
                    <a:pt x="13335" y="6667"/>
                    <a:pt x="0" y="0"/>
                  </a:cubicBezTo>
                  <a:cubicBezTo>
                    <a:pt x="14288" y="7620"/>
                    <a:pt x="28575" y="12382"/>
                    <a:pt x="44767" y="1524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5" name="Google Shape;105;p3"/>
            <p:cNvSpPr/>
            <p:nvPr/>
          </p:nvSpPr>
          <p:spPr>
            <a:xfrm>
              <a:off x="5357335" y="3168707"/>
              <a:ext cx="20002" cy="57150"/>
            </a:xfrm>
            <a:custGeom>
              <a:avLst/>
              <a:gdLst/>
              <a:ahLst/>
              <a:cxnLst/>
              <a:rect l="l" t="t" r="r" b="b"/>
              <a:pathLst>
                <a:path w="20002" h="57150" extrusionOk="0">
                  <a:moveTo>
                    <a:pt x="20002" y="57150"/>
                  </a:moveTo>
                  <a:cubicBezTo>
                    <a:pt x="7620" y="40958"/>
                    <a:pt x="0" y="20955"/>
                    <a:pt x="0" y="0"/>
                  </a:cubicBezTo>
                  <a:cubicBezTo>
                    <a:pt x="0" y="20955"/>
                    <a:pt x="6667" y="40958"/>
                    <a:pt x="20002" y="5715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grpSp>
      <p:sp>
        <p:nvSpPr>
          <p:cNvPr id="120" name="Google Shape;120;p3"/>
          <p:cNvSpPr txBox="1"/>
          <p:nvPr/>
        </p:nvSpPr>
        <p:spPr>
          <a:xfrm>
            <a:off x="11595386" y="6601396"/>
            <a:ext cx="407502" cy="17087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ca-ES" sz="900">
                <a:solidFill>
                  <a:schemeClr val="lt1"/>
                </a:solidFill>
                <a:latin typeface="Quattrocento Sans"/>
                <a:ea typeface="Quattrocento Sans"/>
                <a:cs typeface="Quattrocento Sans"/>
                <a:sym typeface="Quattrocento Sans"/>
              </a:rPr>
              <a:t>p. </a:t>
            </a:r>
            <a:fld id="{00000000-1234-1234-1234-123412341234}" type="slidenum">
              <a:rPr lang="ca-ES" sz="900">
                <a:solidFill>
                  <a:schemeClr val="lt1"/>
                </a:solidFill>
                <a:latin typeface="Quattrocento Sans"/>
                <a:ea typeface="Quattrocento Sans"/>
                <a:cs typeface="Quattrocento Sans"/>
                <a:sym typeface="Quattrocento Sans"/>
              </a:rPr>
              <a:t>5</a:t>
            </a:fld>
            <a:endParaRPr sz="900">
              <a:solidFill>
                <a:schemeClr val="lt1"/>
              </a:solidFill>
              <a:latin typeface="Quattrocento Sans"/>
              <a:ea typeface="Quattrocento Sans"/>
              <a:cs typeface="Quattrocento Sans"/>
              <a:sym typeface="Quattrocento Sans"/>
            </a:endParaRPr>
          </a:p>
        </p:txBody>
      </p:sp>
      <p:sp>
        <p:nvSpPr>
          <p:cNvPr id="16" name="CuadroTexto 15">
            <a:extLst>
              <a:ext uri="{FF2B5EF4-FFF2-40B4-BE49-F238E27FC236}">
                <a16:creationId xmlns:a16="http://schemas.microsoft.com/office/drawing/2014/main" id="{4E8DF7B5-76B4-AB48-BE25-42859A632D3A}"/>
              </a:ext>
            </a:extLst>
          </p:cNvPr>
          <p:cNvSpPr txBox="1"/>
          <p:nvPr/>
        </p:nvSpPr>
        <p:spPr>
          <a:xfrm>
            <a:off x="6937829" y="2581206"/>
            <a:ext cx="4657557" cy="2993616"/>
          </a:xfrm>
          <a:prstGeom prst="rect">
            <a:avLst/>
          </a:prstGeom>
        </p:spPr>
        <p:txBody>
          <a:bodyPr vert="horz" lIns="91440" tIns="45720" rIns="91440" bIns="45720" rtlCol="0">
            <a:noAutofit/>
          </a:bodyPr>
          <a:lstStyle/>
          <a:p>
            <a:pPr algn="ctr">
              <a:lnSpc>
                <a:spcPct val="90000"/>
              </a:lnSpc>
              <a:spcAft>
                <a:spcPts val="600"/>
              </a:spcAft>
              <a:buClrTx/>
              <a:buFontTx/>
              <a:buNone/>
            </a:pPr>
            <a:r>
              <a:rPr lang="ca-ES" sz="3600" b="1" kern="1200" dirty="0">
                <a:solidFill>
                  <a:prstClr val="black"/>
                </a:solidFill>
                <a:latin typeface="Calibri"/>
                <a:ea typeface="+mn-ea"/>
                <a:cs typeface="+mn-cs"/>
              </a:rPr>
              <a:t>“La millor defensa es conèixer com actuen els ciberdelinqüents per poder establir mesures per no caure a la seva trampa”</a:t>
            </a:r>
          </a:p>
        </p:txBody>
      </p:sp>
      <p:sp>
        <p:nvSpPr>
          <p:cNvPr id="17" name="CuadroTexto 16">
            <a:extLst>
              <a:ext uri="{FF2B5EF4-FFF2-40B4-BE49-F238E27FC236}">
                <a16:creationId xmlns:a16="http://schemas.microsoft.com/office/drawing/2014/main" id="{57ADB397-BB70-7241-997E-A908EDD3BD90}"/>
              </a:ext>
            </a:extLst>
          </p:cNvPr>
          <p:cNvSpPr txBox="1"/>
          <p:nvPr/>
        </p:nvSpPr>
        <p:spPr>
          <a:xfrm>
            <a:off x="6937829" y="1024997"/>
            <a:ext cx="5065059" cy="1077218"/>
          </a:xfrm>
          <a:prstGeom prst="rect">
            <a:avLst/>
          </a:prstGeom>
          <a:noFill/>
        </p:spPr>
        <p:txBody>
          <a:bodyPr wrap="square" rtlCol="0">
            <a:spAutoFit/>
          </a:bodyPr>
          <a:lstStyle/>
          <a:p>
            <a:pPr algn="ctr" defTabSz="765353">
              <a:buClrTx/>
              <a:buFontTx/>
              <a:buNone/>
            </a:pPr>
            <a:r>
              <a:rPr lang="ca-ES" sz="3200" b="1" kern="1200" dirty="0">
                <a:solidFill>
                  <a:srgbClr val="0070C0"/>
                </a:solidFill>
                <a:latin typeface="Calibri"/>
                <a:ea typeface="+mn-ea"/>
                <a:cs typeface="+mn-cs"/>
              </a:rPr>
              <a:t>Prevenció, formació i…</a:t>
            </a:r>
          </a:p>
          <a:p>
            <a:pPr algn="ctr" defTabSz="765353">
              <a:buClrTx/>
              <a:buFontTx/>
              <a:buNone/>
            </a:pPr>
            <a:r>
              <a:rPr lang="ca-ES" sz="3200" b="1" kern="1200" dirty="0">
                <a:solidFill>
                  <a:srgbClr val="0070C0"/>
                </a:solidFill>
                <a:latin typeface="Calibri"/>
                <a:ea typeface="+mn-ea"/>
                <a:cs typeface="+mn-cs"/>
              </a:rPr>
              <a:t>sentit comú !</a:t>
            </a:r>
          </a:p>
        </p:txBody>
      </p:sp>
      <p:cxnSp>
        <p:nvCxnSpPr>
          <p:cNvPr id="18" name="Conector recto 17">
            <a:extLst>
              <a:ext uri="{FF2B5EF4-FFF2-40B4-BE49-F238E27FC236}">
                <a16:creationId xmlns:a16="http://schemas.microsoft.com/office/drawing/2014/main" id="{5BFDA4AA-AEB6-AA48-A1BC-9FA2D86CCCCE}"/>
              </a:ext>
            </a:extLst>
          </p:cNvPr>
          <p:cNvCxnSpPr>
            <a:cxnSpLocks/>
          </p:cNvCxnSpPr>
          <p:nvPr/>
        </p:nvCxnSpPr>
        <p:spPr>
          <a:xfrm>
            <a:off x="8162616" y="2409914"/>
            <a:ext cx="2584316" cy="0"/>
          </a:xfrm>
          <a:prstGeom prst="line">
            <a:avLst/>
          </a:prstGeom>
          <a:noFill/>
          <a:ln w="28575" cap="flat" cmpd="sng" algn="ctr">
            <a:solidFill>
              <a:srgbClr val="019EE2"/>
            </a:solidFill>
            <a:prstDash val="solid"/>
          </a:ln>
          <a:effectLst/>
        </p:spPr>
      </p:cxnSp>
      <p:pic>
        <p:nvPicPr>
          <p:cNvPr id="19" name="Imagen 18" descr="Una persona en frente de una computadora&#10;&#10;El contenido generado por IA puede ser incorrecto.">
            <a:extLst>
              <a:ext uri="{FF2B5EF4-FFF2-40B4-BE49-F238E27FC236}">
                <a16:creationId xmlns:a16="http://schemas.microsoft.com/office/drawing/2014/main" id="{90C608AB-37B5-7742-962D-31BE8CB62B81}"/>
              </a:ext>
            </a:extLst>
          </p:cNvPr>
          <p:cNvPicPr>
            <a:picLocks noChangeAspect="1"/>
          </p:cNvPicPr>
          <p:nvPr/>
        </p:nvPicPr>
        <p:blipFill>
          <a:blip r:embed="rId3" cstate="print">
            <a:extLst>
              <a:ext uri="{28A0092B-C50C-407E-A947-70E740481C1C}">
                <a14:useLocalDpi xmlns:a14="http://schemas.microsoft.com/office/drawing/2010/main" val="0"/>
              </a:ext>
            </a:extLst>
          </a:blip>
          <a:srcRect l="6144" r="17832"/>
          <a:stretch>
            <a:fillRect/>
          </a:stretch>
        </p:blipFill>
        <p:spPr>
          <a:xfrm>
            <a:off x="0" y="-1"/>
            <a:ext cx="6444343" cy="6371769"/>
          </a:xfrm>
          <a:prstGeom prst="rect">
            <a:avLst/>
          </a:prstGeom>
        </p:spPr>
      </p:pic>
    </p:spTree>
    <p:extLst>
      <p:ext uri="{BB962C8B-B14F-4D97-AF65-F5344CB8AC3E}">
        <p14:creationId xmlns:p14="http://schemas.microsoft.com/office/powerpoint/2010/main" val="236839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22181-5059-875D-E367-9CCCE114FA31}"/>
            </a:ext>
          </a:extLst>
        </p:cNvPr>
        <p:cNvGrpSpPr/>
        <p:nvPr/>
      </p:nvGrpSpPr>
      <p:grpSpPr>
        <a:xfrm>
          <a:off x="0" y="0"/>
          <a:ext cx="0" cy="0"/>
          <a:chOff x="0" y="0"/>
          <a:chExt cx="0" cy="0"/>
        </a:xfrm>
      </p:grpSpPr>
      <p:pic>
        <p:nvPicPr>
          <p:cNvPr id="4" name="Imagen 3" descr="Un joven sonriendo con una playera de color azul con letras blancas&#10;&#10;El contenido generado por IA puede ser incorrecto.">
            <a:extLst>
              <a:ext uri="{FF2B5EF4-FFF2-40B4-BE49-F238E27FC236}">
                <a16:creationId xmlns:a16="http://schemas.microsoft.com/office/drawing/2014/main" id="{A3750332-AE21-DD06-ADED-7DA490DEDCFE}"/>
              </a:ext>
            </a:extLst>
          </p:cNvPr>
          <p:cNvPicPr>
            <a:picLocks noChangeAspect="1"/>
          </p:cNvPicPr>
          <p:nvPr/>
        </p:nvPicPr>
        <p:blipFill>
          <a:blip r:embed="rId3">
            <a:extLst>
              <a:ext uri="{28A0092B-C50C-407E-A947-70E740481C1C}">
                <a14:useLocalDpi xmlns:a14="http://schemas.microsoft.com/office/drawing/2010/main" val="0"/>
              </a:ext>
            </a:extLst>
          </a:blip>
          <a:srcRect l="507" t="-507" b="8514"/>
          <a:stretch>
            <a:fillRect/>
          </a:stretch>
        </p:blipFill>
        <p:spPr>
          <a:xfrm>
            <a:off x="0" y="-219406"/>
            <a:ext cx="12192000" cy="7557459"/>
          </a:xfrm>
          <a:prstGeom prst="rect">
            <a:avLst/>
          </a:prstGeom>
        </p:spPr>
      </p:pic>
      <p:sp>
        <p:nvSpPr>
          <p:cNvPr id="5" name="Rectángulo 4">
            <a:extLst>
              <a:ext uri="{FF2B5EF4-FFF2-40B4-BE49-F238E27FC236}">
                <a16:creationId xmlns:a16="http://schemas.microsoft.com/office/drawing/2014/main" id="{6A6D4336-A07D-42F6-5595-B2C57B2598AA}"/>
              </a:ext>
            </a:extLst>
          </p:cNvPr>
          <p:cNvSpPr/>
          <p:nvPr/>
        </p:nvSpPr>
        <p:spPr>
          <a:xfrm>
            <a:off x="2327580" y="3792902"/>
            <a:ext cx="7560724" cy="1025987"/>
          </a:xfrm>
          <a:prstGeom prst="rect">
            <a:avLst/>
          </a:prstGeom>
          <a:solidFill>
            <a:schemeClr val="bg1"/>
          </a:solidFill>
        </p:spPr>
        <p:txBody>
          <a:bodyPr wrap="none" lIns="121920" tIns="60960" rIns="121920" bIns="60960">
            <a:spAutoFit/>
          </a:bodyPr>
          <a:lstStyle/>
          <a:p>
            <a:pPr algn="ctr"/>
            <a:r>
              <a:rPr lang="ca-ES" sz="5867">
                <a:ln w="0"/>
                <a:solidFill>
                  <a:srgbClr val="0070C0"/>
                </a:solidFill>
                <a:effectLst>
                  <a:reflection blurRad="6350" stA="53000" endA="300" endPos="35500" dir="5400000" sy="-90000" algn="bl" rotWithShape="0"/>
                </a:effectLst>
              </a:rPr>
              <a:t>Tipus de fraus digitals</a:t>
            </a:r>
          </a:p>
        </p:txBody>
      </p:sp>
    </p:spTree>
    <p:extLst>
      <p:ext uri="{BB962C8B-B14F-4D97-AF65-F5344CB8AC3E}">
        <p14:creationId xmlns:p14="http://schemas.microsoft.com/office/powerpoint/2010/main" val="3105152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8" name="Google Shape;88;p3"/>
          <p:cNvSpPr txBox="1"/>
          <p:nvPr/>
        </p:nvSpPr>
        <p:spPr>
          <a:xfrm>
            <a:off x="1542948" y="2145579"/>
            <a:ext cx="4030536"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ca-ES" sz="1800" b="0" i="0" u="none" strike="noStrike" cap="none">
                <a:solidFill>
                  <a:schemeClr val="lt1"/>
                </a:solidFill>
                <a:latin typeface="Quattrocento Sans"/>
                <a:ea typeface="Quattrocento Sans"/>
                <a:cs typeface="Quattrocento Sans"/>
                <a:sym typeface="Quattrocento Sans"/>
              </a:rPr>
              <a:t>LA COMUNICACIÓ A LES ENTREVISTES DE SELECCIÓ</a:t>
            </a:r>
            <a:endParaRPr/>
          </a:p>
        </p:txBody>
      </p:sp>
      <p:cxnSp>
        <p:nvCxnSpPr>
          <p:cNvPr id="89" name="Google Shape;89;p3"/>
          <p:cNvCxnSpPr/>
          <p:nvPr/>
        </p:nvCxnSpPr>
        <p:spPr>
          <a:xfrm rot="10800000">
            <a:off x="1405904" y="2179229"/>
            <a:ext cx="0" cy="803955"/>
          </a:xfrm>
          <a:prstGeom prst="straightConnector1">
            <a:avLst/>
          </a:prstGeom>
          <a:noFill/>
          <a:ln w="19050" cap="rnd" cmpd="sng">
            <a:solidFill>
              <a:schemeClr val="lt1"/>
            </a:solidFill>
            <a:prstDash val="solid"/>
            <a:round/>
            <a:headEnd type="none" w="sm" len="sm"/>
            <a:tailEnd type="none" w="sm" len="sm"/>
          </a:ln>
        </p:spPr>
      </p:cxnSp>
      <p:sp>
        <p:nvSpPr>
          <p:cNvPr id="90" name="Google Shape;90;p3"/>
          <p:cNvSpPr/>
          <p:nvPr/>
        </p:nvSpPr>
        <p:spPr>
          <a:xfrm>
            <a:off x="1307908" y="2048042"/>
            <a:ext cx="316960" cy="316960"/>
          </a:xfrm>
          <a:prstGeom prst="ellipse">
            <a:avLst/>
          </a:prstGeom>
          <a:solidFill>
            <a:schemeClr val="l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grpSp>
        <p:nvGrpSpPr>
          <p:cNvPr id="98" name="Google Shape;98;p3"/>
          <p:cNvGrpSpPr/>
          <p:nvPr/>
        </p:nvGrpSpPr>
        <p:grpSpPr>
          <a:xfrm>
            <a:off x="746985" y="2142056"/>
            <a:ext cx="492128" cy="440265"/>
            <a:chOff x="5230652" y="3063932"/>
            <a:chExt cx="406717" cy="363855"/>
          </a:xfrm>
        </p:grpSpPr>
        <p:sp>
          <p:nvSpPr>
            <p:cNvPr id="99" name="Google Shape;99;p3"/>
            <p:cNvSpPr/>
            <p:nvPr/>
          </p:nvSpPr>
          <p:spPr>
            <a:xfrm>
              <a:off x="5230652" y="3142037"/>
              <a:ext cx="253365" cy="254317"/>
            </a:xfrm>
            <a:custGeom>
              <a:avLst/>
              <a:gdLst/>
              <a:ahLst/>
              <a:cxnLst/>
              <a:rect l="l" t="t" r="r" b="b"/>
              <a:pathLst>
                <a:path w="253365" h="254317" extrusionOk="0">
                  <a:moveTo>
                    <a:pt x="126683" y="0"/>
                  </a:moveTo>
                  <a:cubicBezTo>
                    <a:pt x="57150" y="0"/>
                    <a:pt x="0" y="46673"/>
                    <a:pt x="0" y="104775"/>
                  </a:cubicBezTo>
                  <a:cubicBezTo>
                    <a:pt x="0" y="147638"/>
                    <a:pt x="30480" y="183833"/>
                    <a:pt x="75248" y="200978"/>
                  </a:cubicBezTo>
                  <a:lnTo>
                    <a:pt x="75248" y="254318"/>
                  </a:lnTo>
                  <a:lnTo>
                    <a:pt x="120015" y="209550"/>
                  </a:lnTo>
                  <a:cubicBezTo>
                    <a:pt x="121920" y="209550"/>
                    <a:pt x="124778" y="209550"/>
                    <a:pt x="126683" y="209550"/>
                  </a:cubicBezTo>
                  <a:cubicBezTo>
                    <a:pt x="196215" y="209550"/>
                    <a:pt x="253365" y="162878"/>
                    <a:pt x="253365" y="104775"/>
                  </a:cubicBezTo>
                  <a:cubicBezTo>
                    <a:pt x="252413" y="46673"/>
                    <a:pt x="196215" y="0"/>
                    <a:pt x="126683" y="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0" name="Google Shape;100;p3"/>
            <p:cNvSpPr/>
            <p:nvPr/>
          </p:nvSpPr>
          <p:spPr>
            <a:xfrm>
              <a:off x="5423057" y="3179185"/>
              <a:ext cx="214312" cy="248602"/>
            </a:xfrm>
            <a:custGeom>
              <a:avLst/>
              <a:gdLst/>
              <a:ahLst/>
              <a:cxnLst/>
              <a:rect l="l" t="t" r="r" b="b"/>
              <a:pathLst>
                <a:path w="214312" h="248602" extrusionOk="0">
                  <a:moveTo>
                    <a:pt x="62865" y="1905"/>
                  </a:moveTo>
                  <a:cubicBezTo>
                    <a:pt x="70485" y="952"/>
                    <a:pt x="79057" y="0"/>
                    <a:pt x="87630" y="0"/>
                  </a:cubicBezTo>
                  <a:cubicBezTo>
                    <a:pt x="157163" y="0"/>
                    <a:pt x="214313" y="46672"/>
                    <a:pt x="214313" y="104775"/>
                  </a:cubicBezTo>
                  <a:cubicBezTo>
                    <a:pt x="214313" y="140970"/>
                    <a:pt x="192405" y="173355"/>
                    <a:pt x="158115" y="191453"/>
                  </a:cubicBezTo>
                  <a:lnTo>
                    <a:pt x="158115" y="248603"/>
                  </a:lnTo>
                  <a:lnTo>
                    <a:pt x="116205" y="206692"/>
                  </a:lnTo>
                  <a:cubicBezTo>
                    <a:pt x="106680" y="208598"/>
                    <a:pt x="97155" y="209550"/>
                    <a:pt x="87630" y="209550"/>
                  </a:cubicBezTo>
                  <a:cubicBezTo>
                    <a:pt x="53340" y="209550"/>
                    <a:pt x="22860" y="198120"/>
                    <a:pt x="0" y="180975"/>
                  </a:cubicBezTo>
                  <a:cubicBezTo>
                    <a:pt x="22860" y="199073"/>
                    <a:pt x="53340" y="209550"/>
                    <a:pt x="87630" y="209550"/>
                  </a:cubicBezTo>
                  <a:cubicBezTo>
                    <a:pt x="97155" y="209550"/>
                    <a:pt x="107632" y="208598"/>
                    <a:pt x="116205" y="206692"/>
                  </a:cubicBezTo>
                  <a:lnTo>
                    <a:pt x="158115" y="248603"/>
                  </a:lnTo>
                  <a:lnTo>
                    <a:pt x="158115" y="191453"/>
                  </a:lnTo>
                  <a:cubicBezTo>
                    <a:pt x="191452" y="172403"/>
                    <a:pt x="214313" y="140970"/>
                    <a:pt x="214313" y="104775"/>
                  </a:cubicBezTo>
                  <a:cubicBezTo>
                    <a:pt x="214313" y="46672"/>
                    <a:pt x="158115" y="0"/>
                    <a:pt x="87630" y="0"/>
                  </a:cubicBezTo>
                  <a:cubicBezTo>
                    <a:pt x="79057" y="0"/>
                    <a:pt x="70485" y="952"/>
                    <a:pt x="62865" y="1905"/>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1" name="Google Shape;101;p3"/>
            <p:cNvSpPr/>
            <p:nvPr/>
          </p:nvSpPr>
          <p:spPr>
            <a:xfrm>
              <a:off x="5384005" y="3199187"/>
              <a:ext cx="53340" cy="121920"/>
            </a:xfrm>
            <a:custGeom>
              <a:avLst/>
              <a:gdLst/>
              <a:ahLst/>
              <a:cxnLst/>
              <a:rect l="l" t="t" r="r" b="b"/>
              <a:pathLst>
                <a:path w="53340" h="121920" extrusionOk="0">
                  <a:moveTo>
                    <a:pt x="7620" y="121920"/>
                  </a:moveTo>
                  <a:cubicBezTo>
                    <a:pt x="2857" y="110490"/>
                    <a:pt x="0" y="98108"/>
                    <a:pt x="0" y="85725"/>
                  </a:cubicBezTo>
                  <a:cubicBezTo>
                    <a:pt x="0" y="50483"/>
                    <a:pt x="20955" y="19050"/>
                    <a:pt x="53340" y="0"/>
                  </a:cubicBezTo>
                  <a:cubicBezTo>
                    <a:pt x="20955" y="19050"/>
                    <a:pt x="0" y="50483"/>
                    <a:pt x="0" y="85725"/>
                  </a:cubicBezTo>
                  <a:cubicBezTo>
                    <a:pt x="0" y="98108"/>
                    <a:pt x="2857" y="110490"/>
                    <a:pt x="7620" y="12192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2" name="Google Shape;102;p3"/>
            <p:cNvSpPr/>
            <p:nvPr/>
          </p:nvSpPr>
          <p:spPr>
            <a:xfrm>
              <a:off x="5370669" y="3063932"/>
              <a:ext cx="239077" cy="122872"/>
            </a:xfrm>
            <a:custGeom>
              <a:avLst/>
              <a:gdLst/>
              <a:ahLst/>
              <a:cxnLst/>
              <a:rect l="l" t="t" r="r" b="b"/>
              <a:pathLst>
                <a:path w="239077" h="122872" extrusionOk="0">
                  <a:moveTo>
                    <a:pt x="237172" y="122873"/>
                  </a:moveTo>
                  <a:cubicBezTo>
                    <a:pt x="238125" y="117158"/>
                    <a:pt x="239078" y="110490"/>
                    <a:pt x="239078" y="104775"/>
                  </a:cubicBezTo>
                  <a:cubicBezTo>
                    <a:pt x="239078" y="46673"/>
                    <a:pt x="182880" y="0"/>
                    <a:pt x="112395" y="0"/>
                  </a:cubicBezTo>
                  <a:cubicBezTo>
                    <a:pt x="63818" y="0"/>
                    <a:pt x="20955" y="22860"/>
                    <a:pt x="0" y="57150"/>
                  </a:cubicBezTo>
                  <a:cubicBezTo>
                    <a:pt x="20955" y="22860"/>
                    <a:pt x="63818" y="0"/>
                    <a:pt x="112395" y="0"/>
                  </a:cubicBezTo>
                  <a:cubicBezTo>
                    <a:pt x="181928" y="0"/>
                    <a:pt x="239078" y="46673"/>
                    <a:pt x="239078" y="104775"/>
                  </a:cubicBezTo>
                  <a:cubicBezTo>
                    <a:pt x="239078" y="111443"/>
                    <a:pt x="238125" y="117158"/>
                    <a:pt x="237172" y="122873"/>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3" name="Google Shape;103;p3"/>
            <p:cNvSpPr/>
            <p:nvPr/>
          </p:nvSpPr>
          <p:spPr>
            <a:xfrm>
              <a:off x="5501162" y="3228714"/>
              <a:ext cx="86677" cy="73342"/>
            </a:xfrm>
            <a:custGeom>
              <a:avLst/>
              <a:gdLst/>
              <a:ahLst/>
              <a:cxnLst/>
              <a:rect l="l" t="t" r="r" b="b"/>
              <a:pathLst>
                <a:path w="86677" h="73342" extrusionOk="0">
                  <a:moveTo>
                    <a:pt x="86678" y="0"/>
                  </a:moveTo>
                  <a:cubicBezTo>
                    <a:pt x="82867" y="4763"/>
                    <a:pt x="78105" y="9525"/>
                    <a:pt x="72390" y="14288"/>
                  </a:cubicBezTo>
                  <a:lnTo>
                    <a:pt x="72390" y="73343"/>
                  </a:lnTo>
                  <a:lnTo>
                    <a:pt x="35242" y="36195"/>
                  </a:lnTo>
                  <a:cubicBezTo>
                    <a:pt x="24765" y="40005"/>
                    <a:pt x="12383" y="42863"/>
                    <a:pt x="0" y="44768"/>
                  </a:cubicBezTo>
                  <a:cubicBezTo>
                    <a:pt x="12383" y="42863"/>
                    <a:pt x="23813" y="40005"/>
                    <a:pt x="35242" y="36195"/>
                  </a:cubicBezTo>
                  <a:lnTo>
                    <a:pt x="72390" y="73343"/>
                  </a:lnTo>
                  <a:lnTo>
                    <a:pt x="72390" y="14288"/>
                  </a:lnTo>
                  <a:cubicBezTo>
                    <a:pt x="77153" y="9525"/>
                    <a:pt x="81915" y="4763"/>
                    <a:pt x="86678" y="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4" name="Google Shape;104;p3"/>
            <p:cNvSpPr/>
            <p:nvPr/>
          </p:nvSpPr>
          <p:spPr>
            <a:xfrm>
              <a:off x="5412580" y="3256337"/>
              <a:ext cx="44767" cy="15239"/>
            </a:xfrm>
            <a:custGeom>
              <a:avLst/>
              <a:gdLst/>
              <a:ahLst/>
              <a:cxnLst/>
              <a:rect l="l" t="t" r="r" b="b"/>
              <a:pathLst>
                <a:path w="44767" h="15239" extrusionOk="0">
                  <a:moveTo>
                    <a:pt x="44767" y="15240"/>
                  </a:moveTo>
                  <a:cubicBezTo>
                    <a:pt x="28575" y="12382"/>
                    <a:pt x="13335" y="6667"/>
                    <a:pt x="0" y="0"/>
                  </a:cubicBezTo>
                  <a:cubicBezTo>
                    <a:pt x="14288" y="7620"/>
                    <a:pt x="28575" y="12382"/>
                    <a:pt x="44767" y="1524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5" name="Google Shape;105;p3"/>
            <p:cNvSpPr/>
            <p:nvPr/>
          </p:nvSpPr>
          <p:spPr>
            <a:xfrm>
              <a:off x="5357335" y="3168707"/>
              <a:ext cx="20002" cy="57150"/>
            </a:xfrm>
            <a:custGeom>
              <a:avLst/>
              <a:gdLst/>
              <a:ahLst/>
              <a:cxnLst/>
              <a:rect l="l" t="t" r="r" b="b"/>
              <a:pathLst>
                <a:path w="20002" h="57150" extrusionOk="0">
                  <a:moveTo>
                    <a:pt x="20002" y="57150"/>
                  </a:moveTo>
                  <a:cubicBezTo>
                    <a:pt x="7620" y="40958"/>
                    <a:pt x="0" y="20955"/>
                    <a:pt x="0" y="0"/>
                  </a:cubicBezTo>
                  <a:cubicBezTo>
                    <a:pt x="0" y="20955"/>
                    <a:pt x="6667" y="40958"/>
                    <a:pt x="20002" y="5715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grpSp>
      <p:sp>
        <p:nvSpPr>
          <p:cNvPr id="120" name="Google Shape;120;p3"/>
          <p:cNvSpPr txBox="1"/>
          <p:nvPr/>
        </p:nvSpPr>
        <p:spPr>
          <a:xfrm>
            <a:off x="11595386" y="6601396"/>
            <a:ext cx="407502" cy="17087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ca-ES" sz="900">
                <a:solidFill>
                  <a:schemeClr val="lt1"/>
                </a:solidFill>
                <a:latin typeface="Quattrocento Sans"/>
                <a:ea typeface="Quattrocento Sans"/>
                <a:cs typeface="Quattrocento Sans"/>
                <a:sym typeface="Quattrocento Sans"/>
              </a:rPr>
              <a:t>p. </a:t>
            </a:r>
            <a:fld id="{00000000-1234-1234-1234-123412341234}" type="slidenum">
              <a:rPr lang="ca-ES" sz="900">
                <a:solidFill>
                  <a:schemeClr val="lt1"/>
                </a:solidFill>
                <a:latin typeface="Quattrocento Sans"/>
                <a:ea typeface="Quattrocento Sans"/>
                <a:cs typeface="Quattrocento Sans"/>
                <a:sym typeface="Quattrocento Sans"/>
              </a:rPr>
              <a:t>7</a:t>
            </a:fld>
            <a:endParaRPr sz="900">
              <a:solidFill>
                <a:schemeClr val="lt1"/>
              </a:solidFill>
              <a:latin typeface="Quattrocento Sans"/>
              <a:ea typeface="Quattrocento Sans"/>
              <a:cs typeface="Quattrocento Sans"/>
              <a:sym typeface="Quattrocento Sans"/>
            </a:endParaRPr>
          </a:p>
        </p:txBody>
      </p:sp>
      <p:pic>
        <p:nvPicPr>
          <p:cNvPr id="14" name="Imagen 13">
            <a:extLst>
              <a:ext uri="{FF2B5EF4-FFF2-40B4-BE49-F238E27FC236}">
                <a16:creationId xmlns:a16="http://schemas.microsoft.com/office/drawing/2014/main" id="{4357A1FA-D74B-C74E-ABC9-F50F9C06FA1F}"/>
              </a:ext>
            </a:extLst>
          </p:cNvPr>
          <p:cNvPicPr>
            <a:picLocks noChangeAspect="1"/>
          </p:cNvPicPr>
          <p:nvPr/>
        </p:nvPicPr>
        <p:blipFill rotWithShape="1">
          <a:blip r:embed="rId3"/>
          <a:srcRect l="32578" t="50000" r="30066"/>
          <a:stretch/>
        </p:blipFill>
        <p:spPr>
          <a:xfrm>
            <a:off x="5161339" y="4050691"/>
            <a:ext cx="2712567" cy="2486060"/>
          </a:xfrm>
          <a:prstGeom prst="rect">
            <a:avLst/>
          </a:prstGeom>
        </p:spPr>
      </p:pic>
      <p:sp>
        <p:nvSpPr>
          <p:cNvPr id="15" name="Rectángulo: esquinas redondeadas 5">
            <a:extLst>
              <a:ext uri="{FF2B5EF4-FFF2-40B4-BE49-F238E27FC236}">
                <a16:creationId xmlns:a16="http://schemas.microsoft.com/office/drawing/2014/main" id="{2DEB080E-2CBD-7D4F-91FC-BCEBB07B7369}"/>
              </a:ext>
            </a:extLst>
          </p:cNvPr>
          <p:cNvSpPr/>
          <p:nvPr/>
        </p:nvSpPr>
        <p:spPr>
          <a:xfrm>
            <a:off x="1074302" y="4905163"/>
            <a:ext cx="5946984" cy="1169066"/>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ca-ES" sz="1800" dirty="0">
                <a:solidFill>
                  <a:srgbClr val="212529"/>
                </a:solidFill>
                <a:latin typeface="open_sansregular"/>
              </a:rPr>
              <a:t>RECOMANACIONS:</a:t>
            </a:r>
          </a:p>
          <a:p>
            <a:pPr marL="285750" indent="-285750" algn="just">
              <a:buFontTx/>
              <a:buChar char="-"/>
            </a:pPr>
            <a:r>
              <a:rPr lang="ca-ES" sz="1800" dirty="0">
                <a:solidFill>
                  <a:srgbClr val="212529"/>
                </a:solidFill>
                <a:latin typeface="open_sansregular"/>
              </a:rPr>
              <a:t>Contrasta la informació amb el teu banc per una altra via.</a:t>
            </a:r>
          </a:p>
          <a:p>
            <a:pPr marL="285750" indent="-285750" algn="just">
              <a:buFontTx/>
              <a:buChar char="-"/>
            </a:pPr>
            <a:r>
              <a:rPr lang="ca-ES" sz="1800" dirty="0">
                <a:solidFill>
                  <a:srgbClr val="212529"/>
                </a:solidFill>
                <a:latin typeface="open_sansregular"/>
              </a:rPr>
              <a:t>Davant el dubte no facis cap acció.</a:t>
            </a:r>
            <a:endParaRPr lang="ca-ES" sz="1800" dirty="0"/>
          </a:p>
        </p:txBody>
      </p:sp>
      <p:sp>
        <p:nvSpPr>
          <p:cNvPr id="16" name="CuadroTexto 15">
            <a:extLst>
              <a:ext uri="{FF2B5EF4-FFF2-40B4-BE49-F238E27FC236}">
                <a16:creationId xmlns:a16="http://schemas.microsoft.com/office/drawing/2014/main" id="{2A8ACD89-B275-0248-9E7B-1ABD98BD34AD}"/>
              </a:ext>
            </a:extLst>
          </p:cNvPr>
          <p:cNvSpPr txBox="1"/>
          <p:nvPr/>
        </p:nvSpPr>
        <p:spPr>
          <a:xfrm>
            <a:off x="558978" y="189260"/>
            <a:ext cx="9662707" cy="3631763"/>
          </a:xfrm>
          <a:prstGeom prst="rect">
            <a:avLst/>
          </a:prstGeom>
          <a:noFill/>
        </p:spPr>
        <p:txBody>
          <a:bodyPr wrap="square" rtlCol="0">
            <a:spAutoFit/>
          </a:bodyPr>
          <a:lstStyle/>
          <a:p>
            <a:r>
              <a:rPr lang="ca-ES" sz="3000" b="1" dirty="0">
                <a:latin typeface="Calibri" panose="020F0502020204030204" pitchFamily="34" charset="0"/>
                <a:cs typeface="Calibri" panose="020F0502020204030204" pitchFamily="34" charset="0"/>
              </a:rPr>
              <a:t>T’arriba un correu electrònic del teu banc informant que degut a una activitat sospitosa, necessiten que facis clic en un enllaç per connectar-te al teu compte i verificar les darreres operacions. Què faries?</a:t>
            </a:r>
          </a:p>
          <a:p>
            <a:endParaRPr lang="ca-ES" dirty="0"/>
          </a:p>
          <a:p>
            <a:pPr marL="342900" indent="-342900">
              <a:buFont typeface="Courier New" panose="02070309020205020404" pitchFamily="49" charset="0"/>
              <a:buChar char="o"/>
            </a:pPr>
            <a:r>
              <a:rPr lang="ca-ES" sz="2400" dirty="0">
                <a:latin typeface="Calibri" panose="020F0502020204030204" pitchFamily="34" charset="0"/>
                <a:cs typeface="Calibri" panose="020F0502020204030204" pitchFamily="34" charset="0"/>
              </a:rPr>
              <a:t>Trucaria al meu banc per comprovar el missatge.</a:t>
            </a:r>
          </a:p>
          <a:p>
            <a:pPr marL="342900" indent="-342900">
              <a:buFont typeface="Courier New" panose="02070309020205020404" pitchFamily="49" charset="0"/>
              <a:buChar char="o"/>
            </a:pPr>
            <a:r>
              <a:rPr lang="ca-ES" sz="2400" dirty="0">
                <a:latin typeface="Calibri" panose="020F0502020204030204" pitchFamily="34" charset="0"/>
                <a:cs typeface="Calibri" panose="020F0502020204030204" pitchFamily="34" charset="0"/>
              </a:rPr>
              <a:t>Faria clic a l’enllaç per solucionar el problema amb urgència.</a:t>
            </a:r>
          </a:p>
          <a:p>
            <a:pPr marL="342900" indent="-342900">
              <a:buFont typeface="Courier New" panose="02070309020205020404" pitchFamily="49" charset="0"/>
              <a:buChar char="o"/>
            </a:pPr>
            <a:r>
              <a:rPr lang="ca-ES" sz="2400" dirty="0">
                <a:latin typeface="Calibri" panose="020F0502020204030204" pitchFamily="34" charset="0"/>
                <a:cs typeface="Calibri" panose="020F0502020204030204" pitchFamily="34" charset="0"/>
              </a:rPr>
              <a:t>Revisaria la meva banca online i si tinc càrrecs en els darrers dies faria clic a l’enllaç.</a:t>
            </a:r>
          </a:p>
        </p:txBody>
      </p:sp>
      <p:sp>
        <p:nvSpPr>
          <p:cNvPr id="18" name="Rectángulo: esquinas redondeadas 1">
            <a:extLst>
              <a:ext uri="{FF2B5EF4-FFF2-40B4-BE49-F238E27FC236}">
                <a16:creationId xmlns:a16="http://schemas.microsoft.com/office/drawing/2014/main" id="{DA36EB0F-FB0E-CB40-9C8A-778BD0E55E92}"/>
              </a:ext>
            </a:extLst>
          </p:cNvPr>
          <p:cNvSpPr/>
          <p:nvPr/>
        </p:nvSpPr>
        <p:spPr>
          <a:xfrm>
            <a:off x="336113" y="2281512"/>
            <a:ext cx="7011744" cy="396374"/>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9" name="Imagen 18">
            <a:extLst>
              <a:ext uri="{FF2B5EF4-FFF2-40B4-BE49-F238E27FC236}">
                <a16:creationId xmlns:a16="http://schemas.microsoft.com/office/drawing/2014/main" id="{C770A17E-FAF6-1E4F-B51F-E7B966DA2028}"/>
              </a:ext>
            </a:extLst>
          </p:cNvPr>
          <p:cNvPicPr>
            <a:picLocks noChangeAspect="1"/>
          </p:cNvPicPr>
          <p:nvPr/>
        </p:nvPicPr>
        <p:blipFill>
          <a:blip r:embed="rId4"/>
          <a:stretch>
            <a:fillRect/>
          </a:stretch>
        </p:blipFill>
        <p:spPr>
          <a:xfrm>
            <a:off x="9481018" y="3429000"/>
            <a:ext cx="2311744" cy="3185972"/>
          </a:xfrm>
          <a:prstGeom prst="rect">
            <a:avLst/>
          </a:prstGeom>
        </p:spPr>
      </p:pic>
      <p:pic>
        <p:nvPicPr>
          <p:cNvPr id="17" name="Imagen 16">
            <a:extLst>
              <a:ext uri="{FF2B5EF4-FFF2-40B4-BE49-F238E27FC236}">
                <a16:creationId xmlns:a16="http://schemas.microsoft.com/office/drawing/2014/main" id="{9CE268F3-DF38-804F-A901-0295A78DA25B}"/>
              </a:ext>
            </a:extLst>
          </p:cNvPr>
          <p:cNvPicPr>
            <a:picLocks noChangeAspect="1"/>
          </p:cNvPicPr>
          <p:nvPr/>
        </p:nvPicPr>
        <p:blipFill>
          <a:blip r:embed="rId5"/>
          <a:stretch>
            <a:fillRect/>
          </a:stretch>
        </p:blipFill>
        <p:spPr>
          <a:xfrm>
            <a:off x="9254062" y="3429000"/>
            <a:ext cx="2712567" cy="3185972"/>
          </a:xfrm>
          <a:prstGeom prst="rect">
            <a:avLst/>
          </a:prstGeom>
        </p:spPr>
      </p:pic>
    </p:spTree>
    <p:extLst>
      <p:ext uri="{BB962C8B-B14F-4D97-AF65-F5344CB8AC3E}">
        <p14:creationId xmlns:p14="http://schemas.microsoft.com/office/powerpoint/2010/main" val="215653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37" name="Imagen 36" descr="Un joven con una playera de color azul&#10;&#10;El contenido generado por IA puede ser incorrecto.">
            <a:extLst>
              <a:ext uri="{FF2B5EF4-FFF2-40B4-BE49-F238E27FC236}">
                <a16:creationId xmlns:a16="http://schemas.microsoft.com/office/drawing/2014/main" id="{0612CAD6-242E-9040-BCAD-32CAFDBD47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88" y="4158424"/>
            <a:ext cx="1896100" cy="2365375"/>
          </a:xfrm>
          <a:prstGeom prst="rect">
            <a:avLst/>
          </a:prstGeom>
        </p:spPr>
      </p:pic>
      <p:sp>
        <p:nvSpPr>
          <p:cNvPr id="88" name="Google Shape;88;p3"/>
          <p:cNvSpPr txBox="1"/>
          <p:nvPr/>
        </p:nvSpPr>
        <p:spPr>
          <a:xfrm>
            <a:off x="1542948" y="2145579"/>
            <a:ext cx="4030536"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ca-ES" sz="1800" b="0" i="0" u="none" strike="noStrike" cap="none">
                <a:solidFill>
                  <a:schemeClr val="lt1"/>
                </a:solidFill>
                <a:latin typeface="Quattrocento Sans"/>
                <a:ea typeface="Quattrocento Sans"/>
                <a:cs typeface="Quattrocento Sans"/>
                <a:sym typeface="Quattrocento Sans"/>
              </a:rPr>
              <a:t>LA COMUNICACIÓ A LES ENTREVISTES DE SELECCIÓ</a:t>
            </a:r>
            <a:endParaRPr/>
          </a:p>
        </p:txBody>
      </p:sp>
      <p:cxnSp>
        <p:nvCxnSpPr>
          <p:cNvPr id="89" name="Google Shape;89;p3"/>
          <p:cNvCxnSpPr/>
          <p:nvPr/>
        </p:nvCxnSpPr>
        <p:spPr>
          <a:xfrm rot="10800000">
            <a:off x="1405904" y="2179229"/>
            <a:ext cx="0" cy="803955"/>
          </a:xfrm>
          <a:prstGeom prst="straightConnector1">
            <a:avLst/>
          </a:prstGeom>
          <a:noFill/>
          <a:ln w="19050" cap="rnd" cmpd="sng">
            <a:solidFill>
              <a:schemeClr val="lt1"/>
            </a:solidFill>
            <a:prstDash val="solid"/>
            <a:round/>
            <a:headEnd type="none" w="sm" len="sm"/>
            <a:tailEnd type="none" w="sm" len="sm"/>
          </a:ln>
        </p:spPr>
      </p:cxnSp>
      <p:sp>
        <p:nvSpPr>
          <p:cNvPr id="90" name="Google Shape;90;p3"/>
          <p:cNvSpPr/>
          <p:nvPr/>
        </p:nvSpPr>
        <p:spPr>
          <a:xfrm>
            <a:off x="1307908" y="2048042"/>
            <a:ext cx="316960" cy="316960"/>
          </a:xfrm>
          <a:prstGeom prst="ellipse">
            <a:avLst/>
          </a:prstGeom>
          <a:solidFill>
            <a:schemeClr val="l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grpSp>
        <p:nvGrpSpPr>
          <p:cNvPr id="98" name="Google Shape;98;p3"/>
          <p:cNvGrpSpPr/>
          <p:nvPr/>
        </p:nvGrpSpPr>
        <p:grpSpPr>
          <a:xfrm>
            <a:off x="746985" y="2142056"/>
            <a:ext cx="492128" cy="440265"/>
            <a:chOff x="5230652" y="3063932"/>
            <a:chExt cx="406717" cy="363855"/>
          </a:xfrm>
        </p:grpSpPr>
        <p:sp>
          <p:nvSpPr>
            <p:cNvPr id="99" name="Google Shape;99;p3"/>
            <p:cNvSpPr/>
            <p:nvPr/>
          </p:nvSpPr>
          <p:spPr>
            <a:xfrm>
              <a:off x="5230652" y="3142037"/>
              <a:ext cx="253365" cy="254317"/>
            </a:xfrm>
            <a:custGeom>
              <a:avLst/>
              <a:gdLst/>
              <a:ahLst/>
              <a:cxnLst/>
              <a:rect l="l" t="t" r="r" b="b"/>
              <a:pathLst>
                <a:path w="253365" h="254317" extrusionOk="0">
                  <a:moveTo>
                    <a:pt x="126683" y="0"/>
                  </a:moveTo>
                  <a:cubicBezTo>
                    <a:pt x="57150" y="0"/>
                    <a:pt x="0" y="46673"/>
                    <a:pt x="0" y="104775"/>
                  </a:cubicBezTo>
                  <a:cubicBezTo>
                    <a:pt x="0" y="147638"/>
                    <a:pt x="30480" y="183833"/>
                    <a:pt x="75248" y="200978"/>
                  </a:cubicBezTo>
                  <a:lnTo>
                    <a:pt x="75248" y="254318"/>
                  </a:lnTo>
                  <a:lnTo>
                    <a:pt x="120015" y="209550"/>
                  </a:lnTo>
                  <a:cubicBezTo>
                    <a:pt x="121920" y="209550"/>
                    <a:pt x="124778" y="209550"/>
                    <a:pt x="126683" y="209550"/>
                  </a:cubicBezTo>
                  <a:cubicBezTo>
                    <a:pt x="196215" y="209550"/>
                    <a:pt x="253365" y="162878"/>
                    <a:pt x="253365" y="104775"/>
                  </a:cubicBezTo>
                  <a:cubicBezTo>
                    <a:pt x="252413" y="46673"/>
                    <a:pt x="196215" y="0"/>
                    <a:pt x="126683" y="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0" name="Google Shape;100;p3"/>
            <p:cNvSpPr/>
            <p:nvPr/>
          </p:nvSpPr>
          <p:spPr>
            <a:xfrm>
              <a:off x="5423057" y="3179185"/>
              <a:ext cx="214312" cy="248602"/>
            </a:xfrm>
            <a:custGeom>
              <a:avLst/>
              <a:gdLst/>
              <a:ahLst/>
              <a:cxnLst/>
              <a:rect l="l" t="t" r="r" b="b"/>
              <a:pathLst>
                <a:path w="214312" h="248602" extrusionOk="0">
                  <a:moveTo>
                    <a:pt x="62865" y="1905"/>
                  </a:moveTo>
                  <a:cubicBezTo>
                    <a:pt x="70485" y="952"/>
                    <a:pt x="79057" y="0"/>
                    <a:pt x="87630" y="0"/>
                  </a:cubicBezTo>
                  <a:cubicBezTo>
                    <a:pt x="157163" y="0"/>
                    <a:pt x="214313" y="46672"/>
                    <a:pt x="214313" y="104775"/>
                  </a:cubicBezTo>
                  <a:cubicBezTo>
                    <a:pt x="214313" y="140970"/>
                    <a:pt x="192405" y="173355"/>
                    <a:pt x="158115" y="191453"/>
                  </a:cubicBezTo>
                  <a:lnTo>
                    <a:pt x="158115" y="248603"/>
                  </a:lnTo>
                  <a:lnTo>
                    <a:pt x="116205" y="206692"/>
                  </a:lnTo>
                  <a:cubicBezTo>
                    <a:pt x="106680" y="208598"/>
                    <a:pt x="97155" y="209550"/>
                    <a:pt x="87630" y="209550"/>
                  </a:cubicBezTo>
                  <a:cubicBezTo>
                    <a:pt x="53340" y="209550"/>
                    <a:pt x="22860" y="198120"/>
                    <a:pt x="0" y="180975"/>
                  </a:cubicBezTo>
                  <a:cubicBezTo>
                    <a:pt x="22860" y="199073"/>
                    <a:pt x="53340" y="209550"/>
                    <a:pt x="87630" y="209550"/>
                  </a:cubicBezTo>
                  <a:cubicBezTo>
                    <a:pt x="97155" y="209550"/>
                    <a:pt x="107632" y="208598"/>
                    <a:pt x="116205" y="206692"/>
                  </a:cubicBezTo>
                  <a:lnTo>
                    <a:pt x="158115" y="248603"/>
                  </a:lnTo>
                  <a:lnTo>
                    <a:pt x="158115" y="191453"/>
                  </a:lnTo>
                  <a:cubicBezTo>
                    <a:pt x="191452" y="172403"/>
                    <a:pt x="214313" y="140970"/>
                    <a:pt x="214313" y="104775"/>
                  </a:cubicBezTo>
                  <a:cubicBezTo>
                    <a:pt x="214313" y="46672"/>
                    <a:pt x="158115" y="0"/>
                    <a:pt x="87630" y="0"/>
                  </a:cubicBezTo>
                  <a:cubicBezTo>
                    <a:pt x="79057" y="0"/>
                    <a:pt x="70485" y="952"/>
                    <a:pt x="62865" y="1905"/>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1" name="Google Shape;101;p3"/>
            <p:cNvSpPr/>
            <p:nvPr/>
          </p:nvSpPr>
          <p:spPr>
            <a:xfrm>
              <a:off x="5384005" y="3199187"/>
              <a:ext cx="53340" cy="121920"/>
            </a:xfrm>
            <a:custGeom>
              <a:avLst/>
              <a:gdLst/>
              <a:ahLst/>
              <a:cxnLst/>
              <a:rect l="l" t="t" r="r" b="b"/>
              <a:pathLst>
                <a:path w="53340" h="121920" extrusionOk="0">
                  <a:moveTo>
                    <a:pt x="7620" y="121920"/>
                  </a:moveTo>
                  <a:cubicBezTo>
                    <a:pt x="2857" y="110490"/>
                    <a:pt x="0" y="98108"/>
                    <a:pt x="0" y="85725"/>
                  </a:cubicBezTo>
                  <a:cubicBezTo>
                    <a:pt x="0" y="50483"/>
                    <a:pt x="20955" y="19050"/>
                    <a:pt x="53340" y="0"/>
                  </a:cubicBezTo>
                  <a:cubicBezTo>
                    <a:pt x="20955" y="19050"/>
                    <a:pt x="0" y="50483"/>
                    <a:pt x="0" y="85725"/>
                  </a:cubicBezTo>
                  <a:cubicBezTo>
                    <a:pt x="0" y="98108"/>
                    <a:pt x="2857" y="110490"/>
                    <a:pt x="7620" y="12192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2" name="Google Shape;102;p3"/>
            <p:cNvSpPr/>
            <p:nvPr/>
          </p:nvSpPr>
          <p:spPr>
            <a:xfrm>
              <a:off x="5370669" y="3063932"/>
              <a:ext cx="239077" cy="122872"/>
            </a:xfrm>
            <a:custGeom>
              <a:avLst/>
              <a:gdLst/>
              <a:ahLst/>
              <a:cxnLst/>
              <a:rect l="l" t="t" r="r" b="b"/>
              <a:pathLst>
                <a:path w="239077" h="122872" extrusionOk="0">
                  <a:moveTo>
                    <a:pt x="237172" y="122873"/>
                  </a:moveTo>
                  <a:cubicBezTo>
                    <a:pt x="238125" y="117158"/>
                    <a:pt x="239078" y="110490"/>
                    <a:pt x="239078" y="104775"/>
                  </a:cubicBezTo>
                  <a:cubicBezTo>
                    <a:pt x="239078" y="46673"/>
                    <a:pt x="182880" y="0"/>
                    <a:pt x="112395" y="0"/>
                  </a:cubicBezTo>
                  <a:cubicBezTo>
                    <a:pt x="63818" y="0"/>
                    <a:pt x="20955" y="22860"/>
                    <a:pt x="0" y="57150"/>
                  </a:cubicBezTo>
                  <a:cubicBezTo>
                    <a:pt x="20955" y="22860"/>
                    <a:pt x="63818" y="0"/>
                    <a:pt x="112395" y="0"/>
                  </a:cubicBezTo>
                  <a:cubicBezTo>
                    <a:pt x="181928" y="0"/>
                    <a:pt x="239078" y="46673"/>
                    <a:pt x="239078" y="104775"/>
                  </a:cubicBezTo>
                  <a:cubicBezTo>
                    <a:pt x="239078" y="111443"/>
                    <a:pt x="238125" y="117158"/>
                    <a:pt x="237172" y="122873"/>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3" name="Google Shape;103;p3"/>
            <p:cNvSpPr/>
            <p:nvPr/>
          </p:nvSpPr>
          <p:spPr>
            <a:xfrm>
              <a:off x="5501162" y="3228714"/>
              <a:ext cx="86677" cy="73342"/>
            </a:xfrm>
            <a:custGeom>
              <a:avLst/>
              <a:gdLst/>
              <a:ahLst/>
              <a:cxnLst/>
              <a:rect l="l" t="t" r="r" b="b"/>
              <a:pathLst>
                <a:path w="86677" h="73342" extrusionOk="0">
                  <a:moveTo>
                    <a:pt x="86678" y="0"/>
                  </a:moveTo>
                  <a:cubicBezTo>
                    <a:pt x="82867" y="4763"/>
                    <a:pt x="78105" y="9525"/>
                    <a:pt x="72390" y="14288"/>
                  </a:cubicBezTo>
                  <a:lnTo>
                    <a:pt x="72390" y="73343"/>
                  </a:lnTo>
                  <a:lnTo>
                    <a:pt x="35242" y="36195"/>
                  </a:lnTo>
                  <a:cubicBezTo>
                    <a:pt x="24765" y="40005"/>
                    <a:pt x="12383" y="42863"/>
                    <a:pt x="0" y="44768"/>
                  </a:cubicBezTo>
                  <a:cubicBezTo>
                    <a:pt x="12383" y="42863"/>
                    <a:pt x="23813" y="40005"/>
                    <a:pt x="35242" y="36195"/>
                  </a:cubicBezTo>
                  <a:lnTo>
                    <a:pt x="72390" y="73343"/>
                  </a:lnTo>
                  <a:lnTo>
                    <a:pt x="72390" y="14288"/>
                  </a:lnTo>
                  <a:cubicBezTo>
                    <a:pt x="77153" y="9525"/>
                    <a:pt x="81915" y="4763"/>
                    <a:pt x="86678" y="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4" name="Google Shape;104;p3"/>
            <p:cNvSpPr/>
            <p:nvPr/>
          </p:nvSpPr>
          <p:spPr>
            <a:xfrm>
              <a:off x="5412580" y="3256337"/>
              <a:ext cx="44767" cy="15239"/>
            </a:xfrm>
            <a:custGeom>
              <a:avLst/>
              <a:gdLst/>
              <a:ahLst/>
              <a:cxnLst/>
              <a:rect l="l" t="t" r="r" b="b"/>
              <a:pathLst>
                <a:path w="44767" h="15239" extrusionOk="0">
                  <a:moveTo>
                    <a:pt x="44767" y="15240"/>
                  </a:moveTo>
                  <a:cubicBezTo>
                    <a:pt x="28575" y="12382"/>
                    <a:pt x="13335" y="6667"/>
                    <a:pt x="0" y="0"/>
                  </a:cubicBezTo>
                  <a:cubicBezTo>
                    <a:pt x="14288" y="7620"/>
                    <a:pt x="28575" y="12382"/>
                    <a:pt x="44767" y="1524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5" name="Google Shape;105;p3"/>
            <p:cNvSpPr/>
            <p:nvPr/>
          </p:nvSpPr>
          <p:spPr>
            <a:xfrm>
              <a:off x="5357335" y="3168707"/>
              <a:ext cx="20002" cy="57150"/>
            </a:xfrm>
            <a:custGeom>
              <a:avLst/>
              <a:gdLst/>
              <a:ahLst/>
              <a:cxnLst/>
              <a:rect l="l" t="t" r="r" b="b"/>
              <a:pathLst>
                <a:path w="20002" h="57150" extrusionOk="0">
                  <a:moveTo>
                    <a:pt x="20002" y="57150"/>
                  </a:moveTo>
                  <a:cubicBezTo>
                    <a:pt x="7620" y="40958"/>
                    <a:pt x="0" y="20955"/>
                    <a:pt x="0" y="0"/>
                  </a:cubicBezTo>
                  <a:cubicBezTo>
                    <a:pt x="0" y="20955"/>
                    <a:pt x="6667" y="40958"/>
                    <a:pt x="20002" y="5715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grpSp>
      <p:sp>
        <p:nvSpPr>
          <p:cNvPr id="120" name="Google Shape;120;p3"/>
          <p:cNvSpPr txBox="1"/>
          <p:nvPr/>
        </p:nvSpPr>
        <p:spPr>
          <a:xfrm>
            <a:off x="11595386" y="6601396"/>
            <a:ext cx="407502" cy="17087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ca-ES" sz="900">
                <a:solidFill>
                  <a:schemeClr val="lt1"/>
                </a:solidFill>
                <a:latin typeface="Quattrocento Sans"/>
                <a:ea typeface="Quattrocento Sans"/>
                <a:cs typeface="Quattrocento Sans"/>
                <a:sym typeface="Quattrocento Sans"/>
              </a:rPr>
              <a:t>p. </a:t>
            </a:r>
            <a:fld id="{00000000-1234-1234-1234-123412341234}" type="slidenum">
              <a:rPr lang="ca-ES" sz="900">
                <a:solidFill>
                  <a:schemeClr val="lt1"/>
                </a:solidFill>
                <a:latin typeface="Quattrocento Sans"/>
                <a:ea typeface="Quattrocento Sans"/>
                <a:cs typeface="Quattrocento Sans"/>
                <a:sym typeface="Quattrocento Sans"/>
              </a:rPr>
              <a:t>8</a:t>
            </a:fld>
            <a:endParaRPr sz="900">
              <a:solidFill>
                <a:schemeClr val="lt1"/>
              </a:solidFill>
              <a:latin typeface="Quattrocento Sans"/>
              <a:ea typeface="Quattrocento Sans"/>
              <a:cs typeface="Quattrocento Sans"/>
              <a:sym typeface="Quattrocento Sans"/>
            </a:endParaRPr>
          </a:p>
        </p:txBody>
      </p:sp>
      <p:pic>
        <p:nvPicPr>
          <p:cNvPr id="14" name="Imagen 13">
            <a:extLst>
              <a:ext uri="{FF2B5EF4-FFF2-40B4-BE49-F238E27FC236}">
                <a16:creationId xmlns:a16="http://schemas.microsoft.com/office/drawing/2014/main" id="{88B4B92B-A370-7E45-BC74-4A114A6EC8C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0227" b="66214" l="30347" r="71992"/>
                    </a14:imgEffect>
                  </a14:imgLayer>
                </a14:imgProps>
              </a:ext>
            </a:extLst>
          </a:blip>
          <a:srcRect l="25141" t="25729" r="22803" b="29287"/>
          <a:stretch/>
        </p:blipFill>
        <p:spPr>
          <a:xfrm>
            <a:off x="479666" y="170807"/>
            <a:ext cx="2100974" cy="1863105"/>
          </a:xfrm>
          <a:prstGeom prst="rect">
            <a:avLst/>
          </a:prstGeom>
        </p:spPr>
      </p:pic>
      <p:sp>
        <p:nvSpPr>
          <p:cNvPr id="15" name="TextBox 6">
            <a:extLst>
              <a:ext uri="{FF2B5EF4-FFF2-40B4-BE49-F238E27FC236}">
                <a16:creationId xmlns:a16="http://schemas.microsoft.com/office/drawing/2014/main" id="{86277844-EC60-1C4E-BE25-05A2850BD178}"/>
              </a:ext>
            </a:extLst>
          </p:cNvPr>
          <p:cNvSpPr txBox="1">
            <a:spLocks noChangeAspect="1"/>
          </p:cNvSpPr>
          <p:nvPr/>
        </p:nvSpPr>
        <p:spPr>
          <a:xfrm>
            <a:off x="4592157" y="319388"/>
            <a:ext cx="4572000" cy="677108"/>
          </a:xfrm>
          <a:prstGeom prst="rect">
            <a:avLst/>
          </a:prstGeom>
        </p:spPr>
        <p:txBody>
          <a:bodyPr wrap="square" lIns="0" tIns="0" rIns="0" bIns="0" rtlCol="0" anchor="t">
            <a:spAutoFit/>
          </a:bodyPr>
          <a:lstStyle/>
          <a:p>
            <a:pPr algn="ctr"/>
            <a:r>
              <a:rPr lang="ca-ES" sz="2400" b="1" i="1">
                <a:solidFill>
                  <a:srgbClr val="019EE2"/>
                </a:solidFill>
                <a:latin typeface="Poppins"/>
                <a:cs typeface="Poppins"/>
              </a:rPr>
              <a:t>Phishing o pesca</a:t>
            </a:r>
          </a:p>
          <a:p>
            <a:pPr algn="ctr"/>
            <a:r>
              <a:rPr lang="ca-ES" sz="2000" b="1" i="1">
                <a:solidFill>
                  <a:srgbClr val="019EE2"/>
                </a:solidFill>
                <a:latin typeface="Poppins"/>
                <a:cs typeface="Poppins"/>
              </a:rPr>
              <a:t>L’ham a la teva safata de correu</a:t>
            </a:r>
            <a:endParaRPr lang="ca-ES" sz="2000" b="1" i="1" u="sng">
              <a:solidFill>
                <a:srgbClr val="019EE2"/>
              </a:solidFill>
              <a:latin typeface="Poppins"/>
              <a:cs typeface="Poppins"/>
            </a:endParaRPr>
          </a:p>
        </p:txBody>
      </p:sp>
      <p:cxnSp>
        <p:nvCxnSpPr>
          <p:cNvPr id="16" name="Conector recto 15">
            <a:extLst>
              <a:ext uri="{FF2B5EF4-FFF2-40B4-BE49-F238E27FC236}">
                <a16:creationId xmlns:a16="http://schemas.microsoft.com/office/drawing/2014/main" id="{C488687D-1BCC-3B40-8BD4-20931EFD45CD}"/>
              </a:ext>
            </a:extLst>
          </p:cNvPr>
          <p:cNvCxnSpPr/>
          <p:nvPr/>
        </p:nvCxnSpPr>
        <p:spPr>
          <a:xfrm>
            <a:off x="5510005" y="1159861"/>
            <a:ext cx="2736304" cy="0"/>
          </a:xfrm>
          <a:prstGeom prst="line">
            <a:avLst/>
          </a:prstGeom>
          <a:ln w="28575" cmpd="sng">
            <a:solidFill>
              <a:srgbClr val="019EE2"/>
            </a:solidFill>
          </a:ln>
          <a:effectLst/>
        </p:spPr>
        <p:style>
          <a:lnRef idx="2">
            <a:schemeClr val="accent1"/>
          </a:lnRef>
          <a:fillRef idx="0">
            <a:schemeClr val="accent1"/>
          </a:fillRef>
          <a:effectRef idx="1">
            <a:schemeClr val="accent1"/>
          </a:effectRef>
          <a:fontRef idx="minor">
            <a:schemeClr val="tx1"/>
          </a:fontRef>
        </p:style>
      </p:cxnSp>
      <p:pic>
        <p:nvPicPr>
          <p:cNvPr id="18" name="Imagen 17">
            <a:extLst>
              <a:ext uri="{FF2B5EF4-FFF2-40B4-BE49-F238E27FC236}">
                <a16:creationId xmlns:a16="http://schemas.microsoft.com/office/drawing/2014/main" id="{D96F18DB-DE2D-D64B-8030-0533D39E3A92}"/>
              </a:ext>
            </a:extLst>
          </p:cNvPr>
          <p:cNvPicPr>
            <a:picLocks noChangeAspect="1"/>
          </p:cNvPicPr>
          <p:nvPr/>
        </p:nvPicPr>
        <p:blipFill>
          <a:blip r:embed="rId6"/>
          <a:stretch>
            <a:fillRect/>
          </a:stretch>
        </p:blipFill>
        <p:spPr>
          <a:xfrm>
            <a:off x="5180914" y="2032198"/>
            <a:ext cx="5000725" cy="3766211"/>
          </a:xfrm>
          <a:prstGeom prst="rect">
            <a:avLst/>
          </a:prstGeom>
        </p:spPr>
      </p:pic>
      <p:pic>
        <p:nvPicPr>
          <p:cNvPr id="19" name="Imagen 18">
            <a:extLst>
              <a:ext uri="{FF2B5EF4-FFF2-40B4-BE49-F238E27FC236}">
                <a16:creationId xmlns:a16="http://schemas.microsoft.com/office/drawing/2014/main" id="{05223FAF-50E4-DF4D-96FC-621C4080AC9F}"/>
              </a:ext>
            </a:extLst>
          </p:cNvPr>
          <p:cNvPicPr>
            <a:picLocks noChangeAspect="1"/>
          </p:cNvPicPr>
          <p:nvPr/>
        </p:nvPicPr>
        <p:blipFill>
          <a:blip r:embed="rId7"/>
          <a:stretch>
            <a:fillRect/>
          </a:stretch>
        </p:blipFill>
        <p:spPr>
          <a:xfrm>
            <a:off x="4136034" y="1519367"/>
            <a:ext cx="657339" cy="657339"/>
          </a:xfrm>
          <a:prstGeom prst="rect">
            <a:avLst/>
          </a:prstGeom>
        </p:spPr>
      </p:pic>
      <p:cxnSp>
        <p:nvCxnSpPr>
          <p:cNvPr id="20" name="Conector recto de flecha 19">
            <a:extLst>
              <a:ext uri="{FF2B5EF4-FFF2-40B4-BE49-F238E27FC236}">
                <a16:creationId xmlns:a16="http://schemas.microsoft.com/office/drawing/2014/main" id="{5865A9E3-9724-8644-B4F1-1A837EC7AEEA}"/>
              </a:ext>
            </a:extLst>
          </p:cNvPr>
          <p:cNvCxnSpPr>
            <a:cxnSpLocks/>
            <a:stCxn id="19" idx="3"/>
          </p:cNvCxnSpPr>
          <p:nvPr/>
        </p:nvCxnSpPr>
        <p:spPr>
          <a:xfrm>
            <a:off x="4793373" y="1848037"/>
            <a:ext cx="786739" cy="291665"/>
          </a:xfrm>
          <a:prstGeom prst="straightConnector1">
            <a:avLst/>
          </a:prstGeom>
          <a:ln w="38100">
            <a:solidFill>
              <a:srgbClr val="38C9ED"/>
            </a:solidFill>
            <a:tailEnd type="triangle"/>
          </a:ln>
        </p:spPr>
        <p:style>
          <a:lnRef idx="1">
            <a:schemeClr val="accent1"/>
          </a:lnRef>
          <a:fillRef idx="0">
            <a:schemeClr val="accent1"/>
          </a:fillRef>
          <a:effectRef idx="0">
            <a:schemeClr val="accent1"/>
          </a:effectRef>
          <a:fontRef idx="minor">
            <a:schemeClr val="tx1"/>
          </a:fontRef>
        </p:style>
      </p:cxnSp>
      <p:pic>
        <p:nvPicPr>
          <p:cNvPr id="21" name="Imagen 20">
            <a:extLst>
              <a:ext uri="{FF2B5EF4-FFF2-40B4-BE49-F238E27FC236}">
                <a16:creationId xmlns:a16="http://schemas.microsoft.com/office/drawing/2014/main" id="{D7014904-9F00-7543-9479-FD992DE518A6}"/>
              </a:ext>
            </a:extLst>
          </p:cNvPr>
          <p:cNvPicPr>
            <a:picLocks noChangeAspect="1"/>
          </p:cNvPicPr>
          <p:nvPr/>
        </p:nvPicPr>
        <p:blipFill>
          <a:blip r:embed="rId8"/>
          <a:stretch>
            <a:fillRect/>
          </a:stretch>
        </p:blipFill>
        <p:spPr>
          <a:xfrm>
            <a:off x="10902943" y="1258407"/>
            <a:ext cx="657339" cy="657339"/>
          </a:xfrm>
          <a:prstGeom prst="rect">
            <a:avLst/>
          </a:prstGeom>
        </p:spPr>
      </p:pic>
      <p:sp>
        <p:nvSpPr>
          <p:cNvPr id="22" name="TextBox 19">
            <a:extLst>
              <a:ext uri="{FF2B5EF4-FFF2-40B4-BE49-F238E27FC236}">
                <a16:creationId xmlns:a16="http://schemas.microsoft.com/office/drawing/2014/main" id="{117BC211-BD1C-8441-83CB-1CE70EC16CFE}"/>
              </a:ext>
            </a:extLst>
          </p:cNvPr>
          <p:cNvSpPr txBox="1"/>
          <p:nvPr/>
        </p:nvSpPr>
        <p:spPr>
          <a:xfrm>
            <a:off x="10377795" y="1982219"/>
            <a:ext cx="1764912" cy="577722"/>
          </a:xfrm>
          <a:prstGeom prst="rect">
            <a:avLst/>
          </a:prstGeom>
        </p:spPr>
        <p:txBody>
          <a:bodyPr wrap="square" lIns="0" tIns="0" rIns="0" bIns="0" rtlCol="0" anchor="t">
            <a:spAutoFit/>
          </a:bodyPr>
          <a:lstStyle/>
          <a:p>
            <a:pPr algn="ctr">
              <a:lnSpc>
                <a:spcPts val="2260"/>
              </a:lnSpc>
            </a:pPr>
            <a:r>
              <a:rPr lang="ca-ES" sz="1600" b="1" spc="15" dirty="0">
                <a:solidFill>
                  <a:srgbClr val="595959"/>
                </a:solidFill>
                <a:latin typeface="Poppins"/>
                <a:cs typeface="Poppins"/>
              </a:rPr>
              <a:t>Assumpte/ objectiu</a:t>
            </a:r>
            <a:endParaRPr lang="ca-ES" sz="1600" spc="15" dirty="0">
              <a:solidFill>
                <a:srgbClr val="595959"/>
              </a:solidFill>
              <a:latin typeface="Poppins"/>
              <a:cs typeface="Poppins"/>
            </a:endParaRPr>
          </a:p>
        </p:txBody>
      </p:sp>
      <p:cxnSp>
        <p:nvCxnSpPr>
          <p:cNvPr id="23" name="Conector recto de flecha 22">
            <a:extLst>
              <a:ext uri="{FF2B5EF4-FFF2-40B4-BE49-F238E27FC236}">
                <a16:creationId xmlns:a16="http://schemas.microsoft.com/office/drawing/2014/main" id="{ECB490B5-DDC8-324B-BC25-213A9CF46603}"/>
              </a:ext>
            </a:extLst>
          </p:cNvPr>
          <p:cNvCxnSpPr>
            <a:cxnSpLocks/>
          </p:cNvCxnSpPr>
          <p:nvPr/>
        </p:nvCxnSpPr>
        <p:spPr>
          <a:xfrm flipH="1">
            <a:off x="9393520" y="1587076"/>
            <a:ext cx="1411345" cy="703655"/>
          </a:xfrm>
          <a:prstGeom prst="straightConnector1">
            <a:avLst/>
          </a:prstGeom>
          <a:ln w="38100">
            <a:solidFill>
              <a:srgbClr val="38C9ED"/>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id="{90143B09-BD8C-7348-B0A6-03FED2A3F20B}"/>
              </a:ext>
            </a:extLst>
          </p:cNvPr>
          <p:cNvCxnSpPr>
            <a:cxnSpLocks/>
          </p:cNvCxnSpPr>
          <p:nvPr/>
        </p:nvCxnSpPr>
        <p:spPr>
          <a:xfrm flipH="1">
            <a:off x="8019511" y="2241318"/>
            <a:ext cx="2750501" cy="847578"/>
          </a:xfrm>
          <a:prstGeom prst="straightConnector1">
            <a:avLst/>
          </a:prstGeom>
          <a:ln w="38100">
            <a:solidFill>
              <a:srgbClr val="38C9ED"/>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19">
            <a:extLst>
              <a:ext uri="{FF2B5EF4-FFF2-40B4-BE49-F238E27FC236}">
                <a16:creationId xmlns:a16="http://schemas.microsoft.com/office/drawing/2014/main" id="{F7A16B48-B4B2-2E47-A31C-981A8F7A23C7}"/>
              </a:ext>
            </a:extLst>
          </p:cNvPr>
          <p:cNvSpPr txBox="1"/>
          <p:nvPr/>
        </p:nvSpPr>
        <p:spPr>
          <a:xfrm>
            <a:off x="10515877" y="5695492"/>
            <a:ext cx="1656184" cy="282770"/>
          </a:xfrm>
          <a:prstGeom prst="rect">
            <a:avLst/>
          </a:prstGeom>
        </p:spPr>
        <p:txBody>
          <a:bodyPr wrap="square" lIns="0" tIns="0" rIns="0" bIns="0" rtlCol="0" anchor="t">
            <a:spAutoFit/>
          </a:bodyPr>
          <a:lstStyle/>
          <a:p>
            <a:pPr algn="ctr">
              <a:lnSpc>
                <a:spcPts val="2260"/>
              </a:lnSpc>
            </a:pPr>
            <a:r>
              <a:rPr lang="ca-ES" sz="1600" b="1" spc="15" dirty="0">
                <a:solidFill>
                  <a:srgbClr val="595959"/>
                </a:solidFill>
                <a:latin typeface="Poppins"/>
                <a:cs typeface="Poppins"/>
              </a:rPr>
              <a:t>Redacció</a:t>
            </a:r>
            <a:endParaRPr lang="ca-ES" sz="1200" spc="15" dirty="0">
              <a:solidFill>
                <a:srgbClr val="595959"/>
              </a:solidFill>
              <a:latin typeface="Poppins"/>
              <a:cs typeface="Poppins"/>
            </a:endParaRPr>
          </a:p>
        </p:txBody>
      </p:sp>
      <p:pic>
        <p:nvPicPr>
          <p:cNvPr id="26" name="Imagen 25">
            <a:extLst>
              <a:ext uri="{FF2B5EF4-FFF2-40B4-BE49-F238E27FC236}">
                <a16:creationId xmlns:a16="http://schemas.microsoft.com/office/drawing/2014/main" id="{946223D8-E016-6540-A957-C3F258A14012}"/>
              </a:ext>
            </a:extLst>
          </p:cNvPr>
          <p:cNvPicPr>
            <a:picLocks noChangeAspect="1"/>
          </p:cNvPicPr>
          <p:nvPr/>
        </p:nvPicPr>
        <p:blipFill>
          <a:blip r:embed="rId8"/>
          <a:stretch>
            <a:fillRect/>
          </a:stretch>
        </p:blipFill>
        <p:spPr>
          <a:xfrm>
            <a:off x="11015300" y="4928762"/>
            <a:ext cx="657339" cy="657339"/>
          </a:xfrm>
          <a:prstGeom prst="rect">
            <a:avLst/>
          </a:prstGeom>
        </p:spPr>
      </p:pic>
      <p:cxnSp>
        <p:nvCxnSpPr>
          <p:cNvPr id="27" name="Conector recto de flecha 26">
            <a:extLst>
              <a:ext uri="{FF2B5EF4-FFF2-40B4-BE49-F238E27FC236}">
                <a16:creationId xmlns:a16="http://schemas.microsoft.com/office/drawing/2014/main" id="{5DE4FB5B-BABE-AA47-B06E-88B23F144F8C}"/>
              </a:ext>
            </a:extLst>
          </p:cNvPr>
          <p:cNvCxnSpPr>
            <a:cxnSpLocks/>
            <a:stCxn id="26" idx="1"/>
          </p:cNvCxnSpPr>
          <p:nvPr/>
        </p:nvCxnSpPr>
        <p:spPr>
          <a:xfrm flipH="1" flipV="1">
            <a:off x="8859520" y="4349317"/>
            <a:ext cx="2155780" cy="908115"/>
          </a:xfrm>
          <a:prstGeom prst="straightConnector1">
            <a:avLst/>
          </a:prstGeom>
          <a:ln w="38100">
            <a:solidFill>
              <a:srgbClr val="38C9ED"/>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7">
            <a:extLst>
              <a:ext uri="{FF2B5EF4-FFF2-40B4-BE49-F238E27FC236}">
                <a16:creationId xmlns:a16="http://schemas.microsoft.com/office/drawing/2014/main" id="{27A66678-CC64-754E-B361-E48FD92CAB3A}"/>
              </a:ext>
            </a:extLst>
          </p:cNvPr>
          <p:cNvSpPr txBox="1"/>
          <p:nvPr/>
        </p:nvSpPr>
        <p:spPr>
          <a:xfrm>
            <a:off x="3104557" y="5326477"/>
            <a:ext cx="2088232" cy="577722"/>
          </a:xfrm>
          <a:prstGeom prst="rect">
            <a:avLst/>
          </a:prstGeom>
        </p:spPr>
        <p:txBody>
          <a:bodyPr wrap="square" lIns="0" tIns="0" rIns="0" bIns="0" rtlCol="0" anchor="t">
            <a:spAutoFit/>
          </a:bodyPr>
          <a:lstStyle/>
          <a:p>
            <a:pPr algn="ctr">
              <a:lnSpc>
                <a:spcPts val="2260"/>
              </a:lnSpc>
            </a:pPr>
            <a:r>
              <a:rPr lang="ca-ES" sz="1600" b="1" spc="15" dirty="0">
                <a:solidFill>
                  <a:srgbClr val="595959"/>
                </a:solidFill>
                <a:latin typeface="Poppins"/>
                <a:cs typeface="Poppins"/>
              </a:rPr>
              <a:t>Enllaços/</a:t>
            </a:r>
          </a:p>
          <a:p>
            <a:pPr algn="ctr">
              <a:lnSpc>
                <a:spcPts val="2260"/>
              </a:lnSpc>
            </a:pPr>
            <a:r>
              <a:rPr lang="ca-ES" sz="1600" b="1" spc="15" dirty="0">
                <a:solidFill>
                  <a:srgbClr val="595959"/>
                </a:solidFill>
                <a:latin typeface="Poppins"/>
                <a:cs typeface="Poppins"/>
              </a:rPr>
              <a:t>doc. adjunts</a:t>
            </a:r>
            <a:r>
              <a:rPr lang="ca-ES" sz="1600" spc="15" dirty="0">
                <a:solidFill>
                  <a:srgbClr val="595959"/>
                </a:solidFill>
                <a:latin typeface="Poppins"/>
                <a:cs typeface="Poppins"/>
              </a:rPr>
              <a:t>:</a:t>
            </a:r>
          </a:p>
        </p:txBody>
      </p:sp>
      <p:pic>
        <p:nvPicPr>
          <p:cNvPr id="29" name="Imagen 28">
            <a:extLst>
              <a:ext uri="{FF2B5EF4-FFF2-40B4-BE49-F238E27FC236}">
                <a16:creationId xmlns:a16="http://schemas.microsoft.com/office/drawing/2014/main" id="{55DBC615-A8D8-3B4D-A238-9B8326A76A1C}"/>
              </a:ext>
            </a:extLst>
          </p:cNvPr>
          <p:cNvPicPr>
            <a:picLocks noChangeAspect="1"/>
          </p:cNvPicPr>
          <p:nvPr/>
        </p:nvPicPr>
        <p:blipFill>
          <a:blip r:embed="rId9"/>
          <a:stretch>
            <a:fillRect/>
          </a:stretch>
        </p:blipFill>
        <p:spPr>
          <a:xfrm flipH="1">
            <a:off x="3921759" y="4552033"/>
            <a:ext cx="670398" cy="657339"/>
          </a:xfrm>
          <a:prstGeom prst="rect">
            <a:avLst/>
          </a:prstGeom>
        </p:spPr>
      </p:pic>
      <p:cxnSp>
        <p:nvCxnSpPr>
          <p:cNvPr id="30" name="Conector recto de flecha 29">
            <a:extLst>
              <a:ext uri="{FF2B5EF4-FFF2-40B4-BE49-F238E27FC236}">
                <a16:creationId xmlns:a16="http://schemas.microsoft.com/office/drawing/2014/main" id="{F27AB992-D956-3C42-ADD7-952864481293}"/>
              </a:ext>
            </a:extLst>
          </p:cNvPr>
          <p:cNvCxnSpPr>
            <a:cxnSpLocks/>
          </p:cNvCxnSpPr>
          <p:nvPr/>
        </p:nvCxnSpPr>
        <p:spPr>
          <a:xfrm flipV="1">
            <a:off x="4616426" y="4315029"/>
            <a:ext cx="2155780" cy="443381"/>
          </a:xfrm>
          <a:prstGeom prst="straightConnector1">
            <a:avLst/>
          </a:prstGeom>
          <a:ln w="38100">
            <a:solidFill>
              <a:srgbClr val="38C9ED"/>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de flecha 30">
            <a:extLst>
              <a:ext uri="{FF2B5EF4-FFF2-40B4-BE49-F238E27FC236}">
                <a16:creationId xmlns:a16="http://schemas.microsoft.com/office/drawing/2014/main" id="{8D52734C-AB55-1641-91C6-CC55512D648D}"/>
              </a:ext>
            </a:extLst>
          </p:cNvPr>
          <p:cNvCxnSpPr>
            <a:cxnSpLocks/>
          </p:cNvCxnSpPr>
          <p:nvPr/>
        </p:nvCxnSpPr>
        <p:spPr>
          <a:xfrm>
            <a:off x="4741864" y="4892751"/>
            <a:ext cx="1741677" cy="327936"/>
          </a:xfrm>
          <a:prstGeom prst="straightConnector1">
            <a:avLst/>
          </a:prstGeom>
          <a:ln w="38100">
            <a:solidFill>
              <a:srgbClr val="38C9ED"/>
            </a:solidFill>
            <a:tailEnd type="triangle"/>
          </a:ln>
        </p:spPr>
        <p:style>
          <a:lnRef idx="1">
            <a:schemeClr val="accent1"/>
          </a:lnRef>
          <a:fillRef idx="0">
            <a:schemeClr val="accent1"/>
          </a:fillRef>
          <a:effectRef idx="0">
            <a:schemeClr val="accent1"/>
          </a:effectRef>
          <a:fontRef idx="minor">
            <a:schemeClr val="tx1"/>
          </a:fontRef>
        </p:style>
      </p:cxnSp>
      <p:sp>
        <p:nvSpPr>
          <p:cNvPr id="38" name="CuadroTexto 37">
            <a:extLst>
              <a:ext uri="{FF2B5EF4-FFF2-40B4-BE49-F238E27FC236}">
                <a16:creationId xmlns:a16="http://schemas.microsoft.com/office/drawing/2014/main" id="{866014CF-2361-3C4A-BD25-85F3C998FACC}"/>
              </a:ext>
            </a:extLst>
          </p:cNvPr>
          <p:cNvSpPr txBox="1"/>
          <p:nvPr/>
        </p:nvSpPr>
        <p:spPr>
          <a:xfrm>
            <a:off x="5726136" y="1471083"/>
            <a:ext cx="4572000" cy="369332"/>
          </a:xfrm>
          <a:prstGeom prst="rect">
            <a:avLst/>
          </a:prstGeom>
          <a:noFill/>
        </p:spPr>
        <p:txBody>
          <a:bodyPr wrap="square">
            <a:spAutoFit/>
          </a:bodyPr>
          <a:lstStyle/>
          <a:p>
            <a:pPr algn="ctr"/>
            <a:r>
              <a:rPr lang="es-ES_tradnl" sz="1800" b="1" i="1" dirty="0">
                <a:solidFill>
                  <a:srgbClr val="019EE2"/>
                </a:solidFill>
                <a:latin typeface="Poppins"/>
                <a:cs typeface="Poppins"/>
              </a:rPr>
              <a:t>Como detectar-lo</a:t>
            </a:r>
          </a:p>
        </p:txBody>
      </p:sp>
      <p:sp>
        <p:nvSpPr>
          <p:cNvPr id="39" name="CuadroTexto 5">
            <a:extLst>
              <a:ext uri="{FF2B5EF4-FFF2-40B4-BE49-F238E27FC236}">
                <a16:creationId xmlns:a16="http://schemas.microsoft.com/office/drawing/2014/main" id="{452EE4D5-A923-9441-89AE-806BFFB03EE2}"/>
              </a:ext>
            </a:extLst>
          </p:cNvPr>
          <p:cNvSpPr txBox="1"/>
          <p:nvPr/>
        </p:nvSpPr>
        <p:spPr>
          <a:xfrm>
            <a:off x="1216683" y="1939889"/>
            <a:ext cx="3226387" cy="3416320"/>
          </a:xfrm>
          <a:prstGeom prst="rect">
            <a:avLst/>
          </a:prstGeom>
          <a:noFill/>
        </p:spPr>
        <p:txBody>
          <a:bodyPr wrap="square" rtlCol="0">
            <a:spAutoFit/>
          </a:bodyPr>
          <a:lstStyle/>
          <a:p>
            <a:pPr algn="ctr"/>
            <a:r>
              <a:rPr lang="ca-ES" sz="2400" noProof="0" dirty="0">
                <a:solidFill>
                  <a:srgbClr val="212529"/>
                </a:solidFill>
                <a:latin typeface="Calibri" panose="020F0502020204030204" pitchFamily="34" charset="0"/>
                <a:cs typeface="Calibri" panose="020F0502020204030204" pitchFamily="34" charset="0"/>
              </a:rPr>
              <a:t>Recepció de correu electrònic</a:t>
            </a:r>
          </a:p>
          <a:p>
            <a:pPr algn="ctr"/>
            <a:r>
              <a:rPr lang="ca-ES" sz="2400" noProof="0" dirty="0">
                <a:solidFill>
                  <a:srgbClr val="212529"/>
                </a:solidFill>
                <a:latin typeface="Calibri" panose="020F0502020204030204" pitchFamily="34" charset="0"/>
                <a:cs typeface="Calibri" panose="020F0502020204030204" pitchFamily="34" charset="0"/>
              </a:rPr>
              <a:t>
Suplantació d’identitat</a:t>
            </a:r>
          </a:p>
          <a:p>
            <a:pPr algn="ctr"/>
            <a:r>
              <a:rPr lang="ca-ES" sz="2400" noProof="0" dirty="0">
                <a:solidFill>
                  <a:srgbClr val="212529"/>
                </a:solidFill>
                <a:latin typeface="Calibri" panose="020F0502020204030204" pitchFamily="34" charset="0"/>
                <a:cs typeface="Calibri" panose="020F0502020204030204" pitchFamily="34" charset="0"/>
              </a:rPr>
              <a:t>
Obtenció d'informació personal i/o bancària</a:t>
            </a:r>
          </a:p>
          <a:p>
            <a:pPr algn="ctr"/>
            <a:r>
              <a:rPr lang="ca-ES" sz="2400" noProof="0" dirty="0">
                <a:solidFill>
                  <a:srgbClr val="212529"/>
                </a:solidFill>
                <a:latin typeface="Calibri" panose="020F0502020204030204" pitchFamily="34" charset="0"/>
                <a:cs typeface="Calibri" panose="020F0502020204030204" pitchFamily="34" charset="0"/>
              </a:rPr>
              <a:t>
Frau</a:t>
            </a:r>
            <a:endParaRPr lang="ca-ES" sz="2400" noProof="0" dirty="0">
              <a:latin typeface="Calibri" panose="020F0502020204030204" pitchFamily="34" charset="0"/>
              <a:cs typeface="Calibri" panose="020F0502020204030204" pitchFamily="34" charset="0"/>
            </a:endParaRPr>
          </a:p>
        </p:txBody>
      </p:sp>
      <p:sp>
        <p:nvSpPr>
          <p:cNvPr id="40" name="Fletxa: avall 18">
            <a:extLst>
              <a:ext uri="{FF2B5EF4-FFF2-40B4-BE49-F238E27FC236}">
                <a16:creationId xmlns:a16="http://schemas.microsoft.com/office/drawing/2014/main" id="{629E23E2-AD7A-8145-9DCB-E3A22A258AA7}"/>
              </a:ext>
            </a:extLst>
          </p:cNvPr>
          <p:cNvSpPr/>
          <p:nvPr/>
        </p:nvSpPr>
        <p:spPr>
          <a:xfrm>
            <a:off x="2811515" y="2731977"/>
            <a:ext cx="210449" cy="275652"/>
          </a:xfrm>
          <a:prstGeom prst="downArrow">
            <a:avLst/>
          </a:prstGeom>
          <a:solidFill>
            <a:srgbClr val="0070C0"/>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ca-ES" sz="1800" b="0" i="0" u="none" strike="noStrike" cap="none" spc="0" normalizeH="0" baseline="0" noProof="0" dirty="0">
              <a:ln>
                <a:noFill/>
              </a:ln>
              <a:solidFill>
                <a:srgbClr val="000000"/>
              </a:solidFill>
              <a:effectLst/>
              <a:uFillTx/>
              <a:latin typeface="+mj-lt"/>
              <a:ea typeface="+mj-ea"/>
              <a:cs typeface="+mj-cs"/>
              <a:sym typeface="Helvetica"/>
            </a:endParaRPr>
          </a:p>
        </p:txBody>
      </p:sp>
      <p:sp>
        <p:nvSpPr>
          <p:cNvPr id="44" name="Fletxa: avall 19">
            <a:extLst>
              <a:ext uri="{FF2B5EF4-FFF2-40B4-BE49-F238E27FC236}">
                <a16:creationId xmlns:a16="http://schemas.microsoft.com/office/drawing/2014/main" id="{003D0264-F62B-AA4D-8AF2-620336D4A3A4}"/>
              </a:ext>
            </a:extLst>
          </p:cNvPr>
          <p:cNvSpPr/>
          <p:nvPr/>
        </p:nvSpPr>
        <p:spPr>
          <a:xfrm>
            <a:off x="2809947" y="3504033"/>
            <a:ext cx="210449" cy="275652"/>
          </a:xfrm>
          <a:prstGeom prst="downArrow">
            <a:avLst/>
          </a:prstGeom>
          <a:solidFill>
            <a:srgbClr val="0070C0"/>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ca-ES" sz="1800" b="0" i="0" u="none" strike="noStrike" cap="none" spc="0" normalizeH="0" baseline="0" noProof="0" dirty="0">
              <a:ln>
                <a:noFill/>
              </a:ln>
              <a:solidFill>
                <a:srgbClr val="000000"/>
              </a:solidFill>
              <a:effectLst/>
              <a:uFillTx/>
              <a:latin typeface="+mj-lt"/>
              <a:ea typeface="+mj-ea"/>
              <a:cs typeface="+mj-cs"/>
              <a:sym typeface="Helvetica"/>
            </a:endParaRPr>
          </a:p>
        </p:txBody>
      </p:sp>
      <p:sp>
        <p:nvSpPr>
          <p:cNvPr id="45" name="Fletxa: avall 20">
            <a:extLst>
              <a:ext uri="{FF2B5EF4-FFF2-40B4-BE49-F238E27FC236}">
                <a16:creationId xmlns:a16="http://schemas.microsoft.com/office/drawing/2014/main" id="{12F81052-A080-DF41-B570-3AC24846F40B}"/>
              </a:ext>
            </a:extLst>
          </p:cNvPr>
          <p:cNvSpPr/>
          <p:nvPr/>
        </p:nvSpPr>
        <p:spPr>
          <a:xfrm>
            <a:off x="2809947" y="4676193"/>
            <a:ext cx="210449" cy="275652"/>
          </a:xfrm>
          <a:prstGeom prst="downArrow">
            <a:avLst/>
          </a:prstGeom>
          <a:solidFill>
            <a:srgbClr val="0070C0"/>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ca-ES" sz="1800" b="0" i="0" u="none" strike="noStrike" cap="none" spc="0" normalizeH="0" baseline="0" noProof="0" dirty="0">
              <a:ln>
                <a:noFill/>
              </a:ln>
              <a:solidFill>
                <a:srgbClr val="000000"/>
              </a:solidFill>
              <a:effectLst/>
              <a:uFillTx/>
              <a:latin typeface="+mj-lt"/>
              <a:ea typeface="+mj-ea"/>
              <a:cs typeface="+mj-cs"/>
              <a:sym typeface="Helvetica"/>
            </a:endParaRPr>
          </a:p>
        </p:txBody>
      </p:sp>
      <p:sp>
        <p:nvSpPr>
          <p:cNvPr id="46" name="TextBox 19">
            <a:extLst>
              <a:ext uri="{FF2B5EF4-FFF2-40B4-BE49-F238E27FC236}">
                <a16:creationId xmlns:a16="http://schemas.microsoft.com/office/drawing/2014/main" id="{6B0CB82E-99E5-004C-A3AE-BBAC29D73139}"/>
              </a:ext>
            </a:extLst>
          </p:cNvPr>
          <p:cNvSpPr txBox="1"/>
          <p:nvPr/>
        </p:nvSpPr>
        <p:spPr>
          <a:xfrm>
            <a:off x="3614978" y="1279529"/>
            <a:ext cx="1656184" cy="282770"/>
          </a:xfrm>
          <a:prstGeom prst="rect">
            <a:avLst/>
          </a:prstGeom>
        </p:spPr>
        <p:txBody>
          <a:bodyPr wrap="square" lIns="0" tIns="0" rIns="0" bIns="0" rtlCol="0" anchor="t">
            <a:spAutoFit/>
          </a:bodyPr>
          <a:lstStyle/>
          <a:p>
            <a:pPr algn="ctr">
              <a:lnSpc>
                <a:spcPts val="2260"/>
              </a:lnSpc>
            </a:pPr>
            <a:r>
              <a:rPr lang="ca-ES" sz="1600" b="1" spc="15" dirty="0">
                <a:solidFill>
                  <a:srgbClr val="595959"/>
                </a:solidFill>
                <a:latin typeface="Poppins"/>
                <a:cs typeface="Poppins"/>
              </a:rPr>
              <a:t>Remitent</a:t>
            </a:r>
            <a:endParaRPr lang="ca-ES" sz="1200" spc="15" dirty="0">
              <a:solidFill>
                <a:srgbClr val="595959"/>
              </a:solidFill>
              <a:latin typeface="Poppins"/>
              <a:cs typeface="Poppins"/>
            </a:endParaRPr>
          </a:p>
        </p:txBody>
      </p:sp>
    </p:spTree>
    <p:extLst>
      <p:ext uri="{BB962C8B-B14F-4D97-AF65-F5344CB8AC3E}">
        <p14:creationId xmlns:p14="http://schemas.microsoft.com/office/powerpoint/2010/main" val="131948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28" grpId="0"/>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grpSp>
        <p:nvGrpSpPr>
          <p:cNvPr id="5" name="Grupo 4">
            <a:extLst>
              <a:ext uri="{FF2B5EF4-FFF2-40B4-BE49-F238E27FC236}">
                <a16:creationId xmlns:a16="http://schemas.microsoft.com/office/drawing/2014/main" id="{A819D5DE-C6EB-EB41-BD0C-505F9512C7A5}"/>
              </a:ext>
            </a:extLst>
          </p:cNvPr>
          <p:cNvGrpSpPr/>
          <p:nvPr/>
        </p:nvGrpSpPr>
        <p:grpSpPr>
          <a:xfrm>
            <a:off x="8054105" y="3043925"/>
            <a:ext cx="3096329" cy="3263698"/>
            <a:chOff x="8054105" y="3043925"/>
            <a:chExt cx="3096329" cy="3263698"/>
          </a:xfrm>
        </p:grpSpPr>
        <p:pic>
          <p:nvPicPr>
            <p:cNvPr id="38" name="Imagen 37">
              <a:extLst>
                <a:ext uri="{FF2B5EF4-FFF2-40B4-BE49-F238E27FC236}">
                  <a16:creationId xmlns:a16="http://schemas.microsoft.com/office/drawing/2014/main" id="{D06EA1C5-7479-F64D-A120-CD183697BE47}"/>
                </a:ext>
              </a:extLst>
            </p:cNvPr>
            <p:cNvPicPr>
              <a:picLocks noChangeAspect="1"/>
            </p:cNvPicPr>
            <p:nvPr/>
          </p:nvPicPr>
          <p:blipFill>
            <a:blip r:embed="rId3"/>
            <a:stretch>
              <a:fillRect/>
            </a:stretch>
          </p:blipFill>
          <p:spPr>
            <a:xfrm rot="962267">
              <a:off x="8054105" y="3043925"/>
              <a:ext cx="3096329" cy="3263698"/>
            </a:xfrm>
            <a:prstGeom prst="rect">
              <a:avLst/>
            </a:prstGeom>
          </p:spPr>
        </p:pic>
        <p:sp>
          <p:nvSpPr>
            <p:cNvPr id="43" name="CuadroTexto 42">
              <a:extLst>
                <a:ext uri="{FF2B5EF4-FFF2-40B4-BE49-F238E27FC236}">
                  <a16:creationId xmlns:a16="http://schemas.microsoft.com/office/drawing/2014/main" id="{974F173A-4667-9A4A-BB81-B152437ABD83}"/>
                </a:ext>
              </a:extLst>
            </p:cNvPr>
            <p:cNvSpPr txBox="1"/>
            <p:nvPr/>
          </p:nvSpPr>
          <p:spPr>
            <a:xfrm rot="1079981">
              <a:off x="8384565" y="4434950"/>
              <a:ext cx="2435312" cy="1384995"/>
            </a:xfrm>
            <a:prstGeom prst="rect">
              <a:avLst/>
            </a:prstGeom>
            <a:noFill/>
          </p:spPr>
          <p:txBody>
            <a:bodyPr wrap="square" rtlCol="0">
              <a:spAutoFit/>
            </a:bodyPr>
            <a:lstStyle/>
            <a:p>
              <a:r>
                <a:rPr lang="ca-ES" b="1" dirty="0"/>
                <a:t>Davant el dubte, contactar amb el remitent per canals alternatius i sempre utilitzar les dades de contacte oficials o habituals.</a:t>
              </a:r>
            </a:p>
          </p:txBody>
        </p:sp>
      </p:grpSp>
      <p:grpSp>
        <p:nvGrpSpPr>
          <p:cNvPr id="4" name="Grupo 3">
            <a:extLst>
              <a:ext uri="{FF2B5EF4-FFF2-40B4-BE49-F238E27FC236}">
                <a16:creationId xmlns:a16="http://schemas.microsoft.com/office/drawing/2014/main" id="{19A21F3A-2235-2D4E-9A17-E885E30D8B16}"/>
              </a:ext>
            </a:extLst>
          </p:cNvPr>
          <p:cNvGrpSpPr/>
          <p:nvPr/>
        </p:nvGrpSpPr>
        <p:grpSpPr>
          <a:xfrm>
            <a:off x="7487520" y="186175"/>
            <a:ext cx="3492274" cy="3203589"/>
            <a:chOff x="7487521" y="659543"/>
            <a:chExt cx="2978423" cy="2730221"/>
          </a:xfrm>
        </p:grpSpPr>
        <p:pic>
          <p:nvPicPr>
            <p:cNvPr id="39" name="Imagen 38">
              <a:extLst>
                <a:ext uri="{FF2B5EF4-FFF2-40B4-BE49-F238E27FC236}">
                  <a16:creationId xmlns:a16="http://schemas.microsoft.com/office/drawing/2014/main" id="{9C50F66C-8E11-1443-A8DE-CF71B95AEFA2}"/>
                </a:ext>
              </a:extLst>
            </p:cNvPr>
            <p:cNvPicPr>
              <a:picLocks noChangeAspect="1"/>
            </p:cNvPicPr>
            <p:nvPr/>
          </p:nvPicPr>
          <p:blipFill>
            <a:blip r:embed="rId4"/>
            <a:stretch>
              <a:fillRect/>
            </a:stretch>
          </p:blipFill>
          <p:spPr>
            <a:xfrm rot="1287999">
              <a:off x="7487521" y="659543"/>
              <a:ext cx="2978423" cy="2730221"/>
            </a:xfrm>
            <a:prstGeom prst="rect">
              <a:avLst/>
            </a:prstGeom>
          </p:spPr>
        </p:pic>
        <p:sp>
          <p:nvSpPr>
            <p:cNvPr id="42" name="CuadroTexto 41">
              <a:extLst>
                <a:ext uri="{FF2B5EF4-FFF2-40B4-BE49-F238E27FC236}">
                  <a16:creationId xmlns:a16="http://schemas.microsoft.com/office/drawing/2014/main" id="{F1650984-0665-0147-A97D-725961AC1B7F}"/>
                </a:ext>
              </a:extLst>
            </p:cNvPr>
            <p:cNvSpPr txBox="1"/>
            <p:nvPr/>
          </p:nvSpPr>
          <p:spPr>
            <a:xfrm rot="1327569">
              <a:off x="7864937" y="1790121"/>
              <a:ext cx="2061382" cy="918046"/>
            </a:xfrm>
            <a:prstGeom prst="rect">
              <a:avLst/>
            </a:prstGeom>
            <a:noFill/>
          </p:spPr>
          <p:txBody>
            <a:bodyPr wrap="square" rtlCol="0">
              <a:spAutoFit/>
            </a:bodyPr>
            <a:lstStyle/>
            <a:p>
              <a:r>
                <a:rPr lang="ca-ES" sz="1600" b="1" dirty="0"/>
                <a:t>No compartir</a:t>
              </a:r>
            </a:p>
            <a:p>
              <a:r>
                <a:rPr lang="ca-ES" sz="1600" b="1" dirty="0"/>
                <a:t> dades sensibles, contrasenyes </a:t>
              </a:r>
            </a:p>
            <a:p>
              <a:r>
                <a:rPr lang="ca-ES" sz="1600" b="1" dirty="0"/>
                <a:t>ni claus.</a:t>
              </a:r>
            </a:p>
          </p:txBody>
        </p:sp>
      </p:grpSp>
      <p:grpSp>
        <p:nvGrpSpPr>
          <p:cNvPr id="3" name="Grupo 2">
            <a:extLst>
              <a:ext uri="{FF2B5EF4-FFF2-40B4-BE49-F238E27FC236}">
                <a16:creationId xmlns:a16="http://schemas.microsoft.com/office/drawing/2014/main" id="{44E5A0C2-D79C-0947-A0A4-F94ACF497520}"/>
              </a:ext>
            </a:extLst>
          </p:cNvPr>
          <p:cNvGrpSpPr/>
          <p:nvPr/>
        </p:nvGrpSpPr>
        <p:grpSpPr>
          <a:xfrm>
            <a:off x="3009722" y="209250"/>
            <a:ext cx="3726275" cy="2398522"/>
            <a:chOff x="3009722" y="209250"/>
            <a:chExt cx="3726275" cy="2398522"/>
          </a:xfrm>
        </p:grpSpPr>
        <p:pic>
          <p:nvPicPr>
            <p:cNvPr id="37" name="Imagen 36">
              <a:extLst>
                <a:ext uri="{FF2B5EF4-FFF2-40B4-BE49-F238E27FC236}">
                  <a16:creationId xmlns:a16="http://schemas.microsoft.com/office/drawing/2014/main" id="{6C847D2D-A5FC-504C-87C1-D77C71E472A3}"/>
                </a:ext>
              </a:extLst>
            </p:cNvPr>
            <p:cNvPicPr>
              <a:picLocks noChangeAspect="1"/>
            </p:cNvPicPr>
            <p:nvPr/>
          </p:nvPicPr>
          <p:blipFill>
            <a:blip r:embed="rId5"/>
            <a:stretch>
              <a:fillRect/>
            </a:stretch>
          </p:blipFill>
          <p:spPr>
            <a:xfrm>
              <a:off x="3009722" y="209250"/>
              <a:ext cx="3726275" cy="2398522"/>
            </a:xfrm>
            <a:prstGeom prst="rect">
              <a:avLst/>
            </a:prstGeom>
          </p:spPr>
        </p:pic>
        <p:sp>
          <p:nvSpPr>
            <p:cNvPr id="41" name="CuadroTexto 40">
              <a:extLst>
                <a:ext uri="{FF2B5EF4-FFF2-40B4-BE49-F238E27FC236}">
                  <a16:creationId xmlns:a16="http://schemas.microsoft.com/office/drawing/2014/main" id="{757F712C-C069-AB41-B9B7-82C986425E06}"/>
                </a:ext>
              </a:extLst>
            </p:cNvPr>
            <p:cNvSpPr txBox="1"/>
            <p:nvPr/>
          </p:nvSpPr>
          <p:spPr>
            <a:xfrm>
              <a:off x="3718277" y="1025598"/>
              <a:ext cx="2795331" cy="1323439"/>
            </a:xfrm>
            <a:prstGeom prst="rect">
              <a:avLst/>
            </a:prstGeom>
            <a:noFill/>
          </p:spPr>
          <p:txBody>
            <a:bodyPr wrap="square" rtlCol="0">
              <a:spAutoFit/>
            </a:bodyPr>
            <a:lstStyle/>
            <a:p>
              <a:r>
                <a:rPr lang="ca-ES" sz="1600" b="1" dirty="0"/>
                <a:t>No fer clic en enllaços sospitosos i evitar la descàrrega d’arxius que vinguin de remitents desconeguts.</a:t>
              </a:r>
            </a:p>
          </p:txBody>
        </p:sp>
      </p:grpSp>
      <p:grpSp>
        <p:nvGrpSpPr>
          <p:cNvPr id="2" name="Grupo 1">
            <a:extLst>
              <a:ext uri="{FF2B5EF4-FFF2-40B4-BE49-F238E27FC236}">
                <a16:creationId xmlns:a16="http://schemas.microsoft.com/office/drawing/2014/main" id="{6DD8BCC0-A727-A547-A36E-CCFC2F7759C2}"/>
              </a:ext>
            </a:extLst>
          </p:cNvPr>
          <p:cNvGrpSpPr/>
          <p:nvPr/>
        </p:nvGrpSpPr>
        <p:grpSpPr>
          <a:xfrm>
            <a:off x="454183" y="2872356"/>
            <a:ext cx="3287887" cy="3042827"/>
            <a:chOff x="454183" y="2872356"/>
            <a:chExt cx="3287887" cy="3042827"/>
          </a:xfrm>
        </p:grpSpPr>
        <p:pic>
          <p:nvPicPr>
            <p:cNvPr id="36" name="Imagen 35">
              <a:extLst>
                <a:ext uri="{FF2B5EF4-FFF2-40B4-BE49-F238E27FC236}">
                  <a16:creationId xmlns:a16="http://schemas.microsoft.com/office/drawing/2014/main" id="{2D4B0AB3-4369-FD4C-965C-9E555DBF2AD3}"/>
                </a:ext>
              </a:extLst>
            </p:cNvPr>
            <p:cNvPicPr>
              <a:picLocks noChangeAspect="1"/>
            </p:cNvPicPr>
            <p:nvPr/>
          </p:nvPicPr>
          <p:blipFill>
            <a:blip r:embed="rId6"/>
            <a:stretch>
              <a:fillRect/>
            </a:stretch>
          </p:blipFill>
          <p:spPr>
            <a:xfrm rot="20552194">
              <a:off x="454183" y="2872356"/>
              <a:ext cx="3287887" cy="3042827"/>
            </a:xfrm>
            <a:prstGeom prst="rect">
              <a:avLst/>
            </a:prstGeom>
          </p:spPr>
        </p:pic>
        <p:sp>
          <p:nvSpPr>
            <p:cNvPr id="40" name="CuadroTexto 39">
              <a:extLst>
                <a:ext uri="{FF2B5EF4-FFF2-40B4-BE49-F238E27FC236}">
                  <a16:creationId xmlns:a16="http://schemas.microsoft.com/office/drawing/2014/main" id="{8C46EAFE-5227-2448-96D6-3C2D76D44BDF}"/>
                </a:ext>
              </a:extLst>
            </p:cNvPr>
            <p:cNvSpPr txBox="1"/>
            <p:nvPr/>
          </p:nvSpPr>
          <p:spPr>
            <a:xfrm rot="20759995">
              <a:off x="1000741" y="4200837"/>
              <a:ext cx="2318558" cy="1077218"/>
            </a:xfrm>
            <a:prstGeom prst="rect">
              <a:avLst/>
            </a:prstGeom>
            <a:noFill/>
          </p:spPr>
          <p:txBody>
            <a:bodyPr wrap="square" rtlCol="0">
              <a:spAutoFit/>
            </a:bodyPr>
            <a:lstStyle/>
            <a:p>
              <a:r>
                <a:rPr lang="ca-ES" sz="1600" b="1" dirty="0"/>
                <a:t>Desconfiar de missatges inesperats, urgents i de ofertes massa bones.</a:t>
              </a:r>
            </a:p>
          </p:txBody>
        </p:sp>
      </p:grpSp>
      <p:pic>
        <p:nvPicPr>
          <p:cNvPr id="23" name="Imagen 22" descr="Niño usando laptop&#10;&#10;El contenido generado por IA puede ser incorrecto.">
            <a:extLst>
              <a:ext uri="{FF2B5EF4-FFF2-40B4-BE49-F238E27FC236}">
                <a16:creationId xmlns:a16="http://schemas.microsoft.com/office/drawing/2014/main" id="{5934C6CB-F356-A143-BA9C-400824CD98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7736" y="3266552"/>
            <a:ext cx="2754264" cy="3140108"/>
          </a:xfrm>
          <a:prstGeom prst="rect">
            <a:avLst/>
          </a:prstGeom>
        </p:spPr>
      </p:pic>
      <p:cxnSp>
        <p:nvCxnSpPr>
          <p:cNvPr id="89" name="Google Shape;89;p3"/>
          <p:cNvCxnSpPr/>
          <p:nvPr/>
        </p:nvCxnSpPr>
        <p:spPr>
          <a:xfrm rot="10800000">
            <a:off x="1405904" y="2179229"/>
            <a:ext cx="0" cy="803955"/>
          </a:xfrm>
          <a:prstGeom prst="straightConnector1">
            <a:avLst/>
          </a:prstGeom>
          <a:noFill/>
          <a:ln w="19050" cap="rnd" cmpd="sng">
            <a:solidFill>
              <a:schemeClr val="lt1"/>
            </a:solidFill>
            <a:prstDash val="solid"/>
            <a:round/>
            <a:headEnd type="none" w="sm" len="sm"/>
            <a:tailEnd type="none" w="sm" len="sm"/>
          </a:ln>
        </p:spPr>
      </p:cxnSp>
      <p:sp>
        <p:nvSpPr>
          <p:cNvPr id="90" name="Google Shape;90;p3"/>
          <p:cNvSpPr/>
          <p:nvPr/>
        </p:nvSpPr>
        <p:spPr>
          <a:xfrm>
            <a:off x="1307908" y="2048042"/>
            <a:ext cx="316960" cy="316960"/>
          </a:xfrm>
          <a:prstGeom prst="ellipse">
            <a:avLst/>
          </a:prstGeom>
          <a:solidFill>
            <a:schemeClr val="l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grpSp>
        <p:nvGrpSpPr>
          <p:cNvPr id="98" name="Google Shape;98;p3"/>
          <p:cNvGrpSpPr/>
          <p:nvPr/>
        </p:nvGrpSpPr>
        <p:grpSpPr>
          <a:xfrm>
            <a:off x="746985" y="2142056"/>
            <a:ext cx="492128" cy="440265"/>
            <a:chOff x="5230652" y="3063932"/>
            <a:chExt cx="406717" cy="363855"/>
          </a:xfrm>
        </p:grpSpPr>
        <p:sp>
          <p:nvSpPr>
            <p:cNvPr id="99" name="Google Shape;99;p3"/>
            <p:cNvSpPr/>
            <p:nvPr/>
          </p:nvSpPr>
          <p:spPr>
            <a:xfrm>
              <a:off x="5230652" y="3142037"/>
              <a:ext cx="253365" cy="254317"/>
            </a:xfrm>
            <a:custGeom>
              <a:avLst/>
              <a:gdLst/>
              <a:ahLst/>
              <a:cxnLst/>
              <a:rect l="l" t="t" r="r" b="b"/>
              <a:pathLst>
                <a:path w="253365" h="254317" extrusionOk="0">
                  <a:moveTo>
                    <a:pt x="126683" y="0"/>
                  </a:moveTo>
                  <a:cubicBezTo>
                    <a:pt x="57150" y="0"/>
                    <a:pt x="0" y="46673"/>
                    <a:pt x="0" y="104775"/>
                  </a:cubicBezTo>
                  <a:cubicBezTo>
                    <a:pt x="0" y="147638"/>
                    <a:pt x="30480" y="183833"/>
                    <a:pt x="75248" y="200978"/>
                  </a:cubicBezTo>
                  <a:lnTo>
                    <a:pt x="75248" y="254318"/>
                  </a:lnTo>
                  <a:lnTo>
                    <a:pt x="120015" y="209550"/>
                  </a:lnTo>
                  <a:cubicBezTo>
                    <a:pt x="121920" y="209550"/>
                    <a:pt x="124778" y="209550"/>
                    <a:pt x="126683" y="209550"/>
                  </a:cubicBezTo>
                  <a:cubicBezTo>
                    <a:pt x="196215" y="209550"/>
                    <a:pt x="253365" y="162878"/>
                    <a:pt x="253365" y="104775"/>
                  </a:cubicBezTo>
                  <a:cubicBezTo>
                    <a:pt x="252413" y="46673"/>
                    <a:pt x="196215" y="0"/>
                    <a:pt x="126683" y="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0" name="Google Shape;100;p3"/>
            <p:cNvSpPr/>
            <p:nvPr/>
          </p:nvSpPr>
          <p:spPr>
            <a:xfrm>
              <a:off x="5423057" y="3179185"/>
              <a:ext cx="214312" cy="248602"/>
            </a:xfrm>
            <a:custGeom>
              <a:avLst/>
              <a:gdLst/>
              <a:ahLst/>
              <a:cxnLst/>
              <a:rect l="l" t="t" r="r" b="b"/>
              <a:pathLst>
                <a:path w="214312" h="248602" extrusionOk="0">
                  <a:moveTo>
                    <a:pt x="62865" y="1905"/>
                  </a:moveTo>
                  <a:cubicBezTo>
                    <a:pt x="70485" y="952"/>
                    <a:pt x="79057" y="0"/>
                    <a:pt x="87630" y="0"/>
                  </a:cubicBezTo>
                  <a:cubicBezTo>
                    <a:pt x="157163" y="0"/>
                    <a:pt x="214313" y="46672"/>
                    <a:pt x="214313" y="104775"/>
                  </a:cubicBezTo>
                  <a:cubicBezTo>
                    <a:pt x="214313" y="140970"/>
                    <a:pt x="192405" y="173355"/>
                    <a:pt x="158115" y="191453"/>
                  </a:cubicBezTo>
                  <a:lnTo>
                    <a:pt x="158115" y="248603"/>
                  </a:lnTo>
                  <a:lnTo>
                    <a:pt x="116205" y="206692"/>
                  </a:lnTo>
                  <a:cubicBezTo>
                    <a:pt x="106680" y="208598"/>
                    <a:pt x="97155" y="209550"/>
                    <a:pt x="87630" y="209550"/>
                  </a:cubicBezTo>
                  <a:cubicBezTo>
                    <a:pt x="53340" y="209550"/>
                    <a:pt x="22860" y="198120"/>
                    <a:pt x="0" y="180975"/>
                  </a:cubicBezTo>
                  <a:cubicBezTo>
                    <a:pt x="22860" y="199073"/>
                    <a:pt x="53340" y="209550"/>
                    <a:pt x="87630" y="209550"/>
                  </a:cubicBezTo>
                  <a:cubicBezTo>
                    <a:pt x="97155" y="209550"/>
                    <a:pt x="107632" y="208598"/>
                    <a:pt x="116205" y="206692"/>
                  </a:cubicBezTo>
                  <a:lnTo>
                    <a:pt x="158115" y="248603"/>
                  </a:lnTo>
                  <a:lnTo>
                    <a:pt x="158115" y="191453"/>
                  </a:lnTo>
                  <a:cubicBezTo>
                    <a:pt x="191452" y="172403"/>
                    <a:pt x="214313" y="140970"/>
                    <a:pt x="214313" y="104775"/>
                  </a:cubicBezTo>
                  <a:cubicBezTo>
                    <a:pt x="214313" y="46672"/>
                    <a:pt x="158115" y="0"/>
                    <a:pt x="87630" y="0"/>
                  </a:cubicBezTo>
                  <a:cubicBezTo>
                    <a:pt x="79057" y="0"/>
                    <a:pt x="70485" y="952"/>
                    <a:pt x="62865" y="1905"/>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1" name="Google Shape;101;p3"/>
            <p:cNvSpPr/>
            <p:nvPr/>
          </p:nvSpPr>
          <p:spPr>
            <a:xfrm>
              <a:off x="5384005" y="3199187"/>
              <a:ext cx="53340" cy="121920"/>
            </a:xfrm>
            <a:custGeom>
              <a:avLst/>
              <a:gdLst/>
              <a:ahLst/>
              <a:cxnLst/>
              <a:rect l="l" t="t" r="r" b="b"/>
              <a:pathLst>
                <a:path w="53340" h="121920" extrusionOk="0">
                  <a:moveTo>
                    <a:pt x="7620" y="121920"/>
                  </a:moveTo>
                  <a:cubicBezTo>
                    <a:pt x="2857" y="110490"/>
                    <a:pt x="0" y="98108"/>
                    <a:pt x="0" y="85725"/>
                  </a:cubicBezTo>
                  <a:cubicBezTo>
                    <a:pt x="0" y="50483"/>
                    <a:pt x="20955" y="19050"/>
                    <a:pt x="53340" y="0"/>
                  </a:cubicBezTo>
                  <a:cubicBezTo>
                    <a:pt x="20955" y="19050"/>
                    <a:pt x="0" y="50483"/>
                    <a:pt x="0" y="85725"/>
                  </a:cubicBezTo>
                  <a:cubicBezTo>
                    <a:pt x="0" y="98108"/>
                    <a:pt x="2857" y="110490"/>
                    <a:pt x="7620" y="12192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2" name="Google Shape;102;p3"/>
            <p:cNvSpPr/>
            <p:nvPr/>
          </p:nvSpPr>
          <p:spPr>
            <a:xfrm>
              <a:off x="5370669" y="3063932"/>
              <a:ext cx="239077" cy="122872"/>
            </a:xfrm>
            <a:custGeom>
              <a:avLst/>
              <a:gdLst/>
              <a:ahLst/>
              <a:cxnLst/>
              <a:rect l="l" t="t" r="r" b="b"/>
              <a:pathLst>
                <a:path w="239077" h="122872" extrusionOk="0">
                  <a:moveTo>
                    <a:pt x="237172" y="122873"/>
                  </a:moveTo>
                  <a:cubicBezTo>
                    <a:pt x="238125" y="117158"/>
                    <a:pt x="239078" y="110490"/>
                    <a:pt x="239078" y="104775"/>
                  </a:cubicBezTo>
                  <a:cubicBezTo>
                    <a:pt x="239078" y="46673"/>
                    <a:pt x="182880" y="0"/>
                    <a:pt x="112395" y="0"/>
                  </a:cubicBezTo>
                  <a:cubicBezTo>
                    <a:pt x="63818" y="0"/>
                    <a:pt x="20955" y="22860"/>
                    <a:pt x="0" y="57150"/>
                  </a:cubicBezTo>
                  <a:cubicBezTo>
                    <a:pt x="20955" y="22860"/>
                    <a:pt x="63818" y="0"/>
                    <a:pt x="112395" y="0"/>
                  </a:cubicBezTo>
                  <a:cubicBezTo>
                    <a:pt x="181928" y="0"/>
                    <a:pt x="239078" y="46673"/>
                    <a:pt x="239078" y="104775"/>
                  </a:cubicBezTo>
                  <a:cubicBezTo>
                    <a:pt x="239078" y="111443"/>
                    <a:pt x="238125" y="117158"/>
                    <a:pt x="237172" y="122873"/>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3" name="Google Shape;103;p3"/>
            <p:cNvSpPr/>
            <p:nvPr/>
          </p:nvSpPr>
          <p:spPr>
            <a:xfrm>
              <a:off x="5501162" y="3228714"/>
              <a:ext cx="86677" cy="73342"/>
            </a:xfrm>
            <a:custGeom>
              <a:avLst/>
              <a:gdLst/>
              <a:ahLst/>
              <a:cxnLst/>
              <a:rect l="l" t="t" r="r" b="b"/>
              <a:pathLst>
                <a:path w="86677" h="73342" extrusionOk="0">
                  <a:moveTo>
                    <a:pt x="86678" y="0"/>
                  </a:moveTo>
                  <a:cubicBezTo>
                    <a:pt x="82867" y="4763"/>
                    <a:pt x="78105" y="9525"/>
                    <a:pt x="72390" y="14288"/>
                  </a:cubicBezTo>
                  <a:lnTo>
                    <a:pt x="72390" y="73343"/>
                  </a:lnTo>
                  <a:lnTo>
                    <a:pt x="35242" y="36195"/>
                  </a:lnTo>
                  <a:cubicBezTo>
                    <a:pt x="24765" y="40005"/>
                    <a:pt x="12383" y="42863"/>
                    <a:pt x="0" y="44768"/>
                  </a:cubicBezTo>
                  <a:cubicBezTo>
                    <a:pt x="12383" y="42863"/>
                    <a:pt x="23813" y="40005"/>
                    <a:pt x="35242" y="36195"/>
                  </a:cubicBezTo>
                  <a:lnTo>
                    <a:pt x="72390" y="73343"/>
                  </a:lnTo>
                  <a:lnTo>
                    <a:pt x="72390" y="14288"/>
                  </a:lnTo>
                  <a:cubicBezTo>
                    <a:pt x="77153" y="9525"/>
                    <a:pt x="81915" y="4763"/>
                    <a:pt x="86678" y="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4" name="Google Shape;104;p3"/>
            <p:cNvSpPr/>
            <p:nvPr/>
          </p:nvSpPr>
          <p:spPr>
            <a:xfrm>
              <a:off x="5412580" y="3256337"/>
              <a:ext cx="44767" cy="15239"/>
            </a:xfrm>
            <a:custGeom>
              <a:avLst/>
              <a:gdLst/>
              <a:ahLst/>
              <a:cxnLst/>
              <a:rect l="l" t="t" r="r" b="b"/>
              <a:pathLst>
                <a:path w="44767" h="15239" extrusionOk="0">
                  <a:moveTo>
                    <a:pt x="44767" y="15240"/>
                  </a:moveTo>
                  <a:cubicBezTo>
                    <a:pt x="28575" y="12382"/>
                    <a:pt x="13335" y="6667"/>
                    <a:pt x="0" y="0"/>
                  </a:cubicBezTo>
                  <a:cubicBezTo>
                    <a:pt x="14288" y="7620"/>
                    <a:pt x="28575" y="12382"/>
                    <a:pt x="44767" y="1524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05" name="Google Shape;105;p3"/>
            <p:cNvSpPr/>
            <p:nvPr/>
          </p:nvSpPr>
          <p:spPr>
            <a:xfrm>
              <a:off x="5357335" y="3168707"/>
              <a:ext cx="20002" cy="57150"/>
            </a:xfrm>
            <a:custGeom>
              <a:avLst/>
              <a:gdLst/>
              <a:ahLst/>
              <a:cxnLst/>
              <a:rect l="l" t="t" r="r" b="b"/>
              <a:pathLst>
                <a:path w="20002" h="57150" extrusionOk="0">
                  <a:moveTo>
                    <a:pt x="20002" y="57150"/>
                  </a:moveTo>
                  <a:cubicBezTo>
                    <a:pt x="7620" y="40958"/>
                    <a:pt x="0" y="20955"/>
                    <a:pt x="0" y="0"/>
                  </a:cubicBezTo>
                  <a:cubicBezTo>
                    <a:pt x="0" y="20955"/>
                    <a:pt x="6667" y="40958"/>
                    <a:pt x="20002" y="5715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grpSp>
      <p:sp>
        <p:nvSpPr>
          <p:cNvPr id="120" name="Google Shape;120;p3"/>
          <p:cNvSpPr txBox="1"/>
          <p:nvPr/>
        </p:nvSpPr>
        <p:spPr>
          <a:xfrm>
            <a:off x="11595386" y="6601396"/>
            <a:ext cx="407502" cy="17087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ca-ES" sz="900">
                <a:solidFill>
                  <a:schemeClr val="lt1"/>
                </a:solidFill>
                <a:latin typeface="Quattrocento Sans"/>
                <a:ea typeface="Quattrocento Sans"/>
                <a:cs typeface="Quattrocento Sans"/>
                <a:sym typeface="Quattrocento Sans"/>
              </a:rPr>
              <a:t>p. </a:t>
            </a:r>
            <a:fld id="{00000000-1234-1234-1234-123412341234}" type="slidenum">
              <a:rPr lang="ca-ES" sz="900">
                <a:solidFill>
                  <a:schemeClr val="lt1"/>
                </a:solidFill>
                <a:latin typeface="Quattrocento Sans"/>
                <a:ea typeface="Quattrocento Sans"/>
                <a:cs typeface="Quattrocento Sans"/>
                <a:sym typeface="Quattrocento Sans"/>
              </a:rPr>
              <a:t>9</a:t>
            </a:fld>
            <a:endParaRPr sz="900">
              <a:solidFill>
                <a:schemeClr val="lt1"/>
              </a:solidFill>
              <a:latin typeface="Quattrocento Sans"/>
              <a:ea typeface="Quattrocento Sans"/>
              <a:cs typeface="Quattrocento Sans"/>
              <a:sym typeface="Quattrocento Sans"/>
            </a:endParaRPr>
          </a:p>
        </p:txBody>
      </p:sp>
      <p:sp>
        <p:nvSpPr>
          <p:cNvPr id="18" name="TextBox 6">
            <a:extLst>
              <a:ext uri="{FF2B5EF4-FFF2-40B4-BE49-F238E27FC236}">
                <a16:creationId xmlns:a16="http://schemas.microsoft.com/office/drawing/2014/main" id="{4D2EA4EC-5A9D-3D40-93F1-08FBC64228C4}"/>
              </a:ext>
            </a:extLst>
          </p:cNvPr>
          <p:cNvSpPr txBox="1">
            <a:spLocks noChangeAspect="1"/>
          </p:cNvSpPr>
          <p:nvPr/>
        </p:nvSpPr>
        <p:spPr>
          <a:xfrm>
            <a:off x="-1013784" y="843683"/>
            <a:ext cx="4572000" cy="1107996"/>
          </a:xfrm>
          <a:prstGeom prst="rect">
            <a:avLst/>
          </a:prstGeom>
        </p:spPr>
        <p:txBody>
          <a:bodyPr wrap="square" lIns="0" tIns="0" rIns="0" bIns="0" rtlCol="0" anchor="t">
            <a:spAutoFit/>
          </a:bodyPr>
          <a:lstStyle/>
          <a:p>
            <a:pPr algn="ctr"/>
            <a:r>
              <a:rPr lang="ca-ES" sz="2400" b="1" i="1" dirty="0">
                <a:solidFill>
                  <a:srgbClr val="019EE2"/>
                </a:solidFill>
                <a:latin typeface="Poppins"/>
                <a:cs typeface="Poppins"/>
              </a:rPr>
              <a:t>Pren nota!!</a:t>
            </a:r>
          </a:p>
          <a:p>
            <a:pPr algn="ctr"/>
            <a:r>
              <a:rPr lang="ca-ES" sz="2400" b="1" i="1" dirty="0">
                <a:solidFill>
                  <a:srgbClr val="019EE2"/>
                </a:solidFill>
                <a:latin typeface="Poppins"/>
                <a:cs typeface="Poppins"/>
              </a:rPr>
              <a:t>Per evitar el </a:t>
            </a:r>
          </a:p>
          <a:p>
            <a:pPr algn="ctr"/>
            <a:r>
              <a:rPr lang="ca-ES" sz="2400" b="1" i="1" dirty="0" err="1">
                <a:solidFill>
                  <a:srgbClr val="019EE2"/>
                </a:solidFill>
                <a:latin typeface="Poppins"/>
                <a:cs typeface="Poppins"/>
              </a:rPr>
              <a:t>Phishing</a:t>
            </a:r>
            <a:endParaRPr lang="ca-ES" sz="2400" b="1" i="1" dirty="0">
              <a:solidFill>
                <a:srgbClr val="019EE2"/>
              </a:solidFill>
              <a:latin typeface="Poppins"/>
              <a:cs typeface="Poppins"/>
            </a:endParaRPr>
          </a:p>
        </p:txBody>
      </p:sp>
      <p:sp>
        <p:nvSpPr>
          <p:cNvPr id="19" name="Rectángulo 18">
            <a:extLst>
              <a:ext uri="{FF2B5EF4-FFF2-40B4-BE49-F238E27FC236}">
                <a16:creationId xmlns:a16="http://schemas.microsoft.com/office/drawing/2014/main" id="{BB7EDC08-E6F3-E34C-A108-D4CAA2EA7951}"/>
              </a:ext>
            </a:extLst>
          </p:cNvPr>
          <p:cNvSpPr/>
          <p:nvPr/>
        </p:nvSpPr>
        <p:spPr>
          <a:xfrm>
            <a:off x="385374" y="3350519"/>
            <a:ext cx="793807" cy="769441"/>
          </a:xfrm>
          <a:prstGeom prst="rect">
            <a:avLst/>
          </a:prstGeom>
          <a:noFill/>
        </p:spPr>
        <p:txBody>
          <a:bodyPr wrap="none" lIns="91440" tIns="45720" rIns="91440" bIns="45720">
            <a:spAutoFit/>
          </a:bodyPr>
          <a:lstStyle/>
          <a:p>
            <a:pPr algn="ctr"/>
            <a:r>
              <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1.-</a:t>
            </a:r>
          </a:p>
        </p:txBody>
      </p:sp>
      <p:sp>
        <p:nvSpPr>
          <p:cNvPr id="20" name="Rectángulo 19">
            <a:extLst>
              <a:ext uri="{FF2B5EF4-FFF2-40B4-BE49-F238E27FC236}">
                <a16:creationId xmlns:a16="http://schemas.microsoft.com/office/drawing/2014/main" id="{45BA6C28-E419-1046-834D-F0C6D36011B4}"/>
              </a:ext>
            </a:extLst>
          </p:cNvPr>
          <p:cNvSpPr/>
          <p:nvPr/>
        </p:nvSpPr>
        <p:spPr>
          <a:xfrm>
            <a:off x="3129306" y="239816"/>
            <a:ext cx="793808" cy="769441"/>
          </a:xfrm>
          <a:prstGeom prst="rect">
            <a:avLst/>
          </a:prstGeom>
          <a:noFill/>
        </p:spPr>
        <p:txBody>
          <a:bodyPr wrap="none" lIns="91440" tIns="45720" rIns="91440" bIns="45720">
            <a:spAutoFit/>
          </a:bodyPr>
          <a:lstStyle/>
          <a:p>
            <a:pPr algn="ctr"/>
            <a:r>
              <a:rPr lang="es-E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2</a:t>
            </a:r>
            <a:r>
              <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p>
        </p:txBody>
      </p:sp>
      <p:sp>
        <p:nvSpPr>
          <p:cNvPr id="21" name="Rectángulo 20">
            <a:extLst>
              <a:ext uri="{FF2B5EF4-FFF2-40B4-BE49-F238E27FC236}">
                <a16:creationId xmlns:a16="http://schemas.microsoft.com/office/drawing/2014/main" id="{ABE6A9E5-71B9-4E48-8DC9-8E44C1EC824A}"/>
              </a:ext>
            </a:extLst>
          </p:cNvPr>
          <p:cNvSpPr/>
          <p:nvPr/>
        </p:nvSpPr>
        <p:spPr>
          <a:xfrm>
            <a:off x="8077378" y="301682"/>
            <a:ext cx="793808" cy="769441"/>
          </a:xfrm>
          <a:prstGeom prst="rect">
            <a:avLst/>
          </a:prstGeom>
          <a:noFill/>
        </p:spPr>
        <p:txBody>
          <a:bodyPr wrap="none" lIns="91440" tIns="45720" rIns="91440" bIns="45720">
            <a:spAutoFit/>
          </a:bodyPr>
          <a:lstStyle/>
          <a:p>
            <a:pPr algn="ctr"/>
            <a:r>
              <a:rPr lang="es-E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3</a:t>
            </a:r>
            <a:r>
              <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p>
        </p:txBody>
      </p:sp>
      <p:sp>
        <p:nvSpPr>
          <p:cNvPr id="22" name="Rectángulo 21">
            <a:extLst>
              <a:ext uri="{FF2B5EF4-FFF2-40B4-BE49-F238E27FC236}">
                <a16:creationId xmlns:a16="http://schemas.microsoft.com/office/drawing/2014/main" id="{FCB7946E-0EF5-4F4D-AC45-E9DCD87D49B4}"/>
              </a:ext>
            </a:extLst>
          </p:cNvPr>
          <p:cNvSpPr/>
          <p:nvPr/>
        </p:nvSpPr>
        <p:spPr>
          <a:xfrm>
            <a:off x="10699127" y="3272535"/>
            <a:ext cx="793808" cy="769441"/>
          </a:xfrm>
          <a:prstGeom prst="rect">
            <a:avLst/>
          </a:prstGeom>
          <a:noFill/>
        </p:spPr>
        <p:txBody>
          <a:bodyPr wrap="none" lIns="91440" tIns="45720" rIns="91440" bIns="45720">
            <a:spAutoFit/>
          </a:bodyPr>
          <a:lstStyle/>
          <a:p>
            <a:pPr algn="ctr"/>
            <a:r>
              <a:rPr lang="es-E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4</a:t>
            </a:r>
            <a:r>
              <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p>
        </p:txBody>
      </p:sp>
    </p:spTree>
    <p:extLst>
      <p:ext uri="{BB962C8B-B14F-4D97-AF65-F5344CB8AC3E}">
        <p14:creationId xmlns:p14="http://schemas.microsoft.com/office/powerpoint/2010/main" val="246207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theme/theme1.xml><?xml version="1.0" encoding="utf-8"?>
<a:theme xmlns:a="http://schemas.openxmlformats.org/drawingml/2006/main" name="04 Texto con imágenes">
  <a:themeElements>
    <a:clrScheme name="CaixaBank">
      <a:dk1>
        <a:srgbClr val="000000"/>
      </a:dk1>
      <a:lt1>
        <a:srgbClr val="FFFFFF"/>
      </a:lt1>
      <a:dk2>
        <a:srgbClr val="5A5B5D"/>
      </a:dk2>
      <a:lt2>
        <a:srgbClr val="F2F2F2"/>
      </a:lt2>
      <a:accent1>
        <a:srgbClr val="4ABDF0"/>
      </a:accent1>
      <a:accent2>
        <a:srgbClr val="009AD8"/>
      </a:accent2>
      <a:accent3>
        <a:srgbClr val="A4A4A4"/>
      </a:accent3>
      <a:accent4>
        <a:srgbClr val="E65A2B"/>
      </a:accent4>
      <a:accent5>
        <a:srgbClr val="F4C00E"/>
      </a:accent5>
      <a:accent6>
        <a:srgbClr val="E30613"/>
      </a:accent6>
      <a:hlink>
        <a:srgbClr val="4ABDF0"/>
      </a:hlink>
      <a:folHlink>
        <a:srgbClr val="009A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ema de Office">
      <a:majorFont>
        <a:latin typeface="Helvetica"/>
        <a:ea typeface="Helvetica"/>
        <a:cs typeface="Helvetica"/>
      </a:majorFont>
      <a:minorFont>
        <a:latin typeface="Montserrat Regular"/>
        <a:ea typeface="Montserrat Regular"/>
        <a:cs typeface="Montserrat Regular"/>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927A2F21C761C84A941658C4AD1EC32A" ma:contentTypeVersion="19" ma:contentTypeDescription="Crear nuevo documento." ma:contentTypeScope="" ma:versionID="7eca27c64ce737b6fc08f1a44c28f963">
  <xsd:schema xmlns:xsd="http://www.w3.org/2001/XMLSchema" xmlns:xs="http://www.w3.org/2001/XMLSchema" xmlns:p="http://schemas.microsoft.com/office/2006/metadata/properties" xmlns:ns2="d5f543d2-e98f-4bcb-aac4-dbb9963c52ee" xmlns:ns3="edad2d25-cae2-46af-8973-51d41c80e85c" targetNamespace="http://schemas.microsoft.com/office/2006/metadata/properties" ma:root="true" ma:fieldsID="b9a5bb44a300f2ef0fc6d0b37610d821" ns2:_="" ns3:_="">
    <xsd:import namespace="d5f543d2-e98f-4bcb-aac4-dbb9963c52ee"/>
    <xsd:import namespace="edad2d25-cae2-46af-8973-51d41c80e85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f543d2-e98f-4bcb-aac4-dbb9963c52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110d00d6-cce3-4cd4-aed1-a69db362278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ad2d25-cae2-46af-8973-51d41c80e85c"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3a042995-7fc0-4da1-9e05-5cb74a7f4c37}" ma:internalName="TaxCatchAll" ma:showField="CatchAllData" ma:web="edad2d25-cae2-46af-8973-51d41c80e8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dad2d25-cae2-46af-8973-51d41c80e85c" xsi:nil="true"/>
    <lcf76f155ced4ddcb4097134ff3c332f xmlns="d5f543d2-e98f-4bcb-aac4-dbb9963c52e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0BD0A1-06F4-4DA3-B2A6-1E9DFAFFBDA1}"/>
</file>

<file path=customXml/itemProps2.xml><?xml version="1.0" encoding="utf-8"?>
<ds:datastoreItem xmlns:ds="http://schemas.openxmlformats.org/officeDocument/2006/customXml" ds:itemID="{4341532E-B6D2-457D-A999-A706F9199CF2}">
  <ds:schemaRefs>
    <ds:schemaRef ds:uri="http://schemas.microsoft.com/office/2006/metadata/properties"/>
    <ds:schemaRef ds:uri="http://schemas.microsoft.com/office/infopath/2007/PartnerControls"/>
    <ds:schemaRef ds:uri="a761e6aa-c4e8-423d-bef0-8fc7fdbb0343"/>
    <ds:schemaRef ds:uri="f10b862d-9925-43d2-8cd3-733fabd3e09a"/>
  </ds:schemaRefs>
</ds:datastoreItem>
</file>

<file path=customXml/itemProps3.xml><?xml version="1.0" encoding="utf-8"?>
<ds:datastoreItem xmlns:ds="http://schemas.openxmlformats.org/officeDocument/2006/customXml" ds:itemID="{B57454C1-A36E-411E-8F84-BD69A46798C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873</TotalTime>
  <Words>7288</Words>
  <Application>Microsoft Office PowerPoint</Application>
  <PresentationFormat>Panorámica</PresentationFormat>
  <Paragraphs>401</Paragraphs>
  <Slides>35</Slides>
  <Notes>27</Notes>
  <HiddenSlides>0</HiddenSlides>
  <MMClips>0</MMClips>
  <ScaleCrop>false</ScaleCrop>
  <HeadingPairs>
    <vt:vector size="6" baseType="variant">
      <vt:variant>
        <vt:lpstr>Fuentes usadas</vt:lpstr>
      </vt:variant>
      <vt:variant>
        <vt:i4>15</vt:i4>
      </vt:variant>
      <vt:variant>
        <vt:lpstr>Tema</vt:lpstr>
      </vt:variant>
      <vt:variant>
        <vt:i4>2</vt:i4>
      </vt:variant>
      <vt:variant>
        <vt:lpstr>Títulos de diapositiva</vt:lpstr>
      </vt:variant>
      <vt:variant>
        <vt:i4>35</vt:i4>
      </vt:variant>
    </vt:vector>
  </HeadingPairs>
  <TitlesOfParts>
    <vt:vector size="52" baseType="lpstr">
      <vt:lpstr>Poppins Bold</vt:lpstr>
      <vt:lpstr>Helvetica</vt:lpstr>
      <vt:lpstr>OpenSans-Bold</vt:lpstr>
      <vt:lpstr>Segoe UI</vt:lpstr>
      <vt:lpstr>Calibri</vt:lpstr>
      <vt:lpstr>open_sansregular</vt:lpstr>
      <vt:lpstr>Arial</vt:lpstr>
      <vt:lpstr>Montserrat Regular</vt:lpstr>
      <vt:lpstr>system-ui</vt:lpstr>
      <vt:lpstr>Courier New</vt:lpstr>
      <vt:lpstr>Open Sans Light</vt:lpstr>
      <vt:lpstr>Quattrocento Sans</vt:lpstr>
      <vt:lpstr>OpenSans</vt:lpstr>
      <vt:lpstr>Quarto-Bold</vt:lpstr>
      <vt:lpstr>Poppins</vt:lpstr>
      <vt:lpstr>04 Texto con imágenes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bulletproof</dc:creator>
  <cp:lastModifiedBy>Gema Granadilla García</cp:lastModifiedBy>
  <cp:revision>33</cp:revision>
  <dcterms:created xsi:type="dcterms:W3CDTF">2019-11-22T11:13:00Z</dcterms:created>
  <dcterms:modified xsi:type="dcterms:W3CDTF">2026-01-19T10:29:07Z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2c11c9e-624c-4a75-9f78-0989052ff6ea_Enabled">
    <vt:lpwstr>true</vt:lpwstr>
  </property>
  <property fmtid="{D5CDD505-2E9C-101B-9397-08002B2CF9AE}" pid="3" name="MSIP_Label_c2c11c9e-624c-4a75-9f78-0989052ff6ea_SetDate">
    <vt:lpwstr>2022-02-21T19:27:27Z</vt:lpwstr>
  </property>
  <property fmtid="{D5CDD505-2E9C-101B-9397-08002B2CF9AE}" pid="4" name="MSIP_Label_c2c11c9e-624c-4a75-9f78-0989052ff6ea_Method">
    <vt:lpwstr>Standard</vt:lpwstr>
  </property>
  <property fmtid="{D5CDD505-2E9C-101B-9397-08002B2CF9AE}" pid="5" name="MSIP_Label_c2c11c9e-624c-4a75-9f78-0989052ff6ea_Name">
    <vt:lpwstr>c2c11c9e-624c-4a75-9f78-0989052ff6ea</vt:lpwstr>
  </property>
  <property fmtid="{D5CDD505-2E9C-101B-9397-08002B2CF9AE}" pid="6" name="MSIP_Label_c2c11c9e-624c-4a75-9f78-0989052ff6ea_SiteId">
    <vt:lpwstr>5df31d35-3ba9-481e-a3c8-ff9be3ee783b</vt:lpwstr>
  </property>
  <property fmtid="{D5CDD505-2E9C-101B-9397-08002B2CF9AE}" pid="7" name="MSIP_Label_c2c11c9e-624c-4a75-9f78-0989052ff6ea_ActionId">
    <vt:lpwstr>6916917b-4534-4e30-a9a1-cd4dc5c3b6e6</vt:lpwstr>
  </property>
  <property fmtid="{D5CDD505-2E9C-101B-9397-08002B2CF9AE}" pid="8" name="MSIP_Label_c2c11c9e-624c-4a75-9f78-0989052ff6ea_ContentBits">
    <vt:lpwstr>0</vt:lpwstr>
  </property>
  <property fmtid="{D5CDD505-2E9C-101B-9397-08002B2CF9AE}" pid="9" name="ContentTypeId">
    <vt:lpwstr>0x010100927A2F21C761C84A941658C4AD1EC32A</vt:lpwstr>
  </property>
  <property fmtid="{D5CDD505-2E9C-101B-9397-08002B2CF9AE}" pid="10" name="MediaServiceImageTags">
    <vt:lpwstr/>
  </property>
</Properties>
</file>