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8"/>
  </p:notesMasterIdLst>
  <p:handoutMasterIdLst>
    <p:handoutMasterId r:id="rId19"/>
  </p:handoutMasterIdLst>
  <p:sldIdLst>
    <p:sldId id="626" r:id="rId2"/>
    <p:sldId id="625" r:id="rId3"/>
    <p:sldId id="268" r:id="rId4"/>
    <p:sldId id="262" r:id="rId5"/>
    <p:sldId id="263" r:id="rId6"/>
    <p:sldId id="265" r:id="rId7"/>
    <p:sldId id="264" r:id="rId8"/>
    <p:sldId id="266" r:id="rId9"/>
    <p:sldId id="267" r:id="rId10"/>
    <p:sldId id="351" r:id="rId11"/>
    <p:sldId id="269" r:id="rId12"/>
    <p:sldId id="270" r:id="rId13"/>
    <p:sldId id="627" r:id="rId14"/>
    <p:sldId id="629" r:id="rId15"/>
    <p:sldId id="621" r:id="rId16"/>
    <p:sldId id="62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TELLO SANTIAGO" initials="CTS" lastIdx="1" clrIdx="0">
    <p:extLst>
      <p:ext uri="{19B8F6BF-5375-455C-9EA6-DF929625EA0E}">
        <p15:presenceInfo xmlns:p15="http://schemas.microsoft.com/office/powerpoint/2012/main" userId="S::U0101002@lacaixa.es::08db1f17-20f0-46aa-b109-dbabbd3585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3" autoAdjust="0"/>
    <p:restoredTop sz="84244" autoAdjust="0"/>
  </p:normalViewPr>
  <p:slideViewPr>
    <p:cSldViewPr snapToGrid="0">
      <p:cViewPr varScale="1">
        <p:scale>
          <a:sx n="89" d="100"/>
          <a:sy n="89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4429226-A066-FCD8-4ECE-DE88CF089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55700B-BED5-9652-6E86-40FD81D28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3FD10-DCDF-487E-86D3-A821EB087F27}" type="datetimeFigureOut">
              <a:rPr lang="es-ES" smtClean="0"/>
              <a:t>20/04/2023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BA18D3-2371-5B1A-AF22-086BBD23E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E92ACA-566F-232E-774F-FBD09C8CF4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D244-5B08-4AA3-AD87-FC189B99607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24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6:42:59.37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49,'0'-48,"0"48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3T16:43:00.42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0,'10'1,"-1"1,0-1,0 1,0 1,17 7,9 2,-19-7,216 70,-206-63,1 0,-2 2,0 1,-1 0,0 2,31 30,10 17,-11-10,106 81,-115-104,-10-9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6.246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6:44:12.4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16:44:12.4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4.585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5.143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1,'638'0,"-615"0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09.540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7T06:40:13.408"/>
    </inkml:context>
    <inkml:brush xml:id="br0">
      <inkml:brushProperty name="width" value="0.5" units="cm"/>
      <inkml:brushProperty name="height" value="1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650E-8845-49C7-8C14-89E688E8023D}" type="datetimeFigureOut">
              <a:rPr lang="es-ES" smtClean="0"/>
              <a:t>20/04/2023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F7BD2-A734-4659-8AB0-E7FF39E2ED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3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ibe.e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ans.org/" TargetMode="External"/><Relationship Id="rId5" Type="http://schemas.openxmlformats.org/officeDocument/2006/relationships/hyperlink" Target="https://www.osi.es/es" TargetMode="External"/><Relationship Id="rId4" Type="http://schemas.openxmlformats.org/officeDocument/2006/relationships/hyperlink" Target="https://www.agpd.es/portalwebAGPD/jornadas/dia_internet_2012/tus_datos_personales_en_internet-ides-idphp.php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F7BD2-A734-4659-8AB0-E7FF39E2ED6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33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9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ca-ES" noProof="0" dirty="0"/>
              <a:t>COMENTAR COM POSAR LA LLETRA MÉS GRAN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Prémer el botó dels tres punts verticals de la cantonada superior dreta.</a:t>
            </a:r>
          </a:p>
          <a:p>
            <a:pPr algn="l">
              <a:buFont typeface="+mj-lt"/>
              <a:buAutoNum type="arabicPeriod"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En el menú que es desplega, prémer a </a:t>
            </a: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“Configuració"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Clicar a l’apartat </a:t>
            </a: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“Xats"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Prémer a </a:t>
            </a: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“Mida de lletra”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Seleccionar l’opció </a:t>
            </a: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"Gran"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 per augmentar la mida de la lletra a WhatsApp.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F7BD2-A734-4659-8AB0-E7FF39E2ED68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855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b="0" i="0" noProof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Des dels estats es poden compartir actualitzacions de text, fotos, vídeos i GIF que desapareixen després de 24 hores i estan xifrades d’extrem a extrem.</a:t>
            </a:r>
            <a:endParaRPr lang="ca-ES" b="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9566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kern="1200" dirty="0">
                <a:solidFill>
                  <a:schemeClr val="tx1"/>
                </a:solidFill>
                <a:latin typeface="+mn-lt"/>
              </a:rPr>
              <a:t>Es poden dedicar els darrers minuts de la sessió per respondre els dubtes dels assistents sobre el contingut de la xerrada.</a:t>
            </a:r>
          </a:p>
          <a:p>
            <a:endParaRPr lang="ca-ES" sz="1100" baseline="0" noProof="0" dirty="0"/>
          </a:p>
          <a:p>
            <a:endParaRPr lang="ca-ES" sz="1100" baseline="0" noProof="0"/>
          </a:p>
          <a:p>
            <a:r>
              <a:rPr lang="ca-ES" sz="1100" u="sng" baseline="0" noProof="0"/>
              <a:t>Per a més informació:</a:t>
            </a:r>
          </a:p>
          <a:p>
            <a:endParaRPr lang="ca-ES" sz="11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100" b="0" i="0" u="none" strike="noStrike" kern="1200">
                <a:solidFill>
                  <a:schemeClr val="tx1"/>
                </a:solidFill>
                <a:effectLst/>
                <a:latin typeface="+mn-lt"/>
                <a:hlinkClick r:id="rId3"/>
              </a:rPr>
              <a:t>INSTITUTO NACIONAL DE CIBERSEGURIDAD - INCIBE</a:t>
            </a:r>
            <a:endParaRPr lang="ca-E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100" b="0" i="0" u="none" strike="noStrike" kern="1200">
                <a:solidFill>
                  <a:schemeClr val="tx1"/>
                </a:solidFill>
                <a:effectLst/>
                <a:latin typeface="+mn-lt"/>
                <a:hlinkClick r:id="rId4"/>
              </a:rPr>
              <a:t>Agencia Española de Protección de Datos</a:t>
            </a:r>
            <a:endParaRPr lang="ca-E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100" b="0" i="0" u="none" strike="noStrike" kern="1200">
                <a:solidFill>
                  <a:schemeClr val="tx1"/>
                </a:solidFill>
                <a:effectLst/>
                <a:latin typeface="+mn-lt"/>
                <a:hlinkClick r:id="rId5"/>
              </a:rPr>
              <a:t>Oficina de Seguridad del Internauta - OSI</a:t>
            </a:r>
            <a:endParaRPr lang="ca-E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100" b="0" i="0" u="none" strike="noStrike" kern="1200">
                <a:solidFill>
                  <a:schemeClr val="tx1"/>
                </a:solidFill>
                <a:effectLst/>
                <a:latin typeface="+mn-lt"/>
                <a:hlinkClick r:id="rId6"/>
              </a:rPr>
              <a:t>SANS Institute</a:t>
            </a:r>
            <a:endParaRPr lang="ca-ES" sz="11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sz="11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1779-D1FC-4193-883D-B84C1D8C432D}" type="slidenum">
              <a:rPr lang="ca-ES" smtClean="0"/>
              <a:pPr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904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sz="11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1779-D1FC-4193-883D-B84C1D8C432D}" type="slidenum">
              <a:rPr lang="ca-ES" smtClean="0"/>
              <a:pPr/>
              <a:t>14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613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b="1" noProof="0" dirty="0"/>
              <a:t>Podeu vincular el telèfon Android (Android 7 o posterior) amb el PC a través de l’aplicació “Enlace </a:t>
            </a:r>
            <a:r>
              <a:rPr lang="ca-ES" b="1" noProof="0" dirty="0" err="1"/>
              <a:t>Móvil</a:t>
            </a:r>
            <a:r>
              <a:rPr lang="ca-ES" b="1" noProof="0" dirty="0"/>
              <a:t>”</a:t>
            </a:r>
            <a:r>
              <a:rPr lang="ca-ES" noProof="0" dirty="0"/>
              <a:t>.</a:t>
            </a:r>
          </a:p>
          <a:p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58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7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noProof="0" dirty="0">
                <a:ea typeface="Poppins"/>
                <a:cs typeface="Poppins"/>
              </a:rPr>
              <a:t>L’objectiu de la Xerrada és proporcionar informació sobre les diferents utilitats del telèfon mòbil (smartphone), per comunicar-se amb familiars i amics, ja sigui fent trucades, videotrucades múltiples o bé compartint fotos i vídeos.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noProof="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Les</a:t>
            </a:r>
            <a:r>
              <a:rPr lang="ca-ES" sz="1800" b="1" noProof="0" dirty="0">
                <a:solidFill>
                  <a:srgbClr val="595959"/>
                </a:solidFill>
                <a:latin typeface="Poppins"/>
                <a:ea typeface="Poppins"/>
                <a:cs typeface="Poppins"/>
                <a:sym typeface="Poppins"/>
              </a:rPr>
              <a:t> imatges utilitzades poden variar en petits detalls segons el model del mòbil.</a:t>
            </a:r>
            <a:endParaRPr lang="ca-ES" sz="10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1779-D1FC-4193-883D-B84C1D8C432D}" type="slidenum">
              <a:rPr lang="ca-ES" smtClean="0"/>
              <a:pPr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130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>
                <a:latin typeface="Poppins" panose="00000500000000000000" pitchFamily="2" charset="0"/>
                <a:cs typeface="Poppins" panose="00000500000000000000" pitchFamily="2" charset="0"/>
              </a:rPr>
              <a:t>DESCARREGAR L’APLICACIÓ’: segons quin sigui el sistema operatiu del telèfon mòbil caldrà anar a la botiga de Play Store (Android) o App Store (iOS). </a:t>
            </a:r>
          </a:p>
          <a:p>
            <a:r>
              <a:rPr lang="ca-ES" noProof="0" dirty="0"/>
              <a:t>Comentar per què serveix i a qui es pot enviar un missatge de WhatsApp.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F7BD2-A734-4659-8AB0-E7FF39E2ED6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18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Obrir WhatsApp.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Per accedir a la llita de contactes 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de WhatsApp cal prémer el botó verd de la cantonada inferior dreta que representa la icona d’un missatge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Seleccionar el </a:t>
            </a: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contacte el qual es vulgui enviar el missatge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, així s’obrirà la pantalla de conversa amb aquest </a:t>
            </a:r>
            <a:r>
              <a:rPr lang="ca-ES" b="0" i="0" noProof="0" dirty="0" err="1">
                <a:solidFill>
                  <a:srgbClr val="000000"/>
                </a:solidFill>
                <a:effectLst/>
                <a:latin typeface="Inter"/>
              </a:rPr>
              <a:t>contcate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747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Tocar la barra de text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 que apareix a la part inferior de la pantalla, on posa “Missatge“ aleshores es desplegarà el teclat del mòbil.</a:t>
            </a:r>
          </a:p>
          <a:p>
            <a:pPr algn="l">
              <a:buFont typeface="+mj-lt"/>
              <a:buNone/>
            </a:pP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Escriure el missatge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 que es vol enviar. </a:t>
            </a:r>
            <a:r>
              <a:rPr lang="ca-ES" b="1" i="0" noProof="0" dirty="0">
                <a:solidFill>
                  <a:srgbClr val="000000"/>
                </a:solidFill>
                <a:effectLst/>
                <a:latin typeface="Inter"/>
              </a:rPr>
              <a:t>Prémer el botó de color verd "Enviar"</a:t>
            </a: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 per enviar el missatge escrit, que apareix a la dreta de la barra de text. </a:t>
            </a:r>
          </a:p>
          <a:p>
            <a:pPr algn="l">
              <a:buFont typeface="+mj-lt"/>
              <a:buNone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Ja s’haurà enviat el missatge de WhatsApp.</a:t>
            </a:r>
          </a:p>
          <a:p>
            <a:pPr algn="l">
              <a:buFont typeface="+mj-lt"/>
              <a:buNone/>
            </a:pPr>
            <a:r>
              <a:rPr lang="ca-ES" b="0" i="0" noProof="0" dirty="0">
                <a:solidFill>
                  <a:srgbClr val="000000"/>
                </a:solidFill>
                <a:effectLst/>
                <a:latin typeface="Inter"/>
              </a:rPr>
              <a:t>Comentar el doble check.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81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16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91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/>
              <a:t>Comentar que la qualitat de la trucada o videotrucada dependrà de la connexió a Internet disponible en aquell moment.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358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b="0" i="0" noProof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Amb els estats es poden compartir actualitzacions de text, fotos, vídeos o GIF que desapareixeran després de 24 hores i estan xifrades d’extrem a extrem.</a:t>
            </a:r>
            <a:endParaRPr lang="ca-ES" b="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ED0C-FD4D-45C6-802C-8C180C7AD6D4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23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Tit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17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ción - La Cai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9900" y="1235658"/>
            <a:ext cx="11203940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aseline="0">
                <a:solidFill>
                  <a:srgbClr val="595959"/>
                </a:solidFill>
                <a:latin typeface="Poppins"/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s-ES" noProof="0" dirty="0"/>
              <a:t>Escribir texto aquí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9900" y="402586"/>
            <a:ext cx="7058660" cy="59451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 u="none" baseline="0">
                <a:solidFill>
                  <a:srgbClr val="019EE2"/>
                </a:solidFill>
                <a:latin typeface="Poppins"/>
              </a:defRPr>
            </a:lvl1pPr>
          </a:lstStyle>
          <a:p>
            <a:r>
              <a:rPr lang="es-ES" noProof="0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5580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La Caixa">
    <p:bg bwMode="gray">
      <p:bgPr>
        <a:solidFill>
          <a:srgbClr val="019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54672" y="1966107"/>
            <a:ext cx="4025555" cy="1326872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000" b="1">
                <a:solidFill>
                  <a:srgbClr val="FFFFFF"/>
                </a:solidFill>
                <a:latin typeface="Poppins"/>
              </a:defRPr>
            </a:lvl1pPr>
            <a:lvl2pPr marL="0" indent="0" algn="ctr">
              <a:buNone/>
              <a:defRPr sz="1600" b="0">
                <a:solidFill>
                  <a:srgbClr val="FFFFFF"/>
                </a:solidFill>
                <a:latin typeface="Poppins"/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432000" y="0"/>
            <a:ext cx="5760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054672" y="3565022"/>
            <a:ext cx="4025555" cy="1129101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002843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6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DB3884BB-5C9E-4276-82FA-17B74E23F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21304" r="11824" b="20525"/>
          <a:stretch/>
        </p:blipFill>
        <p:spPr>
          <a:xfrm>
            <a:off x="143216" y="6246566"/>
            <a:ext cx="1767921" cy="6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700" kern="1200">
          <a:solidFill>
            <a:schemeClr val="accent1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orient="horz" pos="459">
          <p15:clr>
            <a:srgbClr val="F26B43"/>
          </p15:clr>
        </p15:guide>
        <p15:guide id="4" orient="horz" pos="720">
          <p15:clr>
            <a:srgbClr val="F26B43"/>
          </p15:clr>
        </p15:guide>
        <p15:guide id="7" orient="horz" pos="40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customXml" Target="../ink/ink25.xml"/><Relationship Id="rId15" Type="http://schemas.openxmlformats.org/officeDocument/2006/relationships/image" Target="../media/image47.png"/><Relationship Id="rId4" Type="http://schemas.openxmlformats.org/officeDocument/2006/relationships/image" Target="../media/image70.png"/><Relationship Id="rId9" Type="http://schemas.openxmlformats.org/officeDocument/2006/relationships/customXml" Target="../ink/ink27.xml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5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13.png"/><Relationship Id="rId5" Type="http://schemas.openxmlformats.org/officeDocument/2006/relationships/customXml" Target="../ink/ink4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20.jpg"/><Relationship Id="rId5" Type="http://schemas.openxmlformats.org/officeDocument/2006/relationships/customXml" Target="../ink/ink8.xml"/><Relationship Id="rId10" Type="http://schemas.openxmlformats.org/officeDocument/2006/relationships/image" Target="../media/image19.png"/><Relationship Id="rId4" Type="http://schemas.openxmlformats.org/officeDocument/2006/relationships/image" Target="../media/image70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1.xml"/><Relationship Id="rId7" Type="http://schemas.openxmlformats.org/officeDocument/2006/relationships/customXml" Target="../ink/ink12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7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customXml" Target="../ink/ink16.xml"/><Relationship Id="rId5" Type="http://schemas.openxmlformats.org/officeDocument/2006/relationships/customXml" Target="../ink/ink14.xml"/><Relationship Id="rId15" Type="http://schemas.openxmlformats.org/officeDocument/2006/relationships/image" Target="../media/image37.png"/><Relationship Id="rId10" Type="http://schemas.openxmlformats.org/officeDocument/2006/relationships/image" Target="../media/image28.png"/><Relationship Id="rId19" Type="http://schemas.openxmlformats.org/officeDocument/2006/relationships/image" Target="../media/image30.png"/><Relationship Id="rId4" Type="http://schemas.openxmlformats.org/officeDocument/2006/relationships/image" Target="../media/image7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33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customXml" Target="../ink/ink23.xml"/><Relationship Id="rId5" Type="http://schemas.openxmlformats.org/officeDocument/2006/relationships/customXml" Target="../ink/ink19.xml"/><Relationship Id="rId10" Type="http://schemas.openxmlformats.org/officeDocument/2006/relationships/image" Target="../media/image32.png"/><Relationship Id="rId4" Type="http://schemas.openxmlformats.org/officeDocument/2006/relationships/image" Target="../media/image70.png"/><Relationship Id="rId9" Type="http://schemas.openxmlformats.org/officeDocument/2006/relationships/customXml" Target="../ink/ink22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660E968-4591-CDF6-1A8B-A2279AFF02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1248" r="21248"/>
          <a:stretch/>
        </p:blipFill>
        <p:spPr>
          <a:xfrm>
            <a:off x="6432550" y="0"/>
            <a:ext cx="5759450" cy="68580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BE985BBE-DB6A-1C38-A972-8BB02CCD7CC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8050" y="1755775"/>
            <a:ext cx="4025900" cy="416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020445" hangingPunct="1">
              <a:lnSpc>
                <a:spcPts val="3547"/>
              </a:lnSpc>
            </a:pPr>
            <a:r>
              <a:rPr lang="ca-ES" sz="2400" b="0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CICLE DE XERRADES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63D46D-C848-5740-0D14-36A0421362F6}"/>
              </a:ext>
            </a:extLst>
          </p:cNvPr>
          <p:cNvCxnSpPr/>
          <p:nvPr/>
        </p:nvCxnSpPr>
        <p:spPr>
          <a:xfrm>
            <a:off x="1276798" y="2304289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ítulo 3">
            <a:extLst>
              <a:ext uri="{FF2B5EF4-FFF2-40B4-BE49-F238E27FC236}">
                <a16:creationId xmlns:a16="http://schemas.microsoft.com/office/drawing/2014/main" id="{B0B3501E-B2D3-3282-BECD-257882C34A06}"/>
              </a:ext>
            </a:extLst>
          </p:cNvPr>
          <p:cNvSpPr txBox="1">
            <a:spLocks/>
          </p:cNvSpPr>
          <p:nvPr/>
        </p:nvSpPr>
        <p:spPr bwMode="gray">
          <a:xfrm>
            <a:off x="592527" y="2628900"/>
            <a:ext cx="5086350" cy="13268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000" b="1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1pPr>
            <a:lvl2pPr marL="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600" b="0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defRPr lang="en-US" sz="2400" kern="120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4pPr>
            <a:lvl5pPr marL="2438339" indent="0" algn="ctr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tabLst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400" dirty="0"/>
              <a:t>Iniciació a l’ús </a:t>
            </a:r>
          </a:p>
          <a:p>
            <a:r>
              <a:rPr lang="ca-ES" sz="4400" dirty="0"/>
              <a:t>de WhatsApp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E90CCF-77F5-70E7-E05D-5C5C5274E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1" y="169938"/>
            <a:ext cx="2847975" cy="9048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6855B6C-3915-1420-5C4F-242522651E2A}"/>
              </a:ext>
            </a:extLst>
          </p:cNvPr>
          <p:cNvSpPr txBox="1"/>
          <p:nvPr/>
        </p:nvSpPr>
        <p:spPr>
          <a:xfrm>
            <a:off x="0" y="6549562"/>
            <a:ext cx="1331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Abril-2023</a:t>
            </a:r>
          </a:p>
        </p:txBody>
      </p:sp>
    </p:spTree>
    <p:extLst>
      <p:ext uri="{BB962C8B-B14F-4D97-AF65-F5344CB8AC3E}">
        <p14:creationId xmlns:p14="http://schemas.microsoft.com/office/powerpoint/2010/main" val="359878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3">
            <a:extLst>
              <a:ext uri="{FF2B5EF4-FFF2-40B4-BE49-F238E27FC236}">
                <a16:creationId xmlns:a16="http://schemas.microsoft.com/office/drawing/2014/main" id="{13674538-4E6F-4A5A-9D3C-9117FA1A9D2D}"/>
              </a:ext>
            </a:extLst>
          </p:cNvPr>
          <p:cNvSpPr txBox="1">
            <a:spLocks/>
          </p:cNvSpPr>
          <p:nvPr/>
        </p:nvSpPr>
        <p:spPr bwMode="gray">
          <a:xfrm>
            <a:off x="592252" y="2390775"/>
            <a:ext cx="5086350" cy="13268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4000" b="1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1pPr>
            <a:lvl2pPr marL="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600" b="0" kern="1200">
                <a:solidFill>
                  <a:srgbClr val="FFFFFF"/>
                </a:solidFill>
                <a:latin typeface="Poppins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defRPr lang="en-US" sz="2400" kern="120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4pPr>
            <a:lvl5pPr marL="2438339" indent="0" algn="ctr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None/>
              <a:tabLst/>
              <a:defRPr lang="en-US" sz="2133" kern="1200" baseline="0">
                <a:solidFill>
                  <a:srgbClr val="595959"/>
                </a:solidFill>
                <a:latin typeface="Poppins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400" dirty="0"/>
              <a:t>FORMACIÓ ADDICIONAL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1A4D86-5E30-48F2-80EE-420ABF4C2E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B6D527-4885-40C4-98E6-11A8EB9F4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r="9720"/>
          <a:stretch/>
        </p:blipFill>
        <p:spPr>
          <a:xfrm>
            <a:off x="6203871" y="-4657"/>
            <a:ext cx="5999989" cy="68969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B005FE-C4CB-43FA-BD12-06B0C900F80A}"/>
              </a:ext>
            </a:extLst>
          </p:cNvPr>
          <p:cNvSpPr txBox="1"/>
          <p:nvPr/>
        </p:nvSpPr>
        <p:spPr bwMode="gray">
          <a:xfrm>
            <a:off x="101005" y="6553200"/>
            <a:ext cx="1556345" cy="2286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s-ES" sz="1050" i="1" dirty="0"/>
              <a:t>Marzo-2023</a:t>
            </a:r>
            <a:endParaRPr lang="es-ES" sz="1050" b="0" i="1" dirty="0"/>
          </a:p>
        </p:txBody>
      </p:sp>
    </p:spTree>
    <p:extLst>
      <p:ext uri="{BB962C8B-B14F-4D97-AF65-F5344CB8AC3E}">
        <p14:creationId xmlns:p14="http://schemas.microsoft.com/office/powerpoint/2010/main" val="331810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66B2EAF-53D6-52AE-88D9-EFDF3778F5A1}"/>
              </a:ext>
            </a:extLst>
          </p:cNvPr>
          <p:cNvSpPr txBox="1"/>
          <p:nvPr/>
        </p:nvSpPr>
        <p:spPr>
          <a:xfrm>
            <a:off x="0" y="313333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CONFIGURAR EL PERFIL PERSONAL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DCE33D-72CA-0476-A1AD-59F7CB697DBA}"/>
              </a:ext>
            </a:extLst>
          </p:cNvPr>
          <p:cNvSpPr txBox="1"/>
          <p:nvPr/>
        </p:nvSpPr>
        <p:spPr>
          <a:xfrm>
            <a:off x="8421758" y="4813852"/>
            <a:ext cx="16896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dirty="0"/>
              <a:t>..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A2A3A5-B4C8-C385-9E2D-63E249AC36C5}"/>
              </a:ext>
            </a:extLst>
          </p:cNvPr>
          <p:cNvSpPr txBox="1"/>
          <p:nvPr/>
        </p:nvSpPr>
        <p:spPr>
          <a:xfrm>
            <a:off x="8396719" y="1828244"/>
            <a:ext cx="755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5E5936-ECC7-9616-37C8-8BA5EBF0EDE0}"/>
              </a:ext>
            </a:extLst>
          </p:cNvPr>
          <p:cNvSpPr txBox="1"/>
          <p:nvPr/>
        </p:nvSpPr>
        <p:spPr>
          <a:xfrm>
            <a:off x="1288778" y="2862469"/>
            <a:ext cx="8580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58C7995-2708-9B2A-9B69-65182B1BD5C8}"/>
              </a:ext>
            </a:extLst>
          </p:cNvPr>
          <p:cNvSpPr txBox="1"/>
          <p:nvPr/>
        </p:nvSpPr>
        <p:spPr>
          <a:xfrm>
            <a:off x="817942" y="2820517"/>
            <a:ext cx="1540566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2CD12924-C6DF-DCB6-45CB-89E08630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31" y="3543500"/>
            <a:ext cx="3276600" cy="245745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B606E43-6CCD-1BBE-646E-BE5CA3C8D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64"/>
          <a:stretch/>
        </p:blipFill>
        <p:spPr>
          <a:xfrm>
            <a:off x="597431" y="1380705"/>
            <a:ext cx="3276601" cy="1352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754FF2A6-5F44-AE6D-3ECC-7800C67831A2}"/>
              </a:ext>
            </a:extLst>
          </p:cNvPr>
          <p:cNvSpPr/>
          <p:nvPr/>
        </p:nvSpPr>
        <p:spPr>
          <a:xfrm>
            <a:off x="3595735" y="1670185"/>
            <a:ext cx="278296" cy="4574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5B21576A-A672-783B-12C3-C2304084F2AF}"/>
              </a:ext>
            </a:extLst>
          </p:cNvPr>
          <p:cNvSpPr/>
          <p:nvPr/>
        </p:nvSpPr>
        <p:spPr>
          <a:xfrm rot="6308297">
            <a:off x="3706376" y="1397540"/>
            <a:ext cx="287758" cy="18224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AF5175D-40FB-A457-04ED-819C75E7B9E7}"/>
              </a:ext>
            </a:extLst>
          </p:cNvPr>
          <p:cNvSpPr txBox="1"/>
          <p:nvPr/>
        </p:nvSpPr>
        <p:spPr>
          <a:xfrm>
            <a:off x="6846425" y="1102894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latin typeface="Poppins" panose="00000500000000000000" pitchFamily="2" charset="0"/>
                <a:cs typeface="Poppins" panose="00000500000000000000" pitchFamily="2" charset="0"/>
              </a:rPr>
              <a:t>Es pot: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E551CA1-2BFC-8E9C-4379-67971F15C6AF}"/>
              </a:ext>
            </a:extLst>
          </p:cNvPr>
          <p:cNvSpPr txBox="1"/>
          <p:nvPr/>
        </p:nvSpPr>
        <p:spPr>
          <a:xfrm>
            <a:off x="294481" y="3093301"/>
            <a:ext cx="505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ca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Seleccionar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Configuració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E1124243-370F-C01C-236A-654D1FFA3F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88"/>
          <a:stretch/>
        </p:blipFill>
        <p:spPr>
          <a:xfrm>
            <a:off x="4323559" y="1864916"/>
            <a:ext cx="2499290" cy="3432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7CA53C3C-6C7A-5F5C-5DE4-50DFE9367B90}"/>
              </a:ext>
            </a:extLst>
          </p:cNvPr>
          <p:cNvSpPr txBox="1"/>
          <p:nvPr/>
        </p:nvSpPr>
        <p:spPr>
          <a:xfrm>
            <a:off x="7001319" y="1539070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Incloure una foto o imatge en el perfil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813D67F-DBC5-1BF6-BACC-87C98CFE9401}"/>
              </a:ext>
            </a:extLst>
          </p:cNvPr>
          <p:cNvSpPr txBox="1"/>
          <p:nvPr/>
        </p:nvSpPr>
        <p:spPr>
          <a:xfrm>
            <a:off x="6429875" y="2304147"/>
            <a:ext cx="562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 algn="just">
              <a:buFont typeface="+mj-lt"/>
              <a:buAutoNum type="arabicPeriod" startAt="2"/>
            </a:pPr>
            <a:r>
              <a:rPr lang="ca-ES" sz="1600" dirty="0">
                <a:latin typeface="Poppins" panose="00000500000000000000" pitchFamily="2" charset="0"/>
                <a:cs typeface="Poppins" panose="00000500000000000000" pitchFamily="2" charset="0"/>
              </a:rPr>
              <a:t>Selecciona una imatge de la galeria d’imatges o fer una nova fotografia amb la càmera.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6C1315F-15B2-2715-7BFC-989C5275AC92}"/>
              </a:ext>
            </a:extLst>
          </p:cNvPr>
          <p:cNvSpPr txBox="1"/>
          <p:nvPr/>
        </p:nvSpPr>
        <p:spPr>
          <a:xfrm>
            <a:off x="7137839" y="4329198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Incloure el nom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83421F5-A469-3A68-BA39-8B1D1EC42B35}"/>
              </a:ext>
            </a:extLst>
          </p:cNvPr>
          <p:cNvSpPr txBox="1"/>
          <p:nvPr/>
        </p:nvSpPr>
        <p:spPr>
          <a:xfrm>
            <a:off x="7098819" y="4807269"/>
            <a:ext cx="505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Incloure informació addicional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26E6CFFC-9356-9130-E8CF-695DF7FDD9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03" b="17714"/>
          <a:stretch/>
        </p:blipFill>
        <p:spPr>
          <a:xfrm>
            <a:off x="9572672" y="4210152"/>
            <a:ext cx="665384" cy="488232"/>
          </a:xfrm>
          <a:prstGeom prst="rect">
            <a:avLst/>
          </a:prstGeom>
          <a:noFill/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AFD7D0A0-0D81-84E2-0E98-7793200BD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2309" y="4602762"/>
            <a:ext cx="665384" cy="757161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1177AC10-171A-E2AB-7035-AD8EEF78C105}"/>
              </a:ext>
            </a:extLst>
          </p:cNvPr>
          <p:cNvSpPr txBox="1"/>
          <p:nvPr/>
        </p:nvSpPr>
        <p:spPr bwMode="gray">
          <a:xfrm>
            <a:off x="5520251" y="5647676"/>
            <a:ext cx="6061354" cy="646331"/>
          </a:xfrm>
          <a:prstGeom prst="rect">
            <a:avLst/>
          </a:prstGeom>
          <a:noFill/>
          <a:ln w="2857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Per posar una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lletra més gran 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cal anar a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Configuració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, seleccionar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Xats 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i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Mida de lletra.</a:t>
            </a:r>
            <a:endParaRPr lang="ca-ES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7A765204-24C5-3621-EFD8-31CA22338E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925"/>
          <a:stretch/>
        </p:blipFill>
        <p:spPr>
          <a:xfrm>
            <a:off x="8044583" y="3055723"/>
            <a:ext cx="2728481" cy="11647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D19A42E-AA52-894C-ABD6-289BB6005A4F}"/>
              </a:ext>
            </a:extLst>
          </p:cNvPr>
          <p:cNvCxnSpPr>
            <a:cxnSpLocks/>
          </p:cNvCxnSpPr>
          <p:nvPr/>
        </p:nvCxnSpPr>
        <p:spPr>
          <a:xfrm>
            <a:off x="2944293" y="5570459"/>
            <a:ext cx="2457827" cy="59057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6BDE95B5-AE67-4FFE-C5E4-C3F63EDDD8FE}"/>
              </a:ext>
            </a:extLst>
          </p:cNvPr>
          <p:cNvSpPr/>
          <p:nvPr/>
        </p:nvSpPr>
        <p:spPr>
          <a:xfrm rot="16200000">
            <a:off x="1241525" y="2029653"/>
            <a:ext cx="357294" cy="6772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1C31C9FA-E045-2E2D-E4E3-4ADD77A8DD78}"/>
              </a:ext>
            </a:extLst>
          </p:cNvPr>
          <p:cNvSpPr/>
          <p:nvPr/>
        </p:nvSpPr>
        <p:spPr>
          <a:xfrm rot="16200000">
            <a:off x="1261846" y="4136991"/>
            <a:ext cx="357294" cy="6772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F7DF300B-CA5B-CB61-9354-6A242AA5D5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1982" y="1889071"/>
            <a:ext cx="485511" cy="417540"/>
          </a:xfrm>
          <a:prstGeom prst="rect">
            <a:avLst/>
          </a:prstGeom>
        </p:spPr>
      </p:pic>
      <p:sp>
        <p:nvSpPr>
          <p:cNvPr id="5" name="CuadroTexto 46">
            <a:extLst>
              <a:ext uri="{FF2B5EF4-FFF2-40B4-BE49-F238E27FC236}">
                <a16:creationId xmlns:a16="http://schemas.microsoft.com/office/drawing/2014/main" id="{C4CA35C3-C279-E3E9-53E0-F678B27B7BDA}"/>
              </a:ext>
            </a:extLst>
          </p:cNvPr>
          <p:cNvSpPr txBox="1"/>
          <p:nvPr/>
        </p:nvSpPr>
        <p:spPr>
          <a:xfrm>
            <a:off x="6429874" y="1914985"/>
            <a:ext cx="562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ca-ES" sz="1600" dirty="0">
                <a:latin typeface="Poppins" panose="00000500000000000000" pitchFamily="2" charset="0"/>
                <a:cs typeface="Poppins" panose="00000500000000000000" pitchFamily="2" charset="0"/>
              </a:rPr>
              <a:t>1.    Clicar damunt la foto</a:t>
            </a:r>
          </a:p>
        </p:txBody>
      </p:sp>
      <p:sp>
        <p:nvSpPr>
          <p:cNvPr id="6" name="CuadroTexto 35">
            <a:extLst>
              <a:ext uri="{FF2B5EF4-FFF2-40B4-BE49-F238E27FC236}">
                <a16:creationId xmlns:a16="http://schemas.microsoft.com/office/drawing/2014/main" id="{3EABEA7B-A74B-4C07-0675-756AA56BDC9C}"/>
              </a:ext>
            </a:extLst>
          </p:cNvPr>
          <p:cNvSpPr txBox="1"/>
          <p:nvPr/>
        </p:nvSpPr>
        <p:spPr>
          <a:xfrm>
            <a:off x="347959" y="882918"/>
            <a:ext cx="505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ca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Clicar el botó de Menú</a:t>
            </a:r>
            <a:endParaRPr lang="ca-ES" b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n 28">
            <a:extLst>
              <a:ext uri="{FF2B5EF4-FFF2-40B4-BE49-F238E27FC236}">
                <a16:creationId xmlns:a16="http://schemas.microsoft.com/office/drawing/2014/main" id="{37EE3554-84BD-0D93-A09A-477CF0E62C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000" t="7546" r="39373"/>
          <a:stretch/>
        </p:blipFill>
        <p:spPr>
          <a:xfrm>
            <a:off x="3246783" y="892717"/>
            <a:ext cx="348952" cy="4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6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718F1815-48DB-46E6-B4DE-3E017F6A2A14}"/>
              </a:ext>
            </a:extLst>
          </p:cNvPr>
          <p:cNvSpPr txBox="1"/>
          <p:nvPr/>
        </p:nvSpPr>
        <p:spPr>
          <a:xfrm>
            <a:off x="5454830" y="6470403"/>
            <a:ext cx="1538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Marzo-2023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agen 12">
            <a:extLst>
              <a:ext uri="{FF2B5EF4-FFF2-40B4-BE49-F238E27FC236}">
                <a16:creationId xmlns:a16="http://schemas.microsoft.com/office/drawing/2014/main" id="{25698FDC-5587-45BD-8844-B86FC3FD56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1784"/>
          <a:stretch/>
        </p:blipFill>
        <p:spPr>
          <a:xfrm>
            <a:off x="383906" y="1396941"/>
            <a:ext cx="3191124" cy="1236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212ACE3-5E0B-460B-A458-AE4246FD8681}"/>
              </a:ext>
            </a:extLst>
          </p:cNvPr>
          <p:cNvSpPr/>
          <p:nvPr/>
        </p:nvSpPr>
        <p:spPr>
          <a:xfrm>
            <a:off x="1685556" y="2128321"/>
            <a:ext cx="955040" cy="36933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91CFBE-D71C-E8DD-8042-CE3C61EA28C2}"/>
              </a:ext>
            </a:extLst>
          </p:cNvPr>
          <p:cNvSpPr txBox="1"/>
          <p:nvPr/>
        </p:nvSpPr>
        <p:spPr>
          <a:xfrm>
            <a:off x="0" y="27398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COMPARTIR EL MEU ESTAT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B5E1955-3EC7-9DFF-5896-3AC29FBDA38E}"/>
              </a:ext>
            </a:extLst>
          </p:cNvPr>
          <p:cNvCxnSpPr>
            <a:cxnSpLocks/>
          </p:cNvCxnSpPr>
          <p:nvPr/>
        </p:nvCxnSpPr>
        <p:spPr>
          <a:xfrm>
            <a:off x="89452" y="743130"/>
            <a:ext cx="32634" cy="15084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FDEB727-3E28-4420-D416-4EA835FE4927}"/>
              </a:ext>
            </a:extLst>
          </p:cNvPr>
          <p:cNvCxnSpPr>
            <a:cxnSpLocks/>
          </p:cNvCxnSpPr>
          <p:nvPr/>
        </p:nvCxnSpPr>
        <p:spPr>
          <a:xfrm>
            <a:off x="122086" y="2251628"/>
            <a:ext cx="1563470" cy="6135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14:cNvPr>
              <p14:cNvContentPartPr/>
              <p14:nvPr/>
            </p14:nvContentPartPr>
            <p14:xfrm>
              <a:off x="10147414" y="3080677"/>
              <a:ext cx="360" cy="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9414" y="306303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00811011-0871-38E6-3128-72315DC65CEB}"/>
              </a:ext>
            </a:extLst>
          </p:cNvPr>
          <p:cNvSpPr txBox="1"/>
          <p:nvPr/>
        </p:nvSpPr>
        <p:spPr>
          <a:xfrm>
            <a:off x="8616972" y="2354917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FB0DE3F-560F-283A-BC57-AACF7A7A92B8}"/>
              </a:ext>
            </a:extLst>
          </p:cNvPr>
          <p:cNvSpPr txBox="1"/>
          <p:nvPr/>
        </p:nvSpPr>
        <p:spPr>
          <a:xfrm>
            <a:off x="5168205" y="2724249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956BA8C-3613-4867-75D4-648B98B99A59}"/>
              </a:ext>
            </a:extLst>
          </p:cNvPr>
          <p:cNvSpPr txBox="1"/>
          <p:nvPr/>
        </p:nvSpPr>
        <p:spPr>
          <a:xfrm>
            <a:off x="5362681" y="3859022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1CB8E9-CA49-D602-300E-25889091513E}"/>
              </a:ext>
            </a:extLst>
          </p:cNvPr>
          <p:cNvSpPr txBox="1"/>
          <p:nvPr/>
        </p:nvSpPr>
        <p:spPr>
          <a:xfrm>
            <a:off x="5197686" y="4363625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E88497D-D847-668E-7E30-B8E1377BA9E8}"/>
              </a:ext>
            </a:extLst>
          </p:cNvPr>
          <p:cNvSpPr txBox="1"/>
          <p:nvPr/>
        </p:nvSpPr>
        <p:spPr>
          <a:xfrm>
            <a:off x="5207708" y="4885493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32714F5-DC50-BA9B-94BD-0E67C869C471}"/>
              </a:ext>
            </a:extLst>
          </p:cNvPr>
          <p:cNvSpPr txBox="1"/>
          <p:nvPr/>
        </p:nvSpPr>
        <p:spPr>
          <a:xfrm>
            <a:off x="5398508" y="5948535"/>
            <a:ext cx="129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F4DCB11-9E9D-A414-6DE2-48A8E5356D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71"/>
          <a:stretch/>
        </p:blipFill>
        <p:spPr>
          <a:xfrm>
            <a:off x="4324798" y="1161113"/>
            <a:ext cx="2914650" cy="557090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8CFC0F5D-7CE5-5B6E-F1E9-4495BC32CD19}"/>
              </a:ext>
            </a:extLst>
          </p:cNvPr>
          <p:cNvSpPr/>
          <p:nvPr/>
        </p:nvSpPr>
        <p:spPr>
          <a:xfrm rot="2053934">
            <a:off x="3231669" y="5101304"/>
            <a:ext cx="3586387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07EA5A1-01A9-BD79-8D4B-9CB93F3F9660}"/>
              </a:ext>
            </a:extLst>
          </p:cNvPr>
          <p:cNvSpPr txBox="1"/>
          <p:nvPr/>
        </p:nvSpPr>
        <p:spPr>
          <a:xfrm>
            <a:off x="7878714" y="1414822"/>
            <a:ext cx="3929380" cy="646331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Es poden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limitar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 les persones que poden veure els teus estats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68A6932-5FAC-B491-7D15-54452CDA7718}"/>
              </a:ext>
            </a:extLst>
          </p:cNvPr>
          <p:cNvSpPr/>
          <p:nvPr/>
        </p:nvSpPr>
        <p:spPr>
          <a:xfrm>
            <a:off x="6819862" y="1419677"/>
            <a:ext cx="347478" cy="34680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151E40B7-640B-BA34-4740-90E883A6EA56}"/>
              </a:ext>
            </a:extLst>
          </p:cNvPr>
          <p:cNvSpPr/>
          <p:nvPr/>
        </p:nvSpPr>
        <p:spPr>
          <a:xfrm>
            <a:off x="7167340" y="1471494"/>
            <a:ext cx="696500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A29C317A-0C61-7CAE-63AE-C59BDEF1A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2626" y="2572783"/>
            <a:ext cx="3539173" cy="141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62A9EE6A-23F3-325F-37B8-CFFCE6A0A973}"/>
              </a:ext>
            </a:extLst>
          </p:cNvPr>
          <p:cNvSpPr/>
          <p:nvPr/>
        </p:nvSpPr>
        <p:spPr>
          <a:xfrm rot="5400000">
            <a:off x="10189428" y="2283095"/>
            <a:ext cx="696500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87C24BFC-AF37-64E8-45C9-2912798DE598}"/>
              </a:ext>
            </a:extLst>
          </p:cNvPr>
          <p:cNvSpPr/>
          <p:nvPr/>
        </p:nvSpPr>
        <p:spPr>
          <a:xfrm rot="5400000">
            <a:off x="10516338" y="2072708"/>
            <a:ext cx="347478" cy="20417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88BFB54-6F8B-DDA0-7689-545681CDC7DE}"/>
              </a:ext>
            </a:extLst>
          </p:cNvPr>
          <p:cNvSpPr/>
          <p:nvPr/>
        </p:nvSpPr>
        <p:spPr>
          <a:xfrm rot="5400000">
            <a:off x="5702736" y="1582343"/>
            <a:ext cx="407895" cy="75293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50B44E34-EFE8-501B-D1F6-B0425B93A3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37721" y="4732957"/>
            <a:ext cx="2954077" cy="141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id="{A683363D-962E-4B26-9248-303A83439745}"/>
              </a:ext>
            </a:extLst>
          </p:cNvPr>
          <p:cNvSpPr/>
          <p:nvPr/>
        </p:nvSpPr>
        <p:spPr>
          <a:xfrm rot="5400000">
            <a:off x="9981274" y="3842877"/>
            <a:ext cx="1417606" cy="266493"/>
          </a:xfrm>
          <a:prstGeom prst="rightArrow">
            <a:avLst>
              <a:gd name="adj1" fmla="val 60845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1DEC45-701E-3240-27F7-0EC3AF73AE81}"/>
              </a:ext>
            </a:extLst>
          </p:cNvPr>
          <p:cNvSpPr txBox="1"/>
          <p:nvPr/>
        </p:nvSpPr>
        <p:spPr>
          <a:xfrm>
            <a:off x="480536" y="3059290"/>
            <a:ext cx="3495116" cy="2031325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Clicar a la icona:</a:t>
            </a:r>
          </a:p>
          <a:p>
            <a:pPr algn="ctr"/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Per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escriure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una actualització d’estat</a:t>
            </a:r>
          </a:p>
          <a:p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Per fer, triar o Incloure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foto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 o gravar un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vídeo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6AA08F-EB55-89E3-6432-2DD5DAEB50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60" y="3685813"/>
            <a:ext cx="5048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9EE2"/>
          </a:solidFill>
        </p:spPr>
      </p:sp>
      <p:sp>
        <p:nvSpPr>
          <p:cNvPr id="9" name="TextBox 7"/>
          <p:cNvSpPr txBox="1"/>
          <p:nvPr/>
        </p:nvSpPr>
        <p:spPr>
          <a:xfrm>
            <a:off x="3096006" y="5829268"/>
            <a:ext cx="5999989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ca-ES" dirty="0">
                <a:solidFill>
                  <a:srgbClr val="FFFFFF"/>
                </a:solidFill>
                <a:latin typeface="Quarto-Bold"/>
                <a:cs typeface="Quarto-Bold"/>
              </a:rPr>
              <a:t>CICLE DE XERRADES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77826" y="1485263"/>
            <a:ext cx="8236351" cy="179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2"/>
              </a:lnSpc>
            </a:pPr>
            <a:r>
              <a:rPr lang="ca-ES" sz="8000" dirty="0">
                <a:solidFill>
                  <a:schemeClr val="bg1"/>
                </a:solidFill>
                <a:latin typeface="Quarto-Bold"/>
                <a:cs typeface="Quarto-Bold"/>
              </a:rPr>
              <a:t>Moltes gràcies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4650" y="3827753"/>
            <a:ext cx="6543675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a-ES" sz="2400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Iniciació a l'ús de WhatsApp</a:t>
            </a:r>
          </a:p>
          <a:p>
            <a:pPr algn="ctr"/>
            <a:endParaRPr lang="ca-ES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271798" y="3525011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19EE2"/>
          </a:solidFill>
        </p:spPr>
      </p:sp>
      <p:sp>
        <p:nvSpPr>
          <p:cNvPr id="5" name="TextBox 5"/>
          <p:cNvSpPr txBox="1"/>
          <p:nvPr/>
        </p:nvSpPr>
        <p:spPr>
          <a:xfrm>
            <a:off x="1977826" y="1485263"/>
            <a:ext cx="8236351" cy="179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2"/>
              </a:lnSpc>
            </a:pPr>
            <a:r>
              <a:rPr lang="ca-ES" sz="8000" dirty="0">
                <a:solidFill>
                  <a:schemeClr val="bg1"/>
                </a:solidFill>
                <a:latin typeface="Quarto-Bold"/>
                <a:cs typeface="Quarto-Bold"/>
              </a:rPr>
              <a:t>ANNEX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4650" y="3827753"/>
            <a:ext cx="654367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a-ES" sz="2400" b="1" dirty="0">
                <a:latin typeface="Poppins" panose="00000500000000000000" pitchFamily="2" charset="0"/>
                <a:cs typeface="Poppins" panose="00000500000000000000" pitchFamily="2" charset="0"/>
              </a:rPr>
              <a:t>CONNECTAR LA PANTALLA DEL MÒBIL A L’ORDINADOR</a:t>
            </a:r>
            <a:endParaRPr lang="ca-ES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271798" y="3525011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6B0A8AA-9AF1-0E74-B0D1-001C59D0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80" y="396956"/>
            <a:ext cx="9145589" cy="5945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a-ES" sz="2400" dirty="0">
                <a:solidFill>
                  <a:schemeClr val="tx1"/>
                </a:solidFill>
              </a:rPr>
              <a:t>Instal·lar l’aplicació </a:t>
            </a:r>
            <a:r>
              <a:rPr lang="ca-ES" sz="2400" dirty="0">
                <a:solidFill>
                  <a:srgbClr val="00B0F0"/>
                </a:solidFill>
              </a:rPr>
              <a:t>”</a:t>
            </a:r>
            <a:r>
              <a:rPr lang="ca-ES" sz="2400" dirty="0" err="1">
                <a:solidFill>
                  <a:srgbClr val="00B0F0"/>
                </a:solidFill>
              </a:rPr>
              <a:t>Enlace</a:t>
            </a:r>
            <a:r>
              <a:rPr lang="ca-ES" sz="2400" dirty="0">
                <a:solidFill>
                  <a:srgbClr val="00B0F0"/>
                </a:solidFill>
              </a:rPr>
              <a:t> Móvil” </a:t>
            </a:r>
            <a:r>
              <a:rPr lang="ca-ES" sz="2400" dirty="0">
                <a:solidFill>
                  <a:schemeClr val="tx1"/>
                </a:solidFill>
              </a:rPr>
              <a:t>en el teu </a:t>
            </a:r>
            <a:r>
              <a:rPr lang="ca-ES" sz="2400" dirty="0">
                <a:solidFill>
                  <a:srgbClr val="00B0F0"/>
                </a:solidFill>
              </a:rPr>
              <a:t>PC</a:t>
            </a:r>
            <a:br>
              <a:rPr lang="ca-ES" sz="2000" dirty="0">
                <a:solidFill>
                  <a:srgbClr val="00B0F0"/>
                </a:solidFill>
              </a:rPr>
            </a:br>
            <a:endParaRPr lang="ca-ES" sz="20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3756CB2-CDB1-2E01-A07A-FB853CFAA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2" t="5057" r="81710" b="58762"/>
          <a:stretch/>
        </p:blipFill>
        <p:spPr>
          <a:xfrm>
            <a:off x="1064105" y="1686803"/>
            <a:ext cx="1121568" cy="1482896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7C8E6EA-43DA-8895-7622-9EA330AF8589}"/>
              </a:ext>
            </a:extLst>
          </p:cNvPr>
          <p:cNvGrpSpPr/>
          <p:nvPr/>
        </p:nvGrpSpPr>
        <p:grpSpPr>
          <a:xfrm>
            <a:off x="2317288" y="1165819"/>
            <a:ext cx="8655512" cy="2433879"/>
            <a:chOff x="2471737" y="1364456"/>
            <a:chExt cx="8929688" cy="264318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ADC86CC-2D2D-2117-1BE5-D15998FC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23" t="7498" r="1035" b="47314"/>
            <a:stretch/>
          </p:blipFill>
          <p:spPr>
            <a:xfrm>
              <a:off x="2471737" y="1364456"/>
              <a:ext cx="8929688" cy="264318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DE6AC0D-7FA4-C9BD-D2B9-D1A32CA46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307" y="1364457"/>
              <a:ext cx="4379118" cy="2586038"/>
            </a:xfrm>
            <a:prstGeom prst="rect">
              <a:avLst/>
            </a:prstGeom>
          </p:spPr>
        </p:pic>
      </p:grpSp>
      <p:pic>
        <p:nvPicPr>
          <p:cNvPr id="15" name="Imagen 14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FD75A133-0BCD-47F8-FA09-8BD7AA866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917" b="14688"/>
          <a:stretch/>
        </p:blipFill>
        <p:spPr>
          <a:xfrm>
            <a:off x="8098678" y="4353318"/>
            <a:ext cx="2133508" cy="21685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67AA462-66C5-D51C-F06C-C1E1A73131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t="68470" r="25806"/>
          <a:stretch/>
        </p:blipFill>
        <p:spPr>
          <a:xfrm>
            <a:off x="6265070" y="4531381"/>
            <a:ext cx="1121568" cy="148466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1E8F049-5C60-0244-1BC2-4503030C6CA4}"/>
              </a:ext>
            </a:extLst>
          </p:cNvPr>
          <p:cNvSpPr/>
          <p:nvPr/>
        </p:nvSpPr>
        <p:spPr bwMode="gray">
          <a:xfrm>
            <a:off x="9165432" y="5712465"/>
            <a:ext cx="642937" cy="742950"/>
          </a:xfrm>
          <a:prstGeom prst="ellips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7F85063-F9DD-1D71-D4D1-627792C5A68B}"/>
              </a:ext>
            </a:extLst>
          </p:cNvPr>
          <p:cNvCxnSpPr>
            <a:endCxn id="16" idx="3"/>
          </p:cNvCxnSpPr>
          <p:nvPr/>
        </p:nvCxnSpPr>
        <p:spPr>
          <a:xfrm flipH="1" flipV="1">
            <a:off x="7386638" y="5273714"/>
            <a:ext cx="1778794" cy="610200"/>
          </a:xfrm>
          <a:prstGeom prst="straightConnector1">
            <a:avLst/>
          </a:prstGeom>
          <a:ln w="28575">
            <a:solidFill>
              <a:srgbClr val="009A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8809C27-3D14-F0B3-FA37-9284DE460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394" y="4287506"/>
            <a:ext cx="2117147" cy="2301333"/>
          </a:xfrm>
          <a:prstGeom prst="rect">
            <a:avLst/>
          </a:prstGeom>
        </p:spPr>
      </p:pic>
      <p:pic>
        <p:nvPicPr>
          <p:cNvPr id="22" name="Imagen 2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E798658-6575-9788-461F-EAE822B325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82" r="75217" b="81952"/>
          <a:stretch/>
        </p:blipFill>
        <p:spPr>
          <a:xfrm>
            <a:off x="831897" y="4365049"/>
            <a:ext cx="1602743" cy="1213657"/>
          </a:xfrm>
          <a:prstGeom prst="rect">
            <a:avLst/>
          </a:prstGeom>
        </p:spPr>
      </p:pic>
      <p:pic>
        <p:nvPicPr>
          <p:cNvPr id="23" name="Imagen 22" descr="Interfaz de usuario gráfica, Aplicación">
            <a:extLst>
              <a:ext uri="{FF2B5EF4-FFF2-40B4-BE49-F238E27FC236}">
                <a16:creationId xmlns:a16="http://schemas.microsoft.com/office/drawing/2014/main" id="{CC69C474-D9D0-DE36-0306-91E1C74CBA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12" t="969" r="30338" b="81952"/>
          <a:stretch/>
        </p:blipFill>
        <p:spPr>
          <a:xfrm>
            <a:off x="684780" y="5437572"/>
            <a:ext cx="2016747" cy="79065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B2D839F-4CEB-D21A-A72C-7E462FB30E10}"/>
              </a:ext>
            </a:extLst>
          </p:cNvPr>
          <p:cNvGrpSpPr/>
          <p:nvPr/>
        </p:nvGrpSpPr>
        <p:grpSpPr>
          <a:xfrm>
            <a:off x="9992947" y="3740357"/>
            <a:ext cx="2110978" cy="571499"/>
            <a:chOff x="7436644" y="650080"/>
            <a:chExt cx="2110978" cy="571499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1AFC1C40-7993-AEDC-62F9-03E0FCD2FA6B}"/>
                </a:ext>
              </a:extLst>
            </p:cNvPr>
            <p:cNvSpPr/>
            <p:nvPr/>
          </p:nvSpPr>
          <p:spPr bwMode="gray">
            <a:xfrm>
              <a:off x="7436644" y="650080"/>
              <a:ext cx="2043112" cy="571499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ca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60FCA91-B2AD-0187-EA44-BD4CD2CFCDA4}"/>
                </a:ext>
              </a:extLst>
            </p:cNvPr>
            <p:cNvSpPr txBox="1"/>
            <p:nvPr/>
          </p:nvSpPr>
          <p:spPr bwMode="gray">
            <a:xfrm>
              <a:off x="7561660" y="1139224"/>
              <a:ext cx="1985962" cy="54904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algn="ctr"/>
              <a:r>
                <a:rPr lang="ca-ES" sz="1400" b="0" dirty="0"/>
                <a:t>Per Android 7 </a:t>
              </a:r>
            </a:p>
            <a:p>
              <a:pPr algn="ctr"/>
              <a:r>
                <a:rPr lang="ca-ES" sz="1400" b="0" dirty="0"/>
                <a:t>o posterior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5AC142E-6DA7-52E8-327C-E330B1C6F110}"/>
              </a:ext>
            </a:extLst>
          </p:cNvPr>
          <p:cNvSpPr txBox="1"/>
          <p:nvPr/>
        </p:nvSpPr>
        <p:spPr bwMode="gray">
          <a:xfrm>
            <a:off x="516389" y="3731775"/>
            <a:ext cx="9291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ca-ES" b="1" dirty="0">
                <a:latin typeface="Poppins"/>
                <a:ea typeface="+mj-ea"/>
                <a:cs typeface="+mj-cs"/>
              </a:rPr>
              <a:t>Descarregar / activar </a:t>
            </a:r>
            <a:r>
              <a:rPr lang="ca-ES" b="1" dirty="0">
                <a:solidFill>
                  <a:srgbClr val="00B0F0"/>
                </a:solidFill>
                <a:latin typeface="Poppins"/>
                <a:ea typeface="+mj-ea"/>
                <a:cs typeface="+mj-cs"/>
              </a:rPr>
              <a:t>”</a:t>
            </a:r>
            <a:r>
              <a:rPr lang="ca-ES" b="1" dirty="0" err="1">
                <a:solidFill>
                  <a:srgbClr val="00B0F0"/>
                </a:solidFill>
                <a:latin typeface="Poppins"/>
                <a:ea typeface="+mj-ea"/>
                <a:cs typeface="+mj-cs"/>
              </a:rPr>
              <a:t>Enlace</a:t>
            </a:r>
            <a:r>
              <a:rPr lang="ca-ES" b="1" dirty="0">
                <a:solidFill>
                  <a:srgbClr val="00B0F0"/>
                </a:solidFill>
                <a:latin typeface="Poppins"/>
                <a:ea typeface="+mj-ea"/>
                <a:cs typeface="+mj-cs"/>
              </a:rPr>
              <a:t> a Windows” </a:t>
            </a:r>
            <a:r>
              <a:rPr lang="ca-ES" b="1" dirty="0">
                <a:latin typeface="Poppins"/>
                <a:ea typeface="+mj-ea"/>
                <a:cs typeface="+mj-cs"/>
              </a:rPr>
              <a:t>en el </a:t>
            </a:r>
            <a:r>
              <a:rPr lang="ca-ES" b="1" dirty="0">
                <a:solidFill>
                  <a:srgbClr val="00B0F0"/>
                </a:solidFill>
                <a:latin typeface="Poppins"/>
                <a:ea typeface="+mj-ea"/>
                <a:cs typeface="+mj-cs"/>
              </a:rPr>
              <a:t>Mòbil</a:t>
            </a:r>
            <a:r>
              <a:rPr lang="ca-ES" sz="2800" dirty="0">
                <a:solidFill>
                  <a:schemeClr val="tx1"/>
                </a:solidFill>
              </a:rPr>
              <a:t>.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87524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D684165-C066-03DA-2748-5EF0C9E8D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98" y="1329558"/>
            <a:ext cx="8294029" cy="492771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6B0A8AA-9AF1-0E74-B0D1-001C59D0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8" y="402586"/>
            <a:ext cx="9145589" cy="594515"/>
          </a:xfrm>
        </p:spPr>
        <p:txBody>
          <a:bodyPr/>
          <a:lstStyle/>
          <a:p>
            <a:r>
              <a:rPr lang="ca-ES" sz="2400" dirty="0"/>
              <a:t>Visió aplicació “Enlace Movil” en el teu PC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925048-F8A6-338B-2B5D-9B1EA1232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079" y="1351630"/>
            <a:ext cx="2259532" cy="508635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4B19F15-F8FF-B366-F3ED-CE4CBF713F58}"/>
              </a:ext>
            </a:extLst>
          </p:cNvPr>
          <p:cNvSpPr/>
          <p:nvPr/>
        </p:nvSpPr>
        <p:spPr bwMode="gray">
          <a:xfrm>
            <a:off x="3014663" y="2478881"/>
            <a:ext cx="1785937" cy="300038"/>
          </a:xfrm>
          <a:prstGeom prst="ellipse">
            <a:avLst/>
          </a:prstGeom>
          <a:noFill/>
          <a:ln w="1905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60359E5-B42F-D333-5F9E-E05A412C0587}"/>
              </a:ext>
            </a:extLst>
          </p:cNvPr>
          <p:cNvCxnSpPr>
            <a:cxnSpLocks/>
          </p:cNvCxnSpPr>
          <p:nvPr/>
        </p:nvCxnSpPr>
        <p:spPr>
          <a:xfrm>
            <a:off x="4850606" y="2621756"/>
            <a:ext cx="4121944" cy="1000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39B93398-A0B6-5C17-45BC-669506DF908A}"/>
              </a:ext>
            </a:extLst>
          </p:cNvPr>
          <p:cNvSpPr/>
          <p:nvPr/>
        </p:nvSpPr>
        <p:spPr bwMode="gray">
          <a:xfrm>
            <a:off x="9022556" y="1228725"/>
            <a:ext cx="2536032" cy="5086350"/>
          </a:xfrm>
          <a:prstGeom prst="rect">
            <a:avLst/>
          </a:prstGeom>
          <a:noFill/>
          <a:ln w="3810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504788" y="3076636"/>
            <a:ext cx="10426548" cy="2780522"/>
            <a:chOff x="404482" y="2395620"/>
            <a:chExt cx="7819911" cy="1897252"/>
          </a:xfrm>
        </p:grpSpPr>
        <p:sp>
          <p:nvSpPr>
            <p:cNvPr id="24" name="TextBox 11"/>
            <p:cNvSpPr txBox="1"/>
            <p:nvPr/>
          </p:nvSpPr>
          <p:spPr>
            <a:xfrm>
              <a:off x="5082777" y="3820356"/>
              <a:ext cx="3141616" cy="4725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40000" lvl="2" indent="-342900" algn="ctr"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ca-ES" sz="2000" dirty="0"/>
                <a:t>Configurar el meu perfil</a:t>
              </a:r>
            </a:p>
            <a:p>
              <a:pPr marL="540000" lvl="2" indent="-342900" algn="ctr"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ca-ES" sz="2000" dirty="0"/>
                <a:t>Compartir el meu estat</a:t>
              </a:r>
            </a:p>
          </p:txBody>
        </p:sp>
        <p:sp>
          <p:nvSpPr>
            <p:cNvPr id="29" name="TextBox 19"/>
            <p:cNvSpPr txBox="1"/>
            <p:nvPr/>
          </p:nvSpPr>
          <p:spPr>
            <a:xfrm>
              <a:off x="404482" y="2795761"/>
              <a:ext cx="3490858" cy="840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ca-ES" sz="2000" dirty="0"/>
                <a:t>Obrir el WhatsApp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ca-ES" sz="2000" dirty="0"/>
                <a:t>Enviar un missatge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ca-ES" sz="2000" dirty="0"/>
                <a:t>Veure els missatges rebuts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ca-ES" sz="2000" dirty="0"/>
                <a:t>Respondre els missatges</a:t>
              </a:r>
            </a:p>
          </p:txBody>
        </p:sp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36F2D3D4-52DD-F7D2-6F2D-C03B690195EC}"/>
                </a:ext>
              </a:extLst>
            </p:cNvPr>
            <p:cNvSpPr txBox="1"/>
            <p:nvPr/>
          </p:nvSpPr>
          <p:spPr>
            <a:xfrm>
              <a:off x="649039" y="2395620"/>
              <a:ext cx="3246301" cy="299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99"/>
                </a:lnSpc>
              </a:pPr>
              <a:r>
                <a:rPr lang="ca-ES" sz="2600" b="1" dirty="0">
                  <a:solidFill>
                    <a:srgbClr val="019EE2"/>
                  </a:solidFill>
                  <a:latin typeface="Poppins"/>
                  <a:cs typeface="Poppins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1. </a:t>
              </a:r>
              <a:r>
                <a:rPr lang="ca-ES" sz="2600" b="1" u="sng" dirty="0">
                  <a:solidFill>
                    <a:srgbClr val="019EE2"/>
                  </a:solidFill>
                  <a:latin typeface="Poppins"/>
                  <a:cs typeface="Poppins"/>
                </a:rPr>
                <a:t>Missatges</a:t>
              </a:r>
            </a:p>
          </p:txBody>
        </p:sp>
      </p:grpSp>
      <p:cxnSp>
        <p:nvCxnSpPr>
          <p:cNvPr id="31" name="Conector recto 30"/>
          <p:cNvCxnSpPr/>
          <p:nvPr/>
        </p:nvCxnSpPr>
        <p:spPr>
          <a:xfrm>
            <a:off x="4271798" y="2468893"/>
            <a:ext cx="3648405" cy="0"/>
          </a:xfrm>
          <a:prstGeom prst="line">
            <a:avLst/>
          </a:prstGeom>
          <a:ln w="285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1">
            <a:extLst>
              <a:ext uri="{FF2B5EF4-FFF2-40B4-BE49-F238E27FC236}">
                <a16:creationId xmlns:a16="http://schemas.microsoft.com/office/drawing/2014/main" id="{F839074E-7CCE-4038-88B8-4DF6B1A76C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duotone>
              <a:prstClr val="black"/>
              <a:srgbClr val="019EE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t="29523" r="610" b="40245"/>
          <a:stretch/>
        </p:blipFill>
        <p:spPr>
          <a:xfrm>
            <a:off x="137159" y="-81624"/>
            <a:ext cx="12294870" cy="2799865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10AA0E37-4A1D-4F8F-97E9-A04B6F2BE244}"/>
              </a:ext>
            </a:extLst>
          </p:cNvPr>
          <p:cNvSpPr txBox="1">
            <a:spLocks noChangeAspect="1"/>
          </p:cNvSpPr>
          <p:nvPr/>
        </p:nvSpPr>
        <p:spPr>
          <a:xfrm>
            <a:off x="2686050" y="1268076"/>
            <a:ext cx="630935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Poppins"/>
                <a:cs typeface="Poppins"/>
              </a:rPr>
              <a:t>Iniciació a l’ús de WhatsApp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6F8752BE-5983-6E81-6629-5BD4D413C78C}"/>
              </a:ext>
            </a:extLst>
          </p:cNvPr>
          <p:cNvSpPr txBox="1"/>
          <p:nvPr/>
        </p:nvSpPr>
        <p:spPr>
          <a:xfrm>
            <a:off x="245907" y="5043558"/>
            <a:ext cx="5299384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ca-ES" sz="2600" b="1" u="sng" dirty="0">
                <a:solidFill>
                  <a:srgbClr val="019EE2"/>
                </a:solidFill>
                <a:latin typeface="Poppins"/>
                <a:cs typeface="Poppi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ca-ES" sz="2600" b="1" u="sng" dirty="0">
                <a:solidFill>
                  <a:srgbClr val="019EE2"/>
                </a:solidFill>
                <a:latin typeface="Poppins"/>
                <a:cs typeface="Poppins"/>
              </a:rPr>
              <a:t>Trucada i Videotrucada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96B9713E-12FC-0E7F-7277-36728DBAD55C}"/>
              </a:ext>
            </a:extLst>
          </p:cNvPr>
          <p:cNvSpPr txBox="1"/>
          <p:nvPr/>
        </p:nvSpPr>
        <p:spPr>
          <a:xfrm>
            <a:off x="864037" y="5685102"/>
            <a:ext cx="453393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/>
              <a:t>Realitzar trucades/videotrucades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F2B8FE49-8335-32F4-CFC9-98F05CBF90C7}"/>
              </a:ext>
            </a:extLst>
          </p:cNvPr>
          <p:cNvSpPr txBox="1"/>
          <p:nvPr/>
        </p:nvSpPr>
        <p:spPr>
          <a:xfrm>
            <a:off x="6742516" y="3076635"/>
            <a:ext cx="4328401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ca-ES" sz="2600" b="1" dirty="0">
                <a:solidFill>
                  <a:srgbClr val="019EE2"/>
                </a:solidFill>
                <a:latin typeface="Poppins"/>
                <a:cs typeface="Poppi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</a:t>
            </a:r>
            <a:r>
              <a:rPr lang="ca-ES" sz="2600" b="1" u="sng" dirty="0">
                <a:solidFill>
                  <a:srgbClr val="019EE2"/>
                </a:solidFill>
                <a:latin typeface="Poppins"/>
                <a:cs typeface="Poppins"/>
              </a:rPr>
              <a:t>Estats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84885653-7F20-73B3-1025-02739835ABD4}"/>
              </a:ext>
            </a:extLst>
          </p:cNvPr>
          <p:cNvSpPr txBox="1"/>
          <p:nvPr/>
        </p:nvSpPr>
        <p:spPr>
          <a:xfrm>
            <a:off x="7032737" y="3782569"/>
            <a:ext cx="497453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/>
              <a:t>Què són i com consultar-los?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1A8E987A-5096-4777-4808-72CE39CF73B1}"/>
              </a:ext>
            </a:extLst>
          </p:cNvPr>
          <p:cNvSpPr txBox="1"/>
          <p:nvPr/>
        </p:nvSpPr>
        <p:spPr>
          <a:xfrm>
            <a:off x="6742515" y="4486683"/>
            <a:ext cx="4328401" cy="439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ca-ES" sz="2600" b="1" dirty="0">
                <a:solidFill>
                  <a:srgbClr val="019EE2"/>
                </a:solidFill>
                <a:latin typeface="Poppins"/>
                <a:cs typeface="Poppin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</a:t>
            </a:r>
            <a:r>
              <a:rPr lang="ca-ES" sz="2600" b="1" u="sng" dirty="0">
                <a:solidFill>
                  <a:srgbClr val="019EE2"/>
                </a:solidFill>
                <a:latin typeface="Poppins"/>
                <a:cs typeface="Poppins"/>
              </a:rPr>
              <a:t>Formació addicional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7FBB1C-44B0-87C3-772E-27BA3E46D445}"/>
              </a:ext>
            </a:extLst>
          </p:cNvPr>
          <p:cNvSpPr txBox="1"/>
          <p:nvPr/>
        </p:nvSpPr>
        <p:spPr>
          <a:xfrm>
            <a:off x="-1" y="308110"/>
            <a:ext cx="121920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ABANS DE COMENÇAR…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9BBE3-BCE5-7E26-C15D-EA1387400989}"/>
              </a:ext>
            </a:extLst>
          </p:cNvPr>
          <p:cNvSpPr txBox="1"/>
          <p:nvPr/>
        </p:nvSpPr>
        <p:spPr>
          <a:xfrm>
            <a:off x="-3" y="2136912"/>
            <a:ext cx="121920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OBRIR EL WHATSAPP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244A9C-69CB-8044-8704-7A9987B9D8F9}"/>
              </a:ext>
            </a:extLst>
          </p:cNvPr>
          <p:cNvSpPr txBox="1"/>
          <p:nvPr/>
        </p:nvSpPr>
        <p:spPr>
          <a:xfrm>
            <a:off x="44723" y="2690910"/>
            <a:ext cx="10366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Per obrir WhatsApp cal cercar l’aplicació en el telèfon mòbil i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prémer damunt la icona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per a obrir-la.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B86B48F-766E-BA53-6AEB-C2D9C016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963" y="946811"/>
            <a:ext cx="1043611" cy="88848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902985E-D4D2-A1CA-FAD4-05E0CDB07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906" y="3337241"/>
            <a:ext cx="4562475" cy="314325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642D96B-217A-4370-4570-544A3018AB96}"/>
              </a:ext>
            </a:extLst>
          </p:cNvPr>
          <p:cNvSpPr txBox="1"/>
          <p:nvPr/>
        </p:nvSpPr>
        <p:spPr bwMode="gray">
          <a:xfrm>
            <a:off x="643246" y="3713800"/>
            <a:ext cx="6590674" cy="1323439"/>
          </a:xfrm>
          <a:prstGeom prst="rect">
            <a:avLst/>
          </a:prstGeom>
          <a:noFill/>
          <a:ln w="41275">
            <a:solidFill>
              <a:schemeClr val="accent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ca-ES" sz="2000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WhatsApp</a:t>
            </a:r>
            <a:r>
              <a:rPr lang="ca-ES" sz="2000" i="1" dirty="0">
                <a:latin typeface="Poppins" panose="00000500000000000000" pitchFamily="2" charset="0"/>
                <a:cs typeface="Poppins" panose="00000500000000000000" pitchFamily="2" charset="0"/>
              </a:rPr>
              <a:t> permet:</a:t>
            </a:r>
          </a:p>
          <a:p>
            <a:pPr algn="ctr"/>
            <a:r>
              <a:rPr lang="ca-ES" sz="2000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Enviar i rebre missatges</a:t>
            </a:r>
          </a:p>
          <a:p>
            <a:pPr algn="ctr"/>
            <a:r>
              <a:rPr lang="ca-ES" sz="2000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Realitzar trucades i videotrucades </a:t>
            </a:r>
          </a:p>
          <a:p>
            <a:pPr algn="ctr"/>
            <a:r>
              <a:rPr lang="ca-ES" sz="2000" i="1" dirty="0">
                <a:latin typeface="Poppins" panose="00000500000000000000" pitchFamily="2" charset="0"/>
                <a:cs typeface="Poppins" panose="00000500000000000000" pitchFamily="2" charset="0"/>
              </a:rPr>
              <a:t>A qualsevol dels contactes del telèfon.</a:t>
            </a:r>
            <a:endParaRPr lang="ca-ES" sz="2400" i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2150476-B3A9-A89F-C7E2-C4C4C885425F}"/>
              </a:ext>
            </a:extLst>
          </p:cNvPr>
          <p:cNvSpPr txBox="1"/>
          <p:nvPr/>
        </p:nvSpPr>
        <p:spPr>
          <a:xfrm>
            <a:off x="89450" y="1207889"/>
            <a:ext cx="10366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WhatsApp és una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aplicació gratuïta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que no acostuma a venir instal·lada per defecte. </a:t>
            </a:r>
          </a:p>
          <a:p>
            <a:pPr algn="just"/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En cas que no estigui instal·lada en el dispositiu s’haurà de descarregar.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343DD2-EA49-62C1-B040-FEFD9CFEBE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910"/>
          <a:stretch/>
        </p:blipFill>
        <p:spPr>
          <a:xfrm>
            <a:off x="10545416" y="1772012"/>
            <a:ext cx="1230653" cy="10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38AB6E57-4D9B-4ACE-9568-86CD8A3C9CC9}"/>
              </a:ext>
            </a:extLst>
          </p:cNvPr>
          <p:cNvSpPr txBox="1"/>
          <p:nvPr/>
        </p:nvSpPr>
        <p:spPr>
          <a:xfrm>
            <a:off x="357325" y="767883"/>
            <a:ext cx="1170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dirty="0">
                <a:latin typeface="Poppins" panose="00000500000000000000" pitchFamily="2" charset="0"/>
                <a:cs typeface="Poppins" panose="00000500000000000000" pitchFamily="2" charset="0"/>
              </a:rPr>
              <a:t>Es poden </a:t>
            </a:r>
            <a:r>
              <a:rPr lang="ca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enviar missatges </a:t>
            </a:r>
            <a:r>
              <a:rPr lang="ca-ES" sz="1800" dirty="0">
                <a:latin typeface="Poppins" panose="00000500000000000000" pitchFamily="2" charset="0"/>
                <a:cs typeface="Poppins" panose="00000500000000000000" pitchFamily="2" charset="0"/>
              </a:rPr>
              <a:t>de </a:t>
            </a:r>
            <a:r>
              <a:rPr lang="ca-ES" sz="1800" b="1" dirty="0">
                <a:latin typeface="Poppins" panose="00000500000000000000" pitchFamily="2" charset="0"/>
                <a:cs typeface="Poppins" panose="00000500000000000000" pitchFamily="2" charset="0"/>
              </a:rPr>
              <a:t>text </a:t>
            </a:r>
            <a:r>
              <a:rPr lang="ca-ES" b="1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lang="ca-ES" sz="1800" b="1" dirty="0">
                <a:latin typeface="Poppins" panose="00000500000000000000" pitchFamily="2" charset="0"/>
                <a:cs typeface="Poppins" panose="00000500000000000000" pitchFamily="2" charset="0"/>
              </a:rPr>
              <a:t> d'àudio</a:t>
            </a:r>
            <a:r>
              <a:rPr lang="ca-ES" sz="1800" dirty="0">
                <a:latin typeface="Poppins" panose="00000500000000000000" pitchFamily="2" charset="0"/>
                <a:cs typeface="Poppins" panose="00000500000000000000" pitchFamily="2" charset="0"/>
              </a:rPr>
              <a:t>, vídeo, documents, contactes, ubicació…</a:t>
            </a:r>
            <a:endParaRPr lang="ca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27A1DE1-B3E0-4B08-B395-5B3C48491A20}"/>
              </a:ext>
            </a:extLst>
          </p:cNvPr>
          <p:cNvSpPr txBox="1"/>
          <p:nvPr/>
        </p:nvSpPr>
        <p:spPr>
          <a:xfrm>
            <a:off x="4313684" y="1625080"/>
            <a:ext cx="505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r>
              <a:rPr lang="ca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Clicar a la icona</a:t>
            </a: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BA1F2E6B-2B54-48F4-B787-5994E46753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6616" y="453638"/>
            <a:ext cx="324796" cy="1866894"/>
          </a:xfrm>
          <a:prstGeom prst="bentConnector2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217A6C43-5263-4354-8372-5936F65D5A58}"/>
              </a:ext>
            </a:extLst>
          </p:cNvPr>
          <p:cNvSpPr/>
          <p:nvPr/>
        </p:nvSpPr>
        <p:spPr>
          <a:xfrm flipH="1">
            <a:off x="537728" y="4992757"/>
            <a:ext cx="167778" cy="19878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A4633AD3-5AFD-4F60-935B-3B33BF53AF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" y="1295021"/>
            <a:ext cx="4180714" cy="4794736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1D7D6954-2978-46A5-8C68-430B99E40B3A}"/>
              </a:ext>
            </a:extLst>
          </p:cNvPr>
          <p:cNvSpPr txBox="1"/>
          <p:nvPr/>
        </p:nvSpPr>
        <p:spPr>
          <a:xfrm>
            <a:off x="4280673" y="2030333"/>
            <a:ext cx="691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Cercar el destinatari.</a:t>
            </a:r>
          </a:p>
        </p:txBody>
      </p:sp>
      <p:sp>
        <p:nvSpPr>
          <p:cNvPr id="45" name="Flecha: a la derecha 44">
            <a:extLst>
              <a:ext uri="{FF2B5EF4-FFF2-40B4-BE49-F238E27FC236}">
                <a16:creationId xmlns:a16="http://schemas.microsoft.com/office/drawing/2014/main" id="{D1CD428F-9587-4219-AAB3-983D31C09953}"/>
              </a:ext>
            </a:extLst>
          </p:cNvPr>
          <p:cNvSpPr/>
          <p:nvPr/>
        </p:nvSpPr>
        <p:spPr>
          <a:xfrm rot="1432730">
            <a:off x="7727303" y="2581972"/>
            <a:ext cx="1806539" cy="266493"/>
          </a:xfrm>
          <a:prstGeom prst="rightArrow">
            <a:avLst>
              <a:gd name="adj1" fmla="val 51671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FA276F34-6F46-4675-A81C-F52B641EB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5569" y="1420717"/>
            <a:ext cx="2589816" cy="5279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22879C55-53C6-4E5E-8148-941DC9341728}"/>
              </a:ext>
            </a:extLst>
          </p:cNvPr>
          <p:cNvCxnSpPr>
            <a:cxnSpLocks/>
          </p:cNvCxnSpPr>
          <p:nvPr/>
        </p:nvCxnSpPr>
        <p:spPr>
          <a:xfrm flipV="1">
            <a:off x="8868811" y="2214252"/>
            <a:ext cx="2937109" cy="145661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59B6ED8B-881C-DF4F-5AF9-D89B83D40170}"/>
              </a:ext>
            </a:extLst>
          </p:cNvPr>
          <p:cNvSpPr txBox="1"/>
          <p:nvPr/>
        </p:nvSpPr>
        <p:spPr>
          <a:xfrm>
            <a:off x="537728" y="213154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ENVIAR UN MISSATGE- XAT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08F0CEE-4553-CD9A-93CF-EBD723FEE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5" y="1295022"/>
            <a:ext cx="4180714" cy="4795096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3511814-95D4-9962-C9FA-0002DA00443E}"/>
              </a:ext>
            </a:extLst>
          </p:cNvPr>
          <p:cNvSpPr txBox="1"/>
          <p:nvPr/>
        </p:nvSpPr>
        <p:spPr bwMode="gray">
          <a:xfrm>
            <a:off x="4069359" y="3567657"/>
            <a:ext cx="5013441" cy="646331"/>
          </a:xfrm>
          <a:prstGeom prst="rect">
            <a:avLst/>
          </a:prstGeom>
          <a:noFill/>
          <a:ln w="2857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La barra de desplaçament permet cercar el contacte.</a:t>
            </a:r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FA2C6ED-14AE-27F0-F40A-A6DF781EBB1F}"/>
              </a:ext>
            </a:extLst>
          </p:cNvPr>
          <p:cNvSpPr txBox="1"/>
          <p:nvPr/>
        </p:nvSpPr>
        <p:spPr bwMode="gray">
          <a:xfrm>
            <a:off x="3178890" y="4765864"/>
            <a:ext cx="6061354" cy="923330"/>
          </a:xfrm>
          <a:prstGeom prst="rect">
            <a:avLst/>
          </a:prstGeom>
          <a:noFill/>
          <a:ln w="2857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Si ja hi ha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 conversa oberta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 no és necessari cercar el contacte,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podrà enviar el missatge directament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 obrint la conversa.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D561C8-D976-19AA-D5BC-9BD86D7645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4630" y="1548170"/>
            <a:ext cx="407452" cy="4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D27A1DE1-B3E0-4B08-B395-5B3C48491A20}"/>
              </a:ext>
            </a:extLst>
          </p:cNvPr>
          <p:cNvSpPr txBox="1"/>
          <p:nvPr/>
        </p:nvSpPr>
        <p:spPr>
          <a:xfrm>
            <a:off x="3577530" y="1704482"/>
            <a:ext cx="523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A part de text escrit es poden incloure:</a:t>
            </a:r>
          </a:p>
          <a:p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	- Emoticones</a:t>
            </a:r>
          </a:p>
          <a:p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	- Adjuntar àudios, fotos, arxius…</a:t>
            </a:r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Elipse 34">
            <a:extLst>
              <a:ext uri="{FF2B5EF4-FFF2-40B4-BE49-F238E27FC236}">
                <a16:creationId xmlns:a16="http://schemas.microsoft.com/office/drawing/2014/main" id="{217A6C43-5263-4354-8372-5936F65D5A58}"/>
              </a:ext>
            </a:extLst>
          </p:cNvPr>
          <p:cNvSpPr/>
          <p:nvPr/>
        </p:nvSpPr>
        <p:spPr>
          <a:xfrm flipH="1">
            <a:off x="537728" y="4992757"/>
            <a:ext cx="167778" cy="19878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42B1D9-EA94-47AA-B9A6-AB36855BD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854" y="948182"/>
            <a:ext cx="2472611" cy="52384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DC880EDC-1D09-4ECD-9145-2D8AF14815EE}"/>
              </a:ext>
            </a:extLst>
          </p:cNvPr>
          <p:cNvSpPr/>
          <p:nvPr/>
        </p:nvSpPr>
        <p:spPr>
          <a:xfrm rot="7725430">
            <a:off x="1071636" y="2361565"/>
            <a:ext cx="2748572" cy="3271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FD0F2872-7E01-45FC-997D-DB2E093725A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6610"/>
          <a:stretch/>
        </p:blipFill>
        <p:spPr>
          <a:xfrm>
            <a:off x="9015414" y="989686"/>
            <a:ext cx="2571677" cy="27823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F39A30F-B528-40DD-9D9B-BB46302587CA}"/>
              </a:ext>
            </a:extLst>
          </p:cNvPr>
          <p:cNvCxnSpPr>
            <a:cxnSpLocks/>
          </p:cNvCxnSpPr>
          <p:nvPr/>
        </p:nvCxnSpPr>
        <p:spPr>
          <a:xfrm flipH="1">
            <a:off x="785146" y="2149384"/>
            <a:ext cx="3819295" cy="1498994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2F5E5F75-0A43-4B7D-B5CD-77FDE3830ABA}"/>
              </a:ext>
            </a:extLst>
          </p:cNvPr>
          <p:cNvCxnSpPr>
            <a:cxnSpLocks/>
          </p:cNvCxnSpPr>
          <p:nvPr/>
        </p:nvCxnSpPr>
        <p:spPr>
          <a:xfrm flipH="1">
            <a:off x="2536150" y="2380863"/>
            <a:ext cx="2048943" cy="131073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2397F98D-9120-42C2-AF91-B36E5F91D7E5}"/>
              </a:ext>
            </a:extLst>
          </p:cNvPr>
          <p:cNvSpPr/>
          <p:nvPr/>
        </p:nvSpPr>
        <p:spPr>
          <a:xfrm>
            <a:off x="6504414" y="1954187"/>
            <a:ext cx="2259624" cy="26649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1677E409-C31C-409A-8113-5E61D875831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250"/>
          <a:stretch/>
        </p:blipFill>
        <p:spPr>
          <a:xfrm>
            <a:off x="8949827" y="4079460"/>
            <a:ext cx="2518784" cy="26084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53" name="Flecha: a la derecha 52">
            <a:extLst>
              <a:ext uri="{FF2B5EF4-FFF2-40B4-BE49-F238E27FC236}">
                <a16:creationId xmlns:a16="http://schemas.microsoft.com/office/drawing/2014/main" id="{A5F74532-0148-4E21-977D-AEDD6ED6D277}"/>
              </a:ext>
            </a:extLst>
          </p:cNvPr>
          <p:cNvSpPr/>
          <p:nvPr/>
        </p:nvSpPr>
        <p:spPr>
          <a:xfrm rot="2793287">
            <a:off x="6916197" y="3459106"/>
            <a:ext cx="2745439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BBC3A9-A493-4107-AC47-7B1826107B0E}"/>
              </a:ext>
            </a:extLst>
          </p:cNvPr>
          <p:cNvSpPr txBox="1"/>
          <p:nvPr/>
        </p:nvSpPr>
        <p:spPr bwMode="gray">
          <a:xfrm>
            <a:off x="3254534" y="4284871"/>
            <a:ext cx="5239591" cy="707886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ca-ES" sz="2000" i="1" dirty="0">
                <a:latin typeface="arial" panose="020B0604020202020204" pitchFamily="34" charset="0"/>
              </a:rPr>
              <a:t>Es pot saber si el missatge s’ha estat enviat, lliurat o llegit.</a:t>
            </a:r>
            <a:endParaRPr lang="ca-E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0907B1-6FB6-F57B-70F0-6F2BCD7AE4DE}"/>
              </a:ext>
            </a:extLst>
          </p:cNvPr>
          <p:cNvSpPr txBox="1"/>
          <p:nvPr/>
        </p:nvSpPr>
        <p:spPr>
          <a:xfrm>
            <a:off x="3254534" y="1159269"/>
            <a:ext cx="614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r>
              <a:rPr lang="ca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ca-ES" sz="1800" dirty="0">
                <a:latin typeface="Poppins" panose="00000500000000000000" pitchFamily="2" charset="0"/>
                <a:cs typeface="Poppins" panose="00000500000000000000" pitchFamily="2" charset="0"/>
              </a:rPr>
              <a:t>Clicar per habilitar el teclat per </a:t>
            </a:r>
            <a:r>
              <a:rPr lang="ca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escriure</a:t>
            </a:r>
            <a:r>
              <a:rPr lang="ca-ES" sz="1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0F05920-184D-C0B9-1A24-6106DAB5838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8333" r="26425" b="22322"/>
          <a:stretch/>
        </p:blipFill>
        <p:spPr>
          <a:xfrm>
            <a:off x="4406278" y="1963112"/>
            <a:ext cx="299404" cy="3440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6E87838-4848-80ED-94B6-D1203F45AF9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424" t="21188" r="8183" b="15139"/>
          <a:stretch/>
        </p:blipFill>
        <p:spPr>
          <a:xfrm>
            <a:off x="4438949" y="2310629"/>
            <a:ext cx="328371" cy="31973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3D72A33-3653-6794-A955-3CAB257756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4316" y="5027787"/>
            <a:ext cx="2857500" cy="1009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1AE4D6EA-90DE-311C-DAAB-A9035B8D8685}"/>
              </a:ext>
            </a:extLst>
          </p:cNvPr>
          <p:cNvSpPr txBox="1"/>
          <p:nvPr/>
        </p:nvSpPr>
        <p:spPr>
          <a:xfrm>
            <a:off x="3453495" y="3005652"/>
            <a:ext cx="614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</a:t>
            </a:r>
            <a:r>
              <a:rPr lang="ca-ES" sz="1800" dirty="0">
                <a:latin typeface="Poppins" panose="00000500000000000000" pitchFamily="2" charset="0"/>
                <a:cs typeface="Poppins" panose="00000500000000000000" pitchFamily="2" charset="0"/>
              </a:rPr>
              <a:t>Clicar a                 per enviar.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B26DC58C-0EE5-479F-2BA6-0D868678E5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1334" y="2923711"/>
            <a:ext cx="634326" cy="634326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id="{5689C4E1-D1EA-5039-F039-062B072B5A27}"/>
              </a:ext>
            </a:extLst>
          </p:cNvPr>
          <p:cNvSpPr txBox="1"/>
          <p:nvPr/>
        </p:nvSpPr>
        <p:spPr>
          <a:xfrm>
            <a:off x="537728" y="213154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ENVIAR UN MISSATGE- XAT</a:t>
            </a:r>
          </a:p>
        </p:txBody>
      </p:sp>
    </p:spTree>
    <p:extLst>
      <p:ext uri="{BB962C8B-B14F-4D97-AF65-F5344CB8AC3E}">
        <p14:creationId xmlns:p14="http://schemas.microsoft.com/office/powerpoint/2010/main" val="24008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38AB6E57-4D9B-4ACE-9568-86CD8A3C9CC9}"/>
              </a:ext>
            </a:extLst>
          </p:cNvPr>
          <p:cNvSpPr txBox="1"/>
          <p:nvPr/>
        </p:nvSpPr>
        <p:spPr>
          <a:xfrm>
            <a:off x="309725" y="752344"/>
            <a:ext cx="8180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Quan es rep un missatge a la icona de WhatsApp apareix un senyal.</a:t>
            </a:r>
            <a:endParaRPr lang="ca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69A7B9-280A-4883-A8BC-E835D33BF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5586" y="1151239"/>
            <a:ext cx="1106902" cy="1275039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3E20BEB-C502-4356-B6C2-4B6115CA8984}"/>
              </a:ext>
            </a:extLst>
          </p:cNvPr>
          <p:cNvSpPr/>
          <p:nvPr/>
        </p:nvSpPr>
        <p:spPr>
          <a:xfrm rot="5400000">
            <a:off x="7943503" y="868121"/>
            <a:ext cx="486985" cy="288132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DEA098-8CA4-4E33-B532-ADB67140514E}"/>
              </a:ext>
            </a:extLst>
          </p:cNvPr>
          <p:cNvSpPr txBox="1"/>
          <p:nvPr/>
        </p:nvSpPr>
        <p:spPr>
          <a:xfrm>
            <a:off x="275436" y="1380418"/>
            <a:ext cx="6381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En entrar al xat es poden veure els missatges no llegits.</a:t>
            </a:r>
            <a:endParaRPr lang="ca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B68389C-F772-4A09-9CC9-38C3FE4973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2163"/>
          <a:stretch/>
        </p:blipFill>
        <p:spPr>
          <a:xfrm>
            <a:off x="2288121" y="2190346"/>
            <a:ext cx="3552072" cy="4274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19AA41D8-1025-4A24-B46E-A5B108E4E7F9}"/>
              </a:ext>
            </a:extLst>
          </p:cNvPr>
          <p:cNvSpPr/>
          <p:nvPr/>
        </p:nvSpPr>
        <p:spPr>
          <a:xfrm>
            <a:off x="2614979" y="3288063"/>
            <a:ext cx="1033669" cy="7454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0BCCAE-197E-C496-B4F0-5DC8C3B7D690}"/>
              </a:ext>
            </a:extLst>
          </p:cNvPr>
          <p:cNvSpPr txBox="1"/>
          <p:nvPr/>
        </p:nvSpPr>
        <p:spPr>
          <a:xfrm>
            <a:off x="0" y="287797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VEURE ELS MISSATGES REBUTS</a:t>
            </a:r>
          </a:p>
        </p:txBody>
      </p:sp>
      <p:pic>
        <p:nvPicPr>
          <p:cNvPr id="3" name="Imagen 2" descr="Pantalla de celular con aplicaciones&#10;&#10;Descripción generada automáticamente con confianza media">
            <a:extLst>
              <a:ext uri="{FF2B5EF4-FFF2-40B4-BE49-F238E27FC236}">
                <a16:creationId xmlns:a16="http://schemas.microsoft.com/office/drawing/2014/main" id="{F4FA44EF-F7D2-7039-27EC-60F0CD34B4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42" y="245801"/>
            <a:ext cx="3057615" cy="6454966"/>
          </a:xfrm>
          <a:prstGeom prst="rect">
            <a:avLst/>
          </a:prstGeom>
          <a:ln cap="rnd" cmpd="sng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CB802A7-A30D-CB80-F182-944F6C4754C1}"/>
              </a:ext>
            </a:extLst>
          </p:cNvPr>
          <p:cNvCxnSpPr>
            <a:cxnSpLocks/>
          </p:cNvCxnSpPr>
          <p:nvPr/>
        </p:nvCxnSpPr>
        <p:spPr>
          <a:xfrm flipH="1">
            <a:off x="8382488" y="1565833"/>
            <a:ext cx="1143690" cy="0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9B4C05DC-781A-6578-CC39-A78AE83AB3C5}"/>
              </a:ext>
            </a:extLst>
          </p:cNvPr>
          <p:cNvSpPr/>
          <p:nvPr/>
        </p:nvSpPr>
        <p:spPr>
          <a:xfrm rot="2882196" flipV="1">
            <a:off x="2825554" y="2965931"/>
            <a:ext cx="3092416" cy="254210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50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D27A1DE1-B3E0-4B08-B395-5B3C48491A20}"/>
              </a:ext>
            </a:extLst>
          </p:cNvPr>
          <p:cNvSpPr txBox="1"/>
          <p:nvPr/>
        </p:nvSpPr>
        <p:spPr>
          <a:xfrm>
            <a:off x="5319606" y="802310"/>
            <a:ext cx="691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 Clicar a la conversa.</a:t>
            </a:r>
          </a:p>
          <a:p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Segons com es vulgui respondre es podrà:</a:t>
            </a:r>
            <a:endParaRPr lang="ca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217A6C43-5263-4354-8372-5936F65D5A58}"/>
              </a:ext>
            </a:extLst>
          </p:cNvPr>
          <p:cNvSpPr/>
          <p:nvPr/>
        </p:nvSpPr>
        <p:spPr>
          <a:xfrm flipH="1">
            <a:off x="537728" y="4992757"/>
            <a:ext cx="167778" cy="19878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D7D6954-2978-46A5-8C68-430B99E40B3A}"/>
              </a:ext>
            </a:extLst>
          </p:cNvPr>
          <p:cNvSpPr txBox="1"/>
          <p:nvPr/>
        </p:nvSpPr>
        <p:spPr>
          <a:xfrm>
            <a:off x="5274678" y="4175989"/>
            <a:ext cx="3294422" cy="40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Clicar per enviar.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F7F5F4E-D79F-44BE-970B-80A6F77562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011" t="49398" b="43484"/>
          <a:stretch/>
        </p:blipFill>
        <p:spPr>
          <a:xfrm>
            <a:off x="7695178" y="4096677"/>
            <a:ext cx="665153" cy="6000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71EFC05-6B39-4916-BBB1-F73D21D89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81" y="698092"/>
            <a:ext cx="2685238" cy="5583057"/>
          </a:xfrm>
          <a:prstGeom prst="rect">
            <a:avLst/>
          </a:prstGeom>
        </p:spPr>
      </p:pic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79B039BD-4AB3-4446-8499-D68CC60E0B68}"/>
              </a:ext>
            </a:extLst>
          </p:cNvPr>
          <p:cNvSpPr/>
          <p:nvPr/>
        </p:nvSpPr>
        <p:spPr>
          <a:xfrm rot="21092874">
            <a:off x="1266079" y="1502067"/>
            <a:ext cx="3937996" cy="22439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5E8873-B6AE-4167-A0F2-D0CD0E31C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888" b="25796"/>
          <a:stretch/>
        </p:blipFill>
        <p:spPr>
          <a:xfrm>
            <a:off x="2211242" y="1949017"/>
            <a:ext cx="2685238" cy="47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39D03933-7CC7-4E02-B6D1-8695630FE7EF}"/>
              </a:ext>
            </a:extLst>
          </p:cNvPr>
          <p:cNvSpPr/>
          <p:nvPr/>
        </p:nvSpPr>
        <p:spPr>
          <a:xfrm rot="19226985">
            <a:off x="3364492" y="4476475"/>
            <a:ext cx="2336574" cy="2881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5895D12-7E44-7A88-FC05-25C25D8C7132}"/>
              </a:ext>
            </a:extLst>
          </p:cNvPr>
          <p:cNvSpPr txBox="1"/>
          <p:nvPr/>
        </p:nvSpPr>
        <p:spPr>
          <a:xfrm>
            <a:off x="0" y="27398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RESPONDRE UN MISSATGE QUE HAS REBUT.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39E9B16-AC5A-0C68-C130-C8AF863879EF}"/>
              </a:ext>
            </a:extLst>
          </p:cNvPr>
          <p:cNvSpPr txBox="1"/>
          <p:nvPr/>
        </p:nvSpPr>
        <p:spPr bwMode="gray">
          <a:xfrm>
            <a:off x="5274678" y="5094822"/>
            <a:ext cx="6061354" cy="646331"/>
          </a:xfrm>
          <a:prstGeom prst="rect">
            <a:avLst/>
          </a:prstGeom>
          <a:noFill/>
          <a:ln w="2222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Per enviar un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missatge de veu 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cal mantenir premut el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micròfon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 mentre es parla.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1B4BD0F6-DD73-B3AC-8CC4-E0AD092CB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1924" y="5417987"/>
            <a:ext cx="526415" cy="540268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142A59CC-8CED-4F16-E174-4367857876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4746" y="3286485"/>
            <a:ext cx="2874354" cy="479059"/>
          </a:xfrm>
          <a:prstGeom prst="rect">
            <a:avLst/>
          </a:prstGeom>
        </p:spPr>
      </p:pic>
      <p:cxnSp>
        <p:nvCxnSpPr>
          <p:cNvPr id="11" name="Connector de fletxa recta 10">
            <a:extLst>
              <a:ext uri="{FF2B5EF4-FFF2-40B4-BE49-F238E27FC236}">
                <a16:creationId xmlns:a16="http://schemas.microsoft.com/office/drawing/2014/main" id="{D33C85C9-1416-1E1D-8CBA-88E650619FAC}"/>
              </a:ext>
            </a:extLst>
          </p:cNvPr>
          <p:cNvCxnSpPr/>
          <p:nvPr/>
        </p:nvCxnSpPr>
        <p:spPr>
          <a:xfrm flipH="1">
            <a:off x="6232358" y="2352285"/>
            <a:ext cx="709863" cy="1035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587F4273-E4C2-8B4A-CE3E-7D0C6AE10345}"/>
              </a:ext>
            </a:extLst>
          </p:cNvPr>
          <p:cNvSpPr txBox="1"/>
          <p:nvPr/>
        </p:nvSpPr>
        <p:spPr>
          <a:xfrm>
            <a:off x="8778267" y="2189767"/>
            <a:ext cx="3413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Escriure</a:t>
            </a:r>
            <a:r>
              <a:rPr lang="ca-ES" dirty="0"/>
              <a:t>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ca-ES" dirty="0"/>
              <a:t>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missatge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Adjuntar un arxiu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Fer una foto i enviar-la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Enviar un missatge de veu</a:t>
            </a:r>
          </a:p>
        </p:txBody>
      </p:sp>
      <p:cxnSp>
        <p:nvCxnSpPr>
          <p:cNvPr id="15" name="Connector recte 14">
            <a:extLst>
              <a:ext uri="{FF2B5EF4-FFF2-40B4-BE49-F238E27FC236}">
                <a16:creationId xmlns:a16="http://schemas.microsoft.com/office/drawing/2014/main" id="{4BB213F0-AB14-23DE-3B8E-A2DD8975B31C}"/>
              </a:ext>
            </a:extLst>
          </p:cNvPr>
          <p:cNvCxnSpPr>
            <a:cxnSpLocks/>
          </p:cNvCxnSpPr>
          <p:nvPr/>
        </p:nvCxnSpPr>
        <p:spPr>
          <a:xfrm flipH="1">
            <a:off x="6966695" y="2352645"/>
            <a:ext cx="1766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>
            <a:extLst>
              <a:ext uri="{FF2B5EF4-FFF2-40B4-BE49-F238E27FC236}">
                <a16:creationId xmlns:a16="http://schemas.microsoft.com/office/drawing/2014/main" id="{8B0FBDEB-C2E7-3154-8158-3084DFD2E7D6}"/>
              </a:ext>
            </a:extLst>
          </p:cNvPr>
          <p:cNvCxnSpPr/>
          <p:nvPr/>
        </p:nvCxnSpPr>
        <p:spPr>
          <a:xfrm>
            <a:off x="7652084" y="338776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de fletxa recta 21">
            <a:extLst>
              <a:ext uri="{FF2B5EF4-FFF2-40B4-BE49-F238E27FC236}">
                <a16:creationId xmlns:a16="http://schemas.microsoft.com/office/drawing/2014/main" id="{0366A039-09B8-F28B-8B66-03A48B87C072}"/>
              </a:ext>
            </a:extLst>
          </p:cNvPr>
          <p:cNvCxnSpPr/>
          <p:nvPr/>
        </p:nvCxnSpPr>
        <p:spPr>
          <a:xfrm>
            <a:off x="7591926" y="2622884"/>
            <a:ext cx="0" cy="764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de fletxa recta 23">
            <a:extLst>
              <a:ext uri="{FF2B5EF4-FFF2-40B4-BE49-F238E27FC236}">
                <a16:creationId xmlns:a16="http://schemas.microsoft.com/office/drawing/2014/main" id="{DE44B894-AD80-E578-3840-DA465D4A0F00}"/>
              </a:ext>
            </a:extLst>
          </p:cNvPr>
          <p:cNvCxnSpPr/>
          <p:nvPr/>
        </p:nvCxnSpPr>
        <p:spPr>
          <a:xfrm>
            <a:off x="8027755" y="2881876"/>
            <a:ext cx="0" cy="50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de fletxa recta 27">
            <a:extLst>
              <a:ext uri="{FF2B5EF4-FFF2-40B4-BE49-F238E27FC236}">
                <a16:creationId xmlns:a16="http://schemas.microsoft.com/office/drawing/2014/main" id="{31544F30-3EF8-6A66-1AC9-5503C047B95F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8569100" y="3276550"/>
            <a:ext cx="209167" cy="249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recte 31">
            <a:extLst>
              <a:ext uri="{FF2B5EF4-FFF2-40B4-BE49-F238E27FC236}">
                <a16:creationId xmlns:a16="http://schemas.microsoft.com/office/drawing/2014/main" id="{99429D00-DD27-D363-72EB-6DC1F97E8E3F}"/>
              </a:ext>
            </a:extLst>
          </p:cNvPr>
          <p:cNvCxnSpPr/>
          <p:nvPr/>
        </p:nvCxnSpPr>
        <p:spPr>
          <a:xfrm flipH="1">
            <a:off x="7591926" y="2622884"/>
            <a:ext cx="1141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recte 33">
            <a:extLst>
              <a:ext uri="{FF2B5EF4-FFF2-40B4-BE49-F238E27FC236}">
                <a16:creationId xmlns:a16="http://schemas.microsoft.com/office/drawing/2014/main" id="{E4168BCC-D10F-4F85-89DA-FF740C9DAC0D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8027755" y="2881876"/>
            <a:ext cx="750512" cy="46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0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AC8ABCC9-66DE-4442-BCF0-D899B037920F}"/>
              </a:ext>
            </a:extLst>
          </p:cNvPr>
          <p:cNvSpPr txBox="1"/>
          <p:nvPr/>
        </p:nvSpPr>
        <p:spPr>
          <a:xfrm>
            <a:off x="3008165" y="1122774"/>
            <a:ext cx="814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Des de WhatsApp clicar en el contacte a qui es vulgui trucar.</a:t>
            </a:r>
            <a:endParaRPr lang="ca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D68A988-3211-4269-B8F4-66B586D621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2278"/>
          <a:stretch/>
        </p:blipFill>
        <p:spPr>
          <a:xfrm>
            <a:off x="3195867" y="2826746"/>
            <a:ext cx="3745765" cy="31945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0E01524-A0C3-4351-A3BF-3C218E2C1C93}"/>
              </a:ext>
            </a:extLst>
          </p:cNvPr>
          <p:cNvSpPr txBox="1"/>
          <p:nvPr/>
        </p:nvSpPr>
        <p:spPr>
          <a:xfrm>
            <a:off x="3008165" y="1641108"/>
            <a:ext cx="253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ca-ES" sz="1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Clicar a la icona.</a:t>
            </a:r>
            <a:endParaRPr lang="ca-ES" dirty="0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604D91A1-35E4-4818-A423-68CE34E8FFA4}"/>
              </a:ext>
            </a:extLst>
          </p:cNvPr>
          <p:cNvSpPr/>
          <p:nvPr/>
        </p:nvSpPr>
        <p:spPr>
          <a:xfrm rot="5400000">
            <a:off x="5710530" y="2833092"/>
            <a:ext cx="782453" cy="267384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7BF124-414B-E0EE-953B-07BD61F9AED2}"/>
              </a:ext>
            </a:extLst>
          </p:cNvPr>
          <p:cNvSpPr txBox="1"/>
          <p:nvPr/>
        </p:nvSpPr>
        <p:spPr>
          <a:xfrm>
            <a:off x="0" y="273845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REALITZAR TRUCADES I VÍDEOTRUCADES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5D2626-1E96-CBF5-5557-16FD5231E9C1}"/>
              </a:ext>
            </a:extLst>
          </p:cNvPr>
          <p:cNvSpPr txBox="1"/>
          <p:nvPr/>
        </p:nvSpPr>
        <p:spPr bwMode="gray">
          <a:xfrm>
            <a:off x="7031557" y="4071475"/>
            <a:ext cx="4717226" cy="369332"/>
          </a:xfrm>
          <a:prstGeom prst="rect">
            <a:avLst/>
          </a:prstGeom>
          <a:noFill/>
          <a:ln w="2222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Per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finalitzar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 la trucada clicar a ……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5D27BEA-AF0F-EAF1-B5E0-177809B28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5745" y="4097437"/>
            <a:ext cx="317408" cy="3174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B98DBC4-A384-6330-EBCE-C504F5B0C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3945" y="1694920"/>
            <a:ext cx="2499360" cy="23178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855839D7-6592-5F8E-F80B-0C984917115A}"/>
                  </a:ext>
                </a:extLst>
              </p14:cNvPr>
              <p14:cNvContentPartPr/>
              <p14:nvPr/>
            </p14:nvContentPartPr>
            <p14:xfrm>
              <a:off x="9999120" y="3571200"/>
              <a:ext cx="360" cy="1764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855839D7-6592-5F8E-F80B-0C984917115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09480" y="3391560"/>
                <a:ext cx="1800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AA278CDA-62F7-43C7-E904-4210B2704AA2}"/>
                  </a:ext>
                </a:extLst>
              </p14:cNvPr>
              <p14:cNvContentPartPr/>
              <p14:nvPr/>
            </p14:nvContentPartPr>
            <p14:xfrm>
              <a:off x="9798960" y="3451680"/>
              <a:ext cx="331200" cy="19800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AA278CDA-62F7-43C7-E904-4210B2704A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708960" y="3271680"/>
                <a:ext cx="510840" cy="55764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Imagen 42">
            <a:extLst>
              <a:ext uri="{FF2B5EF4-FFF2-40B4-BE49-F238E27FC236}">
                <a16:creationId xmlns:a16="http://schemas.microsoft.com/office/drawing/2014/main" id="{B2D83DBF-54B7-2215-4377-608E1965F5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5519" y="1055190"/>
            <a:ext cx="2390775" cy="5067300"/>
          </a:xfrm>
          <a:prstGeom prst="rect">
            <a:avLst/>
          </a:prstGeom>
        </p:spPr>
      </p:pic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AB8399B6-F7F2-57B5-E60C-C88B837D920D}"/>
              </a:ext>
            </a:extLst>
          </p:cNvPr>
          <p:cNvSpPr/>
          <p:nvPr/>
        </p:nvSpPr>
        <p:spPr>
          <a:xfrm>
            <a:off x="1306126" y="3290432"/>
            <a:ext cx="1813799" cy="267384"/>
          </a:xfrm>
          <a:prstGeom prst="rightArrow">
            <a:avLst>
              <a:gd name="adj1" fmla="val 55189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C33E31E-D1ED-2C70-167C-F4552C8C7404}"/>
              </a:ext>
            </a:extLst>
          </p:cNvPr>
          <p:cNvSpPr txBox="1"/>
          <p:nvPr/>
        </p:nvSpPr>
        <p:spPr bwMode="gray">
          <a:xfrm>
            <a:off x="7037452" y="4722654"/>
            <a:ext cx="4657997" cy="1200329"/>
          </a:xfrm>
          <a:prstGeom prst="rect">
            <a:avLst/>
          </a:prstGeom>
          <a:noFill/>
          <a:ln w="22225">
            <a:solidFill>
              <a:srgbClr val="019EE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Per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consultar les trucades </a:t>
            </a:r>
            <a:r>
              <a:rPr lang="ca-ES" i="1" dirty="0">
                <a:latin typeface="Poppins" panose="00000500000000000000" pitchFamily="2" charset="0"/>
                <a:cs typeface="Poppins" panose="00000500000000000000" pitchFamily="2" charset="0"/>
              </a:rPr>
              <a:t>i videotrucades clicar a</a:t>
            </a:r>
          </a:p>
          <a:p>
            <a:pPr algn="ctr"/>
            <a:r>
              <a:rPr lang="ca-ES" b="1" i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b="1" i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trucades</a:t>
            </a:r>
          </a:p>
          <a:p>
            <a:pPr marL="800100" lvl="1" indent="-342900" algn="ctr">
              <a:buFont typeface="+mj-lt"/>
              <a:buAutoNum type="arabicPeriod"/>
            </a:pPr>
            <a:endParaRPr lang="ca-ES" b="1" i="1" dirty="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EF4BA959-3602-A048-9C27-00E68A34AFA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556" t="18568" r="5588"/>
          <a:stretch/>
        </p:blipFill>
        <p:spPr>
          <a:xfrm>
            <a:off x="10321303" y="5337829"/>
            <a:ext cx="1163146" cy="1360405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027F3CF-352E-6AB6-0CB2-F8E74B505589}"/>
              </a:ext>
            </a:extLst>
          </p:cNvPr>
          <p:cNvCxnSpPr>
            <a:cxnSpLocks/>
          </p:cNvCxnSpPr>
          <p:nvPr/>
        </p:nvCxnSpPr>
        <p:spPr>
          <a:xfrm>
            <a:off x="9570060" y="5583817"/>
            <a:ext cx="1080485" cy="5640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tge 3">
            <a:extLst>
              <a:ext uri="{FF2B5EF4-FFF2-40B4-BE49-F238E27FC236}">
                <a16:creationId xmlns:a16="http://schemas.microsoft.com/office/drawing/2014/main" id="{8AA3BE00-828E-8A61-0B6D-DE4C6FF704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00737" y="1613371"/>
            <a:ext cx="576649" cy="1117689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719832A3-8FF2-3FD3-FE79-9BCB73E8ADD1}"/>
              </a:ext>
            </a:extLst>
          </p:cNvPr>
          <p:cNvSpPr txBox="1"/>
          <p:nvPr/>
        </p:nvSpPr>
        <p:spPr>
          <a:xfrm>
            <a:off x="6606041" y="1754414"/>
            <a:ext cx="186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Trucada</a:t>
            </a:r>
          </a:p>
          <a:p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ca-ES" dirty="0" err="1">
                <a:latin typeface="Poppins" panose="00000500000000000000" pitchFamily="2" charset="0"/>
                <a:cs typeface="Poppins" panose="00000500000000000000" pitchFamily="2" charset="0"/>
              </a:rPr>
              <a:t>Vídeotrucada</a:t>
            </a:r>
            <a:endParaRPr lang="ca-E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718F1815-48DB-46E6-B4DE-3E017F6A2A14}"/>
              </a:ext>
            </a:extLst>
          </p:cNvPr>
          <p:cNvSpPr txBox="1"/>
          <p:nvPr/>
        </p:nvSpPr>
        <p:spPr>
          <a:xfrm>
            <a:off x="5454830" y="6470403"/>
            <a:ext cx="1538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Marzo-2023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14:cNvPr>
              <p14:cNvContentPartPr/>
              <p14:nvPr/>
            </p14:nvContentPartPr>
            <p14:xfrm>
              <a:off x="5694746" y="2354917"/>
              <a:ext cx="23832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3C832500-9D7E-4D2C-9CE2-FB2ABC344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4746" y="2175277"/>
                <a:ext cx="4179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14:cNvPr>
              <p14:cNvContentPartPr/>
              <p14:nvPr/>
            </p14:nvContentPartPr>
            <p14:xfrm>
              <a:off x="6479906" y="1420717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EF49441-0009-4637-9843-271D11CB7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9906" y="12410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14:cNvPr>
              <p14:cNvContentPartPr/>
              <p14:nvPr/>
            </p14:nvContentPartPr>
            <p14:xfrm>
              <a:off x="774986" y="3558037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36B36A3-2818-434F-8680-16AC78F7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86" y="337803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14:cNvPr>
              <p14:cNvContentPartPr/>
              <p14:nvPr/>
            </p14:nvContentPartPr>
            <p14:xfrm>
              <a:off x="2037146" y="486517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42624-BDDE-484A-8AE5-DD21C480CC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7146" y="30687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14:cNvPr>
              <p14:cNvContentPartPr/>
              <p14:nvPr/>
            </p14:nvContentPartPr>
            <p14:xfrm>
              <a:off x="705506" y="287797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3915D54F-F933-4106-B684-38C617C56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06" y="108157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C410143E-A812-4647-B594-723CE4FA04F3}"/>
              </a:ext>
            </a:extLst>
          </p:cNvPr>
          <p:cNvSpPr txBox="1"/>
          <p:nvPr/>
        </p:nvSpPr>
        <p:spPr>
          <a:xfrm>
            <a:off x="383906" y="743130"/>
            <a:ext cx="11338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Els estats </a:t>
            </a:r>
            <a:r>
              <a:rPr lang="ca-ES" dirty="0">
                <a:latin typeface="Poppins" panose="00000500000000000000" pitchFamily="2" charset="0"/>
                <a:cs typeface="Poppins" panose="00000500000000000000" pitchFamily="2" charset="0"/>
              </a:rPr>
              <a:t>són textos, fotos, vídeos o GIF que </a:t>
            </a:r>
            <a:r>
              <a:rPr lang="ca-ES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comparteixen amb els contactes i desapareixen al cap de 24 hores.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698FDC-5587-45BD-8844-B86FC3FD564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1784"/>
          <a:stretch/>
        </p:blipFill>
        <p:spPr>
          <a:xfrm>
            <a:off x="353289" y="1551597"/>
            <a:ext cx="3191124" cy="1236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D212ACE3-5E0B-460B-A458-AE4246FD8681}"/>
              </a:ext>
            </a:extLst>
          </p:cNvPr>
          <p:cNvSpPr/>
          <p:nvPr/>
        </p:nvSpPr>
        <p:spPr>
          <a:xfrm>
            <a:off x="1688453" y="2278199"/>
            <a:ext cx="955040" cy="36933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91CFBE-D71C-E8DD-8042-CE3C61EA28C2}"/>
              </a:ext>
            </a:extLst>
          </p:cNvPr>
          <p:cNvSpPr txBox="1"/>
          <p:nvPr/>
        </p:nvSpPr>
        <p:spPr>
          <a:xfrm>
            <a:off x="0" y="108313"/>
            <a:ext cx="1219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QUÈ SÓN ELS ESTATS I COM CONSULTAR-LOS?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B5E1955-3EC7-9DFF-5896-3AC29FBDA38E}"/>
              </a:ext>
            </a:extLst>
          </p:cNvPr>
          <p:cNvCxnSpPr>
            <a:cxnSpLocks/>
          </p:cNvCxnSpPr>
          <p:nvPr/>
        </p:nvCxnSpPr>
        <p:spPr>
          <a:xfrm>
            <a:off x="89452" y="743130"/>
            <a:ext cx="47222" cy="1658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FDEB727-3E28-4420-D416-4EA835FE4927}"/>
              </a:ext>
            </a:extLst>
          </p:cNvPr>
          <p:cNvCxnSpPr>
            <a:cxnSpLocks/>
          </p:cNvCxnSpPr>
          <p:nvPr/>
        </p:nvCxnSpPr>
        <p:spPr>
          <a:xfrm>
            <a:off x="139016" y="2401506"/>
            <a:ext cx="1563470" cy="6135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14:cNvPr>
              <p14:cNvContentPartPr/>
              <p14:nvPr/>
            </p14:nvContentPartPr>
            <p14:xfrm>
              <a:off x="10147414" y="3080677"/>
              <a:ext cx="360" cy="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C85ED4E-51A2-0E88-35C0-A5E475E7D6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9414" y="306303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CuadroTexto 27">
            <a:extLst>
              <a:ext uri="{FF2B5EF4-FFF2-40B4-BE49-F238E27FC236}">
                <a16:creationId xmlns:a16="http://schemas.microsoft.com/office/drawing/2014/main" id="{518279D0-8BF0-26EB-0ADC-33E7EF14CC9D}"/>
              </a:ext>
            </a:extLst>
          </p:cNvPr>
          <p:cNvSpPr txBox="1"/>
          <p:nvPr/>
        </p:nvSpPr>
        <p:spPr bwMode="gray">
          <a:xfrm>
            <a:off x="139016" y="3175154"/>
            <a:ext cx="3402903" cy="1754326"/>
          </a:xfrm>
          <a:prstGeom prst="rect">
            <a:avLst/>
          </a:prstGeom>
          <a:noFill/>
          <a:ln w="28575">
            <a:solidFill>
              <a:srgbClr val="019EE2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ca-ES" i="1" dirty="0">
                <a:latin typeface="arial" panose="020B0604020202020204" pitchFamily="34" charset="0"/>
              </a:rPr>
              <a:t>Per </a:t>
            </a:r>
            <a:r>
              <a:rPr lang="ca-ES" b="1" i="1" dirty="0">
                <a:solidFill>
                  <a:srgbClr val="00B0F0"/>
                </a:solidFill>
                <a:latin typeface="arial" panose="020B0604020202020204" pitchFamily="34" charset="0"/>
              </a:rPr>
              <a:t>veure els estats dels contactes:</a:t>
            </a:r>
          </a:p>
          <a:p>
            <a:pPr algn="ctr"/>
            <a:endParaRPr lang="ca-ES" i="1" dirty="0">
              <a:latin typeface="arial" panose="020B0604020202020204" pitchFamily="34" charset="0"/>
            </a:endParaRPr>
          </a:p>
          <a:p>
            <a:r>
              <a:rPr lang="ca-ES" i="1" dirty="0">
                <a:latin typeface="arial" panose="020B0604020202020204" pitchFamily="34" charset="0"/>
              </a:rPr>
              <a:t>1.- Clicar la pestanya </a:t>
            </a:r>
            <a:r>
              <a:rPr lang="ca-ES" b="1" i="1" dirty="0">
                <a:latin typeface="arial" panose="020B0604020202020204" pitchFamily="34" charset="0"/>
              </a:rPr>
              <a:t>Estats</a:t>
            </a:r>
          </a:p>
          <a:p>
            <a:r>
              <a:rPr lang="ca-ES" i="1" dirty="0">
                <a:latin typeface="arial" panose="020B0604020202020204" pitchFamily="34" charset="0"/>
              </a:rPr>
              <a:t>2.- Clicar en el contacte que es vol veure.</a:t>
            </a:r>
            <a:endParaRPr lang="ca-ES" sz="2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0811011-0871-38E6-3128-72315DC65CEB}"/>
              </a:ext>
            </a:extLst>
          </p:cNvPr>
          <p:cNvSpPr txBox="1"/>
          <p:nvPr/>
        </p:nvSpPr>
        <p:spPr>
          <a:xfrm>
            <a:off x="8616972" y="2354917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FB0DE3F-560F-283A-BC57-AACF7A7A92B8}"/>
              </a:ext>
            </a:extLst>
          </p:cNvPr>
          <p:cNvSpPr txBox="1"/>
          <p:nvPr/>
        </p:nvSpPr>
        <p:spPr>
          <a:xfrm>
            <a:off x="5168205" y="2724249"/>
            <a:ext cx="1529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956BA8C-3613-4867-75D4-648B98B99A59}"/>
              </a:ext>
            </a:extLst>
          </p:cNvPr>
          <p:cNvSpPr txBox="1"/>
          <p:nvPr/>
        </p:nvSpPr>
        <p:spPr>
          <a:xfrm>
            <a:off x="5362681" y="3859022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1CB8E9-CA49-D602-300E-25889091513E}"/>
              </a:ext>
            </a:extLst>
          </p:cNvPr>
          <p:cNvSpPr txBox="1"/>
          <p:nvPr/>
        </p:nvSpPr>
        <p:spPr>
          <a:xfrm>
            <a:off x="5197686" y="4363625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E88497D-D847-668E-7E30-B8E1377BA9E8}"/>
              </a:ext>
            </a:extLst>
          </p:cNvPr>
          <p:cNvSpPr txBox="1"/>
          <p:nvPr/>
        </p:nvSpPr>
        <p:spPr>
          <a:xfrm>
            <a:off x="5207708" y="4885493"/>
            <a:ext cx="1159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32714F5-DC50-BA9B-94BD-0E67C869C471}"/>
              </a:ext>
            </a:extLst>
          </p:cNvPr>
          <p:cNvSpPr txBox="1"/>
          <p:nvPr/>
        </p:nvSpPr>
        <p:spPr>
          <a:xfrm>
            <a:off x="5398508" y="5948535"/>
            <a:ext cx="1299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ALBA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3F4DCB11-9E9D-A414-6DE2-48A8E5356D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71"/>
          <a:stretch/>
        </p:blipFill>
        <p:spPr>
          <a:xfrm>
            <a:off x="3912966" y="1114548"/>
            <a:ext cx="2914650" cy="5570900"/>
          </a:xfrm>
          <a:prstGeom prst="rect">
            <a:avLst/>
          </a:prstGeom>
        </p:spPr>
      </p:pic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2828E32D-F50E-CB99-6536-C4561A33620B}"/>
              </a:ext>
            </a:extLst>
          </p:cNvPr>
          <p:cNvSpPr/>
          <p:nvPr/>
        </p:nvSpPr>
        <p:spPr>
          <a:xfrm rot="21006391">
            <a:off x="3152063" y="4473344"/>
            <a:ext cx="757116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96F31DE2-03B6-DB20-C7E4-8D10B116BEF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614" t="1361" r="1151" b="1701"/>
          <a:stretch/>
        </p:blipFill>
        <p:spPr>
          <a:xfrm>
            <a:off x="7741825" y="1114548"/>
            <a:ext cx="2609707" cy="54889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4F5261D8-C2FC-0FE9-9A93-40646BB9CB1F}"/>
              </a:ext>
            </a:extLst>
          </p:cNvPr>
          <p:cNvSpPr/>
          <p:nvPr/>
        </p:nvSpPr>
        <p:spPr>
          <a:xfrm rot="21006391">
            <a:off x="6844532" y="3979226"/>
            <a:ext cx="804006" cy="266493"/>
          </a:xfrm>
          <a:prstGeom prst="rightArrow">
            <a:avLst>
              <a:gd name="adj1" fmla="val 532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cap="rnd" cmpd="thickThin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E8FBBAC-6297-9C2F-22EE-D63AC688E754}"/>
              </a:ext>
            </a:extLst>
          </p:cNvPr>
          <p:cNvSpPr/>
          <p:nvPr/>
        </p:nvSpPr>
        <p:spPr>
          <a:xfrm>
            <a:off x="5089544" y="1762711"/>
            <a:ext cx="779229" cy="3090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7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martinezgurrea\AppData\Local\Temp\Templafy\PowerPointVsto\Assets\ind_TMT_glb_ho_2341.jpg"/>
</p:tagLst>
</file>

<file path=ppt/theme/theme1.xml><?xml version="1.0" encoding="utf-8"?>
<a:theme xmlns:a="http://schemas.openxmlformats.org/drawingml/2006/main" name="04 Texto con imágenes">
  <a:themeElements>
    <a:clrScheme name="CaixaBank">
      <a:dk1>
        <a:sysClr val="windowText" lastClr="000000"/>
      </a:dk1>
      <a:lt1>
        <a:sysClr val="window" lastClr="FFFFFF"/>
      </a:lt1>
      <a:dk2>
        <a:srgbClr val="5A5B5D"/>
      </a:dk2>
      <a:lt2>
        <a:srgbClr val="F2F2F2"/>
      </a:lt2>
      <a:accent1>
        <a:srgbClr val="4ABDF0"/>
      </a:accent1>
      <a:accent2>
        <a:srgbClr val="009AD8"/>
      </a:accent2>
      <a:accent3>
        <a:srgbClr val="A4A4A4"/>
      </a:accent3>
      <a:accent4>
        <a:srgbClr val="E65A2B"/>
      </a:accent4>
      <a:accent5>
        <a:srgbClr val="F4C00E"/>
      </a:accent5>
      <a:accent6>
        <a:srgbClr val="E30613"/>
      </a:accent6>
      <a:hlink>
        <a:srgbClr val="4ABDF0"/>
      </a:hlink>
      <a:folHlink>
        <a:srgbClr val="009AD8"/>
      </a:folHlink>
    </a:clrScheme>
    <a:fontScheme name="CaixaBank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1086</Words>
  <Application>Microsoft Office PowerPoint</Application>
  <PresentationFormat>Panorámica</PresentationFormat>
  <Paragraphs>165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Arial</vt:lpstr>
      <vt:lpstr>Calibri</vt:lpstr>
      <vt:lpstr>Inter</vt:lpstr>
      <vt:lpstr>Open Sans</vt:lpstr>
      <vt:lpstr>Poppins</vt:lpstr>
      <vt:lpstr>Quarto-Bold</vt:lpstr>
      <vt:lpstr>Segoe UI Light</vt:lpstr>
      <vt:lpstr>Segoe UI Semibold</vt:lpstr>
      <vt:lpstr>Wingdings</vt:lpstr>
      <vt:lpstr>Wingdings 2</vt:lpstr>
      <vt:lpstr>04 Texto con imágenes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Instal·lar l’aplicació ”Enlace Móvil” en el teu PC </vt:lpstr>
      <vt:lpstr>Visió aplicació “Enlace Movil” en el teu PC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TELLO SANTIAGO</dc:creator>
  <cp:lastModifiedBy>CRISTINA TELLO SANTIAGO</cp:lastModifiedBy>
  <cp:revision>36</cp:revision>
  <dcterms:created xsi:type="dcterms:W3CDTF">2023-03-27T05:44:52Z</dcterms:created>
  <dcterms:modified xsi:type="dcterms:W3CDTF">2023-04-20T06:18:22Z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d86bc70-2a05-490c-b199-8f0f8e614d89_Enabled">
    <vt:lpwstr>true</vt:lpwstr>
  </property>
  <property fmtid="{D5CDD505-2E9C-101B-9397-08002B2CF9AE}" pid="3" name="MSIP_Label_5d86bc70-2a05-490c-b199-8f0f8e614d89_SetDate">
    <vt:lpwstr>2023-03-27T06:07:58Z</vt:lpwstr>
  </property>
  <property fmtid="{D5CDD505-2E9C-101B-9397-08002B2CF9AE}" pid="4" name="MSIP_Label_5d86bc70-2a05-490c-b199-8f0f8e614d89_Method">
    <vt:lpwstr>Privileged</vt:lpwstr>
  </property>
  <property fmtid="{D5CDD505-2E9C-101B-9397-08002B2CF9AE}" pid="5" name="MSIP_Label_5d86bc70-2a05-490c-b199-8f0f8e614d89_Name">
    <vt:lpwstr>5d86bc70-2a05-490c-b199-8f0f8e614d89</vt:lpwstr>
  </property>
  <property fmtid="{D5CDD505-2E9C-101B-9397-08002B2CF9AE}" pid="6" name="MSIP_Label_5d86bc70-2a05-490c-b199-8f0f8e614d89_SiteId">
    <vt:lpwstr>5df31d35-3ba9-481e-a3c8-ff9be3ee783b</vt:lpwstr>
  </property>
  <property fmtid="{D5CDD505-2E9C-101B-9397-08002B2CF9AE}" pid="7" name="MSIP_Label_5d86bc70-2a05-490c-b199-8f0f8e614d89_ActionId">
    <vt:lpwstr>a99a3eb1-a37e-48f3-9507-17e415b25dcb</vt:lpwstr>
  </property>
  <property fmtid="{D5CDD505-2E9C-101B-9397-08002B2CF9AE}" pid="8" name="MSIP_Label_5d86bc70-2a05-490c-b199-8f0f8e614d89_ContentBits">
    <vt:lpwstr>0</vt:lpwstr>
  </property>
</Properties>
</file>