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37" r:id="rId2"/>
    <p:sldId id="483" r:id="rId3"/>
    <p:sldId id="2654" r:id="rId4"/>
    <p:sldId id="2661" r:id="rId5"/>
    <p:sldId id="2662" r:id="rId6"/>
    <p:sldId id="2663" r:id="rId7"/>
    <p:sldId id="2664" r:id="rId8"/>
    <p:sldId id="2665" r:id="rId9"/>
    <p:sldId id="2666" r:id="rId10"/>
    <p:sldId id="2667" r:id="rId11"/>
    <p:sldId id="2668" r:id="rId12"/>
    <p:sldId id="2669" r:id="rId13"/>
    <p:sldId id="2670" r:id="rId14"/>
    <p:sldId id="2671" r:id="rId15"/>
    <p:sldId id="2672" r:id="rId16"/>
    <p:sldId id="2660" r:id="rId17"/>
  </p:sldIdLst>
  <p:sldSz cx="12192000" cy="6858000"/>
  <p:notesSz cx="6819900" cy="9931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pos="2162" userDrawn="1">
          <p15:clr>
            <a:srgbClr val="A4A3A4"/>
          </p15:clr>
        </p15:guide>
        <p15:guide id="5" pos="54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  <a:srgbClr val="4C4C4C"/>
    <a:srgbClr val="009AD8"/>
    <a:srgbClr val="3F6797"/>
    <a:srgbClr val="7ABAE8"/>
    <a:srgbClr val="BFBFBF"/>
    <a:srgbClr val="7F7F7F"/>
    <a:srgbClr val="5276A1"/>
    <a:srgbClr val="CFD7E7"/>
    <a:srgbClr val="EE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52" autoAdjust="0"/>
    <p:restoredTop sz="65379" autoAdjust="0"/>
  </p:normalViewPr>
  <p:slideViewPr>
    <p:cSldViewPr snapToObjects="1">
      <p:cViewPr varScale="1">
        <p:scale>
          <a:sx n="83" d="100"/>
          <a:sy n="83" d="100"/>
        </p:scale>
        <p:origin x="2680" y="192"/>
      </p:cViewPr>
      <p:guideLst>
        <p:guide orient="horz" pos="2160"/>
        <p:guide pos="3840"/>
        <p:guide pos="2162"/>
        <p:guide pos="547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58" d="100"/>
          <a:sy n="58" d="100"/>
        </p:scale>
        <p:origin x="2480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D8993F1-5FB0-4D86-8E4C-DA7331297F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FEE7B69-37C2-4EC2-805C-72EADAF9C8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17EC6-57BD-400A-AEDC-F6A0579DDB80}" type="datetimeFigureOut">
              <a:rPr lang="es-ES" smtClean="0"/>
              <a:t>8/6/23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B0607D2-638E-4DAC-8B63-37073FE138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559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7E8ABB1-7DA7-472B-8503-F592B6170D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62388" y="9432925"/>
            <a:ext cx="29559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87F2C-DFE9-44E2-9843-D131B0E0F1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801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>
            <a:spLocks noGrp="1" noRot="1" noChangeAspect="1"/>
          </p:cNvSpPr>
          <p:nvPr>
            <p:ph type="sldImg"/>
          </p:nvPr>
        </p:nvSpPr>
        <p:spPr>
          <a:xfrm>
            <a:off x="100013" y="744538"/>
            <a:ext cx="6619875" cy="3724275"/>
          </a:xfrm>
          <a:prstGeom prst="rect">
            <a:avLst/>
          </a:prstGeom>
        </p:spPr>
        <p:txBody>
          <a:bodyPr lIns="91586" tIns="45793" rIns="91586" bIns="45793"/>
          <a:lstStyle/>
          <a:p>
            <a:endParaRPr/>
          </a:p>
        </p:txBody>
      </p:sp>
      <p:sp>
        <p:nvSpPr>
          <p:cNvPr id="768" name="Shape 768"/>
          <p:cNvSpPr>
            <a:spLocks noGrp="1"/>
          </p:cNvSpPr>
          <p:nvPr>
            <p:ph type="body" sz="quarter" idx="1"/>
          </p:nvPr>
        </p:nvSpPr>
        <p:spPr>
          <a:xfrm>
            <a:off x="909321" y="4717415"/>
            <a:ext cx="5001260" cy="4469130"/>
          </a:xfrm>
          <a:prstGeom prst="rect">
            <a:avLst/>
          </a:prstGeom>
        </p:spPr>
        <p:txBody>
          <a:bodyPr lIns="91586" tIns="45793" rIns="91586" bIns="4579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515869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Montserrat Regular"/>
      </a:defRPr>
    </a:lvl1pPr>
    <a:lvl2pPr indent="228600" latinLnBrk="0">
      <a:defRPr sz="1200">
        <a:latin typeface="+mn-lt"/>
        <a:ea typeface="+mn-ea"/>
        <a:cs typeface="+mn-cs"/>
        <a:sym typeface="Montserrat Regular"/>
      </a:defRPr>
    </a:lvl2pPr>
    <a:lvl3pPr indent="457200" latinLnBrk="0">
      <a:defRPr sz="1200">
        <a:latin typeface="+mn-lt"/>
        <a:ea typeface="+mn-ea"/>
        <a:cs typeface="+mn-cs"/>
        <a:sym typeface="Montserrat Regular"/>
      </a:defRPr>
    </a:lvl3pPr>
    <a:lvl4pPr indent="685800" latinLnBrk="0">
      <a:defRPr sz="1200">
        <a:latin typeface="+mn-lt"/>
        <a:ea typeface="+mn-ea"/>
        <a:cs typeface="+mn-cs"/>
        <a:sym typeface="Montserrat Regular"/>
      </a:defRPr>
    </a:lvl4pPr>
    <a:lvl5pPr indent="914400" latinLnBrk="0">
      <a:defRPr sz="1200">
        <a:latin typeface="+mn-lt"/>
        <a:ea typeface="+mn-ea"/>
        <a:cs typeface="+mn-cs"/>
        <a:sym typeface="Montserrat Regular"/>
      </a:defRPr>
    </a:lvl5pPr>
    <a:lvl6pPr indent="1143000" latinLnBrk="0">
      <a:defRPr sz="1200">
        <a:latin typeface="+mn-lt"/>
        <a:ea typeface="+mn-ea"/>
        <a:cs typeface="+mn-cs"/>
        <a:sym typeface="Montserrat Regular"/>
      </a:defRPr>
    </a:lvl6pPr>
    <a:lvl7pPr indent="1371600" latinLnBrk="0">
      <a:defRPr sz="1200">
        <a:latin typeface="+mn-lt"/>
        <a:ea typeface="+mn-ea"/>
        <a:cs typeface="+mn-cs"/>
        <a:sym typeface="Montserrat Regular"/>
      </a:defRPr>
    </a:lvl7pPr>
    <a:lvl8pPr indent="1600200" latinLnBrk="0">
      <a:defRPr sz="1200">
        <a:latin typeface="+mn-lt"/>
        <a:ea typeface="+mn-ea"/>
        <a:cs typeface="+mn-cs"/>
        <a:sym typeface="Montserrat Regular"/>
      </a:defRPr>
    </a:lvl8pPr>
    <a:lvl9pPr indent="1828800" latinLnBrk="0">
      <a:defRPr sz="1200">
        <a:latin typeface="+mn-lt"/>
        <a:ea typeface="+mn-ea"/>
        <a:cs typeface="+mn-cs"/>
        <a:sym typeface="Montserrat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66"/>
              </a:spcAft>
            </a:pPr>
            <a:r>
              <a:rPr lang="ca-ES" sz="1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 la Benvinguda i </a:t>
            </a:r>
            <a:r>
              <a:rPr lang="ca-ES" sz="1200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distensar</a:t>
            </a:r>
            <a:r>
              <a:rPr lang="ca-ES" sz="1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l’ambient</a:t>
            </a:r>
            <a:r>
              <a:rPr lang="ca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estar en disposició de l’aprenentatge.</a:t>
            </a:r>
          </a:p>
          <a:p>
            <a:pPr>
              <a:lnSpc>
                <a:spcPct val="107000"/>
              </a:lnSpc>
              <a:spcAft>
                <a:spcPts val="866"/>
              </a:spcAft>
            </a:pPr>
            <a:endParaRPr lang="ca-E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a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Coaching</a:t>
            </a:r>
            <a:r>
              <a:rPr lang="ca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(dinàmica de presentació en el grup i control de les emocions: la por a allò desconegut; diferència entre por positiva i negativa)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a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Explicació amb exemples no virtuals (“imagineu-vos que heu d’escriure una carta. Agafareu un paper i un llapis i el posareu a sobre una taula, no? Doncs amb un ordinador agafar un paper és engegar l’ordinador, agafar un llapis és saber com funciona un teclat i el posar-lo a sobre una taula seria el que a nivell informàtic es diu escriptori) Això és el que farem avui conèixer i perdre la por a aquests grans desconeguts!!!!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a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Apropament al maquinari (agafar-los, connectar cables, endollar i principals botons per a la iniciació)</a:t>
            </a:r>
          </a:p>
          <a:p>
            <a:pPr marL="171450" indent="-171450">
              <a:lnSpc>
                <a:spcPct val="107000"/>
              </a:lnSpc>
              <a:spcAft>
                <a:spcPts val="866"/>
              </a:spcAft>
              <a:buFont typeface="Arial" panose="020B0604020202020204" pitchFamily="34" charset="0"/>
              <a:buChar char="•"/>
            </a:pPr>
            <a:r>
              <a:rPr lang="ca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Presentació del punt 1 de la guia de iniciació a la informàtica per mitja de pantalla de TV a l’aula .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985712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u="sng" dirty="0"/>
              <a:t>Seguretat</a:t>
            </a:r>
            <a:endParaRPr lang="ca-ES" dirty="0"/>
          </a:p>
          <a:p>
            <a:pPr marL="185741" indent="-185741">
              <a:buFont typeface="Arial" panose="020B0604020202020204" pitchFamily="34" charset="0"/>
              <a:buChar char="•"/>
            </a:pPr>
            <a:r>
              <a:rPr lang="ca-ES" dirty="0"/>
              <a:t>Antivirus que son i perquè serveixen</a:t>
            </a:r>
          </a:p>
          <a:p>
            <a:pPr marL="185741" indent="-185741">
              <a:buFont typeface="Arial" panose="020B0604020202020204" pitchFamily="34" charset="0"/>
              <a:buChar char="•"/>
            </a:pPr>
            <a:r>
              <a:rPr lang="ca-ES" dirty="0"/>
              <a:t>Enllaçar temes seguretat</a:t>
            </a:r>
          </a:p>
          <a:p>
            <a:pPr marL="681052" lvl="1" indent="-185741">
              <a:buFont typeface="Arial" panose="020B0604020202020204" pitchFamily="34" charset="0"/>
              <a:buChar char="•"/>
            </a:pPr>
            <a:r>
              <a:rPr lang="ca-ES" dirty="0"/>
              <a:t>Contrasenyes, </a:t>
            </a:r>
          </a:p>
          <a:p>
            <a:pPr marL="681052" lvl="1" indent="-185741">
              <a:buFont typeface="Arial" panose="020B0604020202020204" pitchFamily="34" charset="0"/>
              <a:buChar char="•"/>
            </a:pPr>
            <a:r>
              <a:rPr lang="ca-ES" dirty="0" err="1"/>
              <a:t>https</a:t>
            </a:r>
            <a:r>
              <a:rPr lang="ca-ES" dirty="0"/>
              <a:t>//</a:t>
            </a:r>
          </a:p>
          <a:p>
            <a:pPr marL="681052" lvl="1" indent="-185741">
              <a:buFont typeface="Arial" panose="020B0604020202020204" pitchFamily="34" charset="0"/>
              <a:buChar char="•"/>
            </a:pPr>
            <a:r>
              <a:rPr lang="ca-ES" dirty="0"/>
              <a:t>Aplicacions oficials, </a:t>
            </a:r>
          </a:p>
          <a:p>
            <a:pPr marL="681052" lvl="1" indent="-185741">
              <a:buFont typeface="Arial" panose="020B0604020202020204" pitchFamily="34" charset="0"/>
              <a:buChar char="•"/>
            </a:pPr>
            <a:r>
              <a:rPr lang="ca-ES" dirty="0" err="1"/>
              <a:t>Pirateig</a:t>
            </a:r>
            <a:r>
              <a:rPr lang="ca-ES" dirty="0"/>
              <a:t>..)</a:t>
            </a:r>
          </a:p>
          <a:p>
            <a:endParaRPr lang="es-ES" dirty="0"/>
          </a:p>
          <a:p>
            <a:r>
              <a:rPr lang="ca-ES" dirty="0"/>
              <a:t>Depenent del nivell, incorporar temes </a:t>
            </a:r>
            <a:r>
              <a:rPr lang="ca-ES" dirty="0" err="1"/>
              <a:t>Pishing</a:t>
            </a:r>
            <a:r>
              <a:rPr lang="ca-ES" dirty="0"/>
              <a:t>, </a:t>
            </a:r>
            <a:r>
              <a:rPr lang="ca-ES" dirty="0" err="1"/>
              <a:t>Malware</a:t>
            </a:r>
            <a:endParaRPr lang="ca-ES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528433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a-ES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Finestres, fitxers i carpetes</a:t>
            </a:r>
          </a:p>
          <a:p>
            <a:pPr marL="371483" indent="-371483" algn="just" fontAlgn="base">
              <a:buSzPts val="1000"/>
              <a:buFont typeface="Symbol" panose="05050102010706020507" pitchFamily="18" charset="2"/>
              <a:buChar char=""/>
              <a:tabLst>
                <a:tab pos="495310" algn="l"/>
              </a:tabLst>
            </a:pPr>
            <a:r>
              <a:rPr lang="ca-ES" dirty="0">
                <a:ea typeface="Times New Roman" panose="02020603050405020304" pitchFamily="18" charset="0"/>
                <a:cs typeface="Arial" panose="020B0604020202020204" pitchFamily="34" charset="0"/>
              </a:rPr>
              <a:t>Treballar eficaçment amb finestres.</a:t>
            </a:r>
            <a:endParaRPr lang="ca-ES" dirty="0">
              <a:ea typeface="Times New Roman" panose="02020603050405020304" pitchFamily="18" charset="0"/>
            </a:endParaRPr>
          </a:p>
          <a:p>
            <a:pPr marL="371483" indent="-371483" algn="just" fontAlgn="base">
              <a:buSzPts val="1000"/>
              <a:buFont typeface="Symbol" panose="05050102010706020507" pitchFamily="18" charset="2"/>
              <a:buChar char=""/>
              <a:tabLst>
                <a:tab pos="495310" algn="l"/>
              </a:tabLst>
            </a:pPr>
            <a:r>
              <a:rPr lang="ca-ES" dirty="0">
                <a:ea typeface="Times New Roman" panose="02020603050405020304" pitchFamily="18" charset="0"/>
                <a:cs typeface="Arial" panose="020B0604020202020204" pitchFamily="34" charset="0"/>
              </a:rPr>
              <a:t>Entendre l’estructura bàsica de directoris i carpetes.</a:t>
            </a:r>
            <a:endParaRPr lang="ca-ES" dirty="0">
              <a:ea typeface="Times New Roman" panose="02020603050405020304" pitchFamily="18" charset="0"/>
            </a:endParaRPr>
          </a:p>
          <a:p>
            <a:pPr marL="371483" indent="-371483" algn="just" fontAlgn="base">
              <a:buSzPts val="1000"/>
              <a:buFont typeface="Symbol" panose="05050102010706020507" pitchFamily="18" charset="2"/>
              <a:buChar char=""/>
              <a:tabLst>
                <a:tab pos="495310" algn="l"/>
              </a:tabLst>
            </a:pPr>
            <a:r>
              <a:rPr lang="ca-ES" dirty="0">
                <a:ea typeface="Times New Roman" panose="02020603050405020304" pitchFamily="18" charset="0"/>
                <a:cs typeface="Arial" panose="020B0604020202020204" pitchFamily="34" charset="0"/>
              </a:rPr>
              <a:t>Reconèixer els tipus de fitxers més comuns (docs, </a:t>
            </a:r>
            <a:r>
              <a:rPr lang="ca-ES" dirty="0" err="1">
                <a:ea typeface="Times New Roman" panose="02020603050405020304" pitchFamily="18" charset="0"/>
                <a:cs typeface="Arial" panose="020B0604020202020204" pitchFamily="34" charset="0"/>
              </a:rPr>
              <a:t>xls</a:t>
            </a:r>
            <a:r>
              <a:rPr lang="ca-ES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a-ES" dirty="0" err="1">
                <a:ea typeface="Times New Roman" panose="02020603050405020304" pitchFamily="18" charset="0"/>
                <a:cs typeface="Arial" panose="020B0604020202020204" pitchFamily="34" charset="0"/>
              </a:rPr>
              <a:t>pdf</a:t>
            </a:r>
            <a:r>
              <a:rPr lang="ca-ES" dirty="0"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ca-ES" dirty="0">
              <a:ea typeface="Times New Roman" panose="02020603050405020304" pitchFamily="18" charset="0"/>
            </a:endParaRPr>
          </a:p>
          <a:p>
            <a:pPr marL="371483" indent="-371483" algn="just" fontAlgn="base">
              <a:buSzPts val="1000"/>
              <a:buFont typeface="Symbol" panose="05050102010706020507" pitchFamily="18" charset="2"/>
              <a:buChar char=""/>
              <a:tabLst>
                <a:tab pos="495310" algn="l"/>
              </a:tabLst>
            </a:pPr>
            <a:r>
              <a:rPr lang="ca-ES" dirty="0">
                <a:ea typeface="Times New Roman" panose="02020603050405020304" pitchFamily="18" charset="0"/>
                <a:cs typeface="Arial" panose="020B0604020202020204" pitchFamily="34" charset="0"/>
              </a:rPr>
              <a:t>Entendre la importància de conservar les extensions dels fitxers.</a:t>
            </a:r>
            <a:endParaRPr lang="ca-ES" dirty="0">
              <a:ea typeface="Times New Roman" panose="02020603050405020304" pitchFamily="18" charset="0"/>
            </a:endParaRPr>
          </a:p>
          <a:p>
            <a:pPr marL="371483" indent="-371483" algn="just" fontAlgn="base">
              <a:buSzPts val="1000"/>
              <a:buFont typeface="Symbol" panose="05050102010706020507" pitchFamily="18" charset="2"/>
              <a:buChar char=""/>
              <a:tabLst>
                <a:tab pos="495310" algn="l"/>
              </a:tabLst>
            </a:pPr>
            <a:r>
              <a:rPr lang="ca-ES" dirty="0">
                <a:ea typeface="Times New Roman" panose="02020603050405020304" pitchFamily="18" charset="0"/>
                <a:cs typeface="Arial" panose="020B0604020202020204" pitchFamily="34" charset="0"/>
              </a:rPr>
              <a:t>Les parts d’una finestra. Les opcions de minimitzar i maximitzar finestres.</a:t>
            </a:r>
            <a:endParaRPr lang="ca-ES" dirty="0">
              <a:ea typeface="Times New Roman" panose="02020603050405020304" pitchFamily="18" charset="0"/>
            </a:endParaRPr>
          </a:p>
          <a:p>
            <a:pPr marL="371483" indent="-371483" algn="just" fontAlgn="base">
              <a:buSzPts val="1000"/>
              <a:buFont typeface="Symbol" panose="05050102010706020507" pitchFamily="18" charset="2"/>
              <a:buChar char=""/>
              <a:tabLst>
                <a:tab pos="495310" algn="l"/>
              </a:tabLst>
            </a:pPr>
            <a:r>
              <a:rPr lang="ca-ES" dirty="0">
                <a:ea typeface="Times New Roman" panose="02020603050405020304" pitchFamily="18" charset="0"/>
                <a:cs typeface="Arial" panose="020B0604020202020204" pitchFamily="34" charset="0"/>
              </a:rPr>
              <a:t>El contingut de les finestres.</a:t>
            </a:r>
            <a:endParaRPr lang="ca-ES" dirty="0">
              <a:ea typeface="Times New Roman" panose="02020603050405020304" pitchFamily="18" charset="0"/>
            </a:endParaRPr>
          </a:p>
          <a:p>
            <a:pPr marL="371483" indent="-371483" algn="just" fontAlgn="base">
              <a:buSzPts val="1000"/>
              <a:buFont typeface="Symbol" panose="05050102010706020507" pitchFamily="18" charset="2"/>
              <a:buChar char=""/>
              <a:tabLst>
                <a:tab pos="495310" algn="l"/>
              </a:tabLst>
            </a:pPr>
            <a:r>
              <a:rPr lang="ca-ES" dirty="0">
                <a:ea typeface="Times New Roman" panose="02020603050405020304" pitchFamily="18" charset="0"/>
                <a:cs typeface="Arial" panose="020B0604020202020204" pitchFamily="34" charset="0"/>
              </a:rPr>
              <a:t>Funcions de: retallar, copiar i enganxar.</a:t>
            </a:r>
            <a:endParaRPr lang="ca-ES" dirty="0">
              <a:ea typeface="Times New Roman" panose="02020603050405020304" pitchFamily="18" charset="0"/>
            </a:endParaRPr>
          </a:p>
          <a:p>
            <a:pPr marL="371483" indent="-371483" algn="just" fontAlgn="base">
              <a:buSzPts val="1000"/>
              <a:buFont typeface="Symbol" panose="05050102010706020507" pitchFamily="18" charset="2"/>
              <a:buChar char=""/>
              <a:tabLst>
                <a:tab pos="495310" algn="l"/>
              </a:tabLst>
            </a:pPr>
            <a:r>
              <a:rPr lang="ca-ES" dirty="0">
                <a:ea typeface="Times New Roman" panose="02020603050405020304" pitchFamily="18" charset="0"/>
                <a:cs typeface="Arial" panose="020B0604020202020204" pitchFamily="34" charset="0"/>
              </a:rPr>
              <a:t>Cerca de fitxers i carpetes.</a:t>
            </a:r>
            <a:endParaRPr lang="ca-ES" dirty="0">
              <a:ea typeface="Times New Roman" panose="02020603050405020304" pitchFamily="18" charset="0"/>
            </a:endParaRP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1867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u="sng" dirty="0"/>
              <a:t>Finestres</a:t>
            </a:r>
            <a:endParaRPr lang="ca-ES" dirty="0"/>
          </a:p>
          <a:p>
            <a:r>
              <a:rPr lang="ca-ES" dirty="0"/>
              <a:t>Explicar organització de carpetes, </a:t>
            </a:r>
          </a:p>
          <a:p>
            <a:pPr marL="681052" lvl="1" indent="-185741">
              <a:buFont typeface="Arial" panose="020B0604020202020204" pitchFamily="34" charset="0"/>
              <a:buChar char="•"/>
            </a:pPr>
            <a:r>
              <a:rPr lang="ca-ES" dirty="0"/>
              <a:t>Data inversa, </a:t>
            </a:r>
          </a:p>
          <a:p>
            <a:pPr marL="681052" lvl="1" indent="-185741">
              <a:buFont typeface="Arial" panose="020B0604020202020204" pitchFamily="34" charset="0"/>
              <a:buChar char="•"/>
            </a:pPr>
            <a:r>
              <a:rPr lang="ca-ES" dirty="0"/>
              <a:t>Jerarquies, </a:t>
            </a:r>
          </a:p>
          <a:p>
            <a:pPr marL="681052" lvl="1" indent="-185741">
              <a:buFont typeface="Arial" panose="020B0604020202020204" pitchFamily="34" charset="0"/>
              <a:buChar char="•"/>
            </a:pPr>
            <a:r>
              <a:rPr lang="ca-ES" dirty="0"/>
              <a:t>Documents,</a:t>
            </a:r>
          </a:p>
          <a:p>
            <a:pPr marL="681052" lvl="1" indent="-185741">
              <a:buFont typeface="Arial" panose="020B0604020202020204" pitchFamily="34" charset="0"/>
              <a:buChar char="•"/>
            </a:pPr>
            <a:r>
              <a:rPr lang="ca-ES" dirty="0"/>
              <a:t>Imatges,</a:t>
            </a:r>
          </a:p>
          <a:p>
            <a:pPr marL="681052" lvl="1" indent="-185741">
              <a:buFont typeface="Arial" panose="020B0604020202020204" pitchFamily="34" charset="0"/>
              <a:buChar char="•"/>
            </a:pPr>
            <a:r>
              <a:rPr lang="ca-ES" dirty="0"/>
              <a:t>Arxius de so.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874992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/>
              <a:t>Com annex us deixem un curs d’informàtica en format </a:t>
            </a:r>
            <a:r>
              <a:rPr lang="ca-ES" dirty="0" err="1"/>
              <a:t>App</a:t>
            </a:r>
            <a:r>
              <a:rPr lang="ca-ES" dirty="0"/>
              <a:t> per </a:t>
            </a:r>
            <a:r>
              <a:rPr lang="ca-ES" dirty="0" err="1"/>
              <a:t>Android</a:t>
            </a:r>
            <a:r>
              <a:rPr lang="ca-ES" dirty="0"/>
              <a:t> que segur us ajudarà a aprofundir en el tema de l’ordinador.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18221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95064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715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66"/>
              </a:spcAft>
            </a:pPr>
            <a:r>
              <a:rPr lang="ca-E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Pràctica 1  Engegada de l’ordinador.   </a:t>
            </a: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66"/>
              </a:spcAft>
            </a:pPr>
            <a:r>
              <a:rPr lang="ca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Pràctica que consisteix en localitzar els interruptors de connexió elèctrica de l’aula i dels polsadors del maquinari divers de què disposa el centre. Es fa també especial remarca en els procediments d’engegada i aturada d’un ordinador.</a:t>
            </a:r>
          </a:p>
          <a:p>
            <a:pPr>
              <a:lnSpc>
                <a:spcPct val="107000"/>
              </a:lnSpc>
              <a:spcAft>
                <a:spcPts val="866"/>
              </a:spcAft>
            </a:pPr>
            <a:r>
              <a:rPr lang="ca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Localitzeu els polsadors dels diversos perifèrics: impressores, escàner, encaminadors.</a:t>
            </a:r>
          </a:p>
          <a:p>
            <a:pPr>
              <a:lnSpc>
                <a:spcPct val="107000"/>
              </a:lnSpc>
              <a:spcAft>
                <a:spcPts val="866"/>
              </a:spcAft>
            </a:pPr>
            <a:r>
              <a:rPr lang="ca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Informeu-vos sobre quins es connecten automàticament en accionar l’interruptor general o bé si existeix un ordre determinat per fer-ho.</a:t>
            </a:r>
          </a:p>
          <a:p>
            <a:pPr>
              <a:lnSpc>
                <a:spcPct val="107000"/>
              </a:lnSpc>
              <a:spcAft>
                <a:spcPts val="866"/>
              </a:spcAft>
            </a:pPr>
            <a:r>
              <a:rPr lang="ca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Engegueu l’ordinador. Demaneu al formador/a com s’ha d’actuar en el cas que apareguin missatges comuns d’error i quines precaucions cal tenir.</a:t>
            </a:r>
          </a:p>
          <a:p>
            <a:pPr>
              <a:lnSpc>
                <a:spcPct val="107000"/>
              </a:lnSpc>
              <a:spcAft>
                <a:spcPts val="866"/>
              </a:spcAft>
            </a:pPr>
            <a:r>
              <a:rPr lang="ca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En el cas que l’ordinador us demani un nom d’usuari i una paraula de pas, caldrà que s’introdueixin de forma exacta.</a:t>
            </a:r>
          </a:p>
          <a:p>
            <a:pPr>
              <a:lnSpc>
                <a:spcPct val="107000"/>
              </a:lnSpc>
              <a:spcAft>
                <a:spcPts val="866"/>
              </a:spcAft>
            </a:pPr>
            <a:r>
              <a:rPr lang="ca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Apagueu correctament l’ordinador. Comproveu quins aparells disposen de desconnexió elèctrica automàtica i com queda l’estat dels </a:t>
            </a:r>
            <a:r>
              <a:rPr lang="ca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leds</a:t>
            </a:r>
            <a:r>
              <a:rPr lang="ca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(indicadors lluminosos).</a:t>
            </a:r>
          </a:p>
          <a:p>
            <a:pPr>
              <a:lnSpc>
                <a:spcPct val="107000"/>
              </a:lnSpc>
              <a:spcAft>
                <a:spcPts val="866"/>
              </a:spcAft>
            </a:pPr>
            <a:endParaRPr lang="ca-ES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66"/>
              </a:spcAft>
            </a:pPr>
            <a:r>
              <a:rPr lang="ca-E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Continguts que es tractaran</a:t>
            </a:r>
          </a:p>
          <a:p>
            <a:pPr>
              <a:lnSpc>
                <a:spcPct val="107000"/>
              </a:lnSpc>
              <a:spcAft>
                <a:spcPts val="866"/>
              </a:spcAft>
            </a:pPr>
            <a:r>
              <a:rPr lang="ca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L’entorn de l’ordinador</a:t>
            </a:r>
          </a:p>
          <a:p>
            <a:pPr marL="171450" indent="-171450">
              <a:lnSpc>
                <a:spcPct val="107000"/>
              </a:lnSpc>
              <a:spcAft>
                <a:spcPts val="866"/>
              </a:spcAft>
              <a:buFont typeface="Arial" panose="020B0604020202020204" pitchFamily="34" charset="0"/>
              <a:buChar char="•"/>
            </a:pPr>
            <a:r>
              <a:rPr lang="ca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Conèixer les connexions elèctriques, els polsadors del maquinari i el seu funcionament.</a:t>
            </a:r>
          </a:p>
          <a:p>
            <a:pPr marL="171450" indent="-171450">
              <a:lnSpc>
                <a:spcPct val="107000"/>
              </a:lnSpc>
              <a:spcAft>
                <a:spcPts val="866"/>
              </a:spcAft>
              <a:buFont typeface="Arial" panose="020B0604020202020204" pitchFamily="34" charset="0"/>
              <a:buChar char="•"/>
            </a:pPr>
            <a:r>
              <a:rPr lang="ca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 la unitat central d’un ordinador i els perifèrics.</a:t>
            </a:r>
          </a:p>
          <a:p>
            <a:pPr marL="171450" indent="-171450">
              <a:lnSpc>
                <a:spcPct val="107000"/>
              </a:lnSpc>
              <a:spcAft>
                <a:spcPts val="866"/>
              </a:spcAft>
              <a:buFont typeface="Arial" panose="020B0604020202020204" pitchFamily="34" charset="0"/>
              <a:buChar char="•"/>
            </a:pPr>
            <a:r>
              <a:rPr lang="ca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Conèixer com es posa en marxa i com s’apaga un ordinador.    </a:t>
            </a:r>
          </a:p>
          <a:p>
            <a:pPr marL="171450" indent="-171450">
              <a:lnSpc>
                <a:spcPct val="107000"/>
              </a:lnSpc>
              <a:spcAft>
                <a:spcPts val="866"/>
              </a:spcAft>
              <a:buFont typeface="Arial" panose="020B0604020202020204" pitchFamily="34" charset="0"/>
              <a:buChar char="•"/>
            </a:pPr>
            <a:r>
              <a:rPr lang="ca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Aprendre la diferència entre tancar i reiniciar.</a:t>
            </a:r>
          </a:p>
          <a:p>
            <a:pPr marL="171450" indent="-171450">
              <a:lnSpc>
                <a:spcPct val="107000"/>
              </a:lnSpc>
              <a:spcAft>
                <a:spcPts val="866"/>
              </a:spcAft>
              <a:buFont typeface="Arial" panose="020B0604020202020204" pitchFamily="34" charset="0"/>
              <a:buChar char="•"/>
            </a:pPr>
            <a:r>
              <a:rPr lang="ca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Importància de seguir els passos correctes per engegar o apagar l'ordinador per evitar problemes.    </a:t>
            </a:r>
          </a:p>
          <a:p>
            <a:pPr marL="171450" indent="-171450">
              <a:lnSpc>
                <a:spcPct val="107000"/>
              </a:lnSpc>
              <a:spcAft>
                <a:spcPts val="866"/>
              </a:spcAft>
              <a:buFont typeface="Arial" panose="020B0604020202020204" pitchFamily="34" charset="0"/>
              <a:buChar char="•"/>
            </a:pPr>
            <a:r>
              <a:rPr lang="ca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Els components de l'ordinador.    </a:t>
            </a:r>
          </a:p>
          <a:p>
            <a:pPr marL="171450" indent="-171450">
              <a:lnSpc>
                <a:spcPct val="107000"/>
              </a:lnSpc>
              <a:spcAft>
                <a:spcPts val="866"/>
              </a:spcAft>
              <a:buFont typeface="Arial" panose="020B0604020202020204" pitchFamily="34" charset="0"/>
              <a:buChar char="•"/>
            </a:pPr>
            <a:r>
              <a:rPr lang="ca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Significat d’algunes paraules de vocabulari informàtic: engegar, tancar, reiniciar, hibernar, pausa en espera, escriptori....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12284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2599"/>
              </a:spcBef>
            </a:pPr>
            <a:r>
              <a:rPr lang="ca-ES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Maquinari </a:t>
            </a:r>
          </a:p>
          <a:p>
            <a:pPr marL="171450" indent="-171450">
              <a:lnSpc>
                <a:spcPct val="107000"/>
              </a:lnSpc>
              <a:spcAft>
                <a:spcPts val="866"/>
              </a:spcAft>
              <a:buFont typeface="Arial" panose="020B0604020202020204" pitchFamily="34" charset="0"/>
              <a:buChar char="•"/>
            </a:pPr>
            <a:r>
              <a:rPr lang="ca-ES" dirty="0">
                <a:ea typeface="Calibri" panose="020F0502020204030204" pitchFamily="34" charset="0"/>
                <a:cs typeface="Times New Roman" panose="02020603050405020304" pitchFamily="18" charset="0"/>
              </a:rPr>
              <a:t>Comprendre els conceptes bàsics de maquinari i de programari .   </a:t>
            </a:r>
          </a:p>
          <a:p>
            <a:pPr marL="171450" indent="-171450">
              <a:lnSpc>
                <a:spcPct val="107000"/>
              </a:lnSpc>
              <a:spcAft>
                <a:spcPts val="866"/>
              </a:spcAft>
              <a:buFont typeface="Arial" panose="020B0604020202020204" pitchFamily="34" charset="0"/>
              <a:buChar char="•"/>
            </a:pPr>
            <a:r>
              <a:rPr lang="ca-ES" dirty="0">
                <a:ea typeface="Calibri" panose="020F0502020204030204" pitchFamily="34" charset="0"/>
                <a:cs typeface="Times New Roman" panose="02020603050405020304" pitchFamily="18" charset="0"/>
              </a:rPr>
              <a:t>Saber identificar els diferents tipus d’ordinador.         </a:t>
            </a:r>
          </a:p>
          <a:p>
            <a:pPr marL="171450" indent="-171450">
              <a:lnSpc>
                <a:spcPct val="107000"/>
              </a:lnSpc>
              <a:spcAft>
                <a:spcPts val="866"/>
              </a:spcAft>
              <a:buFont typeface="Arial" panose="020B0604020202020204" pitchFamily="34" charset="0"/>
              <a:buChar char="•"/>
            </a:pPr>
            <a:r>
              <a:rPr lang="ca-ES" dirty="0">
                <a:ea typeface="Calibri" panose="020F0502020204030204" pitchFamily="34" charset="0"/>
                <a:cs typeface="Times New Roman" panose="02020603050405020304" pitchFamily="18" charset="0"/>
              </a:rPr>
              <a:t>Entendre el funcionament d’un ordinador.     </a:t>
            </a:r>
          </a:p>
          <a:p>
            <a:pPr marL="171450" indent="-171450">
              <a:lnSpc>
                <a:spcPct val="107000"/>
              </a:lnSpc>
              <a:spcAft>
                <a:spcPts val="866"/>
              </a:spcAft>
              <a:buFont typeface="Arial" panose="020B0604020202020204" pitchFamily="34" charset="0"/>
              <a:buChar char="•"/>
            </a:pPr>
            <a:r>
              <a:rPr lang="ca-ES" dirty="0">
                <a:ea typeface="Calibri" panose="020F0502020204030204" pitchFamily="34" charset="0"/>
                <a:cs typeface="Times New Roman" panose="02020603050405020304" pitchFamily="18" charset="0"/>
              </a:rPr>
              <a:t>Conèixer el programari d'aplicacions i el sistema operatiu.    </a:t>
            </a:r>
          </a:p>
          <a:p>
            <a:pPr marL="171450" indent="-171450" algn="just" fontAlgn="base">
              <a:buSzPts val="1000"/>
              <a:buFont typeface="Arial" panose="020B0604020202020204" pitchFamily="34" charset="0"/>
              <a:buChar char="•"/>
              <a:tabLst>
                <a:tab pos="495310" algn="l"/>
              </a:tabLst>
            </a:pPr>
            <a:r>
              <a:rPr lang="ca-ES" dirty="0">
                <a:ea typeface="Times New Roman" panose="02020603050405020304" pitchFamily="18" charset="0"/>
                <a:cs typeface="Times New Roman" panose="02020603050405020304" pitchFamily="18" charset="0"/>
              </a:rPr>
              <a:t>Familiaritzar-se amb les unitats d’entrada i sortida de dades: teclat, ratolí i monitor.</a:t>
            </a:r>
            <a:endParaRPr lang="ca-ES" dirty="0">
              <a:ea typeface="Times New Roman" panose="02020603050405020304" pitchFamily="18" charset="0"/>
            </a:endParaRPr>
          </a:p>
          <a:p>
            <a:pPr marL="171450" indent="-171450" algn="just" fontAlgn="base">
              <a:buSzPts val="1000"/>
              <a:buFont typeface="Arial" panose="020B0604020202020204" pitchFamily="34" charset="0"/>
              <a:buChar char="•"/>
              <a:tabLst>
                <a:tab pos="495310" algn="l"/>
              </a:tabLst>
            </a:pPr>
            <a:r>
              <a:rPr lang="ca-ES" dirty="0">
                <a:ea typeface="Times New Roman" panose="02020603050405020304" pitchFamily="18" charset="0"/>
                <a:cs typeface="Times New Roman" panose="02020603050405020304" pitchFamily="18" charset="0"/>
              </a:rPr>
              <a:t>Començar a manipular el ratolí per veure el seu desplaçament per la pantalla.</a:t>
            </a:r>
            <a:endParaRPr lang="ca-ES" dirty="0">
              <a:ea typeface="Times New Roman" panose="02020603050405020304" pitchFamily="18" charset="0"/>
            </a:endParaRPr>
          </a:p>
          <a:p>
            <a:pPr marL="171450" indent="-171450" algn="just" fontAlgn="base">
              <a:buSzPts val="1000"/>
              <a:buFont typeface="Arial" panose="020B0604020202020204" pitchFamily="34" charset="0"/>
              <a:buChar char="•"/>
              <a:tabLst>
                <a:tab pos="495310" algn="l"/>
              </a:tabLst>
            </a:pPr>
            <a:r>
              <a:rPr lang="ca-ES" dirty="0">
                <a:ea typeface="Times New Roman" panose="02020603050405020304" pitchFamily="18" charset="0"/>
                <a:cs typeface="Times New Roman" panose="02020603050405020304" pitchFamily="18" charset="0"/>
              </a:rPr>
              <a:t>Identificar la pulsació del botó principal del ratolí com una ordre per seleccionar un objecte o executar una acció.</a:t>
            </a:r>
            <a:endParaRPr lang="ca-ES" dirty="0">
              <a:ea typeface="Times New Roman" panose="02020603050405020304" pitchFamily="18" charset="0"/>
            </a:endParaRPr>
          </a:p>
          <a:p>
            <a:pPr marL="171450" indent="-171450" algn="just" fontAlgn="base">
              <a:buSzPts val="1000"/>
              <a:buFont typeface="Arial" panose="020B0604020202020204" pitchFamily="34" charset="0"/>
              <a:buChar char="•"/>
              <a:tabLst>
                <a:tab pos="495310" algn="l"/>
              </a:tabLst>
            </a:pPr>
            <a:r>
              <a:rPr lang="ca-ES" dirty="0">
                <a:ea typeface="Times New Roman" panose="02020603050405020304" pitchFamily="18" charset="0"/>
                <a:cs typeface="Times New Roman" panose="02020603050405020304" pitchFamily="18" charset="0"/>
              </a:rPr>
              <a:t>Comprovar el funcionament del teclat: aprendre com esborrar un caràcter. Identificar les tecles d’espai i de salt de paràgraf.</a:t>
            </a:r>
            <a:endParaRPr lang="ca-ES" dirty="0">
              <a:ea typeface="Times New Roman" panose="02020603050405020304" pitchFamily="18" charset="0"/>
            </a:endParaRPr>
          </a:p>
          <a:p>
            <a:pPr marL="171450" indent="-171450" algn="just" fontAlgn="base">
              <a:buSzPts val="1000"/>
              <a:buFont typeface="Arial" panose="020B0604020202020204" pitchFamily="34" charset="0"/>
              <a:buChar char="•"/>
              <a:tabLst>
                <a:tab pos="495310" algn="l"/>
              </a:tabLst>
            </a:pPr>
            <a:r>
              <a:rPr lang="ca-ES" dirty="0">
                <a:ea typeface="Times New Roman" panose="02020603050405020304" pitchFamily="18" charset="0"/>
                <a:cs typeface="Times New Roman" panose="02020603050405020304" pitchFamily="18" charset="0"/>
              </a:rPr>
              <a:t>Conèixer els elements de connectivitat.</a:t>
            </a:r>
            <a:endParaRPr lang="ca-ES" dirty="0">
              <a:ea typeface="Times New Roman" panose="02020603050405020304" pitchFamily="18" charset="0"/>
            </a:endParaRP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60494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2599"/>
              </a:spcBef>
              <a:spcAft>
                <a:spcPts val="650"/>
              </a:spcAft>
            </a:pPr>
            <a:r>
              <a:rPr lang="ca-ES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El ratolí</a:t>
            </a:r>
            <a:endParaRPr lang="ca-ES" u="sng" dirty="0">
              <a:ea typeface="Times New Roman" panose="02020603050405020304" pitchFamily="18" charset="0"/>
            </a:endParaRPr>
          </a:p>
          <a:p>
            <a:pPr marL="371483" indent="-371483" algn="just" fontAlgn="base">
              <a:lnSpc>
                <a:spcPts val="1300"/>
              </a:lnSpc>
              <a:buSzPts val="1000"/>
              <a:buFont typeface="Symbol" panose="05050102010706020507" pitchFamily="18" charset="2"/>
              <a:buChar char=""/>
              <a:tabLst>
                <a:tab pos="495310" algn="l"/>
              </a:tabLst>
            </a:pPr>
            <a:r>
              <a:rPr lang="ca-ES" dirty="0">
                <a:ea typeface="Times New Roman" panose="02020603050405020304" pitchFamily="18" charset="0"/>
                <a:cs typeface="Times New Roman" panose="02020603050405020304" pitchFamily="18" charset="0"/>
              </a:rPr>
              <a:t>Adquirir destresa en la manipulació del ratolí i el seu desplaçament per la pantalla.    </a:t>
            </a:r>
            <a:endParaRPr lang="ca-ES" dirty="0">
              <a:ea typeface="Times New Roman" panose="02020603050405020304" pitchFamily="18" charset="0"/>
            </a:endParaRPr>
          </a:p>
          <a:p>
            <a:pPr marL="371483" indent="-371483" algn="just" fontAlgn="base">
              <a:lnSpc>
                <a:spcPts val="1300"/>
              </a:lnSpc>
              <a:buSzPts val="1000"/>
              <a:buFont typeface="Symbol" panose="05050102010706020507" pitchFamily="18" charset="2"/>
              <a:buChar char=""/>
              <a:tabLst>
                <a:tab pos="495310" algn="l"/>
              </a:tabLst>
            </a:pPr>
            <a:r>
              <a:rPr lang="ca-ES" dirty="0">
                <a:ea typeface="Times New Roman" panose="02020603050405020304" pitchFamily="18" charset="0"/>
                <a:cs typeface="Times New Roman" panose="02020603050405020304" pitchFamily="18" charset="0"/>
              </a:rPr>
              <a:t>Adonar-se que amb el botó principal del ratolí es poden executar diferents tipus d’accions: fer un clic, arrossegar, fer doble clic.</a:t>
            </a:r>
            <a:endParaRPr lang="ca-ES" dirty="0">
              <a:ea typeface="Times New Roman" panose="02020603050405020304" pitchFamily="18" charset="0"/>
            </a:endParaRPr>
          </a:p>
          <a:p>
            <a:pPr marL="371483" indent="-371483" algn="just" fontAlgn="base">
              <a:lnSpc>
                <a:spcPts val="1300"/>
              </a:lnSpc>
              <a:buSzPts val="1000"/>
              <a:buFont typeface="Symbol" panose="05050102010706020507" pitchFamily="18" charset="2"/>
              <a:buChar char=""/>
              <a:tabLst>
                <a:tab pos="495310" algn="l"/>
              </a:tabLst>
            </a:pPr>
            <a:r>
              <a:rPr lang="ca-ES" dirty="0">
                <a:ea typeface="Times New Roman" panose="02020603050405020304" pitchFamily="18" charset="0"/>
                <a:cs typeface="Times New Roman" panose="02020603050405020304" pitchFamily="18" charset="0"/>
              </a:rPr>
              <a:t>Desplaçament del ratolí per la pantalla.</a:t>
            </a:r>
            <a:endParaRPr lang="ca-ES" dirty="0">
              <a:ea typeface="Times New Roman" panose="02020603050405020304" pitchFamily="18" charset="0"/>
            </a:endParaRPr>
          </a:p>
          <a:p>
            <a:pPr marL="371483" indent="-371483" algn="just" fontAlgn="base">
              <a:lnSpc>
                <a:spcPts val="1300"/>
              </a:lnSpc>
              <a:buSzPts val="1000"/>
              <a:buFont typeface="Symbol" panose="05050102010706020507" pitchFamily="18" charset="2"/>
              <a:buChar char=""/>
              <a:tabLst>
                <a:tab pos="495310" algn="l"/>
              </a:tabLst>
            </a:pPr>
            <a:r>
              <a:rPr lang="ca-ES" dirty="0">
                <a:ea typeface="Times New Roman" panose="02020603050405020304" pitchFamily="18" charset="0"/>
                <a:cs typeface="Times New Roman" panose="02020603050405020304" pitchFamily="18" charset="0"/>
              </a:rPr>
              <a:t>Identificació     de la posició del punter i moviment dirigit segons uns objectius.</a:t>
            </a:r>
            <a:endParaRPr lang="ca-ES" dirty="0">
              <a:ea typeface="Times New Roman" panose="02020603050405020304" pitchFamily="18" charset="0"/>
            </a:endParaRPr>
          </a:p>
          <a:p>
            <a:pPr marL="371483" indent="-371483" algn="just" fontAlgn="base">
              <a:lnSpc>
                <a:spcPts val="1300"/>
              </a:lnSpc>
              <a:buSzPts val="1000"/>
              <a:buFont typeface="Symbol" panose="05050102010706020507" pitchFamily="18" charset="2"/>
              <a:buChar char=""/>
              <a:tabLst>
                <a:tab pos="495310" algn="l"/>
              </a:tabLst>
            </a:pPr>
            <a:r>
              <a:rPr lang="ca-ES" dirty="0">
                <a:ea typeface="Times New Roman" panose="02020603050405020304" pitchFamily="18" charset="0"/>
                <a:cs typeface="Times New Roman" panose="02020603050405020304" pitchFamily="18" charset="0"/>
              </a:rPr>
              <a:t>Execució d’accions fent un clic amb el botó principal del ratolí.</a:t>
            </a:r>
            <a:endParaRPr lang="ca-ES" dirty="0">
              <a:ea typeface="Times New Roman" panose="02020603050405020304" pitchFamily="18" charset="0"/>
            </a:endParaRPr>
          </a:p>
          <a:p>
            <a:pPr marL="371483" indent="-371483" algn="just" fontAlgn="base">
              <a:lnSpc>
                <a:spcPts val="1300"/>
              </a:lnSpc>
              <a:buSzPts val="1000"/>
              <a:buFont typeface="Symbol" panose="05050102010706020507" pitchFamily="18" charset="2"/>
              <a:buChar char=""/>
              <a:tabLst>
                <a:tab pos="495310" algn="l"/>
              </a:tabLst>
            </a:pPr>
            <a:r>
              <a:rPr lang="ca-ES" dirty="0">
                <a:ea typeface="Times New Roman" panose="02020603050405020304" pitchFamily="18" charset="0"/>
                <a:cs typeface="Times New Roman" panose="02020603050405020304" pitchFamily="18" charset="0"/>
              </a:rPr>
              <a:t>Arrossegament d’objectes per la pantalla.</a:t>
            </a:r>
            <a:endParaRPr lang="ca-ES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1483" indent="-371483" algn="just" fontAlgn="base">
              <a:lnSpc>
                <a:spcPts val="1300"/>
              </a:lnSpc>
              <a:spcAft>
                <a:spcPts val="866"/>
              </a:spcAft>
              <a:buSzPts val="1000"/>
              <a:buFont typeface="Symbol" panose="05050102010706020507" pitchFamily="18" charset="2"/>
              <a:buChar char=""/>
              <a:tabLst>
                <a:tab pos="495310" algn="l"/>
              </a:tabLst>
            </a:pPr>
            <a:r>
              <a:rPr lang="ca-ES" dirty="0">
                <a:ea typeface="Times New Roman" panose="02020603050405020304" pitchFamily="18" charset="0"/>
                <a:cs typeface="Arial" panose="020B0604020202020204" pitchFamily="34" charset="0"/>
              </a:rPr>
              <a:t>Aprendre altres accions que es poden fer amb el ratolí (doble clic per obrir programes o arxius, botó secundari per obrir menús contextuals).</a:t>
            </a:r>
            <a:r>
              <a:rPr lang="ca-ES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a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300"/>
              </a:lnSpc>
              <a:spcAft>
                <a:spcPts val="866"/>
              </a:spcAft>
            </a:pPr>
            <a:endParaRPr lang="ca-ES" u="sng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00"/>
              </a:lnSpc>
              <a:spcAft>
                <a:spcPts val="866"/>
              </a:spcAft>
            </a:pPr>
            <a:r>
              <a:rPr lang="ca-ES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Continguts</a:t>
            </a:r>
            <a:endParaRPr lang="ca-ES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  <a:spcAft>
                <a:spcPts val="866"/>
              </a:spcAft>
            </a:pPr>
            <a:r>
              <a:rPr lang="ca-ES" dirty="0">
                <a:ea typeface="Times New Roman" panose="02020603050405020304" pitchFamily="18" charset="0"/>
                <a:cs typeface="Times New Roman" panose="02020603050405020304" pitchFamily="18" charset="0"/>
              </a:rPr>
              <a:t> Conceptes:</a:t>
            </a:r>
            <a:endParaRPr lang="ca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1483" indent="-371483" algn="just" fontAlgn="base">
              <a:lnSpc>
                <a:spcPts val="1300"/>
              </a:lnSpc>
              <a:spcAft>
                <a:spcPts val="866"/>
              </a:spcAft>
              <a:buSzPts val="1000"/>
              <a:buFont typeface="Symbol" panose="05050102010706020507" pitchFamily="18" charset="2"/>
              <a:buChar char=""/>
              <a:tabLst>
                <a:tab pos="495310" algn="l"/>
              </a:tabLst>
            </a:pPr>
            <a:r>
              <a:rPr lang="ca-ES" dirty="0">
                <a:ea typeface="Times New Roman" panose="02020603050405020304" pitchFamily="18" charset="0"/>
                <a:cs typeface="Arial" panose="020B0604020202020204" pitchFamily="34" charset="0"/>
              </a:rPr>
              <a:t>Els botons del ratolí: diferents accions.</a:t>
            </a:r>
            <a:endParaRPr lang="ca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1483" indent="-371483" algn="just" fontAlgn="base">
              <a:lnSpc>
                <a:spcPts val="1300"/>
              </a:lnSpc>
              <a:spcAft>
                <a:spcPts val="866"/>
              </a:spcAft>
              <a:buSzPts val="1000"/>
              <a:buFont typeface="Symbol" panose="05050102010706020507" pitchFamily="18" charset="2"/>
              <a:buChar char=""/>
              <a:tabLst>
                <a:tab pos="495310" algn="l"/>
              </a:tabLst>
            </a:pPr>
            <a:r>
              <a:rPr lang="ca-ES" dirty="0">
                <a:ea typeface="Times New Roman" panose="02020603050405020304" pitchFamily="18" charset="0"/>
                <a:cs typeface="Arial" panose="020B0604020202020204" pitchFamily="34" charset="0"/>
              </a:rPr>
              <a:t>La rodeta de desplaçament.</a:t>
            </a:r>
            <a:endParaRPr lang="ca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66"/>
              </a:spcAft>
            </a:pPr>
            <a:r>
              <a:rPr lang="ca-ES" b="1" kern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a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573369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2599"/>
              </a:spcBef>
              <a:spcAft>
                <a:spcPts val="650"/>
              </a:spcAft>
            </a:pPr>
            <a:r>
              <a:rPr lang="ca-ES" u="sng" kern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teclat </a:t>
            </a:r>
            <a:r>
              <a:rPr lang="ca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9569" indent="-309569" algn="just" fontAlgn="base">
              <a:lnSpc>
                <a:spcPct val="107000"/>
              </a:lnSpc>
              <a:spcAft>
                <a:spcPts val="866"/>
              </a:spcAft>
              <a:buSzPts val="1000"/>
              <a:buFont typeface="Arial" panose="020B0604020202020204" pitchFamily="34" charset="0"/>
              <a:buChar char="•"/>
              <a:tabLst>
                <a:tab pos="495310" algn="l"/>
              </a:tabLst>
            </a:pPr>
            <a:r>
              <a:rPr lang="ca-E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Reconèixer la posició de les tecles alfabètiques. Acostumar-se a disposar les mans sobre el teclat diferenciant dues zones (dreta i esquerra) encara que no es teclegi amb tots els dits.</a:t>
            </a: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9569" indent="-309569" algn="just" fontAlgn="base">
              <a:lnSpc>
                <a:spcPct val="107000"/>
              </a:lnSpc>
              <a:spcAft>
                <a:spcPts val="866"/>
              </a:spcAft>
              <a:buSzPts val="1000"/>
              <a:buFont typeface="Arial" panose="020B0604020202020204" pitchFamily="34" charset="0"/>
              <a:buChar char="•"/>
              <a:tabLst>
                <a:tab pos="495310" algn="l"/>
              </a:tabLst>
            </a:pPr>
            <a:r>
              <a:rPr lang="ca-E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Aprendre les funcions d’algunes tecles bàsiques:</a:t>
            </a:r>
            <a:r>
              <a:rPr lang="ca-ES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espai, suprimir, anar enrere (esborrar), majúscules, accents, salt de línia (</a:t>
            </a:r>
            <a:r>
              <a:rPr lang="ca-ES" i="1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Intro</a:t>
            </a:r>
            <a:r>
              <a:rPr lang="ca-ES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9569" indent="-309569" algn="just" fontAlgn="base">
              <a:lnSpc>
                <a:spcPct val="107000"/>
              </a:lnSpc>
              <a:spcAft>
                <a:spcPts val="866"/>
              </a:spcAft>
              <a:buSzPts val="1000"/>
              <a:buFont typeface="Arial" panose="020B0604020202020204" pitchFamily="34" charset="0"/>
              <a:buChar char="•"/>
              <a:tabLst>
                <a:tab pos="495310" algn="l"/>
              </a:tabLst>
            </a:pPr>
            <a:r>
              <a:rPr lang="ca-E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Començar a escriure text amb un programa de tractament de textos o amb el</a:t>
            </a:r>
            <a:r>
              <a:rPr lang="ca-ES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Bloc de notes</a:t>
            </a:r>
            <a:r>
              <a:rPr lang="ca-E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9569" indent="-309569" algn="just" fontAlgn="base">
              <a:lnSpc>
                <a:spcPct val="107000"/>
              </a:lnSpc>
              <a:spcAft>
                <a:spcPts val="866"/>
              </a:spcAft>
              <a:buSzPts val="1000"/>
              <a:buFont typeface="Arial" panose="020B0604020202020204" pitchFamily="34" charset="0"/>
              <a:buChar char="•"/>
              <a:tabLst>
                <a:tab pos="495310" algn="l"/>
              </a:tabLst>
            </a:pPr>
            <a:r>
              <a:rPr lang="ca-E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Combinar la utilització del teclat i el ratolí per aconseguir les accions desitjades.</a:t>
            </a: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9569" indent="-309569">
              <a:lnSpc>
                <a:spcPct val="107000"/>
              </a:lnSpc>
              <a:spcAft>
                <a:spcPts val="866"/>
              </a:spcAft>
              <a:buFont typeface="Arial" panose="020B0604020202020204" pitchFamily="34" charset="0"/>
              <a:buChar char="•"/>
            </a:pPr>
            <a:r>
              <a:rPr lang="ca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teclat: tipus de tecles bàsiques (alfabètiques, numèriques, símbols ortogràfics, etc.)</a:t>
            </a:r>
          </a:p>
          <a:p>
            <a:pPr marL="309569" indent="-309569">
              <a:lnSpc>
                <a:spcPct val="107000"/>
              </a:lnSpc>
              <a:spcAft>
                <a:spcPts val="866"/>
              </a:spcAft>
              <a:buFont typeface="Arial" panose="020B0604020202020204" pitchFamily="34" charset="0"/>
              <a:buChar char="•"/>
            </a:pPr>
            <a:r>
              <a:rPr lang="ca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Disposició de les mans sobre el teclat.</a:t>
            </a:r>
          </a:p>
          <a:p>
            <a:pPr>
              <a:lnSpc>
                <a:spcPct val="107000"/>
              </a:lnSpc>
              <a:spcAft>
                <a:spcPts val="866"/>
              </a:spcAft>
            </a:pPr>
            <a:r>
              <a:rPr lang="ca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a-ES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Objectius</a:t>
            </a:r>
            <a:endParaRPr lang="ca-ES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66"/>
              </a:spcAft>
            </a:pPr>
            <a:r>
              <a:rPr lang="ca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a-E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Assolir el coneixement de les tecles alfabètiques.</a:t>
            </a: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1483" indent="-371483" algn="just" fontAlgn="base">
              <a:lnSpc>
                <a:spcPct val="107000"/>
              </a:lnSpc>
              <a:spcAft>
                <a:spcPts val="866"/>
              </a:spcAft>
              <a:buSzPts val="1000"/>
              <a:buFont typeface="Symbol" panose="05050102010706020507" pitchFamily="18" charset="2"/>
              <a:buChar char=""/>
              <a:tabLst>
                <a:tab pos="495310" algn="l"/>
              </a:tabLst>
            </a:pPr>
            <a:r>
              <a:rPr lang="ca-E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Començar a fer servir el teclat numèric i les seves utilitats.</a:t>
            </a: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1483" indent="-371483" algn="just" fontAlgn="base">
              <a:lnSpc>
                <a:spcPct val="107000"/>
              </a:lnSpc>
              <a:spcAft>
                <a:spcPts val="866"/>
              </a:spcAft>
              <a:buSzPts val="1000"/>
              <a:buFont typeface="Symbol" panose="05050102010706020507" pitchFamily="18" charset="2"/>
              <a:buChar char=""/>
              <a:tabLst>
                <a:tab pos="495310" algn="l"/>
              </a:tabLst>
            </a:pPr>
            <a:r>
              <a:rPr lang="ca-E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Conèixer la manera com es reprodueixen els símbols.</a:t>
            </a: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1483" indent="-371483" algn="just" fontAlgn="base">
              <a:lnSpc>
                <a:spcPct val="107000"/>
              </a:lnSpc>
              <a:spcAft>
                <a:spcPts val="866"/>
              </a:spcAft>
              <a:buSzPts val="1000"/>
              <a:buFont typeface="Symbol" panose="05050102010706020507" pitchFamily="18" charset="2"/>
              <a:buChar char=""/>
              <a:tabLst>
                <a:tab pos="495310" algn="l"/>
              </a:tabLst>
            </a:pPr>
            <a:r>
              <a:rPr lang="ca-E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Aprendre la utilitat d’altres tecles: tecles de desplaçament, tecles de sistema, tecles de funció...</a:t>
            </a: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1483" indent="-371483" algn="just" fontAlgn="base">
              <a:lnSpc>
                <a:spcPct val="107000"/>
              </a:lnSpc>
              <a:spcAft>
                <a:spcPts val="866"/>
              </a:spcAft>
              <a:buSzPts val="1000"/>
              <a:buFont typeface="Symbol" panose="05050102010706020507" pitchFamily="18" charset="2"/>
              <a:buChar char=""/>
              <a:tabLst>
                <a:tab pos="495310" algn="l"/>
              </a:tabLst>
            </a:pPr>
            <a:r>
              <a:rPr lang="ca-E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Conèixer la utilitat de la tecla</a:t>
            </a:r>
            <a:r>
              <a:rPr lang="ca-ES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Esc</a:t>
            </a:r>
            <a:r>
              <a:rPr lang="ca-E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com a manera de sortir dels menús desplegables.</a:t>
            </a: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1483" indent="-371483" algn="just" fontAlgn="base">
              <a:lnSpc>
                <a:spcPct val="107000"/>
              </a:lnSpc>
              <a:spcAft>
                <a:spcPts val="866"/>
              </a:spcAft>
              <a:buSzPts val="1000"/>
              <a:buFont typeface="Symbol" panose="05050102010706020507" pitchFamily="18" charset="2"/>
              <a:buChar char=""/>
              <a:tabLst>
                <a:tab pos="495310" algn="l"/>
              </a:tabLst>
            </a:pPr>
            <a:r>
              <a:rPr lang="ca-E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Iniciar-se en la correcció d’un escrit amb les tecles r</a:t>
            </a:r>
            <a:r>
              <a:rPr lang="ca-ES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etrocés i suprimir</a:t>
            </a:r>
            <a:r>
              <a:rPr lang="ca-E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66"/>
              </a:spcAft>
            </a:pPr>
            <a:r>
              <a:rPr lang="ca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7240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a-ES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Emmagatzematge de dades</a:t>
            </a:r>
            <a:endParaRPr lang="ca-ES" u="sng" dirty="0">
              <a:ea typeface="Times New Roman" panose="02020603050405020304" pitchFamily="18" charset="0"/>
            </a:endParaRPr>
          </a:p>
          <a:p>
            <a:pPr algn="just"/>
            <a:r>
              <a:rPr lang="ca-ES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Objectius</a:t>
            </a:r>
            <a:endParaRPr lang="ca-ES" u="sng" dirty="0">
              <a:ea typeface="Times New Roman" panose="02020603050405020304" pitchFamily="18" charset="0"/>
            </a:endParaRPr>
          </a:p>
          <a:p>
            <a:pPr marL="371483" indent="-371483" algn="just" fontAlgn="base">
              <a:buSzPts val="1000"/>
              <a:buFont typeface="Symbol" panose="05050102010706020507" pitchFamily="18" charset="2"/>
              <a:buChar char=""/>
              <a:tabLst>
                <a:tab pos="495310" algn="l"/>
              </a:tabLst>
            </a:pPr>
            <a:r>
              <a:rPr lang="ca-ES" dirty="0">
                <a:ea typeface="Times New Roman" panose="02020603050405020304" pitchFamily="18" charset="0"/>
                <a:cs typeface="Arial" panose="020B0604020202020204" pitchFamily="34" charset="0"/>
              </a:rPr>
              <a:t>Conèixer les característiques de les unitats d’emmagatzematge. (disc dur intern, disc dur extern, CD, DVD, disquet, memòria USB, targeta de memòria </a:t>
            </a:r>
            <a:r>
              <a:rPr lang="ca-ES" dirty="0" err="1">
                <a:ea typeface="Times New Roman" panose="02020603050405020304" pitchFamily="18" charset="0"/>
                <a:cs typeface="Arial" panose="020B0604020202020204" pitchFamily="34" charset="0"/>
              </a:rPr>
              <a:t>extraïble</a:t>
            </a:r>
            <a:r>
              <a:rPr lang="ca-ES" dirty="0">
                <a:ea typeface="Times New Roman" panose="02020603050405020304" pitchFamily="18" charset="0"/>
                <a:cs typeface="Arial" panose="020B0604020202020204" pitchFamily="34" charset="0"/>
              </a:rPr>
              <a:t>, etc.).</a:t>
            </a:r>
            <a:endParaRPr lang="ca-ES" dirty="0">
              <a:ea typeface="Times New Roman" panose="02020603050405020304" pitchFamily="18" charset="0"/>
            </a:endParaRPr>
          </a:p>
          <a:p>
            <a:pPr marL="371483" indent="-371483" algn="just" fontAlgn="base">
              <a:buSzPts val="1000"/>
              <a:buFont typeface="Symbol" panose="05050102010706020507" pitchFamily="18" charset="2"/>
              <a:buChar char=""/>
              <a:tabLst>
                <a:tab pos="495310" algn="l"/>
              </a:tabLst>
            </a:pPr>
            <a:r>
              <a:rPr lang="ca-ES" dirty="0">
                <a:ea typeface="Times New Roman" panose="02020603050405020304" pitchFamily="18" charset="0"/>
                <a:cs typeface="Arial" panose="020B0604020202020204" pitchFamily="34" charset="0"/>
              </a:rPr>
              <a:t>Entendre el concepte d'emmagatzematge en núvol.</a:t>
            </a:r>
            <a:endParaRPr lang="ca-ES" dirty="0">
              <a:ea typeface="Times New Roman" panose="02020603050405020304" pitchFamily="18" charset="0"/>
            </a:endParaRPr>
          </a:p>
          <a:p>
            <a:pPr marL="371483" indent="-371483" algn="just" fontAlgn="base">
              <a:buSzPts val="1000"/>
              <a:buFont typeface="Symbol" panose="05050102010706020507" pitchFamily="18" charset="2"/>
              <a:buChar char=""/>
              <a:tabLst>
                <a:tab pos="495310" algn="l"/>
              </a:tabLst>
            </a:pPr>
            <a:r>
              <a:rPr lang="ca-ES" dirty="0">
                <a:ea typeface="Times New Roman" panose="02020603050405020304" pitchFamily="18" charset="0"/>
                <a:cs typeface="Arial" panose="020B0604020202020204" pitchFamily="34" charset="0"/>
              </a:rPr>
              <a:t>Realització de les accions de</a:t>
            </a:r>
            <a:r>
              <a:rPr lang="ca-ES" i="1" dirty="0">
                <a:ea typeface="Times New Roman" panose="02020603050405020304" pitchFamily="18" charset="0"/>
                <a:cs typeface="Arial" panose="020B0604020202020204" pitchFamily="34" charset="0"/>
              </a:rPr>
              <a:t> copiar, moure, crear</a:t>
            </a:r>
            <a:r>
              <a:rPr lang="ca-ES" dirty="0">
                <a:ea typeface="Times New Roman" panose="02020603050405020304" pitchFamily="18" charset="0"/>
                <a:cs typeface="Arial" panose="020B0604020202020204" pitchFamily="34" charset="0"/>
              </a:rPr>
              <a:t> i</a:t>
            </a:r>
            <a:r>
              <a:rPr lang="ca-ES" i="1" dirty="0">
                <a:ea typeface="Times New Roman" panose="02020603050405020304" pitchFamily="18" charset="0"/>
                <a:cs typeface="Arial" panose="020B0604020202020204" pitchFamily="34" charset="0"/>
              </a:rPr>
              <a:t> esborrar</a:t>
            </a:r>
            <a:r>
              <a:rPr lang="ca-ES" dirty="0">
                <a:ea typeface="Times New Roman" panose="02020603050405020304" pitchFamily="18" charset="0"/>
                <a:cs typeface="Arial" panose="020B0604020202020204" pitchFamily="34" charset="0"/>
              </a:rPr>
              <a:t> arxius de les unitats d’emmagatzematge.</a:t>
            </a:r>
            <a:endParaRPr lang="ca-ES" dirty="0">
              <a:ea typeface="Times New Roman" panose="02020603050405020304" pitchFamily="18" charset="0"/>
            </a:endParaRPr>
          </a:p>
          <a:p>
            <a:pPr algn="just" fontAlgn="base"/>
            <a:r>
              <a:rPr lang="ca-ES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ca-ES" dirty="0">
              <a:ea typeface="Times New Roman" panose="02020603050405020304" pitchFamily="18" charset="0"/>
            </a:endParaRP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7892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noProof="0" dirty="0">
                <a:solidFill>
                  <a:schemeClr val="tx1"/>
                </a:solidFill>
                <a:latin typeface="+mn-lt"/>
              </a:rPr>
              <a:t>Explicar sistemes operatius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75447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a-ES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El sistema operatiu: aplicacions bàsiques</a:t>
            </a:r>
            <a:endParaRPr lang="ca-ES" u="sng" dirty="0">
              <a:ea typeface="Times New Roman" panose="02020603050405020304" pitchFamily="18" charset="0"/>
            </a:endParaRPr>
          </a:p>
          <a:p>
            <a:pPr marL="371483" indent="-371483" algn="just" fontAlgn="base">
              <a:buSzPts val="1000"/>
              <a:buFont typeface="Symbol" panose="05050102010706020507" pitchFamily="18" charset="2"/>
              <a:buChar char=""/>
              <a:tabLst>
                <a:tab pos="495310" algn="l"/>
              </a:tabLst>
            </a:pPr>
            <a:r>
              <a:rPr lang="ca-ES" dirty="0">
                <a:ea typeface="Times New Roman" panose="02020603050405020304" pitchFamily="18" charset="0"/>
                <a:cs typeface="Arial" panose="020B0604020202020204" pitchFamily="34" charset="0"/>
              </a:rPr>
              <a:t>Conèixer els elements bàsics representatius de l’escriptori: icones i barra d’eines.</a:t>
            </a:r>
            <a:endParaRPr lang="ca-ES" dirty="0">
              <a:ea typeface="Times New Roman" panose="02020603050405020304" pitchFamily="18" charset="0"/>
            </a:endParaRPr>
          </a:p>
          <a:p>
            <a:pPr marL="371483" indent="-371483" algn="just" fontAlgn="base">
              <a:buSzPts val="1000"/>
              <a:buFont typeface="Symbol" panose="05050102010706020507" pitchFamily="18" charset="2"/>
              <a:buChar char=""/>
              <a:tabLst>
                <a:tab pos="495310" algn="l"/>
              </a:tabLst>
            </a:pPr>
            <a:r>
              <a:rPr lang="ca-ES" dirty="0">
                <a:ea typeface="Times New Roman" panose="02020603050405020304" pitchFamily="18" charset="0"/>
                <a:cs typeface="Arial" panose="020B0604020202020204" pitchFamily="34" charset="0"/>
              </a:rPr>
              <a:t>Distingir entre programes, carpetes i documents</a:t>
            </a:r>
            <a:endParaRPr lang="ca-ES" dirty="0">
              <a:ea typeface="Times New Roman" panose="02020603050405020304" pitchFamily="18" charset="0"/>
            </a:endParaRPr>
          </a:p>
          <a:p>
            <a:pPr marL="371483" indent="-371483" algn="just" fontAlgn="base">
              <a:buSzPts val="1000"/>
              <a:buFont typeface="Symbol" panose="05050102010706020507" pitchFamily="18" charset="2"/>
              <a:buChar char=""/>
              <a:tabLst>
                <a:tab pos="495310" algn="l"/>
              </a:tabLst>
            </a:pPr>
            <a:r>
              <a:rPr lang="ca-ES" dirty="0">
                <a:ea typeface="Times New Roman" panose="02020603050405020304" pitchFamily="18" charset="0"/>
                <a:cs typeface="Arial" panose="020B0604020202020204" pitchFamily="34" charset="0"/>
              </a:rPr>
              <a:t>Conèixer els elements bàsics de les finestres.</a:t>
            </a:r>
            <a:endParaRPr lang="ca-ES" dirty="0">
              <a:ea typeface="Times New Roman" panose="02020603050405020304" pitchFamily="18" charset="0"/>
            </a:endParaRPr>
          </a:p>
          <a:p>
            <a:pPr marL="371483" indent="-371483" algn="just" fontAlgn="base">
              <a:buSzPts val="1000"/>
              <a:buFont typeface="Symbol" panose="05050102010706020507" pitchFamily="18" charset="2"/>
              <a:buChar char=""/>
              <a:tabLst>
                <a:tab pos="495310" algn="l"/>
              </a:tabLst>
            </a:pPr>
            <a:r>
              <a:rPr lang="ca-ES" dirty="0">
                <a:ea typeface="Times New Roman" panose="02020603050405020304" pitchFamily="18" charset="0"/>
                <a:cs typeface="Arial" panose="020B0604020202020204" pitchFamily="34" charset="0"/>
              </a:rPr>
              <a:t>Adonar-se que l’explorador és l’eina per gestionar l’organització de l’ordinador.</a:t>
            </a:r>
            <a:endParaRPr lang="ca-ES" dirty="0">
              <a:ea typeface="Times New Roman" panose="02020603050405020304" pitchFamily="18" charset="0"/>
            </a:endParaRP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70854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u="sng" dirty="0"/>
              <a:t>Navegadors i buscadors d’Internet</a:t>
            </a:r>
          </a:p>
          <a:p>
            <a:r>
              <a:rPr lang="ca-ES" dirty="0"/>
              <a:t>Aplicacions, tipus de navegadors, diferències. </a:t>
            </a:r>
          </a:p>
          <a:p>
            <a:r>
              <a:rPr lang="ca-ES" dirty="0"/>
              <a:t>Comentar possibles incompatibilitats dels navegadors en certes aplicacions</a:t>
            </a:r>
          </a:p>
          <a:p>
            <a:r>
              <a:rPr lang="ca-ES" dirty="0"/>
              <a:t>Funcionament, cercadors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50284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44">
            <a:extLst>
              <a:ext uri="{FF2B5EF4-FFF2-40B4-BE49-F238E27FC236}">
                <a16:creationId xmlns:a16="http://schemas.microsoft.com/office/drawing/2014/main" id="{35F064B8-3EF9-4F55-A135-9C1A24FEA611}"/>
              </a:ext>
            </a:extLst>
          </p:cNvPr>
          <p:cNvSpPr/>
          <p:nvPr userDrawn="1"/>
        </p:nvSpPr>
        <p:spPr>
          <a:xfrm>
            <a:off x="-1" y="6330291"/>
            <a:ext cx="12185649" cy="534853"/>
          </a:xfrm>
          <a:prstGeom prst="rect">
            <a:avLst/>
          </a:prstGeom>
          <a:solidFill>
            <a:srgbClr val="009AD8"/>
          </a:solidFill>
          <a:ln>
            <a:noFill/>
          </a:ln>
        </p:spPr>
        <p:txBody>
          <a:bodyPr lIns="45718" tIns="45718" rIns="45718" bIns="45718" anchor="ctr"/>
          <a:lstStyle/>
          <a:p>
            <a:pPr lvl="0" algn="ctr" defTabSz="844550"/>
            <a:endParaRPr sz="16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AB5BEA-2A2F-4BA2-B535-5B48D56202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4"/>
          <a:stretch/>
        </p:blipFill>
        <p:spPr>
          <a:xfrm>
            <a:off x="119336" y="6451708"/>
            <a:ext cx="432048" cy="431162"/>
          </a:xfrm>
          <a:prstGeom prst="rect">
            <a:avLst/>
          </a:prstGeom>
        </p:spPr>
      </p:pic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xfrm>
            <a:off x="914400" y="2130425"/>
            <a:ext cx="10363200" cy="1470026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" name="Número de diapositiva">
            <a:extLst>
              <a:ext uri="{FF2B5EF4-FFF2-40B4-BE49-F238E27FC236}">
                <a16:creationId xmlns:a16="http://schemas.microsoft.com/office/drawing/2014/main" id="{07DCAB26-79D2-DE48-BD45-ECD1139B37C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630332" y="6330292"/>
            <a:ext cx="561669" cy="527708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0FB1279-E7FC-413E-8885-2A3EB16E7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572" y="316221"/>
            <a:ext cx="1601775" cy="354602"/>
          </a:xfrm>
          <a:prstGeom prst="rect">
            <a:avLst/>
          </a:prstGeom>
        </p:spPr>
      </p:pic>
      <p:sp>
        <p:nvSpPr>
          <p:cNvPr id="15" name="Shape 546">
            <a:extLst>
              <a:ext uri="{FF2B5EF4-FFF2-40B4-BE49-F238E27FC236}">
                <a16:creationId xmlns:a16="http://schemas.microsoft.com/office/drawing/2014/main" id="{4B0FB177-3B09-4BD0-B260-31CE0C529C0C}"/>
              </a:ext>
            </a:extLst>
          </p:cNvPr>
          <p:cNvSpPr txBox="1"/>
          <p:nvPr userDrawn="1"/>
        </p:nvSpPr>
        <p:spPr>
          <a:xfrm>
            <a:off x="4420091" y="6458577"/>
            <a:ext cx="3345468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0" lang="es-ES" sz="7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© </a:t>
            </a:r>
            <a:r>
              <a:rPr kumimoji="0" lang="es-ES" sz="7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Associació</a:t>
            </a:r>
            <a:r>
              <a:rPr kumimoji="0" lang="es-ES" sz="7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 de </a:t>
            </a:r>
            <a:r>
              <a:rPr kumimoji="0" lang="ca-ES" sz="7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Voluntaris de </a:t>
            </a:r>
            <a:r>
              <a:rPr kumimoji="0" lang="ca-ES" sz="7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CaixaBank</a:t>
            </a:r>
            <a:r>
              <a:rPr kumimoji="0" lang="ca-ES" sz="7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, Barcelona, 2021. </a:t>
            </a:r>
          </a:p>
          <a:p>
            <a:pPr algn="ctr">
              <a:lnSpc>
                <a:spcPct val="100000"/>
              </a:lnSpc>
            </a:pPr>
            <a:r>
              <a:rPr kumimoji="0" lang="ca-ES" sz="7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Es prohibeix la seva reproducció i comunicació o accés a tercers no autoritzats.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- La Caix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9900" y="1433830"/>
            <a:ext cx="11203940" cy="47085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baseline="0">
                <a:solidFill>
                  <a:srgbClr val="595959"/>
                </a:solidFill>
                <a:latin typeface="Poppins"/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s-ES" noProof="0" dirty="0"/>
              <a:t>Escribe aquí el texto</a:t>
            </a:r>
          </a:p>
          <a:p>
            <a:pPr lvl="0"/>
            <a:endParaRPr lang="es-ES" noProof="0" dirty="0"/>
          </a:p>
        </p:txBody>
      </p:sp>
      <p:pic>
        <p:nvPicPr>
          <p:cNvPr id="4" name="Imagen 16">
            <a:extLst>
              <a:ext uri="{FF2B5EF4-FFF2-40B4-BE49-F238E27FC236}">
                <a16:creationId xmlns:a16="http://schemas.microsoft.com/office/drawing/2014/main" id="{DC6331C8-65D4-4641-899C-BBAACA0B0D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4508" y="1235658"/>
            <a:ext cx="1729586" cy="358463"/>
          </a:xfrm>
          <a:prstGeom prst="rect">
            <a:avLst/>
          </a:prstGeom>
        </p:spPr>
      </p:pic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954617"/>
            <a:ext cx="7058660" cy="3966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1" u="none">
                <a:solidFill>
                  <a:srgbClr val="595959"/>
                </a:solidFill>
              </a:defRPr>
            </a:lvl1pPr>
          </a:lstStyle>
          <a:p>
            <a:pPr lvl="0"/>
            <a:r>
              <a:rPr lang="es-ES" noProof="0" dirty="0"/>
              <a:t>Subtítulo (opcional)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9900" y="402586"/>
            <a:ext cx="7058660" cy="4694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800" b="1" i="0" u="none" baseline="0">
                <a:solidFill>
                  <a:srgbClr val="019EE2"/>
                </a:solidFill>
                <a:latin typeface="Poppins"/>
              </a:defRPr>
            </a:lvl1pPr>
          </a:lstStyle>
          <a:p>
            <a:r>
              <a:rPr lang="es-ES" noProof="0" dirty="0"/>
              <a:t>Título</a:t>
            </a:r>
          </a:p>
        </p:txBody>
      </p:sp>
      <p:sp>
        <p:nvSpPr>
          <p:cNvPr id="9" name="Right Triangle 8"/>
          <p:cNvSpPr/>
          <p:nvPr/>
        </p:nvSpPr>
        <p:spPr>
          <a:xfrm rot="10800000">
            <a:off x="8910320" y="-1"/>
            <a:ext cx="3281680" cy="1351281"/>
          </a:xfrm>
          <a:prstGeom prst="rtTriangle">
            <a:avLst/>
          </a:prstGeom>
          <a:solidFill>
            <a:srgbClr val="019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pic>
        <p:nvPicPr>
          <p:cNvPr id="10" name="Imagen 9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F5F36D11-1DEF-4018-A94F-821FE086F1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96623" y="139165"/>
            <a:ext cx="1891116" cy="44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21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544">
            <a:extLst>
              <a:ext uri="{FF2B5EF4-FFF2-40B4-BE49-F238E27FC236}">
                <a16:creationId xmlns:a16="http://schemas.microsoft.com/office/drawing/2014/main" id="{DA1AB831-96CE-477C-8B26-44C8DFD115E4}"/>
              </a:ext>
            </a:extLst>
          </p:cNvPr>
          <p:cNvSpPr/>
          <p:nvPr userDrawn="1"/>
        </p:nvSpPr>
        <p:spPr>
          <a:xfrm>
            <a:off x="-1" y="6330291"/>
            <a:ext cx="12185649" cy="534853"/>
          </a:xfrm>
          <a:prstGeom prst="rect">
            <a:avLst/>
          </a:prstGeom>
          <a:solidFill>
            <a:srgbClr val="009AD8"/>
          </a:solidFill>
          <a:ln>
            <a:noFill/>
          </a:ln>
        </p:spPr>
        <p:txBody>
          <a:bodyPr lIns="45718" tIns="45718" rIns="45718" bIns="45718" anchor="ctr"/>
          <a:lstStyle/>
          <a:p>
            <a:pPr lvl="0" algn="ctr" defTabSz="844550"/>
            <a:endParaRPr sz="16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D2F1C32-8333-43C0-B107-77ABD367C3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4"/>
          <a:stretch/>
        </p:blipFill>
        <p:spPr>
          <a:xfrm>
            <a:off x="119336" y="6451708"/>
            <a:ext cx="432048" cy="431162"/>
          </a:xfrm>
          <a:prstGeom prst="rect">
            <a:avLst/>
          </a:prstGeom>
        </p:spPr>
      </p:pic>
      <p:sp>
        <p:nvSpPr>
          <p:cNvPr id="44" name="Texto del título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7" name="Número de diapositiva">
            <a:extLst>
              <a:ext uri="{FF2B5EF4-FFF2-40B4-BE49-F238E27FC236}">
                <a16:creationId xmlns:a16="http://schemas.microsoft.com/office/drawing/2014/main" id="{07DCAB26-79D2-DE48-BD45-ECD1139B37C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630332" y="6330292"/>
            <a:ext cx="561669" cy="527708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C9B62F6-D55A-4B02-AB13-0D902C512B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572" y="316221"/>
            <a:ext cx="1601775" cy="354602"/>
          </a:xfrm>
          <a:prstGeom prst="rect">
            <a:avLst/>
          </a:prstGeom>
        </p:spPr>
      </p:pic>
      <p:sp>
        <p:nvSpPr>
          <p:cNvPr id="15" name="Shape 546">
            <a:extLst>
              <a:ext uri="{FF2B5EF4-FFF2-40B4-BE49-F238E27FC236}">
                <a16:creationId xmlns:a16="http://schemas.microsoft.com/office/drawing/2014/main" id="{1315AC76-DB52-40C8-AA10-A4B68A4816FA}"/>
              </a:ext>
            </a:extLst>
          </p:cNvPr>
          <p:cNvSpPr txBox="1"/>
          <p:nvPr userDrawn="1"/>
        </p:nvSpPr>
        <p:spPr>
          <a:xfrm>
            <a:off x="4420091" y="6458577"/>
            <a:ext cx="3345468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0" lang="es-ES" sz="7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© </a:t>
            </a:r>
            <a:r>
              <a:rPr kumimoji="0" lang="es-ES" sz="7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Associació</a:t>
            </a:r>
            <a:r>
              <a:rPr kumimoji="0" lang="es-ES" sz="7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 de </a:t>
            </a:r>
            <a:r>
              <a:rPr kumimoji="0" lang="ca-ES" sz="7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Voluntaris de </a:t>
            </a:r>
            <a:r>
              <a:rPr kumimoji="0" lang="ca-ES" sz="7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CaixaBank</a:t>
            </a:r>
            <a:r>
              <a:rPr kumimoji="0" lang="ca-ES" sz="7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, Barcelona, 2021. </a:t>
            </a:r>
          </a:p>
          <a:p>
            <a:pPr algn="ctr">
              <a:lnSpc>
                <a:spcPct val="100000"/>
              </a:lnSpc>
            </a:pPr>
            <a:r>
              <a:rPr kumimoji="0" lang="ca-ES" sz="7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Es prohibeix la seva reproducció i comunicació o accés a tercers no autoritzats.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544">
            <a:extLst>
              <a:ext uri="{FF2B5EF4-FFF2-40B4-BE49-F238E27FC236}">
                <a16:creationId xmlns:a16="http://schemas.microsoft.com/office/drawing/2014/main" id="{B549D1FE-860B-499A-9812-95DC0E28CC59}"/>
              </a:ext>
            </a:extLst>
          </p:cNvPr>
          <p:cNvSpPr/>
          <p:nvPr userDrawn="1"/>
        </p:nvSpPr>
        <p:spPr>
          <a:xfrm>
            <a:off x="-1" y="6330291"/>
            <a:ext cx="12185649" cy="534853"/>
          </a:xfrm>
          <a:prstGeom prst="rect">
            <a:avLst/>
          </a:prstGeom>
          <a:solidFill>
            <a:srgbClr val="009AD8"/>
          </a:solidFill>
          <a:ln>
            <a:noFill/>
          </a:ln>
        </p:spPr>
        <p:txBody>
          <a:bodyPr lIns="45718" tIns="45718" rIns="45718" bIns="45718" anchor="ctr"/>
          <a:lstStyle/>
          <a:p>
            <a:pPr lvl="0" algn="ctr" defTabSz="844550"/>
            <a:endParaRPr sz="16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7281B03-EC60-4901-994F-BD926CD2E6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4"/>
          <a:stretch/>
        </p:blipFill>
        <p:spPr>
          <a:xfrm>
            <a:off x="119336" y="6451708"/>
            <a:ext cx="432048" cy="431162"/>
          </a:xfrm>
          <a:prstGeom prst="rect">
            <a:avLst/>
          </a:prstGeom>
        </p:spPr>
      </p:pic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xfrm>
            <a:off x="963085" y="4406902"/>
            <a:ext cx="10363202" cy="1362077"/>
          </a:xfrm>
          <a:prstGeom prst="rect">
            <a:avLst/>
          </a:prstGeom>
        </p:spPr>
        <p:txBody>
          <a:bodyPr anchor="t"/>
          <a:lstStyle>
            <a:lvl1pPr algn="l">
              <a:defRPr sz="4000" cap="all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963085" y="2906714"/>
            <a:ext cx="10363202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" name="Número de diapositiva">
            <a:extLst>
              <a:ext uri="{FF2B5EF4-FFF2-40B4-BE49-F238E27FC236}">
                <a16:creationId xmlns:a16="http://schemas.microsoft.com/office/drawing/2014/main" id="{07DCAB26-79D2-DE48-BD45-ECD1139B37C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630332" y="6330292"/>
            <a:ext cx="561669" cy="527708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6E15227-E39F-446E-A0B9-07E8EC128C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572" y="316221"/>
            <a:ext cx="1601775" cy="354602"/>
          </a:xfrm>
          <a:prstGeom prst="rect">
            <a:avLst/>
          </a:prstGeom>
        </p:spPr>
      </p:pic>
      <p:sp>
        <p:nvSpPr>
          <p:cNvPr id="16" name="Shape 546">
            <a:extLst>
              <a:ext uri="{FF2B5EF4-FFF2-40B4-BE49-F238E27FC236}">
                <a16:creationId xmlns:a16="http://schemas.microsoft.com/office/drawing/2014/main" id="{70B73D77-E00B-43E6-9B14-0078C5EE5026}"/>
              </a:ext>
            </a:extLst>
          </p:cNvPr>
          <p:cNvSpPr txBox="1"/>
          <p:nvPr userDrawn="1"/>
        </p:nvSpPr>
        <p:spPr>
          <a:xfrm>
            <a:off x="4420091" y="6458577"/>
            <a:ext cx="3345468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0" lang="es-ES" sz="7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© </a:t>
            </a:r>
            <a:r>
              <a:rPr kumimoji="0" lang="es-ES" sz="7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Associació</a:t>
            </a:r>
            <a:r>
              <a:rPr kumimoji="0" lang="es-ES" sz="7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 de </a:t>
            </a:r>
            <a:r>
              <a:rPr kumimoji="0" lang="ca-ES" sz="7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Voluntaris de </a:t>
            </a:r>
            <a:r>
              <a:rPr kumimoji="0" lang="ca-ES" sz="7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CaixaBank</a:t>
            </a:r>
            <a:r>
              <a:rPr kumimoji="0" lang="ca-ES" sz="7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, Barcelona, 2021. </a:t>
            </a:r>
          </a:p>
          <a:p>
            <a:pPr algn="ctr">
              <a:lnSpc>
                <a:spcPct val="100000"/>
              </a:lnSpc>
            </a:pPr>
            <a:r>
              <a:rPr kumimoji="0" lang="ca-ES" sz="7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Es prohibeix la seva reproducció i comunicació o accés a tercers no autoritzats.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544">
            <a:extLst>
              <a:ext uri="{FF2B5EF4-FFF2-40B4-BE49-F238E27FC236}">
                <a16:creationId xmlns:a16="http://schemas.microsoft.com/office/drawing/2014/main" id="{D6CD858C-8464-4701-9677-A8526E57E8D6}"/>
              </a:ext>
            </a:extLst>
          </p:cNvPr>
          <p:cNvSpPr/>
          <p:nvPr userDrawn="1"/>
        </p:nvSpPr>
        <p:spPr>
          <a:xfrm>
            <a:off x="-1" y="6330291"/>
            <a:ext cx="12185649" cy="534853"/>
          </a:xfrm>
          <a:prstGeom prst="rect">
            <a:avLst/>
          </a:prstGeom>
          <a:solidFill>
            <a:srgbClr val="009AD8"/>
          </a:solidFill>
          <a:ln>
            <a:noFill/>
          </a:ln>
        </p:spPr>
        <p:txBody>
          <a:bodyPr lIns="45718" tIns="45718" rIns="45718" bIns="45718" anchor="ctr"/>
          <a:lstStyle/>
          <a:p>
            <a:pPr lvl="0" algn="ctr" defTabSz="844550"/>
            <a:endParaRPr sz="16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B02F22F-0374-4ACD-B2DC-ABF747846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4"/>
          <a:stretch/>
        </p:blipFill>
        <p:spPr>
          <a:xfrm>
            <a:off x="119336" y="6451708"/>
            <a:ext cx="432048" cy="431162"/>
          </a:xfrm>
          <a:prstGeom prst="rect">
            <a:avLst/>
          </a:prstGeom>
        </p:spPr>
      </p:pic>
      <p:sp>
        <p:nvSpPr>
          <p:cNvPr id="69" name="Texto del título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70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5"/>
          </a:xfrm>
          <a:prstGeom prst="rect">
            <a:avLst/>
          </a:prstGeom>
        </p:spPr>
        <p:txBody>
          <a:bodyPr/>
          <a:lstStyle>
            <a:lvl1pPr>
              <a:spcBef>
                <a:spcPts val="601"/>
              </a:spcBef>
              <a:defRPr sz="2800"/>
            </a:lvl1pPr>
            <a:lvl2pPr marL="790584" indent="-333378">
              <a:spcBef>
                <a:spcPts val="601"/>
              </a:spcBef>
              <a:defRPr sz="2800"/>
            </a:lvl2pPr>
            <a:lvl3pPr marL="1234453" indent="-320041">
              <a:spcBef>
                <a:spcPts val="601"/>
              </a:spcBef>
              <a:defRPr sz="2800"/>
            </a:lvl3pPr>
            <a:lvl4pPr marL="1727222" indent="-355604">
              <a:spcBef>
                <a:spcPts val="601"/>
              </a:spcBef>
              <a:defRPr sz="2800"/>
            </a:lvl4pPr>
            <a:lvl5pPr marL="2184427" indent="-355604">
              <a:spcBef>
                <a:spcPts val="601"/>
              </a:spcBef>
              <a:defRPr sz="2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" name="Número de diapositiva">
            <a:extLst>
              <a:ext uri="{FF2B5EF4-FFF2-40B4-BE49-F238E27FC236}">
                <a16:creationId xmlns:a16="http://schemas.microsoft.com/office/drawing/2014/main" id="{07DCAB26-79D2-DE48-BD45-ECD1139B37C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630332" y="6330292"/>
            <a:ext cx="561669" cy="527708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0CEB48E-FB05-47CB-BC71-6DE9CE79DF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572" y="316221"/>
            <a:ext cx="1601775" cy="354602"/>
          </a:xfrm>
          <a:prstGeom prst="rect">
            <a:avLst/>
          </a:prstGeom>
        </p:spPr>
      </p:pic>
      <p:sp>
        <p:nvSpPr>
          <p:cNvPr id="16" name="Shape 546">
            <a:extLst>
              <a:ext uri="{FF2B5EF4-FFF2-40B4-BE49-F238E27FC236}">
                <a16:creationId xmlns:a16="http://schemas.microsoft.com/office/drawing/2014/main" id="{C6A14A25-FB15-41EC-9167-0654C1274058}"/>
              </a:ext>
            </a:extLst>
          </p:cNvPr>
          <p:cNvSpPr txBox="1"/>
          <p:nvPr userDrawn="1"/>
        </p:nvSpPr>
        <p:spPr>
          <a:xfrm>
            <a:off x="4420091" y="6458577"/>
            <a:ext cx="3345468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0" lang="es-ES" sz="7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© </a:t>
            </a:r>
            <a:r>
              <a:rPr kumimoji="0" lang="es-ES" sz="7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Associació</a:t>
            </a:r>
            <a:r>
              <a:rPr kumimoji="0" lang="es-ES" sz="7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 de </a:t>
            </a:r>
            <a:r>
              <a:rPr kumimoji="0" lang="ca-ES" sz="7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Voluntaris de </a:t>
            </a:r>
            <a:r>
              <a:rPr kumimoji="0" lang="ca-ES" sz="7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CaixaBank</a:t>
            </a:r>
            <a:r>
              <a:rPr kumimoji="0" lang="ca-ES" sz="7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, Barcelona, 2021. </a:t>
            </a:r>
          </a:p>
          <a:p>
            <a:pPr algn="ctr">
              <a:lnSpc>
                <a:spcPct val="100000"/>
              </a:lnSpc>
            </a:pPr>
            <a:r>
              <a:rPr kumimoji="0" lang="ca-ES" sz="7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Es prohibeix la seva reproducció i comunicació o accés a tercers no autoritzats.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544">
            <a:extLst>
              <a:ext uri="{FF2B5EF4-FFF2-40B4-BE49-F238E27FC236}">
                <a16:creationId xmlns:a16="http://schemas.microsoft.com/office/drawing/2014/main" id="{F499AC09-A605-4BF1-9096-DDF499E90943}"/>
              </a:ext>
            </a:extLst>
          </p:cNvPr>
          <p:cNvSpPr/>
          <p:nvPr userDrawn="1"/>
        </p:nvSpPr>
        <p:spPr>
          <a:xfrm>
            <a:off x="-1" y="6330291"/>
            <a:ext cx="12185649" cy="534853"/>
          </a:xfrm>
          <a:prstGeom prst="rect">
            <a:avLst/>
          </a:prstGeom>
          <a:solidFill>
            <a:srgbClr val="009AD8"/>
          </a:solidFill>
          <a:ln>
            <a:noFill/>
          </a:ln>
        </p:spPr>
        <p:txBody>
          <a:bodyPr lIns="45718" tIns="45718" rIns="45718" bIns="45718" anchor="ctr"/>
          <a:lstStyle/>
          <a:p>
            <a:pPr lvl="0" algn="ctr" defTabSz="844550"/>
            <a:endParaRPr sz="16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5D5D3AB-2FC4-4A52-825F-EF82255A9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4"/>
          <a:stretch/>
        </p:blipFill>
        <p:spPr>
          <a:xfrm>
            <a:off x="119336" y="6451708"/>
            <a:ext cx="432048" cy="431162"/>
          </a:xfrm>
          <a:prstGeom prst="rect">
            <a:avLst/>
          </a:prstGeom>
        </p:spPr>
      </p:pic>
      <p:sp>
        <p:nvSpPr>
          <p:cNvPr id="96" name="Texto del título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7" name="Número de diapositiva">
            <a:extLst>
              <a:ext uri="{FF2B5EF4-FFF2-40B4-BE49-F238E27FC236}">
                <a16:creationId xmlns:a16="http://schemas.microsoft.com/office/drawing/2014/main" id="{07DCAB26-79D2-DE48-BD45-ECD1139B37C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630332" y="6330292"/>
            <a:ext cx="561669" cy="527708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2D748F0-7F7A-46A2-B8A6-F721CDD3F5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572" y="316221"/>
            <a:ext cx="1601775" cy="354602"/>
          </a:xfrm>
          <a:prstGeom prst="rect">
            <a:avLst/>
          </a:prstGeom>
        </p:spPr>
      </p:pic>
      <p:sp>
        <p:nvSpPr>
          <p:cNvPr id="15" name="Shape 546">
            <a:extLst>
              <a:ext uri="{FF2B5EF4-FFF2-40B4-BE49-F238E27FC236}">
                <a16:creationId xmlns:a16="http://schemas.microsoft.com/office/drawing/2014/main" id="{1824517A-B162-4A6A-8A30-FAFB1E742C61}"/>
              </a:ext>
            </a:extLst>
          </p:cNvPr>
          <p:cNvSpPr txBox="1"/>
          <p:nvPr userDrawn="1"/>
        </p:nvSpPr>
        <p:spPr>
          <a:xfrm>
            <a:off x="4420091" y="6458577"/>
            <a:ext cx="3345468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0" lang="es-ES" sz="7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© </a:t>
            </a:r>
            <a:r>
              <a:rPr kumimoji="0" lang="es-ES" sz="7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Associació</a:t>
            </a:r>
            <a:r>
              <a:rPr kumimoji="0" lang="es-ES" sz="7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 de </a:t>
            </a:r>
            <a:r>
              <a:rPr kumimoji="0" lang="ca-ES" sz="7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Voluntaris de </a:t>
            </a:r>
            <a:r>
              <a:rPr kumimoji="0" lang="ca-ES" sz="7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CaixaBank</a:t>
            </a:r>
            <a:r>
              <a:rPr kumimoji="0" lang="ca-ES" sz="7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, Barcelona, 2021. </a:t>
            </a:r>
          </a:p>
          <a:p>
            <a:pPr algn="ctr">
              <a:lnSpc>
                <a:spcPct val="100000"/>
              </a:lnSpc>
            </a:pPr>
            <a:r>
              <a:rPr kumimoji="0" lang="ca-ES" sz="7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Es prohibeix la seva reproducció i comunicació o accés a tercers no autoritzats.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44">
            <a:extLst>
              <a:ext uri="{FF2B5EF4-FFF2-40B4-BE49-F238E27FC236}">
                <a16:creationId xmlns:a16="http://schemas.microsoft.com/office/drawing/2014/main" id="{D910BA14-E095-4F2A-BD3C-102BECF9B47F}"/>
              </a:ext>
            </a:extLst>
          </p:cNvPr>
          <p:cNvSpPr/>
          <p:nvPr userDrawn="1"/>
        </p:nvSpPr>
        <p:spPr>
          <a:xfrm>
            <a:off x="-1" y="6330291"/>
            <a:ext cx="12185649" cy="534853"/>
          </a:xfrm>
          <a:prstGeom prst="rect">
            <a:avLst/>
          </a:prstGeom>
          <a:solidFill>
            <a:srgbClr val="009AD8"/>
          </a:solidFill>
          <a:ln>
            <a:noFill/>
          </a:ln>
        </p:spPr>
        <p:txBody>
          <a:bodyPr lIns="45718" tIns="45718" rIns="45718" bIns="45718" anchor="ctr"/>
          <a:lstStyle/>
          <a:p>
            <a:pPr lvl="0" algn="ctr" defTabSz="844550"/>
            <a:endParaRPr sz="16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FFB0807-0D88-40FE-A5A1-FBDB1864D1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4"/>
          <a:stretch/>
        </p:blipFill>
        <p:spPr>
          <a:xfrm>
            <a:off x="119336" y="6451708"/>
            <a:ext cx="432048" cy="431162"/>
          </a:xfrm>
          <a:prstGeom prst="rect">
            <a:avLst/>
          </a:prstGeom>
        </p:spPr>
      </p:pic>
      <p:sp>
        <p:nvSpPr>
          <p:cNvPr id="119" name="Texto del título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20" name="Nivel de texto 1…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8" cy="5853115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21" name="Marcador de texto 3"/>
          <p:cNvSpPr>
            <a:spLocks noGrp="1"/>
          </p:cNvSpPr>
          <p:nvPr>
            <p:ph type="body" sz="half" idx="13"/>
          </p:nvPr>
        </p:nvSpPr>
        <p:spPr>
          <a:xfrm>
            <a:off x="609600" y="1435101"/>
            <a:ext cx="4011086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" name="Número de diapositiva">
            <a:extLst>
              <a:ext uri="{FF2B5EF4-FFF2-40B4-BE49-F238E27FC236}">
                <a16:creationId xmlns:a16="http://schemas.microsoft.com/office/drawing/2014/main" id="{07DCAB26-79D2-DE48-BD45-ECD1139B37C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630332" y="6330292"/>
            <a:ext cx="561669" cy="527708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CC111B91-F7EE-4899-936A-7530D0D526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572" y="316221"/>
            <a:ext cx="1601775" cy="354602"/>
          </a:xfrm>
          <a:prstGeom prst="rect">
            <a:avLst/>
          </a:prstGeom>
        </p:spPr>
      </p:pic>
      <p:sp>
        <p:nvSpPr>
          <p:cNvPr id="17" name="Shape 546">
            <a:extLst>
              <a:ext uri="{FF2B5EF4-FFF2-40B4-BE49-F238E27FC236}">
                <a16:creationId xmlns:a16="http://schemas.microsoft.com/office/drawing/2014/main" id="{2E5EBA72-C423-4B47-A6EA-F010B171753C}"/>
              </a:ext>
            </a:extLst>
          </p:cNvPr>
          <p:cNvSpPr txBox="1"/>
          <p:nvPr userDrawn="1"/>
        </p:nvSpPr>
        <p:spPr>
          <a:xfrm>
            <a:off x="4420091" y="6458577"/>
            <a:ext cx="3345468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0" lang="es-ES" sz="7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© </a:t>
            </a:r>
            <a:r>
              <a:rPr kumimoji="0" lang="es-ES" sz="7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Associació</a:t>
            </a:r>
            <a:r>
              <a:rPr kumimoji="0" lang="es-ES" sz="7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 de </a:t>
            </a:r>
            <a:r>
              <a:rPr kumimoji="0" lang="ca-ES" sz="7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Voluntaris de </a:t>
            </a:r>
            <a:r>
              <a:rPr kumimoji="0" lang="ca-ES" sz="7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CaixaBank</a:t>
            </a:r>
            <a:r>
              <a:rPr kumimoji="0" lang="ca-ES" sz="7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, Barcelona, 2021. </a:t>
            </a:r>
          </a:p>
          <a:p>
            <a:pPr algn="ctr">
              <a:lnSpc>
                <a:spcPct val="100000"/>
              </a:lnSpc>
            </a:pPr>
            <a:r>
              <a:rPr kumimoji="0" lang="ca-ES" sz="7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Es prohibeix la seva reproducció i comunicació o accés a tercers no autoritzats.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44">
            <a:extLst>
              <a:ext uri="{FF2B5EF4-FFF2-40B4-BE49-F238E27FC236}">
                <a16:creationId xmlns:a16="http://schemas.microsoft.com/office/drawing/2014/main" id="{1E0835D9-341C-4A6D-BA74-210A92597C5C}"/>
              </a:ext>
            </a:extLst>
          </p:cNvPr>
          <p:cNvSpPr/>
          <p:nvPr userDrawn="1"/>
        </p:nvSpPr>
        <p:spPr>
          <a:xfrm>
            <a:off x="-1" y="6330291"/>
            <a:ext cx="12185649" cy="534853"/>
          </a:xfrm>
          <a:prstGeom prst="rect">
            <a:avLst/>
          </a:prstGeom>
          <a:solidFill>
            <a:srgbClr val="009AD8"/>
          </a:solidFill>
          <a:ln>
            <a:noFill/>
          </a:ln>
        </p:spPr>
        <p:txBody>
          <a:bodyPr lIns="45718" tIns="45718" rIns="45718" bIns="45718" anchor="ctr"/>
          <a:lstStyle/>
          <a:p>
            <a:pPr lvl="0" algn="ctr" defTabSz="844550"/>
            <a:endParaRPr sz="16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A94DF43-D902-482F-AA0A-7F061E2970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4"/>
          <a:stretch/>
        </p:blipFill>
        <p:spPr>
          <a:xfrm>
            <a:off x="119336" y="6451708"/>
            <a:ext cx="432048" cy="43116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F5FDE9F-C11C-446D-BFB1-0AD294A07C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572" y="316221"/>
            <a:ext cx="1601775" cy="354602"/>
          </a:xfrm>
          <a:prstGeom prst="rect">
            <a:avLst/>
          </a:prstGeom>
        </p:spPr>
      </p:pic>
      <p:sp>
        <p:nvSpPr>
          <p:cNvPr id="9" name="Shape 546">
            <a:extLst>
              <a:ext uri="{FF2B5EF4-FFF2-40B4-BE49-F238E27FC236}">
                <a16:creationId xmlns:a16="http://schemas.microsoft.com/office/drawing/2014/main" id="{3312B7A2-B53E-4FA2-A396-AB953360FFD2}"/>
              </a:ext>
            </a:extLst>
          </p:cNvPr>
          <p:cNvSpPr txBox="1"/>
          <p:nvPr userDrawn="1"/>
        </p:nvSpPr>
        <p:spPr>
          <a:xfrm>
            <a:off x="4420091" y="6458577"/>
            <a:ext cx="3345468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0" lang="es-ES" sz="7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© </a:t>
            </a:r>
            <a:r>
              <a:rPr kumimoji="0" lang="es-ES" sz="7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Associació</a:t>
            </a:r>
            <a:r>
              <a:rPr kumimoji="0" lang="es-ES" sz="7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 de </a:t>
            </a:r>
            <a:r>
              <a:rPr kumimoji="0" lang="ca-ES" sz="7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Voluntaris de </a:t>
            </a:r>
            <a:r>
              <a:rPr kumimoji="0" lang="ca-ES" sz="7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CaixaBank</a:t>
            </a:r>
            <a:r>
              <a:rPr kumimoji="0" lang="ca-ES" sz="7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, Barcelona, 2021. </a:t>
            </a:r>
          </a:p>
          <a:p>
            <a:pPr algn="ctr">
              <a:lnSpc>
                <a:spcPct val="100000"/>
              </a:lnSpc>
            </a:pPr>
            <a:r>
              <a:rPr kumimoji="0" lang="ca-ES" sz="7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Es prohibeix la seva reproducció i comunicació o accés a tercers no autoritzats.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eva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544">
            <a:extLst>
              <a:ext uri="{FF2B5EF4-FFF2-40B4-BE49-F238E27FC236}">
                <a16:creationId xmlns:a16="http://schemas.microsoft.com/office/drawing/2014/main" id="{702ACD15-D739-4A5F-9E8B-7F273D8E26B1}"/>
              </a:ext>
            </a:extLst>
          </p:cNvPr>
          <p:cNvSpPr/>
          <p:nvPr userDrawn="1"/>
        </p:nvSpPr>
        <p:spPr>
          <a:xfrm>
            <a:off x="-1" y="6330291"/>
            <a:ext cx="12185649" cy="534853"/>
          </a:xfrm>
          <a:prstGeom prst="rect">
            <a:avLst/>
          </a:prstGeom>
          <a:solidFill>
            <a:srgbClr val="009AD8"/>
          </a:solidFill>
          <a:ln>
            <a:noFill/>
          </a:ln>
        </p:spPr>
        <p:txBody>
          <a:bodyPr lIns="45718" tIns="45718" rIns="45718" bIns="45718" anchor="ctr"/>
          <a:lstStyle/>
          <a:p>
            <a:pPr lvl="0" algn="ctr" defTabSz="844550"/>
            <a:endParaRPr sz="16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4344C362-80A4-41CE-9774-30720FEC3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4"/>
          <a:stretch/>
        </p:blipFill>
        <p:spPr>
          <a:xfrm>
            <a:off x="119336" y="6451708"/>
            <a:ext cx="432048" cy="431162"/>
          </a:xfrm>
          <a:prstGeom prst="rect">
            <a:avLst/>
          </a:prstGeom>
        </p:spPr>
      </p:pic>
      <p:sp>
        <p:nvSpPr>
          <p:cNvPr id="17" name="Rectángulo">
            <a:extLst>
              <a:ext uri="{FF2B5EF4-FFF2-40B4-BE49-F238E27FC236}">
                <a16:creationId xmlns:a16="http://schemas.microsoft.com/office/drawing/2014/main" id="{C23AD902-B475-6D4F-9113-AD557E4FBA93}"/>
              </a:ext>
            </a:extLst>
          </p:cNvPr>
          <p:cNvSpPr/>
          <p:nvPr userDrawn="1"/>
        </p:nvSpPr>
        <p:spPr>
          <a:xfrm>
            <a:off x="6177146" y="3284985"/>
            <a:ext cx="5463472" cy="28803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77800" dist="23000" dir="5400000" rotWithShape="0">
              <a:srgbClr val="000000">
                <a:alpha val="14181"/>
              </a:srgbClr>
            </a:outerShdw>
          </a:effectLst>
        </p:spPr>
        <p:txBody>
          <a:bodyPr lIns="45717" tIns="45717" rIns="45717" bIns="45717" anchor="ctr"/>
          <a:lstStyle/>
          <a:p>
            <a:pPr>
              <a:defRPr>
                <a:latin typeface="+mn-lt"/>
                <a:ea typeface="+mn-ea"/>
                <a:cs typeface="+mn-cs"/>
                <a:sym typeface="Montserrat Regular"/>
              </a:defRPr>
            </a:pPr>
            <a:endParaRPr sz="1801"/>
          </a:p>
        </p:txBody>
      </p:sp>
      <p:sp>
        <p:nvSpPr>
          <p:cNvPr id="90" name="89 Marcador de texto"/>
          <p:cNvSpPr>
            <a:spLocks noGrp="1"/>
          </p:cNvSpPr>
          <p:nvPr>
            <p:ph type="body" sz="quarter" idx="10"/>
          </p:nvPr>
        </p:nvSpPr>
        <p:spPr>
          <a:xfrm>
            <a:off x="282403" y="639739"/>
            <a:ext cx="8929687" cy="328613"/>
          </a:xfrm>
          <a:prstGeom prst="rect">
            <a:avLst/>
          </a:prstGeom>
        </p:spPr>
        <p:txBody>
          <a:bodyPr/>
          <a:lstStyle>
            <a:lvl1pPr marL="342904" marR="0" indent="-342904" algn="l" defTabSz="45720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s-ES" sz="1401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342904" marR="0" indent="-342904" algn="l" defTabSz="45720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s-ES" sz="1401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L="342904" marR="0" indent="-342904" algn="l" defTabSz="45720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s-ES" sz="1401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L="342904" marR="0" indent="-342904" algn="l" defTabSz="45720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s-ES" sz="1401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L="342904" marR="0" indent="-342904" algn="l" defTabSz="45720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s-ES" sz="1401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88" name="87 Título"/>
          <p:cNvSpPr>
            <a:spLocks noGrp="1"/>
          </p:cNvSpPr>
          <p:nvPr>
            <p:ph type="title" hasCustomPrompt="1"/>
          </p:nvPr>
        </p:nvSpPr>
        <p:spPr>
          <a:xfrm>
            <a:off x="263353" y="331018"/>
            <a:ext cx="10972800" cy="338550"/>
          </a:xfrm>
          <a:prstGeom prst="rect">
            <a:avLst/>
          </a:prstGeom>
        </p:spPr>
        <p:txBody>
          <a:bodyPr/>
          <a:lstStyle>
            <a:lvl1pPr marL="0" marR="0" indent="0" algn="l" defTabSz="45720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s-ES" sz="1600" b="0" i="0" u="none" strike="noStrike" cap="none" spc="320" normalizeH="0" baseline="0" dirty="0" smtClean="0">
                <a:ln>
                  <a:noFill/>
                </a:ln>
                <a:solidFill>
                  <a:srgbClr val="009FE3"/>
                </a:solidFill>
                <a:effectLst/>
                <a:uFillTx/>
                <a:latin typeface="+mn-lt"/>
                <a:ea typeface="+mn-ea"/>
                <a:cs typeface="+mn-cs"/>
                <a:sym typeface="Montserrat Regular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Número de diapositiva">
            <a:extLst>
              <a:ext uri="{FF2B5EF4-FFF2-40B4-BE49-F238E27FC236}">
                <a16:creationId xmlns:a16="http://schemas.microsoft.com/office/drawing/2014/main" id="{07DCAB26-79D2-DE48-BD45-ECD1139B37C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30332" y="6330292"/>
            <a:ext cx="561669" cy="527708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rPr/>
              <a:pPr/>
              <a:t>‹Nº›</a:t>
            </a:fld>
            <a:endParaRPr dirty="0"/>
          </a:p>
        </p:txBody>
      </p:sp>
      <p:sp>
        <p:nvSpPr>
          <p:cNvPr id="14" name="Rectángulo">
            <a:extLst>
              <a:ext uri="{FF2B5EF4-FFF2-40B4-BE49-F238E27FC236}">
                <a16:creationId xmlns:a16="http://schemas.microsoft.com/office/drawing/2014/main" id="{C23AD902-B475-6D4F-9113-AD557E4FBA93}"/>
              </a:ext>
            </a:extLst>
          </p:cNvPr>
          <p:cNvSpPr/>
          <p:nvPr userDrawn="1"/>
        </p:nvSpPr>
        <p:spPr>
          <a:xfrm>
            <a:off x="551386" y="1232756"/>
            <a:ext cx="5463472" cy="19082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77800" dist="23000" dir="5400000" rotWithShape="0">
              <a:srgbClr val="000000">
                <a:alpha val="14181"/>
              </a:srgbClr>
            </a:outerShdw>
          </a:effectLst>
        </p:spPr>
        <p:txBody>
          <a:bodyPr lIns="45717" tIns="45717" rIns="45717" bIns="45717" anchor="ctr"/>
          <a:lstStyle/>
          <a:p>
            <a:pPr>
              <a:defRPr>
                <a:latin typeface="+mn-lt"/>
                <a:ea typeface="+mn-ea"/>
                <a:cs typeface="+mn-cs"/>
                <a:sym typeface="Montserrat Regular"/>
              </a:defRPr>
            </a:pPr>
            <a:endParaRPr sz="1801"/>
          </a:p>
        </p:txBody>
      </p:sp>
      <p:sp>
        <p:nvSpPr>
          <p:cNvPr id="15" name="Rectángulo">
            <a:extLst>
              <a:ext uri="{FF2B5EF4-FFF2-40B4-BE49-F238E27FC236}">
                <a16:creationId xmlns:a16="http://schemas.microsoft.com/office/drawing/2014/main" id="{C23AD902-B475-6D4F-9113-AD557E4FBA93}"/>
              </a:ext>
            </a:extLst>
          </p:cNvPr>
          <p:cNvSpPr/>
          <p:nvPr userDrawn="1"/>
        </p:nvSpPr>
        <p:spPr>
          <a:xfrm>
            <a:off x="6177146" y="1232756"/>
            <a:ext cx="5463472" cy="19082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77800" dist="23000" dir="5400000" rotWithShape="0">
              <a:srgbClr val="000000">
                <a:alpha val="14181"/>
              </a:srgbClr>
            </a:outerShdw>
          </a:effectLst>
        </p:spPr>
        <p:txBody>
          <a:bodyPr lIns="45717" tIns="45717" rIns="45717" bIns="45717" anchor="ctr"/>
          <a:lstStyle/>
          <a:p>
            <a:pPr>
              <a:defRPr>
                <a:latin typeface="+mn-lt"/>
                <a:ea typeface="+mn-ea"/>
                <a:cs typeface="+mn-cs"/>
                <a:sym typeface="Montserrat Regular"/>
              </a:defRPr>
            </a:pPr>
            <a:endParaRPr sz="1801"/>
          </a:p>
        </p:txBody>
      </p:sp>
      <p:sp>
        <p:nvSpPr>
          <p:cNvPr id="16" name="Rectángulo">
            <a:extLst>
              <a:ext uri="{FF2B5EF4-FFF2-40B4-BE49-F238E27FC236}">
                <a16:creationId xmlns:a16="http://schemas.microsoft.com/office/drawing/2014/main" id="{C23AD902-B475-6D4F-9113-AD557E4FBA93}"/>
              </a:ext>
            </a:extLst>
          </p:cNvPr>
          <p:cNvSpPr/>
          <p:nvPr userDrawn="1"/>
        </p:nvSpPr>
        <p:spPr>
          <a:xfrm>
            <a:off x="551386" y="3284985"/>
            <a:ext cx="5463472" cy="28803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77800" dist="23000" dir="5400000" rotWithShape="0">
              <a:srgbClr val="000000">
                <a:alpha val="14181"/>
              </a:srgbClr>
            </a:outerShdw>
          </a:effectLst>
        </p:spPr>
        <p:txBody>
          <a:bodyPr lIns="45717" tIns="45717" rIns="45717" bIns="45717" anchor="ctr"/>
          <a:lstStyle/>
          <a:p>
            <a:pPr>
              <a:defRPr>
                <a:latin typeface="+mn-lt"/>
                <a:ea typeface="+mn-ea"/>
                <a:cs typeface="+mn-cs"/>
                <a:sym typeface="Montserrat Regular"/>
              </a:defRPr>
            </a:pPr>
            <a:endParaRPr sz="1801"/>
          </a:p>
        </p:txBody>
      </p:sp>
      <p:grpSp>
        <p:nvGrpSpPr>
          <p:cNvPr id="32" name="113 Grupo"/>
          <p:cNvGrpSpPr/>
          <p:nvPr userDrawn="1"/>
        </p:nvGrpSpPr>
        <p:grpSpPr>
          <a:xfrm>
            <a:off x="695402" y="5601237"/>
            <a:ext cx="539358" cy="307899"/>
            <a:chOff x="7424530" y="962101"/>
            <a:chExt cx="539359" cy="307899"/>
          </a:xfrm>
        </p:grpSpPr>
        <p:sp>
          <p:nvSpPr>
            <p:cNvPr id="33" name="32 Rectángulo"/>
            <p:cNvSpPr/>
            <p:nvPr/>
          </p:nvSpPr>
          <p:spPr>
            <a:xfrm>
              <a:off x="7424530" y="962110"/>
              <a:ext cx="467349" cy="307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sx="102000" sy="102000" algn="ctr" rotWithShape="0">
                <a:schemeClr val="bg1">
                  <a:lumMod val="50000"/>
                  <a:alpha val="33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1"/>
            </a:p>
          </p:txBody>
        </p:sp>
        <p:grpSp>
          <p:nvGrpSpPr>
            <p:cNvPr id="34" name="11 Grupo"/>
            <p:cNvGrpSpPr/>
            <p:nvPr/>
          </p:nvGrpSpPr>
          <p:grpSpPr>
            <a:xfrm>
              <a:off x="7473075" y="962101"/>
              <a:ext cx="490814" cy="307777"/>
              <a:chOff x="5240216" y="5761672"/>
              <a:chExt cx="747983" cy="469040"/>
            </a:xfrm>
          </p:grpSpPr>
          <p:sp>
            <p:nvSpPr>
              <p:cNvPr id="35" name="34 CuadroTexto"/>
              <p:cNvSpPr txBox="1"/>
              <p:nvPr/>
            </p:nvSpPr>
            <p:spPr>
              <a:xfrm>
                <a:off x="5391605" y="5761672"/>
                <a:ext cx="596594" cy="469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itchFamily="34" charset="0"/>
                  </a:rPr>
                  <a:t>2020</a:t>
                </a:r>
              </a:p>
              <a:p>
                <a:r>
                  <a:rPr lang="es-ES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itchFamily="34" charset="0"/>
                  </a:rPr>
                  <a:t>2019</a:t>
                </a:r>
              </a:p>
            </p:txBody>
          </p:sp>
          <p:sp>
            <p:nvSpPr>
              <p:cNvPr id="36" name="35 Rectángulo"/>
              <p:cNvSpPr/>
              <p:nvPr/>
            </p:nvSpPr>
            <p:spPr>
              <a:xfrm>
                <a:off x="5240216" y="5867142"/>
                <a:ext cx="211015" cy="106483"/>
              </a:xfrm>
              <a:prstGeom prst="rect">
                <a:avLst/>
              </a:prstGeom>
              <a:solidFill>
                <a:srgbClr val="7ABAE8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1"/>
              </a:p>
            </p:txBody>
          </p:sp>
          <p:cxnSp>
            <p:nvCxnSpPr>
              <p:cNvPr id="37" name="36 Conector recto"/>
              <p:cNvCxnSpPr/>
              <p:nvPr/>
            </p:nvCxnSpPr>
            <p:spPr>
              <a:xfrm flipH="1">
                <a:off x="5249333" y="6082732"/>
                <a:ext cx="2032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37 Elipse"/>
              <p:cNvSpPr/>
              <p:nvPr/>
            </p:nvSpPr>
            <p:spPr>
              <a:xfrm>
                <a:off x="5317070" y="6046956"/>
                <a:ext cx="67733" cy="6773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1"/>
              </a:p>
            </p:txBody>
          </p:sp>
        </p:grpSp>
      </p:grpSp>
      <p:graphicFrame>
        <p:nvGraphicFramePr>
          <p:cNvPr id="51" name="50 Tabla"/>
          <p:cNvGraphicFramePr>
            <a:graphicFrameLocks noGrp="1"/>
          </p:cNvGraphicFramePr>
          <p:nvPr userDrawn="1"/>
        </p:nvGraphicFramePr>
        <p:xfrm>
          <a:off x="6960096" y="5921169"/>
          <a:ext cx="4536516" cy="462915"/>
        </p:xfrm>
        <a:graphic>
          <a:graphicData uri="http://schemas.openxmlformats.org/drawingml/2006/table">
            <a:tbl>
              <a:tblPr/>
              <a:tblGrid>
                <a:gridCol w="378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8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8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8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8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80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80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80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80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6291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2"/>
                          </a:solidFill>
                          <a:latin typeface="Arial Narrow"/>
                        </a:rPr>
                        <a:t>ENE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2"/>
                          </a:solidFill>
                          <a:latin typeface="Arial Narrow"/>
                        </a:rPr>
                        <a:t>FEB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2"/>
                          </a:solidFill>
                          <a:latin typeface="Arial Narrow"/>
                        </a:rPr>
                        <a:t>MAR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2"/>
                          </a:solidFill>
                          <a:latin typeface="Arial Narrow"/>
                        </a:rPr>
                        <a:t>ABR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2"/>
                          </a:solidFill>
                          <a:latin typeface="Arial Narrow"/>
                        </a:rPr>
                        <a:t>MAY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2"/>
                          </a:solidFill>
                          <a:latin typeface="Arial Narrow"/>
                        </a:rPr>
                        <a:t>JUN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2"/>
                          </a:solidFill>
                          <a:latin typeface="Arial Narrow"/>
                        </a:rPr>
                        <a:t>JUL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2"/>
                          </a:solidFill>
                          <a:latin typeface="Arial Narrow"/>
                        </a:rPr>
                        <a:t>AGO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2"/>
                          </a:solidFill>
                          <a:latin typeface="Arial Narrow"/>
                        </a:rPr>
                        <a:t>SEP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2"/>
                          </a:solidFill>
                          <a:latin typeface="Arial Narrow"/>
                        </a:rPr>
                        <a:t>OCT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2"/>
                          </a:solidFill>
                          <a:latin typeface="Arial Narrow"/>
                        </a:rPr>
                        <a:t>NOV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chemeClr val="tx2"/>
                          </a:solidFill>
                          <a:latin typeface="Arial Narrow"/>
                        </a:rPr>
                        <a:t>DIC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2" name="51 Conector recto"/>
          <p:cNvCxnSpPr/>
          <p:nvPr userDrawn="1"/>
        </p:nvCxnSpPr>
        <p:spPr>
          <a:xfrm>
            <a:off x="6960096" y="5921168"/>
            <a:ext cx="4536505" cy="0"/>
          </a:xfrm>
          <a:prstGeom prst="line">
            <a:avLst/>
          </a:prstGeom>
          <a:noFill/>
          <a:ln w="12700" cap="flat">
            <a:solidFill>
              <a:srgbClr val="BFBFB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53" name="52 Tabla"/>
          <p:cNvGraphicFramePr>
            <a:graphicFrameLocks noGrp="1"/>
          </p:cNvGraphicFramePr>
          <p:nvPr userDrawn="1"/>
        </p:nvGraphicFramePr>
        <p:xfrm>
          <a:off x="1302245" y="5921169"/>
          <a:ext cx="4536516" cy="462915"/>
        </p:xfrm>
        <a:graphic>
          <a:graphicData uri="http://schemas.openxmlformats.org/drawingml/2006/table">
            <a:tbl>
              <a:tblPr/>
              <a:tblGrid>
                <a:gridCol w="378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8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8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8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8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80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80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80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80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6291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2"/>
                          </a:solidFill>
                          <a:latin typeface="Arial Narrow"/>
                        </a:rPr>
                        <a:t>ENE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2"/>
                          </a:solidFill>
                          <a:latin typeface="Arial Narrow"/>
                        </a:rPr>
                        <a:t>FEB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2"/>
                          </a:solidFill>
                          <a:latin typeface="Arial Narrow"/>
                        </a:rPr>
                        <a:t>MAR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2"/>
                          </a:solidFill>
                          <a:latin typeface="Arial Narrow"/>
                        </a:rPr>
                        <a:t>ABR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2"/>
                          </a:solidFill>
                          <a:latin typeface="Arial Narrow"/>
                        </a:rPr>
                        <a:t>MAY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2"/>
                          </a:solidFill>
                          <a:latin typeface="Arial Narrow"/>
                        </a:rPr>
                        <a:t>JUN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2"/>
                          </a:solidFill>
                          <a:latin typeface="Arial Narrow"/>
                        </a:rPr>
                        <a:t>JUL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2"/>
                          </a:solidFill>
                          <a:latin typeface="Arial Narrow"/>
                        </a:rPr>
                        <a:t>AGO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2"/>
                          </a:solidFill>
                          <a:latin typeface="Arial Narrow"/>
                        </a:rPr>
                        <a:t>SEP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2"/>
                          </a:solidFill>
                          <a:latin typeface="Arial Narrow"/>
                        </a:rPr>
                        <a:t>OCT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2"/>
                          </a:solidFill>
                          <a:latin typeface="Arial Narrow"/>
                        </a:rPr>
                        <a:t>NOV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chemeClr val="tx2"/>
                          </a:solidFill>
                          <a:latin typeface="Arial Narrow"/>
                        </a:rPr>
                        <a:t>DIC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4" name="30 Conector recto"/>
          <p:cNvCxnSpPr/>
          <p:nvPr userDrawn="1"/>
        </p:nvCxnSpPr>
        <p:spPr>
          <a:xfrm>
            <a:off x="1302245" y="5921168"/>
            <a:ext cx="4536505" cy="0"/>
          </a:xfrm>
          <a:prstGeom prst="line">
            <a:avLst/>
          </a:prstGeom>
          <a:noFill/>
          <a:ln w="12700" cap="flat">
            <a:solidFill>
              <a:srgbClr val="BFBFB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55" name="12 Tabla"/>
          <p:cNvGraphicFramePr>
            <a:graphicFrameLocks noGrp="1"/>
          </p:cNvGraphicFramePr>
          <p:nvPr userDrawn="1"/>
        </p:nvGraphicFramePr>
        <p:xfrm>
          <a:off x="6960096" y="2882694"/>
          <a:ext cx="4536516" cy="462915"/>
        </p:xfrm>
        <a:graphic>
          <a:graphicData uri="http://schemas.openxmlformats.org/drawingml/2006/table">
            <a:tbl>
              <a:tblPr/>
              <a:tblGrid>
                <a:gridCol w="378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8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8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8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8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80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80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80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80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6291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2"/>
                          </a:solidFill>
                          <a:latin typeface="Arial Narrow"/>
                        </a:rPr>
                        <a:t>ENE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2"/>
                          </a:solidFill>
                          <a:latin typeface="Arial Narrow"/>
                        </a:rPr>
                        <a:t>FEB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2"/>
                          </a:solidFill>
                          <a:latin typeface="Arial Narrow"/>
                        </a:rPr>
                        <a:t>MAR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2"/>
                          </a:solidFill>
                          <a:latin typeface="Arial Narrow"/>
                        </a:rPr>
                        <a:t>ABR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2"/>
                          </a:solidFill>
                          <a:latin typeface="Arial Narrow"/>
                        </a:rPr>
                        <a:t>MAY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2"/>
                          </a:solidFill>
                          <a:latin typeface="Arial Narrow"/>
                        </a:rPr>
                        <a:t>JUN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2"/>
                          </a:solidFill>
                          <a:latin typeface="Arial Narrow"/>
                        </a:rPr>
                        <a:t>JUL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2"/>
                          </a:solidFill>
                          <a:latin typeface="Arial Narrow"/>
                        </a:rPr>
                        <a:t>AGO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2"/>
                          </a:solidFill>
                          <a:latin typeface="Arial Narrow"/>
                        </a:rPr>
                        <a:t>SEP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2"/>
                          </a:solidFill>
                          <a:latin typeface="Arial Narrow"/>
                        </a:rPr>
                        <a:t>OCT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chemeClr val="tx2"/>
                          </a:solidFill>
                          <a:latin typeface="Arial Narrow"/>
                        </a:rPr>
                        <a:t>NOV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chemeClr val="tx2"/>
                          </a:solidFill>
                          <a:latin typeface="Arial Narrow"/>
                        </a:rPr>
                        <a:t>DIC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6" name="14 Conector recto"/>
          <p:cNvCxnSpPr/>
          <p:nvPr userDrawn="1"/>
        </p:nvCxnSpPr>
        <p:spPr>
          <a:xfrm>
            <a:off x="6960096" y="2882693"/>
            <a:ext cx="4536505" cy="0"/>
          </a:xfrm>
          <a:prstGeom prst="line">
            <a:avLst/>
          </a:prstGeom>
          <a:noFill/>
          <a:ln w="12700" cap="flat">
            <a:solidFill>
              <a:srgbClr val="BFBFB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7" name="113 Grupo"/>
          <p:cNvGrpSpPr/>
          <p:nvPr userDrawn="1"/>
        </p:nvGrpSpPr>
        <p:grpSpPr>
          <a:xfrm>
            <a:off x="6348732" y="5601237"/>
            <a:ext cx="539358" cy="307899"/>
            <a:chOff x="7424530" y="962101"/>
            <a:chExt cx="539359" cy="307899"/>
          </a:xfrm>
        </p:grpSpPr>
        <p:sp>
          <p:nvSpPr>
            <p:cNvPr id="58" name="57 Rectángulo"/>
            <p:cNvSpPr/>
            <p:nvPr/>
          </p:nvSpPr>
          <p:spPr>
            <a:xfrm>
              <a:off x="7424530" y="962110"/>
              <a:ext cx="467349" cy="307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sx="102000" sy="102000" algn="ctr" rotWithShape="0">
                <a:schemeClr val="bg1">
                  <a:lumMod val="50000"/>
                  <a:alpha val="33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1"/>
            </a:p>
          </p:txBody>
        </p:sp>
        <p:grpSp>
          <p:nvGrpSpPr>
            <p:cNvPr id="59" name="11 Grupo"/>
            <p:cNvGrpSpPr/>
            <p:nvPr/>
          </p:nvGrpSpPr>
          <p:grpSpPr>
            <a:xfrm>
              <a:off x="7473075" y="962101"/>
              <a:ext cx="490814" cy="307777"/>
              <a:chOff x="5240216" y="5761672"/>
              <a:chExt cx="747983" cy="469040"/>
            </a:xfrm>
          </p:grpSpPr>
          <p:sp>
            <p:nvSpPr>
              <p:cNvPr id="60" name="59 CuadroTexto"/>
              <p:cNvSpPr txBox="1"/>
              <p:nvPr/>
            </p:nvSpPr>
            <p:spPr>
              <a:xfrm>
                <a:off x="5391605" y="5761672"/>
                <a:ext cx="596594" cy="469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itchFamily="34" charset="0"/>
                  </a:rPr>
                  <a:t>2020</a:t>
                </a:r>
              </a:p>
              <a:p>
                <a:r>
                  <a:rPr lang="es-ES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itchFamily="34" charset="0"/>
                  </a:rPr>
                  <a:t>2019</a:t>
                </a:r>
              </a:p>
            </p:txBody>
          </p:sp>
          <p:sp>
            <p:nvSpPr>
              <p:cNvPr id="61" name="60 Rectángulo"/>
              <p:cNvSpPr/>
              <p:nvPr/>
            </p:nvSpPr>
            <p:spPr>
              <a:xfrm>
                <a:off x="5240216" y="5867142"/>
                <a:ext cx="211015" cy="106483"/>
              </a:xfrm>
              <a:prstGeom prst="rect">
                <a:avLst/>
              </a:prstGeom>
              <a:solidFill>
                <a:srgbClr val="7ABAE8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1"/>
              </a:p>
            </p:txBody>
          </p:sp>
          <p:cxnSp>
            <p:nvCxnSpPr>
              <p:cNvPr id="62" name="61 Conector recto"/>
              <p:cNvCxnSpPr/>
              <p:nvPr/>
            </p:nvCxnSpPr>
            <p:spPr>
              <a:xfrm flipH="1">
                <a:off x="5249333" y="6082732"/>
                <a:ext cx="2032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62 Elipse"/>
              <p:cNvSpPr/>
              <p:nvPr/>
            </p:nvSpPr>
            <p:spPr>
              <a:xfrm>
                <a:off x="5317070" y="6046956"/>
                <a:ext cx="67733" cy="6773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1"/>
              </a:p>
            </p:txBody>
          </p:sp>
        </p:grpSp>
      </p:grpSp>
      <p:grpSp>
        <p:nvGrpSpPr>
          <p:cNvPr id="74" name="80 Grupo"/>
          <p:cNvGrpSpPr/>
          <p:nvPr userDrawn="1"/>
        </p:nvGrpSpPr>
        <p:grpSpPr>
          <a:xfrm>
            <a:off x="11138764" y="998512"/>
            <a:ext cx="842148" cy="842147"/>
            <a:chOff x="695400" y="3756867"/>
            <a:chExt cx="936104" cy="936104"/>
          </a:xfrm>
        </p:grpSpPr>
        <p:pic>
          <p:nvPicPr>
            <p:cNvPr id="75" name="Imagen" descr="Imagen">
              <a:extLst>
                <a:ext uri="{FF2B5EF4-FFF2-40B4-BE49-F238E27FC236}">
                  <a16:creationId xmlns:a16="http://schemas.microsoft.com/office/drawing/2014/main" id="{AFBAEAF0-B201-9648-A555-0C2846182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 bright="20000"/>
            </a:blip>
            <a:stretch>
              <a:fillRect/>
            </a:stretch>
          </p:blipFill>
          <p:spPr>
            <a:xfrm>
              <a:off x="695400" y="3756867"/>
              <a:ext cx="936104" cy="9361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76" name="75 Elipse"/>
            <p:cNvSpPr/>
            <p:nvPr/>
          </p:nvSpPr>
          <p:spPr>
            <a:xfrm>
              <a:off x="781758" y="3926761"/>
              <a:ext cx="748240" cy="5774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6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</p:grpSp>
      <p:sp>
        <p:nvSpPr>
          <p:cNvPr id="78" name="77 CuadroTexto"/>
          <p:cNvSpPr txBox="1"/>
          <p:nvPr userDrawn="1"/>
        </p:nvSpPr>
        <p:spPr>
          <a:xfrm>
            <a:off x="11154073" y="1070277"/>
            <a:ext cx="827730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lvl="1" algn="ctr"/>
            <a:r>
              <a:rPr lang="es-ES" sz="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1100" dirty="0">
                <a:solidFill>
                  <a:schemeClr val="bg1"/>
                </a:solidFill>
                <a:latin typeface="+mn-lt"/>
              </a:rPr>
              <a:t>AC’20</a:t>
            </a:r>
            <a:endParaRPr lang="es-ES" sz="1200" dirty="0">
              <a:solidFill>
                <a:schemeClr val="bg1"/>
              </a:solidFill>
              <a:latin typeface="+mn-lt"/>
            </a:endParaRPr>
          </a:p>
          <a:p>
            <a:pPr marL="3175" lvl="1" algn="ctr"/>
            <a:r>
              <a:rPr lang="es-ES" sz="601" dirty="0">
                <a:solidFill>
                  <a:schemeClr val="bg1"/>
                </a:solidFill>
                <a:latin typeface="+mn-lt"/>
              </a:rPr>
              <a:t>FORMALIZADAS</a:t>
            </a:r>
          </a:p>
        </p:txBody>
      </p:sp>
      <p:pic>
        <p:nvPicPr>
          <p:cNvPr id="99" name="Imagen" descr="Imagen">
            <a:extLst>
              <a:ext uri="{FF2B5EF4-FFF2-40B4-BE49-F238E27FC236}">
                <a16:creationId xmlns:a16="http://schemas.microsoft.com/office/drawing/2014/main" id="{AFBAEAF0-B201-9648-A555-0C2846182C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623394" y="3810990"/>
            <a:ext cx="842148" cy="842147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99 Elipse"/>
          <p:cNvSpPr/>
          <p:nvPr/>
        </p:nvSpPr>
        <p:spPr>
          <a:xfrm>
            <a:off x="701085" y="3963832"/>
            <a:ext cx="673140" cy="519522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7" tIns="45717" rIns="45717" bIns="45717" numCol="1" spcCol="38100" rtlCol="0" anchor="ctr">
            <a:spAutoFit/>
          </a:bodyPr>
          <a:lstStyle/>
          <a:p>
            <a:pPr marL="0" marR="0" indent="0" algn="l" defTabSz="45720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1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02" name="Imagen" descr="Imagen">
            <a:extLst>
              <a:ext uri="{FF2B5EF4-FFF2-40B4-BE49-F238E27FC236}">
                <a16:creationId xmlns:a16="http://schemas.microsoft.com/office/drawing/2014/main" id="{AFBAEAF0-B201-9648-A555-0C2846182C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6261964" y="3810990"/>
            <a:ext cx="842148" cy="842147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102 Elipse"/>
          <p:cNvSpPr/>
          <p:nvPr/>
        </p:nvSpPr>
        <p:spPr>
          <a:xfrm>
            <a:off x="6339658" y="3963832"/>
            <a:ext cx="673140" cy="519522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7" tIns="45717" rIns="45717" bIns="45717" numCol="1" spcCol="38100" rtlCol="0" anchor="ctr">
            <a:spAutoFit/>
          </a:bodyPr>
          <a:lstStyle/>
          <a:p>
            <a:pPr marL="0" marR="0" indent="0" algn="l" defTabSz="45720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1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04" name="103 CuadroTexto"/>
          <p:cNvSpPr txBox="1"/>
          <p:nvPr userDrawn="1"/>
        </p:nvSpPr>
        <p:spPr>
          <a:xfrm>
            <a:off x="672418" y="3941360"/>
            <a:ext cx="743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lvl="1" algn="ctr"/>
            <a:r>
              <a:rPr lang="es-ES" sz="1100" dirty="0">
                <a:solidFill>
                  <a:schemeClr val="bg1"/>
                </a:solidFill>
                <a:latin typeface="+mn-lt"/>
              </a:rPr>
              <a:t>AC’20</a:t>
            </a:r>
          </a:p>
        </p:txBody>
      </p:sp>
      <p:sp>
        <p:nvSpPr>
          <p:cNvPr id="105" name="104 CuadroTexto"/>
          <p:cNvSpPr txBox="1"/>
          <p:nvPr userDrawn="1"/>
        </p:nvSpPr>
        <p:spPr>
          <a:xfrm>
            <a:off x="6311218" y="3922310"/>
            <a:ext cx="743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lvl="1" algn="ctr"/>
            <a:r>
              <a:rPr lang="es-ES" sz="1100" dirty="0">
                <a:solidFill>
                  <a:schemeClr val="bg1"/>
                </a:solidFill>
                <a:latin typeface="+mn-lt"/>
              </a:rPr>
              <a:t>AC’20</a:t>
            </a:r>
          </a:p>
        </p:txBody>
      </p:sp>
      <p:sp>
        <p:nvSpPr>
          <p:cNvPr id="107" name="106 CuadroTexto"/>
          <p:cNvSpPr txBox="1"/>
          <p:nvPr/>
        </p:nvSpPr>
        <p:spPr>
          <a:xfrm>
            <a:off x="6719991" y="4313609"/>
            <a:ext cx="4275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lvl="1"/>
            <a:r>
              <a:rPr lang="es-ES" sz="400" b="1" dirty="0">
                <a:solidFill>
                  <a:schemeClr val="bg1"/>
                </a:solidFill>
                <a:latin typeface="+mn-lt"/>
              </a:rPr>
              <a:t>PROY.</a:t>
            </a:r>
          </a:p>
          <a:p>
            <a:pPr marL="3175" lvl="1"/>
            <a:r>
              <a:rPr lang="es-ES" sz="400" b="1" dirty="0">
                <a:solidFill>
                  <a:schemeClr val="bg1"/>
                </a:solidFill>
                <a:latin typeface="+mn-lt"/>
              </a:rPr>
              <a:t>RETO</a:t>
            </a:r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8C31803B-1C2B-4CC1-9E3F-9EEA6B0476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572" y="316221"/>
            <a:ext cx="1601775" cy="354602"/>
          </a:xfrm>
          <a:prstGeom prst="rect">
            <a:avLst/>
          </a:prstGeom>
        </p:spPr>
      </p:pic>
      <p:sp>
        <p:nvSpPr>
          <p:cNvPr id="49" name="Shape 546">
            <a:extLst>
              <a:ext uri="{FF2B5EF4-FFF2-40B4-BE49-F238E27FC236}">
                <a16:creationId xmlns:a16="http://schemas.microsoft.com/office/drawing/2014/main" id="{B99B38F2-5613-4AA5-B0F4-43FC48CD2B29}"/>
              </a:ext>
            </a:extLst>
          </p:cNvPr>
          <p:cNvSpPr txBox="1"/>
          <p:nvPr userDrawn="1"/>
        </p:nvSpPr>
        <p:spPr>
          <a:xfrm>
            <a:off x="4420091" y="6458577"/>
            <a:ext cx="3345468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0" lang="es-ES" sz="7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© </a:t>
            </a:r>
            <a:r>
              <a:rPr kumimoji="0" lang="es-ES" sz="7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Associació</a:t>
            </a:r>
            <a:r>
              <a:rPr kumimoji="0" lang="es-ES" sz="7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 de </a:t>
            </a:r>
            <a:r>
              <a:rPr kumimoji="0" lang="ca-ES" sz="7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Voluntaris de CaixaBank, Barcelona, 2021. </a:t>
            </a:r>
          </a:p>
          <a:p>
            <a:pPr algn="ctr">
              <a:lnSpc>
                <a:spcPct val="100000"/>
              </a:lnSpc>
            </a:pPr>
            <a:r>
              <a:rPr kumimoji="0" lang="ca-ES" sz="7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Es prohibeix la seva reproducció i comunicació o accés a tercers no autoritzats.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217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544">
            <a:extLst>
              <a:ext uri="{FF2B5EF4-FFF2-40B4-BE49-F238E27FC236}">
                <a16:creationId xmlns:a16="http://schemas.microsoft.com/office/drawing/2014/main" id="{1C24F300-8C08-41F3-9559-37A099D9E902}"/>
              </a:ext>
            </a:extLst>
          </p:cNvPr>
          <p:cNvSpPr/>
          <p:nvPr userDrawn="1"/>
        </p:nvSpPr>
        <p:spPr>
          <a:xfrm>
            <a:off x="-1" y="6330291"/>
            <a:ext cx="12185649" cy="534853"/>
          </a:xfrm>
          <a:prstGeom prst="rect">
            <a:avLst/>
          </a:prstGeom>
          <a:solidFill>
            <a:srgbClr val="009AD8"/>
          </a:solidFill>
          <a:ln>
            <a:noFill/>
          </a:ln>
        </p:spPr>
        <p:txBody>
          <a:bodyPr lIns="45718" tIns="45718" rIns="45718" bIns="45718" anchor="ctr"/>
          <a:lstStyle/>
          <a:p>
            <a:pPr lvl="0" algn="ctr" defTabSz="844550"/>
            <a:endParaRPr sz="16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0DDD80D-FE2F-489C-B1AE-261CB7302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4"/>
          <a:stretch/>
        </p:blipFill>
        <p:spPr>
          <a:xfrm>
            <a:off x="119336" y="6451708"/>
            <a:ext cx="432048" cy="431162"/>
          </a:xfrm>
          <a:prstGeom prst="rect">
            <a:avLst/>
          </a:prstGeom>
        </p:spPr>
      </p:pic>
      <p:sp>
        <p:nvSpPr>
          <p:cNvPr id="7" name="Número de diapositiva">
            <a:extLst>
              <a:ext uri="{FF2B5EF4-FFF2-40B4-BE49-F238E27FC236}">
                <a16:creationId xmlns:a16="http://schemas.microsoft.com/office/drawing/2014/main" id="{07DCAB26-79D2-DE48-BD45-ECD1139B37C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630332" y="6330292"/>
            <a:ext cx="561669" cy="527708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600CF6E-1C95-4958-9D68-C516ECF4142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572" y="316221"/>
            <a:ext cx="1601775" cy="354602"/>
          </a:xfrm>
          <a:prstGeom prst="rect">
            <a:avLst/>
          </a:prstGeom>
        </p:spPr>
      </p:pic>
      <p:sp>
        <p:nvSpPr>
          <p:cNvPr id="11" name="Shape 546">
            <a:extLst>
              <a:ext uri="{FF2B5EF4-FFF2-40B4-BE49-F238E27FC236}">
                <a16:creationId xmlns:a16="http://schemas.microsoft.com/office/drawing/2014/main" id="{4101A798-3CE6-443D-9AFE-C6A49809C3FE}"/>
              </a:ext>
            </a:extLst>
          </p:cNvPr>
          <p:cNvSpPr txBox="1"/>
          <p:nvPr userDrawn="1"/>
        </p:nvSpPr>
        <p:spPr>
          <a:xfrm>
            <a:off x="4420091" y="6458577"/>
            <a:ext cx="3345468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0" lang="es-ES" sz="7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© </a:t>
            </a:r>
            <a:r>
              <a:rPr kumimoji="0" lang="es-ES" sz="7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Associació</a:t>
            </a:r>
            <a:r>
              <a:rPr kumimoji="0" lang="es-ES" sz="7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 de </a:t>
            </a:r>
            <a:r>
              <a:rPr kumimoji="0" lang="ca-ES" sz="7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Voluntaris de </a:t>
            </a:r>
            <a:r>
              <a:rPr kumimoji="0" lang="ca-ES" sz="7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CaixaBank</a:t>
            </a:r>
            <a:r>
              <a:rPr kumimoji="0" lang="ca-ES" sz="7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Helvetica"/>
              </a:rPr>
              <a:t>, Barcelona, 2021. </a:t>
            </a:r>
          </a:p>
          <a:p>
            <a:pPr algn="ctr">
              <a:lnSpc>
                <a:spcPct val="100000"/>
              </a:lnSpc>
            </a:pPr>
            <a:r>
              <a:rPr kumimoji="0" lang="ca-ES" sz="7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Es prohibeix la seva reproducció i comunicació o accés a tercers no autoritzats.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7" r:id="rId6"/>
    <p:sldLayoutId id="2147483658" r:id="rId7"/>
    <p:sldLayoutId id="2147483662" r:id="rId8"/>
    <p:sldLayoutId id="2147483663" r:id="rId9"/>
    <p:sldLayoutId id="2147483664" r:id="rId10"/>
  </p:sldLayoutIdLst>
  <p:transition spd="med"/>
  <p:hf hdr="0" ftr="0" dt="0"/>
  <p:txStyles>
    <p:titleStyle>
      <a:lvl1pPr marL="0" marR="0" indent="0" algn="ctr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1pPr>
      <a:lvl2pPr marL="0" marR="0" indent="0" algn="ctr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2pPr>
      <a:lvl3pPr marL="0" marR="0" indent="0" algn="ctr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3pPr>
      <a:lvl4pPr marL="0" marR="0" indent="0" algn="ctr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4pPr>
      <a:lvl5pPr marL="0" marR="0" indent="0" algn="ctr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5pPr>
      <a:lvl6pPr marL="0" marR="0" indent="0" algn="ctr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6pPr>
      <a:lvl7pPr marL="0" marR="0" indent="0" algn="ctr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7pPr>
      <a:lvl8pPr marL="0" marR="0" indent="0" algn="ctr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8pPr>
      <a:lvl9pPr marL="0" marR="0" indent="0" algn="ctr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9pPr>
    </p:titleStyle>
    <p:bodyStyle>
      <a:lvl1pPr marL="342904" marR="0" indent="-342904" algn="l" defTabSz="457206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1pPr>
      <a:lvl2pPr marL="783780" marR="0" indent="-326575" algn="l" defTabSz="457206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2pPr>
      <a:lvl3pPr marL="1219215" marR="0" indent="-304804" algn="l" defTabSz="457206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3pPr>
      <a:lvl4pPr marL="1737382" marR="0" indent="-365765" algn="l" defTabSz="457206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4pPr>
      <a:lvl5pPr marL="2194587" marR="0" indent="-365765" algn="l" defTabSz="457206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5pPr>
      <a:lvl6pPr marL="2651793" marR="0" indent="-365765" algn="l" defTabSz="457206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6pPr>
      <a:lvl7pPr marL="3108999" marR="0" indent="-365765" algn="l" defTabSz="457206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7pPr>
      <a:lvl8pPr marL="3566203" marR="0" indent="-365763" algn="l" defTabSz="457206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8pPr>
      <a:lvl9pPr marL="4023409" marR="0" indent="-365763" algn="l" defTabSz="457206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9pPr>
    </p:bodyStyle>
    <p:otherStyle>
      <a:lvl1pPr marL="0" marR="0" indent="0" algn="ctr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1pPr>
      <a:lvl2pPr marL="0" marR="0" indent="0" algn="ctr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2pPr>
      <a:lvl3pPr marL="0" marR="0" indent="0" algn="ctr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3pPr>
      <a:lvl4pPr marL="0" marR="0" indent="0" algn="ctr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4pPr>
      <a:lvl5pPr marL="0" marR="0" indent="0" algn="ctr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5pPr>
      <a:lvl6pPr marL="0" marR="0" indent="0" algn="ctr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6pPr>
      <a:lvl7pPr marL="0" marR="0" indent="0" algn="ctr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7pPr>
      <a:lvl8pPr marL="0" marR="0" indent="0" algn="ctr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8pPr>
      <a:lvl9pPr marL="0" marR="0" indent="0" algn="ctr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9pPr>
    </p:otherStyle>
  </p:txStyles>
  <p:extLst>
    <p:ext uri="{27BBF7A9-308A-43DC-89C8-2F10F3537804}">
      <p15:sldGuideLst xmlns:p15="http://schemas.microsoft.com/office/powerpoint/2012/main">
        <p15:guide id="1" pos="756" userDrawn="1">
          <p15:clr>
            <a:srgbClr val="F26B43"/>
          </p15:clr>
        </p15:guide>
        <p15:guide id="2" pos="6924" userDrawn="1">
          <p15:clr>
            <a:srgbClr val="F26B43"/>
          </p15:clr>
        </p15:guide>
        <p15:guide id="3" orient="horz" pos="210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3612" userDrawn="1">
          <p15:clr>
            <a:srgbClr val="F26B43"/>
          </p15:clr>
        </p15:guide>
        <p15:guide id="6" pos="40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E606220-4788-4603-9ADF-BC4211F637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708" t="9225" r="4526"/>
          <a:stretch/>
        </p:blipFill>
        <p:spPr>
          <a:xfrm>
            <a:off x="0" y="-43527"/>
            <a:ext cx="12216680" cy="52292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7CCFAC4-585B-3548-85EC-9BE8B838C1EB}"/>
              </a:ext>
            </a:extLst>
          </p:cNvPr>
          <p:cNvSpPr/>
          <p:nvPr/>
        </p:nvSpPr>
        <p:spPr>
          <a:xfrm>
            <a:off x="0" y="5170126"/>
            <a:ext cx="12216680" cy="1697399"/>
          </a:xfrm>
          <a:prstGeom prst="rect">
            <a:avLst/>
          </a:prstGeom>
          <a:solidFill>
            <a:srgbClr val="009A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endParaRPr lang="es-ES" sz="2215">
              <a:solidFill>
                <a:prstClr val="white"/>
              </a:solidFill>
            </a:endParaRPr>
          </a:p>
        </p:txBody>
      </p:sp>
      <p:sp>
        <p:nvSpPr>
          <p:cNvPr id="9" name="CuadroTexto 1">
            <a:extLst>
              <a:ext uri="{FF2B5EF4-FFF2-40B4-BE49-F238E27FC236}">
                <a16:creationId xmlns:a16="http://schemas.microsoft.com/office/drawing/2014/main" id="{BBB6399F-6FDE-4569-AECB-44C22B7D5EFD}"/>
              </a:ext>
            </a:extLst>
          </p:cNvPr>
          <p:cNvSpPr txBox="1"/>
          <p:nvPr/>
        </p:nvSpPr>
        <p:spPr>
          <a:xfrm>
            <a:off x="4511824" y="5639971"/>
            <a:ext cx="5535000" cy="569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4289" tIns="34289" rIns="34289" bIns="34289">
            <a:noAutofit/>
          </a:bodyPr>
          <a:lstStyle/>
          <a:p>
            <a:pPr>
              <a:defRPr sz="3300">
                <a:solidFill>
                  <a:srgbClr val="FFFFFF"/>
                </a:solidFill>
                <a:latin typeface="Lora Regular"/>
                <a:ea typeface="Lora Regular"/>
                <a:cs typeface="Lora Regular"/>
                <a:sym typeface="Lora Regular"/>
              </a:defRPr>
            </a:pPr>
            <a:r>
              <a:rPr lang="ca-ES" sz="280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Competències digitals bàsiques</a:t>
            </a:r>
            <a:endParaRPr lang="ca-ES" sz="2800" b="1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1" name="CuadroTexto 1">
            <a:extLst>
              <a:ext uri="{FF2B5EF4-FFF2-40B4-BE49-F238E27FC236}">
                <a16:creationId xmlns:a16="http://schemas.microsoft.com/office/drawing/2014/main" id="{B63A3A0B-02AF-483A-B208-6959EFCF9635}"/>
              </a:ext>
            </a:extLst>
          </p:cNvPr>
          <p:cNvSpPr txBox="1"/>
          <p:nvPr/>
        </p:nvSpPr>
        <p:spPr>
          <a:xfrm>
            <a:off x="4534394" y="6093296"/>
            <a:ext cx="4297909" cy="329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4289" tIns="34289" rIns="34289" bIns="34289">
            <a:noAutofit/>
          </a:bodyPr>
          <a:lstStyle>
            <a:lvl1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Montserrat Regular"/>
              </a:defRPr>
            </a:lvl1pPr>
          </a:lstStyle>
          <a:p>
            <a:r>
              <a:rPr lang="ca-ES" sz="2000" dirty="0">
                <a:latin typeface="Open Sans SemiBold" panose="020B07060308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L’ordinador</a:t>
            </a:r>
            <a:endParaRPr lang="ca-E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5254685-63DB-461A-A29B-32E4C70784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21" y="5583447"/>
            <a:ext cx="3621031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29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6">
            <a:extLst>
              <a:ext uri="{FF2B5EF4-FFF2-40B4-BE49-F238E27FC236}">
                <a16:creationId xmlns:a16="http://schemas.microsoft.com/office/drawing/2014/main" id="{6816DF38-ADF7-444E-B394-95E0C36966CB}"/>
              </a:ext>
            </a:extLst>
          </p:cNvPr>
          <p:cNvSpPr txBox="1"/>
          <p:nvPr/>
        </p:nvSpPr>
        <p:spPr>
          <a:xfrm>
            <a:off x="316856" y="167772"/>
            <a:ext cx="7776864" cy="7181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1276" tIns="81276" rIns="81276" bIns="81276" numCol="1" spcCol="38100" rtlCol="0" anchor="t">
            <a:spAutoFit/>
          </a:bodyPr>
          <a:lstStyle/>
          <a:p>
            <a:pPr defTabSz="812810"/>
            <a:r>
              <a:rPr lang="ca-ES" sz="2400" spc="533" dirty="0">
                <a:solidFill>
                  <a:srgbClr val="009AD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COMPETÈNCIAS DIGITALS BÀSIQUES</a:t>
            </a:r>
            <a:r>
              <a:rPr lang="ca-ES" sz="1200" spc="533" dirty="0">
                <a:solidFill>
                  <a:srgbClr val="009AD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L’ordinador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16A8371-D8A1-4D79-B80F-1D014E837E34}"/>
              </a:ext>
            </a:extLst>
          </p:cNvPr>
          <p:cNvSpPr txBox="1">
            <a:spLocks/>
          </p:cNvSpPr>
          <p:nvPr/>
        </p:nvSpPr>
        <p:spPr>
          <a:xfrm>
            <a:off x="449440" y="1109981"/>
            <a:ext cx="11031740" cy="6659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latin typeface="Open Sans SemiBold" panose="020B0706030804020204"/>
              </a:rPr>
              <a:t>NAVEGADORS i CERCADORS a INTERNET</a:t>
            </a:r>
            <a:br>
              <a:rPr lang="es-ES" dirty="0"/>
            </a:br>
            <a:endParaRPr lang="ca-ES" dirty="0"/>
          </a:p>
        </p:txBody>
      </p:sp>
      <p:pic>
        <p:nvPicPr>
          <p:cNvPr id="4" name="Picture 2" descr="Resultat d'imatges per a &quot;LOGO APLICACIONES NAVEGADORES&quot;">
            <a:extLst>
              <a:ext uri="{FF2B5EF4-FFF2-40B4-BE49-F238E27FC236}">
                <a16:creationId xmlns:a16="http://schemas.microsoft.com/office/drawing/2014/main" id="{C9ED834F-4F10-4ACC-A776-824770A2C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2626285"/>
            <a:ext cx="3491315" cy="21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t d'imatges per a &quot;buscadores internet&quot;">
            <a:extLst>
              <a:ext uri="{FF2B5EF4-FFF2-40B4-BE49-F238E27FC236}">
                <a16:creationId xmlns:a16="http://schemas.microsoft.com/office/drawing/2014/main" id="{D2424FB0-F5A7-4B96-AA1D-4A578EF87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486" y="2307614"/>
            <a:ext cx="6771226" cy="369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78014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6">
            <a:extLst>
              <a:ext uri="{FF2B5EF4-FFF2-40B4-BE49-F238E27FC236}">
                <a16:creationId xmlns:a16="http://schemas.microsoft.com/office/drawing/2014/main" id="{6816DF38-ADF7-444E-B394-95E0C36966CB}"/>
              </a:ext>
            </a:extLst>
          </p:cNvPr>
          <p:cNvSpPr txBox="1"/>
          <p:nvPr/>
        </p:nvSpPr>
        <p:spPr>
          <a:xfrm>
            <a:off x="316856" y="167772"/>
            <a:ext cx="7776864" cy="7181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1276" tIns="81276" rIns="81276" bIns="81276" numCol="1" spcCol="38100" rtlCol="0" anchor="t">
            <a:spAutoFit/>
          </a:bodyPr>
          <a:lstStyle/>
          <a:p>
            <a:pPr defTabSz="812810"/>
            <a:r>
              <a:rPr lang="ca-ES" sz="2400" spc="533" dirty="0">
                <a:solidFill>
                  <a:srgbClr val="009AD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COMPETÈNCIAS DIGITALS BÀSIQUES</a:t>
            </a:r>
            <a:r>
              <a:rPr lang="ca-ES" sz="1200" spc="533" dirty="0">
                <a:solidFill>
                  <a:srgbClr val="009AD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L’ordinador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EF72365-14E2-4E23-8F90-D8387BC75598}"/>
              </a:ext>
            </a:extLst>
          </p:cNvPr>
          <p:cNvSpPr txBox="1">
            <a:spLocks/>
          </p:cNvSpPr>
          <p:nvPr/>
        </p:nvSpPr>
        <p:spPr>
          <a:xfrm>
            <a:off x="449440" y="1042709"/>
            <a:ext cx="10515600" cy="6371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latin typeface="Open Sans SemiBold" panose="020B0706030804020204"/>
                <a:cs typeface="Calibri" panose="020F0502020204030204" pitchFamily="34" charset="0"/>
              </a:rPr>
              <a:t>SEGURETAT : ANTIVIRUS</a:t>
            </a:r>
            <a:endParaRPr lang="ca-ES" sz="3200" b="1" dirty="0">
              <a:latin typeface="Open Sans SemiBold" panose="020B0706030804020204"/>
              <a:cs typeface="Calibri" panose="020F0502020204030204" pitchFamily="34" charset="0"/>
            </a:endParaRPr>
          </a:p>
        </p:txBody>
      </p:sp>
      <p:pic>
        <p:nvPicPr>
          <p:cNvPr id="4" name="Picture 2" descr="Resultat d'imatges per a &quot;coronavirus&quot;">
            <a:extLst>
              <a:ext uri="{FF2B5EF4-FFF2-40B4-BE49-F238E27FC236}">
                <a16:creationId xmlns:a16="http://schemas.microsoft.com/office/drawing/2014/main" id="{6DA582FF-10FD-4903-A932-C81D83E92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516" y="1892116"/>
            <a:ext cx="3576322" cy="201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t d'imatges per a &quot;LOGOS ANTIVIRUS&quot;">
            <a:extLst>
              <a:ext uri="{FF2B5EF4-FFF2-40B4-BE49-F238E27FC236}">
                <a16:creationId xmlns:a16="http://schemas.microsoft.com/office/drawing/2014/main" id="{3B911CF2-5F32-4F37-BE19-F35250D3B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04" y="1892116"/>
            <a:ext cx="619125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14353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6">
            <a:extLst>
              <a:ext uri="{FF2B5EF4-FFF2-40B4-BE49-F238E27FC236}">
                <a16:creationId xmlns:a16="http://schemas.microsoft.com/office/drawing/2014/main" id="{6816DF38-ADF7-444E-B394-95E0C36966CB}"/>
              </a:ext>
            </a:extLst>
          </p:cNvPr>
          <p:cNvSpPr txBox="1"/>
          <p:nvPr/>
        </p:nvSpPr>
        <p:spPr>
          <a:xfrm>
            <a:off x="316856" y="167772"/>
            <a:ext cx="7776864" cy="7181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1276" tIns="81276" rIns="81276" bIns="81276" numCol="1" spcCol="38100" rtlCol="0" anchor="t">
            <a:spAutoFit/>
          </a:bodyPr>
          <a:lstStyle/>
          <a:p>
            <a:pPr defTabSz="812810"/>
            <a:r>
              <a:rPr lang="ca-ES" sz="2400" spc="533" dirty="0">
                <a:solidFill>
                  <a:srgbClr val="009AD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COMPETÈNCIAS DIGITALS BÀSIQUES</a:t>
            </a:r>
            <a:r>
              <a:rPr lang="ca-ES" sz="1200" spc="533" dirty="0">
                <a:solidFill>
                  <a:srgbClr val="009AD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L’ordinador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DF82F47-B798-4D84-A03E-72C750E1CB73}"/>
              </a:ext>
            </a:extLst>
          </p:cNvPr>
          <p:cNvSpPr txBox="1">
            <a:spLocks/>
          </p:cNvSpPr>
          <p:nvPr/>
        </p:nvSpPr>
        <p:spPr>
          <a:xfrm>
            <a:off x="502947" y="1250373"/>
            <a:ext cx="10515600" cy="8309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latin typeface="Open Sans SemiBold" panose="020B0706030804020204"/>
                <a:cs typeface="Calibri" panose="020F0502020204030204" pitchFamily="34" charset="0"/>
              </a:rPr>
              <a:t>ARXIUS – CARPETES - FINESTRES</a:t>
            </a:r>
            <a:endParaRPr lang="ca-ES" sz="3200" b="1" dirty="0">
              <a:latin typeface="Open Sans SemiBold" panose="020B0706030804020204"/>
              <a:cs typeface="Calibri" panose="020F0502020204030204" pitchFamily="34" charset="0"/>
            </a:endParaRPr>
          </a:p>
        </p:txBody>
      </p:sp>
      <p:pic>
        <p:nvPicPr>
          <p:cNvPr id="4" name="Picture 4" descr="Resultat d'imatges per a &quot;LOGO PDF&quot;">
            <a:extLst>
              <a:ext uri="{FF2B5EF4-FFF2-40B4-BE49-F238E27FC236}">
                <a16:creationId xmlns:a16="http://schemas.microsoft.com/office/drawing/2014/main" id="{50D00BF3-81A5-4427-AE6F-976208911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81" y="2534739"/>
            <a:ext cx="1462903" cy="146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esultat d'imatges per a &quot;LOGO WORD&quot;">
            <a:extLst>
              <a:ext uri="{FF2B5EF4-FFF2-40B4-BE49-F238E27FC236}">
                <a16:creationId xmlns:a16="http://schemas.microsoft.com/office/drawing/2014/main" id="{878B4808-0500-4775-B596-1CF1BF897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68" y="2672079"/>
            <a:ext cx="135541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Resultat d'imatges per a &quot;LOGO JPEG&quot;">
            <a:extLst>
              <a:ext uri="{FF2B5EF4-FFF2-40B4-BE49-F238E27FC236}">
                <a16:creationId xmlns:a16="http://schemas.microsoft.com/office/drawing/2014/main" id="{DF0CFCE5-C38D-4F9D-97D8-1395B2B45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63" y="4393258"/>
            <a:ext cx="2590474" cy="145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Resultat d'imatges per a &quot;LOGO ARCHIVO  VIDEO&quot;">
            <a:extLst>
              <a:ext uri="{FF2B5EF4-FFF2-40B4-BE49-F238E27FC236}">
                <a16:creationId xmlns:a16="http://schemas.microsoft.com/office/drawing/2014/main" id="{0D1599A5-1CC9-4137-9EBE-09EE0AA9E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78" y="4393257"/>
            <a:ext cx="1406128" cy="145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Resultat d'imatges per a &quot;logo carpetas de windows&quot;">
            <a:extLst>
              <a:ext uri="{FF2B5EF4-FFF2-40B4-BE49-F238E27FC236}">
                <a16:creationId xmlns:a16="http://schemas.microsoft.com/office/drawing/2014/main" id="{470A0412-E121-42A9-837B-C1596F118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120" y="2975109"/>
            <a:ext cx="4912889" cy="293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34336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6">
            <a:extLst>
              <a:ext uri="{FF2B5EF4-FFF2-40B4-BE49-F238E27FC236}">
                <a16:creationId xmlns:a16="http://schemas.microsoft.com/office/drawing/2014/main" id="{6816DF38-ADF7-444E-B394-95E0C36966CB}"/>
              </a:ext>
            </a:extLst>
          </p:cNvPr>
          <p:cNvSpPr txBox="1"/>
          <p:nvPr/>
        </p:nvSpPr>
        <p:spPr>
          <a:xfrm>
            <a:off x="316856" y="167772"/>
            <a:ext cx="7776864" cy="7181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1276" tIns="81276" rIns="81276" bIns="81276" numCol="1" spcCol="38100" rtlCol="0" anchor="t">
            <a:spAutoFit/>
          </a:bodyPr>
          <a:lstStyle/>
          <a:p>
            <a:pPr defTabSz="812810"/>
            <a:r>
              <a:rPr lang="ca-ES" sz="2400" spc="533" dirty="0">
                <a:solidFill>
                  <a:srgbClr val="009AD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COMPETÈNCIAS DIGITALS BÀSIQUES</a:t>
            </a:r>
            <a:r>
              <a:rPr lang="ca-ES" sz="1200" spc="533" dirty="0">
                <a:solidFill>
                  <a:srgbClr val="009AD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L’ordinador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DA17AE9-11A0-4EE1-9CC1-1C2B79F1F177}"/>
              </a:ext>
            </a:extLst>
          </p:cNvPr>
          <p:cNvSpPr txBox="1">
            <a:spLocks/>
          </p:cNvSpPr>
          <p:nvPr/>
        </p:nvSpPr>
        <p:spPr>
          <a:xfrm>
            <a:off x="292466" y="2239593"/>
            <a:ext cx="3659264" cy="26891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latin typeface="Open Sans SemiBold" panose="020B0706030804020204"/>
              </a:rPr>
              <a:t>FINESTRES</a:t>
            </a:r>
          </a:p>
          <a:p>
            <a:endParaRPr lang="es-ES" sz="3200" b="1" dirty="0">
              <a:latin typeface="Open Sans SemiBold" panose="020B0706030804020204"/>
            </a:endParaRPr>
          </a:p>
          <a:p>
            <a:r>
              <a:rPr lang="es-ES" sz="3200" b="1" dirty="0">
                <a:latin typeface="Open Sans SemiBold" panose="020B0706030804020204"/>
              </a:rPr>
              <a:t> (ORGANITZACIÓ</a:t>
            </a:r>
          </a:p>
          <a:p>
            <a:r>
              <a:rPr lang="es-ES" sz="3200" b="1" dirty="0">
                <a:latin typeface="Open Sans SemiBold" panose="020B0706030804020204"/>
              </a:rPr>
              <a:t> D’ ARXIUS)</a:t>
            </a:r>
            <a:endParaRPr lang="ca-ES" sz="3200" b="1" dirty="0">
              <a:latin typeface="Open Sans SemiBold" panose="020B0706030804020204"/>
            </a:endParaRPr>
          </a:p>
        </p:txBody>
      </p:sp>
      <p:pic>
        <p:nvPicPr>
          <p:cNvPr id="4" name="Marcador de contenido 7">
            <a:extLst>
              <a:ext uri="{FF2B5EF4-FFF2-40B4-BE49-F238E27FC236}">
                <a16:creationId xmlns:a16="http://schemas.microsoft.com/office/drawing/2014/main" id="{F22F5CF5-25BD-43A9-9C1E-5B06AB7C1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293" y="934888"/>
            <a:ext cx="7400854" cy="487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1014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6">
            <a:extLst>
              <a:ext uri="{FF2B5EF4-FFF2-40B4-BE49-F238E27FC236}">
                <a16:creationId xmlns:a16="http://schemas.microsoft.com/office/drawing/2014/main" id="{6816DF38-ADF7-444E-B394-95E0C36966CB}"/>
              </a:ext>
            </a:extLst>
          </p:cNvPr>
          <p:cNvSpPr txBox="1"/>
          <p:nvPr/>
        </p:nvSpPr>
        <p:spPr>
          <a:xfrm>
            <a:off x="316856" y="167772"/>
            <a:ext cx="7776864" cy="7181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1276" tIns="81276" rIns="81276" bIns="81276" numCol="1" spcCol="38100" rtlCol="0" anchor="t">
            <a:spAutoFit/>
          </a:bodyPr>
          <a:lstStyle/>
          <a:p>
            <a:pPr defTabSz="812810"/>
            <a:r>
              <a:rPr lang="ca-ES" sz="2400" spc="533" dirty="0">
                <a:solidFill>
                  <a:srgbClr val="009AD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COMPETÈNCIAS DIGITALS BÀSIQUES</a:t>
            </a:r>
            <a:r>
              <a:rPr lang="ca-ES" sz="1200" spc="533" dirty="0">
                <a:solidFill>
                  <a:srgbClr val="009AD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L’ordinador</a:t>
            </a: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A444342A-B7E2-4D54-9E12-FE1F15C19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40" y="5039144"/>
            <a:ext cx="7231936" cy="875881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B0291F6D-9188-46B6-A6D4-21218CA06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634" y="2486025"/>
            <a:ext cx="3409950" cy="3429000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F85ED3E7-701D-49E2-8772-88D73629E9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856" y="1584077"/>
            <a:ext cx="7467720" cy="2550811"/>
          </a:xfrm>
          <a:prstGeom prst="rect">
            <a:avLst/>
          </a:prstGeom>
        </p:spPr>
      </p:pic>
      <p:sp>
        <p:nvSpPr>
          <p:cNvPr id="6" name="QuadreDeText 5">
            <a:extLst>
              <a:ext uri="{FF2B5EF4-FFF2-40B4-BE49-F238E27FC236}">
                <a16:creationId xmlns:a16="http://schemas.microsoft.com/office/drawing/2014/main" id="{5EDB5264-3FD6-4A86-93BE-5E7798BAEB35}"/>
              </a:ext>
            </a:extLst>
          </p:cNvPr>
          <p:cNvSpPr txBox="1"/>
          <p:nvPr/>
        </p:nvSpPr>
        <p:spPr>
          <a:xfrm>
            <a:off x="316857" y="930793"/>
            <a:ext cx="2834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>
                <a:latin typeface="Open Sans SemiBold" panose="020B0706030804020204"/>
              </a:rPr>
              <a:t>Annex</a:t>
            </a:r>
          </a:p>
        </p:txBody>
      </p:sp>
    </p:spTree>
    <p:extLst>
      <p:ext uri="{BB962C8B-B14F-4D97-AF65-F5344CB8AC3E}">
        <p14:creationId xmlns:p14="http://schemas.microsoft.com/office/powerpoint/2010/main" val="130865527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6">
            <a:extLst>
              <a:ext uri="{FF2B5EF4-FFF2-40B4-BE49-F238E27FC236}">
                <a16:creationId xmlns:a16="http://schemas.microsoft.com/office/drawing/2014/main" id="{6816DF38-ADF7-444E-B394-95E0C36966CB}"/>
              </a:ext>
            </a:extLst>
          </p:cNvPr>
          <p:cNvSpPr txBox="1"/>
          <p:nvPr/>
        </p:nvSpPr>
        <p:spPr>
          <a:xfrm>
            <a:off x="316856" y="167772"/>
            <a:ext cx="7776864" cy="7181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1276" tIns="81276" rIns="81276" bIns="81276" numCol="1" spcCol="38100" rtlCol="0" anchor="t">
            <a:spAutoFit/>
          </a:bodyPr>
          <a:lstStyle/>
          <a:p>
            <a:pPr defTabSz="812810"/>
            <a:r>
              <a:rPr lang="ca-ES" sz="2400" spc="533" dirty="0">
                <a:solidFill>
                  <a:srgbClr val="009AD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COMPETÈNCIAS DIGITALS BÀSIQUES</a:t>
            </a:r>
            <a:r>
              <a:rPr lang="ca-ES" sz="1200" spc="533" dirty="0">
                <a:solidFill>
                  <a:srgbClr val="009AD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L’ordinador</a:t>
            </a: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7AC80FD5-26C7-46AA-83B1-959E806EF5F5}"/>
              </a:ext>
            </a:extLst>
          </p:cNvPr>
          <p:cNvSpPr txBox="1"/>
          <p:nvPr/>
        </p:nvSpPr>
        <p:spPr>
          <a:xfrm>
            <a:off x="3692987" y="2853879"/>
            <a:ext cx="488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 b="1" dirty="0">
                <a:latin typeface="Open Sans SemiBold" panose="020B0706030804020204"/>
              </a:rPr>
              <a:t>Moltes gràcies</a:t>
            </a:r>
          </a:p>
          <a:p>
            <a:endParaRPr lang="ca-ES" sz="3200" dirty="0">
              <a:latin typeface="Open Sans SemiBold" panose="020B0706030804020204"/>
            </a:endParaRPr>
          </a:p>
        </p:txBody>
      </p:sp>
    </p:spTree>
    <p:extLst>
      <p:ext uri="{BB962C8B-B14F-4D97-AF65-F5344CB8AC3E}">
        <p14:creationId xmlns:p14="http://schemas.microsoft.com/office/powerpoint/2010/main" val="76647318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C1313E9-E3C9-49D8-BB8F-E806C87FA4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087" t="16398" r="11644"/>
          <a:stretch/>
        </p:blipFill>
        <p:spPr>
          <a:xfrm>
            <a:off x="-1" y="0"/>
            <a:ext cx="12192001" cy="68853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BCE5AE-711E-4BEE-A8C9-1B882BBFBC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635" y="3068583"/>
            <a:ext cx="5726880" cy="126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2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B911E04-7507-4506-9075-FB97D7EFAB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400" y="2338091"/>
            <a:ext cx="10333307" cy="3970238"/>
          </a:xfrm>
        </p:spPr>
        <p:txBody>
          <a:bodyPr/>
          <a:lstStyle/>
          <a:p>
            <a:pPr marL="4121150" marR="0" lvl="0" indent="-367030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ca-ES" sz="1800" b="1" i="0" u="sng" strike="noStrike" kern="1200" cap="none" spc="0" normalizeH="0" baseline="0" noProof="0" dirty="0">
                <a:ln>
                  <a:noFill/>
                </a:ln>
                <a:solidFill>
                  <a:srgbClr val="019EE2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ÍNDEX</a:t>
            </a:r>
          </a:p>
          <a:p>
            <a:pPr marL="4121150" marR="0" lvl="0" indent="3175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ca-ES" sz="1400" kern="1200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L’ordinador</a:t>
            </a:r>
          </a:p>
          <a:p>
            <a:pPr marL="4121150" marR="0" lvl="0" indent="3175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ca-ES" sz="1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Connexions de </a:t>
            </a:r>
            <a:r>
              <a:rPr kumimoji="0" lang="ca-ES" sz="1400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l’ordina</a:t>
            </a:r>
            <a:r>
              <a:rPr lang="ca-ES" sz="1400" kern="1200" dirty="0" err="1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dor</a:t>
            </a:r>
            <a:endParaRPr lang="ca-ES" sz="1400" kern="1200" dirty="0">
              <a:solidFill>
                <a:schemeClr val="tx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4121150" marR="0" lvl="0" indent="3175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ca-ES" sz="1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 ratolí</a:t>
            </a:r>
          </a:p>
          <a:p>
            <a:pPr marL="4121150" marR="0" lvl="0" indent="3175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ca-ES" sz="1400" kern="1200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 teclat</a:t>
            </a:r>
          </a:p>
          <a:p>
            <a:pPr marL="4121150" marR="0" lvl="0" indent="3175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ca-ES" sz="1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Sistemes d’ emmagatzematge</a:t>
            </a:r>
          </a:p>
          <a:p>
            <a:pPr marL="4121150" marR="0" lvl="0" indent="3175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ca-ES" sz="1400" kern="1200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Sistema operatiu</a:t>
            </a:r>
          </a:p>
          <a:p>
            <a:pPr marL="4121150" marR="0" lvl="0" indent="3175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ca-ES" sz="1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Programes / aplicacions</a:t>
            </a:r>
          </a:p>
          <a:p>
            <a:pPr marL="4121150" marR="0" lvl="0" indent="3175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ca-ES" sz="1400" kern="1200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Navegadors i cercadors a Internet</a:t>
            </a:r>
          </a:p>
          <a:p>
            <a:pPr marL="4121150" marR="0" lvl="0" indent="3175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ca-ES" sz="1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Seguretat: Antivirus</a:t>
            </a:r>
          </a:p>
          <a:p>
            <a:pPr marL="4121150" marR="0" lvl="0" indent="3175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ca-ES" sz="1400" kern="1200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Arxius – Carpetes – Finestres</a:t>
            </a:r>
          </a:p>
          <a:p>
            <a:pPr marL="4121150" marR="0" lvl="0" indent="3175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ca-ES" sz="1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Finestres (Organització d’arxius)</a:t>
            </a:r>
          </a:p>
          <a:p>
            <a:pPr marL="4121150" marR="0" lvl="0" indent="3175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ca-ES" sz="1400" kern="1200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Annex</a:t>
            </a:r>
          </a:p>
          <a:p>
            <a:pPr marL="3584575" marR="0" lvl="2" indent="-3349625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Pct val="100000"/>
              <a:buNone/>
              <a:tabLst/>
              <a:defRPr/>
            </a:pPr>
            <a:endParaRPr kumimoji="0" lang="ca-ES" sz="1600" b="0" i="0" u="none" strike="noStrike" kern="1200" cap="none" spc="0" normalizeH="0" baseline="0" noProof="0" dirty="0">
              <a:ln>
                <a:noFill/>
              </a:ln>
              <a:solidFill>
                <a:srgbClr val="019EE2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430FF5-AF09-4ABF-82C2-DB7235D59F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DC13FE3-9709-4B03-9E66-9BB03BEC1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Placeholder 1">
            <a:extLst>
              <a:ext uri="{FF2B5EF4-FFF2-40B4-BE49-F238E27FC236}">
                <a16:creationId xmlns:a16="http://schemas.microsoft.com/office/drawing/2014/main" id="{AC373B47-E523-4D52-BB4E-68AB0A02083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duotone>
              <a:prstClr val="black"/>
              <a:srgbClr val="019EE2">
                <a:tint val="45000"/>
                <a:satMod val="400000"/>
              </a:srgbClr>
            </a:duotone>
          </a:blip>
          <a:srcRect t="54470" b="15904"/>
          <a:stretch/>
        </p:blipFill>
        <p:spPr>
          <a:xfrm>
            <a:off x="0" y="0"/>
            <a:ext cx="12192000" cy="1968500"/>
          </a:xfrm>
          <a:prstGeom prst="rect">
            <a:avLst/>
          </a:prstGeom>
        </p:spPr>
      </p:pic>
      <p:pic>
        <p:nvPicPr>
          <p:cNvPr id="7" name="Imagen 6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ECA7FC45-E40C-40A5-B694-9C93F62B3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3389" y="300990"/>
            <a:ext cx="1973076" cy="43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32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6">
            <a:extLst>
              <a:ext uri="{FF2B5EF4-FFF2-40B4-BE49-F238E27FC236}">
                <a16:creationId xmlns:a16="http://schemas.microsoft.com/office/drawing/2014/main" id="{6816DF38-ADF7-444E-B394-95E0C36966CB}"/>
              </a:ext>
            </a:extLst>
          </p:cNvPr>
          <p:cNvSpPr txBox="1"/>
          <p:nvPr/>
        </p:nvSpPr>
        <p:spPr>
          <a:xfrm>
            <a:off x="316856" y="167772"/>
            <a:ext cx="7776864" cy="7181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1276" tIns="81276" rIns="81276" bIns="81276" numCol="1" spcCol="38100" rtlCol="0" anchor="t">
            <a:spAutoFit/>
          </a:bodyPr>
          <a:lstStyle/>
          <a:p>
            <a:pPr defTabSz="812810"/>
            <a:r>
              <a:rPr lang="ca-ES" sz="2400" spc="533" dirty="0">
                <a:solidFill>
                  <a:srgbClr val="009AD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COMPETÈNCIAS DIGITALS BÀSIQUES</a:t>
            </a:r>
            <a:r>
              <a:rPr lang="ca-ES" sz="1200" spc="533" dirty="0">
                <a:solidFill>
                  <a:srgbClr val="009AD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L’ordinador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01CB83B4-BE47-405F-9ABE-12ED771D9BFB}"/>
              </a:ext>
            </a:extLst>
          </p:cNvPr>
          <p:cNvSpPr txBox="1">
            <a:spLocks/>
          </p:cNvSpPr>
          <p:nvPr/>
        </p:nvSpPr>
        <p:spPr>
          <a:xfrm>
            <a:off x="828751" y="1717295"/>
            <a:ext cx="4276303" cy="10058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latin typeface="Open Sans SemiBold" panose="020B0706030804020204"/>
                <a:cs typeface="Calibri" panose="020F0502020204030204" pitchFamily="34" charset="0"/>
              </a:rPr>
              <a:t>L’ ORDINADOR </a:t>
            </a:r>
            <a:endParaRPr lang="ca-ES" sz="3200" b="1" dirty="0">
              <a:latin typeface="Open Sans SemiBold" panose="020B0706030804020204"/>
              <a:cs typeface="Calibri" panose="020F0502020204030204" pitchFamily="34" charset="0"/>
            </a:endParaRPr>
          </a:p>
        </p:txBody>
      </p:sp>
      <p:pic>
        <p:nvPicPr>
          <p:cNvPr id="16" name="Picture 2" descr="Resultat d'imatges per a &quot;PORTATIL LENOVO PLEGADO&quot;">
            <a:extLst>
              <a:ext uri="{FF2B5EF4-FFF2-40B4-BE49-F238E27FC236}">
                <a16:creationId xmlns:a16="http://schemas.microsoft.com/office/drawing/2014/main" id="{71D8B214-3575-40C9-80FC-1D5141B59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99" y="3384328"/>
            <a:ext cx="4236804" cy="238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esultat d'imatges per a &quot;PORTATIL LENOVO&quot;">
            <a:extLst>
              <a:ext uri="{FF2B5EF4-FFF2-40B4-BE49-F238E27FC236}">
                <a16:creationId xmlns:a16="http://schemas.microsoft.com/office/drawing/2014/main" id="{17CBF69A-0DC3-4444-A3F1-B04FEDDFA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335" y="2971770"/>
            <a:ext cx="3733800" cy="279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18713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6">
            <a:extLst>
              <a:ext uri="{FF2B5EF4-FFF2-40B4-BE49-F238E27FC236}">
                <a16:creationId xmlns:a16="http://schemas.microsoft.com/office/drawing/2014/main" id="{6816DF38-ADF7-444E-B394-95E0C36966CB}"/>
              </a:ext>
            </a:extLst>
          </p:cNvPr>
          <p:cNvSpPr txBox="1"/>
          <p:nvPr/>
        </p:nvSpPr>
        <p:spPr>
          <a:xfrm>
            <a:off x="316856" y="167772"/>
            <a:ext cx="7776864" cy="7181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1276" tIns="81276" rIns="81276" bIns="81276" numCol="1" spcCol="38100" rtlCol="0" anchor="t">
            <a:spAutoFit/>
          </a:bodyPr>
          <a:lstStyle/>
          <a:p>
            <a:pPr defTabSz="812810"/>
            <a:r>
              <a:rPr lang="ca-ES" sz="2400" spc="533" dirty="0">
                <a:solidFill>
                  <a:srgbClr val="009AD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COMPETÈNCIAS DIGITALS BÀSIQUES</a:t>
            </a:r>
            <a:r>
              <a:rPr lang="ca-ES" sz="1200" spc="533" dirty="0">
                <a:solidFill>
                  <a:srgbClr val="009AD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L’ordinador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114C8D3-34B1-4EB4-B279-66754FC0942D}"/>
              </a:ext>
            </a:extLst>
          </p:cNvPr>
          <p:cNvSpPr txBox="1">
            <a:spLocks/>
          </p:cNvSpPr>
          <p:nvPr/>
        </p:nvSpPr>
        <p:spPr>
          <a:xfrm>
            <a:off x="489030" y="1203179"/>
            <a:ext cx="7549896" cy="984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latin typeface="Open Sans SemiBold" panose="020B0706030804020204"/>
              </a:rPr>
              <a:t>CONNEXIONS</a:t>
            </a:r>
            <a:r>
              <a:rPr lang="es-ES" b="1" dirty="0">
                <a:latin typeface="Open Sans SemiBold" panose="020B0706030804020204"/>
              </a:rPr>
              <a:t> </a:t>
            </a:r>
            <a:r>
              <a:rPr lang="es-ES" sz="3200" b="1" dirty="0">
                <a:latin typeface="Open Sans SemiBold" panose="020B0706030804020204"/>
              </a:rPr>
              <a:t>DE L’ORDINADOR</a:t>
            </a:r>
            <a:endParaRPr lang="ca-ES" sz="3200" b="1" dirty="0">
              <a:latin typeface="Open Sans SemiBold" panose="020B0706030804020204"/>
            </a:endParaRPr>
          </a:p>
        </p:txBody>
      </p:sp>
      <p:pic>
        <p:nvPicPr>
          <p:cNvPr id="4" name="Picture 4" descr="Resultat d'imatges per a &quot;CONEXIONES DE UN PORTATIL LENOVO&quot;">
            <a:extLst>
              <a:ext uri="{FF2B5EF4-FFF2-40B4-BE49-F238E27FC236}">
                <a16:creationId xmlns:a16="http://schemas.microsoft.com/office/drawing/2014/main" id="{9668A094-4EBD-4901-9FDE-692608142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48" y="1960489"/>
            <a:ext cx="4368445" cy="373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7">
            <a:extLst>
              <a:ext uri="{FF2B5EF4-FFF2-40B4-BE49-F238E27FC236}">
                <a16:creationId xmlns:a16="http://schemas.microsoft.com/office/drawing/2014/main" id="{BAE0FCA7-2F10-45AB-AA28-F228D4947930}"/>
              </a:ext>
            </a:extLst>
          </p:cNvPr>
          <p:cNvSpPr txBox="1"/>
          <p:nvPr/>
        </p:nvSpPr>
        <p:spPr>
          <a:xfrm>
            <a:off x="6674910" y="2104790"/>
            <a:ext cx="48524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1 USB</a:t>
            </a:r>
          </a:p>
          <a:p>
            <a:r>
              <a:rPr lang="es-ES" sz="4000" dirty="0"/>
              <a:t>2 AURICULARS</a:t>
            </a:r>
          </a:p>
          <a:p>
            <a:r>
              <a:rPr lang="es-ES" sz="4000" dirty="0"/>
              <a:t>3 HDMI</a:t>
            </a:r>
          </a:p>
          <a:p>
            <a:r>
              <a:rPr lang="es-ES" sz="4000" dirty="0"/>
              <a:t>4 ALIMENTACIÓ</a:t>
            </a:r>
          </a:p>
          <a:p>
            <a:r>
              <a:rPr lang="es-ES" sz="4000" dirty="0"/>
              <a:t>5 VGA  (MONITOR)</a:t>
            </a:r>
          </a:p>
          <a:p>
            <a:r>
              <a:rPr lang="es-ES" sz="4000" dirty="0"/>
              <a:t>6 ETHERNET</a:t>
            </a:r>
          </a:p>
          <a:p>
            <a:endParaRPr lang="es-ES" sz="4000" dirty="0"/>
          </a:p>
          <a:p>
            <a:endParaRPr lang="ca-ES" sz="4000" dirty="0"/>
          </a:p>
        </p:txBody>
      </p:sp>
    </p:spTree>
    <p:extLst>
      <p:ext uri="{BB962C8B-B14F-4D97-AF65-F5344CB8AC3E}">
        <p14:creationId xmlns:p14="http://schemas.microsoft.com/office/powerpoint/2010/main" val="399461415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6">
            <a:extLst>
              <a:ext uri="{FF2B5EF4-FFF2-40B4-BE49-F238E27FC236}">
                <a16:creationId xmlns:a16="http://schemas.microsoft.com/office/drawing/2014/main" id="{6816DF38-ADF7-444E-B394-95E0C36966CB}"/>
              </a:ext>
            </a:extLst>
          </p:cNvPr>
          <p:cNvSpPr txBox="1"/>
          <p:nvPr/>
        </p:nvSpPr>
        <p:spPr>
          <a:xfrm>
            <a:off x="316856" y="167772"/>
            <a:ext cx="7776864" cy="7181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1276" tIns="81276" rIns="81276" bIns="81276" numCol="1" spcCol="38100" rtlCol="0" anchor="t">
            <a:spAutoFit/>
          </a:bodyPr>
          <a:lstStyle/>
          <a:p>
            <a:pPr defTabSz="812810"/>
            <a:r>
              <a:rPr lang="ca-ES" sz="2400" spc="533" dirty="0">
                <a:solidFill>
                  <a:srgbClr val="009AD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COMPETÈNCIAS DIGITALS BÀSIQUES</a:t>
            </a:r>
            <a:r>
              <a:rPr lang="ca-ES" sz="1200" spc="533" dirty="0">
                <a:solidFill>
                  <a:srgbClr val="009AD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L’ordinador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24B1AB1-98B4-47BE-819E-C70F763241BC}"/>
              </a:ext>
            </a:extLst>
          </p:cNvPr>
          <p:cNvSpPr txBox="1">
            <a:spLocks/>
          </p:cNvSpPr>
          <p:nvPr/>
        </p:nvSpPr>
        <p:spPr>
          <a:xfrm>
            <a:off x="518813" y="1494585"/>
            <a:ext cx="10499734" cy="12460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latin typeface="Open Sans SemiBold" panose="020B0706030804020204"/>
              </a:rPr>
              <a:t>EL RATOLÍ</a:t>
            </a:r>
            <a:endParaRPr lang="ca-ES" sz="3200" b="1" dirty="0">
              <a:latin typeface="Open Sans SemiBold" panose="020B0706030804020204"/>
            </a:endParaRP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2D7463C1-1D0C-4065-AA32-2FB4B648B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27" y="1494586"/>
            <a:ext cx="6676623" cy="472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1690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6">
            <a:extLst>
              <a:ext uri="{FF2B5EF4-FFF2-40B4-BE49-F238E27FC236}">
                <a16:creationId xmlns:a16="http://schemas.microsoft.com/office/drawing/2014/main" id="{6816DF38-ADF7-444E-B394-95E0C36966CB}"/>
              </a:ext>
            </a:extLst>
          </p:cNvPr>
          <p:cNvSpPr txBox="1"/>
          <p:nvPr/>
        </p:nvSpPr>
        <p:spPr>
          <a:xfrm>
            <a:off x="316856" y="167772"/>
            <a:ext cx="7776864" cy="7181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1276" tIns="81276" rIns="81276" bIns="81276" numCol="1" spcCol="38100" rtlCol="0" anchor="t">
            <a:spAutoFit/>
          </a:bodyPr>
          <a:lstStyle/>
          <a:p>
            <a:pPr defTabSz="812810"/>
            <a:r>
              <a:rPr lang="ca-ES" sz="2400" spc="533" dirty="0">
                <a:solidFill>
                  <a:srgbClr val="009AD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COMPETÈNCIAS DIGITALS BÀSIQUES</a:t>
            </a:r>
            <a:r>
              <a:rPr lang="ca-ES" sz="1200" spc="533" dirty="0">
                <a:solidFill>
                  <a:srgbClr val="009AD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L’ordinador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4F39917-DB3B-4AD7-896E-7EC59A379110}"/>
              </a:ext>
            </a:extLst>
          </p:cNvPr>
          <p:cNvSpPr txBox="1">
            <a:spLocks/>
          </p:cNvSpPr>
          <p:nvPr/>
        </p:nvSpPr>
        <p:spPr>
          <a:xfrm>
            <a:off x="947928" y="1144673"/>
            <a:ext cx="10515600" cy="984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latin typeface="Open Sans SemiBold" panose="020B0706030804020204"/>
              </a:rPr>
              <a:t>EL TECLAT</a:t>
            </a:r>
            <a:endParaRPr lang="ca-ES" sz="3200" b="1" dirty="0">
              <a:latin typeface="Open Sans SemiBold" panose="020B0706030804020204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5FE86F2-C374-4D9F-8C23-E074B6A6261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69" y="1825625"/>
            <a:ext cx="10493661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7160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6">
            <a:extLst>
              <a:ext uri="{FF2B5EF4-FFF2-40B4-BE49-F238E27FC236}">
                <a16:creationId xmlns:a16="http://schemas.microsoft.com/office/drawing/2014/main" id="{6816DF38-ADF7-444E-B394-95E0C36966CB}"/>
              </a:ext>
            </a:extLst>
          </p:cNvPr>
          <p:cNvSpPr txBox="1"/>
          <p:nvPr/>
        </p:nvSpPr>
        <p:spPr>
          <a:xfrm>
            <a:off x="316856" y="167772"/>
            <a:ext cx="7776864" cy="7181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1276" tIns="81276" rIns="81276" bIns="81276" numCol="1" spcCol="38100" rtlCol="0" anchor="t">
            <a:spAutoFit/>
          </a:bodyPr>
          <a:lstStyle/>
          <a:p>
            <a:pPr defTabSz="812810"/>
            <a:r>
              <a:rPr lang="ca-ES" sz="2400" spc="533" dirty="0">
                <a:solidFill>
                  <a:srgbClr val="009AD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COMPETÈNCIAS DIGITALS BÀSIQUES</a:t>
            </a:r>
            <a:r>
              <a:rPr lang="ca-ES" sz="1200" spc="533" dirty="0">
                <a:solidFill>
                  <a:srgbClr val="009AD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L’ordinador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D7238B5-9C79-4E2C-8EDC-4787915F6601}"/>
              </a:ext>
            </a:extLst>
          </p:cNvPr>
          <p:cNvSpPr txBox="1">
            <a:spLocks/>
          </p:cNvSpPr>
          <p:nvPr/>
        </p:nvSpPr>
        <p:spPr>
          <a:xfrm>
            <a:off x="693483" y="1037830"/>
            <a:ext cx="10515600" cy="7181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latin typeface="Open Sans SemiBold" panose="020B0706030804020204"/>
                <a:ea typeface="Tahoma" panose="020B0604030504040204" pitchFamily="34" charset="0"/>
                <a:cs typeface="Tahoma" panose="020B0604030504040204" pitchFamily="34" charset="0"/>
              </a:rPr>
              <a:t>SISTEMES D’ EMMAGATZEMATGE</a:t>
            </a:r>
            <a:endParaRPr lang="ca-ES" sz="3200" b="1" dirty="0">
              <a:latin typeface="Open Sans SemiBold" panose="020B070603080402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Marcador de contenido 6">
            <a:extLst>
              <a:ext uri="{FF2B5EF4-FFF2-40B4-BE49-F238E27FC236}">
                <a16:creationId xmlns:a16="http://schemas.microsoft.com/office/drawing/2014/main" id="{B84F3554-02EA-4935-B62C-49D630955E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593" y="4406001"/>
            <a:ext cx="3072279" cy="1492250"/>
          </a:xfrm>
          <a:prstGeom prst="rect">
            <a:avLst/>
          </a:prstGeom>
        </p:spPr>
      </p:pic>
      <p:pic>
        <p:nvPicPr>
          <p:cNvPr id="5" name="Imagen 8">
            <a:extLst>
              <a:ext uri="{FF2B5EF4-FFF2-40B4-BE49-F238E27FC236}">
                <a16:creationId xmlns:a16="http://schemas.microsoft.com/office/drawing/2014/main" id="{A6F1843E-647A-4EDA-A1AF-32209C115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83" y="4554454"/>
            <a:ext cx="3314609" cy="1492249"/>
          </a:xfrm>
          <a:prstGeom prst="rect">
            <a:avLst/>
          </a:prstGeom>
        </p:spPr>
      </p:pic>
      <p:pic>
        <p:nvPicPr>
          <p:cNvPr id="6" name="Imagen 10">
            <a:extLst>
              <a:ext uri="{FF2B5EF4-FFF2-40B4-BE49-F238E27FC236}">
                <a16:creationId xmlns:a16="http://schemas.microsoft.com/office/drawing/2014/main" id="{1434BE45-B7C4-465F-9D04-C2CA66D8FE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405" y="1851301"/>
            <a:ext cx="2310705" cy="2310705"/>
          </a:xfrm>
          <a:prstGeom prst="rect">
            <a:avLst/>
          </a:prstGeom>
        </p:spPr>
      </p:pic>
      <p:pic>
        <p:nvPicPr>
          <p:cNvPr id="7" name="Imagen 12">
            <a:extLst>
              <a:ext uri="{FF2B5EF4-FFF2-40B4-BE49-F238E27FC236}">
                <a16:creationId xmlns:a16="http://schemas.microsoft.com/office/drawing/2014/main" id="{0E485F14-BE4B-49D6-9A72-822AEECBF7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040" y="4435867"/>
            <a:ext cx="2238144" cy="1642586"/>
          </a:xfrm>
          <a:prstGeom prst="rect">
            <a:avLst/>
          </a:prstGeom>
        </p:spPr>
      </p:pic>
      <p:pic>
        <p:nvPicPr>
          <p:cNvPr id="8" name="Imagen 14">
            <a:extLst>
              <a:ext uri="{FF2B5EF4-FFF2-40B4-BE49-F238E27FC236}">
                <a16:creationId xmlns:a16="http://schemas.microsoft.com/office/drawing/2014/main" id="{C5222534-65F5-44AF-B8B1-6F22556AFF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639" y="2257529"/>
            <a:ext cx="2686946" cy="2026891"/>
          </a:xfrm>
          <a:prstGeom prst="rect">
            <a:avLst/>
          </a:prstGeom>
        </p:spPr>
      </p:pic>
      <p:pic>
        <p:nvPicPr>
          <p:cNvPr id="9" name="Imagen 16">
            <a:extLst>
              <a:ext uri="{FF2B5EF4-FFF2-40B4-BE49-F238E27FC236}">
                <a16:creationId xmlns:a16="http://schemas.microsoft.com/office/drawing/2014/main" id="{4127119D-8AA4-45E1-AC06-87A44326D4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83" y="2317513"/>
            <a:ext cx="2913395" cy="202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1583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6">
            <a:extLst>
              <a:ext uri="{FF2B5EF4-FFF2-40B4-BE49-F238E27FC236}">
                <a16:creationId xmlns:a16="http://schemas.microsoft.com/office/drawing/2014/main" id="{6816DF38-ADF7-444E-B394-95E0C36966CB}"/>
              </a:ext>
            </a:extLst>
          </p:cNvPr>
          <p:cNvSpPr txBox="1"/>
          <p:nvPr/>
        </p:nvSpPr>
        <p:spPr>
          <a:xfrm>
            <a:off x="316856" y="167772"/>
            <a:ext cx="7776864" cy="7181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1276" tIns="81276" rIns="81276" bIns="81276" numCol="1" spcCol="38100" rtlCol="0" anchor="t">
            <a:spAutoFit/>
          </a:bodyPr>
          <a:lstStyle/>
          <a:p>
            <a:pPr defTabSz="812810"/>
            <a:r>
              <a:rPr lang="ca-ES" sz="2400" spc="533" dirty="0">
                <a:solidFill>
                  <a:srgbClr val="009AD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COMPETÈNCIAS DIGITALS BÀSIQUES</a:t>
            </a:r>
            <a:r>
              <a:rPr lang="ca-ES" sz="1200" spc="533" dirty="0">
                <a:solidFill>
                  <a:srgbClr val="009AD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L’ordinador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FBED5FE-68FB-4865-B39A-3D6E82247CBA}"/>
              </a:ext>
            </a:extLst>
          </p:cNvPr>
          <p:cNvSpPr txBox="1">
            <a:spLocks/>
          </p:cNvSpPr>
          <p:nvPr/>
        </p:nvSpPr>
        <p:spPr>
          <a:xfrm>
            <a:off x="496925" y="1093597"/>
            <a:ext cx="10515600" cy="7181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latin typeface="Open Sans SemiBold" panose="020B0706030804020204"/>
              </a:rPr>
              <a:t>SISTEMA OPERATIU</a:t>
            </a:r>
            <a:endParaRPr lang="ca-ES" sz="3200" b="1" dirty="0">
              <a:latin typeface="Open Sans SemiBold" panose="020B0706030804020204"/>
            </a:endParaRPr>
          </a:p>
        </p:txBody>
      </p:sp>
      <p:pic>
        <p:nvPicPr>
          <p:cNvPr id="4" name="Picture 6" descr="Resultado de imagen de windowslogo">
            <a:extLst>
              <a:ext uri="{FF2B5EF4-FFF2-40B4-BE49-F238E27FC236}">
                <a16:creationId xmlns:a16="http://schemas.microsoft.com/office/drawing/2014/main" id="{0F98750B-A37E-48FC-B7B5-D09633E40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25" y="3016251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Resultado de imagen de linux logo">
            <a:extLst>
              <a:ext uri="{FF2B5EF4-FFF2-40B4-BE49-F238E27FC236}">
                <a16:creationId xmlns:a16="http://schemas.microsoft.com/office/drawing/2014/main" id="{D58F4707-DB73-4330-84C3-12E261758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062" y="2827383"/>
            <a:ext cx="1752689" cy="233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Resultado de imagen de mac os logo">
            <a:extLst>
              <a:ext uri="{FF2B5EF4-FFF2-40B4-BE49-F238E27FC236}">
                <a16:creationId xmlns:a16="http://schemas.microsoft.com/office/drawing/2014/main" id="{B166E692-A0E9-4E6B-AE0C-DCCC06ACA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267" y="397222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esultado de imagen de ios logo">
            <a:extLst>
              <a:ext uri="{FF2B5EF4-FFF2-40B4-BE49-F238E27FC236}">
                <a16:creationId xmlns:a16="http://schemas.microsoft.com/office/drawing/2014/main" id="{EC9A1214-833F-4E5A-8C7C-F7E7D341A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988" y="451515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F9B70585-EB90-4A96-B883-C606A7786251}"/>
              </a:ext>
            </a:extLst>
          </p:cNvPr>
          <p:cNvSpPr txBox="1">
            <a:spLocks/>
          </p:cNvSpPr>
          <p:nvPr/>
        </p:nvSpPr>
        <p:spPr>
          <a:xfrm>
            <a:off x="502947" y="1922948"/>
            <a:ext cx="10515600" cy="833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2400" dirty="0">
                <a:latin typeface="Open Sans SemiBold" panose="020B0706030804020204"/>
              </a:rPr>
              <a:t>Conjunt de programes que permeten el funcionament de l’ ordinador</a:t>
            </a:r>
          </a:p>
          <a:p>
            <a:endParaRPr lang="es-ES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74530304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6">
            <a:extLst>
              <a:ext uri="{FF2B5EF4-FFF2-40B4-BE49-F238E27FC236}">
                <a16:creationId xmlns:a16="http://schemas.microsoft.com/office/drawing/2014/main" id="{6816DF38-ADF7-444E-B394-95E0C36966CB}"/>
              </a:ext>
            </a:extLst>
          </p:cNvPr>
          <p:cNvSpPr txBox="1"/>
          <p:nvPr/>
        </p:nvSpPr>
        <p:spPr>
          <a:xfrm>
            <a:off x="316856" y="167772"/>
            <a:ext cx="7776864" cy="7181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1276" tIns="81276" rIns="81276" bIns="81276" numCol="1" spcCol="38100" rtlCol="0" anchor="t">
            <a:spAutoFit/>
          </a:bodyPr>
          <a:lstStyle/>
          <a:p>
            <a:pPr defTabSz="812810"/>
            <a:r>
              <a:rPr lang="ca-ES" sz="2400" spc="533" dirty="0">
                <a:solidFill>
                  <a:srgbClr val="009AD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COMPETÈNCIAS DIGITALS BÀSIQUES</a:t>
            </a:r>
            <a:r>
              <a:rPr lang="ca-ES" sz="1200" spc="533" dirty="0">
                <a:solidFill>
                  <a:srgbClr val="009AD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L’ordinador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0F4AAB1-2F1A-41E5-9334-7E9C13FAA7A1}"/>
              </a:ext>
            </a:extLst>
          </p:cNvPr>
          <p:cNvSpPr txBox="1">
            <a:spLocks/>
          </p:cNvSpPr>
          <p:nvPr/>
        </p:nvSpPr>
        <p:spPr>
          <a:xfrm>
            <a:off x="449440" y="1356090"/>
            <a:ext cx="10515600" cy="6947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latin typeface="Open Sans SemiBold" panose="020B0706030804020204"/>
                <a:cs typeface="Calibri" panose="020F0502020204030204" pitchFamily="34" charset="0"/>
              </a:rPr>
              <a:t>PROGRAMES / APLICACIONS</a:t>
            </a:r>
            <a:endParaRPr lang="ca-ES" sz="3200" b="1" dirty="0">
              <a:latin typeface="Open Sans SemiBold" panose="020B0706030804020204"/>
              <a:cs typeface="Calibri" panose="020F0502020204030204" pitchFamily="34" charset="0"/>
            </a:endParaRPr>
          </a:p>
        </p:txBody>
      </p:sp>
      <p:pic>
        <p:nvPicPr>
          <p:cNvPr id="4" name="Picture 2" descr="Resultado de imagen de office logo">
            <a:extLst>
              <a:ext uri="{FF2B5EF4-FFF2-40B4-BE49-F238E27FC236}">
                <a16:creationId xmlns:a16="http://schemas.microsoft.com/office/drawing/2014/main" id="{D302EC5C-23A6-424D-83EE-544F3BD98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5" y="2853472"/>
            <a:ext cx="5241261" cy="298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Resultat d'imatges per a &quot;LOGO APLICACIONES GOOGLE&quot;">
            <a:extLst>
              <a:ext uri="{FF2B5EF4-FFF2-40B4-BE49-F238E27FC236}">
                <a16:creationId xmlns:a16="http://schemas.microsoft.com/office/drawing/2014/main" id="{A6390897-261B-4046-B25B-E031F01D2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686" y="2228507"/>
            <a:ext cx="5803898" cy="348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422832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pmatas\AppData\Local\Temp\Templafy\PowerPointVsto\Assets\ind_tmt_glb_ho_1948.jpg"/>
</p:tagLst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Montserrat Regular"/>
        <a:ea typeface="Montserrat Regular"/>
        <a:cs typeface="Montserrat Regular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Montserrat Regular"/>
        <a:ea typeface="Montserrat Regular"/>
        <a:cs typeface="Montserrat Regular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67806310A92F4449498F50C9243AEF0" ma:contentTypeVersion="14" ma:contentTypeDescription="Crear nuevo documento." ma:contentTypeScope="" ma:versionID="4dadfb3d343225cbdd8d1fdda96eeb12">
  <xsd:schema xmlns:xsd="http://www.w3.org/2001/XMLSchema" xmlns:xs="http://www.w3.org/2001/XMLSchema" xmlns:p="http://schemas.microsoft.com/office/2006/metadata/properties" xmlns:ns2="f10b862d-9925-43d2-8cd3-733fabd3e09a" xmlns:ns3="a761e6aa-c4e8-423d-bef0-8fc7fdbb0343" targetNamespace="http://schemas.microsoft.com/office/2006/metadata/properties" ma:root="true" ma:fieldsID="090f4a695a21a630c8b7302457838489" ns2:_="" ns3:_="">
    <xsd:import namespace="f10b862d-9925-43d2-8cd3-733fabd3e09a"/>
    <xsd:import namespace="a761e6aa-c4e8-423d-bef0-8fc7fdbb0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0b862d-9925-43d2-8cd3-733fabd3e0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1bd88258-876d-47aa-8492-218c1c3008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1e6aa-c4e8-423d-bef0-8fc7fdbb034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61f696f-b841-447a-8bc2-2dd569fdc2c0}" ma:internalName="TaxCatchAll" ma:showField="CatchAllData" ma:web="a761e6aa-c4e8-423d-bef0-8fc7fdbb0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61e6aa-c4e8-423d-bef0-8fc7fdbb0343" xsi:nil="true"/>
    <lcf76f155ced4ddcb4097134ff3c332f xmlns="f10b862d-9925-43d2-8cd3-733fabd3e09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8F56FC0-2789-449B-8F8B-52CA53992561}"/>
</file>

<file path=customXml/itemProps2.xml><?xml version="1.0" encoding="utf-8"?>
<ds:datastoreItem xmlns:ds="http://schemas.openxmlformats.org/officeDocument/2006/customXml" ds:itemID="{2652FB36-5609-460F-9A1E-2A7E54DBC8BB}"/>
</file>

<file path=customXml/itemProps3.xml><?xml version="1.0" encoding="utf-8"?>
<ds:datastoreItem xmlns:ds="http://schemas.openxmlformats.org/officeDocument/2006/customXml" ds:itemID="{4E1D2EAE-1274-493F-BDCE-84BA0D2B52B5}"/>
</file>

<file path=docProps/app.xml><?xml version="1.0" encoding="utf-8"?>
<Properties xmlns="http://schemas.openxmlformats.org/officeDocument/2006/extended-properties" xmlns:vt="http://schemas.openxmlformats.org/officeDocument/2006/docPropsVTypes">
  <TotalTime>31791</TotalTime>
  <Words>1289</Words>
  <Application>Microsoft Macintosh PowerPoint</Application>
  <PresentationFormat>Panorámica</PresentationFormat>
  <Paragraphs>155</Paragraphs>
  <Slides>16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Helvetica</vt:lpstr>
      <vt:lpstr>Montserrat Bold</vt:lpstr>
      <vt:lpstr>Montserrat Regular</vt:lpstr>
      <vt:lpstr>Montserrat SemiBold</vt:lpstr>
      <vt:lpstr>Open Sans Light</vt:lpstr>
      <vt:lpstr>Open Sans SemiBold</vt:lpstr>
      <vt:lpstr>Poppins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AVALOS GULIN</dc:creator>
  <cp:lastModifiedBy>Microsoft Office User</cp:lastModifiedBy>
  <cp:revision>574</cp:revision>
  <cp:lastPrinted>2019-09-16T09:55:49Z</cp:lastPrinted>
  <dcterms:modified xsi:type="dcterms:W3CDTF">2023-06-08T10:17:32Z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0x010100767806310A92F4449498F50C9243AEF0</vt:lpwstr>
  </property>
  <property fmtid="{D5CDD505-2E9C-101B-9397-08002B2CF9AE}" pid="4" name="MediaServiceImageTags">
    <vt:lpwstr/>
  </property>
</Properties>
</file>