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9"/>
  </p:notesMasterIdLst>
  <p:handoutMasterIdLst>
    <p:handoutMasterId r:id="rId40"/>
  </p:handoutMasterIdLst>
  <p:sldIdLst>
    <p:sldId id="421" r:id="rId2"/>
    <p:sldId id="357" r:id="rId3"/>
    <p:sldId id="354" r:id="rId4"/>
    <p:sldId id="343" r:id="rId5"/>
    <p:sldId id="358" r:id="rId6"/>
    <p:sldId id="422" r:id="rId7"/>
    <p:sldId id="355" r:id="rId8"/>
    <p:sldId id="424" r:id="rId9"/>
    <p:sldId id="426" r:id="rId10"/>
    <p:sldId id="428" r:id="rId11"/>
    <p:sldId id="430" r:id="rId12"/>
    <p:sldId id="429" r:id="rId13"/>
    <p:sldId id="431" r:id="rId14"/>
    <p:sldId id="432" r:id="rId15"/>
    <p:sldId id="433" r:id="rId16"/>
    <p:sldId id="434" r:id="rId17"/>
    <p:sldId id="436" r:id="rId18"/>
    <p:sldId id="437" r:id="rId19"/>
    <p:sldId id="438" r:id="rId20"/>
    <p:sldId id="439" r:id="rId21"/>
    <p:sldId id="440" r:id="rId22"/>
    <p:sldId id="356" r:id="rId23"/>
    <p:sldId id="420" r:id="rId24"/>
    <p:sldId id="442" r:id="rId25"/>
    <p:sldId id="443" r:id="rId26"/>
    <p:sldId id="444" r:id="rId27"/>
    <p:sldId id="445" r:id="rId28"/>
    <p:sldId id="446" r:id="rId29"/>
    <p:sldId id="447" r:id="rId30"/>
    <p:sldId id="451" r:id="rId31"/>
    <p:sldId id="449" r:id="rId32"/>
    <p:sldId id="450" r:id="rId33"/>
    <p:sldId id="452" r:id="rId34"/>
    <p:sldId id="453" r:id="rId35"/>
    <p:sldId id="454" r:id="rId36"/>
    <p:sldId id="455" r:id="rId37"/>
    <p:sldId id="345" r:id="rId38"/>
  </p:sldIdLst>
  <p:sldSz cx="12192000" cy="6858000"/>
  <p:notesSz cx="7315200" cy="9601200"/>
  <p:custDataLst>
    <p:tags r:id="rId41"/>
  </p:custDataLst>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047" userDrawn="1">
          <p15:clr>
            <a:srgbClr val="A4A3A4"/>
          </p15:clr>
        </p15:guide>
        <p15:guide id="12" orient="horz" pos="1593" userDrawn="1">
          <p15:clr>
            <a:srgbClr val="A4A3A4"/>
          </p15:clr>
        </p15:guide>
        <p15:guide id="13" orient="horz" pos="2568" userDrawn="1">
          <p15:clr>
            <a:srgbClr val="A4A3A4"/>
          </p15:clr>
        </p15:guide>
        <p15:guide id="14" orient="horz" pos="3090" userDrawn="1">
          <p15:clr>
            <a:srgbClr val="A4A3A4"/>
          </p15:clr>
        </p15:guide>
        <p15:guide id="15" orient="horz" pos="3589"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oguer, Maria Nuria" initials="NMN"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EE2"/>
    <a:srgbClr val="595959"/>
    <a:srgbClr val="FFFFFF"/>
    <a:srgbClr val="ED8B00"/>
    <a:srgbClr val="000000"/>
    <a:srgbClr val="FFCD00"/>
    <a:srgbClr val="DB291C"/>
    <a:srgbClr val="FF9900"/>
    <a:srgbClr val="C00000"/>
    <a:srgbClr val="3C8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64" autoAdjust="0"/>
    <p:restoredTop sz="94364" autoAdjust="0"/>
  </p:normalViewPr>
  <p:slideViewPr>
    <p:cSldViewPr snapToGrid="0" showGuides="1">
      <p:cViewPr varScale="1">
        <p:scale>
          <a:sx n="73" d="100"/>
          <a:sy n="73" d="100"/>
        </p:scale>
        <p:origin x="869" y="53"/>
      </p:cViewPr>
      <p:guideLst>
        <p:guide/>
        <p:guide orient="horz" pos="2047"/>
        <p:guide orient="horz" pos="1593"/>
        <p:guide orient="horz" pos="2568"/>
        <p:guide orient="horz" pos="3090"/>
        <p:guide orient="horz" pos="3589"/>
      </p:guideLst>
    </p:cSldViewPr>
  </p:slideViewPr>
  <p:outlineViewPr>
    <p:cViewPr>
      <p:scale>
        <a:sx n="33" d="100"/>
        <a:sy n="33" d="100"/>
      </p:scale>
      <p:origin x="0" y="-59190"/>
    </p:cViewPr>
  </p:outlineViewPr>
  <p:notesTextViewPr>
    <p:cViewPr>
      <p:scale>
        <a:sx n="100" d="100"/>
        <a:sy n="100" d="100"/>
      </p:scale>
      <p:origin x="0" y="0"/>
    </p:cViewPr>
  </p:notesTextViewPr>
  <p:sorterViewPr>
    <p:cViewPr>
      <p:scale>
        <a:sx n="81" d="100"/>
        <a:sy n="81" d="100"/>
      </p:scale>
      <p:origin x="0" y="0"/>
    </p:cViewPr>
  </p:sorterViewPr>
  <p:notesViewPr>
    <p:cSldViewPr snapToGrid="0" showGuides="1">
      <p:cViewPr varScale="1">
        <p:scale>
          <a:sx n="84" d="100"/>
          <a:sy n="84" d="100"/>
        </p:scale>
        <p:origin x="3792" y="108"/>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3170138" cy="479539"/>
          </a:xfrm>
          <a:prstGeom prst="rect">
            <a:avLst/>
          </a:prstGeom>
        </p:spPr>
        <p:txBody>
          <a:bodyPr vert="horz" lIns="90913" tIns="45457" rIns="90913" bIns="45457" rtlCol="0"/>
          <a:lstStyle>
            <a:lvl1pPr algn="l">
              <a:defRPr sz="11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4143427" y="1"/>
            <a:ext cx="3170138" cy="479539"/>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4/12/2023</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4" y="9120173"/>
            <a:ext cx="3170138" cy="479539"/>
          </a:xfrm>
          <a:prstGeom prst="rect">
            <a:avLst/>
          </a:prstGeom>
        </p:spPr>
        <p:txBody>
          <a:bodyPr vert="horz" lIns="90913" tIns="45457" rIns="90913" bIns="45457" rtlCol="0" anchor="b"/>
          <a:lstStyle>
            <a:lvl1pPr algn="l">
              <a:defRPr sz="11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4143589" y="1"/>
            <a:ext cx="3169920" cy="480060"/>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4/12/2023</a:t>
            </a:fld>
            <a:endParaRPr lang="en-US"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8478" tIns="49238" rIns="98478" bIns="49238" rtlCol="0" anchor="ctr"/>
          <a:lstStyle/>
          <a:p>
            <a:endParaRPr lang="en-GB"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8478" tIns="49238" rIns="98478" bIns="4923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4143589" y="9119475"/>
            <a:ext cx="3169920" cy="480060"/>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a:t>
            </a:fld>
            <a:endParaRPr lang="en-US" dirty="0"/>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838" y="742950"/>
            <a:ext cx="6602412" cy="3714750"/>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C0F4A2C8-6C88-4E71-83EE-698B9D4FE22F}" type="slidenum">
              <a:rPr lang="es-ES_tradnl" smtClean="0"/>
              <a:pPr/>
              <a:t>1</a:t>
            </a:fld>
            <a:endParaRPr lang="es-ES_tradnl" dirty="0"/>
          </a:p>
        </p:txBody>
      </p:sp>
    </p:spTree>
    <p:extLst>
      <p:ext uri="{BB962C8B-B14F-4D97-AF65-F5344CB8AC3E}">
        <p14:creationId xmlns:p14="http://schemas.microsoft.com/office/powerpoint/2010/main" val="3047847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33</a:t>
            </a:fld>
            <a:endParaRPr lang="en-US" dirty="0"/>
          </a:p>
        </p:txBody>
      </p:sp>
    </p:spTree>
    <p:extLst>
      <p:ext uri="{BB962C8B-B14F-4D97-AF65-F5344CB8AC3E}">
        <p14:creationId xmlns:p14="http://schemas.microsoft.com/office/powerpoint/2010/main" val="2910916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34</a:t>
            </a:fld>
            <a:endParaRPr lang="en-US" dirty="0"/>
          </a:p>
        </p:txBody>
      </p:sp>
    </p:spTree>
    <p:extLst>
      <p:ext uri="{BB962C8B-B14F-4D97-AF65-F5344CB8AC3E}">
        <p14:creationId xmlns:p14="http://schemas.microsoft.com/office/powerpoint/2010/main" val="4228674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35</a:t>
            </a:fld>
            <a:endParaRPr lang="en-US" dirty="0"/>
          </a:p>
        </p:txBody>
      </p:sp>
    </p:spTree>
    <p:extLst>
      <p:ext uri="{BB962C8B-B14F-4D97-AF65-F5344CB8AC3E}">
        <p14:creationId xmlns:p14="http://schemas.microsoft.com/office/powerpoint/2010/main" val="3444052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36</a:t>
            </a:fld>
            <a:endParaRPr lang="en-US" dirty="0"/>
          </a:p>
        </p:txBody>
      </p:sp>
    </p:spTree>
    <p:extLst>
      <p:ext uri="{BB962C8B-B14F-4D97-AF65-F5344CB8AC3E}">
        <p14:creationId xmlns:p14="http://schemas.microsoft.com/office/powerpoint/2010/main" val="941683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37</a:t>
            </a:fld>
            <a:endParaRPr lang="en-US" dirty="0"/>
          </a:p>
        </p:txBody>
      </p:sp>
    </p:spTree>
    <p:extLst>
      <p:ext uri="{BB962C8B-B14F-4D97-AF65-F5344CB8AC3E}">
        <p14:creationId xmlns:p14="http://schemas.microsoft.com/office/powerpoint/2010/main" val="2922918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4</a:t>
            </a:fld>
            <a:endParaRPr lang="en-US" dirty="0"/>
          </a:p>
        </p:txBody>
      </p:sp>
    </p:spTree>
    <p:extLst>
      <p:ext uri="{BB962C8B-B14F-4D97-AF65-F5344CB8AC3E}">
        <p14:creationId xmlns:p14="http://schemas.microsoft.com/office/powerpoint/2010/main" val="1351715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26</a:t>
            </a:fld>
            <a:endParaRPr lang="en-US" dirty="0"/>
          </a:p>
        </p:txBody>
      </p:sp>
    </p:spTree>
    <p:extLst>
      <p:ext uri="{BB962C8B-B14F-4D97-AF65-F5344CB8AC3E}">
        <p14:creationId xmlns:p14="http://schemas.microsoft.com/office/powerpoint/2010/main" val="3777126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27</a:t>
            </a:fld>
            <a:endParaRPr lang="en-US" dirty="0"/>
          </a:p>
        </p:txBody>
      </p:sp>
    </p:spTree>
    <p:extLst>
      <p:ext uri="{BB962C8B-B14F-4D97-AF65-F5344CB8AC3E}">
        <p14:creationId xmlns:p14="http://schemas.microsoft.com/office/powerpoint/2010/main" val="1370830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28</a:t>
            </a:fld>
            <a:endParaRPr lang="en-US" dirty="0"/>
          </a:p>
        </p:txBody>
      </p:sp>
    </p:spTree>
    <p:extLst>
      <p:ext uri="{BB962C8B-B14F-4D97-AF65-F5344CB8AC3E}">
        <p14:creationId xmlns:p14="http://schemas.microsoft.com/office/powerpoint/2010/main" val="21434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29</a:t>
            </a:fld>
            <a:endParaRPr lang="en-US" dirty="0"/>
          </a:p>
        </p:txBody>
      </p:sp>
    </p:spTree>
    <p:extLst>
      <p:ext uri="{BB962C8B-B14F-4D97-AF65-F5344CB8AC3E}">
        <p14:creationId xmlns:p14="http://schemas.microsoft.com/office/powerpoint/2010/main" val="3175722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30</a:t>
            </a:fld>
            <a:endParaRPr lang="en-US" dirty="0"/>
          </a:p>
        </p:txBody>
      </p:sp>
    </p:spTree>
    <p:extLst>
      <p:ext uri="{BB962C8B-B14F-4D97-AF65-F5344CB8AC3E}">
        <p14:creationId xmlns:p14="http://schemas.microsoft.com/office/powerpoint/2010/main" val="3614477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31</a:t>
            </a:fld>
            <a:endParaRPr lang="en-US" dirty="0"/>
          </a:p>
        </p:txBody>
      </p:sp>
    </p:spTree>
    <p:extLst>
      <p:ext uri="{BB962C8B-B14F-4D97-AF65-F5344CB8AC3E}">
        <p14:creationId xmlns:p14="http://schemas.microsoft.com/office/powerpoint/2010/main" val="1807727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32</a:t>
            </a:fld>
            <a:endParaRPr lang="en-US" dirty="0"/>
          </a:p>
        </p:txBody>
      </p:sp>
    </p:spTree>
    <p:extLst>
      <p:ext uri="{BB962C8B-B14F-4D97-AF65-F5344CB8AC3E}">
        <p14:creationId xmlns:p14="http://schemas.microsoft.com/office/powerpoint/2010/main" val="21351265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 Target="../slides/slide4.xml"/><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La Caixa">
    <p:bg bwMode="gray">
      <p:bgPr>
        <a:solidFill>
          <a:srgbClr val="019EE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187953" y="1966107"/>
            <a:ext cx="6038675" cy="1326872"/>
          </a:xfrm>
          <a:prstGeom prst="rect">
            <a:avLst/>
          </a:prstGeom>
          <a:ln>
            <a:noFill/>
          </a:ln>
        </p:spPr>
        <p:txBody>
          <a:bodyPr lIns="0" tIns="0" rIns="0" bIns="0" anchor="b" anchorCtr="0">
            <a:noAutofit/>
          </a:bodyPr>
          <a:lstStyle>
            <a:lvl1pPr marL="0" marR="0" indent="0" algn="ctr" defTabSz="1219170" rtl="0" eaLnBrk="1" fontAlgn="auto" latinLnBrk="0" hangingPunct="1">
              <a:lnSpc>
                <a:spcPct val="100000"/>
              </a:lnSpc>
              <a:spcBef>
                <a:spcPts val="0"/>
              </a:spcBef>
              <a:spcAft>
                <a:spcPts val="0"/>
              </a:spcAft>
              <a:buClrTx/>
              <a:buSzPct val="100000"/>
              <a:buFont typeface="Arial" panose="020B0604020202020204" pitchFamily="34" charset="0"/>
              <a:buNone/>
              <a:tabLst/>
              <a:defRPr sz="4000" b="1">
                <a:solidFill>
                  <a:srgbClr val="FFFFFF"/>
                </a:solidFill>
                <a:latin typeface="Poppins"/>
              </a:defRPr>
            </a:lvl1pPr>
            <a:lvl2pPr marL="0" indent="0" algn="ctr">
              <a:buNone/>
              <a:defRPr sz="1600" b="0">
                <a:solidFill>
                  <a:srgbClr val="FFFFFF"/>
                </a:solidFill>
                <a:latin typeface="Poppins"/>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dirty="0"/>
              <a:t>Click to edit Master title style</a:t>
            </a:r>
          </a:p>
        </p:txBody>
      </p:sp>
      <p:sp>
        <p:nvSpPr>
          <p:cNvPr id="30" name="Picture Placeholder 8"/>
          <p:cNvSpPr>
            <a:spLocks noGrp="1"/>
          </p:cNvSpPr>
          <p:nvPr>
            <p:ph type="pic" sz="quarter" idx="11"/>
          </p:nvPr>
        </p:nvSpPr>
        <p:spPr>
          <a:xfrm>
            <a:off x="6432000" y="0"/>
            <a:ext cx="5760000" cy="6858000"/>
          </a:xfrm>
          <a:prstGeom prst="rect">
            <a:avLst/>
          </a:prstGeom>
        </p:spPr>
        <p:txBody>
          <a:bodyPr/>
          <a:lstStyle/>
          <a:p>
            <a:r>
              <a:rPr lang="en-US" noProof="0" dirty="0"/>
              <a:t>Click icon to add picture</a:t>
            </a:r>
          </a:p>
        </p:txBody>
      </p:sp>
      <p:cxnSp>
        <p:nvCxnSpPr>
          <p:cNvPr id="16" name="Conector recto 15"/>
          <p:cNvCxnSpPr/>
          <p:nvPr userDrawn="1"/>
        </p:nvCxnSpPr>
        <p:spPr>
          <a:xfrm>
            <a:off x="1321678" y="3429000"/>
            <a:ext cx="3648296"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7"/>
          <p:cNvSpPr>
            <a:spLocks noGrp="1"/>
          </p:cNvSpPr>
          <p:nvPr>
            <p:ph type="body" sz="quarter" idx="12" hasCustomPrompt="1"/>
          </p:nvPr>
        </p:nvSpPr>
        <p:spPr>
          <a:xfrm>
            <a:off x="912581" y="3565022"/>
            <a:ext cx="4589417" cy="1129101"/>
          </a:xfrm>
        </p:spPr>
        <p:txBody>
          <a:bodyPr/>
          <a:lstStyle>
            <a:lvl1pPr algn="ctr">
              <a:defRPr sz="3200">
                <a:solidFill>
                  <a:srgbClr val="FFFFFF"/>
                </a:solidFill>
              </a:defRPr>
            </a:lvl1pPr>
          </a:lstStyle>
          <a:p>
            <a:pPr lvl="0"/>
            <a:r>
              <a:rPr lang="en-US" dirty="0"/>
              <a:t>Click to edit Master Subtitle</a:t>
            </a:r>
          </a:p>
        </p:txBody>
      </p:sp>
      <p:pic>
        <p:nvPicPr>
          <p:cNvPr id="2" name="Imagen 9" descr="Dibujo con letras blancas&#10;&#10;Descripción generada automáticamente con confianza media">
            <a:extLst>
              <a:ext uri="{FF2B5EF4-FFF2-40B4-BE49-F238E27FC236}">
                <a16:creationId xmlns:a16="http://schemas.microsoft.com/office/drawing/2014/main" id="{84E197C4-E32D-3788-CD26-E23AC65B353C}"/>
              </a:ext>
            </a:extLst>
          </p:cNvPr>
          <p:cNvPicPr>
            <a:picLocks noChangeAspect="1"/>
          </p:cNvPicPr>
          <p:nvPr userDrawn="1"/>
        </p:nvPicPr>
        <p:blipFill>
          <a:blip r:embed="rId2"/>
          <a:stretch>
            <a:fillRect/>
          </a:stretch>
        </p:blipFill>
        <p:spPr>
          <a:xfrm>
            <a:off x="509339" y="493816"/>
            <a:ext cx="2447229" cy="541769"/>
          </a:xfrm>
          <a:prstGeom prst="rect">
            <a:avLst/>
          </a:prstGeom>
        </p:spPr>
      </p:pic>
    </p:spTree>
    <p:extLst>
      <p:ext uri="{BB962C8B-B14F-4D97-AF65-F5344CB8AC3E}">
        <p14:creationId xmlns:p14="http://schemas.microsoft.com/office/powerpoint/2010/main" val="2783079461"/>
      </p:ext>
    </p:extLst>
  </p:cSld>
  <p:clrMapOvr>
    <a:masterClrMapping/>
  </p:clrMapOvr>
  <p:extLst>
    <p:ext uri="{DCECCB84-F9BA-43D5-87BE-67443E8EF086}">
      <p15:sldGuideLst xmlns:p15="http://schemas.microsoft.com/office/powerpoint/2012/main">
        <p15:guide id="1" orient="horz" pos="40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ción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235658"/>
            <a:ext cx="11203940" cy="4708525"/>
          </a:xfrm>
          <a:prstGeom prst="rect">
            <a:avLst/>
          </a:prstGeom>
        </p:spPr>
        <p:txBody>
          <a:bodyPr>
            <a:noAutofit/>
          </a:bodyPr>
          <a:lstStyle>
            <a:lvl1pPr>
              <a:spcBef>
                <a:spcPts val="0"/>
              </a:spcBef>
              <a:spcAft>
                <a:spcPts val="0"/>
              </a:spcAft>
              <a:defRPr sz="160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Escribir texto aquí</a:t>
            </a:r>
          </a:p>
        </p:txBody>
      </p:sp>
      <p:sp>
        <p:nvSpPr>
          <p:cNvPr id="6" name="Title Placeholder 1"/>
          <p:cNvSpPr>
            <a:spLocks noGrp="1"/>
          </p:cNvSpPr>
          <p:nvPr>
            <p:ph type="title" hasCustomPrompt="1"/>
          </p:nvPr>
        </p:nvSpPr>
        <p:spPr>
          <a:xfrm>
            <a:off x="469900" y="402586"/>
            <a:ext cx="7058660" cy="594515"/>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Introducción</a:t>
            </a:r>
          </a:p>
        </p:txBody>
      </p:sp>
      <p:pic>
        <p:nvPicPr>
          <p:cNvPr id="11" name="Picture 10"/>
          <p:cNvPicPr>
            <a:picLocks noChangeAspect="1"/>
          </p:cNvPicPr>
          <p:nvPr userDrawn="1"/>
        </p:nvPicPr>
        <p:blipFill>
          <a:blip r:embed="rId2">
            <a:clrChange>
              <a:clrFrom>
                <a:srgbClr val="19171C"/>
              </a:clrFrom>
              <a:clrTo>
                <a:srgbClr val="19171C">
                  <a:alpha val="0"/>
                </a:srgbClr>
              </a:clrTo>
            </a:clrChange>
            <a:extLst>
              <a:ext uri="{28A0092B-C50C-407E-A947-70E740481C1C}">
                <a14:useLocalDpi xmlns:a14="http://schemas.microsoft.com/office/drawing/2010/main" val="0"/>
              </a:ext>
            </a:extLst>
          </a:blip>
          <a:stretch>
            <a:fillRect/>
          </a:stretch>
        </p:blipFill>
        <p:spPr>
          <a:xfrm>
            <a:off x="9999771" y="-2"/>
            <a:ext cx="2319685" cy="661864"/>
          </a:xfrm>
          <a:prstGeom prst="rect">
            <a:avLst/>
          </a:prstGeom>
        </p:spPr>
      </p:pic>
      <p:sp>
        <p:nvSpPr>
          <p:cNvPr id="10" name="Right Triangle 8"/>
          <p:cNvSpPr/>
          <p:nvPr userDrawn="1"/>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pic>
        <p:nvPicPr>
          <p:cNvPr id="2" name="Imagen 9" descr="Dibujo con letras blancas&#10;&#10;Descripción generada automáticamente con confianza media">
            <a:extLst>
              <a:ext uri="{FF2B5EF4-FFF2-40B4-BE49-F238E27FC236}">
                <a16:creationId xmlns:a16="http://schemas.microsoft.com/office/drawing/2014/main" id="{4ACF1A0E-FF7C-6042-5036-BDC3D031F7BF}"/>
              </a:ext>
            </a:extLst>
          </p:cNvPr>
          <p:cNvPicPr>
            <a:picLocks noChangeAspect="1"/>
          </p:cNvPicPr>
          <p:nvPr userDrawn="1"/>
        </p:nvPicPr>
        <p:blipFill>
          <a:blip r:embed="rId3"/>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389738458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ice con foto">
    <p:spTree>
      <p:nvGrpSpPr>
        <p:cNvPr id="1" name=""/>
        <p:cNvGrpSpPr/>
        <p:nvPr/>
      </p:nvGrpSpPr>
      <p:grpSpPr>
        <a:xfrm>
          <a:off x="0" y="0"/>
          <a:ext cx="0" cy="0"/>
          <a:chOff x="0" y="0"/>
          <a:chExt cx="0" cy="0"/>
        </a:xfrm>
      </p:grpSpPr>
      <p:sp>
        <p:nvSpPr>
          <p:cNvPr id="5" name="Picture Placeholder 9"/>
          <p:cNvSpPr>
            <a:spLocks noGrp="1"/>
          </p:cNvSpPr>
          <p:nvPr>
            <p:ph type="pic" sz="quarter" idx="15"/>
          </p:nvPr>
        </p:nvSpPr>
        <p:spPr>
          <a:xfrm>
            <a:off x="0" y="0"/>
            <a:ext cx="12192000" cy="2458800"/>
          </a:xfrm>
        </p:spPr>
        <p:txBody>
          <a:bodyPr/>
          <a:lstStyle/>
          <a:p>
            <a:r>
              <a:rPr lang="en-US" noProof="0" dirty="0"/>
              <a:t>Click icon to add picture</a:t>
            </a:r>
          </a:p>
        </p:txBody>
      </p:sp>
      <p:sp>
        <p:nvSpPr>
          <p:cNvPr id="8" name="Title 2">
            <a:extLst>
              <a:ext uri="{FF2B5EF4-FFF2-40B4-BE49-F238E27FC236}">
                <a16:creationId xmlns:a16="http://schemas.microsoft.com/office/drawing/2014/main" id="{CD9008DE-90D8-4034-B9C4-87D682E23864}"/>
              </a:ext>
            </a:extLst>
          </p:cNvPr>
          <p:cNvSpPr>
            <a:spLocks noGrp="1"/>
          </p:cNvSpPr>
          <p:nvPr>
            <p:ph type="title"/>
          </p:nvPr>
        </p:nvSpPr>
        <p:spPr>
          <a:xfrm>
            <a:off x="3241782" y="2584549"/>
            <a:ext cx="5708438" cy="565341"/>
          </a:xfrm>
        </p:spPr>
        <p:txBody>
          <a:bodyPr/>
          <a:lstStyle>
            <a:lvl1pPr algn="ctr">
              <a:defRPr/>
            </a:lvl1pPr>
          </a:lstStyle>
          <a:p>
            <a:r>
              <a:rPr lang="es-ES" dirty="0"/>
              <a:t>Índice</a:t>
            </a:r>
          </a:p>
        </p:txBody>
      </p:sp>
      <p:sp>
        <p:nvSpPr>
          <p:cNvPr id="14" name="Freeform 255">
            <a:extLst>
              <a:ext uri="{FF2B5EF4-FFF2-40B4-BE49-F238E27FC236}">
                <a16:creationId xmlns:a16="http://schemas.microsoft.com/office/drawing/2014/main" id="{EA01D9C1-51CE-451A-BD4B-34ADF26E0DE1}"/>
              </a:ext>
            </a:extLst>
          </p:cNvPr>
          <p:cNvSpPr>
            <a:spLocks noChangeAspect="1" noEditPoints="1"/>
          </p:cNvSpPr>
          <p:nvPr userDrawn="1"/>
        </p:nvSpPr>
        <p:spPr bwMode="auto">
          <a:xfrm>
            <a:off x="6973647" y="2607746"/>
            <a:ext cx="402080" cy="367041"/>
          </a:xfrm>
          <a:custGeom>
            <a:avLst/>
            <a:gdLst>
              <a:gd name="T0" fmla="*/ 0 w 512"/>
              <a:gd name="T1" fmla="*/ 256 h 512"/>
              <a:gd name="T2" fmla="*/ 512 w 512"/>
              <a:gd name="T3" fmla="*/ 256 h 512"/>
              <a:gd name="T4" fmla="*/ 298 w 512"/>
              <a:gd name="T5" fmla="*/ 181 h 512"/>
              <a:gd name="T6" fmla="*/ 266 w 512"/>
              <a:gd name="T7" fmla="*/ 192 h 512"/>
              <a:gd name="T8" fmla="*/ 266 w 512"/>
              <a:gd name="T9" fmla="*/ 170 h 512"/>
              <a:gd name="T10" fmla="*/ 298 w 512"/>
              <a:gd name="T11" fmla="*/ 181 h 512"/>
              <a:gd name="T12" fmla="*/ 259 w 512"/>
              <a:gd name="T13" fmla="*/ 120 h 512"/>
              <a:gd name="T14" fmla="*/ 274 w 512"/>
              <a:gd name="T15" fmla="*/ 135 h 512"/>
              <a:gd name="T16" fmla="*/ 245 w 512"/>
              <a:gd name="T17" fmla="*/ 160 h 512"/>
              <a:gd name="T18" fmla="*/ 237 w 512"/>
              <a:gd name="T19" fmla="*/ 141 h 512"/>
              <a:gd name="T20" fmla="*/ 213 w 512"/>
              <a:gd name="T21" fmla="*/ 96 h 512"/>
              <a:gd name="T22" fmla="*/ 224 w 512"/>
              <a:gd name="T23" fmla="*/ 138 h 512"/>
              <a:gd name="T24" fmla="*/ 202 w 512"/>
              <a:gd name="T25" fmla="*/ 138 h 512"/>
              <a:gd name="T26" fmla="*/ 152 w 512"/>
              <a:gd name="T27" fmla="*/ 120 h 512"/>
              <a:gd name="T28" fmla="*/ 189 w 512"/>
              <a:gd name="T29" fmla="*/ 141 h 512"/>
              <a:gd name="T30" fmla="*/ 181 w 512"/>
              <a:gd name="T31" fmla="*/ 160 h 512"/>
              <a:gd name="T32" fmla="*/ 152 w 512"/>
              <a:gd name="T33" fmla="*/ 135 h 512"/>
              <a:gd name="T34" fmla="*/ 138 w 512"/>
              <a:gd name="T35" fmla="*/ 170 h 512"/>
              <a:gd name="T36" fmla="*/ 170 w 512"/>
              <a:gd name="T37" fmla="*/ 181 h 512"/>
              <a:gd name="T38" fmla="*/ 138 w 512"/>
              <a:gd name="T39" fmla="*/ 192 h 512"/>
              <a:gd name="T40" fmla="*/ 138 w 512"/>
              <a:gd name="T41" fmla="*/ 170 h 512"/>
              <a:gd name="T42" fmla="*/ 341 w 512"/>
              <a:gd name="T43" fmla="*/ 416 h 512"/>
              <a:gd name="T44" fmla="*/ 333 w 512"/>
              <a:gd name="T45" fmla="*/ 398 h 512"/>
              <a:gd name="T46" fmla="*/ 351 w 512"/>
              <a:gd name="T47" fmla="*/ 288 h 512"/>
              <a:gd name="T48" fmla="*/ 330 w 512"/>
              <a:gd name="T49" fmla="*/ 286 h 512"/>
              <a:gd name="T50" fmla="*/ 320 w 512"/>
              <a:gd name="T51" fmla="*/ 298 h 512"/>
              <a:gd name="T52" fmla="*/ 320 w 512"/>
              <a:gd name="T53" fmla="*/ 298 h 512"/>
              <a:gd name="T54" fmla="*/ 309 w 512"/>
              <a:gd name="T55" fmla="*/ 277 h 512"/>
              <a:gd name="T56" fmla="*/ 288 w 512"/>
              <a:gd name="T57" fmla="*/ 277 h 512"/>
              <a:gd name="T58" fmla="*/ 277 w 512"/>
              <a:gd name="T59" fmla="*/ 298 h 512"/>
              <a:gd name="T60" fmla="*/ 266 w 512"/>
              <a:gd name="T61" fmla="*/ 256 h 512"/>
              <a:gd name="T62" fmla="*/ 245 w 512"/>
              <a:gd name="T63" fmla="*/ 256 h 512"/>
              <a:gd name="T64" fmla="*/ 234 w 512"/>
              <a:gd name="T65" fmla="*/ 298 h 512"/>
              <a:gd name="T66" fmla="*/ 224 w 512"/>
              <a:gd name="T67" fmla="*/ 202 h 512"/>
              <a:gd name="T68" fmla="*/ 202 w 512"/>
              <a:gd name="T69" fmla="*/ 202 h 512"/>
              <a:gd name="T70" fmla="*/ 196 w 512"/>
              <a:gd name="T71" fmla="*/ 340 h 512"/>
              <a:gd name="T72" fmla="*/ 152 w 512"/>
              <a:gd name="T73" fmla="*/ 281 h 512"/>
              <a:gd name="T74" fmla="*/ 138 w 512"/>
              <a:gd name="T75" fmla="*/ 277 h 512"/>
              <a:gd name="T76" fmla="*/ 138 w 512"/>
              <a:gd name="T77" fmla="*/ 295 h 512"/>
              <a:gd name="T78" fmla="*/ 211 w 512"/>
              <a:gd name="T79" fmla="*/ 411 h 512"/>
              <a:gd name="T80" fmla="*/ 197 w 512"/>
              <a:gd name="T81" fmla="*/ 414 h 512"/>
              <a:gd name="T82" fmla="*/ 129 w 512"/>
              <a:gd name="T83" fmla="*/ 258 h 512"/>
              <a:gd name="T84" fmla="*/ 172 w 512"/>
              <a:gd name="T85" fmla="*/ 272 h 512"/>
              <a:gd name="T86" fmla="*/ 181 w 512"/>
              <a:gd name="T87" fmla="*/ 202 h 512"/>
              <a:gd name="T88" fmla="*/ 245 w 512"/>
              <a:gd name="T89" fmla="*/ 202 h 512"/>
              <a:gd name="T90" fmla="*/ 256 w 512"/>
              <a:gd name="T91" fmla="*/ 224 h 512"/>
              <a:gd name="T92" fmla="*/ 298 w 512"/>
              <a:gd name="T93" fmla="*/ 245 h 512"/>
              <a:gd name="T94" fmla="*/ 341 w 512"/>
              <a:gd name="T95" fmla="*/ 256 h 512"/>
              <a:gd name="T96" fmla="*/ 373 w 512"/>
              <a:gd name="T97" fmla="*/ 33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98" y="181"/>
                </a:moveTo>
                <a:cubicBezTo>
                  <a:pt x="298" y="187"/>
                  <a:pt x="294" y="192"/>
                  <a:pt x="288" y="192"/>
                </a:cubicBezTo>
                <a:cubicBezTo>
                  <a:pt x="266" y="192"/>
                  <a:pt x="266" y="192"/>
                  <a:pt x="266" y="192"/>
                </a:cubicBezTo>
                <a:cubicBezTo>
                  <a:pt x="260" y="192"/>
                  <a:pt x="256" y="187"/>
                  <a:pt x="256" y="181"/>
                </a:cubicBezTo>
                <a:cubicBezTo>
                  <a:pt x="256" y="175"/>
                  <a:pt x="260" y="170"/>
                  <a:pt x="266" y="170"/>
                </a:cubicBezTo>
                <a:cubicBezTo>
                  <a:pt x="288" y="170"/>
                  <a:pt x="288" y="170"/>
                  <a:pt x="288" y="170"/>
                </a:cubicBezTo>
                <a:cubicBezTo>
                  <a:pt x="294" y="170"/>
                  <a:pt x="298" y="175"/>
                  <a:pt x="298" y="181"/>
                </a:cubicBezTo>
                <a:close/>
                <a:moveTo>
                  <a:pt x="237" y="141"/>
                </a:moveTo>
                <a:cubicBezTo>
                  <a:pt x="259" y="120"/>
                  <a:pt x="259" y="120"/>
                  <a:pt x="259" y="120"/>
                </a:cubicBezTo>
                <a:cubicBezTo>
                  <a:pt x="263" y="116"/>
                  <a:pt x="270" y="116"/>
                  <a:pt x="274" y="120"/>
                </a:cubicBezTo>
                <a:cubicBezTo>
                  <a:pt x="278" y="124"/>
                  <a:pt x="278" y="131"/>
                  <a:pt x="274" y="135"/>
                </a:cubicBezTo>
                <a:cubicBezTo>
                  <a:pt x="253" y="157"/>
                  <a:pt x="253" y="157"/>
                  <a:pt x="253" y="157"/>
                </a:cubicBezTo>
                <a:cubicBezTo>
                  <a:pt x="250" y="159"/>
                  <a:pt x="248" y="160"/>
                  <a:pt x="245" y="160"/>
                </a:cubicBezTo>
                <a:cubicBezTo>
                  <a:pt x="242" y="160"/>
                  <a:pt x="240" y="159"/>
                  <a:pt x="237" y="157"/>
                </a:cubicBezTo>
                <a:cubicBezTo>
                  <a:pt x="233" y="152"/>
                  <a:pt x="233" y="146"/>
                  <a:pt x="237" y="141"/>
                </a:cubicBezTo>
                <a:close/>
                <a:moveTo>
                  <a:pt x="202" y="106"/>
                </a:moveTo>
                <a:cubicBezTo>
                  <a:pt x="202" y="100"/>
                  <a:pt x="207" y="96"/>
                  <a:pt x="213" y="96"/>
                </a:cubicBezTo>
                <a:cubicBezTo>
                  <a:pt x="219" y="96"/>
                  <a:pt x="224" y="100"/>
                  <a:pt x="224" y="106"/>
                </a:cubicBezTo>
                <a:cubicBezTo>
                  <a:pt x="224" y="138"/>
                  <a:pt x="224" y="138"/>
                  <a:pt x="224" y="138"/>
                </a:cubicBezTo>
                <a:cubicBezTo>
                  <a:pt x="224" y="144"/>
                  <a:pt x="219" y="149"/>
                  <a:pt x="213" y="149"/>
                </a:cubicBezTo>
                <a:cubicBezTo>
                  <a:pt x="207" y="149"/>
                  <a:pt x="202" y="144"/>
                  <a:pt x="202" y="138"/>
                </a:cubicBezTo>
                <a:lnTo>
                  <a:pt x="202" y="106"/>
                </a:lnTo>
                <a:close/>
                <a:moveTo>
                  <a:pt x="152" y="120"/>
                </a:moveTo>
                <a:cubicBezTo>
                  <a:pt x="156" y="116"/>
                  <a:pt x="163" y="116"/>
                  <a:pt x="167" y="120"/>
                </a:cubicBezTo>
                <a:cubicBezTo>
                  <a:pt x="189" y="141"/>
                  <a:pt x="189" y="141"/>
                  <a:pt x="189" y="141"/>
                </a:cubicBezTo>
                <a:cubicBezTo>
                  <a:pt x="193" y="146"/>
                  <a:pt x="193" y="152"/>
                  <a:pt x="189" y="157"/>
                </a:cubicBezTo>
                <a:cubicBezTo>
                  <a:pt x="186" y="159"/>
                  <a:pt x="184" y="160"/>
                  <a:pt x="181" y="160"/>
                </a:cubicBezTo>
                <a:cubicBezTo>
                  <a:pt x="178" y="160"/>
                  <a:pt x="176" y="159"/>
                  <a:pt x="173" y="157"/>
                </a:cubicBezTo>
                <a:cubicBezTo>
                  <a:pt x="152" y="135"/>
                  <a:pt x="152" y="135"/>
                  <a:pt x="152" y="135"/>
                </a:cubicBezTo>
                <a:cubicBezTo>
                  <a:pt x="148" y="131"/>
                  <a:pt x="148" y="124"/>
                  <a:pt x="152" y="120"/>
                </a:cubicBezTo>
                <a:close/>
                <a:moveTo>
                  <a:pt x="138" y="170"/>
                </a:moveTo>
                <a:cubicBezTo>
                  <a:pt x="160" y="170"/>
                  <a:pt x="160" y="170"/>
                  <a:pt x="160" y="170"/>
                </a:cubicBezTo>
                <a:cubicBezTo>
                  <a:pt x="166" y="170"/>
                  <a:pt x="170" y="175"/>
                  <a:pt x="170" y="181"/>
                </a:cubicBezTo>
                <a:cubicBezTo>
                  <a:pt x="170" y="187"/>
                  <a:pt x="166" y="192"/>
                  <a:pt x="160" y="192"/>
                </a:cubicBezTo>
                <a:cubicBezTo>
                  <a:pt x="138" y="192"/>
                  <a:pt x="138" y="192"/>
                  <a:pt x="138" y="192"/>
                </a:cubicBezTo>
                <a:cubicBezTo>
                  <a:pt x="132" y="192"/>
                  <a:pt x="128" y="187"/>
                  <a:pt x="128" y="181"/>
                </a:cubicBezTo>
                <a:cubicBezTo>
                  <a:pt x="128" y="175"/>
                  <a:pt x="132" y="170"/>
                  <a:pt x="138" y="170"/>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5" name="Text Placeholder 3">
            <a:extLst>
              <a:ext uri="{FF2B5EF4-FFF2-40B4-BE49-F238E27FC236}">
                <a16:creationId xmlns:a16="http://schemas.microsoft.com/office/drawing/2014/main" id="{9D8AB87C-842E-4CDC-AAEE-111E4F4B892C}"/>
              </a:ext>
            </a:extLst>
          </p:cNvPr>
          <p:cNvSpPr>
            <a:spLocks noGrp="1"/>
          </p:cNvSpPr>
          <p:nvPr>
            <p:ph type="body" sz="quarter" idx="16" hasCustomPrompt="1"/>
          </p:nvPr>
        </p:nvSpPr>
        <p:spPr>
          <a:xfrm>
            <a:off x="505097" y="3403600"/>
            <a:ext cx="11617233" cy="3023326"/>
          </a:xfrm>
        </p:spPr>
        <p:txBody>
          <a:bodyPr numCol="2"/>
          <a:lstStyle>
            <a:lvl1pPr marL="0" indent="0">
              <a:buNone/>
              <a:defRPr/>
            </a:lvl1pPr>
          </a:lstStyle>
          <a:p>
            <a:pPr marL="342900" indent="-342900">
              <a:buFont typeface="+mj-lt"/>
              <a:buAutoNum type="arabicPeriod"/>
            </a:pPr>
            <a:r>
              <a:rPr lang="es-ES" sz="1800" dirty="0">
                <a:hlinkClick r:id="rId2" action="ppaction://hlinksldjump"/>
              </a:rPr>
              <a:t>Sección X		4</a:t>
            </a:r>
            <a:endParaRPr lang="es-ES" sz="1800" dirty="0"/>
          </a:p>
          <a:p>
            <a:pPr marL="342900" indent="-342900">
              <a:buFont typeface="+mj-lt"/>
              <a:buAutoNum type="arabicPeriod"/>
            </a:pPr>
            <a:r>
              <a:rPr lang="es-ES" sz="1800" dirty="0"/>
              <a:t>Sección Y 		5</a:t>
            </a:r>
          </a:p>
          <a:p>
            <a:pPr marL="342900" indent="-342900">
              <a:buFont typeface="Arial" panose="020B0604020202020204" pitchFamily="34" charset="0"/>
              <a:buChar char="•"/>
            </a:pPr>
            <a:r>
              <a:rPr lang="es-ES" dirty="0"/>
              <a:t>Sub sección 		6	</a:t>
            </a:r>
          </a:p>
          <a:p>
            <a:pPr marL="342900" indent="-342900">
              <a:buFont typeface="+mj-lt"/>
              <a:buAutoNum type="arabicPeriod"/>
            </a:pPr>
            <a:endParaRPr lang="es-ES" sz="1800" dirty="0"/>
          </a:p>
          <a:p>
            <a:pPr marL="342900" indent="-342900">
              <a:buFont typeface="+mj-lt"/>
              <a:buAutoNum type="arabicPeriod"/>
            </a:pPr>
            <a:endParaRPr lang="es-ES" sz="1800" dirty="0"/>
          </a:p>
          <a:p>
            <a:endParaRPr lang="es-ES" sz="1800" dirty="0"/>
          </a:p>
          <a:p>
            <a:pPr marL="342900" indent="-342900">
              <a:buFont typeface="+mj-lt"/>
              <a:buAutoNum type="arabicPeriod" startAt="4"/>
            </a:pPr>
            <a:r>
              <a:rPr lang="es-ES" sz="1800" dirty="0"/>
              <a:t>Sección Z 		7</a:t>
            </a:r>
          </a:p>
          <a:p>
            <a:pPr marL="342900" indent="-342900">
              <a:buFont typeface="+mj-lt"/>
              <a:buAutoNum type="arabicPeriod" startAt="4"/>
            </a:pPr>
            <a:r>
              <a:rPr lang="es-ES" sz="1800" dirty="0"/>
              <a:t>Sección W		14</a:t>
            </a:r>
          </a:p>
          <a:p>
            <a:pPr marL="342900" indent="-342900">
              <a:buFont typeface="Arial" panose="020B0604020202020204" pitchFamily="34" charset="0"/>
              <a:buChar char="•"/>
            </a:pPr>
            <a:r>
              <a:rPr lang="es-ES" dirty="0"/>
              <a:t>Sub sección		22</a:t>
            </a:r>
          </a:p>
        </p:txBody>
      </p:sp>
      <p:cxnSp>
        <p:nvCxnSpPr>
          <p:cNvPr id="16" name="Straight Connector 15">
            <a:extLst>
              <a:ext uri="{FF2B5EF4-FFF2-40B4-BE49-F238E27FC236}">
                <a16:creationId xmlns:a16="http://schemas.microsoft.com/office/drawing/2014/main" id="{4C17A919-8CA1-43B2-B596-4EAD6E8D4B93}"/>
              </a:ext>
            </a:extLst>
          </p:cNvPr>
          <p:cNvCxnSpPr>
            <a:cxnSpLocks/>
          </p:cNvCxnSpPr>
          <p:nvPr userDrawn="1"/>
        </p:nvCxnSpPr>
        <p:spPr>
          <a:xfrm flipH="1">
            <a:off x="6095999" y="3403600"/>
            <a:ext cx="1" cy="2292548"/>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3">
            <a:clrChange>
              <a:clrFrom>
                <a:srgbClr val="19171C"/>
              </a:clrFrom>
              <a:clrTo>
                <a:srgbClr val="19171C">
                  <a:alpha val="0"/>
                </a:srgbClr>
              </a:clrTo>
            </a:clrChange>
            <a:extLst>
              <a:ext uri="{28A0092B-C50C-407E-A947-70E740481C1C}">
                <a14:useLocalDpi xmlns:a14="http://schemas.microsoft.com/office/drawing/2010/main" val="0"/>
              </a:ext>
            </a:extLst>
          </a:blip>
          <a:stretch>
            <a:fillRect/>
          </a:stretch>
        </p:blipFill>
        <p:spPr>
          <a:xfrm>
            <a:off x="9999771" y="-2"/>
            <a:ext cx="2319685" cy="661864"/>
          </a:xfrm>
          <a:prstGeom prst="rect">
            <a:avLst/>
          </a:prstGeom>
        </p:spPr>
      </p:pic>
      <p:sp>
        <p:nvSpPr>
          <p:cNvPr id="9" name="Right Triangle 8"/>
          <p:cNvSpPr/>
          <p:nvPr userDrawn="1"/>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pic>
        <p:nvPicPr>
          <p:cNvPr id="2" name="Imagen 9" descr="Dibujo con letras blancas&#10;&#10;Descripción generada automáticamente con confianza media">
            <a:extLst>
              <a:ext uri="{FF2B5EF4-FFF2-40B4-BE49-F238E27FC236}">
                <a16:creationId xmlns:a16="http://schemas.microsoft.com/office/drawing/2014/main" id="{E4790CAB-FB95-530A-3ADF-591505FE6E50}"/>
              </a:ext>
            </a:extLst>
          </p:cNvPr>
          <p:cNvPicPr>
            <a:picLocks noChangeAspect="1"/>
          </p:cNvPicPr>
          <p:nvPr userDrawn="1"/>
        </p:nvPicPr>
        <p:blipFill>
          <a:blip r:embed="rId4"/>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463979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 La Caixa">
    <p:bg bwMode="gray">
      <p:bgPr>
        <a:solidFill>
          <a:srgbClr val="019EE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886884" y="2573867"/>
            <a:ext cx="10418233" cy="718749"/>
          </a:xfrm>
        </p:spPr>
        <p:txBody>
          <a:bodyPr anchor="b"/>
          <a:lstStyle>
            <a:lvl1pPr algn="ctr">
              <a:lnSpc>
                <a:spcPct val="95000"/>
              </a:lnSpc>
              <a:defRPr sz="4000" b="1" u="none" baseline="0">
                <a:solidFill>
                  <a:srgbClr val="FFFFFF"/>
                </a:solidFill>
                <a:latin typeface="Poppins"/>
                <a:ea typeface="Open Sans" panose="020B0606030504020204" pitchFamily="34" charset="0"/>
                <a:cs typeface="Open Sans" panose="020B0606030504020204" pitchFamily="34" charset="0"/>
              </a:defRPr>
            </a:lvl1pPr>
          </a:lstStyle>
          <a:p>
            <a:r>
              <a:rPr lang="es-ES" noProof="0" dirty="0"/>
              <a:t>Título de sección</a:t>
            </a:r>
          </a:p>
        </p:txBody>
      </p:sp>
      <p:sp>
        <p:nvSpPr>
          <p:cNvPr id="3" name="Text Placeholder 2"/>
          <p:cNvSpPr>
            <a:spLocks noGrp="1"/>
          </p:cNvSpPr>
          <p:nvPr>
            <p:ph type="body" idx="1" hasCustomPrompt="1"/>
          </p:nvPr>
        </p:nvSpPr>
        <p:spPr bwMode="gray">
          <a:xfrm>
            <a:off x="886883" y="3423545"/>
            <a:ext cx="10418235" cy="606588"/>
          </a:xfrm>
        </p:spPr>
        <p:txBody>
          <a:bodyPr lIns="0" tIns="0" rIns="0" bIns="0">
            <a:noAutofit/>
          </a:bodyPr>
          <a:lstStyle>
            <a:lvl1pPr marL="0" indent="0" algn="ctr">
              <a:lnSpc>
                <a:spcPct val="95000"/>
              </a:lnSpc>
              <a:spcAft>
                <a:spcPts val="0"/>
              </a:spcAft>
              <a:buNone/>
              <a:defRPr sz="3200" baseline="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s-ES" noProof="0" dirty="0"/>
              <a:t>Subtítulo (opcional)</a:t>
            </a:r>
          </a:p>
        </p:txBody>
      </p:sp>
      <p:sp>
        <p:nvSpPr>
          <p:cNvPr id="13" name="TextBox 12"/>
          <p:cNvSpPr txBox="1"/>
          <p:nvPr userDrawn="1"/>
        </p:nvSpPr>
        <p:spPr>
          <a:xfrm>
            <a:off x="443006" y="6459815"/>
            <a:ext cx="5355167" cy="410369"/>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dirty="0">
                <a:solidFill>
                  <a:schemeClr val="bg1"/>
                </a:solidFill>
                <a:latin typeface="Poppins"/>
              </a:rPr>
              <a:t>CURSO DE MICROSOFT EXCEL 2016</a:t>
            </a:r>
          </a:p>
          <a:p>
            <a:pPr marL="0" indent="0">
              <a:spcBef>
                <a:spcPts val="800"/>
              </a:spcBef>
              <a:buSzPct val="100000"/>
              <a:buFont typeface="Arial"/>
              <a:buNone/>
            </a:pPr>
            <a:r>
              <a:rPr lang="es-ES" sz="1000" noProof="0" dirty="0">
                <a:solidFill>
                  <a:schemeClr val="bg1"/>
                </a:solidFill>
                <a:latin typeface="Poppins"/>
              </a:rPr>
              <a:t> </a:t>
            </a: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a:t>
            </a:fld>
            <a:endParaRPr lang="en-US" sz="1000" noProof="0" dirty="0">
              <a:solidFill>
                <a:schemeClr val="bg1"/>
              </a:solidFill>
              <a:latin typeface="Poppins"/>
            </a:endParaRPr>
          </a:p>
        </p:txBody>
      </p:sp>
      <p:pic>
        <p:nvPicPr>
          <p:cNvPr id="4" name="Imagen 9" descr="Dibujo con letras blancas&#10;&#10;Descripción generada automáticamente con confianza media">
            <a:extLst>
              <a:ext uri="{FF2B5EF4-FFF2-40B4-BE49-F238E27FC236}">
                <a16:creationId xmlns:a16="http://schemas.microsoft.com/office/drawing/2014/main" id="{1DB9340D-ED0C-9A95-EDE9-FE62B12B557F}"/>
              </a:ext>
            </a:extLst>
          </p:cNvPr>
          <p:cNvPicPr>
            <a:picLocks noChangeAspect="1"/>
          </p:cNvPicPr>
          <p:nvPr userDrawn="1"/>
        </p:nvPicPr>
        <p:blipFill>
          <a:blip r:embed="rId2"/>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21045741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433830"/>
            <a:ext cx="11203940" cy="4708525"/>
          </a:xfrm>
          <a:prstGeom prst="rect">
            <a:avLst/>
          </a:prstGeom>
        </p:spPr>
        <p:txBody>
          <a:bodyPr>
            <a:noAutofit/>
          </a:bodyPr>
          <a:lstStyle>
            <a:lvl1pPr algn="l">
              <a:lnSpc>
                <a:spcPct val="100000"/>
              </a:lnSpc>
              <a:spcBef>
                <a:spcPts val="0"/>
              </a:spcBef>
              <a:spcAft>
                <a:spcPts val="0"/>
              </a:spcAft>
              <a:defRPr sz="1600" b="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Escribe aquí el texto</a:t>
            </a:r>
          </a:p>
          <a:p>
            <a:pPr lvl="0"/>
            <a:endParaRPr lang="es-ES" noProof="0" dirty="0"/>
          </a:p>
        </p:txBody>
      </p:sp>
      <p:sp>
        <p:nvSpPr>
          <p:cNvPr id="5" name="Text Placeholder 8"/>
          <p:cNvSpPr>
            <a:spLocks noGrp="1"/>
          </p:cNvSpPr>
          <p:nvPr>
            <p:ph type="body" sz="quarter" idx="13" hasCustomPrompt="1"/>
          </p:nvPr>
        </p:nvSpPr>
        <p:spPr>
          <a:xfrm>
            <a:off x="469900" y="954617"/>
            <a:ext cx="7058660" cy="396663"/>
          </a:xfrm>
          <a:prstGeom prst="rect">
            <a:avLst/>
          </a:prstGeom>
        </p:spPr>
        <p:txBody>
          <a:bodyPr lIns="0" tIns="0" rIns="0" bIns="0">
            <a:noAutofit/>
          </a:bodyPr>
          <a:lstStyle>
            <a:lvl1pPr marL="0" indent="0">
              <a:buNone/>
              <a:defRPr sz="2000" b="1" u="none">
                <a:solidFill>
                  <a:srgbClr val="595959"/>
                </a:solidFill>
              </a:defRPr>
            </a:lvl1pPr>
          </a:lstStyle>
          <a:p>
            <a:pPr lvl="0"/>
            <a:r>
              <a:rPr lang="es-ES" noProof="0" dirty="0"/>
              <a:t>Subtítulo (opcional)</a:t>
            </a:r>
          </a:p>
        </p:txBody>
      </p:sp>
      <p:sp>
        <p:nvSpPr>
          <p:cNvPr id="6" name="Title Placeholder 1"/>
          <p:cNvSpPr>
            <a:spLocks noGrp="1"/>
          </p:cNvSpPr>
          <p:nvPr>
            <p:ph type="title" hasCustomPrompt="1"/>
          </p:nvPr>
        </p:nvSpPr>
        <p:spPr>
          <a:xfrm>
            <a:off x="469900" y="402586"/>
            <a:ext cx="7058660" cy="469481"/>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Título</a:t>
            </a:r>
          </a:p>
        </p:txBody>
      </p:sp>
      <p:pic>
        <p:nvPicPr>
          <p:cNvPr id="11" name="Picture 10"/>
          <p:cNvPicPr>
            <a:picLocks noChangeAspect="1"/>
          </p:cNvPicPr>
          <p:nvPr userDrawn="1"/>
        </p:nvPicPr>
        <p:blipFill>
          <a:blip r:embed="rId2">
            <a:clrChange>
              <a:clrFrom>
                <a:srgbClr val="19171C"/>
              </a:clrFrom>
              <a:clrTo>
                <a:srgbClr val="19171C">
                  <a:alpha val="0"/>
                </a:srgbClr>
              </a:clrTo>
            </a:clrChange>
            <a:extLst>
              <a:ext uri="{28A0092B-C50C-407E-A947-70E740481C1C}">
                <a14:useLocalDpi xmlns:a14="http://schemas.microsoft.com/office/drawing/2010/main" val="0"/>
              </a:ext>
            </a:extLst>
          </a:blip>
          <a:stretch>
            <a:fillRect/>
          </a:stretch>
        </p:blipFill>
        <p:spPr>
          <a:xfrm>
            <a:off x="9872315" y="-24538"/>
            <a:ext cx="2319685" cy="661864"/>
          </a:xfrm>
          <a:prstGeom prst="rect">
            <a:avLst/>
          </a:prstGeom>
        </p:spPr>
      </p:pic>
      <p:sp>
        <p:nvSpPr>
          <p:cNvPr id="8" name="Right Triangle 8"/>
          <p:cNvSpPr/>
          <p:nvPr userDrawn="1"/>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pic>
        <p:nvPicPr>
          <p:cNvPr id="2" name="Imagen 9" descr="Dibujo con letras blancas&#10;&#10;Descripción generada automáticamente con confianza media">
            <a:extLst>
              <a:ext uri="{FF2B5EF4-FFF2-40B4-BE49-F238E27FC236}">
                <a16:creationId xmlns:a16="http://schemas.microsoft.com/office/drawing/2014/main" id="{30FC4F9E-BECE-1928-F6D6-4529B3977B5B}"/>
              </a:ext>
            </a:extLst>
          </p:cNvPr>
          <p:cNvPicPr>
            <a:picLocks noChangeAspect="1"/>
          </p:cNvPicPr>
          <p:nvPr userDrawn="1"/>
        </p:nvPicPr>
        <p:blipFill>
          <a:blip r:embed="rId3"/>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2510221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lide Final - La Caixa">
    <p:bg bwMode="gray">
      <p:bgPr>
        <a:solidFill>
          <a:srgbClr val="019EE2"/>
        </a:solidFill>
        <a:effectLst/>
      </p:bgPr>
    </p:bg>
    <p:spTree>
      <p:nvGrpSpPr>
        <p:cNvPr id="1" name=""/>
        <p:cNvGrpSpPr/>
        <p:nvPr/>
      </p:nvGrpSpPr>
      <p:grpSpPr>
        <a:xfrm>
          <a:off x="0" y="0"/>
          <a:ext cx="0" cy="0"/>
          <a:chOff x="0" y="0"/>
          <a:chExt cx="0" cy="0"/>
        </a:xfrm>
      </p:grpSpPr>
      <p:sp>
        <p:nvSpPr>
          <p:cNvPr id="13" name="TextBox 12"/>
          <p:cNvSpPr txBox="1"/>
          <p:nvPr userDrawn="1"/>
        </p:nvSpPr>
        <p:spPr>
          <a:xfrm>
            <a:off x="469900" y="6477000"/>
            <a:ext cx="5355167" cy="410369"/>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dirty="0">
                <a:solidFill>
                  <a:schemeClr val="bg1"/>
                </a:solidFill>
                <a:latin typeface="Poppins"/>
              </a:rPr>
              <a:t>CURSO DE MICROSOFT EXCEL 2016</a:t>
            </a:r>
          </a:p>
          <a:p>
            <a:pPr marL="0" indent="0">
              <a:spcBef>
                <a:spcPts val="800"/>
              </a:spcBef>
              <a:buSzPct val="100000"/>
              <a:buFont typeface="Arial"/>
              <a:buNone/>
            </a:pPr>
            <a:r>
              <a:rPr lang="es-ES" sz="1000" noProof="0" dirty="0">
                <a:solidFill>
                  <a:schemeClr val="bg1"/>
                </a:solidFill>
                <a:latin typeface="Poppins"/>
              </a:rPr>
              <a:t> </a:t>
            </a: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a:t>
            </a:fld>
            <a:endParaRPr lang="en-US" sz="1000" noProof="0" dirty="0">
              <a:solidFill>
                <a:schemeClr val="bg1"/>
              </a:solidFill>
              <a:latin typeface="Poppins"/>
            </a:endParaRPr>
          </a:p>
        </p:txBody>
      </p:sp>
      <p:sp>
        <p:nvSpPr>
          <p:cNvPr id="8" name="Text Placeholder 5"/>
          <p:cNvSpPr>
            <a:spLocks noGrp="1"/>
          </p:cNvSpPr>
          <p:nvPr>
            <p:ph type="body" sz="quarter" idx="10" hasCustomPrompt="1"/>
          </p:nvPr>
        </p:nvSpPr>
        <p:spPr>
          <a:xfrm>
            <a:off x="2256632" y="2311400"/>
            <a:ext cx="7678737" cy="1557867"/>
          </a:xfrm>
        </p:spPr>
        <p:txBody>
          <a:bodyPr/>
          <a:lstStyle>
            <a:lvl1pPr algn="ctr">
              <a:defRPr sz="4000" b="1" baseline="0">
                <a:solidFill>
                  <a:srgbClr val="FFFFFF"/>
                </a:solidFill>
              </a:defRPr>
            </a:lvl1pPr>
          </a:lstStyle>
          <a:p>
            <a:pPr lvl="0"/>
            <a:r>
              <a:rPr lang="es-ES" noProof="0" dirty="0"/>
              <a:t>Muchas gracias </a:t>
            </a:r>
          </a:p>
          <a:p>
            <a:pPr lvl="0"/>
            <a:r>
              <a:rPr lang="es-ES" noProof="0" dirty="0"/>
              <a:t>por vuestra atención</a:t>
            </a:r>
          </a:p>
        </p:txBody>
      </p:sp>
      <p:pic>
        <p:nvPicPr>
          <p:cNvPr id="2" name="Imagen 9" descr="Dibujo con letras blancas&#10;&#10;Descripción generada automáticamente con confianza media">
            <a:extLst>
              <a:ext uri="{FF2B5EF4-FFF2-40B4-BE49-F238E27FC236}">
                <a16:creationId xmlns:a16="http://schemas.microsoft.com/office/drawing/2014/main" id="{5D79EB11-F729-5F7D-3301-BE881C3484CF}"/>
              </a:ext>
            </a:extLst>
          </p:cNvPr>
          <p:cNvPicPr>
            <a:picLocks noChangeAspect="1"/>
          </p:cNvPicPr>
          <p:nvPr userDrawn="1"/>
        </p:nvPicPr>
        <p:blipFill>
          <a:blip r:embed="rId2"/>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40039373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Slide - White">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489815" y="727200"/>
            <a:ext cx="7200000" cy="5400000"/>
          </a:xfrm>
          <a:prstGeom prst="rect">
            <a:avLst/>
          </a:prstGeom>
        </p:spPr>
        <p:txBody>
          <a:bodyPr/>
          <a:lstStyle/>
          <a:p>
            <a:r>
              <a:rPr lang="en-US" noProof="0" dirty="0"/>
              <a:t>Click icon to add picture</a:t>
            </a:r>
          </a:p>
        </p:txBody>
      </p:sp>
      <p:sp>
        <p:nvSpPr>
          <p:cNvPr id="3" name="Subtitle 2"/>
          <p:cNvSpPr>
            <a:spLocks noGrp="1"/>
          </p:cNvSpPr>
          <p:nvPr>
            <p:ph type="subTitle" idx="1" hasCustomPrompt="1"/>
          </p:nvPr>
        </p:nvSpPr>
        <p:spPr bwMode="gray">
          <a:xfrm>
            <a:off x="501652" y="5864233"/>
            <a:ext cx="5594348" cy="505645"/>
          </a:xfrm>
          <a:prstGeom prst="rect">
            <a:avLst/>
          </a:prstGeom>
        </p:spPr>
        <p:txBody>
          <a:bodyPr lIns="0" tIns="0" rIns="0" bIns="0" anchor="b" anchorCtr="0">
            <a:noAutofit/>
          </a:bodyPr>
          <a:lstStyle>
            <a:lvl1pPr marL="0" indent="0" algn="l">
              <a:lnSpc>
                <a:spcPct val="100000"/>
              </a:lnSpc>
              <a:spcAft>
                <a:spcPts val="0"/>
              </a:spcAft>
              <a:buNone/>
              <a:defRPr sz="1747" b="1">
                <a:solidFill>
                  <a:schemeClr val="tx1"/>
                </a:solidFill>
              </a:defRPr>
            </a:lvl1pPr>
            <a:lvl2pPr marL="0" indent="0" algn="l">
              <a:buNone/>
              <a:defRPr sz="1553" b="0"/>
            </a:lvl2pPr>
            <a:lvl3pPr marL="887504" indent="0" algn="ctr">
              <a:buNone/>
              <a:defRPr sz="1747"/>
            </a:lvl3pPr>
            <a:lvl4pPr marL="1331255" indent="0" algn="ctr">
              <a:buNone/>
              <a:defRPr sz="1553"/>
            </a:lvl4pPr>
            <a:lvl5pPr marL="1775008" indent="0" algn="ctr">
              <a:buNone/>
              <a:defRPr sz="1553"/>
            </a:lvl5pPr>
            <a:lvl6pPr marL="2218759" indent="0" algn="ctr">
              <a:buNone/>
              <a:defRPr sz="1553"/>
            </a:lvl6pPr>
            <a:lvl7pPr marL="2662511" indent="0" algn="ctr">
              <a:buNone/>
              <a:defRPr sz="1553"/>
            </a:lvl7pPr>
            <a:lvl8pPr marL="3106263" indent="0" algn="ctr">
              <a:buNone/>
              <a:defRPr sz="1553"/>
            </a:lvl8pPr>
            <a:lvl9pPr marL="3550015" indent="0" algn="ctr">
              <a:buNone/>
              <a:defRPr sz="1553"/>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501651" y="6381750"/>
            <a:ext cx="5594350" cy="298450"/>
          </a:xfrm>
          <a:prstGeom prst="rect">
            <a:avLst/>
          </a:prstGeom>
        </p:spPr>
        <p:txBody>
          <a:bodyPr/>
          <a:lstStyle>
            <a:lvl1pPr>
              <a:spcAft>
                <a:spcPts val="0"/>
              </a:spcAft>
              <a:defRPr sz="97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Tree>
    <p:extLst>
      <p:ext uri="{BB962C8B-B14F-4D97-AF65-F5344CB8AC3E}">
        <p14:creationId xmlns:p14="http://schemas.microsoft.com/office/powerpoint/2010/main" val="844826682"/>
      </p:ext>
    </p:extLst>
  </p:cSld>
  <p:clrMapOvr>
    <a:masterClrMapping/>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9"/>
            </p:custDataLst>
            <p:extLst>
              <p:ext uri="{D42A27DB-BD31-4B8C-83A1-F6EECF244321}">
                <p14:modId xmlns:p14="http://schemas.microsoft.com/office/powerpoint/2010/main" val="767024619"/>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name="think-cell Slide" r:id="rId10" imgW="270" imgH="270" progId="TCLayout.ActiveDocument.1">
                  <p:embed/>
                </p:oleObj>
              </mc:Choice>
              <mc:Fallback>
                <p:oleObj name="think-cell Slide" r:id="rId10" imgW="270" imgH="270" progId="TCLayout.ActiveDocument.1">
                  <p:embed/>
                  <p:pic>
                    <p:nvPicPr>
                      <p:cNvPr id="0" name=""/>
                      <p:cNvPicPr/>
                      <p:nvPr/>
                    </p:nvPicPr>
                    <p:blipFill>
                      <a:blip r:embed="rId11"/>
                      <a:stretch>
                        <a:fillRect/>
                      </a:stretch>
                    </p:blipFill>
                    <p:spPr>
                      <a:xfrm>
                        <a:off x="2119"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469900" y="402587"/>
            <a:ext cx="7211060" cy="532134"/>
          </a:xfrm>
          <a:prstGeom prst="rect">
            <a:avLst/>
          </a:prstGeom>
        </p:spPr>
        <p:txBody>
          <a:bodyPr vert="horz" lIns="0" tIns="0" rIns="0" bIns="0" rtlCol="0" anchor="t" anchorCtr="0">
            <a:noAutofit/>
          </a:bodyPr>
          <a:lstStyle/>
          <a:p>
            <a:r>
              <a:rPr lang="es-ES_tradnl" noProof="0" dirty="0"/>
              <a:t>Clic para editar título</a:t>
            </a:r>
            <a:endParaRPr lang="en-US" noProof="0" dirty="0"/>
          </a:p>
        </p:txBody>
      </p:sp>
      <p:sp>
        <p:nvSpPr>
          <p:cNvPr id="19" name="Text Placeholder 18"/>
          <p:cNvSpPr>
            <a:spLocks noGrp="1"/>
          </p:cNvSpPr>
          <p:nvPr>
            <p:ph type="body" idx="1"/>
          </p:nvPr>
        </p:nvSpPr>
        <p:spPr>
          <a:xfrm>
            <a:off x="469900" y="1665290"/>
            <a:ext cx="11252200" cy="4633911"/>
          </a:xfrm>
          <a:prstGeom prst="rect">
            <a:avLst/>
          </a:prstGeom>
        </p:spPr>
        <p:txBody>
          <a:bodyPr vert="horz" lIns="0" tIns="0" rIns="0" bIns="0" rtlCol="0">
            <a:noAutofit/>
          </a:bodyPr>
          <a:lstStyle/>
          <a:p>
            <a:pPr lvl="0"/>
            <a:r>
              <a:rPr lang="es-ES_tradnl" noProof="0" dirty="0"/>
              <a:t>Haga clic para modificar el estilo de texto del patrón</a:t>
            </a:r>
          </a:p>
          <a:p>
            <a:pPr lvl="1"/>
            <a:r>
              <a:rPr lang="es-ES_tradnl" noProof="0" dirty="0"/>
              <a:t>Segundo nivel</a:t>
            </a:r>
          </a:p>
          <a:p>
            <a:pPr lvl="2"/>
            <a:r>
              <a:rPr lang="es-ES_tradnl" noProof="0" dirty="0"/>
              <a:t>Tercer nivel</a:t>
            </a:r>
          </a:p>
          <a:p>
            <a:pPr lvl="3"/>
            <a:r>
              <a:rPr lang="es-ES_tradnl" noProof="0" dirty="0"/>
              <a:t>Cuarto nivel</a:t>
            </a:r>
          </a:p>
          <a:p>
            <a:pPr lvl="4"/>
            <a:r>
              <a:rPr lang="es-ES_tradnl" noProof="0" dirty="0"/>
              <a:t>Quinto nivel</a:t>
            </a:r>
            <a:endParaRPr lang="en-US" noProof="0" dirty="0"/>
          </a:p>
        </p:txBody>
      </p:sp>
      <p:sp>
        <p:nvSpPr>
          <p:cNvPr id="11" name="TextBox 10"/>
          <p:cNvSpPr txBox="1"/>
          <p:nvPr userDrawn="1"/>
        </p:nvSpPr>
        <p:spPr>
          <a:xfrm>
            <a:off x="304800" y="6477000"/>
            <a:ext cx="6445624" cy="410369"/>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dirty="0">
                <a:latin typeface="Poppins"/>
              </a:rPr>
              <a:t>CURSO DE MICROSOFT EXCEL 2016</a:t>
            </a:r>
          </a:p>
          <a:p>
            <a:pPr marL="0" indent="0">
              <a:spcBef>
                <a:spcPts val="800"/>
              </a:spcBef>
              <a:buSzPct val="100000"/>
              <a:buFont typeface="Arial"/>
              <a:buNone/>
            </a:pPr>
            <a:endParaRPr lang="es-ES" sz="1000" noProof="0" dirty="0">
              <a:solidFill>
                <a:srgbClr val="595959"/>
              </a:solidFill>
              <a:latin typeface="Poppins"/>
            </a:endParaRPr>
          </a:p>
        </p:txBody>
      </p:sp>
      <p:sp>
        <p:nvSpPr>
          <p:cNvPr id="12" name="TextBox 11"/>
          <p:cNvSpPr txBox="1"/>
          <p:nvPr userDrawn="1"/>
        </p:nvSpPr>
        <p:spPr>
          <a:xfrm>
            <a:off x="11410953"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rgbClr val="595959"/>
                </a:solidFill>
                <a:latin typeface="Poppins"/>
              </a:rPr>
              <a:pPr marL="0" indent="0" algn="r">
                <a:spcBef>
                  <a:spcPts val="800"/>
                </a:spcBef>
                <a:buSzPct val="100000"/>
                <a:buFont typeface="Arial"/>
                <a:buNone/>
              </a:pPr>
              <a:t>‹#›</a:t>
            </a:fld>
            <a:endParaRPr lang="en-US" sz="1000" noProof="0" dirty="0">
              <a:solidFill>
                <a:srgbClr val="595959"/>
              </a:solidFill>
              <a:latin typeface="Poppins"/>
            </a:endParaRPr>
          </a:p>
        </p:txBody>
      </p:sp>
    </p:spTree>
  </p:cSld>
  <p:clrMap bg1="lt1" tx1="dk1" bg2="lt2" tx2="dk2" accent1="accent1" accent2="accent2" accent3="accent3" accent4="accent4" accent5="accent5" accent6="accent6" hlink="hlink" folHlink="folHlink"/>
  <p:sldLayoutIdLst>
    <p:sldLayoutId id="2147483702" r:id="rId1"/>
    <p:sldLayoutId id="2147483754" r:id="rId2"/>
    <p:sldLayoutId id="2147483712" r:id="rId3"/>
    <p:sldLayoutId id="2147483703" r:id="rId4"/>
    <p:sldLayoutId id="2147483753" r:id="rId5"/>
    <p:sldLayoutId id="2147483756" r:id="rId6"/>
    <p:sldLayoutId id="2147483757" r:id="rId7"/>
  </p:sldLayoutIdLst>
  <p:hf hdr="0" dt="0"/>
  <p:txStyles>
    <p:titleStyle>
      <a:lvl1pPr algn="l" defTabSz="1219170" rtl="0" eaLnBrk="1" latinLnBrk="0" hangingPunct="1">
        <a:spcBef>
          <a:spcPct val="0"/>
        </a:spcBef>
        <a:buNone/>
        <a:defRPr sz="2800" b="1" u="none" kern="1200">
          <a:solidFill>
            <a:srgbClr val="019EE2"/>
          </a:solidFill>
          <a:latin typeface="Poppins"/>
          <a:ea typeface="+mj-ea"/>
          <a:cs typeface="+mj-cs"/>
        </a:defRPr>
      </a:lvl1pPr>
    </p:titleStyle>
    <p:bodyStyle>
      <a:lvl1pPr marL="0" indent="0" algn="l" defTabSz="1219170" rtl="0" eaLnBrk="1" latinLnBrk="0" hangingPunct="1">
        <a:spcBef>
          <a:spcPts val="0"/>
        </a:spcBef>
        <a:spcAft>
          <a:spcPts val="1333"/>
        </a:spcAft>
        <a:buSzPct val="100000"/>
        <a:buFont typeface="Arial" panose="020B0604020202020204" pitchFamily="34" charset="0"/>
        <a:buNone/>
        <a:defRPr sz="1600" b="0"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098" userDrawn="1">
          <p15:clr>
            <a:srgbClr val="F26B43"/>
          </p15:clr>
        </p15:guide>
        <p15:guide id="2" orient="horz" pos="2160" userDrawn="1">
          <p15:clr>
            <a:srgbClr val="F26B43"/>
          </p15:clr>
        </p15:guide>
        <p15:guide id="3" orient="horz" pos="3968" userDrawn="1">
          <p15:clr>
            <a:srgbClr val="F26B43"/>
          </p15:clr>
        </p15:guide>
        <p15:guide id="4" pos="296" userDrawn="1">
          <p15:clr>
            <a:srgbClr val="F26B43"/>
          </p15:clr>
        </p15:guide>
        <p15:guide id="5" pos="7384" userDrawn="1">
          <p15:clr>
            <a:srgbClr val="F26B43"/>
          </p15:clr>
        </p15:guide>
        <p15:guide id="6" orient="horz" pos="1071" userDrawn="1">
          <p15:clr>
            <a:srgbClr val="F26B43"/>
          </p15:clr>
        </p15:guide>
        <p15:guide id="7" orient="horz" pos="245" userDrawn="1">
          <p15:clr>
            <a:srgbClr val="F26B43"/>
          </p15:clr>
        </p15:guide>
        <p15:guide id="8" orient="horz" pos="4081" userDrawn="1">
          <p15:clr>
            <a:srgbClr val="F26B43"/>
          </p15:clr>
        </p15:guide>
        <p15:guide id="10" pos="4986" userDrawn="1">
          <p15:clr>
            <a:srgbClr val="F26B43"/>
          </p15:clr>
        </p15:guide>
        <p15:guide id="12" pos="1382" userDrawn="1">
          <p15:clr>
            <a:srgbClr val="F26B43"/>
          </p15:clr>
        </p15:guide>
        <p15:guide id="13" pos="1496" userDrawn="1">
          <p15:clr>
            <a:srgbClr val="F26B43"/>
          </p15:clr>
        </p15:guide>
        <p15:guide id="14" pos="2581" userDrawn="1">
          <p15:clr>
            <a:srgbClr val="F26B43"/>
          </p15:clr>
        </p15:guide>
        <p15:guide id="15" pos="2695" userDrawn="1">
          <p15:clr>
            <a:srgbClr val="F26B43"/>
          </p15:clr>
        </p15:guide>
        <p15:guide id="16" pos="6185" userDrawn="1">
          <p15:clr>
            <a:srgbClr val="F26B43"/>
          </p15:clr>
        </p15:guide>
        <p15:guide id="17" pos="3783" userDrawn="1">
          <p15:clr>
            <a:srgbClr val="F26B43"/>
          </p15:clr>
        </p15:guide>
        <p15:guide id="18" pos="3896" userDrawn="1">
          <p15:clr>
            <a:srgbClr val="F26B43"/>
          </p15:clr>
        </p15:guide>
        <p15:guide id="19" pos="3840" userDrawn="1">
          <p15:clr>
            <a:srgbClr val="F26B43"/>
          </p15:clr>
        </p15:guide>
        <p15:guide id="20" pos="6299" userDrawn="1">
          <p15:clr>
            <a:srgbClr val="F26B43"/>
          </p15:clr>
        </p15:guide>
        <p15:guide id="21" orient="horz" pos="1049" userDrawn="1">
          <p15:clr>
            <a:srgbClr val="F26B43"/>
          </p15:clr>
        </p15:guide>
        <p15:guide id="22" orient="horz" pos="641" userDrawn="1">
          <p15:clr>
            <a:srgbClr val="F26B43"/>
          </p15:clr>
        </p15:guide>
        <p15:guide id="23" orient="horz" pos="2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47.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50.pn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7.jpeg"/><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6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0"/>
          <p:cNvSpPr/>
          <p:nvPr/>
        </p:nvSpPr>
        <p:spPr>
          <a:xfrm>
            <a:off x="-9656" y="-12888"/>
            <a:ext cx="6408992" cy="6857825"/>
          </a:xfrm>
          <a:prstGeom prst="rect">
            <a:avLst/>
          </a:prstGeom>
          <a:solidFill>
            <a:srgbClr val="019EE2"/>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s-ES" sz="2117" dirty="0">
              <a:latin typeface="Poppins"/>
            </a:endParaRPr>
          </a:p>
        </p:txBody>
      </p:sp>
      <p:sp>
        <p:nvSpPr>
          <p:cNvPr id="8" name="TextBox 7"/>
          <p:cNvSpPr txBox="1"/>
          <p:nvPr/>
        </p:nvSpPr>
        <p:spPr>
          <a:xfrm>
            <a:off x="0" y="2066767"/>
            <a:ext cx="6304489" cy="954749"/>
          </a:xfrm>
          <a:prstGeom prst="rect">
            <a:avLst/>
          </a:prstGeom>
        </p:spPr>
        <p:txBody>
          <a:bodyPr wrap="square" lIns="0" tIns="0" rIns="0" bIns="0" rtlCol="0" anchor="t">
            <a:spAutoFit/>
          </a:bodyPr>
          <a:lstStyle/>
          <a:p>
            <a:pPr algn="ctr">
              <a:lnSpc>
                <a:spcPts val="2347"/>
              </a:lnSpc>
            </a:pPr>
            <a:r>
              <a:rPr lang="ca-ES" sz="4000" b="1" dirty="0">
                <a:solidFill>
                  <a:srgbClr val="FFFFFF"/>
                </a:solidFill>
                <a:latin typeface="Poppins"/>
                <a:cs typeface="Quarto-Bold"/>
              </a:rPr>
              <a:t>CURS DE MICROSOFT</a:t>
            </a:r>
          </a:p>
          <a:p>
            <a:pPr algn="ctr">
              <a:lnSpc>
                <a:spcPts val="2347"/>
              </a:lnSpc>
            </a:pPr>
            <a:endParaRPr lang="ca-ES" sz="4000" b="1" dirty="0">
              <a:solidFill>
                <a:srgbClr val="FFFFFF"/>
              </a:solidFill>
              <a:latin typeface="Poppins"/>
              <a:cs typeface="Quarto-Bold"/>
            </a:endParaRPr>
          </a:p>
          <a:p>
            <a:pPr algn="ctr">
              <a:lnSpc>
                <a:spcPts val="2347"/>
              </a:lnSpc>
            </a:pPr>
            <a:r>
              <a:rPr lang="ca-ES" sz="4000" b="1" dirty="0">
                <a:solidFill>
                  <a:srgbClr val="FFFFFF"/>
                </a:solidFill>
                <a:latin typeface="Poppins"/>
                <a:cs typeface="Quarto-Bold"/>
              </a:rPr>
              <a:t>EXCEL 2016</a:t>
            </a:r>
          </a:p>
        </p:txBody>
      </p:sp>
      <p:cxnSp>
        <p:nvCxnSpPr>
          <p:cNvPr id="9" name="Conector recto 15"/>
          <p:cNvCxnSpPr/>
          <p:nvPr/>
        </p:nvCxnSpPr>
        <p:spPr>
          <a:xfrm>
            <a:off x="2049643" y="3291987"/>
            <a:ext cx="2413831"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6"/>
          <p:cNvSpPr txBox="1">
            <a:spLocks noChangeAspect="1"/>
          </p:cNvSpPr>
          <p:nvPr/>
        </p:nvSpPr>
        <p:spPr>
          <a:xfrm>
            <a:off x="1227402" y="4277445"/>
            <a:ext cx="3969669" cy="1303242"/>
          </a:xfrm>
          <a:prstGeom prst="rect">
            <a:avLst/>
          </a:prstGeom>
        </p:spPr>
        <p:txBody>
          <a:bodyPr wrap="square" lIns="0" tIns="0" rIns="0" bIns="0" rtlCol="0" anchor="t">
            <a:spAutoFit/>
          </a:bodyPr>
          <a:lstStyle/>
          <a:p>
            <a:pPr algn="ctr"/>
            <a:r>
              <a:rPr lang="ca-ES" sz="2823" b="1" dirty="0">
                <a:solidFill>
                  <a:schemeClr val="bg1"/>
                </a:solidFill>
                <a:latin typeface="Poppins"/>
                <a:cs typeface="Poppins"/>
              </a:rPr>
              <a:t>Mòdul Avançat</a:t>
            </a:r>
          </a:p>
          <a:p>
            <a:pPr algn="ctr"/>
            <a:endParaRPr lang="ca-ES" sz="2823" b="1" dirty="0">
              <a:solidFill>
                <a:schemeClr val="bg1"/>
              </a:solidFill>
              <a:latin typeface="Poppins"/>
              <a:cs typeface="Poppins"/>
            </a:endParaRPr>
          </a:p>
          <a:p>
            <a:pPr algn="ctr"/>
            <a:r>
              <a:rPr lang="ca-ES" sz="2823" b="1" dirty="0">
                <a:solidFill>
                  <a:schemeClr val="bg1"/>
                </a:solidFill>
                <a:latin typeface="Poppins"/>
                <a:cs typeface="Poppins"/>
              </a:rPr>
              <a:t>Exercicis pràctics</a:t>
            </a:r>
          </a:p>
        </p:txBody>
      </p:sp>
      <p:pic>
        <p:nvPicPr>
          <p:cNvPr id="25612" name="Picture 12" descr="Microsoft Excel 2016: Nivel básico | | Seguros Red - Escuela de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991" y="3489351"/>
            <a:ext cx="2755329" cy="33685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a:stretch/>
        </p:blipFill>
        <p:spPr>
          <a:xfrm>
            <a:off x="8564248" y="3476348"/>
            <a:ext cx="3627752" cy="3368475"/>
          </a:xfrm>
          <a:prstGeom prst="rect">
            <a:avLst/>
          </a:prstGeom>
        </p:spPr>
      </p:pic>
      <p:pic>
        <p:nvPicPr>
          <p:cNvPr id="3" name="Picture 2" descr="A computer on a table&#10;&#10;Description automatically generated">
            <a:extLst>
              <a:ext uri="{FF2B5EF4-FFF2-40B4-BE49-F238E27FC236}">
                <a16:creationId xmlns:a16="http://schemas.microsoft.com/office/drawing/2014/main" id="{24B43FD3-E120-4F3E-A6C9-999E8A310AA3}"/>
              </a:ext>
            </a:extLst>
          </p:cNvPr>
          <p:cNvPicPr>
            <a:picLocks noChangeAspect="1"/>
          </p:cNvPicPr>
          <p:nvPr/>
        </p:nvPicPr>
        <p:blipFill>
          <a:blip r:embed="rId6"/>
          <a:stretch>
            <a:fillRect/>
          </a:stretch>
        </p:blipFill>
        <p:spPr>
          <a:xfrm>
            <a:off x="6408992" y="0"/>
            <a:ext cx="5792663" cy="3476349"/>
          </a:xfrm>
          <a:prstGeom prst="rect">
            <a:avLst/>
          </a:prstGeom>
        </p:spPr>
      </p:pic>
      <p:sp>
        <p:nvSpPr>
          <p:cNvPr id="11" name="CuadroTexto 2">
            <a:extLst>
              <a:ext uri="{FF2B5EF4-FFF2-40B4-BE49-F238E27FC236}">
                <a16:creationId xmlns:a16="http://schemas.microsoft.com/office/drawing/2014/main" id="{FDC7ECF2-91FE-4D99-B572-71B9A67A9503}"/>
              </a:ext>
            </a:extLst>
          </p:cNvPr>
          <p:cNvSpPr txBox="1"/>
          <p:nvPr/>
        </p:nvSpPr>
        <p:spPr bwMode="gray">
          <a:xfrm>
            <a:off x="166255" y="6345382"/>
            <a:ext cx="2743200" cy="378691"/>
          </a:xfrm>
          <a:prstGeom prst="rect">
            <a:avLst/>
          </a:prstGeom>
        </p:spPr>
        <p:txBody>
          <a:bodyPr vert="horz" wrap="square" lIns="0" tIns="0" rIns="0" bIns="0" rtlCol="0" anchor="b" anchorCtr="0">
            <a:noAutofit/>
          </a:bodyPr>
          <a:lstStyle/>
          <a:p>
            <a:r>
              <a:rPr lang="es-ES" sz="1100" b="0" i="1" dirty="0">
                <a:solidFill>
                  <a:schemeClr val="bg1"/>
                </a:solidFill>
              </a:rPr>
              <a:t>Marzo -2023</a:t>
            </a:r>
          </a:p>
        </p:txBody>
      </p:sp>
      <p:pic>
        <p:nvPicPr>
          <p:cNvPr id="5" name="Imagen 9" descr="Dibujo con letras blancas&#10;&#10;Descripción generada automáticamente con confianza media">
            <a:extLst>
              <a:ext uri="{FF2B5EF4-FFF2-40B4-BE49-F238E27FC236}">
                <a16:creationId xmlns:a16="http://schemas.microsoft.com/office/drawing/2014/main" id="{E117A517-27BF-4863-D08A-C7B10AE2E8FC}"/>
              </a:ext>
            </a:extLst>
          </p:cNvPr>
          <p:cNvPicPr>
            <a:picLocks noChangeAspect="1"/>
          </p:cNvPicPr>
          <p:nvPr/>
        </p:nvPicPr>
        <p:blipFill>
          <a:blip r:embed="rId7"/>
          <a:stretch>
            <a:fillRect/>
          </a:stretch>
        </p:blipFill>
        <p:spPr>
          <a:xfrm>
            <a:off x="534008" y="381275"/>
            <a:ext cx="2582096" cy="571626"/>
          </a:xfrm>
          <a:prstGeom prst="rect">
            <a:avLst/>
          </a:prstGeom>
        </p:spPr>
      </p:pic>
    </p:spTree>
    <p:extLst>
      <p:ext uri="{BB962C8B-B14F-4D97-AF65-F5344CB8AC3E}">
        <p14:creationId xmlns:p14="http://schemas.microsoft.com/office/powerpoint/2010/main" val="311882907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6040822" y="2745798"/>
            <a:ext cx="5098233" cy="2260537"/>
          </a:xfrm>
          <a:prstGeom prst="rect">
            <a:avLst/>
          </a:prstGeom>
          <a:ln>
            <a:noFill/>
          </a:ln>
          <a:effectLst>
            <a:outerShdw blurRad="190500" algn="tl" rotWithShape="0">
              <a:srgbClr val="000000">
                <a:alpha val="70000"/>
              </a:srgbClr>
            </a:outerShdw>
          </a:effectLst>
        </p:spPr>
      </p:pic>
      <p:sp>
        <p:nvSpPr>
          <p:cNvPr id="2" name="Text Placeholder 1"/>
          <p:cNvSpPr>
            <a:spLocks noGrp="1"/>
          </p:cNvSpPr>
          <p:nvPr>
            <p:ph type="body" sz="quarter" idx="10"/>
          </p:nvPr>
        </p:nvSpPr>
        <p:spPr>
          <a:xfrm>
            <a:off x="477297" y="1818205"/>
            <a:ext cx="10994267" cy="405646"/>
          </a:xfrm>
        </p:spPr>
        <p:txBody>
          <a:bodyPr/>
          <a:lstStyle/>
          <a:p>
            <a:r>
              <a:rPr lang="ca-ES" dirty="0"/>
              <a:t>Repetir les mateixes instruccions que a l’apartat A. Ara caldrà crear un tercer full en el llibre amb el nom “Facturació per regió”, seleccionar de nou la taula origen i inserir la taula dinàmica &gt; Inserir – Taula dinàmica. Seguir aquest procediment:</a:t>
            </a:r>
          </a:p>
        </p:txBody>
      </p:sp>
      <p:sp>
        <p:nvSpPr>
          <p:cNvPr id="3" name="Text Placeholder 2"/>
          <p:cNvSpPr>
            <a:spLocks noGrp="1"/>
          </p:cNvSpPr>
          <p:nvPr>
            <p:ph type="body" sz="quarter" idx="13"/>
          </p:nvPr>
        </p:nvSpPr>
        <p:spPr>
          <a:xfrm>
            <a:off x="477297" y="855249"/>
            <a:ext cx="10661758" cy="405646"/>
          </a:xfrm>
        </p:spPr>
        <p:txBody>
          <a:bodyPr/>
          <a:lstStyle/>
          <a:p>
            <a:r>
              <a:rPr lang="ca-ES" dirty="0"/>
              <a:t>Ap. B: per afegir un nou full amb el nom “Facturació per regió” caldrà seguir les mateixes instruccions que en l’apartat anterior, però en aquest cas en funció de cada regió.</a:t>
            </a:r>
          </a:p>
        </p:txBody>
      </p:sp>
      <p:sp>
        <p:nvSpPr>
          <p:cNvPr id="4" name="Title 3"/>
          <p:cNvSpPr>
            <a:spLocks noGrp="1"/>
          </p:cNvSpPr>
          <p:nvPr>
            <p:ph type="title"/>
          </p:nvPr>
        </p:nvSpPr>
        <p:spPr/>
        <p:txBody>
          <a:bodyPr/>
          <a:lstStyle/>
          <a:p>
            <a:r>
              <a:rPr lang="ca-ES" dirty="0"/>
              <a:t>Exercici 1</a:t>
            </a:r>
          </a:p>
        </p:txBody>
      </p:sp>
      <p:sp>
        <p:nvSpPr>
          <p:cNvPr id="23" name="Text Placeholder 1">
            <a:extLst>
              <a:ext uri="{FF2B5EF4-FFF2-40B4-BE49-F238E27FC236}">
                <a16:creationId xmlns:a16="http://schemas.microsoft.com/office/drawing/2014/main" id="{55530303-D3EF-4373-8198-68B58879A7FD}"/>
              </a:ext>
            </a:extLst>
          </p:cNvPr>
          <p:cNvSpPr txBox="1">
            <a:spLocks/>
          </p:cNvSpPr>
          <p:nvPr/>
        </p:nvSpPr>
        <p:spPr>
          <a:xfrm>
            <a:off x="6360953" y="5511696"/>
            <a:ext cx="4925355"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Situar la taula en el nou full per configurar-lo.</a:t>
            </a:r>
          </a:p>
        </p:txBody>
      </p:sp>
      <p:sp>
        <p:nvSpPr>
          <p:cNvPr id="24" name="Rectangle 16"/>
          <p:cNvSpPr/>
          <p:nvPr/>
        </p:nvSpPr>
        <p:spPr>
          <a:xfrm>
            <a:off x="9336554" y="4422199"/>
            <a:ext cx="1802501" cy="415687"/>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pic>
        <p:nvPicPr>
          <p:cNvPr id="6" name="Imagen 5"/>
          <p:cNvPicPr>
            <a:picLocks noChangeAspect="1"/>
          </p:cNvPicPr>
          <p:nvPr/>
        </p:nvPicPr>
        <p:blipFill>
          <a:blip r:embed="rId3"/>
          <a:stretch>
            <a:fillRect/>
          </a:stretch>
        </p:blipFill>
        <p:spPr>
          <a:xfrm>
            <a:off x="1304400" y="2745798"/>
            <a:ext cx="3733800" cy="3486150"/>
          </a:xfrm>
          <a:prstGeom prst="rect">
            <a:avLst/>
          </a:prstGeom>
          <a:ln>
            <a:noFill/>
          </a:ln>
          <a:effectLst>
            <a:outerShdw blurRad="190500" algn="tl" rotWithShape="0">
              <a:srgbClr val="000000">
                <a:alpha val="70000"/>
              </a:srgbClr>
            </a:outerShdw>
          </a:effectLst>
        </p:spPr>
      </p:pic>
      <p:cxnSp>
        <p:nvCxnSpPr>
          <p:cNvPr id="9" name="Straight Arrow Connector 18"/>
          <p:cNvCxnSpPr>
            <a:cxnSpLocks/>
          </p:cNvCxnSpPr>
          <p:nvPr/>
        </p:nvCxnSpPr>
        <p:spPr>
          <a:xfrm flipV="1">
            <a:off x="4904509" y="3865419"/>
            <a:ext cx="2244436" cy="126076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215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97CF03A-7CB7-4F14-864D-8FA20F9D9EF9}"/>
              </a:ext>
            </a:extLst>
          </p:cNvPr>
          <p:cNvPicPr>
            <a:picLocks noChangeAspect="1"/>
          </p:cNvPicPr>
          <p:nvPr/>
        </p:nvPicPr>
        <p:blipFill>
          <a:blip r:embed="rId2"/>
          <a:stretch>
            <a:fillRect/>
          </a:stretch>
        </p:blipFill>
        <p:spPr>
          <a:xfrm>
            <a:off x="804381" y="2319234"/>
            <a:ext cx="2880000" cy="3622554"/>
          </a:xfrm>
          <a:prstGeom prst="rect">
            <a:avLst/>
          </a:prstGeom>
        </p:spPr>
      </p:pic>
      <p:sp>
        <p:nvSpPr>
          <p:cNvPr id="2" name="Text Placeholder 1"/>
          <p:cNvSpPr>
            <a:spLocks noGrp="1"/>
          </p:cNvSpPr>
          <p:nvPr>
            <p:ph type="body" sz="quarter" idx="10"/>
          </p:nvPr>
        </p:nvSpPr>
        <p:spPr>
          <a:xfrm>
            <a:off x="469900" y="1377428"/>
            <a:ext cx="10994267" cy="405646"/>
          </a:xfrm>
        </p:spPr>
        <p:txBody>
          <a:bodyPr/>
          <a:lstStyle/>
          <a:p>
            <a:r>
              <a:rPr lang="ca-ES" dirty="0"/>
              <a:t>Escollir l’ordre dels camps per a la nova taula:</a:t>
            </a:r>
          </a:p>
        </p:txBody>
      </p:sp>
      <p:sp>
        <p:nvSpPr>
          <p:cNvPr id="3" name="Text Placeholder 2"/>
          <p:cNvSpPr>
            <a:spLocks noGrp="1"/>
          </p:cNvSpPr>
          <p:nvPr>
            <p:ph type="body" sz="quarter" idx="13"/>
          </p:nvPr>
        </p:nvSpPr>
        <p:spPr>
          <a:xfrm>
            <a:off x="477297" y="916212"/>
            <a:ext cx="10661758" cy="405646"/>
          </a:xfrm>
        </p:spPr>
        <p:txBody>
          <a:bodyPr/>
          <a:lstStyle/>
          <a:p>
            <a:r>
              <a:rPr lang="ca-ES" dirty="0"/>
              <a:t>Ap. B</a:t>
            </a:r>
          </a:p>
        </p:txBody>
      </p:sp>
      <p:sp>
        <p:nvSpPr>
          <p:cNvPr id="4" name="Title 3"/>
          <p:cNvSpPr>
            <a:spLocks noGrp="1"/>
          </p:cNvSpPr>
          <p:nvPr>
            <p:ph type="title"/>
          </p:nvPr>
        </p:nvSpPr>
        <p:spPr/>
        <p:txBody>
          <a:bodyPr/>
          <a:lstStyle/>
          <a:p>
            <a:r>
              <a:rPr lang="ca-ES" dirty="0"/>
              <a:t>Exercici 1</a:t>
            </a:r>
          </a:p>
        </p:txBody>
      </p:sp>
      <p:sp>
        <p:nvSpPr>
          <p:cNvPr id="23" name="Text Placeholder 1">
            <a:extLst>
              <a:ext uri="{FF2B5EF4-FFF2-40B4-BE49-F238E27FC236}">
                <a16:creationId xmlns:a16="http://schemas.microsoft.com/office/drawing/2014/main" id="{55530303-D3EF-4373-8198-68B58879A7FD}"/>
              </a:ext>
            </a:extLst>
          </p:cNvPr>
          <p:cNvSpPr txBox="1">
            <a:spLocks/>
          </p:cNvSpPr>
          <p:nvPr/>
        </p:nvSpPr>
        <p:spPr>
          <a:xfrm>
            <a:off x="4892371" y="2560456"/>
            <a:ext cx="4457968" cy="263789"/>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S’obtindrà el següent resultat:</a:t>
            </a:r>
          </a:p>
        </p:txBody>
      </p:sp>
      <p:sp>
        <p:nvSpPr>
          <p:cNvPr id="24" name="Rectangle 16"/>
          <p:cNvSpPr/>
          <p:nvPr/>
        </p:nvSpPr>
        <p:spPr>
          <a:xfrm>
            <a:off x="2301192" y="5299587"/>
            <a:ext cx="1224000" cy="59016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cxnSp>
        <p:nvCxnSpPr>
          <p:cNvPr id="9" name="Straight Arrow Connector 18"/>
          <p:cNvCxnSpPr>
            <a:cxnSpLocks/>
          </p:cNvCxnSpPr>
          <p:nvPr/>
        </p:nvCxnSpPr>
        <p:spPr>
          <a:xfrm flipV="1">
            <a:off x="4104303" y="3865418"/>
            <a:ext cx="578533" cy="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6"/>
          <p:cNvSpPr/>
          <p:nvPr/>
        </p:nvSpPr>
        <p:spPr>
          <a:xfrm>
            <a:off x="907335" y="5299587"/>
            <a:ext cx="1334866" cy="18098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pic>
        <p:nvPicPr>
          <p:cNvPr id="6" name="Picture 5">
            <a:extLst>
              <a:ext uri="{FF2B5EF4-FFF2-40B4-BE49-F238E27FC236}">
                <a16:creationId xmlns:a16="http://schemas.microsoft.com/office/drawing/2014/main" id="{0A1C8277-E22C-4245-95E5-F13DC54EB14F}"/>
              </a:ext>
            </a:extLst>
          </p:cNvPr>
          <p:cNvPicPr>
            <a:picLocks noChangeAspect="1"/>
          </p:cNvPicPr>
          <p:nvPr/>
        </p:nvPicPr>
        <p:blipFill>
          <a:blip r:embed="rId3"/>
          <a:stretch>
            <a:fillRect/>
          </a:stretch>
        </p:blipFill>
        <p:spPr>
          <a:xfrm>
            <a:off x="4892371" y="3017693"/>
            <a:ext cx="6334125" cy="1695450"/>
          </a:xfrm>
          <a:prstGeom prst="rect">
            <a:avLst/>
          </a:prstGeom>
        </p:spPr>
      </p:pic>
    </p:spTree>
    <p:extLst>
      <p:ext uri="{BB962C8B-B14F-4D97-AF65-F5344CB8AC3E}">
        <p14:creationId xmlns:p14="http://schemas.microsoft.com/office/powerpoint/2010/main" val="1027325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29697" y="3266089"/>
            <a:ext cx="10994267" cy="405646"/>
          </a:xfrm>
        </p:spPr>
        <p:txBody>
          <a:bodyPr/>
          <a:lstStyle/>
          <a:p>
            <a:r>
              <a:rPr lang="ca-ES" dirty="0"/>
              <a:t>Crear la taula i seleccionar la informació per situar-la a la taula i configurar-la seguint els següents apartats.</a:t>
            </a:r>
          </a:p>
          <a:p>
            <a:endParaRPr lang="ca-ES" dirty="0"/>
          </a:p>
          <a:p>
            <a:r>
              <a:rPr lang="ca-ES" dirty="0"/>
              <a:t>L’Excel hauria de quedar de la següent manera:</a:t>
            </a:r>
          </a:p>
        </p:txBody>
      </p:sp>
      <p:sp>
        <p:nvSpPr>
          <p:cNvPr id="3" name="Text Placeholder 2"/>
          <p:cNvSpPr>
            <a:spLocks noGrp="1"/>
          </p:cNvSpPr>
          <p:nvPr>
            <p:ph type="body" sz="quarter" idx="13"/>
          </p:nvPr>
        </p:nvSpPr>
        <p:spPr>
          <a:xfrm>
            <a:off x="477297" y="916212"/>
            <a:ext cx="10661758" cy="405646"/>
          </a:xfrm>
        </p:spPr>
        <p:txBody>
          <a:bodyPr/>
          <a:lstStyle/>
          <a:p>
            <a:pPr lvl="1" algn="just"/>
            <a:r>
              <a:rPr lang="ca-ES" sz="2000" dirty="0"/>
              <a:t>Ap. C</a:t>
            </a:r>
            <a:r>
              <a:rPr lang="ca-ES" dirty="0"/>
              <a:t>: </a:t>
            </a:r>
            <a:r>
              <a:rPr lang="ca-ES" sz="2000" dirty="0"/>
              <a:t>crear un nou full en el llibre amb el nom “Resum de facturació”. En aquest nou full s’han de crear 4 taules. Una per cada tipus de servei. El tipus de servei es situarà en el filtre de la taula dinàmica, així es podran seleccionar les dades una per una per després copiar-les i anar creant diferents taules resum. A les files de la taula ha d’aparèixer la regió de facturació i el llistat de clients. En el camp de valors caldrà afegir 3 tipus de facturació: factures, internacional i compres.</a:t>
            </a:r>
          </a:p>
          <a:p>
            <a:pPr lvl="1"/>
            <a:endParaRPr lang="ca-ES" sz="2000" dirty="0"/>
          </a:p>
          <a:p>
            <a:pPr lvl="1"/>
            <a:endParaRPr lang="ca-ES" dirty="0"/>
          </a:p>
        </p:txBody>
      </p:sp>
      <p:sp>
        <p:nvSpPr>
          <p:cNvPr id="4" name="Title 3"/>
          <p:cNvSpPr>
            <a:spLocks noGrp="1"/>
          </p:cNvSpPr>
          <p:nvPr>
            <p:ph type="title"/>
          </p:nvPr>
        </p:nvSpPr>
        <p:spPr/>
        <p:txBody>
          <a:bodyPr/>
          <a:lstStyle/>
          <a:p>
            <a:r>
              <a:rPr lang="ca-ES" dirty="0"/>
              <a:t>Exercici 1</a:t>
            </a:r>
          </a:p>
        </p:txBody>
      </p:sp>
      <p:pic>
        <p:nvPicPr>
          <p:cNvPr id="14" name="Imagen 13"/>
          <p:cNvPicPr>
            <a:picLocks noChangeAspect="1"/>
          </p:cNvPicPr>
          <p:nvPr/>
        </p:nvPicPr>
        <p:blipFill>
          <a:blip r:embed="rId2"/>
          <a:stretch>
            <a:fillRect/>
          </a:stretch>
        </p:blipFill>
        <p:spPr>
          <a:xfrm>
            <a:off x="1007919" y="4824605"/>
            <a:ext cx="7543800" cy="838200"/>
          </a:xfrm>
          <a:prstGeom prst="rect">
            <a:avLst/>
          </a:prstGeom>
          <a:ln>
            <a:noFill/>
          </a:ln>
          <a:effectLst>
            <a:outerShdw blurRad="190500" algn="tl" rotWithShape="0">
              <a:srgbClr val="000000">
                <a:alpha val="70000"/>
              </a:srgbClr>
            </a:outerShdw>
          </a:effectLst>
        </p:spPr>
      </p:pic>
      <p:sp>
        <p:nvSpPr>
          <p:cNvPr id="17" name="Rectangle 16"/>
          <p:cNvSpPr/>
          <p:nvPr/>
        </p:nvSpPr>
        <p:spPr>
          <a:xfrm>
            <a:off x="6168395" y="5110918"/>
            <a:ext cx="1853388" cy="37888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cxnSp>
        <p:nvCxnSpPr>
          <p:cNvPr id="9" name="Straight Arrow Connector 18"/>
          <p:cNvCxnSpPr>
            <a:cxnSpLocks/>
          </p:cNvCxnSpPr>
          <p:nvPr/>
        </p:nvCxnSpPr>
        <p:spPr>
          <a:xfrm flipV="1">
            <a:off x="7095089" y="4687812"/>
            <a:ext cx="289266" cy="42310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9" name="Text Placeholder 1"/>
          <p:cNvSpPr txBox="1">
            <a:spLocks/>
          </p:cNvSpPr>
          <p:nvPr/>
        </p:nvSpPr>
        <p:spPr>
          <a:xfrm>
            <a:off x="6168395" y="4282166"/>
            <a:ext cx="4361060"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En aquest full resum s’inclouen les 4 taules</a:t>
            </a:r>
          </a:p>
        </p:txBody>
      </p:sp>
    </p:spTree>
    <p:extLst>
      <p:ext uri="{BB962C8B-B14F-4D97-AF65-F5344CB8AC3E}">
        <p14:creationId xmlns:p14="http://schemas.microsoft.com/office/powerpoint/2010/main" val="772671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B1F5B4C-0349-4149-9073-963A8F147957}"/>
              </a:ext>
            </a:extLst>
          </p:cNvPr>
          <p:cNvPicPr>
            <a:picLocks noChangeAspect="1"/>
          </p:cNvPicPr>
          <p:nvPr/>
        </p:nvPicPr>
        <p:blipFill rotWithShape="1">
          <a:blip r:embed="rId2"/>
          <a:srcRect r="19327"/>
          <a:stretch/>
        </p:blipFill>
        <p:spPr>
          <a:xfrm>
            <a:off x="4037149" y="2218766"/>
            <a:ext cx="4359600" cy="2880000"/>
          </a:xfrm>
          <a:prstGeom prst="rect">
            <a:avLst/>
          </a:prstGeom>
        </p:spPr>
      </p:pic>
      <p:pic>
        <p:nvPicPr>
          <p:cNvPr id="14" name="Picture 13">
            <a:extLst>
              <a:ext uri="{FF2B5EF4-FFF2-40B4-BE49-F238E27FC236}">
                <a16:creationId xmlns:a16="http://schemas.microsoft.com/office/drawing/2014/main" id="{DB28DC9D-33CC-43CB-947F-50DBA97D26E8}"/>
              </a:ext>
            </a:extLst>
          </p:cNvPr>
          <p:cNvPicPr>
            <a:picLocks noChangeAspect="1"/>
          </p:cNvPicPr>
          <p:nvPr/>
        </p:nvPicPr>
        <p:blipFill>
          <a:blip r:embed="rId3"/>
          <a:stretch>
            <a:fillRect/>
          </a:stretch>
        </p:blipFill>
        <p:spPr>
          <a:xfrm>
            <a:off x="456988" y="2189451"/>
            <a:ext cx="2880000" cy="3560478"/>
          </a:xfrm>
          <a:prstGeom prst="rect">
            <a:avLst/>
          </a:prstGeom>
        </p:spPr>
      </p:pic>
      <p:sp>
        <p:nvSpPr>
          <p:cNvPr id="2" name="Text Placeholder 1"/>
          <p:cNvSpPr>
            <a:spLocks noGrp="1"/>
          </p:cNvSpPr>
          <p:nvPr>
            <p:ph type="body" sz="quarter" idx="10"/>
          </p:nvPr>
        </p:nvSpPr>
        <p:spPr>
          <a:xfrm>
            <a:off x="671261" y="1391493"/>
            <a:ext cx="10994267" cy="405646"/>
          </a:xfrm>
        </p:spPr>
        <p:txBody>
          <a:bodyPr/>
          <a:lstStyle/>
          <a:p>
            <a:r>
              <a:rPr lang="ca-ES" dirty="0"/>
              <a:t>Un cop situats a l’àrea de configuració es farà de la següent manera:</a:t>
            </a:r>
          </a:p>
        </p:txBody>
      </p:sp>
      <p:sp>
        <p:nvSpPr>
          <p:cNvPr id="3" name="Text Placeholder 2"/>
          <p:cNvSpPr>
            <a:spLocks noGrp="1"/>
          </p:cNvSpPr>
          <p:nvPr>
            <p:ph type="body" sz="quarter" idx="13"/>
          </p:nvPr>
        </p:nvSpPr>
        <p:spPr>
          <a:xfrm>
            <a:off x="477297" y="916212"/>
            <a:ext cx="10661758" cy="405646"/>
          </a:xfrm>
        </p:spPr>
        <p:txBody>
          <a:bodyPr/>
          <a:lstStyle/>
          <a:p>
            <a:pPr lvl="1"/>
            <a:r>
              <a:rPr lang="ca-ES" sz="2000" dirty="0"/>
              <a:t>Ap. C</a:t>
            </a:r>
            <a:endParaRPr lang="ca-ES" dirty="0"/>
          </a:p>
        </p:txBody>
      </p:sp>
      <p:sp>
        <p:nvSpPr>
          <p:cNvPr id="4" name="Title 3"/>
          <p:cNvSpPr>
            <a:spLocks noGrp="1"/>
          </p:cNvSpPr>
          <p:nvPr>
            <p:ph type="title"/>
          </p:nvPr>
        </p:nvSpPr>
        <p:spPr/>
        <p:txBody>
          <a:bodyPr/>
          <a:lstStyle/>
          <a:p>
            <a:r>
              <a:rPr lang="ca-ES" dirty="0"/>
              <a:t>Exercici 1</a:t>
            </a:r>
          </a:p>
        </p:txBody>
      </p:sp>
      <p:sp>
        <p:nvSpPr>
          <p:cNvPr id="10" name="Rectangle 16"/>
          <p:cNvSpPr/>
          <p:nvPr/>
        </p:nvSpPr>
        <p:spPr>
          <a:xfrm>
            <a:off x="505427" y="4260679"/>
            <a:ext cx="1313541" cy="22283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11" name="Rectangle 16"/>
          <p:cNvSpPr/>
          <p:nvPr/>
        </p:nvSpPr>
        <p:spPr>
          <a:xfrm>
            <a:off x="505427" y="5133605"/>
            <a:ext cx="1313541" cy="36000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12" name="Rectangle 16"/>
          <p:cNvSpPr/>
          <p:nvPr/>
        </p:nvSpPr>
        <p:spPr>
          <a:xfrm>
            <a:off x="1906577" y="5098766"/>
            <a:ext cx="1224000" cy="57600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cxnSp>
        <p:nvCxnSpPr>
          <p:cNvPr id="13" name="Straight Arrow Connector 18"/>
          <p:cNvCxnSpPr>
            <a:cxnSpLocks/>
          </p:cNvCxnSpPr>
          <p:nvPr/>
        </p:nvCxnSpPr>
        <p:spPr>
          <a:xfrm>
            <a:off x="3409627" y="3983182"/>
            <a:ext cx="576000"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6"/>
          <p:cNvSpPr/>
          <p:nvPr/>
        </p:nvSpPr>
        <p:spPr>
          <a:xfrm>
            <a:off x="3992276" y="2169789"/>
            <a:ext cx="1687025" cy="23911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22" name="CuadroTexto 21"/>
          <p:cNvSpPr txBox="1"/>
          <p:nvPr/>
        </p:nvSpPr>
        <p:spPr bwMode="gray">
          <a:xfrm>
            <a:off x="9043121" y="1884627"/>
            <a:ext cx="2393371" cy="1280057"/>
          </a:xfrm>
          <a:prstGeom prst="rect">
            <a:avLst/>
          </a:prstGeom>
        </p:spPr>
        <p:txBody>
          <a:bodyPr vert="horz" wrap="square" lIns="0" tIns="0" rIns="0" bIns="0" rtlCol="0" anchor="b" anchorCtr="0">
            <a:noAutofit/>
          </a:bodyPr>
          <a:lstStyle/>
          <a:p>
            <a:r>
              <a:rPr lang="ca-ES" sz="1600" b="0" dirty="0">
                <a:solidFill>
                  <a:srgbClr val="595959"/>
                </a:solidFill>
                <a:latin typeface="Poppins"/>
              </a:rPr>
              <a:t>Desplegar la pestanya per triar quin tipus de servei es vol representar. Seleccionar </a:t>
            </a:r>
          </a:p>
        </p:txBody>
      </p:sp>
      <p:pic>
        <p:nvPicPr>
          <p:cNvPr id="23" name="Imagen 22"/>
          <p:cNvPicPr>
            <a:picLocks noChangeAspect="1"/>
          </p:cNvPicPr>
          <p:nvPr/>
        </p:nvPicPr>
        <p:blipFill>
          <a:blip r:embed="rId4"/>
          <a:stretch>
            <a:fillRect/>
          </a:stretch>
        </p:blipFill>
        <p:spPr>
          <a:xfrm>
            <a:off x="8967357" y="3285043"/>
            <a:ext cx="2828925" cy="1733550"/>
          </a:xfrm>
          <a:prstGeom prst="rect">
            <a:avLst/>
          </a:prstGeom>
          <a:ln>
            <a:noFill/>
          </a:ln>
          <a:effectLst>
            <a:outerShdw blurRad="190500" algn="tl" rotWithShape="0">
              <a:srgbClr val="000000">
                <a:alpha val="70000"/>
              </a:srgbClr>
            </a:outerShdw>
          </a:effectLst>
        </p:spPr>
      </p:pic>
      <p:cxnSp>
        <p:nvCxnSpPr>
          <p:cNvPr id="20" name="Straight Arrow Connector 18"/>
          <p:cNvCxnSpPr>
            <a:cxnSpLocks/>
            <a:stCxn id="18" idx="3"/>
          </p:cNvCxnSpPr>
          <p:nvPr/>
        </p:nvCxnSpPr>
        <p:spPr>
          <a:xfrm>
            <a:off x="5679301" y="2289347"/>
            <a:ext cx="3312299" cy="6770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1840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71261" y="1391493"/>
            <a:ext cx="10994267" cy="405646"/>
          </a:xfrm>
        </p:spPr>
        <p:txBody>
          <a:bodyPr/>
          <a:lstStyle/>
          <a:p>
            <a:r>
              <a:rPr lang="ca-ES" dirty="0"/>
              <a:t>Després d’haver realitzar l’acció pels 4 tipus de serveis s’obtindrà el següent resultat:</a:t>
            </a:r>
          </a:p>
        </p:txBody>
      </p:sp>
      <p:sp>
        <p:nvSpPr>
          <p:cNvPr id="3" name="Text Placeholder 2"/>
          <p:cNvSpPr>
            <a:spLocks noGrp="1"/>
          </p:cNvSpPr>
          <p:nvPr>
            <p:ph type="body" sz="quarter" idx="13"/>
          </p:nvPr>
        </p:nvSpPr>
        <p:spPr>
          <a:xfrm>
            <a:off x="477297" y="916212"/>
            <a:ext cx="10661758" cy="405646"/>
          </a:xfrm>
        </p:spPr>
        <p:txBody>
          <a:bodyPr/>
          <a:lstStyle/>
          <a:p>
            <a:pPr lvl="1"/>
            <a:r>
              <a:rPr lang="ca-ES" sz="2000" dirty="0"/>
              <a:t>Ap. C</a:t>
            </a:r>
            <a:endParaRPr lang="ca-ES" dirty="0"/>
          </a:p>
        </p:txBody>
      </p:sp>
      <p:sp>
        <p:nvSpPr>
          <p:cNvPr id="4" name="Title 3"/>
          <p:cNvSpPr>
            <a:spLocks noGrp="1"/>
          </p:cNvSpPr>
          <p:nvPr>
            <p:ph type="title"/>
          </p:nvPr>
        </p:nvSpPr>
        <p:spPr/>
        <p:txBody>
          <a:bodyPr/>
          <a:lstStyle/>
          <a:p>
            <a:r>
              <a:rPr lang="ca-ES" dirty="0"/>
              <a:t>Exercici 1</a:t>
            </a:r>
          </a:p>
        </p:txBody>
      </p:sp>
      <p:sp>
        <p:nvSpPr>
          <p:cNvPr id="16" name="Text Placeholder 1"/>
          <p:cNvSpPr txBox="1">
            <a:spLocks/>
          </p:cNvSpPr>
          <p:nvPr/>
        </p:nvSpPr>
        <p:spPr>
          <a:xfrm>
            <a:off x="671261" y="1797139"/>
            <a:ext cx="3097176"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b="1" dirty="0"/>
              <a:t>ADSL:</a:t>
            </a:r>
          </a:p>
        </p:txBody>
      </p:sp>
      <p:sp>
        <p:nvSpPr>
          <p:cNvPr id="17" name="Text Placeholder 1"/>
          <p:cNvSpPr txBox="1">
            <a:spLocks/>
          </p:cNvSpPr>
          <p:nvPr/>
        </p:nvSpPr>
        <p:spPr>
          <a:xfrm>
            <a:off x="5752666" y="1890268"/>
            <a:ext cx="3097176" cy="312517"/>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b="1" dirty="0"/>
              <a:t>COMPLET:</a:t>
            </a:r>
          </a:p>
        </p:txBody>
      </p:sp>
      <p:pic>
        <p:nvPicPr>
          <p:cNvPr id="6" name="Picture 5">
            <a:extLst>
              <a:ext uri="{FF2B5EF4-FFF2-40B4-BE49-F238E27FC236}">
                <a16:creationId xmlns:a16="http://schemas.microsoft.com/office/drawing/2014/main" id="{09C50F62-CBC8-44F6-8BBD-BA99E9631952}"/>
              </a:ext>
            </a:extLst>
          </p:cNvPr>
          <p:cNvPicPr>
            <a:picLocks noChangeAspect="1"/>
          </p:cNvPicPr>
          <p:nvPr/>
        </p:nvPicPr>
        <p:blipFill>
          <a:blip r:embed="rId2"/>
          <a:stretch>
            <a:fillRect/>
          </a:stretch>
        </p:blipFill>
        <p:spPr>
          <a:xfrm>
            <a:off x="671261" y="2202785"/>
            <a:ext cx="4508411" cy="3600000"/>
          </a:xfrm>
          <a:prstGeom prst="rect">
            <a:avLst/>
          </a:prstGeom>
        </p:spPr>
      </p:pic>
      <p:pic>
        <p:nvPicPr>
          <p:cNvPr id="8" name="Picture 7">
            <a:extLst>
              <a:ext uri="{FF2B5EF4-FFF2-40B4-BE49-F238E27FC236}">
                <a16:creationId xmlns:a16="http://schemas.microsoft.com/office/drawing/2014/main" id="{D04F28BC-C87F-4331-9B89-712CEEDFA1D3}"/>
              </a:ext>
            </a:extLst>
          </p:cNvPr>
          <p:cNvPicPr>
            <a:picLocks noChangeAspect="1"/>
          </p:cNvPicPr>
          <p:nvPr/>
        </p:nvPicPr>
        <p:blipFill>
          <a:blip r:embed="rId3"/>
          <a:stretch>
            <a:fillRect/>
          </a:stretch>
        </p:blipFill>
        <p:spPr>
          <a:xfrm>
            <a:off x="5752666" y="2292785"/>
            <a:ext cx="5996103" cy="3420000"/>
          </a:xfrm>
          <a:prstGeom prst="rect">
            <a:avLst/>
          </a:prstGeom>
        </p:spPr>
      </p:pic>
    </p:spTree>
    <p:extLst>
      <p:ext uri="{BB962C8B-B14F-4D97-AF65-F5344CB8AC3E}">
        <p14:creationId xmlns:p14="http://schemas.microsoft.com/office/powerpoint/2010/main" val="2607542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71261" y="1391493"/>
            <a:ext cx="10994267" cy="405646"/>
          </a:xfrm>
        </p:spPr>
        <p:txBody>
          <a:bodyPr/>
          <a:lstStyle/>
          <a:p>
            <a:r>
              <a:rPr lang="ca-ES" dirty="0"/>
              <a:t>Després d’haver realitzar l’acció pels 4 tipus de serveis s’obtindrà el següent resultat:</a:t>
            </a:r>
          </a:p>
        </p:txBody>
      </p:sp>
      <p:sp>
        <p:nvSpPr>
          <p:cNvPr id="3" name="Text Placeholder 2"/>
          <p:cNvSpPr>
            <a:spLocks noGrp="1"/>
          </p:cNvSpPr>
          <p:nvPr>
            <p:ph type="body" sz="quarter" idx="13"/>
          </p:nvPr>
        </p:nvSpPr>
        <p:spPr>
          <a:xfrm>
            <a:off x="477297" y="916212"/>
            <a:ext cx="10661758" cy="405646"/>
          </a:xfrm>
        </p:spPr>
        <p:txBody>
          <a:bodyPr/>
          <a:lstStyle/>
          <a:p>
            <a:pPr lvl="1"/>
            <a:r>
              <a:rPr lang="ca-ES" sz="2000" dirty="0"/>
              <a:t>Ap. C</a:t>
            </a:r>
            <a:endParaRPr lang="ca-ES" dirty="0"/>
          </a:p>
        </p:txBody>
      </p:sp>
      <p:sp>
        <p:nvSpPr>
          <p:cNvPr id="4" name="Title 3"/>
          <p:cNvSpPr>
            <a:spLocks noGrp="1"/>
          </p:cNvSpPr>
          <p:nvPr>
            <p:ph type="title"/>
          </p:nvPr>
        </p:nvSpPr>
        <p:spPr/>
        <p:txBody>
          <a:bodyPr/>
          <a:lstStyle/>
          <a:p>
            <a:r>
              <a:rPr lang="ca-ES" dirty="0"/>
              <a:t>Exercici 1</a:t>
            </a:r>
          </a:p>
        </p:txBody>
      </p:sp>
      <p:sp>
        <p:nvSpPr>
          <p:cNvPr id="16" name="Text Placeholder 1"/>
          <p:cNvSpPr txBox="1">
            <a:spLocks/>
          </p:cNvSpPr>
          <p:nvPr/>
        </p:nvSpPr>
        <p:spPr>
          <a:xfrm>
            <a:off x="671261" y="1797139"/>
            <a:ext cx="3097176"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b="1" dirty="0"/>
              <a:t>FIX:</a:t>
            </a:r>
          </a:p>
        </p:txBody>
      </p:sp>
      <p:sp>
        <p:nvSpPr>
          <p:cNvPr id="17" name="Text Placeholder 1"/>
          <p:cNvSpPr txBox="1">
            <a:spLocks/>
          </p:cNvSpPr>
          <p:nvPr/>
        </p:nvSpPr>
        <p:spPr>
          <a:xfrm>
            <a:off x="6365039" y="1770478"/>
            <a:ext cx="3097176" cy="312517"/>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b="1" dirty="0"/>
              <a:t>MÒBIL:</a:t>
            </a:r>
          </a:p>
        </p:txBody>
      </p:sp>
      <p:pic>
        <p:nvPicPr>
          <p:cNvPr id="7" name="Picture 6">
            <a:extLst>
              <a:ext uri="{FF2B5EF4-FFF2-40B4-BE49-F238E27FC236}">
                <a16:creationId xmlns:a16="http://schemas.microsoft.com/office/drawing/2014/main" id="{AD897277-A5EF-44D3-A570-1CE5E460F779}"/>
              </a:ext>
            </a:extLst>
          </p:cNvPr>
          <p:cNvPicPr>
            <a:picLocks noChangeAspect="1"/>
          </p:cNvPicPr>
          <p:nvPr/>
        </p:nvPicPr>
        <p:blipFill>
          <a:blip r:embed="rId2"/>
          <a:stretch>
            <a:fillRect/>
          </a:stretch>
        </p:blipFill>
        <p:spPr>
          <a:xfrm>
            <a:off x="671261" y="2461980"/>
            <a:ext cx="5400000" cy="2510314"/>
          </a:xfrm>
          <a:prstGeom prst="rect">
            <a:avLst/>
          </a:prstGeom>
        </p:spPr>
      </p:pic>
      <p:pic>
        <p:nvPicPr>
          <p:cNvPr id="8" name="Picture 7">
            <a:extLst>
              <a:ext uri="{FF2B5EF4-FFF2-40B4-BE49-F238E27FC236}">
                <a16:creationId xmlns:a16="http://schemas.microsoft.com/office/drawing/2014/main" id="{EF9F287D-DD50-4254-89AB-DACCDD58FD6E}"/>
              </a:ext>
            </a:extLst>
          </p:cNvPr>
          <p:cNvPicPr>
            <a:picLocks noChangeAspect="1"/>
          </p:cNvPicPr>
          <p:nvPr/>
        </p:nvPicPr>
        <p:blipFill rotWithShape="1">
          <a:blip r:embed="rId3"/>
          <a:srcRect r="4215"/>
          <a:stretch/>
        </p:blipFill>
        <p:spPr>
          <a:xfrm>
            <a:off x="6365039" y="2228280"/>
            <a:ext cx="5172382" cy="2977714"/>
          </a:xfrm>
          <a:prstGeom prst="rect">
            <a:avLst/>
          </a:prstGeom>
        </p:spPr>
      </p:pic>
    </p:spTree>
    <p:extLst>
      <p:ext uri="{BB962C8B-B14F-4D97-AF65-F5344CB8AC3E}">
        <p14:creationId xmlns:p14="http://schemas.microsoft.com/office/powerpoint/2010/main" val="32587117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71261" y="1391493"/>
            <a:ext cx="10994267" cy="405646"/>
          </a:xfrm>
        </p:spPr>
        <p:txBody>
          <a:bodyPr/>
          <a:lstStyle/>
          <a:p>
            <a:r>
              <a:rPr lang="ca-ES" dirty="0"/>
              <a:t>A mesura que es vagin obtenint les taules, després de filtrar, copiar i enganxar tota la taula dinàmica de valors en el mateix full de càlcul Excel es podrà visualitzar la informació.</a:t>
            </a:r>
          </a:p>
        </p:txBody>
      </p:sp>
      <p:sp>
        <p:nvSpPr>
          <p:cNvPr id="3" name="Text Placeholder 2"/>
          <p:cNvSpPr>
            <a:spLocks noGrp="1"/>
          </p:cNvSpPr>
          <p:nvPr>
            <p:ph type="body" sz="quarter" idx="13"/>
          </p:nvPr>
        </p:nvSpPr>
        <p:spPr>
          <a:xfrm>
            <a:off x="477297" y="916212"/>
            <a:ext cx="10661758" cy="405646"/>
          </a:xfrm>
        </p:spPr>
        <p:txBody>
          <a:bodyPr/>
          <a:lstStyle/>
          <a:p>
            <a:pPr lvl="1"/>
            <a:r>
              <a:rPr lang="ca-ES" sz="2000" dirty="0"/>
              <a:t>Ap. C</a:t>
            </a:r>
            <a:endParaRPr lang="ca-ES" dirty="0"/>
          </a:p>
        </p:txBody>
      </p:sp>
      <p:sp>
        <p:nvSpPr>
          <p:cNvPr id="4" name="Title 3"/>
          <p:cNvSpPr>
            <a:spLocks noGrp="1"/>
          </p:cNvSpPr>
          <p:nvPr>
            <p:ph type="title"/>
          </p:nvPr>
        </p:nvSpPr>
        <p:spPr/>
        <p:txBody>
          <a:bodyPr/>
          <a:lstStyle/>
          <a:p>
            <a:r>
              <a:rPr lang="ca-ES" dirty="0"/>
              <a:t>Exercici 1</a:t>
            </a:r>
          </a:p>
        </p:txBody>
      </p:sp>
      <p:sp>
        <p:nvSpPr>
          <p:cNvPr id="16" name="Text Placeholder 1"/>
          <p:cNvSpPr txBox="1">
            <a:spLocks/>
          </p:cNvSpPr>
          <p:nvPr/>
        </p:nvSpPr>
        <p:spPr>
          <a:xfrm>
            <a:off x="1301870" y="2012862"/>
            <a:ext cx="5285541"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Resultat final després de copiar – enganxar valors</a:t>
            </a:r>
          </a:p>
        </p:txBody>
      </p:sp>
      <p:pic>
        <p:nvPicPr>
          <p:cNvPr id="7" name="Imagen 6"/>
          <p:cNvPicPr>
            <a:picLocks noChangeAspect="1"/>
          </p:cNvPicPr>
          <p:nvPr/>
        </p:nvPicPr>
        <p:blipFill>
          <a:blip r:embed="rId2"/>
          <a:stretch>
            <a:fillRect/>
          </a:stretch>
        </p:blipFill>
        <p:spPr>
          <a:xfrm>
            <a:off x="1721313" y="2578694"/>
            <a:ext cx="3887498" cy="3074923"/>
          </a:xfrm>
          <a:prstGeom prst="rect">
            <a:avLst/>
          </a:prstGeom>
          <a:ln>
            <a:noFill/>
          </a:ln>
          <a:effectLst>
            <a:outerShdw blurRad="190500" algn="tl" rotWithShape="0">
              <a:srgbClr val="000000">
                <a:alpha val="70000"/>
              </a:srgbClr>
            </a:outerShdw>
          </a:effectLst>
        </p:spPr>
      </p:pic>
      <p:sp>
        <p:nvSpPr>
          <p:cNvPr id="12" name="Text Placeholder 1"/>
          <p:cNvSpPr txBox="1">
            <a:spLocks/>
          </p:cNvSpPr>
          <p:nvPr/>
        </p:nvSpPr>
        <p:spPr>
          <a:xfrm>
            <a:off x="1301871" y="5813803"/>
            <a:ext cx="4726382"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Repetir aquesta acció per tota la resta de serveis per obtenir les 4 taula al full Resum.</a:t>
            </a:r>
          </a:p>
        </p:txBody>
      </p:sp>
      <p:pic>
        <p:nvPicPr>
          <p:cNvPr id="8" name="Picture 7">
            <a:extLst>
              <a:ext uri="{FF2B5EF4-FFF2-40B4-BE49-F238E27FC236}">
                <a16:creationId xmlns:a16="http://schemas.microsoft.com/office/drawing/2014/main" id="{B3E1F98A-A582-40B6-9D22-372CE78DA189}"/>
              </a:ext>
            </a:extLst>
          </p:cNvPr>
          <p:cNvPicPr>
            <a:picLocks noChangeAspect="1"/>
          </p:cNvPicPr>
          <p:nvPr/>
        </p:nvPicPr>
        <p:blipFill>
          <a:blip r:embed="rId3"/>
          <a:stretch>
            <a:fillRect/>
          </a:stretch>
        </p:blipFill>
        <p:spPr>
          <a:xfrm>
            <a:off x="7123790" y="2418508"/>
            <a:ext cx="3887497" cy="373995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66555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7297" y="916212"/>
            <a:ext cx="10661758" cy="405646"/>
          </a:xfrm>
        </p:spPr>
        <p:txBody>
          <a:bodyPr/>
          <a:lstStyle/>
          <a:p>
            <a:pPr lvl="1"/>
            <a:r>
              <a:rPr lang="ca-ES" sz="2000" dirty="0"/>
              <a:t>Ap. D</a:t>
            </a:r>
            <a:r>
              <a:rPr lang="ca-ES" dirty="0"/>
              <a:t>: e</a:t>
            </a:r>
            <a:r>
              <a:rPr lang="ca-ES" sz="1600" dirty="0"/>
              <a:t>n el mateix full on s’han creat les taules, en el primer i el segon apartat, s’haurà de crear un gràfic a sota de cada taula de facturació, d’estil lliure i que representi la informació que contenen les taules</a:t>
            </a:r>
            <a:endParaRPr lang="ca-ES" dirty="0"/>
          </a:p>
          <a:p>
            <a:pPr lvl="1"/>
            <a:r>
              <a:rPr lang="ca-ES" dirty="0"/>
              <a:t>PISTA: per exemple en el primer full,  Facturació per Serveis hauria d’aparèixer “Quantitats €” en un eix i “Serveis” en un altre eix, utilitzar gràfics de línies o columnes per indicar la quantitat facturada de manera visual.</a:t>
            </a:r>
          </a:p>
          <a:p>
            <a:pPr lvl="1"/>
            <a:r>
              <a:rPr lang="ca-ES" b="0" dirty="0"/>
              <a:t>A partir de la taula dinàmica creada a l’apartat A, generar una taula bàsica per manegar les dades. A partir d’aquesta crear gràfics. Aquest pas no és obligatori, perquè si fos necessari es podrien crear gràfics sobre una taula.</a:t>
            </a:r>
          </a:p>
          <a:p>
            <a:pPr lvl="1"/>
            <a:endParaRPr lang="ca-ES" b="0" dirty="0"/>
          </a:p>
          <a:p>
            <a:pPr lvl="1"/>
            <a:endParaRPr lang="ca-ES" b="0" dirty="0"/>
          </a:p>
          <a:p>
            <a:pPr lvl="1"/>
            <a:endParaRPr lang="ca-ES" b="0" dirty="0"/>
          </a:p>
          <a:p>
            <a:pPr lvl="1"/>
            <a:endParaRPr lang="ca-ES" b="0" dirty="0"/>
          </a:p>
          <a:p>
            <a:pPr lvl="1"/>
            <a:endParaRPr lang="ca-ES" b="0" dirty="0"/>
          </a:p>
          <a:p>
            <a:pPr lvl="1"/>
            <a:r>
              <a:rPr lang="ca-ES" b="0" dirty="0"/>
              <a:t>Amb l’opció de copiar i enganxar valors, fixar la taula i donar el format que es vulgui. Seguidament inserir el gràfic.</a:t>
            </a:r>
            <a:endParaRPr lang="ca-ES" dirty="0"/>
          </a:p>
        </p:txBody>
      </p:sp>
      <p:sp>
        <p:nvSpPr>
          <p:cNvPr id="4" name="Title 3"/>
          <p:cNvSpPr>
            <a:spLocks noGrp="1"/>
          </p:cNvSpPr>
          <p:nvPr>
            <p:ph type="title"/>
          </p:nvPr>
        </p:nvSpPr>
        <p:spPr/>
        <p:txBody>
          <a:bodyPr/>
          <a:lstStyle/>
          <a:p>
            <a:r>
              <a:rPr lang="ca-ES" dirty="0"/>
              <a:t>Exercici 1</a:t>
            </a:r>
          </a:p>
        </p:txBody>
      </p:sp>
      <p:pic>
        <p:nvPicPr>
          <p:cNvPr id="7" name="Picture 6">
            <a:extLst>
              <a:ext uri="{FF2B5EF4-FFF2-40B4-BE49-F238E27FC236}">
                <a16:creationId xmlns:a16="http://schemas.microsoft.com/office/drawing/2014/main" id="{A0D3F079-3301-487F-B963-61CD9FA5E2F2}"/>
              </a:ext>
            </a:extLst>
          </p:cNvPr>
          <p:cNvPicPr>
            <a:picLocks noChangeAspect="1"/>
          </p:cNvPicPr>
          <p:nvPr/>
        </p:nvPicPr>
        <p:blipFill>
          <a:blip r:embed="rId2"/>
          <a:stretch>
            <a:fillRect/>
          </a:stretch>
        </p:blipFill>
        <p:spPr>
          <a:xfrm>
            <a:off x="3388160" y="3271972"/>
            <a:ext cx="5415680" cy="1980000"/>
          </a:xfrm>
          <a:prstGeom prst="rect">
            <a:avLst/>
          </a:prstGeom>
        </p:spPr>
      </p:pic>
      <p:sp>
        <p:nvSpPr>
          <p:cNvPr id="8" name="Arrow: Curved Right 7">
            <a:extLst>
              <a:ext uri="{FF2B5EF4-FFF2-40B4-BE49-F238E27FC236}">
                <a16:creationId xmlns:a16="http://schemas.microsoft.com/office/drawing/2014/main" id="{60154765-C387-4D97-A801-D355A4204AF0}"/>
              </a:ext>
            </a:extLst>
          </p:cNvPr>
          <p:cNvSpPr/>
          <p:nvPr/>
        </p:nvSpPr>
        <p:spPr bwMode="gray">
          <a:xfrm>
            <a:off x="2644878" y="3579720"/>
            <a:ext cx="540774" cy="1310148"/>
          </a:xfrm>
          <a:prstGeom prst="curved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177909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7297" y="916212"/>
            <a:ext cx="10661758" cy="5539202"/>
          </a:xfrm>
        </p:spPr>
        <p:txBody>
          <a:bodyPr/>
          <a:lstStyle/>
          <a:p>
            <a:pPr lvl="1"/>
            <a:r>
              <a:rPr lang="ca-ES" sz="2000" dirty="0"/>
              <a:t>Ap. D</a:t>
            </a:r>
            <a:r>
              <a:rPr lang="ca-ES" dirty="0"/>
              <a:t>: </a:t>
            </a:r>
          </a:p>
          <a:p>
            <a:pPr lvl="1" algn="just"/>
            <a:r>
              <a:rPr lang="ca-ES" b="0" dirty="0"/>
              <a:t>Per inserir el gràfic cal accedir a la fitxa Inici, inserir gràfic i escollir el que més s’ajusti a les dades.</a:t>
            </a:r>
          </a:p>
          <a:p>
            <a:pPr lvl="1" algn="just"/>
            <a:r>
              <a:rPr lang="ca-ES" b="0" dirty="0"/>
              <a:t>En aquest cas es vol representar el nivell de facturació segons el tipus de servei. Els gràfics de barres i columnes podria ser la millor opció. Es pot fer una sola columna per servei amb la Factura més els extres sumats o, com en aquest cas, afegir 3 columnes a cada servei per representar la facturació detallada:</a:t>
            </a:r>
          </a:p>
          <a:p>
            <a:pPr lvl="1"/>
            <a:endParaRPr lang="ca-ES" b="0" dirty="0"/>
          </a:p>
          <a:p>
            <a:pPr lvl="1"/>
            <a:endParaRPr lang="ca-ES" b="0" dirty="0"/>
          </a:p>
          <a:p>
            <a:pPr lvl="1"/>
            <a:endParaRPr lang="ca-ES" b="0" dirty="0"/>
          </a:p>
          <a:p>
            <a:pPr lvl="1"/>
            <a:endParaRPr lang="ca-ES" b="0" dirty="0"/>
          </a:p>
          <a:p>
            <a:pPr lvl="1"/>
            <a:endParaRPr lang="ca-ES" b="0" dirty="0"/>
          </a:p>
          <a:p>
            <a:pPr lvl="1"/>
            <a:endParaRPr lang="ca-ES" b="0" dirty="0"/>
          </a:p>
          <a:p>
            <a:pPr lvl="1"/>
            <a:endParaRPr lang="ca-ES" b="0" dirty="0"/>
          </a:p>
          <a:p>
            <a:pPr lvl="1" algn="just">
              <a:spcBef>
                <a:spcPts val="1200"/>
              </a:spcBef>
            </a:pPr>
            <a:r>
              <a:rPr lang="ca-ES" b="0" dirty="0"/>
              <a:t>Un cop inserit el gràfic de barres es poden modificar els colors, la llegenda... amb els botons que apareixen al costat del gràfic, tal com s’ha explicat en el mòdul teòric.</a:t>
            </a:r>
            <a:endParaRPr lang="ca-ES" dirty="0"/>
          </a:p>
        </p:txBody>
      </p:sp>
      <p:sp>
        <p:nvSpPr>
          <p:cNvPr id="4" name="Title 3"/>
          <p:cNvSpPr>
            <a:spLocks noGrp="1"/>
          </p:cNvSpPr>
          <p:nvPr>
            <p:ph type="title"/>
          </p:nvPr>
        </p:nvSpPr>
        <p:spPr/>
        <p:txBody>
          <a:bodyPr/>
          <a:lstStyle/>
          <a:p>
            <a:r>
              <a:rPr lang="ca-ES" dirty="0"/>
              <a:t>Exercici 1</a:t>
            </a:r>
          </a:p>
        </p:txBody>
      </p:sp>
      <p:pic>
        <p:nvPicPr>
          <p:cNvPr id="6" name="Picture 5">
            <a:extLst>
              <a:ext uri="{FF2B5EF4-FFF2-40B4-BE49-F238E27FC236}">
                <a16:creationId xmlns:a16="http://schemas.microsoft.com/office/drawing/2014/main" id="{CB79A908-912C-4B1A-93F9-BB0EB62F3CF3}"/>
              </a:ext>
            </a:extLst>
          </p:cNvPr>
          <p:cNvPicPr>
            <a:picLocks noChangeAspect="1"/>
          </p:cNvPicPr>
          <p:nvPr/>
        </p:nvPicPr>
        <p:blipFill rotWithShape="1">
          <a:blip r:embed="rId2"/>
          <a:srcRect l="3939" t="50000" r="29697" b="13143"/>
          <a:stretch/>
        </p:blipFill>
        <p:spPr>
          <a:xfrm>
            <a:off x="477297" y="2765011"/>
            <a:ext cx="4045528" cy="2527600"/>
          </a:xfrm>
          <a:prstGeom prst="rect">
            <a:avLst/>
          </a:prstGeom>
          <a:ln>
            <a:noFill/>
          </a:ln>
          <a:effectLst>
            <a:outerShdw blurRad="190500" algn="tl" rotWithShape="0">
              <a:srgbClr val="000000">
                <a:alpha val="70000"/>
              </a:srgbClr>
            </a:outerShdw>
          </a:effectLst>
        </p:spPr>
      </p:pic>
      <p:sp>
        <p:nvSpPr>
          <p:cNvPr id="10" name="Arrow: Right 9">
            <a:extLst>
              <a:ext uri="{FF2B5EF4-FFF2-40B4-BE49-F238E27FC236}">
                <a16:creationId xmlns:a16="http://schemas.microsoft.com/office/drawing/2014/main" id="{9D3BFAAF-0015-41FB-834B-11DF7F708A4B}"/>
              </a:ext>
            </a:extLst>
          </p:cNvPr>
          <p:cNvSpPr/>
          <p:nvPr/>
        </p:nvSpPr>
        <p:spPr bwMode="gray">
          <a:xfrm>
            <a:off x="5066877" y="3988268"/>
            <a:ext cx="894735" cy="285136"/>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1" name="Picture 10">
            <a:extLst>
              <a:ext uri="{FF2B5EF4-FFF2-40B4-BE49-F238E27FC236}">
                <a16:creationId xmlns:a16="http://schemas.microsoft.com/office/drawing/2014/main" id="{95DB1903-794D-4435-B76D-99C3624D2D64}"/>
              </a:ext>
            </a:extLst>
          </p:cNvPr>
          <p:cNvPicPr>
            <a:picLocks noChangeAspect="1"/>
          </p:cNvPicPr>
          <p:nvPr/>
        </p:nvPicPr>
        <p:blipFill rotWithShape="1">
          <a:blip r:embed="rId3"/>
          <a:srcRect l="4032" t="77563" r="52278" b="6085"/>
          <a:stretch/>
        </p:blipFill>
        <p:spPr>
          <a:xfrm>
            <a:off x="6348063" y="3062518"/>
            <a:ext cx="5074307" cy="213663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210891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7297" y="916212"/>
            <a:ext cx="10661758" cy="405646"/>
          </a:xfrm>
        </p:spPr>
        <p:txBody>
          <a:bodyPr/>
          <a:lstStyle/>
          <a:p>
            <a:pPr lvl="1"/>
            <a:r>
              <a:rPr lang="ca-ES" sz="2000" dirty="0"/>
              <a:t>Ap. D</a:t>
            </a:r>
            <a:r>
              <a:rPr lang="ca-ES" dirty="0"/>
              <a:t>:</a:t>
            </a:r>
          </a:p>
          <a:p>
            <a:pPr lvl="1" algn="just"/>
            <a:r>
              <a:rPr lang="ca-ES" b="0" dirty="0"/>
              <a:t>De la mateixa manera es configurarà la gràfica per la Facturació per regió. A partir de la taula dinàmica creada a l’apartat B. Es genera una taula bàsica i s’aplica el format més indicat per treballar amb les dades. Accedir a la fitxa Inserir i des d’allà triar el gràfic més idoni. En aquest cas es tracta de representar la facturació per regió, per tant la gràfica amb cercles podria ser una bona opció. O bé també la gràfica de barres o columnes.</a:t>
            </a:r>
            <a:endParaRPr lang="ca-ES" dirty="0"/>
          </a:p>
        </p:txBody>
      </p:sp>
      <p:sp>
        <p:nvSpPr>
          <p:cNvPr id="4" name="Title 3"/>
          <p:cNvSpPr>
            <a:spLocks noGrp="1"/>
          </p:cNvSpPr>
          <p:nvPr>
            <p:ph type="title"/>
          </p:nvPr>
        </p:nvSpPr>
        <p:spPr/>
        <p:txBody>
          <a:bodyPr/>
          <a:lstStyle/>
          <a:p>
            <a:r>
              <a:rPr lang="ca-ES" dirty="0"/>
              <a:t>Exercici 1</a:t>
            </a:r>
          </a:p>
        </p:txBody>
      </p:sp>
      <p:pic>
        <p:nvPicPr>
          <p:cNvPr id="8" name="Imagen 7"/>
          <p:cNvPicPr>
            <a:picLocks noChangeAspect="1"/>
          </p:cNvPicPr>
          <p:nvPr/>
        </p:nvPicPr>
        <p:blipFill>
          <a:blip r:embed="rId2"/>
          <a:stretch>
            <a:fillRect/>
          </a:stretch>
        </p:blipFill>
        <p:spPr>
          <a:xfrm>
            <a:off x="6544129" y="2706630"/>
            <a:ext cx="4594926" cy="3448145"/>
          </a:xfrm>
          <a:prstGeom prst="rect">
            <a:avLst/>
          </a:prstGeom>
          <a:ln>
            <a:noFill/>
          </a:ln>
          <a:effectLst>
            <a:outerShdw blurRad="190500" algn="tl" rotWithShape="0">
              <a:srgbClr val="000000">
                <a:alpha val="70000"/>
              </a:srgbClr>
            </a:outerShdw>
          </a:effectLst>
        </p:spPr>
      </p:pic>
      <p:sp>
        <p:nvSpPr>
          <p:cNvPr id="5" name="Arrow: Bent-Up 4">
            <a:extLst>
              <a:ext uri="{FF2B5EF4-FFF2-40B4-BE49-F238E27FC236}">
                <a16:creationId xmlns:a16="http://schemas.microsoft.com/office/drawing/2014/main" id="{F0EE953C-25F4-4ECF-98C8-6735510CC449}"/>
              </a:ext>
            </a:extLst>
          </p:cNvPr>
          <p:cNvSpPr/>
          <p:nvPr/>
        </p:nvSpPr>
        <p:spPr bwMode="gray">
          <a:xfrm rot="5400000">
            <a:off x="3721141" y="3745182"/>
            <a:ext cx="1427583" cy="2425879"/>
          </a:xfrm>
          <a:prstGeom prst="bentUp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6" name="Picture 5">
            <a:extLst>
              <a:ext uri="{FF2B5EF4-FFF2-40B4-BE49-F238E27FC236}">
                <a16:creationId xmlns:a16="http://schemas.microsoft.com/office/drawing/2014/main" id="{D8B30C3F-6DF7-496B-B7A4-1654276202CB}"/>
              </a:ext>
            </a:extLst>
          </p:cNvPr>
          <p:cNvPicPr>
            <a:picLocks noChangeAspect="1"/>
          </p:cNvPicPr>
          <p:nvPr/>
        </p:nvPicPr>
        <p:blipFill>
          <a:blip r:embed="rId3"/>
          <a:stretch>
            <a:fillRect/>
          </a:stretch>
        </p:blipFill>
        <p:spPr>
          <a:xfrm>
            <a:off x="469900" y="2937740"/>
            <a:ext cx="5040000" cy="1127547"/>
          </a:xfrm>
          <a:prstGeom prst="rect">
            <a:avLst/>
          </a:prstGeom>
        </p:spPr>
      </p:pic>
    </p:spTree>
    <p:extLst>
      <p:ext uri="{BB962C8B-B14F-4D97-AF65-F5344CB8AC3E}">
        <p14:creationId xmlns:p14="http://schemas.microsoft.com/office/powerpoint/2010/main" val="1141371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4030" y="1164335"/>
            <a:ext cx="11203940" cy="5111497"/>
          </a:xfrm>
        </p:spPr>
        <p:txBody>
          <a:bodyPr/>
          <a:lstStyle/>
          <a:p>
            <a:pPr algn="just"/>
            <a:r>
              <a:rPr lang="ca-ES" sz="2000" b="1" dirty="0"/>
              <a:t>A continuació es proposen un seguit d’exercicis pràctics que complementen l’aprenentatge del mòdul avançat del Curs d’Excel 2016. Les solucions es poden trobar en aquesta mateixa presentació de </a:t>
            </a:r>
            <a:r>
              <a:rPr lang="ca-ES" sz="2000" b="1" dirty="0" err="1"/>
              <a:t>Power</a:t>
            </a:r>
            <a:r>
              <a:rPr lang="ca-ES" sz="2000" b="1" dirty="0"/>
              <a:t> Point. </a:t>
            </a:r>
          </a:p>
          <a:p>
            <a:endParaRPr lang="ca-ES" b="1" dirty="0"/>
          </a:p>
          <a:p>
            <a:r>
              <a:rPr lang="ca-ES" b="1" dirty="0">
                <a:solidFill>
                  <a:srgbClr val="019EE2"/>
                </a:solidFill>
              </a:rPr>
              <a:t>Pràctiques 1 – Taules dinàmiques i gràfics</a:t>
            </a:r>
            <a:endParaRPr lang="ca-ES" dirty="0">
              <a:solidFill>
                <a:srgbClr val="019EE2"/>
              </a:solidFill>
            </a:endParaRPr>
          </a:p>
          <a:p>
            <a:r>
              <a:rPr lang="ca-ES" dirty="0"/>
              <a:t>A partir de la taula de dades d’una petita companyia telefònica, l’alumne realitzarà informes amb les taules dinàmiques i gràfics segons els aprenentatges del mòdul teòric.</a:t>
            </a:r>
          </a:p>
          <a:p>
            <a:endParaRPr lang="ca-ES" dirty="0"/>
          </a:p>
          <a:p>
            <a:r>
              <a:rPr lang="ca-ES" b="1" dirty="0">
                <a:solidFill>
                  <a:srgbClr val="019EE2"/>
                </a:solidFill>
              </a:rPr>
              <a:t>Pràctica 2 – Formulació</a:t>
            </a:r>
          </a:p>
          <a:p>
            <a:r>
              <a:rPr lang="ca-ES" dirty="0"/>
              <a:t>Es proposen un seguit de petits exercicis sobre la utilitat de les fórmules estudiades en el bloc teòric.</a:t>
            </a:r>
          </a:p>
        </p:txBody>
      </p:sp>
      <p:sp>
        <p:nvSpPr>
          <p:cNvPr id="4" name="Title 3">
            <a:extLst>
              <a:ext uri="{FF2B5EF4-FFF2-40B4-BE49-F238E27FC236}">
                <a16:creationId xmlns:a16="http://schemas.microsoft.com/office/drawing/2014/main" id="{46F0B67E-7737-501D-F9FD-D0B1D5D600FB}"/>
              </a:ext>
            </a:extLst>
          </p:cNvPr>
          <p:cNvSpPr>
            <a:spLocks noGrp="1"/>
          </p:cNvSpPr>
          <p:nvPr>
            <p:ph type="title"/>
          </p:nvPr>
        </p:nvSpPr>
        <p:spPr>
          <a:xfrm>
            <a:off x="469900" y="402586"/>
            <a:ext cx="7058660" cy="469481"/>
          </a:xfrm>
        </p:spPr>
        <p:txBody>
          <a:bodyPr/>
          <a:lstStyle/>
          <a:p>
            <a:r>
              <a:rPr lang="ca-ES" dirty="0"/>
              <a:t>Introducció</a:t>
            </a:r>
          </a:p>
        </p:txBody>
      </p:sp>
    </p:spTree>
    <p:extLst>
      <p:ext uri="{BB962C8B-B14F-4D97-AF65-F5344CB8AC3E}">
        <p14:creationId xmlns:p14="http://schemas.microsoft.com/office/powerpoint/2010/main" val="25228420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7297" y="916212"/>
            <a:ext cx="10661758" cy="405646"/>
          </a:xfrm>
        </p:spPr>
        <p:txBody>
          <a:bodyPr/>
          <a:lstStyle/>
          <a:p>
            <a:pPr lvl="1"/>
            <a:r>
              <a:rPr lang="ca-ES" sz="2000" dirty="0"/>
              <a:t>Ap. D</a:t>
            </a:r>
            <a:r>
              <a:rPr lang="ca-ES" dirty="0"/>
              <a:t>:</a:t>
            </a:r>
          </a:p>
          <a:p>
            <a:pPr lvl="1"/>
            <a:r>
              <a:rPr lang="ca-ES" b="0" dirty="0"/>
              <a:t>Quan s’aplica el format del gràfic es poden obtenir diferents dissenys per aconseguir diversos resultats.</a:t>
            </a:r>
            <a:endParaRPr lang="ca-ES" dirty="0"/>
          </a:p>
        </p:txBody>
      </p:sp>
      <p:sp>
        <p:nvSpPr>
          <p:cNvPr id="4" name="Title 3"/>
          <p:cNvSpPr>
            <a:spLocks noGrp="1"/>
          </p:cNvSpPr>
          <p:nvPr>
            <p:ph type="title"/>
          </p:nvPr>
        </p:nvSpPr>
        <p:spPr/>
        <p:txBody>
          <a:bodyPr/>
          <a:lstStyle/>
          <a:p>
            <a:r>
              <a:rPr lang="ca-ES" dirty="0"/>
              <a:t>Exercici 1</a:t>
            </a:r>
          </a:p>
        </p:txBody>
      </p:sp>
      <p:pic>
        <p:nvPicPr>
          <p:cNvPr id="7" name="Picture 6">
            <a:extLst>
              <a:ext uri="{FF2B5EF4-FFF2-40B4-BE49-F238E27FC236}">
                <a16:creationId xmlns:a16="http://schemas.microsoft.com/office/drawing/2014/main" id="{6003C785-886F-459A-A426-F0993ACC87B3}"/>
              </a:ext>
            </a:extLst>
          </p:cNvPr>
          <p:cNvPicPr>
            <a:picLocks noChangeAspect="1"/>
          </p:cNvPicPr>
          <p:nvPr/>
        </p:nvPicPr>
        <p:blipFill rotWithShape="1">
          <a:blip r:embed="rId2"/>
          <a:srcRect l="19898" t="73553" r="46566" b="5871"/>
          <a:stretch/>
        </p:blipFill>
        <p:spPr>
          <a:xfrm>
            <a:off x="7412501" y="2117050"/>
            <a:ext cx="3320649" cy="2026606"/>
          </a:xfrm>
          <a:prstGeom prst="rect">
            <a:avLst/>
          </a:prstGeom>
          <a:ln>
            <a:noFill/>
          </a:ln>
          <a:effectLst>
            <a:outerShdw blurRad="190500" algn="tl" rotWithShape="0">
              <a:srgbClr val="000000">
                <a:alpha val="70000"/>
              </a:srgbClr>
            </a:outerShdw>
          </a:effectLst>
        </p:spPr>
      </p:pic>
      <p:pic>
        <p:nvPicPr>
          <p:cNvPr id="8" name="Picture 7">
            <a:extLst>
              <a:ext uri="{FF2B5EF4-FFF2-40B4-BE49-F238E27FC236}">
                <a16:creationId xmlns:a16="http://schemas.microsoft.com/office/drawing/2014/main" id="{B255DEC1-2C2A-44C9-96E9-139AB5DF0FFB}"/>
              </a:ext>
            </a:extLst>
          </p:cNvPr>
          <p:cNvPicPr>
            <a:picLocks noChangeAspect="1"/>
          </p:cNvPicPr>
          <p:nvPr/>
        </p:nvPicPr>
        <p:blipFill rotWithShape="1">
          <a:blip r:embed="rId3"/>
          <a:srcRect l="968" t="71971" r="22741" b="2222"/>
          <a:stretch/>
        </p:blipFill>
        <p:spPr>
          <a:xfrm>
            <a:off x="616787" y="2117050"/>
            <a:ext cx="5463868" cy="2011539"/>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4264A0D9-1CE4-4215-A23A-DBD40BB90BC4}"/>
              </a:ext>
            </a:extLst>
          </p:cNvPr>
          <p:cNvPicPr>
            <a:picLocks noChangeAspect="1"/>
          </p:cNvPicPr>
          <p:nvPr/>
        </p:nvPicPr>
        <p:blipFill rotWithShape="1">
          <a:blip r:embed="rId4"/>
          <a:srcRect t="72688" r="22092" b="2229"/>
          <a:stretch/>
        </p:blipFill>
        <p:spPr>
          <a:xfrm>
            <a:off x="616787" y="4238392"/>
            <a:ext cx="5463868" cy="1955980"/>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86C394D2-3AD5-4375-925A-761E48ADFAB1}"/>
              </a:ext>
            </a:extLst>
          </p:cNvPr>
          <p:cNvPicPr>
            <a:picLocks noChangeAspect="1"/>
          </p:cNvPicPr>
          <p:nvPr/>
        </p:nvPicPr>
        <p:blipFill rotWithShape="1">
          <a:blip r:embed="rId5"/>
          <a:srcRect l="17419" t="72897" r="43548" b="6257"/>
          <a:stretch/>
        </p:blipFill>
        <p:spPr>
          <a:xfrm>
            <a:off x="7412503" y="4423144"/>
            <a:ext cx="3320647" cy="1718278"/>
          </a:xfrm>
          <a:prstGeom prst="rect">
            <a:avLst/>
          </a:prstGeom>
          <a:ln>
            <a:noFill/>
          </a:ln>
          <a:effectLst>
            <a:outerShdw blurRad="190500" algn="tl" rotWithShape="0">
              <a:srgbClr val="000000">
                <a:alpha val="70000"/>
              </a:srgbClr>
            </a:outerShdw>
          </a:effectLst>
        </p:spPr>
      </p:pic>
      <p:sp>
        <p:nvSpPr>
          <p:cNvPr id="11" name="Arrow: Right 10">
            <a:extLst>
              <a:ext uri="{FF2B5EF4-FFF2-40B4-BE49-F238E27FC236}">
                <a16:creationId xmlns:a16="http://schemas.microsoft.com/office/drawing/2014/main" id="{F9F92310-081E-4A86-A273-A5C0193A9F53}"/>
              </a:ext>
            </a:extLst>
          </p:cNvPr>
          <p:cNvSpPr/>
          <p:nvPr/>
        </p:nvSpPr>
        <p:spPr bwMode="gray">
          <a:xfrm>
            <a:off x="6301447" y="3132625"/>
            <a:ext cx="707923" cy="235974"/>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2" name="Arrow: Right 11">
            <a:extLst>
              <a:ext uri="{FF2B5EF4-FFF2-40B4-BE49-F238E27FC236}">
                <a16:creationId xmlns:a16="http://schemas.microsoft.com/office/drawing/2014/main" id="{4555B519-7C7B-409B-86DE-998AF9CD282F}"/>
              </a:ext>
            </a:extLst>
          </p:cNvPr>
          <p:cNvSpPr/>
          <p:nvPr/>
        </p:nvSpPr>
        <p:spPr bwMode="gray">
          <a:xfrm>
            <a:off x="6301448" y="5083674"/>
            <a:ext cx="707923" cy="270968"/>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0617659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7297" y="916212"/>
            <a:ext cx="10661758" cy="405646"/>
          </a:xfrm>
        </p:spPr>
        <p:txBody>
          <a:bodyPr/>
          <a:lstStyle/>
          <a:p>
            <a:pPr lvl="1"/>
            <a:r>
              <a:rPr lang="ca-ES" sz="2000" dirty="0"/>
              <a:t>Ap. D</a:t>
            </a:r>
            <a:r>
              <a:rPr lang="ca-ES" dirty="0"/>
              <a:t>:</a:t>
            </a:r>
          </a:p>
          <a:p>
            <a:pPr lvl="1"/>
            <a:r>
              <a:rPr lang="ca-ES" b="0" dirty="0"/>
              <a:t>Un cop seleccionada una de les parts del gràfic es podrà aplicar un ombrejat a cadascun dels triangles. :</a:t>
            </a:r>
          </a:p>
          <a:p>
            <a:pPr lvl="1"/>
            <a:r>
              <a:rPr lang="ca-ES" b="0" i="1" dirty="0"/>
              <a:t>* Es pot canviar el format dels objectes clicant sobre cadascun d’ells.</a:t>
            </a:r>
            <a:endParaRPr lang="ca-ES" dirty="0"/>
          </a:p>
        </p:txBody>
      </p:sp>
      <p:sp>
        <p:nvSpPr>
          <p:cNvPr id="4" name="Title 3"/>
          <p:cNvSpPr>
            <a:spLocks noGrp="1"/>
          </p:cNvSpPr>
          <p:nvPr>
            <p:ph type="title"/>
          </p:nvPr>
        </p:nvSpPr>
        <p:spPr/>
        <p:txBody>
          <a:bodyPr/>
          <a:lstStyle/>
          <a:p>
            <a:r>
              <a:rPr lang="ca-ES" dirty="0"/>
              <a:t>Exercici 1</a:t>
            </a:r>
          </a:p>
        </p:txBody>
      </p:sp>
      <p:pic>
        <p:nvPicPr>
          <p:cNvPr id="2" name="Imagen 1"/>
          <p:cNvPicPr>
            <a:picLocks noChangeAspect="1"/>
          </p:cNvPicPr>
          <p:nvPr/>
        </p:nvPicPr>
        <p:blipFill>
          <a:blip r:embed="rId2"/>
          <a:stretch>
            <a:fillRect/>
          </a:stretch>
        </p:blipFill>
        <p:spPr>
          <a:xfrm>
            <a:off x="4025340" y="2630671"/>
            <a:ext cx="4171950" cy="3276600"/>
          </a:xfrm>
          <a:prstGeom prst="rect">
            <a:avLst/>
          </a:prstGeom>
          <a:ln>
            <a:noFill/>
          </a:ln>
          <a:effectLst>
            <a:outerShdw blurRad="190500" algn="tl" rotWithShape="0">
              <a:srgbClr val="000000">
                <a:alpha val="70000"/>
              </a:srgbClr>
            </a:outerShdw>
          </a:effectLst>
        </p:spPr>
      </p:pic>
      <p:sp>
        <p:nvSpPr>
          <p:cNvPr id="5" name="Rectángulo 4"/>
          <p:cNvSpPr/>
          <p:nvPr/>
        </p:nvSpPr>
        <p:spPr bwMode="gray">
          <a:xfrm>
            <a:off x="6666614" y="3771013"/>
            <a:ext cx="340242" cy="25872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13" name="Conector recto de flecha 12"/>
          <p:cNvCxnSpPr>
            <a:stCxn id="5" idx="3"/>
            <a:endCxn id="14" idx="1"/>
          </p:cNvCxnSpPr>
          <p:nvPr/>
        </p:nvCxnSpPr>
        <p:spPr>
          <a:xfrm>
            <a:off x="7006856" y="3900377"/>
            <a:ext cx="2132110" cy="12936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4" name="Imagen 13"/>
          <p:cNvPicPr>
            <a:picLocks noChangeAspect="1"/>
          </p:cNvPicPr>
          <p:nvPr/>
        </p:nvPicPr>
        <p:blipFill>
          <a:blip r:embed="rId3"/>
          <a:stretch>
            <a:fillRect/>
          </a:stretch>
        </p:blipFill>
        <p:spPr>
          <a:xfrm>
            <a:off x="9138966" y="1921060"/>
            <a:ext cx="2329112" cy="4217356"/>
          </a:xfrm>
          <a:prstGeom prst="rect">
            <a:avLst/>
          </a:prstGeom>
          <a:ln>
            <a:noFill/>
          </a:ln>
          <a:effectLst>
            <a:outerShdw blurRad="190500" algn="tl" rotWithShape="0">
              <a:srgbClr val="000000">
                <a:alpha val="70000"/>
              </a:srgbClr>
            </a:outerShdw>
          </a:effectLst>
        </p:spPr>
      </p:pic>
      <p:sp>
        <p:nvSpPr>
          <p:cNvPr id="23" name="Rectángulo 22"/>
          <p:cNvSpPr/>
          <p:nvPr/>
        </p:nvSpPr>
        <p:spPr bwMode="gray">
          <a:xfrm>
            <a:off x="5012902" y="3218120"/>
            <a:ext cx="1183251" cy="110578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24" name="Conector recto de flecha 23"/>
          <p:cNvCxnSpPr>
            <a:stCxn id="23" idx="1"/>
          </p:cNvCxnSpPr>
          <p:nvPr/>
        </p:nvCxnSpPr>
        <p:spPr>
          <a:xfrm flipH="1">
            <a:off x="3410422" y="3771013"/>
            <a:ext cx="1602480" cy="7442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27" name="Imagen 26"/>
          <p:cNvPicPr>
            <a:picLocks noChangeAspect="1"/>
          </p:cNvPicPr>
          <p:nvPr/>
        </p:nvPicPr>
        <p:blipFill>
          <a:blip r:embed="rId4"/>
          <a:stretch>
            <a:fillRect/>
          </a:stretch>
        </p:blipFill>
        <p:spPr>
          <a:xfrm>
            <a:off x="746518" y="3009014"/>
            <a:ext cx="2671578" cy="289825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411951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a-ES" dirty="0"/>
              <a:t>Pràctica 2</a:t>
            </a:r>
          </a:p>
        </p:txBody>
      </p:sp>
      <p:sp>
        <p:nvSpPr>
          <p:cNvPr id="3" name="Text Placeholder 2"/>
          <p:cNvSpPr>
            <a:spLocks noGrp="1"/>
          </p:cNvSpPr>
          <p:nvPr>
            <p:ph type="body" idx="1"/>
          </p:nvPr>
        </p:nvSpPr>
        <p:spPr>
          <a:xfrm>
            <a:off x="886883" y="3423544"/>
            <a:ext cx="10418235" cy="1072255"/>
          </a:xfrm>
        </p:spPr>
        <p:txBody>
          <a:bodyPr/>
          <a:lstStyle/>
          <a:p>
            <a:r>
              <a:rPr lang="ca-ES" dirty="0"/>
              <a:t>Formulació</a:t>
            </a:r>
          </a:p>
        </p:txBody>
      </p:sp>
    </p:spTree>
    <p:extLst>
      <p:ext uri="{BB962C8B-B14F-4D97-AF65-F5344CB8AC3E}">
        <p14:creationId xmlns:p14="http://schemas.microsoft.com/office/powerpoint/2010/main" val="4035590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31BAA3-E6FC-4A35-B3CB-5422D69B8CC6}"/>
              </a:ext>
            </a:extLst>
          </p:cNvPr>
          <p:cNvSpPr>
            <a:spLocks noGrp="1"/>
          </p:cNvSpPr>
          <p:nvPr>
            <p:ph type="body" sz="quarter" idx="13"/>
          </p:nvPr>
        </p:nvSpPr>
        <p:spPr>
          <a:xfrm>
            <a:off x="469899" y="954616"/>
            <a:ext cx="10568215" cy="1996927"/>
          </a:xfrm>
        </p:spPr>
        <p:txBody>
          <a:bodyPr/>
          <a:lstStyle/>
          <a:p>
            <a:pPr lvl="0"/>
            <a:r>
              <a:rPr lang="ca-ES" dirty="0"/>
              <a:t>Realitzar les següents activitats:</a:t>
            </a:r>
          </a:p>
          <a:p>
            <a:pPr marL="457200" lvl="0" indent="-457200">
              <a:buAutoNum type="alphaLcParenR"/>
            </a:pPr>
            <a:r>
              <a:rPr lang="ca-ES" sz="1600" b="0" dirty="0"/>
              <a:t>Obrir l’Excel “Facturación.xlsx”. En el primer full hi ha la base de dades de l’exercici anterior. Utilitzar la funció “Auto suma” per realitzar els sumatoris de les columnes de la primera línia de cel·les. A la segona línia aplicar la mitjana a totes les columnes que sigui possible.</a:t>
            </a:r>
          </a:p>
          <a:p>
            <a:pPr marL="457200" lvl="0" indent="-457200">
              <a:buAutoNum type="alphaLcParenR"/>
            </a:pPr>
            <a:r>
              <a:rPr lang="ca-ES" sz="1600" b="0" dirty="0"/>
              <a:t>A la part superior a la casella A2 aplicar una fórmula que permeti anotar automàticament la data d’AVUI. Escriure “DATA” a la cel·la B2 i aplicar el format: emplenar en color verd + negreta + vorera de línia gruixuda.</a:t>
            </a:r>
          </a:p>
          <a:p>
            <a:pPr marL="457200" lvl="0" indent="-457200">
              <a:buAutoNum type="alphaLcParenR"/>
            </a:pPr>
            <a:r>
              <a:rPr lang="ca-ES" sz="1600" b="0" dirty="0"/>
              <a:t>Utilitzar la funció més convenient per anotar en una columna a la dreta de la taula un comentari que digui “RENOVAR” en aquells contractes que estiguin a punt de vèncer o que caduquin abans del 31.12.2020. Anomenar la columna “INFO”   </a:t>
            </a:r>
          </a:p>
          <a:p>
            <a:pPr marL="457200" lvl="0" indent="-457200">
              <a:buAutoNum type="alphaLcParenR"/>
            </a:pPr>
            <a:r>
              <a:rPr lang="ca-ES" sz="1600" b="0" dirty="0"/>
              <a:t>En el segon full del document apareix una taula Client + Referència de client. Utilitzar la funció “Cercar V” per incloure la referència de cada client de la taula del full 1.</a:t>
            </a:r>
          </a:p>
          <a:p>
            <a:pPr marL="457200" lvl="0" indent="-457200">
              <a:buAutoNum type="alphaLcParenR"/>
            </a:pPr>
            <a:r>
              <a:rPr lang="ca-ES" sz="1600" b="0" dirty="0"/>
              <a:t>En el tercer full del document utilitzar la funció “SUMAR SI” per indicar el volum de facturació que es troba en risc. Per això, caldrà sumar els ingressos dels clients amb el distintiu “Risc de pèrdua de client”. S’haurà d’afegir una columna abans i a la cel·la que faci referència a cadascun d’aquests clients afegir l’anotació “RISC FINANCER”.</a:t>
            </a:r>
          </a:p>
          <a:p>
            <a:pPr marL="457200" lvl="0" indent="-457200">
              <a:buFont typeface="Arial" panose="020B0604020202020204" pitchFamily="34" charset="0"/>
              <a:buAutoNum type="alphaLcParenR"/>
            </a:pPr>
            <a:r>
              <a:rPr lang="ca-ES" sz="1600" b="0" dirty="0"/>
              <a:t>Tornar al full 2 per crear una columna al costat de “Client” i “Referència”. Amb la funció concatenar fer que aparegui la informació de la següent manera: “Client X _Referència”</a:t>
            </a:r>
          </a:p>
          <a:p>
            <a:pPr marL="457200" indent="-457200">
              <a:buFont typeface="Arial" panose="020B0604020202020204" pitchFamily="34" charset="0"/>
              <a:buAutoNum type="alphaLcParenR"/>
            </a:pPr>
            <a:endParaRPr lang="ca-ES" sz="1600" b="0" dirty="0"/>
          </a:p>
          <a:p>
            <a:pPr lvl="0"/>
            <a:endParaRPr lang="ca-ES" sz="1600" b="0" dirty="0"/>
          </a:p>
          <a:p>
            <a:pPr lvl="0"/>
            <a:endParaRPr lang="ca-ES" sz="2000" dirty="0"/>
          </a:p>
          <a:p>
            <a:pPr lvl="1"/>
            <a:endParaRPr lang="ca-ES" dirty="0"/>
          </a:p>
          <a:p>
            <a:pPr lvl="1"/>
            <a:endParaRPr lang="ca-ES" sz="2000" dirty="0"/>
          </a:p>
          <a:p>
            <a:pPr lvl="1"/>
            <a:endParaRPr lang="ca-ES" sz="2000" dirty="0"/>
          </a:p>
          <a:p>
            <a:endParaRPr lang="ca-ES" dirty="0"/>
          </a:p>
        </p:txBody>
      </p:sp>
      <p:sp>
        <p:nvSpPr>
          <p:cNvPr id="4" name="Title 3">
            <a:extLst>
              <a:ext uri="{FF2B5EF4-FFF2-40B4-BE49-F238E27FC236}">
                <a16:creationId xmlns:a16="http://schemas.microsoft.com/office/drawing/2014/main" id="{D5D9D35E-0C61-4E88-B2BB-F6DB67C40248}"/>
              </a:ext>
            </a:extLst>
          </p:cNvPr>
          <p:cNvSpPr>
            <a:spLocks noGrp="1"/>
          </p:cNvSpPr>
          <p:nvPr>
            <p:ph type="title"/>
          </p:nvPr>
        </p:nvSpPr>
        <p:spPr/>
        <p:txBody>
          <a:bodyPr/>
          <a:lstStyle/>
          <a:p>
            <a:r>
              <a:rPr lang="ca-ES" dirty="0"/>
              <a:t>Exercici 2</a:t>
            </a:r>
          </a:p>
        </p:txBody>
      </p:sp>
    </p:spTree>
    <p:extLst>
      <p:ext uri="{BB962C8B-B14F-4D97-AF65-F5344CB8AC3E}">
        <p14:creationId xmlns:p14="http://schemas.microsoft.com/office/powerpoint/2010/main" val="4927805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p:cNvPicPr>
            <a:picLocks noChangeAspect="1"/>
          </p:cNvPicPr>
          <p:nvPr/>
        </p:nvPicPr>
        <p:blipFill>
          <a:blip r:embed="rId2"/>
          <a:stretch>
            <a:fillRect/>
          </a:stretch>
        </p:blipFill>
        <p:spPr>
          <a:xfrm>
            <a:off x="932882" y="2638857"/>
            <a:ext cx="6734175" cy="3533775"/>
          </a:xfrm>
          <a:prstGeom prst="rect">
            <a:avLst/>
          </a:prstGeom>
          <a:ln>
            <a:noFill/>
          </a:ln>
          <a:effectLst>
            <a:outerShdw blurRad="190500" algn="tl" rotWithShape="0">
              <a:srgbClr val="000000">
                <a:alpha val="70000"/>
              </a:srgbClr>
            </a:outerShdw>
          </a:effectLst>
        </p:spPr>
      </p:pic>
      <p:sp>
        <p:nvSpPr>
          <p:cNvPr id="3" name="Text Placeholder 2">
            <a:extLst>
              <a:ext uri="{FF2B5EF4-FFF2-40B4-BE49-F238E27FC236}">
                <a16:creationId xmlns:a16="http://schemas.microsoft.com/office/drawing/2014/main" id="{EC31BAA3-E6FC-4A35-B3CB-5422D69B8CC6}"/>
              </a:ext>
            </a:extLst>
          </p:cNvPr>
          <p:cNvSpPr>
            <a:spLocks noGrp="1"/>
          </p:cNvSpPr>
          <p:nvPr>
            <p:ph type="body" sz="quarter" idx="13"/>
          </p:nvPr>
        </p:nvSpPr>
        <p:spPr>
          <a:xfrm>
            <a:off x="469900" y="1023889"/>
            <a:ext cx="10568215" cy="1469930"/>
          </a:xfrm>
        </p:spPr>
        <p:txBody>
          <a:bodyPr/>
          <a:lstStyle/>
          <a:p>
            <a:pPr algn="just"/>
            <a:r>
              <a:rPr lang="ca-ES" dirty="0"/>
              <a:t>Ap. A: obrir l’Excel “Facturación.xlsx”. En el primer full hi ha la base de dades de l’exercici anterior. Utilitzar la funció “Auto suma” per realitzar els sumatoris de les columnes de la primera línia de cel·les. A la segona línia aplicar la mitjana a totes les columnes que sigui possible.</a:t>
            </a:r>
            <a:endParaRPr lang="ca-ES" sz="2000" b="0" dirty="0"/>
          </a:p>
          <a:p>
            <a:endParaRPr lang="ca-ES" dirty="0"/>
          </a:p>
        </p:txBody>
      </p:sp>
      <p:sp>
        <p:nvSpPr>
          <p:cNvPr id="4" name="Title 3">
            <a:extLst>
              <a:ext uri="{FF2B5EF4-FFF2-40B4-BE49-F238E27FC236}">
                <a16:creationId xmlns:a16="http://schemas.microsoft.com/office/drawing/2014/main" id="{D5D9D35E-0C61-4E88-B2BB-F6DB67C40248}"/>
              </a:ext>
            </a:extLst>
          </p:cNvPr>
          <p:cNvSpPr>
            <a:spLocks noGrp="1"/>
          </p:cNvSpPr>
          <p:nvPr>
            <p:ph type="title"/>
          </p:nvPr>
        </p:nvSpPr>
        <p:spPr/>
        <p:txBody>
          <a:bodyPr/>
          <a:lstStyle/>
          <a:p>
            <a:r>
              <a:rPr lang="ca-ES" dirty="0"/>
              <a:t>Exercici 2</a:t>
            </a:r>
          </a:p>
        </p:txBody>
      </p:sp>
      <p:sp>
        <p:nvSpPr>
          <p:cNvPr id="5" name="CuadroTexto 4"/>
          <p:cNvSpPr txBox="1"/>
          <p:nvPr/>
        </p:nvSpPr>
        <p:spPr bwMode="gray">
          <a:xfrm>
            <a:off x="8326580" y="2403387"/>
            <a:ext cx="3560619" cy="609600"/>
          </a:xfrm>
          <a:prstGeom prst="rect">
            <a:avLst/>
          </a:prstGeom>
        </p:spPr>
        <p:txBody>
          <a:bodyPr vert="horz" wrap="square" lIns="0" tIns="0" rIns="0" bIns="0" rtlCol="0" anchor="b" anchorCtr="0">
            <a:noAutofit/>
          </a:bodyPr>
          <a:lstStyle/>
          <a:p>
            <a:pPr algn="just"/>
            <a:r>
              <a:rPr lang="ca-ES" sz="1600" b="0" dirty="0">
                <a:solidFill>
                  <a:srgbClr val="595959"/>
                </a:solidFill>
                <a:latin typeface="Poppins"/>
              </a:rPr>
              <a:t>Tal com es veu a la columna H s’ha aplicat el sumatori a la C, F i G.</a:t>
            </a:r>
          </a:p>
        </p:txBody>
      </p:sp>
      <p:sp>
        <p:nvSpPr>
          <p:cNvPr id="6" name="Rectángulo 5"/>
          <p:cNvSpPr/>
          <p:nvPr/>
        </p:nvSpPr>
        <p:spPr bwMode="gray">
          <a:xfrm>
            <a:off x="6846722" y="5680364"/>
            <a:ext cx="681837" cy="33712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7" name="Conector recto de flecha 6"/>
          <p:cNvCxnSpPr>
            <a:stCxn id="6" idx="0"/>
          </p:cNvCxnSpPr>
          <p:nvPr/>
        </p:nvCxnSpPr>
        <p:spPr>
          <a:xfrm flipV="1">
            <a:off x="7187641" y="3131127"/>
            <a:ext cx="958832" cy="254923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bwMode="gray">
          <a:xfrm>
            <a:off x="5985124" y="5680363"/>
            <a:ext cx="681837" cy="33712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0" name="Rectángulo 19"/>
          <p:cNvSpPr/>
          <p:nvPr/>
        </p:nvSpPr>
        <p:spPr bwMode="gray">
          <a:xfrm>
            <a:off x="5127368" y="5680363"/>
            <a:ext cx="681837" cy="33712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1" name="Rectángulo 20"/>
          <p:cNvSpPr/>
          <p:nvPr/>
        </p:nvSpPr>
        <p:spPr bwMode="gray">
          <a:xfrm>
            <a:off x="2516826" y="5680363"/>
            <a:ext cx="681837" cy="33712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2" name="CuadroTexto 21"/>
          <p:cNvSpPr txBox="1"/>
          <p:nvPr/>
        </p:nvSpPr>
        <p:spPr bwMode="gray">
          <a:xfrm>
            <a:off x="8326580" y="3759305"/>
            <a:ext cx="3560619" cy="609600"/>
          </a:xfrm>
          <a:prstGeom prst="rect">
            <a:avLst/>
          </a:prstGeom>
        </p:spPr>
        <p:txBody>
          <a:bodyPr vert="horz" wrap="square" lIns="0" tIns="0" rIns="0" bIns="0" rtlCol="0" anchor="b" anchorCtr="0">
            <a:noAutofit/>
          </a:bodyPr>
          <a:lstStyle/>
          <a:p>
            <a:pPr algn="just"/>
            <a:r>
              <a:rPr lang="ca-ES" sz="1600" b="0" dirty="0">
                <a:solidFill>
                  <a:srgbClr val="595959"/>
                </a:solidFill>
                <a:latin typeface="Poppins"/>
              </a:rPr>
              <a:t>Un cop situats a les cel·les buides clicar a la icona “Auto suma” per sumar la columna i fer la Mitjana, això es farà des del desplegable. Que apareix al costat de la icona.</a:t>
            </a:r>
          </a:p>
        </p:txBody>
      </p:sp>
      <p:pic>
        <p:nvPicPr>
          <p:cNvPr id="23" name="Imagen 22"/>
          <p:cNvPicPr>
            <a:picLocks noChangeAspect="1"/>
          </p:cNvPicPr>
          <p:nvPr/>
        </p:nvPicPr>
        <p:blipFill>
          <a:blip r:embed="rId3"/>
          <a:stretch>
            <a:fillRect/>
          </a:stretch>
        </p:blipFill>
        <p:spPr>
          <a:xfrm>
            <a:off x="9229346" y="4573349"/>
            <a:ext cx="1683734" cy="198735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672054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p:cNvPicPr>
            <a:picLocks noChangeAspect="1"/>
          </p:cNvPicPr>
          <p:nvPr/>
        </p:nvPicPr>
        <p:blipFill>
          <a:blip r:embed="rId2"/>
          <a:stretch>
            <a:fillRect/>
          </a:stretch>
        </p:blipFill>
        <p:spPr>
          <a:xfrm>
            <a:off x="4061460" y="2097712"/>
            <a:ext cx="6934200" cy="3924300"/>
          </a:xfrm>
          <a:prstGeom prst="rect">
            <a:avLst/>
          </a:prstGeom>
          <a:ln>
            <a:noFill/>
          </a:ln>
          <a:effectLst>
            <a:outerShdw blurRad="190500" algn="tl" rotWithShape="0">
              <a:srgbClr val="000000">
                <a:alpha val="70000"/>
              </a:srgbClr>
            </a:outerShdw>
          </a:effectLst>
        </p:spPr>
      </p:pic>
      <p:pic>
        <p:nvPicPr>
          <p:cNvPr id="11" name="Imagen 10"/>
          <p:cNvPicPr>
            <a:picLocks noChangeAspect="1"/>
          </p:cNvPicPr>
          <p:nvPr/>
        </p:nvPicPr>
        <p:blipFill>
          <a:blip r:embed="rId3"/>
          <a:stretch>
            <a:fillRect/>
          </a:stretch>
        </p:blipFill>
        <p:spPr>
          <a:xfrm>
            <a:off x="1265959" y="2087322"/>
            <a:ext cx="1784740" cy="3745441"/>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77297" y="916212"/>
            <a:ext cx="10176848" cy="405646"/>
          </a:xfrm>
        </p:spPr>
        <p:txBody>
          <a:bodyPr/>
          <a:lstStyle/>
          <a:p>
            <a:pPr lvl="1"/>
            <a:r>
              <a:rPr lang="ca-ES" sz="2000" dirty="0"/>
              <a:t>Ap. A</a:t>
            </a:r>
            <a:r>
              <a:rPr lang="ca-ES" dirty="0"/>
              <a:t>:</a:t>
            </a:r>
          </a:p>
          <a:p>
            <a:pPr lvl="1" algn="just"/>
            <a:r>
              <a:rPr lang="ca-ES" b="0" dirty="0"/>
              <a:t>Per obtenir la mitjana cal recordar que s’ha de seleccionar la columna sense incloure els totals. Aleshores el resultat seria el següent:</a:t>
            </a:r>
            <a:endParaRPr lang="ca-ES" dirty="0"/>
          </a:p>
        </p:txBody>
      </p:sp>
      <p:sp>
        <p:nvSpPr>
          <p:cNvPr id="4" name="Title 3"/>
          <p:cNvSpPr>
            <a:spLocks noGrp="1"/>
          </p:cNvSpPr>
          <p:nvPr>
            <p:ph type="title"/>
          </p:nvPr>
        </p:nvSpPr>
        <p:spPr/>
        <p:txBody>
          <a:bodyPr/>
          <a:lstStyle/>
          <a:p>
            <a:r>
              <a:rPr lang="ca-ES" dirty="0"/>
              <a:t>Exercici 2</a:t>
            </a:r>
          </a:p>
        </p:txBody>
      </p:sp>
      <p:sp>
        <p:nvSpPr>
          <p:cNvPr id="15" name="Rectángulo 14"/>
          <p:cNvSpPr/>
          <p:nvPr/>
        </p:nvSpPr>
        <p:spPr bwMode="gray">
          <a:xfrm>
            <a:off x="4355005" y="5140035"/>
            <a:ext cx="6299140" cy="45720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9" name="Conector recto 8"/>
          <p:cNvCxnSpPr/>
          <p:nvPr/>
        </p:nvCxnSpPr>
        <p:spPr>
          <a:xfrm>
            <a:off x="1066800" y="5486400"/>
            <a:ext cx="1246909" cy="13855"/>
          </a:xfrm>
          <a:prstGeom prst="line">
            <a:avLst/>
          </a:prstGeom>
          <a:ln w="38100">
            <a:solidFill>
              <a:srgbClr val="019EE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98364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p:cNvPicPr>
            <a:picLocks noChangeAspect="1"/>
          </p:cNvPicPr>
          <p:nvPr/>
        </p:nvPicPr>
        <p:blipFill>
          <a:blip r:embed="rId3"/>
          <a:stretch>
            <a:fillRect/>
          </a:stretch>
        </p:blipFill>
        <p:spPr>
          <a:xfrm>
            <a:off x="597137" y="2762906"/>
            <a:ext cx="4630696" cy="2052903"/>
          </a:xfrm>
          <a:prstGeom prst="rect">
            <a:avLst/>
          </a:prstGeom>
          <a:ln>
            <a:noFill/>
          </a:ln>
          <a:effectLst>
            <a:outerShdw blurRad="190500" algn="tl" rotWithShape="0">
              <a:srgbClr val="000000">
                <a:alpha val="70000"/>
              </a:srgbClr>
            </a:outerShdw>
          </a:effectLst>
        </p:spPr>
      </p:pic>
      <p:pic>
        <p:nvPicPr>
          <p:cNvPr id="14" name="Imagen 13"/>
          <p:cNvPicPr>
            <a:picLocks noChangeAspect="1"/>
          </p:cNvPicPr>
          <p:nvPr/>
        </p:nvPicPr>
        <p:blipFill>
          <a:blip r:embed="rId4"/>
          <a:stretch>
            <a:fillRect/>
          </a:stretch>
        </p:blipFill>
        <p:spPr>
          <a:xfrm>
            <a:off x="4864310" y="5947151"/>
            <a:ext cx="1628775" cy="352425"/>
          </a:xfrm>
          <a:prstGeom prst="rect">
            <a:avLst/>
          </a:prstGeom>
          <a:ln>
            <a:noFill/>
          </a:ln>
          <a:effectLst>
            <a:outerShdw blurRad="190500" algn="tl" rotWithShape="0">
              <a:srgbClr val="000000">
                <a:alpha val="70000"/>
              </a:srgbClr>
            </a:outerShdw>
          </a:effectLst>
        </p:spPr>
      </p:pic>
      <p:sp>
        <p:nvSpPr>
          <p:cNvPr id="2" name="Text Placeholder 1"/>
          <p:cNvSpPr>
            <a:spLocks noGrp="1"/>
          </p:cNvSpPr>
          <p:nvPr>
            <p:ph type="body" sz="quarter" idx="10"/>
          </p:nvPr>
        </p:nvSpPr>
        <p:spPr>
          <a:xfrm>
            <a:off x="472658" y="1923341"/>
            <a:ext cx="10994267" cy="405646"/>
          </a:xfrm>
        </p:spPr>
        <p:txBody>
          <a:bodyPr/>
          <a:lstStyle/>
          <a:p>
            <a:r>
              <a:rPr lang="ca-ES" dirty="0"/>
              <a:t>Amb la funció “ =HOY()” es pot indicar a Excel que anoti a la cel·la que es vulgui la data del dia. Per exemple: avui és dia 15/09/2020, per tant quan s’escriu la fórmula aquesta la data és la que hauria d’aparèixer. aquesta data.</a:t>
            </a:r>
          </a:p>
        </p:txBody>
      </p:sp>
      <p:sp>
        <p:nvSpPr>
          <p:cNvPr id="3" name="Text Placeholder 2"/>
          <p:cNvSpPr>
            <a:spLocks noGrp="1"/>
          </p:cNvSpPr>
          <p:nvPr>
            <p:ph type="body" sz="quarter" idx="13"/>
          </p:nvPr>
        </p:nvSpPr>
        <p:spPr>
          <a:xfrm>
            <a:off x="469900" y="879955"/>
            <a:ext cx="10661758" cy="405646"/>
          </a:xfrm>
        </p:spPr>
        <p:txBody>
          <a:bodyPr/>
          <a:lstStyle/>
          <a:p>
            <a:pPr lvl="1" algn="just"/>
            <a:r>
              <a:rPr lang="ca-ES" sz="2000" dirty="0"/>
              <a:t>Ap. B: a la cel·la A2 aplicar una fórmula que permeti anotar automàticament la data que és AVUI. Escriure “DATA” a la cel·la B2 i aplicar el format: emplenar en color verd + negreta + vorera de línia gruixuda.</a:t>
            </a:r>
            <a:endParaRPr lang="ca-ES" dirty="0"/>
          </a:p>
        </p:txBody>
      </p:sp>
      <p:sp>
        <p:nvSpPr>
          <p:cNvPr id="4" name="Title 3"/>
          <p:cNvSpPr>
            <a:spLocks noGrp="1"/>
          </p:cNvSpPr>
          <p:nvPr>
            <p:ph type="title"/>
          </p:nvPr>
        </p:nvSpPr>
        <p:spPr/>
        <p:txBody>
          <a:bodyPr/>
          <a:lstStyle/>
          <a:p>
            <a:r>
              <a:rPr lang="ca-ES" dirty="0"/>
              <a:t>Exercici 2</a:t>
            </a:r>
          </a:p>
        </p:txBody>
      </p:sp>
      <p:sp>
        <p:nvSpPr>
          <p:cNvPr id="11" name="Rectangle 16"/>
          <p:cNvSpPr/>
          <p:nvPr/>
        </p:nvSpPr>
        <p:spPr>
          <a:xfrm>
            <a:off x="710145" y="3602878"/>
            <a:ext cx="1106199" cy="30102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12" name="Rectangle 16"/>
          <p:cNvSpPr/>
          <p:nvPr/>
        </p:nvSpPr>
        <p:spPr>
          <a:xfrm>
            <a:off x="5712964" y="5947151"/>
            <a:ext cx="752411" cy="35242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18" name="Rectangle 16"/>
          <p:cNvSpPr/>
          <p:nvPr/>
        </p:nvSpPr>
        <p:spPr>
          <a:xfrm>
            <a:off x="3042157" y="2859374"/>
            <a:ext cx="2062160" cy="33520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cxnSp>
        <p:nvCxnSpPr>
          <p:cNvPr id="20" name="Straight Arrow Connector 18"/>
          <p:cNvCxnSpPr>
            <a:cxnSpLocks/>
            <a:stCxn id="18" idx="3"/>
          </p:cNvCxnSpPr>
          <p:nvPr/>
        </p:nvCxnSpPr>
        <p:spPr>
          <a:xfrm>
            <a:off x="5104317" y="3026976"/>
            <a:ext cx="784820"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2" name="CuadroTexto 21"/>
          <p:cNvSpPr txBox="1"/>
          <p:nvPr/>
        </p:nvSpPr>
        <p:spPr bwMode="gray">
          <a:xfrm>
            <a:off x="6089169" y="2787294"/>
            <a:ext cx="5335517" cy="712354"/>
          </a:xfrm>
          <a:prstGeom prst="rect">
            <a:avLst/>
          </a:prstGeom>
        </p:spPr>
        <p:txBody>
          <a:bodyPr vert="horz" wrap="square" lIns="0" tIns="0" rIns="0" bIns="0" rtlCol="0" anchor="b" anchorCtr="0">
            <a:noAutofit/>
          </a:bodyPr>
          <a:lstStyle/>
          <a:p>
            <a:pPr algn="just"/>
            <a:r>
              <a:rPr lang="ca-ES" sz="1600" b="0" dirty="0">
                <a:solidFill>
                  <a:srgbClr val="595959"/>
                </a:solidFill>
                <a:latin typeface="Poppins"/>
              </a:rPr>
              <a:t>La funció es pot escriure a la barra que apareix a la part superior i a la cel·la que es vulgui, en aquest cas A2.</a:t>
            </a:r>
          </a:p>
        </p:txBody>
      </p:sp>
      <p:sp>
        <p:nvSpPr>
          <p:cNvPr id="19" name="Rectangle 16"/>
          <p:cNvSpPr/>
          <p:nvPr/>
        </p:nvSpPr>
        <p:spPr>
          <a:xfrm>
            <a:off x="4792156" y="5947150"/>
            <a:ext cx="376206" cy="35242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21" name="CuadroTexto 20"/>
          <p:cNvSpPr txBox="1"/>
          <p:nvPr/>
        </p:nvSpPr>
        <p:spPr bwMode="gray">
          <a:xfrm>
            <a:off x="4319091" y="5536769"/>
            <a:ext cx="2643097" cy="305491"/>
          </a:xfrm>
          <a:prstGeom prst="rect">
            <a:avLst/>
          </a:prstGeom>
        </p:spPr>
        <p:txBody>
          <a:bodyPr vert="horz" wrap="square" lIns="0" tIns="0" rIns="0" bIns="0" rtlCol="0" anchor="b" anchorCtr="0">
            <a:noAutofit/>
          </a:bodyPr>
          <a:lstStyle/>
          <a:p>
            <a:r>
              <a:rPr lang="ca-ES" sz="1600" b="0" dirty="0">
                <a:solidFill>
                  <a:srgbClr val="595959"/>
                </a:solidFill>
                <a:latin typeface="Poppins"/>
              </a:rPr>
              <a:t>Aplica el següent format:</a:t>
            </a:r>
          </a:p>
        </p:txBody>
      </p:sp>
      <p:sp>
        <p:nvSpPr>
          <p:cNvPr id="24" name="CuadroTexto 23"/>
          <p:cNvSpPr txBox="1"/>
          <p:nvPr/>
        </p:nvSpPr>
        <p:spPr bwMode="gray">
          <a:xfrm>
            <a:off x="7341739" y="4052074"/>
            <a:ext cx="2643097" cy="305491"/>
          </a:xfrm>
          <a:prstGeom prst="rect">
            <a:avLst/>
          </a:prstGeom>
        </p:spPr>
        <p:txBody>
          <a:bodyPr vert="horz" wrap="square" lIns="0" tIns="0" rIns="0" bIns="0" rtlCol="0" anchor="b" anchorCtr="0">
            <a:noAutofit/>
          </a:bodyPr>
          <a:lstStyle/>
          <a:p>
            <a:r>
              <a:rPr lang="ca-ES" sz="1600" b="0" dirty="0">
                <a:solidFill>
                  <a:srgbClr val="595959"/>
                </a:solidFill>
                <a:latin typeface="Poppins"/>
              </a:rPr>
              <a:t>Resultat:</a:t>
            </a:r>
          </a:p>
        </p:txBody>
      </p:sp>
      <p:pic>
        <p:nvPicPr>
          <p:cNvPr id="17" name="Imagen 16"/>
          <p:cNvPicPr>
            <a:picLocks noChangeAspect="1"/>
          </p:cNvPicPr>
          <p:nvPr/>
        </p:nvPicPr>
        <p:blipFill>
          <a:blip r:embed="rId5"/>
          <a:stretch>
            <a:fillRect/>
          </a:stretch>
        </p:blipFill>
        <p:spPr>
          <a:xfrm>
            <a:off x="7321053" y="4446941"/>
            <a:ext cx="3623293" cy="185263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046863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p:cNvPicPr>
            <a:picLocks noChangeAspect="1"/>
          </p:cNvPicPr>
          <p:nvPr/>
        </p:nvPicPr>
        <p:blipFill rotWithShape="1">
          <a:blip r:embed="rId3"/>
          <a:srcRect r="2807" b="14297"/>
          <a:stretch/>
        </p:blipFill>
        <p:spPr>
          <a:xfrm>
            <a:off x="3934243" y="3783431"/>
            <a:ext cx="4879897" cy="2603513"/>
          </a:xfrm>
          <a:prstGeom prst="rect">
            <a:avLst/>
          </a:prstGeom>
          <a:ln>
            <a:noFill/>
          </a:ln>
          <a:effectLst>
            <a:outerShdw blurRad="190500" algn="tl" rotWithShape="0">
              <a:srgbClr val="000000">
                <a:alpha val="70000"/>
              </a:srgbClr>
            </a:outerShdw>
          </a:effectLst>
        </p:spPr>
      </p:pic>
      <p:pic>
        <p:nvPicPr>
          <p:cNvPr id="10" name="Imagen 9"/>
          <p:cNvPicPr>
            <a:picLocks noChangeAspect="1"/>
          </p:cNvPicPr>
          <p:nvPr/>
        </p:nvPicPr>
        <p:blipFill>
          <a:blip r:embed="rId4"/>
          <a:stretch>
            <a:fillRect/>
          </a:stretch>
        </p:blipFill>
        <p:spPr>
          <a:xfrm>
            <a:off x="1235920" y="3389152"/>
            <a:ext cx="1533525" cy="1009650"/>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879954"/>
            <a:ext cx="10661758" cy="983477"/>
          </a:xfrm>
        </p:spPr>
        <p:txBody>
          <a:bodyPr/>
          <a:lstStyle/>
          <a:p>
            <a:pPr lvl="1" algn="just"/>
            <a:r>
              <a:rPr lang="ca-ES" sz="2000" dirty="0"/>
              <a:t>Ap. C: utilitzar la funció més adequada per anotar en una columna a la dreta de la taula un comentari que avisi amb el text: “RENOVAR” en aquells contractes que estiguin a punt de vèncer abans del 31.12.2020. Anomenar la columna INFO CONTRACTE”</a:t>
            </a:r>
          </a:p>
          <a:p>
            <a:pPr lvl="1"/>
            <a:endParaRPr lang="ca-ES" sz="2000" b="0" dirty="0"/>
          </a:p>
          <a:p>
            <a:pPr lvl="1"/>
            <a:endParaRPr lang="ca-ES" sz="2000" dirty="0"/>
          </a:p>
          <a:p>
            <a:pPr lvl="1"/>
            <a:endParaRPr lang="ca-ES" dirty="0"/>
          </a:p>
        </p:txBody>
      </p:sp>
      <p:sp>
        <p:nvSpPr>
          <p:cNvPr id="4" name="Title 3"/>
          <p:cNvSpPr>
            <a:spLocks noGrp="1"/>
          </p:cNvSpPr>
          <p:nvPr>
            <p:ph type="title"/>
          </p:nvPr>
        </p:nvSpPr>
        <p:spPr/>
        <p:txBody>
          <a:bodyPr/>
          <a:lstStyle/>
          <a:p>
            <a:r>
              <a:rPr lang="ca-ES" dirty="0"/>
              <a:t>Exercici 2</a:t>
            </a:r>
          </a:p>
        </p:txBody>
      </p:sp>
      <p:sp>
        <p:nvSpPr>
          <p:cNvPr id="11" name="Rectangle 16"/>
          <p:cNvSpPr/>
          <p:nvPr/>
        </p:nvSpPr>
        <p:spPr>
          <a:xfrm>
            <a:off x="1449585" y="3632921"/>
            <a:ext cx="1106199" cy="30102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22" name="CuadroTexto 21"/>
          <p:cNvSpPr txBox="1"/>
          <p:nvPr/>
        </p:nvSpPr>
        <p:spPr bwMode="gray">
          <a:xfrm>
            <a:off x="469900" y="2269857"/>
            <a:ext cx="10865053" cy="697209"/>
          </a:xfrm>
          <a:prstGeom prst="rect">
            <a:avLst/>
          </a:prstGeom>
        </p:spPr>
        <p:txBody>
          <a:bodyPr vert="horz" wrap="square" lIns="0" tIns="0" rIns="0" bIns="0" rtlCol="0" anchor="t" anchorCtr="0">
            <a:noAutofit/>
          </a:bodyPr>
          <a:lstStyle/>
          <a:p>
            <a:pPr algn="just"/>
            <a:r>
              <a:rPr lang="ca-ES" sz="1600" dirty="0">
                <a:solidFill>
                  <a:srgbClr val="595959"/>
                </a:solidFill>
                <a:latin typeface="Poppins"/>
              </a:rPr>
              <a:t>Per realitzar aquest pas cal utilitzar la funció lògica “SI”. Això permetrà realitzar una acció. En primer lloc escriure en una cel·la la data 31/12/2020. Això simplificarà la funció perquè s’utilitzarà com a condició.</a:t>
            </a:r>
          </a:p>
          <a:p>
            <a:r>
              <a:rPr lang="ca-ES" sz="1600" dirty="0">
                <a:solidFill>
                  <a:srgbClr val="595959"/>
                </a:solidFill>
                <a:latin typeface="Poppins"/>
              </a:rPr>
              <a:t>Es vol saber qui ha de renovar i per això cal tenir en compte els venciments anteriors a la data esmentada.</a:t>
            </a:r>
            <a:endParaRPr lang="ca-ES" sz="1600" b="0" dirty="0">
              <a:solidFill>
                <a:srgbClr val="595959"/>
              </a:solidFill>
              <a:latin typeface="Poppins"/>
            </a:endParaRPr>
          </a:p>
        </p:txBody>
      </p:sp>
      <p:sp>
        <p:nvSpPr>
          <p:cNvPr id="19" name="Rectangle 16"/>
          <p:cNvSpPr/>
          <p:nvPr/>
        </p:nvSpPr>
        <p:spPr>
          <a:xfrm>
            <a:off x="6835922" y="4570982"/>
            <a:ext cx="1979465" cy="472073"/>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21" name="CuadroTexto 20"/>
          <p:cNvSpPr txBox="1"/>
          <p:nvPr/>
        </p:nvSpPr>
        <p:spPr bwMode="gray">
          <a:xfrm>
            <a:off x="4208254" y="3449125"/>
            <a:ext cx="5282110" cy="305491"/>
          </a:xfrm>
          <a:prstGeom prst="rect">
            <a:avLst/>
          </a:prstGeom>
        </p:spPr>
        <p:txBody>
          <a:bodyPr vert="horz" wrap="square" lIns="0" tIns="0" rIns="0" bIns="0" rtlCol="0" anchor="t" anchorCtr="0">
            <a:noAutofit/>
          </a:bodyPr>
          <a:lstStyle/>
          <a:p>
            <a:r>
              <a:rPr lang="ca-ES" sz="1600" b="0" dirty="0">
                <a:solidFill>
                  <a:srgbClr val="595959"/>
                </a:solidFill>
                <a:latin typeface="Poppins"/>
              </a:rPr>
              <a:t>A la cel·la I5 anotar la següent funció:</a:t>
            </a:r>
          </a:p>
        </p:txBody>
      </p:sp>
      <p:sp>
        <p:nvSpPr>
          <p:cNvPr id="24" name="CuadroTexto 23"/>
          <p:cNvSpPr txBox="1"/>
          <p:nvPr/>
        </p:nvSpPr>
        <p:spPr bwMode="gray">
          <a:xfrm>
            <a:off x="590283" y="4492787"/>
            <a:ext cx="2979032" cy="1043982"/>
          </a:xfrm>
          <a:prstGeom prst="rect">
            <a:avLst/>
          </a:prstGeom>
        </p:spPr>
        <p:txBody>
          <a:bodyPr vert="horz" wrap="square" lIns="0" tIns="0" rIns="0" bIns="0" rtlCol="0" anchor="t" anchorCtr="0">
            <a:noAutofit/>
          </a:bodyPr>
          <a:lstStyle/>
          <a:p>
            <a:r>
              <a:rPr lang="ca-ES" sz="1600" b="0" dirty="0">
                <a:solidFill>
                  <a:srgbClr val="595959"/>
                </a:solidFill>
                <a:latin typeface="Poppins"/>
              </a:rPr>
              <a:t>Si es vol es pot afegir a la cel·la del costat “data fi contractes” per indicar el que és.</a:t>
            </a:r>
          </a:p>
        </p:txBody>
      </p:sp>
      <p:pic>
        <p:nvPicPr>
          <p:cNvPr id="8" name="Imagen 7"/>
          <p:cNvPicPr>
            <a:picLocks noChangeAspect="1"/>
          </p:cNvPicPr>
          <p:nvPr/>
        </p:nvPicPr>
        <p:blipFill>
          <a:blip r:embed="rId5"/>
          <a:stretch>
            <a:fillRect/>
          </a:stretch>
        </p:blipFill>
        <p:spPr>
          <a:xfrm>
            <a:off x="649142" y="5459664"/>
            <a:ext cx="2861313" cy="792894"/>
          </a:xfrm>
          <a:prstGeom prst="rect">
            <a:avLst/>
          </a:prstGeom>
          <a:ln>
            <a:noFill/>
          </a:ln>
          <a:effectLst>
            <a:outerShdw blurRad="190500" algn="tl" rotWithShape="0">
              <a:srgbClr val="000000">
                <a:alpha val="70000"/>
              </a:srgbClr>
            </a:outerShdw>
          </a:effectLst>
        </p:spPr>
      </p:pic>
      <p:sp>
        <p:nvSpPr>
          <p:cNvPr id="25" name="Rectangle 16"/>
          <p:cNvSpPr/>
          <p:nvPr/>
        </p:nvSpPr>
        <p:spPr>
          <a:xfrm>
            <a:off x="3891431" y="3840270"/>
            <a:ext cx="1704600" cy="23195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27" name="CuadroTexto 26"/>
          <p:cNvSpPr txBox="1"/>
          <p:nvPr/>
        </p:nvSpPr>
        <p:spPr bwMode="gray">
          <a:xfrm>
            <a:off x="9027572" y="3428365"/>
            <a:ext cx="2768116" cy="3119579"/>
          </a:xfrm>
          <a:prstGeom prst="rect">
            <a:avLst/>
          </a:prstGeom>
        </p:spPr>
        <p:txBody>
          <a:bodyPr vert="horz" wrap="square" lIns="0" tIns="0" rIns="0" bIns="0" rtlCol="0" anchor="t" anchorCtr="0">
            <a:noAutofit/>
          </a:bodyPr>
          <a:lstStyle/>
          <a:p>
            <a:r>
              <a:rPr lang="ca-ES" sz="1600" b="0" dirty="0">
                <a:solidFill>
                  <a:srgbClr val="595959"/>
                </a:solidFill>
                <a:latin typeface="Poppins"/>
              </a:rPr>
              <a:t>Així és com Excel detecta que si la cel·la E5 és igual a E2 (Venciment del contracte = Data fi contractes) haurà d’escriure “RENOVAR”, per indicar que cal contactar amb el client per renovar el contracte.  Si la condició no es compleix que caldrà que escrigui res (“ “). Sempre cal posar el text entre “cometes”.</a:t>
            </a:r>
          </a:p>
        </p:txBody>
      </p:sp>
    </p:spTree>
    <p:extLst>
      <p:ext uri="{BB962C8B-B14F-4D97-AF65-F5344CB8AC3E}">
        <p14:creationId xmlns:p14="http://schemas.microsoft.com/office/powerpoint/2010/main" val="21287015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3"/>
          <a:stretch>
            <a:fillRect/>
          </a:stretch>
        </p:blipFill>
        <p:spPr>
          <a:xfrm>
            <a:off x="469900" y="2168662"/>
            <a:ext cx="4981890" cy="2858671"/>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469900" y="879954"/>
            <a:ext cx="10661758" cy="431953"/>
          </a:xfrm>
        </p:spPr>
        <p:txBody>
          <a:bodyPr/>
          <a:lstStyle/>
          <a:p>
            <a:pPr lvl="1"/>
            <a:r>
              <a:rPr lang="ca-ES" sz="2000" dirty="0"/>
              <a:t>Ap. C:</a:t>
            </a:r>
          </a:p>
          <a:p>
            <a:pPr lvl="1"/>
            <a:endParaRPr lang="ca-ES" dirty="0"/>
          </a:p>
        </p:txBody>
      </p:sp>
      <p:sp>
        <p:nvSpPr>
          <p:cNvPr id="4" name="Title 3"/>
          <p:cNvSpPr>
            <a:spLocks noGrp="1"/>
          </p:cNvSpPr>
          <p:nvPr>
            <p:ph type="title"/>
          </p:nvPr>
        </p:nvSpPr>
        <p:spPr/>
        <p:txBody>
          <a:bodyPr/>
          <a:lstStyle/>
          <a:p>
            <a:r>
              <a:rPr lang="ca-ES" dirty="0"/>
              <a:t>Exercici 2</a:t>
            </a:r>
          </a:p>
        </p:txBody>
      </p:sp>
      <p:sp>
        <p:nvSpPr>
          <p:cNvPr id="22" name="CuadroTexto 21"/>
          <p:cNvSpPr txBox="1"/>
          <p:nvPr/>
        </p:nvSpPr>
        <p:spPr bwMode="gray">
          <a:xfrm>
            <a:off x="469900" y="1471453"/>
            <a:ext cx="10865053" cy="697209"/>
          </a:xfrm>
          <a:prstGeom prst="rect">
            <a:avLst/>
          </a:prstGeom>
        </p:spPr>
        <p:txBody>
          <a:bodyPr vert="horz" wrap="square" lIns="0" tIns="0" rIns="0" bIns="0" rtlCol="0" anchor="t" anchorCtr="0">
            <a:noAutofit/>
          </a:bodyPr>
          <a:lstStyle/>
          <a:p>
            <a:endParaRPr lang="es-ES" sz="1600" b="0" dirty="0">
              <a:solidFill>
                <a:srgbClr val="595959"/>
              </a:solidFill>
              <a:latin typeface="Poppins"/>
            </a:endParaRPr>
          </a:p>
        </p:txBody>
      </p:sp>
      <p:sp>
        <p:nvSpPr>
          <p:cNvPr id="21" name="CuadroTexto 20"/>
          <p:cNvSpPr txBox="1"/>
          <p:nvPr/>
        </p:nvSpPr>
        <p:spPr bwMode="gray">
          <a:xfrm>
            <a:off x="469900" y="1381547"/>
            <a:ext cx="11125898" cy="325493"/>
          </a:xfrm>
          <a:prstGeom prst="rect">
            <a:avLst/>
          </a:prstGeom>
        </p:spPr>
        <p:txBody>
          <a:bodyPr vert="horz" wrap="square" lIns="0" tIns="0" rIns="0" bIns="0" rtlCol="0" anchor="t" anchorCtr="0">
            <a:noAutofit/>
          </a:bodyPr>
          <a:lstStyle/>
          <a:p>
            <a:r>
              <a:rPr lang="ca-ES" sz="1600" dirty="0">
                <a:solidFill>
                  <a:srgbClr val="595959"/>
                </a:solidFill>
                <a:latin typeface="Poppins"/>
              </a:rPr>
              <a:t>Si s’arrossega la funció de la cel·la I5 fins el final de la taula s’obté el resultat. Es farà després de confirmar la funció amb la tecla INTRODUIR</a:t>
            </a:r>
            <a:r>
              <a:rPr lang="ca-ES" sz="1600" b="0" dirty="0">
                <a:solidFill>
                  <a:srgbClr val="595959"/>
                </a:solidFill>
                <a:latin typeface="Poppins"/>
              </a:rPr>
              <a:t>:</a:t>
            </a:r>
          </a:p>
        </p:txBody>
      </p:sp>
      <p:sp>
        <p:nvSpPr>
          <p:cNvPr id="2" name="Flecha abajo 1"/>
          <p:cNvSpPr/>
          <p:nvPr/>
        </p:nvSpPr>
        <p:spPr bwMode="gray">
          <a:xfrm>
            <a:off x="3713020" y="3235106"/>
            <a:ext cx="166254" cy="1330606"/>
          </a:xfrm>
          <a:prstGeom prst="down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0" name="Imagen 9"/>
          <p:cNvPicPr>
            <a:picLocks noChangeAspect="1"/>
          </p:cNvPicPr>
          <p:nvPr/>
        </p:nvPicPr>
        <p:blipFill>
          <a:blip r:embed="rId4"/>
          <a:stretch>
            <a:fillRect/>
          </a:stretch>
        </p:blipFill>
        <p:spPr>
          <a:xfrm>
            <a:off x="5451790" y="2168662"/>
            <a:ext cx="6472917" cy="3878613"/>
          </a:xfrm>
          <a:prstGeom prst="rect">
            <a:avLst/>
          </a:prstGeom>
          <a:ln>
            <a:noFill/>
          </a:ln>
          <a:effectLst>
            <a:outerShdw blurRad="190500" algn="tl" rotWithShape="0">
              <a:srgbClr val="000000">
                <a:alpha val="70000"/>
              </a:srgbClr>
            </a:outerShdw>
          </a:effectLst>
        </p:spPr>
      </p:pic>
      <p:sp>
        <p:nvSpPr>
          <p:cNvPr id="18" name="Rectangle 16"/>
          <p:cNvSpPr/>
          <p:nvPr/>
        </p:nvSpPr>
        <p:spPr>
          <a:xfrm>
            <a:off x="11334953" y="3034144"/>
            <a:ext cx="589754" cy="3158837"/>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Tree>
    <p:extLst>
      <p:ext uri="{BB962C8B-B14F-4D97-AF65-F5344CB8AC3E}">
        <p14:creationId xmlns:p14="http://schemas.microsoft.com/office/powerpoint/2010/main" val="40341794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Exercici 2</a:t>
            </a:r>
          </a:p>
        </p:txBody>
      </p:sp>
      <p:sp>
        <p:nvSpPr>
          <p:cNvPr id="22" name="CuadroTexto 21"/>
          <p:cNvSpPr txBox="1"/>
          <p:nvPr/>
        </p:nvSpPr>
        <p:spPr bwMode="gray">
          <a:xfrm>
            <a:off x="469900" y="1471453"/>
            <a:ext cx="10865053" cy="697209"/>
          </a:xfrm>
          <a:prstGeom prst="rect">
            <a:avLst/>
          </a:prstGeom>
        </p:spPr>
        <p:txBody>
          <a:bodyPr vert="horz" wrap="square" lIns="0" tIns="0" rIns="0" bIns="0" rtlCol="0" anchor="t" anchorCtr="0">
            <a:noAutofit/>
          </a:bodyPr>
          <a:lstStyle/>
          <a:p>
            <a:endParaRPr lang="es-ES" sz="1600" b="0" dirty="0">
              <a:solidFill>
                <a:srgbClr val="595959"/>
              </a:solidFill>
              <a:latin typeface="Poppins"/>
            </a:endParaRPr>
          </a:p>
        </p:txBody>
      </p:sp>
      <p:sp>
        <p:nvSpPr>
          <p:cNvPr id="5" name="Marcador de texto 4"/>
          <p:cNvSpPr>
            <a:spLocks noGrp="1"/>
          </p:cNvSpPr>
          <p:nvPr>
            <p:ph type="body" sz="quarter" idx="13"/>
          </p:nvPr>
        </p:nvSpPr>
        <p:spPr>
          <a:xfrm>
            <a:off x="469899" y="954617"/>
            <a:ext cx="10683009" cy="396663"/>
          </a:xfrm>
        </p:spPr>
        <p:txBody>
          <a:bodyPr/>
          <a:lstStyle/>
          <a:p>
            <a:pPr lvl="0" algn="just"/>
            <a:r>
              <a:rPr lang="ca-ES" dirty="0"/>
              <a:t>Ap. D: en el segon full apareix la taula Client + Referència de client. Utilitzar la funció “Cercar V” per incloure  la referència de cada client a la taula del full 1. </a:t>
            </a:r>
          </a:p>
          <a:p>
            <a:endParaRPr lang="ca-ES" dirty="0"/>
          </a:p>
        </p:txBody>
      </p:sp>
      <p:sp>
        <p:nvSpPr>
          <p:cNvPr id="11" name="CuadroTexto 10"/>
          <p:cNvSpPr txBox="1"/>
          <p:nvPr/>
        </p:nvSpPr>
        <p:spPr bwMode="gray">
          <a:xfrm>
            <a:off x="469898" y="2168662"/>
            <a:ext cx="10683009" cy="1043982"/>
          </a:xfrm>
          <a:prstGeom prst="rect">
            <a:avLst/>
          </a:prstGeom>
        </p:spPr>
        <p:txBody>
          <a:bodyPr vert="horz" wrap="square" lIns="0" tIns="0" rIns="0" bIns="0" rtlCol="0" anchor="t" anchorCtr="0">
            <a:noAutofit/>
          </a:bodyPr>
          <a:lstStyle/>
          <a:p>
            <a:pPr algn="just"/>
            <a:r>
              <a:rPr lang="ca-ES" sz="1600" b="0" dirty="0">
                <a:solidFill>
                  <a:srgbClr val="595959"/>
                </a:solidFill>
                <a:latin typeface="Poppins"/>
              </a:rPr>
              <a:t>Cercar V s’utilitza per creuar dos informes diferents que tenen elements en comú. Aquests elements en comú s’utilitzen com a referència per extraure noves dades en un informe. En aquest cas les dues taules tenen en comú la columna Client/Nom. Aquesta dada servirà per extraure la referència del full 2 i anotar-la a la taula del full 1. Així l’informe tindrà més informació.</a:t>
            </a:r>
          </a:p>
        </p:txBody>
      </p:sp>
      <p:pic>
        <p:nvPicPr>
          <p:cNvPr id="7" name="Imagen 6"/>
          <p:cNvPicPr>
            <a:picLocks noChangeAspect="1"/>
          </p:cNvPicPr>
          <p:nvPr/>
        </p:nvPicPr>
        <p:blipFill>
          <a:blip r:embed="rId3"/>
          <a:stretch>
            <a:fillRect/>
          </a:stretch>
        </p:blipFill>
        <p:spPr>
          <a:xfrm>
            <a:off x="1641310" y="3465257"/>
            <a:ext cx="7996533" cy="928169"/>
          </a:xfrm>
          <a:prstGeom prst="rect">
            <a:avLst/>
          </a:prstGeom>
          <a:ln>
            <a:noFill/>
          </a:ln>
          <a:effectLst>
            <a:outerShdw blurRad="190500" algn="tl" rotWithShape="0">
              <a:srgbClr val="000000">
                <a:alpha val="70000"/>
              </a:srgbClr>
            </a:outerShdw>
          </a:effectLst>
        </p:spPr>
      </p:pic>
      <p:cxnSp>
        <p:nvCxnSpPr>
          <p:cNvPr id="9" name="Conector recto de flecha 8"/>
          <p:cNvCxnSpPr/>
          <p:nvPr/>
        </p:nvCxnSpPr>
        <p:spPr>
          <a:xfrm flipH="1">
            <a:off x="2175290" y="4161999"/>
            <a:ext cx="1834887" cy="104331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ector recto de flecha 14"/>
          <p:cNvCxnSpPr/>
          <p:nvPr/>
        </p:nvCxnSpPr>
        <p:spPr>
          <a:xfrm flipH="1">
            <a:off x="4544157" y="4140380"/>
            <a:ext cx="1055710" cy="106493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p:cNvCxnSpPr/>
          <p:nvPr/>
        </p:nvCxnSpPr>
        <p:spPr>
          <a:xfrm>
            <a:off x="7126905" y="4140793"/>
            <a:ext cx="100830" cy="106451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bwMode="gray">
          <a:xfrm>
            <a:off x="923284" y="5320973"/>
            <a:ext cx="2134755" cy="256610"/>
          </a:xfrm>
          <a:prstGeom prst="rect">
            <a:avLst/>
          </a:prstGeom>
        </p:spPr>
        <p:txBody>
          <a:bodyPr vert="horz" wrap="square" lIns="0" tIns="0" rIns="0" bIns="0" rtlCol="0" anchor="t" anchorCtr="0">
            <a:noAutofit/>
          </a:bodyPr>
          <a:lstStyle/>
          <a:p>
            <a:r>
              <a:rPr lang="ca-ES" sz="1600" dirty="0">
                <a:solidFill>
                  <a:srgbClr val="595959"/>
                </a:solidFill>
                <a:latin typeface="Poppins"/>
              </a:rPr>
              <a:t>Client – cercar client a la taula del full 1 i client de la taula de full 2.</a:t>
            </a:r>
            <a:endParaRPr lang="ca-ES" sz="1600" b="0" dirty="0">
              <a:solidFill>
                <a:srgbClr val="595959"/>
              </a:solidFill>
              <a:latin typeface="Poppins"/>
            </a:endParaRPr>
          </a:p>
        </p:txBody>
      </p:sp>
      <p:sp>
        <p:nvSpPr>
          <p:cNvPr id="23" name="CuadroTexto 22"/>
          <p:cNvSpPr txBox="1"/>
          <p:nvPr/>
        </p:nvSpPr>
        <p:spPr bwMode="gray">
          <a:xfrm>
            <a:off x="3849859" y="5320973"/>
            <a:ext cx="2134755" cy="256610"/>
          </a:xfrm>
          <a:prstGeom prst="rect">
            <a:avLst/>
          </a:prstGeom>
        </p:spPr>
        <p:txBody>
          <a:bodyPr vert="horz" wrap="square" lIns="0" tIns="0" rIns="0" bIns="0" rtlCol="0" anchor="t" anchorCtr="0">
            <a:noAutofit/>
          </a:bodyPr>
          <a:lstStyle/>
          <a:p>
            <a:r>
              <a:rPr lang="ca-ES" sz="1600" dirty="0">
                <a:solidFill>
                  <a:srgbClr val="595959"/>
                </a:solidFill>
                <a:latin typeface="Poppins"/>
              </a:rPr>
              <a:t>Cercar a la taula del full 2 tot el rang de cel·les que ocupa la taula.</a:t>
            </a:r>
            <a:endParaRPr lang="ca-ES" sz="1600" b="0" dirty="0">
              <a:solidFill>
                <a:srgbClr val="595959"/>
              </a:solidFill>
              <a:latin typeface="Poppins"/>
            </a:endParaRPr>
          </a:p>
        </p:txBody>
      </p:sp>
      <p:sp>
        <p:nvSpPr>
          <p:cNvPr id="24" name="CuadroTexto 23"/>
          <p:cNvSpPr txBox="1"/>
          <p:nvPr/>
        </p:nvSpPr>
        <p:spPr bwMode="gray">
          <a:xfrm>
            <a:off x="6379819" y="5147481"/>
            <a:ext cx="2521726" cy="115661"/>
          </a:xfrm>
          <a:prstGeom prst="rect">
            <a:avLst/>
          </a:prstGeom>
        </p:spPr>
        <p:txBody>
          <a:bodyPr vert="horz" wrap="square" lIns="0" tIns="0" rIns="0" bIns="0" rtlCol="0" anchor="t" anchorCtr="0">
            <a:noAutofit/>
          </a:bodyPr>
          <a:lstStyle/>
          <a:p>
            <a:r>
              <a:rPr lang="ca-ES" sz="1600" dirty="0">
                <a:solidFill>
                  <a:srgbClr val="595959"/>
                </a:solidFill>
                <a:latin typeface="Poppins"/>
              </a:rPr>
              <a:t>Indica la columna 2 ja que es vol la dada situada a la segona columna – Ref Client. Per això aquesta funció s'anomena Cercar  V – Vertical.</a:t>
            </a:r>
            <a:endParaRPr lang="ca-ES" sz="1600" b="0" dirty="0">
              <a:solidFill>
                <a:srgbClr val="595959"/>
              </a:solidFill>
              <a:latin typeface="Poppins"/>
            </a:endParaRPr>
          </a:p>
        </p:txBody>
      </p:sp>
      <p:cxnSp>
        <p:nvCxnSpPr>
          <p:cNvPr id="28" name="Conector recto de flecha 27"/>
          <p:cNvCxnSpPr/>
          <p:nvPr/>
        </p:nvCxnSpPr>
        <p:spPr>
          <a:xfrm>
            <a:off x="8718899" y="4099618"/>
            <a:ext cx="983752" cy="110569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1" name="CuadroTexto 30"/>
          <p:cNvSpPr txBox="1"/>
          <p:nvPr/>
        </p:nvSpPr>
        <p:spPr bwMode="gray">
          <a:xfrm>
            <a:off x="9200198" y="5251279"/>
            <a:ext cx="2631584" cy="326304"/>
          </a:xfrm>
          <a:prstGeom prst="rect">
            <a:avLst/>
          </a:prstGeom>
        </p:spPr>
        <p:txBody>
          <a:bodyPr vert="horz" wrap="square" lIns="0" tIns="0" rIns="0" bIns="0" rtlCol="0" anchor="t" anchorCtr="0">
            <a:noAutofit/>
          </a:bodyPr>
          <a:lstStyle/>
          <a:p>
            <a:r>
              <a:rPr lang="ca-ES" sz="1600" dirty="0">
                <a:solidFill>
                  <a:srgbClr val="595959"/>
                </a:solidFill>
                <a:latin typeface="Poppins"/>
              </a:rPr>
              <a:t>Escriure FALS per una coincidència exacta i VERDADER per una coincidència aproximada. Escriure FALS.</a:t>
            </a:r>
            <a:endParaRPr lang="ca-ES" sz="1600" b="0" dirty="0">
              <a:solidFill>
                <a:srgbClr val="595959"/>
              </a:solidFill>
              <a:latin typeface="Poppins"/>
            </a:endParaRPr>
          </a:p>
        </p:txBody>
      </p:sp>
    </p:spTree>
    <p:extLst>
      <p:ext uri="{BB962C8B-B14F-4D97-AF65-F5344CB8AC3E}">
        <p14:creationId xmlns:p14="http://schemas.microsoft.com/office/powerpoint/2010/main" val="539971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17" descr="compra.jpg"/>
          <p:cNvPicPr>
            <a:picLocks noChangeAspect="1"/>
          </p:cNvPicPr>
          <p:nvPr/>
        </p:nvPicPr>
        <p:blipFill rotWithShape="1">
          <a:blip r:embed="rId2" cstate="print">
            <a:extLst>
              <a:ext uri="{28A0092B-C50C-407E-A947-70E740481C1C}">
                <a14:useLocalDpi xmlns:a14="http://schemas.microsoft.com/office/drawing/2010/main" val="0"/>
              </a:ext>
            </a:extLst>
          </a:blip>
          <a:srcRect t="27708" b="36321"/>
          <a:stretch/>
        </p:blipFill>
        <p:spPr>
          <a:xfrm>
            <a:off x="0" y="1"/>
            <a:ext cx="12192000" cy="2458528"/>
          </a:xfrm>
          <a:prstGeom prst="rect">
            <a:avLst/>
          </a:prstGeom>
        </p:spPr>
      </p:pic>
      <p:sp>
        <p:nvSpPr>
          <p:cNvPr id="3" name="Title 2"/>
          <p:cNvSpPr>
            <a:spLocks noGrp="1"/>
          </p:cNvSpPr>
          <p:nvPr>
            <p:ph type="title"/>
          </p:nvPr>
        </p:nvSpPr>
        <p:spPr>
          <a:xfrm>
            <a:off x="2903454" y="2581344"/>
            <a:ext cx="5708438" cy="565341"/>
          </a:xfrm>
        </p:spPr>
        <p:txBody>
          <a:bodyPr/>
          <a:lstStyle/>
          <a:p>
            <a:r>
              <a:rPr lang="ca-ES" dirty="0"/>
              <a:t>Índex</a:t>
            </a:r>
          </a:p>
        </p:txBody>
      </p:sp>
      <p:sp>
        <p:nvSpPr>
          <p:cNvPr id="12" name="Text Placeholder 3"/>
          <p:cNvSpPr>
            <a:spLocks noGrp="1"/>
          </p:cNvSpPr>
          <p:nvPr>
            <p:ph type="body" sz="quarter" idx="4294967295"/>
          </p:nvPr>
        </p:nvSpPr>
        <p:spPr>
          <a:xfrm>
            <a:off x="822960" y="3371492"/>
            <a:ext cx="11223048" cy="2565400"/>
          </a:xfrm>
        </p:spPr>
        <p:txBody>
          <a:bodyPr numCol="2"/>
          <a:lstStyle/>
          <a:p>
            <a:pPr algn="just">
              <a:lnSpc>
                <a:spcPct val="150000"/>
              </a:lnSpc>
              <a:spcAft>
                <a:spcPts val="0"/>
              </a:spcAft>
            </a:pPr>
            <a:r>
              <a:rPr lang="ca-ES" sz="2000" u="sng" dirty="0">
                <a:solidFill>
                  <a:srgbClr val="019EE2"/>
                </a:solidFill>
                <a:hlinkClick r:id="rId3" action="ppaction://hlinksldjump"/>
              </a:rPr>
              <a:t>Pràctica 1</a:t>
            </a:r>
            <a:r>
              <a:rPr lang="ca-ES" sz="1800" u="sng" dirty="0">
                <a:solidFill>
                  <a:srgbClr val="019EE2"/>
                </a:solidFill>
                <a:hlinkClick r:id="rId3" action="ppaction://hlinksldjump"/>
              </a:rPr>
              <a:t>				4</a:t>
            </a:r>
            <a:endParaRPr lang="ca-ES" sz="1800" u="sng" dirty="0">
              <a:solidFill>
                <a:srgbClr val="019EE2"/>
              </a:solidFill>
            </a:endParaRPr>
          </a:p>
          <a:p>
            <a:pPr algn="just">
              <a:lnSpc>
                <a:spcPct val="150000"/>
              </a:lnSpc>
              <a:spcAft>
                <a:spcPts val="0"/>
              </a:spcAft>
            </a:pPr>
            <a:endParaRPr lang="ca-ES" sz="1800" dirty="0"/>
          </a:p>
          <a:p>
            <a:pPr marL="285750" indent="-285750" algn="just">
              <a:lnSpc>
                <a:spcPct val="150000"/>
              </a:lnSpc>
              <a:spcAft>
                <a:spcPts val="0"/>
              </a:spcAft>
              <a:buFont typeface="Arial" panose="020B0604020202020204" pitchFamily="34" charset="0"/>
              <a:buChar char="•"/>
            </a:pPr>
            <a:r>
              <a:rPr lang="ca-ES" dirty="0"/>
              <a:t>Exercici de taules dinàmiques i gràfics</a:t>
            </a:r>
          </a:p>
          <a:p>
            <a:pPr marL="285750" indent="-285750" algn="just">
              <a:lnSpc>
                <a:spcPct val="150000"/>
              </a:lnSpc>
              <a:spcAft>
                <a:spcPts val="0"/>
              </a:spcAft>
              <a:buFont typeface="Arial" panose="020B0604020202020204" pitchFamily="34" charset="0"/>
              <a:buChar char="•"/>
            </a:pPr>
            <a:endParaRPr lang="ca-ES" dirty="0"/>
          </a:p>
          <a:p>
            <a:pPr marL="285750" indent="-285750" algn="just">
              <a:lnSpc>
                <a:spcPct val="150000"/>
              </a:lnSpc>
              <a:spcAft>
                <a:spcPts val="0"/>
              </a:spcAft>
              <a:buFont typeface="Arial" panose="020B0604020202020204" pitchFamily="34" charset="0"/>
              <a:buChar char="•"/>
            </a:pPr>
            <a:endParaRPr lang="ca-ES" dirty="0"/>
          </a:p>
          <a:p>
            <a:pPr marL="285750" indent="-285750" algn="just">
              <a:lnSpc>
                <a:spcPct val="150000"/>
              </a:lnSpc>
              <a:spcAft>
                <a:spcPts val="0"/>
              </a:spcAft>
              <a:buFont typeface="Arial" panose="020B0604020202020204" pitchFamily="34" charset="0"/>
              <a:buChar char="•"/>
            </a:pPr>
            <a:endParaRPr lang="ca-ES" dirty="0"/>
          </a:p>
          <a:p>
            <a:pPr algn="just">
              <a:lnSpc>
                <a:spcPct val="150000"/>
              </a:lnSpc>
              <a:spcAft>
                <a:spcPts val="0"/>
              </a:spcAft>
            </a:pPr>
            <a:r>
              <a:rPr lang="ca-ES" sz="2000" u="sng" dirty="0">
                <a:solidFill>
                  <a:srgbClr val="019EE2"/>
                </a:solidFill>
              </a:rPr>
              <a:t>Pràctica 2			22</a:t>
            </a:r>
          </a:p>
          <a:p>
            <a:pPr algn="just">
              <a:lnSpc>
                <a:spcPct val="150000"/>
              </a:lnSpc>
              <a:spcAft>
                <a:spcPts val="0"/>
              </a:spcAft>
            </a:pPr>
            <a:endParaRPr lang="ca-ES" sz="2000" dirty="0"/>
          </a:p>
          <a:p>
            <a:pPr marL="285750" indent="-285750" algn="just">
              <a:lnSpc>
                <a:spcPct val="150000"/>
              </a:lnSpc>
              <a:spcAft>
                <a:spcPts val="0"/>
              </a:spcAft>
              <a:buFont typeface="Arial" panose="020B0604020202020204" pitchFamily="34" charset="0"/>
              <a:buChar char="•"/>
            </a:pPr>
            <a:r>
              <a:rPr lang="ca-ES" dirty="0"/>
              <a:t>Exercici de formulació</a:t>
            </a:r>
            <a:r>
              <a:rPr lang="ca-ES" sz="1800" dirty="0"/>
              <a:t>                                                      </a:t>
            </a:r>
          </a:p>
          <a:p>
            <a:pPr algn="just">
              <a:lnSpc>
                <a:spcPct val="150000"/>
              </a:lnSpc>
              <a:spcAft>
                <a:spcPts val="0"/>
              </a:spcAft>
            </a:pPr>
            <a:endParaRPr lang="ca-ES" sz="1800" dirty="0"/>
          </a:p>
          <a:p>
            <a:pPr algn="just">
              <a:lnSpc>
                <a:spcPct val="150000"/>
              </a:lnSpc>
              <a:spcAft>
                <a:spcPts val="0"/>
              </a:spcAft>
            </a:pPr>
            <a:r>
              <a:rPr lang="ca-ES" sz="1800" dirty="0"/>
              <a:t>	</a:t>
            </a:r>
          </a:p>
          <a:p>
            <a:endParaRPr lang="ca-ES" sz="1800" dirty="0"/>
          </a:p>
        </p:txBody>
      </p:sp>
      <p:pic>
        <p:nvPicPr>
          <p:cNvPr id="2" name="Imagen 9" descr="Dibujo con letras blancas&#10;&#10;Descripción generada automáticamente con confianza media">
            <a:extLst>
              <a:ext uri="{FF2B5EF4-FFF2-40B4-BE49-F238E27FC236}">
                <a16:creationId xmlns:a16="http://schemas.microsoft.com/office/drawing/2014/main" id="{EA972253-FFF2-CCE9-F6F8-620D6909CA9B}"/>
              </a:ext>
            </a:extLst>
          </p:cNvPr>
          <p:cNvPicPr>
            <a:picLocks noChangeAspect="1"/>
          </p:cNvPicPr>
          <p:nvPr/>
        </p:nvPicPr>
        <p:blipFill>
          <a:blip r:embed="rId4"/>
          <a:stretch>
            <a:fillRect/>
          </a:stretch>
        </p:blipFill>
        <p:spPr>
          <a:xfrm>
            <a:off x="10250431" y="266637"/>
            <a:ext cx="1795577" cy="397506"/>
          </a:xfrm>
          <a:prstGeom prst="rect">
            <a:avLst/>
          </a:prstGeom>
        </p:spPr>
      </p:pic>
    </p:spTree>
    <p:extLst>
      <p:ext uri="{BB962C8B-B14F-4D97-AF65-F5344CB8AC3E}">
        <p14:creationId xmlns:p14="http://schemas.microsoft.com/office/powerpoint/2010/main" val="25821143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C18710-0D1F-4F0B-AC8C-42A97ADFDAF6}"/>
              </a:ext>
            </a:extLst>
          </p:cNvPr>
          <p:cNvPicPr>
            <a:picLocks noChangeAspect="1"/>
          </p:cNvPicPr>
          <p:nvPr/>
        </p:nvPicPr>
        <p:blipFill>
          <a:blip r:embed="rId3"/>
          <a:stretch>
            <a:fillRect/>
          </a:stretch>
        </p:blipFill>
        <p:spPr>
          <a:xfrm>
            <a:off x="8075820" y="2163143"/>
            <a:ext cx="2754428" cy="3998136"/>
          </a:xfrm>
          <a:prstGeom prst="rect">
            <a:avLst/>
          </a:prstGeom>
        </p:spPr>
      </p:pic>
      <p:sp>
        <p:nvSpPr>
          <p:cNvPr id="4" name="Title 3"/>
          <p:cNvSpPr>
            <a:spLocks noGrp="1"/>
          </p:cNvSpPr>
          <p:nvPr>
            <p:ph type="title"/>
          </p:nvPr>
        </p:nvSpPr>
        <p:spPr/>
        <p:txBody>
          <a:bodyPr/>
          <a:lstStyle/>
          <a:p>
            <a:r>
              <a:rPr lang="ca-ES" dirty="0"/>
              <a:t>Exercici 2</a:t>
            </a:r>
          </a:p>
        </p:txBody>
      </p:sp>
      <p:sp>
        <p:nvSpPr>
          <p:cNvPr id="5" name="Marcador de texto 4"/>
          <p:cNvSpPr>
            <a:spLocks noGrp="1"/>
          </p:cNvSpPr>
          <p:nvPr>
            <p:ph type="body" sz="quarter" idx="13"/>
          </p:nvPr>
        </p:nvSpPr>
        <p:spPr>
          <a:xfrm>
            <a:off x="469899" y="954617"/>
            <a:ext cx="10683009" cy="396663"/>
          </a:xfrm>
        </p:spPr>
        <p:txBody>
          <a:bodyPr/>
          <a:lstStyle/>
          <a:p>
            <a:pPr lvl="0"/>
            <a:r>
              <a:rPr lang="ca-ES" dirty="0"/>
              <a:t>Ap. D:</a:t>
            </a:r>
          </a:p>
        </p:txBody>
      </p:sp>
      <p:sp>
        <p:nvSpPr>
          <p:cNvPr id="11" name="CuadroTexto 10"/>
          <p:cNvSpPr txBox="1"/>
          <p:nvPr/>
        </p:nvSpPr>
        <p:spPr bwMode="gray">
          <a:xfrm>
            <a:off x="982701" y="1432773"/>
            <a:ext cx="1552865" cy="464887"/>
          </a:xfrm>
          <a:prstGeom prst="rect">
            <a:avLst/>
          </a:prstGeom>
        </p:spPr>
        <p:txBody>
          <a:bodyPr vert="horz" wrap="square" lIns="0" tIns="0" rIns="0" bIns="0" rtlCol="0" anchor="t" anchorCtr="0">
            <a:noAutofit/>
          </a:bodyPr>
          <a:lstStyle/>
          <a:p>
            <a:r>
              <a:rPr lang="ca-ES" sz="1600" b="1" dirty="0">
                <a:solidFill>
                  <a:srgbClr val="595959"/>
                </a:solidFill>
                <a:latin typeface="Poppins"/>
              </a:rPr>
              <a:t>TAULA FULL 1</a:t>
            </a:r>
          </a:p>
        </p:txBody>
      </p:sp>
      <p:cxnSp>
        <p:nvCxnSpPr>
          <p:cNvPr id="16" name="Conector recto de flecha 15"/>
          <p:cNvCxnSpPr>
            <a:cxnSpLocks/>
            <a:stCxn id="18" idx="1"/>
            <a:endCxn id="24" idx="0"/>
          </p:cNvCxnSpPr>
          <p:nvPr/>
        </p:nvCxnSpPr>
        <p:spPr>
          <a:xfrm flipH="1">
            <a:off x="6752387" y="4500573"/>
            <a:ext cx="2296468" cy="21670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4" name="CuadroTexto 23"/>
          <p:cNvSpPr txBox="1"/>
          <p:nvPr/>
        </p:nvSpPr>
        <p:spPr bwMode="gray">
          <a:xfrm>
            <a:off x="5491524" y="4717274"/>
            <a:ext cx="2521726" cy="336505"/>
          </a:xfrm>
          <a:prstGeom prst="rect">
            <a:avLst/>
          </a:prstGeom>
          <a:ln w="28575">
            <a:solidFill>
              <a:srgbClr val="019EE2"/>
            </a:solidFill>
          </a:ln>
        </p:spPr>
        <p:txBody>
          <a:bodyPr vert="horz" wrap="square" lIns="0" tIns="0" rIns="0" bIns="0" rtlCol="0" anchor="t" anchorCtr="0">
            <a:noAutofit/>
            <a:scene3d>
              <a:camera prst="orthographicFront"/>
              <a:lightRig rig="harsh" dir="t"/>
            </a:scene3d>
            <a:sp3d extrusionH="57150" prstMaterial="matte">
              <a:bevelT w="63500" h="12700" prst="angle"/>
              <a:contourClr>
                <a:schemeClr val="bg1">
                  <a:lumMod val="65000"/>
                </a:schemeClr>
              </a:contourClr>
            </a:sp3d>
          </a:bodyPr>
          <a:lstStyle/>
          <a:p>
            <a:pPr algn="ctr"/>
            <a:r>
              <a:rPr lang="ca-ES" sz="1600" b="1" dirty="0">
                <a:ln/>
                <a:solidFill>
                  <a:schemeClr val="accent3"/>
                </a:solidFill>
                <a:latin typeface="Poppins"/>
              </a:rPr>
              <a:t>Element en comú</a:t>
            </a:r>
          </a:p>
        </p:txBody>
      </p:sp>
      <p:sp>
        <p:nvSpPr>
          <p:cNvPr id="17" name="CuadroTexto 16"/>
          <p:cNvSpPr txBox="1"/>
          <p:nvPr/>
        </p:nvSpPr>
        <p:spPr bwMode="gray">
          <a:xfrm>
            <a:off x="8192172" y="1432773"/>
            <a:ext cx="1552865" cy="464887"/>
          </a:xfrm>
          <a:prstGeom prst="rect">
            <a:avLst/>
          </a:prstGeom>
        </p:spPr>
        <p:txBody>
          <a:bodyPr vert="horz" wrap="square" lIns="0" tIns="0" rIns="0" bIns="0" rtlCol="0" anchor="t" anchorCtr="0">
            <a:noAutofit/>
          </a:bodyPr>
          <a:lstStyle/>
          <a:p>
            <a:r>
              <a:rPr lang="ca-ES" sz="1600" b="1" dirty="0">
                <a:solidFill>
                  <a:srgbClr val="595959"/>
                </a:solidFill>
                <a:latin typeface="Poppins"/>
              </a:rPr>
              <a:t>TAULA FULL 2</a:t>
            </a:r>
          </a:p>
        </p:txBody>
      </p:sp>
      <p:sp>
        <p:nvSpPr>
          <p:cNvPr id="18" name="Rectangle 16"/>
          <p:cNvSpPr/>
          <p:nvPr/>
        </p:nvSpPr>
        <p:spPr>
          <a:xfrm>
            <a:off x="9048855" y="3097762"/>
            <a:ext cx="840188" cy="280562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pic>
        <p:nvPicPr>
          <p:cNvPr id="8" name="Imagen 7"/>
          <p:cNvPicPr>
            <a:picLocks noChangeAspect="1"/>
          </p:cNvPicPr>
          <p:nvPr/>
        </p:nvPicPr>
        <p:blipFill>
          <a:blip r:embed="rId4"/>
          <a:stretch>
            <a:fillRect/>
          </a:stretch>
        </p:blipFill>
        <p:spPr>
          <a:xfrm>
            <a:off x="982701" y="1795362"/>
            <a:ext cx="4329902" cy="4546890"/>
          </a:xfrm>
          <a:prstGeom prst="rect">
            <a:avLst/>
          </a:prstGeom>
          <a:ln>
            <a:noFill/>
          </a:ln>
          <a:effectLst>
            <a:outerShdw blurRad="190500" algn="tl" rotWithShape="0">
              <a:srgbClr val="000000">
                <a:alpha val="70000"/>
              </a:srgbClr>
            </a:outerShdw>
          </a:effectLst>
        </p:spPr>
      </p:pic>
      <p:sp>
        <p:nvSpPr>
          <p:cNvPr id="21" name="Rectangle 16"/>
          <p:cNvSpPr/>
          <p:nvPr/>
        </p:nvSpPr>
        <p:spPr>
          <a:xfrm>
            <a:off x="1257370" y="2079642"/>
            <a:ext cx="678024" cy="390127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cxnSp>
        <p:nvCxnSpPr>
          <p:cNvPr id="25" name="Conector recto de flecha 24"/>
          <p:cNvCxnSpPr>
            <a:cxnSpLocks/>
            <a:stCxn id="21" idx="3"/>
            <a:endCxn id="24" idx="0"/>
          </p:cNvCxnSpPr>
          <p:nvPr/>
        </p:nvCxnSpPr>
        <p:spPr>
          <a:xfrm>
            <a:off x="1935394" y="4030282"/>
            <a:ext cx="4816993" cy="68699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2502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Exercici 2</a:t>
            </a:r>
          </a:p>
        </p:txBody>
      </p:sp>
      <p:sp>
        <p:nvSpPr>
          <p:cNvPr id="22" name="CuadroTexto 21"/>
          <p:cNvSpPr txBox="1"/>
          <p:nvPr/>
        </p:nvSpPr>
        <p:spPr bwMode="gray">
          <a:xfrm>
            <a:off x="469900" y="1471453"/>
            <a:ext cx="10865053" cy="697209"/>
          </a:xfrm>
          <a:prstGeom prst="rect">
            <a:avLst/>
          </a:prstGeom>
        </p:spPr>
        <p:txBody>
          <a:bodyPr vert="horz" wrap="square" lIns="0" tIns="0" rIns="0" bIns="0" rtlCol="0" anchor="t" anchorCtr="0">
            <a:noAutofit/>
          </a:bodyPr>
          <a:lstStyle/>
          <a:p>
            <a:endParaRPr lang="es-ES" sz="1600" b="0" dirty="0">
              <a:solidFill>
                <a:srgbClr val="595959"/>
              </a:solidFill>
              <a:latin typeface="Poppins"/>
            </a:endParaRPr>
          </a:p>
        </p:txBody>
      </p:sp>
      <p:sp>
        <p:nvSpPr>
          <p:cNvPr id="5" name="Marcador de texto 4"/>
          <p:cNvSpPr>
            <a:spLocks noGrp="1"/>
          </p:cNvSpPr>
          <p:nvPr>
            <p:ph type="body" sz="quarter" idx="13"/>
          </p:nvPr>
        </p:nvSpPr>
        <p:spPr>
          <a:xfrm>
            <a:off x="469899" y="954617"/>
            <a:ext cx="10683009" cy="396663"/>
          </a:xfrm>
        </p:spPr>
        <p:txBody>
          <a:bodyPr/>
          <a:lstStyle/>
          <a:p>
            <a:pPr lvl="0" algn="just"/>
            <a:r>
              <a:rPr lang="ca-ES" dirty="0"/>
              <a:t>Ap. D: en el full 2 hi ha la taula Client + Referència de client. Utilitzar la funció “Cercar V” per incloure la referència de cada client a la taula del full 1. </a:t>
            </a:r>
          </a:p>
          <a:p>
            <a:endParaRPr lang="ca-ES" dirty="0"/>
          </a:p>
        </p:txBody>
      </p:sp>
      <p:sp>
        <p:nvSpPr>
          <p:cNvPr id="20" name="CuadroTexto 19"/>
          <p:cNvSpPr txBox="1"/>
          <p:nvPr/>
        </p:nvSpPr>
        <p:spPr bwMode="gray">
          <a:xfrm>
            <a:off x="4568422" y="2133782"/>
            <a:ext cx="5822487" cy="508492"/>
          </a:xfrm>
          <a:prstGeom prst="rect">
            <a:avLst/>
          </a:prstGeom>
        </p:spPr>
        <p:txBody>
          <a:bodyPr vert="horz" wrap="square" lIns="0" tIns="0" rIns="0" bIns="0" rtlCol="0" anchor="t" anchorCtr="0">
            <a:noAutofit/>
          </a:bodyPr>
          <a:lstStyle/>
          <a:p>
            <a:r>
              <a:rPr lang="ca-ES" sz="1600" b="1" dirty="0">
                <a:solidFill>
                  <a:srgbClr val="595959"/>
                </a:solidFill>
                <a:latin typeface="Poppins"/>
              </a:rPr>
              <a:t>A5</a:t>
            </a:r>
            <a:r>
              <a:rPr lang="ca-ES" sz="1600" b="0" dirty="0">
                <a:solidFill>
                  <a:srgbClr val="595959"/>
                </a:solidFill>
                <a:latin typeface="Poppins"/>
              </a:rPr>
              <a:t> (cel·la) – Client 1. Es tracta de la dada en comú.</a:t>
            </a:r>
          </a:p>
        </p:txBody>
      </p:sp>
      <p:sp>
        <p:nvSpPr>
          <p:cNvPr id="23" name="CuadroTexto 22"/>
          <p:cNvSpPr txBox="1"/>
          <p:nvPr/>
        </p:nvSpPr>
        <p:spPr bwMode="gray">
          <a:xfrm>
            <a:off x="4586634" y="3052721"/>
            <a:ext cx="7023475" cy="189243"/>
          </a:xfrm>
          <a:prstGeom prst="rect">
            <a:avLst/>
          </a:prstGeom>
        </p:spPr>
        <p:txBody>
          <a:bodyPr vert="horz" wrap="square" lIns="0" tIns="0" rIns="0" bIns="0" rtlCol="0" anchor="t" anchorCtr="0">
            <a:noAutofit/>
          </a:bodyPr>
          <a:lstStyle/>
          <a:p>
            <a:r>
              <a:rPr lang="ca-ES" sz="1600" b="1" dirty="0">
                <a:solidFill>
                  <a:srgbClr val="595959"/>
                </a:solidFill>
                <a:latin typeface="Poppins"/>
              </a:rPr>
              <a:t>Full!$B$5:$C$74 </a:t>
            </a:r>
            <a:r>
              <a:rPr lang="ca-ES" sz="1600" dirty="0">
                <a:solidFill>
                  <a:srgbClr val="595959"/>
                </a:solidFill>
                <a:latin typeface="Poppins"/>
              </a:rPr>
              <a:t>– Rang on es busca. Fixat a la tecla F4 ($). Es tracta de tota la taula del full 2, que conté 2 columnes.</a:t>
            </a:r>
            <a:endParaRPr lang="ca-ES" sz="1600" b="0" dirty="0">
              <a:solidFill>
                <a:srgbClr val="595959"/>
              </a:solidFill>
              <a:latin typeface="Poppins"/>
            </a:endParaRPr>
          </a:p>
        </p:txBody>
      </p:sp>
      <p:sp>
        <p:nvSpPr>
          <p:cNvPr id="24" name="CuadroTexto 23"/>
          <p:cNvSpPr txBox="1"/>
          <p:nvPr/>
        </p:nvSpPr>
        <p:spPr bwMode="gray">
          <a:xfrm>
            <a:off x="4568422" y="3938869"/>
            <a:ext cx="7221796" cy="757822"/>
          </a:xfrm>
          <a:prstGeom prst="rect">
            <a:avLst/>
          </a:prstGeom>
        </p:spPr>
        <p:txBody>
          <a:bodyPr vert="horz" wrap="square" lIns="0" tIns="0" rIns="0" bIns="0" rtlCol="0" anchor="t" anchorCtr="0">
            <a:noAutofit/>
          </a:bodyPr>
          <a:lstStyle/>
          <a:p>
            <a:r>
              <a:rPr lang="ca-ES" sz="1600" b="1" dirty="0">
                <a:solidFill>
                  <a:srgbClr val="595959"/>
                </a:solidFill>
                <a:latin typeface="Poppins"/>
              </a:rPr>
              <a:t>2</a:t>
            </a:r>
            <a:r>
              <a:rPr lang="ca-ES" sz="1600" dirty="0">
                <a:solidFill>
                  <a:srgbClr val="595959"/>
                </a:solidFill>
                <a:latin typeface="Poppins"/>
              </a:rPr>
              <a:t> – Columna 2 de la taula, en aquest cas columna B, conté la dada a reportar.</a:t>
            </a:r>
            <a:endParaRPr lang="ca-ES" sz="1600" b="0" dirty="0">
              <a:solidFill>
                <a:srgbClr val="595959"/>
              </a:solidFill>
              <a:latin typeface="Poppins"/>
            </a:endParaRPr>
          </a:p>
        </p:txBody>
      </p:sp>
      <p:sp>
        <p:nvSpPr>
          <p:cNvPr id="31" name="CuadroTexto 30"/>
          <p:cNvSpPr txBox="1"/>
          <p:nvPr/>
        </p:nvSpPr>
        <p:spPr bwMode="gray">
          <a:xfrm>
            <a:off x="4568422" y="4887794"/>
            <a:ext cx="3072704" cy="313727"/>
          </a:xfrm>
          <a:prstGeom prst="rect">
            <a:avLst/>
          </a:prstGeom>
        </p:spPr>
        <p:txBody>
          <a:bodyPr vert="horz" wrap="square" lIns="0" tIns="0" rIns="0" bIns="0" rtlCol="0" anchor="t" anchorCtr="0">
            <a:noAutofit/>
          </a:bodyPr>
          <a:lstStyle/>
          <a:p>
            <a:r>
              <a:rPr lang="ca-ES" sz="1600" b="1" dirty="0">
                <a:solidFill>
                  <a:srgbClr val="595959"/>
                </a:solidFill>
                <a:latin typeface="Poppins"/>
              </a:rPr>
              <a:t>FALS</a:t>
            </a:r>
            <a:r>
              <a:rPr lang="ca-ES" sz="1600" dirty="0">
                <a:solidFill>
                  <a:srgbClr val="595959"/>
                </a:solidFill>
                <a:latin typeface="Poppins"/>
              </a:rPr>
              <a:t> – coincidència exacta</a:t>
            </a:r>
          </a:p>
          <a:p>
            <a:r>
              <a:rPr lang="ca-ES" sz="1600" dirty="0">
                <a:solidFill>
                  <a:srgbClr val="595959"/>
                </a:solidFill>
                <a:latin typeface="Poppins"/>
              </a:rPr>
              <a:t>.</a:t>
            </a:r>
            <a:endParaRPr lang="ca-ES" sz="1600" b="0" dirty="0">
              <a:solidFill>
                <a:srgbClr val="595959"/>
              </a:solidFill>
              <a:latin typeface="Poppins"/>
            </a:endParaRPr>
          </a:p>
        </p:txBody>
      </p:sp>
      <p:pic>
        <p:nvPicPr>
          <p:cNvPr id="6" name="Imagen 5"/>
          <p:cNvPicPr>
            <a:picLocks noChangeAspect="1"/>
          </p:cNvPicPr>
          <p:nvPr/>
        </p:nvPicPr>
        <p:blipFill>
          <a:blip r:embed="rId3"/>
          <a:stretch>
            <a:fillRect/>
          </a:stretch>
        </p:blipFill>
        <p:spPr>
          <a:xfrm>
            <a:off x="1294130" y="2168662"/>
            <a:ext cx="2705100" cy="2886075"/>
          </a:xfrm>
          <a:prstGeom prst="rect">
            <a:avLst/>
          </a:prstGeom>
          <a:ln>
            <a:noFill/>
          </a:ln>
          <a:effectLst>
            <a:outerShdw blurRad="190500" algn="tl" rotWithShape="0">
              <a:srgbClr val="000000">
                <a:alpha val="70000"/>
              </a:srgbClr>
            </a:outerShdw>
          </a:effectLst>
        </p:spPr>
      </p:pic>
      <p:sp>
        <p:nvSpPr>
          <p:cNvPr id="18" name="CuadroTexto 17"/>
          <p:cNvSpPr txBox="1"/>
          <p:nvPr/>
        </p:nvSpPr>
        <p:spPr bwMode="gray">
          <a:xfrm>
            <a:off x="7763053" y="2062210"/>
            <a:ext cx="3072704" cy="313727"/>
          </a:xfrm>
          <a:prstGeom prst="rect">
            <a:avLst/>
          </a:prstGeom>
        </p:spPr>
        <p:txBody>
          <a:bodyPr vert="horz" wrap="square" lIns="0" tIns="0" rIns="0" bIns="0" rtlCol="0" anchor="t" anchorCtr="0">
            <a:noAutofit/>
          </a:bodyPr>
          <a:lstStyle/>
          <a:p>
            <a:r>
              <a:rPr lang="es-ES" sz="1600" dirty="0">
                <a:solidFill>
                  <a:srgbClr val="595959"/>
                </a:solidFill>
                <a:latin typeface="Poppins"/>
              </a:rPr>
              <a:t>.</a:t>
            </a:r>
            <a:endParaRPr lang="es-ES" sz="1600" b="0" dirty="0">
              <a:solidFill>
                <a:srgbClr val="595959"/>
              </a:solidFill>
              <a:latin typeface="Poppins"/>
            </a:endParaRPr>
          </a:p>
        </p:txBody>
      </p:sp>
      <p:sp>
        <p:nvSpPr>
          <p:cNvPr id="8" name="CuadroTexto 7"/>
          <p:cNvSpPr txBox="1"/>
          <p:nvPr/>
        </p:nvSpPr>
        <p:spPr bwMode="gray">
          <a:xfrm>
            <a:off x="6082145" y="2493818"/>
            <a:ext cx="942110" cy="387927"/>
          </a:xfrm>
          <a:prstGeom prst="rect">
            <a:avLst/>
          </a:prstGeom>
        </p:spPr>
        <p:txBody>
          <a:bodyPr vert="horz" wrap="square" lIns="0" tIns="0" rIns="0" bIns="0" rtlCol="0" anchor="b" anchorCtr="0">
            <a:noAutofit/>
          </a:bodyPr>
          <a:lstStyle/>
          <a:p>
            <a:r>
              <a:rPr lang="es-ES" sz="3200" b="1" dirty="0"/>
              <a:t>;</a:t>
            </a:r>
          </a:p>
        </p:txBody>
      </p:sp>
      <p:sp>
        <p:nvSpPr>
          <p:cNvPr id="21" name="CuadroTexto 20"/>
          <p:cNvSpPr txBox="1"/>
          <p:nvPr/>
        </p:nvSpPr>
        <p:spPr bwMode="gray">
          <a:xfrm>
            <a:off x="6082145" y="3412940"/>
            <a:ext cx="942110" cy="387927"/>
          </a:xfrm>
          <a:prstGeom prst="rect">
            <a:avLst/>
          </a:prstGeom>
        </p:spPr>
        <p:txBody>
          <a:bodyPr vert="horz" wrap="square" lIns="0" tIns="0" rIns="0" bIns="0" rtlCol="0" anchor="b" anchorCtr="0">
            <a:noAutofit/>
          </a:bodyPr>
          <a:lstStyle/>
          <a:p>
            <a:r>
              <a:rPr lang="es-ES" sz="3200" b="1" dirty="0"/>
              <a:t>;</a:t>
            </a:r>
          </a:p>
        </p:txBody>
      </p:sp>
      <p:sp>
        <p:nvSpPr>
          <p:cNvPr id="25" name="CuadroTexto 24"/>
          <p:cNvSpPr txBox="1"/>
          <p:nvPr/>
        </p:nvSpPr>
        <p:spPr bwMode="gray">
          <a:xfrm>
            <a:off x="6082145" y="4337815"/>
            <a:ext cx="942110" cy="387927"/>
          </a:xfrm>
          <a:prstGeom prst="rect">
            <a:avLst/>
          </a:prstGeom>
        </p:spPr>
        <p:txBody>
          <a:bodyPr vert="horz" wrap="square" lIns="0" tIns="0" rIns="0" bIns="0" rtlCol="0" anchor="b" anchorCtr="0">
            <a:noAutofit/>
          </a:bodyPr>
          <a:lstStyle/>
          <a:p>
            <a:r>
              <a:rPr lang="es-ES" sz="3200" b="1" dirty="0"/>
              <a:t>;</a:t>
            </a:r>
          </a:p>
        </p:txBody>
      </p:sp>
      <p:sp>
        <p:nvSpPr>
          <p:cNvPr id="26" name="CuadroTexto 25"/>
          <p:cNvSpPr txBox="1"/>
          <p:nvPr/>
        </p:nvSpPr>
        <p:spPr bwMode="gray">
          <a:xfrm>
            <a:off x="4308762" y="5392624"/>
            <a:ext cx="7606147" cy="954101"/>
          </a:xfrm>
          <a:prstGeom prst="rect">
            <a:avLst/>
          </a:prstGeom>
        </p:spPr>
        <p:txBody>
          <a:bodyPr vert="horz" wrap="square" lIns="0" tIns="0" rIns="0" bIns="0" rtlCol="0" anchor="b" anchorCtr="0">
            <a:noAutofit/>
          </a:bodyPr>
          <a:lstStyle/>
          <a:p>
            <a:r>
              <a:rPr lang="ca-ES" sz="1600" b="1" dirty="0">
                <a:latin typeface="Poppins"/>
              </a:rPr>
              <a:t>És important separar els elements de la funció tal com s’indica a l’anterior diapositiva. En aquest cas s’utilitza - </a:t>
            </a:r>
            <a:r>
              <a:rPr lang="ca-ES" sz="3200" b="1" dirty="0"/>
              <a:t>;</a:t>
            </a:r>
          </a:p>
        </p:txBody>
      </p:sp>
      <p:sp>
        <p:nvSpPr>
          <p:cNvPr id="2" name="Flecha abajo 1"/>
          <p:cNvSpPr/>
          <p:nvPr/>
        </p:nvSpPr>
        <p:spPr bwMode="gray">
          <a:xfrm>
            <a:off x="2452716" y="3446452"/>
            <a:ext cx="193964" cy="1474854"/>
          </a:xfrm>
          <a:prstGeom prst="down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6" name="CuadroTexto 15"/>
          <p:cNvSpPr txBox="1"/>
          <p:nvPr/>
        </p:nvSpPr>
        <p:spPr bwMode="gray">
          <a:xfrm>
            <a:off x="951230" y="5303512"/>
            <a:ext cx="3072704" cy="313727"/>
          </a:xfrm>
          <a:prstGeom prst="rect">
            <a:avLst/>
          </a:prstGeom>
        </p:spPr>
        <p:txBody>
          <a:bodyPr vert="horz" wrap="square" lIns="0" tIns="0" rIns="0" bIns="0" rtlCol="0" anchor="t" anchorCtr="0">
            <a:noAutofit/>
          </a:bodyPr>
          <a:lstStyle/>
          <a:p>
            <a:r>
              <a:rPr lang="ca-ES" sz="1600" b="1" dirty="0">
                <a:solidFill>
                  <a:srgbClr val="595959"/>
                </a:solidFill>
                <a:latin typeface="Poppins"/>
              </a:rPr>
              <a:t>**Arrossegar la fórmula un cop confirmada amb la tecla INTRODUIR</a:t>
            </a:r>
            <a:endParaRPr lang="ca-ES" sz="1600" b="0" dirty="0">
              <a:solidFill>
                <a:srgbClr val="595959"/>
              </a:solidFill>
              <a:latin typeface="Poppins"/>
            </a:endParaRPr>
          </a:p>
        </p:txBody>
      </p:sp>
    </p:spTree>
    <p:extLst>
      <p:ext uri="{BB962C8B-B14F-4D97-AF65-F5344CB8AC3E}">
        <p14:creationId xmlns:p14="http://schemas.microsoft.com/office/powerpoint/2010/main" val="819616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Exercici 2</a:t>
            </a:r>
          </a:p>
        </p:txBody>
      </p:sp>
      <p:sp>
        <p:nvSpPr>
          <p:cNvPr id="22" name="CuadroTexto 21"/>
          <p:cNvSpPr txBox="1"/>
          <p:nvPr/>
        </p:nvSpPr>
        <p:spPr bwMode="gray">
          <a:xfrm>
            <a:off x="469900" y="1471453"/>
            <a:ext cx="10865053" cy="697209"/>
          </a:xfrm>
          <a:prstGeom prst="rect">
            <a:avLst/>
          </a:prstGeom>
        </p:spPr>
        <p:txBody>
          <a:bodyPr vert="horz" wrap="square" lIns="0" tIns="0" rIns="0" bIns="0" rtlCol="0" anchor="t" anchorCtr="0">
            <a:noAutofit/>
          </a:bodyPr>
          <a:lstStyle/>
          <a:p>
            <a:endParaRPr lang="es-ES" sz="1600" b="0" dirty="0">
              <a:solidFill>
                <a:srgbClr val="595959"/>
              </a:solidFill>
              <a:latin typeface="Poppins"/>
            </a:endParaRPr>
          </a:p>
        </p:txBody>
      </p:sp>
      <p:sp>
        <p:nvSpPr>
          <p:cNvPr id="5" name="Marcador de texto 4"/>
          <p:cNvSpPr>
            <a:spLocks noGrp="1"/>
          </p:cNvSpPr>
          <p:nvPr>
            <p:ph type="body" sz="quarter" idx="13"/>
          </p:nvPr>
        </p:nvSpPr>
        <p:spPr>
          <a:xfrm>
            <a:off x="469899" y="954617"/>
            <a:ext cx="10683009" cy="396663"/>
          </a:xfrm>
        </p:spPr>
        <p:txBody>
          <a:bodyPr/>
          <a:lstStyle/>
          <a:p>
            <a:pPr lvl="0"/>
            <a:r>
              <a:rPr lang="ca-ES" dirty="0"/>
              <a:t>Ap. D:</a:t>
            </a:r>
          </a:p>
        </p:txBody>
      </p:sp>
      <p:sp>
        <p:nvSpPr>
          <p:cNvPr id="20" name="CuadroTexto 19"/>
          <p:cNvSpPr txBox="1"/>
          <p:nvPr/>
        </p:nvSpPr>
        <p:spPr bwMode="gray">
          <a:xfrm>
            <a:off x="2245652" y="1061508"/>
            <a:ext cx="5822487" cy="476572"/>
          </a:xfrm>
          <a:prstGeom prst="rect">
            <a:avLst/>
          </a:prstGeom>
        </p:spPr>
        <p:txBody>
          <a:bodyPr vert="horz" wrap="square" lIns="0" tIns="0" rIns="0" bIns="0" rtlCol="0" anchor="t" anchorCtr="0">
            <a:noAutofit/>
          </a:bodyPr>
          <a:lstStyle/>
          <a:p>
            <a:r>
              <a:rPr lang="ca-ES" sz="1600" dirty="0">
                <a:solidFill>
                  <a:srgbClr val="595959"/>
                </a:solidFill>
                <a:latin typeface="Poppins"/>
              </a:rPr>
              <a:t>S’obtindrà aquest resultat:</a:t>
            </a:r>
          </a:p>
        </p:txBody>
      </p:sp>
      <p:sp>
        <p:nvSpPr>
          <p:cNvPr id="18" name="CuadroTexto 17"/>
          <p:cNvSpPr txBox="1"/>
          <p:nvPr/>
        </p:nvSpPr>
        <p:spPr bwMode="gray">
          <a:xfrm>
            <a:off x="7763053" y="2062210"/>
            <a:ext cx="3072704" cy="313727"/>
          </a:xfrm>
          <a:prstGeom prst="rect">
            <a:avLst/>
          </a:prstGeom>
        </p:spPr>
        <p:txBody>
          <a:bodyPr vert="horz" wrap="square" lIns="0" tIns="0" rIns="0" bIns="0" rtlCol="0" anchor="t" anchorCtr="0">
            <a:noAutofit/>
          </a:bodyPr>
          <a:lstStyle/>
          <a:p>
            <a:r>
              <a:rPr lang="es-ES" sz="1600" dirty="0">
                <a:solidFill>
                  <a:srgbClr val="595959"/>
                </a:solidFill>
                <a:latin typeface="Poppins"/>
              </a:rPr>
              <a:t>.</a:t>
            </a:r>
            <a:endParaRPr lang="es-ES" sz="1600" b="0" dirty="0">
              <a:solidFill>
                <a:srgbClr val="595959"/>
              </a:solidFill>
              <a:latin typeface="Poppins"/>
            </a:endParaRPr>
          </a:p>
        </p:txBody>
      </p:sp>
      <p:pic>
        <p:nvPicPr>
          <p:cNvPr id="3" name="Imagen 2"/>
          <p:cNvPicPr>
            <a:picLocks noChangeAspect="1"/>
          </p:cNvPicPr>
          <p:nvPr/>
        </p:nvPicPr>
        <p:blipFill>
          <a:blip r:embed="rId3"/>
          <a:stretch>
            <a:fillRect/>
          </a:stretch>
        </p:blipFill>
        <p:spPr>
          <a:xfrm>
            <a:off x="2245652" y="1433830"/>
            <a:ext cx="8285017" cy="4855556"/>
          </a:xfrm>
          <a:prstGeom prst="rect">
            <a:avLst/>
          </a:prstGeom>
          <a:ln>
            <a:noFill/>
          </a:ln>
          <a:effectLst>
            <a:outerShdw blurRad="190500" algn="tl" rotWithShape="0">
              <a:srgbClr val="000000">
                <a:alpha val="70000"/>
              </a:srgbClr>
            </a:outerShdw>
          </a:effectLst>
        </p:spPr>
      </p:pic>
      <p:sp>
        <p:nvSpPr>
          <p:cNvPr id="19" name="Rectangle 16"/>
          <p:cNvSpPr/>
          <p:nvPr/>
        </p:nvSpPr>
        <p:spPr>
          <a:xfrm>
            <a:off x="9384467" y="2251212"/>
            <a:ext cx="840188" cy="388635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Tree>
    <p:extLst>
      <p:ext uri="{BB962C8B-B14F-4D97-AF65-F5344CB8AC3E}">
        <p14:creationId xmlns:p14="http://schemas.microsoft.com/office/powerpoint/2010/main" val="29425918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Exercici 2</a:t>
            </a:r>
          </a:p>
        </p:txBody>
      </p:sp>
      <p:sp>
        <p:nvSpPr>
          <p:cNvPr id="22" name="CuadroTexto 21"/>
          <p:cNvSpPr txBox="1"/>
          <p:nvPr/>
        </p:nvSpPr>
        <p:spPr bwMode="gray">
          <a:xfrm>
            <a:off x="469900" y="1471453"/>
            <a:ext cx="10865053" cy="697209"/>
          </a:xfrm>
          <a:prstGeom prst="rect">
            <a:avLst/>
          </a:prstGeom>
        </p:spPr>
        <p:txBody>
          <a:bodyPr vert="horz" wrap="square" lIns="0" tIns="0" rIns="0" bIns="0" rtlCol="0" anchor="t" anchorCtr="0">
            <a:noAutofit/>
          </a:bodyPr>
          <a:lstStyle/>
          <a:p>
            <a:endParaRPr lang="es-ES" sz="1600" b="0" dirty="0">
              <a:solidFill>
                <a:srgbClr val="595959"/>
              </a:solidFill>
              <a:latin typeface="Poppins"/>
            </a:endParaRPr>
          </a:p>
        </p:txBody>
      </p:sp>
      <p:sp>
        <p:nvSpPr>
          <p:cNvPr id="5" name="Marcador de texto 4"/>
          <p:cNvSpPr>
            <a:spLocks noGrp="1"/>
          </p:cNvSpPr>
          <p:nvPr>
            <p:ph type="body" sz="quarter" idx="13"/>
          </p:nvPr>
        </p:nvSpPr>
        <p:spPr>
          <a:xfrm>
            <a:off x="469899" y="954617"/>
            <a:ext cx="10683009" cy="396663"/>
          </a:xfrm>
        </p:spPr>
        <p:txBody>
          <a:bodyPr/>
          <a:lstStyle/>
          <a:p>
            <a:pPr algn="just"/>
            <a:r>
              <a:rPr lang="ca-ES" dirty="0"/>
              <a:t>Ap. E: en el tercer full del document utilitzar la funció “SUMAR SI” per indicar el volum de facturació que es troba en risc. Per això, caldrà sumar els ingressos dels clients amb el distintiu “Risc de pèrdua de client”. S’haurà d’afegir una columna abans i a la cel·la que faci referència a cadascun d’aquests clients afegir l’anotació “RISC FINANCER”.</a:t>
            </a:r>
          </a:p>
          <a:p>
            <a:pPr algn="just"/>
            <a:endParaRPr lang="ca-ES" dirty="0"/>
          </a:p>
          <a:p>
            <a:pPr lvl="0"/>
            <a:endParaRPr lang="ca-ES" dirty="0"/>
          </a:p>
        </p:txBody>
      </p:sp>
      <p:sp>
        <p:nvSpPr>
          <p:cNvPr id="18" name="CuadroTexto 17"/>
          <p:cNvSpPr txBox="1"/>
          <p:nvPr/>
        </p:nvSpPr>
        <p:spPr bwMode="gray">
          <a:xfrm>
            <a:off x="7763053" y="2062210"/>
            <a:ext cx="3072704" cy="313727"/>
          </a:xfrm>
          <a:prstGeom prst="rect">
            <a:avLst/>
          </a:prstGeom>
        </p:spPr>
        <p:txBody>
          <a:bodyPr vert="horz" wrap="square" lIns="0" tIns="0" rIns="0" bIns="0" rtlCol="0" anchor="t" anchorCtr="0">
            <a:noAutofit/>
          </a:bodyPr>
          <a:lstStyle/>
          <a:p>
            <a:r>
              <a:rPr lang="es-ES" sz="1600" dirty="0">
                <a:solidFill>
                  <a:srgbClr val="595959"/>
                </a:solidFill>
                <a:latin typeface="Poppins"/>
              </a:rPr>
              <a:t>.</a:t>
            </a:r>
            <a:endParaRPr lang="es-ES" sz="1600" b="0" dirty="0">
              <a:solidFill>
                <a:srgbClr val="595959"/>
              </a:solidFill>
              <a:latin typeface="Poppins"/>
            </a:endParaRPr>
          </a:p>
        </p:txBody>
      </p:sp>
      <p:sp>
        <p:nvSpPr>
          <p:cNvPr id="9" name="CuadroTexto 8"/>
          <p:cNvSpPr txBox="1"/>
          <p:nvPr/>
        </p:nvSpPr>
        <p:spPr bwMode="gray">
          <a:xfrm>
            <a:off x="860196" y="2710199"/>
            <a:ext cx="10292711" cy="476572"/>
          </a:xfrm>
          <a:prstGeom prst="rect">
            <a:avLst/>
          </a:prstGeom>
        </p:spPr>
        <p:txBody>
          <a:bodyPr vert="horz" wrap="square" lIns="0" tIns="0" rIns="0" bIns="0" rtlCol="0" anchor="t" anchorCtr="0">
            <a:noAutofit/>
          </a:bodyPr>
          <a:lstStyle/>
          <a:p>
            <a:r>
              <a:rPr lang="ca-ES" sz="1600" dirty="0">
                <a:solidFill>
                  <a:srgbClr val="595959"/>
                </a:solidFill>
                <a:latin typeface="Poppins"/>
              </a:rPr>
              <a:t>Afegir la columna risc financer amb la funció. SI “si apareix Renovar a la columna I, escriu – Risc Financer –, si no apareix escriu– Sense Risc Financer – “:</a:t>
            </a:r>
          </a:p>
          <a:p>
            <a:endParaRPr lang="ca-ES" sz="1600" dirty="0">
              <a:solidFill>
                <a:srgbClr val="595959"/>
              </a:solidFill>
              <a:latin typeface="Poppins"/>
            </a:endParaRPr>
          </a:p>
        </p:txBody>
      </p:sp>
      <p:pic>
        <p:nvPicPr>
          <p:cNvPr id="2" name="Imagen 1"/>
          <p:cNvPicPr>
            <a:picLocks noChangeAspect="1"/>
          </p:cNvPicPr>
          <p:nvPr/>
        </p:nvPicPr>
        <p:blipFill>
          <a:blip r:embed="rId3"/>
          <a:stretch>
            <a:fillRect/>
          </a:stretch>
        </p:blipFill>
        <p:spPr>
          <a:xfrm>
            <a:off x="1488498" y="3844203"/>
            <a:ext cx="3562350" cy="1552575"/>
          </a:xfrm>
          <a:prstGeom prst="rect">
            <a:avLst/>
          </a:prstGeom>
          <a:ln>
            <a:noFill/>
          </a:ln>
          <a:effectLst>
            <a:outerShdw blurRad="190500" algn="tl" rotWithShape="0">
              <a:srgbClr val="000000">
                <a:alpha val="70000"/>
              </a:srgbClr>
            </a:outerShdw>
          </a:effectLst>
        </p:spPr>
      </p:pic>
      <p:pic>
        <p:nvPicPr>
          <p:cNvPr id="6" name="Imagen 5"/>
          <p:cNvPicPr>
            <a:picLocks noChangeAspect="1"/>
          </p:cNvPicPr>
          <p:nvPr/>
        </p:nvPicPr>
        <p:blipFill>
          <a:blip r:embed="rId4"/>
          <a:stretch>
            <a:fillRect/>
          </a:stretch>
        </p:blipFill>
        <p:spPr>
          <a:xfrm>
            <a:off x="5811403" y="3297611"/>
            <a:ext cx="4895850" cy="3248025"/>
          </a:xfrm>
          <a:prstGeom prst="rect">
            <a:avLst/>
          </a:prstGeom>
          <a:ln>
            <a:noFill/>
          </a:ln>
          <a:effectLst>
            <a:outerShdw blurRad="190500" algn="tl" rotWithShape="0">
              <a:srgbClr val="000000">
                <a:alpha val="70000"/>
              </a:srgbClr>
            </a:outerShdw>
          </a:effectLst>
        </p:spPr>
      </p:pic>
      <p:sp>
        <p:nvSpPr>
          <p:cNvPr id="7" name="Flecha derecha 6"/>
          <p:cNvSpPr/>
          <p:nvPr/>
        </p:nvSpPr>
        <p:spPr bwMode="gray">
          <a:xfrm>
            <a:off x="5250873" y="4336473"/>
            <a:ext cx="401782" cy="221672"/>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4302340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Exercici 2</a:t>
            </a:r>
          </a:p>
        </p:txBody>
      </p:sp>
      <p:sp>
        <p:nvSpPr>
          <p:cNvPr id="22" name="CuadroTexto 21"/>
          <p:cNvSpPr txBox="1"/>
          <p:nvPr/>
        </p:nvSpPr>
        <p:spPr bwMode="gray">
          <a:xfrm>
            <a:off x="469900" y="1471453"/>
            <a:ext cx="10865053" cy="697209"/>
          </a:xfrm>
          <a:prstGeom prst="rect">
            <a:avLst/>
          </a:prstGeom>
        </p:spPr>
        <p:txBody>
          <a:bodyPr vert="horz" wrap="square" lIns="0" tIns="0" rIns="0" bIns="0" rtlCol="0" anchor="t" anchorCtr="0">
            <a:noAutofit/>
          </a:bodyPr>
          <a:lstStyle/>
          <a:p>
            <a:endParaRPr lang="es-ES" sz="1600" b="0" dirty="0">
              <a:solidFill>
                <a:srgbClr val="595959"/>
              </a:solidFill>
              <a:latin typeface="Poppins"/>
            </a:endParaRPr>
          </a:p>
        </p:txBody>
      </p:sp>
      <p:sp>
        <p:nvSpPr>
          <p:cNvPr id="5" name="Marcador de texto 4"/>
          <p:cNvSpPr>
            <a:spLocks noGrp="1"/>
          </p:cNvSpPr>
          <p:nvPr>
            <p:ph type="body" sz="quarter" idx="13"/>
          </p:nvPr>
        </p:nvSpPr>
        <p:spPr>
          <a:xfrm>
            <a:off x="469899" y="954617"/>
            <a:ext cx="10683009" cy="396663"/>
          </a:xfrm>
        </p:spPr>
        <p:txBody>
          <a:bodyPr/>
          <a:lstStyle/>
          <a:p>
            <a:r>
              <a:rPr lang="ca-ES" dirty="0"/>
              <a:t>Ap. E:</a:t>
            </a:r>
          </a:p>
        </p:txBody>
      </p:sp>
      <p:sp>
        <p:nvSpPr>
          <p:cNvPr id="18" name="CuadroTexto 17"/>
          <p:cNvSpPr txBox="1"/>
          <p:nvPr/>
        </p:nvSpPr>
        <p:spPr bwMode="gray">
          <a:xfrm>
            <a:off x="7763053" y="2062210"/>
            <a:ext cx="3072704" cy="313727"/>
          </a:xfrm>
          <a:prstGeom prst="rect">
            <a:avLst/>
          </a:prstGeom>
        </p:spPr>
        <p:txBody>
          <a:bodyPr vert="horz" wrap="square" lIns="0" tIns="0" rIns="0" bIns="0" rtlCol="0" anchor="t" anchorCtr="0">
            <a:noAutofit/>
          </a:bodyPr>
          <a:lstStyle/>
          <a:p>
            <a:r>
              <a:rPr lang="es-ES" sz="1600" dirty="0">
                <a:solidFill>
                  <a:srgbClr val="595959"/>
                </a:solidFill>
                <a:latin typeface="Poppins"/>
              </a:rPr>
              <a:t>.</a:t>
            </a:r>
            <a:endParaRPr lang="es-ES" sz="1600" b="0" dirty="0">
              <a:solidFill>
                <a:srgbClr val="595959"/>
              </a:solidFill>
              <a:latin typeface="Poppins"/>
            </a:endParaRPr>
          </a:p>
        </p:txBody>
      </p:sp>
      <p:sp>
        <p:nvSpPr>
          <p:cNvPr id="9" name="CuadroTexto 8"/>
          <p:cNvSpPr txBox="1"/>
          <p:nvPr/>
        </p:nvSpPr>
        <p:spPr bwMode="gray">
          <a:xfrm>
            <a:off x="756070" y="1479400"/>
            <a:ext cx="10292711" cy="476572"/>
          </a:xfrm>
          <a:prstGeom prst="rect">
            <a:avLst/>
          </a:prstGeom>
        </p:spPr>
        <p:txBody>
          <a:bodyPr vert="horz" wrap="square" lIns="0" tIns="0" rIns="0" bIns="0" rtlCol="0" anchor="t" anchorCtr="0">
            <a:noAutofit/>
          </a:bodyPr>
          <a:lstStyle/>
          <a:p>
            <a:r>
              <a:rPr lang="ca-ES" sz="1600" dirty="0">
                <a:solidFill>
                  <a:srgbClr val="595959"/>
                </a:solidFill>
                <a:latin typeface="Poppins"/>
              </a:rPr>
              <a:t>Amb la funció SUMAR: “Si a la columna K posa Risc Financer, suma la columna H (total facturat)”. D’aquesta manera només sumarà les referències que són de risc. S’utilitza la condició d’una altra columna per sumar dades de la columna Total Facturat: </a:t>
            </a:r>
          </a:p>
        </p:txBody>
      </p:sp>
      <p:pic>
        <p:nvPicPr>
          <p:cNvPr id="3" name="Imagen 2"/>
          <p:cNvPicPr>
            <a:picLocks noChangeAspect="1"/>
          </p:cNvPicPr>
          <p:nvPr/>
        </p:nvPicPr>
        <p:blipFill rotWithShape="1">
          <a:blip r:embed="rId3"/>
          <a:srcRect b="12096"/>
          <a:stretch/>
        </p:blipFill>
        <p:spPr>
          <a:xfrm>
            <a:off x="2463857" y="2482176"/>
            <a:ext cx="7192760" cy="2075970"/>
          </a:xfrm>
          <a:prstGeom prst="rect">
            <a:avLst/>
          </a:prstGeom>
          <a:ln>
            <a:noFill/>
          </a:ln>
          <a:effectLst>
            <a:outerShdw blurRad="190500" algn="tl" rotWithShape="0">
              <a:srgbClr val="000000">
                <a:alpha val="70000"/>
              </a:srgbClr>
            </a:outerShdw>
          </a:effectLst>
        </p:spPr>
      </p:pic>
      <p:sp>
        <p:nvSpPr>
          <p:cNvPr id="11" name="CuadroTexto 10"/>
          <p:cNvSpPr txBox="1"/>
          <p:nvPr/>
        </p:nvSpPr>
        <p:spPr bwMode="gray">
          <a:xfrm>
            <a:off x="1552489" y="4783393"/>
            <a:ext cx="9283268" cy="408134"/>
          </a:xfrm>
          <a:prstGeom prst="rect">
            <a:avLst/>
          </a:prstGeom>
        </p:spPr>
        <p:txBody>
          <a:bodyPr vert="horz" wrap="square" lIns="0" tIns="0" rIns="0" bIns="0" rtlCol="0" anchor="t" anchorCtr="0">
            <a:noAutofit/>
          </a:bodyPr>
          <a:lstStyle/>
          <a:p>
            <a:r>
              <a:rPr lang="ca-ES" sz="1600" b="1" dirty="0">
                <a:solidFill>
                  <a:srgbClr val="595959"/>
                </a:solidFill>
                <a:latin typeface="Poppins"/>
              </a:rPr>
              <a:t>FULL1!$K$5:$K$74</a:t>
            </a:r>
            <a:r>
              <a:rPr lang="ca-ES" sz="1600" dirty="0">
                <a:solidFill>
                  <a:srgbClr val="595959"/>
                </a:solidFill>
                <a:latin typeface="Poppins"/>
              </a:rPr>
              <a:t>– Columna K – El rang on apareix si hi ha Risc financer o no n’hi ha.</a:t>
            </a:r>
          </a:p>
          <a:p>
            <a:endParaRPr lang="ca-ES" sz="1600" b="0" dirty="0">
              <a:solidFill>
                <a:srgbClr val="595959"/>
              </a:solidFill>
              <a:latin typeface="Poppins"/>
            </a:endParaRPr>
          </a:p>
        </p:txBody>
      </p:sp>
      <p:sp>
        <p:nvSpPr>
          <p:cNvPr id="12" name="CuadroTexto 11"/>
          <p:cNvSpPr txBox="1"/>
          <p:nvPr/>
        </p:nvSpPr>
        <p:spPr bwMode="gray">
          <a:xfrm>
            <a:off x="1552489" y="5089493"/>
            <a:ext cx="9283268" cy="408134"/>
          </a:xfrm>
          <a:prstGeom prst="rect">
            <a:avLst/>
          </a:prstGeom>
        </p:spPr>
        <p:txBody>
          <a:bodyPr vert="horz" wrap="square" lIns="0" tIns="0" rIns="0" bIns="0" rtlCol="0" anchor="t" anchorCtr="0">
            <a:noAutofit/>
          </a:bodyPr>
          <a:lstStyle/>
          <a:p>
            <a:r>
              <a:rPr lang="ca-ES" sz="1600" b="1" dirty="0">
                <a:solidFill>
                  <a:srgbClr val="595959"/>
                </a:solidFill>
                <a:latin typeface="Poppins"/>
              </a:rPr>
              <a:t>FULL3!B4 – </a:t>
            </a:r>
            <a:r>
              <a:rPr lang="ca-ES" sz="1600" dirty="0">
                <a:solidFill>
                  <a:srgbClr val="595959"/>
                </a:solidFill>
                <a:latin typeface="Poppins"/>
              </a:rPr>
              <a:t>Es tracta de la cel·la B4 de la imatge. És un valor que coincideix amb el de la columna Risc financer. Així la funció buscarà el mateix que posi a la cel·la B4 – Risc Financer.</a:t>
            </a:r>
            <a:endParaRPr lang="ca-ES" sz="1600" b="0" dirty="0">
              <a:solidFill>
                <a:srgbClr val="595959"/>
              </a:solidFill>
              <a:latin typeface="Poppins"/>
            </a:endParaRPr>
          </a:p>
        </p:txBody>
      </p:sp>
      <p:sp>
        <p:nvSpPr>
          <p:cNvPr id="13" name="CuadroTexto 12"/>
          <p:cNvSpPr txBox="1"/>
          <p:nvPr/>
        </p:nvSpPr>
        <p:spPr bwMode="gray">
          <a:xfrm>
            <a:off x="1552489" y="5803728"/>
            <a:ext cx="9283268" cy="408134"/>
          </a:xfrm>
          <a:prstGeom prst="rect">
            <a:avLst/>
          </a:prstGeom>
        </p:spPr>
        <p:txBody>
          <a:bodyPr vert="horz" wrap="square" lIns="0" tIns="0" rIns="0" bIns="0" rtlCol="0" anchor="t" anchorCtr="0">
            <a:noAutofit/>
          </a:bodyPr>
          <a:lstStyle/>
          <a:p>
            <a:r>
              <a:rPr lang="ca-ES" sz="1600" b="1" dirty="0">
                <a:solidFill>
                  <a:srgbClr val="595959"/>
                </a:solidFill>
                <a:latin typeface="Poppins"/>
              </a:rPr>
              <a:t>FULL1!$H$5:$H$74</a:t>
            </a:r>
            <a:r>
              <a:rPr lang="ca-ES" sz="1600" dirty="0">
                <a:solidFill>
                  <a:srgbClr val="595959"/>
                </a:solidFill>
                <a:latin typeface="Poppins"/>
              </a:rPr>
              <a:t>– Columna H – El rang on apareix l’import a sumar. La columna total facturada.</a:t>
            </a:r>
            <a:endParaRPr lang="ca-ES" sz="1600" b="0" dirty="0">
              <a:solidFill>
                <a:srgbClr val="595959"/>
              </a:solidFill>
              <a:latin typeface="Poppins"/>
            </a:endParaRPr>
          </a:p>
        </p:txBody>
      </p:sp>
    </p:spTree>
    <p:extLst>
      <p:ext uri="{BB962C8B-B14F-4D97-AF65-F5344CB8AC3E}">
        <p14:creationId xmlns:p14="http://schemas.microsoft.com/office/powerpoint/2010/main" val="38695843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Exercici 2</a:t>
            </a:r>
          </a:p>
        </p:txBody>
      </p:sp>
      <p:sp>
        <p:nvSpPr>
          <p:cNvPr id="22" name="CuadroTexto 21"/>
          <p:cNvSpPr txBox="1"/>
          <p:nvPr/>
        </p:nvSpPr>
        <p:spPr bwMode="gray">
          <a:xfrm>
            <a:off x="469900" y="1471453"/>
            <a:ext cx="10865053" cy="697209"/>
          </a:xfrm>
          <a:prstGeom prst="rect">
            <a:avLst/>
          </a:prstGeom>
        </p:spPr>
        <p:txBody>
          <a:bodyPr vert="horz" wrap="square" lIns="0" tIns="0" rIns="0" bIns="0" rtlCol="0" anchor="t" anchorCtr="0">
            <a:noAutofit/>
          </a:bodyPr>
          <a:lstStyle/>
          <a:p>
            <a:endParaRPr lang="es-ES" sz="1600" b="0" dirty="0">
              <a:solidFill>
                <a:srgbClr val="595959"/>
              </a:solidFill>
              <a:latin typeface="Poppins"/>
            </a:endParaRPr>
          </a:p>
        </p:txBody>
      </p:sp>
      <p:sp>
        <p:nvSpPr>
          <p:cNvPr id="5" name="Marcador de texto 4"/>
          <p:cNvSpPr>
            <a:spLocks noGrp="1"/>
          </p:cNvSpPr>
          <p:nvPr>
            <p:ph type="body" sz="quarter" idx="13"/>
          </p:nvPr>
        </p:nvSpPr>
        <p:spPr>
          <a:xfrm>
            <a:off x="469899" y="954617"/>
            <a:ext cx="10683009" cy="396663"/>
          </a:xfrm>
        </p:spPr>
        <p:txBody>
          <a:bodyPr/>
          <a:lstStyle/>
          <a:p>
            <a:r>
              <a:rPr lang="ca-ES" dirty="0"/>
              <a:t>Ap. E:</a:t>
            </a:r>
          </a:p>
        </p:txBody>
      </p:sp>
      <p:sp>
        <p:nvSpPr>
          <p:cNvPr id="18" name="CuadroTexto 17"/>
          <p:cNvSpPr txBox="1"/>
          <p:nvPr/>
        </p:nvSpPr>
        <p:spPr bwMode="gray">
          <a:xfrm>
            <a:off x="7763053" y="2062210"/>
            <a:ext cx="3072704" cy="313727"/>
          </a:xfrm>
          <a:prstGeom prst="rect">
            <a:avLst/>
          </a:prstGeom>
        </p:spPr>
        <p:txBody>
          <a:bodyPr vert="horz" wrap="square" lIns="0" tIns="0" rIns="0" bIns="0" rtlCol="0" anchor="t" anchorCtr="0">
            <a:noAutofit/>
          </a:bodyPr>
          <a:lstStyle/>
          <a:p>
            <a:r>
              <a:rPr lang="es-ES" sz="1600" dirty="0">
                <a:solidFill>
                  <a:srgbClr val="595959"/>
                </a:solidFill>
                <a:latin typeface="Poppins"/>
              </a:rPr>
              <a:t>.</a:t>
            </a:r>
            <a:endParaRPr lang="es-ES" sz="1600" b="0" dirty="0">
              <a:solidFill>
                <a:srgbClr val="595959"/>
              </a:solidFill>
              <a:latin typeface="Poppins"/>
            </a:endParaRPr>
          </a:p>
        </p:txBody>
      </p:sp>
      <p:sp>
        <p:nvSpPr>
          <p:cNvPr id="9" name="CuadroTexto 8"/>
          <p:cNvSpPr txBox="1"/>
          <p:nvPr/>
        </p:nvSpPr>
        <p:spPr bwMode="gray">
          <a:xfrm>
            <a:off x="756070" y="1479400"/>
            <a:ext cx="10292711" cy="476572"/>
          </a:xfrm>
          <a:prstGeom prst="rect">
            <a:avLst/>
          </a:prstGeom>
        </p:spPr>
        <p:txBody>
          <a:bodyPr vert="horz" wrap="square" lIns="0" tIns="0" rIns="0" bIns="0" rtlCol="0" anchor="t" anchorCtr="0">
            <a:noAutofit/>
          </a:bodyPr>
          <a:lstStyle/>
          <a:p>
            <a:r>
              <a:rPr lang="ca-ES" sz="1600" dirty="0">
                <a:solidFill>
                  <a:srgbClr val="595959"/>
                </a:solidFill>
                <a:latin typeface="Poppins"/>
              </a:rPr>
              <a:t>Escriure la funció i acceptar amb la tecla INTRODUIR. S’obtindrà el següent resultat:</a:t>
            </a:r>
          </a:p>
        </p:txBody>
      </p:sp>
      <p:pic>
        <p:nvPicPr>
          <p:cNvPr id="2" name="Imagen 1"/>
          <p:cNvPicPr>
            <a:picLocks noChangeAspect="1"/>
          </p:cNvPicPr>
          <p:nvPr/>
        </p:nvPicPr>
        <p:blipFill>
          <a:blip r:embed="rId3"/>
          <a:stretch>
            <a:fillRect/>
          </a:stretch>
        </p:blipFill>
        <p:spPr>
          <a:xfrm>
            <a:off x="2953571" y="2288835"/>
            <a:ext cx="5897707" cy="2503249"/>
          </a:xfrm>
          <a:prstGeom prst="rect">
            <a:avLst/>
          </a:prstGeom>
          <a:ln>
            <a:noFill/>
          </a:ln>
          <a:effectLst>
            <a:outerShdw blurRad="190500" algn="tl" rotWithShape="0">
              <a:srgbClr val="000000">
                <a:alpha val="70000"/>
              </a:srgbClr>
            </a:outerShdw>
          </a:effectLst>
        </p:spPr>
      </p:pic>
      <p:sp>
        <p:nvSpPr>
          <p:cNvPr id="14" name="CuadroTexto 13"/>
          <p:cNvSpPr txBox="1"/>
          <p:nvPr/>
        </p:nvSpPr>
        <p:spPr bwMode="gray">
          <a:xfrm>
            <a:off x="2953571" y="4912257"/>
            <a:ext cx="5897707" cy="476572"/>
          </a:xfrm>
          <a:prstGeom prst="rect">
            <a:avLst/>
          </a:prstGeom>
        </p:spPr>
        <p:txBody>
          <a:bodyPr vert="horz" wrap="square" lIns="0" tIns="0" rIns="0" bIns="0" rtlCol="0" anchor="t" anchorCtr="0">
            <a:noAutofit/>
          </a:bodyPr>
          <a:lstStyle/>
          <a:p>
            <a:pPr algn="just"/>
            <a:r>
              <a:rPr lang="ca-ES" sz="1600" dirty="0">
                <a:solidFill>
                  <a:srgbClr val="595959"/>
                </a:solidFill>
                <a:latin typeface="Poppins"/>
              </a:rPr>
              <a:t>Així es pot saber que el 34% del total de la facturació està en risc en cas que no s’aconsegueixen renovar els contractes abans de desembre del 2020.</a:t>
            </a:r>
          </a:p>
        </p:txBody>
      </p:sp>
    </p:spTree>
    <p:extLst>
      <p:ext uri="{BB962C8B-B14F-4D97-AF65-F5344CB8AC3E}">
        <p14:creationId xmlns:p14="http://schemas.microsoft.com/office/powerpoint/2010/main" val="6516912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Exercici 2</a:t>
            </a:r>
          </a:p>
        </p:txBody>
      </p:sp>
      <p:sp>
        <p:nvSpPr>
          <p:cNvPr id="22" name="CuadroTexto 21"/>
          <p:cNvSpPr txBox="1"/>
          <p:nvPr/>
        </p:nvSpPr>
        <p:spPr bwMode="gray">
          <a:xfrm>
            <a:off x="469900" y="1471453"/>
            <a:ext cx="10865053" cy="697209"/>
          </a:xfrm>
          <a:prstGeom prst="rect">
            <a:avLst/>
          </a:prstGeom>
        </p:spPr>
        <p:txBody>
          <a:bodyPr vert="horz" wrap="square" lIns="0" tIns="0" rIns="0" bIns="0" rtlCol="0" anchor="t" anchorCtr="0">
            <a:noAutofit/>
          </a:bodyPr>
          <a:lstStyle/>
          <a:p>
            <a:endParaRPr lang="es-ES" sz="1600" b="0" dirty="0">
              <a:solidFill>
                <a:srgbClr val="595959"/>
              </a:solidFill>
              <a:latin typeface="Poppins"/>
            </a:endParaRPr>
          </a:p>
        </p:txBody>
      </p:sp>
      <p:sp>
        <p:nvSpPr>
          <p:cNvPr id="5" name="Marcador de texto 4"/>
          <p:cNvSpPr>
            <a:spLocks noGrp="1"/>
          </p:cNvSpPr>
          <p:nvPr>
            <p:ph type="body" sz="quarter" idx="13"/>
          </p:nvPr>
        </p:nvSpPr>
        <p:spPr>
          <a:xfrm>
            <a:off x="469899" y="954617"/>
            <a:ext cx="10683009" cy="396663"/>
          </a:xfrm>
        </p:spPr>
        <p:txBody>
          <a:bodyPr/>
          <a:lstStyle/>
          <a:p>
            <a:r>
              <a:rPr lang="ca-ES" dirty="0"/>
              <a:t>Ap. E: en el full 2 crear una columna al costat de “Client” i “Referència”. En aquesta nova columna amb la funció “Concatenar” fer que aparegui la informació de la següent manera: “Client_Referència”</a:t>
            </a:r>
          </a:p>
          <a:p>
            <a:endParaRPr lang="ca-ES" dirty="0"/>
          </a:p>
        </p:txBody>
      </p:sp>
      <p:sp>
        <p:nvSpPr>
          <p:cNvPr id="18" name="CuadroTexto 17"/>
          <p:cNvSpPr txBox="1"/>
          <p:nvPr/>
        </p:nvSpPr>
        <p:spPr bwMode="gray">
          <a:xfrm>
            <a:off x="7763053" y="2062210"/>
            <a:ext cx="3072704" cy="313727"/>
          </a:xfrm>
          <a:prstGeom prst="rect">
            <a:avLst/>
          </a:prstGeom>
        </p:spPr>
        <p:txBody>
          <a:bodyPr vert="horz" wrap="square" lIns="0" tIns="0" rIns="0" bIns="0" rtlCol="0" anchor="t" anchorCtr="0">
            <a:noAutofit/>
          </a:bodyPr>
          <a:lstStyle/>
          <a:p>
            <a:r>
              <a:rPr lang="es-ES" sz="1600" dirty="0">
                <a:solidFill>
                  <a:srgbClr val="595959"/>
                </a:solidFill>
                <a:latin typeface="Poppins"/>
              </a:rPr>
              <a:t>.</a:t>
            </a:r>
            <a:endParaRPr lang="es-ES" sz="1600" b="0" dirty="0">
              <a:solidFill>
                <a:srgbClr val="595959"/>
              </a:solidFill>
              <a:latin typeface="Poppins"/>
            </a:endParaRPr>
          </a:p>
        </p:txBody>
      </p:sp>
      <p:sp>
        <p:nvSpPr>
          <p:cNvPr id="9" name="CuadroTexto 8"/>
          <p:cNvSpPr txBox="1"/>
          <p:nvPr/>
        </p:nvSpPr>
        <p:spPr bwMode="gray">
          <a:xfrm>
            <a:off x="756070" y="2034014"/>
            <a:ext cx="10292711" cy="476572"/>
          </a:xfrm>
          <a:prstGeom prst="rect">
            <a:avLst/>
          </a:prstGeom>
        </p:spPr>
        <p:txBody>
          <a:bodyPr vert="horz" wrap="square" lIns="0" tIns="0" rIns="0" bIns="0" rtlCol="0" anchor="t" anchorCtr="0">
            <a:noAutofit/>
          </a:bodyPr>
          <a:lstStyle/>
          <a:p>
            <a:r>
              <a:rPr lang="ca-ES" sz="1600" dirty="0">
                <a:solidFill>
                  <a:srgbClr val="595959"/>
                </a:solidFill>
                <a:latin typeface="Poppins"/>
              </a:rPr>
              <a:t>Amb la funció “Concatenar” es poden unir el contingut de dues o més cel·les en una mateixa. Si a més a més s’utilitza el símbol “ es pot incloure un connector: un guió, una barra baixa.</a:t>
            </a:r>
          </a:p>
        </p:txBody>
      </p:sp>
      <p:sp>
        <p:nvSpPr>
          <p:cNvPr id="14" name="CuadroTexto 13"/>
          <p:cNvSpPr txBox="1"/>
          <p:nvPr/>
        </p:nvSpPr>
        <p:spPr bwMode="gray">
          <a:xfrm>
            <a:off x="864345" y="5352008"/>
            <a:ext cx="10379043" cy="476572"/>
          </a:xfrm>
          <a:prstGeom prst="rect">
            <a:avLst/>
          </a:prstGeom>
        </p:spPr>
        <p:txBody>
          <a:bodyPr vert="horz" wrap="square" lIns="0" tIns="0" rIns="0" bIns="0" rtlCol="0" anchor="t" anchorCtr="0">
            <a:noAutofit/>
          </a:bodyPr>
          <a:lstStyle/>
          <a:p>
            <a:pPr algn="just"/>
            <a:r>
              <a:rPr lang="ca-ES" sz="1600" dirty="0">
                <a:solidFill>
                  <a:srgbClr val="595959"/>
                </a:solidFill>
                <a:latin typeface="Poppins"/>
              </a:rPr>
              <a:t>La distribució és </a:t>
            </a:r>
            <a:r>
              <a:rPr lang="ca-ES" sz="1600" b="1" dirty="0">
                <a:solidFill>
                  <a:srgbClr val="019EE2"/>
                </a:solidFill>
                <a:latin typeface="Poppins"/>
              </a:rPr>
              <a:t>=CONCATENAR(Cel·la 1;”conector”;Cel·lda 2)</a:t>
            </a:r>
            <a:r>
              <a:rPr lang="ca-ES" sz="1600" dirty="0">
                <a:solidFill>
                  <a:srgbClr val="595959"/>
                </a:solidFill>
                <a:latin typeface="Poppins"/>
              </a:rPr>
              <a:t>. La barra baixa s’utilitza com a connector i no apareix a les cel·les concatenades. Es posa entre cometes per indicar que és una escriptura manual en format text. Per separar cal afegir un punt i coma com en les anteriors fórmules.</a:t>
            </a:r>
          </a:p>
        </p:txBody>
      </p:sp>
      <p:pic>
        <p:nvPicPr>
          <p:cNvPr id="3" name="Picture 2">
            <a:extLst>
              <a:ext uri="{FF2B5EF4-FFF2-40B4-BE49-F238E27FC236}">
                <a16:creationId xmlns:a16="http://schemas.microsoft.com/office/drawing/2014/main" id="{3CC6A098-5B07-48BF-8A39-E950DB584C16}"/>
              </a:ext>
            </a:extLst>
          </p:cNvPr>
          <p:cNvPicPr>
            <a:picLocks noChangeAspect="1"/>
          </p:cNvPicPr>
          <p:nvPr/>
        </p:nvPicPr>
        <p:blipFill>
          <a:blip r:embed="rId3"/>
          <a:stretch>
            <a:fillRect/>
          </a:stretch>
        </p:blipFill>
        <p:spPr>
          <a:xfrm>
            <a:off x="799599" y="2996696"/>
            <a:ext cx="4732660" cy="1869202"/>
          </a:xfrm>
          <a:prstGeom prst="rect">
            <a:avLst/>
          </a:prstGeom>
          <a:ln w="28575">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ACAE56B5-9547-41AC-9D06-308130F924A1}"/>
              </a:ext>
            </a:extLst>
          </p:cNvPr>
          <p:cNvPicPr>
            <a:picLocks noChangeAspect="1"/>
          </p:cNvPicPr>
          <p:nvPr/>
        </p:nvPicPr>
        <p:blipFill>
          <a:blip r:embed="rId4"/>
          <a:stretch>
            <a:fillRect/>
          </a:stretch>
        </p:blipFill>
        <p:spPr>
          <a:xfrm>
            <a:off x="7163830" y="2914048"/>
            <a:ext cx="4141657" cy="2034498"/>
          </a:xfrm>
          <a:prstGeom prst="rect">
            <a:avLst/>
          </a:prstGeom>
          <a:ln>
            <a:noFill/>
          </a:ln>
          <a:effectLst>
            <a:outerShdw blurRad="190500" algn="tl" rotWithShape="0">
              <a:srgbClr val="000000">
                <a:alpha val="70000"/>
              </a:srgbClr>
            </a:outerShdw>
          </a:effectLst>
        </p:spPr>
      </p:pic>
      <p:sp>
        <p:nvSpPr>
          <p:cNvPr id="7" name="Arrow: Right 6">
            <a:extLst>
              <a:ext uri="{FF2B5EF4-FFF2-40B4-BE49-F238E27FC236}">
                <a16:creationId xmlns:a16="http://schemas.microsoft.com/office/drawing/2014/main" id="{9959328A-2511-4646-ADF2-E04C943CA45F}"/>
              </a:ext>
            </a:extLst>
          </p:cNvPr>
          <p:cNvSpPr/>
          <p:nvPr/>
        </p:nvSpPr>
        <p:spPr bwMode="gray">
          <a:xfrm>
            <a:off x="5893504" y="3834882"/>
            <a:ext cx="964906" cy="357820"/>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10" name="Straight Arrow Connector 9">
            <a:extLst>
              <a:ext uri="{FF2B5EF4-FFF2-40B4-BE49-F238E27FC236}">
                <a16:creationId xmlns:a16="http://schemas.microsoft.com/office/drawing/2014/main" id="{04FE2EFD-5AB6-4B17-BA76-DEF535E39712}"/>
              </a:ext>
            </a:extLst>
          </p:cNvPr>
          <p:cNvCxnSpPr>
            <a:cxnSpLocks/>
          </p:cNvCxnSpPr>
          <p:nvPr/>
        </p:nvCxnSpPr>
        <p:spPr>
          <a:xfrm flipV="1">
            <a:off x="4002833" y="4192702"/>
            <a:ext cx="754534" cy="115930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D84984D-636E-41B8-96D3-80C2069044B3}"/>
              </a:ext>
            </a:extLst>
          </p:cNvPr>
          <p:cNvCxnSpPr>
            <a:cxnSpLocks/>
          </p:cNvCxnSpPr>
          <p:nvPr/>
        </p:nvCxnSpPr>
        <p:spPr>
          <a:xfrm flipV="1">
            <a:off x="4855029" y="4192702"/>
            <a:ext cx="99526" cy="115930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45CCB30-FA8A-4194-A417-364BA77B7BB8}"/>
              </a:ext>
            </a:extLst>
          </p:cNvPr>
          <p:cNvCxnSpPr>
            <a:cxnSpLocks/>
          </p:cNvCxnSpPr>
          <p:nvPr/>
        </p:nvCxnSpPr>
        <p:spPr>
          <a:xfrm flipH="1" flipV="1">
            <a:off x="5156718" y="4192702"/>
            <a:ext cx="450791" cy="115930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38547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256632" y="2639444"/>
            <a:ext cx="7678737" cy="1579113"/>
          </a:xfrm>
        </p:spPr>
        <p:txBody>
          <a:bodyPr/>
          <a:lstStyle/>
          <a:p>
            <a:r>
              <a:rPr lang="ca-ES" sz="4000" dirty="0"/>
              <a:t>MOLTES GRÀCIES</a:t>
            </a:r>
          </a:p>
          <a:p>
            <a:r>
              <a:rPr lang="ca-ES" dirty="0"/>
              <a:t>PER LA SEVA ATENCIÓ.</a:t>
            </a:r>
            <a:endParaRPr lang="ca-ES" sz="4000" dirty="0"/>
          </a:p>
        </p:txBody>
      </p:sp>
    </p:spTree>
    <p:extLst>
      <p:ext uri="{BB962C8B-B14F-4D97-AF65-F5344CB8AC3E}">
        <p14:creationId xmlns:p14="http://schemas.microsoft.com/office/powerpoint/2010/main" val="555420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a-ES" dirty="0"/>
              <a:t>Pràctica 1</a:t>
            </a:r>
            <a:endParaRPr lang="ca-ES" sz="4000" dirty="0"/>
          </a:p>
        </p:txBody>
      </p:sp>
      <p:sp>
        <p:nvSpPr>
          <p:cNvPr id="3" name="Text Placeholder 2"/>
          <p:cNvSpPr>
            <a:spLocks noGrp="1"/>
          </p:cNvSpPr>
          <p:nvPr>
            <p:ph type="body" idx="1"/>
          </p:nvPr>
        </p:nvSpPr>
        <p:spPr/>
        <p:txBody>
          <a:bodyPr/>
          <a:lstStyle/>
          <a:p>
            <a:r>
              <a:rPr lang="ca-ES" dirty="0"/>
              <a:t>Taules i gràfics</a:t>
            </a:r>
          </a:p>
        </p:txBody>
      </p:sp>
    </p:spTree>
    <p:extLst>
      <p:ext uri="{BB962C8B-B14F-4D97-AF65-F5344CB8AC3E}">
        <p14:creationId xmlns:p14="http://schemas.microsoft.com/office/powerpoint/2010/main" val="1516938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2666750"/>
            <a:ext cx="11065608" cy="3716396"/>
          </a:xfrm>
        </p:spPr>
        <p:txBody>
          <a:bodyPr/>
          <a:lstStyle/>
          <a:p>
            <a:pPr marL="800100" lvl="1" indent="-342900" algn="just">
              <a:buAutoNum type="alphaLcParenR"/>
            </a:pPr>
            <a:r>
              <a:rPr lang="ca-ES" sz="1600" b="0" dirty="0">
                <a:solidFill>
                  <a:srgbClr val="595959"/>
                </a:solidFill>
              </a:rPr>
              <a:t>Canviar el nom del primer full del llibre i escriure “Base de Dades”. A continuació, crear un nou full amb el nom “Facturació per serveis”. En aquest full crear una taula dinàmica per tal de saber quina és la facturació total, la facturació internacional i la facturació per compres en l'aplicació per cadascun dels serveis que s’ofereixen. </a:t>
            </a:r>
          </a:p>
          <a:p>
            <a:pPr marL="800100" lvl="1" indent="-342900">
              <a:buAutoNum type="alphaLcParenR"/>
            </a:pPr>
            <a:r>
              <a:rPr lang="ca-ES" sz="1600" b="0" dirty="0">
                <a:solidFill>
                  <a:srgbClr val="595959"/>
                </a:solidFill>
              </a:rPr>
              <a:t>Afegir un nou full amb el nom “Facturació per regió” i realitzar els mateixos passos que a l’apartat anterior, en aquest cas en funció de cada regió.</a:t>
            </a:r>
          </a:p>
          <a:p>
            <a:pPr marL="800100" lvl="1" indent="-342900" algn="just">
              <a:buAutoNum type="alphaLcParenR"/>
            </a:pPr>
            <a:r>
              <a:rPr lang="ca-ES" sz="1600" b="0" dirty="0">
                <a:solidFill>
                  <a:srgbClr val="595959"/>
                </a:solidFill>
              </a:rPr>
              <a:t>Crear un nou full en el llibre amb el nom “Resum de facturació”. En aquest nou full s’han de crear 4 taules. Una per cada tipus de servei. El tipus de servei es situarà en el filtre de la taula dinàmica, així es podran seleccionar les dades una per una per després copiar-les i anar creant diferents taules resum. A les files de la taula ha d’aparèixer la regió de facturació i el llistat de clients. En el camp de valors caldrà afegir 3 tipus de facturació: factures, internacional i compres.</a:t>
            </a:r>
            <a:endParaRPr lang="ca-ES" dirty="0"/>
          </a:p>
        </p:txBody>
      </p:sp>
      <p:sp>
        <p:nvSpPr>
          <p:cNvPr id="3" name="Text Placeholder 2"/>
          <p:cNvSpPr>
            <a:spLocks noGrp="1"/>
          </p:cNvSpPr>
          <p:nvPr>
            <p:ph type="body" sz="quarter" idx="13"/>
          </p:nvPr>
        </p:nvSpPr>
        <p:spPr>
          <a:xfrm>
            <a:off x="469900" y="954617"/>
            <a:ext cx="10898554" cy="706543"/>
          </a:xfrm>
        </p:spPr>
        <p:txBody>
          <a:bodyPr/>
          <a:lstStyle/>
          <a:p>
            <a:pPr algn="just"/>
            <a:r>
              <a:rPr lang="ca-ES" dirty="0"/>
              <a:t>Una petita companyia telefònica ofereix diferents serveis a la zona d'Andalusia i necessita generar un seguit d’informes que els permeti tenir una visió més global del negoci. </a:t>
            </a:r>
          </a:p>
          <a:p>
            <a:r>
              <a:rPr lang="ca-ES" dirty="0"/>
              <a:t>Obrir l'Excel Companyia telefónica.xls per realitzar les següents activitats:</a:t>
            </a:r>
          </a:p>
        </p:txBody>
      </p:sp>
      <p:sp>
        <p:nvSpPr>
          <p:cNvPr id="4" name="Title 3"/>
          <p:cNvSpPr>
            <a:spLocks noGrp="1"/>
          </p:cNvSpPr>
          <p:nvPr>
            <p:ph type="title"/>
          </p:nvPr>
        </p:nvSpPr>
        <p:spPr/>
        <p:txBody>
          <a:bodyPr/>
          <a:lstStyle/>
          <a:p>
            <a:r>
              <a:rPr lang="ca-ES" dirty="0"/>
              <a:t>Exercici 1</a:t>
            </a:r>
          </a:p>
        </p:txBody>
      </p:sp>
    </p:spTree>
    <p:extLst>
      <p:ext uri="{BB962C8B-B14F-4D97-AF65-F5344CB8AC3E}">
        <p14:creationId xmlns:p14="http://schemas.microsoft.com/office/powerpoint/2010/main" val="2294901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Exercici 1</a:t>
            </a:r>
          </a:p>
        </p:txBody>
      </p:sp>
      <p:sp>
        <p:nvSpPr>
          <p:cNvPr id="5" name="Text Placeholder 4"/>
          <p:cNvSpPr>
            <a:spLocks noGrp="1"/>
          </p:cNvSpPr>
          <p:nvPr>
            <p:ph type="body" sz="quarter" idx="10"/>
          </p:nvPr>
        </p:nvSpPr>
        <p:spPr>
          <a:xfrm>
            <a:off x="989093" y="1429417"/>
            <a:ext cx="10388404" cy="2144100"/>
          </a:xfrm>
        </p:spPr>
        <p:txBody>
          <a:bodyPr/>
          <a:lstStyle/>
          <a:p>
            <a:pPr marL="342900" indent="-342900" algn="just">
              <a:buFont typeface="+mj-lt"/>
              <a:buAutoNum type="alphaLcParenR" startAt="4"/>
            </a:pPr>
            <a:r>
              <a:rPr lang="ca-ES" dirty="0"/>
              <a:t>En el mateix full on s’han creat les taules, en el primer i el segon apartat, s’haurà de crear un gràfic a sota de cada taula de facturació, d’estil lliure i que representi la informació que contenen les taules.</a:t>
            </a:r>
          </a:p>
          <a:p>
            <a:pPr marL="342900" indent="-342900" algn="just">
              <a:buFont typeface="+mj-lt"/>
              <a:buAutoNum type="alphaLcParenR" startAt="4"/>
            </a:pPr>
            <a:endParaRPr lang="ca-ES" dirty="0"/>
          </a:p>
          <a:p>
            <a:pPr marL="342900" indent="-342900" algn="just">
              <a:buFont typeface="+mj-lt"/>
              <a:buAutoNum type="alphaLcParenR" startAt="4"/>
            </a:pPr>
            <a:endParaRPr lang="ca-ES" dirty="0"/>
          </a:p>
          <a:p>
            <a:pPr algn="just"/>
            <a:r>
              <a:rPr lang="ca-ES" dirty="0"/>
              <a:t>PISTA: per exemple en el primer full, Facturació per serveis, haurien d’aparèixer quantitats € en un eix, serveis en un altre eix i utilitzar la gràfica de línies o columnes per indicar la quantitat facturada de forma gràfica.</a:t>
            </a:r>
          </a:p>
        </p:txBody>
      </p:sp>
    </p:spTree>
    <p:extLst>
      <p:ext uri="{BB962C8B-B14F-4D97-AF65-F5344CB8AC3E}">
        <p14:creationId xmlns:p14="http://schemas.microsoft.com/office/powerpoint/2010/main" val="521621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870663F-01FC-4A52-B8C0-E91EF69C42F5}"/>
              </a:ext>
            </a:extLst>
          </p:cNvPr>
          <p:cNvPicPr>
            <a:picLocks noChangeAspect="1"/>
          </p:cNvPicPr>
          <p:nvPr/>
        </p:nvPicPr>
        <p:blipFill rotWithShape="1">
          <a:blip r:embed="rId2"/>
          <a:srcRect r="18677"/>
          <a:stretch/>
        </p:blipFill>
        <p:spPr>
          <a:xfrm>
            <a:off x="544543" y="3786422"/>
            <a:ext cx="4910993" cy="1628775"/>
          </a:xfrm>
          <a:prstGeom prst="rect">
            <a:avLst/>
          </a:prstGeom>
          <a:ln>
            <a:noFill/>
          </a:ln>
          <a:effectLst>
            <a:outerShdw blurRad="190500" algn="tl" rotWithShape="0">
              <a:srgbClr val="000000">
                <a:alpha val="70000"/>
              </a:srgbClr>
            </a:outerShdw>
          </a:effectLst>
        </p:spPr>
      </p:pic>
      <p:sp>
        <p:nvSpPr>
          <p:cNvPr id="3" name="Text Placeholder 2"/>
          <p:cNvSpPr>
            <a:spLocks noGrp="1"/>
          </p:cNvSpPr>
          <p:nvPr>
            <p:ph type="body" sz="quarter" idx="13"/>
          </p:nvPr>
        </p:nvSpPr>
        <p:spPr>
          <a:xfrm>
            <a:off x="544543" y="980146"/>
            <a:ext cx="10872177" cy="1130195"/>
          </a:xfrm>
        </p:spPr>
        <p:txBody>
          <a:bodyPr/>
          <a:lstStyle/>
          <a:p>
            <a:pPr algn="just"/>
            <a:r>
              <a:rPr lang="ca-ES" dirty="0"/>
              <a:t>Ap. A: canviar el nom del primer full del llibre i escriure “Base de dades”. A continuació crear un nou full amb el nom: “Facturació per serveis”. En aquest nou full s’haurà de crear una taula dinàmica per poder conèixer la facturació que permeti saber la facturació total, facturació internacional i la facturació per compres en l’aplicació per cadascun dels serveis que s’ofereixen.</a:t>
            </a:r>
          </a:p>
          <a:p>
            <a:endParaRPr lang="ca-ES" dirty="0"/>
          </a:p>
          <a:p>
            <a:endParaRPr lang="ca-ES" dirty="0"/>
          </a:p>
        </p:txBody>
      </p:sp>
      <p:sp>
        <p:nvSpPr>
          <p:cNvPr id="4" name="Title 3"/>
          <p:cNvSpPr>
            <a:spLocks noGrp="1"/>
          </p:cNvSpPr>
          <p:nvPr>
            <p:ph type="title"/>
          </p:nvPr>
        </p:nvSpPr>
        <p:spPr/>
        <p:txBody>
          <a:bodyPr/>
          <a:lstStyle/>
          <a:p>
            <a:r>
              <a:rPr lang="ca-ES" dirty="0"/>
              <a:t>Exercici 1</a:t>
            </a:r>
          </a:p>
        </p:txBody>
      </p:sp>
      <p:sp>
        <p:nvSpPr>
          <p:cNvPr id="21" name="Rectangle 20"/>
          <p:cNvSpPr/>
          <p:nvPr/>
        </p:nvSpPr>
        <p:spPr>
          <a:xfrm>
            <a:off x="2790182" y="4962664"/>
            <a:ext cx="2137816" cy="25911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cxnSp>
        <p:nvCxnSpPr>
          <p:cNvPr id="16" name="Straight Arrow Connector 15">
            <a:extLst>
              <a:ext uri="{FF2B5EF4-FFF2-40B4-BE49-F238E27FC236}">
                <a16:creationId xmlns:a16="http://schemas.microsoft.com/office/drawing/2014/main" id="{5ED50F1B-CF20-4A91-9B58-D1FFE28A73FF}"/>
              </a:ext>
            </a:extLst>
          </p:cNvPr>
          <p:cNvCxnSpPr>
            <a:cxnSpLocks/>
            <a:stCxn id="21" idx="3"/>
          </p:cNvCxnSpPr>
          <p:nvPr/>
        </p:nvCxnSpPr>
        <p:spPr>
          <a:xfrm flipV="1">
            <a:off x="4927998" y="3593007"/>
            <a:ext cx="1169377" cy="149921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68041DE-0EE0-429F-8401-19779F6EA5E6}"/>
              </a:ext>
            </a:extLst>
          </p:cNvPr>
          <p:cNvSpPr txBox="1"/>
          <p:nvPr/>
        </p:nvSpPr>
        <p:spPr>
          <a:xfrm>
            <a:off x="6170644" y="2915984"/>
            <a:ext cx="5418990" cy="3293209"/>
          </a:xfrm>
          <a:prstGeom prst="rect">
            <a:avLst/>
          </a:prstGeom>
          <a:noFill/>
        </p:spPr>
        <p:txBody>
          <a:bodyPr wrap="square" rtlCol="0">
            <a:spAutoFit/>
          </a:bodyPr>
          <a:lstStyle/>
          <a:p>
            <a:r>
              <a:rPr lang="ca-ES" sz="1600" dirty="0">
                <a:solidFill>
                  <a:srgbClr val="595959"/>
                </a:solidFill>
                <a:latin typeface="Poppins"/>
              </a:rPr>
              <a:t>En aquest nou full afegir la taula dinàmica que es demana a l’exercici. Abans, caldrà seleccionar les dades i la posició en la qual es vol inserir la taula dins el llibre d’Excel. Per això:</a:t>
            </a:r>
          </a:p>
          <a:p>
            <a:endParaRPr lang="ca-ES" sz="1600" dirty="0">
              <a:solidFill>
                <a:srgbClr val="595959"/>
              </a:solidFill>
              <a:latin typeface="Poppins"/>
            </a:endParaRPr>
          </a:p>
          <a:p>
            <a:endParaRPr lang="ca-ES" sz="1600" dirty="0">
              <a:solidFill>
                <a:srgbClr val="595959"/>
              </a:solidFill>
              <a:latin typeface="Poppins"/>
            </a:endParaRPr>
          </a:p>
          <a:p>
            <a:pPr marL="342900" indent="-342900">
              <a:buAutoNum type="arabicParenR"/>
            </a:pPr>
            <a:r>
              <a:rPr lang="ca-ES" sz="1600" dirty="0">
                <a:solidFill>
                  <a:srgbClr val="595959"/>
                </a:solidFill>
                <a:latin typeface="Poppins"/>
              </a:rPr>
              <a:t>Seleccionar l’origen de les dades, això és tota la taula del full “base de dades”. </a:t>
            </a:r>
          </a:p>
          <a:p>
            <a:pPr marL="342900" indent="-342900">
              <a:buAutoNum type="arabicParenR"/>
            </a:pPr>
            <a:r>
              <a:rPr lang="ca-ES" sz="1600" dirty="0">
                <a:solidFill>
                  <a:srgbClr val="595959"/>
                </a:solidFill>
                <a:latin typeface="Poppins"/>
              </a:rPr>
              <a:t>Clicar a Inserir – Taula dinàmica.</a:t>
            </a:r>
          </a:p>
          <a:p>
            <a:pPr marL="342900" indent="-342900">
              <a:buAutoNum type="arabicParenR"/>
            </a:pPr>
            <a:r>
              <a:rPr lang="ca-ES" sz="1600" dirty="0">
                <a:solidFill>
                  <a:srgbClr val="595959"/>
                </a:solidFill>
                <a:latin typeface="Poppins"/>
              </a:rPr>
              <a:t>En el quadre de diàleg triar “en un full de càlcul existent”.</a:t>
            </a:r>
          </a:p>
          <a:p>
            <a:pPr marL="342900" indent="-342900">
              <a:buAutoNum type="arabicParenR"/>
            </a:pPr>
            <a:r>
              <a:rPr lang="ca-ES" sz="1600" dirty="0">
                <a:solidFill>
                  <a:srgbClr val="595959"/>
                </a:solidFill>
                <a:latin typeface="Poppins"/>
              </a:rPr>
              <a:t>Indicar la posició on es vol introduir amb l’assistent d’Excel.</a:t>
            </a:r>
          </a:p>
        </p:txBody>
      </p:sp>
    </p:spTree>
    <p:extLst>
      <p:ext uri="{BB962C8B-B14F-4D97-AF65-F5344CB8AC3E}">
        <p14:creationId xmlns:p14="http://schemas.microsoft.com/office/powerpoint/2010/main" val="1998009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4783015" y="2265724"/>
            <a:ext cx="3714750" cy="3267075"/>
          </a:xfrm>
          <a:prstGeom prst="rect">
            <a:avLst/>
          </a:prstGeom>
          <a:ln>
            <a:noFill/>
          </a:ln>
          <a:effectLst>
            <a:outerShdw blurRad="190500" algn="tl" rotWithShape="0">
              <a:srgbClr val="000000">
                <a:alpha val="70000"/>
              </a:srgbClr>
            </a:outerShdw>
          </a:effectLst>
        </p:spPr>
      </p:pic>
      <p:sp>
        <p:nvSpPr>
          <p:cNvPr id="17" name="Rectangle 16"/>
          <p:cNvSpPr/>
          <p:nvPr/>
        </p:nvSpPr>
        <p:spPr>
          <a:xfrm>
            <a:off x="8203474" y="4515299"/>
            <a:ext cx="294291" cy="29183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cxnSp>
        <p:nvCxnSpPr>
          <p:cNvPr id="19" name="Straight Arrow Connector 18"/>
          <p:cNvCxnSpPr>
            <a:cxnSpLocks/>
            <a:stCxn id="17" idx="0"/>
            <a:endCxn id="12" idx="1"/>
          </p:cNvCxnSpPr>
          <p:nvPr/>
        </p:nvCxnSpPr>
        <p:spPr>
          <a:xfrm flipV="1">
            <a:off x="8350620" y="4214768"/>
            <a:ext cx="319384" cy="30053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 name="Text Placeholder 1"/>
          <p:cNvSpPr>
            <a:spLocks noGrp="1"/>
          </p:cNvSpPr>
          <p:nvPr>
            <p:ph type="body" sz="quarter" idx="10"/>
          </p:nvPr>
        </p:nvSpPr>
        <p:spPr>
          <a:xfrm>
            <a:off x="477297" y="1306214"/>
            <a:ext cx="3161323" cy="405646"/>
          </a:xfrm>
        </p:spPr>
        <p:txBody>
          <a:bodyPr/>
          <a:lstStyle/>
          <a:p>
            <a:r>
              <a:rPr lang="ca-ES" dirty="0"/>
              <a:t>1- Seleccionar la taula.</a:t>
            </a:r>
          </a:p>
        </p:txBody>
      </p:sp>
      <p:sp>
        <p:nvSpPr>
          <p:cNvPr id="3" name="Text Placeholder 2"/>
          <p:cNvSpPr>
            <a:spLocks noGrp="1"/>
          </p:cNvSpPr>
          <p:nvPr>
            <p:ph type="body" sz="quarter" idx="13"/>
          </p:nvPr>
        </p:nvSpPr>
        <p:spPr>
          <a:xfrm>
            <a:off x="477297" y="916212"/>
            <a:ext cx="9579356" cy="405646"/>
          </a:xfrm>
        </p:spPr>
        <p:txBody>
          <a:bodyPr/>
          <a:lstStyle/>
          <a:p>
            <a:r>
              <a:rPr lang="ca-ES" dirty="0"/>
              <a:t>Ap. A</a:t>
            </a:r>
          </a:p>
        </p:txBody>
      </p:sp>
      <p:sp>
        <p:nvSpPr>
          <p:cNvPr id="4" name="Title 3"/>
          <p:cNvSpPr>
            <a:spLocks noGrp="1"/>
          </p:cNvSpPr>
          <p:nvPr>
            <p:ph type="title"/>
          </p:nvPr>
        </p:nvSpPr>
        <p:spPr/>
        <p:txBody>
          <a:bodyPr/>
          <a:lstStyle/>
          <a:p>
            <a:r>
              <a:rPr lang="ca-ES" dirty="0"/>
              <a:t>Exercici 1</a:t>
            </a:r>
          </a:p>
        </p:txBody>
      </p:sp>
      <p:sp>
        <p:nvSpPr>
          <p:cNvPr id="22" name="Text Placeholder 1">
            <a:extLst>
              <a:ext uri="{FF2B5EF4-FFF2-40B4-BE49-F238E27FC236}">
                <a16:creationId xmlns:a16="http://schemas.microsoft.com/office/drawing/2014/main" id="{31C90F4A-9926-48E8-AFD8-E43BE1A74E9E}"/>
              </a:ext>
            </a:extLst>
          </p:cNvPr>
          <p:cNvSpPr txBox="1">
            <a:spLocks/>
          </p:cNvSpPr>
          <p:nvPr/>
        </p:nvSpPr>
        <p:spPr>
          <a:xfrm>
            <a:off x="477297" y="4515300"/>
            <a:ext cx="4133479"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2- Clicar a Inserir – Taula dinàmica</a:t>
            </a:r>
          </a:p>
        </p:txBody>
      </p:sp>
      <p:sp>
        <p:nvSpPr>
          <p:cNvPr id="23" name="Text Placeholder 1">
            <a:extLst>
              <a:ext uri="{FF2B5EF4-FFF2-40B4-BE49-F238E27FC236}">
                <a16:creationId xmlns:a16="http://schemas.microsoft.com/office/drawing/2014/main" id="{55530303-D3EF-4373-8198-68B58879A7FD}"/>
              </a:ext>
            </a:extLst>
          </p:cNvPr>
          <p:cNvSpPr txBox="1">
            <a:spLocks/>
          </p:cNvSpPr>
          <p:nvPr/>
        </p:nvSpPr>
        <p:spPr>
          <a:xfrm>
            <a:off x="4783015" y="1284142"/>
            <a:ext cx="6939085"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3 -  Situar la taula en el full de càlcul existent utilitzant l’assistent d’Excel per a la creació de taules dinàmiques. Escollir una cel·la qualsevol en el full de Facturació per serveis.</a:t>
            </a:r>
          </a:p>
        </p:txBody>
      </p:sp>
      <p:sp>
        <p:nvSpPr>
          <p:cNvPr id="14" name="Rectangle 16"/>
          <p:cNvSpPr/>
          <p:nvPr/>
        </p:nvSpPr>
        <p:spPr>
          <a:xfrm>
            <a:off x="6004559" y="2973977"/>
            <a:ext cx="1524001" cy="226424"/>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pic>
        <p:nvPicPr>
          <p:cNvPr id="12" name="Imagen 11"/>
          <p:cNvPicPr>
            <a:picLocks noChangeAspect="1"/>
          </p:cNvPicPr>
          <p:nvPr/>
        </p:nvPicPr>
        <p:blipFill>
          <a:blip r:embed="rId3"/>
          <a:stretch>
            <a:fillRect/>
          </a:stretch>
        </p:blipFill>
        <p:spPr>
          <a:xfrm>
            <a:off x="8670004" y="3167698"/>
            <a:ext cx="3052096" cy="2094139"/>
          </a:xfrm>
          <a:prstGeom prst="rect">
            <a:avLst/>
          </a:prstGeom>
          <a:ln>
            <a:noFill/>
          </a:ln>
          <a:effectLst>
            <a:outerShdw blurRad="190500" algn="tl" rotWithShape="0">
              <a:srgbClr val="000000">
                <a:alpha val="70000"/>
              </a:srgbClr>
            </a:outerShdw>
          </a:effectLst>
        </p:spPr>
      </p:pic>
      <p:sp>
        <p:nvSpPr>
          <p:cNvPr id="21" name="Text Placeholder 1">
            <a:extLst>
              <a:ext uri="{FF2B5EF4-FFF2-40B4-BE49-F238E27FC236}">
                <a16:creationId xmlns:a16="http://schemas.microsoft.com/office/drawing/2014/main" id="{31C90F4A-9926-48E8-AFD8-E43BE1A74E9E}"/>
              </a:ext>
            </a:extLst>
          </p:cNvPr>
          <p:cNvSpPr txBox="1">
            <a:spLocks/>
          </p:cNvSpPr>
          <p:nvPr/>
        </p:nvSpPr>
        <p:spPr>
          <a:xfrm>
            <a:off x="4783015" y="5903261"/>
            <a:ext cx="6716258"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4 - Finalment, clicar a acceptar i la taula ja estarà situada.</a:t>
            </a:r>
          </a:p>
        </p:txBody>
      </p:sp>
      <p:sp>
        <p:nvSpPr>
          <p:cNvPr id="24" name="Rectangle 16"/>
          <p:cNvSpPr/>
          <p:nvPr/>
        </p:nvSpPr>
        <p:spPr>
          <a:xfrm>
            <a:off x="6816436" y="5195456"/>
            <a:ext cx="900545" cy="32837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pic>
        <p:nvPicPr>
          <p:cNvPr id="18" name="Imagen 17"/>
          <p:cNvPicPr>
            <a:picLocks noChangeAspect="1"/>
          </p:cNvPicPr>
          <p:nvPr/>
        </p:nvPicPr>
        <p:blipFill>
          <a:blip r:embed="rId4"/>
          <a:stretch>
            <a:fillRect/>
          </a:stretch>
        </p:blipFill>
        <p:spPr>
          <a:xfrm>
            <a:off x="1314883" y="4982134"/>
            <a:ext cx="1914525" cy="1123950"/>
          </a:xfrm>
          <a:prstGeom prst="rect">
            <a:avLst/>
          </a:prstGeom>
          <a:ln>
            <a:noFill/>
          </a:ln>
          <a:effectLst>
            <a:outerShdw blurRad="190500" algn="tl" rotWithShape="0">
              <a:srgbClr val="000000">
                <a:alpha val="70000"/>
              </a:srgbClr>
            </a:outerShdw>
          </a:effectLst>
        </p:spPr>
      </p:pic>
      <p:sp>
        <p:nvSpPr>
          <p:cNvPr id="25" name="Rectangle 16"/>
          <p:cNvSpPr/>
          <p:nvPr/>
        </p:nvSpPr>
        <p:spPr>
          <a:xfrm>
            <a:off x="1245608" y="5261837"/>
            <a:ext cx="735678" cy="844247"/>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26" name="Rectangle 16"/>
          <p:cNvSpPr/>
          <p:nvPr/>
        </p:nvSpPr>
        <p:spPr>
          <a:xfrm>
            <a:off x="8803295" y="4405745"/>
            <a:ext cx="1490632" cy="27709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cxnSp>
        <p:nvCxnSpPr>
          <p:cNvPr id="27" name="Straight Arrow Connector 18"/>
          <p:cNvCxnSpPr>
            <a:cxnSpLocks/>
            <a:stCxn id="26" idx="0"/>
          </p:cNvCxnSpPr>
          <p:nvPr/>
        </p:nvCxnSpPr>
        <p:spPr>
          <a:xfrm flipV="1">
            <a:off x="9548611" y="3857851"/>
            <a:ext cx="11025" cy="54789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0D17D1C2-3F1B-4435-91B4-177DF87B407D}"/>
              </a:ext>
            </a:extLst>
          </p:cNvPr>
          <p:cNvPicPr>
            <a:picLocks noChangeAspect="1"/>
          </p:cNvPicPr>
          <p:nvPr/>
        </p:nvPicPr>
        <p:blipFill>
          <a:blip r:embed="rId5"/>
          <a:stretch>
            <a:fillRect/>
          </a:stretch>
        </p:blipFill>
        <p:spPr>
          <a:xfrm>
            <a:off x="269569" y="1866538"/>
            <a:ext cx="4306817" cy="2539207"/>
          </a:xfrm>
          <a:prstGeom prst="rect">
            <a:avLst/>
          </a:prstGeom>
        </p:spPr>
      </p:pic>
    </p:spTree>
    <p:extLst>
      <p:ext uri="{BB962C8B-B14F-4D97-AF65-F5344CB8AC3E}">
        <p14:creationId xmlns:p14="http://schemas.microsoft.com/office/powerpoint/2010/main" val="3901168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54D4C5-797B-4773-B149-D85B7A421D34}"/>
              </a:ext>
            </a:extLst>
          </p:cNvPr>
          <p:cNvPicPr>
            <a:picLocks noChangeAspect="1"/>
          </p:cNvPicPr>
          <p:nvPr/>
        </p:nvPicPr>
        <p:blipFill>
          <a:blip r:embed="rId2"/>
          <a:stretch>
            <a:fillRect/>
          </a:stretch>
        </p:blipFill>
        <p:spPr>
          <a:xfrm>
            <a:off x="557958" y="2341788"/>
            <a:ext cx="2901901" cy="3600000"/>
          </a:xfrm>
          <a:prstGeom prst="rect">
            <a:avLst/>
          </a:prstGeom>
        </p:spPr>
      </p:pic>
      <p:cxnSp>
        <p:nvCxnSpPr>
          <p:cNvPr id="19" name="Straight Arrow Connector 18"/>
          <p:cNvCxnSpPr>
            <a:cxnSpLocks/>
          </p:cNvCxnSpPr>
          <p:nvPr/>
        </p:nvCxnSpPr>
        <p:spPr>
          <a:xfrm>
            <a:off x="3743848" y="3890289"/>
            <a:ext cx="913162" cy="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 name="Text Placeholder 1"/>
          <p:cNvSpPr>
            <a:spLocks noGrp="1"/>
          </p:cNvSpPr>
          <p:nvPr>
            <p:ph type="body" sz="quarter" idx="10"/>
          </p:nvPr>
        </p:nvSpPr>
        <p:spPr>
          <a:xfrm>
            <a:off x="477297" y="1306214"/>
            <a:ext cx="7534589" cy="405646"/>
          </a:xfrm>
        </p:spPr>
        <p:txBody>
          <a:bodyPr/>
          <a:lstStyle/>
          <a:p>
            <a:r>
              <a:rPr lang="ca-ES" dirty="0"/>
              <a:t>Per obtenir la taula dinàmica s’haurà de configurar de la següent forma:</a:t>
            </a:r>
          </a:p>
          <a:p>
            <a:endParaRPr lang="ca-ES" dirty="0"/>
          </a:p>
        </p:txBody>
      </p:sp>
      <p:sp>
        <p:nvSpPr>
          <p:cNvPr id="3" name="Text Placeholder 2"/>
          <p:cNvSpPr>
            <a:spLocks noGrp="1"/>
          </p:cNvSpPr>
          <p:nvPr>
            <p:ph type="body" sz="quarter" idx="13"/>
          </p:nvPr>
        </p:nvSpPr>
        <p:spPr>
          <a:xfrm>
            <a:off x="477297" y="916212"/>
            <a:ext cx="9579356" cy="405646"/>
          </a:xfrm>
        </p:spPr>
        <p:txBody>
          <a:bodyPr/>
          <a:lstStyle/>
          <a:p>
            <a:r>
              <a:rPr lang="ca-ES" dirty="0"/>
              <a:t>Ap. A</a:t>
            </a:r>
          </a:p>
        </p:txBody>
      </p:sp>
      <p:sp>
        <p:nvSpPr>
          <p:cNvPr id="4" name="Title 3"/>
          <p:cNvSpPr>
            <a:spLocks noGrp="1"/>
          </p:cNvSpPr>
          <p:nvPr>
            <p:ph type="title"/>
          </p:nvPr>
        </p:nvSpPr>
        <p:spPr/>
        <p:txBody>
          <a:bodyPr/>
          <a:lstStyle/>
          <a:p>
            <a:r>
              <a:rPr lang="ca-ES" dirty="0"/>
              <a:t>Exercici 1</a:t>
            </a:r>
          </a:p>
        </p:txBody>
      </p:sp>
      <p:sp>
        <p:nvSpPr>
          <p:cNvPr id="23" name="Text Placeholder 1">
            <a:extLst>
              <a:ext uri="{FF2B5EF4-FFF2-40B4-BE49-F238E27FC236}">
                <a16:creationId xmlns:a16="http://schemas.microsoft.com/office/drawing/2014/main" id="{55530303-D3EF-4373-8198-68B58879A7FD}"/>
              </a:ext>
            </a:extLst>
          </p:cNvPr>
          <p:cNvSpPr txBox="1">
            <a:spLocks/>
          </p:cNvSpPr>
          <p:nvPr/>
        </p:nvSpPr>
        <p:spPr>
          <a:xfrm>
            <a:off x="4866142" y="2858350"/>
            <a:ext cx="6939085" cy="40564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ca-ES" dirty="0"/>
              <a:t>S’obtindrà el següent resultat:</a:t>
            </a:r>
          </a:p>
        </p:txBody>
      </p:sp>
      <p:sp>
        <p:nvSpPr>
          <p:cNvPr id="24" name="Rectangle 16"/>
          <p:cNvSpPr/>
          <p:nvPr/>
        </p:nvSpPr>
        <p:spPr>
          <a:xfrm>
            <a:off x="2046345" y="5305396"/>
            <a:ext cx="1224000" cy="54000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sp>
        <p:nvSpPr>
          <p:cNvPr id="25" name="Rectangle 16"/>
          <p:cNvSpPr/>
          <p:nvPr/>
        </p:nvSpPr>
        <p:spPr>
          <a:xfrm>
            <a:off x="645339" y="5289756"/>
            <a:ext cx="1281784" cy="22424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pic>
        <p:nvPicPr>
          <p:cNvPr id="8" name="Picture 7">
            <a:extLst>
              <a:ext uri="{FF2B5EF4-FFF2-40B4-BE49-F238E27FC236}">
                <a16:creationId xmlns:a16="http://schemas.microsoft.com/office/drawing/2014/main" id="{78C01A83-C216-47EB-9AF1-FFEA4954B6A6}"/>
              </a:ext>
            </a:extLst>
          </p:cNvPr>
          <p:cNvPicPr>
            <a:picLocks noChangeAspect="1"/>
          </p:cNvPicPr>
          <p:nvPr/>
        </p:nvPicPr>
        <p:blipFill>
          <a:blip r:embed="rId3"/>
          <a:stretch>
            <a:fillRect/>
          </a:stretch>
        </p:blipFill>
        <p:spPr>
          <a:xfrm>
            <a:off x="4787484" y="3402404"/>
            <a:ext cx="6120000" cy="975769"/>
          </a:xfrm>
          <a:prstGeom prst="rect">
            <a:avLst/>
          </a:prstGeom>
        </p:spPr>
      </p:pic>
    </p:spTree>
    <p:extLst>
      <p:ext uri="{BB962C8B-B14F-4D97-AF65-F5344CB8AC3E}">
        <p14:creationId xmlns:p14="http://schemas.microsoft.com/office/powerpoint/2010/main" val="35129887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slaraibanez\AppData\Local\Temp\Templafy\PowerPointVsto\Assets\ind_fsi_glb_ho_2299.jpg"/>
</p:tagLst>
</file>

<file path=ppt/theme/theme1.xml><?xml version="1.0" encoding="utf-8"?>
<a:theme xmlns:a="http://schemas.openxmlformats.org/drawingml/2006/main" name="La Caixa Voluntariados">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bodyPr vert="horz" lIns="0" tIns="0" rIns="0" bIns="0" rtlCol="0" anchor="b" anchorCtr="0">
        <a:noAutofit/>
      </a:bodyPr>
      <a:lstStyle>
        <a:defPPr>
          <a:defRPr sz="3200" b="0" dirty="0" smtClean="0"/>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cion 16-9 - S2G" id="{D4E991DC-D13B-B24A-BF75-B2BD123529FF}" vid="{A71549F7-BD1B-5746-BBCA-70A38ECAAF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Presentacion 16-9 - S2G</Template>
  <TotalTime>151436</TotalTime>
  <Words>3281</Words>
  <Application>Microsoft Office PowerPoint</Application>
  <PresentationFormat>Pantalla panoràmica</PresentationFormat>
  <Paragraphs>229</Paragraphs>
  <Slides>37</Slides>
  <Notes>14</Notes>
  <HiddenSlides>0</HiddenSlides>
  <MMClips>0</MMClips>
  <ScaleCrop>false</ScaleCrop>
  <HeadingPairs>
    <vt:vector size="8" baseType="variant">
      <vt:variant>
        <vt:lpstr>Tipus de lletra utilitzats</vt:lpstr>
      </vt:variant>
      <vt:variant>
        <vt:i4>4</vt:i4>
      </vt:variant>
      <vt:variant>
        <vt:lpstr>Tema</vt:lpstr>
      </vt:variant>
      <vt:variant>
        <vt:i4>1</vt:i4>
      </vt:variant>
      <vt:variant>
        <vt:lpstr>Servidors OLE incrustats</vt:lpstr>
      </vt:variant>
      <vt:variant>
        <vt:i4>1</vt:i4>
      </vt:variant>
      <vt:variant>
        <vt:lpstr>Títols de les diapositives</vt:lpstr>
      </vt:variant>
      <vt:variant>
        <vt:i4>37</vt:i4>
      </vt:variant>
    </vt:vector>
  </HeadingPairs>
  <TitlesOfParts>
    <vt:vector size="43" baseType="lpstr">
      <vt:lpstr>Arial</vt:lpstr>
      <vt:lpstr>Poppins</vt:lpstr>
      <vt:lpstr>Verdana</vt:lpstr>
      <vt:lpstr>Wingdings 2</vt:lpstr>
      <vt:lpstr>La Caixa Voluntariados</vt:lpstr>
      <vt:lpstr>think-cell Slide</vt:lpstr>
      <vt:lpstr>Presentació del PowerPoint</vt:lpstr>
      <vt:lpstr>Introducció</vt:lpstr>
      <vt:lpstr>Índex</vt:lpstr>
      <vt:lpstr>Pràctica 1</vt:lpstr>
      <vt:lpstr>Exercici 1</vt:lpstr>
      <vt:lpstr>Exercici 1</vt:lpstr>
      <vt:lpstr>Exercici 1</vt:lpstr>
      <vt:lpstr>Exercici 1</vt:lpstr>
      <vt:lpstr>Exercici 1</vt:lpstr>
      <vt:lpstr>Exercici 1</vt:lpstr>
      <vt:lpstr>Exercici 1</vt:lpstr>
      <vt:lpstr>Exercici 1</vt:lpstr>
      <vt:lpstr>Exercici 1</vt:lpstr>
      <vt:lpstr>Exercici 1</vt:lpstr>
      <vt:lpstr>Exercici 1</vt:lpstr>
      <vt:lpstr>Exercici 1</vt:lpstr>
      <vt:lpstr>Exercici 1</vt:lpstr>
      <vt:lpstr>Exercici 1</vt:lpstr>
      <vt:lpstr>Exercici 1</vt:lpstr>
      <vt:lpstr>Exercici 1</vt:lpstr>
      <vt:lpstr>Exercici 1</vt:lpstr>
      <vt:lpstr>Pràctica 2</vt:lpstr>
      <vt:lpstr>Exercici 2</vt:lpstr>
      <vt:lpstr>Exercici 2</vt:lpstr>
      <vt:lpstr>Exercici 2</vt:lpstr>
      <vt:lpstr>Exercici 2</vt:lpstr>
      <vt:lpstr>Exercici 2</vt:lpstr>
      <vt:lpstr>Exercici 2</vt:lpstr>
      <vt:lpstr>Exercici 2</vt:lpstr>
      <vt:lpstr>Exercici 2</vt:lpstr>
      <vt:lpstr>Exercici 2</vt:lpstr>
      <vt:lpstr>Exercici 2</vt:lpstr>
      <vt:lpstr>Exercici 2</vt:lpstr>
      <vt:lpstr>Exercici 2</vt:lpstr>
      <vt:lpstr>Exercici 2</vt:lpstr>
      <vt:lpstr>Exercici 2</vt:lpstr>
      <vt:lpstr>Presentació del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Madrid de la Hera, Ignacio</dc:creator>
  <cp:lastModifiedBy>Lourdes</cp:lastModifiedBy>
  <cp:revision>136</cp:revision>
  <cp:lastPrinted>2014-06-25T02:16:22Z</cp:lastPrinted>
  <dcterms:created xsi:type="dcterms:W3CDTF">2020-05-11T10:12:31Z</dcterms:created>
  <dcterms:modified xsi:type="dcterms:W3CDTF">2023-04-12T19:56:36Z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2021-04-23T09:15:47Z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e850d261-1ccb-4f43-a728-cfdf6a3308b4</vt:lpwstr>
  </property>
  <property fmtid="{D5CDD505-2E9C-101B-9397-08002B2CF9AE}" pid="8" name="MSIP_Label_ea60d57e-af5b-4752-ac57-3e4f28ca11dc_ContentBits">
    <vt:lpwstr>0</vt:lpwstr>
  </property>
  <property fmtid="{D5CDD505-2E9C-101B-9397-08002B2CF9AE}" pid="9" name="MSIP_Label_c2c11c9e-624c-4a75-9f78-0989052ff6ea_Enabled">
    <vt:lpwstr>true</vt:lpwstr>
  </property>
  <property fmtid="{D5CDD505-2E9C-101B-9397-08002B2CF9AE}" pid="10" name="MSIP_Label_c2c11c9e-624c-4a75-9f78-0989052ff6ea_SetDate">
    <vt:lpwstr>2023-03-27T06:38:36Z</vt:lpwstr>
  </property>
  <property fmtid="{D5CDD505-2E9C-101B-9397-08002B2CF9AE}" pid="11" name="MSIP_Label_c2c11c9e-624c-4a75-9f78-0989052ff6ea_Method">
    <vt:lpwstr>Privileged</vt:lpwstr>
  </property>
  <property fmtid="{D5CDD505-2E9C-101B-9397-08002B2CF9AE}" pid="12" name="MSIP_Label_c2c11c9e-624c-4a75-9f78-0989052ff6ea_Name">
    <vt:lpwstr>c2c11c9e-624c-4a75-9f78-0989052ff6ea</vt:lpwstr>
  </property>
  <property fmtid="{D5CDD505-2E9C-101B-9397-08002B2CF9AE}" pid="13" name="MSIP_Label_c2c11c9e-624c-4a75-9f78-0989052ff6ea_SiteId">
    <vt:lpwstr>5df31d35-3ba9-481e-a3c8-ff9be3ee783b</vt:lpwstr>
  </property>
  <property fmtid="{D5CDD505-2E9C-101B-9397-08002B2CF9AE}" pid="14" name="MSIP_Label_c2c11c9e-624c-4a75-9f78-0989052ff6ea_ActionId">
    <vt:lpwstr>e5a3fe25-e2ff-4257-b06a-fa9c33001746</vt:lpwstr>
  </property>
  <property fmtid="{D5CDD505-2E9C-101B-9397-08002B2CF9AE}" pid="15" name="MSIP_Label_c2c11c9e-624c-4a75-9f78-0989052ff6ea_ContentBits">
    <vt:lpwstr>0</vt:lpwstr>
  </property>
</Properties>
</file>