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0"/>
  </p:notesMasterIdLst>
  <p:handoutMasterIdLst>
    <p:handoutMasterId r:id="rId21"/>
  </p:handoutMasterIdLst>
  <p:sldIdLst>
    <p:sldId id="351" r:id="rId5"/>
    <p:sldId id="349" r:id="rId6"/>
    <p:sldId id="359" r:id="rId7"/>
    <p:sldId id="354" r:id="rId8"/>
    <p:sldId id="357" r:id="rId9"/>
    <p:sldId id="360" r:id="rId10"/>
    <p:sldId id="361" r:id="rId11"/>
    <p:sldId id="362" r:id="rId12"/>
    <p:sldId id="364" r:id="rId13"/>
    <p:sldId id="365" r:id="rId14"/>
    <p:sldId id="372" r:id="rId15"/>
    <p:sldId id="355" r:id="rId16"/>
    <p:sldId id="358" r:id="rId17"/>
    <p:sldId id="366" r:id="rId18"/>
    <p:sldId id="345" r:id="rId19"/>
  </p:sldIdLst>
  <p:sldSz cx="12192000" cy="6858000"/>
  <p:notesSz cx="7315200" cy="9601200"/>
  <p:custDataLst>
    <p:tags r:id="rId22"/>
  </p:custDataLst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0" userDrawn="1">
          <p15:clr>
            <a:srgbClr val="A4A3A4"/>
          </p15:clr>
        </p15:guide>
        <p15:guide id="11" orient="horz" pos="2047" userDrawn="1">
          <p15:clr>
            <a:srgbClr val="A4A3A4"/>
          </p15:clr>
        </p15:guide>
        <p15:guide id="12" orient="horz" pos="1593" userDrawn="1">
          <p15:clr>
            <a:srgbClr val="A4A3A4"/>
          </p15:clr>
        </p15:guide>
        <p15:guide id="13" orient="horz" pos="2568" userDrawn="1">
          <p15:clr>
            <a:srgbClr val="A4A3A4"/>
          </p15:clr>
        </p15:guide>
        <p15:guide id="14" orient="horz" pos="3090" userDrawn="1">
          <p15:clr>
            <a:srgbClr val="A4A3A4"/>
          </p15:clr>
        </p15:guide>
        <p15:guide id="15" orient="horz" pos="358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EMA MARINA ESCOLA CARRION" initials="GMEC" lastIdx="1" clrIdx="0">
    <p:extLst>
      <p:ext uri="{19B8F6BF-5375-455C-9EA6-DF929625EA0E}">
        <p15:presenceInfo xmlns:p15="http://schemas.microsoft.com/office/powerpoint/2012/main" userId="S::U0147481@lacaixa.es::6b4d179a-0ca5-4451-b492-3db91a24cb2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9EE2"/>
    <a:srgbClr val="595959"/>
    <a:srgbClr val="ED8B00"/>
    <a:srgbClr val="565656"/>
    <a:srgbClr val="FFFFFF"/>
    <a:srgbClr val="000000"/>
    <a:srgbClr val="FFCD00"/>
    <a:srgbClr val="DB291C"/>
    <a:srgbClr val="FF9900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76" autoAdjust="0"/>
    <p:restoredTop sz="94662" autoAdjust="0"/>
  </p:normalViewPr>
  <p:slideViewPr>
    <p:cSldViewPr snapToGrid="0" showGuides="1">
      <p:cViewPr varScale="1">
        <p:scale>
          <a:sx n="66" d="100"/>
          <a:sy n="66" d="100"/>
        </p:scale>
        <p:origin x="820" y="52"/>
      </p:cViewPr>
      <p:guideLst>
        <p:guide/>
        <p:guide orient="horz" pos="2047"/>
        <p:guide orient="horz" pos="1593"/>
        <p:guide orient="horz" pos="2568"/>
        <p:guide orient="horz" pos="3090"/>
        <p:guide orient="horz" pos="3589"/>
      </p:guideLst>
    </p:cSldViewPr>
  </p:slideViewPr>
  <p:outlineViewPr>
    <p:cViewPr>
      <p:scale>
        <a:sx n="33" d="100"/>
        <a:sy n="33" d="100"/>
      </p:scale>
      <p:origin x="0" y="-5919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notesViewPr>
    <p:cSldViewPr snapToGrid="0" showGuides="1">
      <p:cViewPr varScale="1">
        <p:scale>
          <a:sx n="53" d="100"/>
          <a:sy n="53" d="100"/>
        </p:scale>
        <p:origin x="-2874" y="-96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gs" Target="tags/tag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1"/>
            <a:ext cx="3170138" cy="479539"/>
          </a:xfrm>
          <a:prstGeom prst="rect">
            <a:avLst/>
          </a:prstGeom>
        </p:spPr>
        <p:txBody>
          <a:bodyPr vert="horz" lIns="90913" tIns="45457" rIns="90913" bIns="45457" rtlCol="0"/>
          <a:lstStyle>
            <a:lvl1pPr algn="l">
              <a:defRPr sz="11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427" y="1"/>
            <a:ext cx="3170138" cy="479539"/>
          </a:xfrm>
          <a:prstGeom prst="rect">
            <a:avLst/>
          </a:prstGeom>
        </p:spPr>
        <p:txBody>
          <a:bodyPr vert="horz" lIns="90913" tIns="45457" rIns="90913" bIns="45457" rtlCol="0"/>
          <a:lstStyle>
            <a:lvl1pPr algn="r">
              <a:defRPr sz="1100"/>
            </a:lvl1pPr>
          </a:lstStyle>
          <a:p>
            <a:fld id="{B4AD245C-091B-44E2-BFB0-BD94217887F7}" type="datetimeFigureOut">
              <a:rPr lang="en-US" smtClean="0">
                <a:latin typeface="Arial" panose="020B0604020202020204" pitchFamily="34" charset="0"/>
              </a:rPr>
              <a:t>3/22/2023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" y="9120173"/>
            <a:ext cx="3170138" cy="479539"/>
          </a:xfrm>
          <a:prstGeom prst="rect">
            <a:avLst/>
          </a:prstGeom>
        </p:spPr>
        <p:txBody>
          <a:bodyPr vert="horz" lIns="90913" tIns="45457" rIns="90913" bIns="45457" rtlCol="0" anchor="b"/>
          <a:lstStyle>
            <a:lvl1pPr algn="l">
              <a:defRPr sz="11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427" y="9120173"/>
            <a:ext cx="3170138" cy="479539"/>
          </a:xfrm>
          <a:prstGeom prst="rect">
            <a:avLst/>
          </a:prstGeom>
        </p:spPr>
        <p:txBody>
          <a:bodyPr vert="horz" lIns="90913" tIns="45457" rIns="90913" bIns="45457" rtlCol="0" anchor="b"/>
          <a:lstStyle>
            <a:lvl1pPr algn="r">
              <a:defRPr sz="1100"/>
            </a:lvl1pPr>
          </a:lstStyle>
          <a:p>
            <a:fld id="{9A913F39-CFF6-40F1-84D1-700840B41EAB}" type="slidenum">
              <a:rPr lang="en-US" smtClean="0">
                <a:latin typeface="Arial" panose="020B0604020202020204" pitchFamily="34" charset="0"/>
              </a:r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481318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920" cy="480060"/>
          </a:xfrm>
          <a:prstGeom prst="rect">
            <a:avLst/>
          </a:prstGeom>
        </p:spPr>
        <p:txBody>
          <a:bodyPr vert="horz" lIns="98478" tIns="49238" rIns="98478" bIns="49238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9" y="1"/>
            <a:ext cx="3169920" cy="480060"/>
          </a:xfrm>
          <a:prstGeom prst="rect">
            <a:avLst/>
          </a:prstGeom>
        </p:spPr>
        <p:txBody>
          <a:bodyPr vert="horz" lIns="98478" tIns="49238" rIns="98478" bIns="49238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0BA5BBE4-AEA3-489A-A28E-0C2FAF2506E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8788" y="720725"/>
            <a:ext cx="6397625" cy="3598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8478" tIns="49238" rIns="98478" bIns="49238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1"/>
            <a:ext cx="5852160" cy="4320540"/>
          </a:xfrm>
          <a:prstGeom prst="rect">
            <a:avLst/>
          </a:prstGeom>
        </p:spPr>
        <p:txBody>
          <a:bodyPr vert="horz" lIns="98478" tIns="49238" rIns="98478" bIns="4923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5"/>
            <a:ext cx="3169920" cy="480060"/>
          </a:xfrm>
          <a:prstGeom prst="rect">
            <a:avLst/>
          </a:prstGeom>
        </p:spPr>
        <p:txBody>
          <a:bodyPr vert="horz" lIns="98478" tIns="49238" rIns="98478" bIns="49238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9" y="9119475"/>
            <a:ext cx="3169920" cy="480060"/>
          </a:xfrm>
          <a:prstGeom prst="rect">
            <a:avLst/>
          </a:prstGeom>
        </p:spPr>
        <p:txBody>
          <a:bodyPr vert="horz" lIns="98478" tIns="49238" rIns="98478" bIns="49238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0F4A2C8-6C88-4E71-83EE-698B9D4FE22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47302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917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4A2C8-6C88-4E71-83EE-698B9D4FE22F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1298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8788" y="720725"/>
            <a:ext cx="6397625" cy="35988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4A2C8-6C88-4E71-83EE-698B9D4FE22F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918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La Caixa">
    <p:bg bwMode="gray">
      <p:bgPr>
        <a:solidFill>
          <a:srgbClr val="019E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1054672" y="1966107"/>
            <a:ext cx="4025555" cy="1326872"/>
          </a:xfrm>
          <a:prstGeom prst="rect">
            <a:avLst/>
          </a:prstGeom>
          <a:ln>
            <a:noFill/>
          </a:ln>
        </p:spPr>
        <p:txBody>
          <a:bodyPr lIns="0" tIns="0" rIns="0" bIns="0" anchor="b" anchorCtr="0">
            <a:noAutofit/>
          </a:bodyPr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4000" b="1">
                <a:solidFill>
                  <a:srgbClr val="FFFFFF"/>
                </a:solidFill>
                <a:latin typeface="Poppins"/>
              </a:defRPr>
            </a:lvl1pPr>
            <a:lvl2pPr marL="0" indent="0" algn="ctr">
              <a:buNone/>
              <a:defRPr sz="1600" b="0">
                <a:solidFill>
                  <a:srgbClr val="FFFFFF"/>
                </a:solidFill>
                <a:latin typeface="Poppins"/>
              </a:defRPr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 noProof="0" dirty="0"/>
              <a:t>Click to edit Master title style</a:t>
            </a:r>
          </a:p>
        </p:txBody>
      </p:sp>
      <p:sp>
        <p:nvSpPr>
          <p:cNvPr id="30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6432000" y="0"/>
            <a:ext cx="5760000" cy="6858000"/>
          </a:xfrm>
          <a:prstGeom prst="rect">
            <a:avLst/>
          </a:prstGeom>
        </p:spPr>
        <p:txBody>
          <a:bodyPr/>
          <a:lstStyle/>
          <a:p>
            <a:r>
              <a:rPr lang="en-US" noProof="0" dirty="0"/>
              <a:t>Click icon to add picture</a:t>
            </a:r>
          </a:p>
        </p:txBody>
      </p:sp>
      <p:cxnSp>
        <p:nvCxnSpPr>
          <p:cNvPr id="16" name="Conector recto 15"/>
          <p:cNvCxnSpPr/>
          <p:nvPr userDrawn="1"/>
        </p:nvCxnSpPr>
        <p:spPr>
          <a:xfrm>
            <a:off x="1243301" y="3429000"/>
            <a:ext cx="3648296" cy="0"/>
          </a:xfrm>
          <a:prstGeom prst="line">
            <a:avLst/>
          </a:prstGeom>
          <a:ln w="285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1054672" y="3565022"/>
            <a:ext cx="4025555" cy="1129101"/>
          </a:xfrm>
        </p:spPr>
        <p:txBody>
          <a:bodyPr/>
          <a:lstStyle>
            <a:lvl1pPr algn="ctr">
              <a:defRPr sz="32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Click to edit Master Subtitle</a:t>
            </a:r>
          </a:p>
        </p:txBody>
      </p:sp>
    </p:spTree>
    <p:extLst>
      <p:ext uri="{BB962C8B-B14F-4D97-AF65-F5344CB8AC3E}">
        <p14:creationId xmlns:p14="http://schemas.microsoft.com/office/powerpoint/2010/main" val="27830794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ción - La Caix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69900" y="1235658"/>
            <a:ext cx="11203940" cy="4708525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1600" baseline="0">
                <a:solidFill>
                  <a:srgbClr val="595959"/>
                </a:solidFill>
                <a:latin typeface="Poppins"/>
              </a:defRPr>
            </a:lvl1pPr>
            <a:lvl2pPr marL="609585" indent="-609585">
              <a:defRPr sz="4000">
                <a:solidFill>
                  <a:schemeClr val="bg2"/>
                </a:solidFill>
              </a:defRPr>
            </a:lvl2pPr>
            <a:lvl3pPr>
              <a:defRPr sz="4000">
                <a:solidFill>
                  <a:schemeClr val="bg2"/>
                </a:solidFill>
              </a:defRPr>
            </a:lvl3pPr>
            <a:lvl4pPr>
              <a:defRPr sz="4000">
                <a:solidFill>
                  <a:schemeClr val="bg2"/>
                </a:solidFill>
              </a:defRPr>
            </a:lvl4pPr>
            <a:lvl5pPr>
              <a:defRPr sz="4000">
                <a:solidFill>
                  <a:schemeClr val="bg2"/>
                </a:solidFill>
              </a:defRPr>
            </a:lvl5pPr>
          </a:lstStyle>
          <a:p>
            <a:pPr lvl="0"/>
            <a:r>
              <a:rPr lang="es-ES" noProof="0" dirty="0"/>
              <a:t>Escribir texto aquí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69900" y="402586"/>
            <a:ext cx="7058660" cy="59451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800" b="1" i="0" u="none" baseline="0">
                <a:solidFill>
                  <a:srgbClr val="019EE2"/>
                </a:solidFill>
                <a:latin typeface="Poppins"/>
              </a:defRPr>
            </a:lvl1pPr>
          </a:lstStyle>
          <a:p>
            <a:r>
              <a:rPr lang="es-ES" noProof="0" dirty="0"/>
              <a:t>Introducción</a:t>
            </a:r>
          </a:p>
        </p:txBody>
      </p:sp>
      <p:sp>
        <p:nvSpPr>
          <p:cNvPr id="5" name="Right Triangle 8">
            <a:extLst>
              <a:ext uri="{FF2B5EF4-FFF2-40B4-BE49-F238E27FC236}">
                <a16:creationId xmlns:a16="http://schemas.microsoft.com/office/drawing/2014/main" id="{A9D821DA-1625-4E2D-8CCF-559425CAB3E2}"/>
              </a:ext>
            </a:extLst>
          </p:cNvPr>
          <p:cNvSpPr/>
          <p:nvPr userDrawn="1"/>
        </p:nvSpPr>
        <p:spPr>
          <a:xfrm rot="10800000">
            <a:off x="8910320" y="-1"/>
            <a:ext cx="3281680" cy="1351281"/>
          </a:xfrm>
          <a:prstGeom prst="rtTriangle">
            <a:avLst/>
          </a:prstGeom>
          <a:solidFill>
            <a:srgbClr val="019E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" name="Imagen 12">
            <a:extLst>
              <a:ext uri="{FF2B5EF4-FFF2-40B4-BE49-F238E27FC236}">
                <a16:creationId xmlns:a16="http://schemas.microsoft.com/office/drawing/2014/main" id="{3E8AAFB1-5CF4-B8B3-94A7-8A9739DD0E2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34934" y="51124"/>
            <a:ext cx="2161739" cy="47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3845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ice co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2152073"/>
          </a:xfrm>
        </p:spPr>
        <p:txBody>
          <a:bodyPr/>
          <a:lstStyle/>
          <a:p>
            <a:r>
              <a:rPr lang="en-US" noProof="0" dirty="0"/>
              <a:t>Click icon to add picture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CD9008DE-90D8-4034-B9C4-87D682E2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1781" y="2320136"/>
            <a:ext cx="5708438" cy="565341"/>
          </a:xfrm>
        </p:spPr>
        <p:txBody>
          <a:bodyPr/>
          <a:lstStyle>
            <a:lvl1pPr algn="ctr">
              <a:defRPr/>
            </a:lvl1pPr>
          </a:lstStyle>
          <a:p>
            <a:r>
              <a:rPr lang="es-ES" dirty="0"/>
              <a:t>Índice</a:t>
            </a:r>
          </a:p>
        </p:txBody>
      </p:sp>
      <p:sp>
        <p:nvSpPr>
          <p:cNvPr id="14" name="Freeform 255">
            <a:extLst>
              <a:ext uri="{FF2B5EF4-FFF2-40B4-BE49-F238E27FC236}">
                <a16:creationId xmlns:a16="http://schemas.microsoft.com/office/drawing/2014/main" id="{EA01D9C1-51CE-451A-BD4B-34ADF26E0DE1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6835102" y="2353227"/>
            <a:ext cx="402080" cy="367041"/>
          </a:xfrm>
          <a:custGeom>
            <a:avLst/>
            <a:gdLst>
              <a:gd name="T0" fmla="*/ 0 w 512"/>
              <a:gd name="T1" fmla="*/ 256 h 512"/>
              <a:gd name="T2" fmla="*/ 512 w 512"/>
              <a:gd name="T3" fmla="*/ 256 h 512"/>
              <a:gd name="T4" fmla="*/ 298 w 512"/>
              <a:gd name="T5" fmla="*/ 181 h 512"/>
              <a:gd name="T6" fmla="*/ 266 w 512"/>
              <a:gd name="T7" fmla="*/ 192 h 512"/>
              <a:gd name="T8" fmla="*/ 266 w 512"/>
              <a:gd name="T9" fmla="*/ 170 h 512"/>
              <a:gd name="T10" fmla="*/ 298 w 512"/>
              <a:gd name="T11" fmla="*/ 181 h 512"/>
              <a:gd name="T12" fmla="*/ 259 w 512"/>
              <a:gd name="T13" fmla="*/ 120 h 512"/>
              <a:gd name="T14" fmla="*/ 274 w 512"/>
              <a:gd name="T15" fmla="*/ 135 h 512"/>
              <a:gd name="T16" fmla="*/ 245 w 512"/>
              <a:gd name="T17" fmla="*/ 160 h 512"/>
              <a:gd name="T18" fmla="*/ 237 w 512"/>
              <a:gd name="T19" fmla="*/ 141 h 512"/>
              <a:gd name="T20" fmla="*/ 213 w 512"/>
              <a:gd name="T21" fmla="*/ 96 h 512"/>
              <a:gd name="T22" fmla="*/ 224 w 512"/>
              <a:gd name="T23" fmla="*/ 138 h 512"/>
              <a:gd name="T24" fmla="*/ 202 w 512"/>
              <a:gd name="T25" fmla="*/ 138 h 512"/>
              <a:gd name="T26" fmla="*/ 152 w 512"/>
              <a:gd name="T27" fmla="*/ 120 h 512"/>
              <a:gd name="T28" fmla="*/ 189 w 512"/>
              <a:gd name="T29" fmla="*/ 141 h 512"/>
              <a:gd name="T30" fmla="*/ 181 w 512"/>
              <a:gd name="T31" fmla="*/ 160 h 512"/>
              <a:gd name="T32" fmla="*/ 152 w 512"/>
              <a:gd name="T33" fmla="*/ 135 h 512"/>
              <a:gd name="T34" fmla="*/ 138 w 512"/>
              <a:gd name="T35" fmla="*/ 170 h 512"/>
              <a:gd name="T36" fmla="*/ 170 w 512"/>
              <a:gd name="T37" fmla="*/ 181 h 512"/>
              <a:gd name="T38" fmla="*/ 138 w 512"/>
              <a:gd name="T39" fmla="*/ 192 h 512"/>
              <a:gd name="T40" fmla="*/ 138 w 512"/>
              <a:gd name="T41" fmla="*/ 170 h 512"/>
              <a:gd name="T42" fmla="*/ 341 w 512"/>
              <a:gd name="T43" fmla="*/ 416 h 512"/>
              <a:gd name="T44" fmla="*/ 333 w 512"/>
              <a:gd name="T45" fmla="*/ 398 h 512"/>
              <a:gd name="T46" fmla="*/ 351 w 512"/>
              <a:gd name="T47" fmla="*/ 288 h 512"/>
              <a:gd name="T48" fmla="*/ 330 w 512"/>
              <a:gd name="T49" fmla="*/ 286 h 512"/>
              <a:gd name="T50" fmla="*/ 320 w 512"/>
              <a:gd name="T51" fmla="*/ 298 h 512"/>
              <a:gd name="T52" fmla="*/ 320 w 512"/>
              <a:gd name="T53" fmla="*/ 298 h 512"/>
              <a:gd name="T54" fmla="*/ 309 w 512"/>
              <a:gd name="T55" fmla="*/ 277 h 512"/>
              <a:gd name="T56" fmla="*/ 288 w 512"/>
              <a:gd name="T57" fmla="*/ 277 h 512"/>
              <a:gd name="T58" fmla="*/ 277 w 512"/>
              <a:gd name="T59" fmla="*/ 298 h 512"/>
              <a:gd name="T60" fmla="*/ 266 w 512"/>
              <a:gd name="T61" fmla="*/ 256 h 512"/>
              <a:gd name="T62" fmla="*/ 245 w 512"/>
              <a:gd name="T63" fmla="*/ 256 h 512"/>
              <a:gd name="T64" fmla="*/ 234 w 512"/>
              <a:gd name="T65" fmla="*/ 298 h 512"/>
              <a:gd name="T66" fmla="*/ 224 w 512"/>
              <a:gd name="T67" fmla="*/ 202 h 512"/>
              <a:gd name="T68" fmla="*/ 202 w 512"/>
              <a:gd name="T69" fmla="*/ 202 h 512"/>
              <a:gd name="T70" fmla="*/ 196 w 512"/>
              <a:gd name="T71" fmla="*/ 340 h 512"/>
              <a:gd name="T72" fmla="*/ 152 w 512"/>
              <a:gd name="T73" fmla="*/ 281 h 512"/>
              <a:gd name="T74" fmla="*/ 138 w 512"/>
              <a:gd name="T75" fmla="*/ 277 h 512"/>
              <a:gd name="T76" fmla="*/ 138 w 512"/>
              <a:gd name="T77" fmla="*/ 295 h 512"/>
              <a:gd name="T78" fmla="*/ 211 w 512"/>
              <a:gd name="T79" fmla="*/ 411 h 512"/>
              <a:gd name="T80" fmla="*/ 197 w 512"/>
              <a:gd name="T81" fmla="*/ 414 h 512"/>
              <a:gd name="T82" fmla="*/ 129 w 512"/>
              <a:gd name="T83" fmla="*/ 258 h 512"/>
              <a:gd name="T84" fmla="*/ 172 w 512"/>
              <a:gd name="T85" fmla="*/ 272 h 512"/>
              <a:gd name="T86" fmla="*/ 181 w 512"/>
              <a:gd name="T87" fmla="*/ 202 h 512"/>
              <a:gd name="T88" fmla="*/ 245 w 512"/>
              <a:gd name="T89" fmla="*/ 202 h 512"/>
              <a:gd name="T90" fmla="*/ 256 w 512"/>
              <a:gd name="T91" fmla="*/ 224 h 512"/>
              <a:gd name="T92" fmla="*/ 298 w 512"/>
              <a:gd name="T93" fmla="*/ 245 h 512"/>
              <a:gd name="T94" fmla="*/ 341 w 512"/>
              <a:gd name="T95" fmla="*/ 256 h 512"/>
              <a:gd name="T96" fmla="*/ 373 w 512"/>
              <a:gd name="T97" fmla="*/ 330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12" h="512">
                <a:moveTo>
                  <a:pt x="256" y="0"/>
                </a:moveTo>
                <a:cubicBezTo>
                  <a:pt x="114" y="0"/>
                  <a:pt x="0" y="114"/>
                  <a:pt x="0" y="256"/>
                </a:cubicBezTo>
                <a:cubicBezTo>
                  <a:pt x="0" y="397"/>
                  <a:pt x="114" y="512"/>
                  <a:pt x="256" y="512"/>
                </a:cubicBezTo>
                <a:cubicBezTo>
                  <a:pt x="397" y="512"/>
                  <a:pt x="512" y="397"/>
                  <a:pt x="512" y="256"/>
                </a:cubicBezTo>
                <a:cubicBezTo>
                  <a:pt x="512" y="114"/>
                  <a:pt x="397" y="0"/>
                  <a:pt x="256" y="0"/>
                </a:cubicBezTo>
                <a:close/>
                <a:moveTo>
                  <a:pt x="298" y="181"/>
                </a:moveTo>
                <a:cubicBezTo>
                  <a:pt x="298" y="187"/>
                  <a:pt x="294" y="192"/>
                  <a:pt x="288" y="192"/>
                </a:cubicBezTo>
                <a:cubicBezTo>
                  <a:pt x="266" y="192"/>
                  <a:pt x="266" y="192"/>
                  <a:pt x="266" y="192"/>
                </a:cubicBezTo>
                <a:cubicBezTo>
                  <a:pt x="260" y="192"/>
                  <a:pt x="256" y="187"/>
                  <a:pt x="256" y="181"/>
                </a:cubicBezTo>
                <a:cubicBezTo>
                  <a:pt x="256" y="175"/>
                  <a:pt x="260" y="170"/>
                  <a:pt x="266" y="170"/>
                </a:cubicBezTo>
                <a:cubicBezTo>
                  <a:pt x="288" y="170"/>
                  <a:pt x="288" y="170"/>
                  <a:pt x="288" y="170"/>
                </a:cubicBezTo>
                <a:cubicBezTo>
                  <a:pt x="294" y="170"/>
                  <a:pt x="298" y="175"/>
                  <a:pt x="298" y="181"/>
                </a:cubicBezTo>
                <a:close/>
                <a:moveTo>
                  <a:pt x="237" y="141"/>
                </a:moveTo>
                <a:cubicBezTo>
                  <a:pt x="259" y="120"/>
                  <a:pt x="259" y="120"/>
                  <a:pt x="259" y="120"/>
                </a:cubicBezTo>
                <a:cubicBezTo>
                  <a:pt x="263" y="116"/>
                  <a:pt x="270" y="116"/>
                  <a:pt x="274" y="120"/>
                </a:cubicBezTo>
                <a:cubicBezTo>
                  <a:pt x="278" y="124"/>
                  <a:pt x="278" y="131"/>
                  <a:pt x="274" y="135"/>
                </a:cubicBezTo>
                <a:cubicBezTo>
                  <a:pt x="253" y="157"/>
                  <a:pt x="253" y="157"/>
                  <a:pt x="253" y="157"/>
                </a:cubicBezTo>
                <a:cubicBezTo>
                  <a:pt x="250" y="159"/>
                  <a:pt x="248" y="160"/>
                  <a:pt x="245" y="160"/>
                </a:cubicBezTo>
                <a:cubicBezTo>
                  <a:pt x="242" y="160"/>
                  <a:pt x="240" y="159"/>
                  <a:pt x="237" y="157"/>
                </a:cubicBezTo>
                <a:cubicBezTo>
                  <a:pt x="233" y="152"/>
                  <a:pt x="233" y="146"/>
                  <a:pt x="237" y="141"/>
                </a:cubicBezTo>
                <a:close/>
                <a:moveTo>
                  <a:pt x="202" y="106"/>
                </a:moveTo>
                <a:cubicBezTo>
                  <a:pt x="202" y="100"/>
                  <a:pt x="207" y="96"/>
                  <a:pt x="213" y="96"/>
                </a:cubicBezTo>
                <a:cubicBezTo>
                  <a:pt x="219" y="96"/>
                  <a:pt x="224" y="100"/>
                  <a:pt x="224" y="106"/>
                </a:cubicBezTo>
                <a:cubicBezTo>
                  <a:pt x="224" y="138"/>
                  <a:pt x="224" y="138"/>
                  <a:pt x="224" y="138"/>
                </a:cubicBezTo>
                <a:cubicBezTo>
                  <a:pt x="224" y="144"/>
                  <a:pt x="219" y="149"/>
                  <a:pt x="213" y="149"/>
                </a:cubicBezTo>
                <a:cubicBezTo>
                  <a:pt x="207" y="149"/>
                  <a:pt x="202" y="144"/>
                  <a:pt x="202" y="138"/>
                </a:cubicBezTo>
                <a:lnTo>
                  <a:pt x="202" y="106"/>
                </a:lnTo>
                <a:close/>
                <a:moveTo>
                  <a:pt x="152" y="120"/>
                </a:moveTo>
                <a:cubicBezTo>
                  <a:pt x="156" y="116"/>
                  <a:pt x="163" y="116"/>
                  <a:pt x="167" y="120"/>
                </a:cubicBezTo>
                <a:cubicBezTo>
                  <a:pt x="189" y="141"/>
                  <a:pt x="189" y="141"/>
                  <a:pt x="189" y="141"/>
                </a:cubicBezTo>
                <a:cubicBezTo>
                  <a:pt x="193" y="146"/>
                  <a:pt x="193" y="152"/>
                  <a:pt x="189" y="157"/>
                </a:cubicBezTo>
                <a:cubicBezTo>
                  <a:pt x="186" y="159"/>
                  <a:pt x="184" y="160"/>
                  <a:pt x="181" y="160"/>
                </a:cubicBezTo>
                <a:cubicBezTo>
                  <a:pt x="178" y="160"/>
                  <a:pt x="176" y="159"/>
                  <a:pt x="173" y="157"/>
                </a:cubicBezTo>
                <a:cubicBezTo>
                  <a:pt x="152" y="135"/>
                  <a:pt x="152" y="135"/>
                  <a:pt x="152" y="135"/>
                </a:cubicBezTo>
                <a:cubicBezTo>
                  <a:pt x="148" y="131"/>
                  <a:pt x="148" y="124"/>
                  <a:pt x="152" y="120"/>
                </a:cubicBezTo>
                <a:close/>
                <a:moveTo>
                  <a:pt x="138" y="170"/>
                </a:moveTo>
                <a:cubicBezTo>
                  <a:pt x="160" y="170"/>
                  <a:pt x="160" y="170"/>
                  <a:pt x="160" y="170"/>
                </a:cubicBezTo>
                <a:cubicBezTo>
                  <a:pt x="166" y="170"/>
                  <a:pt x="170" y="175"/>
                  <a:pt x="170" y="181"/>
                </a:cubicBezTo>
                <a:cubicBezTo>
                  <a:pt x="170" y="187"/>
                  <a:pt x="166" y="192"/>
                  <a:pt x="160" y="192"/>
                </a:cubicBezTo>
                <a:cubicBezTo>
                  <a:pt x="138" y="192"/>
                  <a:pt x="138" y="192"/>
                  <a:pt x="138" y="192"/>
                </a:cubicBezTo>
                <a:cubicBezTo>
                  <a:pt x="132" y="192"/>
                  <a:pt x="128" y="187"/>
                  <a:pt x="128" y="181"/>
                </a:cubicBezTo>
                <a:cubicBezTo>
                  <a:pt x="128" y="175"/>
                  <a:pt x="132" y="170"/>
                  <a:pt x="138" y="170"/>
                </a:cubicBezTo>
                <a:close/>
                <a:moveTo>
                  <a:pt x="349" y="412"/>
                </a:moveTo>
                <a:cubicBezTo>
                  <a:pt x="347" y="414"/>
                  <a:pt x="344" y="416"/>
                  <a:pt x="341" y="416"/>
                </a:cubicBezTo>
                <a:cubicBezTo>
                  <a:pt x="338" y="416"/>
                  <a:pt x="336" y="415"/>
                  <a:pt x="334" y="413"/>
                </a:cubicBezTo>
                <a:cubicBezTo>
                  <a:pt x="329" y="409"/>
                  <a:pt x="329" y="403"/>
                  <a:pt x="333" y="398"/>
                </a:cubicBezTo>
                <a:cubicBezTo>
                  <a:pt x="354" y="373"/>
                  <a:pt x="351" y="332"/>
                  <a:pt x="351" y="331"/>
                </a:cubicBezTo>
                <a:cubicBezTo>
                  <a:pt x="351" y="288"/>
                  <a:pt x="351" y="288"/>
                  <a:pt x="351" y="288"/>
                </a:cubicBezTo>
                <a:cubicBezTo>
                  <a:pt x="351" y="282"/>
                  <a:pt x="346" y="277"/>
                  <a:pt x="341" y="277"/>
                </a:cubicBezTo>
                <a:cubicBezTo>
                  <a:pt x="335" y="277"/>
                  <a:pt x="331" y="281"/>
                  <a:pt x="330" y="286"/>
                </a:cubicBezTo>
                <a:cubicBezTo>
                  <a:pt x="330" y="288"/>
                  <a:pt x="330" y="288"/>
                  <a:pt x="330" y="288"/>
                </a:cubicBezTo>
                <a:cubicBezTo>
                  <a:pt x="330" y="294"/>
                  <a:pt x="326" y="298"/>
                  <a:pt x="320" y="298"/>
                </a:cubicBezTo>
                <a:cubicBezTo>
                  <a:pt x="320" y="298"/>
                  <a:pt x="320" y="298"/>
                  <a:pt x="320" y="298"/>
                </a:cubicBezTo>
                <a:cubicBezTo>
                  <a:pt x="320" y="298"/>
                  <a:pt x="320" y="298"/>
                  <a:pt x="320" y="298"/>
                </a:cubicBezTo>
                <a:cubicBezTo>
                  <a:pt x="314" y="298"/>
                  <a:pt x="309" y="294"/>
                  <a:pt x="309" y="288"/>
                </a:cubicBezTo>
                <a:cubicBezTo>
                  <a:pt x="309" y="277"/>
                  <a:pt x="309" y="277"/>
                  <a:pt x="309" y="277"/>
                </a:cubicBezTo>
                <a:cubicBezTo>
                  <a:pt x="309" y="271"/>
                  <a:pt x="304" y="266"/>
                  <a:pt x="298" y="266"/>
                </a:cubicBezTo>
                <a:cubicBezTo>
                  <a:pt x="292" y="266"/>
                  <a:pt x="288" y="271"/>
                  <a:pt x="288" y="277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94"/>
                  <a:pt x="283" y="298"/>
                  <a:pt x="277" y="298"/>
                </a:cubicBezTo>
                <a:cubicBezTo>
                  <a:pt x="271" y="298"/>
                  <a:pt x="266" y="294"/>
                  <a:pt x="266" y="288"/>
                </a:cubicBezTo>
                <a:cubicBezTo>
                  <a:pt x="266" y="256"/>
                  <a:pt x="266" y="256"/>
                  <a:pt x="266" y="256"/>
                </a:cubicBezTo>
                <a:cubicBezTo>
                  <a:pt x="266" y="250"/>
                  <a:pt x="262" y="245"/>
                  <a:pt x="256" y="245"/>
                </a:cubicBezTo>
                <a:cubicBezTo>
                  <a:pt x="250" y="245"/>
                  <a:pt x="245" y="250"/>
                  <a:pt x="245" y="256"/>
                </a:cubicBezTo>
                <a:cubicBezTo>
                  <a:pt x="245" y="288"/>
                  <a:pt x="245" y="288"/>
                  <a:pt x="245" y="288"/>
                </a:cubicBezTo>
                <a:cubicBezTo>
                  <a:pt x="245" y="294"/>
                  <a:pt x="240" y="298"/>
                  <a:pt x="234" y="298"/>
                </a:cubicBezTo>
                <a:cubicBezTo>
                  <a:pt x="228" y="298"/>
                  <a:pt x="224" y="294"/>
                  <a:pt x="224" y="288"/>
                </a:cubicBezTo>
                <a:cubicBezTo>
                  <a:pt x="224" y="202"/>
                  <a:pt x="224" y="202"/>
                  <a:pt x="224" y="202"/>
                </a:cubicBezTo>
                <a:cubicBezTo>
                  <a:pt x="224" y="196"/>
                  <a:pt x="219" y="192"/>
                  <a:pt x="213" y="192"/>
                </a:cubicBezTo>
                <a:cubicBezTo>
                  <a:pt x="207" y="192"/>
                  <a:pt x="202" y="196"/>
                  <a:pt x="202" y="202"/>
                </a:cubicBezTo>
                <a:cubicBezTo>
                  <a:pt x="202" y="330"/>
                  <a:pt x="202" y="330"/>
                  <a:pt x="202" y="330"/>
                </a:cubicBezTo>
                <a:cubicBezTo>
                  <a:pt x="202" y="335"/>
                  <a:pt x="200" y="338"/>
                  <a:pt x="196" y="340"/>
                </a:cubicBezTo>
                <a:cubicBezTo>
                  <a:pt x="192" y="342"/>
                  <a:pt x="188" y="341"/>
                  <a:pt x="185" y="338"/>
                </a:cubicBezTo>
                <a:cubicBezTo>
                  <a:pt x="171" y="326"/>
                  <a:pt x="155" y="288"/>
                  <a:pt x="152" y="281"/>
                </a:cubicBezTo>
                <a:cubicBezTo>
                  <a:pt x="151" y="279"/>
                  <a:pt x="149" y="277"/>
                  <a:pt x="146" y="276"/>
                </a:cubicBezTo>
                <a:cubicBezTo>
                  <a:pt x="144" y="276"/>
                  <a:pt x="141" y="276"/>
                  <a:pt x="138" y="277"/>
                </a:cubicBezTo>
                <a:cubicBezTo>
                  <a:pt x="134" y="279"/>
                  <a:pt x="134" y="288"/>
                  <a:pt x="137" y="294"/>
                </a:cubicBezTo>
                <a:cubicBezTo>
                  <a:pt x="137" y="294"/>
                  <a:pt x="138" y="294"/>
                  <a:pt x="138" y="295"/>
                </a:cubicBezTo>
                <a:cubicBezTo>
                  <a:pt x="138" y="295"/>
                  <a:pt x="165" y="369"/>
                  <a:pt x="208" y="396"/>
                </a:cubicBezTo>
                <a:cubicBezTo>
                  <a:pt x="213" y="399"/>
                  <a:pt x="214" y="406"/>
                  <a:pt x="211" y="411"/>
                </a:cubicBezTo>
                <a:cubicBezTo>
                  <a:pt x="209" y="414"/>
                  <a:pt x="206" y="416"/>
                  <a:pt x="202" y="416"/>
                </a:cubicBezTo>
                <a:cubicBezTo>
                  <a:pt x="200" y="416"/>
                  <a:pt x="198" y="415"/>
                  <a:pt x="197" y="414"/>
                </a:cubicBezTo>
                <a:cubicBezTo>
                  <a:pt x="149" y="384"/>
                  <a:pt x="121" y="310"/>
                  <a:pt x="118" y="303"/>
                </a:cubicBezTo>
                <a:cubicBezTo>
                  <a:pt x="111" y="287"/>
                  <a:pt x="113" y="266"/>
                  <a:pt x="129" y="258"/>
                </a:cubicBezTo>
                <a:cubicBezTo>
                  <a:pt x="136" y="254"/>
                  <a:pt x="145" y="253"/>
                  <a:pt x="153" y="256"/>
                </a:cubicBezTo>
                <a:cubicBezTo>
                  <a:pt x="161" y="259"/>
                  <a:pt x="168" y="265"/>
                  <a:pt x="172" y="272"/>
                </a:cubicBezTo>
                <a:cubicBezTo>
                  <a:pt x="174" y="279"/>
                  <a:pt x="177" y="286"/>
                  <a:pt x="181" y="293"/>
                </a:cubicBezTo>
                <a:cubicBezTo>
                  <a:pt x="181" y="202"/>
                  <a:pt x="181" y="202"/>
                  <a:pt x="181" y="202"/>
                </a:cubicBezTo>
                <a:cubicBezTo>
                  <a:pt x="181" y="185"/>
                  <a:pt x="195" y="170"/>
                  <a:pt x="213" y="170"/>
                </a:cubicBezTo>
                <a:cubicBezTo>
                  <a:pt x="231" y="170"/>
                  <a:pt x="245" y="185"/>
                  <a:pt x="245" y="202"/>
                </a:cubicBezTo>
                <a:cubicBezTo>
                  <a:pt x="245" y="226"/>
                  <a:pt x="245" y="226"/>
                  <a:pt x="245" y="226"/>
                </a:cubicBezTo>
                <a:cubicBezTo>
                  <a:pt x="248" y="224"/>
                  <a:pt x="252" y="224"/>
                  <a:pt x="256" y="224"/>
                </a:cubicBezTo>
                <a:cubicBezTo>
                  <a:pt x="270" y="224"/>
                  <a:pt x="283" y="234"/>
                  <a:pt x="286" y="247"/>
                </a:cubicBezTo>
                <a:cubicBezTo>
                  <a:pt x="290" y="246"/>
                  <a:pt x="294" y="245"/>
                  <a:pt x="298" y="245"/>
                </a:cubicBezTo>
                <a:cubicBezTo>
                  <a:pt x="310" y="245"/>
                  <a:pt x="320" y="251"/>
                  <a:pt x="325" y="260"/>
                </a:cubicBezTo>
                <a:cubicBezTo>
                  <a:pt x="330" y="257"/>
                  <a:pt x="335" y="256"/>
                  <a:pt x="341" y="256"/>
                </a:cubicBezTo>
                <a:cubicBezTo>
                  <a:pt x="358" y="256"/>
                  <a:pt x="373" y="270"/>
                  <a:pt x="373" y="288"/>
                </a:cubicBezTo>
                <a:cubicBezTo>
                  <a:pt x="373" y="330"/>
                  <a:pt x="373" y="330"/>
                  <a:pt x="373" y="330"/>
                </a:cubicBezTo>
                <a:cubicBezTo>
                  <a:pt x="373" y="332"/>
                  <a:pt x="376" y="380"/>
                  <a:pt x="349" y="412"/>
                </a:cubicBezTo>
                <a:close/>
              </a:path>
            </a:pathLst>
          </a:custGeom>
          <a:solidFill>
            <a:srgbClr val="019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D8AB87C-842E-4CDC-AAEE-111E4F4B892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34482" y="3253291"/>
            <a:ext cx="10102361" cy="2565400"/>
          </a:xfrm>
        </p:spPr>
        <p:txBody>
          <a:bodyPr numCol="2"/>
          <a:lstStyle>
            <a:lvl1pPr marL="0" indent="0">
              <a:buNone/>
              <a:defRPr/>
            </a:lvl1pPr>
          </a:lstStyle>
          <a:p>
            <a:pPr marL="342900" indent="-342900">
              <a:buFont typeface="+mj-lt"/>
              <a:buAutoNum type="arabicPeriod"/>
            </a:pPr>
            <a:r>
              <a:rPr lang="es-ES" sz="1800" dirty="0">
                <a:hlinkClick r:id="" action="ppaction://noaction"/>
              </a:rPr>
              <a:t>Sección X		4</a:t>
            </a:r>
            <a:endParaRPr lang="es-ES" sz="1800" dirty="0"/>
          </a:p>
          <a:p>
            <a:pPr marL="342900" indent="-342900">
              <a:buFont typeface="+mj-lt"/>
              <a:buAutoNum type="arabicPeriod"/>
            </a:pPr>
            <a:r>
              <a:rPr lang="es-ES" sz="1800" dirty="0"/>
              <a:t>Sección Y 		5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dirty="0"/>
              <a:t>Sub sección 		6	</a:t>
            </a:r>
          </a:p>
          <a:p>
            <a:pPr marL="342900" indent="-342900">
              <a:buFont typeface="+mj-lt"/>
              <a:buAutoNum type="arabicPeriod"/>
            </a:pPr>
            <a:endParaRPr lang="es-ES" sz="1800" dirty="0"/>
          </a:p>
          <a:p>
            <a:pPr marL="342900" indent="-342900">
              <a:buFont typeface="+mj-lt"/>
              <a:buAutoNum type="arabicPeriod"/>
            </a:pPr>
            <a:endParaRPr lang="es-ES" sz="1800" dirty="0"/>
          </a:p>
          <a:p>
            <a:endParaRPr lang="es-ES" sz="1800" dirty="0"/>
          </a:p>
          <a:p>
            <a:pPr marL="342900" indent="-342900">
              <a:buFont typeface="+mj-lt"/>
              <a:buAutoNum type="arabicPeriod" startAt="4"/>
            </a:pPr>
            <a:r>
              <a:rPr lang="es-ES" sz="1800" dirty="0"/>
              <a:t>Sección Z 		7</a:t>
            </a:r>
          </a:p>
          <a:p>
            <a:pPr marL="342900" indent="-342900">
              <a:buFont typeface="+mj-lt"/>
              <a:buAutoNum type="arabicPeriod" startAt="4"/>
            </a:pPr>
            <a:r>
              <a:rPr lang="es-ES" sz="1800" dirty="0"/>
              <a:t>Sección W		14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dirty="0"/>
              <a:t>Sub sección		22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C17A919-8CA1-43B2-B596-4EAD6E8D4B93}"/>
              </a:ext>
            </a:extLst>
          </p:cNvPr>
          <p:cNvCxnSpPr>
            <a:cxnSpLocks/>
          </p:cNvCxnSpPr>
          <p:nvPr userDrawn="1"/>
        </p:nvCxnSpPr>
        <p:spPr>
          <a:xfrm flipH="1">
            <a:off x="6096000" y="3053540"/>
            <a:ext cx="1" cy="3237346"/>
          </a:xfrm>
          <a:prstGeom prst="line">
            <a:avLst/>
          </a:prstGeom>
          <a:ln w="28575">
            <a:solidFill>
              <a:srgbClr val="019EE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ight Triangle 8">
            <a:extLst>
              <a:ext uri="{FF2B5EF4-FFF2-40B4-BE49-F238E27FC236}">
                <a16:creationId xmlns:a16="http://schemas.microsoft.com/office/drawing/2014/main" id="{CBD9B165-B1AC-4884-AF20-405D10A8027C}"/>
              </a:ext>
            </a:extLst>
          </p:cNvPr>
          <p:cNvSpPr/>
          <p:nvPr userDrawn="1"/>
        </p:nvSpPr>
        <p:spPr>
          <a:xfrm rot="10800000">
            <a:off x="8910320" y="-1"/>
            <a:ext cx="3281680" cy="1351281"/>
          </a:xfrm>
          <a:prstGeom prst="rtTriangle">
            <a:avLst/>
          </a:prstGeom>
          <a:solidFill>
            <a:srgbClr val="019E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" name="Imagen 12">
            <a:extLst>
              <a:ext uri="{FF2B5EF4-FFF2-40B4-BE49-F238E27FC236}">
                <a16:creationId xmlns:a16="http://schemas.microsoft.com/office/drawing/2014/main" id="{EB202E88-4A02-648E-A339-483C3007AC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34934" y="51124"/>
            <a:ext cx="2161739" cy="47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97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La Caixa">
    <p:bg bwMode="gray">
      <p:bgPr>
        <a:solidFill>
          <a:srgbClr val="019E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886884" y="2573867"/>
            <a:ext cx="10418233" cy="718749"/>
          </a:xfrm>
        </p:spPr>
        <p:txBody>
          <a:bodyPr anchor="b"/>
          <a:lstStyle>
            <a:lvl1pPr algn="ctr">
              <a:lnSpc>
                <a:spcPct val="95000"/>
              </a:lnSpc>
              <a:defRPr sz="4000" b="1" u="none" baseline="0">
                <a:solidFill>
                  <a:srgbClr val="FFFFFF"/>
                </a:solidFill>
                <a:latin typeface="Poppins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s-ES" noProof="0" dirty="0"/>
              <a:t>Título de sección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886883" y="3423545"/>
            <a:ext cx="10418235" cy="606588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95000"/>
              </a:lnSpc>
              <a:spcAft>
                <a:spcPts val="0"/>
              </a:spcAft>
              <a:buNone/>
              <a:defRPr sz="3200" baseline="0">
                <a:solidFill>
                  <a:schemeClr val="bg1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noProof="0" dirty="0"/>
              <a:t>Subtítulo (opcional)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469900" y="6477000"/>
            <a:ext cx="5355167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Bef>
                <a:spcPts val="800"/>
              </a:spcBef>
              <a:buSzPct val="100000"/>
              <a:buFont typeface="Arial"/>
              <a:buNone/>
            </a:pPr>
            <a:r>
              <a:rPr lang="es-ES" sz="1000" noProof="0" dirty="0">
                <a:solidFill>
                  <a:schemeClr val="bg1"/>
                </a:solidFill>
                <a:latin typeface="Poppins"/>
              </a:rPr>
              <a:t>Cursos de formación en Microsoft Excel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11414125" y="6477000"/>
            <a:ext cx="30797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800"/>
              </a:spcBef>
              <a:buSzPct val="100000"/>
              <a:buFont typeface="Arial"/>
              <a:buNone/>
            </a:pPr>
            <a:fld id="{C58DF478-B544-4ED8-9ED4-6A2648E2D233}" type="slidenum">
              <a:rPr lang="en-US" sz="1000" noProof="0" smtClean="0">
                <a:solidFill>
                  <a:schemeClr val="bg1"/>
                </a:solidFill>
                <a:latin typeface="Poppins"/>
              </a:rPr>
              <a:pPr marL="0" indent="0" algn="r">
                <a:spcBef>
                  <a:spcPts val="800"/>
                </a:spcBef>
                <a:buSzPct val="100000"/>
                <a:buFont typeface="Arial"/>
                <a:buNone/>
              </a:pPr>
              <a:t>‹#›</a:t>
            </a:fld>
            <a:endParaRPr lang="en-US" sz="1000" noProof="0" dirty="0">
              <a:solidFill>
                <a:schemeClr val="bg1"/>
              </a:solidFill>
              <a:latin typeface="Poppins"/>
            </a:endParaRPr>
          </a:p>
        </p:txBody>
      </p:sp>
      <p:pic>
        <p:nvPicPr>
          <p:cNvPr id="4" name="Imagen 12">
            <a:extLst>
              <a:ext uri="{FF2B5EF4-FFF2-40B4-BE49-F238E27FC236}">
                <a16:creationId xmlns:a16="http://schemas.microsoft.com/office/drawing/2014/main" id="{E4689267-A7AF-2D8C-8BA5-1651E50747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90867" y="227112"/>
            <a:ext cx="2161739" cy="47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5741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- La Caix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69900" y="1433830"/>
            <a:ext cx="11203940" cy="4708525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 baseline="0">
                <a:solidFill>
                  <a:srgbClr val="595959"/>
                </a:solidFill>
                <a:latin typeface="Poppins"/>
              </a:defRPr>
            </a:lvl1pPr>
            <a:lvl2pPr marL="609585" indent="-609585">
              <a:defRPr sz="4000">
                <a:solidFill>
                  <a:schemeClr val="bg2"/>
                </a:solidFill>
              </a:defRPr>
            </a:lvl2pPr>
            <a:lvl3pPr>
              <a:defRPr sz="4000">
                <a:solidFill>
                  <a:schemeClr val="bg2"/>
                </a:solidFill>
              </a:defRPr>
            </a:lvl3pPr>
            <a:lvl4pPr>
              <a:defRPr sz="4000">
                <a:solidFill>
                  <a:schemeClr val="bg2"/>
                </a:solidFill>
              </a:defRPr>
            </a:lvl4pPr>
            <a:lvl5pPr>
              <a:defRPr sz="4000">
                <a:solidFill>
                  <a:schemeClr val="bg2"/>
                </a:solidFill>
              </a:defRPr>
            </a:lvl5pPr>
          </a:lstStyle>
          <a:p>
            <a:pPr lvl="0"/>
            <a:r>
              <a:rPr lang="es-ES" noProof="0" dirty="0"/>
              <a:t>Escribe aquí el texto</a:t>
            </a:r>
          </a:p>
          <a:p>
            <a:pPr lvl="0"/>
            <a:endParaRPr lang="es-ES" noProof="0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69900" y="954617"/>
            <a:ext cx="7058660" cy="39666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1" u="none">
                <a:solidFill>
                  <a:srgbClr val="595959"/>
                </a:solidFill>
              </a:defRPr>
            </a:lvl1pPr>
          </a:lstStyle>
          <a:p>
            <a:pPr lvl="0"/>
            <a:r>
              <a:rPr lang="es-ES" noProof="0" dirty="0"/>
              <a:t>Subtítulo (opcional)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69900" y="402586"/>
            <a:ext cx="7058660" cy="46948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800" b="1" i="0" u="none" baseline="0">
                <a:solidFill>
                  <a:srgbClr val="019EE2"/>
                </a:solidFill>
                <a:latin typeface="Poppins"/>
              </a:defRPr>
            </a:lvl1pPr>
          </a:lstStyle>
          <a:p>
            <a:r>
              <a:rPr lang="es-ES" noProof="0" dirty="0"/>
              <a:t>Título</a:t>
            </a:r>
          </a:p>
        </p:txBody>
      </p:sp>
      <p:sp>
        <p:nvSpPr>
          <p:cNvPr id="8" name="Right Triangle 8">
            <a:extLst>
              <a:ext uri="{FF2B5EF4-FFF2-40B4-BE49-F238E27FC236}">
                <a16:creationId xmlns:a16="http://schemas.microsoft.com/office/drawing/2014/main" id="{3D424792-0E76-43D3-B602-E0FC284E1C13}"/>
              </a:ext>
            </a:extLst>
          </p:cNvPr>
          <p:cNvSpPr/>
          <p:nvPr userDrawn="1"/>
        </p:nvSpPr>
        <p:spPr>
          <a:xfrm rot="10800000">
            <a:off x="8910320" y="-1"/>
            <a:ext cx="3281680" cy="1351281"/>
          </a:xfrm>
          <a:prstGeom prst="rtTriangle">
            <a:avLst/>
          </a:prstGeom>
          <a:solidFill>
            <a:srgbClr val="019E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" name="Imagen 12">
            <a:extLst>
              <a:ext uri="{FF2B5EF4-FFF2-40B4-BE49-F238E27FC236}">
                <a16:creationId xmlns:a16="http://schemas.microsoft.com/office/drawing/2014/main" id="{F0CE8853-7827-15D3-74CA-947D323B3F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34934" y="51124"/>
            <a:ext cx="2161739" cy="47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22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Final - La Caixa">
    <p:bg bwMode="gray">
      <p:bgPr>
        <a:solidFill>
          <a:srgbClr val="019E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 userDrawn="1"/>
        </p:nvSpPr>
        <p:spPr>
          <a:xfrm>
            <a:off x="469900" y="6477000"/>
            <a:ext cx="5355167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Bef>
                <a:spcPts val="800"/>
              </a:spcBef>
              <a:buSzPct val="100000"/>
              <a:buFont typeface="Arial"/>
              <a:buNone/>
            </a:pPr>
            <a:r>
              <a:rPr lang="es-ES" sz="1000" noProof="0" dirty="0">
                <a:solidFill>
                  <a:schemeClr val="bg1"/>
                </a:solidFill>
                <a:latin typeface="Poppins"/>
              </a:rPr>
              <a:t>Cursos de formación en Microsoft Excel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11414125" y="6477000"/>
            <a:ext cx="30797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800"/>
              </a:spcBef>
              <a:buSzPct val="100000"/>
              <a:buFont typeface="Arial"/>
              <a:buNone/>
            </a:pPr>
            <a:fld id="{C58DF478-B544-4ED8-9ED4-6A2648E2D233}" type="slidenum">
              <a:rPr lang="en-US" sz="1000" noProof="0" smtClean="0">
                <a:solidFill>
                  <a:schemeClr val="bg1"/>
                </a:solidFill>
                <a:latin typeface="Poppins"/>
              </a:rPr>
              <a:pPr marL="0" indent="0" algn="r">
                <a:spcBef>
                  <a:spcPts val="800"/>
                </a:spcBef>
                <a:buSzPct val="100000"/>
                <a:buFont typeface="Arial"/>
                <a:buNone/>
              </a:pPr>
              <a:t>‹#›</a:t>
            </a:fld>
            <a:endParaRPr lang="en-US" sz="1000" noProof="0" dirty="0">
              <a:solidFill>
                <a:schemeClr val="bg1"/>
              </a:solidFill>
              <a:latin typeface="Poppins"/>
            </a:endParaRP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2256632" y="2311400"/>
            <a:ext cx="7678737" cy="1557867"/>
          </a:xfrm>
        </p:spPr>
        <p:txBody>
          <a:bodyPr/>
          <a:lstStyle>
            <a:lvl1pPr algn="ctr">
              <a:defRPr sz="4000" b="1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s-ES" noProof="0" dirty="0"/>
              <a:t>Muchas gracias </a:t>
            </a:r>
          </a:p>
          <a:p>
            <a:pPr lvl="0"/>
            <a:r>
              <a:rPr lang="es-ES" noProof="0" dirty="0"/>
              <a:t>por vuestra atención</a:t>
            </a:r>
          </a:p>
        </p:txBody>
      </p:sp>
      <p:pic>
        <p:nvPicPr>
          <p:cNvPr id="2" name="Imagen 12">
            <a:extLst>
              <a:ext uri="{FF2B5EF4-FFF2-40B4-BE49-F238E27FC236}">
                <a16:creationId xmlns:a16="http://schemas.microsoft.com/office/drawing/2014/main" id="{8A7245BF-4445-024A-2DAE-2C42D54F42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47647" y="227112"/>
            <a:ext cx="2161739" cy="47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9373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469900" y="402587"/>
            <a:ext cx="7211060" cy="53213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s-ES_tradnl" noProof="0" dirty="0"/>
              <a:t>Clic para editar título</a:t>
            </a:r>
            <a:endParaRPr lang="en-US" noProof="0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>
          <a:xfrm>
            <a:off x="469900" y="1665290"/>
            <a:ext cx="11252200" cy="46339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s-ES_tradnl" noProof="0" dirty="0"/>
              <a:t>Haga clic para modificar el estilo de texto del patrón</a:t>
            </a:r>
          </a:p>
          <a:p>
            <a:pPr lvl="1"/>
            <a:r>
              <a:rPr lang="es-ES_tradnl" noProof="0" dirty="0"/>
              <a:t>Segundo nivel</a:t>
            </a:r>
          </a:p>
          <a:p>
            <a:pPr lvl="2"/>
            <a:r>
              <a:rPr lang="es-ES_tradnl" noProof="0" dirty="0"/>
              <a:t>Tercer nivel</a:t>
            </a:r>
          </a:p>
          <a:p>
            <a:pPr lvl="3"/>
            <a:r>
              <a:rPr lang="es-ES_tradnl" noProof="0" dirty="0"/>
              <a:t>Cuarto nivel</a:t>
            </a:r>
          </a:p>
          <a:p>
            <a:pPr lvl="4"/>
            <a:r>
              <a:rPr lang="es-ES_tradnl" noProof="0" dirty="0"/>
              <a:t>Quinto nivel</a:t>
            </a:r>
            <a:endParaRPr lang="en-US" noProof="0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469900" y="6477000"/>
            <a:ext cx="5355167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Bef>
                <a:spcPts val="800"/>
              </a:spcBef>
              <a:buSzPct val="100000"/>
              <a:buFont typeface="Arial"/>
              <a:buNone/>
            </a:pPr>
            <a:r>
              <a:rPr lang="es-ES" sz="1000" noProof="0" dirty="0" err="1">
                <a:solidFill>
                  <a:srgbClr val="595959"/>
                </a:solidFill>
                <a:latin typeface="Poppins"/>
              </a:rPr>
              <a:t>Curs</a:t>
            </a:r>
            <a:r>
              <a:rPr lang="es-ES" sz="1000" noProof="0" dirty="0">
                <a:solidFill>
                  <a:srgbClr val="595959"/>
                </a:solidFill>
                <a:latin typeface="Poppins"/>
              </a:rPr>
              <a:t> de formación en Microsoft Excel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11410953" y="6477000"/>
            <a:ext cx="30797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800"/>
              </a:spcBef>
              <a:buSzPct val="100000"/>
              <a:buFont typeface="Arial"/>
              <a:buNone/>
            </a:pPr>
            <a:fld id="{C58DF478-B544-4ED8-9ED4-6A2648E2D233}" type="slidenum">
              <a:rPr lang="en-US" sz="1000" noProof="0" smtClean="0">
                <a:solidFill>
                  <a:srgbClr val="595959"/>
                </a:solidFill>
                <a:latin typeface="Poppins"/>
              </a:rPr>
              <a:pPr marL="0" indent="0" algn="r">
                <a:spcBef>
                  <a:spcPts val="800"/>
                </a:spcBef>
                <a:buSzPct val="100000"/>
                <a:buFont typeface="Arial"/>
                <a:buNone/>
              </a:pPr>
              <a:t>‹#›</a:t>
            </a:fld>
            <a:endParaRPr lang="en-US" sz="1000" noProof="0" dirty="0">
              <a:solidFill>
                <a:srgbClr val="595959"/>
              </a:solidFill>
              <a:latin typeface="Poppins"/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54" r:id="rId2"/>
    <p:sldLayoutId id="2147483712" r:id="rId3"/>
    <p:sldLayoutId id="2147483703" r:id="rId4"/>
    <p:sldLayoutId id="2147483753" r:id="rId5"/>
    <p:sldLayoutId id="2147483756" r:id="rId6"/>
  </p:sldLayoutIdLst>
  <p:hf hdr="0" dt="0"/>
  <p:txStyles>
    <p:titleStyle>
      <a:lvl1pPr algn="l" defTabSz="1219170" rtl="0" eaLnBrk="1" latinLnBrk="0" hangingPunct="1">
        <a:spcBef>
          <a:spcPct val="0"/>
        </a:spcBef>
        <a:buNone/>
        <a:defRPr sz="2800" b="1" u="none" kern="1200">
          <a:solidFill>
            <a:srgbClr val="019EE2"/>
          </a:solidFill>
          <a:latin typeface="Poppins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spcBef>
          <a:spcPts val="0"/>
        </a:spcBef>
        <a:spcAft>
          <a:spcPts val="1333"/>
        </a:spcAft>
        <a:buSzPct val="100000"/>
        <a:buFont typeface="Arial" panose="020B0604020202020204" pitchFamily="34" charset="0"/>
        <a:buNone/>
        <a:defRPr sz="1600" b="0" kern="1200">
          <a:solidFill>
            <a:srgbClr val="595959"/>
          </a:solidFill>
          <a:latin typeface="Poppins"/>
          <a:ea typeface="+mn-ea"/>
          <a:cs typeface="+mn-cs"/>
        </a:defRPr>
      </a:lvl1pPr>
      <a:lvl2pPr marL="0" indent="0" algn="l" defTabSz="1219170" rtl="0" eaLnBrk="1" latinLnBrk="0" hangingPunct="1">
        <a:spcBef>
          <a:spcPts val="0"/>
        </a:spcBef>
        <a:spcAft>
          <a:spcPts val="1333"/>
        </a:spcAft>
        <a:buClrTx/>
        <a:buSzPct val="100000"/>
        <a:buFont typeface="Arial"/>
        <a:buNone/>
        <a:defRPr lang="en-US" sz="1600" b="1" kern="1200" dirty="0" smtClean="0">
          <a:solidFill>
            <a:srgbClr val="595959"/>
          </a:solidFill>
          <a:latin typeface="Poppins"/>
          <a:ea typeface="+mn-ea"/>
          <a:cs typeface="+mn-cs"/>
        </a:defRPr>
      </a:lvl2pPr>
      <a:lvl3pPr marL="235194" indent="-235194" algn="l" defTabSz="1219170" rtl="0" eaLnBrk="1" latinLnBrk="0" hangingPunct="1">
        <a:spcBef>
          <a:spcPts val="0"/>
        </a:spcBef>
        <a:spcAft>
          <a:spcPts val="1333"/>
        </a:spcAft>
        <a:buClrTx/>
        <a:buSzPct val="100000"/>
        <a:buFont typeface="Arial" panose="020B0604020202020204" pitchFamily="34" charset="0"/>
        <a:buChar char="•"/>
        <a:defRPr lang="en-US" sz="1600" kern="1200" dirty="0" smtClean="0">
          <a:solidFill>
            <a:srgbClr val="595959"/>
          </a:solidFill>
          <a:latin typeface="Poppins"/>
          <a:ea typeface="+mn-ea"/>
          <a:cs typeface="+mn-cs"/>
        </a:defRPr>
      </a:lvl3pPr>
      <a:lvl4pPr marL="475188" indent="-235194" algn="l" defTabSz="1219170" rtl="0" eaLnBrk="1" latinLnBrk="0" hangingPunct="1">
        <a:spcBef>
          <a:spcPts val="0"/>
        </a:spcBef>
        <a:spcAft>
          <a:spcPts val="1333"/>
        </a:spcAft>
        <a:buClrTx/>
        <a:buSzPct val="100000"/>
        <a:buFont typeface="Verdana" panose="020B0604030504040204" pitchFamily="34" charset="0"/>
        <a:buChar char="−"/>
        <a:defRPr lang="en-US" sz="1600" kern="1200" baseline="0" dirty="0" smtClean="0">
          <a:solidFill>
            <a:srgbClr val="595959"/>
          </a:solidFill>
          <a:latin typeface="Poppins"/>
          <a:ea typeface="+mn-ea"/>
          <a:cs typeface="+mn-cs"/>
        </a:defRPr>
      </a:lvl4pPr>
      <a:lvl5pPr marL="710382" indent="-235194" algn="l" defTabSz="1064657" rtl="0" eaLnBrk="1" latinLnBrk="0" hangingPunct="1">
        <a:spcBef>
          <a:spcPts val="0"/>
        </a:spcBef>
        <a:spcAft>
          <a:spcPts val="1333"/>
        </a:spcAft>
        <a:buClrTx/>
        <a:buSzPct val="100000"/>
        <a:buFont typeface="Verdana" panose="020B0604030504040204" pitchFamily="34" charset="0"/>
        <a:buChar char="−"/>
        <a:tabLst/>
        <a:defRPr lang="en-US" sz="1600" kern="1200" baseline="0" dirty="0" smtClean="0">
          <a:solidFill>
            <a:srgbClr val="595959"/>
          </a:solidFill>
          <a:latin typeface="Poppins"/>
          <a:ea typeface="+mn-ea"/>
          <a:cs typeface="+mn-cs"/>
        </a:defRPr>
      </a:lvl5pPr>
      <a:lvl6pPr marL="710382" indent="-235194" algn="l" defTabSz="1219170" rtl="0" eaLnBrk="1" latinLnBrk="0" hangingPunct="1">
        <a:spcBef>
          <a:spcPts val="0"/>
        </a:spcBef>
        <a:spcAft>
          <a:spcPts val="1333"/>
        </a:spcAft>
        <a:buFont typeface="Verdana" panose="020B0604030504040204" pitchFamily="34" charset="0"/>
        <a:buChar char="−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710382" indent="-235194" algn="l" defTabSz="1219170" rtl="0" eaLnBrk="1" latinLnBrk="0" hangingPunct="1">
        <a:spcBef>
          <a:spcPts val="0"/>
        </a:spcBef>
        <a:spcAft>
          <a:spcPts val="1333"/>
        </a:spcAft>
        <a:buFont typeface="Verdana" panose="020B0604030504040204" pitchFamily="34" charset="0"/>
        <a:buChar char="−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710382" indent="-235194" algn="l" defTabSz="1219170" rtl="0" eaLnBrk="1" latinLnBrk="0" hangingPunct="1">
        <a:spcBef>
          <a:spcPts val="0"/>
        </a:spcBef>
        <a:spcAft>
          <a:spcPts val="1333"/>
        </a:spcAft>
        <a:buFont typeface="Verdana" panose="020B0604030504040204" pitchFamily="34" charset="0"/>
        <a:buChar char="−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710382" indent="-235194" algn="l" defTabSz="1219170" rtl="0" eaLnBrk="1" latinLnBrk="0" hangingPunct="1">
        <a:spcBef>
          <a:spcPts val="0"/>
        </a:spcBef>
        <a:spcAft>
          <a:spcPts val="1333"/>
        </a:spcAft>
        <a:buFont typeface="Verdana" panose="020B0604030504040204" pitchFamily="34" charset="0"/>
        <a:buChar char="−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098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orient="horz" pos="3968" userDrawn="1">
          <p15:clr>
            <a:srgbClr val="F26B43"/>
          </p15:clr>
        </p15:guide>
        <p15:guide id="4" pos="296" userDrawn="1">
          <p15:clr>
            <a:srgbClr val="F26B43"/>
          </p15:clr>
        </p15:guide>
        <p15:guide id="5" pos="7384" userDrawn="1">
          <p15:clr>
            <a:srgbClr val="F26B43"/>
          </p15:clr>
        </p15:guide>
        <p15:guide id="6" orient="horz" pos="1071" userDrawn="1">
          <p15:clr>
            <a:srgbClr val="F26B43"/>
          </p15:clr>
        </p15:guide>
        <p15:guide id="7" orient="horz" pos="245" userDrawn="1">
          <p15:clr>
            <a:srgbClr val="F26B43"/>
          </p15:clr>
        </p15:guide>
        <p15:guide id="8" orient="horz" pos="4081" userDrawn="1">
          <p15:clr>
            <a:srgbClr val="F26B43"/>
          </p15:clr>
        </p15:guide>
        <p15:guide id="10" pos="4986" userDrawn="1">
          <p15:clr>
            <a:srgbClr val="F26B43"/>
          </p15:clr>
        </p15:guide>
        <p15:guide id="12" pos="1382" userDrawn="1">
          <p15:clr>
            <a:srgbClr val="F26B43"/>
          </p15:clr>
        </p15:guide>
        <p15:guide id="13" pos="1496" userDrawn="1">
          <p15:clr>
            <a:srgbClr val="F26B43"/>
          </p15:clr>
        </p15:guide>
        <p15:guide id="14" pos="2581" userDrawn="1">
          <p15:clr>
            <a:srgbClr val="F26B43"/>
          </p15:clr>
        </p15:guide>
        <p15:guide id="15" pos="2695" userDrawn="1">
          <p15:clr>
            <a:srgbClr val="F26B43"/>
          </p15:clr>
        </p15:guide>
        <p15:guide id="16" pos="6185" userDrawn="1">
          <p15:clr>
            <a:srgbClr val="F26B43"/>
          </p15:clr>
        </p15:guide>
        <p15:guide id="17" pos="3783" userDrawn="1">
          <p15:clr>
            <a:srgbClr val="F26B43"/>
          </p15:clr>
        </p15:guide>
        <p15:guide id="18" pos="3896" userDrawn="1">
          <p15:clr>
            <a:srgbClr val="F26B43"/>
          </p15:clr>
        </p15:guide>
        <p15:guide id="19" pos="3840" userDrawn="1">
          <p15:clr>
            <a:srgbClr val="F26B43"/>
          </p15:clr>
        </p15:guide>
        <p15:guide id="20" pos="6299" userDrawn="1">
          <p15:clr>
            <a:srgbClr val="F26B43"/>
          </p15:clr>
        </p15:guide>
        <p15:guide id="21" orient="horz" pos="1049" userDrawn="1">
          <p15:clr>
            <a:srgbClr val="F26B43"/>
          </p15:clr>
        </p15:guide>
        <p15:guide id="22" orient="horz" pos="641" userDrawn="1">
          <p15:clr>
            <a:srgbClr val="F26B43"/>
          </p15:clr>
        </p15:guide>
        <p15:guide id="23" orient="horz" pos="2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M&#243;dulo%20B&#225;sico/tabla%20ordenar%20y%20filtrar%20-%20ejemplo%20teor&#237;a.xlsx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4 Grupo"/>
          <p:cNvGrpSpPr/>
          <p:nvPr/>
        </p:nvGrpSpPr>
        <p:grpSpPr>
          <a:xfrm>
            <a:off x="6408992" y="-17015"/>
            <a:ext cx="5783009" cy="6884160"/>
            <a:chOff x="6408992" y="-17015"/>
            <a:chExt cx="5783009" cy="6884160"/>
          </a:xfrm>
        </p:grpSpPr>
        <p:pic>
          <p:nvPicPr>
            <p:cNvPr id="9" name="Picture 8" descr="Persona escribiendo en un ordenador portátil | Foto Grati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08992" y="-17015"/>
              <a:ext cx="5783008" cy="44411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2" descr="Microsoft Excel 2016: Nivel básico | | Seguros Red - Escuela de ...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08992" y="4415133"/>
              <a:ext cx="2728376" cy="2452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134431" y="4415132"/>
              <a:ext cx="3057570" cy="2442867"/>
            </a:xfrm>
            <a:prstGeom prst="rect">
              <a:avLst/>
            </a:prstGeom>
          </p:spPr>
        </p:pic>
      </p:grp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25577" y="2083674"/>
            <a:ext cx="5870423" cy="1326872"/>
          </a:xfrm>
        </p:spPr>
        <p:txBody>
          <a:bodyPr/>
          <a:lstStyle/>
          <a:p>
            <a:r>
              <a:rPr lang="es-ES" dirty="0"/>
              <a:t>TALLER DE </a:t>
            </a:r>
          </a:p>
          <a:p>
            <a:r>
              <a:rPr lang="es-ES" dirty="0"/>
              <a:t>MICROSOFT EXCEL </a:t>
            </a:r>
          </a:p>
        </p:txBody>
      </p:sp>
      <p:sp>
        <p:nvSpPr>
          <p:cNvPr id="12" name="TextBox 6"/>
          <p:cNvSpPr txBox="1">
            <a:spLocks noChangeAspect="1"/>
          </p:cNvSpPr>
          <p:nvPr/>
        </p:nvSpPr>
        <p:spPr>
          <a:xfrm>
            <a:off x="1227402" y="4277445"/>
            <a:ext cx="3969669" cy="8688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ca-ES" sz="2823" b="1" dirty="0">
                <a:solidFill>
                  <a:schemeClr val="bg1"/>
                </a:solidFill>
                <a:latin typeface="Poppins"/>
                <a:cs typeface="Poppins"/>
              </a:rPr>
              <a:t>Informació pràctica per els formadors</a:t>
            </a:r>
          </a:p>
        </p:txBody>
      </p:sp>
      <p:sp>
        <p:nvSpPr>
          <p:cNvPr id="8" name="CuadroTexto 2">
            <a:extLst>
              <a:ext uri="{FF2B5EF4-FFF2-40B4-BE49-F238E27FC236}">
                <a16:creationId xmlns:a16="http://schemas.microsoft.com/office/drawing/2014/main" id="{470F383A-C40D-43D6-B2FA-5E3870D6B8A9}"/>
              </a:ext>
            </a:extLst>
          </p:cNvPr>
          <p:cNvSpPr txBox="1"/>
          <p:nvPr/>
        </p:nvSpPr>
        <p:spPr bwMode="gray">
          <a:xfrm>
            <a:off x="166255" y="6345382"/>
            <a:ext cx="2743200" cy="378691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/>
          <a:p>
            <a:r>
              <a:rPr lang="es-ES" sz="1100" b="0" i="1" dirty="0" err="1">
                <a:solidFill>
                  <a:schemeClr val="bg1"/>
                </a:solidFill>
              </a:rPr>
              <a:t>Març</a:t>
            </a:r>
            <a:r>
              <a:rPr lang="es-ES" sz="1100" b="0" i="1" dirty="0">
                <a:solidFill>
                  <a:schemeClr val="bg1"/>
                </a:solidFill>
              </a:rPr>
              <a:t> -2023</a:t>
            </a:r>
          </a:p>
        </p:txBody>
      </p:sp>
      <p:pic>
        <p:nvPicPr>
          <p:cNvPr id="3" name="Imagen 12">
            <a:extLst>
              <a:ext uri="{FF2B5EF4-FFF2-40B4-BE49-F238E27FC236}">
                <a16:creationId xmlns:a16="http://schemas.microsoft.com/office/drawing/2014/main" id="{559B57D9-4EAA-BA47-3317-C9C1AF63F4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3935" y="625843"/>
            <a:ext cx="2337347" cy="517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1079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36141" y="1214348"/>
            <a:ext cx="10681492" cy="5375638"/>
          </a:xfrm>
        </p:spPr>
        <p:txBody>
          <a:bodyPr/>
          <a:lstStyle/>
          <a:p>
            <a:pPr marL="578094" lvl="2" indent="-342900">
              <a:spcAft>
                <a:spcPts val="600"/>
              </a:spcAft>
            </a:pPr>
            <a:r>
              <a:rPr lang="es-ES" sz="1600" b="1" dirty="0">
                <a:solidFill>
                  <a:srgbClr val="595959"/>
                </a:solidFill>
              </a:rPr>
              <a:t>Material per impartir el taller</a:t>
            </a:r>
          </a:p>
          <a:p>
            <a:pPr marL="578094" lvl="2" indent="-342900">
              <a:spcAft>
                <a:spcPts val="600"/>
              </a:spcAft>
            </a:pPr>
            <a:endParaRPr lang="es-ES" sz="1600" dirty="0">
              <a:solidFill>
                <a:srgbClr val="595959"/>
              </a:solidFill>
            </a:endParaRPr>
          </a:p>
          <a:p>
            <a:pPr marL="578094" lvl="2" indent="-342900">
              <a:spcAft>
                <a:spcPts val="600"/>
              </a:spcAft>
            </a:pPr>
            <a:endParaRPr lang="es-ES" sz="1600" dirty="0">
              <a:solidFill>
                <a:srgbClr val="595959"/>
              </a:solidFill>
            </a:endParaRPr>
          </a:p>
          <a:p>
            <a:pPr marL="578094" lvl="2" indent="-342900">
              <a:spcAft>
                <a:spcPts val="600"/>
              </a:spcAft>
            </a:pPr>
            <a:endParaRPr lang="es-ES" sz="1600" dirty="0">
              <a:solidFill>
                <a:srgbClr val="595959"/>
              </a:solidFill>
            </a:endParaRPr>
          </a:p>
          <a:p>
            <a:pPr marL="578094" lvl="2" indent="-342900">
              <a:spcAft>
                <a:spcPts val="600"/>
              </a:spcAft>
            </a:pPr>
            <a:endParaRPr lang="es-ES" sz="1600" dirty="0">
              <a:solidFill>
                <a:srgbClr val="595959"/>
              </a:solidFill>
            </a:endParaRPr>
          </a:p>
          <a:p>
            <a:pPr marL="578094" lvl="2" indent="-342900">
              <a:spcAft>
                <a:spcPts val="600"/>
              </a:spcAft>
            </a:pPr>
            <a:r>
              <a:rPr lang="es-ES" sz="1600" b="1" dirty="0">
                <a:solidFill>
                  <a:srgbClr val="595959"/>
                </a:solidFill>
              </a:rPr>
              <a:t>Material per realizar les </a:t>
            </a:r>
            <a:r>
              <a:rPr lang="es-ES" sz="1600" b="1" dirty="0" err="1">
                <a:solidFill>
                  <a:srgbClr val="595959"/>
                </a:solidFill>
              </a:rPr>
              <a:t>pràctiques</a:t>
            </a:r>
            <a:endParaRPr lang="es-ES" sz="1600" b="1" dirty="0">
              <a:solidFill>
                <a:srgbClr val="595959"/>
              </a:solidFill>
            </a:endParaRPr>
          </a:p>
          <a:p>
            <a:pPr marL="578094" lvl="2" indent="-342900">
              <a:spcAft>
                <a:spcPts val="600"/>
              </a:spcAft>
            </a:pPr>
            <a:endParaRPr lang="es-ES" sz="1600" dirty="0">
              <a:solidFill>
                <a:srgbClr val="595959"/>
              </a:solidFill>
            </a:endParaRPr>
          </a:p>
          <a:p>
            <a:pPr marL="578094" lvl="2" indent="-342900">
              <a:spcAft>
                <a:spcPts val="600"/>
              </a:spcAft>
            </a:pPr>
            <a:endParaRPr lang="es-ES" sz="1600" dirty="0">
              <a:solidFill>
                <a:srgbClr val="595959"/>
              </a:solidFill>
            </a:endParaRPr>
          </a:p>
          <a:p>
            <a:pPr marL="578094" lvl="2" indent="-342900">
              <a:spcAft>
                <a:spcPts val="600"/>
              </a:spcAft>
            </a:pPr>
            <a:endParaRPr lang="es-ES" sz="1600" dirty="0">
              <a:solidFill>
                <a:srgbClr val="595959"/>
              </a:solidFill>
            </a:endParaRPr>
          </a:p>
          <a:p>
            <a:pPr lvl="2" indent="0">
              <a:spcAft>
                <a:spcPts val="600"/>
              </a:spcAft>
              <a:buNone/>
            </a:pPr>
            <a:endParaRPr lang="es-ES" sz="1600" dirty="0">
              <a:solidFill>
                <a:srgbClr val="595959"/>
              </a:solidFill>
            </a:endParaRPr>
          </a:p>
          <a:p>
            <a:pPr lvl="2" indent="0">
              <a:spcAft>
                <a:spcPts val="600"/>
              </a:spcAft>
              <a:buNone/>
            </a:pPr>
            <a:endParaRPr lang="es-ES" sz="1600" dirty="0">
              <a:solidFill>
                <a:srgbClr val="595959"/>
              </a:solidFill>
            </a:endParaRPr>
          </a:p>
          <a:p>
            <a:pPr marL="578094" lvl="2" indent="-342900">
              <a:spcAft>
                <a:spcPts val="600"/>
              </a:spcAft>
            </a:pPr>
            <a:r>
              <a:rPr lang="es-ES" sz="1600" b="1" dirty="0" err="1">
                <a:solidFill>
                  <a:srgbClr val="595959"/>
                </a:solidFill>
              </a:rPr>
              <a:t>Webinars</a:t>
            </a:r>
            <a:endParaRPr lang="es-ES" sz="1600" b="1" dirty="0">
              <a:solidFill>
                <a:srgbClr val="595959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6123" y="402586"/>
            <a:ext cx="10216297" cy="594515"/>
          </a:xfrm>
        </p:spPr>
        <p:txBody>
          <a:bodyPr/>
          <a:lstStyle/>
          <a:p>
            <a:r>
              <a:rPr lang="es-ES" dirty="0"/>
              <a:t>Excel </a:t>
            </a:r>
            <a:r>
              <a:rPr lang="es-ES" dirty="0" err="1"/>
              <a:t>bàsic</a:t>
            </a:r>
            <a:r>
              <a:rPr lang="es-ES" dirty="0"/>
              <a:t>  - </a:t>
            </a:r>
            <a:r>
              <a:rPr lang="es-ES" dirty="0" err="1"/>
              <a:t>Relació</a:t>
            </a:r>
            <a:r>
              <a:rPr lang="es-ES" dirty="0"/>
              <a:t> de </a:t>
            </a:r>
            <a:r>
              <a:rPr lang="es-ES" dirty="0" err="1"/>
              <a:t>materials</a:t>
            </a:r>
            <a:endParaRPr lang="es-ES" dirty="0"/>
          </a:p>
        </p:txBody>
      </p:sp>
      <p:pic>
        <p:nvPicPr>
          <p:cNvPr id="10" name="Imatge 9">
            <a:extLst>
              <a:ext uri="{FF2B5EF4-FFF2-40B4-BE49-F238E27FC236}">
                <a16:creationId xmlns:a16="http://schemas.microsoft.com/office/drawing/2014/main" id="{4028808D-523C-4587-B829-2D08C904BF4F}"/>
              </a:ext>
            </a:extLst>
          </p:cNvPr>
          <p:cNvPicPr/>
          <p:nvPr/>
        </p:nvPicPr>
        <p:blipFill rotWithShape="1">
          <a:blip r:embed="rId2"/>
          <a:srcRect l="59854" t="19371" r="26410" b="71597"/>
          <a:stretch/>
        </p:blipFill>
        <p:spPr bwMode="auto">
          <a:xfrm>
            <a:off x="1338212" y="1617044"/>
            <a:ext cx="4221760" cy="8951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Imatge 10">
            <a:extLst>
              <a:ext uri="{FF2B5EF4-FFF2-40B4-BE49-F238E27FC236}">
                <a16:creationId xmlns:a16="http://schemas.microsoft.com/office/drawing/2014/main" id="{DB05E89D-3231-4A78-A2F8-5088E3E7936C}"/>
              </a:ext>
            </a:extLst>
          </p:cNvPr>
          <p:cNvPicPr/>
          <p:nvPr/>
        </p:nvPicPr>
        <p:blipFill rotWithShape="1">
          <a:blip r:embed="rId3"/>
          <a:srcRect l="59859" t="28956" r="26164" b="56295"/>
          <a:stretch/>
        </p:blipFill>
        <p:spPr bwMode="auto">
          <a:xfrm>
            <a:off x="1338212" y="3289738"/>
            <a:ext cx="4221760" cy="13144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Imatge 11">
            <a:extLst>
              <a:ext uri="{FF2B5EF4-FFF2-40B4-BE49-F238E27FC236}">
                <a16:creationId xmlns:a16="http://schemas.microsoft.com/office/drawing/2014/main" id="{36BD017D-9EC0-4A40-8DB9-55BA2F879A6C}"/>
              </a:ext>
            </a:extLst>
          </p:cNvPr>
          <p:cNvPicPr/>
          <p:nvPr/>
        </p:nvPicPr>
        <p:blipFill rotWithShape="1">
          <a:blip r:embed="rId4"/>
          <a:srcRect l="59854" t="43479" r="28269" b="38127"/>
          <a:stretch/>
        </p:blipFill>
        <p:spPr bwMode="auto">
          <a:xfrm>
            <a:off x="1306679" y="5013433"/>
            <a:ext cx="3467451" cy="165687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69728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36141" y="1214348"/>
            <a:ext cx="10681492" cy="5375638"/>
          </a:xfrm>
        </p:spPr>
        <p:txBody>
          <a:bodyPr/>
          <a:lstStyle/>
          <a:p>
            <a:pPr marL="578094" lvl="2" indent="-342900">
              <a:spcAft>
                <a:spcPts val="600"/>
              </a:spcAft>
            </a:pPr>
            <a:r>
              <a:rPr lang="es-ES" sz="1600" b="1" dirty="0">
                <a:solidFill>
                  <a:srgbClr val="595959"/>
                </a:solidFill>
              </a:rPr>
              <a:t>Material per impartir el taller</a:t>
            </a:r>
          </a:p>
          <a:p>
            <a:pPr marL="578094" lvl="2" indent="-342900">
              <a:spcAft>
                <a:spcPts val="600"/>
              </a:spcAft>
            </a:pPr>
            <a:endParaRPr lang="es-ES" sz="1600" dirty="0">
              <a:solidFill>
                <a:srgbClr val="595959"/>
              </a:solidFill>
            </a:endParaRPr>
          </a:p>
          <a:p>
            <a:pPr marL="578094" lvl="2" indent="-342900">
              <a:spcAft>
                <a:spcPts val="600"/>
              </a:spcAft>
            </a:pPr>
            <a:endParaRPr lang="es-ES" sz="1600" dirty="0">
              <a:solidFill>
                <a:srgbClr val="595959"/>
              </a:solidFill>
            </a:endParaRPr>
          </a:p>
          <a:p>
            <a:pPr marL="578094" lvl="2" indent="-342900">
              <a:spcAft>
                <a:spcPts val="600"/>
              </a:spcAft>
            </a:pPr>
            <a:endParaRPr lang="es-ES" sz="1600" dirty="0">
              <a:solidFill>
                <a:srgbClr val="595959"/>
              </a:solidFill>
            </a:endParaRPr>
          </a:p>
          <a:p>
            <a:pPr marL="578094" lvl="2" indent="-342900">
              <a:spcAft>
                <a:spcPts val="600"/>
              </a:spcAft>
            </a:pPr>
            <a:endParaRPr lang="es-ES" sz="1600" dirty="0">
              <a:solidFill>
                <a:srgbClr val="595959"/>
              </a:solidFill>
            </a:endParaRPr>
          </a:p>
          <a:p>
            <a:pPr marL="578094" lvl="2" indent="-342900">
              <a:spcAft>
                <a:spcPts val="600"/>
              </a:spcAft>
            </a:pPr>
            <a:r>
              <a:rPr lang="es-ES" sz="1600" b="1" dirty="0">
                <a:solidFill>
                  <a:srgbClr val="595959"/>
                </a:solidFill>
              </a:rPr>
              <a:t>Material per </a:t>
            </a:r>
            <a:r>
              <a:rPr lang="es-ES" sz="1600" b="1" dirty="0" err="1">
                <a:solidFill>
                  <a:srgbClr val="595959"/>
                </a:solidFill>
              </a:rPr>
              <a:t>realitzar</a:t>
            </a:r>
            <a:r>
              <a:rPr lang="es-ES" sz="1600" b="1" dirty="0">
                <a:solidFill>
                  <a:srgbClr val="595959"/>
                </a:solidFill>
              </a:rPr>
              <a:t> les </a:t>
            </a:r>
            <a:r>
              <a:rPr lang="es-ES" sz="1600" b="1" dirty="0" err="1">
                <a:solidFill>
                  <a:srgbClr val="595959"/>
                </a:solidFill>
              </a:rPr>
              <a:t>pràctiques</a:t>
            </a:r>
            <a:endParaRPr lang="es-ES" sz="1600" b="1" dirty="0">
              <a:solidFill>
                <a:srgbClr val="595959"/>
              </a:solidFill>
            </a:endParaRPr>
          </a:p>
          <a:p>
            <a:pPr marL="578094" lvl="2" indent="-342900">
              <a:spcAft>
                <a:spcPts val="600"/>
              </a:spcAft>
            </a:pPr>
            <a:endParaRPr lang="es-ES" sz="1600" dirty="0">
              <a:solidFill>
                <a:srgbClr val="595959"/>
              </a:solidFill>
            </a:endParaRPr>
          </a:p>
          <a:p>
            <a:pPr marL="578094" lvl="2" indent="-342900">
              <a:spcAft>
                <a:spcPts val="600"/>
              </a:spcAft>
            </a:pPr>
            <a:endParaRPr lang="es-ES" sz="1600" dirty="0">
              <a:solidFill>
                <a:srgbClr val="595959"/>
              </a:solidFill>
            </a:endParaRPr>
          </a:p>
          <a:p>
            <a:pPr marL="578094" lvl="2" indent="-342900">
              <a:spcAft>
                <a:spcPts val="600"/>
              </a:spcAft>
            </a:pPr>
            <a:endParaRPr lang="es-ES" sz="1600" dirty="0">
              <a:solidFill>
                <a:srgbClr val="595959"/>
              </a:solidFill>
            </a:endParaRPr>
          </a:p>
          <a:p>
            <a:pPr lvl="2" indent="0">
              <a:spcAft>
                <a:spcPts val="600"/>
              </a:spcAft>
              <a:buNone/>
            </a:pPr>
            <a:endParaRPr lang="es-ES" sz="1600" dirty="0">
              <a:solidFill>
                <a:srgbClr val="595959"/>
              </a:solidFill>
            </a:endParaRPr>
          </a:p>
          <a:p>
            <a:pPr lvl="2" indent="0">
              <a:spcAft>
                <a:spcPts val="600"/>
              </a:spcAft>
              <a:buNone/>
            </a:pPr>
            <a:endParaRPr lang="es-ES" sz="1600" dirty="0">
              <a:solidFill>
                <a:srgbClr val="595959"/>
              </a:solidFill>
            </a:endParaRPr>
          </a:p>
          <a:p>
            <a:pPr marL="578094" lvl="2" indent="-342900">
              <a:spcAft>
                <a:spcPts val="600"/>
              </a:spcAft>
            </a:pPr>
            <a:r>
              <a:rPr lang="es-ES" sz="1600" b="1" dirty="0" err="1">
                <a:solidFill>
                  <a:srgbClr val="595959"/>
                </a:solidFill>
              </a:rPr>
              <a:t>Webinars</a:t>
            </a:r>
            <a:endParaRPr lang="es-ES" sz="1600" b="1" dirty="0">
              <a:solidFill>
                <a:srgbClr val="595959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6123" y="402586"/>
            <a:ext cx="10216297" cy="594515"/>
          </a:xfrm>
        </p:spPr>
        <p:txBody>
          <a:bodyPr/>
          <a:lstStyle/>
          <a:p>
            <a:r>
              <a:rPr lang="es-ES" dirty="0"/>
              <a:t>Excel </a:t>
            </a:r>
            <a:r>
              <a:rPr lang="es-ES" dirty="0" err="1"/>
              <a:t>Avançat</a:t>
            </a:r>
            <a:r>
              <a:rPr lang="es-ES" dirty="0"/>
              <a:t>  - </a:t>
            </a:r>
            <a:r>
              <a:rPr lang="es-ES" dirty="0" err="1"/>
              <a:t>Relació</a:t>
            </a:r>
            <a:r>
              <a:rPr lang="es-ES" dirty="0"/>
              <a:t> de </a:t>
            </a:r>
            <a:r>
              <a:rPr lang="es-ES" dirty="0" err="1"/>
              <a:t>materials</a:t>
            </a:r>
            <a:endParaRPr lang="es-ES" dirty="0"/>
          </a:p>
        </p:txBody>
      </p:sp>
      <p:pic>
        <p:nvPicPr>
          <p:cNvPr id="7" name="Imatge 6">
            <a:extLst>
              <a:ext uri="{FF2B5EF4-FFF2-40B4-BE49-F238E27FC236}">
                <a16:creationId xmlns:a16="http://schemas.microsoft.com/office/drawing/2014/main" id="{5EDF7642-E633-4D33-8CC8-F65D3FBC7381}"/>
              </a:ext>
            </a:extLst>
          </p:cNvPr>
          <p:cNvPicPr/>
          <p:nvPr/>
        </p:nvPicPr>
        <p:blipFill rotWithShape="1">
          <a:blip r:embed="rId2"/>
          <a:srcRect l="59619" t="15887" r="27328" b="74080"/>
          <a:stretch/>
        </p:blipFill>
        <p:spPr bwMode="auto">
          <a:xfrm>
            <a:off x="1294258" y="1599234"/>
            <a:ext cx="3345120" cy="10669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Imatge 7">
            <a:extLst>
              <a:ext uri="{FF2B5EF4-FFF2-40B4-BE49-F238E27FC236}">
                <a16:creationId xmlns:a16="http://schemas.microsoft.com/office/drawing/2014/main" id="{BFC9800F-47C6-4219-978C-003ECF3BCCCE}"/>
              </a:ext>
            </a:extLst>
          </p:cNvPr>
          <p:cNvPicPr/>
          <p:nvPr/>
        </p:nvPicPr>
        <p:blipFill rotWithShape="1">
          <a:blip r:embed="rId3"/>
          <a:srcRect l="59384" t="25502" r="28622" b="62374"/>
          <a:stretch/>
        </p:blipFill>
        <p:spPr bwMode="auto">
          <a:xfrm>
            <a:off x="1159504" y="3182867"/>
            <a:ext cx="3614627" cy="10669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Imatge 8">
            <a:extLst>
              <a:ext uri="{FF2B5EF4-FFF2-40B4-BE49-F238E27FC236}">
                <a16:creationId xmlns:a16="http://schemas.microsoft.com/office/drawing/2014/main" id="{62A8F4A3-E953-40D2-86A1-687159DCEC69}"/>
              </a:ext>
            </a:extLst>
          </p:cNvPr>
          <p:cNvPicPr/>
          <p:nvPr/>
        </p:nvPicPr>
        <p:blipFill rotWithShape="1">
          <a:blip r:embed="rId3"/>
          <a:srcRect l="59854" t="37618" r="31601" b="58160"/>
          <a:stretch/>
        </p:blipFill>
        <p:spPr bwMode="auto">
          <a:xfrm>
            <a:off x="1294258" y="5066323"/>
            <a:ext cx="2680976" cy="38488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60046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69900" y="997101"/>
            <a:ext cx="11115642" cy="4907310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ca-ES" b="1" dirty="0">
                <a:solidFill>
                  <a:srgbClr val="019EE2"/>
                </a:solidFill>
              </a:rPr>
              <a:t>Saber a qui ens dirigim: </a:t>
            </a:r>
            <a:r>
              <a:rPr lang="ca-ES" dirty="0"/>
              <a:t>Revisió de la fitxa sobre la entitat que prepara la OTV.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ca-ES" dirty="0"/>
          </a:p>
          <a:p>
            <a:pPr algn="just"/>
            <a:r>
              <a:rPr lang="ca-ES" b="1" dirty="0">
                <a:solidFill>
                  <a:srgbClr val="019EE2"/>
                </a:solidFill>
              </a:rPr>
              <a:t>Identificar les condicions </a:t>
            </a:r>
            <a:r>
              <a:rPr lang="ca-ES" dirty="0"/>
              <a:t>físiques i tècniques dels assistents en el moment </a:t>
            </a:r>
            <a:r>
              <a:rPr lang="ca-ES" b="1" dirty="0">
                <a:solidFill>
                  <a:srgbClr val="019EE2"/>
                </a:solidFill>
              </a:rPr>
              <a:t>de la presentació. </a:t>
            </a:r>
            <a:r>
              <a:rPr lang="ca-ES" dirty="0"/>
              <a:t>Aprofitar al màxim al referent de l’entitat o personal de suport. Si les condicions ho faciliten, recolzar-se en el </a:t>
            </a:r>
            <a:r>
              <a:rPr lang="ca-ES" b="1" dirty="0">
                <a:solidFill>
                  <a:srgbClr val="019EE2"/>
                </a:solidFill>
              </a:rPr>
              <a:t>personal de l’entitat</a:t>
            </a:r>
            <a:r>
              <a:rPr lang="ca-ES" dirty="0"/>
              <a:t> que conegui Excel.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ca-ES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ca-ES" dirty="0"/>
              <a:t>Dividir el curs en </a:t>
            </a:r>
            <a:r>
              <a:rPr lang="ca-ES" b="1" dirty="0">
                <a:solidFill>
                  <a:srgbClr val="019EE2"/>
                </a:solidFill>
              </a:rPr>
              <a:t>dues sessions </a:t>
            </a:r>
            <a:r>
              <a:rPr lang="ca-ES" dirty="0"/>
              <a:t>si el nivell dels alumnes ho requereix. En la segona sessió es pot complementar el temari i revisar els exercicis que s’hagin realitzat.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ca-ES" b="1" dirty="0">
              <a:solidFill>
                <a:srgbClr val="019EE2"/>
              </a:solidFill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ca-ES" b="1" dirty="0">
                <a:solidFill>
                  <a:srgbClr val="019EE2"/>
                </a:solidFill>
              </a:rPr>
              <a:t>Preparar la presentació</a:t>
            </a:r>
            <a:r>
              <a:rPr lang="ca-ES" dirty="0"/>
              <a:t>: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ca-ES" dirty="0"/>
          </a:p>
          <a:p>
            <a:pPr marL="285750" indent="-2857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ca-ES" dirty="0"/>
              <a:t>Estudiar la presentació. Si algun aspecte no el dominem,  practicar amb anticipació.</a:t>
            </a:r>
          </a:p>
          <a:p>
            <a:pPr marL="285750" indent="-2857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ca-ES" dirty="0"/>
              <a:t>Planificar les pauses i les demostracions pràctiques .</a:t>
            </a:r>
          </a:p>
          <a:p>
            <a:pPr marL="285750" indent="-2857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ca-ES" dirty="0"/>
              <a:t>Preparar taules per les demostracions pràctiques: </a:t>
            </a:r>
            <a:r>
              <a:rPr lang="ca-ES" dirty="0" err="1">
                <a:hlinkClick r:id="rId2" action="ppaction://hlinkfile"/>
              </a:rPr>
              <a:t>Módulo</a:t>
            </a:r>
            <a:r>
              <a:rPr lang="ca-ES" dirty="0">
                <a:hlinkClick r:id="rId2" action="ppaction://hlinkfile"/>
              </a:rPr>
              <a:t> </a:t>
            </a:r>
            <a:r>
              <a:rPr lang="ca-ES" dirty="0" err="1">
                <a:hlinkClick r:id="rId2" action="ppaction://hlinkfile"/>
              </a:rPr>
              <a:t>Básico</a:t>
            </a:r>
            <a:r>
              <a:rPr lang="ca-ES" dirty="0">
                <a:hlinkClick r:id="rId2" action="ppaction://hlinkfile"/>
              </a:rPr>
              <a:t>\tabla ordenar y filtrar - </a:t>
            </a:r>
            <a:r>
              <a:rPr lang="ca-ES" dirty="0" err="1">
                <a:hlinkClick r:id="rId2" action="ppaction://hlinkfile"/>
              </a:rPr>
              <a:t>ejemplo</a:t>
            </a:r>
            <a:r>
              <a:rPr lang="ca-ES" dirty="0">
                <a:hlinkClick r:id="rId2" action="ppaction://hlinkfile"/>
              </a:rPr>
              <a:t> teoría.xlsx</a:t>
            </a:r>
            <a:endParaRPr lang="ca-ES" dirty="0"/>
          </a:p>
          <a:p>
            <a:pPr marL="285750" indent="-2857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ca-ES" dirty="0"/>
              <a:t>Assajar</a:t>
            </a:r>
          </a:p>
          <a:p>
            <a:pPr marL="285750" indent="-2857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ca-ES" dirty="0"/>
          </a:p>
          <a:p>
            <a:pPr algn="just"/>
            <a:r>
              <a:rPr lang="ca-ES" b="1" dirty="0">
                <a:solidFill>
                  <a:srgbClr val="019EE2"/>
                </a:solidFill>
              </a:rPr>
              <a:t>Familiaritzar-se amb l’eina </a:t>
            </a:r>
            <a:r>
              <a:rPr lang="ca-ES" dirty="0"/>
              <a:t>de </a:t>
            </a:r>
            <a:r>
              <a:rPr lang="ca-ES" b="1" dirty="0">
                <a:solidFill>
                  <a:srgbClr val="019EE2"/>
                </a:solidFill>
              </a:rPr>
              <a:t>videoconferència. </a:t>
            </a:r>
            <a:r>
              <a:rPr lang="ca-ES" dirty="0"/>
              <a:t>Practicar tots els aspectes de les funcions de compartir pantalla.</a:t>
            </a:r>
          </a:p>
          <a:p>
            <a:pPr marL="285750" indent="-2857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s-ES" dirty="0"/>
          </a:p>
          <a:p>
            <a:pPr marL="285750" indent="-2857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s-ES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es-ES" dirty="0"/>
              <a:t> 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marL="895335" lvl="1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sz="1600" b="0" dirty="0">
              <a:solidFill>
                <a:srgbClr val="595959"/>
              </a:solidFill>
            </a:endParaRPr>
          </a:p>
          <a:p>
            <a:pPr marL="895335" lvl="1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sz="1600" b="0" dirty="0">
              <a:solidFill>
                <a:srgbClr val="595959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sz="2800" u="none" dirty="0"/>
              <a:t>Bones pràctiques per </a:t>
            </a:r>
            <a:r>
              <a:rPr lang="ca-ES" dirty="0"/>
              <a:t>a la preparació</a:t>
            </a:r>
            <a:endParaRPr lang="ca-ES" sz="2800" u="none" dirty="0"/>
          </a:p>
        </p:txBody>
      </p:sp>
    </p:spTree>
    <p:extLst>
      <p:ext uri="{BB962C8B-B14F-4D97-AF65-F5344CB8AC3E}">
        <p14:creationId xmlns:p14="http://schemas.microsoft.com/office/powerpoint/2010/main" val="312931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69900" y="997100"/>
            <a:ext cx="11115642" cy="5429825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algn="just"/>
            <a:r>
              <a:rPr lang="ca-ES" b="1" dirty="0">
                <a:solidFill>
                  <a:srgbClr val="019EE2"/>
                </a:solidFill>
              </a:rPr>
              <a:t>Obrir els programes i arxius </a:t>
            </a:r>
            <a:r>
              <a:rPr lang="ca-ES" dirty="0"/>
              <a:t>que anem a fer servir, prèviament a la reunió </a:t>
            </a:r>
            <a:r>
              <a:rPr lang="ca-ES" i="1" dirty="0"/>
              <a:t>(incloure la imatge d’un teclat)</a:t>
            </a:r>
            <a:r>
              <a:rPr lang="ca-ES" dirty="0"/>
              <a:t>. </a:t>
            </a:r>
          </a:p>
          <a:p>
            <a:pPr algn="just"/>
            <a:endParaRPr lang="ca-ES" b="1" dirty="0">
              <a:solidFill>
                <a:srgbClr val="019EE2"/>
              </a:solidFill>
            </a:endParaRPr>
          </a:p>
          <a:p>
            <a:pPr algn="just"/>
            <a:r>
              <a:rPr lang="ca-ES" b="1" dirty="0">
                <a:solidFill>
                  <a:srgbClr val="019EE2"/>
                </a:solidFill>
              </a:rPr>
              <a:t>Provar els enllaços  </a:t>
            </a:r>
            <a:r>
              <a:rPr lang="ca-ES" dirty="0"/>
              <a:t>e híper </a:t>
            </a:r>
            <a:r>
              <a:rPr lang="ca-ES" dirty="0" err="1"/>
              <a:t>víncles</a:t>
            </a:r>
            <a:endParaRPr lang="ca-ES" dirty="0"/>
          </a:p>
          <a:p>
            <a:pPr algn="just"/>
            <a:endParaRPr lang="ca-ES" dirty="0"/>
          </a:p>
          <a:p>
            <a:pPr algn="just"/>
            <a:r>
              <a:rPr lang="ca-ES" b="1" dirty="0">
                <a:solidFill>
                  <a:srgbClr val="019EE2"/>
                </a:solidFill>
              </a:rPr>
              <a:t>Presentar-se. </a:t>
            </a:r>
            <a:r>
              <a:rPr lang="ca-ES" dirty="0"/>
              <a:t>Si el numero d’alumnes és reduït, intentar esbrinar sobre cada un d’ells, </a:t>
            </a:r>
            <a:r>
              <a:rPr lang="ca-ES" i="1" dirty="0"/>
              <a:t>(que es presentin), </a:t>
            </a:r>
            <a:r>
              <a:rPr lang="ca-ES" dirty="0"/>
              <a:t>especialment el </a:t>
            </a:r>
            <a:r>
              <a:rPr lang="ca-ES" b="1" dirty="0">
                <a:solidFill>
                  <a:srgbClr val="019EE2"/>
                </a:solidFill>
              </a:rPr>
              <a:t>coneixement previ </a:t>
            </a:r>
            <a:r>
              <a:rPr lang="ca-ES" dirty="0"/>
              <a:t>sobre el curs, </a:t>
            </a:r>
            <a:r>
              <a:rPr lang="ca-ES" i="1" dirty="0"/>
              <a:t>(trencar el gel).</a:t>
            </a:r>
          </a:p>
          <a:p>
            <a:pPr algn="just"/>
            <a:endParaRPr lang="ca-ES" dirty="0"/>
          </a:p>
          <a:p>
            <a:pPr algn="just"/>
            <a:r>
              <a:rPr lang="ca-ES" b="1" dirty="0">
                <a:solidFill>
                  <a:srgbClr val="019EE2"/>
                </a:solidFill>
              </a:rPr>
              <a:t>Intercalar</a:t>
            </a:r>
            <a:r>
              <a:rPr lang="ca-ES" dirty="0"/>
              <a:t> la presentació, amb  </a:t>
            </a:r>
            <a:r>
              <a:rPr lang="ca-ES" b="1" dirty="0">
                <a:solidFill>
                  <a:srgbClr val="019EE2"/>
                </a:solidFill>
              </a:rPr>
              <a:t>demostracions </a:t>
            </a:r>
            <a:r>
              <a:rPr lang="ca-ES" dirty="0"/>
              <a:t>en la pròpia eina Excel, amb relativa freqüència. En les demostracions pràctiques, anar a poc a poc,</a:t>
            </a:r>
            <a:r>
              <a:rPr lang="ca-ES" b="1" dirty="0">
                <a:solidFill>
                  <a:srgbClr val="019EE2"/>
                </a:solidFill>
              </a:rPr>
              <a:t> explicant tots els moviments</a:t>
            </a:r>
            <a:r>
              <a:rPr lang="ca-ES" i="1" dirty="0">
                <a:solidFill>
                  <a:srgbClr val="019EE2"/>
                </a:solidFill>
              </a:rPr>
              <a:t>  </a:t>
            </a:r>
            <a:r>
              <a:rPr lang="ca-ES" i="1" dirty="0"/>
              <a:t>(recolzar-se en la imatge del teclat si fos necessari).</a:t>
            </a:r>
          </a:p>
          <a:p>
            <a:pPr algn="just"/>
            <a:endParaRPr lang="ca-ES" b="1" dirty="0">
              <a:solidFill>
                <a:srgbClr val="019EE2"/>
              </a:solidFill>
            </a:endParaRPr>
          </a:p>
          <a:p>
            <a:pPr algn="just"/>
            <a:r>
              <a:rPr lang="ca-ES" b="1" dirty="0">
                <a:solidFill>
                  <a:srgbClr val="019EE2"/>
                </a:solidFill>
              </a:rPr>
              <a:t>Fer pauses </a:t>
            </a:r>
            <a:r>
              <a:rPr lang="ca-ES" dirty="0"/>
              <a:t>per interpel·lar sobre el seguiment de les explicacions.</a:t>
            </a:r>
          </a:p>
          <a:p>
            <a:pPr algn="just"/>
            <a:endParaRPr lang="ca-ES" dirty="0"/>
          </a:p>
          <a:p>
            <a:pPr algn="just"/>
            <a:r>
              <a:rPr lang="ca-ES" dirty="0"/>
              <a:t>Intercalar </a:t>
            </a:r>
            <a:r>
              <a:rPr lang="ca-ES" b="1" dirty="0">
                <a:solidFill>
                  <a:srgbClr val="019EE2"/>
                </a:solidFill>
              </a:rPr>
              <a:t>2 formadors </a:t>
            </a:r>
            <a:r>
              <a:rPr lang="ca-ES" dirty="0"/>
              <a:t>en la mesura de los possible.</a:t>
            </a:r>
          </a:p>
          <a:p>
            <a:pPr algn="just"/>
            <a:endParaRPr lang="ca-ES" dirty="0"/>
          </a:p>
          <a:p>
            <a:pPr algn="just"/>
            <a:r>
              <a:rPr lang="ca-ES" dirty="0"/>
              <a:t>En funció del número d’alumnes, evitar les interrupcions durant l’explicació i que preguntin a través del xat, en el cas d’online o al final si és presencial. </a:t>
            </a:r>
          </a:p>
          <a:p>
            <a:pPr algn="just"/>
            <a:endParaRPr lang="ca-ES" dirty="0"/>
          </a:p>
          <a:p>
            <a:pPr algn="just"/>
            <a:r>
              <a:rPr lang="ca-ES" dirty="0"/>
              <a:t>Deixar </a:t>
            </a:r>
            <a:r>
              <a:rPr lang="ca-ES" b="1" dirty="0">
                <a:solidFill>
                  <a:srgbClr val="019EE2"/>
                </a:solidFill>
              </a:rPr>
              <a:t>temps al final per dubtes.</a:t>
            </a:r>
          </a:p>
          <a:p>
            <a:pPr algn="just"/>
            <a:endParaRPr lang="ca-ES" b="1" dirty="0">
              <a:solidFill>
                <a:srgbClr val="019EE2"/>
              </a:solidFill>
            </a:endParaRPr>
          </a:p>
          <a:p>
            <a:pPr algn="just"/>
            <a:r>
              <a:rPr lang="ca-ES" b="1" dirty="0">
                <a:solidFill>
                  <a:srgbClr val="019EE2"/>
                </a:solidFill>
              </a:rPr>
              <a:t>Presentar els exercicis  i materials </a:t>
            </a:r>
            <a:r>
              <a:rPr lang="ca-ES" dirty="0"/>
              <a:t>complementaris.</a:t>
            </a:r>
          </a:p>
          <a:p>
            <a:pPr algn="just"/>
            <a:endParaRPr lang="ca-ES" dirty="0"/>
          </a:p>
          <a:p>
            <a:pPr algn="just"/>
            <a:endParaRPr lang="es-ES" dirty="0"/>
          </a:p>
          <a:p>
            <a:pPr algn="just"/>
            <a:endParaRPr lang="es-ES" dirty="0"/>
          </a:p>
          <a:p>
            <a:pPr algn="just"/>
            <a:endParaRPr lang="es-ES" dirty="0"/>
          </a:p>
          <a:p>
            <a:pPr algn="just"/>
            <a:r>
              <a:rPr lang="es-ES" dirty="0"/>
              <a:t>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marL="895335" lvl="1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sz="1600" b="0" dirty="0">
              <a:solidFill>
                <a:srgbClr val="595959"/>
              </a:solidFill>
            </a:endParaRPr>
          </a:p>
          <a:p>
            <a:pPr marL="895335" lvl="1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sz="1600" b="0" dirty="0">
              <a:solidFill>
                <a:srgbClr val="595959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9899" y="402586"/>
            <a:ext cx="9549999" cy="594515"/>
          </a:xfrm>
        </p:spPr>
        <p:txBody>
          <a:bodyPr/>
          <a:lstStyle/>
          <a:p>
            <a:r>
              <a:rPr lang="ca-ES" sz="2800" u="none" dirty="0"/>
              <a:t>Bones pr</a:t>
            </a:r>
            <a:r>
              <a:rPr lang="ca-ES" dirty="0"/>
              <a:t>actiques per a la presentació</a:t>
            </a:r>
            <a:endParaRPr lang="ca-ES" sz="2800" u="none" dirty="0"/>
          </a:p>
        </p:txBody>
      </p:sp>
    </p:spTree>
    <p:extLst>
      <p:ext uri="{BB962C8B-B14F-4D97-AF65-F5344CB8AC3E}">
        <p14:creationId xmlns:p14="http://schemas.microsoft.com/office/powerpoint/2010/main" val="4137504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69899" y="1588301"/>
            <a:ext cx="11116357" cy="1840698"/>
          </a:xfrm>
        </p:spPr>
        <p:txBody>
          <a:bodyPr/>
          <a:lstStyle/>
          <a:p>
            <a:r>
              <a:rPr lang="ca-ES" dirty="0">
                <a:solidFill>
                  <a:srgbClr val="53565A"/>
                </a:solidFill>
                <a:cs typeface="Times New Roman" pitchFamily="18" charset="0"/>
              </a:rPr>
              <a:t>Els accessos directes  o “</a:t>
            </a:r>
            <a:r>
              <a:rPr lang="ca-ES" dirty="0" err="1">
                <a:solidFill>
                  <a:srgbClr val="53565A"/>
                </a:solidFill>
                <a:cs typeface="Times New Roman" pitchFamily="18" charset="0"/>
              </a:rPr>
              <a:t>short</a:t>
            </a:r>
            <a:r>
              <a:rPr lang="ca-ES" dirty="0">
                <a:solidFill>
                  <a:srgbClr val="53565A"/>
                </a:solidFill>
                <a:cs typeface="Times New Roman" pitchFamily="18" charset="0"/>
              </a:rPr>
              <a:t> </a:t>
            </a:r>
            <a:r>
              <a:rPr lang="ca-ES" dirty="0" err="1">
                <a:solidFill>
                  <a:srgbClr val="53565A"/>
                </a:solidFill>
                <a:cs typeface="Times New Roman" pitchFamily="18" charset="0"/>
              </a:rPr>
              <a:t>cuts</a:t>
            </a:r>
            <a:r>
              <a:rPr lang="ca-ES" dirty="0">
                <a:solidFill>
                  <a:srgbClr val="53565A"/>
                </a:solidFill>
                <a:cs typeface="Times New Roman" pitchFamily="18" charset="0"/>
              </a:rPr>
              <a:t>” en anglès, son la manera ràpida de moure’s amb el teclat sense necessitat de fer servir el ratolí. A continuació es mostren els que més es fan servir. Poden haver-hi modificacions en els mateixos, segons l’idioma predeterminat d’Excel.</a:t>
            </a:r>
          </a:p>
          <a:p>
            <a:pPr lvl="0" algn="just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99CC00"/>
              </a:buClr>
            </a:pPr>
            <a:r>
              <a:rPr lang="ca-ES" dirty="0">
                <a:solidFill>
                  <a:srgbClr val="53565A"/>
                </a:solidFill>
                <a:cs typeface="Times New Roman" pitchFamily="18" charset="0"/>
              </a:rPr>
              <a:t>Per defecte, les eines d’ofimàtica que tenim estan configurades en castellà o català, però pot donar-se el cas de que algú les tingui en anglès.  </a:t>
            </a:r>
          </a:p>
          <a:p>
            <a:endParaRPr lang="es-ES_tradnl" dirty="0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kern="0" dirty="0" err="1"/>
              <a:t>Informació</a:t>
            </a:r>
            <a:r>
              <a:rPr lang="es-ES_tradnl" kern="0" dirty="0"/>
              <a:t> útil</a:t>
            </a:r>
            <a:br>
              <a:rPr lang="es-ES_tradnl" kern="0" dirty="0"/>
            </a:br>
            <a:r>
              <a:rPr lang="es-ES" sz="2800" u="none" dirty="0"/>
              <a:t> 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5E2A63C0-256B-45D4-A0D8-AD5FB8F5BA2E}"/>
              </a:ext>
            </a:extLst>
          </p:cNvPr>
          <p:cNvSpPr txBox="1">
            <a:spLocks/>
          </p:cNvSpPr>
          <p:nvPr/>
        </p:nvSpPr>
        <p:spPr>
          <a:xfrm>
            <a:off x="469900" y="958790"/>
            <a:ext cx="7058660" cy="396663"/>
          </a:xfrm>
          <a:prstGeom prst="rect">
            <a:avLst/>
          </a:prstGeom>
        </p:spPr>
        <p:txBody>
          <a:bodyPr/>
          <a:lstStyle>
            <a:lvl1pPr marL="0" indent="0" algn="l" defTabSz="1219170" rtl="0" eaLnBrk="1" latinLnBrk="0" hangingPunct="1">
              <a:spcBef>
                <a:spcPts val="0"/>
              </a:spcBef>
              <a:spcAft>
                <a:spcPts val="1333"/>
              </a:spcAft>
              <a:buSzPct val="100000"/>
              <a:buFont typeface="Arial" panose="020B0604020202020204" pitchFamily="34" charset="0"/>
              <a:buNone/>
              <a:defRPr sz="1600" b="0" kern="1200">
                <a:solidFill>
                  <a:srgbClr val="595959"/>
                </a:solidFill>
                <a:latin typeface="Poppins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spcBef>
                <a:spcPts val="0"/>
              </a:spcBef>
              <a:spcAft>
                <a:spcPts val="1333"/>
              </a:spcAft>
              <a:buClrTx/>
              <a:buSzPct val="100000"/>
              <a:buFont typeface="Arial"/>
              <a:buNone/>
              <a:defRPr lang="en-US" sz="1600" b="1" kern="1200" dirty="0" smtClean="0">
                <a:solidFill>
                  <a:srgbClr val="595959"/>
                </a:solidFill>
                <a:latin typeface="Poppins"/>
                <a:ea typeface="+mn-ea"/>
                <a:cs typeface="+mn-cs"/>
              </a:defRPr>
            </a:lvl2pPr>
            <a:lvl3pPr marL="235194" indent="-235194" algn="l" defTabSz="1219170" rtl="0" eaLnBrk="1" latinLnBrk="0" hangingPunct="1">
              <a:spcBef>
                <a:spcPts val="0"/>
              </a:spcBef>
              <a:spcAft>
                <a:spcPts val="1333"/>
              </a:spcAft>
              <a:buClrTx/>
              <a:buSzPct val="100000"/>
              <a:buFont typeface="Arial" panose="020B0604020202020204" pitchFamily="34" charset="0"/>
              <a:buChar char="•"/>
              <a:defRPr lang="en-US" sz="1600" kern="1200" dirty="0" smtClean="0">
                <a:solidFill>
                  <a:srgbClr val="595959"/>
                </a:solidFill>
                <a:latin typeface="Poppins"/>
                <a:ea typeface="+mn-ea"/>
                <a:cs typeface="+mn-cs"/>
              </a:defRPr>
            </a:lvl3pPr>
            <a:lvl4pPr marL="475188" indent="-235194" algn="l" defTabSz="1219170" rtl="0" eaLnBrk="1" latinLnBrk="0" hangingPunct="1">
              <a:spcBef>
                <a:spcPts val="0"/>
              </a:spcBef>
              <a:spcAft>
                <a:spcPts val="1333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600" kern="1200" baseline="0" dirty="0" smtClean="0">
                <a:solidFill>
                  <a:srgbClr val="595959"/>
                </a:solidFill>
                <a:latin typeface="Poppins"/>
                <a:ea typeface="+mn-ea"/>
                <a:cs typeface="+mn-cs"/>
              </a:defRPr>
            </a:lvl4pPr>
            <a:lvl5pPr marL="710382" indent="-235194" algn="l" defTabSz="1064657" rtl="0" eaLnBrk="1" latinLnBrk="0" hangingPunct="1">
              <a:spcBef>
                <a:spcPts val="0"/>
              </a:spcBef>
              <a:spcAft>
                <a:spcPts val="1333"/>
              </a:spcAft>
              <a:buClrTx/>
              <a:buSzPct val="100000"/>
              <a:buFont typeface="Verdana" panose="020B0604030504040204" pitchFamily="34" charset="0"/>
              <a:buChar char="−"/>
              <a:tabLst/>
              <a:defRPr lang="en-US" sz="1600" kern="1200" baseline="0" dirty="0" smtClean="0">
                <a:solidFill>
                  <a:srgbClr val="595959"/>
                </a:solidFill>
                <a:latin typeface="Poppins"/>
                <a:ea typeface="+mn-ea"/>
                <a:cs typeface="+mn-cs"/>
              </a:defRPr>
            </a:lvl5pPr>
            <a:lvl6pPr marL="710382" indent="-235194" algn="l" defTabSz="1219170" rtl="0" eaLnBrk="1" latinLnBrk="0" hangingPunct="1">
              <a:spcBef>
                <a:spcPts val="0"/>
              </a:spcBef>
              <a:spcAft>
                <a:spcPts val="1333"/>
              </a:spcAft>
              <a:buFont typeface="Verdana" panose="020B0604030504040204" pitchFamily="34" charset="0"/>
              <a:buChar char="−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10382" indent="-235194" algn="l" defTabSz="1219170" rtl="0" eaLnBrk="1" latinLnBrk="0" hangingPunct="1">
              <a:spcBef>
                <a:spcPts val="0"/>
              </a:spcBef>
              <a:spcAft>
                <a:spcPts val="1333"/>
              </a:spcAft>
              <a:buFont typeface="Verdana" panose="020B0604030504040204" pitchFamily="34" charset="0"/>
              <a:buChar char="−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10382" indent="-235194" algn="l" defTabSz="1219170" rtl="0" eaLnBrk="1" latinLnBrk="0" hangingPunct="1">
              <a:spcBef>
                <a:spcPts val="0"/>
              </a:spcBef>
              <a:spcAft>
                <a:spcPts val="1333"/>
              </a:spcAft>
              <a:buFont typeface="Verdana" panose="020B0604030504040204" pitchFamily="34" charset="0"/>
              <a:buChar char="−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10382" indent="-235194" algn="l" defTabSz="1219170" rtl="0" eaLnBrk="1" latinLnBrk="0" hangingPunct="1">
              <a:spcBef>
                <a:spcPts val="0"/>
              </a:spcBef>
              <a:spcAft>
                <a:spcPts val="1333"/>
              </a:spcAft>
              <a:buFont typeface="Verdana" panose="020B0604030504040204" pitchFamily="34" charset="0"/>
              <a:buChar char="−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000" b="1" dirty="0" err="1"/>
              <a:t>Accessos</a:t>
            </a:r>
            <a:r>
              <a:rPr lang="es-ES" sz="2000" b="1" dirty="0"/>
              <a:t> directes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29F56C4-CFF4-4E6C-A700-5A3BE94887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493" t="25252" r="6283" b="37613"/>
          <a:stretch/>
        </p:blipFill>
        <p:spPr>
          <a:xfrm>
            <a:off x="469900" y="3639076"/>
            <a:ext cx="7679138" cy="23173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874AC2E-31C6-48DB-8860-FA7597EECAE6}"/>
              </a:ext>
            </a:extLst>
          </p:cNvPr>
          <p:cNvSpPr txBox="1"/>
          <p:nvPr/>
        </p:nvSpPr>
        <p:spPr bwMode="gray">
          <a:xfrm>
            <a:off x="11402008" y="3265714"/>
            <a:ext cx="914400" cy="914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/>
          <a:p>
            <a:endParaRPr lang="es-ES" sz="3200" b="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E996957-5CBB-4866-BF41-F4D8917DFAEC}"/>
              </a:ext>
            </a:extLst>
          </p:cNvPr>
          <p:cNvSpPr/>
          <p:nvPr/>
        </p:nvSpPr>
        <p:spPr>
          <a:xfrm>
            <a:off x="9089136" y="3429001"/>
            <a:ext cx="2497121" cy="2594087"/>
          </a:xfrm>
          <a:prstGeom prst="rect">
            <a:avLst/>
          </a:prstGeom>
          <a:noFill/>
          <a:ln w="28575">
            <a:solidFill>
              <a:srgbClr val="019EE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C2456AC-3944-4B7C-8383-2B654760B1C5}"/>
              </a:ext>
            </a:extLst>
          </p:cNvPr>
          <p:cNvSpPr/>
          <p:nvPr/>
        </p:nvSpPr>
        <p:spPr>
          <a:xfrm>
            <a:off x="9651766" y="4097853"/>
            <a:ext cx="1819637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1400" dirty="0">
                <a:solidFill>
                  <a:srgbClr val="53565A"/>
                </a:solidFill>
                <a:latin typeface="Poppins"/>
              </a:rPr>
              <a:t>Per obtenir l’acció que desitgem, hem de seleccionar les tecles assenyalades  a les taules.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7EB10EB-6637-479A-92A8-53983F7008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0949" y="3603134"/>
            <a:ext cx="905380" cy="777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65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881247" y="2926126"/>
            <a:ext cx="7678737" cy="1579113"/>
          </a:xfrm>
        </p:spPr>
        <p:txBody>
          <a:bodyPr/>
          <a:lstStyle/>
          <a:p>
            <a:r>
              <a:rPr lang="es-ES" sz="4000" dirty="0" err="1"/>
              <a:t>Gràcies</a:t>
            </a:r>
            <a:endParaRPr lang="es-ES" sz="4000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55420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56837" y="1023226"/>
            <a:ext cx="11115642" cy="5743334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ca-ES" sz="2000" b="1" dirty="0"/>
              <a:t>Benvinguts al curs de </a:t>
            </a:r>
            <a:r>
              <a:rPr lang="ca-ES" sz="2000" b="1" dirty="0">
                <a:solidFill>
                  <a:srgbClr val="019EE2"/>
                </a:solidFill>
              </a:rPr>
              <a:t>Microsoft Excel.</a:t>
            </a:r>
            <a:r>
              <a:rPr lang="ca-ES" sz="2000" b="1" dirty="0"/>
              <a:t>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ca-ES" dirty="0"/>
          </a:p>
          <a:p>
            <a:pPr algn="just"/>
            <a:r>
              <a:rPr lang="ca-ES" b="1" dirty="0">
                <a:solidFill>
                  <a:srgbClr val="019EE2"/>
                </a:solidFill>
              </a:rPr>
              <a:t>Objectiu d’aquesta presentació:</a:t>
            </a:r>
            <a:r>
              <a:rPr lang="ca-ES" dirty="0"/>
              <a:t> donar a conèixer el curs a aquells voluntaris que desitgin dedicar-se a impartir futures sessions de formació del mateix.  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ca-ES" dirty="0"/>
          </a:p>
          <a:p>
            <a:pPr algn="just"/>
            <a:r>
              <a:rPr lang="ca-ES" b="1" dirty="0">
                <a:solidFill>
                  <a:srgbClr val="019EE2"/>
                </a:solidFill>
              </a:rPr>
              <a:t>Objectiu del curs: </a:t>
            </a:r>
            <a:r>
              <a:rPr lang="ca-ES" dirty="0"/>
              <a:t>A més d’adquirir unes nocions bàsiques en Excel, és que l’alumne aprengui a veure l’eina des de el punt de vista multifuncional i pugui fer-se una idea de què pot fer amb el programa.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ca-ES" dirty="0"/>
          </a:p>
          <a:p>
            <a:pPr algn="just"/>
            <a:r>
              <a:rPr lang="ca-ES" b="1" dirty="0">
                <a:solidFill>
                  <a:srgbClr val="019EE2"/>
                </a:solidFill>
              </a:rPr>
              <a:t>A qui va dirigit: </a:t>
            </a:r>
          </a:p>
          <a:p>
            <a:pPr algn="just"/>
            <a:r>
              <a:rPr lang="ca-ES" dirty="0"/>
              <a:t>	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ca-ES" dirty="0"/>
              <a:t>Personal de les entitats del tercer sector.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ca-ES" dirty="0"/>
              <a:t>Usuaris d’aquestes entitats i emprenedors que puguin tenir interès en formar-se en aquesta eina.</a:t>
            </a:r>
          </a:p>
          <a:p>
            <a:pPr algn="just"/>
            <a:r>
              <a:rPr lang="ca-ES" i="1" dirty="0"/>
              <a:t>(en general, persones amb certs coneixements informàtics però que no han fet servir Microsoft Excel o tenen un nivell molt bàsic).</a:t>
            </a:r>
            <a:endParaRPr lang="ca-ES" b="1" dirty="0">
              <a:solidFill>
                <a:srgbClr val="019EE2"/>
              </a:solidFill>
            </a:endParaRPr>
          </a:p>
          <a:p>
            <a:pPr algn="just"/>
            <a:endParaRPr lang="ca-ES" dirty="0"/>
          </a:p>
          <a:p>
            <a:pPr algn="just"/>
            <a:r>
              <a:rPr lang="ca-ES" b="1" dirty="0">
                <a:solidFill>
                  <a:srgbClr val="019EE2"/>
                </a:solidFill>
              </a:rPr>
              <a:t>Requeriments per els voluntaris formadors:</a:t>
            </a:r>
          </a:p>
          <a:p>
            <a:pPr algn="just"/>
            <a:r>
              <a:rPr lang="ca-ES" dirty="0"/>
              <a:t>Coneixements d’Excel a nivell mig.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ca-ES" dirty="0"/>
              <a:t>		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ca-ES" dirty="0"/>
          </a:p>
          <a:p>
            <a:pPr marL="895335" lvl="1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ca-ES" sz="1600" b="0" dirty="0">
              <a:solidFill>
                <a:srgbClr val="595959"/>
              </a:solidFill>
            </a:endParaRPr>
          </a:p>
          <a:p>
            <a:pPr marL="895335" lvl="1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ca-ES" sz="1600" b="0" dirty="0">
              <a:solidFill>
                <a:srgbClr val="595959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800" u="none" dirty="0" err="1"/>
              <a:t>Introducció</a:t>
            </a:r>
            <a:r>
              <a:rPr lang="es-ES" sz="2800" u="non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6369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77DE097-9BA9-470E-940A-A43EA0D74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900" y="249314"/>
            <a:ext cx="7058660" cy="469481"/>
          </a:xfrm>
        </p:spPr>
        <p:txBody>
          <a:bodyPr/>
          <a:lstStyle/>
          <a:p>
            <a:r>
              <a:rPr lang="es-ES" dirty="0"/>
              <a:t>Estructura de les </a:t>
            </a:r>
            <a:r>
              <a:rPr lang="es-ES" dirty="0" err="1"/>
              <a:t>sessions</a:t>
            </a:r>
            <a:endParaRPr lang="es-E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6EF1651-0435-42A9-A0C5-C0D1D998EF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43646"/>
              </p:ext>
            </p:extLst>
          </p:nvPr>
        </p:nvGraphicFramePr>
        <p:xfrm>
          <a:off x="221381" y="664140"/>
          <a:ext cx="11848699" cy="3936734"/>
        </p:xfrm>
        <a:graphic>
          <a:graphicData uri="http://schemas.openxmlformats.org/drawingml/2006/table">
            <a:tbl>
              <a:tblPr firstRow="1" firstCol="1" bandRow="1"/>
              <a:tblGrid>
                <a:gridCol w="863527">
                  <a:extLst>
                    <a:ext uri="{9D8B030D-6E8A-4147-A177-3AD203B41FA5}">
                      <a16:colId xmlns:a16="http://schemas.microsoft.com/office/drawing/2014/main" val="2340222717"/>
                    </a:ext>
                  </a:extLst>
                </a:gridCol>
                <a:gridCol w="1035891">
                  <a:extLst>
                    <a:ext uri="{9D8B030D-6E8A-4147-A177-3AD203B41FA5}">
                      <a16:colId xmlns:a16="http://schemas.microsoft.com/office/drawing/2014/main" val="2599266798"/>
                    </a:ext>
                  </a:extLst>
                </a:gridCol>
                <a:gridCol w="4054909">
                  <a:extLst>
                    <a:ext uri="{9D8B030D-6E8A-4147-A177-3AD203B41FA5}">
                      <a16:colId xmlns:a16="http://schemas.microsoft.com/office/drawing/2014/main" val="3767293881"/>
                    </a:ext>
                  </a:extLst>
                </a:gridCol>
                <a:gridCol w="994061">
                  <a:extLst>
                    <a:ext uri="{9D8B030D-6E8A-4147-A177-3AD203B41FA5}">
                      <a16:colId xmlns:a16="http://schemas.microsoft.com/office/drawing/2014/main" val="236901993"/>
                    </a:ext>
                  </a:extLst>
                </a:gridCol>
                <a:gridCol w="1367839">
                  <a:extLst>
                    <a:ext uri="{9D8B030D-6E8A-4147-A177-3AD203B41FA5}">
                      <a16:colId xmlns:a16="http://schemas.microsoft.com/office/drawing/2014/main" val="240297819"/>
                    </a:ext>
                  </a:extLst>
                </a:gridCol>
                <a:gridCol w="1530417">
                  <a:extLst>
                    <a:ext uri="{9D8B030D-6E8A-4147-A177-3AD203B41FA5}">
                      <a16:colId xmlns:a16="http://schemas.microsoft.com/office/drawing/2014/main" val="1409383465"/>
                    </a:ext>
                  </a:extLst>
                </a:gridCol>
                <a:gridCol w="2002055">
                  <a:extLst>
                    <a:ext uri="{9D8B030D-6E8A-4147-A177-3AD203B41FA5}">
                      <a16:colId xmlns:a16="http://schemas.microsoft.com/office/drawing/2014/main" val="147720549"/>
                    </a:ext>
                  </a:extLst>
                </a:gridCol>
              </a:tblGrid>
              <a:tr h="621126">
                <a:tc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400" b="1" kern="1200">
                          <a:solidFill>
                            <a:srgbClr val="FFFFFF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Mòdul</a:t>
                      </a:r>
                      <a:endParaRPr lang="es-ES" sz="14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9E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400" b="1" kern="1200">
                          <a:solidFill>
                            <a:srgbClr val="FFFFFF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Nº </a:t>
                      </a:r>
                      <a:endParaRPr lang="es-ES" sz="140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400" b="1" kern="1200">
                          <a:solidFill>
                            <a:srgbClr val="FFFFFF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Sessions</a:t>
                      </a:r>
                      <a:endParaRPr lang="es-ES" sz="14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9E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400" b="1" kern="1200">
                          <a:solidFill>
                            <a:srgbClr val="FFFFFF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Estructura</a:t>
                      </a:r>
                      <a:endParaRPr lang="es-ES" sz="14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9E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200" b="1" kern="1200">
                          <a:solidFill>
                            <a:srgbClr val="FFFFFF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Nº. </a:t>
                      </a:r>
                      <a:endParaRPr lang="es-ES" sz="120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200" b="1" kern="1200">
                          <a:solidFill>
                            <a:srgbClr val="FFFFFF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Assitents</a:t>
                      </a:r>
                      <a:endParaRPr lang="es-ES" sz="12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9E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200" b="1" kern="1200" baseline="0">
                          <a:solidFill>
                            <a:srgbClr val="FFFFFF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Coneixement previ</a:t>
                      </a:r>
                      <a:endParaRPr lang="es-ES" sz="1200" b="1" kern="1200" baseline="0" dirty="0">
                        <a:solidFill>
                          <a:srgbClr val="FFFFFF"/>
                        </a:solidFill>
                        <a:effectLst/>
                        <a:latin typeface="Poppins"/>
                        <a:ea typeface="+mj-ea"/>
                        <a:cs typeface="+mj-cs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9E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400" b="1" kern="1200">
                          <a:solidFill>
                            <a:srgbClr val="FFFFFF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Material </a:t>
                      </a:r>
                      <a:endParaRPr lang="es-ES" sz="14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9E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400" b="1" kern="1200">
                          <a:solidFill>
                            <a:srgbClr val="FFFFFF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Descripció del document</a:t>
                      </a:r>
                      <a:endParaRPr lang="es-ES" sz="14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9E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1075124"/>
                  </a:ext>
                </a:extLst>
              </a:tr>
              <a:tr h="905415">
                <a:tc rowSpan="3"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400" kern="120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Bàsic</a:t>
                      </a:r>
                      <a:endParaRPr lang="es-ES" sz="1400" dirty="0"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400" kern="120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2</a:t>
                      </a:r>
                      <a:endParaRPr lang="es-ES" sz="1400" dirty="0"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spcAft>
                          <a:spcPts val="400"/>
                        </a:spcAft>
                      </a:pPr>
                      <a:r>
                        <a:rPr lang="ca-ES" sz="1400" b="1" kern="1200" noProof="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Sessió 1: </a:t>
                      </a:r>
                    </a:p>
                    <a:p>
                      <a:pPr marL="285750" indent="-285750" algn="l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a-ES" sz="1400" kern="1200" noProof="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45 minuts </a:t>
                      </a:r>
                      <a:r>
                        <a:rPr lang="ca-ES" sz="1400" noProof="0" dirty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ca-ES" sz="1400" kern="1200" noProof="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 presentació teòrica i demostració de la PART 1 del manual.</a:t>
                      </a:r>
                    </a:p>
                    <a:p>
                      <a:pPr marL="285750" indent="-285750" algn="l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a-ES" sz="1400" kern="1200" noProof="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10 minuts </a:t>
                      </a:r>
                      <a:r>
                        <a:rPr lang="ca-ES" sz="1400" noProof="0" dirty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ca-ES" sz="1400" kern="1200" noProof="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  preguntes / dubtes</a:t>
                      </a:r>
                    </a:p>
                    <a:p>
                      <a:pPr marL="285750" indent="-285750" algn="l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a-ES" sz="1400" kern="1200" noProof="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5 minuts </a:t>
                      </a:r>
                      <a:r>
                        <a:rPr lang="ca-ES" sz="1400" kern="1200" noProof="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  <a:sym typeface="Wingdings" panose="05000000000000000000" pitchFamily="2" charset="2"/>
                        </a:rPr>
                        <a:t> presentació dossier d’exercicis</a:t>
                      </a:r>
                      <a:endParaRPr lang="ca-ES" sz="1400" kern="1200" noProof="0" dirty="0">
                        <a:solidFill>
                          <a:srgbClr val="595959"/>
                        </a:solidFill>
                        <a:effectLst/>
                        <a:latin typeface="Poppins"/>
                        <a:ea typeface="+mj-ea"/>
                        <a:cs typeface="+mj-cs"/>
                      </a:endParaRPr>
                    </a:p>
                    <a:p>
                      <a:pPr marL="0" indent="0" algn="l">
                        <a:spcAft>
                          <a:spcPts val="4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ca-ES" sz="1400" b="1" kern="1200" noProof="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Sessió 2:</a:t>
                      </a:r>
                    </a:p>
                    <a:p>
                      <a:pPr marL="285750" indent="-285750" algn="l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a-ES" sz="1400" kern="1200" noProof="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20 minuts </a:t>
                      </a:r>
                      <a:r>
                        <a:rPr lang="ca-ES" sz="1400" kern="1200" noProof="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  <a:sym typeface="Wingdings" panose="05000000000000000000" pitchFamily="2" charset="2"/>
                        </a:rPr>
                        <a:t> revisió d’exercicis i dubtes </a:t>
                      </a:r>
                    </a:p>
                    <a:p>
                      <a:pPr marL="285750" indent="-285750" algn="l">
                        <a:spcAft>
                          <a:spcPts val="4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a-ES" sz="1400" kern="1200" noProof="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  <a:sym typeface="Wingdings" panose="05000000000000000000" pitchFamily="2" charset="2"/>
                        </a:rPr>
                        <a:t>40 minuts  </a:t>
                      </a:r>
                      <a:r>
                        <a:rPr lang="ca-ES" sz="1400" kern="1200" noProof="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n-ea"/>
                          <a:cs typeface="+mn-cs"/>
                        </a:rPr>
                        <a:t>presentació teòrica i demostració de la PART 2 del manual.</a:t>
                      </a: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ca-ES" sz="1400" kern="1200" noProof="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6-10</a:t>
                      </a:r>
                      <a:endParaRPr lang="ca-ES" sz="1400" noProof="0" dirty="0"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ca-ES" sz="1400" kern="1200" noProof="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No</a:t>
                      </a:r>
                      <a:endParaRPr lang="ca-ES" sz="1400" noProof="0" dirty="0"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ca-ES" sz="1400" kern="1200" noProof="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Presentació Part 1 i Part 2 (teoria) </a:t>
                      </a:r>
                      <a:endParaRPr lang="ca-ES" sz="1400" noProof="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ca-ES" sz="1400" kern="1200" noProof="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Explicació pas a pas del contingut de manera visual</a:t>
                      </a:r>
                      <a:endParaRPr lang="ca-ES" sz="1400" noProof="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3659336"/>
                  </a:ext>
                </a:extLst>
              </a:tr>
              <a:tr h="905415">
                <a:tc vMerge="1"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endParaRPr lang="es-ES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endParaRPr lang="es-ES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endParaRPr lang="es-ES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endParaRPr lang="es-ES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endParaRPr lang="es-ES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ca-ES" sz="1400" kern="1200" noProof="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Demostració en Excel (Durant la teoria)</a:t>
                      </a:r>
                      <a:endParaRPr lang="ca-ES" sz="1400" noProof="0" dirty="0"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ca-ES" sz="1400" kern="1200" noProof="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Resultat de les demostracions in situ, cada 10 -15 min durant la teoria</a:t>
                      </a:r>
                      <a:endParaRPr lang="ca-ES" sz="1400" noProof="0" dirty="0"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9409435"/>
                  </a:ext>
                </a:extLst>
              </a:tr>
              <a:tr h="1163900">
                <a:tc vMerge="1"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endParaRPr lang="es-ES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endParaRPr lang="es-ES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endParaRPr lang="es-ES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endParaRPr lang="es-ES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endParaRPr lang="es-ES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ca-ES" sz="1400" kern="1200" noProof="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Exercicis pràctics</a:t>
                      </a:r>
                      <a:endParaRPr lang="ca-ES" sz="1400" noProof="0" dirty="0"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ca-ES" sz="1400" kern="1200" noProof="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Desenvolupar 4 exercicis amb ordre creixent de complexitat </a:t>
                      </a:r>
                      <a:endParaRPr lang="ca-ES" sz="1400" noProof="0" dirty="0"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5278491"/>
                  </a:ext>
                </a:extLst>
              </a:tr>
              <a:tr h="340878">
                <a:tc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es-ES" sz="1200" kern="1200">
                          <a:solidFill>
                            <a:srgbClr val="595959"/>
                          </a:solidFill>
                          <a:effectLst/>
                          <a:latin typeface="Poppins"/>
                          <a:ea typeface="+mj-ea"/>
                          <a:cs typeface="+mj-cs"/>
                        </a:rPr>
                        <a:t>Avançat</a:t>
                      </a:r>
                      <a:endParaRPr lang="es-ES" sz="1200" dirty="0">
                        <a:solidFill>
                          <a:srgbClr val="595959"/>
                        </a:solidFill>
                        <a:effectLst/>
                        <a:latin typeface="Poppins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r>
                        <a:rPr lang="ca-ES" sz="1400" noProof="0" dirty="0">
                          <a:solidFill>
                            <a:srgbClr val="595959"/>
                          </a:solidFill>
                          <a:effectLst/>
                          <a:latin typeface="Poppins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Igual que el mòdul bàsic (Necessari coneixement mig de Microsoft Excel)</a:t>
                      </a: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400"/>
                        </a:spcAft>
                      </a:pPr>
                      <a:endParaRPr lang="es-ES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endParaRPr lang="es-E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endParaRPr lang="es-E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endParaRPr lang="es-E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endParaRPr lang="es-E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8054295"/>
                  </a:ext>
                </a:extLst>
              </a:tr>
            </a:tbl>
          </a:graphicData>
        </a:graphic>
      </p:graphicFrame>
      <p:graphicFrame>
        <p:nvGraphicFramePr>
          <p:cNvPr id="13" name="Table 13">
            <a:extLst>
              <a:ext uri="{FF2B5EF4-FFF2-40B4-BE49-F238E27FC236}">
                <a16:creationId xmlns:a16="http://schemas.microsoft.com/office/drawing/2014/main" id="{0B986067-1874-43E9-94FE-29C367A11A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6181851"/>
              </p:ext>
            </p:extLst>
          </p:nvPr>
        </p:nvGraphicFramePr>
        <p:xfrm>
          <a:off x="105878" y="5017720"/>
          <a:ext cx="12086122" cy="22414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2841">
                  <a:extLst>
                    <a:ext uri="{9D8B030D-6E8A-4147-A177-3AD203B41FA5}">
                      <a16:colId xmlns:a16="http://schemas.microsoft.com/office/drawing/2014/main" val="1565070169"/>
                    </a:ext>
                  </a:extLst>
                </a:gridCol>
                <a:gridCol w="3227800">
                  <a:extLst>
                    <a:ext uri="{9D8B030D-6E8A-4147-A177-3AD203B41FA5}">
                      <a16:colId xmlns:a16="http://schemas.microsoft.com/office/drawing/2014/main" val="910561335"/>
                    </a:ext>
                  </a:extLst>
                </a:gridCol>
                <a:gridCol w="3089646">
                  <a:extLst>
                    <a:ext uri="{9D8B030D-6E8A-4147-A177-3AD203B41FA5}">
                      <a16:colId xmlns:a16="http://schemas.microsoft.com/office/drawing/2014/main" val="1473619576"/>
                    </a:ext>
                  </a:extLst>
                </a:gridCol>
                <a:gridCol w="4395835">
                  <a:extLst>
                    <a:ext uri="{9D8B030D-6E8A-4147-A177-3AD203B41FA5}">
                      <a16:colId xmlns:a16="http://schemas.microsoft.com/office/drawing/2014/main" val="1788963782"/>
                    </a:ext>
                  </a:extLst>
                </a:gridCol>
              </a:tblGrid>
              <a:tr h="337753">
                <a:tc rowSpan="3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noProof="0">
                          <a:solidFill>
                            <a:srgbClr val="019EE2"/>
                          </a:solidFill>
                          <a:latin typeface="Poppins"/>
                        </a:rPr>
                        <a:t>Requisits per a la formació</a:t>
                      </a:r>
                      <a:endParaRPr lang="ca-ES" sz="1600" b="1" noProof="0">
                        <a:solidFill>
                          <a:srgbClr val="019EE2"/>
                        </a:solidFill>
                        <a:latin typeface="Poppins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ca-ES" sz="1600" b="1" noProof="0">
                          <a:solidFill>
                            <a:srgbClr val="019EE2"/>
                          </a:solidFill>
                          <a:latin typeface="Poppins"/>
                        </a:rPr>
                        <a:t>Formació Presencial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s-ES" dirty="0">
                        <a:latin typeface="Poppin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noProof="0">
                          <a:solidFill>
                            <a:srgbClr val="019EE2"/>
                          </a:solidFill>
                          <a:latin typeface="Poppins"/>
                        </a:rPr>
                        <a:t>Formació Online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29718701"/>
                  </a:ext>
                </a:extLst>
              </a:tr>
              <a:tr h="307048">
                <a:tc vMerge="1">
                  <a:txBody>
                    <a:bodyPr/>
                    <a:lstStyle/>
                    <a:p>
                      <a:pPr algn="ctr"/>
                      <a:endParaRPr lang="es-ES" sz="1400" b="1" dirty="0">
                        <a:solidFill>
                          <a:srgbClr val="595959"/>
                        </a:solidFill>
                        <a:latin typeface="Poppin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400" b="1" noProof="0">
                          <a:solidFill>
                            <a:srgbClr val="595959"/>
                          </a:solidFill>
                          <a:latin typeface="Poppins"/>
                        </a:rPr>
                        <a:t>Formador/a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400" b="1" noProof="0">
                          <a:solidFill>
                            <a:srgbClr val="595959"/>
                          </a:solidFill>
                          <a:latin typeface="Poppins"/>
                        </a:rPr>
                        <a:t>Assistents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400" b="1" noProof="0">
                          <a:solidFill>
                            <a:srgbClr val="595959"/>
                          </a:solidFill>
                          <a:latin typeface="Poppins"/>
                        </a:rPr>
                        <a:t>Assistents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37710646"/>
                  </a:ext>
                </a:extLst>
              </a:tr>
              <a:tr h="1596651">
                <a:tc vMerge="1">
                  <a:txBody>
                    <a:bodyPr/>
                    <a:lstStyle/>
                    <a:p>
                      <a:pPr marL="342900" indent="-342900" algn="just">
                        <a:buFont typeface="Wingdings" panose="05000000000000000000" pitchFamily="2" charset="2"/>
                        <a:buChar char="ü"/>
                      </a:pPr>
                      <a:endParaRPr lang="es-ES" sz="1400" dirty="0">
                        <a:solidFill>
                          <a:srgbClr val="595959"/>
                        </a:solidFill>
                        <a:latin typeface="Poppin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Wingdings" panose="05000000000000000000" pitchFamily="2" charset="2"/>
                        <a:buChar char="ü"/>
                      </a:pPr>
                      <a:r>
                        <a:rPr lang="ca-ES" sz="1400" noProof="0">
                          <a:solidFill>
                            <a:srgbClr val="595959"/>
                          </a:solidFill>
                          <a:latin typeface="Poppins"/>
                        </a:rPr>
                        <a:t>Ordinador (amb Microsoft Excel  instal·lat)</a:t>
                      </a:r>
                    </a:p>
                    <a:p>
                      <a:pPr marL="342900" indent="-342900" algn="l">
                        <a:buFont typeface="Wingdings" panose="05000000000000000000" pitchFamily="2" charset="2"/>
                        <a:buChar char="ü"/>
                      </a:pPr>
                      <a:r>
                        <a:rPr lang="ca-ES" sz="1400" noProof="0">
                          <a:solidFill>
                            <a:srgbClr val="595959"/>
                          </a:solidFill>
                          <a:latin typeface="Poppins"/>
                        </a:rPr>
                        <a:t>Projector i Pantalla disponible en la sala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447675" marR="0" lvl="0" indent="-265113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ca-ES" sz="1400" noProof="0" dirty="0">
                          <a:solidFill>
                            <a:srgbClr val="595959"/>
                          </a:solidFill>
                          <a:latin typeface="Poppins"/>
                        </a:rPr>
                        <a:t>No necessari en el moment de la formació</a:t>
                      </a:r>
                    </a:p>
                    <a:p>
                      <a:pPr marL="447675" marR="0" lvl="0" indent="-265113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ca-ES" sz="1400" noProof="0" dirty="0">
                          <a:solidFill>
                            <a:srgbClr val="595959"/>
                          </a:solidFill>
                          <a:latin typeface="Poppins"/>
                        </a:rPr>
                        <a:t>A posteriori, ordinador amb Microsoft Excel instal·lat</a:t>
                      </a:r>
                    </a:p>
                    <a:p>
                      <a:pPr marL="447675" indent="-265113" algn="l">
                        <a:buFont typeface="Wingdings" panose="05000000000000000000" pitchFamily="2" charset="2"/>
                        <a:buChar char="ü"/>
                      </a:pPr>
                      <a:endParaRPr lang="ca-ES" sz="1400" noProof="0" dirty="0">
                        <a:solidFill>
                          <a:srgbClr val="595959"/>
                        </a:solidFill>
                        <a:latin typeface="Poppin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30238" indent="-273050" algn="l">
                        <a:buFont typeface="Wingdings" panose="05000000000000000000" pitchFamily="2" charset="2"/>
                        <a:buChar char="ü"/>
                      </a:pPr>
                      <a:r>
                        <a:rPr lang="ca-ES" sz="1400" noProof="0" dirty="0">
                          <a:solidFill>
                            <a:srgbClr val="595959"/>
                          </a:solidFill>
                          <a:latin typeface="Poppins"/>
                        </a:rPr>
                        <a:t>Equip amb instal·lació de Microsoft Excel </a:t>
                      </a:r>
                    </a:p>
                    <a:p>
                      <a:pPr marL="630238" indent="-273050" algn="l">
                        <a:buFont typeface="Wingdings" panose="05000000000000000000" pitchFamily="2" charset="2"/>
                        <a:buChar char="ü"/>
                      </a:pPr>
                      <a:r>
                        <a:rPr lang="ca-ES" sz="1400" noProof="0" dirty="0">
                          <a:solidFill>
                            <a:srgbClr val="595959"/>
                          </a:solidFill>
                          <a:latin typeface="Poppins"/>
                        </a:rPr>
                        <a:t>Connexió a la xarxa </a:t>
                      </a:r>
                      <a:r>
                        <a:rPr lang="ca-ES" sz="1400" noProof="0" dirty="0" err="1">
                          <a:solidFill>
                            <a:srgbClr val="595959"/>
                          </a:solidFill>
                          <a:latin typeface="Poppins"/>
                        </a:rPr>
                        <a:t>wifi</a:t>
                      </a:r>
                      <a:r>
                        <a:rPr lang="ca-ES" sz="1400" noProof="0" dirty="0">
                          <a:solidFill>
                            <a:srgbClr val="595959"/>
                          </a:solidFill>
                          <a:latin typeface="Poppins"/>
                        </a:rPr>
                        <a:t> i programa de videoconferència (Zoom, Skype, </a:t>
                      </a:r>
                      <a:r>
                        <a:rPr lang="ca-ES" sz="1400" noProof="0" dirty="0" err="1">
                          <a:solidFill>
                            <a:srgbClr val="595959"/>
                          </a:solidFill>
                          <a:latin typeface="Poppins"/>
                        </a:rPr>
                        <a:t>Teams</a:t>
                      </a:r>
                      <a:r>
                        <a:rPr lang="ca-ES" sz="1400" noProof="0" dirty="0">
                          <a:solidFill>
                            <a:srgbClr val="595959"/>
                          </a:solidFill>
                          <a:latin typeface="Poppins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591225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0906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69900" y="997101"/>
            <a:ext cx="11115642" cy="4297492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ca-ES" dirty="0"/>
              <a:t>Possibilitat de ser impartit tant presencialment com </a:t>
            </a:r>
            <a:r>
              <a:rPr lang="ca-ES" b="1" dirty="0">
                <a:solidFill>
                  <a:srgbClr val="019EE2"/>
                </a:solidFill>
              </a:rPr>
              <a:t>telemàticament.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ca-ES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ca-ES" b="1" dirty="0">
                <a:solidFill>
                  <a:srgbClr val="019EE2"/>
                </a:solidFill>
              </a:rPr>
              <a:t>Presentacions en PowerPoint  </a:t>
            </a:r>
            <a:r>
              <a:rPr lang="ca-ES" dirty="0"/>
              <a:t>clares i detallades </a:t>
            </a:r>
            <a:r>
              <a:rPr lang="ca-ES" i="1" dirty="0"/>
              <a:t>(manual de consulta posterior).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ca-ES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ca-ES" b="1" dirty="0">
                <a:solidFill>
                  <a:srgbClr val="019EE2"/>
                </a:solidFill>
              </a:rPr>
              <a:t>Exercicis guiats </a:t>
            </a:r>
            <a:r>
              <a:rPr lang="ca-ES" dirty="0"/>
              <a:t>per facilitar les pràctiques  – Solucions per contrastar resultats.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ca-ES" b="1" dirty="0">
              <a:solidFill>
                <a:srgbClr val="019EE2"/>
              </a:solidFill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ca-ES" b="1" dirty="0">
                <a:solidFill>
                  <a:srgbClr val="019EE2"/>
                </a:solidFill>
              </a:rPr>
              <a:t>Estructura homogènia</a:t>
            </a:r>
            <a:r>
              <a:rPr lang="ca-ES" dirty="0"/>
              <a:t>: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ca-ES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marL="895335" lvl="1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sz="1600" b="0" dirty="0">
              <a:solidFill>
                <a:srgbClr val="595959"/>
              </a:solidFill>
            </a:endParaRPr>
          </a:p>
          <a:p>
            <a:pPr marL="895335" lvl="1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sz="1600" b="0" dirty="0">
              <a:solidFill>
                <a:srgbClr val="595959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800" u="none" dirty="0" err="1"/>
              <a:t>Plantejament</a:t>
            </a:r>
            <a:endParaRPr lang="es-ES" sz="2800" u="non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941" y="2279545"/>
            <a:ext cx="5946076" cy="33437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09" y="3056709"/>
            <a:ext cx="5993056" cy="33702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0827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69900" y="997101"/>
            <a:ext cx="11115642" cy="4297492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ca-ES" b="1" dirty="0">
                <a:solidFill>
                  <a:srgbClr val="019EE2"/>
                </a:solidFill>
              </a:rPr>
              <a:t>Bàsic:</a:t>
            </a:r>
          </a:p>
          <a:p>
            <a:pPr algn="just"/>
            <a:endParaRPr lang="ca-ES" dirty="0"/>
          </a:p>
          <a:p>
            <a:pPr algn="just"/>
            <a:r>
              <a:rPr lang="ca-ES" dirty="0"/>
              <a:t>L’objectiu de la formació en el seu nivell bàsic, és que els assistents siguin capaços de conèixer l’eina, </a:t>
            </a:r>
            <a:r>
              <a:rPr lang="ca-ES" b="1" dirty="0"/>
              <a:t>introduir dades, treballar amb les mateixes i aplicar diferents formats</a:t>
            </a:r>
            <a:r>
              <a:rPr lang="ca-ES" dirty="0"/>
              <a:t>. S’ensenyen les principals funcions d’Excel, així com guardar i revisar documents.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ca-ES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ca-ES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ca-ES" b="1" dirty="0">
                <a:solidFill>
                  <a:srgbClr val="019EE2"/>
                </a:solidFill>
              </a:rPr>
              <a:t>Avançat:</a:t>
            </a:r>
            <a:endParaRPr lang="ca-ES" dirty="0"/>
          </a:p>
          <a:p>
            <a:pPr algn="just"/>
            <a:endParaRPr lang="ca-ES" dirty="0"/>
          </a:p>
          <a:p>
            <a:pPr algn="just"/>
            <a:r>
              <a:rPr lang="ca-ES" dirty="0"/>
              <a:t>En el seu mòdul avançat, es proposa a l’alumne l’estudi dels </a:t>
            </a:r>
            <a:r>
              <a:rPr lang="ca-ES" b="1" dirty="0"/>
              <a:t>gràfics</a:t>
            </a:r>
            <a:r>
              <a:rPr lang="ca-ES" dirty="0"/>
              <a:t>, les </a:t>
            </a:r>
            <a:r>
              <a:rPr lang="ca-ES" b="1" dirty="0"/>
              <a:t>taules dinàmiques </a:t>
            </a:r>
            <a:r>
              <a:rPr lang="ca-ES" dirty="0"/>
              <a:t>i de la </a:t>
            </a:r>
            <a:r>
              <a:rPr lang="ca-ES" b="1" dirty="0"/>
              <a:t>formulació</a:t>
            </a:r>
            <a:r>
              <a:rPr lang="ca-ES" dirty="0"/>
              <a:t> amb Microsoft Excel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ca-ES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 marL="895335" lvl="1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sz="1600" b="0" dirty="0">
              <a:solidFill>
                <a:srgbClr val="595959"/>
              </a:solidFill>
            </a:endParaRPr>
          </a:p>
          <a:p>
            <a:pPr lvl="1" indent="0">
              <a:spcAft>
                <a:spcPts val="0"/>
              </a:spcAft>
            </a:pPr>
            <a:endParaRPr lang="es-ES" sz="1600" b="0" dirty="0">
              <a:solidFill>
                <a:srgbClr val="595959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s-E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800" u="none" dirty="0" err="1"/>
              <a:t>Nivells</a:t>
            </a:r>
            <a:endParaRPr lang="es-ES" sz="2800" u="none" dirty="0"/>
          </a:p>
        </p:txBody>
      </p:sp>
    </p:spTree>
    <p:extLst>
      <p:ext uri="{BB962C8B-B14F-4D97-AF65-F5344CB8AC3E}">
        <p14:creationId xmlns:p14="http://schemas.microsoft.com/office/powerpoint/2010/main" val="225136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90FAAB-13E6-4637-ADCD-FB022E1DE3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9900" y="1131279"/>
            <a:ext cx="7058660" cy="396663"/>
          </a:xfrm>
        </p:spPr>
        <p:txBody>
          <a:bodyPr/>
          <a:lstStyle/>
          <a:p>
            <a:r>
              <a:rPr lang="es-ES" dirty="0"/>
              <a:t>TEORIA - PART 1 (</a:t>
            </a:r>
            <a:r>
              <a:rPr lang="es-ES" dirty="0" err="1"/>
              <a:t>Sessió</a:t>
            </a:r>
            <a:r>
              <a:rPr lang="es-ES" dirty="0"/>
              <a:t> 1)</a:t>
            </a:r>
          </a:p>
          <a:p>
            <a:pPr marL="952485" lvl="1" indent="-34290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¿Per a què fem servir Microsoft Excel?</a:t>
            </a:r>
          </a:p>
          <a:p>
            <a:pPr marL="952485" lvl="1" indent="-34290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Canvis Excel 2016 </a:t>
            </a:r>
            <a:r>
              <a:rPr lang="ca-ES" sz="1400" b="0" dirty="0" err="1"/>
              <a:t>vs</a:t>
            </a:r>
            <a:r>
              <a:rPr lang="ca-ES" sz="1400" b="0" dirty="0"/>
              <a:t> Excel 2010</a:t>
            </a:r>
          </a:p>
          <a:p>
            <a:pPr marL="952485" lvl="1" indent="-34290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Llibres, Fulles y Cel·les</a:t>
            </a:r>
          </a:p>
          <a:p>
            <a:pPr marL="952485" lvl="1" indent="-34290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Files i columnes</a:t>
            </a:r>
          </a:p>
          <a:p>
            <a:pPr marL="952485" lvl="1" indent="-34290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Descripció de la cinta d’opcions</a:t>
            </a:r>
          </a:p>
          <a:p>
            <a:pPr marL="952485" lvl="1" indent="-34290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Introducció de dades</a:t>
            </a:r>
          </a:p>
          <a:p>
            <a:pPr marL="952485" lvl="1" indent="-34290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Treballar amb dades</a:t>
            </a:r>
          </a:p>
          <a:p>
            <a:endParaRPr lang="es-E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6E2556A-5877-438E-A44B-FC484F5DB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dirty="0"/>
              <a:t>Nivell </a:t>
            </a:r>
            <a:r>
              <a:rPr lang="ca-ES" dirty="0" err="1"/>
              <a:t>Bàsico</a:t>
            </a:r>
            <a:r>
              <a:rPr lang="ca-ES" dirty="0"/>
              <a:t> - Contingut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6C6A66-6A03-48F7-BA33-0E9A7FE667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166" y="3429000"/>
            <a:ext cx="5113486" cy="28680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6E9D08F-AE01-4929-859B-3F74939DC4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5350" y="872067"/>
            <a:ext cx="5088663" cy="28680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30609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90FAAB-13E6-4637-ADCD-FB022E1DE3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9900" y="1131279"/>
            <a:ext cx="7058660" cy="396663"/>
          </a:xfrm>
        </p:spPr>
        <p:txBody>
          <a:bodyPr/>
          <a:lstStyle/>
          <a:p>
            <a:r>
              <a:rPr lang="es-ES" dirty="0"/>
              <a:t> TEORIA - PART 2 (</a:t>
            </a:r>
            <a:r>
              <a:rPr lang="es-ES" dirty="0" err="1"/>
              <a:t>Sessió</a:t>
            </a:r>
            <a:r>
              <a:rPr lang="es-ES" dirty="0"/>
              <a:t> 2)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Aplicar format – Cel·les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Eliminar línies de quadrícula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Revisar la ortografia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Organitzar i imprimir fulles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Funció desa i anomena i desa</a:t>
            </a:r>
          </a:p>
          <a:p>
            <a:endParaRPr lang="es-ES" dirty="0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C3DB9470-1A40-4B18-AD92-BFD9A05A5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900" y="402586"/>
            <a:ext cx="7058660" cy="469481"/>
          </a:xfrm>
        </p:spPr>
        <p:txBody>
          <a:bodyPr/>
          <a:lstStyle/>
          <a:p>
            <a:r>
              <a:rPr lang="ca-ES" dirty="0"/>
              <a:t>Nivell Bàsic - Contingut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C56FEF-D6D3-4DB4-8510-267B385B2F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534" y="3429000"/>
            <a:ext cx="5129288" cy="28636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B873564-4A40-4695-B562-9612E64386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6180" y="1131279"/>
            <a:ext cx="5054771" cy="28636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348868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90FAAB-13E6-4637-ADCD-FB022E1DE3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9900" y="1131279"/>
            <a:ext cx="7058660" cy="396663"/>
          </a:xfrm>
        </p:spPr>
        <p:txBody>
          <a:bodyPr/>
          <a:lstStyle/>
          <a:p>
            <a:r>
              <a:rPr lang="es-ES" dirty="0"/>
              <a:t> </a:t>
            </a:r>
            <a:r>
              <a:rPr lang="ca-ES" dirty="0"/>
              <a:t>EXERCICIS (Treball autònom)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Pràctica 1 – Nivell bàsic – Funcions bàsiques d’Excel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Pràctica 2 – Nivell mig – Aplicar format en Excel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Pràctica 3 – Nivell mig – Introduir dades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Pràctica 4 – Nivell alt – Tot el que s’ha impartit</a:t>
            </a: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A85C3FB5-55F2-4CA4-BC6A-549A6B686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900" y="402586"/>
            <a:ext cx="7058660" cy="469481"/>
          </a:xfrm>
        </p:spPr>
        <p:txBody>
          <a:bodyPr/>
          <a:lstStyle/>
          <a:p>
            <a:r>
              <a:rPr lang="ca-ES" dirty="0"/>
              <a:t>Nivell Bàsic - Contingut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BEE6B37-1EC8-418B-B86A-BA46E0A7ED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731" y="3575414"/>
            <a:ext cx="5118342" cy="288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F1E774C-F02F-456C-8B34-682D771EBA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1929" y="1131279"/>
            <a:ext cx="5172016" cy="288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52706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90FAAB-13E6-4637-ADCD-FB022E1DE3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9899" y="859795"/>
            <a:ext cx="5333285" cy="6349527"/>
          </a:xfrm>
        </p:spPr>
        <p:txBody>
          <a:bodyPr/>
          <a:lstStyle/>
          <a:p>
            <a:r>
              <a:rPr lang="es-ES" sz="1800" dirty="0"/>
              <a:t>1. </a:t>
            </a:r>
            <a:r>
              <a:rPr lang="ca-ES" sz="1800" dirty="0"/>
              <a:t>Gràfics (Sessió 1)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Introducció als gràfics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Descripció dels elements d’un gràfic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Tipus de gràfic i utilitat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Crear un gràfic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Aplicar format a un gràfic</a:t>
            </a:r>
          </a:p>
          <a:p>
            <a:pPr lvl="1">
              <a:spcAft>
                <a:spcPts val="0"/>
              </a:spcAft>
            </a:pPr>
            <a:endParaRPr lang="ca-ES" sz="1400" b="0" dirty="0"/>
          </a:p>
          <a:p>
            <a:r>
              <a:rPr lang="ca-ES" sz="1800" dirty="0"/>
              <a:t>2. Taules dinàmiques (Sessió 2)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Introducció a les taules dinàmiques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Descripció dels elements d’una taula dinàmica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Crear una taula dinàmica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Aplicar format o </a:t>
            </a:r>
            <a:r>
              <a:rPr lang="ca-ES" sz="1400" b="0" dirty="0" err="1"/>
              <a:t>diseny</a:t>
            </a:r>
            <a:r>
              <a:rPr lang="ca-ES" sz="1400" b="0" dirty="0"/>
              <a:t> a una taula dinàmica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endParaRPr lang="ca-ES" sz="1400" b="0" dirty="0"/>
          </a:p>
          <a:p>
            <a:r>
              <a:rPr lang="ca-ES" sz="1800" dirty="0"/>
              <a:t>3. Formulació (Sessió 3)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Introducció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Fitxa formulació – descripció dels elements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Funcions lògiques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Funcions de text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Funcions de data i hora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Funcions de cerca i referència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Funcions matemàtiques</a:t>
            </a:r>
          </a:p>
          <a:p>
            <a:pPr marL="895335" lvl="1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a-ES" sz="1400" b="0" dirty="0"/>
              <a:t>Altres funcions</a:t>
            </a:r>
          </a:p>
          <a:p>
            <a:pPr lvl="1">
              <a:spcAft>
                <a:spcPts val="0"/>
              </a:spcAft>
            </a:pPr>
            <a:endParaRPr lang="es-ES" sz="1400" b="0" dirty="0"/>
          </a:p>
          <a:p>
            <a:endParaRPr lang="es-ES" sz="1400" b="0" dirty="0"/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C61ED46A-45CC-468C-8E03-8A37CCF43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900" y="402586"/>
            <a:ext cx="7058660" cy="469481"/>
          </a:xfrm>
        </p:spPr>
        <p:txBody>
          <a:bodyPr/>
          <a:lstStyle/>
          <a:p>
            <a:r>
              <a:rPr lang="ca-ES" dirty="0"/>
              <a:t>Nivell Avançat - Contingut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B5615D3-5623-41B3-AFFA-14253DD629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185" y="659425"/>
            <a:ext cx="5220150" cy="29345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D4089FD-3860-42F7-B429-651420C094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3465" y="3750995"/>
            <a:ext cx="5209869" cy="29345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669064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TAINEDIMAGEPATH" val="C:\Users\slaraibanez\AppData\Local\Temp\Templafy\PowerPointVsto\Assets\ind_fsi_glb_ho_2299.jpg"/>
</p:tagLst>
</file>

<file path=ppt/theme/theme1.xml><?xml version="1.0" encoding="utf-8"?>
<a:theme xmlns:a="http://schemas.openxmlformats.org/drawingml/2006/main" name="La Caixa Voluntariados">
  <a:themeElements>
    <a:clrScheme name="Deloitte colors">
      <a:dk1>
        <a:sysClr val="windowText" lastClr="000000"/>
      </a:dk1>
      <a:lt1>
        <a:sysClr val="window" lastClr="FFFFFF"/>
      </a:lt1>
      <a:dk2>
        <a:srgbClr val="53565A"/>
      </a:dk2>
      <a:lt2>
        <a:srgbClr val="D0D0CE"/>
      </a:lt2>
      <a:accent1>
        <a:srgbClr val="86BC25"/>
      </a:accent1>
      <a:accent2>
        <a:srgbClr val="046A38"/>
      </a:accent2>
      <a:accent3>
        <a:srgbClr val="62B5E5"/>
      </a:accent3>
      <a:accent4>
        <a:srgbClr val="012169"/>
      </a:accent4>
      <a:accent5>
        <a:srgbClr val="0097A9"/>
      </a:accent5>
      <a:accent6>
        <a:srgbClr val="75787B"/>
      </a:accent6>
      <a:hlink>
        <a:srgbClr val="00A3E0"/>
      </a:hlink>
      <a:folHlink>
        <a:srgbClr val="53565A"/>
      </a:folHlink>
    </a:clrScheme>
    <a:fontScheme name="Deloitte Powerpoint fon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3"/>
        </a:solidFill>
        <a:ln w="19050" algn="ctr">
          <a:noFill/>
          <a:miter lim="800000"/>
          <a:headEnd/>
          <a:tailEnd/>
        </a:ln>
      </a:spPr>
      <a:bodyPr wrap="square" lIns="88900" tIns="88900" rIns="88900" bIns="88900" rtlCol="0" anchor="ctr"/>
      <a:lstStyle>
        <a:defPPr>
          <a:lnSpc>
            <a:spcPct val="106000"/>
          </a:lnSpc>
          <a:buFont typeface="Wingdings 2" pitchFamily="18" charset="2"/>
          <a:buNone/>
          <a:defRPr sz="1600" b="1" dirty="0" smtClean="0">
            <a:solidFill>
              <a:schemeClr val="bg1"/>
            </a:solidFill>
          </a:defRPr>
        </a:defPPr>
      </a:lst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/>
      <a:bodyPr vert="horz" lIns="0" tIns="0" rIns="0" bIns="0" rtlCol="0" anchor="b" anchorCtr="0">
        <a:noAutofit/>
      </a:bodyPr>
      <a:lstStyle>
        <a:defPPr>
          <a:defRPr sz="3200" b="0" dirty="0" smtClean="0"/>
        </a:defPPr>
      </a:lstStyle>
    </a:txDef>
  </a:objectDefaults>
  <a:extraClrSchemeLst/>
  <a:custClrLst>
    <a:custClr name="Green 7">
      <a:srgbClr val="2C5234"/>
    </a:custClr>
    <a:custClr name="Green 6">
      <a:srgbClr val="046A38"/>
    </a:custClr>
    <a:custClr name="Green 5">
      <a:srgbClr val="009A44"/>
    </a:custClr>
    <a:custClr name="Green 4">
      <a:srgbClr val="43B02A"/>
    </a:custClr>
    <a:custClr name="Deloitte Green">
      <a:srgbClr val="86BC25"/>
    </a:custClr>
    <a:custClr name="Green 2">
      <a:srgbClr val="C4D600"/>
    </a:custClr>
    <a:custClr name="Green 1">
      <a:srgbClr val="E3E48D"/>
    </a:custClr>
    <a:custClr name="Teal 7">
      <a:srgbClr val="004F59"/>
    </a:custClr>
    <a:custClr name="Teal 6">
      <a:srgbClr val="007680"/>
    </a:custClr>
    <a:custClr name="Teal 5">
      <a:srgbClr val="0097A9"/>
    </a:custClr>
    <a:custClr name="Teal 4">
      <a:srgbClr val="00ABAB"/>
    </a:custClr>
    <a:custClr name="Teal 3">
      <a:srgbClr val="6FC2B4"/>
    </a:custClr>
    <a:custClr name="Teal 2">
      <a:srgbClr val="9DD4CF"/>
    </a:custClr>
    <a:custClr name="Teal 1">
      <a:srgbClr val="DDEFE8"/>
    </a:custClr>
    <a:custClr name="Blue 7">
      <a:srgbClr val="041E42"/>
    </a:custClr>
    <a:custClr name="Blue 6">
      <a:srgbClr val="012169"/>
    </a:custClr>
    <a:custClr name="Blue 5">
      <a:srgbClr val="005587"/>
    </a:custClr>
    <a:custClr name="Blue 4">
      <a:srgbClr val="0076A8"/>
    </a:custClr>
    <a:custClr name="Blue 3">
      <a:srgbClr val="00A3E0"/>
    </a:custClr>
    <a:custClr name="Blue 2">
      <a:srgbClr val="62B5E5"/>
    </a:custClr>
    <a:custClr name="Blue 1">
      <a:srgbClr val="A0DCFF"/>
    </a:custClr>
    <a:custClr name="Cool Gray 11">
      <a:srgbClr val="53565A"/>
    </a:custClr>
    <a:custClr name="Cool Gray 10">
      <a:srgbClr val="63666A"/>
    </a:custClr>
    <a:custClr name="Cool Gray 9">
      <a:srgbClr val="75787B"/>
    </a:custClr>
    <a:custClr name="Cool Gray 7">
      <a:srgbClr val="97999B"/>
    </a:custClr>
    <a:custClr name="Cool Gray 6">
      <a:srgbClr val="A7A8AA"/>
    </a:custClr>
    <a:custClr name="Cool Gray 4">
      <a:srgbClr val="BBBCBC"/>
    </a:custClr>
    <a:custClr name="Cool Gray 2">
      <a:srgbClr val="D0D0CE"/>
    </a:custClr>
    <a:custClr name="White">
      <a:srgbClr val="FFFFFF"/>
    </a:custClr>
    <a:custClr name="Black">
      <a:srgbClr val="000000"/>
    </a:custClr>
    <a:custClr name="Red">
      <a:srgbClr val="DA291C"/>
    </a:custClr>
    <a:custClr name="Orange">
      <a:srgbClr val="ED8B00"/>
    </a:custClr>
    <a:custClr name="Yellow">
      <a:srgbClr val="FFCD00"/>
    </a:custClr>
  </a:custClrLst>
  <a:extLst>
    <a:ext uri="{05A4C25C-085E-4340-85A3-A5531E510DB2}">
      <thm15:themeFamily xmlns:thm15="http://schemas.microsoft.com/office/thememl/2012/main" name="Presentacion 16-9 - S2G" id="{D4E991DC-D13B-B24A-BF75-B2BD123529FF}" vid="{A71549F7-BD1B-5746-BBCA-70A38ECAAF3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27A2F21C761C84A941658C4AD1EC32A" ma:contentTypeVersion="12" ma:contentTypeDescription="Crear nuevo documento." ma:contentTypeScope="" ma:versionID="bdb46391e6c4d488a14b66b55063bfb7">
  <xsd:schema xmlns:xsd="http://www.w3.org/2001/XMLSchema" xmlns:xs="http://www.w3.org/2001/XMLSchema" xmlns:p="http://schemas.microsoft.com/office/2006/metadata/properties" xmlns:ns2="d5f543d2-e98f-4bcb-aac4-dbb9963c52ee" xmlns:ns3="edad2d25-cae2-46af-8973-51d41c80e85c" targetNamespace="http://schemas.microsoft.com/office/2006/metadata/properties" ma:root="true" ma:fieldsID="4204974358481bc469497cf4e3a9cd0d" ns2:_="" ns3:_="">
    <xsd:import namespace="d5f543d2-e98f-4bcb-aac4-dbb9963c52ee"/>
    <xsd:import namespace="edad2d25-cae2-46af-8973-51d41c80e85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f543d2-e98f-4bcb-aac4-dbb9963c52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internalName="MediaServiceAutoTags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ad2d25-cae2-46af-8973-51d41c80e85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258A2E1-BE59-4C45-B55C-E93119DFD16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4CD5F387-5C7B-4B14-83FD-453A2FE5BB4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FFBB1A4-0B1F-4D73-9FD4-D99BCC179A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5f543d2-e98f-4bcb-aac4-dbb9963c52ee"/>
    <ds:schemaRef ds:uri="edad2d25-cae2-46af-8973-51d41c80e85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Presentacion 16-9 - S2G</Template>
  <TotalTime>11231</TotalTime>
  <Words>1181</Words>
  <Application>Microsoft Office PowerPoint</Application>
  <PresentationFormat>Pantalla panoràmica</PresentationFormat>
  <Paragraphs>244</Paragraphs>
  <Slides>15</Slides>
  <Notes>2</Notes>
  <HiddenSlides>0</HiddenSlides>
  <MMClips>0</MMClips>
  <ScaleCrop>false</ScaleCrop>
  <HeadingPairs>
    <vt:vector size="6" baseType="variant">
      <vt:variant>
        <vt:lpstr>Tipus de lletra utilitzats</vt:lpstr>
      </vt:variant>
      <vt:variant>
        <vt:i4>4</vt:i4>
      </vt:variant>
      <vt:variant>
        <vt:lpstr>Tema</vt:lpstr>
      </vt:variant>
      <vt:variant>
        <vt:i4>1</vt:i4>
      </vt:variant>
      <vt:variant>
        <vt:lpstr>Títols de les diapositives</vt:lpstr>
      </vt:variant>
      <vt:variant>
        <vt:i4>15</vt:i4>
      </vt:variant>
    </vt:vector>
  </HeadingPairs>
  <TitlesOfParts>
    <vt:vector size="20" baseType="lpstr">
      <vt:lpstr>Arial</vt:lpstr>
      <vt:lpstr>Poppins</vt:lpstr>
      <vt:lpstr>Verdana</vt:lpstr>
      <vt:lpstr>Wingdings</vt:lpstr>
      <vt:lpstr>La Caixa Voluntariados</vt:lpstr>
      <vt:lpstr>Presentació del PowerPoint</vt:lpstr>
      <vt:lpstr>Introducció </vt:lpstr>
      <vt:lpstr>Estructura de les sessions</vt:lpstr>
      <vt:lpstr>Plantejament</vt:lpstr>
      <vt:lpstr>Nivells</vt:lpstr>
      <vt:lpstr>Nivell Bàsico - Contingut</vt:lpstr>
      <vt:lpstr>Nivell Bàsic - Contingut</vt:lpstr>
      <vt:lpstr>Nivell Bàsic - Contingut</vt:lpstr>
      <vt:lpstr>Nivell Avançat - Contingut</vt:lpstr>
      <vt:lpstr>Excel bàsic  - Relació de materials</vt:lpstr>
      <vt:lpstr>Excel Avançat  - Relació de materials</vt:lpstr>
      <vt:lpstr>Bones pràctiques per a la preparació</vt:lpstr>
      <vt:lpstr>Bones practiques per a la presentació</vt:lpstr>
      <vt:lpstr>Informació útil  </vt:lpstr>
      <vt:lpstr>Presentació del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Madrid de la Hera, Ignacio</dc:creator>
  <cp:lastModifiedBy>GEMA MARINA ESCOLA CARRION</cp:lastModifiedBy>
  <cp:revision>112</cp:revision>
  <cp:lastPrinted>2014-06-25T02:16:22Z</cp:lastPrinted>
  <dcterms:created xsi:type="dcterms:W3CDTF">2020-05-11T10:12:31Z</dcterms:created>
  <dcterms:modified xsi:type="dcterms:W3CDTF">2023-03-22T13:13:21Z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0x010100927A2F21C761C84A941658C4AD1EC32A</vt:lpwstr>
  </property>
  <property fmtid="{D5CDD505-2E9C-101B-9397-08002B2CF9AE}" pid="3" name="MSIP_Label_5d86bc70-2a05-490c-b199-8f0f8e614d89_Enabled">
    <vt:lpwstr>true</vt:lpwstr>
  </property>
  <property fmtid="{D5CDD505-2E9C-101B-9397-08002B2CF9AE}" pid="4" name="MSIP_Label_5d86bc70-2a05-490c-b199-8f0f8e614d89_SetDate">
    <vt:lpwstr>2023-03-06T09:11:40Z</vt:lpwstr>
  </property>
  <property fmtid="{D5CDD505-2E9C-101B-9397-08002B2CF9AE}" pid="5" name="MSIP_Label_5d86bc70-2a05-490c-b199-8f0f8e614d89_Method">
    <vt:lpwstr>Privileged</vt:lpwstr>
  </property>
  <property fmtid="{D5CDD505-2E9C-101B-9397-08002B2CF9AE}" pid="6" name="MSIP_Label_5d86bc70-2a05-490c-b199-8f0f8e614d89_Name">
    <vt:lpwstr>5d86bc70-2a05-490c-b199-8f0f8e614d89</vt:lpwstr>
  </property>
  <property fmtid="{D5CDD505-2E9C-101B-9397-08002B2CF9AE}" pid="7" name="MSIP_Label_5d86bc70-2a05-490c-b199-8f0f8e614d89_SiteId">
    <vt:lpwstr>5df31d35-3ba9-481e-a3c8-ff9be3ee783b</vt:lpwstr>
  </property>
  <property fmtid="{D5CDD505-2E9C-101B-9397-08002B2CF9AE}" pid="8" name="MSIP_Label_5d86bc70-2a05-490c-b199-8f0f8e614d89_ActionId">
    <vt:lpwstr>eb3c6c33-712a-4162-81d0-3a559432e48b</vt:lpwstr>
  </property>
  <property fmtid="{D5CDD505-2E9C-101B-9397-08002B2CF9AE}" pid="9" name="MSIP_Label_5d86bc70-2a05-490c-b199-8f0f8e614d89_ContentBits">
    <vt:lpwstr>0</vt:lpwstr>
  </property>
</Properties>
</file>