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74"/>
  </p:notesMasterIdLst>
  <p:handoutMasterIdLst>
    <p:handoutMasterId r:id="rId75"/>
  </p:handoutMasterIdLst>
  <p:sldIdLst>
    <p:sldId id="360" r:id="rId5"/>
    <p:sldId id="349" r:id="rId6"/>
    <p:sldId id="357" r:id="rId7"/>
    <p:sldId id="405" r:id="rId8"/>
    <p:sldId id="406" r:id="rId9"/>
    <p:sldId id="377" r:id="rId10"/>
    <p:sldId id="407" r:id="rId11"/>
    <p:sldId id="358" r:id="rId12"/>
    <p:sldId id="408" r:id="rId13"/>
    <p:sldId id="422" r:id="rId14"/>
    <p:sldId id="409" r:id="rId15"/>
    <p:sldId id="365" r:id="rId16"/>
    <p:sldId id="367" r:id="rId17"/>
    <p:sldId id="371" r:id="rId18"/>
    <p:sldId id="359" r:id="rId19"/>
    <p:sldId id="378" r:id="rId20"/>
    <p:sldId id="456" r:id="rId21"/>
    <p:sldId id="379" r:id="rId22"/>
    <p:sldId id="457" r:id="rId23"/>
    <p:sldId id="373" r:id="rId24"/>
    <p:sldId id="423" r:id="rId25"/>
    <p:sldId id="343" r:id="rId26"/>
    <p:sldId id="352" r:id="rId27"/>
    <p:sldId id="396" r:id="rId28"/>
    <p:sldId id="361" r:id="rId29"/>
    <p:sldId id="398" r:id="rId30"/>
    <p:sldId id="400" r:id="rId31"/>
    <p:sldId id="362" r:id="rId32"/>
    <p:sldId id="401" r:id="rId33"/>
    <p:sldId id="402" r:id="rId34"/>
    <p:sldId id="363" r:id="rId35"/>
    <p:sldId id="403" r:id="rId36"/>
    <p:sldId id="404" r:id="rId37"/>
    <p:sldId id="411" r:id="rId38"/>
    <p:sldId id="413" r:id="rId39"/>
    <p:sldId id="414" r:id="rId40"/>
    <p:sldId id="410" r:id="rId41"/>
    <p:sldId id="425" r:id="rId42"/>
    <p:sldId id="424" r:id="rId43"/>
    <p:sldId id="427" r:id="rId44"/>
    <p:sldId id="428" r:id="rId45"/>
    <p:sldId id="429" r:id="rId46"/>
    <p:sldId id="430" r:id="rId47"/>
    <p:sldId id="447" r:id="rId48"/>
    <p:sldId id="448" r:id="rId49"/>
    <p:sldId id="431" r:id="rId50"/>
    <p:sldId id="449" r:id="rId51"/>
    <p:sldId id="432" r:id="rId52"/>
    <p:sldId id="458" r:id="rId53"/>
    <p:sldId id="452" r:id="rId54"/>
    <p:sldId id="433" r:id="rId55"/>
    <p:sldId id="459" r:id="rId56"/>
    <p:sldId id="454" r:id="rId57"/>
    <p:sldId id="434" r:id="rId58"/>
    <p:sldId id="435" r:id="rId59"/>
    <p:sldId id="436" r:id="rId60"/>
    <p:sldId id="443" r:id="rId61"/>
    <p:sldId id="444" r:id="rId62"/>
    <p:sldId id="437" r:id="rId63"/>
    <p:sldId id="438" r:id="rId64"/>
    <p:sldId id="445" r:id="rId65"/>
    <p:sldId id="446" r:id="rId66"/>
    <p:sldId id="450" r:id="rId67"/>
    <p:sldId id="439" r:id="rId68"/>
    <p:sldId id="441" r:id="rId69"/>
    <p:sldId id="440" r:id="rId70"/>
    <p:sldId id="442" r:id="rId71"/>
    <p:sldId id="455" r:id="rId72"/>
    <p:sldId id="376" r:id="rId73"/>
  </p:sldIdLst>
  <p:sldSz cx="12192000" cy="6858000"/>
  <p:notesSz cx="7315200" cy="9601200"/>
  <p:custDataLst>
    <p:tags r:id="rId76"/>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ra Ibanez, Sergio" initials="LI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EE2"/>
    <a:srgbClr val="595959"/>
    <a:srgbClr val="ED8B00"/>
    <a:srgbClr val="FFFFFF"/>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21" autoAdjust="0"/>
    <p:restoredTop sz="94364" autoAdjust="0"/>
  </p:normalViewPr>
  <p:slideViewPr>
    <p:cSldViewPr snapToGrid="0" showGuides="1">
      <p:cViewPr varScale="1">
        <p:scale>
          <a:sx n="73" d="100"/>
          <a:sy n="73" d="100"/>
        </p:scale>
        <p:origin x="528" y="53"/>
      </p:cViewPr>
      <p:guideLst>
        <p:guide/>
        <p:guide orient="horz" pos="2047"/>
        <p:guide orient="horz" pos="1593"/>
        <p:guide orient="horz" pos="2568"/>
        <p:guide orient="horz" pos="3090"/>
        <p:guide orient="horz" pos="3589"/>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63" d="100"/>
          <a:sy n="63" d="100"/>
        </p:scale>
        <p:origin x="3120" y="62"/>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4/11/2023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4/11/2023</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838" y="742950"/>
            <a:ext cx="6602412" cy="3714750"/>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C0F4A2C8-6C88-4E71-83EE-698B9D4FE22F}" type="slidenum">
              <a:rPr lang="es-ES_tradnl" smtClean="0"/>
              <a:pPr/>
              <a:t>1</a:t>
            </a:fld>
            <a:endParaRPr lang="es-ES_tradnl" dirty="0"/>
          </a:p>
        </p:txBody>
      </p:sp>
    </p:spTree>
    <p:extLst>
      <p:ext uri="{BB962C8B-B14F-4D97-AF65-F5344CB8AC3E}">
        <p14:creationId xmlns:p14="http://schemas.microsoft.com/office/powerpoint/2010/main" val="3047847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33</a:t>
            </a:fld>
            <a:endParaRPr lang="en-US" dirty="0"/>
          </a:p>
        </p:txBody>
      </p:sp>
    </p:spTree>
    <p:extLst>
      <p:ext uri="{BB962C8B-B14F-4D97-AF65-F5344CB8AC3E}">
        <p14:creationId xmlns:p14="http://schemas.microsoft.com/office/powerpoint/2010/main" val="2467092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34</a:t>
            </a:fld>
            <a:endParaRPr lang="en-US" dirty="0"/>
          </a:p>
        </p:txBody>
      </p:sp>
    </p:spTree>
    <p:extLst>
      <p:ext uri="{BB962C8B-B14F-4D97-AF65-F5344CB8AC3E}">
        <p14:creationId xmlns:p14="http://schemas.microsoft.com/office/powerpoint/2010/main" val="362146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35</a:t>
            </a:fld>
            <a:endParaRPr lang="en-US" dirty="0"/>
          </a:p>
        </p:txBody>
      </p:sp>
    </p:spTree>
    <p:extLst>
      <p:ext uri="{BB962C8B-B14F-4D97-AF65-F5344CB8AC3E}">
        <p14:creationId xmlns:p14="http://schemas.microsoft.com/office/powerpoint/2010/main" val="864244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36</a:t>
            </a:fld>
            <a:endParaRPr lang="en-US" dirty="0"/>
          </a:p>
        </p:txBody>
      </p:sp>
    </p:spTree>
    <p:extLst>
      <p:ext uri="{BB962C8B-B14F-4D97-AF65-F5344CB8AC3E}">
        <p14:creationId xmlns:p14="http://schemas.microsoft.com/office/powerpoint/2010/main" val="3848036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37</a:t>
            </a:fld>
            <a:endParaRPr lang="en-US" dirty="0"/>
          </a:p>
        </p:txBody>
      </p:sp>
    </p:spTree>
    <p:extLst>
      <p:ext uri="{BB962C8B-B14F-4D97-AF65-F5344CB8AC3E}">
        <p14:creationId xmlns:p14="http://schemas.microsoft.com/office/powerpoint/2010/main" val="3051206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0F4A2C8-6C88-4E71-83EE-698B9D4FE22F}" type="slidenum">
              <a:rPr lang="en-US" smtClean="0"/>
              <a:pPr/>
              <a:t>58</a:t>
            </a:fld>
            <a:endParaRPr lang="en-US" dirty="0"/>
          </a:p>
        </p:txBody>
      </p:sp>
    </p:spTree>
    <p:extLst>
      <p:ext uri="{BB962C8B-B14F-4D97-AF65-F5344CB8AC3E}">
        <p14:creationId xmlns:p14="http://schemas.microsoft.com/office/powerpoint/2010/main" val="2250211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65</a:t>
            </a:fld>
            <a:endParaRPr lang="en-US" dirty="0"/>
          </a:p>
        </p:txBody>
      </p:sp>
    </p:spTree>
    <p:extLst>
      <p:ext uri="{BB962C8B-B14F-4D97-AF65-F5344CB8AC3E}">
        <p14:creationId xmlns:p14="http://schemas.microsoft.com/office/powerpoint/2010/main" val="3314266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69</a:t>
            </a:fld>
            <a:endParaRPr lang="en-US" dirty="0"/>
          </a:p>
        </p:txBody>
      </p:sp>
    </p:spTree>
    <p:extLst>
      <p:ext uri="{BB962C8B-B14F-4D97-AF65-F5344CB8AC3E}">
        <p14:creationId xmlns:p14="http://schemas.microsoft.com/office/powerpoint/2010/main" val="2922918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a:t>
            </a:fld>
            <a:endParaRPr lang="en-US" dirty="0"/>
          </a:p>
        </p:txBody>
      </p:sp>
    </p:spTree>
    <p:extLst>
      <p:ext uri="{BB962C8B-B14F-4D97-AF65-F5344CB8AC3E}">
        <p14:creationId xmlns:p14="http://schemas.microsoft.com/office/powerpoint/2010/main" val="867083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4</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22</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23</a:t>
            </a:fld>
            <a:endParaRPr lang="en-US" dirty="0"/>
          </a:p>
        </p:txBody>
      </p:sp>
    </p:spTree>
    <p:extLst>
      <p:ext uri="{BB962C8B-B14F-4D97-AF65-F5344CB8AC3E}">
        <p14:creationId xmlns:p14="http://schemas.microsoft.com/office/powerpoint/2010/main" val="2580706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29</a:t>
            </a:fld>
            <a:endParaRPr lang="en-US" dirty="0"/>
          </a:p>
        </p:txBody>
      </p:sp>
    </p:spTree>
    <p:extLst>
      <p:ext uri="{BB962C8B-B14F-4D97-AF65-F5344CB8AC3E}">
        <p14:creationId xmlns:p14="http://schemas.microsoft.com/office/powerpoint/2010/main" val="3739720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30</a:t>
            </a:fld>
            <a:endParaRPr lang="en-US" dirty="0"/>
          </a:p>
        </p:txBody>
      </p:sp>
    </p:spTree>
    <p:extLst>
      <p:ext uri="{BB962C8B-B14F-4D97-AF65-F5344CB8AC3E}">
        <p14:creationId xmlns:p14="http://schemas.microsoft.com/office/powerpoint/2010/main" val="3510859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31</a:t>
            </a:fld>
            <a:endParaRPr lang="en-US" dirty="0"/>
          </a:p>
        </p:txBody>
      </p:sp>
    </p:spTree>
    <p:extLst>
      <p:ext uri="{BB962C8B-B14F-4D97-AF65-F5344CB8AC3E}">
        <p14:creationId xmlns:p14="http://schemas.microsoft.com/office/powerpoint/2010/main" val="2111933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32</a:t>
            </a:fld>
            <a:endParaRPr lang="en-US" dirty="0"/>
          </a:p>
        </p:txBody>
      </p:sp>
    </p:spTree>
    <p:extLst>
      <p:ext uri="{BB962C8B-B14F-4D97-AF65-F5344CB8AC3E}">
        <p14:creationId xmlns:p14="http://schemas.microsoft.com/office/powerpoint/2010/main" val="2862186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600501" y="1966107"/>
            <a:ext cx="521344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dirty="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dirty="0"/>
              <a:t>Click icon to add picture</a:t>
            </a:r>
          </a:p>
        </p:txBody>
      </p:sp>
      <p:cxnSp>
        <p:nvCxnSpPr>
          <p:cNvPr id="16" name="Conector recto 15"/>
          <p:cNvCxnSpPr/>
          <p:nvPr userDrawn="1"/>
        </p:nvCxnSpPr>
        <p:spPr>
          <a:xfrm>
            <a:off x="1379778" y="3442648"/>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7"/>
          <p:cNvSpPr>
            <a:spLocks noGrp="1"/>
          </p:cNvSpPr>
          <p:nvPr>
            <p:ph type="body" sz="quarter" idx="12" hasCustomPrompt="1"/>
          </p:nvPr>
        </p:nvSpPr>
        <p:spPr>
          <a:xfrm>
            <a:off x="1090420" y="3577963"/>
            <a:ext cx="4227012" cy="1129101"/>
          </a:xfrm>
        </p:spPr>
        <p:txBody>
          <a:bodyPr/>
          <a:lstStyle>
            <a:lvl1pPr algn="ctr">
              <a:defRPr sz="3200">
                <a:solidFill>
                  <a:srgbClr val="FFFFFF"/>
                </a:solidFill>
              </a:defRPr>
            </a:lvl1pPr>
          </a:lstStyle>
          <a:p>
            <a:pPr lvl="0"/>
            <a:r>
              <a:rPr lang="en-US" dirty="0"/>
              <a:t>Click to edit Master Subtitle</a:t>
            </a:r>
          </a:p>
        </p:txBody>
      </p:sp>
      <p:pic>
        <p:nvPicPr>
          <p:cNvPr id="2" name="Imagen 9" descr="Dibujo con letras blancas&#10;&#10;Descripción generada automáticamente con confianza media">
            <a:extLst>
              <a:ext uri="{FF2B5EF4-FFF2-40B4-BE49-F238E27FC236}">
                <a16:creationId xmlns:a16="http://schemas.microsoft.com/office/drawing/2014/main" id="{1073B8A6-30E8-D164-54EC-7435B0FC3CB0}"/>
              </a:ext>
            </a:extLst>
          </p:cNvPr>
          <p:cNvPicPr>
            <a:picLocks noChangeAspect="1"/>
          </p:cNvPicPr>
          <p:nvPr userDrawn="1"/>
        </p:nvPicPr>
        <p:blipFill>
          <a:blip r:embed="rId2"/>
          <a:stretch>
            <a:fillRect/>
          </a:stretch>
        </p:blipFill>
        <p:spPr>
          <a:xfrm>
            <a:off x="766985" y="438733"/>
            <a:ext cx="2795574" cy="618886"/>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Escribir texto aquí</a:t>
            </a:r>
          </a:p>
        </p:txBody>
      </p:sp>
      <p:sp>
        <p:nvSpPr>
          <p:cNvPr id="6" name="Title Placeholder 1"/>
          <p:cNvSpPr>
            <a:spLocks noGrp="1"/>
          </p:cNvSpPr>
          <p:nvPr>
            <p:ph type="title" hasCustomPrompt="1"/>
          </p:nvPr>
        </p:nvSpPr>
        <p:spPr>
          <a:xfrm>
            <a:off x="469900" y="402586"/>
            <a:ext cx="705866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Introducción</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2" name="Imagen 9" descr="Dibujo con letras blancas&#10;&#10;Descripción generada automáticamente con confianza media">
            <a:extLst>
              <a:ext uri="{FF2B5EF4-FFF2-40B4-BE49-F238E27FC236}">
                <a16:creationId xmlns:a16="http://schemas.microsoft.com/office/drawing/2014/main" id="{A136D231-1594-AC92-75F8-0E5F9F90849E}"/>
              </a:ext>
            </a:extLst>
          </p:cNvPr>
          <p:cNvPicPr>
            <a:picLocks noChangeAspect="1"/>
          </p:cNvPicPr>
          <p:nvPr userDrawn="1"/>
        </p:nvPicPr>
        <p:blipFill>
          <a:blip r:embed="rId2"/>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2458800"/>
          </a:xfrm>
        </p:spPr>
        <p:txBody>
          <a:bodyPr/>
          <a:lstStyle/>
          <a:p>
            <a:r>
              <a:rPr lang="en-US" noProof="0" dirty="0"/>
              <a:t>Click icon to add picture</a:t>
            </a:r>
          </a:p>
        </p:txBody>
      </p:sp>
      <p:sp>
        <p:nvSpPr>
          <p:cNvPr id="11" name="Right Triangle 10"/>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 name="Title 2">
            <a:extLst>
              <a:ext uri="{FF2B5EF4-FFF2-40B4-BE49-F238E27FC236}">
                <a16:creationId xmlns:a16="http://schemas.microsoft.com/office/drawing/2014/main" id="{CD9008DE-90D8-4034-B9C4-87D682E23864}"/>
              </a:ext>
            </a:extLst>
          </p:cNvPr>
          <p:cNvSpPr>
            <a:spLocks noGrp="1"/>
          </p:cNvSpPr>
          <p:nvPr>
            <p:ph type="title"/>
          </p:nvPr>
        </p:nvSpPr>
        <p:spPr>
          <a:xfrm>
            <a:off x="3241782" y="2584549"/>
            <a:ext cx="5708438" cy="565341"/>
          </a:xfrm>
        </p:spPr>
        <p:txBody>
          <a:bodyPr/>
          <a:lstStyle>
            <a:lvl1pPr algn="ctr">
              <a:defRPr/>
            </a:lvl1pPr>
          </a:lstStyle>
          <a:p>
            <a:r>
              <a:rPr lang="es-ES" dirty="0"/>
              <a:t>Índice</a:t>
            </a:r>
          </a:p>
        </p:txBody>
      </p:sp>
      <p:sp>
        <p:nvSpPr>
          <p:cNvPr id="15" name="Text Placeholder 3">
            <a:extLst>
              <a:ext uri="{FF2B5EF4-FFF2-40B4-BE49-F238E27FC236}">
                <a16:creationId xmlns:a16="http://schemas.microsoft.com/office/drawing/2014/main" id="{9D8AB87C-842E-4CDC-AAEE-111E4F4B892C}"/>
              </a:ext>
            </a:extLst>
          </p:cNvPr>
          <p:cNvSpPr>
            <a:spLocks noGrp="1"/>
          </p:cNvSpPr>
          <p:nvPr>
            <p:ph type="body" sz="quarter" idx="16" hasCustomPrompt="1"/>
          </p:nvPr>
        </p:nvSpPr>
        <p:spPr>
          <a:xfrm>
            <a:off x="518616" y="3403600"/>
            <a:ext cx="11236700" cy="2860040"/>
          </a:xfrm>
        </p:spPr>
        <p:txBody>
          <a:bodyPr numCol="2"/>
          <a:lstStyle>
            <a:lvl1pPr marL="0" indent="0">
              <a:buNone/>
              <a:defRPr/>
            </a:lvl1pPr>
          </a:lstStyle>
          <a:p>
            <a:pPr marL="342900" indent="-342900">
              <a:buFont typeface="+mj-lt"/>
              <a:buAutoNum type="arabicPeriod"/>
            </a:pPr>
            <a:r>
              <a:rPr lang="es-ES" sz="1800" dirty="0">
                <a:hlinkClick r:id="rId2" action="ppaction://hlinksldjump"/>
              </a:rPr>
              <a:t>Sección X		4</a:t>
            </a:r>
            <a:endParaRPr lang="es-ES" sz="1800" dirty="0"/>
          </a:p>
          <a:p>
            <a:pPr marL="342900" indent="-342900">
              <a:buFont typeface="+mj-lt"/>
              <a:buAutoNum type="arabicPeriod"/>
            </a:pPr>
            <a:r>
              <a:rPr lang="es-ES" sz="1800" dirty="0"/>
              <a:t>Sección Y 		5</a:t>
            </a:r>
          </a:p>
          <a:p>
            <a:pPr marL="342900" indent="-342900">
              <a:buFont typeface="Arial" panose="020B0604020202020204" pitchFamily="34" charset="0"/>
              <a:buChar char="•"/>
            </a:pPr>
            <a:r>
              <a:rPr lang="es-ES" dirty="0"/>
              <a:t>Sub sección 		6	</a:t>
            </a:r>
          </a:p>
          <a:p>
            <a:pPr marL="342900" indent="-342900">
              <a:buFont typeface="+mj-lt"/>
              <a:buAutoNum type="arabicPeriod"/>
            </a:pPr>
            <a:endParaRPr lang="es-ES" sz="1800" dirty="0"/>
          </a:p>
          <a:p>
            <a:pPr marL="342900" indent="-342900">
              <a:buFont typeface="+mj-lt"/>
              <a:buAutoNum type="arabicPeriod"/>
            </a:pPr>
            <a:endParaRPr lang="es-ES" sz="1800" dirty="0"/>
          </a:p>
          <a:p>
            <a:endParaRPr lang="es-ES" sz="1800" dirty="0"/>
          </a:p>
          <a:p>
            <a:pPr marL="342900" indent="-342900">
              <a:buFont typeface="+mj-lt"/>
              <a:buAutoNum type="arabicPeriod" startAt="4"/>
            </a:pPr>
            <a:r>
              <a:rPr lang="es-ES" sz="1800" dirty="0"/>
              <a:t>Sección Z 		7</a:t>
            </a:r>
          </a:p>
          <a:p>
            <a:pPr marL="342900" indent="-342900">
              <a:buFont typeface="+mj-lt"/>
              <a:buAutoNum type="arabicPeriod" startAt="4"/>
            </a:pPr>
            <a:r>
              <a:rPr lang="es-ES" sz="1800" dirty="0"/>
              <a:t>Sección W		14</a:t>
            </a:r>
          </a:p>
          <a:p>
            <a:pPr marL="342900" indent="-342900">
              <a:buFont typeface="Arial" panose="020B0604020202020204" pitchFamily="34" charset="0"/>
              <a:buChar char="•"/>
            </a:pPr>
            <a:r>
              <a:rPr lang="es-ES" dirty="0"/>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flipH="1">
            <a:off x="6096000" y="3403600"/>
            <a:ext cx="1" cy="2860040"/>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pic>
        <p:nvPicPr>
          <p:cNvPr id="2" name="Imagen 9" descr="Dibujo con letras blancas&#10;&#10;Descripción generada automáticamente con confianza media">
            <a:extLst>
              <a:ext uri="{FF2B5EF4-FFF2-40B4-BE49-F238E27FC236}">
                <a16:creationId xmlns:a16="http://schemas.microsoft.com/office/drawing/2014/main" id="{9C8EF6DF-F81E-C39D-CB3B-BAE123D26476}"/>
              </a:ext>
            </a:extLst>
          </p:cNvPr>
          <p:cNvPicPr>
            <a:picLocks noChangeAspect="1"/>
          </p:cNvPicPr>
          <p:nvPr userDrawn="1"/>
        </p:nvPicPr>
        <p:blipFill>
          <a:blip r:embed="rId3"/>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dirty="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dirty="0"/>
              <a:t>Subtítulo (opcional)</a:t>
            </a:r>
          </a:p>
        </p:txBody>
      </p:sp>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a:solidFill>
                  <a:schemeClr val="bg1"/>
                </a:solidFill>
                <a:latin typeface="Poppins"/>
              </a:rPr>
              <a:t>Microsoft Excel 2016 – Módulo Avanzado</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pic>
        <p:nvPicPr>
          <p:cNvPr id="4" name="Imagen 9" descr="Dibujo con letras blancas&#10;&#10;Descripción generada automáticamente con confianza media">
            <a:extLst>
              <a:ext uri="{FF2B5EF4-FFF2-40B4-BE49-F238E27FC236}">
                <a16:creationId xmlns:a16="http://schemas.microsoft.com/office/drawing/2014/main" id="{3D8C9228-3E3B-45CB-7456-8D68B7E3B405}"/>
              </a:ext>
            </a:extLst>
          </p:cNvPr>
          <p:cNvPicPr>
            <a:picLocks noChangeAspect="1"/>
          </p:cNvPicPr>
          <p:nvPr userDrawn="1"/>
        </p:nvPicPr>
        <p:blipFill>
          <a:blip r:embed="rId2"/>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Escribe aquí el texto</a:t>
            </a:r>
          </a:p>
          <a:p>
            <a:pPr lvl="0"/>
            <a:endParaRPr lang="es-ES" noProof="0" dirty="0"/>
          </a:p>
        </p:txBody>
      </p:sp>
      <p:sp>
        <p:nvSpPr>
          <p:cNvPr id="5" name="Text Placeholder 8"/>
          <p:cNvSpPr>
            <a:spLocks noGrp="1"/>
          </p:cNvSpPr>
          <p:nvPr>
            <p:ph type="body" sz="quarter" idx="13" hasCustomPrompt="1"/>
          </p:nvPr>
        </p:nvSpPr>
        <p:spPr>
          <a:xfrm>
            <a:off x="469900" y="954617"/>
            <a:ext cx="9474354"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dirty="0"/>
              <a:t>Subtítulo (opcional)</a:t>
            </a:r>
          </a:p>
        </p:txBody>
      </p:sp>
      <p:sp>
        <p:nvSpPr>
          <p:cNvPr id="6" name="Title Placeholder 1"/>
          <p:cNvSpPr>
            <a:spLocks noGrp="1"/>
          </p:cNvSpPr>
          <p:nvPr>
            <p:ph type="title" hasCustomPrompt="1"/>
          </p:nvPr>
        </p:nvSpPr>
        <p:spPr>
          <a:xfrm>
            <a:off x="469899" y="402586"/>
            <a:ext cx="8691033"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Título</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2" name="Imagen 9" descr="Dibujo con letras blancas&#10;&#10;Descripción generada automáticamente con confianza media">
            <a:extLst>
              <a:ext uri="{FF2B5EF4-FFF2-40B4-BE49-F238E27FC236}">
                <a16:creationId xmlns:a16="http://schemas.microsoft.com/office/drawing/2014/main" id="{531C5CBD-4A96-E26B-6D74-583ED3DDE0EF}"/>
              </a:ext>
            </a:extLst>
          </p:cNvPr>
          <p:cNvPicPr>
            <a:picLocks noChangeAspect="1"/>
          </p:cNvPicPr>
          <p:nvPr userDrawn="1"/>
        </p:nvPicPr>
        <p:blipFill>
          <a:blip r:embed="rId2"/>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a:solidFill>
                  <a:schemeClr val="bg1"/>
                </a:solidFill>
                <a:latin typeface="Poppins"/>
              </a:rPr>
              <a:t>Microsoft Excel 2016 – Módulo Avanzado</a:t>
            </a: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a:t>
            </a:fld>
            <a:endParaRPr lang="en-US" sz="1000" noProof="0" dirty="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dirty="0"/>
              <a:t>Muchas gracias </a:t>
            </a:r>
          </a:p>
          <a:p>
            <a:pPr lvl="0"/>
            <a:r>
              <a:rPr lang="es-ES" noProof="0" dirty="0"/>
              <a:t>por vuestra atención</a:t>
            </a:r>
          </a:p>
        </p:txBody>
      </p:sp>
      <p:pic>
        <p:nvPicPr>
          <p:cNvPr id="2" name="Imagen 9" descr="Dibujo con letras blancas&#10;&#10;Descripción generada automáticamente con confianza media">
            <a:extLst>
              <a:ext uri="{FF2B5EF4-FFF2-40B4-BE49-F238E27FC236}">
                <a16:creationId xmlns:a16="http://schemas.microsoft.com/office/drawing/2014/main" id="{7D732028-0CE0-4977-0934-94A44CC97B23}"/>
              </a:ext>
            </a:extLst>
          </p:cNvPr>
          <p:cNvPicPr>
            <a:picLocks noChangeAspect="1"/>
          </p:cNvPicPr>
          <p:nvPr userDrawn="1"/>
        </p:nvPicPr>
        <p:blipFill>
          <a:blip r:embed="rId2"/>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Slide - White">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5" y="727200"/>
            <a:ext cx="7200000" cy="5400000"/>
          </a:xfrm>
          <a:prstGeom prst="rect">
            <a:avLst/>
          </a:prstGeom>
        </p:spPr>
        <p:txBody>
          <a:bodyPr/>
          <a:lstStyle/>
          <a:p>
            <a:r>
              <a:rPr lang="en-US" noProof="0" dirty="0"/>
              <a:t>Click icon to add picture</a:t>
            </a:r>
          </a:p>
        </p:txBody>
      </p:sp>
      <p:sp>
        <p:nvSpPr>
          <p:cNvPr id="3" name="Subtitle 2"/>
          <p:cNvSpPr>
            <a:spLocks noGrp="1"/>
          </p:cNvSpPr>
          <p:nvPr>
            <p:ph type="subTitle" idx="1" hasCustomPrompt="1"/>
          </p:nvPr>
        </p:nvSpPr>
        <p:spPr bwMode="gray">
          <a:xfrm>
            <a:off x="501652" y="5864233"/>
            <a:ext cx="5594348" cy="505645"/>
          </a:xfrm>
          <a:prstGeom prst="rect">
            <a:avLst/>
          </a:prstGeom>
        </p:spPr>
        <p:txBody>
          <a:bodyPr lIns="0" tIns="0" rIns="0" bIns="0" anchor="b" anchorCtr="0">
            <a:noAutofit/>
          </a:bodyPr>
          <a:lstStyle>
            <a:lvl1pPr marL="0" indent="0" algn="l">
              <a:lnSpc>
                <a:spcPct val="100000"/>
              </a:lnSpc>
              <a:spcAft>
                <a:spcPts val="0"/>
              </a:spcAft>
              <a:buNone/>
              <a:defRPr sz="1747" b="1">
                <a:solidFill>
                  <a:schemeClr val="tx1"/>
                </a:solidFill>
              </a:defRPr>
            </a:lvl1pPr>
            <a:lvl2pPr marL="0" indent="0" algn="l">
              <a:buNone/>
              <a:defRPr sz="1553" b="0"/>
            </a:lvl2pPr>
            <a:lvl3pPr marL="887504" indent="0" algn="ctr">
              <a:buNone/>
              <a:defRPr sz="1747"/>
            </a:lvl3pPr>
            <a:lvl4pPr marL="1331255" indent="0" algn="ctr">
              <a:buNone/>
              <a:defRPr sz="1553"/>
            </a:lvl4pPr>
            <a:lvl5pPr marL="1775008" indent="0" algn="ctr">
              <a:buNone/>
              <a:defRPr sz="1553"/>
            </a:lvl5pPr>
            <a:lvl6pPr marL="2218759" indent="0" algn="ctr">
              <a:buNone/>
              <a:defRPr sz="1553"/>
            </a:lvl6pPr>
            <a:lvl7pPr marL="2662511" indent="0" algn="ctr">
              <a:buNone/>
              <a:defRPr sz="1553"/>
            </a:lvl7pPr>
            <a:lvl8pPr marL="3106263" indent="0" algn="ctr">
              <a:buNone/>
              <a:defRPr sz="1553"/>
            </a:lvl8pPr>
            <a:lvl9pPr marL="3550015" indent="0" algn="ctr">
              <a:buNone/>
              <a:defRPr sz="1553"/>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501651" y="6381750"/>
            <a:ext cx="5594350" cy="298450"/>
          </a:xfrm>
          <a:prstGeom prst="rect">
            <a:avLst/>
          </a:prstGeom>
        </p:spPr>
        <p:txBody>
          <a:bodyPr/>
          <a:lstStyle>
            <a:lvl1pPr>
              <a:spcAft>
                <a:spcPts val="0"/>
              </a:spcAft>
              <a:defRPr sz="97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Tree>
    <p:extLst>
      <p:ext uri="{BB962C8B-B14F-4D97-AF65-F5344CB8AC3E}">
        <p14:creationId xmlns:p14="http://schemas.microsoft.com/office/powerpoint/2010/main" val="2256017365"/>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9"/>
            </p:custDataLst>
            <p:extLst>
              <p:ext uri="{D42A27DB-BD31-4B8C-83A1-F6EECF244321}">
                <p14:modId xmlns:p14="http://schemas.microsoft.com/office/powerpoint/2010/main" val="767024619"/>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10" imgW="270" imgH="270" progId="TCLayout.ActiveDocument.1">
                  <p:embed/>
                </p:oleObj>
              </mc:Choice>
              <mc:Fallback>
                <p:oleObj name="think-cell Slide" r:id="rId10" imgW="270" imgH="270" progId="TCLayout.ActiveDocument.1">
                  <p:embed/>
                  <p:pic>
                    <p:nvPicPr>
                      <p:cNvPr id="4" name="Object 3" hidden="1"/>
                      <p:cNvPicPr/>
                      <p:nvPr/>
                    </p:nvPicPr>
                    <p:blipFill>
                      <a:blip r:embed="rId11"/>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dirty="0"/>
              <a:t>Clic para editar título</a:t>
            </a:r>
            <a:endParaRPr lang="en-US" noProof="0" dirty="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dirty="0"/>
              <a:t>Haga clic para modificar el estilo de texto del patrón</a:t>
            </a:r>
          </a:p>
          <a:p>
            <a:pPr lvl="1"/>
            <a:r>
              <a:rPr lang="es-ES_tradnl" noProof="0" dirty="0"/>
              <a:t>Segundo nivel</a:t>
            </a:r>
          </a:p>
          <a:p>
            <a:pPr lvl="2"/>
            <a:r>
              <a:rPr lang="es-ES_tradnl" noProof="0" dirty="0"/>
              <a:t>Tercer nivel</a:t>
            </a:r>
          </a:p>
          <a:p>
            <a:pPr lvl="3"/>
            <a:r>
              <a:rPr lang="es-ES_tradnl" noProof="0" dirty="0"/>
              <a:t>Cuarto nivel</a:t>
            </a:r>
          </a:p>
          <a:p>
            <a:pPr lvl="4"/>
            <a:r>
              <a:rPr lang="es-ES_tradnl" noProof="0" dirty="0"/>
              <a:t>Quinto nivel</a:t>
            </a:r>
            <a:endParaRPr lang="en-US" noProof="0" dirty="0"/>
          </a:p>
        </p:txBody>
      </p:sp>
      <p:sp>
        <p:nvSpPr>
          <p:cNvPr id="11" name="TextBox 10"/>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_tradnl" sz="1000" noProof="0" dirty="0">
                <a:solidFill>
                  <a:srgbClr val="595959"/>
                </a:solidFill>
                <a:latin typeface="Poppins"/>
              </a:rPr>
              <a:t>M</a:t>
            </a:r>
            <a:r>
              <a:rPr lang="es-ES" sz="1000" noProof="0" dirty="0">
                <a:solidFill>
                  <a:srgbClr val="595959"/>
                </a:solidFill>
                <a:latin typeface="Poppins"/>
              </a:rPr>
              <a:t>icrosoft Excel 2016 – Módulo Avanzado</a:t>
            </a: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a:t>
            </a:fld>
            <a:endParaRPr lang="en-US" sz="1000" noProof="0" dirty="0">
              <a:solidFill>
                <a:srgbClr val="595959"/>
              </a:solidFill>
              <a:latin typeface="Poppins"/>
            </a:endParaRPr>
          </a:p>
        </p:txBody>
      </p:sp>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 id="2147483757" r:id="rId7"/>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48.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image" Target="../media/image70.png"/><Relationship Id="rId5" Type="http://schemas.openxmlformats.org/officeDocument/2006/relationships/image" Target="../media/image59.png"/><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5.xml"/><Relationship Id="rId5" Type="http://schemas.openxmlformats.org/officeDocument/2006/relationships/image" Target="../media/image77.png"/><Relationship Id="rId4" Type="http://schemas.openxmlformats.org/officeDocument/2006/relationships/image" Target="../media/image76.png"/></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image" Target="../media/image96.png"/><Relationship Id="rId1" Type="http://schemas.openxmlformats.org/officeDocument/2006/relationships/slideLayout" Target="../slideLayouts/slideLayout5.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103.png"/></Relationships>
</file>

<file path=ppt/slides/_rels/slide5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5.xml"/><Relationship Id="rId5" Type="http://schemas.openxmlformats.org/officeDocument/2006/relationships/image" Target="../media/image107.png"/><Relationship Id="rId4" Type="http://schemas.openxmlformats.org/officeDocument/2006/relationships/image" Target="../media/image10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1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5.xml"/><Relationship Id="rId4" Type="http://schemas.openxmlformats.org/officeDocument/2006/relationships/image" Target="../media/image120.png"/></Relationships>
</file>

<file path=ppt/slides/_rels/slide6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0"/>
          <p:cNvSpPr/>
          <p:nvPr/>
        </p:nvSpPr>
        <p:spPr>
          <a:xfrm>
            <a:off x="0" y="0"/>
            <a:ext cx="6408992" cy="6857825"/>
          </a:xfrm>
          <a:prstGeom prst="rect">
            <a:avLst/>
          </a:prstGeom>
          <a:solidFill>
            <a:srgbClr val="019EE2"/>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s-ES" sz="2117" dirty="0">
              <a:latin typeface="Poppins"/>
            </a:endParaRPr>
          </a:p>
        </p:txBody>
      </p:sp>
      <p:sp>
        <p:nvSpPr>
          <p:cNvPr id="8" name="TextBox 7"/>
          <p:cNvSpPr txBox="1"/>
          <p:nvPr/>
        </p:nvSpPr>
        <p:spPr>
          <a:xfrm>
            <a:off x="136477" y="2066767"/>
            <a:ext cx="6114197" cy="954749"/>
          </a:xfrm>
          <a:prstGeom prst="rect">
            <a:avLst/>
          </a:prstGeom>
        </p:spPr>
        <p:txBody>
          <a:bodyPr wrap="square" lIns="0" tIns="0" rIns="0" bIns="0" rtlCol="0" anchor="t">
            <a:spAutoFit/>
          </a:bodyPr>
          <a:lstStyle/>
          <a:p>
            <a:pPr algn="ctr">
              <a:lnSpc>
                <a:spcPts val="2347"/>
              </a:lnSpc>
            </a:pPr>
            <a:r>
              <a:rPr lang="es-ES" sz="4000" b="1" dirty="0">
                <a:solidFill>
                  <a:srgbClr val="FFFFFF"/>
                </a:solidFill>
                <a:latin typeface="Poppins"/>
                <a:cs typeface="Quarto-Bold"/>
              </a:rPr>
              <a:t>CURS DE MICROSOFT</a:t>
            </a:r>
          </a:p>
          <a:p>
            <a:pPr algn="ctr">
              <a:lnSpc>
                <a:spcPts val="2347"/>
              </a:lnSpc>
            </a:pPr>
            <a:endParaRPr lang="es-ES" sz="4000" b="1" dirty="0">
              <a:solidFill>
                <a:srgbClr val="FFFFFF"/>
              </a:solidFill>
              <a:latin typeface="Poppins"/>
              <a:cs typeface="Quarto-Bold"/>
            </a:endParaRPr>
          </a:p>
          <a:p>
            <a:pPr algn="ctr">
              <a:lnSpc>
                <a:spcPts val="2347"/>
              </a:lnSpc>
            </a:pPr>
            <a:r>
              <a:rPr lang="es-ES" sz="4000" b="1" dirty="0">
                <a:solidFill>
                  <a:srgbClr val="FFFFFF"/>
                </a:solidFill>
                <a:latin typeface="Poppins"/>
                <a:cs typeface="Quarto-Bold"/>
              </a:rPr>
              <a:t>EXCEL 2016</a:t>
            </a:r>
          </a:p>
        </p:txBody>
      </p:sp>
      <p:cxnSp>
        <p:nvCxnSpPr>
          <p:cNvPr id="9" name="Conector recto 15"/>
          <p:cNvCxnSpPr/>
          <p:nvPr/>
        </p:nvCxnSpPr>
        <p:spPr>
          <a:xfrm>
            <a:off x="2049643" y="3291987"/>
            <a:ext cx="2413831"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6"/>
          <p:cNvSpPr txBox="1">
            <a:spLocks noChangeAspect="1"/>
          </p:cNvSpPr>
          <p:nvPr/>
        </p:nvSpPr>
        <p:spPr>
          <a:xfrm>
            <a:off x="1227402" y="4277445"/>
            <a:ext cx="3969669" cy="1303242"/>
          </a:xfrm>
          <a:prstGeom prst="rect">
            <a:avLst/>
          </a:prstGeom>
        </p:spPr>
        <p:txBody>
          <a:bodyPr wrap="square" lIns="0" tIns="0" rIns="0" bIns="0" rtlCol="0" anchor="t">
            <a:spAutoFit/>
          </a:bodyPr>
          <a:lstStyle/>
          <a:p>
            <a:pPr algn="ctr"/>
            <a:r>
              <a:rPr lang="ca-ES" sz="2823" b="1" dirty="0">
                <a:solidFill>
                  <a:schemeClr val="bg1"/>
                </a:solidFill>
                <a:latin typeface="Poppins"/>
                <a:cs typeface="Poppins"/>
              </a:rPr>
              <a:t>Mòdul Avançat</a:t>
            </a:r>
          </a:p>
          <a:p>
            <a:pPr algn="ctr"/>
            <a:endParaRPr lang="ca-ES" sz="2823" b="1" dirty="0">
              <a:solidFill>
                <a:schemeClr val="bg1"/>
              </a:solidFill>
              <a:latin typeface="Poppins"/>
              <a:cs typeface="Poppins"/>
            </a:endParaRPr>
          </a:p>
          <a:p>
            <a:pPr algn="ctr"/>
            <a:r>
              <a:rPr lang="ca-ES" sz="2823" b="1" dirty="0">
                <a:solidFill>
                  <a:schemeClr val="bg1"/>
                </a:solidFill>
                <a:latin typeface="Poppins"/>
                <a:cs typeface="Poppins"/>
              </a:rPr>
              <a:t>Teoria</a:t>
            </a:r>
          </a:p>
        </p:txBody>
      </p:sp>
      <p:pic>
        <p:nvPicPr>
          <p:cNvPr id="25612" name="Picture 12" descr="Microsoft Excel 2016: Nivel básico | | Seguros Red - Escuela de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992" y="3862873"/>
            <a:ext cx="3381368" cy="29950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a:stretch/>
        </p:blipFill>
        <p:spPr>
          <a:xfrm>
            <a:off x="8780947" y="3862874"/>
            <a:ext cx="3411054" cy="2995040"/>
          </a:xfrm>
          <a:prstGeom prst="rect">
            <a:avLst/>
          </a:prstGeom>
        </p:spPr>
      </p:pic>
      <p:pic>
        <p:nvPicPr>
          <p:cNvPr id="3" name="Picture 2" descr="A computer on a table&#10;&#10;Description automatically generated">
            <a:extLst>
              <a:ext uri="{FF2B5EF4-FFF2-40B4-BE49-F238E27FC236}">
                <a16:creationId xmlns:a16="http://schemas.microsoft.com/office/drawing/2014/main" id="{24B43FD3-E120-4F3E-A6C9-999E8A310AA3}"/>
              </a:ext>
            </a:extLst>
          </p:cNvPr>
          <p:cNvPicPr>
            <a:picLocks noChangeAspect="1"/>
          </p:cNvPicPr>
          <p:nvPr/>
        </p:nvPicPr>
        <p:blipFill>
          <a:blip r:embed="rId6"/>
          <a:stretch>
            <a:fillRect/>
          </a:stretch>
        </p:blipFill>
        <p:spPr>
          <a:xfrm>
            <a:off x="6408991" y="4467"/>
            <a:ext cx="5779691" cy="3849697"/>
          </a:xfrm>
          <a:prstGeom prst="rect">
            <a:avLst/>
          </a:prstGeom>
        </p:spPr>
      </p:pic>
      <p:sp>
        <p:nvSpPr>
          <p:cNvPr id="12" name="CuadroTexto 2">
            <a:extLst>
              <a:ext uri="{FF2B5EF4-FFF2-40B4-BE49-F238E27FC236}">
                <a16:creationId xmlns:a16="http://schemas.microsoft.com/office/drawing/2014/main" id="{A8F023ED-A77E-405A-B9CF-0CB3FF7C05AE}"/>
              </a:ext>
            </a:extLst>
          </p:cNvPr>
          <p:cNvSpPr txBox="1"/>
          <p:nvPr/>
        </p:nvSpPr>
        <p:spPr bwMode="gray">
          <a:xfrm>
            <a:off x="166255" y="6345382"/>
            <a:ext cx="2743200" cy="378691"/>
          </a:xfrm>
          <a:prstGeom prst="rect">
            <a:avLst/>
          </a:prstGeom>
        </p:spPr>
        <p:txBody>
          <a:bodyPr vert="horz" wrap="square" lIns="0" tIns="0" rIns="0" bIns="0" rtlCol="0" anchor="b" anchorCtr="0">
            <a:noAutofit/>
          </a:bodyPr>
          <a:lstStyle/>
          <a:p>
            <a:r>
              <a:rPr lang="es-ES" sz="1100" b="0" i="1" dirty="0">
                <a:solidFill>
                  <a:schemeClr val="bg1"/>
                </a:solidFill>
              </a:rPr>
              <a:t>Marzo -2023</a:t>
            </a:r>
          </a:p>
        </p:txBody>
      </p:sp>
      <p:pic>
        <p:nvPicPr>
          <p:cNvPr id="2" name="Imagen 9" descr="Dibujo con letras blancas&#10;&#10;Descripción generada automáticamente con confianza media">
            <a:extLst>
              <a:ext uri="{FF2B5EF4-FFF2-40B4-BE49-F238E27FC236}">
                <a16:creationId xmlns:a16="http://schemas.microsoft.com/office/drawing/2014/main" id="{70E8E823-9175-8734-FF0B-853EC60E7590}"/>
              </a:ext>
            </a:extLst>
          </p:cNvPr>
          <p:cNvPicPr>
            <a:picLocks noChangeAspect="1"/>
          </p:cNvPicPr>
          <p:nvPr/>
        </p:nvPicPr>
        <p:blipFill>
          <a:blip r:embed="rId7"/>
          <a:stretch>
            <a:fillRect/>
          </a:stretch>
        </p:blipFill>
        <p:spPr>
          <a:xfrm>
            <a:off x="629301" y="493876"/>
            <a:ext cx="2653502" cy="587434"/>
          </a:xfrm>
          <a:prstGeom prst="rect">
            <a:avLst/>
          </a:prstGeom>
        </p:spPr>
      </p:pic>
    </p:spTree>
    <p:extLst>
      <p:ext uri="{BB962C8B-B14F-4D97-AF65-F5344CB8AC3E}">
        <p14:creationId xmlns:p14="http://schemas.microsoft.com/office/powerpoint/2010/main" val="311882907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84961" y="947083"/>
            <a:ext cx="5330399" cy="1419629"/>
          </a:xfrm>
        </p:spPr>
        <p:txBody>
          <a:bodyPr/>
          <a:lstStyle/>
          <a:p>
            <a:pPr algn="just"/>
            <a:endParaRPr lang="ca-ES" b="1" dirty="0">
              <a:solidFill>
                <a:srgbClr val="019EE2"/>
              </a:solidFill>
            </a:endParaRPr>
          </a:p>
          <a:p>
            <a:pPr algn="just"/>
            <a:r>
              <a:rPr lang="ca-ES" b="1" dirty="0">
                <a:solidFill>
                  <a:srgbClr val="019EE2"/>
                </a:solidFill>
              </a:rPr>
              <a:t>Gràfic de columnes apilades: </a:t>
            </a:r>
            <a:r>
              <a:rPr lang="ca-ES" dirty="0"/>
              <a:t>també es poden crear gràfics amb columnes apilades, en aquest cas cada columna pot contenir subgrups o piles cadascuna d’elles indica un concepte i tindrà un color diferent.</a:t>
            </a:r>
          </a:p>
        </p:txBody>
      </p:sp>
      <p:sp>
        <p:nvSpPr>
          <p:cNvPr id="4" name="Title 3"/>
          <p:cNvSpPr>
            <a:spLocks noGrp="1"/>
          </p:cNvSpPr>
          <p:nvPr>
            <p:ph type="title"/>
          </p:nvPr>
        </p:nvSpPr>
        <p:spPr/>
        <p:txBody>
          <a:bodyPr/>
          <a:lstStyle/>
          <a:p>
            <a:r>
              <a:rPr lang="ca-ES" dirty="0"/>
              <a:t>1.3 Tipus de gràfics i utilitat</a:t>
            </a:r>
          </a:p>
        </p:txBody>
      </p:sp>
      <p:sp>
        <p:nvSpPr>
          <p:cNvPr id="8" name="Rectangle 7">
            <a:extLst>
              <a:ext uri="{FF2B5EF4-FFF2-40B4-BE49-F238E27FC236}">
                <a16:creationId xmlns:a16="http://schemas.microsoft.com/office/drawing/2014/main" id="{2D698EA8-C153-4215-883F-A35B595AA3C5}"/>
              </a:ext>
            </a:extLst>
          </p:cNvPr>
          <p:cNvSpPr/>
          <p:nvPr/>
        </p:nvSpPr>
        <p:spPr>
          <a:xfrm>
            <a:off x="6333157" y="872067"/>
            <a:ext cx="5354472" cy="1077218"/>
          </a:xfrm>
          <a:prstGeom prst="rect">
            <a:avLst/>
          </a:prstGeom>
        </p:spPr>
        <p:txBody>
          <a:bodyPr wrap="square">
            <a:spAutoFit/>
          </a:bodyPr>
          <a:lstStyle/>
          <a:p>
            <a:pPr algn="just"/>
            <a:endParaRPr lang="ca-ES" sz="1600" dirty="0">
              <a:solidFill>
                <a:srgbClr val="595959"/>
              </a:solidFill>
              <a:latin typeface="Poppins"/>
            </a:endParaRPr>
          </a:p>
          <a:p>
            <a:pPr algn="just"/>
            <a:r>
              <a:rPr lang="ca-ES" sz="1600" b="1" dirty="0">
                <a:solidFill>
                  <a:srgbClr val="019EE2"/>
                </a:solidFill>
                <a:latin typeface="Poppins"/>
              </a:rPr>
              <a:t>Gràfic de barres apilades:</a:t>
            </a:r>
            <a:r>
              <a:rPr lang="ca-ES" sz="1600" b="1" dirty="0">
                <a:solidFill>
                  <a:srgbClr val="595959"/>
                </a:solidFill>
                <a:latin typeface="Poppins"/>
              </a:rPr>
              <a:t> </a:t>
            </a:r>
            <a:r>
              <a:rPr lang="ca-ES" sz="1600" dirty="0">
                <a:solidFill>
                  <a:srgbClr val="595959"/>
                </a:solidFill>
                <a:latin typeface="Poppins"/>
              </a:rPr>
              <a:t>en aquest cas s’utilitzen quan el text de les categories és molt llarg, per exemple en enquestes, per mostrar un rànquing.</a:t>
            </a:r>
            <a:endParaRPr lang="ca-ES" dirty="0"/>
          </a:p>
        </p:txBody>
      </p:sp>
      <p:pic>
        <p:nvPicPr>
          <p:cNvPr id="3" name="Imagen 2"/>
          <p:cNvPicPr>
            <a:picLocks noChangeAspect="1"/>
          </p:cNvPicPr>
          <p:nvPr/>
        </p:nvPicPr>
        <p:blipFill>
          <a:blip r:embed="rId2"/>
          <a:stretch>
            <a:fillRect/>
          </a:stretch>
        </p:blipFill>
        <p:spPr>
          <a:xfrm>
            <a:off x="608445" y="3034527"/>
            <a:ext cx="5306915" cy="2750176"/>
          </a:xfrm>
          <a:prstGeom prst="rect">
            <a:avLst/>
          </a:prstGeom>
          <a:ln>
            <a:noFill/>
          </a:ln>
          <a:effectLst>
            <a:outerShdw blurRad="190500" algn="tl" rotWithShape="0">
              <a:srgbClr val="000000">
                <a:alpha val="70000"/>
              </a:srgbClr>
            </a:outerShdw>
          </a:effectLst>
        </p:spPr>
      </p:pic>
      <p:pic>
        <p:nvPicPr>
          <p:cNvPr id="5" name="Imagen 4"/>
          <p:cNvPicPr>
            <a:picLocks noChangeAspect="1"/>
          </p:cNvPicPr>
          <p:nvPr/>
        </p:nvPicPr>
        <p:blipFill>
          <a:blip r:embed="rId3"/>
          <a:stretch>
            <a:fillRect/>
          </a:stretch>
        </p:blipFill>
        <p:spPr>
          <a:xfrm>
            <a:off x="6338389" y="3034527"/>
            <a:ext cx="5349240" cy="275017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0329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19772" y="1278639"/>
            <a:ext cx="8046305" cy="5090089"/>
          </a:xfrm>
        </p:spPr>
        <p:txBody>
          <a:bodyPr/>
          <a:lstStyle/>
          <a:p>
            <a:pPr algn="just"/>
            <a:endParaRPr lang="ca-ES" dirty="0"/>
          </a:p>
          <a:p>
            <a:pPr algn="just"/>
            <a:r>
              <a:rPr lang="ca-ES" b="1" dirty="0">
                <a:solidFill>
                  <a:srgbClr val="019EE2"/>
                </a:solidFill>
              </a:rPr>
              <a:t>Gràfic circular: </a:t>
            </a:r>
            <a:r>
              <a:rPr lang="ca-ES" dirty="0"/>
              <a:t>s’utilitzen per representar de manera molt senzilla la proporció d’una sèrie de valors respecte al total. Són molt útils per representar valors complexos, són fàcils d’entendre perquè s’aprecien millor totes les característiques d’un valor. </a:t>
            </a:r>
          </a:p>
          <a:p>
            <a:pPr algn="just"/>
            <a:endParaRPr lang="ca-ES" dirty="0"/>
          </a:p>
          <a:p>
            <a:pPr algn="just"/>
            <a:endParaRPr lang="ca-ES" dirty="0"/>
          </a:p>
          <a:p>
            <a:pPr algn="just"/>
            <a:endParaRPr lang="ca-ES" dirty="0"/>
          </a:p>
          <a:p>
            <a:pPr algn="just"/>
            <a:r>
              <a:rPr lang="ca-ES" b="1" dirty="0">
                <a:solidFill>
                  <a:srgbClr val="019EE2"/>
                </a:solidFill>
              </a:rPr>
              <a:t>Gràfic projecció solar: </a:t>
            </a:r>
            <a:r>
              <a:rPr lang="ca-ES" dirty="0"/>
              <a:t>poden contenir les dades de més d’una sèrie, són molt senzills, però s’utilitza en casos molt concrets.</a:t>
            </a:r>
          </a:p>
          <a:p>
            <a:pPr algn="just"/>
            <a:endParaRPr lang="ca-ES" dirty="0"/>
          </a:p>
          <a:p>
            <a:pPr algn="just"/>
            <a:endParaRPr lang="ca-ES" dirty="0"/>
          </a:p>
          <a:p>
            <a:pPr algn="just"/>
            <a:endParaRPr lang="ca-ES" dirty="0"/>
          </a:p>
          <a:p>
            <a:pPr algn="just"/>
            <a:endParaRPr lang="ca-ES" dirty="0"/>
          </a:p>
          <a:p>
            <a:pPr algn="just"/>
            <a:r>
              <a:rPr lang="ca-ES" b="1" dirty="0">
                <a:solidFill>
                  <a:srgbClr val="019EE2"/>
                </a:solidFill>
              </a:rPr>
              <a:t>Gràfic d’àrea: </a:t>
            </a:r>
            <a:r>
              <a:rPr lang="ca-ES" dirty="0"/>
              <a:t>en aquest cas l’àrea entre la línia i l’eix apareix ombrejada amb un color. S’utilitzen per representar totals acumulats a llarg termini. Com la resta de gràfics serveixen per visualitzar el desenvolupament de valors al llarg d’un interval o període de temps, mostren tendències, en lloc de mostrar valors específics.</a:t>
            </a:r>
          </a:p>
        </p:txBody>
      </p:sp>
      <p:sp>
        <p:nvSpPr>
          <p:cNvPr id="4" name="Title 3"/>
          <p:cNvSpPr>
            <a:spLocks noGrp="1"/>
          </p:cNvSpPr>
          <p:nvPr>
            <p:ph type="title"/>
          </p:nvPr>
        </p:nvSpPr>
        <p:spPr/>
        <p:txBody>
          <a:bodyPr/>
          <a:lstStyle/>
          <a:p>
            <a:r>
              <a:rPr lang="ca-ES" dirty="0"/>
              <a:t>1.3 Tipus de gràfics i utilitat</a:t>
            </a:r>
          </a:p>
        </p:txBody>
      </p:sp>
      <p:pic>
        <p:nvPicPr>
          <p:cNvPr id="3" name="Imagen 2"/>
          <p:cNvPicPr>
            <a:picLocks noChangeAspect="1"/>
          </p:cNvPicPr>
          <p:nvPr/>
        </p:nvPicPr>
        <p:blipFill>
          <a:blip r:embed="rId2"/>
          <a:stretch>
            <a:fillRect/>
          </a:stretch>
        </p:blipFill>
        <p:spPr>
          <a:xfrm>
            <a:off x="8685570" y="1162188"/>
            <a:ext cx="2757329" cy="1447109"/>
          </a:xfrm>
          <a:prstGeom prst="rect">
            <a:avLst/>
          </a:prstGeom>
          <a:ln>
            <a:noFill/>
          </a:ln>
          <a:effectLst>
            <a:outerShdw blurRad="190500" algn="tl" rotWithShape="0">
              <a:srgbClr val="000000">
                <a:alpha val="70000"/>
              </a:srgbClr>
            </a:outerShdw>
          </a:effectLst>
        </p:spPr>
      </p:pic>
      <p:pic>
        <p:nvPicPr>
          <p:cNvPr id="8" name="Imagen 7"/>
          <p:cNvPicPr>
            <a:picLocks noChangeAspect="1"/>
          </p:cNvPicPr>
          <p:nvPr/>
        </p:nvPicPr>
        <p:blipFill>
          <a:blip r:embed="rId3"/>
          <a:stretch>
            <a:fillRect/>
          </a:stretch>
        </p:blipFill>
        <p:spPr>
          <a:xfrm>
            <a:off x="8685569" y="2899418"/>
            <a:ext cx="2757329" cy="1447109"/>
          </a:xfrm>
          <a:prstGeom prst="rect">
            <a:avLst/>
          </a:prstGeom>
          <a:ln>
            <a:noFill/>
          </a:ln>
          <a:effectLst>
            <a:outerShdw blurRad="190500" algn="tl" rotWithShape="0">
              <a:srgbClr val="000000">
                <a:alpha val="70000"/>
              </a:srgbClr>
            </a:outerShdw>
          </a:effectLst>
        </p:spPr>
      </p:pic>
      <p:pic>
        <p:nvPicPr>
          <p:cNvPr id="9" name="Imagen 8"/>
          <p:cNvPicPr>
            <a:picLocks noChangeAspect="1"/>
          </p:cNvPicPr>
          <p:nvPr/>
        </p:nvPicPr>
        <p:blipFill>
          <a:blip r:embed="rId4"/>
          <a:stretch>
            <a:fillRect/>
          </a:stretch>
        </p:blipFill>
        <p:spPr>
          <a:xfrm>
            <a:off x="8685569" y="4636648"/>
            <a:ext cx="2762108" cy="144961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28641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872067"/>
            <a:ext cx="6530669" cy="5261104"/>
          </a:xfrm>
        </p:spPr>
        <p:txBody>
          <a:bodyPr/>
          <a:lstStyle/>
          <a:p>
            <a:pPr algn="just"/>
            <a:endParaRPr lang="ca-ES" dirty="0"/>
          </a:p>
          <a:p>
            <a:pPr algn="just"/>
            <a:r>
              <a:rPr lang="ca-ES" b="1" dirty="0">
                <a:solidFill>
                  <a:srgbClr val="019EE2"/>
                </a:solidFill>
              </a:rPr>
              <a:t>Gràfics de línies: </a:t>
            </a:r>
            <a:r>
              <a:rPr lang="ca-ES" dirty="0"/>
              <a:t>mostren les dades com un conjunt de punts connectats per mitjà d’una sola línia. S'utilitzen per representar grans quantitats de dades. Permeten identificar tendències i s’utilitza molt en valors com dies o mesos. </a:t>
            </a:r>
          </a:p>
          <a:p>
            <a:pPr algn="just"/>
            <a:endParaRPr lang="ca-ES" dirty="0"/>
          </a:p>
          <a:p>
            <a:pPr algn="just"/>
            <a:endParaRPr lang="ca-ES" dirty="0"/>
          </a:p>
          <a:p>
            <a:pPr algn="just"/>
            <a:r>
              <a:rPr lang="ca-ES" b="1" dirty="0">
                <a:solidFill>
                  <a:srgbClr val="019EE2"/>
                </a:solidFill>
              </a:rPr>
              <a:t>Varies línies:</a:t>
            </a:r>
            <a:r>
              <a:rPr lang="ca-ES" dirty="0"/>
              <a:t> serveixen per representar l’evolució temporal en dos anys diferents, per comparar dues o més sèries de valors i veure les tendències.</a:t>
            </a:r>
          </a:p>
          <a:p>
            <a:pPr algn="just"/>
            <a:endParaRPr lang="ca-ES" dirty="0"/>
          </a:p>
          <a:p>
            <a:pPr algn="just"/>
            <a:endParaRPr lang="ca-ES" dirty="0"/>
          </a:p>
          <a:p>
            <a:pPr algn="just"/>
            <a:endParaRPr lang="ca-ES" dirty="0"/>
          </a:p>
          <a:p>
            <a:pPr algn="just"/>
            <a:r>
              <a:rPr lang="ca-ES" b="1" dirty="0">
                <a:solidFill>
                  <a:srgbClr val="019EE2"/>
                </a:solidFill>
              </a:rPr>
              <a:t>Gràfics de dispersió o punts: </a:t>
            </a:r>
            <a:r>
              <a:rPr lang="ca-ES" dirty="0"/>
              <a:t>permeten analitzar si hi ha alguna relació entre dues variables, de manera que si augmenta el valor d’una també s’incrementi l’altra. En aquest cas seria una correlació positiva. S’utilitzen per traçar punts de dades en un eix vertical i un d’horitzontal i poder veure com afecta una variable en l’altra. Cada fila de la taula representa un indicador, la seva posició dependrà dels seus valors a les columnes que s’estableixen en els eixos X i Y</a:t>
            </a:r>
          </a:p>
          <a:p>
            <a:pPr algn="just"/>
            <a:endParaRPr lang="ca-ES" dirty="0"/>
          </a:p>
          <a:p>
            <a:pPr algn="just"/>
            <a:endParaRPr lang="ca-ES" dirty="0"/>
          </a:p>
        </p:txBody>
      </p:sp>
      <p:sp>
        <p:nvSpPr>
          <p:cNvPr id="4" name="Title 3"/>
          <p:cNvSpPr>
            <a:spLocks noGrp="1"/>
          </p:cNvSpPr>
          <p:nvPr>
            <p:ph type="title"/>
          </p:nvPr>
        </p:nvSpPr>
        <p:spPr/>
        <p:txBody>
          <a:bodyPr/>
          <a:lstStyle/>
          <a:p>
            <a:r>
              <a:rPr lang="ca-ES" dirty="0"/>
              <a:t>1.3 Tipus de gràfics i utilitat</a:t>
            </a:r>
          </a:p>
        </p:txBody>
      </p:sp>
      <p:pic>
        <p:nvPicPr>
          <p:cNvPr id="3" name="Imagen 2"/>
          <p:cNvPicPr>
            <a:picLocks noChangeAspect="1"/>
          </p:cNvPicPr>
          <p:nvPr/>
        </p:nvPicPr>
        <p:blipFill>
          <a:blip r:embed="rId2"/>
          <a:stretch>
            <a:fillRect/>
          </a:stretch>
        </p:blipFill>
        <p:spPr>
          <a:xfrm>
            <a:off x="7436041" y="1461283"/>
            <a:ext cx="3810000" cy="1965960"/>
          </a:xfrm>
          <a:prstGeom prst="rect">
            <a:avLst/>
          </a:prstGeom>
          <a:ln>
            <a:noFill/>
          </a:ln>
          <a:effectLst>
            <a:outerShdw blurRad="190500" algn="tl" rotWithShape="0">
              <a:srgbClr val="000000">
                <a:alpha val="70000"/>
              </a:srgbClr>
            </a:outerShdw>
          </a:effectLst>
        </p:spPr>
      </p:pic>
      <p:pic>
        <p:nvPicPr>
          <p:cNvPr id="7" name="Imagen 6"/>
          <p:cNvPicPr>
            <a:picLocks noChangeAspect="1"/>
          </p:cNvPicPr>
          <p:nvPr/>
        </p:nvPicPr>
        <p:blipFill>
          <a:blip r:embed="rId3"/>
          <a:stretch>
            <a:fillRect/>
          </a:stretch>
        </p:blipFill>
        <p:spPr>
          <a:xfrm>
            <a:off x="7436041" y="4016459"/>
            <a:ext cx="3810000" cy="197358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69013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1074737"/>
            <a:ext cx="5576059" cy="5380677"/>
          </a:xfrm>
        </p:spPr>
        <p:txBody>
          <a:bodyPr/>
          <a:lstStyle/>
          <a:p>
            <a:pPr algn="just"/>
            <a:endParaRPr lang="ca-ES" dirty="0"/>
          </a:p>
          <a:p>
            <a:pPr algn="just"/>
            <a:r>
              <a:rPr lang="ca-ES" b="1" dirty="0">
                <a:solidFill>
                  <a:srgbClr val="019EE2"/>
                </a:solidFill>
              </a:rPr>
              <a:t>Gràfics de bombolles o gràfics de dispersió: </a:t>
            </a:r>
            <a:r>
              <a:rPr lang="ca-ES" dirty="0"/>
              <a:t>la diferència és que en aquest cas es pot introduir una tercera variable que permetrà fer millors comparacions, segons la posició i la mida de la bombolla. Hi haurà un eix horitzontal amb una variable, un de vertical amb una altra i la bombolla amb una tercera variable.</a:t>
            </a:r>
          </a:p>
          <a:p>
            <a:pPr algn="just"/>
            <a:endParaRPr lang="ca-ES" b="1" dirty="0">
              <a:solidFill>
                <a:srgbClr val="019EE2"/>
              </a:solidFill>
            </a:endParaRPr>
          </a:p>
          <a:p>
            <a:pPr algn="just"/>
            <a:endParaRPr lang="ca-ES" b="1" dirty="0">
              <a:solidFill>
                <a:srgbClr val="019EE2"/>
              </a:solidFill>
            </a:endParaRPr>
          </a:p>
          <a:p>
            <a:pPr algn="just"/>
            <a:r>
              <a:rPr lang="ca-ES" b="1" dirty="0">
                <a:solidFill>
                  <a:srgbClr val="019EE2"/>
                </a:solidFill>
              </a:rPr>
              <a:t>Gràfics combinats:</a:t>
            </a:r>
            <a:r>
              <a:rPr lang="ca-ES" dirty="0"/>
              <a:t> permeten un efecte visual que facilita la comprensió de la informació perquè combina diferents gràfics per representar variables completament diferents.</a:t>
            </a:r>
          </a:p>
          <a:p>
            <a:pPr algn="just"/>
            <a:endParaRPr lang="ca-ES" dirty="0"/>
          </a:p>
          <a:p>
            <a:pPr algn="just"/>
            <a:endParaRPr lang="ca-ES" dirty="0"/>
          </a:p>
          <a:p>
            <a:pPr algn="just"/>
            <a:endParaRPr lang="ca-ES" dirty="0"/>
          </a:p>
          <a:p>
            <a:pPr algn="just"/>
            <a:r>
              <a:rPr lang="ca-ES" b="1" dirty="0">
                <a:solidFill>
                  <a:srgbClr val="019EE2"/>
                </a:solidFill>
              </a:rPr>
              <a:t>Gràfics radial:</a:t>
            </a:r>
            <a:r>
              <a:rPr lang="ca-ES" dirty="0"/>
              <a:t> permeten mostrar quins aspectes, qualitats o atributs s’associen a un conjunt de persones, marques, serveix... i en quina mesura.</a:t>
            </a:r>
          </a:p>
        </p:txBody>
      </p:sp>
      <p:sp>
        <p:nvSpPr>
          <p:cNvPr id="4" name="Title 3"/>
          <p:cNvSpPr>
            <a:spLocks noGrp="1"/>
          </p:cNvSpPr>
          <p:nvPr>
            <p:ph type="title"/>
          </p:nvPr>
        </p:nvSpPr>
        <p:spPr/>
        <p:txBody>
          <a:bodyPr/>
          <a:lstStyle/>
          <a:p>
            <a:r>
              <a:rPr lang="ca-ES" dirty="0"/>
              <a:t>1.3 Tipus de gràfics i utilitat</a:t>
            </a:r>
          </a:p>
        </p:txBody>
      </p:sp>
      <p:pic>
        <p:nvPicPr>
          <p:cNvPr id="3" name="Imagen 2"/>
          <p:cNvPicPr>
            <a:picLocks noChangeAspect="1"/>
          </p:cNvPicPr>
          <p:nvPr/>
        </p:nvPicPr>
        <p:blipFill>
          <a:blip r:embed="rId2"/>
          <a:stretch>
            <a:fillRect/>
          </a:stretch>
        </p:blipFill>
        <p:spPr>
          <a:xfrm>
            <a:off x="6376306" y="637326"/>
            <a:ext cx="3985260" cy="1943100"/>
          </a:xfrm>
          <a:prstGeom prst="rect">
            <a:avLst/>
          </a:prstGeom>
        </p:spPr>
      </p:pic>
      <p:pic>
        <p:nvPicPr>
          <p:cNvPr id="5" name="Imagen 4"/>
          <p:cNvPicPr>
            <a:picLocks noChangeAspect="1"/>
          </p:cNvPicPr>
          <p:nvPr/>
        </p:nvPicPr>
        <p:blipFill>
          <a:blip r:embed="rId3"/>
          <a:stretch>
            <a:fillRect/>
          </a:stretch>
        </p:blipFill>
        <p:spPr>
          <a:xfrm>
            <a:off x="6376306" y="2710632"/>
            <a:ext cx="3985260" cy="1981200"/>
          </a:xfrm>
          <a:prstGeom prst="rect">
            <a:avLst/>
          </a:prstGeom>
        </p:spPr>
      </p:pic>
      <p:pic>
        <p:nvPicPr>
          <p:cNvPr id="9" name="Imagen 8"/>
          <p:cNvPicPr>
            <a:picLocks noChangeAspect="1"/>
          </p:cNvPicPr>
          <p:nvPr/>
        </p:nvPicPr>
        <p:blipFill>
          <a:blip r:embed="rId4"/>
          <a:stretch>
            <a:fillRect/>
          </a:stretch>
        </p:blipFill>
        <p:spPr>
          <a:xfrm>
            <a:off x="6376306" y="4822038"/>
            <a:ext cx="3985260" cy="1744980"/>
          </a:xfrm>
          <a:prstGeom prst="rect">
            <a:avLst/>
          </a:prstGeom>
        </p:spPr>
      </p:pic>
      <p:pic>
        <p:nvPicPr>
          <p:cNvPr id="10" name="Imagen 9"/>
          <p:cNvPicPr>
            <a:picLocks noChangeAspect="1"/>
          </p:cNvPicPr>
          <p:nvPr/>
        </p:nvPicPr>
        <p:blipFill>
          <a:blip r:embed="rId2"/>
          <a:stretch>
            <a:fillRect/>
          </a:stretch>
        </p:blipFill>
        <p:spPr>
          <a:xfrm>
            <a:off x="6417249" y="750626"/>
            <a:ext cx="3985260" cy="1802503"/>
          </a:xfrm>
          <a:prstGeom prst="rect">
            <a:avLst/>
          </a:prstGeom>
          <a:ln>
            <a:noFill/>
          </a:ln>
          <a:effectLst>
            <a:outerShdw blurRad="190500" algn="tl" rotWithShape="0">
              <a:srgbClr val="000000">
                <a:alpha val="70000"/>
              </a:srgbClr>
            </a:outerShdw>
          </a:effectLst>
        </p:spPr>
      </p:pic>
      <p:pic>
        <p:nvPicPr>
          <p:cNvPr id="11" name="Imagen 10"/>
          <p:cNvPicPr>
            <a:picLocks noChangeAspect="1"/>
          </p:cNvPicPr>
          <p:nvPr/>
        </p:nvPicPr>
        <p:blipFill>
          <a:blip r:embed="rId3"/>
          <a:stretch>
            <a:fillRect/>
          </a:stretch>
        </p:blipFill>
        <p:spPr>
          <a:xfrm>
            <a:off x="6417249" y="2683336"/>
            <a:ext cx="3985260" cy="1981200"/>
          </a:xfrm>
          <a:prstGeom prst="rect">
            <a:avLst/>
          </a:prstGeom>
          <a:ln>
            <a:noFill/>
          </a:ln>
          <a:effectLst>
            <a:outerShdw blurRad="190500" algn="tl" rotWithShape="0">
              <a:srgbClr val="000000">
                <a:alpha val="70000"/>
              </a:srgbClr>
            </a:outerShdw>
          </a:effectLst>
        </p:spPr>
      </p:pic>
      <p:pic>
        <p:nvPicPr>
          <p:cNvPr id="12" name="Imagen 11"/>
          <p:cNvPicPr>
            <a:picLocks noChangeAspect="1"/>
          </p:cNvPicPr>
          <p:nvPr/>
        </p:nvPicPr>
        <p:blipFill>
          <a:blip r:embed="rId4"/>
          <a:stretch>
            <a:fillRect/>
          </a:stretch>
        </p:blipFill>
        <p:spPr>
          <a:xfrm>
            <a:off x="6417249" y="4794742"/>
            <a:ext cx="3985260" cy="174498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7267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872067"/>
            <a:ext cx="10465578" cy="5659361"/>
          </a:xfrm>
        </p:spPr>
        <p:txBody>
          <a:bodyPr/>
          <a:lstStyle/>
          <a:p>
            <a:pPr algn="just"/>
            <a:r>
              <a:rPr lang="ca-ES" dirty="0"/>
              <a:t>Per crear un gràfic cal accedir al grup </a:t>
            </a:r>
            <a:r>
              <a:rPr lang="ca-ES" b="1" dirty="0">
                <a:solidFill>
                  <a:srgbClr val="019EE2"/>
                </a:solidFill>
              </a:rPr>
              <a:t>”Gràfics” </a:t>
            </a:r>
            <a:r>
              <a:rPr lang="ca-ES" dirty="0"/>
              <a:t>situat a la pestanya </a:t>
            </a:r>
            <a:r>
              <a:rPr lang="ca-ES" b="1" dirty="0">
                <a:solidFill>
                  <a:srgbClr val="019EE2"/>
                </a:solidFill>
              </a:rPr>
              <a:t>Inserció</a:t>
            </a:r>
            <a:r>
              <a:rPr lang="ca-ES" dirty="0"/>
              <a:t>. </a:t>
            </a: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r>
              <a:rPr lang="ca-ES" dirty="0"/>
              <a:t>El gràfic es podrà modificar a través de les pestanyes: </a:t>
            </a:r>
            <a:r>
              <a:rPr lang="ca-ES" b="1" dirty="0">
                <a:solidFill>
                  <a:srgbClr val="019EE2"/>
                </a:solidFill>
              </a:rPr>
              <a:t>Eines dels gràfics &gt; Disseny i Format</a:t>
            </a:r>
            <a:r>
              <a:rPr lang="ca-ES" dirty="0"/>
              <a:t>, que apareixen quan es tria un element del gràfic o es passa el ratolí.  </a:t>
            </a:r>
          </a:p>
          <a:p>
            <a:pPr algn="just"/>
            <a:r>
              <a:rPr lang="ca-ES" dirty="0"/>
              <a:t>A </a:t>
            </a:r>
            <a:r>
              <a:rPr lang="ca-ES" b="1" dirty="0">
                <a:solidFill>
                  <a:srgbClr val="019EE2"/>
                </a:solidFill>
              </a:rPr>
              <a:t>Disseny</a:t>
            </a:r>
            <a:r>
              <a:rPr lang="ca-ES" dirty="0"/>
              <a:t> es pot modificar el tipus de gràfic o canviar-lo a un subtipus o bé triar un altre completament diferent. </a:t>
            </a:r>
          </a:p>
          <a:p>
            <a:pPr algn="just"/>
            <a:endParaRPr lang="ca-ES" dirty="0"/>
          </a:p>
          <a:p>
            <a:pPr algn="just"/>
            <a:endParaRPr lang="ca-ES" dirty="0"/>
          </a:p>
          <a:p>
            <a:pPr algn="just"/>
            <a:endParaRPr lang="ca-ES" dirty="0"/>
          </a:p>
          <a:p>
            <a:pPr algn="just"/>
            <a:endParaRPr lang="ca-ES" dirty="0"/>
          </a:p>
          <a:p>
            <a:pPr algn="just"/>
            <a:endParaRPr lang="ca-ES" dirty="0"/>
          </a:p>
          <a:p>
            <a:pPr algn="just"/>
            <a:r>
              <a:rPr lang="ca-ES" dirty="0"/>
              <a:t>A </a:t>
            </a:r>
            <a:r>
              <a:rPr lang="ca-ES" b="1" dirty="0">
                <a:solidFill>
                  <a:srgbClr val="019EE2"/>
                </a:solidFill>
              </a:rPr>
              <a:t>Format</a:t>
            </a:r>
            <a:r>
              <a:rPr lang="ca-ES" dirty="0"/>
              <a:t> es poden configurar els elements del gràfic, com les lletres, els colors, les vores...</a:t>
            </a:r>
          </a:p>
        </p:txBody>
      </p:sp>
      <p:sp>
        <p:nvSpPr>
          <p:cNvPr id="4" name="Title 3"/>
          <p:cNvSpPr>
            <a:spLocks noGrp="1"/>
          </p:cNvSpPr>
          <p:nvPr>
            <p:ph type="title"/>
          </p:nvPr>
        </p:nvSpPr>
        <p:spPr/>
        <p:txBody>
          <a:bodyPr/>
          <a:lstStyle/>
          <a:p>
            <a:r>
              <a:rPr lang="ca-ES" dirty="0"/>
              <a:t>1.4 Crear un gràfic</a:t>
            </a:r>
          </a:p>
        </p:txBody>
      </p:sp>
      <p:pic>
        <p:nvPicPr>
          <p:cNvPr id="5" name="Picture 4" descr="A screenshot of a cell phone&#10;&#10;Description automatically generated">
            <a:extLst>
              <a:ext uri="{FF2B5EF4-FFF2-40B4-BE49-F238E27FC236}">
                <a16:creationId xmlns:a16="http://schemas.microsoft.com/office/drawing/2014/main" id="{FA64B3F4-62AE-460A-9BE2-DFA849AFCFF0}"/>
              </a:ext>
            </a:extLst>
          </p:cNvPr>
          <p:cNvPicPr>
            <a:picLocks noChangeAspect="1"/>
          </p:cNvPicPr>
          <p:nvPr/>
        </p:nvPicPr>
        <p:blipFill rotWithShape="1">
          <a:blip r:embed="rId2"/>
          <a:srcRect t="5804" r="1614" b="61002"/>
          <a:stretch/>
        </p:blipFill>
        <p:spPr>
          <a:xfrm>
            <a:off x="2381607" y="1510946"/>
            <a:ext cx="7375207" cy="904240"/>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a16="http://schemas.microsoft.com/office/drawing/2014/main" id="{CC1F774C-A611-410F-BCFA-76B468080B7B}"/>
              </a:ext>
            </a:extLst>
          </p:cNvPr>
          <p:cNvSpPr/>
          <p:nvPr/>
        </p:nvSpPr>
        <p:spPr bwMode="gray">
          <a:xfrm>
            <a:off x="3145618" y="1582636"/>
            <a:ext cx="410547" cy="19594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8" name="Rectangle 7">
            <a:extLst>
              <a:ext uri="{FF2B5EF4-FFF2-40B4-BE49-F238E27FC236}">
                <a16:creationId xmlns:a16="http://schemas.microsoft.com/office/drawing/2014/main" id="{4844B540-400F-4051-BDF7-1465468311A0}"/>
              </a:ext>
            </a:extLst>
          </p:cNvPr>
          <p:cNvSpPr/>
          <p:nvPr/>
        </p:nvSpPr>
        <p:spPr bwMode="gray">
          <a:xfrm>
            <a:off x="5257446" y="1778579"/>
            <a:ext cx="1903445" cy="63660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4" name="Picture 13" descr="A screenshot of a cell phone&#10;&#10;Description automatically generated">
            <a:extLst>
              <a:ext uri="{FF2B5EF4-FFF2-40B4-BE49-F238E27FC236}">
                <a16:creationId xmlns:a16="http://schemas.microsoft.com/office/drawing/2014/main" id="{8093E4B2-AD83-46EC-B887-02B3733CE22F}"/>
              </a:ext>
            </a:extLst>
          </p:cNvPr>
          <p:cNvPicPr>
            <a:picLocks noChangeAspect="1"/>
          </p:cNvPicPr>
          <p:nvPr/>
        </p:nvPicPr>
        <p:blipFill rotWithShape="1">
          <a:blip r:embed="rId3"/>
          <a:srcRect t="5097" b="75907"/>
          <a:stretch/>
        </p:blipFill>
        <p:spPr>
          <a:xfrm>
            <a:off x="2381608" y="3724560"/>
            <a:ext cx="7375207" cy="835467"/>
          </a:xfrm>
          <a:prstGeom prst="rect">
            <a:avLst/>
          </a:prstGeom>
          <a:ln>
            <a:noFill/>
          </a:ln>
          <a:effectLst>
            <a:outerShdw blurRad="190500" algn="tl" rotWithShape="0">
              <a:srgbClr val="000000">
                <a:alpha val="70000"/>
              </a:srgbClr>
            </a:outerShdw>
          </a:effectLst>
        </p:spPr>
      </p:pic>
      <p:sp>
        <p:nvSpPr>
          <p:cNvPr id="15" name="Rectangle 14">
            <a:extLst>
              <a:ext uri="{FF2B5EF4-FFF2-40B4-BE49-F238E27FC236}">
                <a16:creationId xmlns:a16="http://schemas.microsoft.com/office/drawing/2014/main" id="{380B054B-C162-4351-BAF0-FDA74EC006DC}"/>
              </a:ext>
            </a:extLst>
          </p:cNvPr>
          <p:cNvSpPr/>
          <p:nvPr/>
        </p:nvSpPr>
        <p:spPr bwMode="gray">
          <a:xfrm>
            <a:off x="6137634" y="3724559"/>
            <a:ext cx="429208" cy="22285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7F7F46D7-CDBD-4BD2-9ABF-D950F279E8D6}"/>
              </a:ext>
            </a:extLst>
          </p:cNvPr>
          <p:cNvSpPr/>
          <p:nvPr/>
        </p:nvSpPr>
        <p:spPr bwMode="gray">
          <a:xfrm>
            <a:off x="3300040" y="3947417"/>
            <a:ext cx="3890865" cy="61261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9" name="Picture 18" descr="A screenshot of a computer&#10;&#10;Description automatically generated">
            <a:extLst>
              <a:ext uri="{FF2B5EF4-FFF2-40B4-BE49-F238E27FC236}">
                <a16:creationId xmlns:a16="http://schemas.microsoft.com/office/drawing/2014/main" id="{DB072189-7D5B-4B2C-8F23-80C274400547}"/>
              </a:ext>
            </a:extLst>
          </p:cNvPr>
          <p:cNvPicPr>
            <a:picLocks noChangeAspect="1"/>
          </p:cNvPicPr>
          <p:nvPr/>
        </p:nvPicPr>
        <p:blipFill rotWithShape="1">
          <a:blip r:embed="rId4"/>
          <a:srcRect t="3114" b="79320"/>
          <a:stretch/>
        </p:blipFill>
        <p:spPr>
          <a:xfrm>
            <a:off x="2381608" y="5424372"/>
            <a:ext cx="7375207" cy="835467"/>
          </a:xfrm>
          <a:prstGeom prst="rect">
            <a:avLst/>
          </a:prstGeom>
          <a:ln>
            <a:noFill/>
          </a:ln>
          <a:effectLst>
            <a:outerShdw blurRad="190500" algn="tl" rotWithShape="0">
              <a:srgbClr val="000000">
                <a:alpha val="70000"/>
              </a:srgbClr>
            </a:outerShdw>
          </a:effectLst>
        </p:spPr>
      </p:pic>
      <p:sp>
        <p:nvSpPr>
          <p:cNvPr id="20" name="Rectangle 19">
            <a:extLst>
              <a:ext uri="{FF2B5EF4-FFF2-40B4-BE49-F238E27FC236}">
                <a16:creationId xmlns:a16="http://schemas.microsoft.com/office/drawing/2014/main" id="{2629A934-40D8-49D4-8992-A0103A926FB4}"/>
              </a:ext>
            </a:extLst>
          </p:cNvPr>
          <p:cNvSpPr/>
          <p:nvPr/>
        </p:nvSpPr>
        <p:spPr bwMode="gray">
          <a:xfrm>
            <a:off x="6055564" y="5496690"/>
            <a:ext cx="407437" cy="14804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170691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1074737"/>
            <a:ext cx="11203940" cy="5380677"/>
          </a:xfrm>
        </p:spPr>
        <p:txBody>
          <a:bodyPr/>
          <a:lstStyle/>
          <a:p>
            <a:pPr algn="just"/>
            <a:r>
              <a:rPr lang="ca-ES" dirty="0"/>
              <a:t>Passos a seguir:</a:t>
            </a:r>
          </a:p>
          <a:p>
            <a:pPr algn="just"/>
            <a:endParaRPr lang="ca-ES" dirty="0"/>
          </a:p>
          <a:p>
            <a:pPr algn="just"/>
            <a:r>
              <a:rPr lang="ca-ES" b="1" dirty="0">
                <a:solidFill>
                  <a:srgbClr val="019EE2"/>
                </a:solidFill>
              </a:rPr>
              <a:t>1. Font de dades</a:t>
            </a:r>
            <a:r>
              <a:rPr lang="ca-ES" dirty="0"/>
              <a:t>: element bàsic.</a:t>
            </a:r>
          </a:p>
          <a:p>
            <a:pPr algn="just"/>
            <a:endParaRPr lang="ca-ES" dirty="0"/>
          </a:p>
          <a:p>
            <a:pPr algn="just"/>
            <a:r>
              <a:rPr lang="ca-ES" dirty="0"/>
              <a:t>Les dades que s’utilitzen estan relacionades amb el full de càlcul, qualsevol modificació que es faci a les dades del full quedarà reflectida en el gràfic. </a:t>
            </a: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r>
              <a:rPr lang="ca-ES" b="1" dirty="0">
                <a:solidFill>
                  <a:srgbClr val="019EE2"/>
                </a:solidFill>
              </a:rPr>
              <a:t>2. Inserir - Gràfics</a:t>
            </a:r>
            <a:r>
              <a:rPr lang="ca-ES" dirty="0"/>
              <a:t>: escollir el tipus de gràfic que s’adapti millor a la presentació de les dades. En aquest cas s’ha triat un gràfic de columnes que mostri la quantitat d’aigua que ha plogut en un període de 4 anys.</a:t>
            </a:r>
          </a:p>
        </p:txBody>
      </p:sp>
      <p:sp>
        <p:nvSpPr>
          <p:cNvPr id="4" name="Title 3"/>
          <p:cNvSpPr>
            <a:spLocks noGrp="1"/>
          </p:cNvSpPr>
          <p:nvPr>
            <p:ph type="title"/>
          </p:nvPr>
        </p:nvSpPr>
        <p:spPr/>
        <p:txBody>
          <a:bodyPr/>
          <a:lstStyle/>
          <a:p>
            <a:r>
              <a:rPr lang="ca-ES" dirty="0"/>
              <a:t>1.4 Crear un gràfic</a:t>
            </a:r>
          </a:p>
        </p:txBody>
      </p:sp>
      <p:pic>
        <p:nvPicPr>
          <p:cNvPr id="6" name="Picture 5">
            <a:extLst>
              <a:ext uri="{FF2B5EF4-FFF2-40B4-BE49-F238E27FC236}">
                <a16:creationId xmlns:a16="http://schemas.microsoft.com/office/drawing/2014/main" id="{EC9F25B0-A0F1-4B41-AD25-C5D7D33EE52B}"/>
              </a:ext>
            </a:extLst>
          </p:cNvPr>
          <p:cNvPicPr>
            <a:picLocks noChangeAspect="1"/>
          </p:cNvPicPr>
          <p:nvPr/>
        </p:nvPicPr>
        <p:blipFill rotWithShape="1">
          <a:blip r:embed="rId2"/>
          <a:srcRect l="9375" t="25555" r="47500" b="52222"/>
          <a:stretch/>
        </p:blipFill>
        <p:spPr>
          <a:xfrm>
            <a:off x="3215148" y="2645447"/>
            <a:ext cx="5257800" cy="1524000"/>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7B283DB2-EE94-4EB3-B282-66F2B47291F7}"/>
              </a:ext>
            </a:extLst>
          </p:cNvPr>
          <p:cNvPicPr>
            <a:picLocks noChangeAspect="1"/>
          </p:cNvPicPr>
          <p:nvPr/>
        </p:nvPicPr>
        <p:blipFill rotWithShape="1">
          <a:blip r:embed="rId3"/>
          <a:srcRect l="5313" t="17143" r="59668" b="73878"/>
          <a:stretch/>
        </p:blipFill>
        <p:spPr>
          <a:xfrm>
            <a:off x="704974" y="5657426"/>
            <a:ext cx="4025848" cy="580560"/>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8FAD06BF-198D-4C21-A83B-A6D2B6CC090A}"/>
              </a:ext>
            </a:extLst>
          </p:cNvPr>
          <p:cNvPicPr>
            <a:picLocks noChangeAspect="1"/>
          </p:cNvPicPr>
          <p:nvPr/>
        </p:nvPicPr>
        <p:blipFill rotWithShape="1">
          <a:blip r:embed="rId4"/>
          <a:srcRect l="5357" t="17279" r="52169" b="73930"/>
          <a:stretch/>
        </p:blipFill>
        <p:spPr>
          <a:xfrm>
            <a:off x="6635308" y="5652697"/>
            <a:ext cx="5038531" cy="585289"/>
          </a:xfrm>
          <a:prstGeom prst="rect">
            <a:avLst/>
          </a:prstGeom>
          <a:ln>
            <a:noFill/>
          </a:ln>
          <a:effectLst>
            <a:outerShdw blurRad="190500" algn="tl" rotWithShape="0">
              <a:srgbClr val="000000">
                <a:alpha val="70000"/>
              </a:srgbClr>
            </a:outerShdw>
          </a:effectLst>
        </p:spPr>
      </p:pic>
      <p:sp>
        <p:nvSpPr>
          <p:cNvPr id="11" name="Arrow: Right 10">
            <a:extLst>
              <a:ext uri="{FF2B5EF4-FFF2-40B4-BE49-F238E27FC236}">
                <a16:creationId xmlns:a16="http://schemas.microsoft.com/office/drawing/2014/main" id="{715BFF3C-B91F-4DA6-93DD-97C3021B97A0}"/>
              </a:ext>
            </a:extLst>
          </p:cNvPr>
          <p:cNvSpPr/>
          <p:nvPr/>
        </p:nvSpPr>
        <p:spPr bwMode="gray">
          <a:xfrm>
            <a:off x="5411755" y="5787749"/>
            <a:ext cx="615820" cy="315184"/>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7" name="Rectangle 6">
            <a:extLst>
              <a:ext uri="{FF2B5EF4-FFF2-40B4-BE49-F238E27FC236}">
                <a16:creationId xmlns:a16="http://schemas.microsoft.com/office/drawing/2014/main" id="{5679A5F7-9051-4798-B734-A52651A92532}"/>
              </a:ext>
            </a:extLst>
          </p:cNvPr>
          <p:cNvSpPr/>
          <p:nvPr/>
        </p:nvSpPr>
        <p:spPr bwMode="gray">
          <a:xfrm>
            <a:off x="3215148" y="3031042"/>
            <a:ext cx="5257800" cy="9144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3" name="Rectangle 12">
            <a:extLst>
              <a:ext uri="{FF2B5EF4-FFF2-40B4-BE49-F238E27FC236}">
                <a16:creationId xmlns:a16="http://schemas.microsoft.com/office/drawing/2014/main" id="{2DBCCADC-1EBD-4C41-AA2E-602784559C9D}"/>
              </a:ext>
            </a:extLst>
          </p:cNvPr>
          <p:cNvSpPr/>
          <p:nvPr/>
        </p:nvSpPr>
        <p:spPr bwMode="gray">
          <a:xfrm>
            <a:off x="2831690" y="5787749"/>
            <a:ext cx="383458" cy="45023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126966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1074737"/>
            <a:ext cx="11203940" cy="4708525"/>
          </a:xfrm>
        </p:spPr>
        <p:txBody>
          <a:bodyPr/>
          <a:lstStyle/>
          <a:p>
            <a:r>
              <a:rPr lang="ca-ES" b="1" dirty="0">
                <a:solidFill>
                  <a:srgbClr val="019EE2"/>
                </a:solidFill>
              </a:rPr>
              <a:t>3. Àrea del gràfic: </a:t>
            </a:r>
            <a:r>
              <a:rPr lang="ca-ES" dirty="0"/>
              <a:t>un cop seleccionat el tipus de gràfic aquest apareix en el full de càlcul l'</a:t>
            </a:r>
            <a:r>
              <a:rPr lang="ca-ES" b="1" dirty="0">
                <a:solidFill>
                  <a:srgbClr val="019EE2"/>
                </a:solidFill>
              </a:rPr>
              <a:t>Àrea del gràfic</a:t>
            </a:r>
            <a:r>
              <a:rPr lang="ca-ES" dirty="0"/>
              <a:t>, es pot  ampliar o fer l’àrea més petita segons es vulgui.</a:t>
            </a:r>
          </a:p>
          <a:p>
            <a:endParaRPr lang="ca-ES" b="1" dirty="0">
              <a:solidFill>
                <a:srgbClr val="019EE2"/>
              </a:solidFill>
            </a:endParaRPr>
          </a:p>
          <a:p>
            <a:endParaRPr lang="ca-ES" dirty="0"/>
          </a:p>
          <a:p>
            <a:endParaRPr lang="ca-ES" dirty="0"/>
          </a:p>
          <a:p>
            <a:endParaRPr lang="ca-ES" dirty="0"/>
          </a:p>
        </p:txBody>
      </p:sp>
      <p:sp>
        <p:nvSpPr>
          <p:cNvPr id="4" name="Title 3"/>
          <p:cNvSpPr>
            <a:spLocks noGrp="1"/>
          </p:cNvSpPr>
          <p:nvPr>
            <p:ph type="title"/>
          </p:nvPr>
        </p:nvSpPr>
        <p:spPr/>
        <p:txBody>
          <a:bodyPr/>
          <a:lstStyle/>
          <a:p>
            <a:r>
              <a:rPr lang="ca-ES" dirty="0"/>
              <a:t>1.4 Crear un gràfic</a:t>
            </a:r>
          </a:p>
        </p:txBody>
      </p:sp>
      <p:pic>
        <p:nvPicPr>
          <p:cNvPr id="3" name="Picture 2">
            <a:extLst>
              <a:ext uri="{FF2B5EF4-FFF2-40B4-BE49-F238E27FC236}">
                <a16:creationId xmlns:a16="http://schemas.microsoft.com/office/drawing/2014/main" id="{41CB6CB5-ED67-4119-AB78-E6B2E0E0B5B9}"/>
              </a:ext>
            </a:extLst>
          </p:cNvPr>
          <p:cNvPicPr>
            <a:picLocks noChangeAspect="1"/>
          </p:cNvPicPr>
          <p:nvPr/>
        </p:nvPicPr>
        <p:blipFill rotWithShape="1">
          <a:blip r:embed="rId2"/>
          <a:srcRect l="6506" t="26395" r="44362" b="15671"/>
          <a:stretch/>
        </p:blipFill>
        <p:spPr>
          <a:xfrm>
            <a:off x="2995891" y="1977503"/>
            <a:ext cx="5902449" cy="3914886"/>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a16="http://schemas.microsoft.com/office/drawing/2014/main" id="{9DEB2A84-236D-484F-946B-DA16F333AFFA}"/>
              </a:ext>
            </a:extLst>
          </p:cNvPr>
          <p:cNvSpPr/>
          <p:nvPr/>
        </p:nvSpPr>
        <p:spPr bwMode="gray">
          <a:xfrm>
            <a:off x="4032487" y="3298028"/>
            <a:ext cx="3978549" cy="248523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8" name="Straight Arrow Connector 7">
            <a:extLst>
              <a:ext uri="{FF2B5EF4-FFF2-40B4-BE49-F238E27FC236}">
                <a16:creationId xmlns:a16="http://schemas.microsoft.com/office/drawing/2014/main" id="{3F0BA1A7-A9CD-4178-A2CF-0A32596B5F04}"/>
              </a:ext>
            </a:extLst>
          </p:cNvPr>
          <p:cNvCxnSpPr>
            <a:cxnSpLocks/>
            <a:endCxn id="6" idx="0"/>
          </p:cNvCxnSpPr>
          <p:nvPr/>
        </p:nvCxnSpPr>
        <p:spPr>
          <a:xfrm flipH="1">
            <a:off x="6021762" y="1364776"/>
            <a:ext cx="2876578" cy="193325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3158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3">
            <a:extLst>
              <a:ext uri="{FF2B5EF4-FFF2-40B4-BE49-F238E27FC236}">
                <a16:creationId xmlns:a16="http://schemas.microsoft.com/office/drawing/2014/main" id="{3B90A374-AFAA-4275-9900-BD868A67212F}"/>
              </a:ext>
            </a:extLst>
          </p:cNvPr>
          <p:cNvPicPr/>
          <p:nvPr/>
        </p:nvPicPr>
        <p:blipFill rotWithShape="1">
          <a:blip r:embed="rId2"/>
          <a:srcRect l="10163" t="29366" r="38458" b="13140"/>
          <a:stretch/>
        </p:blipFill>
        <p:spPr bwMode="auto">
          <a:xfrm>
            <a:off x="6330143" y="3291502"/>
            <a:ext cx="5252481" cy="2911420"/>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2" name="Text Placeholder 1"/>
          <p:cNvSpPr>
            <a:spLocks noGrp="1"/>
          </p:cNvSpPr>
          <p:nvPr>
            <p:ph type="body" sz="quarter" idx="10"/>
          </p:nvPr>
        </p:nvSpPr>
        <p:spPr>
          <a:xfrm>
            <a:off x="469899" y="1074737"/>
            <a:ext cx="11203940" cy="4708525"/>
          </a:xfrm>
        </p:spPr>
        <p:txBody>
          <a:bodyPr/>
          <a:lstStyle/>
          <a:p>
            <a:pPr algn="just"/>
            <a:r>
              <a:rPr lang="ca-ES" b="1" dirty="0">
                <a:solidFill>
                  <a:srgbClr val="019EE2"/>
                </a:solidFill>
              </a:rPr>
              <a:t>4. Seleccionar les dades</a:t>
            </a:r>
            <a:r>
              <a:rPr lang="ca-ES" dirty="0"/>
              <a:t>: un cop introduïdes les dades en el full de càlcul anar a la pestanya </a:t>
            </a:r>
            <a:r>
              <a:rPr lang="ca-ES" b="1" dirty="0">
                <a:solidFill>
                  <a:srgbClr val="019EE2"/>
                </a:solidFill>
              </a:rPr>
              <a:t>Eines de gràfic </a:t>
            </a:r>
            <a:r>
              <a:rPr lang="ca-ES" dirty="0"/>
              <a:t>i després a </a:t>
            </a:r>
            <a:r>
              <a:rPr lang="ca-ES" b="1" dirty="0">
                <a:solidFill>
                  <a:srgbClr val="019EE2"/>
                </a:solidFill>
              </a:rPr>
              <a:t>Dades</a:t>
            </a:r>
            <a:r>
              <a:rPr lang="ca-ES" dirty="0"/>
              <a:t>, apareix un desplegable on es pot seleccionar l’origen de les dades, clicar i aleshores es demana l’</a:t>
            </a:r>
            <a:r>
              <a:rPr lang="ca-ES" b="1" dirty="0">
                <a:solidFill>
                  <a:srgbClr val="019EE2"/>
                </a:solidFill>
              </a:rPr>
              <a:t>interval de dades del gràfic</a:t>
            </a:r>
            <a:r>
              <a:rPr lang="ca-ES" dirty="0"/>
              <a:t>. En aquest cas es volen representar els litres d’aigua que ha plogut en els mesos dels anys 2015, 2016, 2017 i 2018, per tant caldrà seleccionar totes les dades de la taula.</a:t>
            </a:r>
          </a:p>
        </p:txBody>
      </p:sp>
      <p:sp>
        <p:nvSpPr>
          <p:cNvPr id="4" name="Title 3"/>
          <p:cNvSpPr>
            <a:spLocks noGrp="1"/>
          </p:cNvSpPr>
          <p:nvPr>
            <p:ph type="title"/>
          </p:nvPr>
        </p:nvSpPr>
        <p:spPr/>
        <p:txBody>
          <a:bodyPr/>
          <a:lstStyle/>
          <a:p>
            <a:r>
              <a:rPr lang="ca-ES" dirty="0"/>
              <a:t>1.4 Crear un gràfic</a:t>
            </a:r>
          </a:p>
        </p:txBody>
      </p:sp>
      <p:pic>
        <p:nvPicPr>
          <p:cNvPr id="9" name="Picture 8">
            <a:extLst>
              <a:ext uri="{FF2B5EF4-FFF2-40B4-BE49-F238E27FC236}">
                <a16:creationId xmlns:a16="http://schemas.microsoft.com/office/drawing/2014/main" id="{1E6E3A7A-E432-484B-9EB5-DCC62D9B3F07}"/>
              </a:ext>
            </a:extLst>
          </p:cNvPr>
          <p:cNvPicPr>
            <a:picLocks noChangeAspect="1"/>
          </p:cNvPicPr>
          <p:nvPr/>
        </p:nvPicPr>
        <p:blipFill rotWithShape="1">
          <a:blip r:embed="rId3"/>
          <a:srcRect l="5357" t="17279" r="71531" b="73662"/>
          <a:stretch/>
        </p:blipFill>
        <p:spPr>
          <a:xfrm>
            <a:off x="658120" y="2252624"/>
            <a:ext cx="4128484" cy="910287"/>
          </a:xfrm>
          <a:prstGeom prst="rect">
            <a:avLst/>
          </a:prstGeom>
          <a:ln>
            <a:noFill/>
          </a:ln>
          <a:effectLst>
            <a:outerShdw blurRad="190500" algn="tl" rotWithShape="0">
              <a:srgbClr val="000000">
                <a:alpha val="70000"/>
              </a:srgbClr>
            </a:outerShdw>
          </a:effectLst>
        </p:spPr>
      </p:pic>
      <p:sp>
        <p:nvSpPr>
          <p:cNvPr id="10" name="Arrow: Right 9">
            <a:extLst>
              <a:ext uri="{FF2B5EF4-FFF2-40B4-BE49-F238E27FC236}">
                <a16:creationId xmlns:a16="http://schemas.microsoft.com/office/drawing/2014/main" id="{9E026EB0-6FA9-4334-95F1-09D681B01B86}"/>
              </a:ext>
            </a:extLst>
          </p:cNvPr>
          <p:cNvSpPr/>
          <p:nvPr/>
        </p:nvSpPr>
        <p:spPr bwMode="gray">
          <a:xfrm rot="5400000">
            <a:off x="2478251" y="3397941"/>
            <a:ext cx="481544" cy="290950"/>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2" name="Arrow: Right 11">
            <a:extLst>
              <a:ext uri="{FF2B5EF4-FFF2-40B4-BE49-F238E27FC236}">
                <a16:creationId xmlns:a16="http://schemas.microsoft.com/office/drawing/2014/main" id="{F9FB2403-9242-4A4E-92F7-E6A677E4D4F4}"/>
              </a:ext>
            </a:extLst>
          </p:cNvPr>
          <p:cNvSpPr/>
          <p:nvPr/>
        </p:nvSpPr>
        <p:spPr bwMode="gray">
          <a:xfrm>
            <a:off x="5317431" y="4825252"/>
            <a:ext cx="778569" cy="326833"/>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3" name="Rectangle 12">
            <a:extLst>
              <a:ext uri="{FF2B5EF4-FFF2-40B4-BE49-F238E27FC236}">
                <a16:creationId xmlns:a16="http://schemas.microsoft.com/office/drawing/2014/main" id="{526FC53A-6D97-477B-8ED5-3668EA25C795}"/>
              </a:ext>
            </a:extLst>
          </p:cNvPr>
          <p:cNvSpPr/>
          <p:nvPr/>
        </p:nvSpPr>
        <p:spPr bwMode="gray">
          <a:xfrm>
            <a:off x="6718041" y="3716615"/>
            <a:ext cx="4730620" cy="65336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angle 13">
            <a:extLst>
              <a:ext uri="{FF2B5EF4-FFF2-40B4-BE49-F238E27FC236}">
                <a16:creationId xmlns:a16="http://schemas.microsoft.com/office/drawing/2014/main" id="{BDA2E6B2-F672-45E3-8C50-601DA81125F5}"/>
              </a:ext>
            </a:extLst>
          </p:cNvPr>
          <p:cNvSpPr/>
          <p:nvPr/>
        </p:nvSpPr>
        <p:spPr bwMode="gray">
          <a:xfrm>
            <a:off x="7912747" y="4369979"/>
            <a:ext cx="3292586" cy="23120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5" name="Imagen 2">
            <a:extLst>
              <a:ext uri="{FF2B5EF4-FFF2-40B4-BE49-F238E27FC236}">
                <a16:creationId xmlns:a16="http://schemas.microsoft.com/office/drawing/2014/main" id="{9693A5B6-6617-45BB-BA5B-72963993191C}"/>
              </a:ext>
            </a:extLst>
          </p:cNvPr>
          <p:cNvPicPr/>
          <p:nvPr/>
        </p:nvPicPr>
        <p:blipFill rotWithShape="1">
          <a:blip r:embed="rId4"/>
          <a:srcRect l="10163" t="29366" r="38600" b="12888"/>
          <a:stretch/>
        </p:blipFill>
        <p:spPr bwMode="auto">
          <a:xfrm>
            <a:off x="659064" y="3963076"/>
            <a:ext cx="4424224" cy="2239846"/>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7" name="Rectangle 16">
            <a:extLst>
              <a:ext uri="{FF2B5EF4-FFF2-40B4-BE49-F238E27FC236}">
                <a16:creationId xmlns:a16="http://schemas.microsoft.com/office/drawing/2014/main" id="{DFD3779A-9954-4BAD-86F6-F99B4E7E53D3}"/>
              </a:ext>
            </a:extLst>
          </p:cNvPr>
          <p:cNvSpPr/>
          <p:nvPr/>
        </p:nvSpPr>
        <p:spPr bwMode="gray">
          <a:xfrm>
            <a:off x="2871176" y="2475230"/>
            <a:ext cx="655521" cy="59834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111713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7563" y="1024468"/>
            <a:ext cx="11025991" cy="1065589"/>
          </a:xfrm>
        </p:spPr>
        <p:txBody>
          <a:bodyPr/>
          <a:lstStyle/>
          <a:p>
            <a:pPr algn="just"/>
            <a:r>
              <a:rPr lang="ca-ES" b="1" dirty="0">
                <a:solidFill>
                  <a:srgbClr val="019EE2"/>
                </a:solidFill>
              </a:rPr>
              <a:t> 5. Gràfic creat – modificar llegenda: </a:t>
            </a:r>
            <a:r>
              <a:rPr lang="ca-ES" dirty="0"/>
              <a:t>un cop s’ha obtingut el gràfic apareixen les etiquetes de dades d’on provenen aquests números. A l’eix horitzontal es vol visualitzar els mesos i que cada eix vertical o columna expressi els litres d’aigua caiguda a cada mes.</a:t>
            </a:r>
          </a:p>
          <a:p>
            <a:pPr algn="just"/>
            <a:r>
              <a:rPr lang="ca-ES" dirty="0"/>
              <a:t>A través de la opció, Seleccionar dades es podran modificar les etiquetes de dades dels eixos vertical i horitzontal.</a:t>
            </a:r>
          </a:p>
        </p:txBody>
      </p:sp>
      <p:sp>
        <p:nvSpPr>
          <p:cNvPr id="4" name="Title 3"/>
          <p:cNvSpPr>
            <a:spLocks noGrp="1"/>
          </p:cNvSpPr>
          <p:nvPr>
            <p:ph type="title"/>
          </p:nvPr>
        </p:nvSpPr>
        <p:spPr/>
        <p:txBody>
          <a:bodyPr/>
          <a:lstStyle/>
          <a:p>
            <a:r>
              <a:rPr lang="ca-ES" dirty="0"/>
              <a:t>1.4 Crear un gràfic</a:t>
            </a:r>
          </a:p>
        </p:txBody>
      </p:sp>
      <p:sp>
        <p:nvSpPr>
          <p:cNvPr id="9" name="Arrow: Right 8">
            <a:extLst>
              <a:ext uri="{FF2B5EF4-FFF2-40B4-BE49-F238E27FC236}">
                <a16:creationId xmlns:a16="http://schemas.microsoft.com/office/drawing/2014/main" id="{3F8042D6-AE48-4302-9A1A-CC11C4ECB30D}"/>
              </a:ext>
            </a:extLst>
          </p:cNvPr>
          <p:cNvSpPr/>
          <p:nvPr/>
        </p:nvSpPr>
        <p:spPr bwMode="gray">
          <a:xfrm>
            <a:off x="5640562" y="3767806"/>
            <a:ext cx="1124134" cy="452392"/>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1" name="Imagen 4">
            <a:extLst>
              <a:ext uri="{FF2B5EF4-FFF2-40B4-BE49-F238E27FC236}">
                <a16:creationId xmlns:a16="http://schemas.microsoft.com/office/drawing/2014/main" id="{E1917D3C-A5F4-429F-9B13-FE38F72A8407}"/>
              </a:ext>
            </a:extLst>
          </p:cNvPr>
          <p:cNvPicPr/>
          <p:nvPr/>
        </p:nvPicPr>
        <p:blipFill rotWithShape="1">
          <a:blip r:embed="rId2"/>
          <a:srcRect l="14681" t="38904" r="40028" b="15400"/>
          <a:stretch/>
        </p:blipFill>
        <p:spPr bwMode="auto">
          <a:xfrm>
            <a:off x="885953" y="2473614"/>
            <a:ext cx="4572455" cy="3040777"/>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12" name="Imagen 5">
            <a:extLst>
              <a:ext uri="{FF2B5EF4-FFF2-40B4-BE49-F238E27FC236}">
                <a16:creationId xmlns:a16="http://schemas.microsoft.com/office/drawing/2014/main" id="{07F410EF-34CE-4017-A26E-28AEF553E90F}"/>
              </a:ext>
            </a:extLst>
          </p:cNvPr>
          <p:cNvPicPr/>
          <p:nvPr/>
        </p:nvPicPr>
        <p:blipFill rotWithShape="1">
          <a:blip r:embed="rId3"/>
          <a:srcRect l="8892" t="29868" r="38740" b="11131"/>
          <a:stretch/>
        </p:blipFill>
        <p:spPr bwMode="auto">
          <a:xfrm>
            <a:off x="6946850" y="2473614"/>
            <a:ext cx="4576704" cy="3040776"/>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171709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7563" y="1024468"/>
            <a:ext cx="11025991" cy="1112242"/>
          </a:xfrm>
        </p:spPr>
        <p:txBody>
          <a:bodyPr/>
          <a:lstStyle/>
          <a:p>
            <a:pPr algn="just"/>
            <a:r>
              <a:rPr lang="ca-ES" dirty="0"/>
              <a:t>A </a:t>
            </a:r>
            <a:r>
              <a:rPr lang="ca-ES" b="1" dirty="0">
                <a:solidFill>
                  <a:srgbClr val="019EE2"/>
                </a:solidFill>
              </a:rPr>
              <a:t>llegenda (sèrie)</a:t>
            </a:r>
            <a:r>
              <a:rPr lang="ca-ES" dirty="0"/>
              <a:t>: seleccionar Editar - Etiquetes de l’eix horitzontal i editar, seleccionar el rang que són els mesos, seleccionar Acceptar per tal que apareguin els mesos.</a:t>
            </a:r>
          </a:p>
          <a:p>
            <a:pPr algn="just"/>
            <a:r>
              <a:rPr lang="ca-ES" dirty="0"/>
              <a:t>El mateix amb les sèries si es vol que es mostrin les dades de cada any, caldrà triar la cel·la de l’any en concret, 2015, 2016.. </a:t>
            </a:r>
          </a:p>
          <a:p>
            <a:pPr algn="just"/>
            <a:endParaRPr lang="ca-ES" dirty="0"/>
          </a:p>
          <a:p>
            <a:pPr algn="just"/>
            <a:endParaRPr lang="ca-ES" dirty="0"/>
          </a:p>
          <a:p>
            <a:pPr algn="just"/>
            <a:endParaRPr lang="ca-ES" dirty="0"/>
          </a:p>
        </p:txBody>
      </p:sp>
      <p:sp>
        <p:nvSpPr>
          <p:cNvPr id="4" name="Title 3"/>
          <p:cNvSpPr>
            <a:spLocks noGrp="1"/>
          </p:cNvSpPr>
          <p:nvPr>
            <p:ph type="title"/>
          </p:nvPr>
        </p:nvSpPr>
        <p:spPr/>
        <p:txBody>
          <a:bodyPr/>
          <a:lstStyle/>
          <a:p>
            <a:r>
              <a:rPr lang="ca-ES" dirty="0"/>
              <a:t>1.4 Crear un gràfic</a:t>
            </a:r>
          </a:p>
        </p:txBody>
      </p:sp>
      <p:sp>
        <p:nvSpPr>
          <p:cNvPr id="10" name="Arrow: Right 9">
            <a:extLst>
              <a:ext uri="{FF2B5EF4-FFF2-40B4-BE49-F238E27FC236}">
                <a16:creationId xmlns:a16="http://schemas.microsoft.com/office/drawing/2014/main" id="{2B5B4621-5642-4F6C-951C-7C0395B22715}"/>
              </a:ext>
            </a:extLst>
          </p:cNvPr>
          <p:cNvSpPr/>
          <p:nvPr/>
        </p:nvSpPr>
        <p:spPr bwMode="gray">
          <a:xfrm>
            <a:off x="5842044" y="3618683"/>
            <a:ext cx="1072580" cy="472825"/>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3" name="Imagen 7">
            <a:extLst>
              <a:ext uri="{FF2B5EF4-FFF2-40B4-BE49-F238E27FC236}">
                <a16:creationId xmlns:a16="http://schemas.microsoft.com/office/drawing/2014/main" id="{E8B3B4EB-5469-4B16-93C9-B62DC56024DF}"/>
              </a:ext>
            </a:extLst>
          </p:cNvPr>
          <p:cNvPicPr/>
          <p:nvPr/>
        </p:nvPicPr>
        <p:blipFill rotWithShape="1">
          <a:blip r:embed="rId2"/>
          <a:srcRect l="7623" t="30119" r="38617" b="11633"/>
          <a:stretch/>
        </p:blipFill>
        <p:spPr bwMode="auto">
          <a:xfrm>
            <a:off x="1091228" y="2494380"/>
            <a:ext cx="4358931" cy="272143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14" name="Imagen 8">
            <a:extLst>
              <a:ext uri="{FF2B5EF4-FFF2-40B4-BE49-F238E27FC236}">
                <a16:creationId xmlns:a16="http://schemas.microsoft.com/office/drawing/2014/main" id="{E1293689-D677-4483-B8A3-8AE769CC9255}"/>
              </a:ext>
            </a:extLst>
          </p:cNvPr>
          <p:cNvPicPr/>
          <p:nvPr/>
        </p:nvPicPr>
        <p:blipFill rotWithShape="1">
          <a:blip r:embed="rId3"/>
          <a:srcRect l="9175" t="30621" r="38335" b="11884"/>
          <a:stretch/>
        </p:blipFill>
        <p:spPr bwMode="auto">
          <a:xfrm>
            <a:off x="7250219" y="2494379"/>
            <a:ext cx="4189112" cy="2721431"/>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72362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18028" y="1405420"/>
            <a:ext cx="10681492" cy="4172420"/>
          </a:xfrm>
        </p:spPr>
        <p:txBody>
          <a:bodyPr/>
          <a:lstStyle/>
          <a:p>
            <a:pPr>
              <a:spcBef>
                <a:spcPts val="0"/>
              </a:spcBef>
              <a:spcAft>
                <a:spcPts val="0"/>
              </a:spcAft>
            </a:pPr>
            <a:r>
              <a:rPr lang="ca-ES" sz="1600" dirty="0"/>
              <a:t>Benvinguts al mòdul avançat del curs de Microsoft Excel 2016. </a:t>
            </a:r>
          </a:p>
          <a:p>
            <a:pPr>
              <a:spcBef>
                <a:spcPts val="0"/>
              </a:spcBef>
              <a:spcAft>
                <a:spcPts val="0"/>
              </a:spcAft>
            </a:pPr>
            <a:endParaRPr lang="ca-ES" dirty="0"/>
          </a:p>
          <a:p>
            <a:pPr>
              <a:spcBef>
                <a:spcPts val="0"/>
              </a:spcBef>
              <a:spcAft>
                <a:spcPts val="0"/>
              </a:spcAft>
            </a:pPr>
            <a:r>
              <a:rPr lang="ca-ES" sz="1600" dirty="0"/>
              <a:t>Els continguts presentats pretenen aportar coneixements sobre comandaments i funcions d’Excel, les </a:t>
            </a:r>
            <a:r>
              <a:rPr lang="ca-ES" sz="1600" b="1" dirty="0">
                <a:solidFill>
                  <a:srgbClr val="019EE2"/>
                </a:solidFill>
              </a:rPr>
              <a:t>taules dinàmiques, gràfics i fórmules</a:t>
            </a:r>
            <a:r>
              <a:rPr lang="ca-ES" sz="1600" dirty="0"/>
              <a:t>.</a:t>
            </a:r>
            <a:endParaRPr lang="ca-ES" dirty="0"/>
          </a:p>
          <a:p>
            <a:pPr>
              <a:spcBef>
                <a:spcPts val="0"/>
              </a:spcBef>
              <a:spcAft>
                <a:spcPts val="0"/>
              </a:spcAft>
            </a:pPr>
            <a:endParaRPr lang="ca-ES" dirty="0"/>
          </a:p>
          <a:p>
            <a:pPr>
              <a:spcBef>
                <a:spcPts val="0"/>
              </a:spcBef>
              <a:spcAft>
                <a:spcPts val="0"/>
              </a:spcAft>
            </a:pPr>
            <a:r>
              <a:rPr lang="ca-ES" dirty="0"/>
              <a:t>Dirigit a qui té certs coneixements de les funcions bàsiques, vulguin aprofundir i ampliar les nocions de l’eina.</a:t>
            </a:r>
            <a:endParaRPr lang="ca-ES" sz="1600" dirty="0"/>
          </a:p>
          <a:p>
            <a:pPr>
              <a:spcBef>
                <a:spcPts val="0"/>
              </a:spcBef>
              <a:spcAft>
                <a:spcPts val="0"/>
              </a:spcAft>
            </a:pPr>
            <a:endParaRPr lang="ca-ES" dirty="0"/>
          </a:p>
          <a:p>
            <a:pPr>
              <a:spcBef>
                <a:spcPts val="0"/>
              </a:spcBef>
              <a:spcAft>
                <a:spcPts val="0"/>
              </a:spcAft>
            </a:pPr>
            <a:r>
              <a:rPr lang="ca-ES" dirty="0"/>
              <a:t>Un cop finalitzat el curs i els exercicis s’hauria d’estar capacitat per:</a:t>
            </a:r>
          </a:p>
          <a:p>
            <a:pPr>
              <a:spcBef>
                <a:spcPts val="0"/>
              </a:spcBef>
              <a:spcAft>
                <a:spcPts val="0"/>
              </a:spcAft>
            </a:pPr>
            <a:endParaRPr lang="ca-ES" dirty="0"/>
          </a:p>
          <a:p>
            <a:pPr marL="285750" indent="-285750">
              <a:spcBef>
                <a:spcPts val="0"/>
              </a:spcBef>
              <a:spcAft>
                <a:spcPts val="0"/>
              </a:spcAft>
              <a:buFontTx/>
              <a:buChar char="-"/>
            </a:pPr>
            <a:r>
              <a:rPr lang="ca-ES" dirty="0"/>
              <a:t>Treballar efectivament amb dades i agrupar-les, així com realitzar càlculs amb les dades.</a:t>
            </a:r>
          </a:p>
          <a:p>
            <a:pPr marL="285750" indent="-285750">
              <a:spcBef>
                <a:spcPts val="0"/>
              </a:spcBef>
              <a:spcAft>
                <a:spcPts val="0"/>
              </a:spcAft>
              <a:buFontTx/>
              <a:buChar char="-"/>
            </a:pPr>
            <a:r>
              <a:rPr lang="ca-ES" dirty="0"/>
              <a:t>Realitzar taules dinàmiques, com crear-les i donar format.</a:t>
            </a:r>
          </a:p>
          <a:p>
            <a:pPr marL="285750" indent="-285750">
              <a:buFontTx/>
              <a:buChar char="-"/>
            </a:pPr>
            <a:r>
              <a:rPr lang="ca-ES" dirty="0"/>
              <a:t>Realitzar gràfics: com s’elaboren i donar format.</a:t>
            </a:r>
          </a:p>
          <a:p>
            <a:pPr marL="285750" indent="-285750">
              <a:spcBef>
                <a:spcPts val="0"/>
              </a:spcBef>
              <a:spcAft>
                <a:spcPts val="0"/>
              </a:spcAft>
              <a:buFontTx/>
              <a:buChar char="-"/>
            </a:pPr>
            <a:r>
              <a:rPr lang="ca-ES" dirty="0"/>
              <a:t>Conèixer les principals fórmules i funcions de l’eina.</a:t>
            </a:r>
          </a:p>
          <a:p>
            <a:pPr>
              <a:spcBef>
                <a:spcPts val="0"/>
              </a:spcBef>
              <a:spcAft>
                <a:spcPts val="0"/>
              </a:spcAft>
            </a:pPr>
            <a:endParaRPr lang="ca-ES" sz="1600" dirty="0"/>
          </a:p>
          <a:p>
            <a:pPr>
              <a:spcBef>
                <a:spcPts val="0"/>
              </a:spcBef>
              <a:spcAft>
                <a:spcPts val="0"/>
              </a:spcAft>
            </a:pPr>
            <a:endParaRPr lang="es-ES" dirty="0"/>
          </a:p>
          <a:p>
            <a:pPr>
              <a:spcBef>
                <a:spcPts val="0"/>
              </a:spcBef>
              <a:spcAft>
                <a:spcPts val="0"/>
              </a:spcAft>
            </a:pPr>
            <a:endParaRPr lang="es-ES" sz="1600" dirty="0"/>
          </a:p>
          <a:p>
            <a:pPr>
              <a:spcBef>
                <a:spcPts val="0"/>
              </a:spcBef>
              <a:spcAft>
                <a:spcPts val="0"/>
              </a:spcAft>
            </a:pPr>
            <a:endParaRPr lang="es-ES" dirty="0"/>
          </a:p>
          <a:p>
            <a:pPr>
              <a:spcBef>
                <a:spcPts val="0"/>
              </a:spcBef>
              <a:spcAft>
                <a:spcPts val="0"/>
              </a:spcAft>
            </a:pPr>
            <a:endParaRPr lang="es-ES" sz="1600" dirty="0"/>
          </a:p>
          <a:p>
            <a:pPr>
              <a:spcBef>
                <a:spcPts val="0"/>
              </a:spcBef>
              <a:spcAft>
                <a:spcPts val="0"/>
              </a:spcAft>
            </a:pPr>
            <a:endParaRPr lang="es-ES" dirty="0"/>
          </a:p>
          <a:p>
            <a:pPr>
              <a:spcBef>
                <a:spcPts val="0"/>
              </a:spcBef>
              <a:spcAft>
                <a:spcPts val="0"/>
              </a:spcAft>
            </a:pPr>
            <a:endParaRPr lang="es-ES" dirty="0"/>
          </a:p>
          <a:p>
            <a:pPr>
              <a:spcBef>
                <a:spcPts val="0"/>
              </a:spcBef>
              <a:spcAft>
                <a:spcPts val="0"/>
              </a:spcAft>
            </a:pPr>
            <a:endParaRPr lang="es-ES" dirty="0"/>
          </a:p>
          <a:p>
            <a:pPr>
              <a:spcBef>
                <a:spcPts val="0"/>
              </a:spcBef>
              <a:spcAft>
                <a:spcPts val="0"/>
              </a:spcAft>
            </a:pPr>
            <a:endParaRPr lang="es-ES" sz="1600" dirty="0"/>
          </a:p>
        </p:txBody>
      </p:sp>
      <p:sp>
        <p:nvSpPr>
          <p:cNvPr id="3" name="Title 2"/>
          <p:cNvSpPr>
            <a:spLocks noGrp="1"/>
          </p:cNvSpPr>
          <p:nvPr>
            <p:ph type="title"/>
          </p:nvPr>
        </p:nvSpPr>
        <p:spPr/>
        <p:txBody>
          <a:bodyPr/>
          <a:lstStyle/>
          <a:p>
            <a:r>
              <a:rPr lang="ca-ES" sz="2800" u="none" dirty="0"/>
              <a:t>Introducció </a:t>
            </a:r>
          </a:p>
        </p:txBody>
      </p:sp>
    </p:spTree>
    <p:extLst>
      <p:ext uri="{BB962C8B-B14F-4D97-AF65-F5344CB8AC3E}">
        <p14:creationId xmlns:p14="http://schemas.microsoft.com/office/powerpoint/2010/main" val="3163697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1064227"/>
            <a:ext cx="11203940" cy="5247405"/>
          </a:xfrm>
        </p:spPr>
        <p:txBody>
          <a:bodyPr/>
          <a:lstStyle/>
          <a:p>
            <a:pPr algn="just"/>
            <a:r>
              <a:rPr lang="ca-ES" dirty="0"/>
              <a:t>Clicar a sobre del gràfic perquè apareguin les Eines: </a:t>
            </a: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r>
              <a:rPr lang="ca-ES" dirty="0"/>
              <a:t>Cada eina serveix per modificar diferents característiques com el tipus de gràfic, la llegenda, les línies de tendència, el color i els valors.</a:t>
            </a:r>
          </a:p>
        </p:txBody>
      </p:sp>
      <p:sp>
        <p:nvSpPr>
          <p:cNvPr id="4" name="Title 3"/>
          <p:cNvSpPr>
            <a:spLocks noGrp="1"/>
          </p:cNvSpPr>
          <p:nvPr>
            <p:ph type="title"/>
          </p:nvPr>
        </p:nvSpPr>
        <p:spPr/>
        <p:txBody>
          <a:bodyPr/>
          <a:lstStyle/>
          <a:p>
            <a:r>
              <a:rPr lang="ca-ES" dirty="0"/>
              <a:t>1.5 Aplicar format al gràfic</a:t>
            </a:r>
          </a:p>
        </p:txBody>
      </p:sp>
      <p:pic>
        <p:nvPicPr>
          <p:cNvPr id="9" name="Picture 8">
            <a:extLst>
              <a:ext uri="{FF2B5EF4-FFF2-40B4-BE49-F238E27FC236}">
                <a16:creationId xmlns:a16="http://schemas.microsoft.com/office/drawing/2014/main" id="{171733C9-EB01-40B3-80A5-D8B842B8FA45}"/>
              </a:ext>
            </a:extLst>
          </p:cNvPr>
          <p:cNvPicPr>
            <a:picLocks noChangeAspect="1"/>
          </p:cNvPicPr>
          <p:nvPr/>
        </p:nvPicPr>
        <p:blipFill rotWithShape="1">
          <a:blip r:embed="rId2"/>
          <a:srcRect l="58565" t="50000" r="38710" b="33046"/>
          <a:stretch/>
        </p:blipFill>
        <p:spPr>
          <a:xfrm>
            <a:off x="7879571" y="1981253"/>
            <a:ext cx="914400" cy="2694039"/>
          </a:xfrm>
          <a:prstGeom prst="rect">
            <a:avLst/>
          </a:prstGeom>
          <a:ln>
            <a:noFill/>
          </a:ln>
          <a:effectLst>
            <a:outerShdw blurRad="190500" algn="tl" rotWithShape="0">
              <a:srgbClr val="000000">
                <a:alpha val="70000"/>
              </a:srgbClr>
            </a:outerShdw>
          </a:effectLst>
        </p:spPr>
      </p:pic>
      <p:sp>
        <p:nvSpPr>
          <p:cNvPr id="11" name="TextBox 10">
            <a:extLst>
              <a:ext uri="{FF2B5EF4-FFF2-40B4-BE49-F238E27FC236}">
                <a16:creationId xmlns:a16="http://schemas.microsoft.com/office/drawing/2014/main" id="{403C1345-408A-4F24-B5F3-1F813A20A3C3}"/>
              </a:ext>
            </a:extLst>
          </p:cNvPr>
          <p:cNvSpPr txBox="1"/>
          <p:nvPr/>
        </p:nvSpPr>
        <p:spPr bwMode="gray">
          <a:xfrm>
            <a:off x="5638800" y="2974258"/>
            <a:ext cx="914400" cy="914400"/>
          </a:xfrm>
          <a:prstGeom prst="rect">
            <a:avLst/>
          </a:prstGeom>
        </p:spPr>
        <p:txBody>
          <a:bodyPr vert="horz" wrap="square" lIns="0" tIns="0" rIns="0" bIns="0" rtlCol="0" anchor="b" anchorCtr="0">
            <a:noAutofit/>
          </a:bodyPr>
          <a:lstStyle/>
          <a:p>
            <a:endParaRPr lang="es-ES" sz="3200" b="0" dirty="0"/>
          </a:p>
        </p:txBody>
      </p:sp>
      <p:sp>
        <p:nvSpPr>
          <p:cNvPr id="12" name="TextBox 11">
            <a:extLst>
              <a:ext uri="{FF2B5EF4-FFF2-40B4-BE49-F238E27FC236}">
                <a16:creationId xmlns:a16="http://schemas.microsoft.com/office/drawing/2014/main" id="{07597D5B-2F1A-4784-AF67-E1E1762238EF}"/>
              </a:ext>
            </a:extLst>
          </p:cNvPr>
          <p:cNvSpPr txBox="1"/>
          <p:nvPr/>
        </p:nvSpPr>
        <p:spPr bwMode="gray">
          <a:xfrm>
            <a:off x="2408903" y="4043870"/>
            <a:ext cx="1546570" cy="2270364"/>
          </a:xfrm>
          <a:prstGeom prst="rect">
            <a:avLst/>
          </a:prstGeom>
        </p:spPr>
        <p:txBody>
          <a:bodyPr vert="horz" wrap="square" lIns="0" tIns="0" rIns="0" bIns="0" rtlCol="0" anchor="b" anchorCtr="0">
            <a:noAutofit/>
          </a:bodyPr>
          <a:lstStyle/>
          <a:p>
            <a:endParaRPr lang="es-ES" sz="3200" b="0" dirty="0"/>
          </a:p>
        </p:txBody>
      </p:sp>
      <p:sp>
        <p:nvSpPr>
          <p:cNvPr id="15" name="TextBox 14">
            <a:extLst>
              <a:ext uri="{FF2B5EF4-FFF2-40B4-BE49-F238E27FC236}">
                <a16:creationId xmlns:a16="http://schemas.microsoft.com/office/drawing/2014/main" id="{19E50918-AADC-41A2-98E3-DA57C3E9819B}"/>
              </a:ext>
            </a:extLst>
          </p:cNvPr>
          <p:cNvSpPr txBox="1"/>
          <p:nvPr/>
        </p:nvSpPr>
        <p:spPr bwMode="gray">
          <a:xfrm>
            <a:off x="1533832" y="4758813"/>
            <a:ext cx="914400" cy="914400"/>
          </a:xfrm>
          <a:prstGeom prst="rect">
            <a:avLst/>
          </a:prstGeom>
        </p:spPr>
        <p:txBody>
          <a:bodyPr vert="horz" wrap="none" lIns="0" tIns="0" rIns="0" bIns="0" rtlCol="0" anchor="b" anchorCtr="0">
            <a:noAutofit/>
          </a:bodyPr>
          <a:lstStyle/>
          <a:p>
            <a:endParaRPr lang="es-ES" sz="3200" b="0" dirty="0"/>
          </a:p>
        </p:txBody>
      </p:sp>
      <p:pic>
        <p:nvPicPr>
          <p:cNvPr id="3" name="Picture 2">
            <a:extLst>
              <a:ext uri="{FF2B5EF4-FFF2-40B4-BE49-F238E27FC236}">
                <a16:creationId xmlns:a16="http://schemas.microsoft.com/office/drawing/2014/main" id="{A05EB8BD-7BF7-44CC-AAB6-F2F174A316B5}"/>
              </a:ext>
            </a:extLst>
          </p:cNvPr>
          <p:cNvPicPr>
            <a:picLocks noChangeAspect="1"/>
          </p:cNvPicPr>
          <p:nvPr/>
        </p:nvPicPr>
        <p:blipFill rotWithShape="1">
          <a:blip r:embed="rId3"/>
          <a:srcRect l="14193" t="44588" r="47501" b="17705"/>
          <a:stretch/>
        </p:blipFill>
        <p:spPr>
          <a:xfrm>
            <a:off x="1150374" y="1981253"/>
            <a:ext cx="5083278" cy="2585987"/>
          </a:xfrm>
          <a:prstGeom prst="rect">
            <a:avLst/>
          </a:prstGeom>
          <a:ln>
            <a:noFill/>
          </a:ln>
          <a:effectLst>
            <a:outerShdw blurRad="190500" algn="tl" rotWithShape="0">
              <a:srgbClr val="000000">
                <a:alpha val="70000"/>
              </a:srgbClr>
            </a:outerShdw>
          </a:effectLst>
        </p:spPr>
      </p:pic>
      <p:cxnSp>
        <p:nvCxnSpPr>
          <p:cNvPr id="6" name="Straight Arrow Connector 5">
            <a:extLst>
              <a:ext uri="{FF2B5EF4-FFF2-40B4-BE49-F238E27FC236}">
                <a16:creationId xmlns:a16="http://schemas.microsoft.com/office/drawing/2014/main" id="{5ECADAF9-74A8-46C8-9D49-3C8BB99E3B19}"/>
              </a:ext>
            </a:extLst>
          </p:cNvPr>
          <p:cNvCxnSpPr/>
          <p:nvPr/>
        </p:nvCxnSpPr>
        <p:spPr>
          <a:xfrm>
            <a:off x="6058592" y="2428568"/>
            <a:ext cx="1679395"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A70A5D-98AE-4F58-8F9F-8BE3C00455E2}"/>
              </a:ext>
            </a:extLst>
          </p:cNvPr>
          <p:cNvSpPr/>
          <p:nvPr/>
        </p:nvSpPr>
        <p:spPr bwMode="gray">
          <a:xfrm>
            <a:off x="8042787" y="2349910"/>
            <a:ext cx="570271" cy="4916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Rectangle 21">
            <a:extLst>
              <a:ext uri="{FF2B5EF4-FFF2-40B4-BE49-F238E27FC236}">
                <a16:creationId xmlns:a16="http://schemas.microsoft.com/office/drawing/2014/main" id="{94937363-D534-439A-A2C1-E8D53996FA38}"/>
              </a:ext>
            </a:extLst>
          </p:cNvPr>
          <p:cNvSpPr/>
          <p:nvPr/>
        </p:nvSpPr>
        <p:spPr bwMode="gray">
          <a:xfrm>
            <a:off x="8051635" y="3044193"/>
            <a:ext cx="570271" cy="4916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3" name="Rectangle 22">
            <a:extLst>
              <a:ext uri="{FF2B5EF4-FFF2-40B4-BE49-F238E27FC236}">
                <a16:creationId xmlns:a16="http://schemas.microsoft.com/office/drawing/2014/main" id="{3BE8212D-142F-4402-B4D9-FCAF6064D6B7}"/>
              </a:ext>
            </a:extLst>
          </p:cNvPr>
          <p:cNvSpPr/>
          <p:nvPr/>
        </p:nvSpPr>
        <p:spPr bwMode="gray">
          <a:xfrm>
            <a:off x="8042786" y="3743123"/>
            <a:ext cx="570271" cy="4916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66237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6479" y="725228"/>
            <a:ext cx="11203940" cy="5247405"/>
          </a:xfrm>
        </p:spPr>
        <p:txBody>
          <a:bodyPr/>
          <a:lstStyle/>
          <a:p>
            <a:endParaRPr lang="es-ES" dirty="0"/>
          </a:p>
          <a:p>
            <a:endParaRPr lang="es-ES" dirty="0"/>
          </a:p>
        </p:txBody>
      </p:sp>
      <p:sp>
        <p:nvSpPr>
          <p:cNvPr id="4" name="Title 3"/>
          <p:cNvSpPr>
            <a:spLocks noGrp="1"/>
          </p:cNvSpPr>
          <p:nvPr>
            <p:ph type="title"/>
          </p:nvPr>
        </p:nvSpPr>
        <p:spPr/>
        <p:txBody>
          <a:bodyPr/>
          <a:lstStyle/>
          <a:p>
            <a:r>
              <a:rPr lang="ca-ES" dirty="0"/>
              <a:t>1.5 Aplicar format al gràfic</a:t>
            </a:r>
          </a:p>
        </p:txBody>
      </p:sp>
      <p:sp>
        <p:nvSpPr>
          <p:cNvPr id="11" name="TextBox 10">
            <a:extLst>
              <a:ext uri="{FF2B5EF4-FFF2-40B4-BE49-F238E27FC236}">
                <a16:creationId xmlns:a16="http://schemas.microsoft.com/office/drawing/2014/main" id="{403C1345-408A-4F24-B5F3-1F813A20A3C3}"/>
              </a:ext>
            </a:extLst>
          </p:cNvPr>
          <p:cNvSpPr txBox="1"/>
          <p:nvPr/>
        </p:nvSpPr>
        <p:spPr bwMode="gray">
          <a:xfrm>
            <a:off x="5827984" y="3515987"/>
            <a:ext cx="914400" cy="914400"/>
          </a:xfrm>
          <a:prstGeom prst="rect">
            <a:avLst/>
          </a:prstGeom>
        </p:spPr>
        <p:txBody>
          <a:bodyPr vert="horz" wrap="square" lIns="0" tIns="0" rIns="0" bIns="0" rtlCol="0" anchor="b" anchorCtr="0">
            <a:noAutofit/>
          </a:bodyPr>
          <a:lstStyle/>
          <a:p>
            <a:endParaRPr lang="es-ES" sz="3200" b="0" dirty="0"/>
          </a:p>
        </p:txBody>
      </p:sp>
      <p:sp>
        <p:nvSpPr>
          <p:cNvPr id="12" name="TextBox 11">
            <a:extLst>
              <a:ext uri="{FF2B5EF4-FFF2-40B4-BE49-F238E27FC236}">
                <a16:creationId xmlns:a16="http://schemas.microsoft.com/office/drawing/2014/main" id="{07597D5B-2F1A-4784-AF67-E1E1762238EF}"/>
              </a:ext>
            </a:extLst>
          </p:cNvPr>
          <p:cNvSpPr txBox="1"/>
          <p:nvPr/>
        </p:nvSpPr>
        <p:spPr bwMode="gray">
          <a:xfrm>
            <a:off x="2408903" y="4043870"/>
            <a:ext cx="1546570" cy="2270364"/>
          </a:xfrm>
          <a:prstGeom prst="rect">
            <a:avLst/>
          </a:prstGeom>
        </p:spPr>
        <p:txBody>
          <a:bodyPr vert="horz" wrap="square" lIns="0" tIns="0" rIns="0" bIns="0" rtlCol="0" anchor="b" anchorCtr="0">
            <a:noAutofit/>
          </a:bodyPr>
          <a:lstStyle/>
          <a:p>
            <a:endParaRPr lang="es-ES" sz="3200" b="0" dirty="0"/>
          </a:p>
        </p:txBody>
      </p:sp>
      <p:sp>
        <p:nvSpPr>
          <p:cNvPr id="14" name="TextBox 13">
            <a:extLst>
              <a:ext uri="{FF2B5EF4-FFF2-40B4-BE49-F238E27FC236}">
                <a16:creationId xmlns:a16="http://schemas.microsoft.com/office/drawing/2014/main" id="{A4E297E0-EE61-4259-A8E6-6378CE8609FD}"/>
              </a:ext>
            </a:extLst>
          </p:cNvPr>
          <p:cNvSpPr txBox="1"/>
          <p:nvPr/>
        </p:nvSpPr>
        <p:spPr bwMode="gray">
          <a:xfrm>
            <a:off x="646880" y="1547440"/>
            <a:ext cx="3454609" cy="654844"/>
          </a:xfrm>
          <a:prstGeom prst="rect">
            <a:avLst/>
          </a:prstGeom>
        </p:spPr>
        <p:txBody>
          <a:bodyPr vert="horz" wrap="square" lIns="0" tIns="0" rIns="0" bIns="0" rtlCol="0" anchor="b" anchorCtr="0">
            <a:noAutofit/>
          </a:bodyPr>
          <a:lstStyle/>
          <a:p>
            <a:pPr algn="just"/>
            <a:r>
              <a:rPr lang="ca-ES" sz="1600" b="0" dirty="0">
                <a:solidFill>
                  <a:srgbClr val="595959"/>
                </a:solidFill>
                <a:latin typeface="Poppins"/>
              </a:rPr>
              <a:t>Permet modificar els eixos, aplicar línies de divisió, posar una llegenda o aplicar la línia de tendència.</a:t>
            </a:r>
          </a:p>
        </p:txBody>
      </p:sp>
      <p:sp>
        <p:nvSpPr>
          <p:cNvPr id="15" name="TextBox 14">
            <a:extLst>
              <a:ext uri="{FF2B5EF4-FFF2-40B4-BE49-F238E27FC236}">
                <a16:creationId xmlns:a16="http://schemas.microsoft.com/office/drawing/2014/main" id="{19E50918-AADC-41A2-98E3-DA57C3E9819B}"/>
              </a:ext>
            </a:extLst>
          </p:cNvPr>
          <p:cNvSpPr txBox="1"/>
          <p:nvPr/>
        </p:nvSpPr>
        <p:spPr bwMode="gray">
          <a:xfrm>
            <a:off x="1533832" y="4758813"/>
            <a:ext cx="914400" cy="914400"/>
          </a:xfrm>
          <a:prstGeom prst="rect">
            <a:avLst/>
          </a:prstGeom>
        </p:spPr>
        <p:txBody>
          <a:bodyPr vert="horz" wrap="none" lIns="0" tIns="0" rIns="0" bIns="0" rtlCol="0" anchor="b" anchorCtr="0">
            <a:noAutofit/>
          </a:bodyPr>
          <a:lstStyle/>
          <a:p>
            <a:endParaRPr lang="es-ES" sz="3200" b="0" dirty="0"/>
          </a:p>
        </p:txBody>
      </p:sp>
      <p:pic>
        <p:nvPicPr>
          <p:cNvPr id="19" name="Imagen 11">
            <a:extLst>
              <a:ext uri="{FF2B5EF4-FFF2-40B4-BE49-F238E27FC236}">
                <a16:creationId xmlns:a16="http://schemas.microsoft.com/office/drawing/2014/main" id="{2C9710D3-E31E-42DB-A028-10D0DD2F531D}"/>
              </a:ext>
            </a:extLst>
          </p:cNvPr>
          <p:cNvPicPr/>
          <p:nvPr/>
        </p:nvPicPr>
        <p:blipFill rotWithShape="1">
          <a:blip r:embed="rId2"/>
          <a:srcRect l="54628" t="39406" r="25776" b="23434"/>
          <a:stretch/>
        </p:blipFill>
        <p:spPr bwMode="auto">
          <a:xfrm>
            <a:off x="1248937" y="2653990"/>
            <a:ext cx="2316951" cy="2985496"/>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22" name="Imagen 12">
            <a:extLst>
              <a:ext uri="{FF2B5EF4-FFF2-40B4-BE49-F238E27FC236}">
                <a16:creationId xmlns:a16="http://schemas.microsoft.com/office/drawing/2014/main" id="{BA15FAC3-13FA-46E5-A64B-488AAEB2B863}"/>
              </a:ext>
            </a:extLst>
          </p:cNvPr>
          <p:cNvPicPr/>
          <p:nvPr/>
        </p:nvPicPr>
        <p:blipFill rotWithShape="1">
          <a:blip r:embed="rId3"/>
          <a:srcRect l="54911" t="40410" r="23441" b="5989"/>
          <a:stretch/>
        </p:blipFill>
        <p:spPr bwMode="auto">
          <a:xfrm>
            <a:off x="5004599" y="2653989"/>
            <a:ext cx="2316951" cy="3019223"/>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23" name="Imagen 13">
            <a:extLst>
              <a:ext uri="{FF2B5EF4-FFF2-40B4-BE49-F238E27FC236}">
                <a16:creationId xmlns:a16="http://schemas.microsoft.com/office/drawing/2014/main" id="{94FBE4D5-3395-4E0A-B63A-D2D9A9A191CC}"/>
              </a:ext>
            </a:extLst>
          </p:cNvPr>
          <p:cNvPicPr/>
          <p:nvPr/>
        </p:nvPicPr>
        <p:blipFill rotWithShape="1">
          <a:blip r:embed="rId4"/>
          <a:srcRect l="55174" t="36643" r="23511" b="6170"/>
          <a:stretch/>
        </p:blipFill>
        <p:spPr bwMode="auto">
          <a:xfrm>
            <a:off x="8843499" y="2653989"/>
            <a:ext cx="2316951" cy="2985497"/>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24" name="TextBox 23">
            <a:extLst>
              <a:ext uri="{FF2B5EF4-FFF2-40B4-BE49-F238E27FC236}">
                <a16:creationId xmlns:a16="http://schemas.microsoft.com/office/drawing/2014/main" id="{E09600A8-9A64-40D8-80C5-0EC008FC4872}"/>
              </a:ext>
            </a:extLst>
          </p:cNvPr>
          <p:cNvSpPr txBox="1"/>
          <p:nvPr/>
        </p:nvSpPr>
        <p:spPr bwMode="gray">
          <a:xfrm>
            <a:off x="4359085" y="1531675"/>
            <a:ext cx="3852197" cy="686374"/>
          </a:xfrm>
          <a:prstGeom prst="rect">
            <a:avLst/>
          </a:prstGeom>
        </p:spPr>
        <p:txBody>
          <a:bodyPr vert="horz" wrap="square" lIns="0" tIns="0" rIns="0" bIns="0" rtlCol="0" anchor="b" anchorCtr="0">
            <a:noAutofit/>
          </a:bodyPr>
          <a:lstStyle/>
          <a:p>
            <a:pPr algn="just"/>
            <a:r>
              <a:rPr lang="ca-ES" sz="1600" b="0" dirty="0">
                <a:solidFill>
                  <a:srgbClr val="595959"/>
                </a:solidFill>
                <a:latin typeface="Poppins"/>
              </a:rPr>
              <a:t>Permet modificar la forma del gràfic i canviar el disseny o els colors de les columnes, línies…</a:t>
            </a:r>
          </a:p>
        </p:txBody>
      </p:sp>
      <p:sp>
        <p:nvSpPr>
          <p:cNvPr id="25" name="TextBox 24">
            <a:extLst>
              <a:ext uri="{FF2B5EF4-FFF2-40B4-BE49-F238E27FC236}">
                <a16:creationId xmlns:a16="http://schemas.microsoft.com/office/drawing/2014/main" id="{3F003FC1-1542-4350-9C1E-FEC3C3F05576}"/>
              </a:ext>
            </a:extLst>
          </p:cNvPr>
          <p:cNvSpPr txBox="1"/>
          <p:nvPr/>
        </p:nvSpPr>
        <p:spPr bwMode="gray">
          <a:xfrm>
            <a:off x="8468878" y="1507452"/>
            <a:ext cx="3655010" cy="686374"/>
          </a:xfrm>
          <a:prstGeom prst="rect">
            <a:avLst/>
          </a:prstGeom>
        </p:spPr>
        <p:txBody>
          <a:bodyPr vert="horz" wrap="square" lIns="0" tIns="0" rIns="0" bIns="0" rtlCol="0" anchor="b" anchorCtr="0">
            <a:noAutofit/>
          </a:bodyPr>
          <a:lstStyle/>
          <a:p>
            <a:pPr algn="just"/>
            <a:r>
              <a:rPr lang="ca-ES" sz="1600" b="0" dirty="0">
                <a:solidFill>
                  <a:srgbClr val="595959"/>
                </a:solidFill>
                <a:latin typeface="Poppins"/>
              </a:rPr>
              <a:t>Aplica la forma al gràfic, canvia el disseny, els colors de les columnes…</a:t>
            </a:r>
          </a:p>
        </p:txBody>
      </p:sp>
      <p:sp>
        <p:nvSpPr>
          <p:cNvPr id="3" name="Rectangle 2">
            <a:extLst>
              <a:ext uri="{FF2B5EF4-FFF2-40B4-BE49-F238E27FC236}">
                <a16:creationId xmlns:a16="http://schemas.microsoft.com/office/drawing/2014/main" id="{D4CC321D-F808-450A-B5D4-35ED08AB0DDF}"/>
              </a:ext>
            </a:extLst>
          </p:cNvPr>
          <p:cNvSpPr/>
          <p:nvPr/>
        </p:nvSpPr>
        <p:spPr bwMode="gray">
          <a:xfrm>
            <a:off x="1250746" y="2902559"/>
            <a:ext cx="440369" cy="35683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7" name="Rectangle 26">
            <a:extLst>
              <a:ext uri="{FF2B5EF4-FFF2-40B4-BE49-F238E27FC236}">
                <a16:creationId xmlns:a16="http://schemas.microsoft.com/office/drawing/2014/main" id="{EE44E76A-1972-4783-9754-EA2D34BDCA07}"/>
              </a:ext>
            </a:extLst>
          </p:cNvPr>
          <p:cNvSpPr/>
          <p:nvPr/>
        </p:nvSpPr>
        <p:spPr bwMode="gray">
          <a:xfrm>
            <a:off x="4924886" y="2905787"/>
            <a:ext cx="440369" cy="35683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8" name="Rectangle 27">
            <a:extLst>
              <a:ext uri="{FF2B5EF4-FFF2-40B4-BE49-F238E27FC236}">
                <a16:creationId xmlns:a16="http://schemas.microsoft.com/office/drawing/2014/main" id="{E2D5455A-0FDC-4C44-B56B-C04535B5948B}"/>
              </a:ext>
            </a:extLst>
          </p:cNvPr>
          <p:cNvSpPr/>
          <p:nvPr/>
        </p:nvSpPr>
        <p:spPr bwMode="gray">
          <a:xfrm>
            <a:off x="8741800" y="3406522"/>
            <a:ext cx="440369" cy="34599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287598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2</a:t>
            </a:r>
            <a:r>
              <a:rPr lang="es-ES" sz="4000" dirty="0"/>
              <a:t>. TAULES DINÀMIQUES</a:t>
            </a:r>
          </a:p>
        </p:txBody>
      </p:sp>
    </p:spTree>
    <p:extLst>
      <p:ext uri="{BB962C8B-B14F-4D97-AF65-F5344CB8AC3E}">
        <p14:creationId xmlns:p14="http://schemas.microsoft.com/office/powerpoint/2010/main" val="1516938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DD94A52-54CB-41C1-88A6-2FA3A5002901}"/>
              </a:ext>
            </a:extLst>
          </p:cNvPr>
          <p:cNvSpPr>
            <a:spLocks noGrp="1"/>
          </p:cNvSpPr>
          <p:nvPr>
            <p:ph type="title"/>
          </p:nvPr>
        </p:nvSpPr>
        <p:spPr/>
        <p:txBody>
          <a:bodyPr/>
          <a:lstStyle/>
          <a:p>
            <a:r>
              <a:rPr lang="ca-ES" dirty="0"/>
              <a:t>2.1. Introducció a les taules dinàmiques</a:t>
            </a:r>
          </a:p>
        </p:txBody>
      </p:sp>
      <p:sp>
        <p:nvSpPr>
          <p:cNvPr id="24" name="TextBox 23">
            <a:extLst>
              <a:ext uri="{FF2B5EF4-FFF2-40B4-BE49-F238E27FC236}">
                <a16:creationId xmlns:a16="http://schemas.microsoft.com/office/drawing/2014/main" id="{0D23B833-8DE3-4E72-8B21-A26B277D1499}"/>
              </a:ext>
            </a:extLst>
          </p:cNvPr>
          <p:cNvSpPr txBox="1"/>
          <p:nvPr/>
        </p:nvSpPr>
        <p:spPr>
          <a:xfrm>
            <a:off x="581134" y="967173"/>
            <a:ext cx="11029732" cy="1569660"/>
          </a:xfrm>
          <a:prstGeom prst="rect">
            <a:avLst/>
          </a:prstGeom>
          <a:noFill/>
        </p:spPr>
        <p:txBody>
          <a:bodyPr wrap="square" rtlCol="0">
            <a:spAutoFit/>
          </a:bodyPr>
          <a:lstStyle/>
          <a:p>
            <a:pPr defTabSz="1019001" fontAlgn="base">
              <a:buFont typeface="Arial" charset="0"/>
            </a:pPr>
            <a:r>
              <a:rPr lang="ca-ES" sz="1600" dirty="0">
                <a:solidFill>
                  <a:srgbClr val="595959"/>
                </a:solidFill>
                <a:latin typeface="Poppins"/>
              </a:rPr>
              <a:t>Una </a:t>
            </a:r>
            <a:r>
              <a:rPr lang="ca-ES" sz="1600" b="1" dirty="0">
                <a:solidFill>
                  <a:srgbClr val="019EE2"/>
                </a:solidFill>
                <a:latin typeface="Poppins"/>
              </a:rPr>
              <a:t>Taula Dinàmica </a:t>
            </a:r>
            <a:r>
              <a:rPr lang="ca-ES" sz="1600" dirty="0">
                <a:solidFill>
                  <a:srgbClr val="595959"/>
                </a:solidFill>
                <a:latin typeface="Poppins"/>
              </a:rPr>
              <a:t>permet gestionar la informació de les dades.</a:t>
            </a:r>
          </a:p>
          <a:p>
            <a:pPr defTabSz="1019001" fontAlgn="base">
              <a:buFont typeface="Arial" charset="0"/>
            </a:pPr>
            <a:endParaRPr lang="ca-ES" sz="1600" dirty="0">
              <a:solidFill>
                <a:srgbClr val="595959"/>
              </a:solidFill>
              <a:latin typeface="Poppins"/>
            </a:endParaRPr>
          </a:p>
          <a:p>
            <a:pPr algn="just" defTabSz="1019001" fontAlgn="base">
              <a:buFont typeface="Arial" charset="0"/>
            </a:pPr>
            <a:r>
              <a:rPr lang="ca-ES" sz="1600" dirty="0">
                <a:solidFill>
                  <a:srgbClr val="595959"/>
                </a:solidFill>
                <a:latin typeface="Poppins"/>
              </a:rPr>
              <a:t>Permet </a:t>
            </a:r>
            <a:r>
              <a:rPr lang="ca-ES" sz="1600" b="1" dirty="0">
                <a:solidFill>
                  <a:srgbClr val="019EE2"/>
                </a:solidFill>
                <a:latin typeface="Poppins"/>
              </a:rPr>
              <a:t>presentar dades des de diferents punts de vista o fer un resumen de la informació</a:t>
            </a:r>
            <a:r>
              <a:rPr lang="ca-ES" sz="1600" dirty="0">
                <a:solidFill>
                  <a:srgbClr val="595959"/>
                </a:solidFill>
                <a:latin typeface="Poppins"/>
              </a:rPr>
              <a:t>. Permet desglossar taules amb una enorme quantitat de dades en taules més petites i entenedores.  Es pot organitzar la informació, canviant la distribució dels </a:t>
            </a:r>
            <a:r>
              <a:rPr lang="ca-ES" sz="1600" b="1" dirty="0">
                <a:solidFill>
                  <a:srgbClr val="019EE2"/>
                </a:solidFill>
                <a:latin typeface="Poppins"/>
              </a:rPr>
              <a:t>elements</a:t>
            </a:r>
            <a:r>
              <a:rPr lang="ca-ES" sz="1600" dirty="0">
                <a:solidFill>
                  <a:srgbClr val="595959"/>
                </a:solidFill>
                <a:latin typeface="Poppins"/>
              </a:rPr>
              <a:t> i els </a:t>
            </a:r>
            <a:r>
              <a:rPr lang="ca-ES" sz="1600" b="1" dirty="0">
                <a:solidFill>
                  <a:srgbClr val="019EE2"/>
                </a:solidFill>
                <a:latin typeface="Poppins"/>
              </a:rPr>
              <a:t>camps</a:t>
            </a:r>
            <a:r>
              <a:rPr lang="ca-ES" sz="1600" dirty="0">
                <a:solidFill>
                  <a:srgbClr val="595959"/>
                </a:solidFill>
                <a:latin typeface="Poppins"/>
              </a:rPr>
              <a:t> per tal que apareguin en files, columnes i camps de dades o valors. També es poden incloure filtres que depurin la informació mostrada.</a:t>
            </a:r>
          </a:p>
        </p:txBody>
      </p:sp>
      <p:sp>
        <p:nvSpPr>
          <p:cNvPr id="26" name="TextBox 25">
            <a:extLst>
              <a:ext uri="{FF2B5EF4-FFF2-40B4-BE49-F238E27FC236}">
                <a16:creationId xmlns:a16="http://schemas.microsoft.com/office/drawing/2014/main" id="{473675EB-E04C-41E0-9A63-78495E4285CA}"/>
              </a:ext>
            </a:extLst>
          </p:cNvPr>
          <p:cNvSpPr txBox="1"/>
          <p:nvPr/>
        </p:nvSpPr>
        <p:spPr>
          <a:xfrm>
            <a:off x="581134" y="5519086"/>
            <a:ext cx="11138115" cy="338554"/>
          </a:xfrm>
          <a:prstGeom prst="rect">
            <a:avLst/>
          </a:prstGeom>
          <a:noFill/>
        </p:spPr>
        <p:txBody>
          <a:bodyPr wrap="square" rtlCol="0">
            <a:spAutoFit/>
          </a:bodyPr>
          <a:lstStyle/>
          <a:p>
            <a:pPr algn="just"/>
            <a:r>
              <a:rPr lang="ca-ES" sz="1600" dirty="0">
                <a:solidFill>
                  <a:srgbClr val="595959"/>
                </a:solidFill>
                <a:latin typeface="Poppins"/>
              </a:rPr>
              <a:t>Es poden aplicar tants canvis com es vulgui, perquè les dades es poden actualitzar de manera automàtica.</a:t>
            </a:r>
          </a:p>
        </p:txBody>
      </p:sp>
      <p:pic>
        <p:nvPicPr>
          <p:cNvPr id="2" name="Picture 1">
            <a:extLst>
              <a:ext uri="{FF2B5EF4-FFF2-40B4-BE49-F238E27FC236}">
                <a16:creationId xmlns:a16="http://schemas.microsoft.com/office/drawing/2014/main" id="{AE70341C-24F9-47DA-9949-C22179FF123A}"/>
              </a:ext>
            </a:extLst>
          </p:cNvPr>
          <p:cNvPicPr>
            <a:picLocks noChangeAspect="1"/>
          </p:cNvPicPr>
          <p:nvPr/>
        </p:nvPicPr>
        <p:blipFill>
          <a:blip r:embed="rId3"/>
          <a:stretch>
            <a:fillRect/>
          </a:stretch>
        </p:blipFill>
        <p:spPr>
          <a:xfrm>
            <a:off x="1725776" y="3296692"/>
            <a:ext cx="3557296" cy="2046517"/>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18771EED-F863-403B-9CF7-19FAC9E471A3}"/>
              </a:ext>
            </a:extLst>
          </p:cNvPr>
          <p:cNvPicPr>
            <a:picLocks noChangeAspect="1"/>
          </p:cNvPicPr>
          <p:nvPr/>
        </p:nvPicPr>
        <p:blipFill rotWithShape="1">
          <a:blip r:embed="rId4"/>
          <a:srcRect t="-20840" r="14888" b="16"/>
          <a:stretch/>
        </p:blipFill>
        <p:spPr>
          <a:xfrm>
            <a:off x="6677802" y="2870518"/>
            <a:ext cx="3743868" cy="2472691"/>
          </a:xfrm>
          <a:prstGeom prst="rect">
            <a:avLst/>
          </a:prstGeom>
          <a:ln>
            <a:noFill/>
          </a:ln>
          <a:effectLst>
            <a:outerShdw blurRad="190500" algn="tl" rotWithShape="0">
              <a:srgbClr val="000000">
                <a:alpha val="70000"/>
              </a:srgbClr>
            </a:outerShdw>
          </a:effectLst>
        </p:spPr>
      </p:pic>
      <p:sp>
        <p:nvSpPr>
          <p:cNvPr id="4" name="Arrow: Right 3">
            <a:extLst>
              <a:ext uri="{FF2B5EF4-FFF2-40B4-BE49-F238E27FC236}">
                <a16:creationId xmlns:a16="http://schemas.microsoft.com/office/drawing/2014/main" id="{8EB16588-D7E2-4865-83CC-2BF84DB70E74}"/>
              </a:ext>
            </a:extLst>
          </p:cNvPr>
          <p:cNvSpPr/>
          <p:nvPr/>
        </p:nvSpPr>
        <p:spPr bwMode="gray">
          <a:xfrm>
            <a:off x="5686641" y="4170661"/>
            <a:ext cx="578194" cy="298580"/>
          </a:xfrm>
          <a:prstGeom prst="rightArrow">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8" name="Rectangle 17">
            <a:extLst>
              <a:ext uri="{FF2B5EF4-FFF2-40B4-BE49-F238E27FC236}">
                <a16:creationId xmlns:a16="http://schemas.microsoft.com/office/drawing/2014/main" id="{7AF4F6AD-AA00-428E-9981-FFEC0C966F6A}"/>
              </a:ext>
            </a:extLst>
          </p:cNvPr>
          <p:cNvSpPr/>
          <p:nvPr/>
        </p:nvSpPr>
        <p:spPr bwMode="gray">
          <a:xfrm>
            <a:off x="2065003" y="3210762"/>
            <a:ext cx="2971800" cy="300077"/>
          </a:xfrm>
          <a:prstGeom prst="rect">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 sz="1600" b="1" dirty="0">
                <a:solidFill>
                  <a:schemeClr val="bg1"/>
                </a:solidFill>
                <a:latin typeface="Poppins"/>
              </a:rPr>
              <a:t>TABLA ORÍGEN</a:t>
            </a:r>
          </a:p>
        </p:txBody>
      </p:sp>
      <p:sp>
        <p:nvSpPr>
          <p:cNvPr id="31" name="Rectangle 30">
            <a:extLst>
              <a:ext uri="{FF2B5EF4-FFF2-40B4-BE49-F238E27FC236}">
                <a16:creationId xmlns:a16="http://schemas.microsoft.com/office/drawing/2014/main" id="{C1DF850C-2BEB-490E-82AA-4AB79C3C90FC}"/>
              </a:ext>
            </a:extLst>
          </p:cNvPr>
          <p:cNvSpPr/>
          <p:nvPr/>
        </p:nvSpPr>
        <p:spPr bwMode="gray">
          <a:xfrm>
            <a:off x="7195804" y="3210762"/>
            <a:ext cx="2971800" cy="300077"/>
          </a:xfrm>
          <a:prstGeom prst="rect">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 sz="1600" b="1" dirty="0">
                <a:solidFill>
                  <a:schemeClr val="bg1"/>
                </a:solidFill>
                <a:latin typeface="Poppins"/>
              </a:rPr>
              <a:t>TABLA DINÁMICA</a:t>
            </a:r>
          </a:p>
        </p:txBody>
      </p:sp>
    </p:spTree>
    <p:extLst>
      <p:ext uri="{BB962C8B-B14F-4D97-AF65-F5344CB8AC3E}">
        <p14:creationId xmlns:p14="http://schemas.microsoft.com/office/powerpoint/2010/main" val="3874012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9899" y="402586"/>
            <a:ext cx="9300633" cy="469481"/>
          </a:xfrm>
        </p:spPr>
        <p:txBody>
          <a:bodyPr/>
          <a:lstStyle/>
          <a:p>
            <a:r>
              <a:rPr lang="ca-ES" kern="0" dirty="0"/>
              <a:t>2.2. Descripció dels elements d’una taula dinàmica</a:t>
            </a:r>
            <a:endParaRPr lang="ca-ES" dirty="0"/>
          </a:p>
        </p:txBody>
      </p:sp>
      <p:sp>
        <p:nvSpPr>
          <p:cNvPr id="17" name="TextBox 16">
            <a:extLst>
              <a:ext uri="{FF2B5EF4-FFF2-40B4-BE49-F238E27FC236}">
                <a16:creationId xmlns:a16="http://schemas.microsoft.com/office/drawing/2014/main" id="{E22E3C82-119C-4024-BB1E-ACFF9D341DC0}"/>
              </a:ext>
            </a:extLst>
          </p:cNvPr>
          <p:cNvSpPr txBox="1"/>
          <p:nvPr/>
        </p:nvSpPr>
        <p:spPr>
          <a:xfrm>
            <a:off x="537524" y="1224665"/>
            <a:ext cx="11349676" cy="2554545"/>
          </a:xfrm>
          <a:prstGeom prst="rect">
            <a:avLst/>
          </a:prstGeom>
          <a:noFill/>
        </p:spPr>
        <p:txBody>
          <a:bodyPr wrap="square" rtlCol="0">
            <a:spAutoFit/>
          </a:bodyPr>
          <a:lstStyle/>
          <a:p>
            <a:pPr algn="just"/>
            <a:r>
              <a:rPr lang="ca-ES" sz="1600" dirty="0">
                <a:solidFill>
                  <a:srgbClr val="595959"/>
                </a:solidFill>
                <a:latin typeface="Poppins"/>
              </a:rPr>
              <a:t>Hi ha dos tipus de taules dinàmiques. Es trobaran els elements i els totals que es calculen al peu de cada columna.</a:t>
            </a:r>
          </a:p>
          <a:p>
            <a:pPr algn="just"/>
            <a:endParaRPr lang="ca-ES" sz="1600" dirty="0">
              <a:solidFill>
                <a:srgbClr val="595959"/>
              </a:solidFill>
              <a:latin typeface="Poppins"/>
            </a:endParaRPr>
          </a:p>
          <a:p>
            <a:pPr marL="952485" lvl="1" indent="-342900" algn="just">
              <a:buAutoNum type="alphaLcParenR"/>
            </a:pPr>
            <a:r>
              <a:rPr lang="ca-ES" sz="1600" b="1" dirty="0">
                <a:solidFill>
                  <a:srgbClr val="019EE2"/>
                </a:solidFill>
                <a:latin typeface="Poppins"/>
              </a:rPr>
              <a:t>Camp:</a:t>
            </a:r>
            <a:r>
              <a:rPr lang="ca-ES" sz="1600" dirty="0">
                <a:solidFill>
                  <a:srgbClr val="595959"/>
                </a:solidFill>
                <a:latin typeface="Poppins"/>
              </a:rPr>
              <a:t> s’utilitzen com a títols dels camps de fila, columna i filtres de la taula dinàmica. </a:t>
            </a:r>
          </a:p>
          <a:p>
            <a:pPr marL="952485" lvl="1" indent="-342900" algn="just">
              <a:buAutoNum type="alphaLcParenR"/>
            </a:pPr>
            <a:r>
              <a:rPr lang="ca-ES" sz="1600" b="1" dirty="0">
                <a:solidFill>
                  <a:srgbClr val="019EE2"/>
                </a:solidFill>
                <a:latin typeface="Poppins"/>
              </a:rPr>
              <a:t>Camps de valors: </a:t>
            </a:r>
            <a:r>
              <a:rPr lang="ca-ES" sz="1600" dirty="0">
                <a:solidFill>
                  <a:srgbClr val="595959"/>
                </a:solidFill>
                <a:latin typeface="Poppins"/>
              </a:rPr>
              <a:t>és l’espai on es calculen totes les dades segons la nova distribució donada a la taula.</a:t>
            </a:r>
          </a:p>
          <a:p>
            <a:pPr marL="952485" lvl="1" indent="-342900" algn="just">
              <a:buAutoNum type="alphaLcParenR"/>
            </a:pPr>
            <a:r>
              <a:rPr lang="ca-ES" sz="1600" b="1" dirty="0">
                <a:solidFill>
                  <a:srgbClr val="019EE2"/>
                </a:solidFill>
                <a:latin typeface="Poppins"/>
              </a:rPr>
              <a:t>Totals: </a:t>
            </a:r>
            <a:r>
              <a:rPr lang="ca-ES" sz="1600" dirty="0">
                <a:solidFill>
                  <a:srgbClr val="595959"/>
                </a:solidFill>
                <a:latin typeface="Poppins"/>
              </a:rPr>
              <a:t>un cop es completa la taula i el camp de valors es pot calcular el sumatori de les columnes per conèixer els totals.</a:t>
            </a:r>
          </a:p>
          <a:p>
            <a:pPr marL="952485" lvl="1" indent="-342900" algn="just">
              <a:buAutoNum type="alphaLcParenR"/>
            </a:pPr>
            <a:r>
              <a:rPr lang="ca-ES" sz="1600" b="1" dirty="0">
                <a:solidFill>
                  <a:srgbClr val="019EE2"/>
                </a:solidFill>
                <a:latin typeface="Poppins"/>
              </a:rPr>
              <a:t>Elements:</a:t>
            </a:r>
            <a:r>
              <a:rPr lang="ca-ES" sz="1600" b="1" dirty="0">
                <a:solidFill>
                  <a:srgbClr val="595959"/>
                </a:solidFill>
                <a:latin typeface="Poppins"/>
              </a:rPr>
              <a:t> </a:t>
            </a:r>
            <a:r>
              <a:rPr lang="ca-ES" sz="1600" dirty="0">
                <a:solidFill>
                  <a:srgbClr val="595959"/>
                </a:solidFill>
                <a:latin typeface="Poppins"/>
              </a:rPr>
              <a:t>nova distribució de dades que s’obtenen a les files i columnes. A l’exemple els nous elements seran l’editorial A, B o C en el cas de les files i untats, peu i total en el cas de les columnes.</a:t>
            </a:r>
          </a:p>
        </p:txBody>
      </p:sp>
      <p:pic>
        <p:nvPicPr>
          <p:cNvPr id="20" name="Picture 19">
            <a:extLst>
              <a:ext uri="{FF2B5EF4-FFF2-40B4-BE49-F238E27FC236}">
                <a16:creationId xmlns:a16="http://schemas.microsoft.com/office/drawing/2014/main" id="{3F74F2F9-B5FA-497D-8E46-424E6361CD9D}"/>
              </a:ext>
            </a:extLst>
          </p:cNvPr>
          <p:cNvPicPr>
            <a:picLocks noChangeAspect="1"/>
          </p:cNvPicPr>
          <p:nvPr/>
        </p:nvPicPr>
        <p:blipFill>
          <a:blip r:embed="rId2"/>
          <a:stretch>
            <a:fillRect/>
          </a:stretch>
        </p:blipFill>
        <p:spPr>
          <a:xfrm>
            <a:off x="3295098" y="4141217"/>
            <a:ext cx="5710895" cy="1950952"/>
          </a:xfrm>
          <a:prstGeom prst="rect">
            <a:avLst/>
          </a:prstGeom>
          <a:ln>
            <a:noFill/>
          </a:ln>
          <a:effectLst>
            <a:outerShdw blurRad="190500" algn="tl" rotWithShape="0">
              <a:srgbClr val="000000">
                <a:alpha val="70000"/>
              </a:srgbClr>
            </a:outerShdw>
          </a:effectLst>
        </p:spPr>
      </p:pic>
      <p:sp>
        <p:nvSpPr>
          <p:cNvPr id="21" name="Rectangle 20">
            <a:extLst>
              <a:ext uri="{FF2B5EF4-FFF2-40B4-BE49-F238E27FC236}">
                <a16:creationId xmlns:a16="http://schemas.microsoft.com/office/drawing/2014/main" id="{F6A20F51-4312-47A3-AB57-839AD3B3ADF7}"/>
              </a:ext>
            </a:extLst>
          </p:cNvPr>
          <p:cNvSpPr/>
          <p:nvPr/>
        </p:nvSpPr>
        <p:spPr bwMode="gray">
          <a:xfrm>
            <a:off x="3612088" y="4378107"/>
            <a:ext cx="2371631" cy="19278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Rectangle 21">
            <a:extLst>
              <a:ext uri="{FF2B5EF4-FFF2-40B4-BE49-F238E27FC236}">
                <a16:creationId xmlns:a16="http://schemas.microsoft.com/office/drawing/2014/main" id="{3031FFB4-84A0-4D1B-96EC-AC6AD32E8177}"/>
              </a:ext>
            </a:extLst>
          </p:cNvPr>
          <p:cNvSpPr/>
          <p:nvPr/>
        </p:nvSpPr>
        <p:spPr bwMode="gray">
          <a:xfrm>
            <a:off x="4562738" y="4802479"/>
            <a:ext cx="3724238" cy="18112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3" name="Rectangle 22">
            <a:extLst>
              <a:ext uri="{FF2B5EF4-FFF2-40B4-BE49-F238E27FC236}">
                <a16:creationId xmlns:a16="http://schemas.microsoft.com/office/drawing/2014/main" id="{B5EA6DDB-CD11-41CC-89CE-109E303E61F6}"/>
              </a:ext>
            </a:extLst>
          </p:cNvPr>
          <p:cNvSpPr/>
          <p:nvPr/>
        </p:nvSpPr>
        <p:spPr bwMode="gray">
          <a:xfrm>
            <a:off x="4571346" y="5616974"/>
            <a:ext cx="3724238" cy="22155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24" name="Straight Arrow Connector 23">
            <a:extLst>
              <a:ext uri="{FF2B5EF4-FFF2-40B4-BE49-F238E27FC236}">
                <a16:creationId xmlns:a16="http://schemas.microsoft.com/office/drawing/2014/main" id="{8D2AC890-2B2C-42A5-9A47-0CBC033405EA}"/>
              </a:ext>
            </a:extLst>
          </p:cNvPr>
          <p:cNvCxnSpPr>
            <a:cxnSpLocks/>
            <a:stCxn id="21" idx="1"/>
            <a:endCxn id="30" idx="3"/>
          </p:cNvCxnSpPr>
          <p:nvPr/>
        </p:nvCxnSpPr>
        <p:spPr>
          <a:xfrm flipH="1">
            <a:off x="2510574" y="4474501"/>
            <a:ext cx="1101514" cy="36737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EEA1944-CCCE-4EDC-AEE1-582CF739C245}"/>
              </a:ext>
            </a:extLst>
          </p:cNvPr>
          <p:cNvCxnSpPr>
            <a:cxnSpLocks/>
            <a:stCxn id="22" idx="3"/>
            <a:endCxn id="31" idx="1"/>
          </p:cNvCxnSpPr>
          <p:nvPr/>
        </p:nvCxnSpPr>
        <p:spPr>
          <a:xfrm flipV="1">
            <a:off x="8286976" y="4552217"/>
            <a:ext cx="978897" cy="34082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B6D45FE-961F-49C1-AE2D-9068F5674124}"/>
              </a:ext>
            </a:extLst>
          </p:cNvPr>
          <p:cNvCxnSpPr>
            <a:cxnSpLocks/>
            <a:stCxn id="23" idx="2"/>
            <a:endCxn id="32" idx="0"/>
          </p:cNvCxnSpPr>
          <p:nvPr/>
        </p:nvCxnSpPr>
        <p:spPr>
          <a:xfrm flipH="1">
            <a:off x="6254035" y="5838532"/>
            <a:ext cx="179430" cy="64894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17CAF9FE-8A5E-47ED-B549-B2DFC2DACAA0}"/>
              </a:ext>
            </a:extLst>
          </p:cNvPr>
          <p:cNvSpPr txBox="1"/>
          <p:nvPr/>
        </p:nvSpPr>
        <p:spPr bwMode="gray">
          <a:xfrm>
            <a:off x="638603" y="4704418"/>
            <a:ext cx="1871971" cy="274917"/>
          </a:xfrm>
          <a:prstGeom prst="rect">
            <a:avLst/>
          </a:prstGeom>
        </p:spPr>
        <p:txBody>
          <a:bodyPr vert="horz" wrap="square" lIns="0" tIns="0" rIns="0" bIns="0" rtlCol="0" anchor="b" anchorCtr="0">
            <a:noAutofit/>
          </a:bodyPr>
          <a:lstStyle/>
          <a:p>
            <a:r>
              <a:rPr lang="ca-ES" sz="1400" b="0" dirty="0">
                <a:solidFill>
                  <a:srgbClr val="595959"/>
                </a:solidFill>
                <a:latin typeface="Poppins"/>
              </a:rPr>
              <a:t>  Camps: filtre i fila</a:t>
            </a:r>
          </a:p>
        </p:txBody>
      </p:sp>
      <p:sp>
        <p:nvSpPr>
          <p:cNvPr id="31" name="TextBox 30">
            <a:extLst>
              <a:ext uri="{FF2B5EF4-FFF2-40B4-BE49-F238E27FC236}">
                <a16:creationId xmlns:a16="http://schemas.microsoft.com/office/drawing/2014/main" id="{FE7AEC19-D549-4955-A55D-044257467A4E}"/>
              </a:ext>
            </a:extLst>
          </p:cNvPr>
          <p:cNvSpPr txBox="1"/>
          <p:nvPr/>
        </p:nvSpPr>
        <p:spPr bwMode="gray">
          <a:xfrm>
            <a:off x="9265873" y="4474502"/>
            <a:ext cx="2186429" cy="155430"/>
          </a:xfrm>
          <a:prstGeom prst="rect">
            <a:avLst/>
          </a:prstGeom>
        </p:spPr>
        <p:txBody>
          <a:bodyPr vert="horz" wrap="square" lIns="0" tIns="0" rIns="0" bIns="0" rtlCol="0" anchor="b" anchorCtr="0">
            <a:noAutofit/>
          </a:bodyPr>
          <a:lstStyle/>
          <a:p>
            <a:r>
              <a:rPr lang="ca-ES" sz="1400" b="0" dirty="0">
                <a:solidFill>
                  <a:srgbClr val="595959"/>
                </a:solidFill>
                <a:latin typeface="Poppins"/>
              </a:rPr>
              <a:t>  Elements de la taula</a:t>
            </a:r>
          </a:p>
        </p:txBody>
      </p:sp>
      <p:sp>
        <p:nvSpPr>
          <p:cNvPr id="32" name="TextBox 31">
            <a:extLst>
              <a:ext uri="{FF2B5EF4-FFF2-40B4-BE49-F238E27FC236}">
                <a16:creationId xmlns:a16="http://schemas.microsoft.com/office/drawing/2014/main" id="{580D1AFD-1A5E-469E-B0A8-2C9987F11094}"/>
              </a:ext>
            </a:extLst>
          </p:cNvPr>
          <p:cNvSpPr txBox="1"/>
          <p:nvPr/>
        </p:nvSpPr>
        <p:spPr bwMode="gray">
          <a:xfrm>
            <a:off x="5857925" y="6487480"/>
            <a:ext cx="792219" cy="199108"/>
          </a:xfrm>
          <a:prstGeom prst="rect">
            <a:avLst/>
          </a:prstGeom>
        </p:spPr>
        <p:txBody>
          <a:bodyPr vert="horz" wrap="square" lIns="0" tIns="0" rIns="0" bIns="0" rtlCol="0" anchor="b" anchorCtr="0">
            <a:noAutofit/>
          </a:bodyPr>
          <a:lstStyle/>
          <a:p>
            <a:r>
              <a:rPr lang="ca-ES" sz="1400" b="0" dirty="0">
                <a:solidFill>
                  <a:srgbClr val="595959"/>
                </a:solidFill>
                <a:latin typeface="Poppins"/>
              </a:rPr>
              <a:t>  Totals</a:t>
            </a:r>
          </a:p>
        </p:txBody>
      </p:sp>
      <p:sp>
        <p:nvSpPr>
          <p:cNvPr id="33" name="Rectangle 32">
            <a:extLst>
              <a:ext uri="{FF2B5EF4-FFF2-40B4-BE49-F238E27FC236}">
                <a16:creationId xmlns:a16="http://schemas.microsoft.com/office/drawing/2014/main" id="{C3581416-4EEA-4DE4-B043-64B9EBBFD9E0}"/>
              </a:ext>
            </a:extLst>
          </p:cNvPr>
          <p:cNvSpPr/>
          <p:nvPr/>
        </p:nvSpPr>
        <p:spPr bwMode="gray">
          <a:xfrm>
            <a:off x="3602758" y="4979337"/>
            <a:ext cx="950649" cy="63763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34" name="Straight Arrow Connector 33">
            <a:extLst>
              <a:ext uri="{FF2B5EF4-FFF2-40B4-BE49-F238E27FC236}">
                <a16:creationId xmlns:a16="http://schemas.microsoft.com/office/drawing/2014/main" id="{EEC910B7-51BB-46BC-8576-83B433BDBBBE}"/>
              </a:ext>
            </a:extLst>
          </p:cNvPr>
          <p:cNvCxnSpPr>
            <a:cxnSpLocks/>
            <a:stCxn id="33" idx="1"/>
            <a:endCxn id="35" idx="0"/>
          </p:cNvCxnSpPr>
          <p:nvPr/>
        </p:nvCxnSpPr>
        <p:spPr>
          <a:xfrm flipH="1">
            <a:off x="1770908" y="5298156"/>
            <a:ext cx="1831850" cy="58327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51DFFFD0-5DFD-4C54-8983-8B0102ED921D}"/>
              </a:ext>
            </a:extLst>
          </p:cNvPr>
          <p:cNvSpPr txBox="1"/>
          <p:nvPr/>
        </p:nvSpPr>
        <p:spPr bwMode="gray">
          <a:xfrm>
            <a:off x="638603" y="5881433"/>
            <a:ext cx="2264609" cy="210736"/>
          </a:xfrm>
          <a:prstGeom prst="rect">
            <a:avLst/>
          </a:prstGeom>
        </p:spPr>
        <p:txBody>
          <a:bodyPr vert="horz" wrap="square" lIns="0" tIns="0" rIns="0" bIns="0" rtlCol="0" anchor="b" anchorCtr="0">
            <a:noAutofit/>
          </a:bodyPr>
          <a:lstStyle/>
          <a:p>
            <a:r>
              <a:rPr lang="ca-ES" sz="1400" b="0" dirty="0">
                <a:solidFill>
                  <a:srgbClr val="595959"/>
                </a:solidFill>
                <a:latin typeface="Poppins"/>
              </a:rPr>
              <a:t>  Elements de la taula</a:t>
            </a:r>
          </a:p>
        </p:txBody>
      </p:sp>
      <p:sp>
        <p:nvSpPr>
          <p:cNvPr id="36" name="Rectangle 35">
            <a:extLst>
              <a:ext uri="{FF2B5EF4-FFF2-40B4-BE49-F238E27FC236}">
                <a16:creationId xmlns:a16="http://schemas.microsoft.com/office/drawing/2014/main" id="{A2FBBA14-8B42-4D32-9885-FD3935CE6D04}"/>
              </a:ext>
            </a:extLst>
          </p:cNvPr>
          <p:cNvSpPr/>
          <p:nvPr/>
        </p:nvSpPr>
        <p:spPr bwMode="gray">
          <a:xfrm>
            <a:off x="4581396" y="4979336"/>
            <a:ext cx="3705580" cy="63763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37" name="TextBox 36">
            <a:extLst>
              <a:ext uri="{FF2B5EF4-FFF2-40B4-BE49-F238E27FC236}">
                <a16:creationId xmlns:a16="http://schemas.microsoft.com/office/drawing/2014/main" id="{D52825A6-1C05-46FD-A53D-41FA6C93F979}"/>
              </a:ext>
            </a:extLst>
          </p:cNvPr>
          <p:cNvSpPr txBox="1"/>
          <p:nvPr/>
        </p:nvSpPr>
        <p:spPr bwMode="gray">
          <a:xfrm>
            <a:off x="9352812" y="5155275"/>
            <a:ext cx="2372321" cy="142881"/>
          </a:xfrm>
          <a:prstGeom prst="rect">
            <a:avLst/>
          </a:prstGeom>
        </p:spPr>
        <p:txBody>
          <a:bodyPr vert="horz" wrap="square" lIns="0" tIns="0" rIns="0" bIns="0" rtlCol="0" anchor="b" anchorCtr="0">
            <a:noAutofit/>
          </a:bodyPr>
          <a:lstStyle/>
          <a:p>
            <a:r>
              <a:rPr lang="ca-ES" sz="1400" b="0" dirty="0">
                <a:solidFill>
                  <a:srgbClr val="595959"/>
                </a:solidFill>
                <a:latin typeface="Poppins"/>
              </a:rPr>
              <a:t>  Camp de valors</a:t>
            </a:r>
          </a:p>
        </p:txBody>
      </p:sp>
      <p:cxnSp>
        <p:nvCxnSpPr>
          <p:cNvPr id="38" name="Straight Arrow Connector 37">
            <a:extLst>
              <a:ext uri="{FF2B5EF4-FFF2-40B4-BE49-F238E27FC236}">
                <a16:creationId xmlns:a16="http://schemas.microsoft.com/office/drawing/2014/main" id="{1FBB52CC-0E3C-49C3-8DD8-20E078998007}"/>
              </a:ext>
            </a:extLst>
          </p:cNvPr>
          <p:cNvCxnSpPr>
            <a:cxnSpLocks/>
            <a:stCxn id="36" idx="3"/>
            <a:endCxn id="37" idx="1"/>
          </p:cNvCxnSpPr>
          <p:nvPr/>
        </p:nvCxnSpPr>
        <p:spPr>
          <a:xfrm flipV="1">
            <a:off x="8286976" y="5226716"/>
            <a:ext cx="1065836" cy="7143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E19B1FBF-CFF8-4824-8446-BCCBBC5D9831}"/>
              </a:ext>
            </a:extLst>
          </p:cNvPr>
          <p:cNvSpPr/>
          <p:nvPr/>
        </p:nvSpPr>
        <p:spPr bwMode="gray">
          <a:xfrm>
            <a:off x="3612088" y="4802479"/>
            <a:ext cx="950650" cy="17685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40" name="Straight Arrow Connector 39">
            <a:extLst>
              <a:ext uri="{FF2B5EF4-FFF2-40B4-BE49-F238E27FC236}">
                <a16:creationId xmlns:a16="http://schemas.microsoft.com/office/drawing/2014/main" id="{AD5B6960-47B0-4ACB-9ABA-90BC62D959D2}"/>
              </a:ext>
            </a:extLst>
          </p:cNvPr>
          <p:cNvCxnSpPr>
            <a:cxnSpLocks/>
            <a:stCxn id="39" idx="1"/>
            <a:endCxn id="30" idx="3"/>
          </p:cNvCxnSpPr>
          <p:nvPr/>
        </p:nvCxnSpPr>
        <p:spPr>
          <a:xfrm flipH="1" flipV="1">
            <a:off x="2510574" y="4841877"/>
            <a:ext cx="1101514" cy="4903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085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2E8592-14BE-4368-8633-72CE2C32A92C}"/>
              </a:ext>
            </a:extLst>
          </p:cNvPr>
          <p:cNvPicPr>
            <a:picLocks noChangeAspect="1"/>
          </p:cNvPicPr>
          <p:nvPr/>
        </p:nvPicPr>
        <p:blipFill>
          <a:blip r:embed="rId2"/>
          <a:stretch>
            <a:fillRect/>
          </a:stretch>
        </p:blipFill>
        <p:spPr>
          <a:xfrm>
            <a:off x="954243" y="2997861"/>
            <a:ext cx="4610100" cy="2468761"/>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lstStyle/>
          <a:p>
            <a:r>
              <a:rPr lang="ca-ES" kern="0" dirty="0"/>
              <a:t>2.3. Crear una tabla dinàmica</a:t>
            </a:r>
            <a:endParaRPr lang="ca-ES" dirty="0"/>
          </a:p>
        </p:txBody>
      </p:sp>
      <p:sp>
        <p:nvSpPr>
          <p:cNvPr id="9" name="TextBox 8">
            <a:extLst>
              <a:ext uri="{FF2B5EF4-FFF2-40B4-BE49-F238E27FC236}">
                <a16:creationId xmlns:a16="http://schemas.microsoft.com/office/drawing/2014/main" id="{B1FD8D57-2059-4A8B-B467-BC9857B97D34}"/>
              </a:ext>
            </a:extLst>
          </p:cNvPr>
          <p:cNvSpPr txBox="1"/>
          <p:nvPr/>
        </p:nvSpPr>
        <p:spPr>
          <a:xfrm>
            <a:off x="628939" y="1058896"/>
            <a:ext cx="11017250" cy="830997"/>
          </a:xfrm>
          <a:prstGeom prst="rect">
            <a:avLst/>
          </a:prstGeom>
          <a:noFill/>
        </p:spPr>
        <p:txBody>
          <a:bodyPr wrap="square" rtlCol="0">
            <a:spAutoFit/>
          </a:bodyPr>
          <a:lstStyle/>
          <a:p>
            <a:pPr algn="just"/>
            <a:r>
              <a:rPr lang="ca-ES" sz="1600" dirty="0">
                <a:solidFill>
                  <a:srgbClr val="595959"/>
                </a:solidFill>
                <a:latin typeface="Poppins"/>
              </a:rPr>
              <a:t>En primer lloc cal </a:t>
            </a:r>
            <a:r>
              <a:rPr lang="ca-ES" sz="1600" b="1" dirty="0">
                <a:solidFill>
                  <a:srgbClr val="019EE2"/>
                </a:solidFill>
                <a:latin typeface="Poppins"/>
              </a:rPr>
              <a:t>seleccionar l'origen de les dades </a:t>
            </a:r>
            <a:r>
              <a:rPr lang="ca-ES" sz="1600" dirty="0">
                <a:solidFill>
                  <a:srgbClr val="595959"/>
                </a:solidFill>
                <a:latin typeface="Poppins"/>
              </a:rPr>
              <a:t>a partir de les quals s’elaborarà la taula dinàmica. Després caldrà seleccionar la informació des d’</a:t>
            </a:r>
            <a:r>
              <a:rPr lang="ca-ES" sz="1600" b="1" dirty="0">
                <a:solidFill>
                  <a:srgbClr val="019EE2"/>
                </a:solidFill>
                <a:latin typeface="Poppins"/>
              </a:rPr>
              <a:t>Inserir</a:t>
            </a:r>
            <a:r>
              <a:rPr lang="ca-ES" sz="1600" dirty="0">
                <a:solidFill>
                  <a:srgbClr val="595959"/>
                </a:solidFill>
                <a:latin typeface="Poppins"/>
              </a:rPr>
              <a:t> a la pestanya d’opcions i amb el comandaments </a:t>
            </a:r>
            <a:r>
              <a:rPr lang="ca-ES" sz="1600" b="1" dirty="0">
                <a:solidFill>
                  <a:srgbClr val="019EE2"/>
                </a:solidFill>
                <a:latin typeface="Poppins"/>
              </a:rPr>
              <a:t>”Taula dinàmica”</a:t>
            </a:r>
            <a:r>
              <a:rPr lang="ca-ES" sz="1600" dirty="0">
                <a:solidFill>
                  <a:srgbClr val="595959"/>
                </a:solidFill>
                <a:latin typeface="Poppins"/>
              </a:rPr>
              <a:t>: </a:t>
            </a:r>
          </a:p>
        </p:txBody>
      </p:sp>
      <p:sp>
        <p:nvSpPr>
          <p:cNvPr id="7" name="Rectangle 6">
            <a:extLst>
              <a:ext uri="{FF2B5EF4-FFF2-40B4-BE49-F238E27FC236}">
                <a16:creationId xmlns:a16="http://schemas.microsoft.com/office/drawing/2014/main" id="{E1CB9BC8-54EC-4D3F-ABDE-7715F9D894DF}"/>
              </a:ext>
            </a:extLst>
          </p:cNvPr>
          <p:cNvSpPr/>
          <p:nvPr/>
        </p:nvSpPr>
        <p:spPr bwMode="gray">
          <a:xfrm>
            <a:off x="1651000" y="3429000"/>
            <a:ext cx="3738032" cy="186959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6" name="TextBox 5">
            <a:extLst>
              <a:ext uri="{FF2B5EF4-FFF2-40B4-BE49-F238E27FC236}">
                <a16:creationId xmlns:a16="http://schemas.microsoft.com/office/drawing/2014/main" id="{FB639D72-41EA-4449-86A3-1C49B04FBBA3}"/>
              </a:ext>
            </a:extLst>
          </p:cNvPr>
          <p:cNvSpPr txBox="1"/>
          <p:nvPr/>
        </p:nvSpPr>
        <p:spPr bwMode="gray">
          <a:xfrm>
            <a:off x="2872875" y="5729733"/>
            <a:ext cx="1473200" cy="235939"/>
          </a:xfrm>
          <a:prstGeom prst="rect">
            <a:avLst/>
          </a:prstGeom>
        </p:spPr>
        <p:txBody>
          <a:bodyPr vert="horz" wrap="square" lIns="0" tIns="0" rIns="0" bIns="0" rtlCol="0" anchor="b" anchorCtr="0">
            <a:noAutofit/>
          </a:bodyPr>
          <a:lstStyle/>
          <a:p>
            <a:r>
              <a:rPr lang="ca-ES" sz="1400" b="0" dirty="0">
                <a:solidFill>
                  <a:srgbClr val="595959"/>
                </a:solidFill>
                <a:latin typeface="Poppins"/>
              </a:rPr>
              <a:t>Seleccionar</a:t>
            </a:r>
          </a:p>
        </p:txBody>
      </p:sp>
      <p:pic>
        <p:nvPicPr>
          <p:cNvPr id="8" name="Picture 7">
            <a:extLst>
              <a:ext uri="{FF2B5EF4-FFF2-40B4-BE49-F238E27FC236}">
                <a16:creationId xmlns:a16="http://schemas.microsoft.com/office/drawing/2014/main" id="{83D01174-7617-4C3E-8B45-6828A948BEDA}"/>
              </a:ext>
            </a:extLst>
          </p:cNvPr>
          <p:cNvPicPr>
            <a:picLocks noChangeAspect="1"/>
          </p:cNvPicPr>
          <p:nvPr/>
        </p:nvPicPr>
        <p:blipFill>
          <a:blip r:embed="rId3"/>
          <a:stretch>
            <a:fillRect/>
          </a:stretch>
        </p:blipFill>
        <p:spPr>
          <a:xfrm>
            <a:off x="8143191" y="3561578"/>
            <a:ext cx="2925232" cy="1341326"/>
          </a:xfrm>
          <a:prstGeom prst="rect">
            <a:avLst/>
          </a:prstGeom>
          <a:ln>
            <a:noFill/>
          </a:ln>
          <a:effectLst>
            <a:outerShdw blurRad="190500" algn="tl" rotWithShape="0">
              <a:srgbClr val="000000">
                <a:alpha val="70000"/>
              </a:srgbClr>
            </a:outerShdw>
          </a:effectLst>
        </p:spPr>
      </p:pic>
      <p:sp>
        <p:nvSpPr>
          <p:cNvPr id="11" name="Arrow: Right 10">
            <a:extLst>
              <a:ext uri="{FF2B5EF4-FFF2-40B4-BE49-F238E27FC236}">
                <a16:creationId xmlns:a16="http://schemas.microsoft.com/office/drawing/2014/main" id="{0B05B0ED-F9A0-47D3-B4E5-347D26EE3BA0}"/>
              </a:ext>
            </a:extLst>
          </p:cNvPr>
          <p:cNvSpPr/>
          <p:nvPr/>
        </p:nvSpPr>
        <p:spPr bwMode="gray">
          <a:xfrm>
            <a:off x="6331929" y="4062964"/>
            <a:ext cx="1048660" cy="338554"/>
          </a:xfrm>
          <a:prstGeom prst="rightArrow">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3" name="Rectangle 22">
            <a:extLst>
              <a:ext uri="{FF2B5EF4-FFF2-40B4-BE49-F238E27FC236}">
                <a16:creationId xmlns:a16="http://schemas.microsoft.com/office/drawing/2014/main" id="{35F220B5-1DA5-4B81-AFD1-C138EC657FA1}"/>
              </a:ext>
            </a:extLst>
          </p:cNvPr>
          <p:cNvSpPr/>
          <p:nvPr/>
        </p:nvSpPr>
        <p:spPr bwMode="gray">
          <a:xfrm>
            <a:off x="9256556" y="3550594"/>
            <a:ext cx="673101" cy="34071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4" name="Rectangle 23">
            <a:extLst>
              <a:ext uri="{FF2B5EF4-FFF2-40B4-BE49-F238E27FC236}">
                <a16:creationId xmlns:a16="http://schemas.microsoft.com/office/drawing/2014/main" id="{1DF9BF5A-20B3-46B2-9EA3-A8DC9E84555A}"/>
              </a:ext>
            </a:extLst>
          </p:cNvPr>
          <p:cNvSpPr/>
          <p:nvPr/>
        </p:nvSpPr>
        <p:spPr bwMode="gray">
          <a:xfrm>
            <a:off x="8143191" y="3892605"/>
            <a:ext cx="602875" cy="79283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5" name="TextBox 24">
            <a:extLst>
              <a:ext uri="{FF2B5EF4-FFF2-40B4-BE49-F238E27FC236}">
                <a16:creationId xmlns:a16="http://schemas.microsoft.com/office/drawing/2014/main" id="{209C106D-2C0C-4555-BC63-F54B8752CEFA}"/>
              </a:ext>
            </a:extLst>
          </p:cNvPr>
          <p:cNvSpPr txBox="1"/>
          <p:nvPr/>
        </p:nvSpPr>
        <p:spPr bwMode="gray">
          <a:xfrm>
            <a:off x="8425952" y="5728616"/>
            <a:ext cx="3007409" cy="235939"/>
          </a:xfrm>
          <a:prstGeom prst="rect">
            <a:avLst/>
          </a:prstGeom>
        </p:spPr>
        <p:txBody>
          <a:bodyPr vert="horz" wrap="square" lIns="0" tIns="0" rIns="0" bIns="0" rtlCol="0" anchor="b" anchorCtr="0">
            <a:noAutofit/>
          </a:bodyPr>
          <a:lstStyle/>
          <a:p>
            <a:r>
              <a:rPr lang="ca-ES" sz="1400" dirty="0">
                <a:solidFill>
                  <a:srgbClr val="595959"/>
                </a:solidFill>
                <a:latin typeface="Poppins"/>
              </a:rPr>
              <a:t>Inserir </a:t>
            </a:r>
            <a:r>
              <a:rPr lang="ca-ES" sz="1400" dirty="0">
                <a:solidFill>
                  <a:srgbClr val="595959"/>
                </a:solidFill>
                <a:latin typeface="Poppins"/>
                <a:sym typeface="Wingdings" panose="05000000000000000000" pitchFamily="2" charset="2"/>
              </a:rPr>
              <a:t> Taula Dinàmica</a:t>
            </a:r>
            <a:endParaRPr lang="ca-ES" sz="1400" b="0" dirty="0">
              <a:solidFill>
                <a:srgbClr val="595959"/>
              </a:solidFill>
              <a:latin typeface="Poppins"/>
            </a:endParaRPr>
          </a:p>
        </p:txBody>
      </p:sp>
    </p:spTree>
    <p:extLst>
      <p:ext uri="{BB962C8B-B14F-4D97-AF65-F5344CB8AC3E}">
        <p14:creationId xmlns:p14="http://schemas.microsoft.com/office/powerpoint/2010/main" val="62358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kern="0" dirty="0"/>
              <a:t>2.3. Crear una tabla dinàmica</a:t>
            </a:r>
            <a:endParaRPr lang="ca-ES" dirty="0"/>
          </a:p>
        </p:txBody>
      </p:sp>
      <p:sp>
        <p:nvSpPr>
          <p:cNvPr id="9" name="TextBox 8">
            <a:extLst>
              <a:ext uri="{FF2B5EF4-FFF2-40B4-BE49-F238E27FC236}">
                <a16:creationId xmlns:a16="http://schemas.microsoft.com/office/drawing/2014/main" id="{B1FD8D57-2059-4A8B-B467-BC9857B97D34}"/>
              </a:ext>
            </a:extLst>
          </p:cNvPr>
          <p:cNvSpPr txBox="1"/>
          <p:nvPr/>
        </p:nvSpPr>
        <p:spPr>
          <a:xfrm>
            <a:off x="587375" y="884917"/>
            <a:ext cx="11017250" cy="338554"/>
          </a:xfrm>
          <a:prstGeom prst="rect">
            <a:avLst/>
          </a:prstGeom>
          <a:noFill/>
        </p:spPr>
        <p:txBody>
          <a:bodyPr wrap="square" rtlCol="0">
            <a:spAutoFit/>
          </a:bodyPr>
          <a:lstStyle/>
          <a:p>
            <a:r>
              <a:rPr lang="ca-ES" sz="1600" dirty="0">
                <a:solidFill>
                  <a:srgbClr val="595959"/>
                </a:solidFill>
                <a:latin typeface="Poppins"/>
              </a:rPr>
              <a:t>Aleshores apareix el següent quadre de diàleg:</a:t>
            </a:r>
          </a:p>
        </p:txBody>
      </p:sp>
      <p:pic>
        <p:nvPicPr>
          <p:cNvPr id="3" name="Picture 2">
            <a:extLst>
              <a:ext uri="{FF2B5EF4-FFF2-40B4-BE49-F238E27FC236}">
                <a16:creationId xmlns:a16="http://schemas.microsoft.com/office/drawing/2014/main" id="{CA37EAAC-B166-46D9-A2C6-EFAD89322CA6}"/>
              </a:ext>
            </a:extLst>
          </p:cNvPr>
          <p:cNvPicPr>
            <a:picLocks noChangeAspect="1"/>
          </p:cNvPicPr>
          <p:nvPr/>
        </p:nvPicPr>
        <p:blipFill>
          <a:blip r:embed="rId2"/>
          <a:stretch>
            <a:fillRect/>
          </a:stretch>
        </p:blipFill>
        <p:spPr>
          <a:xfrm>
            <a:off x="1172634" y="1465391"/>
            <a:ext cx="4648200" cy="3695700"/>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62BB105D-19C3-439C-8945-5F97ED3BB3D6}"/>
              </a:ext>
            </a:extLst>
          </p:cNvPr>
          <p:cNvSpPr txBox="1"/>
          <p:nvPr/>
        </p:nvSpPr>
        <p:spPr>
          <a:xfrm>
            <a:off x="6296025" y="1463585"/>
            <a:ext cx="5308600" cy="830997"/>
          </a:xfrm>
          <a:prstGeom prst="rect">
            <a:avLst/>
          </a:prstGeom>
          <a:noFill/>
        </p:spPr>
        <p:txBody>
          <a:bodyPr wrap="square" rtlCol="0">
            <a:spAutoFit/>
          </a:bodyPr>
          <a:lstStyle/>
          <a:p>
            <a:pPr algn="just"/>
            <a:r>
              <a:rPr lang="ca-ES" sz="1600" dirty="0">
                <a:solidFill>
                  <a:srgbClr val="595959"/>
                </a:solidFill>
                <a:latin typeface="Poppins"/>
              </a:rPr>
              <a:t>A la font de dades triada es pot seleccionar l’origen de manera manual des de la fletxa negra de la dreta.</a:t>
            </a:r>
          </a:p>
        </p:txBody>
      </p:sp>
      <p:sp>
        <p:nvSpPr>
          <p:cNvPr id="5" name="Rectangle 4">
            <a:extLst>
              <a:ext uri="{FF2B5EF4-FFF2-40B4-BE49-F238E27FC236}">
                <a16:creationId xmlns:a16="http://schemas.microsoft.com/office/drawing/2014/main" id="{D66A20A5-7478-480F-A964-BEB2F03619B4}"/>
              </a:ext>
            </a:extLst>
          </p:cNvPr>
          <p:cNvSpPr/>
          <p:nvPr/>
        </p:nvSpPr>
        <p:spPr bwMode="gray">
          <a:xfrm>
            <a:off x="2760133" y="1989667"/>
            <a:ext cx="3060701" cy="2794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5" name="Rectangle 14">
            <a:extLst>
              <a:ext uri="{FF2B5EF4-FFF2-40B4-BE49-F238E27FC236}">
                <a16:creationId xmlns:a16="http://schemas.microsoft.com/office/drawing/2014/main" id="{0177F2E0-25FF-490A-9DBD-3E7AC6C48934}"/>
              </a:ext>
            </a:extLst>
          </p:cNvPr>
          <p:cNvSpPr/>
          <p:nvPr/>
        </p:nvSpPr>
        <p:spPr bwMode="gray">
          <a:xfrm>
            <a:off x="1314452" y="3508259"/>
            <a:ext cx="1835151" cy="44027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7" name="Rectangle 16">
            <a:extLst>
              <a:ext uri="{FF2B5EF4-FFF2-40B4-BE49-F238E27FC236}">
                <a16:creationId xmlns:a16="http://schemas.microsoft.com/office/drawing/2014/main" id="{C3FA74B4-AF70-4A68-B684-07DA7A8B799E}"/>
              </a:ext>
            </a:extLst>
          </p:cNvPr>
          <p:cNvSpPr/>
          <p:nvPr/>
        </p:nvSpPr>
        <p:spPr bwMode="gray">
          <a:xfrm>
            <a:off x="2540000" y="3982399"/>
            <a:ext cx="3280834" cy="2794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8" name="Straight Arrow Connector 17">
            <a:extLst>
              <a:ext uri="{FF2B5EF4-FFF2-40B4-BE49-F238E27FC236}">
                <a16:creationId xmlns:a16="http://schemas.microsoft.com/office/drawing/2014/main" id="{91AA5752-65A6-4C8A-BA2C-80D33BA0FCDB}"/>
              </a:ext>
            </a:extLst>
          </p:cNvPr>
          <p:cNvCxnSpPr>
            <a:cxnSpLocks/>
            <a:stCxn id="5" idx="3"/>
            <a:endCxn id="13" idx="1"/>
          </p:cNvCxnSpPr>
          <p:nvPr/>
        </p:nvCxnSpPr>
        <p:spPr>
          <a:xfrm flipV="1">
            <a:off x="5820834" y="1879084"/>
            <a:ext cx="475191" cy="25028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921DDDA-0985-4577-8654-F6AC20D39A02}"/>
              </a:ext>
            </a:extLst>
          </p:cNvPr>
          <p:cNvCxnSpPr>
            <a:cxnSpLocks/>
            <a:stCxn id="15" idx="3"/>
          </p:cNvCxnSpPr>
          <p:nvPr/>
        </p:nvCxnSpPr>
        <p:spPr>
          <a:xfrm>
            <a:off x="3149603" y="3728395"/>
            <a:ext cx="3146422"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44182BD1-9353-4EEB-940D-1F683E6141AA}"/>
              </a:ext>
            </a:extLst>
          </p:cNvPr>
          <p:cNvSpPr txBox="1"/>
          <p:nvPr/>
        </p:nvSpPr>
        <p:spPr>
          <a:xfrm>
            <a:off x="6296025" y="3066053"/>
            <a:ext cx="5308600" cy="830997"/>
          </a:xfrm>
          <a:prstGeom prst="rect">
            <a:avLst/>
          </a:prstGeom>
          <a:noFill/>
        </p:spPr>
        <p:txBody>
          <a:bodyPr wrap="square" rtlCol="0">
            <a:spAutoFit/>
          </a:bodyPr>
          <a:lstStyle/>
          <a:p>
            <a:pPr algn="just"/>
            <a:r>
              <a:rPr lang="ca-ES" sz="1600" dirty="0">
                <a:solidFill>
                  <a:srgbClr val="595959"/>
                </a:solidFill>
                <a:latin typeface="Poppins"/>
              </a:rPr>
              <a:t>Triar si es vol que la taula dinàmica aparegui en el mateix full que la taula d’origen o en un nou full o en un altre ja existent.</a:t>
            </a:r>
          </a:p>
        </p:txBody>
      </p:sp>
      <p:cxnSp>
        <p:nvCxnSpPr>
          <p:cNvPr id="29" name="Straight Arrow Connector 28">
            <a:extLst>
              <a:ext uri="{FF2B5EF4-FFF2-40B4-BE49-F238E27FC236}">
                <a16:creationId xmlns:a16="http://schemas.microsoft.com/office/drawing/2014/main" id="{217CBBF4-DBDD-4E3B-8709-D8B8C10E7BAF}"/>
              </a:ext>
            </a:extLst>
          </p:cNvPr>
          <p:cNvCxnSpPr>
            <a:cxnSpLocks/>
            <a:stCxn id="17" idx="3"/>
          </p:cNvCxnSpPr>
          <p:nvPr/>
        </p:nvCxnSpPr>
        <p:spPr>
          <a:xfrm>
            <a:off x="5820834" y="4122099"/>
            <a:ext cx="475191" cy="38162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78D0A55-6AB8-4C1A-B75C-3BE270A8E834}"/>
              </a:ext>
            </a:extLst>
          </p:cNvPr>
          <p:cNvSpPr txBox="1"/>
          <p:nvPr/>
        </p:nvSpPr>
        <p:spPr>
          <a:xfrm>
            <a:off x="6296025" y="4143271"/>
            <a:ext cx="5308600" cy="830997"/>
          </a:xfrm>
          <a:prstGeom prst="rect">
            <a:avLst/>
          </a:prstGeom>
          <a:noFill/>
        </p:spPr>
        <p:txBody>
          <a:bodyPr wrap="square" rtlCol="0">
            <a:spAutoFit/>
          </a:bodyPr>
          <a:lstStyle/>
          <a:p>
            <a:pPr algn="just"/>
            <a:r>
              <a:rPr lang="ca-ES" sz="1600" dirty="0">
                <a:solidFill>
                  <a:srgbClr val="595959"/>
                </a:solidFill>
                <a:latin typeface="Poppins"/>
              </a:rPr>
              <a:t>Si es vol que aparegui en un full existent es pot indicar en quin lloc amb el comandament fletxa negra.</a:t>
            </a:r>
          </a:p>
        </p:txBody>
      </p:sp>
      <p:sp>
        <p:nvSpPr>
          <p:cNvPr id="33" name="TextBox 32">
            <a:extLst>
              <a:ext uri="{FF2B5EF4-FFF2-40B4-BE49-F238E27FC236}">
                <a16:creationId xmlns:a16="http://schemas.microsoft.com/office/drawing/2014/main" id="{75AA19DB-0FF6-4FB2-88F4-DBE6B9B3896A}"/>
              </a:ext>
            </a:extLst>
          </p:cNvPr>
          <p:cNvSpPr txBox="1"/>
          <p:nvPr/>
        </p:nvSpPr>
        <p:spPr>
          <a:xfrm>
            <a:off x="587376" y="5496706"/>
            <a:ext cx="11017249" cy="338554"/>
          </a:xfrm>
          <a:prstGeom prst="rect">
            <a:avLst/>
          </a:prstGeom>
          <a:noFill/>
        </p:spPr>
        <p:txBody>
          <a:bodyPr wrap="square" rtlCol="0">
            <a:spAutoFit/>
          </a:bodyPr>
          <a:lstStyle/>
          <a:p>
            <a:r>
              <a:rPr lang="ca-ES" sz="1600" dirty="0">
                <a:solidFill>
                  <a:srgbClr val="595959"/>
                </a:solidFill>
                <a:latin typeface="Poppins"/>
              </a:rPr>
              <a:t>Un cop seleccionats els paràmetres desitjats clicar a Acceptar.</a:t>
            </a:r>
          </a:p>
        </p:txBody>
      </p:sp>
    </p:spTree>
    <p:extLst>
      <p:ext uri="{BB962C8B-B14F-4D97-AF65-F5344CB8AC3E}">
        <p14:creationId xmlns:p14="http://schemas.microsoft.com/office/powerpoint/2010/main" val="16248682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kern="0" dirty="0"/>
              <a:t>2.3. Crear una tabla dinàmica</a:t>
            </a:r>
            <a:endParaRPr lang="ca-ES" dirty="0"/>
          </a:p>
        </p:txBody>
      </p:sp>
      <p:sp>
        <p:nvSpPr>
          <p:cNvPr id="9" name="TextBox 8">
            <a:extLst>
              <a:ext uri="{FF2B5EF4-FFF2-40B4-BE49-F238E27FC236}">
                <a16:creationId xmlns:a16="http://schemas.microsoft.com/office/drawing/2014/main" id="{B1FD8D57-2059-4A8B-B467-BC9857B97D34}"/>
              </a:ext>
            </a:extLst>
          </p:cNvPr>
          <p:cNvSpPr txBox="1"/>
          <p:nvPr/>
        </p:nvSpPr>
        <p:spPr>
          <a:xfrm>
            <a:off x="587375" y="884917"/>
            <a:ext cx="11017250" cy="338554"/>
          </a:xfrm>
          <a:prstGeom prst="rect">
            <a:avLst/>
          </a:prstGeom>
          <a:noFill/>
        </p:spPr>
        <p:txBody>
          <a:bodyPr wrap="square" rtlCol="0">
            <a:spAutoFit/>
          </a:bodyPr>
          <a:lstStyle/>
          <a:p>
            <a:r>
              <a:rPr lang="ca-ES" sz="1600" dirty="0">
                <a:solidFill>
                  <a:srgbClr val="595959"/>
                </a:solidFill>
                <a:latin typeface="Poppins"/>
              </a:rPr>
              <a:t>Si es vol que aparegui en un nou full.:</a:t>
            </a:r>
          </a:p>
        </p:txBody>
      </p:sp>
      <p:pic>
        <p:nvPicPr>
          <p:cNvPr id="2" name="Picture 1">
            <a:extLst>
              <a:ext uri="{FF2B5EF4-FFF2-40B4-BE49-F238E27FC236}">
                <a16:creationId xmlns:a16="http://schemas.microsoft.com/office/drawing/2014/main" id="{BEAB02E7-965A-4797-A2C3-5DE0EFA8FD96}"/>
              </a:ext>
            </a:extLst>
          </p:cNvPr>
          <p:cNvPicPr>
            <a:picLocks noChangeAspect="1"/>
          </p:cNvPicPr>
          <p:nvPr/>
        </p:nvPicPr>
        <p:blipFill rotWithShape="1">
          <a:blip r:embed="rId2"/>
          <a:srcRect r="21784"/>
          <a:stretch/>
        </p:blipFill>
        <p:spPr>
          <a:xfrm>
            <a:off x="871008" y="1560884"/>
            <a:ext cx="3590925" cy="1447800"/>
          </a:xfrm>
          <a:prstGeom prst="rect">
            <a:avLst/>
          </a:prstGeom>
          <a:ln>
            <a:noFill/>
          </a:ln>
          <a:effectLst>
            <a:outerShdw blurRad="190500" algn="tl" rotWithShape="0">
              <a:srgbClr val="000000">
                <a:alpha val="70000"/>
              </a:srgbClr>
            </a:outerShdw>
          </a:effectLst>
        </p:spPr>
      </p:pic>
      <p:sp>
        <p:nvSpPr>
          <p:cNvPr id="16" name="Rectangle 15">
            <a:extLst>
              <a:ext uri="{FF2B5EF4-FFF2-40B4-BE49-F238E27FC236}">
                <a16:creationId xmlns:a16="http://schemas.microsoft.com/office/drawing/2014/main" id="{00222CD4-6FF3-4F7F-A71A-E57FB97F6F6B}"/>
              </a:ext>
            </a:extLst>
          </p:cNvPr>
          <p:cNvSpPr/>
          <p:nvPr/>
        </p:nvSpPr>
        <p:spPr bwMode="gray">
          <a:xfrm>
            <a:off x="931333" y="1887477"/>
            <a:ext cx="1701800" cy="23782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9" name="Rectangle 18">
            <a:extLst>
              <a:ext uri="{FF2B5EF4-FFF2-40B4-BE49-F238E27FC236}">
                <a16:creationId xmlns:a16="http://schemas.microsoft.com/office/drawing/2014/main" id="{8C5D92AD-DE3A-45D2-BA49-66233A452C83}"/>
              </a:ext>
            </a:extLst>
          </p:cNvPr>
          <p:cNvSpPr/>
          <p:nvPr/>
        </p:nvSpPr>
        <p:spPr bwMode="gray">
          <a:xfrm>
            <a:off x="3437467" y="2650067"/>
            <a:ext cx="1024466" cy="35753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20" name="Imagen 1">
            <a:extLst>
              <a:ext uri="{FF2B5EF4-FFF2-40B4-BE49-F238E27FC236}">
                <a16:creationId xmlns:a16="http://schemas.microsoft.com/office/drawing/2014/main" id="{AFD51784-5390-4739-BE88-AE4ECAF5F7D3}"/>
              </a:ext>
            </a:extLst>
          </p:cNvPr>
          <p:cNvPicPr/>
          <p:nvPr/>
        </p:nvPicPr>
        <p:blipFill>
          <a:blip r:embed="rId3"/>
          <a:stretch>
            <a:fillRect/>
          </a:stretch>
        </p:blipFill>
        <p:spPr>
          <a:xfrm>
            <a:off x="5580381" y="1571346"/>
            <a:ext cx="5680286" cy="4412199"/>
          </a:xfrm>
          <a:prstGeom prst="rect">
            <a:avLst/>
          </a:prstGeom>
          <a:ln>
            <a:noFill/>
          </a:ln>
          <a:effectLst>
            <a:outerShdw blurRad="190500" algn="tl" rotWithShape="0">
              <a:srgbClr val="000000">
                <a:alpha val="70000"/>
              </a:srgbClr>
            </a:outerShdw>
          </a:effectLst>
        </p:spPr>
      </p:pic>
      <p:sp>
        <p:nvSpPr>
          <p:cNvPr id="21" name="TextBox 20">
            <a:extLst>
              <a:ext uri="{FF2B5EF4-FFF2-40B4-BE49-F238E27FC236}">
                <a16:creationId xmlns:a16="http://schemas.microsoft.com/office/drawing/2014/main" id="{40D9C28D-A672-4C55-8734-768AE32AF372}"/>
              </a:ext>
            </a:extLst>
          </p:cNvPr>
          <p:cNvSpPr txBox="1"/>
          <p:nvPr/>
        </p:nvSpPr>
        <p:spPr>
          <a:xfrm>
            <a:off x="808989" y="3429000"/>
            <a:ext cx="4212168" cy="2800767"/>
          </a:xfrm>
          <a:prstGeom prst="rect">
            <a:avLst/>
          </a:prstGeom>
          <a:noFill/>
        </p:spPr>
        <p:txBody>
          <a:bodyPr wrap="square" rtlCol="0">
            <a:spAutoFit/>
          </a:bodyPr>
          <a:lstStyle/>
          <a:p>
            <a:pPr algn="just"/>
            <a:r>
              <a:rPr lang="ca-ES" sz="1600" dirty="0">
                <a:solidFill>
                  <a:srgbClr val="595959"/>
                </a:solidFill>
                <a:latin typeface="Poppins"/>
              </a:rPr>
              <a:t>Caldrà acceptar l’opció “Nou full de càlcul”. S’obrirà l’</a:t>
            </a:r>
            <a:r>
              <a:rPr lang="ca-ES" sz="1600" b="1" dirty="0">
                <a:solidFill>
                  <a:srgbClr val="019EE2"/>
                </a:solidFill>
                <a:latin typeface="Poppins"/>
              </a:rPr>
              <a:t>àrea de configuració de la taula dinàmica</a:t>
            </a:r>
            <a:r>
              <a:rPr lang="ca-ES" sz="1600" dirty="0">
                <a:solidFill>
                  <a:srgbClr val="595959"/>
                </a:solidFill>
                <a:latin typeface="Poppins"/>
              </a:rPr>
              <a:t>. Es podran </a:t>
            </a:r>
            <a:r>
              <a:rPr lang="ca-ES" sz="1600" b="1" dirty="0">
                <a:solidFill>
                  <a:srgbClr val="019EE2"/>
                </a:solidFill>
                <a:latin typeface="Poppins"/>
              </a:rPr>
              <a:t>arrossegar els camps </a:t>
            </a:r>
            <a:r>
              <a:rPr lang="ca-ES" sz="1600" dirty="0">
                <a:solidFill>
                  <a:srgbClr val="595959"/>
                </a:solidFill>
                <a:latin typeface="Poppins"/>
              </a:rPr>
              <a:t>a les àrees per elaborar la taula.</a:t>
            </a:r>
          </a:p>
          <a:p>
            <a:endParaRPr lang="ca-ES" sz="1600" dirty="0">
              <a:solidFill>
                <a:srgbClr val="595959"/>
              </a:solidFill>
              <a:latin typeface="Poppins"/>
            </a:endParaRPr>
          </a:p>
          <a:p>
            <a:pPr algn="just"/>
            <a:r>
              <a:rPr lang="ca-ES" sz="1600" dirty="0">
                <a:solidFill>
                  <a:srgbClr val="595959"/>
                </a:solidFill>
                <a:latin typeface="Poppins"/>
              </a:rPr>
              <a:t>A l’exemple s’ha creat una taula que permet filtrar per països i una altra que indica quantitats directament de cada país.</a:t>
            </a:r>
          </a:p>
          <a:p>
            <a:endParaRPr lang="ca-ES" sz="1600" dirty="0">
              <a:solidFill>
                <a:srgbClr val="595959"/>
              </a:solidFill>
              <a:latin typeface="Poppins"/>
            </a:endParaRPr>
          </a:p>
        </p:txBody>
      </p:sp>
      <p:sp>
        <p:nvSpPr>
          <p:cNvPr id="22" name="Rectangle 21">
            <a:extLst>
              <a:ext uri="{FF2B5EF4-FFF2-40B4-BE49-F238E27FC236}">
                <a16:creationId xmlns:a16="http://schemas.microsoft.com/office/drawing/2014/main" id="{25AAE30E-62F1-46DF-BC73-7672873F2266}"/>
              </a:ext>
            </a:extLst>
          </p:cNvPr>
          <p:cNvSpPr/>
          <p:nvPr/>
        </p:nvSpPr>
        <p:spPr bwMode="gray">
          <a:xfrm>
            <a:off x="9207499" y="2649685"/>
            <a:ext cx="1722968" cy="83858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6" name="Arrow: Down 5">
            <a:extLst>
              <a:ext uri="{FF2B5EF4-FFF2-40B4-BE49-F238E27FC236}">
                <a16:creationId xmlns:a16="http://schemas.microsoft.com/office/drawing/2014/main" id="{99E0C6A8-B5C2-4A67-8603-169DAD748622}"/>
              </a:ext>
            </a:extLst>
          </p:cNvPr>
          <p:cNvSpPr/>
          <p:nvPr/>
        </p:nvSpPr>
        <p:spPr bwMode="gray">
          <a:xfrm>
            <a:off x="9904309" y="3808748"/>
            <a:ext cx="245534" cy="355600"/>
          </a:xfrm>
          <a:prstGeom prst="down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3" name="Arrow: Down 22">
            <a:extLst>
              <a:ext uri="{FF2B5EF4-FFF2-40B4-BE49-F238E27FC236}">
                <a16:creationId xmlns:a16="http://schemas.microsoft.com/office/drawing/2014/main" id="{4FB49718-F4AD-4755-8E14-7F16864124F4}"/>
              </a:ext>
            </a:extLst>
          </p:cNvPr>
          <p:cNvSpPr/>
          <p:nvPr/>
        </p:nvSpPr>
        <p:spPr bwMode="gray">
          <a:xfrm>
            <a:off x="10181166" y="3808748"/>
            <a:ext cx="245534" cy="355600"/>
          </a:xfrm>
          <a:prstGeom prst="down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603682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1F14D77B-2D9F-4928-B91E-BEFADD89E7E4}"/>
              </a:ext>
            </a:extLst>
          </p:cNvPr>
          <p:cNvSpPr txBox="1"/>
          <p:nvPr/>
        </p:nvSpPr>
        <p:spPr>
          <a:xfrm>
            <a:off x="469900" y="885917"/>
            <a:ext cx="11017250" cy="338554"/>
          </a:xfrm>
          <a:prstGeom prst="rect">
            <a:avLst/>
          </a:prstGeom>
          <a:noFill/>
        </p:spPr>
        <p:txBody>
          <a:bodyPr wrap="square" rtlCol="0">
            <a:spAutoFit/>
          </a:bodyPr>
          <a:lstStyle/>
          <a:p>
            <a:r>
              <a:rPr lang="ca-ES" sz="1600" dirty="0">
                <a:solidFill>
                  <a:srgbClr val="595959"/>
                </a:solidFill>
                <a:latin typeface="Poppins"/>
              </a:rPr>
              <a:t>Aquí es poden veure dos exemples:</a:t>
            </a:r>
          </a:p>
        </p:txBody>
      </p:sp>
      <p:pic>
        <p:nvPicPr>
          <p:cNvPr id="20" name="Picture 19">
            <a:extLst>
              <a:ext uri="{FF2B5EF4-FFF2-40B4-BE49-F238E27FC236}">
                <a16:creationId xmlns:a16="http://schemas.microsoft.com/office/drawing/2014/main" id="{C9B0A181-F398-4C84-ADBA-F5487F9242D4}"/>
              </a:ext>
            </a:extLst>
          </p:cNvPr>
          <p:cNvPicPr>
            <a:picLocks noChangeAspect="1"/>
          </p:cNvPicPr>
          <p:nvPr/>
        </p:nvPicPr>
        <p:blipFill>
          <a:blip r:embed="rId2"/>
          <a:stretch>
            <a:fillRect/>
          </a:stretch>
        </p:blipFill>
        <p:spPr>
          <a:xfrm>
            <a:off x="971176" y="1702461"/>
            <a:ext cx="4610100" cy="2468761"/>
          </a:xfrm>
          <a:prstGeom prst="rect">
            <a:avLst/>
          </a:prstGeom>
          <a:ln>
            <a:noFill/>
          </a:ln>
          <a:effectLst>
            <a:outerShdw blurRad="190500" algn="tl" rotWithShape="0">
              <a:srgbClr val="000000">
                <a:alpha val="70000"/>
              </a:srgbClr>
            </a:outerShdw>
          </a:effectLst>
        </p:spPr>
      </p:pic>
      <p:sp>
        <p:nvSpPr>
          <p:cNvPr id="21" name="TextBox 20">
            <a:extLst>
              <a:ext uri="{FF2B5EF4-FFF2-40B4-BE49-F238E27FC236}">
                <a16:creationId xmlns:a16="http://schemas.microsoft.com/office/drawing/2014/main" id="{F87CDD0B-B853-4B9D-BB46-6809E3E210F4}"/>
              </a:ext>
            </a:extLst>
          </p:cNvPr>
          <p:cNvSpPr txBox="1"/>
          <p:nvPr/>
        </p:nvSpPr>
        <p:spPr>
          <a:xfrm>
            <a:off x="971176" y="4292926"/>
            <a:ext cx="4669367" cy="338554"/>
          </a:xfrm>
          <a:prstGeom prst="rect">
            <a:avLst/>
          </a:prstGeom>
          <a:noFill/>
        </p:spPr>
        <p:txBody>
          <a:bodyPr wrap="square" rtlCol="0">
            <a:spAutoFit/>
          </a:bodyPr>
          <a:lstStyle/>
          <a:p>
            <a:r>
              <a:rPr lang="ca-ES" sz="1600" dirty="0">
                <a:solidFill>
                  <a:srgbClr val="595959"/>
                </a:solidFill>
                <a:latin typeface="Poppins"/>
              </a:rPr>
              <a:t>Origen de dades seleccionat.</a:t>
            </a:r>
          </a:p>
        </p:txBody>
      </p:sp>
      <p:sp>
        <p:nvSpPr>
          <p:cNvPr id="22" name="TextBox 21">
            <a:extLst>
              <a:ext uri="{FF2B5EF4-FFF2-40B4-BE49-F238E27FC236}">
                <a16:creationId xmlns:a16="http://schemas.microsoft.com/office/drawing/2014/main" id="{FFB0EC87-72B8-4D07-9550-2EC979012AE1}"/>
              </a:ext>
            </a:extLst>
          </p:cNvPr>
          <p:cNvSpPr txBox="1"/>
          <p:nvPr/>
        </p:nvSpPr>
        <p:spPr>
          <a:xfrm>
            <a:off x="6196353" y="1282959"/>
            <a:ext cx="5929157" cy="584775"/>
          </a:xfrm>
          <a:prstGeom prst="rect">
            <a:avLst/>
          </a:prstGeom>
          <a:noFill/>
        </p:spPr>
        <p:txBody>
          <a:bodyPr wrap="square" rtlCol="0">
            <a:spAutoFit/>
          </a:bodyPr>
          <a:lstStyle/>
          <a:p>
            <a:r>
              <a:rPr lang="ca-ES" sz="1600" dirty="0">
                <a:solidFill>
                  <a:srgbClr val="595959"/>
                </a:solidFill>
                <a:latin typeface="Poppins"/>
              </a:rPr>
              <a:t>a) Taula dinàmica de facturació clients amb filtres per països.</a:t>
            </a:r>
          </a:p>
        </p:txBody>
      </p:sp>
      <p:sp>
        <p:nvSpPr>
          <p:cNvPr id="29" name="TextBox 28">
            <a:extLst>
              <a:ext uri="{FF2B5EF4-FFF2-40B4-BE49-F238E27FC236}">
                <a16:creationId xmlns:a16="http://schemas.microsoft.com/office/drawing/2014/main" id="{E1E67668-5DDC-408C-B535-B4717C21BE69}"/>
              </a:ext>
            </a:extLst>
          </p:cNvPr>
          <p:cNvSpPr txBox="1"/>
          <p:nvPr/>
        </p:nvSpPr>
        <p:spPr>
          <a:xfrm>
            <a:off x="6262842" y="4001945"/>
            <a:ext cx="5512846" cy="584775"/>
          </a:xfrm>
          <a:prstGeom prst="rect">
            <a:avLst/>
          </a:prstGeom>
          <a:noFill/>
        </p:spPr>
        <p:txBody>
          <a:bodyPr wrap="square" rtlCol="0">
            <a:spAutoFit/>
          </a:bodyPr>
          <a:lstStyle/>
          <a:p>
            <a:pPr algn="just"/>
            <a:r>
              <a:rPr lang="ca-ES" sz="1600" dirty="0">
                <a:solidFill>
                  <a:srgbClr val="595959"/>
                </a:solidFill>
                <a:latin typeface="Poppins"/>
              </a:rPr>
              <a:t>a) Taula dinàmica de quantitats i facturació per país.</a:t>
            </a:r>
          </a:p>
        </p:txBody>
      </p:sp>
      <p:pic>
        <p:nvPicPr>
          <p:cNvPr id="30" name="Imagen 6">
            <a:extLst>
              <a:ext uri="{FF2B5EF4-FFF2-40B4-BE49-F238E27FC236}">
                <a16:creationId xmlns:a16="http://schemas.microsoft.com/office/drawing/2014/main" id="{E64448AF-D94A-441A-984D-F0BDC7CD9BBE}"/>
              </a:ext>
            </a:extLst>
          </p:cNvPr>
          <p:cNvPicPr/>
          <p:nvPr/>
        </p:nvPicPr>
        <p:blipFill>
          <a:blip r:embed="rId3"/>
          <a:stretch>
            <a:fillRect/>
          </a:stretch>
        </p:blipFill>
        <p:spPr>
          <a:xfrm>
            <a:off x="6610726" y="2036833"/>
            <a:ext cx="2419350" cy="1752600"/>
          </a:xfrm>
          <a:prstGeom prst="rect">
            <a:avLst/>
          </a:prstGeom>
          <a:ln>
            <a:noFill/>
          </a:ln>
          <a:effectLst>
            <a:outerShdw blurRad="190500" algn="tl" rotWithShape="0">
              <a:srgbClr val="000000">
                <a:alpha val="70000"/>
              </a:srgbClr>
            </a:outerShdw>
          </a:effectLst>
        </p:spPr>
      </p:pic>
      <p:pic>
        <p:nvPicPr>
          <p:cNvPr id="31" name="Imagen 8">
            <a:extLst>
              <a:ext uri="{FF2B5EF4-FFF2-40B4-BE49-F238E27FC236}">
                <a16:creationId xmlns:a16="http://schemas.microsoft.com/office/drawing/2014/main" id="{45346B69-7358-4FCC-91FF-147403F224F9}"/>
              </a:ext>
            </a:extLst>
          </p:cNvPr>
          <p:cNvPicPr/>
          <p:nvPr/>
        </p:nvPicPr>
        <p:blipFill>
          <a:blip r:embed="rId4"/>
          <a:stretch>
            <a:fillRect/>
          </a:stretch>
        </p:blipFill>
        <p:spPr>
          <a:xfrm>
            <a:off x="6610726" y="4643870"/>
            <a:ext cx="3286125" cy="1704975"/>
          </a:xfrm>
          <a:prstGeom prst="rect">
            <a:avLst/>
          </a:prstGeom>
          <a:ln>
            <a:noFill/>
          </a:ln>
          <a:effectLst>
            <a:outerShdw blurRad="190500" algn="tl" rotWithShape="0">
              <a:srgbClr val="000000">
                <a:alpha val="70000"/>
              </a:srgbClr>
            </a:outerShdw>
          </a:effectLst>
        </p:spPr>
      </p:pic>
      <p:sp>
        <p:nvSpPr>
          <p:cNvPr id="3" name="Title 2">
            <a:extLst>
              <a:ext uri="{FF2B5EF4-FFF2-40B4-BE49-F238E27FC236}">
                <a16:creationId xmlns:a16="http://schemas.microsoft.com/office/drawing/2014/main" id="{E59B76AC-A66E-4D27-B03D-B3F2C6360E6A}"/>
              </a:ext>
            </a:extLst>
          </p:cNvPr>
          <p:cNvSpPr>
            <a:spLocks noGrp="1"/>
          </p:cNvSpPr>
          <p:nvPr>
            <p:ph type="title"/>
          </p:nvPr>
        </p:nvSpPr>
        <p:spPr/>
        <p:txBody>
          <a:bodyPr/>
          <a:lstStyle/>
          <a:p>
            <a:r>
              <a:rPr lang="ca-ES" kern="0" dirty="0"/>
              <a:t>2.3. Crear una tabla dinàmica</a:t>
            </a:r>
            <a:endParaRPr lang="ca-ES" dirty="0"/>
          </a:p>
        </p:txBody>
      </p:sp>
    </p:spTree>
    <p:extLst>
      <p:ext uri="{BB962C8B-B14F-4D97-AF65-F5344CB8AC3E}">
        <p14:creationId xmlns:p14="http://schemas.microsoft.com/office/powerpoint/2010/main" val="1485973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1F14D77B-2D9F-4928-B91E-BEFADD89E7E4}"/>
              </a:ext>
            </a:extLst>
          </p:cNvPr>
          <p:cNvSpPr txBox="1"/>
          <p:nvPr/>
        </p:nvSpPr>
        <p:spPr>
          <a:xfrm>
            <a:off x="469900" y="885917"/>
            <a:ext cx="11017250" cy="830997"/>
          </a:xfrm>
          <a:prstGeom prst="rect">
            <a:avLst/>
          </a:prstGeom>
          <a:noFill/>
        </p:spPr>
        <p:txBody>
          <a:bodyPr wrap="square" rtlCol="0">
            <a:spAutoFit/>
          </a:bodyPr>
          <a:lstStyle/>
          <a:p>
            <a:pPr algn="just"/>
            <a:r>
              <a:rPr lang="ca-ES" sz="1600" dirty="0">
                <a:solidFill>
                  <a:srgbClr val="595959"/>
                </a:solidFill>
                <a:latin typeface="Poppins"/>
              </a:rPr>
              <a:t>Per crear la </a:t>
            </a:r>
            <a:r>
              <a:rPr lang="ca-ES" sz="1600" b="1" dirty="0">
                <a:solidFill>
                  <a:srgbClr val="019EE2"/>
                </a:solidFill>
                <a:latin typeface="Poppins"/>
              </a:rPr>
              <a:t>taula A </a:t>
            </a:r>
            <a:r>
              <a:rPr lang="ca-ES" sz="1600" dirty="0">
                <a:solidFill>
                  <a:srgbClr val="019EE2"/>
                </a:solidFill>
                <a:latin typeface="Poppins"/>
              </a:rPr>
              <a:t>– </a:t>
            </a:r>
            <a:r>
              <a:rPr lang="ca-ES" sz="1600" b="1" dirty="0">
                <a:solidFill>
                  <a:srgbClr val="019EE2"/>
                </a:solidFill>
                <a:latin typeface="Poppins"/>
              </a:rPr>
              <a:t>filtres per països </a:t>
            </a:r>
            <a:r>
              <a:rPr lang="ca-ES" sz="1600" dirty="0">
                <a:solidFill>
                  <a:srgbClr val="595959"/>
                </a:solidFill>
                <a:latin typeface="Poppins"/>
              </a:rPr>
              <a:t>accedir a l’àrea de configuració i arrossegar els camps de la següent manera:</a:t>
            </a:r>
            <a:endParaRPr lang="ca-ES" sz="1600" b="1" dirty="0">
              <a:solidFill>
                <a:srgbClr val="595959"/>
              </a:solidFill>
              <a:latin typeface="Poppins"/>
            </a:endParaRPr>
          </a:p>
          <a:p>
            <a:endParaRPr lang="ca-ES" sz="1600" dirty="0">
              <a:solidFill>
                <a:srgbClr val="595959"/>
              </a:solidFill>
              <a:latin typeface="Poppins"/>
            </a:endParaRPr>
          </a:p>
        </p:txBody>
      </p:sp>
      <p:sp>
        <p:nvSpPr>
          <p:cNvPr id="3" name="Title 2">
            <a:extLst>
              <a:ext uri="{FF2B5EF4-FFF2-40B4-BE49-F238E27FC236}">
                <a16:creationId xmlns:a16="http://schemas.microsoft.com/office/drawing/2014/main" id="{E59B76AC-A66E-4D27-B03D-B3F2C6360E6A}"/>
              </a:ext>
            </a:extLst>
          </p:cNvPr>
          <p:cNvSpPr>
            <a:spLocks noGrp="1"/>
          </p:cNvSpPr>
          <p:nvPr>
            <p:ph type="title"/>
          </p:nvPr>
        </p:nvSpPr>
        <p:spPr/>
        <p:txBody>
          <a:bodyPr/>
          <a:lstStyle/>
          <a:p>
            <a:r>
              <a:rPr lang="es-ES_tradnl" kern="0" dirty="0"/>
              <a:t>2.3. Crear una tabla dinàmica</a:t>
            </a:r>
            <a:endParaRPr lang="es-ES" dirty="0"/>
          </a:p>
        </p:txBody>
      </p:sp>
      <p:pic>
        <p:nvPicPr>
          <p:cNvPr id="10" name="Imagen 2">
            <a:extLst>
              <a:ext uri="{FF2B5EF4-FFF2-40B4-BE49-F238E27FC236}">
                <a16:creationId xmlns:a16="http://schemas.microsoft.com/office/drawing/2014/main" id="{974A987E-E443-4C56-89C4-D3CD3048BFCF}"/>
              </a:ext>
            </a:extLst>
          </p:cNvPr>
          <p:cNvPicPr/>
          <p:nvPr/>
        </p:nvPicPr>
        <p:blipFill>
          <a:blip r:embed="rId3"/>
          <a:stretch>
            <a:fillRect/>
          </a:stretch>
        </p:blipFill>
        <p:spPr>
          <a:xfrm>
            <a:off x="822853" y="1548225"/>
            <a:ext cx="2486025" cy="4562475"/>
          </a:xfrm>
          <a:prstGeom prst="rect">
            <a:avLst/>
          </a:prstGeom>
          <a:ln>
            <a:noFill/>
          </a:ln>
          <a:effectLst>
            <a:outerShdw blurRad="190500" algn="tl" rotWithShape="0">
              <a:srgbClr val="000000">
                <a:alpha val="70000"/>
              </a:srgbClr>
            </a:outerShdw>
          </a:effectLst>
        </p:spPr>
      </p:pic>
      <p:pic>
        <p:nvPicPr>
          <p:cNvPr id="11" name="Imagen 3">
            <a:extLst>
              <a:ext uri="{FF2B5EF4-FFF2-40B4-BE49-F238E27FC236}">
                <a16:creationId xmlns:a16="http://schemas.microsoft.com/office/drawing/2014/main" id="{9B231DEB-F8CB-43FB-A693-F2C509679D71}"/>
              </a:ext>
            </a:extLst>
          </p:cNvPr>
          <p:cNvPicPr/>
          <p:nvPr/>
        </p:nvPicPr>
        <p:blipFill>
          <a:blip r:embed="rId4"/>
          <a:stretch>
            <a:fillRect/>
          </a:stretch>
        </p:blipFill>
        <p:spPr>
          <a:xfrm>
            <a:off x="4148666" y="1548225"/>
            <a:ext cx="2486024" cy="4562474"/>
          </a:xfrm>
          <a:prstGeom prst="rect">
            <a:avLst/>
          </a:prstGeom>
          <a:ln>
            <a:noFill/>
          </a:ln>
          <a:effectLst>
            <a:outerShdw blurRad="190500" algn="tl" rotWithShape="0">
              <a:srgbClr val="000000">
                <a:alpha val="70000"/>
              </a:srgbClr>
            </a:outerShdw>
          </a:effectLst>
        </p:spPr>
      </p:pic>
      <p:sp>
        <p:nvSpPr>
          <p:cNvPr id="2" name="Arrow: Right 1">
            <a:extLst>
              <a:ext uri="{FF2B5EF4-FFF2-40B4-BE49-F238E27FC236}">
                <a16:creationId xmlns:a16="http://schemas.microsoft.com/office/drawing/2014/main" id="{638831AA-878A-433B-AAD9-28C1DDEE4CC7}"/>
              </a:ext>
            </a:extLst>
          </p:cNvPr>
          <p:cNvSpPr/>
          <p:nvPr/>
        </p:nvSpPr>
        <p:spPr bwMode="gray">
          <a:xfrm>
            <a:off x="3420533" y="3657600"/>
            <a:ext cx="626534" cy="262467"/>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3" name="Rectangle 12">
            <a:extLst>
              <a:ext uri="{FF2B5EF4-FFF2-40B4-BE49-F238E27FC236}">
                <a16:creationId xmlns:a16="http://schemas.microsoft.com/office/drawing/2014/main" id="{E9B528C5-F936-4E9A-9502-EF7AE2C47C8B}"/>
              </a:ext>
            </a:extLst>
          </p:cNvPr>
          <p:cNvSpPr/>
          <p:nvPr/>
        </p:nvSpPr>
        <p:spPr bwMode="gray">
          <a:xfrm>
            <a:off x="4255557" y="2819019"/>
            <a:ext cx="909110" cy="92324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angle 13">
            <a:extLst>
              <a:ext uri="{FF2B5EF4-FFF2-40B4-BE49-F238E27FC236}">
                <a16:creationId xmlns:a16="http://schemas.microsoft.com/office/drawing/2014/main" id="{6577F730-CE13-4234-87D8-D2AAE3E0843F}"/>
              </a:ext>
            </a:extLst>
          </p:cNvPr>
          <p:cNvSpPr/>
          <p:nvPr/>
        </p:nvSpPr>
        <p:spPr bwMode="gray">
          <a:xfrm>
            <a:off x="4260321" y="4241800"/>
            <a:ext cx="1158345" cy="51091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5" name="Rectangle 14">
            <a:extLst>
              <a:ext uri="{FF2B5EF4-FFF2-40B4-BE49-F238E27FC236}">
                <a16:creationId xmlns:a16="http://schemas.microsoft.com/office/drawing/2014/main" id="{4BC0A16F-4923-4584-AC23-DC9B9D57825F}"/>
              </a:ext>
            </a:extLst>
          </p:cNvPr>
          <p:cNvSpPr/>
          <p:nvPr/>
        </p:nvSpPr>
        <p:spPr bwMode="gray">
          <a:xfrm>
            <a:off x="4266669" y="5209908"/>
            <a:ext cx="2303464" cy="51091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6" name="TextBox 15">
            <a:extLst>
              <a:ext uri="{FF2B5EF4-FFF2-40B4-BE49-F238E27FC236}">
                <a16:creationId xmlns:a16="http://schemas.microsoft.com/office/drawing/2014/main" id="{9451B6C5-E800-4B5A-A89F-E29C2157F696}"/>
              </a:ext>
            </a:extLst>
          </p:cNvPr>
          <p:cNvSpPr txBox="1"/>
          <p:nvPr/>
        </p:nvSpPr>
        <p:spPr>
          <a:xfrm>
            <a:off x="7165447" y="1324035"/>
            <a:ext cx="4203700" cy="3539430"/>
          </a:xfrm>
          <a:prstGeom prst="rect">
            <a:avLst/>
          </a:prstGeom>
          <a:noFill/>
        </p:spPr>
        <p:txBody>
          <a:bodyPr wrap="square" rtlCol="0">
            <a:spAutoFit/>
          </a:bodyPr>
          <a:lstStyle/>
          <a:p>
            <a:pPr algn="just"/>
            <a:r>
              <a:rPr lang="ca-ES" sz="1600" dirty="0">
                <a:solidFill>
                  <a:srgbClr val="595959"/>
                </a:solidFill>
                <a:latin typeface="Poppins"/>
              </a:rPr>
              <a:t>S’arrosseguen els camps següents::</a:t>
            </a:r>
          </a:p>
          <a:p>
            <a:pPr algn="just"/>
            <a:endParaRPr lang="ca-ES" sz="1600" b="1" dirty="0">
              <a:solidFill>
                <a:srgbClr val="595959"/>
              </a:solidFill>
              <a:latin typeface="Poppins"/>
            </a:endParaRPr>
          </a:p>
          <a:p>
            <a:pPr algn="just"/>
            <a:r>
              <a:rPr lang="ca-ES" sz="1600" b="1" dirty="0">
                <a:solidFill>
                  <a:srgbClr val="019EE2"/>
                </a:solidFill>
                <a:latin typeface="Poppins"/>
              </a:rPr>
              <a:t>País </a:t>
            </a:r>
            <a:r>
              <a:rPr lang="ca-ES" sz="1600" b="1" dirty="0">
                <a:solidFill>
                  <a:srgbClr val="019EE2"/>
                </a:solidFill>
                <a:latin typeface="Poppins"/>
                <a:sym typeface="Wingdings" panose="05000000000000000000" pitchFamily="2" charset="2"/>
              </a:rPr>
              <a:t></a:t>
            </a:r>
            <a:r>
              <a:rPr lang="ca-ES" sz="1600" dirty="0">
                <a:solidFill>
                  <a:srgbClr val="595959"/>
                </a:solidFill>
                <a:latin typeface="Poppins"/>
                <a:sym typeface="Wingdings" panose="05000000000000000000" pitchFamily="2" charset="2"/>
              </a:rPr>
              <a:t> A l’àrea “filtre” per poder filtrar per país.</a:t>
            </a:r>
          </a:p>
          <a:p>
            <a:pPr algn="just"/>
            <a:endParaRPr lang="ca-ES" sz="1600" dirty="0">
              <a:solidFill>
                <a:srgbClr val="595959"/>
              </a:solidFill>
              <a:latin typeface="Poppins"/>
              <a:sym typeface="Wingdings" panose="05000000000000000000" pitchFamily="2" charset="2"/>
            </a:endParaRPr>
          </a:p>
          <a:p>
            <a:pPr algn="just"/>
            <a:r>
              <a:rPr lang="ca-ES" sz="1600" b="1" dirty="0">
                <a:solidFill>
                  <a:srgbClr val="019EE2"/>
                </a:solidFill>
                <a:latin typeface="Poppins"/>
                <a:sym typeface="Wingdings" panose="05000000000000000000" pitchFamily="2" charset="2"/>
              </a:rPr>
              <a:t>Client </a:t>
            </a:r>
            <a:r>
              <a:rPr lang="ca-ES" sz="1600" dirty="0">
                <a:solidFill>
                  <a:srgbClr val="595959"/>
                </a:solidFill>
                <a:latin typeface="Poppins"/>
                <a:sym typeface="Wingdings" panose="05000000000000000000" pitchFamily="2" charset="2"/>
              </a:rPr>
              <a:t> A l’àrea “files” ja que es vol tenir tots els clients de cada país visibles a les files.</a:t>
            </a:r>
          </a:p>
          <a:p>
            <a:pPr algn="just"/>
            <a:endParaRPr lang="ca-ES" sz="1600" dirty="0">
              <a:solidFill>
                <a:srgbClr val="595959"/>
              </a:solidFill>
              <a:latin typeface="Poppins"/>
              <a:sym typeface="Wingdings" panose="05000000000000000000" pitchFamily="2" charset="2"/>
            </a:endParaRPr>
          </a:p>
          <a:p>
            <a:pPr algn="just"/>
            <a:r>
              <a:rPr lang="ca-ES" sz="1600" b="1" dirty="0">
                <a:solidFill>
                  <a:srgbClr val="019EE2"/>
                </a:solidFill>
                <a:latin typeface="Poppins"/>
                <a:sym typeface="Wingdings" panose="05000000000000000000" pitchFamily="2" charset="2"/>
              </a:rPr>
              <a:t>Total </a:t>
            </a:r>
            <a:r>
              <a:rPr lang="ca-ES" sz="1600" dirty="0">
                <a:solidFill>
                  <a:srgbClr val="595959"/>
                </a:solidFill>
                <a:latin typeface="Poppins"/>
                <a:sym typeface="Wingdings" panose="05000000000000000000" pitchFamily="2" charset="2"/>
              </a:rPr>
              <a:t> A l’àrea “valors” perquè es vol omplir el camp de valors amb el total facturat per client i país.</a:t>
            </a:r>
          </a:p>
          <a:p>
            <a:pPr algn="just"/>
            <a:endParaRPr lang="ca-ES" sz="1600" dirty="0">
              <a:solidFill>
                <a:srgbClr val="595959"/>
              </a:solidFill>
              <a:latin typeface="Poppins"/>
              <a:sym typeface="Wingdings" panose="05000000000000000000" pitchFamily="2" charset="2"/>
            </a:endParaRPr>
          </a:p>
          <a:p>
            <a:pPr algn="just"/>
            <a:r>
              <a:rPr lang="ca-ES" sz="1600" dirty="0">
                <a:solidFill>
                  <a:srgbClr val="595959"/>
                </a:solidFill>
                <a:latin typeface="Poppins"/>
                <a:sym typeface="Wingdings" panose="05000000000000000000" pitchFamily="2" charset="2"/>
              </a:rPr>
              <a:t>S’obtindrà el següent resultat:</a:t>
            </a:r>
            <a:endParaRPr lang="ca-ES" sz="1600" dirty="0">
              <a:solidFill>
                <a:srgbClr val="595959"/>
              </a:solidFill>
              <a:latin typeface="Poppins"/>
            </a:endParaRPr>
          </a:p>
        </p:txBody>
      </p:sp>
      <p:pic>
        <p:nvPicPr>
          <p:cNvPr id="18" name="Imagen 5">
            <a:extLst>
              <a:ext uri="{FF2B5EF4-FFF2-40B4-BE49-F238E27FC236}">
                <a16:creationId xmlns:a16="http://schemas.microsoft.com/office/drawing/2014/main" id="{169C0604-A50E-4BE4-A668-BB4FCA7CC293}"/>
              </a:ext>
            </a:extLst>
          </p:cNvPr>
          <p:cNvPicPr/>
          <p:nvPr/>
        </p:nvPicPr>
        <p:blipFill>
          <a:blip r:embed="rId5"/>
          <a:stretch>
            <a:fillRect/>
          </a:stretch>
        </p:blipFill>
        <p:spPr>
          <a:xfrm>
            <a:off x="7474478" y="4978400"/>
            <a:ext cx="2486024" cy="9936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47300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41781" y="2399547"/>
            <a:ext cx="5708438" cy="565341"/>
          </a:xfrm>
        </p:spPr>
        <p:txBody>
          <a:bodyPr/>
          <a:lstStyle/>
          <a:p>
            <a:r>
              <a:rPr lang="es-ES" dirty="0"/>
              <a:t>Índex</a:t>
            </a:r>
          </a:p>
        </p:txBody>
      </p:sp>
      <p:sp>
        <p:nvSpPr>
          <p:cNvPr id="4" name="Text Placeholder 3"/>
          <p:cNvSpPr>
            <a:spLocks noGrp="1"/>
          </p:cNvSpPr>
          <p:nvPr>
            <p:ph type="body" sz="quarter" idx="4294967295"/>
          </p:nvPr>
        </p:nvSpPr>
        <p:spPr>
          <a:xfrm>
            <a:off x="728221" y="2964888"/>
            <a:ext cx="10904806" cy="3495179"/>
          </a:xfrm>
        </p:spPr>
        <p:txBody>
          <a:bodyPr numCol="2"/>
          <a:lstStyle/>
          <a:p>
            <a:r>
              <a:rPr lang="ca-ES" sz="1100" b="1" u="sng" dirty="0">
                <a:solidFill>
                  <a:srgbClr val="019EE2"/>
                </a:solidFill>
              </a:rPr>
              <a:t>1. GRÀFICS				4</a:t>
            </a:r>
          </a:p>
          <a:p>
            <a:pPr marL="578094" lvl="2" indent="-342900"/>
            <a:r>
              <a:rPr lang="ca-ES" sz="1050" dirty="0"/>
              <a:t>1.1 Introducció als gràfics        		5</a:t>
            </a:r>
          </a:p>
          <a:p>
            <a:pPr marL="578094" lvl="2" indent="-342900"/>
            <a:r>
              <a:rPr lang="ca-ES" sz="1050" dirty="0"/>
              <a:t>1.2 Descripció dels elements d’un gràfic		6</a:t>
            </a:r>
          </a:p>
          <a:p>
            <a:pPr marL="578094" lvl="2" indent="-342900"/>
            <a:r>
              <a:rPr lang="ca-ES" sz="1050" dirty="0"/>
              <a:t>1.3 Tipus de gràfic i utilitat	                                   	8</a:t>
            </a:r>
          </a:p>
          <a:p>
            <a:pPr marL="578094" lvl="2" indent="-342900"/>
            <a:r>
              <a:rPr lang="ca-ES" sz="1050" dirty="0"/>
              <a:t>1.4 Crear un gràfic			14</a:t>
            </a:r>
          </a:p>
          <a:p>
            <a:pPr marL="578094" lvl="2" indent="-342900"/>
            <a:r>
              <a:rPr lang="ca-ES" sz="1050" dirty="0"/>
              <a:t>1.5 Aplicar format a un gràfic		20</a:t>
            </a:r>
          </a:p>
          <a:p>
            <a:r>
              <a:rPr lang="ca-ES" sz="1100" b="1" u="sng" dirty="0">
                <a:solidFill>
                  <a:srgbClr val="019EE2"/>
                </a:solidFill>
              </a:rPr>
              <a:t>2.  TAULES DINÀMICQUES			22</a:t>
            </a:r>
          </a:p>
          <a:p>
            <a:pPr marL="578094" lvl="2" indent="-342900"/>
            <a:r>
              <a:rPr lang="ca-ES" sz="1050" dirty="0"/>
              <a:t>2.1 Introducció a les taules dinàmiques		23</a:t>
            </a:r>
          </a:p>
          <a:p>
            <a:pPr marL="578094" lvl="2" indent="-342900"/>
            <a:r>
              <a:rPr lang="ca-ES" sz="1050" dirty="0"/>
              <a:t>2.2 Descripció dels elements d’una tabla dinàmica	24</a:t>
            </a:r>
          </a:p>
          <a:p>
            <a:pPr marL="578094" lvl="2" indent="-342900"/>
            <a:r>
              <a:rPr lang="ca-ES" sz="1050" dirty="0"/>
              <a:t>2.3 Crear una taula dinàmica		25</a:t>
            </a:r>
          </a:p>
          <a:p>
            <a:pPr marL="578094" lvl="2" indent="-342900"/>
            <a:r>
              <a:rPr lang="ca-ES" sz="1050" dirty="0"/>
              <a:t>2.4 Aplicar format a la taula dinàmica		33</a:t>
            </a:r>
          </a:p>
          <a:p>
            <a:pPr marL="578094" lvl="2" indent="-342900"/>
            <a:endParaRPr lang="ca-ES" sz="1100" u="sng" dirty="0">
              <a:solidFill>
                <a:srgbClr val="019EE2"/>
              </a:solidFill>
            </a:endParaRPr>
          </a:p>
          <a:p>
            <a:pPr lvl="1"/>
            <a:endParaRPr lang="ca-ES" sz="1100" u="sng" dirty="0">
              <a:solidFill>
                <a:srgbClr val="019EE2"/>
              </a:solidFill>
            </a:endParaRPr>
          </a:p>
          <a:p>
            <a:pPr lvl="1"/>
            <a:endParaRPr lang="ca-ES" sz="1100" u="sng" dirty="0">
              <a:solidFill>
                <a:srgbClr val="019EE2"/>
              </a:solidFill>
            </a:endParaRPr>
          </a:p>
          <a:p>
            <a:pPr lvl="1"/>
            <a:r>
              <a:rPr lang="ca-ES" sz="1100" u="sng" dirty="0">
                <a:solidFill>
                  <a:srgbClr val="019EE2"/>
                </a:solidFill>
              </a:rPr>
              <a:t>3. FORMULACIÓ				37</a:t>
            </a:r>
          </a:p>
          <a:p>
            <a:pPr marL="578094" lvl="2" indent="-342900"/>
            <a:r>
              <a:rPr lang="ca-ES" sz="1050" dirty="0"/>
              <a:t>3.1 Introducció a la formulació		38</a:t>
            </a:r>
          </a:p>
          <a:p>
            <a:pPr marL="578094" lvl="2" indent="-342900"/>
            <a:r>
              <a:rPr lang="ca-ES" sz="1050" dirty="0"/>
              <a:t>3.2 Funcions			39</a:t>
            </a:r>
          </a:p>
          <a:p>
            <a:pPr marL="578094" lvl="2" indent="-342900"/>
            <a:r>
              <a:rPr lang="ca-ES" sz="1050" dirty="0"/>
              <a:t>3.3 Operadors			41</a:t>
            </a:r>
          </a:p>
          <a:p>
            <a:pPr marL="578094" lvl="2" indent="-342900"/>
            <a:r>
              <a:rPr lang="ca-ES" sz="1050" dirty="0"/>
              <a:t>3.4 Errors amb les fórmules i funcions		42</a:t>
            </a:r>
          </a:p>
          <a:p>
            <a:pPr marL="578094" lvl="2" indent="-342900"/>
            <a:r>
              <a:rPr lang="ca-ES" sz="1050" dirty="0"/>
              <a:t>3.5 Funcions lògiques			43</a:t>
            </a:r>
          </a:p>
          <a:p>
            <a:pPr marL="578094" lvl="2" indent="-342900"/>
            <a:r>
              <a:rPr lang="ca-ES" sz="1050" dirty="0"/>
              <a:t>3.6 Funcions de text			48</a:t>
            </a:r>
          </a:p>
          <a:p>
            <a:pPr marL="578094" lvl="2" indent="-342900"/>
            <a:r>
              <a:rPr lang="ca-ES" sz="1050" dirty="0"/>
              <a:t>3.7 Funcions de data i  hora   		54</a:t>
            </a:r>
          </a:p>
          <a:p>
            <a:pPr marL="578094" lvl="2" indent="-342900"/>
            <a:r>
              <a:rPr lang="ca-ES" sz="1050" dirty="0"/>
              <a:t>3.8 Funcions de cerca i referència		56</a:t>
            </a:r>
          </a:p>
          <a:p>
            <a:pPr marL="578094" lvl="2" indent="-342900"/>
            <a:r>
              <a:rPr lang="ca-ES" sz="1050" dirty="0"/>
              <a:t>3.9 Funcions matemàtiques i  trigonomètriques	60</a:t>
            </a:r>
          </a:p>
          <a:p>
            <a:pPr marL="578094" lvl="2" indent="-342900"/>
            <a:r>
              <a:rPr lang="ca-ES" sz="1050" dirty="0"/>
              <a:t>3.10 Altres funcions			64</a:t>
            </a:r>
          </a:p>
          <a:p>
            <a:pPr lvl="2" indent="0">
              <a:buNone/>
            </a:pPr>
            <a:endParaRPr lang="ca-ES" sz="1050" dirty="0"/>
          </a:p>
          <a:p>
            <a:pPr marL="578094" lvl="2" indent="-342900"/>
            <a:endParaRPr lang="ca-ES" sz="1100" dirty="0"/>
          </a:p>
          <a:p>
            <a:pPr lvl="2" indent="0">
              <a:buNone/>
            </a:pPr>
            <a:endParaRPr lang="ca-ES" sz="1100" dirty="0"/>
          </a:p>
        </p:txBody>
      </p:sp>
      <p:pic>
        <p:nvPicPr>
          <p:cNvPr id="6" name="Imagen 16"/>
          <p:cNvPicPr>
            <a:picLocks noChangeAspect="1"/>
          </p:cNvPicPr>
          <p:nvPr/>
        </p:nvPicPr>
        <p:blipFill>
          <a:blip r:embed="rId3"/>
          <a:stretch>
            <a:fillRect/>
          </a:stretch>
        </p:blipFill>
        <p:spPr>
          <a:xfrm>
            <a:off x="10256808" y="159361"/>
            <a:ext cx="1789200" cy="395448"/>
          </a:xfrm>
          <a:prstGeom prst="rect">
            <a:avLst/>
          </a:prstGeom>
        </p:spPr>
      </p:pic>
      <p:pic>
        <p:nvPicPr>
          <p:cNvPr id="10" name="Imagen 17" descr="compra.jpg">
            <a:extLst>
              <a:ext uri="{FF2B5EF4-FFF2-40B4-BE49-F238E27FC236}">
                <a16:creationId xmlns:a16="http://schemas.microsoft.com/office/drawing/2014/main" id="{95B3B5C1-EF3F-44C0-A298-8FCA9175DE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7708" b="36321"/>
          <a:stretch/>
        </p:blipFill>
        <p:spPr>
          <a:xfrm>
            <a:off x="0" y="6565"/>
            <a:ext cx="12192000" cy="2423160"/>
          </a:xfrm>
          <a:prstGeom prst="rect">
            <a:avLst/>
          </a:prstGeom>
        </p:spPr>
      </p:pic>
      <p:pic>
        <p:nvPicPr>
          <p:cNvPr id="2" name="Imagen 9" descr="Dibujo con letras blancas&#10;&#10;Descripción generada automáticamente con confianza media">
            <a:extLst>
              <a:ext uri="{FF2B5EF4-FFF2-40B4-BE49-F238E27FC236}">
                <a16:creationId xmlns:a16="http://schemas.microsoft.com/office/drawing/2014/main" id="{1BC71570-1910-D585-2AC4-91E5DBEE6B32}"/>
              </a:ext>
            </a:extLst>
          </p:cNvPr>
          <p:cNvPicPr>
            <a:picLocks noChangeAspect="1"/>
          </p:cNvPicPr>
          <p:nvPr/>
        </p:nvPicPr>
        <p:blipFill>
          <a:blip r:embed="rId5"/>
          <a:stretch>
            <a:fillRect/>
          </a:stretch>
        </p:blipFill>
        <p:spPr>
          <a:xfrm>
            <a:off x="10428778" y="295513"/>
            <a:ext cx="1624677" cy="359672"/>
          </a:xfrm>
          <a:prstGeom prst="rect">
            <a:avLst/>
          </a:prstGeom>
        </p:spPr>
      </p:pic>
    </p:spTree>
    <p:extLst>
      <p:ext uri="{BB962C8B-B14F-4D97-AF65-F5344CB8AC3E}">
        <p14:creationId xmlns:p14="http://schemas.microsoft.com/office/powerpoint/2010/main" val="7572314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1F14D77B-2D9F-4928-B91E-BEFADD89E7E4}"/>
              </a:ext>
            </a:extLst>
          </p:cNvPr>
          <p:cNvSpPr txBox="1"/>
          <p:nvPr/>
        </p:nvSpPr>
        <p:spPr>
          <a:xfrm>
            <a:off x="469900" y="885917"/>
            <a:ext cx="11017250" cy="338554"/>
          </a:xfrm>
          <a:prstGeom prst="rect">
            <a:avLst/>
          </a:prstGeom>
          <a:noFill/>
        </p:spPr>
        <p:txBody>
          <a:bodyPr wrap="square" rtlCol="0">
            <a:spAutoFit/>
          </a:bodyPr>
          <a:lstStyle/>
          <a:p>
            <a:r>
              <a:rPr lang="ca-ES" sz="1600" dirty="0">
                <a:solidFill>
                  <a:srgbClr val="595959"/>
                </a:solidFill>
                <a:latin typeface="Poppins"/>
              </a:rPr>
              <a:t>A continuació es pot veure com s’aplica el filtre perquè apareguin les vendes a Espanya:</a:t>
            </a:r>
          </a:p>
        </p:txBody>
      </p:sp>
      <p:sp>
        <p:nvSpPr>
          <p:cNvPr id="3" name="Title 2">
            <a:extLst>
              <a:ext uri="{FF2B5EF4-FFF2-40B4-BE49-F238E27FC236}">
                <a16:creationId xmlns:a16="http://schemas.microsoft.com/office/drawing/2014/main" id="{E59B76AC-A66E-4D27-B03D-B3F2C6360E6A}"/>
              </a:ext>
            </a:extLst>
          </p:cNvPr>
          <p:cNvSpPr>
            <a:spLocks noGrp="1"/>
          </p:cNvSpPr>
          <p:nvPr>
            <p:ph type="title"/>
          </p:nvPr>
        </p:nvSpPr>
        <p:spPr/>
        <p:txBody>
          <a:bodyPr/>
          <a:lstStyle/>
          <a:p>
            <a:r>
              <a:rPr lang="ca-ES" kern="0" dirty="0"/>
              <a:t>2.3. Crear una tabla dinàmica</a:t>
            </a:r>
            <a:endParaRPr lang="ca-ES" dirty="0"/>
          </a:p>
        </p:txBody>
      </p:sp>
      <p:pic>
        <p:nvPicPr>
          <p:cNvPr id="12" name="Imagen 5">
            <a:extLst>
              <a:ext uri="{FF2B5EF4-FFF2-40B4-BE49-F238E27FC236}">
                <a16:creationId xmlns:a16="http://schemas.microsoft.com/office/drawing/2014/main" id="{C5035D80-39E3-4201-95E7-DAF9D02DD5FF}"/>
              </a:ext>
            </a:extLst>
          </p:cNvPr>
          <p:cNvPicPr/>
          <p:nvPr/>
        </p:nvPicPr>
        <p:blipFill>
          <a:blip r:embed="rId3"/>
          <a:stretch>
            <a:fillRect/>
          </a:stretch>
        </p:blipFill>
        <p:spPr>
          <a:xfrm>
            <a:off x="908050" y="1780875"/>
            <a:ext cx="2952750" cy="1444925"/>
          </a:xfrm>
          <a:prstGeom prst="rect">
            <a:avLst/>
          </a:prstGeom>
          <a:ln>
            <a:noFill/>
          </a:ln>
          <a:effectLst>
            <a:outerShdw blurRad="190500" algn="tl" rotWithShape="0">
              <a:srgbClr val="000000">
                <a:alpha val="70000"/>
              </a:srgbClr>
            </a:outerShdw>
          </a:effectLst>
        </p:spPr>
      </p:pic>
      <p:sp>
        <p:nvSpPr>
          <p:cNvPr id="4" name="Rectangle 3">
            <a:extLst>
              <a:ext uri="{FF2B5EF4-FFF2-40B4-BE49-F238E27FC236}">
                <a16:creationId xmlns:a16="http://schemas.microsoft.com/office/drawing/2014/main" id="{A6177CF6-F315-4F5E-B088-F86221D50DE6}"/>
              </a:ext>
            </a:extLst>
          </p:cNvPr>
          <p:cNvSpPr/>
          <p:nvPr/>
        </p:nvSpPr>
        <p:spPr bwMode="gray">
          <a:xfrm>
            <a:off x="2844800" y="1879600"/>
            <a:ext cx="482600" cy="33866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6" name="Straight Arrow Connector 5">
            <a:extLst>
              <a:ext uri="{FF2B5EF4-FFF2-40B4-BE49-F238E27FC236}">
                <a16:creationId xmlns:a16="http://schemas.microsoft.com/office/drawing/2014/main" id="{9BF1C555-CFDC-48FE-A37D-2A45A773EBA8}"/>
              </a:ext>
            </a:extLst>
          </p:cNvPr>
          <p:cNvCxnSpPr>
            <a:cxnSpLocks/>
            <a:stCxn id="4" idx="3"/>
            <a:endCxn id="17" idx="1"/>
          </p:cNvCxnSpPr>
          <p:nvPr/>
        </p:nvCxnSpPr>
        <p:spPr>
          <a:xfrm>
            <a:off x="3327400" y="2048934"/>
            <a:ext cx="1336675" cy="127634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7" name="Imagen 4">
            <a:extLst>
              <a:ext uri="{FF2B5EF4-FFF2-40B4-BE49-F238E27FC236}">
                <a16:creationId xmlns:a16="http://schemas.microsoft.com/office/drawing/2014/main" id="{09EDAE4E-F6D4-4ADF-B26A-536526E01896}"/>
              </a:ext>
            </a:extLst>
          </p:cNvPr>
          <p:cNvPicPr/>
          <p:nvPr/>
        </p:nvPicPr>
        <p:blipFill>
          <a:blip r:embed="rId4"/>
          <a:stretch>
            <a:fillRect/>
          </a:stretch>
        </p:blipFill>
        <p:spPr>
          <a:xfrm>
            <a:off x="4664075" y="2048933"/>
            <a:ext cx="2628900" cy="2552700"/>
          </a:xfrm>
          <a:prstGeom prst="rect">
            <a:avLst/>
          </a:prstGeom>
          <a:ln>
            <a:noFill/>
          </a:ln>
          <a:effectLst>
            <a:outerShdw blurRad="190500" algn="tl" rotWithShape="0">
              <a:srgbClr val="000000">
                <a:alpha val="70000"/>
              </a:srgbClr>
            </a:outerShdw>
          </a:effectLst>
        </p:spPr>
      </p:pic>
      <p:pic>
        <p:nvPicPr>
          <p:cNvPr id="20" name="Imagen 6">
            <a:extLst>
              <a:ext uri="{FF2B5EF4-FFF2-40B4-BE49-F238E27FC236}">
                <a16:creationId xmlns:a16="http://schemas.microsoft.com/office/drawing/2014/main" id="{5AA4F541-FD16-46CB-A6CB-B96D5C8CB6E7}"/>
              </a:ext>
            </a:extLst>
          </p:cNvPr>
          <p:cNvPicPr/>
          <p:nvPr/>
        </p:nvPicPr>
        <p:blipFill>
          <a:blip r:embed="rId5"/>
          <a:stretch>
            <a:fillRect/>
          </a:stretch>
        </p:blipFill>
        <p:spPr>
          <a:xfrm>
            <a:off x="8224308" y="2453137"/>
            <a:ext cx="2419350" cy="1752600"/>
          </a:xfrm>
          <a:prstGeom prst="rect">
            <a:avLst/>
          </a:prstGeom>
          <a:ln>
            <a:noFill/>
          </a:ln>
          <a:effectLst>
            <a:outerShdw blurRad="190500" algn="tl" rotWithShape="0">
              <a:srgbClr val="000000">
                <a:alpha val="70000"/>
              </a:srgbClr>
            </a:outerShdw>
          </a:effectLst>
        </p:spPr>
      </p:pic>
      <p:cxnSp>
        <p:nvCxnSpPr>
          <p:cNvPr id="21" name="Straight Arrow Connector 20">
            <a:extLst>
              <a:ext uri="{FF2B5EF4-FFF2-40B4-BE49-F238E27FC236}">
                <a16:creationId xmlns:a16="http://schemas.microsoft.com/office/drawing/2014/main" id="{A98D1B70-0855-4718-B018-21A183048C7A}"/>
              </a:ext>
            </a:extLst>
          </p:cNvPr>
          <p:cNvCxnSpPr>
            <a:cxnSpLocks/>
            <a:stCxn id="17" idx="3"/>
            <a:endCxn id="20" idx="1"/>
          </p:cNvCxnSpPr>
          <p:nvPr/>
        </p:nvCxnSpPr>
        <p:spPr>
          <a:xfrm>
            <a:off x="7292975" y="3325283"/>
            <a:ext cx="931333" cy="415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FF1D45A5-4A79-4446-BDC3-04F096040D01}"/>
              </a:ext>
            </a:extLst>
          </p:cNvPr>
          <p:cNvSpPr/>
          <p:nvPr/>
        </p:nvSpPr>
        <p:spPr bwMode="gray">
          <a:xfrm>
            <a:off x="8224307" y="2448983"/>
            <a:ext cx="2419349" cy="17526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4" name="TextBox 23">
            <a:extLst>
              <a:ext uri="{FF2B5EF4-FFF2-40B4-BE49-F238E27FC236}">
                <a16:creationId xmlns:a16="http://schemas.microsoft.com/office/drawing/2014/main" id="{E436FB55-23C4-475A-8110-B869B331D80A}"/>
              </a:ext>
            </a:extLst>
          </p:cNvPr>
          <p:cNvSpPr txBox="1"/>
          <p:nvPr/>
        </p:nvSpPr>
        <p:spPr>
          <a:xfrm>
            <a:off x="469899" y="5161056"/>
            <a:ext cx="11017250" cy="830997"/>
          </a:xfrm>
          <a:prstGeom prst="rect">
            <a:avLst/>
          </a:prstGeom>
          <a:noFill/>
        </p:spPr>
        <p:txBody>
          <a:bodyPr wrap="square" rtlCol="0">
            <a:spAutoFit/>
          </a:bodyPr>
          <a:lstStyle/>
          <a:p>
            <a:pPr algn="just"/>
            <a:r>
              <a:rPr lang="ca-ES" sz="1600" dirty="0">
                <a:solidFill>
                  <a:srgbClr val="595959"/>
                </a:solidFill>
                <a:latin typeface="Poppins"/>
              </a:rPr>
              <a:t>Amb el senyal blau apareixen les opcions del filtre. Quan s’obre cal triar “Seleccionar varis elements”  i un cop aparegui el requadre marcar ES (Espanya)</a:t>
            </a:r>
            <a:endParaRPr lang="ca-ES" sz="1600" b="1" dirty="0">
              <a:solidFill>
                <a:srgbClr val="595959"/>
              </a:solidFill>
              <a:latin typeface="Poppins"/>
            </a:endParaRPr>
          </a:p>
          <a:p>
            <a:endParaRPr lang="ca-ES" sz="1600" dirty="0">
              <a:solidFill>
                <a:srgbClr val="595959"/>
              </a:solidFill>
              <a:latin typeface="Poppins"/>
            </a:endParaRPr>
          </a:p>
        </p:txBody>
      </p:sp>
      <p:sp>
        <p:nvSpPr>
          <p:cNvPr id="25" name="Rectangle 24">
            <a:extLst>
              <a:ext uri="{FF2B5EF4-FFF2-40B4-BE49-F238E27FC236}">
                <a16:creationId xmlns:a16="http://schemas.microsoft.com/office/drawing/2014/main" id="{D1208D99-C609-45CC-A1CA-CE41A527A703}"/>
              </a:ext>
            </a:extLst>
          </p:cNvPr>
          <p:cNvSpPr/>
          <p:nvPr/>
        </p:nvSpPr>
        <p:spPr bwMode="gray">
          <a:xfrm>
            <a:off x="4902199" y="4279900"/>
            <a:ext cx="1862667" cy="33866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522701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DB55D88D-6899-4BB5-B3AB-D6F24CFC9FAB}"/>
              </a:ext>
            </a:extLst>
          </p:cNvPr>
          <p:cNvSpPr txBox="1"/>
          <p:nvPr/>
        </p:nvSpPr>
        <p:spPr>
          <a:xfrm>
            <a:off x="469900" y="885917"/>
            <a:ext cx="11017250" cy="830997"/>
          </a:xfrm>
          <a:prstGeom prst="rect">
            <a:avLst/>
          </a:prstGeom>
          <a:noFill/>
        </p:spPr>
        <p:txBody>
          <a:bodyPr wrap="square" rtlCol="0">
            <a:spAutoFit/>
          </a:bodyPr>
          <a:lstStyle/>
          <a:p>
            <a:pPr algn="just"/>
            <a:r>
              <a:rPr lang="es-ES" sz="1600" dirty="0">
                <a:solidFill>
                  <a:srgbClr val="595959"/>
                </a:solidFill>
                <a:latin typeface="Poppins"/>
              </a:rPr>
              <a:t>Per </a:t>
            </a:r>
            <a:r>
              <a:rPr lang="ca-ES" sz="1600" dirty="0">
                <a:solidFill>
                  <a:srgbClr val="595959"/>
                </a:solidFill>
                <a:latin typeface="Poppins"/>
              </a:rPr>
              <a:t>crear la </a:t>
            </a:r>
            <a:r>
              <a:rPr lang="ca-ES" sz="1600" b="1" dirty="0">
                <a:solidFill>
                  <a:srgbClr val="019EE2"/>
                </a:solidFill>
                <a:latin typeface="Poppins"/>
              </a:rPr>
              <a:t>taula B </a:t>
            </a:r>
            <a:r>
              <a:rPr lang="ca-ES" sz="1600" dirty="0">
                <a:solidFill>
                  <a:srgbClr val="019EE2"/>
                </a:solidFill>
                <a:latin typeface="Poppins"/>
              </a:rPr>
              <a:t>– </a:t>
            </a:r>
            <a:r>
              <a:rPr lang="ca-ES" sz="1600" b="1" dirty="0">
                <a:solidFill>
                  <a:srgbClr val="019EE2"/>
                </a:solidFill>
                <a:latin typeface="Poppins"/>
              </a:rPr>
              <a:t>Quantitats per país </a:t>
            </a:r>
            <a:r>
              <a:rPr lang="ca-ES" sz="1600" dirty="0">
                <a:solidFill>
                  <a:srgbClr val="595959"/>
                </a:solidFill>
                <a:latin typeface="Poppins"/>
              </a:rPr>
              <a:t>es pot fer des de la configuració, s’arrosseguen els camps de la següent </a:t>
            </a:r>
            <a:r>
              <a:rPr lang="es-ES" sz="1600" dirty="0">
                <a:solidFill>
                  <a:srgbClr val="595959"/>
                </a:solidFill>
                <a:latin typeface="Poppins"/>
              </a:rPr>
              <a:t>manera:</a:t>
            </a:r>
            <a:r>
              <a:rPr lang="es-ES" sz="1600" b="1" dirty="0">
                <a:solidFill>
                  <a:srgbClr val="595959"/>
                </a:solidFill>
                <a:latin typeface="Poppins"/>
              </a:rPr>
              <a:t> </a:t>
            </a:r>
          </a:p>
          <a:p>
            <a:endParaRPr lang="es-ES" sz="1600" dirty="0">
              <a:solidFill>
                <a:srgbClr val="595959"/>
              </a:solidFill>
              <a:latin typeface="Poppins"/>
            </a:endParaRPr>
          </a:p>
        </p:txBody>
      </p:sp>
      <p:pic>
        <p:nvPicPr>
          <p:cNvPr id="23" name="Imagen 2">
            <a:extLst>
              <a:ext uri="{FF2B5EF4-FFF2-40B4-BE49-F238E27FC236}">
                <a16:creationId xmlns:a16="http://schemas.microsoft.com/office/drawing/2014/main" id="{50B8D1CB-3612-45A9-BDFB-2F1D2BC4E563}"/>
              </a:ext>
            </a:extLst>
          </p:cNvPr>
          <p:cNvPicPr/>
          <p:nvPr/>
        </p:nvPicPr>
        <p:blipFill>
          <a:blip r:embed="rId3"/>
          <a:stretch>
            <a:fillRect/>
          </a:stretch>
        </p:blipFill>
        <p:spPr>
          <a:xfrm>
            <a:off x="822853" y="1548225"/>
            <a:ext cx="2486025" cy="4562475"/>
          </a:xfrm>
          <a:prstGeom prst="rect">
            <a:avLst/>
          </a:prstGeom>
        </p:spPr>
      </p:pic>
      <p:pic>
        <p:nvPicPr>
          <p:cNvPr id="24" name="Imagen 7">
            <a:extLst>
              <a:ext uri="{FF2B5EF4-FFF2-40B4-BE49-F238E27FC236}">
                <a16:creationId xmlns:a16="http://schemas.microsoft.com/office/drawing/2014/main" id="{D05AEF92-F7FF-49E7-ACCF-272241BDA7B5}"/>
              </a:ext>
            </a:extLst>
          </p:cNvPr>
          <p:cNvPicPr/>
          <p:nvPr/>
        </p:nvPicPr>
        <p:blipFill>
          <a:blip r:embed="rId4"/>
          <a:stretch>
            <a:fillRect/>
          </a:stretch>
        </p:blipFill>
        <p:spPr>
          <a:xfrm>
            <a:off x="4158558" y="1548225"/>
            <a:ext cx="2486025" cy="4562475"/>
          </a:xfrm>
          <a:prstGeom prst="rect">
            <a:avLst/>
          </a:prstGeom>
        </p:spPr>
      </p:pic>
      <p:sp>
        <p:nvSpPr>
          <p:cNvPr id="25" name="Arrow: Right 24">
            <a:extLst>
              <a:ext uri="{FF2B5EF4-FFF2-40B4-BE49-F238E27FC236}">
                <a16:creationId xmlns:a16="http://schemas.microsoft.com/office/drawing/2014/main" id="{2A6C2F96-64D4-431E-B9E2-1A56CBCC417E}"/>
              </a:ext>
            </a:extLst>
          </p:cNvPr>
          <p:cNvSpPr/>
          <p:nvPr/>
        </p:nvSpPr>
        <p:spPr bwMode="gray">
          <a:xfrm>
            <a:off x="3420533" y="3657600"/>
            <a:ext cx="626534" cy="262467"/>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6" name="Rectangle 25">
            <a:extLst>
              <a:ext uri="{FF2B5EF4-FFF2-40B4-BE49-F238E27FC236}">
                <a16:creationId xmlns:a16="http://schemas.microsoft.com/office/drawing/2014/main" id="{90EB9B45-D039-4E21-AA05-9D09EC011BF6}"/>
              </a:ext>
            </a:extLst>
          </p:cNvPr>
          <p:cNvSpPr/>
          <p:nvPr/>
        </p:nvSpPr>
        <p:spPr bwMode="gray">
          <a:xfrm>
            <a:off x="4255557" y="2819019"/>
            <a:ext cx="909110" cy="92324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7" name="Rectangle 26">
            <a:extLst>
              <a:ext uri="{FF2B5EF4-FFF2-40B4-BE49-F238E27FC236}">
                <a16:creationId xmlns:a16="http://schemas.microsoft.com/office/drawing/2014/main" id="{2CCC5AC8-8875-487C-9942-B5745EAFD4F3}"/>
              </a:ext>
            </a:extLst>
          </p:cNvPr>
          <p:cNvSpPr/>
          <p:nvPr/>
        </p:nvSpPr>
        <p:spPr bwMode="gray">
          <a:xfrm>
            <a:off x="5451603" y="4276437"/>
            <a:ext cx="1158345" cy="51091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8" name="Rectangle 27">
            <a:extLst>
              <a:ext uri="{FF2B5EF4-FFF2-40B4-BE49-F238E27FC236}">
                <a16:creationId xmlns:a16="http://schemas.microsoft.com/office/drawing/2014/main" id="{CAB0A53C-41CB-4008-BD6C-6793908FF267}"/>
              </a:ext>
            </a:extLst>
          </p:cNvPr>
          <p:cNvSpPr/>
          <p:nvPr/>
        </p:nvSpPr>
        <p:spPr bwMode="gray">
          <a:xfrm>
            <a:off x="4293258" y="5193567"/>
            <a:ext cx="2316690" cy="77851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31" name="TextBox 30">
            <a:extLst>
              <a:ext uri="{FF2B5EF4-FFF2-40B4-BE49-F238E27FC236}">
                <a16:creationId xmlns:a16="http://schemas.microsoft.com/office/drawing/2014/main" id="{EB6CF554-23C4-4A5C-AE19-2B8FB7B32735}"/>
              </a:ext>
            </a:extLst>
          </p:cNvPr>
          <p:cNvSpPr txBox="1"/>
          <p:nvPr/>
        </p:nvSpPr>
        <p:spPr>
          <a:xfrm>
            <a:off x="7165447" y="1424394"/>
            <a:ext cx="4203700" cy="3293209"/>
          </a:xfrm>
          <a:prstGeom prst="rect">
            <a:avLst/>
          </a:prstGeom>
          <a:noFill/>
        </p:spPr>
        <p:txBody>
          <a:bodyPr wrap="square" rtlCol="0">
            <a:spAutoFit/>
          </a:bodyPr>
          <a:lstStyle/>
          <a:p>
            <a:pPr algn="just"/>
            <a:r>
              <a:rPr lang="ca-ES" sz="1600" dirty="0">
                <a:solidFill>
                  <a:srgbClr val="595959"/>
                </a:solidFill>
                <a:latin typeface="Poppins"/>
              </a:rPr>
              <a:t>Arrossegar els camps següents::</a:t>
            </a:r>
          </a:p>
          <a:p>
            <a:pPr algn="just"/>
            <a:endParaRPr lang="ca-ES" sz="1600" b="1" dirty="0">
              <a:solidFill>
                <a:srgbClr val="595959"/>
              </a:solidFill>
              <a:latin typeface="Poppins"/>
            </a:endParaRPr>
          </a:p>
          <a:p>
            <a:pPr algn="just"/>
            <a:r>
              <a:rPr lang="ca-ES" sz="1600" b="1" dirty="0">
                <a:solidFill>
                  <a:srgbClr val="019EE2"/>
                </a:solidFill>
                <a:latin typeface="Poppins"/>
              </a:rPr>
              <a:t>País </a:t>
            </a:r>
            <a:r>
              <a:rPr lang="ca-ES" sz="1600" b="1" dirty="0">
                <a:solidFill>
                  <a:srgbClr val="019EE2"/>
                </a:solidFill>
                <a:latin typeface="Poppins"/>
                <a:sym typeface="Wingdings" panose="05000000000000000000" pitchFamily="2" charset="2"/>
              </a:rPr>
              <a:t></a:t>
            </a:r>
            <a:r>
              <a:rPr lang="ca-ES" sz="1600" dirty="0">
                <a:solidFill>
                  <a:srgbClr val="595959"/>
                </a:solidFill>
                <a:latin typeface="Poppins"/>
                <a:sym typeface="Wingdings" panose="05000000000000000000" pitchFamily="2" charset="2"/>
              </a:rPr>
              <a:t> A “Files” perquè aparegui una fila per cada país.</a:t>
            </a:r>
          </a:p>
          <a:p>
            <a:pPr algn="just"/>
            <a:endParaRPr lang="ca-ES" sz="1600" dirty="0">
              <a:solidFill>
                <a:srgbClr val="595959"/>
              </a:solidFill>
              <a:latin typeface="Poppins"/>
              <a:sym typeface="Wingdings" panose="05000000000000000000" pitchFamily="2" charset="2"/>
            </a:endParaRPr>
          </a:p>
          <a:p>
            <a:pPr algn="just"/>
            <a:r>
              <a:rPr lang="ca-ES" sz="1600" b="1" dirty="0">
                <a:solidFill>
                  <a:srgbClr val="019EE2"/>
                </a:solidFill>
                <a:latin typeface="Poppins"/>
                <a:sym typeface="Wingdings" panose="05000000000000000000" pitchFamily="2" charset="2"/>
              </a:rPr>
              <a:t>Unitats i Total </a:t>
            </a:r>
            <a:r>
              <a:rPr lang="ca-ES" sz="1600" dirty="0">
                <a:solidFill>
                  <a:srgbClr val="595959"/>
                </a:solidFill>
                <a:latin typeface="Poppins"/>
                <a:sym typeface="Wingdings" panose="05000000000000000000" pitchFamily="2" charset="2"/>
              </a:rPr>
              <a:t> A “Valors” per obtenir totes les vendes i la facturació per país.</a:t>
            </a:r>
          </a:p>
          <a:p>
            <a:pPr algn="just"/>
            <a:endParaRPr lang="ca-ES" sz="1600" dirty="0">
              <a:solidFill>
                <a:srgbClr val="595959"/>
              </a:solidFill>
              <a:latin typeface="Poppins"/>
              <a:sym typeface="Wingdings" panose="05000000000000000000" pitchFamily="2" charset="2"/>
            </a:endParaRPr>
          </a:p>
          <a:p>
            <a:pPr algn="just"/>
            <a:r>
              <a:rPr lang="ca-ES" sz="1600" dirty="0">
                <a:solidFill>
                  <a:srgbClr val="595959"/>
                </a:solidFill>
                <a:latin typeface="Poppins"/>
                <a:sym typeface="Wingdings" panose="05000000000000000000" pitchFamily="2" charset="2"/>
              </a:rPr>
              <a:t>Al l’afegir més d’un valor a les “Columnes” es crea una etiqueta amb el títol de “Valors”</a:t>
            </a:r>
          </a:p>
          <a:p>
            <a:pPr algn="just"/>
            <a:endParaRPr lang="ca-ES" sz="1600" dirty="0">
              <a:solidFill>
                <a:srgbClr val="595959"/>
              </a:solidFill>
              <a:latin typeface="Poppins"/>
              <a:sym typeface="Wingdings" panose="05000000000000000000" pitchFamily="2" charset="2"/>
            </a:endParaRPr>
          </a:p>
          <a:p>
            <a:pPr algn="just"/>
            <a:r>
              <a:rPr lang="ca-ES" sz="1600" dirty="0">
                <a:solidFill>
                  <a:srgbClr val="595959"/>
                </a:solidFill>
                <a:latin typeface="Poppins"/>
                <a:sym typeface="Wingdings" panose="05000000000000000000" pitchFamily="2" charset="2"/>
              </a:rPr>
              <a:t>S’obtindrà el següent resultat:</a:t>
            </a:r>
            <a:endParaRPr lang="ca-ES" sz="1600" dirty="0">
              <a:solidFill>
                <a:srgbClr val="595959"/>
              </a:solidFill>
              <a:latin typeface="Poppins"/>
            </a:endParaRPr>
          </a:p>
        </p:txBody>
      </p:sp>
      <p:pic>
        <p:nvPicPr>
          <p:cNvPr id="2" name="Picture 1">
            <a:extLst>
              <a:ext uri="{FF2B5EF4-FFF2-40B4-BE49-F238E27FC236}">
                <a16:creationId xmlns:a16="http://schemas.microsoft.com/office/drawing/2014/main" id="{ADE7379E-4FDA-4B11-A124-201E3D703BFA}"/>
              </a:ext>
            </a:extLst>
          </p:cNvPr>
          <p:cNvPicPr>
            <a:picLocks noChangeAspect="1"/>
          </p:cNvPicPr>
          <p:nvPr/>
        </p:nvPicPr>
        <p:blipFill>
          <a:blip r:embed="rId5"/>
          <a:stretch>
            <a:fillRect/>
          </a:stretch>
        </p:blipFill>
        <p:spPr>
          <a:xfrm>
            <a:off x="7333878" y="5467895"/>
            <a:ext cx="3175982" cy="1008374"/>
          </a:xfrm>
          <a:prstGeom prst="rect">
            <a:avLst/>
          </a:prstGeom>
        </p:spPr>
      </p:pic>
      <p:sp>
        <p:nvSpPr>
          <p:cNvPr id="40" name="Title 2">
            <a:extLst>
              <a:ext uri="{FF2B5EF4-FFF2-40B4-BE49-F238E27FC236}">
                <a16:creationId xmlns:a16="http://schemas.microsoft.com/office/drawing/2014/main" id="{BE392EB2-88D5-4D43-8C55-5CEA692B4FFE}"/>
              </a:ext>
            </a:extLst>
          </p:cNvPr>
          <p:cNvSpPr>
            <a:spLocks noGrp="1"/>
          </p:cNvSpPr>
          <p:nvPr>
            <p:ph type="title"/>
          </p:nvPr>
        </p:nvSpPr>
        <p:spPr>
          <a:xfrm>
            <a:off x="469899" y="402586"/>
            <a:ext cx="8691033" cy="469481"/>
          </a:xfrm>
        </p:spPr>
        <p:txBody>
          <a:bodyPr/>
          <a:lstStyle/>
          <a:p>
            <a:r>
              <a:rPr lang="ca-ES" dirty="0"/>
              <a:t>2.3. Crear una taula dinàmica</a:t>
            </a:r>
          </a:p>
        </p:txBody>
      </p:sp>
    </p:spTree>
    <p:extLst>
      <p:ext uri="{BB962C8B-B14F-4D97-AF65-F5344CB8AC3E}">
        <p14:creationId xmlns:p14="http://schemas.microsoft.com/office/powerpoint/2010/main" val="1591708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DB55D88D-6899-4BB5-B3AB-D6F24CFC9FAB}"/>
              </a:ext>
            </a:extLst>
          </p:cNvPr>
          <p:cNvSpPr txBox="1"/>
          <p:nvPr/>
        </p:nvSpPr>
        <p:spPr>
          <a:xfrm>
            <a:off x="469899" y="997031"/>
            <a:ext cx="11017250" cy="584775"/>
          </a:xfrm>
          <a:prstGeom prst="rect">
            <a:avLst/>
          </a:prstGeom>
          <a:noFill/>
        </p:spPr>
        <p:txBody>
          <a:bodyPr wrap="square" rtlCol="0">
            <a:spAutoFit/>
          </a:bodyPr>
          <a:lstStyle/>
          <a:p>
            <a:pPr algn="just"/>
            <a:r>
              <a:rPr lang="ca-ES" sz="1600" dirty="0">
                <a:solidFill>
                  <a:srgbClr val="595959"/>
                </a:solidFill>
                <a:latin typeface="Poppins"/>
              </a:rPr>
              <a:t>Les taules dinàmiques aporten informació des de diferents punts de vista. Altres possibilitats seguint amb l’exemple anterior són:</a:t>
            </a:r>
          </a:p>
        </p:txBody>
      </p:sp>
      <p:pic>
        <p:nvPicPr>
          <p:cNvPr id="12" name="Imagen 10">
            <a:extLst>
              <a:ext uri="{FF2B5EF4-FFF2-40B4-BE49-F238E27FC236}">
                <a16:creationId xmlns:a16="http://schemas.microsoft.com/office/drawing/2014/main" id="{D0BC104B-D13D-4745-89CE-1EB93242CF37}"/>
              </a:ext>
            </a:extLst>
          </p:cNvPr>
          <p:cNvPicPr/>
          <p:nvPr/>
        </p:nvPicPr>
        <p:blipFill>
          <a:blip r:embed="rId3"/>
          <a:stretch>
            <a:fillRect/>
          </a:stretch>
        </p:blipFill>
        <p:spPr>
          <a:xfrm>
            <a:off x="1638300" y="2002972"/>
            <a:ext cx="3276600" cy="3657600"/>
          </a:xfrm>
          <a:prstGeom prst="rect">
            <a:avLst/>
          </a:prstGeom>
        </p:spPr>
      </p:pic>
      <p:pic>
        <p:nvPicPr>
          <p:cNvPr id="6" name="Picture 5">
            <a:extLst>
              <a:ext uri="{FF2B5EF4-FFF2-40B4-BE49-F238E27FC236}">
                <a16:creationId xmlns:a16="http://schemas.microsoft.com/office/drawing/2014/main" id="{46876CCC-0789-4705-A75D-C7AD6CCF6C91}"/>
              </a:ext>
            </a:extLst>
          </p:cNvPr>
          <p:cNvPicPr>
            <a:picLocks noChangeAspect="1"/>
          </p:cNvPicPr>
          <p:nvPr/>
        </p:nvPicPr>
        <p:blipFill>
          <a:blip r:embed="rId4"/>
          <a:stretch>
            <a:fillRect/>
          </a:stretch>
        </p:blipFill>
        <p:spPr>
          <a:xfrm>
            <a:off x="6802956" y="1765934"/>
            <a:ext cx="2927511" cy="4144055"/>
          </a:xfrm>
          <a:prstGeom prst="rect">
            <a:avLst/>
          </a:prstGeom>
        </p:spPr>
      </p:pic>
      <p:sp>
        <p:nvSpPr>
          <p:cNvPr id="8" name="Title 7">
            <a:extLst>
              <a:ext uri="{FF2B5EF4-FFF2-40B4-BE49-F238E27FC236}">
                <a16:creationId xmlns:a16="http://schemas.microsoft.com/office/drawing/2014/main" id="{75A4AAFD-68C7-4AB0-B7DE-A1CC71656845}"/>
              </a:ext>
            </a:extLst>
          </p:cNvPr>
          <p:cNvSpPr>
            <a:spLocks noGrp="1"/>
          </p:cNvSpPr>
          <p:nvPr>
            <p:ph type="title"/>
          </p:nvPr>
        </p:nvSpPr>
        <p:spPr/>
        <p:txBody>
          <a:bodyPr/>
          <a:lstStyle/>
          <a:p>
            <a:r>
              <a:rPr lang="ca-ES" dirty="0"/>
              <a:t>2.3. Crear una taula dinàmica</a:t>
            </a:r>
            <a:endParaRPr lang="es-ES" dirty="0"/>
          </a:p>
        </p:txBody>
      </p:sp>
      <p:pic>
        <p:nvPicPr>
          <p:cNvPr id="7" name="Imagen 10">
            <a:extLst>
              <a:ext uri="{FF2B5EF4-FFF2-40B4-BE49-F238E27FC236}">
                <a16:creationId xmlns:a16="http://schemas.microsoft.com/office/drawing/2014/main" id="{280088BD-1D0D-4B78-B069-4FA6496565DC}"/>
              </a:ext>
            </a:extLst>
          </p:cNvPr>
          <p:cNvPicPr/>
          <p:nvPr/>
        </p:nvPicPr>
        <p:blipFill>
          <a:blip r:embed="rId3"/>
          <a:stretch>
            <a:fillRect/>
          </a:stretch>
        </p:blipFill>
        <p:spPr>
          <a:xfrm>
            <a:off x="1666291" y="1953952"/>
            <a:ext cx="3276600" cy="3657600"/>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EB284514-EAA1-4EF2-8490-8DB7F8BEAFB4}"/>
              </a:ext>
            </a:extLst>
          </p:cNvPr>
          <p:cNvPicPr>
            <a:picLocks noChangeAspect="1"/>
          </p:cNvPicPr>
          <p:nvPr/>
        </p:nvPicPr>
        <p:blipFill>
          <a:blip r:embed="rId4"/>
          <a:stretch>
            <a:fillRect/>
          </a:stretch>
        </p:blipFill>
        <p:spPr>
          <a:xfrm>
            <a:off x="6830947" y="1716914"/>
            <a:ext cx="2927511" cy="414405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505191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DB55D88D-6899-4BB5-B3AB-D6F24CFC9FAB}"/>
              </a:ext>
            </a:extLst>
          </p:cNvPr>
          <p:cNvSpPr txBox="1"/>
          <p:nvPr/>
        </p:nvSpPr>
        <p:spPr>
          <a:xfrm>
            <a:off x="469897" y="879266"/>
            <a:ext cx="11017250" cy="338554"/>
          </a:xfrm>
          <a:prstGeom prst="rect">
            <a:avLst/>
          </a:prstGeom>
          <a:noFill/>
        </p:spPr>
        <p:txBody>
          <a:bodyPr wrap="square" rtlCol="0">
            <a:spAutoFit/>
          </a:bodyPr>
          <a:lstStyle/>
          <a:p>
            <a:pPr algn="just"/>
            <a:r>
              <a:rPr lang="ca-ES" sz="1600" dirty="0">
                <a:solidFill>
                  <a:srgbClr val="595959"/>
                </a:solidFill>
                <a:latin typeface="Poppins"/>
              </a:rPr>
              <a:t>Es pot fer de diferents maneres. Hi ha 3 tipus de format per dissenyar i presentar els resultats d’una taula:</a:t>
            </a:r>
          </a:p>
        </p:txBody>
      </p:sp>
      <p:sp>
        <p:nvSpPr>
          <p:cNvPr id="8" name="Title 7">
            <a:extLst>
              <a:ext uri="{FF2B5EF4-FFF2-40B4-BE49-F238E27FC236}">
                <a16:creationId xmlns:a16="http://schemas.microsoft.com/office/drawing/2014/main" id="{75A4AAFD-68C7-4AB0-B7DE-A1CC71656845}"/>
              </a:ext>
            </a:extLst>
          </p:cNvPr>
          <p:cNvSpPr>
            <a:spLocks noGrp="1"/>
          </p:cNvSpPr>
          <p:nvPr>
            <p:ph type="title"/>
          </p:nvPr>
        </p:nvSpPr>
        <p:spPr/>
        <p:txBody>
          <a:bodyPr/>
          <a:lstStyle/>
          <a:p>
            <a:r>
              <a:rPr lang="ca-ES" dirty="0"/>
              <a:t>2.4. Aplicar format a una taula dinàmica</a:t>
            </a:r>
          </a:p>
        </p:txBody>
      </p:sp>
      <p:sp>
        <p:nvSpPr>
          <p:cNvPr id="4" name="TextBox 3">
            <a:extLst>
              <a:ext uri="{FF2B5EF4-FFF2-40B4-BE49-F238E27FC236}">
                <a16:creationId xmlns:a16="http://schemas.microsoft.com/office/drawing/2014/main" id="{A9FDAEA3-9EAE-4F6F-98E8-F81D9685D9C6}"/>
              </a:ext>
            </a:extLst>
          </p:cNvPr>
          <p:cNvSpPr txBox="1"/>
          <p:nvPr/>
        </p:nvSpPr>
        <p:spPr>
          <a:xfrm>
            <a:off x="469897" y="1429839"/>
            <a:ext cx="11351987" cy="1323439"/>
          </a:xfrm>
          <a:prstGeom prst="rect">
            <a:avLst/>
          </a:prstGeom>
          <a:noFill/>
        </p:spPr>
        <p:txBody>
          <a:bodyPr wrap="square" rtlCol="0">
            <a:spAutoFit/>
          </a:bodyPr>
          <a:lstStyle/>
          <a:p>
            <a:pPr algn="just"/>
            <a:r>
              <a:rPr lang="ca-ES" sz="1600" b="1" u="sng" dirty="0">
                <a:solidFill>
                  <a:srgbClr val="019EE2"/>
                </a:solidFill>
                <a:latin typeface="Poppins"/>
              </a:rPr>
              <a:t>Format Compacte/Esquema</a:t>
            </a:r>
            <a:r>
              <a:rPr lang="ca-ES" sz="1600" b="1" dirty="0">
                <a:solidFill>
                  <a:srgbClr val="019EE2"/>
                </a:solidFill>
                <a:latin typeface="Poppins"/>
              </a:rPr>
              <a:t>: </a:t>
            </a:r>
            <a:r>
              <a:rPr lang="ca-ES" sz="1600" dirty="0">
                <a:solidFill>
                  <a:srgbClr val="595959"/>
                </a:solidFill>
                <a:latin typeface="Poppins"/>
              </a:rPr>
              <a:t>s’agrupen les dades a la mateixa columna/fila perquè hi hagi més espai entre els valors numèrics.</a:t>
            </a:r>
          </a:p>
          <a:p>
            <a:pPr algn="just"/>
            <a:r>
              <a:rPr lang="ca-ES" sz="1600" dirty="0">
                <a:solidFill>
                  <a:srgbClr val="595959"/>
                </a:solidFill>
                <a:latin typeface="Poppins"/>
              </a:rPr>
              <a:t>Es fa de la següent manera: cal situar-se a l’àrea de configuració de la taula dinàmica – </a:t>
            </a:r>
            <a:r>
              <a:rPr lang="ca-ES" sz="1600" b="1" dirty="0">
                <a:solidFill>
                  <a:srgbClr val="019EE2"/>
                </a:solidFill>
                <a:latin typeface="Poppins"/>
              </a:rPr>
              <a:t>Eines de la Taula Dinàmica </a:t>
            </a:r>
            <a:r>
              <a:rPr lang="ca-ES" sz="1600" dirty="0">
                <a:solidFill>
                  <a:srgbClr val="595959"/>
                </a:solidFill>
                <a:latin typeface="Poppins"/>
              </a:rPr>
              <a:t>– clicar a </a:t>
            </a:r>
            <a:r>
              <a:rPr lang="ca-ES" sz="1600" b="1" dirty="0">
                <a:solidFill>
                  <a:srgbClr val="019EE2"/>
                </a:solidFill>
                <a:latin typeface="Poppins"/>
              </a:rPr>
              <a:t>Disseny</a:t>
            </a:r>
            <a:r>
              <a:rPr lang="ca-ES" sz="1600" dirty="0">
                <a:solidFill>
                  <a:srgbClr val="595959"/>
                </a:solidFill>
                <a:latin typeface="Poppins"/>
              </a:rPr>
              <a:t> i seleccionar </a:t>
            </a:r>
            <a:r>
              <a:rPr lang="ca-ES" sz="1600" b="1" dirty="0">
                <a:solidFill>
                  <a:srgbClr val="019EE2"/>
                </a:solidFill>
                <a:latin typeface="Poppins"/>
              </a:rPr>
              <a:t>Disseny de l’informe  – Mostrar en format compacte/Mostrar en format Esquema</a:t>
            </a:r>
            <a:endParaRPr lang="ca-ES" sz="1600" dirty="0">
              <a:solidFill>
                <a:srgbClr val="595959"/>
              </a:solidFill>
              <a:latin typeface="Poppins"/>
            </a:endParaRPr>
          </a:p>
        </p:txBody>
      </p:sp>
      <p:pic>
        <p:nvPicPr>
          <p:cNvPr id="11" name="Picture 10">
            <a:extLst>
              <a:ext uri="{FF2B5EF4-FFF2-40B4-BE49-F238E27FC236}">
                <a16:creationId xmlns:a16="http://schemas.microsoft.com/office/drawing/2014/main" id="{9B1D1FDB-0A6F-4ED8-8E62-A893956AA0C3}"/>
              </a:ext>
            </a:extLst>
          </p:cNvPr>
          <p:cNvPicPr>
            <a:picLocks noChangeAspect="1"/>
          </p:cNvPicPr>
          <p:nvPr/>
        </p:nvPicPr>
        <p:blipFill>
          <a:blip r:embed="rId3"/>
          <a:stretch>
            <a:fillRect/>
          </a:stretch>
        </p:blipFill>
        <p:spPr>
          <a:xfrm>
            <a:off x="4207844" y="3846233"/>
            <a:ext cx="3876675" cy="2290763"/>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6FDF3B65-3987-4DA8-A34B-8B7287EDBB84}"/>
              </a:ext>
            </a:extLst>
          </p:cNvPr>
          <p:cNvSpPr/>
          <p:nvPr/>
        </p:nvSpPr>
        <p:spPr bwMode="gray">
          <a:xfrm>
            <a:off x="7522610" y="4046842"/>
            <a:ext cx="561909" cy="1866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angle 13">
            <a:extLst>
              <a:ext uri="{FF2B5EF4-FFF2-40B4-BE49-F238E27FC236}">
                <a16:creationId xmlns:a16="http://schemas.microsoft.com/office/drawing/2014/main" id="{E317A99B-E39D-4E64-81E3-CBC5ECC78F19}"/>
              </a:ext>
            </a:extLst>
          </p:cNvPr>
          <p:cNvSpPr/>
          <p:nvPr/>
        </p:nvSpPr>
        <p:spPr bwMode="gray">
          <a:xfrm>
            <a:off x="4207844" y="4665478"/>
            <a:ext cx="1933835" cy="53839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5" name="Rectangle 14">
            <a:extLst>
              <a:ext uri="{FF2B5EF4-FFF2-40B4-BE49-F238E27FC236}">
                <a16:creationId xmlns:a16="http://schemas.microsoft.com/office/drawing/2014/main" id="{4BE58BDA-462B-4FD1-AE0D-8AC844E21EFD}"/>
              </a:ext>
            </a:extLst>
          </p:cNvPr>
          <p:cNvSpPr/>
          <p:nvPr/>
        </p:nvSpPr>
        <p:spPr bwMode="gray">
          <a:xfrm>
            <a:off x="4207844" y="4204366"/>
            <a:ext cx="398430" cy="46111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3" name="Rectangle 22">
            <a:extLst>
              <a:ext uri="{FF2B5EF4-FFF2-40B4-BE49-F238E27FC236}">
                <a16:creationId xmlns:a16="http://schemas.microsoft.com/office/drawing/2014/main" id="{5DFBA838-145B-459C-8FFA-32E38FC86410}"/>
              </a:ext>
            </a:extLst>
          </p:cNvPr>
          <p:cNvSpPr/>
          <p:nvPr/>
        </p:nvSpPr>
        <p:spPr>
          <a:xfrm>
            <a:off x="8483834" y="3256156"/>
            <a:ext cx="3190905" cy="1947719"/>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p>
        </p:txBody>
      </p:sp>
      <p:pic>
        <p:nvPicPr>
          <p:cNvPr id="24" name="Picture 23">
            <a:extLst>
              <a:ext uri="{FF2B5EF4-FFF2-40B4-BE49-F238E27FC236}">
                <a16:creationId xmlns:a16="http://schemas.microsoft.com/office/drawing/2014/main" id="{4F03E025-FC92-477C-9117-536F3D4741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2442" y="3799355"/>
            <a:ext cx="727961" cy="1004825"/>
          </a:xfrm>
          <a:prstGeom prst="rect">
            <a:avLst/>
          </a:prstGeom>
        </p:spPr>
      </p:pic>
      <p:sp>
        <p:nvSpPr>
          <p:cNvPr id="25" name="Rectangle 24">
            <a:extLst>
              <a:ext uri="{FF2B5EF4-FFF2-40B4-BE49-F238E27FC236}">
                <a16:creationId xmlns:a16="http://schemas.microsoft.com/office/drawing/2014/main" id="{4475FD9C-A669-47D6-8508-A3AA885C1BED}"/>
              </a:ext>
            </a:extLst>
          </p:cNvPr>
          <p:cNvSpPr/>
          <p:nvPr/>
        </p:nvSpPr>
        <p:spPr>
          <a:xfrm>
            <a:off x="9160932" y="3434371"/>
            <a:ext cx="2398280" cy="1600438"/>
          </a:xfrm>
          <a:prstGeom prst="rect">
            <a:avLst/>
          </a:prstGeom>
        </p:spPr>
        <p:txBody>
          <a:bodyPr wrap="square">
            <a:spAutoFit/>
          </a:bodyPr>
          <a:lstStyle/>
          <a:p>
            <a:pPr algn="just"/>
            <a:r>
              <a:rPr lang="ca-ES" sz="1400" dirty="0">
                <a:solidFill>
                  <a:srgbClr val="53565A"/>
                </a:solidFill>
                <a:latin typeface="Poppins"/>
              </a:rPr>
              <a:t>Per escriure els noms cal repetir les etiquetes a les columnes país “ES”, “FRA” i “IT”: </a:t>
            </a:r>
            <a:r>
              <a:rPr lang="ca-ES" sz="1400" b="1" dirty="0">
                <a:solidFill>
                  <a:srgbClr val="019EE2"/>
                </a:solidFill>
                <a:latin typeface="Poppins"/>
              </a:rPr>
              <a:t>repetir  etiquetes dels elements o NO repetir etiquetes dels elements.</a:t>
            </a:r>
          </a:p>
        </p:txBody>
      </p:sp>
      <p:cxnSp>
        <p:nvCxnSpPr>
          <p:cNvPr id="26" name="Straight Arrow Connector 25">
            <a:extLst>
              <a:ext uri="{FF2B5EF4-FFF2-40B4-BE49-F238E27FC236}">
                <a16:creationId xmlns:a16="http://schemas.microsoft.com/office/drawing/2014/main" id="{19D98858-14B6-45EB-85CF-8D42AB9C2F48}"/>
              </a:ext>
            </a:extLst>
          </p:cNvPr>
          <p:cNvCxnSpPr>
            <a:cxnSpLocks/>
            <a:stCxn id="23" idx="1"/>
          </p:cNvCxnSpPr>
          <p:nvPr/>
        </p:nvCxnSpPr>
        <p:spPr>
          <a:xfrm flipH="1">
            <a:off x="6039046" y="4230016"/>
            <a:ext cx="2444788" cy="135451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E44AC999-8741-4EE3-B376-3E31F0EBDE0E}"/>
              </a:ext>
            </a:extLst>
          </p:cNvPr>
          <p:cNvPicPr>
            <a:picLocks noChangeAspect="1"/>
          </p:cNvPicPr>
          <p:nvPr/>
        </p:nvPicPr>
        <p:blipFill>
          <a:blip r:embed="rId5"/>
          <a:stretch>
            <a:fillRect/>
          </a:stretch>
        </p:blipFill>
        <p:spPr>
          <a:xfrm>
            <a:off x="654325" y="3741260"/>
            <a:ext cx="2876421" cy="2472782"/>
          </a:xfrm>
          <a:prstGeom prst="rect">
            <a:avLst/>
          </a:prstGeom>
          <a:ln>
            <a:noFill/>
          </a:ln>
          <a:effectLst>
            <a:outerShdw blurRad="190500" algn="tl" rotWithShape="0">
              <a:srgbClr val="000000">
                <a:alpha val="70000"/>
              </a:srgbClr>
            </a:outerShdw>
          </a:effectLst>
        </p:spPr>
      </p:pic>
      <p:cxnSp>
        <p:nvCxnSpPr>
          <p:cNvPr id="18" name="Straight Arrow Connector 17">
            <a:extLst>
              <a:ext uri="{FF2B5EF4-FFF2-40B4-BE49-F238E27FC236}">
                <a16:creationId xmlns:a16="http://schemas.microsoft.com/office/drawing/2014/main" id="{E2113136-06CC-445A-8DED-CB0CF597BE2B}"/>
              </a:ext>
            </a:extLst>
          </p:cNvPr>
          <p:cNvCxnSpPr>
            <a:cxnSpLocks/>
            <a:stCxn id="14" idx="1"/>
            <a:endCxn id="2" idx="3"/>
          </p:cNvCxnSpPr>
          <p:nvPr/>
        </p:nvCxnSpPr>
        <p:spPr>
          <a:xfrm flipH="1">
            <a:off x="3530746" y="4934677"/>
            <a:ext cx="677098" cy="4297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5384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5A4AAFD-68C7-4AB0-B7DE-A1CC71656845}"/>
              </a:ext>
            </a:extLst>
          </p:cNvPr>
          <p:cNvSpPr>
            <a:spLocks noGrp="1"/>
          </p:cNvSpPr>
          <p:nvPr>
            <p:ph type="title"/>
          </p:nvPr>
        </p:nvSpPr>
        <p:spPr/>
        <p:txBody>
          <a:bodyPr/>
          <a:lstStyle/>
          <a:p>
            <a:r>
              <a:rPr lang="ca-ES" dirty="0"/>
              <a:t>2.4. Aplicar format a una taula dinàmica.</a:t>
            </a:r>
          </a:p>
        </p:txBody>
      </p:sp>
      <p:sp>
        <p:nvSpPr>
          <p:cNvPr id="4" name="TextBox 3">
            <a:extLst>
              <a:ext uri="{FF2B5EF4-FFF2-40B4-BE49-F238E27FC236}">
                <a16:creationId xmlns:a16="http://schemas.microsoft.com/office/drawing/2014/main" id="{A9FDAEA3-9EAE-4F6F-98E8-F81D9685D9C6}"/>
              </a:ext>
            </a:extLst>
          </p:cNvPr>
          <p:cNvSpPr txBox="1"/>
          <p:nvPr/>
        </p:nvSpPr>
        <p:spPr>
          <a:xfrm>
            <a:off x="469899" y="1017292"/>
            <a:ext cx="11351987" cy="338554"/>
          </a:xfrm>
          <a:prstGeom prst="rect">
            <a:avLst/>
          </a:prstGeom>
          <a:noFill/>
        </p:spPr>
        <p:txBody>
          <a:bodyPr wrap="square" rtlCol="0">
            <a:spAutoFit/>
          </a:bodyPr>
          <a:lstStyle/>
          <a:p>
            <a:r>
              <a:rPr lang="ca-ES" sz="1600" b="1" u="sng" dirty="0">
                <a:solidFill>
                  <a:srgbClr val="019EE2"/>
                </a:solidFill>
                <a:latin typeface="Poppins"/>
              </a:rPr>
              <a:t>Format Tabular:</a:t>
            </a:r>
            <a:r>
              <a:rPr lang="ca-ES" sz="1600" b="1" dirty="0">
                <a:solidFill>
                  <a:srgbClr val="019EE2"/>
                </a:solidFill>
                <a:latin typeface="Poppins"/>
              </a:rPr>
              <a:t> </a:t>
            </a:r>
            <a:r>
              <a:rPr lang="ca-ES" sz="1600" dirty="0">
                <a:solidFill>
                  <a:srgbClr val="595959"/>
                </a:solidFill>
                <a:latin typeface="Poppins"/>
              </a:rPr>
              <a:t>mostra una columna per camp i els encapçalaments dels mateixos.</a:t>
            </a:r>
          </a:p>
        </p:txBody>
      </p:sp>
      <p:sp>
        <p:nvSpPr>
          <p:cNvPr id="7" name="TextBox 6">
            <a:extLst>
              <a:ext uri="{FF2B5EF4-FFF2-40B4-BE49-F238E27FC236}">
                <a16:creationId xmlns:a16="http://schemas.microsoft.com/office/drawing/2014/main" id="{E932C4A0-90E8-46AD-B75C-5B1B039146D9}"/>
              </a:ext>
            </a:extLst>
          </p:cNvPr>
          <p:cNvSpPr txBox="1"/>
          <p:nvPr/>
        </p:nvSpPr>
        <p:spPr>
          <a:xfrm>
            <a:off x="6019864" y="1424658"/>
            <a:ext cx="5446638" cy="1569660"/>
          </a:xfrm>
          <a:prstGeom prst="rect">
            <a:avLst/>
          </a:prstGeom>
          <a:noFill/>
        </p:spPr>
        <p:txBody>
          <a:bodyPr wrap="square" rtlCol="0">
            <a:spAutoFit/>
          </a:bodyPr>
          <a:lstStyle/>
          <a:p>
            <a:pPr algn="just"/>
            <a:r>
              <a:rPr lang="ca-ES" sz="1600" dirty="0">
                <a:solidFill>
                  <a:srgbClr val="595959"/>
                </a:solidFill>
                <a:latin typeface="Poppins"/>
              </a:rPr>
              <a:t>Per poder seleccionar aquesta opció es farà de la següent manera:</a:t>
            </a:r>
          </a:p>
          <a:p>
            <a:endParaRPr lang="ca-ES" sz="1600" dirty="0">
              <a:solidFill>
                <a:srgbClr val="595959"/>
              </a:solidFill>
              <a:latin typeface="Poppins"/>
            </a:endParaRPr>
          </a:p>
          <a:p>
            <a:pPr algn="just"/>
            <a:r>
              <a:rPr lang="ca-ES" sz="1600" dirty="0">
                <a:solidFill>
                  <a:srgbClr val="595959"/>
                </a:solidFill>
                <a:latin typeface="Poppins"/>
              </a:rPr>
              <a:t>Primer cal situar-se a l’àrea de configuració de la taula dinàmica – </a:t>
            </a:r>
            <a:r>
              <a:rPr lang="ca-ES" sz="1600" b="1" dirty="0">
                <a:solidFill>
                  <a:srgbClr val="019EE2"/>
                </a:solidFill>
                <a:latin typeface="Poppins"/>
              </a:rPr>
              <a:t>Eina de la taula dinàmica </a:t>
            </a:r>
            <a:r>
              <a:rPr lang="ca-ES" sz="1600" dirty="0">
                <a:solidFill>
                  <a:srgbClr val="595959"/>
                </a:solidFill>
                <a:latin typeface="Poppins"/>
              </a:rPr>
              <a:t>– clicar a </a:t>
            </a:r>
            <a:r>
              <a:rPr lang="ca-ES" sz="1600" b="1" dirty="0">
                <a:solidFill>
                  <a:srgbClr val="019EE2"/>
                </a:solidFill>
                <a:latin typeface="Poppins"/>
              </a:rPr>
              <a:t>Disseny.</a:t>
            </a:r>
          </a:p>
        </p:txBody>
      </p:sp>
      <p:pic>
        <p:nvPicPr>
          <p:cNvPr id="11" name="Picture 10">
            <a:extLst>
              <a:ext uri="{FF2B5EF4-FFF2-40B4-BE49-F238E27FC236}">
                <a16:creationId xmlns:a16="http://schemas.microsoft.com/office/drawing/2014/main" id="{9B1D1FDB-0A6F-4ED8-8E62-A893956AA0C3}"/>
              </a:ext>
            </a:extLst>
          </p:cNvPr>
          <p:cNvPicPr>
            <a:picLocks noChangeAspect="1"/>
          </p:cNvPicPr>
          <p:nvPr/>
        </p:nvPicPr>
        <p:blipFill>
          <a:blip r:embed="rId3"/>
          <a:stretch>
            <a:fillRect/>
          </a:stretch>
        </p:blipFill>
        <p:spPr>
          <a:xfrm>
            <a:off x="6096000" y="3941917"/>
            <a:ext cx="4503576" cy="2661205"/>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6FDF3B65-3987-4DA8-A34B-8B7287EDBB84}"/>
              </a:ext>
            </a:extLst>
          </p:cNvPr>
          <p:cNvSpPr/>
          <p:nvPr/>
        </p:nvSpPr>
        <p:spPr bwMode="gray">
          <a:xfrm>
            <a:off x="9923953" y="4199621"/>
            <a:ext cx="652776" cy="21262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angle 13">
            <a:extLst>
              <a:ext uri="{FF2B5EF4-FFF2-40B4-BE49-F238E27FC236}">
                <a16:creationId xmlns:a16="http://schemas.microsoft.com/office/drawing/2014/main" id="{E317A99B-E39D-4E64-81E3-CBC5ECC78F19}"/>
              </a:ext>
            </a:extLst>
          </p:cNvPr>
          <p:cNvSpPr/>
          <p:nvPr/>
        </p:nvSpPr>
        <p:spPr bwMode="gray">
          <a:xfrm>
            <a:off x="6096002" y="5481944"/>
            <a:ext cx="2246557" cy="41140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5" name="Rectangle 14">
            <a:extLst>
              <a:ext uri="{FF2B5EF4-FFF2-40B4-BE49-F238E27FC236}">
                <a16:creationId xmlns:a16="http://schemas.microsoft.com/office/drawing/2014/main" id="{4BE58BDA-462B-4FD1-AE0D-8AC844E21EFD}"/>
              </a:ext>
            </a:extLst>
          </p:cNvPr>
          <p:cNvSpPr/>
          <p:nvPr/>
        </p:nvSpPr>
        <p:spPr bwMode="gray">
          <a:xfrm>
            <a:off x="6096001" y="4394470"/>
            <a:ext cx="462861" cy="52538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6" name="TextBox 15">
            <a:extLst>
              <a:ext uri="{FF2B5EF4-FFF2-40B4-BE49-F238E27FC236}">
                <a16:creationId xmlns:a16="http://schemas.microsoft.com/office/drawing/2014/main" id="{98FD53F7-CBBE-4016-A752-B73BE31F0E3E}"/>
              </a:ext>
            </a:extLst>
          </p:cNvPr>
          <p:cNvSpPr txBox="1"/>
          <p:nvPr/>
        </p:nvSpPr>
        <p:spPr>
          <a:xfrm>
            <a:off x="6019864" y="3025176"/>
            <a:ext cx="5320504" cy="584775"/>
          </a:xfrm>
          <a:prstGeom prst="rect">
            <a:avLst/>
          </a:prstGeom>
          <a:noFill/>
        </p:spPr>
        <p:txBody>
          <a:bodyPr wrap="square" rtlCol="0">
            <a:spAutoFit/>
          </a:bodyPr>
          <a:lstStyle/>
          <a:p>
            <a:pPr algn="just"/>
            <a:r>
              <a:rPr lang="ca-ES" sz="1600" dirty="0">
                <a:solidFill>
                  <a:srgbClr val="595959"/>
                </a:solidFill>
                <a:latin typeface="Poppins"/>
              </a:rPr>
              <a:t>Un cop dins de la pestanya </a:t>
            </a:r>
            <a:r>
              <a:rPr lang="ca-ES" sz="1600" b="1" dirty="0">
                <a:solidFill>
                  <a:srgbClr val="019EE2"/>
                </a:solidFill>
                <a:latin typeface="Poppins"/>
              </a:rPr>
              <a:t>Disseny</a:t>
            </a:r>
            <a:r>
              <a:rPr lang="ca-ES" sz="1600" dirty="0">
                <a:solidFill>
                  <a:srgbClr val="595959"/>
                </a:solidFill>
                <a:latin typeface="Poppins"/>
              </a:rPr>
              <a:t>, seleccionar </a:t>
            </a:r>
            <a:r>
              <a:rPr lang="ca-ES" sz="1600" b="1" dirty="0">
                <a:solidFill>
                  <a:srgbClr val="019EE2"/>
                </a:solidFill>
                <a:latin typeface="Poppins"/>
              </a:rPr>
              <a:t>Disseny de l’informe – Mostrar en format tabular.</a:t>
            </a:r>
          </a:p>
        </p:txBody>
      </p:sp>
      <p:sp>
        <p:nvSpPr>
          <p:cNvPr id="18" name="Rectangle 17">
            <a:extLst>
              <a:ext uri="{FF2B5EF4-FFF2-40B4-BE49-F238E27FC236}">
                <a16:creationId xmlns:a16="http://schemas.microsoft.com/office/drawing/2014/main" id="{37498FD3-B37D-49F8-A976-697C43E38330}"/>
              </a:ext>
            </a:extLst>
          </p:cNvPr>
          <p:cNvSpPr/>
          <p:nvPr/>
        </p:nvSpPr>
        <p:spPr>
          <a:xfrm>
            <a:off x="1293845" y="4317514"/>
            <a:ext cx="4136571" cy="201870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p>
        </p:txBody>
      </p:sp>
      <p:pic>
        <p:nvPicPr>
          <p:cNvPr id="19" name="Picture 18">
            <a:extLst>
              <a:ext uri="{FF2B5EF4-FFF2-40B4-BE49-F238E27FC236}">
                <a16:creationId xmlns:a16="http://schemas.microsoft.com/office/drawing/2014/main" id="{D64E72F0-7B0F-45F9-892B-19F9EE9A0D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9123" y="4412397"/>
            <a:ext cx="905380" cy="777257"/>
          </a:xfrm>
          <a:prstGeom prst="rect">
            <a:avLst/>
          </a:prstGeom>
        </p:spPr>
      </p:pic>
      <p:sp>
        <p:nvSpPr>
          <p:cNvPr id="20" name="Rectangle 19">
            <a:extLst>
              <a:ext uri="{FF2B5EF4-FFF2-40B4-BE49-F238E27FC236}">
                <a16:creationId xmlns:a16="http://schemas.microsoft.com/office/drawing/2014/main" id="{C05B7A98-DF95-4BCA-900C-D4E57013FCB1}"/>
              </a:ext>
            </a:extLst>
          </p:cNvPr>
          <p:cNvSpPr/>
          <p:nvPr/>
        </p:nvSpPr>
        <p:spPr>
          <a:xfrm>
            <a:off x="2138181" y="4364579"/>
            <a:ext cx="3114954" cy="2031325"/>
          </a:xfrm>
          <a:prstGeom prst="rect">
            <a:avLst/>
          </a:prstGeom>
        </p:spPr>
        <p:txBody>
          <a:bodyPr wrap="square">
            <a:spAutoFit/>
          </a:bodyPr>
          <a:lstStyle/>
          <a:p>
            <a:pPr algn="just"/>
            <a:r>
              <a:rPr lang="ca-ES" sz="1400" dirty="0">
                <a:solidFill>
                  <a:srgbClr val="53565A"/>
                </a:solidFill>
                <a:latin typeface="Poppins"/>
              </a:rPr>
              <a:t>En aquests tipus de taules es pot triar si s’arrosseguen les etiquetes de dades. Es a dir, repetir a la columna país “ES”, “FRA”... a les files que no hi ha dades. Això es fa amb els comandaments: </a:t>
            </a:r>
            <a:r>
              <a:rPr lang="ca-ES" sz="1400" b="1" dirty="0">
                <a:solidFill>
                  <a:srgbClr val="019EE2"/>
                </a:solidFill>
                <a:latin typeface="Poppins"/>
              </a:rPr>
              <a:t>Repetir les etiquetes dels elements o NO repetir etiquetes de elements.</a:t>
            </a:r>
          </a:p>
        </p:txBody>
      </p:sp>
      <p:cxnSp>
        <p:nvCxnSpPr>
          <p:cNvPr id="21" name="Straight Arrow Connector 20">
            <a:extLst>
              <a:ext uri="{FF2B5EF4-FFF2-40B4-BE49-F238E27FC236}">
                <a16:creationId xmlns:a16="http://schemas.microsoft.com/office/drawing/2014/main" id="{F7D3BBDD-1322-4812-9AA8-A9E54BC13805}"/>
              </a:ext>
            </a:extLst>
          </p:cNvPr>
          <p:cNvCxnSpPr>
            <a:cxnSpLocks/>
          </p:cNvCxnSpPr>
          <p:nvPr/>
        </p:nvCxnSpPr>
        <p:spPr>
          <a:xfrm>
            <a:off x="5253135" y="5272520"/>
            <a:ext cx="958654" cy="85715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ADE0E4E-5F3B-4652-B766-014E2B17494F}"/>
              </a:ext>
            </a:extLst>
          </p:cNvPr>
          <p:cNvPicPr>
            <a:picLocks noChangeAspect="1"/>
          </p:cNvPicPr>
          <p:nvPr/>
        </p:nvPicPr>
        <p:blipFill>
          <a:blip r:embed="rId5"/>
          <a:stretch>
            <a:fillRect/>
          </a:stretch>
        </p:blipFill>
        <p:spPr>
          <a:xfrm>
            <a:off x="1144264" y="1579817"/>
            <a:ext cx="4286152" cy="24720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9825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2A7E49-8A2E-4944-8E17-3E9648C84B9F}"/>
              </a:ext>
            </a:extLst>
          </p:cNvPr>
          <p:cNvPicPr>
            <a:picLocks noChangeAspect="1"/>
          </p:cNvPicPr>
          <p:nvPr/>
        </p:nvPicPr>
        <p:blipFill>
          <a:blip r:embed="rId3"/>
          <a:stretch>
            <a:fillRect/>
          </a:stretch>
        </p:blipFill>
        <p:spPr>
          <a:xfrm>
            <a:off x="665485" y="2201955"/>
            <a:ext cx="5158370" cy="3433804"/>
          </a:xfrm>
          <a:prstGeom prst="rect">
            <a:avLst/>
          </a:prstGeom>
          <a:ln>
            <a:noFill/>
          </a:ln>
          <a:effectLst>
            <a:outerShdw blurRad="190500" algn="tl" rotWithShape="0">
              <a:srgbClr val="000000">
                <a:alpha val="70000"/>
              </a:srgbClr>
            </a:outerShdw>
          </a:effectLst>
        </p:spPr>
      </p:pic>
      <p:sp>
        <p:nvSpPr>
          <p:cNvPr id="8" name="Title 7">
            <a:extLst>
              <a:ext uri="{FF2B5EF4-FFF2-40B4-BE49-F238E27FC236}">
                <a16:creationId xmlns:a16="http://schemas.microsoft.com/office/drawing/2014/main" id="{75A4AAFD-68C7-4AB0-B7DE-A1CC71656845}"/>
              </a:ext>
            </a:extLst>
          </p:cNvPr>
          <p:cNvSpPr>
            <a:spLocks noGrp="1"/>
          </p:cNvSpPr>
          <p:nvPr>
            <p:ph type="title"/>
          </p:nvPr>
        </p:nvSpPr>
        <p:spPr/>
        <p:txBody>
          <a:bodyPr/>
          <a:lstStyle/>
          <a:p>
            <a:r>
              <a:rPr lang="ca-ES" dirty="0"/>
              <a:t>2.4. Aplicar format a una taula dinàmica</a:t>
            </a:r>
            <a:endParaRPr lang="es-ES" dirty="0"/>
          </a:p>
        </p:txBody>
      </p:sp>
      <p:sp>
        <p:nvSpPr>
          <p:cNvPr id="4" name="TextBox 3">
            <a:extLst>
              <a:ext uri="{FF2B5EF4-FFF2-40B4-BE49-F238E27FC236}">
                <a16:creationId xmlns:a16="http://schemas.microsoft.com/office/drawing/2014/main" id="{A9FDAEA3-9EAE-4F6F-98E8-F81D9685D9C6}"/>
              </a:ext>
            </a:extLst>
          </p:cNvPr>
          <p:cNvSpPr txBox="1"/>
          <p:nvPr/>
        </p:nvSpPr>
        <p:spPr>
          <a:xfrm>
            <a:off x="469899" y="1017292"/>
            <a:ext cx="11351987" cy="830997"/>
          </a:xfrm>
          <a:prstGeom prst="rect">
            <a:avLst/>
          </a:prstGeom>
          <a:noFill/>
        </p:spPr>
        <p:txBody>
          <a:bodyPr wrap="square" rtlCol="0">
            <a:spAutoFit/>
          </a:bodyPr>
          <a:lstStyle/>
          <a:p>
            <a:pPr algn="just"/>
            <a:r>
              <a:rPr lang="ca-ES" sz="1600" b="1" u="sng" dirty="0">
                <a:solidFill>
                  <a:srgbClr val="019EE2"/>
                </a:solidFill>
                <a:latin typeface="Poppins"/>
              </a:rPr>
              <a:t>Altres eines de format:</a:t>
            </a:r>
            <a:r>
              <a:rPr lang="ca-ES" sz="1600" b="1" dirty="0">
                <a:solidFill>
                  <a:srgbClr val="019EE2"/>
                </a:solidFill>
                <a:latin typeface="Poppins"/>
              </a:rPr>
              <a:t> </a:t>
            </a:r>
            <a:r>
              <a:rPr lang="ca-ES" sz="1600" dirty="0">
                <a:solidFill>
                  <a:srgbClr val="595959"/>
                </a:solidFill>
                <a:latin typeface="Poppins"/>
              </a:rPr>
              <a:t>es poden seleccionar opcions de format sobre els totals i els subtotals, quan es volen calcular els valors de les files i columnes o els totals. També es pot optar per no fer-ho i així obtenir una presentació més clara.</a:t>
            </a:r>
          </a:p>
        </p:txBody>
      </p:sp>
      <p:sp>
        <p:nvSpPr>
          <p:cNvPr id="5" name="Rectangle 4">
            <a:extLst>
              <a:ext uri="{FF2B5EF4-FFF2-40B4-BE49-F238E27FC236}">
                <a16:creationId xmlns:a16="http://schemas.microsoft.com/office/drawing/2014/main" id="{EE0EDBE6-936D-4C16-AE96-4746E2DC39D2}"/>
              </a:ext>
            </a:extLst>
          </p:cNvPr>
          <p:cNvSpPr/>
          <p:nvPr/>
        </p:nvSpPr>
        <p:spPr bwMode="gray">
          <a:xfrm>
            <a:off x="878605" y="3634542"/>
            <a:ext cx="4900855" cy="24726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6" name="TextBox 5">
            <a:extLst>
              <a:ext uri="{FF2B5EF4-FFF2-40B4-BE49-F238E27FC236}">
                <a16:creationId xmlns:a16="http://schemas.microsoft.com/office/drawing/2014/main" id="{EBCE74B7-2395-480C-A313-7F0A632EF192}"/>
              </a:ext>
            </a:extLst>
          </p:cNvPr>
          <p:cNvSpPr txBox="1"/>
          <p:nvPr/>
        </p:nvSpPr>
        <p:spPr bwMode="gray">
          <a:xfrm>
            <a:off x="5946403" y="3721809"/>
            <a:ext cx="1688841" cy="349898"/>
          </a:xfrm>
          <a:prstGeom prst="rect">
            <a:avLst/>
          </a:prstGeom>
        </p:spPr>
        <p:txBody>
          <a:bodyPr vert="horz" wrap="square" lIns="0" tIns="0" rIns="0" bIns="0" rtlCol="0" anchor="b" anchorCtr="0">
            <a:noAutofit/>
          </a:bodyPr>
          <a:lstStyle/>
          <a:p>
            <a:r>
              <a:rPr lang="ca-ES" sz="1600" b="0" dirty="0" err="1">
                <a:solidFill>
                  <a:srgbClr val="595959"/>
                </a:solidFill>
                <a:latin typeface="Poppins"/>
              </a:rPr>
              <a:t>Subtotals</a:t>
            </a:r>
            <a:endParaRPr lang="ca-ES" sz="1600" b="0" dirty="0">
              <a:solidFill>
                <a:srgbClr val="595959"/>
              </a:solidFill>
              <a:latin typeface="Poppins"/>
            </a:endParaRPr>
          </a:p>
        </p:txBody>
      </p:sp>
      <p:sp>
        <p:nvSpPr>
          <p:cNvPr id="21" name="TextBox 20">
            <a:extLst>
              <a:ext uri="{FF2B5EF4-FFF2-40B4-BE49-F238E27FC236}">
                <a16:creationId xmlns:a16="http://schemas.microsoft.com/office/drawing/2014/main" id="{E7AD3C80-9544-4469-85E0-1FC0C3112E2F}"/>
              </a:ext>
            </a:extLst>
          </p:cNvPr>
          <p:cNvSpPr txBox="1"/>
          <p:nvPr/>
        </p:nvSpPr>
        <p:spPr bwMode="gray">
          <a:xfrm>
            <a:off x="5933092" y="5168509"/>
            <a:ext cx="1120852" cy="349898"/>
          </a:xfrm>
          <a:prstGeom prst="rect">
            <a:avLst/>
          </a:prstGeom>
        </p:spPr>
        <p:txBody>
          <a:bodyPr vert="horz" wrap="square" lIns="0" tIns="0" rIns="0" bIns="0" rtlCol="0" anchor="b" anchorCtr="0">
            <a:noAutofit/>
          </a:bodyPr>
          <a:lstStyle/>
          <a:p>
            <a:r>
              <a:rPr lang="ca-ES" sz="1600" dirty="0">
                <a:solidFill>
                  <a:srgbClr val="595959"/>
                </a:solidFill>
                <a:latin typeface="Poppins"/>
              </a:rPr>
              <a:t>Total general</a:t>
            </a:r>
            <a:endParaRPr lang="ca-ES" sz="1600" b="0" dirty="0">
              <a:solidFill>
                <a:srgbClr val="595959"/>
              </a:solidFill>
              <a:latin typeface="Poppins"/>
            </a:endParaRPr>
          </a:p>
        </p:txBody>
      </p:sp>
      <p:pic>
        <p:nvPicPr>
          <p:cNvPr id="10" name="Picture 9">
            <a:extLst>
              <a:ext uri="{FF2B5EF4-FFF2-40B4-BE49-F238E27FC236}">
                <a16:creationId xmlns:a16="http://schemas.microsoft.com/office/drawing/2014/main" id="{5CB0778A-D5CF-42C5-9274-06D9EEBCE4B0}"/>
              </a:ext>
            </a:extLst>
          </p:cNvPr>
          <p:cNvPicPr>
            <a:picLocks noChangeAspect="1"/>
          </p:cNvPicPr>
          <p:nvPr/>
        </p:nvPicPr>
        <p:blipFill>
          <a:blip r:embed="rId4"/>
          <a:stretch>
            <a:fillRect/>
          </a:stretch>
        </p:blipFill>
        <p:spPr>
          <a:xfrm>
            <a:off x="7897356" y="1950089"/>
            <a:ext cx="3110164" cy="2006372"/>
          </a:xfrm>
          <a:prstGeom prst="rect">
            <a:avLst/>
          </a:prstGeom>
          <a:ln>
            <a:noFill/>
          </a:ln>
          <a:effectLst>
            <a:outerShdw blurRad="190500" algn="tl" rotWithShape="0">
              <a:srgbClr val="000000">
                <a:alpha val="70000"/>
              </a:srgbClr>
            </a:outerShdw>
          </a:effectLst>
        </p:spPr>
      </p:pic>
      <p:pic>
        <p:nvPicPr>
          <p:cNvPr id="24" name="Picture 23">
            <a:extLst>
              <a:ext uri="{FF2B5EF4-FFF2-40B4-BE49-F238E27FC236}">
                <a16:creationId xmlns:a16="http://schemas.microsoft.com/office/drawing/2014/main" id="{9D205CE3-E8C1-4C5D-823B-17109C4B0BE6}"/>
              </a:ext>
            </a:extLst>
          </p:cNvPr>
          <p:cNvPicPr>
            <a:picLocks noChangeAspect="1"/>
          </p:cNvPicPr>
          <p:nvPr/>
        </p:nvPicPr>
        <p:blipFill>
          <a:blip r:embed="rId5"/>
          <a:stretch>
            <a:fillRect/>
          </a:stretch>
        </p:blipFill>
        <p:spPr>
          <a:xfrm>
            <a:off x="8195935" y="4333333"/>
            <a:ext cx="2061599" cy="2020249"/>
          </a:xfrm>
          <a:prstGeom prst="rect">
            <a:avLst/>
          </a:prstGeom>
          <a:ln>
            <a:noFill/>
          </a:ln>
          <a:effectLst>
            <a:outerShdw blurRad="190500" algn="tl" rotWithShape="0">
              <a:srgbClr val="000000">
                <a:alpha val="70000"/>
              </a:srgbClr>
            </a:outerShdw>
          </a:effectLst>
        </p:spPr>
      </p:pic>
      <p:sp>
        <p:nvSpPr>
          <p:cNvPr id="14" name="Rectangle 13">
            <a:extLst>
              <a:ext uri="{FF2B5EF4-FFF2-40B4-BE49-F238E27FC236}">
                <a16:creationId xmlns:a16="http://schemas.microsoft.com/office/drawing/2014/main" id="{8149DD82-EFCF-4389-B406-74E7109B5AE6}"/>
              </a:ext>
            </a:extLst>
          </p:cNvPr>
          <p:cNvSpPr/>
          <p:nvPr/>
        </p:nvSpPr>
        <p:spPr bwMode="gray">
          <a:xfrm>
            <a:off x="878606" y="5287990"/>
            <a:ext cx="4900855" cy="24726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9" name="Straight Arrow Connector 8">
            <a:extLst>
              <a:ext uri="{FF2B5EF4-FFF2-40B4-BE49-F238E27FC236}">
                <a16:creationId xmlns:a16="http://schemas.microsoft.com/office/drawing/2014/main" id="{E9B94E37-89B1-4CC9-882C-58815586A0B3}"/>
              </a:ext>
            </a:extLst>
          </p:cNvPr>
          <p:cNvCxnSpPr>
            <a:cxnSpLocks/>
          </p:cNvCxnSpPr>
          <p:nvPr/>
        </p:nvCxnSpPr>
        <p:spPr>
          <a:xfrm flipV="1">
            <a:off x="6885992" y="2858414"/>
            <a:ext cx="1390261" cy="97864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D6DDFDC-995E-4F98-ABFC-B23BE6D0665A}"/>
              </a:ext>
            </a:extLst>
          </p:cNvPr>
          <p:cNvCxnSpPr>
            <a:cxnSpLocks/>
            <a:stCxn id="21" idx="3"/>
            <a:endCxn id="24" idx="1"/>
          </p:cNvCxnSpPr>
          <p:nvPr/>
        </p:nvCxnSpPr>
        <p:spPr>
          <a:xfrm>
            <a:off x="7053944" y="5343458"/>
            <a:ext cx="1141991"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6699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896265-5206-4BA8-8926-CF274362AED7}"/>
              </a:ext>
            </a:extLst>
          </p:cNvPr>
          <p:cNvPicPr>
            <a:picLocks noChangeAspect="1"/>
          </p:cNvPicPr>
          <p:nvPr/>
        </p:nvPicPr>
        <p:blipFill>
          <a:blip r:embed="rId3"/>
          <a:stretch>
            <a:fillRect/>
          </a:stretch>
        </p:blipFill>
        <p:spPr>
          <a:xfrm>
            <a:off x="778266" y="1794489"/>
            <a:ext cx="5402521" cy="4140103"/>
          </a:xfrm>
          <a:prstGeom prst="rect">
            <a:avLst/>
          </a:prstGeom>
          <a:ln>
            <a:noFill/>
          </a:ln>
          <a:effectLst>
            <a:outerShdw blurRad="190500" algn="tl" rotWithShape="0">
              <a:srgbClr val="000000">
                <a:alpha val="70000"/>
              </a:srgbClr>
            </a:outerShdw>
          </a:effectLst>
        </p:spPr>
      </p:pic>
      <p:sp>
        <p:nvSpPr>
          <p:cNvPr id="8" name="Title 7">
            <a:extLst>
              <a:ext uri="{FF2B5EF4-FFF2-40B4-BE49-F238E27FC236}">
                <a16:creationId xmlns:a16="http://schemas.microsoft.com/office/drawing/2014/main" id="{75A4AAFD-68C7-4AB0-B7DE-A1CC71656845}"/>
              </a:ext>
            </a:extLst>
          </p:cNvPr>
          <p:cNvSpPr>
            <a:spLocks noGrp="1"/>
          </p:cNvSpPr>
          <p:nvPr>
            <p:ph type="title"/>
          </p:nvPr>
        </p:nvSpPr>
        <p:spPr/>
        <p:txBody>
          <a:bodyPr/>
          <a:lstStyle/>
          <a:p>
            <a:r>
              <a:rPr lang="ca-ES" dirty="0"/>
              <a:t>2.4. Aplicar format a una taula dinàmica</a:t>
            </a:r>
            <a:endParaRPr lang="es-ES" dirty="0"/>
          </a:p>
        </p:txBody>
      </p:sp>
      <p:sp>
        <p:nvSpPr>
          <p:cNvPr id="4" name="TextBox 3">
            <a:extLst>
              <a:ext uri="{FF2B5EF4-FFF2-40B4-BE49-F238E27FC236}">
                <a16:creationId xmlns:a16="http://schemas.microsoft.com/office/drawing/2014/main" id="{A9FDAEA3-9EAE-4F6F-98E8-F81D9685D9C6}"/>
              </a:ext>
            </a:extLst>
          </p:cNvPr>
          <p:cNvSpPr txBox="1"/>
          <p:nvPr/>
        </p:nvSpPr>
        <p:spPr>
          <a:xfrm>
            <a:off x="469899" y="1017292"/>
            <a:ext cx="11351987" cy="338554"/>
          </a:xfrm>
          <a:prstGeom prst="rect">
            <a:avLst/>
          </a:prstGeom>
          <a:noFill/>
        </p:spPr>
        <p:txBody>
          <a:bodyPr wrap="square" rtlCol="0">
            <a:spAutoFit/>
          </a:bodyPr>
          <a:lstStyle/>
          <a:p>
            <a:r>
              <a:rPr lang="ca-ES" sz="1600" dirty="0">
                <a:solidFill>
                  <a:srgbClr val="595959"/>
                </a:solidFill>
                <a:latin typeface="Poppins"/>
              </a:rPr>
              <a:t>Una altra eina molt comú és la de l'espai entre línies.</a:t>
            </a:r>
          </a:p>
        </p:txBody>
      </p:sp>
      <p:sp>
        <p:nvSpPr>
          <p:cNvPr id="5" name="Rectangle 4">
            <a:extLst>
              <a:ext uri="{FF2B5EF4-FFF2-40B4-BE49-F238E27FC236}">
                <a16:creationId xmlns:a16="http://schemas.microsoft.com/office/drawing/2014/main" id="{EE0EDBE6-936D-4C16-AE96-4746E2DC39D2}"/>
              </a:ext>
            </a:extLst>
          </p:cNvPr>
          <p:cNvSpPr/>
          <p:nvPr/>
        </p:nvSpPr>
        <p:spPr bwMode="gray">
          <a:xfrm>
            <a:off x="987490" y="3436003"/>
            <a:ext cx="4990497" cy="24726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9" name="Picture 8">
            <a:extLst>
              <a:ext uri="{FF2B5EF4-FFF2-40B4-BE49-F238E27FC236}">
                <a16:creationId xmlns:a16="http://schemas.microsoft.com/office/drawing/2014/main" id="{FC73D81C-D012-4D52-BAE8-56C2FF4672C8}"/>
              </a:ext>
            </a:extLst>
          </p:cNvPr>
          <p:cNvPicPr>
            <a:picLocks noChangeAspect="1"/>
          </p:cNvPicPr>
          <p:nvPr/>
        </p:nvPicPr>
        <p:blipFill>
          <a:blip r:embed="rId4"/>
          <a:stretch>
            <a:fillRect/>
          </a:stretch>
        </p:blipFill>
        <p:spPr>
          <a:xfrm>
            <a:off x="7297511" y="3467986"/>
            <a:ext cx="4524375" cy="2171700"/>
          </a:xfrm>
          <a:prstGeom prst="rect">
            <a:avLst/>
          </a:prstGeom>
          <a:ln>
            <a:noFill/>
          </a:ln>
          <a:effectLst>
            <a:outerShdw blurRad="190500" algn="tl" rotWithShape="0">
              <a:srgbClr val="000000">
                <a:alpha val="70000"/>
              </a:srgbClr>
            </a:outerShdw>
          </a:effectLst>
        </p:spPr>
      </p:pic>
      <p:sp>
        <p:nvSpPr>
          <p:cNvPr id="11" name="Rectangle 10">
            <a:extLst>
              <a:ext uri="{FF2B5EF4-FFF2-40B4-BE49-F238E27FC236}">
                <a16:creationId xmlns:a16="http://schemas.microsoft.com/office/drawing/2014/main" id="{9CC56F7A-33B3-4928-AA33-C24B17A52888}"/>
              </a:ext>
            </a:extLst>
          </p:cNvPr>
          <p:cNvSpPr/>
          <p:nvPr/>
        </p:nvSpPr>
        <p:spPr bwMode="gray">
          <a:xfrm>
            <a:off x="995506" y="4360234"/>
            <a:ext cx="4990497" cy="24726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6" name="Straight Arrow Connector 5">
            <a:extLst>
              <a:ext uri="{FF2B5EF4-FFF2-40B4-BE49-F238E27FC236}">
                <a16:creationId xmlns:a16="http://schemas.microsoft.com/office/drawing/2014/main" id="{DA58EC1E-5959-4CD4-9D13-581367055FF3}"/>
              </a:ext>
            </a:extLst>
          </p:cNvPr>
          <p:cNvCxnSpPr>
            <a:stCxn id="2" idx="3"/>
            <a:endCxn id="9" idx="1"/>
          </p:cNvCxnSpPr>
          <p:nvPr/>
        </p:nvCxnSpPr>
        <p:spPr>
          <a:xfrm>
            <a:off x="6180787" y="3864541"/>
            <a:ext cx="1116724" cy="68929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9236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2573867"/>
            <a:ext cx="10418233" cy="849678"/>
          </a:xfrm>
        </p:spPr>
        <p:txBody>
          <a:bodyPr/>
          <a:lstStyle/>
          <a:p>
            <a:r>
              <a:rPr lang="es-ES" sz="4000" dirty="0"/>
              <a:t>3. FORMULACIÓ</a:t>
            </a:r>
          </a:p>
        </p:txBody>
      </p:sp>
    </p:spTree>
    <p:extLst>
      <p:ext uri="{BB962C8B-B14F-4D97-AF65-F5344CB8AC3E}">
        <p14:creationId xmlns:p14="http://schemas.microsoft.com/office/powerpoint/2010/main" val="4475053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F52BE2-3DAE-44D6-953E-D677E2314B46}"/>
              </a:ext>
            </a:extLst>
          </p:cNvPr>
          <p:cNvSpPr>
            <a:spLocks noGrp="1"/>
          </p:cNvSpPr>
          <p:nvPr>
            <p:ph type="title"/>
          </p:nvPr>
        </p:nvSpPr>
        <p:spPr/>
        <p:txBody>
          <a:bodyPr/>
          <a:lstStyle/>
          <a:p>
            <a:r>
              <a:rPr lang="ca-ES" dirty="0"/>
              <a:t>3.1 Introducció a la formulació</a:t>
            </a:r>
          </a:p>
        </p:txBody>
      </p:sp>
      <p:sp>
        <p:nvSpPr>
          <p:cNvPr id="6" name="Arrow: Right 5">
            <a:extLst>
              <a:ext uri="{FF2B5EF4-FFF2-40B4-BE49-F238E27FC236}">
                <a16:creationId xmlns:a16="http://schemas.microsoft.com/office/drawing/2014/main" id="{9563F5DE-8BEE-4A4C-913B-48D8310FA995}"/>
              </a:ext>
            </a:extLst>
          </p:cNvPr>
          <p:cNvSpPr/>
          <p:nvPr/>
        </p:nvSpPr>
        <p:spPr bwMode="gray">
          <a:xfrm>
            <a:off x="2427407" y="5036201"/>
            <a:ext cx="344129" cy="137652"/>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3" name="Picture 2">
            <a:extLst>
              <a:ext uri="{FF2B5EF4-FFF2-40B4-BE49-F238E27FC236}">
                <a16:creationId xmlns:a16="http://schemas.microsoft.com/office/drawing/2014/main" id="{C4CCC7BC-A95F-45B0-BB4E-625F6AF52493}"/>
              </a:ext>
            </a:extLst>
          </p:cNvPr>
          <p:cNvPicPr>
            <a:picLocks noChangeAspect="1"/>
          </p:cNvPicPr>
          <p:nvPr/>
        </p:nvPicPr>
        <p:blipFill rotWithShape="1">
          <a:blip r:embed="rId2"/>
          <a:srcRect l="21613" t="22510" r="68145" b="57418"/>
          <a:stretch/>
        </p:blipFill>
        <p:spPr>
          <a:xfrm>
            <a:off x="766985" y="4265879"/>
            <a:ext cx="1248697" cy="1376516"/>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E2FC388F-A31B-4A47-A77B-25A1CFAC6D80}"/>
              </a:ext>
            </a:extLst>
          </p:cNvPr>
          <p:cNvPicPr>
            <a:picLocks noChangeAspect="1"/>
          </p:cNvPicPr>
          <p:nvPr/>
        </p:nvPicPr>
        <p:blipFill rotWithShape="1">
          <a:blip r:embed="rId3"/>
          <a:srcRect l="21532" t="21648" r="68226" b="56559"/>
          <a:stretch/>
        </p:blipFill>
        <p:spPr>
          <a:xfrm>
            <a:off x="3090677" y="4206885"/>
            <a:ext cx="1248697" cy="1494503"/>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997A5E2E-5D8A-4AB8-87F3-F8840A106E50}"/>
              </a:ext>
            </a:extLst>
          </p:cNvPr>
          <p:cNvPicPr>
            <a:picLocks noChangeAspect="1"/>
          </p:cNvPicPr>
          <p:nvPr/>
        </p:nvPicPr>
        <p:blipFill rotWithShape="1">
          <a:blip r:embed="rId4"/>
          <a:srcRect l="21128" t="21506" r="67888" b="56415"/>
          <a:stretch/>
        </p:blipFill>
        <p:spPr>
          <a:xfrm>
            <a:off x="5217722" y="4197052"/>
            <a:ext cx="1339231" cy="1514168"/>
          </a:xfrm>
          <a:prstGeom prst="rect">
            <a:avLst/>
          </a:prstGeom>
          <a:ln>
            <a:noFill/>
          </a:ln>
          <a:effectLst>
            <a:outerShdw blurRad="190500" algn="tl" rotWithShape="0">
              <a:srgbClr val="000000">
                <a:alpha val="70000"/>
              </a:srgbClr>
            </a:outerShdw>
          </a:effectLst>
        </p:spPr>
      </p:pic>
      <p:sp>
        <p:nvSpPr>
          <p:cNvPr id="10" name="Arrow: Right 9">
            <a:extLst>
              <a:ext uri="{FF2B5EF4-FFF2-40B4-BE49-F238E27FC236}">
                <a16:creationId xmlns:a16="http://schemas.microsoft.com/office/drawing/2014/main" id="{737694DD-833C-4303-BD99-957B9AEB9DC9}"/>
              </a:ext>
            </a:extLst>
          </p:cNvPr>
          <p:cNvSpPr/>
          <p:nvPr/>
        </p:nvSpPr>
        <p:spPr bwMode="gray">
          <a:xfrm>
            <a:off x="4606483" y="5036201"/>
            <a:ext cx="344129" cy="137652"/>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1" name="Rectangle 10">
            <a:extLst>
              <a:ext uri="{FF2B5EF4-FFF2-40B4-BE49-F238E27FC236}">
                <a16:creationId xmlns:a16="http://schemas.microsoft.com/office/drawing/2014/main" id="{DEB425BF-CCA8-40F0-A36D-DC1DA3DFC051}"/>
              </a:ext>
            </a:extLst>
          </p:cNvPr>
          <p:cNvSpPr/>
          <p:nvPr/>
        </p:nvSpPr>
        <p:spPr>
          <a:xfrm>
            <a:off x="8187559" y="1658089"/>
            <a:ext cx="3237455" cy="290265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dirty="0"/>
          </a:p>
        </p:txBody>
      </p:sp>
      <p:sp>
        <p:nvSpPr>
          <p:cNvPr id="13" name="Rectangle 12">
            <a:extLst>
              <a:ext uri="{FF2B5EF4-FFF2-40B4-BE49-F238E27FC236}">
                <a16:creationId xmlns:a16="http://schemas.microsoft.com/office/drawing/2014/main" id="{F1277D59-62AC-4AC8-A132-E79627F134F8}"/>
              </a:ext>
            </a:extLst>
          </p:cNvPr>
          <p:cNvSpPr/>
          <p:nvPr/>
        </p:nvSpPr>
        <p:spPr>
          <a:xfrm>
            <a:off x="8744607" y="2008437"/>
            <a:ext cx="2764379" cy="2031325"/>
          </a:xfrm>
          <a:prstGeom prst="rect">
            <a:avLst/>
          </a:prstGeom>
        </p:spPr>
        <p:txBody>
          <a:bodyPr wrap="square">
            <a:spAutoFit/>
          </a:bodyPr>
          <a:lstStyle/>
          <a:p>
            <a:pPr algn="just"/>
            <a:r>
              <a:rPr lang="ca-ES" sz="1400" dirty="0">
                <a:solidFill>
                  <a:srgbClr val="53565A"/>
                </a:solidFill>
                <a:latin typeface="Poppins"/>
              </a:rPr>
              <a:t>Les fórmules d’Excel sempre comencen amb el signe “=“ i es poden introduir directament a la cel·la del full d’Excel o bé, seleccionant la cel·la i introduint la funció des de la capçalera de l’Excel on hi ha una línia per inserir funcions.</a:t>
            </a:r>
          </a:p>
        </p:txBody>
      </p:sp>
      <p:sp>
        <p:nvSpPr>
          <p:cNvPr id="14" name="Text Placeholder 1">
            <a:extLst>
              <a:ext uri="{FF2B5EF4-FFF2-40B4-BE49-F238E27FC236}">
                <a16:creationId xmlns:a16="http://schemas.microsoft.com/office/drawing/2014/main" id="{D1FD0453-254B-4DE2-923F-6E72603372BE}"/>
              </a:ext>
            </a:extLst>
          </p:cNvPr>
          <p:cNvSpPr txBox="1">
            <a:spLocks/>
          </p:cNvSpPr>
          <p:nvPr/>
        </p:nvSpPr>
        <p:spPr>
          <a:xfrm>
            <a:off x="578001" y="978614"/>
            <a:ext cx="10930985" cy="567792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lgn="just"/>
            <a:r>
              <a:rPr lang="ca-ES" dirty="0"/>
              <a:t>Una</a:t>
            </a:r>
            <a:r>
              <a:rPr lang="ca-ES" b="1" dirty="0">
                <a:solidFill>
                  <a:srgbClr val="019EE2"/>
                </a:solidFill>
              </a:rPr>
              <a:t> fórmula </a:t>
            </a:r>
            <a:r>
              <a:rPr lang="ca-ES" dirty="0"/>
              <a:t>relaciona valors o dades entre elles a partir de certs operadors, això dona com a resultat un altre valor. Les fórmules poden tenir vàries formes perquè poden utilitzar referències, funcions, textos, valors i noms per realitzar diferents tasques. </a:t>
            </a:r>
          </a:p>
          <a:p>
            <a:endParaRPr lang="ca-ES" dirty="0"/>
          </a:p>
          <a:p>
            <a:r>
              <a:rPr lang="ca-ES" dirty="0"/>
              <a:t>El procés és el següent:</a:t>
            </a:r>
          </a:p>
          <a:p>
            <a:endParaRPr lang="ca-ES" dirty="0"/>
          </a:p>
          <a:p>
            <a:pPr defTabSz="914400" eaLnBrk="0" fontAlgn="base" hangingPunct="0">
              <a:spcBef>
                <a:spcPct val="0"/>
              </a:spcBef>
              <a:spcAft>
                <a:spcPct val="0"/>
              </a:spcAft>
              <a:buSzTx/>
              <a:buFontTx/>
              <a:buAutoNum type="arabicPeriod"/>
            </a:pPr>
            <a:r>
              <a:rPr lang="ca-ES" altLang="es-ES" dirty="0">
                <a:cs typeface="Segoe UI" panose="020B0502040204020203" pitchFamily="34" charset="0"/>
              </a:rPr>
              <a:t>Seleccionar una cel·la.</a:t>
            </a:r>
          </a:p>
          <a:p>
            <a:pPr defTabSz="914400" eaLnBrk="0" fontAlgn="base" hangingPunct="0">
              <a:spcBef>
                <a:spcPct val="0"/>
              </a:spcBef>
              <a:spcAft>
                <a:spcPct val="0"/>
              </a:spcAft>
              <a:buSzTx/>
              <a:buFontTx/>
              <a:buAutoNum type="arabicPeriod" startAt="2"/>
            </a:pPr>
            <a:r>
              <a:rPr lang="ca-ES" altLang="es-ES" dirty="0">
                <a:cs typeface="Segoe UI" panose="020B0502040204020203" pitchFamily="34" charset="0"/>
              </a:rPr>
              <a:t>Escriure el signe igual “=“ abans de començar o escriure la funció. </a:t>
            </a:r>
          </a:p>
          <a:p>
            <a:pPr defTabSz="914400" eaLnBrk="0" fontAlgn="base" hangingPunct="0">
              <a:spcBef>
                <a:spcPct val="0"/>
              </a:spcBef>
              <a:spcAft>
                <a:spcPct val="0"/>
              </a:spcAft>
              <a:buSzTx/>
              <a:buFontTx/>
              <a:buAutoNum type="arabicPeriod" startAt="2"/>
            </a:pPr>
            <a:r>
              <a:rPr lang="ca-ES" altLang="es-ES" dirty="0">
                <a:cs typeface="Segoe UI" panose="020B0502040204020203" pitchFamily="34" charset="0"/>
              </a:rPr>
              <a:t>Seleccionar una cel·la o escriure la seva adreça a la cel·la triada.</a:t>
            </a:r>
          </a:p>
          <a:p>
            <a:pPr defTabSz="914400" eaLnBrk="0" fontAlgn="base" hangingPunct="0">
              <a:spcBef>
                <a:spcPct val="0"/>
              </a:spcBef>
              <a:spcAft>
                <a:spcPct val="0"/>
              </a:spcAft>
              <a:buSzTx/>
              <a:buFontTx/>
              <a:buAutoNum type="arabicPeriod" startAt="4"/>
            </a:pPr>
            <a:r>
              <a:rPr lang="ca-ES" altLang="es-ES" dirty="0">
                <a:cs typeface="Segoe UI" panose="020B0502040204020203" pitchFamily="34" charset="0"/>
              </a:rPr>
              <a:t>Escriure un operador. Per exemple, “-” per restar.</a:t>
            </a:r>
          </a:p>
          <a:p>
            <a:pPr defTabSz="914400" eaLnBrk="0" fontAlgn="base" hangingPunct="0">
              <a:spcBef>
                <a:spcPct val="0"/>
              </a:spcBef>
              <a:spcAft>
                <a:spcPct val="0"/>
              </a:spcAft>
              <a:buSzTx/>
              <a:buFontTx/>
              <a:buAutoNum type="arabicPeriod" startAt="5"/>
            </a:pPr>
            <a:r>
              <a:rPr lang="ca-ES" altLang="es-ES" dirty="0">
                <a:cs typeface="Segoe UI" panose="020B0502040204020203" pitchFamily="34" charset="0"/>
              </a:rPr>
              <a:t>Seleccionar la cel·la següent o escriure l’adreça a la cel·la seleccionada.</a:t>
            </a:r>
          </a:p>
          <a:p>
            <a:pPr defTabSz="914400" eaLnBrk="0" fontAlgn="base" hangingPunct="0">
              <a:spcBef>
                <a:spcPct val="0"/>
              </a:spcBef>
              <a:spcAft>
                <a:spcPct val="0"/>
              </a:spcAft>
              <a:buSzTx/>
              <a:buFontTx/>
              <a:buAutoNum type="arabicPeriod" startAt="6"/>
            </a:pPr>
            <a:r>
              <a:rPr lang="ca-ES" altLang="es-ES" dirty="0">
                <a:cs typeface="Segoe UI" panose="020B0502040204020203" pitchFamily="34" charset="0"/>
              </a:rPr>
              <a:t>Prémer Introduir, perquè es mostri el resultat del càlcul.</a:t>
            </a:r>
          </a:p>
          <a:p>
            <a:endParaRPr lang="ca-ES" dirty="0"/>
          </a:p>
          <a:p>
            <a:endParaRPr lang="ca-ES" i="1" dirty="0"/>
          </a:p>
          <a:p>
            <a:endParaRPr lang="ca-ES" i="1" dirty="0"/>
          </a:p>
          <a:p>
            <a:endParaRPr lang="ca-ES" dirty="0"/>
          </a:p>
          <a:p>
            <a:endParaRPr lang="ca-ES" dirty="0"/>
          </a:p>
          <a:p>
            <a:endParaRPr lang="ca-ES" dirty="0"/>
          </a:p>
          <a:p>
            <a:endParaRPr lang="ca-ES" dirty="0"/>
          </a:p>
          <a:p>
            <a:endParaRPr lang="ca-ES" dirty="0"/>
          </a:p>
          <a:p>
            <a:endParaRPr lang="ca-ES" dirty="0"/>
          </a:p>
          <a:p>
            <a:r>
              <a:rPr lang="ca-ES" dirty="0"/>
              <a:t>El resultat d’una fórmula pot ser un valor numèric, un valor lògic (verdader o fals) o un text. </a:t>
            </a:r>
          </a:p>
          <a:p>
            <a:endParaRPr lang="ca-ES" sz="1400" dirty="0"/>
          </a:p>
        </p:txBody>
      </p:sp>
      <p:pic>
        <p:nvPicPr>
          <p:cNvPr id="15" name="Picture 14">
            <a:extLst>
              <a:ext uri="{FF2B5EF4-FFF2-40B4-BE49-F238E27FC236}">
                <a16:creationId xmlns:a16="http://schemas.microsoft.com/office/drawing/2014/main" id="{F20B4449-A001-4B23-AD74-2AE8818ADA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1" y="1762535"/>
            <a:ext cx="1015800" cy="1068409"/>
          </a:xfrm>
          <a:prstGeom prst="rect">
            <a:avLst/>
          </a:prstGeom>
        </p:spPr>
      </p:pic>
      <p:pic>
        <p:nvPicPr>
          <p:cNvPr id="16" name="Picture 15">
            <a:extLst>
              <a:ext uri="{FF2B5EF4-FFF2-40B4-BE49-F238E27FC236}">
                <a16:creationId xmlns:a16="http://schemas.microsoft.com/office/drawing/2014/main" id="{4CF39B1E-50C4-47CE-8A8B-B1842E324681}"/>
              </a:ext>
            </a:extLst>
          </p:cNvPr>
          <p:cNvPicPr>
            <a:picLocks noChangeAspect="1"/>
          </p:cNvPicPr>
          <p:nvPr/>
        </p:nvPicPr>
        <p:blipFill rotWithShape="1">
          <a:blip r:embed="rId6"/>
          <a:srcRect t="18925" r="67822" b="72760"/>
          <a:stretch/>
        </p:blipFill>
        <p:spPr>
          <a:xfrm>
            <a:off x="7210267" y="4971387"/>
            <a:ext cx="3923071" cy="570271"/>
          </a:xfrm>
          <a:prstGeom prst="rect">
            <a:avLst/>
          </a:prstGeom>
          <a:ln>
            <a:noFill/>
          </a:ln>
          <a:effectLst>
            <a:outerShdw blurRad="190500" algn="tl" rotWithShape="0">
              <a:srgbClr val="000000">
                <a:alpha val="70000"/>
              </a:srgbClr>
            </a:outerShdw>
          </a:effectLst>
        </p:spPr>
      </p:pic>
      <p:sp>
        <p:nvSpPr>
          <p:cNvPr id="17" name="Arrow: Right 16">
            <a:extLst>
              <a:ext uri="{FF2B5EF4-FFF2-40B4-BE49-F238E27FC236}">
                <a16:creationId xmlns:a16="http://schemas.microsoft.com/office/drawing/2014/main" id="{8D530F7C-33A5-47D8-A39A-6C24E5005122}"/>
              </a:ext>
            </a:extLst>
          </p:cNvPr>
          <p:cNvSpPr/>
          <p:nvPr/>
        </p:nvSpPr>
        <p:spPr bwMode="gray">
          <a:xfrm rot="5400000">
            <a:off x="9560683" y="4697600"/>
            <a:ext cx="516974" cy="241471"/>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6340679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C49880-027F-4514-A31C-9DC81AE9168F}"/>
              </a:ext>
            </a:extLst>
          </p:cNvPr>
          <p:cNvSpPr>
            <a:spLocks noGrp="1"/>
          </p:cNvSpPr>
          <p:nvPr>
            <p:ph type="body" sz="quarter" idx="10"/>
          </p:nvPr>
        </p:nvSpPr>
        <p:spPr>
          <a:xfrm>
            <a:off x="469899" y="1064905"/>
            <a:ext cx="11203940" cy="5237573"/>
          </a:xfrm>
        </p:spPr>
        <p:txBody>
          <a:bodyPr/>
          <a:lstStyle/>
          <a:p>
            <a:pPr algn="just"/>
            <a:r>
              <a:rPr lang="ca-ES" dirty="0"/>
              <a:t>Per accedir cal anar a la pestanya </a:t>
            </a:r>
            <a:r>
              <a:rPr lang="ca-ES" b="1" dirty="0">
                <a:solidFill>
                  <a:srgbClr val="019EE2"/>
                </a:solidFill>
              </a:rPr>
              <a:t>Fórmules </a:t>
            </a:r>
            <a:r>
              <a:rPr lang="ca-ES" dirty="0"/>
              <a:t>de la cinta d’opcions, aquí es trobaran els diferents comandaments entre ells </a:t>
            </a:r>
            <a:r>
              <a:rPr lang="ca-ES" b="1" dirty="0">
                <a:solidFill>
                  <a:srgbClr val="019EE2"/>
                </a:solidFill>
              </a:rPr>
              <a:t>Biblioteca de funcions </a:t>
            </a:r>
            <a:r>
              <a:rPr lang="ca-ES" dirty="0"/>
              <a:t>on es poden veure les funcions que es poden aplicar.</a:t>
            </a:r>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marL="285750" indent="-285750" algn="just">
              <a:buFont typeface="Arial" panose="020B0604020202020204" pitchFamily="34" charset="0"/>
              <a:buChar char="•"/>
            </a:pPr>
            <a:r>
              <a:rPr lang="ca-ES" sz="1400" dirty="0"/>
              <a:t>Funcions Lògiques</a:t>
            </a:r>
          </a:p>
          <a:p>
            <a:pPr marL="285750" indent="-285750" algn="just">
              <a:buFont typeface="Arial" panose="020B0604020202020204" pitchFamily="34" charset="0"/>
              <a:buChar char="•"/>
            </a:pPr>
            <a:r>
              <a:rPr lang="ca-ES" sz="1400" dirty="0"/>
              <a:t>Funcions Text </a:t>
            </a:r>
          </a:p>
          <a:p>
            <a:pPr marL="285750" indent="-285750" algn="just">
              <a:buFont typeface="Arial" panose="020B0604020202020204" pitchFamily="34" charset="0"/>
              <a:buChar char="•"/>
            </a:pPr>
            <a:r>
              <a:rPr lang="ca-ES" sz="1400" dirty="0"/>
              <a:t>Funcions Data i hora</a:t>
            </a:r>
          </a:p>
          <a:p>
            <a:pPr marL="285750" indent="-285750" algn="just">
              <a:buFont typeface="Arial" panose="020B0604020202020204" pitchFamily="34" charset="0"/>
              <a:buChar char="•"/>
            </a:pPr>
            <a:r>
              <a:rPr lang="ca-ES" sz="1400" dirty="0"/>
              <a:t>Funcions Cera i referència</a:t>
            </a:r>
          </a:p>
          <a:p>
            <a:pPr marL="285750" indent="-285750" algn="just">
              <a:buFont typeface="Arial" panose="020B0604020202020204" pitchFamily="34" charset="0"/>
              <a:buChar char="•"/>
            </a:pPr>
            <a:r>
              <a:rPr lang="ca-ES" sz="1400" dirty="0"/>
              <a:t>Funcions Matemàtiques i trigonometria</a:t>
            </a:r>
          </a:p>
          <a:p>
            <a:pPr marL="285750" indent="-285750" algn="just">
              <a:buFont typeface="Arial" panose="020B0604020202020204" pitchFamily="34" charset="0"/>
              <a:buChar char="•"/>
            </a:pPr>
            <a:r>
              <a:rPr lang="ca-ES" sz="1400" dirty="0"/>
              <a:t>Més funcions </a:t>
            </a:r>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a:p>
            <a:pPr algn="just"/>
            <a:endParaRPr lang="ca-ES" sz="1400" dirty="0"/>
          </a:p>
        </p:txBody>
      </p:sp>
      <p:sp>
        <p:nvSpPr>
          <p:cNvPr id="4" name="Title 3">
            <a:extLst>
              <a:ext uri="{FF2B5EF4-FFF2-40B4-BE49-F238E27FC236}">
                <a16:creationId xmlns:a16="http://schemas.microsoft.com/office/drawing/2014/main" id="{BDF52BE2-3DAE-44D6-953E-D677E2314B46}"/>
              </a:ext>
            </a:extLst>
          </p:cNvPr>
          <p:cNvSpPr>
            <a:spLocks noGrp="1"/>
          </p:cNvSpPr>
          <p:nvPr>
            <p:ph type="title"/>
          </p:nvPr>
        </p:nvSpPr>
        <p:spPr/>
        <p:txBody>
          <a:bodyPr/>
          <a:lstStyle/>
          <a:p>
            <a:r>
              <a:rPr lang="ca-ES" dirty="0"/>
              <a:t>3.2 Funcions</a:t>
            </a:r>
          </a:p>
        </p:txBody>
      </p:sp>
      <p:pic>
        <p:nvPicPr>
          <p:cNvPr id="5" name="Picture 4" descr="A screenshot of a cell phone&#10;&#10;Description automatically generated">
            <a:extLst>
              <a:ext uri="{FF2B5EF4-FFF2-40B4-BE49-F238E27FC236}">
                <a16:creationId xmlns:a16="http://schemas.microsoft.com/office/drawing/2014/main" id="{1D3D6405-2AB4-4737-AD42-D307135566E1}"/>
              </a:ext>
            </a:extLst>
          </p:cNvPr>
          <p:cNvPicPr>
            <a:picLocks noChangeAspect="1"/>
          </p:cNvPicPr>
          <p:nvPr/>
        </p:nvPicPr>
        <p:blipFill>
          <a:blip r:embed="rId2"/>
          <a:stretch>
            <a:fillRect/>
          </a:stretch>
        </p:blipFill>
        <p:spPr>
          <a:xfrm>
            <a:off x="1036795" y="2339342"/>
            <a:ext cx="10296525" cy="1371600"/>
          </a:xfrm>
          <a:prstGeom prst="rect">
            <a:avLst/>
          </a:prstGeom>
          <a:ln>
            <a:noFill/>
          </a:ln>
          <a:effectLst>
            <a:outerShdw blurRad="190500" algn="tl" rotWithShape="0">
              <a:srgbClr val="000000">
                <a:alpha val="70000"/>
              </a:srgbClr>
            </a:outerShdw>
          </a:effectLst>
        </p:spPr>
      </p:pic>
      <p:sp>
        <p:nvSpPr>
          <p:cNvPr id="7" name="Rectangle 6">
            <a:extLst>
              <a:ext uri="{FF2B5EF4-FFF2-40B4-BE49-F238E27FC236}">
                <a16:creationId xmlns:a16="http://schemas.microsoft.com/office/drawing/2014/main" id="{9522EF79-E27A-4825-AB7E-C1626C569D50}"/>
              </a:ext>
            </a:extLst>
          </p:cNvPr>
          <p:cNvSpPr/>
          <p:nvPr/>
        </p:nvSpPr>
        <p:spPr bwMode="gray">
          <a:xfrm>
            <a:off x="4588290" y="2535988"/>
            <a:ext cx="894735" cy="33429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8" name="Rectangle 7">
            <a:extLst>
              <a:ext uri="{FF2B5EF4-FFF2-40B4-BE49-F238E27FC236}">
                <a16:creationId xmlns:a16="http://schemas.microsoft.com/office/drawing/2014/main" id="{4265A659-4D5A-4313-B188-72E6CEC45A5B}"/>
              </a:ext>
            </a:extLst>
          </p:cNvPr>
          <p:cNvSpPr/>
          <p:nvPr/>
        </p:nvSpPr>
        <p:spPr bwMode="gray">
          <a:xfrm>
            <a:off x="1036796" y="2870285"/>
            <a:ext cx="4534720" cy="84065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915959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2573867"/>
            <a:ext cx="10418233" cy="849678"/>
          </a:xfrm>
        </p:spPr>
        <p:txBody>
          <a:bodyPr/>
          <a:lstStyle/>
          <a:p>
            <a:r>
              <a:rPr lang="es-ES" dirty="0"/>
              <a:t>1</a:t>
            </a:r>
            <a:r>
              <a:rPr lang="es-ES" sz="4000" dirty="0"/>
              <a:t>. GRÀFICS</a:t>
            </a:r>
          </a:p>
        </p:txBody>
      </p:sp>
    </p:spTree>
    <p:extLst>
      <p:ext uri="{BB962C8B-B14F-4D97-AF65-F5344CB8AC3E}">
        <p14:creationId xmlns:p14="http://schemas.microsoft.com/office/powerpoint/2010/main" val="17354396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F52BE2-3DAE-44D6-953E-D677E2314B46}"/>
              </a:ext>
            </a:extLst>
          </p:cNvPr>
          <p:cNvSpPr>
            <a:spLocks noGrp="1"/>
          </p:cNvSpPr>
          <p:nvPr>
            <p:ph type="title"/>
          </p:nvPr>
        </p:nvSpPr>
        <p:spPr/>
        <p:txBody>
          <a:bodyPr/>
          <a:lstStyle/>
          <a:p>
            <a:r>
              <a:rPr lang="ca-ES" dirty="0"/>
              <a:t>3.2 Funcions</a:t>
            </a:r>
          </a:p>
        </p:txBody>
      </p:sp>
      <p:sp>
        <p:nvSpPr>
          <p:cNvPr id="14" name="Text Placeholder 1">
            <a:extLst>
              <a:ext uri="{FF2B5EF4-FFF2-40B4-BE49-F238E27FC236}">
                <a16:creationId xmlns:a16="http://schemas.microsoft.com/office/drawing/2014/main" id="{D1FD0453-254B-4DE2-923F-6E72603372BE}"/>
              </a:ext>
            </a:extLst>
          </p:cNvPr>
          <p:cNvSpPr txBox="1">
            <a:spLocks/>
          </p:cNvSpPr>
          <p:nvPr/>
        </p:nvSpPr>
        <p:spPr>
          <a:xfrm>
            <a:off x="494030" y="1005909"/>
            <a:ext cx="11203940" cy="1600813"/>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lgn="just"/>
            <a:r>
              <a:rPr lang="ca-ES" dirty="0"/>
              <a:t>Les funcions són expressions que indiquen una acció complexa. Excel té unes fórmules predeterminades que es poden utilitzar per realitzar diverses accions. A més és possible que una fórmula estigui formada per diferents funcions.</a:t>
            </a:r>
          </a:p>
          <a:p>
            <a:pPr algn="just"/>
            <a:endParaRPr lang="ca-ES" dirty="0"/>
          </a:p>
          <a:p>
            <a:pPr algn="just"/>
            <a:r>
              <a:rPr lang="ca-ES" dirty="0"/>
              <a:t>Per exemple, la suma. S’hi s’ha de sumar a una columna un grup de 10 cel·les, en lloc d’utilitzar la fórmula: “=A1+A2+A3…” es pot utilitzar la funció suma.                              </a:t>
            </a:r>
            <a:endParaRPr lang="ca-ES" sz="1400" dirty="0"/>
          </a:p>
        </p:txBody>
      </p:sp>
      <p:sp>
        <p:nvSpPr>
          <p:cNvPr id="2" name="CuadroTexto 1"/>
          <p:cNvSpPr txBox="1"/>
          <p:nvPr/>
        </p:nvSpPr>
        <p:spPr bwMode="gray">
          <a:xfrm>
            <a:off x="5418161" y="3471970"/>
            <a:ext cx="4394580" cy="968991"/>
          </a:xfrm>
          <a:prstGeom prst="rect">
            <a:avLst/>
          </a:prstGeom>
        </p:spPr>
        <p:txBody>
          <a:bodyPr vert="horz" wrap="square" lIns="0" tIns="0" rIns="0" bIns="0" rtlCol="0" anchor="b" anchorCtr="0">
            <a:noAutofit/>
          </a:bodyPr>
          <a:lstStyle/>
          <a:p>
            <a:r>
              <a:rPr lang="ca-ES" sz="3200" dirty="0">
                <a:solidFill>
                  <a:srgbClr val="595959"/>
                </a:solidFill>
                <a:latin typeface="Poppins"/>
              </a:rPr>
              <a:t>= SUMA ( A1:A10)</a:t>
            </a:r>
          </a:p>
          <a:p>
            <a:endParaRPr lang="ca-ES" sz="3200" b="0" dirty="0">
              <a:solidFill>
                <a:srgbClr val="595959"/>
              </a:solidFill>
            </a:endParaRPr>
          </a:p>
        </p:txBody>
      </p:sp>
      <p:sp>
        <p:nvSpPr>
          <p:cNvPr id="18" name="TextBox 3">
            <a:extLst>
              <a:ext uri="{FF2B5EF4-FFF2-40B4-BE49-F238E27FC236}">
                <a16:creationId xmlns:a16="http://schemas.microsoft.com/office/drawing/2014/main" id="{A9FDAEA3-9EAE-4F6F-98E8-F81D9685D9C6}"/>
              </a:ext>
            </a:extLst>
          </p:cNvPr>
          <p:cNvSpPr txBox="1"/>
          <p:nvPr/>
        </p:nvSpPr>
        <p:spPr>
          <a:xfrm>
            <a:off x="494030" y="5830789"/>
            <a:ext cx="11532931" cy="584775"/>
          </a:xfrm>
          <a:prstGeom prst="rect">
            <a:avLst/>
          </a:prstGeom>
          <a:noFill/>
        </p:spPr>
        <p:txBody>
          <a:bodyPr wrap="square" rtlCol="0">
            <a:spAutoFit/>
          </a:bodyPr>
          <a:lstStyle/>
          <a:p>
            <a:pPr algn="just"/>
            <a:r>
              <a:rPr lang="ca-ES" sz="1600" dirty="0">
                <a:solidFill>
                  <a:srgbClr val="595959"/>
                </a:solidFill>
                <a:latin typeface="Poppins"/>
              </a:rPr>
              <a:t>S’ha d’entendre aquesta diferència per poder avançar en el curs. A continuació s’explicaran els operadors i les diverses funcions principals.</a:t>
            </a:r>
          </a:p>
        </p:txBody>
      </p:sp>
      <p:sp>
        <p:nvSpPr>
          <p:cNvPr id="19" name="CuadroTexto 18"/>
          <p:cNvSpPr txBox="1"/>
          <p:nvPr/>
        </p:nvSpPr>
        <p:spPr bwMode="gray">
          <a:xfrm>
            <a:off x="6591867" y="4186996"/>
            <a:ext cx="5435094" cy="1707945"/>
          </a:xfrm>
          <a:prstGeom prst="rect">
            <a:avLst/>
          </a:prstGeom>
        </p:spPr>
        <p:txBody>
          <a:bodyPr vert="horz" wrap="square" lIns="0" tIns="0" rIns="0" bIns="0" rtlCol="0" anchor="b" anchorCtr="0">
            <a:noAutofit/>
          </a:bodyPr>
          <a:lstStyle/>
          <a:p>
            <a:r>
              <a:rPr lang="ca-ES" sz="3200" dirty="0">
                <a:solidFill>
                  <a:srgbClr val="595959"/>
                </a:solidFill>
                <a:latin typeface="Poppins"/>
              </a:rPr>
              <a:t>= (Funció 1 * Funció 2)</a:t>
            </a:r>
          </a:p>
          <a:p>
            <a:r>
              <a:rPr lang="ca-ES" sz="3200" dirty="0">
                <a:solidFill>
                  <a:srgbClr val="595959"/>
                </a:solidFill>
              </a:rPr>
              <a:t>  </a:t>
            </a:r>
            <a:r>
              <a:rPr lang="ca-ES" dirty="0">
                <a:solidFill>
                  <a:srgbClr val="97999B"/>
                </a:solidFill>
                <a:latin typeface="Poppins"/>
              </a:rPr>
              <a:t>=</a:t>
            </a:r>
            <a:r>
              <a:rPr lang="ca-ES" sz="3200" dirty="0">
                <a:solidFill>
                  <a:srgbClr val="97999B"/>
                </a:solidFill>
                <a:latin typeface="Poppins"/>
              </a:rPr>
              <a:t> (</a:t>
            </a:r>
            <a:r>
              <a:rPr lang="ca-ES" sz="1600" dirty="0">
                <a:solidFill>
                  <a:srgbClr val="97999B"/>
                </a:solidFill>
                <a:latin typeface="Poppins"/>
              </a:rPr>
              <a:t>SUMA (A1:A10)    *    SUMA (B1:B10)</a:t>
            </a:r>
            <a:r>
              <a:rPr lang="ca-ES" sz="3200" dirty="0">
                <a:solidFill>
                  <a:srgbClr val="97999B"/>
                </a:solidFill>
                <a:latin typeface="Poppins"/>
              </a:rPr>
              <a:t>)</a:t>
            </a:r>
            <a:endParaRPr lang="ca-ES" sz="5400" dirty="0">
              <a:solidFill>
                <a:srgbClr val="97999B"/>
              </a:solidFill>
              <a:latin typeface="Poppins"/>
            </a:endParaRPr>
          </a:p>
          <a:p>
            <a:endParaRPr lang="ca-ES" sz="3200" b="0" dirty="0">
              <a:solidFill>
                <a:srgbClr val="595959"/>
              </a:solidFill>
            </a:endParaRPr>
          </a:p>
        </p:txBody>
      </p:sp>
      <p:sp>
        <p:nvSpPr>
          <p:cNvPr id="20" name="TextBox 3">
            <a:extLst>
              <a:ext uri="{FF2B5EF4-FFF2-40B4-BE49-F238E27FC236}">
                <a16:creationId xmlns:a16="http://schemas.microsoft.com/office/drawing/2014/main" id="{A9FDAEA3-9EAE-4F6F-98E8-F81D9685D9C6}"/>
              </a:ext>
            </a:extLst>
          </p:cNvPr>
          <p:cNvSpPr txBox="1"/>
          <p:nvPr/>
        </p:nvSpPr>
        <p:spPr>
          <a:xfrm>
            <a:off x="823850" y="3607672"/>
            <a:ext cx="4457834" cy="338554"/>
          </a:xfrm>
          <a:prstGeom prst="rect">
            <a:avLst/>
          </a:prstGeom>
          <a:noFill/>
        </p:spPr>
        <p:txBody>
          <a:bodyPr wrap="square" rtlCol="0">
            <a:spAutoFit/>
          </a:bodyPr>
          <a:lstStyle/>
          <a:p>
            <a:r>
              <a:rPr lang="ca-ES" sz="1600" dirty="0">
                <a:solidFill>
                  <a:srgbClr val="595959"/>
                </a:solidFill>
                <a:latin typeface="Poppins"/>
              </a:rPr>
              <a:t>Aquí és una funció. La funció és una SUMA</a:t>
            </a:r>
          </a:p>
        </p:txBody>
      </p:sp>
      <p:sp>
        <p:nvSpPr>
          <p:cNvPr id="21" name="TextBox 3">
            <a:extLst>
              <a:ext uri="{FF2B5EF4-FFF2-40B4-BE49-F238E27FC236}">
                <a16:creationId xmlns:a16="http://schemas.microsoft.com/office/drawing/2014/main" id="{A9FDAEA3-9EAE-4F6F-98E8-F81D9685D9C6}"/>
              </a:ext>
            </a:extLst>
          </p:cNvPr>
          <p:cNvSpPr txBox="1"/>
          <p:nvPr/>
        </p:nvSpPr>
        <p:spPr>
          <a:xfrm>
            <a:off x="823849" y="4502360"/>
            <a:ext cx="5631541" cy="1077218"/>
          </a:xfrm>
          <a:prstGeom prst="rect">
            <a:avLst/>
          </a:prstGeom>
          <a:noFill/>
        </p:spPr>
        <p:txBody>
          <a:bodyPr wrap="square" rtlCol="0">
            <a:spAutoFit/>
          </a:bodyPr>
          <a:lstStyle/>
          <a:p>
            <a:pPr algn="just"/>
            <a:r>
              <a:rPr lang="ca-ES" sz="1600" dirty="0">
                <a:solidFill>
                  <a:srgbClr val="595959"/>
                </a:solidFill>
                <a:latin typeface="Poppins"/>
              </a:rPr>
              <a:t>En aquest cas és una multiplicació, però els 2 elements són 2 funcions que prèviament realitzen operacions sobre altres dades i multipliquen els resultats d’aquests.</a:t>
            </a:r>
          </a:p>
        </p:txBody>
      </p:sp>
      <p:sp>
        <p:nvSpPr>
          <p:cNvPr id="9" name="CuadroTexto 8"/>
          <p:cNvSpPr txBox="1"/>
          <p:nvPr/>
        </p:nvSpPr>
        <p:spPr bwMode="gray">
          <a:xfrm>
            <a:off x="5874326" y="2668121"/>
            <a:ext cx="4394580" cy="968991"/>
          </a:xfrm>
          <a:prstGeom prst="rect">
            <a:avLst/>
          </a:prstGeom>
        </p:spPr>
        <p:txBody>
          <a:bodyPr vert="horz" wrap="square" lIns="0" tIns="0" rIns="0" bIns="0" rtlCol="0" anchor="b" anchorCtr="0">
            <a:noAutofit/>
          </a:bodyPr>
          <a:lstStyle/>
          <a:p>
            <a:r>
              <a:rPr lang="ca-ES" sz="3200" dirty="0">
                <a:solidFill>
                  <a:srgbClr val="595959"/>
                </a:solidFill>
                <a:latin typeface="Poppins"/>
              </a:rPr>
              <a:t>= A1+A2+A3</a:t>
            </a:r>
          </a:p>
          <a:p>
            <a:endParaRPr lang="ca-ES" sz="3200" b="0" dirty="0">
              <a:solidFill>
                <a:srgbClr val="595959"/>
              </a:solidFill>
              <a:latin typeface="Poppins"/>
            </a:endParaRPr>
          </a:p>
        </p:txBody>
      </p:sp>
      <p:sp>
        <p:nvSpPr>
          <p:cNvPr id="10" name="TextBox 3">
            <a:extLst>
              <a:ext uri="{FF2B5EF4-FFF2-40B4-BE49-F238E27FC236}">
                <a16:creationId xmlns:a16="http://schemas.microsoft.com/office/drawing/2014/main" id="{A9FDAEA3-9EAE-4F6F-98E8-F81D9685D9C6}"/>
              </a:ext>
            </a:extLst>
          </p:cNvPr>
          <p:cNvSpPr txBox="1"/>
          <p:nvPr/>
        </p:nvSpPr>
        <p:spPr>
          <a:xfrm>
            <a:off x="823849" y="2752469"/>
            <a:ext cx="5050477" cy="338554"/>
          </a:xfrm>
          <a:prstGeom prst="rect">
            <a:avLst/>
          </a:prstGeom>
          <a:noFill/>
        </p:spPr>
        <p:txBody>
          <a:bodyPr wrap="square" rtlCol="0">
            <a:spAutoFit/>
          </a:bodyPr>
          <a:lstStyle/>
          <a:p>
            <a:r>
              <a:rPr lang="ca-ES" sz="1600" dirty="0">
                <a:solidFill>
                  <a:srgbClr val="595959"/>
                </a:solidFill>
                <a:latin typeface="Poppins"/>
              </a:rPr>
              <a:t>En aquest exemple es mostra la fórmula simple</a:t>
            </a:r>
          </a:p>
        </p:txBody>
      </p:sp>
    </p:spTree>
    <p:extLst>
      <p:ext uri="{BB962C8B-B14F-4D97-AF65-F5344CB8AC3E}">
        <p14:creationId xmlns:p14="http://schemas.microsoft.com/office/powerpoint/2010/main" val="35033478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F52BE2-3DAE-44D6-953E-D677E2314B46}"/>
              </a:ext>
            </a:extLst>
          </p:cNvPr>
          <p:cNvSpPr>
            <a:spLocks noGrp="1"/>
          </p:cNvSpPr>
          <p:nvPr>
            <p:ph type="title"/>
          </p:nvPr>
        </p:nvSpPr>
        <p:spPr/>
        <p:txBody>
          <a:bodyPr/>
          <a:lstStyle/>
          <a:p>
            <a:r>
              <a:rPr lang="ca-ES" dirty="0"/>
              <a:t>3.3 Operadors</a:t>
            </a:r>
          </a:p>
        </p:txBody>
      </p:sp>
      <p:sp>
        <p:nvSpPr>
          <p:cNvPr id="14" name="Text Placeholder 1">
            <a:extLst>
              <a:ext uri="{FF2B5EF4-FFF2-40B4-BE49-F238E27FC236}">
                <a16:creationId xmlns:a16="http://schemas.microsoft.com/office/drawing/2014/main" id="{D1FD0453-254B-4DE2-923F-6E72603372BE}"/>
              </a:ext>
            </a:extLst>
          </p:cNvPr>
          <p:cNvSpPr txBox="1">
            <a:spLocks/>
          </p:cNvSpPr>
          <p:nvPr/>
        </p:nvSpPr>
        <p:spPr>
          <a:xfrm>
            <a:off x="494030" y="1005910"/>
            <a:ext cx="10792669" cy="710710"/>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lgn="just"/>
            <a:r>
              <a:rPr lang="ca-ES" dirty="0"/>
              <a:t>Els operadors són símbols que indiquen el tipus d’operació que es vol realitzar amb una fórmula. Es poden dividir en 3 grups.</a:t>
            </a:r>
            <a:endParaRPr lang="ca-ES" sz="1400" dirty="0"/>
          </a:p>
        </p:txBody>
      </p:sp>
      <p:sp>
        <p:nvSpPr>
          <p:cNvPr id="10" name="TextBox 3">
            <a:extLst>
              <a:ext uri="{FF2B5EF4-FFF2-40B4-BE49-F238E27FC236}">
                <a16:creationId xmlns:a16="http://schemas.microsoft.com/office/drawing/2014/main" id="{A9FDAEA3-9EAE-4F6F-98E8-F81D9685D9C6}"/>
              </a:ext>
            </a:extLst>
          </p:cNvPr>
          <p:cNvSpPr txBox="1"/>
          <p:nvPr/>
        </p:nvSpPr>
        <p:spPr>
          <a:xfrm>
            <a:off x="494030" y="1850463"/>
            <a:ext cx="11203940" cy="4031873"/>
          </a:xfrm>
          <a:prstGeom prst="rect">
            <a:avLst/>
          </a:prstGeom>
          <a:noFill/>
        </p:spPr>
        <p:txBody>
          <a:bodyPr wrap="square" rtlCol="0">
            <a:spAutoFit/>
          </a:bodyPr>
          <a:lstStyle/>
          <a:p>
            <a:pPr algn="just"/>
            <a:r>
              <a:rPr lang="ca-ES" sz="1600" b="1" dirty="0">
                <a:solidFill>
                  <a:srgbClr val="595959"/>
                </a:solidFill>
                <a:latin typeface="Poppins"/>
              </a:rPr>
              <a:t>Operadors aritmètics: </a:t>
            </a:r>
            <a:r>
              <a:rPr lang="ca-ES" sz="1600" dirty="0">
                <a:solidFill>
                  <a:srgbClr val="595959"/>
                </a:solidFill>
                <a:latin typeface="Poppins"/>
              </a:rPr>
              <a:t>per realitzar sumes, restes, multiplicacions... El resultat és un número.</a:t>
            </a:r>
          </a:p>
          <a:p>
            <a:pPr algn="just"/>
            <a:r>
              <a:rPr lang="ca-ES" sz="2800" b="1" dirty="0">
                <a:solidFill>
                  <a:srgbClr val="019EE2"/>
                </a:solidFill>
                <a:latin typeface="Poppins"/>
              </a:rPr>
              <a:t>* </a:t>
            </a:r>
            <a:r>
              <a:rPr lang="ca-ES" sz="1600" dirty="0">
                <a:solidFill>
                  <a:srgbClr val="595959"/>
                </a:solidFill>
                <a:latin typeface="Poppins"/>
              </a:rPr>
              <a:t>multiplicar</a:t>
            </a:r>
            <a:r>
              <a:rPr lang="ca-ES" sz="3200" dirty="0">
                <a:solidFill>
                  <a:srgbClr val="595959"/>
                </a:solidFill>
                <a:latin typeface="Poppins"/>
              </a:rPr>
              <a:t> ,   </a:t>
            </a:r>
            <a:r>
              <a:rPr lang="ca-ES" sz="3200" b="1" dirty="0">
                <a:solidFill>
                  <a:srgbClr val="019EE2"/>
                </a:solidFill>
                <a:latin typeface="Poppins"/>
              </a:rPr>
              <a:t>+</a:t>
            </a:r>
            <a:r>
              <a:rPr lang="ca-ES" sz="3200" dirty="0">
                <a:solidFill>
                  <a:srgbClr val="595959"/>
                </a:solidFill>
                <a:latin typeface="Poppins"/>
              </a:rPr>
              <a:t> </a:t>
            </a:r>
            <a:r>
              <a:rPr lang="ca-ES" sz="1600" dirty="0">
                <a:solidFill>
                  <a:srgbClr val="595959"/>
                </a:solidFill>
                <a:latin typeface="Poppins"/>
              </a:rPr>
              <a:t>sumar</a:t>
            </a:r>
            <a:r>
              <a:rPr lang="ca-ES" sz="3200" dirty="0">
                <a:solidFill>
                  <a:srgbClr val="595959"/>
                </a:solidFill>
                <a:latin typeface="Poppins"/>
              </a:rPr>
              <a:t> ,   </a:t>
            </a:r>
            <a:r>
              <a:rPr lang="ca-ES" sz="3200" b="1" dirty="0">
                <a:solidFill>
                  <a:srgbClr val="019EE2"/>
                </a:solidFill>
                <a:latin typeface="Poppins"/>
              </a:rPr>
              <a:t>-</a:t>
            </a:r>
            <a:r>
              <a:rPr lang="ca-ES" sz="3200" dirty="0">
                <a:solidFill>
                  <a:srgbClr val="595959"/>
                </a:solidFill>
                <a:latin typeface="Poppins"/>
              </a:rPr>
              <a:t> </a:t>
            </a:r>
            <a:r>
              <a:rPr lang="ca-ES" sz="1600" dirty="0">
                <a:solidFill>
                  <a:srgbClr val="595959"/>
                </a:solidFill>
                <a:latin typeface="Poppins"/>
              </a:rPr>
              <a:t>restar</a:t>
            </a:r>
            <a:r>
              <a:rPr lang="ca-ES" sz="3200" dirty="0">
                <a:solidFill>
                  <a:srgbClr val="595959"/>
                </a:solidFill>
                <a:latin typeface="Poppins"/>
              </a:rPr>
              <a:t> ,  </a:t>
            </a:r>
            <a:r>
              <a:rPr lang="ca-ES" sz="3200" dirty="0">
                <a:solidFill>
                  <a:srgbClr val="019EE2"/>
                </a:solidFill>
                <a:latin typeface="Poppins"/>
              </a:rPr>
              <a:t> </a:t>
            </a:r>
            <a:r>
              <a:rPr lang="ca-ES" sz="3200" b="1" dirty="0">
                <a:solidFill>
                  <a:srgbClr val="019EE2"/>
                </a:solidFill>
                <a:latin typeface="Poppins"/>
              </a:rPr>
              <a:t>/</a:t>
            </a:r>
            <a:r>
              <a:rPr lang="ca-ES" sz="3200" dirty="0">
                <a:solidFill>
                  <a:srgbClr val="019EE2"/>
                </a:solidFill>
                <a:latin typeface="Poppins"/>
              </a:rPr>
              <a:t> </a:t>
            </a:r>
            <a:r>
              <a:rPr lang="ca-ES" sz="1600" dirty="0">
                <a:solidFill>
                  <a:srgbClr val="595959"/>
                </a:solidFill>
                <a:latin typeface="Poppins"/>
              </a:rPr>
              <a:t>dividir</a:t>
            </a:r>
            <a:r>
              <a:rPr lang="ca-ES" sz="3200" dirty="0">
                <a:solidFill>
                  <a:srgbClr val="595959"/>
                </a:solidFill>
                <a:latin typeface="Poppins"/>
              </a:rPr>
              <a:t>,   </a:t>
            </a:r>
            <a:r>
              <a:rPr lang="ca-ES" sz="3200" b="1" dirty="0">
                <a:solidFill>
                  <a:srgbClr val="019EE2"/>
                </a:solidFill>
                <a:latin typeface="Poppins"/>
              </a:rPr>
              <a:t>^</a:t>
            </a:r>
            <a:r>
              <a:rPr lang="ca-ES" sz="3200" dirty="0">
                <a:solidFill>
                  <a:srgbClr val="595959"/>
                </a:solidFill>
                <a:latin typeface="Poppins"/>
              </a:rPr>
              <a:t> </a:t>
            </a:r>
            <a:r>
              <a:rPr lang="ca-ES" sz="1600" dirty="0">
                <a:solidFill>
                  <a:srgbClr val="595959"/>
                </a:solidFill>
                <a:latin typeface="Poppins"/>
              </a:rPr>
              <a:t>potència/exponent</a:t>
            </a:r>
            <a:r>
              <a:rPr lang="ca-ES" sz="3200" dirty="0">
                <a:solidFill>
                  <a:srgbClr val="595959"/>
                </a:solidFill>
                <a:latin typeface="Poppins"/>
              </a:rPr>
              <a:t>,  </a:t>
            </a:r>
            <a:r>
              <a:rPr lang="ca-ES" sz="3200" dirty="0">
                <a:solidFill>
                  <a:srgbClr val="019EE2"/>
                </a:solidFill>
                <a:latin typeface="Poppins"/>
              </a:rPr>
              <a:t> </a:t>
            </a:r>
            <a:r>
              <a:rPr lang="ca-ES" sz="3200" b="1" dirty="0">
                <a:solidFill>
                  <a:srgbClr val="019EE2"/>
                </a:solidFill>
                <a:latin typeface="Poppins"/>
              </a:rPr>
              <a:t>%</a:t>
            </a:r>
            <a:r>
              <a:rPr lang="ca-ES" sz="3200" dirty="0">
                <a:solidFill>
                  <a:srgbClr val="019EE2"/>
                </a:solidFill>
                <a:latin typeface="Poppins"/>
              </a:rPr>
              <a:t> </a:t>
            </a:r>
            <a:r>
              <a:rPr lang="ca-ES" sz="1600" dirty="0">
                <a:solidFill>
                  <a:srgbClr val="595959"/>
                </a:solidFill>
                <a:latin typeface="Poppins"/>
              </a:rPr>
              <a:t>percentatge</a:t>
            </a:r>
          </a:p>
          <a:p>
            <a:pPr algn="just"/>
            <a:endParaRPr lang="ca-ES" sz="1600" dirty="0">
              <a:solidFill>
                <a:srgbClr val="595959"/>
              </a:solidFill>
              <a:latin typeface="Poppins"/>
            </a:endParaRPr>
          </a:p>
          <a:p>
            <a:pPr algn="just"/>
            <a:endParaRPr lang="ca-ES" sz="1600" dirty="0">
              <a:solidFill>
                <a:srgbClr val="595959"/>
              </a:solidFill>
              <a:latin typeface="Poppins"/>
            </a:endParaRPr>
          </a:p>
          <a:p>
            <a:pPr algn="just"/>
            <a:r>
              <a:rPr lang="ca-ES" sz="1600" b="1" dirty="0">
                <a:solidFill>
                  <a:srgbClr val="595959"/>
                </a:solidFill>
                <a:latin typeface="Poppins"/>
              </a:rPr>
              <a:t>Operadors per comparar dades: </a:t>
            </a:r>
            <a:r>
              <a:rPr lang="ca-ES" sz="1600" dirty="0">
                <a:solidFill>
                  <a:srgbClr val="595959"/>
                </a:solidFill>
                <a:latin typeface="Poppins"/>
              </a:rPr>
              <a:t>s’utilitzen per comparar 2 valors entre sí. Molt útils en funcions lògiques.</a:t>
            </a:r>
          </a:p>
          <a:p>
            <a:pPr algn="just"/>
            <a:endParaRPr lang="ca-ES" sz="1600" dirty="0">
              <a:solidFill>
                <a:srgbClr val="595959"/>
              </a:solidFill>
              <a:latin typeface="Poppins"/>
            </a:endParaRPr>
          </a:p>
          <a:p>
            <a:pPr algn="just"/>
            <a:r>
              <a:rPr lang="ca-ES" b="1" dirty="0">
                <a:solidFill>
                  <a:srgbClr val="019EE2"/>
                </a:solidFill>
                <a:latin typeface="Poppins"/>
              </a:rPr>
              <a:t>=</a:t>
            </a:r>
            <a:r>
              <a:rPr lang="ca-ES" sz="1600" dirty="0">
                <a:solidFill>
                  <a:srgbClr val="595959"/>
                </a:solidFill>
                <a:latin typeface="Poppins"/>
              </a:rPr>
              <a:t>  igual,    </a:t>
            </a:r>
            <a:r>
              <a:rPr lang="ca-ES" b="1" dirty="0">
                <a:solidFill>
                  <a:srgbClr val="019EE2"/>
                </a:solidFill>
                <a:latin typeface="Poppins"/>
              </a:rPr>
              <a:t>&gt;</a:t>
            </a:r>
            <a:r>
              <a:rPr lang="ca-ES" sz="1600" dirty="0">
                <a:solidFill>
                  <a:srgbClr val="595959"/>
                </a:solidFill>
                <a:latin typeface="Poppins"/>
              </a:rPr>
              <a:t> major que,    </a:t>
            </a:r>
            <a:r>
              <a:rPr lang="ca-ES" b="1" dirty="0">
                <a:solidFill>
                  <a:srgbClr val="019EE2"/>
                </a:solidFill>
                <a:latin typeface="Poppins"/>
              </a:rPr>
              <a:t>&lt;</a:t>
            </a:r>
            <a:r>
              <a:rPr lang="ca-ES" sz="1600" dirty="0">
                <a:solidFill>
                  <a:srgbClr val="595959"/>
                </a:solidFill>
                <a:latin typeface="Poppins"/>
              </a:rPr>
              <a:t> menor que,    </a:t>
            </a:r>
            <a:r>
              <a:rPr lang="ca-ES" b="1" dirty="0">
                <a:solidFill>
                  <a:srgbClr val="019EE2"/>
                </a:solidFill>
                <a:latin typeface="Poppins"/>
              </a:rPr>
              <a:t>&gt;=</a:t>
            </a:r>
            <a:r>
              <a:rPr lang="ca-ES" sz="1600" dirty="0">
                <a:solidFill>
                  <a:srgbClr val="595959"/>
                </a:solidFill>
                <a:latin typeface="Poppins"/>
              </a:rPr>
              <a:t> major o igual que,    </a:t>
            </a:r>
            <a:r>
              <a:rPr lang="ca-ES" b="1" dirty="0">
                <a:solidFill>
                  <a:srgbClr val="019EE2"/>
                </a:solidFill>
                <a:latin typeface="Poppins"/>
              </a:rPr>
              <a:t>&lt;=</a:t>
            </a:r>
            <a:r>
              <a:rPr lang="ca-ES" sz="1600" dirty="0">
                <a:solidFill>
                  <a:srgbClr val="595959"/>
                </a:solidFill>
                <a:latin typeface="Poppins"/>
              </a:rPr>
              <a:t> menor o igual que,    </a:t>
            </a:r>
            <a:r>
              <a:rPr lang="ca-ES" b="1" dirty="0">
                <a:solidFill>
                  <a:srgbClr val="019EE2"/>
                </a:solidFill>
                <a:latin typeface="Poppins"/>
              </a:rPr>
              <a:t>&lt;&gt;</a:t>
            </a:r>
            <a:r>
              <a:rPr lang="ca-ES" sz="1600" dirty="0">
                <a:solidFill>
                  <a:srgbClr val="595959"/>
                </a:solidFill>
                <a:latin typeface="Poppins"/>
              </a:rPr>
              <a:t> diferent</a:t>
            </a:r>
          </a:p>
          <a:p>
            <a:pPr algn="just"/>
            <a:endParaRPr lang="ca-ES" sz="1600" dirty="0">
              <a:solidFill>
                <a:srgbClr val="595959"/>
              </a:solidFill>
              <a:latin typeface="Poppins"/>
            </a:endParaRPr>
          </a:p>
          <a:p>
            <a:pPr algn="just"/>
            <a:endParaRPr lang="ca-ES" sz="1600" dirty="0">
              <a:solidFill>
                <a:srgbClr val="595959"/>
              </a:solidFill>
              <a:latin typeface="Poppins"/>
            </a:endParaRPr>
          </a:p>
          <a:p>
            <a:pPr algn="just"/>
            <a:r>
              <a:rPr lang="ca-ES" sz="1600" b="1" dirty="0">
                <a:solidFill>
                  <a:srgbClr val="595959"/>
                </a:solidFill>
                <a:latin typeface="Poppins"/>
              </a:rPr>
              <a:t>Operadors de text:  </a:t>
            </a:r>
            <a:r>
              <a:rPr lang="ca-ES" sz="1600" dirty="0">
                <a:solidFill>
                  <a:srgbClr val="595959"/>
                </a:solidFill>
                <a:latin typeface="Poppins"/>
              </a:rPr>
              <a:t>s’utilitzen per concatenar o incloure una expressió com un text:</a:t>
            </a:r>
          </a:p>
          <a:p>
            <a:pPr algn="just"/>
            <a:endParaRPr lang="ca-ES" sz="1600" dirty="0">
              <a:solidFill>
                <a:srgbClr val="595959"/>
              </a:solidFill>
              <a:latin typeface="Poppins"/>
            </a:endParaRPr>
          </a:p>
          <a:p>
            <a:pPr algn="just"/>
            <a:r>
              <a:rPr lang="ca-ES" sz="3200" b="1" dirty="0">
                <a:solidFill>
                  <a:srgbClr val="019EE2"/>
                </a:solidFill>
                <a:latin typeface="Poppins"/>
              </a:rPr>
              <a:t>“</a:t>
            </a:r>
            <a:r>
              <a:rPr lang="ca-ES" sz="1600" dirty="0">
                <a:solidFill>
                  <a:srgbClr val="595959"/>
                </a:solidFill>
                <a:latin typeface="Poppins"/>
              </a:rPr>
              <a:t> text</a:t>
            </a:r>
            <a:r>
              <a:rPr lang="ca-ES" sz="3200" b="1" dirty="0">
                <a:solidFill>
                  <a:srgbClr val="019EE2"/>
                </a:solidFill>
                <a:latin typeface="Poppins"/>
              </a:rPr>
              <a:t>”</a:t>
            </a:r>
            <a:r>
              <a:rPr lang="ca-ES" sz="3200" dirty="0">
                <a:solidFill>
                  <a:srgbClr val="595959"/>
                </a:solidFill>
                <a:latin typeface="Poppins"/>
              </a:rPr>
              <a:t> </a:t>
            </a:r>
            <a:r>
              <a:rPr lang="ca-ES" sz="1600" dirty="0">
                <a:solidFill>
                  <a:srgbClr val="595959"/>
                </a:solidFill>
                <a:latin typeface="Poppins"/>
              </a:rPr>
              <a:t>Les cometes indiquen que el valor inclòs en el centre és un text.</a:t>
            </a:r>
          </a:p>
          <a:p>
            <a:pPr algn="just"/>
            <a:r>
              <a:rPr lang="ca-ES" sz="1600" dirty="0">
                <a:solidFill>
                  <a:srgbClr val="595959"/>
                </a:solidFill>
                <a:latin typeface="Poppins"/>
              </a:rPr>
              <a:t>“text” </a:t>
            </a:r>
            <a:r>
              <a:rPr lang="ca-ES" b="1" dirty="0">
                <a:solidFill>
                  <a:srgbClr val="019EE2"/>
                </a:solidFill>
                <a:latin typeface="Poppins"/>
              </a:rPr>
              <a:t>&amp;</a:t>
            </a:r>
            <a:r>
              <a:rPr lang="ca-ES" dirty="0">
                <a:solidFill>
                  <a:srgbClr val="595959"/>
                </a:solidFill>
                <a:latin typeface="Poppins"/>
              </a:rPr>
              <a:t> </a:t>
            </a:r>
            <a:r>
              <a:rPr lang="ca-ES" sz="1600" dirty="0">
                <a:solidFill>
                  <a:srgbClr val="595959"/>
                </a:solidFill>
                <a:latin typeface="Poppins"/>
              </a:rPr>
              <a:t>“text” Aquest operador s’utilitza per concatenar (unir) dos textos en un de sol.</a:t>
            </a:r>
            <a:endParaRPr lang="ca-ES" sz="1600" b="1" dirty="0">
              <a:solidFill>
                <a:srgbClr val="019EE2"/>
              </a:solidFill>
              <a:latin typeface="Poppins"/>
            </a:endParaRPr>
          </a:p>
        </p:txBody>
      </p:sp>
    </p:spTree>
    <p:extLst>
      <p:ext uri="{BB962C8B-B14F-4D97-AF65-F5344CB8AC3E}">
        <p14:creationId xmlns:p14="http://schemas.microsoft.com/office/powerpoint/2010/main" val="31224286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F52BE2-3DAE-44D6-953E-D677E2314B46}"/>
              </a:ext>
            </a:extLst>
          </p:cNvPr>
          <p:cNvSpPr>
            <a:spLocks noGrp="1"/>
          </p:cNvSpPr>
          <p:nvPr>
            <p:ph type="title"/>
          </p:nvPr>
        </p:nvSpPr>
        <p:spPr/>
        <p:txBody>
          <a:bodyPr/>
          <a:lstStyle/>
          <a:p>
            <a:r>
              <a:rPr lang="ca-ES" dirty="0"/>
              <a:t>3.4 Errors amb fórmules i funcions</a:t>
            </a:r>
          </a:p>
        </p:txBody>
      </p:sp>
      <p:sp>
        <p:nvSpPr>
          <p:cNvPr id="14" name="Text Placeholder 1">
            <a:extLst>
              <a:ext uri="{FF2B5EF4-FFF2-40B4-BE49-F238E27FC236}">
                <a16:creationId xmlns:a16="http://schemas.microsoft.com/office/drawing/2014/main" id="{D1FD0453-254B-4DE2-923F-6E72603372BE}"/>
              </a:ext>
            </a:extLst>
          </p:cNvPr>
          <p:cNvSpPr txBox="1">
            <a:spLocks/>
          </p:cNvSpPr>
          <p:nvPr/>
        </p:nvSpPr>
        <p:spPr>
          <a:xfrm>
            <a:off x="494030" y="1005910"/>
            <a:ext cx="10792669" cy="710710"/>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lgn="just"/>
            <a:r>
              <a:rPr lang="ca-ES" dirty="0"/>
              <a:t>A vegades la funció no està ben escrita o no és compatible amb l’origen de les dades. </a:t>
            </a:r>
            <a:r>
              <a:rPr lang="ca-ES" b="1" dirty="0">
                <a:solidFill>
                  <a:srgbClr val="019EE2"/>
                </a:solidFill>
              </a:rPr>
              <a:t>Tots els missatges d’error comencen per #:</a:t>
            </a:r>
          </a:p>
          <a:p>
            <a:pPr algn="just"/>
            <a:endParaRPr lang="ca-ES" sz="1400" dirty="0"/>
          </a:p>
          <a:p>
            <a:pPr algn="just"/>
            <a:endParaRPr lang="ca-ES" sz="1400" dirty="0"/>
          </a:p>
        </p:txBody>
      </p:sp>
      <p:sp>
        <p:nvSpPr>
          <p:cNvPr id="10" name="TextBox 3">
            <a:extLst>
              <a:ext uri="{FF2B5EF4-FFF2-40B4-BE49-F238E27FC236}">
                <a16:creationId xmlns:a16="http://schemas.microsoft.com/office/drawing/2014/main" id="{A9FDAEA3-9EAE-4F6F-98E8-F81D9685D9C6}"/>
              </a:ext>
            </a:extLst>
          </p:cNvPr>
          <p:cNvSpPr txBox="1"/>
          <p:nvPr/>
        </p:nvSpPr>
        <p:spPr>
          <a:xfrm>
            <a:off x="660077" y="1814649"/>
            <a:ext cx="10367314" cy="4031873"/>
          </a:xfrm>
          <a:prstGeom prst="rect">
            <a:avLst/>
          </a:prstGeom>
          <a:noFill/>
        </p:spPr>
        <p:txBody>
          <a:bodyPr wrap="square" rtlCol="0">
            <a:spAutoFit/>
          </a:bodyPr>
          <a:lstStyle/>
          <a:p>
            <a:pPr algn="just"/>
            <a:r>
              <a:rPr lang="ca-ES" sz="1600" b="1" dirty="0">
                <a:solidFill>
                  <a:srgbClr val="019EE2"/>
                </a:solidFill>
                <a:latin typeface="Poppins"/>
              </a:rPr>
              <a:t>#DIV/0!:</a:t>
            </a:r>
            <a:r>
              <a:rPr lang="ca-ES" sz="1600" dirty="0">
                <a:solidFill>
                  <a:srgbClr val="595959"/>
                </a:solidFill>
                <a:latin typeface="Poppins"/>
              </a:rPr>
              <a:t> indica que s’està dividint una funció entre 0. El resultat tendeix a infinit, per tant Excel reconeix l’errada i avisa amb aquest missatge.</a:t>
            </a:r>
          </a:p>
          <a:p>
            <a:pPr algn="just"/>
            <a:endParaRPr lang="ca-ES" sz="1600" dirty="0">
              <a:solidFill>
                <a:srgbClr val="595959"/>
              </a:solidFill>
              <a:latin typeface="Poppins"/>
            </a:endParaRPr>
          </a:p>
          <a:p>
            <a:pPr algn="just"/>
            <a:r>
              <a:rPr lang="ca-ES" sz="1600" b="1" dirty="0">
                <a:solidFill>
                  <a:srgbClr val="019EE2"/>
                </a:solidFill>
                <a:latin typeface="Poppins"/>
              </a:rPr>
              <a:t>#N/A: </a:t>
            </a:r>
            <a:r>
              <a:rPr lang="ca-ES" sz="1600" dirty="0">
                <a:solidFill>
                  <a:srgbClr val="595959"/>
                </a:solidFill>
                <a:latin typeface="Poppins"/>
              </a:rPr>
              <a:t>quan la funció escrita no obté cap resultat, apareix el missatge No Aplica. Molt habitual en funcions de Cerca i Referència.</a:t>
            </a:r>
          </a:p>
          <a:p>
            <a:pPr algn="just"/>
            <a:endParaRPr lang="ca-ES" sz="1600" dirty="0">
              <a:solidFill>
                <a:srgbClr val="595959"/>
              </a:solidFill>
              <a:latin typeface="Poppins"/>
            </a:endParaRPr>
          </a:p>
          <a:p>
            <a:pPr algn="just"/>
            <a:r>
              <a:rPr lang="ca-ES" sz="1600" b="1" dirty="0">
                <a:solidFill>
                  <a:srgbClr val="019EE2"/>
                </a:solidFill>
                <a:latin typeface="Poppins"/>
              </a:rPr>
              <a:t>#¿NOMBRE?: </a:t>
            </a:r>
            <a:r>
              <a:rPr lang="ca-ES" sz="1600" dirty="0">
                <a:solidFill>
                  <a:srgbClr val="595959"/>
                </a:solidFill>
                <a:latin typeface="Poppins"/>
              </a:rPr>
              <a:t> quan s’utilitza un valor no reconegut per Excel en una cel·la.</a:t>
            </a:r>
          </a:p>
          <a:p>
            <a:pPr algn="just"/>
            <a:endParaRPr lang="ca-ES" sz="1600" dirty="0">
              <a:solidFill>
                <a:srgbClr val="595959"/>
              </a:solidFill>
              <a:latin typeface="Poppins"/>
            </a:endParaRPr>
          </a:p>
          <a:p>
            <a:pPr algn="just"/>
            <a:r>
              <a:rPr lang="ca-ES" sz="1600" b="1" dirty="0">
                <a:solidFill>
                  <a:srgbClr val="019EE2"/>
                </a:solidFill>
                <a:latin typeface="Poppins"/>
              </a:rPr>
              <a:t>#!NUM¡: </a:t>
            </a:r>
            <a:r>
              <a:rPr lang="ca-ES" sz="1600" dirty="0">
                <a:solidFill>
                  <a:srgbClr val="595959"/>
                </a:solidFill>
                <a:latin typeface="Poppins"/>
              </a:rPr>
              <a:t>número introduït incorrectament.</a:t>
            </a:r>
          </a:p>
          <a:p>
            <a:pPr algn="just"/>
            <a:endParaRPr lang="ca-ES" sz="1600" dirty="0">
              <a:solidFill>
                <a:srgbClr val="595959"/>
              </a:solidFill>
              <a:latin typeface="Poppins"/>
            </a:endParaRPr>
          </a:p>
          <a:p>
            <a:pPr algn="just"/>
            <a:r>
              <a:rPr lang="ca-ES" sz="1600" b="1" dirty="0">
                <a:solidFill>
                  <a:srgbClr val="019EE2"/>
                </a:solidFill>
                <a:latin typeface="Poppins"/>
              </a:rPr>
              <a:t>#!REF¡:</a:t>
            </a:r>
            <a:r>
              <a:rPr lang="ca-ES" sz="1600" dirty="0">
                <a:solidFill>
                  <a:srgbClr val="019EE2"/>
                </a:solidFill>
                <a:latin typeface="Poppins"/>
              </a:rPr>
              <a:t>.</a:t>
            </a:r>
            <a:r>
              <a:rPr lang="ca-ES" sz="1600" dirty="0">
                <a:solidFill>
                  <a:srgbClr val="595959"/>
                </a:solidFill>
                <a:latin typeface="Poppins"/>
              </a:rPr>
              <a:t> fa referència a una cel·la no vàlida..</a:t>
            </a:r>
          </a:p>
          <a:p>
            <a:pPr algn="just"/>
            <a:endParaRPr lang="ca-ES" sz="1600" dirty="0">
              <a:solidFill>
                <a:srgbClr val="595959"/>
              </a:solidFill>
              <a:latin typeface="Poppins"/>
            </a:endParaRPr>
          </a:p>
          <a:p>
            <a:pPr algn="just"/>
            <a:r>
              <a:rPr lang="ca-ES" sz="1600" b="1" dirty="0">
                <a:solidFill>
                  <a:srgbClr val="019EE2"/>
                </a:solidFill>
                <a:latin typeface="Poppins"/>
              </a:rPr>
              <a:t>#!VALOR¡: </a:t>
            </a:r>
            <a:r>
              <a:rPr lang="ca-ES" sz="1600" dirty="0">
                <a:solidFill>
                  <a:srgbClr val="595959"/>
                </a:solidFill>
                <a:latin typeface="Poppins"/>
              </a:rPr>
              <a:t>l’operador o argument d’una funció és erroni. No es poden convertir els valors d’aquesta funció.</a:t>
            </a:r>
          </a:p>
          <a:p>
            <a:pPr algn="just"/>
            <a:endParaRPr lang="ca-ES" sz="1600" b="1" dirty="0">
              <a:solidFill>
                <a:srgbClr val="595959"/>
              </a:solidFill>
              <a:latin typeface="Poppins"/>
            </a:endParaRPr>
          </a:p>
          <a:p>
            <a:pPr algn="just"/>
            <a:r>
              <a:rPr lang="ca-ES" sz="1600" b="1" dirty="0">
                <a:solidFill>
                  <a:srgbClr val="019EE2"/>
                </a:solidFill>
                <a:latin typeface="Poppins"/>
              </a:rPr>
              <a:t>#######: </a:t>
            </a:r>
            <a:r>
              <a:rPr lang="ca-ES" sz="1600" dirty="0">
                <a:solidFill>
                  <a:srgbClr val="595959"/>
                </a:solidFill>
                <a:latin typeface="Poppins"/>
              </a:rPr>
              <a:t> el resultat de la funció no té cabuda a la cel·la, cal ajustar la mida per solucionar-ho.</a:t>
            </a:r>
          </a:p>
        </p:txBody>
      </p:sp>
    </p:spTree>
    <p:extLst>
      <p:ext uri="{BB962C8B-B14F-4D97-AF65-F5344CB8AC3E}">
        <p14:creationId xmlns:p14="http://schemas.microsoft.com/office/powerpoint/2010/main" val="28233000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899" y="949458"/>
            <a:ext cx="10692031" cy="761321"/>
          </a:xfrm>
        </p:spPr>
        <p:txBody>
          <a:bodyPr/>
          <a:lstStyle/>
          <a:p>
            <a:pPr algn="just"/>
            <a:r>
              <a:rPr lang="ca-ES" b="1" dirty="0">
                <a:solidFill>
                  <a:srgbClr val="019EE2"/>
                </a:solidFill>
              </a:rPr>
              <a:t>Funció SI: </a:t>
            </a:r>
            <a:r>
              <a:rPr lang="ca-ES" dirty="0"/>
              <a:t>aquesta funció fa una comprovació del tipus verdader/fals, per exemple: 5 &lt; 10. Proporciona un resultat o una altra fórmula definida per l’usuari.</a:t>
            </a: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3.5 Funcions Lògiques</a:t>
            </a:r>
          </a:p>
        </p:txBody>
      </p:sp>
      <p:pic>
        <p:nvPicPr>
          <p:cNvPr id="5" name="Picture 4">
            <a:extLst>
              <a:ext uri="{FF2B5EF4-FFF2-40B4-BE49-F238E27FC236}">
                <a16:creationId xmlns:a16="http://schemas.microsoft.com/office/drawing/2014/main" id="{3919E2C8-C972-4026-BB26-4B58E9FADC6D}"/>
              </a:ext>
            </a:extLst>
          </p:cNvPr>
          <p:cNvPicPr>
            <a:picLocks noChangeAspect="1"/>
          </p:cNvPicPr>
          <p:nvPr/>
        </p:nvPicPr>
        <p:blipFill rotWithShape="1">
          <a:blip r:embed="rId2"/>
          <a:srcRect l="34113" t="22079" r="45161" b="51397"/>
          <a:stretch/>
        </p:blipFill>
        <p:spPr>
          <a:xfrm>
            <a:off x="1128008" y="2677340"/>
            <a:ext cx="7038739" cy="3382265"/>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FD110A85-DFFF-4BAF-AA7E-74A7797A7346}"/>
              </a:ext>
            </a:extLst>
          </p:cNvPr>
          <p:cNvPicPr>
            <a:picLocks noChangeAspect="1"/>
          </p:cNvPicPr>
          <p:nvPr/>
        </p:nvPicPr>
        <p:blipFill rotWithShape="1">
          <a:blip r:embed="rId3"/>
          <a:srcRect l="8145" t="19562" r="71532" b="76917"/>
          <a:stretch/>
        </p:blipFill>
        <p:spPr>
          <a:xfrm>
            <a:off x="1128008" y="2017589"/>
            <a:ext cx="3621906" cy="352941"/>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B393D055-4C86-4C99-9CD2-8928E23DB37A}"/>
              </a:ext>
            </a:extLst>
          </p:cNvPr>
          <p:cNvSpPr/>
          <p:nvPr/>
        </p:nvSpPr>
        <p:spPr bwMode="gray">
          <a:xfrm>
            <a:off x="7629099" y="3663583"/>
            <a:ext cx="440685" cy="239602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ángulo 13"/>
          <p:cNvSpPr/>
          <p:nvPr/>
        </p:nvSpPr>
        <p:spPr>
          <a:xfrm>
            <a:off x="8655056" y="2626812"/>
            <a:ext cx="2883801" cy="2308324"/>
          </a:xfrm>
          <a:prstGeom prst="rect">
            <a:avLst/>
          </a:prstGeom>
        </p:spPr>
        <p:txBody>
          <a:bodyPr wrap="square">
            <a:spAutoFit/>
          </a:bodyPr>
          <a:lstStyle/>
          <a:p>
            <a:pPr algn="just"/>
            <a:r>
              <a:rPr lang="ca-ES" sz="1600" dirty="0">
                <a:solidFill>
                  <a:srgbClr val="595959"/>
                </a:solidFill>
                <a:latin typeface="Poppins"/>
              </a:rPr>
              <a:t>Aquí es pot veure un llistat de preus. S’introdueix la fórmula SI, per indicar:</a:t>
            </a:r>
          </a:p>
          <a:p>
            <a:pPr algn="just"/>
            <a:endParaRPr lang="ca-ES" sz="1600" dirty="0">
              <a:solidFill>
                <a:srgbClr val="595959"/>
              </a:solidFill>
              <a:latin typeface="Poppins"/>
            </a:endParaRPr>
          </a:p>
          <a:p>
            <a:pPr marL="285750" indent="-285750" algn="just">
              <a:buFontTx/>
              <a:buChar char="-"/>
            </a:pPr>
            <a:r>
              <a:rPr lang="ca-ES" sz="1600" b="1" dirty="0">
                <a:solidFill>
                  <a:srgbClr val="595959"/>
                </a:solidFill>
                <a:latin typeface="Poppins"/>
              </a:rPr>
              <a:t>1</a:t>
            </a:r>
            <a:r>
              <a:rPr lang="ca-ES" sz="1600" dirty="0">
                <a:solidFill>
                  <a:srgbClr val="595959"/>
                </a:solidFill>
                <a:latin typeface="Poppins"/>
              </a:rPr>
              <a:t> si els valors són &gt; 100000 </a:t>
            </a:r>
          </a:p>
          <a:p>
            <a:pPr marL="285750" indent="-285750" algn="just">
              <a:buFontTx/>
              <a:buChar char="-"/>
            </a:pPr>
            <a:r>
              <a:rPr lang="ca-ES" sz="1600" b="1" dirty="0">
                <a:solidFill>
                  <a:srgbClr val="595959"/>
                </a:solidFill>
                <a:latin typeface="Poppins"/>
              </a:rPr>
              <a:t>2</a:t>
            </a:r>
            <a:r>
              <a:rPr lang="ca-ES" sz="1600" dirty="0">
                <a:solidFill>
                  <a:srgbClr val="595959"/>
                </a:solidFill>
                <a:latin typeface="Poppins"/>
              </a:rPr>
              <a:t> en el cas que el valor de la cel·la sigui &lt; 100000.</a:t>
            </a:r>
          </a:p>
        </p:txBody>
      </p:sp>
    </p:spTree>
    <p:extLst>
      <p:ext uri="{BB962C8B-B14F-4D97-AF65-F5344CB8AC3E}">
        <p14:creationId xmlns:p14="http://schemas.microsoft.com/office/powerpoint/2010/main" val="25920694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3.5 Funcions Lògiques</a:t>
            </a:r>
          </a:p>
        </p:txBody>
      </p:sp>
      <p:pic>
        <p:nvPicPr>
          <p:cNvPr id="15" name="Picture 2">
            <a:extLst>
              <a:ext uri="{FF2B5EF4-FFF2-40B4-BE49-F238E27FC236}">
                <a16:creationId xmlns:a16="http://schemas.microsoft.com/office/drawing/2014/main" id="{59C5C625-4FEF-4E1F-B6A2-EB90E2D8DD48}"/>
              </a:ext>
            </a:extLst>
          </p:cNvPr>
          <p:cNvPicPr>
            <a:picLocks noChangeAspect="1"/>
          </p:cNvPicPr>
          <p:nvPr/>
        </p:nvPicPr>
        <p:blipFill rotWithShape="1">
          <a:blip r:embed="rId2"/>
          <a:srcRect l="8383" t="19538" r="71049" b="76941"/>
          <a:stretch/>
        </p:blipFill>
        <p:spPr>
          <a:xfrm>
            <a:off x="4748778" y="1925496"/>
            <a:ext cx="2507803" cy="241446"/>
          </a:xfrm>
          <a:prstGeom prst="rect">
            <a:avLst/>
          </a:prstGeom>
          <a:ln>
            <a:noFill/>
          </a:ln>
          <a:effectLst>
            <a:outerShdw blurRad="190500" algn="tl" rotWithShape="0">
              <a:srgbClr val="000000">
                <a:alpha val="70000"/>
              </a:srgbClr>
            </a:outerShdw>
          </a:effectLst>
        </p:spPr>
      </p:pic>
      <p:sp>
        <p:nvSpPr>
          <p:cNvPr id="21" name="Rectángulo 20"/>
          <p:cNvSpPr/>
          <p:nvPr/>
        </p:nvSpPr>
        <p:spPr>
          <a:xfrm>
            <a:off x="423683" y="1029921"/>
            <a:ext cx="11157994" cy="830997"/>
          </a:xfrm>
          <a:prstGeom prst="rect">
            <a:avLst/>
          </a:prstGeom>
        </p:spPr>
        <p:txBody>
          <a:bodyPr wrap="square">
            <a:spAutoFit/>
          </a:bodyPr>
          <a:lstStyle/>
          <a:p>
            <a:pPr algn="just"/>
            <a:r>
              <a:rPr lang="ca-ES" sz="1600" b="1" dirty="0">
                <a:solidFill>
                  <a:srgbClr val="019EE2"/>
                </a:solidFill>
                <a:latin typeface="Poppins"/>
              </a:rPr>
              <a:t>Funció Fals: </a:t>
            </a:r>
            <a:r>
              <a:rPr lang="ca-ES" sz="1600" dirty="0">
                <a:solidFill>
                  <a:srgbClr val="595959"/>
                </a:solidFill>
                <a:latin typeface="Poppins"/>
              </a:rPr>
              <a:t>converteix el valor lògic fals. És el mateix que si s’escriu en una cel·la la paraula FALS, si es fa amb la funció serà compatible per treballar de manera automàtica si s’enllaça amb altres funcions o condicions.</a:t>
            </a:r>
            <a:endParaRPr lang="ca-ES" sz="1600" dirty="0">
              <a:latin typeface="Poppins"/>
            </a:endParaRPr>
          </a:p>
        </p:txBody>
      </p:sp>
      <p:sp>
        <p:nvSpPr>
          <p:cNvPr id="24" name="Rectángulo 23"/>
          <p:cNvSpPr/>
          <p:nvPr/>
        </p:nvSpPr>
        <p:spPr>
          <a:xfrm>
            <a:off x="423683" y="2264993"/>
            <a:ext cx="11157994" cy="830997"/>
          </a:xfrm>
          <a:prstGeom prst="rect">
            <a:avLst/>
          </a:prstGeom>
        </p:spPr>
        <p:txBody>
          <a:bodyPr wrap="square">
            <a:spAutoFit/>
          </a:bodyPr>
          <a:lstStyle/>
          <a:p>
            <a:pPr algn="just"/>
            <a:r>
              <a:rPr lang="ca-ES" sz="1600" b="1" dirty="0">
                <a:solidFill>
                  <a:srgbClr val="019EE2"/>
                </a:solidFill>
                <a:latin typeface="Poppins"/>
              </a:rPr>
              <a:t>Funció Verdader: </a:t>
            </a:r>
            <a:r>
              <a:rPr lang="ca-ES" sz="1600" dirty="0">
                <a:solidFill>
                  <a:srgbClr val="595959"/>
                </a:solidFill>
                <a:latin typeface="Poppins"/>
              </a:rPr>
              <a:t>converteix el valor lògic en verdader. És el mateix que si s’escriu en una cel·la la paraula VERDADER, si es fa amb la funció serà compatible per treballar de manera automàtica si s’enllaça amb altres funcions o condicions.</a:t>
            </a:r>
            <a:endParaRPr lang="ca-ES" sz="1600" dirty="0">
              <a:latin typeface="Poppins"/>
            </a:endParaRPr>
          </a:p>
        </p:txBody>
      </p:sp>
      <p:pic>
        <p:nvPicPr>
          <p:cNvPr id="25" name="Imagen 24"/>
          <p:cNvPicPr>
            <a:picLocks noChangeAspect="1"/>
          </p:cNvPicPr>
          <p:nvPr/>
        </p:nvPicPr>
        <p:blipFill>
          <a:blip r:embed="rId3"/>
          <a:stretch>
            <a:fillRect/>
          </a:stretch>
        </p:blipFill>
        <p:spPr>
          <a:xfrm>
            <a:off x="4748778" y="3077871"/>
            <a:ext cx="2507803" cy="316519"/>
          </a:xfrm>
          <a:prstGeom prst="rect">
            <a:avLst/>
          </a:prstGeom>
          <a:ln>
            <a:noFill/>
          </a:ln>
          <a:effectLst>
            <a:outerShdw blurRad="190500" algn="tl" rotWithShape="0">
              <a:srgbClr val="000000">
                <a:alpha val="70000"/>
              </a:srgbClr>
            </a:outerShdw>
          </a:effectLst>
        </p:spPr>
      </p:pic>
      <p:sp>
        <p:nvSpPr>
          <p:cNvPr id="27" name="CuadroTexto 26"/>
          <p:cNvSpPr txBox="1"/>
          <p:nvPr/>
        </p:nvSpPr>
        <p:spPr bwMode="gray">
          <a:xfrm>
            <a:off x="582825" y="3864996"/>
            <a:ext cx="4494142" cy="2331088"/>
          </a:xfrm>
          <a:prstGeom prst="rect">
            <a:avLst/>
          </a:prstGeom>
        </p:spPr>
        <p:txBody>
          <a:bodyPr vert="horz" wrap="square" lIns="0" tIns="0" rIns="0" bIns="0" rtlCol="0" anchor="t" anchorCtr="0">
            <a:noAutofit/>
          </a:bodyPr>
          <a:lstStyle/>
          <a:p>
            <a:pPr algn="just"/>
            <a:r>
              <a:rPr lang="ca-ES" sz="1600" dirty="0">
                <a:solidFill>
                  <a:srgbClr val="595959"/>
                </a:solidFill>
                <a:latin typeface="Poppins"/>
              </a:rPr>
              <a:t>Per exemple: s’ha pagat un viatge per 10 amics i es demana que abonin l’import.</a:t>
            </a:r>
          </a:p>
          <a:p>
            <a:pPr algn="just"/>
            <a:endParaRPr lang="ca-ES" sz="1600" b="0" dirty="0">
              <a:solidFill>
                <a:srgbClr val="595959"/>
              </a:solidFill>
              <a:latin typeface="Poppins"/>
            </a:endParaRPr>
          </a:p>
          <a:p>
            <a:pPr algn="just"/>
            <a:r>
              <a:rPr lang="ca-ES" sz="1600" dirty="0">
                <a:solidFill>
                  <a:srgbClr val="595959"/>
                </a:solidFill>
                <a:latin typeface="Poppins"/>
              </a:rPr>
              <a:t>Es pot fer un llistat per assignar la funció verdader o fals en funció si han pagat o no.</a:t>
            </a:r>
          </a:p>
          <a:p>
            <a:pPr algn="just"/>
            <a:endParaRPr lang="ca-ES" sz="1600" b="0" dirty="0">
              <a:solidFill>
                <a:srgbClr val="595959"/>
              </a:solidFill>
              <a:latin typeface="Poppins"/>
            </a:endParaRPr>
          </a:p>
          <a:p>
            <a:pPr algn="just"/>
            <a:r>
              <a:rPr lang="ca-ES" sz="1600" dirty="0">
                <a:solidFill>
                  <a:srgbClr val="595959"/>
                </a:solidFill>
                <a:latin typeface="Poppins"/>
              </a:rPr>
              <a:t>S’escriurà manualment.</a:t>
            </a:r>
            <a:endParaRPr lang="ca-ES" sz="1600" b="0" dirty="0">
              <a:solidFill>
                <a:srgbClr val="595959"/>
              </a:solidFill>
              <a:latin typeface="Poppins"/>
            </a:endParaRPr>
          </a:p>
        </p:txBody>
      </p:sp>
      <p:pic>
        <p:nvPicPr>
          <p:cNvPr id="28" name="Imagen 27"/>
          <p:cNvPicPr>
            <a:picLocks noChangeAspect="1"/>
          </p:cNvPicPr>
          <p:nvPr/>
        </p:nvPicPr>
        <p:blipFill>
          <a:blip r:embed="rId4"/>
          <a:stretch>
            <a:fillRect/>
          </a:stretch>
        </p:blipFill>
        <p:spPr>
          <a:xfrm>
            <a:off x="5751138" y="3864996"/>
            <a:ext cx="2148926" cy="1997920"/>
          </a:xfrm>
          <a:prstGeom prst="rect">
            <a:avLst/>
          </a:prstGeom>
          <a:ln>
            <a:noFill/>
          </a:ln>
          <a:effectLst>
            <a:outerShdw blurRad="190500" algn="tl" rotWithShape="0">
              <a:srgbClr val="000000">
                <a:alpha val="70000"/>
              </a:srgbClr>
            </a:outerShdw>
          </a:effectLst>
        </p:spPr>
      </p:pic>
      <p:pic>
        <p:nvPicPr>
          <p:cNvPr id="29" name="Imagen 28"/>
          <p:cNvPicPr>
            <a:picLocks noChangeAspect="1"/>
          </p:cNvPicPr>
          <p:nvPr/>
        </p:nvPicPr>
        <p:blipFill>
          <a:blip r:embed="rId5"/>
          <a:stretch>
            <a:fillRect/>
          </a:stretch>
        </p:blipFill>
        <p:spPr>
          <a:xfrm>
            <a:off x="8685407" y="3986238"/>
            <a:ext cx="2380185" cy="1827213"/>
          </a:xfrm>
          <a:prstGeom prst="rect">
            <a:avLst/>
          </a:prstGeom>
          <a:ln>
            <a:noFill/>
          </a:ln>
          <a:effectLst>
            <a:outerShdw blurRad="190500" algn="tl" rotWithShape="0">
              <a:srgbClr val="000000">
                <a:alpha val="70000"/>
              </a:srgbClr>
            </a:outerShdw>
          </a:effectLst>
        </p:spPr>
      </p:pic>
      <p:sp>
        <p:nvSpPr>
          <p:cNvPr id="20" name="Rectangle 12">
            <a:extLst>
              <a:ext uri="{FF2B5EF4-FFF2-40B4-BE49-F238E27FC236}">
                <a16:creationId xmlns:a16="http://schemas.microsoft.com/office/drawing/2014/main" id="{F5E7296F-DD11-45E0-A668-3169ABE074C9}"/>
              </a:ext>
            </a:extLst>
          </p:cNvPr>
          <p:cNvSpPr/>
          <p:nvPr/>
        </p:nvSpPr>
        <p:spPr bwMode="gray">
          <a:xfrm>
            <a:off x="9840036" y="3986239"/>
            <a:ext cx="1188641" cy="187667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9042616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3.5 Funcions Lògiques</a:t>
            </a:r>
            <a:endParaRPr lang="es-ES" dirty="0"/>
          </a:p>
        </p:txBody>
      </p:sp>
      <p:pic>
        <p:nvPicPr>
          <p:cNvPr id="16" name="Picture 7">
            <a:extLst>
              <a:ext uri="{FF2B5EF4-FFF2-40B4-BE49-F238E27FC236}">
                <a16:creationId xmlns:a16="http://schemas.microsoft.com/office/drawing/2014/main" id="{DC5FE8D6-F2D4-4587-B180-1310232DBBBF}"/>
              </a:ext>
            </a:extLst>
          </p:cNvPr>
          <p:cNvPicPr>
            <a:picLocks noChangeAspect="1"/>
          </p:cNvPicPr>
          <p:nvPr/>
        </p:nvPicPr>
        <p:blipFill rotWithShape="1">
          <a:blip r:embed="rId2"/>
          <a:srcRect l="57088" t="19562" r="5147" b="76470"/>
          <a:stretch/>
        </p:blipFill>
        <p:spPr>
          <a:xfrm>
            <a:off x="804276" y="2486229"/>
            <a:ext cx="7329789" cy="433169"/>
          </a:xfrm>
          <a:prstGeom prst="rect">
            <a:avLst/>
          </a:prstGeom>
          <a:ln>
            <a:noFill/>
          </a:ln>
          <a:effectLst>
            <a:outerShdw blurRad="190500" algn="tl" rotWithShape="0">
              <a:srgbClr val="000000">
                <a:alpha val="70000"/>
              </a:srgbClr>
            </a:outerShdw>
          </a:effectLst>
        </p:spPr>
      </p:pic>
      <p:pic>
        <p:nvPicPr>
          <p:cNvPr id="17" name="Picture 8">
            <a:extLst>
              <a:ext uri="{FF2B5EF4-FFF2-40B4-BE49-F238E27FC236}">
                <a16:creationId xmlns:a16="http://schemas.microsoft.com/office/drawing/2014/main" id="{AA4A3EAB-F01D-4D0E-9304-49266C6599EA}"/>
              </a:ext>
            </a:extLst>
          </p:cNvPr>
          <p:cNvPicPr>
            <a:picLocks noChangeAspect="1"/>
          </p:cNvPicPr>
          <p:nvPr/>
        </p:nvPicPr>
        <p:blipFill rotWithShape="1">
          <a:blip r:embed="rId3"/>
          <a:srcRect l="62235" t="22588" r="1970" b="59844"/>
          <a:stretch/>
        </p:blipFill>
        <p:spPr>
          <a:xfrm>
            <a:off x="804275" y="3383806"/>
            <a:ext cx="9367629" cy="2586299"/>
          </a:xfrm>
          <a:prstGeom prst="rect">
            <a:avLst/>
          </a:prstGeom>
          <a:ln>
            <a:noFill/>
          </a:ln>
          <a:effectLst>
            <a:outerShdw blurRad="190500" algn="tl" rotWithShape="0">
              <a:srgbClr val="000000">
                <a:alpha val="70000"/>
              </a:srgbClr>
            </a:outerShdw>
          </a:effectLst>
        </p:spPr>
      </p:pic>
      <p:sp>
        <p:nvSpPr>
          <p:cNvPr id="20" name="Rectangle 12">
            <a:extLst>
              <a:ext uri="{FF2B5EF4-FFF2-40B4-BE49-F238E27FC236}">
                <a16:creationId xmlns:a16="http://schemas.microsoft.com/office/drawing/2014/main" id="{F5E7296F-DD11-45E0-A668-3169ABE074C9}"/>
              </a:ext>
            </a:extLst>
          </p:cNvPr>
          <p:cNvSpPr/>
          <p:nvPr/>
        </p:nvSpPr>
        <p:spPr bwMode="gray">
          <a:xfrm>
            <a:off x="8134065" y="4640238"/>
            <a:ext cx="1296538" cy="143238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22" name="Rectángulo 21"/>
          <p:cNvSpPr/>
          <p:nvPr/>
        </p:nvSpPr>
        <p:spPr>
          <a:xfrm>
            <a:off x="469899" y="933090"/>
            <a:ext cx="10816800" cy="1077218"/>
          </a:xfrm>
          <a:prstGeom prst="rect">
            <a:avLst/>
          </a:prstGeom>
        </p:spPr>
        <p:txBody>
          <a:bodyPr wrap="square">
            <a:spAutoFit/>
          </a:bodyPr>
          <a:lstStyle/>
          <a:p>
            <a:pPr algn="just"/>
            <a:r>
              <a:rPr lang="ca-ES" sz="1600" b="1" dirty="0">
                <a:solidFill>
                  <a:srgbClr val="019EE2"/>
                </a:solidFill>
                <a:latin typeface="Poppins"/>
              </a:rPr>
              <a:t>Funció Y</a:t>
            </a:r>
            <a:r>
              <a:rPr lang="ca-ES" sz="1600" dirty="0">
                <a:solidFill>
                  <a:srgbClr val="019EE2"/>
                </a:solidFill>
                <a:latin typeface="Poppins"/>
              </a:rPr>
              <a:t>:</a:t>
            </a:r>
            <a:r>
              <a:rPr lang="ca-ES" sz="1600" dirty="0">
                <a:latin typeface="Poppins"/>
              </a:rPr>
              <a:t> </a:t>
            </a:r>
            <a:r>
              <a:rPr lang="ca-ES" sz="1600" dirty="0">
                <a:solidFill>
                  <a:srgbClr val="595959"/>
                </a:solidFill>
                <a:latin typeface="Poppins"/>
              </a:rPr>
              <a:t>permet unir dos o més proves lògiques. Si les proves lògiques tenen com a resultat el valor verdader aleshores la funció </a:t>
            </a:r>
            <a:r>
              <a:rPr lang="ca-ES" sz="1600" b="1" dirty="0">
                <a:solidFill>
                  <a:srgbClr val="019EE2"/>
                </a:solidFill>
                <a:latin typeface="Poppins"/>
              </a:rPr>
              <a:t>Y</a:t>
            </a:r>
            <a:r>
              <a:rPr lang="ca-ES" sz="1600" dirty="0">
                <a:solidFill>
                  <a:srgbClr val="595959"/>
                </a:solidFill>
                <a:latin typeface="Poppins"/>
              </a:rPr>
              <a:t> atorgarà el valor verdader, si la prova resulta falsa aleshores la funció atorgarà el valor fals. A l’exemple hi ha 3 notes d’exàmens, s’introdueix la funció SI combinada amb la funció Y per dir que quan la nota de l’examen sigui &gt; a 5 doni APROVAT i en cas que no posi SUSPÈS.</a:t>
            </a:r>
          </a:p>
        </p:txBody>
      </p:sp>
      <p:sp>
        <p:nvSpPr>
          <p:cNvPr id="24" name="Rectángulo 23"/>
          <p:cNvSpPr/>
          <p:nvPr/>
        </p:nvSpPr>
        <p:spPr>
          <a:xfrm>
            <a:off x="469899" y="3281291"/>
            <a:ext cx="11157994" cy="584775"/>
          </a:xfrm>
          <a:prstGeom prst="rect">
            <a:avLst/>
          </a:prstGeom>
        </p:spPr>
        <p:txBody>
          <a:bodyPr wrap="square">
            <a:spAutoFit/>
          </a:bodyPr>
          <a:lstStyle/>
          <a:p>
            <a:r>
              <a:rPr lang="es-ES" sz="1600" dirty="0">
                <a:latin typeface="Poppins"/>
              </a:rPr>
              <a:t>.</a:t>
            </a:r>
          </a:p>
          <a:p>
            <a:endParaRPr lang="es-ES" sz="1600" dirty="0">
              <a:latin typeface="Poppins"/>
            </a:endParaRPr>
          </a:p>
        </p:txBody>
      </p:sp>
    </p:spTree>
    <p:extLst>
      <p:ext uri="{BB962C8B-B14F-4D97-AF65-F5344CB8AC3E}">
        <p14:creationId xmlns:p14="http://schemas.microsoft.com/office/powerpoint/2010/main" val="280610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620023" y="680999"/>
            <a:ext cx="10782405" cy="1557234"/>
          </a:xfrm>
        </p:spPr>
        <p:txBody>
          <a:bodyPr/>
          <a:lstStyle/>
          <a:p>
            <a:pPr algn="just"/>
            <a:endParaRPr lang="ca-ES" dirty="0"/>
          </a:p>
          <a:p>
            <a:pPr algn="just"/>
            <a:r>
              <a:rPr lang="ca-ES" b="1" dirty="0">
                <a:solidFill>
                  <a:srgbClr val="019EE2"/>
                </a:solidFill>
              </a:rPr>
              <a:t>Funció O</a:t>
            </a:r>
            <a:r>
              <a:rPr lang="ca-ES" dirty="0">
                <a:solidFill>
                  <a:srgbClr val="019EE2"/>
                </a:solidFill>
              </a:rPr>
              <a:t>: </a:t>
            </a:r>
            <a:r>
              <a:rPr lang="ca-ES" dirty="0"/>
              <a:t>serveix per comprovar vàries proves lògiques. La diferència amb la funció Y és que sols que una de les proves lògiques sigui verdadera aleshores la funció sencera tindrà un valor verdader. </a:t>
            </a:r>
          </a:p>
          <a:p>
            <a:pPr algn="just"/>
            <a:endParaRPr lang="ca-ES" dirty="0"/>
          </a:p>
          <a:p>
            <a:pPr algn="just"/>
            <a:r>
              <a:rPr lang="ca-ES" dirty="0"/>
              <a:t>Utilitzant el mateix exemple d’abans, ara s’indica que en cas que un dels tres valors sigui  = o &gt; que 5 indiqui APROVAT. En aquest cas com totes les files tenen valors &gt; a 5 apareixen tots aprovats.</a:t>
            </a:r>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3.5 Funcions Lògiques</a:t>
            </a:r>
            <a:endParaRPr lang="es-ES" dirty="0"/>
          </a:p>
        </p:txBody>
      </p:sp>
      <p:pic>
        <p:nvPicPr>
          <p:cNvPr id="13" name="Picture 12">
            <a:extLst>
              <a:ext uri="{FF2B5EF4-FFF2-40B4-BE49-F238E27FC236}">
                <a16:creationId xmlns:a16="http://schemas.microsoft.com/office/drawing/2014/main" id="{AB43C396-671E-4BA3-B18A-97CCBF228D38}"/>
              </a:ext>
            </a:extLst>
          </p:cNvPr>
          <p:cNvPicPr>
            <a:picLocks noChangeAspect="1"/>
          </p:cNvPicPr>
          <p:nvPr/>
        </p:nvPicPr>
        <p:blipFill rotWithShape="1">
          <a:blip r:embed="rId2"/>
          <a:srcRect l="58954" t="18890" r="10353" b="77098"/>
          <a:stretch/>
        </p:blipFill>
        <p:spPr>
          <a:xfrm>
            <a:off x="818577" y="2536595"/>
            <a:ext cx="6894057" cy="506856"/>
          </a:xfrm>
          <a:prstGeom prst="rect">
            <a:avLst/>
          </a:prstGeom>
          <a:ln>
            <a:noFill/>
          </a:ln>
          <a:effectLst>
            <a:outerShdw blurRad="190500" algn="tl" rotWithShape="0">
              <a:srgbClr val="000000">
                <a:alpha val="70000"/>
              </a:srgbClr>
            </a:outerShdw>
          </a:effectLst>
        </p:spPr>
      </p:pic>
      <p:pic>
        <p:nvPicPr>
          <p:cNvPr id="15" name="Picture 14">
            <a:extLst>
              <a:ext uri="{FF2B5EF4-FFF2-40B4-BE49-F238E27FC236}">
                <a16:creationId xmlns:a16="http://schemas.microsoft.com/office/drawing/2014/main" id="{132A3312-9B86-4E43-AA2D-2462619FBE16}"/>
              </a:ext>
            </a:extLst>
          </p:cNvPr>
          <p:cNvPicPr>
            <a:picLocks noChangeAspect="1"/>
          </p:cNvPicPr>
          <p:nvPr/>
        </p:nvPicPr>
        <p:blipFill rotWithShape="1">
          <a:blip r:embed="rId3"/>
          <a:srcRect l="62382" t="23215" r="2235" b="59216"/>
          <a:stretch/>
        </p:blipFill>
        <p:spPr>
          <a:xfrm>
            <a:off x="818577" y="3308595"/>
            <a:ext cx="9574854" cy="2674272"/>
          </a:xfrm>
          <a:prstGeom prst="rect">
            <a:avLst/>
          </a:prstGeom>
          <a:ln>
            <a:noFill/>
          </a:ln>
          <a:effectLst>
            <a:outerShdw blurRad="190500" algn="tl" rotWithShape="0">
              <a:srgbClr val="000000">
                <a:alpha val="70000"/>
              </a:srgbClr>
            </a:outerShdw>
          </a:effectLst>
        </p:spPr>
      </p:pic>
      <p:sp>
        <p:nvSpPr>
          <p:cNvPr id="17" name="Rectangle 16">
            <a:extLst>
              <a:ext uri="{FF2B5EF4-FFF2-40B4-BE49-F238E27FC236}">
                <a16:creationId xmlns:a16="http://schemas.microsoft.com/office/drawing/2014/main" id="{D6353E01-CE06-416A-972A-4A3A3BE1EDD9}"/>
              </a:ext>
            </a:extLst>
          </p:cNvPr>
          <p:cNvSpPr/>
          <p:nvPr/>
        </p:nvSpPr>
        <p:spPr bwMode="gray">
          <a:xfrm>
            <a:off x="8237083" y="4449170"/>
            <a:ext cx="1314661" cy="163773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9439154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D1769ADC-4BB3-44C4-A719-DE2BC61B1145}"/>
              </a:ext>
            </a:extLst>
          </p:cNvPr>
          <p:cNvPicPr>
            <a:picLocks noChangeAspect="1"/>
          </p:cNvPicPr>
          <p:nvPr/>
        </p:nvPicPr>
        <p:blipFill rotWithShape="1">
          <a:blip r:embed="rId2"/>
          <a:srcRect l="74889" t="25672" r="9500" b="57300"/>
          <a:stretch/>
        </p:blipFill>
        <p:spPr>
          <a:xfrm>
            <a:off x="5766318" y="3918375"/>
            <a:ext cx="3394614" cy="2082788"/>
          </a:xfrm>
          <a:prstGeom prst="rect">
            <a:avLst/>
          </a:prstGeom>
          <a:ln>
            <a:noFill/>
          </a:ln>
          <a:effectLst>
            <a:outerShdw blurRad="190500" algn="tl" rotWithShape="0">
              <a:srgbClr val="000000">
                <a:alpha val="70000"/>
              </a:srgbClr>
            </a:outerShdw>
          </a:effectLst>
        </p:spPr>
      </p:pic>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3.5 Funcions Lògiques</a:t>
            </a:r>
            <a:endParaRPr lang="es-ES" dirty="0"/>
          </a:p>
        </p:txBody>
      </p:sp>
      <p:sp>
        <p:nvSpPr>
          <p:cNvPr id="17" name="Rectangle 16">
            <a:extLst>
              <a:ext uri="{FF2B5EF4-FFF2-40B4-BE49-F238E27FC236}">
                <a16:creationId xmlns:a16="http://schemas.microsoft.com/office/drawing/2014/main" id="{D6353E01-CE06-416A-972A-4A3A3BE1EDD9}"/>
              </a:ext>
            </a:extLst>
          </p:cNvPr>
          <p:cNvSpPr/>
          <p:nvPr/>
        </p:nvSpPr>
        <p:spPr bwMode="gray">
          <a:xfrm>
            <a:off x="5923128" y="4691369"/>
            <a:ext cx="1323833" cy="130979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8" name="Rectangle 17">
            <a:extLst>
              <a:ext uri="{FF2B5EF4-FFF2-40B4-BE49-F238E27FC236}">
                <a16:creationId xmlns:a16="http://schemas.microsoft.com/office/drawing/2014/main" id="{7F86C248-4E3F-4D5D-8770-4695B93ED54F}"/>
              </a:ext>
            </a:extLst>
          </p:cNvPr>
          <p:cNvSpPr/>
          <p:nvPr/>
        </p:nvSpPr>
        <p:spPr bwMode="gray">
          <a:xfrm>
            <a:off x="7356962" y="4691369"/>
            <a:ext cx="1063707" cy="130979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9" name="Picture 18">
            <a:extLst>
              <a:ext uri="{FF2B5EF4-FFF2-40B4-BE49-F238E27FC236}">
                <a16:creationId xmlns:a16="http://schemas.microsoft.com/office/drawing/2014/main" id="{F2A9CB42-B6C2-4A86-9BA3-D2231940197B}"/>
              </a:ext>
            </a:extLst>
          </p:cNvPr>
          <p:cNvPicPr>
            <a:picLocks noChangeAspect="1"/>
          </p:cNvPicPr>
          <p:nvPr/>
        </p:nvPicPr>
        <p:blipFill rotWithShape="1">
          <a:blip r:embed="rId3"/>
          <a:srcRect l="58588" t="19137" r="23412" b="76628"/>
          <a:stretch/>
        </p:blipFill>
        <p:spPr>
          <a:xfrm>
            <a:off x="669030" y="3055195"/>
            <a:ext cx="4035914" cy="534166"/>
          </a:xfrm>
          <a:prstGeom prst="rect">
            <a:avLst/>
          </a:prstGeom>
          <a:ln>
            <a:noFill/>
          </a:ln>
          <a:effectLst>
            <a:outerShdw blurRad="190500" algn="tl" rotWithShape="0">
              <a:srgbClr val="000000">
                <a:alpha val="70000"/>
              </a:srgbClr>
            </a:outerShdw>
          </a:effectLst>
        </p:spPr>
      </p:pic>
      <p:cxnSp>
        <p:nvCxnSpPr>
          <p:cNvPr id="6" name="Conector recto de flecha 5"/>
          <p:cNvCxnSpPr/>
          <p:nvPr/>
        </p:nvCxnSpPr>
        <p:spPr>
          <a:xfrm flipV="1">
            <a:off x="6605516" y="3311721"/>
            <a:ext cx="409433" cy="60665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bwMode="gray">
          <a:xfrm>
            <a:off x="6769290" y="3055195"/>
            <a:ext cx="2210937" cy="256526"/>
          </a:xfrm>
          <a:prstGeom prst="rect">
            <a:avLst/>
          </a:prstGeom>
        </p:spPr>
        <p:txBody>
          <a:bodyPr vert="horz" wrap="square" lIns="0" tIns="0" rIns="0" bIns="0" rtlCol="0" anchor="b" anchorCtr="0">
            <a:noAutofit/>
          </a:bodyPr>
          <a:lstStyle/>
          <a:p>
            <a:r>
              <a:rPr lang="es-ES" sz="1400" b="0" dirty="0">
                <a:solidFill>
                  <a:srgbClr val="595959"/>
                </a:solidFill>
                <a:latin typeface="Poppins"/>
              </a:rPr>
              <a:t>Columna J</a:t>
            </a:r>
            <a:endParaRPr lang="es-ES" sz="1600" b="0" dirty="0">
              <a:solidFill>
                <a:srgbClr val="595959"/>
              </a:solidFill>
              <a:latin typeface="Poppins"/>
            </a:endParaRPr>
          </a:p>
        </p:txBody>
      </p:sp>
      <p:sp>
        <p:nvSpPr>
          <p:cNvPr id="9" name="Rectángulo 8"/>
          <p:cNvSpPr/>
          <p:nvPr/>
        </p:nvSpPr>
        <p:spPr>
          <a:xfrm>
            <a:off x="427334" y="1050538"/>
            <a:ext cx="11161286" cy="1569660"/>
          </a:xfrm>
          <a:prstGeom prst="rect">
            <a:avLst/>
          </a:prstGeom>
        </p:spPr>
        <p:txBody>
          <a:bodyPr wrap="square">
            <a:spAutoFit/>
          </a:bodyPr>
          <a:lstStyle/>
          <a:p>
            <a:pPr algn="just"/>
            <a:r>
              <a:rPr lang="ca-ES" sz="1600" b="1" dirty="0">
                <a:solidFill>
                  <a:srgbClr val="019EE2"/>
                </a:solidFill>
                <a:latin typeface="Poppins"/>
              </a:rPr>
              <a:t>Funció SIERROR: </a:t>
            </a:r>
            <a:r>
              <a:rPr lang="ca-ES" sz="1600" dirty="0">
                <a:solidFill>
                  <a:srgbClr val="595959"/>
                </a:solidFill>
                <a:latin typeface="Poppins"/>
              </a:rPr>
              <a:t>retorna un valor que s’especifica si una fórmula l’avalua com un error, sinó el retorna com a resultat de la fórmula.</a:t>
            </a:r>
          </a:p>
          <a:p>
            <a:pPr algn="just"/>
            <a:endParaRPr lang="ca-ES" sz="1600" dirty="0">
              <a:solidFill>
                <a:srgbClr val="595959"/>
              </a:solidFill>
              <a:latin typeface="Poppins"/>
            </a:endParaRPr>
          </a:p>
          <a:p>
            <a:pPr algn="just"/>
            <a:r>
              <a:rPr lang="ca-ES" sz="1600" dirty="0">
                <a:solidFill>
                  <a:srgbClr val="595959"/>
                </a:solidFill>
                <a:latin typeface="Poppins"/>
              </a:rPr>
              <a:t>A l’exemple en fer la mitja de l’examen 1 i l’examen 2 hi ha un valor 0, el qual dona com a resultat Error (#DIV/0!) per tant s’utilitzarà la funció SI.ERROR per detectar aquest valors en una llarga llista de dades i especificar quan un valor a la cel·la posi “Revisar”. </a:t>
            </a:r>
          </a:p>
        </p:txBody>
      </p:sp>
    </p:spTree>
    <p:extLst>
      <p:ext uri="{BB962C8B-B14F-4D97-AF65-F5344CB8AC3E}">
        <p14:creationId xmlns:p14="http://schemas.microsoft.com/office/powerpoint/2010/main" val="2932464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627935" y="1123913"/>
            <a:ext cx="10664266" cy="562699"/>
          </a:xfrm>
        </p:spPr>
        <p:txBody>
          <a:bodyPr/>
          <a:lstStyle/>
          <a:p>
            <a:pPr algn="just" fontAlgn="base"/>
            <a:r>
              <a:rPr lang="ca-ES" b="1" dirty="0">
                <a:solidFill>
                  <a:srgbClr val="019EE2"/>
                </a:solidFill>
              </a:rPr>
              <a:t>Funció CONCAT: </a:t>
            </a:r>
            <a:r>
              <a:rPr lang="ca-ES" dirty="0"/>
              <a:t>permet ajuntar diferents elements de text en un únic text. A l’exemple s’ajunten els textos de les columnes H, I y J. </a:t>
            </a:r>
          </a:p>
          <a:p>
            <a:pPr algn="just" fontAlgn="base"/>
            <a:endParaRPr lang="ca-ES" dirty="0"/>
          </a:p>
          <a:p>
            <a:pPr algn="just" fontAlgn="base"/>
            <a:endParaRPr lang="ca-ES" dirty="0"/>
          </a:p>
          <a:p>
            <a:pPr algn="just" fontAlgn="base"/>
            <a:endParaRPr lang="ca-ES" dirty="0"/>
          </a:p>
          <a:p>
            <a:pPr algn="just" fontAlgn="base"/>
            <a:endParaRPr lang="ca-ES" dirty="0"/>
          </a:p>
          <a:p>
            <a:pPr algn="just" fontAlgn="base"/>
            <a:endParaRPr lang="ca-ES" dirty="0"/>
          </a:p>
          <a:p>
            <a:pPr algn="just" fontAlgn="base"/>
            <a:endParaRPr lang="ca-ES" dirty="0"/>
          </a:p>
          <a:p>
            <a:pPr algn="just"/>
            <a:endParaRPr lang="ca-ES" dirty="0"/>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3.6 Funcions de Text</a:t>
            </a:r>
          </a:p>
        </p:txBody>
      </p:sp>
      <p:pic>
        <p:nvPicPr>
          <p:cNvPr id="3" name="Picture 2">
            <a:extLst>
              <a:ext uri="{FF2B5EF4-FFF2-40B4-BE49-F238E27FC236}">
                <a16:creationId xmlns:a16="http://schemas.microsoft.com/office/drawing/2014/main" id="{520E323F-F8FF-4245-A71A-E81BE130C18D}"/>
              </a:ext>
            </a:extLst>
          </p:cNvPr>
          <p:cNvPicPr>
            <a:picLocks noChangeAspect="1"/>
          </p:cNvPicPr>
          <p:nvPr/>
        </p:nvPicPr>
        <p:blipFill rotWithShape="1">
          <a:blip r:embed="rId2"/>
          <a:srcRect l="8790" t="19562" r="70565" b="77634"/>
          <a:stretch/>
        </p:blipFill>
        <p:spPr>
          <a:xfrm>
            <a:off x="1022996" y="2167274"/>
            <a:ext cx="5037912" cy="384858"/>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DE81C8E1-7A7A-45F6-BFCE-A1E2C6F783CD}"/>
              </a:ext>
            </a:extLst>
          </p:cNvPr>
          <p:cNvPicPr>
            <a:picLocks noChangeAspect="1"/>
          </p:cNvPicPr>
          <p:nvPr/>
        </p:nvPicPr>
        <p:blipFill rotWithShape="1">
          <a:blip r:embed="rId3"/>
          <a:srcRect l="16533" t="22365" r="45403" b="65735"/>
          <a:stretch/>
        </p:blipFill>
        <p:spPr>
          <a:xfrm>
            <a:off x="1022995" y="2917540"/>
            <a:ext cx="9874147" cy="1736347"/>
          </a:xfrm>
          <a:prstGeom prst="rect">
            <a:avLst/>
          </a:prstGeom>
          <a:ln>
            <a:noFill/>
          </a:ln>
          <a:effectLst>
            <a:outerShdw blurRad="190500" algn="tl" rotWithShape="0">
              <a:srgbClr val="000000">
                <a:alpha val="70000"/>
              </a:srgbClr>
            </a:outerShdw>
          </a:effectLst>
        </p:spPr>
      </p:pic>
      <p:sp>
        <p:nvSpPr>
          <p:cNvPr id="14" name="Rectangle 13">
            <a:extLst>
              <a:ext uri="{FF2B5EF4-FFF2-40B4-BE49-F238E27FC236}">
                <a16:creationId xmlns:a16="http://schemas.microsoft.com/office/drawing/2014/main" id="{7CCA9D06-E3B5-4454-B298-4E9BAB391BE3}"/>
              </a:ext>
            </a:extLst>
          </p:cNvPr>
          <p:cNvSpPr/>
          <p:nvPr/>
        </p:nvSpPr>
        <p:spPr bwMode="gray">
          <a:xfrm>
            <a:off x="8229600" y="4186692"/>
            <a:ext cx="2667542" cy="46719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7" name="Conector recto de flecha 16"/>
          <p:cNvCxnSpPr>
            <a:stCxn id="14" idx="2"/>
          </p:cNvCxnSpPr>
          <p:nvPr/>
        </p:nvCxnSpPr>
        <p:spPr>
          <a:xfrm flipH="1">
            <a:off x="7656394" y="4653888"/>
            <a:ext cx="1906977" cy="64144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bwMode="gray">
          <a:xfrm>
            <a:off x="6060907" y="5432131"/>
            <a:ext cx="2821835" cy="452684"/>
          </a:xfrm>
          <a:prstGeom prst="rect">
            <a:avLst/>
          </a:prstGeom>
        </p:spPr>
        <p:txBody>
          <a:bodyPr vert="horz" wrap="square" lIns="0" tIns="0" rIns="0" bIns="0" rtlCol="0" anchor="b" anchorCtr="0">
            <a:noAutofit/>
          </a:bodyPr>
          <a:lstStyle/>
          <a:p>
            <a:pPr algn="just"/>
            <a:r>
              <a:rPr lang="ca-ES" sz="1400" dirty="0">
                <a:solidFill>
                  <a:srgbClr val="595959"/>
                </a:solidFill>
                <a:latin typeface="Poppins"/>
              </a:rPr>
              <a:t>Es pot veure com les 3 cel·les estan escrites juntes en 1.</a:t>
            </a:r>
            <a:endParaRPr lang="ca-ES" sz="1600" b="0" dirty="0">
              <a:solidFill>
                <a:srgbClr val="595959"/>
              </a:solidFill>
              <a:latin typeface="Poppins"/>
            </a:endParaRPr>
          </a:p>
        </p:txBody>
      </p:sp>
    </p:spTree>
    <p:extLst>
      <p:ext uri="{BB962C8B-B14F-4D97-AF65-F5344CB8AC3E}">
        <p14:creationId xmlns:p14="http://schemas.microsoft.com/office/powerpoint/2010/main" val="2225034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722746" y="1091809"/>
            <a:ext cx="10664266" cy="896534"/>
          </a:xfrm>
        </p:spPr>
        <p:txBody>
          <a:bodyPr/>
          <a:lstStyle/>
          <a:p>
            <a:pPr algn="just" fontAlgn="base"/>
            <a:r>
              <a:rPr lang="ca-ES" b="1" dirty="0">
                <a:solidFill>
                  <a:srgbClr val="019EE2"/>
                </a:solidFill>
              </a:rPr>
              <a:t>Funció MIG: </a:t>
            </a:r>
            <a:r>
              <a:rPr lang="ca-ES" dirty="0"/>
              <a:t>retorna els caràcters d’una cadena de text, donada una posició inicial i la longitud. A l’exemple es tria de la columna K les 8 lletres del mig: CONTRATO.</a:t>
            </a:r>
          </a:p>
          <a:p>
            <a:pPr algn="just" fontAlgn="base"/>
            <a:r>
              <a:rPr lang="ca-ES" dirty="0"/>
              <a:t>Aquesta funció en castellà és diu: </a:t>
            </a:r>
            <a:r>
              <a:rPr lang="ca-ES" b="1" dirty="0">
                <a:solidFill>
                  <a:srgbClr val="019EE2"/>
                </a:solidFill>
              </a:rPr>
              <a:t>EXTRAE</a:t>
            </a:r>
            <a:r>
              <a:rPr lang="ca-ES" dirty="0"/>
              <a:t>.</a:t>
            </a:r>
          </a:p>
          <a:p>
            <a:pPr fontAlgn="base"/>
            <a:endParaRPr lang="ca-ES" dirty="0"/>
          </a:p>
          <a:p>
            <a:pPr fontAlgn="base"/>
            <a:endParaRPr lang="ca-ES" b="1" dirty="0">
              <a:solidFill>
                <a:srgbClr val="019EE2"/>
              </a:solidFill>
            </a:endParaRPr>
          </a:p>
          <a:p>
            <a:pPr fontAlgn="base"/>
            <a:endParaRPr lang="ca-ES" b="1" dirty="0">
              <a:solidFill>
                <a:srgbClr val="019EE2"/>
              </a:solidFill>
            </a:endParaRPr>
          </a:p>
          <a:p>
            <a:pPr fontAlgn="base"/>
            <a:endParaRPr lang="ca-ES" dirty="0"/>
          </a:p>
          <a:p>
            <a:endParaRPr lang="ca-ES" dirty="0"/>
          </a:p>
          <a:p>
            <a:pPr fontAlgn="base"/>
            <a:endParaRPr lang="ca-ES" dirty="0"/>
          </a:p>
          <a:p>
            <a:pPr fontAlgn="base"/>
            <a:endParaRPr lang="ca-ES" dirty="0"/>
          </a:p>
          <a:p>
            <a:pPr fontAlgn="base"/>
            <a:endParaRPr lang="ca-ES" dirty="0"/>
          </a:p>
          <a:p>
            <a:endParaRPr lang="ca-ES" dirty="0"/>
          </a:p>
          <a:p>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3.6 Funcions de Text</a:t>
            </a:r>
          </a:p>
        </p:txBody>
      </p:sp>
      <p:pic>
        <p:nvPicPr>
          <p:cNvPr id="7" name="Picture 6">
            <a:extLst>
              <a:ext uri="{FF2B5EF4-FFF2-40B4-BE49-F238E27FC236}">
                <a16:creationId xmlns:a16="http://schemas.microsoft.com/office/drawing/2014/main" id="{3BFDB90F-F97D-471E-917C-940FE0072BA5}"/>
              </a:ext>
            </a:extLst>
          </p:cNvPr>
          <p:cNvPicPr>
            <a:picLocks noChangeAspect="1"/>
          </p:cNvPicPr>
          <p:nvPr/>
        </p:nvPicPr>
        <p:blipFill rotWithShape="1">
          <a:blip r:embed="rId2"/>
          <a:srcRect l="16291" t="22509" r="41934" b="65591"/>
          <a:stretch/>
        </p:blipFill>
        <p:spPr>
          <a:xfrm>
            <a:off x="834247" y="2823599"/>
            <a:ext cx="10656164" cy="1707458"/>
          </a:xfrm>
          <a:prstGeom prst="rect">
            <a:avLst/>
          </a:prstGeom>
          <a:ln>
            <a:noFill/>
          </a:ln>
          <a:effectLst>
            <a:outerShdw blurRad="190500" algn="tl" rotWithShape="0">
              <a:srgbClr val="000000">
                <a:alpha val="70000"/>
              </a:srgbClr>
            </a:outerShdw>
          </a:effectLst>
        </p:spPr>
      </p:pic>
      <p:sp>
        <p:nvSpPr>
          <p:cNvPr id="15" name="Rectangle 14">
            <a:extLst>
              <a:ext uri="{FF2B5EF4-FFF2-40B4-BE49-F238E27FC236}">
                <a16:creationId xmlns:a16="http://schemas.microsoft.com/office/drawing/2014/main" id="{EFD4D60E-68B3-4B09-9634-F69CE2AB4134}"/>
              </a:ext>
            </a:extLst>
          </p:cNvPr>
          <p:cNvSpPr/>
          <p:nvPr/>
        </p:nvSpPr>
        <p:spPr bwMode="gray">
          <a:xfrm>
            <a:off x="10543922" y="4040699"/>
            <a:ext cx="946489" cy="49035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3" name="Picture 2">
            <a:extLst>
              <a:ext uri="{FF2B5EF4-FFF2-40B4-BE49-F238E27FC236}">
                <a16:creationId xmlns:a16="http://schemas.microsoft.com/office/drawing/2014/main" id="{3936E95B-6BBC-41A5-85E9-1BE6C373E9EB}"/>
              </a:ext>
            </a:extLst>
          </p:cNvPr>
          <p:cNvPicPr>
            <a:picLocks noChangeAspect="1"/>
          </p:cNvPicPr>
          <p:nvPr/>
        </p:nvPicPr>
        <p:blipFill>
          <a:blip r:embed="rId3"/>
          <a:stretch>
            <a:fillRect/>
          </a:stretch>
        </p:blipFill>
        <p:spPr>
          <a:xfrm>
            <a:off x="834247" y="2128519"/>
            <a:ext cx="2605936" cy="432000"/>
          </a:xfrm>
          <a:prstGeom prst="rect">
            <a:avLst/>
          </a:prstGeom>
        </p:spPr>
      </p:pic>
    </p:spTree>
    <p:extLst>
      <p:ext uri="{BB962C8B-B14F-4D97-AF65-F5344CB8AC3E}">
        <p14:creationId xmlns:p14="http://schemas.microsoft.com/office/powerpoint/2010/main" val="4207644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992303"/>
            <a:ext cx="10820142" cy="5604439"/>
          </a:xfrm>
        </p:spPr>
        <p:txBody>
          <a:bodyPr/>
          <a:lstStyle/>
          <a:p>
            <a:pPr algn="just"/>
            <a:r>
              <a:rPr lang="ca-ES" dirty="0"/>
              <a:t>Un </a:t>
            </a:r>
            <a:r>
              <a:rPr lang="ca-ES" b="1" dirty="0">
                <a:solidFill>
                  <a:srgbClr val="019EE2"/>
                </a:solidFill>
              </a:rPr>
              <a:t>gràfic a Excel </a:t>
            </a:r>
            <a:r>
              <a:rPr lang="ca-ES" dirty="0"/>
              <a:t>és una representació de diversos valors en un full de càlcul, els valors s’exposen en forma de taula o llistat la qual cosa permet fer una comparativa o anàlisi de les dades seleccionades d’una manera molt visual. Els gràfics són una de les eines més potents per realitzar informes. </a:t>
            </a:r>
          </a:p>
          <a:p>
            <a:endParaRPr lang="ca-ES" dirty="0"/>
          </a:p>
          <a:p>
            <a:pPr algn="just"/>
            <a:r>
              <a:rPr lang="ca-ES" dirty="0"/>
              <a:t>L’objectiu és que la informació presentada tingui un format entenedor. Per això, els gràfic han tenir unes característiques:</a:t>
            </a:r>
          </a:p>
          <a:p>
            <a:endParaRPr lang="ca-ES" dirty="0"/>
          </a:p>
          <a:p>
            <a:endParaRPr lang="ca-ES" dirty="0"/>
          </a:p>
          <a:p>
            <a:pPr marL="285750" indent="-285750">
              <a:buFont typeface="Arial" panose="020B0604020202020204" pitchFamily="34" charset="0"/>
              <a:buChar char="•"/>
            </a:pPr>
            <a:r>
              <a:rPr lang="ca-ES" dirty="0"/>
              <a:t>Explicar visualment els valors. </a:t>
            </a:r>
          </a:p>
          <a:p>
            <a:pPr marL="285750" indent="-285750">
              <a:buFont typeface="Arial" panose="020B0604020202020204" pitchFamily="34" charset="0"/>
              <a:buChar char="•"/>
            </a:pPr>
            <a:r>
              <a:rPr lang="ca-ES" dirty="0"/>
              <a:t>Ser simple visualment.</a:t>
            </a:r>
          </a:p>
          <a:p>
            <a:pPr marL="285750" indent="-285750">
              <a:buFont typeface="Arial" panose="020B0604020202020204" pitchFamily="34" charset="0"/>
              <a:buChar char="•"/>
            </a:pPr>
            <a:r>
              <a:rPr lang="ca-ES" dirty="0"/>
              <a:t>Indicar les unitats en les quals estan expressats els valors.</a:t>
            </a:r>
          </a:p>
          <a:p>
            <a:pPr marL="285750" indent="-285750">
              <a:buFont typeface="Arial" panose="020B0604020202020204" pitchFamily="34" charset="0"/>
              <a:buChar char="•"/>
            </a:pPr>
            <a:r>
              <a:rPr lang="ca-ES" dirty="0"/>
              <a:t>Ha d’incloure una llegenda per poder entendre les dades i d’on provenen. </a:t>
            </a:r>
          </a:p>
          <a:p>
            <a:pPr marL="285750" indent="-285750">
              <a:buFont typeface="Arial" panose="020B0604020202020204" pitchFamily="34" charset="0"/>
              <a:buChar char="•"/>
            </a:pPr>
            <a:r>
              <a:rPr lang="ca-ES" dirty="0"/>
              <a:t>Un gràfic ha de ser clar.</a:t>
            </a:r>
          </a:p>
          <a:p>
            <a:endParaRPr lang="ca-ES" dirty="0"/>
          </a:p>
        </p:txBody>
      </p:sp>
      <p:sp>
        <p:nvSpPr>
          <p:cNvPr id="4" name="Title 3"/>
          <p:cNvSpPr>
            <a:spLocks noGrp="1"/>
          </p:cNvSpPr>
          <p:nvPr>
            <p:ph type="title"/>
          </p:nvPr>
        </p:nvSpPr>
        <p:spPr/>
        <p:txBody>
          <a:bodyPr/>
          <a:lstStyle/>
          <a:p>
            <a:r>
              <a:rPr lang="ca-ES" dirty="0"/>
              <a:t>1.1 Introducció als gràfics</a:t>
            </a:r>
          </a:p>
        </p:txBody>
      </p:sp>
      <p:pic>
        <p:nvPicPr>
          <p:cNvPr id="3" name="Picture 2">
            <a:extLst>
              <a:ext uri="{FF2B5EF4-FFF2-40B4-BE49-F238E27FC236}">
                <a16:creationId xmlns:a16="http://schemas.microsoft.com/office/drawing/2014/main" id="{30B4F17D-AA39-4D9B-9819-5960757F8D49}"/>
              </a:ext>
            </a:extLst>
          </p:cNvPr>
          <p:cNvPicPr>
            <a:picLocks noChangeAspect="1"/>
          </p:cNvPicPr>
          <p:nvPr/>
        </p:nvPicPr>
        <p:blipFill rotWithShape="1">
          <a:blip r:embed="rId2"/>
          <a:srcRect l="63520" t="31293" r="12602" b="53469"/>
          <a:stretch/>
        </p:blipFill>
        <p:spPr>
          <a:xfrm>
            <a:off x="1121814" y="4771238"/>
            <a:ext cx="2911151" cy="1045028"/>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11BDC113-5038-4DB1-BB8F-D0AD3509CF8E}"/>
              </a:ext>
            </a:extLst>
          </p:cNvPr>
          <p:cNvPicPr>
            <a:picLocks noChangeAspect="1"/>
          </p:cNvPicPr>
          <p:nvPr/>
        </p:nvPicPr>
        <p:blipFill rotWithShape="1">
          <a:blip r:embed="rId2"/>
          <a:srcRect l="60154" t="51157" r="9157" b="14966"/>
          <a:stretch/>
        </p:blipFill>
        <p:spPr>
          <a:xfrm>
            <a:off x="6420373" y="4132090"/>
            <a:ext cx="4649813" cy="2323323"/>
          </a:xfrm>
          <a:prstGeom prst="rect">
            <a:avLst/>
          </a:prstGeom>
          <a:ln>
            <a:noFill/>
          </a:ln>
          <a:effectLst>
            <a:outerShdw blurRad="190500" algn="tl" rotWithShape="0">
              <a:srgbClr val="000000">
                <a:alpha val="70000"/>
              </a:srgbClr>
            </a:outerShdw>
          </a:effectLst>
        </p:spPr>
      </p:pic>
      <p:sp>
        <p:nvSpPr>
          <p:cNvPr id="7" name="Arrow: Right 6">
            <a:extLst>
              <a:ext uri="{FF2B5EF4-FFF2-40B4-BE49-F238E27FC236}">
                <a16:creationId xmlns:a16="http://schemas.microsoft.com/office/drawing/2014/main" id="{292A964C-07B4-4BD6-AD31-F34F3078AA18}"/>
              </a:ext>
            </a:extLst>
          </p:cNvPr>
          <p:cNvSpPr/>
          <p:nvPr/>
        </p:nvSpPr>
        <p:spPr bwMode="gray">
          <a:xfrm>
            <a:off x="4460033" y="5293751"/>
            <a:ext cx="1166326" cy="351269"/>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0891181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736979" y="1023655"/>
            <a:ext cx="10664266" cy="833903"/>
          </a:xfrm>
        </p:spPr>
        <p:txBody>
          <a:bodyPr/>
          <a:lstStyle/>
          <a:p>
            <a:pPr algn="just"/>
            <a:r>
              <a:rPr lang="ca-ES" b="1" dirty="0">
                <a:solidFill>
                  <a:srgbClr val="019EE2"/>
                </a:solidFill>
              </a:rPr>
              <a:t>Funció DRETA: </a:t>
            </a:r>
            <a:r>
              <a:rPr lang="ca-ES" dirty="0"/>
              <a:t>retorna el número especificat de caràcters des de la fi d’una cadena de text. A l’exemple s’utilitzen les 10 últimes lletres de la dreta de la columna K: ESCRITURES.</a:t>
            </a:r>
          </a:p>
          <a:p>
            <a:endParaRPr lang="ca-ES" dirty="0"/>
          </a:p>
          <a:p>
            <a:pPr fontAlgn="base"/>
            <a:endParaRPr lang="ca-ES" dirty="0"/>
          </a:p>
          <a:p>
            <a:pPr fontAlgn="base"/>
            <a:endParaRPr lang="ca-ES" dirty="0"/>
          </a:p>
          <a:p>
            <a:pPr fontAlgn="base"/>
            <a:endParaRPr lang="ca-ES" dirty="0"/>
          </a:p>
          <a:p>
            <a:endParaRPr lang="ca-ES" dirty="0"/>
          </a:p>
          <a:p>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3.6 Funcions de Text</a:t>
            </a:r>
          </a:p>
        </p:txBody>
      </p:sp>
      <p:pic>
        <p:nvPicPr>
          <p:cNvPr id="9" name="Picture 8">
            <a:extLst>
              <a:ext uri="{FF2B5EF4-FFF2-40B4-BE49-F238E27FC236}">
                <a16:creationId xmlns:a16="http://schemas.microsoft.com/office/drawing/2014/main" id="{2050DEF1-9122-4F1C-850C-2D2EF158C2FF}"/>
              </a:ext>
            </a:extLst>
          </p:cNvPr>
          <p:cNvPicPr>
            <a:picLocks noChangeAspect="1"/>
          </p:cNvPicPr>
          <p:nvPr/>
        </p:nvPicPr>
        <p:blipFill rotWithShape="1">
          <a:blip r:embed="rId2"/>
          <a:srcRect l="8468" t="19562" r="71452" b="77634"/>
          <a:stretch/>
        </p:blipFill>
        <p:spPr>
          <a:xfrm>
            <a:off x="736979" y="2096847"/>
            <a:ext cx="4985278" cy="391544"/>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4019529F-CF0C-4B9A-B20D-EAD9B62FCB8B}"/>
              </a:ext>
            </a:extLst>
          </p:cNvPr>
          <p:cNvPicPr>
            <a:picLocks noChangeAspect="1"/>
          </p:cNvPicPr>
          <p:nvPr/>
        </p:nvPicPr>
        <p:blipFill rotWithShape="1">
          <a:blip r:embed="rId3"/>
          <a:srcRect l="16129" t="22652" r="37823" b="65448"/>
          <a:stretch/>
        </p:blipFill>
        <p:spPr>
          <a:xfrm>
            <a:off x="736979" y="2915971"/>
            <a:ext cx="10265982" cy="1492256"/>
          </a:xfrm>
          <a:prstGeom prst="rect">
            <a:avLst/>
          </a:prstGeom>
          <a:ln>
            <a:noFill/>
          </a:ln>
          <a:effectLst>
            <a:outerShdw blurRad="190500" algn="tl" rotWithShape="0">
              <a:srgbClr val="000000">
                <a:alpha val="70000"/>
              </a:srgbClr>
            </a:outerShdw>
          </a:effectLst>
        </p:spPr>
      </p:pic>
      <p:sp>
        <p:nvSpPr>
          <p:cNvPr id="16" name="Rectangle 15">
            <a:extLst>
              <a:ext uri="{FF2B5EF4-FFF2-40B4-BE49-F238E27FC236}">
                <a16:creationId xmlns:a16="http://schemas.microsoft.com/office/drawing/2014/main" id="{F700E247-A80D-4CA8-9AEF-A05A56CE74F1}"/>
              </a:ext>
            </a:extLst>
          </p:cNvPr>
          <p:cNvSpPr/>
          <p:nvPr/>
        </p:nvSpPr>
        <p:spPr bwMode="gray">
          <a:xfrm>
            <a:off x="10159974" y="3975832"/>
            <a:ext cx="842987" cy="43239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921593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674615" y="1094672"/>
            <a:ext cx="10817765" cy="523993"/>
          </a:xfrm>
        </p:spPr>
        <p:txBody>
          <a:bodyPr/>
          <a:lstStyle/>
          <a:p>
            <a:pPr algn="just"/>
            <a:r>
              <a:rPr lang="ca-ES" b="1" dirty="0">
                <a:solidFill>
                  <a:srgbClr val="019EE2"/>
                </a:solidFill>
              </a:rPr>
              <a:t>Funció ESQUERRA: </a:t>
            </a:r>
            <a:r>
              <a:rPr lang="ca-ES" dirty="0"/>
              <a:t>retorna el número especificat de caràcters des del començament d’una cadena de text. Té la mateixa funció que “Dreta” pels valors de l’esquerra de la cel·la.</a:t>
            </a:r>
          </a:p>
          <a:p>
            <a:pPr algn="just" fontAlgn="base"/>
            <a:endParaRPr lang="ca-ES" dirty="0"/>
          </a:p>
          <a:p>
            <a:pPr algn="just"/>
            <a:endParaRPr lang="ca-ES" dirty="0"/>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3.6 Funcions de Text</a:t>
            </a:r>
          </a:p>
        </p:txBody>
      </p:sp>
      <p:pic>
        <p:nvPicPr>
          <p:cNvPr id="3" name="Picture 2">
            <a:extLst>
              <a:ext uri="{FF2B5EF4-FFF2-40B4-BE49-F238E27FC236}">
                <a16:creationId xmlns:a16="http://schemas.microsoft.com/office/drawing/2014/main" id="{28E55FB9-5FB1-4957-A5F0-8B7D3EEDEC11}"/>
              </a:ext>
            </a:extLst>
          </p:cNvPr>
          <p:cNvPicPr>
            <a:picLocks noChangeAspect="1"/>
          </p:cNvPicPr>
          <p:nvPr/>
        </p:nvPicPr>
        <p:blipFill rotWithShape="1">
          <a:blip r:embed="rId2"/>
          <a:srcRect l="8870" t="19784" r="67017" b="77269"/>
          <a:stretch/>
        </p:blipFill>
        <p:spPr>
          <a:xfrm>
            <a:off x="674615" y="1813799"/>
            <a:ext cx="5958197" cy="409631"/>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89CFD315-E1D5-4833-892D-65A356784B69}"/>
              </a:ext>
            </a:extLst>
          </p:cNvPr>
          <p:cNvPicPr>
            <a:picLocks noChangeAspect="1"/>
          </p:cNvPicPr>
          <p:nvPr/>
        </p:nvPicPr>
        <p:blipFill rotWithShape="1">
          <a:blip r:embed="rId3"/>
          <a:srcRect l="15726" t="21792" r="34274" b="65305"/>
          <a:stretch/>
        </p:blipFill>
        <p:spPr>
          <a:xfrm>
            <a:off x="674614" y="2545970"/>
            <a:ext cx="10478437" cy="1521063"/>
          </a:xfrm>
          <a:prstGeom prst="rect">
            <a:avLst/>
          </a:prstGeom>
          <a:ln>
            <a:noFill/>
          </a:ln>
          <a:effectLst>
            <a:outerShdw blurRad="190500" algn="tl" rotWithShape="0">
              <a:srgbClr val="000000">
                <a:alpha val="70000"/>
              </a:srgbClr>
            </a:outerShdw>
          </a:effectLst>
        </p:spPr>
      </p:pic>
      <p:sp>
        <p:nvSpPr>
          <p:cNvPr id="13" name="Rectangle 12">
            <a:extLst>
              <a:ext uri="{FF2B5EF4-FFF2-40B4-BE49-F238E27FC236}">
                <a16:creationId xmlns:a16="http://schemas.microsoft.com/office/drawing/2014/main" id="{FF62D853-0375-4991-B4BC-D128C59674E6}"/>
              </a:ext>
            </a:extLst>
          </p:cNvPr>
          <p:cNvSpPr/>
          <p:nvPr/>
        </p:nvSpPr>
        <p:spPr bwMode="gray">
          <a:xfrm>
            <a:off x="10413477" y="3593696"/>
            <a:ext cx="739573" cy="6098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1280207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606376" y="1040523"/>
            <a:ext cx="10817765" cy="711073"/>
          </a:xfrm>
        </p:spPr>
        <p:txBody>
          <a:bodyPr/>
          <a:lstStyle/>
          <a:p>
            <a:pPr algn="just"/>
            <a:r>
              <a:rPr lang="ca-ES" b="1" dirty="0">
                <a:solidFill>
                  <a:srgbClr val="019EE2"/>
                </a:solidFill>
              </a:rPr>
              <a:t>Funció REEMPLAÇA: </a:t>
            </a:r>
            <a:r>
              <a:rPr lang="ca-ES" dirty="0"/>
              <a:t>substitueix una part d’una cadena de text per una cadena de text diferent. Si es vol canviar el text de la columna L les 7 lletres de la paraula CONTRACTE per posar-les en minúscula, excepte  la lletra C. Es pot veure el resultat a la columna O. </a:t>
            </a:r>
          </a:p>
          <a:p>
            <a:endParaRPr lang="ca-ES" dirty="0"/>
          </a:p>
          <a:p>
            <a:endParaRPr lang="ca-ES" dirty="0"/>
          </a:p>
          <a:p>
            <a:endParaRPr lang="ca-ES" dirty="0"/>
          </a:p>
          <a:p>
            <a:endParaRPr lang="ca-ES" dirty="0"/>
          </a:p>
          <a:p>
            <a:endParaRPr lang="ca-ES" dirty="0"/>
          </a:p>
          <a:p>
            <a:pPr fontAlgn="base"/>
            <a:endParaRPr lang="ca-ES" dirty="0"/>
          </a:p>
          <a:p>
            <a:pPr fontAlgn="base"/>
            <a:endParaRPr lang="ca-ES" dirty="0"/>
          </a:p>
          <a:p>
            <a:pPr fontAlgn="base"/>
            <a:endParaRPr lang="ca-ES" dirty="0"/>
          </a:p>
          <a:p>
            <a:pPr fontAlgn="base"/>
            <a:endParaRPr lang="ca-ES" dirty="0"/>
          </a:p>
          <a:p>
            <a:endParaRPr lang="ca-ES" dirty="0"/>
          </a:p>
          <a:p>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3.6 Funcions de Text</a:t>
            </a:r>
          </a:p>
        </p:txBody>
      </p:sp>
      <p:pic>
        <p:nvPicPr>
          <p:cNvPr id="7" name="Picture 6">
            <a:extLst>
              <a:ext uri="{FF2B5EF4-FFF2-40B4-BE49-F238E27FC236}">
                <a16:creationId xmlns:a16="http://schemas.microsoft.com/office/drawing/2014/main" id="{AE68E771-3F93-4076-A51B-4D9BE079F42D}"/>
              </a:ext>
            </a:extLst>
          </p:cNvPr>
          <p:cNvPicPr>
            <a:picLocks noChangeAspect="1"/>
          </p:cNvPicPr>
          <p:nvPr/>
        </p:nvPicPr>
        <p:blipFill rotWithShape="1">
          <a:blip r:embed="rId2"/>
          <a:srcRect l="16533" t="22509" r="28715" b="65735"/>
          <a:stretch/>
        </p:blipFill>
        <p:spPr>
          <a:xfrm>
            <a:off x="606376" y="2612501"/>
            <a:ext cx="10122028" cy="1222520"/>
          </a:xfrm>
          <a:prstGeom prst="rect">
            <a:avLst/>
          </a:prstGeom>
          <a:ln>
            <a:noFill/>
          </a:ln>
          <a:effectLst>
            <a:outerShdw blurRad="190500" algn="tl" rotWithShape="0">
              <a:srgbClr val="000000">
                <a:alpha val="70000"/>
              </a:srgbClr>
            </a:outerShdw>
          </a:effectLst>
        </p:spPr>
      </p:pic>
      <p:sp>
        <p:nvSpPr>
          <p:cNvPr id="14" name="Rectangle 13">
            <a:extLst>
              <a:ext uri="{FF2B5EF4-FFF2-40B4-BE49-F238E27FC236}">
                <a16:creationId xmlns:a16="http://schemas.microsoft.com/office/drawing/2014/main" id="{063FAA57-24F6-4E0B-9ACC-81B86E7D63DE}"/>
              </a:ext>
            </a:extLst>
          </p:cNvPr>
          <p:cNvSpPr/>
          <p:nvPr/>
        </p:nvSpPr>
        <p:spPr bwMode="gray">
          <a:xfrm>
            <a:off x="9914296" y="3460163"/>
            <a:ext cx="717310" cy="37485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3" name="Picture 2">
            <a:extLst>
              <a:ext uri="{FF2B5EF4-FFF2-40B4-BE49-F238E27FC236}">
                <a16:creationId xmlns:a16="http://schemas.microsoft.com/office/drawing/2014/main" id="{9A15089C-833C-4B85-B87F-F58870634B32}"/>
              </a:ext>
            </a:extLst>
          </p:cNvPr>
          <p:cNvPicPr>
            <a:picLocks noChangeAspect="1"/>
          </p:cNvPicPr>
          <p:nvPr/>
        </p:nvPicPr>
        <p:blipFill>
          <a:blip r:embed="rId3"/>
          <a:stretch>
            <a:fillRect/>
          </a:stretch>
        </p:blipFill>
        <p:spPr>
          <a:xfrm>
            <a:off x="606376" y="1879931"/>
            <a:ext cx="5241600" cy="432000"/>
          </a:xfrm>
          <a:prstGeom prst="rect">
            <a:avLst/>
          </a:prstGeom>
        </p:spPr>
      </p:pic>
    </p:spTree>
    <p:extLst>
      <p:ext uri="{BB962C8B-B14F-4D97-AF65-F5344CB8AC3E}">
        <p14:creationId xmlns:p14="http://schemas.microsoft.com/office/powerpoint/2010/main" val="11656307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899" y="1008546"/>
            <a:ext cx="10817765" cy="888494"/>
          </a:xfrm>
        </p:spPr>
        <p:txBody>
          <a:bodyPr/>
          <a:lstStyle/>
          <a:p>
            <a:pPr algn="just"/>
            <a:r>
              <a:rPr lang="ca-ES" b="1" dirty="0">
                <a:solidFill>
                  <a:srgbClr val="019EE2"/>
                </a:solidFill>
              </a:rPr>
              <a:t>Funció MAJUSC: </a:t>
            </a:r>
            <a:r>
              <a:rPr lang="ca-ES" dirty="0"/>
              <a:t>converteix totes les lletres d’una cadena de text en majúscules. S’introdueix la funció i entre parèntesi la cel·la que es vol en majúscula (J2) s’arrossega la sèrie per aplicar-ho a totes les cel·les de la columna J. Es pot veure el resultat a la columna K. </a:t>
            </a:r>
          </a:p>
          <a:p>
            <a:endParaRPr lang="ca-ES" dirty="0"/>
          </a:p>
          <a:p>
            <a:endParaRPr lang="ca-ES" dirty="0"/>
          </a:p>
          <a:p>
            <a:endParaRPr lang="ca-ES" dirty="0"/>
          </a:p>
          <a:p>
            <a:endParaRPr lang="ca-ES" dirty="0"/>
          </a:p>
          <a:p>
            <a:endParaRPr lang="ca-ES" dirty="0"/>
          </a:p>
          <a:p>
            <a:r>
              <a:rPr lang="ca-ES" dirty="0"/>
              <a:t>. </a:t>
            </a:r>
          </a:p>
          <a:p>
            <a:endParaRPr lang="ca-ES" dirty="0"/>
          </a:p>
          <a:p>
            <a:pPr fontAlgn="base"/>
            <a:endParaRPr lang="ca-ES" dirty="0"/>
          </a:p>
          <a:p>
            <a:pPr fontAlgn="base"/>
            <a:endParaRPr lang="ca-ES" dirty="0"/>
          </a:p>
          <a:p>
            <a:pPr fontAlgn="base"/>
            <a:endParaRPr lang="ca-ES" dirty="0"/>
          </a:p>
          <a:p>
            <a:pPr fontAlgn="base"/>
            <a:endParaRPr lang="ca-ES" b="1" dirty="0">
              <a:solidFill>
                <a:srgbClr val="019EE2"/>
              </a:solidFill>
            </a:endParaRPr>
          </a:p>
          <a:p>
            <a:pPr fontAlgn="base"/>
            <a:endParaRPr lang="ca-ES" b="1" dirty="0">
              <a:solidFill>
                <a:srgbClr val="019EE2"/>
              </a:solidFill>
            </a:endParaRPr>
          </a:p>
          <a:p>
            <a:pPr fontAlgn="base"/>
            <a:endParaRPr lang="ca-ES" b="1" dirty="0">
              <a:solidFill>
                <a:srgbClr val="019EE2"/>
              </a:solidFill>
            </a:endParaRPr>
          </a:p>
          <a:p>
            <a:pPr fontAlgn="base"/>
            <a:endParaRPr lang="ca-ES" b="1" dirty="0">
              <a:solidFill>
                <a:srgbClr val="019EE2"/>
              </a:solidFill>
            </a:endParaRPr>
          </a:p>
          <a:p>
            <a:pPr algn="just" fontAlgn="base"/>
            <a:r>
              <a:rPr lang="ca-ES" b="1" dirty="0">
                <a:solidFill>
                  <a:srgbClr val="019EE2"/>
                </a:solidFill>
              </a:rPr>
              <a:t>Funció MINUSC: </a:t>
            </a:r>
            <a:r>
              <a:rPr lang="ca-ES" dirty="0"/>
              <a:t>converteix totes les lletres d’una cadena de text en minúscules, s’aplica de la mateixa manera que la funció majúscula.</a:t>
            </a:r>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3.6 Funcions de Text</a:t>
            </a:r>
          </a:p>
        </p:txBody>
      </p:sp>
      <p:pic>
        <p:nvPicPr>
          <p:cNvPr id="8" name="Picture 7">
            <a:extLst>
              <a:ext uri="{FF2B5EF4-FFF2-40B4-BE49-F238E27FC236}">
                <a16:creationId xmlns:a16="http://schemas.microsoft.com/office/drawing/2014/main" id="{C717AD09-4A3E-460E-853E-081BB290F436}"/>
              </a:ext>
            </a:extLst>
          </p:cNvPr>
          <p:cNvPicPr>
            <a:picLocks noChangeAspect="1"/>
          </p:cNvPicPr>
          <p:nvPr/>
        </p:nvPicPr>
        <p:blipFill rotWithShape="1">
          <a:blip r:embed="rId2"/>
          <a:srcRect l="7984" t="19165" r="67903" b="77348"/>
          <a:stretch/>
        </p:blipFill>
        <p:spPr>
          <a:xfrm>
            <a:off x="647321" y="2156363"/>
            <a:ext cx="4027871" cy="327654"/>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4DC0F966-A88B-4BD8-97E3-FE709AF2A10A}"/>
              </a:ext>
            </a:extLst>
          </p:cNvPr>
          <p:cNvPicPr>
            <a:picLocks noChangeAspect="1"/>
          </p:cNvPicPr>
          <p:nvPr/>
        </p:nvPicPr>
        <p:blipFill rotWithShape="1">
          <a:blip r:embed="rId3"/>
          <a:srcRect l="16371" t="22509" r="48387" b="64423"/>
          <a:stretch/>
        </p:blipFill>
        <p:spPr>
          <a:xfrm>
            <a:off x="647321" y="2725144"/>
            <a:ext cx="10148059" cy="1904214"/>
          </a:xfrm>
          <a:prstGeom prst="rect">
            <a:avLst/>
          </a:prstGeom>
          <a:ln>
            <a:noFill/>
          </a:ln>
          <a:effectLst>
            <a:outerShdw blurRad="190500" algn="tl" rotWithShape="0">
              <a:srgbClr val="000000">
                <a:alpha val="70000"/>
              </a:srgbClr>
            </a:outerShdw>
          </a:effectLst>
        </p:spPr>
      </p:pic>
      <p:sp>
        <p:nvSpPr>
          <p:cNvPr id="15" name="Rectangle 14">
            <a:extLst>
              <a:ext uri="{FF2B5EF4-FFF2-40B4-BE49-F238E27FC236}">
                <a16:creationId xmlns:a16="http://schemas.microsoft.com/office/drawing/2014/main" id="{C9C6080A-A94A-4781-9548-D783FD8AF6E2}"/>
              </a:ext>
            </a:extLst>
          </p:cNvPr>
          <p:cNvSpPr/>
          <p:nvPr/>
        </p:nvSpPr>
        <p:spPr bwMode="gray">
          <a:xfrm>
            <a:off x="6400800" y="3948376"/>
            <a:ext cx="4449170" cy="68098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2987150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899" y="872066"/>
            <a:ext cx="11203940" cy="5233765"/>
          </a:xfrm>
        </p:spPr>
        <p:txBody>
          <a:bodyPr/>
          <a:lstStyle/>
          <a:p>
            <a:pPr algn="just"/>
            <a:r>
              <a:rPr lang="ca-ES" b="1" dirty="0">
                <a:solidFill>
                  <a:srgbClr val="019EE2"/>
                </a:solidFill>
              </a:rPr>
              <a:t>Funció AVUI:  </a:t>
            </a:r>
            <a:r>
              <a:rPr lang="ca-ES" dirty="0"/>
              <a:t>retorna la data actual amb format de data. </a:t>
            </a:r>
          </a:p>
          <a:p>
            <a:pPr algn="just"/>
            <a:endParaRPr lang="ca-ES" dirty="0"/>
          </a:p>
          <a:p>
            <a:pPr algn="just"/>
            <a:endParaRPr lang="ca-ES" dirty="0"/>
          </a:p>
          <a:p>
            <a:pPr algn="just"/>
            <a:endParaRPr lang="ca-ES" dirty="0"/>
          </a:p>
          <a:p>
            <a:pPr algn="just"/>
            <a:endParaRPr lang="ca-ES" dirty="0"/>
          </a:p>
          <a:p>
            <a:pPr algn="just"/>
            <a:endParaRPr lang="ca-ES" dirty="0"/>
          </a:p>
          <a:p>
            <a:pPr algn="just"/>
            <a:r>
              <a:rPr lang="ca-ES" b="1" dirty="0">
                <a:solidFill>
                  <a:srgbClr val="019EE2"/>
                </a:solidFill>
              </a:rPr>
              <a:t>Funció ANY: </a:t>
            </a:r>
            <a:r>
              <a:rPr lang="ca-ES" dirty="0"/>
              <a:t>retorna l’any d’una data.</a:t>
            </a:r>
          </a:p>
          <a:p>
            <a:pPr algn="just"/>
            <a:endParaRPr lang="ca-ES" dirty="0"/>
          </a:p>
          <a:p>
            <a:pPr algn="just"/>
            <a:r>
              <a:rPr lang="ca-ES" b="1" dirty="0">
                <a:solidFill>
                  <a:srgbClr val="019EE2"/>
                </a:solidFill>
              </a:rPr>
              <a:t>Funció DIA: </a:t>
            </a:r>
            <a:r>
              <a:rPr lang="ca-ES" dirty="0"/>
              <a:t> retorna el dia del mes un valor entre l’1 i el 31.</a:t>
            </a:r>
          </a:p>
          <a:p>
            <a:pPr algn="just"/>
            <a:endParaRPr lang="ca-ES" dirty="0"/>
          </a:p>
          <a:p>
            <a:pPr algn="just"/>
            <a:r>
              <a:rPr lang="ca-ES" b="1" dirty="0">
                <a:solidFill>
                  <a:srgbClr val="019EE2"/>
                </a:solidFill>
              </a:rPr>
              <a:t>Funció MES:  </a:t>
            </a:r>
            <a:r>
              <a:rPr lang="ca-ES" dirty="0"/>
              <a:t>retorna el mes una xifra de l’1 al 12.</a:t>
            </a: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r>
              <a:rPr lang="ca-ES" dirty="0"/>
              <a:t>A l’exemple s’observa com a partir d’una dada introduïda es pot posar el dia, el mes i l’any. S’introdueix entre parèntesi la cel·la amb la data i dona com a resultat segons es demani el dia, mes o any.</a:t>
            </a:r>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3.7 Funcions de Data i hora</a:t>
            </a:r>
          </a:p>
        </p:txBody>
      </p:sp>
      <p:pic>
        <p:nvPicPr>
          <p:cNvPr id="3" name="Picture 2">
            <a:extLst>
              <a:ext uri="{FF2B5EF4-FFF2-40B4-BE49-F238E27FC236}">
                <a16:creationId xmlns:a16="http://schemas.microsoft.com/office/drawing/2014/main" id="{5881C4B2-3035-48C9-841D-E304C27BA1DD}"/>
              </a:ext>
            </a:extLst>
          </p:cNvPr>
          <p:cNvPicPr>
            <a:picLocks noChangeAspect="1"/>
          </p:cNvPicPr>
          <p:nvPr/>
        </p:nvPicPr>
        <p:blipFill rotWithShape="1">
          <a:blip r:embed="rId2"/>
          <a:srcRect l="8104" t="18781" r="74355" b="76631"/>
          <a:stretch/>
        </p:blipFill>
        <p:spPr>
          <a:xfrm>
            <a:off x="1169089" y="1677616"/>
            <a:ext cx="2138598" cy="314632"/>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3D2B70BA-6A32-4BCE-879E-399F29CE8C5D}"/>
              </a:ext>
            </a:extLst>
          </p:cNvPr>
          <p:cNvPicPr>
            <a:picLocks noChangeAspect="1"/>
          </p:cNvPicPr>
          <p:nvPr/>
        </p:nvPicPr>
        <p:blipFill rotWithShape="1">
          <a:blip r:embed="rId3"/>
          <a:srcRect l="43548" t="49785" r="42743" b="43369"/>
          <a:stretch/>
        </p:blipFill>
        <p:spPr>
          <a:xfrm>
            <a:off x="5260258" y="1617994"/>
            <a:ext cx="1671484" cy="469482"/>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C9BFB0F1-4A33-4C87-BEB6-CD585B50F47F}"/>
              </a:ext>
            </a:extLst>
          </p:cNvPr>
          <p:cNvPicPr>
            <a:picLocks noChangeAspect="1"/>
          </p:cNvPicPr>
          <p:nvPr/>
        </p:nvPicPr>
        <p:blipFill rotWithShape="1">
          <a:blip r:embed="rId4"/>
          <a:srcRect l="44350" t="46448" r="41983" b="39414"/>
          <a:stretch/>
        </p:blipFill>
        <p:spPr>
          <a:xfrm>
            <a:off x="516390" y="4058549"/>
            <a:ext cx="1387228" cy="807204"/>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22688D26-C67B-4437-A4E6-C898DAD89D45}"/>
              </a:ext>
            </a:extLst>
          </p:cNvPr>
          <p:cNvPicPr>
            <a:picLocks noChangeAspect="1"/>
          </p:cNvPicPr>
          <p:nvPr/>
        </p:nvPicPr>
        <p:blipFill rotWithShape="1">
          <a:blip r:embed="rId5"/>
          <a:srcRect l="46521" t="47695" r="41820" b="36922"/>
          <a:stretch/>
        </p:blipFill>
        <p:spPr>
          <a:xfrm>
            <a:off x="2707061" y="4083005"/>
            <a:ext cx="1303168" cy="758291"/>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C43E1968-03E0-4F47-A4F4-98FF008385A8}"/>
              </a:ext>
            </a:extLst>
          </p:cNvPr>
          <p:cNvPicPr>
            <a:picLocks noChangeAspect="1"/>
          </p:cNvPicPr>
          <p:nvPr/>
        </p:nvPicPr>
        <p:blipFill rotWithShape="1">
          <a:blip r:embed="rId6"/>
          <a:srcRect l="46000" t="46125" r="41936" b="39605"/>
          <a:stretch/>
        </p:blipFill>
        <p:spPr>
          <a:xfrm>
            <a:off x="5017116" y="4083005"/>
            <a:ext cx="1387228" cy="807204"/>
          </a:xfrm>
          <a:prstGeom prst="rect">
            <a:avLst/>
          </a:prstGeom>
          <a:ln>
            <a:noFill/>
          </a:ln>
          <a:effectLst>
            <a:outerShdw blurRad="190500" algn="tl" rotWithShape="0">
              <a:srgbClr val="000000">
                <a:alpha val="70000"/>
              </a:srgbClr>
            </a:outerShdw>
          </a:effectLst>
        </p:spPr>
      </p:pic>
      <p:sp>
        <p:nvSpPr>
          <p:cNvPr id="10" name="Arrow: Right 9">
            <a:extLst>
              <a:ext uri="{FF2B5EF4-FFF2-40B4-BE49-F238E27FC236}">
                <a16:creationId xmlns:a16="http://schemas.microsoft.com/office/drawing/2014/main" id="{3E6FFE7A-0B7C-41F5-8A83-9E945BC5B1E6}"/>
              </a:ext>
            </a:extLst>
          </p:cNvPr>
          <p:cNvSpPr/>
          <p:nvPr/>
        </p:nvSpPr>
        <p:spPr bwMode="gray">
          <a:xfrm flipV="1">
            <a:off x="4116824" y="1769514"/>
            <a:ext cx="334296" cy="166442"/>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1" name="Rectangle 10">
            <a:extLst>
              <a:ext uri="{FF2B5EF4-FFF2-40B4-BE49-F238E27FC236}">
                <a16:creationId xmlns:a16="http://schemas.microsoft.com/office/drawing/2014/main" id="{4E36EBEB-2FC6-4E2F-8166-FC29F2C5A84C}"/>
              </a:ext>
            </a:extLst>
          </p:cNvPr>
          <p:cNvSpPr/>
          <p:nvPr/>
        </p:nvSpPr>
        <p:spPr bwMode="gray">
          <a:xfrm>
            <a:off x="5771007" y="1733266"/>
            <a:ext cx="632684" cy="25898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13" name="Picture 12">
            <a:extLst>
              <a:ext uri="{FF2B5EF4-FFF2-40B4-BE49-F238E27FC236}">
                <a16:creationId xmlns:a16="http://schemas.microsoft.com/office/drawing/2014/main" id="{F6715092-D8A8-4CB6-936E-995DA4D70BEC}"/>
              </a:ext>
            </a:extLst>
          </p:cNvPr>
          <p:cNvPicPr>
            <a:picLocks noChangeAspect="1"/>
          </p:cNvPicPr>
          <p:nvPr/>
        </p:nvPicPr>
        <p:blipFill rotWithShape="1">
          <a:blip r:embed="rId7"/>
          <a:srcRect l="46147" t="50000" r="40143" b="38230"/>
          <a:stretch/>
        </p:blipFill>
        <p:spPr>
          <a:xfrm>
            <a:off x="8046720" y="3965100"/>
            <a:ext cx="1968648" cy="950712"/>
          </a:xfrm>
          <a:prstGeom prst="rect">
            <a:avLst/>
          </a:prstGeom>
          <a:ln w="28575">
            <a:solidFill>
              <a:srgbClr val="019EE2"/>
            </a:solidFill>
          </a:ln>
          <a:effectLst>
            <a:outerShdw blurRad="190500" algn="tl" rotWithShape="0">
              <a:srgbClr val="000000">
                <a:alpha val="70000"/>
              </a:srgbClr>
            </a:outerShdw>
          </a:effectLst>
        </p:spPr>
      </p:pic>
      <p:sp>
        <p:nvSpPr>
          <p:cNvPr id="16" name="Arrow: Right 15">
            <a:extLst>
              <a:ext uri="{FF2B5EF4-FFF2-40B4-BE49-F238E27FC236}">
                <a16:creationId xmlns:a16="http://schemas.microsoft.com/office/drawing/2014/main" id="{41528982-E3AD-445D-BCEB-9E68E279E819}"/>
              </a:ext>
            </a:extLst>
          </p:cNvPr>
          <p:cNvSpPr/>
          <p:nvPr/>
        </p:nvSpPr>
        <p:spPr bwMode="gray">
          <a:xfrm flipV="1">
            <a:off x="6931742" y="4357235"/>
            <a:ext cx="334296" cy="166442"/>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7" name="Picture 6">
            <a:extLst>
              <a:ext uri="{FF2B5EF4-FFF2-40B4-BE49-F238E27FC236}">
                <a16:creationId xmlns:a16="http://schemas.microsoft.com/office/drawing/2014/main" id="{4CC57C54-7549-4A00-8C13-D36BC0D8F506}"/>
              </a:ext>
            </a:extLst>
          </p:cNvPr>
          <p:cNvPicPr>
            <a:picLocks noChangeAspect="1"/>
          </p:cNvPicPr>
          <p:nvPr/>
        </p:nvPicPr>
        <p:blipFill>
          <a:blip r:embed="rId8"/>
          <a:stretch>
            <a:fillRect/>
          </a:stretch>
        </p:blipFill>
        <p:spPr>
          <a:xfrm>
            <a:off x="2825214" y="3944549"/>
            <a:ext cx="557146" cy="153695"/>
          </a:xfrm>
          <a:prstGeom prst="rect">
            <a:avLst/>
          </a:prstGeom>
        </p:spPr>
      </p:pic>
      <p:pic>
        <p:nvPicPr>
          <p:cNvPr id="14" name="Picture 13">
            <a:extLst>
              <a:ext uri="{FF2B5EF4-FFF2-40B4-BE49-F238E27FC236}">
                <a16:creationId xmlns:a16="http://schemas.microsoft.com/office/drawing/2014/main" id="{8025A26C-3BE2-45DA-AF31-1DE744FA43A9}"/>
              </a:ext>
            </a:extLst>
          </p:cNvPr>
          <p:cNvPicPr>
            <a:picLocks noChangeAspect="1"/>
          </p:cNvPicPr>
          <p:nvPr/>
        </p:nvPicPr>
        <p:blipFill>
          <a:blip r:embed="rId8"/>
          <a:stretch>
            <a:fillRect/>
          </a:stretch>
        </p:blipFill>
        <p:spPr>
          <a:xfrm>
            <a:off x="831039" y="3920374"/>
            <a:ext cx="557146" cy="153695"/>
          </a:xfrm>
          <a:prstGeom prst="rect">
            <a:avLst/>
          </a:prstGeom>
        </p:spPr>
      </p:pic>
      <p:pic>
        <p:nvPicPr>
          <p:cNvPr id="15" name="Picture 14">
            <a:extLst>
              <a:ext uri="{FF2B5EF4-FFF2-40B4-BE49-F238E27FC236}">
                <a16:creationId xmlns:a16="http://schemas.microsoft.com/office/drawing/2014/main" id="{1779AB30-B693-4A86-8824-9E569EB202D0}"/>
              </a:ext>
            </a:extLst>
          </p:cNvPr>
          <p:cNvPicPr>
            <a:picLocks noChangeAspect="1"/>
          </p:cNvPicPr>
          <p:nvPr/>
        </p:nvPicPr>
        <p:blipFill>
          <a:blip r:embed="rId8"/>
          <a:stretch>
            <a:fillRect/>
          </a:stretch>
        </p:blipFill>
        <p:spPr>
          <a:xfrm>
            <a:off x="5207996" y="3950554"/>
            <a:ext cx="557146" cy="153695"/>
          </a:xfrm>
          <a:prstGeom prst="rect">
            <a:avLst/>
          </a:prstGeom>
        </p:spPr>
      </p:pic>
      <p:pic>
        <p:nvPicPr>
          <p:cNvPr id="17" name="Picture 16">
            <a:extLst>
              <a:ext uri="{FF2B5EF4-FFF2-40B4-BE49-F238E27FC236}">
                <a16:creationId xmlns:a16="http://schemas.microsoft.com/office/drawing/2014/main" id="{504BE30C-D797-4D41-8FA1-E6FC3AAF4BD9}"/>
              </a:ext>
            </a:extLst>
          </p:cNvPr>
          <p:cNvPicPr>
            <a:picLocks noChangeAspect="1"/>
          </p:cNvPicPr>
          <p:nvPr/>
        </p:nvPicPr>
        <p:blipFill>
          <a:blip r:embed="rId8"/>
          <a:stretch>
            <a:fillRect/>
          </a:stretch>
        </p:blipFill>
        <p:spPr>
          <a:xfrm>
            <a:off x="8266680" y="3758477"/>
            <a:ext cx="724919" cy="199977"/>
          </a:xfrm>
          <a:prstGeom prst="rect">
            <a:avLst/>
          </a:prstGeom>
        </p:spPr>
      </p:pic>
      <p:pic>
        <p:nvPicPr>
          <p:cNvPr id="12" name="Picture 11">
            <a:extLst>
              <a:ext uri="{FF2B5EF4-FFF2-40B4-BE49-F238E27FC236}">
                <a16:creationId xmlns:a16="http://schemas.microsoft.com/office/drawing/2014/main" id="{4372AA86-8CE4-4969-BD13-D6B0117F728E}"/>
              </a:ext>
            </a:extLst>
          </p:cNvPr>
          <p:cNvPicPr>
            <a:picLocks noChangeAspect="1"/>
          </p:cNvPicPr>
          <p:nvPr/>
        </p:nvPicPr>
        <p:blipFill>
          <a:blip r:embed="rId9"/>
          <a:stretch>
            <a:fillRect/>
          </a:stretch>
        </p:blipFill>
        <p:spPr>
          <a:xfrm>
            <a:off x="249703" y="4357235"/>
            <a:ext cx="266687" cy="200015"/>
          </a:xfrm>
          <a:prstGeom prst="rect">
            <a:avLst/>
          </a:prstGeom>
        </p:spPr>
      </p:pic>
      <p:pic>
        <p:nvPicPr>
          <p:cNvPr id="18" name="Picture 17">
            <a:extLst>
              <a:ext uri="{FF2B5EF4-FFF2-40B4-BE49-F238E27FC236}">
                <a16:creationId xmlns:a16="http://schemas.microsoft.com/office/drawing/2014/main" id="{9E9E41DB-01DA-4282-A8B6-495755CD83C0}"/>
              </a:ext>
            </a:extLst>
          </p:cNvPr>
          <p:cNvPicPr>
            <a:picLocks noChangeAspect="1"/>
          </p:cNvPicPr>
          <p:nvPr/>
        </p:nvPicPr>
        <p:blipFill>
          <a:blip r:embed="rId9"/>
          <a:stretch>
            <a:fillRect/>
          </a:stretch>
        </p:blipFill>
        <p:spPr>
          <a:xfrm>
            <a:off x="2446610" y="4266352"/>
            <a:ext cx="266687" cy="200015"/>
          </a:xfrm>
          <a:prstGeom prst="rect">
            <a:avLst/>
          </a:prstGeom>
        </p:spPr>
      </p:pic>
      <p:pic>
        <p:nvPicPr>
          <p:cNvPr id="19" name="Picture 18">
            <a:extLst>
              <a:ext uri="{FF2B5EF4-FFF2-40B4-BE49-F238E27FC236}">
                <a16:creationId xmlns:a16="http://schemas.microsoft.com/office/drawing/2014/main" id="{3498A68A-DB88-4AF4-9FB1-1A5D1CC658E5}"/>
              </a:ext>
            </a:extLst>
          </p:cNvPr>
          <p:cNvPicPr>
            <a:picLocks noChangeAspect="1"/>
          </p:cNvPicPr>
          <p:nvPr/>
        </p:nvPicPr>
        <p:blipFill>
          <a:blip r:embed="rId9"/>
          <a:stretch>
            <a:fillRect/>
          </a:stretch>
        </p:blipFill>
        <p:spPr>
          <a:xfrm>
            <a:off x="4750429" y="4404459"/>
            <a:ext cx="266687" cy="200015"/>
          </a:xfrm>
          <a:prstGeom prst="rect">
            <a:avLst/>
          </a:prstGeom>
        </p:spPr>
      </p:pic>
      <p:pic>
        <p:nvPicPr>
          <p:cNvPr id="20" name="Picture 19">
            <a:extLst>
              <a:ext uri="{FF2B5EF4-FFF2-40B4-BE49-F238E27FC236}">
                <a16:creationId xmlns:a16="http://schemas.microsoft.com/office/drawing/2014/main" id="{CDBF74D0-D26C-4332-92DA-DE3793AE5C76}"/>
              </a:ext>
            </a:extLst>
          </p:cNvPr>
          <p:cNvPicPr>
            <a:picLocks noChangeAspect="1"/>
          </p:cNvPicPr>
          <p:nvPr/>
        </p:nvPicPr>
        <p:blipFill>
          <a:blip r:embed="rId9"/>
          <a:stretch>
            <a:fillRect/>
          </a:stretch>
        </p:blipFill>
        <p:spPr>
          <a:xfrm>
            <a:off x="7780033" y="4129819"/>
            <a:ext cx="266687" cy="200015"/>
          </a:xfrm>
          <a:prstGeom prst="rect">
            <a:avLst/>
          </a:prstGeom>
        </p:spPr>
      </p:pic>
    </p:spTree>
    <p:extLst>
      <p:ext uri="{BB962C8B-B14F-4D97-AF65-F5344CB8AC3E}">
        <p14:creationId xmlns:p14="http://schemas.microsoft.com/office/powerpoint/2010/main" val="27680704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899" y="834273"/>
            <a:ext cx="11203940" cy="5233765"/>
          </a:xfrm>
        </p:spPr>
        <p:txBody>
          <a:bodyPr/>
          <a:lstStyle/>
          <a:p>
            <a:pPr algn="just"/>
            <a:endParaRPr lang="ca-ES" dirty="0"/>
          </a:p>
          <a:p>
            <a:pPr algn="just"/>
            <a:r>
              <a:rPr lang="ca-ES" b="1" dirty="0">
                <a:solidFill>
                  <a:srgbClr val="019EE2"/>
                </a:solidFill>
              </a:rPr>
              <a:t>Funció DIA.LAB: </a:t>
            </a:r>
            <a:r>
              <a:rPr lang="ca-ES" dirty="0"/>
              <a:t>donades dues dates la fórmula anota el número de dies laborables que hi ha entre ambdues, per ser més precisos es poden afegir els dies festius.</a:t>
            </a:r>
          </a:p>
          <a:p>
            <a:pPr algn="just"/>
            <a:br>
              <a:rPr lang="ca-ES" dirty="0"/>
            </a:br>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3.7 Funcions de Data i hora</a:t>
            </a:r>
          </a:p>
        </p:txBody>
      </p:sp>
      <p:pic>
        <p:nvPicPr>
          <p:cNvPr id="3" name="Picture 2">
            <a:extLst>
              <a:ext uri="{FF2B5EF4-FFF2-40B4-BE49-F238E27FC236}">
                <a16:creationId xmlns:a16="http://schemas.microsoft.com/office/drawing/2014/main" id="{24520D10-D019-43D0-B1CE-03E6BDEEF22F}"/>
              </a:ext>
            </a:extLst>
          </p:cNvPr>
          <p:cNvPicPr>
            <a:picLocks noChangeAspect="1"/>
          </p:cNvPicPr>
          <p:nvPr/>
        </p:nvPicPr>
        <p:blipFill rotWithShape="1">
          <a:blip r:embed="rId2"/>
          <a:srcRect l="8647" t="18253" r="70441" b="76727"/>
          <a:stretch/>
        </p:blipFill>
        <p:spPr>
          <a:xfrm>
            <a:off x="842788" y="1886602"/>
            <a:ext cx="4120442" cy="556347"/>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049F408C-F0F9-4203-8CB2-4AE37EF41069}"/>
              </a:ext>
            </a:extLst>
          </p:cNvPr>
          <p:cNvPicPr>
            <a:picLocks noChangeAspect="1"/>
          </p:cNvPicPr>
          <p:nvPr/>
        </p:nvPicPr>
        <p:blipFill rotWithShape="1">
          <a:blip r:embed="rId2"/>
          <a:srcRect l="56118" t="30431" r="32323" b="58118"/>
          <a:stretch/>
        </p:blipFill>
        <p:spPr>
          <a:xfrm>
            <a:off x="1364349" y="3478991"/>
            <a:ext cx="3388626" cy="1888319"/>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CD348B9A-1608-41BE-AB35-FE0146121469}"/>
              </a:ext>
            </a:extLst>
          </p:cNvPr>
          <p:cNvPicPr>
            <a:picLocks noChangeAspect="1"/>
          </p:cNvPicPr>
          <p:nvPr/>
        </p:nvPicPr>
        <p:blipFill rotWithShape="1">
          <a:blip r:embed="rId3"/>
          <a:srcRect l="54618" t="30745" r="32412" b="58118"/>
          <a:stretch/>
        </p:blipFill>
        <p:spPr>
          <a:xfrm>
            <a:off x="6383091" y="3478991"/>
            <a:ext cx="3887614" cy="1877694"/>
          </a:xfrm>
          <a:prstGeom prst="rect">
            <a:avLst/>
          </a:prstGeom>
          <a:ln>
            <a:noFill/>
          </a:ln>
          <a:effectLst>
            <a:outerShdw blurRad="190500" algn="tl" rotWithShape="0">
              <a:srgbClr val="000000">
                <a:alpha val="70000"/>
              </a:srgbClr>
            </a:outerShdw>
          </a:effectLst>
        </p:spPr>
      </p:pic>
      <p:sp>
        <p:nvSpPr>
          <p:cNvPr id="7" name="Arrow: Right 6">
            <a:extLst>
              <a:ext uri="{FF2B5EF4-FFF2-40B4-BE49-F238E27FC236}">
                <a16:creationId xmlns:a16="http://schemas.microsoft.com/office/drawing/2014/main" id="{23E1A733-067E-452D-A2D6-300247BCD3F0}"/>
              </a:ext>
            </a:extLst>
          </p:cNvPr>
          <p:cNvSpPr/>
          <p:nvPr/>
        </p:nvSpPr>
        <p:spPr bwMode="gray">
          <a:xfrm flipV="1">
            <a:off x="5045069" y="4160502"/>
            <a:ext cx="584596" cy="330968"/>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pic>
        <p:nvPicPr>
          <p:cNvPr id="8" name="Picture 7">
            <a:extLst>
              <a:ext uri="{FF2B5EF4-FFF2-40B4-BE49-F238E27FC236}">
                <a16:creationId xmlns:a16="http://schemas.microsoft.com/office/drawing/2014/main" id="{08E45344-D9B2-4DE1-AD87-897EA923B102}"/>
              </a:ext>
            </a:extLst>
          </p:cNvPr>
          <p:cNvPicPr>
            <a:picLocks noChangeAspect="1"/>
          </p:cNvPicPr>
          <p:nvPr/>
        </p:nvPicPr>
        <p:blipFill>
          <a:blip r:embed="rId4"/>
          <a:stretch>
            <a:fillRect/>
          </a:stretch>
        </p:blipFill>
        <p:spPr>
          <a:xfrm>
            <a:off x="2786254" y="3097041"/>
            <a:ext cx="1480946" cy="417264"/>
          </a:xfrm>
          <a:prstGeom prst="rect">
            <a:avLst/>
          </a:prstGeom>
        </p:spPr>
      </p:pic>
      <p:pic>
        <p:nvPicPr>
          <p:cNvPr id="9" name="Picture 8">
            <a:extLst>
              <a:ext uri="{FF2B5EF4-FFF2-40B4-BE49-F238E27FC236}">
                <a16:creationId xmlns:a16="http://schemas.microsoft.com/office/drawing/2014/main" id="{6697BDD0-5DD0-4A86-8449-59DD6367CE27}"/>
              </a:ext>
            </a:extLst>
          </p:cNvPr>
          <p:cNvPicPr>
            <a:picLocks noChangeAspect="1"/>
          </p:cNvPicPr>
          <p:nvPr/>
        </p:nvPicPr>
        <p:blipFill>
          <a:blip r:embed="rId4"/>
          <a:stretch>
            <a:fillRect/>
          </a:stretch>
        </p:blipFill>
        <p:spPr>
          <a:xfrm>
            <a:off x="8298323" y="3099101"/>
            <a:ext cx="1480946" cy="417264"/>
          </a:xfrm>
          <a:prstGeom prst="rect">
            <a:avLst/>
          </a:prstGeom>
        </p:spPr>
      </p:pic>
      <p:pic>
        <p:nvPicPr>
          <p:cNvPr id="10" name="Picture 9">
            <a:extLst>
              <a:ext uri="{FF2B5EF4-FFF2-40B4-BE49-F238E27FC236}">
                <a16:creationId xmlns:a16="http://schemas.microsoft.com/office/drawing/2014/main" id="{8F9C7E0F-9210-4D8E-AB59-DA548ADAA836}"/>
              </a:ext>
            </a:extLst>
          </p:cNvPr>
          <p:cNvPicPr>
            <a:picLocks noChangeAspect="1"/>
          </p:cNvPicPr>
          <p:nvPr/>
        </p:nvPicPr>
        <p:blipFill>
          <a:blip r:embed="rId5"/>
          <a:stretch>
            <a:fillRect/>
          </a:stretch>
        </p:blipFill>
        <p:spPr>
          <a:xfrm>
            <a:off x="886516" y="3769717"/>
            <a:ext cx="492206" cy="731277"/>
          </a:xfrm>
          <a:prstGeom prst="rect">
            <a:avLst/>
          </a:prstGeom>
        </p:spPr>
      </p:pic>
      <p:pic>
        <p:nvPicPr>
          <p:cNvPr id="11" name="Picture 10">
            <a:extLst>
              <a:ext uri="{FF2B5EF4-FFF2-40B4-BE49-F238E27FC236}">
                <a16:creationId xmlns:a16="http://schemas.microsoft.com/office/drawing/2014/main" id="{12DF0B29-7F10-4F7E-94A0-35DE42003C02}"/>
              </a:ext>
            </a:extLst>
          </p:cNvPr>
          <p:cNvPicPr>
            <a:picLocks noChangeAspect="1"/>
          </p:cNvPicPr>
          <p:nvPr/>
        </p:nvPicPr>
        <p:blipFill>
          <a:blip r:embed="rId5"/>
          <a:stretch>
            <a:fillRect/>
          </a:stretch>
        </p:blipFill>
        <p:spPr>
          <a:xfrm>
            <a:off x="5921759" y="3741142"/>
            <a:ext cx="492206" cy="731277"/>
          </a:xfrm>
          <a:prstGeom prst="rect">
            <a:avLst/>
          </a:prstGeom>
        </p:spPr>
      </p:pic>
    </p:spTree>
    <p:extLst>
      <p:ext uri="{BB962C8B-B14F-4D97-AF65-F5344CB8AC3E}">
        <p14:creationId xmlns:p14="http://schemas.microsoft.com/office/powerpoint/2010/main" val="1424727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899" y="1090431"/>
            <a:ext cx="11526482" cy="5070639"/>
          </a:xfrm>
        </p:spPr>
        <p:txBody>
          <a:bodyPr/>
          <a:lstStyle/>
          <a:p>
            <a:pPr algn="just"/>
            <a:r>
              <a:rPr lang="ca-ES" b="1" dirty="0">
                <a:solidFill>
                  <a:srgbClr val="019EE2"/>
                </a:solidFill>
              </a:rPr>
              <a:t>Funció CONSULV (CERCA VERTICAL)</a:t>
            </a:r>
          </a:p>
          <a:p>
            <a:pPr algn="just"/>
            <a:r>
              <a:rPr lang="ca-ES" dirty="0"/>
              <a:t>S'utilitza quan es volen </a:t>
            </a:r>
            <a:r>
              <a:rPr lang="ca-ES" b="1" dirty="0">
                <a:solidFill>
                  <a:srgbClr val="019EE2"/>
                </a:solidFill>
              </a:rPr>
              <a:t>trobar elements en una taula</a:t>
            </a:r>
            <a:r>
              <a:rPr lang="ca-ES" dirty="0"/>
              <a:t> o en un rang per fila. És molt útil quan hi ha </a:t>
            </a:r>
            <a:r>
              <a:rPr lang="ca-ES" b="1" dirty="0">
                <a:solidFill>
                  <a:srgbClr val="019EE2"/>
                </a:solidFill>
              </a:rPr>
              <a:t>2 fonts de dades</a:t>
            </a:r>
            <a:r>
              <a:rPr lang="ca-ES" dirty="0"/>
              <a:t> i les columnes tenen diferents elements. Si un d’aquests elements coincideix en ambdues taules es podrà creuar la informació, utilitzant aquest </a:t>
            </a:r>
            <a:r>
              <a:rPr lang="ca-ES" b="1" dirty="0">
                <a:solidFill>
                  <a:srgbClr val="019EE2"/>
                </a:solidFill>
              </a:rPr>
              <a:t>element en comú </a:t>
            </a:r>
            <a:r>
              <a:rPr lang="ca-ES" dirty="0"/>
              <a:t>per completar una de les taules amb dades de l’altra. Hi ha quatre parts de la informació necessària per crear la sintaxi CERCAR V:</a:t>
            </a:r>
          </a:p>
          <a:p>
            <a:pPr algn="just"/>
            <a:endParaRPr lang="ca-ES" dirty="0"/>
          </a:p>
          <a:p>
            <a:pPr algn="just"/>
            <a:r>
              <a:rPr lang="ca-ES" dirty="0"/>
              <a:t>1) El valor que es desitja cercar, conegut com a </a:t>
            </a:r>
            <a:r>
              <a:rPr lang="ca-ES" b="1" dirty="0">
                <a:solidFill>
                  <a:srgbClr val="019EE2"/>
                </a:solidFill>
              </a:rPr>
              <a:t>valor cercat</a:t>
            </a:r>
            <a:r>
              <a:rPr lang="ca-ES" dirty="0"/>
              <a:t> o element en comú.</a:t>
            </a:r>
          </a:p>
          <a:p>
            <a:pPr algn="just"/>
            <a:endParaRPr lang="ca-ES" dirty="0"/>
          </a:p>
          <a:p>
            <a:pPr algn="just"/>
            <a:r>
              <a:rPr lang="ca-ES" dirty="0"/>
              <a:t>2) El </a:t>
            </a:r>
            <a:r>
              <a:rPr lang="ca-ES" b="1" dirty="0">
                <a:solidFill>
                  <a:srgbClr val="019EE2"/>
                </a:solidFill>
              </a:rPr>
              <a:t>rang on es troba </a:t>
            </a:r>
            <a:r>
              <a:rPr lang="ca-ES" dirty="0"/>
              <a:t>el valor cercat, aquest ha d’estar sempre a la primera columna del rang. Per exemple: si el valor de la cerca està a la cel·la C2, el seu rang ha de començar amb C.</a:t>
            </a:r>
          </a:p>
          <a:p>
            <a:pPr algn="just"/>
            <a:endParaRPr lang="ca-ES" dirty="0"/>
          </a:p>
          <a:p>
            <a:pPr algn="just"/>
            <a:r>
              <a:rPr lang="ca-ES" dirty="0"/>
              <a:t>3) El </a:t>
            </a:r>
            <a:r>
              <a:rPr lang="ca-ES" b="1" dirty="0">
                <a:solidFill>
                  <a:srgbClr val="019EE2"/>
                </a:solidFill>
              </a:rPr>
              <a:t>número de columna del rang que conté el valor retornat</a:t>
            </a:r>
            <a:r>
              <a:rPr lang="ca-ES" dirty="0"/>
              <a:t>. Per exemple: si s’especifica B2: D11 com a rang ha de comptar B com a primera columna i C com a segona i així successivament.</a:t>
            </a:r>
          </a:p>
          <a:p>
            <a:pPr algn="just"/>
            <a:endParaRPr lang="ca-ES" dirty="0"/>
          </a:p>
          <a:p>
            <a:pPr algn="just"/>
            <a:r>
              <a:rPr lang="ca-ES" dirty="0"/>
              <a:t>4) Opcionalment es pot especificar: VERDADER si es vol una coincidència aproximada o FALS si es vol una coincidència exacta del valor retornat. Si no s’especifica res el valor predeterminat sempre serà VERDADER o la coincidència aproximada.</a:t>
            </a:r>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3.8 Funcions de Cerca i referència</a:t>
            </a:r>
          </a:p>
        </p:txBody>
      </p:sp>
    </p:spTree>
    <p:extLst>
      <p:ext uri="{BB962C8B-B14F-4D97-AF65-F5344CB8AC3E}">
        <p14:creationId xmlns:p14="http://schemas.microsoft.com/office/powerpoint/2010/main" val="17664951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2BF602-2E00-4537-9165-76D1DE9B4834}"/>
              </a:ext>
            </a:extLst>
          </p:cNvPr>
          <p:cNvPicPr>
            <a:picLocks noChangeAspect="1"/>
          </p:cNvPicPr>
          <p:nvPr/>
        </p:nvPicPr>
        <p:blipFill rotWithShape="1">
          <a:blip r:embed="rId2"/>
          <a:srcRect t="1367"/>
          <a:stretch/>
        </p:blipFill>
        <p:spPr>
          <a:xfrm>
            <a:off x="2207661" y="2628766"/>
            <a:ext cx="7776677" cy="3736337"/>
          </a:xfrm>
          <a:prstGeom prst="rect">
            <a:avLst/>
          </a:prstGeom>
          <a:ln>
            <a:noFill/>
          </a:ln>
          <a:effectLst>
            <a:outerShdw blurRad="190500" algn="tl" rotWithShape="0">
              <a:srgbClr val="000000">
                <a:alpha val="70000"/>
              </a:srgbClr>
            </a:outerShdw>
          </a:effectLst>
        </p:spPr>
      </p:pic>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3.8 Funcions de Cerca i referència</a:t>
            </a:r>
          </a:p>
        </p:txBody>
      </p:sp>
      <p:sp>
        <p:nvSpPr>
          <p:cNvPr id="3" name="Rectángulo 2"/>
          <p:cNvSpPr/>
          <p:nvPr/>
        </p:nvSpPr>
        <p:spPr>
          <a:xfrm>
            <a:off x="586854" y="1139374"/>
            <a:ext cx="11109277" cy="1323439"/>
          </a:xfrm>
          <a:prstGeom prst="rect">
            <a:avLst/>
          </a:prstGeom>
          <a:ln w="28575">
            <a:solidFill>
              <a:srgbClr val="019EE2"/>
            </a:solidFill>
          </a:ln>
        </p:spPr>
        <p:txBody>
          <a:bodyPr wrap="square">
            <a:spAutoFit/>
          </a:bodyPr>
          <a:lstStyle/>
          <a:p>
            <a:pPr algn="just"/>
            <a:r>
              <a:rPr lang="ca-ES" dirty="0"/>
              <a:t>= CONSUL</a:t>
            </a:r>
            <a:r>
              <a:rPr lang="ca-ES" dirty="0">
                <a:solidFill>
                  <a:srgbClr val="595959"/>
                </a:solidFill>
                <a:latin typeface="Poppins"/>
              </a:rPr>
              <a:t>V (</a:t>
            </a:r>
            <a:r>
              <a:rPr lang="ca-ES" sz="1600" dirty="0">
                <a:solidFill>
                  <a:srgbClr val="595959"/>
                </a:solidFill>
                <a:latin typeface="Poppins"/>
              </a:rPr>
              <a:t>valor de cerca</a:t>
            </a:r>
            <a:r>
              <a:rPr lang="ca-ES" sz="1600" b="1" dirty="0">
                <a:solidFill>
                  <a:srgbClr val="595959"/>
                </a:solidFill>
                <a:latin typeface="Poppins"/>
              </a:rPr>
              <a:t> </a:t>
            </a:r>
            <a:r>
              <a:rPr lang="ca-ES" sz="4000" b="1" dirty="0">
                <a:solidFill>
                  <a:srgbClr val="595959"/>
                </a:solidFill>
                <a:latin typeface="Poppins"/>
              </a:rPr>
              <a:t>;</a:t>
            </a:r>
            <a:r>
              <a:rPr lang="ca-ES" dirty="0">
                <a:solidFill>
                  <a:srgbClr val="595959"/>
                </a:solidFill>
                <a:latin typeface="Poppins"/>
              </a:rPr>
              <a:t> </a:t>
            </a:r>
            <a:r>
              <a:rPr lang="ca-ES" sz="1600" dirty="0">
                <a:solidFill>
                  <a:srgbClr val="595959"/>
                </a:solidFill>
                <a:latin typeface="Poppins"/>
              </a:rPr>
              <a:t>rang que conté el valor de cerca</a:t>
            </a:r>
            <a:r>
              <a:rPr lang="ca-ES" sz="4000" b="1" dirty="0">
                <a:solidFill>
                  <a:srgbClr val="595959"/>
                </a:solidFill>
                <a:latin typeface="Poppins"/>
              </a:rPr>
              <a:t>;</a:t>
            </a:r>
            <a:r>
              <a:rPr lang="ca-ES" dirty="0">
                <a:solidFill>
                  <a:srgbClr val="595959"/>
                </a:solidFill>
                <a:latin typeface="Poppins"/>
              </a:rPr>
              <a:t> </a:t>
            </a:r>
            <a:r>
              <a:rPr lang="ca-ES" sz="1600" dirty="0">
                <a:solidFill>
                  <a:srgbClr val="595959"/>
                </a:solidFill>
                <a:latin typeface="Poppins"/>
              </a:rPr>
              <a:t>el número de columna del rang que conté el valor retornat</a:t>
            </a:r>
            <a:r>
              <a:rPr lang="ca-ES" sz="4000" b="1" dirty="0">
                <a:solidFill>
                  <a:srgbClr val="595959"/>
                </a:solidFill>
                <a:latin typeface="Poppins"/>
              </a:rPr>
              <a:t>;</a:t>
            </a:r>
            <a:r>
              <a:rPr lang="ca-ES" dirty="0">
                <a:solidFill>
                  <a:srgbClr val="595959"/>
                </a:solidFill>
                <a:latin typeface="Poppins"/>
              </a:rPr>
              <a:t> </a:t>
            </a:r>
            <a:r>
              <a:rPr lang="ca-ES" sz="1600" dirty="0">
                <a:solidFill>
                  <a:srgbClr val="595959"/>
                </a:solidFill>
                <a:latin typeface="Poppins"/>
              </a:rPr>
              <a:t>la coincidència aproximada (VERDADER) o la coincidència exacta (FALS)</a:t>
            </a:r>
            <a:r>
              <a:rPr lang="ca-ES" dirty="0">
                <a:solidFill>
                  <a:srgbClr val="595959"/>
                </a:solidFill>
                <a:latin typeface="Poppins"/>
              </a:rPr>
              <a:t>).</a:t>
            </a:r>
          </a:p>
        </p:txBody>
      </p:sp>
    </p:spTree>
    <p:extLst>
      <p:ext uri="{BB962C8B-B14F-4D97-AF65-F5344CB8AC3E}">
        <p14:creationId xmlns:p14="http://schemas.microsoft.com/office/powerpoint/2010/main" val="38396044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stretch>
            <a:fillRect/>
          </a:stretch>
        </p:blipFill>
        <p:spPr>
          <a:xfrm>
            <a:off x="243954" y="1323833"/>
            <a:ext cx="4143244" cy="3629232"/>
          </a:xfrm>
          <a:prstGeom prst="rect">
            <a:avLst/>
          </a:prstGeom>
        </p:spPr>
      </p:pic>
      <p:sp>
        <p:nvSpPr>
          <p:cNvPr id="18" name="Rectangle 16"/>
          <p:cNvSpPr/>
          <p:nvPr/>
        </p:nvSpPr>
        <p:spPr>
          <a:xfrm>
            <a:off x="941695" y="2761493"/>
            <a:ext cx="2524835" cy="17097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latin typeface="Poppins"/>
            </a:endParaRPr>
          </a:p>
        </p:txBody>
      </p:sp>
      <p:cxnSp>
        <p:nvCxnSpPr>
          <p:cNvPr id="25" name="Conector recto de flecha 24"/>
          <p:cNvCxnSpPr>
            <a:stCxn id="18" idx="2"/>
          </p:cNvCxnSpPr>
          <p:nvPr/>
        </p:nvCxnSpPr>
        <p:spPr>
          <a:xfrm>
            <a:off x="2204113" y="2932468"/>
            <a:ext cx="1630908" cy="222558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3" name="Title 3">
            <a:extLst>
              <a:ext uri="{FF2B5EF4-FFF2-40B4-BE49-F238E27FC236}">
                <a16:creationId xmlns:a16="http://schemas.microsoft.com/office/drawing/2014/main" id="{22A422E0-65C2-4D8E-A646-07F08AC2EB2D}"/>
              </a:ext>
            </a:extLst>
          </p:cNvPr>
          <p:cNvSpPr>
            <a:spLocks noGrp="1"/>
          </p:cNvSpPr>
          <p:nvPr>
            <p:ph type="title"/>
          </p:nvPr>
        </p:nvSpPr>
        <p:spPr>
          <a:xfrm>
            <a:off x="469899" y="402586"/>
            <a:ext cx="8691033" cy="469481"/>
          </a:xfrm>
        </p:spPr>
        <p:txBody>
          <a:bodyPr/>
          <a:lstStyle/>
          <a:p>
            <a:r>
              <a:rPr lang="ca-ES" dirty="0"/>
              <a:t>3.8 Funcions de CERCA i referència</a:t>
            </a:r>
          </a:p>
        </p:txBody>
      </p:sp>
      <p:sp>
        <p:nvSpPr>
          <p:cNvPr id="19" name="CuadroTexto 18"/>
          <p:cNvSpPr txBox="1"/>
          <p:nvPr/>
        </p:nvSpPr>
        <p:spPr bwMode="gray">
          <a:xfrm>
            <a:off x="4582069" y="1735200"/>
            <a:ext cx="5822487" cy="155053"/>
          </a:xfrm>
          <a:prstGeom prst="rect">
            <a:avLst/>
          </a:prstGeom>
        </p:spPr>
        <p:txBody>
          <a:bodyPr vert="horz" wrap="square" lIns="0" tIns="0" rIns="0" bIns="0" rtlCol="0" anchor="t" anchorCtr="0">
            <a:noAutofit/>
          </a:bodyPr>
          <a:lstStyle/>
          <a:p>
            <a:r>
              <a:rPr lang="ca-ES" sz="1600" b="1" dirty="0">
                <a:solidFill>
                  <a:srgbClr val="595959"/>
                </a:solidFill>
                <a:latin typeface="Poppins"/>
              </a:rPr>
              <a:t>A5</a:t>
            </a:r>
            <a:r>
              <a:rPr lang="ca-ES" sz="1600" b="0" dirty="0">
                <a:solidFill>
                  <a:srgbClr val="595959"/>
                </a:solidFill>
                <a:latin typeface="Poppins"/>
              </a:rPr>
              <a:t> (cel·la) – Client 1. Es tracta duna dada en comú.</a:t>
            </a:r>
          </a:p>
        </p:txBody>
      </p:sp>
      <p:sp>
        <p:nvSpPr>
          <p:cNvPr id="20" name="CuadroTexto 19"/>
          <p:cNvSpPr txBox="1"/>
          <p:nvPr/>
        </p:nvSpPr>
        <p:spPr bwMode="gray">
          <a:xfrm>
            <a:off x="4600281" y="2654139"/>
            <a:ext cx="7023475" cy="189243"/>
          </a:xfrm>
          <a:prstGeom prst="rect">
            <a:avLst/>
          </a:prstGeom>
        </p:spPr>
        <p:txBody>
          <a:bodyPr vert="horz" wrap="square" lIns="0" tIns="0" rIns="0" bIns="0" rtlCol="0" anchor="t" anchorCtr="0">
            <a:noAutofit/>
          </a:bodyPr>
          <a:lstStyle/>
          <a:p>
            <a:r>
              <a:rPr lang="ca-ES" sz="1600" b="1" dirty="0">
                <a:solidFill>
                  <a:srgbClr val="595959"/>
                </a:solidFill>
                <a:latin typeface="Poppins"/>
              </a:rPr>
              <a:t>FULL2!$B$5:$C$74 </a:t>
            </a:r>
            <a:r>
              <a:rPr lang="ca-ES" sz="1600" dirty="0">
                <a:solidFill>
                  <a:srgbClr val="595959"/>
                </a:solidFill>
                <a:latin typeface="Poppins"/>
              </a:rPr>
              <a:t>– Rang on es fa la cerca. Fixat per la tecla F4 ($). Es tracta de tota la taula del Full 2 que conté 2 columnes.</a:t>
            </a:r>
            <a:endParaRPr lang="ca-ES" sz="1600" b="0" dirty="0">
              <a:solidFill>
                <a:srgbClr val="595959"/>
              </a:solidFill>
              <a:latin typeface="Poppins"/>
            </a:endParaRPr>
          </a:p>
        </p:txBody>
      </p:sp>
      <p:sp>
        <p:nvSpPr>
          <p:cNvPr id="22" name="CuadroTexto 21"/>
          <p:cNvSpPr txBox="1"/>
          <p:nvPr/>
        </p:nvSpPr>
        <p:spPr bwMode="gray">
          <a:xfrm>
            <a:off x="4582069" y="3540287"/>
            <a:ext cx="7221796" cy="757822"/>
          </a:xfrm>
          <a:prstGeom prst="rect">
            <a:avLst/>
          </a:prstGeom>
        </p:spPr>
        <p:txBody>
          <a:bodyPr vert="horz" wrap="square" lIns="0" tIns="0" rIns="0" bIns="0" rtlCol="0" anchor="t" anchorCtr="0">
            <a:noAutofit/>
          </a:bodyPr>
          <a:lstStyle/>
          <a:p>
            <a:r>
              <a:rPr lang="ca-ES" sz="1600" b="1" dirty="0">
                <a:solidFill>
                  <a:srgbClr val="595959"/>
                </a:solidFill>
                <a:latin typeface="Poppins"/>
              </a:rPr>
              <a:t>2</a:t>
            </a:r>
            <a:r>
              <a:rPr lang="ca-ES" sz="1600" dirty="0">
                <a:solidFill>
                  <a:srgbClr val="595959"/>
                </a:solidFill>
                <a:latin typeface="Poppins"/>
              </a:rPr>
              <a:t> – Columna 2 de la taula, en aquest cas columna B, conté la dada reportada.</a:t>
            </a:r>
            <a:endParaRPr lang="ca-ES" sz="1600" b="0" dirty="0">
              <a:solidFill>
                <a:srgbClr val="595959"/>
              </a:solidFill>
              <a:latin typeface="Poppins"/>
            </a:endParaRPr>
          </a:p>
        </p:txBody>
      </p:sp>
      <p:sp>
        <p:nvSpPr>
          <p:cNvPr id="23" name="CuadroTexto 22"/>
          <p:cNvSpPr txBox="1"/>
          <p:nvPr/>
        </p:nvSpPr>
        <p:spPr bwMode="gray">
          <a:xfrm>
            <a:off x="4582069" y="4555435"/>
            <a:ext cx="3072704" cy="247504"/>
          </a:xfrm>
          <a:prstGeom prst="rect">
            <a:avLst/>
          </a:prstGeom>
        </p:spPr>
        <p:txBody>
          <a:bodyPr vert="horz" wrap="square" lIns="0" tIns="0" rIns="0" bIns="0" rtlCol="0" anchor="t" anchorCtr="0">
            <a:noAutofit/>
          </a:bodyPr>
          <a:lstStyle/>
          <a:p>
            <a:r>
              <a:rPr lang="ca-ES" sz="1600" b="1" dirty="0">
                <a:solidFill>
                  <a:srgbClr val="595959"/>
                </a:solidFill>
                <a:latin typeface="Poppins"/>
              </a:rPr>
              <a:t>FALS</a:t>
            </a:r>
            <a:r>
              <a:rPr lang="ca-ES" sz="1600" dirty="0">
                <a:solidFill>
                  <a:srgbClr val="595959"/>
                </a:solidFill>
                <a:latin typeface="Poppins"/>
              </a:rPr>
              <a:t> – coincidència exacta.</a:t>
            </a:r>
          </a:p>
          <a:p>
            <a:r>
              <a:rPr lang="ca-ES" sz="1600" dirty="0">
                <a:solidFill>
                  <a:srgbClr val="595959"/>
                </a:solidFill>
                <a:latin typeface="Poppins"/>
              </a:rPr>
              <a:t>.</a:t>
            </a:r>
            <a:endParaRPr lang="ca-ES" sz="1600" b="0" dirty="0">
              <a:solidFill>
                <a:srgbClr val="595959"/>
              </a:solidFill>
              <a:latin typeface="Poppins"/>
            </a:endParaRPr>
          </a:p>
        </p:txBody>
      </p:sp>
      <p:sp>
        <p:nvSpPr>
          <p:cNvPr id="26" name="CuadroTexto 25"/>
          <p:cNvSpPr txBox="1"/>
          <p:nvPr/>
        </p:nvSpPr>
        <p:spPr bwMode="gray">
          <a:xfrm>
            <a:off x="7776700" y="1663628"/>
            <a:ext cx="3072704" cy="313727"/>
          </a:xfrm>
          <a:prstGeom prst="rect">
            <a:avLst/>
          </a:prstGeom>
        </p:spPr>
        <p:txBody>
          <a:bodyPr vert="horz" wrap="square" lIns="0" tIns="0" rIns="0" bIns="0" rtlCol="0" anchor="t" anchorCtr="0">
            <a:noAutofit/>
          </a:bodyPr>
          <a:lstStyle/>
          <a:p>
            <a:r>
              <a:rPr lang="es-ES" sz="1600" dirty="0">
                <a:solidFill>
                  <a:srgbClr val="595959"/>
                </a:solidFill>
                <a:latin typeface="Poppins"/>
              </a:rPr>
              <a:t>.</a:t>
            </a:r>
            <a:endParaRPr lang="es-ES" sz="1600" b="0" dirty="0">
              <a:solidFill>
                <a:srgbClr val="595959"/>
              </a:solidFill>
              <a:latin typeface="Poppins"/>
            </a:endParaRPr>
          </a:p>
        </p:txBody>
      </p:sp>
      <p:sp>
        <p:nvSpPr>
          <p:cNvPr id="27" name="CuadroTexto 26"/>
          <p:cNvSpPr txBox="1"/>
          <p:nvPr/>
        </p:nvSpPr>
        <p:spPr bwMode="gray">
          <a:xfrm>
            <a:off x="6095792" y="2095236"/>
            <a:ext cx="942110" cy="387927"/>
          </a:xfrm>
          <a:prstGeom prst="rect">
            <a:avLst/>
          </a:prstGeom>
        </p:spPr>
        <p:txBody>
          <a:bodyPr vert="horz" wrap="square" lIns="0" tIns="0" rIns="0" bIns="0" rtlCol="0" anchor="b" anchorCtr="0">
            <a:noAutofit/>
          </a:bodyPr>
          <a:lstStyle/>
          <a:p>
            <a:r>
              <a:rPr lang="ca-ES" sz="3200" b="1" dirty="0"/>
              <a:t>;</a:t>
            </a:r>
          </a:p>
        </p:txBody>
      </p:sp>
      <p:sp>
        <p:nvSpPr>
          <p:cNvPr id="28" name="CuadroTexto 27"/>
          <p:cNvSpPr txBox="1"/>
          <p:nvPr/>
        </p:nvSpPr>
        <p:spPr bwMode="gray">
          <a:xfrm>
            <a:off x="6095792" y="3014358"/>
            <a:ext cx="942110" cy="387927"/>
          </a:xfrm>
          <a:prstGeom prst="rect">
            <a:avLst/>
          </a:prstGeom>
        </p:spPr>
        <p:txBody>
          <a:bodyPr vert="horz" wrap="square" lIns="0" tIns="0" rIns="0" bIns="0" rtlCol="0" anchor="b" anchorCtr="0">
            <a:noAutofit/>
          </a:bodyPr>
          <a:lstStyle/>
          <a:p>
            <a:r>
              <a:rPr lang="ca-ES" sz="3200" b="1" dirty="0"/>
              <a:t>;</a:t>
            </a:r>
          </a:p>
        </p:txBody>
      </p:sp>
      <p:sp>
        <p:nvSpPr>
          <p:cNvPr id="29" name="CuadroTexto 28"/>
          <p:cNvSpPr txBox="1"/>
          <p:nvPr/>
        </p:nvSpPr>
        <p:spPr bwMode="gray">
          <a:xfrm>
            <a:off x="6095792" y="3939233"/>
            <a:ext cx="942110" cy="387927"/>
          </a:xfrm>
          <a:prstGeom prst="rect">
            <a:avLst/>
          </a:prstGeom>
        </p:spPr>
        <p:txBody>
          <a:bodyPr vert="horz" wrap="square" lIns="0" tIns="0" rIns="0" bIns="0" rtlCol="0" anchor="b" anchorCtr="0">
            <a:noAutofit/>
          </a:bodyPr>
          <a:lstStyle/>
          <a:p>
            <a:r>
              <a:rPr lang="ca-ES" sz="3200" b="1" dirty="0"/>
              <a:t>;</a:t>
            </a:r>
          </a:p>
        </p:txBody>
      </p:sp>
      <p:pic>
        <p:nvPicPr>
          <p:cNvPr id="12" name="Imagen 11"/>
          <p:cNvPicPr>
            <a:picLocks noChangeAspect="1"/>
          </p:cNvPicPr>
          <p:nvPr/>
        </p:nvPicPr>
        <p:blipFill>
          <a:blip r:embed="rId4"/>
          <a:stretch>
            <a:fillRect/>
          </a:stretch>
        </p:blipFill>
        <p:spPr>
          <a:xfrm>
            <a:off x="3250106" y="5210391"/>
            <a:ext cx="6006360" cy="5065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608111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382752" y="1222620"/>
            <a:ext cx="11203940" cy="5001608"/>
          </a:xfrm>
        </p:spPr>
        <p:txBody>
          <a:bodyPr/>
          <a:lstStyle/>
          <a:p>
            <a:pPr algn="just"/>
            <a:r>
              <a:rPr lang="ca-ES" b="1" dirty="0">
                <a:solidFill>
                  <a:srgbClr val="019EE2"/>
                </a:solidFill>
              </a:rPr>
              <a:t>Funció CONSULH</a:t>
            </a:r>
          </a:p>
          <a:p>
            <a:pPr algn="just"/>
            <a:endParaRPr lang="ca-ES" dirty="0"/>
          </a:p>
          <a:p>
            <a:pPr algn="just"/>
            <a:r>
              <a:rPr lang="ca-ES" dirty="0"/>
              <a:t>Permet cercar un valor a la fila superior d’una taula o d’una matriu de valors, retorna el valor a la mateixa columna d’una fila especificada. S’utilitza </a:t>
            </a:r>
            <a:r>
              <a:rPr lang="ca-ES" b="1" dirty="0">
                <a:solidFill>
                  <a:srgbClr val="019EE2"/>
                </a:solidFill>
              </a:rPr>
              <a:t>CONSULH</a:t>
            </a:r>
            <a:r>
              <a:rPr lang="ca-ES" dirty="0"/>
              <a:t> quan els valors de comparació es troben en una fila a la part superior d’una taula i es vol trobar informació dins un número especificat de files.</a:t>
            </a:r>
          </a:p>
          <a:p>
            <a:pPr algn="just"/>
            <a:endParaRPr lang="ca-ES" dirty="0"/>
          </a:p>
          <a:p>
            <a:pPr algn="just"/>
            <a:endParaRPr lang="ca-ES" dirty="0"/>
          </a:p>
          <a:p>
            <a:pPr algn="just"/>
            <a:r>
              <a:rPr lang="ca-ES" dirty="0"/>
              <a:t>Igual que amb </a:t>
            </a:r>
            <a:r>
              <a:rPr lang="ca-ES" b="1" dirty="0">
                <a:solidFill>
                  <a:srgbClr val="019EE2"/>
                </a:solidFill>
              </a:rPr>
              <a:t>CONSULV</a:t>
            </a:r>
            <a:r>
              <a:rPr lang="ca-ES" dirty="0"/>
              <a:t> cal tenir clar el valor que es vol cercar a la primera fila de la taula. Pot ser un valor o una referència o una cadena de text.</a:t>
            </a:r>
          </a:p>
          <a:p>
            <a:pPr algn="just"/>
            <a:endParaRPr lang="ca-ES" dirty="0"/>
          </a:p>
          <a:p>
            <a:pPr algn="just"/>
            <a:r>
              <a:rPr lang="ca-ES" dirty="0"/>
              <a:t>El número de fila de la matriu taula des del qual es tornarà el valor coincident. Un indicador de files 1 retorna el primer valor de la fila en matriu taula, un indicador files 2 retorna el segon valor de la fila en matriu taula i així successivament.</a:t>
            </a:r>
          </a:p>
          <a:p>
            <a:pPr algn="just"/>
            <a:endParaRPr lang="ca-ES" dirty="0"/>
          </a:p>
          <a:p>
            <a:pPr algn="just"/>
            <a:endParaRPr lang="ca-ES" dirty="0"/>
          </a:p>
          <a:p>
            <a:pPr algn="just"/>
            <a:r>
              <a:rPr lang="ca-ES" b="1" dirty="0">
                <a:solidFill>
                  <a:srgbClr val="019EE2"/>
                </a:solidFill>
              </a:rPr>
              <a:t>CONSULH</a:t>
            </a:r>
            <a:r>
              <a:rPr lang="ca-ES" dirty="0"/>
              <a:t> ha de localitzar una coincidència exacta, si no troba cap valor exacte retornarà el valor error #N/A.</a:t>
            </a:r>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3.8 Funcions de Cerca i referència</a:t>
            </a:r>
          </a:p>
        </p:txBody>
      </p:sp>
    </p:spTree>
    <p:extLst>
      <p:ext uri="{BB962C8B-B14F-4D97-AF65-F5344CB8AC3E}">
        <p14:creationId xmlns:p14="http://schemas.microsoft.com/office/powerpoint/2010/main" val="2515971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a:t>1.2 Descripció dels elements d’un gràfic</a:t>
            </a:r>
          </a:p>
        </p:txBody>
      </p:sp>
      <p:sp>
        <p:nvSpPr>
          <p:cNvPr id="32" name="Text Placeholder 1">
            <a:extLst>
              <a:ext uri="{FF2B5EF4-FFF2-40B4-BE49-F238E27FC236}">
                <a16:creationId xmlns:a16="http://schemas.microsoft.com/office/drawing/2014/main" id="{D9FAB1EE-1A0B-4148-9158-48C74BBE998E}"/>
              </a:ext>
            </a:extLst>
          </p:cNvPr>
          <p:cNvSpPr>
            <a:spLocks noGrp="1"/>
          </p:cNvSpPr>
          <p:nvPr>
            <p:ph type="body" sz="quarter" idx="10"/>
          </p:nvPr>
        </p:nvSpPr>
        <p:spPr>
          <a:xfrm>
            <a:off x="469899" y="942188"/>
            <a:ext cx="10932392" cy="5355910"/>
          </a:xfrm>
        </p:spPr>
        <p:txBody>
          <a:bodyPr/>
          <a:lstStyle/>
          <a:p>
            <a:pPr algn="just"/>
            <a:r>
              <a:rPr lang="ca-ES" dirty="0"/>
              <a:t>Els gràfics contenen diferents elements: </a:t>
            </a:r>
            <a:r>
              <a:rPr lang="ca-ES" b="1" dirty="0">
                <a:solidFill>
                  <a:srgbClr val="019EE2"/>
                </a:solidFill>
              </a:rPr>
              <a:t>l’àrea del gràfic, les sèries de dades, els eixos, els títols</a:t>
            </a:r>
            <a:r>
              <a:rPr lang="ca-ES" dirty="0"/>
              <a:t> que permeten donar informació dels valors i dades presentades.</a:t>
            </a:r>
          </a:p>
          <a:p>
            <a:pPr algn="just"/>
            <a:endParaRPr lang="ca-ES" dirty="0"/>
          </a:p>
          <a:p>
            <a:pPr algn="just"/>
            <a:r>
              <a:rPr lang="ca-ES" b="1" dirty="0">
                <a:solidFill>
                  <a:srgbClr val="019EE2"/>
                </a:solidFill>
              </a:rPr>
              <a:t>Àrea del gràfic: </a:t>
            </a:r>
            <a:r>
              <a:rPr lang="ca-ES" dirty="0"/>
              <a:t>àrea definida pel marc del gràfic on es troben tots els components que el formen.</a:t>
            </a:r>
          </a:p>
          <a:p>
            <a:pPr algn="just"/>
            <a:endParaRPr lang="ca-ES" dirty="0"/>
          </a:p>
          <a:p>
            <a:pPr algn="just"/>
            <a:r>
              <a:rPr lang="ca-ES" b="1" dirty="0">
                <a:solidFill>
                  <a:srgbClr val="019EE2"/>
                </a:solidFill>
              </a:rPr>
              <a:t>Etiquetes de dades: </a:t>
            </a:r>
            <a:r>
              <a:rPr lang="ca-ES" dirty="0"/>
              <a:t>informació referent a les variables del gràfic que hi ha situades a l’eix vertical i horitzontal.</a:t>
            </a:r>
          </a:p>
          <a:p>
            <a:pPr algn="just"/>
            <a:endParaRPr lang="ca-ES" dirty="0"/>
          </a:p>
          <a:p>
            <a:pPr algn="just"/>
            <a:r>
              <a:rPr lang="ca-ES" b="1" dirty="0">
                <a:solidFill>
                  <a:srgbClr val="019EE2"/>
                </a:solidFill>
              </a:rPr>
              <a:t>Títol: </a:t>
            </a:r>
            <a:r>
              <a:rPr lang="ca-ES" dirty="0"/>
              <a:t>text descriptiu situat a la part superior.</a:t>
            </a:r>
          </a:p>
          <a:p>
            <a:pPr algn="just"/>
            <a:endParaRPr lang="ca-ES" dirty="0"/>
          </a:p>
          <a:p>
            <a:pPr algn="just"/>
            <a:r>
              <a:rPr lang="ca-ES" b="1" dirty="0">
                <a:solidFill>
                  <a:srgbClr val="019EE2"/>
                </a:solidFill>
              </a:rPr>
              <a:t>Sèries de dades: </a:t>
            </a:r>
            <a:r>
              <a:rPr lang="ca-ES" dirty="0"/>
              <a:t>són els punts de dades relacionats entre si i traçats en el gràfic. Cada sèrie té un color exclusiu. En un gràfic pot haver més d’una sèrie, de línies, de dispersions…</a:t>
            </a:r>
          </a:p>
          <a:p>
            <a:pPr algn="just"/>
            <a:endParaRPr lang="ca-ES" dirty="0"/>
          </a:p>
          <a:p>
            <a:pPr algn="just"/>
            <a:r>
              <a:rPr lang="ca-ES" b="1" dirty="0">
                <a:solidFill>
                  <a:srgbClr val="019EE2"/>
                </a:solidFill>
              </a:rPr>
              <a:t>Línies de divisió: </a:t>
            </a:r>
            <a:r>
              <a:rPr lang="ca-ES" dirty="0"/>
              <a:t>són línies opcionals que entre els valors dels eixos per facilitar la lectura i interpretació. Marquen valors quantitatius.</a:t>
            </a:r>
          </a:p>
          <a:p>
            <a:pPr algn="just"/>
            <a:endParaRPr lang="ca-ES" dirty="0"/>
          </a:p>
          <a:p>
            <a:pPr algn="just"/>
            <a:r>
              <a:rPr lang="ca-ES" b="1" dirty="0">
                <a:solidFill>
                  <a:srgbClr val="019EE2"/>
                </a:solidFill>
              </a:rPr>
              <a:t>Eixos/Títol dels eixos:</a:t>
            </a:r>
            <a:r>
              <a:rPr lang="ca-ES" dirty="0"/>
              <a:t> línies de referència i de mesura. L’eix Y és l’eix vertical que generalment conté dades i l’eix X és l’horitzontal que acostuma a contenir les categories del gràfic. Els dos tenen un títol.</a:t>
            </a:r>
          </a:p>
          <a:p>
            <a:pPr algn="just"/>
            <a:endParaRPr lang="ca-ES" dirty="0"/>
          </a:p>
          <a:p>
            <a:pPr algn="just"/>
            <a:r>
              <a:rPr lang="ca-ES" b="1" dirty="0">
                <a:solidFill>
                  <a:srgbClr val="019EE2"/>
                </a:solidFill>
              </a:rPr>
              <a:t>Llegenda: </a:t>
            </a:r>
            <a:r>
              <a:rPr lang="ca-ES" dirty="0"/>
              <a:t>és el quadre que aporta la informació per identificar els colors assignats a les sèries de dades del gràfic.</a:t>
            </a: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p:txBody>
      </p:sp>
    </p:spTree>
    <p:extLst>
      <p:ext uri="{BB962C8B-B14F-4D97-AF65-F5344CB8AC3E}">
        <p14:creationId xmlns:p14="http://schemas.microsoft.com/office/powerpoint/2010/main" val="28700023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p:txBody>
          <a:bodyPr/>
          <a:lstStyle/>
          <a:p>
            <a:pPr algn="just"/>
            <a:r>
              <a:rPr lang="ca-ES" b="1" dirty="0">
                <a:solidFill>
                  <a:srgbClr val="019EE2"/>
                </a:solidFill>
              </a:rPr>
              <a:t>Sumar SI </a:t>
            </a:r>
          </a:p>
          <a:p>
            <a:pPr algn="just"/>
            <a:r>
              <a:rPr lang="ca-ES" b="1" dirty="0">
                <a:solidFill>
                  <a:srgbClr val="019EE2"/>
                </a:solidFill>
              </a:rPr>
              <a:t> </a:t>
            </a:r>
            <a:endParaRPr lang="ca-ES" dirty="0"/>
          </a:p>
          <a:p>
            <a:pPr algn="just"/>
            <a:r>
              <a:rPr lang="ca-ES" dirty="0"/>
              <a:t>Suma els valors en un rang determinat segons el criteri que s’especifiqui a la funció.</a:t>
            </a:r>
            <a:endParaRPr lang="ca-ES" b="1" dirty="0">
              <a:solidFill>
                <a:srgbClr val="019EE2"/>
              </a:solidFill>
            </a:endParaRPr>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endParaRPr lang="ca-ES" dirty="0"/>
          </a:p>
          <a:p>
            <a:pPr algn="just"/>
            <a:r>
              <a:rPr lang="ca-ES" dirty="0"/>
              <a:t>Què vol dir aquesta expressió?</a:t>
            </a:r>
          </a:p>
          <a:p>
            <a:pPr algn="just"/>
            <a:endParaRPr lang="ca-ES" dirty="0"/>
          </a:p>
          <a:p>
            <a:pPr algn="just"/>
            <a:r>
              <a:rPr lang="ca-ES" dirty="0"/>
              <a:t>És similar a la funció SI, però en aquest cas utilitza una gran quantitat de dades sotmeses a una condició. Indica que trobi un rang (una columna de dades per exemple) si està dins d’aquest rang vol dir que hi ha elements que compleixen una condició i s’indica un altre rang que ha de sumar.</a:t>
            </a:r>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3.9 Funcions matemàtiques i trigonomètriques</a:t>
            </a:r>
          </a:p>
        </p:txBody>
      </p:sp>
      <p:sp>
        <p:nvSpPr>
          <p:cNvPr id="5" name="Rectángulo 4"/>
          <p:cNvSpPr/>
          <p:nvPr/>
        </p:nvSpPr>
        <p:spPr>
          <a:xfrm>
            <a:off x="469899" y="2272138"/>
            <a:ext cx="11109277" cy="707886"/>
          </a:xfrm>
          <a:prstGeom prst="rect">
            <a:avLst/>
          </a:prstGeom>
          <a:ln w="28575">
            <a:solidFill>
              <a:srgbClr val="019EE2"/>
            </a:solidFill>
          </a:ln>
        </p:spPr>
        <p:txBody>
          <a:bodyPr wrap="square">
            <a:spAutoFit/>
          </a:bodyPr>
          <a:lstStyle/>
          <a:p>
            <a:r>
              <a:rPr lang="ca-ES" dirty="0"/>
              <a:t>= </a:t>
            </a:r>
            <a:r>
              <a:rPr lang="ca-ES" dirty="0">
                <a:solidFill>
                  <a:srgbClr val="595959"/>
                </a:solidFill>
                <a:latin typeface="Poppins"/>
              </a:rPr>
              <a:t>SUMARSI (</a:t>
            </a:r>
            <a:r>
              <a:rPr lang="ca-ES" sz="1600" dirty="0">
                <a:solidFill>
                  <a:srgbClr val="595959"/>
                </a:solidFill>
                <a:latin typeface="Poppins"/>
              </a:rPr>
              <a:t>rang</a:t>
            </a:r>
            <a:r>
              <a:rPr lang="ca-ES" sz="4000" b="1" dirty="0">
                <a:solidFill>
                  <a:srgbClr val="595959"/>
                </a:solidFill>
                <a:latin typeface="Poppins"/>
              </a:rPr>
              <a:t>;</a:t>
            </a:r>
            <a:r>
              <a:rPr lang="ca-ES" dirty="0">
                <a:solidFill>
                  <a:srgbClr val="595959"/>
                </a:solidFill>
                <a:latin typeface="Poppins"/>
              </a:rPr>
              <a:t> </a:t>
            </a:r>
            <a:r>
              <a:rPr lang="ca-ES" sz="1600" dirty="0">
                <a:solidFill>
                  <a:srgbClr val="595959"/>
                </a:solidFill>
                <a:latin typeface="Poppins"/>
              </a:rPr>
              <a:t>criteri del rang</a:t>
            </a:r>
            <a:r>
              <a:rPr lang="ca-ES" sz="4000" b="1" dirty="0">
                <a:solidFill>
                  <a:srgbClr val="595959"/>
                </a:solidFill>
                <a:latin typeface="Poppins"/>
              </a:rPr>
              <a:t>;</a:t>
            </a:r>
            <a:r>
              <a:rPr lang="ca-ES" dirty="0">
                <a:solidFill>
                  <a:srgbClr val="595959"/>
                </a:solidFill>
                <a:latin typeface="Poppins"/>
              </a:rPr>
              <a:t> </a:t>
            </a:r>
            <a:r>
              <a:rPr lang="ca-ES" sz="1600" dirty="0">
                <a:solidFill>
                  <a:srgbClr val="595959"/>
                </a:solidFill>
                <a:latin typeface="Poppins"/>
              </a:rPr>
              <a:t>rang a sumar</a:t>
            </a:r>
            <a:r>
              <a:rPr lang="ca-ES" dirty="0">
                <a:solidFill>
                  <a:srgbClr val="595959"/>
                </a:solidFill>
                <a:latin typeface="Poppins"/>
              </a:rPr>
              <a:t>)</a:t>
            </a:r>
          </a:p>
        </p:txBody>
      </p:sp>
    </p:spTree>
    <p:extLst>
      <p:ext uri="{BB962C8B-B14F-4D97-AF65-F5344CB8AC3E}">
        <p14:creationId xmlns:p14="http://schemas.microsoft.com/office/powerpoint/2010/main" val="36338110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bwMode="gray">
          <a:xfrm>
            <a:off x="6332561" y="4214031"/>
            <a:ext cx="5371317" cy="133748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ca-ES" sz="1600" b="1" dirty="0">
              <a:solidFill>
                <a:schemeClr val="bg1"/>
              </a:solidFill>
            </a:endParaRPr>
          </a:p>
        </p:txBody>
      </p:sp>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900" y="1433830"/>
            <a:ext cx="11203940" cy="681573"/>
          </a:xfrm>
        </p:spPr>
        <p:txBody>
          <a:bodyPr/>
          <a:lstStyle/>
          <a:p>
            <a:pPr algn="just"/>
            <a:r>
              <a:rPr lang="ca-ES" dirty="0"/>
              <a:t>Hi ha un llistat de fruites i al costat el llistat dels ingressos reportats. El problema és que estan repetits en lloc d’estar agrupats.</a:t>
            </a:r>
          </a:p>
          <a:p>
            <a:pPr algn="just"/>
            <a:endParaRPr lang="ca-ES" dirty="0"/>
          </a:p>
          <a:p>
            <a:pPr algn="just"/>
            <a:r>
              <a:rPr lang="ca-ES" dirty="0"/>
              <a:t>¿</a:t>
            </a:r>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3.9 Funcions matemàtiques i trigonomètriques</a:t>
            </a:r>
          </a:p>
        </p:txBody>
      </p:sp>
      <p:sp>
        <p:nvSpPr>
          <p:cNvPr id="6"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6625774" y="2484177"/>
            <a:ext cx="5165892" cy="1528265"/>
          </a:xfrm>
        </p:spPr>
        <p:txBody>
          <a:bodyPr/>
          <a:lstStyle/>
          <a:p>
            <a:pPr algn="just"/>
            <a:r>
              <a:rPr lang="ca-ES" dirty="0"/>
              <a:t>En els requadres buits es vol sumar els ingressos totals per cada fruita. En el cas de les peres es pot fer així:</a:t>
            </a:r>
          </a:p>
          <a:p>
            <a:pPr algn="just"/>
            <a:endParaRPr lang="ca-ES" dirty="0"/>
          </a:p>
          <a:p>
            <a:pPr algn="just"/>
            <a:endParaRPr lang="ca-ES" dirty="0"/>
          </a:p>
          <a:p>
            <a:pPr algn="just"/>
            <a:endParaRPr lang="ca-ES" dirty="0"/>
          </a:p>
          <a:p>
            <a:pPr algn="just"/>
            <a:r>
              <a:rPr lang="ca-ES" dirty="0"/>
              <a:t>.  </a:t>
            </a:r>
          </a:p>
          <a:p>
            <a:endParaRPr lang="ca-ES" dirty="0"/>
          </a:p>
          <a:p>
            <a:r>
              <a:rPr lang="ca-ES" dirty="0"/>
              <a:t>Sumar.Si (B5:B16 </a:t>
            </a:r>
            <a:r>
              <a:rPr lang="ca-ES" b="1" dirty="0"/>
              <a:t>Rang</a:t>
            </a:r>
            <a:r>
              <a:rPr lang="ca-ES" dirty="0"/>
              <a:t>; E8 – </a:t>
            </a:r>
            <a:r>
              <a:rPr lang="ca-ES" b="1" dirty="0"/>
              <a:t>és igual a PERA</a:t>
            </a:r>
            <a:r>
              <a:rPr lang="ca-ES" dirty="0"/>
              <a:t>; C5:C16 – </a:t>
            </a:r>
            <a:r>
              <a:rPr lang="ca-ES" b="1" dirty="0"/>
              <a:t>suma els ingressos </a:t>
            </a:r>
            <a:r>
              <a:rPr lang="ca-ES" dirty="0"/>
              <a:t>dels que siguin igual a PERA</a:t>
            </a:r>
          </a:p>
          <a:p>
            <a:endParaRPr lang="ca-ES" dirty="0"/>
          </a:p>
          <a:p>
            <a:endParaRPr lang="ca-ES" dirty="0"/>
          </a:p>
          <a:p>
            <a:endParaRPr lang="ca-ES" dirty="0"/>
          </a:p>
          <a:p>
            <a:endParaRPr lang="ca-ES" dirty="0"/>
          </a:p>
        </p:txBody>
      </p:sp>
      <p:pic>
        <p:nvPicPr>
          <p:cNvPr id="7" name="Imagen 6"/>
          <p:cNvPicPr>
            <a:picLocks noChangeAspect="1"/>
          </p:cNvPicPr>
          <p:nvPr/>
        </p:nvPicPr>
        <p:blipFill>
          <a:blip r:embed="rId2"/>
          <a:stretch>
            <a:fillRect/>
          </a:stretch>
        </p:blipFill>
        <p:spPr>
          <a:xfrm>
            <a:off x="679188" y="2316992"/>
            <a:ext cx="5019675" cy="3390900"/>
          </a:xfrm>
          <a:prstGeom prst="rect">
            <a:avLst/>
          </a:prstGeom>
        </p:spPr>
      </p:pic>
    </p:spTree>
    <p:extLst>
      <p:ext uri="{BB962C8B-B14F-4D97-AF65-F5344CB8AC3E}">
        <p14:creationId xmlns:p14="http://schemas.microsoft.com/office/powerpoint/2010/main" val="28182944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469900" y="1433831"/>
            <a:ext cx="11203940" cy="299436"/>
          </a:xfrm>
        </p:spPr>
        <p:txBody>
          <a:bodyPr/>
          <a:lstStyle/>
          <a:p>
            <a:r>
              <a:rPr lang="ca-ES" dirty="0"/>
              <a:t>El resultat seria aquest:</a:t>
            </a:r>
          </a:p>
          <a:p>
            <a:endParaRPr lang="ca-ES" dirty="0"/>
          </a:p>
          <a:p>
            <a:endParaRPr lang="ca-ES" dirty="0"/>
          </a:p>
          <a:p>
            <a:endParaRPr lang="ca-ES" dirty="0"/>
          </a:p>
          <a:p>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3.9 Funcions matemàtiques i trigonomètriques</a:t>
            </a:r>
          </a:p>
        </p:txBody>
      </p:sp>
      <p:pic>
        <p:nvPicPr>
          <p:cNvPr id="5" name="Imagen 4"/>
          <p:cNvPicPr>
            <a:picLocks noChangeAspect="1"/>
          </p:cNvPicPr>
          <p:nvPr/>
        </p:nvPicPr>
        <p:blipFill>
          <a:blip r:embed="rId2"/>
          <a:stretch>
            <a:fillRect/>
          </a:stretch>
        </p:blipFill>
        <p:spPr>
          <a:xfrm>
            <a:off x="1050912" y="2295031"/>
            <a:ext cx="6943725" cy="3581400"/>
          </a:xfrm>
          <a:prstGeom prst="rect">
            <a:avLst/>
          </a:prstGeom>
          <a:ln>
            <a:noFill/>
          </a:ln>
          <a:effectLst>
            <a:outerShdw blurRad="190500" algn="tl" rotWithShape="0">
              <a:srgbClr val="000000">
                <a:alpha val="70000"/>
              </a:srgbClr>
            </a:outerShdw>
          </a:effectLst>
        </p:spPr>
      </p:pic>
      <p:pic>
        <p:nvPicPr>
          <p:cNvPr id="9" name="Imagen 8"/>
          <p:cNvPicPr>
            <a:picLocks noChangeAspect="1"/>
          </p:cNvPicPr>
          <p:nvPr/>
        </p:nvPicPr>
        <p:blipFill>
          <a:blip r:embed="rId3"/>
          <a:stretch>
            <a:fillRect/>
          </a:stretch>
        </p:blipFill>
        <p:spPr>
          <a:xfrm>
            <a:off x="8940991" y="2792460"/>
            <a:ext cx="2362200" cy="1000125"/>
          </a:xfrm>
          <a:prstGeom prst="rect">
            <a:avLst/>
          </a:prstGeom>
          <a:ln>
            <a:noFill/>
          </a:ln>
          <a:effectLst>
            <a:outerShdw blurRad="190500" algn="tl" rotWithShape="0">
              <a:srgbClr val="000000">
                <a:alpha val="70000"/>
              </a:srgbClr>
            </a:outerShdw>
          </a:effectLst>
        </p:spPr>
      </p:pic>
      <p:sp>
        <p:nvSpPr>
          <p:cNvPr id="10"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8639033" y="4304096"/>
            <a:ext cx="3253171" cy="1790700"/>
          </a:xfrm>
        </p:spPr>
        <p:txBody>
          <a:bodyPr/>
          <a:lstStyle/>
          <a:p>
            <a:pPr algn="just"/>
            <a:r>
              <a:rPr lang="ca-ES" dirty="0"/>
              <a:t>Per qualsevol altra fruita tan sols caldria copiar i enganxar la funció, també es pot fer amb l’eina arrossegar.</a:t>
            </a:r>
          </a:p>
          <a:p>
            <a:endParaRPr lang="ca-ES" dirty="0"/>
          </a:p>
          <a:p>
            <a:endParaRPr lang="ca-ES" dirty="0"/>
          </a:p>
        </p:txBody>
      </p:sp>
    </p:spTree>
    <p:extLst>
      <p:ext uri="{BB962C8B-B14F-4D97-AF65-F5344CB8AC3E}">
        <p14:creationId xmlns:p14="http://schemas.microsoft.com/office/powerpoint/2010/main" val="7003748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579082" y="1035399"/>
            <a:ext cx="11203940" cy="299436"/>
          </a:xfrm>
          <a:ln>
            <a:noFill/>
          </a:ln>
        </p:spPr>
        <p:txBody>
          <a:bodyPr/>
          <a:lstStyle/>
          <a:p>
            <a:pPr algn="just"/>
            <a:r>
              <a:rPr lang="ca-ES" b="1" dirty="0">
                <a:solidFill>
                  <a:srgbClr val="019EE2"/>
                </a:solidFill>
              </a:rPr>
              <a:t>Funció ARRODONEIX</a:t>
            </a:r>
          </a:p>
          <a:p>
            <a:pPr algn="just"/>
            <a:endParaRPr lang="ca-ES" dirty="0"/>
          </a:p>
          <a:p>
            <a:pPr algn="just"/>
            <a:r>
              <a:rPr lang="ca-ES" dirty="0"/>
              <a:t>Serveix perquè una sèrie de dades que contenen diferents decimals es mostrin sols els que es vulgui. Excel disposa d’un comandament a l’àrea de format de número que realitza aquesta acció.</a:t>
            </a:r>
            <a:endParaRPr lang="ca-ES" b="1" dirty="0">
              <a:solidFill>
                <a:srgbClr val="019EE2"/>
              </a:solidFill>
            </a:endParaRPr>
          </a:p>
          <a:p>
            <a:pPr algn="just"/>
            <a:endParaRPr lang="ca-ES" b="1" dirty="0">
              <a:solidFill>
                <a:srgbClr val="019EE2"/>
              </a:solidFill>
            </a:endParaRPr>
          </a:p>
          <a:p>
            <a:pPr algn="just"/>
            <a:r>
              <a:rPr lang="ca-ES" dirty="0"/>
              <a:t>.  </a:t>
            </a:r>
          </a:p>
          <a:p>
            <a:pPr algn="just"/>
            <a:endParaRPr lang="ca-ES" dirty="0"/>
          </a:p>
          <a:p>
            <a:pPr algn="just"/>
            <a:endParaRPr lang="ca-ES" dirty="0"/>
          </a:p>
          <a:p>
            <a:pPr algn="just"/>
            <a:endParaRPr lang="ca-ES" dirty="0"/>
          </a:p>
          <a:p>
            <a:pPr algn="just"/>
            <a:endParaRPr lang="ca-ES" dirty="0"/>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3.9 Funcions matemàtiques i trigonomètriques</a:t>
            </a:r>
            <a:endParaRPr lang="es-ES" dirty="0"/>
          </a:p>
        </p:txBody>
      </p:sp>
      <p:sp>
        <p:nvSpPr>
          <p:cNvPr id="10"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2565780" y="2364771"/>
            <a:ext cx="6769289" cy="895848"/>
          </a:xfrm>
        </p:spPr>
        <p:txBody>
          <a:bodyPr/>
          <a:lstStyle/>
          <a:p>
            <a:r>
              <a:rPr lang="ca-ES" dirty="0"/>
              <a:t>Indicar que la cel·la B3 ha de mostrar tan sols 2 decimals:</a:t>
            </a:r>
            <a:endParaRPr lang="ca-ES" b="1" dirty="0">
              <a:solidFill>
                <a:srgbClr val="019EE2"/>
              </a:solidFill>
            </a:endParaRPr>
          </a:p>
          <a:p>
            <a:r>
              <a:rPr lang="en-US" dirty="0"/>
              <a:t>.  </a:t>
            </a:r>
            <a:endParaRPr lang="es-ES" dirty="0"/>
          </a:p>
          <a:p>
            <a:endParaRPr lang="es-ES" dirty="0"/>
          </a:p>
          <a:p>
            <a:endParaRPr lang="es-ES" dirty="0"/>
          </a:p>
          <a:p>
            <a:endParaRPr lang="es-ES" dirty="0"/>
          </a:p>
          <a:p>
            <a:endParaRPr lang="es-ES" dirty="0"/>
          </a:p>
          <a:p>
            <a:endParaRPr lang="es-ES" dirty="0"/>
          </a:p>
        </p:txBody>
      </p:sp>
      <p:pic>
        <p:nvPicPr>
          <p:cNvPr id="3" name="Imagen 2"/>
          <p:cNvPicPr>
            <a:picLocks noChangeAspect="1"/>
          </p:cNvPicPr>
          <p:nvPr/>
        </p:nvPicPr>
        <p:blipFill>
          <a:blip r:embed="rId2"/>
          <a:stretch>
            <a:fillRect/>
          </a:stretch>
        </p:blipFill>
        <p:spPr>
          <a:xfrm>
            <a:off x="2007530" y="3249705"/>
            <a:ext cx="3476625" cy="2371725"/>
          </a:xfrm>
          <a:prstGeom prst="rect">
            <a:avLst/>
          </a:prstGeom>
          <a:ln>
            <a:noFill/>
          </a:ln>
          <a:effectLst>
            <a:outerShdw blurRad="190500" algn="tl" rotWithShape="0">
              <a:srgbClr val="000000">
                <a:alpha val="70000"/>
              </a:srgbClr>
            </a:outerShdw>
          </a:effectLst>
        </p:spPr>
      </p:pic>
      <p:pic>
        <p:nvPicPr>
          <p:cNvPr id="6" name="Imagen 5"/>
          <p:cNvPicPr>
            <a:picLocks noChangeAspect="1"/>
          </p:cNvPicPr>
          <p:nvPr/>
        </p:nvPicPr>
        <p:blipFill>
          <a:blip r:embed="rId3"/>
          <a:stretch>
            <a:fillRect/>
          </a:stretch>
        </p:blipFill>
        <p:spPr>
          <a:xfrm>
            <a:off x="6889134" y="3260619"/>
            <a:ext cx="3483164" cy="236081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376424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499814-1F1A-4C45-914C-DDBA3C309F8C}"/>
              </a:ext>
            </a:extLst>
          </p:cNvPr>
          <p:cNvSpPr>
            <a:spLocks noGrp="1"/>
          </p:cNvSpPr>
          <p:nvPr>
            <p:ph type="body" sz="quarter" idx="10"/>
          </p:nvPr>
        </p:nvSpPr>
        <p:spPr>
          <a:xfrm>
            <a:off x="358737" y="999433"/>
            <a:ext cx="6189211" cy="5225801"/>
          </a:xfrm>
        </p:spPr>
        <p:txBody>
          <a:bodyPr/>
          <a:lstStyle/>
          <a:p>
            <a:pPr algn="just"/>
            <a:endParaRPr lang="ca-ES" b="1" dirty="0">
              <a:solidFill>
                <a:srgbClr val="019EE2"/>
              </a:solidFill>
            </a:endParaRPr>
          </a:p>
          <a:p>
            <a:pPr algn="just" fontAlgn="base"/>
            <a:r>
              <a:rPr lang="ca-ES" b="1" dirty="0">
                <a:solidFill>
                  <a:srgbClr val="019EE2"/>
                </a:solidFill>
              </a:rPr>
              <a:t>Funció COMPTAA</a:t>
            </a:r>
          </a:p>
          <a:p>
            <a:pPr algn="just" fontAlgn="base"/>
            <a:endParaRPr lang="ca-ES" b="1" dirty="0">
              <a:solidFill>
                <a:srgbClr val="019EE2"/>
              </a:solidFill>
            </a:endParaRPr>
          </a:p>
          <a:p>
            <a:pPr algn="just" fontAlgn="base"/>
            <a:r>
              <a:rPr lang="ca-ES" dirty="0"/>
              <a:t>COMPTAA és una de les fórmules per comptar valors que no siguin números, ignora les cel·les buides.</a:t>
            </a:r>
          </a:p>
          <a:p>
            <a:pPr algn="just" fontAlgn="base"/>
            <a:endParaRPr lang="ca-ES" dirty="0"/>
          </a:p>
          <a:p>
            <a:pPr algn="just" fontAlgn="base"/>
            <a:r>
              <a:rPr lang="ca-ES" dirty="0"/>
              <a:t>A l’exemple es vol comptar el nombre d’imports que hi ha a la columna preu amb la funció COMPTAA, cal seleccionar el rang de cel·les de la columna Preu i el resultat són 33 files amb imports diferents.</a:t>
            </a:r>
          </a:p>
          <a:p>
            <a:pPr algn="just" fontAlgn="base"/>
            <a:endParaRPr lang="ca-ES" dirty="0"/>
          </a:p>
          <a:p>
            <a:pPr algn="just" fontAlgn="base"/>
            <a:endParaRPr lang="ca-ES" b="1" dirty="0">
              <a:solidFill>
                <a:srgbClr val="019EE2"/>
              </a:solidFill>
            </a:endParaRPr>
          </a:p>
          <a:p>
            <a:pPr algn="just" fontAlgn="base"/>
            <a:r>
              <a:rPr lang="ca-ES" b="1" dirty="0">
                <a:solidFill>
                  <a:srgbClr val="019EE2"/>
                </a:solidFill>
              </a:rPr>
              <a:t>Funció COMPTA.SI</a:t>
            </a:r>
          </a:p>
          <a:p>
            <a:pPr algn="just" fontAlgn="base"/>
            <a:r>
              <a:rPr lang="ca-ES" dirty="0"/>
              <a:t>En aquest cas es comptaran les cel·les especificades que compleixin certes condicions =COMPTA.SI (rang de cel·les, criteri).</a:t>
            </a:r>
          </a:p>
          <a:p>
            <a:pPr algn="just" fontAlgn="base"/>
            <a:endParaRPr lang="ca-ES" dirty="0"/>
          </a:p>
          <a:p>
            <a:pPr algn="just" fontAlgn="base"/>
            <a:r>
              <a:rPr lang="ca-ES" dirty="0"/>
              <a:t>Exemple: =COMPTA.SI(C2:C,“mar")</a:t>
            </a:r>
          </a:p>
          <a:p>
            <a:pPr algn="just"/>
            <a:endParaRPr lang="ca-ES" dirty="0"/>
          </a:p>
          <a:p>
            <a:pPr algn="just"/>
            <a:endParaRPr lang="ca-ES" dirty="0"/>
          </a:p>
          <a:p>
            <a:pPr algn="just"/>
            <a:endParaRPr lang="ca-ES" dirty="0"/>
          </a:p>
        </p:txBody>
      </p:sp>
      <p:sp>
        <p:nvSpPr>
          <p:cNvPr id="4" name="Title 3">
            <a:extLst>
              <a:ext uri="{FF2B5EF4-FFF2-40B4-BE49-F238E27FC236}">
                <a16:creationId xmlns:a16="http://schemas.microsoft.com/office/drawing/2014/main" id="{22A422E0-65C2-4D8E-A646-07F08AC2EB2D}"/>
              </a:ext>
            </a:extLst>
          </p:cNvPr>
          <p:cNvSpPr>
            <a:spLocks noGrp="1"/>
          </p:cNvSpPr>
          <p:nvPr>
            <p:ph type="title"/>
          </p:nvPr>
        </p:nvSpPr>
        <p:spPr/>
        <p:txBody>
          <a:bodyPr/>
          <a:lstStyle/>
          <a:p>
            <a:r>
              <a:rPr lang="ca-ES" dirty="0"/>
              <a:t>3.10 Altres funcions</a:t>
            </a:r>
          </a:p>
        </p:txBody>
      </p:sp>
      <p:pic>
        <p:nvPicPr>
          <p:cNvPr id="5" name="Picture 4">
            <a:extLst>
              <a:ext uri="{FF2B5EF4-FFF2-40B4-BE49-F238E27FC236}">
                <a16:creationId xmlns:a16="http://schemas.microsoft.com/office/drawing/2014/main" id="{1D450779-B9D9-4C5E-A411-3AC9E63CEB5F}"/>
              </a:ext>
            </a:extLst>
          </p:cNvPr>
          <p:cNvPicPr>
            <a:picLocks noChangeAspect="1"/>
          </p:cNvPicPr>
          <p:nvPr/>
        </p:nvPicPr>
        <p:blipFill rotWithShape="1">
          <a:blip r:embed="rId2"/>
          <a:srcRect l="14206" t="18510" r="71412" b="12833"/>
          <a:stretch/>
        </p:blipFill>
        <p:spPr>
          <a:xfrm>
            <a:off x="6865105" y="1351279"/>
            <a:ext cx="1905246" cy="5116003"/>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2794BE1F-8355-400C-9F4A-B7C2B08D56CA}"/>
              </a:ext>
            </a:extLst>
          </p:cNvPr>
          <p:cNvPicPr>
            <a:picLocks noChangeAspect="1"/>
          </p:cNvPicPr>
          <p:nvPr/>
        </p:nvPicPr>
        <p:blipFill rotWithShape="1">
          <a:blip r:embed="rId3"/>
          <a:srcRect l="15441" t="18510" r="72206" b="15921"/>
          <a:stretch/>
        </p:blipFill>
        <p:spPr>
          <a:xfrm>
            <a:off x="9087507" y="1351280"/>
            <a:ext cx="1713493" cy="5116002"/>
          </a:xfrm>
          <a:prstGeom prst="rect">
            <a:avLst/>
          </a:prstGeom>
          <a:ln>
            <a:noFill/>
          </a:ln>
          <a:effectLst>
            <a:outerShdw blurRad="190500" algn="tl" rotWithShape="0">
              <a:srgbClr val="000000">
                <a:alpha val="70000"/>
              </a:srgbClr>
            </a:outerShdw>
          </a:effectLst>
        </p:spPr>
      </p:pic>
      <p:sp>
        <p:nvSpPr>
          <p:cNvPr id="8" name="Oval 7">
            <a:extLst>
              <a:ext uri="{FF2B5EF4-FFF2-40B4-BE49-F238E27FC236}">
                <a16:creationId xmlns:a16="http://schemas.microsoft.com/office/drawing/2014/main" id="{5B6CA66B-01B1-45AD-9186-5EB5198B0917}"/>
              </a:ext>
            </a:extLst>
          </p:cNvPr>
          <p:cNvSpPr/>
          <p:nvPr/>
        </p:nvSpPr>
        <p:spPr bwMode="gray">
          <a:xfrm>
            <a:off x="10316584" y="6300538"/>
            <a:ext cx="484416" cy="326173"/>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496270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2573867"/>
            <a:ext cx="10418233" cy="849678"/>
          </a:xfrm>
        </p:spPr>
        <p:txBody>
          <a:bodyPr/>
          <a:lstStyle/>
          <a:p>
            <a:r>
              <a:rPr lang="es-ES" sz="4000" dirty="0"/>
              <a:t>ANNEX</a:t>
            </a:r>
          </a:p>
        </p:txBody>
      </p:sp>
    </p:spTree>
    <p:extLst>
      <p:ext uri="{BB962C8B-B14F-4D97-AF65-F5344CB8AC3E}">
        <p14:creationId xmlns:p14="http://schemas.microsoft.com/office/powerpoint/2010/main" val="35467766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84D3612-9B92-43D9-98E5-2F80B37F2674}"/>
              </a:ext>
            </a:extLst>
          </p:cNvPr>
          <p:cNvSpPr>
            <a:spLocks noGrp="1"/>
          </p:cNvSpPr>
          <p:nvPr>
            <p:ph type="title"/>
          </p:nvPr>
        </p:nvSpPr>
        <p:spPr/>
        <p:txBody>
          <a:bodyPr/>
          <a:lstStyle/>
          <a:p>
            <a:r>
              <a:rPr lang="ca-ES" dirty="0"/>
              <a:t>Consells sobre formulació</a:t>
            </a:r>
          </a:p>
        </p:txBody>
      </p:sp>
      <p:sp>
        <p:nvSpPr>
          <p:cNvPr id="7" name="TextBox 6">
            <a:extLst>
              <a:ext uri="{FF2B5EF4-FFF2-40B4-BE49-F238E27FC236}">
                <a16:creationId xmlns:a16="http://schemas.microsoft.com/office/drawing/2014/main" id="{5F99A20B-E6A7-4192-81AF-3C9EEB2C68D9}"/>
              </a:ext>
            </a:extLst>
          </p:cNvPr>
          <p:cNvSpPr txBox="1"/>
          <p:nvPr/>
        </p:nvSpPr>
        <p:spPr>
          <a:xfrm>
            <a:off x="469901" y="1435332"/>
            <a:ext cx="11254409" cy="830997"/>
          </a:xfrm>
          <a:prstGeom prst="rect">
            <a:avLst/>
          </a:prstGeom>
          <a:noFill/>
        </p:spPr>
        <p:txBody>
          <a:bodyPr wrap="square" rtlCol="0">
            <a:spAutoFit/>
          </a:bodyPr>
          <a:lstStyle/>
          <a:p>
            <a:r>
              <a:rPr lang="ca-ES" sz="1600" b="1" dirty="0">
                <a:solidFill>
                  <a:srgbClr val="595959"/>
                </a:solidFill>
                <a:latin typeface="Poppins"/>
              </a:rPr>
              <a:t>FIXAR CEL·LES AMB FÓRMULES</a:t>
            </a:r>
          </a:p>
          <a:p>
            <a:pPr algn="just"/>
            <a:r>
              <a:rPr lang="ca-ES" sz="1600" dirty="0">
                <a:solidFill>
                  <a:srgbClr val="595959"/>
                </a:solidFill>
                <a:latin typeface="Poppins"/>
              </a:rPr>
              <a:t>Pot ser útil </a:t>
            </a:r>
            <a:r>
              <a:rPr lang="ca-ES" sz="1600" b="1" dirty="0">
                <a:solidFill>
                  <a:srgbClr val="019EE2"/>
                </a:solidFill>
                <a:latin typeface="Poppins"/>
              </a:rPr>
              <a:t>”fixar</a:t>
            </a:r>
            <a:r>
              <a:rPr lang="ca-ES" sz="1600" dirty="0">
                <a:solidFill>
                  <a:srgbClr val="595959"/>
                </a:solidFill>
                <a:latin typeface="Poppins"/>
              </a:rPr>
              <a:t>” la informació, per fer-ho cal seleccionar la cel·la o cel·les que formen part de la funció o fórmula i clicar la </a:t>
            </a:r>
            <a:r>
              <a:rPr lang="ca-ES" sz="1600" b="1" dirty="0">
                <a:solidFill>
                  <a:srgbClr val="019EE2"/>
                </a:solidFill>
                <a:latin typeface="Poppins"/>
              </a:rPr>
              <a:t>tecla F4.</a:t>
            </a:r>
            <a:endParaRPr lang="ca-ES" sz="1600" dirty="0">
              <a:solidFill>
                <a:srgbClr val="595959"/>
              </a:solidFill>
              <a:latin typeface="Poppins"/>
            </a:endParaRPr>
          </a:p>
        </p:txBody>
      </p:sp>
      <p:pic>
        <p:nvPicPr>
          <p:cNvPr id="8" name="Imagen 1">
            <a:extLst>
              <a:ext uri="{FF2B5EF4-FFF2-40B4-BE49-F238E27FC236}">
                <a16:creationId xmlns:a16="http://schemas.microsoft.com/office/drawing/2014/main" id="{EEA506F3-B6EA-477F-BEF7-BCE68DE1FB2B}"/>
              </a:ext>
            </a:extLst>
          </p:cNvPr>
          <p:cNvPicPr>
            <a:picLocks noChangeAspect="1"/>
          </p:cNvPicPr>
          <p:nvPr/>
        </p:nvPicPr>
        <p:blipFill>
          <a:blip r:embed="rId2"/>
          <a:stretch>
            <a:fillRect/>
          </a:stretch>
        </p:blipFill>
        <p:spPr>
          <a:xfrm>
            <a:off x="882930" y="2851335"/>
            <a:ext cx="3105150" cy="2609850"/>
          </a:xfrm>
          <a:prstGeom prst="rect">
            <a:avLst/>
          </a:prstGeom>
          <a:ln>
            <a:noFill/>
          </a:ln>
          <a:effectLst>
            <a:outerShdw blurRad="190500" algn="tl" rotWithShape="0">
              <a:srgbClr val="000000">
                <a:alpha val="70000"/>
              </a:srgbClr>
            </a:outerShdw>
          </a:effectLst>
        </p:spPr>
      </p:pic>
      <p:sp>
        <p:nvSpPr>
          <p:cNvPr id="9" name="TextBox 4">
            <a:extLst>
              <a:ext uri="{FF2B5EF4-FFF2-40B4-BE49-F238E27FC236}">
                <a16:creationId xmlns:a16="http://schemas.microsoft.com/office/drawing/2014/main" id="{CB1DE53A-52B8-4A67-83F6-7CF96BC5EC30}"/>
              </a:ext>
            </a:extLst>
          </p:cNvPr>
          <p:cNvSpPr txBox="1"/>
          <p:nvPr/>
        </p:nvSpPr>
        <p:spPr>
          <a:xfrm>
            <a:off x="4310074" y="2612744"/>
            <a:ext cx="6996062" cy="3293209"/>
          </a:xfrm>
          <a:prstGeom prst="rect">
            <a:avLst/>
          </a:prstGeom>
          <a:noFill/>
        </p:spPr>
        <p:txBody>
          <a:bodyPr wrap="square" rtlCol="0">
            <a:spAutoFit/>
          </a:bodyPr>
          <a:lstStyle/>
          <a:p>
            <a:pPr algn="just"/>
            <a:r>
              <a:rPr lang="ca-ES" sz="1600" dirty="0">
                <a:solidFill>
                  <a:srgbClr val="595959"/>
                </a:solidFill>
                <a:latin typeface="Poppins"/>
              </a:rPr>
              <a:t>A la columna A amb 3 números es vol sumar el número 5 de la cel·la B4. Per fer-ho cal fixar la cel·la B4 clicant F4 al teclat. En fixar la cel·la apareix entre símbols de dòlar </a:t>
            </a:r>
            <a:r>
              <a:rPr lang="ca-ES" sz="1600" b="1" dirty="0">
                <a:solidFill>
                  <a:srgbClr val="019EE2"/>
                </a:solidFill>
                <a:latin typeface="Poppins"/>
              </a:rPr>
              <a:t>$B$4. </a:t>
            </a:r>
            <a:r>
              <a:rPr lang="ca-ES" sz="1600" dirty="0">
                <a:solidFill>
                  <a:srgbClr val="595959"/>
                </a:solidFill>
                <a:latin typeface="Poppins"/>
              </a:rPr>
              <a:t>En obtenir el resultat si s’arrossega amb la creu negra de la vorera inferior dreta de la cel·la B7 fins a B9 se sumarà sempre el valor “5”. Si no estigués fixat se sumaria una posició, és a dir:</a:t>
            </a:r>
          </a:p>
          <a:p>
            <a:endParaRPr lang="ca-ES" sz="1600" b="1" dirty="0">
              <a:solidFill>
                <a:srgbClr val="595959"/>
              </a:solidFill>
              <a:latin typeface="Poppins"/>
            </a:endParaRPr>
          </a:p>
          <a:p>
            <a:r>
              <a:rPr lang="ca-ES" sz="1600" b="1" dirty="0">
                <a:solidFill>
                  <a:srgbClr val="595959"/>
                </a:solidFill>
                <a:latin typeface="Poppins"/>
              </a:rPr>
              <a:t>Correcte: A7 + $B$4</a:t>
            </a:r>
          </a:p>
          <a:p>
            <a:r>
              <a:rPr lang="ca-ES" sz="1600" b="1" dirty="0">
                <a:solidFill>
                  <a:srgbClr val="595959"/>
                </a:solidFill>
                <a:latin typeface="Poppins"/>
              </a:rPr>
              <a:t>                 A8 + $B$4…</a:t>
            </a:r>
          </a:p>
          <a:p>
            <a:endParaRPr lang="ca-ES" sz="1600" b="1" dirty="0">
              <a:solidFill>
                <a:srgbClr val="595959"/>
              </a:solidFill>
              <a:latin typeface="Poppins"/>
            </a:endParaRPr>
          </a:p>
          <a:p>
            <a:r>
              <a:rPr lang="ca-ES" sz="1600" b="1" dirty="0">
                <a:solidFill>
                  <a:srgbClr val="595959"/>
                </a:solidFill>
                <a:latin typeface="Poppins"/>
              </a:rPr>
              <a:t>Incorrecte: A7 + B4</a:t>
            </a:r>
          </a:p>
          <a:p>
            <a:r>
              <a:rPr lang="ca-ES" sz="1600" b="1" dirty="0">
                <a:solidFill>
                  <a:srgbClr val="595959"/>
                </a:solidFill>
                <a:latin typeface="Poppins"/>
              </a:rPr>
              <a:t>                    A8 + B5</a:t>
            </a:r>
          </a:p>
          <a:p>
            <a:r>
              <a:rPr lang="ca-ES" sz="1600" b="1" dirty="0">
                <a:solidFill>
                  <a:srgbClr val="595959"/>
                </a:solidFill>
                <a:latin typeface="Poppins"/>
              </a:rPr>
              <a:t>                    A9 + B6   </a:t>
            </a:r>
            <a:endParaRPr lang="ca-ES" sz="1600" b="1" dirty="0">
              <a:solidFill>
                <a:srgbClr val="019EE2"/>
              </a:solidFill>
              <a:latin typeface="Poppins"/>
            </a:endParaRPr>
          </a:p>
        </p:txBody>
      </p:sp>
      <p:pic>
        <p:nvPicPr>
          <p:cNvPr id="10" name="Imagen 2">
            <a:extLst>
              <a:ext uri="{FF2B5EF4-FFF2-40B4-BE49-F238E27FC236}">
                <a16:creationId xmlns:a16="http://schemas.microsoft.com/office/drawing/2014/main" id="{AE3C1D9F-AE38-473D-9EDF-637550CAFFC4}"/>
              </a:ext>
            </a:extLst>
          </p:cNvPr>
          <p:cNvPicPr>
            <a:picLocks noChangeAspect="1"/>
          </p:cNvPicPr>
          <p:nvPr/>
        </p:nvPicPr>
        <p:blipFill>
          <a:blip r:embed="rId3"/>
          <a:stretch>
            <a:fillRect/>
          </a:stretch>
        </p:blipFill>
        <p:spPr>
          <a:xfrm>
            <a:off x="7078885" y="4648653"/>
            <a:ext cx="1943100" cy="1257300"/>
          </a:xfrm>
          <a:prstGeom prst="rect">
            <a:avLst/>
          </a:prstGeom>
          <a:ln>
            <a:noFill/>
          </a:ln>
          <a:effectLst>
            <a:outerShdw blurRad="190500" algn="tl" rotWithShape="0">
              <a:srgbClr val="000000">
                <a:alpha val="70000"/>
              </a:srgbClr>
            </a:outerShdw>
          </a:effectLst>
        </p:spPr>
      </p:pic>
      <p:pic>
        <p:nvPicPr>
          <p:cNvPr id="11" name="Imagen 9">
            <a:extLst>
              <a:ext uri="{FF2B5EF4-FFF2-40B4-BE49-F238E27FC236}">
                <a16:creationId xmlns:a16="http://schemas.microsoft.com/office/drawing/2014/main" id="{3AB03C25-A59E-45C9-9564-7C3F92B8423D}"/>
              </a:ext>
            </a:extLst>
          </p:cNvPr>
          <p:cNvPicPr>
            <a:picLocks noChangeAspect="1"/>
          </p:cNvPicPr>
          <p:nvPr/>
        </p:nvPicPr>
        <p:blipFill>
          <a:blip r:embed="rId4"/>
          <a:stretch>
            <a:fillRect/>
          </a:stretch>
        </p:blipFill>
        <p:spPr>
          <a:xfrm>
            <a:off x="9544011" y="4648653"/>
            <a:ext cx="1762125" cy="1238250"/>
          </a:xfrm>
          <a:prstGeom prst="rect">
            <a:avLst/>
          </a:prstGeom>
          <a:ln>
            <a:noFill/>
          </a:ln>
          <a:effectLst>
            <a:outerShdw blurRad="190500" algn="tl" rotWithShape="0">
              <a:srgbClr val="000000">
                <a:alpha val="70000"/>
              </a:srgbClr>
            </a:outerShdw>
          </a:effectLst>
        </p:spPr>
      </p:pic>
      <p:sp>
        <p:nvSpPr>
          <p:cNvPr id="12" name="Rectángulo 10">
            <a:extLst>
              <a:ext uri="{FF2B5EF4-FFF2-40B4-BE49-F238E27FC236}">
                <a16:creationId xmlns:a16="http://schemas.microsoft.com/office/drawing/2014/main" id="{E2D2A77B-EDBB-48D0-8468-93CB749514C1}"/>
              </a:ext>
            </a:extLst>
          </p:cNvPr>
          <p:cNvSpPr/>
          <p:nvPr/>
        </p:nvSpPr>
        <p:spPr bwMode="gray">
          <a:xfrm>
            <a:off x="8731601" y="5377929"/>
            <a:ext cx="182879" cy="8325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3" name="Flecha abajo 11">
            <a:extLst>
              <a:ext uri="{FF2B5EF4-FFF2-40B4-BE49-F238E27FC236}">
                <a16:creationId xmlns:a16="http://schemas.microsoft.com/office/drawing/2014/main" id="{13BD67D1-4B89-44DF-A050-6F71D485F125}"/>
              </a:ext>
            </a:extLst>
          </p:cNvPr>
          <p:cNvSpPr/>
          <p:nvPr/>
        </p:nvSpPr>
        <p:spPr bwMode="gray">
          <a:xfrm>
            <a:off x="8802586" y="5501654"/>
            <a:ext cx="170791" cy="429372"/>
          </a:xfrm>
          <a:prstGeom prst="downArrow">
            <a:avLst/>
          </a:prstGeom>
          <a:solidFill>
            <a:srgbClr val="019EE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ángulo 21">
            <a:extLst>
              <a:ext uri="{FF2B5EF4-FFF2-40B4-BE49-F238E27FC236}">
                <a16:creationId xmlns:a16="http://schemas.microsoft.com/office/drawing/2014/main" id="{288104F2-11D3-46D3-8A98-0664C6DB135D}"/>
              </a:ext>
            </a:extLst>
          </p:cNvPr>
          <p:cNvSpPr/>
          <p:nvPr/>
        </p:nvSpPr>
        <p:spPr bwMode="gray">
          <a:xfrm>
            <a:off x="10514489" y="5427255"/>
            <a:ext cx="791647" cy="45964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5" name="Rectángulo 22">
            <a:extLst>
              <a:ext uri="{FF2B5EF4-FFF2-40B4-BE49-F238E27FC236}">
                <a16:creationId xmlns:a16="http://schemas.microsoft.com/office/drawing/2014/main" id="{A2A10A39-42BE-42E4-BA00-5A9C406CBF84}"/>
              </a:ext>
            </a:extLst>
          </p:cNvPr>
          <p:cNvSpPr/>
          <p:nvPr/>
        </p:nvSpPr>
        <p:spPr bwMode="gray">
          <a:xfrm>
            <a:off x="1909381" y="4607024"/>
            <a:ext cx="636105" cy="31768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0359959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84D3612-9B92-43D9-98E5-2F80B37F2674}"/>
              </a:ext>
            </a:extLst>
          </p:cNvPr>
          <p:cNvSpPr>
            <a:spLocks noGrp="1"/>
          </p:cNvSpPr>
          <p:nvPr>
            <p:ph type="title"/>
          </p:nvPr>
        </p:nvSpPr>
        <p:spPr>
          <a:xfrm>
            <a:off x="641445" y="402586"/>
            <a:ext cx="8519487" cy="469481"/>
          </a:xfrm>
        </p:spPr>
        <p:txBody>
          <a:bodyPr/>
          <a:lstStyle/>
          <a:p>
            <a:r>
              <a:rPr lang="ca-ES" dirty="0"/>
              <a:t>Accessos directes</a:t>
            </a:r>
          </a:p>
        </p:txBody>
      </p:sp>
      <p:sp>
        <p:nvSpPr>
          <p:cNvPr id="7" name="TextBox 6">
            <a:extLst>
              <a:ext uri="{FF2B5EF4-FFF2-40B4-BE49-F238E27FC236}">
                <a16:creationId xmlns:a16="http://schemas.microsoft.com/office/drawing/2014/main" id="{5F99A20B-E6A7-4192-81AF-3C9EEB2C68D9}"/>
              </a:ext>
            </a:extLst>
          </p:cNvPr>
          <p:cNvSpPr txBox="1"/>
          <p:nvPr/>
        </p:nvSpPr>
        <p:spPr>
          <a:xfrm>
            <a:off x="641445" y="932916"/>
            <a:ext cx="10871682" cy="830997"/>
          </a:xfrm>
          <a:prstGeom prst="rect">
            <a:avLst/>
          </a:prstGeom>
          <a:noFill/>
        </p:spPr>
        <p:txBody>
          <a:bodyPr wrap="square" rtlCol="0">
            <a:spAutoFit/>
          </a:bodyPr>
          <a:lstStyle/>
          <a:p>
            <a:pPr algn="just"/>
            <a:r>
              <a:rPr lang="ca-ES" sz="1600" dirty="0">
                <a:solidFill>
                  <a:srgbClr val="595959"/>
                </a:solidFill>
                <a:latin typeface="Poppins"/>
              </a:rPr>
              <a:t>Excel proporciona moltes possibilitats, una de les més importants són els accessos directes. Dreceres que permeten realitzar accions tan sols clicant una o vàries tecles al mateix temps. A continuació hi ha alguns exemples:</a:t>
            </a:r>
          </a:p>
        </p:txBody>
      </p:sp>
      <p:pic>
        <p:nvPicPr>
          <p:cNvPr id="2" name="Imagen 1"/>
          <p:cNvPicPr>
            <a:picLocks noChangeAspect="1"/>
          </p:cNvPicPr>
          <p:nvPr/>
        </p:nvPicPr>
        <p:blipFill rotWithShape="1">
          <a:blip r:embed="rId2"/>
          <a:srcRect t="1943"/>
          <a:stretch/>
        </p:blipFill>
        <p:spPr>
          <a:xfrm>
            <a:off x="752296" y="2279954"/>
            <a:ext cx="4695571" cy="29817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Imagen 2"/>
          <p:cNvPicPr>
            <a:picLocks noChangeAspect="1"/>
          </p:cNvPicPr>
          <p:nvPr/>
        </p:nvPicPr>
        <p:blipFill rotWithShape="1">
          <a:blip r:embed="rId3"/>
          <a:srcRect t="1763" b="1"/>
          <a:stretch/>
        </p:blipFill>
        <p:spPr>
          <a:xfrm>
            <a:off x="6720753" y="2279954"/>
            <a:ext cx="4717061" cy="29817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xtBox 6">
            <a:extLst>
              <a:ext uri="{FF2B5EF4-FFF2-40B4-BE49-F238E27FC236}">
                <a16:creationId xmlns:a16="http://schemas.microsoft.com/office/drawing/2014/main" id="{5F99A20B-E6A7-4192-81AF-3C9EEB2C68D9}"/>
              </a:ext>
            </a:extLst>
          </p:cNvPr>
          <p:cNvSpPr txBox="1"/>
          <p:nvPr/>
        </p:nvSpPr>
        <p:spPr>
          <a:xfrm>
            <a:off x="641445" y="5777736"/>
            <a:ext cx="10871682" cy="338554"/>
          </a:xfrm>
          <a:prstGeom prst="rect">
            <a:avLst/>
          </a:prstGeom>
          <a:noFill/>
        </p:spPr>
        <p:txBody>
          <a:bodyPr wrap="square" rtlCol="0">
            <a:spAutoFit/>
          </a:bodyPr>
          <a:lstStyle/>
          <a:p>
            <a:r>
              <a:rPr lang="ca-ES" sz="1600" dirty="0">
                <a:solidFill>
                  <a:srgbClr val="595959"/>
                </a:solidFill>
                <a:latin typeface="Poppins"/>
              </a:rPr>
              <a:t>La tecla “+” no forma part de l’accés directe. Serveix per afegir noves tecles, no s’ha de prémer.</a:t>
            </a:r>
          </a:p>
        </p:txBody>
      </p:sp>
    </p:spTree>
    <p:extLst>
      <p:ext uri="{BB962C8B-B14F-4D97-AF65-F5344CB8AC3E}">
        <p14:creationId xmlns:p14="http://schemas.microsoft.com/office/powerpoint/2010/main" val="304175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84D3612-9B92-43D9-98E5-2F80B37F2674}"/>
              </a:ext>
            </a:extLst>
          </p:cNvPr>
          <p:cNvSpPr>
            <a:spLocks noGrp="1"/>
          </p:cNvSpPr>
          <p:nvPr>
            <p:ph type="title"/>
          </p:nvPr>
        </p:nvSpPr>
        <p:spPr>
          <a:xfrm>
            <a:off x="641445" y="402586"/>
            <a:ext cx="8519487" cy="469481"/>
          </a:xfrm>
        </p:spPr>
        <p:txBody>
          <a:bodyPr/>
          <a:lstStyle/>
          <a:p>
            <a:r>
              <a:rPr lang="ca-ES" dirty="0"/>
              <a:t>Accessos directes</a:t>
            </a:r>
          </a:p>
        </p:txBody>
      </p:sp>
      <p:sp>
        <p:nvSpPr>
          <p:cNvPr id="7" name="TextBox 6">
            <a:extLst>
              <a:ext uri="{FF2B5EF4-FFF2-40B4-BE49-F238E27FC236}">
                <a16:creationId xmlns:a16="http://schemas.microsoft.com/office/drawing/2014/main" id="{5F99A20B-E6A7-4192-81AF-3C9EEB2C68D9}"/>
              </a:ext>
            </a:extLst>
          </p:cNvPr>
          <p:cNvSpPr txBox="1"/>
          <p:nvPr/>
        </p:nvSpPr>
        <p:spPr>
          <a:xfrm>
            <a:off x="641445" y="1157844"/>
            <a:ext cx="10871682" cy="338554"/>
          </a:xfrm>
          <a:prstGeom prst="rect">
            <a:avLst/>
          </a:prstGeom>
          <a:noFill/>
        </p:spPr>
        <p:txBody>
          <a:bodyPr wrap="square" rtlCol="0">
            <a:spAutoFit/>
          </a:bodyPr>
          <a:lstStyle/>
          <a:p>
            <a:pPr algn="just"/>
            <a:r>
              <a:rPr lang="ca-ES" sz="1600" dirty="0">
                <a:solidFill>
                  <a:srgbClr val="595959"/>
                </a:solidFill>
                <a:latin typeface="Poppins"/>
              </a:rPr>
              <a:t>A continuació hi ha alguns accessos directes d’un nivell superior:</a:t>
            </a:r>
          </a:p>
        </p:txBody>
      </p:sp>
      <p:pic>
        <p:nvPicPr>
          <p:cNvPr id="5" name="Imagen 4"/>
          <p:cNvPicPr>
            <a:picLocks noChangeAspect="1"/>
          </p:cNvPicPr>
          <p:nvPr/>
        </p:nvPicPr>
        <p:blipFill>
          <a:blip r:embed="rId2"/>
          <a:stretch>
            <a:fillRect/>
          </a:stretch>
        </p:blipFill>
        <p:spPr>
          <a:xfrm>
            <a:off x="641445" y="1981200"/>
            <a:ext cx="5117780" cy="28864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Imagen 5"/>
          <p:cNvPicPr>
            <a:picLocks noChangeAspect="1"/>
          </p:cNvPicPr>
          <p:nvPr/>
        </p:nvPicPr>
        <p:blipFill>
          <a:blip r:embed="rId3"/>
          <a:stretch>
            <a:fillRect/>
          </a:stretch>
        </p:blipFill>
        <p:spPr>
          <a:xfrm>
            <a:off x="6340522" y="1981200"/>
            <a:ext cx="5172605" cy="28577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extBox 6">
            <a:extLst>
              <a:ext uri="{FF2B5EF4-FFF2-40B4-BE49-F238E27FC236}">
                <a16:creationId xmlns:a16="http://schemas.microsoft.com/office/drawing/2014/main" id="{29FAB85C-6BC2-7500-6BDA-DAE24C3AD454}"/>
              </a:ext>
            </a:extLst>
          </p:cNvPr>
          <p:cNvSpPr txBox="1"/>
          <p:nvPr/>
        </p:nvSpPr>
        <p:spPr>
          <a:xfrm>
            <a:off x="660159" y="5454193"/>
            <a:ext cx="10871682" cy="338554"/>
          </a:xfrm>
          <a:prstGeom prst="rect">
            <a:avLst/>
          </a:prstGeom>
          <a:noFill/>
        </p:spPr>
        <p:txBody>
          <a:bodyPr wrap="square" rtlCol="0">
            <a:spAutoFit/>
          </a:bodyPr>
          <a:lstStyle/>
          <a:p>
            <a:r>
              <a:rPr lang="ca-ES" sz="1600" dirty="0">
                <a:solidFill>
                  <a:srgbClr val="595959"/>
                </a:solidFill>
                <a:latin typeface="Poppins"/>
              </a:rPr>
              <a:t>La tecla “+” no forma part de l’accés directe. Serveix per afegir noves tecles, no s’ha de prémer.</a:t>
            </a:r>
          </a:p>
        </p:txBody>
      </p:sp>
    </p:spTree>
    <p:extLst>
      <p:ext uri="{BB962C8B-B14F-4D97-AF65-F5344CB8AC3E}">
        <p14:creationId xmlns:p14="http://schemas.microsoft.com/office/powerpoint/2010/main" val="40386854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1579113"/>
          </a:xfrm>
        </p:spPr>
        <p:txBody>
          <a:bodyPr/>
          <a:lstStyle/>
          <a:p>
            <a:r>
              <a:rPr lang="ca-ES" sz="4000" dirty="0"/>
              <a:t>Moltes gràcies per la </a:t>
            </a:r>
            <a:r>
              <a:rPr lang="ca-ES" sz="4000"/>
              <a:t>seva atenció.</a:t>
            </a:r>
            <a:endParaRPr lang="ca-ES" sz="4000" dirty="0"/>
          </a:p>
        </p:txBody>
      </p:sp>
    </p:spTree>
    <p:extLst>
      <p:ext uri="{BB962C8B-B14F-4D97-AF65-F5344CB8AC3E}">
        <p14:creationId xmlns:p14="http://schemas.microsoft.com/office/powerpoint/2010/main" val="1235598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340245" y="2865104"/>
            <a:ext cx="5882640" cy="2750820"/>
          </a:xfrm>
          <a:prstGeom prst="rect">
            <a:avLst/>
          </a:prstGeom>
          <a:ln>
            <a:noFill/>
          </a:ln>
          <a:effectLst>
            <a:outerShdw blurRad="190500" algn="tl" rotWithShape="0">
              <a:srgbClr val="000000">
                <a:alpha val="70000"/>
              </a:srgbClr>
            </a:outerShdw>
          </a:effectLst>
        </p:spPr>
      </p:pic>
      <p:sp>
        <p:nvSpPr>
          <p:cNvPr id="2" name="Text Placeholder 1"/>
          <p:cNvSpPr>
            <a:spLocks noGrp="1"/>
          </p:cNvSpPr>
          <p:nvPr>
            <p:ph type="body" sz="quarter" idx="10"/>
          </p:nvPr>
        </p:nvSpPr>
        <p:spPr>
          <a:xfrm>
            <a:off x="469899" y="1008064"/>
            <a:ext cx="10913447" cy="5583346"/>
          </a:xfrm>
        </p:spPr>
        <p:txBody>
          <a:bodyPr/>
          <a:lstStyle/>
          <a:p>
            <a:pPr algn="just"/>
            <a:r>
              <a:rPr lang="ca-ES" dirty="0"/>
              <a:t>En aquest exemple es poden veure tots els elements d’un gràfic. Aquest és un gràfic de barres que mostra l’evolució de les vendes per països des de l’any 2015 al 2018. S’inclou el detall de cadascuna de les parts. Els diferents elements es poden modificar a través de les pestanyes </a:t>
            </a:r>
            <a:r>
              <a:rPr lang="ca-ES" b="1" dirty="0">
                <a:solidFill>
                  <a:srgbClr val="019EE2"/>
                </a:solidFill>
              </a:rPr>
              <a:t>Disseny o Format</a:t>
            </a:r>
            <a:r>
              <a:rPr lang="ca-ES" dirty="0"/>
              <a:t> situades a la barra d’opcions. </a:t>
            </a:r>
          </a:p>
          <a:p>
            <a:endParaRPr lang="ca-ES" dirty="0"/>
          </a:p>
          <a:p>
            <a:endParaRPr lang="ca-ES" dirty="0"/>
          </a:p>
          <a:p>
            <a:endParaRPr lang="ca-ES" dirty="0"/>
          </a:p>
          <a:p>
            <a:endParaRPr lang="ca-ES" dirty="0"/>
          </a:p>
          <a:p>
            <a:endParaRPr lang="ca-ES" dirty="0"/>
          </a:p>
          <a:p>
            <a:endParaRPr lang="ca-ES" dirty="0"/>
          </a:p>
        </p:txBody>
      </p:sp>
      <p:sp>
        <p:nvSpPr>
          <p:cNvPr id="4" name="Title 3"/>
          <p:cNvSpPr>
            <a:spLocks noGrp="1"/>
          </p:cNvSpPr>
          <p:nvPr>
            <p:ph type="title"/>
          </p:nvPr>
        </p:nvSpPr>
        <p:spPr/>
        <p:txBody>
          <a:bodyPr/>
          <a:lstStyle/>
          <a:p>
            <a:r>
              <a:rPr lang="ca-ES" dirty="0"/>
              <a:t>1.2 Descripció dels elements d’un gràfic</a:t>
            </a:r>
          </a:p>
        </p:txBody>
      </p:sp>
      <p:sp>
        <p:nvSpPr>
          <p:cNvPr id="3" name="TextBox 2">
            <a:extLst>
              <a:ext uri="{FF2B5EF4-FFF2-40B4-BE49-F238E27FC236}">
                <a16:creationId xmlns:a16="http://schemas.microsoft.com/office/drawing/2014/main" id="{6102FA37-925D-4EB3-8162-91AC0ABBC03E}"/>
              </a:ext>
            </a:extLst>
          </p:cNvPr>
          <p:cNvSpPr txBox="1"/>
          <p:nvPr/>
        </p:nvSpPr>
        <p:spPr bwMode="gray">
          <a:xfrm>
            <a:off x="6096000" y="3124512"/>
            <a:ext cx="914400" cy="914400"/>
          </a:xfrm>
          <a:prstGeom prst="rect">
            <a:avLst/>
          </a:prstGeom>
        </p:spPr>
        <p:txBody>
          <a:bodyPr vert="horz" wrap="square" lIns="0" tIns="0" rIns="0" bIns="0" rtlCol="0" anchor="b" anchorCtr="0">
            <a:noAutofit/>
          </a:bodyPr>
          <a:lstStyle/>
          <a:p>
            <a:endParaRPr lang="es-ES" sz="3200" b="0" dirty="0"/>
          </a:p>
        </p:txBody>
      </p:sp>
      <p:sp>
        <p:nvSpPr>
          <p:cNvPr id="8" name="TextBox 7">
            <a:extLst>
              <a:ext uri="{FF2B5EF4-FFF2-40B4-BE49-F238E27FC236}">
                <a16:creationId xmlns:a16="http://schemas.microsoft.com/office/drawing/2014/main" id="{45141678-A17E-4AA6-A8A6-F0C6360A9DB3}"/>
              </a:ext>
            </a:extLst>
          </p:cNvPr>
          <p:cNvSpPr txBox="1"/>
          <p:nvPr/>
        </p:nvSpPr>
        <p:spPr bwMode="gray">
          <a:xfrm>
            <a:off x="3864429" y="2446142"/>
            <a:ext cx="914400" cy="266268"/>
          </a:xfrm>
          <a:prstGeom prst="rect">
            <a:avLst/>
          </a:prstGeom>
        </p:spPr>
        <p:txBody>
          <a:bodyPr vert="horz" wrap="none" lIns="0" tIns="0" rIns="0" bIns="0" rtlCol="0" anchor="b" anchorCtr="0">
            <a:noAutofit/>
          </a:bodyPr>
          <a:lstStyle/>
          <a:p>
            <a:endParaRPr lang="es-ES" sz="3200" b="0" dirty="0"/>
          </a:p>
        </p:txBody>
      </p:sp>
      <p:sp>
        <p:nvSpPr>
          <p:cNvPr id="6" name="TextBox 5">
            <a:extLst>
              <a:ext uri="{FF2B5EF4-FFF2-40B4-BE49-F238E27FC236}">
                <a16:creationId xmlns:a16="http://schemas.microsoft.com/office/drawing/2014/main" id="{5AD7FEFB-5673-43DB-AE59-D01F283513FF}"/>
              </a:ext>
            </a:extLst>
          </p:cNvPr>
          <p:cNvSpPr txBox="1"/>
          <p:nvPr/>
        </p:nvSpPr>
        <p:spPr bwMode="gray">
          <a:xfrm>
            <a:off x="10049368" y="3898762"/>
            <a:ext cx="1603272" cy="338213"/>
          </a:xfrm>
          <a:prstGeom prst="rect">
            <a:avLst/>
          </a:prstGeom>
        </p:spPr>
        <p:txBody>
          <a:bodyPr vert="horz" wrap="square" lIns="0" tIns="0" rIns="0" bIns="0" rtlCol="0" anchor="b" anchorCtr="0">
            <a:noAutofit/>
          </a:bodyPr>
          <a:lstStyle/>
          <a:p>
            <a:r>
              <a:rPr lang="ca-ES" sz="1400" dirty="0">
                <a:solidFill>
                  <a:srgbClr val="595959"/>
                </a:solidFill>
                <a:latin typeface="Poppins"/>
              </a:rPr>
              <a:t>L'àrea del gràfic és tot l’espai</a:t>
            </a:r>
            <a:endParaRPr lang="ca-ES" sz="1400" b="0" dirty="0">
              <a:solidFill>
                <a:srgbClr val="595959"/>
              </a:solidFill>
              <a:latin typeface="Poppins"/>
            </a:endParaRPr>
          </a:p>
        </p:txBody>
      </p:sp>
      <p:sp>
        <p:nvSpPr>
          <p:cNvPr id="9" name="TextBox 8">
            <a:extLst>
              <a:ext uri="{FF2B5EF4-FFF2-40B4-BE49-F238E27FC236}">
                <a16:creationId xmlns:a16="http://schemas.microsoft.com/office/drawing/2014/main" id="{E63C1126-8F3D-4C05-91C9-16BCC4D5382A}"/>
              </a:ext>
            </a:extLst>
          </p:cNvPr>
          <p:cNvSpPr txBox="1"/>
          <p:nvPr/>
        </p:nvSpPr>
        <p:spPr bwMode="gray">
          <a:xfrm>
            <a:off x="4146258" y="2201454"/>
            <a:ext cx="1338314" cy="266268"/>
          </a:xfrm>
          <a:prstGeom prst="rect">
            <a:avLst/>
          </a:prstGeom>
        </p:spPr>
        <p:txBody>
          <a:bodyPr vert="horz" wrap="square" lIns="0" tIns="0" rIns="0" bIns="0" rtlCol="0" anchor="b" anchorCtr="0">
            <a:noAutofit/>
          </a:bodyPr>
          <a:lstStyle/>
          <a:p>
            <a:r>
              <a:rPr lang="ca-ES" sz="1400" dirty="0">
                <a:solidFill>
                  <a:srgbClr val="595959"/>
                </a:solidFill>
                <a:latin typeface="Poppins"/>
              </a:rPr>
              <a:t>Títol del gràfic</a:t>
            </a:r>
            <a:endParaRPr lang="ca-ES" sz="1400" b="0" dirty="0">
              <a:solidFill>
                <a:srgbClr val="595959"/>
              </a:solidFill>
              <a:latin typeface="Poppins"/>
            </a:endParaRPr>
          </a:p>
        </p:txBody>
      </p:sp>
      <p:sp>
        <p:nvSpPr>
          <p:cNvPr id="10" name="TextBox 9">
            <a:extLst>
              <a:ext uri="{FF2B5EF4-FFF2-40B4-BE49-F238E27FC236}">
                <a16:creationId xmlns:a16="http://schemas.microsoft.com/office/drawing/2014/main" id="{0794CD9C-C2AE-4EFC-B9A0-EEAA73882F68}"/>
              </a:ext>
            </a:extLst>
          </p:cNvPr>
          <p:cNvSpPr txBox="1"/>
          <p:nvPr/>
        </p:nvSpPr>
        <p:spPr bwMode="gray">
          <a:xfrm>
            <a:off x="1273617" y="2681527"/>
            <a:ext cx="1470341" cy="242860"/>
          </a:xfrm>
          <a:prstGeom prst="rect">
            <a:avLst/>
          </a:prstGeom>
        </p:spPr>
        <p:txBody>
          <a:bodyPr vert="horz" wrap="square" lIns="0" tIns="0" rIns="0" bIns="0" rtlCol="0" anchor="b" anchorCtr="0">
            <a:noAutofit/>
          </a:bodyPr>
          <a:lstStyle/>
          <a:p>
            <a:r>
              <a:rPr lang="ca-ES" sz="1400" dirty="0">
                <a:solidFill>
                  <a:srgbClr val="595959"/>
                </a:solidFill>
                <a:latin typeface="Poppins"/>
              </a:rPr>
              <a:t>Etiquetes de dades</a:t>
            </a:r>
            <a:endParaRPr lang="ca-ES" sz="1400" b="0" dirty="0">
              <a:solidFill>
                <a:srgbClr val="595959"/>
              </a:solidFill>
              <a:latin typeface="Poppins"/>
            </a:endParaRPr>
          </a:p>
        </p:txBody>
      </p:sp>
      <p:sp>
        <p:nvSpPr>
          <p:cNvPr id="11" name="TextBox 10">
            <a:extLst>
              <a:ext uri="{FF2B5EF4-FFF2-40B4-BE49-F238E27FC236}">
                <a16:creationId xmlns:a16="http://schemas.microsoft.com/office/drawing/2014/main" id="{A39E341E-63D5-4ABB-9CE8-FF1F8F033FF0}"/>
              </a:ext>
            </a:extLst>
          </p:cNvPr>
          <p:cNvSpPr txBox="1"/>
          <p:nvPr/>
        </p:nvSpPr>
        <p:spPr bwMode="gray">
          <a:xfrm>
            <a:off x="5044999" y="5860612"/>
            <a:ext cx="1338314" cy="266268"/>
          </a:xfrm>
          <a:prstGeom prst="rect">
            <a:avLst/>
          </a:prstGeom>
        </p:spPr>
        <p:txBody>
          <a:bodyPr vert="horz" wrap="square" lIns="0" tIns="0" rIns="0" bIns="0" rtlCol="0" anchor="b" anchorCtr="0">
            <a:noAutofit/>
          </a:bodyPr>
          <a:lstStyle/>
          <a:p>
            <a:r>
              <a:rPr lang="ca-ES" sz="1400" dirty="0">
                <a:solidFill>
                  <a:srgbClr val="595959"/>
                </a:solidFill>
                <a:latin typeface="Poppins"/>
              </a:rPr>
              <a:t>Llegenda</a:t>
            </a:r>
            <a:endParaRPr lang="ca-ES" sz="1400" b="0" dirty="0">
              <a:solidFill>
                <a:srgbClr val="595959"/>
              </a:solidFill>
              <a:latin typeface="Poppins"/>
            </a:endParaRPr>
          </a:p>
        </p:txBody>
      </p:sp>
      <p:sp>
        <p:nvSpPr>
          <p:cNvPr id="13" name="TextBox 12">
            <a:extLst>
              <a:ext uri="{FF2B5EF4-FFF2-40B4-BE49-F238E27FC236}">
                <a16:creationId xmlns:a16="http://schemas.microsoft.com/office/drawing/2014/main" id="{8EC110FE-28D2-421F-AB34-EE423B1E00B6}"/>
              </a:ext>
            </a:extLst>
          </p:cNvPr>
          <p:cNvSpPr txBox="1"/>
          <p:nvPr/>
        </p:nvSpPr>
        <p:spPr bwMode="gray">
          <a:xfrm>
            <a:off x="8796570" y="2190653"/>
            <a:ext cx="2240943" cy="363166"/>
          </a:xfrm>
          <a:prstGeom prst="rect">
            <a:avLst/>
          </a:prstGeom>
        </p:spPr>
        <p:txBody>
          <a:bodyPr vert="horz" wrap="square" lIns="0" tIns="0" rIns="0" bIns="0" rtlCol="0" anchor="b" anchorCtr="0">
            <a:noAutofit/>
          </a:bodyPr>
          <a:lstStyle/>
          <a:p>
            <a:r>
              <a:rPr lang="ca-ES" sz="1400" dirty="0">
                <a:solidFill>
                  <a:srgbClr val="595959"/>
                </a:solidFill>
                <a:latin typeface="Poppins"/>
              </a:rPr>
              <a:t>Línies de divisió</a:t>
            </a:r>
            <a:endParaRPr lang="ca-ES" sz="1400" b="0" dirty="0">
              <a:solidFill>
                <a:srgbClr val="595959"/>
              </a:solidFill>
              <a:latin typeface="Poppins"/>
            </a:endParaRPr>
          </a:p>
        </p:txBody>
      </p:sp>
      <p:sp>
        <p:nvSpPr>
          <p:cNvPr id="14" name="TextBox 13">
            <a:extLst>
              <a:ext uri="{FF2B5EF4-FFF2-40B4-BE49-F238E27FC236}">
                <a16:creationId xmlns:a16="http://schemas.microsoft.com/office/drawing/2014/main" id="{7DB1F12C-F2F5-4AC8-9C1D-CD381BD0A076}"/>
              </a:ext>
            </a:extLst>
          </p:cNvPr>
          <p:cNvSpPr txBox="1"/>
          <p:nvPr/>
        </p:nvSpPr>
        <p:spPr bwMode="gray">
          <a:xfrm>
            <a:off x="6583736" y="2106873"/>
            <a:ext cx="1338314" cy="266268"/>
          </a:xfrm>
          <a:prstGeom prst="rect">
            <a:avLst/>
          </a:prstGeom>
        </p:spPr>
        <p:txBody>
          <a:bodyPr vert="horz" wrap="square" lIns="0" tIns="0" rIns="0" bIns="0" rtlCol="0" anchor="b" anchorCtr="0">
            <a:noAutofit/>
          </a:bodyPr>
          <a:lstStyle/>
          <a:p>
            <a:r>
              <a:rPr lang="ca-ES" sz="1400" dirty="0">
                <a:solidFill>
                  <a:srgbClr val="595959"/>
                </a:solidFill>
                <a:latin typeface="Poppins"/>
              </a:rPr>
              <a:t>Sèries de dades</a:t>
            </a:r>
            <a:endParaRPr lang="ca-ES" sz="1400" b="0" dirty="0">
              <a:solidFill>
                <a:srgbClr val="595959"/>
              </a:solidFill>
              <a:latin typeface="Poppins"/>
            </a:endParaRPr>
          </a:p>
        </p:txBody>
      </p:sp>
      <p:sp>
        <p:nvSpPr>
          <p:cNvPr id="15" name="TextBox 14">
            <a:extLst>
              <a:ext uri="{FF2B5EF4-FFF2-40B4-BE49-F238E27FC236}">
                <a16:creationId xmlns:a16="http://schemas.microsoft.com/office/drawing/2014/main" id="{81EE6982-9B1C-4C63-96D5-E3F91F806367}"/>
              </a:ext>
            </a:extLst>
          </p:cNvPr>
          <p:cNvSpPr txBox="1"/>
          <p:nvPr/>
        </p:nvSpPr>
        <p:spPr bwMode="gray">
          <a:xfrm>
            <a:off x="6223322" y="5964921"/>
            <a:ext cx="2197348" cy="382432"/>
          </a:xfrm>
          <a:prstGeom prst="rect">
            <a:avLst/>
          </a:prstGeom>
        </p:spPr>
        <p:txBody>
          <a:bodyPr vert="horz" wrap="square" lIns="0" tIns="0" rIns="0" bIns="0" rtlCol="0" anchor="b" anchorCtr="0">
            <a:noAutofit/>
          </a:bodyPr>
          <a:lstStyle/>
          <a:p>
            <a:r>
              <a:rPr lang="ca-ES" sz="1400" dirty="0">
                <a:solidFill>
                  <a:srgbClr val="595959"/>
                </a:solidFill>
                <a:latin typeface="Poppins"/>
              </a:rPr>
              <a:t>Títol de l’eix horitzontal</a:t>
            </a:r>
            <a:endParaRPr lang="ca-ES" sz="1400" b="0" dirty="0">
              <a:solidFill>
                <a:srgbClr val="595959"/>
              </a:solidFill>
              <a:latin typeface="Poppins"/>
            </a:endParaRPr>
          </a:p>
        </p:txBody>
      </p:sp>
      <p:sp>
        <p:nvSpPr>
          <p:cNvPr id="17" name="TextBox 16">
            <a:extLst>
              <a:ext uri="{FF2B5EF4-FFF2-40B4-BE49-F238E27FC236}">
                <a16:creationId xmlns:a16="http://schemas.microsoft.com/office/drawing/2014/main" id="{B80F7005-7084-4D08-9523-74179058587E}"/>
              </a:ext>
            </a:extLst>
          </p:cNvPr>
          <p:cNvSpPr txBox="1"/>
          <p:nvPr/>
        </p:nvSpPr>
        <p:spPr bwMode="gray">
          <a:xfrm>
            <a:off x="2682716" y="5901022"/>
            <a:ext cx="1817445" cy="265608"/>
          </a:xfrm>
          <a:prstGeom prst="rect">
            <a:avLst/>
          </a:prstGeom>
        </p:spPr>
        <p:txBody>
          <a:bodyPr vert="horz" wrap="square" lIns="0" tIns="0" rIns="0" bIns="0" rtlCol="0" anchor="b" anchorCtr="0">
            <a:noAutofit/>
          </a:bodyPr>
          <a:lstStyle/>
          <a:p>
            <a:r>
              <a:rPr lang="ca-ES" sz="1400" dirty="0">
                <a:solidFill>
                  <a:srgbClr val="595959"/>
                </a:solidFill>
                <a:latin typeface="Poppins"/>
              </a:rPr>
              <a:t>Títol de l'eix vertical</a:t>
            </a:r>
            <a:endParaRPr lang="ca-ES" sz="1400" b="0" dirty="0">
              <a:solidFill>
                <a:srgbClr val="595959"/>
              </a:solidFill>
              <a:latin typeface="Poppins"/>
            </a:endParaRPr>
          </a:p>
        </p:txBody>
      </p:sp>
      <p:cxnSp>
        <p:nvCxnSpPr>
          <p:cNvPr id="19" name="Straight Arrow Connector 18">
            <a:extLst>
              <a:ext uri="{FF2B5EF4-FFF2-40B4-BE49-F238E27FC236}">
                <a16:creationId xmlns:a16="http://schemas.microsoft.com/office/drawing/2014/main" id="{843905C7-E722-4358-A613-03A8A6D496A3}"/>
              </a:ext>
            </a:extLst>
          </p:cNvPr>
          <p:cNvCxnSpPr>
            <a:cxnSpLocks/>
            <a:stCxn id="6" idx="1"/>
          </p:cNvCxnSpPr>
          <p:nvPr/>
        </p:nvCxnSpPr>
        <p:spPr>
          <a:xfrm flipH="1" flipV="1">
            <a:off x="8420670" y="4008433"/>
            <a:ext cx="1628698" cy="5943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F473A76-39E2-4A9B-88FB-1A68B5B9AF57}"/>
              </a:ext>
            </a:extLst>
          </p:cNvPr>
          <p:cNvCxnSpPr>
            <a:cxnSpLocks/>
            <a:stCxn id="9" idx="2"/>
          </p:cNvCxnSpPr>
          <p:nvPr/>
        </p:nvCxnSpPr>
        <p:spPr>
          <a:xfrm>
            <a:off x="4815415" y="2467722"/>
            <a:ext cx="1411318" cy="52979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480850D-3526-4B5C-AB8F-2BD2128E18DE}"/>
              </a:ext>
            </a:extLst>
          </p:cNvPr>
          <p:cNvCxnSpPr>
            <a:cxnSpLocks/>
            <a:stCxn id="14" idx="2"/>
          </p:cNvCxnSpPr>
          <p:nvPr/>
        </p:nvCxnSpPr>
        <p:spPr>
          <a:xfrm>
            <a:off x="7252893" y="2373141"/>
            <a:ext cx="0" cy="166577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308FC62-8B16-45E0-A382-AD1098B898A4}"/>
              </a:ext>
            </a:extLst>
          </p:cNvPr>
          <p:cNvCxnSpPr>
            <a:cxnSpLocks/>
            <a:stCxn id="13" idx="2"/>
          </p:cNvCxnSpPr>
          <p:nvPr/>
        </p:nvCxnSpPr>
        <p:spPr>
          <a:xfrm flipH="1">
            <a:off x="9020525" y="2553819"/>
            <a:ext cx="896517" cy="77897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44A7449-CB74-42A9-9E82-6B769C136BE9}"/>
              </a:ext>
            </a:extLst>
          </p:cNvPr>
          <p:cNvCxnSpPr>
            <a:stCxn id="17" idx="0"/>
          </p:cNvCxnSpPr>
          <p:nvPr/>
        </p:nvCxnSpPr>
        <p:spPr>
          <a:xfrm flipV="1">
            <a:off x="3591439" y="4402395"/>
            <a:ext cx="63910" cy="149862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7754EEE8-5730-489D-B614-4BEB4A0FFF23}"/>
              </a:ext>
            </a:extLst>
          </p:cNvPr>
          <p:cNvCxnSpPr>
            <a:cxnSpLocks/>
            <a:stCxn id="15" idx="0"/>
          </p:cNvCxnSpPr>
          <p:nvPr/>
        </p:nvCxnSpPr>
        <p:spPr>
          <a:xfrm flipH="1" flipV="1">
            <a:off x="7052470" y="5262993"/>
            <a:ext cx="269526" cy="70192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B7FB0442-3254-401F-B6D6-2308CAF9D056}"/>
              </a:ext>
            </a:extLst>
          </p:cNvPr>
          <p:cNvCxnSpPr>
            <a:cxnSpLocks/>
            <a:stCxn id="11" idx="0"/>
          </p:cNvCxnSpPr>
          <p:nvPr/>
        </p:nvCxnSpPr>
        <p:spPr>
          <a:xfrm flipV="1">
            <a:off x="5714156" y="5522717"/>
            <a:ext cx="226839" cy="33789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D02E02D-665F-421C-91F4-C153BD81702E}"/>
              </a:ext>
            </a:extLst>
          </p:cNvPr>
          <p:cNvCxnSpPr>
            <a:cxnSpLocks/>
            <a:stCxn id="10" idx="3"/>
          </p:cNvCxnSpPr>
          <p:nvPr/>
        </p:nvCxnSpPr>
        <p:spPr>
          <a:xfrm>
            <a:off x="2743958" y="2802957"/>
            <a:ext cx="1391768" cy="42888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C9778876-594B-49BB-B6BC-1A8C7A22FAC1}"/>
              </a:ext>
            </a:extLst>
          </p:cNvPr>
          <p:cNvSpPr/>
          <p:nvPr/>
        </p:nvSpPr>
        <p:spPr bwMode="gray">
          <a:xfrm>
            <a:off x="3397061" y="2997512"/>
            <a:ext cx="381368" cy="2525205"/>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44" name="Rectangle 43">
            <a:extLst>
              <a:ext uri="{FF2B5EF4-FFF2-40B4-BE49-F238E27FC236}">
                <a16:creationId xmlns:a16="http://schemas.microsoft.com/office/drawing/2014/main" id="{A7D689FE-0013-48C4-9F61-1FA797C7201D}"/>
              </a:ext>
            </a:extLst>
          </p:cNvPr>
          <p:cNvSpPr/>
          <p:nvPr/>
        </p:nvSpPr>
        <p:spPr bwMode="gray">
          <a:xfrm>
            <a:off x="4052285" y="5049832"/>
            <a:ext cx="4968230" cy="443628"/>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47" name="TextBox 46">
            <a:extLst>
              <a:ext uri="{FF2B5EF4-FFF2-40B4-BE49-F238E27FC236}">
                <a16:creationId xmlns:a16="http://schemas.microsoft.com/office/drawing/2014/main" id="{B3032E96-67B2-434C-A13D-B2EF34C8AE91}"/>
              </a:ext>
            </a:extLst>
          </p:cNvPr>
          <p:cNvSpPr txBox="1"/>
          <p:nvPr/>
        </p:nvSpPr>
        <p:spPr bwMode="gray">
          <a:xfrm>
            <a:off x="9089827" y="5927208"/>
            <a:ext cx="1696972" cy="296282"/>
          </a:xfrm>
          <a:prstGeom prst="rect">
            <a:avLst/>
          </a:prstGeom>
        </p:spPr>
        <p:txBody>
          <a:bodyPr vert="horz" wrap="square" lIns="0" tIns="0" rIns="0" bIns="0" rtlCol="0" anchor="b" anchorCtr="0">
            <a:noAutofit/>
          </a:bodyPr>
          <a:lstStyle/>
          <a:p>
            <a:r>
              <a:rPr lang="ca-ES" sz="1400" dirty="0">
                <a:solidFill>
                  <a:srgbClr val="595959"/>
                </a:solidFill>
                <a:latin typeface="Poppins"/>
              </a:rPr>
              <a:t>  Eix horitzontal</a:t>
            </a:r>
            <a:endParaRPr lang="ca-ES" sz="1400" b="0" dirty="0">
              <a:solidFill>
                <a:srgbClr val="595959"/>
              </a:solidFill>
              <a:latin typeface="Poppins"/>
            </a:endParaRPr>
          </a:p>
        </p:txBody>
      </p:sp>
      <p:sp>
        <p:nvSpPr>
          <p:cNvPr id="48" name="TextBox 47">
            <a:extLst>
              <a:ext uri="{FF2B5EF4-FFF2-40B4-BE49-F238E27FC236}">
                <a16:creationId xmlns:a16="http://schemas.microsoft.com/office/drawing/2014/main" id="{00938043-692A-459F-8BED-F4C797AFD20F}"/>
              </a:ext>
            </a:extLst>
          </p:cNvPr>
          <p:cNvSpPr txBox="1"/>
          <p:nvPr/>
        </p:nvSpPr>
        <p:spPr bwMode="gray">
          <a:xfrm>
            <a:off x="1399586" y="4236975"/>
            <a:ext cx="982023" cy="160244"/>
          </a:xfrm>
          <a:prstGeom prst="rect">
            <a:avLst/>
          </a:prstGeom>
        </p:spPr>
        <p:txBody>
          <a:bodyPr vert="horz" wrap="square" lIns="0" tIns="0" rIns="0" bIns="0" rtlCol="0" anchor="b" anchorCtr="0">
            <a:noAutofit/>
          </a:bodyPr>
          <a:lstStyle/>
          <a:p>
            <a:r>
              <a:rPr lang="ca-ES" sz="1400" dirty="0">
                <a:solidFill>
                  <a:srgbClr val="595959"/>
                </a:solidFill>
                <a:latin typeface="Poppins"/>
              </a:rPr>
              <a:t>Eix vertical</a:t>
            </a:r>
            <a:endParaRPr lang="ca-ES" sz="1400" b="0" dirty="0">
              <a:solidFill>
                <a:srgbClr val="595959"/>
              </a:solidFill>
              <a:latin typeface="Poppins"/>
            </a:endParaRPr>
          </a:p>
        </p:txBody>
      </p:sp>
      <p:cxnSp>
        <p:nvCxnSpPr>
          <p:cNvPr id="50" name="Straight Arrow Connector 49">
            <a:extLst>
              <a:ext uri="{FF2B5EF4-FFF2-40B4-BE49-F238E27FC236}">
                <a16:creationId xmlns:a16="http://schemas.microsoft.com/office/drawing/2014/main" id="{E3703C99-759D-4CAD-AD65-3CD93DB5E377}"/>
              </a:ext>
            </a:extLst>
          </p:cNvPr>
          <p:cNvCxnSpPr>
            <a:stCxn id="48" idx="3"/>
          </p:cNvCxnSpPr>
          <p:nvPr/>
        </p:nvCxnSpPr>
        <p:spPr>
          <a:xfrm>
            <a:off x="2381609" y="4317097"/>
            <a:ext cx="1040582" cy="8012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24EEC18-5EA7-451C-B43E-B18A91FC84E6}"/>
              </a:ext>
            </a:extLst>
          </p:cNvPr>
          <p:cNvCxnSpPr>
            <a:cxnSpLocks/>
            <a:stCxn id="47" idx="1"/>
          </p:cNvCxnSpPr>
          <p:nvPr/>
        </p:nvCxnSpPr>
        <p:spPr>
          <a:xfrm flipH="1" flipV="1">
            <a:off x="8600917" y="5493462"/>
            <a:ext cx="488910" cy="58188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15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899" y="961053"/>
            <a:ext cx="11084792" cy="6010018"/>
          </a:xfrm>
        </p:spPr>
        <p:txBody>
          <a:bodyPr/>
          <a:lstStyle/>
          <a:p>
            <a:pPr algn="just"/>
            <a:r>
              <a:rPr lang="ca-ES" dirty="0"/>
              <a:t>Excel permet escollir entre diferents tipus de gràfics per mostrar la informació, cadascun amb diferents formes. Utilitzar el gràfic adequat permet visualitzar millor les dades per poder-les interpretar millor.</a:t>
            </a:r>
          </a:p>
          <a:p>
            <a:endParaRPr lang="ca-ES" dirty="0"/>
          </a:p>
          <a:p>
            <a:r>
              <a:rPr lang="ca-ES" dirty="0"/>
              <a:t>Tipus de gràfics:</a:t>
            </a:r>
          </a:p>
          <a:p>
            <a:endParaRPr lang="ca-ES" dirty="0"/>
          </a:p>
          <a:p>
            <a:pPr marL="285750" indent="-285750">
              <a:buClr>
                <a:srgbClr val="019EE2"/>
              </a:buClr>
              <a:buFont typeface="Arial" panose="020B0604020202020204" pitchFamily="34" charset="0"/>
              <a:buChar char="•"/>
            </a:pPr>
            <a:r>
              <a:rPr lang="ca-ES" dirty="0"/>
              <a:t>Gràfic de columnes </a:t>
            </a:r>
          </a:p>
          <a:p>
            <a:pPr marL="285750" indent="-285750">
              <a:buClr>
                <a:srgbClr val="019EE2"/>
              </a:buClr>
              <a:buFont typeface="Arial" panose="020B0604020202020204" pitchFamily="34" charset="0"/>
              <a:buChar char="•"/>
            </a:pPr>
            <a:r>
              <a:rPr lang="ca-ES" dirty="0"/>
              <a:t>Gràfic de barres </a:t>
            </a:r>
          </a:p>
          <a:p>
            <a:pPr marL="285750" indent="-285750">
              <a:buClr>
                <a:srgbClr val="019EE2"/>
              </a:buClr>
              <a:buFont typeface="Arial" panose="020B0604020202020204" pitchFamily="34" charset="0"/>
              <a:buChar char="•"/>
            </a:pPr>
            <a:r>
              <a:rPr lang="ca-ES" dirty="0"/>
              <a:t>Gràfic de línies</a:t>
            </a:r>
          </a:p>
          <a:p>
            <a:pPr marL="285750" indent="-285750">
              <a:buClr>
                <a:srgbClr val="019EE2"/>
              </a:buClr>
              <a:buFont typeface="Arial" panose="020B0604020202020204" pitchFamily="34" charset="0"/>
              <a:buChar char="•"/>
            </a:pPr>
            <a:r>
              <a:rPr lang="ca-ES" dirty="0"/>
              <a:t>Gràfic de projecció solar</a:t>
            </a:r>
          </a:p>
          <a:p>
            <a:pPr marL="285750" indent="-285750">
              <a:buClr>
                <a:srgbClr val="019EE2"/>
              </a:buClr>
              <a:buFont typeface="Arial" panose="020B0604020202020204" pitchFamily="34" charset="0"/>
              <a:buChar char="•"/>
            </a:pPr>
            <a:r>
              <a:rPr lang="ca-ES" dirty="0"/>
              <a:t>Gràfic circular </a:t>
            </a:r>
          </a:p>
          <a:p>
            <a:pPr marL="285750" indent="-285750">
              <a:buClr>
                <a:srgbClr val="019EE2"/>
              </a:buClr>
              <a:buFont typeface="Arial" panose="020B0604020202020204" pitchFamily="34" charset="0"/>
              <a:buChar char="•"/>
            </a:pPr>
            <a:r>
              <a:rPr lang="ca-ES" dirty="0"/>
              <a:t>Gràfic d’àrea</a:t>
            </a:r>
          </a:p>
          <a:p>
            <a:pPr marL="285750" indent="-285750">
              <a:buClr>
                <a:srgbClr val="019EE2"/>
              </a:buClr>
              <a:buFont typeface="Arial" panose="020B0604020202020204" pitchFamily="34" charset="0"/>
              <a:buChar char="•"/>
            </a:pPr>
            <a:r>
              <a:rPr lang="ca-ES" dirty="0"/>
              <a:t>Gràfic de dispersió / bombolla</a:t>
            </a:r>
          </a:p>
          <a:p>
            <a:pPr marL="285750" indent="-285750">
              <a:buClr>
                <a:srgbClr val="019EE2"/>
              </a:buClr>
              <a:buFont typeface="Arial" panose="020B0604020202020204" pitchFamily="34" charset="0"/>
              <a:buChar char="•"/>
            </a:pPr>
            <a:r>
              <a:rPr lang="ca-ES" dirty="0"/>
              <a:t>Gràfic combinats </a:t>
            </a:r>
          </a:p>
          <a:p>
            <a:endParaRPr lang="ca-ES" dirty="0"/>
          </a:p>
          <a:p>
            <a:r>
              <a:rPr lang="ca-ES" dirty="0"/>
              <a:t>Els més utilitzats són els 3 primers. </a:t>
            </a:r>
          </a:p>
          <a:p>
            <a:endParaRPr lang="ca-ES" dirty="0"/>
          </a:p>
          <a:p>
            <a:r>
              <a:rPr lang="ca-ES" b="1" dirty="0">
                <a:solidFill>
                  <a:srgbClr val="019EE2"/>
                </a:solidFill>
              </a:rPr>
              <a:t>Altres gràfics menys habituals:</a:t>
            </a:r>
          </a:p>
          <a:p>
            <a:pPr marL="285750" indent="-285750">
              <a:buClr>
                <a:srgbClr val="019EE2"/>
              </a:buClr>
              <a:buFont typeface="Arial" panose="020B0604020202020204" pitchFamily="34" charset="0"/>
              <a:buChar char="•"/>
            </a:pPr>
            <a:r>
              <a:rPr lang="ca-ES" dirty="0"/>
              <a:t>Histograma </a:t>
            </a:r>
          </a:p>
          <a:p>
            <a:pPr marL="285750" indent="-285750">
              <a:buClr>
                <a:srgbClr val="019EE2"/>
              </a:buClr>
              <a:buFont typeface="Arial" panose="020B0604020202020204" pitchFamily="34" charset="0"/>
              <a:buChar char="•"/>
            </a:pPr>
            <a:r>
              <a:rPr lang="ca-ES" dirty="0"/>
              <a:t>Gràfic de superfície</a:t>
            </a:r>
          </a:p>
          <a:p>
            <a:pPr marL="285750" indent="-285750">
              <a:buClr>
                <a:srgbClr val="019EE2"/>
              </a:buClr>
              <a:buFont typeface="Arial" panose="020B0604020202020204" pitchFamily="34" charset="0"/>
              <a:buChar char="•"/>
            </a:pPr>
            <a:r>
              <a:rPr lang="ca-ES" dirty="0"/>
              <a:t>Gràfic radial</a:t>
            </a:r>
          </a:p>
          <a:p>
            <a:pPr marL="285750" indent="-285750">
              <a:buClr>
                <a:srgbClr val="019EE2"/>
              </a:buClr>
              <a:buFont typeface="Arial" panose="020B0604020202020204" pitchFamily="34" charset="0"/>
              <a:buChar char="•"/>
            </a:pPr>
            <a:r>
              <a:rPr lang="ca-ES" dirty="0"/>
              <a:t>Gràfic de jerarquia</a:t>
            </a:r>
          </a:p>
          <a:p>
            <a:endParaRPr lang="ca-ES" dirty="0"/>
          </a:p>
        </p:txBody>
      </p:sp>
      <p:sp>
        <p:nvSpPr>
          <p:cNvPr id="4" name="Title 3"/>
          <p:cNvSpPr>
            <a:spLocks noGrp="1"/>
          </p:cNvSpPr>
          <p:nvPr>
            <p:ph type="title"/>
          </p:nvPr>
        </p:nvSpPr>
        <p:spPr/>
        <p:txBody>
          <a:bodyPr/>
          <a:lstStyle/>
          <a:p>
            <a:r>
              <a:rPr lang="ca-ES" dirty="0"/>
              <a:t>1.3 Tipus de gràfic i utilitat</a:t>
            </a:r>
          </a:p>
        </p:txBody>
      </p:sp>
    </p:spTree>
    <p:extLst>
      <p:ext uri="{BB962C8B-B14F-4D97-AF65-F5344CB8AC3E}">
        <p14:creationId xmlns:p14="http://schemas.microsoft.com/office/powerpoint/2010/main" val="1888794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64911" y="1042682"/>
            <a:ext cx="5363755" cy="1782405"/>
          </a:xfrm>
        </p:spPr>
        <p:txBody>
          <a:bodyPr/>
          <a:lstStyle/>
          <a:p>
            <a:endParaRPr lang="ca-ES" b="1" dirty="0">
              <a:solidFill>
                <a:srgbClr val="019EE2"/>
              </a:solidFill>
            </a:endParaRPr>
          </a:p>
          <a:p>
            <a:pPr algn="just"/>
            <a:r>
              <a:rPr lang="ca-ES" b="1" dirty="0">
                <a:solidFill>
                  <a:srgbClr val="019EE2"/>
                </a:solidFill>
              </a:rPr>
              <a:t>Gràfics de columnes: </a:t>
            </a:r>
            <a:r>
              <a:rPr lang="ca-ES" dirty="0"/>
              <a:t>mostra una sèrie com un conjunt de barres verticals agrupades per categories. Són útils per mostrar canvis de dades a llarg termini o per fer comparacions entre elements.</a:t>
            </a:r>
          </a:p>
        </p:txBody>
      </p:sp>
      <p:sp>
        <p:nvSpPr>
          <p:cNvPr id="4" name="Title 3"/>
          <p:cNvSpPr>
            <a:spLocks noGrp="1"/>
          </p:cNvSpPr>
          <p:nvPr>
            <p:ph type="title"/>
          </p:nvPr>
        </p:nvSpPr>
        <p:spPr/>
        <p:txBody>
          <a:bodyPr/>
          <a:lstStyle/>
          <a:p>
            <a:r>
              <a:rPr lang="ca-ES" dirty="0"/>
              <a:t>1.3 Tipus de gràfics i utilitat</a:t>
            </a:r>
          </a:p>
        </p:txBody>
      </p:sp>
      <p:sp>
        <p:nvSpPr>
          <p:cNvPr id="8" name="Rectangle 7">
            <a:extLst>
              <a:ext uri="{FF2B5EF4-FFF2-40B4-BE49-F238E27FC236}">
                <a16:creationId xmlns:a16="http://schemas.microsoft.com/office/drawing/2014/main" id="{2D698EA8-C153-4215-883F-A35B595AA3C5}"/>
              </a:ext>
            </a:extLst>
          </p:cNvPr>
          <p:cNvSpPr/>
          <p:nvPr/>
        </p:nvSpPr>
        <p:spPr>
          <a:xfrm>
            <a:off x="6268471" y="870677"/>
            <a:ext cx="5476567" cy="1077218"/>
          </a:xfrm>
          <a:prstGeom prst="rect">
            <a:avLst/>
          </a:prstGeom>
        </p:spPr>
        <p:txBody>
          <a:bodyPr wrap="square">
            <a:spAutoFit/>
          </a:bodyPr>
          <a:lstStyle/>
          <a:p>
            <a:endParaRPr lang="ca-ES" sz="1600" dirty="0">
              <a:solidFill>
                <a:srgbClr val="595959"/>
              </a:solidFill>
              <a:latin typeface="Poppins"/>
            </a:endParaRPr>
          </a:p>
          <a:p>
            <a:pPr algn="just"/>
            <a:r>
              <a:rPr lang="ca-ES" sz="1600" b="1" dirty="0">
                <a:solidFill>
                  <a:srgbClr val="019EE2"/>
                </a:solidFill>
                <a:latin typeface="Poppins"/>
              </a:rPr>
              <a:t>Gràfic de barres:</a:t>
            </a:r>
            <a:r>
              <a:rPr lang="ca-ES" sz="1600" dirty="0">
                <a:solidFill>
                  <a:srgbClr val="595959"/>
                </a:solidFill>
                <a:latin typeface="Poppins"/>
              </a:rPr>
              <a:t> resumeix un conjunt de dades per categories. Cada barra representa una categoria, en aquest cas la presentació és horitzontal. </a:t>
            </a:r>
            <a:endParaRPr lang="ca-ES" dirty="0"/>
          </a:p>
        </p:txBody>
      </p:sp>
      <p:pic>
        <p:nvPicPr>
          <p:cNvPr id="3" name="Imagen 2"/>
          <p:cNvPicPr>
            <a:picLocks noChangeAspect="1"/>
          </p:cNvPicPr>
          <p:nvPr/>
        </p:nvPicPr>
        <p:blipFill>
          <a:blip r:embed="rId2"/>
          <a:stretch>
            <a:fillRect/>
          </a:stretch>
        </p:blipFill>
        <p:spPr>
          <a:xfrm>
            <a:off x="740285" y="3535713"/>
            <a:ext cx="4896676" cy="2430850"/>
          </a:xfrm>
          <a:prstGeom prst="rect">
            <a:avLst/>
          </a:prstGeom>
        </p:spPr>
      </p:pic>
      <p:pic>
        <p:nvPicPr>
          <p:cNvPr id="5" name="Imagen 4"/>
          <p:cNvPicPr>
            <a:picLocks noChangeAspect="1"/>
          </p:cNvPicPr>
          <p:nvPr/>
        </p:nvPicPr>
        <p:blipFill>
          <a:blip r:embed="rId3"/>
          <a:stretch>
            <a:fillRect/>
          </a:stretch>
        </p:blipFill>
        <p:spPr>
          <a:xfrm>
            <a:off x="6093787" y="3535713"/>
            <a:ext cx="5825938" cy="2430850"/>
          </a:xfrm>
          <a:prstGeom prst="rect">
            <a:avLst/>
          </a:prstGeom>
        </p:spPr>
      </p:pic>
      <p:pic>
        <p:nvPicPr>
          <p:cNvPr id="9" name="Imagen 8"/>
          <p:cNvPicPr>
            <a:picLocks noChangeAspect="1"/>
          </p:cNvPicPr>
          <p:nvPr/>
        </p:nvPicPr>
        <p:blipFill>
          <a:blip r:embed="rId2"/>
          <a:stretch>
            <a:fillRect/>
          </a:stretch>
        </p:blipFill>
        <p:spPr>
          <a:xfrm>
            <a:off x="659925" y="3535713"/>
            <a:ext cx="5173729" cy="2430850"/>
          </a:xfrm>
          <a:prstGeom prst="rect">
            <a:avLst/>
          </a:prstGeom>
          <a:ln>
            <a:noFill/>
          </a:ln>
          <a:effectLst>
            <a:outerShdw blurRad="190500" algn="tl" rotWithShape="0">
              <a:srgbClr val="000000">
                <a:alpha val="70000"/>
              </a:srgbClr>
            </a:outerShdw>
          </a:effectLst>
        </p:spPr>
      </p:pic>
      <p:pic>
        <p:nvPicPr>
          <p:cNvPr id="10" name="Imagen 9"/>
          <p:cNvPicPr>
            <a:picLocks noChangeAspect="1"/>
          </p:cNvPicPr>
          <p:nvPr/>
        </p:nvPicPr>
        <p:blipFill>
          <a:blip r:embed="rId3"/>
          <a:stretch>
            <a:fillRect/>
          </a:stretch>
        </p:blipFill>
        <p:spPr>
          <a:xfrm>
            <a:off x="6353918" y="3535713"/>
            <a:ext cx="5305675" cy="24308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239115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slaraibanez\AppData\Local\Temp\Templafy\PowerPointVsto\Assets\ind_fsi_glb_ho_2299.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927A2F21C761C84A941658C4AD1EC32A" ma:contentTypeVersion="12" ma:contentTypeDescription="Crear nuevo documento." ma:contentTypeScope="" ma:versionID="bdb46391e6c4d488a14b66b55063bfb7">
  <xsd:schema xmlns:xsd="http://www.w3.org/2001/XMLSchema" xmlns:xs="http://www.w3.org/2001/XMLSchema" xmlns:p="http://schemas.microsoft.com/office/2006/metadata/properties" xmlns:ns2="d5f543d2-e98f-4bcb-aac4-dbb9963c52ee" xmlns:ns3="edad2d25-cae2-46af-8973-51d41c80e85c" targetNamespace="http://schemas.microsoft.com/office/2006/metadata/properties" ma:root="true" ma:fieldsID="4204974358481bc469497cf4e3a9cd0d" ns2:_="" ns3:_="">
    <xsd:import namespace="d5f543d2-e98f-4bcb-aac4-dbb9963c52ee"/>
    <xsd:import namespace="edad2d25-cae2-46af-8973-51d41c80e8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f543d2-e98f-4bcb-aac4-dbb9963c52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dad2d25-cae2-46af-8973-51d41c80e8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843BEC-BE93-4626-90A3-F72FE0896D5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CE79264-0DDF-4519-B417-CC777CA97F99}">
  <ds:schemaRefs>
    <ds:schemaRef ds:uri="http://schemas.microsoft.com/sharepoint/v3/contenttype/forms"/>
  </ds:schemaRefs>
</ds:datastoreItem>
</file>

<file path=customXml/itemProps3.xml><?xml version="1.0" encoding="utf-8"?>
<ds:datastoreItem xmlns:ds="http://schemas.openxmlformats.org/officeDocument/2006/customXml" ds:itemID="{855CE0FE-50B0-4E6F-A909-F42C02A08C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f543d2-e98f-4bcb-aac4-dbb9963c52ee"/>
    <ds:schemaRef ds:uri="edad2d25-cae2-46af-8973-51d41c80e8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Presentacion 16-9 - S2G</Template>
  <TotalTime>35373</TotalTime>
  <Words>6007</Words>
  <Application>Microsoft Office PowerPoint</Application>
  <PresentationFormat>Pantalla panoràmica</PresentationFormat>
  <Paragraphs>657</Paragraphs>
  <Slides>69</Slides>
  <Notes>17</Notes>
  <HiddenSlides>0</HiddenSlides>
  <MMClips>0</MMClips>
  <ScaleCrop>false</ScaleCrop>
  <HeadingPairs>
    <vt:vector size="8" baseType="variant">
      <vt:variant>
        <vt:lpstr>Tipus de lletra utilitzats</vt:lpstr>
      </vt:variant>
      <vt:variant>
        <vt:i4>4</vt:i4>
      </vt:variant>
      <vt:variant>
        <vt:lpstr>Tema</vt:lpstr>
      </vt:variant>
      <vt:variant>
        <vt:i4>1</vt:i4>
      </vt:variant>
      <vt:variant>
        <vt:lpstr>Servidors OLE incrustats</vt:lpstr>
      </vt:variant>
      <vt:variant>
        <vt:i4>1</vt:i4>
      </vt:variant>
      <vt:variant>
        <vt:lpstr>Títols de les diapositives</vt:lpstr>
      </vt:variant>
      <vt:variant>
        <vt:i4>69</vt:i4>
      </vt:variant>
    </vt:vector>
  </HeadingPairs>
  <TitlesOfParts>
    <vt:vector size="75" baseType="lpstr">
      <vt:lpstr>Arial</vt:lpstr>
      <vt:lpstr>Poppins</vt:lpstr>
      <vt:lpstr>Verdana</vt:lpstr>
      <vt:lpstr>Wingdings 2</vt:lpstr>
      <vt:lpstr>La Caixa Voluntariados</vt:lpstr>
      <vt:lpstr>think-cell Slide</vt:lpstr>
      <vt:lpstr>Presentació del PowerPoint</vt:lpstr>
      <vt:lpstr>Introducció </vt:lpstr>
      <vt:lpstr>Índex</vt:lpstr>
      <vt:lpstr>1. GRÀFICS</vt:lpstr>
      <vt:lpstr>1.1 Introducció als gràfics</vt:lpstr>
      <vt:lpstr>1.2 Descripció dels elements d’un gràfic</vt:lpstr>
      <vt:lpstr>1.2 Descripció dels elements d’un gràfic</vt:lpstr>
      <vt:lpstr>1.3 Tipus de gràfic i utilitat</vt:lpstr>
      <vt:lpstr>1.3 Tipus de gràfics i utilitat</vt:lpstr>
      <vt:lpstr>1.3 Tipus de gràfics i utilitat</vt:lpstr>
      <vt:lpstr>1.3 Tipus de gràfics i utilitat</vt:lpstr>
      <vt:lpstr>1.3 Tipus de gràfics i utilitat</vt:lpstr>
      <vt:lpstr>1.3 Tipus de gràfics i utilitat</vt:lpstr>
      <vt:lpstr>1.4 Crear un gràfic</vt:lpstr>
      <vt:lpstr>1.4 Crear un gràfic</vt:lpstr>
      <vt:lpstr>1.4 Crear un gràfic</vt:lpstr>
      <vt:lpstr>1.4 Crear un gràfic</vt:lpstr>
      <vt:lpstr>1.4 Crear un gràfic</vt:lpstr>
      <vt:lpstr>1.4 Crear un gràfic</vt:lpstr>
      <vt:lpstr>1.5 Aplicar format al gràfic</vt:lpstr>
      <vt:lpstr>1.5 Aplicar format al gràfic</vt:lpstr>
      <vt:lpstr>2. TAULES DINÀMIQUES</vt:lpstr>
      <vt:lpstr>2.1. Introducció a les taules dinàmiques</vt:lpstr>
      <vt:lpstr>2.2. Descripció dels elements d’una taula dinàmica</vt:lpstr>
      <vt:lpstr>2.3. Crear una tabla dinàmica</vt:lpstr>
      <vt:lpstr>2.3. Crear una tabla dinàmica</vt:lpstr>
      <vt:lpstr>2.3. Crear una tabla dinàmica</vt:lpstr>
      <vt:lpstr>2.3. Crear una tabla dinàmica</vt:lpstr>
      <vt:lpstr>2.3. Crear una tabla dinàmica</vt:lpstr>
      <vt:lpstr>2.3. Crear una tabla dinàmica</vt:lpstr>
      <vt:lpstr>2.3. Crear una taula dinàmica</vt:lpstr>
      <vt:lpstr>2.3. Crear una taula dinàmica</vt:lpstr>
      <vt:lpstr>2.4. Aplicar format a una taula dinàmica</vt:lpstr>
      <vt:lpstr>2.4. Aplicar format a una taula dinàmica.</vt:lpstr>
      <vt:lpstr>2.4. Aplicar format a una taula dinàmica</vt:lpstr>
      <vt:lpstr>2.4. Aplicar format a una taula dinàmica</vt:lpstr>
      <vt:lpstr>3. FORMULACIÓ</vt:lpstr>
      <vt:lpstr>3.1 Introducció a la formulació</vt:lpstr>
      <vt:lpstr>3.2 Funcions</vt:lpstr>
      <vt:lpstr>3.2 Funcions</vt:lpstr>
      <vt:lpstr>3.3 Operadors</vt:lpstr>
      <vt:lpstr>3.4 Errors amb fórmules i funcions</vt:lpstr>
      <vt:lpstr>3.5 Funcions Lògiques</vt:lpstr>
      <vt:lpstr>3.5 Funcions Lògiques</vt:lpstr>
      <vt:lpstr>3.5 Funcions Lògiques</vt:lpstr>
      <vt:lpstr>3.5 Funcions Lògiques</vt:lpstr>
      <vt:lpstr>3.5 Funcions Lògiques</vt:lpstr>
      <vt:lpstr>3.6 Funcions de Text</vt:lpstr>
      <vt:lpstr>3.6 Funcions de Text</vt:lpstr>
      <vt:lpstr>3.6 Funcions de Text</vt:lpstr>
      <vt:lpstr>3.6 Funcions de Text</vt:lpstr>
      <vt:lpstr>3.6 Funcions de Text</vt:lpstr>
      <vt:lpstr>3.6 Funcions de Text</vt:lpstr>
      <vt:lpstr>3.7 Funcions de Data i hora</vt:lpstr>
      <vt:lpstr>3.7 Funcions de Data i hora</vt:lpstr>
      <vt:lpstr>3.8 Funcions de Cerca i referència</vt:lpstr>
      <vt:lpstr>3.8 Funcions de Cerca i referència</vt:lpstr>
      <vt:lpstr>3.8 Funcions de CERCA i referència</vt:lpstr>
      <vt:lpstr>3.8 Funcions de Cerca i referència</vt:lpstr>
      <vt:lpstr>3.9 Funcions matemàtiques i trigonomètriques</vt:lpstr>
      <vt:lpstr>3.9 Funcions matemàtiques i trigonomètriques</vt:lpstr>
      <vt:lpstr>3.9 Funcions matemàtiques i trigonomètriques</vt:lpstr>
      <vt:lpstr>3.9 Funcions matemàtiques i trigonomètriques</vt:lpstr>
      <vt:lpstr>3.10 Altres funcions</vt:lpstr>
      <vt:lpstr>ANNEX</vt:lpstr>
      <vt:lpstr>Consells sobre formulació</vt:lpstr>
      <vt:lpstr>Accessos directes</vt:lpstr>
      <vt:lpstr>Accessos directes</vt:lpstr>
      <vt:lpstr>Presentació del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Lourdes</cp:lastModifiedBy>
  <cp:revision>139</cp:revision>
  <cp:lastPrinted>2014-06-25T02:16:22Z</cp:lastPrinted>
  <dcterms:created xsi:type="dcterms:W3CDTF">2020-05-11T10:12:31Z</dcterms:created>
  <dcterms:modified xsi:type="dcterms:W3CDTF">2023-04-11T17:45:12Z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0x010100927A2F21C761C84A941658C4AD1EC32A</vt:lpwstr>
  </property>
  <property fmtid="{D5CDD505-2E9C-101B-9397-08002B2CF9AE}" pid="3" name="MSIP_Label_5d86bc70-2a05-490c-b199-8f0f8e614d89_Enabled">
    <vt:lpwstr>true</vt:lpwstr>
  </property>
  <property fmtid="{D5CDD505-2E9C-101B-9397-08002B2CF9AE}" pid="4" name="MSIP_Label_5d86bc70-2a05-490c-b199-8f0f8e614d89_SetDate">
    <vt:lpwstr>2023-03-06T15:48:40Z</vt:lpwstr>
  </property>
  <property fmtid="{D5CDD505-2E9C-101B-9397-08002B2CF9AE}" pid="5" name="MSIP_Label_5d86bc70-2a05-490c-b199-8f0f8e614d89_Method">
    <vt:lpwstr>Privileged</vt:lpwstr>
  </property>
  <property fmtid="{D5CDD505-2E9C-101B-9397-08002B2CF9AE}" pid="6" name="MSIP_Label_5d86bc70-2a05-490c-b199-8f0f8e614d89_Name">
    <vt:lpwstr>5d86bc70-2a05-490c-b199-8f0f8e614d89</vt:lpwstr>
  </property>
  <property fmtid="{D5CDD505-2E9C-101B-9397-08002B2CF9AE}" pid="7" name="MSIP_Label_5d86bc70-2a05-490c-b199-8f0f8e614d89_SiteId">
    <vt:lpwstr>5df31d35-3ba9-481e-a3c8-ff9be3ee783b</vt:lpwstr>
  </property>
  <property fmtid="{D5CDD505-2E9C-101B-9397-08002B2CF9AE}" pid="8" name="MSIP_Label_5d86bc70-2a05-490c-b199-8f0f8e614d89_ActionId">
    <vt:lpwstr>b0799943-2782-4e92-9262-f87fe9999d77</vt:lpwstr>
  </property>
  <property fmtid="{D5CDD505-2E9C-101B-9397-08002B2CF9AE}" pid="9" name="MSIP_Label_5d86bc70-2a05-490c-b199-8f0f8e614d89_ContentBits">
    <vt:lpwstr>0</vt:lpwstr>
  </property>
</Properties>
</file>