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slideLayouts/slideLayout4.xml" ContentType="application/vnd.openxmlformats-officedocument.presentationml.slideLayout+xml"/>
  <Override PartName="/ppt/notesSlides/notesSlide32.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51.xml" ContentType="application/vnd.openxmlformats-officedocument.presentationml.notesSlide+xml"/>
  <Override PartName="/ppt/notesSlides/notesSlide35.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36.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26.xml" ContentType="application/vnd.openxmlformats-officedocument.presentationml.notesSlide+xml"/>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38.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6" r:id="rId2"/>
  </p:sldMasterIdLst>
  <p:notesMasterIdLst>
    <p:notesMasterId r:id="rId5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310" r:id="rId17"/>
    <p:sldId id="270" r:id="rId18"/>
    <p:sldId id="271" r:id="rId19"/>
    <p:sldId id="272" r:id="rId20"/>
    <p:sldId id="273" r:id="rId21"/>
    <p:sldId id="274" r:id="rId22"/>
    <p:sldId id="309" r:id="rId23"/>
    <p:sldId id="276" r:id="rId24"/>
    <p:sldId id="308"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Lst>
  <p:sldSz cx="12192000" cy="6858000"/>
  <p:notesSz cx="7315200" cy="9601200"/>
  <p:embeddedFontLst>
    <p:embeddedFont>
      <p:font typeface="Calibri" panose="020F0502020204030204" pitchFamily="34" charset="0"/>
      <p:regular r:id="rId55"/>
      <p:bold r:id="rId56"/>
      <p:italic r:id="rId57"/>
      <p:boldItalic r:id="rId58"/>
    </p:embeddedFont>
    <p:embeddedFont>
      <p:font typeface="Helvetica Neue" panose="02000503000000020004" pitchFamily="2" charset="0"/>
      <p:regular r:id="rId59"/>
      <p:bold r:id="rId60"/>
      <p:italic r:id="rId61"/>
      <p:boldItalic r:id="rId62"/>
    </p:embeddedFont>
    <p:embeddedFont>
      <p:font typeface="Lato" panose="020F0502020204030203" pitchFamily="34" charset="0"/>
      <p:regular r:id="rId63"/>
      <p:bold r:id="rId64"/>
      <p:italic r:id="rId65"/>
      <p:boldItalic r:id="rId66"/>
    </p:embeddedFont>
    <p:embeddedFont>
      <p:font typeface="Open Sans" panose="020B0606030504020204" pitchFamily="34" charset="0"/>
      <p:regular r:id="rId67"/>
      <p:bold r:id="rId68"/>
      <p:italic r:id="rId69"/>
      <p:boldItalic r:id="rId70"/>
    </p:embeddedFont>
    <p:embeddedFont>
      <p:font typeface="Poppins" pitchFamily="2" charset="77"/>
      <p:regular r:id="rId71"/>
      <p:bold r:id="rId72"/>
      <p:italic r:id="rId73"/>
      <p:boldItalic r:id="rId74"/>
    </p:embeddedFont>
    <p:embeddedFont>
      <p:font typeface="Raleway" pitchFamily="2" charset="77"/>
      <p:regular r:id="rId75"/>
      <p:bold r:id="rId76"/>
      <p:italic r:id="rId77"/>
      <p:boldItalic r:id="rId78"/>
    </p:embeddedFont>
    <p:embeddedFont>
      <p:font typeface="Roboto" panose="02000000000000000000" pitchFamily="2" charset="0"/>
      <p:regular r:id="rId79"/>
      <p:bold r:id="rId80"/>
      <p:italic r:id="rId81"/>
      <p:boldItalic r:id="rId82"/>
    </p:embeddedFont>
    <p:embeddedFont>
      <p:font typeface="Tahoma" panose="020B0604030504040204" pitchFamily="34" charset="0"/>
      <p:regular r:id="rId83"/>
      <p:bold r:id="rId84"/>
    </p:embeddedFont>
    <p:embeddedFont>
      <p:font typeface="Verdana" panose="020B0604030504040204"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15:clr>
            <a:srgbClr val="A4A3A4"/>
          </p15:clr>
        </p15:guide>
        <p15:guide id="2" orient="horz" pos="2047">
          <p15:clr>
            <a:srgbClr val="A4A3A4"/>
          </p15:clr>
        </p15:guide>
        <p15:guide id="3" orient="horz" pos="1593">
          <p15:clr>
            <a:srgbClr val="A4A3A4"/>
          </p15:clr>
        </p15:guide>
        <p15:guide id="4" orient="horz" pos="2568">
          <p15:clr>
            <a:srgbClr val="A4A3A4"/>
          </p15:clr>
        </p15:guide>
        <p15:guide id="5" orient="horz" pos="3090">
          <p15:clr>
            <a:srgbClr val="A4A3A4"/>
          </p15:clr>
        </p15:guide>
        <p15:guide id="6" orient="horz" pos="3589">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9" roundtripDataSignature="AMtx7mhA0dD3FJNbBlT4kbV60i0iPo5T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FD88A3-2C29-4852-82B4-A359EDBDAC34}" v="19" dt="2023-12-20T11:24:47.7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1" autoAdjust="0"/>
    <p:restoredTop sz="74135" autoAdjust="0"/>
  </p:normalViewPr>
  <p:slideViewPr>
    <p:cSldViewPr snapToGrid="0">
      <p:cViewPr varScale="1">
        <p:scale>
          <a:sx n="135" d="100"/>
          <a:sy n="135" d="100"/>
        </p:scale>
        <p:origin x="1856" y="168"/>
      </p:cViewPr>
      <p:guideLst>
        <p:guide/>
        <p:guide orient="horz" pos="2047"/>
        <p:guide orient="horz" pos="1593"/>
        <p:guide orient="horz" pos="2568"/>
        <p:guide orient="horz" pos="3090"/>
        <p:guide orient="horz" pos="3589"/>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00" d="100"/>
          <a:sy n="100" d="100"/>
        </p:scale>
        <p:origin x="0" y="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font" Target="fonts/font30.fntdata"/><Relationship Id="rId89" Type="http://customschemas.google.com/relationships/presentationmetadata" Target="meta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3.xml"/><Relationship Id="rId90" Type="http://schemas.openxmlformats.org/officeDocument/2006/relationships/presProps" Target="presProps.xml"/><Relationship Id="rId95" Type="http://schemas.openxmlformats.org/officeDocument/2006/relationships/customXml" Target="../customXml/item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font" Target="fonts/font31.fntdata"/><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font" Target="fonts/font29.fntdata"/><Relationship Id="rId88" Type="http://schemas.openxmlformats.org/officeDocument/2006/relationships/font" Target="fonts/font34.fntdata"/><Relationship Id="rId91" Type="http://schemas.openxmlformats.org/officeDocument/2006/relationships/viewProps" Target="viewProps.xml"/><Relationship Id="rId9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font" Target="fonts/font32.fntdata"/><Relationship Id="rId9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5.xml"/><Relationship Id="rId71" Type="http://schemas.openxmlformats.org/officeDocument/2006/relationships/font" Target="fonts/font17.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2.fntdata"/><Relationship Id="rId87" Type="http://schemas.openxmlformats.org/officeDocument/2006/relationships/font" Target="fonts/font33.fntdata"/><Relationship Id="rId61" Type="http://schemas.openxmlformats.org/officeDocument/2006/relationships/font" Target="fonts/font7.fntdata"/><Relationship Id="rId82" Type="http://schemas.openxmlformats.org/officeDocument/2006/relationships/font" Target="fonts/font28.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font" Target="fonts/font2.fntdata"/><Relationship Id="rId77"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169920" cy="480060"/>
          </a:xfrm>
          <a:prstGeom prst="rect">
            <a:avLst/>
          </a:prstGeom>
          <a:noFill/>
          <a:ln>
            <a:noFill/>
          </a:ln>
        </p:spPr>
        <p:txBody>
          <a:bodyPr spcFirstLastPara="1" wrap="square" lIns="98475" tIns="49225" rIns="98475" bIns="4922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9" y="1"/>
            <a:ext cx="3169920" cy="480060"/>
          </a:xfrm>
          <a:prstGeom prst="rect">
            <a:avLst/>
          </a:prstGeom>
          <a:noFill/>
          <a:ln>
            <a:noFill/>
          </a:ln>
        </p:spPr>
        <p:txBody>
          <a:bodyPr spcFirstLastPara="1" wrap="square" lIns="98475" tIns="49225" rIns="98475" bIns="4922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lvl1pPr marL="457200" marR="0" lvl="0" indent="-228600" algn="l" rtl="0">
              <a:spcBef>
                <a:spcPts val="0"/>
              </a:spcBef>
              <a:spcAft>
                <a:spcPts val="0"/>
              </a:spcAft>
              <a:buSzPts val="1400"/>
              <a:buNone/>
              <a:defRPr sz="16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6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6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6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5"/>
            <a:ext cx="3169920" cy="480060"/>
          </a:xfrm>
          <a:prstGeom prst="rect">
            <a:avLst/>
          </a:prstGeom>
          <a:noFill/>
          <a:ln>
            <a:noFill/>
          </a:ln>
        </p:spPr>
        <p:txBody>
          <a:bodyPr spcFirstLastPara="1" wrap="square" lIns="98475" tIns="49225" rIns="98475" bIns="4922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Arial"/>
                <a:ea typeface="Arial"/>
                <a:cs typeface="Arial"/>
                <a:sym typeface="Arial"/>
              </a:rPr>
              <a:t>‹Nº›</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mailto:saludresponde@juntadeandalucia.es"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www.aetsa.org/" TargetMode="External"/><Relationship Id="rId4" Type="http://schemas.openxmlformats.org/officeDocument/2006/relationships/hyperlink" Target="http://www.epes.es/?apps=salud-responde"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96838" y="742950"/>
            <a:ext cx="6602412" cy="3714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endParaRPr dirty="0"/>
          </a:p>
        </p:txBody>
      </p:sp>
      <p:sp>
        <p:nvSpPr>
          <p:cNvPr id="100" name="Google Shape;100;p1: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0: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lnSpc>
                <a:spcPct val="90000"/>
              </a:lnSpc>
              <a:spcBef>
                <a:spcPts val="0"/>
              </a:spcBef>
              <a:spcAft>
                <a:spcPts val="0"/>
              </a:spcAft>
              <a:buNone/>
            </a:pPr>
            <a:r>
              <a:rPr lang="ca-ES" sz="1480" noProof="0" dirty="0"/>
              <a:t>El procediment és el mateix que en el primer i segon cas, però des del mòbil.
Una vegada descarregada i instal·lada en el nostre dispositiu mòbil l'aplicació del Certificat Digital de la Fàbrica Nacional de Moneda i Timbre, des de </a:t>
            </a:r>
            <a:r>
              <a:rPr lang="ca-ES" sz="1480" noProof="0" dirty="0" err="1"/>
              <a:t>Google</a:t>
            </a:r>
            <a:r>
              <a:rPr lang="ca-ES" sz="1480" noProof="0" dirty="0"/>
              <a:t> Play i </a:t>
            </a:r>
            <a:r>
              <a:rPr lang="ca-ES" sz="1480" noProof="0" dirty="0" err="1"/>
              <a:t>Apple</a:t>
            </a:r>
            <a:r>
              <a:rPr lang="ca-ES" sz="1480" noProof="0" dirty="0"/>
              <a:t> Store, l'acreditació serà pels dos sistemes vistos anteriorment, bé mitjançant vídeo d’identificació o bé de forma presencial o </a:t>
            </a:r>
            <a:r>
              <a:rPr lang="ca-ES" sz="1480" noProof="0" dirty="0" err="1"/>
              <a:t>DNIe</a:t>
            </a:r>
            <a:r>
              <a:rPr lang="ca-ES" sz="1480" noProof="0" dirty="0"/>
              <a:t>. En el cas d'identificació mitjançant vídeo advertir que té un cost de 2,99€ més IVA.</a:t>
            </a:r>
          </a:p>
          <a:p>
            <a:pPr marL="0" lvl="0" indent="0" algn="l" rtl="0">
              <a:lnSpc>
                <a:spcPct val="90000"/>
              </a:lnSpc>
              <a:spcBef>
                <a:spcPts val="0"/>
              </a:spcBef>
              <a:spcAft>
                <a:spcPts val="0"/>
              </a:spcAft>
              <a:buNone/>
            </a:pPr>
            <a:r>
              <a:rPr lang="ca-ES" sz="1480" noProof="0" dirty="0"/>
              <a:t>
També seria convenient avisar que el text de la diapositiva està copiada de la web de la FNMT ja que el tractament passa a ser de </a:t>
            </a:r>
            <a:r>
              <a:rPr lang="ca-ES" sz="1480" noProof="0" dirty="0" err="1"/>
              <a:t>Vd</a:t>
            </a:r>
            <a:r>
              <a:rPr lang="ca-ES" sz="1480" noProof="0" dirty="0"/>
              <a:t>.</a:t>
            </a:r>
            <a:endParaRPr sz="1480" dirty="0"/>
          </a:p>
          <a:p>
            <a:pPr marL="342900" lvl="0" indent="-248920" algn="l" rtl="0">
              <a:lnSpc>
                <a:spcPct val="90000"/>
              </a:lnSpc>
              <a:spcBef>
                <a:spcPts val="0"/>
              </a:spcBef>
              <a:spcAft>
                <a:spcPts val="0"/>
              </a:spcAft>
              <a:buClr>
                <a:schemeClr val="dk1"/>
              </a:buClr>
              <a:buSzPts val="1480"/>
              <a:buFont typeface="Arial"/>
              <a:buNone/>
            </a:pPr>
            <a:endParaRPr sz="1480" dirty="0"/>
          </a:p>
          <a:p>
            <a:pPr marL="0" lvl="0" indent="0" algn="l" rtl="0">
              <a:lnSpc>
                <a:spcPct val="90000"/>
              </a:lnSpc>
              <a:spcBef>
                <a:spcPts val="0"/>
              </a:spcBef>
              <a:spcAft>
                <a:spcPts val="0"/>
              </a:spcAft>
              <a:buNone/>
            </a:pPr>
            <a:r>
              <a:rPr lang="es-ES" sz="1480" dirty="0"/>
              <a:t> </a:t>
            </a:r>
            <a:endParaRPr dirty="0"/>
          </a:p>
        </p:txBody>
      </p:sp>
      <p:sp>
        <p:nvSpPr>
          <p:cNvPr id="194" name="Google Shape;194;p10: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1: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r>
              <a:rPr lang="ca-ES" noProof="0" dirty="0"/>
              <a:t>Un cop descarregada l’aplicació cal seguir els següents passos. En aquest cas es recomana l'opció presencial, per no assumir cost</a:t>
            </a:r>
          </a:p>
          <a:p>
            <a:pPr marL="0" lvl="0" indent="0" algn="l" rtl="0">
              <a:spcBef>
                <a:spcPts val="0"/>
              </a:spcBef>
              <a:spcAft>
                <a:spcPts val="0"/>
              </a:spcAft>
              <a:buNone/>
            </a:pPr>
            <a:r>
              <a:rPr lang="ca-ES" noProof="0" dirty="0"/>
              <a:t>
Pas 1: Obrir l’aplicació un cop descarregada. S’ofereixen dues opcions: Sol·licitar Certificat Digital o Veure Certificats sol·licitats. 
Pas 2: Passar amb la fletxa inferior a la informació resumida sobre les tres opcions disponibles fins a arribar la pantalla de triar l'opció, mitjançant vídeo (amb cost), amb cita prèvia (presencial) o </a:t>
            </a:r>
            <a:r>
              <a:rPr lang="ca-ES" noProof="0" dirty="0" err="1"/>
              <a:t>DNIe</a:t>
            </a:r>
            <a:r>
              <a:rPr lang="ca-ES" noProof="0" dirty="0"/>
              <a:t>.
Pas 3: Acceptar els termes i condicions
Pas 4: Introduir el número del DNI o NIE (han d'estar en vigor)
Pas 5: Introduir el primer cognom</a:t>
            </a:r>
            <a:endParaRPr dirty="0"/>
          </a:p>
        </p:txBody>
      </p:sp>
      <p:sp>
        <p:nvSpPr>
          <p:cNvPr id="204" name="Google Shape;204;p11: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2: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r>
              <a:rPr lang="ca-ES" noProof="0" dirty="0"/>
              <a:t>Passos a realitzar (continuació):</a:t>
            </a:r>
          </a:p>
          <a:p>
            <a:pPr marL="0" lvl="0" indent="0" algn="l" rtl="0">
              <a:spcBef>
                <a:spcPts val="0"/>
              </a:spcBef>
              <a:spcAft>
                <a:spcPts val="0"/>
              </a:spcAft>
              <a:buNone/>
            </a:pPr>
            <a:r>
              <a:rPr lang="ca-ES" noProof="0" dirty="0"/>
              <a:t>
Pas 6: Informar del teu correu electrònic
Pas 7: Revisar la safata d'entrada del teu correu, per verificar i confirmar sobre el </a:t>
            </a:r>
            <a:r>
              <a:rPr lang="ca-ES" noProof="0" dirty="0" err="1"/>
              <a:t>mail</a:t>
            </a:r>
            <a:r>
              <a:rPr lang="ca-ES" noProof="0" dirty="0"/>
              <a:t> rebut de la FNMT
Pas 8: Un cop confirmat, tornar a l'aplicació per verificar
Pas 9: Buscar l'oficina habilitada per la FNMT per presentar el codi que s'ha generat...</a:t>
            </a:r>
            <a:endParaRPr dirty="0"/>
          </a:p>
          <a:p>
            <a:pPr marL="0" lvl="0" indent="0" algn="l" rtl="0">
              <a:spcBef>
                <a:spcPts val="0"/>
              </a:spcBef>
              <a:spcAft>
                <a:spcPts val="0"/>
              </a:spcAft>
              <a:buNone/>
            </a:pPr>
            <a:endParaRPr dirty="0"/>
          </a:p>
        </p:txBody>
      </p:sp>
      <p:sp>
        <p:nvSpPr>
          <p:cNvPr id="226" name="Google Shape;226;p12: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3: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3: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r>
              <a:rPr lang="ca-ES" noProof="0" dirty="0"/>
              <a:t>Passos a realitzar (continuació):</a:t>
            </a:r>
          </a:p>
          <a:p>
            <a:pPr marL="0" lvl="0" indent="0" algn="l" rtl="0">
              <a:spcBef>
                <a:spcPts val="0"/>
              </a:spcBef>
              <a:spcAft>
                <a:spcPts val="0"/>
              </a:spcAft>
              <a:buNone/>
            </a:pPr>
            <a:r>
              <a:rPr lang="ca-ES" noProof="0" dirty="0"/>
              <a:t>
Un cop localitzada l'oficina habilitada per realitzar el tràmit presencial, cal presentar-se amb el document identificador (DNI o NIE en vigor) per mostrar la sol·licitud generada amb el codi corresponent des del mòbil. 
Cal tenir en compte, que en algunes oficines s’haurà de demanar cita prèvia per realitzar aquest tràmit, es recomana informar-se prèviament.</a:t>
            </a:r>
          </a:p>
          <a:p>
            <a:pPr marL="0" lvl="0" indent="0" algn="l" rtl="0">
              <a:spcBef>
                <a:spcPts val="0"/>
              </a:spcBef>
              <a:spcAft>
                <a:spcPts val="0"/>
              </a:spcAft>
              <a:buNone/>
            </a:pPr>
            <a:r>
              <a:rPr lang="ca-ES" noProof="0" dirty="0"/>
              <a:t>
Una vegada realitzat el tràmit de verificació en aquesta oficina es rebrà, abans de 24/48 hores, una notificació per descarregar el Certificat Digital des de la pròpia aplicació.</a:t>
            </a:r>
          </a:p>
          <a:p>
            <a:pPr marL="0" lvl="0" indent="0" algn="l" rtl="0">
              <a:spcBef>
                <a:spcPts val="0"/>
              </a:spcBef>
              <a:spcAft>
                <a:spcPts val="0"/>
              </a:spcAft>
              <a:buNone/>
            </a:pPr>
            <a:endParaRPr lang="ca-ES" noProof="0" dirty="0"/>
          </a:p>
          <a:p>
            <a:pPr marL="0" lvl="0" indent="0" algn="l" rtl="0">
              <a:spcBef>
                <a:spcPts val="0"/>
              </a:spcBef>
              <a:spcAft>
                <a:spcPts val="0"/>
              </a:spcAft>
              <a:buNone/>
            </a:pPr>
            <a:r>
              <a:rPr lang="ca-ES" noProof="0" dirty="0"/>
              <a:t>Quan ja s’hagi descarregat es podrà veure dins de la carpeta de certificats digitals, que normalment es guarda dins d'Ajust&gt;Seguretat.</a:t>
            </a:r>
          </a:p>
        </p:txBody>
      </p:sp>
      <p:sp>
        <p:nvSpPr>
          <p:cNvPr id="245" name="Google Shape;245;p13: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4: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lnSpc>
                <a:spcPct val="80000"/>
              </a:lnSpc>
              <a:spcBef>
                <a:spcPts val="0"/>
              </a:spcBef>
              <a:spcAft>
                <a:spcPts val="0"/>
              </a:spcAft>
              <a:buNone/>
            </a:pPr>
            <a:r>
              <a:rPr lang="ca-ES" sz="1120" b="1" i="0" noProof="0" dirty="0">
                <a:solidFill>
                  <a:srgbClr val="212529"/>
                </a:solidFill>
                <a:latin typeface="Poppins"/>
                <a:ea typeface="Poppins"/>
                <a:cs typeface="Poppins"/>
                <a:sym typeface="Poppins"/>
              </a:rPr>
              <a:t>Sistema </a:t>
            </a:r>
            <a:r>
              <a:rPr lang="ca-ES" sz="1120" b="1" i="0" noProof="0" dirty="0" err="1">
                <a:solidFill>
                  <a:srgbClr val="212529"/>
                </a:solidFill>
                <a:latin typeface="Poppins"/>
                <a:ea typeface="Poppins"/>
                <a:cs typeface="Poppins"/>
                <a:sym typeface="Poppins"/>
              </a:rPr>
              <a:t>Cl@ve</a:t>
            </a:r>
            <a:r>
              <a:rPr lang="ca-ES" sz="1120" b="0" i="0" noProof="0" dirty="0">
                <a:solidFill>
                  <a:srgbClr val="212529"/>
                </a:solidFill>
                <a:latin typeface="Poppins"/>
                <a:ea typeface="Poppins"/>
                <a:cs typeface="Poppins"/>
                <a:sym typeface="Poppins"/>
              </a:rPr>
              <a:t>
</a:t>
            </a:r>
            <a:r>
              <a:rPr lang="ca-ES" sz="1120" b="0" i="0" noProof="0" dirty="0" err="1">
                <a:solidFill>
                  <a:srgbClr val="212529"/>
                </a:solidFill>
                <a:latin typeface="Poppins"/>
                <a:ea typeface="Poppins"/>
                <a:cs typeface="Poppins"/>
                <a:sym typeface="Poppins"/>
              </a:rPr>
              <a:t>Cl@ve</a:t>
            </a:r>
            <a:r>
              <a:rPr lang="ca-ES" sz="1120" b="0" i="0" noProof="0" dirty="0">
                <a:solidFill>
                  <a:srgbClr val="212529"/>
                </a:solidFill>
                <a:latin typeface="Poppins"/>
                <a:ea typeface="Poppins"/>
                <a:cs typeface="Poppins"/>
                <a:sym typeface="Poppins"/>
              </a:rPr>
              <a:t> complementa els actuals sistemes d'accés mitjançant DNI-e i certificat electrònic.
A més ofereix la possibilitat d’accedir a tràmits electrònics a qui no disposa de certificat electrònic, el sistema </a:t>
            </a:r>
            <a:r>
              <a:rPr lang="ca-ES" sz="1120" b="0" i="0" noProof="0" dirty="0" err="1">
                <a:solidFill>
                  <a:srgbClr val="212529"/>
                </a:solidFill>
                <a:latin typeface="Poppins"/>
                <a:ea typeface="Poppins"/>
                <a:cs typeface="Poppins"/>
                <a:sym typeface="Poppins"/>
              </a:rPr>
              <a:t>Cl@ve</a:t>
            </a:r>
            <a:r>
              <a:rPr lang="ca-ES" sz="1120" b="0" i="0" noProof="0" dirty="0">
                <a:solidFill>
                  <a:srgbClr val="212529"/>
                </a:solidFill>
                <a:latin typeface="Poppins"/>
                <a:ea typeface="Poppins"/>
                <a:cs typeface="Poppins"/>
                <a:sym typeface="Poppins"/>
              </a:rPr>
              <a:t>' aporta un ús senzill, ja sigui a través d'una contrasenya permanent o d'un codi temporal, i segur. És un sistema que permet la tramitació electrònica en dispositius mòbils que no admetin la signatura electrònica amb certificats electrònics.
Per utilitzar el sistema tan sols cal haver obtingut prèviament la credencial electrònica d'identificació mitjançant algun dels procediments previstos.
Per a això </a:t>
            </a:r>
            <a:r>
              <a:rPr lang="ca-ES" sz="1120" b="1" i="0" u="sng" noProof="0" dirty="0">
                <a:solidFill>
                  <a:srgbClr val="212529"/>
                </a:solidFill>
                <a:latin typeface="Poppins"/>
                <a:ea typeface="Poppins"/>
                <a:cs typeface="Poppins"/>
                <a:sym typeface="Poppins"/>
              </a:rPr>
              <a:t>cal registrar-se en el sistema </a:t>
            </a:r>
            <a:r>
              <a:rPr lang="ca-ES" sz="1120" b="0" i="0" noProof="0" dirty="0">
                <a:solidFill>
                  <a:srgbClr val="212529"/>
                </a:solidFill>
                <a:latin typeface="Poppins"/>
                <a:ea typeface="Poppins"/>
                <a:cs typeface="Poppins"/>
                <a:sym typeface="Poppins"/>
              </a:rPr>
              <a:t>de forma presencial, en alguna de les oficines de registre adherides al sistema, o bé per Internet, utilitzant un certificat electrònic reconegut o, si no es disposa, a través de videotrucada o per carta d'invitació. Depenent del mètode triat s’obtindrà un nivell de registre bàsic o avançat.
En registrar-se es proporcionen dos tipus de claus d'accés:
</a:t>
            </a:r>
            <a:r>
              <a:rPr lang="ca-ES" sz="1120" b="1" i="0" noProof="0" dirty="0" err="1">
                <a:solidFill>
                  <a:srgbClr val="212529"/>
                </a:solidFill>
                <a:latin typeface="Poppins"/>
                <a:ea typeface="Poppins"/>
                <a:cs typeface="Poppins"/>
                <a:sym typeface="Poppins"/>
              </a:rPr>
              <a:t>Cl@ve</a:t>
            </a:r>
            <a:r>
              <a:rPr lang="ca-ES" sz="1120" b="1" i="0" noProof="0" dirty="0">
                <a:solidFill>
                  <a:srgbClr val="212529"/>
                </a:solidFill>
                <a:latin typeface="Poppins"/>
                <a:ea typeface="Poppins"/>
                <a:cs typeface="Poppins"/>
                <a:sym typeface="Poppins"/>
              </a:rPr>
              <a:t> PIN: </a:t>
            </a:r>
            <a:r>
              <a:rPr lang="ca-ES" sz="1120" b="0" i="0" noProof="0" dirty="0">
                <a:solidFill>
                  <a:srgbClr val="212529"/>
                </a:solidFill>
                <a:latin typeface="Poppins"/>
                <a:ea typeface="Poppins"/>
                <a:cs typeface="Poppins"/>
                <a:sym typeface="Poppins"/>
              </a:rPr>
              <a:t>orientada a accessos esporàdics, amb contrasenya de validesa molt limitada en el temps.
</a:t>
            </a:r>
            <a:r>
              <a:rPr lang="ca-ES" sz="1120" b="1" i="0" noProof="0" dirty="0" err="1">
                <a:solidFill>
                  <a:srgbClr val="212529"/>
                </a:solidFill>
                <a:latin typeface="Poppins"/>
                <a:ea typeface="Poppins"/>
                <a:cs typeface="Poppins"/>
                <a:sym typeface="Poppins"/>
              </a:rPr>
              <a:t>Cl@ve</a:t>
            </a:r>
            <a:r>
              <a:rPr lang="ca-ES" sz="1120" b="1" i="0" noProof="0" dirty="0">
                <a:solidFill>
                  <a:srgbClr val="212529"/>
                </a:solidFill>
                <a:latin typeface="Poppins"/>
                <a:ea typeface="Poppins"/>
                <a:cs typeface="Poppins"/>
                <a:sym typeface="Poppins"/>
              </a:rPr>
              <a:t> Permanent: </a:t>
            </a:r>
            <a:r>
              <a:rPr lang="ca-ES" sz="1120" b="0" i="0" noProof="0" dirty="0">
                <a:solidFill>
                  <a:srgbClr val="212529"/>
                </a:solidFill>
                <a:latin typeface="Poppins"/>
                <a:ea typeface="Poppins"/>
                <a:cs typeface="Poppins"/>
                <a:sym typeface="Poppins"/>
              </a:rPr>
              <a:t>orientada a accessos habituals, i a l' ús de la signatura al núvol, amb contrasenya de validesa duradora en el temps, però no il·limitada. És un sistema d'accés mitjançant usuari i contrasenya, reforçat amb claus d'un sol ús enviat per SMS per a certs serveis de nivell superior.</a:t>
            </a:r>
          </a:p>
          <a:p>
            <a:pPr marL="0" lvl="0" indent="0" algn="l" rtl="0">
              <a:lnSpc>
                <a:spcPct val="80000"/>
              </a:lnSpc>
              <a:spcBef>
                <a:spcPts val="0"/>
              </a:spcBef>
              <a:spcAft>
                <a:spcPts val="0"/>
              </a:spcAft>
              <a:buNone/>
            </a:pPr>
            <a:r>
              <a:rPr lang="ca-ES" sz="1120" b="0" i="0" noProof="0" dirty="0">
                <a:solidFill>
                  <a:srgbClr val="212529"/>
                </a:solidFill>
                <a:latin typeface="Poppins"/>
                <a:ea typeface="Poppins"/>
                <a:cs typeface="Poppins"/>
                <a:sym typeface="Poppins"/>
              </a:rPr>
              <a:t>
Adreça web del Sistema </a:t>
            </a:r>
            <a:r>
              <a:rPr lang="ca-ES" sz="1120" b="0" i="0" noProof="0" dirty="0" err="1">
                <a:solidFill>
                  <a:srgbClr val="212529"/>
                </a:solidFill>
                <a:latin typeface="Poppins"/>
                <a:ea typeface="Poppins"/>
                <a:cs typeface="Poppins"/>
                <a:sym typeface="Poppins"/>
              </a:rPr>
              <a:t>Cl@ve</a:t>
            </a:r>
            <a:r>
              <a:rPr lang="ca-ES" sz="1120" b="0" i="0" noProof="0" dirty="0">
                <a:solidFill>
                  <a:srgbClr val="212529"/>
                </a:solidFill>
                <a:latin typeface="Poppins"/>
                <a:ea typeface="Poppins"/>
                <a:cs typeface="Poppins"/>
                <a:sym typeface="Poppins"/>
              </a:rPr>
              <a:t>:
https://clave.gob.es/clave_Home/clave.html</a:t>
            </a:r>
            <a:endParaRPr sz="1120" b="0" i="0" dirty="0"/>
          </a:p>
        </p:txBody>
      </p:sp>
      <p:sp>
        <p:nvSpPr>
          <p:cNvPr id="263" name="Google Shape;263;p14: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4: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fontScale="47500" lnSpcReduction="20000"/>
          </a:bodyPr>
          <a:lstStyle/>
          <a:p>
            <a:pPr algn="l" fontAlgn="base"/>
            <a:r>
              <a:rPr lang="ca-ES" b="1" i="0" u="none" strike="noStrike" noProof="0" dirty="0" err="1">
                <a:solidFill>
                  <a:srgbClr val="000000"/>
                </a:solidFill>
                <a:effectLst/>
                <a:latin typeface="Arial" panose="020B0604020202020204" pitchFamily="34" charset="0"/>
              </a:rPr>
              <a:t>AutoFirma</a:t>
            </a:r>
            <a:r>
              <a:rPr lang="ca-ES" b="0" i="0" u="none" strike="noStrike" noProof="0" dirty="0">
                <a:solidFill>
                  <a:srgbClr val="000000"/>
                </a:solidFill>
                <a:effectLst/>
                <a:latin typeface="Arial" panose="020B0604020202020204" pitchFamily="34" charset="0"/>
              </a:rPr>
              <a:t>
Les aplicacions de Signatura són programes que permeten signar un document electrònic.
- Hi ha alguns programes d'ús quotidià, per exemple, </a:t>
            </a:r>
            <a:r>
              <a:rPr lang="ca-ES" b="0" i="0" u="none" strike="noStrike" noProof="0" dirty="0" err="1">
                <a:solidFill>
                  <a:srgbClr val="000000"/>
                </a:solidFill>
                <a:effectLst/>
                <a:latin typeface="Arial" panose="020B0604020202020204" pitchFamily="34" charset="0"/>
              </a:rPr>
              <a:t>Adobe</a:t>
            </a:r>
            <a:r>
              <a:rPr lang="ca-ES" b="0" i="0" u="none" strike="noStrike" noProof="0" dirty="0">
                <a:solidFill>
                  <a:srgbClr val="000000"/>
                </a:solidFill>
                <a:effectLst/>
                <a:latin typeface="Arial" panose="020B0604020202020204" pitchFamily="34" charset="0"/>
              </a:rPr>
              <a:t> </a:t>
            </a:r>
            <a:r>
              <a:rPr lang="ca-ES" b="0" i="0" u="none" strike="noStrike" noProof="0" dirty="0" err="1">
                <a:solidFill>
                  <a:srgbClr val="000000"/>
                </a:solidFill>
                <a:effectLst/>
                <a:latin typeface="Arial" panose="020B0604020202020204" pitchFamily="34" charset="0"/>
              </a:rPr>
              <a:t>Acrobat</a:t>
            </a:r>
            <a:r>
              <a:rPr lang="ca-ES" b="0" i="0" u="none" strike="noStrike" noProof="0" dirty="0">
                <a:solidFill>
                  <a:srgbClr val="000000"/>
                </a:solidFill>
                <a:effectLst/>
                <a:latin typeface="Arial" panose="020B0604020202020204" pitchFamily="34" charset="0"/>
              </a:rPr>
              <a:t> o Microsoft Word, que permeten signar el mateix document que es genera. No obstant això, aquest tipus de signatura té dos inconvenients:
	- No tots els programes que generen documents són capaços també de signar-los.
	- En general, el destinatari del document signat haurà de tenir la mateixa aplicació per ser capaç de verificar la signatura.
- Les eines o aplicacions específiques de signatura electrònica són capaces de signar qualsevol tipus de document electrònic i ajuden a superar els inconvenients anteriors. A més es poden descarregar gratuïtament.</a:t>
            </a:r>
            <a:endParaRPr lang="ca-ES" b="0" i="0" u="none" strike="noStrike" noProof="0" dirty="0">
              <a:solidFill>
                <a:srgbClr val="000000"/>
              </a:solidFill>
              <a:effectLst/>
              <a:latin typeface="inherit"/>
            </a:endParaRPr>
          </a:p>
          <a:p>
            <a:pPr algn="l" fontAlgn="base"/>
            <a:r>
              <a:rPr lang="ca-ES" b="1" i="0" u="none" strike="noStrike" noProof="0" dirty="0">
                <a:solidFill>
                  <a:srgbClr val="000000"/>
                </a:solidFill>
                <a:effectLst/>
                <a:latin typeface="Arial" panose="020B0604020202020204" pitchFamily="34" charset="0"/>
              </a:rPr>
              <a:t>L'aplicació </a:t>
            </a:r>
            <a:r>
              <a:rPr lang="ca-ES" b="1" i="0" u="none" strike="noStrike" noProof="0" dirty="0" err="1">
                <a:solidFill>
                  <a:srgbClr val="000000"/>
                </a:solidFill>
                <a:effectLst/>
                <a:latin typeface="Arial" panose="020B0604020202020204" pitchFamily="34" charset="0"/>
              </a:rPr>
              <a:t>AutoFirma</a:t>
            </a:r>
            <a:r>
              <a:rPr lang="ca-ES" b="1" i="0" u="none" strike="noStrike" noProof="0" dirty="0">
                <a:solidFill>
                  <a:srgbClr val="000000"/>
                </a:solidFill>
                <a:effectLst/>
                <a:latin typeface="Arial" panose="020B0604020202020204" pitchFamily="34" charset="0"/>
              </a:rPr>
              <a:t> que ofereix l'Administració Pública permet signar documents.</a:t>
            </a:r>
          </a:p>
          <a:p>
            <a:pPr algn="l" fontAlgn="base"/>
            <a:endParaRPr lang="ca-ES" b="1" i="0" u="none" strike="noStrike" noProof="0" dirty="0">
              <a:solidFill>
                <a:srgbClr val="000000"/>
              </a:solidFill>
              <a:effectLst/>
              <a:latin typeface="Arial" panose="020B0604020202020204" pitchFamily="34" charset="0"/>
            </a:endParaRPr>
          </a:p>
          <a:p>
            <a:pPr algn="l" fontAlgn="base"/>
            <a:r>
              <a:rPr lang="ca-ES" b="1" i="0" u="none" strike="noStrike" noProof="0" dirty="0">
                <a:solidFill>
                  <a:srgbClr val="000000"/>
                </a:solidFill>
                <a:effectLst/>
                <a:latin typeface="Arial" panose="020B0604020202020204" pitchFamily="34" charset="0"/>
              </a:rPr>
              <a:t>Passos a seguir per signar document amb l'aplicació </a:t>
            </a:r>
            <a:r>
              <a:rPr lang="ca-ES" b="1" i="0" u="none" strike="noStrike" noProof="0">
                <a:solidFill>
                  <a:srgbClr val="000000"/>
                </a:solidFill>
                <a:effectLst/>
                <a:latin typeface="Arial" panose="020B0604020202020204" pitchFamily="34" charset="0"/>
              </a:rPr>
              <a:t>d'AutoFirma</a:t>
            </a:r>
            <a:r>
              <a:rPr lang="ca-ES" b="1" i="0" u="none" strike="noStrike" noProof="0" dirty="0">
                <a:solidFill>
                  <a:srgbClr val="000000"/>
                </a:solidFill>
                <a:effectLst/>
                <a:latin typeface="Arial" panose="020B0604020202020204" pitchFamily="34" charset="0"/>
              </a:rPr>
              <a:t> són:</a:t>
            </a:r>
          </a:p>
          <a:p>
            <a:pPr algn="l" fontAlgn="base"/>
            <a:r>
              <a:rPr lang="ca-ES" b="1" i="0" u="none" strike="noStrike" noProof="0" dirty="0">
                <a:solidFill>
                  <a:srgbClr val="000000"/>
                </a:solidFill>
                <a:effectLst/>
                <a:latin typeface="Arial" panose="020B0604020202020204" pitchFamily="34" charset="0"/>
              </a:rPr>
              <a:t>1.- Descarregar i instal·lar l'aplicació </a:t>
            </a:r>
            <a:r>
              <a:rPr lang="ca-ES" b="1" i="0" u="none" strike="noStrike" noProof="0" dirty="0" err="1">
                <a:solidFill>
                  <a:srgbClr val="000000"/>
                </a:solidFill>
                <a:effectLst/>
                <a:latin typeface="Arial" panose="020B0604020202020204" pitchFamily="34" charset="0"/>
              </a:rPr>
              <a:t>AutoFirma</a:t>
            </a:r>
            <a:r>
              <a:rPr lang="ca-ES" b="1" i="0" u="none" strike="noStrike" noProof="0" dirty="0">
                <a:solidFill>
                  <a:srgbClr val="000000"/>
                </a:solidFill>
                <a:effectLst/>
                <a:latin typeface="Arial" panose="020B0604020202020204" pitchFamily="34" charset="0"/>
              </a:rPr>
              <a:t>. </a:t>
            </a:r>
            <a:r>
              <a:rPr lang="ca-ES" b="0" i="0" u="none" strike="noStrike" noProof="0" dirty="0">
                <a:solidFill>
                  <a:srgbClr val="000000"/>
                </a:solidFill>
                <a:effectLst/>
                <a:latin typeface="Arial" panose="020B0604020202020204" pitchFamily="34" charset="0"/>
              </a:rPr>
              <a:t>Des del portal de l'Administració electrònica, es pot descarregar l'aplicació segons el sistema operatiu i navegador del dispositiu. Un cop descarregat cal executar l'arxiu .</a:t>
            </a:r>
            <a:r>
              <a:rPr lang="ca-ES" b="0" i="0" u="none" strike="noStrike" noProof="0" dirty="0" err="1">
                <a:solidFill>
                  <a:srgbClr val="000000"/>
                </a:solidFill>
                <a:effectLst/>
                <a:latin typeface="Arial" panose="020B0604020202020204" pitchFamily="34" charset="0"/>
              </a:rPr>
              <a:t>exe</a:t>
            </a:r>
            <a:r>
              <a:rPr lang="ca-ES" b="0" i="0" u="none" strike="noStrike" noProof="0" dirty="0">
                <a:solidFill>
                  <a:srgbClr val="000000"/>
                </a:solidFill>
                <a:effectLst/>
                <a:latin typeface="Arial" panose="020B0604020202020204" pitchFamily="34" charset="0"/>
              </a:rPr>
              <a:t> per instal·lar. Per defecte es guarda a una carpeta pròpia dins dels programes.</a:t>
            </a:r>
          </a:p>
          <a:p>
            <a:pPr algn="l" fontAlgn="base"/>
            <a:endParaRPr lang="ca-ES" b="0" i="0" u="none" strike="noStrike" noProof="0" dirty="0">
              <a:solidFill>
                <a:srgbClr val="000000"/>
              </a:solidFill>
              <a:effectLst/>
              <a:latin typeface="Arial" panose="020B0604020202020204" pitchFamily="34" charset="0"/>
            </a:endParaRP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ca-ES" b="1" i="0" u="none" strike="noStrike" noProof="0" dirty="0">
                <a:solidFill>
                  <a:srgbClr val="000000"/>
                </a:solidFill>
                <a:effectLst/>
                <a:latin typeface="Arial" panose="020B0604020202020204" pitchFamily="34" charset="0"/>
              </a:rPr>
              <a:t>2.- Creació d’una Signatura en un document concret que estigui disponible en el dispositiu (</a:t>
            </a:r>
            <a:r>
              <a:rPr lang="ca-ES" b="1" i="0" u="none" strike="noStrike" noProof="0" dirty="0" err="1">
                <a:solidFill>
                  <a:srgbClr val="000000"/>
                </a:solidFill>
                <a:effectLst/>
                <a:latin typeface="Arial" panose="020B0604020202020204" pitchFamily="34" charset="0"/>
              </a:rPr>
              <a:t>pdf</a:t>
            </a:r>
            <a:r>
              <a:rPr lang="ca-ES" b="1" i="0" u="none" strike="noStrike" noProof="0" dirty="0">
                <a:solidFill>
                  <a:srgbClr val="000000"/>
                </a:solidFill>
                <a:effectLst/>
                <a:latin typeface="Arial" panose="020B0604020202020204" pitchFamily="34" charset="0"/>
              </a:rPr>
              <a:t>. </a:t>
            </a:r>
            <a:r>
              <a:rPr lang="ca-ES" b="1" i="0" u="none" strike="noStrike" noProof="0" dirty="0" err="1">
                <a:solidFill>
                  <a:srgbClr val="000000"/>
                </a:solidFill>
                <a:effectLst/>
                <a:latin typeface="Arial" panose="020B0604020202020204" pitchFamily="34" charset="0"/>
              </a:rPr>
              <a:t>Oficces</a:t>
            </a:r>
            <a:r>
              <a:rPr lang="ca-ES" b="1" i="0" u="none" strike="noStrike" noProof="0" dirty="0">
                <a:solidFill>
                  <a:srgbClr val="000000"/>
                </a:solidFill>
                <a:effectLst/>
                <a:latin typeface="Arial" panose="020B0604020202020204" pitchFamily="34" charset="0"/>
              </a:rPr>
              <a:t>, factura electrònica, etc.). </a:t>
            </a:r>
            <a:r>
              <a:rPr lang="ca-ES" b="0" i="0" u="none" strike="noStrike" noProof="0" dirty="0">
                <a:solidFill>
                  <a:srgbClr val="000000"/>
                </a:solidFill>
                <a:effectLst/>
                <a:latin typeface="Arial" panose="020B0604020202020204" pitchFamily="34" charset="0"/>
              </a:rPr>
              <a:t>
	a) En obrir l'aplicació es desplega un quadre de benvinguda (1) des del qual es pot obrir el document a signar o arrossegar-lo a espai indicat.
	b) Un cop seleccionat el document marcar a configuració de signatura les dues opcions per fer visible la signatura i la marca de signatura. 
	c) Clicar a signar i aleshores s'obre un nou quadre de seguiment per assenyalar la zona de signatura i escollir entre diverses opcions de signar: a una, totes i cadascuna de les pàgines o només les pàgines seleccionades. 
	d) Acceptar la vista prèvia i seleccionar el certificat de signatura.  Quan s’ha acceptat s'informarà la ruta on es guardarà el nou document amb el registre de signatura electrònica. Finalment s'informa si el procés de signatura s'ha completat correctament amb detall del mateix i des del qual es pot </a:t>
            </a:r>
            <a:r>
              <a:rPr lang="ca-ES" b="0" i="0" u="none" strike="noStrike" noProof="0" dirty="0" err="1">
                <a:solidFill>
                  <a:srgbClr val="000000"/>
                </a:solidFill>
                <a:effectLst/>
                <a:latin typeface="Arial" panose="020B0604020202020204" pitchFamily="34" charset="0"/>
              </a:rPr>
              <a:t>visulitzar</a:t>
            </a:r>
            <a:r>
              <a:rPr lang="ca-ES" b="0" i="0" u="none" strike="noStrike" noProof="0" dirty="0">
                <a:solidFill>
                  <a:srgbClr val="000000"/>
                </a:solidFill>
                <a:effectLst/>
                <a:latin typeface="Arial" panose="020B0604020202020204" pitchFamily="34" charset="0"/>
              </a:rPr>
              <a:t> l'arxiu signat.</a:t>
            </a: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endParaRPr lang="ca-ES" b="0" i="0" u="none" strike="noStrike" noProof="0" dirty="0">
              <a:solidFill>
                <a:srgbClr val="000000"/>
              </a:solidFill>
              <a:effectLst/>
              <a:latin typeface="Arial" panose="020B0604020202020204" pitchFamily="34" charset="0"/>
            </a:endParaRPr>
          </a:p>
          <a:p>
            <a:pPr algn="l" fontAlgn="base"/>
            <a:r>
              <a:rPr lang="ca-ES" b="1" i="0" noProof="0" dirty="0">
                <a:solidFill>
                  <a:srgbClr val="000000"/>
                </a:solidFill>
                <a:effectLst/>
                <a:latin typeface="Arial" panose="020B0604020202020204" pitchFamily="34" charset="0"/>
              </a:rPr>
              <a:t>3.- Verificar que el document creat amb signatura és correcte des de l'aplicació </a:t>
            </a:r>
            <a:r>
              <a:rPr lang="ca-ES" b="1" i="0" noProof="0" dirty="0" err="1">
                <a:solidFill>
                  <a:srgbClr val="000000"/>
                </a:solidFill>
                <a:effectLst/>
                <a:latin typeface="Arial" panose="020B0604020202020204" pitchFamily="34" charset="0"/>
              </a:rPr>
              <a:t>VALIDe</a:t>
            </a:r>
            <a:r>
              <a:rPr lang="ca-ES" b="1" i="0" noProof="0" dirty="0">
                <a:solidFill>
                  <a:srgbClr val="000000"/>
                </a:solidFill>
                <a:effectLst/>
                <a:latin typeface="Arial" panose="020B0604020202020204" pitchFamily="34" charset="0"/>
              </a:rPr>
              <a:t> </a:t>
            </a:r>
            <a:r>
              <a:rPr lang="ca-ES" b="0" i="0" noProof="0" dirty="0">
                <a:solidFill>
                  <a:srgbClr val="000000"/>
                </a:solidFill>
                <a:effectLst/>
                <a:latin typeface="Arial" panose="020B0604020202020204" pitchFamily="34" charset="0"/>
              </a:rPr>
              <a:t>(Aplicació de Validació de signatura i certificats Online de @firma) aquesta és la plataforma de validació que l'Administració General de l'Estat posa a disposició de les Administracions i dels ciutadans per a la validació de certificats.</a:t>
            </a:r>
            <a:endParaRPr lang="ca-ES" b="0" i="0" u="none" strike="noStrike" noProof="0" dirty="0">
              <a:solidFill>
                <a:srgbClr val="000000"/>
              </a:solidFill>
              <a:effectLst/>
              <a:latin typeface="Arial" panose="020B0604020202020204" pitchFamily="34" charset="0"/>
            </a:endParaRPr>
          </a:p>
          <a:p>
            <a:pPr algn="l" fontAlgn="base"/>
            <a:endParaRPr lang="ca-ES" b="1" i="0" u="none" strike="noStrike" noProof="0" dirty="0">
              <a:solidFill>
                <a:srgbClr val="000000"/>
              </a:solidFill>
              <a:effectLst/>
              <a:latin typeface="Arial" panose="020B0604020202020204" pitchFamily="34" charset="0"/>
            </a:endParaRPr>
          </a:p>
          <a:p>
            <a:pPr algn="l" fontAlgn="base"/>
            <a:r>
              <a:rPr lang="ca-ES" b="1" i="0" u="none" strike="noStrike" noProof="0" dirty="0">
                <a:solidFill>
                  <a:srgbClr val="000000"/>
                </a:solidFill>
                <a:effectLst/>
                <a:latin typeface="Arial" panose="020B0604020202020204" pitchFamily="34" charset="0"/>
              </a:rPr>
              <a:t>Per ampliar informació accedir a https://firmaelectronica.gob.es o clicant a la diapositiva Portal de l'Administració Electrònica.</a:t>
            </a:r>
            <a:endParaRPr sz="1120" b="0" i="0" dirty="0"/>
          </a:p>
        </p:txBody>
      </p:sp>
      <p:sp>
        <p:nvSpPr>
          <p:cNvPr id="263" name="Google Shape;263;p14: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15</a:t>
            </a:fld>
            <a:endParaRPr/>
          </a:p>
        </p:txBody>
      </p:sp>
    </p:spTree>
    <p:extLst>
      <p:ext uri="{BB962C8B-B14F-4D97-AF65-F5344CB8AC3E}">
        <p14:creationId xmlns:p14="http://schemas.microsoft.com/office/powerpoint/2010/main" val="3263302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5: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5: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endParaRPr dirty="0"/>
          </a:p>
        </p:txBody>
      </p:sp>
      <p:sp>
        <p:nvSpPr>
          <p:cNvPr id="273" name="Google Shape;273;p15: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6: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6: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marR="0" lvl="0" indent="0" algn="l" rtl="0">
              <a:lnSpc>
                <a:spcPct val="90000"/>
              </a:lnSpc>
              <a:spcBef>
                <a:spcPts val="0"/>
              </a:spcBef>
              <a:spcAft>
                <a:spcPts val="0"/>
              </a:spcAft>
              <a:buClr>
                <a:srgbClr val="212529"/>
              </a:buClr>
              <a:buSzPts val="1480"/>
              <a:buFont typeface="Poppins"/>
              <a:buNone/>
            </a:pPr>
            <a:r>
              <a:rPr lang="ca-ES" sz="1480" noProof="0" dirty="0">
                <a:solidFill>
                  <a:srgbClr val="212529"/>
                </a:solidFill>
                <a:latin typeface="Poppins"/>
                <a:ea typeface="Poppins"/>
                <a:cs typeface="Poppins"/>
                <a:sym typeface="Poppins"/>
              </a:rPr>
              <a:t>Un cop instal·lat el certificat digital o electrònic en un dispositiu (ordinador o mòbil) és convenient realitzar una còpia de seguretat per poder-lo instal·lar en un altre dispositiu (nou o segon ordinador, un ordinador amb nou format, un nou mòbil o en un </a:t>
            </a:r>
            <a:r>
              <a:rPr lang="ca-ES" sz="1480" noProof="0" dirty="0" err="1">
                <a:solidFill>
                  <a:srgbClr val="212529"/>
                </a:solidFill>
                <a:latin typeface="Poppins"/>
                <a:ea typeface="Poppins"/>
                <a:cs typeface="Poppins"/>
                <a:sym typeface="Poppins"/>
              </a:rPr>
              <a:t>Pen</a:t>
            </a:r>
            <a:r>
              <a:rPr lang="ca-ES" sz="1480" noProof="0" dirty="0">
                <a:solidFill>
                  <a:srgbClr val="212529"/>
                </a:solidFill>
                <a:latin typeface="Poppins"/>
                <a:ea typeface="Poppins"/>
                <a:cs typeface="Poppins"/>
                <a:sym typeface="Poppins"/>
              </a:rPr>
              <a:t>). </a:t>
            </a:r>
          </a:p>
          <a:p>
            <a:pPr marL="0" marR="0" lvl="0" indent="0" algn="l" rtl="0">
              <a:lnSpc>
                <a:spcPct val="90000"/>
              </a:lnSpc>
              <a:spcBef>
                <a:spcPts val="0"/>
              </a:spcBef>
              <a:spcAft>
                <a:spcPts val="0"/>
              </a:spcAft>
              <a:buClr>
                <a:srgbClr val="212529"/>
              </a:buClr>
              <a:buSzPts val="1480"/>
              <a:buFont typeface="Poppins"/>
              <a:buNone/>
            </a:pPr>
            <a:r>
              <a:rPr lang="ca-ES" sz="1480" noProof="0" dirty="0">
                <a:solidFill>
                  <a:srgbClr val="212529"/>
                </a:solidFill>
                <a:latin typeface="Poppins"/>
                <a:ea typeface="Poppins"/>
                <a:cs typeface="Poppins"/>
                <a:sym typeface="Poppins"/>
              </a:rPr>
              <a:t>
Per a això, en primer lloc cal exportar el certificat digital del dispositiu, on es va l'instal·lar per primera vegada quan es va sol·licitar a la Fàbrica Nacional de Moneda i Timbre, per guardar-lo en una carpeta de documents. En segon lloc, s’haurà d’enviar l'arxiu del Certificat Digital al nou dispositiu (bé per </a:t>
            </a:r>
            <a:r>
              <a:rPr lang="ca-ES" sz="1480" noProof="0" dirty="0" err="1">
                <a:solidFill>
                  <a:srgbClr val="212529"/>
                </a:solidFill>
                <a:latin typeface="Poppins"/>
                <a:ea typeface="Poppins"/>
                <a:cs typeface="Poppins"/>
                <a:sym typeface="Poppins"/>
              </a:rPr>
              <a:t>mail</a:t>
            </a:r>
            <a:r>
              <a:rPr lang="ca-ES" sz="1480" noProof="0" dirty="0">
                <a:solidFill>
                  <a:srgbClr val="212529"/>
                </a:solidFill>
                <a:latin typeface="Poppins"/>
                <a:ea typeface="Poppins"/>
                <a:cs typeface="Poppins"/>
                <a:sym typeface="Poppins"/>
              </a:rPr>
              <a:t>, connectant els dispositius, a través de </a:t>
            </a:r>
            <a:r>
              <a:rPr lang="ca-ES" sz="1480" noProof="0" dirty="0" err="1">
                <a:solidFill>
                  <a:srgbClr val="212529"/>
                </a:solidFill>
                <a:latin typeface="Poppins"/>
                <a:ea typeface="Poppins"/>
                <a:cs typeface="Poppins"/>
                <a:sym typeface="Poppins"/>
              </a:rPr>
              <a:t>Google</a:t>
            </a:r>
            <a:r>
              <a:rPr lang="ca-ES" sz="1480" noProof="0" dirty="0">
                <a:solidFill>
                  <a:srgbClr val="212529"/>
                </a:solidFill>
                <a:latin typeface="Poppins"/>
                <a:ea typeface="Poppins"/>
                <a:cs typeface="Poppins"/>
                <a:sym typeface="Poppins"/>
              </a:rPr>
              <a:t> drive o amb un </a:t>
            </a:r>
            <a:r>
              <a:rPr lang="ca-ES" sz="1480" noProof="0" dirty="0" err="1">
                <a:solidFill>
                  <a:srgbClr val="212529"/>
                </a:solidFill>
                <a:latin typeface="Poppins"/>
                <a:ea typeface="Poppins"/>
                <a:cs typeface="Poppins"/>
                <a:sym typeface="Poppins"/>
              </a:rPr>
              <a:t>Pen</a:t>
            </a:r>
            <a:r>
              <a:rPr lang="ca-ES" sz="1480" noProof="0" dirty="0">
                <a:solidFill>
                  <a:srgbClr val="212529"/>
                </a:solidFill>
                <a:latin typeface="Poppins"/>
                <a:ea typeface="Poppins"/>
                <a:cs typeface="Poppins"/>
                <a:sym typeface="Poppins"/>
              </a:rPr>
              <a:t>) Un cop s’hagi importat el Certificat digital al nou dispositiu ja sols queda obrir l’arxiu perquè s'hi instal·li.</a:t>
            </a:r>
          </a:p>
          <a:p>
            <a:pPr marL="0" marR="0" lvl="0" indent="0" algn="l" rtl="0">
              <a:lnSpc>
                <a:spcPct val="90000"/>
              </a:lnSpc>
              <a:spcBef>
                <a:spcPts val="0"/>
              </a:spcBef>
              <a:spcAft>
                <a:spcPts val="0"/>
              </a:spcAft>
              <a:buClr>
                <a:srgbClr val="212529"/>
              </a:buClr>
              <a:buSzPts val="1480"/>
              <a:buFont typeface="Poppins"/>
              <a:buNone/>
            </a:pPr>
            <a:r>
              <a:rPr lang="ca-ES" sz="1480" noProof="0" dirty="0">
                <a:solidFill>
                  <a:srgbClr val="212529"/>
                </a:solidFill>
                <a:latin typeface="Poppins"/>
                <a:ea typeface="Poppins"/>
                <a:cs typeface="Poppins"/>
                <a:sym typeface="Poppins"/>
              </a:rPr>
              <a:t>
Aquest procés d'exportació i importació es pot realitzar de diferents formes en funció del tipus d'equip, programari, i model (</a:t>
            </a:r>
            <a:r>
              <a:rPr lang="ca-ES" sz="1480" noProof="0" dirty="0" err="1">
                <a:solidFill>
                  <a:srgbClr val="212529"/>
                </a:solidFill>
                <a:latin typeface="Poppins"/>
                <a:ea typeface="Poppins"/>
                <a:cs typeface="Poppins"/>
                <a:sym typeface="Poppins"/>
              </a:rPr>
              <a:t>Androit</a:t>
            </a:r>
            <a:r>
              <a:rPr lang="ca-ES" sz="1480" noProof="0" dirty="0">
                <a:solidFill>
                  <a:srgbClr val="212529"/>
                </a:solidFill>
                <a:latin typeface="Poppins"/>
                <a:ea typeface="Poppins"/>
                <a:cs typeface="Poppins"/>
                <a:sym typeface="Poppins"/>
              </a:rPr>
              <a:t> o </a:t>
            </a:r>
            <a:r>
              <a:rPr lang="ca-ES" sz="1480" noProof="0" dirty="0" err="1">
                <a:solidFill>
                  <a:srgbClr val="212529"/>
                </a:solidFill>
                <a:latin typeface="Poppins"/>
                <a:ea typeface="Poppins"/>
                <a:cs typeface="Poppins"/>
                <a:sym typeface="Poppins"/>
              </a:rPr>
              <a:t>Iphone</a:t>
            </a:r>
            <a:r>
              <a:rPr lang="ca-ES" sz="1480" noProof="0" dirty="0">
                <a:solidFill>
                  <a:srgbClr val="212529"/>
                </a:solidFill>
                <a:latin typeface="Poppins"/>
                <a:ea typeface="Poppins"/>
                <a:cs typeface="Poppins"/>
                <a:sym typeface="Poppins"/>
              </a:rPr>
              <a:t>)</a:t>
            </a:r>
            <a:endParaRPr sz="1480" dirty="0"/>
          </a:p>
        </p:txBody>
      </p:sp>
      <p:sp>
        <p:nvSpPr>
          <p:cNvPr id="279" name="Google Shape;279;p16: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7: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7: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marR="0" lvl="0" indent="0" algn="l" rtl="0">
              <a:lnSpc>
                <a:spcPct val="80000"/>
              </a:lnSpc>
              <a:spcBef>
                <a:spcPts val="0"/>
              </a:spcBef>
              <a:spcAft>
                <a:spcPts val="0"/>
              </a:spcAft>
              <a:buClr>
                <a:srgbClr val="212529"/>
              </a:buClr>
              <a:buSzPts val="1480"/>
              <a:buFont typeface="Poppins"/>
              <a:buNone/>
            </a:pPr>
            <a:r>
              <a:rPr lang="ca-ES" sz="1480" noProof="0" dirty="0">
                <a:solidFill>
                  <a:srgbClr val="212529"/>
                </a:solidFill>
                <a:latin typeface="Poppins"/>
                <a:ea typeface="Poppins"/>
                <a:cs typeface="Poppins"/>
                <a:sym typeface="Poppins"/>
              </a:rPr>
              <a:t>Un cop localitzat el certificat digital emès per la Fabrica Nacional de Moneda i Timbre al nostre ordinador, clicar en el botó d'exportar, s’obrirà un assistent que facilitarà pas per pas tot el procés.
 1.- És important exportar sempre amb clau privada, per assegurar-se que l'arxiu no es pugui instal·lar sense contrasenya segura. Evitant que algú pugui veure aquest arxiu i utilitzar-lo.
 2.- Indicar que s'exporti amb totes les propietats, sense marcar l'eliminació de clau privada.
 3.- Crear una contrasenya forta, combinant majúscules, minúscules, números i/o signes, que serà la que sol·liciti el sistema quan es vulgui importar o instal·lar en un altre dispositiu.
 4.- Designar el lloc/carpeta on es vol guardar aquesta còpia del certificat i donar-li un nom.
 5.- Per finalitzar, l'assistent mostrarà un resum de la configuració i informarà si s'ha executat correctament l'exportació.</a:t>
            </a:r>
            <a:endParaRPr sz="1480" dirty="0"/>
          </a:p>
        </p:txBody>
      </p:sp>
      <p:sp>
        <p:nvSpPr>
          <p:cNvPr id="298" name="Google Shape;298;p17: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8: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8: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marR="0" lvl="0" indent="0" algn="l" rtl="0">
              <a:lnSpc>
                <a:spcPct val="100000"/>
              </a:lnSpc>
              <a:spcBef>
                <a:spcPts val="0"/>
              </a:spcBef>
              <a:spcAft>
                <a:spcPts val="0"/>
              </a:spcAft>
              <a:buClr>
                <a:srgbClr val="212529"/>
              </a:buClr>
              <a:buSzPts val="1600"/>
              <a:buFont typeface="Poppins"/>
              <a:buNone/>
            </a:pPr>
            <a:endParaRPr dirty="0"/>
          </a:p>
        </p:txBody>
      </p:sp>
      <p:sp>
        <p:nvSpPr>
          <p:cNvPr id="323" name="Google Shape;323;p18: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2: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endParaRPr/>
          </a:p>
        </p:txBody>
      </p:sp>
      <p:sp>
        <p:nvSpPr>
          <p:cNvPr id="116" name="Google Shape;116;p2: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9: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9: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endParaRPr dirty="0"/>
          </a:p>
        </p:txBody>
      </p:sp>
      <p:sp>
        <p:nvSpPr>
          <p:cNvPr id="334" name="Google Shape;334;p19: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96838" y="742950"/>
            <a:ext cx="6602412" cy="3714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endParaRPr dirty="0"/>
          </a:p>
        </p:txBody>
      </p:sp>
      <p:sp>
        <p:nvSpPr>
          <p:cNvPr id="100" name="Google Shape;100;p1: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21</a:t>
            </a:fld>
            <a:endParaRPr/>
          </a:p>
        </p:txBody>
      </p:sp>
    </p:spTree>
    <p:extLst>
      <p:ext uri="{BB962C8B-B14F-4D97-AF65-F5344CB8AC3E}">
        <p14:creationId xmlns:p14="http://schemas.microsoft.com/office/powerpoint/2010/main" val="904741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1: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1: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endParaRPr/>
          </a:p>
        </p:txBody>
      </p:sp>
      <p:sp>
        <p:nvSpPr>
          <p:cNvPr id="356" name="Google Shape;356;p21: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lnSpc>
                <a:spcPct val="80000"/>
              </a:lnSpc>
              <a:spcBef>
                <a:spcPts val="0"/>
              </a:spcBef>
              <a:spcAft>
                <a:spcPts val="0"/>
              </a:spcAft>
              <a:buNone/>
            </a:pPr>
            <a:r>
              <a:rPr lang="ca-ES" sz="1240" b="0" i="0" strike="noStrike" noProof="0" dirty="0">
                <a:solidFill>
                  <a:srgbClr val="D1D5DB"/>
                </a:solidFill>
                <a:latin typeface="Arial"/>
                <a:ea typeface="Arial"/>
                <a:cs typeface="Arial"/>
                <a:sym typeface="Arial"/>
              </a:rPr>
              <a:t>Presentar el contingut del taller, esmentar que són dos tallers i explicar breument el contingut de cadascun d' ells.</a:t>
            </a:r>
            <a:br>
              <a:rPr lang="ca-ES" sz="1240" b="0" i="0" strike="noStrike" noProof="0" dirty="0">
                <a:solidFill>
                  <a:srgbClr val="D1D5DB"/>
                </a:solidFill>
                <a:latin typeface="Arial"/>
                <a:ea typeface="Arial"/>
                <a:cs typeface="Arial"/>
                <a:sym typeface="Arial"/>
              </a:rPr>
            </a:br>
            <a:r>
              <a:rPr lang="ca-ES" sz="1240" b="0" i="0" strike="noStrike" noProof="0" dirty="0">
                <a:solidFill>
                  <a:srgbClr val="D1D5DB"/>
                </a:solidFill>
                <a:latin typeface="Arial"/>
                <a:ea typeface="Arial"/>
                <a:cs typeface="Arial"/>
                <a:sym typeface="Arial"/>
              </a:rPr>
              <a:t>En finalitzar els dos tallers es pretén que els assistents coneguin com obtenir el seu Certificat Digital i sàpiguen el que els permet fer online.</a:t>
            </a:r>
          </a:p>
          <a:p>
            <a:pPr marL="0" lvl="0" indent="0" algn="l" rtl="0">
              <a:lnSpc>
                <a:spcPct val="80000"/>
              </a:lnSpc>
              <a:spcBef>
                <a:spcPts val="0"/>
              </a:spcBef>
              <a:spcAft>
                <a:spcPts val="0"/>
              </a:spcAft>
              <a:buNone/>
            </a:pPr>
            <a:r>
              <a:rPr lang="ca-ES" sz="1240" b="0" i="0" strike="noStrike" noProof="0" dirty="0">
                <a:solidFill>
                  <a:srgbClr val="D1D5DB"/>
                </a:solidFill>
                <a:latin typeface="Arial"/>
                <a:ea typeface="Arial"/>
                <a:cs typeface="Arial"/>
                <a:sym typeface="Arial"/>
              </a:rPr>
              <a:t>
A mesura que la tecnologia avança, i més després de la Pandèmia del 2020, cada vegada més tràmits amb les administracions públiques poden realitzar-se en línia, cosa que agilitza i simplifica el procés als ciutadans. Com a exemples, aquí tens un resum d'alguns dels principals tràmits online, sent un dels requisits indispensables disposar d'un certificat o DNI electrònic o bé algun sistema de verificació digital d'identitat.</a:t>
            </a:r>
          </a:p>
          <a:p>
            <a:pPr marL="0" lvl="0" indent="0" algn="l" rtl="0">
              <a:lnSpc>
                <a:spcPct val="80000"/>
              </a:lnSpc>
              <a:spcBef>
                <a:spcPts val="0"/>
              </a:spcBef>
              <a:spcAft>
                <a:spcPts val="0"/>
              </a:spcAft>
              <a:buNone/>
            </a:pPr>
            <a:r>
              <a:rPr lang="ca-ES" sz="1240" b="0" i="0" strike="noStrike" noProof="0" dirty="0">
                <a:solidFill>
                  <a:srgbClr val="D1D5DB"/>
                </a:solidFill>
                <a:latin typeface="Arial"/>
                <a:ea typeface="Arial"/>
                <a:cs typeface="Arial"/>
                <a:sym typeface="Arial"/>
              </a:rPr>
              <a:t>
</a:t>
            </a:r>
            <a:r>
              <a:rPr lang="ca-ES" sz="1240" b="1" i="0" strike="noStrike" noProof="0" dirty="0">
                <a:solidFill>
                  <a:srgbClr val="D1D5DB"/>
                </a:solidFill>
                <a:latin typeface="Arial"/>
                <a:ea typeface="Arial"/>
                <a:cs typeface="Arial"/>
                <a:sym typeface="Arial"/>
              </a:rPr>
              <a:t>Obtenció del DNI o passaport</a:t>
            </a:r>
            <a:r>
              <a:rPr lang="ca-ES" sz="1240" b="0" i="0" strike="noStrike" noProof="0" dirty="0">
                <a:solidFill>
                  <a:srgbClr val="D1D5DB"/>
                </a:solidFill>
                <a:latin typeface="Arial"/>
                <a:ea typeface="Arial"/>
                <a:cs typeface="Arial"/>
                <a:sym typeface="Arial"/>
              </a:rPr>
              <a:t>.
</a:t>
            </a:r>
            <a:r>
              <a:rPr lang="ca-ES" sz="1240" b="1" i="0" strike="noStrike" noProof="0" dirty="0">
                <a:solidFill>
                  <a:srgbClr val="D1D5DB"/>
                </a:solidFill>
                <a:latin typeface="Arial"/>
                <a:ea typeface="Arial"/>
                <a:cs typeface="Arial"/>
                <a:sym typeface="Arial"/>
              </a:rPr>
              <a:t>Declaració d' impostos: </a:t>
            </a:r>
            <a:r>
              <a:rPr lang="ca-ES" sz="1240" b="0" i="0" strike="noStrike" noProof="0" dirty="0">
                <a:solidFill>
                  <a:srgbClr val="D1D5DB"/>
                </a:solidFill>
                <a:latin typeface="Arial"/>
                <a:ea typeface="Arial"/>
                <a:cs typeface="Arial"/>
                <a:sym typeface="Arial"/>
              </a:rPr>
              <a:t>Registre en AEAT, presentació declaracions, consulta esborranys Renda...
</a:t>
            </a:r>
            <a:r>
              <a:rPr lang="ca-ES" sz="1240" b="1" i="0" strike="noStrike" noProof="0" dirty="0">
                <a:solidFill>
                  <a:srgbClr val="D1D5DB"/>
                </a:solidFill>
                <a:latin typeface="Arial"/>
                <a:ea typeface="Arial"/>
                <a:cs typeface="Arial"/>
                <a:sym typeface="Arial"/>
              </a:rPr>
              <a:t>Sol·licitud de prestacions i subsidis: </a:t>
            </a:r>
            <a:r>
              <a:rPr lang="ca-ES" sz="1240" b="0" i="0" strike="noStrike" noProof="0" dirty="0">
                <a:solidFill>
                  <a:srgbClr val="D1D5DB"/>
                </a:solidFill>
                <a:latin typeface="Arial"/>
                <a:ea typeface="Arial"/>
                <a:cs typeface="Arial"/>
                <a:sym typeface="Arial"/>
              </a:rPr>
              <a:t>atur, ajuda familiar. Registre, transferència, baixa... de vehicles i gestions permís conduir. Cita prèvia en serveis públics: hospitals, centres salut, oficines ocupació... </a:t>
            </a:r>
          </a:p>
          <a:p>
            <a:pPr marL="0" lvl="0" indent="0" algn="l" rtl="0">
              <a:lnSpc>
                <a:spcPct val="80000"/>
              </a:lnSpc>
              <a:spcBef>
                <a:spcPts val="0"/>
              </a:spcBef>
              <a:spcAft>
                <a:spcPts val="0"/>
              </a:spcAft>
              <a:buNone/>
            </a:pPr>
            <a:r>
              <a:rPr lang="ca-ES" sz="1240" b="0" i="0" strike="noStrike" noProof="0" dirty="0">
                <a:solidFill>
                  <a:srgbClr val="D1D5DB"/>
                </a:solidFill>
                <a:latin typeface="Arial"/>
                <a:ea typeface="Arial"/>
                <a:cs typeface="Arial"/>
                <a:sym typeface="Arial"/>
              </a:rPr>
              <a:t>
</a:t>
            </a:r>
            <a:r>
              <a:rPr lang="ca-ES" sz="1240" b="1" i="0" strike="noStrike" noProof="0" dirty="0">
                <a:solidFill>
                  <a:srgbClr val="D1D5DB"/>
                </a:solidFill>
                <a:latin typeface="Arial"/>
                <a:ea typeface="Arial"/>
                <a:cs typeface="Arial"/>
                <a:sym typeface="Arial"/>
              </a:rPr>
              <a:t>Avantatges dels tràmits administratius davant Administracions Públiques:</a:t>
            </a:r>
            <a:r>
              <a:rPr lang="ca-ES" sz="1240" b="0" i="0" strike="noStrike" noProof="0" dirty="0">
                <a:solidFill>
                  <a:srgbClr val="D1D5DB"/>
                </a:solidFill>
                <a:latin typeface="Arial"/>
                <a:ea typeface="Arial"/>
                <a:cs typeface="Arial"/>
                <a:sym typeface="Arial"/>
              </a:rPr>
              <a:t>
- Agilitat del procés, evita desplaçaments i llargues esperes. 
- Comoditat. Es poden realitzar tots els dies a qualsevol hora. (Necessària connexió a Internet). 
- Possibilitat d'enviar arxius amb informació personal de forma segura. 
- Reducció de paper i millora sostenibilitat mediambiental.</a:t>
            </a:r>
            <a:endParaRPr lang="ca-ES" sz="1240" noProof="0" dirty="0"/>
          </a:p>
        </p:txBody>
      </p:sp>
      <p:sp>
        <p:nvSpPr>
          <p:cNvPr id="122" name="Google Shape;122;p3: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23</a:t>
            </a:fld>
            <a:endParaRPr/>
          </a:p>
        </p:txBody>
      </p:sp>
    </p:spTree>
    <p:extLst>
      <p:ext uri="{BB962C8B-B14F-4D97-AF65-F5344CB8AC3E}">
        <p14:creationId xmlns:p14="http://schemas.microsoft.com/office/powerpoint/2010/main" val="3481665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3: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3: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lnSpc>
                <a:spcPct val="80000"/>
              </a:lnSpc>
              <a:spcBef>
                <a:spcPts val="0"/>
              </a:spcBef>
              <a:spcAft>
                <a:spcPts val="0"/>
              </a:spcAft>
              <a:buNone/>
            </a:pPr>
            <a:r>
              <a:rPr lang="ca-ES" sz="640" b="0" i="0" noProof="0" dirty="0">
                <a:solidFill>
                  <a:srgbClr val="000000"/>
                </a:solidFill>
                <a:latin typeface="Roboto"/>
                <a:ea typeface="Roboto"/>
                <a:cs typeface="Roboto"/>
                <a:sym typeface="Roboto"/>
              </a:rPr>
              <a:t>Registra una àmplia gamma de documents personals de diversos àmbits, com educació, béns arrels, vehicles, residència, prestacions socials, ocupació i historial mèdic, tot des d'un únic punt d'accés. A més, simplifica la recuperació de registres individuals i notificacions governamentals mitjançant l'ús de la Direcció Electrònica Habilitada Única (</a:t>
            </a:r>
            <a:r>
              <a:rPr lang="ca-ES" sz="640" b="0" i="0" noProof="0" dirty="0" err="1">
                <a:solidFill>
                  <a:srgbClr val="000000"/>
                </a:solidFill>
                <a:latin typeface="Roboto"/>
                <a:ea typeface="Roboto"/>
                <a:cs typeface="Roboto"/>
                <a:sym typeface="Roboto"/>
              </a:rPr>
              <a:t>DEHú</a:t>
            </a:r>
            <a:r>
              <a:rPr lang="ca-ES" sz="640" b="0" i="0" noProof="0" dirty="0">
                <a:solidFill>
                  <a:srgbClr val="000000"/>
                </a:solidFill>
                <a:latin typeface="Roboto"/>
                <a:ea typeface="Roboto"/>
                <a:cs typeface="Roboto"/>
                <a:sym typeface="Roboto"/>
              </a:rPr>
              <a:t>).
La plataforma també permet als usuaris fer un seguiment i gestionar cites programades per les administracions públiques, així com rebre recordatoris per la renovació de documents com el DNI, passaport, permís de conduir i la inspecció de vehicles. Això fomenta una interacció accessible, proactiva i personalitzada entre els ciutadans i el govern, accessible des de qualsevol dispositiu.</a:t>
            </a:r>
            <a:endParaRPr lang="ca-ES" sz="640" b="1" i="0" noProof="0" dirty="0">
              <a:solidFill>
                <a:srgbClr val="212529"/>
              </a:solidFill>
              <a:latin typeface="Poppins"/>
              <a:ea typeface="Poppins"/>
              <a:cs typeface="Poppins"/>
              <a:sym typeface="Poppins"/>
            </a:endParaRPr>
          </a:p>
          <a:p>
            <a:pPr marL="0" lvl="0" indent="0" algn="l" rtl="0">
              <a:lnSpc>
                <a:spcPct val="80000"/>
              </a:lnSpc>
              <a:spcBef>
                <a:spcPts val="0"/>
              </a:spcBef>
              <a:spcAft>
                <a:spcPts val="0"/>
              </a:spcAft>
              <a:buNone/>
            </a:pPr>
            <a:endParaRPr lang="ca-ES" sz="640" b="1" i="0" noProof="0" dirty="0">
              <a:solidFill>
                <a:srgbClr val="212529"/>
              </a:solidFill>
              <a:latin typeface="Poppins"/>
              <a:ea typeface="Poppins"/>
              <a:cs typeface="Poppins"/>
              <a:sym typeface="Poppins"/>
            </a:endParaRPr>
          </a:p>
          <a:p>
            <a:pPr marL="0" lvl="0" indent="0" algn="l" rtl="0">
              <a:lnSpc>
                <a:spcPct val="80000"/>
              </a:lnSpc>
              <a:spcBef>
                <a:spcPts val="0"/>
              </a:spcBef>
              <a:spcAft>
                <a:spcPts val="0"/>
              </a:spcAft>
              <a:buNone/>
            </a:pPr>
            <a:r>
              <a:rPr lang="ca-ES" sz="640" b="1" i="0" noProof="0" dirty="0">
                <a:solidFill>
                  <a:srgbClr val="212529"/>
                </a:solidFill>
                <a:latin typeface="Poppins"/>
                <a:ea typeface="Poppins"/>
                <a:cs typeface="Poppins"/>
                <a:sym typeface="Poppins"/>
              </a:rPr>
              <a:t>Què és la meva “Carpeta </a:t>
            </a:r>
            <a:r>
              <a:rPr lang="ca-ES" sz="640" b="1" i="0" noProof="0" dirty="0" err="1">
                <a:solidFill>
                  <a:srgbClr val="212529"/>
                </a:solidFill>
                <a:latin typeface="Poppins"/>
                <a:ea typeface="Poppins"/>
                <a:cs typeface="Poppins"/>
                <a:sym typeface="Poppins"/>
              </a:rPr>
              <a:t>Ciudadana</a:t>
            </a:r>
            <a:r>
              <a:rPr lang="ca-ES" sz="640" b="1" i="0" noProof="0" dirty="0">
                <a:solidFill>
                  <a:srgbClr val="212529"/>
                </a:solidFill>
                <a:latin typeface="Poppins"/>
                <a:ea typeface="Poppins"/>
                <a:cs typeface="Poppins"/>
                <a:sym typeface="Poppins"/>
              </a:rPr>
              <a:t>”?</a:t>
            </a:r>
            <a:r>
              <a:rPr lang="ca-ES" sz="640" b="0" i="0" noProof="0" dirty="0">
                <a:solidFill>
                  <a:srgbClr val="212529"/>
                </a:solidFill>
                <a:latin typeface="Poppins"/>
                <a:ea typeface="Poppins"/>
                <a:cs typeface="Poppins"/>
                <a:sym typeface="Poppins"/>
              </a:rPr>
              <a:t>
Una plataforma online de fàcil accés i molt intuïtiva que es va posar en marxa el setembre del 2022 a tall de pilot, i que des del desembre ja és accessible per a qualsevol ciutadà. 
Quan s’entra a la web o </a:t>
            </a:r>
            <a:r>
              <a:rPr lang="ca-ES" sz="640" b="0" i="0" noProof="0" dirty="0" err="1">
                <a:solidFill>
                  <a:srgbClr val="212529"/>
                </a:solidFill>
                <a:latin typeface="Poppins"/>
                <a:ea typeface="Poppins"/>
                <a:cs typeface="Poppins"/>
                <a:sym typeface="Poppins"/>
              </a:rPr>
              <a:t>l'app</a:t>
            </a:r>
            <a:r>
              <a:rPr lang="ca-ES" sz="640" b="0" i="0" noProof="0" dirty="0">
                <a:solidFill>
                  <a:srgbClr val="212529"/>
                </a:solidFill>
                <a:latin typeface="Poppins"/>
                <a:ea typeface="Poppins"/>
                <a:cs typeface="Poppins"/>
                <a:sym typeface="Poppins"/>
              </a:rPr>
              <a:t> de La meva “Carpeta </a:t>
            </a:r>
            <a:r>
              <a:rPr lang="ca-ES" sz="640" b="0" i="0" noProof="0" dirty="0" err="1">
                <a:solidFill>
                  <a:srgbClr val="212529"/>
                </a:solidFill>
                <a:latin typeface="Poppins"/>
                <a:ea typeface="Poppins"/>
                <a:cs typeface="Poppins"/>
                <a:sym typeface="Poppins"/>
              </a:rPr>
              <a:t>Ciudadana</a:t>
            </a:r>
            <a:r>
              <a:rPr lang="ca-ES" sz="640" b="0" i="0" noProof="0" dirty="0">
                <a:solidFill>
                  <a:srgbClr val="212529"/>
                </a:solidFill>
                <a:latin typeface="Poppins"/>
                <a:ea typeface="Poppins"/>
                <a:cs typeface="Poppins"/>
                <a:sym typeface="Poppins"/>
              </a:rPr>
              <a:t>” es veu que des d'aquesta plataforma única es poden consultar les dades personals, documentació oficial, cites prèvies, accedir als teus expedients oberts amb l'Administració, llegir les notificacions que tinguis pendents.... Es pot accedir a qualsevol document i informació que estigui gestionat per les diferents administracions públiques! 
Què significa això a la pràctica? Doncs que es pot veure l’historial mèdic, veure les dates dels propers anàlisi, sol·licitar una cita prèvia per renovar el DNI, demana una cita pel metge de capçalera, saber quan s’ha de renovar el carnet de conduir o quants punts es tenen, fer gestions amb la Seguretat Social, consultar els documents de les propietats o bens immobles...</a:t>
            </a:r>
          </a:p>
          <a:p>
            <a:pPr marL="0" lvl="0" indent="0" algn="l" rtl="0">
              <a:lnSpc>
                <a:spcPct val="80000"/>
              </a:lnSpc>
              <a:spcBef>
                <a:spcPts val="0"/>
              </a:spcBef>
              <a:spcAft>
                <a:spcPts val="0"/>
              </a:spcAft>
              <a:buNone/>
            </a:pPr>
            <a:endParaRPr lang="ca-ES" sz="640" b="0" i="0" noProof="0" dirty="0">
              <a:solidFill>
                <a:srgbClr val="212529"/>
              </a:solidFill>
              <a:latin typeface="Poppins"/>
              <a:ea typeface="Poppins"/>
              <a:cs typeface="Poppins"/>
              <a:sym typeface="Poppins"/>
            </a:endParaRPr>
          </a:p>
          <a:p>
            <a:pPr marL="0" lvl="0" indent="0" algn="l" rtl="0">
              <a:lnSpc>
                <a:spcPct val="80000"/>
              </a:lnSpc>
              <a:spcBef>
                <a:spcPts val="0"/>
              </a:spcBef>
              <a:spcAft>
                <a:spcPts val="0"/>
              </a:spcAft>
              <a:buNone/>
            </a:pPr>
            <a:r>
              <a:rPr lang="ca-ES" sz="640" b="1" i="0" noProof="0" dirty="0">
                <a:solidFill>
                  <a:srgbClr val="212529"/>
                </a:solidFill>
                <a:latin typeface="Poppins"/>
                <a:ea typeface="Poppins"/>
                <a:cs typeface="Poppins"/>
                <a:sym typeface="Poppins"/>
              </a:rPr>
              <a:t>Com es fa servir La meva Carpeta Ciutadana?</a:t>
            </a:r>
            <a:r>
              <a:rPr lang="ca-ES" sz="640" b="0" i="0" noProof="0" dirty="0">
                <a:solidFill>
                  <a:srgbClr val="212529"/>
                </a:solidFill>
                <a:latin typeface="Poppins"/>
                <a:ea typeface="Poppins"/>
                <a:cs typeface="Poppins"/>
                <a:sym typeface="Poppins"/>
              </a:rPr>
              <a:t>
A més del que s’ha comentat a la diapositiva i un cop registrats es tindrà accés a tots els documents personals i a les gestions disponibles. Això sí!! El primer que es veu seran els propers tràmits administratius que s’han de resoldre, com per exemple, la data de renovació del teu DNI o del carnet de conduir. A més, es poden veure en groc les notificacions que hi ha pendent de llegir.</a:t>
            </a:r>
          </a:p>
          <a:p>
            <a:pPr marL="0" lvl="0" indent="0" algn="l" rtl="0">
              <a:lnSpc>
                <a:spcPct val="80000"/>
              </a:lnSpc>
              <a:spcBef>
                <a:spcPts val="0"/>
              </a:spcBef>
              <a:spcAft>
                <a:spcPts val="0"/>
              </a:spcAft>
              <a:buNone/>
            </a:pPr>
            <a:endParaRPr lang="ca-ES" sz="640" b="0" i="0" noProof="0" dirty="0">
              <a:solidFill>
                <a:srgbClr val="212529"/>
              </a:solidFill>
              <a:latin typeface="Poppins"/>
              <a:ea typeface="Poppins"/>
              <a:cs typeface="Poppins"/>
              <a:sym typeface="Poppins"/>
            </a:endParaRPr>
          </a:p>
          <a:p>
            <a:pPr marL="0" lvl="0" indent="0" algn="l" rtl="0">
              <a:lnSpc>
                <a:spcPct val="80000"/>
              </a:lnSpc>
              <a:spcBef>
                <a:spcPts val="0"/>
              </a:spcBef>
              <a:spcAft>
                <a:spcPts val="0"/>
              </a:spcAft>
              <a:buNone/>
            </a:pPr>
            <a:r>
              <a:rPr lang="ca-ES" sz="640" b="1" i="0" strike="noStrike" noProof="0" dirty="0">
                <a:solidFill>
                  <a:srgbClr val="212529"/>
                </a:solidFill>
                <a:latin typeface="Poppins"/>
                <a:ea typeface="Poppins"/>
                <a:cs typeface="Poppins"/>
                <a:sym typeface="Poppins"/>
              </a:rPr>
              <a:t>A quina informació es pot accedir?</a:t>
            </a:r>
            <a:r>
              <a:rPr lang="ca-ES" sz="640" b="0" i="0" strike="noStrike" noProof="0" dirty="0">
                <a:solidFill>
                  <a:srgbClr val="212529"/>
                </a:solidFill>
                <a:latin typeface="Poppins"/>
                <a:ea typeface="Poppins"/>
                <a:cs typeface="Poppins"/>
                <a:sym typeface="Poppins"/>
              </a:rPr>
              <a:t>
</a:t>
            </a:r>
            <a:r>
              <a:rPr lang="ca-ES" sz="640" b="1" i="0" strike="noStrike" noProof="0" dirty="0">
                <a:solidFill>
                  <a:srgbClr val="212529"/>
                </a:solidFill>
                <a:latin typeface="Poppins"/>
                <a:ea typeface="Poppins"/>
                <a:cs typeface="Poppins"/>
                <a:sym typeface="Poppins"/>
              </a:rPr>
              <a:t>Educació i formació. </a:t>
            </a:r>
            <a:r>
              <a:rPr lang="ca-ES" sz="640" b="0" i="0" strike="noStrike" noProof="0" dirty="0">
                <a:solidFill>
                  <a:srgbClr val="212529"/>
                </a:solidFill>
                <a:latin typeface="Poppins"/>
                <a:ea typeface="Poppins"/>
                <a:cs typeface="Poppins"/>
                <a:sym typeface="Poppins"/>
              </a:rPr>
              <a:t>El ciutadà pot consultar les dades que disposa l’Administració sobre el seu expedient educatiu i la seva formació.
</a:t>
            </a:r>
            <a:r>
              <a:rPr lang="ca-ES" sz="640" b="1" i="0" strike="noStrike" noProof="0" dirty="0">
                <a:solidFill>
                  <a:srgbClr val="212529"/>
                </a:solidFill>
                <a:latin typeface="Poppins"/>
                <a:ea typeface="Poppins"/>
                <a:cs typeface="Poppins"/>
                <a:sym typeface="Poppins"/>
              </a:rPr>
              <a:t>Ciutadania i residència. </a:t>
            </a:r>
            <a:r>
              <a:rPr lang="ca-ES" sz="640" b="0" i="0" strike="noStrike" noProof="0" dirty="0">
                <a:solidFill>
                  <a:srgbClr val="212529"/>
                </a:solidFill>
                <a:latin typeface="Poppins"/>
                <a:ea typeface="Poppins"/>
                <a:cs typeface="Poppins"/>
                <a:sym typeface="Poppins"/>
              </a:rPr>
              <a:t>La Carpeta permet accedir a la informació dels documents d’identitat, així com al domicili, segons les dades disponibles en el padró. Si s'ha canviat recentment de domicili, es pot comunicar a les diferents Administracions Públiques sense necessitat de desplaçar-se.
</a:t>
            </a:r>
            <a:r>
              <a:rPr lang="ca-ES" sz="640" b="1" i="0" strike="noStrike" noProof="0" dirty="0">
                <a:solidFill>
                  <a:srgbClr val="212529"/>
                </a:solidFill>
                <a:latin typeface="Poppins"/>
                <a:ea typeface="Poppins"/>
                <a:cs typeface="Poppins"/>
                <a:sym typeface="Poppins"/>
              </a:rPr>
              <a:t>Treball i jubilació. </a:t>
            </a:r>
            <a:r>
              <a:rPr lang="ca-ES" sz="640" b="0" i="0" strike="noStrike" noProof="0" dirty="0">
                <a:solidFill>
                  <a:srgbClr val="212529"/>
                </a:solidFill>
                <a:latin typeface="Poppins"/>
                <a:ea typeface="Poppins"/>
                <a:cs typeface="Poppins"/>
                <a:sym typeface="Poppins"/>
              </a:rPr>
              <a:t>L'usuari pot consultar la seva vida laboral i informar-se sobre prestacions i dades de jubilació.
</a:t>
            </a:r>
            <a:r>
              <a:rPr lang="ca-ES" sz="640" b="1" i="0" strike="noStrike" noProof="0" dirty="0">
                <a:solidFill>
                  <a:srgbClr val="212529"/>
                </a:solidFill>
                <a:latin typeface="Poppins"/>
                <a:ea typeface="Poppins"/>
                <a:cs typeface="Poppins"/>
                <a:sym typeface="Poppins"/>
              </a:rPr>
              <a:t>Salut i assumptes socials. </a:t>
            </a:r>
            <a:r>
              <a:rPr lang="ca-ES" sz="640" b="0" i="0" strike="noStrike" noProof="0" dirty="0">
                <a:solidFill>
                  <a:srgbClr val="212529"/>
                </a:solidFill>
                <a:latin typeface="Poppins"/>
                <a:ea typeface="Poppins"/>
                <a:cs typeface="Poppins"/>
                <a:sym typeface="Poppins"/>
              </a:rPr>
              <a:t>Permet accedir a la Història Clínica Digital del Sistema Nacional de Salut, a dades sobre dependència i ajuts rebuts i el grau de discapacitat reconegut. Els informes i certificats es poden descarregar.
</a:t>
            </a:r>
            <a:r>
              <a:rPr lang="ca-ES" sz="640" b="1" i="0" strike="noStrike" noProof="0" dirty="0">
                <a:solidFill>
                  <a:srgbClr val="212529"/>
                </a:solidFill>
                <a:latin typeface="Poppins"/>
                <a:ea typeface="Poppins"/>
                <a:cs typeface="Poppins"/>
                <a:sym typeface="Poppins"/>
              </a:rPr>
              <a:t>Situació personal i familiar. </a:t>
            </a:r>
            <a:r>
              <a:rPr lang="ca-ES" sz="640" b="0" i="0" strike="noStrike" noProof="0" dirty="0">
                <a:solidFill>
                  <a:srgbClr val="212529"/>
                </a:solidFill>
                <a:latin typeface="Poppins"/>
                <a:ea typeface="Poppins"/>
                <a:cs typeface="Poppins"/>
                <a:sym typeface="Poppins"/>
              </a:rPr>
              <a:t>Es pot accedir als justificants d'absència d'antecedents penals i de delictes de naturalesa sexual i al títol de família nombrosa (en cas de tenir-la), entre altres informacions.
</a:t>
            </a:r>
            <a:r>
              <a:rPr lang="ca-ES" sz="640" b="1" i="0" strike="noStrike" noProof="0" dirty="0">
                <a:solidFill>
                  <a:srgbClr val="212529"/>
                </a:solidFill>
                <a:latin typeface="Poppins"/>
                <a:ea typeface="Poppins"/>
                <a:cs typeface="Poppins"/>
                <a:sym typeface="Poppins"/>
              </a:rPr>
              <a:t>Vehicles i transport. </a:t>
            </a:r>
            <a:r>
              <a:rPr lang="ca-ES" sz="640" b="0" i="0" strike="noStrike" noProof="0" dirty="0">
                <a:solidFill>
                  <a:srgbClr val="212529"/>
                </a:solidFill>
                <a:latin typeface="Poppins"/>
                <a:ea typeface="Poppins"/>
                <a:cs typeface="Poppins"/>
                <a:sym typeface="Poppins"/>
              </a:rPr>
              <a:t>Mostra les dades sobre el permís de conduir i els punts de l'usuari, així com la informació sobre els seus vehicles.
</a:t>
            </a:r>
            <a:r>
              <a:rPr lang="ca-ES" sz="640" b="1" i="0" strike="noStrike" noProof="0" dirty="0">
                <a:solidFill>
                  <a:srgbClr val="212529"/>
                </a:solidFill>
                <a:latin typeface="Poppins"/>
                <a:ea typeface="Poppins"/>
                <a:cs typeface="Poppins"/>
                <a:sym typeface="Poppins"/>
              </a:rPr>
              <a:t>Habitatge. </a:t>
            </a:r>
            <a:r>
              <a:rPr lang="ca-ES" sz="640" b="0" i="0" strike="noStrike" noProof="0" dirty="0">
                <a:solidFill>
                  <a:srgbClr val="212529"/>
                </a:solidFill>
                <a:latin typeface="Poppins"/>
                <a:ea typeface="Poppins"/>
                <a:cs typeface="Poppins"/>
                <a:sym typeface="Poppins"/>
              </a:rPr>
              <a:t>Mostra un resum dels béns immobles i rústics de l'usuari i permet descarregar les certificacions cadastrals.
</a:t>
            </a:r>
            <a:r>
              <a:rPr lang="ca-ES" sz="640" b="1" i="0" strike="noStrike" noProof="0" dirty="0">
                <a:solidFill>
                  <a:srgbClr val="212529"/>
                </a:solidFill>
                <a:latin typeface="Poppins"/>
                <a:ea typeface="Poppins"/>
                <a:cs typeface="Poppins"/>
                <a:sym typeface="Poppins"/>
              </a:rPr>
              <a:t>Transparència. </a:t>
            </a:r>
            <a:r>
              <a:rPr lang="ca-ES" sz="640" b="0" i="0" strike="noStrike" noProof="0" dirty="0">
                <a:solidFill>
                  <a:srgbClr val="212529"/>
                </a:solidFill>
                <a:latin typeface="Poppins"/>
                <a:ea typeface="Poppins"/>
                <a:cs typeface="Poppins"/>
                <a:sym typeface="Poppins"/>
              </a:rPr>
              <a:t>La ciutadania pot consultar les dades intercanviades per les administracions a través de la plataforma d'intermediació amb el seu consentiment.</a:t>
            </a:r>
            <a:endParaRPr sz="640" b="0" dirty="0"/>
          </a:p>
        </p:txBody>
      </p:sp>
      <p:sp>
        <p:nvSpPr>
          <p:cNvPr id="376" name="Google Shape;376;p23: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4: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24: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r>
              <a:rPr lang="ca-ES" b="0" i="0" noProof="0" dirty="0">
                <a:solidFill>
                  <a:srgbClr val="212529"/>
                </a:solidFill>
                <a:latin typeface="Poppins"/>
                <a:ea typeface="Poppins"/>
                <a:cs typeface="Poppins"/>
                <a:sym typeface="Poppins"/>
              </a:rPr>
              <a:t>Convé tenir descarregada l'aplicació al mòbil, per poder compartir en directe. És fàcil i intuïtiva.</a:t>
            </a:r>
            <a:endParaRPr dirty="0"/>
          </a:p>
        </p:txBody>
      </p:sp>
      <p:sp>
        <p:nvSpPr>
          <p:cNvPr id="387" name="Google Shape;387;p24: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5: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5: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r>
              <a:rPr lang="ca-ES" b="0" i="0" noProof="0" dirty="0">
                <a:solidFill>
                  <a:srgbClr val="212529"/>
                </a:solidFill>
                <a:latin typeface="Poppins"/>
                <a:ea typeface="Poppins"/>
                <a:cs typeface="Poppins"/>
                <a:sym typeface="Poppins"/>
              </a:rPr>
              <a:t>El submenú de Mi Carpeta conté dos apartats importants:
-Les meves dades
-Els meus expedients.
Aquí es troba tota la informació personal relacionada amb cadascuna de les administracions públiques, així com els expedients que oberts o en tràmit amb les administracions de l'estat, autonòmiques o locals.</a:t>
            </a:r>
            <a:endParaRPr lang="ca-ES" noProof="0" dirty="0"/>
          </a:p>
        </p:txBody>
      </p:sp>
      <p:sp>
        <p:nvSpPr>
          <p:cNvPr id="409" name="Google Shape;409;p25: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6: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26: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lnSpc>
                <a:spcPct val="80000"/>
              </a:lnSpc>
              <a:spcBef>
                <a:spcPts val="0"/>
              </a:spcBef>
              <a:spcAft>
                <a:spcPts val="0"/>
              </a:spcAft>
              <a:buNone/>
            </a:pPr>
            <a:r>
              <a:rPr lang="ca-ES" sz="880" b="1" i="0" noProof="0" dirty="0">
                <a:solidFill>
                  <a:srgbClr val="212529"/>
                </a:solidFill>
                <a:latin typeface="Poppins"/>
                <a:ea typeface="Poppins"/>
                <a:cs typeface="Poppins"/>
                <a:sym typeface="Poppins"/>
              </a:rPr>
              <a:t>Educació i formació: </a:t>
            </a:r>
            <a:r>
              <a:rPr lang="ca-ES" sz="880" b="0" i="0" noProof="0" dirty="0">
                <a:solidFill>
                  <a:srgbClr val="212529"/>
                </a:solidFill>
                <a:latin typeface="Poppins"/>
                <a:ea typeface="Poppins"/>
                <a:cs typeface="Poppins"/>
                <a:sym typeface="Poppins"/>
              </a:rPr>
              <a:t>consten les titulacions oficials que estan disponibles en el Registre Nacional de Titulacions.</a:t>
            </a:r>
          </a:p>
          <a:p>
            <a:pPr marL="0" lvl="0" indent="0" algn="l" rtl="0">
              <a:lnSpc>
                <a:spcPct val="80000"/>
              </a:lnSpc>
              <a:spcBef>
                <a:spcPts val="0"/>
              </a:spcBef>
              <a:spcAft>
                <a:spcPts val="0"/>
              </a:spcAft>
              <a:buNone/>
            </a:pPr>
            <a:r>
              <a:rPr lang="ca-ES" sz="880" b="0" i="0" noProof="0" dirty="0">
                <a:solidFill>
                  <a:srgbClr val="212529"/>
                </a:solidFill>
                <a:latin typeface="Poppins"/>
                <a:ea typeface="Poppins"/>
                <a:cs typeface="Poppins"/>
                <a:sym typeface="Poppins"/>
              </a:rPr>
              <a:t>
</a:t>
            </a:r>
            <a:r>
              <a:rPr lang="ca-ES" sz="880" b="1" i="0" noProof="0" dirty="0">
                <a:solidFill>
                  <a:srgbClr val="212529"/>
                </a:solidFill>
                <a:latin typeface="Poppins"/>
                <a:ea typeface="Poppins"/>
                <a:cs typeface="Poppins"/>
                <a:sym typeface="Poppins"/>
              </a:rPr>
              <a:t>Treball i jubilació: </a:t>
            </a:r>
            <a:r>
              <a:rPr lang="ca-ES" sz="880" b="0" i="0" noProof="0" dirty="0">
                <a:solidFill>
                  <a:srgbClr val="212529"/>
                </a:solidFill>
                <a:latin typeface="Poppins"/>
                <a:ea typeface="Poppins"/>
                <a:cs typeface="Poppins"/>
                <a:sym typeface="Poppins"/>
              </a:rPr>
              <a:t>és on consta tota la informació relacionada amb la vida o situació laboral que existeix a les Administracions Públiques. Es pot conèixer la informació sobre les prestacions o dades de jubilació! En el cas dels funcionaris es poden consultar les dades i prestacions de </a:t>
            </a:r>
            <a:r>
              <a:rPr lang="ca-ES" sz="880" b="0" i="0" noProof="0" dirty="0" err="1">
                <a:solidFill>
                  <a:srgbClr val="212529"/>
                </a:solidFill>
                <a:latin typeface="Poppins"/>
                <a:ea typeface="Poppins"/>
                <a:cs typeface="Poppins"/>
                <a:sym typeface="Poppins"/>
              </a:rPr>
              <a:t>Muface</a:t>
            </a:r>
            <a:r>
              <a:rPr lang="ca-ES" sz="880" b="0" i="0" noProof="0" dirty="0">
                <a:solidFill>
                  <a:srgbClr val="212529"/>
                </a:solidFill>
                <a:latin typeface="Poppins"/>
                <a:ea typeface="Poppins"/>
                <a:cs typeface="Poppins"/>
                <a:sym typeface="Poppins"/>
              </a:rPr>
              <a:t> i accedir al registre central del Personal públic.</a:t>
            </a:r>
          </a:p>
          <a:p>
            <a:pPr marL="0" lvl="0" indent="0" algn="l" rtl="0">
              <a:lnSpc>
                <a:spcPct val="80000"/>
              </a:lnSpc>
              <a:spcBef>
                <a:spcPts val="0"/>
              </a:spcBef>
              <a:spcAft>
                <a:spcPts val="0"/>
              </a:spcAft>
              <a:buNone/>
            </a:pPr>
            <a:r>
              <a:rPr lang="ca-ES" sz="880" b="0" i="0" noProof="0" dirty="0">
                <a:solidFill>
                  <a:srgbClr val="212529"/>
                </a:solidFill>
                <a:latin typeface="Poppins"/>
                <a:ea typeface="Poppins"/>
                <a:cs typeface="Poppins"/>
                <a:sym typeface="Poppins"/>
              </a:rPr>
              <a:t>
</a:t>
            </a:r>
            <a:r>
              <a:rPr lang="ca-ES" sz="880" b="1" i="0" noProof="0" dirty="0">
                <a:solidFill>
                  <a:srgbClr val="212529"/>
                </a:solidFill>
                <a:latin typeface="Poppins"/>
                <a:ea typeface="Poppins"/>
                <a:cs typeface="Poppins"/>
                <a:sym typeface="Poppins"/>
              </a:rPr>
              <a:t>Situació personal i família: </a:t>
            </a:r>
            <a:r>
              <a:rPr lang="ca-ES" sz="880" b="0" i="0" noProof="0" dirty="0">
                <a:solidFill>
                  <a:srgbClr val="212529"/>
                </a:solidFill>
                <a:latin typeface="Poppins"/>
                <a:ea typeface="Poppins"/>
                <a:cs typeface="Poppins"/>
                <a:sym typeface="Poppins"/>
              </a:rPr>
              <a:t>aquí es pot accedir a la informació personal o a la relativa a la teva família. Per exemple, als justificants d'absència d'antecedents penals o d'absència de delictes de naturalesa sexual. També consta si hi ha alguna obligació de pagament amb l'Agència Tributària o bé prohibicions en el Registre General d'Interdiccions d'Accés al Joc.</a:t>
            </a:r>
          </a:p>
          <a:p>
            <a:pPr marL="0" lvl="0" indent="0" algn="l" rtl="0">
              <a:lnSpc>
                <a:spcPct val="80000"/>
              </a:lnSpc>
              <a:spcBef>
                <a:spcPts val="0"/>
              </a:spcBef>
              <a:spcAft>
                <a:spcPts val="0"/>
              </a:spcAft>
              <a:buNone/>
            </a:pPr>
            <a:r>
              <a:rPr lang="ca-ES" sz="880" b="0" i="0" noProof="0" dirty="0">
                <a:solidFill>
                  <a:srgbClr val="212529"/>
                </a:solidFill>
                <a:latin typeface="Poppins"/>
                <a:ea typeface="Poppins"/>
                <a:cs typeface="Poppins"/>
                <a:sym typeface="Poppins"/>
              </a:rPr>
              <a:t>
</a:t>
            </a:r>
            <a:r>
              <a:rPr lang="ca-ES" sz="880" b="1" i="0" noProof="0" dirty="0">
                <a:solidFill>
                  <a:srgbClr val="212529"/>
                </a:solidFill>
                <a:latin typeface="Poppins"/>
                <a:ea typeface="Poppins"/>
                <a:cs typeface="Poppins"/>
                <a:sym typeface="Poppins"/>
              </a:rPr>
              <a:t>Ciutadania : </a:t>
            </a:r>
            <a:r>
              <a:rPr lang="ca-ES" sz="880" b="0" i="0" noProof="0" dirty="0">
                <a:solidFill>
                  <a:srgbClr val="212529"/>
                </a:solidFill>
                <a:latin typeface="Poppins"/>
                <a:ea typeface="Poppins"/>
                <a:cs typeface="Poppins"/>
                <a:sym typeface="Poppins"/>
              </a:rPr>
              <a:t>es port accedir a la informació de tràmits de Cens Electoral.</a:t>
            </a:r>
          </a:p>
          <a:p>
            <a:pPr marL="0" lvl="0" indent="0" algn="l" rtl="0">
              <a:lnSpc>
                <a:spcPct val="80000"/>
              </a:lnSpc>
              <a:spcBef>
                <a:spcPts val="0"/>
              </a:spcBef>
              <a:spcAft>
                <a:spcPts val="0"/>
              </a:spcAft>
              <a:buNone/>
            </a:pPr>
            <a:endParaRPr lang="ca-ES" sz="880" b="0" i="0" noProof="0" dirty="0">
              <a:solidFill>
                <a:srgbClr val="212529"/>
              </a:solidFill>
              <a:latin typeface="Poppins"/>
              <a:ea typeface="Poppins"/>
              <a:cs typeface="Poppins"/>
              <a:sym typeface="Poppins"/>
            </a:endParaRPr>
          </a:p>
          <a:p>
            <a:pPr marL="0" lvl="0" indent="0" algn="l" rtl="0">
              <a:lnSpc>
                <a:spcPct val="80000"/>
              </a:lnSpc>
              <a:spcBef>
                <a:spcPts val="0"/>
              </a:spcBef>
              <a:spcAft>
                <a:spcPts val="0"/>
              </a:spcAft>
              <a:buNone/>
            </a:pPr>
            <a:endParaRPr lang="ca-ES" sz="880" b="0" i="0" noProof="0" dirty="0">
              <a:solidFill>
                <a:srgbClr val="212529"/>
              </a:solidFill>
              <a:latin typeface="Poppins"/>
              <a:ea typeface="Poppins"/>
              <a:cs typeface="Poppins"/>
              <a:sym typeface="Poppins"/>
            </a:endParaRPr>
          </a:p>
          <a:p>
            <a:pPr marL="0" marR="0" lvl="0" indent="0" algn="l" rtl="0">
              <a:lnSpc>
                <a:spcPct val="80000"/>
              </a:lnSpc>
              <a:spcBef>
                <a:spcPts val="0"/>
              </a:spcBef>
              <a:spcAft>
                <a:spcPts val="0"/>
              </a:spcAft>
              <a:buClr>
                <a:srgbClr val="212529"/>
              </a:buClr>
              <a:buSzPts val="880"/>
              <a:buFont typeface="Arial"/>
              <a:buNone/>
            </a:pPr>
            <a:r>
              <a:rPr lang="ca-ES" sz="880" b="1" i="0" noProof="0" dirty="0">
                <a:solidFill>
                  <a:srgbClr val="212529"/>
                </a:solidFill>
                <a:latin typeface="Poppins"/>
                <a:ea typeface="Poppins"/>
                <a:cs typeface="Poppins"/>
                <a:sym typeface="Poppins"/>
              </a:rPr>
              <a:t>Habitatge: </a:t>
            </a:r>
            <a:r>
              <a:rPr lang="ca-ES" sz="880" b="0" i="0" noProof="0" dirty="0">
                <a:solidFill>
                  <a:srgbClr val="212529"/>
                </a:solidFill>
                <a:latin typeface="Poppins"/>
                <a:ea typeface="Poppins"/>
                <a:cs typeface="Poppins"/>
                <a:sym typeface="Poppins"/>
              </a:rPr>
              <a:t>aquí consta tota la informació referent al teu habitatge i propietats que apareixen reflectides a les Administracions Públiques. Es poden descarregar totes les certificacions cadastrals i també es pot accedir a la informació dels documents d'identitat, el domicili segons les dades disponibles en el padró i descarregar un certificat d'empadronament. A més, es pot utilitzar el servei de canvi de domicili en el cas de trasllat, sense necessitat de desplaçar-se a cap oficina.</a:t>
            </a:r>
            <a:br>
              <a:rPr lang="ca-ES" sz="880" b="0" i="0" noProof="0" dirty="0">
                <a:solidFill>
                  <a:srgbClr val="212529"/>
                </a:solidFill>
                <a:latin typeface="Poppins"/>
                <a:ea typeface="Poppins"/>
                <a:cs typeface="Poppins"/>
                <a:sym typeface="Poppins"/>
              </a:rPr>
            </a:br>
            <a:r>
              <a:rPr lang="ca-ES" sz="880" b="0" i="0" noProof="0" dirty="0">
                <a:solidFill>
                  <a:srgbClr val="212529"/>
                </a:solidFill>
                <a:latin typeface="Poppins"/>
                <a:ea typeface="Poppins"/>
                <a:cs typeface="Poppins"/>
                <a:sym typeface="Poppins"/>
              </a:rPr>
              <a:t>
</a:t>
            </a:r>
            <a:r>
              <a:rPr lang="ca-ES" sz="880" b="1" i="0" noProof="0" dirty="0">
                <a:solidFill>
                  <a:srgbClr val="212529"/>
                </a:solidFill>
                <a:latin typeface="Poppins"/>
                <a:ea typeface="Poppins"/>
                <a:cs typeface="Poppins"/>
                <a:sym typeface="Poppins"/>
              </a:rPr>
              <a:t>Salut i assumptes socials: </a:t>
            </a:r>
            <a:r>
              <a:rPr lang="ca-ES" sz="880" b="0" i="0" noProof="0" dirty="0">
                <a:solidFill>
                  <a:srgbClr val="212529"/>
                </a:solidFill>
                <a:latin typeface="Poppins"/>
                <a:ea typeface="Poppins"/>
                <a:cs typeface="Poppins"/>
                <a:sym typeface="Poppins"/>
              </a:rPr>
              <a:t>es pot accedir a Història Clínica Digital del Sistema Nacional de Salut i a altres dades d'assumptes socials que disposen les Administracions. Descarregat els informes sanitaris i/o certificats! Per a això, el sistema requerirà la identificació digital segura amb Clau Permanent o Certificat digital.</a:t>
            </a:r>
          </a:p>
          <a:p>
            <a:pPr marL="0" marR="0" lvl="0" indent="0" algn="l" rtl="0">
              <a:lnSpc>
                <a:spcPct val="80000"/>
              </a:lnSpc>
              <a:spcBef>
                <a:spcPts val="0"/>
              </a:spcBef>
              <a:spcAft>
                <a:spcPts val="0"/>
              </a:spcAft>
              <a:buClr>
                <a:srgbClr val="212529"/>
              </a:buClr>
              <a:buSzPts val="880"/>
              <a:buFont typeface="Arial"/>
              <a:buNone/>
            </a:pPr>
            <a:r>
              <a:rPr lang="ca-ES" sz="880" b="0" i="0" noProof="0" dirty="0">
                <a:solidFill>
                  <a:srgbClr val="212529"/>
                </a:solidFill>
                <a:latin typeface="Poppins"/>
                <a:ea typeface="Poppins"/>
                <a:cs typeface="Poppins"/>
                <a:sym typeface="Poppins"/>
              </a:rPr>
              <a:t>
</a:t>
            </a:r>
            <a:r>
              <a:rPr lang="ca-ES" sz="880" b="1" i="0" noProof="0" dirty="0">
                <a:solidFill>
                  <a:srgbClr val="212529"/>
                </a:solidFill>
                <a:latin typeface="Poppins"/>
                <a:ea typeface="Poppins"/>
                <a:cs typeface="Poppins"/>
                <a:sym typeface="Poppins"/>
              </a:rPr>
              <a:t>Vehicles i transport: </a:t>
            </a:r>
            <a:r>
              <a:rPr lang="ca-ES" sz="880" b="0" i="0" noProof="0" dirty="0">
                <a:solidFill>
                  <a:srgbClr val="212529"/>
                </a:solidFill>
                <a:latin typeface="Poppins"/>
                <a:ea typeface="Poppins"/>
                <a:cs typeface="Poppins"/>
                <a:sym typeface="Poppins"/>
              </a:rPr>
              <a:t>es pot accedir a tota la informació relativa al permís de conduir o els punts de trànsit. També es poden consultar les dades del teu vehicle o qualsevol altre transport que es trobi donat d'alta a l'Administració.</a:t>
            </a:r>
          </a:p>
          <a:p>
            <a:pPr marL="0" marR="0" lvl="0" indent="0" algn="l" rtl="0">
              <a:lnSpc>
                <a:spcPct val="80000"/>
              </a:lnSpc>
              <a:spcBef>
                <a:spcPts val="0"/>
              </a:spcBef>
              <a:spcAft>
                <a:spcPts val="0"/>
              </a:spcAft>
              <a:buClr>
                <a:srgbClr val="212529"/>
              </a:buClr>
              <a:buSzPts val="880"/>
              <a:buFont typeface="Arial"/>
              <a:buNone/>
            </a:pPr>
            <a:r>
              <a:rPr lang="ca-ES" sz="880" b="1" i="0" noProof="0" dirty="0">
                <a:solidFill>
                  <a:srgbClr val="212529"/>
                </a:solidFill>
                <a:latin typeface="Poppins"/>
                <a:ea typeface="Poppins"/>
                <a:cs typeface="Poppins"/>
                <a:sym typeface="Poppins"/>
              </a:rPr>
              <a:t>
Transparència: </a:t>
            </a:r>
            <a:r>
              <a:rPr lang="ca-ES" sz="880" b="0" i="0" noProof="0" dirty="0">
                <a:solidFill>
                  <a:srgbClr val="212529"/>
                </a:solidFill>
                <a:latin typeface="Poppins"/>
                <a:ea typeface="Poppins"/>
                <a:cs typeface="Poppins"/>
                <a:sym typeface="Poppins"/>
              </a:rPr>
              <a:t>serveix per conèixer amb el teu consentiment tots els intercanvis d'informació personal amb les administracions a través de la plataforma d'intermediació.</a:t>
            </a:r>
          </a:p>
          <a:p>
            <a:pPr marL="0" marR="0" lvl="0" indent="0" algn="l" rtl="0">
              <a:lnSpc>
                <a:spcPct val="80000"/>
              </a:lnSpc>
              <a:spcBef>
                <a:spcPts val="0"/>
              </a:spcBef>
              <a:spcAft>
                <a:spcPts val="0"/>
              </a:spcAft>
              <a:buClr>
                <a:srgbClr val="212529"/>
              </a:buClr>
              <a:buSzPts val="880"/>
              <a:buFont typeface="Arial"/>
              <a:buNone/>
            </a:pPr>
            <a:r>
              <a:rPr lang="ca-ES" sz="880" b="0" i="0" noProof="0" dirty="0">
                <a:solidFill>
                  <a:srgbClr val="212529"/>
                </a:solidFill>
                <a:latin typeface="Poppins"/>
                <a:ea typeface="Poppins"/>
                <a:cs typeface="Poppins"/>
                <a:sym typeface="Poppins"/>
              </a:rPr>
              <a:t>
No només això! A l'apartat de calendari es poden visualitzar tots els esdeveniments relacionats amb els tràmits amb l'Administració actuals o futurs. Per exemple consta quan cal renovar el DNI encara que sigui d’aquí a 6 anys!</a:t>
            </a:r>
          </a:p>
          <a:p>
            <a:pPr marL="0" lvl="0" indent="0" algn="l" rtl="0">
              <a:lnSpc>
                <a:spcPct val="80000"/>
              </a:lnSpc>
              <a:spcBef>
                <a:spcPts val="0"/>
              </a:spcBef>
              <a:spcAft>
                <a:spcPts val="0"/>
              </a:spcAft>
              <a:buNone/>
            </a:pPr>
            <a:endParaRPr sz="880" b="0" i="0" dirty="0">
              <a:solidFill>
                <a:srgbClr val="212529"/>
              </a:solidFill>
              <a:latin typeface="Poppins"/>
              <a:ea typeface="Poppins"/>
              <a:cs typeface="Poppins"/>
              <a:sym typeface="Poppins"/>
            </a:endParaRPr>
          </a:p>
        </p:txBody>
      </p:sp>
      <p:sp>
        <p:nvSpPr>
          <p:cNvPr id="427" name="Google Shape;427;p26: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7: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27: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marR="0" lvl="0" indent="0" algn="l" rtl="0">
              <a:lnSpc>
                <a:spcPct val="100000"/>
              </a:lnSpc>
              <a:spcBef>
                <a:spcPts val="0"/>
              </a:spcBef>
              <a:spcAft>
                <a:spcPts val="0"/>
              </a:spcAft>
              <a:buClr>
                <a:schemeClr val="dk1"/>
              </a:buClr>
              <a:buSzPts val="1600"/>
              <a:buFont typeface="Arial"/>
              <a:buNone/>
            </a:pPr>
            <a:r>
              <a:rPr lang="ca-ES" noProof="0" dirty="0"/>
              <a:t>Des del menú de Serveis existeix la possibilitat de presentar i consultar instàncies genèriques i documents per a la seva tramitació amb qualsevol organisme de l'Administració General de l'Estat, així com altres entitats autonòmiques i locals.
A més de l'activació de notificacions, aquest apartat facilita la informació de més de 73 </a:t>
            </a:r>
            <a:r>
              <a:rPr lang="ca-ES" noProof="0" dirty="0" err="1"/>
              <a:t>Apps</a:t>
            </a:r>
            <a:r>
              <a:rPr lang="ca-ES" noProof="0" dirty="0"/>
              <a:t> de l'Administració, relacionades amb la DGT, Seguretat Social, Educació i Cultura com Museus...</a:t>
            </a:r>
          </a:p>
          <a:p>
            <a:pPr marL="0" marR="0" lvl="0" indent="0" algn="l" rtl="0">
              <a:lnSpc>
                <a:spcPct val="100000"/>
              </a:lnSpc>
              <a:spcBef>
                <a:spcPts val="0"/>
              </a:spcBef>
              <a:spcAft>
                <a:spcPts val="0"/>
              </a:spcAft>
              <a:buClr>
                <a:schemeClr val="dk1"/>
              </a:buClr>
              <a:buSzPts val="1600"/>
              <a:buFont typeface="Arial"/>
              <a:buNone/>
            </a:pPr>
            <a:r>
              <a:rPr lang="ca-ES" noProof="0" dirty="0"/>
              <a:t>
Des del menú d'Ajustaments es té accés a la gestió d'avisos, idioma, aspectes legals de LOPD i servei d'ajuda.</a:t>
            </a:r>
          </a:p>
        </p:txBody>
      </p:sp>
      <p:sp>
        <p:nvSpPr>
          <p:cNvPr id="513" name="Google Shape;513;p27: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8: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28: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endParaRPr/>
          </a:p>
        </p:txBody>
      </p:sp>
      <p:sp>
        <p:nvSpPr>
          <p:cNvPr id="531" name="Google Shape;531;p28: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lnSpc>
                <a:spcPct val="80000"/>
              </a:lnSpc>
              <a:spcBef>
                <a:spcPts val="0"/>
              </a:spcBef>
              <a:spcAft>
                <a:spcPts val="0"/>
              </a:spcAft>
              <a:buNone/>
            </a:pPr>
            <a:r>
              <a:rPr lang="ca-ES" sz="1240" b="0" i="0" strike="noStrike" noProof="0" dirty="0">
                <a:solidFill>
                  <a:srgbClr val="D1D5DB"/>
                </a:solidFill>
                <a:latin typeface="Arial"/>
                <a:ea typeface="Arial"/>
                <a:cs typeface="Arial"/>
                <a:sym typeface="Arial"/>
              </a:rPr>
              <a:t>Presentar el contingut del taller, esmentant que són dos tallers. Explicar breument el contingut de cadascun d' ells.</a:t>
            </a:r>
            <a:br>
              <a:rPr lang="ca-ES" sz="1240" b="0" i="0" strike="noStrike" noProof="0" dirty="0">
                <a:solidFill>
                  <a:srgbClr val="D1D5DB"/>
                </a:solidFill>
                <a:latin typeface="Arial"/>
                <a:ea typeface="Arial"/>
                <a:cs typeface="Arial"/>
                <a:sym typeface="Arial"/>
              </a:rPr>
            </a:br>
            <a:r>
              <a:rPr lang="ca-ES" sz="1240" b="0" i="0" strike="noStrike" noProof="0" dirty="0">
                <a:solidFill>
                  <a:srgbClr val="D1D5DB"/>
                </a:solidFill>
                <a:latin typeface="Arial"/>
                <a:ea typeface="Arial"/>
                <a:cs typeface="Arial"/>
                <a:sym typeface="Arial"/>
              </a:rPr>
              <a:t>En finalitzar els dos tallers es pretén que els assistents coneguin com obtenir el seu Certificat Digital i sàpiguen el que els permet fer online.</a:t>
            </a:r>
          </a:p>
          <a:p>
            <a:pPr marL="0" lvl="0" indent="0" algn="l" rtl="0">
              <a:lnSpc>
                <a:spcPct val="80000"/>
              </a:lnSpc>
              <a:spcBef>
                <a:spcPts val="0"/>
              </a:spcBef>
              <a:spcAft>
                <a:spcPts val="0"/>
              </a:spcAft>
              <a:buNone/>
            </a:pPr>
            <a:r>
              <a:rPr lang="ca-ES" sz="1240" b="0" i="0" strike="noStrike" noProof="0" dirty="0">
                <a:solidFill>
                  <a:srgbClr val="D1D5DB"/>
                </a:solidFill>
                <a:latin typeface="Arial"/>
                <a:ea typeface="Arial"/>
                <a:cs typeface="Arial"/>
                <a:sym typeface="Arial"/>
              </a:rPr>
              <a:t>
A mesura que la tecnologia avança, i més després de la Pandèmia del 2020, cada vegada més tràmits amb les administracions públiques es poden realitzar en línia, cosa que agilitza i simplifica el procés per als ciutadans. Aquí es mostren alguns exemples d'alguns dels principals tràmits online. Un dels requisits indispensables és disposar d'un certificat o DNI electrònic o bé algun sistema de verificació digital d'identitat.</a:t>
            </a:r>
          </a:p>
          <a:p>
            <a:pPr marL="0" lvl="0" indent="0" algn="l" rtl="0">
              <a:lnSpc>
                <a:spcPct val="80000"/>
              </a:lnSpc>
              <a:spcBef>
                <a:spcPts val="0"/>
              </a:spcBef>
              <a:spcAft>
                <a:spcPts val="0"/>
              </a:spcAft>
              <a:buNone/>
            </a:pPr>
            <a:r>
              <a:rPr lang="ca-ES" sz="1240" b="0" i="0" strike="noStrike" noProof="0" dirty="0">
                <a:solidFill>
                  <a:srgbClr val="D1D5DB"/>
                </a:solidFill>
                <a:latin typeface="Arial"/>
                <a:ea typeface="Arial"/>
                <a:cs typeface="Arial"/>
                <a:sym typeface="Arial"/>
              </a:rPr>
              <a:t>
</a:t>
            </a:r>
            <a:r>
              <a:rPr lang="ca-ES" sz="1240" b="1" i="0" strike="noStrike" noProof="0" dirty="0">
                <a:solidFill>
                  <a:srgbClr val="D1D5DB"/>
                </a:solidFill>
                <a:latin typeface="Arial"/>
                <a:ea typeface="Arial"/>
                <a:cs typeface="Arial"/>
                <a:sym typeface="Arial"/>
              </a:rPr>
              <a:t>Obtenció del DNI o passaport</a:t>
            </a:r>
            <a:r>
              <a:rPr lang="ca-ES" sz="1240" b="0" i="0" strike="noStrike" noProof="0" dirty="0">
                <a:solidFill>
                  <a:srgbClr val="D1D5DB"/>
                </a:solidFill>
                <a:latin typeface="Arial"/>
                <a:ea typeface="Arial"/>
                <a:cs typeface="Arial"/>
                <a:sym typeface="Arial"/>
              </a:rPr>
              <a:t>.
</a:t>
            </a:r>
            <a:r>
              <a:rPr lang="ca-ES" sz="1240" b="1" i="0" strike="noStrike" noProof="0" dirty="0">
                <a:solidFill>
                  <a:srgbClr val="D1D5DB"/>
                </a:solidFill>
                <a:latin typeface="Arial"/>
                <a:ea typeface="Arial"/>
                <a:cs typeface="Arial"/>
                <a:sym typeface="Arial"/>
              </a:rPr>
              <a:t>Declaració d'impostos: </a:t>
            </a:r>
            <a:r>
              <a:rPr lang="ca-ES" sz="1240" b="0" i="0" strike="noStrike" noProof="0" dirty="0">
                <a:solidFill>
                  <a:srgbClr val="D1D5DB"/>
                </a:solidFill>
                <a:latin typeface="Arial"/>
                <a:ea typeface="Arial"/>
                <a:cs typeface="Arial"/>
                <a:sym typeface="Arial"/>
              </a:rPr>
              <a:t>Registre en AEAT, presentació declaracions, consulta esborranys Renda...
</a:t>
            </a:r>
            <a:r>
              <a:rPr lang="ca-ES" sz="1240" b="1" i="0" strike="noStrike" noProof="0" dirty="0">
                <a:solidFill>
                  <a:srgbClr val="D1D5DB"/>
                </a:solidFill>
                <a:latin typeface="Arial"/>
                <a:ea typeface="Arial"/>
                <a:cs typeface="Arial"/>
                <a:sym typeface="Arial"/>
              </a:rPr>
              <a:t>Sol·licitud de prestacions i subsidis: </a:t>
            </a:r>
            <a:r>
              <a:rPr lang="ca-ES" sz="1240" b="0" i="0" strike="noStrike" noProof="0" dirty="0">
                <a:solidFill>
                  <a:srgbClr val="D1D5DB"/>
                </a:solidFill>
                <a:latin typeface="Arial"/>
                <a:ea typeface="Arial"/>
                <a:cs typeface="Arial"/>
                <a:sym typeface="Arial"/>
              </a:rPr>
              <a:t>atur, ajuda familiar. Registre, transferència, baixa... de vehicles i gestions permís conduir. Cita prèvia en serveis públics: hospitals, centres salut, oficines ocupació...</a:t>
            </a:r>
          </a:p>
          <a:p>
            <a:pPr marL="0" lvl="0" indent="0" algn="l" rtl="0">
              <a:lnSpc>
                <a:spcPct val="80000"/>
              </a:lnSpc>
              <a:spcBef>
                <a:spcPts val="0"/>
              </a:spcBef>
              <a:spcAft>
                <a:spcPts val="0"/>
              </a:spcAft>
              <a:buNone/>
            </a:pPr>
            <a:r>
              <a:rPr lang="ca-ES" sz="1240" b="0" i="0" strike="noStrike" noProof="0" dirty="0">
                <a:solidFill>
                  <a:srgbClr val="D1D5DB"/>
                </a:solidFill>
                <a:latin typeface="Arial"/>
                <a:ea typeface="Arial"/>
                <a:cs typeface="Arial"/>
                <a:sym typeface="Arial"/>
              </a:rPr>
              <a:t>
</a:t>
            </a:r>
            <a:r>
              <a:rPr lang="ca-ES" sz="1240" b="1" i="0" strike="noStrike" noProof="0" dirty="0">
                <a:solidFill>
                  <a:srgbClr val="D1D5DB"/>
                </a:solidFill>
                <a:latin typeface="Arial"/>
                <a:ea typeface="Arial"/>
                <a:cs typeface="Arial"/>
                <a:sym typeface="Arial"/>
              </a:rPr>
              <a:t>Avantatges dels tràmits administratius electrònics amb les Administracions Públiques:</a:t>
            </a:r>
            <a:r>
              <a:rPr lang="ca-ES" sz="1240" b="0" i="0" strike="noStrike" noProof="0" dirty="0">
                <a:solidFill>
                  <a:srgbClr val="D1D5DB"/>
                </a:solidFill>
                <a:latin typeface="Arial"/>
                <a:ea typeface="Arial"/>
                <a:cs typeface="Arial"/>
                <a:sym typeface="Arial"/>
              </a:rPr>
              <a:t>
- Agilitat del procés, evita desplaçaments i llargues esperes. 
- Comoditat. Es poden realitzar tots els dies a qualsevol hora.  Tan sols cal connexió a Internet. 
- Possibilitat d'enviar arxius amb informació personal de forma segura. 
- Reducció de paper i millora sostenibilitat mediambiental.</a:t>
            </a:r>
            <a:endParaRPr lang="ca-ES" sz="1240" noProof="0" dirty="0"/>
          </a:p>
        </p:txBody>
      </p:sp>
      <p:sp>
        <p:nvSpPr>
          <p:cNvPr id="122" name="Google Shape;122;p3: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9: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29: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endParaRPr/>
          </a:p>
        </p:txBody>
      </p:sp>
      <p:sp>
        <p:nvSpPr>
          <p:cNvPr id="537" name="Google Shape;537;p29: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lnSpc>
                <a:spcPct val="80000"/>
              </a:lnSpc>
              <a:spcBef>
                <a:spcPts val="0"/>
              </a:spcBef>
              <a:spcAft>
                <a:spcPts val="0"/>
              </a:spcAft>
              <a:buNone/>
            </a:pPr>
            <a:r>
              <a:rPr lang="ca-ES" sz="1240" dirty="0"/>
              <a:t>Cada Comunitat Autònoma gestiona el servei d'ocupació de la seva comunitat amb web i aplicacions descentralitzades. Per exemple a Andalusia està gestionada pel Servei Andalús d'Ocupació (SAE).
És important comentar que és convenient consultar les dues opcions ja que ofereixen recursos complementaris, i que es poden aprofitar tots.</a:t>
            </a:r>
          </a:p>
          <a:p>
            <a:pPr marL="0" lvl="0" indent="0" algn="l" rtl="0">
              <a:lnSpc>
                <a:spcPct val="80000"/>
              </a:lnSpc>
              <a:spcBef>
                <a:spcPts val="0"/>
              </a:spcBef>
              <a:spcAft>
                <a:spcPts val="0"/>
              </a:spcAft>
              <a:buNone/>
            </a:pPr>
            <a:endParaRPr lang="ca-ES" sz="1240" noProof="0" dirty="0"/>
          </a:p>
          <a:p>
            <a:pPr marL="0" lvl="0" indent="0" algn="l" rtl="0">
              <a:lnSpc>
                <a:spcPct val="80000"/>
              </a:lnSpc>
              <a:spcBef>
                <a:spcPts val="0"/>
              </a:spcBef>
              <a:spcAft>
                <a:spcPts val="0"/>
              </a:spcAft>
              <a:buNone/>
            </a:pPr>
            <a:r>
              <a:rPr lang="ca-ES" sz="1240" noProof="0" dirty="0"/>
              <a:t>Entre els serveis que ofereix el SEPE als ciutadans són :
1.-Tots els tràmits, informació i documentació relativa a les prestacions contributives i subsidi d'atur.
2.- També facilita informació sobre recerca de feina, orientació professional, agències de col·locació... Destacar el Pla de Garantia Juvenil com a iniciativa europea per facilitar la col·locació a persones entre els 16 i 30 anys.
3.- També molt important, l' impuls de la formació pel desenvolupament personal i professional dels treballadors, amb una àmplia oferta formativa amb centres a tot el territori nacional i amb diverses especialitats.</a:t>
            </a:r>
          </a:p>
          <a:p>
            <a:pPr marL="0" lvl="0" indent="0" algn="l" rtl="0">
              <a:lnSpc>
                <a:spcPct val="80000"/>
              </a:lnSpc>
              <a:spcBef>
                <a:spcPts val="0"/>
              </a:spcBef>
              <a:spcAft>
                <a:spcPts val="0"/>
              </a:spcAft>
              <a:buNone/>
            </a:pPr>
            <a:endParaRPr lang="ca-ES" sz="1240" noProof="0" dirty="0"/>
          </a:p>
          <a:p>
            <a:pPr marL="0" lvl="0" indent="0" algn="l" rtl="0">
              <a:lnSpc>
                <a:spcPct val="80000"/>
              </a:lnSpc>
              <a:spcBef>
                <a:spcPts val="0"/>
              </a:spcBef>
              <a:spcAft>
                <a:spcPts val="0"/>
              </a:spcAft>
              <a:buNone/>
            </a:pPr>
            <a:r>
              <a:rPr lang="ca-ES" sz="1240" noProof="0" dirty="0"/>
              <a:t>Gairebé el 100% dels tràmits i sol·licituds es poden realitzar via online des de les Webs i </a:t>
            </a:r>
            <a:r>
              <a:rPr lang="ca-ES" sz="1240" noProof="0" dirty="0" err="1"/>
              <a:t>Apps</a:t>
            </a:r>
            <a:r>
              <a:rPr lang="ca-ES" sz="1240" noProof="0" dirty="0"/>
              <a:t> corresponents, sempre i quan es disposi de la corresponent acreditació digital com vam ja es va explicar en el primer apartat d'aquest taller.</a:t>
            </a:r>
            <a:endParaRPr lang="ca-ES" noProof="0" dirty="0"/>
          </a:p>
        </p:txBody>
      </p:sp>
      <p:sp>
        <p:nvSpPr>
          <p:cNvPr id="543" name="Google Shape;543;p30: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1: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31: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lnSpc>
                <a:spcPct val="80000"/>
              </a:lnSpc>
              <a:spcBef>
                <a:spcPts val="0"/>
              </a:spcBef>
              <a:spcAft>
                <a:spcPts val="0"/>
              </a:spcAft>
              <a:buNone/>
            </a:pPr>
            <a:r>
              <a:rPr lang="ca-ES" sz="640" b="0" i="0" noProof="0" dirty="0">
                <a:solidFill>
                  <a:srgbClr val="212529"/>
                </a:solidFill>
                <a:latin typeface="Poppins"/>
                <a:ea typeface="Poppins"/>
                <a:cs typeface="Poppins"/>
                <a:sym typeface="Poppins"/>
              </a:rPr>
              <a:t>Sabies que hi ha un servei perquè les persones joves trobin feina? Es diu Servei de Ocupació Juvenil! </a:t>
            </a:r>
          </a:p>
          <a:p>
            <a:pPr marL="0" lvl="0" indent="0" algn="l" rtl="0">
              <a:lnSpc>
                <a:spcPct val="80000"/>
              </a:lnSpc>
              <a:spcBef>
                <a:spcPts val="0"/>
              </a:spcBef>
              <a:spcAft>
                <a:spcPts val="0"/>
              </a:spcAft>
              <a:buNone/>
            </a:pPr>
            <a:r>
              <a:rPr lang="ca-ES" sz="640" b="0" i="0" noProof="0" dirty="0">
                <a:solidFill>
                  <a:srgbClr val="212529"/>
                </a:solidFill>
                <a:latin typeface="Poppins"/>
                <a:ea typeface="Poppins"/>
                <a:cs typeface="Poppins"/>
                <a:sym typeface="Poppins"/>
              </a:rPr>
              <a:t>
</a:t>
            </a:r>
            <a:r>
              <a:rPr lang="ca-ES" sz="640" b="1" i="0" noProof="0" dirty="0">
                <a:solidFill>
                  <a:srgbClr val="212529"/>
                </a:solidFill>
                <a:latin typeface="Poppins"/>
                <a:ea typeface="Poppins"/>
                <a:cs typeface="Poppins"/>
                <a:sym typeface="Poppins"/>
              </a:rPr>
              <a:t>Què és Ocupació Juvenil?</a:t>
            </a:r>
          </a:p>
          <a:p>
            <a:pPr marL="0" lvl="0" indent="0" algn="l" rtl="0">
              <a:lnSpc>
                <a:spcPct val="80000"/>
              </a:lnSpc>
              <a:spcBef>
                <a:spcPts val="0"/>
              </a:spcBef>
              <a:spcAft>
                <a:spcPts val="0"/>
              </a:spcAft>
              <a:buNone/>
            </a:pPr>
            <a:r>
              <a:rPr lang="ca-ES" sz="640" b="0" i="0" noProof="0" dirty="0">
                <a:solidFill>
                  <a:srgbClr val="212529"/>
                </a:solidFill>
                <a:latin typeface="Poppins"/>
                <a:ea typeface="Poppins"/>
                <a:cs typeface="Poppins"/>
                <a:sym typeface="Poppins"/>
              </a:rPr>
              <a:t>Ocupació Juvenil és una iniciativa europea perquè les persones joves desocupades que tampoc estan dins del sistema d'educació formal augmentin la seva ocupabilitat. D'aquesta manera, si tens 16 i 30 anys i formes part del servei de Garantia Juvenil podràs rebre ofertes d'ocupació, educació contínua o un període de pràctiques després d'acabar d'estudiar o estar aturat. 
</a:t>
            </a:r>
          </a:p>
          <a:p>
            <a:pPr marL="0" lvl="0" indent="0" algn="l" rtl="0">
              <a:lnSpc>
                <a:spcPct val="80000"/>
              </a:lnSpc>
              <a:spcBef>
                <a:spcPts val="0"/>
              </a:spcBef>
              <a:spcAft>
                <a:spcPts val="0"/>
              </a:spcAft>
              <a:buNone/>
            </a:pPr>
            <a:r>
              <a:rPr lang="ca-ES" sz="640" b="1" i="0" noProof="0" dirty="0">
                <a:solidFill>
                  <a:srgbClr val="212529"/>
                </a:solidFill>
                <a:latin typeface="Poppins"/>
                <a:ea typeface="Poppins"/>
                <a:cs typeface="Poppins"/>
                <a:sym typeface="Poppins"/>
              </a:rPr>
              <a:t>Quins són els avantatges de Ocupació Juvenil?</a:t>
            </a:r>
          </a:p>
          <a:p>
            <a:pPr marL="0" lvl="0" indent="0" algn="l" rtl="0">
              <a:lnSpc>
                <a:spcPct val="80000"/>
              </a:lnSpc>
              <a:spcBef>
                <a:spcPts val="0"/>
              </a:spcBef>
              <a:spcAft>
                <a:spcPts val="0"/>
              </a:spcAft>
              <a:buNone/>
            </a:pPr>
            <a:r>
              <a:rPr lang="ca-ES" sz="640" b="0" i="0" noProof="0" dirty="0">
                <a:solidFill>
                  <a:srgbClr val="212529"/>
                </a:solidFill>
                <a:latin typeface="Poppins"/>
                <a:ea typeface="Poppins"/>
                <a:cs typeface="Poppins"/>
                <a:sym typeface="Poppins"/>
              </a:rPr>
              <a:t>L’ocupació Juvenil facilita que les persones joves que han abandonat els seus estudis, puguin obtenir la titulació d'Educació Secundària Obligatòria. 
Si vols emprendre podràs  formar part d’Ocupació Juvenil podràs accedir a la tarifa plana de 60 euros per a autònoms. A més, podràs compatibilitzar-ho amb la prestació per desocupació a l'inici de l'emprenedoria., 
Tant des del Govern d'Espanya com des dels governs autonòmics s'estableixen ajudes perquè les empreses contractin persones menors de 30 anys. 
Rebràs un certificat de professionalitat, és a dir títols homologats, quan et formes amb els serveis que ofereix Garantia Juvenil.</a:t>
            </a:r>
          </a:p>
          <a:p>
            <a:pPr marL="0" lvl="0" indent="0" algn="l" rtl="0">
              <a:lnSpc>
                <a:spcPct val="80000"/>
              </a:lnSpc>
              <a:spcBef>
                <a:spcPts val="0"/>
              </a:spcBef>
              <a:spcAft>
                <a:spcPts val="0"/>
              </a:spcAft>
              <a:buNone/>
            </a:pPr>
            <a:endParaRPr lang="ca-ES" sz="640" b="1" i="0" noProof="0" dirty="0">
              <a:solidFill>
                <a:srgbClr val="212529"/>
              </a:solidFill>
              <a:latin typeface="Poppins"/>
              <a:ea typeface="Poppins"/>
              <a:cs typeface="Poppins"/>
              <a:sym typeface="Poppins"/>
            </a:endParaRPr>
          </a:p>
          <a:p>
            <a:pPr marL="0" lvl="0" indent="0" algn="l" rtl="0">
              <a:lnSpc>
                <a:spcPct val="80000"/>
              </a:lnSpc>
              <a:spcBef>
                <a:spcPts val="0"/>
              </a:spcBef>
              <a:spcAft>
                <a:spcPts val="0"/>
              </a:spcAft>
              <a:buNone/>
            </a:pPr>
            <a:r>
              <a:rPr lang="ca-ES" sz="640" b="1" i="0" noProof="0" dirty="0">
                <a:solidFill>
                  <a:srgbClr val="212529"/>
                </a:solidFill>
                <a:latin typeface="Poppins"/>
                <a:ea typeface="Poppins"/>
                <a:cs typeface="Poppins"/>
                <a:sym typeface="Poppins"/>
              </a:rPr>
              <a:t>Quins són els requisits per accedir al servei d’Ocupació Juvenil?</a:t>
            </a:r>
          </a:p>
          <a:p>
            <a:pPr marL="171450" lvl="0" indent="-171450" algn="l" rtl="0">
              <a:lnSpc>
                <a:spcPct val="80000"/>
              </a:lnSpc>
              <a:spcBef>
                <a:spcPts val="0"/>
              </a:spcBef>
              <a:spcAft>
                <a:spcPts val="0"/>
              </a:spcAft>
              <a:buFont typeface="Arial" panose="020B0604020202020204" pitchFamily="34" charset="0"/>
              <a:buChar char="•"/>
            </a:pPr>
            <a:r>
              <a:rPr lang="ca-ES" sz="640" b="0" i="0" noProof="0" dirty="0">
                <a:solidFill>
                  <a:srgbClr val="212529"/>
                </a:solidFill>
                <a:latin typeface="Poppins"/>
                <a:ea typeface="Poppins"/>
                <a:cs typeface="Poppins"/>
                <a:sym typeface="Poppins"/>
              </a:rPr>
              <a:t>Tenir entre 16 i 29 anys.
Tenir nacionalitat espanyola o ser ciutadà d'un dels països de la Unió Europea o dels Estats part de l'Acord Econòmic (Islàndia, Liechtenstein i Noruega) o Suïssa i viure a Espanya. També podrà sol·licitar Ocupació Juvenil una persona estrangera que tingui una autorització que li permeti residir i treballar a Espanya, així com menors no acompanyats que proporcionin una Acreditació dels Serveis de Protecció de Menors de la Comunitat Autònoma.
Estar empadronat a qualsevol localitat espanyola.
No haver tingut feina des del dia anterior a la data de presentació de la sol·licitud. 
No haver rebut formació ni classes educatives des del dia anterior a la data de la publicació de la sol·licitud.
Presentar un document on s'expressa l'interès per participar en el Sistema d’Ocupació Juvenil, adquirint un compromís de participació activa. Això sí, si només et vols inscriure a Ocupació Juvenil com a demandant d'ocupació només necessitaràs una inscripció en els serveis públics d'ocupació.</a:t>
            </a:r>
          </a:p>
          <a:p>
            <a:pPr marL="171450" lvl="0" indent="-171450" algn="l" rtl="0">
              <a:lnSpc>
                <a:spcPct val="80000"/>
              </a:lnSpc>
              <a:spcBef>
                <a:spcPts val="0"/>
              </a:spcBef>
              <a:spcAft>
                <a:spcPts val="0"/>
              </a:spcAft>
              <a:buFont typeface="Arial" panose="020B0604020202020204" pitchFamily="34" charset="0"/>
              <a:buChar char="•"/>
            </a:pPr>
            <a:endParaRPr lang="ca-ES" sz="640" b="0" i="0" noProof="0" dirty="0">
              <a:solidFill>
                <a:srgbClr val="212529"/>
              </a:solidFill>
              <a:latin typeface="Poppins"/>
              <a:ea typeface="Poppins"/>
              <a:cs typeface="Poppins"/>
              <a:sym typeface="Poppins"/>
            </a:endParaRPr>
          </a:p>
          <a:p>
            <a:pPr marL="0" lvl="0" indent="0" algn="l" rtl="0">
              <a:lnSpc>
                <a:spcPct val="80000"/>
              </a:lnSpc>
              <a:spcBef>
                <a:spcPts val="0"/>
              </a:spcBef>
              <a:spcAft>
                <a:spcPts val="0"/>
              </a:spcAft>
              <a:buNone/>
            </a:pPr>
            <a:r>
              <a:rPr lang="ca-ES" sz="640" b="1" i="0" noProof="0" dirty="0">
                <a:solidFill>
                  <a:srgbClr val="212529"/>
                </a:solidFill>
                <a:latin typeface="Poppins"/>
                <a:ea typeface="Poppins"/>
                <a:cs typeface="Poppins"/>
                <a:sym typeface="Poppins"/>
              </a:rPr>
              <a:t>Accedeix a Ocupació Juvenil.</a:t>
            </a:r>
          </a:p>
          <a:p>
            <a:pPr marL="0" lvl="0" indent="0" algn="l" rtl="0">
              <a:lnSpc>
                <a:spcPct val="80000"/>
              </a:lnSpc>
              <a:spcBef>
                <a:spcPts val="0"/>
              </a:spcBef>
              <a:spcAft>
                <a:spcPts val="0"/>
              </a:spcAft>
              <a:buNone/>
            </a:pPr>
            <a:r>
              <a:rPr lang="ca-ES" sz="640" b="0" i="0" noProof="0" dirty="0">
                <a:solidFill>
                  <a:srgbClr val="212529"/>
                </a:solidFill>
                <a:latin typeface="Poppins"/>
                <a:ea typeface="Poppins"/>
                <a:cs typeface="Poppins"/>
                <a:sym typeface="Poppins"/>
              </a:rPr>
              <a:t>Escriu al cercador ”Ocupació Juvenil-</a:t>
            </a:r>
            <a:r>
              <a:rPr lang="ca-ES" sz="640" b="0" i="0" noProof="0" dirty="0" err="1">
                <a:solidFill>
                  <a:srgbClr val="212529"/>
                </a:solidFill>
                <a:latin typeface="Poppins"/>
                <a:ea typeface="Poppins"/>
                <a:cs typeface="Poppins"/>
                <a:sym typeface="Poppins"/>
              </a:rPr>
              <a:t>Gencat</a:t>
            </a:r>
            <a:r>
              <a:rPr lang="ca-ES" sz="640" b="0" i="0" noProof="0" dirty="0">
                <a:solidFill>
                  <a:srgbClr val="212529"/>
                </a:solidFill>
                <a:latin typeface="Poppins"/>
                <a:ea typeface="Poppins"/>
                <a:cs typeface="Poppins"/>
                <a:sym typeface="Poppins"/>
              </a:rPr>
              <a:t>". Has de fer clic a la primera pàgina web que t'aparegui corresponent al SOC. A la diapositiva tens l'enllaç directe a la foto superior.
Un cop has entrat a la pàgina web d’Ocupació Juvenil, veuràs les diferents opcions que t’ofereixen.</a:t>
            </a:r>
            <a:br>
              <a:rPr lang="ca-ES" sz="640" b="0" i="0" noProof="0" dirty="0">
                <a:solidFill>
                  <a:srgbClr val="212529"/>
                </a:solidFill>
                <a:latin typeface="Poppins"/>
                <a:ea typeface="Poppins"/>
                <a:cs typeface="Poppins"/>
                <a:sym typeface="Poppins"/>
              </a:rPr>
            </a:br>
            <a:r>
              <a:rPr lang="ca-ES" sz="640" b="1" i="0" noProof="0" dirty="0">
                <a:solidFill>
                  <a:srgbClr val="212529"/>
                </a:solidFill>
                <a:latin typeface="Poppins"/>
                <a:ea typeface="Poppins"/>
                <a:cs typeface="Poppins"/>
                <a:sym typeface="Poppins"/>
              </a:rPr>
              <a:t>Des de “Apunta’t-hi” </a:t>
            </a:r>
            <a:r>
              <a:rPr lang="ca-ES" sz="640" b="0" i="0" noProof="0" dirty="0">
                <a:solidFill>
                  <a:srgbClr val="212529"/>
                </a:solidFill>
                <a:latin typeface="Poppins"/>
                <a:ea typeface="Poppins"/>
                <a:cs typeface="Poppins"/>
                <a:sym typeface="Poppins"/>
              </a:rPr>
              <a:t>podràs tramitar la teva inscripció. Cal disposar d’algun sistema d’identificació electrònica.</a:t>
            </a:r>
            <a:endParaRPr sz="640" dirty="0"/>
          </a:p>
        </p:txBody>
      </p:sp>
      <p:sp>
        <p:nvSpPr>
          <p:cNvPr id="553" name="Google Shape;553;p31: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2: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32: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endParaRPr dirty="0"/>
          </a:p>
        </p:txBody>
      </p:sp>
      <p:sp>
        <p:nvSpPr>
          <p:cNvPr id="565" name="Google Shape;565;p32: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3: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33: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Correo electrónico: </a:t>
            </a:r>
            <a:r>
              <a:rPr lang="es-ES" sz="760" b="0" i="0" u="sng" strike="noStrike">
                <a:solidFill>
                  <a:srgbClr val="087021"/>
                </a:solidFill>
                <a:latin typeface="Arial"/>
                <a:ea typeface="Arial"/>
                <a:cs typeface="Arial"/>
                <a:sym typeface="Arial"/>
                <a:hlinkClick r:id="rId3">
                  <a:extLst>
                    <a:ext uri="{A12FA001-AC4F-418D-AE19-62706E023703}">
                      <ahyp:hlinkClr xmlns:ahyp="http://schemas.microsoft.com/office/drawing/2018/hyperlinkcolor" val="tx"/>
                    </a:ext>
                  </a:extLst>
                </a:hlinkClick>
              </a:rPr>
              <a:t>saludresponde@juntadeandalucia.es</a:t>
            </a:r>
            <a:endParaRPr sz="760" b="0" i="0">
              <a:solidFill>
                <a:srgbClr val="333333"/>
              </a:solidFill>
              <a:latin typeface="Arial"/>
              <a:ea typeface="Arial"/>
              <a:cs typeface="Arial"/>
              <a:sym typeface="Arial"/>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Aplicación móvil: </a:t>
            </a:r>
            <a:r>
              <a:rPr lang="es-ES" sz="760" b="0" i="0" u="sng" strike="noStrike">
                <a:solidFill>
                  <a:srgbClr val="087021"/>
                </a:solidFill>
                <a:latin typeface="Arial"/>
                <a:ea typeface="Arial"/>
                <a:cs typeface="Arial"/>
                <a:sym typeface="Arial"/>
                <a:hlinkClick r:id="rId4">
                  <a:extLst>
                    <a:ext uri="{A12FA001-AC4F-418D-AE19-62706E023703}">
                      <ahyp:hlinkClr xmlns:ahyp="http://schemas.microsoft.com/office/drawing/2018/hyperlinkcolor" val="tx"/>
                    </a:ext>
                  </a:extLst>
                </a:hlinkClick>
              </a:rPr>
              <a:t>App 'Cita Médica Andalucía'</a:t>
            </a:r>
            <a:endParaRPr sz="760" b="0" i="0">
              <a:solidFill>
                <a:srgbClr val="333333"/>
              </a:solidFill>
              <a:latin typeface="Arial"/>
              <a:ea typeface="Arial"/>
              <a:cs typeface="Arial"/>
              <a:sym typeface="Arial"/>
            </a:endParaRPr>
          </a:p>
          <a:p>
            <a:pPr marL="0" lvl="0" indent="0" algn="l" rtl="0">
              <a:lnSpc>
                <a:spcPct val="80000"/>
              </a:lnSpc>
              <a:spcBef>
                <a:spcPts val="0"/>
              </a:spcBef>
              <a:spcAft>
                <a:spcPts val="0"/>
              </a:spcAft>
              <a:buNone/>
            </a:pPr>
            <a:r>
              <a:rPr lang="es-ES" sz="760" b="0" i="0">
                <a:solidFill>
                  <a:srgbClr val="111111"/>
                </a:solidFill>
                <a:latin typeface="Arial"/>
                <a:ea typeface="Arial"/>
                <a:cs typeface="Arial"/>
                <a:sym typeface="Arial"/>
              </a:rPr>
              <a:t>En Salud Responde el usuario encontrará profesionales cualificados y con las últimas tecnologías de la comunicación, que le ofrecerán la información o servicio que necesite, de manera personalizada y sin moverse de casa, las 24 horas del día, todos los días del año.</a:t>
            </a:r>
            <a:endParaRPr/>
          </a:p>
          <a:p>
            <a:pPr marL="0" lvl="0" indent="0" algn="l" rtl="0">
              <a:lnSpc>
                <a:spcPct val="80000"/>
              </a:lnSpc>
              <a:spcBef>
                <a:spcPts val="0"/>
              </a:spcBef>
              <a:spcAft>
                <a:spcPts val="0"/>
              </a:spcAft>
              <a:buNone/>
            </a:pPr>
            <a:r>
              <a:rPr lang="es-ES" sz="760" b="0" i="0">
                <a:solidFill>
                  <a:srgbClr val="111111"/>
                </a:solidFill>
                <a:latin typeface="Arial"/>
                <a:ea typeface="Arial"/>
                <a:cs typeface="Arial"/>
                <a:sym typeface="Arial"/>
              </a:rPr>
              <a:t>Salud Responde está en constante evolución y posee una amplia </a:t>
            </a:r>
            <a:r>
              <a:rPr lang="es-ES" sz="760" b="1" i="0">
                <a:solidFill>
                  <a:srgbClr val="2B2B2B"/>
                </a:solidFill>
                <a:latin typeface="Arial"/>
                <a:ea typeface="Arial"/>
                <a:cs typeface="Arial"/>
                <a:sym typeface="Arial"/>
              </a:rPr>
              <a:t>cartera de servicios:</a:t>
            </a:r>
            <a:endParaRPr sz="760" b="0" i="0">
              <a:solidFill>
                <a:srgbClr val="111111"/>
              </a:solidFill>
              <a:latin typeface="Arial"/>
              <a:ea typeface="Arial"/>
              <a:cs typeface="Arial"/>
              <a:sym typeface="Arial"/>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Cita previa con el médico de familia y pediatra.</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Cita con el especialista</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Cita con la enfermera de referencia</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Cita instituciones penitenciarias</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Salud Andalucía 24 horas (consejos sanitarios)</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Seguimiento de altas hospitalarias durante los fines de semana de pacientes de especial riesgo.</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Planes específicos como el plan andaluz de prevención contra los efectos del calor.</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Gestión de campañas de salud por mensajes SMS a móviles.</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Servicio de traducción lingüística</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Teléfono de información sobre el tabaco.</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Información sobre cualquier tema relacionado con el Sistema Sanitario Público de Andalucía.</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Ventana abierta a la familia. Información y recordatorios periódicos que ayudarán en la crianza de los hijos e hijas, desde el nacimiento hasta los 14 años.</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Coordinación de apoyo telefónico a la Enfermería Comunitaria de Enlace.</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Libre elección de hospital.</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Acceso al Registro de Voluntades Vitales Anticipadas de Andalucía.</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Tramitación de la segunda opinión médica, para la cual Salud Responde funciona como unidad central.</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Seguimientos de pacientes asistidos por 061 y que permanecen en su domicilio</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Información Decreto de garantía de plazos de respuesta en procesos asistenciales, primeras consultas de asistencias especializadas y procedimientos diagnósticos.</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Información sobre la Tarjeta Sanitaria.</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Información sobre el Programa de Salud Buco-dental.</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Telecontinuidad de cuidados paliativos</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Información sobre la campaña de vacunación contra la gripe y varicela.</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Teléfono de información sobre Salud Sexual y Reproductiva</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Acceso fácil al ciudadano a la información de la Agencia de Evaluación de Tecnologías Sanitarias de Andalucía. (</a:t>
            </a:r>
            <a:r>
              <a:rPr lang="es-ES" sz="760" b="0" i="0" u="sng" strike="noStrike">
                <a:solidFill>
                  <a:srgbClr val="087021"/>
                </a:solidFill>
                <a:latin typeface="Arial"/>
                <a:ea typeface="Arial"/>
                <a:cs typeface="Arial"/>
                <a:sym typeface="Arial"/>
                <a:hlinkClick r:id="rId5">
                  <a:extLst>
                    <a:ext uri="{A12FA001-AC4F-418D-AE19-62706E023703}">
                      <ahyp:hlinkClr xmlns:ahyp="http://schemas.microsoft.com/office/drawing/2018/hyperlinkcolor" val="tx"/>
                    </a:ext>
                  </a:extLst>
                </a:hlinkClick>
              </a:rPr>
              <a:t>http://www.aetsa.org/</a:t>
            </a:r>
            <a:r>
              <a:rPr lang="es-ES" sz="760" b="0" i="0">
                <a:solidFill>
                  <a:srgbClr val="333333"/>
                </a:solidFill>
                <a:latin typeface="Arial"/>
                <a:ea typeface="Arial"/>
                <a:cs typeface="Arial"/>
                <a:sym typeface="Arial"/>
              </a:rPr>
              <a:t>).</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Información sobre la Bolsa de Trabajo del SAS.</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Información sobre la Gripe</a:t>
            </a:r>
            <a:endParaRPr/>
          </a:p>
          <a:p>
            <a:pPr marL="0" lvl="0" indent="-48260" algn="l" rtl="0">
              <a:lnSpc>
                <a:spcPct val="80000"/>
              </a:lnSpc>
              <a:spcBef>
                <a:spcPts val="0"/>
              </a:spcBef>
              <a:spcAft>
                <a:spcPts val="0"/>
              </a:spcAft>
              <a:buClr>
                <a:srgbClr val="333333"/>
              </a:buClr>
              <a:buSzPts val="760"/>
              <a:buFont typeface="Arial"/>
              <a:buChar char="•"/>
            </a:pPr>
            <a:r>
              <a:rPr lang="es-ES" sz="760" b="0" i="0">
                <a:solidFill>
                  <a:srgbClr val="333333"/>
                </a:solidFill>
                <a:latin typeface="Arial"/>
                <a:ea typeface="Arial"/>
                <a:cs typeface="Arial"/>
                <a:sym typeface="Arial"/>
              </a:rPr>
              <a:t>Programa corazón / aire</a:t>
            </a:r>
            <a:endParaRPr/>
          </a:p>
          <a:p>
            <a:pPr marL="0" lvl="0" indent="0" algn="l" rtl="0">
              <a:lnSpc>
                <a:spcPct val="80000"/>
              </a:lnSpc>
              <a:spcBef>
                <a:spcPts val="0"/>
              </a:spcBef>
              <a:spcAft>
                <a:spcPts val="0"/>
              </a:spcAft>
              <a:buNone/>
            </a:pPr>
            <a:r>
              <a:rPr lang="es-ES" sz="760" b="0" i="0">
                <a:solidFill>
                  <a:srgbClr val="111111"/>
                </a:solidFill>
                <a:latin typeface="Arial"/>
                <a:ea typeface="Arial"/>
                <a:cs typeface="Arial"/>
                <a:sym typeface="Arial"/>
              </a:rPr>
              <a:t>Actualmente y tras diez años de experiencia, Salud Responde ha permitido mejorar el acceso a la sanidad pública andaluza, racionalizar y optimizar los servicios sanitarios y sus recursos económicos y tecnológicos, reducir tiempos de espera y evitar desplazamientos innecesarios a los usuarios. En los próximos años se irán incorporando otras posibilidades de gestión e información de servicios del Sistema Sanitario Público de Andalucía.</a:t>
            </a:r>
            <a:endParaRPr/>
          </a:p>
          <a:p>
            <a:pPr marL="0" lvl="0" indent="0" algn="l" rtl="0">
              <a:lnSpc>
                <a:spcPct val="80000"/>
              </a:lnSpc>
              <a:spcBef>
                <a:spcPts val="0"/>
              </a:spcBef>
              <a:spcAft>
                <a:spcPts val="0"/>
              </a:spcAft>
              <a:buNone/>
            </a:pPr>
            <a:endParaRPr sz="760"/>
          </a:p>
        </p:txBody>
      </p:sp>
      <p:sp>
        <p:nvSpPr>
          <p:cNvPr id="571" name="Google Shape;571;p33: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34: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p34: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lnSpc>
                <a:spcPct val="80000"/>
              </a:lnSpc>
              <a:spcBef>
                <a:spcPts val="0"/>
              </a:spcBef>
              <a:spcAft>
                <a:spcPts val="0"/>
              </a:spcAft>
              <a:buNone/>
            </a:pPr>
            <a:r>
              <a:rPr lang="es-ES" sz="1120" b="1" i="0">
                <a:solidFill>
                  <a:srgbClr val="444444"/>
                </a:solidFill>
                <a:latin typeface="Raleway"/>
                <a:ea typeface="Raleway"/>
                <a:cs typeface="Raleway"/>
                <a:sym typeface="Raleway"/>
              </a:rPr>
              <a:t>Cosas que puedes hacer con la App Salud Informa</a:t>
            </a:r>
            <a:endParaRPr/>
          </a:p>
          <a:p>
            <a:pPr marL="0" lvl="0" indent="-71120" algn="l" rtl="0">
              <a:lnSpc>
                <a:spcPct val="80000"/>
              </a:lnSpc>
              <a:spcBef>
                <a:spcPts val="0"/>
              </a:spcBef>
              <a:spcAft>
                <a:spcPts val="0"/>
              </a:spcAft>
              <a:buClr>
                <a:schemeClr val="dk1"/>
              </a:buClr>
              <a:buSzPts val="1120"/>
              <a:buFont typeface="Arial"/>
              <a:buChar char="•"/>
            </a:pPr>
            <a:r>
              <a:rPr lang="es-ES" sz="1120"/>
              <a:t>Solicitud y gestión de citas para atención primaria y especializada</a:t>
            </a:r>
            <a:endParaRPr/>
          </a:p>
          <a:p>
            <a:pPr marL="742950" lvl="1" indent="-285750" algn="l" rtl="0">
              <a:lnSpc>
                <a:spcPct val="80000"/>
              </a:lnSpc>
              <a:spcBef>
                <a:spcPts val="0"/>
              </a:spcBef>
              <a:spcAft>
                <a:spcPts val="0"/>
              </a:spcAft>
              <a:buClr>
                <a:schemeClr val="dk1"/>
              </a:buClr>
              <a:buSzPts val="1120"/>
              <a:buFont typeface="Arial"/>
              <a:buChar char="•"/>
            </a:pPr>
            <a:r>
              <a:rPr lang="es-ES" sz="1120"/>
              <a:t>Medicina de familia</a:t>
            </a:r>
            <a:endParaRPr/>
          </a:p>
          <a:p>
            <a:pPr marL="742950" lvl="1" indent="-285750" algn="l" rtl="0">
              <a:lnSpc>
                <a:spcPct val="80000"/>
              </a:lnSpc>
              <a:spcBef>
                <a:spcPts val="0"/>
              </a:spcBef>
              <a:spcAft>
                <a:spcPts val="0"/>
              </a:spcAft>
              <a:buClr>
                <a:schemeClr val="dk1"/>
              </a:buClr>
              <a:buSzPts val="1120"/>
              <a:buFont typeface="Arial"/>
              <a:buChar char="•"/>
            </a:pPr>
            <a:r>
              <a:rPr lang="es-ES" sz="1120"/>
              <a:t>Medicina de familia consulta telefónica</a:t>
            </a:r>
            <a:endParaRPr/>
          </a:p>
          <a:p>
            <a:pPr marL="742950" lvl="1" indent="-285750" algn="l" rtl="0">
              <a:lnSpc>
                <a:spcPct val="80000"/>
              </a:lnSpc>
              <a:spcBef>
                <a:spcPts val="0"/>
              </a:spcBef>
              <a:spcAft>
                <a:spcPts val="0"/>
              </a:spcAft>
              <a:buClr>
                <a:schemeClr val="dk1"/>
              </a:buClr>
              <a:buSzPts val="1120"/>
              <a:buFont typeface="Arial"/>
              <a:buChar char="•"/>
            </a:pPr>
            <a:r>
              <a:rPr lang="es-ES" sz="1120"/>
              <a:t>Enfermería</a:t>
            </a:r>
            <a:endParaRPr/>
          </a:p>
          <a:p>
            <a:pPr marL="742950" lvl="1" indent="-285750" algn="l" rtl="0">
              <a:lnSpc>
                <a:spcPct val="80000"/>
              </a:lnSpc>
              <a:spcBef>
                <a:spcPts val="0"/>
              </a:spcBef>
              <a:spcAft>
                <a:spcPts val="0"/>
              </a:spcAft>
              <a:buClr>
                <a:schemeClr val="dk1"/>
              </a:buClr>
              <a:buSzPts val="1120"/>
              <a:buFont typeface="Arial"/>
              <a:buChar char="•"/>
            </a:pPr>
            <a:r>
              <a:rPr lang="es-ES" sz="1120"/>
              <a:t>Renovación medicación</a:t>
            </a:r>
            <a:endParaRPr/>
          </a:p>
          <a:p>
            <a:pPr marL="742950" lvl="1" indent="-285750" algn="l" rtl="0">
              <a:lnSpc>
                <a:spcPct val="80000"/>
              </a:lnSpc>
              <a:spcBef>
                <a:spcPts val="0"/>
              </a:spcBef>
              <a:spcAft>
                <a:spcPts val="0"/>
              </a:spcAft>
              <a:buClr>
                <a:schemeClr val="dk1"/>
              </a:buClr>
              <a:buSzPts val="1120"/>
              <a:buFont typeface="Arial"/>
              <a:buChar char="•"/>
            </a:pPr>
            <a:r>
              <a:rPr lang="es-ES" sz="1120"/>
              <a:t>Odontología</a:t>
            </a:r>
            <a:endParaRPr/>
          </a:p>
          <a:p>
            <a:pPr marL="742950" lvl="1" indent="-285750" algn="l" rtl="0">
              <a:lnSpc>
                <a:spcPct val="80000"/>
              </a:lnSpc>
              <a:spcBef>
                <a:spcPts val="0"/>
              </a:spcBef>
              <a:spcAft>
                <a:spcPts val="0"/>
              </a:spcAft>
              <a:buClr>
                <a:schemeClr val="dk1"/>
              </a:buClr>
              <a:buSzPts val="1120"/>
              <a:buFont typeface="Arial"/>
              <a:buChar char="•"/>
            </a:pPr>
            <a:r>
              <a:rPr lang="es-ES" sz="1120"/>
              <a:t>Trabajo social</a:t>
            </a:r>
            <a:endParaRPr/>
          </a:p>
          <a:p>
            <a:pPr marL="742950" lvl="1" indent="-285750" algn="l" rtl="0">
              <a:lnSpc>
                <a:spcPct val="80000"/>
              </a:lnSpc>
              <a:spcBef>
                <a:spcPts val="0"/>
              </a:spcBef>
              <a:spcAft>
                <a:spcPts val="0"/>
              </a:spcAft>
              <a:buClr>
                <a:schemeClr val="dk1"/>
              </a:buClr>
              <a:buSzPts val="1120"/>
              <a:buFont typeface="Arial"/>
              <a:buChar char="•"/>
            </a:pPr>
            <a:r>
              <a:rPr lang="es-ES" sz="1120"/>
              <a:t>Voluntades anticipadas</a:t>
            </a:r>
            <a:endParaRPr/>
          </a:p>
          <a:p>
            <a:pPr marL="0" lvl="0" indent="-71120" algn="l" rtl="0">
              <a:lnSpc>
                <a:spcPct val="80000"/>
              </a:lnSpc>
              <a:spcBef>
                <a:spcPts val="0"/>
              </a:spcBef>
              <a:spcAft>
                <a:spcPts val="0"/>
              </a:spcAft>
              <a:buClr>
                <a:schemeClr val="dk1"/>
              </a:buClr>
              <a:buSzPts val="1120"/>
              <a:buFont typeface="Arial"/>
              <a:buChar char="•"/>
            </a:pPr>
            <a:r>
              <a:rPr lang="es-ES" sz="1120"/>
              <a:t>Ver tu hoja de tratamientos y su caducidad</a:t>
            </a:r>
            <a:endParaRPr/>
          </a:p>
          <a:p>
            <a:pPr marL="0" lvl="0" indent="-71120" algn="l" rtl="0">
              <a:lnSpc>
                <a:spcPct val="80000"/>
              </a:lnSpc>
              <a:spcBef>
                <a:spcPts val="0"/>
              </a:spcBef>
              <a:spcAft>
                <a:spcPts val="0"/>
              </a:spcAft>
              <a:buClr>
                <a:schemeClr val="dk1"/>
              </a:buClr>
              <a:buSzPts val="1120"/>
              <a:buFont typeface="Arial"/>
              <a:buChar char="•"/>
            </a:pPr>
            <a:r>
              <a:rPr lang="es-ES" sz="1120"/>
              <a:t>Lista de espera quirúrgica</a:t>
            </a:r>
            <a:endParaRPr/>
          </a:p>
          <a:p>
            <a:pPr marL="0" lvl="0" indent="-71120" algn="l" rtl="0">
              <a:lnSpc>
                <a:spcPct val="80000"/>
              </a:lnSpc>
              <a:spcBef>
                <a:spcPts val="0"/>
              </a:spcBef>
              <a:spcAft>
                <a:spcPts val="0"/>
              </a:spcAft>
              <a:buClr>
                <a:schemeClr val="dk1"/>
              </a:buClr>
              <a:buSzPts val="1120"/>
              <a:buFont typeface="Arial"/>
              <a:buChar char="•"/>
            </a:pPr>
            <a:r>
              <a:rPr lang="es-ES" sz="1120"/>
              <a:t>Historia Clínica:</a:t>
            </a:r>
            <a:endParaRPr/>
          </a:p>
          <a:p>
            <a:pPr marL="742950" lvl="1" indent="-285750" algn="l" rtl="0">
              <a:lnSpc>
                <a:spcPct val="80000"/>
              </a:lnSpc>
              <a:spcBef>
                <a:spcPts val="0"/>
              </a:spcBef>
              <a:spcAft>
                <a:spcPts val="0"/>
              </a:spcAft>
              <a:buClr>
                <a:schemeClr val="dk1"/>
              </a:buClr>
              <a:buSzPts val="1120"/>
              <a:buFont typeface="Arial"/>
              <a:buChar char="•"/>
            </a:pPr>
            <a:r>
              <a:rPr lang="es-ES" sz="1120"/>
              <a:t>Historia atención primaria</a:t>
            </a:r>
            <a:endParaRPr/>
          </a:p>
          <a:p>
            <a:pPr marL="742950" lvl="1" indent="-285750" algn="l" rtl="0">
              <a:lnSpc>
                <a:spcPct val="80000"/>
              </a:lnSpc>
              <a:spcBef>
                <a:spcPts val="0"/>
              </a:spcBef>
              <a:spcAft>
                <a:spcPts val="0"/>
              </a:spcAft>
              <a:buClr>
                <a:schemeClr val="dk1"/>
              </a:buClr>
              <a:buSzPts val="1120"/>
              <a:buFont typeface="Arial"/>
              <a:buChar char="•"/>
            </a:pPr>
            <a:r>
              <a:rPr lang="es-ES" sz="1120"/>
              <a:t>Informes de alta de urgencias</a:t>
            </a:r>
            <a:endParaRPr/>
          </a:p>
          <a:p>
            <a:pPr marL="742950" lvl="1" indent="-285750" algn="l" rtl="0">
              <a:lnSpc>
                <a:spcPct val="80000"/>
              </a:lnSpc>
              <a:spcBef>
                <a:spcPts val="0"/>
              </a:spcBef>
              <a:spcAft>
                <a:spcPts val="0"/>
              </a:spcAft>
              <a:buClr>
                <a:schemeClr val="dk1"/>
              </a:buClr>
              <a:buSzPts val="1120"/>
              <a:buFont typeface="Arial"/>
              <a:buChar char="•"/>
            </a:pPr>
            <a:r>
              <a:rPr lang="es-ES" sz="1120"/>
              <a:t>Certificado Digital COVID UE</a:t>
            </a:r>
            <a:endParaRPr/>
          </a:p>
          <a:p>
            <a:pPr marL="742950" lvl="1" indent="-285750" algn="l" rtl="0">
              <a:lnSpc>
                <a:spcPct val="80000"/>
              </a:lnSpc>
              <a:spcBef>
                <a:spcPts val="0"/>
              </a:spcBef>
              <a:spcAft>
                <a:spcPts val="0"/>
              </a:spcAft>
              <a:buClr>
                <a:schemeClr val="dk1"/>
              </a:buClr>
              <a:buSzPts val="1120"/>
              <a:buFont typeface="Arial"/>
              <a:buChar char="•"/>
            </a:pPr>
            <a:r>
              <a:rPr lang="es-ES" sz="1120"/>
              <a:t>Informes de radiodiagnóstico</a:t>
            </a:r>
            <a:endParaRPr/>
          </a:p>
          <a:p>
            <a:pPr marL="742950" lvl="1" indent="-285750" algn="l" rtl="0">
              <a:lnSpc>
                <a:spcPct val="80000"/>
              </a:lnSpc>
              <a:spcBef>
                <a:spcPts val="0"/>
              </a:spcBef>
              <a:spcAft>
                <a:spcPts val="0"/>
              </a:spcAft>
              <a:buClr>
                <a:schemeClr val="dk1"/>
              </a:buClr>
              <a:buSzPts val="1120"/>
              <a:buFont typeface="Arial"/>
              <a:buChar char="•"/>
            </a:pPr>
            <a:r>
              <a:rPr lang="es-ES" sz="1120"/>
              <a:t>Informes de laboratorio (analíticas)</a:t>
            </a:r>
            <a:endParaRPr/>
          </a:p>
          <a:p>
            <a:pPr marL="742950" lvl="1" indent="-285750" algn="l" rtl="0">
              <a:lnSpc>
                <a:spcPct val="80000"/>
              </a:lnSpc>
              <a:spcBef>
                <a:spcPts val="0"/>
              </a:spcBef>
              <a:spcAft>
                <a:spcPts val="0"/>
              </a:spcAft>
              <a:buClr>
                <a:schemeClr val="dk1"/>
              </a:buClr>
              <a:buSzPts val="1120"/>
              <a:buFont typeface="Arial"/>
              <a:buChar char="•"/>
            </a:pPr>
            <a:r>
              <a:rPr lang="es-ES" sz="1120"/>
              <a:t>Cribado de cáncer colorrectal</a:t>
            </a:r>
            <a:endParaRPr/>
          </a:p>
          <a:p>
            <a:pPr marL="742950" lvl="1" indent="-285750" algn="l" rtl="0">
              <a:lnSpc>
                <a:spcPct val="80000"/>
              </a:lnSpc>
              <a:spcBef>
                <a:spcPts val="0"/>
              </a:spcBef>
              <a:spcAft>
                <a:spcPts val="0"/>
              </a:spcAft>
              <a:buClr>
                <a:schemeClr val="dk1"/>
              </a:buClr>
              <a:buSzPts val="1120"/>
              <a:buFont typeface="Arial"/>
              <a:buChar char="•"/>
            </a:pPr>
            <a:r>
              <a:rPr lang="es-ES" sz="1120"/>
              <a:t>Informes de alta de hospitalización</a:t>
            </a:r>
            <a:endParaRPr/>
          </a:p>
          <a:p>
            <a:pPr marL="742950" lvl="1" indent="-285750" algn="l" rtl="0">
              <a:lnSpc>
                <a:spcPct val="80000"/>
              </a:lnSpc>
              <a:spcBef>
                <a:spcPts val="0"/>
              </a:spcBef>
              <a:spcAft>
                <a:spcPts val="0"/>
              </a:spcAft>
              <a:buClr>
                <a:schemeClr val="dk1"/>
              </a:buClr>
              <a:buSzPts val="1120"/>
              <a:buFont typeface="Arial"/>
              <a:buChar char="•"/>
            </a:pPr>
            <a:r>
              <a:rPr lang="es-ES" sz="1120"/>
              <a:t>Informes de anatomía patológica</a:t>
            </a:r>
            <a:endParaRPr/>
          </a:p>
          <a:p>
            <a:pPr marL="742950" lvl="1" indent="-285750" algn="l" rtl="0">
              <a:lnSpc>
                <a:spcPct val="80000"/>
              </a:lnSpc>
              <a:spcBef>
                <a:spcPts val="0"/>
              </a:spcBef>
              <a:spcAft>
                <a:spcPts val="0"/>
              </a:spcAft>
              <a:buClr>
                <a:schemeClr val="dk1"/>
              </a:buClr>
              <a:buSzPts val="1120"/>
              <a:buFont typeface="Arial"/>
              <a:buChar char="•"/>
            </a:pPr>
            <a:r>
              <a:rPr lang="es-ES" sz="1120"/>
              <a:t>Calendario de anticoagulación oral</a:t>
            </a:r>
            <a:endParaRPr/>
          </a:p>
          <a:p>
            <a:pPr marL="0" lvl="0" indent="-71120" algn="l" rtl="0">
              <a:lnSpc>
                <a:spcPct val="80000"/>
              </a:lnSpc>
              <a:spcBef>
                <a:spcPts val="0"/>
              </a:spcBef>
              <a:spcAft>
                <a:spcPts val="0"/>
              </a:spcAft>
              <a:buClr>
                <a:schemeClr val="dk1"/>
              </a:buClr>
              <a:buSzPts val="1120"/>
              <a:buFont typeface="Arial"/>
              <a:buChar char="•"/>
            </a:pPr>
            <a:r>
              <a:rPr lang="es-ES" sz="1120"/>
              <a:t>Certificado digital COVID UE</a:t>
            </a:r>
            <a:endParaRPr/>
          </a:p>
          <a:p>
            <a:pPr marL="0" lvl="0" indent="-71120" algn="l" rtl="0">
              <a:lnSpc>
                <a:spcPct val="80000"/>
              </a:lnSpc>
              <a:spcBef>
                <a:spcPts val="0"/>
              </a:spcBef>
              <a:spcAft>
                <a:spcPts val="0"/>
              </a:spcAft>
              <a:buClr>
                <a:schemeClr val="dk1"/>
              </a:buClr>
              <a:buSzPts val="1120"/>
              <a:buFont typeface="Arial"/>
              <a:buChar char="•"/>
            </a:pPr>
            <a:r>
              <a:rPr lang="es-ES" sz="1120"/>
              <a:t>Radar COVID</a:t>
            </a:r>
            <a:endParaRPr/>
          </a:p>
          <a:p>
            <a:pPr marL="0" lvl="0" indent="-71120" algn="l" rtl="0">
              <a:lnSpc>
                <a:spcPct val="80000"/>
              </a:lnSpc>
              <a:spcBef>
                <a:spcPts val="0"/>
              </a:spcBef>
              <a:spcAft>
                <a:spcPts val="0"/>
              </a:spcAft>
              <a:buClr>
                <a:schemeClr val="dk1"/>
              </a:buClr>
              <a:buSzPts val="1120"/>
              <a:buFont typeface="Arial"/>
              <a:buChar char="•"/>
            </a:pPr>
            <a:r>
              <a:rPr lang="es-ES" sz="1120"/>
              <a:t>Cita vacuna COVID</a:t>
            </a:r>
            <a:endParaRPr/>
          </a:p>
          <a:p>
            <a:pPr marL="0" lvl="0" indent="-71120" algn="l" rtl="0">
              <a:lnSpc>
                <a:spcPct val="80000"/>
              </a:lnSpc>
              <a:spcBef>
                <a:spcPts val="0"/>
              </a:spcBef>
              <a:spcAft>
                <a:spcPts val="0"/>
              </a:spcAft>
              <a:buClr>
                <a:schemeClr val="dk1"/>
              </a:buClr>
              <a:buSzPts val="1120"/>
              <a:buFont typeface="Arial"/>
              <a:buChar char="•"/>
            </a:pPr>
            <a:r>
              <a:rPr lang="es-ES" sz="1120"/>
              <a:t>Cita vacuna gripe</a:t>
            </a:r>
            <a:endParaRPr/>
          </a:p>
          <a:p>
            <a:pPr marL="0" lvl="0" indent="0" algn="l" rtl="0">
              <a:lnSpc>
                <a:spcPct val="80000"/>
              </a:lnSpc>
              <a:spcBef>
                <a:spcPts val="0"/>
              </a:spcBef>
              <a:spcAft>
                <a:spcPts val="0"/>
              </a:spcAft>
              <a:buNone/>
            </a:pPr>
            <a:r>
              <a:rPr lang="es-ES" sz="1120"/>
              <a:t>También puedes activar notificaciones para que te avise de tus próximas citas, de la la proximidad de la finalización de tratamientos crónicos o de que ya están los resultados de tu PCR.</a:t>
            </a:r>
            <a:endParaRPr/>
          </a:p>
          <a:p>
            <a:pPr marL="0" lvl="0" indent="0" algn="l" rtl="0">
              <a:lnSpc>
                <a:spcPct val="80000"/>
              </a:lnSpc>
              <a:spcBef>
                <a:spcPts val="0"/>
              </a:spcBef>
              <a:spcAft>
                <a:spcPts val="0"/>
              </a:spcAft>
              <a:buNone/>
            </a:pPr>
            <a:br>
              <a:rPr lang="es-ES" sz="1120" b="0" i="0">
                <a:solidFill>
                  <a:srgbClr val="777777"/>
                </a:solidFill>
                <a:latin typeface="Raleway"/>
                <a:ea typeface="Raleway"/>
                <a:cs typeface="Raleway"/>
                <a:sym typeface="Raleway"/>
              </a:rPr>
            </a:br>
            <a:endParaRPr sz="1120"/>
          </a:p>
        </p:txBody>
      </p:sp>
      <p:sp>
        <p:nvSpPr>
          <p:cNvPr id="585" name="Google Shape;585;p34: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35: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35: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r>
              <a:rPr lang="es-ES" b="0" i="0">
                <a:solidFill>
                  <a:srgbClr val="333333"/>
                </a:solidFill>
                <a:latin typeface="Roboto"/>
                <a:ea typeface="Roboto"/>
                <a:cs typeface="Roboto"/>
                <a:sym typeface="Roboto"/>
              </a:rPr>
              <a:t>Una vez hayas iniciado sesión, con Mi asturSalud puedes:</a:t>
            </a:r>
            <a:endParaRPr b="0" i="0">
              <a:solidFill>
                <a:srgbClr val="333333"/>
              </a:solidFill>
              <a:latin typeface="Roboto"/>
              <a:ea typeface="Roboto"/>
              <a:cs typeface="Roboto"/>
              <a:sym typeface="Roboto"/>
            </a:endParaRPr>
          </a:p>
          <a:p>
            <a:pPr marL="0" lvl="0" indent="-101600" algn="l" rtl="0">
              <a:spcBef>
                <a:spcPts val="0"/>
              </a:spcBef>
              <a:spcAft>
                <a:spcPts val="0"/>
              </a:spcAft>
              <a:buClr>
                <a:srgbClr val="66757F"/>
              </a:buClr>
              <a:buSzPts val="1600"/>
              <a:buFont typeface="Arial"/>
              <a:buChar char="•"/>
            </a:pPr>
            <a:r>
              <a:rPr lang="es-ES" b="0" i="0">
                <a:solidFill>
                  <a:srgbClr val="66757F"/>
                </a:solidFill>
                <a:latin typeface="Roboto"/>
                <a:ea typeface="Roboto"/>
                <a:cs typeface="Roboto"/>
                <a:sym typeface="Roboto"/>
              </a:rPr>
              <a:t>Consultar tus citas programadas en cualquier centro del Servicio de Salud, tanto de Atención Primaria como de Atención Hospitalaria.</a:t>
            </a:r>
            <a:endParaRPr/>
          </a:p>
          <a:p>
            <a:pPr marL="0" lvl="0" indent="-101600" algn="l" rtl="0">
              <a:spcBef>
                <a:spcPts val="0"/>
              </a:spcBef>
              <a:spcAft>
                <a:spcPts val="0"/>
              </a:spcAft>
              <a:buClr>
                <a:srgbClr val="66757F"/>
              </a:buClr>
              <a:buSzPts val="1600"/>
              <a:buFont typeface="Arial"/>
              <a:buChar char="•"/>
            </a:pPr>
            <a:r>
              <a:rPr lang="es-ES" b="0" i="0">
                <a:solidFill>
                  <a:srgbClr val="66757F"/>
                </a:solidFill>
                <a:latin typeface="Roboto"/>
                <a:ea typeface="Roboto"/>
                <a:cs typeface="Roboto"/>
                <a:sym typeface="Roboto"/>
              </a:rPr>
              <a:t>Solicitar y anular tus citas de Atención Primaria.</a:t>
            </a:r>
            <a:endParaRPr/>
          </a:p>
          <a:p>
            <a:pPr marL="0" lvl="0" indent="-101600" algn="l" rtl="0">
              <a:spcBef>
                <a:spcPts val="0"/>
              </a:spcBef>
              <a:spcAft>
                <a:spcPts val="0"/>
              </a:spcAft>
              <a:buClr>
                <a:srgbClr val="66757F"/>
              </a:buClr>
              <a:buSzPts val="1600"/>
              <a:buFont typeface="Arial"/>
              <a:buChar char="•"/>
            </a:pPr>
            <a:r>
              <a:rPr lang="es-ES" b="0" i="0">
                <a:solidFill>
                  <a:srgbClr val="66757F"/>
                </a:solidFill>
                <a:latin typeface="Roboto"/>
                <a:ea typeface="Roboto"/>
                <a:cs typeface="Roboto"/>
                <a:sym typeface="Roboto"/>
              </a:rPr>
              <a:t>Asociar tarjetas sanitarias de allegados para gestionar sus citas de Atención Primaria.</a:t>
            </a:r>
            <a:endParaRPr/>
          </a:p>
          <a:p>
            <a:pPr marL="0" lvl="0" indent="-101600" algn="l" rtl="0">
              <a:spcBef>
                <a:spcPts val="0"/>
              </a:spcBef>
              <a:spcAft>
                <a:spcPts val="0"/>
              </a:spcAft>
              <a:buClr>
                <a:srgbClr val="66757F"/>
              </a:buClr>
              <a:buSzPts val="1600"/>
              <a:buFont typeface="Arial"/>
              <a:buChar char="•"/>
            </a:pPr>
            <a:r>
              <a:rPr lang="es-ES" b="0" i="0">
                <a:solidFill>
                  <a:srgbClr val="66757F"/>
                </a:solidFill>
                <a:latin typeface="Roboto"/>
                <a:ea typeface="Roboto"/>
                <a:cs typeface="Roboto"/>
                <a:sym typeface="Roboto"/>
              </a:rPr>
              <a:t>Consultar la medicación que tienes prescrita.</a:t>
            </a:r>
            <a:endParaRPr/>
          </a:p>
          <a:p>
            <a:pPr marL="0" lvl="0" indent="-101600" algn="l" rtl="0">
              <a:spcBef>
                <a:spcPts val="0"/>
              </a:spcBef>
              <a:spcAft>
                <a:spcPts val="0"/>
              </a:spcAft>
              <a:buClr>
                <a:srgbClr val="66757F"/>
              </a:buClr>
              <a:buSzPts val="1600"/>
              <a:buFont typeface="Arial"/>
              <a:buChar char="•"/>
            </a:pPr>
            <a:r>
              <a:rPr lang="es-ES" b="0" i="0">
                <a:solidFill>
                  <a:srgbClr val="66757F"/>
                </a:solidFill>
                <a:latin typeface="Roboto"/>
                <a:ea typeface="Roboto"/>
                <a:cs typeface="Roboto"/>
                <a:sym typeface="Roboto"/>
              </a:rPr>
              <a:t>Dispensación de medicamentos en la farmacia, con tu móvil.</a:t>
            </a:r>
            <a:endParaRPr/>
          </a:p>
          <a:p>
            <a:pPr marL="0" lvl="0" indent="-101600" algn="l" rtl="0">
              <a:spcBef>
                <a:spcPts val="0"/>
              </a:spcBef>
              <a:spcAft>
                <a:spcPts val="0"/>
              </a:spcAft>
              <a:buClr>
                <a:srgbClr val="66757F"/>
              </a:buClr>
              <a:buSzPts val="1600"/>
              <a:buFont typeface="Arial"/>
              <a:buChar char="•"/>
            </a:pPr>
            <a:r>
              <a:rPr lang="es-ES" b="0" i="0">
                <a:solidFill>
                  <a:srgbClr val="66757F"/>
                </a:solidFill>
                <a:latin typeface="Roboto"/>
                <a:ea typeface="Roboto"/>
                <a:cs typeface="Roboto"/>
                <a:sym typeface="Roboto"/>
              </a:rPr>
              <a:t>Descarga de pautas de tratamiento anticoagulante oral.</a:t>
            </a:r>
            <a:endParaRPr/>
          </a:p>
          <a:p>
            <a:pPr marL="0" lvl="0" indent="-101600" algn="l" rtl="0">
              <a:spcBef>
                <a:spcPts val="0"/>
              </a:spcBef>
              <a:spcAft>
                <a:spcPts val="0"/>
              </a:spcAft>
              <a:buClr>
                <a:srgbClr val="66757F"/>
              </a:buClr>
              <a:buSzPts val="1600"/>
              <a:buFont typeface="Arial"/>
              <a:buChar char="•"/>
            </a:pPr>
            <a:r>
              <a:rPr lang="es-ES" b="0" i="0">
                <a:solidFill>
                  <a:srgbClr val="66757F"/>
                </a:solidFill>
                <a:latin typeface="Roboto"/>
                <a:ea typeface="Roboto"/>
                <a:cs typeface="Roboto"/>
                <a:sym typeface="Roboto"/>
              </a:rPr>
              <a:t>Descargar hoja de medicación activa.</a:t>
            </a:r>
            <a:endParaRPr/>
          </a:p>
          <a:p>
            <a:pPr marL="0" lvl="0" indent="-101600" algn="l" rtl="0">
              <a:spcBef>
                <a:spcPts val="0"/>
              </a:spcBef>
              <a:spcAft>
                <a:spcPts val="0"/>
              </a:spcAft>
              <a:buClr>
                <a:srgbClr val="66757F"/>
              </a:buClr>
              <a:buSzPts val="1600"/>
              <a:buFont typeface="Arial"/>
              <a:buChar char="•"/>
            </a:pPr>
            <a:r>
              <a:rPr lang="es-ES" b="0" i="0">
                <a:solidFill>
                  <a:srgbClr val="66757F"/>
                </a:solidFill>
                <a:latin typeface="Roboto"/>
                <a:ea typeface="Roboto"/>
                <a:cs typeface="Roboto"/>
                <a:sym typeface="Roboto"/>
              </a:rPr>
              <a:t>Consultar tus informes médicos.</a:t>
            </a:r>
            <a:endParaRPr/>
          </a:p>
          <a:p>
            <a:pPr marL="0" lvl="0" indent="0" algn="l" rtl="0">
              <a:spcBef>
                <a:spcPts val="0"/>
              </a:spcBef>
              <a:spcAft>
                <a:spcPts val="0"/>
              </a:spcAft>
              <a:buNone/>
            </a:pPr>
            <a:endParaRPr/>
          </a:p>
        </p:txBody>
      </p:sp>
      <p:sp>
        <p:nvSpPr>
          <p:cNvPr id="596" name="Google Shape;596;p35: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6: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36: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lnSpc>
                <a:spcPct val="80000"/>
              </a:lnSpc>
              <a:spcBef>
                <a:spcPts val="0"/>
              </a:spcBef>
              <a:spcAft>
                <a:spcPts val="0"/>
              </a:spcAft>
              <a:buNone/>
            </a:pPr>
            <a:r>
              <a:rPr lang="es-ES" sz="1480"/>
              <a:t>Servicios principales:</a:t>
            </a:r>
            <a:endParaRPr/>
          </a:p>
          <a:p>
            <a:pPr marL="0" lvl="0" indent="0" algn="l" rtl="0">
              <a:lnSpc>
                <a:spcPct val="80000"/>
              </a:lnSpc>
              <a:spcBef>
                <a:spcPts val="0"/>
              </a:spcBef>
              <a:spcAft>
                <a:spcPts val="0"/>
              </a:spcAft>
              <a:buNone/>
            </a:pPr>
            <a:endParaRPr sz="1480"/>
          </a:p>
          <a:p>
            <a:pPr marL="0" lvl="0" indent="0" algn="l" rtl="0">
              <a:lnSpc>
                <a:spcPct val="80000"/>
              </a:lnSpc>
              <a:spcBef>
                <a:spcPts val="0"/>
              </a:spcBef>
              <a:spcAft>
                <a:spcPts val="0"/>
              </a:spcAft>
              <a:buNone/>
            </a:pPr>
            <a:r>
              <a:rPr lang="es-ES" sz="1480" b="0" i="0">
                <a:solidFill>
                  <a:srgbClr val="444444"/>
                </a:solidFill>
                <a:latin typeface="Verdana"/>
                <a:ea typeface="Verdana"/>
                <a:cs typeface="Verdana"/>
                <a:sym typeface="Verdana"/>
              </a:rPr>
              <a:t>- MiHistoria.- Permite el acceso a la historia clínica electrónica del paciente y a sus informes tanto del SCS como de otras comunidades autónomas, si los tuviera.</a:t>
            </a:r>
            <a:endParaRPr/>
          </a:p>
          <a:p>
            <a:pPr marL="0" lvl="0" indent="0" algn="l" rtl="0">
              <a:lnSpc>
                <a:spcPct val="80000"/>
              </a:lnSpc>
              <a:spcBef>
                <a:spcPts val="0"/>
              </a:spcBef>
              <a:spcAft>
                <a:spcPts val="0"/>
              </a:spcAft>
              <a:buNone/>
            </a:pPr>
            <a:r>
              <a:rPr lang="es-ES" sz="1480" b="0" i="0">
                <a:solidFill>
                  <a:srgbClr val="444444"/>
                </a:solidFill>
                <a:latin typeface="Verdana"/>
                <a:ea typeface="Verdana"/>
                <a:cs typeface="Verdana"/>
                <a:sym typeface="Verdana"/>
              </a:rPr>
              <a:t>– MiCitaPrevia.- Para solicitar cita con profesionales de Atención Primaria.</a:t>
            </a:r>
            <a:endParaRPr/>
          </a:p>
          <a:p>
            <a:pPr marL="0" lvl="0" indent="0" algn="l" rtl="0">
              <a:lnSpc>
                <a:spcPct val="80000"/>
              </a:lnSpc>
              <a:spcBef>
                <a:spcPts val="0"/>
              </a:spcBef>
              <a:spcAft>
                <a:spcPts val="0"/>
              </a:spcAft>
              <a:buNone/>
            </a:pPr>
            <a:r>
              <a:rPr lang="es-ES" sz="1480" b="0" i="0">
                <a:solidFill>
                  <a:srgbClr val="444444"/>
                </a:solidFill>
                <a:latin typeface="Verdana"/>
                <a:ea typeface="Verdana"/>
                <a:cs typeface="Verdana"/>
                <a:sym typeface="Verdana"/>
              </a:rPr>
              <a:t>– miHipot-CNV.- Facilita la comunicación a personas con dificultades verbales.</a:t>
            </a:r>
            <a:endParaRPr/>
          </a:p>
          <a:p>
            <a:pPr marL="0" lvl="0" indent="0" algn="l" rtl="0">
              <a:lnSpc>
                <a:spcPct val="80000"/>
              </a:lnSpc>
              <a:spcBef>
                <a:spcPts val="0"/>
              </a:spcBef>
              <a:spcAft>
                <a:spcPts val="0"/>
              </a:spcAft>
              <a:buNone/>
            </a:pPr>
            <a:r>
              <a:rPr lang="es-ES" sz="1480" b="0" i="0">
                <a:solidFill>
                  <a:srgbClr val="444444"/>
                </a:solidFill>
                <a:latin typeface="Verdana"/>
                <a:ea typeface="Verdana"/>
                <a:cs typeface="Verdana"/>
                <a:sym typeface="Verdana"/>
              </a:rPr>
              <a:t>– MiTradassan.- Es un traductor para la asistencia sanitaria a personas extranjeras no hispanohablantes.</a:t>
            </a:r>
            <a:endParaRPr/>
          </a:p>
          <a:p>
            <a:pPr marL="0" lvl="0" indent="0" algn="l" rtl="0">
              <a:lnSpc>
                <a:spcPct val="80000"/>
              </a:lnSpc>
              <a:spcBef>
                <a:spcPts val="0"/>
              </a:spcBef>
              <a:spcAft>
                <a:spcPts val="0"/>
              </a:spcAft>
              <a:buNone/>
            </a:pPr>
            <a:endParaRPr sz="1480"/>
          </a:p>
          <a:p>
            <a:pPr marL="0" lvl="0" indent="0" algn="just" rtl="0">
              <a:lnSpc>
                <a:spcPct val="80000"/>
              </a:lnSpc>
              <a:spcBef>
                <a:spcPts val="0"/>
              </a:spcBef>
              <a:spcAft>
                <a:spcPts val="0"/>
              </a:spcAft>
              <a:buNone/>
            </a:pPr>
            <a:r>
              <a:rPr lang="es-ES" sz="1480" b="0" i="0">
                <a:solidFill>
                  <a:srgbClr val="444444"/>
                </a:solidFill>
                <a:latin typeface="Lato"/>
                <a:ea typeface="Lato"/>
                <a:cs typeface="Lato"/>
                <a:sym typeface="Lato"/>
              </a:rPr>
              <a:t>Además, cuenta con un servicio específico de identificación, denominado miIdentidad Digital, y, recientemente se ha puesto en marcha la Tarjeta Sanitaria Individual (TSI) Virtual que facilita el acceso a las herramientas tecnológicas incluidas en miSCS, poniendo a disposición de la ciudadanía la tarjeta sanitaria digital en su teléfono móvil.</a:t>
            </a:r>
            <a:endParaRPr/>
          </a:p>
          <a:p>
            <a:pPr marL="0" lvl="0" indent="0" algn="just" rtl="0">
              <a:lnSpc>
                <a:spcPct val="80000"/>
              </a:lnSpc>
              <a:spcBef>
                <a:spcPts val="0"/>
              </a:spcBef>
              <a:spcAft>
                <a:spcPts val="0"/>
              </a:spcAft>
              <a:buNone/>
            </a:pPr>
            <a:r>
              <a:rPr lang="es-ES" sz="1480" b="0" i="0">
                <a:solidFill>
                  <a:srgbClr val="444444"/>
                </a:solidFill>
                <a:latin typeface="Lato"/>
                <a:ea typeface="Lato"/>
                <a:cs typeface="Lato"/>
                <a:sym typeface="Lato"/>
              </a:rPr>
              <a:t>Por otro lado permite la gestión centralizada de misFavoritos que se replica en el resto de servicios digitales que hacen uso de esta opción y, además, permite consultar la información sobre lista de espera quirúrgica.</a:t>
            </a:r>
            <a:endParaRPr/>
          </a:p>
          <a:p>
            <a:pPr marL="0" lvl="0" indent="0" algn="l" rtl="0">
              <a:lnSpc>
                <a:spcPct val="80000"/>
              </a:lnSpc>
              <a:spcBef>
                <a:spcPts val="0"/>
              </a:spcBef>
              <a:spcAft>
                <a:spcPts val="0"/>
              </a:spcAft>
              <a:buNone/>
            </a:pPr>
            <a:endParaRPr sz="1480"/>
          </a:p>
        </p:txBody>
      </p:sp>
      <p:sp>
        <p:nvSpPr>
          <p:cNvPr id="606" name="Google Shape;606;p36: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7: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37: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just" rtl="0">
              <a:spcBef>
                <a:spcPts val="0"/>
              </a:spcBef>
              <a:spcAft>
                <a:spcPts val="0"/>
              </a:spcAft>
              <a:buNone/>
            </a:pPr>
            <a:r>
              <a:rPr lang="es-ES" b="0" i="0">
                <a:solidFill>
                  <a:srgbClr val="454545"/>
                </a:solidFill>
                <a:latin typeface="Tahoma"/>
                <a:ea typeface="Tahoma"/>
                <a:cs typeface="Tahoma"/>
                <a:sym typeface="Tahoma"/>
              </a:rPr>
              <a:t>Tiene las siguientes funcionalidades: </a:t>
            </a:r>
            <a:endParaRPr/>
          </a:p>
          <a:p>
            <a:pPr marL="0" lvl="0" indent="-101600" algn="just" rtl="0">
              <a:spcBef>
                <a:spcPts val="0"/>
              </a:spcBef>
              <a:spcAft>
                <a:spcPts val="0"/>
              </a:spcAft>
              <a:buClr>
                <a:srgbClr val="454545"/>
              </a:buClr>
              <a:buSzPts val="1600"/>
              <a:buFont typeface="Arial"/>
              <a:buChar char="•"/>
            </a:pPr>
            <a:r>
              <a:rPr lang="es-ES" b="0" i="0">
                <a:solidFill>
                  <a:srgbClr val="454545"/>
                </a:solidFill>
                <a:latin typeface="Tahoma"/>
                <a:ea typeface="Tahoma"/>
                <a:cs typeface="Tahoma"/>
                <a:sym typeface="Tahoma"/>
              </a:rPr>
              <a:t>Cita Previa Atención Primaria (Médico y Enfermera, Presencial y Telefónica)</a:t>
            </a:r>
            <a:endParaRPr/>
          </a:p>
          <a:p>
            <a:pPr marL="0" lvl="0" indent="-101600" algn="just" rtl="0">
              <a:spcBef>
                <a:spcPts val="0"/>
              </a:spcBef>
              <a:spcAft>
                <a:spcPts val="0"/>
              </a:spcAft>
              <a:buClr>
                <a:srgbClr val="454545"/>
              </a:buClr>
              <a:buSzPts val="1600"/>
              <a:buFont typeface="Arial"/>
              <a:buChar char="•"/>
            </a:pPr>
            <a:r>
              <a:rPr lang="es-ES" b="0" i="0">
                <a:solidFill>
                  <a:srgbClr val="454545"/>
                </a:solidFill>
                <a:latin typeface="Tahoma"/>
                <a:ea typeface="Tahoma"/>
                <a:cs typeface="Tahoma"/>
                <a:sym typeface="Tahoma"/>
              </a:rPr>
              <a:t>Acceso a Servicios Digitales via PIN por SMS (además de cl@ve)</a:t>
            </a:r>
            <a:endParaRPr/>
          </a:p>
          <a:p>
            <a:pPr marL="0" lvl="0" indent="-101600" algn="just" rtl="0">
              <a:spcBef>
                <a:spcPts val="0"/>
              </a:spcBef>
              <a:spcAft>
                <a:spcPts val="0"/>
              </a:spcAft>
              <a:buClr>
                <a:srgbClr val="454545"/>
              </a:buClr>
              <a:buSzPts val="1600"/>
              <a:buFont typeface="Arial"/>
              <a:buChar char="•"/>
            </a:pPr>
            <a:r>
              <a:rPr lang="es-ES" b="0" i="0">
                <a:solidFill>
                  <a:srgbClr val="454545"/>
                </a:solidFill>
                <a:latin typeface="Tahoma"/>
                <a:ea typeface="Tahoma"/>
                <a:cs typeface="Tahoma"/>
                <a:sym typeface="Tahoma"/>
              </a:rPr>
              <a:t>Tarjeta Sanitaria Virtual</a:t>
            </a:r>
            <a:endParaRPr/>
          </a:p>
          <a:p>
            <a:pPr marL="0" lvl="0" indent="-101600" algn="just" rtl="0">
              <a:spcBef>
                <a:spcPts val="0"/>
              </a:spcBef>
              <a:spcAft>
                <a:spcPts val="0"/>
              </a:spcAft>
              <a:buClr>
                <a:srgbClr val="454545"/>
              </a:buClr>
              <a:buSzPts val="1600"/>
              <a:buFont typeface="Arial"/>
              <a:buChar char="•"/>
            </a:pPr>
            <a:r>
              <a:rPr lang="es-ES" b="0" i="0">
                <a:solidFill>
                  <a:srgbClr val="454545"/>
                </a:solidFill>
                <a:latin typeface="Tahoma"/>
                <a:ea typeface="Tahoma"/>
                <a:cs typeface="Tahoma"/>
                <a:sym typeface="Tahoma"/>
              </a:rPr>
              <a:t>Consulta Citas Hospitalarias (consulta, pruebas diagnósticas, etc.)</a:t>
            </a:r>
            <a:endParaRPr/>
          </a:p>
          <a:p>
            <a:pPr marL="0" lvl="0" indent="-101600" algn="just" rtl="0">
              <a:spcBef>
                <a:spcPts val="0"/>
              </a:spcBef>
              <a:spcAft>
                <a:spcPts val="0"/>
              </a:spcAft>
              <a:buClr>
                <a:srgbClr val="454545"/>
              </a:buClr>
              <a:buSzPts val="1600"/>
              <a:buFont typeface="Arial"/>
              <a:buChar char="•"/>
            </a:pPr>
            <a:r>
              <a:rPr lang="es-ES" b="0" i="0">
                <a:solidFill>
                  <a:srgbClr val="454545"/>
                </a:solidFill>
                <a:latin typeface="Tahoma"/>
                <a:ea typeface="Tahoma"/>
                <a:cs typeface="Tahoma"/>
                <a:sym typeface="Tahoma"/>
              </a:rPr>
              <a:t>Receta Electrónica</a:t>
            </a:r>
            <a:endParaRPr/>
          </a:p>
          <a:p>
            <a:pPr marL="0" lvl="0" indent="-101600" algn="just" rtl="0">
              <a:spcBef>
                <a:spcPts val="0"/>
              </a:spcBef>
              <a:spcAft>
                <a:spcPts val="0"/>
              </a:spcAft>
              <a:buClr>
                <a:srgbClr val="454545"/>
              </a:buClr>
              <a:buSzPts val="1600"/>
              <a:buFont typeface="Arial"/>
              <a:buChar char="•"/>
            </a:pPr>
            <a:r>
              <a:rPr lang="es-ES" b="0" i="0">
                <a:solidFill>
                  <a:srgbClr val="454545"/>
                </a:solidFill>
                <a:latin typeface="Tahoma"/>
                <a:ea typeface="Tahoma"/>
                <a:cs typeface="Tahoma"/>
                <a:sym typeface="Tahoma"/>
              </a:rPr>
              <a:t>Informes Clínicos Alta, Consulta Externa y Urgencias</a:t>
            </a:r>
            <a:endParaRPr/>
          </a:p>
          <a:p>
            <a:pPr marL="0" lvl="0" indent="-101600" algn="just" rtl="0">
              <a:spcBef>
                <a:spcPts val="0"/>
              </a:spcBef>
              <a:spcAft>
                <a:spcPts val="0"/>
              </a:spcAft>
              <a:buClr>
                <a:srgbClr val="454545"/>
              </a:buClr>
              <a:buSzPts val="1600"/>
              <a:buFont typeface="Arial"/>
              <a:buChar char="•"/>
            </a:pPr>
            <a:r>
              <a:rPr lang="es-ES" b="0" i="0">
                <a:solidFill>
                  <a:srgbClr val="454545"/>
                </a:solidFill>
                <a:latin typeface="Tahoma"/>
                <a:ea typeface="Tahoma"/>
                <a:cs typeface="Tahoma"/>
                <a:sym typeface="Tahoma"/>
              </a:rPr>
              <a:t>Resultados Laboratorio (inicialmente sólo COVID)</a:t>
            </a:r>
            <a:endParaRPr/>
          </a:p>
          <a:p>
            <a:pPr marL="0" lvl="0" indent="-101600" algn="just" rtl="0">
              <a:spcBef>
                <a:spcPts val="0"/>
              </a:spcBef>
              <a:spcAft>
                <a:spcPts val="0"/>
              </a:spcAft>
              <a:buClr>
                <a:srgbClr val="454545"/>
              </a:buClr>
              <a:buSzPts val="1600"/>
              <a:buFont typeface="Arial"/>
              <a:buChar char="•"/>
            </a:pPr>
            <a:r>
              <a:rPr lang="es-ES" b="0" i="0">
                <a:solidFill>
                  <a:srgbClr val="454545"/>
                </a:solidFill>
                <a:latin typeface="Tahoma"/>
                <a:ea typeface="Tahoma"/>
                <a:cs typeface="Tahoma"/>
                <a:sym typeface="Tahoma"/>
              </a:rPr>
              <a:t>Lista Espera Quirúrgica</a:t>
            </a:r>
            <a:endParaRPr/>
          </a:p>
          <a:p>
            <a:pPr marL="0" lvl="0" indent="-101600" algn="just" rtl="0">
              <a:spcBef>
                <a:spcPts val="0"/>
              </a:spcBef>
              <a:spcAft>
                <a:spcPts val="0"/>
              </a:spcAft>
              <a:buClr>
                <a:srgbClr val="454545"/>
              </a:buClr>
              <a:buSzPts val="1600"/>
              <a:buFont typeface="Arial"/>
              <a:buChar char="•"/>
            </a:pPr>
            <a:r>
              <a:rPr lang="es-ES" b="0" i="0">
                <a:solidFill>
                  <a:srgbClr val="454545"/>
                </a:solidFill>
                <a:latin typeface="Tahoma"/>
                <a:ea typeface="Tahoma"/>
                <a:cs typeface="Tahoma"/>
                <a:sym typeface="Tahoma"/>
              </a:rPr>
              <a:t>Localización y contacto de centros sanitarios, farmacias, etc.</a:t>
            </a:r>
            <a:endParaRPr/>
          </a:p>
          <a:p>
            <a:pPr marL="0" lvl="0" indent="-101600" algn="just" rtl="0">
              <a:spcBef>
                <a:spcPts val="0"/>
              </a:spcBef>
              <a:spcAft>
                <a:spcPts val="0"/>
              </a:spcAft>
              <a:buClr>
                <a:srgbClr val="454545"/>
              </a:buClr>
              <a:buSzPts val="1600"/>
              <a:buFont typeface="Arial"/>
              <a:buChar char="•"/>
            </a:pPr>
            <a:r>
              <a:rPr lang="es-ES" b="0" i="0">
                <a:solidFill>
                  <a:srgbClr val="454545"/>
                </a:solidFill>
                <a:latin typeface="Tahoma"/>
                <a:ea typeface="Tahoma"/>
                <a:cs typeface="Tahoma"/>
                <a:sym typeface="Tahoma"/>
              </a:rPr>
              <a:t>Autenticación Biométrica (Face ID, huella dactilar)</a:t>
            </a:r>
            <a:endParaRPr/>
          </a:p>
          <a:p>
            <a:pPr marL="0" lvl="0" indent="-101600" algn="just" rtl="0">
              <a:spcBef>
                <a:spcPts val="0"/>
              </a:spcBef>
              <a:spcAft>
                <a:spcPts val="0"/>
              </a:spcAft>
              <a:buClr>
                <a:srgbClr val="454545"/>
              </a:buClr>
              <a:buSzPts val="1600"/>
              <a:buFont typeface="Arial"/>
              <a:buChar char="•"/>
            </a:pPr>
            <a:r>
              <a:rPr lang="es-ES" b="0" i="0">
                <a:solidFill>
                  <a:srgbClr val="454545"/>
                </a:solidFill>
                <a:latin typeface="Tahoma"/>
                <a:ea typeface="Tahoma"/>
                <a:cs typeface="Tahoma"/>
                <a:sym typeface="Tahoma"/>
              </a:rPr>
              <a:t>Preguntas Frecuentes (FAQ) y Soporte Técnico al Paciente</a:t>
            </a:r>
            <a:endParaRPr/>
          </a:p>
          <a:p>
            <a:pPr marL="0" lvl="0" indent="-101600" algn="just" rtl="0">
              <a:spcBef>
                <a:spcPts val="0"/>
              </a:spcBef>
              <a:spcAft>
                <a:spcPts val="0"/>
              </a:spcAft>
              <a:buClr>
                <a:srgbClr val="454545"/>
              </a:buClr>
              <a:buSzPts val="1600"/>
              <a:buFont typeface="Arial"/>
              <a:buChar char="•"/>
            </a:pPr>
            <a:r>
              <a:rPr lang="es-ES" b="0" i="0">
                <a:solidFill>
                  <a:srgbClr val="454545"/>
                </a:solidFill>
                <a:latin typeface="Tahoma"/>
                <a:ea typeface="Tahoma"/>
                <a:cs typeface="Tahoma"/>
                <a:sym typeface="Tahoma"/>
              </a:rPr>
              <a:t>Mensajería PUSH  </a:t>
            </a:r>
            <a:endParaRPr/>
          </a:p>
          <a:p>
            <a:pPr marL="0" lvl="0" indent="0" algn="l" rtl="0">
              <a:spcBef>
                <a:spcPts val="0"/>
              </a:spcBef>
              <a:spcAft>
                <a:spcPts val="0"/>
              </a:spcAft>
              <a:buNone/>
            </a:pPr>
            <a:endParaRPr/>
          </a:p>
        </p:txBody>
      </p:sp>
      <p:sp>
        <p:nvSpPr>
          <p:cNvPr id="615" name="Google Shape;615;p37: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8: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38: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endParaRPr/>
          </a:p>
        </p:txBody>
      </p:sp>
      <p:sp>
        <p:nvSpPr>
          <p:cNvPr id="624" name="Google Shape;624;p38: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lnSpc>
                <a:spcPct val="80000"/>
              </a:lnSpc>
              <a:spcBef>
                <a:spcPts val="0"/>
              </a:spcBef>
              <a:spcAft>
                <a:spcPts val="0"/>
              </a:spcAft>
              <a:buNone/>
            </a:pPr>
            <a:r>
              <a:rPr lang="ca-ES" sz="640" b="1" i="0" noProof="0" dirty="0">
                <a:solidFill>
                  <a:srgbClr val="111111"/>
                </a:solidFill>
                <a:latin typeface="Arial"/>
                <a:ea typeface="Arial"/>
                <a:cs typeface="Arial"/>
                <a:sym typeface="Arial"/>
              </a:rPr>
              <a:t>Certificat digital: pros i contres</a:t>
            </a:r>
          </a:p>
          <a:p>
            <a:pPr marL="0" lvl="0" indent="0" algn="l" rtl="0">
              <a:lnSpc>
                <a:spcPct val="80000"/>
              </a:lnSpc>
              <a:spcBef>
                <a:spcPts val="0"/>
              </a:spcBef>
              <a:spcAft>
                <a:spcPts val="0"/>
              </a:spcAft>
              <a:buNone/>
            </a:pPr>
            <a:r>
              <a:rPr lang="ca-ES" sz="640" b="1" i="0" noProof="0" dirty="0">
                <a:solidFill>
                  <a:srgbClr val="111111"/>
                </a:solidFill>
                <a:latin typeface="Arial"/>
                <a:ea typeface="Arial"/>
                <a:cs typeface="Arial"/>
                <a:sym typeface="Arial"/>
              </a:rPr>
              <a:t>
</a:t>
            </a:r>
            <a:r>
              <a:rPr lang="ca-ES" sz="640" b="0" i="0" noProof="0" dirty="0">
                <a:solidFill>
                  <a:srgbClr val="111111"/>
                </a:solidFill>
                <a:latin typeface="Arial"/>
                <a:ea typeface="Arial"/>
                <a:cs typeface="Arial"/>
                <a:sym typeface="Arial"/>
              </a:rPr>
              <a:t>El certificat digital, també anomenat certificat electrònic, </a:t>
            </a:r>
            <a:r>
              <a:rPr lang="ca-ES" sz="640" b="1" i="0" noProof="0" dirty="0">
                <a:solidFill>
                  <a:srgbClr val="111111"/>
                </a:solidFill>
                <a:latin typeface="Arial"/>
                <a:ea typeface="Arial"/>
                <a:cs typeface="Arial"/>
                <a:sym typeface="Arial"/>
              </a:rPr>
              <a:t>és una forma de signatura digital que s'instal·la als nostres ordinadors, més concretament en un navegador d'internet, per garantir la nostra identitat. </a:t>
            </a:r>
          </a:p>
          <a:p>
            <a:pPr marL="0" lvl="0" indent="0" algn="l" rtl="0">
              <a:lnSpc>
                <a:spcPct val="80000"/>
              </a:lnSpc>
              <a:spcBef>
                <a:spcPts val="0"/>
              </a:spcBef>
              <a:spcAft>
                <a:spcPts val="0"/>
              </a:spcAft>
              <a:buNone/>
            </a:pPr>
            <a:r>
              <a:rPr lang="ca-ES" sz="640" b="0" i="0" noProof="0" dirty="0">
                <a:solidFill>
                  <a:srgbClr val="111111"/>
                </a:solidFill>
                <a:latin typeface="Arial"/>
                <a:ea typeface="Arial"/>
                <a:cs typeface="Arial"/>
                <a:sym typeface="Arial"/>
              </a:rPr>
              <a:t>L'obtenció d'un certificat digital pot dur-se a terme realitzant una sol·licitud davant una de les entitats emissores de certificats, des d'organismes dependents de les comunitats autònomes </a:t>
            </a:r>
            <a:r>
              <a:rPr lang="ca-ES" sz="640" b="1" i="0" noProof="0" dirty="0">
                <a:solidFill>
                  <a:srgbClr val="111111"/>
                </a:solidFill>
                <a:latin typeface="Arial"/>
                <a:ea typeface="Arial"/>
                <a:cs typeface="Arial"/>
                <a:sym typeface="Arial"/>
              </a:rPr>
              <a:t>fins a la Fàbrica Nacional de Moneda i Timbre, la qual proporciona un dels certificats electrònics més habituals </a:t>
            </a:r>
            <a:r>
              <a:rPr lang="ca-ES" sz="640" b="0" i="0" noProof="0" dirty="0">
                <a:solidFill>
                  <a:srgbClr val="111111"/>
                </a:solidFill>
                <a:latin typeface="Arial"/>
                <a:ea typeface="Arial"/>
                <a:cs typeface="Arial"/>
                <a:sym typeface="Arial"/>
              </a:rPr>
              <a:t>i probablement el més usat a Espanya.
Un dels punts més interessants sobre el certificat de la FNMT és que la seva renovació pot realitzar-se online, generalment, seguint uns passos bastants senzills encara que requereixen certa paciència.</a:t>
            </a:r>
          </a:p>
          <a:p>
            <a:pPr marL="0" lvl="0" indent="0" algn="l" rtl="0">
              <a:lnSpc>
                <a:spcPct val="80000"/>
              </a:lnSpc>
              <a:spcBef>
                <a:spcPts val="0"/>
              </a:spcBef>
              <a:spcAft>
                <a:spcPts val="0"/>
              </a:spcAft>
              <a:buNone/>
            </a:pPr>
            <a:r>
              <a:rPr lang="ca-ES" sz="640" b="0" i="0" noProof="0" dirty="0">
                <a:solidFill>
                  <a:srgbClr val="111111"/>
                </a:solidFill>
                <a:latin typeface="Arial"/>
                <a:ea typeface="Arial"/>
                <a:cs typeface="Arial"/>
                <a:sym typeface="Arial"/>
              </a:rPr>
              <a:t>
</a:t>
            </a:r>
            <a:r>
              <a:rPr lang="ca-ES" sz="640" b="1" i="0" noProof="0" dirty="0">
                <a:solidFill>
                  <a:srgbClr val="111111"/>
                </a:solidFill>
                <a:latin typeface="Arial"/>
                <a:ea typeface="Arial"/>
                <a:cs typeface="Arial"/>
                <a:sym typeface="Arial"/>
              </a:rPr>
              <a:t>Pros: </a:t>
            </a:r>
            <a:r>
              <a:rPr lang="ca-ES" sz="640" b="0" i="0" noProof="0" dirty="0">
                <a:solidFill>
                  <a:srgbClr val="111111"/>
                </a:solidFill>
                <a:latin typeface="Arial"/>
                <a:ea typeface="Arial"/>
                <a:cs typeface="Arial"/>
                <a:sym typeface="Arial"/>
              </a:rPr>
              <a:t>Certificat àmpliament acceptat, no es necessita cap dispositiu addicional per utilitzar-lo més enllà d'un ordinador, no requereixen PIN, renovació telemàtica
</a:t>
            </a:r>
            <a:r>
              <a:rPr lang="ca-ES" sz="640" b="1" i="0" noProof="0" dirty="0">
                <a:solidFill>
                  <a:srgbClr val="111111"/>
                </a:solidFill>
                <a:latin typeface="Arial"/>
                <a:ea typeface="Arial"/>
                <a:cs typeface="Arial"/>
                <a:sym typeface="Arial"/>
              </a:rPr>
              <a:t>Contres: </a:t>
            </a:r>
            <a:r>
              <a:rPr lang="ca-ES" sz="640" b="0" i="0" noProof="0" dirty="0">
                <a:solidFill>
                  <a:srgbClr val="111111"/>
                </a:solidFill>
                <a:latin typeface="Arial"/>
                <a:ea typeface="Arial"/>
                <a:cs typeface="Arial"/>
                <a:sym typeface="Arial"/>
              </a:rPr>
              <a:t>Cal realitzar alguns tràmits previs per a la seva obtenció. Tramitació de forma presencial o a través de videoconferència, habituals dificultats d'ús per incompatibilitats i problemes amb els navegadors.</a:t>
            </a:r>
          </a:p>
          <a:p>
            <a:pPr marL="0" lvl="0" indent="0" algn="l" rtl="0">
              <a:lnSpc>
                <a:spcPct val="80000"/>
              </a:lnSpc>
              <a:spcBef>
                <a:spcPts val="0"/>
              </a:spcBef>
              <a:spcAft>
                <a:spcPts val="0"/>
              </a:spcAft>
              <a:buNone/>
            </a:pPr>
            <a:r>
              <a:rPr lang="ca-ES" sz="640" b="0" i="0" noProof="0" dirty="0">
                <a:solidFill>
                  <a:srgbClr val="111111"/>
                </a:solidFill>
                <a:latin typeface="Arial"/>
                <a:ea typeface="Arial"/>
                <a:cs typeface="Arial"/>
                <a:sym typeface="Arial"/>
              </a:rPr>
              <a:t>
</a:t>
            </a:r>
            <a:r>
              <a:rPr lang="ca-ES" sz="640" b="1" i="0" noProof="0" dirty="0">
                <a:solidFill>
                  <a:srgbClr val="111111"/>
                </a:solidFill>
                <a:latin typeface="Arial"/>
                <a:ea typeface="Arial"/>
                <a:cs typeface="Arial"/>
                <a:sym typeface="Arial"/>
              </a:rPr>
              <a:t>DNI electrònic: pros i contres</a:t>
            </a:r>
            <a:r>
              <a:rPr lang="ca-ES" sz="640" b="0" i="0" noProof="0" dirty="0">
                <a:solidFill>
                  <a:srgbClr val="111111"/>
                </a:solidFill>
                <a:latin typeface="Arial"/>
                <a:ea typeface="Arial"/>
                <a:cs typeface="Arial"/>
                <a:sym typeface="Arial"/>
              </a:rPr>
              <a:t>
El </a:t>
            </a:r>
            <a:r>
              <a:rPr lang="ca-ES" sz="640" b="0" i="0" noProof="0" dirty="0" err="1">
                <a:solidFill>
                  <a:srgbClr val="111111"/>
                </a:solidFill>
                <a:latin typeface="Arial"/>
                <a:ea typeface="Arial"/>
                <a:cs typeface="Arial"/>
                <a:sym typeface="Arial"/>
              </a:rPr>
              <a:t>DNIie</a:t>
            </a:r>
            <a:r>
              <a:rPr lang="ca-ES" sz="640" b="0" i="0" noProof="0" dirty="0">
                <a:solidFill>
                  <a:srgbClr val="111111"/>
                </a:solidFill>
                <a:latin typeface="Arial"/>
                <a:ea typeface="Arial"/>
                <a:cs typeface="Arial"/>
                <a:sym typeface="Arial"/>
              </a:rPr>
              <a:t>, DNI electrònic o Document Nacional d'Identitat electrònic és el document que acredita físicament i/o digitalment la identitat del seu titular. Si un DNI té xip, és un </a:t>
            </a:r>
            <a:r>
              <a:rPr lang="ca-ES" sz="640" b="0" i="0" noProof="0" dirty="0" err="1">
                <a:solidFill>
                  <a:srgbClr val="111111"/>
                </a:solidFill>
                <a:latin typeface="Arial"/>
                <a:ea typeface="Arial"/>
                <a:cs typeface="Arial"/>
                <a:sym typeface="Arial"/>
              </a:rPr>
              <a:t>DNIe</a:t>
            </a:r>
            <a:r>
              <a:rPr lang="ca-ES" sz="640" b="0" i="0" noProof="0" dirty="0">
                <a:solidFill>
                  <a:srgbClr val="111111"/>
                </a:solidFill>
                <a:latin typeface="Arial"/>
                <a:ea typeface="Arial"/>
                <a:cs typeface="Arial"/>
                <a:sym typeface="Arial"/>
              </a:rPr>
              <a:t>.
En aquest cas, els certificats digitals presents en </a:t>
            </a:r>
            <a:r>
              <a:rPr lang="ca-ES" sz="640" b="1" i="0" noProof="0" dirty="0">
                <a:solidFill>
                  <a:srgbClr val="111111"/>
                </a:solidFill>
                <a:latin typeface="Arial"/>
                <a:ea typeface="Arial"/>
                <a:cs typeface="Arial"/>
                <a:sym typeface="Arial"/>
              </a:rPr>
              <a:t>els DNI electrònics són emesos per la Direcció General de la Policia</a:t>
            </a:r>
            <a:r>
              <a:rPr lang="ca-ES" sz="640" b="0" i="0" noProof="0" dirty="0">
                <a:solidFill>
                  <a:srgbClr val="111111"/>
                </a:solidFill>
                <a:latin typeface="Arial"/>
                <a:ea typeface="Arial"/>
                <a:cs typeface="Arial"/>
                <a:sym typeface="Arial"/>
              </a:rPr>
              <a:t>, que n és el responsable. 
Per usar el </a:t>
            </a:r>
            <a:r>
              <a:rPr lang="ca-ES" sz="640" b="0" i="0" noProof="0" dirty="0" err="1">
                <a:solidFill>
                  <a:srgbClr val="111111"/>
                </a:solidFill>
                <a:latin typeface="Arial"/>
                <a:ea typeface="Arial"/>
                <a:cs typeface="Arial"/>
                <a:sym typeface="Arial"/>
              </a:rPr>
              <a:t>DNIe</a:t>
            </a:r>
            <a:r>
              <a:rPr lang="ca-ES" sz="640" b="0" i="0" noProof="0" dirty="0">
                <a:solidFill>
                  <a:srgbClr val="111111"/>
                </a:solidFill>
                <a:latin typeface="Arial"/>
                <a:ea typeface="Arial"/>
                <a:cs typeface="Arial"/>
                <a:sym typeface="Arial"/>
              </a:rPr>
              <a:t> es imprescindible disposar d'un lector de targetes compatible i fer ús d'un codi PIN de seguretat, dues circumstàncies que no són necessària amb els certificats digitals de la FNMT. </a:t>
            </a:r>
            <a:br>
              <a:rPr lang="ca-ES" sz="640" b="0" i="0" noProof="0" dirty="0">
                <a:solidFill>
                  <a:srgbClr val="111111"/>
                </a:solidFill>
                <a:latin typeface="Arial"/>
                <a:ea typeface="Arial"/>
                <a:cs typeface="Arial"/>
                <a:sym typeface="Arial"/>
              </a:rPr>
            </a:br>
            <a:r>
              <a:rPr lang="ca-ES" sz="640" b="0" i="0" noProof="0" dirty="0">
                <a:solidFill>
                  <a:srgbClr val="111111"/>
                </a:solidFill>
                <a:latin typeface="Arial"/>
                <a:ea typeface="Arial"/>
                <a:cs typeface="Arial"/>
                <a:sym typeface="Arial"/>
              </a:rPr>
              <a:t>Això sí, </a:t>
            </a:r>
            <a:r>
              <a:rPr lang="ca-ES" sz="640" b="1" i="0" noProof="0" dirty="0">
                <a:solidFill>
                  <a:srgbClr val="111111"/>
                </a:solidFill>
                <a:latin typeface="Arial"/>
                <a:ea typeface="Arial"/>
                <a:cs typeface="Arial"/>
                <a:sym typeface="Arial"/>
              </a:rPr>
              <a:t>els certificats del DNI venen incorporats sempre amb el document, fins i tot encara que no els usem</a:t>
            </a:r>
            <a:r>
              <a:rPr lang="ca-ES" sz="640" b="0" i="0" noProof="0" dirty="0">
                <a:solidFill>
                  <a:srgbClr val="111111"/>
                </a:solidFill>
                <a:latin typeface="Arial"/>
                <a:ea typeface="Arial"/>
                <a:cs typeface="Arial"/>
                <a:sym typeface="Arial"/>
              </a:rPr>
              <a:t>, i renovar-los als cinc anys. És tan senzill com acudir a una oficina d'expedició del DNI i fer ús dels quioscos habilitats, sense necessitat de cita prèvia ni cap tràmit addicional. El seu ús a l'hora de fer tràmits és similar al del certificats de la Fàbrica Nacional de Moneda i Timbre o equivalents.</a:t>
            </a:r>
          </a:p>
          <a:p>
            <a:pPr marL="0" lvl="0" indent="0" algn="l" rtl="0">
              <a:lnSpc>
                <a:spcPct val="80000"/>
              </a:lnSpc>
              <a:spcBef>
                <a:spcPts val="0"/>
              </a:spcBef>
              <a:spcAft>
                <a:spcPts val="0"/>
              </a:spcAft>
              <a:buNone/>
            </a:pPr>
            <a:endParaRPr lang="ca-ES" sz="640" b="0" i="0" noProof="0" dirty="0">
              <a:solidFill>
                <a:srgbClr val="111111"/>
              </a:solidFill>
              <a:latin typeface="Arial"/>
              <a:ea typeface="Arial"/>
              <a:cs typeface="Arial"/>
              <a:sym typeface="Arial"/>
            </a:endParaRPr>
          </a:p>
          <a:p>
            <a:pPr marL="0" lvl="0" indent="0" algn="l" rtl="0">
              <a:lnSpc>
                <a:spcPct val="80000"/>
              </a:lnSpc>
              <a:spcBef>
                <a:spcPts val="0"/>
              </a:spcBef>
              <a:spcAft>
                <a:spcPts val="0"/>
              </a:spcAft>
              <a:buNone/>
            </a:pPr>
            <a:r>
              <a:rPr lang="ca-ES" sz="640" b="1" i="0" noProof="0" dirty="0">
                <a:solidFill>
                  <a:srgbClr val="111111"/>
                </a:solidFill>
                <a:latin typeface="Arial"/>
                <a:ea typeface="Arial"/>
                <a:cs typeface="Arial"/>
                <a:sym typeface="Arial"/>
              </a:rPr>
              <a:t>Pros: </a:t>
            </a:r>
            <a:r>
              <a:rPr lang="ca-ES" sz="640" b="0" i="0" noProof="0" dirty="0">
                <a:solidFill>
                  <a:srgbClr val="111111"/>
                </a:solidFill>
                <a:latin typeface="Arial"/>
                <a:ea typeface="Arial"/>
                <a:cs typeface="Arial"/>
                <a:sym typeface="Arial"/>
              </a:rPr>
              <a:t>el </a:t>
            </a:r>
            <a:r>
              <a:rPr lang="ca-ES" sz="640" b="0" i="0" noProof="0" dirty="0" err="1">
                <a:solidFill>
                  <a:srgbClr val="111111"/>
                </a:solidFill>
                <a:latin typeface="Arial"/>
                <a:ea typeface="Arial"/>
                <a:cs typeface="Arial"/>
                <a:sym typeface="Arial"/>
              </a:rPr>
              <a:t>DNIe</a:t>
            </a:r>
            <a:r>
              <a:rPr lang="ca-ES" sz="640" b="0" i="0" noProof="0" dirty="0">
                <a:solidFill>
                  <a:srgbClr val="111111"/>
                </a:solidFill>
                <a:latin typeface="Arial"/>
                <a:ea typeface="Arial"/>
                <a:cs typeface="Arial"/>
                <a:sym typeface="Arial"/>
              </a:rPr>
              <a:t> el porta incorporat, la seva renovació és senzilla encara que presencial, major seguretat en necessitar-se el document físicament i un PIN
</a:t>
            </a:r>
            <a:r>
              <a:rPr lang="ca-ES" sz="640" b="1" i="0" noProof="0" dirty="0">
                <a:solidFill>
                  <a:srgbClr val="111111"/>
                </a:solidFill>
                <a:latin typeface="Arial"/>
                <a:ea typeface="Arial"/>
                <a:cs typeface="Arial"/>
                <a:sym typeface="Arial"/>
              </a:rPr>
              <a:t>Contres: </a:t>
            </a:r>
            <a:r>
              <a:rPr lang="ca-ES" sz="640" b="0" i="0" noProof="0" dirty="0">
                <a:solidFill>
                  <a:srgbClr val="111111"/>
                </a:solidFill>
                <a:latin typeface="Arial"/>
                <a:ea typeface="Arial"/>
                <a:cs typeface="Arial"/>
                <a:sym typeface="Arial"/>
              </a:rPr>
              <a:t>cal un lector de targetes compatible, més les claus privades per a la seva activació, la renovació implica desplaçar-se a una oficina d'expedició.</a:t>
            </a:r>
          </a:p>
          <a:p>
            <a:pPr marL="0" lvl="0" indent="0" algn="l" rtl="0">
              <a:lnSpc>
                <a:spcPct val="80000"/>
              </a:lnSpc>
              <a:spcBef>
                <a:spcPts val="0"/>
              </a:spcBef>
              <a:spcAft>
                <a:spcPts val="0"/>
              </a:spcAft>
              <a:buNone/>
            </a:pPr>
            <a:r>
              <a:rPr lang="ca-ES" sz="640" b="0" i="0" noProof="0" dirty="0">
                <a:solidFill>
                  <a:srgbClr val="111111"/>
                </a:solidFill>
                <a:latin typeface="Arial"/>
                <a:ea typeface="Arial"/>
                <a:cs typeface="Arial"/>
                <a:sym typeface="Arial"/>
              </a:rPr>
              <a:t>
</a:t>
            </a:r>
            <a:r>
              <a:rPr lang="ca-ES" sz="640" b="1" i="0" noProof="0" dirty="0">
                <a:solidFill>
                  <a:srgbClr val="111111"/>
                </a:solidFill>
                <a:latin typeface="Arial"/>
                <a:ea typeface="Arial"/>
                <a:cs typeface="Arial"/>
                <a:sym typeface="Arial"/>
              </a:rPr>
              <a:t>Sistema </a:t>
            </a:r>
            <a:r>
              <a:rPr lang="ca-ES" sz="640" b="1" i="0" noProof="0" dirty="0" err="1">
                <a:solidFill>
                  <a:srgbClr val="111111"/>
                </a:solidFill>
                <a:latin typeface="Arial"/>
                <a:ea typeface="Arial"/>
                <a:cs typeface="Arial"/>
                <a:sym typeface="Arial"/>
              </a:rPr>
              <a:t>Cl@ve</a:t>
            </a:r>
            <a:r>
              <a:rPr lang="ca-ES" sz="640" b="1" i="0" noProof="0" dirty="0">
                <a:solidFill>
                  <a:srgbClr val="111111"/>
                </a:solidFill>
                <a:latin typeface="Arial"/>
                <a:ea typeface="Arial"/>
                <a:cs typeface="Arial"/>
                <a:sym typeface="Arial"/>
              </a:rPr>
              <a:t>: pros i contres</a:t>
            </a:r>
          </a:p>
          <a:p>
            <a:pPr marL="0" lvl="0" indent="0" algn="l" rtl="0">
              <a:lnSpc>
                <a:spcPct val="80000"/>
              </a:lnSpc>
              <a:spcBef>
                <a:spcPts val="0"/>
              </a:spcBef>
              <a:spcAft>
                <a:spcPts val="0"/>
              </a:spcAft>
              <a:buNone/>
            </a:pPr>
            <a:endParaRPr lang="ca-ES" sz="640" b="1" noProof="0" dirty="0"/>
          </a:p>
          <a:p>
            <a:pPr marL="0" lvl="0" indent="0" algn="l" rtl="0">
              <a:lnSpc>
                <a:spcPct val="80000"/>
              </a:lnSpc>
              <a:spcBef>
                <a:spcPts val="0"/>
              </a:spcBef>
              <a:spcAft>
                <a:spcPts val="0"/>
              </a:spcAft>
              <a:buNone/>
            </a:pPr>
            <a:r>
              <a:rPr lang="ca-ES" sz="640" b="0" i="0" noProof="0" dirty="0" err="1">
                <a:solidFill>
                  <a:srgbClr val="111111"/>
                </a:solidFill>
                <a:latin typeface="Arial"/>
                <a:ea typeface="Arial"/>
                <a:cs typeface="Arial"/>
                <a:sym typeface="Arial"/>
              </a:rPr>
              <a:t>Cl@ve</a:t>
            </a:r>
            <a:r>
              <a:rPr lang="ca-ES" sz="640" b="0" i="0" noProof="0" dirty="0">
                <a:solidFill>
                  <a:srgbClr val="111111"/>
                </a:solidFill>
                <a:latin typeface="Arial"/>
                <a:ea typeface="Arial"/>
                <a:cs typeface="Arial"/>
                <a:sym typeface="Arial"/>
              </a:rPr>
              <a:t> és un sistema, que </a:t>
            </a:r>
            <a:r>
              <a:rPr lang="ca-ES" sz="640" b="1" i="0" noProof="0" dirty="0">
                <a:solidFill>
                  <a:srgbClr val="111111"/>
                </a:solidFill>
                <a:latin typeface="Arial"/>
                <a:ea typeface="Arial"/>
                <a:cs typeface="Arial"/>
                <a:sym typeface="Arial"/>
              </a:rPr>
              <a:t>pretén unificar i simplificar l'accés electrònic de la ciutadania als serveis públics mitjançant un únic mètode</a:t>
            </a:r>
            <a:r>
              <a:rPr lang="ca-ES" sz="640" b="0" i="0" noProof="0" dirty="0">
                <a:solidFill>
                  <a:srgbClr val="111111"/>
                </a:solidFill>
                <a:latin typeface="Arial"/>
                <a:ea typeface="Arial"/>
                <a:cs typeface="Arial"/>
                <a:sym typeface="Arial"/>
              </a:rPr>
              <a:t>. La idea és que el ciutadà pugui accedir als serveis i tràmits de qualsevol administració tan sols caldrà recordar unes credencials concretes, un usuari i una contrasenya o un codi PIN que es rebrà a un dispositiu mòbil,.  A més, també permet signar digitalment com en el cas dels certificats electrònics.
Dins del sistema </a:t>
            </a:r>
            <a:r>
              <a:rPr lang="ca-ES" sz="640" b="0" i="0" noProof="0" dirty="0" err="1">
                <a:solidFill>
                  <a:srgbClr val="111111"/>
                </a:solidFill>
                <a:latin typeface="Arial"/>
                <a:ea typeface="Arial"/>
                <a:cs typeface="Arial"/>
                <a:sym typeface="Arial"/>
              </a:rPr>
              <a:t>Cl@ve</a:t>
            </a:r>
            <a:r>
              <a:rPr lang="ca-ES" sz="640" b="0" i="0" noProof="0" dirty="0">
                <a:solidFill>
                  <a:srgbClr val="111111"/>
                </a:solidFill>
                <a:latin typeface="Arial"/>
                <a:ea typeface="Arial"/>
                <a:cs typeface="Arial"/>
                <a:sym typeface="Arial"/>
              </a:rPr>
              <a:t> hi ha dues possibilitats d'ús:</a:t>
            </a:r>
            <a:r>
              <a:rPr lang="ca-ES" sz="640" b="1" i="0" noProof="0" dirty="0">
                <a:solidFill>
                  <a:srgbClr val="111111"/>
                </a:solidFill>
                <a:latin typeface="Arial"/>
                <a:ea typeface="Arial"/>
                <a:cs typeface="Arial"/>
                <a:sym typeface="Arial"/>
              </a:rPr>
              <a:t> </a:t>
            </a:r>
            <a:r>
              <a:rPr lang="ca-ES" sz="640" b="1" i="0" noProof="0" dirty="0" err="1">
                <a:solidFill>
                  <a:srgbClr val="111111"/>
                </a:solidFill>
                <a:latin typeface="Arial"/>
                <a:ea typeface="Arial"/>
                <a:cs typeface="Arial"/>
                <a:sym typeface="Arial"/>
              </a:rPr>
              <a:t>Cl@ve</a:t>
            </a:r>
            <a:r>
              <a:rPr lang="ca-ES" sz="640" b="1" i="0" noProof="0" dirty="0">
                <a:solidFill>
                  <a:srgbClr val="111111"/>
                </a:solidFill>
                <a:latin typeface="Arial"/>
                <a:ea typeface="Arial"/>
                <a:cs typeface="Arial"/>
                <a:sym typeface="Arial"/>
              </a:rPr>
              <a:t> PIN o ocasional i </a:t>
            </a:r>
            <a:r>
              <a:rPr lang="ca-ES" sz="640" b="1" i="0" noProof="0" dirty="0" err="1">
                <a:solidFill>
                  <a:srgbClr val="111111"/>
                </a:solidFill>
                <a:latin typeface="Arial"/>
                <a:ea typeface="Arial"/>
                <a:cs typeface="Arial"/>
                <a:sym typeface="Arial"/>
              </a:rPr>
              <a:t>Cl@ve</a:t>
            </a:r>
            <a:r>
              <a:rPr lang="ca-ES" sz="640" b="1" i="0" noProof="0" dirty="0">
                <a:solidFill>
                  <a:srgbClr val="111111"/>
                </a:solidFill>
                <a:latin typeface="Arial"/>
                <a:ea typeface="Arial"/>
                <a:cs typeface="Arial"/>
                <a:sym typeface="Arial"/>
              </a:rPr>
              <a:t> permanent</a:t>
            </a:r>
            <a:r>
              <a:rPr lang="ca-ES" sz="640" b="0" i="0" noProof="0" dirty="0">
                <a:solidFill>
                  <a:srgbClr val="111111"/>
                </a:solidFill>
                <a:latin typeface="Arial"/>
                <a:ea typeface="Arial"/>
                <a:cs typeface="Arial"/>
                <a:sym typeface="Arial"/>
              </a:rPr>
              <a:t>. La primera proporcionar un codi que es pot obtenir via SMS o mitjançant l'aplicació de </a:t>
            </a:r>
            <a:r>
              <a:rPr lang="ca-ES" sz="640" b="0" i="0" noProof="0" dirty="0" err="1">
                <a:solidFill>
                  <a:srgbClr val="111111"/>
                </a:solidFill>
                <a:latin typeface="Arial"/>
                <a:ea typeface="Arial"/>
                <a:cs typeface="Arial"/>
                <a:sym typeface="Arial"/>
              </a:rPr>
              <a:t>Cl@ve</a:t>
            </a:r>
            <a:r>
              <a:rPr lang="ca-ES" sz="640" b="0" i="0" noProof="0" dirty="0">
                <a:solidFill>
                  <a:srgbClr val="111111"/>
                </a:solidFill>
                <a:latin typeface="Arial"/>
                <a:ea typeface="Arial"/>
                <a:cs typeface="Arial"/>
                <a:sym typeface="Arial"/>
              </a:rPr>
              <a:t> PIN al nostre telèfon mòbil. La segona possibilitat es correspon a la forma d'accés mitjançant un usuari i una contrasenya, a la qual la majoria d'internautes ja estan acostumats.</a:t>
            </a:r>
          </a:p>
          <a:p>
            <a:pPr marL="0" lvl="0" indent="0" algn="l" rtl="0">
              <a:lnSpc>
                <a:spcPct val="80000"/>
              </a:lnSpc>
              <a:spcBef>
                <a:spcPts val="0"/>
              </a:spcBef>
              <a:spcAft>
                <a:spcPts val="0"/>
              </a:spcAft>
              <a:buNone/>
            </a:pPr>
            <a:endParaRPr lang="ca-ES" sz="640" b="0" i="0" noProof="0" dirty="0">
              <a:solidFill>
                <a:srgbClr val="111111"/>
              </a:solidFill>
              <a:latin typeface="Arial"/>
              <a:ea typeface="Arial"/>
              <a:cs typeface="Arial"/>
              <a:sym typeface="Arial"/>
            </a:endParaRPr>
          </a:p>
          <a:p>
            <a:pPr marL="0" lvl="0" indent="0" algn="l" rtl="0">
              <a:lnSpc>
                <a:spcPct val="80000"/>
              </a:lnSpc>
              <a:spcBef>
                <a:spcPts val="0"/>
              </a:spcBef>
              <a:spcAft>
                <a:spcPts val="0"/>
              </a:spcAft>
              <a:buNone/>
            </a:pPr>
            <a:r>
              <a:rPr lang="ca-ES" sz="640" b="0" i="0" noProof="0" dirty="0">
                <a:solidFill>
                  <a:srgbClr val="111111"/>
                </a:solidFill>
                <a:latin typeface="Arial"/>
                <a:ea typeface="Arial"/>
                <a:cs typeface="Arial"/>
                <a:sym typeface="Arial"/>
              </a:rPr>
              <a:t>Per usar aquest sistema cal registrar-se de forma presencial en una oficina de registre o per internet tant si es disposa de certificat electrònic o </a:t>
            </a:r>
            <a:r>
              <a:rPr lang="ca-ES" sz="640" b="0" i="0" noProof="0" dirty="0" err="1">
                <a:solidFill>
                  <a:srgbClr val="111111"/>
                </a:solidFill>
                <a:latin typeface="Arial"/>
                <a:ea typeface="Arial"/>
                <a:cs typeface="Arial"/>
                <a:sym typeface="Arial"/>
              </a:rPr>
              <a:t>DNIe</a:t>
            </a:r>
            <a:r>
              <a:rPr lang="ca-ES" sz="640" b="0" i="0" noProof="0" dirty="0">
                <a:solidFill>
                  <a:srgbClr val="111111"/>
                </a:solidFill>
                <a:latin typeface="Arial"/>
                <a:ea typeface="Arial"/>
                <a:cs typeface="Arial"/>
                <a:sym typeface="Arial"/>
              </a:rPr>
              <a:t> com si no. </a:t>
            </a:r>
            <a:br>
              <a:rPr lang="ca-ES" sz="640" b="0" i="0" noProof="0" dirty="0">
                <a:solidFill>
                  <a:srgbClr val="111111"/>
                </a:solidFill>
                <a:latin typeface="Arial"/>
                <a:ea typeface="Arial"/>
                <a:cs typeface="Arial"/>
                <a:sym typeface="Arial"/>
              </a:rPr>
            </a:br>
            <a:r>
              <a:rPr lang="ca-ES" sz="640" b="0" i="0" noProof="0" dirty="0">
                <a:solidFill>
                  <a:srgbClr val="111111"/>
                </a:solidFill>
                <a:latin typeface="Arial"/>
                <a:ea typeface="Arial"/>
                <a:cs typeface="Arial"/>
                <a:sym typeface="Arial"/>
              </a:rPr>
              <a:t>El procés per donar-se d'alta </a:t>
            </a:r>
            <a:r>
              <a:rPr lang="ca-ES" sz="640" b="1" i="0" noProof="0" dirty="0">
                <a:solidFill>
                  <a:srgbClr val="111111"/>
                </a:solidFill>
                <a:latin typeface="Arial"/>
                <a:ea typeface="Arial"/>
                <a:cs typeface="Arial"/>
                <a:sym typeface="Arial"/>
              </a:rPr>
              <a:t>és força senzill i l'ús posterior del sistema és tremendament fàcil</a:t>
            </a:r>
            <a:r>
              <a:rPr lang="ca-ES" sz="640" b="0" i="0" noProof="0" dirty="0">
                <a:solidFill>
                  <a:srgbClr val="111111"/>
                </a:solidFill>
                <a:latin typeface="Arial"/>
                <a:ea typeface="Arial"/>
                <a:cs typeface="Arial"/>
                <a:sym typeface="Arial"/>
              </a:rPr>
              <a:t>, evitant instal·lar certificats al nostre equip, problemes de compatibilitats o necessitat de comptar amb un dispositiu físic addicional.</a:t>
            </a:r>
          </a:p>
          <a:p>
            <a:pPr marL="0" lvl="0" indent="0" algn="l" rtl="0">
              <a:lnSpc>
                <a:spcPct val="80000"/>
              </a:lnSpc>
              <a:spcBef>
                <a:spcPts val="0"/>
              </a:spcBef>
              <a:spcAft>
                <a:spcPts val="0"/>
              </a:spcAft>
              <a:buNone/>
            </a:pPr>
            <a:r>
              <a:rPr lang="ca-ES" sz="640" b="0" i="0" noProof="0" dirty="0">
                <a:solidFill>
                  <a:srgbClr val="111111"/>
                </a:solidFill>
                <a:latin typeface="Arial"/>
                <a:ea typeface="Arial"/>
                <a:cs typeface="Arial"/>
                <a:sym typeface="Arial"/>
              </a:rPr>
              <a:t>
</a:t>
            </a:r>
            <a:r>
              <a:rPr lang="ca-ES" sz="640" b="1" i="0" noProof="0" dirty="0">
                <a:solidFill>
                  <a:srgbClr val="111111"/>
                </a:solidFill>
                <a:latin typeface="Arial"/>
                <a:ea typeface="Arial"/>
                <a:cs typeface="Arial"/>
                <a:sym typeface="Arial"/>
              </a:rPr>
              <a:t>Pros: </a:t>
            </a:r>
            <a:r>
              <a:rPr lang="ca-ES" sz="640" b="0" i="0" noProof="0" dirty="0">
                <a:solidFill>
                  <a:srgbClr val="111111"/>
                </a:solidFill>
                <a:latin typeface="Arial"/>
                <a:ea typeface="Arial"/>
                <a:cs typeface="Arial"/>
                <a:sym typeface="Arial"/>
              </a:rPr>
              <a:t>ús fàcil, perquè no cal instal·lar cap certificat, per tant s’eviten problemes d'incompatibilitats, no requereix de dispositius físics addicionals
</a:t>
            </a:r>
            <a:r>
              <a:rPr lang="ca-ES" sz="640" b="1" i="0" noProof="0" dirty="0">
                <a:solidFill>
                  <a:srgbClr val="111111"/>
                </a:solidFill>
                <a:latin typeface="Arial"/>
                <a:ea typeface="Arial"/>
                <a:cs typeface="Arial"/>
                <a:sym typeface="Arial"/>
              </a:rPr>
              <a:t>Contres: </a:t>
            </a:r>
            <a:r>
              <a:rPr lang="ca-ES" sz="640" b="0" i="0" noProof="0" dirty="0">
                <a:solidFill>
                  <a:srgbClr val="111111"/>
                </a:solidFill>
                <a:latin typeface="Arial"/>
                <a:ea typeface="Arial"/>
                <a:cs typeface="Arial"/>
                <a:sym typeface="Arial"/>
              </a:rPr>
              <a:t>per donar-se d'alta sense certificat electrònic o </a:t>
            </a:r>
            <a:r>
              <a:rPr lang="ca-ES" sz="640" b="0" i="0" noProof="0" dirty="0" err="1">
                <a:solidFill>
                  <a:srgbClr val="111111"/>
                </a:solidFill>
                <a:latin typeface="Arial"/>
                <a:ea typeface="Arial"/>
                <a:cs typeface="Arial"/>
                <a:sym typeface="Arial"/>
              </a:rPr>
              <a:t>DNIe</a:t>
            </a:r>
            <a:r>
              <a:rPr lang="ca-ES" sz="640" b="0" i="0" noProof="0" dirty="0">
                <a:solidFill>
                  <a:srgbClr val="111111"/>
                </a:solidFill>
                <a:latin typeface="Arial"/>
                <a:ea typeface="Arial"/>
                <a:cs typeface="Arial"/>
                <a:sym typeface="Arial"/>
              </a:rPr>
              <a:t> cal esperar a rebre una carta al domicili</a:t>
            </a:r>
          </a:p>
          <a:p>
            <a:pPr marL="0" lvl="0" indent="0" algn="l" rtl="0">
              <a:lnSpc>
                <a:spcPct val="80000"/>
              </a:lnSpc>
              <a:spcBef>
                <a:spcPts val="0"/>
              </a:spcBef>
              <a:spcAft>
                <a:spcPts val="0"/>
              </a:spcAft>
              <a:buNone/>
            </a:pPr>
            <a:endParaRPr sz="640" dirty="0"/>
          </a:p>
        </p:txBody>
      </p:sp>
      <p:sp>
        <p:nvSpPr>
          <p:cNvPr id="136" name="Google Shape;136;p4: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39: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39: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lnSpc>
                <a:spcPct val="80000"/>
              </a:lnSpc>
              <a:spcBef>
                <a:spcPts val="0"/>
              </a:spcBef>
              <a:spcAft>
                <a:spcPts val="0"/>
              </a:spcAft>
              <a:buNone/>
            </a:pPr>
            <a:r>
              <a:rPr lang="es-ES" sz="760"/>
              <a:t>Funcionamiento de la aplicación: </a:t>
            </a:r>
            <a:endParaRPr/>
          </a:p>
          <a:p>
            <a:pPr marL="0" lvl="0" indent="0" algn="l" rtl="0">
              <a:lnSpc>
                <a:spcPct val="80000"/>
              </a:lnSpc>
              <a:spcBef>
                <a:spcPts val="0"/>
              </a:spcBef>
              <a:spcAft>
                <a:spcPts val="0"/>
              </a:spcAft>
              <a:buNone/>
            </a:pPr>
            <a:endParaRPr sz="760"/>
          </a:p>
          <a:p>
            <a:pPr marL="0" lvl="0" indent="0" algn="l" rtl="0">
              <a:lnSpc>
                <a:spcPct val="80000"/>
              </a:lnSpc>
              <a:spcBef>
                <a:spcPts val="0"/>
              </a:spcBef>
              <a:spcAft>
                <a:spcPts val="0"/>
              </a:spcAft>
              <a:buNone/>
            </a:pPr>
            <a:r>
              <a:rPr lang="es-ES" sz="760"/>
              <a:t>1.- </a:t>
            </a:r>
            <a:r>
              <a:rPr lang="es-ES" sz="760" b="1"/>
              <a:t>Cuando voy a pedir cita, no me ofrece ningún hueco y me remite al centro de salud. ¿Por qué no me ofrece una cita? </a:t>
            </a:r>
            <a:endParaRPr/>
          </a:p>
          <a:p>
            <a:pPr marL="0" lvl="0" indent="0" algn="l" rtl="0">
              <a:lnSpc>
                <a:spcPct val="80000"/>
              </a:lnSpc>
              <a:spcBef>
                <a:spcPts val="0"/>
              </a:spcBef>
              <a:spcAft>
                <a:spcPts val="0"/>
              </a:spcAft>
              <a:buNone/>
            </a:pPr>
            <a:r>
              <a:rPr lang="es-ES" sz="760"/>
              <a:t>SACYL CONECTA busca el primer hueco disponible en la agenda del profesional que haya solicitado y a partir de la fecha indicada por usted. Este hueco libre lo busca en un periodo de 7 días, en‐ tendiendo que no debe ofrecerle huecos más allá de esos siete días porque usted necesita asis‐ tencia sanitaria. Si al buscar en la agenda no existe ese hueco, puede ser por varias causas: • Puntualmente la agenda está llena. Si necesita asistencia, su centro de salud buscará la forma de que pueda recibirla en cualquier caso. • La agenda tiene un problema de configuración: es el propio centro de salud el que tiene que solucionar el problema que existe en la agenda, no es un fallo de la app. Por este motivo, SACYL CONECTA le remite, cuando no encuentra huecos disponibles, al centro de salud. Solamente el centro de salud puede solucionar el problema. </a:t>
            </a:r>
            <a:endParaRPr/>
          </a:p>
          <a:p>
            <a:pPr marL="0" lvl="0" indent="0" algn="l" rtl="0">
              <a:lnSpc>
                <a:spcPct val="80000"/>
              </a:lnSpc>
              <a:spcBef>
                <a:spcPts val="0"/>
              </a:spcBef>
              <a:spcAft>
                <a:spcPts val="0"/>
              </a:spcAft>
              <a:buNone/>
            </a:pPr>
            <a:endParaRPr sz="760"/>
          </a:p>
          <a:p>
            <a:pPr marL="0" lvl="0" indent="0" algn="l" rtl="0">
              <a:lnSpc>
                <a:spcPct val="80000"/>
              </a:lnSpc>
              <a:spcBef>
                <a:spcPts val="0"/>
              </a:spcBef>
              <a:spcAft>
                <a:spcPts val="0"/>
              </a:spcAft>
              <a:buNone/>
            </a:pPr>
            <a:r>
              <a:rPr lang="es-ES" sz="760"/>
              <a:t>2.-</a:t>
            </a:r>
            <a:r>
              <a:rPr lang="es-ES" sz="760" b="1"/>
              <a:t>SACYL CONECTA no me permite acceder a la documentación clínica y antes sí lo hacía. ¿Qué es lo que pasa? </a:t>
            </a:r>
            <a:endParaRPr/>
          </a:p>
          <a:p>
            <a:pPr marL="0" lvl="0" indent="0" algn="l" rtl="0">
              <a:lnSpc>
                <a:spcPct val="80000"/>
              </a:lnSpc>
              <a:spcBef>
                <a:spcPts val="0"/>
              </a:spcBef>
              <a:spcAft>
                <a:spcPts val="0"/>
              </a:spcAft>
              <a:buNone/>
            </a:pPr>
            <a:r>
              <a:rPr lang="es-ES" sz="760"/>
              <a:t>Se ha reforzado el nivel de seguridad de su información sanitaria en SACYL CONECTA. Por ello, se exige que para acceder a la documentación clínica se haya dado de alta en la app usando una clave que SACYL le envía al teléfono móvil que figura asociado a su Tarjeta Sanitaria. Si usted desea ac‐ ceder a su documentación y tiene su número actualizado, debe borrar su usuario de la app y volver a darse de alta. Recibirá un SMS en su móvil con una clave y debe introducirla en la app. A partir de ese momento todo seguirá funcionando igual que antes. </a:t>
            </a:r>
            <a:endParaRPr/>
          </a:p>
          <a:p>
            <a:pPr marL="0" lvl="0" indent="0" algn="l" rtl="0">
              <a:lnSpc>
                <a:spcPct val="80000"/>
              </a:lnSpc>
              <a:spcBef>
                <a:spcPts val="0"/>
              </a:spcBef>
              <a:spcAft>
                <a:spcPts val="0"/>
              </a:spcAft>
              <a:buNone/>
            </a:pPr>
            <a:endParaRPr sz="760"/>
          </a:p>
          <a:p>
            <a:pPr marL="0" lvl="0" indent="0" algn="l" rtl="0">
              <a:lnSpc>
                <a:spcPct val="80000"/>
              </a:lnSpc>
              <a:spcBef>
                <a:spcPts val="0"/>
              </a:spcBef>
              <a:spcAft>
                <a:spcPts val="0"/>
              </a:spcAft>
              <a:buNone/>
            </a:pPr>
            <a:r>
              <a:rPr lang="es-ES" sz="760"/>
              <a:t>3.-</a:t>
            </a:r>
            <a:r>
              <a:rPr lang="es-ES" sz="760" b="1"/>
              <a:t>En el acceso a la documentación en SACYL CONECTA, me dice que los datos son incorrectos y he introducido bien mi NIF y mi fecha de nacimiento. ¿Qué está pasando? </a:t>
            </a:r>
            <a:endParaRPr/>
          </a:p>
          <a:p>
            <a:pPr marL="0" lvl="0" indent="0" algn="l" rtl="0">
              <a:lnSpc>
                <a:spcPct val="80000"/>
              </a:lnSpc>
              <a:spcBef>
                <a:spcPts val="0"/>
              </a:spcBef>
              <a:spcAft>
                <a:spcPts val="0"/>
              </a:spcAft>
              <a:buNone/>
            </a:pPr>
            <a:r>
              <a:rPr lang="es-ES" sz="760"/>
              <a:t>La app realiza esta comprobación en el acceso a la documentación para mayor seguridad de su información. En ese paso, compara los datos que usted introduce con los que figuran en Tarjeta Sanitaria. Si le dice que los datos son incorrectos puede ser porque • Hay algún error en la introducción de la información, como ‘O’ mayúscula en lugar de un cero ‘0’. La app no exige mayúscula en el NIF ni ceros por delante en las fechas. • No está correctamente grabado en Tarjeta Sanitaria el NIF o la fecha de nacimiento, por algún problema en el registro inicial. Para corregir esto, debe acudir con su NIF a la unidad adminis‐ trativa de su centro de salud. • Usted ha cambiado de documento identifica‐ tivo. Este error se produce cuando se registró con un NIE y, una vez alcanzada la nacionali‐ dad española, intenta darse de alta con el NIF. Debe comunicarlo a la unidad administrativa de su centro de salud, para poder utilizar el nuevo documento identificativo.</a:t>
            </a:r>
            <a:endParaRPr/>
          </a:p>
          <a:p>
            <a:pPr marL="0" lvl="0" indent="0" algn="l" rtl="0">
              <a:lnSpc>
                <a:spcPct val="80000"/>
              </a:lnSpc>
              <a:spcBef>
                <a:spcPts val="0"/>
              </a:spcBef>
              <a:spcAft>
                <a:spcPts val="0"/>
              </a:spcAft>
              <a:buNone/>
            </a:pPr>
            <a:endParaRPr sz="760"/>
          </a:p>
          <a:p>
            <a:pPr marL="0" lvl="0" indent="0" algn="l" rtl="0">
              <a:lnSpc>
                <a:spcPct val="80000"/>
              </a:lnSpc>
              <a:spcBef>
                <a:spcPts val="0"/>
              </a:spcBef>
              <a:spcAft>
                <a:spcPts val="0"/>
              </a:spcAft>
              <a:buNone/>
            </a:pPr>
            <a:r>
              <a:rPr lang="es-ES" sz="760"/>
              <a:t>4.-</a:t>
            </a:r>
            <a:r>
              <a:rPr lang="es-ES" sz="760" b="1"/>
              <a:t>Cuando voy a buscar una analítica o la hoja con la pauta del Sintrom, no aparece. ¿A qué se debe? </a:t>
            </a:r>
            <a:endParaRPr/>
          </a:p>
          <a:p>
            <a:pPr marL="0" lvl="0" indent="0" algn="l" rtl="0">
              <a:lnSpc>
                <a:spcPct val="80000"/>
              </a:lnSpc>
              <a:spcBef>
                <a:spcPts val="0"/>
              </a:spcBef>
              <a:spcAft>
                <a:spcPts val="0"/>
              </a:spcAft>
              <a:buNone/>
            </a:pPr>
            <a:r>
              <a:rPr lang="es-ES" sz="760"/>
              <a:t>Todos los informes de resultados de una prueba requieren la validación previa del facultativo. Una vez validado, se envía el documento para su publicación de forma automática. Si no se publica el informe puede ser porque: • El profesional no ha validado los resultados. Por ejemplo, porque la determinación requiere de un cultivo o hay alguna otra causa que imposibilita obtener el resultado en un día. En ese caso, los resultados tardan más en obtenerse y tanto la validación del informe como su publicación son más tardías. • Los datos del paciente en el sistema de laboratorio no son correctos, y eso hace que no se publique en su carpeta. Habría que aportar el CIPA en el centro de salud para que el Servicio de Atención al Paciente, en contacto con el hospital que hace la determinación, verifique si los datos son correctos y si el informe ha sido ya validado. • La prueba tiene alguna determinación especial y no la realiza el hospital de referencia, sino que la hace un laboratorio externo. Estos informes no están integrados en SACYL CONECTA y debe aportar el informe el profesional de Atención Primaria o el Servicio de Atención al Paciente del hospital. • Un fallo técnico en la mensajería que automatiza el envío del documento. Debe comprobarse mediante una incidencia que transmitirá a los servicios técnicos el Servicio de Atención al Paciente una vez eliminadas las causas anteriores.</a:t>
            </a:r>
            <a:endParaRPr/>
          </a:p>
          <a:p>
            <a:pPr marL="0" lvl="0" indent="0" algn="l" rtl="0">
              <a:lnSpc>
                <a:spcPct val="80000"/>
              </a:lnSpc>
              <a:spcBef>
                <a:spcPts val="0"/>
              </a:spcBef>
              <a:spcAft>
                <a:spcPts val="0"/>
              </a:spcAft>
              <a:buNone/>
            </a:pPr>
            <a:endParaRPr sz="760"/>
          </a:p>
        </p:txBody>
      </p:sp>
      <p:sp>
        <p:nvSpPr>
          <p:cNvPr id="633" name="Google Shape;633;p39: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40: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40: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lnSpcReduction="10000"/>
          </a:bodyPr>
          <a:lstStyle/>
          <a:p>
            <a:pPr marL="0" marR="0" lvl="0" indent="-78740" algn="l" rtl="0">
              <a:lnSpc>
                <a:spcPct val="80000"/>
              </a:lnSpc>
              <a:spcBef>
                <a:spcPts val="0"/>
              </a:spcBef>
              <a:spcAft>
                <a:spcPts val="0"/>
              </a:spcAft>
              <a:buClr>
                <a:srgbClr val="333333"/>
              </a:buClr>
              <a:buSzPts val="1240"/>
              <a:buFont typeface="Arial"/>
              <a:buChar char="•"/>
            </a:pPr>
            <a:r>
              <a:rPr lang="ca-ES" sz="1240" b="0" i="0" noProof="0" dirty="0">
                <a:solidFill>
                  <a:srgbClr val="333333"/>
                </a:solidFill>
                <a:latin typeface="Arial"/>
                <a:ea typeface="Arial"/>
                <a:cs typeface="Arial"/>
                <a:sym typeface="Arial"/>
              </a:rPr>
              <a:t>COM QUE LES WEBS I APLICACIONS DE MÒBILS DE LES CCAA ESTAN EN CONSTANT ACTUALITZACIÓ ÉS RECOMANABLE QUE EL FORMADOR ACCEDEIXI ABANS DE DONAR LA SESSIÓ PER VEURE SI HI HA NOVETATS.</a:t>
            </a:r>
          </a:p>
          <a:p>
            <a:pPr marL="0" marR="0" lvl="0" indent="-78740" algn="l" rtl="0">
              <a:lnSpc>
                <a:spcPct val="80000"/>
              </a:lnSpc>
              <a:spcBef>
                <a:spcPts val="0"/>
              </a:spcBef>
              <a:spcAft>
                <a:spcPts val="0"/>
              </a:spcAft>
              <a:buClr>
                <a:srgbClr val="333333"/>
              </a:buClr>
              <a:buSzPts val="1240"/>
              <a:buFont typeface="Arial"/>
              <a:buChar char="•"/>
            </a:pPr>
            <a:endParaRPr lang="ca-ES" sz="1240" b="0" i="0" noProof="0" dirty="0">
              <a:solidFill>
                <a:srgbClr val="333333"/>
              </a:solidFill>
              <a:latin typeface="Arial"/>
              <a:ea typeface="Arial"/>
              <a:cs typeface="Arial"/>
              <a:sym typeface="Arial"/>
            </a:endParaRPr>
          </a:p>
          <a:p>
            <a:pPr marL="0" lvl="0" indent="0" algn="l" rtl="0">
              <a:lnSpc>
                <a:spcPct val="80000"/>
              </a:lnSpc>
              <a:spcBef>
                <a:spcPts val="0"/>
              </a:spcBef>
              <a:spcAft>
                <a:spcPts val="0"/>
              </a:spcAft>
              <a:buClr>
                <a:schemeClr val="dk1"/>
              </a:buClr>
              <a:buSzPts val="1240"/>
              <a:buFont typeface="Arial"/>
              <a:buNone/>
            </a:pPr>
            <a:r>
              <a:rPr lang="ca-ES" sz="1240" b="0" i="0" noProof="0" dirty="0">
                <a:solidFill>
                  <a:srgbClr val="333333"/>
                </a:solidFill>
                <a:latin typeface="Arial"/>
                <a:ea typeface="Arial"/>
                <a:cs typeface="Arial"/>
                <a:sym typeface="Arial"/>
              </a:rPr>
              <a:t>Aplicació mòbil: “La Meva Salut”
A La Meva Salut l'usuari trobarà professionals qualificats i amb les últimes tecnologies de la comunicació que li oferiran la informació o servei que necessiti de manera personalitzada i sense moure's de casa, les 24 hores del dia, tots els dies de l'any.
La Meva Salut està en constant evolució i té una àmplia cartera de serveis:</a:t>
            </a:r>
          </a:p>
          <a:p>
            <a:pPr marL="285750" lvl="0" indent="-285750" algn="l" rtl="0">
              <a:lnSpc>
                <a:spcPct val="80000"/>
              </a:lnSpc>
              <a:spcBef>
                <a:spcPts val="0"/>
              </a:spcBef>
              <a:spcAft>
                <a:spcPts val="0"/>
              </a:spcAft>
              <a:buClr>
                <a:schemeClr val="dk1"/>
              </a:buClr>
              <a:buSzPts val="1240"/>
              <a:buFont typeface="Arial" panose="020B0604020202020204" pitchFamily="34" charset="0"/>
              <a:buChar char="•"/>
            </a:pPr>
            <a:r>
              <a:rPr lang="ca-ES" sz="1240" b="0" i="0" noProof="0" dirty="0">
                <a:solidFill>
                  <a:srgbClr val="333333"/>
                </a:solidFill>
                <a:latin typeface="Arial"/>
                <a:ea typeface="Arial"/>
                <a:cs typeface="Arial"/>
                <a:sym typeface="Arial"/>
              </a:rPr>
              <a:t>Cita amb el metge de família i pediatre.</a:t>
            </a:r>
          </a:p>
          <a:p>
            <a:pPr marL="285750" lvl="0" indent="-285750" algn="l" rtl="0">
              <a:lnSpc>
                <a:spcPct val="80000"/>
              </a:lnSpc>
              <a:spcBef>
                <a:spcPts val="0"/>
              </a:spcBef>
              <a:spcAft>
                <a:spcPts val="0"/>
              </a:spcAft>
              <a:buClr>
                <a:schemeClr val="dk1"/>
              </a:buClr>
              <a:buSzPts val="1240"/>
              <a:buFont typeface="Arial" panose="020B0604020202020204" pitchFamily="34" charset="0"/>
              <a:buChar char="•"/>
            </a:pPr>
            <a:r>
              <a:rPr lang="ca-ES" sz="1240" b="0" i="0" noProof="0" dirty="0">
                <a:solidFill>
                  <a:srgbClr val="333333"/>
                </a:solidFill>
                <a:latin typeface="Arial"/>
                <a:ea typeface="Arial"/>
                <a:cs typeface="Arial"/>
                <a:sym typeface="Arial"/>
              </a:rPr>
              <a:t>Cita amb l'especialista
Cita amb la infermera de referència
Gestió de campanyes de salut per missatges SMS a mòbils.
Informació sobre qualsevol tema relacionat amb el Sistema Sanitari Públic de Catalunya.
Accés al Registre de Voluntats Vitals Anticipades de Catalunya.
Informació sobre la campanya de vacunació contra la grip i varicel·la.
Telèfon d' informació sobre Salut Sexual i Reproductiva
Informació sobre la Grip.</a:t>
            </a:r>
            <a:br>
              <a:rPr lang="ca-ES" sz="1240" b="0" i="0" noProof="0" dirty="0">
                <a:solidFill>
                  <a:srgbClr val="333333"/>
                </a:solidFill>
                <a:latin typeface="Arial"/>
                <a:ea typeface="Arial"/>
                <a:cs typeface="Arial"/>
                <a:sym typeface="Arial"/>
              </a:rPr>
            </a:br>
            <a:br>
              <a:rPr lang="ca-ES" sz="1240" b="0" i="0" noProof="0" dirty="0">
                <a:solidFill>
                  <a:srgbClr val="333333"/>
                </a:solidFill>
                <a:latin typeface="Arial"/>
                <a:ea typeface="Arial"/>
                <a:cs typeface="Arial"/>
                <a:sym typeface="Arial"/>
              </a:rPr>
            </a:br>
            <a:r>
              <a:rPr lang="ca-ES" sz="1240" b="0" i="0" noProof="0" dirty="0">
                <a:solidFill>
                  <a:srgbClr val="111111"/>
                </a:solidFill>
                <a:latin typeface="Arial"/>
                <a:ea typeface="Arial"/>
                <a:cs typeface="Arial"/>
                <a:sym typeface="Arial"/>
              </a:rPr>
              <a:t>Actualment i després de molts anys d'experiència, La Meva Salut ha permès millorar l'accés a la sanitat pública Catalana, racionalitzar i optimitzar els serveis sanitaris i els seus recursos econòmics i tecnològics, reduir temps d'espera i evitar desplaçaments innecessaris als usuaris. En els propers anys s'aniran incorporant altres possibilitats de gestió i informació de serveis del Sistema Sanitari Públic de Catalunya.</a:t>
            </a:r>
          </a:p>
        </p:txBody>
      </p:sp>
      <p:sp>
        <p:nvSpPr>
          <p:cNvPr id="643" name="Google Shape;643;p40: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1: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41: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lnSpcReduction="10000"/>
          </a:bodyPr>
          <a:lstStyle/>
          <a:p>
            <a:pPr marL="0" marR="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DEBIDO A QUE LAS WEBS Y APLICACIONES DE MÓVILES DE LAS CCAA ESTAN EN CONSTANTE ACTUALIZACIÓN ES RECOMENDABLE QUE EL FORMADOR ACCEDA ANTES DE DAR LA SESIÓN PARA VER SI HAY NOVEDADES.</a:t>
            </a:r>
            <a:endParaRPr/>
          </a:p>
          <a:p>
            <a:pPr marL="0" lvl="0" indent="0" algn="l" rtl="0">
              <a:lnSpc>
                <a:spcPct val="80000"/>
              </a:lnSpc>
              <a:spcBef>
                <a:spcPts val="0"/>
              </a:spcBef>
              <a:spcAft>
                <a:spcPts val="0"/>
              </a:spcAft>
              <a:buClr>
                <a:schemeClr val="dk1"/>
              </a:buClr>
              <a:buSzPts val="1240"/>
              <a:buFont typeface="Arial"/>
              <a:buNone/>
            </a:pPr>
            <a:endParaRPr sz="1240" b="0" i="0">
              <a:solidFill>
                <a:srgbClr val="333333"/>
              </a:solidFill>
              <a:latin typeface="Arial"/>
              <a:ea typeface="Arial"/>
              <a:cs typeface="Arial"/>
              <a:sym typeface="Arial"/>
            </a:endParaRPr>
          </a:p>
          <a:p>
            <a:pPr marL="0" lvl="0" indent="0" algn="l" rtl="0">
              <a:lnSpc>
                <a:spcPct val="80000"/>
              </a:lnSpc>
              <a:spcBef>
                <a:spcPts val="0"/>
              </a:spcBef>
              <a:spcAft>
                <a:spcPts val="0"/>
              </a:spcAft>
              <a:buClr>
                <a:schemeClr val="dk1"/>
              </a:buClr>
              <a:buSzPts val="1240"/>
              <a:buFont typeface="Arial"/>
              <a:buNone/>
            </a:pPr>
            <a:endParaRPr sz="1240" b="0" i="0">
              <a:solidFill>
                <a:srgbClr val="333333"/>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Aplicación móvil: “ExtremaduraSalud”</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En Extremadura Salud el usuario encontrará profesionales cualificados y con las últimas tecnologías de la comunicación, que le ofrecerán la información o servicio que necesite, de manera personalizada y sin moverse de casa, las 24 horas del día, todos los días del año.</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ExtremaduraSalud está en constante evolución y posee una amplia </a:t>
            </a:r>
            <a:r>
              <a:rPr lang="es-ES" sz="1240" b="1" i="0">
                <a:solidFill>
                  <a:srgbClr val="2B2B2B"/>
                </a:solidFill>
                <a:latin typeface="Arial"/>
                <a:ea typeface="Arial"/>
                <a:cs typeface="Arial"/>
                <a:sym typeface="Arial"/>
              </a:rPr>
              <a:t>cartera de servicios:</a:t>
            </a:r>
            <a:endParaRPr sz="1240" b="0" i="0">
              <a:solidFill>
                <a:srgbClr val="111111"/>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previa con el médico de familia y pediatra.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con el especialista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con la enfermera de referencia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Gestión de campañas de salud por mensajes SMS a móviles.</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cualquier tema relacionado con el Sistema Sanitario Público de Extremadura.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Acceso al Registro de Voluntades Vitales Anticipadas de Extremadura.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la campaña de vacunación contra la gripe y varicela.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Teléfono de información sobre Salud Sexual y Reproductiva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la Gripe</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Actualmente y tras muchos años de experiencia, ExtremaduraSalud ha permitido mejorar el acceso a la sanidad pública Extremeña, racionalizar y optimizar los servicios sanitarios y sus recursos económicos y tecnológicos, reducir tiempos de espera y evitar desplazamientos innecesarios a los usuarios. En los próximos años se irán incorporando otras posibilidades de gestión e información de servicios del Sistema Sanitario Público de Extremadura.</a:t>
            </a:r>
            <a:endParaRPr sz="1240"/>
          </a:p>
        </p:txBody>
      </p:sp>
      <p:sp>
        <p:nvSpPr>
          <p:cNvPr id="653" name="Google Shape;653;p41: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42: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42: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lnSpcReduction="10000"/>
          </a:bodyPr>
          <a:lstStyle/>
          <a:p>
            <a:pPr marL="0" marR="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DEBIDO A QUE LAS WEBS Y APLICACIONES DE MÓVILES DE LAS CCAA ESTAN EN CONSTANTE ACTUALIZACIÓN ES RECOMENDABLE QUE EL FORMADOR ACCEDA ANTES DE DAR LA SESIÓN PARA VER SI HAY NOVEDADES.</a:t>
            </a:r>
            <a:endParaRPr/>
          </a:p>
          <a:p>
            <a:pPr marL="0" lvl="0" indent="0" algn="l" rtl="0">
              <a:lnSpc>
                <a:spcPct val="80000"/>
              </a:lnSpc>
              <a:spcBef>
                <a:spcPts val="0"/>
              </a:spcBef>
              <a:spcAft>
                <a:spcPts val="0"/>
              </a:spcAft>
              <a:buClr>
                <a:schemeClr val="dk1"/>
              </a:buClr>
              <a:buSzPts val="1240"/>
              <a:buFont typeface="Arial"/>
              <a:buNone/>
            </a:pPr>
            <a:endParaRPr sz="1240" b="0" i="0">
              <a:solidFill>
                <a:srgbClr val="333333"/>
              </a:solidFill>
              <a:latin typeface="Arial"/>
              <a:ea typeface="Arial"/>
              <a:cs typeface="Arial"/>
              <a:sym typeface="Arial"/>
            </a:endParaRPr>
          </a:p>
          <a:p>
            <a:pPr marL="0" lvl="0" indent="0" algn="l" rtl="0">
              <a:lnSpc>
                <a:spcPct val="80000"/>
              </a:lnSpc>
              <a:spcBef>
                <a:spcPts val="0"/>
              </a:spcBef>
              <a:spcAft>
                <a:spcPts val="0"/>
              </a:spcAft>
              <a:buClr>
                <a:schemeClr val="dk1"/>
              </a:buClr>
              <a:buSzPts val="1240"/>
              <a:buFont typeface="Arial"/>
              <a:buNone/>
            </a:pPr>
            <a:endParaRPr sz="1240" b="0" i="0">
              <a:solidFill>
                <a:srgbClr val="333333"/>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Aplicación móvil: “Sergasmóbil”.</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En SergasMóbil el usuario encontrará profesionales cualificados y con las últimas tecnologías de la comunicación, que le ofrecerán la información o servicio que necesite, de manera personalizada y sin moverse de casa, las 24 horas del día, todos los días del año.</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SergasMóbil (Servizo Galego de Saúde) está en constante evolución y posee una amplia </a:t>
            </a:r>
            <a:r>
              <a:rPr lang="es-ES" sz="1240" b="1" i="0">
                <a:solidFill>
                  <a:srgbClr val="2B2B2B"/>
                </a:solidFill>
                <a:latin typeface="Arial"/>
                <a:ea typeface="Arial"/>
                <a:cs typeface="Arial"/>
                <a:sym typeface="Arial"/>
              </a:rPr>
              <a:t>cartera de servicios:</a:t>
            </a:r>
            <a:endParaRPr sz="1240" b="0" i="0">
              <a:solidFill>
                <a:srgbClr val="111111"/>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previa con el médico de familia y pediatra.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con el especialista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con la enfermera de referencia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Gestión de campañas de salud por mensajes SMS a móviles.</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cualquier tema relacionado con el Sistema Sanitario Público de Galicia.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Acceso al Registro de Voluntades Vitales Anticipadas de Galicia.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la campaña de vacunación contra la gripe y varicela.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Teléfono de información sobre Salud Sexual y Reproductiva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la Gripe</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Actualmente y tras muchos años de experiencia, SergasMóbil ha permitido mejorar el acceso a la sanidad pública Gallega, racionalizar y optimizar los servicios sanitarios y sus recursos económicos y tecnológicos, reducir tiempos de espera y evitar desplazamientos innecesarios a los usuarios. En los próximos años se irán incorporando otras posibilidades de gestión e información de servicios del Sistema Sanitario Público de Galicia.</a:t>
            </a:r>
            <a:endParaRPr sz="1240"/>
          </a:p>
        </p:txBody>
      </p:sp>
      <p:sp>
        <p:nvSpPr>
          <p:cNvPr id="664" name="Google Shape;664;p42: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43: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43: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86360" algn="l" rtl="0">
              <a:lnSpc>
                <a:spcPct val="80000"/>
              </a:lnSpc>
              <a:spcBef>
                <a:spcPts val="0"/>
              </a:spcBef>
              <a:spcAft>
                <a:spcPts val="0"/>
              </a:spcAft>
              <a:buClr>
                <a:srgbClr val="333333"/>
              </a:buClr>
              <a:buSzPts val="1360"/>
              <a:buFont typeface="Arial"/>
              <a:buChar char="•"/>
            </a:pPr>
            <a:r>
              <a:rPr lang="ca-ES" sz="1360" b="0" i="0" noProof="0" dirty="0">
                <a:solidFill>
                  <a:srgbClr val="333333"/>
                </a:solidFill>
                <a:latin typeface="Arial"/>
                <a:ea typeface="Arial"/>
                <a:cs typeface="Arial"/>
                <a:sym typeface="Arial"/>
              </a:rPr>
              <a:t>Aplicació mòbil: "Cita prèvia GOIB”</a:t>
            </a:r>
            <a:br>
              <a:rPr lang="ca-ES" sz="1360" b="0" i="0" noProof="0" dirty="0">
                <a:solidFill>
                  <a:srgbClr val="333333"/>
                </a:solidFill>
                <a:latin typeface="Arial"/>
                <a:ea typeface="Arial"/>
                <a:cs typeface="Arial"/>
                <a:sym typeface="Arial"/>
              </a:rPr>
            </a:br>
            <a:r>
              <a:rPr lang="ca-ES" sz="1360" b="0" i="0" noProof="0" dirty="0">
                <a:solidFill>
                  <a:srgbClr val="333333"/>
                </a:solidFill>
                <a:latin typeface="Arial"/>
                <a:ea typeface="Arial"/>
                <a:cs typeface="Arial"/>
                <a:sym typeface="Arial"/>
              </a:rPr>
              <a:t>A</a:t>
            </a:r>
            <a:r>
              <a:rPr lang="ca-ES" sz="1360" b="0" i="0" noProof="0" dirty="0">
                <a:solidFill>
                  <a:srgbClr val="111111"/>
                </a:solidFill>
                <a:latin typeface="Arial"/>
                <a:ea typeface="Arial"/>
                <a:cs typeface="Arial"/>
                <a:sym typeface="Arial"/>
              </a:rPr>
              <a:t> "Cita prèvia GOIB" es podrà sol·licitar cita prèvia amb el metge, gestionar aquesta cita i descarregar-se el certificat de vacunació COVID 19.</a:t>
            </a:r>
            <a:br>
              <a:rPr lang="ca-ES" sz="1360" b="0" i="0" noProof="0" dirty="0">
                <a:solidFill>
                  <a:srgbClr val="111111"/>
                </a:solidFill>
                <a:latin typeface="Arial"/>
                <a:ea typeface="Arial"/>
                <a:cs typeface="Arial"/>
                <a:sym typeface="Arial"/>
              </a:rPr>
            </a:br>
            <a:r>
              <a:rPr lang="ca-ES" sz="1360" b="0" i="0" noProof="0" dirty="0">
                <a:solidFill>
                  <a:srgbClr val="111111"/>
                </a:solidFill>
                <a:latin typeface="Arial"/>
                <a:ea typeface="Arial"/>
                <a:cs typeface="Arial"/>
                <a:sym typeface="Arial"/>
              </a:rPr>
              <a:t>A més de </a:t>
            </a:r>
            <a:r>
              <a:rPr lang="ca-ES" sz="1360" b="0" i="0" noProof="0" dirty="0" err="1">
                <a:solidFill>
                  <a:srgbClr val="111111"/>
                </a:solidFill>
                <a:latin typeface="Arial"/>
                <a:ea typeface="Arial"/>
                <a:cs typeface="Arial"/>
                <a:sym typeface="Arial"/>
              </a:rPr>
              <a:t>l'App</a:t>
            </a:r>
            <a:r>
              <a:rPr lang="ca-ES" sz="1360" b="0" i="0" noProof="0" dirty="0">
                <a:solidFill>
                  <a:srgbClr val="111111"/>
                </a:solidFill>
                <a:latin typeface="Arial"/>
                <a:ea typeface="Arial"/>
                <a:cs typeface="Arial"/>
                <a:sym typeface="Arial"/>
              </a:rPr>
              <a:t> els usuaris a través de PC poden accedir a la seva "Carpeta del pacient". Les dues opcions estan en constant evolució i té una àmplia cartera de serveis:</a:t>
            </a:r>
          </a:p>
          <a:p>
            <a:pPr marL="0" lvl="0" indent="-86360" algn="l" rtl="0">
              <a:lnSpc>
                <a:spcPct val="80000"/>
              </a:lnSpc>
              <a:spcBef>
                <a:spcPts val="0"/>
              </a:spcBef>
              <a:spcAft>
                <a:spcPts val="0"/>
              </a:spcAft>
              <a:buClr>
                <a:srgbClr val="333333"/>
              </a:buClr>
              <a:buSzPts val="1360"/>
              <a:buFont typeface="Arial"/>
              <a:buChar char="•"/>
            </a:pPr>
            <a:r>
              <a:rPr lang="ca-ES" sz="1360" b="0" i="0" noProof="0" dirty="0">
                <a:solidFill>
                  <a:srgbClr val="333333"/>
                </a:solidFill>
                <a:latin typeface="Arial"/>
                <a:ea typeface="Arial"/>
                <a:cs typeface="Arial"/>
                <a:sym typeface="Arial"/>
              </a:rPr>
              <a:t>Cita prèvia amb el metge de família i pediatre.
Cita amb l'especialista
Cita amb la infermera de referència
Gestió de campanyes de salut per missatges SMS a mòbils.
Informació sobre qualsevol tema relacionat amb el Sistema Sanitari Públic de Balears.
Informació sobre la campanya de vacunació contra la grip i varicel·la.
Telèfon d' informació sobre Salut Sexual i Reproductiva
Informació sobre la Grip</a:t>
            </a:r>
            <a:br>
              <a:rPr lang="ca-ES" sz="1360" b="0" i="0" noProof="0" dirty="0">
                <a:solidFill>
                  <a:srgbClr val="333333"/>
                </a:solidFill>
                <a:latin typeface="Arial"/>
                <a:ea typeface="Arial"/>
                <a:cs typeface="Arial"/>
                <a:sym typeface="Arial"/>
              </a:rPr>
            </a:br>
            <a:br>
              <a:rPr lang="ca-ES" sz="1360" b="0" i="0" noProof="0" dirty="0">
                <a:solidFill>
                  <a:srgbClr val="333333"/>
                </a:solidFill>
                <a:latin typeface="Arial"/>
                <a:ea typeface="Arial"/>
                <a:cs typeface="Arial"/>
                <a:sym typeface="Arial"/>
              </a:rPr>
            </a:br>
            <a:r>
              <a:rPr lang="ca-ES" sz="1360" b="0" i="0" noProof="0" dirty="0">
                <a:solidFill>
                  <a:srgbClr val="111111"/>
                </a:solidFill>
                <a:latin typeface="Arial"/>
                <a:ea typeface="Arial"/>
                <a:cs typeface="Arial"/>
                <a:sym typeface="Arial"/>
              </a:rPr>
              <a:t>Actualment i després de molts anys d'experiència, La "Cita prèvia GOIB" i "Carpeta del pacient" ha permès millorar l'accés a la sanitat pública de Balears, racionalitzar i optimitzar els serveis sanitaris i els seus recursos econòmics i tecnològics, reduir temps d'espera i evitar desplaçaments innecessaris als usuaris. En els propers anys s'aniran incorporant altres possibilitats de gestió i informació de serveis del Sistema Sanitari Públic de Balears.</a:t>
            </a:r>
            <a:endParaRPr lang="ca-ES" sz="1360" noProof="0" dirty="0"/>
          </a:p>
        </p:txBody>
      </p:sp>
      <p:sp>
        <p:nvSpPr>
          <p:cNvPr id="674" name="Google Shape;674;p43: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44: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44: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lnSpcReduction="10000"/>
          </a:bodyPr>
          <a:lstStyle/>
          <a:p>
            <a:pPr marL="0" marR="0" lvl="0" indent="-78740" algn="l" rtl="0">
              <a:lnSpc>
                <a:spcPct val="80000"/>
              </a:lnSpc>
              <a:spcBef>
                <a:spcPts val="0"/>
              </a:spcBef>
              <a:spcAft>
                <a:spcPts val="0"/>
              </a:spcAft>
              <a:buClr>
                <a:srgbClr val="333333"/>
              </a:buClr>
              <a:buSzPts val="1240"/>
              <a:buFont typeface="Arial"/>
              <a:buChar char="•"/>
            </a:pPr>
            <a:r>
              <a:rPr lang="es-ES" sz="1240" b="0" i="0" dirty="0">
                <a:solidFill>
                  <a:srgbClr val="333333"/>
                </a:solidFill>
                <a:latin typeface="Arial"/>
                <a:ea typeface="Arial"/>
                <a:cs typeface="Arial"/>
                <a:sym typeface="Arial"/>
              </a:rPr>
              <a:t>DEBIDO A QUE LAS WEBS Y APLICACIONES DE MÓVILES DE LAS CCAA ESTAN EN CONSTANTE ACTUALIZACIÓN ES RECOMENDABLE QUE EL FORMADOR ACCEDA ANTES DE DAR LA SESIÓN PARA VER SI HAY NOVEDADES.</a:t>
            </a:r>
            <a:endParaRPr dirty="0"/>
          </a:p>
          <a:p>
            <a:pPr marL="0" marR="0" lvl="0" indent="0" algn="l" rtl="0">
              <a:lnSpc>
                <a:spcPct val="80000"/>
              </a:lnSpc>
              <a:spcBef>
                <a:spcPts val="0"/>
              </a:spcBef>
              <a:spcAft>
                <a:spcPts val="0"/>
              </a:spcAft>
              <a:buClr>
                <a:schemeClr val="dk1"/>
              </a:buClr>
              <a:buSzPts val="1240"/>
              <a:buFont typeface="Arial"/>
              <a:buNone/>
            </a:pPr>
            <a:endParaRPr sz="1240" b="0" i="0" dirty="0">
              <a:solidFill>
                <a:srgbClr val="333333"/>
              </a:solidFill>
              <a:latin typeface="Arial"/>
              <a:ea typeface="Arial"/>
              <a:cs typeface="Arial"/>
              <a:sym typeface="Arial"/>
            </a:endParaRPr>
          </a:p>
          <a:p>
            <a:pPr marL="0" lvl="0" indent="0" algn="l" rtl="0">
              <a:lnSpc>
                <a:spcPct val="80000"/>
              </a:lnSpc>
              <a:spcBef>
                <a:spcPts val="0"/>
              </a:spcBef>
              <a:spcAft>
                <a:spcPts val="0"/>
              </a:spcAft>
              <a:buClr>
                <a:schemeClr val="dk1"/>
              </a:buClr>
              <a:buSzPts val="1240"/>
              <a:buFont typeface="Arial"/>
              <a:buNone/>
            </a:pPr>
            <a:endParaRPr sz="1240" b="0" i="0" dirty="0">
              <a:solidFill>
                <a:srgbClr val="333333"/>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r>
              <a:rPr lang="es-ES" sz="1240" b="0" i="0" dirty="0">
                <a:solidFill>
                  <a:srgbClr val="333333"/>
                </a:solidFill>
                <a:latin typeface="Arial"/>
                <a:ea typeface="Arial"/>
                <a:cs typeface="Arial"/>
                <a:sym typeface="Arial"/>
              </a:rPr>
              <a:t>Aplicación móvil: “</a:t>
            </a:r>
            <a:r>
              <a:rPr lang="es-ES" sz="1240" b="0" i="0" dirty="0" err="1">
                <a:solidFill>
                  <a:srgbClr val="333333"/>
                </a:solidFill>
                <a:latin typeface="Arial"/>
                <a:ea typeface="Arial"/>
                <a:cs typeface="Arial"/>
                <a:sym typeface="Arial"/>
              </a:rPr>
              <a:t>Sergasmóbil</a:t>
            </a:r>
            <a:r>
              <a:rPr lang="es-ES" sz="1240" b="0" i="0" dirty="0">
                <a:solidFill>
                  <a:srgbClr val="333333"/>
                </a:solidFill>
                <a:latin typeface="Arial"/>
                <a:ea typeface="Arial"/>
                <a:cs typeface="Arial"/>
                <a:sym typeface="Arial"/>
              </a:rPr>
              <a:t>”.</a:t>
            </a:r>
            <a:endParaRPr dirty="0"/>
          </a:p>
          <a:p>
            <a:pPr marL="0" lvl="0" indent="0" algn="l" rtl="0">
              <a:lnSpc>
                <a:spcPct val="80000"/>
              </a:lnSpc>
              <a:spcBef>
                <a:spcPts val="0"/>
              </a:spcBef>
              <a:spcAft>
                <a:spcPts val="0"/>
              </a:spcAft>
              <a:buNone/>
            </a:pPr>
            <a:r>
              <a:rPr lang="es-ES" sz="1240" b="0" i="0" dirty="0">
                <a:solidFill>
                  <a:srgbClr val="111111"/>
                </a:solidFill>
                <a:latin typeface="Arial"/>
                <a:ea typeface="Arial"/>
                <a:cs typeface="Arial"/>
                <a:sym typeface="Arial"/>
              </a:rPr>
              <a:t>En </a:t>
            </a:r>
            <a:r>
              <a:rPr lang="es-ES" sz="1240" b="0" i="0" dirty="0" err="1">
                <a:solidFill>
                  <a:srgbClr val="111111"/>
                </a:solidFill>
                <a:latin typeface="Arial"/>
                <a:ea typeface="Arial"/>
                <a:cs typeface="Arial"/>
                <a:sym typeface="Arial"/>
              </a:rPr>
              <a:t>SergasMóbil</a:t>
            </a:r>
            <a:r>
              <a:rPr lang="es-ES" sz="1240" b="0" i="0" dirty="0">
                <a:solidFill>
                  <a:srgbClr val="111111"/>
                </a:solidFill>
                <a:latin typeface="Arial"/>
                <a:ea typeface="Arial"/>
                <a:cs typeface="Arial"/>
                <a:sym typeface="Arial"/>
              </a:rPr>
              <a:t> el usuario encontrará profesionales cualificados y con las últimas tecnologías de la comunicación, que le ofrecerán la información o servicio que necesite, de manera personalizada y sin moverse de casa, las 24 horas del día, todos los días del año.</a:t>
            </a:r>
            <a:endParaRPr dirty="0"/>
          </a:p>
          <a:p>
            <a:pPr marL="0" lvl="0" indent="0" algn="l" rtl="0">
              <a:lnSpc>
                <a:spcPct val="80000"/>
              </a:lnSpc>
              <a:spcBef>
                <a:spcPts val="0"/>
              </a:spcBef>
              <a:spcAft>
                <a:spcPts val="0"/>
              </a:spcAft>
              <a:buNone/>
            </a:pPr>
            <a:r>
              <a:rPr lang="es-ES" sz="1240" b="0" i="0" dirty="0" err="1">
                <a:solidFill>
                  <a:srgbClr val="111111"/>
                </a:solidFill>
                <a:latin typeface="Arial"/>
                <a:ea typeface="Arial"/>
                <a:cs typeface="Arial"/>
                <a:sym typeface="Arial"/>
              </a:rPr>
              <a:t>SergasMóbil</a:t>
            </a:r>
            <a:r>
              <a:rPr lang="es-ES" sz="1240" b="0" i="0" dirty="0">
                <a:solidFill>
                  <a:srgbClr val="111111"/>
                </a:solidFill>
                <a:latin typeface="Arial"/>
                <a:ea typeface="Arial"/>
                <a:cs typeface="Arial"/>
                <a:sym typeface="Arial"/>
              </a:rPr>
              <a:t> (</a:t>
            </a:r>
            <a:r>
              <a:rPr lang="es-ES" sz="1240" b="0" i="0" dirty="0" err="1">
                <a:solidFill>
                  <a:srgbClr val="111111"/>
                </a:solidFill>
                <a:latin typeface="Arial"/>
                <a:ea typeface="Arial"/>
                <a:cs typeface="Arial"/>
                <a:sym typeface="Arial"/>
              </a:rPr>
              <a:t>Servizo</a:t>
            </a:r>
            <a:r>
              <a:rPr lang="es-ES" sz="1240" b="0" i="0" dirty="0">
                <a:solidFill>
                  <a:srgbClr val="111111"/>
                </a:solidFill>
                <a:latin typeface="Arial"/>
                <a:ea typeface="Arial"/>
                <a:cs typeface="Arial"/>
                <a:sym typeface="Arial"/>
              </a:rPr>
              <a:t> </a:t>
            </a:r>
            <a:r>
              <a:rPr lang="es-ES" sz="1240" b="0" i="0" dirty="0" err="1">
                <a:solidFill>
                  <a:srgbClr val="111111"/>
                </a:solidFill>
                <a:latin typeface="Arial"/>
                <a:ea typeface="Arial"/>
                <a:cs typeface="Arial"/>
                <a:sym typeface="Arial"/>
              </a:rPr>
              <a:t>Galego</a:t>
            </a:r>
            <a:r>
              <a:rPr lang="es-ES" sz="1240" b="0" i="0" dirty="0">
                <a:solidFill>
                  <a:srgbClr val="111111"/>
                </a:solidFill>
                <a:latin typeface="Arial"/>
                <a:ea typeface="Arial"/>
                <a:cs typeface="Arial"/>
                <a:sym typeface="Arial"/>
              </a:rPr>
              <a:t> de </a:t>
            </a:r>
            <a:r>
              <a:rPr lang="es-ES" sz="1240" b="0" i="0" dirty="0" err="1">
                <a:solidFill>
                  <a:srgbClr val="111111"/>
                </a:solidFill>
                <a:latin typeface="Arial"/>
                <a:ea typeface="Arial"/>
                <a:cs typeface="Arial"/>
                <a:sym typeface="Arial"/>
              </a:rPr>
              <a:t>Saúde</a:t>
            </a:r>
            <a:r>
              <a:rPr lang="es-ES" sz="1240" b="0" i="0" dirty="0">
                <a:solidFill>
                  <a:srgbClr val="111111"/>
                </a:solidFill>
                <a:latin typeface="Arial"/>
                <a:ea typeface="Arial"/>
                <a:cs typeface="Arial"/>
                <a:sym typeface="Arial"/>
              </a:rPr>
              <a:t>) está en constante evolución y posee una amplia </a:t>
            </a:r>
            <a:r>
              <a:rPr lang="es-ES" sz="1240" b="1" i="0" dirty="0">
                <a:solidFill>
                  <a:srgbClr val="2B2B2B"/>
                </a:solidFill>
                <a:latin typeface="Arial"/>
                <a:ea typeface="Arial"/>
                <a:cs typeface="Arial"/>
                <a:sym typeface="Arial"/>
              </a:rPr>
              <a:t>cartera de servicios:</a:t>
            </a:r>
            <a:endParaRPr sz="1240" b="0" i="0" dirty="0">
              <a:solidFill>
                <a:srgbClr val="111111"/>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r>
              <a:rPr lang="es-ES" sz="1240" b="0" i="0" dirty="0">
                <a:solidFill>
                  <a:srgbClr val="333333"/>
                </a:solidFill>
                <a:latin typeface="Arial"/>
                <a:ea typeface="Arial"/>
                <a:cs typeface="Arial"/>
                <a:sym typeface="Arial"/>
              </a:rPr>
              <a:t>Cita previa con el médico de familia y pediatra.</a:t>
            </a:r>
            <a:endParaRPr dirty="0"/>
          </a:p>
          <a:p>
            <a:pPr marL="0" lvl="0" indent="-78740" algn="l" rtl="0">
              <a:lnSpc>
                <a:spcPct val="80000"/>
              </a:lnSpc>
              <a:spcBef>
                <a:spcPts val="0"/>
              </a:spcBef>
              <a:spcAft>
                <a:spcPts val="0"/>
              </a:spcAft>
              <a:buClr>
                <a:srgbClr val="333333"/>
              </a:buClr>
              <a:buSzPts val="1240"/>
              <a:buFont typeface="Arial"/>
              <a:buChar char="•"/>
            </a:pPr>
            <a:r>
              <a:rPr lang="es-ES" sz="1240" b="0" i="0" dirty="0">
                <a:solidFill>
                  <a:srgbClr val="333333"/>
                </a:solidFill>
                <a:latin typeface="Arial"/>
                <a:ea typeface="Arial"/>
                <a:cs typeface="Arial"/>
                <a:sym typeface="Arial"/>
              </a:rPr>
              <a:t>Cita con el especialista</a:t>
            </a:r>
            <a:endParaRPr dirty="0"/>
          </a:p>
          <a:p>
            <a:pPr marL="0" lvl="0" indent="-78740" algn="l" rtl="0">
              <a:lnSpc>
                <a:spcPct val="80000"/>
              </a:lnSpc>
              <a:spcBef>
                <a:spcPts val="0"/>
              </a:spcBef>
              <a:spcAft>
                <a:spcPts val="0"/>
              </a:spcAft>
              <a:buClr>
                <a:srgbClr val="333333"/>
              </a:buClr>
              <a:buSzPts val="1240"/>
              <a:buFont typeface="Arial"/>
              <a:buChar char="•"/>
            </a:pPr>
            <a:r>
              <a:rPr lang="es-ES" sz="1240" b="0" i="0" dirty="0">
                <a:solidFill>
                  <a:srgbClr val="333333"/>
                </a:solidFill>
                <a:latin typeface="Arial"/>
                <a:ea typeface="Arial"/>
                <a:cs typeface="Arial"/>
                <a:sym typeface="Arial"/>
              </a:rPr>
              <a:t>Cita con la enfermera de referencia</a:t>
            </a:r>
            <a:endParaRPr dirty="0"/>
          </a:p>
          <a:p>
            <a:pPr marL="0" lvl="0" indent="-78740" algn="l" rtl="0">
              <a:lnSpc>
                <a:spcPct val="80000"/>
              </a:lnSpc>
              <a:spcBef>
                <a:spcPts val="0"/>
              </a:spcBef>
              <a:spcAft>
                <a:spcPts val="0"/>
              </a:spcAft>
              <a:buClr>
                <a:srgbClr val="333333"/>
              </a:buClr>
              <a:buSzPts val="1240"/>
              <a:buFont typeface="Arial"/>
              <a:buChar char="•"/>
            </a:pPr>
            <a:r>
              <a:rPr lang="es-ES" sz="1240" b="0" i="0" dirty="0">
                <a:solidFill>
                  <a:srgbClr val="333333"/>
                </a:solidFill>
                <a:latin typeface="Arial"/>
                <a:ea typeface="Arial"/>
                <a:cs typeface="Arial"/>
                <a:sym typeface="Arial"/>
              </a:rPr>
              <a:t>Gestión de campañas de salud por mensajes SMS a móviles.</a:t>
            </a:r>
            <a:endParaRPr dirty="0"/>
          </a:p>
          <a:p>
            <a:pPr marL="0" lvl="0" indent="-78740" algn="l" rtl="0">
              <a:lnSpc>
                <a:spcPct val="80000"/>
              </a:lnSpc>
              <a:spcBef>
                <a:spcPts val="0"/>
              </a:spcBef>
              <a:spcAft>
                <a:spcPts val="0"/>
              </a:spcAft>
              <a:buClr>
                <a:srgbClr val="333333"/>
              </a:buClr>
              <a:buSzPts val="1240"/>
              <a:buFont typeface="Arial"/>
              <a:buChar char="•"/>
            </a:pPr>
            <a:r>
              <a:rPr lang="es-ES" sz="1240" b="0" i="0" dirty="0">
                <a:solidFill>
                  <a:srgbClr val="333333"/>
                </a:solidFill>
                <a:latin typeface="Arial"/>
                <a:ea typeface="Arial"/>
                <a:cs typeface="Arial"/>
                <a:sym typeface="Arial"/>
              </a:rPr>
              <a:t>Información sobre cualquier tema relacionado con el Sistema Sanitario Público de Galicia.</a:t>
            </a:r>
            <a:endParaRPr dirty="0"/>
          </a:p>
          <a:p>
            <a:pPr marL="0" lvl="0" indent="-78740" algn="l" rtl="0">
              <a:lnSpc>
                <a:spcPct val="80000"/>
              </a:lnSpc>
              <a:spcBef>
                <a:spcPts val="0"/>
              </a:spcBef>
              <a:spcAft>
                <a:spcPts val="0"/>
              </a:spcAft>
              <a:buClr>
                <a:srgbClr val="333333"/>
              </a:buClr>
              <a:buSzPts val="1240"/>
              <a:buFont typeface="Arial"/>
              <a:buChar char="•"/>
            </a:pPr>
            <a:r>
              <a:rPr lang="es-ES" sz="1240" b="0" i="0" dirty="0">
                <a:solidFill>
                  <a:srgbClr val="333333"/>
                </a:solidFill>
                <a:latin typeface="Arial"/>
                <a:ea typeface="Arial"/>
                <a:cs typeface="Arial"/>
                <a:sym typeface="Arial"/>
              </a:rPr>
              <a:t>Acceso al Registro de Voluntades Vitales Anticipadas de Galicia.</a:t>
            </a:r>
            <a:endParaRPr dirty="0"/>
          </a:p>
          <a:p>
            <a:pPr marL="0" lvl="0" indent="-78740" algn="l" rtl="0">
              <a:lnSpc>
                <a:spcPct val="80000"/>
              </a:lnSpc>
              <a:spcBef>
                <a:spcPts val="0"/>
              </a:spcBef>
              <a:spcAft>
                <a:spcPts val="0"/>
              </a:spcAft>
              <a:buClr>
                <a:srgbClr val="333333"/>
              </a:buClr>
              <a:buSzPts val="1240"/>
              <a:buFont typeface="Arial"/>
              <a:buChar char="•"/>
            </a:pPr>
            <a:r>
              <a:rPr lang="es-ES" sz="1240" b="0" i="0" dirty="0">
                <a:solidFill>
                  <a:srgbClr val="333333"/>
                </a:solidFill>
                <a:latin typeface="Arial"/>
                <a:ea typeface="Arial"/>
                <a:cs typeface="Arial"/>
                <a:sym typeface="Arial"/>
              </a:rPr>
              <a:t>Información sobre la campaña de vacunación contra la gripe y varicela.</a:t>
            </a:r>
            <a:endParaRPr dirty="0"/>
          </a:p>
          <a:p>
            <a:pPr marL="0" lvl="0" indent="-78740" algn="l" rtl="0">
              <a:lnSpc>
                <a:spcPct val="80000"/>
              </a:lnSpc>
              <a:spcBef>
                <a:spcPts val="0"/>
              </a:spcBef>
              <a:spcAft>
                <a:spcPts val="0"/>
              </a:spcAft>
              <a:buClr>
                <a:srgbClr val="333333"/>
              </a:buClr>
              <a:buSzPts val="1240"/>
              <a:buFont typeface="Arial"/>
              <a:buChar char="•"/>
            </a:pPr>
            <a:r>
              <a:rPr lang="es-ES" sz="1240" b="0" i="0" dirty="0">
                <a:solidFill>
                  <a:srgbClr val="333333"/>
                </a:solidFill>
                <a:latin typeface="Arial"/>
                <a:ea typeface="Arial"/>
                <a:cs typeface="Arial"/>
                <a:sym typeface="Arial"/>
              </a:rPr>
              <a:t>Teléfono de información sobre Salud Sexual y Reproductiva</a:t>
            </a:r>
            <a:endParaRPr dirty="0"/>
          </a:p>
          <a:p>
            <a:pPr marL="0" lvl="0" indent="-78740" algn="l" rtl="0">
              <a:lnSpc>
                <a:spcPct val="80000"/>
              </a:lnSpc>
              <a:spcBef>
                <a:spcPts val="0"/>
              </a:spcBef>
              <a:spcAft>
                <a:spcPts val="0"/>
              </a:spcAft>
              <a:buClr>
                <a:srgbClr val="333333"/>
              </a:buClr>
              <a:buSzPts val="1240"/>
              <a:buFont typeface="Arial"/>
              <a:buChar char="•"/>
            </a:pPr>
            <a:r>
              <a:rPr lang="es-ES" sz="1240" b="0" i="0" dirty="0">
                <a:solidFill>
                  <a:srgbClr val="333333"/>
                </a:solidFill>
                <a:latin typeface="Arial"/>
                <a:ea typeface="Arial"/>
                <a:cs typeface="Arial"/>
                <a:sym typeface="Arial"/>
              </a:rPr>
              <a:t>Información sobre la Gripe</a:t>
            </a:r>
            <a:endParaRPr dirty="0"/>
          </a:p>
          <a:p>
            <a:pPr marL="0" lvl="0" indent="0" algn="l" rtl="0">
              <a:lnSpc>
                <a:spcPct val="80000"/>
              </a:lnSpc>
              <a:spcBef>
                <a:spcPts val="0"/>
              </a:spcBef>
              <a:spcAft>
                <a:spcPts val="0"/>
              </a:spcAft>
              <a:buNone/>
            </a:pPr>
            <a:r>
              <a:rPr lang="es-ES" sz="1240" b="0" i="0" dirty="0">
                <a:solidFill>
                  <a:srgbClr val="111111"/>
                </a:solidFill>
                <a:latin typeface="Arial"/>
                <a:ea typeface="Arial"/>
                <a:cs typeface="Arial"/>
                <a:sym typeface="Arial"/>
              </a:rPr>
              <a:t>Actualmente y tras muchos años de experiencia, </a:t>
            </a:r>
            <a:r>
              <a:rPr lang="es-ES" sz="1240" b="0" i="0" dirty="0" err="1">
                <a:solidFill>
                  <a:srgbClr val="111111"/>
                </a:solidFill>
                <a:latin typeface="Arial"/>
                <a:ea typeface="Arial"/>
                <a:cs typeface="Arial"/>
                <a:sym typeface="Arial"/>
              </a:rPr>
              <a:t>SergasMóbil</a:t>
            </a:r>
            <a:r>
              <a:rPr lang="es-ES" sz="1240" b="0" i="0" dirty="0">
                <a:solidFill>
                  <a:srgbClr val="111111"/>
                </a:solidFill>
                <a:latin typeface="Arial"/>
                <a:ea typeface="Arial"/>
                <a:cs typeface="Arial"/>
                <a:sym typeface="Arial"/>
              </a:rPr>
              <a:t> ha permitido mejorar el acceso a la sanidad pública Gallega, racionalizar y optimizar los servicios sanitarios y sus recursos económicos y tecnológicos, reducir tiempos de espera y evitar desplazamientos innecesarios a los usuarios. En los próximos años se irán incorporando otras posibilidades de gestión e información de servicios del Sistema Sanitario Público de Galicia.</a:t>
            </a:r>
            <a:endParaRPr sz="1240" dirty="0"/>
          </a:p>
        </p:txBody>
      </p:sp>
      <p:sp>
        <p:nvSpPr>
          <p:cNvPr id="683" name="Google Shape;683;p44: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45: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45: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DEBIDO A QUE LAS WEBS Y APLICACIONES DE MÓVILES DE LAS CCAA ESTAN EN CONSTANTE ACTUALIZACIÓN ES RECOMENDABLE QUE EL FORMADOR ACCEDA ANTES DE DAR LA SESIÓN PARA VER SI HAY NOVEDADES.</a:t>
            </a:r>
            <a:endParaRPr/>
          </a:p>
          <a:p>
            <a:pPr marL="0" lvl="0" indent="0" algn="l" rtl="0">
              <a:lnSpc>
                <a:spcPct val="80000"/>
              </a:lnSpc>
              <a:spcBef>
                <a:spcPts val="0"/>
              </a:spcBef>
              <a:spcAft>
                <a:spcPts val="0"/>
              </a:spcAft>
              <a:buClr>
                <a:schemeClr val="dk1"/>
              </a:buClr>
              <a:buSzPts val="1240"/>
              <a:buFont typeface="Arial"/>
              <a:buNone/>
            </a:pPr>
            <a:endParaRPr sz="1240" b="0" i="0">
              <a:solidFill>
                <a:srgbClr val="333333"/>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Aplicación móvil: “CitasanitariaMadrid”.</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En CitaSanitariaMadrid el usuario encontrará profesionales cualificados y con las últimas tecnologías de la comunicación, que le ofrecerán la información o servicio que necesite, de manera personalizada y sin moverse de casa, las 24 horas del día, todos los días del año.</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CitaSanitariaMadrid está en constante evolución y posee una amplia </a:t>
            </a:r>
            <a:r>
              <a:rPr lang="es-ES" sz="1240" b="1" i="0">
                <a:solidFill>
                  <a:srgbClr val="2B2B2B"/>
                </a:solidFill>
                <a:latin typeface="Arial"/>
                <a:ea typeface="Arial"/>
                <a:cs typeface="Arial"/>
                <a:sym typeface="Arial"/>
              </a:rPr>
              <a:t>cartera de servicios:</a:t>
            </a:r>
            <a:endParaRPr sz="1240" b="0" i="0">
              <a:solidFill>
                <a:srgbClr val="111111"/>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previa con el médico de familia y pediatra.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con el especialista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con la enfermera de referencia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Gestión de campañas de salud por mensajes SMS a móviles.</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cualquier tema relacionado con el Sistema Sanitario Público de Madrid.</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la campaña de vacunación contra la gripe y varicela.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Teléfono de información sobre Salud Sexual y Reproductiva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la Gripe</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Actualmente y tras muchos años de experiencia, CitasanitariaMadrid ha permitido mejorar el acceso a la sanidad pública Madrileña, racionalizar y optimizar los servicios sanitarios y sus recursos económicos y tecnológicos, reducir tiempos de espera y evitar desplazamientos innecesarios a los usuarios. En los próximos años se irán incorporando otras posibilidades de gestión e información de servicios del Sistema Sanitario Público de Madrid..</a:t>
            </a:r>
            <a:endParaRPr sz="1240"/>
          </a:p>
        </p:txBody>
      </p:sp>
      <p:sp>
        <p:nvSpPr>
          <p:cNvPr id="694" name="Google Shape;694;p45: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46: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46: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DEBIDO A QUE LAS WEBS Y APLICACIONES DE MÓVILES DE LAS CCAA ESTAN EN CONSTANTE ACTUALIZACIÓN ES RECOMENDABLE QUE EL FORMADOR ACCEDA ANTES DE DAR LA SESIÓN PARA VER SI HAY NOVEDADES.</a:t>
            </a:r>
            <a:endParaRPr/>
          </a:p>
          <a:p>
            <a:pPr marL="0" lvl="0" indent="0" algn="l" rtl="0">
              <a:lnSpc>
                <a:spcPct val="80000"/>
              </a:lnSpc>
              <a:spcBef>
                <a:spcPts val="0"/>
              </a:spcBef>
              <a:spcAft>
                <a:spcPts val="0"/>
              </a:spcAft>
              <a:buClr>
                <a:schemeClr val="dk1"/>
              </a:buClr>
              <a:buSzPts val="1240"/>
              <a:buFont typeface="Arial"/>
              <a:buNone/>
            </a:pPr>
            <a:endParaRPr sz="1240" b="0" i="0">
              <a:solidFill>
                <a:srgbClr val="333333"/>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Aplicación móvil: “portaldelpaciente”.</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En Portaldelpaciente el usuario encontrará profesionales cualificados y con las últimas tecnologías de la comunicación, que le ofrecerán la información o servicio que necesite, de manera personalizada y sin moverse de casa, las 24 horas del día, todos los días del año.</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Portaldelpaciente está en constante evolución y posee una amplia </a:t>
            </a:r>
            <a:r>
              <a:rPr lang="es-ES" sz="1240" b="1" i="0">
                <a:solidFill>
                  <a:srgbClr val="2B2B2B"/>
                </a:solidFill>
                <a:latin typeface="Arial"/>
                <a:ea typeface="Arial"/>
                <a:cs typeface="Arial"/>
                <a:sym typeface="Arial"/>
              </a:rPr>
              <a:t>cartera de servicios:</a:t>
            </a:r>
            <a:endParaRPr sz="1240" b="0" i="0">
              <a:solidFill>
                <a:srgbClr val="111111"/>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previa con el médico de familia y pediatra.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con el especialista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con la enfermera de referencia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Gestión de campañas de salud por mensajes SMS a móviles.</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cualquier tema relacionado con el Sistema Sanitario Público de Murcia.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la campaña de vacunación contra la gripe y varicela.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Teléfono de información sobre Salud Sexual y Reproductiva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la Gripe</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Actualmente y tras muchos años de experiencia, Portaldelpaciente ha permitido mejorar el acceso a la sanidad pública Murciana, racionalizar y optimizar los servicios sanitarios y sus recursos económicos y tecnológicos, reducir tiempos de espera y evitar desplazamientos innecesarios a los usuarios. En los próximos años se irán incorporando otras posibilidades de gestión e información de servicios del Sistema Sanitario Público de Murcia.</a:t>
            </a:r>
            <a:endParaRPr sz="1240"/>
          </a:p>
        </p:txBody>
      </p:sp>
      <p:sp>
        <p:nvSpPr>
          <p:cNvPr id="705" name="Google Shape;705;p46: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47: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47: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DEBIDO A QUE LAS WEBS Y APLICACIONES DE MÓVILES DE LAS CCAA ESTAN EN CONSTANTE ACTUALIZACIÓN ES RECOMENDABLE QUE EL FORMADOR ACCEDA ANTES DE DAR LA SESIÓN PARA VER SI HAY NOVEDADES.</a:t>
            </a:r>
            <a:endParaRPr/>
          </a:p>
          <a:p>
            <a:pPr marL="0" lvl="0" indent="0" algn="l" rtl="0">
              <a:lnSpc>
                <a:spcPct val="80000"/>
              </a:lnSpc>
              <a:spcBef>
                <a:spcPts val="0"/>
              </a:spcBef>
              <a:spcAft>
                <a:spcPts val="0"/>
              </a:spcAft>
              <a:buClr>
                <a:schemeClr val="dk1"/>
              </a:buClr>
              <a:buSzPts val="1240"/>
              <a:buFont typeface="Arial"/>
              <a:buNone/>
            </a:pPr>
            <a:endParaRPr sz="1240" b="0" i="0">
              <a:solidFill>
                <a:srgbClr val="333333"/>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Aplicación móvil: “carpetapersonaldesalud”.</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En Salud Navarra el usuario encontrará profesionales cualificados y con las últimas tecnologías de la comunicación, que le ofrecerán la información o servicio que necesite, de manera personalizada y sin moverse de casa, las 24 horas del día, todos los días del año.</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Salud Navarra está en constante evolución y posee una amplia </a:t>
            </a:r>
            <a:r>
              <a:rPr lang="es-ES" sz="1240" b="1" i="0">
                <a:solidFill>
                  <a:srgbClr val="2B2B2B"/>
                </a:solidFill>
                <a:latin typeface="Arial"/>
                <a:ea typeface="Arial"/>
                <a:cs typeface="Arial"/>
                <a:sym typeface="Arial"/>
              </a:rPr>
              <a:t>cartera de servicios:</a:t>
            </a:r>
            <a:endParaRPr sz="1240" b="0" i="0">
              <a:solidFill>
                <a:srgbClr val="111111"/>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previa con el médico de familia y pediatra.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con el especialista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con la enfermera de referencia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Gestión de campañas de salud por mensajes SMS a móviles.</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cualquier tema relacionado con el Sistema Sanitario Público de Navarra.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la campaña de vacunación contra la gripe y varicela.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Teléfono de información sobre Salud Sexual y Reproductiva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la Gripe</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Actualmente y tras muchos años de experiencia, Salud Navarra ha permitido mejorar el acceso a la sanidad pública de Navarra, racionalizar y optimizar los servicios sanitarios y sus recursos económicos y tecnológicos, reducir tiempos de espera y evitar desplazamientos innecesarios a los usuarios. En los próximos años se irán incorporando otras posibilidades de gestión e información de servicios del Sistema Sanitario Público de Navarra.</a:t>
            </a:r>
            <a:endParaRPr sz="1240"/>
          </a:p>
        </p:txBody>
      </p:sp>
      <p:sp>
        <p:nvSpPr>
          <p:cNvPr id="715" name="Google Shape;715;p47: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48: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48: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DEBIDO A QUE LAS WEBS Y APLICACIONES DE MÓVILES DE LAS CCAA ESTAN EN CONSTANTE ACTUALIZACIÓN ES RECOMENDABLE QUE EL FORMADOR ACCEDA ANTES DE DAR LA SESIÓN PARA VER SI HAY NOVEDADES.</a:t>
            </a:r>
            <a:endParaRPr/>
          </a:p>
          <a:p>
            <a:pPr marL="0" lvl="0" indent="0" algn="l" rtl="0">
              <a:lnSpc>
                <a:spcPct val="80000"/>
              </a:lnSpc>
              <a:spcBef>
                <a:spcPts val="0"/>
              </a:spcBef>
              <a:spcAft>
                <a:spcPts val="0"/>
              </a:spcAft>
              <a:buClr>
                <a:schemeClr val="dk1"/>
              </a:buClr>
              <a:buSzPts val="1240"/>
              <a:buFont typeface="Arial"/>
              <a:buNone/>
            </a:pPr>
            <a:endParaRPr sz="1240" b="0" i="0">
              <a:solidFill>
                <a:srgbClr val="333333"/>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Aplicación móvil: “osakidetza”.</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En Osakidetza el usuario encontrará profesionales cualificados y con las últimas tecnologías de la comunicación, que le ofrecerán la información o servicio que necesite, de manera personalizada y sin moverse de casa, las 24 horas del día, todos los días del año.</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Osakidetza está en constante evolución y posee una amplia </a:t>
            </a:r>
            <a:r>
              <a:rPr lang="es-ES" sz="1240" b="1" i="0">
                <a:solidFill>
                  <a:srgbClr val="2B2B2B"/>
                </a:solidFill>
                <a:latin typeface="Arial"/>
                <a:ea typeface="Arial"/>
                <a:cs typeface="Arial"/>
                <a:sym typeface="Arial"/>
              </a:rPr>
              <a:t>cartera de servicios:</a:t>
            </a:r>
            <a:endParaRPr sz="1240" b="0" i="0">
              <a:solidFill>
                <a:srgbClr val="111111"/>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previa con el médico de familia y pediatra.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con el especialista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Cita con la enfermera de referencia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Gestión de campañas de salud por mensajes SMS a móviles.</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cualquier tema relacionado con el Sistema Sanitario Público del País Vasco.</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la campaña de vacunación contra la gripe y varicela.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Teléfono de información sobre Salud Sexual y Reproductiva</a:t>
            </a:r>
            <a:endParaRPr/>
          </a:p>
          <a:p>
            <a:pPr marL="0" lvl="0" indent="-78740" algn="l" rtl="0">
              <a:lnSpc>
                <a:spcPct val="80000"/>
              </a:lnSpc>
              <a:spcBef>
                <a:spcPts val="0"/>
              </a:spcBef>
              <a:spcAft>
                <a:spcPts val="0"/>
              </a:spcAft>
              <a:buClr>
                <a:srgbClr val="333333"/>
              </a:buClr>
              <a:buSzPts val="1240"/>
              <a:buFont typeface="Arial"/>
              <a:buChar char="•"/>
            </a:pPr>
            <a:r>
              <a:rPr lang="es-ES" sz="1240" b="0" i="0">
                <a:solidFill>
                  <a:srgbClr val="333333"/>
                </a:solidFill>
                <a:latin typeface="Arial"/>
                <a:ea typeface="Arial"/>
                <a:cs typeface="Arial"/>
                <a:sym typeface="Arial"/>
              </a:rPr>
              <a:t>Información sobre la Gripe</a:t>
            </a:r>
            <a:endParaRPr/>
          </a:p>
          <a:p>
            <a:pPr marL="0" lvl="0" indent="0" algn="l" rtl="0">
              <a:lnSpc>
                <a:spcPct val="80000"/>
              </a:lnSpc>
              <a:spcBef>
                <a:spcPts val="0"/>
              </a:spcBef>
              <a:spcAft>
                <a:spcPts val="0"/>
              </a:spcAft>
              <a:buNone/>
            </a:pPr>
            <a:r>
              <a:rPr lang="es-ES" sz="1240" b="0" i="0">
                <a:solidFill>
                  <a:srgbClr val="111111"/>
                </a:solidFill>
                <a:latin typeface="Arial"/>
                <a:ea typeface="Arial"/>
                <a:cs typeface="Arial"/>
                <a:sym typeface="Arial"/>
              </a:rPr>
              <a:t>Actualmente y tras muchos años de experiencia, Osakidetza ha permitido mejorar el acceso a la sanidad pública del País Vasco, racionalizar y optimizar los servicios sanitarios y sus recursos económicos y tecnológicos, reducir tiempos de espera y evitar desplazamientos innecesarios a los usuarios. En los próximos años se irán incorporando otras posibilidades de gestión e información de servicios del Sistema Sanitario Público del País Vasco.</a:t>
            </a:r>
            <a:endParaRPr sz="1240"/>
          </a:p>
        </p:txBody>
      </p:sp>
      <p:sp>
        <p:nvSpPr>
          <p:cNvPr id="724" name="Google Shape;724;p48: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endParaRPr dirty="0"/>
          </a:p>
        </p:txBody>
      </p:sp>
      <p:sp>
        <p:nvSpPr>
          <p:cNvPr id="146" name="Google Shape;146;p5: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49: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49: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lnSpcReduction="10000"/>
          </a:bodyPr>
          <a:lstStyle/>
          <a:p>
            <a:pPr marL="0" lvl="0" indent="-78740" algn="l" rtl="0">
              <a:lnSpc>
                <a:spcPct val="80000"/>
              </a:lnSpc>
              <a:spcBef>
                <a:spcPts val="0"/>
              </a:spcBef>
              <a:spcAft>
                <a:spcPts val="0"/>
              </a:spcAft>
              <a:buClr>
                <a:srgbClr val="333333"/>
              </a:buClr>
              <a:buSzPts val="1240"/>
              <a:buFont typeface="Arial"/>
              <a:buChar char="•"/>
            </a:pPr>
            <a:r>
              <a:rPr lang="ca-ES" sz="1240" b="0" i="0" noProof="0" dirty="0">
                <a:solidFill>
                  <a:srgbClr val="333333"/>
                </a:solidFill>
                <a:latin typeface="Arial"/>
                <a:ea typeface="Arial"/>
                <a:cs typeface="Arial"/>
                <a:sym typeface="Arial"/>
              </a:rPr>
              <a:t>COM QUE LES WEBS I APLICACIONS DE MÒBILS DE LES CCAA ESTAN EN CONSTANT ACTUALITZACIÓ ÉS RECOMANABLE QUE EL FORMADOR ACCEDEIXI ABANS DE DONAR LA SESSIÓ PER VEURE SI HI HA NOVETATS.</a:t>
            </a:r>
            <a:br>
              <a:rPr lang="ca-ES" sz="1240" b="0" i="0" noProof="0" dirty="0">
                <a:solidFill>
                  <a:srgbClr val="333333"/>
                </a:solidFill>
                <a:latin typeface="Arial"/>
                <a:ea typeface="Arial"/>
                <a:cs typeface="Arial"/>
                <a:sym typeface="Arial"/>
              </a:rPr>
            </a:br>
            <a:br>
              <a:rPr lang="ca-ES" sz="1240" b="0" i="0" noProof="0" dirty="0">
                <a:solidFill>
                  <a:srgbClr val="333333"/>
                </a:solidFill>
                <a:latin typeface="Arial"/>
                <a:ea typeface="Arial"/>
                <a:cs typeface="Arial"/>
                <a:sym typeface="Arial"/>
              </a:rPr>
            </a:br>
            <a:r>
              <a:rPr lang="ca-ES" sz="1240" b="0" i="0" noProof="0" dirty="0">
                <a:solidFill>
                  <a:srgbClr val="333333"/>
                </a:solidFill>
                <a:latin typeface="Arial"/>
                <a:ea typeface="Arial"/>
                <a:cs typeface="Arial"/>
                <a:sym typeface="Arial"/>
              </a:rPr>
              <a:t>Aplicació mòbil: "GSV SALUT".
A GSV Salut l’usuari trobarà professionals qualificats i amb les últimes tecnologies de la comunicació que li oferiran la informació o servei necessaris i útils, i a més de manera personalitzada i sense moure's de casa, les 24 hores del dia, tots els dies de l'any. GSV Salut està en constant evolució i posseeix una àmplia cartera de serveis:</a:t>
            </a:r>
          </a:p>
          <a:p>
            <a:pPr marL="0" lvl="0" indent="-78740" algn="l" rtl="0">
              <a:lnSpc>
                <a:spcPct val="80000"/>
              </a:lnSpc>
              <a:spcBef>
                <a:spcPts val="0"/>
              </a:spcBef>
              <a:spcAft>
                <a:spcPts val="0"/>
              </a:spcAft>
              <a:buClr>
                <a:srgbClr val="333333"/>
              </a:buClr>
              <a:buSzPts val="1240"/>
              <a:buFont typeface="Arial"/>
              <a:buChar char="•"/>
            </a:pPr>
            <a:endParaRPr lang="ca-ES" sz="1240" b="0" i="0" noProof="0" dirty="0">
              <a:solidFill>
                <a:srgbClr val="333333"/>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endParaRPr lang="ca-ES" sz="1240" b="0" i="0" noProof="0" dirty="0">
              <a:solidFill>
                <a:srgbClr val="333333"/>
              </a:solidFill>
              <a:latin typeface="Arial"/>
              <a:ea typeface="Arial"/>
              <a:cs typeface="Arial"/>
              <a:sym typeface="Arial"/>
            </a:endParaRPr>
          </a:p>
          <a:p>
            <a:pPr marL="0" lvl="0" indent="-78740" algn="l" rtl="0">
              <a:lnSpc>
                <a:spcPct val="80000"/>
              </a:lnSpc>
              <a:spcBef>
                <a:spcPts val="0"/>
              </a:spcBef>
              <a:spcAft>
                <a:spcPts val="0"/>
              </a:spcAft>
              <a:buClr>
                <a:srgbClr val="333333"/>
              </a:buClr>
              <a:buSzPts val="1240"/>
              <a:buFont typeface="Arial"/>
              <a:buChar char="•"/>
            </a:pPr>
            <a:r>
              <a:rPr lang="ca-ES" sz="1240" b="0" i="0" noProof="0" dirty="0">
                <a:solidFill>
                  <a:srgbClr val="333333"/>
                </a:solidFill>
                <a:latin typeface="Arial"/>
                <a:ea typeface="Arial"/>
                <a:cs typeface="Arial"/>
                <a:sym typeface="Arial"/>
              </a:rPr>
              <a:t>Cita prèvia amb el metge de família i pediatre.
Cita amb l'especialista
Cita amb la infermera de referència
Gestió de campanyes de salut per missatges SMS a mòbils.
Informació sobre qualsevol tema relacionat amb el Sistema Sanitari Públic de València.
Informació sobre la campanya de vacunació contra la grip i varicel·la.
Telèfon d' informació sobre Salut Sexual i Reproductiva
Informació sobre la Grip</a:t>
            </a:r>
            <a:br>
              <a:rPr lang="ca-ES" sz="1240" b="0" i="0" noProof="0" dirty="0">
                <a:solidFill>
                  <a:srgbClr val="333333"/>
                </a:solidFill>
                <a:latin typeface="Arial"/>
                <a:ea typeface="Arial"/>
                <a:cs typeface="Arial"/>
                <a:sym typeface="Arial"/>
              </a:rPr>
            </a:br>
            <a:br>
              <a:rPr lang="ca-ES" sz="1240" b="0" i="0" noProof="0" dirty="0">
                <a:solidFill>
                  <a:srgbClr val="333333"/>
                </a:solidFill>
                <a:latin typeface="Arial"/>
                <a:ea typeface="Arial"/>
                <a:cs typeface="Arial"/>
                <a:sym typeface="Arial"/>
              </a:rPr>
            </a:br>
            <a:br>
              <a:rPr lang="ca-ES" sz="1240" b="0" i="0" noProof="0" dirty="0">
                <a:solidFill>
                  <a:srgbClr val="333333"/>
                </a:solidFill>
                <a:latin typeface="Arial"/>
                <a:ea typeface="Arial"/>
                <a:cs typeface="Arial"/>
                <a:sym typeface="Arial"/>
              </a:rPr>
            </a:br>
            <a:r>
              <a:rPr lang="ca-ES" sz="1240" b="0" i="0" noProof="0" dirty="0">
                <a:solidFill>
                  <a:srgbClr val="333333"/>
                </a:solidFill>
                <a:latin typeface="Arial"/>
                <a:ea typeface="Arial"/>
                <a:cs typeface="Arial"/>
                <a:sym typeface="Arial"/>
              </a:rPr>
              <a:t>Actualment i després de molts anys d'experiència, GSV Salut ha permès millorar l'accés a la sanitat pública de València, racionalitzar i optimitzar els serveis sanitaris i els seus recursos econòmics i tecnològics, reduir temps d'espera i evitar desplaçaments innecessaris als usuaris. En els propers anys s'aniran incorporant altres possibilitats de gestió i informació de serveis del Sistema Sanitari Públic de València.</a:t>
            </a:r>
            <a:endParaRPr lang="ca-ES" sz="1240" noProof="0" dirty="0"/>
          </a:p>
        </p:txBody>
      </p:sp>
      <p:sp>
        <p:nvSpPr>
          <p:cNvPr id="735" name="Google Shape;735;p49: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50: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50: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endParaRPr dirty="0"/>
          </a:p>
        </p:txBody>
      </p:sp>
      <p:sp>
        <p:nvSpPr>
          <p:cNvPr id="746" name="Google Shape;746;p50: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51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lnSpc>
                <a:spcPct val="80000"/>
              </a:lnSpc>
              <a:spcBef>
                <a:spcPts val="0"/>
              </a:spcBef>
              <a:spcAft>
                <a:spcPts val="0"/>
              </a:spcAft>
              <a:buNone/>
            </a:pPr>
            <a:r>
              <a:rPr lang="ca-ES" sz="1480" b="0" i="0" noProof="0" dirty="0">
                <a:solidFill>
                  <a:srgbClr val="212529"/>
                </a:solidFill>
                <a:latin typeface="Poppins"/>
                <a:ea typeface="Poppins"/>
                <a:cs typeface="Poppins"/>
                <a:sym typeface="Poppins"/>
              </a:rPr>
              <a:t>El Certificat digital FNMT de Persona Física és la </a:t>
            </a:r>
            <a:r>
              <a:rPr lang="ca-ES" sz="1480" b="1" i="0" noProof="0" dirty="0">
                <a:solidFill>
                  <a:srgbClr val="212529"/>
                </a:solidFill>
                <a:latin typeface="Poppins"/>
                <a:ea typeface="Poppins"/>
                <a:cs typeface="Poppins"/>
                <a:sym typeface="Poppins"/>
              </a:rPr>
              <a:t>certificació electrònica expedida per la Fàbrica Nacional de Moneda i Timbre que vincula el seu subscriptor amb unes Dades de verificació de Signatura i confirma la seva identitat</a:t>
            </a:r>
            <a:r>
              <a:rPr lang="ca-ES" sz="1480" b="0" i="0" noProof="0" dirty="0">
                <a:solidFill>
                  <a:srgbClr val="212529"/>
                </a:solidFill>
                <a:latin typeface="Poppins"/>
                <a:ea typeface="Poppins"/>
                <a:cs typeface="Poppins"/>
                <a:sym typeface="Poppins"/>
              </a:rPr>
              <a:t>.</a:t>
            </a:r>
          </a:p>
          <a:p>
            <a:pPr marL="0" lvl="0" indent="0" algn="l" rtl="0">
              <a:lnSpc>
                <a:spcPct val="80000"/>
              </a:lnSpc>
              <a:spcBef>
                <a:spcPts val="0"/>
              </a:spcBef>
              <a:spcAft>
                <a:spcPts val="0"/>
              </a:spcAft>
              <a:buNone/>
            </a:pPr>
            <a:r>
              <a:rPr lang="ca-ES" sz="1480" b="0" i="0" noProof="0" dirty="0">
                <a:solidFill>
                  <a:srgbClr val="212529"/>
                </a:solidFill>
                <a:latin typeface="Poppins"/>
                <a:ea typeface="Poppins"/>
                <a:cs typeface="Poppins"/>
                <a:sym typeface="Poppins"/>
              </a:rPr>
              <a:t>
Hi ha 4 formes diferents per obtenir el certificat, si bé el procediment és similar i l'únic que canvia és la forma d'identificació. En les 3 primeres , coincideixen els dos primers passos, que és la instal·lació del Programari necessari a l'ordinador en funció de les característiques del mateix i la sol·licitud via internet del Certificat. Per a l'últim cas, mitjançant un dispositiu mòbil, el programari es descarrega juntament amb l'aplicació. 
</a:t>
            </a:r>
          </a:p>
          <a:p>
            <a:pPr marL="0" lvl="0" indent="0" algn="l" rtl="0">
              <a:lnSpc>
                <a:spcPct val="80000"/>
              </a:lnSpc>
              <a:spcBef>
                <a:spcPts val="0"/>
              </a:spcBef>
              <a:spcAft>
                <a:spcPts val="0"/>
              </a:spcAft>
              <a:buNone/>
            </a:pPr>
            <a:r>
              <a:rPr lang="ca-ES" sz="1480" b="0" i="0" noProof="0" dirty="0">
                <a:solidFill>
                  <a:srgbClr val="212529"/>
                </a:solidFill>
                <a:latin typeface="Poppins"/>
                <a:ea typeface="Poppins"/>
                <a:cs typeface="Poppins"/>
                <a:sym typeface="Poppins"/>
              </a:rPr>
              <a:t>Una vegada instal·lat el certificat cal recordar que si es canvia de dispositiu s’haurà de realitzar una còpia del certificat digital per a instal·lar en el nou dispositiu.
Vegem en les següents diapositives els passos a seguir d'aquestes 4 formes d'obtenir el teu certificat digital.</a:t>
            </a:r>
            <a:endParaRPr lang="ca-ES" noProof="0" dirty="0"/>
          </a:p>
        </p:txBody>
      </p:sp>
      <p:sp>
        <p:nvSpPr>
          <p:cNvPr id="154" name="Google Shape;154;p6: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7: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r>
              <a:rPr lang="ca-ES" noProof="0" dirty="0"/>
              <a:t>En aquest cas, la identificació de l'usuari es realitza mitjançant vídeo, amb reconeixement fàcil a través del mòbil.</a:t>
            </a:r>
          </a:p>
          <a:p>
            <a:pPr marL="0" lvl="0" indent="0" algn="l" rtl="0">
              <a:spcBef>
                <a:spcPts val="0"/>
              </a:spcBef>
              <a:spcAft>
                <a:spcPts val="0"/>
              </a:spcAft>
              <a:buNone/>
            </a:pPr>
            <a:r>
              <a:rPr lang="ca-ES" noProof="0" dirty="0"/>
              <a:t>A la diapositiva a més de la descripció dels diferents passos a seguir es pot veure un vídeo d’un minut on s'explica amb claredat i senzillesa els passos a seguir per aquest procediment de videotrucades.</a:t>
            </a:r>
          </a:p>
          <a:p>
            <a:pPr marL="0" lvl="0" indent="0" algn="l" rtl="0">
              <a:spcBef>
                <a:spcPts val="0"/>
              </a:spcBef>
              <a:spcAft>
                <a:spcPts val="0"/>
              </a:spcAft>
              <a:buNone/>
            </a:pPr>
            <a:r>
              <a:rPr lang="ca-ES" noProof="0" dirty="0"/>
              <a:t>
Recordar als assistents que l'únic procés d'alta amb cost és el de la videotrucada. La verificació presencial és gratuïta.
També seria convenient avisar que el text de la diapositiva està copiada de la web de la FNMT ja que el tractament passa a ser de </a:t>
            </a:r>
            <a:r>
              <a:rPr lang="ca-ES" noProof="0" dirty="0" err="1"/>
              <a:t>Vd</a:t>
            </a:r>
            <a:r>
              <a:rPr lang="ca-ES" noProof="0" dirty="0"/>
              <a:t>.</a:t>
            </a:r>
          </a:p>
        </p:txBody>
      </p:sp>
      <p:sp>
        <p:nvSpPr>
          <p:cNvPr id="166" name="Google Shape;166;p7: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r>
              <a:rPr lang="ca-ES" noProof="0" dirty="0"/>
              <a:t>Els passos 1 i 2 coincideixen amb el sistema anterior. En aquest cas, la identificació es realitza de forma presencial en algunes de les oficines d' acreditació establertes per part de la Fàbrica Nacional de Moneda i Timbre. </a:t>
            </a:r>
          </a:p>
          <a:p>
            <a:pPr marL="0" lvl="0" indent="0" algn="l" rtl="0">
              <a:spcBef>
                <a:spcPts val="0"/>
              </a:spcBef>
              <a:spcAft>
                <a:spcPts val="0"/>
              </a:spcAft>
              <a:buNone/>
            </a:pPr>
            <a:r>
              <a:rPr lang="ca-ES" noProof="0" dirty="0"/>
              <a:t>Per facilitar la seva ubicació més propera hi ha un localitzador d'oficines. </a:t>
            </a:r>
          </a:p>
          <a:p>
            <a:pPr marL="0" lvl="0" indent="0" algn="l" rtl="0">
              <a:spcBef>
                <a:spcPts val="0"/>
              </a:spcBef>
              <a:spcAft>
                <a:spcPts val="0"/>
              </a:spcAft>
              <a:buNone/>
            </a:pPr>
            <a:r>
              <a:rPr lang="ca-ES" noProof="0" dirty="0"/>
              <a:t>
També seria convenient avisar que el text de la diapositiva està copiada de la web de la FNMT ja que el tractament passa a ser de </a:t>
            </a:r>
            <a:r>
              <a:rPr lang="ca-ES" noProof="0" dirty="0" err="1"/>
              <a:t>Vd</a:t>
            </a:r>
            <a:r>
              <a:rPr lang="ca-ES" noProof="0" dirty="0"/>
              <a:t>.</a:t>
            </a:r>
            <a:endParaRPr dirty="0"/>
          </a:p>
        </p:txBody>
      </p:sp>
      <p:sp>
        <p:nvSpPr>
          <p:cNvPr id="176" name="Google Shape;176;p8: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9: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9:notes"/>
          <p:cNvSpPr txBox="1">
            <a:spLocks noGrp="1"/>
          </p:cNvSpPr>
          <p:nvPr>
            <p:ph type="body" idx="1"/>
          </p:nvPr>
        </p:nvSpPr>
        <p:spPr>
          <a:xfrm>
            <a:off x="731520" y="4560571"/>
            <a:ext cx="5852160" cy="4320540"/>
          </a:xfrm>
          <a:prstGeom prst="rect">
            <a:avLst/>
          </a:prstGeom>
          <a:noFill/>
          <a:ln>
            <a:noFill/>
          </a:ln>
        </p:spPr>
        <p:txBody>
          <a:bodyPr spcFirstLastPara="1" wrap="square" lIns="98475" tIns="49225" rIns="98475" bIns="49225" anchor="t" anchorCtr="0">
            <a:normAutofit/>
          </a:bodyPr>
          <a:lstStyle/>
          <a:p>
            <a:pPr marL="0" lvl="0" indent="0" algn="l" rtl="0">
              <a:spcBef>
                <a:spcPts val="0"/>
              </a:spcBef>
              <a:spcAft>
                <a:spcPts val="0"/>
              </a:spcAft>
              <a:buNone/>
            </a:pPr>
            <a:r>
              <a:rPr lang="ca-ES" noProof="0" dirty="0"/>
              <a:t>Aquest é un altre sistema fàcil i ràpid, però caldrà que l'usuari compti amb un DNI electrònic i un lector de </a:t>
            </a:r>
            <a:r>
              <a:rPr lang="ca-ES" noProof="0" dirty="0" err="1"/>
              <a:t>DNIie</a:t>
            </a:r>
            <a:r>
              <a:rPr lang="ca-ES" noProof="0" dirty="0"/>
              <a:t>. </a:t>
            </a:r>
            <a:br>
              <a:rPr lang="ca-ES" noProof="0" dirty="0"/>
            </a:br>
            <a:r>
              <a:rPr lang="ca-ES" b="1" noProof="0" dirty="0"/>
              <a:t>Aquest últim requisit fa descartar aquesta opció en la majoria dels casos.</a:t>
            </a:r>
          </a:p>
          <a:p>
            <a:pPr marL="0" lvl="0" indent="0" algn="l" rtl="0">
              <a:spcBef>
                <a:spcPts val="0"/>
              </a:spcBef>
              <a:spcAft>
                <a:spcPts val="0"/>
              </a:spcAft>
              <a:buNone/>
            </a:pPr>
            <a:r>
              <a:rPr lang="ca-ES" noProof="0" dirty="0"/>
              <a:t>
També seria convenient avisar que el text de la diapositiva està copiada de la web de la FNMT ja que el tractament passa a ser de </a:t>
            </a:r>
            <a:r>
              <a:rPr lang="ca-ES" noProof="0" dirty="0" err="1"/>
              <a:t>Vd</a:t>
            </a:r>
            <a:r>
              <a:rPr lang="ca-ES" noProof="0" dirty="0"/>
              <a:t>.</a:t>
            </a:r>
          </a:p>
        </p:txBody>
      </p:sp>
      <p:sp>
        <p:nvSpPr>
          <p:cNvPr id="186" name="Google Shape;186;p9:notes"/>
          <p:cNvSpPr txBox="1">
            <a:spLocks noGrp="1"/>
          </p:cNvSpPr>
          <p:nvPr>
            <p:ph type="sldNum" idx="12"/>
          </p:nvPr>
        </p:nvSpPr>
        <p:spPr>
          <a:xfrm>
            <a:off x="4143589" y="9119475"/>
            <a:ext cx="3169920" cy="480060"/>
          </a:xfrm>
          <a:prstGeom prst="rect">
            <a:avLst/>
          </a:prstGeom>
          <a:noFill/>
          <a:ln>
            <a:noFill/>
          </a:ln>
        </p:spPr>
        <p:txBody>
          <a:bodyPr spcFirstLastPara="1" wrap="square" lIns="98475" tIns="49225" rIns="98475" bIns="49225" anchor="b" anchorCtr="0">
            <a:noAutofit/>
          </a:bodyPr>
          <a:lstStyle/>
          <a:p>
            <a:pPr marL="0" lvl="0" indent="0" algn="r" rtl="0">
              <a:spcBef>
                <a:spcPts val="0"/>
              </a:spcBef>
              <a:spcAft>
                <a:spcPts val="0"/>
              </a:spcAft>
              <a:buNone/>
            </a:pPr>
            <a:fld id="{00000000-1234-1234-1234-123412341234}" type="slidenum">
              <a:rPr lang="es-E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spTree>
      <p:nvGrpSpPr>
        <p:cNvPr id="1" name="Shape 14"/>
        <p:cNvGrpSpPr/>
        <p:nvPr/>
      </p:nvGrpSpPr>
      <p:grpSpPr>
        <a:xfrm>
          <a:off x="0" y="0"/>
          <a:ext cx="0" cy="0"/>
          <a:chOff x="0" y="0"/>
          <a:chExt cx="0" cy="0"/>
        </a:xfrm>
      </p:grpSpPr>
      <p:sp>
        <p:nvSpPr>
          <p:cNvPr id="15" name="Google Shape;15;p52"/>
          <p:cNvSpPr>
            <a:spLocks noGrp="1"/>
          </p:cNvSpPr>
          <p:nvPr>
            <p:ph type="pic" idx="2"/>
          </p:nvPr>
        </p:nvSpPr>
        <p:spPr>
          <a:xfrm>
            <a:off x="2489815" y="727200"/>
            <a:ext cx="7200000" cy="5400000"/>
          </a:xfrm>
          <a:prstGeom prst="rect">
            <a:avLst/>
          </a:prstGeom>
          <a:noFill/>
          <a:ln>
            <a:noFill/>
          </a:ln>
        </p:spPr>
      </p:sp>
      <p:sp>
        <p:nvSpPr>
          <p:cNvPr id="16" name="Google Shape;16;p52"/>
          <p:cNvSpPr txBox="1">
            <a:spLocks noGrp="1"/>
          </p:cNvSpPr>
          <p:nvPr>
            <p:ph type="subTitle" idx="1"/>
          </p:nvPr>
        </p:nvSpPr>
        <p:spPr>
          <a:xfrm>
            <a:off x="501652" y="5864233"/>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747"/>
              <a:buNone/>
              <a:defRPr sz="1746" b="1">
                <a:solidFill>
                  <a:schemeClr val="dk1"/>
                </a:solidFill>
              </a:defRPr>
            </a:lvl1pPr>
            <a:lvl2pPr lvl="1" algn="l">
              <a:spcBef>
                <a:spcPts val="0"/>
              </a:spcBef>
              <a:spcAft>
                <a:spcPts val="0"/>
              </a:spcAft>
              <a:buClr>
                <a:srgbClr val="595959"/>
              </a:buClr>
              <a:buSzPts val="1553"/>
              <a:buNone/>
              <a:defRPr sz="1553" b="0"/>
            </a:lvl2pPr>
            <a:lvl3pPr lvl="2" algn="ctr">
              <a:spcBef>
                <a:spcPts val="1333"/>
              </a:spcBef>
              <a:spcAft>
                <a:spcPts val="0"/>
              </a:spcAft>
              <a:buClr>
                <a:srgbClr val="595959"/>
              </a:buClr>
              <a:buSzPts val="1747"/>
              <a:buNone/>
              <a:defRPr sz="1746"/>
            </a:lvl3pPr>
            <a:lvl4pPr lvl="3" algn="ctr">
              <a:spcBef>
                <a:spcPts val="1333"/>
              </a:spcBef>
              <a:spcAft>
                <a:spcPts val="0"/>
              </a:spcAft>
              <a:buClr>
                <a:srgbClr val="595959"/>
              </a:buClr>
              <a:buSzPts val="1553"/>
              <a:buNone/>
              <a:defRPr sz="1553"/>
            </a:lvl4pPr>
            <a:lvl5pPr lvl="4" algn="ctr">
              <a:spcBef>
                <a:spcPts val="1333"/>
              </a:spcBef>
              <a:spcAft>
                <a:spcPts val="0"/>
              </a:spcAft>
              <a:buClr>
                <a:srgbClr val="595959"/>
              </a:buClr>
              <a:buSzPts val="1553"/>
              <a:buNone/>
              <a:defRPr sz="1553"/>
            </a:lvl5pPr>
            <a:lvl6pPr lvl="5" algn="ctr">
              <a:spcBef>
                <a:spcPts val="1333"/>
              </a:spcBef>
              <a:spcAft>
                <a:spcPts val="0"/>
              </a:spcAft>
              <a:buClr>
                <a:schemeClr val="dk1"/>
              </a:buClr>
              <a:buSzPts val="1553"/>
              <a:buNone/>
              <a:defRPr sz="1553"/>
            </a:lvl6pPr>
            <a:lvl7pPr lvl="6" algn="ctr">
              <a:spcBef>
                <a:spcPts val="1333"/>
              </a:spcBef>
              <a:spcAft>
                <a:spcPts val="0"/>
              </a:spcAft>
              <a:buClr>
                <a:schemeClr val="dk1"/>
              </a:buClr>
              <a:buSzPts val="1553"/>
              <a:buNone/>
              <a:defRPr sz="1553"/>
            </a:lvl7pPr>
            <a:lvl8pPr lvl="7" algn="ctr">
              <a:spcBef>
                <a:spcPts val="1333"/>
              </a:spcBef>
              <a:spcAft>
                <a:spcPts val="0"/>
              </a:spcAft>
              <a:buClr>
                <a:schemeClr val="dk1"/>
              </a:buClr>
              <a:buSzPts val="1553"/>
              <a:buNone/>
              <a:defRPr sz="1553"/>
            </a:lvl8pPr>
            <a:lvl9pPr lvl="8" algn="ctr">
              <a:spcBef>
                <a:spcPts val="1333"/>
              </a:spcBef>
              <a:spcAft>
                <a:spcPts val="1333"/>
              </a:spcAft>
              <a:buClr>
                <a:schemeClr val="dk1"/>
              </a:buClr>
              <a:buSzPts val="1553"/>
              <a:buNone/>
              <a:defRPr sz="1553"/>
            </a:lvl9pPr>
          </a:lstStyle>
          <a:p>
            <a:endParaRPr/>
          </a:p>
        </p:txBody>
      </p:sp>
      <p:sp>
        <p:nvSpPr>
          <p:cNvPr id="17" name="Google Shape;17;p52"/>
          <p:cNvSpPr txBox="1">
            <a:spLocks noGrp="1"/>
          </p:cNvSpPr>
          <p:nvPr>
            <p:ph type="body" idx="3"/>
          </p:nvPr>
        </p:nvSpPr>
        <p:spPr>
          <a:xfrm>
            <a:off x="501651" y="6381750"/>
            <a:ext cx="5594350"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70"/>
              <a:buNone/>
              <a:defRPr sz="970">
                <a:solidFill>
                  <a:schemeClr val="dk1"/>
                </a:solidFill>
              </a:defRPr>
            </a:lvl1pPr>
            <a:lvl2pPr marL="914400" lvl="1" indent="-228600" algn="l">
              <a:spcBef>
                <a:spcPts val="0"/>
              </a:spcBef>
              <a:spcAft>
                <a:spcPts val="0"/>
              </a:spcAft>
              <a:buClr>
                <a:schemeClr val="lt1"/>
              </a:buClr>
              <a:buSzPts val="1600"/>
              <a:buNone/>
              <a:defRPr>
                <a:solidFill>
                  <a:schemeClr val="lt1"/>
                </a:solidFill>
              </a:defRPr>
            </a:lvl2pPr>
            <a:lvl3pPr marL="1371600" lvl="2" indent="-330200" algn="l">
              <a:spcBef>
                <a:spcPts val="1333"/>
              </a:spcBef>
              <a:spcAft>
                <a:spcPts val="0"/>
              </a:spcAft>
              <a:buClr>
                <a:schemeClr val="lt1"/>
              </a:buClr>
              <a:buSzPts val="1600"/>
              <a:buChar char="•"/>
              <a:defRPr>
                <a:solidFill>
                  <a:schemeClr val="lt1"/>
                </a:solidFill>
              </a:defRPr>
            </a:lvl3pPr>
            <a:lvl4pPr marL="1828800" lvl="3" indent="-330200" algn="l">
              <a:spcBef>
                <a:spcPts val="1333"/>
              </a:spcBef>
              <a:spcAft>
                <a:spcPts val="0"/>
              </a:spcAft>
              <a:buClr>
                <a:schemeClr val="lt1"/>
              </a:buClr>
              <a:buSzPts val="1600"/>
              <a:buChar char="−"/>
              <a:defRPr>
                <a:solidFill>
                  <a:schemeClr val="lt1"/>
                </a:solidFill>
              </a:defRPr>
            </a:lvl4pPr>
            <a:lvl5pPr marL="2286000" lvl="4" indent="-330200" algn="l">
              <a:spcBef>
                <a:spcPts val="1333"/>
              </a:spcBef>
              <a:spcAft>
                <a:spcPts val="0"/>
              </a:spcAft>
              <a:buClr>
                <a:schemeClr val="lt1"/>
              </a:buClr>
              <a:buSzPts val="16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troducción - La Caixa">
  <p:cSld name="Introducción - La Caixa">
    <p:bg>
      <p:bgPr>
        <a:solidFill>
          <a:schemeClr val="lt1"/>
        </a:solidFill>
        <a:effectLst/>
      </p:bgPr>
    </p:bg>
    <p:spTree>
      <p:nvGrpSpPr>
        <p:cNvPr id="1" name="Shape 70"/>
        <p:cNvGrpSpPr/>
        <p:nvPr/>
      </p:nvGrpSpPr>
      <p:grpSpPr>
        <a:xfrm>
          <a:off x="0" y="0"/>
          <a:ext cx="0" cy="0"/>
          <a:chOff x="0" y="0"/>
          <a:chExt cx="0" cy="0"/>
        </a:xfrm>
      </p:grpSpPr>
      <p:sp>
        <p:nvSpPr>
          <p:cNvPr id="71" name="Google Shape;71;p62"/>
          <p:cNvSpPr txBox="1">
            <a:spLocks noGrp="1"/>
          </p:cNvSpPr>
          <p:nvPr>
            <p:ph type="body" idx="1"/>
          </p:nvPr>
        </p:nvSpPr>
        <p:spPr>
          <a:xfrm>
            <a:off x="469900" y="1235658"/>
            <a:ext cx="11203940" cy="470852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95959"/>
              </a:buClr>
              <a:buSzPts val="1600"/>
              <a:buNone/>
              <a:defRPr sz="1600">
                <a:solidFill>
                  <a:srgbClr val="595959"/>
                </a:solidFill>
                <a:latin typeface="Poppins"/>
                <a:ea typeface="Poppins"/>
                <a:cs typeface="Poppins"/>
                <a:sym typeface="Poppins"/>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 name="Google Shape;72;p62"/>
          <p:cNvSpPr txBox="1">
            <a:spLocks noGrp="1"/>
          </p:cNvSpPr>
          <p:nvPr>
            <p:ph type="title"/>
          </p:nvPr>
        </p:nvSpPr>
        <p:spPr>
          <a:xfrm>
            <a:off x="469900" y="402586"/>
            <a:ext cx="7058660" cy="59451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019EE2"/>
              </a:buClr>
              <a:buSzPts val="2800"/>
              <a:buFont typeface="Poppins"/>
              <a:buNone/>
              <a:defRPr sz="2800" b="1" i="0" u="none">
                <a:solidFill>
                  <a:srgbClr val="019EE2"/>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62"/>
          <p:cNvSpPr/>
          <p:nvPr/>
        </p:nvSpPr>
        <p:spPr>
          <a:xfrm rot="10800000">
            <a:off x="8910320" y="-1"/>
            <a:ext cx="3281680" cy="1351281"/>
          </a:xfrm>
          <a:prstGeom prst="rtTriangle">
            <a:avLst/>
          </a:prstGeom>
          <a:solidFill>
            <a:srgbClr val="019E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pic>
        <p:nvPicPr>
          <p:cNvPr id="2" name="Imagen 9" descr="Dibujo con letras blancas&#10;&#10;Descripción generada automáticamente con confianza media">
            <a:extLst>
              <a:ext uri="{FF2B5EF4-FFF2-40B4-BE49-F238E27FC236}">
                <a16:creationId xmlns:a16="http://schemas.microsoft.com/office/drawing/2014/main" id="{D1158AE1-5BAF-D8D5-EC01-1EBB864DCE74}"/>
              </a:ext>
            </a:extLst>
          </p:cNvPr>
          <p:cNvPicPr>
            <a:picLocks noChangeAspect="1"/>
          </p:cNvPicPr>
          <p:nvPr userDrawn="1"/>
        </p:nvPicPr>
        <p:blipFill>
          <a:blip r:embed="rId2"/>
          <a:stretch>
            <a:fillRect/>
          </a:stretch>
        </p:blipFill>
        <p:spPr>
          <a:xfrm>
            <a:off x="10428778" y="295513"/>
            <a:ext cx="1624677" cy="35967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dice con foto">
  <p:cSld name="Indice con foto">
    <p:spTree>
      <p:nvGrpSpPr>
        <p:cNvPr id="1" name="Shape 75"/>
        <p:cNvGrpSpPr/>
        <p:nvPr/>
      </p:nvGrpSpPr>
      <p:grpSpPr>
        <a:xfrm>
          <a:off x="0" y="0"/>
          <a:ext cx="0" cy="0"/>
          <a:chOff x="0" y="0"/>
          <a:chExt cx="0" cy="0"/>
        </a:xfrm>
      </p:grpSpPr>
      <p:sp>
        <p:nvSpPr>
          <p:cNvPr id="76" name="Google Shape;76;p63"/>
          <p:cNvSpPr>
            <a:spLocks noGrp="1"/>
          </p:cNvSpPr>
          <p:nvPr>
            <p:ph type="pic" idx="2"/>
          </p:nvPr>
        </p:nvSpPr>
        <p:spPr>
          <a:xfrm>
            <a:off x="0" y="0"/>
            <a:ext cx="12192000" cy="2458800"/>
          </a:xfrm>
          <a:prstGeom prst="rect">
            <a:avLst/>
          </a:prstGeom>
          <a:noFill/>
          <a:ln>
            <a:noFill/>
          </a:ln>
        </p:spPr>
      </p:sp>
      <p:sp>
        <p:nvSpPr>
          <p:cNvPr id="77" name="Google Shape;77;p63"/>
          <p:cNvSpPr/>
          <p:nvPr/>
        </p:nvSpPr>
        <p:spPr>
          <a:xfrm rot="10800000">
            <a:off x="8910320" y="-1"/>
            <a:ext cx="3281680" cy="1351281"/>
          </a:xfrm>
          <a:prstGeom prst="rtTriangle">
            <a:avLst/>
          </a:prstGeom>
          <a:solidFill>
            <a:srgbClr val="019E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sp>
        <p:nvSpPr>
          <p:cNvPr id="78" name="Google Shape;78;p63"/>
          <p:cNvSpPr txBox="1">
            <a:spLocks noGrp="1"/>
          </p:cNvSpPr>
          <p:nvPr>
            <p:ph type="title"/>
          </p:nvPr>
        </p:nvSpPr>
        <p:spPr>
          <a:xfrm>
            <a:off x="3241782" y="2584549"/>
            <a:ext cx="5708438" cy="565341"/>
          </a:xfrm>
          <a:prstGeom prst="rect">
            <a:avLst/>
          </a:prstGeom>
          <a:noFill/>
          <a:ln>
            <a:noFill/>
          </a:ln>
        </p:spPr>
        <p:txBody>
          <a:bodyPr spcFirstLastPara="1" wrap="square" lIns="0" tIns="0" rIns="0" bIns="0" anchor="t" anchorCtr="0">
            <a:noAutofit/>
          </a:bodyPr>
          <a:lstStyle>
            <a:lvl1pPr lvl="0" algn="ctr">
              <a:spcBef>
                <a:spcPts val="0"/>
              </a:spcBef>
              <a:spcAft>
                <a:spcPts val="0"/>
              </a:spcAft>
              <a:buClr>
                <a:srgbClr val="019EE2"/>
              </a:buClr>
              <a:buSzPts val="2800"/>
              <a:buFont typeface="Poppi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63"/>
          <p:cNvSpPr txBox="1">
            <a:spLocks noGrp="1"/>
          </p:cNvSpPr>
          <p:nvPr>
            <p:ph type="body" idx="1"/>
          </p:nvPr>
        </p:nvSpPr>
        <p:spPr>
          <a:xfrm>
            <a:off x="518616" y="3403600"/>
            <a:ext cx="11236700" cy="2860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95959"/>
              </a:buClr>
              <a:buSzPts val="1600"/>
              <a:buNone/>
              <a:defRPr/>
            </a:lvl1pPr>
            <a:lvl2pPr marL="914400" lvl="1" indent="-228600" algn="l">
              <a:spcBef>
                <a:spcPts val="1333"/>
              </a:spcBef>
              <a:spcAft>
                <a:spcPts val="0"/>
              </a:spcAft>
              <a:buClr>
                <a:srgbClr val="595959"/>
              </a:buClr>
              <a:buSzPts val="1800"/>
              <a:buNone/>
              <a:defRPr/>
            </a:lvl2pPr>
            <a:lvl3pPr marL="1371600" lvl="2" indent="-342900" algn="l">
              <a:spcBef>
                <a:spcPts val="1333"/>
              </a:spcBef>
              <a:spcAft>
                <a:spcPts val="0"/>
              </a:spcAft>
              <a:buClr>
                <a:srgbClr val="595959"/>
              </a:buClr>
              <a:buSzPts val="1800"/>
              <a:buChar char="•"/>
              <a:defRPr/>
            </a:lvl3pPr>
            <a:lvl4pPr marL="1828800" lvl="3" indent="-342900" algn="l">
              <a:spcBef>
                <a:spcPts val="1333"/>
              </a:spcBef>
              <a:spcAft>
                <a:spcPts val="0"/>
              </a:spcAft>
              <a:buClr>
                <a:srgbClr val="595959"/>
              </a:buClr>
              <a:buSzPts val="1800"/>
              <a:buChar char="−"/>
              <a:defRPr/>
            </a:lvl4pPr>
            <a:lvl5pPr marL="2286000" lvl="4" indent="-342900" algn="l">
              <a:spcBef>
                <a:spcPts val="1333"/>
              </a:spcBef>
              <a:spcAft>
                <a:spcPts val="0"/>
              </a:spcAft>
              <a:buClr>
                <a:srgbClr val="595959"/>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cxnSp>
        <p:nvCxnSpPr>
          <p:cNvPr id="80" name="Google Shape;80;p63"/>
          <p:cNvCxnSpPr/>
          <p:nvPr/>
        </p:nvCxnSpPr>
        <p:spPr>
          <a:xfrm flipH="1">
            <a:off x="6096000" y="3403600"/>
            <a:ext cx="1" cy="2860040"/>
          </a:xfrm>
          <a:prstGeom prst="straightConnector1">
            <a:avLst/>
          </a:prstGeom>
          <a:noFill/>
          <a:ln w="28575" cap="flat" cmpd="sng">
            <a:solidFill>
              <a:srgbClr val="019EE2"/>
            </a:solidFill>
            <a:prstDash val="solid"/>
            <a:round/>
            <a:headEnd type="none" w="sm" len="sm"/>
            <a:tailEnd type="none" w="sm" len="sm"/>
          </a:ln>
        </p:spPr>
      </p:cxnSp>
      <p:pic>
        <p:nvPicPr>
          <p:cNvPr id="2" name="Imagen 9" descr="Dibujo con letras blancas&#10;&#10;Descripción generada automáticamente con confianza media">
            <a:extLst>
              <a:ext uri="{FF2B5EF4-FFF2-40B4-BE49-F238E27FC236}">
                <a16:creationId xmlns:a16="http://schemas.microsoft.com/office/drawing/2014/main" id="{B337FDB6-71CD-C099-39C0-E6B2413ECDCB}"/>
              </a:ext>
            </a:extLst>
          </p:cNvPr>
          <p:cNvPicPr>
            <a:picLocks noChangeAspect="1"/>
          </p:cNvPicPr>
          <p:nvPr userDrawn="1"/>
        </p:nvPicPr>
        <p:blipFill>
          <a:blip r:embed="rId2"/>
          <a:stretch>
            <a:fillRect/>
          </a:stretch>
        </p:blipFill>
        <p:spPr>
          <a:xfrm>
            <a:off x="10428778" y="295513"/>
            <a:ext cx="1624677" cy="35967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Divider - La Caixa">
  <p:cSld name="Divider - La Caixa">
    <p:bg>
      <p:bgPr>
        <a:solidFill>
          <a:srgbClr val="019EE2"/>
        </a:solidFill>
        <a:effectLst/>
      </p:bgPr>
    </p:bg>
    <p:spTree>
      <p:nvGrpSpPr>
        <p:cNvPr id="1" name="Shape 82"/>
        <p:cNvGrpSpPr/>
        <p:nvPr/>
      </p:nvGrpSpPr>
      <p:grpSpPr>
        <a:xfrm>
          <a:off x="0" y="0"/>
          <a:ext cx="0" cy="0"/>
          <a:chOff x="0" y="0"/>
          <a:chExt cx="0" cy="0"/>
        </a:xfrm>
      </p:grpSpPr>
      <p:sp>
        <p:nvSpPr>
          <p:cNvPr id="83" name="Google Shape;83;p64"/>
          <p:cNvSpPr txBox="1">
            <a:spLocks noGrp="1"/>
          </p:cNvSpPr>
          <p:nvPr>
            <p:ph type="title"/>
          </p:nvPr>
        </p:nvSpPr>
        <p:spPr>
          <a:xfrm>
            <a:off x="886884" y="2573867"/>
            <a:ext cx="10418233" cy="718749"/>
          </a:xfrm>
          <a:prstGeom prst="rect">
            <a:avLst/>
          </a:prstGeom>
          <a:noFill/>
          <a:ln>
            <a:noFill/>
          </a:ln>
        </p:spPr>
        <p:txBody>
          <a:bodyPr spcFirstLastPara="1" wrap="square" lIns="0" tIns="0" rIns="0" bIns="0" anchor="b" anchorCtr="0">
            <a:noAutofit/>
          </a:bodyPr>
          <a:lstStyle>
            <a:lvl1pPr lvl="0" algn="ctr">
              <a:lnSpc>
                <a:spcPct val="95000"/>
              </a:lnSpc>
              <a:spcBef>
                <a:spcPts val="0"/>
              </a:spcBef>
              <a:spcAft>
                <a:spcPts val="0"/>
              </a:spcAft>
              <a:buClr>
                <a:srgbClr val="FFFFFF"/>
              </a:buClr>
              <a:buSzPts val="4000"/>
              <a:buFont typeface="Poppins"/>
              <a:buNone/>
              <a:defRPr sz="4000" b="1" u="none">
                <a:solidFill>
                  <a:srgbClr val="FFFFFF"/>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64"/>
          <p:cNvSpPr txBox="1">
            <a:spLocks noGrp="1"/>
          </p:cNvSpPr>
          <p:nvPr>
            <p:ph type="body" idx="1"/>
          </p:nvPr>
        </p:nvSpPr>
        <p:spPr>
          <a:xfrm>
            <a:off x="886883" y="3423545"/>
            <a:ext cx="10418235" cy="606588"/>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0"/>
              </a:spcBef>
              <a:spcAft>
                <a:spcPts val="0"/>
              </a:spcAft>
              <a:buClr>
                <a:schemeClr val="lt1"/>
              </a:buClr>
              <a:buSzPts val="3200"/>
              <a:buNone/>
              <a:defRPr sz="320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85" name="Google Shape;85;p64"/>
          <p:cNvSpPr txBox="1"/>
          <p:nvPr/>
        </p:nvSpPr>
        <p:spPr>
          <a:xfrm>
            <a:off x="469900" y="6477000"/>
            <a:ext cx="5355167" cy="41036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000"/>
              <a:buFont typeface="Arial"/>
              <a:buNone/>
            </a:pPr>
            <a:r>
              <a:rPr lang="es-ES" sz="1000">
                <a:solidFill>
                  <a:schemeClr val="dk1"/>
                </a:solidFill>
                <a:latin typeface="Poppins"/>
                <a:ea typeface="Poppins"/>
                <a:cs typeface="Poppins"/>
                <a:sym typeface="Poppins"/>
              </a:rPr>
              <a:t>Certificado Digital y sus aplicaciones con las AAPP</a:t>
            </a:r>
            <a:endParaRPr/>
          </a:p>
          <a:p>
            <a:pPr marL="0" marR="0" lvl="0" indent="0" algn="l" rtl="0">
              <a:spcBef>
                <a:spcPts val="800"/>
              </a:spcBef>
              <a:spcAft>
                <a:spcPts val="0"/>
              </a:spcAft>
              <a:buClr>
                <a:schemeClr val="dk1"/>
              </a:buClr>
              <a:buSzPts val="1000"/>
              <a:buFont typeface="Arial"/>
              <a:buNone/>
            </a:pPr>
            <a:endParaRPr sz="1000">
              <a:solidFill>
                <a:schemeClr val="lt1"/>
              </a:solidFill>
              <a:latin typeface="Poppins"/>
              <a:ea typeface="Poppins"/>
              <a:cs typeface="Poppins"/>
              <a:sym typeface="Poppins"/>
            </a:endParaRPr>
          </a:p>
        </p:txBody>
      </p:sp>
      <p:sp>
        <p:nvSpPr>
          <p:cNvPr id="86" name="Google Shape;86;p64"/>
          <p:cNvSpPr txBox="1"/>
          <p:nvPr/>
        </p:nvSpPr>
        <p:spPr>
          <a:xfrm>
            <a:off x="11414125" y="6477000"/>
            <a:ext cx="307975"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1000"/>
              <a:buFont typeface="Arial"/>
              <a:buNone/>
            </a:pPr>
            <a:fld id="{00000000-1234-1234-1234-123412341234}" type="slidenum">
              <a:rPr lang="es-ES" sz="1000">
                <a:solidFill>
                  <a:schemeClr val="lt1"/>
                </a:solidFill>
                <a:latin typeface="Poppins"/>
                <a:ea typeface="Poppins"/>
                <a:cs typeface="Poppins"/>
                <a:sym typeface="Poppins"/>
              </a:rPr>
              <a:t>‹Nº›</a:t>
            </a:fld>
            <a:endParaRPr sz="1000">
              <a:solidFill>
                <a:schemeClr val="lt1"/>
              </a:solidFill>
              <a:latin typeface="Poppins"/>
              <a:ea typeface="Poppins"/>
              <a:cs typeface="Poppins"/>
              <a:sym typeface="Poppins"/>
            </a:endParaRPr>
          </a:p>
        </p:txBody>
      </p:sp>
      <p:pic>
        <p:nvPicPr>
          <p:cNvPr id="2" name="Imagen 9" descr="Dibujo con letras blancas&#10;&#10;Descripción generada automáticamente con confianza media">
            <a:extLst>
              <a:ext uri="{FF2B5EF4-FFF2-40B4-BE49-F238E27FC236}">
                <a16:creationId xmlns:a16="http://schemas.microsoft.com/office/drawing/2014/main" id="{7EBD860A-377D-DD79-C568-5746A80FA3BF}"/>
              </a:ext>
            </a:extLst>
          </p:cNvPr>
          <p:cNvPicPr>
            <a:picLocks noChangeAspect="1"/>
          </p:cNvPicPr>
          <p:nvPr userDrawn="1"/>
        </p:nvPicPr>
        <p:blipFill>
          <a:blip r:embed="rId2"/>
          <a:stretch>
            <a:fillRect/>
          </a:stretch>
        </p:blipFill>
        <p:spPr>
          <a:xfrm>
            <a:off x="10428778" y="295513"/>
            <a:ext cx="1624677" cy="359672"/>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lide Final - La Caixa">
  <p:cSld name="Slide Final - La Caixa">
    <p:bg>
      <p:bgPr>
        <a:solidFill>
          <a:srgbClr val="019EE2"/>
        </a:solidFill>
        <a:effectLst/>
      </p:bgPr>
    </p:bg>
    <p:spTree>
      <p:nvGrpSpPr>
        <p:cNvPr id="1" name="Shape 88"/>
        <p:cNvGrpSpPr/>
        <p:nvPr/>
      </p:nvGrpSpPr>
      <p:grpSpPr>
        <a:xfrm>
          <a:off x="0" y="0"/>
          <a:ext cx="0" cy="0"/>
          <a:chOff x="0" y="0"/>
          <a:chExt cx="0" cy="0"/>
        </a:xfrm>
      </p:grpSpPr>
      <p:sp>
        <p:nvSpPr>
          <p:cNvPr id="89" name="Google Shape;89;p65"/>
          <p:cNvSpPr txBox="1"/>
          <p:nvPr/>
        </p:nvSpPr>
        <p:spPr>
          <a:xfrm>
            <a:off x="11414125" y="6477000"/>
            <a:ext cx="307975"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1000"/>
              <a:buFont typeface="Arial"/>
              <a:buNone/>
            </a:pPr>
            <a:fld id="{00000000-1234-1234-1234-123412341234}" type="slidenum">
              <a:rPr lang="es-ES" sz="1000">
                <a:solidFill>
                  <a:schemeClr val="lt1"/>
                </a:solidFill>
                <a:latin typeface="Poppins"/>
                <a:ea typeface="Poppins"/>
                <a:cs typeface="Poppins"/>
                <a:sym typeface="Poppins"/>
              </a:rPr>
              <a:t>‹Nº›</a:t>
            </a:fld>
            <a:endParaRPr sz="1000">
              <a:solidFill>
                <a:schemeClr val="lt1"/>
              </a:solidFill>
              <a:latin typeface="Poppins"/>
              <a:ea typeface="Poppins"/>
              <a:cs typeface="Poppins"/>
              <a:sym typeface="Poppins"/>
            </a:endParaRPr>
          </a:p>
        </p:txBody>
      </p:sp>
      <p:sp>
        <p:nvSpPr>
          <p:cNvPr id="90" name="Google Shape;90;p65"/>
          <p:cNvSpPr txBox="1">
            <a:spLocks noGrp="1"/>
          </p:cNvSpPr>
          <p:nvPr>
            <p:ph type="body" idx="1"/>
          </p:nvPr>
        </p:nvSpPr>
        <p:spPr>
          <a:xfrm>
            <a:off x="2256632" y="2311400"/>
            <a:ext cx="7678737" cy="1557867"/>
          </a:xfrm>
          <a:prstGeom prst="rect">
            <a:avLst/>
          </a:prstGeom>
          <a:noFill/>
          <a:ln>
            <a:noFill/>
          </a:ln>
        </p:spPr>
        <p:txBody>
          <a:bodyPr spcFirstLastPara="1" wrap="square" lIns="0" tIns="0" rIns="0" bIns="0" anchor="t" anchorCtr="0">
            <a:noAutofit/>
          </a:bodyPr>
          <a:lstStyle>
            <a:lvl1pPr marL="457200" lvl="0" indent="-228600" algn="ctr">
              <a:spcBef>
                <a:spcPts val="0"/>
              </a:spcBef>
              <a:spcAft>
                <a:spcPts val="0"/>
              </a:spcAft>
              <a:buClr>
                <a:srgbClr val="FFFFFF"/>
              </a:buClr>
              <a:buSzPts val="4000"/>
              <a:buNone/>
              <a:defRPr sz="4000" b="1">
                <a:solidFill>
                  <a:srgbClr val="FFFFFF"/>
                </a:solidFill>
              </a:defRPr>
            </a:lvl1pPr>
            <a:lvl2pPr marL="914400" lvl="1" indent="-228600" algn="l">
              <a:spcBef>
                <a:spcPts val="1333"/>
              </a:spcBef>
              <a:spcAft>
                <a:spcPts val="0"/>
              </a:spcAft>
              <a:buClr>
                <a:srgbClr val="595959"/>
              </a:buClr>
              <a:buSzPts val="1800"/>
              <a:buNone/>
              <a:defRPr/>
            </a:lvl2pPr>
            <a:lvl3pPr marL="1371600" lvl="2" indent="-342900" algn="l">
              <a:spcBef>
                <a:spcPts val="1333"/>
              </a:spcBef>
              <a:spcAft>
                <a:spcPts val="0"/>
              </a:spcAft>
              <a:buClr>
                <a:srgbClr val="595959"/>
              </a:buClr>
              <a:buSzPts val="1800"/>
              <a:buChar char="•"/>
              <a:defRPr/>
            </a:lvl3pPr>
            <a:lvl4pPr marL="1828800" lvl="3" indent="-342900" algn="l">
              <a:spcBef>
                <a:spcPts val="1333"/>
              </a:spcBef>
              <a:spcAft>
                <a:spcPts val="0"/>
              </a:spcAft>
              <a:buClr>
                <a:srgbClr val="595959"/>
              </a:buClr>
              <a:buSzPts val="1800"/>
              <a:buChar char="−"/>
              <a:defRPr/>
            </a:lvl4pPr>
            <a:lvl5pPr marL="2286000" lvl="4" indent="-342900" algn="l">
              <a:spcBef>
                <a:spcPts val="1333"/>
              </a:spcBef>
              <a:spcAft>
                <a:spcPts val="0"/>
              </a:spcAft>
              <a:buClr>
                <a:srgbClr val="595959"/>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pic>
        <p:nvPicPr>
          <p:cNvPr id="91" name="Google Shape;91;p65"/>
          <p:cNvPicPr preferRelativeResize="0"/>
          <p:nvPr/>
        </p:nvPicPr>
        <p:blipFill rotWithShape="1">
          <a:blip r:embed="rId2">
            <a:alphaModFix/>
          </a:blip>
          <a:srcRect/>
          <a:stretch/>
        </p:blipFill>
        <p:spPr>
          <a:xfrm>
            <a:off x="10216151" y="219737"/>
            <a:ext cx="1832612" cy="365698"/>
          </a:xfrm>
          <a:prstGeom prst="rect">
            <a:avLst/>
          </a:prstGeom>
          <a:noFill/>
          <a:ln>
            <a:noFill/>
          </a:ln>
        </p:spPr>
      </p:pic>
      <p:sp>
        <p:nvSpPr>
          <p:cNvPr id="92" name="Google Shape;92;p65"/>
          <p:cNvSpPr txBox="1"/>
          <p:nvPr/>
        </p:nvSpPr>
        <p:spPr>
          <a:xfrm>
            <a:off x="469900" y="6477000"/>
            <a:ext cx="5355167" cy="41036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000"/>
              <a:buFont typeface="Arial"/>
              <a:buNone/>
            </a:pPr>
            <a:r>
              <a:rPr lang="es-ES" sz="1000">
                <a:solidFill>
                  <a:schemeClr val="dk1"/>
                </a:solidFill>
                <a:latin typeface="Poppins"/>
                <a:ea typeface="Poppins"/>
                <a:cs typeface="Poppins"/>
                <a:sym typeface="Poppins"/>
              </a:rPr>
              <a:t>Certificado Digital y sus aplicaciones con las AAPP</a:t>
            </a:r>
            <a:endParaRPr/>
          </a:p>
          <a:p>
            <a:pPr marL="0" marR="0" lvl="0" indent="0" algn="l" rtl="0">
              <a:spcBef>
                <a:spcPts val="800"/>
              </a:spcBef>
              <a:spcAft>
                <a:spcPts val="0"/>
              </a:spcAft>
              <a:buClr>
                <a:schemeClr val="dk1"/>
              </a:buClr>
              <a:buSzPts val="1000"/>
              <a:buFont typeface="Arial"/>
              <a:buNone/>
            </a:pPr>
            <a:endParaRPr sz="1000">
              <a:solidFill>
                <a:schemeClr val="lt1"/>
              </a:solidFill>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vider - La Caixa">
  <p:cSld name="Divider - La Caixa">
    <p:bg>
      <p:bgPr>
        <a:solidFill>
          <a:srgbClr val="019EE2"/>
        </a:solidFill>
        <a:effectLst/>
      </p:bgPr>
    </p:bg>
    <p:spTree>
      <p:nvGrpSpPr>
        <p:cNvPr id="1" name="Shape 18"/>
        <p:cNvGrpSpPr/>
        <p:nvPr/>
      </p:nvGrpSpPr>
      <p:grpSpPr>
        <a:xfrm>
          <a:off x="0" y="0"/>
          <a:ext cx="0" cy="0"/>
          <a:chOff x="0" y="0"/>
          <a:chExt cx="0" cy="0"/>
        </a:xfrm>
      </p:grpSpPr>
      <p:sp>
        <p:nvSpPr>
          <p:cNvPr id="19" name="Google Shape;19;p53"/>
          <p:cNvSpPr txBox="1">
            <a:spLocks noGrp="1"/>
          </p:cNvSpPr>
          <p:nvPr>
            <p:ph type="title"/>
          </p:nvPr>
        </p:nvSpPr>
        <p:spPr>
          <a:xfrm>
            <a:off x="886884" y="2573867"/>
            <a:ext cx="10418233" cy="718749"/>
          </a:xfrm>
          <a:prstGeom prst="rect">
            <a:avLst/>
          </a:prstGeom>
          <a:noFill/>
          <a:ln>
            <a:noFill/>
          </a:ln>
        </p:spPr>
        <p:txBody>
          <a:bodyPr spcFirstLastPara="1" wrap="square" lIns="0" tIns="0" rIns="0" bIns="0" anchor="b" anchorCtr="0">
            <a:noAutofit/>
          </a:bodyPr>
          <a:lstStyle>
            <a:lvl1pPr lvl="0" algn="ctr">
              <a:lnSpc>
                <a:spcPct val="95000"/>
              </a:lnSpc>
              <a:spcBef>
                <a:spcPts val="0"/>
              </a:spcBef>
              <a:spcAft>
                <a:spcPts val="0"/>
              </a:spcAft>
              <a:buClr>
                <a:srgbClr val="FFFFFF"/>
              </a:buClr>
              <a:buSzPts val="4000"/>
              <a:buFont typeface="Poppins"/>
              <a:buNone/>
              <a:defRPr sz="4000" b="1" u="none">
                <a:solidFill>
                  <a:srgbClr val="FFFFFF"/>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3"/>
          <p:cNvSpPr txBox="1">
            <a:spLocks noGrp="1"/>
          </p:cNvSpPr>
          <p:nvPr>
            <p:ph type="body" idx="1"/>
          </p:nvPr>
        </p:nvSpPr>
        <p:spPr>
          <a:xfrm>
            <a:off x="886883" y="3423545"/>
            <a:ext cx="10418235" cy="606588"/>
          </a:xfrm>
          <a:prstGeom prst="rect">
            <a:avLst/>
          </a:prstGeom>
          <a:noFill/>
          <a:ln>
            <a:noFill/>
          </a:ln>
        </p:spPr>
        <p:txBody>
          <a:bodyPr spcFirstLastPara="1" wrap="square" lIns="0" tIns="0" rIns="0" bIns="0" anchor="t" anchorCtr="0">
            <a:noAutofit/>
          </a:bodyPr>
          <a:lstStyle>
            <a:lvl1pPr marL="457200" lvl="0" indent="-228600" algn="ctr">
              <a:lnSpc>
                <a:spcPct val="95000"/>
              </a:lnSpc>
              <a:spcBef>
                <a:spcPts val="0"/>
              </a:spcBef>
              <a:spcAft>
                <a:spcPts val="0"/>
              </a:spcAft>
              <a:buClr>
                <a:schemeClr val="lt1"/>
              </a:buClr>
              <a:buSzPts val="3200"/>
              <a:buNone/>
              <a:defRPr sz="320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22" name="Google Shape;22;p53"/>
          <p:cNvSpPr txBox="1"/>
          <p:nvPr/>
        </p:nvSpPr>
        <p:spPr>
          <a:xfrm>
            <a:off x="11414125" y="6477000"/>
            <a:ext cx="307975"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1000"/>
              <a:buFont typeface="Arial"/>
              <a:buNone/>
            </a:pPr>
            <a:fld id="{00000000-1234-1234-1234-123412341234}" type="slidenum">
              <a:rPr lang="es-ES" sz="1000">
                <a:solidFill>
                  <a:schemeClr val="lt1"/>
                </a:solidFill>
                <a:latin typeface="Poppins"/>
                <a:ea typeface="Poppins"/>
                <a:cs typeface="Poppins"/>
                <a:sym typeface="Poppins"/>
              </a:rPr>
              <a:t>‹Nº›</a:t>
            </a:fld>
            <a:endParaRPr sz="1000">
              <a:solidFill>
                <a:schemeClr val="lt1"/>
              </a:solidFill>
              <a:latin typeface="Poppins"/>
              <a:ea typeface="Poppins"/>
              <a:cs typeface="Poppins"/>
              <a:sym typeface="Poppins"/>
            </a:endParaRPr>
          </a:p>
        </p:txBody>
      </p:sp>
      <p:sp>
        <p:nvSpPr>
          <p:cNvPr id="2" name="Google Shape;13;p51">
            <a:extLst>
              <a:ext uri="{FF2B5EF4-FFF2-40B4-BE49-F238E27FC236}">
                <a16:creationId xmlns:a16="http://schemas.microsoft.com/office/drawing/2014/main" id="{1B4A0363-420C-C9CC-1CFD-703BA139E085}"/>
              </a:ext>
            </a:extLst>
          </p:cNvPr>
          <p:cNvSpPr txBox="1"/>
          <p:nvPr userDrawn="1"/>
        </p:nvSpPr>
        <p:spPr>
          <a:xfrm>
            <a:off x="469900" y="6477000"/>
            <a:ext cx="5355167" cy="3693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r>
              <a:rPr lang="ca-ES" altLang="es-ES" sz="1000" b="0" i="0" u="none" strike="noStrike" cap="none" dirty="0">
                <a:solidFill>
                  <a:schemeClr val="dk1"/>
                </a:solidFill>
                <a:latin typeface="Poppins"/>
                <a:cs typeface="Poppins"/>
                <a:sym typeface="Arial"/>
              </a:rPr>
              <a:t>Certificat Digital i les seves aplicacions amb les AAPP </a:t>
            </a:r>
          </a:p>
          <a:p>
            <a:pPr marL="0" marR="0" lvl="0" indent="0" algn="l" rtl="0">
              <a:spcBef>
                <a:spcPts val="0"/>
              </a:spcBef>
              <a:spcAft>
                <a:spcPts val="0"/>
              </a:spcAft>
              <a:buClr>
                <a:schemeClr val="dk1"/>
              </a:buClr>
              <a:buSzPts val="1000"/>
              <a:buFont typeface="Arial"/>
              <a:buNone/>
            </a:pPr>
            <a:endParaRPr dirty="0"/>
          </a:p>
        </p:txBody>
      </p:sp>
      <p:pic>
        <p:nvPicPr>
          <p:cNvPr id="3" name="Imagen 9" descr="Dibujo con letras blancas&#10;&#10;Descripción generada automáticamente con confianza media">
            <a:extLst>
              <a:ext uri="{FF2B5EF4-FFF2-40B4-BE49-F238E27FC236}">
                <a16:creationId xmlns:a16="http://schemas.microsoft.com/office/drawing/2014/main" id="{9115745E-0D92-649C-3057-A5B318850AD3}"/>
              </a:ext>
            </a:extLst>
          </p:cNvPr>
          <p:cNvPicPr>
            <a:picLocks noChangeAspect="1"/>
          </p:cNvPicPr>
          <p:nvPr userDrawn="1"/>
        </p:nvPicPr>
        <p:blipFill>
          <a:blip r:embed="rId2"/>
          <a:stretch>
            <a:fillRect/>
          </a:stretch>
        </p:blipFill>
        <p:spPr>
          <a:xfrm>
            <a:off x="10428778" y="295513"/>
            <a:ext cx="1624677" cy="359672"/>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dice con foto">
  <p:cSld name="Indice con foto">
    <p:spTree>
      <p:nvGrpSpPr>
        <p:cNvPr id="1" name="Shape 24"/>
        <p:cNvGrpSpPr/>
        <p:nvPr/>
      </p:nvGrpSpPr>
      <p:grpSpPr>
        <a:xfrm>
          <a:off x="0" y="0"/>
          <a:ext cx="0" cy="0"/>
          <a:chOff x="0" y="0"/>
          <a:chExt cx="0" cy="0"/>
        </a:xfrm>
      </p:grpSpPr>
      <p:sp>
        <p:nvSpPr>
          <p:cNvPr id="25" name="Google Shape;25;p54"/>
          <p:cNvSpPr>
            <a:spLocks noGrp="1"/>
          </p:cNvSpPr>
          <p:nvPr>
            <p:ph type="pic" idx="2"/>
          </p:nvPr>
        </p:nvSpPr>
        <p:spPr>
          <a:xfrm>
            <a:off x="0" y="0"/>
            <a:ext cx="12192000" cy="2458800"/>
          </a:xfrm>
          <a:prstGeom prst="rect">
            <a:avLst/>
          </a:prstGeom>
          <a:noFill/>
          <a:ln>
            <a:noFill/>
          </a:ln>
        </p:spPr>
      </p:sp>
      <p:sp>
        <p:nvSpPr>
          <p:cNvPr id="26" name="Google Shape;26;p54"/>
          <p:cNvSpPr/>
          <p:nvPr/>
        </p:nvSpPr>
        <p:spPr>
          <a:xfrm rot="10800000">
            <a:off x="8910320" y="-1"/>
            <a:ext cx="3281680" cy="1351281"/>
          </a:xfrm>
          <a:prstGeom prst="rtTriangle">
            <a:avLst/>
          </a:prstGeom>
          <a:solidFill>
            <a:srgbClr val="019E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sp>
        <p:nvSpPr>
          <p:cNvPr id="27" name="Google Shape;27;p54"/>
          <p:cNvSpPr txBox="1">
            <a:spLocks noGrp="1"/>
          </p:cNvSpPr>
          <p:nvPr>
            <p:ph type="title"/>
          </p:nvPr>
        </p:nvSpPr>
        <p:spPr>
          <a:xfrm>
            <a:off x="3241782" y="2584549"/>
            <a:ext cx="5708438" cy="565341"/>
          </a:xfrm>
          <a:prstGeom prst="rect">
            <a:avLst/>
          </a:prstGeom>
          <a:noFill/>
          <a:ln>
            <a:noFill/>
          </a:ln>
        </p:spPr>
        <p:txBody>
          <a:bodyPr spcFirstLastPara="1" wrap="square" lIns="0" tIns="0" rIns="0" bIns="0" anchor="t" anchorCtr="0">
            <a:noAutofit/>
          </a:bodyPr>
          <a:lstStyle>
            <a:lvl1pPr lvl="0" algn="ctr">
              <a:spcBef>
                <a:spcPts val="0"/>
              </a:spcBef>
              <a:spcAft>
                <a:spcPts val="0"/>
              </a:spcAft>
              <a:buClr>
                <a:srgbClr val="019EE2"/>
              </a:buClr>
              <a:buSzPts val="2800"/>
              <a:buFont typeface="Poppi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4"/>
          <p:cNvSpPr txBox="1">
            <a:spLocks noGrp="1"/>
          </p:cNvSpPr>
          <p:nvPr>
            <p:ph type="body" idx="1"/>
          </p:nvPr>
        </p:nvSpPr>
        <p:spPr>
          <a:xfrm>
            <a:off x="518616" y="3403600"/>
            <a:ext cx="11236700" cy="2860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95959"/>
              </a:buClr>
              <a:buSzPts val="1600"/>
              <a:buNone/>
              <a:defRPr/>
            </a:lvl1pPr>
            <a:lvl2pPr marL="914400" lvl="1" indent="-228600" algn="l">
              <a:spcBef>
                <a:spcPts val="1333"/>
              </a:spcBef>
              <a:spcAft>
                <a:spcPts val="0"/>
              </a:spcAft>
              <a:buClr>
                <a:srgbClr val="595959"/>
              </a:buClr>
              <a:buSzPts val="1800"/>
              <a:buNone/>
              <a:defRPr/>
            </a:lvl2pPr>
            <a:lvl3pPr marL="1371600" lvl="2" indent="-342900" algn="l">
              <a:spcBef>
                <a:spcPts val="1333"/>
              </a:spcBef>
              <a:spcAft>
                <a:spcPts val="0"/>
              </a:spcAft>
              <a:buClr>
                <a:srgbClr val="595959"/>
              </a:buClr>
              <a:buSzPts val="1800"/>
              <a:buChar char="•"/>
              <a:defRPr/>
            </a:lvl3pPr>
            <a:lvl4pPr marL="1828800" lvl="3" indent="-342900" algn="l">
              <a:spcBef>
                <a:spcPts val="1333"/>
              </a:spcBef>
              <a:spcAft>
                <a:spcPts val="0"/>
              </a:spcAft>
              <a:buClr>
                <a:srgbClr val="595959"/>
              </a:buClr>
              <a:buSzPts val="1800"/>
              <a:buChar char="−"/>
              <a:defRPr/>
            </a:lvl4pPr>
            <a:lvl5pPr marL="2286000" lvl="4" indent="-342900" algn="l">
              <a:spcBef>
                <a:spcPts val="1333"/>
              </a:spcBef>
              <a:spcAft>
                <a:spcPts val="0"/>
              </a:spcAft>
              <a:buClr>
                <a:srgbClr val="595959"/>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cxnSp>
        <p:nvCxnSpPr>
          <p:cNvPr id="29" name="Google Shape;29;p54"/>
          <p:cNvCxnSpPr/>
          <p:nvPr/>
        </p:nvCxnSpPr>
        <p:spPr>
          <a:xfrm flipH="1">
            <a:off x="6096000" y="3403600"/>
            <a:ext cx="1" cy="2860040"/>
          </a:xfrm>
          <a:prstGeom prst="straightConnector1">
            <a:avLst/>
          </a:prstGeom>
          <a:noFill/>
          <a:ln w="28575" cap="flat" cmpd="sng">
            <a:solidFill>
              <a:srgbClr val="019EE2"/>
            </a:solidFill>
            <a:prstDash val="solid"/>
            <a:round/>
            <a:headEnd type="none" w="sm" len="sm"/>
            <a:tailEnd type="none" w="sm" len="sm"/>
          </a:ln>
        </p:spPr>
      </p:cxnSp>
      <p:pic>
        <p:nvPicPr>
          <p:cNvPr id="2" name="Imagen 9" descr="Dibujo con letras blancas&#10;&#10;Descripción generada automáticamente con confianza media">
            <a:extLst>
              <a:ext uri="{FF2B5EF4-FFF2-40B4-BE49-F238E27FC236}">
                <a16:creationId xmlns:a16="http://schemas.microsoft.com/office/drawing/2014/main" id="{3668778D-AA07-5E67-BD49-8D91D8BBD632}"/>
              </a:ext>
            </a:extLst>
          </p:cNvPr>
          <p:cNvPicPr>
            <a:picLocks noChangeAspect="1"/>
          </p:cNvPicPr>
          <p:nvPr userDrawn="1"/>
        </p:nvPicPr>
        <p:blipFill>
          <a:blip r:embed="rId2"/>
          <a:stretch>
            <a:fillRect/>
          </a:stretch>
        </p:blipFill>
        <p:spPr>
          <a:xfrm>
            <a:off x="10428778" y="295513"/>
            <a:ext cx="1624677" cy="35967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 La Caixa">
  <p:cSld name="Text Slide - La Caixa">
    <p:bg>
      <p:bgPr>
        <a:solidFill>
          <a:schemeClr val="lt1"/>
        </a:solidFill>
        <a:effectLst/>
      </p:bgPr>
    </p:bg>
    <p:spTree>
      <p:nvGrpSpPr>
        <p:cNvPr id="1" name="Shape 31"/>
        <p:cNvGrpSpPr/>
        <p:nvPr/>
      </p:nvGrpSpPr>
      <p:grpSpPr>
        <a:xfrm>
          <a:off x="0" y="0"/>
          <a:ext cx="0" cy="0"/>
          <a:chOff x="0" y="0"/>
          <a:chExt cx="0" cy="0"/>
        </a:xfrm>
      </p:grpSpPr>
      <p:sp>
        <p:nvSpPr>
          <p:cNvPr id="32" name="Google Shape;32;p55"/>
          <p:cNvSpPr txBox="1">
            <a:spLocks noGrp="1"/>
          </p:cNvSpPr>
          <p:nvPr>
            <p:ph type="body" idx="1"/>
          </p:nvPr>
        </p:nvSpPr>
        <p:spPr>
          <a:xfrm>
            <a:off x="469900" y="1433830"/>
            <a:ext cx="11203940" cy="47085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600"/>
              <a:buNone/>
              <a:defRPr sz="1600" b="0">
                <a:solidFill>
                  <a:srgbClr val="595959"/>
                </a:solidFill>
                <a:latin typeface="Poppins"/>
                <a:ea typeface="Poppins"/>
                <a:cs typeface="Poppins"/>
                <a:sym typeface="Poppins"/>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3" name="Google Shape;33;p55"/>
          <p:cNvSpPr txBox="1">
            <a:spLocks noGrp="1"/>
          </p:cNvSpPr>
          <p:nvPr>
            <p:ph type="body" idx="2"/>
          </p:nvPr>
        </p:nvSpPr>
        <p:spPr>
          <a:xfrm>
            <a:off x="469900" y="954617"/>
            <a:ext cx="9474354" cy="39666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95959"/>
              </a:buClr>
              <a:buSzPts val="2000"/>
              <a:buNone/>
              <a:defRPr sz="2000" b="1" u="none">
                <a:solidFill>
                  <a:srgbClr val="595959"/>
                </a:solidFill>
              </a:defRPr>
            </a:lvl1pPr>
            <a:lvl2pPr marL="914400" lvl="1" indent="-228600" algn="l">
              <a:spcBef>
                <a:spcPts val="1333"/>
              </a:spcBef>
              <a:spcAft>
                <a:spcPts val="0"/>
              </a:spcAft>
              <a:buClr>
                <a:srgbClr val="595959"/>
              </a:buClr>
              <a:buSzPts val="1800"/>
              <a:buNone/>
              <a:defRPr/>
            </a:lvl2pPr>
            <a:lvl3pPr marL="1371600" lvl="2" indent="-342900" algn="l">
              <a:spcBef>
                <a:spcPts val="1333"/>
              </a:spcBef>
              <a:spcAft>
                <a:spcPts val="0"/>
              </a:spcAft>
              <a:buClr>
                <a:srgbClr val="595959"/>
              </a:buClr>
              <a:buSzPts val="1800"/>
              <a:buChar char="•"/>
              <a:defRPr/>
            </a:lvl3pPr>
            <a:lvl4pPr marL="1828800" lvl="3" indent="-342900" algn="l">
              <a:spcBef>
                <a:spcPts val="1333"/>
              </a:spcBef>
              <a:spcAft>
                <a:spcPts val="0"/>
              </a:spcAft>
              <a:buClr>
                <a:srgbClr val="595959"/>
              </a:buClr>
              <a:buSzPts val="1800"/>
              <a:buChar char="−"/>
              <a:defRPr/>
            </a:lvl4pPr>
            <a:lvl5pPr marL="2286000" lvl="4" indent="-342900" algn="l">
              <a:spcBef>
                <a:spcPts val="1333"/>
              </a:spcBef>
              <a:spcAft>
                <a:spcPts val="0"/>
              </a:spcAft>
              <a:buClr>
                <a:srgbClr val="595959"/>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4" name="Google Shape;34;p55"/>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019EE2"/>
              </a:buClr>
              <a:buSzPts val="2800"/>
              <a:buFont typeface="Poppins"/>
              <a:buNone/>
              <a:defRPr sz="2800" b="1" i="0" u="none">
                <a:solidFill>
                  <a:srgbClr val="019EE2"/>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5"/>
          <p:cNvSpPr/>
          <p:nvPr/>
        </p:nvSpPr>
        <p:spPr>
          <a:xfrm rot="10800000">
            <a:off x="8910320" y="-1"/>
            <a:ext cx="3281680" cy="1351281"/>
          </a:xfrm>
          <a:prstGeom prst="rtTriangle">
            <a:avLst/>
          </a:prstGeom>
          <a:solidFill>
            <a:srgbClr val="019E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pic>
        <p:nvPicPr>
          <p:cNvPr id="2" name="Imagen 9" descr="Dibujo con letras blancas&#10;&#10;Descripción generada automáticamente con confianza media">
            <a:extLst>
              <a:ext uri="{FF2B5EF4-FFF2-40B4-BE49-F238E27FC236}">
                <a16:creationId xmlns:a16="http://schemas.microsoft.com/office/drawing/2014/main" id="{1F8D4E7B-B1AD-0C69-5296-8043A4062F7A}"/>
              </a:ext>
            </a:extLst>
          </p:cNvPr>
          <p:cNvPicPr>
            <a:picLocks noChangeAspect="1"/>
          </p:cNvPicPr>
          <p:nvPr userDrawn="1"/>
        </p:nvPicPr>
        <p:blipFill>
          <a:blip r:embed="rId2"/>
          <a:stretch>
            <a:fillRect/>
          </a:stretch>
        </p:blipFill>
        <p:spPr>
          <a:xfrm>
            <a:off x="10428778" y="295513"/>
            <a:ext cx="1624677" cy="35967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lide Final - La Caixa">
  <p:cSld name="Slide Final - La Caixa">
    <p:bg>
      <p:bgPr>
        <a:solidFill>
          <a:srgbClr val="019EE2"/>
        </a:solidFill>
        <a:effectLst/>
      </p:bgPr>
    </p:bg>
    <p:spTree>
      <p:nvGrpSpPr>
        <p:cNvPr id="1" name="Shape 37"/>
        <p:cNvGrpSpPr/>
        <p:nvPr/>
      </p:nvGrpSpPr>
      <p:grpSpPr>
        <a:xfrm>
          <a:off x="0" y="0"/>
          <a:ext cx="0" cy="0"/>
          <a:chOff x="0" y="0"/>
          <a:chExt cx="0" cy="0"/>
        </a:xfrm>
      </p:grpSpPr>
      <p:sp>
        <p:nvSpPr>
          <p:cNvPr id="38" name="Google Shape;38;p56"/>
          <p:cNvSpPr txBox="1"/>
          <p:nvPr/>
        </p:nvSpPr>
        <p:spPr>
          <a:xfrm>
            <a:off x="11414125" y="6477000"/>
            <a:ext cx="307975"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1000"/>
              <a:buFont typeface="Arial"/>
              <a:buNone/>
            </a:pPr>
            <a:fld id="{00000000-1234-1234-1234-123412341234}" type="slidenum">
              <a:rPr lang="es-ES" sz="1000">
                <a:solidFill>
                  <a:schemeClr val="lt1"/>
                </a:solidFill>
                <a:latin typeface="Poppins"/>
                <a:ea typeface="Poppins"/>
                <a:cs typeface="Poppins"/>
                <a:sym typeface="Poppins"/>
              </a:rPr>
              <a:t>‹Nº›</a:t>
            </a:fld>
            <a:endParaRPr sz="1000">
              <a:solidFill>
                <a:schemeClr val="lt1"/>
              </a:solidFill>
              <a:latin typeface="Poppins"/>
              <a:ea typeface="Poppins"/>
              <a:cs typeface="Poppins"/>
              <a:sym typeface="Poppins"/>
            </a:endParaRPr>
          </a:p>
        </p:txBody>
      </p:sp>
      <p:sp>
        <p:nvSpPr>
          <p:cNvPr id="39" name="Google Shape;39;p56"/>
          <p:cNvSpPr txBox="1">
            <a:spLocks noGrp="1"/>
          </p:cNvSpPr>
          <p:nvPr>
            <p:ph type="body" idx="1"/>
          </p:nvPr>
        </p:nvSpPr>
        <p:spPr>
          <a:xfrm>
            <a:off x="2256632" y="2311400"/>
            <a:ext cx="7678737" cy="1557867"/>
          </a:xfrm>
          <a:prstGeom prst="rect">
            <a:avLst/>
          </a:prstGeom>
          <a:noFill/>
          <a:ln>
            <a:noFill/>
          </a:ln>
        </p:spPr>
        <p:txBody>
          <a:bodyPr spcFirstLastPara="1" wrap="square" lIns="0" tIns="0" rIns="0" bIns="0" anchor="t" anchorCtr="0">
            <a:noAutofit/>
          </a:bodyPr>
          <a:lstStyle>
            <a:lvl1pPr marL="457200" lvl="0" indent="-228600" algn="ctr">
              <a:spcBef>
                <a:spcPts val="0"/>
              </a:spcBef>
              <a:spcAft>
                <a:spcPts val="0"/>
              </a:spcAft>
              <a:buClr>
                <a:srgbClr val="FFFFFF"/>
              </a:buClr>
              <a:buSzPts val="4000"/>
              <a:buNone/>
              <a:defRPr sz="4000" b="1">
                <a:solidFill>
                  <a:srgbClr val="FFFFFF"/>
                </a:solidFill>
              </a:defRPr>
            </a:lvl1pPr>
            <a:lvl2pPr marL="914400" lvl="1" indent="-228600" algn="l">
              <a:spcBef>
                <a:spcPts val="1333"/>
              </a:spcBef>
              <a:spcAft>
                <a:spcPts val="0"/>
              </a:spcAft>
              <a:buClr>
                <a:srgbClr val="595959"/>
              </a:buClr>
              <a:buSzPts val="1800"/>
              <a:buNone/>
              <a:defRPr/>
            </a:lvl2pPr>
            <a:lvl3pPr marL="1371600" lvl="2" indent="-342900" algn="l">
              <a:spcBef>
                <a:spcPts val="1333"/>
              </a:spcBef>
              <a:spcAft>
                <a:spcPts val="0"/>
              </a:spcAft>
              <a:buClr>
                <a:srgbClr val="595959"/>
              </a:buClr>
              <a:buSzPts val="1800"/>
              <a:buChar char="•"/>
              <a:defRPr/>
            </a:lvl3pPr>
            <a:lvl4pPr marL="1828800" lvl="3" indent="-342900" algn="l">
              <a:spcBef>
                <a:spcPts val="1333"/>
              </a:spcBef>
              <a:spcAft>
                <a:spcPts val="0"/>
              </a:spcAft>
              <a:buClr>
                <a:srgbClr val="595959"/>
              </a:buClr>
              <a:buSzPts val="1800"/>
              <a:buChar char="−"/>
              <a:defRPr/>
            </a:lvl4pPr>
            <a:lvl5pPr marL="2286000" lvl="4" indent="-342900" algn="l">
              <a:spcBef>
                <a:spcPts val="1333"/>
              </a:spcBef>
              <a:spcAft>
                <a:spcPts val="0"/>
              </a:spcAft>
              <a:buClr>
                <a:srgbClr val="595959"/>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pic>
        <p:nvPicPr>
          <p:cNvPr id="2" name="Imagen 9" descr="Dibujo con letras blancas&#10;&#10;Descripción generada automáticamente con confianza media">
            <a:extLst>
              <a:ext uri="{FF2B5EF4-FFF2-40B4-BE49-F238E27FC236}">
                <a16:creationId xmlns:a16="http://schemas.microsoft.com/office/drawing/2014/main" id="{215228CB-DE65-DA62-3099-BD3F7E7924C4}"/>
              </a:ext>
            </a:extLst>
          </p:cNvPr>
          <p:cNvPicPr>
            <a:picLocks noChangeAspect="1"/>
          </p:cNvPicPr>
          <p:nvPr userDrawn="1"/>
        </p:nvPicPr>
        <p:blipFill>
          <a:blip r:embed="rId2"/>
          <a:stretch>
            <a:fillRect/>
          </a:stretch>
        </p:blipFill>
        <p:spPr>
          <a:xfrm>
            <a:off x="10428778" y="295513"/>
            <a:ext cx="1624677" cy="359672"/>
          </a:xfrm>
          <a:prstGeom prst="rect">
            <a:avLst/>
          </a:prstGeom>
        </p:spPr>
      </p:pic>
      <p:sp>
        <p:nvSpPr>
          <p:cNvPr id="3" name="Google Shape;13;p51">
            <a:extLst>
              <a:ext uri="{FF2B5EF4-FFF2-40B4-BE49-F238E27FC236}">
                <a16:creationId xmlns:a16="http://schemas.microsoft.com/office/drawing/2014/main" id="{3BDCA9B6-78B5-BC9D-7728-533D05FEA478}"/>
              </a:ext>
            </a:extLst>
          </p:cNvPr>
          <p:cNvSpPr txBox="1"/>
          <p:nvPr userDrawn="1"/>
        </p:nvSpPr>
        <p:spPr>
          <a:xfrm>
            <a:off x="469900" y="6477000"/>
            <a:ext cx="5355167" cy="3693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r>
              <a:rPr lang="ca-ES" altLang="es-ES" sz="1000" b="0" i="0" u="none" strike="noStrike" cap="none" dirty="0">
                <a:solidFill>
                  <a:schemeClr val="dk1"/>
                </a:solidFill>
                <a:latin typeface="Poppins"/>
                <a:cs typeface="Poppins"/>
                <a:sym typeface="Arial"/>
              </a:rPr>
              <a:t>Certificat Digital i les seves aplicacions amb les AAPP </a:t>
            </a:r>
          </a:p>
          <a:p>
            <a:pPr marL="0" marR="0" lvl="0" indent="0" algn="l" rtl="0">
              <a:spcBef>
                <a:spcPts val="0"/>
              </a:spcBef>
              <a:spcAft>
                <a:spcPts val="0"/>
              </a:spcAft>
              <a:buClr>
                <a:schemeClr val="dk1"/>
              </a:buClr>
              <a:buSzPts val="1000"/>
              <a:buFont typeface="Arial"/>
              <a:buNone/>
            </a:pPr>
            <a:endParaRPr dirty="0"/>
          </a:p>
        </p:txBody>
      </p:sp>
    </p:spTree>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 La Caixa">
    <p:bg bwMode="gray">
      <p:bgPr>
        <a:solidFill>
          <a:srgbClr val="019EE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1054672" y="1966107"/>
            <a:ext cx="4025555" cy="1326872"/>
          </a:xfrm>
          <a:prstGeom prst="rect">
            <a:avLst/>
          </a:prstGeom>
          <a:ln>
            <a:noFill/>
          </a:ln>
        </p:spPr>
        <p:txBody>
          <a:bodyPr lIns="0" tIns="0" rIns="0" bIns="0" anchor="b" anchorCtr="0">
            <a:noAutofit/>
          </a:bodyPr>
          <a:lstStyle>
            <a:lvl1pPr marL="0" marR="0" indent="0" algn="ctr" defTabSz="1219170" rtl="0" eaLnBrk="1" fontAlgn="auto" latinLnBrk="0" hangingPunct="1">
              <a:lnSpc>
                <a:spcPct val="100000"/>
              </a:lnSpc>
              <a:spcBef>
                <a:spcPts val="0"/>
              </a:spcBef>
              <a:spcAft>
                <a:spcPts val="0"/>
              </a:spcAft>
              <a:buClrTx/>
              <a:buSzPct val="100000"/>
              <a:buFont typeface="Arial" panose="020B0604020202020204" pitchFamily="34" charset="0"/>
              <a:buNone/>
              <a:tabLst/>
              <a:defRPr sz="4000" b="1">
                <a:solidFill>
                  <a:srgbClr val="FFFFFF"/>
                </a:solidFill>
                <a:latin typeface="Poppins"/>
              </a:defRPr>
            </a:lvl1pPr>
            <a:lvl2pPr marL="0" indent="0" algn="ctr">
              <a:buNone/>
              <a:defRPr sz="1600" b="0">
                <a:solidFill>
                  <a:srgbClr val="FFFFFF"/>
                </a:solidFill>
                <a:latin typeface="Poppins"/>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p:txBody>
      </p:sp>
      <p:sp>
        <p:nvSpPr>
          <p:cNvPr id="30" name="Picture Placeholder 8"/>
          <p:cNvSpPr>
            <a:spLocks noGrp="1"/>
          </p:cNvSpPr>
          <p:nvPr>
            <p:ph type="pic" sz="quarter" idx="11"/>
          </p:nvPr>
        </p:nvSpPr>
        <p:spPr>
          <a:xfrm>
            <a:off x="6432000" y="0"/>
            <a:ext cx="5760000" cy="6858000"/>
          </a:xfrm>
          <a:prstGeom prst="rect">
            <a:avLst/>
          </a:prstGeom>
        </p:spPr>
        <p:txBody>
          <a:bodyPr/>
          <a:lstStyle/>
          <a:p>
            <a:r>
              <a:rPr lang="en-US" noProof="0" dirty="0"/>
              <a:t>Click icon to add picture</a:t>
            </a:r>
          </a:p>
        </p:txBody>
      </p:sp>
      <p:cxnSp>
        <p:nvCxnSpPr>
          <p:cNvPr id="16" name="Conector recto 15"/>
          <p:cNvCxnSpPr/>
          <p:nvPr/>
        </p:nvCxnSpPr>
        <p:spPr>
          <a:xfrm>
            <a:off x="1243301" y="3429000"/>
            <a:ext cx="3648296"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2" hasCustomPrompt="1"/>
          </p:nvPr>
        </p:nvSpPr>
        <p:spPr>
          <a:xfrm>
            <a:off x="1054672" y="3565022"/>
            <a:ext cx="4025555" cy="1129101"/>
          </a:xfrm>
        </p:spPr>
        <p:txBody>
          <a:bodyPr/>
          <a:lstStyle>
            <a:lvl1pPr algn="ctr">
              <a:defRPr sz="3200">
                <a:solidFill>
                  <a:srgbClr val="FFFFFF"/>
                </a:solidFill>
              </a:defRPr>
            </a:lvl1pPr>
          </a:lstStyle>
          <a:p>
            <a:pPr lvl="0"/>
            <a:r>
              <a:rPr lang="en-US" dirty="0"/>
              <a:t>Click to edit Master Subtitle</a:t>
            </a:r>
          </a:p>
        </p:txBody>
      </p:sp>
      <p:pic>
        <p:nvPicPr>
          <p:cNvPr id="8" name="Imagen 7">
            <a:extLst>
              <a:ext uri="{FF2B5EF4-FFF2-40B4-BE49-F238E27FC236}">
                <a16:creationId xmlns:a16="http://schemas.microsoft.com/office/drawing/2014/main" id="{7EEF4FFB-5A7C-B388-17E4-FFC8FB01AE5E}"/>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Effect>
                      <a14:colorTemperature colorTemp="5300"/>
                    </a14:imgEffect>
                  </a14:imgLayer>
                </a14:imgProps>
              </a:ext>
            </a:extLst>
          </a:blip>
          <a:stretch>
            <a:fillRect/>
          </a:stretch>
        </p:blipFill>
        <p:spPr>
          <a:xfrm>
            <a:off x="0" y="0"/>
            <a:ext cx="2438400" cy="859580"/>
          </a:xfrm>
          <a:prstGeom prst="rect">
            <a:avLst/>
          </a:prstGeom>
          <a:blipFill>
            <a:blip r:embed="rId4"/>
            <a:tile tx="0" ty="0" sx="100000" sy="100000" flip="none" algn="tl"/>
          </a:blipFill>
        </p:spPr>
      </p:pic>
    </p:spTree>
    <p:extLst>
      <p:ext uri="{BB962C8B-B14F-4D97-AF65-F5344CB8AC3E}">
        <p14:creationId xmlns:p14="http://schemas.microsoft.com/office/powerpoint/2010/main" val="3378988120"/>
      </p:ext>
    </p:extLst>
  </p:cSld>
  <p:clrMapOvr>
    <a:masterClrMapping/>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troducción - La Caixa">
  <p:cSld name="Introducción - La Caixa">
    <p:bg>
      <p:bgPr>
        <a:solidFill>
          <a:schemeClr val="lt1"/>
        </a:solidFill>
        <a:effectLst/>
      </p:bgPr>
    </p:bg>
    <p:spTree>
      <p:nvGrpSpPr>
        <p:cNvPr id="1" name="Shape 48"/>
        <p:cNvGrpSpPr/>
        <p:nvPr/>
      </p:nvGrpSpPr>
      <p:grpSpPr>
        <a:xfrm>
          <a:off x="0" y="0"/>
          <a:ext cx="0" cy="0"/>
          <a:chOff x="0" y="0"/>
          <a:chExt cx="0" cy="0"/>
        </a:xfrm>
      </p:grpSpPr>
      <p:sp>
        <p:nvSpPr>
          <p:cNvPr id="49" name="Google Shape;49;p60"/>
          <p:cNvSpPr txBox="1">
            <a:spLocks noGrp="1"/>
          </p:cNvSpPr>
          <p:nvPr>
            <p:ph type="body" idx="1"/>
          </p:nvPr>
        </p:nvSpPr>
        <p:spPr>
          <a:xfrm>
            <a:off x="469900" y="1235658"/>
            <a:ext cx="11203940" cy="470852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95959"/>
              </a:buClr>
              <a:buSzPts val="1600"/>
              <a:buNone/>
              <a:defRPr sz="1600">
                <a:solidFill>
                  <a:srgbClr val="595959"/>
                </a:solidFill>
                <a:latin typeface="Poppins"/>
                <a:ea typeface="Poppins"/>
                <a:cs typeface="Poppins"/>
                <a:sym typeface="Poppins"/>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dirty="0"/>
          </a:p>
        </p:txBody>
      </p:sp>
      <p:sp>
        <p:nvSpPr>
          <p:cNvPr id="50" name="Google Shape;50;p60"/>
          <p:cNvSpPr txBox="1">
            <a:spLocks noGrp="1"/>
          </p:cNvSpPr>
          <p:nvPr>
            <p:ph type="title"/>
          </p:nvPr>
        </p:nvSpPr>
        <p:spPr>
          <a:xfrm>
            <a:off x="469900" y="402586"/>
            <a:ext cx="7058660" cy="59451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019EE2"/>
              </a:buClr>
              <a:buSzPts val="2800"/>
              <a:buFont typeface="Poppins"/>
              <a:buNone/>
              <a:defRPr sz="2800" b="1" i="0" u="none">
                <a:solidFill>
                  <a:srgbClr val="019EE2"/>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0"/>
          <p:cNvSpPr/>
          <p:nvPr/>
        </p:nvSpPr>
        <p:spPr>
          <a:xfrm rot="10800000">
            <a:off x="8910320" y="-1"/>
            <a:ext cx="3281680" cy="1351281"/>
          </a:xfrm>
          <a:prstGeom prst="rtTriangle">
            <a:avLst/>
          </a:prstGeom>
          <a:solidFill>
            <a:srgbClr val="019E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pic>
        <p:nvPicPr>
          <p:cNvPr id="2" name="Imagen 9" descr="Dibujo con letras blancas&#10;&#10;Descripción generada automáticamente con confianza media">
            <a:extLst>
              <a:ext uri="{FF2B5EF4-FFF2-40B4-BE49-F238E27FC236}">
                <a16:creationId xmlns:a16="http://schemas.microsoft.com/office/drawing/2014/main" id="{B3927BB2-6266-BB63-1367-AD0893C4BF4E}"/>
              </a:ext>
            </a:extLst>
          </p:cNvPr>
          <p:cNvPicPr>
            <a:picLocks noChangeAspect="1"/>
          </p:cNvPicPr>
          <p:nvPr userDrawn="1"/>
        </p:nvPicPr>
        <p:blipFill>
          <a:blip r:embed="rId2"/>
          <a:stretch>
            <a:fillRect/>
          </a:stretch>
        </p:blipFill>
        <p:spPr>
          <a:xfrm>
            <a:off x="10428778" y="295513"/>
            <a:ext cx="1624677" cy="35967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 La Caixa">
  <p:cSld name="Text Slide - La Caixa">
    <p:bg>
      <p:bgPr>
        <a:solidFill>
          <a:schemeClr val="lt1"/>
        </a:solidFill>
        <a:effectLst/>
      </p:bgPr>
    </p:bg>
    <p:spTree>
      <p:nvGrpSpPr>
        <p:cNvPr id="1" name="Shape 58"/>
        <p:cNvGrpSpPr/>
        <p:nvPr/>
      </p:nvGrpSpPr>
      <p:grpSpPr>
        <a:xfrm>
          <a:off x="0" y="0"/>
          <a:ext cx="0" cy="0"/>
          <a:chOff x="0" y="0"/>
          <a:chExt cx="0" cy="0"/>
        </a:xfrm>
      </p:grpSpPr>
      <p:sp>
        <p:nvSpPr>
          <p:cNvPr id="59" name="Google Shape;59;p58"/>
          <p:cNvSpPr txBox="1">
            <a:spLocks noGrp="1"/>
          </p:cNvSpPr>
          <p:nvPr>
            <p:ph type="body" idx="1"/>
          </p:nvPr>
        </p:nvSpPr>
        <p:spPr>
          <a:xfrm>
            <a:off x="469900" y="1433830"/>
            <a:ext cx="11203940" cy="47085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600"/>
              <a:buNone/>
              <a:defRPr sz="1600" b="0">
                <a:solidFill>
                  <a:srgbClr val="595959"/>
                </a:solidFill>
                <a:latin typeface="Poppins"/>
                <a:ea typeface="Poppins"/>
                <a:cs typeface="Poppins"/>
                <a:sym typeface="Poppins"/>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0" name="Google Shape;60;p58"/>
          <p:cNvSpPr txBox="1">
            <a:spLocks noGrp="1"/>
          </p:cNvSpPr>
          <p:nvPr>
            <p:ph type="body" idx="2"/>
          </p:nvPr>
        </p:nvSpPr>
        <p:spPr>
          <a:xfrm>
            <a:off x="469900" y="954617"/>
            <a:ext cx="9474354" cy="39666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95959"/>
              </a:buClr>
              <a:buSzPts val="2000"/>
              <a:buNone/>
              <a:defRPr sz="2000" b="1" u="none">
                <a:solidFill>
                  <a:srgbClr val="595959"/>
                </a:solidFill>
              </a:defRPr>
            </a:lvl1pPr>
            <a:lvl2pPr marL="914400" lvl="1" indent="-228600" algn="l">
              <a:spcBef>
                <a:spcPts val="1333"/>
              </a:spcBef>
              <a:spcAft>
                <a:spcPts val="0"/>
              </a:spcAft>
              <a:buClr>
                <a:srgbClr val="595959"/>
              </a:buClr>
              <a:buSzPts val="1800"/>
              <a:buNone/>
              <a:defRPr/>
            </a:lvl2pPr>
            <a:lvl3pPr marL="1371600" lvl="2" indent="-342900" algn="l">
              <a:spcBef>
                <a:spcPts val="1333"/>
              </a:spcBef>
              <a:spcAft>
                <a:spcPts val="0"/>
              </a:spcAft>
              <a:buClr>
                <a:srgbClr val="595959"/>
              </a:buClr>
              <a:buSzPts val="1800"/>
              <a:buChar char="•"/>
              <a:defRPr/>
            </a:lvl3pPr>
            <a:lvl4pPr marL="1828800" lvl="3" indent="-342900" algn="l">
              <a:spcBef>
                <a:spcPts val="1333"/>
              </a:spcBef>
              <a:spcAft>
                <a:spcPts val="0"/>
              </a:spcAft>
              <a:buClr>
                <a:srgbClr val="595959"/>
              </a:buClr>
              <a:buSzPts val="1800"/>
              <a:buChar char="−"/>
              <a:defRPr/>
            </a:lvl4pPr>
            <a:lvl5pPr marL="2286000" lvl="4" indent="-342900" algn="l">
              <a:spcBef>
                <a:spcPts val="1333"/>
              </a:spcBef>
              <a:spcAft>
                <a:spcPts val="0"/>
              </a:spcAft>
              <a:buClr>
                <a:srgbClr val="595959"/>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1" name="Google Shape;61;p58"/>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019EE2"/>
              </a:buClr>
              <a:buSzPts val="2800"/>
              <a:buFont typeface="Poppins"/>
              <a:buNone/>
              <a:defRPr sz="2800" b="1" i="0" u="none">
                <a:solidFill>
                  <a:srgbClr val="019EE2"/>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8"/>
          <p:cNvSpPr/>
          <p:nvPr/>
        </p:nvSpPr>
        <p:spPr>
          <a:xfrm rot="10800000">
            <a:off x="8910320" y="-1"/>
            <a:ext cx="3281680" cy="1351281"/>
          </a:xfrm>
          <a:prstGeom prst="rtTriangle">
            <a:avLst/>
          </a:prstGeom>
          <a:solidFill>
            <a:srgbClr val="019E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pic>
        <p:nvPicPr>
          <p:cNvPr id="2" name="Imagen 9" descr="Dibujo con letras blancas&#10;&#10;Descripción generada automáticamente con confianza media">
            <a:extLst>
              <a:ext uri="{FF2B5EF4-FFF2-40B4-BE49-F238E27FC236}">
                <a16:creationId xmlns:a16="http://schemas.microsoft.com/office/drawing/2014/main" id="{04B7189C-42A4-1B8B-B1AB-7B54DF4B1F93}"/>
              </a:ext>
            </a:extLst>
          </p:cNvPr>
          <p:cNvPicPr>
            <a:picLocks noChangeAspect="1"/>
          </p:cNvPicPr>
          <p:nvPr userDrawn="1"/>
        </p:nvPicPr>
        <p:blipFill>
          <a:blip r:embed="rId2"/>
          <a:stretch>
            <a:fillRect/>
          </a:stretch>
        </p:blipFill>
        <p:spPr>
          <a:xfrm>
            <a:off x="10428778" y="295513"/>
            <a:ext cx="1624677" cy="35967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Slide - La Caixa">
  <p:cSld name="Title Slide - La Caixa">
    <p:bg>
      <p:bgPr>
        <a:solidFill>
          <a:srgbClr val="019EE2"/>
        </a:solidFill>
        <a:effectLst/>
      </p:bgPr>
    </p:bg>
    <p:spTree>
      <p:nvGrpSpPr>
        <p:cNvPr id="1" name="Shape 64"/>
        <p:cNvGrpSpPr/>
        <p:nvPr/>
      </p:nvGrpSpPr>
      <p:grpSpPr>
        <a:xfrm>
          <a:off x="0" y="0"/>
          <a:ext cx="0" cy="0"/>
          <a:chOff x="0" y="0"/>
          <a:chExt cx="0" cy="0"/>
        </a:xfrm>
      </p:grpSpPr>
      <p:sp>
        <p:nvSpPr>
          <p:cNvPr id="65" name="Google Shape;65;p61"/>
          <p:cNvSpPr txBox="1">
            <a:spLocks noGrp="1"/>
          </p:cNvSpPr>
          <p:nvPr>
            <p:ph type="subTitle" idx="1"/>
          </p:nvPr>
        </p:nvSpPr>
        <p:spPr>
          <a:xfrm>
            <a:off x="600501" y="1966107"/>
            <a:ext cx="5213445" cy="1326872"/>
          </a:xfrm>
          <a:prstGeom prst="rect">
            <a:avLst/>
          </a:prstGeom>
          <a:noFill/>
          <a:ln>
            <a:noFill/>
          </a:ln>
        </p:spPr>
        <p:txBody>
          <a:bodyPr spcFirstLastPara="1" wrap="square" lIns="0" tIns="0" rIns="0" bIns="0" anchor="b" anchorCtr="0">
            <a:noAutofit/>
          </a:bodyPr>
          <a:lstStyle>
            <a:lvl1pPr marR="0" lvl="0" algn="ctr">
              <a:lnSpc>
                <a:spcPct val="100000"/>
              </a:lnSpc>
              <a:spcBef>
                <a:spcPts val="0"/>
              </a:spcBef>
              <a:spcAft>
                <a:spcPts val="0"/>
              </a:spcAft>
              <a:buClr>
                <a:srgbClr val="FFFFFF"/>
              </a:buClr>
              <a:buSzPts val="4000"/>
              <a:buFont typeface="Arial"/>
              <a:buNone/>
              <a:defRPr sz="4000" b="1">
                <a:solidFill>
                  <a:srgbClr val="FFFFFF"/>
                </a:solidFill>
                <a:latin typeface="Poppins"/>
                <a:ea typeface="Poppins"/>
                <a:cs typeface="Poppins"/>
                <a:sym typeface="Poppins"/>
              </a:defRPr>
            </a:lvl1pPr>
            <a:lvl2pPr lvl="1" algn="ctr">
              <a:spcBef>
                <a:spcPts val="0"/>
              </a:spcBef>
              <a:spcAft>
                <a:spcPts val="0"/>
              </a:spcAft>
              <a:buClr>
                <a:srgbClr val="FFFFFF"/>
              </a:buClr>
              <a:buSzPts val="1600"/>
              <a:buNone/>
              <a:defRPr sz="1600" b="0">
                <a:solidFill>
                  <a:srgbClr val="FFFFFF"/>
                </a:solidFill>
                <a:latin typeface="Poppins"/>
                <a:ea typeface="Poppins"/>
                <a:cs typeface="Poppins"/>
                <a:sym typeface="Poppins"/>
              </a:defRPr>
            </a:lvl2pPr>
            <a:lvl3pPr lvl="2" algn="ctr">
              <a:spcBef>
                <a:spcPts val="1333"/>
              </a:spcBef>
              <a:spcAft>
                <a:spcPts val="0"/>
              </a:spcAft>
              <a:buClr>
                <a:srgbClr val="595959"/>
              </a:buClr>
              <a:buSzPts val="2400"/>
              <a:buNone/>
              <a:defRPr sz="2400"/>
            </a:lvl3pPr>
            <a:lvl4pPr lvl="3" algn="ctr">
              <a:spcBef>
                <a:spcPts val="1333"/>
              </a:spcBef>
              <a:spcAft>
                <a:spcPts val="0"/>
              </a:spcAft>
              <a:buClr>
                <a:srgbClr val="595959"/>
              </a:buClr>
              <a:buSzPts val="2133"/>
              <a:buNone/>
              <a:defRPr sz="2133"/>
            </a:lvl4pPr>
            <a:lvl5pPr lvl="4" algn="ctr">
              <a:spcBef>
                <a:spcPts val="1333"/>
              </a:spcBef>
              <a:spcAft>
                <a:spcPts val="0"/>
              </a:spcAft>
              <a:buClr>
                <a:srgbClr val="595959"/>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6" name="Google Shape;66;p61"/>
          <p:cNvSpPr>
            <a:spLocks noGrp="1"/>
          </p:cNvSpPr>
          <p:nvPr>
            <p:ph type="pic" idx="2"/>
          </p:nvPr>
        </p:nvSpPr>
        <p:spPr>
          <a:xfrm>
            <a:off x="6432000" y="0"/>
            <a:ext cx="5760000" cy="6858000"/>
          </a:xfrm>
          <a:prstGeom prst="rect">
            <a:avLst/>
          </a:prstGeom>
          <a:noFill/>
          <a:ln>
            <a:noFill/>
          </a:ln>
        </p:spPr>
      </p:sp>
      <p:cxnSp>
        <p:nvCxnSpPr>
          <p:cNvPr id="67" name="Google Shape;67;p61"/>
          <p:cNvCxnSpPr/>
          <p:nvPr/>
        </p:nvCxnSpPr>
        <p:spPr>
          <a:xfrm>
            <a:off x="1379778" y="3442648"/>
            <a:ext cx="3648296" cy="0"/>
          </a:xfrm>
          <a:prstGeom prst="straightConnector1">
            <a:avLst/>
          </a:prstGeom>
          <a:noFill/>
          <a:ln w="28575" cap="flat" cmpd="sng">
            <a:solidFill>
              <a:schemeClr val="lt1"/>
            </a:solidFill>
            <a:prstDash val="solid"/>
            <a:round/>
            <a:headEnd type="none" w="sm" len="sm"/>
            <a:tailEnd type="none" w="sm" len="sm"/>
          </a:ln>
        </p:spPr>
      </p:cxnSp>
      <p:sp>
        <p:nvSpPr>
          <p:cNvPr id="68" name="Google Shape;68;p61"/>
          <p:cNvSpPr txBox="1">
            <a:spLocks noGrp="1"/>
          </p:cNvSpPr>
          <p:nvPr>
            <p:ph type="body" idx="3"/>
          </p:nvPr>
        </p:nvSpPr>
        <p:spPr>
          <a:xfrm>
            <a:off x="1090420" y="3577963"/>
            <a:ext cx="4227012" cy="1129101"/>
          </a:xfrm>
          <a:prstGeom prst="rect">
            <a:avLst/>
          </a:prstGeom>
          <a:noFill/>
          <a:ln>
            <a:noFill/>
          </a:ln>
        </p:spPr>
        <p:txBody>
          <a:bodyPr spcFirstLastPara="1" wrap="square" lIns="0" tIns="0" rIns="0" bIns="0" anchor="t" anchorCtr="0">
            <a:noAutofit/>
          </a:bodyPr>
          <a:lstStyle>
            <a:lvl1pPr marL="457200" lvl="0" indent="-228600" algn="ctr">
              <a:spcBef>
                <a:spcPts val="0"/>
              </a:spcBef>
              <a:spcAft>
                <a:spcPts val="0"/>
              </a:spcAft>
              <a:buClr>
                <a:srgbClr val="FFFFFF"/>
              </a:buClr>
              <a:buSzPts val="3200"/>
              <a:buNone/>
              <a:defRPr sz="3200">
                <a:solidFill>
                  <a:srgbClr val="FFFFFF"/>
                </a:solidFill>
              </a:defRPr>
            </a:lvl1pPr>
            <a:lvl2pPr marL="914400" lvl="1" indent="-228600" algn="l">
              <a:spcBef>
                <a:spcPts val="1333"/>
              </a:spcBef>
              <a:spcAft>
                <a:spcPts val="0"/>
              </a:spcAft>
              <a:buClr>
                <a:srgbClr val="595959"/>
              </a:buClr>
              <a:buSzPts val="1800"/>
              <a:buNone/>
              <a:defRPr/>
            </a:lvl2pPr>
            <a:lvl3pPr marL="1371600" lvl="2" indent="-342900" algn="l">
              <a:spcBef>
                <a:spcPts val="1333"/>
              </a:spcBef>
              <a:spcAft>
                <a:spcPts val="0"/>
              </a:spcAft>
              <a:buClr>
                <a:srgbClr val="595959"/>
              </a:buClr>
              <a:buSzPts val="1800"/>
              <a:buChar char="•"/>
              <a:defRPr/>
            </a:lvl3pPr>
            <a:lvl4pPr marL="1828800" lvl="3" indent="-342900" algn="l">
              <a:spcBef>
                <a:spcPts val="1333"/>
              </a:spcBef>
              <a:spcAft>
                <a:spcPts val="0"/>
              </a:spcAft>
              <a:buClr>
                <a:srgbClr val="595959"/>
              </a:buClr>
              <a:buSzPts val="1800"/>
              <a:buChar char="−"/>
              <a:defRPr/>
            </a:lvl4pPr>
            <a:lvl5pPr marL="2286000" lvl="4" indent="-342900" algn="l">
              <a:spcBef>
                <a:spcPts val="1333"/>
              </a:spcBef>
              <a:spcAft>
                <a:spcPts val="0"/>
              </a:spcAft>
              <a:buClr>
                <a:srgbClr val="595959"/>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pic>
        <p:nvPicPr>
          <p:cNvPr id="69" name="Google Shape;69;p61"/>
          <p:cNvPicPr preferRelativeResize="0"/>
          <p:nvPr/>
        </p:nvPicPr>
        <p:blipFill rotWithShape="1">
          <a:blip r:embed="rId2">
            <a:alphaModFix/>
          </a:blip>
          <a:srcRect/>
          <a:stretch/>
        </p:blipFill>
        <p:spPr>
          <a:xfrm>
            <a:off x="463472" y="473922"/>
            <a:ext cx="2643766" cy="52756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08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469900" y="402587"/>
            <a:ext cx="7211060" cy="532134"/>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019EE2"/>
              </a:buClr>
              <a:buSzPts val="2800"/>
              <a:buFont typeface="Poppins"/>
              <a:buNone/>
              <a:defRPr sz="2800" b="1" i="0" u="none" strike="noStrike" cap="none">
                <a:solidFill>
                  <a:srgbClr val="019EE2"/>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1"/>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595959"/>
              </a:buClr>
              <a:buSzPts val="1600"/>
              <a:buFont typeface="Arial"/>
              <a:buNone/>
              <a:defRPr sz="1600" b="0" i="0" u="none" strike="noStrike" cap="none">
                <a:solidFill>
                  <a:srgbClr val="595959"/>
                </a:solidFill>
                <a:latin typeface="Poppins"/>
                <a:ea typeface="Poppins"/>
                <a:cs typeface="Poppins"/>
                <a:sym typeface="Poppins"/>
              </a:defRPr>
            </a:lvl1pPr>
            <a:lvl2pPr marL="914400" marR="0" lvl="1" indent="-228600" algn="l" rtl="0">
              <a:spcBef>
                <a:spcPts val="1333"/>
              </a:spcBef>
              <a:spcAft>
                <a:spcPts val="0"/>
              </a:spcAft>
              <a:buClr>
                <a:srgbClr val="595959"/>
              </a:buClr>
              <a:buSzPts val="1600"/>
              <a:buFont typeface="Arial"/>
              <a:buNone/>
              <a:defRPr sz="1600" b="1" i="0" u="none" strike="noStrike" cap="none">
                <a:solidFill>
                  <a:srgbClr val="595959"/>
                </a:solidFill>
                <a:latin typeface="Poppins"/>
                <a:ea typeface="Poppins"/>
                <a:cs typeface="Poppins"/>
                <a:sym typeface="Poppins"/>
              </a:defRPr>
            </a:lvl2pPr>
            <a:lvl3pPr marL="1371600" marR="0" lvl="2" indent="-330200" algn="l" rtl="0">
              <a:spcBef>
                <a:spcPts val="1333"/>
              </a:spcBef>
              <a:spcAft>
                <a:spcPts val="0"/>
              </a:spcAft>
              <a:buClr>
                <a:srgbClr val="595959"/>
              </a:buClr>
              <a:buSzPts val="1600"/>
              <a:buFont typeface="Arial"/>
              <a:buChar char="•"/>
              <a:defRPr sz="1600" b="0" i="0" u="none" strike="noStrike" cap="none">
                <a:solidFill>
                  <a:srgbClr val="595959"/>
                </a:solidFill>
                <a:latin typeface="Poppins"/>
                <a:ea typeface="Poppins"/>
                <a:cs typeface="Poppins"/>
                <a:sym typeface="Poppins"/>
              </a:defRPr>
            </a:lvl3pPr>
            <a:lvl4pPr marL="1828800" marR="0" lvl="3" indent="-330200" algn="l" rtl="0">
              <a:spcBef>
                <a:spcPts val="1333"/>
              </a:spcBef>
              <a:spcAft>
                <a:spcPts val="0"/>
              </a:spcAft>
              <a:buClr>
                <a:srgbClr val="595959"/>
              </a:buClr>
              <a:buSzPts val="1600"/>
              <a:buFont typeface="Verdana"/>
              <a:buChar char="−"/>
              <a:defRPr sz="1600" b="0" i="0" u="none" strike="noStrike" cap="none">
                <a:solidFill>
                  <a:srgbClr val="595959"/>
                </a:solidFill>
                <a:latin typeface="Poppins"/>
                <a:ea typeface="Poppins"/>
                <a:cs typeface="Poppins"/>
                <a:sym typeface="Poppins"/>
              </a:defRPr>
            </a:lvl4pPr>
            <a:lvl5pPr marL="2286000" marR="0" lvl="4" indent="-330200" algn="l" rtl="0">
              <a:spcBef>
                <a:spcPts val="1333"/>
              </a:spcBef>
              <a:spcAft>
                <a:spcPts val="0"/>
              </a:spcAft>
              <a:buClr>
                <a:srgbClr val="595959"/>
              </a:buClr>
              <a:buSzPts val="1600"/>
              <a:buFont typeface="Verdana"/>
              <a:buChar char="−"/>
              <a:defRPr sz="1600" b="0" i="0" u="none" strike="noStrike" cap="none">
                <a:solidFill>
                  <a:srgbClr val="595959"/>
                </a:solidFill>
                <a:latin typeface="Poppins"/>
                <a:ea typeface="Poppins"/>
                <a:cs typeface="Poppins"/>
                <a:sym typeface="Poppins"/>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dirty="0"/>
          </a:p>
        </p:txBody>
      </p:sp>
      <p:sp>
        <p:nvSpPr>
          <p:cNvPr id="12" name="Google Shape;12;p51"/>
          <p:cNvSpPr txBox="1"/>
          <p:nvPr/>
        </p:nvSpPr>
        <p:spPr>
          <a:xfrm>
            <a:off x="11410953" y="6477000"/>
            <a:ext cx="307975"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595959"/>
              </a:buClr>
              <a:buSzPts val="1000"/>
              <a:buFont typeface="Arial"/>
              <a:buNone/>
            </a:pPr>
            <a:fld id="{00000000-1234-1234-1234-123412341234}" type="slidenum">
              <a:rPr lang="es-ES" sz="1000" b="0" i="0" u="none" strike="noStrike" cap="none">
                <a:solidFill>
                  <a:srgbClr val="595959"/>
                </a:solidFill>
                <a:latin typeface="Poppins"/>
                <a:ea typeface="Poppins"/>
                <a:cs typeface="Poppins"/>
                <a:sym typeface="Poppins"/>
              </a:rPr>
              <a:t>‹Nº›</a:t>
            </a:fld>
            <a:endParaRPr sz="1000" b="0" i="0" u="none" strike="noStrike" cap="none">
              <a:solidFill>
                <a:srgbClr val="595959"/>
              </a:solidFill>
              <a:latin typeface="Poppins"/>
              <a:ea typeface="Poppins"/>
              <a:cs typeface="Poppins"/>
              <a:sym typeface="Poppins"/>
            </a:endParaRPr>
          </a:p>
        </p:txBody>
      </p:sp>
      <p:sp>
        <p:nvSpPr>
          <p:cNvPr id="13" name="Google Shape;13;p51"/>
          <p:cNvSpPr txBox="1"/>
          <p:nvPr/>
        </p:nvSpPr>
        <p:spPr>
          <a:xfrm>
            <a:off x="469900" y="6477000"/>
            <a:ext cx="5355167" cy="3693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r>
              <a:rPr lang="ca-ES" altLang="es-ES" sz="1000" b="0" i="0" u="none" strike="noStrike" cap="none" dirty="0">
                <a:solidFill>
                  <a:schemeClr val="dk1"/>
                </a:solidFill>
                <a:latin typeface="Poppins"/>
                <a:cs typeface="Poppins"/>
                <a:sym typeface="Arial"/>
              </a:rPr>
              <a:t>Certificat Digital i les seves aplicacions amb les AAPP </a:t>
            </a:r>
          </a:p>
          <a:p>
            <a:pPr marL="0" marR="0" lvl="0" indent="0" algn="l" rtl="0">
              <a:spcBef>
                <a:spcPts val="0"/>
              </a:spcBef>
              <a:spcAft>
                <a:spcPts val="0"/>
              </a:spcAft>
              <a:buClr>
                <a:schemeClr val="dk1"/>
              </a:buClr>
              <a:buSzPts val="1000"/>
              <a:buFont typeface="Arial"/>
              <a:buNone/>
            </a:pPr>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57"/>
          <p:cNvSpPr txBox="1">
            <a:spLocks noGrp="1"/>
          </p:cNvSpPr>
          <p:nvPr>
            <p:ph type="title"/>
          </p:nvPr>
        </p:nvSpPr>
        <p:spPr>
          <a:xfrm>
            <a:off x="469900" y="402587"/>
            <a:ext cx="7211060" cy="532134"/>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019EE2"/>
              </a:buClr>
              <a:buSzPts val="2800"/>
              <a:buFont typeface="Poppins"/>
              <a:buNone/>
              <a:defRPr sz="2800" b="1" i="0" u="none" strike="noStrike" cap="none">
                <a:solidFill>
                  <a:srgbClr val="019EE2"/>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57"/>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595959"/>
              </a:buClr>
              <a:buSzPts val="1600"/>
              <a:buFont typeface="Arial"/>
              <a:buNone/>
              <a:defRPr sz="1600" b="0" i="0" u="none" strike="noStrike" cap="none">
                <a:solidFill>
                  <a:srgbClr val="595959"/>
                </a:solidFill>
                <a:latin typeface="Poppins"/>
                <a:ea typeface="Poppins"/>
                <a:cs typeface="Poppins"/>
                <a:sym typeface="Poppins"/>
              </a:defRPr>
            </a:lvl1pPr>
            <a:lvl2pPr marL="914400" marR="0" lvl="1" indent="-228600" algn="l" rtl="0">
              <a:spcBef>
                <a:spcPts val="1333"/>
              </a:spcBef>
              <a:spcAft>
                <a:spcPts val="0"/>
              </a:spcAft>
              <a:buClr>
                <a:srgbClr val="595959"/>
              </a:buClr>
              <a:buSzPts val="1600"/>
              <a:buFont typeface="Arial"/>
              <a:buNone/>
              <a:defRPr sz="1600" b="1" i="0" u="none" strike="noStrike" cap="none">
                <a:solidFill>
                  <a:srgbClr val="595959"/>
                </a:solidFill>
                <a:latin typeface="Poppins"/>
                <a:ea typeface="Poppins"/>
                <a:cs typeface="Poppins"/>
                <a:sym typeface="Poppins"/>
              </a:defRPr>
            </a:lvl2pPr>
            <a:lvl3pPr marL="1371600" marR="0" lvl="2" indent="-330200" algn="l" rtl="0">
              <a:spcBef>
                <a:spcPts val="1333"/>
              </a:spcBef>
              <a:spcAft>
                <a:spcPts val="0"/>
              </a:spcAft>
              <a:buClr>
                <a:srgbClr val="595959"/>
              </a:buClr>
              <a:buSzPts val="1600"/>
              <a:buFont typeface="Arial"/>
              <a:buChar char="•"/>
              <a:defRPr sz="1600" b="0" i="0" u="none" strike="noStrike" cap="none">
                <a:solidFill>
                  <a:srgbClr val="595959"/>
                </a:solidFill>
                <a:latin typeface="Poppins"/>
                <a:ea typeface="Poppins"/>
                <a:cs typeface="Poppins"/>
                <a:sym typeface="Poppins"/>
              </a:defRPr>
            </a:lvl3pPr>
            <a:lvl4pPr marL="1828800" marR="0" lvl="3" indent="-330200" algn="l" rtl="0">
              <a:spcBef>
                <a:spcPts val="1333"/>
              </a:spcBef>
              <a:spcAft>
                <a:spcPts val="0"/>
              </a:spcAft>
              <a:buClr>
                <a:srgbClr val="595959"/>
              </a:buClr>
              <a:buSzPts val="1600"/>
              <a:buFont typeface="Verdana"/>
              <a:buChar char="−"/>
              <a:defRPr sz="1600" b="0" i="0" u="none" strike="noStrike" cap="none">
                <a:solidFill>
                  <a:srgbClr val="595959"/>
                </a:solidFill>
                <a:latin typeface="Poppins"/>
                <a:ea typeface="Poppins"/>
                <a:cs typeface="Poppins"/>
                <a:sym typeface="Poppins"/>
              </a:defRPr>
            </a:lvl4pPr>
            <a:lvl5pPr marL="2286000" marR="0" lvl="4" indent="-330200" algn="l" rtl="0">
              <a:spcBef>
                <a:spcPts val="1333"/>
              </a:spcBef>
              <a:spcAft>
                <a:spcPts val="0"/>
              </a:spcAft>
              <a:buClr>
                <a:srgbClr val="595959"/>
              </a:buClr>
              <a:buSzPts val="1600"/>
              <a:buFont typeface="Verdana"/>
              <a:buChar char="−"/>
              <a:defRPr sz="1600" b="0" i="0" u="none" strike="noStrike" cap="none">
                <a:solidFill>
                  <a:srgbClr val="595959"/>
                </a:solidFill>
                <a:latin typeface="Poppins"/>
                <a:ea typeface="Poppins"/>
                <a:cs typeface="Poppins"/>
                <a:sym typeface="Poppins"/>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56" name="Google Shape;56;p57"/>
          <p:cNvSpPr txBox="1"/>
          <p:nvPr/>
        </p:nvSpPr>
        <p:spPr>
          <a:xfrm>
            <a:off x="11410953" y="6477000"/>
            <a:ext cx="307975"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595959"/>
              </a:buClr>
              <a:buSzPts val="1000"/>
              <a:buFont typeface="Arial"/>
              <a:buNone/>
            </a:pPr>
            <a:fld id="{00000000-1234-1234-1234-123412341234}" type="slidenum">
              <a:rPr lang="es-ES" sz="1000">
                <a:solidFill>
                  <a:srgbClr val="595959"/>
                </a:solidFill>
                <a:latin typeface="Poppins"/>
                <a:ea typeface="Poppins"/>
                <a:cs typeface="Poppins"/>
                <a:sym typeface="Poppins"/>
              </a:rPr>
              <a:t>‹Nº›</a:t>
            </a:fld>
            <a:endParaRPr sz="1000">
              <a:solidFill>
                <a:srgbClr val="595959"/>
              </a:solidFill>
              <a:latin typeface="Poppins"/>
              <a:ea typeface="Poppins"/>
              <a:cs typeface="Poppins"/>
              <a:sym typeface="Poppins"/>
            </a:endParaRPr>
          </a:p>
        </p:txBody>
      </p:sp>
      <p:sp>
        <p:nvSpPr>
          <p:cNvPr id="2" name="Google Shape;13;p51">
            <a:extLst>
              <a:ext uri="{FF2B5EF4-FFF2-40B4-BE49-F238E27FC236}">
                <a16:creationId xmlns:a16="http://schemas.microsoft.com/office/drawing/2014/main" id="{1226426B-F818-B083-8326-867A6D4E0452}"/>
              </a:ext>
            </a:extLst>
          </p:cNvPr>
          <p:cNvSpPr txBox="1"/>
          <p:nvPr userDrawn="1"/>
        </p:nvSpPr>
        <p:spPr>
          <a:xfrm>
            <a:off x="469900" y="6477000"/>
            <a:ext cx="5355167" cy="3693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r>
              <a:rPr lang="ca-ES" altLang="es-ES" sz="1000" b="0" i="0" u="none" strike="noStrike" cap="none" dirty="0">
                <a:solidFill>
                  <a:schemeClr val="dk1"/>
                </a:solidFill>
                <a:latin typeface="Poppins"/>
                <a:cs typeface="Poppins"/>
                <a:sym typeface="Arial"/>
              </a:rPr>
              <a:t>Certificat Digital i les seves aplicacions amb les AAPP </a:t>
            </a:r>
          </a:p>
          <a:p>
            <a:pPr marL="0" marR="0" lvl="0" indent="0" algn="l" rtl="0">
              <a:spcBef>
                <a:spcPts val="0"/>
              </a:spcBef>
              <a:spcAft>
                <a:spcPts val="0"/>
              </a:spcAft>
              <a:buClr>
                <a:schemeClr val="dk1"/>
              </a:buClr>
              <a:buSzPts val="1000"/>
              <a:buFont typeface="Arial"/>
              <a:buNone/>
            </a:pPr>
            <a:endParaRPr dirty="0"/>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hyperlink" Target="https://clave.gob.es/clave_Home/ca/clave.html"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hyperlink" Target="https://valide.redsara.es/valide/" TargetMode="External"/><Relationship Id="rId10" Type="http://schemas.openxmlformats.org/officeDocument/2006/relationships/hyperlink" Target="https://firmaelectronica.gob.es/Home/Descargas.html" TargetMode="External"/><Relationship Id="rId4" Type="http://schemas.openxmlformats.org/officeDocument/2006/relationships/hyperlink" Target="https://firmaelectronica.gob.es/" TargetMode="External"/><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hyperlink" Target="https://creativecommons.org/licenses/by/3.0/"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stileex.xyz/es/wetransfer/" TargetMode="External"/><Relationship Id="rId5" Type="http://schemas.openxmlformats.org/officeDocument/2006/relationships/image" Target="../media/image61.jp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jp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94.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hyperlink" Target="https://youtu.be/EKAkIzrkXz8"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hyperlink" Target="https://www.sergas.es/E-Saude/presentacion"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104.jpg"/><Relationship Id="rId4" Type="http://schemas.openxmlformats.org/officeDocument/2006/relationships/image" Target="../media/image103.jp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07.png"/><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hyperlink" Target="https://youtu.be/SZqBmAzhoss"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112.jpg"/><Relationship Id="rId4" Type="http://schemas.openxmlformats.org/officeDocument/2006/relationships/image" Target="../media/image111.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15.jpg"/><Relationship Id="rId4" Type="http://schemas.openxmlformats.org/officeDocument/2006/relationships/image" Target="../media/image114.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sede.fnmt.gob.es/ca/certificados/persona-fisica"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hyperlink" Target="https://youtu.be/WJwCKMAw50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
          <p:cNvSpPr/>
          <p:nvPr/>
        </p:nvSpPr>
        <p:spPr>
          <a:xfrm>
            <a:off x="9608" y="175"/>
            <a:ext cx="6408992" cy="6857825"/>
          </a:xfrm>
          <a:prstGeom prst="rect">
            <a:avLst/>
          </a:prstGeom>
          <a:solidFill>
            <a:srgbClr val="019EE2"/>
          </a:solidFill>
          <a:ln w="9525" cap="flat" cmpd="sng">
            <a:solidFill>
              <a:srgbClr val="0096A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17" b="0" i="0" u="none" strike="noStrike" cap="none">
              <a:solidFill>
                <a:schemeClr val="lt1"/>
              </a:solidFill>
              <a:latin typeface="Poppins"/>
              <a:ea typeface="Poppins"/>
              <a:cs typeface="Poppins"/>
              <a:sym typeface="Poppins"/>
            </a:endParaRPr>
          </a:p>
        </p:txBody>
      </p:sp>
      <p:sp>
        <p:nvSpPr>
          <p:cNvPr id="103" name="Google Shape;103;p1"/>
          <p:cNvSpPr txBox="1"/>
          <p:nvPr/>
        </p:nvSpPr>
        <p:spPr>
          <a:xfrm>
            <a:off x="199459" y="1730308"/>
            <a:ext cx="6114197" cy="2215991"/>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ca-ES" sz="3200" b="1" i="0" u="none" strike="noStrike" cap="none" dirty="0">
                <a:solidFill>
                  <a:srgbClr val="FFFFFF"/>
                </a:solidFill>
                <a:latin typeface="Poppins"/>
                <a:ea typeface="Poppins"/>
                <a:cs typeface="Poppins"/>
                <a:sym typeface="Poppins"/>
              </a:rPr>
              <a:t>Certificat Digital </a:t>
            </a:r>
            <a:endParaRPr lang="ca-ES" dirty="0"/>
          </a:p>
          <a:p>
            <a:pPr marL="0" marR="0" lvl="0" indent="0" algn="ctr" rtl="0">
              <a:lnSpc>
                <a:spcPct val="150000"/>
              </a:lnSpc>
              <a:spcBef>
                <a:spcPts val="0"/>
              </a:spcBef>
              <a:spcAft>
                <a:spcPts val="0"/>
              </a:spcAft>
              <a:buNone/>
            </a:pPr>
            <a:r>
              <a:rPr lang="ca-ES" sz="3200" b="1" i="0" u="none" strike="noStrike" cap="none" dirty="0">
                <a:solidFill>
                  <a:srgbClr val="FFFFFF"/>
                </a:solidFill>
                <a:latin typeface="Poppins"/>
                <a:ea typeface="Poppins"/>
                <a:cs typeface="Poppins"/>
                <a:sym typeface="Poppins"/>
              </a:rPr>
              <a:t>i </a:t>
            </a:r>
            <a:endParaRPr lang="ca-ES" dirty="0"/>
          </a:p>
          <a:p>
            <a:pPr marL="0" marR="0" lvl="0" indent="0" algn="ctr" rtl="0">
              <a:lnSpc>
                <a:spcPct val="150000"/>
              </a:lnSpc>
              <a:spcBef>
                <a:spcPts val="0"/>
              </a:spcBef>
              <a:spcAft>
                <a:spcPts val="0"/>
              </a:spcAft>
              <a:buNone/>
            </a:pPr>
            <a:r>
              <a:rPr lang="ca-ES" sz="3200" b="1" i="0" u="none" strike="noStrike" cap="none" dirty="0">
                <a:solidFill>
                  <a:srgbClr val="FFFFFF"/>
                </a:solidFill>
                <a:latin typeface="Poppins"/>
                <a:ea typeface="Poppins"/>
                <a:cs typeface="Poppins"/>
                <a:sym typeface="Poppins"/>
              </a:rPr>
              <a:t>“Mi carpeta </a:t>
            </a:r>
            <a:r>
              <a:rPr lang="ca-ES" sz="3200" b="1" i="0" u="none" strike="noStrike" cap="none" dirty="0" err="1">
                <a:solidFill>
                  <a:srgbClr val="FFFFFF"/>
                </a:solidFill>
                <a:latin typeface="Poppins"/>
                <a:ea typeface="Poppins"/>
                <a:cs typeface="Poppins"/>
                <a:sym typeface="Poppins"/>
              </a:rPr>
              <a:t>Ciudadana</a:t>
            </a:r>
            <a:r>
              <a:rPr lang="ca-ES" sz="3200" b="1" i="0" u="none" strike="noStrike" cap="none" dirty="0">
                <a:solidFill>
                  <a:srgbClr val="FFFFFF"/>
                </a:solidFill>
                <a:latin typeface="Poppins"/>
                <a:ea typeface="Poppins"/>
                <a:cs typeface="Poppins"/>
                <a:sym typeface="Poppins"/>
              </a:rPr>
              <a:t>”</a:t>
            </a:r>
            <a:endParaRPr lang="ca-ES" dirty="0"/>
          </a:p>
        </p:txBody>
      </p:sp>
      <p:cxnSp>
        <p:nvCxnSpPr>
          <p:cNvPr id="104" name="Google Shape;104;p1"/>
          <p:cNvCxnSpPr/>
          <p:nvPr/>
        </p:nvCxnSpPr>
        <p:spPr>
          <a:xfrm>
            <a:off x="2049643" y="4146752"/>
            <a:ext cx="2413831" cy="0"/>
          </a:xfrm>
          <a:prstGeom prst="straightConnector1">
            <a:avLst/>
          </a:prstGeom>
          <a:noFill/>
          <a:ln w="28575" cap="flat" cmpd="sng">
            <a:solidFill>
              <a:schemeClr val="lt1"/>
            </a:solidFill>
            <a:prstDash val="solid"/>
            <a:round/>
            <a:headEnd type="none" w="sm" len="sm"/>
            <a:tailEnd type="none" w="sm" len="sm"/>
          </a:ln>
        </p:spPr>
      </p:cxnSp>
      <p:sp>
        <p:nvSpPr>
          <p:cNvPr id="106" name="Google Shape;106;p1"/>
          <p:cNvSpPr txBox="1"/>
          <p:nvPr/>
        </p:nvSpPr>
        <p:spPr>
          <a:xfrm>
            <a:off x="166255" y="6345382"/>
            <a:ext cx="2743200" cy="378691"/>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s-ES" sz="1100" b="0" i="1" u="none" strike="noStrike" cap="none">
                <a:solidFill>
                  <a:schemeClr val="lt1"/>
                </a:solidFill>
                <a:latin typeface="Verdana"/>
                <a:ea typeface="Verdana"/>
                <a:cs typeface="Verdana"/>
                <a:sym typeface="Verdana"/>
              </a:rPr>
              <a:t>Septiembre -2023</a:t>
            </a:r>
            <a:endParaRPr/>
          </a:p>
        </p:txBody>
      </p:sp>
      <p:pic>
        <p:nvPicPr>
          <p:cNvPr id="2" name="Imagen 9" descr="Dibujo con letras blancas&#10;&#10;Descripción generada automáticamente con confianza media">
            <a:extLst>
              <a:ext uri="{FF2B5EF4-FFF2-40B4-BE49-F238E27FC236}">
                <a16:creationId xmlns:a16="http://schemas.microsoft.com/office/drawing/2014/main" id="{10E1918C-C494-0657-149B-36BE8576A0F0}"/>
              </a:ext>
            </a:extLst>
          </p:cNvPr>
          <p:cNvPicPr>
            <a:picLocks noChangeAspect="1"/>
          </p:cNvPicPr>
          <p:nvPr/>
        </p:nvPicPr>
        <p:blipFill>
          <a:blip r:embed="rId3"/>
          <a:stretch>
            <a:fillRect/>
          </a:stretch>
        </p:blipFill>
        <p:spPr>
          <a:xfrm>
            <a:off x="424966" y="271322"/>
            <a:ext cx="1624677" cy="359672"/>
          </a:xfrm>
          <a:prstGeom prst="rect">
            <a:avLst/>
          </a:prstGeom>
        </p:spPr>
      </p:pic>
      <p:pic>
        <p:nvPicPr>
          <p:cNvPr id="4" name="Imagen 3">
            <a:extLst>
              <a:ext uri="{FF2B5EF4-FFF2-40B4-BE49-F238E27FC236}">
                <a16:creationId xmlns:a16="http://schemas.microsoft.com/office/drawing/2014/main" id="{BE5F22A9-D33C-6E41-B8D7-D8485595BC38}"/>
              </a:ext>
            </a:extLst>
          </p:cNvPr>
          <p:cNvPicPr>
            <a:picLocks noChangeAspect="1"/>
          </p:cNvPicPr>
          <p:nvPr/>
        </p:nvPicPr>
        <p:blipFill>
          <a:blip r:embed="rId4"/>
          <a:stretch>
            <a:fillRect/>
          </a:stretch>
        </p:blipFill>
        <p:spPr>
          <a:xfrm>
            <a:off x="6418600" y="0"/>
            <a:ext cx="5775402" cy="6944809"/>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9" name="Google Shape;199;p10"/>
          <p:cNvPicPr preferRelativeResize="0"/>
          <p:nvPr/>
        </p:nvPicPr>
        <p:blipFill rotWithShape="1">
          <a:blip r:embed="rId3">
            <a:alphaModFix/>
          </a:blip>
          <a:srcRect l="9931" t="9099" r="6499" b="10044"/>
          <a:stretch/>
        </p:blipFill>
        <p:spPr>
          <a:xfrm>
            <a:off x="8947102" y="872067"/>
            <a:ext cx="2112984" cy="2035767"/>
          </a:xfrm>
          <a:prstGeom prst="rect">
            <a:avLst/>
          </a:prstGeom>
          <a:noFill/>
          <a:ln>
            <a:noFill/>
          </a:ln>
        </p:spPr>
      </p:pic>
      <p:sp>
        <p:nvSpPr>
          <p:cNvPr id="196" name="Google Shape;196;p10"/>
          <p:cNvSpPr txBox="1">
            <a:spLocks noGrp="1"/>
          </p:cNvSpPr>
          <p:nvPr>
            <p:ph type="body" idx="1"/>
          </p:nvPr>
        </p:nvSpPr>
        <p:spPr>
          <a:xfrm>
            <a:off x="596269" y="1165148"/>
            <a:ext cx="10646037"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ca-ES" b="1" dirty="0">
                <a:solidFill>
                  <a:srgbClr val="019EE2"/>
                </a:solidFill>
              </a:rPr>
              <a:t>Com obtenir el Certificat Digital amb Dispositiu Mòbil? </a:t>
            </a:r>
            <a:endParaRPr lang="ca-ES" dirty="0"/>
          </a:p>
          <a:p>
            <a:pPr marL="0" lvl="0" indent="0" algn="l" rtl="0">
              <a:lnSpc>
                <a:spcPct val="100000"/>
              </a:lnSpc>
              <a:spcBef>
                <a:spcPts val="0"/>
              </a:spcBef>
              <a:spcAft>
                <a:spcPts val="0"/>
              </a:spcAft>
              <a:buClr>
                <a:srgbClr val="595959"/>
              </a:buClr>
              <a:buSzPts val="1600"/>
              <a:buNone/>
            </a:pPr>
            <a:endParaRPr lang="ca-ES" dirty="0"/>
          </a:p>
          <a:p>
            <a:pPr marL="0" lvl="0" indent="0" algn="l" rtl="0">
              <a:lnSpc>
                <a:spcPct val="100000"/>
              </a:lnSpc>
              <a:spcBef>
                <a:spcPts val="0"/>
              </a:spcBef>
              <a:spcAft>
                <a:spcPts val="0"/>
              </a:spcAft>
              <a:buClr>
                <a:srgbClr val="595959"/>
              </a:buClr>
              <a:buSzPts val="1600"/>
              <a:buNone/>
            </a:pPr>
            <a:endParaRPr lang="ca-ES" dirty="0"/>
          </a:p>
        </p:txBody>
      </p:sp>
      <p:sp>
        <p:nvSpPr>
          <p:cNvPr id="197" name="Google Shape;197;p10"/>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1.2 Certificat Digital</a:t>
            </a:r>
          </a:p>
        </p:txBody>
      </p:sp>
      <p:pic>
        <p:nvPicPr>
          <p:cNvPr id="200" name="Google Shape;200;p10"/>
          <p:cNvPicPr preferRelativeResize="0"/>
          <p:nvPr/>
        </p:nvPicPr>
        <p:blipFill rotWithShape="1">
          <a:blip r:embed="rId4">
            <a:alphaModFix/>
          </a:blip>
          <a:srcRect t="18490" b="12169"/>
          <a:stretch/>
        </p:blipFill>
        <p:spPr>
          <a:xfrm>
            <a:off x="9160932" y="3168190"/>
            <a:ext cx="2877561" cy="3343837"/>
          </a:xfrm>
          <a:prstGeom prst="rect">
            <a:avLst/>
          </a:prstGeom>
          <a:noFill/>
          <a:ln>
            <a:noFill/>
          </a:ln>
        </p:spPr>
      </p:pic>
      <p:pic>
        <p:nvPicPr>
          <p:cNvPr id="3" name="Imagen 2">
            <a:extLst>
              <a:ext uri="{FF2B5EF4-FFF2-40B4-BE49-F238E27FC236}">
                <a16:creationId xmlns:a16="http://schemas.microsoft.com/office/drawing/2014/main" id="{ED5F39CF-4DEF-3B4F-B511-56B765E0763B}"/>
              </a:ext>
            </a:extLst>
          </p:cNvPr>
          <p:cNvPicPr>
            <a:picLocks noChangeAspect="1"/>
          </p:cNvPicPr>
          <p:nvPr/>
        </p:nvPicPr>
        <p:blipFill>
          <a:blip r:embed="rId5"/>
          <a:stretch>
            <a:fillRect/>
          </a:stretch>
        </p:blipFill>
        <p:spPr>
          <a:xfrm>
            <a:off x="745859" y="1587889"/>
            <a:ext cx="5590773" cy="4484048"/>
          </a:xfrm>
          <a:prstGeom prst="rect">
            <a:avLst/>
          </a:prstGeom>
        </p:spPr>
      </p:pic>
      <p:sp>
        <p:nvSpPr>
          <p:cNvPr id="10" name="CuadroTexto 9">
            <a:extLst>
              <a:ext uri="{FF2B5EF4-FFF2-40B4-BE49-F238E27FC236}">
                <a16:creationId xmlns:a16="http://schemas.microsoft.com/office/drawing/2014/main" id="{97A3609F-5E25-3B4F-B090-4211A0EA1543}"/>
              </a:ext>
            </a:extLst>
          </p:cNvPr>
          <p:cNvSpPr txBox="1"/>
          <p:nvPr/>
        </p:nvSpPr>
        <p:spPr>
          <a:xfrm>
            <a:off x="5747524" y="5997510"/>
            <a:ext cx="3180711" cy="461665"/>
          </a:xfrm>
          <a:prstGeom prst="rect">
            <a:avLst/>
          </a:prstGeom>
          <a:noFill/>
        </p:spPr>
        <p:txBody>
          <a:bodyPr wrap="square" rtlCol="0">
            <a:spAutoFit/>
          </a:bodyPr>
          <a:lstStyle/>
          <a:p>
            <a:r>
              <a:rPr lang="ca-ES" sz="1200" dirty="0">
                <a:solidFill>
                  <a:srgbClr val="7030A0"/>
                </a:solidFill>
              </a:rPr>
              <a:t>La FNMT no té disponible aquest contingut en Català. Es mostren en l’idioma original.</a:t>
            </a:r>
            <a:endParaRPr lang="ca-ES"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1"/>
          <p:cNvSpPr txBox="1">
            <a:spLocks noGrp="1"/>
          </p:cNvSpPr>
          <p:nvPr>
            <p:ph type="body" idx="1"/>
          </p:nvPr>
        </p:nvSpPr>
        <p:spPr>
          <a:xfrm>
            <a:off x="596269" y="1165148"/>
            <a:ext cx="10646037"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ca-ES" b="1" dirty="0">
                <a:solidFill>
                  <a:srgbClr val="019EE2"/>
                </a:solidFill>
              </a:rPr>
              <a:t>Passos per a sol·licitar el Certificat Digital des de l’aplicació.</a:t>
            </a:r>
            <a:endParaRPr lang="ca-ES" dirty="0"/>
          </a:p>
        </p:txBody>
      </p:sp>
      <p:sp>
        <p:nvSpPr>
          <p:cNvPr id="207" name="Google Shape;207;p11"/>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1.2 Certificat Digital</a:t>
            </a:r>
          </a:p>
        </p:txBody>
      </p:sp>
      <p:pic>
        <p:nvPicPr>
          <p:cNvPr id="208" name="Google Shape;208;p11"/>
          <p:cNvPicPr preferRelativeResize="0"/>
          <p:nvPr/>
        </p:nvPicPr>
        <p:blipFill rotWithShape="1">
          <a:blip r:embed="rId3">
            <a:alphaModFix/>
          </a:blip>
          <a:srcRect l="12527" t="7795" r="8406" b="10594"/>
          <a:stretch/>
        </p:blipFill>
        <p:spPr>
          <a:xfrm>
            <a:off x="8978885" y="503768"/>
            <a:ext cx="1055899" cy="1085250"/>
          </a:xfrm>
          <a:prstGeom prst="rect">
            <a:avLst/>
          </a:prstGeom>
          <a:noFill/>
          <a:ln>
            <a:noFill/>
          </a:ln>
        </p:spPr>
      </p:pic>
      <p:pic>
        <p:nvPicPr>
          <p:cNvPr id="209" name="Google Shape;209;p11"/>
          <p:cNvPicPr preferRelativeResize="0"/>
          <p:nvPr/>
        </p:nvPicPr>
        <p:blipFill rotWithShape="1">
          <a:blip r:embed="rId4">
            <a:alphaModFix/>
          </a:blip>
          <a:srcRect/>
          <a:stretch/>
        </p:blipFill>
        <p:spPr>
          <a:xfrm>
            <a:off x="506619" y="2590801"/>
            <a:ext cx="1581163" cy="3420199"/>
          </a:xfrm>
          <a:prstGeom prst="rect">
            <a:avLst/>
          </a:prstGeom>
          <a:noFill/>
          <a:ln>
            <a:noFill/>
          </a:ln>
        </p:spPr>
      </p:pic>
      <p:pic>
        <p:nvPicPr>
          <p:cNvPr id="210" name="Google Shape;210;p11"/>
          <p:cNvPicPr preferRelativeResize="0"/>
          <p:nvPr/>
        </p:nvPicPr>
        <p:blipFill rotWithShape="1">
          <a:blip r:embed="rId5">
            <a:alphaModFix/>
          </a:blip>
          <a:srcRect/>
          <a:stretch/>
        </p:blipFill>
        <p:spPr>
          <a:xfrm>
            <a:off x="2331803" y="2550049"/>
            <a:ext cx="1699539" cy="3460951"/>
          </a:xfrm>
          <a:prstGeom prst="rect">
            <a:avLst/>
          </a:prstGeom>
          <a:noFill/>
          <a:ln>
            <a:noFill/>
          </a:ln>
        </p:spPr>
      </p:pic>
      <p:pic>
        <p:nvPicPr>
          <p:cNvPr id="211" name="Google Shape;211;p11"/>
          <p:cNvPicPr preferRelativeResize="0"/>
          <p:nvPr/>
        </p:nvPicPr>
        <p:blipFill rotWithShape="1">
          <a:blip r:embed="rId6">
            <a:alphaModFix/>
          </a:blip>
          <a:srcRect/>
          <a:stretch/>
        </p:blipFill>
        <p:spPr>
          <a:xfrm>
            <a:off x="4015378" y="2550048"/>
            <a:ext cx="1657796" cy="3460951"/>
          </a:xfrm>
          <a:prstGeom prst="rect">
            <a:avLst/>
          </a:prstGeom>
          <a:noFill/>
          <a:ln>
            <a:noFill/>
          </a:ln>
        </p:spPr>
      </p:pic>
      <p:pic>
        <p:nvPicPr>
          <p:cNvPr id="212" name="Google Shape;212;p11"/>
          <p:cNvPicPr preferRelativeResize="0"/>
          <p:nvPr/>
        </p:nvPicPr>
        <p:blipFill rotWithShape="1">
          <a:blip r:embed="rId7">
            <a:alphaModFix/>
          </a:blip>
          <a:srcRect/>
          <a:stretch/>
        </p:blipFill>
        <p:spPr>
          <a:xfrm>
            <a:off x="5908230" y="2562183"/>
            <a:ext cx="1846241" cy="3448816"/>
          </a:xfrm>
          <a:prstGeom prst="rect">
            <a:avLst/>
          </a:prstGeom>
          <a:noFill/>
          <a:ln>
            <a:noFill/>
          </a:ln>
        </p:spPr>
      </p:pic>
      <p:pic>
        <p:nvPicPr>
          <p:cNvPr id="213" name="Google Shape;213;p11"/>
          <p:cNvPicPr preferRelativeResize="0"/>
          <p:nvPr/>
        </p:nvPicPr>
        <p:blipFill rotWithShape="1">
          <a:blip r:embed="rId8">
            <a:alphaModFix/>
          </a:blip>
          <a:srcRect/>
          <a:stretch/>
        </p:blipFill>
        <p:spPr>
          <a:xfrm>
            <a:off x="9733094" y="2447364"/>
            <a:ext cx="1668810" cy="3563634"/>
          </a:xfrm>
          <a:prstGeom prst="rect">
            <a:avLst/>
          </a:prstGeom>
          <a:noFill/>
          <a:ln>
            <a:noFill/>
          </a:ln>
        </p:spPr>
      </p:pic>
      <p:sp>
        <p:nvSpPr>
          <p:cNvPr id="214" name="Google Shape;214;p11"/>
          <p:cNvSpPr/>
          <p:nvPr/>
        </p:nvSpPr>
        <p:spPr>
          <a:xfrm>
            <a:off x="1084729" y="1757082"/>
            <a:ext cx="618565" cy="618565"/>
          </a:xfrm>
          <a:prstGeom prst="ellipse">
            <a:avLst/>
          </a:prstGeom>
          <a:solidFill>
            <a:schemeClr val="lt1"/>
          </a:solidFill>
          <a:ln w="25400" cap="flat" cmpd="sng">
            <a:solidFill>
              <a:schemeClr val="accent3"/>
            </a:solidFill>
            <a:prstDash val="solid"/>
            <a:round/>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r>
              <a:rPr lang="es-ES" sz="1600" b="1">
                <a:solidFill>
                  <a:schemeClr val="dk1"/>
                </a:solidFill>
                <a:latin typeface="Verdana"/>
                <a:ea typeface="Verdana"/>
                <a:cs typeface="Verdana"/>
                <a:sym typeface="Verdana"/>
              </a:rPr>
              <a:t>1</a:t>
            </a:r>
            <a:endParaRPr/>
          </a:p>
        </p:txBody>
      </p:sp>
      <p:sp>
        <p:nvSpPr>
          <p:cNvPr id="215" name="Google Shape;215;p11"/>
          <p:cNvSpPr/>
          <p:nvPr/>
        </p:nvSpPr>
        <p:spPr>
          <a:xfrm>
            <a:off x="324164" y="5226423"/>
            <a:ext cx="291469" cy="304801"/>
          </a:xfrm>
          <a:prstGeom prst="rightArrow">
            <a:avLst>
              <a:gd name="adj1" fmla="val 50000"/>
              <a:gd name="adj2" fmla="val 50000"/>
            </a:avLst>
          </a:prstGeom>
          <a:solidFill>
            <a:srgbClr val="08559C"/>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216" name="Google Shape;216;p11"/>
          <p:cNvSpPr/>
          <p:nvPr/>
        </p:nvSpPr>
        <p:spPr>
          <a:xfrm>
            <a:off x="3786780" y="1757081"/>
            <a:ext cx="618565" cy="618565"/>
          </a:xfrm>
          <a:prstGeom prst="ellipse">
            <a:avLst/>
          </a:prstGeom>
          <a:solidFill>
            <a:schemeClr val="lt1"/>
          </a:solidFill>
          <a:ln w="25400" cap="flat" cmpd="sng">
            <a:solidFill>
              <a:schemeClr val="accent3"/>
            </a:solidFill>
            <a:prstDash val="solid"/>
            <a:round/>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r>
              <a:rPr lang="es-ES" sz="1600" b="1">
                <a:solidFill>
                  <a:schemeClr val="dk1"/>
                </a:solidFill>
                <a:latin typeface="Verdana"/>
                <a:ea typeface="Verdana"/>
                <a:cs typeface="Verdana"/>
                <a:sym typeface="Verdana"/>
              </a:rPr>
              <a:t>2</a:t>
            </a:r>
            <a:endParaRPr/>
          </a:p>
        </p:txBody>
      </p:sp>
      <p:sp>
        <p:nvSpPr>
          <p:cNvPr id="217" name="Google Shape;217;p11"/>
          <p:cNvSpPr/>
          <p:nvPr/>
        </p:nvSpPr>
        <p:spPr>
          <a:xfrm>
            <a:off x="6522067" y="1757081"/>
            <a:ext cx="618565" cy="618565"/>
          </a:xfrm>
          <a:prstGeom prst="ellipse">
            <a:avLst/>
          </a:prstGeom>
          <a:solidFill>
            <a:schemeClr val="lt1"/>
          </a:solidFill>
          <a:ln w="25400" cap="flat" cmpd="sng">
            <a:solidFill>
              <a:schemeClr val="accent3"/>
            </a:solidFill>
            <a:prstDash val="solid"/>
            <a:round/>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r>
              <a:rPr lang="es-ES" sz="1600" b="1">
                <a:solidFill>
                  <a:schemeClr val="dk1"/>
                </a:solidFill>
                <a:latin typeface="Verdana"/>
                <a:ea typeface="Verdana"/>
                <a:cs typeface="Verdana"/>
                <a:sym typeface="Verdana"/>
              </a:rPr>
              <a:t>3</a:t>
            </a:r>
            <a:endParaRPr/>
          </a:p>
        </p:txBody>
      </p:sp>
      <p:sp>
        <p:nvSpPr>
          <p:cNvPr id="218" name="Google Shape;218;p11"/>
          <p:cNvSpPr/>
          <p:nvPr/>
        </p:nvSpPr>
        <p:spPr>
          <a:xfrm>
            <a:off x="8373766" y="1757080"/>
            <a:ext cx="618565" cy="618565"/>
          </a:xfrm>
          <a:prstGeom prst="ellipse">
            <a:avLst/>
          </a:prstGeom>
          <a:solidFill>
            <a:schemeClr val="lt1"/>
          </a:solidFill>
          <a:ln w="25400" cap="flat" cmpd="sng">
            <a:solidFill>
              <a:schemeClr val="accent3"/>
            </a:solidFill>
            <a:prstDash val="solid"/>
            <a:round/>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r>
              <a:rPr lang="es-ES" sz="1600" b="1">
                <a:solidFill>
                  <a:schemeClr val="dk1"/>
                </a:solidFill>
                <a:latin typeface="Verdana"/>
                <a:ea typeface="Verdana"/>
                <a:cs typeface="Verdana"/>
                <a:sym typeface="Verdana"/>
              </a:rPr>
              <a:t>4</a:t>
            </a:r>
            <a:endParaRPr/>
          </a:p>
        </p:txBody>
      </p:sp>
      <p:sp>
        <p:nvSpPr>
          <p:cNvPr id="219" name="Google Shape;219;p11"/>
          <p:cNvSpPr/>
          <p:nvPr/>
        </p:nvSpPr>
        <p:spPr>
          <a:xfrm>
            <a:off x="10132873" y="1757080"/>
            <a:ext cx="618565" cy="618565"/>
          </a:xfrm>
          <a:prstGeom prst="ellipse">
            <a:avLst/>
          </a:prstGeom>
          <a:solidFill>
            <a:schemeClr val="lt1"/>
          </a:solidFill>
          <a:ln w="25400" cap="flat" cmpd="sng">
            <a:solidFill>
              <a:schemeClr val="accent3"/>
            </a:solidFill>
            <a:prstDash val="solid"/>
            <a:round/>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r>
              <a:rPr lang="es-ES" sz="1600" b="1">
                <a:solidFill>
                  <a:schemeClr val="dk1"/>
                </a:solidFill>
                <a:latin typeface="Verdana"/>
                <a:ea typeface="Verdana"/>
                <a:cs typeface="Verdana"/>
                <a:sym typeface="Verdana"/>
              </a:rPr>
              <a:t>5</a:t>
            </a:r>
            <a:endParaRPr/>
          </a:p>
        </p:txBody>
      </p:sp>
      <p:sp>
        <p:nvSpPr>
          <p:cNvPr id="220" name="Google Shape;220;p11"/>
          <p:cNvSpPr/>
          <p:nvPr/>
        </p:nvSpPr>
        <p:spPr>
          <a:xfrm>
            <a:off x="3861813" y="5038164"/>
            <a:ext cx="291469" cy="304801"/>
          </a:xfrm>
          <a:prstGeom prst="rightArrow">
            <a:avLst>
              <a:gd name="adj1" fmla="val 50000"/>
              <a:gd name="adj2" fmla="val 50000"/>
            </a:avLst>
          </a:prstGeom>
          <a:solidFill>
            <a:srgbClr val="08559C"/>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221" name="Google Shape;221;p11"/>
          <p:cNvSpPr/>
          <p:nvPr/>
        </p:nvSpPr>
        <p:spPr>
          <a:xfrm>
            <a:off x="4131922" y="4930590"/>
            <a:ext cx="1465290" cy="457200"/>
          </a:xfrm>
          <a:prstGeom prst="roundRect">
            <a:avLst>
              <a:gd name="adj" fmla="val 16667"/>
            </a:avLst>
          </a:prstGeom>
          <a:noFill/>
          <a:ln w="28575" cap="flat" cmpd="sng">
            <a:solidFill>
              <a:srgbClr val="08559C"/>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pic>
        <p:nvPicPr>
          <p:cNvPr id="222" name="Google Shape;222;p11"/>
          <p:cNvPicPr preferRelativeResize="0"/>
          <p:nvPr/>
        </p:nvPicPr>
        <p:blipFill rotWithShape="1">
          <a:blip r:embed="rId9">
            <a:alphaModFix/>
          </a:blip>
          <a:srcRect/>
          <a:stretch/>
        </p:blipFill>
        <p:spPr>
          <a:xfrm>
            <a:off x="7896204" y="2586523"/>
            <a:ext cx="1668810" cy="3448816"/>
          </a:xfrm>
          <a:prstGeom prst="rect">
            <a:avLst/>
          </a:prstGeom>
          <a:noFill/>
          <a:ln>
            <a:noFill/>
          </a:ln>
        </p:spPr>
      </p:pic>
      <p:sp>
        <p:nvSpPr>
          <p:cNvPr id="2" name="CuadroTexto 9">
            <a:extLst>
              <a:ext uri="{FF2B5EF4-FFF2-40B4-BE49-F238E27FC236}">
                <a16:creationId xmlns:a16="http://schemas.microsoft.com/office/drawing/2014/main" id="{85BFD5E3-99AF-B34A-84CC-DC10B8591BB4}"/>
              </a:ext>
            </a:extLst>
          </p:cNvPr>
          <p:cNvSpPr txBox="1"/>
          <p:nvPr/>
        </p:nvSpPr>
        <p:spPr>
          <a:xfrm>
            <a:off x="8468502" y="6112949"/>
            <a:ext cx="3180711" cy="461665"/>
          </a:xfrm>
          <a:prstGeom prst="rect">
            <a:avLst/>
          </a:prstGeom>
          <a:noFill/>
        </p:spPr>
        <p:txBody>
          <a:bodyPr wrap="square" rtlCol="0">
            <a:spAutoFit/>
          </a:bodyPr>
          <a:lstStyle/>
          <a:p>
            <a:r>
              <a:rPr lang="ca-ES" sz="1200" dirty="0">
                <a:solidFill>
                  <a:srgbClr val="7030A0"/>
                </a:solidFill>
              </a:rPr>
              <a:t>La FNMT no té disponible aquest contingut en Català. Es mostren en l’idioma original.</a:t>
            </a:r>
            <a:endParaRPr lang="ca-E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2"/>
          <p:cNvSpPr txBox="1">
            <a:spLocks noGrp="1"/>
          </p:cNvSpPr>
          <p:nvPr>
            <p:ph type="body" idx="1"/>
          </p:nvPr>
        </p:nvSpPr>
        <p:spPr>
          <a:xfrm>
            <a:off x="596269" y="1165148"/>
            <a:ext cx="10646037" cy="5604439"/>
          </a:xfrm>
          <a:prstGeom prst="rect">
            <a:avLst/>
          </a:prstGeom>
          <a:noFill/>
          <a:ln>
            <a:noFill/>
          </a:ln>
        </p:spPr>
        <p:txBody>
          <a:bodyPr spcFirstLastPara="1" wrap="square" lIns="0" tIns="0" rIns="0" bIns="0" anchor="t" anchorCtr="0">
            <a:noAutofit/>
          </a:bodyPr>
          <a:lstStyle/>
          <a:p>
            <a:pPr marL="0" indent="0">
              <a:buClr>
                <a:srgbClr val="019EE2"/>
              </a:buClr>
            </a:pPr>
            <a:r>
              <a:rPr lang="ca-ES" b="1" dirty="0">
                <a:solidFill>
                  <a:srgbClr val="019EE2"/>
                </a:solidFill>
              </a:rPr>
              <a:t>Passos per a sol·licitar el Certificat Digital des de l’aplicació.</a:t>
            </a:r>
            <a:endParaRPr lang="ca-ES" dirty="0"/>
          </a:p>
        </p:txBody>
      </p:sp>
      <p:sp>
        <p:nvSpPr>
          <p:cNvPr id="229" name="Google Shape;229;p12"/>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1.2 Certificat Digital</a:t>
            </a:r>
          </a:p>
        </p:txBody>
      </p:sp>
      <p:pic>
        <p:nvPicPr>
          <p:cNvPr id="230" name="Google Shape;230;p12"/>
          <p:cNvPicPr preferRelativeResize="0"/>
          <p:nvPr/>
        </p:nvPicPr>
        <p:blipFill rotWithShape="1">
          <a:blip r:embed="rId3">
            <a:alphaModFix/>
          </a:blip>
          <a:srcRect l="12527" t="7795" r="8406" b="10594"/>
          <a:stretch/>
        </p:blipFill>
        <p:spPr>
          <a:xfrm>
            <a:off x="8431289" y="329442"/>
            <a:ext cx="1055899" cy="1085250"/>
          </a:xfrm>
          <a:prstGeom prst="rect">
            <a:avLst/>
          </a:prstGeom>
          <a:noFill/>
          <a:ln>
            <a:noFill/>
          </a:ln>
        </p:spPr>
      </p:pic>
      <p:sp>
        <p:nvSpPr>
          <p:cNvPr id="231" name="Google Shape;231;p12"/>
          <p:cNvSpPr/>
          <p:nvPr/>
        </p:nvSpPr>
        <p:spPr>
          <a:xfrm>
            <a:off x="1497105" y="1757082"/>
            <a:ext cx="618565" cy="618565"/>
          </a:xfrm>
          <a:prstGeom prst="ellipse">
            <a:avLst/>
          </a:prstGeom>
          <a:solidFill>
            <a:schemeClr val="lt1"/>
          </a:solidFill>
          <a:ln w="25400" cap="flat" cmpd="sng">
            <a:solidFill>
              <a:schemeClr val="accent3"/>
            </a:solidFill>
            <a:prstDash val="solid"/>
            <a:round/>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r>
              <a:rPr lang="es-ES" sz="1600" b="1">
                <a:solidFill>
                  <a:schemeClr val="dk1"/>
                </a:solidFill>
                <a:latin typeface="Verdana"/>
                <a:ea typeface="Verdana"/>
                <a:cs typeface="Verdana"/>
                <a:sym typeface="Verdana"/>
              </a:rPr>
              <a:t>6</a:t>
            </a:r>
            <a:endParaRPr/>
          </a:p>
        </p:txBody>
      </p:sp>
      <p:sp>
        <p:nvSpPr>
          <p:cNvPr id="232" name="Google Shape;232;p12"/>
          <p:cNvSpPr/>
          <p:nvPr/>
        </p:nvSpPr>
        <p:spPr>
          <a:xfrm>
            <a:off x="4224781" y="1757079"/>
            <a:ext cx="618565" cy="618565"/>
          </a:xfrm>
          <a:prstGeom prst="ellipse">
            <a:avLst/>
          </a:prstGeom>
          <a:solidFill>
            <a:schemeClr val="lt1"/>
          </a:solidFill>
          <a:ln w="25400" cap="flat" cmpd="sng">
            <a:solidFill>
              <a:schemeClr val="accent3"/>
            </a:solidFill>
            <a:prstDash val="solid"/>
            <a:round/>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r>
              <a:rPr lang="es-ES" sz="1600" b="1">
                <a:solidFill>
                  <a:schemeClr val="dk1"/>
                </a:solidFill>
                <a:latin typeface="Verdana"/>
                <a:ea typeface="Verdana"/>
                <a:cs typeface="Verdana"/>
                <a:sym typeface="Verdana"/>
              </a:rPr>
              <a:t>7</a:t>
            </a:r>
            <a:endParaRPr/>
          </a:p>
        </p:txBody>
      </p:sp>
      <p:sp>
        <p:nvSpPr>
          <p:cNvPr id="233" name="Google Shape;233;p12"/>
          <p:cNvSpPr/>
          <p:nvPr/>
        </p:nvSpPr>
        <p:spPr>
          <a:xfrm>
            <a:off x="7481296" y="1757081"/>
            <a:ext cx="618565" cy="618565"/>
          </a:xfrm>
          <a:prstGeom prst="ellipse">
            <a:avLst/>
          </a:prstGeom>
          <a:solidFill>
            <a:schemeClr val="lt1"/>
          </a:solidFill>
          <a:ln w="25400" cap="flat" cmpd="sng">
            <a:solidFill>
              <a:schemeClr val="accent3"/>
            </a:solidFill>
            <a:prstDash val="solid"/>
            <a:round/>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r>
              <a:rPr lang="es-ES" sz="1600" b="1">
                <a:solidFill>
                  <a:schemeClr val="dk1"/>
                </a:solidFill>
                <a:latin typeface="Verdana"/>
                <a:ea typeface="Verdana"/>
                <a:cs typeface="Verdana"/>
                <a:sym typeface="Verdana"/>
              </a:rPr>
              <a:t>8</a:t>
            </a:r>
            <a:endParaRPr/>
          </a:p>
        </p:txBody>
      </p:sp>
      <p:sp>
        <p:nvSpPr>
          <p:cNvPr id="234" name="Google Shape;234;p12"/>
          <p:cNvSpPr/>
          <p:nvPr/>
        </p:nvSpPr>
        <p:spPr>
          <a:xfrm>
            <a:off x="9573564" y="1757080"/>
            <a:ext cx="618565" cy="618565"/>
          </a:xfrm>
          <a:prstGeom prst="ellipse">
            <a:avLst/>
          </a:prstGeom>
          <a:solidFill>
            <a:schemeClr val="lt1"/>
          </a:solidFill>
          <a:ln w="25400" cap="flat" cmpd="sng">
            <a:solidFill>
              <a:schemeClr val="accent3"/>
            </a:solidFill>
            <a:prstDash val="solid"/>
            <a:round/>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r>
              <a:rPr lang="es-ES" sz="1600" b="1">
                <a:solidFill>
                  <a:schemeClr val="dk1"/>
                </a:solidFill>
                <a:latin typeface="Verdana"/>
                <a:ea typeface="Verdana"/>
                <a:cs typeface="Verdana"/>
                <a:sym typeface="Verdana"/>
              </a:rPr>
              <a:t>9</a:t>
            </a:r>
            <a:endParaRPr/>
          </a:p>
        </p:txBody>
      </p:sp>
      <p:pic>
        <p:nvPicPr>
          <p:cNvPr id="235" name="Google Shape;235;p12"/>
          <p:cNvPicPr preferRelativeResize="0"/>
          <p:nvPr/>
        </p:nvPicPr>
        <p:blipFill rotWithShape="1">
          <a:blip r:embed="rId4">
            <a:alphaModFix/>
          </a:blip>
          <a:srcRect/>
          <a:stretch/>
        </p:blipFill>
        <p:spPr>
          <a:xfrm>
            <a:off x="2990812" y="2550047"/>
            <a:ext cx="1692032" cy="3460951"/>
          </a:xfrm>
          <a:prstGeom prst="rect">
            <a:avLst/>
          </a:prstGeom>
          <a:noFill/>
          <a:ln>
            <a:noFill/>
          </a:ln>
        </p:spPr>
      </p:pic>
      <p:pic>
        <p:nvPicPr>
          <p:cNvPr id="236" name="Google Shape;236;p12"/>
          <p:cNvPicPr preferRelativeResize="0"/>
          <p:nvPr/>
        </p:nvPicPr>
        <p:blipFill rotWithShape="1">
          <a:blip r:embed="rId5">
            <a:alphaModFix/>
          </a:blip>
          <a:srcRect l="5253" r="41496"/>
          <a:stretch/>
        </p:blipFill>
        <p:spPr>
          <a:xfrm>
            <a:off x="4682844" y="3090861"/>
            <a:ext cx="2104251" cy="1932308"/>
          </a:xfrm>
          <a:prstGeom prst="rect">
            <a:avLst/>
          </a:prstGeom>
          <a:noFill/>
          <a:ln>
            <a:noFill/>
          </a:ln>
        </p:spPr>
      </p:pic>
      <p:pic>
        <p:nvPicPr>
          <p:cNvPr id="237" name="Google Shape;237;p12"/>
          <p:cNvPicPr preferRelativeResize="0"/>
          <p:nvPr/>
        </p:nvPicPr>
        <p:blipFill rotWithShape="1">
          <a:blip r:embed="rId6">
            <a:alphaModFix/>
          </a:blip>
          <a:srcRect/>
          <a:stretch/>
        </p:blipFill>
        <p:spPr>
          <a:xfrm>
            <a:off x="7062010" y="2556114"/>
            <a:ext cx="1695026" cy="3448815"/>
          </a:xfrm>
          <a:prstGeom prst="rect">
            <a:avLst/>
          </a:prstGeom>
          <a:noFill/>
          <a:ln>
            <a:noFill/>
          </a:ln>
        </p:spPr>
      </p:pic>
      <p:grpSp>
        <p:nvGrpSpPr>
          <p:cNvPr id="238" name="Google Shape;238;p12"/>
          <p:cNvGrpSpPr/>
          <p:nvPr/>
        </p:nvGrpSpPr>
        <p:grpSpPr>
          <a:xfrm>
            <a:off x="9257988" y="2474259"/>
            <a:ext cx="1692032" cy="3530671"/>
            <a:chOff x="8011894" y="2562183"/>
            <a:chExt cx="1692032" cy="3497753"/>
          </a:xfrm>
        </p:grpSpPr>
        <p:pic>
          <p:nvPicPr>
            <p:cNvPr id="239" name="Google Shape;239;p12"/>
            <p:cNvPicPr preferRelativeResize="0"/>
            <p:nvPr/>
          </p:nvPicPr>
          <p:blipFill rotWithShape="1">
            <a:blip r:embed="rId7">
              <a:alphaModFix/>
            </a:blip>
            <a:srcRect/>
            <a:stretch/>
          </p:blipFill>
          <p:spPr>
            <a:xfrm>
              <a:off x="8011894" y="2562183"/>
              <a:ext cx="1677324" cy="3130669"/>
            </a:xfrm>
            <a:prstGeom prst="rect">
              <a:avLst/>
            </a:prstGeom>
            <a:noFill/>
            <a:ln>
              <a:noFill/>
            </a:ln>
          </p:spPr>
        </p:pic>
        <p:pic>
          <p:nvPicPr>
            <p:cNvPr id="240" name="Google Shape;240;p12"/>
            <p:cNvPicPr preferRelativeResize="0"/>
            <p:nvPr/>
          </p:nvPicPr>
          <p:blipFill rotWithShape="1">
            <a:blip r:embed="rId8">
              <a:alphaModFix/>
            </a:blip>
            <a:srcRect/>
            <a:stretch/>
          </p:blipFill>
          <p:spPr>
            <a:xfrm>
              <a:off x="8011894" y="5598803"/>
              <a:ext cx="1692032" cy="461133"/>
            </a:xfrm>
            <a:prstGeom prst="rect">
              <a:avLst/>
            </a:prstGeom>
            <a:noFill/>
            <a:ln>
              <a:noFill/>
            </a:ln>
          </p:spPr>
        </p:pic>
      </p:grpSp>
      <p:pic>
        <p:nvPicPr>
          <p:cNvPr id="241" name="Google Shape;241;p12"/>
          <p:cNvPicPr preferRelativeResize="0"/>
          <p:nvPr/>
        </p:nvPicPr>
        <p:blipFill rotWithShape="1">
          <a:blip r:embed="rId9">
            <a:alphaModFix/>
          </a:blip>
          <a:srcRect/>
          <a:stretch/>
        </p:blipFill>
        <p:spPr>
          <a:xfrm>
            <a:off x="978461" y="2668728"/>
            <a:ext cx="1752690" cy="3336201"/>
          </a:xfrm>
          <a:prstGeom prst="rect">
            <a:avLst/>
          </a:prstGeom>
          <a:noFill/>
          <a:ln>
            <a:noFill/>
          </a:ln>
        </p:spPr>
      </p:pic>
      <p:sp>
        <p:nvSpPr>
          <p:cNvPr id="2" name="CuadroTexto 9">
            <a:extLst>
              <a:ext uri="{FF2B5EF4-FFF2-40B4-BE49-F238E27FC236}">
                <a16:creationId xmlns:a16="http://schemas.microsoft.com/office/drawing/2014/main" id="{D92206CF-9CBA-5EEF-CF8B-B2C7E8C0614A}"/>
              </a:ext>
            </a:extLst>
          </p:cNvPr>
          <p:cNvSpPr txBox="1"/>
          <p:nvPr/>
        </p:nvSpPr>
        <p:spPr>
          <a:xfrm>
            <a:off x="8292490" y="6156425"/>
            <a:ext cx="3180711" cy="461665"/>
          </a:xfrm>
          <a:prstGeom prst="rect">
            <a:avLst/>
          </a:prstGeom>
          <a:noFill/>
        </p:spPr>
        <p:txBody>
          <a:bodyPr wrap="square" rtlCol="0">
            <a:spAutoFit/>
          </a:bodyPr>
          <a:lstStyle/>
          <a:p>
            <a:r>
              <a:rPr lang="ca-ES" sz="1200" dirty="0">
                <a:solidFill>
                  <a:srgbClr val="7030A0"/>
                </a:solidFill>
              </a:rPr>
              <a:t>La FNMT no té disponible aquest contingut en Català. Es mostren en l’idioma original.</a:t>
            </a:r>
            <a:endParaRPr lang="ca-E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3"/>
          <p:cNvPicPr preferRelativeResize="0"/>
          <p:nvPr/>
        </p:nvPicPr>
        <p:blipFill rotWithShape="1">
          <a:blip r:embed="rId3">
            <a:alphaModFix/>
          </a:blip>
          <a:srcRect/>
          <a:stretch/>
        </p:blipFill>
        <p:spPr>
          <a:xfrm>
            <a:off x="5998956" y="669783"/>
            <a:ext cx="2277462" cy="5456468"/>
          </a:xfrm>
          <a:prstGeom prst="rect">
            <a:avLst/>
          </a:prstGeom>
          <a:noFill/>
          <a:ln>
            <a:noFill/>
          </a:ln>
        </p:spPr>
      </p:pic>
      <p:pic>
        <p:nvPicPr>
          <p:cNvPr id="248" name="Google Shape;248;p13"/>
          <p:cNvPicPr preferRelativeResize="0"/>
          <p:nvPr/>
        </p:nvPicPr>
        <p:blipFill rotWithShape="1">
          <a:blip r:embed="rId4">
            <a:alphaModFix/>
          </a:blip>
          <a:srcRect/>
          <a:stretch/>
        </p:blipFill>
        <p:spPr>
          <a:xfrm>
            <a:off x="3305397" y="1793058"/>
            <a:ext cx="2218319" cy="4333193"/>
          </a:xfrm>
          <a:prstGeom prst="rect">
            <a:avLst/>
          </a:prstGeom>
          <a:noFill/>
          <a:ln>
            <a:noFill/>
          </a:ln>
        </p:spPr>
      </p:pic>
      <p:sp>
        <p:nvSpPr>
          <p:cNvPr id="249" name="Google Shape;249;p13"/>
          <p:cNvSpPr txBox="1">
            <a:spLocks noGrp="1"/>
          </p:cNvSpPr>
          <p:nvPr>
            <p:ph type="body" idx="1"/>
          </p:nvPr>
        </p:nvSpPr>
        <p:spPr>
          <a:xfrm>
            <a:off x="596269" y="1165148"/>
            <a:ext cx="10646037"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ca-ES" b="1" dirty="0">
                <a:solidFill>
                  <a:srgbClr val="019EE2"/>
                </a:solidFill>
              </a:rPr>
              <a:t>Anar a l’oficina habilitada per la FNMT per</a:t>
            </a:r>
          </a:p>
          <a:p>
            <a:pPr marL="0" lvl="0" indent="0" algn="l" rtl="0">
              <a:lnSpc>
                <a:spcPct val="100000"/>
              </a:lnSpc>
              <a:spcBef>
                <a:spcPts val="0"/>
              </a:spcBef>
              <a:spcAft>
                <a:spcPts val="0"/>
              </a:spcAft>
              <a:buClr>
                <a:srgbClr val="019EE2"/>
              </a:buClr>
              <a:buSzPts val="1600"/>
              <a:buNone/>
            </a:pPr>
            <a:r>
              <a:rPr lang="ca-ES" b="1" dirty="0">
                <a:solidFill>
                  <a:srgbClr val="019EE2"/>
                </a:solidFill>
              </a:rPr>
              <a:t> presentar la sol·licitud, per la ratificació. </a:t>
            </a:r>
            <a:endParaRPr lang="ca-ES" dirty="0"/>
          </a:p>
          <a:p>
            <a:pPr marL="0" lvl="0" indent="0" algn="l" rtl="0">
              <a:lnSpc>
                <a:spcPct val="100000"/>
              </a:lnSpc>
              <a:spcBef>
                <a:spcPts val="0"/>
              </a:spcBef>
              <a:spcAft>
                <a:spcPts val="0"/>
              </a:spcAft>
              <a:buClr>
                <a:srgbClr val="595959"/>
              </a:buClr>
              <a:buSzPts val="1600"/>
              <a:buNone/>
            </a:pPr>
            <a:endParaRPr lang="ca-ES" dirty="0"/>
          </a:p>
          <a:p>
            <a:pPr marL="0" lvl="0" indent="0" algn="l" rtl="0">
              <a:lnSpc>
                <a:spcPct val="100000"/>
              </a:lnSpc>
              <a:spcBef>
                <a:spcPts val="0"/>
              </a:spcBef>
              <a:spcAft>
                <a:spcPts val="0"/>
              </a:spcAft>
              <a:buClr>
                <a:srgbClr val="595959"/>
              </a:buClr>
              <a:buSzPts val="1600"/>
              <a:buNone/>
            </a:pPr>
            <a:endParaRPr lang="ca-ES" dirty="0"/>
          </a:p>
        </p:txBody>
      </p:sp>
      <p:sp>
        <p:nvSpPr>
          <p:cNvPr id="250" name="Google Shape;250;p13"/>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1.2 Certificat Digital</a:t>
            </a:r>
          </a:p>
        </p:txBody>
      </p:sp>
      <p:pic>
        <p:nvPicPr>
          <p:cNvPr id="251" name="Google Shape;251;p13"/>
          <p:cNvPicPr preferRelativeResize="0"/>
          <p:nvPr/>
        </p:nvPicPr>
        <p:blipFill rotWithShape="1">
          <a:blip r:embed="rId5">
            <a:alphaModFix/>
          </a:blip>
          <a:srcRect l="12527" t="7795" r="8406" b="10594"/>
          <a:stretch/>
        </p:blipFill>
        <p:spPr>
          <a:xfrm>
            <a:off x="8431289" y="329442"/>
            <a:ext cx="1055899" cy="1085250"/>
          </a:xfrm>
          <a:prstGeom prst="rect">
            <a:avLst/>
          </a:prstGeom>
          <a:noFill/>
          <a:ln>
            <a:noFill/>
          </a:ln>
        </p:spPr>
      </p:pic>
      <p:pic>
        <p:nvPicPr>
          <p:cNvPr id="252" name="Google Shape;252;p13"/>
          <p:cNvPicPr preferRelativeResize="0"/>
          <p:nvPr/>
        </p:nvPicPr>
        <p:blipFill rotWithShape="1">
          <a:blip r:embed="rId6">
            <a:alphaModFix/>
          </a:blip>
          <a:srcRect/>
          <a:stretch/>
        </p:blipFill>
        <p:spPr>
          <a:xfrm>
            <a:off x="641830" y="1707773"/>
            <a:ext cx="2242858" cy="4418479"/>
          </a:xfrm>
          <a:prstGeom prst="rect">
            <a:avLst/>
          </a:prstGeom>
          <a:noFill/>
          <a:ln>
            <a:noFill/>
          </a:ln>
        </p:spPr>
      </p:pic>
      <p:sp>
        <p:nvSpPr>
          <p:cNvPr id="253" name="Google Shape;253;p13"/>
          <p:cNvSpPr/>
          <p:nvPr/>
        </p:nvSpPr>
        <p:spPr>
          <a:xfrm>
            <a:off x="496095" y="5611905"/>
            <a:ext cx="291469" cy="304801"/>
          </a:xfrm>
          <a:prstGeom prst="rightArrow">
            <a:avLst>
              <a:gd name="adj1" fmla="val 50000"/>
              <a:gd name="adj2" fmla="val 50000"/>
            </a:avLst>
          </a:prstGeom>
          <a:solidFill>
            <a:srgbClr val="08559C"/>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pic>
        <p:nvPicPr>
          <p:cNvPr id="254" name="Google Shape;254;p13"/>
          <p:cNvPicPr preferRelativeResize="0"/>
          <p:nvPr/>
        </p:nvPicPr>
        <p:blipFill rotWithShape="1">
          <a:blip r:embed="rId7">
            <a:alphaModFix/>
          </a:blip>
          <a:srcRect/>
          <a:stretch/>
        </p:blipFill>
        <p:spPr>
          <a:xfrm>
            <a:off x="8903730" y="1498050"/>
            <a:ext cx="2493447" cy="4938633"/>
          </a:xfrm>
          <a:prstGeom prst="rect">
            <a:avLst/>
          </a:prstGeom>
          <a:noFill/>
          <a:ln>
            <a:noFill/>
          </a:ln>
        </p:spPr>
      </p:pic>
      <p:sp>
        <p:nvSpPr>
          <p:cNvPr id="255" name="Google Shape;255;p13"/>
          <p:cNvSpPr/>
          <p:nvPr/>
        </p:nvSpPr>
        <p:spPr>
          <a:xfrm>
            <a:off x="794822" y="5482181"/>
            <a:ext cx="1993201" cy="542101"/>
          </a:xfrm>
          <a:prstGeom prst="roundRect">
            <a:avLst>
              <a:gd name="adj" fmla="val 16667"/>
            </a:avLst>
          </a:prstGeom>
          <a:noFill/>
          <a:ln w="28575" cap="flat" cmpd="sng">
            <a:solidFill>
              <a:srgbClr val="08559C"/>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cxnSp>
        <p:nvCxnSpPr>
          <p:cNvPr id="256" name="Google Shape;256;p13"/>
          <p:cNvCxnSpPr/>
          <p:nvPr/>
        </p:nvCxnSpPr>
        <p:spPr>
          <a:xfrm rot="10800000" flipH="1">
            <a:off x="2819200" y="4527176"/>
            <a:ext cx="609659" cy="1165676"/>
          </a:xfrm>
          <a:prstGeom prst="straightConnector1">
            <a:avLst/>
          </a:prstGeom>
          <a:noFill/>
          <a:ln w="28575" cap="flat" cmpd="sng">
            <a:solidFill>
              <a:srgbClr val="08559C"/>
            </a:solidFill>
            <a:prstDash val="solid"/>
            <a:round/>
            <a:headEnd type="none" w="sm" len="sm"/>
            <a:tailEnd type="triangle" w="med" len="med"/>
          </a:ln>
        </p:spPr>
      </p:cxnSp>
      <p:cxnSp>
        <p:nvCxnSpPr>
          <p:cNvPr id="257" name="Google Shape;257;p13"/>
          <p:cNvCxnSpPr/>
          <p:nvPr/>
        </p:nvCxnSpPr>
        <p:spPr>
          <a:xfrm rot="10800000" flipH="1">
            <a:off x="5388015" y="3508744"/>
            <a:ext cx="763013" cy="776649"/>
          </a:xfrm>
          <a:prstGeom prst="straightConnector1">
            <a:avLst/>
          </a:prstGeom>
          <a:noFill/>
          <a:ln w="28575" cap="flat" cmpd="sng">
            <a:solidFill>
              <a:srgbClr val="08559C"/>
            </a:solidFill>
            <a:prstDash val="solid"/>
            <a:round/>
            <a:headEnd type="none" w="sm" len="sm"/>
            <a:tailEnd type="triangle" w="med" len="med"/>
          </a:ln>
        </p:spPr>
      </p:cxnSp>
      <p:sp>
        <p:nvSpPr>
          <p:cNvPr id="258" name="Google Shape;258;p13"/>
          <p:cNvSpPr/>
          <p:nvPr/>
        </p:nvSpPr>
        <p:spPr>
          <a:xfrm>
            <a:off x="10793505" y="1533910"/>
            <a:ext cx="603671" cy="581762"/>
          </a:xfrm>
          <a:prstGeom prst="ellipse">
            <a:avLst/>
          </a:prstGeom>
          <a:noFill/>
          <a:ln w="28575" cap="flat" cmpd="sng">
            <a:solidFill>
              <a:srgbClr val="08559C"/>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cxnSp>
        <p:nvCxnSpPr>
          <p:cNvPr id="259" name="Google Shape;259;p13"/>
          <p:cNvCxnSpPr/>
          <p:nvPr/>
        </p:nvCxnSpPr>
        <p:spPr>
          <a:xfrm flipH="1">
            <a:off x="10793505" y="2140608"/>
            <a:ext cx="263687" cy="2144785"/>
          </a:xfrm>
          <a:prstGeom prst="straightConnector1">
            <a:avLst/>
          </a:prstGeom>
          <a:noFill/>
          <a:ln w="28575" cap="flat" cmpd="sng">
            <a:solidFill>
              <a:srgbClr val="08559C"/>
            </a:solidFill>
            <a:prstDash val="solid"/>
            <a:round/>
            <a:headEnd type="none" w="sm" len="sm"/>
            <a:tailEnd type="triangle" w="med" len="med"/>
          </a:ln>
        </p:spPr>
      </p:cxnSp>
      <p:sp>
        <p:nvSpPr>
          <p:cNvPr id="2" name="CuadroTexto 9">
            <a:extLst>
              <a:ext uri="{FF2B5EF4-FFF2-40B4-BE49-F238E27FC236}">
                <a16:creationId xmlns:a16="http://schemas.microsoft.com/office/drawing/2014/main" id="{27774666-F927-BB89-E055-423C0E6CEEE4}"/>
              </a:ext>
            </a:extLst>
          </p:cNvPr>
          <p:cNvSpPr txBox="1"/>
          <p:nvPr/>
        </p:nvSpPr>
        <p:spPr>
          <a:xfrm>
            <a:off x="5723019" y="6268099"/>
            <a:ext cx="3180711" cy="461665"/>
          </a:xfrm>
          <a:prstGeom prst="rect">
            <a:avLst/>
          </a:prstGeom>
          <a:noFill/>
        </p:spPr>
        <p:txBody>
          <a:bodyPr wrap="square" rtlCol="0">
            <a:spAutoFit/>
          </a:bodyPr>
          <a:lstStyle/>
          <a:p>
            <a:r>
              <a:rPr lang="ca-ES" sz="1200" dirty="0">
                <a:solidFill>
                  <a:srgbClr val="7030A0"/>
                </a:solidFill>
              </a:rPr>
              <a:t>La FNMT no té disponible aquest contingut en Català. Es mostren en l’idioma original.</a:t>
            </a:r>
            <a:endParaRPr lang="ca-ES"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4"/>
          <p:cNvSpPr txBox="1">
            <a:spLocks noGrp="1"/>
          </p:cNvSpPr>
          <p:nvPr>
            <p:ph type="body" idx="1"/>
          </p:nvPr>
        </p:nvSpPr>
        <p:spPr>
          <a:xfrm>
            <a:off x="596270" y="1165148"/>
            <a:ext cx="11165802" cy="5604439"/>
          </a:xfrm>
          <a:prstGeom prst="rect">
            <a:avLst/>
          </a:prstGeom>
          <a:noFill/>
          <a:ln>
            <a:noFill/>
          </a:ln>
        </p:spPr>
        <p:txBody>
          <a:bodyPr spcFirstLastPara="1" wrap="square" lIns="0" tIns="0" rIns="0" bIns="0" anchor="t" anchorCtr="0">
            <a:noAutofit/>
          </a:bodyPr>
          <a:lstStyle/>
          <a:p>
            <a:pPr marL="0" lvl="0" indent="0">
              <a:buClr>
                <a:srgbClr val="212529"/>
              </a:buClr>
            </a:pPr>
            <a:r>
              <a:rPr lang="ca-ES" b="1" dirty="0" err="1">
                <a:solidFill>
                  <a:srgbClr val="212529"/>
                </a:solidFill>
              </a:rPr>
              <a:t>Cl@ve</a:t>
            </a:r>
            <a:r>
              <a:rPr lang="ca-ES" b="1" dirty="0">
                <a:solidFill>
                  <a:srgbClr val="212529"/>
                </a:solidFill>
              </a:rPr>
              <a:t> és un sistema orientat a unificar i simplificar l'accés electrònic dels ciutadans als serveis públics. </a:t>
            </a:r>
          </a:p>
          <a:p>
            <a:pPr marL="0" lvl="0" indent="0">
              <a:buClr>
                <a:srgbClr val="212529"/>
              </a:buClr>
            </a:pPr>
            <a:r>
              <a:rPr lang="ca-ES" dirty="0">
                <a:solidFill>
                  <a:srgbClr val="212529"/>
                </a:solidFill>
              </a:rPr>
              <a:t>El seu objectiu principal és que el ciutadà pugui identificar-se davant l'Administració mitjançant claus concertades (usuari més contrasenya), sense haver de recordar claus diferents per accedir als diferents serveis.</a:t>
            </a:r>
            <a:endParaRPr lang="ca-ES" dirty="0">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595959"/>
              </a:buClr>
              <a:buSzPts val="1600"/>
              <a:buNone/>
            </a:pPr>
            <a:r>
              <a:rPr lang="ca-ES" dirty="0"/>
              <a:t>	 Direcció web Sistema </a:t>
            </a:r>
            <a:r>
              <a:rPr lang="ca-ES" dirty="0" err="1"/>
              <a:t>Cl@ve</a:t>
            </a:r>
            <a:r>
              <a:rPr lang="ca-ES" dirty="0"/>
              <a:t>: </a:t>
            </a:r>
            <a:r>
              <a:rPr lang="ca-ES" dirty="0">
                <a:hlinkClick r:id="rId3"/>
              </a:rPr>
              <a:t>https://clave.gob.es/clave_Home/ca/clave.html</a:t>
            </a:r>
            <a:endParaRPr lang="ca-ES" dirty="0"/>
          </a:p>
        </p:txBody>
      </p:sp>
      <p:sp>
        <p:nvSpPr>
          <p:cNvPr id="266" name="Google Shape;266;p14"/>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1.3 Sistema </a:t>
            </a:r>
            <a:r>
              <a:rPr lang="ca-ES" dirty="0" err="1"/>
              <a:t>Cl@ve</a:t>
            </a:r>
            <a:endParaRPr lang="ca-ES" dirty="0"/>
          </a:p>
        </p:txBody>
      </p:sp>
      <p:pic>
        <p:nvPicPr>
          <p:cNvPr id="269" name="Google Shape;269;p14"/>
          <p:cNvPicPr preferRelativeResize="0"/>
          <p:nvPr/>
        </p:nvPicPr>
        <p:blipFill rotWithShape="1">
          <a:blip r:embed="rId4">
            <a:alphaModFix/>
          </a:blip>
          <a:srcRect r="3954"/>
          <a:stretch/>
        </p:blipFill>
        <p:spPr>
          <a:xfrm>
            <a:off x="392803" y="2779531"/>
            <a:ext cx="6404009" cy="3271498"/>
          </a:xfrm>
          <a:prstGeom prst="rect">
            <a:avLst/>
          </a:prstGeom>
          <a:noFill/>
          <a:ln>
            <a:noFill/>
          </a:ln>
        </p:spPr>
      </p:pic>
      <p:pic>
        <p:nvPicPr>
          <p:cNvPr id="3" name="Imagen 2">
            <a:extLst>
              <a:ext uri="{FF2B5EF4-FFF2-40B4-BE49-F238E27FC236}">
                <a16:creationId xmlns:a16="http://schemas.microsoft.com/office/drawing/2014/main" id="{7A3D24FA-5AB0-FA4B-A8F9-5143C1BEC6DA}"/>
              </a:ext>
            </a:extLst>
          </p:cNvPr>
          <p:cNvPicPr>
            <a:picLocks noChangeAspect="1"/>
          </p:cNvPicPr>
          <p:nvPr/>
        </p:nvPicPr>
        <p:blipFill>
          <a:blip r:embed="rId5"/>
          <a:stretch>
            <a:fillRect/>
          </a:stretch>
        </p:blipFill>
        <p:spPr>
          <a:xfrm>
            <a:off x="7003260" y="2953203"/>
            <a:ext cx="4747081" cy="1217270"/>
          </a:xfrm>
          <a:prstGeom prst="rect">
            <a:avLst/>
          </a:prstGeom>
        </p:spPr>
      </p:pic>
      <p:pic>
        <p:nvPicPr>
          <p:cNvPr id="5" name="Imagen 4">
            <a:extLst>
              <a:ext uri="{FF2B5EF4-FFF2-40B4-BE49-F238E27FC236}">
                <a16:creationId xmlns:a16="http://schemas.microsoft.com/office/drawing/2014/main" id="{3DC1D459-659B-3641-AC86-0F0CDF033CBE}"/>
              </a:ext>
            </a:extLst>
          </p:cNvPr>
          <p:cNvPicPr>
            <a:picLocks noChangeAspect="1"/>
          </p:cNvPicPr>
          <p:nvPr/>
        </p:nvPicPr>
        <p:blipFill>
          <a:blip r:embed="rId6"/>
          <a:stretch>
            <a:fillRect/>
          </a:stretch>
        </p:blipFill>
        <p:spPr>
          <a:xfrm>
            <a:off x="7000279" y="4170473"/>
            <a:ext cx="4798918" cy="1957919"/>
          </a:xfrm>
          <a:prstGeom prst="rect">
            <a:avLst/>
          </a:prstGeom>
        </p:spPr>
      </p:pic>
      <p:sp>
        <p:nvSpPr>
          <p:cNvPr id="11" name="CuadroTexto 10">
            <a:extLst>
              <a:ext uri="{FF2B5EF4-FFF2-40B4-BE49-F238E27FC236}">
                <a16:creationId xmlns:a16="http://schemas.microsoft.com/office/drawing/2014/main" id="{341EB484-0CF8-4B41-85F9-6ADD60B57B23}"/>
              </a:ext>
            </a:extLst>
          </p:cNvPr>
          <p:cNvSpPr txBox="1"/>
          <p:nvPr/>
        </p:nvSpPr>
        <p:spPr>
          <a:xfrm>
            <a:off x="7009568" y="6218157"/>
            <a:ext cx="3180711" cy="461665"/>
          </a:xfrm>
          <a:prstGeom prst="rect">
            <a:avLst/>
          </a:prstGeom>
          <a:noFill/>
        </p:spPr>
        <p:txBody>
          <a:bodyPr wrap="square" rtlCol="0">
            <a:spAutoFit/>
          </a:bodyPr>
          <a:lstStyle/>
          <a:p>
            <a:r>
              <a:rPr lang="ca-ES" sz="1200" dirty="0">
                <a:solidFill>
                  <a:srgbClr val="7030A0"/>
                </a:solidFill>
              </a:rPr>
              <a:t>El contingut es mostra en l’idioma original de la web, no està disponible en català.</a:t>
            </a:r>
            <a:endParaRPr lang="ca-ES" sz="1200" dirty="0"/>
          </a:p>
        </p:txBody>
      </p:sp>
      <p:sp>
        <p:nvSpPr>
          <p:cNvPr id="2" name="CuadroTexto 9">
            <a:extLst>
              <a:ext uri="{FF2B5EF4-FFF2-40B4-BE49-F238E27FC236}">
                <a16:creationId xmlns:a16="http://schemas.microsoft.com/office/drawing/2014/main" id="{4C7AA1B6-303A-AAE5-99F2-6C2AB1B92143}"/>
              </a:ext>
            </a:extLst>
          </p:cNvPr>
          <p:cNvSpPr txBox="1"/>
          <p:nvPr/>
        </p:nvSpPr>
        <p:spPr>
          <a:xfrm>
            <a:off x="3350521" y="4785288"/>
            <a:ext cx="3180711" cy="461665"/>
          </a:xfrm>
          <a:prstGeom prst="rect">
            <a:avLst/>
          </a:prstGeom>
          <a:noFill/>
        </p:spPr>
        <p:txBody>
          <a:bodyPr wrap="square" rtlCol="0">
            <a:spAutoFit/>
          </a:bodyPr>
          <a:lstStyle/>
          <a:p>
            <a:r>
              <a:rPr lang="ca-ES" sz="1200" dirty="0">
                <a:solidFill>
                  <a:srgbClr val="7030A0"/>
                </a:solidFill>
              </a:rPr>
              <a:t>La FNMT no té disponible aquest contingut en Català. Es mostren en l’idioma original.</a:t>
            </a:r>
            <a:endParaRPr lang="ca-E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Google Shape;266;p14"/>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2. “</a:t>
            </a:r>
            <a:r>
              <a:rPr lang="ca-ES" dirty="0" err="1"/>
              <a:t>Autofirma</a:t>
            </a:r>
            <a:r>
              <a:rPr lang="ca-ES" dirty="0"/>
              <a:t>”</a:t>
            </a:r>
          </a:p>
        </p:txBody>
      </p:sp>
      <p:sp>
        <p:nvSpPr>
          <p:cNvPr id="11" name="CuadroTexto 10">
            <a:extLst>
              <a:ext uri="{FF2B5EF4-FFF2-40B4-BE49-F238E27FC236}">
                <a16:creationId xmlns:a16="http://schemas.microsoft.com/office/drawing/2014/main" id="{341EB484-0CF8-4B41-85F9-6ADD60B57B23}"/>
              </a:ext>
            </a:extLst>
          </p:cNvPr>
          <p:cNvSpPr txBox="1"/>
          <p:nvPr/>
        </p:nvSpPr>
        <p:spPr>
          <a:xfrm>
            <a:off x="8455731" y="6318371"/>
            <a:ext cx="3180711" cy="461665"/>
          </a:xfrm>
          <a:prstGeom prst="rect">
            <a:avLst/>
          </a:prstGeom>
          <a:noFill/>
        </p:spPr>
        <p:txBody>
          <a:bodyPr wrap="square" rtlCol="0">
            <a:spAutoFit/>
          </a:bodyPr>
          <a:lstStyle/>
          <a:p>
            <a:r>
              <a:rPr lang="ca-ES" sz="1200" dirty="0">
                <a:solidFill>
                  <a:srgbClr val="7030A0"/>
                </a:solidFill>
              </a:rPr>
              <a:t>El contingut es mostra en l’idioma original de la web, no està disponible en català.</a:t>
            </a:r>
            <a:endParaRPr lang="ca-ES" sz="1200" dirty="0"/>
          </a:p>
        </p:txBody>
      </p:sp>
      <p:pic>
        <p:nvPicPr>
          <p:cNvPr id="12" name="Imagen 11">
            <a:extLst>
              <a:ext uri="{FF2B5EF4-FFF2-40B4-BE49-F238E27FC236}">
                <a16:creationId xmlns:a16="http://schemas.microsoft.com/office/drawing/2014/main" id="{CD36CA85-FD87-0F41-BF33-72A776275A98}"/>
              </a:ext>
            </a:extLst>
          </p:cNvPr>
          <p:cNvPicPr>
            <a:picLocks noChangeAspect="1"/>
          </p:cNvPicPr>
          <p:nvPr/>
        </p:nvPicPr>
        <p:blipFill rotWithShape="1">
          <a:blip r:embed="rId3"/>
          <a:srcRect t="246" r="1488" b="1"/>
          <a:stretch/>
        </p:blipFill>
        <p:spPr>
          <a:xfrm>
            <a:off x="3115314" y="250964"/>
            <a:ext cx="620241" cy="621103"/>
          </a:xfrm>
          <a:prstGeom prst="rect">
            <a:avLst/>
          </a:prstGeom>
        </p:spPr>
      </p:pic>
      <p:sp>
        <p:nvSpPr>
          <p:cNvPr id="13" name="Google Shape;265;p14">
            <a:extLst>
              <a:ext uri="{FF2B5EF4-FFF2-40B4-BE49-F238E27FC236}">
                <a16:creationId xmlns:a16="http://schemas.microsoft.com/office/drawing/2014/main" id="{B654139B-C03F-3240-A097-EC5041186832}"/>
              </a:ext>
            </a:extLst>
          </p:cNvPr>
          <p:cNvSpPr txBox="1">
            <a:spLocks noGrp="1"/>
          </p:cNvSpPr>
          <p:nvPr>
            <p:ph type="body" idx="1"/>
          </p:nvPr>
        </p:nvSpPr>
        <p:spPr>
          <a:xfrm>
            <a:off x="513099" y="966740"/>
            <a:ext cx="11165802" cy="5604439"/>
          </a:xfrm>
          <a:prstGeom prst="rect">
            <a:avLst/>
          </a:prstGeom>
          <a:noFill/>
          <a:ln>
            <a:noFill/>
          </a:ln>
        </p:spPr>
        <p:txBody>
          <a:bodyPr spcFirstLastPara="1" wrap="square" lIns="0" tIns="0" rIns="0" bIns="0" anchor="t" anchorCtr="0">
            <a:noAutofit/>
          </a:bodyPr>
          <a:lstStyle/>
          <a:p>
            <a:pPr marL="0" lvl="0" indent="0">
              <a:buClr>
                <a:srgbClr val="212529"/>
              </a:buClr>
            </a:pPr>
            <a:r>
              <a:rPr lang="ca-ES" dirty="0" err="1">
                <a:solidFill>
                  <a:srgbClr val="000000"/>
                </a:solidFill>
                <a:latin typeface="Arial" panose="020B0604020202020204" pitchFamily="34" charset="0"/>
              </a:rPr>
              <a:t>Autofirma</a:t>
            </a:r>
            <a:r>
              <a:rPr lang="ca-ES" dirty="0">
                <a:solidFill>
                  <a:srgbClr val="000000"/>
                </a:solidFill>
                <a:latin typeface="Arial" panose="020B0604020202020204" pitchFamily="34" charset="0"/>
              </a:rPr>
              <a:t> és una aplicació de signatura realitzada pel Ministeri d'Hisenda i Administracions Públiques. </a:t>
            </a:r>
          </a:p>
          <a:p>
            <a:pPr marL="0" lvl="0" indent="0">
              <a:buClr>
                <a:srgbClr val="212529"/>
              </a:buClr>
            </a:pPr>
            <a:r>
              <a:rPr lang="ca-ES" dirty="0">
                <a:solidFill>
                  <a:srgbClr val="000000"/>
                </a:solidFill>
                <a:latin typeface="Arial" panose="020B0604020202020204" pitchFamily="34" charset="0"/>
              </a:rPr>
              <a:t>   
- El seu principal objectiu és oferir a l'usuari un sistema per signar qualsevol tipus de document de manera senzilla.
- L'usuari indica quin fitxer vol signar i l'aplicació </a:t>
            </a:r>
            <a:r>
              <a:rPr lang="ca-ES" b="1" dirty="0">
                <a:solidFill>
                  <a:srgbClr val="000000"/>
                </a:solidFill>
                <a:latin typeface="Arial" panose="020B0604020202020204" pitchFamily="34" charset="0"/>
              </a:rPr>
              <a:t>escull automàticament el format de signatura que ha d'aplicar</a:t>
            </a:r>
            <a:r>
              <a:rPr lang="ca-ES" dirty="0">
                <a:solidFill>
                  <a:srgbClr val="000000"/>
                </a:solidFill>
                <a:latin typeface="Arial" panose="020B0604020202020204" pitchFamily="34" charset="0"/>
              </a:rPr>
              <a:t>, alliberant així l'usuari de qualsevol dubte tècnic.</a:t>
            </a:r>
          </a:p>
          <a:p>
            <a:pPr marL="0" lvl="0" indent="0">
              <a:buClr>
                <a:srgbClr val="212529"/>
              </a:buClr>
            </a:pPr>
            <a:endParaRPr lang="ca-ES" b="1" dirty="0">
              <a:solidFill>
                <a:srgbClr val="000000"/>
              </a:solidFill>
              <a:latin typeface="Arial" panose="020B0604020202020204" pitchFamily="34" charset="0"/>
            </a:endParaRPr>
          </a:p>
          <a:p>
            <a:pPr marL="0" lvl="0" indent="0">
              <a:buClr>
                <a:srgbClr val="212529"/>
              </a:buClr>
            </a:pPr>
            <a:r>
              <a:rPr lang="ca-ES" b="1" dirty="0">
                <a:solidFill>
                  <a:srgbClr val="000000"/>
                </a:solidFill>
                <a:latin typeface="Arial" panose="020B0604020202020204" pitchFamily="34" charset="0"/>
              </a:rPr>
              <a:t>Passos a seguir per instal·lar “</a:t>
            </a:r>
            <a:r>
              <a:rPr lang="ca-ES" b="1" dirty="0" err="1">
                <a:solidFill>
                  <a:srgbClr val="000000"/>
                </a:solidFill>
                <a:latin typeface="Arial" panose="020B0604020202020204" pitchFamily="34" charset="0"/>
              </a:rPr>
              <a:t>AutoFirma</a:t>
            </a:r>
            <a:r>
              <a:rPr lang="ca-ES" b="1" dirty="0">
                <a:solidFill>
                  <a:srgbClr val="000000"/>
                </a:solidFill>
                <a:latin typeface="Arial" panose="020B0604020202020204" pitchFamily="34" charset="0"/>
              </a:rPr>
              <a:t>” en un dispositiu</a:t>
            </a:r>
          </a:p>
          <a:p>
            <a:pPr marL="342900" lvl="0" indent="-342900">
              <a:buClr>
                <a:srgbClr val="212529"/>
              </a:buClr>
              <a:buFont typeface="+mj-lt"/>
              <a:buAutoNum type="arabicPeriod"/>
            </a:pPr>
            <a:r>
              <a:rPr lang="ca-ES" dirty="0">
                <a:solidFill>
                  <a:srgbClr val="000000"/>
                </a:solidFill>
                <a:latin typeface="Arial" panose="020B0604020202020204" pitchFamily="34" charset="0"/>
              </a:rPr>
              <a:t>Descarregar i instal·lar l'aplicació des del </a:t>
            </a:r>
            <a:r>
              <a:rPr lang="ca-ES" dirty="0">
                <a:solidFill>
                  <a:srgbClr val="000000"/>
                </a:solidFill>
                <a:latin typeface="Arial" panose="020B0604020202020204" pitchFamily="34" charset="0"/>
                <a:hlinkClick r:id="rId4"/>
              </a:rPr>
              <a:t>Portal de l’Administració Electrònica</a:t>
            </a:r>
            <a:endParaRPr lang="ca-ES" dirty="0">
              <a:solidFill>
                <a:srgbClr val="000000"/>
              </a:solidFill>
              <a:latin typeface="Arial" panose="020B0604020202020204" pitchFamily="34" charset="0"/>
            </a:endParaRPr>
          </a:p>
          <a:p>
            <a:pPr marL="342900" lvl="0" indent="-342900">
              <a:buClr>
                <a:srgbClr val="212529"/>
              </a:buClr>
              <a:buFont typeface="+mj-lt"/>
              <a:buAutoNum type="arabicPeriod"/>
            </a:pPr>
            <a:r>
              <a:rPr lang="ca-ES" dirty="0">
                <a:solidFill>
                  <a:srgbClr val="000000"/>
                </a:solidFill>
                <a:latin typeface="Arial" panose="020B0604020202020204" pitchFamily="34" charset="0"/>
              </a:rPr>
              <a:t>Crear una signatura en un document o arxiu.</a:t>
            </a:r>
          </a:p>
          <a:p>
            <a:pPr marL="342900" lvl="0" indent="-342900">
              <a:buClr>
                <a:srgbClr val="212529"/>
              </a:buClr>
              <a:buFont typeface="+mj-lt"/>
              <a:buAutoNum type="arabicPeriod"/>
            </a:pPr>
            <a:endParaRPr lang="ca-ES" dirty="0">
              <a:solidFill>
                <a:srgbClr val="000000"/>
              </a:solidFill>
              <a:latin typeface="Arial" panose="020B0604020202020204" pitchFamily="34" charset="0"/>
            </a:endParaRPr>
          </a:p>
          <a:p>
            <a:pPr marL="342900" lvl="0" indent="-342900">
              <a:buClr>
                <a:srgbClr val="212529"/>
              </a:buClr>
              <a:buFont typeface="+mj-lt"/>
              <a:buAutoNum type="arabicPeriod"/>
            </a:pPr>
            <a:endParaRPr lang="ca-ES" dirty="0">
              <a:solidFill>
                <a:srgbClr val="000000"/>
              </a:solidFill>
              <a:latin typeface="Arial" panose="020B0604020202020204" pitchFamily="34" charset="0"/>
            </a:endParaRPr>
          </a:p>
          <a:p>
            <a:pPr marL="342900" lvl="0" indent="-342900" algn="l" rtl="0">
              <a:lnSpc>
                <a:spcPct val="100000"/>
              </a:lnSpc>
              <a:spcBef>
                <a:spcPts val="0"/>
              </a:spcBef>
              <a:spcAft>
                <a:spcPts val="0"/>
              </a:spcAft>
              <a:buClr>
                <a:srgbClr val="212529"/>
              </a:buClr>
              <a:buSzPts val="1600"/>
              <a:buFont typeface="+mj-lt"/>
              <a:buAutoNum type="arabicPeriod"/>
            </a:pPr>
            <a:endParaRPr lang="ca-ES" dirty="0">
              <a:solidFill>
                <a:srgbClr val="000000"/>
              </a:solidFill>
              <a:latin typeface="Arial" panose="020B0604020202020204" pitchFamily="34" charset="0"/>
            </a:endParaRPr>
          </a:p>
          <a:p>
            <a:pPr marL="342900" lvl="0" indent="-342900" algn="l" rtl="0">
              <a:lnSpc>
                <a:spcPct val="100000"/>
              </a:lnSpc>
              <a:spcBef>
                <a:spcPts val="0"/>
              </a:spcBef>
              <a:spcAft>
                <a:spcPts val="0"/>
              </a:spcAft>
              <a:buClr>
                <a:srgbClr val="212529"/>
              </a:buClr>
              <a:buSzPts val="1600"/>
              <a:buFont typeface="+mj-lt"/>
              <a:buAutoNum type="arabicPeriod"/>
            </a:pPr>
            <a:endParaRPr lang="ca-ES" dirty="0">
              <a:solidFill>
                <a:srgbClr val="000000"/>
              </a:solidFill>
              <a:latin typeface="Arial" panose="020B0604020202020204" pitchFamily="34" charset="0"/>
            </a:endParaRPr>
          </a:p>
          <a:p>
            <a:pPr marL="342900" lvl="0" indent="-342900" algn="l" rtl="0">
              <a:lnSpc>
                <a:spcPct val="100000"/>
              </a:lnSpc>
              <a:spcBef>
                <a:spcPts val="0"/>
              </a:spcBef>
              <a:spcAft>
                <a:spcPts val="0"/>
              </a:spcAft>
              <a:buClr>
                <a:srgbClr val="212529"/>
              </a:buClr>
              <a:buSzPts val="1600"/>
              <a:buFont typeface="+mj-lt"/>
              <a:buAutoNum type="arabicPeriod"/>
            </a:pPr>
            <a:endParaRPr lang="ca-ES" dirty="0">
              <a:solidFill>
                <a:srgbClr val="000000"/>
              </a:solidFill>
              <a:latin typeface="Arial" panose="020B0604020202020204" pitchFamily="34" charset="0"/>
            </a:endParaRPr>
          </a:p>
          <a:p>
            <a:pPr marL="342900" lvl="0" indent="-342900" algn="l" rtl="0">
              <a:lnSpc>
                <a:spcPct val="100000"/>
              </a:lnSpc>
              <a:spcBef>
                <a:spcPts val="0"/>
              </a:spcBef>
              <a:spcAft>
                <a:spcPts val="0"/>
              </a:spcAft>
              <a:buClr>
                <a:srgbClr val="212529"/>
              </a:buClr>
              <a:buSzPts val="1600"/>
              <a:buFont typeface="+mj-lt"/>
              <a:buAutoNum type="arabicPeriod"/>
            </a:pPr>
            <a:endParaRPr lang="ca-ES" dirty="0">
              <a:solidFill>
                <a:srgbClr val="000000"/>
              </a:solidFill>
              <a:latin typeface="Arial" panose="020B0604020202020204" pitchFamily="34" charset="0"/>
            </a:endParaRPr>
          </a:p>
          <a:p>
            <a:pPr marL="342900" lvl="0" indent="-342900" algn="l" rtl="0">
              <a:lnSpc>
                <a:spcPct val="100000"/>
              </a:lnSpc>
              <a:spcBef>
                <a:spcPts val="0"/>
              </a:spcBef>
              <a:spcAft>
                <a:spcPts val="0"/>
              </a:spcAft>
              <a:buClr>
                <a:srgbClr val="212529"/>
              </a:buClr>
              <a:buSzPts val="1600"/>
              <a:buFont typeface="+mj-lt"/>
              <a:buAutoNum type="arabicPeriod"/>
            </a:pPr>
            <a:endParaRPr lang="ca-ES" dirty="0">
              <a:solidFill>
                <a:srgbClr val="000000"/>
              </a:solidFill>
              <a:latin typeface="Arial" panose="020B0604020202020204" pitchFamily="34" charset="0"/>
            </a:endParaRPr>
          </a:p>
          <a:p>
            <a:pPr marL="342900" lvl="0" indent="-342900" algn="l" rtl="0">
              <a:lnSpc>
                <a:spcPct val="100000"/>
              </a:lnSpc>
              <a:spcBef>
                <a:spcPts val="0"/>
              </a:spcBef>
              <a:spcAft>
                <a:spcPts val="0"/>
              </a:spcAft>
              <a:buClr>
                <a:srgbClr val="212529"/>
              </a:buClr>
              <a:buSzPts val="1600"/>
              <a:buFont typeface="+mj-lt"/>
              <a:buAutoNum type="arabicPeriod"/>
            </a:pPr>
            <a:endParaRPr lang="ca-ES" dirty="0">
              <a:solidFill>
                <a:srgbClr val="000000"/>
              </a:solidFill>
              <a:latin typeface="Arial" panose="020B0604020202020204" pitchFamily="34" charset="0"/>
            </a:endParaRPr>
          </a:p>
          <a:p>
            <a:pPr marL="342900" lvl="0" indent="-342900" algn="l" rtl="0">
              <a:lnSpc>
                <a:spcPct val="100000"/>
              </a:lnSpc>
              <a:spcBef>
                <a:spcPts val="0"/>
              </a:spcBef>
              <a:spcAft>
                <a:spcPts val="0"/>
              </a:spcAft>
              <a:buClr>
                <a:srgbClr val="212529"/>
              </a:buClr>
              <a:buSzPts val="1600"/>
              <a:buFont typeface="+mj-lt"/>
              <a:buAutoNum type="arabicPeriod"/>
            </a:pPr>
            <a:endParaRPr lang="ca-ES" dirty="0">
              <a:solidFill>
                <a:srgbClr val="000000"/>
              </a:solidFill>
              <a:latin typeface="Arial" panose="020B0604020202020204" pitchFamily="34" charset="0"/>
            </a:endParaRPr>
          </a:p>
          <a:p>
            <a:pPr marL="342900" lvl="0" indent="-342900" algn="l" rtl="0">
              <a:lnSpc>
                <a:spcPct val="100000"/>
              </a:lnSpc>
              <a:spcBef>
                <a:spcPts val="0"/>
              </a:spcBef>
              <a:spcAft>
                <a:spcPts val="0"/>
              </a:spcAft>
              <a:buClr>
                <a:srgbClr val="212529"/>
              </a:buClr>
              <a:buSzPts val="1600"/>
              <a:buFont typeface="+mj-lt"/>
              <a:buAutoNum type="arabicPeriod"/>
            </a:pPr>
            <a:endParaRPr lang="ca-ES" dirty="0">
              <a:solidFill>
                <a:srgbClr val="000000"/>
              </a:solidFill>
              <a:latin typeface="Arial" panose="020B0604020202020204" pitchFamily="34" charset="0"/>
            </a:endParaRPr>
          </a:p>
          <a:p>
            <a:pPr marL="342900" lvl="0" indent="-342900" algn="l" rtl="0">
              <a:lnSpc>
                <a:spcPct val="100000"/>
              </a:lnSpc>
              <a:spcBef>
                <a:spcPts val="0"/>
              </a:spcBef>
              <a:spcAft>
                <a:spcPts val="0"/>
              </a:spcAft>
              <a:buClr>
                <a:srgbClr val="212529"/>
              </a:buClr>
              <a:buSzPts val="1600"/>
              <a:buFont typeface="+mj-lt"/>
              <a:buAutoNum type="arabicPeriod"/>
            </a:pPr>
            <a:endParaRPr lang="ca-ES" dirty="0">
              <a:solidFill>
                <a:srgbClr val="000000"/>
              </a:solidFill>
              <a:latin typeface="Arial" panose="020B0604020202020204" pitchFamily="34" charset="0"/>
            </a:endParaRPr>
          </a:p>
          <a:p>
            <a:pPr marL="342900" indent="-342900">
              <a:buClr>
                <a:srgbClr val="212529"/>
              </a:buClr>
              <a:buFont typeface="+mj-lt"/>
              <a:buAutoNum type="arabicPeriod"/>
            </a:pPr>
            <a:r>
              <a:rPr lang="ca-ES" dirty="0">
                <a:solidFill>
                  <a:srgbClr val="000000"/>
                </a:solidFill>
                <a:latin typeface="Arial" panose="020B0604020202020204" pitchFamily="34" charset="0"/>
              </a:rPr>
              <a:t>Verificar que la signatura creada és correcta </a:t>
            </a:r>
            <a:r>
              <a:rPr lang="ca-ES" dirty="0">
                <a:solidFill>
                  <a:srgbClr val="000000"/>
                </a:solidFill>
                <a:latin typeface="Arial" panose="020B0604020202020204" pitchFamily="34" charset="0"/>
                <a:hlinkClick r:id="rId5"/>
              </a:rPr>
              <a:t>a </a:t>
            </a:r>
            <a:r>
              <a:rPr lang="ca-ES" b="1" i="0" u="none" strike="noStrike" dirty="0">
                <a:solidFill>
                  <a:srgbClr val="3067A6"/>
                </a:solidFill>
                <a:effectLst/>
                <a:latin typeface="inherit"/>
                <a:hlinkClick r:id="rId5"/>
              </a:rPr>
              <a:t>VALIDe</a:t>
            </a:r>
            <a:endParaRPr lang="ca-ES" b="0" i="0" u="none" strike="noStrike" dirty="0">
              <a:solidFill>
                <a:srgbClr val="000000"/>
              </a:solidFill>
              <a:effectLst/>
              <a:latin typeface="inherit"/>
            </a:endParaRPr>
          </a:p>
          <a:p>
            <a:pPr marL="0" indent="0">
              <a:buClr>
                <a:srgbClr val="212529"/>
              </a:buClr>
            </a:pPr>
            <a:endParaRPr lang="ca-ES" b="1" i="0" u="none" strike="noStrike" dirty="0">
              <a:solidFill>
                <a:srgbClr val="3067A6"/>
              </a:solidFill>
              <a:effectLst/>
              <a:latin typeface="Arial" panose="020B0604020202020204" pitchFamily="34" charset="0"/>
            </a:endParaRPr>
          </a:p>
          <a:p>
            <a:pPr marL="342900" lvl="0" indent="-342900" algn="l" rtl="0">
              <a:lnSpc>
                <a:spcPct val="100000"/>
              </a:lnSpc>
              <a:spcBef>
                <a:spcPts val="0"/>
              </a:spcBef>
              <a:spcAft>
                <a:spcPts val="0"/>
              </a:spcAft>
              <a:buClr>
                <a:srgbClr val="212529"/>
              </a:buClr>
              <a:buSzPts val="1600"/>
              <a:buFont typeface="+mj-lt"/>
              <a:buAutoNum type="arabicPeriod"/>
            </a:pPr>
            <a:endParaRPr lang="ca-ES" dirty="0"/>
          </a:p>
        </p:txBody>
      </p:sp>
      <p:pic>
        <p:nvPicPr>
          <p:cNvPr id="14" name="Imagen 13">
            <a:extLst>
              <a:ext uri="{FF2B5EF4-FFF2-40B4-BE49-F238E27FC236}">
                <a16:creationId xmlns:a16="http://schemas.microsoft.com/office/drawing/2014/main" id="{010BA400-A8C6-7047-BD99-30E047FBD72C}"/>
              </a:ext>
            </a:extLst>
          </p:cNvPr>
          <p:cNvPicPr>
            <a:picLocks noChangeAspect="1"/>
          </p:cNvPicPr>
          <p:nvPr/>
        </p:nvPicPr>
        <p:blipFill>
          <a:blip r:embed="rId6"/>
          <a:stretch>
            <a:fillRect/>
          </a:stretch>
        </p:blipFill>
        <p:spPr>
          <a:xfrm>
            <a:off x="771993" y="3653357"/>
            <a:ext cx="2497418" cy="2019781"/>
          </a:xfrm>
          <a:prstGeom prst="rect">
            <a:avLst/>
          </a:prstGeom>
        </p:spPr>
      </p:pic>
      <p:pic>
        <p:nvPicPr>
          <p:cNvPr id="15" name="Imagen 14">
            <a:extLst>
              <a:ext uri="{FF2B5EF4-FFF2-40B4-BE49-F238E27FC236}">
                <a16:creationId xmlns:a16="http://schemas.microsoft.com/office/drawing/2014/main" id="{BCF71E85-E564-284D-8E0B-6F0009080A4D}"/>
              </a:ext>
            </a:extLst>
          </p:cNvPr>
          <p:cNvPicPr>
            <a:picLocks noChangeAspect="1"/>
          </p:cNvPicPr>
          <p:nvPr/>
        </p:nvPicPr>
        <p:blipFill>
          <a:blip r:embed="rId7"/>
          <a:stretch>
            <a:fillRect/>
          </a:stretch>
        </p:blipFill>
        <p:spPr>
          <a:xfrm>
            <a:off x="3679233" y="3671147"/>
            <a:ext cx="2497418" cy="1991068"/>
          </a:xfrm>
          <a:prstGeom prst="rect">
            <a:avLst/>
          </a:prstGeom>
        </p:spPr>
      </p:pic>
      <p:pic>
        <p:nvPicPr>
          <p:cNvPr id="16" name="Imagen 15">
            <a:extLst>
              <a:ext uri="{FF2B5EF4-FFF2-40B4-BE49-F238E27FC236}">
                <a16:creationId xmlns:a16="http://schemas.microsoft.com/office/drawing/2014/main" id="{427AC4DC-8CA1-A645-B2E6-22022C36B3AC}"/>
              </a:ext>
            </a:extLst>
          </p:cNvPr>
          <p:cNvPicPr>
            <a:picLocks noChangeAspect="1"/>
          </p:cNvPicPr>
          <p:nvPr/>
        </p:nvPicPr>
        <p:blipFill>
          <a:blip r:embed="rId8"/>
          <a:stretch>
            <a:fillRect/>
          </a:stretch>
        </p:blipFill>
        <p:spPr>
          <a:xfrm>
            <a:off x="6615242" y="3128939"/>
            <a:ext cx="1401897" cy="2269089"/>
          </a:xfrm>
          <a:prstGeom prst="rect">
            <a:avLst/>
          </a:prstGeom>
        </p:spPr>
      </p:pic>
      <p:pic>
        <p:nvPicPr>
          <p:cNvPr id="17" name="Imagen 16">
            <a:extLst>
              <a:ext uri="{FF2B5EF4-FFF2-40B4-BE49-F238E27FC236}">
                <a16:creationId xmlns:a16="http://schemas.microsoft.com/office/drawing/2014/main" id="{0A521842-E7D0-3D4D-8B8F-8F90A6D44E5D}"/>
              </a:ext>
            </a:extLst>
          </p:cNvPr>
          <p:cNvPicPr>
            <a:picLocks noChangeAspect="1"/>
          </p:cNvPicPr>
          <p:nvPr/>
        </p:nvPicPr>
        <p:blipFill>
          <a:blip r:embed="rId9"/>
          <a:stretch>
            <a:fillRect/>
          </a:stretch>
        </p:blipFill>
        <p:spPr>
          <a:xfrm>
            <a:off x="8718115" y="3578910"/>
            <a:ext cx="2655944" cy="2112890"/>
          </a:xfrm>
          <a:prstGeom prst="rect">
            <a:avLst/>
          </a:prstGeom>
        </p:spPr>
      </p:pic>
      <p:sp>
        <p:nvSpPr>
          <p:cNvPr id="18" name="Rectángulo 17">
            <a:extLst>
              <a:ext uri="{FF2B5EF4-FFF2-40B4-BE49-F238E27FC236}">
                <a16:creationId xmlns:a16="http://schemas.microsoft.com/office/drawing/2014/main" id="{E39E2B55-7E8F-0045-8238-E34EE3D7D454}"/>
              </a:ext>
            </a:extLst>
          </p:cNvPr>
          <p:cNvSpPr/>
          <p:nvPr/>
        </p:nvSpPr>
        <p:spPr>
          <a:xfrm>
            <a:off x="8123468" y="2286000"/>
            <a:ext cx="2792182" cy="988669"/>
          </a:xfrm>
          <a:prstGeom prst="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CCC5246D-B94D-AE4F-A4DB-785DD5F46ABE}"/>
              </a:ext>
            </a:extLst>
          </p:cNvPr>
          <p:cNvSpPr txBox="1"/>
          <p:nvPr/>
        </p:nvSpPr>
        <p:spPr>
          <a:xfrm>
            <a:off x="771993" y="3364242"/>
            <a:ext cx="343364" cy="307777"/>
          </a:xfrm>
          <a:prstGeom prst="rect">
            <a:avLst/>
          </a:prstGeom>
          <a:noFill/>
        </p:spPr>
        <p:txBody>
          <a:bodyPr wrap="none" rtlCol="0">
            <a:spAutoFit/>
          </a:bodyPr>
          <a:lstStyle/>
          <a:p>
            <a:r>
              <a:rPr lang="es-ES" dirty="0"/>
              <a:t>a)</a:t>
            </a:r>
          </a:p>
        </p:txBody>
      </p:sp>
      <p:sp>
        <p:nvSpPr>
          <p:cNvPr id="20" name="CuadroTexto 19">
            <a:extLst>
              <a:ext uri="{FF2B5EF4-FFF2-40B4-BE49-F238E27FC236}">
                <a16:creationId xmlns:a16="http://schemas.microsoft.com/office/drawing/2014/main" id="{5D223285-D1F2-224C-B5D0-32E5DB8AB156}"/>
              </a:ext>
            </a:extLst>
          </p:cNvPr>
          <p:cNvSpPr txBox="1"/>
          <p:nvPr/>
        </p:nvSpPr>
        <p:spPr>
          <a:xfrm>
            <a:off x="3656821" y="3382032"/>
            <a:ext cx="343364" cy="307777"/>
          </a:xfrm>
          <a:prstGeom prst="rect">
            <a:avLst/>
          </a:prstGeom>
          <a:noFill/>
        </p:spPr>
        <p:txBody>
          <a:bodyPr wrap="none" rtlCol="0">
            <a:spAutoFit/>
          </a:bodyPr>
          <a:lstStyle/>
          <a:p>
            <a:r>
              <a:rPr lang="es-ES" dirty="0"/>
              <a:t>b)</a:t>
            </a:r>
          </a:p>
        </p:txBody>
      </p:sp>
      <p:sp>
        <p:nvSpPr>
          <p:cNvPr id="21" name="CuadroTexto 20">
            <a:extLst>
              <a:ext uri="{FF2B5EF4-FFF2-40B4-BE49-F238E27FC236}">
                <a16:creationId xmlns:a16="http://schemas.microsoft.com/office/drawing/2014/main" id="{F8B566A9-EF3C-BC4C-B909-FDC9E0ACC77E}"/>
              </a:ext>
            </a:extLst>
          </p:cNvPr>
          <p:cNvSpPr txBox="1"/>
          <p:nvPr/>
        </p:nvSpPr>
        <p:spPr>
          <a:xfrm>
            <a:off x="6721571" y="3128939"/>
            <a:ext cx="333746" cy="307777"/>
          </a:xfrm>
          <a:prstGeom prst="rect">
            <a:avLst/>
          </a:prstGeom>
          <a:noFill/>
        </p:spPr>
        <p:txBody>
          <a:bodyPr wrap="none" rtlCol="0">
            <a:spAutoFit/>
          </a:bodyPr>
          <a:lstStyle/>
          <a:p>
            <a:r>
              <a:rPr lang="es-ES" dirty="0"/>
              <a:t>c)</a:t>
            </a:r>
          </a:p>
        </p:txBody>
      </p:sp>
      <p:sp>
        <p:nvSpPr>
          <p:cNvPr id="22" name="CuadroTexto 21">
            <a:extLst>
              <a:ext uri="{FF2B5EF4-FFF2-40B4-BE49-F238E27FC236}">
                <a16:creationId xmlns:a16="http://schemas.microsoft.com/office/drawing/2014/main" id="{5E3B71B1-E615-AB4F-BB34-70DA61F87216}"/>
              </a:ext>
            </a:extLst>
          </p:cNvPr>
          <p:cNvSpPr txBox="1"/>
          <p:nvPr/>
        </p:nvSpPr>
        <p:spPr>
          <a:xfrm>
            <a:off x="8668388" y="3286806"/>
            <a:ext cx="343364" cy="307777"/>
          </a:xfrm>
          <a:prstGeom prst="rect">
            <a:avLst/>
          </a:prstGeom>
          <a:noFill/>
        </p:spPr>
        <p:txBody>
          <a:bodyPr wrap="none" rtlCol="0">
            <a:spAutoFit/>
          </a:bodyPr>
          <a:lstStyle/>
          <a:p>
            <a:r>
              <a:rPr lang="es-ES" dirty="0"/>
              <a:t>d)</a:t>
            </a:r>
          </a:p>
        </p:txBody>
      </p:sp>
      <p:pic>
        <p:nvPicPr>
          <p:cNvPr id="23" name="Imagen 22">
            <a:hlinkClick r:id="rId10"/>
            <a:extLst>
              <a:ext uri="{FF2B5EF4-FFF2-40B4-BE49-F238E27FC236}">
                <a16:creationId xmlns:a16="http://schemas.microsoft.com/office/drawing/2014/main" id="{1285FDA4-527A-C24F-92B6-EC6F4E13C776}"/>
              </a:ext>
            </a:extLst>
          </p:cNvPr>
          <p:cNvPicPr>
            <a:picLocks noChangeAspect="1"/>
          </p:cNvPicPr>
          <p:nvPr/>
        </p:nvPicPr>
        <p:blipFill>
          <a:blip r:embed="rId11"/>
          <a:stretch>
            <a:fillRect/>
          </a:stretch>
        </p:blipFill>
        <p:spPr>
          <a:xfrm>
            <a:off x="8282556" y="2371932"/>
            <a:ext cx="2573368" cy="867537"/>
          </a:xfrm>
          <a:prstGeom prst="rect">
            <a:avLst/>
          </a:prstGeom>
        </p:spPr>
      </p:pic>
      <p:pic>
        <p:nvPicPr>
          <p:cNvPr id="24" name="Imagen 23">
            <a:extLst>
              <a:ext uri="{FF2B5EF4-FFF2-40B4-BE49-F238E27FC236}">
                <a16:creationId xmlns:a16="http://schemas.microsoft.com/office/drawing/2014/main" id="{F9D14CC2-6894-F44C-8BF4-0A6EF12240CB}"/>
              </a:ext>
            </a:extLst>
          </p:cNvPr>
          <p:cNvPicPr>
            <a:picLocks noChangeAspect="1"/>
          </p:cNvPicPr>
          <p:nvPr/>
        </p:nvPicPr>
        <p:blipFill>
          <a:blip r:embed="rId12"/>
          <a:stretch>
            <a:fillRect/>
          </a:stretch>
        </p:blipFill>
        <p:spPr>
          <a:xfrm>
            <a:off x="5916401" y="5566494"/>
            <a:ext cx="2451226" cy="1143059"/>
          </a:xfrm>
          <a:prstGeom prst="rect">
            <a:avLst/>
          </a:prstGeom>
        </p:spPr>
      </p:pic>
    </p:spTree>
    <p:extLst>
      <p:ext uri="{BB962C8B-B14F-4D97-AF65-F5344CB8AC3E}">
        <p14:creationId xmlns:p14="http://schemas.microsoft.com/office/powerpoint/2010/main" val="323326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5"/>
          <p:cNvSpPr txBox="1">
            <a:spLocks noGrp="1"/>
          </p:cNvSpPr>
          <p:nvPr>
            <p:ph type="title"/>
          </p:nvPr>
        </p:nvSpPr>
        <p:spPr>
          <a:xfrm>
            <a:off x="886883" y="3004161"/>
            <a:ext cx="10418233" cy="849678"/>
          </a:xfrm>
          <a:prstGeom prst="rect">
            <a:avLst/>
          </a:prstGeom>
          <a:noFill/>
          <a:ln>
            <a:noFill/>
          </a:ln>
        </p:spPr>
        <p:txBody>
          <a:bodyPr spcFirstLastPara="1" wrap="square" lIns="0" tIns="0" rIns="0" bIns="0" anchor="b" anchorCtr="0">
            <a:noAutofit/>
          </a:bodyPr>
          <a:lstStyle/>
          <a:p>
            <a:pPr marL="0" lvl="0" indent="0" algn="ctr" rtl="0">
              <a:lnSpc>
                <a:spcPct val="95000"/>
              </a:lnSpc>
              <a:spcBef>
                <a:spcPts val="0"/>
              </a:spcBef>
              <a:spcAft>
                <a:spcPts val="0"/>
              </a:spcAft>
              <a:buClr>
                <a:srgbClr val="FFFFFF"/>
              </a:buClr>
              <a:buSzPts val="4000"/>
              <a:buFont typeface="Poppins"/>
              <a:buNone/>
            </a:pPr>
            <a:br>
              <a:rPr lang="ca-ES" dirty="0"/>
            </a:br>
            <a:br>
              <a:rPr lang="ca-ES" dirty="0"/>
            </a:br>
            <a:br>
              <a:rPr lang="ca-ES" dirty="0"/>
            </a:br>
            <a:br>
              <a:rPr lang="ca-ES" dirty="0"/>
            </a:br>
            <a:br>
              <a:rPr lang="ca-ES" dirty="0"/>
            </a:br>
            <a:r>
              <a:rPr lang="ca-ES" sz="3200" b="0" dirty="0"/>
              <a:t>Annex</a:t>
            </a:r>
            <a:br>
              <a:rPr lang="ca-ES" dirty="0"/>
            </a:br>
            <a:br>
              <a:rPr lang="ca-ES" dirty="0"/>
            </a:br>
            <a:r>
              <a:rPr lang="ca-ES" dirty="0"/>
              <a:t>Exportar Certificat Digital </a:t>
            </a:r>
            <a:br>
              <a:rPr lang="ca-ES" dirty="0"/>
            </a:br>
            <a:r>
              <a:rPr lang="ca-ES" dirty="0"/>
              <a:t>a un altre dispositiu.</a:t>
            </a:r>
            <a:endParaRPr lang="ca-ES" sz="4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grpSp>
        <p:nvGrpSpPr>
          <p:cNvPr id="11" name="Grupo 10">
            <a:extLst>
              <a:ext uri="{FF2B5EF4-FFF2-40B4-BE49-F238E27FC236}">
                <a16:creationId xmlns:a16="http://schemas.microsoft.com/office/drawing/2014/main" id="{FCDCCEB5-3D42-2E4E-8DB7-2C74BDA14FD4}"/>
              </a:ext>
            </a:extLst>
          </p:cNvPr>
          <p:cNvGrpSpPr/>
          <p:nvPr/>
        </p:nvGrpSpPr>
        <p:grpSpPr>
          <a:xfrm>
            <a:off x="7062603" y="2842786"/>
            <a:ext cx="3573088" cy="3522189"/>
            <a:chOff x="7062603" y="2842786"/>
            <a:chExt cx="3573088" cy="3522189"/>
          </a:xfrm>
        </p:grpSpPr>
        <p:pic>
          <p:nvPicPr>
            <p:cNvPr id="8" name="Imagen 7">
              <a:extLst>
                <a:ext uri="{FF2B5EF4-FFF2-40B4-BE49-F238E27FC236}">
                  <a16:creationId xmlns:a16="http://schemas.microsoft.com/office/drawing/2014/main" id="{7C88679B-AF50-6242-B612-B0CEB92D6347}"/>
                </a:ext>
              </a:extLst>
            </p:cNvPr>
            <p:cNvPicPr>
              <a:picLocks noChangeAspect="1"/>
            </p:cNvPicPr>
            <p:nvPr/>
          </p:nvPicPr>
          <p:blipFill>
            <a:blip r:embed="rId3"/>
            <a:stretch>
              <a:fillRect/>
            </a:stretch>
          </p:blipFill>
          <p:spPr>
            <a:xfrm>
              <a:off x="7062603" y="2842786"/>
              <a:ext cx="3573088" cy="3522189"/>
            </a:xfrm>
            <a:prstGeom prst="rect">
              <a:avLst/>
            </a:prstGeom>
          </p:spPr>
        </p:pic>
        <p:pic>
          <p:nvPicPr>
            <p:cNvPr id="10" name="Imagen 9">
              <a:extLst>
                <a:ext uri="{FF2B5EF4-FFF2-40B4-BE49-F238E27FC236}">
                  <a16:creationId xmlns:a16="http://schemas.microsoft.com/office/drawing/2014/main" id="{B5958C80-BCF9-C048-B322-AE6A3A0C3F9F}"/>
                </a:ext>
              </a:extLst>
            </p:cNvPr>
            <p:cNvPicPr>
              <a:picLocks noChangeAspect="1"/>
            </p:cNvPicPr>
            <p:nvPr/>
          </p:nvPicPr>
          <p:blipFill>
            <a:blip r:embed="rId4"/>
            <a:stretch>
              <a:fillRect/>
            </a:stretch>
          </p:blipFill>
          <p:spPr>
            <a:xfrm>
              <a:off x="7200214" y="3620037"/>
              <a:ext cx="3297865" cy="541474"/>
            </a:xfrm>
            <a:prstGeom prst="rect">
              <a:avLst/>
            </a:prstGeom>
          </p:spPr>
        </p:pic>
      </p:grpSp>
      <p:pic>
        <p:nvPicPr>
          <p:cNvPr id="5" name="Imagen 4">
            <a:extLst>
              <a:ext uri="{FF2B5EF4-FFF2-40B4-BE49-F238E27FC236}">
                <a16:creationId xmlns:a16="http://schemas.microsoft.com/office/drawing/2014/main" id="{B7968EAE-695B-2D4A-ABDA-FB50EE8B5EE1}"/>
              </a:ext>
            </a:extLst>
          </p:cNvPr>
          <p:cNvPicPr>
            <a:picLocks noChangeAspect="1"/>
          </p:cNvPicPr>
          <p:nvPr/>
        </p:nvPicPr>
        <p:blipFill>
          <a:blip r:embed="rId5"/>
          <a:stretch>
            <a:fillRect/>
          </a:stretch>
        </p:blipFill>
        <p:spPr>
          <a:xfrm>
            <a:off x="852060" y="2688019"/>
            <a:ext cx="3943224" cy="3691529"/>
          </a:xfrm>
          <a:prstGeom prst="rect">
            <a:avLst/>
          </a:prstGeom>
        </p:spPr>
      </p:pic>
      <p:sp>
        <p:nvSpPr>
          <p:cNvPr id="281" name="Google Shape;281;p16"/>
          <p:cNvSpPr txBox="1">
            <a:spLocks noGrp="1"/>
          </p:cNvSpPr>
          <p:nvPr>
            <p:ph type="body" idx="1"/>
          </p:nvPr>
        </p:nvSpPr>
        <p:spPr>
          <a:xfrm>
            <a:off x="596270" y="1165148"/>
            <a:ext cx="11125831"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212529"/>
              </a:buClr>
              <a:buSzPts val="1600"/>
              <a:buNone/>
            </a:pPr>
            <a:r>
              <a:rPr lang="ca-ES" b="1" u="sng" dirty="0">
                <a:solidFill>
                  <a:srgbClr val="212529"/>
                </a:solidFill>
                <a:latin typeface="Poppins"/>
                <a:ea typeface="Poppins"/>
                <a:cs typeface="Poppins"/>
                <a:sym typeface="Poppins"/>
              </a:rPr>
              <a:t>Exportar Certificat Digital a un altre dispositiu.</a:t>
            </a:r>
            <a:endParaRPr lang="ca-ES" dirty="0"/>
          </a:p>
          <a:p>
            <a:pPr marL="0" lvl="0" indent="0" algn="l" rtl="0">
              <a:lnSpc>
                <a:spcPct val="100000"/>
              </a:lnSpc>
              <a:spcBef>
                <a:spcPts val="0"/>
              </a:spcBef>
              <a:spcAft>
                <a:spcPts val="0"/>
              </a:spcAft>
              <a:buClr>
                <a:srgbClr val="595959"/>
              </a:buClr>
              <a:buSzPts val="1600"/>
              <a:buNone/>
            </a:pPr>
            <a:endParaRPr lang="ca-ES" b="1" u="sng" dirty="0">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212529"/>
              </a:buClr>
              <a:buSzPts val="1600"/>
              <a:buNone/>
            </a:pPr>
            <a:r>
              <a:rPr lang="ca-ES" dirty="0">
                <a:solidFill>
                  <a:srgbClr val="212529"/>
                </a:solidFill>
                <a:latin typeface="Poppins"/>
                <a:ea typeface="Poppins"/>
                <a:cs typeface="Poppins"/>
                <a:sym typeface="Poppins"/>
              </a:rPr>
              <a:t>Localitzar el Certificat de la FNMT en el dispositiu.</a:t>
            </a:r>
            <a:endParaRPr lang="ca-ES" dirty="0"/>
          </a:p>
          <a:p>
            <a:pPr marL="0" lvl="0" indent="0" algn="l" rtl="0">
              <a:lnSpc>
                <a:spcPct val="100000"/>
              </a:lnSpc>
              <a:spcBef>
                <a:spcPts val="0"/>
              </a:spcBef>
              <a:spcAft>
                <a:spcPts val="0"/>
              </a:spcAft>
              <a:buClr>
                <a:srgbClr val="595959"/>
              </a:buClr>
              <a:buSzPts val="1600"/>
              <a:buNone/>
            </a:pPr>
            <a:endParaRPr lang="ca-ES" dirty="0">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212529"/>
              </a:buClr>
              <a:buSzPts val="1600"/>
              <a:buNone/>
            </a:pPr>
            <a:r>
              <a:rPr lang="ca-ES" dirty="0">
                <a:solidFill>
                  <a:srgbClr val="212529"/>
                </a:solidFill>
                <a:latin typeface="Poppins"/>
                <a:ea typeface="Poppins"/>
                <a:cs typeface="Poppins"/>
                <a:sym typeface="Poppins"/>
              </a:rPr>
              <a:t>1º Des del Navegador, Panel de Control o el propi </a:t>
            </a:r>
            <a:r>
              <a:rPr lang="ca-ES" dirty="0">
                <a:solidFill>
                  <a:srgbClr val="212529"/>
                </a:solidFill>
              </a:rPr>
              <a:t>cercador</a:t>
            </a:r>
            <a:r>
              <a:rPr lang="ca-ES" dirty="0">
                <a:solidFill>
                  <a:srgbClr val="212529"/>
                </a:solidFill>
                <a:latin typeface="Poppins"/>
                <a:ea typeface="Poppins"/>
                <a:cs typeface="Poppins"/>
                <a:sym typeface="Poppins"/>
              </a:rPr>
              <a:t> del dispositiu, accedir a </a:t>
            </a:r>
            <a:r>
              <a:rPr lang="ca-ES" b="1" dirty="0">
                <a:solidFill>
                  <a:srgbClr val="212529"/>
                </a:solidFill>
                <a:latin typeface="Poppins"/>
                <a:ea typeface="Poppins"/>
                <a:cs typeface="Poppins"/>
                <a:sym typeface="Poppins"/>
              </a:rPr>
              <a:t>Opcions d’internet &lt; Continguts &lt; Certificats.  </a:t>
            </a:r>
            <a:r>
              <a:rPr lang="ca-ES" dirty="0">
                <a:solidFill>
                  <a:srgbClr val="212529"/>
                </a:solidFill>
                <a:latin typeface="Poppins"/>
                <a:ea typeface="Poppins"/>
                <a:cs typeface="Poppins"/>
                <a:sym typeface="Poppins"/>
              </a:rPr>
              <a:t>També es pot arribar des d’</a:t>
            </a:r>
            <a:r>
              <a:rPr lang="ca-ES" b="1" dirty="0">
                <a:solidFill>
                  <a:srgbClr val="212529"/>
                </a:solidFill>
                <a:latin typeface="Poppins"/>
                <a:ea typeface="Poppins"/>
                <a:cs typeface="Poppins"/>
                <a:sym typeface="Poppins"/>
              </a:rPr>
              <a:t>Ajustaments &lt; Seguretat &lt; Gestionar Certificats</a:t>
            </a:r>
            <a:r>
              <a:rPr lang="ca-ES" dirty="0">
                <a:solidFill>
                  <a:srgbClr val="212529"/>
                </a:solidFill>
                <a:latin typeface="Poppins"/>
                <a:ea typeface="Poppins"/>
                <a:cs typeface="Poppins"/>
                <a:sym typeface="Poppins"/>
              </a:rPr>
              <a:t>. </a:t>
            </a:r>
            <a:endParaRPr lang="ca-ES" b="1" dirty="0">
              <a:solidFill>
                <a:srgbClr val="212529"/>
              </a:solidFill>
              <a:latin typeface="Poppins"/>
              <a:ea typeface="Poppins"/>
              <a:cs typeface="Poppins"/>
              <a:sym typeface="Poppins"/>
            </a:endParaRPr>
          </a:p>
        </p:txBody>
      </p:sp>
      <p:sp>
        <p:nvSpPr>
          <p:cNvPr id="282" name="Google Shape;282;p16"/>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1.2. Còpia de Seguretat Certificat Digital</a:t>
            </a:r>
          </a:p>
        </p:txBody>
      </p:sp>
      <p:sp>
        <p:nvSpPr>
          <p:cNvPr id="286" name="Google Shape;286;p16"/>
          <p:cNvSpPr/>
          <p:nvPr/>
        </p:nvSpPr>
        <p:spPr>
          <a:xfrm>
            <a:off x="880572" y="2735198"/>
            <a:ext cx="1745670" cy="284449"/>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pic>
        <p:nvPicPr>
          <p:cNvPr id="287" name="Google Shape;287;p16"/>
          <p:cNvPicPr preferRelativeResize="0"/>
          <p:nvPr/>
        </p:nvPicPr>
        <p:blipFill rotWithShape="1">
          <a:blip r:embed="rId6">
            <a:alphaModFix/>
          </a:blip>
          <a:srcRect/>
          <a:stretch/>
        </p:blipFill>
        <p:spPr>
          <a:xfrm>
            <a:off x="3753822" y="3262905"/>
            <a:ext cx="1041462" cy="267098"/>
          </a:xfrm>
          <a:prstGeom prst="rect">
            <a:avLst/>
          </a:prstGeom>
          <a:noFill/>
          <a:ln>
            <a:noFill/>
          </a:ln>
        </p:spPr>
      </p:pic>
      <p:pic>
        <p:nvPicPr>
          <p:cNvPr id="288" name="Google Shape;288;p16"/>
          <p:cNvPicPr preferRelativeResize="0"/>
          <p:nvPr/>
        </p:nvPicPr>
        <p:blipFill rotWithShape="1">
          <a:blip r:embed="rId6">
            <a:alphaModFix/>
          </a:blip>
          <a:srcRect/>
          <a:stretch/>
        </p:blipFill>
        <p:spPr>
          <a:xfrm>
            <a:off x="2311478" y="4153726"/>
            <a:ext cx="1203968" cy="267101"/>
          </a:xfrm>
          <a:prstGeom prst="rect">
            <a:avLst/>
          </a:prstGeom>
          <a:noFill/>
          <a:ln>
            <a:noFill/>
          </a:ln>
        </p:spPr>
      </p:pic>
      <p:cxnSp>
        <p:nvCxnSpPr>
          <p:cNvPr id="289" name="Google Shape;289;p16"/>
          <p:cNvCxnSpPr>
            <a:cxnSpLocks/>
          </p:cNvCxnSpPr>
          <p:nvPr/>
        </p:nvCxnSpPr>
        <p:spPr>
          <a:xfrm>
            <a:off x="3641161" y="4360289"/>
            <a:ext cx="2977404" cy="77144"/>
          </a:xfrm>
          <a:prstGeom prst="straightConnector1">
            <a:avLst/>
          </a:prstGeom>
          <a:noFill/>
          <a:ln w="28575" cap="flat" cmpd="sng">
            <a:solidFill>
              <a:srgbClr val="FF0000"/>
            </a:solidFill>
            <a:prstDash val="solid"/>
            <a:round/>
            <a:headEnd type="none" w="sm" len="sm"/>
            <a:tailEnd type="triangle" w="med" len="med"/>
          </a:ln>
        </p:spPr>
      </p:cxnSp>
      <p:cxnSp>
        <p:nvCxnSpPr>
          <p:cNvPr id="293" name="Google Shape;293;p16"/>
          <p:cNvCxnSpPr/>
          <p:nvPr/>
        </p:nvCxnSpPr>
        <p:spPr>
          <a:xfrm rot="10800000" flipH="1">
            <a:off x="8082131" y="4366311"/>
            <a:ext cx="152099" cy="622637"/>
          </a:xfrm>
          <a:prstGeom prst="straightConnector1">
            <a:avLst/>
          </a:prstGeom>
          <a:noFill/>
          <a:ln w="9525" cap="flat" cmpd="sng">
            <a:solidFill>
              <a:srgbClr val="FF0000"/>
            </a:solidFill>
            <a:prstDash val="solid"/>
            <a:round/>
            <a:headEnd type="none" w="sm" len="sm"/>
            <a:tailEnd type="triangle" w="med" len="med"/>
          </a:ln>
        </p:spPr>
      </p:cxnSp>
      <p:sp>
        <p:nvSpPr>
          <p:cNvPr id="294" name="Google Shape;294;p16"/>
          <p:cNvSpPr/>
          <p:nvPr/>
        </p:nvSpPr>
        <p:spPr>
          <a:xfrm>
            <a:off x="7747384" y="5125625"/>
            <a:ext cx="558673" cy="202133"/>
          </a:xfrm>
          <a:prstGeom prst="roundRect">
            <a:avLst>
              <a:gd name="adj" fmla="val 16667"/>
            </a:avLst>
          </a:prstGeom>
          <a:noFill/>
          <a:ln w="28575" cap="flat" cmpd="sng">
            <a:solidFill>
              <a:srgbClr val="C00000"/>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2" name="CuadroTexto 10">
            <a:extLst>
              <a:ext uri="{FF2B5EF4-FFF2-40B4-BE49-F238E27FC236}">
                <a16:creationId xmlns:a16="http://schemas.microsoft.com/office/drawing/2014/main" id="{5817DEDF-FDC4-E6D9-6332-4C2502698AEB}"/>
              </a:ext>
            </a:extLst>
          </p:cNvPr>
          <p:cNvSpPr txBox="1"/>
          <p:nvPr/>
        </p:nvSpPr>
        <p:spPr>
          <a:xfrm>
            <a:off x="5257606" y="6338942"/>
            <a:ext cx="3180711" cy="461665"/>
          </a:xfrm>
          <a:prstGeom prst="rect">
            <a:avLst/>
          </a:prstGeom>
          <a:noFill/>
        </p:spPr>
        <p:txBody>
          <a:bodyPr wrap="square" rtlCol="0">
            <a:spAutoFit/>
          </a:bodyPr>
          <a:lstStyle/>
          <a:p>
            <a:r>
              <a:rPr lang="ca-ES" sz="1200" dirty="0">
                <a:solidFill>
                  <a:srgbClr val="7030A0"/>
                </a:solidFill>
              </a:rPr>
              <a:t>El contingut es mostra en l’idioma original de la web, no està disponible en català.</a:t>
            </a:r>
            <a:endParaRPr lang="ca-ES"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7"/>
          <p:cNvSpPr txBox="1">
            <a:spLocks noGrp="1"/>
          </p:cNvSpPr>
          <p:nvPr>
            <p:ph type="body" idx="1"/>
          </p:nvPr>
        </p:nvSpPr>
        <p:spPr>
          <a:xfrm>
            <a:off x="596270" y="1165148"/>
            <a:ext cx="11125831"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212529"/>
              </a:buClr>
              <a:buSzPts val="1600"/>
              <a:buNone/>
            </a:pPr>
            <a:r>
              <a:rPr lang="ca-ES" b="1" u="sng" dirty="0">
                <a:solidFill>
                  <a:srgbClr val="212529"/>
                </a:solidFill>
                <a:latin typeface="Poppins"/>
                <a:ea typeface="Poppins"/>
                <a:cs typeface="Poppins"/>
                <a:sym typeface="Poppins"/>
              </a:rPr>
              <a:t>Exportar Certificat Digital a un altre dispositiu.</a:t>
            </a:r>
            <a:endParaRPr lang="ca-ES" dirty="0">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595959"/>
              </a:buClr>
              <a:buSzPts val="1600"/>
              <a:buNone/>
            </a:pPr>
            <a:endParaRPr lang="ca-ES" dirty="0">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212529"/>
              </a:buClr>
              <a:buSzPts val="1600"/>
              <a:buNone/>
            </a:pPr>
            <a:r>
              <a:rPr lang="ca-ES" dirty="0">
                <a:solidFill>
                  <a:srgbClr val="212529"/>
                </a:solidFill>
                <a:latin typeface="Poppins"/>
                <a:ea typeface="Poppins"/>
                <a:cs typeface="Poppins"/>
                <a:sym typeface="Poppins"/>
              </a:rPr>
              <a:t>2º Un cop localitzat el certificat clicar en exportar per seguir </a:t>
            </a:r>
            <a:r>
              <a:rPr lang="ca-ES" dirty="0">
                <a:solidFill>
                  <a:srgbClr val="212529"/>
                </a:solidFill>
              </a:rPr>
              <a:t>els passos de l’assistent</a:t>
            </a:r>
            <a:r>
              <a:rPr lang="ca-ES" dirty="0">
                <a:solidFill>
                  <a:srgbClr val="212529"/>
                </a:solidFill>
                <a:latin typeface="Poppins"/>
                <a:ea typeface="Poppins"/>
                <a:cs typeface="Poppins"/>
                <a:sym typeface="Poppins"/>
              </a:rPr>
              <a:t>, amb l’opció de clau privada, per a major seguretat, marcant totes les funcions per guardar-lo a </a:t>
            </a:r>
            <a:r>
              <a:rPr lang="ca-ES" dirty="0">
                <a:solidFill>
                  <a:srgbClr val="212529"/>
                </a:solidFill>
              </a:rPr>
              <a:t>la carpeta designada.</a:t>
            </a:r>
            <a:endParaRPr lang="ca-ES" b="1" dirty="0">
              <a:solidFill>
                <a:srgbClr val="212529"/>
              </a:solidFill>
              <a:latin typeface="Poppins"/>
              <a:ea typeface="Poppins"/>
              <a:cs typeface="Poppins"/>
              <a:sym typeface="Poppins"/>
            </a:endParaRPr>
          </a:p>
        </p:txBody>
      </p:sp>
      <p:sp>
        <p:nvSpPr>
          <p:cNvPr id="301" name="Google Shape;301;p17"/>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1.2. Còpia de Seguretat Certificat Digital</a:t>
            </a:r>
          </a:p>
        </p:txBody>
      </p:sp>
      <p:pic>
        <p:nvPicPr>
          <p:cNvPr id="302" name="Google Shape;302;p17"/>
          <p:cNvPicPr preferRelativeResize="0"/>
          <p:nvPr/>
        </p:nvPicPr>
        <p:blipFill rotWithShape="1">
          <a:blip r:embed="rId3">
            <a:alphaModFix/>
          </a:blip>
          <a:srcRect l="5255" t="21065" b="7974"/>
          <a:stretch/>
        </p:blipFill>
        <p:spPr>
          <a:xfrm>
            <a:off x="226360" y="2247101"/>
            <a:ext cx="3685027" cy="1837520"/>
          </a:xfrm>
          <a:prstGeom prst="rect">
            <a:avLst/>
          </a:prstGeom>
          <a:noFill/>
          <a:ln>
            <a:noFill/>
          </a:ln>
        </p:spPr>
      </p:pic>
      <p:pic>
        <p:nvPicPr>
          <p:cNvPr id="303" name="Google Shape;303;p17"/>
          <p:cNvPicPr preferRelativeResize="0"/>
          <p:nvPr/>
        </p:nvPicPr>
        <p:blipFill rotWithShape="1">
          <a:blip r:embed="rId4">
            <a:alphaModFix/>
          </a:blip>
          <a:srcRect l="5415" t="25689"/>
          <a:stretch/>
        </p:blipFill>
        <p:spPr>
          <a:xfrm>
            <a:off x="226360" y="4157684"/>
            <a:ext cx="3897167" cy="1756508"/>
          </a:xfrm>
          <a:prstGeom prst="rect">
            <a:avLst/>
          </a:prstGeom>
          <a:noFill/>
          <a:ln>
            <a:noFill/>
          </a:ln>
        </p:spPr>
      </p:pic>
      <p:pic>
        <p:nvPicPr>
          <p:cNvPr id="304" name="Google Shape;304;p17"/>
          <p:cNvPicPr preferRelativeResize="0"/>
          <p:nvPr/>
        </p:nvPicPr>
        <p:blipFill rotWithShape="1">
          <a:blip r:embed="rId5">
            <a:alphaModFix/>
          </a:blip>
          <a:srcRect l="3818" t="18401" r="5814"/>
          <a:stretch/>
        </p:blipFill>
        <p:spPr>
          <a:xfrm>
            <a:off x="3855713" y="2238799"/>
            <a:ext cx="3521722" cy="2632182"/>
          </a:xfrm>
          <a:prstGeom prst="rect">
            <a:avLst/>
          </a:prstGeom>
          <a:noFill/>
          <a:ln>
            <a:noFill/>
          </a:ln>
        </p:spPr>
      </p:pic>
      <p:pic>
        <p:nvPicPr>
          <p:cNvPr id="305" name="Google Shape;305;p17"/>
          <p:cNvPicPr preferRelativeResize="0"/>
          <p:nvPr/>
        </p:nvPicPr>
        <p:blipFill rotWithShape="1">
          <a:blip r:embed="rId6">
            <a:alphaModFix/>
          </a:blip>
          <a:srcRect t="16446"/>
          <a:stretch/>
        </p:blipFill>
        <p:spPr>
          <a:xfrm>
            <a:off x="7747345" y="2269013"/>
            <a:ext cx="2971496" cy="2229524"/>
          </a:xfrm>
          <a:prstGeom prst="rect">
            <a:avLst/>
          </a:prstGeom>
          <a:noFill/>
          <a:ln>
            <a:noFill/>
          </a:ln>
        </p:spPr>
      </p:pic>
      <p:pic>
        <p:nvPicPr>
          <p:cNvPr id="306" name="Google Shape;306;p17"/>
          <p:cNvPicPr preferRelativeResize="0"/>
          <p:nvPr/>
        </p:nvPicPr>
        <p:blipFill rotWithShape="1">
          <a:blip r:embed="rId7">
            <a:alphaModFix/>
          </a:blip>
          <a:srcRect l="3773" t="25555" r="-1092"/>
          <a:stretch/>
        </p:blipFill>
        <p:spPr>
          <a:xfrm>
            <a:off x="3964403" y="5202134"/>
            <a:ext cx="3572156" cy="1307629"/>
          </a:xfrm>
          <a:prstGeom prst="rect">
            <a:avLst/>
          </a:prstGeom>
          <a:noFill/>
          <a:ln>
            <a:noFill/>
          </a:ln>
        </p:spPr>
      </p:pic>
      <p:grpSp>
        <p:nvGrpSpPr>
          <p:cNvPr id="307" name="Google Shape;307;p17"/>
          <p:cNvGrpSpPr/>
          <p:nvPr/>
        </p:nvGrpSpPr>
        <p:grpSpPr>
          <a:xfrm>
            <a:off x="7843252" y="4443551"/>
            <a:ext cx="3572156" cy="2200907"/>
            <a:chOff x="8437067" y="4514331"/>
            <a:chExt cx="3572156" cy="2200907"/>
          </a:xfrm>
        </p:grpSpPr>
        <p:pic>
          <p:nvPicPr>
            <p:cNvPr id="308" name="Google Shape;308;p17"/>
            <p:cNvPicPr preferRelativeResize="0"/>
            <p:nvPr/>
          </p:nvPicPr>
          <p:blipFill rotWithShape="1">
            <a:blip r:embed="rId8">
              <a:alphaModFix/>
            </a:blip>
            <a:srcRect l="6324" t="14786" b="30770"/>
            <a:stretch/>
          </p:blipFill>
          <p:spPr>
            <a:xfrm>
              <a:off x="8437067" y="4514331"/>
              <a:ext cx="3572156" cy="1946890"/>
            </a:xfrm>
            <a:prstGeom prst="rect">
              <a:avLst/>
            </a:prstGeom>
            <a:noFill/>
            <a:ln>
              <a:noFill/>
            </a:ln>
          </p:spPr>
        </p:pic>
        <p:pic>
          <p:nvPicPr>
            <p:cNvPr id="309" name="Google Shape;309;p17"/>
            <p:cNvPicPr preferRelativeResize="0"/>
            <p:nvPr/>
          </p:nvPicPr>
          <p:blipFill rotWithShape="1">
            <a:blip r:embed="rId9">
              <a:alphaModFix/>
            </a:blip>
            <a:srcRect t="88801" b="961"/>
            <a:stretch/>
          </p:blipFill>
          <p:spPr>
            <a:xfrm>
              <a:off x="8624235" y="6455414"/>
              <a:ext cx="2971495" cy="259824"/>
            </a:xfrm>
            <a:prstGeom prst="rect">
              <a:avLst/>
            </a:prstGeom>
            <a:noFill/>
            <a:ln>
              <a:noFill/>
            </a:ln>
          </p:spPr>
        </p:pic>
      </p:grpSp>
      <p:sp>
        <p:nvSpPr>
          <p:cNvPr id="310" name="Google Shape;310;p17"/>
          <p:cNvSpPr/>
          <p:nvPr/>
        </p:nvSpPr>
        <p:spPr>
          <a:xfrm>
            <a:off x="226360" y="2247101"/>
            <a:ext cx="3738043" cy="4029874"/>
          </a:xfrm>
          <a:prstGeom prst="rect">
            <a:avLst/>
          </a:prstGeom>
          <a:noFill/>
          <a:ln w="19050" cap="flat" cmpd="sng">
            <a:solidFill>
              <a:srgbClr val="5D8FFF"/>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311" name="Google Shape;311;p17"/>
          <p:cNvSpPr/>
          <p:nvPr/>
        </p:nvSpPr>
        <p:spPr>
          <a:xfrm>
            <a:off x="4032210" y="2247101"/>
            <a:ext cx="3504350" cy="2695209"/>
          </a:xfrm>
          <a:prstGeom prst="rect">
            <a:avLst/>
          </a:prstGeom>
          <a:noFill/>
          <a:ln w="19050" cap="flat" cmpd="sng">
            <a:solidFill>
              <a:srgbClr val="5D8FFF"/>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312" name="Google Shape;312;p17"/>
          <p:cNvSpPr/>
          <p:nvPr/>
        </p:nvSpPr>
        <p:spPr>
          <a:xfrm>
            <a:off x="7693347" y="2236592"/>
            <a:ext cx="3504350" cy="2294367"/>
          </a:xfrm>
          <a:prstGeom prst="rect">
            <a:avLst/>
          </a:prstGeom>
          <a:noFill/>
          <a:ln w="19050" cap="flat" cmpd="sng">
            <a:solidFill>
              <a:srgbClr val="5D8FFF"/>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313" name="Google Shape;313;p17"/>
          <p:cNvSpPr/>
          <p:nvPr/>
        </p:nvSpPr>
        <p:spPr>
          <a:xfrm>
            <a:off x="4040714" y="5130805"/>
            <a:ext cx="3504350" cy="1217693"/>
          </a:xfrm>
          <a:prstGeom prst="rect">
            <a:avLst/>
          </a:prstGeom>
          <a:noFill/>
          <a:ln w="19050" cap="flat" cmpd="sng">
            <a:solidFill>
              <a:srgbClr val="5D8FFF"/>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314" name="Google Shape;314;p17"/>
          <p:cNvSpPr/>
          <p:nvPr/>
        </p:nvSpPr>
        <p:spPr>
          <a:xfrm>
            <a:off x="7693347" y="4581895"/>
            <a:ext cx="3504350" cy="2156023"/>
          </a:xfrm>
          <a:prstGeom prst="rect">
            <a:avLst/>
          </a:prstGeom>
          <a:noFill/>
          <a:ln w="19050" cap="flat" cmpd="sng">
            <a:solidFill>
              <a:srgbClr val="5D8FFF"/>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316" name="Google Shape;316;p17"/>
          <p:cNvSpPr txBox="1"/>
          <p:nvPr/>
        </p:nvSpPr>
        <p:spPr>
          <a:xfrm>
            <a:off x="7116020" y="1640319"/>
            <a:ext cx="914400" cy="9144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s-ES" sz="2000" b="1">
                <a:solidFill>
                  <a:srgbClr val="0B55FF"/>
                </a:solidFill>
                <a:latin typeface="Verdana"/>
                <a:ea typeface="Verdana"/>
                <a:cs typeface="Verdana"/>
                <a:sym typeface="Verdana"/>
              </a:rPr>
              <a:t>2º</a:t>
            </a:r>
            <a:endParaRPr/>
          </a:p>
        </p:txBody>
      </p:sp>
      <p:sp>
        <p:nvSpPr>
          <p:cNvPr id="317" name="Google Shape;317;p17"/>
          <p:cNvSpPr txBox="1"/>
          <p:nvPr/>
        </p:nvSpPr>
        <p:spPr>
          <a:xfrm>
            <a:off x="10860624" y="1626678"/>
            <a:ext cx="914400" cy="9144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s-ES" sz="2000" b="1">
                <a:solidFill>
                  <a:srgbClr val="0B55FF"/>
                </a:solidFill>
                <a:latin typeface="Verdana"/>
                <a:ea typeface="Verdana"/>
                <a:cs typeface="Verdana"/>
                <a:sym typeface="Verdana"/>
              </a:rPr>
              <a:t>3º</a:t>
            </a:r>
            <a:endParaRPr/>
          </a:p>
        </p:txBody>
      </p:sp>
      <p:sp>
        <p:nvSpPr>
          <p:cNvPr id="318" name="Google Shape;318;p17"/>
          <p:cNvSpPr txBox="1"/>
          <p:nvPr/>
        </p:nvSpPr>
        <p:spPr>
          <a:xfrm>
            <a:off x="7183224" y="4549482"/>
            <a:ext cx="914400" cy="9144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s-ES" sz="2000" b="1">
                <a:solidFill>
                  <a:srgbClr val="0B55FF"/>
                </a:solidFill>
                <a:latin typeface="Verdana"/>
                <a:ea typeface="Verdana"/>
                <a:cs typeface="Verdana"/>
                <a:sym typeface="Verdana"/>
              </a:rPr>
              <a:t>4º</a:t>
            </a:r>
            <a:endParaRPr/>
          </a:p>
        </p:txBody>
      </p:sp>
      <p:sp>
        <p:nvSpPr>
          <p:cNvPr id="319" name="Google Shape;319;p17"/>
          <p:cNvSpPr txBox="1"/>
          <p:nvPr/>
        </p:nvSpPr>
        <p:spPr>
          <a:xfrm>
            <a:off x="10852443" y="4087045"/>
            <a:ext cx="914400" cy="9144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s-ES" sz="2000" b="1">
                <a:solidFill>
                  <a:srgbClr val="0B55FF"/>
                </a:solidFill>
                <a:latin typeface="Verdana"/>
                <a:ea typeface="Verdana"/>
                <a:cs typeface="Verdana"/>
                <a:sym typeface="Verdana"/>
              </a:rPr>
              <a:t>5º</a:t>
            </a:r>
            <a:endParaRPr/>
          </a:p>
        </p:txBody>
      </p:sp>
      <p:sp>
        <p:nvSpPr>
          <p:cNvPr id="2" name="CuadroTexto 10">
            <a:extLst>
              <a:ext uri="{FF2B5EF4-FFF2-40B4-BE49-F238E27FC236}">
                <a16:creationId xmlns:a16="http://schemas.microsoft.com/office/drawing/2014/main" id="{B8BBA019-45F4-812F-4564-E4161CEC8537}"/>
              </a:ext>
            </a:extLst>
          </p:cNvPr>
          <p:cNvSpPr txBox="1"/>
          <p:nvPr/>
        </p:nvSpPr>
        <p:spPr>
          <a:xfrm>
            <a:off x="4396567" y="6306160"/>
            <a:ext cx="3180711" cy="461665"/>
          </a:xfrm>
          <a:prstGeom prst="rect">
            <a:avLst/>
          </a:prstGeom>
          <a:noFill/>
        </p:spPr>
        <p:txBody>
          <a:bodyPr wrap="square" rtlCol="0">
            <a:spAutoFit/>
          </a:bodyPr>
          <a:lstStyle/>
          <a:p>
            <a:r>
              <a:rPr lang="ca-ES" sz="1200" dirty="0">
                <a:solidFill>
                  <a:srgbClr val="7030A0"/>
                </a:solidFill>
              </a:rPr>
              <a:t>El contingut es mostra en l’idioma original de la web, no està disponible en català.</a:t>
            </a:r>
            <a:endParaRPr lang="ca-ES"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8"/>
          <p:cNvSpPr txBox="1">
            <a:spLocks noGrp="1"/>
          </p:cNvSpPr>
          <p:nvPr>
            <p:ph type="body" idx="1"/>
          </p:nvPr>
        </p:nvSpPr>
        <p:spPr>
          <a:xfrm>
            <a:off x="596270" y="1165148"/>
            <a:ext cx="11125831"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212529"/>
              </a:buClr>
              <a:buSzPts val="1600"/>
              <a:buNone/>
            </a:pPr>
            <a:r>
              <a:rPr lang="ca-ES" b="1" u="sng" dirty="0">
                <a:solidFill>
                  <a:srgbClr val="212529"/>
                </a:solidFill>
                <a:latin typeface="Poppins"/>
                <a:ea typeface="Poppins"/>
                <a:cs typeface="Poppins"/>
                <a:sym typeface="Poppins"/>
              </a:rPr>
              <a:t>Importar Certificat Digital des d’un altre dispositiu.</a:t>
            </a:r>
            <a:endParaRPr lang="ca-ES" dirty="0"/>
          </a:p>
          <a:p>
            <a:pPr marL="0" lvl="0" indent="0" algn="l" rtl="0">
              <a:lnSpc>
                <a:spcPct val="100000"/>
              </a:lnSpc>
              <a:spcBef>
                <a:spcPts val="0"/>
              </a:spcBef>
              <a:spcAft>
                <a:spcPts val="0"/>
              </a:spcAft>
              <a:buClr>
                <a:srgbClr val="595959"/>
              </a:buClr>
              <a:buSzPts val="1600"/>
              <a:buNone/>
            </a:pPr>
            <a:endParaRPr lang="ca-ES" dirty="0">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212529"/>
              </a:buClr>
              <a:buSzPts val="2000"/>
              <a:buNone/>
            </a:pPr>
            <a:r>
              <a:rPr lang="ca-ES" sz="2000" dirty="0">
                <a:solidFill>
                  <a:srgbClr val="212529"/>
                </a:solidFill>
                <a:latin typeface="Poppins"/>
                <a:ea typeface="Poppins"/>
                <a:cs typeface="Poppins"/>
                <a:sym typeface="Poppins"/>
              </a:rPr>
              <a:t>Es pot importar el certificat digital a un altre dispositiu de diferents maneres:</a:t>
            </a:r>
            <a:endParaRPr lang="ca-ES" dirty="0"/>
          </a:p>
          <a:p>
            <a:pPr marL="0" lvl="0" indent="0" algn="l" rtl="0">
              <a:lnSpc>
                <a:spcPct val="100000"/>
              </a:lnSpc>
              <a:spcBef>
                <a:spcPts val="0"/>
              </a:spcBef>
              <a:spcAft>
                <a:spcPts val="0"/>
              </a:spcAft>
              <a:buClr>
                <a:srgbClr val="595959"/>
              </a:buClr>
              <a:buSzPts val="2000"/>
              <a:buNone/>
            </a:pPr>
            <a:endParaRPr lang="ca-ES" sz="2000" dirty="0">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212529"/>
              </a:buClr>
              <a:buSzPts val="2000"/>
              <a:buNone/>
            </a:pPr>
            <a:r>
              <a:rPr lang="ca-ES" sz="2000" dirty="0">
                <a:solidFill>
                  <a:srgbClr val="212529"/>
                </a:solidFill>
                <a:latin typeface="Poppins"/>
                <a:ea typeface="Poppins"/>
                <a:cs typeface="Poppins"/>
                <a:sym typeface="Poppins"/>
              </a:rPr>
              <a:t>- Connectant els dispositius per copiar l’arxiu d’un a l’altre.</a:t>
            </a:r>
            <a:endParaRPr lang="ca-ES" dirty="0"/>
          </a:p>
          <a:p>
            <a:pPr marL="0" lvl="0" indent="0" algn="l" rtl="0">
              <a:lnSpc>
                <a:spcPct val="100000"/>
              </a:lnSpc>
              <a:spcBef>
                <a:spcPts val="0"/>
              </a:spcBef>
              <a:spcAft>
                <a:spcPts val="0"/>
              </a:spcAft>
              <a:buClr>
                <a:srgbClr val="212529"/>
              </a:buClr>
              <a:buSzPts val="2000"/>
              <a:buNone/>
            </a:pPr>
            <a:r>
              <a:rPr lang="ca-ES" sz="2000" dirty="0">
                <a:solidFill>
                  <a:srgbClr val="212529"/>
                </a:solidFill>
                <a:latin typeface="Poppins"/>
                <a:ea typeface="Poppins"/>
                <a:cs typeface="Poppins"/>
                <a:sym typeface="Poppins"/>
              </a:rPr>
              <a:t>- Enviant un correu electrònic amb l’arxiu.</a:t>
            </a:r>
            <a:endParaRPr lang="ca-ES" dirty="0"/>
          </a:p>
          <a:p>
            <a:pPr marL="0" lvl="0" indent="0" algn="l" rtl="0">
              <a:lnSpc>
                <a:spcPct val="100000"/>
              </a:lnSpc>
              <a:spcBef>
                <a:spcPts val="0"/>
              </a:spcBef>
              <a:spcAft>
                <a:spcPts val="0"/>
              </a:spcAft>
              <a:buClr>
                <a:srgbClr val="212529"/>
              </a:buClr>
              <a:buSzPts val="2000"/>
              <a:buNone/>
            </a:pPr>
            <a:r>
              <a:rPr lang="ca-ES" sz="2000" dirty="0">
                <a:solidFill>
                  <a:srgbClr val="212529"/>
                </a:solidFill>
                <a:latin typeface="Poppins"/>
                <a:ea typeface="Poppins"/>
                <a:cs typeface="Poppins"/>
                <a:sym typeface="Poppins"/>
              </a:rPr>
              <a:t>- Des de </a:t>
            </a:r>
            <a:r>
              <a:rPr lang="ca-ES" sz="2000" dirty="0" err="1">
                <a:solidFill>
                  <a:srgbClr val="212529"/>
                </a:solidFill>
                <a:latin typeface="Poppins"/>
                <a:ea typeface="Poppins"/>
                <a:cs typeface="Poppins"/>
                <a:sym typeface="Poppins"/>
              </a:rPr>
              <a:t>Google</a:t>
            </a:r>
            <a:r>
              <a:rPr lang="ca-ES" sz="2000" dirty="0">
                <a:solidFill>
                  <a:srgbClr val="212529"/>
                </a:solidFill>
                <a:latin typeface="Poppins"/>
                <a:ea typeface="Poppins"/>
                <a:cs typeface="Poppins"/>
                <a:sym typeface="Poppins"/>
              </a:rPr>
              <a:t> drive</a:t>
            </a:r>
            <a:endParaRPr lang="ca-ES" dirty="0"/>
          </a:p>
          <a:p>
            <a:pPr marL="0" lvl="0" indent="0" algn="l" rtl="0">
              <a:lnSpc>
                <a:spcPct val="100000"/>
              </a:lnSpc>
              <a:spcBef>
                <a:spcPts val="0"/>
              </a:spcBef>
              <a:spcAft>
                <a:spcPts val="0"/>
              </a:spcAft>
              <a:buClr>
                <a:srgbClr val="212529"/>
              </a:buClr>
              <a:buSzPts val="2000"/>
              <a:buNone/>
            </a:pPr>
            <a:r>
              <a:rPr lang="ca-ES" sz="2000" dirty="0">
                <a:solidFill>
                  <a:srgbClr val="212529"/>
                </a:solidFill>
                <a:latin typeface="Poppins"/>
                <a:ea typeface="Poppins"/>
                <a:cs typeface="Poppins"/>
                <a:sym typeface="Poppins"/>
              </a:rPr>
              <a:t>- Gravant-lo en un “</a:t>
            </a:r>
            <a:r>
              <a:rPr lang="ca-ES" sz="2000" dirty="0" err="1">
                <a:solidFill>
                  <a:srgbClr val="212529"/>
                </a:solidFill>
                <a:latin typeface="Poppins"/>
                <a:ea typeface="Poppins"/>
                <a:cs typeface="Poppins"/>
                <a:sym typeface="Poppins"/>
              </a:rPr>
              <a:t>pendrive</a:t>
            </a:r>
            <a:r>
              <a:rPr lang="ca-ES" sz="2000" dirty="0">
                <a:solidFill>
                  <a:srgbClr val="212529"/>
                </a:solidFill>
                <a:latin typeface="Poppins"/>
                <a:ea typeface="Poppins"/>
                <a:cs typeface="Poppins"/>
                <a:sym typeface="Poppins"/>
              </a:rPr>
              <a:t>”.</a:t>
            </a:r>
            <a:endParaRPr lang="ca-ES" dirty="0"/>
          </a:p>
          <a:p>
            <a:pPr marL="0" lvl="0" indent="0" algn="l" rtl="0">
              <a:lnSpc>
                <a:spcPct val="100000"/>
              </a:lnSpc>
              <a:spcBef>
                <a:spcPts val="0"/>
              </a:spcBef>
              <a:spcAft>
                <a:spcPts val="0"/>
              </a:spcAft>
              <a:buClr>
                <a:srgbClr val="595959"/>
              </a:buClr>
              <a:buSzPts val="2000"/>
              <a:buNone/>
            </a:pPr>
            <a:endParaRPr lang="ca-ES" sz="2000" dirty="0">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212529"/>
              </a:buClr>
              <a:buSzPts val="2000"/>
              <a:buNone/>
            </a:pPr>
            <a:r>
              <a:rPr lang="ca-ES" sz="2000" dirty="0">
                <a:solidFill>
                  <a:srgbClr val="212529"/>
                </a:solidFill>
                <a:latin typeface="Poppins"/>
                <a:ea typeface="Poppins"/>
                <a:cs typeface="Poppins"/>
                <a:sym typeface="Poppins"/>
              </a:rPr>
              <a:t>Quan s’accedeix al certificat digital des de el nou dispositiu, s’executarà , sol·licitant la contrasenya establerta per permetre la seva instal·lació.</a:t>
            </a:r>
            <a:endParaRPr lang="ca-ES" dirty="0"/>
          </a:p>
        </p:txBody>
      </p:sp>
      <p:sp>
        <p:nvSpPr>
          <p:cNvPr id="326" name="Google Shape;326;p18"/>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1.2. Còpia de Seguretat del Certificat Digital</a:t>
            </a:r>
          </a:p>
        </p:txBody>
      </p:sp>
      <p:pic>
        <p:nvPicPr>
          <p:cNvPr id="327" name="Google Shape;327;p18" descr="USB con relleno sólido"/>
          <p:cNvPicPr preferRelativeResize="0"/>
          <p:nvPr/>
        </p:nvPicPr>
        <p:blipFill rotWithShape="1">
          <a:blip r:embed="rId3">
            <a:alphaModFix/>
          </a:blip>
          <a:srcRect/>
          <a:stretch/>
        </p:blipFill>
        <p:spPr>
          <a:xfrm>
            <a:off x="9488905" y="2514600"/>
            <a:ext cx="914400" cy="914400"/>
          </a:xfrm>
          <a:prstGeom prst="rect">
            <a:avLst/>
          </a:prstGeom>
          <a:noFill/>
          <a:ln>
            <a:noFill/>
          </a:ln>
        </p:spPr>
      </p:pic>
      <p:pic>
        <p:nvPicPr>
          <p:cNvPr id="328" name="Google Shape;328;p18" descr="Correo electrónico con relleno sólido"/>
          <p:cNvPicPr preferRelativeResize="0"/>
          <p:nvPr/>
        </p:nvPicPr>
        <p:blipFill rotWithShape="1">
          <a:blip r:embed="rId4">
            <a:alphaModFix/>
          </a:blip>
          <a:srcRect/>
          <a:stretch/>
        </p:blipFill>
        <p:spPr>
          <a:xfrm>
            <a:off x="10681330" y="2514600"/>
            <a:ext cx="914400" cy="914400"/>
          </a:xfrm>
          <a:prstGeom prst="rect">
            <a:avLst/>
          </a:prstGeom>
          <a:noFill/>
          <a:ln>
            <a:noFill/>
          </a:ln>
        </p:spPr>
      </p:pic>
      <p:pic>
        <p:nvPicPr>
          <p:cNvPr id="329" name="Google Shape;329;p18" descr="Imagen de la pantalla de una computadora&#10;&#10;Descripción generada automáticamente con confianza baja"/>
          <p:cNvPicPr preferRelativeResize="0"/>
          <p:nvPr/>
        </p:nvPicPr>
        <p:blipFill rotWithShape="1">
          <a:blip r:embed="rId5">
            <a:alphaModFix/>
          </a:blip>
          <a:srcRect/>
          <a:stretch/>
        </p:blipFill>
        <p:spPr>
          <a:xfrm>
            <a:off x="5768340" y="4591128"/>
            <a:ext cx="4634965" cy="1864286"/>
          </a:xfrm>
          <a:prstGeom prst="rect">
            <a:avLst/>
          </a:prstGeom>
          <a:noFill/>
          <a:ln>
            <a:noFill/>
          </a:ln>
        </p:spPr>
      </p:pic>
      <p:sp>
        <p:nvSpPr>
          <p:cNvPr id="330" name="Google Shape;330;p18"/>
          <p:cNvSpPr txBox="1"/>
          <p:nvPr/>
        </p:nvSpPr>
        <p:spPr>
          <a:xfrm>
            <a:off x="3594635" y="6809358"/>
            <a:ext cx="5715000" cy="138499"/>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es-ES" sz="900" u="sng">
                <a:solidFill>
                  <a:schemeClr val="dk1"/>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Esta foto</a:t>
            </a:r>
            <a:r>
              <a:rPr lang="es-ES" sz="900">
                <a:solidFill>
                  <a:schemeClr val="dk1"/>
                </a:solidFill>
                <a:latin typeface="Verdana"/>
                <a:ea typeface="Verdana"/>
                <a:cs typeface="Verdana"/>
                <a:sym typeface="Verdana"/>
              </a:rPr>
              <a:t> de Autor desconocido está bajo licencia </a:t>
            </a:r>
            <a:r>
              <a:rPr lang="es-ES" sz="900" u="sng">
                <a:solidFill>
                  <a:schemeClr val="dk1"/>
                </a:solidFill>
                <a:latin typeface="Verdana"/>
                <a:ea typeface="Verdana"/>
                <a:cs typeface="Verdana"/>
                <a:sym typeface="Verdana"/>
                <a:hlinkClick r:id="rId7">
                  <a:extLst>
                    <a:ext uri="{A12FA001-AC4F-418D-AE19-62706E023703}">
                      <ahyp:hlinkClr xmlns:ahyp="http://schemas.microsoft.com/office/drawing/2018/hyperlinkcolor" val="tx"/>
                    </a:ext>
                  </a:extLst>
                </a:hlinkClick>
              </a:rPr>
              <a:t>CC BY</a:t>
            </a:r>
            <a:endParaRPr sz="900">
              <a:solidFill>
                <a:schemeClr val="dk1"/>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txBox="1">
            <a:spLocks noGrp="1"/>
          </p:cNvSpPr>
          <p:nvPr>
            <p:ph type="title"/>
          </p:nvPr>
        </p:nvSpPr>
        <p:spPr>
          <a:xfrm>
            <a:off x="886883" y="3004161"/>
            <a:ext cx="10418233" cy="849678"/>
          </a:xfrm>
          <a:prstGeom prst="rect">
            <a:avLst/>
          </a:prstGeom>
          <a:noFill/>
          <a:ln>
            <a:noFill/>
          </a:ln>
        </p:spPr>
        <p:txBody>
          <a:bodyPr spcFirstLastPara="1" wrap="square" lIns="0" tIns="0" rIns="0" bIns="0" anchor="b" anchorCtr="0">
            <a:noAutofit/>
          </a:bodyPr>
          <a:lstStyle/>
          <a:p>
            <a:pPr marL="0" lvl="0" indent="0" algn="ctr" rtl="0">
              <a:lnSpc>
                <a:spcPct val="150000"/>
              </a:lnSpc>
              <a:spcBef>
                <a:spcPts val="0"/>
              </a:spcBef>
              <a:spcAft>
                <a:spcPts val="0"/>
              </a:spcAft>
              <a:buClr>
                <a:srgbClr val="FFFFFF"/>
              </a:buClr>
              <a:buSzPts val="4000"/>
              <a:buFont typeface="Poppins"/>
              <a:buNone/>
            </a:pPr>
            <a:r>
              <a:rPr lang="ca-ES" dirty="0"/>
              <a:t>Certificat Digital</a:t>
            </a:r>
            <a:br>
              <a:rPr lang="ca-ES" dirty="0"/>
            </a:br>
            <a:r>
              <a:rPr lang="ca-ES" sz="3200" b="0" dirty="0"/>
              <a:t>Taller 1</a:t>
            </a:r>
            <a:endParaRPr lang="ca-E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9"/>
          <p:cNvSpPr txBox="1">
            <a:spLocks noGrp="1"/>
          </p:cNvSpPr>
          <p:nvPr>
            <p:ph type="body" idx="1"/>
          </p:nvPr>
        </p:nvSpPr>
        <p:spPr>
          <a:xfrm>
            <a:off x="2256632" y="2639444"/>
            <a:ext cx="7678737" cy="157911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FFFFFF"/>
              </a:buClr>
              <a:buSzPts val="4000"/>
              <a:buNone/>
            </a:pPr>
            <a:r>
              <a:rPr lang="ca-ES" sz="4000" dirty="0"/>
              <a:t>Moltes gràcies </a:t>
            </a:r>
            <a:endParaRPr lang="ca-ES" dirty="0"/>
          </a:p>
          <a:p>
            <a:pPr marL="0" lvl="0" indent="0" algn="ctr" rtl="0">
              <a:spcBef>
                <a:spcPts val="1333"/>
              </a:spcBef>
              <a:spcAft>
                <a:spcPts val="0"/>
              </a:spcAft>
              <a:buClr>
                <a:srgbClr val="FFFFFF"/>
              </a:buClr>
              <a:buSzPts val="4000"/>
              <a:buNone/>
            </a:pPr>
            <a:r>
              <a:rPr lang="ca-ES" sz="4000" dirty="0"/>
              <a:t>per la vostra atenció</a:t>
            </a:r>
            <a:endParaRPr lang="ca-E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
          <p:cNvSpPr/>
          <p:nvPr/>
        </p:nvSpPr>
        <p:spPr>
          <a:xfrm>
            <a:off x="9608" y="175"/>
            <a:ext cx="6408992" cy="6857825"/>
          </a:xfrm>
          <a:prstGeom prst="rect">
            <a:avLst/>
          </a:prstGeom>
          <a:solidFill>
            <a:srgbClr val="019EE2"/>
          </a:solidFill>
          <a:ln w="9525" cap="flat" cmpd="sng">
            <a:solidFill>
              <a:srgbClr val="0096A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17" b="0" i="0" u="none" strike="noStrike" cap="none">
              <a:solidFill>
                <a:schemeClr val="lt1"/>
              </a:solidFill>
              <a:latin typeface="Poppins"/>
              <a:ea typeface="Poppins"/>
              <a:cs typeface="Poppins"/>
              <a:sym typeface="Poppins"/>
            </a:endParaRPr>
          </a:p>
        </p:txBody>
      </p:sp>
      <p:sp>
        <p:nvSpPr>
          <p:cNvPr id="103" name="Google Shape;103;p1"/>
          <p:cNvSpPr txBox="1"/>
          <p:nvPr/>
        </p:nvSpPr>
        <p:spPr>
          <a:xfrm>
            <a:off x="199459" y="1730308"/>
            <a:ext cx="6114197" cy="2215991"/>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ca-ES" sz="3200" b="1" i="0" u="none" strike="noStrike" cap="none" dirty="0">
                <a:solidFill>
                  <a:srgbClr val="FFFFFF"/>
                </a:solidFill>
                <a:latin typeface="Poppins"/>
                <a:ea typeface="Poppins"/>
                <a:cs typeface="Poppins"/>
                <a:sym typeface="Poppins"/>
              </a:rPr>
              <a:t>Certificat Digital </a:t>
            </a:r>
            <a:endParaRPr lang="ca-ES" dirty="0"/>
          </a:p>
          <a:p>
            <a:pPr marL="0" marR="0" lvl="0" indent="0" algn="ctr" rtl="0">
              <a:lnSpc>
                <a:spcPct val="150000"/>
              </a:lnSpc>
              <a:spcBef>
                <a:spcPts val="0"/>
              </a:spcBef>
              <a:spcAft>
                <a:spcPts val="0"/>
              </a:spcAft>
              <a:buNone/>
            </a:pPr>
            <a:r>
              <a:rPr lang="ca-ES" sz="3200" b="1" i="0" u="none" strike="noStrike" cap="none" dirty="0">
                <a:solidFill>
                  <a:srgbClr val="FFFFFF"/>
                </a:solidFill>
                <a:latin typeface="Poppins"/>
                <a:ea typeface="Poppins"/>
                <a:cs typeface="Poppins"/>
                <a:sym typeface="Poppins"/>
              </a:rPr>
              <a:t>i </a:t>
            </a:r>
            <a:endParaRPr lang="ca-ES" dirty="0"/>
          </a:p>
          <a:p>
            <a:pPr marL="0" marR="0" lvl="0" indent="0" algn="ctr" rtl="0">
              <a:lnSpc>
                <a:spcPct val="150000"/>
              </a:lnSpc>
              <a:spcBef>
                <a:spcPts val="0"/>
              </a:spcBef>
              <a:spcAft>
                <a:spcPts val="0"/>
              </a:spcAft>
              <a:buNone/>
            </a:pPr>
            <a:r>
              <a:rPr lang="ca-ES" sz="3200" b="1" i="0" u="none" strike="noStrike" cap="none" dirty="0">
                <a:solidFill>
                  <a:srgbClr val="FFFFFF"/>
                </a:solidFill>
                <a:latin typeface="Poppins"/>
                <a:ea typeface="Poppins"/>
                <a:cs typeface="Poppins"/>
                <a:sym typeface="Poppins"/>
              </a:rPr>
              <a:t>“Mi carpeta </a:t>
            </a:r>
            <a:r>
              <a:rPr lang="ca-ES" sz="3200" b="1" i="0" u="none" strike="noStrike" cap="none" dirty="0" err="1">
                <a:solidFill>
                  <a:srgbClr val="FFFFFF"/>
                </a:solidFill>
                <a:latin typeface="Poppins"/>
                <a:ea typeface="Poppins"/>
                <a:cs typeface="Poppins"/>
                <a:sym typeface="Poppins"/>
              </a:rPr>
              <a:t>Ciudadana</a:t>
            </a:r>
            <a:r>
              <a:rPr lang="ca-ES" sz="3200" b="1" i="0" u="none" strike="noStrike" cap="none" dirty="0">
                <a:solidFill>
                  <a:srgbClr val="FFFFFF"/>
                </a:solidFill>
                <a:latin typeface="Poppins"/>
                <a:ea typeface="Poppins"/>
                <a:cs typeface="Poppins"/>
                <a:sym typeface="Poppins"/>
              </a:rPr>
              <a:t>”</a:t>
            </a:r>
            <a:endParaRPr lang="ca-ES" dirty="0"/>
          </a:p>
        </p:txBody>
      </p:sp>
      <p:cxnSp>
        <p:nvCxnSpPr>
          <p:cNvPr id="104" name="Google Shape;104;p1"/>
          <p:cNvCxnSpPr/>
          <p:nvPr/>
        </p:nvCxnSpPr>
        <p:spPr>
          <a:xfrm>
            <a:off x="2049643" y="4146752"/>
            <a:ext cx="2413831" cy="0"/>
          </a:xfrm>
          <a:prstGeom prst="straightConnector1">
            <a:avLst/>
          </a:prstGeom>
          <a:noFill/>
          <a:ln w="28575" cap="flat" cmpd="sng">
            <a:solidFill>
              <a:schemeClr val="lt1"/>
            </a:solidFill>
            <a:prstDash val="solid"/>
            <a:round/>
            <a:headEnd type="none" w="sm" len="sm"/>
            <a:tailEnd type="none" w="sm" len="sm"/>
          </a:ln>
        </p:spPr>
      </p:cxnSp>
      <p:sp>
        <p:nvSpPr>
          <p:cNvPr id="106" name="Google Shape;106;p1"/>
          <p:cNvSpPr txBox="1"/>
          <p:nvPr/>
        </p:nvSpPr>
        <p:spPr>
          <a:xfrm>
            <a:off x="166255" y="6345382"/>
            <a:ext cx="2743200" cy="378691"/>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s-ES" sz="1100" b="0" i="1" u="none" strike="noStrike" cap="none">
                <a:solidFill>
                  <a:schemeClr val="lt1"/>
                </a:solidFill>
                <a:latin typeface="Verdana"/>
                <a:ea typeface="Verdana"/>
                <a:cs typeface="Verdana"/>
                <a:sym typeface="Verdana"/>
              </a:rPr>
              <a:t>Septiembre -2023</a:t>
            </a:r>
            <a:endParaRPr/>
          </a:p>
        </p:txBody>
      </p:sp>
      <p:pic>
        <p:nvPicPr>
          <p:cNvPr id="2" name="Imagen 9" descr="Dibujo con letras blancas&#10;&#10;Descripción generada automáticamente con confianza media">
            <a:extLst>
              <a:ext uri="{FF2B5EF4-FFF2-40B4-BE49-F238E27FC236}">
                <a16:creationId xmlns:a16="http://schemas.microsoft.com/office/drawing/2014/main" id="{10E1918C-C494-0657-149B-36BE8576A0F0}"/>
              </a:ext>
            </a:extLst>
          </p:cNvPr>
          <p:cNvPicPr>
            <a:picLocks noChangeAspect="1"/>
          </p:cNvPicPr>
          <p:nvPr/>
        </p:nvPicPr>
        <p:blipFill>
          <a:blip r:embed="rId3"/>
          <a:stretch>
            <a:fillRect/>
          </a:stretch>
        </p:blipFill>
        <p:spPr>
          <a:xfrm>
            <a:off x="424966" y="271322"/>
            <a:ext cx="1624677" cy="359672"/>
          </a:xfrm>
          <a:prstGeom prst="rect">
            <a:avLst/>
          </a:prstGeom>
        </p:spPr>
      </p:pic>
      <p:pic>
        <p:nvPicPr>
          <p:cNvPr id="4" name="Imagen 3">
            <a:extLst>
              <a:ext uri="{FF2B5EF4-FFF2-40B4-BE49-F238E27FC236}">
                <a16:creationId xmlns:a16="http://schemas.microsoft.com/office/drawing/2014/main" id="{BE5F22A9-D33C-6E41-B8D7-D8485595BC38}"/>
              </a:ext>
            </a:extLst>
          </p:cNvPr>
          <p:cNvPicPr>
            <a:picLocks noChangeAspect="1"/>
          </p:cNvPicPr>
          <p:nvPr/>
        </p:nvPicPr>
        <p:blipFill>
          <a:blip r:embed="rId4"/>
          <a:stretch>
            <a:fillRect/>
          </a:stretch>
        </p:blipFill>
        <p:spPr>
          <a:xfrm>
            <a:off x="6418600" y="0"/>
            <a:ext cx="5775402" cy="6944809"/>
          </a:xfrm>
          <a:prstGeom prst="rect">
            <a:avLst/>
          </a:prstGeom>
        </p:spPr>
      </p:pic>
    </p:spTree>
    <p:extLst>
      <p:ext uri="{BB962C8B-B14F-4D97-AF65-F5344CB8AC3E}">
        <p14:creationId xmlns:p14="http://schemas.microsoft.com/office/powerpoint/2010/main" val="27106002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1"/>
          <p:cNvSpPr txBox="1">
            <a:spLocks noGrp="1"/>
          </p:cNvSpPr>
          <p:nvPr>
            <p:ph type="title"/>
          </p:nvPr>
        </p:nvSpPr>
        <p:spPr>
          <a:xfrm>
            <a:off x="886883" y="3004161"/>
            <a:ext cx="10418233" cy="849678"/>
          </a:xfrm>
          <a:prstGeom prst="rect">
            <a:avLst/>
          </a:prstGeom>
          <a:noFill/>
          <a:ln>
            <a:noFill/>
          </a:ln>
        </p:spPr>
        <p:txBody>
          <a:bodyPr spcFirstLastPara="1" wrap="square" lIns="0" tIns="0" rIns="0" bIns="0" anchor="b" anchorCtr="0">
            <a:noAutofit/>
          </a:bodyPr>
          <a:lstStyle/>
          <a:p>
            <a:pPr marL="0" lvl="0" indent="0" algn="ctr" rtl="0">
              <a:lnSpc>
                <a:spcPct val="150000"/>
              </a:lnSpc>
              <a:spcBef>
                <a:spcPts val="0"/>
              </a:spcBef>
              <a:spcAft>
                <a:spcPts val="0"/>
              </a:spcAft>
              <a:buClr>
                <a:srgbClr val="FFFFFF"/>
              </a:buClr>
              <a:buSzPts val="4000"/>
              <a:buFont typeface="Poppins"/>
              <a:buNone/>
            </a:pPr>
            <a:r>
              <a:rPr lang="es-ES"/>
              <a:t>“Mi Carpeta Ciudadana”</a:t>
            </a:r>
            <a:br>
              <a:rPr lang="es-ES"/>
            </a:br>
            <a:r>
              <a:rPr lang="es-ES" sz="3200" b="0"/>
              <a:t>Taller 2</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3" name="CuadroTexto 2">
            <a:extLst>
              <a:ext uri="{FF2B5EF4-FFF2-40B4-BE49-F238E27FC236}">
                <a16:creationId xmlns:a16="http://schemas.microsoft.com/office/drawing/2014/main" id="{21E5CAFF-32DE-2C4C-83F2-2838F857453D}"/>
              </a:ext>
            </a:extLst>
          </p:cNvPr>
          <p:cNvSpPr txBox="1"/>
          <p:nvPr/>
        </p:nvSpPr>
        <p:spPr>
          <a:xfrm>
            <a:off x="6443738" y="3141363"/>
            <a:ext cx="5410200" cy="2752035"/>
          </a:xfrm>
          <a:prstGeom prst="rect">
            <a:avLst/>
          </a:prstGeom>
          <a:noFill/>
        </p:spPr>
        <p:txBody>
          <a:bodyPr wrap="square" rtlCol="0">
            <a:spAutoFit/>
          </a:bodyPr>
          <a:lstStyle/>
          <a:p>
            <a:pPr marL="0" lvl="0" indent="0" algn="l" rtl="0">
              <a:spcBef>
                <a:spcPts val="1333"/>
              </a:spcBef>
              <a:spcAft>
                <a:spcPts val="0"/>
              </a:spcAft>
              <a:buClr>
                <a:srgbClr val="A5A5A5"/>
              </a:buClr>
              <a:buSzPts val="1100"/>
              <a:buNone/>
            </a:pPr>
            <a:r>
              <a:rPr lang="ca-ES" sz="1100" b="1" u="sng" dirty="0">
                <a:solidFill>
                  <a:schemeClr val="accent3">
                    <a:lumMod val="75000"/>
                  </a:schemeClr>
                </a:solidFill>
              </a:rPr>
              <a:t>“MI CARPETA CIUDADANA”                                       		  </a:t>
            </a:r>
            <a:endParaRPr lang="ca-ES" dirty="0">
              <a:solidFill>
                <a:schemeClr val="accent3">
                  <a:lumMod val="75000"/>
                </a:schemeClr>
              </a:solidFill>
            </a:endParaRPr>
          </a:p>
          <a:p>
            <a:pPr marL="578094" lvl="2" indent="-342899" algn="l" rtl="0">
              <a:spcBef>
                <a:spcPts val="1333"/>
              </a:spcBef>
              <a:spcAft>
                <a:spcPts val="0"/>
              </a:spcAft>
              <a:buClr>
                <a:srgbClr val="A5A5A5"/>
              </a:buClr>
              <a:buSzPts val="1050"/>
              <a:buChar char="•"/>
            </a:pPr>
            <a:r>
              <a:rPr lang="ca-ES" sz="1050" dirty="0">
                <a:solidFill>
                  <a:schemeClr val="accent3">
                    <a:lumMod val="75000"/>
                  </a:schemeClr>
                </a:solidFill>
              </a:rPr>
              <a:t>Què és, com funciona i per a què serveix		17</a:t>
            </a:r>
            <a:endParaRPr lang="ca-ES" sz="1100" u="sng" dirty="0">
              <a:solidFill>
                <a:schemeClr val="accent3">
                  <a:lumMod val="75000"/>
                </a:schemeClr>
              </a:solidFill>
            </a:endParaRPr>
          </a:p>
          <a:p>
            <a:pPr marL="235194" lvl="2" indent="0" algn="l" rtl="0">
              <a:spcBef>
                <a:spcPts val="1333"/>
              </a:spcBef>
              <a:spcAft>
                <a:spcPts val="0"/>
              </a:spcAft>
              <a:buClr>
                <a:srgbClr val="595959"/>
              </a:buClr>
              <a:buSzPts val="1100"/>
              <a:buNone/>
            </a:pPr>
            <a:endParaRPr lang="ca-ES" sz="1100" u="sng" dirty="0">
              <a:solidFill>
                <a:schemeClr val="accent3">
                  <a:lumMod val="75000"/>
                </a:schemeClr>
              </a:solidFill>
            </a:endParaRPr>
          </a:p>
          <a:p>
            <a:pPr marL="235194" lvl="2" indent="0" algn="l" rtl="0">
              <a:spcBef>
                <a:spcPts val="1333"/>
              </a:spcBef>
              <a:spcAft>
                <a:spcPts val="0"/>
              </a:spcAft>
              <a:buClr>
                <a:srgbClr val="595959"/>
              </a:buClr>
              <a:buSzPts val="1100"/>
              <a:buNone/>
            </a:pPr>
            <a:endParaRPr lang="ca-ES" sz="1100" u="sng" dirty="0">
              <a:solidFill>
                <a:schemeClr val="accent3">
                  <a:lumMod val="75000"/>
                </a:schemeClr>
              </a:solidFill>
            </a:endParaRPr>
          </a:p>
          <a:p>
            <a:pPr marL="0" lvl="0" indent="0" algn="l" rtl="0">
              <a:spcBef>
                <a:spcPts val="1333"/>
              </a:spcBef>
              <a:spcAft>
                <a:spcPts val="0"/>
              </a:spcAft>
              <a:buClr>
                <a:srgbClr val="A5A5A5"/>
              </a:buClr>
              <a:buSzPts val="1100"/>
              <a:buNone/>
            </a:pPr>
            <a:r>
              <a:rPr lang="ca-ES" sz="1100" b="1" u="sng" dirty="0">
                <a:solidFill>
                  <a:schemeClr val="accent3">
                    <a:lumMod val="75000"/>
                  </a:schemeClr>
                </a:solidFill>
              </a:rPr>
              <a:t>ACCÉS SERVEI OCUPACIÓ                         		  </a:t>
            </a:r>
            <a:endParaRPr lang="ca-ES" dirty="0">
              <a:solidFill>
                <a:schemeClr val="accent3">
                  <a:lumMod val="75000"/>
                </a:schemeClr>
              </a:solidFill>
            </a:endParaRPr>
          </a:p>
          <a:p>
            <a:pPr marL="578094" lvl="2" indent="-342899" algn="l" rtl="0">
              <a:spcBef>
                <a:spcPts val="1333"/>
              </a:spcBef>
              <a:spcAft>
                <a:spcPts val="0"/>
              </a:spcAft>
              <a:buClr>
                <a:srgbClr val="A5A5A5"/>
              </a:buClr>
              <a:buSzPts val="1050"/>
              <a:buChar char="•"/>
            </a:pPr>
            <a:r>
              <a:rPr lang="ca-ES" sz="1050" dirty="0">
                <a:solidFill>
                  <a:schemeClr val="accent3">
                    <a:lumMod val="75000"/>
                  </a:schemeClr>
                </a:solidFill>
              </a:rPr>
              <a:t>Què és, com funciona i per a què serveix		24		</a:t>
            </a:r>
            <a:endParaRPr lang="ca-ES" dirty="0">
              <a:solidFill>
                <a:schemeClr val="accent3">
                  <a:lumMod val="75000"/>
                </a:schemeClr>
              </a:solidFill>
            </a:endParaRPr>
          </a:p>
          <a:p>
            <a:pPr marL="0" lvl="0" indent="0" algn="l" rtl="0">
              <a:spcBef>
                <a:spcPts val="1333"/>
              </a:spcBef>
              <a:spcAft>
                <a:spcPts val="0"/>
              </a:spcAft>
              <a:buClr>
                <a:srgbClr val="A5A5A5"/>
              </a:buClr>
              <a:buSzPts val="1100"/>
              <a:buNone/>
            </a:pPr>
            <a:r>
              <a:rPr lang="ca-ES" sz="1100" b="1" u="sng" dirty="0">
                <a:solidFill>
                  <a:schemeClr val="accent3">
                    <a:lumMod val="75000"/>
                  </a:schemeClr>
                </a:solidFill>
              </a:rPr>
              <a:t>ACCÉS SERVEI SALUT ONLINE  (de cada CCAA)    </a:t>
            </a:r>
            <a:endParaRPr lang="ca-ES" dirty="0">
              <a:solidFill>
                <a:schemeClr val="accent3">
                  <a:lumMod val="75000"/>
                </a:schemeClr>
              </a:solidFill>
            </a:endParaRPr>
          </a:p>
          <a:p>
            <a:pPr marL="578094" lvl="2" indent="-342899" algn="l" rtl="0">
              <a:spcBef>
                <a:spcPts val="1333"/>
              </a:spcBef>
              <a:spcAft>
                <a:spcPts val="0"/>
              </a:spcAft>
              <a:buClr>
                <a:srgbClr val="A5A5A5"/>
              </a:buClr>
              <a:buSzPts val="1050"/>
              <a:buChar char="•"/>
            </a:pPr>
            <a:r>
              <a:rPr lang="ca-ES" sz="1050" dirty="0">
                <a:solidFill>
                  <a:schemeClr val="accent3">
                    <a:lumMod val="75000"/>
                  </a:schemeClr>
                </a:solidFill>
              </a:rPr>
              <a:t>Què és, com funciona i per a què serveix		27</a:t>
            </a:r>
            <a:endParaRPr lang="ca-ES" sz="1100" dirty="0">
              <a:solidFill>
                <a:schemeClr val="accent3">
                  <a:lumMod val="75000"/>
                </a:schemeClr>
              </a:solidFill>
            </a:endParaRPr>
          </a:p>
        </p:txBody>
      </p:sp>
      <p:sp>
        <p:nvSpPr>
          <p:cNvPr id="2" name="CuadroTexto 1">
            <a:extLst>
              <a:ext uri="{FF2B5EF4-FFF2-40B4-BE49-F238E27FC236}">
                <a16:creationId xmlns:a16="http://schemas.microsoft.com/office/drawing/2014/main" id="{64B7E120-0A56-CC4B-BEFF-1E6574B01C2F}"/>
              </a:ext>
            </a:extLst>
          </p:cNvPr>
          <p:cNvSpPr txBox="1"/>
          <p:nvPr/>
        </p:nvSpPr>
        <p:spPr>
          <a:xfrm>
            <a:off x="665484" y="3141363"/>
            <a:ext cx="5004770" cy="2567369"/>
          </a:xfrm>
          <a:prstGeom prst="rect">
            <a:avLst/>
          </a:prstGeom>
          <a:noFill/>
        </p:spPr>
        <p:txBody>
          <a:bodyPr wrap="square" rtlCol="0">
            <a:spAutoFit/>
          </a:bodyPr>
          <a:lstStyle/>
          <a:p>
            <a:pPr marL="0" lvl="0" indent="0" algn="l" rtl="0">
              <a:spcBef>
                <a:spcPts val="0"/>
              </a:spcBef>
              <a:spcAft>
                <a:spcPts val="0"/>
              </a:spcAft>
              <a:buClr>
                <a:srgbClr val="019EE2"/>
              </a:buClr>
              <a:buSzPts val="1100"/>
              <a:buNone/>
            </a:pPr>
            <a:r>
              <a:rPr lang="ca-ES" sz="1100" b="1" u="sng" dirty="0">
                <a:solidFill>
                  <a:schemeClr val="bg1">
                    <a:lumMod val="65000"/>
                  </a:schemeClr>
                </a:solidFill>
              </a:rPr>
              <a:t>CERTIFICAT DIGITAL			 </a:t>
            </a:r>
            <a:endParaRPr lang="ca-ES" dirty="0">
              <a:solidFill>
                <a:schemeClr val="bg1">
                  <a:lumMod val="65000"/>
                </a:schemeClr>
              </a:solidFill>
            </a:endParaRPr>
          </a:p>
          <a:p>
            <a:pPr marL="171450" lvl="0" indent="-171450" algn="l" rtl="0">
              <a:spcBef>
                <a:spcPts val="1333"/>
              </a:spcBef>
              <a:spcAft>
                <a:spcPts val="0"/>
              </a:spcAft>
              <a:buClr>
                <a:srgbClr val="A5A5A5"/>
              </a:buClr>
              <a:buSzPts val="1100"/>
              <a:buFont typeface="Arial" panose="020B0604020202020204" pitchFamily="34" charset="0"/>
              <a:buChar char="•"/>
            </a:pPr>
            <a:r>
              <a:rPr lang="ca-ES" sz="1050" dirty="0">
                <a:solidFill>
                  <a:schemeClr val="bg1">
                    <a:lumMod val="65000"/>
                  </a:schemeClr>
                </a:solidFill>
              </a:rPr>
              <a:t>Mètodes de identificació digital			4</a:t>
            </a:r>
          </a:p>
          <a:p>
            <a:pPr marL="171450" lvl="0" indent="-171450" algn="l" rtl="0">
              <a:spcBef>
                <a:spcPts val="1333"/>
              </a:spcBef>
              <a:spcAft>
                <a:spcPts val="0"/>
              </a:spcAft>
              <a:buClr>
                <a:srgbClr val="A5A5A5"/>
              </a:buClr>
              <a:buSzPts val="1100"/>
              <a:buFont typeface="Arial" panose="020B0604020202020204" pitchFamily="34" charset="0"/>
              <a:buChar char="•"/>
            </a:pPr>
            <a:r>
              <a:rPr lang="ca-ES" sz="1050" dirty="0">
                <a:solidFill>
                  <a:schemeClr val="bg1">
                    <a:lumMod val="65000"/>
                  </a:schemeClr>
                </a:solidFill>
              </a:rPr>
              <a:t>Certificat digital o electrònic				5</a:t>
            </a:r>
            <a:endParaRPr lang="ca-ES" dirty="0">
              <a:solidFill>
                <a:schemeClr val="bg1">
                  <a:lumMod val="65000"/>
                </a:schemeClr>
              </a:solidFill>
            </a:endParaRPr>
          </a:p>
          <a:p>
            <a:pPr marL="171450" lvl="0" indent="-171450" algn="l" rtl="0">
              <a:spcBef>
                <a:spcPts val="1333"/>
              </a:spcBef>
              <a:spcAft>
                <a:spcPts val="0"/>
              </a:spcAft>
              <a:buClr>
                <a:srgbClr val="A5A5A5"/>
              </a:buClr>
              <a:buSzPts val="1100"/>
              <a:buFont typeface="Arial" panose="020B0604020202020204" pitchFamily="34" charset="0"/>
              <a:buChar char="•"/>
            </a:pPr>
            <a:r>
              <a:rPr lang="ca-ES" sz="1050" dirty="0">
                <a:solidFill>
                  <a:schemeClr val="bg1">
                    <a:lumMod val="65000"/>
                  </a:schemeClr>
                </a:solidFill>
              </a:rPr>
              <a:t>Sistema </a:t>
            </a:r>
            <a:r>
              <a:rPr lang="ca-ES" sz="1050" dirty="0" err="1">
                <a:solidFill>
                  <a:schemeClr val="bg1">
                    <a:lumMod val="65000"/>
                  </a:schemeClr>
                </a:solidFill>
              </a:rPr>
              <a:t>Cl@ve</a:t>
            </a:r>
            <a:r>
              <a:rPr lang="ca-ES" sz="1050" dirty="0">
                <a:solidFill>
                  <a:schemeClr val="bg1">
                    <a:lumMod val="65000"/>
                  </a:schemeClr>
                </a:solidFill>
              </a:rPr>
              <a:t>				11</a:t>
            </a:r>
            <a:endParaRPr lang="ca-ES" dirty="0">
              <a:solidFill>
                <a:schemeClr val="bg1">
                  <a:lumMod val="65000"/>
                </a:schemeClr>
              </a:solidFill>
            </a:endParaRPr>
          </a:p>
          <a:p>
            <a:pPr marL="235194" lvl="2" indent="0" algn="l" rtl="0">
              <a:spcBef>
                <a:spcPts val="1333"/>
              </a:spcBef>
              <a:spcAft>
                <a:spcPts val="0"/>
              </a:spcAft>
              <a:buClr>
                <a:srgbClr val="595959"/>
              </a:buClr>
              <a:buSzPts val="1050"/>
              <a:buNone/>
            </a:pPr>
            <a:endParaRPr lang="ca-ES" sz="1050" dirty="0"/>
          </a:p>
          <a:p>
            <a:pPr marL="235194" lvl="2" indent="0" algn="l" rtl="0">
              <a:spcBef>
                <a:spcPts val="1333"/>
              </a:spcBef>
              <a:spcAft>
                <a:spcPts val="0"/>
              </a:spcAft>
              <a:buClr>
                <a:srgbClr val="595959"/>
              </a:buClr>
              <a:buSzPts val="1050"/>
              <a:buNone/>
            </a:pPr>
            <a:endParaRPr lang="ca-ES" sz="1050" dirty="0"/>
          </a:p>
          <a:p>
            <a:pPr marL="0" lvl="0" indent="0" algn="l" rtl="0">
              <a:spcBef>
                <a:spcPts val="1333"/>
              </a:spcBef>
              <a:spcAft>
                <a:spcPts val="0"/>
              </a:spcAft>
              <a:buClr>
                <a:srgbClr val="019EE2"/>
              </a:buClr>
              <a:buSzPts val="1100"/>
              <a:buNone/>
            </a:pPr>
            <a:r>
              <a:rPr lang="ca-ES" sz="1100" b="1" u="sng" dirty="0">
                <a:solidFill>
                  <a:schemeClr val="bg1">
                    <a:lumMod val="65000"/>
                  </a:schemeClr>
                </a:solidFill>
              </a:rPr>
              <a:t>TRASPÀS CERTIFICAT DIGITAL ENTRE DISPOSITIUS	  </a:t>
            </a:r>
            <a:endParaRPr lang="ca-ES" dirty="0">
              <a:solidFill>
                <a:schemeClr val="bg1">
                  <a:lumMod val="65000"/>
                </a:schemeClr>
              </a:solidFill>
            </a:endParaRPr>
          </a:p>
          <a:p>
            <a:pPr marL="578094" lvl="2" indent="-342899" algn="l" rtl="0">
              <a:spcBef>
                <a:spcPts val="1333"/>
              </a:spcBef>
              <a:spcAft>
                <a:spcPts val="0"/>
              </a:spcAft>
              <a:buClr>
                <a:srgbClr val="595959"/>
              </a:buClr>
              <a:buSzPts val="1050"/>
              <a:buChar char="•"/>
            </a:pPr>
            <a:r>
              <a:rPr lang="ca-ES" sz="1050" dirty="0">
                <a:solidFill>
                  <a:schemeClr val="bg1">
                    <a:lumMod val="65000"/>
                  </a:schemeClr>
                </a:solidFill>
              </a:rPr>
              <a:t>Què és, como funciona i per a què serveix		12</a:t>
            </a:r>
            <a:endParaRPr lang="ca-ES" sz="1100" u="sng" dirty="0">
              <a:solidFill>
                <a:schemeClr val="bg1">
                  <a:lumMod val="65000"/>
                </a:schemeClr>
              </a:solidFill>
            </a:endParaRPr>
          </a:p>
        </p:txBody>
      </p:sp>
      <p:sp>
        <p:nvSpPr>
          <p:cNvPr id="124" name="Google Shape;124;p3"/>
          <p:cNvSpPr txBox="1">
            <a:spLocks noGrp="1"/>
          </p:cNvSpPr>
          <p:nvPr>
            <p:ph type="title"/>
          </p:nvPr>
        </p:nvSpPr>
        <p:spPr>
          <a:xfrm>
            <a:off x="3241781" y="2488783"/>
            <a:ext cx="5708438" cy="565341"/>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019EE2"/>
              </a:buClr>
              <a:buSzPts val="2800"/>
              <a:buFont typeface="Poppins"/>
              <a:buNone/>
            </a:pPr>
            <a:r>
              <a:rPr lang="ca-ES" dirty="0"/>
              <a:t>Índex</a:t>
            </a:r>
          </a:p>
        </p:txBody>
      </p:sp>
      <p:pic>
        <p:nvPicPr>
          <p:cNvPr id="126" name="Google Shape;126;p3"/>
          <p:cNvPicPr preferRelativeResize="0"/>
          <p:nvPr/>
        </p:nvPicPr>
        <p:blipFill rotWithShape="1">
          <a:blip r:embed="rId3">
            <a:alphaModFix/>
          </a:blip>
          <a:srcRect/>
          <a:stretch/>
        </p:blipFill>
        <p:spPr>
          <a:xfrm>
            <a:off x="10256808" y="159361"/>
            <a:ext cx="1789200" cy="395448"/>
          </a:xfrm>
          <a:prstGeom prst="rect">
            <a:avLst/>
          </a:prstGeom>
          <a:noFill/>
          <a:ln>
            <a:noFill/>
          </a:ln>
        </p:spPr>
      </p:pic>
      <p:sp>
        <p:nvSpPr>
          <p:cNvPr id="129" name="Google Shape;129;p3"/>
          <p:cNvSpPr txBox="1"/>
          <p:nvPr/>
        </p:nvSpPr>
        <p:spPr>
          <a:xfrm>
            <a:off x="2092323" y="2830303"/>
            <a:ext cx="1921738" cy="565341"/>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19EE2"/>
              </a:buClr>
              <a:buSzPts val="2000"/>
              <a:buFont typeface="Poppins"/>
              <a:buNone/>
            </a:pPr>
            <a:r>
              <a:rPr lang="ca-ES" sz="2000" b="1" u="none" dirty="0">
                <a:solidFill>
                  <a:schemeClr val="bg1">
                    <a:lumMod val="65000"/>
                  </a:schemeClr>
                </a:solidFill>
                <a:latin typeface="Poppins"/>
                <a:ea typeface="Poppins"/>
                <a:cs typeface="Poppins"/>
                <a:sym typeface="Poppins"/>
              </a:rPr>
              <a:t>Taller 1</a:t>
            </a:r>
            <a:endParaRPr lang="ca-ES" dirty="0">
              <a:solidFill>
                <a:schemeClr val="bg1">
                  <a:lumMod val="65000"/>
                </a:schemeClr>
              </a:solidFill>
            </a:endParaRPr>
          </a:p>
        </p:txBody>
      </p:sp>
      <p:sp>
        <p:nvSpPr>
          <p:cNvPr id="130" name="Google Shape;130;p3"/>
          <p:cNvSpPr txBox="1"/>
          <p:nvPr/>
        </p:nvSpPr>
        <p:spPr>
          <a:xfrm>
            <a:off x="2092323" y="4644443"/>
            <a:ext cx="1921738" cy="565341"/>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19EE2"/>
              </a:buClr>
              <a:buSzPts val="2000"/>
              <a:buFont typeface="Poppins"/>
              <a:buNone/>
            </a:pPr>
            <a:r>
              <a:rPr lang="ca-ES" sz="2000" b="1" u="none" dirty="0">
                <a:solidFill>
                  <a:schemeClr val="bg1">
                    <a:lumMod val="65000"/>
                  </a:schemeClr>
                </a:solidFill>
                <a:latin typeface="Poppins"/>
                <a:ea typeface="Poppins"/>
                <a:cs typeface="Poppins"/>
                <a:sym typeface="Poppins"/>
              </a:rPr>
              <a:t>Annex</a:t>
            </a:r>
            <a:endParaRPr lang="ca-ES" dirty="0">
              <a:solidFill>
                <a:schemeClr val="bg1">
                  <a:lumMod val="65000"/>
                </a:schemeClr>
              </a:solidFill>
            </a:endParaRPr>
          </a:p>
        </p:txBody>
      </p:sp>
      <p:sp>
        <p:nvSpPr>
          <p:cNvPr id="131" name="Google Shape;131;p3"/>
          <p:cNvSpPr txBox="1"/>
          <p:nvPr/>
        </p:nvSpPr>
        <p:spPr>
          <a:xfrm>
            <a:off x="7989350" y="2827169"/>
            <a:ext cx="1921738" cy="565341"/>
          </a:xfrm>
          <a:prstGeom prst="rect">
            <a:avLst/>
          </a:prstGeom>
          <a:noFill/>
          <a:ln>
            <a:noFill/>
          </a:ln>
        </p:spPr>
        <p:txBody>
          <a:bodyPr spcFirstLastPara="1" wrap="square" lIns="0" tIns="0" rIns="0" bIns="0" anchor="t" anchorCtr="0">
            <a:noAutofit/>
          </a:bodyPr>
          <a:lstStyle/>
          <a:p>
            <a:pPr algn="ctr">
              <a:buClr>
                <a:srgbClr val="019EE2"/>
              </a:buClr>
              <a:buSzPts val="2000"/>
            </a:pPr>
            <a:r>
              <a:rPr lang="ca-ES" sz="2000" b="1" dirty="0">
                <a:solidFill>
                  <a:srgbClr val="019EE2"/>
                </a:solidFill>
                <a:latin typeface="Poppins"/>
                <a:cs typeface="Poppins"/>
                <a:sym typeface="Poppins"/>
              </a:rPr>
              <a:t>Taller 2</a:t>
            </a:r>
            <a:endParaRPr lang="ca-ES" sz="2000" b="1" dirty="0">
              <a:solidFill>
                <a:srgbClr val="019EE2"/>
              </a:solidFill>
              <a:latin typeface="Poppins"/>
              <a:cs typeface="Poppins"/>
            </a:endParaRPr>
          </a:p>
        </p:txBody>
      </p:sp>
      <p:sp>
        <p:nvSpPr>
          <p:cNvPr id="132" name="Google Shape;132;p3"/>
          <p:cNvSpPr txBox="1"/>
          <p:nvPr/>
        </p:nvSpPr>
        <p:spPr>
          <a:xfrm>
            <a:off x="7912232" y="4077612"/>
            <a:ext cx="1921738" cy="565341"/>
          </a:xfrm>
          <a:prstGeom prst="rect">
            <a:avLst/>
          </a:prstGeom>
          <a:noFill/>
          <a:ln>
            <a:noFill/>
          </a:ln>
        </p:spPr>
        <p:txBody>
          <a:bodyPr spcFirstLastPara="1" wrap="square" lIns="0" tIns="0" rIns="0" bIns="0" anchor="t" anchorCtr="0">
            <a:noAutofit/>
          </a:bodyPr>
          <a:lstStyle/>
          <a:p>
            <a:pPr algn="ctr">
              <a:buClr>
                <a:srgbClr val="019EE2"/>
              </a:buClr>
              <a:buSzPts val="2000"/>
            </a:pPr>
            <a:r>
              <a:rPr lang="ca-ES" sz="2000" b="1" dirty="0">
                <a:solidFill>
                  <a:srgbClr val="019EE2"/>
                </a:solidFill>
                <a:latin typeface="Poppins"/>
                <a:cs typeface="Poppins"/>
                <a:sym typeface="Poppins"/>
              </a:rPr>
              <a:t>Annex</a:t>
            </a:r>
            <a:endParaRPr lang="ca-ES" sz="2000" b="1" dirty="0">
              <a:solidFill>
                <a:srgbClr val="019EE2"/>
              </a:solidFill>
              <a:latin typeface="Poppins"/>
              <a:cs typeface="Poppins"/>
            </a:endParaRPr>
          </a:p>
        </p:txBody>
      </p:sp>
      <p:pic>
        <p:nvPicPr>
          <p:cNvPr id="127" name="Google Shape;127;p3" descr="compra.jpg"/>
          <p:cNvPicPr preferRelativeResize="0"/>
          <p:nvPr/>
        </p:nvPicPr>
        <p:blipFill rotWithShape="1">
          <a:blip r:embed="rId4">
            <a:alphaModFix/>
          </a:blip>
          <a:srcRect t="27708" b="36320"/>
          <a:stretch/>
        </p:blipFill>
        <p:spPr>
          <a:xfrm>
            <a:off x="0" y="6565"/>
            <a:ext cx="12192000" cy="2423160"/>
          </a:xfrm>
          <a:prstGeom prst="rect">
            <a:avLst/>
          </a:prstGeom>
          <a:noFill/>
          <a:ln>
            <a:noFill/>
          </a:ln>
        </p:spPr>
      </p:pic>
      <p:pic>
        <p:nvPicPr>
          <p:cNvPr id="4" name="Imagen 9" descr="Dibujo con letras blancas&#10;&#10;Descripción generada automáticamente con confianza media">
            <a:extLst>
              <a:ext uri="{FF2B5EF4-FFF2-40B4-BE49-F238E27FC236}">
                <a16:creationId xmlns:a16="http://schemas.microsoft.com/office/drawing/2014/main" id="{14AA30BA-BE8D-57AB-4618-3C3953A2F65C}"/>
              </a:ext>
            </a:extLst>
          </p:cNvPr>
          <p:cNvPicPr>
            <a:picLocks noChangeAspect="1"/>
          </p:cNvPicPr>
          <p:nvPr/>
        </p:nvPicPr>
        <p:blipFill>
          <a:blip r:embed="rId5"/>
          <a:stretch>
            <a:fillRect/>
          </a:stretch>
        </p:blipFill>
        <p:spPr>
          <a:xfrm>
            <a:off x="10229261" y="224666"/>
            <a:ext cx="1624677" cy="359672"/>
          </a:xfrm>
          <a:prstGeom prst="rect">
            <a:avLst/>
          </a:prstGeom>
        </p:spPr>
      </p:pic>
    </p:spTree>
    <p:extLst>
      <p:ext uri="{BB962C8B-B14F-4D97-AF65-F5344CB8AC3E}">
        <p14:creationId xmlns:p14="http://schemas.microsoft.com/office/powerpoint/2010/main" val="3271281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23"/>
          <p:cNvPicPr preferRelativeResize="0"/>
          <p:nvPr/>
        </p:nvPicPr>
        <p:blipFill rotWithShape="1">
          <a:blip r:embed="rId3">
            <a:alphaModFix/>
          </a:blip>
          <a:srcRect/>
          <a:stretch/>
        </p:blipFill>
        <p:spPr>
          <a:xfrm>
            <a:off x="7371672" y="174063"/>
            <a:ext cx="2023537" cy="644627"/>
          </a:xfrm>
          <a:prstGeom prst="rect">
            <a:avLst/>
          </a:prstGeom>
          <a:noFill/>
          <a:ln>
            <a:noFill/>
          </a:ln>
        </p:spPr>
      </p:pic>
      <p:sp>
        <p:nvSpPr>
          <p:cNvPr id="379" name="Google Shape;379;p23"/>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buClr>
                <a:srgbClr val="019EE2"/>
              </a:buClr>
            </a:pPr>
            <a:r>
              <a:rPr lang="ca-ES" b="1" dirty="0">
                <a:solidFill>
                  <a:srgbClr val="019EE2"/>
                </a:solidFill>
                <a:latin typeface="Open Sans"/>
                <a:ea typeface="Open Sans"/>
                <a:cs typeface="Open Sans"/>
                <a:sym typeface="Open Sans"/>
              </a:rPr>
              <a:t>Què és la meva “Carpeta </a:t>
            </a:r>
            <a:r>
              <a:rPr lang="ca-ES" b="1" dirty="0" err="1">
                <a:solidFill>
                  <a:srgbClr val="019EE2"/>
                </a:solidFill>
                <a:latin typeface="Open Sans"/>
                <a:ea typeface="Open Sans"/>
                <a:cs typeface="Open Sans"/>
                <a:sym typeface="Open Sans"/>
              </a:rPr>
              <a:t>Ciudadana</a:t>
            </a:r>
            <a:r>
              <a:rPr lang="ca-ES" b="1" dirty="0">
                <a:solidFill>
                  <a:srgbClr val="019EE2"/>
                </a:solidFill>
                <a:latin typeface="Open Sans"/>
                <a:ea typeface="Open Sans"/>
                <a:cs typeface="Open Sans"/>
                <a:sym typeface="Open Sans"/>
              </a:rPr>
              <a:t>”?
</a:t>
            </a:r>
            <a:r>
              <a:rPr lang="ca-ES" dirty="0">
                <a:solidFill>
                  <a:schemeClr val="tx1"/>
                </a:solidFill>
                <a:latin typeface="Open Sans"/>
                <a:ea typeface="Open Sans"/>
                <a:cs typeface="Open Sans"/>
                <a:sym typeface="Open Sans"/>
              </a:rPr>
              <a:t>Es tracta d'una web i una </a:t>
            </a:r>
            <a:r>
              <a:rPr lang="ca-ES" dirty="0" err="1">
                <a:solidFill>
                  <a:schemeClr val="tx1"/>
                </a:solidFill>
                <a:latin typeface="Open Sans"/>
                <a:ea typeface="Open Sans"/>
                <a:cs typeface="Open Sans"/>
                <a:sym typeface="Open Sans"/>
              </a:rPr>
              <a:t>app</a:t>
            </a:r>
            <a:r>
              <a:rPr lang="ca-ES" dirty="0">
                <a:solidFill>
                  <a:schemeClr val="tx1"/>
                </a:solidFill>
                <a:latin typeface="Open Sans"/>
                <a:ea typeface="Open Sans"/>
                <a:cs typeface="Open Sans"/>
                <a:sym typeface="Open Sans"/>
              </a:rPr>
              <a:t> que reuneix en una sola plataforma totes les gestions, tràmits i informació relacionats amb les Administracions Públiques, i des d’on es poden consultar els documents oficials de les diferents administracions, estatals, autonòmiques i locals, així com rebre avisos i notificacions de les teves cites i expedients amb l'administració.</a:t>
            </a:r>
          </a:p>
          <a:p>
            <a:pPr marL="0" lvl="0" indent="0">
              <a:buClr>
                <a:srgbClr val="019EE2"/>
              </a:buClr>
            </a:pPr>
            <a:endParaRPr lang="ca-ES" dirty="0"/>
          </a:p>
          <a:p>
            <a:pPr marL="0" lvl="0" indent="0">
              <a:buClr>
                <a:srgbClr val="019EE2"/>
              </a:buClr>
            </a:pPr>
            <a:r>
              <a:rPr lang="ca-ES" b="1" dirty="0">
                <a:solidFill>
                  <a:srgbClr val="019EE2"/>
                </a:solidFill>
                <a:latin typeface="Open Sans"/>
                <a:ea typeface="Open Sans"/>
                <a:cs typeface="Open Sans"/>
                <a:sym typeface="Open Sans"/>
              </a:rPr>
              <a:t>Com es fa servir la meva “Carpeta </a:t>
            </a:r>
            <a:r>
              <a:rPr lang="ca-ES" b="1" dirty="0" err="1">
                <a:solidFill>
                  <a:srgbClr val="019EE2"/>
                </a:solidFill>
                <a:latin typeface="Open Sans"/>
                <a:ea typeface="Open Sans"/>
                <a:cs typeface="Open Sans"/>
                <a:sym typeface="Open Sans"/>
              </a:rPr>
              <a:t>Ciudadana</a:t>
            </a:r>
            <a:r>
              <a:rPr lang="ca-ES" b="1" dirty="0">
                <a:solidFill>
                  <a:srgbClr val="019EE2"/>
                </a:solidFill>
                <a:latin typeface="Open Sans"/>
                <a:ea typeface="Open Sans"/>
                <a:cs typeface="Open Sans"/>
                <a:sym typeface="Open Sans"/>
              </a:rPr>
              <a:t>”?</a:t>
            </a:r>
          </a:p>
          <a:p>
            <a:pPr marL="0" lvl="0" indent="0">
              <a:buClr>
                <a:srgbClr val="019EE2"/>
              </a:buClr>
            </a:pPr>
            <a:r>
              <a:rPr lang="ca-ES" dirty="0">
                <a:solidFill>
                  <a:schemeClr val="tx1"/>
                </a:solidFill>
                <a:latin typeface="Open Sans"/>
                <a:ea typeface="Open Sans"/>
                <a:cs typeface="Open Sans"/>
              </a:rPr>
              <a:t>La plataforma es pot fer amb l’ordinador, </a:t>
            </a:r>
            <a:r>
              <a:rPr lang="ca-ES" b="1" dirty="0">
                <a:solidFill>
                  <a:schemeClr val="tx1"/>
                </a:solidFill>
                <a:latin typeface="Open Sans"/>
                <a:ea typeface="Open Sans"/>
                <a:cs typeface="Open Sans"/>
              </a:rPr>
              <a:t>accedint des de la pàgina web </a:t>
            </a:r>
            <a:r>
              <a:rPr lang="ca-ES" dirty="0">
                <a:solidFill>
                  <a:schemeClr val="tx1"/>
                </a:solidFill>
                <a:latin typeface="Open Sans"/>
                <a:ea typeface="Open Sans"/>
                <a:cs typeface="Open Sans"/>
              </a:rPr>
              <a:t>carpetaciudadana.gob.es, o des del mòbil </a:t>
            </a:r>
            <a:r>
              <a:rPr lang="ca-ES" b="1" dirty="0">
                <a:solidFill>
                  <a:schemeClr val="tx1"/>
                </a:solidFill>
                <a:latin typeface="Open Sans"/>
                <a:ea typeface="Open Sans"/>
                <a:cs typeface="Open Sans"/>
              </a:rPr>
              <a:t>descarregant </a:t>
            </a:r>
            <a:r>
              <a:rPr lang="ca-ES" b="1" dirty="0" err="1">
                <a:solidFill>
                  <a:schemeClr val="tx1"/>
                </a:solidFill>
                <a:latin typeface="Open Sans"/>
                <a:ea typeface="Open Sans"/>
                <a:cs typeface="Open Sans"/>
              </a:rPr>
              <a:t>l'app</a:t>
            </a:r>
            <a:r>
              <a:rPr lang="ca-ES" b="1" dirty="0">
                <a:solidFill>
                  <a:schemeClr val="tx1"/>
                </a:solidFill>
                <a:latin typeface="Open Sans"/>
                <a:ea typeface="Open Sans"/>
                <a:cs typeface="Open Sans"/>
              </a:rPr>
              <a:t> de forma gratuïta</a:t>
            </a:r>
            <a:r>
              <a:rPr lang="ca-ES" dirty="0">
                <a:solidFill>
                  <a:schemeClr val="tx1"/>
                </a:solidFill>
                <a:latin typeface="Open Sans"/>
                <a:ea typeface="Open Sans"/>
                <a:cs typeface="Open Sans"/>
              </a:rPr>
              <a:t>, disponible per a </a:t>
            </a:r>
            <a:r>
              <a:rPr lang="ca-ES" dirty="0" err="1">
                <a:solidFill>
                  <a:schemeClr val="tx1"/>
                </a:solidFill>
                <a:latin typeface="Open Sans"/>
                <a:ea typeface="Open Sans"/>
                <a:cs typeface="Open Sans"/>
              </a:rPr>
              <a:t>Android</a:t>
            </a:r>
            <a:r>
              <a:rPr lang="ca-ES" dirty="0">
                <a:solidFill>
                  <a:schemeClr val="tx1"/>
                </a:solidFill>
                <a:latin typeface="Open Sans"/>
                <a:ea typeface="Open Sans"/>
                <a:cs typeface="Open Sans"/>
              </a:rPr>
              <a:t> i iOS. </a:t>
            </a:r>
          </a:p>
          <a:p>
            <a:pPr marL="0" lvl="0" indent="0">
              <a:buClr>
                <a:srgbClr val="019EE2"/>
              </a:buClr>
            </a:pPr>
            <a:r>
              <a:rPr lang="ca-ES" dirty="0">
                <a:solidFill>
                  <a:schemeClr val="tx1"/>
                </a:solidFill>
                <a:latin typeface="Open Sans"/>
                <a:ea typeface="Open Sans"/>
                <a:cs typeface="Open Sans"/>
              </a:rPr>
              <a:t>Per accedir a les dades personals caldrà identificar-se a través de </a:t>
            </a:r>
            <a:r>
              <a:rPr lang="ca-ES" b="1" dirty="0">
                <a:solidFill>
                  <a:schemeClr val="tx1"/>
                </a:solidFill>
                <a:latin typeface="Open Sans"/>
                <a:ea typeface="Open Sans"/>
                <a:cs typeface="Open Sans"/>
              </a:rPr>
              <a:t>Clau PIN, Clau Permanent, Certificat Electrònic o DNI.</a:t>
            </a:r>
          </a:p>
          <a:p>
            <a:pPr marL="0" lvl="0" indent="0">
              <a:buClr>
                <a:srgbClr val="019EE2"/>
              </a:buClr>
            </a:pPr>
            <a:endParaRPr lang="ca-ES" b="1" dirty="0">
              <a:solidFill>
                <a:schemeClr val="tx1"/>
              </a:solidFill>
              <a:latin typeface="Open Sans"/>
              <a:ea typeface="Open Sans"/>
              <a:cs typeface="Open Sans"/>
            </a:endParaRPr>
          </a:p>
          <a:p>
            <a:pPr marL="0" lvl="0" indent="0">
              <a:buClr>
                <a:srgbClr val="019EE2"/>
              </a:buClr>
            </a:pPr>
            <a:r>
              <a:rPr lang="ca-ES" b="1" dirty="0">
                <a:solidFill>
                  <a:srgbClr val="019EE2"/>
                </a:solidFill>
                <a:latin typeface="Open Sans"/>
                <a:ea typeface="Open Sans"/>
                <a:cs typeface="Open Sans"/>
                <a:sym typeface="Open Sans"/>
              </a:rPr>
              <a:t>A quina informació pots accedir?</a:t>
            </a:r>
            <a:endParaRPr lang="ca-ES" dirty="0">
              <a:solidFill>
                <a:schemeClr val="tx1"/>
              </a:solidFill>
              <a:latin typeface="Poppins"/>
              <a:ea typeface="Poppins"/>
              <a:cs typeface="Poppins"/>
              <a:sym typeface="Poppins"/>
            </a:endParaRPr>
          </a:p>
          <a:p>
            <a:pPr marL="285750" lvl="0" indent="-285750">
              <a:buClr>
                <a:srgbClr val="019EE2"/>
              </a:buClr>
              <a:buFont typeface="Courier New" panose="02070309020205020404" pitchFamily="49" charset="0"/>
              <a:buChar char="o"/>
            </a:pPr>
            <a:r>
              <a:rPr lang="ca-ES" dirty="0">
                <a:solidFill>
                  <a:schemeClr val="tx1"/>
                </a:solidFill>
              </a:rPr>
              <a:t>Educació i formació.
Ciutadania i residència
Treball i jubilació
Salut i assumptes socials
Situació personal i família
Vehicles i transport
Habitatge
Transparència</a:t>
            </a:r>
            <a:endParaRPr lang="ca-ES" dirty="0"/>
          </a:p>
        </p:txBody>
      </p:sp>
      <p:sp>
        <p:nvSpPr>
          <p:cNvPr id="380" name="Google Shape;380;p23"/>
          <p:cNvSpPr txBox="1">
            <a:spLocks noGrp="1"/>
          </p:cNvSpPr>
          <p:nvPr>
            <p:ph type="title"/>
          </p:nvPr>
        </p:nvSpPr>
        <p:spPr>
          <a:xfrm>
            <a:off x="474812" y="349209"/>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es-ES" dirty="0"/>
              <a:t>3. La </a:t>
            </a:r>
            <a:r>
              <a:rPr lang="es-ES" dirty="0" err="1"/>
              <a:t>meva</a:t>
            </a:r>
            <a:r>
              <a:rPr lang="es-ES" dirty="0"/>
              <a:t> “Carpeta Ciudadana”</a:t>
            </a:r>
            <a:endParaRPr dirty="0"/>
          </a:p>
        </p:txBody>
      </p:sp>
      <p:sp>
        <p:nvSpPr>
          <p:cNvPr id="381" name="Google Shape;381;p23"/>
          <p:cNvSpPr txBox="1"/>
          <p:nvPr/>
        </p:nvSpPr>
        <p:spPr>
          <a:xfrm>
            <a:off x="8608818" y="4193206"/>
            <a:ext cx="914400" cy="9144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endParaRPr sz="3200" b="0">
              <a:solidFill>
                <a:schemeClr val="dk1"/>
              </a:solidFill>
              <a:latin typeface="Verdana"/>
              <a:ea typeface="Verdana"/>
              <a:cs typeface="Verdana"/>
              <a:sym typeface="Verdana"/>
            </a:endParaRPr>
          </a:p>
        </p:txBody>
      </p:sp>
      <p:pic>
        <p:nvPicPr>
          <p:cNvPr id="3" name="Imagen 2">
            <a:extLst>
              <a:ext uri="{FF2B5EF4-FFF2-40B4-BE49-F238E27FC236}">
                <a16:creationId xmlns:a16="http://schemas.microsoft.com/office/drawing/2014/main" id="{D22F5E96-FDD8-C345-91E3-6B9371B87349}"/>
              </a:ext>
            </a:extLst>
          </p:cNvPr>
          <p:cNvPicPr>
            <a:picLocks noChangeAspect="1"/>
          </p:cNvPicPr>
          <p:nvPr/>
        </p:nvPicPr>
        <p:blipFill>
          <a:blip r:embed="rId4"/>
          <a:stretch>
            <a:fillRect/>
          </a:stretch>
        </p:blipFill>
        <p:spPr>
          <a:xfrm>
            <a:off x="5606902" y="3940212"/>
            <a:ext cx="2093161" cy="2517717"/>
          </a:xfrm>
          <a:prstGeom prst="rect">
            <a:avLst/>
          </a:prstGeom>
        </p:spPr>
      </p:pic>
      <p:pic>
        <p:nvPicPr>
          <p:cNvPr id="5" name="Imagen 4">
            <a:extLst>
              <a:ext uri="{FF2B5EF4-FFF2-40B4-BE49-F238E27FC236}">
                <a16:creationId xmlns:a16="http://schemas.microsoft.com/office/drawing/2014/main" id="{C934FFE0-6357-1047-9DE6-CB4107DDA922}"/>
              </a:ext>
            </a:extLst>
          </p:cNvPr>
          <p:cNvPicPr>
            <a:picLocks noChangeAspect="1"/>
          </p:cNvPicPr>
          <p:nvPr/>
        </p:nvPicPr>
        <p:blipFill>
          <a:blip r:embed="rId5"/>
          <a:stretch>
            <a:fillRect/>
          </a:stretch>
        </p:blipFill>
        <p:spPr>
          <a:xfrm>
            <a:off x="8075408" y="3991695"/>
            <a:ext cx="2093161" cy="235602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5" name="Imagen 4">
            <a:extLst>
              <a:ext uri="{FF2B5EF4-FFF2-40B4-BE49-F238E27FC236}">
                <a16:creationId xmlns:a16="http://schemas.microsoft.com/office/drawing/2014/main" id="{BDE66AD5-D796-0A45-8308-364B7B013457}"/>
              </a:ext>
            </a:extLst>
          </p:cNvPr>
          <p:cNvPicPr>
            <a:picLocks noChangeAspect="1"/>
          </p:cNvPicPr>
          <p:nvPr/>
        </p:nvPicPr>
        <p:blipFill>
          <a:blip r:embed="rId3"/>
          <a:stretch>
            <a:fillRect/>
          </a:stretch>
        </p:blipFill>
        <p:spPr>
          <a:xfrm>
            <a:off x="9126436" y="1681117"/>
            <a:ext cx="2587208" cy="4601780"/>
          </a:xfrm>
          <a:prstGeom prst="rect">
            <a:avLst/>
          </a:prstGeom>
        </p:spPr>
      </p:pic>
      <p:pic>
        <p:nvPicPr>
          <p:cNvPr id="3" name="Imagen 2">
            <a:extLst>
              <a:ext uri="{FF2B5EF4-FFF2-40B4-BE49-F238E27FC236}">
                <a16:creationId xmlns:a16="http://schemas.microsoft.com/office/drawing/2014/main" id="{98A5596D-3F1D-C942-BC58-E75C6CAF1432}"/>
              </a:ext>
            </a:extLst>
          </p:cNvPr>
          <p:cNvPicPr>
            <a:picLocks noChangeAspect="1"/>
          </p:cNvPicPr>
          <p:nvPr/>
        </p:nvPicPr>
        <p:blipFill>
          <a:blip r:embed="rId4"/>
          <a:stretch>
            <a:fillRect/>
          </a:stretch>
        </p:blipFill>
        <p:spPr>
          <a:xfrm>
            <a:off x="3162781" y="1681117"/>
            <a:ext cx="2519676" cy="4481664"/>
          </a:xfrm>
          <a:prstGeom prst="rect">
            <a:avLst/>
          </a:prstGeom>
        </p:spPr>
      </p:pic>
      <p:sp>
        <p:nvSpPr>
          <p:cNvPr id="389" name="Google Shape;389;p24"/>
          <p:cNvSpPr txBox="1">
            <a:spLocks noGrp="1"/>
          </p:cNvSpPr>
          <p:nvPr>
            <p:ph type="body" idx="1"/>
          </p:nvPr>
        </p:nvSpPr>
        <p:spPr>
          <a:xfrm>
            <a:off x="657800" y="1066004"/>
            <a:ext cx="4351115" cy="29789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ca-ES" b="1" dirty="0">
                <a:solidFill>
                  <a:srgbClr val="019EE2"/>
                </a:solidFill>
                <a:latin typeface="Open Sans"/>
                <a:ea typeface="Open Sans"/>
                <a:cs typeface="Open Sans"/>
                <a:sym typeface="Open Sans"/>
              </a:rPr>
              <a:t>Estructura i funcionament de </a:t>
            </a:r>
            <a:r>
              <a:rPr lang="ca-ES" b="1" dirty="0" err="1">
                <a:solidFill>
                  <a:srgbClr val="019EE2"/>
                </a:solidFill>
                <a:latin typeface="Open Sans"/>
                <a:ea typeface="Open Sans"/>
                <a:cs typeface="Open Sans"/>
                <a:sym typeface="Open Sans"/>
              </a:rPr>
              <a:t>l’App</a:t>
            </a:r>
            <a:endParaRPr lang="ca-ES" b="1" i="0" dirty="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595959"/>
              </a:buClr>
              <a:buSzPts val="1600"/>
              <a:buNone/>
            </a:pPr>
            <a:endParaRPr lang="ca-ES" dirty="0"/>
          </a:p>
        </p:txBody>
      </p:sp>
      <p:sp>
        <p:nvSpPr>
          <p:cNvPr id="390" name="Google Shape;390;p24"/>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a:t>3. La meva “Carpeta Ciudadana”</a:t>
            </a:r>
          </a:p>
        </p:txBody>
      </p:sp>
      <p:sp>
        <p:nvSpPr>
          <p:cNvPr id="391" name="Google Shape;391;p24"/>
          <p:cNvSpPr txBox="1"/>
          <p:nvPr/>
        </p:nvSpPr>
        <p:spPr>
          <a:xfrm>
            <a:off x="712268" y="1541395"/>
            <a:ext cx="2307214" cy="393954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ca-ES" sz="1600" b="1" dirty="0">
                <a:solidFill>
                  <a:schemeClr val="dk1"/>
                </a:solidFill>
                <a:latin typeface="Verdana"/>
                <a:ea typeface="Verdana"/>
                <a:cs typeface="Verdana"/>
                <a:sym typeface="Verdana"/>
              </a:rPr>
              <a:t>Pantalla d’inici</a:t>
            </a:r>
            <a:r>
              <a:rPr lang="ca-ES" sz="1600" dirty="0">
                <a:solidFill>
                  <a:schemeClr val="dk1"/>
                </a:solidFill>
                <a:latin typeface="Verdana"/>
                <a:ea typeface="Verdana"/>
                <a:cs typeface="Verdana"/>
                <a:sym typeface="Verdana"/>
              </a:rPr>
              <a:t>:</a:t>
            </a:r>
            <a:endParaRPr lang="ca-ES" dirty="0"/>
          </a:p>
          <a:p>
            <a:pPr marL="0" marR="0" lvl="0" indent="0" algn="l" rtl="0">
              <a:spcBef>
                <a:spcPts val="0"/>
              </a:spcBef>
              <a:spcAft>
                <a:spcPts val="0"/>
              </a:spcAft>
              <a:buNone/>
            </a:pPr>
            <a:endParaRPr lang="ca-ES" sz="1600" dirty="0">
              <a:solidFill>
                <a:schemeClr val="dk1"/>
              </a:solidFill>
              <a:latin typeface="Verdana"/>
              <a:ea typeface="Verdana"/>
              <a:cs typeface="Verdana"/>
              <a:sym typeface="Verdana"/>
            </a:endParaRPr>
          </a:p>
          <a:p>
            <a:pPr lvl="0"/>
            <a:r>
              <a:rPr lang="ca-ES" sz="1600" dirty="0">
                <a:solidFill>
                  <a:schemeClr val="dk1"/>
                </a:solidFill>
                <a:latin typeface="Verdana"/>
                <a:ea typeface="Verdana"/>
                <a:cs typeface="Verdana"/>
                <a:sym typeface="Verdana"/>
              </a:rPr>
              <a:t>Un cop identificats </a:t>
            </a:r>
            <a:r>
              <a:rPr lang="ca-ES" sz="1600" dirty="0" err="1">
                <a:solidFill>
                  <a:schemeClr val="dk1"/>
                </a:solidFill>
                <a:latin typeface="Verdana"/>
                <a:ea typeface="Verdana"/>
                <a:cs typeface="Verdana"/>
                <a:sym typeface="Verdana"/>
              </a:rPr>
              <a:t>digitalment,s’accedeix</a:t>
            </a:r>
            <a:r>
              <a:rPr lang="ca-ES" sz="1600" dirty="0">
                <a:solidFill>
                  <a:schemeClr val="dk1"/>
                </a:solidFill>
                <a:latin typeface="Verdana"/>
                <a:ea typeface="Verdana"/>
                <a:cs typeface="Verdana"/>
                <a:sym typeface="Verdana"/>
              </a:rPr>
              <a:t> al menú inicial, des d’on s’obté l’accés a un resum de les dades personals, més avall apareixen dades i avall els diferents submenús:</a:t>
            </a:r>
          </a:p>
          <a:p>
            <a:pPr marL="285750" lvl="0" indent="-285750">
              <a:buFont typeface="Arial" panose="020B0604020202020204" pitchFamily="34" charset="0"/>
              <a:buChar char="•"/>
            </a:pPr>
            <a:r>
              <a:rPr lang="ca-ES" sz="1600" dirty="0">
                <a:solidFill>
                  <a:schemeClr val="dk1"/>
                </a:solidFill>
                <a:latin typeface="Verdana"/>
                <a:ea typeface="Verdana"/>
                <a:cs typeface="Verdana"/>
                <a:sym typeface="Verdana"/>
              </a:rPr>
              <a:t>Les meves dades
Calendari
La meva Carpeta
Serveis 
Ajustaments</a:t>
            </a:r>
            <a:endParaRPr lang="ca-ES" dirty="0"/>
          </a:p>
        </p:txBody>
      </p:sp>
      <p:sp>
        <p:nvSpPr>
          <p:cNvPr id="392" name="Google Shape;392;p24"/>
          <p:cNvSpPr/>
          <p:nvPr/>
        </p:nvSpPr>
        <p:spPr>
          <a:xfrm rot="5400000">
            <a:off x="1973380" y="5207372"/>
            <a:ext cx="523368" cy="1487094"/>
          </a:xfrm>
          <a:prstGeom prst="bentUpArrow">
            <a:avLst>
              <a:gd name="adj1" fmla="val 11842"/>
              <a:gd name="adj2" fmla="val 24434"/>
              <a:gd name="adj3" fmla="val 22736"/>
            </a:avLst>
          </a:prstGeom>
          <a:solidFill>
            <a:schemeClr val="accent3"/>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399" name="Google Shape;399;p24"/>
          <p:cNvSpPr/>
          <p:nvPr/>
        </p:nvSpPr>
        <p:spPr>
          <a:xfrm>
            <a:off x="3107065" y="5689235"/>
            <a:ext cx="2686549" cy="634563"/>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403" name="Google Shape;403;p24"/>
          <p:cNvSpPr txBox="1"/>
          <p:nvPr/>
        </p:nvSpPr>
        <p:spPr>
          <a:xfrm>
            <a:off x="6664299" y="1684606"/>
            <a:ext cx="2307214" cy="2462213"/>
          </a:xfrm>
          <a:prstGeom prst="rect">
            <a:avLst/>
          </a:prstGeom>
          <a:noFill/>
          <a:ln>
            <a:noFill/>
          </a:ln>
        </p:spPr>
        <p:txBody>
          <a:bodyPr spcFirstLastPara="1" wrap="square" lIns="0" tIns="0" rIns="0" bIns="0" anchor="t" anchorCtr="0">
            <a:spAutoFit/>
          </a:bodyPr>
          <a:lstStyle/>
          <a:p>
            <a:pPr lvl="0"/>
            <a:r>
              <a:rPr lang="ca-ES" sz="1600" b="1" dirty="0">
                <a:solidFill>
                  <a:schemeClr val="dk1"/>
                </a:solidFill>
                <a:latin typeface="Verdana"/>
                <a:ea typeface="Verdana"/>
                <a:cs typeface="Verdana"/>
                <a:sym typeface="Verdana"/>
              </a:rPr>
              <a:t>Menú Calendari:</a:t>
            </a:r>
          </a:p>
          <a:p>
            <a:pPr lvl="0"/>
            <a:endParaRPr lang="ca-ES" sz="1600" dirty="0">
              <a:solidFill>
                <a:schemeClr val="dk1"/>
              </a:solidFill>
              <a:latin typeface="Verdana"/>
              <a:ea typeface="Verdana"/>
              <a:cs typeface="Verdana"/>
              <a:sym typeface="Verdana"/>
            </a:endParaRPr>
          </a:p>
          <a:p>
            <a:pPr lvl="0"/>
            <a:r>
              <a:rPr lang="ca-ES" sz="1600" dirty="0">
                <a:solidFill>
                  <a:schemeClr val="dk1"/>
                </a:solidFill>
                <a:latin typeface="Verdana"/>
                <a:ea typeface="Verdana"/>
                <a:cs typeface="Verdana"/>
                <a:sym typeface="Verdana"/>
              </a:rPr>
              <a:t>Apareixen les properes cites que amb l'administració.</a:t>
            </a:r>
          </a:p>
          <a:p>
            <a:pPr lvl="0"/>
            <a:r>
              <a:rPr lang="ca-ES" sz="1600" dirty="0">
                <a:solidFill>
                  <a:schemeClr val="dk1"/>
                </a:solidFill>
                <a:latin typeface="Verdana"/>
                <a:ea typeface="Verdana"/>
                <a:cs typeface="Verdana"/>
                <a:sym typeface="Verdana"/>
              </a:rPr>
              <a:t>
També es poden sol·licitar noves cites per a gestions o tràmits.</a:t>
            </a:r>
            <a:endParaRPr lang="ca-ES" dirty="0"/>
          </a:p>
        </p:txBody>
      </p:sp>
      <p:sp>
        <p:nvSpPr>
          <p:cNvPr id="404" name="Google Shape;404;p24"/>
          <p:cNvSpPr/>
          <p:nvPr/>
        </p:nvSpPr>
        <p:spPr>
          <a:xfrm>
            <a:off x="9622222" y="5903494"/>
            <a:ext cx="619059" cy="414725"/>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pic>
        <p:nvPicPr>
          <p:cNvPr id="405" name="Google Shape;405;p24"/>
          <p:cNvPicPr preferRelativeResize="0"/>
          <p:nvPr/>
        </p:nvPicPr>
        <p:blipFill rotWithShape="1">
          <a:blip r:embed="rId5">
            <a:alphaModFix/>
          </a:blip>
          <a:srcRect/>
          <a:stretch/>
        </p:blipFill>
        <p:spPr>
          <a:xfrm>
            <a:off x="7371672" y="174063"/>
            <a:ext cx="2023537" cy="6446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5" name="Imagen 4">
            <a:extLst>
              <a:ext uri="{FF2B5EF4-FFF2-40B4-BE49-F238E27FC236}">
                <a16:creationId xmlns:a16="http://schemas.microsoft.com/office/drawing/2014/main" id="{D8565077-ABD6-884A-AA99-F38270EC004A}"/>
              </a:ext>
            </a:extLst>
          </p:cNvPr>
          <p:cNvPicPr>
            <a:picLocks noChangeAspect="1"/>
          </p:cNvPicPr>
          <p:nvPr/>
        </p:nvPicPr>
        <p:blipFill>
          <a:blip r:embed="rId3"/>
          <a:stretch>
            <a:fillRect/>
          </a:stretch>
        </p:blipFill>
        <p:spPr>
          <a:xfrm>
            <a:off x="8774700" y="1497712"/>
            <a:ext cx="2687069" cy="4779401"/>
          </a:xfrm>
          <a:prstGeom prst="rect">
            <a:avLst/>
          </a:prstGeom>
        </p:spPr>
      </p:pic>
      <p:pic>
        <p:nvPicPr>
          <p:cNvPr id="3" name="Imagen 2">
            <a:extLst>
              <a:ext uri="{FF2B5EF4-FFF2-40B4-BE49-F238E27FC236}">
                <a16:creationId xmlns:a16="http://schemas.microsoft.com/office/drawing/2014/main" id="{B85A81A5-9669-8547-85B6-2FA559B500E7}"/>
              </a:ext>
            </a:extLst>
          </p:cNvPr>
          <p:cNvPicPr>
            <a:picLocks noChangeAspect="1"/>
          </p:cNvPicPr>
          <p:nvPr/>
        </p:nvPicPr>
        <p:blipFill>
          <a:blip r:embed="rId4"/>
          <a:stretch>
            <a:fillRect/>
          </a:stretch>
        </p:blipFill>
        <p:spPr>
          <a:xfrm>
            <a:off x="3360233" y="1497712"/>
            <a:ext cx="2695292" cy="4794027"/>
          </a:xfrm>
          <a:prstGeom prst="rect">
            <a:avLst/>
          </a:prstGeom>
        </p:spPr>
      </p:pic>
      <p:sp>
        <p:nvSpPr>
          <p:cNvPr id="411" name="Google Shape;411;p25"/>
          <p:cNvSpPr txBox="1">
            <a:spLocks noGrp="1"/>
          </p:cNvSpPr>
          <p:nvPr>
            <p:ph type="body" idx="1"/>
          </p:nvPr>
        </p:nvSpPr>
        <p:spPr>
          <a:xfrm>
            <a:off x="596270" y="1038349"/>
            <a:ext cx="4100858" cy="29308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ca-ES" b="1" dirty="0">
                <a:solidFill>
                  <a:srgbClr val="019EE2"/>
                </a:solidFill>
                <a:latin typeface="Open Sans"/>
                <a:ea typeface="Open Sans"/>
                <a:cs typeface="Open Sans"/>
                <a:sym typeface="Open Sans"/>
              </a:rPr>
              <a:t>Estructura i funcionament de </a:t>
            </a:r>
            <a:r>
              <a:rPr lang="ca-ES" b="1" dirty="0" err="1">
                <a:solidFill>
                  <a:srgbClr val="019EE2"/>
                </a:solidFill>
                <a:latin typeface="Open Sans"/>
                <a:ea typeface="Open Sans"/>
                <a:cs typeface="Open Sans"/>
                <a:sym typeface="Open Sans"/>
              </a:rPr>
              <a:t>l’App</a:t>
            </a:r>
            <a:endParaRPr lang="ca-ES" b="1" i="0" dirty="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595959"/>
              </a:buClr>
              <a:buSzPts val="1600"/>
              <a:buNone/>
            </a:pPr>
            <a:endParaRPr lang="ca-ES" dirty="0"/>
          </a:p>
        </p:txBody>
      </p:sp>
      <p:sp>
        <p:nvSpPr>
          <p:cNvPr id="412" name="Google Shape;412;p25"/>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3. La meva “Carpeta </a:t>
            </a:r>
            <a:r>
              <a:rPr lang="ca-ES" dirty="0" err="1"/>
              <a:t>Ciudadana</a:t>
            </a:r>
            <a:r>
              <a:rPr lang="ca-ES" dirty="0"/>
              <a:t>”</a:t>
            </a:r>
          </a:p>
        </p:txBody>
      </p:sp>
      <p:sp>
        <p:nvSpPr>
          <p:cNvPr id="419" name="Google Shape;419;p25"/>
          <p:cNvSpPr txBox="1"/>
          <p:nvPr/>
        </p:nvSpPr>
        <p:spPr>
          <a:xfrm>
            <a:off x="6488367" y="1627104"/>
            <a:ext cx="2307214" cy="34470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ca-ES" sz="1600" b="1" dirty="0">
                <a:solidFill>
                  <a:schemeClr val="dk1"/>
                </a:solidFill>
                <a:latin typeface="Verdana"/>
                <a:ea typeface="Verdana"/>
                <a:cs typeface="Verdana"/>
                <a:sym typeface="Verdana"/>
              </a:rPr>
              <a:t>La meva Carpeta</a:t>
            </a:r>
            <a:endParaRPr lang="ca-ES" dirty="0"/>
          </a:p>
          <a:p>
            <a:pPr marL="0" marR="0" lvl="0" indent="0" algn="l" rtl="0">
              <a:spcBef>
                <a:spcPts val="0"/>
              </a:spcBef>
              <a:spcAft>
                <a:spcPts val="0"/>
              </a:spcAft>
              <a:buNone/>
            </a:pPr>
            <a:r>
              <a:rPr lang="ca-ES" sz="1600" b="1" dirty="0">
                <a:solidFill>
                  <a:schemeClr val="dk1"/>
                </a:solidFill>
                <a:latin typeface="Verdana"/>
                <a:ea typeface="Verdana"/>
                <a:cs typeface="Verdana"/>
                <a:sym typeface="Verdana"/>
              </a:rPr>
              <a:t>(El meus fitxers)</a:t>
            </a:r>
            <a:r>
              <a:rPr lang="ca-ES" sz="1600" dirty="0">
                <a:solidFill>
                  <a:schemeClr val="dk1"/>
                </a:solidFill>
                <a:latin typeface="Verdana"/>
                <a:ea typeface="Verdana"/>
                <a:cs typeface="Verdana"/>
                <a:sym typeface="Verdana"/>
              </a:rPr>
              <a:t>:</a:t>
            </a:r>
            <a:endParaRPr lang="ca-ES" dirty="0"/>
          </a:p>
          <a:p>
            <a:pPr marL="0" marR="0" lvl="0" indent="0" algn="l" rtl="0">
              <a:spcBef>
                <a:spcPts val="0"/>
              </a:spcBef>
              <a:spcAft>
                <a:spcPts val="0"/>
              </a:spcAft>
              <a:buNone/>
            </a:pPr>
            <a:endParaRPr lang="ca-ES" sz="1600" dirty="0">
              <a:solidFill>
                <a:schemeClr val="dk1"/>
              </a:solidFill>
              <a:latin typeface="Verdana"/>
              <a:ea typeface="Verdana"/>
              <a:cs typeface="Verdana"/>
              <a:sym typeface="Verdana"/>
            </a:endParaRPr>
          </a:p>
          <a:p>
            <a:pPr lvl="0"/>
            <a:r>
              <a:rPr lang="ca-ES" sz="1600" dirty="0">
                <a:solidFill>
                  <a:schemeClr val="dk1"/>
                </a:solidFill>
                <a:latin typeface="Verdana"/>
                <a:ea typeface="Verdana"/>
                <a:cs typeface="Verdana"/>
                <a:sym typeface="Verdana"/>
              </a:rPr>
              <a:t>A l’apartat dels meus fitxers es troba tota la informació relacionada amb els expedients oberts de les diferents administracions, bé per sol·licituds i/o gestions iniciades tant per l'usuari com per l'administració.</a:t>
            </a:r>
            <a:endParaRPr lang="ca-ES" sz="1600" b="0" dirty="0">
              <a:solidFill>
                <a:schemeClr val="dk1"/>
              </a:solidFill>
              <a:latin typeface="Verdana"/>
              <a:ea typeface="Verdana"/>
              <a:cs typeface="Verdana"/>
              <a:sym typeface="Verdana"/>
            </a:endParaRPr>
          </a:p>
        </p:txBody>
      </p:sp>
      <p:sp>
        <p:nvSpPr>
          <p:cNvPr id="420" name="Google Shape;420;p25"/>
          <p:cNvSpPr txBox="1"/>
          <p:nvPr/>
        </p:nvSpPr>
        <p:spPr>
          <a:xfrm>
            <a:off x="802636" y="1627104"/>
            <a:ext cx="2307214" cy="320087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ca-ES" sz="1600" b="1" dirty="0">
                <a:solidFill>
                  <a:schemeClr val="dk1"/>
                </a:solidFill>
                <a:latin typeface="Verdana"/>
                <a:ea typeface="Verdana"/>
                <a:cs typeface="Verdana"/>
                <a:sym typeface="Verdana"/>
              </a:rPr>
              <a:t>La meva Carpeta </a:t>
            </a:r>
            <a:endParaRPr lang="ca-ES" dirty="0"/>
          </a:p>
          <a:p>
            <a:pPr marL="0" marR="0" lvl="0" indent="0" algn="l" rtl="0">
              <a:spcBef>
                <a:spcPts val="0"/>
              </a:spcBef>
              <a:spcAft>
                <a:spcPts val="0"/>
              </a:spcAft>
              <a:buNone/>
            </a:pPr>
            <a:r>
              <a:rPr lang="ca-ES" sz="1600" b="1" dirty="0">
                <a:solidFill>
                  <a:schemeClr val="dk1"/>
                </a:solidFill>
                <a:latin typeface="Verdana"/>
                <a:ea typeface="Verdana"/>
                <a:cs typeface="Verdana"/>
                <a:sym typeface="Verdana"/>
              </a:rPr>
              <a:t>(Les meves dades)</a:t>
            </a:r>
            <a:r>
              <a:rPr lang="ca-ES" sz="1600" dirty="0">
                <a:solidFill>
                  <a:schemeClr val="dk1"/>
                </a:solidFill>
                <a:latin typeface="Verdana"/>
                <a:ea typeface="Verdana"/>
                <a:cs typeface="Verdana"/>
                <a:sym typeface="Verdana"/>
              </a:rPr>
              <a:t>:</a:t>
            </a:r>
            <a:endParaRPr lang="ca-ES" dirty="0"/>
          </a:p>
          <a:p>
            <a:pPr marL="0" marR="0" lvl="0" indent="0" algn="l" rtl="0">
              <a:spcBef>
                <a:spcPts val="0"/>
              </a:spcBef>
              <a:spcAft>
                <a:spcPts val="0"/>
              </a:spcAft>
              <a:buNone/>
            </a:pPr>
            <a:endParaRPr lang="ca-ES" sz="1600" dirty="0">
              <a:solidFill>
                <a:schemeClr val="dk1"/>
              </a:solidFill>
              <a:latin typeface="Verdana"/>
              <a:ea typeface="Verdana"/>
              <a:cs typeface="Verdana"/>
              <a:sym typeface="Verdana"/>
            </a:endParaRPr>
          </a:p>
          <a:p>
            <a:pPr lvl="0"/>
            <a:r>
              <a:rPr lang="ca-ES" sz="1600" dirty="0">
                <a:solidFill>
                  <a:schemeClr val="dk1"/>
                </a:solidFill>
                <a:latin typeface="Verdana"/>
                <a:ea typeface="Verdana"/>
                <a:cs typeface="Verdana"/>
                <a:sym typeface="Verdana"/>
              </a:rPr>
              <a:t>En aquesta secció hi ha dos apartats importants:</a:t>
            </a:r>
          </a:p>
          <a:p>
            <a:pPr lvl="0"/>
            <a:r>
              <a:rPr lang="ca-ES" sz="1600" dirty="0">
                <a:solidFill>
                  <a:schemeClr val="dk1"/>
                </a:solidFill>
                <a:latin typeface="Verdana"/>
                <a:ea typeface="Verdana"/>
                <a:cs typeface="Verdana"/>
                <a:sym typeface="Verdana"/>
              </a:rPr>
              <a:t>Les meves dades</a:t>
            </a:r>
          </a:p>
          <a:p>
            <a:pPr lvl="0"/>
            <a:r>
              <a:rPr lang="ca-ES" sz="1600" dirty="0">
                <a:solidFill>
                  <a:schemeClr val="dk1"/>
                </a:solidFill>
                <a:latin typeface="Verdana"/>
                <a:ea typeface="Verdana"/>
                <a:cs typeface="Verdana"/>
                <a:sym typeface="Verdana"/>
              </a:rPr>
              <a:t>Els meus expedients.</a:t>
            </a:r>
          </a:p>
          <a:p>
            <a:pPr lvl="0"/>
            <a:r>
              <a:rPr lang="ca-ES" sz="1600" dirty="0">
                <a:solidFill>
                  <a:schemeClr val="dk1"/>
                </a:solidFill>
                <a:latin typeface="Verdana"/>
                <a:ea typeface="Verdana"/>
                <a:cs typeface="Verdana"/>
                <a:sym typeface="Verdana"/>
              </a:rPr>
              <a:t>
Aquí s'arxiva tota la informació personal de cadascuna de les administracions.</a:t>
            </a:r>
            <a:endParaRPr lang="ca-ES" sz="1600" b="0" dirty="0">
              <a:solidFill>
                <a:schemeClr val="dk1"/>
              </a:solidFill>
              <a:latin typeface="Verdana"/>
              <a:ea typeface="Verdana"/>
              <a:cs typeface="Verdana"/>
              <a:sym typeface="Verdana"/>
            </a:endParaRPr>
          </a:p>
        </p:txBody>
      </p:sp>
      <p:sp>
        <p:nvSpPr>
          <p:cNvPr id="421" name="Google Shape;421;p25"/>
          <p:cNvSpPr/>
          <p:nvPr/>
        </p:nvSpPr>
        <p:spPr>
          <a:xfrm>
            <a:off x="4387598" y="5819651"/>
            <a:ext cx="619059" cy="472088"/>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422" name="Google Shape;422;p25"/>
          <p:cNvSpPr/>
          <p:nvPr/>
        </p:nvSpPr>
        <p:spPr>
          <a:xfrm>
            <a:off x="9814488" y="5819651"/>
            <a:ext cx="619059" cy="457462"/>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pic>
        <p:nvPicPr>
          <p:cNvPr id="423" name="Google Shape;423;p25"/>
          <p:cNvPicPr preferRelativeResize="0"/>
          <p:nvPr/>
        </p:nvPicPr>
        <p:blipFill rotWithShape="1">
          <a:blip r:embed="rId5">
            <a:alphaModFix/>
          </a:blip>
          <a:srcRect/>
          <a:stretch/>
        </p:blipFill>
        <p:spPr>
          <a:xfrm>
            <a:off x="7371672" y="174063"/>
            <a:ext cx="2023537" cy="6446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grpSp>
        <p:nvGrpSpPr>
          <p:cNvPr id="429" name="Google Shape;429;p26"/>
          <p:cNvGrpSpPr/>
          <p:nvPr/>
        </p:nvGrpSpPr>
        <p:grpSpPr>
          <a:xfrm>
            <a:off x="823061" y="1650569"/>
            <a:ext cx="10965943" cy="4569143"/>
            <a:chOff x="1941" y="1490121"/>
            <a:chExt cx="10965943" cy="4569143"/>
          </a:xfrm>
        </p:grpSpPr>
        <p:sp>
          <p:nvSpPr>
            <p:cNvPr id="430" name="Google Shape;430;p26"/>
            <p:cNvSpPr/>
            <p:nvPr/>
          </p:nvSpPr>
          <p:spPr>
            <a:xfrm>
              <a:off x="9670474" y="2855223"/>
              <a:ext cx="169227" cy="51896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31" name="Google Shape;431;p26"/>
            <p:cNvSpPr/>
            <p:nvPr/>
          </p:nvSpPr>
          <p:spPr>
            <a:xfrm>
              <a:off x="5343890" y="2054213"/>
              <a:ext cx="4777857" cy="236918"/>
            </a:xfrm>
            <a:custGeom>
              <a:avLst/>
              <a:gdLst/>
              <a:ahLst/>
              <a:cxnLst/>
              <a:rect l="l" t="t" r="r" b="b"/>
              <a:pathLst>
                <a:path w="120000" h="120000" extrusionOk="0">
                  <a:moveTo>
                    <a:pt x="0" y="0"/>
                  </a:moveTo>
                  <a:lnTo>
                    <a:pt x="0" y="60000"/>
                  </a:lnTo>
                  <a:lnTo>
                    <a:pt x="120000" y="60000"/>
                  </a:lnTo>
                  <a:lnTo>
                    <a:pt x="120000" y="120000"/>
                  </a:lnTo>
                </a:path>
              </a:pathLst>
            </a:custGeom>
            <a:noFill/>
            <a:ln w="25400" cap="flat" cmpd="sng">
              <a:solidFill>
                <a:schemeClr val="accent5"/>
              </a:solidFill>
              <a:prstDash val="solid"/>
              <a:round/>
              <a:headEnd type="none" w="sm" len="sm"/>
              <a:tailEnd type="none" w="sm" len="sm"/>
            </a:ln>
          </p:spPr>
        </p:sp>
        <p:sp>
          <p:nvSpPr>
            <p:cNvPr id="432" name="Google Shape;432;p26"/>
            <p:cNvSpPr/>
            <p:nvPr/>
          </p:nvSpPr>
          <p:spPr>
            <a:xfrm>
              <a:off x="8305372" y="2855223"/>
              <a:ext cx="169227" cy="131997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33" name="Google Shape;433;p26"/>
            <p:cNvSpPr/>
            <p:nvPr/>
          </p:nvSpPr>
          <p:spPr>
            <a:xfrm>
              <a:off x="8305372" y="2855223"/>
              <a:ext cx="169227" cy="51896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34" name="Google Shape;434;p26"/>
            <p:cNvSpPr/>
            <p:nvPr/>
          </p:nvSpPr>
          <p:spPr>
            <a:xfrm>
              <a:off x="5343890" y="2054213"/>
              <a:ext cx="3412755" cy="236918"/>
            </a:xfrm>
            <a:custGeom>
              <a:avLst/>
              <a:gdLst/>
              <a:ahLst/>
              <a:cxnLst/>
              <a:rect l="l" t="t" r="r" b="b"/>
              <a:pathLst>
                <a:path w="120000" h="120000" extrusionOk="0">
                  <a:moveTo>
                    <a:pt x="0" y="0"/>
                  </a:moveTo>
                  <a:lnTo>
                    <a:pt x="0" y="60000"/>
                  </a:lnTo>
                  <a:lnTo>
                    <a:pt x="120000" y="60000"/>
                  </a:lnTo>
                  <a:lnTo>
                    <a:pt x="120000" y="120000"/>
                  </a:lnTo>
                </a:path>
              </a:pathLst>
            </a:custGeom>
            <a:noFill/>
            <a:ln w="25400" cap="flat" cmpd="sng">
              <a:solidFill>
                <a:schemeClr val="accent5"/>
              </a:solidFill>
              <a:prstDash val="solid"/>
              <a:round/>
              <a:headEnd type="none" w="sm" len="sm"/>
              <a:tailEnd type="none" w="sm" len="sm"/>
            </a:ln>
          </p:spPr>
        </p:sp>
        <p:sp>
          <p:nvSpPr>
            <p:cNvPr id="435" name="Google Shape;435;p26"/>
            <p:cNvSpPr/>
            <p:nvPr/>
          </p:nvSpPr>
          <p:spPr>
            <a:xfrm>
              <a:off x="6940270" y="2855223"/>
              <a:ext cx="169227" cy="131997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36" name="Google Shape;436;p26"/>
            <p:cNvSpPr/>
            <p:nvPr/>
          </p:nvSpPr>
          <p:spPr>
            <a:xfrm>
              <a:off x="6940270" y="2855223"/>
              <a:ext cx="169227" cy="51896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37" name="Google Shape;437;p26"/>
            <p:cNvSpPr/>
            <p:nvPr/>
          </p:nvSpPr>
          <p:spPr>
            <a:xfrm>
              <a:off x="5343890" y="2054213"/>
              <a:ext cx="2047653" cy="236918"/>
            </a:xfrm>
            <a:custGeom>
              <a:avLst/>
              <a:gdLst/>
              <a:ahLst/>
              <a:cxnLst/>
              <a:rect l="l" t="t" r="r" b="b"/>
              <a:pathLst>
                <a:path w="120000" h="120000" extrusionOk="0">
                  <a:moveTo>
                    <a:pt x="0" y="0"/>
                  </a:moveTo>
                  <a:lnTo>
                    <a:pt x="0" y="60000"/>
                  </a:lnTo>
                  <a:lnTo>
                    <a:pt x="120000" y="60000"/>
                  </a:lnTo>
                  <a:lnTo>
                    <a:pt x="120000" y="120000"/>
                  </a:lnTo>
                </a:path>
              </a:pathLst>
            </a:custGeom>
            <a:noFill/>
            <a:ln w="25400" cap="flat" cmpd="sng">
              <a:solidFill>
                <a:schemeClr val="accent5"/>
              </a:solidFill>
              <a:prstDash val="solid"/>
              <a:round/>
              <a:headEnd type="none" w="sm" len="sm"/>
              <a:tailEnd type="none" w="sm" len="sm"/>
            </a:ln>
          </p:spPr>
        </p:sp>
        <p:sp>
          <p:nvSpPr>
            <p:cNvPr id="438" name="Google Shape;438;p26"/>
            <p:cNvSpPr/>
            <p:nvPr/>
          </p:nvSpPr>
          <p:spPr>
            <a:xfrm>
              <a:off x="5575168" y="2855223"/>
              <a:ext cx="169227" cy="131997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39" name="Google Shape;439;p26"/>
            <p:cNvSpPr/>
            <p:nvPr/>
          </p:nvSpPr>
          <p:spPr>
            <a:xfrm>
              <a:off x="5575168" y="2855223"/>
              <a:ext cx="169227" cy="51896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40" name="Google Shape;440;p26"/>
            <p:cNvSpPr/>
            <p:nvPr/>
          </p:nvSpPr>
          <p:spPr>
            <a:xfrm>
              <a:off x="5343890" y="2054213"/>
              <a:ext cx="682551" cy="236918"/>
            </a:xfrm>
            <a:custGeom>
              <a:avLst/>
              <a:gdLst/>
              <a:ahLst/>
              <a:cxnLst/>
              <a:rect l="l" t="t" r="r" b="b"/>
              <a:pathLst>
                <a:path w="120000" h="120000" extrusionOk="0">
                  <a:moveTo>
                    <a:pt x="0" y="0"/>
                  </a:moveTo>
                  <a:lnTo>
                    <a:pt x="0" y="60000"/>
                  </a:lnTo>
                  <a:lnTo>
                    <a:pt x="120000" y="60000"/>
                  </a:lnTo>
                  <a:lnTo>
                    <a:pt x="120000" y="120000"/>
                  </a:lnTo>
                </a:path>
              </a:pathLst>
            </a:custGeom>
            <a:noFill/>
            <a:ln w="25400" cap="flat" cmpd="sng">
              <a:solidFill>
                <a:schemeClr val="accent5"/>
              </a:solidFill>
              <a:prstDash val="solid"/>
              <a:round/>
              <a:headEnd type="none" w="sm" len="sm"/>
              <a:tailEnd type="none" w="sm" len="sm"/>
            </a:ln>
          </p:spPr>
        </p:sp>
        <p:sp>
          <p:nvSpPr>
            <p:cNvPr id="441" name="Google Shape;441;p26"/>
            <p:cNvSpPr/>
            <p:nvPr/>
          </p:nvSpPr>
          <p:spPr>
            <a:xfrm>
              <a:off x="4210066" y="2855223"/>
              <a:ext cx="169227" cy="51896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42" name="Google Shape;442;p26"/>
            <p:cNvSpPr/>
            <p:nvPr/>
          </p:nvSpPr>
          <p:spPr>
            <a:xfrm>
              <a:off x="4661339" y="2054213"/>
              <a:ext cx="682551" cy="236918"/>
            </a:xfrm>
            <a:custGeom>
              <a:avLst/>
              <a:gdLst/>
              <a:ahLst/>
              <a:cxnLst/>
              <a:rect l="l" t="t" r="r" b="b"/>
              <a:pathLst>
                <a:path w="120000" h="120000" extrusionOk="0">
                  <a:moveTo>
                    <a:pt x="120000" y="0"/>
                  </a:moveTo>
                  <a:lnTo>
                    <a:pt x="120000" y="60000"/>
                  </a:lnTo>
                  <a:lnTo>
                    <a:pt x="0" y="60000"/>
                  </a:lnTo>
                  <a:lnTo>
                    <a:pt x="0" y="120000"/>
                  </a:lnTo>
                </a:path>
              </a:pathLst>
            </a:custGeom>
            <a:noFill/>
            <a:ln w="25400" cap="flat" cmpd="sng">
              <a:solidFill>
                <a:schemeClr val="accent5"/>
              </a:solidFill>
              <a:prstDash val="solid"/>
              <a:round/>
              <a:headEnd type="none" w="sm" len="sm"/>
              <a:tailEnd type="none" w="sm" len="sm"/>
            </a:ln>
          </p:spPr>
        </p:sp>
        <p:sp>
          <p:nvSpPr>
            <p:cNvPr id="443" name="Google Shape;443;p26"/>
            <p:cNvSpPr/>
            <p:nvPr/>
          </p:nvSpPr>
          <p:spPr>
            <a:xfrm>
              <a:off x="2844964" y="2855223"/>
              <a:ext cx="169227" cy="2921995"/>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44" name="Google Shape;444;p26"/>
            <p:cNvSpPr/>
            <p:nvPr/>
          </p:nvSpPr>
          <p:spPr>
            <a:xfrm>
              <a:off x="2844964" y="2855223"/>
              <a:ext cx="169227" cy="212098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45" name="Google Shape;445;p26"/>
            <p:cNvSpPr/>
            <p:nvPr/>
          </p:nvSpPr>
          <p:spPr>
            <a:xfrm>
              <a:off x="2844964" y="2855223"/>
              <a:ext cx="169227" cy="131997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46" name="Google Shape;446;p26"/>
            <p:cNvSpPr/>
            <p:nvPr/>
          </p:nvSpPr>
          <p:spPr>
            <a:xfrm>
              <a:off x="2844964" y="2855223"/>
              <a:ext cx="169227" cy="51896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47" name="Google Shape;447;p26"/>
            <p:cNvSpPr/>
            <p:nvPr/>
          </p:nvSpPr>
          <p:spPr>
            <a:xfrm>
              <a:off x="3296237" y="2054213"/>
              <a:ext cx="2047653" cy="236918"/>
            </a:xfrm>
            <a:custGeom>
              <a:avLst/>
              <a:gdLst/>
              <a:ahLst/>
              <a:cxnLst/>
              <a:rect l="l" t="t" r="r" b="b"/>
              <a:pathLst>
                <a:path w="120000" h="120000" extrusionOk="0">
                  <a:moveTo>
                    <a:pt x="120000" y="0"/>
                  </a:moveTo>
                  <a:lnTo>
                    <a:pt x="120000" y="60000"/>
                  </a:lnTo>
                  <a:lnTo>
                    <a:pt x="0" y="60000"/>
                  </a:lnTo>
                  <a:lnTo>
                    <a:pt x="0" y="120000"/>
                  </a:lnTo>
                </a:path>
              </a:pathLst>
            </a:custGeom>
            <a:noFill/>
            <a:ln w="25400" cap="flat" cmpd="sng">
              <a:solidFill>
                <a:schemeClr val="accent5"/>
              </a:solidFill>
              <a:prstDash val="solid"/>
              <a:round/>
              <a:headEnd type="none" w="sm" len="sm"/>
              <a:tailEnd type="none" w="sm" len="sm"/>
            </a:ln>
          </p:spPr>
        </p:sp>
        <p:sp>
          <p:nvSpPr>
            <p:cNvPr id="448" name="Google Shape;448;p26"/>
            <p:cNvSpPr/>
            <p:nvPr/>
          </p:nvSpPr>
          <p:spPr>
            <a:xfrm>
              <a:off x="1479862" y="2855223"/>
              <a:ext cx="169227" cy="212098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49" name="Google Shape;449;p26"/>
            <p:cNvSpPr/>
            <p:nvPr/>
          </p:nvSpPr>
          <p:spPr>
            <a:xfrm>
              <a:off x="1479862" y="2855223"/>
              <a:ext cx="169227" cy="131997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50" name="Google Shape;450;p26"/>
            <p:cNvSpPr/>
            <p:nvPr/>
          </p:nvSpPr>
          <p:spPr>
            <a:xfrm>
              <a:off x="1479862" y="2855223"/>
              <a:ext cx="169227" cy="51896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51" name="Google Shape;451;p26"/>
            <p:cNvSpPr/>
            <p:nvPr/>
          </p:nvSpPr>
          <p:spPr>
            <a:xfrm>
              <a:off x="1931135" y="2054213"/>
              <a:ext cx="3412755" cy="236918"/>
            </a:xfrm>
            <a:custGeom>
              <a:avLst/>
              <a:gdLst/>
              <a:ahLst/>
              <a:cxnLst/>
              <a:rect l="l" t="t" r="r" b="b"/>
              <a:pathLst>
                <a:path w="120000" h="120000" extrusionOk="0">
                  <a:moveTo>
                    <a:pt x="120000" y="0"/>
                  </a:moveTo>
                  <a:lnTo>
                    <a:pt x="120000" y="60000"/>
                  </a:lnTo>
                  <a:lnTo>
                    <a:pt x="0" y="60000"/>
                  </a:lnTo>
                  <a:lnTo>
                    <a:pt x="0" y="120000"/>
                  </a:lnTo>
                </a:path>
              </a:pathLst>
            </a:custGeom>
            <a:noFill/>
            <a:ln w="25400" cap="flat" cmpd="sng">
              <a:solidFill>
                <a:schemeClr val="accent5"/>
              </a:solidFill>
              <a:prstDash val="solid"/>
              <a:round/>
              <a:headEnd type="none" w="sm" len="sm"/>
              <a:tailEnd type="none" w="sm" len="sm"/>
            </a:ln>
          </p:spPr>
        </p:sp>
        <p:sp>
          <p:nvSpPr>
            <p:cNvPr id="452" name="Google Shape;452;p26"/>
            <p:cNvSpPr/>
            <p:nvPr/>
          </p:nvSpPr>
          <p:spPr>
            <a:xfrm>
              <a:off x="114760" y="2855223"/>
              <a:ext cx="169227" cy="131997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53" name="Google Shape;453;p26"/>
            <p:cNvSpPr/>
            <p:nvPr/>
          </p:nvSpPr>
          <p:spPr>
            <a:xfrm>
              <a:off x="114760" y="2855223"/>
              <a:ext cx="169227" cy="518964"/>
            </a:xfrm>
            <a:custGeom>
              <a:avLst/>
              <a:gdLst/>
              <a:ahLst/>
              <a:cxnLst/>
              <a:rect l="l" t="t" r="r" b="b"/>
              <a:pathLst>
                <a:path w="120000" h="120000" extrusionOk="0">
                  <a:moveTo>
                    <a:pt x="0" y="0"/>
                  </a:moveTo>
                  <a:lnTo>
                    <a:pt x="0" y="120000"/>
                  </a:lnTo>
                  <a:lnTo>
                    <a:pt x="120000" y="120000"/>
                  </a:lnTo>
                </a:path>
              </a:pathLst>
            </a:custGeom>
            <a:noFill/>
            <a:ln w="25400" cap="flat" cmpd="sng">
              <a:solidFill>
                <a:schemeClr val="accent6"/>
              </a:solidFill>
              <a:prstDash val="solid"/>
              <a:round/>
              <a:headEnd type="none" w="sm" len="sm"/>
              <a:tailEnd type="none" w="sm" len="sm"/>
            </a:ln>
          </p:spPr>
        </p:sp>
        <p:sp>
          <p:nvSpPr>
            <p:cNvPr id="454" name="Google Shape;454;p26"/>
            <p:cNvSpPr/>
            <p:nvPr/>
          </p:nvSpPr>
          <p:spPr>
            <a:xfrm>
              <a:off x="566033" y="2054213"/>
              <a:ext cx="4777857" cy="236918"/>
            </a:xfrm>
            <a:custGeom>
              <a:avLst/>
              <a:gdLst/>
              <a:ahLst/>
              <a:cxnLst/>
              <a:rect l="l" t="t" r="r" b="b"/>
              <a:pathLst>
                <a:path w="120000" h="120000" extrusionOk="0">
                  <a:moveTo>
                    <a:pt x="120000" y="0"/>
                  </a:moveTo>
                  <a:lnTo>
                    <a:pt x="120000" y="60000"/>
                  </a:lnTo>
                  <a:lnTo>
                    <a:pt x="0" y="60000"/>
                  </a:lnTo>
                  <a:lnTo>
                    <a:pt x="0" y="120000"/>
                  </a:lnTo>
                </a:path>
              </a:pathLst>
            </a:custGeom>
            <a:noFill/>
            <a:ln w="25400" cap="flat" cmpd="sng">
              <a:solidFill>
                <a:schemeClr val="accent5"/>
              </a:solidFill>
              <a:prstDash val="solid"/>
              <a:round/>
              <a:headEnd type="none" w="sm" len="sm"/>
              <a:tailEnd type="none" w="sm" len="sm"/>
            </a:ln>
          </p:spPr>
        </p:sp>
        <p:sp>
          <p:nvSpPr>
            <p:cNvPr id="455" name="Google Shape;455;p26"/>
            <p:cNvSpPr/>
            <p:nvPr/>
          </p:nvSpPr>
          <p:spPr>
            <a:xfrm>
              <a:off x="4779798" y="1490121"/>
              <a:ext cx="1128183" cy="564091"/>
            </a:xfrm>
            <a:prstGeom prst="rect">
              <a:avLst/>
            </a:prstGeom>
            <a:solidFill>
              <a:srgbClr val="60B5E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6"/>
            <p:cNvSpPr txBox="1"/>
            <p:nvPr/>
          </p:nvSpPr>
          <p:spPr>
            <a:xfrm>
              <a:off x="4779798" y="1490121"/>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a:solidFill>
                    <a:schemeClr val="lt1"/>
                  </a:solidFill>
                  <a:latin typeface="Verdana"/>
                  <a:ea typeface="Verdana"/>
                  <a:cs typeface="Verdana"/>
                  <a:sym typeface="Verdana"/>
                </a:rPr>
                <a:t>Le meves dades</a:t>
              </a:r>
              <a:endParaRPr lang="ca-ES"/>
            </a:p>
          </p:txBody>
        </p:sp>
        <p:sp>
          <p:nvSpPr>
            <p:cNvPr id="457" name="Google Shape;457;p26"/>
            <p:cNvSpPr/>
            <p:nvPr/>
          </p:nvSpPr>
          <p:spPr>
            <a:xfrm>
              <a:off x="1941" y="2291132"/>
              <a:ext cx="1128183" cy="564091"/>
            </a:xfrm>
            <a:prstGeom prst="rect">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6"/>
            <p:cNvSpPr txBox="1"/>
            <p:nvPr/>
          </p:nvSpPr>
          <p:spPr>
            <a:xfrm>
              <a:off x="1941" y="229113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Educació  i Formació</a:t>
              </a:r>
              <a:endParaRPr lang="ca-ES" dirty="0"/>
            </a:p>
          </p:txBody>
        </p:sp>
        <p:sp>
          <p:nvSpPr>
            <p:cNvPr id="459" name="Google Shape;459;p26"/>
            <p:cNvSpPr/>
            <p:nvPr/>
          </p:nvSpPr>
          <p:spPr>
            <a:xfrm>
              <a:off x="283987" y="3092142"/>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6"/>
            <p:cNvSpPr txBox="1"/>
            <p:nvPr/>
          </p:nvSpPr>
          <p:spPr>
            <a:xfrm>
              <a:off x="283987" y="309214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Titulacions</a:t>
              </a:r>
              <a:endParaRPr lang="ca-ES" dirty="0"/>
            </a:p>
          </p:txBody>
        </p:sp>
        <p:sp>
          <p:nvSpPr>
            <p:cNvPr id="461" name="Google Shape;461;p26"/>
            <p:cNvSpPr/>
            <p:nvPr/>
          </p:nvSpPr>
          <p:spPr>
            <a:xfrm>
              <a:off x="283987" y="3893152"/>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6"/>
            <p:cNvSpPr txBox="1"/>
            <p:nvPr/>
          </p:nvSpPr>
          <p:spPr>
            <a:xfrm>
              <a:off x="283987" y="389315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Formació Contínua</a:t>
              </a:r>
            </a:p>
          </p:txBody>
        </p:sp>
        <p:sp>
          <p:nvSpPr>
            <p:cNvPr id="463" name="Google Shape;463;p26"/>
            <p:cNvSpPr/>
            <p:nvPr/>
          </p:nvSpPr>
          <p:spPr>
            <a:xfrm>
              <a:off x="1367043" y="2291132"/>
              <a:ext cx="1128183" cy="564091"/>
            </a:xfrm>
            <a:prstGeom prst="rect">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6"/>
            <p:cNvSpPr txBox="1"/>
            <p:nvPr/>
          </p:nvSpPr>
          <p:spPr>
            <a:xfrm>
              <a:off x="1367043" y="229113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Treball i prestacions</a:t>
              </a:r>
              <a:endParaRPr lang="ca-ES" dirty="0"/>
            </a:p>
          </p:txBody>
        </p:sp>
        <p:sp>
          <p:nvSpPr>
            <p:cNvPr id="465" name="Google Shape;465;p26"/>
            <p:cNvSpPr/>
            <p:nvPr/>
          </p:nvSpPr>
          <p:spPr>
            <a:xfrm>
              <a:off x="1649089" y="3092142"/>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6"/>
            <p:cNvSpPr txBox="1"/>
            <p:nvPr/>
          </p:nvSpPr>
          <p:spPr>
            <a:xfrm>
              <a:off x="1649089" y="309214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Seguretat Social i Vida Laboral</a:t>
              </a:r>
              <a:endParaRPr lang="ca-ES" dirty="0"/>
            </a:p>
          </p:txBody>
        </p:sp>
        <p:sp>
          <p:nvSpPr>
            <p:cNvPr id="467" name="Google Shape;467;p26"/>
            <p:cNvSpPr/>
            <p:nvPr/>
          </p:nvSpPr>
          <p:spPr>
            <a:xfrm>
              <a:off x="1649089" y="3893152"/>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6"/>
            <p:cNvSpPr txBox="1"/>
            <p:nvPr/>
          </p:nvSpPr>
          <p:spPr>
            <a:xfrm>
              <a:off x="1649089" y="389315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Prestacions i demanda de Treball</a:t>
              </a:r>
              <a:endParaRPr lang="ca-ES" dirty="0"/>
            </a:p>
          </p:txBody>
        </p:sp>
        <p:sp>
          <p:nvSpPr>
            <p:cNvPr id="469" name="Google Shape;469;p26"/>
            <p:cNvSpPr/>
            <p:nvPr/>
          </p:nvSpPr>
          <p:spPr>
            <a:xfrm>
              <a:off x="1649089" y="4694163"/>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6"/>
            <p:cNvSpPr txBox="1"/>
            <p:nvPr/>
          </p:nvSpPr>
          <p:spPr>
            <a:xfrm>
              <a:off x="1649089" y="4694163"/>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Treball </a:t>
              </a:r>
            </a:p>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 Públic</a:t>
              </a:r>
              <a:endParaRPr lang="ca-ES" dirty="0"/>
            </a:p>
          </p:txBody>
        </p:sp>
        <p:sp>
          <p:nvSpPr>
            <p:cNvPr id="471" name="Google Shape;471;p26"/>
            <p:cNvSpPr/>
            <p:nvPr/>
          </p:nvSpPr>
          <p:spPr>
            <a:xfrm>
              <a:off x="2732145" y="2291132"/>
              <a:ext cx="1128183" cy="564091"/>
            </a:xfrm>
            <a:prstGeom prst="rect">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6"/>
            <p:cNvSpPr txBox="1"/>
            <p:nvPr/>
          </p:nvSpPr>
          <p:spPr>
            <a:xfrm>
              <a:off x="2732145" y="229113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Situació personal</a:t>
              </a:r>
              <a:endParaRPr lang="ca-ES" dirty="0"/>
            </a:p>
          </p:txBody>
        </p:sp>
        <p:sp>
          <p:nvSpPr>
            <p:cNvPr id="473" name="Google Shape;473;p26"/>
            <p:cNvSpPr/>
            <p:nvPr/>
          </p:nvSpPr>
          <p:spPr>
            <a:xfrm>
              <a:off x="3014191" y="3092142"/>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6"/>
            <p:cNvSpPr txBox="1"/>
            <p:nvPr/>
          </p:nvSpPr>
          <p:spPr>
            <a:xfrm>
              <a:off x="3014191" y="309214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Justícia</a:t>
              </a:r>
              <a:endParaRPr lang="ca-ES" dirty="0"/>
            </a:p>
          </p:txBody>
        </p:sp>
        <p:sp>
          <p:nvSpPr>
            <p:cNvPr id="475" name="Google Shape;475;p26"/>
            <p:cNvSpPr/>
            <p:nvPr/>
          </p:nvSpPr>
          <p:spPr>
            <a:xfrm>
              <a:off x="3014191" y="3893152"/>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6"/>
            <p:cNvSpPr txBox="1"/>
            <p:nvPr/>
          </p:nvSpPr>
          <p:spPr>
            <a:xfrm>
              <a:off x="3014191" y="389315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Família nombrosa</a:t>
              </a:r>
              <a:endParaRPr lang="ca-ES" dirty="0"/>
            </a:p>
          </p:txBody>
        </p:sp>
        <p:sp>
          <p:nvSpPr>
            <p:cNvPr id="477" name="Google Shape;477;p26"/>
            <p:cNvSpPr/>
            <p:nvPr/>
          </p:nvSpPr>
          <p:spPr>
            <a:xfrm>
              <a:off x="3014191" y="4694163"/>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6"/>
            <p:cNvSpPr txBox="1"/>
            <p:nvPr/>
          </p:nvSpPr>
          <p:spPr>
            <a:xfrm>
              <a:off x="3014191" y="4694163"/>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Agència Tributaria</a:t>
              </a:r>
              <a:endParaRPr lang="ca-ES" dirty="0"/>
            </a:p>
          </p:txBody>
        </p:sp>
        <p:sp>
          <p:nvSpPr>
            <p:cNvPr id="479" name="Google Shape;479;p26"/>
            <p:cNvSpPr/>
            <p:nvPr/>
          </p:nvSpPr>
          <p:spPr>
            <a:xfrm>
              <a:off x="3014191" y="5495173"/>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6"/>
            <p:cNvSpPr txBox="1"/>
            <p:nvPr/>
          </p:nvSpPr>
          <p:spPr>
            <a:xfrm>
              <a:off x="3014191" y="5495173"/>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Joc</a:t>
              </a:r>
              <a:endParaRPr lang="ca-ES" dirty="0"/>
            </a:p>
          </p:txBody>
        </p:sp>
        <p:sp>
          <p:nvSpPr>
            <p:cNvPr id="481" name="Google Shape;481;p26"/>
            <p:cNvSpPr/>
            <p:nvPr/>
          </p:nvSpPr>
          <p:spPr>
            <a:xfrm>
              <a:off x="4097247" y="2291132"/>
              <a:ext cx="1128183" cy="564091"/>
            </a:xfrm>
            <a:prstGeom prst="rect">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6"/>
            <p:cNvSpPr txBox="1"/>
            <p:nvPr/>
          </p:nvSpPr>
          <p:spPr>
            <a:xfrm>
              <a:off x="4097247" y="229113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Ciutadania</a:t>
              </a:r>
              <a:endParaRPr lang="ca-ES" dirty="0"/>
            </a:p>
          </p:txBody>
        </p:sp>
        <p:sp>
          <p:nvSpPr>
            <p:cNvPr id="483" name="Google Shape;483;p26"/>
            <p:cNvSpPr/>
            <p:nvPr/>
          </p:nvSpPr>
          <p:spPr>
            <a:xfrm>
              <a:off x="4379293" y="3092142"/>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6"/>
            <p:cNvSpPr txBox="1"/>
            <p:nvPr/>
          </p:nvSpPr>
          <p:spPr>
            <a:xfrm>
              <a:off x="4379293" y="309214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Eleccions (Cens)</a:t>
              </a:r>
              <a:endParaRPr lang="ca-ES" dirty="0"/>
            </a:p>
          </p:txBody>
        </p:sp>
        <p:sp>
          <p:nvSpPr>
            <p:cNvPr id="485" name="Google Shape;485;p26"/>
            <p:cNvSpPr/>
            <p:nvPr/>
          </p:nvSpPr>
          <p:spPr>
            <a:xfrm>
              <a:off x="5462349" y="2291132"/>
              <a:ext cx="1128183" cy="564091"/>
            </a:xfrm>
            <a:prstGeom prst="rect">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6"/>
            <p:cNvSpPr txBox="1"/>
            <p:nvPr/>
          </p:nvSpPr>
          <p:spPr>
            <a:xfrm>
              <a:off x="5462349" y="229113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Habitatge</a:t>
              </a:r>
              <a:endParaRPr lang="ca-ES" dirty="0"/>
            </a:p>
          </p:txBody>
        </p:sp>
        <p:sp>
          <p:nvSpPr>
            <p:cNvPr id="487" name="Google Shape;487;p26"/>
            <p:cNvSpPr/>
            <p:nvPr/>
          </p:nvSpPr>
          <p:spPr>
            <a:xfrm>
              <a:off x="5744395" y="3092142"/>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txBox="1"/>
            <p:nvPr/>
          </p:nvSpPr>
          <p:spPr>
            <a:xfrm>
              <a:off x="5744395" y="309214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Béns Immobles</a:t>
              </a:r>
              <a:endParaRPr lang="ca-ES" dirty="0"/>
            </a:p>
          </p:txBody>
        </p:sp>
        <p:sp>
          <p:nvSpPr>
            <p:cNvPr id="489" name="Google Shape;489;p26"/>
            <p:cNvSpPr/>
            <p:nvPr/>
          </p:nvSpPr>
          <p:spPr>
            <a:xfrm>
              <a:off x="5744395" y="3893152"/>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6"/>
            <p:cNvSpPr txBox="1"/>
            <p:nvPr/>
          </p:nvSpPr>
          <p:spPr>
            <a:xfrm>
              <a:off x="5744395" y="389315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Domicili (Padró)</a:t>
              </a:r>
              <a:endParaRPr lang="ca-ES" dirty="0"/>
            </a:p>
          </p:txBody>
        </p:sp>
        <p:sp>
          <p:nvSpPr>
            <p:cNvPr id="491" name="Google Shape;491;p26"/>
            <p:cNvSpPr/>
            <p:nvPr/>
          </p:nvSpPr>
          <p:spPr>
            <a:xfrm>
              <a:off x="6827451" y="2291132"/>
              <a:ext cx="1128183" cy="564091"/>
            </a:xfrm>
            <a:prstGeom prst="rect">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txBox="1"/>
            <p:nvPr/>
          </p:nvSpPr>
          <p:spPr>
            <a:xfrm>
              <a:off x="6827451" y="229113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Salut i assumptes socials</a:t>
              </a:r>
              <a:endParaRPr lang="ca-ES" dirty="0"/>
            </a:p>
          </p:txBody>
        </p:sp>
        <p:sp>
          <p:nvSpPr>
            <p:cNvPr id="493" name="Google Shape;493;p26"/>
            <p:cNvSpPr/>
            <p:nvPr/>
          </p:nvSpPr>
          <p:spPr>
            <a:xfrm>
              <a:off x="7109497" y="3092142"/>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txBox="1"/>
            <p:nvPr/>
          </p:nvSpPr>
          <p:spPr>
            <a:xfrm>
              <a:off x="7109497" y="309214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Discapacitat </a:t>
              </a:r>
            </a:p>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i  Dependència</a:t>
              </a:r>
              <a:endParaRPr lang="ca-ES" dirty="0"/>
            </a:p>
          </p:txBody>
        </p:sp>
        <p:sp>
          <p:nvSpPr>
            <p:cNvPr id="495" name="Google Shape;495;p26"/>
            <p:cNvSpPr/>
            <p:nvPr/>
          </p:nvSpPr>
          <p:spPr>
            <a:xfrm>
              <a:off x="7109497" y="3893152"/>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txBox="1"/>
            <p:nvPr/>
          </p:nvSpPr>
          <p:spPr>
            <a:xfrm>
              <a:off x="7109497" y="389315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Salut</a:t>
              </a:r>
              <a:endParaRPr lang="ca-ES" dirty="0"/>
            </a:p>
          </p:txBody>
        </p:sp>
        <p:sp>
          <p:nvSpPr>
            <p:cNvPr id="497" name="Google Shape;497;p26"/>
            <p:cNvSpPr/>
            <p:nvPr/>
          </p:nvSpPr>
          <p:spPr>
            <a:xfrm>
              <a:off x="8192553" y="2291132"/>
              <a:ext cx="1128183" cy="564091"/>
            </a:xfrm>
            <a:prstGeom prst="rect">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txBox="1"/>
            <p:nvPr/>
          </p:nvSpPr>
          <p:spPr>
            <a:xfrm>
              <a:off x="8192553" y="229113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Vehicles</a:t>
              </a:r>
            </a:p>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 i</a:t>
              </a:r>
            </a:p>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 transport</a:t>
              </a:r>
              <a:endParaRPr lang="ca-ES" dirty="0"/>
            </a:p>
          </p:txBody>
        </p:sp>
        <p:sp>
          <p:nvSpPr>
            <p:cNvPr id="499" name="Google Shape;499;p26"/>
            <p:cNvSpPr/>
            <p:nvPr/>
          </p:nvSpPr>
          <p:spPr>
            <a:xfrm>
              <a:off x="8474599" y="3092142"/>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txBox="1"/>
            <p:nvPr/>
          </p:nvSpPr>
          <p:spPr>
            <a:xfrm>
              <a:off x="8474599" y="309214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Dades del conductor i punts</a:t>
              </a:r>
              <a:endParaRPr lang="ca-ES" dirty="0"/>
            </a:p>
          </p:txBody>
        </p:sp>
        <p:sp>
          <p:nvSpPr>
            <p:cNvPr id="501" name="Google Shape;501;p26"/>
            <p:cNvSpPr/>
            <p:nvPr/>
          </p:nvSpPr>
          <p:spPr>
            <a:xfrm>
              <a:off x="8474599" y="3893152"/>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txBox="1"/>
            <p:nvPr/>
          </p:nvSpPr>
          <p:spPr>
            <a:xfrm>
              <a:off x="8474599" y="389315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Dades del vehicle</a:t>
              </a:r>
              <a:endParaRPr lang="ca-ES" dirty="0"/>
            </a:p>
          </p:txBody>
        </p:sp>
        <p:sp>
          <p:nvSpPr>
            <p:cNvPr id="503" name="Google Shape;503;p26"/>
            <p:cNvSpPr/>
            <p:nvPr/>
          </p:nvSpPr>
          <p:spPr>
            <a:xfrm>
              <a:off x="9557655" y="2291132"/>
              <a:ext cx="1128183" cy="564091"/>
            </a:xfrm>
            <a:prstGeom prst="rect">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6"/>
            <p:cNvSpPr txBox="1"/>
            <p:nvPr/>
          </p:nvSpPr>
          <p:spPr>
            <a:xfrm>
              <a:off x="9557655" y="229113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Transparència</a:t>
              </a:r>
              <a:endParaRPr lang="ca-ES" dirty="0"/>
            </a:p>
          </p:txBody>
        </p:sp>
        <p:sp>
          <p:nvSpPr>
            <p:cNvPr id="505" name="Google Shape;505;p26"/>
            <p:cNvSpPr/>
            <p:nvPr/>
          </p:nvSpPr>
          <p:spPr>
            <a:xfrm>
              <a:off x="9839701" y="3092142"/>
              <a:ext cx="1128183" cy="564091"/>
            </a:xfrm>
            <a:prstGeom prst="rect">
              <a:avLst/>
            </a:pr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txBox="1"/>
            <p:nvPr/>
          </p:nvSpPr>
          <p:spPr>
            <a:xfrm>
              <a:off x="9839701" y="3092142"/>
              <a:ext cx="1128183" cy="564091"/>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Intercanvi</a:t>
              </a:r>
            </a:p>
            <a:p>
              <a:pPr marL="0" marR="0" lvl="0" indent="0" algn="ctr" rtl="0">
                <a:lnSpc>
                  <a:spcPct val="90000"/>
                </a:lnSpc>
                <a:spcBef>
                  <a:spcPts val="0"/>
                </a:spcBef>
                <a:spcAft>
                  <a:spcPts val="0"/>
                </a:spcAft>
                <a:buClr>
                  <a:schemeClr val="lt1"/>
                </a:buClr>
                <a:buSzPts val="1200"/>
                <a:buFont typeface="Verdana"/>
                <a:buNone/>
              </a:pPr>
              <a:r>
                <a:rPr lang="ca-ES" sz="1200" dirty="0">
                  <a:solidFill>
                    <a:schemeClr val="lt1"/>
                  </a:solidFill>
                  <a:latin typeface="Verdana"/>
                  <a:ea typeface="Verdana"/>
                  <a:cs typeface="Verdana"/>
                  <a:sym typeface="Verdana"/>
                </a:rPr>
                <a:t> de dades</a:t>
              </a:r>
              <a:endParaRPr lang="ca-ES" dirty="0"/>
            </a:p>
          </p:txBody>
        </p:sp>
      </p:grpSp>
      <p:sp>
        <p:nvSpPr>
          <p:cNvPr id="507" name="Google Shape;507;p26"/>
          <p:cNvSpPr txBox="1">
            <a:spLocks noGrp="1"/>
          </p:cNvSpPr>
          <p:nvPr>
            <p:ph type="body" idx="1"/>
          </p:nvPr>
        </p:nvSpPr>
        <p:spPr>
          <a:xfrm>
            <a:off x="596268" y="1038349"/>
            <a:ext cx="7097429" cy="33017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ca-ES" b="1" dirty="0">
                <a:solidFill>
                  <a:srgbClr val="019EE2"/>
                </a:solidFill>
                <a:latin typeface="Open Sans"/>
                <a:ea typeface="Open Sans"/>
                <a:cs typeface="Open Sans"/>
                <a:sym typeface="Open Sans"/>
              </a:rPr>
              <a:t>Estructura informació menú La meva Carpeta – Les meves dades</a:t>
            </a:r>
            <a:endParaRPr lang="ca-ES" dirty="0"/>
          </a:p>
        </p:txBody>
      </p:sp>
      <p:sp>
        <p:nvSpPr>
          <p:cNvPr id="508" name="Google Shape;508;p26"/>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3. La meva “Carpeta </a:t>
            </a:r>
            <a:r>
              <a:rPr lang="ca-ES" dirty="0" err="1"/>
              <a:t>Ciudadana</a:t>
            </a:r>
            <a:r>
              <a:rPr lang="ca-ES" dirty="0"/>
              <a:t>”</a:t>
            </a:r>
          </a:p>
        </p:txBody>
      </p:sp>
      <p:pic>
        <p:nvPicPr>
          <p:cNvPr id="509" name="Google Shape;509;p26"/>
          <p:cNvPicPr preferRelativeResize="0"/>
          <p:nvPr/>
        </p:nvPicPr>
        <p:blipFill rotWithShape="1">
          <a:blip r:embed="rId3">
            <a:alphaModFix/>
          </a:blip>
          <a:srcRect/>
          <a:stretch/>
        </p:blipFill>
        <p:spPr>
          <a:xfrm>
            <a:off x="7371672" y="174063"/>
            <a:ext cx="2023537" cy="64462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 name="Imagen 4">
            <a:extLst>
              <a:ext uri="{FF2B5EF4-FFF2-40B4-BE49-F238E27FC236}">
                <a16:creationId xmlns:a16="http://schemas.microsoft.com/office/drawing/2014/main" id="{D85EAA59-47F5-8A40-A4D8-91622B8418E3}"/>
              </a:ext>
            </a:extLst>
          </p:cNvPr>
          <p:cNvPicPr>
            <a:picLocks noChangeAspect="1"/>
          </p:cNvPicPr>
          <p:nvPr/>
        </p:nvPicPr>
        <p:blipFill>
          <a:blip r:embed="rId3"/>
          <a:stretch>
            <a:fillRect/>
          </a:stretch>
        </p:blipFill>
        <p:spPr>
          <a:xfrm>
            <a:off x="9160932" y="1505506"/>
            <a:ext cx="2493575" cy="4876043"/>
          </a:xfrm>
          <a:prstGeom prst="rect">
            <a:avLst/>
          </a:prstGeom>
        </p:spPr>
      </p:pic>
      <p:pic>
        <p:nvPicPr>
          <p:cNvPr id="3" name="Imagen 2">
            <a:extLst>
              <a:ext uri="{FF2B5EF4-FFF2-40B4-BE49-F238E27FC236}">
                <a16:creationId xmlns:a16="http://schemas.microsoft.com/office/drawing/2014/main" id="{690E957E-F48A-F44B-8C93-32AEF714C57F}"/>
              </a:ext>
            </a:extLst>
          </p:cNvPr>
          <p:cNvPicPr>
            <a:picLocks noChangeAspect="1"/>
          </p:cNvPicPr>
          <p:nvPr/>
        </p:nvPicPr>
        <p:blipFill>
          <a:blip r:embed="rId4"/>
          <a:stretch>
            <a:fillRect/>
          </a:stretch>
        </p:blipFill>
        <p:spPr>
          <a:xfrm>
            <a:off x="3505199" y="1505506"/>
            <a:ext cx="2508259" cy="4898348"/>
          </a:xfrm>
          <a:prstGeom prst="rect">
            <a:avLst/>
          </a:prstGeom>
        </p:spPr>
      </p:pic>
      <p:sp>
        <p:nvSpPr>
          <p:cNvPr id="515" name="Google Shape;515;p27"/>
          <p:cNvSpPr txBox="1">
            <a:spLocks noGrp="1"/>
          </p:cNvSpPr>
          <p:nvPr>
            <p:ph type="body" idx="1"/>
          </p:nvPr>
        </p:nvSpPr>
        <p:spPr>
          <a:xfrm>
            <a:off x="590896" y="1054607"/>
            <a:ext cx="3975730" cy="2210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ca-ES" b="1" dirty="0">
                <a:solidFill>
                  <a:srgbClr val="019EE2"/>
                </a:solidFill>
                <a:latin typeface="Open Sans"/>
                <a:ea typeface="Open Sans"/>
                <a:cs typeface="Open Sans"/>
                <a:sym typeface="Open Sans"/>
              </a:rPr>
              <a:t>Estructura i funcionament de </a:t>
            </a:r>
            <a:r>
              <a:rPr lang="ca-ES" b="1" dirty="0" err="1">
                <a:solidFill>
                  <a:srgbClr val="019EE2"/>
                </a:solidFill>
                <a:latin typeface="Open Sans"/>
                <a:ea typeface="Open Sans"/>
                <a:cs typeface="Open Sans"/>
                <a:sym typeface="Open Sans"/>
              </a:rPr>
              <a:t>l’App</a:t>
            </a:r>
            <a:endParaRPr lang="ca-ES" b="1" i="0" dirty="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595959"/>
              </a:buClr>
              <a:buSzPts val="1600"/>
              <a:buNone/>
            </a:pPr>
            <a:endParaRPr lang="ca-ES" dirty="0"/>
          </a:p>
        </p:txBody>
      </p:sp>
      <p:sp>
        <p:nvSpPr>
          <p:cNvPr id="516" name="Google Shape;516;p27"/>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3. La meva “Carpeta </a:t>
            </a:r>
            <a:r>
              <a:rPr lang="ca-ES" dirty="0" err="1"/>
              <a:t>Ciudadana</a:t>
            </a:r>
            <a:r>
              <a:rPr lang="ca-ES" dirty="0"/>
              <a:t>”</a:t>
            </a:r>
          </a:p>
        </p:txBody>
      </p:sp>
      <p:sp>
        <p:nvSpPr>
          <p:cNvPr id="523" name="Google Shape;523;p27"/>
          <p:cNvSpPr txBox="1"/>
          <p:nvPr/>
        </p:nvSpPr>
        <p:spPr>
          <a:xfrm>
            <a:off x="6664299" y="1684606"/>
            <a:ext cx="2307214" cy="196977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ca-ES" sz="1600" b="1" dirty="0">
                <a:solidFill>
                  <a:schemeClr val="dk1"/>
                </a:solidFill>
                <a:latin typeface="Verdana"/>
                <a:ea typeface="Verdana"/>
                <a:cs typeface="Verdana"/>
                <a:sym typeface="Verdana"/>
              </a:rPr>
              <a:t>Configuració</a:t>
            </a:r>
            <a:r>
              <a:rPr lang="ca-ES" sz="1600" dirty="0">
                <a:solidFill>
                  <a:schemeClr val="dk1"/>
                </a:solidFill>
                <a:latin typeface="Verdana"/>
                <a:ea typeface="Verdana"/>
                <a:cs typeface="Verdana"/>
                <a:sym typeface="Verdana"/>
              </a:rPr>
              <a:t>:</a:t>
            </a:r>
            <a:endParaRPr lang="ca-ES" dirty="0"/>
          </a:p>
          <a:p>
            <a:pPr marL="0" marR="0" lvl="0" indent="0" algn="l" rtl="0">
              <a:spcBef>
                <a:spcPts val="0"/>
              </a:spcBef>
              <a:spcAft>
                <a:spcPts val="0"/>
              </a:spcAft>
              <a:buNone/>
            </a:pPr>
            <a:endParaRPr lang="ca-ES" sz="1600" dirty="0">
              <a:solidFill>
                <a:schemeClr val="dk1"/>
              </a:solidFill>
              <a:latin typeface="Verdana"/>
              <a:ea typeface="Verdana"/>
              <a:cs typeface="Verdana"/>
              <a:sym typeface="Verdana"/>
            </a:endParaRPr>
          </a:p>
          <a:p>
            <a:pPr lvl="0"/>
            <a:r>
              <a:rPr lang="ca-ES" sz="1600" dirty="0">
                <a:solidFill>
                  <a:schemeClr val="dk1"/>
                </a:solidFill>
                <a:latin typeface="Verdana"/>
                <a:ea typeface="Verdana"/>
                <a:cs typeface="Verdana"/>
                <a:sym typeface="Verdana"/>
              </a:rPr>
              <a:t>Per configurar l'aplicació:</a:t>
            </a:r>
            <a:endParaRPr lang="ca-ES" sz="1600" b="0" dirty="0">
              <a:solidFill>
                <a:schemeClr val="dk1"/>
              </a:solidFill>
              <a:latin typeface="Verdana"/>
              <a:ea typeface="Verdana"/>
              <a:cs typeface="Verdana"/>
              <a:sym typeface="Verdana"/>
            </a:endParaRPr>
          </a:p>
          <a:p>
            <a:pPr marL="285750" lvl="0" indent="-285750">
              <a:buClr>
                <a:schemeClr val="dk1"/>
              </a:buClr>
              <a:buSzPts val="1600"/>
              <a:buFont typeface="Noto Sans Symbols"/>
              <a:buChar char="▪"/>
            </a:pPr>
            <a:r>
              <a:rPr lang="ca-ES" sz="1600" dirty="0">
                <a:solidFill>
                  <a:schemeClr val="dk1"/>
                </a:solidFill>
                <a:latin typeface="Verdana"/>
                <a:ea typeface="Verdana"/>
                <a:cs typeface="Verdana"/>
                <a:sym typeface="Verdana"/>
              </a:rPr>
              <a:t>Gestió d' avisos
Idioma
Legal
Ajut</a:t>
            </a:r>
            <a:endParaRPr lang="ca-ES" dirty="0"/>
          </a:p>
        </p:txBody>
      </p:sp>
      <p:sp>
        <p:nvSpPr>
          <p:cNvPr id="524" name="Google Shape;524;p27"/>
          <p:cNvSpPr txBox="1"/>
          <p:nvPr/>
        </p:nvSpPr>
        <p:spPr>
          <a:xfrm>
            <a:off x="798395" y="1733010"/>
            <a:ext cx="2307214" cy="4185761"/>
          </a:xfrm>
          <a:prstGeom prst="rect">
            <a:avLst/>
          </a:prstGeom>
          <a:noFill/>
          <a:ln>
            <a:noFill/>
          </a:ln>
        </p:spPr>
        <p:txBody>
          <a:bodyPr spcFirstLastPara="1" wrap="square" lIns="0" tIns="0" rIns="0" bIns="0" anchor="t" anchorCtr="0">
            <a:spAutoFit/>
          </a:bodyPr>
          <a:lstStyle/>
          <a:p>
            <a:pPr lvl="0"/>
            <a:r>
              <a:rPr lang="ca-ES" sz="1600" b="1" dirty="0">
                <a:solidFill>
                  <a:schemeClr val="dk1"/>
                </a:solidFill>
                <a:latin typeface="Verdana"/>
                <a:ea typeface="Verdana"/>
                <a:cs typeface="Verdana"/>
                <a:sym typeface="Verdana"/>
              </a:rPr>
              <a:t>Serveis:</a:t>
            </a:r>
          </a:p>
          <a:p>
            <a:pPr lvl="0"/>
            <a:endParaRPr lang="ca-ES" sz="1600" dirty="0">
              <a:solidFill>
                <a:schemeClr val="dk1"/>
              </a:solidFill>
              <a:latin typeface="Verdana"/>
              <a:ea typeface="Verdana"/>
              <a:cs typeface="Verdana"/>
              <a:sym typeface="Verdana"/>
            </a:endParaRPr>
          </a:p>
          <a:p>
            <a:pPr lvl="0"/>
            <a:r>
              <a:rPr lang="ca-ES" sz="1600" dirty="0">
                <a:solidFill>
                  <a:schemeClr val="dk1"/>
                </a:solidFill>
                <a:latin typeface="Verdana"/>
                <a:ea typeface="Verdana"/>
                <a:cs typeface="Verdana"/>
                <a:sym typeface="Verdana"/>
              </a:rPr>
              <a:t>En aquest apartat, hi ha la possibilitat de presentar instàncies genèriques i documents per a la seva tramitació amb qualsevol organisme de l'Administració.</a:t>
            </a:r>
          </a:p>
          <a:p>
            <a:pPr lvl="0"/>
            <a:r>
              <a:rPr lang="ca-ES" sz="1600" dirty="0">
                <a:solidFill>
                  <a:schemeClr val="dk1"/>
                </a:solidFill>
                <a:latin typeface="Verdana"/>
                <a:ea typeface="Verdana"/>
                <a:cs typeface="Verdana"/>
                <a:sym typeface="Verdana"/>
              </a:rPr>
              <a:t>
Es pot activar el servei de Notificacions per accedir a les diferents </a:t>
            </a:r>
            <a:r>
              <a:rPr lang="ca-ES" sz="1600" dirty="0" err="1">
                <a:solidFill>
                  <a:schemeClr val="dk1"/>
                </a:solidFill>
                <a:latin typeface="Verdana"/>
                <a:ea typeface="Verdana"/>
                <a:cs typeface="Verdana"/>
                <a:sym typeface="Verdana"/>
              </a:rPr>
              <a:t>Apps</a:t>
            </a:r>
            <a:r>
              <a:rPr lang="ca-ES" sz="1600" dirty="0">
                <a:solidFill>
                  <a:schemeClr val="dk1"/>
                </a:solidFill>
                <a:latin typeface="Verdana"/>
                <a:ea typeface="Verdana"/>
                <a:cs typeface="Verdana"/>
                <a:sym typeface="Verdana"/>
              </a:rPr>
              <a:t> de l'Administració Pública.</a:t>
            </a:r>
            <a:endParaRPr lang="ca-ES" dirty="0"/>
          </a:p>
        </p:txBody>
      </p:sp>
      <p:sp>
        <p:nvSpPr>
          <p:cNvPr id="525" name="Google Shape;525;p27"/>
          <p:cNvSpPr/>
          <p:nvPr/>
        </p:nvSpPr>
        <p:spPr>
          <a:xfrm>
            <a:off x="4978812" y="5908079"/>
            <a:ext cx="619059" cy="634563"/>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526" name="Google Shape;526;p27"/>
          <p:cNvSpPr/>
          <p:nvPr/>
        </p:nvSpPr>
        <p:spPr>
          <a:xfrm>
            <a:off x="11035448" y="5908078"/>
            <a:ext cx="619059" cy="634563"/>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pic>
        <p:nvPicPr>
          <p:cNvPr id="527" name="Google Shape;527;p27"/>
          <p:cNvPicPr preferRelativeResize="0"/>
          <p:nvPr/>
        </p:nvPicPr>
        <p:blipFill rotWithShape="1">
          <a:blip r:embed="rId5">
            <a:alphaModFix/>
          </a:blip>
          <a:srcRect/>
          <a:stretch/>
        </p:blipFill>
        <p:spPr>
          <a:xfrm>
            <a:off x="7371672" y="174063"/>
            <a:ext cx="2023537" cy="64462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28"/>
          <p:cNvSpPr txBox="1">
            <a:spLocks noGrp="1"/>
          </p:cNvSpPr>
          <p:nvPr>
            <p:ph type="body" idx="1"/>
          </p:nvPr>
        </p:nvSpPr>
        <p:spPr>
          <a:xfrm>
            <a:off x="2256632" y="2639444"/>
            <a:ext cx="7678737" cy="157911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FFFFFF"/>
              </a:buClr>
              <a:buSzPts val="4000"/>
              <a:buNone/>
            </a:pPr>
            <a:r>
              <a:rPr lang="ca-ES" sz="4000" dirty="0"/>
              <a:t>Moltes gràcies</a:t>
            </a:r>
          </a:p>
          <a:p>
            <a:pPr marL="0" lvl="0" indent="0" algn="ctr" rtl="0">
              <a:spcBef>
                <a:spcPts val="0"/>
              </a:spcBef>
              <a:spcAft>
                <a:spcPts val="0"/>
              </a:spcAft>
              <a:buClr>
                <a:srgbClr val="FFFFFF"/>
              </a:buClr>
              <a:buSzPts val="4000"/>
              <a:buNone/>
            </a:pPr>
            <a:r>
              <a:rPr lang="ca-ES" dirty="0"/>
              <a:t>per la vostra atenció</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3" name="CuadroTexto 2">
            <a:extLst>
              <a:ext uri="{FF2B5EF4-FFF2-40B4-BE49-F238E27FC236}">
                <a16:creationId xmlns:a16="http://schemas.microsoft.com/office/drawing/2014/main" id="{21E5CAFF-32DE-2C4C-83F2-2838F857453D}"/>
              </a:ext>
            </a:extLst>
          </p:cNvPr>
          <p:cNvSpPr txBox="1"/>
          <p:nvPr/>
        </p:nvSpPr>
        <p:spPr>
          <a:xfrm>
            <a:off x="6443738" y="3141363"/>
            <a:ext cx="5410200" cy="2752035"/>
          </a:xfrm>
          <a:prstGeom prst="rect">
            <a:avLst/>
          </a:prstGeom>
          <a:noFill/>
        </p:spPr>
        <p:txBody>
          <a:bodyPr wrap="square" rtlCol="0">
            <a:spAutoFit/>
          </a:bodyPr>
          <a:lstStyle/>
          <a:p>
            <a:pPr marL="0" lvl="0" indent="0" algn="l" rtl="0">
              <a:spcBef>
                <a:spcPts val="1333"/>
              </a:spcBef>
              <a:spcAft>
                <a:spcPts val="0"/>
              </a:spcAft>
              <a:buClr>
                <a:srgbClr val="A5A5A5"/>
              </a:buClr>
              <a:buSzPts val="1100"/>
              <a:buNone/>
            </a:pPr>
            <a:r>
              <a:rPr lang="ca-ES" sz="1100" b="1" u="sng" dirty="0">
                <a:solidFill>
                  <a:srgbClr val="A5A5A5"/>
                </a:solidFill>
              </a:rPr>
              <a:t>“MI CARPETA CIUDADANA”                                       		  </a:t>
            </a:r>
            <a:endParaRPr lang="ca-ES" dirty="0"/>
          </a:p>
          <a:p>
            <a:pPr marL="578094" lvl="2" indent="-342899" algn="l" rtl="0">
              <a:spcBef>
                <a:spcPts val="1333"/>
              </a:spcBef>
              <a:spcAft>
                <a:spcPts val="0"/>
              </a:spcAft>
              <a:buClr>
                <a:srgbClr val="A5A5A5"/>
              </a:buClr>
              <a:buSzPts val="1050"/>
              <a:buChar char="•"/>
            </a:pPr>
            <a:r>
              <a:rPr lang="ca-ES" sz="1050" dirty="0">
                <a:solidFill>
                  <a:srgbClr val="A5A5A5"/>
                </a:solidFill>
              </a:rPr>
              <a:t>Què és, com funciona i per a què serveix		17</a:t>
            </a:r>
            <a:endParaRPr lang="ca-ES" sz="1100" u="sng" dirty="0">
              <a:solidFill>
                <a:srgbClr val="A5A5A5"/>
              </a:solidFill>
            </a:endParaRPr>
          </a:p>
          <a:p>
            <a:pPr marL="235194" lvl="2" indent="0" algn="l" rtl="0">
              <a:spcBef>
                <a:spcPts val="1333"/>
              </a:spcBef>
              <a:spcAft>
                <a:spcPts val="0"/>
              </a:spcAft>
              <a:buClr>
                <a:srgbClr val="595959"/>
              </a:buClr>
              <a:buSzPts val="1100"/>
              <a:buNone/>
            </a:pPr>
            <a:endParaRPr lang="ca-ES" sz="1100" u="sng" dirty="0">
              <a:solidFill>
                <a:srgbClr val="A5A5A5"/>
              </a:solidFill>
            </a:endParaRPr>
          </a:p>
          <a:p>
            <a:pPr marL="235194" lvl="2" indent="0" algn="l" rtl="0">
              <a:spcBef>
                <a:spcPts val="1333"/>
              </a:spcBef>
              <a:spcAft>
                <a:spcPts val="0"/>
              </a:spcAft>
              <a:buClr>
                <a:srgbClr val="595959"/>
              </a:buClr>
              <a:buSzPts val="1100"/>
              <a:buNone/>
            </a:pPr>
            <a:endParaRPr lang="ca-ES" sz="1100" u="sng" dirty="0">
              <a:solidFill>
                <a:srgbClr val="A5A5A5"/>
              </a:solidFill>
            </a:endParaRPr>
          </a:p>
          <a:p>
            <a:pPr marL="0" lvl="0" indent="0" algn="l" rtl="0">
              <a:spcBef>
                <a:spcPts val="1333"/>
              </a:spcBef>
              <a:spcAft>
                <a:spcPts val="0"/>
              </a:spcAft>
              <a:buClr>
                <a:srgbClr val="A5A5A5"/>
              </a:buClr>
              <a:buSzPts val="1100"/>
              <a:buNone/>
            </a:pPr>
            <a:r>
              <a:rPr lang="ca-ES" sz="1100" b="1" u="sng" dirty="0">
                <a:solidFill>
                  <a:srgbClr val="A5A5A5"/>
                </a:solidFill>
              </a:rPr>
              <a:t>ACCÉS SERVEI OCUPACIÓ                         		  </a:t>
            </a:r>
            <a:endParaRPr lang="ca-ES" dirty="0"/>
          </a:p>
          <a:p>
            <a:pPr marL="578094" lvl="2" indent="-342899" algn="l" rtl="0">
              <a:spcBef>
                <a:spcPts val="1333"/>
              </a:spcBef>
              <a:spcAft>
                <a:spcPts val="0"/>
              </a:spcAft>
              <a:buClr>
                <a:srgbClr val="A5A5A5"/>
              </a:buClr>
              <a:buSzPts val="1050"/>
              <a:buChar char="•"/>
            </a:pPr>
            <a:r>
              <a:rPr lang="ca-ES" sz="1050" dirty="0">
                <a:solidFill>
                  <a:srgbClr val="A5A5A5"/>
                </a:solidFill>
              </a:rPr>
              <a:t>Què és, com funciona i per a què serveix		24		</a:t>
            </a:r>
            <a:endParaRPr lang="ca-ES" dirty="0"/>
          </a:p>
          <a:p>
            <a:pPr marL="0" lvl="0" indent="0" algn="l" rtl="0">
              <a:spcBef>
                <a:spcPts val="1333"/>
              </a:spcBef>
              <a:spcAft>
                <a:spcPts val="0"/>
              </a:spcAft>
              <a:buClr>
                <a:srgbClr val="A5A5A5"/>
              </a:buClr>
              <a:buSzPts val="1100"/>
              <a:buNone/>
            </a:pPr>
            <a:r>
              <a:rPr lang="ca-ES" sz="1100" b="1" u="sng" dirty="0">
                <a:solidFill>
                  <a:srgbClr val="A5A5A5"/>
                </a:solidFill>
              </a:rPr>
              <a:t>ACCÉS SERVEI SALUT ONLINE  (de cada CCAA)    </a:t>
            </a:r>
            <a:endParaRPr lang="ca-ES" dirty="0"/>
          </a:p>
          <a:p>
            <a:pPr marL="578094" lvl="2" indent="-342899" algn="l" rtl="0">
              <a:spcBef>
                <a:spcPts val="1333"/>
              </a:spcBef>
              <a:spcAft>
                <a:spcPts val="0"/>
              </a:spcAft>
              <a:buClr>
                <a:srgbClr val="A5A5A5"/>
              </a:buClr>
              <a:buSzPts val="1050"/>
              <a:buChar char="•"/>
            </a:pPr>
            <a:r>
              <a:rPr lang="ca-ES" sz="1050" dirty="0">
                <a:solidFill>
                  <a:srgbClr val="A5A5A5"/>
                </a:solidFill>
              </a:rPr>
              <a:t>Què és, com funciona i per a què serveix		27</a:t>
            </a:r>
            <a:endParaRPr lang="ca-ES" sz="1100" dirty="0">
              <a:solidFill>
                <a:srgbClr val="A5A5A5"/>
              </a:solidFill>
            </a:endParaRPr>
          </a:p>
        </p:txBody>
      </p:sp>
      <p:sp>
        <p:nvSpPr>
          <p:cNvPr id="2" name="CuadroTexto 1">
            <a:extLst>
              <a:ext uri="{FF2B5EF4-FFF2-40B4-BE49-F238E27FC236}">
                <a16:creationId xmlns:a16="http://schemas.microsoft.com/office/drawing/2014/main" id="{64B7E120-0A56-CC4B-BEFF-1E6574B01C2F}"/>
              </a:ext>
            </a:extLst>
          </p:cNvPr>
          <p:cNvSpPr txBox="1"/>
          <p:nvPr/>
        </p:nvSpPr>
        <p:spPr>
          <a:xfrm>
            <a:off x="665484" y="3141363"/>
            <a:ext cx="5004770" cy="2567369"/>
          </a:xfrm>
          <a:prstGeom prst="rect">
            <a:avLst/>
          </a:prstGeom>
          <a:noFill/>
        </p:spPr>
        <p:txBody>
          <a:bodyPr wrap="square" rtlCol="0">
            <a:spAutoFit/>
          </a:bodyPr>
          <a:lstStyle/>
          <a:p>
            <a:pPr marL="0" lvl="0" indent="0" algn="l" rtl="0">
              <a:spcBef>
                <a:spcPts val="0"/>
              </a:spcBef>
              <a:spcAft>
                <a:spcPts val="0"/>
              </a:spcAft>
              <a:buClr>
                <a:srgbClr val="019EE2"/>
              </a:buClr>
              <a:buSzPts val="1100"/>
              <a:buNone/>
            </a:pPr>
            <a:r>
              <a:rPr lang="ca-ES" sz="1100" b="1" u="sng" dirty="0">
                <a:solidFill>
                  <a:srgbClr val="019EE2"/>
                </a:solidFill>
              </a:rPr>
              <a:t>CERTIFICAT DIGITAL			 </a:t>
            </a:r>
            <a:endParaRPr lang="ca-ES" dirty="0"/>
          </a:p>
          <a:p>
            <a:pPr marL="171450" lvl="0" indent="-171450" algn="l" rtl="0">
              <a:spcBef>
                <a:spcPts val="1333"/>
              </a:spcBef>
              <a:spcAft>
                <a:spcPts val="0"/>
              </a:spcAft>
              <a:buClr>
                <a:srgbClr val="A5A5A5"/>
              </a:buClr>
              <a:buSzPts val="1100"/>
              <a:buFont typeface="Arial" panose="020B0604020202020204" pitchFamily="34" charset="0"/>
              <a:buChar char="•"/>
            </a:pPr>
            <a:r>
              <a:rPr lang="ca-ES" sz="1050" dirty="0"/>
              <a:t>Mètodes d’identificació digital			4</a:t>
            </a:r>
          </a:p>
          <a:p>
            <a:pPr marL="171450" lvl="0" indent="-171450" algn="l" rtl="0">
              <a:spcBef>
                <a:spcPts val="1333"/>
              </a:spcBef>
              <a:spcAft>
                <a:spcPts val="0"/>
              </a:spcAft>
              <a:buClr>
                <a:srgbClr val="A5A5A5"/>
              </a:buClr>
              <a:buSzPts val="1100"/>
              <a:buFont typeface="Arial" panose="020B0604020202020204" pitchFamily="34" charset="0"/>
              <a:buChar char="•"/>
            </a:pPr>
            <a:r>
              <a:rPr lang="ca-ES" sz="1050" dirty="0"/>
              <a:t>Certificat digital o electrònic				5</a:t>
            </a:r>
            <a:endParaRPr lang="ca-ES" dirty="0"/>
          </a:p>
          <a:p>
            <a:pPr marL="171450" lvl="0" indent="-171450" algn="l" rtl="0">
              <a:spcBef>
                <a:spcPts val="1333"/>
              </a:spcBef>
              <a:spcAft>
                <a:spcPts val="0"/>
              </a:spcAft>
              <a:buClr>
                <a:srgbClr val="A5A5A5"/>
              </a:buClr>
              <a:buSzPts val="1100"/>
              <a:buFont typeface="Arial" panose="020B0604020202020204" pitchFamily="34" charset="0"/>
              <a:buChar char="•"/>
            </a:pPr>
            <a:r>
              <a:rPr lang="ca-ES" sz="1050" dirty="0"/>
              <a:t>Sistema </a:t>
            </a:r>
            <a:r>
              <a:rPr lang="ca-ES" sz="1050" dirty="0" err="1"/>
              <a:t>Cl@ve</a:t>
            </a:r>
            <a:r>
              <a:rPr lang="ca-ES" sz="1050" dirty="0"/>
              <a:t>				11</a:t>
            </a:r>
            <a:endParaRPr lang="ca-ES" dirty="0"/>
          </a:p>
          <a:p>
            <a:pPr marL="235194" lvl="2" indent="0" algn="l" rtl="0">
              <a:spcBef>
                <a:spcPts val="1333"/>
              </a:spcBef>
              <a:spcAft>
                <a:spcPts val="0"/>
              </a:spcAft>
              <a:buClr>
                <a:srgbClr val="595959"/>
              </a:buClr>
              <a:buSzPts val="1050"/>
              <a:buNone/>
            </a:pPr>
            <a:endParaRPr lang="ca-ES" sz="1050" dirty="0"/>
          </a:p>
          <a:p>
            <a:pPr marL="235194" lvl="2" indent="0" algn="l" rtl="0">
              <a:spcBef>
                <a:spcPts val="1333"/>
              </a:spcBef>
              <a:spcAft>
                <a:spcPts val="0"/>
              </a:spcAft>
              <a:buClr>
                <a:srgbClr val="595959"/>
              </a:buClr>
              <a:buSzPts val="1050"/>
              <a:buNone/>
            </a:pPr>
            <a:endParaRPr lang="ca-ES" sz="1050" dirty="0"/>
          </a:p>
          <a:p>
            <a:pPr marL="0" lvl="0" indent="0" algn="l" rtl="0">
              <a:spcBef>
                <a:spcPts val="1333"/>
              </a:spcBef>
              <a:spcAft>
                <a:spcPts val="0"/>
              </a:spcAft>
              <a:buClr>
                <a:srgbClr val="019EE2"/>
              </a:buClr>
              <a:buSzPts val="1100"/>
              <a:buNone/>
            </a:pPr>
            <a:r>
              <a:rPr lang="ca-ES" sz="1100" b="1" u="sng" dirty="0">
                <a:solidFill>
                  <a:srgbClr val="019EE2"/>
                </a:solidFill>
              </a:rPr>
              <a:t>TRASPÀS CERTIFICAT DIGITAL ENTRE DISPOSITIUS	  </a:t>
            </a:r>
            <a:endParaRPr lang="ca-ES" dirty="0"/>
          </a:p>
          <a:p>
            <a:pPr marL="578094" lvl="2" indent="-342899" algn="l" rtl="0">
              <a:spcBef>
                <a:spcPts val="1333"/>
              </a:spcBef>
              <a:spcAft>
                <a:spcPts val="0"/>
              </a:spcAft>
              <a:buClr>
                <a:srgbClr val="595959"/>
              </a:buClr>
              <a:buSzPts val="1050"/>
              <a:buChar char="•"/>
            </a:pPr>
            <a:r>
              <a:rPr lang="ca-ES" sz="1050" dirty="0"/>
              <a:t>Què és, com funciona i per a què serveix		12</a:t>
            </a:r>
            <a:endParaRPr lang="ca-ES" sz="1100" u="sng" dirty="0">
              <a:solidFill>
                <a:srgbClr val="019EE2"/>
              </a:solidFill>
            </a:endParaRPr>
          </a:p>
        </p:txBody>
      </p:sp>
      <p:sp>
        <p:nvSpPr>
          <p:cNvPr id="124" name="Google Shape;124;p3"/>
          <p:cNvSpPr txBox="1">
            <a:spLocks noGrp="1"/>
          </p:cNvSpPr>
          <p:nvPr>
            <p:ph type="title"/>
          </p:nvPr>
        </p:nvSpPr>
        <p:spPr>
          <a:xfrm>
            <a:off x="3241781" y="2488783"/>
            <a:ext cx="5708438" cy="565341"/>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019EE2"/>
              </a:buClr>
              <a:buSzPts val="2800"/>
              <a:buFont typeface="Poppins"/>
              <a:buNone/>
            </a:pPr>
            <a:r>
              <a:rPr lang="ca-ES" dirty="0"/>
              <a:t>Índex</a:t>
            </a:r>
          </a:p>
        </p:txBody>
      </p:sp>
      <p:pic>
        <p:nvPicPr>
          <p:cNvPr id="126" name="Google Shape;126;p3"/>
          <p:cNvPicPr preferRelativeResize="0"/>
          <p:nvPr/>
        </p:nvPicPr>
        <p:blipFill rotWithShape="1">
          <a:blip r:embed="rId3">
            <a:alphaModFix/>
          </a:blip>
          <a:srcRect/>
          <a:stretch/>
        </p:blipFill>
        <p:spPr>
          <a:xfrm>
            <a:off x="10256808" y="159361"/>
            <a:ext cx="1789200" cy="395448"/>
          </a:xfrm>
          <a:prstGeom prst="rect">
            <a:avLst/>
          </a:prstGeom>
          <a:noFill/>
          <a:ln>
            <a:noFill/>
          </a:ln>
        </p:spPr>
      </p:pic>
      <p:sp>
        <p:nvSpPr>
          <p:cNvPr id="129" name="Google Shape;129;p3"/>
          <p:cNvSpPr txBox="1"/>
          <p:nvPr/>
        </p:nvSpPr>
        <p:spPr>
          <a:xfrm>
            <a:off x="2092323" y="2830303"/>
            <a:ext cx="1921738" cy="565341"/>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19EE2"/>
              </a:buClr>
              <a:buSzPts val="2000"/>
              <a:buFont typeface="Poppins"/>
              <a:buNone/>
            </a:pPr>
            <a:r>
              <a:rPr lang="ca-ES" sz="2000" b="1" u="none">
                <a:solidFill>
                  <a:srgbClr val="019EE2"/>
                </a:solidFill>
                <a:latin typeface="Poppins"/>
                <a:ea typeface="Poppins"/>
                <a:cs typeface="Poppins"/>
                <a:sym typeface="Poppins"/>
              </a:rPr>
              <a:t>Taller 1</a:t>
            </a:r>
            <a:endParaRPr lang="ca-ES"/>
          </a:p>
        </p:txBody>
      </p:sp>
      <p:sp>
        <p:nvSpPr>
          <p:cNvPr id="130" name="Google Shape;130;p3"/>
          <p:cNvSpPr txBox="1"/>
          <p:nvPr/>
        </p:nvSpPr>
        <p:spPr>
          <a:xfrm>
            <a:off x="2092323" y="4644443"/>
            <a:ext cx="1921738" cy="565341"/>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19EE2"/>
              </a:buClr>
              <a:buSzPts val="2000"/>
              <a:buFont typeface="Poppins"/>
              <a:buNone/>
            </a:pPr>
            <a:r>
              <a:rPr lang="ca-ES" sz="2000" b="1" u="none" dirty="0">
                <a:solidFill>
                  <a:srgbClr val="019EE2"/>
                </a:solidFill>
                <a:latin typeface="Poppins"/>
                <a:ea typeface="Poppins"/>
                <a:cs typeface="Poppins"/>
                <a:sym typeface="Poppins"/>
              </a:rPr>
              <a:t>Annex</a:t>
            </a:r>
            <a:endParaRPr lang="ca-ES" dirty="0"/>
          </a:p>
        </p:txBody>
      </p:sp>
      <p:sp>
        <p:nvSpPr>
          <p:cNvPr id="131" name="Google Shape;131;p3"/>
          <p:cNvSpPr txBox="1"/>
          <p:nvPr/>
        </p:nvSpPr>
        <p:spPr>
          <a:xfrm>
            <a:off x="7989350" y="2827169"/>
            <a:ext cx="1921738" cy="565341"/>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A5A5A5"/>
              </a:buClr>
              <a:buSzPts val="2000"/>
              <a:buFont typeface="Poppins"/>
              <a:buNone/>
            </a:pPr>
            <a:r>
              <a:rPr lang="ca-ES" sz="2000" b="1" u="none">
                <a:solidFill>
                  <a:srgbClr val="A5A5A5"/>
                </a:solidFill>
                <a:latin typeface="Poppins"/>
                <a:ea typeface="Poppins"/>
                <a:cs typeface="Poppins"/>
                <a:sym typeface="Poppins"/>
              </a:rPr>
              <a:t>Taller 2</a:t>
            </a:r>
            <a:endParaRPr lang="ca-ES"/>
          </a:p>
        </p:txBody>
      </p:sp>
      <p:sp>
        <p:nvSpPr>
          <p:cNvPr id="132" name="Google Shape;132;p3"/>
          <p:cNvSpPr txBox="1"/>
          <p:nvPr/>
        </p:nvSpPr>
        <p:spPr>
          <a:xfrm>
            <a:off x="7989350" y="4079102"/>
            <a:ext cx="1921738" cy="565341"/>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A5A5A5"/>
              </a:buClr>
              <a:buSzPts val="2000"/>
              <a:buFont typeface="Poppins"/>
              <a:buNone/>
            </a:pPr>
            <a:r>
              <a:rPr lang="ca-ES" sz="2000" b="1" u="none">
                <a:solidFill>
                  <a:srgbClr val="A5A5A5"/>
                </a:solidFill>
                <a:latin typeface="Poppins"/>
                <a:ea typeface="Poppins"/>
                <a:cs typeface="Poppins"/>
                <a:sym typeface="Poppins"/>
              </a:rPr>
              <a:t>Annex</a:t>
            </a:r>
            <a:endParaRPr lang="ca-ES"/>
          </a:p>
        </p:txBody>
      </p:sp>
      <p:pic>
        <p:nvPicPr>
          <p:cNvPr id="127" name="Google Shape;127;p3" descr="compra.jpg"/>
          <p:cNvPicPr preferRelativeResize="0"/>
          <p:nvPr/>
        </p:nvPicPr>
        <p:blipFill rotWithShape="1">
          <a:blip r:embed="rId4">
            <a:alphaModFix/>
          </a:blip>
          <a:srcRect t="27708" b="36320"/>
          <a:stretch/>
        </p:blipFill>
        <p:spPr>
          <a:xfrm>
            <a:off x="0" y="6565"/>
            <a:ext cx="12192000" cy="2423160"/>
          </a:xfrm>
          <a:prstGeom prst="rect">
            <a:avLst/>
          </a:prstGeom>
          <a:noFill/>
          <a:ln>
            <a:noFill/>
          </a:ln>
        </p:spPr>
      </p:pic>
      <p:pic>
        <p:nvPicPr>
          <p:cNvPr id="4" name="Imagen 9" descr="Dibujo con letras blancas&#10;&#10;Descripción generada automáticamente con confianza media">
            <a:extLst>
              <a:ext uri="{FF2B5EF4-FFF2-40B4-BE49-F238E27FC236}">
                <a16:creationId xmlns:a16="http://schemas.microsoft.com/office/drawing/2014/main" id="{14AA30BA-BE8D-57AB-4618-3C3953A2F65C}"/>
              </a:ext>
            </a:extLst>
          </p:cNvPr>
          <p:cNvPicPr>
            <a:picLocks noChangeAspect="1"/>
          </p:cNvPicPr>
          <p:nvPr/>
        </p:nvPicPr>
        <p:blipFill>
          <a:blip r:embed="rId5"/>
          <a:stretch>
            <a:fillRect/>
          </a:stretch>
        </p:blipFill>
        <p:spPr>
          <a:xfrm>
            <a:off x="10229261" y="224666"/>
            <a:ext cx="1624677" cy="35967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29"/>
          <p:cNvSpPr txBox="1">
            <a:spLocks noGrp="1"/>
          </p:cNvSpPr>
          <p:nvPr>
            <p:ph type="title"/>
          </p:nvPr>
        </p:nvSpPr>
        <p:spPr>
          <a:xfrm>
            <a:off x="886883" y="3004161"/>
            <a:ext cx="10418233" cy="849678"/>
          </a:xfrm>
          <a:prstGeom prst="rect">
            <a:avLst/>
          </a:prstGeom>
          <a:noFill/>
          <a:ln>
            <a:noFill/>
          </a:ln>
        </p:spPr>
        <p:txBody>
          <a:bodyPr spcFirstLastPara="1" wrap="square" lIns="0" tIns="0" rIns="0" bIns="0" anchor="b" anchorCtr="0">
            <a:noAutofit/>
          </a:bodyPr>
          <a:lstStyle/>
          <a:p>
            <a:pPr marL="0" lvl="0" indent="0" algn="ctr" rtl="0">
              <a:lnSpc>
                <a:spcPct val="95000"/>
              </a:lnSpc>
              <a:spcBef>
                <a:spcPts val="0"/>
              </a:spcBef>
              <a:spcAft>
                <a:spcPts val="0"/>
              </a:spcAft>
              <a:buClr>
                <a:srgbClr val="FFFFFF"/>
              </a:buClr>
              <a:buSzPts val="4000"/>
              <a:buFont typeface="Poppins"/>
              <a:buNone/>
            </a:pPr>
            <a:br>
              <a:rPr lang="ca-ES"/>
            </a:br>
            <a:br>
              <a:rPr lang="ca-ES"/>
            </a:br>
            <a:br>
              <a:rPr lang="ca-ES"/>
            </a:br>
            <a:br>
              <a:rPr lang="ca-ES"/>
            </a:br>
            <a:br>
              <a:rPr lang="ca-ES"/>
            </a:br>
            <a:r>
              <a:rPr lang="ca-ES" sz="3200" b="0"/>
              <a:t>Annex</a:t>
            </a:r>
            <a:br>
              <a:rPr lang="ca-ES"/>
            </a:br>
            <a:br>
              <a:rPr lang="ca-ES"/>
            </a:br>
            <a:r>
              <a:rPr lang="ca-ES"/>
              <a:t>Servei Públic de Treball</a:t>
            </a:r>
            <a:endParaRPr lang="ca-ES" sz="4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0"/>
          <p:cNvSpPr txBox="1">
            <a:spLocks noGrp="1"/>
          </p:cNvSpPr>
          <p:nvPr>
            <p:ph type="body" idx="1"/>
          </p:nvPr>
        </p:nvSpPr>
        <p:spPr>
          <a:xfrm>
            <a:off x="596270" y="1165148"/>
            <a:ext cx="10820142" cy="5604439"/>
          </a:xfrm>
          <a:prstGeom prst="rect">
            <a:avLst/>
          </a:prstGeom>
          <a:noFill/>
          <a:ln>
            <a:noFill/>
          </a:ln>
        </p:spPr>
        <p:txBody>
          <a:bodyPr spcFirstLastPara="1" wrap="square" lIns="0" tIns="0" rIns="0" bIns="0" anchor="t" anchorCtr="0">
            <a:noAutofit/>
          </a:bodyPr>
          <a:lstStyle/>
          <a:p>
            <a:pPr marL="0" lvl="0" indent="0">
              <a:buClr>
                <a:srgbClr val="019EE2"/>
              </a:buClr>
            </a:pPr>
            <a:r>
              <a:rPr lang="ca-ES" b="1" dirty="0">
                <a:solidFill>
                  <a:srgbClr val="019EE2"/>
                </a:solidFill>
              </a:rPr>
              <a:t>Què és el Servei Públic d'Ocupació?</a:t>
            </a:r>
          </a:p>
          <a:p>
            <a:pPr marL="0" lvl="0" indent="0">
              <a:buClr>
                <a:srgbClr val="019EE2"/>
              </a:buClr>
            </a:pPr>
            <a:r>
              <a:rPr lang="ca-ES" dirty="0">
                <a:solidFill>
                  <a:srgbClr val="323232"/>
                </a:solidFill>
                <a:latin typeface="Open Sans"/>
                <a:ea typeface="Open Sans"/>
                <a:cs typeface="Open Sans"/>
                <a:sym typeface="Open Sans"/>
              </a:rPr>
              <a:t>El Servei Públic d'Ocupació Estatal (SEPE) és un organisme autònom adscrit al Ministeri de Treball i Economia Social. La seva finalitat és contribuir al desenvolupament de la política d'ocupació, gestionar el sistema de protecció per desocupació i garantir la informació sobre el mercat de treball.</a:t>
            </a:r>
          </a:p>
          <a:p>
            <a:pPr marL="0" lvl="0" indent="0">
              <a:buClr>
                <a:srgbClr val="019EE2"/>
              </a:buClr>
            </a:pPr>
            <a:endParaRPr lang="ca-ES" dirty="0">
              <a:solidFill>
                <a:srgbClr val="323232"/>
              </a:solidFill>
              <a:latin typeface="Open Sans"/>
              <a:ea typeface="Open Sans"/>
              <a:cs typeface="Open Sans"/>
              <a:sym typeface="Open Sans"/>
            </a:endParaRPr>
          </a:p>
          <a:p>
            <a:pPr marL="0" lvl="0" indent="0">
              <a:buClr>
                <a:srgbClr val="323232"/>
              </a:buClr>
            </a:pPr>
            <a:r>
              <a:rPr lang="ca-ES" dirty="0">
                <a:solidFill>
                  <a:srgbClr val="323232"/>
                </a:solidFill>
                <a:latin typeface="Open Sans"/>
                <a:ea typeface="Open Sans"/>
                <a:cs typeface="Open Sans"/>
                <a:sym typeface="Open Sans"/>
              </a:rPr>
              <a:t>El Servei Nacional d' Ocupació està integrat pel Servei Públic d' Ocupació Estatal i els Serveis Públics d' Ocupació de les Comunitats Autònomes.</a:t>
            </a:r>
          </a:p>
          <a:p>
            <a:pPr marL="0" lvl="0" indent="0">
              <a:buClr>
                <a:srgbClr val="323232"/>
              </a:buClr>
            </a:pPr>
            <a:endParaRPr lang="ca-ES" dirty="0"/>
          </a:p>
          <a:p>
            <a:pPr marL="0" lvl="0" indent="0">
              <a:buClr>
                <a:srgbClr val="019EE2"/>
              </a:buClr>
            </a:pPr>
            <a:r>
              <a:rPr lang="ca-ES" b="1" dirty="0">
                <a:solidFill>
                  <a:srgbClr val="019EE2"/>
                </a:solidFill>
              </a:rPr>
              <a:t>Principals Serveis</a:t>
            </a:r>
          </a:p>
          <a:p>
            <a:pPr marL="0" lvl="0" indent="0">
              <a:buClr>
                <a:srgbClr val="019EE2"/>
              </a:buClr>
            </a:pPr>
            <a:endParaRPr lang="ca-ES" dirty="0"/>
          </a:p>
          <a:p>
            <a:pPr marL="285750" lvl="0" indent="-285750">
              <a:buFont typeface="Courier New"/>
              <a:buChar char="o"/>
            </a:pPr>
            <a:r>
              <a:rPr lang="ca-ES" dirty="0"/>
              <a:t>Prestacions
Recerca d'Ocupació (Garantia Juvenil)
Formació</a:t>
            </a:r>
          </a:p>
          <a:p>
            <a:pPr marL="285750" lvl="0" indent="-285750">
              <a:buFont typeface="Courier New"/>
              <a:buChar char="o"/>
            </a:pPr>
            <a:endParaRPr lang="ca-ES" dirty="0"/>
          </a:p>
          <a:p>
            <a:pPr marL="0" lvl="0" indent="0"/>
            <a:endParaRPr lang="ca-ES" dirty="0">
              <a:highlight>
                <a:srgbClr val="FFFF00"/>
              </a:highlight>
            </a:endParaRPr>
          </a:p>
          <a:p>
            <a:pPr marL="0" lvl="0" indent="0"/>
            <a:endParaRPr lang="ca-ES" dirty="0">
              <a:highlight>
                <a:srgbClr val="FFFF00"/>
              </a:highlight>
            </a:endParaRPr>
          </a:p>
          <a:p>
            <a:pPr marL="0" lvl="0" indent="0"/>
            <a:r>
              <a:rPr lang="ca-ES" dirty="0">
                <a:highlight>
                  <a:srgbClr val="FFFF00"/>
                </a:highlight>
              </a:rPr>
              <a:t>És recomanable consultar la web i
</a:t>
            </a:r>
            <a:r>
              <a:rPr lang="ca-ES" dirty="0" err="1">
                <a:highlight>
                  <a:srgbClr val="FFFF00"/>
                </a:highlight>
              </a:rPr>
              <a:t>App</a:t>
            </a:r>
            <a:r>
              <a:rPr lang="ca-ES" dirty="0">
                <a:highlight>
                  <a:srgbClr val="FFFF00"/>
                </a:highlight>
              </a:rPr>
              <a:t> del SEPE i del Servei d'ocupació de la teva 
Comunitat Autònoma ja que t'ofereixen 
recursos complementaris.</a:t>
            </a:r>
          </a:p>
        </p:txBody>
      </p:sp>
      <p:sp>
        <p:nvSpPr>
          <p:cNvPr id="546" name="Google Shape;546;p30"/>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2. SERVEI  PÚBLIC D’OCUPACIÓ</a:t>
            </a:r>
          </a:p>
        </p:txBody>
      </p:sp>
      <p:pic>
        <p:nvPicPr>
          <p:cNvPr id="3" name="Imagen 2">
            <a:extLst>
              <a:ext uri="{FF2B5EF4-FFF2-40B4-BE49-F238E27FC236}">
                <a16:creationId xmlns:a16="http://schemas.microsoft.com/office/drawing/2014/main" id="{B6731EF4-F23A-EE4B-882F-4D9AB965BA7B}"/>
              </a:ext>
            </a:extLst>
          </p:cNvPr>
          <p:cNvPicPr>
            <a:picLocks noChangeAspect="1"/>
          </p:cNvPicPr>
          <p:nvPr/>
        </p:nvPicPr>
        <p:blipFill>
          <a:blip r:embed="rId3"/>
          <a:stretch>
            <a:fillRect/>
          </a:stretch>
        </p:blipFill>
        <p:spPr>
          <a:xfrm>
            <a:off x="6773334" y="2878666"/>
            <a:ext cx="4087634" cy="3810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3" name="Imagen 2">
            <a:extLst>
              <a:ext uri="{FF2B5EF4-FFF2-40B4-BE49-F238E27FC236}">
                <a16:creationId xmlns:a16="http://schemas.microsoft.com/office/drawing/2014/main" id="{CCD991A8-E785-414A-88BC-A2DFD6CADBE7}"/>
              </a:ext>
            </a:extLst>
          </p:cNvPr>
          <p:cNvPicPr>
            <a:picLocks noChangeAspect="1"/>
          </p:cNvPicPr>
          <p:nvPr/>
        </p:nvPicPr>
        <p:blipFill>
          <a:blip r:embed="rId3"/>
          <a:stretch>
            <a:fillRect/>
          </a:stretch>
        </p:blipFill>
        <p:spPr>
          <a:xfrm>
            <a:off x="6524358" y="2019787"/>
            <a:ext cx="5273147" cy="4690533"/>
          </a:xfrm>
          <a:prstGeom prst="rect">
            <a:avLst/>
          </a:prstGeom>
        </p:spPr>
      </p:pic>
      <p:sp>
        <p:nvSpPr>
          <p:cNvPr id="555" name="Google Shape;555;p31"/>
          <p:cNvSpPr txBox="1">
            <a:spLocks noGrp="1"/>
          </p:cNvSpPr>
          <p:nvPr>
            <p:ph type="body" idx="1"/>
          </p:nvPr>
        </p:nvSpPr>
        <p:spPr>
          <a:xfrm>
            <a:off x="596270" y="1165148"/>
            <a:ext cx="10820142" cy="5604439"/>
          </a:xfrm>
          <a:prstGeom prst="rect">
            <a:avLst/>
          </a:prstGeom>
          <a:noFill/>
          <a:ln>
            <a:noFill/>
          </a:ln>
        </p:spPr>
        <p:txBody>
          <a:bodyPr spcFirstLastPara="1" wrap="square" lIns="0" tIns="0" rIns="0" bIns="0" anchor="t" anchorCtr="0">
            <a:noAutofit/>
          </a:bodyPr>
          <a:lstStyle/>
          <a:p>
            <a:pPr marL="0" lvl="0" indent="0">
              <a:buClr>
                <a:srgbClr val="019EE2"/>
              </a:buClr>
            </a:pPr>
            <a:r>
              <a:rPr lang="ca-ES" b="1" dirty="0">
                <a:solidFill>
                  <a:srgbClr val="019EE2"/>
                </a:solidFill>
                <a:latin typeface="Open Sans"/>
                <a:ea typeface="Open Sans"/>
                <a:cs typeface="Open Sans"/>
                <a:sym typeface="Open Sans"/>
              </a:rPr>
              <a:t>Ocupació Juvenil (només per a col·lectius entre 16 i 30 anys)</a:t>
            </a:r>
          </a:p>
          <a:p>
            <a:pPr marL="0" lvl="0" indent="0">
              <a:buClr>
                <a:srgbClr val="019EE2"/>
              </a:buClr>
            </a:pPr>
            <a:r>
              <a:rPr lang="ca-ES" dirty="0">
                <a:solidFill>
                  <a:srgbClr val="323232"/>
                </a:solidFill>
                <a:latin typeface="Open Sans"/>
                <a:ea typeface="Open Sans"/>
                <a:cs typeface="Open Sans"/>
                <a:sym typeface="Open Sans"/>
              </a:rPr>
              <a:t>És una iniciativa europea que pretén facilitar l' accés de les persones joves de 16 i menors de 30 al mercat laboral.</a:t>
            </a:r>
          </a:p>
          <a:p>
            <a:pPr marL="0" lvl="0" indent="0">
              <a:buClr>
                <a:srgbClr val="019EE2"/>
              </a:buClr>
            </a:pPr>
            <a:endParaRPr lang="ca-ES" b="1" dirty="0">
              <a:solidFill>
                <a:srgbClr val="323232"/>
              </a:solidFill>
              <a:latin typeface="Open Sans"/>
              <a:ea typeface="Open Sans"/>
              <a:cs typeface="Open Sans"/>
              <a:sym typeface="Open Sans"/>
            </a:endParaRPr>
          </a:p>
          <a:p>
            <a:pPr marL="0" lvl="0" indent="0">
              <a:buClr>
                <a:srgbClr val="019EE2"/>
              </a:buClr>
            </a:pPr>
            <a:r>
              <a:rPr lang="ca-ES" b="1" dirty="0">
                <a:solidFill>
                  <a:srgbClr val="019EE2"/>
                </a:solidFill>
                <a:latin typeface="Open Sans"/>
                <a:ea typeface="Open Sans"/>
                <a:cs typeface="Open Sans"/>
                <a:sym typeface="Open Sans"/>
              </a:rPr>
              <a:t>Requisits</a:t>
            </a:r>
          </a:p>
          <a:p>
            <a:pPr marL="285750" lvl="0" indent="-285750">
              <a:buClr>
                <a:srgbClr val="019EE2"/>
              </a:buClr>
              <a:buFont typeface="Arial" panose="020B0604020202020204" pitchFamily="34" charset="0"/>
              <a:buChar char="•"/>
            </a:pPr>
            <a:r>
              <a:rPr lang="ca-ES" dirty="0">
                <a:solidFill>
                  <a:srgbClr val="323232"/>
                </a:solidFill>
                <a:latin typeface="Open Sans"/>
                <a:ea typeface="Open Sans"/>
                <a:cs typeface="Open Sans"/>
                <a:sym typeface="Open Sans"/>
              </a:rPr>
              <a:t>Estar empadronat en alguna localitat </a:t>
            </a:r>
            <a:br>
              <a:rPr lang="ca-ES" dirty="0">
                <a:solidFill>
                  <a:srgbClr val="323232"/>
                </a:solidFill>
                <a:latin typeface="Open Sans"/>
                <a:ea typeface="Open Sans"/>
                <a:cs typeface="Open Sans"/>
                <a:sym typeface="Open Sans"/>
              </a:rPr>
            </a:br>
            <a:r>
              <a:rPr lang="ca-ES" dirty="0">
                <a:solidFill>
                  <a:srgbClr val="323232"/>
                </a:solidFill>
                <a:latin typeface="Open Sans"/>
                <a:ea typeface="Open Sans"/>
                <a:cs typeface="Open Sans"/>
                <a:sym typeface="Open Sans"/>
              </a:rPr>
              <a:t>del territori espanyol.
Tenir entre 16 i 30 anys
Omplir un formulari específic online </a:t>
            </a:r>
            <a:br>
              <a:rPr lang="ca-ES" dirty="0">
                <a:solidFill>
                  <a:srgbClr val="323232"/>
                </a:solidFill>
                <a:latin typeface="Open Sans"/>
                <a:ea typeface="Open Sans"/>
                <a:cs typeface="Open Sans"/>
                <a:sym typeface="Open Sans"/>
              </a:rPr>
            </a:br>
            <a:r>
              <a:rPr lang="ca-ES" dirty="0">
                <a:solidFill>
                  <a:srgbClr val="323232"/>
                </a:solidFill>
                <a:latin typeface="Open Sans"/>
                <a:ea typeface="Open Sans"/>
                <a:cs typeface="Open Sans"/>
                <a:sym typeface="Open Sans"/>
              </a:rPr>
              <a:t>que es pot descarregar i omplir des de la WEB </a:t>
            </a:r>
            <a:br>
              <a:rPr lang="ca-ES" dirty="0">
                <a:solidFill>
                  <a:srgbClr val="323232"/>
                </a:solidFill>
                <a:latin typeface="Open Sans"/>
                <a:ea typeface="Open Sans"/>
                <a:cs typeface="Open Sans"/>
                <a:sym typeface="Open Sans"/>
              </a:rPr>
            </a:br>
            <a:r>
              <a:rPr lang="ca-ES" dirty="0">
                <a:solidFill>
                  <a:srgbClr val="323232"/>
                </a:solidFill>
                <a:latin typeface="Open Sans"/>
                <a:ea typeface="Open Sans"/>
                <a:cs typeface="Open Sans"/>
                <a:sym typeface="Open Sans"/>
              </a:rPr>
              <a:t>del SOC, disposant d'algun dels mitjans</a:t>
            </a:r>
            <a:br>
              <a:rPr lang="ca-ES" dirty="0">
                <a:solidFill>
                  <a:srgbClr val="323232"/>
                </a:solidFill>
                <a:latin typeface="Open Sans"/>
                <a:ea typeface="Open Sans"/>
                <a:cs typeface="Open Sans"/>
                <a:sym typeface="Open Sans"/>
              </a:rPr>
            </a:br>
            <a:r>
              <a:rPr lang="ca-ES" dirty="0">
                <a:solidFill>
                  <a:srgbClr val="323232"/>
                </a:solidFill>
                <a:latin typeface="Open Sans"/>
                <a:ea typeface="Open Sans"/>
                <a:cs typeface="Open Sans"/>
                <a:sym typeface="Open Sans"/>
              </a:rPr>
              <a:t>d’identificació digital.</a:t>
            </a:r>
            <a:br>
              <a:rPr lang="ca-ES" dirty="0">
                <a:solidFill>
                  <a:srgbClr val="323232"/>
                </a:solidFill>
                <a:latin typeface="Open Sans"/>
                <a:ea typeface="Open Sans"/>
                <a:cs typeface="Open Sans"/>
                <a:sym typeface="Open Sans"/>
              </a:rPr>
            </a:br>
            <a:r>
              <a:rPr lang="ca-ES" sz="1200" dirty="0">
                <a:solidFill>
                  <a:srgbClr val="323232"/>
                </a:solidFill>
                <a:latin typeface="Open Sans"/>
                <a:ea typeface="Open Sans"/>
                <a:cs typeface="Open Sans"/>
                <a:sym typeface="Open Sans"/>
              </a:rPr>
              <a:t>(també es pot sol·licitar presencialment))</a:t>
            </a:r>
            <a:endParaRPr lang="ca-ES" dirty="0"/>
          </a:p>
          <a:p>
            <a:pPr marL="0" lvl="0" indent="0" algn="l" rtl="0">
              <a:lnSpc>
                <a:spcPct val="100000"/>
              </a:lnSpc>
              <a:spcBef>
                <a:spcPts val="0"/>
              </a:spcBef>
              <a:spcAft>
                <a:spcPts val="0"/>
              </a:spcAft>
              <a:buClr>
                <a:srgbClr val="595959"/>
              </a:buClr>
              <a:buSzPts val="1200"/>
              <a:buNone/>
            </a:pPr>
            <a:endParaRPr lang="ca-ES" sz="1200" dirty="0">
              <a:solidFill>
                <a:srgbClr val="323232"/>
              </a:solidFill>
              <a:latin typeface="Open Sans"/>
              <a:ea typeface="Open Sans"/>
              <a:cs typeface="Open Sans"/>
              <a:sym typeface="Open Sans"/>
            </a:endParaRPr>
          </a:p>
          <a:p>
            <a:pPr marL="0" lvl="0" indent="0">
              <a:buClr>
                <a:srgbClr val="323232"/>
              </a:buClr>
            </a:pPr>
            <a:r>
              <a:rPr lang="ca-ES" dirty="0">
                <a:solidFill>
                  <a:srgbClr val="323232"/>
                </a:solidFill>
                <a:latin typeface="Open Sans"/>
                <a:ea typeface="Open Sans"/>
                <a:cs typeface="Open Sans"/>
                <a:sym typeface="Open Sans"/>
              </a:rPr>
              <a:t>Un cop emplenat es pot accedir al cercador </a:t>
            </a:r>
          </a:p>
          <a:p>
            <a:pPr marL="0" lvl="0" indent="0">
              <a:buClr>
                <a:srgbClr val="323232"/>
              </a:buClr>
            </a:pPr>
            <a:r>
              <a:rPr lang="ca-ES" dirty="0">
                <a:solidFill>
                  <a:srgbClr val="323232"/>
                </a:solidFill>
                <a:latin typeface="Open Sans"/>
                <a:ea typeface="Open Sans"/>
                <a:cs typeface="Open Sans"/>
                <a:sym typeface="Open Sans"/>
              </a:rPr>
              <a:t>d’Ocupació i Cursos d’ocupació Juvenil.</a:t>
            </a:r>
            <a:endParaRPr lang="ca-ES" dirty="0"/>
          </a:p>
        </p:txBody>
      </p:sp>
      <p:sp>
        <p:nvSpPr>
          <p:cNvPr id="556" name="Google Shape;556;p31"/>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2. SERVEI PÚBLIC D’OCUPACIÓ</a:t>
            </a:r>
          </a:p>
        </p:txBody>
      </p:sp>
      <p:sp>
        <p:nvSpPr>
          <p:cNvPr id="560" name="Google Shape;560;p31"/>
          <p:cNvSpPr/>
          <p:nvPr/>
        </p:nvSpPr>
        <p:spPr>
          <a:xfrm>
            <a:off x="6925733" y="2489200"/>
            <a:ext cx="592667" cy="254000"/>
          </a:xfrm>
          <a:prstGeom prst="ellipse">
            <a:avLst/>
          </a:prstGeom>
          <a:noFill/>
          <a:ln w="19050" cap="flat" cmpd="sng">
            <a:solidFill>
              <a:srgbClr val="C00000"/>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pic>
        <p:nvPicPr>
          <p:cNvPr id="561" name="Google Shape;561;p31"/>
          <p:cNvPicPr preferRelativeResize="0"/>
          <p:nvPr/>
        </p:nvPicPr>
        <p:blipFill rotWithShape="1">
          <a:blip r:embed="rId4">
            <a:alphaModFix/>
          </a:blip>
          <a:srcRect/>
          <a:stretch/>
        </p:blipFill>
        <p:spPr>
          <a:xfrm>
            <a:off x="7069055" y="388114"/>
            <a:ext cx="2266988" cy="668355"/>
          </a:xfrm>
          <a:prstGeom prst="rect">
            <a:avLst/>
          </a:prstGeom>
          <a:noFill/>
          <a:ln>
            <a:noFill/>
          </a:ln>
        </p:spPr>
      </p:pic>
      <p:sp>
        <p:nvSpPr>
          <p:cNvPr id="11" name="Google Shape;560;p31">
            <a:extLst>
              <a:ext uri="{FF2B5EF4-FFF2-40B4-BE49-F238E27FC236}">
                <a16:creationId xmlns:a16="http://schemas.microsoft.com/office/drawing/2014/main" id="{37191309-0372-6B40-A339-954FD2E0A75D}"/>
              </a:ext>
            </a:extLst>
          </p:cNvPr>
          <p:cNvSpPr/>
          <p:nvPr/>
        </p:nvSpPr>
        <p:spPr>
          <a:xfrm>
            <a:off x="9426222" y="4865511"/>
            <a:ext cx="592667" cy="254000"/>
          </a:xfrm>
          <a:prstGeom prst="ellipse">
            <a:avLst/>
          </a:prstGeom>
          <a:noFill/>
          <a:ln w="19050" cap="flat" cmpd="sng">
            <a:solidFill>
              <a:srgbClr val="C00000"/>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2"/>
          <p:cNvSpPr txBox="1">
            <a:spLocks noGrp="1"/>
          </p:cNvSpPr>
          <p:nvPr>
            <p:ph type="title"/>
          </p:nvPr>
        </p:nvSpPr>
        <p:spPr>
          <a:xfrm>
            <a:off x="886883" y="3004161"/>
            <a:ext cx="10418233" cy="849678"/>
          </a:xfrm>
          <a:prstGeom prst="rect">
            <a:avLst/>
          </a:prstGeom>
          <a:noFill/>
          <a:ln>
            <a:noFill/>
          </a:ln>
        </p:spPr>
        <p:txBody>
          <a:bodyPr spcFirstLastPara="1" wrap="square" lIns="0" tIns="0" rIns="0" bIns="0" anchor="b" anchorCtr="0">
            <a:noAutofit/>
          </a:bodyPr>
          <a:lstStyle/>
          <a:p>
            <a:pPr marL="0" lvl="0" indent="0" algn="ctr" rtl="0">
              <a:lnSpc>
                <a:spcPct val="95000"/>
              </a:lnSpc>
              <a:spcBef>
                <a:spcPts val="0"/>
              </a:spcBef>
              <a:spcAft>
                <a:spcPts val="0"/>
              </a:spcAft>
              <a:buClr>
                <a:srgbClr val="FFFFFF"/>
              </a:buClr>
              <a:buSzPts val="4000"/>
              <a:buFont typeface="Poppins"/>
              <a:buNone/>
            </a:pPr>
            <a:br>
              <a:rPr lang="ca-ES" dirty="0"/>
            </a:br>
            <a:br>
              <a:rPr lang="ca-ES" dirty="0"/>
            </a:br>
            <a:br>
              <a:rPr lang="ca-ES" dirty="0"/>
            </a:br>
            <a:br>
              <a:rPr lang="ca-ES" dirty="0"/>
            </a:br>
            <a:br>
              <a:rPr lang="ca-ES" dirty="0"/>
            </a:br>
            <a:r>
              <a:rPr lang="ca-ES" sz="3200" b="0" dirty="0"/>
              <a:t>Annex</a:t>
            </a:r>
            <a:br>
              <a:rPr lang="ca-ES" dirty="0"/>
            </a:br>
            <a:br>
              <a:rPr lang="ca-ES" dirty="0"/>
            </a:br>
            <a:r>
              <a:rPr lang="ca-ES" dirty="0"/>
              <a:t>Serveis públics de Salut Online</a:t>
            </a:r>
            <a:endParaRPr lang="ca-ES" sz="4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33"/>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¿Qué es Salud Responde?</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Es una aplicación para solicitar cita previa en el Servicio Andaluz de Salud. Una App dirigida a todos los usuarios que deseen tener de una manera fácil el acceso a la solicitud y modificación de citas médicas primarias en el Servicio Andaluz de Salud.</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¿Cómo nos registramos?</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Una vez descargada la aplicación desde Google play o App Store, el nuevo usuario debe registrarse rellenando varios campos: Nº de la tarjeta sanitaria, fecha de nacimiento y DNI.</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i="0">
                <a:solidFill>
                  <a:srgbClr val="019EE2"/>
                </a:solidFill>
                <a:latin typeface="Open Sans"/>
                <a:ea typeface="Open Sans"/>
                <a:cs typeface="Open Sans"/>
                <a:sym typeface="Open Sans"/>
              </a:rPr>
              <a:t>Menú de inicio</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pantalla de inicio se puede acceder</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 a todas las prestaciones que ofrece la aplicación,</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que van desde la Información sobre patologías,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calidad del servicio o gestión de citas de atención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primaria. </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información sanitaria podrás acceder a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Programas de estilos de vida saludables, patologías</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Crónicas o derechos sobre la salud de la ciudadanía.</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Por último, tienes toda la información sobre el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Covid-19.</a:t>
            </a:r>
            <a:endParaRPr/>
          </a:p>
        </p:txBody>
      </p:sp>
      <p:sp>
        <p:nvSpPr>
          <p:cNvPr id="574" name="Google Shape;574;p33"/>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es-ES"/>
              <a:t>- Andalucía. SALUD RESPONDE</a:t>
            </a:r>
            <a:endParaRPr/>
          </a:p>
        </p:txBody>
      </p:sp>
      <p:sp>
        <p:nvSpPr>
          <p:cNvPr id="575" name="Google Shape;575;p33"/>
          <p:cNvSpPr txBox="1"/>
          <p:nvPr/>
        </p:nvSpPr>
        <p:spPr>
          <a:xfrm>
            <a:off x="8608818" y="4193206"/>
            <a:ext cx="914400" cy="914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3200"/>
              <a:buFont typeface="Verdana"/>
              <a:buNone/>
            </a:pPr>
            <a:endParaRPr sz="3200" b="0" i="0" u="none" strike="noStrike" cap="none">
              <a:solidFill>
                <a:srgbClr val="000000"/>
              </a:solidFill>
              <a:latin typeface="Verdana"/>
              <a:ea typeface="Verdana"/>
              <a:cs typeface="Verdana"/>
              <a:sym typeface="Verdana"/>
            </a:endParaRPr>
          </a:p>
        </p:txBody>
      </p:sp>
      <p:pic>
        <p:nvPicPr>
          <p:cNvPr id="576" name="Google Shape;576;p33"/>
          <p:cNvPicPr preferRelativeResize="0"/>
          <p:nvPr/>
        </p:nvPicPr>
        <p:blipFill rotWithShape="1">
          <a:blip r:embed="rId3">
            <a:alphaModFix/>
          </a:blip>
          <a:srcRect/>
          <a:stretch/>
        </p:blipFill>
        <p:spPr>
          <a:xfrm>
            <a:off x="6332189" y="77384"/>
            <a:ext cx="1750931" cy="970163"/>
          </a:xfrm>
          <a:prstGeom prst="rect">
            <a:avLst/>
          </a:prstGeom>
          <a:noFill/>
          <a:ln>
            <a:noFill/>
          </a:ln>
        </p:spPr>
      </p:pic>
      <p:pic>
        <p:nvPicPr>
          <p:cNvPr id="577" name="Google Shape;577;p33"/>
          <p:cNvPicPr preferRelativeResize="0"/>
          <p:nvPr/>
        </p:nvPicPr>
        <p:blipFill rotWithShape="1">
          <a:blip r:embed="rId4">
            <a:alphaModFix/>
          </a:blip>
          <a:srcRect/>
          <a:stretch/>
        </p:blipFill>
        <p:spPr>
          <a:xfrm>
            <a:off x="6102141" y="3179761"/>
            <a:ext cx="1838437" cy="3275653"/>
          </a:xfrm>
          <a:prstGeom prst="rect">
            <a:avLst/>
          </a:prstGeom>
          <a:noFill/>
          <a:ln>
            <a:noFill/>
          </a:ln>
        </p:spPr>
      </p:pic>
      <p:pic>
        <p:nvPicPr>
          <p:cNvPr id="578" name="Google Shape;578;p33" descr="Imagen de la pantalla de un celular con letras y números&#10;&#10;Descripción generada automáticamente con confianza media"/>
          <p:cNvPicPr preferRelativeResize="0"/>
          <p:nvPr/>
        </p:nvPicPr>
        <p:blipFill rotWithShape="1">
          <a:blip r:embed="rId5">
            <a:alphaModFix/>
          </a:blip>
          <a:srcRect t="3005" b="5870"/>
          <a:stretch/>
        </p:blipFill>
        <p:spPr>
          <a:xfrm>
            <a:off x="8144952" y="3179762"/>
            <a:ext cx="1676217" cy="3275652"/>
          </a:xfrm>
          <a:prstGeom prst="rect">
            <a:avLst/>
          </a:prstGeom>
          <a:noFill/>
          <a:ln>
            <a:noFill/>
          </a:ln>
        </p:spPr>
      </p:pic>
      <p:grpSp>
        <p:nvGrpSpPr>
          <p:cNvPr id="579" name="Google Shape;579;p33"/>
          <p:cNvGrpSpPr/>
          <p:nvPr/>
        </p:nvGrpSpPr>
        <p:grpSpPr>
          <a:xfrm>
            <a:off x="10025543" y="3179761"/>
            <a:ext cx="1676217" cy="3275653"/>
            <a:chOff x="8829101" y="-220589"/>
            <a:chExt cx="3197944" cy="7725015"/>
          </a:xfrm>
        </p:grpSpPr>
        <p:pic>
          <p:nvPicPr>
            <p:cNvPr id="580" name="Google Shape;580;p33" descr="Interfaz de usuario gráfica, Aplicación&#10;&#10;Descripción generada automáticamente"/>
            <p:cNvPicPr preferRelativeResize="0"/>
            <p:nvPr/>
          </p:nvPicPr>
          <p:blipFill rotWithShape="1">
            <a:blip r:embed="rId6">
              <a:alphaModFix/>
            </a:blip>
            <a:srcRect t="66667" b="7088"/>
            <a:stretch/>
          </p:blipFill>
          <p:spPr>
            <a:xfrm>
              <a:off x="8829101" y="5704502"/>
              <a:ext cx="3197944" cy="1799924"/>
            </a:xfrm>
            <a:prstGeom prst="rect">
              <a:avLst/>
            </a:prstGeom>
            <a:noFill/>
            <a:ln>
              <a:noFill/>
            </a:ln>
          </p:spPr>
        </p:pic>
        <p:pic>
          <p:nvPicPr>
            <p:cNvPr id="581" name="Google Shape;581;p33" descr="Interfaz de usuario gráfica, Aplicación&#10;&#10;Descripción generada automáticamente"/>
            <p:cNvPicPr preferRelativeResize="0"/>
            <p:nvPr/>
          </p:nvPicPr>
          <p:blipFill rotWithShape="1">
            <a:blip r:embed="rId7">
              <a:alphaModFix/>
            </a:blip>
            <a:srcRect t="3003" b="10737"/>
            <a:stretch/>
          </p:blipFill>
          <p:spPr>
            <a:xfrm>
              <a:off x="8829101" y="-220589"/>
              <a:ext cx="3197944" cy="5915653"/>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34"/>
          <p:cNvSpPr txBox="1">
            <a:spLocks noGrp="1"/>
          </p:cNvSpPr>
          <p:nvPr>
            <p:ph type="body" idx="1"/>
          </p:nvPr>
        </p:nvSpPr>
        <p:spPr>
          <a:xfrm>
            <a:off x="605895" y="1047547"/>
            <a:ext cx="8925234"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¿Qué es Salud Informa?</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600"/>
              <a:buNone/>
            </a:pPr>
            <a:r>
              <a:rPr lang="es-ES">
                <a:solidFill>
                  <a:schemeClr val="dk1"/>
                </a:solidFill>
                <a:latin typeface="Raleway"/>
                <a:ea typeface="Raleway"/>
                <a:cs typeface="Raleway"/>
                <a:sym typeface="Raleway"/>
              </a:rPr>
              <a:t>E</a:t>
            </a:r>
            <a:r>
              <a:rPr lang="es-ES" b="0" i="0">
                <a:solidFill>
                  <a:schemeClr val="dk1"/>
                </a:solidFill>
                <a:latin typeface="Raleway"/>
                <a:ea typeface="Raleway"/>
                <a:cs typeface="Raleway"/>
                <a:sym typeface="Raleway"/>
              </a:rPr>
              <a:t>s la aplicación (app) que facilita el acceso a la solicitud y consulta de citas médicas en Atención Primaria y Atención Especializada en el Sistema de Salud de Aragón a través del móvil o tableta y da acceso al certificado COVID de vacunación.</a:t>
            </a:r>
            <a:endParaRPr/>
          </a:p>
          <a:p>
            <a:pPr marL="0" lvl="0" indent="0" algn="l" rtl="0">
              <a:lnSpc>
                <a:spcPct val="100000"/>
              </a:lnSpc>
              <a:spcBef>
                <a:spcPts val="0"/>
              </a:spcBef>
              <a:spcAft>
                <a:spcPts val="0"/>
              </a:spcAft>
              <a:buClr>
                <a:schemeClr val="dk1"/>
              </a:buClr>
              <a:buSzPts val="1600"/>
              <a:buNone/>
            </a:pPr>
            <a:r>
              <a:rPr lang="es-ES" b="0" i="0">
                <a:solidFill>
                  <a:schemeClr val="dk1"/>
                </a:solidFill>
                <a:latin typeface="Raleway"/>
                <a:ea typeface="Raleway"/>
                <a:cs typeface="Raleway"/>
                <a:sym typeface="Raleway"/>
              </a:rPr>
              <a:t>También permite ver tu historial médico, analíticas, partes hospitalarios, pruebas diagnósticas, etc.</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¿Cómo nos registramos?</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600"/>
              <a:buNone/>
            </a:pPr>
            <a:r>
              <a:rPr lang="es-ES" b="0" i="0">
                <a:solidFill>
                  <a:schemeClr val="dk1"/>
                </a:solidFill>
                <a:latin typeface="Raleway"/>
                <a:ea typeface="Raleway"/>
                <a:cs typeface="Raleway"/>
                <a:sym typeface="Raleway"/>
              </a:rPr>
              <a:t>Descargar la aplicación Salud Informa en el móvil o tableta e introducir la siguiente información en la aplicación:</a:t>
            </a:r>
            <a:endParaRPr/>
          </a:p>
          <a:p>
            <a:pPr marL="0" lvl="0" indent="-101600" algn="l" rtl="0">
              <a:lnSpc>
                <a:spcPct val="100000"/>
              </a:lnSpc>
              <a:spcBef>
                <a:spcPts val="0"/>
              </a:spcBef>
              <a:spcAft>
                <a:spcPts val="0"/>
              </a:spcAft>
              <a:buClr>
                <a:schemeClr val="dk1"/>
              </a:buClr>
              <a:buSzPts val="1600"/>
              <a:buFont typeface="Arial"/>
              <a:buChar char="•"/>
            </a:pPr>
            <a:r>
              <a:rPr lang="es-ES" b="0" i="0">
                <a:solidFill>
                  <a:schemeClr val="dk1"/>
                </a:solidFill>
                <a:latin typeface="Raleway"/>
                <a:ea typeface="Raleway"/>
                <a:cs typeface="Raleway"/>
                <a:sym typeface="Raleway"/>
              </a:rPr>
              <a:t>El número CIA (Código de Identificación Autonómico</a:t>
            </a:r>
            <a:endParaRPr/>
          </a:p>
          <a:p>
            <a:pPr marL="0" lvl="0" indent="-101600" algn="l" rtl="0">
              <a:lnSpc>
                <a:spcPct val="100000"/>
              </a:lnSpc>
              <a:spcBef>
                <a:spcPts val="0"/>
              </a:spcBef>
              <a:spcAft>
                <a:spcPts val="0"/>
              </a:spcAft>
              <a:buClr>
                <a:schemeClr val="dk1"/>
              </a:buClr>
              <a:buSzPts val="1600"/>
              <a:buFont typeface="Arial"/>
              <a:buChar char="•"/>
            </a:pPr>
            <a:r>
              <a:rPr lang="es-ES" b="0" i="0">
                <a:solidFill>
                  <a:schemeClr val="dk1"/>
                </a:solidFill>
                <a:latin typeface="Raleway"/>
                <a:ea typeface="Raleway"/>
                <a:cs typeface="Raleway"/>
                <a:sym typeface="Raleway"/>
              </a:rPr>
              <a:t>Un número PIN: este número hay que solicitarlo en el centro de salud al que </a:t>
            </a:r>
            <a:endParaRPr/>
          </a:p>
          <a:p>
            <a:pPr marL="0" lvl="0" indent="0" algn="l" rtl="0">
              <a:lnSpc>
                <a:spcPct val="100000"/>
              </a:lnSpc>
              <a:spcBef>
                <a:spcPts val="0"/>
              </a:spcBef>
              <a:spcAft>
                <a:spcPts val="0"/>
              </a:spcAft>
              <a:buClr>
                <a:schemeClr val="dk1"/>
              </a:buClr>
              <a:buSzPts val="1600"/>
              <a:buNone/>
            </a:pPr>
            <a:r>
              <a:rPr lang="es-ES" b="0" i="0">
                <a:solidFill>
                  <a:schemeClr val="dk1"/>
                </a:solidFill>
                <a:latin typeface="Raleway"/>
                <a:ea typeface="Raleway"/>
                <a:cs typeface="Raleway"/>
                <a:sym typeface="Raleway"/>
              </a:rPr>
              <a:t>pertenezcas, </a:t>
            </a:r>
            <a:endParaRPr/>
          </a:p>
          <a:p>
            <a:pPr marL="0" lvl="0" indent="-101600" algn="l" rtl="0">
              <a:lnSpc>
                <a:spcPct val="100000"/>
              </a:lnSpc>
              <a:spcBef>
                <a:spcPts val="0"/>
              </a:spcBef>
              <a:spcAft>
                <a:spcPts val="0"/>
              </a:spcAft>
              <a:buClr>
                <a:schemeClr val="dk1"/>
              </a:buClr>
              <a:buSzPts val="1600"/>
              <a:buFont typeface="Arial"/>
              <a:buChar char="•"/>
            </a:pPr>
            <a:r>
              <a:rPr lang="es-ES" b="0" i="0">
                <a:solidFill>
                  <a:schemeClr val="dk1"/>
                </a:solidFill>
                <a:latin typeface="Raleway"/>
                <a:ea typeface="Raleway"/>
                <a:cs typeface="Raleway"/>
                <a:sym typeface="Raleway"/>
              </a:rPr>
              <a:t>Fecha de nacimiento y DNI</a:t>
            </a:r>
            <a:endParaRPr/>
          </a:p>
          <a:p>
            <a:pPr marL="0" lvl="0" indent="0" algn="l" rtl="0">
              <a:lnSpc>
                <a:spcPct val="100000"/>
              </a:lnSpc>
              <a:spcBef>
                <a:spcPts val="0"/>
              </a:spcBef>
              <a:spcAft>
                <a:spcPts val="0"/>
              </a:spcAft>
              <a:buClr>
                <a:srgbClr val="595959"/>
              </a:buClr>
              <a:buSzPts val="1600"/>
              <a:buFont typeface="Arial"/>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i="0">
                <a:solidFill>
                  <a:srgbClr val="019EE2"/>
                </a:solidFill>
                <a:latin typeface="Open Sans"/>
                <a:ea typeface="Open Sans"/>
                <a:cs typeface="Open Sans"/>
                <a:sym typeface="Open Sans"/>
              </a:rPr>
              <a:t>Menú de inicio</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Raleway"/>
                <a:ea typeface="Raleway"/>
                <a:cs typeface="Raleway"/>
                <a:sym typeface="Raleway"/>
              </a:rPr>
              <a:t>Desde la pantalla de inicio se puede acceder</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Raleway"/>
                <a:ea typeface="Raleway"/>
                <a:cs typeface="Raleway"/>
                <a:sym typeface="Raleway"/>
              </a:rPr>
              <a:t> a todas las prestaciones que ofrece la aplicación,</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Raleway"/>
                <a:ea typeface="Raleway"/>
                <a:cs typeface="Raleway"/>
                <a:sym typeface="Raleway"/>
              </a:rPr>
              <a:t>que van desde la gestión de citas de atención primaria y especializada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Raleway"/>
                <a:ea typeface="Raleway"/>
                <a:cs typeface="Raleway"/>
                <a:sym typeface="Raleway"/>
              </a:rPr>
              <a:t>al historial clínico. primaria. </a:t>
            </a:r>
            <a:endParaRPr/>
          </a:p>
          <a:p>
            <a:pPr marL="0" lvl="0" indent="0" algn="l" rtl="0">
              <a:lnSpc>
                <a:spcPct val="100000"/>
              </a:lnSpc>
              <a:spcBef>
                <a:spcPts val="0"/>
              </a:spcBef>
              <a:spcAft>
                <a:spcPts val="0"/>
              </a:spcAft>
              <a:buClr>
                <a:srgbClr val="595959"/>
              </a:buClr>
              <a:buSzPts val="1600"/>
              <a:buNone/>
            </a:pPr>
            <a:endParaRPr b="1" i="0">
              <a:solidFill>
                <a:srgbClr val="019EE2"/>
              </a:solidFill>
              <a:latin typeface="Open Sans"/>
              <a:ea typeface="Open Sans"/>
              <a:cs typeface="Open Sans"/>
              <a:sym typeface="Open Sans"/>
            </a:endParaRPr>
          </a:p>
        </p:txBody>
      </p:sp>
      <p:sp>
        <p:nvSpPr>
          <p:cNvPr id="588" name="Google Shape;588;p34"/>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es-ES"/>
              <a:t>- Aragón. SALUD INFORMA</a:t>
            </a:r>
            <a:endParaRPr/>
          </a:p>
        </p:txBody>
      </p:sp>
      <p:pic>
        <p:nvPicPr>
          <p:cNvPr id="589" name="Google Shape;589;p34"/>
          <p:cNvPicPr preferRelativeResize="0"/>
          <p:nvPr/>
        </p:nvPicPr>
        <p:blipFill rotWithShape="1">
          <a:blip r:embed="rId3">
            <a:alphaModFix/>
          </a:blip>
          <a:srcRect/>
          <a:stretch/>
        </p:blipFill>
        <p:spPr>
          <a:xfrm>
            <a:off x="6243451" y="181769"/>
            <a:ext cx="1852984" cy="911114"/>
          </a:xfrm>
          <a:prstGeom prst="rect">
            <a:avLst/>
          </a:prstGeom>
          <a:noFill/>
          <a:ln>
            <a:noFill/>
          </a:ln>
        </p:spPr>
      </p:pic>
      <p:pic>
        <p:nvPicPr>
          <p:cNvPr id="590" name="Google Shape;590;p34"/>
          <p:cNvPicPr preferRelativeResize="0"/>
          <p:nvPr/>
        </p:nvPicPr>
        <p:blipFill rotWithShape="1">
          <a:blip r:embed="rId4">
            <a:alphaModFix/>
          </a:blip>
          <a:srcRect/>
          <a:stretch/>
        </p:blipFill>
        <p:spPr>
          <a:xfrm>
            <a:off x="9620793" y="1182949"/>
            <a:ext cx="1965312" cy="2132861"/>
          </a:xfrm>
          <a:prstGeom prst="rect">
            <a:avLst/>
          </a:prstGeom>
          <a:noFill/>
          <a:ln>
            <a:noFill/>
          </a:ln>
        </p:spPr>
      </p:pic>
      <p:pic>
        <p:nvPicPr>
          <p:cNvPr id="591" name="Google Shape;591;p34"/>
          <p:cNvPicPr preferRelativeResize="0"/>
          <p:nvPr/>
        </p:nvPicPr>
        <p:blipFill rotWithShape="1">
          <a:blip r:embed="rId5">
            <a:alphaModFix/>
          </a:blip>
          <a:srcRect/>
          <a:stretch/>
        </p:blipFill>
        <p:spPr>
          <a:xfrm>
            <a:off x="8419633" y="3336536"/>
            <a:ext cx="1549990" cy="3297251"/>
          </a:xfrm>
          <a:prstGeom prst="rect">
            <a:avLst/>
          </a:prstGeom>
          <a:noFill/>
          <a:ln>
            <a:noFill/>
          </a:ln>
        </p:spPr>
      </p:pic>
      <p:pic>
        <p:nvPicPr>
          <p:cNvPr id="592" name="Google Shape;592;p34"/>
          <p:cNvPicPr preferRelativeResize="0"/>
          <p:nvPr/>
        </p:nvPicPr>
        <p:blipFill rotWithShape="1">
          <a:blip r:embed="rId6">
            <a:alphaModFix/>
          </a:blip>
          <a:srcRect/>
          <a:stretch/>
        </p:blipFill>
        <p:spPr>
          <a:xfrm>
            <a:off x="10074196" y="3369374"/>
            <a:ext cx="1453315" cy="321081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35"/>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¿Qué es Mi asturSalud?</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666666"/>
              </a:buClr>
              <a:buSzPts val="1600"/>
              <a:buNone/>
            </a:pPr>
            <a:r>
              <a:rPr lang="es-ES" b="0" i="0">
                <a:solidFill>
                  <a:srgbClr val="666666"/>
                </a:solidFill>
                <a:latin typeface="Raleway"/>
                <a:ea typeface="Raleway"/>
                <a:cs typeface="Raleway"/>
                <a:sym typeface="Raleway"/>
              </a:rPr>
              <a:t>Mi asturSalud es la app oficial del Servicio de Salud del Principado de Asturias, que te permite consultar de forma segura tu información sanitaria y te da acceso a los trámites y prestaciones con el SESPA.</a:t>
            </a:r>
            <a:br>
              <a:rPr lang="es-ES">
                <a:latin typeface="Raleway"/>
                <a:ea typeface="Raleway"/>
                <a:cs typeface="Raleway"/>
                <a:sym typeface="Raleway"/>
              </a:rPr>
            </a:br>
            <a:r>
              <a:rPr lang="es-ES" b="0" i="0">
                <a:solidFill>
                  <a:srgbClr val="666666"/>
                </a:solidFill>
                <a:latin typeface="Raleway"/>
                <a:ea typeface="Raleway"/>
                <a:cs typeface="Raleway"/>
                <a:sym typeface="Raleway"/>
              </a:rPr>
              <a:t>Desde esta app podrás de forma sencilla y ágil consultar tus citas programadas en cualquier centro del Servicio de Salud, tu medicación y tus informes médicos.</a:t>
            </a:r>
            <a:endParaRPr>
              <a:solidFill>
                <a:srgbClr val="212529"/>
              </a:solidFill>
              <a:latin typeface="Raleway"/>
              <a:ea typeface="Raleway"/>
              <a:cs typeface="Raleway"/>
              <a:sym typeface="Raleway"/>
            </a:endParaRPr>
          </a:p>
          <a:p>
            <a:pPr marL="0" lvl="0" indent="0" algn="l" rtl="0">
              <a:lnSpc>
                <a:spcPct val="100000"/>
              </a:lnSpc>
              <a:spcBef>
                <a:spcPts val="0"/>
              </a:spcBef>
              <a:spcAft>
                <a:spcPts val="0"/>
              </a:spcAft>
              <a:buClr>
                <a:srgbClr val="595959"/>
              </a:buClr>
              <a:buSzPts val="1600"/>
              <a:buNone/>
            </a:pPr>
            <a:endParaRPr b="1">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¿Cómo nos registramos?</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Raleway"/>
                <a:ea typeface="Raleway"/>
                <a:cs typeface="Raleway"/>
                <a:sym typeface="Raleway"/>
              </a:rPr>
              <a:t>Descargamos la aplicación, y para el acceso será necesario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Raleway"/>
                <a:ea typeface="Raleway"/>
                <a:cs typeface="Raleway"/>
                <a:sym typeface="Raleway"/>
              </a:rPr>
              <a:t>la identificación digital por alguno de los métodos de acceso: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Raleway"/>
                <a:ea typeface="Raleway"/>
                <a:cs typeface="Raleway"/>
                <a:sym typeface="Raleway"/>
              </a:rPr>
              <a:t>Sistema clave, certificado digital o DNIe.</a:t>
            </a:r>
            <a:endParaRPr/>
          </a:p>
          <a:p>
            <a:pPr marL="0" lvl="0" indent="0" algn="l" rtl="0">
              <a:lnSpc>
                <a:spcPct val="100000"/>
              </a:lnSpc>
              <a:spcBef>
                <a:spcPts val="0"/>
              </a:spcBef>
              <a:spcAft>
                <a:spcPts val="0"/>
              </a:spcAft>
              <a:buClr>
                <a:srgbClr val="595959"/>
              </a:buClr>
              <a:buSzPts val="1600"/>
              <a:buNone/>
            </a:pPr>
            <a:endParaRPr b="1" i="0">
              <a:solidFill>
                <a:srgbClr val="019EE2"/>
              </a:solidFill>
              <a:latin typeface="Raleway"/>
              <a:ea typeface="Raleway"/>
              <a:cs typeface="Raleway"/>
              <a:sym typeface="Raleway"/>
            </a:endParaRPr>
          </a:p>
          <a:p>
            <a:pPr marL="0" lvl="0" indent="0" algn="l" rtl="0">
              <a:lnSpc>
                <a:spcPct val="100000"/>
              </a:lnSpc>
              <a:spcBef>
                <a:spcPts val="0"/>
              </a:spcBef>
              <a:spcAft>
                <a:spcPts val="0"/>
              </a:spcAft>
              <a:buClr>
                <a:srgbClr val="019EE2"/>
              </a:buClr>
              <a:buSzPts val="1600"/>
              <a:buNone/>
            </a:pPr>
            <a:r>
              <a:rPr lang="es-ES" b="1" i="0">
                <a:solidFill>
                  <a:srgbClr val="019EE2"/>
                </a:solidFill>
                <a:latin typeface="Open Sans"/>
                <a:ea typeface="Open Sans"/>
                <a:cs typeface="Open Sans"/>
                <a:sym typeface="Open Sans"/>
              </a:rPr>
              <a:t>Menú de inicio</a:t>
            </a:r>
            <a:endParaRPr/>
          </a:p>
          <a:p>
            <a:pPr marL="0" lvl="0" indent="0" algn="l" rtl="0">
              <a:lnSpc>
                <a:spcPct val="100000"/>
              </a:lnSpc>
              <a:spcBef>
                <a:spcPts val="0"/>
              </a:spcBef>
              <a:spcAft>
                <a:spcPts val="0"/>
              </a:spcAft>
              <a:buClr>
                <a:srgbClr val="000000"/>
              </a:buClr>
              <a:buSzPts val="1600"/>
              <a:buNone/>
            </a:pPr>
            <a:r>
              <a:rPr lang="es-ES" b="0" i="0">
                <a:solidFill>
                  <a:srgbClr val="000000"/>
                </a:solidFill>
                <a:latin typeface="Raleway"/>
                <a:ea typeface="Raleway"/>
                <a:cs typeface="Raleway"/>
                <a:sym typeface="Raleway"/>
              </a:rPr>
              <a:t>Lo más destacable de MiAsturSalud es su carácter práctico. </a:t>
            </a:r>
            <a:endParaRPr/>
          </a:p>
          <a:p>
            <a:pPr marL="0" lvl="0" indent="0" algn="l" rtl="0">
              <a:lnSpc>
                <a:spcPct val="100000"/>
              </a:lnSpc>
              <a:spcBef>
                <a:spcPts val="0"/>
              </a:spcBef>
              <a:spcAft>
                <a:spcPts val="0"/>
              </a:spcAft>
              <a:buClr>
                <a:srgbClr val="000000"/>
              </a:buClr>
              <a:buSzPts val="1600"/>
              <a:buNone/>
            </a:pPr>
            <a:r>
              <a:rPr lang="es-ES" b="0" i="0">
                <a:solidFill>
                  <a:srgbClr val="000000"/>
                </a:solidFill>
                <a:latin typeface="Raleway"/>
                <a:ea typeface="Raleway"/>
                <a:cs typeface="Raleway"/>
                <a:sym typeface="Raleway"/>
              </a:rPr>
              <a:t>Toda persona podrá gestionar de una forma más ágil sus datos </a:t>
            </a:r>
            <a:endParaRPr/>
          </a:p>
          <a:p>
            <a:pPr marL="0" lvl="0" indent="0" algn="l" rtl="0">
              <a:lnSpc>
                <a:spcPct val="100000"/>
              </a:lnSpc>
              <a:spcBef>
                <a:spcPts val="0"/>
              </a:spcBef>
              <a:spcAft>
                <a:spcPts val="0"/>
              </a:spcAft>
              <a:buClr>
                <a:srgbClr val="000000"/>
              </a:buClr>
              <a:buSzPts val="1600"/>
              <a:buNone/>
            </a:pPr>
            <a:r>
              <a:rPr lang="es-ES" b="0" i="0">
                <a:solidFill>
                  <a:srgbClr val="000000"/>
                </a:solidFill>
                <a:latin typeface="Raleway"/>
                <a:ea typeface="Raleway"/>
                <a:cs typeface="Raleway"/>
                <a:sym typeface="Raleway"/>
              </a:rPr>
              <a:t>personales, y </a:t>
            </a:r>
            <a:r>
              <a:rPr lang="es-ES" b="1" i="0">
                <a:solidFill>
                  <a:srgbClr val="000000"/>
                </a:solidFill>
                <a:latin typeface="Raleway"/>
                <a:ea typeface="Raleway"/>
                <a:cs typeface="Raleway"/>
                <a:sym typeface="Raleway"/>
              </a:rPr>
              <a:t>organizar eficazmente su agenda sanitaria, así como </a:t>
            </a:r>
            <a:endParaRPr/>
          </a:p>
          <a:p>
            <a:pPr marL="0" lvl="0" indent="0" algn="l" rtl="0">
              <a:lnSpc>
                <a:spcPct val="100000"/>
              </a:lnSpc>
              <a:spcBef>
                <a:spcPts val="0"/>
              </a:spcBef>
              <a:spcAft>
                <a:spcPts val="0"/>
              </a:spcAft>
              <a:buClr>
                <a:srgbClr val="000000"/>
              </a:buClr>
              <a:buSzPts val="1600"/>
              <a:buNone/>
            </a:pPr>
            <a:r>
              <a:rPr lang="es-ES" b="1" i="0">
                <a:solidFill>
                  <a:srgbClr val="000000"/>
                </a:solidFill>
                <a:latin typeface="Raleway"/>
                <a:ea typeface="Raleway"/>
                <a:cs typeface="Raleway"/>
                <a:sym typeface="Raleway"/>
              </a:rPr>
              <a:t>hacer los trámites que necesite con rapidez y de forma sencilla. </a:t>
            </a:r>
            <a:endParaRPr b="0" i="0">
              <a:solidFill>
                <a:srgbClr val="000000"/>
              </a:solidFill>
              <a:latin typeface="Raleway"/>
              <a:ea typeface="Raleway"/>
              <a:cs typeface="Raleway"/>
              <a:sym typeface="Raleway"/>
            </a:endParaRPr>
          </a:p>
          <a:p>
            <a:pPr marL="0" lvl="0" indent="0" algn="l" rtl="0">
              <a:lnSpc>
                <a:spcPct val="100000"/>
              </a:lnSpc>
              <a:spcBef>
                <a:spcPts val="0"/>
              </a:spcBef>
              <a:spcAft>
                <a:spcPts val="0"/>
              </a:spcAft>
              <a:buClr>
                <a:srgbClr val="000000"/>
              </a:buClr>
              <a:buSzPts val="1600"/>
              <a:buNone/>
            </a:pPr>
            <a:r>
              <a:rPr lang="es-ES" b="0" i="0">
                <a:solidFill>
                  <a:srgbClr val="000000"/>
                </a:solidFill>
                <a:latin typeface="Raleway"/>
                <a:ea typeface="Raleway"/>
                <a:cs typeface="Raleway"/>
                <a:sym typeface="Raleway"/>
              </a:rPr>
              <a:t>Otra de las opciones es la gestión de las consultas con los profesionales</a:t>
            </a:r>
            <a:endParaRPr/>
          </a:p>
          <a:p>
            <a:pPr marL="0" lvl="0" indent="0" algn="l" rtl="0">
              <a:lnSpc>
                <a:spcPct val="100000"/>
              </a:lnSpc>
              <a:spcBef>
                <a:spcPts val="0"/>
              </a:spcBef>
              <a:spcAft>
                <a:spcPts val="0"/>
              </a:spcAft>
              <a:buClr>
                <a:srgbClr val="000000"/>
              </a:buClr>
              <a:buSzPts val="1600"/>
              <a:buNone/>
            </a:pPr>
            <a:r>
              <a:rPr lang="es-ES" b="0" i="0">
                <a:solidFill>
                  <a:srgbClr val="000000"/>
                </a:solidFill>
                <a:latin typeface="Raleway"/>
                <a:ea typeface="Raleway"/>
                <a:cs typeface="Raleway"/>
                <a:sym typeface="Raleway"/>
              </a:rPr>
              <a:t>Del equipo de atención primaria, que </a:t>
            </a:r>
            <a:r>
              <a:rPr lang="es-ES" b="1" i="0">
                <a:solidFill>
                  <a:srgbClr val="000000"/>
                </a:solidFill>
                <a:latin typeface="Raleway"/>
                <a:ea typeface="Raleway"/>
                <a:cs typeface="Raleway"/>
                <a:sym typeface="Raleway"/>
              </a:rPr>
              <a:t>posibilita las citas previas de </a:t>
            </a:r>
            <a:endParaRPr/>
          </a:p>
          <a:p>
            <a:pPr marL="0" lvl="0" indent="0" algn="l" rtl="0">
              <a:lnSpc>
                <a:spcPct val="100000"/>
              </a:lnSpc>
              <a:spcBef>
                <a:spcPts val="0"/>
              </a:spcBef>
              <a:spcAft>
                <a:spcPts val="0"/>
              </a:spcAft>
              <a:buClr>
                <a:srgbClr val="000000"/>
              </a:buClr>
              <a:buSzPts val="1600"/>
              <a:buNone/>
            </a:pPr>
            <a:r>
              <a:rPr lang="es-ES" b="1" i="0">
                <a:solidFill>
                  <a:srgbClr val="000000"/>
                </a:solidFill>
                <a:latin typeface="Raleway"/>
                <a:ea typeface="Raleway"/>
                <a:cs typeface="Raleway"/>
                <a:sym typeface="Raleway"/>
              </a:rPr>
              <a:t>manera directa y ágil</a:t>
            </a:r>
            <a:r>
              <a:rPr lang="es-ES" b="0" i="0">
                <a:solidFill>
                  <a:srgbClr val="000000"/>
                </a:solidFill>
                <a:latin typeface="Raleway"/>
                <a:ea typeface="Raleway"/>
                <a:cs typeface="Raleway"/>
                <a:sym typeface="Raleway"/>
              </a:rPr>
              <a:t>. La nueva aplicación también permite asociar </a:t>
            </a:r>
            <a:endParaRPr/>
          </a:p>
          <a:p>
            <a:pPr marL="0" lvl="0" indent="0" algn="l" rtl="0">
              <a:lnSpc>
                <a:spcPct val="100000"/>
              </a:lnSpc>
              <a:spcBef>
                <a:spcPts val="0"/>
              </a:spcBef>
              <a:spcAft>
                <a:spcPts val="0"/>
              </a:spcAft>
              <a:buClr>
                <a:srgbClr val="000000"/>
              </a:buClr>
              <a:buSzPts val="1600"/>
              <a:buNone/>
            </a:pPr>
            <a:r>
              <a:rPr lang="es-ES" b="0" i="0">
                <a:solidFill>
                  <a:srgbClr val="000000"/>
                </a:solidFill>
                <a:latin typeface="Raleway"/>
                <a:ea typeface="Raleway"/>
                <a:cs typeface="Raleway"/>
                <a:sym typeface="Raleway"/>
              </a:rPr>
              <a:t>tarjetas sanitarias de familiares para gestionar sus citas</a:t>
            </a:r>
            <a:r>
              <a:rPr lang="es-ES" b="0" i="0">
                <a:solidFill>
                  <a:srgbClr val="000000"/>
                </a:solidFill>
                <a:latin typeface="Helvetica Neue"/>
                <a:ea typeface="Helvetica Neue"/>
                <a:cs typeface="Helvetica Neue"/>
                <a:sym typeface="Helvetica Neue"/>
              </a:rPr>
              <a:t>. </a:t>
            </a:r>
            <a:endParaRPr/>
          </a:p>
          <a:p>
            <a:pPr marL="0" lvl="0" indent="0" algn="l" rtl="0">
              <a:lnSpc>
                <a:spcPct val="100000"/>
              </a:lnSpc>
              <a:spcBef>
                <a:spcPts val="0"/>
              </a:spcBef>
              <a:spcAft>
                <a:spcPts val="0"/>
              </a:spcAft>
              <a:buClr>
                <a:srgbClr val="595959"/>
              </a:buClr>
              <a:buSzPts val="1600"/>
              <a:buNone/>
            </a:pPr>
            <a:endParaRPr b="1" i="0">
              <a:solidFill>
                <a:srgbClr val="019EE2"/>
              </a:solidFill>
              <a:latin typeface="Open Sans"/>
              <a:ea typeface="Open Sans"/>
              <a:cs typeface="Open Sans"/>
              <a:sym typeface="Open Sans"/>
            </a:endParaRPr>
          </a:p>
        </p:txBody>
      </p:sp>
      <p:sp>
        <p:nvSpPr>
          <p:cNvPr id="599" name="Google Shape;599;p35"/>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es-ES"/>
              <a:t>- Asturias. Mi asturSalud</a:t>
            </a:r>
            <a:endParaRPr/>
          </a:p>
        </p:txBody>
      </p:sp>
      <p:pic>
        <p:nvPicPr>
          <p:cNvPr id="600" name="Google Shape;600;p35"/>
          <p:cNvPicPr preferRelativeResize="0"/>
          <p:nvPr/>
        </p:nvPicPr>
        <p:blipFill rotWithShape="1">
          <a:blip r:embed="rId3">
            <a:alphaModFix/>
          </a:blip>
          <a:srcRect/>
          <a:stretch/>
        </p:blipFill>
        <p:spPr>
          <a:xfrm>
            <a:off x="5435062" y="242220"/>
            <a:ext cx="2902099" cy="717587"/>
          </a:xfrm>
          <a:prstGeom prst="rect">
            <a:avLst/>
          </a:prstGeom>
          <a:noFill/>
          <a:ln>
            <a:noFill/>
          </a:ln>
        </p:spPr>
      </p:pic>
      <p:pic>
        <p:nvPicPr>
          <p:cNvPr id="601" name="Google Shape;601;p35"/>
          <p:cNvPicPr preferRelativeResize="0"/>
          <p:nvPr/>
        </p:nvPicPr>
        <p:blipFill rotWithShape="1">
          <a:blip r:embed="rId4">
            <a:alphaModFix/>
          </a:blip>
          <a:srcRect/>
          <a:stretch/>
        </p:blipFill>
        <p:spPr>
          <a:xfrm>
            <a:off x="7472486" y="4058605"/>
            <a:ext cx="4237907" cy="2177247"/>
          </a:xfrm>
          <a:prstGeom prst="rect">
            <a:avLst/>
          </a:prstGeom>
          <a:noFill/>
          <a:ln>
            <a:noFill/>
          </a:ln>
        </p:spPr>
      </p:pic>
      <p:pic>
        <p:nvPicPr>
          <p:cNvPr id="602" name="Google Shape;602;p35"/>
          <p:cNvPicPr preferRelativeResize="0"/>
          <p:nvPr/>
        </p:nvPicPr>
        <p:blipFill rotWithShape="1">
          <a:blip r:embed="rId5">
            <a:alphaModFix/>
          </a:blip>
          <a:srcRect/>
          <a:stretch/>
        </p:blipFill>
        <p:spPr>
          <a:xfrm>
            <a:off x="7702856" y="2259018"/>
            <a:ext cx="3340965" cy="153533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36"/>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¿Qué es miSCS?</a:t>
            </a:r>
            <a:endParaRPr b="1" i="0">
              <a:solidFill>
                <a:srgbClr val="019EE2"/>
              </a:solidFill>
              <a:latin typeface="Open Sans"/>
              <a:ea typeface="Open Sans"/>
              <a:cs typeface="Open Sans"/>
              <a:sym typeface="Open Sans"/>
            </a:endParaRPr>
          </a:p>
          <a:p>
            <a:pPr marL="0" lvl="0" indent="0" algn="just" rtl="0">
              <a:lnSpc>
                <a:spcPct val="100000"/>
              </a:lnSpc>
              <a:spcBef>
                <a:spcPts val="0"/>
              </a:spcBef>
              <a:spcAft>
                <a:spcPts val="0"/>
              </a:spcAft>
              <a:buClr>
                <a:srgbClr val="444444"/>
              </a:buClr>
              <a:buSzPts val="1600"/>
              <a:buNone/>
            </a:pPr>
            <a:r>
              <a:rPr lang="es-ES" b="0" i="0">
                <a:solidFill>
                  <a:srgbClr val="444444"/>
                </a:solidFill>
                <a:latin typeface="Raleway"/>
                <a:ea typeface="Raleway"/>
                <a:cs typeface="Raleway"/>
                <a:sym typeface="Raleway"/>
              </a:rPr>
              <a:t>El proyecto miSCS es una herramienta que unifica el catálogo de servicios digitales de salud proporcionados a las personas usuarias del SCS a través de diferentes canales, tanto desde la web como desde aplicaciones en dispositivos móviles.</a:t>
            </a:r>
            <a:endParaRPr/>
          </a:p>
          <a:p>
            <a:pPr marL="0" lvl="0" indent="0" algn="just" rtl="0">
              <a:lnSpc>
                <a:spcPct val="100000"/>
              </a:lnSpc>
              <a:spcBef>
                <a:spcPts val="0"/>
              </a:spcBef>
              <a:spcAft>
                <a:spcPts val="0"/>
              </a:spcAft>
              <a:buClr>
                <a:srgbClr val="444444"/>
              </a:buClr>
              <a:buSzPts val="1600"/>
              <a:buNone/>
            </a:pPr>
            <a:r>
              <a:rPr lang="es-ES" b="0" i="0">
                <a:solidFill>
                  <a:srgbClr val="444444"/>
                </a:solidFill>
                <a:latin typeface="Raleway"/>
                <a:ea typeface="Raleway"/>
                <a:cs typeface="Raleway"/>
                <a:sym typeface="Raleway"/>
              </a:rPr>
              <a:t>La principal ventaja que presenta miSCS para la ciudadanía es la de disponer de un único punto de acceso para realizar una gran cantidad de gestiones ya que tiene a su disposición todo el catálogo de servicios digitales del SCS.  Además, este listado se mantiene actualizado con los últimos desarrollos, de forma que se da una mayor difusión a nuevas herramientas y se proporciona un referente para consulta de actualizaciones.</a:t>
            </a:r>
            <a:endParaRPr/>
          </a:p>
          <a:p>
            <a:pPr marL="0" lvl="0" indent="0" algn="just"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¿Cómo nos registramos?</a:t>
            </a:r>
            <a:endParaRPr b="0" i="0">
              <a:solidFill>
                <a:srgbClr val="212529"/>
              </a:solidFill>
              <a:latin typeface="Raleway"/>
              <a:ea typeface="Raleway"/>
              <a:cs typeface="Raleway"/>
              <a:sym typeface="Raleway"/>
            </a:endParaRPr>
          </a:p>
          <a:p>
            <a:pPr marL="0" lvl="0" indent="0" algn="just" rtl="0">
              <a:lnSpc>
                <a:spcPct val="100000"/>
              </a:lnSpc>
              <a:spcBef>
                <a:spcPts val="0"/>
              </a:spcBef>
              <a:spcAft>
                <a:spcPts val="0"/>
              </a:spcAft>
              <a:buClr>
                <a:srgbClr val="212529"/>
              </a:buClr>
              <a:buSzPts val="1600"/>
              <a:buNone/>
            </a:pPr>
            <a:r>
              <a:rPr lang="es-ES" b="0" i="0">
                <a:solidFill>
                  <a:srgbClr val="212529"/>
                </a:solidFill>
                <a:latin typeface="Raleway"/>
                <a:ea typeface="Raleway"/>
                <a:cs typeface="Raleway"/>
                <a:sym typeface="Raleway"/>
              </a:rPr>
              <a:t>Para posibilitar la ejecución de la app en su dispositivo se requieren</a:t>
            </a:r>
            <a:endParaRPr/>
          </a:p>
          <a:p>
            <a:pPr marL="0" lvl="0" indent="0" algn="just" rtl="0">
              <a:lnSpc>
                <a:spcPct val="100000"/>
              </a:lnSpc>
              <a:spcBef>
                <a:spcPts val="0"/>
              </a:spcBef>
              <a:spcAft>
                <a:spcPts val="0"/>
              </a:spcAft>
              <a:buClr>
                <a:srgbClr val="212529"/>
              </a:buClr>
              <a:buSzPts val="1600"/>
              <a:buNone/>
            </a:pPr>
            <a:r>
              <a:rPr lang="es-ES" b="0" i="0">
                <a:solidFill>
                  <a:srgbClr val="212529"/>
                </a:solidFill>
                <a:latin typeface="Raleway"/>
                <a:ea typeface="Raleway"/>
                <a:cs typeface="Raleway"/>
                <a:sym typeface="Raleway"/>
              </a:rPr>
              <a:t>los siguientes permisos:</a:t>
            </a:r>
            <a:endParaRPr/>
          </a:p>
          <a:p>
            <a:pPr marL="0" lvl="0" indent="0" algn="l" rtl="0">
              <a:lnSpc>
                <a:spcPct val="100000"/>
              </a:lnSpc>
              <a:spcBef>
                <a:spcPts val="0"/>
              </a:spcBef>
              <a:spcAft>
                <a:spcPts val="0"/>
              </a:spcAft>
              <a:buClr>
                <a:srgbClr val="212529"/>
              </a:buClr>
              <a:buSzPts val="1600"/>
              <a:buNone/>
            </a:pPr>
            <a:r>
              <a:rPr lang="es-ES" b="0" i="0">
                <a:solidFill>
                  <a:srgbClr val="212529"/>
                </a:solidFill>
                <a:latin typeface="Raleway"/>
                <a:ea typeface="Raleway"/>
                <a:cs typeface="Raleway"/>
                <a:sym typeface="Raleway"/>
              </a:rPr>
              <a:t>-Acceso a internet y Permiso de escritura. </a:t>
            </a:r>
            <a:br>
              <a:rPr lang="es-ES"/>
            </a:b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019EE2"/>
              </a:buClr>
              <a:buSzPts val="1600"/>
              <a:buNone/>
            </a:pPr>
            <a:r>
              <a:rPr lang="es-ES" b="1" i="0">
                <a:solidFill>
                  <a:srgbClr val="019EE2"/>
                </a:solidFill>
                <a:latin typeface="Open Sans"/>
                <a:ea typeface="Open Sans"/>
                <a:cs typeface="Open Sans"/>
                <a:sym typeface="Open Sans"/>
              </a:rPr>
              <a:t>Menú de inicio</a:t>
            </a:r>
            <a:endParaRPr/>
          </a:p>
          <a:p>
            <a:pPr marL="0" lvl="0" indent="0" algn="l" rtl="0">
              <a:lnSpc>
                <a:spcPct val="100000"/>
              </a:lnSpc>
              <a:spcBef>
                <a:spcPts val="0"/>
              </a:spcBef>
              <a:spcAft>
                <a:spcPts val="0"/>
              </a:spcAft>
              <a:buClr>
                <a:srgbClr val="444444"/>
              </a:buClr>
              <a:buSzPts val="1600"/>
              <a:buNone/>
            </a:pPr>
            <a:r>
              <a:rPr lang="es-ES" b="0" i="0">
                <a:solidFill>
                  <a:srgbClr val="444444"/>
                </a:solidFill>
                <a:latin typeface="Raleway"/>
                <a:ea typeface="Raleway"/>
                <a:cs typeface="Raleway"/>
                <a:sym typeface="Raleway"/>
              </a:rPr>
              <a:t>El servicio de miSCS ofrece un acceso directo para estas aplicaciones y, </a:t>
            </a:r>
            <a:endParaRPr/>
          </a:p>
          <a:p>
            <a:pPr marL="0" lvl="0" indent="0" algn="l" rtl="0">
              <a:lnSpc>
                <a:spcPct val="100000"/>
              </a:lnSpc>
              <a:spcBef>
                <a:spcPts val="0"/>
              </a:spcBef>
              <a:spcAft>
                <a:spcPts val="0"/>
              </a:spcAft>
              <a:buClr>
                <a:srgbClr val="444444"/>
              </a:buClr>
              <a:buSzPts val="1600"/>
              <a:buNone/>
            </a:pPr>
            <a:r>
              <a:rPr lang="es-ES" b="0" i="0">
                <a:solidFill>
                  <a:srgbClr val="444444"/>
                </a:solidFill>
                <a:latin typeface="Raleway"/>
                <a:ea typeface="Raleway"/>
                <a:cs typeface="Raleway"/>
                <a:sym typeface="Raleway"/>
              </a:rPr>
              <a:t>en el caso de que no se encuentren instaladas en el dispositivo móvil, </a:t>
            </a:r>
            <a:endParaRPr/>
          </a:p>
          <a:p>
            <a:pPr marL="0" lvl="0" indent="0" algn="l" rtl="0">
              <a:lnSpc>
                <a:spcPct val="100000"/>
              </a:lnSpc>
              <a:spcBef>
                <a:spcPts val="0"/>
              </a:spcBef>
              <a:spcAft>
                <a:spcPts val="0"/>
              </a:spcAft>
              <a:buClr>
                <a:srgbClr val="444444"/>
              </a:buClr>
              <a:buSzPts val="1600"/>
              <a:buNone/>
            </a:pPr>
            <a:r>
              <a:rPr lang="es-ES" b="0" i="0">
                <a:solidFill>
                  <a:srgbClr val="444444"/>
                </a:solidFill>
                <a:latin typeface="Raleway"/>
                <a:ea typeface="Raleway"/>
                <a:cs typeface="Raleway"/>
                <a:sym typeface="Raleway"/>
              </a:rPr>
              <a:t>muestra la opción de instalar, por lo que la persona usuaria no solo dispone </a:t>
            </a:r>
            <a:endParaRPr/>
          </a:p>
          <a:p>
            <a:pPr marL="0" lvl="0" indent="0" algn="l" rtl="0">
              <a:lnSpc>
                <a:spcPct val="100000"/>
              </a:lnSpc>
              <a:spcBef>
                <a:spcPts val="0"/>
              </a:spcBef>
              <a:spcAft>
                <a:spcPts val="0"/>
              </a:spcAft>
              <a:buClr>
                <a:srgbClr val="444444"/>
              </a:buClr>
              <a:buSzPts val="1600"/>
              <a:buNone/>
            </a:pPr>
            <a:r>
              <a:rPr lang="es-ES" b="0" i="0">
                <a:solidFill>
                  <a:srgbClr val="444444"/>
                </a:solidFill>
                <a:latin typeface="Raleway"/>
                <a:ea typeface="Raleway"/>
                <a:cs typeface="Raleway"/>
                <a:sym typeface="Raleway"/>
              </a:rPr>
              <a:t>de un listado actualizado de servicios digitales, sino que además tiene la </a:t>
            </a:r>
            <a:endParaRPr/>
          </a:p>
          <a:p>
            <a:pPr marL="0" lvl="0" indent="0" algn="l" rtl="0">
              <a:lnSpc>
                <a:spcPct val="100000"/>
              </a:lnSpc>
              <a:spcBef>
                <a:spcPts val="0"/>
              </a:spcBef>
              <a:spcAft>
                <a:spcPts val="0"/>
              </a:spcAft>
              <a:buClr>
                <a:srgbClr val="444444"/>
              </a:buClr>
              <a:buSzPts val="1600"/>
              <a:buNone/>
            </a:pPr>
            <a:r>
              <a:rPr lang="es-ES" b="0" i="0">
                <a:solidFill>
                  <a:srgbClr val="444444"/>
                </a:solidFill>
                <a:latin typeface="Raleway"/>
                <a:ea typeface="Raleway"/>
                <a:cs typeface="Raleway"/>
                <a:sym typeface="Raleway"/>
              </a:rPr>
              <a:t>posibilidad de gestionar las herramientas que necesite sin salir de la </a:t>
            </a:r>
            <a:endParaRPr/>
          </a:p>
          <a:p>
            <a:pPr marL="0" lvl="0" indent="0" algn="l" rtl="0">
              <a:lnSpc>
                <a:spcPct val="100000"/>
              </a:lnSpc>
              <a:spcBef>
                <a:spcPts val="0"/>
              </a:spcBef>
              <a:spcAft>
                <a:spcPts val="0"/>
              </a:spcAft>
              <a:buClr>
                <a:srgbClr val="444444"/>
              </a:buClr>
              <a:buSzPts val="1600"/>
              <a:buNone/>
            </a:pPr>
            <a:r>
              <a:rPr lang="es-ES" b="0" i="0">
                <a:solidFill>
                  <a:srgbClr val="444444"/>
                </a:solidFill>
                <a:latin typeface="Raleway"/>
                <a:ea typeface="Raleway"/>
                <a:cs typeface="Raleway"/>
                <a:sym typeface="Raleway"/>
              </a:rPr>
              <a:t>aplicación.</a:t>
            </a:r>
            <a:endParaRPr b="1" i="0">
              <a:solidFill>
                <a:srgbClr val="019EE2"/>
              </a:solidFill>
              <a:latin typeface="Raleway"/>
              <a:ea typeface="Raleway"/>
              <a:cs typeface="Raleway"/>
              <a:sym typeface="Raleway"/>
            </a:endParaRPr>
          </a:p>
        </p:txBody>
      </p:sp>
      <p:sp>
        <p:nvSpPr>
          <p:cNvPr id="609" name="Google Shape;609;p36"/>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es-ES"/>
              <a:t>- Canarias.  miSCS</a:t>
            </a:r>
            <a:endParaRPr/>
          </a:p>
        </p:txBody>
      </p:sp>
      <p:pic>
        <p:nvPicPr>
          <p:cNvPr id="610" name="Google Shape;610;p36"/>
          <p:cNvPicPr preferRelativeResize="0"/>
          <p:nvPr/>
        </p:nvPicPr>
        <p:blipFill rotWithShape="1">
          <a:blip r:embed="rId3">
            <a:alphaModFix/>
          </a:blip>
          <a:srcRect/>
          <a:stretch/>
        </p:blipFill>
        <p:spPr>
          <a:xfrm>
            <a:off x="5597865" y="150259"/>
            <a:ext cx="1174370" cy="1050469"/>
          </a:xfrm>
          <a:prstGeom prst="rect">
            <a:avLst/>
          </a:prstGeom>
          <a:noFill/>
          <a:ln>
            <a:noFill/>
          </a:ln>
        </p:spPr>
      </p:pic>
      <p:pic>
        <p:nvPicPr>
          <p:cNvPr id="611" name="Google Shape;611;p36"/>
          <p:cNvPicPr preferRelativeResize="0"/>
          <p:nvPr/>
        </p:nvPicPr>
        <p:blipFill rotWithShape="1">
          <a:blip r:embed="rId4">
            <a:alphaModFix/>
          </a:blip>
          <a:srcRect/>
          <a:stretch/>
        </p:blipFill>
        <p:spPr>
          <a:xfrm>
            <a:off x="7767961" y="3118748"/>
            <a:ext cx="3515556" cy="333666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7"/>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¿Qué es MiSaludSCS?</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5F6368"/>
              </a:buClr>
              <a:buSzPts val="1600"/>
              <a:buNone/>
            </a:pPr>
            <a:r>
              <a:rPr lang="es-ES" b="0" i="0">
                <a:solidFill>
                  <a:srgbClr val="5F6368"/>
                </a:solidFill>
                <a:latin typeface="Raleway"/>
                <a:ea typeface="Raleway"/>
                <a:cs typeface="Raleway"/>
                <a:sym typeface="Raleway"/>
              </a:rPr>
              <a:t>Aplicación oficial del Servicio Cántabro de Salud que te permitirá realizar algunos trámites de nuestro servicio y acceder a información de tu interés.</a:t>
            </a:r>
            <a:br>
              <a:rPr lang="es-ES">
                <a:latin typeface="Raleway"/>
                <a:ea typeface="Raleway"/>
                <a:cs typeface="Raleway"/>
                <a:sym typeface="Raleway"/>
              </a:rPr>
            </a:br>
            <a:r>
              <a:rPr lang="es-ES" b="0" i="0">
                <a:solidFill>
                  <a:srgbClr val="5F6368"/>
                </a:solidFill>
                <a:latin typeface="Raleway"/>
                <a:ea typeface="Raleway"/>
                <a:cs typeface="Raleway"/>
                <a:sym typeface="Raleway"/>
              </a:rPr>
              <a:t>Gracias a esta APP el usuario de nuestro servicio de salud podrá realizar de forma muy cómoda la reserva de la cita previa en atención primaria, así como eliminar una cita si así lo desea. El completo sistema de gestión de usuarios que incluye le permitirá realizar estas acciones de una forma muy sencilla y eficaz</a:t>
            </a:r>
            <a:endParaRPr>
              <a:solidFill>
                <a:srgbClr val="212529"/>
              </a:solidFill>
              <a:latin typeface="Raleway"/>
              <a:ea typeface="Raleway"/>
              <a:cs typeface="Raleway"/>
              <a:sym typeface="Raleway"/>
            </a:endParaRPr>
          </a:p>
          <a:p>
            <a:pPr marL="0" lvl="0" indent="0" algn="l" rtl="0">
              <a:lnSpc>
                <a:spcPct val="100000"/>
              </a:lnSpc>
              <a:spcBef>
                <a:spcPts val="0"/>
              </a:spcBef>
              <a:spcAft>
                <a:spcPts val="0"/>
              </a:spcAft>
              <a:buClr>
                <a:srgbClr val="595959"/>
              </a:buClr>
              <a:buSzPts val="1600"/>
              <a:buNone/>
            </a:pPr>
            <a:endParaRPr b="1">
              <a:solidFill>
                <a:srgbClr val="019EE2"/>
              </a:solidFill>
              <a:latin typeface="Raleway"/>
              <a:ea typeface="Raleway"/>
              <a:cs typeface="Raleway"/>
              <a:sym typeface="Raleway"/>
            </a:endParaRPr>
          </a:p>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¿Cómo nos registramos?</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454545"/>
              </a:buClr>
              <a:buSzPts val="1600"/>
              <a:buNone/>
            </a:pPr>
            <a:r>
              <a:rPr lang="es-ES" b="0" i="0">
                <a:solidFill>
                  <a:srgbClr val="454545"/>
                </a:solidFill>
                <a:latin typeface="Raleway"/>
                <a:ea typeface="Raleway"/>
                <a:cs typeface="Raleway"/>
                <a:sym typeface="Raleway"/>
              </a:rPr>
              <a:t>En función del servicio que se quiera acceder se solicitará una de las siguientes vías para la identificación personal.</a:t>
            </a:r>
            <a:endParaRPr/>
          </a:p>
          <a:p>
            <a:pPr marL="0" lvl="0" indent="0" algn="l" rtl="0">
              <a:lnSpc>
                <a:spcPct val="100000"/>
              </a:lnSpc>
              <a:spcBef>
                <a:spcPts val="0"/>
              </a:spcBef>
              <a:spcAft>
                <a:spcPts val="0"/>
              </a:spcAft>
              <a:buClr>
                <a:srgbClr val="454545"/>
              </a:buClr>
              <a:buSzPts val="1600"/>
              <a:buNone/>
            </a:pPr>
            <a:r>
              <a:rPr lang="es-ES" b="1" i="0">
                <a:solidFill>
                  <a:srgbClr val="454545"/>
                </a:solidFill>
                <a:latin typeface="Raleway"/>
                <a:ea typeface="Raleway"/>
                <a:cs typeface="Raleway"/>
                <a:sym typeface="Raleway"/>
              </a:rPr>
              <a:t>CIP</a:t>
            </a:r>
            <a:r>
              <a:rPr lang="es-ES" b="0" i="0">
                <a:solidFill>
                  <a:srgbClr val="454545"/>
                </a:solidFill>
                <a:latin typeface="Raleway"/>
                <a:ea typeface="Raleway"/>
                <a:cs typeface="Raleway"/>
                <a:sym typeface="Raleway"/>
              </a:rPr>
              <a:t>:  Nº de Tarjeta Sanitaria + Fecha de nacimiento</a:t>
            </a:r>
            <a:endParaRPr/>
          </a:p>
          <a:p>
            <a:pPr marL="0" lvl="0" indent="-101600" algn="l" rtl="0">
              <a:lnSpc>
                <a:spcPct val="100000"/>
              </a:lnSpc>
              <a:spcBef>
                <a:spcPts val="0"/>
              </a:spcBef>
              <a:spcAft>
                <a:spcPts val="0"/>
              </a:spcAft>
              <a:buClr>
                <a:srgbClr val="454545"/>
              </a:buClr>
              <a:buSzPts val="1600"/>
              <a:buFont typeface="Arial"/>
              <a:buChar char="•"/>
            </a:pPr>
            <a:r>
              <a:rPr lang="es-ES" b="1" i="0">
                <a:solidFill>
                  <a:srgbClr val="454545"/>
                </a:solidFill>
                <a:latin typeface="Raleway"/>
                <a:ea typeface="Raleway"/>
                <a:cs typeface="Raleway"/>
                <a:sym typeface="Raleway"/>
              </a:rPr>
              <a:t>Cl@ve</a:t>
            </a:r>
            <a:r>
              <a:rPr lang="es-ES">
                <a:solidFill>
                  <a:srgbClr val="454545"/>
                </a:solidFill>
                <a:latin typeface="Raleway"/>
                <a:ea typeface="Raleway"/>
                <a:cs typeface="Raleway"/>
                <a:sym typeface="Raleway"/>
              </a:rPr>
              <a:t>,</a:t>
            </a:r>
            <a:r>
              <a:rPr lang="es-ES" b="1" i="0">
                <a:solidFill>
                  <a:srgbClr val="454545"/>
                </a:solidFill>
                <a:latin typeface="Raleway"/>
                <a:ea typeface="Raleway"/>
                <a:cs typeface="Raleway"/>
                <a:sym typeface="Raleway"/>
              </a:rPr>
              <a:t>DNIe</a:t>
            </a:r>
            <a:r>
              <a:rPr lang="es-ES" b="1">
                <a:solidFill>
                  <a:srgbClr val="454545"/>
                </a:solidFill>
                <a:latin typeface="Raleway"/>
                <a:ea typeface="Raleway"/>
                <a:cs typeface="Raleway"/>
                <a:sym typeface="Raleway"/>
              </a:rPr>
              <a:t> o </a:t>
            </a:r>
            <a:r>
              <a:rPr lang="es-ES" b="1" i="0">
                <a:solidFill>
                  <a:srgbClr val="454545"/>
                </a:solidFill>
                <a:latin typeface="Raleway"/>
                <a:ea typeface="Raleway"/>
                <a:cs typeface="Raleway"/>
                <a:sym typeface="Raleway"/>
              </a:rPr>
              <a:t>Certificado</a:t>
            </a:r>
            <a:r>
              <a:rPr lang="es-ES" b="0" i="0">
                <a:solidFill>
                  <a:srgbClr val="454545"/>
                </a:solidFill>
                <a:latin typeface="Raleway"/>
                <a:ea typeface="Raleway"/>
                <a:cs typeface="Raleway"/>
                <a:sym typeface="Raleway"/>
              </a:rPr>
              <a:t>:</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Raleway"/>
              <a:ea typeface="Raleway"/>
              <a:cs typeface="Raleway"/>
              <a:sym typeface="Raleway"/>
            </a:endParaRPr>
          </a:p>
          <a:p>
            <a:pPr marL="0" lvl="0" indent="0" algn="l" rtl="0">
              <a:lnSpc>
                <a:spcPct val="100000"/>
              </a:lnSpc>
              <a:spcBef>
                <a:spcPts val="0"/>
              </a:spcBef>
              <a:spcAft>
                <a:spcPts val="0"/>
              </a:spcAft>
              <a:buClr>
                <a:srgbClr val="019EE2"/>
              </a:buClr>
              <a:buSzPts val="1600"/>
              <a:buNone/>
            </a:pPr>
            <a:r>
              <a:rPr lang="es-ES" b="1" i="0">
                <a:solidFill>
                  <a:srgbClr val="019EE2"/>
                </a:solidFill>
                <a:latin typeface="Open Sans"/>
                <a:ea typeface="Open Sans"/>
                <a:cs typeface="Open Sans"/>
                <a:sym typeface="Open Sans"/>
              </a:rPr>
              <a:t>Menú de inicio</a:t>
            </a:r>
            <a:endParaRPr/>
          </a:p>
          <a:p>
            <a:pPr marL="0" lvl="0" indent="0" algn="l" rtl="0">
              <a:lnSpc>
                <a:spcPct val="100000"/>
              </a:lnSpc>
              <a:spcBef>
                <a:spcPts val="0"/>
              </a:spcBef>
              <a:spcAft>
                <a:spcPts val="0"/>
              </a:spcAft>
              <a:buClr>
                <a:schemeClr val="dk1"/>
              </a:buClr>
              <a:buSzPts val="1600"/>
              <a:buNone/>
            </a:pPr>
            <a:r>
              <a:rPr lang="es-ES">
                <a:solidFill>
                  <a:schemeClr val="dk1"/>
                </a:solidFill>
                <a:latin typeface="Raleway"/>
                <a:ea typeface="Raleway"/>
                <a:cs typeface="Raleway"/>
                <a:sym typeface="Raleway"/>
              </a:rPr>
              <a:t>Accedemos al menú principal,con tres bloques:</a:t>
            </a:r>
            <a:endParaRPr/>
          </a:p>
          <a:p>
            <a:pPr marL="0" lvl="0" indent="0" algn="l" rtl="0">
              <a:lnSpc>
                <a:spcPct val="100000"/>
              </a:lnSpc>
              <a:spcBef>
                <a:spcPts val="0"/>
              </a:spcBef>
              <a:spcAft>
                <a:spcPts val="0"/>
              </a:spcAft>
              <a:buClr>
                <a:schemeClr val="dk1"/>
              </a:buClr>
              <a:buSzPts val="1600"/>
              <a:buNone/>
            </a:pPr>
            <a:r>
              <a:rPr lang="es-ES" i="0">
                <a:solidFill>
                  <a:schemeClr val="dk1"/>
                </a:solidFill>
                <a:latin typeface="Raleway"/>
                <a:ea typeface="Raleway"/>
                <a:cs typeface="Raleway"/>
                <a:sym typeface="Raleway"/>
              </a:rPr>
              <a:t>- Mis Citas</a:t>
            </a:r>
            <a:endParaRPr/>
          </a:p>
          <a:p>
            <a:pPr marL="0" lvl="0" indent="0" algn="l" rtl="0">
              <a:lnSpc>
                <a:spcPct val="100000"/>
              </a:lnSpc>
              <a:spcBef>
                <a:spcPts val="0"/>
              </a:spcBef>
              <a:spcAft>
                <a:spcPts val="0"/>
              </a:spcAft>
              <a:buClr>
                <a:schemeClr val="dk1"/>
              </a:buClr>
              <a:buSzPts val="1600"/>
              <a:buNone/>
            </a:pPr>
            <a:r>
              <a:rPr lang="es-ES">
                <a:solidFill>
                  <a:schemeClr val="dk1"/>
                </a:solidFill>
                <a:latin typeface="Raleway"/>
                <a:ea typeface="Raleway"/>
                <a:cs typeface="Raleway"/>
                <a:sym typeface="Raleway"/>
              </a:rPr>
              <a:t>- Mis Datos de Salud</a:t>
            </a:r>
            <a:endParaRPr/>
          </a:p>
          <a:p>
            <a:pPr marL="0" lvl="0" indent="0" algn="l" rtl="0">
              <a:lnSpc>
                <a:spcPct val="100000"/>
              </a:lnSpc>
              <a:spcBef>
                <a:spcPts val="0"/>
              </a:spcBef>
              <a:spcAft>
                <a:spcPts val="0"/>
              </a:spcAft>
              <a:buClr>
                <a:schemeClr val="dk1"/>
              </a:buClr>
              <a:buSzPts val="1600"/>
              <a:buNone/>
            </a:pPr>
            <a:r>
              <a:rPr lang="es-ES" i="0">
                <a:solidFill>
                  <a:schemeClr val="dk1"/>
                </a:solidFill>
                <a:latin typeface="Raleway"/>
                <a:ea typeface="Raleway"/>
                <a:cs typeface="Raleway"/>
                <a:sym typeface="Raleway"/>
              </a:rPr>
              <a:t>- Contactos.</a:t>
            </a:r>
            <a:endParaRPr/>
          </a:p>
        </p:txBody>
      </p:sp>
      <p:sp>
        <p:nvSpPr>
          <p:cNvPr id="618" name="Google Shape;618;p37"/>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es-ES"/>
              <a:t>-Cantabria.  MiSaludSCS</a:t>
            </a:r>
            <a:endParaRPr/>
          </a:p>
        </p:txBody>
      </p:sp>
      <p:pic>
        <p:nvPicPr>
          <p:cNvPr id="619" name="Google Shape;619;p37"/>
          <p:cNvPicPr preferRelativeResize="0"/>
          <p:nvPr/>
        </p:nvPicPr>
        <p:blipFill rotWithShape="1">
          <a:blip r:embed="rId3">
            <a:alphaModFix/>
          </a:blip>
          <a:srcRect/>
          <a:stretch/>
        </p:blipFill>
        <p:spPr>
          <a:xfrm>
            <a:off x="5824888" y="88023"/>
            <a:ext cx="1358970" cy="1098606"/>
          </a:xfrm>
          <a:prstGeom prst="rect">
            <a:avLst/>
          </a:prstGeom>
          <a:noFill/>
          <a:ln>
            <a:noFill/>
          </a:ln>
        </p:spPr>
      </p:pic>
      <p:pic>
        <p:nvPicPr>
          <p:cNvPr id="620" name="Google Shape;620;p37"/>
          <p:cNvPicPr preferRelativeResize="0"/>
          <p:nvPr/>
        </p:nvPicPr>
        <p:blipFill rotWithShape="1">
          <a:blip r:embed="rId4">
            <a:alphaModFix/>
          </a:blip>
          <a:srcRect/>
          <a:stretch/>
        </p:blipFill>
        <p:spPr>
          <a:xfrm>
            <a:off x="5573797" y="3435529"/>
            <a:ext cx="5852240" cy="301988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8"/>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¿Qué es Sescam?</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600"/>
              <a:buNone/>
            </a:pPr>
            <a:r>
              <a:rPr lang="es-ES" i="0">
                <a:solidFill>
                  <a:schemeClr val="dk1"/>
                </a:solidFill>
                <a:latin typeface="Raleway"/>
                <a:ea typeface="Raleway"/>
                <a:cs typeface="Raleway"/>
                <a:sym typeface="Raleway"/>
              </a:rPr>
              <a:t>Es la Aplicación oficial del Servicio de Salud de Castilla-La Mancha (Sescam) mediante la cual podrá realizar los trámites y consultas más habituales desde su teléfono móvil.</a:t>
            </a:r>
            <a:endParaRPr/>
          </a:p>
          <a:p>
            <a:pPr marL="0" lvl="0" indent="0" algn="l" rtl="0">
              <a:lnSpc>
                <a:spcPct val="100000"/>
              </a:lnSpc>
              <a:spcBef>
                <a:spcPts val="0"/>
              </a:spcBef>
              <a:spcAft>
                <a:spcPts val="0"/>
              </a:spcAft>
              <a:buClr>
                <a:srgbClr val="000000"/>
              </a:buClr>
              <a:buSzPts val="1600"/>
              <a:buNone/>
            </a:pPr>
            <a:r>
              <a:rPr lang="es-ES" i="0">
                <a:solidFill>
                  <a:srgbClr val="000000"/>
                </a:solidFill>
                <a:latin typeface="Raleway"/>
                <a:ea typeface="Raleway"/>
                <a:cs typeface="Raleway"/>
                <a:sym typeface="Raleway"/>
              </a:rPr>
              <a:t>Esta herramienta permite solicitar, modificar o anular su </a:t>
            </a:r>
            <a:r>
              <a:rPr lang="es-ES" i="0">
                <a:solidFill>
                  <a:srgbClr val="333333"/>
                </a:solidFill>
                <a:latin typeface="Raleway"/>
                <a:ea typeface="Raleway"/>
                <a:cs typeface="Raleway"/>
                <a:sym typeface="Raleway"/>
              </a:rPr>
              <a:t>cita previa</a:t>
            </a:r>
            <a:r>
              <a:rPr lang="es-ES" i="0">
                <a:solidFill>
                  <a:srgbClr val="000000"/>
                </a:solidFill>
                <a:latin typeface="Raleway"/>
                <a:ea typeface="Raleway"/>
                <a:cs typeface="Raleway"/>
                <a:sym typeface="Raleway"/>
              </a:rPr>
              <a:t> con su médico de Familia, Enfermería y </a:t>
            </a:r>
            <a:r>
              <a:rPr lang="es-ES">
                <a:solidFill>
                  <a:srgbClr val="000000"/>
                </a:solidFill>
                <a:latin typeface="Raleway"/>
                <a:ea typeface="Raleway"/>
                <a:cs typeface="Raleway"/>
                <a:sym typeface="Raleway"/>
              </a:rPr>
              <a:t>Pediatría</a:t>
            </a:r>
            <a:r>
              <a:rPr lang="es-ES" i="0">
                <a:solidFill>
                  <a:srgbClr val="000000"/>
                </a:solidFill>
                <a:latin typeface="Raleway"/>
                <a:ea typeface="Raleway"/>
                <a:cs typeface="Raleway"/>
                <a:sym typeface="Raleway"/>
              </a:rPr>
              <a:t>. De igual modo, también ofrece la opción de indicar si desea añadirla al </a:t>
            </a:r>
            <a:r>
              <a:rPr lang="es-ES" i="0">
                <a:solidFill>
                  <a:srgbClr val="333333"/>
                </a:solidFill>
                <a:latin typeface="Raleway"/>
                <a:ea typeface="Raleway"/>
                <a:cs typeface="Raleway"/>
                <a:sym typeface="Raleway"/>
              </a:rPr>
              <a:t>calendario de su terminal</a:t>
            </a:r>
            <a:r>
              <a:rPr lang="es-ES" i="0">
                <a:solidFill>
                  <a:srgbClr val="000000"/>
                </a:solidFill>
                <a:latin typeface="Raleway"/>
                <a:ea typeface="Raleway"/>
                <a:cs typeface="Raleway"/>
                <a:sym typeface="Raleway"/>
              </a:rPr>
              <a:t> o bien </a:t>
            </a:r>
            <a:r>
              <a:rPr lang="es-ES" i="0">
                <a:solidFill>
                  <a:srgbClr val="333333"/>
                </a:solidFill>
                <a:latin typeface="Raleway"/>
                <a:ea typeface="Raleway"/>
                <a:cs typeface="Raleway"/>
                <a:sym typeface="Raleway"/>
              </a:rPr>
              <a:t>recibir un SMS</a:t>
            </a:r>
            <a:r>
              <a:rPr lang="es-ES" i="0">
                <a:solidFill>
                  <a:srgbClr val="000000"/>
                </a:solidFill>
                <a:latin typeface="Raleway"/>
                <a:ea typeface="Raleway"/>
                <a:cs typeface="Raleway"/>
                <a:sym typeface="Raleway"/>
              </a:rPr>
              <a:t> para obtener aviso de la proximidad de la misma, o bien localizar Farmacias disponibles</a:t>
            </a:r>
            <a:endParaRPr i="0">
              <a:solidFill>
                <a:schemeClr val="dk1"/>
              </a:solidFill>
              <a:latin typeface="Raleway"/>
              <a:ea typeface="Raleway"/>
              <a:cs typeface="Raleway"/>
              <a:sym typeface="Raleway"/>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¿Cómo nos registramos?</a:t>
            </a:r>
            <a:endParaRPr/>
          </a:p>
          <a:p>
            <a:pPr marL="0" lvl="0" indent="0" algn="l" rtl="0">
              <a:lnSpc>
                <a:spcPct val="100000"/>
              </a:lnSpc>
              <a:spcBef>
                <a:spcPts val="0"/>
              </a:spcBef>
              <a:spcAft>
                <a:spcPts val="0"/>
              </a:spcAft>
              <a:buClr>
                <a:srgbClr val="000000"/>
              </a:buClr>
              <a:buSzPts val="1600"/>
              <a:buNone/>
            </a:pPr>
            <a:r>
              <a:rPr lang="es-ES" b="0" i="0">
                <a:solidFill>
                  <a:srgbClr val="000000"/>
                </a:solidFill>
                <a:latin typeface="Raleway"/>
                <a:ea typeface="Raleway"/>
                <a:cs typeface="Raleway"/>
                <a:sym typeface="Raleway"/>
              </a:rPr>
              <a:t>La APP se puede descargar bien a través de las plataformas IOS o Android, </a:t>
            </a:r>
            <a:endParaRPr/>
          </a:p>
          <a:p>
            <a:pPr marL="0" lvl="0" indent="0" algn="l" rtl="0">
              <a:lnSpc>
                <a:spcPct val="100000"/>
              </a:lnSpc>
              <a:spcBef>
                <a:spcPts val="0"/>
              </a:spcBef>
              <a:spcAft>
                <a:spcPts val="0"/>
              </a:spcAft>
              <a:buClr>
                <a:srgbClr val="000000"/>
              </a:buClr>
              <a:buSzPts val="1600"/>
              <a:buNone/>
            </a:pPr>
            <a:r>
              <a:rPr lang="es-ES" b="0" i="0">
                <a:solidFill>
                  <a:srgbClr val="000000"/>
                </a:solidFill>
                <a:latin typeface="Raleway"/>
                <a:ea typeface="Raleway"/>
                <a:cs typeface="Raleway"/>
                <a:sym typeface="Raleway"/>
              </a:rPr>
              <a:t>Además el nuevo modelo de la tarjeta sanitaria cuenta con un código QR </a:t>
            </a:r>
            <a:endParaRPr/>
          </a:p>
          <a:p>
            <a:pPr marL="0" lvl="0" indent="0" algn="l" rtl="0">
              <a:lnSpc>
                <a:spcPct val="100000"/>
              </a:lnSpc>
              <a:spcBef>
                <a:spcPts val="0"/>
              </a:spcBef>
              <a:spcAft>
                <a:spcPts val="0"/>
              </a:spcAft>
              <a:buClr>
                <a:srgbClr val="000000"/>
              </a:buClr>
              <a:buSzPts val="1600"/>
              <a:buNone/>
            </a:pPr>
            <a:r>
              <a:rPr lang="es-ES" b="0" i="0">
                <a:solidFill>
                  <a:srgbClr val="000000"/>
                </a:solidFill>
                <a:latin typeface="Raleway"/>
                <a:ea typeface="Raleway"/>
                <a:cs typeface="Raleway"/>
                <a:sym typeface="Raleway"/>
              </a:rPr>
              <a:t>que también se puede escanear para descargarse la aplicación. Una vez </a:t>
            </a:r>
            <a:endParaRPr/>
          </a:p>
          <a:p>
            <a:pPr marL="0" lvl="0" indent="0" algn="l" rtl="0">
              <a:lnSpc>
                <a:spcPct val="100000"/>
              </a:lnSpc>
              <a:spcBef>
                <a:spcPts val="0"/>
              </a:spcBef>
              <a:spcAft>
                <a:spcPts val="0"/>
              </a:spcAft>
              <a:buClr>
                <a:srgbClr val="000000"/>
              </a:buClr>
              <a:buSzPts val="1600"/>
              <a:buNone/>
            </a:pPr>
            <a:r>
              <a:rPr lang="es-ES" b="0" i="0">
                <a:solidFill>
                  <a:srgbClr val="000000"/>
                </a:solidFill>
                <a:latin typeface="Raleway"/>
                <a:ea typeface="Raleway"/>
                <a:cs typeface="Raleway"/>
                <a:sym typeface="Raleway"/>
              </a:rPr>
              <a:t>descargada la aplicación en el móvil o en la Tablet ya pueden solicitar su cita</a:t>
            </a:r>
            <a:endParaRPr/>
          </a:p>
          <a:p>
            <a:pPr marL="0" lvl="0" indent="0" algn="l" rtl="0">
              <a:lnSpc>
                <a:spcPct val="100000"/>
              </a:lnSpc>
              <a:spcBef>
                <a:spcPts val="0"/>
              </a:spcBef>
              <a:spcAft>
                <a:spcPts val="0"/>
              </a:spcAft>
              <a:buClr>
                <a:srgbClr val="000000"/>
              </a:buClr>
              <a:buSzPts val="1600"/>
              <a:buNone/>
            </a:pPr>
            <a:r>
              <a:rPr lang="es-ES" b="0" i="0">
                <a:solidFill>
                  <a:srgbClr val="000000"/>
                </a:solidFill>
                <a:latin typeface="Raleway"/>
                <a:ea typeface="Raleway"/>
                <a:cs typeface="Raleway"/>
                <a:sym typeface="Raleway"/>
              </a:rPr>
              <a:t>en Atención Primaria, así como el resto de servicios disponibles.</a:t>
            </a:r>
            <a:endParaRPr b="1" i="0">
              <a:solidFill>
                <a:srgbClr val="019EE2"/>
              </a:solidFill>
              <a:latin typeface="Raleway"/>
              <a:ea typeface="Raleway"/>
              <a:cs typeface="Raleway"/>
              <a:sym typeface="Raleway"/>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i="0">
                <a:solidFill>
                  <a:srgbClr val="019EE2"/>
                </a:solidFill>
                <a:latin typeface="Open Sans"/>
                <a:ea typeface="Open Sans"/>
                <a:cs typeface="Open Sans"/>
                <a:sym typeface="Open Sans"/>
              </a:rPr>
              <a:t>Menú de inicio</a:t>
            </a:r>
            <a:endParaRPr>
              <a:solidFill>
                <a:schemeClr val="dk1"/>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1600"/>
              <a:buNone/>
            </a:pPr>
            <a:r>
              <a:rPr lang="es-ES" i="0">
                <a:solidFill>
                  <a:schemeClr val="dk1"/>
                </a:solidFill>
                <a:latin typeface="Raleway"/>
                <a:ea typeface="Raleway"/>
                <a:cs typeface="Raleway"/>
                <a:sym typeface="Raleway"/>
              </a:rPr>
              <a:t>Desde la pantalla de inicio, accedemos a las principales funciones:</a:t>
            </a:r>
            <a:endParaRPr/>
          </a:p>
          <a:p>
            <a:pPr marL="0" lvl="0" indent="0" algn="l" rtl="0">
              <a:lnSpc>
                <a:spcPct val="100000"/>
              </a:lnSpc>
              <a:spcBef>
                <a:spcPts val="0"/>
              </a:spcBef>
              <a:spcAft>
                <a:spcPts val="0"/>
              </a:spcAft>
              <a:buClr>
                <a:schemeClr val="dk1"/>
              </a:buClr>
              <a:buSzPts val="1600"/>
              <a:buNone/>
            </a:pPr>
            <a:r>
              <a:rPr lang="es-ES">
                <a:solidFill>
                  <a:schemeClr val="dk1"/>
                </a:solidFill>
                <a:latin typeface="Raleway"/>
                <a:ea typeface="Raleway"/>
                <a:cs typeface="Raleway"/>
                <a:sym typeface="Raleway"/>
              </a:rPr>
              <a:t>- Pedir Cita</a:t>
            </a:r>
            <a:endParaRPr/>
          </a:p>
          <a:p>
            <a:pPr marL="0" lvl="0" indent="0" algn="l" rtl="0">
              <a:lnSpc>
                <a:spcPct val="100000"/>
              </a:lnSpc>
              <a:spcBef>
                <a:spcPts val="0"/>
              </a:spcBef>
              <a:spcAft>
                <a:spcPts val="0"/>
              </a:spcAft>
              <a:buClr>
                <a:schemeClr val="dk1"/>
              </a:buClr>
              <a:buSzPts val="1600"/>
              <a:buNone/>
            </a:pPr>
            <a:r>
              <a:rPr lang="es-ES" i="0">
                <a:solidFill>
                  <a:schemeClr val="dk1"/>
                </a:solidFill>
                <a:latin typeface="Raleway"/>
                <a:ea typeface="Raleway"/>
                <a:cs typeface="Raleway"/>
                <a:sym typeface="Raleway"/>
              </a:rPr>
              <a:t>- Encontrar farmacia</a:t>
            </a:r>
            <a:endParaRPr/>
          </a:p>
          <a:p>
            <a:pPr marL="0" lvl="0" indent="0" algn="l" rtl="0">
              <a:lnSpc>
                <a:spcPct val="100000"/>
              </a:lnSpc>
              <a:spcBef>
                <a:spcPts val="0"/>
              </a:spcBef>
              <a:spcAft>
                <a:spcPts val="0"/>
              </a:spcAft>
              <a:buClr>
                <a:schemeClr val="dk1"/>
              </a:buClr>
              <a:buSzPts val="1600"/>
              <a:buNone/>
            </a:pPr>
            <a:r>
              <a:rPr lang="es-ES">
                <a:solidFill>
                  <a:schemeClr val="dk1"/>
                </a:solidFill>
                <a:latin typeface="Raleway"/>
                <a:ea typeface="Raleway"/>
                <a:cs typeface="Raleway"/>
                <a:sym typeface="Raleway"/>
              </a:rPr>
              <a:t>- Asistente virtual Coronavirus</a:t>
            </a:r>
            <a:endParaRPr/>
          </a:p>
          <a:p>
            <a:pPr marL="0" lvl="0" indent="0" algn="l" rtl="0">
              <a:lnSpc>
                <a:spcPct val="100000"/>
              </a:lnSpc>
              <a:spcBef>
                <a:spcPts val="0"/>
              </a:spcBef>
              <a:spcAft>
                <a:spcPts val="0"/>
              </a:spcAft>
              <a:buClr>
                <a:schemeClr val="dk1"/>
              </a:buClr>
              <a:buSzPts val="1600"/>
              <a:buNone/>
            </a:pPr>
            <a:r>
              <a:rPr lang="es-ES" i="0">
                <a:solidFill>
                  <a:schemeClr val="dk1"/>
                </a:solidFill>
                <a:latin typeface="Raleway"/>
                <a:ea typeface="Raleway"/>
                <a:cs typeface="Raleway"/>
                <a:sym typeface="Raleway"/>
              </a:rPr>
              <a:t>- Teléfonos de atención Coronavirus.</a:t>
            </a:r>
            <a:endParaRPr/>
          </a:p>
          <a:p>
            <a:pPr marL="0" lvl="0" indent="0" algn="l" rtl="0">
              <a:lnSpc>
                <a:spcPct val="100000"/>
              </a:lnSpc>
              <a:spcBef>
                <a:spcPts val="0"/>
              </a:spcBef>
              <a:spcAft>
                <a:spcPts val="0"/>
              </a:spcAft>
              <a:buClr>
                <a:schemeClr val="dk1"/>
              </a:buClr>
              <a:buSzPts val="1600"/>
              <a:buNone/>
            </a:pPr>
            <a:r>
              <a:rPr lang="es-ES">
                <a:solidFill>
                  <a:schemeClr val="dk1"/>
                </a:solidFill>
                <a:latin typeface="Raleway"/>
                <a:ea typeface="Raleway"/>
                <a:cs typeface="Raleway"/>
                <a:sym typeface="Raleway"/>
              </a:rPr>
              <a:t>En la carpeta de Salud, encontraremos nuestra información personal sanitaria. </a:t>
            </a:r>
            <a:endParaRPr i="0">
              <a:solidFill>
                <a:schemeClr val="dk1"/>
              </a:solidFill>
              <a:latin typeface="Raleway"/>
              <a:ea typeface="Raleway"/>
              <a:cs typeface="Raleway"/>
              <a:sym typeface="Raleway"/>
            </a:endParaRPr>
          </a:p>
        </p:txBody>
      </p:sp>
      <p:sp>
        <p:nvSpPr>
          <p:cNvPr id="627" name="Google Shape;627;p38"/>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es-ES"/>
              <a:t>-Castilla la Mancha.  SESCAM</a:t>
            </a:r>
            <a:endParaRPr/>
          </a:p>
        </p:txBody>
      </p:sp>
      <p:pic>
        <p:nvPicPr>
          <p:cNvPr id="628" name="Google Shape;628;p38"/>
          <p:cNvPicPr preferRelativeResize="0"/>
          <p:nvPr/>
        </p:nvPicPr>
        <p:blipFill rotWithShape="1">
          <a:blip r:embed="rId3">
            <a:alphaModFix/>
          </a:blip>
          <a:srcRect/>
          <a:stretch/>
        </p:blipFill>
        <p:spPr>
          <a:xfrm>
            <a:off x="7173889" y="179032"/>
            <a:ext cx="762015" cy="916587"/>
          </a:xfrm>
          <a:prstGeom prst="rect">
            <a:avLst/>
          </a:prstGeom>
          <a:noFill/>
          <a:ln>
            <a:noFill/>
          </a:ln>
        </p:spPr>
      </p:pic>
      <p:pic>
        <p:nvPicPr>
          <p:cNvPr id="629" name="Google Shape;629;p38"/>
          <p:cNvPicPr preferRelativeResize="0"/>
          <p:nvPr/>
        </p:nvPicPr>
        <p:blipFill rotWithShape="1">
          <a:blip r:embed="rId4">
            <a:alphaModFix/>
          </a:blip>
          <a:srcRect/>
          <a:stretch/>
        </p:blipFill>
        <p:spPr>
          <a:xfrm>
            <a:off x="8214939" y="2729864"/>
            <a:ext cx="3504331" cy="35567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txBox="1">
            <a:spLocks noGrp="1"/>
          </p:cNvSpPr>
          <p:nvPr>
            <p:ph type="body" idx="1"/>
          </p:nvPr>
        </p:nvSpPr>
        <p:spPr>
          <a:xfrm>
            <a:off x="596270" y="1165148"/>
            <a:ext cx="10820142" cy="5604439"/>
          </a:xfrm>
          <a:prstGeom prst="rect">
            <a:avLst/>
          </a:prstGeom>
          <a:noFill/>
          <a:ln>
            <a:noFill/>
          </a:ln>
        </p:spPr>
        <p:txBody>
          <a:bodyPr spcFirstLastPara="1" wrap="square" lIns="0" tIns="0" rIns="0" bIns="0" anchor="t" anchorCtr="0">
            <a:noAutofit/>
          </a:bodyPr>
          <a:lstStyle/>
          <a:p>
            <a:pPr marL="0" lvl="0" indent="0" algn="just" rtl="0">
              <a:lnSpc>
                <a:spcPct val="100000"/>
              </a:lnSpc>
              <a:spcBef>
                <a:spcPts val="0"/>
              </a:spcBef>
              <a:spcAft>
                <a:spcPts val="0"/>
              </a:spcAft>
              <a:buClr>
                <a:srgbClr val="595959"/>
              </a:buClr>
              <a:buSzPts val="1600"/>
              <a:buNone/>
            </a:pPr>
            <a:r>
              <a:rPr lang="ca-ES" dirty="0"/>
              <a:t>Un </a:t>
            </a:r>
            <a:r>
              <a:rPr lang="ca-ES" b="1" dirty="0">
                <a:solidFill>
                  <a:srgbClr val="019EE2"/>
                </a:solidFill>
              </a:rPr>
              <a:t>Certificat Digital </a:t>
            </a:r>
            <a:r>
              <a:rPr lang="ca-ES" dirty="0"/>
              <a:t>és una forma de signatura digital, ràpida, senzilla i segura, que s’instal·la en el nostre ordenador o mòbil, que conté les teves dades identificadores per a garantir la nostra identitat, davant altres persones o organismes.</a:t>
            </a:r>
          </a:p>
          <a:p>
            <a:pPr marL="0" lvl="0" indent="0" algn="just" rtl="0">
              <a:lnSpc>
                <a:spcPct val="100000"/>
              </a:lnSpc>
              <a:spcBef>
                <a:spcPts val="0"/>
              </a:spcBef>
              <a:spcAft>
                <a:spcPts val="0"/>
              </a:spcAft>
              <a:buClr>
                <a:srgbClr val="595959"/>
              </a:buClr>
              <a:buSzPts val="1600"/>
              <a:buNone/>
            </a:pPr>
            <a:endParaRPr lang="ca-ES" dirty="0"/>
          </a:p>
          <a:p>
            <a:pPr marL="0" lvl="0" indent="0" algn="just" rtl="0">
              <a:lnSpc>
                <a:spcPct val="100000"/>
              </a:lnSpc>
              <a:spcBef>
                <a:spcPts val="0"/>
              </a:spcBef>
              <a:spcAft>
                <a:spcPts val="0"/>
              </a:spcAft>
              <a:buClr>
                <a:srgbClr val="595959"/>
              </a:buClr>
              <a:buSzPts val="1600"/>
              <a:buNone/>
            </a:pPr>
            <a:r>
              <a:rPr lang="ca-ES" dirty="0"/>
              <a:t>Un </a:t>
            </a:r>
            <a:r>
              <a:rPr lang="ca-ES" b="1" dirty="0">
                <a:solidFill>
                  <a:srgbClr val="019EE2"/>
                </a:solidFill>
              </a:rPr>
              <a:t>DNI electrònic </a:t>
            </a:r>
            <a:r>
              <a:rPr lang="ca-ES" dirty="0"/>
              <a:t>(</a:t>
            </a:r>
            <a:r>
              <a:rPr lang="ca-ES" dirty="0" err="1"/>
              <a:t>DNIe</a:t>
            </a:r>
            <a:r>
              <a:rPr lang="ca-ES" dirty="0"/>
              <a:t>) és el document que acredita físicament i/o digitalment la identitat del seu titular. És un DNI amb chip que integra un certificat digital.</a:t>
            </a:r>
          </a:p>
          <a:p>
            <a:pPr marL="0" lvl="0" indent="0" algn="just" rtl="0">
              <a:lnSpc>
                <a:spcPct val="100000"/>
              </a:lnSpc>
              <a:spcBef>
                <a:spcPts val="0"/>
              </a:spcBef>
              <a:spcAft>
                <a:spcPts val="0"/>
              </a:spcAft>
              <a:buClr>
                <a:srgbClr val="595959"/>
              </a:buClr>
              <a:buSzPts val="1600"/>
              <a:buNone/>
            </a:pPr>
            <a:endParaRPr lang="ca-ES" dirty="0"/>
          </a:p>
          <a:p>
            <a:pPr marL="0" lvl="0" indent="0" algn="just" rtl="0">
              <a:lnSpc>
                <a:spcPct val="100000"/>
              </a:lnSpc>
              <a:spcBef>
                <a:spcPts val="0"/>
              </a:spcBef>
              <a:spcAft>
                <a:spcPts val="0"/>
              </a:spcAft>
              <a:buClr>
                <a:srgbClr val="595959"/>
              </a:buClr>
              <a:buSzPts val="1600"/>
              <a:buNone/>
            </a:pPr>
            <a:r>
              <a:rPr lang="ca-ES" dirty="0"/>
              <a:t>El </a:t>
            </a:r>
            <a:r>
              <a:rPr lang="ca-ES" b="1" dirty="0">
                <a:solidFill>
                  <a:srgbClr val="019EE2"/>
                </a:solidFill>
              </a:rPr>
              <a:t>Sistema </a:t>
            </a:r>
            <a:r>
              <a:rPr lang="ca-ES" b="1" dirty="0" err="1">
                <a:solidFill>
                  <a:srgbClr val="019EE2"/>
                </a:solidFill>
              </a:rPr>
              <a:t>Cl@ve</a:t>
            </a:r>
            <a:r>
              <a:rPr lang="ca-ES" b="1" dirty="0">
                <a:solidFill>
                  <a:srgbClr val="019EE2"/>
                </a:solidFill>
              </a:rPr>
              <a:t> </a:t>
            </a:r>
            <a:r>
              <a:rPr lang="ca-ES" dirty="0"/>
              <a:t> és un mètode que simplifica i unifica l’accés electrònic en les administracions públiques. Funciona amb les credencials de l’usuari, contrasenya i un codi PIN rebut en un dispositiu mòbil.</a:t>
            </a:r>
          </a:p>
          <a:p>
            <a:pPr marL="0" lvl="0" indent="0" algn="l" rtl="0">
              <a:lnSpc>
                <a:spcPct val="100000"/>
              </a:lnSpc>
              <a:spcBef>
                <a:spcPts val="0"/>
              </a:spcBef>
              <a:spcAft>
                <a:spcPts val="0"/>
              </a:spcAft>
              <a:buClr>
                <a:srgbClr val="595959"/>
              </a:buClr>
              <a:buSzPts val="1600"/>
              <a:buNone/>
            </a:pPr>
            <a:endParaRPr lang="ca-ES" dirty="0"/>
          </a:p>
          <a:p>
            <a:pPr marL="0" lvl="0" indent="0" algn="l" rtl="0">
              <a:lnSpc>
                <a:spcPct val="100000"/>
              </a:lnSpc>
              <a:spcBef>
                <a:spcPts val="0"/>
              </a:spcBef>
              <a:spcAft>
                <a:spcPts val="0"/>
              </a:spcAft>
              <a:buClr>
                <a:srgbClr val="595959"/>
              </a:buClr>
              <a:buSzPts val="1600"/>
              <a:buNone/>
            </a:pPr>
            <a:endParaRPr lang="ca-ES" dirty="0"/>
          </a:p>
          <a:p>
            <a:pPr marL="0" lvl="0" indent="0" algn="l" rtl="0">
              <a:lnSpc>
                <a:spcPct val="100000"/>
              </a:lnSpc>
              <a:spcBef>
                <a:spcPts val="0"/>
              </a:spcBef>
              <a:spcAft>
                <a:spcPts val="0"/>
              </a:spcAft>
              <a:buClr>
                <a:srgbClr val="595959"/>
              </a:buClr>
              <a:buSzPts val="1600"/>
              <a:buNone/>
            </a:pPr>
            <a:endParaRPr lang="ca-ES" dirty="0"/>
          </a:p>
        </p:txBody>
      </p:sp>
      <p:sp>
        <p:nvSpPr>
          <p:cNvPr id="139" name="Google Shape;139;p4"/>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1.1 Mètodes d’identificació digital</a:t>
            </a:r>
          </a:p>
        </p:txBody>
      </p:sp>
      <p:pic>
        <p:nvPicPr>
          <p:cNvPr id="140" name="Google Shape;140;p4"/>
          <p:cNvPicPr preferRelativeResize="0"/>
          <p:nvPr/>
        </p:nvPicPr>
        <p:blipFill rotWithShape="1">
          <a:blip r:embed="rId3">
            <a:alphaModFix/>
          </a:blip>
          <a:srcRect/>
          <a:stretch/>
        </p:blipFill>
        <p:spPr>
          <a:xfrm>
            <a:off x="4785223" y="4140618"/>
            <a:ext cx="2629035" cy="165108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41" name="Google Shape;141;p4"/>
          <p:cNvPicPr preferRelativeResize="0"/>
          <p:nvPr/>
        </p:nvPicPr>
        <p:blipFill rotWithShape="1">
          <a:blip r:embed="rId4">
            <a:alphaModFix/>
          </a:blip>
          <a:srcRect/>
          <a:stretch/>
        </p:blipFill>
        <p:spPr>
          <a:xfrm>
            <a:off x="8316528" y="4204121"/>
            <a:ext cx="2736991" cy="1587582"/>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7" name="Imagen 6">
            <a:extLst>
              <a:ext uri="{FF2B5EF4-FFF2-40B4-BE49-F238E27FC236}">
                <a16:creationId xmlns:a16="http://schemas.microsoft.com/office/drawing/2014/main" id="{577E506A-5711-8F48-B64D-286919791FEA}"/>
              </a:ext>
            </a:extLst>
          </p:cNvPr>
          <p:cNvPicPr>
            <a:picLocks noChangeAspect="1"/>
          </p:cNvPicPr>
          <p:nvPr/>
        </p:nvPicPr>
        <p:blipFill>
          <a:blip r:embed="rId5"/>
          <a:stretch>
            <a:fillRect/>
          </a:stretch>
        </p:blipFill>
        <p:spPr>
          <a:xfrm>
            <a:off x="905517" y="4140618"/>
            <a:ext cx="2977436" cy="177533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39"/>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¿Qué es Salud Responde?</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Raleway"/>
                <a:ea typeface="Raleway"/>
                <a:cs typeface="Raleway"/>
                <a:sym typeface="Raleway"/>
              </a:rPr>
              <a:t>Es una forma sencilla de acceder a distintos servicios e información sanitaria a través de la aplicación Sacyl Conecta. </a:t>
            </a:r>
            <a:r>
              <a:rPr lang="es-ES">
                <a:solidFill>
                  <a:srgbClr val="121212"/>
                </a:solidFill>
                <a:latin typeface="Raleway"/>
                <a:ea typeface="Raleway"/>
                <a:cs typeface="Raleway"/>
                <a:sym typeface="Raleway"/>
              </a:rPr>
              <a:t>P</a:t>
            </a:r>
            <a:r>
              <a:rPr lang="es-ES" b="0" i="0">
                <a:solidFill>
                  <a:srgbClr val="121212"/>
                </a:solidFill>
                <a:latin typeface="Raleway"/>
                <a:ea typeface="Raleway"/>
                <a:cs typeface="Raleway"/>
                <a:sym typeface="Raleway"/>
              </a:rPr>
              <a:t>ermite a los ciudadanos de Castilla y León gestionar sus citas con los profesionales sanitarios y acceder a su documentación clínica.</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Raleway"/>
              <a:ea typeface="Raleway"/>
              <a:cs typeface="Raleway"/>
              <a:sym typeface="Raleway"/>
            </a:endParaRPr>
          </a:p>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¿Cómo nos registramos?</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434343"/>
              </a:buClr>
              <a:buSzPts val="1600"/>
              <a:buNone/>
            </a:pPr>
            <a:r>
              <a:rPr lang="es-ES" i="0">
                <a:solidFill>
                  <a:srgbClr val="434343"/>
                </a:solidFill>
                <a:latin typeface="Raleway"/>
                <a:ea typeface="Raleway"/>
                <a:cs typeface="Raleway"/>
                <a:sym typeface="Raleway"/>
              </a:rPr>
              <a:t>Para registrarnos sólo necesitamos los datos de nuestra tarjeta sanitaria y acceder app móvil SACYL CONECTA. Para registrar su usuario necesita aportar una clave que recibirá en un mensaje SMS. Por ello, su número de teléfono móvil debe estar actualizado en Tarjeta Sanitaria.</a:t>
            </a:r>
            <a:endParaRPr>
              <a:solidFill>
                <a:srgbClr val="212529"/>
              </a:solidFill>
              <a:latin typeface="Raleway"/>
              <a:ea typeface="Raleway"/>
              <a:cs typeface="Raleway"/>
              <a:sym typeface="Raleway"/>
            </a:endParaRPr>
          </a:p>
          <a:p>
            <a:pPr marL="0" lvl="0" indent="0" algn="l" rtl="0">
              <a:lnSpc>
                <a:spcPct val="100000"/>
              </a:lnSpc>
              <a:spcBef>
                <a:spcPts val="0"/>
              </a:spcBef>
              <a:spcAft>
                <a:spcPts val="0"/>
              </a:spcAft>
              <a:buClr>
                <a:srgbClr val="595959"/>
              </a:buClr>
              <a:buSzPts val="1600"/>
              <a:buNone/>
            </a:pP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019EE2"/>
              </a:buClr>
              <a:buSzPts val="1600"/>
              <a:buNone/>
            </a:pPr>
            <a:r>
              <a:rPr lang="es-ES" b="1" i="0">
                <a:solidFill>
                  <a:srgbClr val="019EE2"/>
                </a:solidFill>
                <a:latin typeface="Open Sans"/>
                <a:ea typeface="Open Sans"/>
                <a:cs typeface="Open Sans"/>
                <a:sym typeface="Open Sans"/>
              </a:rPr>
              <a:t>Menú de inicio</a:t>
            </a:r>
            <a:endParaRPr/>
          </a:p>
          <a:p>
            <a:pPr marL="0" lvl="0" indent="0" algn="l" rtl="0">
              <a:lnSpc>
                <a:spcPct val="100000"/>
              </a:lnSpc>
              <a:spcBef>
                <a:spcPts val="0"/>
              </a:spcBef>
              <a:spcAft>
                <a:spcPts val="0"/>
              </a:spcAft>
              <a:buClr>
                <a:srgbClr val="595959"/>
              </a:buClr>
              <a:buSzPts val="1600"/>
              <a:buNone/>
            </a:pPr>
            <a:endParaRPr b="1">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600"/>
              <a:buNone/>
            </a:pPr>
            <a:r>
              <a:rPr lang="es-ES">
                <a:solidFill>
                  <a:schemeClr val="dk1"/>
                </a:solidFill>
                <a:latin typeface="Raleway"/>
                <a:ea typeface="Raleway"/>
                <a:cs typeface="Raleway"/>
                <a:sym typeface="Raleway"/>
              </a:rPr>
              <a:t>Con 6 bloques principales para gestionar:</a:t>
            </a:r>
            <a:endParaRPr/>
          </a:p>
          <a:p>
            <a:pPr marL="0" lvl="0" indent="0" algn="l" rtl="0">
              <a:lnSpc>
                <a:spcPct val="100000"/>
              </a:lnSpc>
              <a:spcBef>
                <a:spcPts val="0"/>
              </a:spcBef>
              <a:spcAft>
                <a:spcPts val="0"/>
              </a:spcAft>
              <a:buClr>
                <a:schemeClr val="dk1"/>
              </a:buClr>
              <a:buSzPts val="1600"/>
              <a:buNone/>
            </a:pPr>
            <a:r>
              <a:rPr lang="es-ES">
                <a:solidFill>
                  <a:schemeClr val="dk1"/>
                </a:solidFill>
                <a:latin typeface="Raleway"/>
                <a:ea typeface="Raleway"/>
                <a:cs typeface="Raleway"/>
                <a:sym typeface="Raleway"/>
              </a:rPr>
              <a:t>- las citas previas de la atención primaria,  </a:t>
            </a:r>
            <a:endParaRPr/>
          </a:p>
          <a:p>
            <a:pPr marL="0" lvl="0" indent="0" algn="l" rtl="0">
              <a:lnSpc>
                <a:spcPct val="100000"/>
              </a:lnSpc>
              <a:spcBef>
                <a:spcPts val="0"/>
              </a:spcBef>
              <a:spcAft>
                <a:spcPts val="0"/>
              </a:spcAft>
              <a:buClr>
                <a:schemeClr val="dk1"/>
              </a:buClr>
              <a:buSzPts val="1600"/>
              <a:buNone/>
            </a:pPr>
            <a:r>
              <a:rPr lang="es-ES" i="0">
                <a:solidFill>
                  <a:schemeClr val="dk1"/>
                </a:solidFill>
                <a:latin typeface="Raleway"/>
                <a:ea typeface="Raleway"/>
                <a:cs typeface="Raleway"/>
                <a:sym typeface="Raleway"/>
              </a:rPr>
              <a:t>- La documentación clínica</a:t>
            </a:r>
            <a:endParaRPr>
              <a:solidFill>
                <a:schemeClr val="dk1"/>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1600"/>
              <a:buNone/>
            </a:pPr>
            <a:r>
              <a:rPr lang="es-ES" i="0">
                <a:solidFill>
                  <a:schemeClr val="dk1"/>
                </a:solidFill>
                <a:latin typeface="Raleway"/>
                <a:ea typeface="Raleway"/>
                <a:cs typeface="Raleway"/>
                <a:sym typeface="Raleway"/>
              </a:rPr>
              <a:t>- Todo lo relacionado con el Covid-19</a:t>
            </a:r>
            <a:endParaRPr/>
          </a:p>
          <a:p>
            <a:pPr marL="0" lvl="0" indent="0" algn="l" rtl="0">
              <a:lnSpc>
                <a:spcPct val="100000"/>
              </a:lnSpc>
              <a:spcBef>
                <a:spcPts val="0"/>
              </a:spcBef>
              <a:spcAft>
                <a:spcPts val="0"/>
              </a:spcAft>
              <a:buClr>
                <a:schemeClr val="dk1"/>
              </a:buClr>
              <a:buSzPts val="1600"/>
              <a:buNone/>
            </a:pPr>
            <a:r>
              <a:rPr lang="es-ES">
                <a:solidFill>
                  <a:schemeClr val="dk1"/>
                </a:solidFill>
                <a:latin typeface="Raleway"/>
                <a:ea typeface="Raleway"/>
                <a:cs typeface="Raleway"/>
                <a:sym typeface="Raleway"/>
              </a:rPr>
              <a:t>- Búsqueda de centros sanitarios</a:t>
            </a:r>
            <a:endParaRPr/>
          </a:p>
          <a:p>
            <a:pPr marL="0" lvl="0" indent="0" algn="l" rtl="0">
              <a:lnSpc>
                <a:spcPct val="100000"/>
              </a:lnSpc>
              <a:spcBef>
                <a:spcPts val="0"/>
              </a:spcBef>
              <a:spcAft>
                <a:spcPts val="0"/>
              </a:spcAft>
              <a:buClr>
                <a:schemeClr val="dk1"/>
              </a:buClr>
              <a:buSzPts val="1600"/>
              <a:buNone/>
            </a:pPr>
            <a:r>
              <a:rPr lang="es-ES" i="0">
                <a:solidFill>
                  <a:schemeClr val="dk1"/>
                </a:solidFill>
                <a:latin typeface="Raleway"/>
                <a:ea typeface="Raleway"/>
                <a:cs typeface="Raleway"/>
                <a:sym typeface="Raleway"/>
              </a:rPr>
              <a:t>- </a:t>
            </a:r>
            <a:r>
              <a:rPr lang="es-ES">
                <a:solidFill>
                  <a:schemeClr val="dk1"/>
                </a:solidFill>
                <a:latin typeface="Raleway"/>
                <a:ea typeface="Raleway"/>
                <a:cs typeface="Raleway"/>
                <a:sym typeface="Raleway"/>
              </a:rPr>
              <a:t>Campañas de vacunación</a:t>
            </a:r>
            <a:endParaRPr/>
          </a:p>
          <a:p>
            <a:pPr marL="0" lvl="0" indent="0" algn="l" rtl="0">
              <a:lnSpc>
                <a:spcPct val="100000"/>
              </a:lnSpc>
              <a:spcBef>
                <a:spcPts val="0"/>
              </a:spcBef>
              <a:spcAft>
                <a:spcPts val="0"/>
              </a:spcAft>
              <a:buClr>
                <a:schemeClr val="dk1"/>
              </a:buClr>
              <a:buSzPts val="1600"/>
              <a:buNone/>
            </a:pPr>
            <a:r>
              <a:rPr lang="es-ES" i="0">
                <a:solidFill>
                  <a:schemeClr val="dk1"/>
                </a:solidFill>
                <a:latin typeface="Raleway"/>
                <a:ea typeface="Raleway"/>
                <a:cs typeface="Raleway"/>
                <a:sym typeface="Raleway"/>
              </a:rPr>
              <a:t>- Gestión de usuarios</a:t>
            </a:r>
            <a:endParaRPr/>
          </a:p>
        </p:txBody>
      </p:sp>
      <p:sp>
        <p:nvSpPr>
          <p:cNvPr id="636" name="Google Shape;636;p39"/>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es-ES"/>
              <a:t>-Castilla y León.  SACYL CONECTA</a:t>
            </a:r>
            <a:endParaRPr/>
          </a:p>
        </p:txBody>
      </p:sp>
      <p:pic>
        <p:nvPicPr>
          <p:cNvPr id="637" name="Google Shape;637;p39"/>
          <p:cNvPicPr preferRelativeResize="0"/>
          <p:nvPr/>
        </p:nvPicPr>
        <p:blipFill rotWithShape="1">
          <a:blip r:embed="rId3">
            <a:alphaModFix/>
          </a:blip>
          <a:srcRect/>
          <a:stretch/>
        </p:blipFill>
        <p:spPr>
          <a:xfrm>
            <a:off x="7552867" y="140779"/>
            <a:ext cx="968335" cy="993094"/>
          </a:xfrm>
          <a:prstGeom prst="rect">
            <a:avLst/>
          </a:prstGeom>
          <a:noFill/>
          <a:ln>
            <a:noFill/>
          </a:ln>
        </p:spPr>
      </p:pic>
      <p:pic>
        <p:nvPicPr>
          <p:cNvPr id="638" name="Google Shape;638;p39"/>
          <p:cNvPicPr preferRelativeResize="0"/>
          <p:nvPr/>
        </p:nvPicPr>
        <p:blipFill rotWithShape="1">
          <a:blip r:embed="rId4">
            <a:alphaModFix/>
          </a:blip>
          <a:srcRect l="26057" r="25737"/>
          <a:stretch/>
        </p:blipFill>
        <p:spPr>
          <a:xfrm>
            <a:off x="8591372" y="3384615"/>
            <a:ext cx="3373515" cy="2921150"/>
          </a:xfrm>
          <a:prstGeom prst="rect">
            <a:avLst/>
          </a:prstGeom>
          <a:noFill/>
          <a:ln>
            <a:noFill/>
          </a:ln>
        </p:spPr>
      </p:pic>
      <p:pic>
        <p:nvPicPr>
          <p:cNvPr id="639" name="Google Shape;639;p39"/>
          <p:cNvPicPr preferRelativeResize="0"/>
          <p:nvPr/>
        </p:nvPicPr>
        <p:blipFill rotWithShape="1">
          <a:blip r:embed="rId5">
            <a:alphaModFix/>
          </a:blip>
          <a:srcRect l="3585" t="3366" r="3540"/>
          <a:stretch/>
        </p:blipFill>
        <p:spPr>
          <a:xfrm>
            <a:off x="5147687" y="3384615"/>
            <a:ext cx="3294977" cy="299082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40"/>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buClr>
                <a:srgbClr val="019EE2"/>
              </a:buClr>
            </a:pPr>
            <a:r>
              <a:rPr lang="ca-ES" b="1" dirty="0">
                <a:solidFill>
                  <a:srgbClr val="019EE2"/>
                </a:solidFill>
                <a:latin typeface="Open Sans"/>
                <a:ea typeface="Open Sans"/>
                <a:cs typeface="Open Sans"/>
                <a:sym typeface="Open Sans"/>
              </a:rPr>
              <a:t>Què és LA MEVA SALUT?</a:t>
            </a:r>
          </a:p>
          <a:p>
            <a:pPr marL="0" lvl="0" indent="0">
              <a:buClr>
                <a:srgbClr val="019EE2"/>
              </a:buClr>
            </a:pPr>
            <a:r>
              <a:rPr lang="ca-ES" dirty="0">
                <a:solidFill>
                  <a:srgbClr val="212529"/>
                </a:solidFill>
              </a:rPr>
              <a:t>És un espai personal de salut digital que permet als ciutadans de Catalunya relacionar-se de manera no presencial amb el Sistema de Salut de Catalunya. Es poden consultar informes, clínics, diagnòstics i resultats d' anàlisis clíniques. També s pot accedir al Pla de Medicació i sol·licitar consultes presencials o online.</a:t>
            </a:r>
          </a:p>
          <a:p>
            <a:pPr marL="0" lvl="0" indent="0">
              <a:buClr>
                <a:srgbClr val="019EE2"/>
              </a:buClr>
            </a:pPr>
            <a:endParaRPr lang="ca-ES" dirty="0">
              <a:solidFill>
                <a:srgbClr val="212529"/>
              </a:solidFill>
              <a:latin typeface="Poppins"/>
              <a:ea typeface="Poppins"/>
              <a:cs typeface="Poppins"/>
              <a:sym typeface="Poppins"/>
            </a:endParaRPr>
          </a:p>
          <a:p>
            <a:pPr marL="0" lvl="0" indent="0">
              <a:buClr>
                <a:srgbClr val="019EE2"/>
              </a:buClr>
            </a:pPr>
            <a:r>
              <a:rPr lang="ca-ES" b="1" dirty="0">
                <a:solidFill>
                  <a:srgbClr val="019EE2"/>
                </a:solidFill>
                <a:latin typeface="Open Sans"/>
                <a:ea typeface="Open Sans"/>
                <a:cs typeface="Open Sans"/>
                <a:sym typeface="Open Sans"/>
              </a:rPr>
              <a:t>Com registrar-se?</a:t>
            </a:r>
          </a:p>
          <a:p>
            <a:pPr marL="0" lvl="0" indent="0">
              <a:buClr>
                <a:srgbClr val="019EE2"/>
              </a:buClr>
            </a:pPr>
            <a:r>
              <a:rPr lang="ca-ES" dirty="0">
                <a:solidFill>
                  <a:srgbClr val="212529"/>
                </a:solidFill>
              </a:rPr>
              <a:t>Es pot accedir des de PC a www.catsalut.gencat.cat o a través de </a:t>
            </a:r>
            <a:r>
              <a:rPr lang="ca-ES" dirty="0" err="1">
                <a:solidFill>
                  <a:srgbClr val="212529"/>
                </a:solidFill>
              </a:rPr>
              <a:t>l'App</a:t>
            </a:r>
            <a:r>
              <a:rPr lang="ca-ES" dirty="0">
                <a:solidFill>
                  <a:srgbClr val="212529"/>
                </a:solidFill>
              </a:rPr>
              <a:t> "</a:t>
            </a:r>
            <a:r>
              <a:rPr lang="ca-ES" dirty="0" err="1">
                <a:solidFill>
                  <a:srgbClr val="212529"/>
                </a:solidFill>
              </a:rPr>
              <a:t>LaMevaSalut</a:t>
            </a:r>
            <a:r>
              <a:rPr lang="ca-ES" dirty="0">
                <a:solidFill>
                  <a:srgbClr val="212529"/>
                </a:solidFill>
              </a:rPr>
              <a:t>" disponible a </a:t>
            </a:r>
            <a:r>
              <a:rPr lang="ca-ES" dirty="0" err="1">
                <a:solidFill>
                  <a:srgbClr val="212529"/>
                </a:solidFill>
              </a:rPr>
              <a:t>Android</a:t>
            </a:r>
            <a:r>
              <a:rPr lang="ca-ES" dirty="0">
                <a:solidFill>
                  <a:srgbClr val="212529"/>
                </a:solidFill>
              </a:rPr>
              <a:t> i </a:t>
            </a:r>
            <a:r>
              <a:rPr lang="ca-ES" dirty="0" err="1">
                <a:solidFill>
                  <a:srgbClr val="212529"/>
                </a:solidFill>
              </a:rPr>
              <a:t>IPhone</a:t>
            </a:r>
            <a:r>
              <a:rPr lang="ca-ES" dirty="0">
                <a:solidFill>
                  <a:srgbClr val="212529"/>
                </a:solidFill>
              </a:rPr>
              <a:t>.</a:t>
            </a:r>
          </a:p>
          <a:p>
            <a:pPr marL="0" lvl="0" indent="0">
              <a:buClr>
                <a:srgbClr val="019EE2"/>
              </a:buClr>
            </a:pPr>
            <a:endParaRPr lang="ca-ES" dirty="0">
              <a:solidFill>
                <a:srgbClr val="212529"/>
              </a:solidFill>
              <a:latin typeface="Poppins"/>
              <a:ea typeface="Poppins"/>
              <a:cs typeface="Poppins"/>
              <a:sym typeface="Poppins"/>
            </a:endParaRPr>
          </a:p>
          <a:p>
            <a:pPr marL="0" lvl="0" indent="0">
              <a:buClr>
                <a:srgbClr val="019EE2"/>
              </a:buClr>
            </a:pPr>
            <a:r>
              <a:rPr lang="ca-ES" b="1" dirty="0">
                <a:solidFill>
                  <a:srgbClr val="019EE2"/>
                </a:solidFill>
                <a:latin typeface="Open Sans"/>
                <a:ea typeface="Open Sans"/>
                <a:cs typeface="Open Sans"/>
                <a:sym typeface="Open Sans"/>
              </a:rPr>
              <a:t>Menú d' inici</a:t>
            </a:r>
          </a:p>
          <a:p>
            <a:pPr marL="0" lvl="0" indent="0">
              <a:buClr>
                <a:srgbClr val="019EE2"/>
              </a:buClr>
            </a:pPr>
            <a:r>
              <a:rPr lang="ca-ES" dirty="0">
                <a:solidFill>
                  <a:srgbClr val="212529"/>
                </a:solidFill>
              </a:rPr>
              <a:t>Des de la pantalla d'inici es pot accedir a</a:t>
            </a:r>
          </a:p>
          <a:p>
            <a:pPr marL="0" lvl="0" indent="0">
              <a:buClr>
                <a:srgbClr val="019EE2"/>
              </a:buClr>
            </a:pPr>
            <a:r>
              <a:rPr lang="ca-ES" dirty="0">
                <a:solidFill>
                  <a:srgbClr val="212529"/>
                </a:solidFill>
              </a:rPr>
              <a:t>totes les prestacions que ofereix l'aplicació,
que van des de la Informació sobre patologies, 
qualitat del servei o gestió de cites d' atenció 
primària. </a:t>
            </a:r>
          </a:p>
          <a:p>
            <a:pPr marL="0" lvl="0" indent="0">
              <a:buClr>
                <a:srgbClr val="019EE2"/>
              </a:buClr>
            </a:pPr>
            <a:r>
              <a:rPr lang="ca-ES" dirty="0">
                <a:solidFill>
                  <a:srgbClr val="212529"/>
                </a:solidFill>
              </a:rPr>
              <a:t>
Des de la informació sanitària s’accedeix a 
Programes d'estils de vida saludables, patologies...</a:t>
            </a:r>
            <a:endParaRPr lang="ca-ES" dirty="0">
              <a:solidFill>
                <a:srgbClr val="212529"/>
              </a:solidFill>
              <a:latin typeface="Poppins"/>
              <a:ea typeface="Poppins"/>
              <a:cs typeface="Poppins"/>
              <a:sym typeface="Poppins"/>
            </a:endParaRPr>
          </a:p>
        </p:txBody>
      </p:sp>
      <p:sp>
        <p:nvSpPr>
          <p:cNvPr id="646" name="Google Shape;646;p40"/>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a:t>- Catalunya. LA MEVA SALUT</a:t>
            </a:r>
          </a:p>
        </p:txBody>
      </p:sp>
      <p:sp>
        <p:nvSpPr>
          <p:cNvPr id="647" name="Google Shape;647;p40"/>
          <p:cNvSpPr txBox="1"/>
          <p:nvPr/>
        </p:nvSpPr>
        <p:spPr>
          <a:xfrm>
            <a:off x="8608818" y="4193206"/>
            <a:ext cx="914400" cy="9144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endParaRPr sz="3200" b="0">
              <a:solidFill>
                <a:schemeClr val="dk1"/>
              </a:solidFill>
              <a:latin typeface="Verdana"/>
              <a:ea typeface="Verdana"/>
              <a:cs typeface="Verdana"/>
              <a:sym typeface="Verdana"/>
            </a:endParaRPr>
          </a:p>
        </p:txBody>
      </p:sp>
      <p:pic>
        <p:nvPicPr>
          <p:cNvPr id="648" name="Google Shape;648;p40">
            <a:hlinkClick r:id="rId3"/>
          </p:cNvPr>
          <p:cNvPicPr preferRelativeResize="0"/>
          <p:nvPr/>
        </p:nvPicPr>
        <p:blipFill rotWithShape="1">
          <a:blip r:embed="rId4">
            <a:alphaModFix/>
          </a:blip>
          <a:srcRect/>
          <a:stretch/>
        </p:blipFill>
        <p:spPr>
          <a:xfrm>
            <a:off x="6995160" y="3202940"/>
            <a:ext cx="4743450" cy="2222500"/>
          </a:xfrm>
          <a:prstGeom prst="rect">
            <a:avLst/>
          </a:prstGeom>
          <a:noFill/>
          <a:ln>
            <a:noFill/>
          </a:ln>
        </p:spPr>
      </p:pic>
      <p:sp>
        <p:nvSpPr>
          <p:cNvPr id="649" name="Google Shape;649;p40"/>
          <p:cNvSpPr txBox="1"/>
          <p:nvPr/>
        </p:nvSpPr>
        <p:spPr>
          <a:xfrm>
            <a:off x="7444801" y="5810453"/>
            <a:ext cx="3844167" cy="294001"/>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ca-ES" sz="1400" b="1" dirty="0">
                <a:solidFill>
                  <a:srgbClr val="019EE2"/>
                </a:solidFill>
                <a:latin typeface="Verdana"/>
                <a:ea typeface="Verdana"/>
                <a:cs typeface="Verdana"/>
                <a:sym typeface="Verdana"/>
              </a:rPr>
              <a:t>Clica en el vídeo per veure tot el que t’ofereix i com saber registrar-se</a:t>
            </a:r>
            <a:endParaRPr lang="ca-E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41"/>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¿Qué es EXTREMADURA SALUD?</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Es un espacio personal de salud digital que permite a los ciudadanos de Extremadura relacionarse de manera no presencial con el Sistema de Salud de Extremadura. Se pueden consultar informes, clínicos, diagnósticos, y resultados de análisis clínicos. También acceder al Plan de Medicación y solicitar consultas presenciales u online.</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¿Cómo nos registramos?</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Podemos acceder des de PC en www.saludextremadura.ses.es  o a través de la App “extremadurasalud” disponible próximamente en Android y IPhone.</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i="0">
                <a:solidFill>
                  <a:srgbClr val="019EE2"/>
                </a:solidFill>
                <a:latin typeface="Open Sans"/>
                <a:ea typeface="Open Sans"/>
                <a:cs typeface="Open Sans"/>
                <a:sym typeface="Open Sans"/>
              </a:rPr>
              <a:t>Menú de inicio</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pantalla de inicio se puede acceder</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 a todas las prestaciones que ofrece la aplicación,</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que van desde la Información sobre patologías,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calidad del servicio o gestión de citas de atención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primaria. </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información sanitaria podrás acceder a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Programas de estilos de vida saludables, patologías…</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p:txBody>
      </p:sp>
      <p:sp>
        <p:nvSpPr>
          <p:cNvPr id="656" name="Google Shape;656;p41"/>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es-ES"/>
              <a:t>- Extremadura. EXTREMADURA SALUD</a:t>
            </a:r>
            <a:endParaRPr/>
          </a:p>
        </p:txBody>
      </p:sp>
      <p:sp>
        <p:nvSpPr>
          <p:cNvPr id="657" name="Google Shape;657;p41"/>
          <p:cNvSpPr txBox="1"/>
          <p:nvPr/>
        </p:nvSpPr>
        <p:spPr>
          <a:xfrm>
            <a:off x="8608818" y="4193206"/>
            <a:ext cx="914400" cy="9144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endParaRPr sz="3200" b="0">
              <a:solidFill>
                <a:schemeClr val="dk1"/>
              </a:solidFill>
              <a:latin typeface="Verdana"/>
              <a:ea typeface="Verdana"/>
              <a:cs typeface="Verdana"/>
              <a:sym typeface="Verdana"/>
            </a:endParaRPr>
          </a:p>
        </p:txBody>
      </p:sp>
      <p:pic>
        <p:nvPicPr>
          <p:cNvPr id="658" name="Google Shape;658;p41"/>
          <p:cNvPicPr preferRelativeResize="0"/>
          <p:nvPr/>
        </p:nvPicPr>
        <p:blipFill rotWithShape="1">
          <a:blip r:embed="rId3">
            <a:alphaModFix/>
          </a:blip>
          <a:srcRect/>
          <a:stretch/>
        </p:blipFill>
        <p:spPr>
          <a:xfrm>
            <a:off x="6263640" y="3516630"/>
            <a:ext cx="1545634" cy="2649034"/>
          </a:xfrm>
          <a:prstGeom prst="rect">
            <a:avLst/>
          </a:prstGeom>
          <a:noFill/>
          <a:ln>
            <a:noFill/>
          </a:ln>
        </p:spPr>
      </p:pic>
      <p:pic>
        <p:nvPicPr>
          <p:cNvPr id="659" name="Google Shape;659;p41"/>
          <p:cNvPicPr preferRelativeResize="0"/>
          <p:nvPr/>
        </p:nvPicPr>
        <p:blipFill rotWithShape="1">
          <a:blip r:embed="rId4">
            <a:alphaModFix/>
          </a:blip>
          <a:srcRect/>
          <a:stretch/>
        </p:blipFill>
        <p:spPr>
          <a:xfrm>
            <a:off x="8010451" y="3519920"/>
            <a:ext cx="1867294" cy="2645744"/>
          </a:xfrm>
          <a:prstGeom prst="rect">
            <a:avLst/>
          </a:prstGeom>
          <a:noFill/>
          <a:ln>
            <a:noFill/>
          </a:ln>
        </p:spPr>
      </p:pic>
      <p:pic>
        <p:nvPicPr>
          <p:cNvPr id="660" name="Google Shape;660;p41"/>
          <p:cNvPicPr preferRelativeResize="0"/>
          <p:nvPr/>
        </p:nvPicPr>
        <p:blipFill rotWithShape="1">
          <a:blip r:embed="rId5">
            <a:alphaModFix/>
          </a:blip>
          <a:srcRect/>
          <a:stretch/>
        </p:blipFill>
        <p:spPr>
          <a:xfrm>
            <a:off x="10211952" y="3516630"/>
            <a:ext cx="1812452" cy="266479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42"/>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¿Qué es SISTEMA GALEGO DE SAÚDE?</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Es un espacio personal de salud digital que permite a los ciudadanos de Galicia relacionarse de manera no presencial con el Sistema de Salud de Galicia. Se pueden consultar informes, clínicos, diagnósticos, y resultados de análisis clínicos. También acceder al Plan de Medicación y solicitar consultas presenciales u online.</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¿Cómo nos registramos?</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Podemos acceder des de PC en www.sergas.es  o a través de la App “sergasmóbil” disponible en Android y IPhone.</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i="0">
                <a:solidFill>
                  <a:srgbClr val="019EE2"/>
                </a:solidFill>
                <a:latin typeface="Open Sans"/>
                <a:ea typeface="Open Sans"/>
                <a:cs typeface="Open Sans"/>
                <a:sym typeface="Open Sans"/>
              </a:rPr>
              <a:t>Menú de inicio</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pantalla de inicio se puede acceder</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 a todas las prestaciones que ofrece la aplicación,</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que van desde la Información sobre patologías,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calidad del servicio o gestión de citas de atención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primaria. </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información sanitaria podrás acceder a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Programas de estilos de vida saludables, patologías…</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p:txBody>
      </p:sp>
      <p:sp>
        <p:nvSpPr>
          <p:cNvPr id="667" name="Google Shape;667;p42"/>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es-ES"/>
              <a:t>- Galicia. SISTEMA GALEGO DE SAÚDE</a:t>
            </a:r>
            <a:endParaRPr/>
          </a:p>
        </p:txBody>
      </p:sp>
      <p:sp>
        <p:nvSpPr>
          <p:cNvPr id="668" name="Google Shape;668;p42"/>
          <p:cNvSpPr txBox="1"/>
          <p:nvPr/>
        </p:nvSpPr>
        <p:spPr>
          <a:xfrm>
            <a:off x="8608818" y="4193206"/>
            <a:ext cx="914400" cy="9144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endParaRPr sz="3200" b="0">
              <a:solidFill>
                <a:schemeClr val="dk1"/>
              </a:solidFill>
              <a:latin typeface="Verdana"/>
              <a:ea typeface="Verdana"/>
              <a:cs typeface="Verdana"/>
              <a:sym typeface="Verdana"/>
            </a:endParaRPr>
          </a:p>
        </p:txBody>
      </p:sp>
      <p:pic>
        <p:nvPicPr>
          <p:cNvPr id="669" name="Google Shape;669;p42">
            <a:hlinkClick r:id="rId3"/>
          </p:cNvPr>
          <p:cNvPicPr preferRelativeResize="0"/>
          <p:nvPr/>
        </p:nvPicPr>
        <p:blipFill rotWithShape="1">
          <a:blip r:embed="rId4">
            <a:alphaModFix/>
          </a:blip>
          <a:srcRect/>
          <a:stretch/>
        </p:blipFill>
        <p:spPr>
          <a:xfrm>
            <a:off x="7381759" y="3232002"/>
            <a:ext cx="4096879" cy="2255969"/>
          </a:xfrm>
          <a:prstGeom prst="rect">
            <a:avLst/>
          </a:prstGeom>
          <a:noFill/>
          <a:ln>
            <a:noFill/>
          </a:ln>
        </p:spPr>
      </p:pic>
      <p:sp>
        <p:nvSpPr>
          <p:cNvPr id="670" name="Google Shape;670;p42"/>
          <p:cNvSpPr txBox="1"/>
          <p:nvPr/>
        </p:nvSpPr>
        <p:spPr>
          <a:xfrm>
            <a:off x="7823958" y="5663452"/>
            <a:ext cx="3398520" cy="294001"/>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s-ES" sz="1400" b="1">
                <a:solidFill>
                  <a:srgbClr val="019EE2"/>
                </a:solidFill>
                <a:latin typeface="Verdana"/>
                <a:ea typeface="Verdana"/>
                <a:cs typeface="Verdana"/>
                <a:sym typeface="Verdana"/>
              </a:rPr>
              <a:t>Clica en el video para ver todo </a:t>
            </a:r>
            <a:endParaRPr/>
          </a:p>
          <a:p>
            <a:pPr marL="0" marR="0" lvl="0" indent="0" algn="ctr" rtl="0">
              <a:spcBef>
                <a:spcPts val="0"/>
              </a:spcBef>
              <a:spcAft>
                <a:spcPts val="0"/>
              </a:spcAft>
              <a:buNone/>
            </a:pPr>
            <a:r>
              <a:rPr lang="es-ES" sz="1400" b="1">
                <a:solidFill>
                  <a:srgbClr val="019EE2"/>
                </a:solidFill>
                <a:latin typeface="Verdana"/>
                <a:ea typeface="Verdana"/>
                <a:cs typeface="Verdana"/>
                <a:sym typeface="Verdana"/>
              </a:rPr>
              <a:t>lo que te ofrece y como registrarte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3"/>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buClr>
                <a:srgbClr val="019EE2"/>
              </a:buClr>
            </a:pPr>
            <a:r>
              <a:rPr lang="ca-ES" b="1" dirty="0">
                <a:solidFill>
                  <a:srgbClr val="019EE2"/>
                </a:solidFill>
                <a:latin typeface="Open Sans"/>
                <a:ea typeface="Open Sans"/>
                <a:cs typeface="Open Sans"/>
                <a:sym typeface="Open Sans"/>
              </a:rPr>
              <a:t>Què és IB-Salut? </a:t>
            </a:r>
          </a:p>
          <a:p>
            <a:pPr marL="0" lvl="0" indent="0">
              <a:buClr>
                <a:srgbClr val="019EE2"/>
              </a:buClr>
            </a:pPr>
            <a:r>
              <a:rPr lang="ca-ES" dirty="0">
                <a:solidFill>
                  <a:schemeClr val="tx1"/>
                </a:solidFill>
                <a:latin typeface="Open Sans"/>
                <a:ea typeface="Open Sans"/>
                <a:cs typeface="Open Sans"/>
                <a:sym typeface="Open Sans"/>
              </a:rPr>
              <a:t>És l'Aplicació oficial del Servei de Salut de Balears mitjançant la qual es poden realitzar els tràmits i consultes més habituals des del seu telèfon mòbil. Des de la "Carpeta del Pacient" es pot accedir a la teva història clínica i resultats de proves.
Aquesta eina permet sol·licitar, modificar o anul·lar la cita prèvia amb el seu metge de Família, Infermeria i/o Pediatria. </a:t>
            </a:r>
            <a:br>
              <a:rPr lang="ca-ES" dirty="0">
                <a:solidFill>
                  <a:schemeClr val="tx1"/>
                </a:solidFill>
                <a:latin typeface="Open Sans"/>
                <a:ea typeface="Open Sans"/>
                <a:cs typeface="Open Sans"/>
                <a:sym typeface="Open Sans"/>
              </a:rPr>
            </a:br>
            <a:r>
              <a:rPr lang="ca-ES" dirty="0">
                <a:solidFill>
                  <a:schemeClr val="tx1"/>
                </a:solidFill>
                <a:latin typeface="Open Sans"/>
                <a:ea typeface="Open Sans"/>
                <a:cs typeface="Open Sans"/>
                <a:sym typeface="Open Sans"/>
              </a:rPr>
              <a:t>A través de </a:t>
            </a:r>
            <a:r>
              <a:rPr lang="ca-ES" dirty="0" err="1">
                <a:solidFill>
                  <a:schemeClr val="tx1"/>
                </a:solidFill>
                <a:latin typeface="Open Sans"/>
                <a:ea typeface="Open Sans"/>
                <a:cs typeface="Open Sans"/>
                <a:sym typeface="Open Sans"/>
              </a:rPr>
              <a:t>l'App</a:t>
            </a:r>
            <a:r>
              <a:rPr lang="ca-ES" dirty="0">
                <a:solidFill>
                  <a:schemeClr val="tx1"/>
                </a:solidFill>
                <a:latin typeface="Open Sans"/>
                <a:ea typeface="Open Sans"/>
                <a:cs typeface="Open Sans"/>
                <a:sym typeface="Open Sans"/>
              </a:rPr>
              <a:t> només és possible sol·licitar i gestionar cita amb el metge. La resta de funcions s’han de fer des de PC a la "Carpeta del Pacient”</a:t>
            </a:r>
          </a:p>
          <a:p>
            <a:pPr marL="0" lvl="0" indent="0">
              <a:buClr>
                <a:srgbClr val="019EE2"/>
              </a:buClr>
            </a:pPr>
            <a:r>
              <a:rPr lang="ca-ES" b="1" dirty="0">
                <a:solidFill>
                  <a:srgbClr val="019EE2"/>
                </a:solidFill>
                <a:latin typeface="Open Sans"/>
                <a:ea typeface="Open Sans"/>
                <a:cs typeface="Open Sans"/>
                <a:sym typeface="Open Sans"/>
              </a:rPr>
              <a:t>
Com registrar-se?
</a:t>
            </a:r>
            <a:r>
              <a:rPr lang="ca-ES" dirty="0">
                <a:solidFill>
                  <a:schemeClr val="tx1"/>
                </a:solidFill>
                <a:latin typeface="Open Sans"/>
                <a:ea typeface="Open Sans"/>
                <a:cs typeface="Open Sans"/>
                <a:sym typeface="Open Sans"/>
              </a:rPr>
              <a:t>L'APP "Cita prèvia GOIB" es pot descarregar bé a través de les</a:t>
            </a:r>
          </a:p>
          <a:p>
            <a:pPr marL="0" lvl="0" indent="0">
              <a:buClr>
                <a:srgbClr val="019EE2"/>
              </a:buClr>
            </a:pPr>
            <a:r>
              <a:rPr lang="ca-ES" dirty="0">
                <a:solidFill>
                  <a:schemeClr val="tx1"/>
                </a:solidFill>
                <a:latin typeface="Open Sans"/>
                <a:ea typeface="Open Sans"/>
                <a:cs typeface="Open Sans"/>
                <a:sym typeface="Open Sans"/>
              </a:rPr>
              <a:t> plataformes IOS o </a:t>
            </a:r>
            <a:r>
              <a:rPr lang="ca-ES" dirty="0" err="1">
                <a:solidFill>
                  <a:schemeClr val="tx1"/>
                </a:solidFill>
                <a:latin typeface="Open Sans"/>
                <a:ea typeface="Open Sans"/>
                <a:cs typeface="Open Sans"/>
                <a:sym typeface="Open Sans"/>
              </a:rPr>
              <a:t>Android</a:t>
            </a:r>
            <a:r>
              <a:rPr lang="ca-ES" dirty="0">
                <a:solidFill>
                  <a:schemeClr val="tx1"/>
                </a:solidFill>
                <a:latin typeface="Open Sans"/>
                <a:ea typeface="Open Sans"/>
                <a:cs typeface="Open Sans"/>
                <a:sym typeface="Open Sans"/>
              </a:rPr>
              <a:t>. </a:t>
            </a:r>
          </a:p>
          <a:p>
            <a:pPr marL="0" lvl="0" indent="0">
              <a:buClr>
                <a:srgbClr val="019EE2"/>
              </a:buClr>
            </a:pPr>
            <a:r>
              <a:rPr lang="ca-ES" dirty="0">
                <a:solidFill>
                  <a:schemeClr val="tx1"/>
                </a:solidFill>
                <a:latin typeface="Open Sans"/>
                <a:ea typeface="Open Sans"/>
                <a:cs typeface="Open Sans"/>
                <a:sym typeface="Open Sans"/>
              </a:rPr>
              <a:t>Un cop descarregada l'aplicació en el mòbil o a la Tablet ja es pot</a:t>
            </a:r>
          </a:p>
          <a:p>
            <a:pPr marL="0" lvl="0" indent="0">
              <a:buClr>
                <a:srgbClr val="019EE2"/>
              </a:buClr>
            </a:pPr>
            <a:r>
              <a:rPr lang="ca-ES" dirty="0">
                <a:solidFill>
                  <a:schemeClr val="tx1"/>
                </a:solidFill>
                <a:latin typeface="Open Sans"/>
                <a:ea typeface="Open Sans"/>
                <a:cs typeface="Open Sans"/>
                <a:sym typeface="Open Sans"/>
              </a:rPr>
              <a:t>sol·licitar la Cita a Atenció Primària, així com la resta de serveis disponibles.</a:t>
            </a:r>
          </a:p>
          <a:p>
            <a:pPr marL="0" lvl="0" indent="0">
              <a:buClr>
                <a:srgbClr val="019EE2"/>
              </a:buClr>
            </a:pPr>
            <a:r>
              <a:rPr lang="ca-ES" b="1" dirty="0">
                <a:solidFill>
                  <a:srgbClr val="019EE2"/>
                </a:solidFill>
                <a:latin typeface="Open Sans"/>
                <a:ea typeface="Open Sans"/>
                <a:cs typeface="Open Sans"/>
                <a:sym typeface="Open Sans"/>
              </a:rPr>
              <a:t>
Menú d' inici</a:t>
            </a:r>
            <a:br>
              <a:rPr lang="ca-ES" b="1" dirty="0">
                <a:solidFill>
                  <a:srgbClr val="019EE2"/>
                </a:solidFill>
                <a:latin typeface="Open Sans"/>
                <a:ea typeface="Open Sans"/>
                <a:cs typeface="Open Sans"/>
                <a:sym typeface="Open Sans"/>
              </a:rPr>
            </a:br>
            <a:r>
              <a:rPr lang="ca-ES" dirty="0">
                <a:solidFill>
                  <a:schemeClr val="tx1"/>
                </a:solidFill>
                <a:latin typeface="Open Sans"/>
                <a:ea typeface="Open Sans"/>
                <a:cs typeface="Open Sans"/>
                <a:sym typeface="Open Sans"/>
              </a:rPr>
              <a:t>Des de la pantalla d' inici s’accedeix a les principals funcions:
- Demanar i gestionar cites.
- Descarregar-se el Certificat de vacunació COVID-19.</a:t>
            </a:r>
            <a:br>
              <a:rPr lang="ca-ES" dirty="0">
                <a:solidFill>
                  <a:schemeClr val="tx1"/>
                </a:solidFill>
                <a:latin typeface="Open Sans"/>
                <a:ea typeface="Open Sans"/>
                <a:cs typeface="Open Sans"/>
                <a:sym typeface="Open Sans"/>
              </a:rPr>
            </a:br>
            <a:r>
              <a:rPr lang="ca-ES" dirty="0">
                <a:solidFill>
                  <a:schemeClr val="tx1"/>
                </a:solidFill>
                <a:latin typeface="Open Sans"/>
                <a:ea typeface="Open Sans"/>
                <a:cs typeface="Open Sans"/>
                <a:sym typeface="Open Sans"/>
              </a:rPr>
              <a:t>- Des de PC es pot accedir a la "Carpeta del pacient"</a:t>
            </a:r>
            <a:endParaRPr lang="ca-ES" i="0" dirty="0">
              <a:solidFill>
                <a:schemeClr val="tx1"/>
              </a:solidFill>
              <a:latin typeface="Open Sans"/>
              <a:ea typeface="Open Sans"/>
              <a:cs typeface="Open Sans"/>
              <a:sym typeface="Open Sans"/>
            </a:endParaRPr>
          </a:p>
        </p:txBody>
      </p:sp>
      <p:sp>
        <p:nvSpPr>
          <p:cNvPr id="677" name="Google Shape;677;p43"/>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-Illes Balears. IB-Salut?</a:t>
            </a:r>
          </a:p>
        </p:txBody>
      </p:sp>
      <p:pic>
        <p:nvPicPr>
          <p:cNvPr id="678" name="Google Shape;678;p43"/>
          <p:cNvPicPr preferRelativeResize="0"/>
          <p:nvPr/>
        </p:nvPicPr>
        <p:blipFill rotWithShape="1">
          <a:blip r:embed="rId3">
            <a:alphaModFix/>
          </a:blip>
          <a:srcRect/>
          <a:stretch/>
        </p:blipFill>
        <p:spPr>
          <a:xfrm>
            <a:off x="5584423" y="216559"/>
            <a:ext cx="1280169" cy="841533"/>
          </a:xfrm>
          <a:prstGeom prst="rect">
            <a:avLst/>
          </a:prstGeom>
          <a:noFill/>
          <a:ln>
            <a:noFill/>
          </a:ln>
        </p:spPr>
      </p:pic>
      <p:pic>
        <p:nvPicPr>
          <p:cNvPr id="679" name="Google Shape;679;p43"/>
          <p:cNvPicPr preferRelativeResize="0"/>
          <p:nvPr/>
        </p:nvPicPr>
        <p:blipFill rotWithShape="1">
          <a:blip r:embed="rId4">
            <a:alphaModFix/>
          </a:blip>
          <a:srcRect/>
          <a:stretch/>
        </p:blipFill>
        <p:spPr>
          <a:xfrm>
            <a:off x="7675869" y="3057421"/>
            <a:ext cx="4337273" cy="304815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44"/>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¿Qué es RIOJA SALUD?</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Es un espacio personal de salud digital que permite a los ciudadanos de La Rioja relacionarse de manera no presencial con el Sistema de Salud de La Rioja. Se pueden consultar informes, clínicos, diagnósticos, y resultados de análisis clínicos. También acceder al Plan de Medicación y solicitar consultas presenciales u online.</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¿Cómo nos registramos?</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Podemos acceder des de PC en www.riojasalud.es  o a través de la App “riojasaludl” disponible en Android y IPhone.</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i="0">
                <a:solidFill>
                  <a:srgbClr val="019EE2"/>
                </a:solidFill>
                <a:latin typeface="Open Sans"/>
                <a:ea typeface="Open Sans"/>
                <a:cs typeface="Open Sans"/>
                <a:sym typeface="Open Sans"/>
              </a:rPr>
              <a:t>Menú de inicio</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pantalla de inicio se puede acceder</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 a todas las prestaciones que ofrece la aplicación,</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que van desde la Información sobre patologías,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calidad del servicio o gestión de citas de atención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primaria. </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información sanitaria podrás acceder a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Programas de estilos de vida saludables, patologías…</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p:txBody>
      </p:sp>
      <p:sp>
        <p:nvSpPr>
          <p:cNvPr id="686" name="Google Shape;686;p44"/>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es-ES"/>
              <a:t>- La Rioja. RIOJA SALUD.</a:t>
            </a:r>
            <a:endParaRPr/>
          </a:p>
        </p:txBody>
      </p:sp>
      <p:sp>
        <p:nvSpPr>
          <p:cNvPr id="687" name="Google Shape;687;p44"/>
          <p:cNvSpPr txBox="1"/>
          <p:nvPr/>
        </p:nvSpPr>
        <p:spPr>
          <a:xfrm>
            <a:off x="8608818" y="4193206"/>
            <a:ext cx="914400" cy="9144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endParaRPr sz="3200" b="0">
              <a:solidFill>
                <a:schemeClr val="dk1"/>
              </a:solidFill>
              <a:latin typeface="Verdana"/>
              <a:ea typeface="Verdana"/>
              <a:cs typeface="Verdana"/>
              <a:sym typeface="Verdana"/>
            </a:endParaRPr>
          </a:p>
        </p:txBody>
      </p:sp>
      <p:pic>
        <p:nvPicPr>
          <p:cNvPr id="688" name="Google Shape;688;p44"/>
          <p:cNvPicPr preferRelativeResize="0"/>
          <p:nvPr/>
        </p:nvPicPr>
        <p:blipFill rotWithShape="1">
          <a:blip r:embed="rId3">
            <a:alphaModFix/>
          </a:blip>
          <a:srcRect/>
          <a:stretch/>
        </p:blipFill>
        <p:spPr>
          <a:xfrm>
            <a:off x="6104368" y="3222986"/>
            <a:ext cx="1951061" cy="3429000"/>
          </a:xfrm>
          <a:prstGeom prst="rect">
            <a:avLst/>
          </a:prstGeom>
          <a:noFill/>
          <a:ln>
            <a:noFill/>
          </a:ln>
        </p:spPr>
      </p:pic>
      <p:pic>
        <p:nvPicPr>
          <p:cNvPr id="689" name="Google Shape;689;p44"/>
          <p:cNvPicPr preferRelativeResize="0"/>
          <p:nvPr/>
        </p:nvPicPr>
        <p:blipFill rotWithShape="1">
          <a:blip r:embed="rId4">
            <a:alphaModFix/>
          </a:blip>
          <a:srcRect/>
          <a:stretch/>
        </p:blipFill>
        <p:spPr>
          <a:xfrm>
            <a:off x="8114030" y="3219749"/>
            <a:ext cx="1766586" cy="3429000"/>
          </a:xfrm>
          <a:prstGeom prst="rect">
            <a:avLst/>
          </a:prstGeom>
          <a:noFill/>
          <a:ln>
            <a:noFill/>
          </a:ln>
        </p:spPr>
      </p:pic>
      <p:pic>
        <p:nvPicPr>
          <p:cNvPr id="690" name="Google Shape;690;p44"/>
          <p:cNvPicPr preferRelativeResize="0"/>
          <p:nvPr/>
        </p:nvPicPr>
        <p:blipFill rotWithShape="1">
          <a:blip r:embed="rId5">
            <a:alphaModFix/>
          </a:blip>
          <a:srcRect/>
          <a:stretch/>
        </p:blipFill>
        <p:spPr>
          <a:xfrm>
            <a:off x="9978945" y="3219749"/>
            <a:ext cx="1953986" cy="3429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45"/>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¿Qué es CITA SANITARIA MADRID?</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Es un espacio personal de salud digital que permite a los ciudadanos de Madrid relacionarse de manera no presencial con el Sistema de Salud de Madrid.. Se pueden consultar informes, clínicos, diagnósticos, y resultados de análisis clínicos  a través de “MI Carpeta de Salud”,  y también acceder al Plan de Medicación y solicitar consultas presenciales u online.</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¿Cómo nos registramos?</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Podemos acceder des de PC en www.carpetavirtual.sanidadmadrid.com  o a través de la App “citasanitariamadrid” se puede pedir cita con el medico de familia y especialistas.</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i="0">
                <a:solidFill>
                  <a:srgbClr val="019EE2"/>
                </a:solidFill>
                <a:latin typeface="Open Sans"/>
                <a:ea typeface="Open Sans"/>
                <a:cs typeface="Open Sans"/>
                <a:sym typeface="Open Sans"/>
              </a:rPr>
              <a:t>Menú de inicio</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pantalla de inicio de la web se puede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Acceder a algunas prestaciones que ofrecen</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 que van desde la Información sobre patologías,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calidad del servicio o gestión de citas de atención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primaria. </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información sanitaria podrás acceder a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Programas de estilos de vida saludables, patologías…</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p:txBody>
      </p:sp>
      <p:sp>
        <p:nvSpPr>
          <p:cNvPr id="697" name="Google Shape;697;p45"/>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es-ES"/>
              <a:t>- Madrid. CITA SANITARIA MADRID.</a:t>
            </a:r>
            <a:endParaRPr/>
          </a:p>
        </p:txBody>
      </p:sp>
      <p:sp>
        <p:nvSpPr>
          <p:cNvPr id="698" name="Google Shape;698;p45"/>
          <p:cNvSpPr txBox="1"/>
          <p:nvPr/>
        </p:nvSpPr>
        <p:spPr>
          <a:xfrm>
            <a:off x="8608818" y="4193206"/>
            <a:ext cx="914400" cy="9144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endParaRPr sz="3200" b="0">
              <a:solidFill>
                <a:schemeClr val="dk1"/>
              </a:solidFill>
              <a:latin typeface="Verdana"/>
              <a:ea typeface="Verdana"/>
              <a:cs typeface="Verdana"/>
              <a:sym typeface="Verdana"/>
            </a:endParaRPr>
          </a:p>
        </p:txBody>
      </p:sp>
      <p:pic>
        <p:nvPicPr>
          <p:cNvPr id="699" name="Google Shape;699;p45"/>
          <p:cNvPicPr preferRelativeResize="0"/>
          <p:nvPr/>
        </p:nvPicPr>
        <p:blipFill rotWithShape="1">
          <a:blip r:embed="rId3">
            <a:alphaModFix/>
          </a:blip>
          <a:srcRect/>
          <a:stretch/>
        </p:blipFill>
        <p:spPr>
          <a:xfrm>
            <a:off x="6695680" y="3429000"/>
            <a:ext cx="1600200" cy="2971800"/>
          </a:xfrm>
          <a:prstGeom prst="rect">
            <a:avLst/>
          </a:prstGeom>
          <a:noFill/>
          <a:ln>
            <a:noFill/>
          </a:ln>
        </p:spPr>
      </p:pic>
      <p:pic>
        <p:nvPicPr>
          <p:cNvPr id="700" name="Google Shape;700;p45"/>
          <p:cNvPicPr preferRelativeResize="0"/>
          <p:nvPr/>
        </p:nvPicPr>
        <p:blipFill rotWithShape="1">
          <a:blip r:embed="rId4">
            <a:alphaModFix/>
          </a:blip>
          <a:srcRect/>
          <a:stretch/>
        </p:blipFill>
        <p:spPr>
          <a:xfrm>
            <a:off x="8648264" y="3409104"/>
            <a:ext cx="1625289" cy="3097375"/>
          </a:xfrm>
          <a:prstGeom prst="rect">
            <a:avLst/>
          </a:prstGeom>
          <a:noFill/>
          <a:ln>
            <a:noFill/>
          </a:ln>
        </p:spPr>
      </p:pic>
      <p:pic>
        <p:nvPicPr>
          <p:cNvPr id="701" name="Google Shape;701;p45"/>
          <p:cNvPicPr preferRelativeResize="0"/>
          <p:nvPr/>
        </p:nvPicPr>
        <p:blipFill rotWithShape="1">
          <a:blip r:embed="rId5">
            <a:alphaModFix/>
          </a:blip>
          <a:srcRect/>
          <a:stretch/>
        </p:blipFill>
        <p:spPr>
          <a:xfrm>
            <a:off x="10435836" y="3429000"/>
            <a:ext cx="1631950" cy="30973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6"/>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¿Qué es MURCIASALUD?</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Es un espacio personal de salud digital que permite a los ciudadanos de Murcia relacionarse de manera no presencial con el Sistema de Salud de Murcia. Se pueden consultar informes, clínicos, diagnósticos, y resultados de análisis clínicos  a través de “Portal del Paciente”,  y también acceder al Plan de Medicación y solicitar consultas presenciales u online.</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¿Cómo nos registramos?</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Podemos acceder des de PC en www.murciasalud.es  o a través de la App “portaldelpaciente” disponible en Android y IPhone.</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i="0">
                <a:solidFill>
                  <a:srgbClr val="019EE2"/>
                </a:solidFill>
                <a:latin typeface="Open Sans"/>
                <a:ea typeface="Open Sans"/>
                <a:cs typeface="Open Sans"/>
                <a:sym typeface="Open Sans"/>
              </a:rPr>
              <a:t>Menú de inicio</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pantalla de inicio de la web se puede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Acceder a algunas prestaciones que ofrecen</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 que van desde la Información sobre patologías,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calidad del servicio o gestión de citas de atención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primaria. </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información sanitaria podrás acceder a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Programas de estilos de vida saludables, patologías…</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p:txBody>
      </p:sp>
      <p:sp>
        <p:nvSpPr>
          <p:cNvPr id="708" name="Google Shape;708;p46"/>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es-ES"/>
              <a:t>- Murcia. MURCIASALUD.</a:t>
            </a:r>
            <a:endParaRPr/>
          </a:p>
        </p:txBody>
      </p:sp>
      <p:sp>
        <p:nvSpPr>
          <p:cNvPr id="709" name="Google Shape;709;p46"/>
          <p:cNvSpPr txBox="1"/>
          <p:nvPr/>
        </p:nvSpPr>
        <p:spPr>
          <a:xfrm>
            <a:off x="8608818" y="4193206"/>
            <a:ext cx="914400" cy="9144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endParaRPr sz="3200" b="0">
              <a:solidFill>
                <a:schemeClr val="dk1"/>
              </a:solidFill>
              <a:latin typeface="Verdana"/>
              <a:ea typeface="Verdana"/>
              <a:cs typeface="Verdana"/>
              <a:sym typeface="Verdana"/>
            </a:endParaRPr>
          </a:p>
        </p:txBody>
      </p:sp>
      <p:pic>
        <p:nvPicPr>
          <p:cNvPr id="710" name="Google Shape;710;p46">
            <a:hlinkClick r:id="rId3"/>
          </p:cNvPr>
          <p:cNvPicPr preferRelativeResize="0"/>
          <p:nvPr/>
        </p:nvPicPr>
        <p:blipFill rotWithShape="1">
          <a:blip r:embed="rId4">
            <a:alphaModFix/>
          </a:blip>
          <a:srcRect/>
          <a:stretch/>
        </p:blipFill>
        <p:spPr>
          <a:xfrm>
            <a:off x="6871888" y="3165867"/>
            <a:ext cx="4578087" cy="2322105"/>
          </a:xfrm>
          <a:prstGeom prst="rect">
            <a:avLst/>
          </a:prstGeom>
          <a:noFill/>
          <a:ln>
            <a:noFill/>
          </a:ln>
        </p:spPr>
      </p:pic>
      <p:sp>
        <p:nvSpPr>
          <p:cNvPr id="711" name="Google Shape;711;p46"/>
          <p:cNvSpPr txBox="1"/>
          <p:nvPr/>
        </p:nvSpPr>
        <p:spPr>
          <a:xfrm>
            <a:off x="7461671" y="5663452"/>
            <a:ext cx="3398520" cy="294001"/>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s-ES" sz="1400" b="1">
                <a:solidFill>
                  <a:srgbClr val="019EE2"/>
                </a:solidFill>
                <a:latin typeface="Verdana"/>
                <a:ea typeface="Verdana"/>
                <a:cs typeface="Verdana"/>
                <a:sym typeface="Verdana"/>
              </a:rPr>
              <a:t>Clica en el video para ver todo </a:t>
            </a:r>
            <a:endParaRPr/>
          </a:p>
          <a:p>
            <a:pPr marL="0" marR="0" lvl="0" indent="0" algn="ctr" rtl="0">
              <a:spcBef>
                <a:spcPts val="0"/>
              </a:spcBef>
              <a:spcAft>
                <a:spcPts val="0"/>
              </a:spcAft>
              <a:buNone/>
            </a:pPr>
            <a:r>
              <a:rPr lang="es-ES" sz="1400" b="1">
                <a:solidFill>
                  <a:srgbClr val="019EE2"/>
                </a:solidFill>
                <a:latin typeface="Verdana"/>
                <a:ea typeface="Verdana"/>
                <a:cs typeface="Verdana"/>
                <a:sym typeface="Verdana"/>
              </a:rPr>
              <a:t>lo que te ofrece y como registrarte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47"/>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¿Qué es SALUD NAVARRA?</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Es un espacio personal de salud digital que permite a los ciudadanos de Navarra relacionarse de manera no presencial con el Sistema de Salud de Navarra. Se pueden consultar informes, clínicos, diagnósticos, y resultados de análisis clínicos  a través de “Servicio Online” y “Carpeta Personal de Salud”,  y también acceder al Plan de Medicación y solicitar consultas presenciales u online.</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¿Cómo nos registramos?</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Podemos acceder des de PC en www.navarra.es/home_es/Temas/Portal+de+la+Salud/Ciudadania/  o a través de la App “carpetapersonaldesalud” disponible en Android y IPhone.</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i="0">
                <a:solidFill>
                  <a:srgbClr val="019EE2"/>
                </a:solidFill>
                <a:latin typeface="Open Sans"/>
                <a:ea typeface="Open Sans"/>
                <a:cs typeface="Open Sans"/>
                <a:sym typeface="Open Sans"/>
              </a:rPr>
              <a:t>Menú de inicio</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pantalla de inicio de la web se puede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Acceder a algunas prestaciones que ofrecen</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 que van desde la Información sobre patologías,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calidad del servicio o gestión de citas de atención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primaria. </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información sanitaria podrás acceder a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Programas de estilos de vida saludables, patologías…</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p:txBody>
      </p:sp>
      <p:sp>
        <p:nvSpPr>
          <p:cNvPr id="718" name="Google Shape;718;p47"/>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es-ES"/>
              <a:t>- Navarra. NAFARROAN OSASUNA </a:t>
            </a:r>
            <a:r>
              <a:rPr lang="es-ES" sz="1400"/>
              <a:t>(SALUD NAVARRA.)</a:t>
            </a:r>
            <a:endParaRPr sz="1400"/>
          </a:p>
        </p:txBody>
      </p:sp>
      <p:sp>
        <p:nvSpPr>
          <p:cNvPr id="719" name="Google Shape;719;p47"/>
          <p:cNvSpPr txBox="1"/>
          <p:nvPr/>
        </p:nvSpPr>
        <p:spPr>
          <a:xfrm>
            <a:off x="8608818" y="4193206"/>
            <a:ext cx="914400" cy="9144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endParaRPr sz="3200" b="0">
              <a:solidFill>
                <a:schemeClr val="dk1"/>
              </a:solidFill>
              <a:latin typeface="Verdana"/>
              <a:ea typeface="Verdana"/>
              <a:cs typeface="Verdana"/>
              <a:sym typeface="Verdana"/>
            </a:endParaRPr>
          </a:p>
        </p:txBody>
      </p:sp>
      <p:pic>
        <p:nvPicPr>
          <p:cNvPr id="720" name="Google Shape;720;p47"/>
          <p:cNvPicPr preferRelativeResize="0"/>
          <p:nvPr/>
        </p:nvPicPr>
        <p:blipFill rotWithShape="1">
          <a:blip r:embed="rId3">
            <a:alphaModFix/>
          </a:blip>
          <a:srcRect/>
          <a:stretch/>
        </p:blipFill>
        <p:spPr>
          <a:xfrm>
            <a:off x="6255792" y="3292065"/>
            <a:ext cx="5022781" cy="31633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48"/>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¿Qué es SERVICIO VASCO SALUD?</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Es un espacio personal de salud digital que permite a los ciudadanos del País Vasco relacionarse de manera no presencial con el Sistema de Salud del País Vasco. Se pueden consultar informes, clínicos, diagnósticos, y resultados de análisis clínicos  a través de “Osakidetza” y “Carpeta de Salud”,  y también acceder al Plan de Medicación y solicitar consultas presenciales u online.</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a:solidFill>
                  <a:srgbClr val="019EE2"/>
                </a:solidFill>
                <a:latin typeface="Open Sans"/>
                <a:ea typeface="Open Sans"/>
                <a:cs typeface="Open Sans"/>
                <a:sym typeface="Open Sans"/>
              </a:rPr>
              <a:t>¿Cómo nos registramos?</a:t>
            </a:r>
            <a:endParaRPr b="1" i="0">
              <a:solidFill>
                <a:srgbClr val="019EE2"/>
              </a:solidFill>
              <a:latin typeface="Open Sans"/>
              <a:ea typeface="Open Sans"/>
              <a:cs typeface="Open Sans"/>
              <a:sym typeface="Open Sa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Podemos acceder des de PC en www.osakidetza.euskadi.eus  o a través de la App “osakidetza” disponible en Android y IPhone.</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019EE2"/>
              </a:buClr>
              <a:buSzPts val="1600"/>
              <a:buNone/>
            </a:pPr>
            <a:r>
              <a:rPr lang="es-ES" b="1" i="0">
                <a:solidFill>
                  <a:srgbClr val="019EE2"/>
                </a:solidFill>
                <a:latin typeface="Open Sans"/>
                <a:ea typeface="Open Sans"/>
                <a:cs typeface="Open Sans"/>
                <a:sym typeface="Open Sans"/>
              </a:rPr>
              <a:t>Menú de inicio</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pantalla de inicio de la web se puede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Acceder a algunas prestaciones que ofrecen</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 que van desde la Información sobre patologías,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calidad del servicio o gestión de citas de atención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primaria. </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Desde la información sanitaria podrás acceder a </a:t>
            </a:r>
            <a:endParaRPr/>
          </a:p>
          <a:p>
            <a:pPr marL="0" lvl="0" indent="0" algn="l" rtl="0">
              <a:lnSpc>
                <a:spcPct val="100000"/>
              </a:lnSpc>
              <a:spcBef>
                <a:spcPts val="0"/>
              </a:spcBef>
              <a:spcAft>
                <a:spcPts val="0"/>
              </a:spcAft>
              <a:buClr>
                <a:srgbClr val="212529"/>
              </a:buClr>
              <a:buSzPts val="1600"/>
              <a:buNone/>
            </a:pPr>
            <a:r>
              <a:rPr lang="es-ES">
                <a:solidFill>
                  <a:srgbClr val="212529"/>
                </a:solidFill>
                <a:latin typeface="Poppins"/>
                <a:ea typeface="Poppins"/>
                <a:cs typeface="Poppins"/>
                <a:sym typeface="Poppins"/>
              </a:rPr>
              <a:t>Programas de estilos de vida saludables, patologías…</a:t>
            </a:r>
            <a:endParaRPr/>
          </a:p>
          <a:p>
            <a:pPr marL="0" lvl="0" indent="0" algn="l" rtl="0">
              <a:lnSpc>
                <a:spcPct val="100000"/>
              </a:lnSpc>
              <a:spcBef>
                <a:spcPts val="0"/>
              </a:spcBef>
              <a:spcAft>
                <a:spcPts val="0"/>
              </a:spcAft>
              <a:buClr>
                <a:srgbClr val="595959"/>
              </a:buClr>
              <a:buSzPts val="1600"/>
              <a:buNone/>
            </a:pPr>
            <a:endParaRPr>
              <a:solidFill>
                <a:srgbClr val="212529"/>
              </a:solidFill>
              <a:latin typeface="Poppins"/>
              <a:ea typeface="Poppins"/>
              <a:cs typeface="Poppins"/>
              <a:sym typeface="Poppins"/>
            </a:endParaRPr>
          </a:p>
        </p:txBody>
      </p:sp>
      <p:sp>
        <p:nvSpPr>
          <p:cNvPr id="727" name="Google Shape;727;p48"/>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es-ES"/>
              <a:t>- País Vasco. OSAKIDETZA. </a:t>
            </a:r>
            <a:r>
              <a:rPr lang="es-ES" sz="1400"/>
              <a:t>(Servicio Vasco Salud).</a:t>
            </a:r>
            <a:endParaRPr sz="1400"/>
          </a:p>
        </p:txBody>
      </p:sp>
      <p:sp>
        <p:nvSpPr>
          <p:cNvPr id="728" name="Google Shape;728;p48"/>
          <p:cNvSpPr txBox="1"/>
          <p:nvPr/>
        </p:nvSpPr>
        <p:spPr>
          <a:xfrm>
            <a:off x="8608818" y="4193206"/>
            <a:ext cx="914400" cy="9144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endParaRPr sz="3200" b="0">
              <a:solidFill>
                <a:schemeClr val="dk1"/>
              </a:solidFill>
              <a:latin typeface="Verdana"/>
              <a:ea typeface="Verdana"/>
              <a:cs typeface="Verdana"/>
              <a:sym typeface="Verdana"/>
            </a:endParaRPr>
          </a:p>
        </p:txBody>
      </p:sp>
      <p:pic>
        <p:nvPicPr>
          <p:cNvPr id="729" name="Google Shape;729;p48"/>
          <p:cNvPicPr preferRelativeResize="0"/>
          <p:nvPr/>
        </p:nvPicPr>
        <p:blipFill rotWithShape="1">
          <a:blip r:embed="rId3">
            <a:alphaModFix/>
          </a:blip>
          <a:srcRect/>
          <a:stretch/>
        </p:blipFill>
        <p:spPr>
          <a:xfrm>
            <a:off x="6251833" y="3347883"/>
            <a:ext cx="1403849" cy="2995356"/>
          </a:xfrm>
          <a:prstGeom prst="rect">
            <a:avLst/>
          </a:prstGeom>
          <a:noFill/>
          <a:ln>
            <a:noFill/>
          </a:ln>
        </p:spPr>
      </p:pic>
      <p:pic>
        <p:nvPicPr>
          <p:cNvPr id="730" name="Google Shape;730;p48"/>
          <p:cNvPicPr preferRelativeResize="0"/>
          <p:nvPr/>
        </p:nvPicPr>
        <p:blipFill rotWithShape="1">
          <a:blip r:embed="rId4">
            <a:alphaModFix/>
          </a:blip>
          <a:srcRect/>
          <a:stretch/>
        </p:blipFill>
        <p:spPr>
          <a:xfrm>
            <a:off x="7886700" y="3347883"/>
            <a:ext cx="1782759" cy="2995356"/>
          </a:xfrm>
          <a:prstGeom prst="rect">
            <a:avLst/>
          </a:prstGeom>
          <a:noFill/>
          <a:ln>
            <a:noFill/>
          </a:ln>
        </p:spPr>
      </p:pic>
      <p:pic>
        <p:nvPicPr>
          <p:cNvPr id="731" name="Google Shape;731;p48"/>
          <p:cNvPicPr preferRelativeResize="0"/>
          <p:nvPr/>
        </p:nvPicPr>
        <p:blipFill rotWithShape="1">
          <a:blip r:embed="rId5">
            <a:alphaModFix/>
          </a:blip>
          <a:srcRect/>
          <a:stretch/>
        </p:blipFill>
        <p:spPr>
          <a:xfrm>
            <a:off x="9926392" y="3337799"/>
            <a:ext cx="1730664" cy="30723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txBox="1">
            <a:spLocks noGrp="1"/>
          </p:cNvSpPr>
          <p:nvPr>
            <p:ph type="body" idx="1"/>
          </p:nvPr>
        </p:nvSpPr>
        <p:spPr>
          <a:xfrm>
            <a:off x="596270" y="1165148"/>
            <a:ext cx="10820142"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ca-ES" b="1" dirty="0">
                <a:solidFill>
                  <a:srgbClr val="019EE2"/>
                </a:solidFill>
              </a:rPr>
              <a:t>Qui pot obtenir el Certificat Digital ?</a:t>
            </a:r>
            <a:endParaRPr lang="ca-ES" dirty="0"/>
          </a:p>
          <a:p>
            <a:pPr marL="0" lvl="0" indent="0" algn="l" rtl="0">
              <a:lnSpc>
                <a:spcPct val="100000"/>
              </a:lnSpc>
              <a:spcBef>
                <a:spcPts val="0"/>
              </a:spcBef>
              <a:spcAft>
                <a:spcPts val="0"/>
              </a:spcAft>
              <a:buClr>
                <a:srgbClr val="595959"/>
              </a:buClr>
              <a:buSzPts val="1600"/>
              <a:buNone/>
            </a:pPr>
            <a:r>
              <a:rPr lang="ca-ES" dirty="0"/>
              <a:t>Qualsevol ciutadà espanyol o estranger, major d’edat o menor emancipat que estigui  en possessió del seu DNI o NIE.</a:t>
            </a:r>
          </a:p>
          <a:p>
            <a:pPr marL="0" lvl="0" indent="0" algn="l" rtl="0">
              <a:lnSpc>
                <a:spcPct val="100000"/>
              </a:lnSpc>
              <a:spcBef>
                <a:spcPts val="0"/>
              </a:spcBef>
              <a:spcAft>
                <a:spcPts val="0"/>
              </a:spcAft>
              <a:buClr>
                <a:srgbClr val="019EE2"/>
              </a:buClr>
              <a:buSzPts val="1600"/>
              <a:buNone/>
            </a:pPr>
            <a:r>
              <a:rPr lang="ca-ES" b="1" dirty="0">
                <a:solidFill>
                  <a:srgbClr val="019EE2"/>
                </a:solidFill>
              </a:rPr>
              <a:t>Per a què serveix el Certificat Digital ?</a:t>
            </a:r>
            <a:endParaRPr lang="ca-ES" dirty="0"/>
          </a:p>
          <a:p>
            <a:pPr marL="0" lvl="0" indent="0" algn="l" rtl="0">
              <a:lnSpc>
                <a:spcPct val="100000"/>
              </a:lnSpc>
              <a:spcBef>
                <a:spcPts val="0"/>
              </a:spcBef>
              <a:spcAft>
                <a:spcPts val="0"/>
              </a:spcAft>
              <a:buClr>
                <a:srgbClr val="595959"/>
              </a:buClr>
              <a:buSzPts val="1600"/>
              <a:buNone/>
            </a:pPr>
            <a:r>
              <a:rPr lang="ca-ES" dirty="0"/>
              <a:t>Permetrà </a:t>
            </a:r>
            <a:r>
              <a:rPr lang="ca-ES" b="1" dirty="0"/>
              <a:t>sol·licitar, consultar, gestionar, signar i realitzar </a:t>
            </a:r>
            <a:r>
              <a:rPr lang="ca-ES" dirty="0"/>
              <a:t>tràmits de forma segura amb l’Administració Pública i Entitats Privades, com a exemple:</a:t>
            </a:r>
            <a:endParaRPr lang="ca-ES" strike="sngStrike" dirty="0"/>
          </a:p>
          <a:p>
            <a:pPr marL="0" lvl="0" indent="0" algn="l" rtl="0">
              <a:lnSpc>
                <a:spcPct val="100000"/>
              </a:lnSpc>
              <a:spcBef>
                <a:spcPts val="0"/>
              </a:spcBef>
              <a:spcAft>
                <a:spcPts val="0"/>
              </a:spcAft>
              <a:buClr>
                <a:srgbClr val="595959"/>
              </a:buClr>
              <a:buSzPts val="1600"/>
              <a:buNone/>
            </a:pPr>
            <a:endParaRPr lang="ca-ES" dirty="0"/>
          </a:p>
          <a:p>
            <a:pPr marL="285750" lvl="0" indent="-285750" algn="l" rtl="0">
              <a:lnSpc>
                <a:spcPct val="100000"/>
              </a:lnSpc>
              <a:spcBef>
                <a:spcPts val="0"/>
              </a:spcBef>
              <a:spcAft>
                <a:spcPts val="0"/>
              </a:spcAft>
              <a:buClr>
                <a:srgbClr val="595959"/>
              </a:buClr>
              <a:buSzPts val="1600"/>
              <a:buFont typeface="Courier New"/>
              <a:buChar char="o"/>
            </a:pPr>
            <a:r>
              <a:rPr lang="ca-ES" dirty="0"/>
              <a:t>Presentació i liquidació d’impostos</a:t>
            </a:r>
          </a:p>
          <a:p>
            <a:pPr marL="285750" lvl="0" indent="-285750" algn="l" rtl="0">
              <a:lnSpc>
                <a:spcPct val="100000"/>
              </a:lnSpc>
              <a:spcBef>
                <a:spcPts val="0"/>
              </a:spcBef>
              <a:spcAft>
                <a:spcPts val="0"/>
              </a:spcAft>
              <a:buClr>
                <a:srgbClr val="595959"/>
              </a:buClr>
              <a:buSzPts val="1600"/>
              <a:buFont typeface="Courier New"/>
              <a:buChar char="o"/>
            </a:pPr>
            <a:r>
              <a:rPr lang="ca-ES" dirty="0"/>
              <a:t>Consultes i tràmits per a sol·licituds de subvencions.</a:t>
            </a:r>
          </a:p>
          <a:p>
            <a:pPr marL="285750" lvl="0" indent="-285750" algn="l" rtl="0">
              <a:lnSpc>
                <a:spcPct val="100000"/>
              </a:lnSpc>
              <a:spcBef>
                <a:spcPts val="0"/>
              </a:spcBef>
              <a:spcAft>
                <a:spcPts val="0"/>
              </a:spcAft>
              <a:buClr>
                <a:srgbClr val="595959"/>
              </a:buClr>
              <a:buSzPts val="1600"/>
              <a:buFont typeface="Courier New"/>
              <a:buChar char="o"/>
            </a:pPr>
            <a:r>
              <a:rPr lang="ca-ES" dirty="0"/>
              <a:t>Signatura electrònica de documents i formularis oficiales.</a:t>
            </a:r>
          </a:p>
          <a:p>
            <a:pPr marL="285750" lvl="0" indent="-285750" algn="l" rtl="0">
              <a:lnSpc>
                <a:spcPct val="100000"/>
              </a:lnSpc>
              <a:spcBef>
                <a:spcPts val="0"/>
              </a:spcBef>
              <a:spcAft>
                <a:spcPts val="0"/>
              </a:spcAft>
              <a:buClr>
                <a:srgbClr val="595959"/>
              </a:buClr>
              <a:buSzPts val="1600"/>
              <a:buFont typeface="Courier New"/>
              <a:buChar char="o"/>
            </a:pPr>
            <a:r>
              <a:rPr lang="ca-ES" dirty="0"/>
              <a:t>Presentació de recursos i reclamacions</a:t>
            </a:r>
          </a:p>
          <a:p>
            <a:pPr marL="285750" lvl="0" indent="-285750" algn="l" rtl="0">
              <a:lnSpc>
                <a:spcPct val="100000"/>
              </a:lnSpc>
              <a:spcBef>
                <a:spcPts val="0"/>
              </a:spcBef>
              <a:spcAft>
                <a:spcPts val="0"/>
              </a:spcAft>
              <a:buClr>
                <a:srgbClr val="595959"/>
              </a:buClr>
              <a:buSzPts val="1600"/>
              <a:buFont typeface="Courier New"/>
              <a:buChar char="o"/>
            </a:pPr>
            <a:r>
              <a:rPr lang="ca-ES" dirty="0"/>
              <a:t>Consultes i inscripcions en el Padró Municipal</a:t>
            </a:r>
          </a:p>
          <a:p>
            <a:pPr marL="285750" lvl="0" indent="-285750" algn="l" rtl="0">
              <a:lnSpc>
                <a:spcPct val="100000"/>
              </a:lnSpc>
              <a:spcBef>
                <a:spcPts val="0"/>
              </a:spcBef>
              <a:spcAft>
                <a:spcPts val="0"/>
              </a:spcAft>
              <a:buClr>
                <a:srgbClr val="595959"/>
              </a:buClr>
              <a:buSzPts val="1600"/>
              <a:buFont typeface="Courier New"/>
              <a:buChar char="o"/>
            </a:pPr>
            <a:r>
              <a:rPr lang="ca-ES" dirty="0"/>
              <a:t>Consultes de multes de circulació</a:t>
            </a:r>
          </a:p>
          <a:p>
            <a:pPr marL="285750" lvl="0" indent="-285750" algn="l" rtl="0">
              <a:lnSpc>
                <a:spcPct val="100000"/>
              </a:lnSpc>
              <a:spcBef>
                <a:spcPts val="0"/>
              </a:spcBef>
              <a:spcAft>
                <a:spcPts val="0"/>
              </a:spcAft>
              <a:buClr>
                <a:srgbClr val="595959"/>
              </a:buClr>
              <a:buSzPts val="1600"/>
              <a:buFont typeface="Courier New"/>
              <a:buChar char="o"/>
            </a:pPr>
            <a:r>
              <a:rPr lang="ca-ES" dirty="0" err="1"/>
              <a:t>Etc</a:t>
            </a:r>
            <a:endParaRPr lang="ca-ES" dirty="0"/>
          </a:p>
          <a:p>
            <a:pPr marL="0" lvl="0" indent="0" algn="l" rtl="0">
              <a:lnSpc>
                <a:spcPct val="100000"/>
              </a:lnSpc>
              <a:spcBef>
                <a:spcPts val="0"/>
              </a:spcBef>
              <a:spcAft>
                <a:spcPts val="0"/>
              </a:spcAft>
              <a:buClr>
                <a:srgbClr val="595959"/>
              </a:buClr>
              <a:buSzPts val="1600"/>
              <a:buNone/>
            </a:pPr>
            <a:endParaRPr lang="ca-ES" dirty="0"/>
          </a:p>
          <a:p>
            <a:pPr marL="0" lvl="0" indent="0" algn="l" rtl="0">
              <a:lnSpc>
                <a:spcPct val="100000"/>
              </a:lnSpc>
              <a:spcBef>
                <a:spcPts val="0"/>
              </a:spcBef>
              <a:spcAft>
                <a:spcPts val="0"/>
              </a:spcAft>
              <a:buClr>
                <a:srgbClr val="019EE2"/>
              </a:buClr>
              <a:buSzPts val="1600"/>
              <a:buNone/>
            </a:pPr>
            <a:r>
              <a:rPr lang="ca-ES" b="1" dirty="0">
                <a:solidFill>
                  <a:srgbClr val="019EE2"/>
                </a:solidFill>
              </a:rPr>
              <a:t>Avantatges del Certificat Digital </a:t>
            </a:r>
            <a:endParaRPr lang="ca-ES" dirty="0"/>
          </a:p>
          <a:p>
            <a:pPr marL="285750" lvl="0" indent="-285750" algn="l" rtl="0">
              <a:lnSpc>
                <a:spcPct val="100000"/>
              </a:lnSpc>
              <a:spcBef>
                <a:spcPts val="0"/>
              </a:spcBef>
              <a:spcAft>
                <a:spcPts val="0"/>
              </a:spcAft>
              <a:buClr>
                <a:schemeClr val="dk1"/>
              </a:buClr>
              <a:buSzPts val="1600"/>
              <a:buFont typeface="Courier New"/>
              <a:buChar char="o"/>
            </a:pPr>
            <a:r>
              <a:rPr lang="ca-ES" dirty="0">
                <a:solidFill>
                  <a:schemeClr val="dk1"/>
                </a:solidFill>
              </a:rPr>
              <a:t>Comoditat</a:t>
            </a:r>
            <a:endParaRPr lang="ca-ES" dirty="0"/>
          </a:p>
          <a:p>
            <a:pPr marL="285750" lvl="0" indent="-285750" algn="l" rtl="0">
              <a:lnSpc>
                <a:spcPct val="100000"/>
              </a:lnSpc>
              <a:spcBef>
                <a:spcPts val="0"/>
              </a:spcBef>
              <a:spcAft>
                <a:spcPts val="0"/>
              </a:spcAft>
              <a:buClr>
                <a:schemeClr val="dk1"/>
              </a:buClr>
              <a:buSzPts val="1600"/>
              <a:buFont typeface="Courier New"/>
              <a:buChar char="o"/>
            </a:pPr>
            <a:r>
              <a:rPr lang="ca-ES" dirty="0">
                <a:solidFill>
                  <a:schemeClr val="dk1"/>
                </a:solidFill>
              </a:rPr>
              <a:t>Rapidesa</a:t>
            </a:r>
            <a:endParaRPr lang="ca-ES" dirty="0"/>
          </a:p>
          <a:p>
            <a:pPr marL="285750" lvl="0" indent="-285750" algn="l" rtl="0">
              <a:lnSpc>
                <a:spcPct val="100000"/>
              </a:lnSpc>
              <a:spcBef>
                <a:spcPts val="0"/>
              </a:spcBef>
              <a:spcAft>
                <a:spcPts val="0"/>
              </a:spcAft>
              <a:buClr>
                <a:schemeClr val="dk1"/>
              </a:buClr>
              <a:buSzPts val="1600"/>
              <a:buFont typeface="Courier New"/>
              <a:buChar char="o"/>
            </a:pPr>
            <a:r>
              <a:rPr lang="ca-ES" dirty="0">
                <a:solidFill>
                  <a:schemeClr val="dk1"/>
                </a:solidFill>
              </a:rPr>
              <a:t>Estalvi de temps i diners</a:t>
            </a:r>
            <a:endParaRPr lang="ca-ES" dirty="0"/>
          </a:p>
          <a:p>
            <a:pPr marL="0" lvl="0" indent="0" algn="l" rtl="0">
              <a:lnSpc>
                <a:spcPct val="100000"/>
              </a:lnSpc>
              <a:spcBef>
                <a:spcPts val="0"/>
              </a:spcBef>
              <a:spcAft>
                <a:spcPts val="0"/>
              </a:spcAft>
              <a:buClr>
                <a:srgbClr val="595959"/>
              </a:buClr>
              <a:buSzPts val="1600"/>
              <a:buNone/>
            </a:pPr>
            <a:endParaRPr lang="ca-ES" dirty="0"/>
          </a:p>
          <a:p>
            <a:pPr marL="0" lvl="0" indent="0" algn="l" rtl="0">
              <a:lnSpc>
                <a:spcPct val="100000"/>
              </a:lnSpc>
              <a:spcBef>
                <a:spcPts val="0"/>
              </a:spcBef>
              <a:spcAft>
                <a:spcPts val="0"/>
              </a:spcAft>
              <a:buClr>
                <a:srgbClr val="595959"/>
              </a:buClr>
              <a:buSzPts val="1600"/>
              <a:buNone/>
            </a:pPr>
            <a:endParaRPr lang="ca-ES" dirty="0"/>
          </a:p>
          <a:p>
            <a:pPr marL="0" lvl="0" indent="0" algn="l" rtl="0">
              <a:lnSpc>
                <a:spcPct val="100000"/>
              </a:lnSpc>
              <a:spcBef>
                <a:spcPts val="0"/>
              </a:spcBef>
              <a:spcAft>
                <a:spcPts val="0"/>
              </a:spcAft>
              <a:buClr>
                <a:srgbClr val="595959"/>
              </a:buClr>
              <a:buSzPts val="1600"/>
              <a:buNone/>
            </a:pPr>
            <a:endParaRPr lang="ca-ES" dirty="0"/>
          </a:p>
        </p:txBody>
      </p:sp>
      <p:sp>
        <p:nvSpPr>
          <p:cNvPr id="149" name="Google Shape;149;p5"/>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1.2 Certificat Digital</a:t>
            </a:r>
          </a:p>
        </p:txBody>
      </p:sp>
      <p:pic>
        <p:nvPicPr>
          <p:cNvPr id="3" name="Imagen 2">
            <a:extLst>
              <a:ext uri="{FF2B5EF4-FFF2-40B4-BE49-F238E27FC236}">
                <a16:creationId xmlns:a16="http://schemas.microsoft.com/office/drawing/2014/main" id="{776B46F3-BE5F-F449-83F6-52238B7ACD3A}"/>
              </a:ext>
            </a:extLst>
          </p:cNvPr>
          <p:cNvPicPr>
            <a:picLocks noChangeAspect="1"/>
          </p:cNvPicPr>
          <p:nvPr/>
        </p:nvPicPr>
        <p:blipFill>
          <a:blip r:embed="rId3"/>
          <a:stretch>
            <a:fillRect/>
          </a:stretch>
        </p:blipFill>
        <p:spPr>
          <a:xfrm>
            <a:off x="7537899" y="3649245"/>
            <a:ext cx="3878513" cy="231260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49"/>
          <p:cNvSpPr txBox="1">
            <a:spLocks noGrp="1"/>
          </p:cNvSpPr>
          <p:nvPr>
            <p:ph type="body" idx="1"/>
          </p:nvPr>
        </p:nvSpPr>
        <p:spPr>
          <a:xfrm>
            <a:off x="605895" y="1047547"/>
            <a:ext cx="10820142" cy="5604439"/>
          </a:xfrm>
          <a:prstGeom prst="rect">
            <a:avLst/>
          </a:prstGeom>
          <a:noFill/>
          <a:ln>
            <a:noFill/>
          </a:ln>
        </p:spPr>
        <p:txBody>
          <a:bodyPr spcFirstLastPara="1" wrap="square" lIns="0" tIns="0" rIns="0" bIns="0" anchor="t" anchorCtr="0">
            <a:noAutofit/>
          </a:bodyPr>
          <a:lstStyle/>
          <a:p>
            <a:pPr marL="0" lvl="0" indent="0">
              <a:buClr>
                <a:srgbClr val="019EE2"/>
              </a:buClr>
            </a:pPr>
            <a:r>
              <a:rPr lang="ca-ES" b="1" dirty="0">
                <a:solidFill>
                  <a:srgbClr val="019EE2"/>
                </a:solidFill>
                <a:latin typeface="Open Sans"/>
                <a:ea typeface="Open Sans"/>
                <a:cs typeface="Open Sans"/>
                <a:sym typeface="Open Sans"/>
              </a:rPr>
              <a:t>Què és PORTAL DEL PACIENT?
</a:t>
            </a:r>
            <a:r>
              <a:rPr lang="ca-ES" dirty="0">
                <a:solidFill>
                  <a:schemeClr val="tx1"/>
                </a:solidFill>
                <a:latin typeface="Open Sans"/>
                <a:ea typeface="Open Sans"/>
                <a:cs typeface="Open Sans"/>
                <a:sym typeface="Open Sans"/>
              </a:rPr>
              <a:t>És un espai personal de salut digital que permet als ciutadans de València relacionar-se de manera no presencial amb el Sistema de Salut de València. Es poden consultar informes, clínics, diagnòstics, i resultats d'anàlisis clíniques a través de "Portal del Pacient" i també accedir al Pla de Medicació i sol·licitar consultes presencials o online.</a:t>
            </a:r>
          </a:p>
          <a:p>
            <a:pPr marL="0" lvl="0" indent="0">
              <a:buClr>
                <a:srgbClr val="019EE2"/>
              </a:buClr>
            </a:pPr>
            <a:r>
              <a:rPr lang="ca-ES" b="1" dirty="0">
                <a:solidFill>
                  <a:srgbClr val="019EE2"/>
                </a:solidFill>
                <a:latin typeface="Open Sans"/>
                <a:ea typeface="Open Sans"/>
                <a:cs typeface="Open Sans"/>
                <a:sym typeface="Open Sans"/>
              </a:rPr>
              <a:t>
Com registrar-se?
</a:t>
            </a:r>
            <a:r>
              <a:rPr lang="ca-ES" dirty="0">
                <a:solidFill>
                  <a:schemeClr val="tx1"/>
                </a:solidFill>
                <a:latin typeface="Open Sans"/>
                <a:ea typeface="Open Sans"/>
                <a:cs typeface="Open Sans"/>
                <a:sym typeface="Open Sans"/>
              </a:rPr>
              <a:t>Es pot accedir des de PC a www.san.gva.es/ca/web/portal-del-paciente o a través de </a:t>
            </a:r>
            <a:r>
              <a:rPr lang="ca-ES" dirty="0" err="1">
                <a:solidFill>
                  <a:schemeClr val="tx1"/>
                </a:solidFill>
                <a:latin typeface="Open Sans"/>
                <a:ea typeface="Open Sans"/>
                <a:cs typeface="Open Sans"/>
                <a:sym typeface="Open Sans"/>
              </a:rPr>
              <a:t>l'App</a:t>
            </a:r>
            <a:r>
              <a:rPr lang="ca-ES" dirty="0">
                <a:solidFill>
                  <a:schemeClr val="tx1"/>
                </a:solidFill>
                <a:latin typeface="Open Sans"/>
                <a:ea typeface="Open Sans"/>
                <a:cs typeface="Open Sans"/>
                <a:sym typeface="Open Sans"/>
              </a:rPr>
              <a:t> "GVA-Salut" disponible per </a:t>
            </a:r>
            <a:r>
              <a:rPr lang="ca-ES" dirty="0" err="1">
                <a:solidFill>
                  <a:schemeClr val="tx1"/>
                </a:solidFill>
                <a:latin typeface="Open Sans"/>
                <a:ea typeface="Open Sans"/>
                <a:cs typeface="Open Sans"/>
                <a:sym typeface="Open Sans"/>
              </a:rPr>
              <a:t>Android</a:t>
            </a:r>
            <a:r>
              <a:rPr lang="ca-ES" dirty="0">
                <a:solidFill>
                  <a:schemeClr val="tx1"/>
                </a:solidFill>
                <a:latin typeface="Open Sans"/>
                <a:ea typeface="Open Sans"/>
                <a:cs typeface="Open Sans"/>
                <a:sym typeface="Open Sans"/>
              </a:rPr>
              <a:t> i </a:t>
            </a:r>
            <a:r>
              <a:rPr lang="ca-ES" dirty="0" err="1">
                <a:solidFill>
                  <a:schemeClr val="tx1"/>
                </a:solidFill>
                <a:latin typeface="Open Sans"/>
                <a:ea typeface="Open Sans"/>
                <a:cs typeface="Open Sans"/>
                <a:sym typeface="Open Sans"/>
              </a:rPr>
              <a:t>IPhone</a:t>
            </a:r>
            <a:r>
              <a:rPr lang="ca-ES" dirty="0">
                <a:solidFill>
                  <a:schemeClr val="tx1"/>
                </a:solidFill>
                <a:latin typeface="Open Sans"/>
                <a:ea typeface="Open Sans"/>
                <a:cs typeface="Open Sans"/>
                <a:sym typeface="Open Sans"/>
              </a:rPr>
              <a:t>.</a:t>
            </a:r>
          </a:p>
          <a:p>
            <a:pPr marL="0" lvl="0" indent="0">
              <a:buClr>
                <a:srgbClr val="019EE2"/>
              </a:buClr>
            </a:pPr>
            <a:r>
              <a:rPr lang="ca-ES" b="1" dirty="0">
                <a:solidFill>
                  <a:srgbClr val="019EE2"/>
                </a:solidFill>
                <a:latin typeface="Open Sans"/>
                <a:ea typeface="Open Sans"/>
                <a:cs typeface="Open Sans"/>
                <a:sym typeface="Open Sans"/>
              </a:rPr>
              <a:t>
Menú d' inici
</a:t>
            </a:r>
            <a:r>
              <a:rPr lang="ca-ES" dirty="0">
                <a:solidFill>
                  <a:schemeClr val="tx1"/>
                </a:solidFill>
                <a:latin typeface="Open Sans"/>
                <a:ea typeface="Open Sans"/>
                <a:cs typeface="Open Sans"/>
                <a:sym typeface="Open Sans"/>
              </a:rPr>
              <a:t>Des de la pantalla d'inici del web es pot 
accedir a algunes prestacions que ofereixen.</a:t>
            </a:r>
          </a:p>
          <a:p>
            <a:pPr marL="0" lvl="0" indent="0">
              <a:buClr>
                <a:srgbClr val="019EE2"/>
              </a:buClr>
            </a:pPr>
            <a:r>
              <a:rPr lang="ca-ES" dirty="0">
                <a:solidFill>
                  <a:schemeClr val="tx1"/>
                </a:solidFill>
                <a:latin typeface="Open Sans"/>
                <a:ea typeface="Open Sans"/>
                <a:cs typeface="Open Sans"/>
                <a:sym typeface="Open Sans"/>
              </a:rPr>
              <a:t>Aquestes van des de la Informació sobre patologies, 
qualitat del servei o gestió de cites d' atenció 
primària. </a:t>
            </a:r>
          </a:p>
          <a:p>
            <a:pPr marL="0" lvl="0" indent="0">
              <a:buClr>
                <a:srgbClr val="019EE2"/>
              </a:buClr>
            </a:pPr>
            <a:r>
              <a:rPr lang="ca-ES" dirty="0">
                <a:solidFill>
                  <a:schemeClr val="tx1"/>
                </a:solidFill>
                <a:latin typeface="Open Sans"/>
                <a:ea typeface="Open Sans"/>
                <a:cs typeface="Open Sans"/>
                <a:sym typeface="Open Sans"/>
              </a:rPr>
              <a:t>
Des de la informació sanitària es podrà accedir a 
Programes d'estils de vida saludables, patologies...</a:t>
            </a:r>
            <a:endParaRPr lang="ca-ES" dirty="0">
              <a:solidFill>
                <a:schemeClr val="tx1"/>
              </a:solidFill>
              <a:latin typeface="Poppins"/>
              <a:ea typeface="Poppins"/>
              <a:cs typeface="Poppins"/>
              <a:sym typeface="Poppins"/>
            </a:endParaRPr>
          </a:p>
        </p:txBody>
      </p:sp>
      <p:sp>
        <p:nvSpPr>
          <p:cNvPr id="738" name="Google Shape;738;p49"/>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 València. PORTAL DEL PACIENT.</a:t>
            </a:r>
            <a:endParaRPr lang="ca-ES" sz="1400" dirty="0"/>
          </a:p>
        </p:txBody>
      </p:sp>
      <p:sp>
        <p:nvSpPr>
          <p:cNvPr id="739" name="Google Shape;739;p49"/>
          <p:cNvSpPr txBox="1"/>
          <p:nvPr/>
        </p:nvSpPr>
        <p:spPr>
          <a:xfrm>
            <a:off x="8608818" y="4193206"/>
            <a:ext cx="914400" cy="9144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endParaRPr sz="3200" b="0">
              <a:solidFill>
                <a:schemeClr val="dk1"/>
              </a:solidFill>
              <a:latin typeface="Verdana"/>
              <a:ea typeface="Verdana"/>
              <a:cs typeface="Verdana"/>
              <a:sym typeface="Verdana"/>
            </a:endParaRPr>
          </a:p>
        </p:txBody>
      </p:sp>
      <p:pic>
        <p:nvPicPr>
          <p:cNvPr id="740" name="Google Shape;740;p49"/>
          <p:cNvPicPr preferRelativeResize="0"/>
          <p:nvPr/>
        </p:nvPicPr>
        <p:blipFill rotWithShape="1">
          <a:blip r:embed="rId3">
            <a:alphaModFix/>
          </a:blip>
          <a:srcRect/>
          <a:stretch/>
        </p:blipFill>
        <p:spPr>
          <a:xfrm>
            <a:off x="6232279" y="3126658"/>
            <a:ext cx="1658399" cy="3115536"/>
          </a:xfrm>
          <a:prstGeom prst="rect">
            <a:avLst/>
          </a:prstGeom>
          <a:noFill/>
          <a:ln>
            <a:noFill/>
          </a:ln>
        </p:spPr>
      </p:pic>
      <p:pic>
        <p:nvPicPr>
          <p:cNvPr id="741" name="Google Shape;741;p49"/>
          <p:cNvPicPr preferRelativeResize="0"/>
          <p:nvPr/>
        </p:nvPicPr>
        <p:blipFill rotWithShape="1">
          <a:blip r:embed="rId4">
            <a:alphaModFix/>
          </a:blip>
          <a:srcRect/>
          <a:stretch/>
        </p:blipFill>
        <p:spPr>
          <a:xfrm>
            <a:off x="7989906" y="3126658"/>
            <a:ext cx="1699784" cy="3223870"/>
          </a:xfrm>
          <a:prstGeom prst="rect">
            <a:avLst/>
          </a:prstGeom>
          <a:noFill/>
          <a:ln>
            <a:noFill/>
          </a:ln>
        </p:spPr>
      </p:pic>
      <p:pic>
        <p:nvPicPr>
          <p:cNvPr id="742" name="Google Shape;742;p49"/>
          <p:cNvPicPr preferRelativeResize="0"/>
          <p:nvPr/>
        </p:nvPicPr>
        <p:blipFill rotWithShape="1">
          <a:blip r:embed="rId5">
            <a:alphaModFix/>
          </a:blip>
          <a:srcRect/>
          <a:stretch/>
        </p:blipFill>
        <p:spPr>
          <a:xfrm>
            <a:off x="9803668" y="3126659"/>
            <a:ext cx="1797186" cy="320715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50"/>
          <p:cNvSpPr txBox="1">
            <a:spLocks noGrp="1"/>
          </p:cNvSpPr>
          <p:nvPr>
            <p:ph type="body" idx="1"/>
          </p:nvPr>
        </p:nvSpPr>
        <p:spPr>
          <a:xfrm>
            <a:off x="2256632" y="2639444"/>
            <a:ext cx="7678737" cy="157911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FFFFFF"/>
              </a:buClr>
              <a:buSzPts val="4000"/>
              <a:buNone/>
            </a:pPr>
            <a:r>
              <a:rPr lang="ca-ES" sz="4000" dirty="0"/>
              <a:t>Moltes gràcies</a:t>
            </a:r>
          </a:p>
          <a:p>
            <a:pPr marL="0" lvl="0" indent="0" algn="ctr" rtl="0">
              <a:spcBef>
                <a:spcPts val="0"/>
              </a:spcBef>
              <a:spcAft>
                <a:spcPts val="0"/>
              </a:spcAft>
              <a:buClr>
                <a:srgbClr val="FFFFFF"/>
              </a:buClr>
              <a:buSzPts val="4000"/>
              <a:buNone/>
            </a:pPr>
            <a:r>
              <a:rPr lang="ca-ES" dirty="0"/>
              <a:t>per la vostra atenció.</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7" name="Imagen 6">
            <a:hlinkClick r:id="rId3"/>
            <a:extLst>
              <a:ext uri="{FF2B5EF4-FFF2-40B4-BE49-F238E27FC236}">
                <a16:creationId xmlns:a16="http://schemas.microsoft.com/office/drawing/2014/main" id="{245A80B2-B11D-1C47-BB7F-E72B5F5205AC}"/>
              </a:ext>
            </a:extLst>
          </p:cNvPr>
          <p:cNvPicPr>
            <a:picLocks noChangeAspect="1"/>
          </p:cNvPicPr>
          <p:nvPr/>
        </p:nvPicPr>
        <p:blipFill>
          <a:blip r:embed="rId4"/>
          <a:stretch>
            <a:fillRect/>
          </a:stretch>
        </p:blipFill>
        <p:spPr>
          <a:xfrm>
            <a:off x="6382112" y="1210753"/>
            <a:ext cx="5029200" cy="1016000"/>
          </a:xfrm>
          <a:prstGeom prst="rect">
            <a:avLst/>
          </a:prstGeom>
          <a:solidFill>
            <a:schemeClr val="bg1">
              <a:lumMod val="65000"/>
            </a:schemeClr>
          </a:solidFill>
          <a:ln w="38100">
            <a:solidFill>
              <a:srgbClr val="002060"/>
            </a:solidFill>
          </a:ln>
          <a:effectLst>
            <a:outerShdw blurRad="50800" dist="50800" dir="5400000" algn="ctr" rotWithShape="0">
              <a:schemeClr val="bg1"/>
            </a:outerShdw>
          </a:effectLst>
        </p:spPr>
      </p:pic>
      <p:pic>
        <p:nvPicPr>
          <p:cNvPr id="3" name="Imagen 2">
            <a:extLst>
              <a:ext uri="{FF2B5EF4-FFF2-40B4-BE49-F238E27FC236}">
                <a16:creationId xmlns:a16="http://schemas.microsoft.com/office/drawing/2014/main" id="{96781E33-8C1C-5044-803A-DFE1468FF3DA}"/>
              </a:ext>
            </a:extLst>
          </p:cNvPr>
          <p:cNvPicPr>
            <a:picLocks noChangeAspect="1"/>
          </p:cNvPicPr>
          <p:nvPr/>
        </p:nvPicPr>
        <p:blipFill>
          <a:blip r:embed="rId5"/>
          <a:stretch>
            <a:fillRect/>
          </a:stretch>
        </p:blipFill>
        <p:spPr>
          <a:xfrm>
            <a:off x="6382112" y="2732853"/>
            <a:ext cx="5349392" cy="4036734"/>
          </a:xfrm>
          <a:prstGeom prst="rect">
            <a:avLst/>
          </a:prstGeom>
        </p:spPr>
      </p:pic>
      <p:sp>
        <p:nvSpPr>
          <p:cNvPr id="156" name="Google Shape;156;p6"/>
          <p:cNvSpPr txBox="1">
            <a:spLocks noGrp="1"/>
          </p:cNvSpPr>
          <p:nvPr>
            <p:ph type="body" idx="1"/>
          </p:nvPr>
        </p:nvSpPr>
        <p:spPr>
          <a:xfrm>
            <a:off x="596270" y="1165148"/>
            <a:ext cx="5499730"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ca-ES" b="1" dirty="0">
                <a:solidFill>
                  <a:srgbClr val="019EE2"/>
                </a:solidFill>
              </a:rPr>
              <a:t>Com obtenir el Certificat Digital ?</a:t>
            </a:r>
            <a:endParaRPr lang="ca-ES" dirty="0"/>
          </a:p>
          <a:p>
            <a:pPr marL="0" lvl="0" indent="0" algn="l" rtl="0">
              <a:lnSpc>
                <a:spcPct val="100000"/>
              </a:lnSpc>
              <a:spcBef>
                <a:spcPts val="0"/>
              </a:spcBef>
              <a:spcAft>
                <a:spcPts val="0"/>
              </a:spcAft>
              <a:buClr>
                <a:srgbClr val="595959"/>
              </a:buClr>
              <a:buSzPts val="1600"/>
              <a:buNone/>
            </a:pPr>
            <a:endParaRPr lang="ca-ES" dirty="0"/>
          </a:p>
          <a:p>
            <a:pPr marL="0" lvl="0" indent="0" algn="l" rtl="0">
              <a:lnSpc>
                <a:spcPct val="100000"/>
              </a:lnSpc>
              <a:spcBef>
                <a:spcPts val="0"/>
              </a:spcBef>
              <a:spcAft>
                <a:spcPts val="0"/>
              </a:spcAft>
              <a:buClr>
                <a:srgbClr val="595959"/>
              </a:buClr>
              <a:buSzPts val="1600"/>
              <a:buNone/>
            </a:pPr>
            <a:r>
              <a:rPr lang="ca-ES" b="1" dirty="0"/>
              <a:t>Pas 1: </a:t>
            </a:r>
            <a:r>
              <a:rPr lang="ca-ES" dirty="0"/>
              <a:t>accedir al cercador amb Certificat digital o electrònic i entrar a la pàgina web de la Fàbrica Nacional de Moneda i Timbre (fnmt.gob.es)</a:t>
            </a:r>
          </a:p>
          <a:p>
            <a:pPr marL="0" lvl="0" indent="0" algn="l" rtl="0">
              <a:lnSpc>
                <a:spcPct val="100000"/>
              </a:lnSpc>
              <a:spcBef>
                <a:spcPts val="0"/>
              </a:spcBef>
              <a:spcAft>
                <a:spcPts val="0"/>
              </a:spcAft>
              <a:buClr>
                <a:srgbClr val="595959"/>
              </a:buClr>
              <a:buSzPts val="1600"/>
              <a:buNone/>
            </a:pPr>
            <a:endParaRPr lang="ca-ES" dirty="0"/>
          </a:p>
          <a:p>
            <a:pPr marL="0" lvl="0" indent="0" algn="l" rtl="0">
              <a:lnSpc>
                <a:spcPct val="100000"/>
              </a:lnSpc>
              <a:spcBef>
                <a:spcPts val="0"/>
              </a:spcBef>
              <a:spcAft>
                <a:spcPts val="0"/>
              </a:spcAft>
              <a:buClr>
                <a:srgbClr val="595959"/>
              </a:buClr>
              <a:buSzPts val="1600"/>
              <a:buNone/>
            </a:pPr>
            <a:endParaRPr lang="ca-ES" dirty="0"/>
          </a:p>
          <a:p>
            <a:pPr marL="0" lvl="0" indent="0" algn="l" rtl="0">
              <a:lnSpc>
                <a:spcPct val="100000"/>
              </a:lnSpc>
              <a:spcBef>
                <a:spcPts val="0"/>
              </a:spcBef>
              <a:spcAft>
                <a:spcPts val="0"/>
              </a:spcAft>
              <a:buClr>
                <a:srgbClr val="595959"/>
              </a:buClr>
              <a:buSzPts val="1600"/>
              <a:buNone/>
            </a:pPr>
            <a:endParaRPr lang="ca-ES" dirty="0"/>
          </a:p>
          <a:p>
            <a:pPr marL="0" lvl="0" indent="0" algn="l" rtl="0">
              <a:lnSpc>
                <a:spcPct val="100000"/>
              </a:lnSpc>
              <a:spcBef>
                <a:spcPts val="0"/>
              </a:spcBef>
              <a:spcAft>
                <a:spcPts val="0"/>
              </a:spcAft>
              <a:buClr>
                <a:srgbClr val="595959"/>
              </a:buClr>
              <a:buSzPts val="1600"/>
              <a:buNone/>
            </a:pPr>
            <a:r>
              <a:rPr lang="ca-ES" b="1" dirty="0"/>
              <a:t>Pas 2: </a:t>
            </a:r>
            <a:r>
              <a:rPr lang="ca-ES" dirty="0"/>
              <a:t>hi ha 4 maneres diferents per a obtenir el certificat digital per l’ordinador i per al mòbil.</a:t>
            </a:r>
          </a:p>
          <a:p>
            <a:pPr marL="0" lvl="0" indent="0" algn="l" rtl="0">
              <a:lnSpc>
                <a:spcPct val="100000"/>
              </a:lnSpc>
              <a:spcBef>
                <a:spcPts val="0"/>
              </a:spcBef>
              <a:spcAft>
                <a:spcPts val="0"/>
              </a:spcAft>
              <a:buClr>
                <a:srgbClr val="595959"/>
              </a:buClr>
              <a:buSzPts val="1600"/>
              <a:buNone/>
            </a:pPr>
            <a:endParaRPr lang="ca-ES" dirty="0"/>
          </a:p>
          <a:p>
            <a:pPr marL="285750" lvl="0" indent="-285750" algn="l" rtl="0">
              <a:lnSpc>
                <a:spcPct val="100000"/>
              </a:lnSpc>
              <a:spcBef>
                <a:spcPts val="0"/>
              </a:spcBef>
              <a:spcAft>
                <a:spcPts val="0"/>
              </a:spcAft>
              <a:buClr>
                <a:srgbClr val="595959"/>
              </a:buClr>
              <a:buSzPts val="1600"/>
              <a:buFont typeface="Noto Sans Symbols"/>
              <a:buChar char="❖"/>
            </a:pPr>
            <a:r>
              <a:rPr lang="ca-ES" dirty="0"/>
              <a:t>Mitjançant vídeo </a:t>
            </a:r>
            <a:r>
              <a:rPr lang="ca-ES" dirty="0" err="1"/>
              <a:t>identificatiu</a:t>
            </a:r>
            <a:r>
              <a:rPr lang="ca-ES" dirty="0"/>
              <a:t>.</a:t>
            </a:r>
          </a:p>
          <a:p>
            <a:pPr marL="285750" lvl="0" indent="-285750" algn="l" rtl="0">
              <a:lnSpc>
                <a:spcPct val="100000"/>
              </a:lnSpc>
              <a:spcBef>
                <a:spcPts val="0"/>
              </a:spcBef>
              <a:spcAft>
                <a:spcPts val="0"/>
              </a:spcAft>
              <a:buClr>
                <a:srgbClr val="595959"/>
              </a:buClr>
              <a:buSzPts val="1600"/>
              <a:buFont typeface="Noto Sans Symbols"/>
              <a:buChar char="❖"/>
            </a:pPr>
            <a:r>
              <a:rPr lang="ca-ES" dirty="0"/>
              <a:t>De forma presencial</a:t>
            </a:r>
          </a:p>
          <a:p>
            <a:pPr marL="285750" lvl="0" indent="-285750" algn="l" rtl="0">
              <a:lnSpc>
                <a:spcPct val="100000"/>
              </a:lnSpc>
              <a:spcBef>
                <a:spcPts val="0"/>
              </a:spcBef>
              <a:spcAft>
                <a:spcPts val="0"/>
              </a:spcAft>
              <a:buClr>
                <a:srgbClr val="595959"/>
              </a:buClr>
              <a:buSzPts val="1600"/>
              <a:buFont typeface="Noto Sans Symbols"/>
              <a:buChar char="❖"/>
            </a:pPr>
            <a:r>
              <a:rPr lang="ca-ES" dirty="0"/>
              <a:t>Amb el </a:t>
            </a:r>
            <a:r>
              <a:rPr lang="ca-ES" dirty="0" err="1"/>
              <a:t>DNIe</a:t>
            </a:r>
            <a:endParaRPr lang="ca-ES" dirty="0"/>
          </a:p>
          <a:p>
            <a:pPr marL="285750" lvl="0" indent="-285750" algn="l" rtl="0">
              <a:lnSpc>
                <a:spcPct val="100000"/>
              </a:lnSpc>
              <a:spcBef>
                <a:spcPts val="0"/>
              </a:spcBef>
              <a:spcAft>
                <a:spcPts val="0"/>
              </a:spcAft>
              <a:buClr>
                <a:srgbClr val="595959"/>
              </a:buClr>
              <a:buSzPts val="1600"/>
              <a:buFont typeface="Noto Sans Symbols"/>
              <a:buChar char="❖"/>
            </a:pPr>
            <a:r>
              <a:rPr lang="ca-ES" dirty="0"/>
              <a:t>Amb dispositiu mòbil.</a:t>
            </a:r>
          </a:p>
        </p:txBody>
      </p:sp>
      <p:sp>
        <p:nvSpPr>
          <p:cNvPr id="157" name="Google Shape;157;p6"/>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1.2 Certificat Digital</a:t>
            </a:r>
          </a:p>
        </p:txBody>
      </p:sp>
      <p:sp>
        <p:nvSpPr>
          <p:cNvPr id="160" name="Google Shape;160;p6"/>
          <p:cNvSpPr/>
          <p:nvPr/>
        </p:nvSpPr>
        <p:spPr>
          <a:xfrm>
            <a:off x="7592786" y="5225143"/>
            <a:ext cx="3755571" cy="1593345"/>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pic>
        <p:nvPicPr>
          <p:cNvPr id="161" name="Google Shape;161;p6" descr="Mano con dedo índice apuntando a la derecha con relleno sólido"/>
          <p:cNvPicPr preferRelativeResize="0"/>
          <p:nvPr/>
        </p:nvPicPr>
        <p:blipFill rotWithShape="1">
          <a:blip r:embed="rId6">
            <a:alphaModFix/>
          </a:blip>
          <a:srcRect/>
          <a:stretch/>
        </p:blipFill>
        <p:spPr>
          <a:xfrm rot="-5400000">
            <a:off x="8819894" y="1950314"/>
            <a:ext cx="650677" cy="650677"/>
          </a:xfrm>
          <a:prstGeom prst="rect">
            <a:avLst/>
          </a:prstGeom>
          <a:noFill/>
          <a:ln>
            <a:noFill/>
          </a:ln>
        </p:spPr>
      </p:pic>
      <p:sp>
        <p:nvSpPr>
          <p:cNvPr id="162" name="Google Shape;162;p6"/>
          <p:cNvSpPr txBox="1"/>
          <p:nvPr/>
        </p:nvSpPr>
        <p:spPr>
          <a:xfrm>
            <a:off x="9486270" y="1769553"/>
            <a:ext cx="845648" cy="9144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ca-ES" sz="1800" b="0">
                <a:solidFill>
                  <a:schemeClr val="dk1"/>
                </a:solidFill>
                <a:latin typeface="Verdana"/>
                <a:ea typeface="Verdana"/>
                <a:cs typeface="Verdana"/>
                <a:sym typeface="Verdana"/>
              </a:rPr>
              <a:t>Clica per accedir</a:t>
            </a:r>
            <a:endParaRPr lang="ca-E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7"/>
          <p:cNvSpPr txBox="1">
            <a:spLocks noGrp="1"/>
          </p:cNvSpPr>
          <p:nvPr>
            <p:ph type="body" idx="1"/>
          </p:nvPr>
        </p:nvSpPr>
        <p:spPr>
          <a:xfrm>
            <a:off x="596269" y="1165148"/>
            <a:ext cx="10646037"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ca-ES" b="1" dirty="0">
                <a:solidFill>
                  <a:srgbClr val="019EE2"/>
                </a:solidFill>
              </a:rPr>
              <a:t>Com obtenir el Certificat Digital ?  </a:t>
            </a:r>
            <a:endParaRPr lang="ca-ES" dirty="0"/>
          </a:p>
          <a:p>
            <a:pPr marL="0" lvl="0" indent="0" algn="l" rtl="0">
              <a:lnSpc>
                <a:spcPct val="100000"/>
              </a:lnSpc>
              <a:spcBef>
                <a:spcPts val="0"/>
              </a:spcBef>
              <a:spcAft>
                <a:spcPts val="0"/>
              </a:spcAft>
              <a:buClr>
                <a:srgbClr val="595959"/>
              </a:buClr>
              <a:buSzPts val="1600"/>
              <a:buNone/>
            </a:pPr>
            <a:endParaRPr lang="ca-ES" dirty="0"/>
          </a:p>
          <a:p>
            <a:pPr marL="0" lvl="0" indent="0" algn="l" rtl="0">
              <a:lnSpc>
                <a:spcPct val="100000"/>
              </a:lnSpc>
              <a:spcBef>
                <a:spcPts val="0"/>
              </a:spcBef>
              <a:spcAft>
                <a:spcPts val="0"/>
              </a:spcAft>
              <a:buClr>
                <a:srgbClr val="595959"/>
              </a:buClr>
              <a:buSzPts val="1600"/>
              <a:buNone/>
            </a:pPr>
            <a:endParaRPr lang="ca-ES" dirty="0"/>
          </a:p>
        </p:txBody>
      </p:sp>
      <p:sp>
        <p:nvSpPr>
          <p:cNvPr id="169" name="Google Shape;169;p7"/>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1.2 Certificat Digital</a:t>
            </a:r>
          </a:p>
        </p:txBody>
      </p:sp>
      <p:pic>
        <p:nvPicPr>
          <p:cNvPr id="170" name="Google Shape;170;p7"/>
          <p:cNvPicPr preferRelativeResize="0"/>
          <p:nvPr/>
        </p:nvPicPr>
        <p:blipFill rotWithShape="1">
          <a:blip r:embed="rId3">
            <a:alphaModFix/>
          </a:blip>
          <a:srcRect t="11228"/>
          <a:stretch/>
        </p:blipFill>
        <p:spPr>
          <a:xfrm>
            <a:off x="386431" y="1525997"/>
            <a:ext cx="7607534" cy="4618227"/>
          </a:xfrm>
          <a:prstGeom prst="rect">
            <a:avLst/>
          </a:prstGeom>
          <a:noFill/>
          <a:ln>
            <a:noFill/>
          </a:ln>
        </p:spPr>
      </p:pic>
      <p:pic>
        <p:nvPicPr>
          <p:cNvPr id="171" name="Google Shape;171;p7">
            <a:hlinkClick r:id="rId4"/>
          </p:cNvPr>
          <p:cNvPicPr preferRelativeResize="0"/>
          <p:nvPr/>
        </p:nvPicPr>
        <p:blipFill rotWithShape="1">
          <a:blip r:embed="rId5">
            <a:alphaModFix/>
          </a:blip>
          <a:srcRect/>
          <a:stretch/>
        </p:blipFill>
        <p:spPr>
          <a:xfrm>
            <a:off x="8357145" y="2076420"/>
            <a:ext cx="3341924" cy="1937754"/>
          </a:xfrm>
          <a:prstGeom prst="rect">
            <a:avLst/>
          </a:prstGeom>
          <a:noFill/>
          <a:ln>
            <a:noFill/>
          </a:ln>
        </p:spPr>
      </p:pic>
      <p:sp>
        <p:nvSpPr>
          <p:cNvPr id="172" name="Google Shape;172;p7"/>
          <p:cNvSpPr txBox="1"/>
          <p:nvPr/>
        </p:nvSpPr>
        <p:spPr>
          <a:xfrm>
            <a:off x="9185172" y="4014174"/>
            <a:ext cx="2285515" cy="332639"/>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ca-ES" sz="1400" b="0">
                <a:solidFill>
                  <a:schemeClr val="dk1"/>
                </a:solidFill>
                <a:latin typeface="Verdana"/>
                <a:ea typeface="Verdana"/>
                <a:cs typeface="Verdana"/>
                <a:sym typeface="Verdana"/>
              </a:rPr>
              <a:t>Clica per accedir</a:t>
            </a:r>
            <a:endParaRPr lang="ca-ES"/>
          </a:p>
        </p:txBody>
      </p:sp>
      <p:sp>
        <p:nvSpPr>
          <p:cNvPr id="8" name="CuadroTexto 7">
            <a:extLst>
              <a:ext uri="{FF2B5EF4-FFF2-40B4-BE49-F238E27FC236}">
                <a16:creationId xmlns:a16="http://schemas.microsoft.com/office/drawing/2014/main" id="{2AAED72D-EB63-CD41-BD9C-A50A57EE8908}"/>
              </a:ext>
            </a:extLst>
          </p:cNvPr>
          <p:cNvSpPr txBox="1"/>
          <p:nvPr/>
        </p:nvSpPr>
        <p:spPr>
          <a:xfrm>
            <a:off x="8373766" y="6048067"/>
            <a:ext cx="3180711" cy="646331"/>
          </a:xfrm>
          <a:prstGeom prst="rect">
            <a:avLst/>
          </a:prstGeom>
          <a:noFill/>
        </p:spPr>
        <p:txBody>
          <a:bodyPr wrap="square" rtlCol="0">
            <a:spAutoFit/>
          </a:bodyPr>
          <a:lstStyle/>
          <a:p>
            <a:r>
              <a:rPr lang="ca-ES" sz="1200" dirty="0">
                <a:solidFill>
                  <a:srgbClr val="7030A0"/>
                </a:solidFill>
              </a:rPr>
              <a:t>La FNMT no té disponible aquest contingut ni el vídeo en Català.</a:t>
            </a:r>
            <a:br>
              <a:rPr lang="ca-ES" sz="1200" dirty="0">
                <a:solidFill>
                  <a:srgbClr val="7030A0"/>
                </a:solidFill>
              </a:rPr>
            </a:br>
            <a:r>
              <a:rPr lang="ca-ES" sz="1200" dirty="0">
                <a:solidFill>
                  <a:srgbClr val="7030A0"/>
                </a:solidFill>
              </a:rPr>
              <a:t>Es mostren en l’idioma original.</a:t>
            </a:r>
            <a:endParaRPr lang="ca-E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8"/>
          <p:cNvSpPr txBox="1">
            <a:spLocks noGrp="1"/>
          </p:cNvSpPr>
          <p:nvPr>
            <p:ph type="body" idx="1"/>
          </p:nvPr>
        </p:nvSpPr>
        <p:spPr>
          <a:xfrm>
            <a:off x="596269" y="1165148"/>
            <a:ext cx="10646037"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ca-ES" b="1" dirty="0">
                <a:solidFill>
                  <a:srgbClr val="019EE2"/>
                </a:solidFill>
              </a:rPr>
              <a:t>Com obtenir el Certificat Digital de forma presencial?  </a:t>
            </a:r>
            <a:endParaRPr lang="ca-ES" dirty="0"/>
          </a:p>
          <a:p>
            <a:pPr marL="0" lvl="0" indent="0" algn="l" rtl="0">
              <a:lnSpc>
                <a:spcPct val="100000"/>
              </a:lnSpc>
              <a:spcBef>
                <a:spcPts val="0"/>
              </a:spcBef>
              <a:spcAft>
                <a:spcPts val="0"/>
              </a:spcAft>
              <a:buClr>
                <a:srgbClr val="595959"/>
              </a:buClr>
              <a:buSzPts val="1600"/>
              <a:buNone/>
            </a:pPr>
            <a:endParaRPr lang="ca-ES" dirty="0"/>
          </a:p>
          <a:p>
            <a:pPr marL="0" lvl="0" indent="0" algn="l" rtl="0">
              <a:lnSpc>
                <a:spcPct val="100000"/>
              </a:lnSpc>
              <a:spcBef>
                <a:spcPts val="0"/>
              </a:spcBef>
              <a:spcAft>
                <a:spcPts val="0"/>
              </a:spcAft>
              <a:buClr>
                <a:srgbClr val="595959"/>
              </a:buClr>
              <a:buSzPts val="1600"/>
              <a:buNone/>
            </a:pPr>
            <a:endParaRPr lang="ca-ES" dirty="0"/>
          </a:p>
        </p:txBody>
      </p:sp>
      <p:sp>
        <p:nvSpPr>
          <p:cNvPr id="179" name="Google Shape;179;p8"/>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1.2 Certificat Digital</a:t>
            </a:r>
          </a:p>
        </p:txBody>
      </p:sp>
      <p:pic>
        <p:nvPicPr>
          <p:cNvPr id="180" name="Google Shape;180;p8"/>
          <p:cNvPicPr preferRelativeResize="0"/>
          <p:nvPr/>
        </p:nvPicPr>
        <p:blipFill rotWithShape="1">
          <a:blip r:embed="rId3">
            <a:alphaModFix/>
          </a:blip>
          <a:srcRect/>
          <a:stretch/>
        </p:blipFill>
        <p:spPr>
          <a:xfrm>
            <a:off x="508339" y="1520792"/>
            <a:ext cx="7273999" cy="4934622"/>
          </a:xfrm>
          <a:prstGeom prst="rect">
            <a:avLst/>
          </a:prstGeom>
          <a:noFill/>
          <a:ln>
            <a:noFill/>
          </a:ln>
        </p:spPr>
      </p:pic>
      <p:cxnSp>
        <p:nvCxnSpPr>
          <p:cNvPr id="182" name="Google Shape;182;p8"/>
          <p:cNvCxnSpPr/>
          <p:nvPr/>
        </p:nvCxnSpPr>
        <p:spPr>
          <a:xfrm>
            <a:off x="6200775" y="4838700"/>
            <a:ext cx="1669493" cy="0"/>
          </a:xfrm>
          <a:prstGeom prst="straightConnector1">
            <a:avLst/>
          </a:prstGeom>
          <a:noFill/>
          <a:ln w="28575" cap="flat" cmpd="sng">
            <a:solidFill>
              <a:srgbClr val="2292D2"/>
            </a:solidFill>
            <a:prstDash val="solid"/>
            <a:round/>
            <a:headEnd type="none" w="sm" len="sm"/>
            <a:tailEnd type="triangle" w="med" len="med"/>
          </a:ln>
        </p:spPr>
      </p:cxnSp>
      <p:pic>
        <p:nvPicPr>
          <p:cNvPr id="3" name="Imagen 2">
            <a:extLst>
              <a:ext uri="{FF2B5EF4-FFF2-40B4-BE49-F238E27FC236}">
                <a16:creationId xmlns:a16="http://schemas.microsoft.com/office/drawing/2014/main" id="{DE2B02D8-B54F-C14F-AF45-C10F2D5C0396}"/>
              </a:ext>
            </a:extLst>
          </p:cNvPr>
          <p:cNvPicPr>
            <a:picLocks noChangeAspect="1"/>
          </p:cNvPicPr>
          <p:nvPr/>
        </p:nvPicPr>
        <p:blipFill>
          <a:blip r:embed="rId4"/>
          <a:stretch>
            <a:fillRect/>
          </a:stretch>
        </p:blipFill>
        <p:spPr>
          <a:xfrm>
            <a:off x="8166748" y="2198076"/>
            <a:ext cx="3738037" cy="3009059"/>
          </a:xfrm>
          <a:prstGeom prst="rect">
            <a:avLst/>
          </a:prstGeom>
        </p:spPr>
      </p:pic>
      <p:sp>
        <p:nvSpPr>
          <p:cNvPr id="10" name="CuadroTexto 9">
            <a:extLst>
              <a:ext uri="{FF2B5EF4-FFF2-40B4-BE49-F238E27FC236}">
                <a16:creationId xmlns:a16="http://schemas.microsoft.com/office/drawing/2014/main" id="{53B76CA6-05BA-E54E-A4CE-9A40E81130AA}"/>
              </a:ext>
            </a:extLst>
          </p:cNvPr>
          <p:cNvSpPr txBox="1"/>
          <p:nvPr/>
        </p:nvSpPr>
        <p:spPr>
          <a:xfrm>
            <a:off x="8392834" y="5916897"/>
            <a:ext cx="3180711" cy="646331"/>
          </a:xfrm>
          <a:prstGeom prst="rect">
            <a:avLst/>
          </a:prstGeom>
          <a:noFill/>
        </p:spPr>
        <p:txBody>
          <a:bodyPr wrap="square" rtlCol="0">
            <a:spAutoFit/>
          </a:bodyPr>
          <a:lstStyle/>
          <a:p>
            <a:r>
              <a:rPr lang="ca-ES" sz="1200" dirty="0">
                <a:solidFill>
                  <a:srgbClr val="7030A0"/>
                </a:solidFill>
              </a:rPr>
              <a:t>La FNMT no té disponible aquest contingut en Català.</a:t>
            </a:r>
            <a:br>
              <a:rPr lang="ca-ES" sz="1200" dirty="0">
                <a:solidFill>
                  <a:srgbClr val="7030A0"/>
                </a:solidFill>
              </a:rPr>
            </a:br>
            <a:r>
              <a:rPr lang="ca-ES" sz="1200" dirty="0">
                <a:solidFill>
                  <a:srgbClr val="7030A0"/>
                </a:solidFill>
              </a:rPr>
              <a:t>Es mostren en l’idioma original.</a:t>
            </a:r>
            <a:endParaRPr lang="ca-ES"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9"/>
          <p:cNvSpPr txBox="1">
            <a:spLocks noGrp="1"/>
          </p:cNvSpPr>
          <p:nvPr>
            <p:ph type="body" idx="1"/>
          </p:nvPr>
        </p:nvSpPr>
        <p:spPr>
          <a:xfrm>
            <a:off x="596269" y="1165148"/>
            <a:ext cx="10646037" cy="56044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19EE2"/>
              </a:buClr>
              <a:buSzPts val="1600"/>
              <a:buNone/>
            </a:pPr>
            <a:r>
              <a:rPr lang="ca-ES" b="1" dirty="0">
                <a:solidFill>
                  <a:srgbClr val="019EE2"/>
                </a:solidFill>
              </a:rPr>
              <a:t>Com obtenir el Certificat Digital amb </a:t>
            </a:r>
            <a:r>
              <a:rPr lang="ca-ES" b="1" dirty="0" err="1">
                <a:solidFill>
                  <a:srgbClr val="019EE2"/>
                </a:solidFill>
              </a:rPr>
              <a:t>DNIe</a:t>
            </a:r>
            <a:r>
              <a:rPr lang="ca-ES" b="1" dirty="0">
                <a:solidFill>
                  <a:srgbClr val="019EE2"/>
                </a:solidFill>
              </a:rPr>
              <a:t>? </a:t>
            </a:r>
            <a:endParaRPr lang="ca-ES" dirty="0"/>
          </a:p>
          <a:p>
            <a:pPr marL="0" lvl="0" indent="0" algn="l" rtl="0">
              <a:lnSpc>
                <a:spcPct val="100000"/>
              </a:lnSpc>
              <a:spcBef>
                <a:spcPts val="0"/>
              </a:spcBef>
              <a:spcAft>
                <a:spcPts val="0"/>
              </a:spcAft>
              <a:buClr>
                <a:srgbClr val="595959"/>
              </a:buClr>
              <a:buSzPts val="1600"/>
              <a:buNone/>
            </a:pPr>
            <a:endParaRPr lang="ca-ES" dirty="0"/>
          </a:p>
          <a:p>
            <a:pPr marL="0" lvl="0" indent="0" algn="l" rtl="0">
              <a:lnSpc>
                <a:spcPct val="100000"/>
              </a:lnSpc>
              <a:spcBef>
                <a:spcPts val="0"/>
              </a:spcBef>
              <a:spcAft>
                <a:spcPts val="0"/>
              </a:spcAft>
              <a:buClr>
                <a:srgbClr val="595959"/>
              </a:buClr>
              <a:buSzPts val="1600"/>
              <a:buNone/>
            </a:pPr>
            <a:endParaRPr lang="ca-ES" dirty="0"/>
          </a:p>
        </p:txBody>
      </p:sp>
      <p:sp>
        <p:nvSpPr>
          <p:cNvPr id="189" name="Google Shape;189;p9"/>
          <p:cNvSpPr txBox="1">
            <a:spLocks noGrp="1"/>
          </p:cNvSpPr>
          <p:nvPr>
            <p:ph type="title"/>
          </p:nvPr>
        </p:nvSpPr>
        <p:spPr>
          <a:xfrm>
            <a:off x="469899" y="402586"/>
            <a:ext cx="8691033" cy="46948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19EE2"/>
              </a:buClr>
              <a:buSzPts val="2800"/>
              <a:buFont typeface="Poppins"/>
              <a:buNone/>
            </a:pPr>
            <a:r>
              <a:rPr lang="ca-ES" dirty="0"/>
              <a:t>1.2 Certificat Digital</a:t>
            </a:r>
          </a:p>
        </p:txBody>
      </p:sp>
      <p:pic>
        <p:nvPicPr>
          <p:cNvPr id="190" name="Google Shape;190;p9"/>
          <p:cNvPicPr preferRelativeResize="0"/>
          <p:nvPr/>
        </p:nvPicPr>
        <p:blipFill rotWithShape="1">
          <a:blip r:embed="rId3">
            <a:alphaModFix/>
          </a:blip>
          <a:srcRect/>
          <a:stretch/>
        </p:blipFill>
        <p:spPr>
          <a:xfrm>
            <a:off x="1058747" y="1512513"/>
            <a:ext cx="7513336" cy="4654943"/>
          </a:xfrm>
          <a:prstGeom prst="rect">
            <a:avLst/>
          </a:prstGeom>
          <a:noFill/>
          <a:ln>
            <a:noFill/>
          </a:ln>
        </p:spPr>
      </p:pic>
      <p:sp>
        <p:nvSpPr>
          <p:cNvPr id="6" name="CuadroTexto 5">
            <a:extLst>
              <a:ext uri="{FF2B5EF4-FFF2-40B4-BE49-F238E27FC236}">
                <a16:creationId xmlns:a16="http://schemas.microsoft.com/office/drawing/2014/main" id="{CF60E532-F06E-9E44-B027-20F5F742FD7E}"/>
              </a:ext>
            </a:extLst>
          </p:cNvPr>
          <p:cNvSpPr txBox="1"/>
          <p:nvPr/>
        </p:nvSpPr>
        <p:spPr>
          <a:xfrm>
            <a:off x="8373766" y="6048067"/>
            <a:ext cx="3180711" cy="646331"/>
          </a:xfrm>
          <a:prstGeom prst="rect">
            <a:avLst/>
          </a:prstGeom>
          <a:noFill/>
        </p:spPr>
        <p:txBody>
          <a:bodyPr wrap="square" rtlCol="0">
            <a:spAutoFit/>
          </a:bodyPr>
          <a:lstStyle/>
          <a:p>
            <a:r>
              <a:rPr lang="ca-ES" sz="1200" dirty="0">
                <a:solidFill>
                  <a:srgbClr val="7030A0"/>
                </a:solidFill>
              </a:rPr>
              <a:t>La FNMT no té disponible aquest contingut en Català.</a:t>
            </a:r>
            <a:br>
              <a:rPr lang="ca-ES" sz="1200" dirty="0">
                <a:solidFill>
                  <a:srgbClr val="7030A0"/>
                </a:solidFill>
              </a:rPr>
            </a:br>
            <a:r>
              <a:rPr lang="ca-ES" sz="1200" dirty="0">
                <a:solidFill>
                  <a:srgbClr val="7030A0"/>
                </a:solidFill>
              </a:rPr>
              <a:t>Es mostren en l’idioma original.</a:t>
            </a:r>
            <a:endParaRPr lang="ca-ES" sz="1200" dirty="0"/>
          </a:p>
        </p:txBody>
      </p:sp>
    </p:spTree>
  </p:cSld>
  <p:clrMapOvr>
    <a:masterClrMapping/>
  </p:clrMapOvr>
</p:sld>
</file>

<file path=ppt/theme/theme1.xml><?xml version="1.0" encoding="utf-8"?>
<a:theme xmlns:a="http://schemas.openxmlformats.org/drawingml/2006/main" name="La Caixa Voluntariados">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 Caixa Voluntariados">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67806310A92F4449498F50C9243AEF0" ma:contentTypeVersion="15" ma:contentTypeDescription="Crear nuevo documento." ma:contentTypeScope="" ma:versionID="20ff543fccceee4bce8ba5c2e9ee0cfa">
  <xsd:schema xmlns:xsd="http://www.w3.org/2001/XMLSchema" xmlns:xs="http://www.w3.org/2001/XMLSchema" xmlns:p="http://schemas.microsoft.com/office/2006/metadata/properties" xmlns:ns2="f10b862d-9925-43d2-8cd3-733fabd3e09a" xmlns:ns3="a761e6aa-c4e8-423d-bef0-8fc7fdbb0343" targetNamespace="http://schemas.microsoft.com/office/2006/metadata/properties" ma:root="true" ma:fieldsID="51ca0ef2a76ef8c11e6f073d6b8234e8" ns2:_="" ns3:_="">
    <xsd:import namespace="f10b862d-9925-43d2-8cd3-733fabd3e09a"/>
    <xsd:import namespace="a761e6aa-c4e8-423d-bef0-8fc7fdbb03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0b862d-9925-43d2-8cd3-733fabd3e0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Etiquetas de imagen" ma:readOnly="false" ma:fieldId="{5cf76f15-5ced-4ddc-b409-7134ff3c332f}" ma:taxonomyMulti="true" ma:sspId="1bd88258-876d-47aa-8492-218c1c30083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61e6aa-c4e8-423d-bef0-8fc7fdbb034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61f696f-b841-447a-8bc2-2dd569fdc2c0}" ma:internalName="TaxCatchAll" ma:showField="CatchAllData" ma:web="a761e6aa-c4e8-423d-bef0-8fc7fdbb034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C245B9-CA50-4BE2-A515-A516327D9471}"/>
</file>

<file path=customXml/itemProps2.xml><?xml version="1.0" encoding="utf-8"?>
<ds:datastoreItem xmlns:ds="http://schemas.openxmlformats.org/officeDocument/2006/customXml" ds:itemID="{33C0DCA1-F63B-4B69-A23F-ED73718FBD37}"/>
</file>

<file path=docProps/app.xml><?xml version="1.0" encoding="utf-8"?>
<Properties xmlns="http://schemas.openxmlformats.org/officeDocument/2006/extended-properties" xmlns:vt="http://schemas.openxmlformats.org/officeDocument/2006/docPropsVTypes">
  <TotalTime>618</TotalTime>
  <Words>14597</Words>
  <Application>Microsoft Macintosh PowerPoint</Application>
  <PresentationFormat>Panorámica</PresentationFormat>
  <Paragraphs>918</Paragraphs>
  <Slides>51</Slides>
  <Notes>51</Notes>
  <HiddenSlides>0</HiddenSlides>
  <MMClips>0</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51</vt:i4>
      </vt:variant>
    </vt:vector>
  </HeadingPairs>
  <TitlesOfParts>
    <vt:vector size="66" baseType="lpstr">
      <vt:lpstr>Calibri</vt:lpstr>
      <vt:lpstr>Poppins</vt:lpstr>
      <vt:lpstr>Noto Sans Symbols</vt:lpstr>
      <vt:lpstr>Arial</vt:lpstr>
      <vt:lpstr>Courier New</vt:lpstr>
      <vt:lpstr>Verdana</vt:lpstr>
      <vt:lpstr>Raleway</vt:lpstr>
      <vt:lpstr>Tahoma</vt:lpstr>
      <vt:lpstr>Lato</vt:lpstr>
      <vt:lpstr>inherit</vt:lpstr>
      <vt:lpstr>Roboto</vt:lpstr>
      <vt:lpstr>Helvetica Neue</vt:lpstr>
      <vt:lpstr>Open Sans</vt:lpstr>
      <vt:lpstr>La Caixa Voluntariados</vt:lpstr>
      <vt:lpstr>1_La Caixa Voluntariados</vt:lpstr>
      <vt:lpstr>Presentación de PowerPoint</vt:lpstr>
      <vt:lpstr>Certificat Digital Taller 1</vt:lpstr>
      <vt:lpstr>Índex</vt:lpstr>
      <vt:lpstr>1.1 Mètodes d’identificació digital</vt:lpstr>
      <vt:lpstr>1.2 Certificat Digital</vt:lpstr>
      <vt:lpstr>1.2 Certificat Digital</vt:lpstr>
      <vt:lpstr>1.2 Certificat Digital</vt:lpstr>
      <vt:lpstr>1.2 Certificat Digital</vt:lpstr>
      <vt:lpstr>1.2 Certificat Digital</vt:lpstr>
      <vt:lpstr>1.2 Certificat Digital</vt:lpstr>
      <vt:lpstr>1.2 Certificat Digital</vt:lpstr>
      <vt:lpstr>1.2 Certificat Digital</vt:lpstr>
      <vt:lpstr>1.2 Certificat Digital</vt:lpstr>
      <vt:lpstr>1.3 Sistema Cl@ve</vt:lpstr>
      <vt:lpstr>2. “Autofirma”</vt:lpstr>
      <vt:lpstr>     Annex  Exportar Certificat Digital  a un altre dispositiu.</vt:lpstr>
      <vt:lpstr>1.2. Còpia de Seguretat Certificat Digital</vt:lpstr>
      <vt:lpstr>1.2. Còpia de Seguretat Certificat Digital</vt:lpstr>
      <vt:lpstr>1.2. Còpia de Seguretat del Certificat Digital</vt:lpstr>
      <vt:lpstr>Presentación de PowerPoint</vt:lpstr>
      <vt:lpstr>Presentación de PowerPoint</vt:lpstr>
      <vt:lpstr>“Mi Carpeta Ciudadana” Taller 2</vt:lpstr>
      <vt:lpstr>Índex</vt:lpstr>
      <vt:lpstr>3. La meva “Carpeta Ciudadana”</vt:lpstr>
      <vt:lpstr>3. La meva “Carpeta Ciudadana”</vt:lpstr>
      <vt:lpstr>3. La meva “Carpeta Ciudadana”</vt:lpstr>
      <vt:lpstr>3. La meva “Carpeta Ciudadana”</vt:lpstr>
      <vt:lpstr>3. La meva “Carpeta Ciudadana”</vt:lpstr>
      <vt:lpstr>Presentación de PowerPoint</vt:lpstr>
      <vt:lpstr>     Annex  Servei Públic de Treball</vt:lpstr>
      <vt:lpstr>2. SERVEI  PÚBLIC D’OCUPACIÓ</vt:lpstr>
      <vt:lpstr>2. SERVEI PÚBLIC D’OCUPACIÓ</vt:lpstr>
      <vt:lpstr>     Annex  Serveis públics de Salut Online</vt:lpstr>
      <vt:lpstr>- Andalucía. SALUD RESPONDE</vt:lpstr>
      <vt:lpstr>- Aragón. SALUD INFORMA</vt:lpstr>
      <vt:lpstr>- Asturias. Mi asturSalud</vt:lpstr>
      <vt:lpstr>- Canarias.  miSCS</vt:lpstr>
      <vt:lpstr>-Cantabria.  MiSaludSCS</vt:lpstr>
      <vt:lpstr>-Castilla la Mancha.  SESCAM</vt:lpstr>
      <vt:lpstr>-Castilla y León.  SACYL CONECTA</vt:lpstr>
      <vt:lpstr>- Catalunya. LA MEVA SALUT</vt:lpstr>
      <vt:lpstr>- Extremadura. EXTREMADURA SALUD</vt:lpstr>
      <vt:lpstr>- Galicia. SISTEMA GALEGO DE SAÚDE</vt:lpstr>
      <vt:lpstr>-Illes Balears. IB-Salut?</vt:lpstr>
      <vt:lpstr>- La Rioja. RIOJA SALUD.</vt:lpstr>
      <vt:lpstr>- Madrid. CITA SANITARIA MADRID.</vt:lpstr>
      <vt:lpstr>- Murcia. MURCIASALUD.</vt:lpstr>
      <vt:lpstr>- Navarra. NAFARROAN OSASUNA (SALUD NAVARRA.)</vt:lpstr>
      <vt:lpstr>- País Vasco. OSAKIDETZA. (Servicio Vasco Salud).</vt:lpstr>
      <vt:lpstr>- València. PORTAL DEL PACIENT.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Madrid de la Hera, Ignacio</dc:creator>
  <cp:lastModifiedBy>Microsoft Office User</cp:lastModifiedBy>
  <cp:revision>29</cp:revision>
  <dcterms:created xsi:type="dcterms:W3CDTF">2020-05-11T10:12:31Z</dcterms:created>
  <dcterms:modified xsi:type="dcterms:W3CDTF">2024-01-22T09:05:17Z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0x010100927A2F21C761C84A941658C4AD1EC32A</vt:lpwstr>
  </property>
  <property fmtid="{D5CDD505-2E9C-101B-9397-08002B2CF9AE}" pid="3" name="MSIP_Label_5d86bc70-2a05-490c-b199-8f0f8e614d89_Enabled">
    <vt:lpwstr>true</vt:lpwstr>
  </property>
  <property fmtid="{D5CDD505-2E9C-101B-9397-08002B2CF9AE}" pid="4" name="MSIP_Label_5d86bc70-2a05-490c-b199-8f0f8e614d89_SetDate">
    <vt:lpwstr>2023-03-06T15:48:40Z</vt:lpwstr>
  </property>
  <property fmtid="{D5CDD505-2E9C-101B-9397-08002B2CF9AE}" pid="5" name="MSIP_Label_5d86bc70-2a05-490c-b199-8f0f8e614d89_Method">
    <vt:lpwstr>Privileged</vt:lpwstr>
  </property>
  <property fmtid="{D5CDD505-2E9C-101B-9397-08002B2CF9AE}" pid="6" name="MSIP_Label_5d86bc70-2a05-490c-b199-8f0f8e614d89_Name">
    <vt:lpwstr>5d86bc70-2a05-490c-b199-8f0f8e614d89</vt:lpwstr>
  </property>
  <property fmtid="{D5CDD505-2E9C-101B-9397-08002B2CF9AE}" pid="7" name="MSIP_Label_5d86bc70-2a05-490c-b199-8f0f8e614d89_SiteId">
    <vt:lpwstr>5df31d35-3ba9-481e-a3c8-ff9be3ee783b</vt:lpwstr>
  </property>
  <property fmtid="{D5CDD505-2E9C-101B-9397-08002B2CF9AE}" pid="8" name="MSIP_Label_5d86bc70-2a05-490c-b199-8f0f8e614d89_ActionId">
    <vt:lpwstr>b0799943-2782-4e92-9262-f87fe9999d77</vt:lpwstr>
  </property>
  <property fmtid="{D5CDD505-2E9C-101B-9397-08002B2CF9AE}" pid="9" name="MSIP_Label_5d86bc70-2a05-490c-b199-8f0f8e614d89_ContentBits">
    <vt:lpwstr>0</vt:lpwstr>
  </property>
</Properties>
</file>