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3.xml" ContentType="application/vnd.openxmlformats-officedocument.presentationml.tags+xml"/>
  <Override PartName="/ppt/notesSlides/notesSlide22.xml" ContentType="application/vnd.openxmlformats-officedocument.presentationml.notesSlide+xml"/>
  <Override PartName="/ppt/tags/tag14.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heme/themeOverride1.xml" ContentType="application/vnd.openxmlformats-officedocument.themeOverr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heme/themeOverride2.xml" ContentType="application/vnd.openxmlformats-officedocument.themeOverr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760" r:id="rId5"/>
  </p:sldMasterIdLst>
  <p:notesMasterIdLst>
    <p:notesMasterId r:id="rId54"/>
  </p:notesMasterIdLst>
  <p:handoutMasterIdLst>
    <p:handoutMasterId r:id="rId55"/>
  </p:handoutMasterIdLst>
  <p:sldIdLst>
    <p:sldId id="351" r:id="rId6"/>
    <p:sldId id="349" r:id="rId7"/>
    <p:sldId id="498" r:id="rId8"/>
    <p:sldId id="466" r:id="rId9"/>
    <p:sldId id="361" r:id="rId10"/>
    <p:sldId id="362" r:id="rId11"/>
    <p:sldId id="363" r:id="rId12"/>
    <p:sldId id="481" r:id="rId13"/>
    <p:sldId id="360" r:id="rId14"/>
    <p:sldId id="355" r:id="rId15"/>
    <p:sldId id="482" r:id="rId16"/>
    <p:sldId id="499" r:id="rId17"/>
    <p:sldId id="393" r:id="rId18"/>
    <p:sldId id="479" r:id="rId19"/>
    <p:sldId id="475" r:id="rId20"/>
    <p:sldId id="476" r:id="rId21"/>
    <p:sldId id="500" r:id="rId22"/>
    <p:sldId id="343" r:id="rId23"/>
    <p:sldId id="423" r:id="rId24"/>
    <p:sldId id="487" r:id="rId25"/>
    <p:sldId id="501" r:id="rId26"/>
    <p:sldId id="496" r:id="rId27"/>
    <p:sldId id="505" r:id="rId28"/>
    <p:sldId id="392" r:id="rId29"/>
    <p:sldId id="460" r:id="rId30"/>
    <p:sldId id="457" r:id="rId31"/>
    <p:sldId id="461" r:id="rId32"/>
    <p:sldId id="471" r:id="rId33"/>
    <p:sldId id="472" r:id="rId34"/>
    <p:sldId id="256" r:id="rId35"/>
    <p:sldId id="470" r:id="rId36"/>
    <p:sldId id="478" r:id="rId37"/>
    <p:sldId id="502" r:id="rId38"/>
    <p:sldId id="394" r:id="rId39"/>
    <p:sldId id="491" r:id="rId40"/>
    <p:sldId id="492" r:id="rId41"/>
    <p:sldId id="480" r:id="rId42"/>
    <p:sldId id="488" r:id="rId43"/>
    <p:sldId id="424" r:id="rId44"/>
    <p:sldId id="489" r:id="rId45"/>
    <p:sldId id="425" r:id="rId46"/>
    <p:sldId id="503" r:id="rId47"/>
    <p:sldId id="464" r:id="rId48"/>
    <p:sldId id="458" r:id="rId49"/>
    <p:sldId id="473" r:id="rId50"/>
    <p:sldId id="493" r:id="rId51"/>
    <p:sldId id="504" r:id="rId52"/>
    <p:sldId id="345" r:id="rId53"/>
  </p:sldIdLst>
  <p:sldSz cx="12192000" cy="6858000"/>
  <p:notesSz cx="7315200" cy="9601200"/>
  <p:custDataLst>
    <p:tags r:id="rId56"/>
  </p:custDataLst>
  <p:defaultTex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0" userDrawn="1">
          <p15:clr>
            <a:srgbClr val="A4A3A4"/>
          </p15:clr>
        </p15:guide>
        <p15:guide id="11" orient="horz" pos="2047" userDrawn="1">
          <p15:clr>
            <a:srgbClr val="A4A3A4"/>
          </p15:clr>
        </p15:guide>
        <p15:guide id="12" orient="horz" pos="1593" userDrawn="1">
          <p15:clr>
            <a:srgbClr val="A4A3A4"/>
          </p15:clr>
        </p15:guide>
        <p15:guide id="13" orient="horz" pos="2568" userDrawn="1">
          <p15:clr>
            <a:srgbClr val="A4A3A4"/>
          </p15:clr>
        </p15:guide>
        <p15:guide id="14" orient="horz" pos="3090" userDrawn="1">
          <p15:clr>
            <a:srgbClr val="A4A3A4"/>
          </p15:clr>
        </p15:guide>
        <p15:guide id="15" orient="horz" pos="3589"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9EE2"/>
    <a:srgbClr val="585858"/>
    <a:srgbClr val="898989"/>
    <a:srgbClr val="E1F4FF"/>
    <a:srgbClr val="C5EAFF"/>
    <a:srgbClr val="47BDFF"/>
    <a:srgbClr val="81D2FF"/>
    <a:srgbClr val="AFE2FF"/>
    <a:srgbClr val="C9EC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B79558-1C64-4EDD-AF23-0621C46A1686}" v="15" dt="2021-03-08T09:35:15.7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915" autoAdjust="0"/>
    <p:restoredTop sz="58899" autoAdjust="0"/>
  </p:normalViewPr>
  <p:slideViewPr>
    <p:cSldViewPr snapToGrid="0" showGuides="1">
      <p:cViewPr varScale="1">
        <p:scale>
          <a:sx n="91" d="100"/>
          <a:sy n="91" d="100"/>
        </p:scale>
        <p:origin x="192" y="784"/>
      </p:cViewPr>
      <p:guideLst>
        <p:guide/>
        <p:guide orient="horz" pos="2047"/>
        <p:guide orient="horz" pos="1593"/>
        <p:guide orient="horz" pos="2568"/>
        <p:guide orient="horz" pos="3090"/>
        <p:guide orient="horz" pos="3589"/>
      </p:guideLst>
    </p:cSldViewPr>
  </p:slideViewPr>
  <p:outlineViewPr>
    <p:cViewPr>
      <p:scale>
        <a:sx n="33" d="100"/>
        <a:sy n="33" d="100"/>
      </p:scale>
      <p:origin x="0" y="-59190"/>
    </p:cViewPr>
  </p:outlineViewPr>
  <p:notesTextViewPr>
    <p:cViewPr>
      <p:scale>
        <a:sx n="125" d="100"/>
        <a:sy n="125" d="100"/>
      </p:scale>
      <p:origin x="0" y="0"/>
    </p:cViewPr>
  </p:notesTextViewPr>
  <p:sorterViewPr>
    <p:cViewPr>
      <p:scale>
        <a:sx n="81" d="100"/>
        <a:sy n="81" d="100"/>
      </p:scale>
      <p:origin x="0" y="0"/>
    </p:cViewPr>
  </p:sorterViewPr>
  <p:notesViewPr>
    <p:cSldViewPr snapToGrid="0" showGuides="1">
      <p:cViewPr varScale="1">
        <p:scale>
          <a:sx n="57" d="100"/>
          <a:sy n="57" d="100"/>
        </p:scale>
        <p:origin x="1992" y="90"/>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viewProps" Target="viewProps.xml"/><Relationship Id="rId5" Type="http://schemas.openxmlformats.org/officeDocument/2006/relationships/slideMaster" Target="slideMasters/slideMaster2.xml"/><Relationship Id="rId61" Type="http://schemas.microsoft.com/office/2015/10/relationships/revisionInfo" Target="revisionInfo.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gs" Target="tags/tag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presProps" Target="presProp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3170138" cy="479539"/>
          </a:xfrm>
          <a:prstGeom prst="rect">
            <a:avLst/>
          </a:prstGeom>
        </p:spPr>
        <p:txBody>
          <a:bodyPr vert="horz" lIns="90913" tIns="45457" rIns="90913" bIns="45457" rtlCol="0"/>
          <a:lstStyle>
            <a:lvl1pPr algn="l">
              <a:defRPr sz="11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4143427" y="1"/>
            <a:ext cx="3170138" cy="479539"/>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4/1/21</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4" y="9120173"/>
            <a:ext cx="3170138" cy="479539"/>
          </a:xfrm>
          <a:prstGeom prst="rect">
            <a:avLst/>
          </a:prstGeom>
        </p:spPr>
        <p:txBody>
          <a:bodyPr vert="horz" lIns="90913" tIns="45457" rIns="90913" bIns="45457" rtlCol="0" anchor="b"/>
          <a:lstStyle>
            <a:lvl1pPr algn="l">
              <a:defRPr sz="11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4143427" y="9120173"/>
            <a:ext cx="3170138" cy="479539"/>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‹Nº›</a:t>
            </a:fld>
            <a:endParaRPr lang="en-US" dirty="0">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4143589" y="1"/>
            <a:ext cx="3169920" cy="480060"/>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4/1/21</a:t>
            </a:fld>
            <a:endParaRPr lang="en-US" dirty="0"/>
          </a:p>
        </p:txBody>
      </p:sp>
      <p:sp>
        <p:nvSpPr>
          <p:cNvPr id="4" name="Slide Image Placeholder 3"/>
          <p:cNvSpPr>
            <a:spLocks noGrp="1" noRot="1" noChangeAspect="1"/>
          </p:cNvSpPr>
          <p:nvPr>
            <p:ph type="sldImg" idx="2"/>
          </p:nvPr>
        </p:nvSpPr>
        <p:spPr>
          <a:xfrm>
            <a:off x="458788" y="720725"/>
            <a:ext cx="6397625" cy="3598863"/>
          </a:xfrm>
          <a:prstGeom prst="rect">
            <a:avLst/>
          </a:prstGeom>
          <a:noFill/>
          <a:ln w="12700">
            <a:solidFill>
              <a:prstClr val="black"/>
            </a:solidFill>
          </a:ln>
        </p:spPr>
        <p:txBody>
          <a:bodyPr vert="horz" lIns="98478" tIns="49238" rIns="98478" bIns="49238" rtlCol="0" anchor="ctr"/>
          <a:lstStyle/>
          <a:p>
            <a:endParaRPr lang="en-GB" dirty="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8478" tIns="49238" rIns="98478" bIns="4923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19475"/>
            <a:ext cx="3169920" cy="480060"/>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4143589" y="9119475"/>
            <a:ext cx="3169920" cy="480060"/>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‹Nº›</a:t>
            </a:fld>
            <a:endParaRPr lang="en-US" dirty="0"/>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1219170" rtl="0" eaLnBrk="1" latinLnBrk="0" hangingPunct="1">
      <a:defRPr sz="1600" kern="1200">
        <a:solidFill>
          <a:schemeClr val="tx1"/>
        </a:solidFill>
        <a:latin typeface="Arial" panose="020B0604020202020204" pitchFamily="34" charset="0"/>
        <a:ea typeface="+mn-ea"/>
        <a:cs typeface="+mn-cs"/>
      </a:defRPr>
    </a:lvl1pPr>
    <a:lvl2pPr marL="609585" algn="l" defTabSz="1219170" rtl="0" eaLnBrk="1" latinLnBrk="0" hangingPunct="1">
      <a:defRPr sz="1600" kern="1200">
        <a:solidFill>
          <a:schemeClr val="tx1"/>
        </a:solidFill>
        <a:latin typeface="Arial" panose="020B0604020202020204" pitchFamily="34" charset="0"/>
        <a:ea typeface="+mn-ea"/>
        <a:cs typeface="+mn-cs"/>
      </a:defRPr>
    </a:lvl2pPr>
    <a:lvl3pPr marL="1219170" algn="l" defTabSz="1219170" rtl="0" eaLnBrk="1" latinLnBrk="0" hangingPunct="1">
      <a:defRPr sz="1600" kern="1200">
        <a:solidFill>
          <a:schemeClr val="tx1"/>
        </a:solidFill>
        <a:latin typeface="Arial" panose="020B0604020202020204" pitchFamily="34" charset="0"/>
        <a:ea typeface="+mn-ea"/>
        <a:cs typeface="+mn-cs"/>
      </a:defRPr>
    </a:lvl3pPr>
    <a:lvl4pPr marL="1828754" algn="l" defTabSz="1219170" rtl="0" eaLnBrk="1" latinLnBrk="0" hangingPunct="1">
      <a:defRPr sz="1600" kern="1200">
        <a:solidFill>
          <a:schemeClr val="tx1"/>
        </a:solidFill>
        <a:latin typeface="Arial" panose="020B0604020202020204" pitchFamily="34" charset="0"/>
        <a:ea typeface="+mn-ea"/>
        <a:cs typeface="+mn-cs"/>
      </a:defRPr>
    </a:lvl4pPr>
    <a:lvl5pPr marL="2438339" algn="l" defTabSz="1219170" rtl="0" eaLnBrk="1" latinLnBrk="0" hangingPunct="1">
      <a:defRPr sz="1600" kern="1200">
        <a:solidFill>
          <a:schemeClr val="tx1"/>
        </a:solidFill>
        <a:latin typeface="Arial" panose="020B0604020202020204" pitchFamily="34"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www.comocrearweb.com/como-enlazar-una-pagina-web-a-las-redes-sociales-con-wordpress/"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s://okhosting.com/blog/como-vincular-una-pagina-web-en-redes-sociales/" TargetMode="Externa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s.wikipedia.org/wiki/Documento"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significados.com/www/" TargetMode="External"/><Relationship Id="rId5" Type="http://schemas.openxmlformats.org/officeDocument/2006/relationships/hyperlink" Target="https://es.wikipedia.org/wiki/V%C3%ADdeo" TargetMode="External"/><Relationship Id="rId4" Type="http://schemas.openxmlformats.org/officeDocument/2006/relationships/hyperlink" Target="https://es.wikipedia.org/wiki/Sonido"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amazon.es/gp/search?ie=UTF8&amp;tag=cosasobrmarko-21&amp;linkCode=ur2&amp;linkId=94982898b8ad997510e76d29ed383083&amp;camp=3638&amp;creative=24630&amp;index=books&amp;keywords=libro"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1</a:t>
            </a:fld>
            <a:endParaRPr lang="en-US" dirty="0"/>
          </a:p>
        </p:txBody>
      </p:sp>
    </p:spTree>
    <p:extLst>
      <p:ext uri="{BB962C8B-B14F-4D97-AF65-F5344CB8AC3E}">
        <p14:creationId xmlns:p14="http://schemas.microsoft.com/office/powerpoint/2010/main" val="1379387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s-ES" b="0" dirty="0"/>
              <a:t>Los textos deben ser de fácil lectura. El tamaño, color y longitud debe ser la adecuada para que el usuario decida leerlo. Podemos combinar, sin excedernos, tamaños, colores y fuentes. (lo máximo recomendable en no utilizar más de 3 fuentes en un mismo texto y no pasar de 150 palabras en cada párrafo).</a:t>
            </a:r>
          </a:p>
          <a:p>
            <a:r>
              <a:rPr lang="es-ES" b="1" dirty="0"/>
              <a:t>Jerarquización: </a:t>
            </a:r>
            <a:r>
              <a:rPr lang="es-ES" b="0" dirty="0"/>
              <a:t>lo primero que vemos l acceder a una web es el menú superior y la parte superior del contenido de la página. Es muy importante que en esta zona que se verá primero esté lo mas importante para captar la atención de usuario.</a:t>
            </a:r>
          </a:p>
          <a:p>
            <a:r>
              <a:rPr lang="es-ES" b="1" dirty="0"/>
              <a:t>Usabilidad: </a:t>
            </a:r>
            <a:r>
              <a:rPr lang="es-ES" b="0" dirty="0"/>
              <a:t>hemos de facilitar al máximo el hecho que los usuarios que han llegado a nuestra página accedan a los contenidos de forma fácil y con pocos clics. Podemos incluir un buscador de contenidos para facilitar la tarea.</a:t>
            </a:r>
          </a:p>
          <a:p>
            <a:r>
              <a:rPr lang="es-ES" b="1" dirty="0"/>
              <a:t>Diseño adaptado: </a:t>
            </a:r>
            <a:r>
              <a:rPr lang="es-ES" b="0" dirty="0"/>
              <a:t>hemos de asegurarnos que nuestra web es visible y funciona en cualquier dispositivo (teléfonos, PC y tabletas).</a:t>
            </a:r>
          </a:p>
          <a:p>
            <a:r>
              <a:rPr lang="es-ES" b="1" dirty="0"/>
              <a:t>Contenido: </a:t>
            </a:r>
            <a:r>
              <a:rPr lang="es-ES" b="0" dirty="0"/>
              <a:t>cualquier contenido es tratado por infinidad de webs. Si nuestro contenido no es interesante y aporta algo diferente de lo que aportan las demás webs, no tendremos visitantes. Es importante crear los contenidos pensando más en lo que buscan los usuarios que no en lo que queremos explicar nosotros. Si copiamos contenidos de otras web y lo incluimos en la nuestra será penalizado por los buscadores</a:t>
            </a:r>
            <a:endParaRPr lang="es-ES" dirty="0"/>
          </a:p>
        </p:txBody>
      </p:sp>
      <p:sp>
        <p:nvSpPr>
          <p:cNvPr id="4" name="Slide Number Placeholder 3"/>
          <p:cNvSpPr>
            <a:spLocks noGrp="1"/>
          </p:cNvSpPr>
          <p:nvPr>
            <p:ph type="sldNum" sz="quarter" idx="5"/>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90189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s-ES" b="1" dirty="0"/>
              <a:t>¿Que normativa debemos tener en cuenta?</a:t>
            </a:r>
          </a:p>
          <a:p>
            <a:r>
              <a:rPr lang="es-ES" dirty="0"/>
              <a:t>Las principales normas que debemos tener en cuenta para implantar el Aviso Legal en nuestra web son:</a:t>
            </a:r>
          </a:p>
          <a:p>
            <a:r>
              <a:rPr lang="es-ES" dirty="0"/>
              <a:t>Ley Orgánica 3/2018 de Protección de Datos de Carácter Personal y Garantía de derechos digitales (LOPDGDD)</a:t>
            </a:r>
            <a:endParaRPr lang="es-ES" sz="1600" u="none" kern="1200" baseline="0" dirty="0">
              <a:solidFill>
                <a:schemeClr val="tx1"/>
              </a:solidFill>
              <a:latin typeface="Arial" panose="020B0604020202020204" pitchFamily="34" charset="0"/>
              <a:ea typeface="+mn-ea"/>
              <a:cs typeface="+mn-cs"/>
            </a:endParaRPr>
          </a:p>
          <a:p>
            <a:r>
              <a:rPr lang="es-ES" dirty="0"/>
              <a:t>Ley 34/2002 de Servicios de la Sociedad de la Información y el Comercio Electrónico de 11 de julio (en adelante LSSI)</a:t>
            </a:r>
          </a:p>
          <a:p>
            <a:r>
              <a:rPr lang="es-ES" dirty="0"/>
              <a:t>Reglamento (UE) 2016/679,de 27 de abril de 2016, relativo a la protección de las personas físicas en lo que respecta al tratamiento de datos personales y a la libre circulación de estos datos (en adelante RGPD)</a:t>
            </a:r>
          </a:p>
          <a:p>
            <a:r>
              <a:rPr lang="es-ES" dirty="0"/>
              <a:t>Propuesta de Reglamento (UE) sobre el respeto de la vida privada y la protección de los datos personales en el sector de las comunicaciones electrónicas</a:t>
            </a:r>
          </a:p>
          <a:p>
            <a:r>
              <a:rPr lang="es-ES" dirty="0"/>
              <a:t>Asimismo, no debemos perder de vista otras normas sectoriales o específicas ,si, por ejemplo en el caso de que que nuestra web sea una tienda online. Estas son:</a:t>
            </a:r>
          </a:p>
          <a:p>
            <a:r>
              <a:rPr lang="es-ES" dirty="0"/>
              <a:t>Ley 7/1996 de Ordenación del Comercio Minorista</a:t>
            </a:r>
          </a:p>
          <a:p>
            <a:r>
              <a:rPr lang="es-ES" dirty="0"/>
              <a:t>Texto Refundido de la Ley General para la Defensa de los Consumidores y Usuarios (Real Decreto Legislativo 1/2007 de 16 de noviembre)</a:t>
            </a:r>
            <a:endParaRPr lang="es-ES" sz="1600" b="1" i="0" kern="1200" dirty="0">
              <a:solidFill>
                <a:schemeClr val="tx1"/>
              </a:solidFill>
              <a:effectLst/>
              <a:latin typeface="Arial" panose="020B0604020202020204" pitchFamily="34" charset="0"/>
              <a:ea typeface="+mn-ea"/>
              <a:cs typeface="+mn-cs"/>
            </a:endParaRPr>
          </a:p>
          <a:p>
            <a:r>
              <a:rPr lang="es-ES" sz="1600" b="1" i="0" kern="1200" dirty="0">
                <a:solidFill>
                  <a:schemeClr val="tx1"/>
                </a:solidFill>
                <a:effectLst/>
                <a:latin typeface="Arial" panose="020B0604020202020204" pitchFamily="34" charset="0"/>
                <a:ea typeface="+mn-ea"/>
                <a:cs typeface="+mn-cs"/>
              </a:rPr>
              <a:t>¿Hay que incluir siempre el Aviso Legal?</a:t>
            </a:r>
          </a:p>
          <a:p>
            <a:r>
              <a:rPr lang="es-ES" sz="1600" b="0" i="0" kern="1200" dirty="0">
                <a:solidFill>
                  <a:schemeClr val="tx1"/>
                </a:solidFill>
                <a:effectLst/>
                <a:latin typeface="Arial" panose="020B0604020202020204" pitchFamily="34" charset="0"/>
                <a:ea typeface="+mn-ea"/>
                <a:cs typeface="+mn-cs"/>
              </a:rPr>
              <a:t>En la LSSI se indica que existe obligación de incluir un aviso legal en las páginas webs o blogs:</a:t>
            </a:r>
          </a:p>
          <a:p>
            <a:r>
              <a:rPr lang="es-ES" sz="1600" b="1" i="0" kern="1200" dirty="0">
                <a:solidFill>
                  <a:schemeClr val="tx1"/>
                </a:solidFill>
                <a:effectLst/>
                <a:latin typeface="Arial" panose="020B0604020202020204" pitchFamily="34" charset="0"/>
                <a:ea typeface="+mn-ea"/>
                <a:cs typeface="+mn-cs"/>
              </a:rPr>
              <a:t>- Corporativos: </a:t>
            </a:r>
            <a:r>
              <a:rPr lang="es-ES" sz="1600" b="0" i="0" kern="1200" dirty="0">
                <a:solidFill>
                  <a:schemeClr val="tx1"/>
                </a:solidFill>
                <a:effectLst/>
                <a:latin typeface="Arial" panose="020B0604020202020204" pitchFamily="34" charset="0"/>
                <a:ea typeface="+mn-ea"/>
                <a:cs typeface="+mn-cs"/>
              </a:rPr>
              <a:t>es decir, correspondan a una empresa o profesional</a:t>
            </a:r>
          </a:p>
          <a:p>
            <a:r>
              <a:rPr lang="es-ES" sz="1600" b="1" i="0" kern="1200" dirty="0">
                <a:solidFill>
                  <a:schemeClr val="tx1"/>
                </a:solidFill>
                <a:effectLst/>
                <a:latin typeface="Arial" panose="020B0604020202020204" pitchFamily="34" charset="0"/>
                <a:ea typeface="+mn-ea"/>
                <a:cs typeface="+mn-cs"/>
              </a:rPr>
              <a:t>- De comercio electrónico</a:t>
            </a:r>
            <a:r>
              <a:rPr lang="es-ES" sz="1600" b="0" i="0" kern="1200" dirty="0">
                <a:solidFill>
                  <a:schemeClr val="tx1"/>
                </a:solidFill>
                <a:effectLst/>
                <a:latin typeface="Arial" panose="020B0604020202020204" pitchFamily="34" charset="0"/>
                <a:ea typeface="+mn-ea"/>
                <a:cs typeface="+mn-cs"/>
              </a:rPr>
              <a:t>: tiendas online y todas aquellas en las que se muestren o se informe sobre productos y/o servicios profesionales</a:t>
            </a:r>
          </a:p>
          <a:p>
            <a:r>
              <a:rPr lang="es-ES" sz="1600" b="1" i="0" kern="1200" dirty="0">
                <a:solidFill>
                  <a:schemeClr val="tx1"/>
                </a:solidFill>
                <a:effectLst/>
                <a:latin typeface="Arial" panose="020B0604020202020204" pitchFamily="34" charset="0"/>
                <a:ea typeface="+mn-ea"/>
                <a:cs typeface="+mn-cs"/>
              </a:rPr>
              <a:t>- Personales, pero tengan publicidad</a:t>
            </a:r>
            <a:r>
              <a:rPr lang="es-ES" sz="1600" b="0" i="0" kern="1200" dirty="0">
                <a:solidFill>
                  <a:schemeClr val="tx1"/>
                </a:solidFill>
                <a:effectLst/>
                <a:latin typeface="Arial" panose="020B0604020202020204" pitchFamily="34" charset="0"/>
                <a:ea typeface="+mn-ea"/>
                <a:cs typeface="+mn-cs"/>
              </a:rPr>
              <a:t> tanto si son links, imágenes o banners publicitarios.</a:t>
            </a:r>
          </a:p>
          <a:p>
            <a:r>
              <a:rPr lang="es-ES" sz="1600" b="0" i="0" kern="1200" dirty="0">
                <a:solidFill>
                  <a:schemeClr val="tx1"/>
                </a:solidFill>
                <a:effectLst/>
                <a:latin typeface="Arial" panose="020B0604020202020204" pitchFamily="34" charset="0"/>
                <a:ea typeface="+mn-ea"/>
                <a:cs typeface="+mn-cs"/>
              </a:rPr>
              <a:t>Por tanto, sólo están </a:t>
            </a:r>
            <a:r>
              <a:rPr lang="es-ES" sz="1600" b="1" i="0" kern="1200" dirty="0">
                <a:solidFill>
                  <a:schemeClr val="tx1"/>
                </a:solidFill>
                <a:effectLst/>
                <a:latin typeface="Arial" panose="020B0604020202020204" pitchFamily="34" charset="0"/>
                <a:ea typeface="+mn-ea"/>
                <a:cs typeface="+mn-cs"/>
              </a:rPr>
              <a:t>exentos </a:t>
            </a:r>
            <a:r>
              <a:rPr lang="es-ES" sz="1600" b="0" i="0" kern="1200" dirty="0">
                <a:solidFill>
                  <a:schemeClr val="tx1"/>
                </a:solidFill>
                <a:effectLst/>
                <a:latin typeface="Arial" panose="020B0604020202020204" pitchFamily="34" charset="0"/>
                <a:ea typeface="+mn-ea"/>
                <a:cs typeface="+mn-cs"/>
              </a:rPr>
              <a:t>de incluir un aviso legal aquellas webs o blogs personales que no contengan información sobre productos o servicios, sean propios o de terceros.</a:t>
            </a:r>
          </a:p>
          <a:p>
            <a:endParaRPr lang="es-ES" sz="1600" b="0" i="0" kern="1200" dirty="0">
              <a:solidFill>
                <a:schemeClr val="tx1"/>
              </a:solidFill>
              <a:effectLst/>
              <a:latin typeface="Arial" panose="020B0604020202020204" pitchFamily="34" charset="0"/>
              <a:ea typeface="+mn-ea"/>
              <a:cs typeface="+mn-cs"/>
            </a:endParaRPr>
          </a:p>
          <a:p>
            <a:pPr marL="0" marR="0" lvl="0" indent="0" algn="l" defTabSz="1219170" rtl="0" eaLnBrk="1" fontAlgn="auto" latinLnBrk="0" hangingPunct="1">
              <a:lnSpc>
                <a:spcPct val="100000"/>
              </a:lnSpc>
              <a:spcBef>
                <a:spcPts val="0"/>
              </a:spcBef>
              <a:spcAft>
                <a:spcPts val="0"/>
              </a:spcAft>
              <a:buClrTx/>
              <a:buSzTx/>
              <a:buFontTx/>
              <a:buNone/>
              <a:tabLst/>
              <a:defRPr/>
            </a:pPr>
            <a:r>
              <a:rPr lang="es-ES" sz="1600" b="1" i="0" kern="1200" dirty="0">
                <a:solidFill>
                  <a:schemeClr val="tx1"/>
                </a:solidFill>
                <a:effectLst/>
                <a:latin typeface="Arial" panose="020B0604020202020204" pitchFamily="34" charset="0"/>
                <a:ea typeface="+mn-ea"/>
                <a:cs typeface="+mn-cs"/>
              </a:rPr>
              <a:t>Contenido del Aviso Legal en la página web</a:t>
            </a:r>
          </a:p>
          <a:p>
            <a:r>
              <a:rPr lang="es-ES" sz="1600" b="1" i="0" kern="1200" dirty="0">
                <a:solidFill>
                  <a:schemeClr val="tx1"/>
                </a:solidFill>
                <a:effectLst/>
                <a:latin typeface="Arial" panose="020B0604020202020204" pitchFamily="34" charset="0"/>
                <a:ea typeface="+mn-ea"/>
                <a:cs typeface="+mn-cs"/>
              </a:rPr>
              <a:t>Datos registrales</a:t>
            </a:r>
          </a:p>
          <a:p>
            <a:r>
              <a:rPr lang="es-ES" sz="1600" b="0" i="0" kern="1200" dirty="0">
                <a:solidFill>
                  <a:schemeClr val="tx1"/>
                </a:solidFill>
                <a:effectLst/>
                <a:latin typeface="Arial" panose="020B0604020202020204" pitchFamily="34" charset="0"/>
                <a:ea typeface="+mn-ea"/>
                <a:cs typeface="+mn-cs"/>
              </a:rPr>
              <a:t>Nombre o denominación social. Residencia o domicilio o, en su defecto, la dirección de uno de sus tiendas fijas en España. Dirección de correo electrónico y cualquier otro dato que permita fijar  una relación directa y eficaz con la empresa.</a:t>
            </a:r>
          </a:p>
          <a:p>
            <a:r>
              <a:rPr lang="es-ES" sz="1600" b="1" i="0" kern="1200" dirty="0">
                <a:solidFill>
                  <a:schemeClr val="tx1"/>
                </a:solidFill>
                <a:effectLst/>
                <a:latin typeface="Arial" panose="020B0604020202020204" pitchFamily="34" charset="0"/>
                <a:ea typeface="+mn-ea"/>
                <a:cs typeface="+mn-cs"/>
              </a:rPr>
              <a:t>Datos de su inscripción en el Registro Mercantil</a:t>
            </a:r>
            <a:r>
              <a:rPr lang="es-ES" sz="1600" b="0" i="0" kern="1200" dirty="0">
                <a:solidFill>
                  <a:schemeClr val="tx1"/>
                </a:solidFill>
                <a:effectLst/>
                <a:latin typeface="Arial" panose="020B0604020202020204" pitchFamily="34" charset="0"/>
                <a:ea typeface="+mn-ea"/>
                <a:cs typeface="+mn-cs"/>
              </a:rPr>
              <a:t> en el que estén anotados o, si es el caso, el de cualquier otro registro público en el que te hayas inscrito para la adquisición de personalidad jurídica o con finalidad de publicidad.</a:t>
            </a:r>
          </a:p>
          <a:p>
            <a:r>
              <a:rPr lang="es-ES" sz="1600" b="0" i="0" kern="1200" dirty="0">
                <a:solidFill>
                  <a:schemeClr val="tx1"/>
                </a:solidFill>
                <a:effectLst/>
                <a:latin typeface="Arial" panose="020B0604020202020204" pitchFamily="34" charset="0"/>
                <a:ea typeface="+mn-ea"/>
                <a:cs typeface="+mn-cs"/>
              </a:rPr>
              <a:t>Si la </a:t>
            </a:r>
            <a:r>
              <a:rPr lang="es-ES" sz="1600" b="1" i="0" kern="1200" dirty="0">
                <a:solidFill>
                  <a:schemeClr val="tx1"/>
                </a:solidFill>
                <a:effectLst/>
                <a:latin typeface="Arial" panose="020B0604020202020204" pitchFamily="34" charset="0"/>
                <a:ea typeface="+mn-ea"/>
                <a:cs typeface="+mn-cs"/>
              </a:rPr>
              <a:t>actividad</a:t>
            </a:r>
            <a:r>
              <a:rPr lang="es-ES" sz="1600" b="0" i="0" kern="1200" dirty="0">
                <a:solidFill>
                  <a:schemeClr val="tx1"/>
                </a:solidFill>
                <a:effectLst/>
                <a:latin typeface="Arial" panose="020B0604020202020204" pitchFamily="34" charset="0"/>
                <a:ea typeface="+mn-ea"/>
                <a:cs typeface="+mn-cs"/>
              </a:rPr>
              <a:t> está </a:t>
            </a:r>
            <a:r>
              <a:rPr lang="es-ES" sz="1600" b="1" i="0" kern="1200" dirty="0">
                <a:solidFill>
                  <a:schemeClr val="tx1"/>
                </a:solidFill>
                <a:effectLst/>
                <a:latin typeface="Arial" panose="020B0604020202020204" pitchFamily="34" charset="0"/>
                <a:ea typeface="+mn-ea"/>
                <a:cs typeface="+mn-cs"/>
              </a:rPr>
              <a:t>sujeta a un sistema de licencia administrativa previa:</a:t>
            </a:r>
            <a:r>
              <a:rPr lang="es-ES" sz="1600" b="0" i="0" kern="1200" dirty="0">
                <a:solidFill>
                  <a:schemeClr val="tx1"/>
                </a:solidFill>
                <a:effectLst/>
                <a:latin typeface="Arial" panose="020B0604020202020204" pitchFamily="34" charset="0"/>
                <a:ea typeface="+mn-ea"/>
                <a:cs typeface="+mn-cs"/>
              </a:rPr>
              <a:t> los datos relativos a dicha autorización y los identificativos del órgano habilitado para efectuar su supervisión.</a:t>
            </a:r>
          </a:p>
          <a:p>
            <a:r>
              <a:rPr lang="es-ES" sz="1600" b="0" i="0" kern="1200" dirty="0">
                <a:solidFill>
                  <a:schemeClr val="tx1"/>
                </a:solidFill>
                <a:effectLst/>
                <a:latin typeface="Arial" panose="020B0604020202020204" pitchFamily="34" charset="0"/>
                <a:ea typeface="+mn-ea"/>
                <a:cs typeface="+mn-cs"/>
              </a:rPr>
              <a:t>Si se ejerce una </a:t>
            </a:r>
            <a:r>
              <a:rPr lang="es-ES" sz="1600" b="1" i="0" kern="1200" dirty="0">
                <a:solidFill>
                  <a:schemeClr val="tx1"/>
                </a:solidFill>
                <a:effectLst/>
                <a:latin typeface="Arial" panose="020B0604020202020204" pitchFamily="34" charset="0"/>
                <a:ea typeface="+mn-ea"/>
                <a:cs typeface="+mn-cs"/>
              </a:rPr>
              <a:t>profesión regulada </a:t>
            </a:r>
            <a:r>
              <a:rPr lang="es-ES" sz="1600" b="0" i="0" kern="1200" dirty="0">
                <a:solidFill>
                  <a:schemeClr val="tx1"/>
                </a:solidFill>
                <a:effectLst/>
                <a:latin typeface="Arial" panose="020B0604020202020204" pitchFamily="34" charset="0"/>
                <a:ea typeface="+mn-ea"/>
                <a:cs typeface="+mn-cs"/>
              </a:rPr>
              <a:t>deberemos indicar:</a:t>
            </a:r>
          </a:p>
          <a:p>
            <a:r>
              <a:rPr lang="es-ES" sz="1600" b="1" i="0" kern="1200" dirty="0">
                <a:solidFill>
                  <a:schemeClr val="tx1"/>
                </a:solidFill>
                <a:effectLst/>
                <a:latin typeface="Arial" panose="020B0604020202020204" pitchFamily="34" charset="0"/>
                <a:ea typeface="+mn-ea"/>
                <a:cs typeface="+mn-cs"/>
              </a:rPr>
              <a:t>datos del Colegio profesional</a:t>
            </a:r>
            <a:r>
              <a:rPr lang="es-ES" sz="1600" b="0" i="0" kern="1200" dirty="0">
                <a:solidFill>
                  <a:schemeClr val="tx1"/>
                </a:solidFill>
                <a:effectLst/>
                <a:latin typeface="Arial" panose="020B0604020202020204" pitchFamily="34" charset="0"/>
                <a:ea typeface="+mn-ea"/>
                <a:cs typeface="+mn-cs"/>
              </a:rPr>
              <a:t> al que estemos adscritos y número de colegiado.</a:t>
            </a:r>
          </a:p>
          <a:p>
            <a:r>
              <a:rPr lang="es-ES" sz="1600" b="0" i="0" kern="1200" dirty="0">
                <a:solidFill>
                  <a:schemeClr val="tx1"/>
                </a:solidFill>
                <a:effectLst/>
                <a:latin typeface="Arial" panose="020B0604020202020204" pitchFamily="34" charset="0"/>
                <a:ea typeface="+mn-ea"/>
                <a:cs typeface="+mn-cs"/>
              </a:rPr>
              <a:t>título académico oficial o profesional</a:t>
            </a:r>
          </a:p>
          <a:p>
            <a:r>
              <a:rPr lang="es-ES" sz="1600" b="0" i="0" kern="1200" dirty="0">
                <a:solidFill>
                  <a:schemeClr val="tx1"/>
                </a:solidFill>
                <a:effectLst/>
                <a:latin typeface="Arial" panose="020B0604020202020204" pitchFamily="34" charset="0"/>
                <a:ea typeface="+mn-ea"/>
                <a:cs typeface="+mn-cs"/>
              </a:rPr>
              <a:t>país de la Unión Europea o del Espacio Económico Europeo en el que se cursó ese título y, en su caso, la correspondiente convalidación.</a:t>
            </a:r>
          </a:p>
          <a:p>
            <a:r>
              <a:rPr lang="es-ES" sz="1600" b="1" i="0" kern="1200" dirty="0">
                <a:solidFill>
                  <a:schemeClr val="tx1"/>
                </a:solidFill>
                <a:effectLst/>
                <a:latin typeface="Arial" panose="020B0604020202020204" pitchFamily="34" charset="0"/>
                <a:ea typeface="+mn-ea"/>
                <a:cs typeface="+mn-cs"/>
              </a:rPr>
              <a:t>normas profesionales ajustadas al ejercicio de la profesión</a:t>
            </a:r>
            <a:r>
              <a:rPr lang="es-ES" sz="1600" b="0" i="0" kern="1200" dirty="0">
                <a:solidFill>
                  <a:schemeClr val="tx1"/>
                </a:solidFill>
                <a:effectLst/>
                <a:latin typeface="Arial" panose="020B0604020202020204" pitchFamily="34" charset="0"/>
                <a:ea typeface="+mn-ea"/>
                <a:cs typeface="+mn-cs"/>
              </a:rPr>
              <a:t> que realices y los mecanismos a través de los cuales sea posible conocerlas, incluidos los electrónicos.</a:t>
            </a:r>
          </a:p>
          <a:p>
            <a:r>
              <a:rPr lang="es-ES" sz="1600" b="1" i="0" kern="1200" dirty="0">
                <a:solidFill>
                  <a:schemeClr val="tx1"/>
                </a:solidFill>
                <a:effectLst/>
                <a:latin typeface="Arial" panose="020B0604020202020204" pitchFamily="34" charset="0"/>
                <a:ea typeface="+mn-ea"/>
                <a:cs typeface="+mn-cs"/>
              </a:rPr>
              <a:t>número de identificación fiscal</a:t>
            </a:r>
            <a:r>
              <a:rPr lang="es-ES" sz="1600" b="0" i="0" kern="1200" dirty="0">
                <a:solidFill>
                  <a:schemeClr val="tx1"/>
                </a:solidFill>
                <a:effectLst/>
                <a:latin typeface="Arial" panose="020B0604020202020204" pitchFamily="34" charset="0"/>
                <a:ea typeface="+mn-ea"/>
                <a:cs typeface="+mn-cs"/>
              </a:rPr>
              <a:t> correspondiente.</a:t>
            </a:r>
          </a:p>
          <a:p>
            <a:r>
              <a:rPr lang="es-ES" sz="1600" b="0" i="0" kern="1200" dirty="0">
                <a:solidFill>
                  <a:schemeClr val="tx1"/>
                </a:solidFill>
                <a:effectLst/>
                <a:latin typeface="Arial" panose="020B0604020202020204" pitchFamily="34" charset="0"/>
                <a:ea typeface="+mn-ea"/>
                <a:cs typeface="+mn-cs"/>
              </a:rPr>
              <a:t>Cuando el servicio de la sociedad se refiera a precios, se suministrará:</a:t>
            </a:r>
          </a:p>
          <a:p>
            <a:r>
              <a:rPr lang="es-ES" sz="1600" b="1" i="0" kern="1200" dirty="0">
                <a:solidFill>
                  <a:schemeClr val="tx1"/>
                </a:solidFill>
                <a:effectLst/>
                <a:latin typeface="Arial" panose="020B0604020202020204" pitchFamily="34" charset="0"/>
                <a:ea typeface="+mn-ea"/>
                <a:cs typeface="+mn-cs"/>
              </a:rPr>
              <a:t>información clara y exacta sobre el precio del producto o servicio</a:t>
            </a:r>
            <a:endParaRPr lang="es-ES" sz="1600" b="0" i="0" kern="1200" dirty="0">
              <a:solidFill>
                <a:schemeClr val="tx1"/>
              </a:solidFill>
              <a:effectLst/>
              <a:latin typeface="Arial" panose="020B0604020202020204" pitchFamily="34" charset="0"/>
              <a:ea typeface="+mn-ea"/>
              <a:cs typeface="+mn-cs"/>
            </a:endParaRPr>
          </a:p>
          <a:p>
            <a:r>
              <a:rPr lang="es-ES" sz="1600" b="0" i="0" kern="1200" dirty="0">
                <a:solidFill>
                  <a:schemeClr val="tx1"/>
                </a:solidFill>
                <a:effectLst/>
                <a:latin typeface="Arial" panose="020B0604020202020204" pitchFamily="34" charset="0"/>
                <a:ea typeface="+mn-ea"/>
                <a:cs typeface="+mn-cs"/>
              </a:rPr>
              <a:t>especificarse si se incluyen o no los impuestos</a:t>
            </a:r>
          </a:p>
          <a:p>
            <a:r>
              <a:rPr lang="es-ES" sz="1600" b="0" i="0" kern="1200" dirty="0">
                <a:solidFill>
                  <a:schemeClr val="tx1"/>
                </a:solidFill>
                <a:effectLst/>
                <a:latin typeface="Arial" panose="020B0604020202020204" pitchFamily="34" charset="0"/>
                <a:ea typeface="+mn-ea"/>
                <a:cs typeface="+mn-cs"/>
              </a:rPr>
              <a:t>los gastos de envío.</a:t>
            </a:r>
          </a:p>
          <a:p>
            <a:r>
              <a:rPr lang="es-ES" sz="1600" b="0" i="0" kern="1200" dirty="0">
                <a:solidFill>
                  <a:schemeClr val="tx1"/>
                </a:solidFill>
                <a:effectLst/>
                <a:latin typeface="Arial" panose="020B0604020202020204" pitchFamily="34" charset="0"/>
                <a:ea typeface="+mn-ea"/>
                <a:cs typeface="+mn-cs"/>
              </a:rPr>
              <a:t>Los </a:t>
            </a:r>
            <a:r>
              <a:rPr lang="es-ES" sz="1600" b="1" i="0" kern="1200" dirty="0">
                <a:solidFill>
                  <a:schemeClr val="tx1"/>
                </a:solidFill>
                <a:effectLst/>
                <a:latin typeface="Arial" panose="020B0604020202020204" pitchFamily="34" charset="0"/>
                <a:ea typeface="+mn-ea"/>
                <a:cs typeface="+mn-cs"/>
              </a:rPr>
              <a:t>códigos de conducta</a:t>
            </a:r>
            <a:r>
              <a:rPr lang="es-ES" sz="1600" b="0" i="0" kern="1200" dirty="0">
                <a:solidFill>
                  <a:schemeClr val="tx1"/>
                </a:solidFill>
                <a:effectLst/>
                <a:latin typeface="Arial" panose="020B0604020202020204" pitchFamily="34" charset="0"/>
                <a:ea typeface="+mn-ea"/>
                <a:cs typeface="+mn-cs"/>
              </a:rPr>
              <a:t> a los que se haya adherido y la manera de consultarlos electrónicamente.</a:t>
            </a:r>
          </a:p>
          <a:p>
            <a:r>
              <a:rPr lang="es-ES" sz="1600" b="1" i="0" kern="1200" dirty="0">
                <a:solidFill>
                  <a:schemeClr val="tx1"/>
                </a:solidFill>
                <a:effectLst/>
                <a:latin typeface="Arial" panose="020B0604020202020204" pitchFamily="34" charset="0"/>
                <a:ea typeface="+mn-ea"/>
                <a:cs typeface="+mn-cs"/>
              </a:rPr>
              <a:t>Condiciones de uso de la web</a:t>
            </a:r>
          </a:p>
          <a:p>
            <a:r>
              <a:rPr lang="es-ES" sz="1600" b="0" i="0" kern="1200" dirty="0">
                <a:solidFill>
                  <a:schemeClr val="tx1"/>
                </a:solidFill>
                <a:effectLst/>
                <a:latin typeface="Arial" panose="020B0604020202020204" pitchFamily="34" charset="0"/>
                <a:ea typeface="+mn-ea"/>
                <a:cs typeface="+mn-cs"/>
              </a:rPr>
              <a:t>Esto es voluntario, no tenemos la obligación de introducir unas condiciones de uso de nuestra web en el aviso legal, aunque es aconsejable hacerlo. ¿Que se incluye en este apartado?</a:t>
            </a:r>
          </a:p>
          <a:p>
            <a:r>
              <a:rPr lang="es-ES" sz="1600" b="0" i="0" kern="1200" dirty="0">
                <a:solidFill>
                  <a:schemeClr val="tx1"/>
                </a:solidFill>
                <a:effectLst/>
                <a:latin typeface="Arial" panose="020B0604020202020204" pitchFamily="34" charset="0"/>
                <a:ea typeface="+mn-ea"/>
                <a:cs typeface="+mn-cs"/>
              </a:rPr>
              <a:t>- Propiedad intelectual e industrial</a:t>
            </a:r>
          </a:p>
          <a:p>
            <a:r>
              <a:rPr lang="es-ES" sz="1600" b="0" i="0" kern="1200" dirty="0">
                <a:solidFill>
                  <a:schemeClr val="tx1"/>
                </a:solidFill>
                <a:effectLst/>
                <a:latin typeface="Arial" panose="020B0604020202020204" pitchFamily="34" charset="0"/>
                <a:ea typeface="+mn-ea"/>
                <a:cs typeface="+mn-cs"/>
              </a:rPr>
              <a:t>- Responsabilidad del titular de la web en caso de caídas de los servicios, mal funcionamiento de la web o virus</a:t>
            </a:r>
          </a:p>
          <a:p>
            <a:r>
              <a:rPr lang="es-ES" sz="1600" b="0" i="0" kern="1200" dirty="0">
                <a:solidFill>
                  <a:schemeClr val="tx1"/>
                </a:solidFill>
                <a:effectLst/>
                <a:latin typeface="Arial" panose="020B0604020202020204" pitchFamily="34" charset="0"/>
                <a:ea typeface="+mn-ea"/>
                <a:cs typeface="+mn-cs"/>
              </a:rPr>
              <a:t>- Responsabilidad por links externos</a:t>
            </a:r>
          </a:p>
          <a:p>
            <a:r>
              <a:rPr lang="es-ES" sz="1600" b="0" i="0" kern="1200" dirty="0">
                <a:solidFill>
                  <a:schemeClr val="tx1"/>
                </a:solidFill>
                <a:effectLst/>
                <a:latin typeface="Arial" panose="020B0604020202020204" pitchFamily="34" charset="0"/>
                <a:ea typeface="+mn-ea"/>
                <a:cs typeface="+mn-cs"/>
              </a:rPr>
              <a:t>- Prohibiciones de conductas del usuario y otras condiciones de uso de la web.</a:t>
            </a:r>
          </a:p>
          <a:p>
            <a:r>
              <a:rPr lang="es-ES" sz="1600" b="1" i="0" kern="1200" dirty="0">
                <a:solidFill>
                  <a:schemeClr val="tx1"/>
                </a:solidFill>
                <a:effectLst/>
                <a:latin typeface="Arial" panose="020B0604020202020204" pitchFamily="34" charset="0"/>
                <a:ea typeface="+mn-ea"/>
                <a:cs typeface="+mn-cs"/>
              </a:rPr>
              <a:t>Más textos legales para una web</a:t>
            </a:r>
          </a:p>
          <a:p>
            <a:r>
              <a:rPr lang="es-ES" sz="1600" b="0" i="0" kern="1200" dirty="0">
                <a:solidFill>
                  <a:schemeClr val="tx1"/>
                </a:solidFill>
                <a:effectLst/>
                <a:latin typeface="Arial" panose="020B0604020202020204" pitchFamily="34" charset="0"/>
                <a:ea typeface="+mn-ea"/>
                <a:cs typeface="+mn-cs"/>
              </a:rPr>
              <a:t>Para que nuestra página web sea 100% legal, además del aviso legal, debemos introducir otros documentos exigidos por la ley como son la Política de privacidad y la Política de cookies.</a:t>
            </a:r>
          </a:p>
          <a:p>
            <a:endParaRPr lang="es-ES" sz="1600" b="0" i="0" kern="1200" dirty="0">
              <a:solidFill>
                <a:schemeClr val="tx1"/>
              </a:solidFill>
              <a:effectLst/>
              <a:latin typeface="Arial" panose="020B0604020202020204" pitchFamily="34" charset="0"/>
              <a:ea typeface="+mn-ea"/>
              <a:cs typeface="+mn-cs"/>
            </a:endParaRPr>
          </a:p>
          <a:p>
            <a:r>
              <a:rPr lang="es-ES" sz="1600" b="1" i="0" u="sng" kern="1200" dirty="0">
                <a:solidFill>
                  <a:schemeClr val="tx1"/>
                </a:solidFill>
                <a:effectLst/>
                <a:latin typeface="Arial" panose="020B0604020202020204" pitchFamily="34" charset="0"/>
                <a:ea typeface="+mn-ea"/>
                <a:cs typeface="+mn-cs"/>
              </a:rPr>
              <a:t>Política de Privacidad.</a:t>
            </a:r>
          </a:p>
          <a:p>
            <a:r>
              <a:rPr lang="es-ES" sz="1600" b="0" i="0" kern="1200" dirty="0">
                <a:solidFill>
                  <a:schemeClr val="tx1"/>
                </a:solidFill>
                <a:effectLst/>
                <a:latin typeface="Arial" panose="020B0604020202020204" pitchFamily="34" charset="0"/>
                <a:ea typeface="+mn-ea"/>
                <a:cs typeface="+mn-cs"/>
              </a:rPr>
              <a:t>En el caso de que nuestra web </a:t>
            </a:r>
            <a:r>
              <a:rPr lang="es-ES" sz="1600" b="1" i="0" kern="1200" dirty="0">
                <a:solidFill>
                  <a:schemeClr val="tx1"/>
                </a:solidFill>
                <a:effectLst/>
                <a:latin typeface="Arial" panose="020B0604020202020204" pitchFamily="34" charset="0"/>
                <a:ea typeface="+mn-ea"/>
                <a:cs typeface="+mn-cs"/>
              </a:rPr>
              <a:t>almacene algún tipo de dato personal del </a:t>
            </a:r>
            <a:r>
              <a:rPr lang="es-ES" sz="1600" b="0" i="0" kern="1200" dirty="0">
                <a:solidFill>
                  <a:schemeClr val="tx1"/>
                </a:solidFill>
                <a:effectLst/>
                <a:latin typeface="Arial" panose="020B0604020202020204" pitchFamily="34" charset="0"/>
                <a:ea typeface="+mn-ea"/>
                <a:cs typeface="+mn-cs"/>
              </a:rPr>
              <a:t>usuario particular deberemos también darle una serie de datos.</a:t>
            </a:r>
          </a:p>
          <a:p>
            <a:r>
              <a:rPr lang="es-ES" sz="1600" b="0" i="0" kern="1200" dirty="0">
                <a:solidFill>
                  <a:schemeClr val="tx1"/>
                </a:solidFill>
                <a:effectLst/>
                <a:latin typeface="Arial" panose="020B0604020202020204" pitchFamily="34" charset="0"/>
                <a:ea typeface="+mn-ea"/>
                <a:cs typeface="+mn-cs"/>
              </a:rPr>
              <a:t>¿Y cómo podemos recoger los datos? Por ejemplo: un formulario de contacto en el que se solicita al usuario el correo electrónico, si es una tienda online, etc.</a:t>
            </a:r>
          </a:p>
          <a:p>
            <a:r>
              <a:rPr lang="es-ES" sz="1600" b="1" i="0" kern="1200" dirty="0">
                <a:solidFill>
                  <a:schemeClr val="tx1"/>
                </a:solidFill>
                <a:effectLst/>
                <a:latin typeface="Arial" panose="020B0604020202020204" pitchFamily="34" charset="0"/>
                <a:ea typeface="+mn-ea"/>
                <a:cs typeface="+mn-cs"/>
              </a:rPr>
              <a:t>Regulación de la política de privacidad</a:t>
            </a:r>
          </a:p>
          <a:p>
            <a:r>
              <a:rPr lang="es-ES" sz="1600" b="0" i="0" kern="1200" dirty="0">
                <a:solidFill>
                  <a:schemeClr val="tx1"/>
                </a:solidFill>
                <a:effectLst/>
                <a:latin typeface="Arial" panose="020B0604020202020204" pitchFamily="34" charset="0"/>
                <a:ea typeface="+mn-ea"/>
                <a:cs typeface="+mn-cs"/>
              </a:rPr>
              <a:t>Las normativas de referencia en este caso son el </a:t>
            </a:r>
            <a:r>
              <a:rPr lang="es-ES" sz="1600" b="1" i="0" kern="1200" dirty="0">
                <a:solidFill>
                  <a:schemeClr val="tx1"/>
                </a:solidFill>
                <a:effectLst/>
                <a:latin typeface="Arial" panose="020B0604020202020204" pitchFamily="34" charset="0"/>
                <a:ea typeface="+mn-ea"/>
                <a:cs typeface="+mn-cs"/>
              </a:rPr>
              <a:t>RGPD</a:t>
            </a:r>
            <a:r>
              <a:rPr lang="es-ES" sz="1600" b="0" i="0" kern="1200" dirty="0">
                <a:solidFill>
                  <a:schemeClr val="tx1"/>
                </a:solidFill>
                <a:effectLst/>
                <a:latin typeface="Arial" panose="020B0604020202020204" pitchFamily="34" charset="0"/>
                <a:ea typeface="+mn-ea"/>
                <a:cs typeface="+mn-cs"/>
              </a:rPr>
              <a:t> y la</a:t>
            </a:r>
            <a:r>
              <a:rPr lang="es-ES" sz="1600" b="1" i="0" kern="1200" dirty="0">
                <a:solidFill>
                  <a:schemeClr val="tx1"/>
                </a:solidFill>
                <a:effectLst/>
                <a:latin typeface="Arial" panose="020B0604020202020204" pitchFamily="34" charset="0"/>
                <a:ea typeface="+mn-ea"/>
                <a:cs typeface="+mn-cs"/>
              </a:rPr>
              <a:t> LOPDGDD.</a:t>
            </a:r>
            <a:endParaRPr lang="es-ES" sz="1600" b="0" i="0" kern="1200" dirty="0">
              <a:solidFill>
                <a:schemeClr val="tx1"/>
              </a:solidFill>
              <a:effectLst/>
              <a:latin typeface="Arial" panose="020B0604020202020204" pitchFamily="34" charset="0"/>
              <a:ea typeface="+mn-ea"/>
              <a:cs typeface="+mn-cs"/>
            </a:endParaRPr>
          </a:p>
          <a:p>
            <a:r>
              <a:rPr lang="es-ES" sz="1600" b="0" i="0" kern="1200" dirty="0">
                <a:solidFill>
                  <a:schemeClr val="tx1"/>
                </a:solidFill>
                <a:effectLst/>
                <a:latin typeface="Arial" panose="020B0604020202020204" pitchFamily="34" charset="0"/>
                <a:ea typeface="+mn-ea"/>
                <a:cs typeface="+mn-cs"/>
              </a:rPr>
              <a:t>Hay que destacar que es bastante más complejo que el Aviso Legal, ya que es necesario suministrar mucha más información debido a los principios del RGPD.</a:t>
            </a:r>
          </a:p>
          <a:p>
            <a:r>
              <a:rPr lang="es-ES" sz="1600" b="1" i="0" kern="1200" dirty="0">
                <a:solidFill>
                  <a:schemeClr val="tx1"/>
                </a:solidFill>
                <a:effectLst/>
                <a:latin typeface="Arial" panose="020B0604020202020204" pitchFamily="34" charset="0"/>
                <a:ea typeface="+mn-ea"/>
                <a:cs typeface="+mn-cs"/>
              </a:rPr>
              <a:t>¿Cual es su función?</a:t>
            </a:r>
          </a:p>
          <a:p>
            <a:r>
              <a:rPr lang="es-ES" sz="1600" b="0" i="0" kern="1200" dirty="0">
                <a:solidFill>
                  <a:schemeClr val="tx1"/>
                </a:solidFill>
                <a:effectLst/>
                <a:latin typeface="Arial" panose="020B0604020202020204" pitchFamily="34" charset="0"/>
                <a:ea typeface="+mn-ea"/>
                <a:cs typeface="+mn-cs"/>
              </a:rPr>
              <a:t>La principal función de la política de privacidad, y por eso es tan importante, es </a:t>
            </a:r>
            <a:r>
              <a:rPr lang="es-ES" sz="1600" b="1" i="0" kern="1200" dirty="0">
                <a:solidFill>
                  <a:schemeClr val="tx1"/>
                </a:solidFill>
                <a:effectLst/>
                <a:latin typeface="Arial" panose="020B0604020202020204" pitchFamily="34" charset="0"/>
                <a:ea typeface="+mn-ea"/>
                <a:cs typeface="+mn-cs"/>
              </a:rPr>
              <a:t>dar al interesado toda la información</a:t>
            </a:r>
            <a:r>
              <a:rPr lang="es-ES" sz="1600" b="0" i="0" kern="1200" dirty="0">
                <a:solidFill>
                  <a:schemeClr val="tx1"/>
                </a:solidFill>
                <a:effectLst/>
                <a:latin typeface="Arial" panose="020B0604020202020204" pitchFamily="34" charset="0"/>
                <a:ea typeface="+mn-ea"/>
                <a:cs typeface="+mn-cs"/>
              </a:rPr>
              <a:t> que se exige en la normativa para poder tratar sus datos conforme a esta</a:t>
            </a:r>
          </a:p>
          <a:p>
            <a:r>
              <a:rPr lang="es-ES" sz="1600" b="0" i="0" kern="1200" dirty="0">
                <a:solidFill>
                  <a:schemeClr val="tx1"/>
                </a:solidFill>
                <a:effectLst/>
                <a:latin typeface="Arial" panose="020B0604020202020204" pitchFamily="34" charset="0"/>
                <a:ea typeface="+mn-ea"/>
                <a:cs typeface="+mn-cs"/>
              </a:rPr>
              <a:t>Principalmente debemos informar en ella de las siguientes cuestiones:</a:t>
            </a:r>
          </a:p>
          <a:p>
            <a:r>
              <a:rPr lang="es-ES" sz="1600" b="0" i="0" kern="1200" dirty="0">
                <a:solidFill>
                  <a:schemeClr val="tx1"/>
                </a:solidFill>
                <a:effectLst/>
                <a:latin typeface="Arial" panose="020B0604020202020204" pitchFamily="34" charset="0"/>
                <a:ea typeface="+mn-ea"/>
                <a:cs typeface="+mn-cs"/>
              </a:rPr>
              <a:t>- Que información personal solicitamos al usuario.</a:t>
            </a:r>
          </a:p>
          <a:p>
            <a:r>
              <a:rPr lang="es-ES" sz="1600" b="0" i="0" kern="1200" dirty="0">
                <a:solidFill>
                  <a:schemeClr val="tx1"/>
                </a:solidFill>
                <a:effectLst/>
                <a:latin typeface="Arial" panose="020B0604020202020204" pitchFamily="34" charset="0"/>
                <a:ea typeface="+mn-ea"/>
                <a:cs typeface="+mn-cs"/>
              </a:rPr>
              <a:t>- El uso que daremos a esa información personal.</a:t>
            </a:r>
          </a:p>
          <a:p>
            <a:r>
              <a:rPr lang="es-ES" sz="1600" b="0" i="0" kern="1200" dirty="0">
                <a:solidFill>
                  <a:schemeClr val="tx1"/>
                </a:solidFill>
                <a:effectLst/>
                <a:latin typeface="Arial" panose="020B0604020202020204" pitchFamily="34" charset="0"/>
                <a:ea typeface="+mn-ea"/>
                <a:cs typeface="+mn-cs"/>
              </a:rPr>
              <a:t>- Como trataremos los datos personales.</a:t>
            </a:r>
          </a:p>
          <a:p>
            <a:r>
              <a:rPr lang="es-ES" sz="1600" b="0" i="0" kern="1200" dirty="0">
                <a:solidFill>
                  <a:schemeClr val="tx1"/>
                </a:solidFill>
                <a:effectLst/>
                <a:latin typeface="Arial" panose="020B0604020202020204" pitchFamily="34" charset="0"/>
                <a:ea typeface="+mn-ea"/>
                <a:cs typeface="+mn-cs"/>
              </a:rPr>
              <a:t>- A quien cedemos los datos.</a:t>
            </a:r>
          </a:p>
          <a:p>
            <a:r>
              <a:rPr lang="es-ES" sz="1600" b="1" i="0" kern="1200" dirty="0">
                <a:solidFill>
                  <a:schemeClr val="tx1"/>
                </a:solidFill>
                <a:effectLst/>
                <a:latin typeface="Arial" panose="020B0604020202020204" pitchFamily="34" charset="0"/>
                <a:ea typeface="+mn-ea"/>
                <a:cs typeface="+mn-cs"/>
              </a:rPr>
              <a:t>Contenido</a:t>
            </a:r>
          </a:p>
          <a:p>
            <a:r>
              <a:rPr lang="es-ES" sz="1600" b="0" i="0" kern="1200" dirty="0">
                <a:solidFill>
                  <a:schemeClr val="tx1"/>
                </a:solidFill>
                <a:effectLst/>
                <a:latin typeface="Arial" panose="020B0604020202020204" pitchFamily="34" charset="0"/>
                <a:ea typeface="+mn-ea"/>
                <a:cs typeface="+mn-cs"/>
              </a:rPr>
              <a:t>La política de privacidad al menos debe contener la siguiente información:</a:t>
            </a:r>
          </a:p>
          <a:p>
            <a:r>
              <a:rPr lang="es-ES" sz="1600" b="0" i="0" kern="1200" dirty="0">
                <a:solidFill>
                  <a:schemeClr val="tx1"/>
                </a:solidFill>
                <a:effectLst/>
                <a:latin typeface="Arial" panose="020B0604020202020204" pitchFamily="34" charset="0"/>
                <a:ea typeface="+mn-ea"/>
                <a:cs typeface="+mn-cs"/>
              </a:rPr>
              <a:t>- La información de contacto del responsable del dominio que recoge los datos, es decir, el que será el responsable del tratamiento según la normativa de protección de datos.</a:t>
            </a:r>
          </a:p>
          <a:p>
            <a:r>
              <a:rPr lang="es-ES" sz="1600" b="0" i="0" kern="1200" dirty="0">
                <a:solidFill>
                  <a:schemeClr val="tx1"/>
                </a:solidFill>
                <a:effectLst/>
                <a:latin typeface="Arial" panose="020B0604020202020204" pitchFamily="34" charset="0"/>
                <a:ea typeface="+mn-ea"/>
                <a:cs typeface="+mn-cs"/>
              </a:rPr>
              <a:t>- Información sobre la finalidad del tratamiento y su base jurídica.</a:t>
            </a:r>
          </a:p>
          <a:p>
            <a:r>
              <a:rPr lang="es-ES" sz="1600" b="0" i="0" kern="1200" dirty="0">
                <a:solidFill>
                  <a:schemeClr val="tx1"/>
                </a:solidFill>
                <a:effectLst/>
                <a:latin typeface="Arial" panose="020B0604020202020204" pitchFamily="34" charset="0"/>
                <a:ea typeface="+mn-ea"/>
                <a:cs typeface="+mn-cs"/>
              </a:rPr>
              <a:t>- En el caso de cesión, los destinatarios de los datos personales.</a:t>
            </a:r>
          </a:p>
          <a:p>
            <a:r>
              <a:rPr lang="es-ES" sz="1600" b="0" i="0" kern="1200" dirty="0">
                <a:solidFill>
                  <a:schemeClr val="tx1"/>
                </a:solidFill>
                <a:effectLst/>
                <a:latin typeface="Arial" panose="020B0604020202020204" pitchFamily="34" charset="0"/>
                <a:ea typeface="+mn-ea"/>
                <a:cs typeface="+mn-cs"/>
              </a:rPr>
              <a:t>- Información sobre dicha cesión o transmisión de los datos a terceros, especialmente si dicha transferencia es a un tercer país u organización internacional.</a:t>
            </a:r>
          </a:p>
          <a:p>
            <a:r>
              <a:rPr lang="es-ES" sz="1600" b="0" i="0" kern="1200" dirty="0">
                <a:solidFill>
                  <a:schemeClr val="tx1"/>
                </a:solidFill>
                <a:effectLst/>
                <a:latin typeface="Arial" panose="020B0604020202020204" pitchFamily="34" charset="0"/>
                <a:ea typeface="+mn-ea"/>
                <a:cs typeface="+mn-cs"/>
              </a:rPr>
              <a:t>- Plazo de conservación de los datos o criterios para determinarlo en caso de que esto no sea posible.</a:t>
            </a:r>
          </a:p>
          <a:p>
            <a:r>
              <a:rPr lang="es-ES" sz="1600" b="0" i="0" kern="1200" dirty="0">
                <a:solidFill>
                  <a:schemeClr val="tx1"/>
                </a:solidFill>
                <a:effectLst/>
                <a:latin typeface="Arial" panose="020B0604020202020204" pitchFamily="34" charset="0"/>
                <a:ea typeface="+mn-ea"/>
                <a:cs typeface="+mn-cs"/>
              </a:rPr>
              <a:t>- Información sobre la formulación de los derechos del afectado como los derechos de acceso, rectificación, supresión, limitación, oposición y portabilidad.</a:t>
            </a:r>
          </a:p>
          <a:p>
            <a:r>
              <a:rPr lang="es-ES" sz="1600" b="0" i="0" kern="1200" dirty="0">
                <a:solidFill>
                  <a:schemeClr val="tx1"/>
                </a:solidFill>
                <a:effectLst/>
                <a:latin typeface="Arial" panose="020B0604020202020204" pitchFamily="34" charset="0"/>
                <a:ea typeface="+mn-ea"/>
                <a:cs typeface="+mn-cs"/>
              </a:rPr>
              <a:t>- Notificación sobre el derecho a presentar una reclamación ante una autoridad de control.</a:t>
            </a:r>
          </a:p>
          <a:p>
            <a:r>
              <a:rPr lang="es-ES" sz="1600" b="0" i="0" kern="1200" dirty="0">
                <a:solidFill>
                  <a:schemeClr val="tx1"/>
                </a:solidFill>
                <a:effectLst/>
                <a:latin typeface="Arial" panose="020B0604020202020204" pitchFamily="34" charset="0"/>
                <a:ea typeface="+mn-ea"/>
                <a:cs typeface="+mn-cs"/>
              </a:rPr>
              <a:t>- Consecuencias de no facilitar los datos solicitados.</a:t>
            </a:r>
          </a:p>
          <a:p>
            <a:r>
              <a:rPr lang="es-ES" sz="1600" b="0" i="0" kern="1200" dirty="0">
                <a:solidFill>
                  <a:schemeClr val="tx1"/>
                </a:solidFill>
                <a:effectLst/>
                <a:latin typeface="Arial" panose="020B0604020202020204" pitchFamily="34" charset="0"/>
                <a:ea typeface="+mn-ea"/>
                <a:cs typeface="+mn-cs"/>
              </a:rPr>
              <a:t>- Poner en conocimiento  la existencia de decisiones automatizadas, elaboración de perfiles y descripción de la lógica utilizada para obtener dichos resultados, en caso de que se utilicen los datos con esta finalidad.</a:t>
            </a:r>
          </a:p>
          <a:p>
            <a:endParaRPr lang="es-ES" sz="1600" b="0" i="0" kern="1200" dirty="0">
              <a:solidFill>
                <a:schemeClr val="tx1"/>
              </a:solidFill>
              <a:effectLst/>
              <a:latin typeface="Arial" panose="020B0604020202020204" pitchFamily="34" charset="0"/>
              <a:ea typeface="+mn-ea"/>
              <a:cs typeface="+mn-cs"/>
            </a:endParaRPr>
          </a:p>
          <a:p>
            <a:r>
              <a:rPr lang="es-ES" sz="1600" b="1" i="0" kern="1200" dirty="0">
                <a:solidFill>
                  <a:schemeClr val="tx1"/>
                </a:solidFill>
                <a:effectLst/>
                <a:latin typeface="Arial" panose="020B0604020202020204" pitchFamily="34" charset="0"/>
                <a:ea typeface="+mn-ea"/>
                <a:cs typeface="+mn-cs"/>
              </a:rPr>
              <a:t>Cookies:</a:t>
            </a:r>
          </a:p>
          <a:p>
            <a:r>
              <a:rPr lang="es-ES" sz="1600" b="0" i="0" kern="1200" dirty="0">
                <a:solidFill>
                  <a:schemeClr val="tx1"/>
                </a:solidFill>
                <a:effectLst/>
                <a:latin typeface="Arial" panose="020B0604020202020204" pitchFamily="34" charset="0"/>
                <a:ea typeface="+mn-ea"/>
                <a:cs typeface="+mn-cs"/>
              </a:rPr>
              <a:t>Es habitual encontrarnos, la primera vez que accedemos a una página web, un banner con un </a:t>
            </a:r>
            <a:r>
              <a:rPr lang="es-ES" sz="1600" b="1" i="0" kern="1200" dirty="0">
                <a:solidFill>
                  <a:schemeClr val="tx1"/>
                </a:solidFill>
                <a:effectLst/>
                <a:latin typeface="Arial" panose="020B0604020202020204" pitchFamily="34" charset="0"/>
                <a:ea typeface="+mn-ea"/>
                <a:cs typeface="+mn-cs"/>
              </a:rPr>
              <a:t>mensaje</a:t>
            </a:r>
            <a:r>
              <a:rPr lang="es-ES" sz="1600" b="0" i="0" kern="1200" dirty="0">
                <a:solidFill>
                  <a:schemeClr val="tx1"/>
                </a:solidFill>
                <a:effectLst/>
                <a:latin typeface="Arial" panose="020B0604020202020204" pitchFamily="34" charset="0"/>
                <a:ea typeface="+mn-ea"/>
                <a:cs typeface="+mn-cs"/>
              </a:rPr>
              <a:t> que nos pide </a:t>
            </a:r>
            <a:r>
              <a:rPr lang="es-ES" sz="1600" b="1" i="0" kern="1200" dirty="0">
                <a:solidFill>
                  <a:schemeClr val="tx1"/>
                </a:solidFill>
                <a:effectLst/>
                <a:latin typeface="Arial" panose="020B0604020202020204" pitchFamily="34" charset="0"/>
                <a:ea typeface="+mn-ea"/>
                <a:cs typeface="+mn-cs"/>
              </a:rPr>
              <a:t>“aceptar las cookies”</a:t>
            </a:r>
            <a:endParaRPr lang="es-ES" sz="1600" b="0" i="0" kern="1200" dirty="0">
              <a:solidFill>
                <a:schemeClr val="tx1"/>
              </a:solidFill>
              <a:effectLst/>
              <a:latin typeface="Arial" panose="020B0604020202020204" pitchFamily="34" charset="0"/>
              <a:ea typeface="+mn-ea"/>
              <a:cs typeface="+mn-cs"/>
            </a:endParaRPr>
          </a:p>
          <a:p>
            <a:r>
              <a:rPr lang="es-ES" sz="1600" b="1" i="0" kern="1200" dirty="0">
                <a:solidFill>
                  <a:schemeClr val="tx1"/>
                </a:solidFill>
                <a:effectLst/>
                <a:latin typeface="Arial" panose="020B0604020202020204" pitchFamily="34" charset="0"/>
                <a:ea typeface="+mn-ea"/>
                <a:cs typeface="+mn-cs"/>
              </a:rPr>
              <a:t>¿Qué son las cookies?</a:t>
            </a:r>
          </a:p>
          <a:p>
            <a:r>
              <a:rPr lang="es-ES" sz="1600" b="0" i="0" kern="1200" dirty="0">
                <a:solidFill>
                  <a:schemeClr val="tx1"/>
                </a:solidFill>
                <a:effectLst/>
                <a:latin typeface="Arial" panose="020B0604020202020204" pitchFamily="34" charset="0"/>
                <a:ea typeface="+mn-ea"/>
                <a:cs typeface="+mn-cs"/>
              </a:rPr>
              <a:t>Las cookies son</a:t>
            </a:r>
            <a:r>
              <a:rPr lang="es-ES" sz="1600" b="1" i="0" kern="1200" dirty="0">
                <a:solidFill>
                  <a:schemeClr val="tx1"/>
                </a:solidFill>
                <a:effectLst/>
                <a:latin typeface="Arial" panose="020B0604020202020204" pitchFamily="34" charset="0"/>
                <a:ea typeface="+mn-ea"/>
                <a:cs typeface="+mn-cs"/>
              </a:rPr>
              <a:t> fragmentos de información</a:t>
            </a:r>
            <a:r>
              <a:rPr lang="es-ES" sz="1600" b="0" i="0" kern="1200" dirty="0">
                <a:solidFill>
                  <a:schemeClr val="tx1"/>
                </a:solidFill>
                <a:effectLst/>
                <a:latin typeface="Arial" panose="020B0604020202020204" pitchFamily="34" charset="0"/>
                <a:ea typeface="+mn-ea"/>
                <a:cs typeface="+mn-cs"/>
              </a:rPr>
              <a:t> remitidos por un sitio web y guardados en el navegador del usuario que visita esa web.</a:t>
            </a:r>
          </a:p>
          <a:p>
            <a:r>
              <a:rPr lang="es-ES" sz="1600" b="0" i="0" kern="1200" dirty="0">
                <a:solidFill>
                  <a:schemeClr val="tx1"/>
                </a:solidFill>
                <a:effectLst/>
                <a:latin typeface="Arial" panose="020B0604020202020204" pitchFamily="34" charset="0"/>
                <a:ea typeface="+mn-ea"/>
                <a:cs typeface="+mn-cs"/>
              </a:rPr>
              <a:t>Con ello se posibilita que la web tenga información sobre las preferencias del usuario.</a:t>
            </a:r>
          </a:p>
          <a:p>
            <a:r>
              <a:rPr lang="es-ES" sz="1600" b="0" i="0" kern="1200" dirty="0">
                <a:solidFill>
                  <a:schemeClr val="tx1"/>
                </a:solidFill>
                <a:effectLst/>
                <a:latin typeface="Arial" panose="020B0604020202020204" pitchFamily="34" charset="0"/>
                <a:ea typeface="+mn-ea"/>
                <a:cs typeface="+mn-cs"/>
              </a:rPr>
              <a:t>Dicho así puede asustarnos, pero, en principio, no son peligrosas por sí mismas.</a:t>
            </a:r>
          </a:p>
          <a:p>
            <a:r>
              <a:rPr lang="es-ES" sz="1600" b="0" i="0" kern="1200" dirty="0">
                <a:solidFill>
                  <a:schemeClr val="tx1"/>
                </a:solidFill>
                <a:effectLst/>
                <a:latin typeface="Arial" panose="020B0604020202020204" pitchFamily="34" charset="0"/>
                <a:ea typeface="+mn-ea"/>
                <a:cs typeface="+mn-cs"/>
              </a:rPr>
              <a:t>Es verdad que a través de ellas es posible</a:t>
            </a:r>
            <a:r>
              <a:rPr lang="es-ES" sz="1600" b="1" i="0" kern="1200" dirty="0">
                <a:solidFill>
                  <a:schemeClr val="tx1"/>
                </a:solidFill>
                <a:effectLst/>
                <a:latin typeface="Arial" panose="020B0604020202020204" pitchFamily="34" charset="0"/>
                <a:ea typeface="+mn-ea"/>
                <a:cs typeface="+mn-cs"/>
              </a:rPr>
              <a:t> hacer un rastreo del usuario</a:t>
            </a:r>
            <a:r>
              <a:rPr lang="es-ES" sz="1600" b="0" i="0" kern="1200" dirty="0">
                <a:solidFill>
                  <a:schemeClr val="tx1"/>
                </a:solidFill>
                <a:effectLst/>
                <a:latin typeface="Arial" panose="020B0604020202020204" pitchFamily="34" charset="0"/>
                <a:ea typeface="+mn-ea"/>
                <a:cs typeface="+mn-cs"/>
              </a:rPr>
              <a:t> no sólo en el ese sitio, sino en múltiples webs.</a:t>
            </a:r>
          </a:p>
          <a:p>
            <a:r>
              <a:rPr lang="es-ES" sz="1600" b="1" i="0" kern="1200" dirty="0">
                <a:solidFill>
                  <a:schemeClr val="tx1"/>
                </a:solidFill>
                <a:effectLst/>
                <a:latin typeface="Arial" panose="020B0604020202020204" pitchFamily="34" charset="0"/>
                <a:ea typeface="+mn-ea"/>
                <a:cs typeface="+mn-cs"/>
              </a:rPr>
              <a:t>Sirven para…</a:t>
            </a:r>
          </a:p>
          <a:p>
            <a:r>
              <a:rPr lang="es-ES" sz="1600" b="0" i="0" kern="1200" dirty="0">
                <a:solidFill>
                  <a:schemeClr val="tx1"/>
                </a:solidFill>
                <a:effectLst/>
                <a:latin typeface="Arial" panose="020B0604020202020204" pitchFamily="34" charset="0"/>
                <a:ea typeface="+mn-ea"/>
                <a:cs typeface="+mn-cs"/>
              </a:rPr>
              <a:t>Las cookies son necesarias para, por ejemplo, hacer un </a:t>
            </a:r>
            <a:r>
              <a:rPr lang="es-ES" sz="1600" b="1" i="0" kern="1200" dirty="0">
                <a:solidFill>
                  <a:schemeClr val="tx1"/>
                </a:solidFill>
                <a:effectLst/>
                <a:latin typeface="Arial" panose="020B0604020202020204" pitchFamily="34" charset="0"/>
                <a:ea typeface="+mn-ea"/>
                <a:cs typeface="+mn-cs"/>
              </a:rPr>
              <a:t>seguimiento del proceso de una compra online.</a:t>
            </a:r>
            <a:endParaRPr lang="es-ES" sz="1600" b="0" i="0" kern="1200" dirty="0">
              <a:solidFill>
                <a:schemeClr val="tx1"/>
              </a:solidFill>
              <a:effectLst/>
              <a:latin typeface="Arial" panose="020B0604020202020204" pitchFamily="34" charset="0"/>
              <a:ea typeface="+mn-ea"/>
              <a:cs typeface="+mn-cs"/>
            </a:endParaRPr>
          </a:p>
          <a:p>
            <a:r>
              <a:rPr lang="es-ES" sz="1600" b="0" i="0" kern="1200" dirty="0">
                <a:solidFill>
                  <a:schemeClr val="tx1"/>
                </a:solidFill>
                <a:effectLst/>
                <a:latin typeface="Arial" panose="020B0604020202020204" pitchFamily="34" charset="0"/>
                <a:ea typeface="+mn-ea"/>
                <a:cs typeface="+mn-cs"/>
              </a:rPr>
              <a:t>Pero también se usan para cosas no tan necesarias aunque comunes como examinar las visitas a nuestra página web u ofrecer </a:t>
            </a:r>
            <a:r>
              <a:rPr lang="es-ES" sz="1600" b="1" i="0" kern="1200" dirty="0">
                <a:solidFill>
                  <a:schemeClr val="tx1"/>
                </a:solidFill>
                <a:effectLst/>
                <a:latin typeface="Arial" panose="020B0604020202020204" pitchFamily="34" charset="0"/>
                <a:ea typeface="+mn-ea"/>
                <a:cs typeface="+mn-cs"/>
              </a:rPr>
              <a:t>publicidad activa</a:t>
            </a:r>
            <a:r>
              <a:rPr lang="es-ES" sz="1600" b="0" i="0" kern="1200" dirty="0">
                <a:solidFill>
                  <a:schemeClr val="tx1"/>
                </a:solidFill>
                <a:effectLst/>
                <a:latin typeface="Arial" panose="020B0604020202020204" pitchFamily="34" charset="0"/>
                <a:ea typeface="+mn-ea"/>
                <a:cs typeface="+mn-cs"/>
              </a:rPr>
              <a:t>.</a:t>
            </a:r>
          </a:p>
          <a:p>
            <a:r>
              <a:rPr lang="es-ES" sz="1600" b="0" i="0" kern="1200" dirty="0">
                <a:solidFill>
                  <a:schemeClr val="tx1"/>
                </a:solidFill>
                <a:effectLst/>
                <a:latin typeface="Arial" panose="020B0604020202020204" pitchFamily="34" charset="0"/>
                <a:ea typeface="+mn-ea"/>
                <a:cs typeface="+mn-cs"/>
              </a:rPr>
              <a:t>También los famosos </a:t>
            </a:r>
            <a:r>
              <a:rPr lang="es-ES" sz="1600" b="1" i="0" kern="1200" dirty="0">
                <a:solidFill>
                  <a:schemeClr val="tx1"/>
                </a:solidFill>
                <a:effectLst/>
                <a:latin typeface="Arial" panose="020B0604020202020204" pitchFamily="34" charset="0"/>
                <a:ea typeface="+mn-ea"/>
                <a:cs typeface="+mn-cs"/>
              </a:rPr>
              <a:t>botones de compartir en redes sociales</a:t>
            </a:r>
            <a:r>
              <a:rPr lang="es-ES" sz="1600" b="0" i="0" kern="1200" dirty="0">
                <a:solidFill>
                  <a:schemeClr val="tx1"/>
                </a:solidFill>
                <a:effectLst/>
                <a:latin typeface="Arial" panose="020B0604020202020204" pitchFamily="34" charset="0"/>
                <a:ea typeface="+mn-ea"/>
                <a:cs typeface="+mn-cs"/>
              </a:rPr>
              <a:t> tienen sus propias cookies.</a:t>
            </a:r>
          </a:p>
          <a:p>
            <a:r>
              <a:rPr lang="es-ES" sz="1600" b="0" i="0" kern="1200" dirty="0">
                <a:solidFill>
                  <a:schemeClr val="tx1"/>
                </a:solidFill>
                <a:effectLst/>
                <a:latin typeface="Arial" panose="020B0604020202020204" pitchFamily="34" charset="0"/>
                <a:ea typeface="+mn-ea"/>
                <a:cs typeface="+mn-cs"/>
              </a:rPr>
              <a:t>Por tanto, si en tu web se incluye algo de esto </a:t>
            </a:r>
            <a:r>
              <a:rPr lang="es-ES" sz="1600" b="1" i="0" kern="1200" dirty="0">
                <a:solidFill>
                  <a:schemeClr val="tx1"/>
                </a:solidFill>
                <a:effectLst/>
                <a:latin typeface="Arial" panose="020B0604020202020204" pitchFamily="34" charset="0"/>
                <a:ea typeface="+mn-ea"/>
                <a:cs typeface="+mn-cs"/>
              </a:rPr>
              <a:t>debes cumplir con la norma que la regula.</a:t>
            </a:r>
            <a:endParaRPr lang="es-ES" sz="1600" b="0" i="0" kern="1200" dirty="0">
              <a:solidFill>
                <a:schemeClr val="tx1"/>
              </a:solidFill>
              <a:effectLst/>
              <a:latin typeface="Arial" panose="020B0604020202020204" pitchFamily="34" charset="0"/>
              <a:ea typeface="+mn-ea"/>
              <a:cs typeface="+mn-cs"/>
            </a:endParaRPr>
          </a:p>
          <a:p>
            <a:r>
              <a:rPr lang="es-ES" sz="1600" b="1" i="0" kern="1200" dirty="0">
                <a:solidFill>
                  <a:schemeClr val="tx1"/>
                </a:solidFill>
                <a:effectLst/>
                <a:latin typeface="Arial" panose="020B0604020202020204" pitchFamily="34" charset="0"/>
                <a:ea typeface="+mn-ea"/>
                <a:cs typeface="+mn-cs"/>
              </a:rPr>
              <a:t>Regulación de las cookies</a:t>
            </a:r>
          </a:p>
          <a:p>
            <a:r>
              <a:rPr lang="es-ES" sz="1600" b="0" i="0" kern="1200" dirty="0">
                <a:solidFill>
                  <a:schemeClr val="tx1"/>
                </a:solidFill>
                <a:effectLst/>
                <a:latin typeface="Arial" panose="020B0604020202020204" pitchFamily="34" charset="0"/>
                <a:ea typeface="+mn-ea"/>
                <a:cs typeface="+mn-cs"/>
              </a:rPr>
              <a:t>La ley que regula las cookies es la LSSI</a:t>
            </a:r>
            <a:r>
              <a:rPr lang="es-ES" sz="1600" b="1" i="0" kern="1200" dirty="0">
                <a:solidFill>
                  <a:schemeClr val="tx1"/>
                </a:solidFill>
                <a:effectLst/>
                <a:latin typeface="Arial" panose="020B0604020202020204" pitchFamily="34" charset="0"/>
                <a:ea typeface="+mn-ea"/>
                <a:cs typeface="+mn-cs"/>
              </a:rPr>
              <a:t>.</a:t>
            </a:r>
            <a:endParaRPr lang="es-ES" sz="1600" b="0" i="0" kern="1200" dirty="0">
              <a:solidFill>
                <a:schemeClr val="tx1"/>
              </a:solidFill>
              <a:effectLst/>
              <a:latin typeface="Arial" panose="020B0604020202020204" pitchFamily="34" charset="0"/>
              <a:ea typeface="+mn-ea"/>
              <a:cs typeface="+mn-cs"/>
            </a:endParaRPr>
          </a:p>
          <a:p>
            <a:r>
              <a:rPr lang="es-ES" sz="1600" b="0" i="0" kern="1200" dirty="0">
                <a:solidFill>
                  <a:schemeClr val="tx1"/>
                </a:solidFill>
                <a:effectLst/>
                <a:latin typeface="Arial" panose="020B0604020202020204" pitchFamily="34" charset="0"/>
                <a:ea typeface="+mn-ea"/>
                <a:cs typeface="+mn-cs"/>
              </a:rPr>
              <a:t>Por lo que, aunque se habla de la “ley de cookies”, no es una ley propiamente dicha. La aplicación de esta ley no está clara. Por eso hay sitios web que utilizan unos mensajes más agresivo que otros.</a:t>
            </a:r>
          </a:p>
          <a:p>
            <a:r>
              <a:rPr lang="es-ES" sz="1600" b="0" i="0" kern="1200" dirty="0">
                <a:solidFill>
                  <a:schemeClr val="tx1"/>
                </a:solidFill>
                <a:effectLst/>
                <a:latin typeface="Arial" panose="020B0604020202020204" pitchFamily="34" charset="0"/>
                <a:ea typeface="+mn-ea"/>
                <a:cs typeface="+mn-cs"/>
              </a:rPr>
              <a:t>En todo caso, es obligatorio</a:t>
            </a:r>
            <a:r>
              <a:rPr lang="es-ES" sz="1600" b="1" i="0" kern="1200" dirty="0">
                <a:solidFill>
                  <a:schemeClr val="tx1"/>
                </a:solidFill>
                <a:effectLst/>
                <a:latin typeface="Arial" panose="020B0604020202020204" pitchFamily="34" charset="0"/>
                <a:ea typeface="+mn-ea"/>
                <a:cs typeface="+mn-cs"/>
              </a:rPr>
              <a:t> mostrar el mensaje y no activar las cookies</a:t>
            </a:r>
            <a:r>
              <a:rPr lang="es-ES" sz="1600" b="0" i="0" kern="1200" dirty="0">
                <a:solidFill>
                  <a:schemeClr val="tx1"/>
                </a:solidFill>
                <a:effectLst/>
                <a:latin typeface="Arial" panose="020B0604020202020204" pitchFamily="34" charset="0"/>
                <a:ea typeface="+mn-ea"/>
                <a:cs typeface="+mn-cs"/>
              </a:rPr>
              <a:t> hasta que el usuario acepte claramente  el mensaje, o tácitamente haciendo </a:t>
            </a:r>
            <a:r>
              <a:rPr lang="es-ES" sz="1600" b="0" i="0" kern="1200" dirty="0" err="1">
                <a:solidFill>
                  <a:schemeClr val="tx1"/>
                </a:solidFill>
                <a:effectLst/>
                <a:latin typeface="Arial" panose="020B0604020202020204" pitchFamily="34" charset="0"/>
                <a:ea typeface="+mn-ea"/>
                <a:cs typeface="+mn-cs"/>
              </a:rPr>
              <a:t>scroll</a:t>
            </a:r>
            <a:r>
              <a:rPr lang="es-ES" sz="1600" b="0" i="0" kern="1200" dirty="0">
                <a:solidFill>
                  <a:schemeClr val="tx1"/>
                </a:solidFill>
                <a:effectLst/>
                <a:latin typeface="Arial" panose="020B0604020202020204" pitchFamily="34" charset="0"/>
                <a:ea typeface="+mn-ea"/>
                <a:cs typeface="+mn-cs"/>
              </a:rPr>
              <a:t> en la página. Según se opte por un comportamiento u otro el uso técnico dentro de la web será distinto.</a:t>
            </a:r>
          </a:p>
          <a:p>
            <a:r>
              <a:rPr lang="es-ES" sz="1600" b="0" i="0" kern="1200" dirty="0">
                <a:solidFill>
                  <a:schemeClr val="tx1"/>
                </a:solidFill>
                <a:effectLst/>
                <a:latin typeface="Arial" panose="020B0604020202020204" pitchFamily="34" charset="0"/>
                <a:ea typeface="+mn-ea"/>
                <a:cs typeface="+mn-cs"/>
              </a:rPr>
              <a:t>En ese mensaje debemos incluir la información o el enlace a la página de tu web donde indicas las </a:t>
            </a:r>
            <a:r>
              <a:rPr lang="es-ES" sz="1600" b="1" i="0" kern="1200" dirty="0">
                <a:solidFill>
                  <a:schemeClr val="tx1"/>
                </a:solidFill>
                <a:effectLst/>
                <a:latin typeface="Arial" panose="020B0604020202020204" pitchFamily="34" charset="0"/>
                <a:ea typeface="+mn-ea"/>
                <a:cs typeface="+mn-cs"/>
              </a:rPr>
              <a:t>cookies que usas y su finalidad</a:t>
            </a:r>
            <a:r>
              <a:rPr lang="es-ES" sz="1600" b="0" i="0" kern="1200" dirty="0">
                <a:solidFill>
                  <a:schemeClr val="tx1"/>
                </a:solidFill>
                <a:effectLst/>
                <a:latin typeface="Arial" panose="020B0604020202020204" pitchFamily="34" charset="0"/>
                <a:ea typeface="+mn-ea"/>
                <a:cs typeface="+mn-cs"/>
              </a:rPr>
              <a:t>.</a:t>
            </a:r>
          </a:p>
          <a:p>
            <a:r>
              <a:rPr lang="es-ES" sz="1600" b="0" i="0" kern="1200" dirty="0">
                <a:solidFill>
                  <a:schemeClr val="tx1"/>
                </a:solidFill>
                <a:effectLst/>
                <a:latin typeface="Arial" panose="020B0604020202020204" pitchFamily="34" charset="0"/>
                <a:ea typeface="+mn-ea"/>
                <a:cs typeface="+mn-cs"/>
              </a:rPr>
              <a:t>Según el tipo de actividad que realices en tu web puedes necesitar una programación específica. Para aplicar esta ley hay</a:t>
            </a:r>
            <a:r>
              <a:rPr lang="es-ES" sz="1600" b="1" i="0" kern="1200" dirty="0">
                <a:solidFill>
                  <a:schemeClr val="tx1"/>
                </a:solidFill>
                <a:effectLst/>
                <a:latin typeface="Arial" panose="020B0604020202020204" pitchFamily="34" charset="0"/>
                <a:ea typeface="+mn-ea"/>
                <a:cs typeface="+mn-cs"/>
              </a:rPr>
              <a:t> </a:t>
            </a:r>
            <a:r>
              <a:rPr lang="es-ES" sz="1600" b="1" i="0" kern="1200" dirty="0" err="1">
                <a:solidFill>
                  <a:schemeClr val="tx1"/>
                </a:solidFill>
                <a:effectLst/>
                <a:latin typeface="Arial" panose="020B0604020202020204" pitchFamily="34" charset="0"/>
                <a:ea typeface="+mn-ea"/>
                <a:cs typeface="+mn-cs"/>
              </a:rPr>
              <a:t>plugins</a:t>
            </a:r>
            <a:r>
              <a:rPr lang="es-ES" sz="1600" b="1" i="0" kern="1200" dirty="0">
                <a:solidFill>
                  <a:schemeClr val="tx1"/>
                </a:solidFill>
                <a:effectLst/>
                <a:latin typeface="Arial" panose="020B0604020202020204" pitchFamily="34" charset="0"/>
                <a:ea typeface="+mn-ea"/>
                <a:cs typeface="+mn-cs"/>
              </a:rPr>
              <a:t> o módulos</a:t>
            </a:r>
            <a:r>
              <a:rPr lang="es-ES" sz="1600" b="0" i="0" kern="1200" dirty="0">
                <a:solidFill>
                  <a:schemeClr val="tx1"/>
                </a:solidFill>
                <a:effectLst/>
                <a:latin typeface="Arial" panose="020B0604020202020204" pitchFamily="34" charset="0"/>
                <a:ea typeface="+mn-ea"/>
                <a:cs typeface="+mn-cs"/>
              </a:rPr>
              <a:t> como EU Cookie </a:t>
            </a:r>
            <a:r>
              <a:rPr lang="es-ES" sz="1600" b="0" i="0" kern="1200" dirty="0" err="1">
                <a:solidFill>
                  <a:schemeClr val="tx1"/>
                </a:solidFill>
                <a:effectLst/>
                <a:latin typeface="Arial" panose="020B0604020202020204" pitchFamily="34" charset="0"/>
                <a:ea typeface="+mn-ea"/>
                <a:cs typeface="+mn-cs"/>
              </a:rPr>
              <a:t>Compliance</a:t>
            </a:r>
            <a:r>
              <a:rPr lang="es-ES" sz="1600" b="0" i="0" kern="1200" dirty="0">
                <a:solidFill>
                  <a:schemeClr val="tx1"/>
                </a:solidFill>
                <a:effectLst/>
                <a:latin typeface="Arial" panose="020B0604020202020204" pitchFamily="34" charset="0"/>
                <a:ea typeface="+mn-ea"/>
                <a:cs typeface="+mn-cs"/>
              </a:rPr>
              <a:t> o Cookie Control).</a:t>
            </a:r>
          </a:p>
          <a:p>
            <a:endParaRPr lang="es-ES" sz="1600" b="0" i="0" kern="1200" dirty="0">
              <a:solidFill>
                <a:schemeClr val="tx1"/>
              </a:solidFill>
              <a:effectLst/>
              <a:latin typeface="Arial" panose="020B0604020202020204" pitchFamily="34" charset="0"/>
              <a:ea typeface="+mn-ea"/>
              <a:cs typeface="+mn-cs"/>
            </a:endParaRPr>
          </a:p>
          <a:p>
            <a:r>
              <a:rPr lang="es-ES" sz="1600" b="1" i="0" kern="1200" dirty="0">
                <a:solidFill>
                  <a:schemeClr val="tx1"/>
                </a:solidFill>
                <a:effectLst/>
                <a:latin typeface="Arial" panose="020B0604020202020204" pitchFamily="34" charset="0"/>
                <a:ea typeface="+mn-ea"/>
                <a:cs typeface="+mn-cs"/>
              </a:rPr>
              <a:t>Procedimiento para adecuar nuestra web</a:t>
            </a:r>
          </a:p>
          <a:p>
            <a:r>
              <a:rPr lang="es-ES" sz="1600" b="0" i="0" kern="1200" dirty="0">
                <a:solidFill>
                  <a:schemeClr val="tx1"/>
                </a:solidFill>
                <a:effectLst/>
                <a:latin typeface="Arial" panose="020B0604020202020204" pitchFamily="34" charset="0"/>
                <a:ea typeface="+mn-ea"/>
                <a:cs typeface="+mn-cs"/>
              </a:rPr>
              <a:t>Muy resumidamente el procedimiento sería:</a:t>
            </a:r>
          </a:p>
          <a:p>
            <a:r>
              <a:rPr lang="es-ES" sz="1600" b="0" i="0" kern="1200" dirty="0">
                <a:solidFill>
                  <a:schemeClr val="tx1"/>
                </a:solidFill>
                <a:effectLst/>
                <a:latin typeface="Arial" panose="020B0604020202020204" pitchFamily="34" charset="0"/>
                <a:ea typeface="+mn-ea"/>
                <a:cs typeface="+mn-cs"/>
              </a:rPr>
              <a:t>- Elaborar una página con el </a:t>
            </a:r>
            <a:r>
              <a:rPr lang="es-ES" sz="1600" b="1" i="0" kern="1200" dirty="0">
                <a:solidFill>
                  <a:schemeClr val="tx1"/>
                </a:solidFill>
                <a:effectLst/>
                <a:latin typeface="Arial" panose="020B0604020202020204" pitchFamily="34" charset="0"/>
                <a:ea typeface="+mn-ea"/>
                <a:cs typeface="+mn-cs"/>
              </a:rPr>
              <a:t>documento de la política de privacidad</a:t>
            </a:r>
            <a:r>
              <a:rPr lang="es-ES" sz="1600" b="0" i="0" kern="1200" dirty="0">
                <a:solidFill>
                  <a:schemeClr val="tx1"/>
                </a:solidFill>
                <a:effectLst/>
                <a:latin typeface="Arial" panose="020B0604020202020204" pitchFamily="34" charset="0"/>
                <a:ea typeface="+mn-ea"/>
                <a:cs typeface="+mn-cs"/>
              </a:rPr>
              <a:t>.</a:t>
            </a:r>
          </a:p>
          <a:p>
            <a:r>
              <a:rPr lang="es-ES" sz="1600" b="0" i="0" kern="1200" dirty="0">
                <a:solidFill>
                  <a:schemeClr val="tx1"/>
                </a:solidFill>
                <a:effectLst/>
                <a:latin typeface="Arial" panose="020B0604020202020204" pitchFamily="34" charset="0"/>
                <a:ea typeface="+mn-ea"/>
                <a:cs typeface="+mn-cs"/>
              </a:rPr>
              <a:t>- Insertar en los formularios donde solicitamos los datos personales al usuario una </a:t>
            </a:r>
            <a:r>
              <a:rPr lang="es-ES" sz="1600" b="1" i="0" kern="1200" dirty="0">
                <a:solidFill>
                  <a:schemeClr val="tx1"/>
                </a:solidFill>
                <a:effectLst/>
                <a:latin typeface="Arial" panose="020B0604020202020204" pitchFamily="34" charset="0"/>
                <a:ea typeface="+mn-ea"/>
                <a:cs typeface="+mn-cs"/>
              </a:rPr>
              <a:t>casilla que debemos marcar necesariamente</a:t>
            </a:r>
            <a:r>
              <a:rPr lang="es-ES" sz="1600" b="0" i="0" kern="1200" dirty="0">
                <a:solidFill>
                  <a:schemeClr val="tx1"/>
                </a:solidFill>
                <a:effectLst/>
                <a:latin typeface="Arial" panose="020B0604020202020204" pitchFamily="34" charset="0"/>
                <a:ea typeface="+mn-ea"/>
                <a:cs typeface="+mn-cs"/>
              </a:rPr>
              <a:t> con un link a la página donde advertimos de la política de privacidad del sitio web.</a:t>
            </a:r>
          </a:p>
          <a:p>
            <a:r>
              <a:rPr lang="es-ES" sz="1600" b="0" i="0" kern="1200" dirty="0">
                <a:solidFill>
                  <a:schemeClr val="tx1"/>
                </a:solidFill>
                <a:effectLst/>
                <a:latin typeface="Arial" panose="020B0604020202020204" pitchFamily="34" charset="0"/>
                <a:ea typeface="+mn-ea"/>
                <a:cs typeface="+mn-cs"/>
              </a:rPr>
              <a:t>Estos son los aspectos básicos pero, según el tipo de datos que reúnas: económicos, de salud… debes observar un nivel u otro de seguridad.</a:t>
            </a:r>
          </a:p>
          <a:p>
            <a:r>
              <a:rPr lang="es-ES" sz="1600" b="0" i="0" kern="1200" dirty="0">
                <a:solidFill>
                  <a:schemeClr val="tx1"/>
                </a:solidFill>
                <a:effectLst/>
                <a:latin typeface="Arial" panose="020B0604020202020204" pitchFamily="34" charset="0"/>
                <a:ea typeface="+mn-ea"/>
                <a:cs typeface="+mn-cs"/>
              </a:rPr>
              <a:t>Además de estos documentos debemos elaborar los textos para dar respuesta en caso de ejercicio de los derechos ARCO por el usuario. También implantar un </a:t>
            </a:r>
            <a:r>
              <a:rPr lang="es-ES" sz="1600" b="1" i="0" kern="1200" dirty="0">
                <a:solidFill>
                  <a:schemeClr val="tx1"/>
                </a:solidFill>
                <a:effectLst/>
                <a:latin typeface="Arial" panose="020B0604020202020204" pitchFamily="34" charset="0"/>
                <a:ea typeface="+mn-ea"/>
                <a:cs typeface="+mn-cs"/>
              </a:rPr>
              <a:t>sistema de copias de seguridad</a:t>
            </a:r>
            <a:r>
              <a:rPr lang="es-ES" sz="1600" b="0" i="0" kern="1200" dirty="0">
                <a:solidFill>
                  <a:schemeClr val="tx1"/>
                </a:solidFill>
                <a:effectLst/>
                <a:latin typeface="Arial" panose="020B0604020202020204" pitchFamily="34" charset="0"/>
                <a:ea typeface="+mn-ea"/>
                <a:cs typeface="+mn-cs"/>
              </a:rPr>
              <a:t>, así como otros documentos referidos al envío de correo electrónico, contratos y demás.</a:t>
            </a:r>
          </a:p>
          <a:p>
            <a:endParaRPr lang="es-ES" sz="1600" b="0" i="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C0F4A2C8-6C88-4E71-83EE-698B9D4FE22F}" type="slidenum">
              <a:rPr lang="en-US" smtClean="0"/>
              <a:pPr/>
              <a:t>11</a:t>
            </a:fld>
            <a:endParaRPr lang="en-US" dirty="0"/>
          </a:p>
        </p:txBody>
      </p:sp>
    </p:spTree>
    <p:extLst>
      <p:ext uri="{BB962C8B-B14F-4D97-AF65-F5344CB8AC3E}">
        <p14:creationId xmlns:p14="http://schemas.microsoft.com/office/powerpoint/2010/main" val="2576646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sz="1600" b="0" i="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C0F4A2C8-6C88-4E71-83EE-698B9D4FE22F}" type="slidenum">
              <a:rPr lang="en-US" smtClean="0"/>
              <a:pPr/>
              <a:t>12</a:t>
            </a:fld>
            <a:endParaRPr lang="en-US" dirty="0"/>
          </a:p>
        </p:txBody>
      </p:sp>
    </p:spTree>
    <p:extLst>
      <p:ext uri="{BB962C8B-B14F-4D97-AF65-F5344CB8AC3E}">
        <p14:creationId xmlns:p14="http://schemas.microsoft.com/office/powerpoint/2010/main" val="3084964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13</a:t>
            </a:fld>
            <a:endParaRPr lang="en-US" dirty="0"/>
          </a:p>
        </p:txBody>
      </p:sp>
    </p:spTree>
    <p:extLst>
      <p:ext uri="{BB962C8B-B14F-4D97-AF65-F5344CB8AC3E}">
        <p14:creationId xmlns:p14="http://schemas.microsoft.com/office/powerpoint/2010/main" val="861262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 </a:t>
            </a:r>
            <a:r>
              <a:rPr kumimoji="0" lang="es-ES" sz="1600" b="1" i="0" u="none" strike="noStrike" kern="1200" cap="none" spc="0" normalizeH="0" baseline="0" noProof="0" dirty="0">
                <a:ln>
                  <a:noFill/>
                </a:ln>
                <a:solidFill>
                  <a:srgbClr val="595959"/>
                </a:solidFill>
                <a:effectLst/>
                <a:uLnTx/>
                <a:uFillTx/>
                <a:latin typeface="Poppins"/>
                <a:ea typeface="+mn-ea"/>
                <a:cs typeface="+mn-cs"/>
              </a:rPr>
              <a:t>Dominio</a:t>
            </a:r>
            <a:r>
              <a:rPr kumimoji="0" lang="es-ES" sz="1600" b="0" i="0" u="none" strike="noStrike" kern="1200" cap="none" spc="0" normalizeH="0" baseline="0" noProof="0" dirty="0">
                <a:ln>
                  <a:noFill/>
                </a:ln>
                <a:solidFill>
                  <a:srgbClr val="595959"/>
                </a:solidFill>
                <a:effectLst/>
                <a:uLnTx/>
                <a:uFillTx/>
                <a:latin typeface="Poppins"/>
                <a:ea typeface="+mn-ea"/>
                <a:cs typeface="+mn-cs"/>
              </a:rPr>
              <a:t>: Nombre en Internet, fácil de recordar y que nos permite, entre otras cosas, visitar páginas web o enviar correos electrónicos. La palabra inicial identifica el nombre y la final (denominada extensión) al tipo. Para adquirir un dominio web debes:</a:t>
            </a:r>
          </a:p>
          <a:p>
            <a:pPr marL="457200" marR="0" lvl="0" indent="-457200" algn="l" defTabSz="1219170" rtl="0" eaLnBrk="1" fontAlgn="auto" latinLnBrk="0" hangingPunct="1">
              <a:lnSpc>
                <a:spcPct val="100000"/>
              </a:lnSpc>
              <a:spcBef>
                <a:spcPts val="0"/>
              </a:spcBef>
              <a:spcAft>
                <a:spcPts val="1333"/>
              </a:spcAft>
              <a:buClrTx/>
              <a:buSzPct val="100000"/>
              <a:buFont typeface="+mj-lt"/>
              <a:buAutoNum type="arabicPeriod"/>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Elegir un registrador de dominios confiable (como Hostinger).</a:t>
            </a:r>
          </a:p>
          <a:p>
            <a:pPr marL="457200" marR="0" lvl="0" indent="-457200" algn="l" defTabSz="1219170" rtl="0" eaLnBrk="1" fontAlgn="auto" latinLnBrk="0" hangingPunct="1">
              <a:lnSpc>
                <a:spcPct val="100000"/>
              </a:lnSpc>
              <a:spcBef>
                <a:spcPts val="0"/>
              </a:spcBef>
              <a:spcAft>
                <a:spcPts val="1333"/>
              </a:spcAft>
              <a:buClrTx/>
              <a:buSzPct val="100000"/>
              <a:buFont typeface="+mj-lt"/>
              <a:buAutoNum type="arabicPeriod"/>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Encontrar una herramienta de verificación de dominios disponibles.</a:t>
            </a:r>
          </a:p>
          <a:p>
            <a:pPr marL="457200" marR="0" lvl="0" indent="-457200" algn="l" defTabSz="1219170" rtl="0" eaLnBrk="1" fontAlgn="auto" latinLnBrk="0" hangingPunct="1">
              <a:lnSpc>
                <a:spcPct val="100000"/>
              </a:lnSpc>
              <a:spcBef>
                <a:spcPts val="0"/>
              </a:spcBef>
              <a:spcAft>
                <a:spcPts val="1333"/>
              </a:spcAft>
              <a:buClrTx/>
              <a:buSzPct val="100000"/>
              <a:buFont typeface="+mj-lt"/>
              <a:buAutoNum type="arabicPeriod"/>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Realizar una búsqueda de nombres de dominio.</a:t>
            </a:r>
          </a:p>
          <a:p>
            <a:pPr marL="457200" marR="0" lvl="0" indent="-457200" algn="l" defTabSz="1219170" rtl="0" eaLnBrk="1" fontAlgn="auto" latinLnBrk="0" hangingPunct="1">
              <a:lnSpc>
                <a:spcPct val="100000"/>
              </a:lnSpc>
              <a:spcBef>
                <a:spcPts val="0"/>
              </a:spcBef>
              <a:spcAft>
                <a:spcPts val="1333"/>
              </a:spcAft>
              <a:buClrTx/>
              <a:buSzPct val="100000"/>
              <a:buFont typeface="+mj-lt"/>
              <a:buAutoNum type="arabicPeriod"/>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Elegir la mejor opción disponible.</a:t>
            </a:r>
          </a:p>
          <a:p>
            <a:pPr marL="457200" marR="0" lvl="0" indent="-457200" algn="l" defTabSz="1219170" rtl="0" eaLnBrk="1" fontAlgn="auto" latinLnBrk="0" hangingPunct="1">
              <a:lnSpc>
                <a:spcPct val="100000"/>
              </a:lnSpc>
              <a:spcBef>
                <a:spcPts val="0"/>
              </a:spcBef>
              <a:spcAft>
                <a:spcPts val="1333"/>
              </a:spcAft>
              <a:buClrTx/>
              <a:buSzPct val="100000"/>
              <a:buFont typeface="+mj-lt"/>
              <a:buAutoNum type="arabicPeriod"/>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Realizar tu pedido y completar el registro del dominio.</a:t>
            </a:r>
          </a:p>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Los dominios más importantes son:</a:t>
            </a:r>
            <a:endParaRPr kumimoji="0" lang="es-ES" sz="1400" b="0" i="0" u="none" strike="noStrike" kern="1200" cap="none" spc="0" normalizeH="0" baseline="0" noProof="0" dirty="0">
              <a:ln>
                <a:noFill/>
              </a:ln>
              <a:solidFill>
                <a:srgbClr val="595959"/>
              </a:solidFill>
              <a:effectLst/>
              <a:uLnTx/>
              <a:uFillTx/>
              <a:latin typeface="Poppins"/>
              <a:ea typeface="+mn-ea"/>
              <a:cs typeface="+mn-cs"/>
            </a:endParaRPr>
          </a:p>
          <a:p>
            <a:pPr marL="475188" lvl="4" indent="0">
              <a:buNone/>
              <a:defRPr/>
            </a:pPr>
            <a:r>
              <a:rPr kumimoji="0" lang="es-ES" sz="1400" b="0" i="0" u="none" strike="noStrike" kern="1200" cap="none" spc="0" normalizeH="0" baseline="0" noProof="0" dirty="0" err="1">
                <a:ln>
                  <a:noFill/>
                </a:ln>
                <a:solidFill>
                  <a:srgbClr val="595959"/>
                </a:solidFill>
                <a:effectLst/>
                <a:uLnTx/>
                <a:uFillTx/>
                <a:latin typeface="Poppins"/>
                <a:ea typeface="+mn-ea"/>
                <a:cs typeface="+mn-cs"/>
              </a:rPr>
              <a:t>com</a:t>
            </a:r>
            <a:r>
              <a:rPr kumimoji="0" lang="es-ES" sz="1400" b="0" i="0" u="none" strike="noStrike" kern="1200" cap="none" spc="0" normalizeH="0" baseline="0" noProof="0" dirty="0">
                <a:ln>
                  <a:noFill/>
                </a:ln>
                <a:solidFill>
                  <a:srgbClr val="595959"/>
                </a:solidFill>
                <a:effectLst/>
                <a:uLnTx/>
                <a:uFillTx/>
                <a:latin typeface="Poppins"/>
                <a:ea typeface="+mn-ea"/>
                <a:cs typeface="+mn-cs"/>
              </a:rPr>
              <a:t> = Sitio comercial</a:t>
            </a:r>
            <a:r>
              <a:rPr kumimoji="0" lang="es-ES" sz="1400" b="0" i="0" u="none" strike="noStrike" kern="1200" cap="none" spc="0" normalizeH="0" baseline="0" dirty="0">
                <a:ln>
                  <a:noFill/>
                </a:ln>
                <a:solidFill>
                  <a:srgbClr val="595959"/>
                </a:solidFill>
                <a:effectLst/>
                <a:uLnTx/>
                <a:uFillTx/>
                <a:latin typeface="Poppins"/>
                <a:ea typeface="+mn-ea"/>
                <a:cs typeface="+mn-cs"/>
              </a:rPr>
              <a:t>. 	                                </a:t>
            </a:r>
            <a:r>
              <a:rPr kumimoji="0" lang="es-ES" sz="1400" b="0" i="0" u="none" strike="noStrike" kern="1200" cap="none" spc="0" normalizeH="0" baseline="0" dirty="0" err="1">
                <a:ln>
                  <a:noFill/>
                </a:ln>
                <a:solidFill>
                  <a:srgbClr val="595959"/>
                </a:solidFill>
                <a:effectLst/>
                <a:uLnTx/>
                <a:uFillTx/>
                <a:latin typeface="Poppins"/>
                <a:ea typeface="+mn-ea"/>
                <a:cs typeface="+mn-cs"/>
              </a:rPr>
              <a:t>info</a:t>
            </a:r>
            <a:r>
              <a:rPr kumimoji="0" lang="es-ES" sz="1400" b="0" i="0" u="none" strike="noStrike" kern="1200" cap="none" spc="0" normalizeH="0" baseline="0" dirty="0">
                <a:ln>
                  <a:noFill/>
                </a:ln>
                <a:solidFill>
                  <a:srgbClr val="595959"/>
                </a:solidFill>
                <a:effectLst/>
                <a:uLnTx/>
                <a:uFillTx/>
                <a:latin typeface="Poppins"/>
                <a:ea typeface="+mn-ea"/>
                <a:cs typeface="+mn-cs"/>
              </a:rPr>
              <a:t> = Sitio informativo</a:t>
            </a:r>
            <a:endParaRPr kumimoji="0" lang="es-ES" sz="1400" b="0" i="0" u="none" strike="noStrike" kern="1200" cap="none" spc="0" normalizeH="0" baseline="0" noProof="0" dirty="0">
              <a:ln>
                <a:noFill/>
              </a:ln>
              <a:solidFill>
                <a:srgbClr val="595959"/>
              </a:solidFill>
              <a:effectLst/>
              <a:uLnTx/>
              <a:uFillTx/>
              <a:latin typeface="Poppins"/>
              <a:ea typeface="+mn-ea"/>
              <a:cs typeface="+mn-cs"/>
            </a:endParaRPr>
          </a:p>
          <a:p>
            <a:pPr marL="475188" lvl="4" indent="0">
              <a:buNone/>
              <a:defRPr/>
            </a:pPr>
            <a:r>
              <a:rPr kumimoji="0" lang="es-ES" sz="1400" b="0" i="0" u="none" strike="noStrike" kern="1200" cap="none" spc="0" normalizeH="0" baseline="0" noProof="0" dirty="0">
                <a:ln>
                  <a:noFill/>
                </a:ln>
                <a:solidFill>
                  <a:srgbClr val="595959"/>
                </a:solidFill>
                <a:effectLst/>
                <a:uLnTx/>
                <a:uFillTx/>
                <a:latin typeface="Poppins"/>
                <a:ea typeface="+mn-ea"/>
                <a:cs typeface="+mn-cs"/>
              </a:rPr>
              <a:t>net = Empresa de servicios de Internet            	</a:t>
            </a:r>
            <a:r>
              <a:rPr kumimoji="0" lang="es-ES" sz="1400" b="0" i="0" u="none" strike="noStrike" kern="1200" cap="none" spc="0" normalizeH="0" baseline="0" dirty="0" err="1">
                <a:ln>
                  <a:noFill/>
                </a:ln>
                <a:solidFill>
                  <a:srgbClr val="595959"/>
                </a:solidFill>
                <a:effectLst/>
                <a:uLnTx/>
                <a:uFillTx/>
                <a:latin typeface="Poppins"/>
                <a:ea typeface="+mn-ea"/>
                <a:cs typeface="+mn-cs"/>
              </a:rPr>
              <a:t>biz</a:t>
            </a:r>
            <a:r>
              <a:rPr kumimoji="0" lang="es-ES" sz="1400" b="0" i="0" u="none" strike="noStrike" kern="1200" cap="none" spc="0" normalizeH="0" baseline="0" dirty="0">
                <a:ln>
                  <a:noFill/>
                </a:ln>
                <a:solidFill>
                  <a:srgbClr val="595959"/>
                </a:solidFill>
                <a:effectLst/>
                <a:uLnTx/>
                <a:uFillTx/>
                <a:latin typeface="Poppins"/>
                <a:ea typeface="+mn-ea"/>
                <a:cs typeface="+mn-cs"/>
              </a:rPr>
              <a:t> = Sitio de negocios</a:t>
            </a:r>
            <a:endParaRPr kumimoji="0" lang="es-ES" sz="1400" b="0" i="0" u="none" strike="noStrike" kern="1200" cap="none" spc="0" normalizeH="0" baseline="0" noProof="0" dirty="0">
              <a:ln>
                <a:noFill/>
              </a:ln>
              <a:solidFill>
                <a:srgbClr val="595959"/>
              </a:solidFill>
              <a:effectLst/>
              <a:uLnTx/>
              <a:uFillTx/>
              <a:latin typeface="Poppins"/>
              <a:ea typeface="+mn-ea"/>
              <a:cs typeface="+mn-cs"/>
            </a:endParaRPr>
          </a:p>
          <a:p>
            <a:pPr marL="475188" lvl="4" indent="0">
              <a:buNone/>
              <a:defRPr/>
            </a:pPr>
            <a:r>
              <a:rPr kumimoji="0" lang="es-ES" sz="1400" b="0" i="0" u="none" strike="noStrike" kern="1200" cap="none" spc="0" normalizeH="0" baseline="0" noProof="0" dirty="0" err="1">
                <a:ln>
                  <a:noFill/>
                </a:ln>
                <a:solidFill>
                  <a:srgbClr val="595959"/>
                </a:solidFill>
                <a:effectLst/>
                <a:uLnTx/>
                <a:uFillTx/>
                <a:latin typeface="Poppins"/>
                <a:ea typeface="+mn-ea"/>
                <a:cs typeface="+mn-cs"/>
              </a:rPr>
              <a:t>org</a:t>
            </a:r>
            <a:r>
              <a:rPr kumimoji="0" lang="es-ES" sz="1400" b="0" i="0" u="none" strike="noStrike" kern="1200" cap="none" spc="0" normalizeH="0" baseline="0" noProof="0" dirty="0">
                <a:ln>
                  <a:noFill/>
                </a:ln>
                <a:solidFill>
                  <a:srgbClr val="595959"/>
                </a:solidFill>
                <a:effectLst/>
                <a:uLnTx/>
                <a:uFillTx/>
                <a:latin typeface="Poppins"/>
                <a:ea typeface="+mn-ea"/>
                <a:cs typeface="+mn-cs"/>
              </a:rPr>
              <a:t> = Organización sin fines de lucro	.es .online .</a:t>
            </a:r>
            <a:r>
              <a:rPr kumimoji="0" lang="es-ES" sz="1400" b="0" i="0" u="none" strike="noStrike" kern="1200" cap="none" spc="0" normalizeH="0" baseline="0" noProof="0" dirty="0" err="1">
                <a:ln>
                  <a:noFill/>
                </a:ln>
                <a:solidFill>
                  <a:srgbClr val="595959"/>
                </a:solidFill>
                <a:effectLst/>
                <a:uLnTx/>
                <a:uFillTx/>
                <a:latin typeface="Poppins"/>
                <a:ea typeface="+mn-ea"/>
                <a:cs typeface="+mn-cs"/>
              </a:rPr>
              <a:t>edu</a:t>
            </a:r>
            <a:endParaRPr kumimoji="0" lang="es-ES" sz="1400" b="0" i="0" u="none" strike="noStrike" kern="1200" cap="none" spc="0" normalizeH="0" baseline="0" noProof="0" dirty="0">
              <a:ln>
                <a:noFill/>
              </a:ln>
              <a:solidFill>
                <a:srgbClr val="595959"/>
              </a:solidFill>
              <a:effectLst/>
              <a:uLnTx/>
              <a:uFillTx/>
              <a:latin typeface="Poppins"/>
              <a:ea typeface="+mn-ea"/>
              <a:cs typeface="+mn-cs"/>
            </a:endParaRPr>
          </a:p>
          <a:p>
            <a:pPr marL="475188" lvl="4" indent="0">
              <a:buNone/>
              <a:defRPr/>
            </a:pPr>
            <a:endParaRPr kumimoji="0" lang="es-ES" sz="1400" b="0" i="0" u="none" strike="noStrike" kern="1200" cap="none" spc="0" normalizeH="0" baseline="0" noProof="0" dirty="0">
              <a:ln>
                <a:noFill/>
              </a:ln>
              <a:solidFill>
                <a:srgbClr val="595959"/>
              </a:solidFill>
              <a:effectLst/>
              <a:uLnTx/>
              <a:uFillTx/>
              <a:latin typeface="Poppins"/>
              <a:ea typeface="+mn-ea"/>
              <a:cs typeface="+mn-cs"/>
            </a:endParaRPr>
          </a:p>
          <a:p>
            <a:pPr marL="475188" lvl="4" indent="0">
              <a:buNone/>
              <a:defRPr/>
            </a:pPr>
            <a:endParaRPr kumimoji="0" lang="es-ES" sz="1400" b="0" i="0" u="none" strike="noStrike" kern="1200" cap="none" spc="0" normalizeH="0" baseline="0" noProof="0" dirty="0">
              <a:ln>
                <a:noFill/>
              </a:ln>
              <a:solidFill>
                <a:srgbClr val="595959"/>
              </a:solidFill>
              <a:effectLst/>
              <a:uLnTx/>
              <a:uFillTx/>
              <a:latin typeface="Poppins"/>
              <a:ea typeface="+mn-ea"/>
              <a:cs typeface="+mn-cs"/>
            </a:endParaRPr>
          </a:p>
          <a:p>
            <a:pPr marL="475188" lvl="4" indent="0">
              <a:buNone/>
              <a:defRPr/>
            </a:pPr>
            <a:endParaRPr kumimoji="0" lang="es-ES" sz="1400" b="0" i="0" u="none" strike="noStrike" kern="1200" cap="none" spc="0" normalizeH="0" baseline="0" noProof="0" dirty="0">
              <a:ln>
                <a:noFill/>
              </a:ln>
              <a:solidFill>
                <a:srgbClr val="595959"/>
              </a:solidFill>
              <a:effectLst/>
              <a:uLnTx/>
              <a:uFillTx/>
              <a:latin typeface="Poppins"/>
              <a:ea typeface="+mn-ea"/>
              <a:cs typeface="+mn-cs"/>
            </a:endParaRPr>
          </a:p>
          <a:p>
            <a:pPr marL="0" marR="0" lvl="0" indent="0" algn="just" defTabSz="1219170" rtl="0" eaLnBrk="1" fontAlgn="base"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-¿Qué son las cookies? </a:t>
            </a:r>
            <a:r>
              <a:rPr kumimoji="0" lang="es-ES" sz="1600" b="0" i="0" u="none" strike="noStrike" kern="1200" cap="none" spc="0" normalizeH="0" baseline="0" noProof="0" dirty="0">
                <a:ln>
                  <a:noFill/>
                </a:ln>
                <a:solidFill>
                  <a:srgbClr val="595959"/>
                </a:solidFill>
                <a:effectLst/>
                <a:uLnTx/>
                <a:uFillTx/>
                <a:latin typeface="Poppins"/>
                <a:ea typeface="+mn-ea"/>
                <a:cs typeface="+mn-cs"/>
              </a:rPr>
              <a:t>Una cookie es un archivo creado por un sitio web que contiene pequeñas cantidades de datos y que se envían entre un emisor y un receptor. En el caso de Internet el emisor sería el servidor donde está alojada la página web y el receptor es el navegador que usas para visitar cualquier página web.</a:t>
            </a:r>
          </a:p>
          <a:p>
            <a:pPr marL="0" marR="0" lvl="0" indent="0" algn="just" defTabSz="1219170" rtl="0" eaLnBrk="1" fontAlgn="base" latinLnBrk="0" hangingPunct="1">
              <a:lnSpc>
                <a:spcPct val="100000"/>
              </a:lnSpc>
              <a:spcBef>
                <a:spcPts val="0"/>
              </a:spcBef>
              <a:spcAft>
                <a:spcPts val="1333"/>
              </a:spcAft>
              <a:buClrTx/>
              <a:buSzPct val="100000"/>
              <a:buFont typeface="Arial" panose="020B0604020202020204" pitchFamily="34" charset="0"/>
              <a:buNone/>
              <a:tabLst/>
              <a:defRPr/>
            </a:pPr>
            <a:endParaRPr kumimoji="0" lang="es-ES" sz="1600" b="0" i="0" u="none" strike="noStrike" kern="1200" cap="none" spc="0" normalizeH="0" baseline="0" noProof="0" dirty="0">
              <a:ln>
                <a:noFill/>
              </a:ln>
              <a:solidFill>
                <a:srgbClr val="595959"/>
              </a:solidFill>
              <a:effectLst/>
              <a:uLnTx/>
              <a:uFillTx/>
              <a:latin typeface="Poppins"/>
              <a:ea typeface="+mn-ea"/>
              <a:cs typeface="+mn-cs"/>
            </a:endParaRPr>
          </a:p>
          <a:p>
            <a:pPr marL="0" marR="0" lvl="0" indent="0" algn="just" defTabSz="1219170" rtl="0" eaLnBrk="1" fontAlgn="base"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-¿Qué es el hosting? </a:t>
            </a:r>
            <a:r>
              <a:rPr kumimoji="0" lang="es-ES" sz="1600" b="0" i="0" u="none" strike="noStrike" kern="1200" cap="none" spc="0" normalizeH="0" baseline="0" noProof="0" dirty="0">
                <a:ln>
                  <a:noFill/>
                </a:ln>
                <a:solidFill>
                  <a:srgbClr val="595959"/>
                </a:solidFill>
                <a:effectLst/>
                <a:uLnTx/>
                <a:uFillTx/>
                <a:latin typeface="Poppins"/>
                <a:ea typeface="+mn-ea"/>
                <a:cs typeface="+mn-cs"/>
              </a:rPr>
              <a:t>Un hosting es el espacio físico en donde se almacena un sitio o servicio web y desde el que se reciben y envían los datos necesarios para quienes entran a la página puedan cargarla e interactuar con ella. Los proveedores de hosting ofrecen a sus clientes lo siguiente:</a:t>
            </a:r>
          </a:p>
          <a:p>
            <a:pPr marL="285750" marR="0" lvl="0" indent="-285750" algn="just" defTabSz="1219170" rtl="0" eaLnBrk="1" fontAlgn="base" latinLnBrk="0" hangingPunct="1">
              <a:lnSpc>
                <a:spcPct val="150000"/>
              </a:lnSpc>
              <a:spcBef>
                <a:spcPts val="0"/>
              </a:spcBef>
              <a:spcAft>
                <a:spcPts val="1333"/>
              </a:spcAft>
              <a:buClr>
                <a:srgbClr val="019EE2"/>
              </a:buClr>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Un servidor de correo electrónico que nos permite tener una o varias cuentas con nuestro dominio.</a:t>
            </a:r>
          </a:p>
          <a:p>
            <a:pPr marL="285750" marR="0" lvl="0" indent="-285750" algn="just" defTabSz="1219170" rtl="0" eaLnBrk="1" fontAlgn="base" latinLnBrk="0" hangingPunct="1">
              <a:lnSpc>
                <a:spcPct val="150000"/>
              </a:lnSpc>
              <a:spcBef>
                <a:spcPts val="0"/>
              </a:spcBef>
              <a:spcAft>
                <a:spcPts val="1333"/>
              </a:spcAft>
              <a:buClr>
                <a:srgbClr val="019EE2"/>
              </a:buClr>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Alojamiento de aplicaciones web para crear web generalistas, tiendas online o blogs por ejemplo. </a:t>
            </a:r>
          </a:p>
          <a:p>
            <a:pPr marL="285750" marR="0" lvl="0" indent="-285750" algn="just" defTabSz="1219170" rtl="0" eaLnBrk="1" fontAlgn="base" latinLnBrk="0" hangingPunct="1">
              <a:lnSpc>
                <a:spcPct val="150000"/>
              </a:lnSpc>
              <a:spcBef>
                <a:spcPts val="0"/>
              </a:spcBef>
              <a:spcAft>
                <a:spcPts val="1333"/>
              </a:spcAft>
              <a:buClr>
                <a:srgbClr val="019EE2"/>
              </a:buClr>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Acceso FTP con el objetivo de almacenar ficheros y descargarlos.</a:t>
            </a:r>
          </a:p>
          <a:p>
            <a:pPr marL="285750" marR="0" lvl="0" indent="-285750" algn="just" defTabSz="1219170" rtl="0" eaLnBrk="1" fontAlgn="base" latinLnBrk="0" hangingPunct="1">
              <a:lnSpc>
                <a:spcPct val="150000"/>
              </a:lnSpc>
              <a:spcBef>
                <a:spcPts val="0"/>
              </a:spcBef>
              <a:spcAft>
                <a:spcPts val="1333"/>
              </a:spcAft>
              <a:buClr>
                <a:srgbClr val="019EE2"/>
              </a:buClr>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Copias de seguridad periódicas de nuestra web.</a:t>
            </a:r>
          </a:p>
          <a:p>
            <a:pPr marL="475188" lvl="4" indent="0">
              <a:buNone/>
              <a:defRPr/>
            </a:pPr>
            <a:endParaRPr kumimoji="0" lang="es-ES" sz="1400" b="0" i="0" u="none" strike="noStrike" kern="1200" cap="none" spc="0" normalizeH="0" baseline="0" noProof="0" dirty="0">
              <a:ln>
                <a:noFill/>
              </a:ln>
              <a:solidFill>
                <a:srgbClr val="595959"/>
              </a:solidFill>
              <a:effectLst/>
              <a:uLnTx/>
              <a:uFillTx/>
              <a:latin typeface="Poppins"/>
              <a:ea typeface="+mn-ea"/>
              <a:cs typeface="+mn-cs"/>
            </a:endParaRPr>
          </a:p>
          <a:p>
            <a:endParaRPr lang="en-US" dirty="0"/>
          </a:p>
        </p:txBody>
      </p:sp>
    </p:spTree>
    <p:extLst>
      <p:ext uri="{BB962C8B-B14F-4D97-AF65-F5344CB8AC3E}">
        <p14:creationId xmlns:p14="http://schemas.microsoft.com/office/powerpoint/2010/main" val="17647655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342900" marR="0" lvl="0"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¿Qué es una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Newsletter</a:t>
            </a:r>
            <a:r>
              <a:rPr kumimoji="0" lang="es-ES" sz="1600" b="1" i="0" u="none" strike="noStrike" kern="1200" cap="none" spc="0" normalizeH="0" baseline="0" noProof="0" dirty="0">
                <a:ln>
                  <a:noFill/>
                </a:ln>
                <a:solidFill>
                  <a:srgbClr val="595959"/>
                </a:solidFill>
                <a:effectLst/>
                <a:uLnTx/>
                <a:uFillTx/>
                <a:latin typeface="Poppins"/>
                <a:ea typeface="+mn-ea"/>
                <a:cs typeface="+mn-cs"/>
              </a:rPr>
              <a:t>? </a:t>
            </a:r>
            <a:r>
              <a:rPr kumimoji="0" lang="es-ES" sz="1600" b="0" i="0" u="none" strike="noStrike" kern="1200" cap="none" spc="0" normalizeH="0" baseline="0" noProof="0" dirty="0">
                <a:ln>
                  <a:noFill/>
                </a:ln>
                <a:solidFill>
                  <a:srgbClr val="595959"/>
                </a:solidFill>
                <a:effectLst/>
                <a:uLnTx/>
                <a:uFillTx/>
                <a:latin typeface="Poppins"/>
                <a:ea typeface="+mn-ea"/>
                <a:cs typeface="+mn-cs"/>
              </a:rPr>
              <a:t>La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newsletter</a:t>
            </a:r>
            <a:r>
              <a:rPr kumimoji="0" lang="es-ES" sz="1600" b="0" i="0" u="none" strike="noStrike" kern="1200" cap="none" spc="0" normalizeH="0" baseline="0" noProof="0" dirty="0">
                <a:ln>
                  <a:noFill/>
                </a:ln>
                <a:solidFill>
                  <a:srgbClr val="595959"/>
                </a:solidFill>
                <a:effectLst/>
                <a:uLnTx/>
                <a:uFillTx/>
                <a:latin typeface="Poppins"/>
                <a:ea typeface="+mn-ea"/>
                <a:cs typeface="+mn-cs"/>
              </a:rPr>
              <a:t> (boletín) es una publicación digital más bien informativa que se distribuye a través del correo electrónico con cierta periodicidad (diaria, semanal, mensual, bimensual o trimestral). Para poder enviar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newsletter</a:t>
            </a:r>
            <a:r>
              <a:rPr kumimoji="0" lang="es-ES" sz="1600" b="0" i="0" u="none" strike="noStrike" kern="1200" cap="none" spc="0" normalizeH="0" baseline="0" noProof="0" dirty="0">
                <a:ln>
                  <a:noFill/>
                </a:ln>
                <a:solidFill>
                  <a:srgbClr val="595959"/>
                </a:solidFill>
                <a:effectLst/>
                <a:uLnTx/>
                <a:uFillTx/>
                <a:latin typeface="Poppins"/>
                <a:ea typeface="+mn-ea"/>
                <a:cs typeface="+mn-cs"/>
              </a:rPr>
              <a:t> debemos tener autorización de los usuarios y tenemos que facilitar la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opció</a:t>
            </a:r>
            <a:r>
              <a:rPr kumimoji="0" lang="es-ES" sz="1600" b="0" i="0" u="none" strike="noStrike" kern="1200" cap="none" spc="0" normalizeH="0" baseline="0" noProof="0" dirty="0">
                <a:ln>
                  <a:noFill/>
                </a:ln>
                <a:solidFill>
                  <a:srgbClr val="595959"/>
                </a:solidFill>
                <a:effectLst/>
                <a:uLnTx/>
                <a:uFillTx/>
                <a:latin typeface="Poppins"/>
                <a:ea typeface="+mn-ea"/>
                <a:cs typeface="+mn-cs"/>
              </a:rPr>
              <a:t> de que se puedan de dar de baja de la recepción cuando ellos quieran. </a:t>
            </a:r>
          </a:p>
          <a:p>
            <a:pPr marL="342900" marR="0" lvl="0"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¿Qué es un buscador? </a:t>
            </a:r>
            <a:r>
              <a:rPr kumimoji="0" lang="es-ES" sz="1600" b="0" i="0" u="none" strike="noStrike" kern="1200" cap="none" spc="0" normalizeH="0" baseline="0" noProof="0" dirty="0">
                <a:ln>
                  <a:noFill/>
                </a:ln>
                <a:solidFill>
                  <a:srgbClr val="595959"/>
                </a:solidFill>
                <a:effectLst/>
                <a:uLnTx/>
                <a:uFillTx/>
                <a:latin typeface="Poppins"/>
                <a:ea typeface="+mn-ea"/>
                <a:cs typeface="+mn-cs"/>
              </a:rPr>
              <a:t>Un motor de búsqueda o buscador es un sistema informático que busca archivos almacenados en servidores web gracias a su araña web. ​Los 6 buscadores top de Internet más representativos a nivel mundial: </a:t>
            </a:r>
            <a:r>
              <a:rPr kumimoji="0" lang="es-ES" sz="1600" b="1" i="0" u="none" strike="noStrike" kern="1200" cap="none" spc="0" normalizeH="0" baseline="0" noProof="0" dirty="0">
                <a:ln>
                  <a:noFill/>
                </a:ln>
                <a:solidFill>
                  <a:srgbClr val="595959"/>
                </a:solidFill>
                <a:effectLst/>
                <a:uLnTx/>
                <a:uFillTx/>
                <a:latin typeface="Poppins"/>
                <a:ea typeface="+mn-ea"/>
                <a:cs typeface="+mn-cs"/>
              </a:rPr>
              <a:t>Google, Bing,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Yahoo</a:t>
            </a:r>
            <a:r>
              <a:rPr kumimoji="0" lang="es-ES" sz="1600" b="1" i="0" u="none" strike="noStrike" kern="1200" cap="none" spc="0" normalizeH="0" baseline="0" noProof="0" dirty="0">
                <a:ln>
                  <a:noFill/>
                </a:ln>
                <a:solidFill>
                  <a:srgbClr val="595959"/>
                </a:solidFill>
                <a:effectLst/>
                <a:uLnTx/>
                <a:uFillTx/>
                <a:latin typeface="Poppins"/>
                <a:ea typeface="+mn-ea"/>
                <a:cs typeface="+mn-cs"/>
              </a:rPr>
              <a:t>, Baidu,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DuckDuckGo</a:t>
            </a:r>
            <a:r>
              <a:rPr kumimoji="0" lang="es-ES" sz="1600" b="1" i="0" u="none" strike="noStrike" kern="1200" cap="none" spc="0" normalizeH="0" baseline="0" noProof="0" dirty="0">
                <a:ln>
                  <a:noFill/>
                </a:ln>
                <a:solidFill>
                  <a:srgbClr val="595959"/>
                </a:solidFill>
                <a:effectLst/>
                <a:uLnTx/>
                <a:uFillTx/>
                <a:latin typeface="Poppins"/>
                <a:ea typeface="+mn-ea"/>
                <a:cs typeface="+mn-cs"/>
              </a:rPr>
              <a:t> y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Yandex</a:t>
            </a:r>
            <a:r>
              <a:rPr kumimoji="0" lang="es-ES" sz="1600" b="0" i="0" u="none" strike="noStrike" kern="1200" cap="none" spc="0" normalizeH="0" baseline="0" noProof="0" dirty="0">
                <a:ln>
                  <a:noFill/>
                </a:ln>
                <a:solidFill>
                  <a:srgbClr val="595959"/>
                </a:solidFill>
                <a:effectLst/>
                <a:uLnTx/>
                <a:uFillTx/>
                <a:latin typeface="Poppins"/>
                <a:ea typeface="+mn-ea"/>
                <a:cs typeface="+mn-cs"/>
              </a:rPr>
              <a:t>.</a:t>
            </a:r>
          </a:p>
          <a:p>
            <a:pPr marL="342900" marR="0" lvl="0"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¿Qué es un navegador? </a:t>
            </a:r>
            <a:r>
              <a:rPr kumimoji="0" lang="es-ES" sz="1600" b="0" i="0" u="none" strike="noStrike" kern="1200" cap="none" spc="0" normalizeH="0" baseline="0" noProof="0" dirty="0">
                <a:ln>
                  <a:noFill/>
                </a:ln>
                <a:solidFill>
                  <a:srgbClr val="595959"/>
                </a:solidFill>
                <a:effectLst/>
                <a:uLnTx/>
                <a:uFillTx/>
                <a:latin typeface="Poppins"/>
                <a:ea typeface="+mn-ea"/>
                <a:cs typeface="+mn-cs"/>
              </a:rPr>
              <a:t>Un navegador web (en inglés, web browser) es un software, aplicación o programa que permite el acceso a la Web, interpretando la información de distintos tipos de archivos y sitios web para que estos puedan ser vistos. Los más populares de navegadores web tenemos a </a:t>
            </a:r>
            <a:r>
              <a:rPr kumimoji="0" lang="es-ES" sz="1600" b="1" i="0" u="none" strike="noStrike" kern="1200" cap="none" spc="0" normalizeH="0" baseline="0" noProof="0" dirty="0">
                <a:ln>
                  <a:noFill/>
                </a:ln>
                <a:solidFill>
                  <a:srgbClr val="595959"/>
                </a:solidFill>
                <a:effectLst/>
                <a:uLnTx/>
                <a:uFillTx/>
                <a:latin typeface="Poppins"/>
                <a:ea typeface="+mn-ea"/>
                <a:cs typeface="+mn-cs"/>
              </a:rPr>
              <a:t>Google Chrome, Apple Safari, Mozilla Firefox, Opera e Internet Explorer</a:t>
            </a:r>
            <a:r>
              <a:rPr kumimoji="0" lang="es-ES" sz="1600" b="0" i="0" u="none" strike="noStrike" kern="1200" cap="none" spc="0" normalizeH="0" baseline="0" noProof="0" dirty="0">
                <a:ln>
                  <a:noFill/>
                </a:ln>
                <a:solidFill>
                  <a:srgbClr val="595959"/>
                </a:solidFill>
                <a:effectLst/>
                <a:uLnTx/>
                <a:uFillTx/>
                <a:latin typeface="Poppins"/>
                <a:ea typeface="+mn-ea"/>
                <a:cs typeface="+mn-cs"/>
              </a:rPr>
              <a:t>.</a:t>
            </a:r>
          </a:p>
          <a:p>
            <a:pPr marL="342900" marR="0" lvl="0"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¿Qué es una plataforma de pago? </a:t>
            </a:r>
            <a:r>
              <a:rPr kumimoji="0" lang="es-ES" sz="1600" b="0" i="0" u="none" strike="noStrike" kern="1200" cap="none" spc="0" normalizeH="0" baseline="0" noProof="0" dirty="0">
                <a:ln>
                  <a:noFill/>
                </a:ln>
                <a:solidFill>
                  <a:srgbClr val="595959"/>
                </a:solidFill>
                <a:effectLst/>
                <a:uLnTx/>
                <a:uFillTx/>
                <a:latin typeface="Poppins"/>
                <a:ea typeface="+mn-ea"/>
                <a:cs typeface="+mn-cs"/>
              </a:rPr>
              <a:t>Es lo más parecido a la pasarela de pago tradicional que permite autorizar transacciones con una tarjeta de crédito o débito en tiendas online o establecimientos tradicionales. Ejemplo: la pasarela de pagos más popular es PayPal ya que está disponible en prácticamente todos los países y por ello permite vender a nivel internacional.</a:t>
            </a:r>
            <a:endParaRPr kumimoji="0" lang="es-ES" sz="1600" b="1" i="0" u="none" strike="noStrike" kern="1200" cap="none" spc="0" normalizeH="0" baseline="0" noProof="0" dirty="0">
              <a:ln>
                <a:noFill/>
              </a:ln>
              <a:solidFill>
                <a:srgbClr val="595959"/>
              </a:solidFill>
              <a:effectLst/>
              <a:uLnTx/>
              <a:uFillTx/>
              <a:latin typeface="Poppins"/>
              <a:ea typeface="+mn-ea"/>
              <a:cs typeface="+mn-cs"/>
            </a:endParaRPr>
          </a:p>
          <a:p>
            <a:pPr marL="342900" marR="0" lvl="0"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endParaRPr kumimoji="0" lang="es-ES" sz="1600" b="0" i="0" u="none" strike="noStrike" kern="1200" cap="none" spc="0" normalizeH="0" baseline="0" noProof="0" dirty="0">
              <a:ln>
                <a:noFill/>
              </a:ln>
              <a:solidFill>
                <a:srgbClr val="595959"/>
              </a:solidFill>
              <a:effectLst/>
              <a:uLnTx/>
              <a:uFillTx/>
              <a:latin typeface="Poppins"/>
              <a:ea typeface="+mn-ea"/>
              <a:cs typeface="+mn-cs"/>
            </a:endParaRPr>
          </a:p>
        </p:txBody>
      </p:sp>
    </p:spTree>
    <p:extLst>
      <p:ext uri="{BB962C8B-B14F-4D97-AF65-F5344CB8AC3E}">
        <p14:creationId xmlns:p14="http://schemas.microsoft.com/office/powerpoint/2010/main" val="3212362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¿Qué es el SEM? </a:t>
            </a:r>
            <a:r>
              <a:rPr kumimoji="0" lang="es-ES" sz="1600" b="0" i="0" u="none" strike="noStrike" kern="1200" cap="none" spc="0" normalizeH="0" baseline="0" noProof="0" dirty="0">
                <a:ln>
                  <a:noFill/>
                </a:ln>
                <a:solidFill>
                  <a:srgbClr val="595959"/>
                </a:solidFill>
                <a:effectLst/>
                <a:uLnTx/>
                <a:uFillTx/>
                <a:latin typeface="Poppins"/>
                <a:ea typeface="+mn-ea"/>
                <a:cs typeface="+mn-cs"/>
              </a:rPr>
              <a:t>El SEM o </a:t>
            </a:r>
            <a:r>
              <a:rPr kumimoji="0" lang="es-ES" sz="1600" b="0" i="1" u="none" strike="noStrike" kern="1200" cap="none" spc="0" normalizeH="0" baseline="0" noProof="0" dirty="0" err="1">
                <a:ln>
                  <a:noFill/>
                </a:ln>
                <a:solidFill>
                  <a:srgbClr val="595959"/>
                </a:solidFill>
                <a:effectLst/>
                <a:uLnTx/>
                <a:uFillTx/>
                <a:latin typeface="Poppins"/>
                <a:ea typeface="+mn-ea"/>
                <a:cs typeface="+mn-cs"/>
              </a:rPr>
              <a:t>Search</a:t>
            </a:r>
            <a:r>
              <a:rPr kumimoji="0" lang="es-ES" sz="1600" b="0" i="1" u="none" strike="noStrike" kern="1200" cap="none" spc="0" normalizeH="0" baseline="0" noProof="0" dirty="0">
                <a:ln>
                  <a:noFill/>
                </a:ln>
                <a:solidFill>
                  <a:srgbClr val="595959"/>
                </a:solidFill>
                <a:effectLst/>
                <a:uLnTx/>
                <a:uFillTx/>
                <a:latin typeface="Poppins"/>
                <a:ea typeface="+mn-ea"/>
                <a:cs typeface="+mn-cs"/>
              </a:rPr>
              <a:t> </a:t>
            </a:r>
            <a:r>
              <a:rPr kumimoji="0" lang="es-ES" sz="1600" b="0" i="1" u="none" strike="noStrike" kern="1200" cap="none" spc="0" normalizeH="0" baseline="0" noProof="0" dirty="0" err="1">
                <a:ln>
                  <a:noFill/>
                </a:ln>
                <a:solidFill>
                  <a:srgbClr val="595959"/>
                </a:solidFill>
                <a:effectLst/>
                <a:uLnTx/>
                <a:uFillTx/>
                <a:latin typeface="Poppins"/>
                <a:ea typeface="+mn-ea"/>
                <a:cs typeface="+mn-cs"/>
              </a:rPr>
              <a:t>Engine</a:t>
            </a:r>
            <a:r>
              <a:rPr kumimoji="0" lang="es-ES" sz="1600" b="0" i="1" u="none" strike="noStrike" kern="1200" cap="none" spc="0" normalizeH="0" baseline="0" noProof="0" dirty="0">
                <a:ln>
                  <a:noFill/>
                </a:ln>
                <a:solidFill>
                  <a:srgbClr val="595959"/>
                </a:solidFill>
                <a:effectLst/>
                <a:uLnTx/>
                <a:uFillTx/>
                <a:latin typeface="Poppins"/>
                <a:ea typeface="+mn-ea"/>
                <a:cs typeface="+mn-cs"/>
              </a:rPr>
              <a:t> Marketing </a:t>
            </a:r>
            <a:r>
              <a:rPr kumimoji="0" lang="es-ES" sz="1600" b="0" i="0" u="none" strike="noStrike" kern="1200" cap="none" spc="0" normalizeH="0" baseline="0" noProof="0" dirty="0">
                <a:ln>
                  <a:noFill/>
                </a:ln>
                <a:solidFill>
                  <a:srgbClr val="595959"/>
                </a:solidFill>
                <a:effectLst/>
                <a:uLnTx/>
                <a:uFillTx/>
                <a:latin typeface="Poppins"/>
                <a:ea typeface="+mn-ea"/>
                <a:cs typeface="+mn-cs"/>
              </a:rPr>
              <a:t>se define como el conjunto de herramientas del marketing digital que sirven para organizar campañas y publicar anuncios pagos en los buscadores.</a:t>
            </a:r>
          </a:p>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595959"/>
              </a:solidFill>
              <a:effectLst/>
              <a:uLnTx/>
              <a:uFillTx/>
              <a:latin typeface="Poppins"/>
              <a:ea typeface="+mn-ea"/>
              <a:cs typeface="+mn-cs"/>
            </a:endParaRPr>
          </a:p>
          <a:p>
            <a:pPr marL="0" marR="0" lvl="0" indent="0" algn="just" defTabSz="1219170" rtl="0" eaLnBrk="1" fontAlgn="auto" latinLnBrk="0" hangingPunct="1">
              <a:lnSpc>
                <a:spcPct val="100000"/>
              </a:lnSpc>
              <a:spcBef>
                <a:spcPts val="0"/>
              </a:spcBef>
              <a:spcAft>
                <a:spcPts val="1333"/>
              </a:spcAft>
              <a:buClrTx/>
              <a:buSzPct val="100000"/>
              <a:buFontTx/>
              <a:buNone/>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¿Qué es el SEO o </a:t>
            </a:r>
            <a:r>
              <a:rPr kumimoji="0" lang="es-ES" sz="1600" b="1" i="1" u="none" strike="noStrike" kern="1200" cap="none" spc="0" normalizeH="0" baseline="0" noProof="0" dirty="0" err="1">
                <a:ln>
                  <a:noFill/>
                </a:ln>
                <a:solidFill>
                  <a:srgbClr val="595959"/>
                </a:solidFill>
                <a:effectLst/>
                <a:uLnTx/>
                <a:uFillTx/>
                <a:latin typeface="Poppins"/>
                <a:ea typeface="+mn-ea"/>
                <a:cs typeface="+mn-cs"/>
              </a:rPr>
              <a:t>Search</a:t>
            </a:r>
            <a:r>
              <a:rPr kumimoji="0" lang="es-ES" sz="1600" b="1" i="1" u="none" strike="noStrike" kern="1200" cap="none" spc="0" normalizeH="0" baseline="0" noProof="0" dirty="0">
                <a:ln>
                  <a:noFill/>
                </a:ln>
                <a:solidFill>
                  <a:srgbClr val="595959"/>
                </a:solidFill>
                <a:effectLst/>
                <a:uLnTx/>
                <a:uFillTx/>
                <a:latin typeface="Poppins"/>
                <a:ea typeface="+mn-ea"/>
                <a:cs typeface="+mn-cs"/>
              </a:rPr>
              <a:t> </a:t>
            </a:r>
            <a:r>
              <a:rPr kumimoji="0" lang="es-ES" sz="1600" b="1" i="1" u="none" strike="noStrike" kern="1200" cap="none" spc="0" normalizeH="0" baseline="0" noProof="0" dirty="0" err="1">
                <a:ln>
                  <a:noFill/>
                </a:ln>
                <a:solidFill>
                  <a:srgbClr val="595959"/>
                </a:solidFill>
                <a:effectLst/>
                <a:uLnTx/>
                <a:uFillTx/>
                <a:latin typeface="Poppins"/>
                <a:ea typeface="+mn-ea"/>
                <a:cs typeface="+mn-cs"/>
              </a:rPr>
              <a:t>Engine</a:t>
            </a:r>
            <a:r>
              <a:rPr kumimoji="0" lang="es-ES" sz="1600" b="1" i="1" u="none" strike="noStrike" kern="1200" cap="none" spc="0" normalizeH="0" baseline="0" noProof="0" dirty="0">
                <a:ln>
                  <a:noFill/>
                </a:ln>
                <a:solidFill>
                  <a:srgbClr val="595959"/>
                </a:solidFill>
                <a:effectLst/>
                <a:uLnTx/>
                <a:uFillTx/>
                <a:latin typeface="Poppins"/>
                <a:ea typeface="+mn-ea"/>
                <a:cs typeface="+mn-cs"/>
              </a:rPr>
              <a:t> </a:t>
            </a:r>
            <a:r>
              <a:rPr kumimoji="0" lang="es-ES" sz="1600" b="1" i="1" u="none" strike="noStrike" kern="1200" cap="none" spc="0" normalizeH="0" baseline="0" noProof="0" dirty="0" err="1">
                <a:ln>
                  <a:noFill/>
                </a:ln>
                <a:solidFill>
                  <a:srgbClr val="595959"/>
                </a:solidFill>
                <a:effectLst/>
                <a:uLnTx/>
                <a:uFillTx/>
                <a:latin typeface="Poppins"/>
                <a:ea typeface="+mn-ea"/>
                <a:cs typeface="+mn-cs"/>
              </a:rPr>
              <a:t>Optimizacion</a:t>
            </a:r>
            <a:r>
              <a:rPr kumimoji="0" lang="es-ES" sz="1600" b="1" i="1" u="none" strike="noStrike" kern="1200" cap="none" spc="0" normalizeH="0" baseline="0" noProof="0" dirty="0">
                <a:ln>
                  <a:noFill/>
                </a:ln>
                <a:solidFill>
                  <a:srgbClr val="595959"/>
                </a:solidFill>
                <a:effectLst/>
                <a:uLnTx/>
                <a:uFillTx/>
                <a:latin typeface="Poppins"/>
                <a:ea typeface="+mn-ea"/>
                <a:cs typeface="+mn-cs"/>
              </a:rPr>
              <a:t> </a:t>
            </a:r>
            <a:r>
              <a:rPr kumimoji="0" lang="es-ES" sz="1600" b="1" i="0" u="none" strike="noStrike" kern="1200" cap="none" spc="0" normalizeH="0" baseline="0" noProof="0" dirty="0">
                <a:ln>
                  <a:noFill/>
                </a:ln>
                <a:solidFill>
                  <a:srgbClr val="595959"/>
                </a:solidFill>
                <a:effectLst/>
                <a:uLnTx/>
                <a:uFillTx/>
                <a:latin typeface="Poppins"/>
                <a:ea typeface="+mn-ea"/>
                <a:cs typeface="+mn-cs"/>
              </a:rPr>
              <a:t>(Optimización en motores de búsqueda)? </a:t>
            </a:r>
            <a:r>
              <a:rPr kumimoji="0" lang="es-ES" sz="1600" b="0" i="0" u="none" strike="noStrike" kern="1200" cap="none" spc="0" normalizeH="0" baseline="0" noProof="0" dirty="0">
                <a:ln>
                  <a:noFill/>
                </a:ln>
                <a:solidFill>
                  <a:srgbClr val="595959"/>
                </a:solidFill>
                <a:effectLst/>
                <a:uLnTx/>
                <a:uFillTx/>
                <a:latin typeface="Poppins"/>
                <a:ea typeface="+mn-ea"/>
                <a:cs typeface="+mn-cs"/>
              </a:rPr>
              <a:t>Es un conjunto de técnicas y herramientas que sirven para optimizar la posición de nuestra página web en los resultados de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busqueda</a:t>
            </a:r>
            <a:r>
              <a:rPr kumimoji="0" lang="es-ES" sz="1600" b="0" i="0" u="none" strike="noStrike" kern="1200" cap="none" spc="0" normalizeH="0" baseline="0" noProof="0" dirty="0">
                <a:ln>
                  <a:noFill/>
                </a:ln>
                <a:solidFill>
                  <a:srgbClr val="595959"/>
                </a:solidFill>
                <a:effectLst/>
                <a:uLnTx/>
                <a:uFillTx/>
                <a:latin typeface="Poppins"/>
                <a:ea typeface="+mn-ea"/>
                <a:cs typeface="+mn-cs"/>
              </a:rPr>
              <a:t> de los buscadores. Nadie busca una web tecleando la dirección www sino con la palabra o frase de lo que quiere buscar. Por este motivo es importante que los textos de nuestras páginas respondan a las palabras clave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Keywords</a:t>
            </a:r>
            <a:r>
              <a:rPr kumimoji="0" lang="es-ES" sz="1600" b="0" i="0" u="none" strike="noStrike" kern="1200" cap="none" spc="0" normalizeH="0" baseline="0" noProof="0" dirty="0">
                <a:ln>
                  <a:noFill/>
                </a:ln>
                <a:solidFill>
                  <a:srgbClr val="595959"/>
                </a:solidFill>
                <a:effectLst/>
                <a:uLnTx/>
                <a:uFillTx/>
                <a:latin typeface="Poppins"/>
                <a:ea typeface="+mn-ea"/>
                <a:cs typeface="+mn-cs"/>
              </a:rPr>
              <a:t>) o frases con la que los usuarios obtendrán la respuesta en nuestra web. </a:t>
            </a:r>
          </a:p>
          <a:p>
            <a:pPr marL="0" marR="0" lvl="0" indent="0" algn="just" defTabSz="1219170" rtl="0" eaLnBrk="1" fontAlgn="auto" latinLnBrk="0" hangingPunct="1">
              <a:lnSpc>
                <a:spcPct val="100000"/>
              </a:lnSpc>
              <a:spcBef>
                <a:spcPts val="0"/>
              </a:spcBef>
              <a:spcAft>
                <a:spcPts val="1333"/>
              </a:spcAft>
              <a:buClrTx/>
              <a:buSzPct val="100000"/>
              <a:buFontTx/>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Siguiendo con el ejemplo de botas de montaña, nuestra web tendría que tener dicha palabra clave en posiciones destacadas y frases como “botas de montaña resistentes” “botas de montaña baratas”, etc.  También en posiciones destacadas ya que seguramente serán frases que utilizaran los usuarios en los motores de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busqueda</a:t>
            </a:r>
            <a:r>
              <a:rPr kumimoji="0" lang="es-ES" sz="1600" b="0" i="0" u="none" strike="noStrike" kern="1200" cap="none" spc="0" normalizeH="0" baseline="0" noProof="0" dirty="0">
                <a:ln>
                  <a:noFill/>
                </a:ln>
                <a:solidFill>
                  <a:srgbClr val="595959"/>
                </a:solidFill>
                <a:effectLst/>
                <a:uLnTx/>
                <a:uFillTx/>
                <a:latin typeface="Poppins"/>
                <a:ea typeface="+mn-ea"/>
                <a:cs typeface="+mn-cs"/>
              </a:rPr>
              <a:t>.</a:t>
            </a:r>
          </a:p>
          <a:p>
            <a:pPr marL="0" marR="0" lvl="0" indent="0" algn="just" defTabSz="1219170" rtl="0" eaLnBrk="1" fontAlgn="auto" latinLnBrk="0" hangingPunct="1">
              <a:lnSpc>
                <a:spcPct val="100000"/>
              </a:lnSpc>
              <a:spcBef>
                <a:spcPts val="0"/>
              </a:spcBef>
              <a:spcAft>
                <a:spcPts val="1333"/>
              </a:spcAft>
              <a:buClrTx/>
              <a:buSzPct val="100000"/>
              <a:buFontTx/>
              <a:buNone/>
              <a:tabLst/>
              <a:defRPr/>
            </a:pPr>
            <a:endParaRPr kumimoji="0" lang="es-ES" sz="1600" b="0" i="0" u="none" strike="noStrike" kern="1200" cap="none" spc="0" normalizeH="0" baseline="0" noProof="0" dirty="0">
              <a:ln>
                <a:noFill/>
              </a:ln>
              <a:solidFill>
                <a:srgbClr val="595959"/>
              </a:solidFill>
              <a:effectLst/>
              <a:uLnTx/>
              <a:uFillTx/>
              <a:latin typeface="Poppins"/>
              <a:ea typeface="+mn-ea"/>
              <a:cs typeface="+mn-cs"/>
            </a:endParaRPr>
          </a:p>
          <a:p>
            <a:pPr marL="342900" marR="0" lvl="0"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Herramientas de medida Google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Search</a:t>
            </a:r>
            <a:r>
              <a:rPr kumimoji="0" lang="es-ES" sz="1600" b="1" i="0" u="none" strike="noStrike" kern="1200" cap="none" spc="0" normalizeH="0" baseline="0" noProof="0" dirty="0">
                <a:ln>
                  <a:noFill/>
                </a:ln>
                <a:solidFill>
                  <a:srgbClr val="595959"/>
                </a:solidFill>
                <a:effectLst/>
                <a:uLnTx/>
                <a:uFillTx/>
                <a:latin typeface="Poppins"/>
                <a:ea typeface="+mn-ea"/>
                <a:cs typeface="+mn-cs"/>
              </a:rPr>
              <a:t>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Console</a:t>
            </a:r>
            <a:r>
              <a:rPr kumimoji="0" lang="es-ES" sz="1600" b="1" i="0" u="none" strike="noStrike" kern="1200" cap="none" spc="0" normalizeH="0" baseline="0" noProof="0" dirty="0">
                <a:ln>
                  <a:noFill/>
                </a:ln>
                <a:solidFill>
                  <a:srgbClr val="595959"/>
                </a:solidFill>
                <a:effectLst/>
                <a:uLnTx/>
                <a:uFillTx/>
                <a:latin typeface="Poppins"/>
                <a:ea typeface="+mn-ea"/>
                <a:cs typeface="+mn-cs"/>
              </a:rPr>
              <a:t> &amp; Google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Analytics</a:t>
            </a:r>
            <a:r>
              <a:rPr kumimoji="0" lang="es-ES" sz="1600" b="1" i="0" u="none" strike="noStrike" kern="1200" cap="none" spc="0" normalizeH="0" baseline="0" noProof="0" dirty="0">
                <a:ln>
                  <a:noFill/>
                </a:ln>
                <a:solidFill>
                  <a:srgbClr val="595959"/>
                </a:solidFill>
                <a:effectLst/>
                <a:uLnTx/>
                <a:uFillTx/>
                <a:latin typeface="Poppins"/>
                <a:ea typeface="+mn-ea"/>
                <a:cs typeface="+mn-cs"/>
              </a:rPr>
              <a:t> </a:t>
            </a:r>
            <a:r>
              <a:rPr kumimoji="0" lang="es-ES" sz="1600" b="0" i="0" u="none" strike="noStrike" kern="1200" cap="none" spc="0" normalizeH="0" baseline="0" noProof="0" dirty="0">
                <a:ln>
                  <a:noFill/>
                </a:ln>
                <a:solidFill>
                  <a:srgbClr val="595959"/>
                </a:solidFill>
                <a:effectLst/>
                <a:uLnTx/>
                <a:uFillTx/>
                <a:latin typeface="Poppins"/>
                <a:ea typeface="+mn-ea"/>
                <a:cs typeface="+mn-cs"/>
              </a:rPr>
              <a:t>son las principales herramientas que proporciona Google a todos los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webmasters</a:t>
            </a:r>
            <a:r>
              <a:rPr kumimoji="0" lang="es-ES" sz="1600" b="0" i="0" u="none" strike="noStrike" kern="1200" cap="none" spc="0" normalizeH="0" baseline="0" noProof="0" dirty="0">
                <a:ln>
                  <a:noFill/>
                </a:ln>
                <a:solidFill>
                  <a:srgbClr val="595959"/>
                </a:solidFill>
                <a:effectLst/>
                <a:uLnTx/>
                <a:uFillTx/>
                <a:latin typeface="Poppins"/>
                <a:ea typeface="+mn-ea"/>
                <a:cs typeface="+mn-cs"/>
              </a:rPr>
              <a:t>. </a:t>
            </a:r>
          </a:p>
          <a:p>
            <a:pPr marL="952485" marR="0" lvl="1"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Google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search</a:t>
            </a:r>
            <a:r>
              <a:rPr kumimoji="0" lang="es-ES" sz="1600" b="1" i="0" u="none" strike="noStrike" kern="1200" cap="none" spc="0" normalizeH="0" baseline="0" noProof="0" dirty="0">
                <a:ln>
                  <a:noFill/>
                </a:ln>
                <a:solidFill>
                  <a:srgbClr val="595959"/>
                </a:solidFill>
                <a:effectLst/>
                <a:uLnTx/>
                <a:uFillTx/>
                <a:latin typeface="Poppins"/>
                <a:ea typeface="+mn-ea"/>
                <a:cs typeface="+mn-cs"/>
              </a:rPr>
              <a:t>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Console</a:t>
            </a:r>
            <a:r>
              <a:rPr kumimoji="0" lang="es-ES" sz="1600" b="0" i="0" u="none" strike="noStrike" kern="1200" cap="none" spc="0" normalizeH="0" baseline="0" noProof="0" dirty="0">
                <a:ln>
                  <a:noFill/>
                </a:ln>
                <a:solidFill>
                  <a:srgbClr val="595959"/>
                </a:solidFill>
                <a:effectLst/>
                <a:uLnTx/>
                <a:uFillTx/>
                <a:latin typeface="Poppins"/>
                <a:ea typeface="+mn-ea"/>
                <a:cs typeface="+mn-cs"/>
              </a:rPr>
              <a:t>: El primero, antes conocido como Google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Webmasters</a:t>
            </a:r>
            <a:r>
              <a:rPr kumimoji="0" lang="es-ES" sz="1600" b="0" i="0" u="none" strike="noStrike" kern="1200" cap="none" spc="0" normalizeH="0" baseline="0" noProof="0" dirty="0">
                <a:ln>
                  <a:noFill/>
                </a:ln>
                <a:solidFill>
                  <a:srgbClr val="595959"/>
                </a:solidFill>
                <a:effectLst/>
                <a:uLnTx/>
                <a:uFillTx/>
                <a:latin typeface="Poppins"/>
                <a:ea typeface="+mn-ea"/>
                <a:cs typeface="+mn-cs"/>
              </a:rPr>
              <a:t> Tools, te permite consultar información relevante sobre el posicionamiento de tu sitio web en buscadores. Te facilita información relevante como:</a:t>
            </a:r>
          </a:p>
          <a:p>
            <a:pPr marL="1562070" marR="0" lvl="2"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Si tus páginas están indexadas en el buscador.</a:t>
            </a:r>
          </a:p>
          <a:p>
            <a:pPr marL="1562070" marR="0" lvl="2"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Tu posición media en Google respecto a otras páginas.</a:t>
            </a:r>
          </a:p>
          <a:p>
            <a:pPr marL="1562070" marR="0" lvl="2"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0" i="0" u="none" strike="noStrike" kern="1200" cap="none" spc="0" normalizeH="0" baseline="0" noProof="0" dirty="0" err="1">
                <a:ln>
                  <a:noFill/>
                </a:ln>
                <a:solidFill>
                  <a:srgbClr val="595959"/>
                </a:solidFill>
                <a:effectLst/>
                <a:uLnTx/>
                <a:uFillTx/>
                <a:latin typeface="Poppins"/>
                <a:ea typeface="+mn-ea"/>
                <a:cs typeface="+mn-cs"/>
              </a:rPr>
              <a:t>Nº</a:t>
            </a:r>
            <a:r>
              <a:rPr kumimoji="0" lang="es-ES" sz="1600" b="0" i="0" u="none" strike="noStrike" kern="1200" cap="none" spc="0" normalizeH="0" baseline="0" noProof="0" dirty="0">
                <a:ln>
                  <a:noFill/>
                </a:ln>
                <a:solidFill>
                  <a:srgbClr val="595959"/>
                </a:solidFill>
                <a:effectLst/>
                <a:uLnTx/>
                <a:uFillTx/>
                <a:latin typeface="Poppins"/>
                <a:ea typeface="+mn-ea"/>
                <a:cs typeface="+mn-cs"/>
              </a:rPr>
              <a:t> de veces que tus páginas ha aparecido en los resultados de Google cuando los usuarios han hecho una consulta.</a:t>
            </a:r>
          </a:p>
          <a:p>
            <a:pPr marL="1562070" marR="0" lvl="2"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0" i="0" u="none" strike="noStrike" kern="1200" cap="none" spc="0" normalizeH="0" baseline="0" noProof="0" dirty="0" err="1">
                <a:ln>
                  <a:noFill/>
                </a:ln>
                <a:solidFill>
                  <a:srgbClr val="595959"/>
                </a:solidFill>
                <a:effectLst/>
                <a:uLnTx/>
                <a:uFillTx/>
                <a:latin typeface="Poppins"/>
                <a:ea typeface="+mn-ea"/>
                <a:cs typeface="+mn-cs"/>
              </a:rPr>
              <a:t>Nº</a:t>
            </a:r>
            <a:r>
              <a:rPr kumimoji="0" lang="es-ES" sz="1600" b="0" i="0" u="none" strike="noStrike" kern="1200" cap="none" spc="0" normalizeH="0" baseline="0" noProof="0" dirty="0">
                <a:ln>
                  <a:noFill/>
                </a:ln>
                <a:solidFill>
                  <a:srgbClr val="595959"/>
                </a:solidFill>
                <a:effectLst/>
                <a:uLnTx/>
                <a:uFillTx/>
                <a:latin typeface="Poppins"/>
                <a:ea typeface="+mn-ea"/>
                <a:cs typeface="+mn-cs"/>
              </a:rPr>
              <a:t> de visitas y clics realizados en tus páginas.</a:t>
            </a:r>
          </a:p>
          <a:p>
            <a:pPr marL="1562070" marR="0" lvl="2"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Te indica cuales de tus páginas son las más visitadas.</a:t>
            </a:r>
          </a:p>
          <a:p>
            <a:pPr marL="1562070" marR="0" lvl="2"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Informa de con que búsquedas (palabras o frases) han obtenido los usuarios el acceso a tus páginas. </a:t>
            </a:r>
          </a:p>
          <a:p>
            <a:pPr marL="952485" marR="0" lvl="1"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Google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Analytics</a:t>
            </a:r>
            <a:r>
              <a:rPr kumimoji="0" lang="es-ES" sz="1600" b="1" i="0" u="none" strike="noStrike" kern="1200" cap="none" spc="0" normalizeH="0" baseline="0" noProof="0" dirty="0">
                <a:ln>
                  <a:noFill/>
                </a:ln>
                <a:solidFill>
                  <a:srgbClr val="595959"/>
                </a:solidFill>
                <a:effectLst/>
                <a:uLnTx/>
                <a:uFillTx/>
                <a:latin typeface="Poppins"/>
                <a:ea typeface="+mn-ea"/>
                <a:cs typeface="+mn-cs"/>
              </a:rPr>
              <a:t> </a:t>
            </a:r>
            <a:r>
              <a:rPr kumimoji="0" lang="es-ES" sz="1600" b="0" i="0" u="none" strike="noStrike" kern="1200" cap="none" spc="0" normalizeH="0" baseline="0" noProof="0" dirty="0">
                <a:ln>
                  <a:noFill/>
                </a:ln>
                <a:solidFill>
                  <a:srgbClr val="595959"/>
                </a:solidFill>
                <a:effectLst/>
                <a:uLnTx/>
                <a:uFillTx/>
                <a:latin typeface="Poppins"/>
                <a:ea typeface="+mn-ea"/>
                <a:cs typeface="+mn-cs"/>
              </a:rPr>
              <a:t>es una potente herramienta de análisis de tu sitio web, con la que podrás comprobar:</a:t>
            </a:r>
          </a:p>
          <a:p>
            <a:pPr marL="1562070" marR="0" lvl="2"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El volumen  de tráfico.</a:t>
            </a:r>
          </a:p>
          <a:p>
            <a:pPr marL="1562070" marR="0" lvl="2"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Desde que tipo de dispositivo se ha accedido a tu web.</a:t>
            </a:r>
          </a:p>
          <a:p>
            <a:pPr marL="1562070" marR="0" lvl="2"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Desde que países se ha accedido el volumen de tráfico.</a:t>
            </a:r>
          </a:p>
          <a:p>
            <a:pPr marL="1562070" marR="0" lvl="2"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Perfil de los usuarios de tu web (sexo, edad, intereses</a:t>
            </a:r>
            <a:r>
              <a:rPr kumimoji="0" lang="en-US" sz="1600" b="0" i="0" u="none" strike="noStrike" kern="1200" cap="none" spc="0" normalizeH="0" baseline="0" noProof="0" dirty="0">
                <a:ln>
                  <a:noFill/>
                </a:ln>
                <a:solidFill>
                  <a:schemeClr val="tx1"/>
                </a:solidFill>
                <a:effectLst/>
                <a:uLnTx/>
                <a:uFillTx/>
                <a:latin typeface="Arial" panose="020B0604020202020204" pitchFamily="34" charset="0"/>
                <a:ea typeface="+mn-ea"/>
                <a:cs typeface="+mn-cs"/>
              </a:rPr>
              <a:t>)</a:t>
            </a:r>
            <a:endParaRPr kumimoji="0" lang="es-ES" sz="1600" b="0" i="0" u="none" strike="sngStrike" kern="1200" cap="none" spc="0" normalizeH="0" baseline="0" noProof="0" dirty="0">
              <a:ln>
                <a:noFill/>
              </a:ln>
              <a:solidFill>
                <a:srgbClr val="595959"/>
              </a:solidFill>
              <a:effectLst/>
              <a:uLnTx/>
              <a:uFillTx/>
              <a:latin typeface="Poppins"/>
              <a:ea typeface="+mn-ea"/>
              <a:cs typeface="+mn-cs"/>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595959"/>
              </a:solidFill>
              <a:effectLst/>
              <a:uLnTx/>
              <a:uFillTx/>
              <a:latin typeface="Poppins"/>
              <a:ea typeface="+mn-ea"/>
              <a:cs typeface="+mn-cs"/>
            </a:endParaRPr>
          </a:p>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¿Qué es la publicidad AdSense? </a:t>
            </a:r>
            <a:r>
              <a:rPr kumimoji="0" lang="es-ES" sz="1600" b="0" i="0" u="none" strike="noStrike" kern="1200" cap="none" spc="0" normalizeH="0" baseline="0" noProof="0" dirty="0">
                <a:ln>
                  <a:noFill/>
                </a:ln>
                <a:solidFill>
                  <a:srgbClr val="595959"/>
                </a:solidFill>
                <a:effectLst/>
                <a:uLnTx/>
                <a:uFillTx/>
                <a:latin typeface="Poppins"/>
                <a:ea typeface="+mn-ea"/>
                <a:cs typeface="+mn-cs"/>
              </a:rPr>
              <a:t>Es una solución sencilla gratuita o de pago con la que se puede hacer publicidad obtener ingresos. </a:t>
            </a:r>
          </a:p>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Adsence</a:t>
            </a:r>
            <a:r>
              <a:rPr kumimoji="0" lang="es-ES" sz="1600" b="1" i="0" u="none" strike="noStrike" kern="1200" cap="none" spc="0" normalizeH="0" baseline="0" noProof="0" dirty="0">
                <a:ln>
                  <a:noFill/>
                </a:ln>
                <a:solidFill>
                  <a:srgbClr val="595959"/>
                </a:solidFill>
                <a:effectLst/>
                <a:uLnTx/>
                <a:uFillTx/>
                <a:latin typeface="Poppins"/>
                <a:ea typeface="+mn-ea"/>
                <a:cs typeface="+mn-cs"/>
              </a:rPr>
              <a:t> de pago: </a:t>
            </a:r>
            <a:r>
              <a:rPr kumimoji="0" lang="es-ES" sz="1600" b="0" i="0" u="none" strike="noStrike" kern="1200" cap="none" spc="0" normalizeH="0" baseline="0" noProof="0" dirty="0">
                <a:ln>
                  <a:noFill/>
                </a:ln>
                <a:solidFill>
                  <a:srgbClr val="595959"/>
                </a:solidFill>
                <a:effectLst/>
                <a:uLnTx/>
                <a:uFillTx/>
                <a:latin typeface="Poppins"/>
                <a:ea typeface="+mn-ea"/>
                <a:cs typeface="+mn-cs"/>
              </a:rPr>
              <a:t>nosotros diseñamos una campaña de publicidad de nuestra web, elegimos a que 	perfil de usuarios decidimos que queremos mostrar y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Adsence</a:t>
            </a:r>
            <a:r>
              <a:rPr kumimoji="0" lang="es-ES" sz="1600" b="0" i="0" u="none" strike="noStrike" kern="1200" cap="none" spc="0" normalizeH="0" baseline="0" noProof="0" dirty="0">
                <a:ln>
                  <a:noFill/>
                </a:ln>
                <a:solidFill>
                  <a:srgbClr val="595959"/>
                </a:solidFill>
                <a:effectLst/>
                <a:uLnTx/>
                <a:uFillTx/>
                <a:latin typeface="Poppins"/>
                <a:ea typeface="+mn-ea"/>
                <a:cs typeface="+mn-cs"/>
              </a:rPr>
              <a:t> situará nuestro anuncio en distintas web y 	en función del perfil del usuario que se conecte. Un ejemplo muy claro es el siguiente: si hacemos una 	búsqueda en Google de “Botas de Montaña” y miramos los resultados es muy posible que si con 	posterioridad consultamos un periódico nos aparezcan en los laterales anuncios de botas de montaña. El 	propietario de la web de botas de montaña está pagando a Google para que incluya sus anuncios a 	usuarios que previamente hayan hecho búsquedas de este artículo.</a:t>
            </a:r>
          </a:p>
          <a:p>
            <a:pPr marL="609585" marR="0" lvl="1"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1" i="0" u="none" strike="noStrike" kern="1200" cap="none" spc="0" normalizeH="0" baseline="0" noProof="0" dirty="0">
                <a:ln>
                  <a:noFill/>
                </a:ln>
                <a:solidFill>
                  <a:srgbClr val="595959"/>
                </a:solidFill>
                <a:effectLst/>
                <a:uLnTx/>
                <a:uFillTx/>
                <a:latin typeface="Poppins"/>
                <a:ea typeface="+mn-ea"/>
                <a:cs typeface="+mn-cs"/>
              </a:rPr>
              <a:t>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Adsence</a:t>
            </a:r>
            <a:r>
              <a:rPr kumimoji="0" lang="es-ES" sz="1600" b="1" i="0" u="none" strike="noStrike" kern="1200" cap="none" spc="0" normalizeH="0" baseline="0" noProof="0" dirty="0">
                <a:ln>
                  <a:noFill/>
                </a:ln>
                <a:solidFill>
                  <a:srgbClr val="595959"/>
                </a:solidFill>
                <a:effectLst/>
                <a:uLnTx/>
                <a:uFillTx/>
                <a:latin typeface="Poppins"/>
                <a:ea typeface="+mn-ea"/>
                <a:cs typeface="+mn-cs"/>
              </a:rPr>
              <a:t> gratuito: </a:t>
            </a:r>
            <a:r>
              <a:rPr kumimoji="0" lang="es-ES" sz="1600" b="0" i="0" u="none" strike="noStrike" kern="1200" cap="none" spc="0" normalizeH="0" baseline="0" noProof="0" dirty="0">
                <a:ln>
                  <a:noFill/>
                </a:ln>
                <a:solidFill>
                  <a:srgbClr val="595959"/>
                </a:solidFill>
                <a:effectLst/>
                <a:uLnTx/>
                <a:uFillTx/>
                <a:latin typeface="Poppins"/>
                <a:ea typeface="+mn-ea"/>
                <a:cs typeface="+mn-cs"/>
              </a:rPr>
              <a:t>en esta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opció</a:t>
            </a:r>
            <a:r>
              <a:rPr kumimoji="0" lang="es-ES" sz="1600" b="0" i="0" u="none" strike="noStrike" kern="1200" cap="none" spc="0" normalizeH="0" baseline="0" noProof="0" dirty="0">
                <a:ln>
                  <a:noFill/>
                </a:ln>
                <a:solidFill>
                  <a:srgbClr val="595959"/>
                </a:solidFill>
                <a:effectLst/>
                <a:uLnTx/>
                <a:uFillTx/>
                <a:latin typeface="Poppins"/>
                <a:ea typeface="+mn-ea"/>
                <a:cs typeface="+mn-cs"/>
              </a:rPr>
              <a:t> ofrecemos un espacio de nuestra web para que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Adsence</a:t>
            </a:r>
            <a:r>
              <a:rPr kumimoji="0" lang="es-ES" sz="1600" b="0" i="0" u="none" strike="noStrike" kern="1200" cap="none" spc="0" normalizeH="0" baseline="0" noProof="0" dirty="0">
                <a:ln>
                  <a:noFill/>
                </a:ln>
                <a:solidFill>
                  <a:srgbClr val="595959"/>
                </a:solidFill>
                <a:effectLst/>
                <a:uLnTx/>
                <a:uFillTx/>
                <a:latin typeface="Poppins"/>
                <a:ea typeface="+mn-ea"/>
                <a:cs typeface="+mn-cs"/>
              </a:rPr>
              <a:t> inserte 	anuncios de otros. Estos anuncio se mostraran  según los criterios de Google y nosotros recibiremos 	unos ingresos en función de los clics que nuestros usuarios realicen sobre los anuncios mostrados</a:t>
            </a:r>
            <a:endParaRPr kumimoji="0" lang="es-ES" sz="1600" b="1" i="0" u="none" strike="noStrike" kern="1200" cap="none" spc="0" normalizeH="0" baseline="0" noProof="0" dirty="0">
              <a:ln>
                <a:noFill/>
              </a:ln>
              <a:solidFill>
                <a:srgbClr val="595959"/>
              </a:solidFill>
              <a:effectLst/>
              <a:uLnTx/>
              <a:uFillTx/>
              <a:latin typeface="Poppins"/>
              <a:ea typeface="+mn-ea"/>
              <a:cs typeface="+mn-cs"/>
            </a:endParaRPr>
          </a:p>
          <a:p>
            <a:pPr marL="342900" marR="0" lvl="0" indent="-342900" algn="just" defTabSz="1219170" rtl="0" eaLnBrk="1" fontAlgn="auto" latinLnBrk="0" hangingPunct="1">
              <a:lnSpc>
                <a:spcPct val="100000"/>
              </a:lnSpc>
              <a:spcBef>
                <a:spcPts val="0"/>
              </a:spcBef>
              <a:spcAft>
                <a:spcPts val="1333"/>
              </a:spcAft>
              <a:buClrTx/>
              <a:buSzPct val="100000"/>
              <a:buFont typeface="Arial" panose="020B0604020202020204" pitchFamily="34" charset="0"/>
              <a:buChar char="•"/>
              <a:tabLst/>
              <a:defRPr/>
            </a:pPr>
            <a:endParaRPr kumimoji="0" lang="es-ES" sz="1600" b="0" i="0" u="none" strike="noStrike" kern="1200" cap="none" spc="0" normalizeH="0" baseline="0" noProof="0" dirty="0">
              <a:ln>
                <a:noFill/>
              </a:ln>
              <a:solidFill>
                <a:srgbClr val="595959"/>
              </a:solidFill>
              <a:effectLst/>
              <a:uLnTx/>
              <a:uFillTx/>
              <a:latin typeface="Poppins"/>
              <a:ea typeface="+mn-ea"/>
              <a:cs typeface="+mn-cs"/>
            </a:endParaRPr>
          </a:p>
          <a:p>
            <a:endParaRPr lang="en-US" dirty="0"/>
          </a:p>
        </p:txBody>
      </p:sp>
    </p:spTree>
    <p:extLst>
      <p:ext uri="{BB962C8B-B14F-4D97-AF65-F5344CB8AC3E}">
        <p14:creationId xmlns:p14="http://schemas.microsoft.com/office/powerpoint/2010/main" val="2016022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sz="1600" b="0" i="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C0F4A2C8-6C88-4E71-83EE-698B9D4FE22F}" type="slidenum">
              <a:rPr lang="en-US" smtClean="0"/>
              <a:pPr/>
              <a:t>17</a:t>
            </a:fld>
            <a:endParaRPr lang="en-US" dirty="0"/>
          </a:p>
        </p:txBody>
      </p:sp>
    </p:spTree>
    <p:extLst>
      <p:ext uri="{BB962C8B-B14F-4D97-AF65-F5344CB8AC3E}">
        <p14:creationId xmlns:p14="http://schemas.microsoft.com/office/powerpoint/2010/main" val="3794624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18</a:t>
            </a:fld>
            <a:endParaRPr lang="en-US" dirty="0"/>
          </a:p>
        </p:txBody>
      </p:sp>
    </p:spTree>
    <p:extLst>
      <p:ext uri="{BB962C8B-B14F-4D97-AF65-F5344CB8AC3E}">
        <p14:creationId xmlns:p14="http://schemas.microsoft.com/office/powerpoint/2010/main" val="13517155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s-ES" b="1" dirty="0"/>
              <a:t>Pequeño negocio / emprendedor: </a:t>
            </a:r>
          </a:p>
          <a:p>
            <a:r>
              <a:rPr lang="es-ES" b="0" dirty="0"/>
              <a:t>Una solución práctica y económica es utilizar uno de los proveedores (más adelante lo explicamos)  que nos facilitan webs previamente diseñadas y que nosotros podemos personalizar con nuestros productos. Tienen un coste reducido y podemos hacer toda la gestión nosotros mismos.</a:t>
            </a:r>
          </a:p>
          <a:p>
            <a:endParaRPr lang="es-ES" b="0" dirty="0"/>
          </a:p>
          <a:p>
            <a:r>
              <a:rPr lang="es-ES" b="1" dirty="0"/>
              <a:t>Mediana empresa: </a:t>
            </a:r>
            <a:r>
              <a:rPr lang="es-ES" b="0" dirty="0"/>
              <a:t>En función del volumen o necesidades pueden utilizar los recursos de la pequeña o gran empresa. Hay soluciones intermedias que también ofrecen los proveedores de páginas webs prediseñadas con más funcionalidades añadidas y soluciones que ofrecen programadores de webs más ajustada de precio para este tipo de negocios. Lo importante es siempre encontrar la solución que más se ajuste a nuestras necesidades.</a:t>
            </a:r>
          </a:p>
          <a:p>
            <a:endParaRPr lang="es-ES" b="0" dirty="0"/>
          </a:p>
          <a:p>
            <a:r>
              <a:rPr lang="es-ES" b="1" dirty="0"/>
              <a:t>Gran empresa: </a:t>
            </a:r>
            <a:r>
              <a:rPr lang="es-ES" b="0" dirty="0"/>
              <a:t>normalmente recurren a soluciones profesionales donde programadores especializados diseñan una web exclusiva con todas las necesidades que se les piden. Normalmente incluyen la gestión de las incidencias de la web, la seguridad de la misma (evitar hackers) y la gestión del SEO para que la web se sitúe en los primeros lugares en los buscadores.</a:t>
            </a:r>
            <a:endParaRPr lang="es-ES" b="1" dirty="0"/>
          </a:p>
          <a:p>
            <a:endParaRPr lang="es-ES" b="0"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19</a:t>
            </a:fld>
            <a:endParaRPr lang="en-US" dirty="0"/>
          </a:p>
        </p:txBody>
      </p:sp>
    </p:spTree>
    <p:extLst>
      <p:ext uri="{BB962C8B-B14F-4D97-AF65-F5344CB8AC3E}">
        <p14:creationId xmlns:p14="http://schemas.microsoft.com/office/powerpoint/2010/main" val="2418013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2</a:t>
            </a:fld>
            <a:endParaRPr lang="en-US" dirty="0"/>
          </a:p>
        </p:txBody>
      </p:sp>
    </p:spTree>
    <p:extLst>
      <p:ext uri="{BB962C8B-B14F-4D97-AF65-F5344CB8AC3E}">
        <p14:creationId xmlns:p14="http://schemas.microsoft.com/office/powerpoint/2010/main" val="29081486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825" name="Slide Image Placeholder 1"/>
          <p:cNvSpPr>
            <a:spLocks noGrp="1" noRot="1" noChangeAspect="1"/>
          </p:cNvSpPr>
          <p:nvPr>
            <p:ph type="sldImg"/>
          </p:nvPr>
        </p:nvSpPr>
        <p:spPr bwMode="auto">
          <a:noFill/>
          <a:ln>
            <a:solidFill>
              <a:srgbClr val="000000"/>
            </a:solidFill>
            <a:miter lim="800000"/>
            <a:headEnd/>
            <a:tailEnd/>
          </a:ln>
        </p:spPr>
      </p:sp>
      <p:sp>
        <p:nvSpPr>
          <p:cNvPr id="845826" name="Notes Placeholder 2"/>
          <p:cNvSpPr>
            <a:spLocks noGrp="1"/>
          </p:cNvSpPr>
          <p:nvPr>
            <p:ph type="body" idx="1"/>
          </p:nvPr>
        </p:nvSpPr>
        <p:spPr>
          <a:noFill/>
          <a:ln/>
        </p:spPr>
        <p:txBody>
          <a:bodyPr/>
          <a:lstStyle/>
          <a:p>
            <a:r>
              <a:rPr lang="es-ES_tradnl" b="1" noProof="0" dirty="0"/>
              <a:t>Empresa especializada: </a:t>
            </a:r>
            <a:r>
              <a:rPr lang="es-ES_tradnl" b="0" noProof="0" dirty="0"/>
              <a:t>con los comentarios de la diapositiva es suficiente.</a:t>
            </a:r>
          </a:p>
          <a:p>
            <a:r>
              <a:rPr lang="es-ES_tradnl" b="1" noProof="0" dirty="0"/>
              <a:t>Plantilla determinada: </a:t>
            </a:r>
            <a:r>
              <a:rPr lang="es-ES_tradnl" b="0" noProof="0" dirty="0"/>
              <a:t>esta opción tiene la ventaja de la sencillez pero también algunos inconvenientes que comentaremos luego.</a:t>
            </a:r>
          </a:p>
          <a:p>
            <a:r>
              <a:rPr lang="es-ES_tradnl" b="1" noProof="0" dirty="0" err="1"/>
              <a:t>Wordpress</a:t>
            </a:r>
            <a:r>
              <a:rPr lang="es-ES_tradnl" b="1" noProof="0" dirty="0"/>
              <a:t>: </a:t>
            </a:r>
            <a:r>
              <a:rPr lang="es-ES_tradnl" b="0" noProof="0" dirty="0"/>
              <a:t>Hay versión de pago en la que junto el diseño de la web ofrecen el Hosting, gestión de la web, etc… y existe la opción gratuita en la que cada uno se diseña su web con los complementos (también gratuitos)  y con posterioridad sitúa la web en el Hosting que se haya contratado. Trabajar con </a:t>
            </a:r>
            <a:r>
              <a:rPr lang="es-ES_tradnl" b="0" noProof="0" dirty="0" err="1"/>
              <a:t>Wordpress</a:t>
            </a:r>
            <a:r>
              <a:rPr lang="es-ES_tradnl" b="0" noProof="0" dirty="0"/>
              <a:t> requiere unos mínimos conocimientos de ofimática (no de programación).</a:t>
            </a:r>
            <a:endParaRPr lang="es-ES_tradnl" b="1" noProof="0" dirty="0"/>
          </a:p>
          <a:p>
            <a:endParaRPr lang="en-US" dirty="0"/>
          </a:p>
        </p:txBody>
      </p:sp>
      <p:sp>
        <p:nvSpPr>
          <p:cNvPr id="845827" name="Slide Number Placeholder 3"/>
          <p:cNvSpPr>
            <a:spLocks noGrp="1"/>
          </p:cNvSpPr>
          <p:nvPr>
            <p:ph type="sldNum" sz="quarter" idx="5"/>
          </p:nvPr>
        </p:nvSpPr>
        <p:spPr>
          <a:noFill/>
        </p:spPr>
        <p:txBody>
          <a:bodyPr/>
          <a:lstStyle/>
          <a:p>
            <a:fld id="{A559B68C-5915-4D23-A2C6-5B96549FD7A0}" type="slidenum">
              <a:rPr lang="en-US"/>
              <a:pPr/>
              <a:t>20</a:t>
            </a:fld>
            <a:endParaRPr lang="en-US" dirty="0"/>
          </a:p>
        </p:txBody>
      </p:sp>
    </p:spTree>
    <p:extLst>
      <p:ext uri="{BB962C8B-B14F-4D97-AF65-F5344CB8AC3E}">
        <p14:creationId xmlns:p14="http://schemas.microsoft.com/office/powerpoint/2010/main" val="7998910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sz="1600" b="0" i="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C0F4A2C8-6C88-4E71-83EE-698B9D4FE22F}" type="slidenum">
              <a:rPr lang="en-US" smtClean="0"/>
              <a:pPr/>
              <a:t>21</a:t>
            </a:fld>
            <a:endParaRPr lang="en-US" dirty="0"/>
          </a:p>
        </p:txBody>
      </p:sp>
    </p:spTree>
    <p:extLst>
      <p:ext uri="{BB962C8B-B14F-4D97-AF65-F5344CB8AC3E}">
        <p14:creationId xmlns:p14="http://schemas.microsoft.com/office/powerpoint/2010/main" val="25995292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22</a:t>
            </a:fld>
            <a:endParaRPr lang="en-US" dirty="0"/>
          </a:p>
        </p:txBody>
      </p:sp>
    </p:spTree>
    <p:extLst>
      <p:ext uri="{BB962C8B-B14F-4D97-AF65-F5344CB8AC3E}">
        <p14:creationId xmlns:p14="http://schemas.microsoft.com/office/powerpoint/2010/main" val="21163673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23</a:t>
            </a:fld>
            <a:endParaRPr lang="en-US" dirty="0"/>
          </a:p>
        </p:txBody>
      </p:sp>
    </p:spTree>
    <p:extLst>
      <p:ext uri="{BB962C8B-B14F-4D97-AF65-F5344CB8AC3E}">
        <p14:creationId xmlns:p14="http://schemas.microsoft.com/office/powerpoint/2010/main" val="21838637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24</a:t>
            </a:fld>
            <a:endParaRPr lang="en-US" dirty="0"/>
          </a:p>
        </p:txBody>
      </p:sp>
    </p:spTree>
    <p:extLst>
      <p:ext uri="{BB962C8B-B14F-4D97-AF65-F5344CB8AC3E}">
        <p14:creationId xmlns:p14="http://schemas.microsoft.com/office/powerpoint/2010/main" val="37253311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Es </a:t>
            </a:r>
            <a:r>
              <a:rPr lang="en-US" dirty="0" err="1"/>
              <a:t>importante</a:t>
            </a:r>
            <a:r>
              <a:rPr lang="en-US" dirty="0"/>
              <a:t> </a:t>
            </a:r>
            <a:r>
              <a:rPr lang="en-US" dirty="0" err="1"/>
              <a:t>revisar</a:t>
            </a:r>
            <a:r>
              <a:rPr lang="en-US" dirty="0"/>
              <a:t> las </a:t>
            </a:r>
            <a:r>
              <a:rPr lang="en-US" dirty="0" err="1"/>
              <a:t>distintas</a:t>
            </a:r>
            <a:r>
              <a:rPr lang="en-US" dirty="0"/>
              <a:t> </a:t>
            </a:r>
            <a:r>
              <a:rPr lang="en-US" dirty="0" err="1"/>
              <a:t>opciones</a:t>
            </a:r>
            <a:r>
              <a:rPr lang="en-US" dirty="0"/>
              <a:t> </a:t>
            </a:r>
            <a:r>
              <a:rPr lang="en-US" dirty="0" err="1"/>
              <a:t>disponibles</a:t>
            </a:r>
            <a:r>
              <a:rPr lang="en-US" dirty="0"/>
              <a:t> y </a:t>
            </a:r>
            <a:r>
              <a:rPr lang="en-US" dirty="0" err="1"/>
              <a:t>analizar</a:t>
            </a:r>
            <a:r>
              <a:rPr lang="en-US" dirty="0"/>
              <a:t> </a:t>
            </a:r>
            <a:r>
              <a:rPr lang="en-US" dirty="0" err="1"/>
              <a:t>cual</a:t>
            </a:r>
            <a:r>
              <a:rPr lang="en-US" dirty="0"/>
              <a:t> de </a:t>
            </a:r>
            <a:r>
              <a:rPr lang="en-US" dirty="0" err="1"/>
              <a:t>ellas</a:t>
            </a:r>
            <a:r>
              <a:rPr lang="en-US" dirty="0"/>
              <a:t> se </a:t>
            </a:r>
            <a:r>
              <a:rPr lang="en-US" dirty="0" err="1"/>
              <a:t>ajusta</a:t>
            </a:r>
            <a:r>
              <a:rPr lang="en-US" dirty="0"/>
              <a:t> </a:t>
            </a:r>
            <a:r>
              <a:rPr lang="en-US" dirty="0" err="1"/>
              <a:t>más</a:t>
            </a:r>
            <a:r>
              <a:rPr lang="en-US" dirty="0"/>
              <a:t> a </a:t>
            </a:r>
            <a:r>
              <a:rPr lang="en-US" dirty="0" err="1"/>
              <a:t>nuestras</a:t>
            </a:r>
            <a:r>
              <a:rPr lang="en-US" dirty="0"/>
              <a:t> </a:t>
            </a:r>
            <a:r>
              <a:rPr lang="en-US" dirty="0" err="1"/>
              <a:t>necesidades</a:t>
            </a:r>
            <a:r>
              <a:rPr lang="en-US" dirty="0"/>
              <a:t>.</a:t>
            </a:r>
          </a:p>
          <a:p>
            <a:r>
              <a:rPr lang="en-US" dirty="0" err="1"/>
              <a:t>Todas</a:t>
            </a:r>
            <a:r>
              <a:rPr lang="en-US" dirty="0"/>
              <a:t> las </a:t>
            </a:r>
            <a:r>
              <a:rPr lang="en-US" dirty="0" err="1"/>
              <a:t>opciones</a:t>
            </a:r>
            <a:r>
              <a:rPr lang="en-US" dirty="0"/>
              <a:t> </a:t>
            </a:r>
            <a:r>
              <a:rPr lang="en-US" dirty="0" err="1"/>
              <a:t>estan</a:t>
            </a:r>
            <a:r>
              <a:rPr lang="en-US" dirty="0"/>
              <a:t> </a:t>
            </a:r>
            <a:r>
              <a:rPr lang="en-US" dirty="0" err="1"/>
              <a:t>pensadas</a:t>
            </a:r>
            <a:r>
              <a:rPr lang="en-US" dirty="0"/>
              <a:t> para </a:t>
            </a:r>
            <a:r>
              <a:rPr lang="en-US" dirty="0" err="1"/>
              <a:t>usuarios</a:t>
            </a:r>
            <a:r>
              <a:rPr lang="en-US" dirty="0"/>
              <a:t> sin </a:t>
            </a:r>
            <a:r>
              <a:rPr lang="en-US" dirty="0" err="1"/>
              <a:t>conocimientos</a:t>
            </a:r>
            <a:r>
              <a:rPr lang="en-US" dirty="0"/>
              <a:t> de </a:t>
            </a:r>
            <a:r>
              <a:rPr lang="en-US" dirty="0" err="1"/>
              <a:t>informática</a:t>
            </a:r>
            <a:r>
              <a:rPr lang="en-US" dirty="0"/>
              <a:t> por lo que son </a:t>
            </a:r>
            <a:r>
              <a:rPr lang="en-US" dirty="0" err="1"/>
              <a:t>muy</a:t>
            </a:r>
            <a:r>
              <a:rPr lang="en-US" dirty="0"/>
              <a:t> </a:t>
            </a:r>
            <a:r>
              <a:rPr lang="en-US" dirty="0" err="1"/>
              <a:t>sencillas</a:t>
            </a:r>
            <a:r>
              <a:rPr lang="en-US" dirty="0"/>
              <a:t> e </a:t>
            </a:r>
            <a:r>
              <a:rPr lang="en-US" dirty="0" err="1"/>
              <a:t>intuitivas</a:t>
            </a:r>
            <a:r>
              <a:rPr lang="en-US" dirty="0"/>
              <a:t> </a:t>
            </a:r>
            <a:r>
              <a:rPr lang="en-US" dirty="0" err="1"/>
              <a:t>en</a:t>
            </a:r>
            <a:r>
              <a:rPr lang="en-US" dirty="0"/>
              <a:t> </a:t>
            </a:r>
            <a:r>
              <a:rPr lang="en-US" dirty="0" err="1"/>
              <a:t>su</a:t>
            </a:r>
            <a:r>
              <a:rPr lang="en-US" dirty="0"/>
              <a:t> </a:t>
            </a:r>
            <a:r>
              <a:rPr lang="en-US" dirty="0" err="1"/>
              <a:t>utilización</a:t>
            </a:r>
            <a:r>
              <a:rPr lang="en-US" dirty="0"/>
              <a:t>.</a:t>
            </a:r>
          </a:p>
          <a:p>
            <a:r>
              <a:rPr lang="en-US" dirty="0" err="1"/>
              <a:t>Algunos</a:t>
            </a:r>
            <a:r>
              <a:rPr lang="en-US" dirty="0"/>
              <a:t> </a:t>
            </a:r>
            <a:r>
              <a:rPr lang="en-US" dirty="0" err="1"/>
              <a:t>proveedores</a:t>
            </a:r>
            <a:r>
              <a:rPr lang="en-US" dirty="0"/>
              <a:t> </a:t>
            </a:r>
            <a:r>
              <a:rPr lang="en-US" dirty="0" err="1"/>
              <a:t>ofrecen</a:t>
            </a:r>
            <a:r>
              <a:rPr lang="en-US" dirty="0"/>
              <a:t> </a:t>
            </a:r>
            <a:r>
              <a:rPr lang="en-US" dirty="0" err="1"/>
              <a:t>opciones</a:t>
            </a:r>
            <a:r>
              <a:rPr lang="en-US" dirty="0"/>
              <a:t> </a:t>
            </a:r>
            <a:r>
              <a:rPr lang="en-US" dirty="0" err="1"/>
              <a:t>gratuitas</a:t>
            </a:r>
            <a:r>
              <a:rPr lang="en-US" dirty="0"/>
              <a:t>.</a:t>
            </a:r>
          </a:p>
          <a:p>
            <a:endParaRPr lang="en-US" dirty="0"/>
          </a:p>
        </p:txBody>
      </p:sp>
    </p:spTree>
    <p:extLst>
      <p:ext uri="{BB962C8B-B14F-4D97-AF65-F5344CB8AC3E}">
        <p14:creationId xmlns:p14="http://schemas.microsoft.com/office/powerpoint/2010/main" val="9005479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72000" algn="just"/>
            <a:r>
              <a:rPr lang="es-ES" dirty="0"/>
              <a:t>Aquí podemos ver las tarifas de los servicios que ofrece </a:t>
            </a:r>
            <a:r>
              <a:rPr lang="es-ES" dirty="0" err="1"/>
              <a:t>Wix</a:t>
            </a:r>
            <a:r>
              <a:rPr lang="es-ES" dirty="0"/>
              <a:t>, una de las empresas líderes en el sector de la creación de páginas web mediante plantilla.</a:t>
            </a:r>
          </a:p>
          <a:p>
            <a:pPr marL="72000" algn="just"/>
            <a:r>
              <a:rPr lang="es-ES" dirty="0"/>
              <a:t>Como se puede observar, por un precio mensual bastante contenido, Wix nos ofrece distintas modalidades de </a:t>
            </a:r>
            <a:r>
              <a:rPr lang="es-ES" i="1" dirty="0" err="1"/>
              <a:t>Ecommerce</a:t>
            </a:r>
            <a:r>
              <a:rPr lang="es-ES" dirty="0"/>
              <a:t>. </a:t>
            </a:r>
          </a:p>
          <a:p>
            <a:pPr marL="72000" algn="just"/>
            <a:endParaRPr lang="es-ES" dirty="0"/>
          </a:p>
          <a:p>
            <a:pPr marL="72000" algn="just"/>
            <a:r>
              <a:rPr lang="es-ES" dirty="0"/>
              <a:t>A estas modalidades habría que sumar el precio del dominio cuando pase un año, servicio que también nos ofrecen desde Wix, y tendríamos todas las herramientas necesarias para tener nuestra página web de comercio online funcionando a pleno rendimiento.</a:t>
            </a:r>
          </a:p>
          <a:p>
            <a:pPr marL="72000" algn="just"/>
            <a:endParaRPr lang="es-ES" dirty="0"/>
          </a:p>
          <a:p>
            <a:pPr marL="72000" algn="just"/>
            <a:r>
              <a:rPr lang="es-ES" dirty="0"/>
              <a:t>La creación de la página es muy intuitiva, de cada opción personalizable (estructura, colores, títulos, </a:t>
            </a:r>
            <a:r>
              <a:rPr lang="es-ES" dirty="0" err="1"/>
              <a:t>etc</a:t>
            </a:r>
            <a:r>
              <a:rPr lang="es-ES" dirty="0"/>
              <a:t>) Wix nos ofrece varias posibilidades para que la experiencia del usuario sea la mejor posible.</a:t>
            </a:r>
          </a:p>
          <a:p>
            <a:pPr marL="72000" algn="just"/>
            <a:endParaRPr lang="es-ES" dirty="0"/>
          </a:p>
          <a:p>
            <a:pPr marL="72000" algn="just"/>
            <a:r>
              <a:rPr lang="es-ES" dirty="0"/>
              <a:t>El hecho de escoger este tipo de proveedores saldrá algo más caro que si contratamos el hosting y el dominio por separado, pero es muy buena opción para gente sin conocimientos en creación de webs.</a:t>
            </a:r>
          </a:p>
          <a:p>
            <a:pPr marL="72000" algn="just"/>
            <a:endParaRPr lang="es-ES" dirty="0"/>
          </a:p>
          <a:p>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26</a:t>
            </a:fld>
            <a:endParaRPr lang="en-US" dirty="0"/>
          </a:p>
        </p:txBody>
      </p:sp>
    </p:spTree>
    <p:extLst>
      <p:ext uri="{BB962C8B-B14F-4D97-AF65-F5344CB8AC3E}">
        <p14:creationId xmlns:p14="http://schemas.microsoft.com/office/powerpoint/2010/main" val="41048217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1" dirty="0"/>
              <a:t>Ventajas: </a:t>
            </a:r>
            <a:r>
              <a:rPr lang="es-ES" b="0" dirty="0"/>
              <a:t>con las explicaciones de la diapositiva es suficiente.</a:t>
            </a:r>
          </a:p>
          <a:p>
            <a:r>
              <a:rPr lang="es-ES" b="1" dirty="0"/>
              <a:t>Inconveniente: </a:t>
            </a:r>
            <a:r>
              <a:rPr lang="es-ES" b="0" dirty="0"/>
              <a:t> añadir que en las opciones gratuitas que ofrecen algunos proveedores el dominio no es nuestro ya que se incluye el del proveedor (por ejemplo www.botasdemontaña.wix.com) con lo que los usuarios saben que nuestra web esta hecha con opción gratuita. Esto implica que este dominio no es nuestro y no lo podemos traspasar a otro hosting. Por otra parte en estas opciones gratuitas el proveedor puede incluir banners de publicidad por lo que nuestros usuarios tendrán intromisiones mientras están mirando nuestra web</a:t>
            </a:r>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27</a:t>
            </a:fld>
            <a:endParaRPr lang="en-US" dirty="0"/>
          </a:p>
        </p:txBody>
      </p:sp>
    </p:spTree>
    <p:extLst>
      <p:ext uri="{BB962C8B-B14F-4D97-AF65-F5344CB8AC3E}">
        <p14:creationId xmlns:p14="http://schemas.microsoft.com/office/powerpoint/2010/main" val="10490034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a-ES" dirty="0"/>
              <a:t>Comentar </a:t>
            </a:r>
            <a:r>
              <a:rPr lang="ca-ES" dirty="0" err="1"/>
              <a:t>brevemente</a:t>
            </a:r>
            <a:r>
              <a:rPr lang="ca-ES" dirty="0"/>
              <a:t> las </a:t>
            </a:r>
            <a:r>
              <a:rPr lang="ca-ES" dirty="0" err="1"/>
              <a:t>pantallas</a:t>
            </a:r>
            <a:r>
              <a:rPr lang="ca-ES" dirty="0"/>
              <a:t> que </a:t>
            </a:r>
            <a:r>
              <a:rPr lang="ca-ES" dirty="0" err="1"/>
              <a:t>ofrece</a:t>
            </a:r>
            <a:r>
              <a:rPr lang="ca-ES" dirty="0"/>
              <a:t> WIX para que los assistentes </a:t>
            </a:r>
            <a:r>
              <a:rPr lang="ca-ES" dirty="0" err="1"/>
              <a:t>vean</a:t>
            </a:r>
            <a:r>
              <a:rPr lang="ca-ES" dirty="0"/>
              <a:t> que son </a:t>
            </a:r>
            <a:r>
              <a:rPr lang="ca-ES" dirty="0" err="1"/>
              <a:t>muy</a:t>
            </a:r>
            <a:r>
              <a:rPr lang="ca-ES" dirty="0"/>
              <a:t> </a:t>
            </a:r>
            <a:r>
              <a:rPr lang="ca-ES" dirty="0" err="1"/>
              <a:t>sencillas</a:t>
            </a:r>
            <a:r>
              <a:rPr lang="ca-ES" dirty="0"/>
              <a:t> de utilitzar.</a:t>
            </a:r>
          </a:p>
          <a:p>
            <a:r>
              <a:rPr lang="ca-ES" dirty="0" err="1"/>
              <a:t>Resaltar</a:t>
            </a:r>
            <a:r>
              <a:rPr lang="ca-ES" dirty="0"/>
              <a:t> que esta </a:t>
            </a:r>
            <a:r>
              <a:rPr lang="ca-ES" dirty="0" err="1"/>
              <a:t>sesión</a:t>
            </a:r>
            <a:r>
              <a:rPr lang="ca-ES" dirty="0"/>
              <a:t> no es un curso </a:t>
            </a:r>
            <a:r>
              <a:rPr lang="ca-ES" dirty="0" err="1"/>
              <a:t>práctico</a:t>
            </a:r>
            <a:r>
              <a:rPr lang="ca-ES" dirty="0"/>
              <a:t> de </a:t>
            </a:r>
            <a:r>
              <a:rPr lang="ca-ES" dirty="0" err="1"/>
              <a:t>creacion</a:t>
            </a:r>
            <a:r>
              <a:rPr lang="ca-ES" dirty="0"/>
              <a:t> de webs.	</a:t>
            </a:r>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28</a:t>
            </a:fld>
            <a:endParaRPr lang="en-US" dirty="0"/>
          </a:p>
        </p:txBody>
      </p:sp>
    </p:spTree>
    <p:extLst>
      <p:ext uri="{BB962C8B-B14F-4D97-AF65-F5344CB8AC3E}">
        <p14:creationId xmlns:p14="http://schemas.microsoft.com/office/powerpoint/2010/main" val="33591088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a-ES" dirty="0"/>
              <a:t>Comentar </a:t>
            </a:r>
            <a:r>
              <a:rPr lang="ca-ES" dirty="0" err="1"/>
              <a:t>brevemente</a:t>
            </a:r>
            <a:r>
              <a:rPr lang="ca-ES" dirty="0"/>
              <a:t> las </a:t>
            </a:r>
            <a:r>
              <a:rPr lang="ca-ES" dirty="0" err="1"/>
              <a:t>pantallas</a:t>
            </a:r>
            <a:r>
              <a:rPr lang="ca-ES" dirty="0"/>
              <a:t> que </a:t>
            </a:r>
            <a:r>
              <a:rPr lang="ca-ES" dirty="0" err="1"/>
              <a:t>ofrece</a:t>
            </a:r>
            <a:r>
              <a:rPr lang="ca-ES" dirty="0"/>
              <a:t> WIX para que los assistentes </a:t>
            </a:r>
            <a:r>
              <a:rPr lang="ca-ES" dirty="0" err="1"/>
              <a:t>vean</a:t>
            </a:r>
            <a:r>
              <a:rPr lang="ca-ES" dirty="0"/>
              <a:t> que son </a:t>
            </a:r>
            <a:r>
              <a:rPr lang="ca-ES" dirty="0" err="1"/>
              <a:t>muy</a:t>
            </a:r>
            <a:r>
              <a:rPr lang="ca-ES" dirty="0"/>
              <a:t> </a:t>
            </a:r>
            <a:r>
              <a:rPr lang="ca-ES" dirty="0" err="1"/>
              <a:t>sencillas</a:t>
            </a:r>
            <a:r>
              <a:rPr lang="ca-ES" dirty="0"/>
              <a:t> de utilitzar.</a:t>
            </a:r>
          </a:p>
          <a:p>
            <a:r>
              <a:rPr lang="ca-ES" dirty="0" err="1"/>
              <a:t>Resaltar</a:t>
            </a:r>
            <a:r>
              <a:rPr lang="ca-ES" dirty="0"/>
              <a:t> que esta </a:t>
            </a:r>
            <a:r>
              <a:rPr lang="ca-ES" dirty="0" err="1"/>
              <a:t>sesión</a:t>
            </a:r>
            <a:r>
              <a:rPr lang="ca-ES" dirty="0"/>
              <a:t> no es un curso </a:t>
            </a:r>
            <a:r>
              <a:rPr lang="ca-ES" dirty="0" err="1"/>
              <a:t>práctico</a:t>
            </a:r>
            <a:r>
              <a:rPr lang="ca-ES" dirty="0"/>
              <a:t> de </a:t>
            </a:r>
            <a:r>
              <a:rPr lang="ca-ES" dirty="0" err="1"/>
              <a:t>creacion</a:t>
            </a:r>
            <a:r>
              <a:rPr lang="ca-ES" dirty="0"/>
              <a:t> de webs</a:t>
            </a:r>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29</a:t>
            </a:fld>
            <a:endParaRPr lang="en-US" dirty="0"/>
          </a:p>
        </p:txBody>
      </p:sp>
    </p:spTree>
    <p:extLst>
      <p:ext uri="{BB962C8B-B14F-4D97-AF65-F5344CB8AC3E}">
        <p14:creationId xmlns:p14="http://schemas.microsoft.com/office/powerpoint/2010/main" val="3232280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3</a:t>
            </a:fld>
            <a:endParaRPr lang="en-US" dirty="0"/>
          </a:p>
        </p:txBody>
      </p:sp>
    </p:spTree>
    <p:extLst>
      <p:ext uri="{BB962C8B-B14F-4D97-AF65-F5344CB8AC3E}">
        <p14:creationId xmlns:p14="http://schemas.microsoft.com/office/powerpoint/2010/main" val="25666145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Elementos</a:t>
            </a:r>
            <a:r>
              <a:rPr lang="en-GB" dirty="0"/>
              <a:t> </a:t>
            </a:r>
            <a:r>
              <a:rPr lang="en-GB" dirty="0" err="1"/>
              <a:t>eliminados</a:t>
            </a:r>
            <a:r>
              <a:rPr lang="en-GB" dirty="0"/>
              <a:t>:</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600" dirty="0">
                <a:latin typeface="Poppins"/>
              </a:rPr>
              <a:t>-El </a:t>
            </a:r>
            <a:r>
              <a:rPr lang="en-US" sz="1600" dirty="0" err="1">
                <a:latin typeface="Poppins"/>
              </a:rPr>
              <a:t>proceso</a:t>
            </a:r>
            <a:r>
              <a:rPr lang="en-US" sz="1600" dirty="0">
                <a:latin typeface="Poppins"/>
              </a:rPr>
              <a:t> de </a:t>
            </a:r>
            <a:r>
              <a:rPr lang="en-US" sz="1600" dirty="0" err="1">
                <a:latin typeface="Poppins"/>
              </a:rPr>
              <a:t>creacion</a:t>
            </a:r>
            <a:r>
              <a:rPr lang="en-US" sz="1600" dirty="0">
                <a:latin typeface="Poppins"/>
              </a:rPr>
              <a:t> de una </a:t>
            </a:r>
            <a:r>
              <a:rPr lang="en-US" sz="1600" dirty="0" err="1">
                <a:latin typeface="Poppins"/>
              </a:rPr>
              <a:t>página</a:t>
            </a:r>
            <a:r>
              <a:rPr lang="en-US" sz="1600" dirty="0">
                <a:latin typeface="Poppins"/>
              </a:rPr>
              <a:t> web es </a:t>
            </a:r>
            <a:r>
              <a:rPr lang="en-US" sz="1600" dirty="0" err="1">
                <a:latin typeface="Poppins"/>
              </a:rPr>
              <a:t>más</a:t>
            </a:r>
            <a:r>
              <a:rPr lang="en-US" sz="1600" dirty="0">
                <a:latin typeface="Poppins"/>
              </a:rPr>
              <a:t> </a:t>
            </a:r>
            <a:r>
              <a:rPr lang="en-US" sz="1600" dirty="0" err="1">
                <a:latin typeface="Poppins"/>
              </a:rPr>
              <a:t>complejo</a:t>
            </a:r>
            <a:r>
              <a:rPr lang="en-US" sz="1600" dirty="0">
                <a:latin typeface="Poppins"/>
              </a:rPr>
              <a:t> que </a:t>
            </a:r>
            <a:r>
              <a:rPr lang="en-US" sz="1600" dirty="0" err="1">
                <a:latin typeface="Poppins"/>
              </a:rPr>
              <a:t>mediante</a:t>
            </a:r>
            <a:r>
              <a:rPr lang="en-US" sz="1600" dirty="0">
                <a:latin typeface="Poppins"/>
              </a:rPr>
              <a:t> </a:t>
            </a:r>
            <a:r>
              <a:rPr lang="en-US" sz="1600" dirty="0" err="1">
                <a:latin typeface="Poppins"/>
              </a:rPr>
              <a:t>plantilla</a:t>
            </a:r>
            <a:r>
              <a:rPr lang="en-US" sz="1600" dirty="0">
                <a:latin typeface="Poppins"/>
              </a:rPr>
              <a:t> web.</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600" dirty="0">
                <a:latin typeface="Poppins"/>
              </a:rPr>
              <a:t>-Al </a:t>
            </a:r>
            <a:r>
              <a:rPr lang="en-US" sz="1600" dirty="0" err="1">
                <a:latin typeface="Poppins"/>
              </a:rPr>
              <a:t>igual</a:t>
            </a:r>
            <a:r>
              <a:rPr lang="en-US" sz="1600" dirty="0">
                <a:latin typeface="Poppins"/>
              </a:rPr>
              <a:t> que </a:t>
            </a:r>
            <a:r>
              <a:rPr lang="en-US" sz="1600" dirty="0" err="1">
                <a:latin typeface="Poppins"/>
              </a:rPr>
              <a:t>mediante</a:t>
            </a:r>
            <a:r>
              <a:rPr lang="en-US" sz="1600" dirty="0">
                <a:latin typeface="Poppins"/>
              </a:rPr>
              <a:t> </a:t>
            </a:r>
            <a:r>
              <a:rPr lang="en-US" sz="1600" dirty="0" err="1">
                <a:latin typeface="Poppins"/>
              </a:rPr>
              <a:t>plantilla</a:t>
            </a:r>
            <a:r>
              <a:rPr lang="en-US" sz="1600" dirty="0">
                <a:latin typeface="Poppins"/>
              </a:rPr>
              <a:t> web, los </a:t>
            </a:r>
            <a:r>
              <a:rPr lang="en-US" sz="1600" dirty="0" err="1">
                <a:latin typeface="Poppins"/>
              </a:rPr>
              <a:t>gastos</a:t>
            </a:r>
            <a:r>
              <a:rPr lang="en-US" sz="1600" dirty="0">
                <a:latin typeface="Poppins"/>
              </a:rPr>
              <a:t> de </a:t>
            </a:r>
            <a:r>
              <a:rPr lang="en-US" sz="1600" dirty="0" err="1">
                <a:latin typeface="Poppins"/>
              </a:rPr>
              <a:t>creación</a:t>
            </a:r>
            <a:r>
              <a:rPr lang="en-US" sz="1600" dirty="0">
                <a:latin typeface="Poppins"/>
              </a:rPr>
              <a:t> y </a:t>
            </a:r>
            <a:r>
              <a:rPr lang="en-US" sz="1600" dirty="0" err="1">
                <a:latin typeface="Poppins"/>
              </a:rPr>
              <a:t>manternimiento</a:t>
            </a:r>
            <a:r>
              <a:rPr lang="en-US" sz="1600" dirty="0">
                <a:latin typeface="Poppins"/>
              </a:rPr>
              <a:t> de </a:t>
            </a:r>
            <a:r>
              <a:rPr lang="en-US" sz="1600" dirty="0" err="1">
                <a:latin typeface="Poppins"/>
              </a:rPr>
              <a:t>nuestra</a:t>
            </a:r>
            <a:r>
              <a:rPr lang="en-US" sz="1600" dirty="0">
                <a:latin typeface="Poppins"/>
              </a:rPr>
              <a:t> </a:t>
            </a:r>
            <a:r>
              <a:rPr lang="en-US" sz="1600" dirty="0" err="1">
                <a:latin typeface="Poppins"/>
              </a:rPr>
              <a:t>página</a:t>
            </a:r>
            <a:r>
              <a:rPr lang="en-US" sz="1600" dirty="0">
                <a:latin typeface="Poppins"/>
              </a:rPr>
              <a:t> web son </a:t>
            </a:r>
            <a:r>
              <a:rPr lang="en-US" sz="1600" dirty="0" err="1">
                <a:latin typeface="Poppins"/>
              </a:rPr>
              <a:t>bastante</a:t>
            </a:r>
            <a:r>
              <a:rPr lang="en-US" sz="1600" dirty="0">
                <a:latin typeface="Poppins"/>
              </a:rPr>
              <a:t> </a:t>
            </a:r>
            <a:r>
              <a:rPr lang="en-US" sz="1600" dirty="0" err="1">
                <a:latin typeface="Poppins"/>
              </a:rPr>
              <a:t>contenidos</a:t>
            </a:r>
            <a:r>
              <a:rPr lang="en-US" sz="1600" dirty="0">
                <a:latin typeface="Poppins"/>
              </a:rPr>
              <a:t>.</a:t>
            </a:r>
          </a:p>
          <a:p>
            <a:pPr marL="0" marR="0" lvl="0" indent="0" algn="l" defTabSz="1219170" rtl="0" eaLnBrk="1" fontAlgn="auto" latinLnBrk="0" hangingPunct="1">
              <a:lnSpc>
                <a:spcPct val="100000"/>
              </a:lnSpc>
              <a:spcBef>
                <a:spcPts val="0"/>
              </a:spcBef>
              <a:spcAft>
                <a:spcPts val="0"/>
              </a:spcAft>
              <a:buClrTx/>
              <a:buSzTx/>
              <a:buFontTx/>
              <a:buNone/>
              <a:tabLst/>
              <a:defRPr/>
            </a:pPr>
            <a:endParaRPr lang="en-US" sz="1600" dirty="0">
              <a:latin typeface="Poppins"/>
            </a:endParaRPr>
          </a:p>
          <a:p>
            <a:pPr marL="0" marR="0" lvl="0" indent="0" algn="l" defTabSz="1219170" rtl="0" eaLnBrk="1" fontAlgn="auto" latinLnBrk="0" hangingPunct="1">
              <a:lnSpc>
                <a:spcPct val="100000"/>
              </a:lnSpc>
              <a:spcBef>
                <a:spcPts val="0"/>
              </a:spcBef>
              <a:spcAft>
                <a:spcPts val="0"/>
              </a:spcAft>
              <a:buClrTx/>
              <a:buSzTx/>
              <a:buFontTx/>
              <a:buNone/>
              <a:tabLst/>
              <a:defRPr/>
            </a:pPr>
            <a:r>
              <a:rPr lang="en-GB" b="0" dirty="0" err="1"/>
              <a:t>Recordar</a:t>
            </a:r>
            <a:r>
              <a:rPr lang="en-GB" b="0" dirty="0"/>
              <a:t> que </a:t>
            </a:r>
            <a:r>
              <a:rPr lang="en-GB" b="0" dirty="0" err="1"/>
              <a:t>existe</a:t>
            </a:r>
            <a:r>
              <a:rPr lang="en-GB" b="0" dirty="0"/>
              <a:t> la </a:t>
            </a:r>
            <a:r>
              <a:rPr lang="en-GB" b="0" dirty="0" err="1"/>
              <a:t>opción</a:t>
            </a:r>
            <a:r>
              <a:rPr lang="en-GB" b="0" dirty="0"/>
              <a:t> </a:t>
            </a:r>
            <a:r>
              <a:rPr lang="en-GB" b="0" dirty="0" err="1"/>
              <a:t>gratuita</a:t>
            </a:r>
            <a:r>
              <a:rPr lang="en-GB" b="0" dirty="0"/>
              <a:t> y la de </a:t>
            </a:r>
            <a:r>
              <a:rPr lang="en-GB" b="0" dirty="0" err="1"/>
              <a:t>pago</a:t>
            </a:r>
            <a:r>
              <a:rPr lang="en-GB" b="0" dirty="0"/>
              <a:t> que </a:t>
            </a:r>
            <a:r>
              <a:rPr lang="en-GB" b="0" dirty="0" err="1"/>
              <a:t>ya</a:t>
            </a:r>
            <a:r>
              <a:rPr lang="en-GB" b="0" dirty="0"/>
              <a:t> se </a:t>
            </a:r>
            <a:r>
              <a:rPr lang="en-GB" b="0" dirty="0" err="1"/>
              <a:t>han</a:t>
            </a:r>
            <a:r>
              <a:rPr lang="en-GB" b="0" dirty="0"/>
              <a:t> </a:t>
            </a:r>
            <a:r>
              <a:rPr lang="en-GB" b="0" dirty="0" err="1"/>
              <a:t>comentado</a:t>
            </a:r>
            <a:r>
              <a:rPr lang="en-GB" b="0" dirty="0"/>
              <a:t> con </a:t>
            </a:r>
            <a:r>
              <a:rPr lang="en-GB" b="0" dirty="0" err="1"/>
              <a:t>anterioridad</a:t>
            </a:r>
            <a:endParaRPr lang="en-US" sz="1600" dirty="0">
              <a:latin typeface="Poppins"/>
            </a:endParaRPr>
          </a:p>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GB"/>
              <a:pPr/>
              <a:t>30</a:t>
            </a:fld>
            <a:endParaRPr lang="en-GB" dirty="0"/>
          </a:p>
        </p:txBody>
      </p:sp>
    </p:spTree>
    <p:extLst>
      <p:ext uri="{BB962C8B-B14F-4D97-AF65-F5344CB8AC3E}">
        <p14:creationId xmlns:p14="http://schemas.microsoft.com/office/powerpoint/2010/main" val="21138132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a:t>El funcionamiento de </a:t>
            </a:r>
            <a:r>
              <a:rPr lang="es-ES_tradnl" dirty="0" err="1"/>
              <a:t>wordpress</a:t>
            </a:r>
            <a:r>
              <a:rPr lang="es-ES_tradnl" dirty="0"/>
              <a:t> es a través de la instalación de aplicaciones externas que la propia herramienta te recomienda en función de si las necesitas.</a:t>
            </a:r>
          </a:p>
          <a:p>
            <a:endParaRPr lang="es-ES_tradnl" dirty="0"/>
          </a:p>
          <a:p>
            <a:r>
              <a:rPr lang="ca-ES" dirty="0"/>
              <a:t>Comentar </a:t>
            </a:r>
            <a:r>
              <a:rPr lang="ca-ES" dirty="0" err="1"/>
              <a:t>brevemente</a:t>
            </a:r>
            <a:r>
              <a:rPr lang="ca-ES" dirty="0"/>
              <a:t> las </a:t>
            </a:r>
            <a:r>
              <a:rPr lang="ca-ES" dirty="0" err="1"/>
              <a:t>pantallas</a:t>
            </a:r>
            <a:r>
              <a:rPr lang="ca-ES" dirty="0"/>
              <a:t> que </a:t>
            </a:r>
            <a:r>
              <a:rPr lang="ca-ES" dirty="0" err="1"/>
              <a:t>ofrece</a:t>
            </a:r>
            <a:r>
              <a:rPr lang="ca-ES" dirty="0"/>
              <a:t> </a:t>
            </a:r>
            <a:r>
              <a:rPr lang="ca-ES" dirty="0" err="1"/>
              <a:t>Wordpress</a:t>
            </a:r>
            <a:r>
              <a:rPr lang="ca-ES" dirty="0"/>
              <a:t> para que los assistentes </a:t>
            </a:r>
            <a:r>
              <a:rPr lang="ca-ES" dirty="0" err="1"/>
              <a:t>vean</a:t>
            </a:r>
            <a:r>
              <a:rPr lang="ca-ES" dirty="0"/>
              <a:t> que son </a:t>
            </a:r>
            <a:r>
              <a:rPr lang="ca-ES" dirty="0" err="1"/>
              <a:t>sencillas</a:t>
            </a:r>
            <a:r>
              <a:rPr lang="ca-ES" dirty="0"/>
              <a:t> de utilitzar.</a:t>
            </a:r>
          </a:p>
          <a:p>
            <a:r>
              <a:rPr lang="ca-ES" dirty="0" err="1"/>
              <a:t>Resaltar</a:t>
            </a:r>
            <a:r>
              <a:rPr lang="ca-ES" dirty="0"/>
              <a:t> que esta </a:t>
            </a:r>
            <a:r>
              <a:rPr lang="ca-ES" dirty="0" err="1"/>
              <a:t>sesión</a:t>
            </a:r>
            <a:r>
              <a:rPr lang="ca-ES" dirty="0"/>
              <a:t> no es un curso </a:t>
            </a:r>
            <a:r>
              <a:rPr lang="ca-ES" dirty="0" err="1"/>
              <a:t>práctico</a:t>
            </a:r>
            <a:r>
              <a:rPr lang="ca-ES" dirty="0"/>
              <a:t> de </a:t>
            </a:r>
            <a:r>
              <a:rPr lang="ca-ES" dirty="0" err="1"/>
              <a:t>creacion</a:t>
            </a:r>
            <a:r>
              <a:rPr lang="ca-ES" dirty="0"/>
              <a:t> de webs y que la </a:t>
            </a:r>
            <a:r>
              <a:rPr lang="ca-ES" dirty="0" err="1"/>
              <a:t>cosntrucción</a:t>
            </a:r>
            <a:r>
              <a:rPr lang="ca-ES" dirty="0"/>
              <a:t> con </a:t>
            </a:r>
            <a:r>
              <a:rPr lang="ca-ES" dirty="0" err="1"/>
              <a:t>Wordpress</a:t>
            </a:r>
            <a:r>
              <a:rPr lang="ca-ES" dirty="0"/>
              <a:t> no es tan </a:t>
            </a:r>
            <a:r>
              <a:rPr lang="ca-ES" dirty="0" err="1"/>
              <a:t>sencilla</a:t>
            </a:r>
            <a:r>
              <a:rPr lang="ca-ES" dirty="0"/>
              <a:t> como en el caso de plantilles </a:t>
            </a:r>
            <a:r>
              <a:rPr lang="ca-ES" dirty="0" err="1"/>
              <a:t>predefinidas</a:t>
            </a:r>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31</a:t>
            </a:fld>
            <a:endParaRPr lang="en-US" dirty="0"/>
          </a:p>
        </p:txBody>
      </p:sp>
    </p:spTree>
    <p:extLst>
      <p:ext uri="{BB962C8B-B14F-4D97-AF65-F5344CB8AC3E}">
        <p14:creationId xmlns:p14="http://schemas.microsoft.com/office/powerpoint/2010/main" val="13718353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a:t>El funcionamiento de </a:t>
            </a:r>
            <a:r>
              <a:rPr lang="es-ES_tradnl" dirty="0" err="1"/>
              <a:t>wordpress</a:t>
            </a:r>
            <a:r>
              <a:rPr lang="es-ES_tradnl" dirty="0"/>
              <a:t> es a través de la instalación de aplicaciones externas que la propia herramienta te recomienda en función de si las necesitas.</a:t>
            </a:r>
          </a:p>
          <a:p>
            <a:endParaRPr lang="es-ES_tradnl" dirty="0"/>
          </a:p>
          <a:p>
            <a:r>
              <a:rPr lang="ca-ES" dirty="0"/>
              <a:t>Comentar </a:t>
            </a:r>
            <a:r>
              <a:rPr lang="ca-ES" dirty="0" err="1"/>
              <a:t>brevemente</a:t>
            </a:r>
            <a:r>
              <a:rPr lang="ca-ES" dirty="0"/>
              <a:t> las </a:t>
            </a:r>
            <a:r>
              <a:rPr lang="ca-ES" dirty="0" err="1"/>
              <a:t>pantallas</a:t>
            </a:r>
            <a:r>
              <a:rPr lang="ca-ES" dirty="0"/>
              <a:t> que </a:t>
            </a:r>
            <a:r>
              <a:rPr lang="ca-ES" dirty="0" err="1"/>
              <a:t>ofrece</a:t>
            </a:r>
            <a:r>
              <a:rPr lang="ca-ES" dirty="0"/>
              <a:t> </a:t>
            </a:r>
            <a:r>
              <a:rPr lang="ca-ES" dirty="0" err="1"/>
              <a:t>Wordpress</a:t>
            </a:r>
            <a:r>
              <a:rPr lang="ca-ES" dirty="0"/>
              <a:t> para que los assistentes </a:t>
            </a:r>
            <a:r>
              <a:rPr lang="ca-ES" dirty="0" err="1"/>
              <a:t>vean</a:t>
            </a:r>
            <a:r>
              <a:rPr lang="ca-ES" dirty="0"/>
              <a:t> que son </a:t>
            </a:r>
            <a:r>
              <a:rPr lang="ca-ES" dirty="0" err="1"/>
              <a:t>sencillas</a:t>
            </a:r>
            <a:r>
              <a:rPr lang="ca-ES" dirty="0"/>
              <a:t> de utilitzar.</a:t>
            </a:r>
          </a:p>
          <a:p>
            <a:r>
              <a:rPr lang="ca-ES" dirty="0" err="1"/>
              <a:t>Resaltar</a:t>
            </a:r>
            <a:r>
              <a:rPr lang="ca-ES" dirty="0"/>
              <a:t> que esta </a:t>
            </a:r>
            <a:r>
              <a:rPr lang="ca-ES" dirty="0" err="1"/>
              <a:t>sesión</a:t>
            </a:r>
            <a:r>
              <a:rPr lang="ca-ES" dirty="0"/>
              <a:t> no es un curso </a:t>
            </a:r>
            <a:r>
              <a:rPr lang="ca-ES" dirty="0" err="1"/>
              <a:t>práctico</a:t>
            </a:r>
            <a:r>
              <a:rPr lang="ca-ES" dirty="0"/>
              <a:t> de </a:t>
            </a:r>
            <a:r>
              <a:rPr lang="ca-ES" dirty="0" err="1"/>
              <a:t>creacion</a:t>
            </a:r>
            <a:r>
              <a:rPr lang="ca-ES" dirty="0"/>
              <a:t> de webs y que la </a:t>
            </a:r>
            <a:r>
              <a:rPr lang="ca-ES" dirty="0" err="1"/>
              <a:t>construcción</a:t>
            </a:r>
            <a:r>
              <a:rPr lang="ca-ES" dirty="0"/>
              <a:t> con </a:t>
            </a:r>
            <a:r>
              <a:rPr lang="ca-ES" dirty="0" err="1"/>
              <a:t>Wordpress</a:t>
            </a:r>
            <a:r>
              <a:rPr lang="ca-ES" dirty="0"/>
              <a:t> no es tan </a:t>
            </a:r>
            <a:r>
              <a:rPr lang="ca-ES" dirty="0" err="1"/>
              <a:t>sencilla</a:t>
            </a:r>
            <a:r>
              <a:rPr lang="ca-ES" dirty="0"/>
              <a:t> como en el caso de </a:t>
            </a:r>
            <a:r>
              <a:rPr lang="ca-ES" dirty="0" err="1"/>
              <a:t>plantillas</a:t>
            </a:r>
            <a:r>
              <a:rPr lang="ca-ES" dirty="0"/>
              <a:t> </a:t>
            </a:r>
            <a:r>
              <a:rPr lang="ca-ES" dirty="0" err="1"/>
              <a:t>predefinidas</a:t>
            </a:r>
            <a:r>
              <a:rPr lang="ca-ES" dirty="0"/>
              <a:t>.</a:t>
            </a:r>
            <a:endParaRPr lang="es-ES" dirty="0"/>
          </a:p>
          <a:p>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32</a:t>
            </a:fld>
            <a:endParaRPr lang="en-US" dirty="0"/>
          </a:p>
        </p:txBody>
      </p:sp>
    </p:spTree>
    <p:extLst>
      <p:ext uri="{BB962C8B-B14F-4D97-AF65-F5344CB8AC3E}">
        <p14:creationId xmlns:p14="http://schemas.microsoft.com/office/powerpoint/2010/main" val="30125784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sz="1600" b="0" i="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C0F4A2C8-6C88-4E71-83EE-698B9D4FE22F}" type="slidenum">
              <a:rPr lang="en-US" smtClean="0"/>
              <a:pPr/>
              <a:t>33</a:t>
            </a:fld>
            <a:endParaRPr lang="en-US" dirty="0"/>
          </a:p>
        </p:txBody>
      </p:sp>
    </p:spTree>
    <p:extLst>
      <p:ext uri="{BB962C8B-B14F-4D97-AF65-F5344CB8AC3E}">
        <p14:creationId xmlns:p14="http://schemas.microsoft.com/office/powerpoint/2010/main" val="12024057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s-ES" sz="1600" b="0" i="0" kern="1200" baseline="0" dirty="0">
              <a:solidFill>
                <a:schemeClr val="tx1"/>
              </a:solidFill>
              <a:effectLst/>
              <a:latin typeface="Arial" panose="020B0604020202020204" pitchFamily="34" charset="0"/>
              <a:ea typeface="+mn-ea"/>
              <a:cs typeface="+mn-cs"/>
            </a:endParaRPr>
          </a:p>
          <a:p>
            <a:endParaRPr lang="en-GB" b="0"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34</a:t>
            </a:fld>
            <a:endParaRPr lang="en-US" dirty="0"/>
          </a:p>
        </p:txBody>
      </p:sp>
    </p:spTree>
    <p:extLst>
      <p:ext uri="{BB962C8B-B14F-4D97-AF65-F5344CB8AC3E}">
        <p14:creationId xmlns:p14="http://schemas.microsoft.com/office/powerpoint/2010/main" val="32028870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s-ES" sz="1600" b="0" i="0" kern="1200" dirty="0">
                <a:solidFill>
                  <a:schemeClr val="tx1"/>
                </a:solidFill>
                <a:effectLst/>
                <a:latin typeface="Arial" panose="020B0604020202020204" pitchFamily="34" charset="0"/>
                <a:ea typeface="+mn-ea"/>
                <a:cs typeface="+mn-cs"/>
              </a:rPr>
              <a:t>Una plataforma de pagos es un proveedor que nos permite que los usuarios compren nuestros productos y/o servicios de nuestra web y puedan pagar con su tarjeta de debito o crédito.</a:t>
            </a:r>
          </a:p>
          <a:p>
            <a:r>
              <a:rPr lang="es-ES" sz="1600" b="0" i="0" kern="1200" dirty="0">
                <a:solidFill>
                  <a:schemeClr val="tx1"/>
                </a:solidFill>
                <a:effectLst/>
                <a:latin typeface="Arial" panose="020B0604020202020204" pitchFamily="34" charset="0"/>
                <a:ea typeface="+mn-ea"/>
                <a:cs typeface="+mn-cs"/>
              </a:rPr>
              <a:t>Tres de las plataformas más conocidas son: </a:t>
            </a:r>
            <a:r>
              <a:rPr lang="es-ES" sz="1600" b="0" i="0" kern="1200" dirty="0" err="1">
                <a:solidFill>
                  <a:schemeClr val="tx1"/>
                </a:solidFill>
                <a:effectLst/>
                <a:latin typeface="Arial" panose="020B0604020202020204" pitchFamily="34" charset="0"/>
                <a:ea typeface="+mn-ea"/>
                <a:cs typeface="+mn-cs"/>
              </a:rPr>
              <a:t>Paypal</a:t>
            </a:r>
            <a:r>
              <a:rPr lang="es-ES" sz="1600" b="0" i="0" kern="1200" dirty="0">
                <a:solidFill>
                  <a:schemeClr val="tx1"/>
                </a:solidFill>
                <a:effectLst/>
                <a:latin typeface="Arial" panose="020B0604020202020204" pitchFamily="34" charset="0"/>
                <a:ea typeface="+mn-ea"/>
                <a:cs typeface="+mn-cs"/>
              </a:rPr>
              <a:t>, </a:t>
            </a:r>
            <a:r>
              <a:rPr lang="es-ES" sz="1600" b="0" i="0" kern="1200" dirty="0" err="1">
                <a:solidFill>
                  <a:schemeClr val="tx1"/>
                </a:solidFill>
                <a:effectLst/>
                <a:latin typeface="Arial" panose="020B0604020202020204" pitchFamily="34" charset="0"/>
                <a:ea typeface="+mn-ea"/>
                <a:cs typeface="+mn-cs"/>
              </a:rPr>
              <a:t>Stripe</a:t>
            </a:r>
            <a:r>
              <a:rPr lang="es-ES" sz="1600" b="0" i="0" kern="1200" dirty="0">
                <a:solidFill>
                  <a:schemeClr val="tx1"/>
                </a:solidFill>
                <a:effectLst/>
                <a:latin typeface="Arial" panose="020B0604020202020204" pitchFamily="34" charset="0"/>
                <a:ea typeface="+mn-ea"/>
                <a:cs typeface="+mn-cs"/>
              </a:rPr>
              <a:t> y </a:t>
            </a:r>
            <a:r>
              <a:rPr lang="es-ES" sz="1600" b="0" i="0" kern="1200" dirty="0" err="1">
                <a:solidFill>
                  <a:schemeClr val="tx1"/>
                </a:solidFill>
                <a:effectLst/>
                <a:latin typeface="Arial" panose="020B0604020202020204" pitchFamily="34" charset="0"/>
                <a:ea typeface="+mn-ea"/>
                <a:cs typeface="+mn-cs"/>
              </a:rPr>
              <a:t>Redsys</a:t>
            </a:r>
            <a:r>
              <a:rPr lang="es-ES" sz="1600" b="0" i="0" kern="1200" dirty="0">
                <a:solidFill>
                  <a:schemeClr val="tx1"/>
                </a:solidFill>
                <a:effectLst/>
                <a:latin typeface="Arial" panose="020B0604020202020204" pitchFamily="34" charset="0"/>
                <a:ea typeface="+mn-ea"/>
                <a:cs typeface="+mn-cs"/>
              </a:rPr>
              <a:t>.</a:t>
            </a:r>
          </a:p>
          <a:p>
            <a:pPr marL="285750" indent="-285750">
              <a:buFontTx/>
              <a:buChar char="-"/>
            </a:pPr>
            <a:r>
              <a:rPr lang="es-ES" sz="1600" b="0" i="0" kern="1200" dirty="0">
                <a:solidFill>
                  <a:schemeClr val="tx1"/>
                </a:solidFill>
                <a:effectLst/>
                <a:latin typeface="Arial" panose="020B0604020202020204" pitchFamily="34" charset="0"/>
                <a:ea typeface="+mn-ea"/>
                <a:cs typeface="+mn-cs"/>
              </a:rPr>
              <a:t>PayPal y Strike funcionan de forma muy similar. Hay que darse de alta en su web y nos facilitan un enlace que hemos de colocar en nuestra página web (instalación muy sencilla) para que los usuarios puedan realizar pagos. Cuando un usuario realiza un pago en nuestra web las dos plataformas acumulan el dinero en nuestra cuenta con ellos previo descuento de una comisión por el servicio. La comisión por el servicio depende de la facturación y puede oscilar como media entre el 2,5% y el 6 por ciento. Nos permiten solicitar que el dinero se </a:t>
            </a:r>
            <a:r>
              <a:rPr lang="es-ES" sz="1600" b="0" i="0" kern="1200" dirty="0" err="1">
                <a:solidFill>
                  <a:schemeClr val="tx1"/>
                </a:solidFill>
                <a:effectLst/>
                <a:latin typeface="Arial" panose="020B0604020202020204" pitchFamily="34" charset="0"/>
                <a:ea typeface="+mn-ea"/>
                <a:cs typeface="+mn-cs"/>
              </a:rPr>
              <a:t>situe</a:t>
            </a:r>
            <a:r>
              <a:rPr lang="es-ES" sz="1600" b="0" i="0" kern="1200" dirty="0">
                <a:solidFill>
                  <a:schemeClr val="tx1"/>
                </a:solidFill>
                <a:effectLst/>
                <a:latin typeface="Arial" panose="020B0604020202020204" pitchFamily="34" charset="0"/>
                <a:ea typeface="+mn-ea"/>
                <a:cs typeface="+mn-cs"/>
              </a:rPr>
              <a:t> en nuestra cuenta corriente de nuestra entidad.</a:t>
            </a:r>
          </a:p>
          <a:p>
            <a:pPr marL="285750" indent="-285750">
              <a:buFontTx/>
              <a:buChar char="-"/>
            </a:pPr>
            <a:r>
              <a:rPr lang="es-ES" sz="1600" b="0" i="0" kern="1200" dirty="0" err="1">
                <a:solidFill>
                  <a:schemeClr val="tx1"/>
                </a:solidFill>
                <a:effectLst/>
                <a:latin typeface="Arial" panose="020B0604020202020204" pitchFamily="34" charset="0"/>
                <a:ea typeface="+mn-ea"/>
                <a:cs typeface="+mn-cs"/>
              </a:rPr>
              <a:t>Redsys</a:t>
            </a:r>
            <a:r>
              <a:rPr lang="es-ES" sz="1600" b="0" i="0" kern="1200" dirty="0">
                <a:solidFill>
                  <a:schemeClr val="tx1"/>
                </a:solidFill>
                <a:effectLst/>
                <a:latin typeface="Arial" panose="020B0604020202020204" pitchFamily="34" charset="0"/>
                <a:ea typeface="+mn-ea"/>
                <a:cs typeface="+mn-cs"/>
              </a:rPr>
              <a:t>: Es un poco más compleja de utilizar ya que requiere conocimientos previos de programación para enlazar la web con nuestra entidad financiera para que cuando un usuario compre un producto el dinero vaya directamente a nuestra cuenta. Es una opción a valorar si tenemos muchas ventas ya que las comisiones so  mas ajustadas</a:t>
            </a:r>
            <a:endParaRPr lang="es-ES" sz="1600" b="1" i="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C0F4A2C8-6C88-4E71-83EE-698B9D4FE22F}" type="slidenum">
              <a:rPr lang="en-US" smtClean="0"/>
              <a:pPr/>
              <a:t>35</a:t>
            </a:fld>
            <a:endParaRPr lang="en-US" dirty="0"/>
          </a:p>
        </p:txBody>
      </p:sp>
    </p:spTree>
    <p:extLst>
      <p:ext uri="{BB962C8B-B14F-4D97-AF65-F5344CB8AC3E}">
        <p14:creationId xmlns:p14="http://schemas.microsoft.com/office/powerpoint/2010/main" val="14590127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s-ES" sz="1600" b="0" i="0" kern="1200" baseline="0" dirty="0">
              <a:solidFill>
                <a:schemeClr val="tx1"/>
              </a:solidFill>
              <a:effectLst/>
              <a:latin typeface="Arial" panose="020B0604020202020204" pitchFamily="34" charset="0"/>
              <a:ea typeface="+mn-ea"/>
              <a:cs typeface="+mn-cs"/>
            </a:endParaRPr>
          </a:p>
          <a:p>
            <a:endParaRPr lang="en-GB" b="0"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36</a:t>
            </a:fld>
            <a:endParaRPr lang="en-US" dirty="0"/>
          </a:p>
        </p:txBody>
      </p:sp>
    </p:spTree>
    <p:extLst>
      <p:ext uri="{BB962C8B-B14F-4D97-AF65-F5344CB8AC3E}">
        <p14:creationId xmlns:p14="http://schemas.microsoft.com/office/powerpoint/2010/main" val="20994959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s-ES" dirty="0"/>
              <a:t>Para enlazar una página web a una red social, debemos copiar el link y pegarlo en nuestra Biografía del perfil. </a:t>
            </a:r>
          </a:p>
          <a:p>
            <a:r>
              <a:rPr lang="es-ES" sz="1600" b="0" kern="1200" dirty="0">
                <a:solidFill>
                  <a:schemeClr val="tx1"/>
                </a:solidFill>
                <a:effectLst/>
                <a:latin typeface="Arial" panose="020B0604020202020204" pitchFamily="34" charset="0"/>
                <a:ea typeface="+mn-ea"/>
                <a:cs typeface="+mn-cs"/>
              </a:rPr>
              <a:t>¿Cómo enlazar tu web con tus Redes Sociales?</a:t>
            </a:r>
          </a:p>
          <a:p>
            <a:r>
              <a:rPr lang="es-ES" sz="1600" b="0" i="0" kern="1200" dirty="0">
                <a:solidFill>
                  <a:schemeClr val="tx1"/>
                </a:solidFill>
                <a:effectLst/>
                <a:latin typeface="Arial" panose="020B0604020202020204" pitchFamily="34" charset="0"/>
                <a:ea typeface="+mn-ea"/>
                <a:cs typeface="+mn-cs"/>
              </a:rPr>
              <a:t>Hoy en día estamos conectados permanentemente a internet, por eso, es importante </a:t>
            </a:r>
            <a:r>
              <a:rPr lang="es-ES" sz="1600" b="1" i="0" kern="1200" dirty="0">
                <a:solidFill>
                  <a:schemeClr val="tx1"/>
                </a:solidFill>
                <a:effectLst/>
                <a:latin typeface="Arial" panose="020B0604020202020204" pitchFamily="34" charset="0"/>
                <a:ea typeface="+mn-ea"/>
                <a:cs typeface="+mn-cs"/>
              </a:rPr>
              <a:t>establecer una buena conexión entre tu página y tus redes sociales.</a:t>
            </a:r>
            <a:endParaRPr lang="es-ES" sz="1600" b="0" i="0" kern="1200" dirty="0">
              <a:solidFill>
                <a:schemeClr val="tx1"/>
              </a:solidFill>
              <a:effectLst/>
              <a:latin typeface="Arial" panose="020B0604020202020204" pitchFamily="34" charset="0"/>
              <a:ea typeface="+mn-ea"/>
              <a:cs typeface="+mn-cs"/>
            </a:endParaRPr>
          </a:p>
          <a:p>
            <a:r>
              <a:rPr lang="es-ES" sz="1600" b="0" i="0" kern="1200" dirty="0">
                <a:solidFill>
                  <a:schemeClr val="tx1"/>
                </a:solidFill>
                <a:effectLst/>
                <a:latin typeface="Arial" panose="020B0604020202020204" pitchFamily="34" charset="0"/>
                <a:ea typeface="+mn-ea"/>
                <a:cs typeface="+mn-cs"/>
              </a:rPr>
              <a:t>Esta conexión podemos conseguirla a través de distintas maneras, pero todas debemos tenerlas en cuenta y llevarlas a cabo constantemente.</a:t>
            </a:r>
          </a:p>
          <a:p>
            <a:r>
              <a:rPr lang="es-ES" sz="1600" b="0" i="0" kern="1200" dirty="0">
                <a:solidFill>
                  <a:schemeClr val="tx1"/>
                </a:solidFill>
                <a:effectLst/>
                <a:latin typeface="Arial" panose="020B0604020202020204" pitchFamily="34" charset="0"/>
                <a:ea typeface="+mn-ea"/>
                <a:cs typeface="+mn-cs"/>
              </a:rPr>
              <a:t>Esta conexión podemos hacerla en ambos sentidos</a:t>
            </a:r>
          </a:p>
          <a:p>
            <a:endParaRPr lang="es-ES" dirty="0"/>
          </a:p>
          <a:p>
            <a:r>
              <a:rPr lang="es-ES" sz="1600" b="1" i="0" kern="1200" dirty="0">
                <a:solidFill>
                  <a:schemeClr val="tx1"/>
                </a:solidFill>
                <a:effectLst/>
                <a:latin typeface="Arial" panose="020B0604020202020204" pitchFamily="34" charset="0"/>
                <a:ea typeface="+mn-ea"/>
                <a:cs typeface="+mn-cs"/>
              </a:rPr>
              <a:t>De Red Social a </a:t>
            </a:r>
            <a:r>
              <a:rPr lang="es-ES" sz="1600" b="1" i="0" kern="1200" dirty="0" err="1">
                <a:solidFill>
                  <a:schemeClr val="tx1"/>
                </a:solidFill>
                <a:effectLst/>
                <a:latin typeface="Arial" panose="020B0604020202020204" pitchFamily="34" charset="0"/>
                <a:ea typeface="+mn-ea"/>
                <a:cs typeface="+mn-cs"/>
              </a:rPr>
              <a:t>Pàgina</a:t>
            </a:r>
            <a:r>
              <a:rPr lang="es-ES" sz="1600" b="1" i="0" kern="1200" dirty="0">
                <a:solidFill>
                  <a:schemeClr val="tx1"/>
                </a:solidFill>
                <a:effectLst/>
                <a:latin typeface="Arial" panose="020B0604020202020204" pitchFamily="34" charset="0"/>
                <a:ea typeface="+mn-ea"/>
                <a:cs typeface="+mn-cs"/>
              </a:rPr>
              <a:t> Web.</a:t>
            </a:r>
          </a:p>
          <a:p>
            <a:r>
              <a:rPr lang="es-ES" sz="1600" b="0" i="0" kern="1200" dirty="0">
                <a:solidFill>
                  <a:schemeClr val="tx1"/>
                </a:solidFill>
                <a:effectLst/>
                <a:latin typeface="Arial" panose="020B0604020202020204" pitchFamily="34" charset="0"/>
                <a:ea typeface="+mn-ea"/>
                <a:cs typeface="+mn-cs"/>
              </a:rPr>
              <a:t>Podemos </a:t>
            </a:r>
            <a:r>
              <a:rPr lang="es-ES" sz="1600" b="1" i="0" kern="1200" dirty="0">
                <a:solidFill>
                  <a:schemeClr val="tx1"/>
                </a:solidFill>
                <a:effectLst/>
                <a:latin typeface="Arial" panose="020B0604020202020204" pitchFamily="34" charset="0"/>
                <a:ea typeface="+mn-ea"/>
                <a:cs typeface="+mn-cs"/>
              </a:rPr>
              <a:t>incluir el</a:t>
            </a:r>
            <a:r>
              <a:rPr lang="es-ES" sz="1600" b="0" i="0" kern="1200" dirty="0">
                <a:solidFill>
                  <a:schemeClr val="tx1"/>
                </a:solidFill>
                <a:effectLst/>
                <a:latin typeface="Arial" panose="020B0604020202020204" pitchFamily="34" charset="0"/>
                <a:ea typeface="+mn-ea"/>
                <a:cs typeface="+mn-cs"/>
              </a:rPr>
              <a:t> </a:t>
            </a:r>
            <a:r>
              <a:rPr lang="es-ES" sz="1600" b="1" i="0" kern="1200" dirty="0">
                <a:solidFill>
                  <a:schemeClr val="tx1"/>
                </a:solidFill>
                <a:effectLst/>
                <a:latin typeface="Arial" panose="020B0604020202020204" pitchFamily="34" charset="0"/>
                <a:ea typeface="+mn-ea"/>
                <a:cs typeface="+mn-cs"/>
              </a:rPr>
              <a:t>enlace tanto en el perfil de la red social como en cada publicación que realicemos la </a:t>
            </a:r>
            <a:r>
              <a:rPr lang="es-ES" sz="1600" b="1" i="0" kern="1200" dirty="0" err="1">
                <a:solidFill>
                  <a:schemeClr val="tx1"/>
                </a:solidFill>
                <a:effectLst/>
                <a:latin typeface="Arial" panose="020B0604020202020204" pitchFamily="34" charset="0"/>
                <a:ea typeface="+mn-ea"/>
                <a:cs typeface="+mn-cs"/>
              </a:rPr>
              <a:t>url</a:t>
            </a:r>
            <a:r>
              <a:rPr lang="es-ES" sz="1600" b="1" i="0" kern="1200" dirty="0">
                <a:solidFill>
                  <a:schemeClr val="tx1"/>
                </a:solidFill>
                <a:effectLst/>
                <a:latin typeface="Arial" panose="020B0604020202020204" pitchFamily="34" charset="0"/>
                <a:ea typeface="+mn-ea"/>
                <a:cs typeface="+mn-cs"/>
              </a:rPr>
              <a:t> de nuestra web</a:t>
            </a:r>
            <a:r>
              <a:rPr lang="es-ES" sz="1600" b="0" i="0" kern="1200" dirty="0">
                <a:solidFill>
                  <a:schemeClr val="tx1"/>
                </a:solidFill>
                <a:effectLst/>
                <a:latin typeface="Arial" panose="020B0604020202020204" pitchFamily="34" charset="0"/>
                <a:ea typeface="+mn-ea"/>
                <a:cs typeface="+mn-cs"/>
              </a:rPr>
              <a:t>. Así como incluir el enlace de un artículo o del producto exacto del que estemos hablando.</a:t>
            </a:r>
          </a:p>
          <a:p>
            <a:r>
              <a:rPr lang="es-ES" sz="1600" b="0" i="0" kern="1200" dirty="0">
                <a:solidFill>
                  <a:schemeClr val="tx1"/>
                </a:solidFill>
                <a:effectLst/>
                <a:latin typeface="Arial" panose="020B0604020202020204" pitchFamily="34" charset="0"/>
                <a:ea typeface="+mn-ea"/>
                <a:cs typeface="+mn-cs"/>
              </a:rPr>
              <a:t>Más efectiva sin duda será cuando realicemos una </a:t>
            </a:r>
            <a:r>
              <a:rPr lang="es-ES" sz="1600" b="1" i="0" kern="1200" dirty="0">
                <a:solidFill>
                  <a:schemeClr val="tx1"/>
                </a:solidFill>
                <a:effectLst/>
                <a:latin typeface="Arial" panose="020B0604020202020204" pitchFamily="34" charset="0"/>
                <a:ea typeface="+mn-ea"/>
                <a:cs typeface="+mn-cs"/>
              </a:rPr>
              <a:t>campaña publicitaria a través de Facebook o Instagram</a:t>
            </a:r>
            <a:r>
              <a:rPr lang="es-ES" sz="1600" b="0" i="0" kern="1200" dirty="0">
                <a:solidFill>
                  <a:schemeClr val="tx1"/>
                </a:solidFill>
                <a:effectLst/>
                <a:latin typeface="Arial" panose="020B0604020202020204" pitchFamily="34" charset="0"/>
                <a:ea typeface="+mn-ea"/>
                <a:cs typeface="+mn-cs"/>
              </a:rPr>
              <a:t>, ya que el alcance y la interacción conseguida con esta inversión, harás que el tráfico que llevemos hacia la web sea mucho mayor.</a:t>
            </a:r>
          </a:p>
          <a:p>
            <a:r>
              <a:rPr lang="es-ES" sz="1600" b="0" i="0" kern="1200" dirty="0">
                <a:solidFill>
                  <a:schemeClr val="tx1"/>
                </a:solidFill>
                <a:effectLst/>
                <a:latin typeface="Arial" panose="020B0604020202020204" pitchFamily="34" charset="0"/>
                <a:ea typeface="+mn-ea"/>
                <a:cs typeface="+mn-cs"/>
              </a:rPr>
              <a:t>Este tráfico podemos medirle e interpretarle sabiendo que es </a:t>
            </a:r>
            <a:r>
              <a:rPr lang="es-ES" sz="1600" b="1" i="0" kern="1200" dirty="0">
                <a:solidFill>
                  <a:schemeClr val="tx1"/>
                </a:solidFill>
                <a:effectLst/>
                <a:latin typeface="Arial" panose="020B0604020202020204" pitchFamily="34" charset="0"/>
                <a:ea typeface="+mn-ea"/>
                <a:cs typeface="+mn-cs"/>
              </a:rPr>
              <a:t>dirigido desde Facebook a través del Pixel de seguimiento.</a:t>
            </a:r>
            <a:endParaRPr lang="es-ES" sz="1600" b="0" i="0" kern="1200" dirty="0">
              <a:solidFill>
                <a:schemeClr val="tx1"/>
              </a:solidFill>
              <a:effectLst/>
              <a:latin typeface="Arial" panose="020B0604020202020204" pitchFamily="34" charset="0"/>
              <a:ea typeface="+mn-ea"/>
              <a:cs typeface="+mn-cs"/>
            </a:endParaRPr>
          </a:p>
          <a:p>
            <a:r>
              <a:rPr lang="es-ES" sz="1600" b="0" i="0" kern="1200" dirty="0">
                <a:solidFill>
                  <a:schemeClr val="tx1"/>
                </a:solidFill>
                <a:effectLst/>
                <a:latin typeface="Arial" panose="020B0604020202020204" pitchFamily="34" charset="0"/>
                <a:ea typeface="+mn-ea"/>
                <a:cs typeface="+mn-cs"/>
              </a:rPr>
              <a:t>Además, plataformas como Twitter e Instagram integran herramientas de análisis para poder </a:t>
            </a:r>
            <a:r>
              <a:rPr lang="es-ES" sz="1600" b="1" i="0" kern="1200" dirty="0">
                <a:solidFill>
                  <a:schemeClr val="tx1"/>
                </a:solidFill>
                <a:effectLst/>
                <a:latin typeface="Arial" panose="020B0604020202020204" pitchFamily="34" charset="0"/>
                <a:ea typeface="+mn-ea"/>
                <a:cs typeface="+mn-cs"/>
              </a:rPr>
              <a:t>analizar el tráfico de usuarios a través de las API,</a:t>
            </a:r>
            <a:r>
              <a:rPr lang="es-ES" sz="1600" b="0" i="0" kern="1200" dirty="0">
                <a:solidFill>
                  <a:schemeClr val="tx1"/>
                </a:solidFill>
                <a:effectLst/>
                <a:latin typeface="Arial" panose="020B0604020202020204" pitchFamily="34" charset="0"/>
                <a:ea typeface="+mn-ea"/>
                <a:cs typeface="+mn-cs"/>
              </a:rPr>
              <a:t> conocer el éxito de las mismas y contabilizar las conversiones que has conseguido.</a:t>
            </a:r>
          </a:p>
          <a:p>
            <a:r>
              <a:rPr lang="es-ES" sz="1600" b="0" i="0" kern="1200" dirty="0">
                <a:solidFill>
                  <a:schemeClr val="tx1"/>
                </a:solidFill>
                <a:effectLst/>
                <a:latin typeface="Arial" panose="020B0604020202020204" pitchFamily="34" charset="0"/>
                <a:ea typeface="+mn-ea"/>
                <a:cs typeface="+mn-cs"/>
              </a:rPr>
              <a:t>Éstas herramientas de análisis </a:t>
            </a:r>
            <a:r>
              <a:rPr lang="es-ES" sz="1600" b="1" i="0" kern="1200" dirty="0">
                <a:solidFill>
                  <a:schemeClr val="tx1"/>
                </a:solidFill>
                <a:effectLst/>
                <a:latin typeface="Arial" panose="020B0604020202020204" pitchFamily="34" charset="0"/>
                <a:ea typeface="+mn-ea"/>
                <a:cs typeface="+mn-cs"/>
              </a:rPr>
              <a:t>se insertan con un código de </a:t>
            </a:r>
            <a:r>
              <a:rPr lang="es-ES" sz="1600" b="1" i="0" kern="1200" dirty="0" err="1">
                <a:solidFill>
                  <a:schemeClr val="tx1"/>
                </a:solidFill>
                <a:effectLst/>
                <a:latin typeface="Arial" panose="020B0604020202020204" pitchFamily="34" charset="0"/>
                <a:ea typeface="+mn-ea"/>
                <a:cs typeface="+mn-cs"/>
              </a:rPr>
              <a:t>javascript</a:t>
            </a:r>
            <a:r>
              <a:rPr lang="es-ES" sz="1600" b="1" i="0" kern="1200" dirty="0">
                <a:solidFill>
                  <a:schemeClr val="tx1"/>
                </a:solidFill>
                <a:effectLst/>
                <a:latin typeface="Arial" panose="020B0604020202020204" pitchFamily="34" charset="0"/>
                <a:ea typeface="+mn-ea"/>
                <a:cs typeface="+mn-cs"/>
              </a:rPr>
              <a:t> que te proporciona cada red social en su plataforma de anunciantes</a:t>
            </a:r>
            <a:r>
              <a:rPr lang="es-ES" sz="1600" b="0" i="0" kern="1200" dirty="0">
                <a:solidFill>
                  <a:schemeClr val="tx1"/>
                </a:solidFill>
                <a:effectLst/>
                <a:latin typeface="Arial" panose="020B0604020202020204" pitchFamily="34" charset="0"/>
                <a:ea typeface="+mn-ea"/>
                <a:cs typeface="+mn-cs"/>
              </a:rPr>
              <a:t>. Aunque la inserción de estos códigos en tu página web es sencilla, es importante configurarlos correctamente. De esta forma podrás contabilizar las conversiones, visitas e interacciones por separado.</a:t>
            </a:r>
          </a:p>
        </p:txBody>
      </p:sp>
      <p:sp>
        <p:nvSpPr>
          <p:cNvPr id="4" name="Slide Number Placeholder 3"/>
          <p:cNvSpPr>
            <a:spLocks noGrp="1"/>
          </p:cNvSpPr>
          <p:nvPr>
            <p:ph type="sldNum" sz="quarter" idx="5"/>
          </p:nvPr>
        </p:nvSpPr>
        <p:spPr/>
        <p:txBody>
          <a:bodyPr/>
          <a:lstStyle/>
          <a:p>
            <a:fld id="{C0F4A2C8-6C88-4E71-83EE-698B9D4FE22F}" type="slidenum">
              <a:rPr lang="en-US" smtClean="0"/>
              <a:pPr/>
              <a:t>37</a:t>
            </a:fld>
            <a:endParaRPr lang="en-US" dirty="0"/>
          </a:p>
        </p:txBody>
      </p:sp>
    </p:spTree>
    <p:extLst>
      <p:ext uri="{BB962C8B-B14F-4D97-AF65-F5344CB8AC3E}">
        <p14:creationId xmlns:p14="http://schemas.microsoft.com/office/powerpoint/2010/main" val="27185449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s-ES" sz="1600" b="0" i="0" kern="1200" dirty="0">
                <a:solidFill>
                  <a:schemeClr val="tx1"/>
                </a:solidFill>
                <a:effectLst/>
                <a:latin typeface="Arial" panose="020B0604020202020204" pitchFamily="34" charset="0"/>
                <a:ea typeface="+mn-ea"/>
                <a:cs typeface="+mn-cs"/>
              </a:rPr>
              <a:t>“</a:t>
            </a:r>
            <a:r>
              <a:rPr lang="es-ES" sz="1600" b="0" i="0" kern="1200" dirty="0" err="1">
                <a:solidFill>
                  <a:schemeClr val="tx1"/>
                </a:solidFill>
                <a:effectLst/>
                <a:latin typeface="Arial" panose="020B0604020202020204" pitchFamily="34" charset="0"/>
                <a:ea typeface="+mn-ea"/>
                <a:cs typeface="+mn-cs"/>
              </a:rPr>
              <a:t>Shoppable</a:t>
            </a:r>
            <a:r>
              <a:rPr lang="es-ES" sz="1600" b="0" i="0" kern="1200" dirty="0">
                <a:solidFill>
                  <a:schemeClr val="tx1"/>
                </a:solidFill>
                <a:effectLst/>
                <a:latin typeface="Arial" panose="020B0604020202020204" pitchFamily="34" charset="0"/>
                <a:ea typeface="+mn-ea"/>
                <a:cs typeface="+mn-cs"/>
              </a:rPr>
              <a:t> Post” ¿Qué es? es una nueva funcionalidad enfocada a la </a:t>
            </a:r>
            <a:r>
              <a:rPr lang="es-ES" sz="1600" b="1" i="0" kern="1200" dirty="0">
                <a:solidFill>
                  <a:schemeClr val="tx1"/>
                </a:solidFill>
                <a:effectLst/>
                <a:latin typeface="Arial" panose="020B0604020202020204" pitchFamily="34" charset="0"/>
                <a:ea typeface="+mn-ea"/>
                <a:cs typeface="+mn-cs"/>
              </a:rPr>
              <a:t>venta directa desde Instagram para negocios digitales que ofrecen productos físicos</a:t>
            </a:r>
            <a:r>
              <a:rPr lang="es-ES" sz="1600" b="0" i="0" kern="1200" dirty="0">
                <a:solidFill>
                  <a:schemeClr val="tx1"/>
                </a:solidFill>
                <a:effectLst/>
                <a:latin typeface="Arial" panose="020B0604020202020204" pitchFamily="34" charset="0"/>
                <a:ea typeface="+mn-ea"/>
                <a:cs typeface="+mn-cs"/>
              </a:rPr>
              <a:t>. Es requisito obligatorio disponer de sitio web para poder vender los productos, de no ser así, solo se podrá promocionar y publicitar. Su funcionamiento es muy sencillo, el vendedor, cuando sube fotografías, puede etiquetar en ellas los productos que aparecen, y por su parte, el comprador que se interese por el producto podrá hacer clic sobre él para ver más información, y si lo desea, comprar.</a:t>
            </a:r>
          </a:p>
          <a:p>
            <a:r>
              <a:rPr lang="es-ES" sz="1600" b="0" i="0" kern="1200" dirty="0">
                <a:solidFill>
                  <a:schemeClr val="tx1"/>
                </a:solidFill>
                <a:effectLst/>
                <a:latin typeface="Arial" panose="020B0604020202020204" pitchFamily="34" charset="0"/>
                <a:ea typeface="+mn-ea"/>
                <a:cs typeface="+mn-cs"/>
              </a:rPr>
              <a:t>En resumidas cuentas, consiste en trasladar la funcionalidad de una tienda online a Instagram y al uso que se da a esta red social. Sin duda, es la mejor forma de aprovechar la gran cantidad de tiempo que los usuarios pasan viendo fotografías y dando a “me gusta” en esta red social.</a:t>
            </a:r>
          </a:p>
          <a:p>
            <a:endParaRPr lang="es-ES" sz="1600" b="0" i="0" kern="1200" dirty="0">
              <a:solidFill>
                <a:schemeClr val="tx1"/>
              </a:solidFill>
              <a:effectLst/>
              <a:latin typeface="Arial" panose="020B0604020202020204" pitchFamily="34" charset="0"/>
              <a:ea typeface="+mn-ea"/>
              <a:cs typeface="+mn-cs"/>
            </a:endParaRPr>
          </a:p>
          <a:p>
            <a:r>
              <a:rPr lang="es-ES" sz="1600" b="0" i="0" kern="1200" dirty="0">
                <a:solidFill>
                  <a:schemeClr val="tx1"/>
                </a:solidFill>
                <a:effectLst/>
                <a:latin typeface="Arial" panose="020B0604020202020204" pitchFamily="34" charset="0"/>
                <a:ea typeface="+mn-ea"/>
                <a:cs typeface="+mn-cs"/>
              </a:rPr>
              <a:t>Ahora que ya sabemos qué es </a:t>
            </a:r>
            <a:r>
              <a:rPr lang="es-ES" sz="1600" b="0" i="0" kern="1200" dirty="0" err="1">
                <a:solidFill>
                  <a:schemeClr val="tx1"/>
                </a:solidFill>
                <a:effectLst/>
                <a:latin typeface="Arial" panose="020B0604020202020204" pitchFamily="34" charset="0"/>
                <a:ea typeface="+mn-ea"/>
                <a:cs typeface="+mn-cs"/>
              </a:rPr>
              <a:t>shoppable</a:t>
            </a:r>
            <a:r>
              <a:rPr lang="es-ES" sz="1600" b="0" i="0" kern="1200" dirty="0">
                <a:solidFill>
                  <a:schemeClr val="tx1"/>
                </a:solidFill>
                <a:effectLst/>
                <a:latin typeface="Arial" panose="020B0604020202020204" pitchFamily="34" charset="0"/>
                <a:ea typeface="+mn-ea"/>
                <a:cs typeface="+mn-cs"/>
              </a:rPr>
              <a:t> post de Instagram y antes de comenzar a explicar cómo funcionan a fondo las tiendas de Instagram, es importante tener en cuenta cuales son las premisas que debemos cumplir para utilizar este sistema de venta online, ya que no todos los negocios pueden utilizar los </a:t>
            </a:r>
            <a:r>
              <a:rPr lang="es-ES" sz="1600" b="0" i="0" kern="1200" dirty="0" err="1">
                <a:solidFill>
                  <a:schemeClr val="tx1"/>
                </a:solidFill>
                <a:effectLst/>
                <a:latin typeface="Arial" panose="020B0604020202020204" pitchFamily="34" charset="0"/>
                <a:ea typeface="+mn-ea"/>
                <a:cs typeface="+mn-cs"/>
              </a:rPr>
              <a:t>shoppable</a:t>
            </a:r>
            <a:r>
              <a:rPr lang="es-ES" sz="1600" b="0" i="0" kern="1200" dirty="0">
                <a:solidFill>
                  <a:schemeClr val="tx1"/>
                </a:solidFill>
                <a:effectLst/>
                <a:latin typeface="Arial" panose="020B0604020202020204" pitchFamily="34" charset="0"/>
                <a:ea typeface="+mn-ea"/>
                <a:cs typeface="+mn-cs"/>
              </a:rPr>
              <a:t> post, se tienen que cumplir una serie de </a:t>
            </a:r>
            <a:r>
              <a:rPr lang="es-ES" sz="1600" b="1" i="0" kern="1200" dirty="0">
                <a:solidFill>
                  <a:schemeClr val="tx1"/>
                </a:solidFill>
                <a:effectLst/>
                <a:latin typeface="Arial" panose="020B0604020202020204" pitchFamily="34" charset="0"/>
                <a:ea typeface="+mn-ea"/>
                <a:cs typeface="+mn-cs"/>
              </a:rPr>
              <a:t>requisitos</a:t>
            </a:r>
            <a:r>
              <a:rPr lang="es-ES" sz="1600" b="0" i="0" kern="1200" dirty="0">
                <a:solidFill>
                  <a:schemeClr val="tx1"/>
                </a:solidFill>
                <a:effectLst/>
                <a:latin typeface="Arial" panose="020B0604020202020204" pitchFamily="34" charset="0"/>
                <a:ea typeface="+mn-ea"/>
                <a:cs typeface="+mn-cs"/>
              </a:rPr>
              <a:t> para vender por Instagram, que son los siguientes:</a:t>
            </a:r>
          </a:p>
          <a:p>
            <a:r>
              <a:rPr lang="es-ES" sz="1600" b="0" i="0" kern="1200" dirty="0">
                <a:solidFill>
                  <a:schemeClr val="tx1"/>
                </a:solidFill>
                <a:effectLst/>
                <a:latin typeface="Arial" panose="020B0604020202020204" pitchFamily="34" charset="0"/>
                <a:ea typeface="+mn-ea"/>
                <a:cs typeface="+mn-cs"/>
              </a:rPr>
              <a:t>1. Tener </a:t>
            </a:r>
            <a:r>
              <a:rPr lang="es-ES" sz="1600" b="1" i="0" kern="1200" dirty="0">
                <a:solidFill>
                  <a:schemeClr val="tx1"/>
                </a:solidFill>
                <a:effectLst/>
                <a:latin typeface="Arial" panose="020B0604020202020204" pitchFamily="34" charset="0"/>
                <a:ea typeface="+mn-ea"/>
                <a:cs typeface="+mn-cs"/>
              </a:rPr>
              <a:t>perfil de empresa</a:t>
            </a:r>
            <a:r>
              <a:rPr lang="es-ES" sz="1600" b="0" i="0" kern="1200" dirty="0">
                <a:solidFill>
                  <a:schemeClr val="tx1"/>
                </a:solidFill>
                <a:effectLst/>
                <a:latin typeface="Arial" panose="020B0604020202020204" pitchFamily="34" charset="0"/>
                <a:ea typeface="+mn-ea"/>
                <a:cs typeface="+mn-cs"/>
              </a:rPr>
              <a:t> (con un perfil personal no es posible).</a:t>
            </a:r>
          </a:p>
          <a:p>
            <a:r>
              <a:rPr lang="es-ES" sz="1600" b="0" i="0" kern="1200" dirty="0">
                <a:solidFill>
                  <a:schemeClr val="tx1"/>
                </a:solidFill>
                <a:effectLst/>
                <a:latin typeface="Arial" panose="020B0604020202020204" pitchFamily="34" charset="0"/>
                <a:ea typeface="+mn-ea"/>
                <a:cs typeface="+mn-cs"/>
              </a:rPr>
              <a:t>2. Operar en alguno de estos </a:t>
            </a:r>
            <a:r>
              <a:rPr lang="es-ES" sz="1600" b="1" i="0" kern="1200" dirty="0">
                <a:solidFill>
                  <a:schemeClr val="tx1"/>
                </a:solidFill>
                <a:effectLst/>
                <a:latin typeface="Arial" panose="020B0604020202020204" pitchFamily="34" charset="0"/>
                <a:ea typeface="+mn-ea"/>
                <a:cs typeface="+mn-cs"/>
              </a:rPr>
              <a:t>países:</a:t>
            </a:r>
            <a:r>
              <a:rPr lang="es-ES" sz="1600" b="0" i="0" kern="1200" dirty="0">
                <a:solidFill>
                  <a:schemeClr val="tx1"/>
                </a:solidFill>
                <a:effectLst/>
                <a:latin typeface="Arial" panose="020B0604020202020204" pitchFamily="34" charset="0"/>
                <a:ea typeface="+mn-ea"/>
                <a:cs typeface="+mn-cs"/>
              </a:rPr>
              <a:t> Estados Unidos, Reino Unido, Australia, Canadá, Francia, Alemania, Italia, España, Brasil, Suecia, Países Bajos, Argentina, México, Nueva Zelanda, Suiza, Puerto Rico, Irlanda, Sudáfrica, Bélgica, Austria, Perú, Uruguay, Paraguay, Malta, Ecuador, Panamá, Portugal, Polonia, Grecia, Chipre, Dinamarca, República Checa, Rumanía, Noruega, Hungría, Bulgaria, Croacia, Finlandia, Letonia, Lituania, Eslovenia, Luxemburgo, República Dominicana y Belice.</a:t>
            </a:r>
          </a:p>
          <a:p>
            <a:r>
              <a:rPr lang="es-ES" sz="1600" b="0" i="0" kern="1200" dirty="0">
                <a:solidFill>
                  <a:schemeClr val="tx1"/>
                </a:solidFill>
                <a:effectLst/>
                <a:latin typeface="Arial" panose="020B0604020202020204" pitchFamily="34" charset="0"/>
                <a:ea typeface="+mn-ea"/>
                <a:cs typeface="+mn-cs"/>
              </a:rPr>
              <a:t>3. Contar con la última versión de la</a:t>
            </a:r>
            <a:r>
              <a:rPr lang="es-ES" sz="1600" b="1" i="0" kern="1200" dirty="0">
                <a:solidFill>
                  <a:schemeClr val="tx1"/>
                </a:solidFill>
                <a:effectLst/>
                <a:latin typeface="Arial" panose="020B0604020202020204" pitchFamily="34" charset="0"/>
                <a:ea typeface="+mn-ea"/>
                <a:cs typeface="+mn-cs"/>
              </a:rPr>
              <a:t> app de Instagram.</a:t>
            </a:r>
            <a:endParaRPr lang="es-ES" sz="1600" b="0" i="0" kern="1200" dirty="0">
              <a:solidFill>
                <a:schemeClr val="tx1"/>
              </a:solidFill>
              <a:effectLst/>
              <a:latin typeface="Arial" panose="020B0604020202020204" pitchFamily="34" charset="0"/>
              <a:ea typeface="+mn-ea"/>
              <a:cs typeface="+mn-cs"/>
            </a:endParaRPr>
          </a:p>
          <a:p>
            <a:r>
              <a:rPr lang="es-ES" sz="1600" b="0" i="0" kern="1200" dirty="0">
                <a:solidFill>
                  <a:schemeClr val="tx1"/>
                </a:solidFill>
                <a:effectLst/>
                <a:latin typeface="Arial" panose="020B0604020202020204" pitchFamily="34" charset="0"/>
                <a:ea typeface="+mn-ea"/>
                <a:cs typeface="+mn-cs"/>
              </a:rPr>
              <a:t>4. Vender </a:t>
            </a:r>
            <a:r>
              <a:rPr lang="es-ES" sz="1600" b="1" i="0" kern="1200" dirty="0">
                <a:solidFill>
                  <a:schemeClr val="tx1"/>
                </a:solidFill>
                <a:effectLst/>
                <a:latin typeface="Arial" panose="020B0604020202020204" pitchFamily="34" charset="0"/>
                <a:ea typeface="+mn-ea"/>
                <a:cs typeface="+mn-cs"/>
              </a:rPr>
              <a:t>productos físicos</a:t>
            </a:r>
            <a:r>
              <a:rPr lang="es-ES" sz="1600" b="0" i="0" kern="1200" dirty="0">
                <a:solidFill>
                  <a:schemeClr val="tx1"/>
                </a:solidFill>
                <a:effectLst/>
                <a:latin typeface="Arial" panose="020B0604020202020204" pitchFamily="34" charset="0"/>
                <a:ea typeface="+mn-ea"/>
                <a:cs typeface="+mn-cs"/>
              </a:rPr>
              <a:t> que cumplan con las normativas de Instagram: </a:t>
            </a:r>
            <a:r>
              <a:rPr lang="es-ES" sz="1600" b="0" i="0" u="none" strike="noStrike" kern="1200" dirty="0">
                <a:solidFill>
                  <a:schemeClr val="tx1"/>
                </a:solidFill>
                <a:effectLst/>
                <a:latin typeface="Arial" panose="020B0604020202020204" pitchFamily="34" charset="0"/>
                <a:ea typeface="+mn-ea"/>
                <a:cs typeface="+mn-cs"/>
              </a:rPr>
              <a:t>acuerdo de comerciantes</a:t>
            </a:r>
            <a:r>
              <a:rPr lang="es-ES" sz="1600" b="0" i="0" kern="1200" dirty="0">
                <a:solidFill>
                  <a:schemeClr val="tx1"/>
                </a:solidFill>
                <a:effectLst/>
                <a:latin typeface="Arial" panose="020B0604020202020204" pitchFamily="34" charset="0"/>
                <a:ea typeface="+mn-ea"/>
                <a:cs typeface="+mn-cs"/>
              </a:rPr>
              <a:t> y </a:t>
            </a:r>
            <a:r>
              <a:rPr lang="es-ES" sz="1600" b="0" i="0" u="none" strike="noStrike" kern="1200" dirty="0">
                <a:solidFill>
                  <a:schemeClr val="tx1"/>
                </a:solidFill>
                <a:effectLst/>
                <a:latin typeface="Arial" panose="020B0604020202020204" pitchFamily="34" charset="0"/>
                <a:ea typeface="+mn-ea"/>
                <a:cs typeface="+mn-cs"/>
              </a:rPr>
              <a:t>políticas de comercio</a:t>
            </a:r>
            <a:r>
              <a:rPr lang="es-ES" sz="1600" b="0" i="0" kern="1200" dirty="0">
                <a:solidFill>
                  <a:schemeClr val="tx1"/>
                </a:solidFill>
                <a:effectLst/>
                <a:latin typeface="Arial" panose="020B0604020202020204" pitchFamily="34" charset="0"/>
                <a:ea typeface="+mn-ea"/>
                <a:cs typeface="+mn-cs"/>
              </a:rPr>
              <a:t>.</a:t>
            </a:r>
          </a:p>
          <a:p>
            <a:r>
              <a:rPr lang="es-ES" sz="1600" b="0" i="0" kern="1200" dirty="0">
                <a:solidFill>
                  <a:schemeClr val="tx1"/>
                </a:solidFill>
                <a:effectLst/>
                <a:latin typeface="Arial" panose="020B0604020202020204" pitchFamily="34" charset="0"/>
                <a:ea typeface="+mn-ea"/>
                <a:cs typeface="+mn-cs"/>
              </a:rPr>
              <a:t>5. Tener el perfil de Instagram</a:t>
            </a:r>
            <a:r>
              <a:rPr lang="es-ES" sz="1600" b="1" i="0" kern="1200" dirty="0">
                <a:solidFill>
                  <a:schemeClr val="tx1"/>
                </a:solidFill>
                <a:effectLst/>
                <a:latin typeface="Arial" panose="020B0604020202020204" pitchFamily="34" charset="0"/>
                <a:ea typeface="+mn-ea"/>
                <a:cs typeface="+mn-cs"/>
              </a:rPr>
              <a:t> conectado al de Facebook</a:t>
            </a:r>
            <a:r>
              <a:rPr lang="es-ES" sz="1600" b="0" i="0" kern="1200" dirty="0">
                <a:solidFill>
                  <a:schemeClr val="tx1"/>
                </a:solidFill>
                <a:effectLst/>
                <a:latin typeface="Arial" panose="020B0604020202020204" pitchFamily="34" charset="0"/>
                <a:ea typeface="+mn-ea"/>
                <a:cs typeface="+mn-cs"/>
              </a:rPr>
              <a:t>.</a:t>
            </a:r>
          </a:p>
          <a:p>
            <a:r>
              <a:rPr lang="es-ES" sz="1600" b="0" i="0" kern="1200" dirty="0">
                <a:solidFill>
                  <a:schemeClr val="tx1"/>
                </a:solidFill>
                <a:effectLst/>
                <a:latin typeface="Arial" panose="020B0604020202020204" pitchFamily="34" charset="0"/>
                <a:ea typeface="+mn-ea"/>
                <a:cs typeface="+mn-cs"/>
              </a:rPr>
              <a:t>6. Contar con un </a:t>
            </a:r>
            <a:r>
              <a:rPr lang="es-ES" sz="1600" b="1" i="0" kern="1200" dirty="0">
                <a:solidFill>
                  <a:schemeClr val="tx1"/>
                </a:solidFill>
                <a:effectLst/>
                <a:latin typeface="Arial" panose="020B0604020202020204" pitchFamily="34" charset="0"/>
                <a:ea typeface="+mn-ea"/>
                <a:cs typeface="+mn-cs"/>
              </a:rPr>
              <a:t>catálogo en Facebook. </a:t>
            </a:r>
            <a:r>
              <a:rPr lang="es-ES" sz="1600" b="0" i="0" kern="1200" dirty="0">
                <a:solidFill>
                  <a:schemeClr val="tx1"/>
                </a:solidFill>
                <a:effectLst/>
                <a:latin typeface="Arial" panose="020B0604020202020204" pitchFamily="34" charset="0"/>
                <a:ea typeface="+mn-ea"/>
                <a:cs typeface="+mn-cs"/>
              </a:rPr>
              <a:t>(lo explicaremos cuando hablemos de esta red social, mas adelante) </a:t>
            </a:r>
          </a:p>
          <a:p>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38</a:t>
            </a:fld>
            <a:endParaRPr lang="en-US" dirty="0"/>
          </a:p>
        </p:txBody>
      </p:sp>
    </p:spTree>
    <p:extLst>
      <p:ext uri="{BB962C8B-B14F-4D97-AF65-F5344CB8AC3E}">
        <p14:creationId xmlns:p14="http://schemas.microsoft.com/office/powerpoint/2010/main" val="19193933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s-ES" sz="1600" b="0" i="0" kern="1200" dirty="0">
                <a:solidFill>
                  <a:schemeClr val="tx1"/>
                </a:solidFill>
                <a:effectLst/>
                <a:latin typeface="Arial" panose="020B0604020202020204" pitchFamily="34" charset="0"/>
                <a:ea typeface="+mn-ea"/>
                <a:cs typeface="+mn-cs"/>
              </a:rPr>
              <a:t>Una vez comprobado que cumplimos todos los requisitos, ya solo falta instalar la funcionalidad en nuestro perfil de empresa y comenzar a etiquetar productos.</a:t>
            </a:r>
          </a:p>
          <a:p>
            <a:r>
              <a:rPr lang="es-ES" sz="1600" b="0" i="0" kern="1200" dirty="0">
                <a:solidFill>
                  <a:schemeClr val="tx1"/>
                </a:solidFill>
                <a:effectLst/>
                <a:latin typeface="Arial" panose="020B0604020202020204" pitchFamily="34" charset="0"/>
                <a:ea typeface="+mn-ea"/>
                <a:cs typeface="+mn-cs"/>
              </a:rPr>
              <a:t>Para activar las tiendas de Instagram tendremos que seguir estos pasos:</a:t>
            </a:r>
          </a:p>
          <a:p>
            <a:r>
              <a:rPr lang="es-ES" sz="1600" b="0" i="0" kern="1200" dirty="0">
                <a:solidFill>
                  <a:schemeClr val="tx1"/>
                </a:solidFill>
                <a:effectLst/>
                <a:latin typeface="Arial" panose="020B0604020202020204" pitchFamily="34" charset="0"/>
                <a:ea typeface="+mn-ea"/>
                <a:cs typeface="+mn-cs"/>
              </a:rPr>
              <a:t>1. Asegurarnos de tener una </a:t>
            </a:r>
            <a:r>
              <a:rPr lang="es-ES" sz="1600" b="1" i="0" kern="1200" dirty="0">
                <a:solidFill>
                  <a:schemeClr val="tx1"/>
                </a:solidFill>
                <a:effectLst/>
                <a:latin typeface="Arial" panose="020B0604020202020204" pitchFamily="34" charset="0"/>
                <a:ea typeface="+mn-ea"/>
                <a:cs typeface="+mn-cs"/>
              </a:rPr>
              <a:t>cuenta</a:t>
            </a:r>
            <a:r>
              <a:rPr lang="es-ES" sz="1600" b="0" i="0" kern="1200" dirty="0">
                <a:solidFill>
                  <a:schemeClr val="tx1"/>
                </a:solidFill>
                <a:effectLst/>
                <a:latin typeface="Arial" panose="020B0604020202020204" pitchFamily="34" charset="0"/>
                <a:ea typeface="+mn-ea"/>
                <a:cs typeface="+mn-cs"/>
              </a:rPr>
              <a:t> de empresa en Instagram y una fan page en Facebook </a:t>
            </a:r>
            <a:r>
              <a:rPr lang="es-ES" sz="1600" b="1" i="0" kern="1200" dirty="0">
                <a:solidFill>
                  <a:schemeClr val="tx1"/>
                </a:solidFill>
                <a:effectLst/>
                <a:latin typeface="Arial" panose="020B0604020202020204" pitchFamily="34" charset="0"/>
                <a:ea typeface="+mn-ea"/>
                <a:cs typeface="+mn-cs"/>
              </a:rPr>
              <a:t>conectadas.</a:t>
            </a:r>
          </a:p>
          <a:p>
            <a:r>
              <a:rPr lang="es-ES" sz="1600" b="0" i="0" kern="1200" dirty="0">
                <a:solidFill>
                  <a:schemeClr val="tx1"/>
                </a:solidFill>
                <a:effectLst/>
                <a:latin typeface="Arial" panose="020B0604020202020204" pitchFamily="34" charset="0"/>
                <a:ea typeface="+mn-ea"/>
                <a:cs typeface="+mn-cs"/>
              </a:rPr>
              <a:t>2. Necesitaremos tener un </a:t>
            </a:r>
            <a:r>
              <a:rPr lang="es-ES" sz="1600" b="1" i="0" kern="1200" dirty="0">
                <a:solidFill>
                  <a:schemeClr val="tx1"/>
                </a:solidFill>
                <a:effectLst/>
                <a:latin typeface="Arial" panose="020B0604020202020204" pitchFamily="34" charset="0"/>
                <a:ea typeface="+mn-ea"/>
                <a:cs typeface="+mn-cs"/>
              </a:rPr>
              <a:t>catálogo de productos </a:t>
            </a:r>
            <a:r>
              <a:rPr lang="es-ES" sz="1600" b="0" i="0" kern="1200" dirty="0">
                <a:solidFill>
                  <a:schemeClr val="tx1"/>
                </a:solidFill>
                <a:effectLst/>
                <a:latin typeface="Arial" panose="020B0604020202020204" pitchFamily="34" charset="0"/>
                <a:ea typeface="+mn-ea"/>
                <a:cs typeface="+mn-cs"/>
              </a:rPr>
              <a:t>en Facebook que podrás crear desde </a:t>
            </a:r>
            <a:r>
              <a:rPr lang="es-ES" sz="1600" b="0" i="0" u="none" strike="noStrike" kern="1200" dirty="0">
                <a:solidFill>
                  <a:schemeClr val="tx1"/>
                </a:solidFill>
                <a:effectLst/>
                <a:latin typeface="Arial" panose="020B0604020202020204" pitchFamily="34" charset="0"/>
                <a:ea typeface="+mn-ea"/>
                <a:cs typeface="+mn-cs"/>
              </a:rPr>
              <a:t>Business Manager</a:t>
            </a:r>
            <a:r>
              <a:rPr lang="es-ES" sz="1600" b="0" i="0" kern="1200" dirty="0">
                <a:solidFill>
                  <a:schemeClr val="tx1"/>
                </a:solidFill>
                <a:effectLst/>
                <a:latin typeface="Arial" panose="020B0604020202020204" pitchFamily="34" charset="0"/>
                <a:ea typeface="+mn-ea"/>
                <a:cs typeface="+mn-cs"/>
              </a:rPr>
              <a:t> o alguna plataforma de </a:t>
            </a:r>
            <a:r>
              <a:rPr lang="es-ES" sz="1600" b="0" i="0" kern="1200" dirty="0" err="1">
                <a:solidFill>
                  <a:schemeClr val="tx1"/>
                </a:solidFill>
                <a:effectLst/>
                <a:latin typeface="Arial" panose="020B0604020202020204" pitchFamily="34" charset="0"/>
                <a:ea typeface="+mn-ea"/>
                <a:cs typeface="+mn-cs"/>
              </a:rPr>
              <a:t>ecommerce</a:t>
            </a:r>
            <a:r>
              <a:rPr lang="es-ES" sz="1600" b="0" i="0" kern="1200" dirty="0">
                <a:solidFill>
                  <a:schemeClr val="tx1"/>
                </a:solidFill>
                <a:effectLst/>
                <a:latin typeface="Arial" panose="020B0604020202020204" pitchFamily="34" charset="0"/>
                <a:ea typeface="+mn-ea"/>
                <a:cs typeface="+mn-cs"/>
              </a:rPr>
              <a:t> como </a:t>
            </a:r>
            <a:r>
              <a:rPr lang="es-ES" sz="1600" b="0" i="0" u="none" strike="noStrike" kern="1200" dirty="0">
                <a:solidFill>
                  <a:schemeClr val="tx1"/>
                </a:solidFill>
                <a:effectLst/>
                <a:latin typeface="Arial" panose="020B0604020202020204" pitchFamily="34" charset="0"/>
                <a:ea typeface="+mn-ea"/>
                <a:cs typeface="+mn-cs"/>
              </a:rPr>
              <a:t>Magento</a:t>
            </a:r>
            <a:r>
              <a:rPr lang="es-ES" sz="1600" b="0" i="0" kern="1200" dirty="0">
                <a:solidFill>
                  <a:schemeClr val="tx1"/>
                </a:solidFill>
                <a:effectLst/>
                <a:latin typeface="Arial" panose="020B0604020202020204" pitchFamily="34" charset="0"/>
                <a:ea typeface="+mn-ea"/>
                <a:cs typeface="+mn-cs"/>
              </a:rPr>
              <a:t>, </a:t>
            </a:r>
            <a:r>
              <a:rPr lang="es-ES" sz="1600" b="0" i="0" u="none" strike="noStrike" kern="1200" dirty="0" err="1">
                <a:solidFill>
                  <a:schemeClr val="tx1"/>
                </a:solidFill>
                <a:effectLst/>
                <a:latin typeface="Arial" panose="020B0604020202020204" pitchFamily="34" charset="0"/>
                <a:ea typeface="+mn-ea"/>
                <a:cs typeface="+mn-cs"/>
              </a:rPr>
              <a:t>BigCommerce</a:t>
            </a:r>
            <a:r>
              <a:rPr lang="es-ES" sz="1600" b="0" i="0" u="none" strike="noStrike" kern="1200" dirty="0">
                <a:solidFill>
                  <a:schemeClr val="tx1"/>
                </a:solidFill>
                <a:effectLst/>
                <a:latin typeface="Arial" panose="020B0604020202020204" pitchFamily="34" charset="0"/>
                <a:ea typeface="+mn-ea"/>
                <a:cs typeface="+mn-cs"/>
              </a:rPr>
              <a:t>,</a:t>
            </a:r>
            <a:r>
              <a:rPr lang="es-ES" sz="1600" b="0" i="0" kern="1200" dirty="0">
                <a:solidFill>
                  <a:schemeClr val="tx1"/>
                </a:solidFill>
                <a:effectLst/>
                <a:latin typeface="Arial" panose="020B0604020202020204" pitchFamily="34" charset="0"/>
                <a:ea typeface="+mn-ea"/>
                <a:cs typeface="+mn-cs"/>
              </a:rPr>
              <a:t> </a:t>
            </a:r>
            <a:r>
              <a:rPr lang="es-ES" sz="1600" b="0" i="0" kern="1200" dirty="0" err="1">
                <a:solidFill>
                  <a:schemeClr val="tx1"/>
                </a:solidFill>
                <a:effectLst/>
                <a:latin typeface="Arial" panose="020B0604020202020204" pitchFamily="34" charset="0"/>
                <a:ea typeface="+mn-ea"/>
                <a:cs typeface="+mn-cs"/>
              </a:rPr>
              <a:t>W</a:t>
            </a:r>
            <a:r>
              <a:rPr lang="es-ES" sz="1600" b="0" i="0" u="none" strike="noStrike" kern="1200" dirty="0" err="1">
                <a:solidFill>
                  <a:schemeClr val="tx1"/>
                </a:solidFill>
                <a:effectLst/>
                <a:latin typeface="Arial" panose="020B0604020202020204" pitchFamily="34" charset="0"/>
                <a:ea typeface="+mn-ea"/>
                <a:cs typeface="+mn-cs"/>
              </a:rPr>
              <a:t>ooCommerce</a:t>
            </a:r>
            <a:r>
              <a:rPr lang="es-ES" sz="1600" b="0" i="0" kern="1200" dirty="0">
                <a:solidFill>
                  <a:schemeClr val="tx1"/>
                </a:solidFill>
                <a:effectLst/>
                <a:latin typeface="Arial" panose="020B0604020202020204" pitchFamily="34" charset="0"/>
                <a:ea typeface="+mn-ea"/>
                <a:cs typeface="+mn-cs"/>
              </a:rPr>
              <a:t> o </a:t>
            </a:r>
            <a:r>
              <a:rPr lang="es-ES" sz="1600" b="0" i="0" u="none" strike="noStrike" kern="1200" dirty="0">
                <a:solidFill>
                  <a:schemeClr val="tx1"/>
                </a:solidFill>
                <a:effectLst/>
                <a:latin typeface="Arial" panose="020B0604020202020204" pitchFamily="34" charset="0"/>
                <a:ea typeface="+mn-ea"/>
                <a:cs typeface="+mn-cs"/>
              </a:rPr>
              <a:t>Shopify</a:t>
            </a:r>
            <a:r>
              <a:rPr lang="es-ES" sz="1600" b="0" i="0" kern="1200" dirty="0">
                <a:solidFill>
                  <a:schemeClr val="tx1"/>
                </a:solidFill>
                <a:effectLst/>
                <a:latin typeface="Arial" panose="020B0604020202020204" pitchFamily="34" charset="0"/>
                <a:ea typeface="+mn-ea"/>
                <a:cs typeface="+mn-cs"/>
              </a:rPr>
              <a:t>.</a:t>
            </a:r>
          </a:p>
          <a:p>
            <a:r>
              <a:rPr lang="es-ES" sz="1600" b="0" i="0" kern="1200" dirty="0">
                <a:solidFill>
                  <a:schemeClr val="tx1"/>
                </a:solidFill>
                <a:effectLst/>
                <a:latin typeface="Arial" panose="020B0604020202020204" pitchFamily="34" charset="0"/>
                <a:ea typeface="+mn-ea"/>
                <a:cs typeface="+mn-cs"/>
              </a:rPr>
              <a:t>3. </a:t>
            </a:r>
            <a:r>
              <a:rPr lang="es-ES" sz="1600" b="1" i="0" kern="1200" dirty="0">
                <a:solidFill>
                  <a:schemeClr val="tx1"/>
                </a:solidFill>
                <a:effectLst/>
                <a:latin typeface="Arial" panose="020B0604020202020204" pitchFamily="34" charset="0"/>
                <a:ea typeface="+mn-ea"/>
                <a:cs typeface="+mn-cs"/>
              </a:rPr>
              <a:t>Conectamos</a:t>
            </a:r>
            <a:r>
              <a:rPr lang="es-ES" sz="1600" b="0" i="0" kern="1200" dirty="0">
                <a:solidFill>
                  <a:schemeClr val="tx1"/>
                </a:solidFill>
                <a:effectLst/>
                <a:latin typeface="Arial" panose="020B0604020202020204" pitchFamily="34" charset="0"/>
                <a:ea typeface="+mn-ea"/>
                <a:cs typeface="+mn-cs"/>
              </a:rPr>
              <a:t> nuestro </a:t>
            </a:r>
            <a:r>
              <a:rPr lang="es-ES" sz="1600" b="1" i="0" kern="1200" dirty="0">
                <a:solidFill>
                  <a:schemeClr val="tx1"/>
                </a:solidFill>
                <a:effectLst/>
                <a:latin typeface="Arial" panose="020B0604020202020204" pitchFamily="34" charset="0"/>
                <a:ea typeface="+mn-ea"/>
                <a:cs typeface="+mn-cs"/>
              </a:rPr>
              <a:t>catálogo</a:t>
            </a:r>
            <a:r>
              <a:rPr lang="es-ES" sz="1600" b="0" i="0" kern="1200" dirty="0">
                <a:solidFill>
                  <a:schemeClr val="tx1"/>
                </a:solidFill>
                <a:effectLst/>
                <a:latin typeface="Arial" panose="020B0604020202020204" pitchFamily="34" charset="0"/>
                <a:ea typeface="+mn-ea"/>
                <a:cs typeface="+mn-cs"/>
              </a:rPr>
              <a:t> de Facebook con tu cuenta de empresa de Instagram. Para ello:</a:t>
            </a:r>
          </a:p>
          <a:p>
            <a:pPr lvl="1"/>
            <a:r>
              <a:rPr lang="es-ES" sz="1600" b="0" i="0" kern="1200" dirty="0">
                <a:solidFill>
                  <a:schemeClr val="tx1"/>
                </a:solidFill>
                <a:effectLst/>
                <a:latin typeface="Arial" panose="020B0604020202020204" pitchFamily="34" charset="0"/>
                <a:ea typeface="+mn-ea"/>
                <a:cs typeface="+mn-cs"/>
              </a:rPr>
              <a:t>- Vamos a la cuenta de Business Manager.</a:t>
            </a:r>
          </a:p>
          <a:p>
            <a:pPr lvl="1"/>
            <a:r>
              <a:rPr lang="es-ES" sz="1600" b="0" i="0" kern="1200" dirty="0">
                <a:solidFill>
                  <a:schemeClr val="tx1"/>
                </a:solidFill>
                <a:effectLst/>
                <a:latin typeface="Arial" panose="020B0604020202020204" pitchFamily="34" charset="0"/>
                <a:ea typeface="+mn-ea"/>
                <a:cs typeface="+mn-cs"/>
              </a:rPr>
              <a:t>- Revisamos que tenemos nuestra cuenta de Instagram vinculada a la página de Facebook</a:t>
            </a:r>
          </a:p>
          <a:p>
            <a:pPr marL="609585" lvl="1" indent="0">
              <a:buFontTx/>
              <a:buNone/>
            </a:pPr>
            <a:r>
              <a:rPr lang="es-ES" sz="1600" b="0" i="0" kern="1200" dirty="0">
                <a:solidFill>
                  <a:schemeClr val="tx1"/>
                </a:solidFill>
                <a:effectLst/>
                <a:latin typeface="Arial" panose="020B0604020202020204" pitchFamily="34" charset="0"/>
                <a:ea typeface="+mn-ea"/>
                <a:cs typeface="+mn-cs"/>
              </a:rPr>
              <a:t>- Comprobamos que nuestro catálogo de productos está activo</a:t>
            </a:r>
          </a:p>
          <a:p>
            <a:pPr marL="609585" lvl="1" indent="0">
              <a:buFontTx/>
              <a:buNone/>
            </a:pPr>
            <a:r>
              <a:rPr lang="es-ES" sz="1600" b="0" i="0" kern="1200" dirty="0">
                <a:solidFill>
                  <a:schemeClr val="tx1"/>
                </a:solidFill>
                <a:effectLst/>
                <a:latin typeface="Arial" panose="020B0604020202020204" pitchFamily="34" charset="0"/>
                <a:ea typeface="+mn-ea"/>
                <a:cs typeface="+mn-cs"/>
              </a:rPr>
              <a:t>- Una vez que cumplamos estos requisitos tendremos que esperar a que Instagram revise que cumplimos sus políticas de venta para darnos acceso a la funcionalidad de compras.</a:t>
            </a:r>
          </a:p>
          <a:p>
            <a:r>
              <a:rPr lang="es-ES" sz="1600" b="0" i="0" kern="1200" dirty="0">
                <a:solidFill>
                  <a:schemeClr val="tx1"/>
                </a:solidFill>
                <a:effectLst/>
                <a:latin typeface="Arial" panose="020B0604020202020204" pitchFamily="34" charset="0"/>
                <a:ea typeface="+mn-ea"/>
                <a:cs typeface="+mn-cs"/>
              </a:rPr>
              <a:t>4. Una vez que nos hayan aprobado el perfil, en “</a:t>
            </a:r>
            <a:r>
              <a:rPr lang="es-ES" sz="1600" b="1" i="0" kern="1200" dirty="0">
                <a:solidFill>
                  <a:schemeClr val="tx1"/>
                </a:solidFill>
                <a:effectLst/>
                <a:latin typeface="Arial" panose="020B0604020202020204" pitchFamily="34" charset="0"/>
                <a:ea typeface="+mn-ea"/>
                <a:cs typeface="+mn-cs"/>
              </a:rPr>
              <a:t>configuración</a:t>
            </a:r>
            <a:r>
              <a:rPr lang="es-ES" sz="1600" b="0" i="0" kern="1200" dirty="0">
                <a:solidFill>
                  <a:schemeClr val="tx1"/>
                </a:solidFill>
                <a:effectLst/>
                <a:latin typeface="Arial" panose="020B0604020202020204" pitchFamily="34" charset="0"/>
                <a:ea typeface="+mn-ea"/>
                <a:cs typeface="+mn-cs"/>
              </a:rPr>
              <a:t>” encontraremos la opción “</a:t>
            </a:r>
            <a:r>
              <a:rPr lang="es-ES" sz="1600" b="1" i="0" kern="1200" dirty="0">
                <a:solidFill>
                  <a:schemeClr val="tx1"/>
                </a:solidFill>
                <a:effectLst/>
                <a:latin typeface="Arial" panose="020B0604020202020204" pitchFamily="34" charset="0"/>
                <a:ea typeface="+mn-ea"/>
                <a:cs typeface="+mn-cs"/>
              </a:rPr>
              <a:t>compras</a:t>
            </a:r>
            <a:r>
              <a:rPr lang="es-ES" sz="1600" b="0" i="0" kern="1200" dirty="0">
                <a:solidFill>
                  <a:schemeClr val="tx1"/>
                </a:solidFill>
                <a:effectLst/>
                <a:latin typeface="Arial" panose="020B0604020202020204" pitchFamily="34" charset="0"/>
                <a:ea typeface="+mn-ea"/>
                <a:cs typeface="+mn-cs"/>
              </a:rPr>
              <a:t>” donde tendremos que seleccionar un catálogo de productos. Una vez seleccionado ya podremos comenzar a etiquetar los productos de ese catálogo en nuestras publicaciones de Instagram.</a:t>
            </a:r>
          </a:p>
        </p:txBody>
      </p:sp>
      <p:sp>
        <p:nvSpPr>
          <p:cNvPr id="4" name="Slide Number Placeholder 3"/>
          <p:cNvSpPr>
            <a:spLocks noGrp="1"/>
          </p:cNvSpPr>
          <p:nvPr>
            <p:ph type="sldNum" sz="quarter" idx="5"/>
          </p:nvPr>
        </p:nvSpPr>
        <p:spPr/>
        <p:txBody>
          <a:bodyPr/>
          <a:lstStyle/>
          <a:p>
            <a:fld id="{C0F4A2C8-6C88-4E71-83EE-698B9D4FE22F}" type="slidenum">
              <a:rPr lang="en-US" smtClean="0"/>
              <a:pPr/>
              <a:t>39</a:t>
            </a:fld>
            <a:endParaRPr lang="en-US" dirty="0"/>
          </a:p>
        </p:txBody>
      </p:sp>
    </p:spTree>
    <p:extLst>
      <p:ext uri="{BB962C8B-B14F-4D97-AF65-F5344CB8AC3E}">
        <p14:creationId xmlns:p14="http://schemas.microsoft.com/office/powerpoint/2010/main" val="8800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517155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s-ES" sz="1600" b="0" i="0" kern="1200" dirty="0">
                <a:solidFill>
                  <a:schemeClr val="tx1"/>
                </a:solidFill>
                <a:effectLst/>
                <a:latin typeface="Arial" panose="020B0604020202020204" pitchFamily="34" charset="0"/>
                <a:ea typeface="+mn-ea"/>
                <a:cs typeface="+mn-cs"/>
              </a:rPr>
              <a:t>Con nuestro perfil configurado y aprobado para </a:t>
            </a:r>
            <a:r>
              <a:rPr lang="es-ES" sz="1600" b="0" i="0" kern="1200" dirty="0" err="1">
                <a:solidFill>
                  <a:schemeClr val="tx1"/>
                </a:solidFill>
                <a:effectLst/>
                <a:latin typeface="Arial" panose="020B0604020202020204" pitchFamily="34" charset="0"/>
                <a:ea typeface="+mn-ea"/>
                <a:cs typeface="+mn-cs"/>
              </a:rPr>
              <a:t>shoppable</a:t>
            </a:r>
            <a:r>
              <a:rPr lang="es-ES" sz="1600" b="0" i="0" kern="1200" dirty="0">
                <a:solidFill>
                  <a:schemeClr val="tx1"/>
                </a:solidFill>
                <a:effectLst/>
                <a:latin typeface="Arial" panose="020B0604020202020204" pitchFamily="34" charset="0"/>
                <a:ea typeface="+mn-ea"/>
                <a:cs typeface="+mn-cs"/>
              </a:rPr>
              <a:t> Instagram, vamos a aprender cómo etiquetar productos en Instagram en cada fotografía, con el fin de que cuando los usuarios, le den clic a la foto, puedan ver más información (descripción, precio y enlace a compra). </a:t>
            </a:r>
          </a:p>
          <a:p>
            <a:r>
              <a:rPr lang="es-ES" sz="1600" b="0" i="0" kern="1200" dirty="0">
                <a:solidFill>
                  <a:schemeClr val="tx1"/>
                </a:solidFill>
                <a:effectLst/>
                <a:latin typeface="Arial" panose="020B0604020202020204" pitchFamily="34" charset="0"/>
                <a:ea typeface="+mn-ea"/>
                <a:cs typeface="+mn-cs"/>
              </a:rPr>
              <a:t>Para etiquetar los productos en Instagram ha que seguir estos pasos:</a:t>
            </a:r>
          </a:p>
          <a:p>
            <a:r>
              <a:rPr lang="es-ES" sz="1600" b="0" i="0" kern="1200" dirty="0">
                <a:solidFill>
                  <a:schemeClr val="tx1"/>
                </a:solidFill>
                <a:effectLst/>
                <a:latin typeface="Arial" panose="020B0604020202020204" pitchFamily="34" charset="0"/>
                <a:ea typeface="+mn-ea"/>
                <a:cs typeface="+mn-cs"/>
              </a:rPr>
              <a:t>1. Subimos una fotografía, añadimos el texto, ubicación, filtros…</a:t>
            </a:r>
          </a:p>
          <a:p>
            <a:r>
              <a:rPr lang="es-ES" sz="1600" b="0" i="0" kern="1200" dirty="0">
                <a:solidFill>
                  <a:schemeClr val="tx1"/>
                </a:solidFill>
                <a:effectLst/>
                <a:latin typeface="Arial" panose="020B0604020202020204" pitchFamily="34" charset="0"/>
                <a:ea typeface="+mn-ea"/>
                <a:cs typeface="+mn-cs"/>
              </a:rPr>
              <a:t>2. Tocamos sobre el producto que queremos etiquetar.</a:t>
            </a:r>
          </a:p>
          <a:p>
            <a:r>
              <a:rPr lang="es-ES" sz="1600" b="0" i="0" kern="1200" dirty="0">
                <a:solidFill>
                  <a:schemeClr val="tx1"/>
                </a:solidFill>
                <a:effectLst/>
                <a:latin typeface="Arial" panose="020B0604020202020204" pitchFamily="34" charset="0"/>
                <a:ea typeface="+mn-ea"/>
                <a:cs typeface="+mn-cs"/>
              </a:rPr>
              <a:t>3. Escribimos el nombre de los productos a etiquetar.</a:t>
            </a:r>
          </a:p>
          <a:p>
            <a:r>
              <a:rPr lang="es-ES" sz="1600" b="0" i="0" kern="1200" dirty="0">
                <a:solidFill>
                  <a:schemeClr val="tx1"/>
                </a:solidFill>
                <a:effectLst/>
                <a:latin typeface="Arial" panose="020B0604020202020204" pitchFamily="34" charset="0"/>
                <a:ea typeface="+mn-ea"/>
                <a:cs typeface="+mn-cs"/>
              </a:rPr>
              <a:t>4. Nos aparecerá un cuadro de búsqueda de nuestro catálogo de productos, donde deberemos marcar el que se corresponda.</a:t>
            </a:r>
          </a:p>
          <a:p>
            <a:r>
              <a:rPr lang="es-ES" sz="1600" b="0" i="0" kern="1200" dirty="0">
                <a:solidFill>
                  <a:schemeClr val="tx1"/>
                </a:solidFill>
                <a:effectLst/>
                <a:latin typeface="Arial" panose="020B0604020202020204" pitchFamily="34" charset="0"/>
                <a:ea typeface="+mn-ea"/>
                <a:cs typeface="+mn-cs"/>
              </a:rPr>
              <a:t>5. Recomendamos hacer clic en “obtener vista previa de productos etiquetados” para revisarlo todo bien.</a:t>
            </a:r>
          </a:p>
          <a:p>
            <a:r>
              <a:rPr lang="es-ES" sz="1600" b="0" i="0" kern="1200" dirty="0">
                <a:solidFill>
                  <a:schemeClr val="tx1"/>
                </a:solidFill>
                <a:effectLst/>
                <a:latin typeface="Arial" panose="020B0604020202020204" pitchFamily="34" charset="0"/>
                <a:ea typeface="+mn-ea"/>
                <a:cs typeface="+mn-cs"/>
              </a:rPr>
              <a:t>6. Y finalmente, hacemos clic en “listo” y en “compartir”</a:t>
            </a:r>
          </a:p>
          <a:p>
            <a:endParaRPr lang="es-ES" sz="1600" b="0" i="0" kern="1200" dirty="0">
              <a:solidFill>
                <a:schemeClr val="tx1"/>
              </a:solidFill>
              <a:effectLst/>
              <a:latin typeface="Arial" panose="020B0604020202020204" pitchFamily="34" charset="0"/>
              <a:ea typeface="+mn-ea"/>
              <a:cs typeface="+mn-cs"/>
            </a:endParaRPr>
          </a:p>
          <a:p>
            <a:r>
              <a:rPr lang="es-ES" sz="1600" b="0" i="0" kern="1200" dirty="0">
                <a:solidFill>
                  <a:schemeClr val="tx1"/>
                </a:solidFill>
                <a:effectLst/>
                <a:latin typeface="Arial" panose="020B0604020202020204" pitchFamily="34" charset="0"/>
                <a:ea typeface="+mn-ea"/>
                <a:cs typeface="+mn-cs"/>
              </a:rPr>
              <a:t>*Es importante saber que solo podremos etiquetar </a:t>
            </a:r>
            <a:r>
              <a:rPr lang="es-ES" sz="1600" b="1" i="0" kern="1200" dirty="0">
                <a:solidFill>
                  <a:schemeClr val="tx1"/>
                </a:solidFill>
                <a:effectLst/>
                <a:latin typeface="Arial" panose="020B0604020202020204" pitchFamily="34" charset="0"/>
                <a:ea typeface="+mn-ea"/>
                <a:cs typeface="+mn-cs"/>
              </a:rPr>
              <a:t>5 productos en una misma imagen, y hasta 20 si la publicación tiene varias imágenes</a:t>
            </a:r>
            <a:r>
              <a:rPr lang="es-ES" sz="1600" b="0" i="0" kern="1200" dirty="0">
                <a:solidFill>
                  <a:schemeClr val="tx1"/>
                </a:solidFill>
                <a:effectLst/>
                <a:latin typeface="Arial" panose="020B0604020202020204" pitchFamily="34" charset="0"/>
                <a:ea typeface="+mn-ea"/>
                <a:cs typeface="+mn-cs"/>
              </a:rPr>
              <a:t>. Además, en el primer caso no tendremos problema para editar en un futuro las etiquetas de productos, sin embargo, en las publicaciones con varias imágenes no se pueden hacer ediciones una vez publicadas. También podremos etiquetarlos en publicaciones pasadas, no solo en las nuevas, así que es un buen momento para hacer una limpieza completa de el perfil archivando aquellas publicaciones pasadas y etiquetando productos.</a:t>
            </a:r>
          </a:p>
          <a:p>
            <a:r>
              <a:rPr lang="es-ES" sz="1600" b="0" i="0" kern="1200" dirty="0">
                <a:solidFill>
                  <a:schemeClr val="tx1"/>
                </a:solidFill>
                <a:effectLst/>
                <a:latin typeface="Arial" panose="020B0604020202020204" pitchFamily="34" charset="0"/>
                <a:ea typeface="+mn-ea"/>
                <a:cs typeface="+mn-cs"/>
              </a:rPr>
              <a:t>Algo que también resulta muy cómodo es que, según vayamos actualizando nuestro catálogo en Facebook, en Instagram también se actualizará en la medida en que se eliminarán las etiquetas de aquellos productos que ya no estén en él.</a:t>
            </a:r>
          </a:p>
        </p:txBody>
      </p:sp>
      <p:sp>
        <p:nvSpPr>
          <p:cNvPr id="4" name="Slide Number Placeholder 3"/>
          <p:cNvSpPr>
            <a:spLocks noGrp="1"/>
          </p:cNvSpPr>
          <p:nvPr>
            <p:ph type="sldNum" sz="quarter" idx="5"/>
          </p:nvPr>
        </p:nvSpPr>
        <p:spPr/>
        <p:txBody>
          <a:bodyPr/>
          <a:lstStyle/>
          <a:p>
            <a:fld id="{C0F4A2C8-6C88-4E71-83EE-698B9D4FE22F}" type="slidenum">
              <a:rPr lang="en-US" smtClean="0"/>
              <a:pPr/>
              <a:t>40</a:t>
            </a:fld>
            <a:endParaRPr lang="en-US" dirty="0"/>
          </a:p>
        </p:txBody>
      </p:sp>
    </p:spTree>
    <p:extLst>
      <p:ext uri="{BB962C8B-B14F-4D97-AF65-F5344CB8AC3E}">
        <p14:creationId xmlns:p14="http://schemas.microsoft.com/office/powerpoint/2010/main" val="77897555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s-ES" sz="1600" b="0" i="0" kern="1200" dirty="0">
                <a:solidFill>
                  <a:schemeClr val="tx1"/>
                </a:solidFill>
                <a:effectLst/>
                <a:latin typeface="Arial" panose="020B0604020202020204" pitchFamily="34" charset="0"/>
                <a:ea typeface="+mn-ea"/>
                <a:cs typeface="+mn-cs"/>
              </a:rPr>
              <a:t>De </a:t>
            </a:r>
            <a:r>
              <a:rPr lang="es-ES" sz="1600" b="1" i="0" kern="1200" dirty="0">
                <a:solidFill>
                  <a:schemeClr val="tx1"/>
                </a:solidFill>
                <a:effectLst/>
                <a:latin typeface="Arial" panose="020B0604020202020204" pitchFamily="34" charset="0"/>
                <a:ea typeface="+mn-ea"/>
                <a:cs typeface="+mn-cs"/>
              </a:rPr>
              <a:t>Página Web a Red Social</a:t>
            </a:r>
            <a:r>
              <a:rPr lang="es-ES" sz="1600" b="0" i="0" kern="1200" dirty="0">
                <a:solidFill>
                  <a:schemeClr val="tx1"/>
                </a:solidFill>
                <a:effectLst/>
                <a:latin typeface="Arial" panose="020B0604020202020204" pitchFamily="34" charset="0"/>
                <a:ea typeface="+mn-ea"/>
                <a:cs typeface="+mn-cs"/>
              </a:rPr>
              <a:t>:</a:t>
            </a:r>
          </a:p>
          <a:p>
            <a:r>
              <a:rPr lang="es-ES" sz="1600" b="0" i="0" kern="1200" dirty="0">
                <a:solidFill>
                  <a:schemeClr val="tx1"/>
                </a:solidFill>
                <a:effectLst/>
                <a:latin typeface="Arial" panose="020B0604020202020204" pitchFamily="34" charset="0"/>
                <a:ea typeface="+mn-ea"/>
                <a:cs typeface="+mn-cs"/>
              </a:rPr>
              <a:t>Desde la web, el enlace más importante que debemos tener, </a:t>
            </a:r>
            <a:r>
              <a:rPr lang="es-ES" sz="1600" b="1" i="0" kern="1200" dirty="0">
                <a:solidFill>
                  <a:schemeClr val="tx1"/>
                </a:solidFill>
                <a:effectLst/>
                <a:latin typeface="Arial" panose="020B0604020202020204" pitchFamily="34" charset="0"/>
                <a:ea typeface="+mn-ea"/>
                <a:cs typeface="+mn-cs"/>
              </a:rPr>
              <a:t>debe encontrarse en una parte bastante visible del inicio de la página</a:t>
            </a:r>
            <a:r>
              <a:rPr lang="es-ES" sz="1600" b="0" i="0" kern="1200" dirty="0">
                <a:solidFill>
                  <a:schemeClr val="tx1"/>
                </a:solidFill>
                <a:effectLst/>
                <a:latin typeface="Arial" panose="020B0604020202020204" pitchFamily="34" charset="0"/>
                <a:ea typeface="+mn-ea"/>
                <a:cs typeface="+mn-cs"/>
              </a:rPr>
              <a:t>, para que, pinchando en cualquiera de los iconos de las distintas redes sociales, se acceda a ellas ¡Con un sólo </a:t>
            </a:r>
            <a:r>
              <a:rPr lang="es-ES" sz="1600" b="0" i="0" kern="1200" dirty="0" err="1">
                <a:solidFill>
                  <a:schemeClr val="tx1"/>
                </a:solidFill>
                <a:effectLst/>
                <a:latin typeface="Arial" panose="020B0604020202020204" pitchFamily="34" charset="0"/>
                <a:ea typeface="+mn-ea"/>
                <a:cs typeface="+mn-cs"/>
              </a:rPr>
              <a:t>click</a:t>
            </a:r>
            <a:r>
              <a:rPr lang="es-ES" sz="1600" b="0" i="0" kern="1200" dirty="0">
                <a:solidFill>
                  <a:schemeClr val="tx1"/>
                </a:solidFill>
                <a:effectLst/>
                <a:latin typeface="Arial" panose="020B0604020202020204" pitchFamily="34" charset="0"/>
                <a:ea typeface="+mn-ea"/>
                <a:cs typeface="+mn-cs"/>
              </a:rPr>
              <a:t>!</a:t>
            </a:r>
          </a:p>
          <a:p>
            <a:r>
              <a:rPr lang="es-ES" sz="1600" b="1" i="0" kern="1200" dirty="0">
                <a:solidFill>
                  <a:schemeClr val="tx1"/>
                </a:solidFill>
                <a:effectLst/>
                <a:latin typeface="Arial" panose="020B0604020202020204" pitchFamily="34" charset="0"/>
                <a:ea typeface="+mn-ea"/>
                <a:cs typeface="+mn-cs"/>
              </a:rPr>
              <a:t>Facebook, la reina de las redes sociales</a:t>
            </a:r>
            <a:r>
              <a:rPr lang="es-ES" sz="1600" b="0" i="0" kern="1200" dirty="0">
                <a:solidFill>
                  <a:schemeClr val="tx1"/>
                </a:solidFill>
                <a:effectLst/>
                <a:latin typeface="Arial" panose="020B0604020202020204" pitchFamily="34" charset="0"/>
                <a:ea typeface="+mn-ea"/>
                <a:cs typeface="+mn-cs"/>
              </a:rPr>
              <a:t>, dispone de una plataforma: </a:t>
            </a:r>
            <a:r>
              <a:rPr lang="es-ES" sz="1600" b="1" i="0" kern="1200" dirty="0">
                <a:solidFill>
                  <a:schemeClr val="tx1"/>
                </a:solidFill>
                <a:effectLst/>
                <a:latin typeface="Arial" panose="020B0604020202020204" pitchFamily="34" charset="0"/>
                <a:ea typeface="+mn-ea"/>
                <a:cs typeface="+mn-cs"/>
              </a:rPr>
              <a:t>Facebook </a:t>
            </a:r>
            <a:r>
              <a:rPr lang="es-ES" sz="1600" b="1" i="0" kern="1200" dirty="0" err="1">
                <a:solidFill>
                  <a:schemeClr val="tx1"/>
                </a:solidFill>
                <a:effectLst/>
                <a:latin typeface="Arial" panose="020B0604020202020204" pitchFamily="34" charset="0"/>
                <a:ea typeface="+mn-ea"/>
                <a:cs typeface="+mn-cs"/>
              </a:rPr>
              <a:t>Developers</a:t>
            </a:r>
            <a:r>
              <a:rPr lang="es-ES" sz="1600" b="1" i="0" kern="1200" dirty="0">
                <a:solidFill>
                  <a:schemeClr val="tx1"/>
                </a:solidFill>
                <a:effectLst/>
                <a:latin typeface="Arial" panose="020B0604020202020204" pitchFamily="34" charset="0"/>
                <a:ea typeface="+mn-ea"/>
                <a:cs typeface="+mn-cs"/>
              </a:rPr>
              <a:t>, la cual contiene distintos complementos de Facebook que puedes integrar en tu Web</a:t>
            </a:r>
            <a:r>
              <a:rPr lang="es-ES" sz="1600" b="0" i="0" kern="1200" dirty="0">
                <a:solidFill>
                  <a:schemeClr val="tx1"/>
                </a:solidFill>
                <a:effectLst/>
                <a:latin typeface="Arial" panose="020B0604020202020204" pitchFamily="34" charset="0"/>
                <a:ea typeface="+mn-ea"/>
                <a:cs typeface="+mn-cs"/>
              </a:rPr>
              <a:t>. Twitter también dispone de una plataforma similar.</a:t>
            </a:r>
          </a:p>
          <a:p>
            <a:r>
              <a:rPr lang="es-ES" sz="1600" b="0" i="0" kern="1200" dirty="0">
                <a:solidFill>
                  <a:schemeClr val="tx1"/>
                </a:solidFill>
                <a:effectLst/>
                <a:latin typeface="Arial" panose="020B0604020202020204" pitchFamily="34" charset="0"/>
                <a:ea typeface="+mn-ea"/>
                <a:cs typeface="+mn-cs"/>
              </a:rPr>
              <a:t>Uno de </a:t>
            </a:r>
            <a:r>
              <a:rPr lang="es-ES" sz="1600" b="1" i="0" kern="1200" dirty="0">
                <a:solidFill>
                  <a:schemeClr val="tx1"/>
                </a:solidFill>
                <a:effectLst/>
                <a:latin typeface="Arial" panose="020B0604020202020204" pitchFamily="34" charset="0"/>
                <a:ea typeface="+mn-ea"/>
                <a:cs typeface="+mn-cs"/>
              </a:rPr>
              <a:t>los más utilizados es el “Social </a:t>
            </a:r>
            <a:r>
              <a:rPr lang="es-ES" sz="1600" b="1" i="0" kern="1200" dirty="0" err="1">
                <a:solidFill>
                  <a:schemeClr val="tx1"/>
                </a:solidFill>
                <a:effectLst/>
                <a:latin typeface="Arial" panose="020B0604020202020204" pitchFamily="34" charset="0"/>
                <a:ea typeface="+mn-ea"/>
                <a:cs typeface="+mn-cs"/>
              </a:rPr>
              <a:t>Login</a:t>
            </a:r>
            <a:r>
              <a:rPr lang="es-ES" sz="1600" b="0" i="0" kern="1200" dirty="0">
                <a:solidFill>
                  <a:schemeClr val="tx1"/>
                </a:solidFill>
                <a:effectLst/>
                <a:latin typeface="Arial" panose="020B0604020202020204" pitchFamily="34" charset="0"/>
                <a:ea typeface="+mn-ea"/>
                <a:cs typeface="+mn-cs"/>
              </a:rPr>
              <a:t>”, este consiste en el registro o acceso a la web mediante tu usuario de Facebook. Lo cual hará que ahorres introducir en tu página una base de datos.</a:t>
            </a:r>
          </a:p>
          <a:p>
            <a:r>
              <a:rPr lang="es-ES" sz="1600" b="0" i="0" kern="1200" dirty="0">
                <a:solidFill>
                  <a:schemeClr val="tx1"/>
                </a:solidFill>
                <a:effectLst/>
                <a:latin typeface="Arial" panose="020B0604020202020204" pitchFamily="34" charset="0"/>
                <a:ea typeface="+mn-ea"/>
                <a:cs typeface="+mn-cs"/>
              </a:rPr>
              <a:t>En definitiva, Integrar tus redes sociales en tu sitio web te hará canalizar visitantes hacia tu sitio web y viceversa, lo que te hará ganar seguidores. Además, las API de las redes sociales permiten integrar complementos en tu sitio web que incitarán a tus visitantes a participar en tus redes sociales.</a:t>
            </a:r>
          </a:p>
          <a:p>
            <a:r>
              <a:rPr lang="es-ES" sz="1600" b="0" i="0" kern="1200" dirty="0">
                <a:solidFill>
                  <a:schemeClr val="tx1"/>
                </a:solidFill>
                <a:effectLst/>
                <a:latin typeface="Arial" panose="020B0604020202020204" pitchFamily="34" charset="0"/>
                <a:ea typeface="+mn-ea"/>
                <a:cs typeface="+mn-cs"/>
              </a:rPr>
              <a:t>Gracias a los enlaces recíprocos entre Web y Redes Sociales, conseguimos unificar nuestro público y conseguir que su seguimiento sea más exhaustivo.</a:t>
            </a:r>
          </a:p>
          <a:p>
            <a:endParaRPr lang="es-ES" sz="1600" b="0" i="0" kern="1200" dirty="0">
              <a:solidFill>
                <a:schemeClr val="tx1"/>
              </a:solidFill>
              <a:effectLst/>
              <a:latin typeface="Arial" panose="020B0604020202020204" pitchFamily="34" charset="0"/>
              <a:ea typeface="+mn-ea"/>
              <a:cs typeface="+mn-cs"/>
            </a:endParaRPr>
          </a:p>
          <a:p>
            <a:r>
              <a:rPr lang="es-ES" dirty="0">
                <a:hlinkClick r:id="rId3"/>
              </a:rPr>
              <a:t>https://www.comocrearweb.com/como-enlazar-una-pagina-web-a-las-redes-sociales-con-wordpress/</a:t>
            </a:r>
            <a:endParaRPr lang="es-ES" dirty="0"/>
          </a:p>
          <a:p>
            <a:r>
              <a:rPr lang="es-ES" dirty="0">
                <a:hlinkClick r:id="rId4"/>
              </a:rPr>
              <a:t>https://okhosting.com/blog/como-vincular-una-pagina-web-en-redes-sociales/</a:t>
            </a:r>
            <a:endParaRPr lang="es-E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41</a:t>
            </a:fld>
            <a:endParaRPr lang="en-US" dirty="0"/>
          </a:p>
        </p:txBody>
      </p:sp>
    </p:spTree>
    <p:extLst>
      <p:ext uri="{BB962C8B-B14F-4D97-AF65-F5344CB8AC3E}">
        <p14:creationId xmlns:p14="http://schemas.microsoft.com/office/powerpoint/2010/main" val="23407597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sz="1600" b="0" i="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C0F4A2C8-6C88-4E71-83EE-698B9D4FE22F}" type="slidenum">
              <a:rPr lang="en-US" smtClean="0"/>
              <a:pPr/>
              <a:t>42</a:t>
            </a:fld>
            <a:endParaRPr lang="en-US" dirty="0"/>
          </a:p>
        </p:txBody>
      </p:sp>
    </p:spTree>
    <p:extLst>
      <p:ext uri="{BB962C8B-B14F-4D97-AF65-F5344CB8AC3E}">
        <p14:creationId xmlns:p14="http://schemas.microsoft.com/office/powerpoint/2010/main" val="129838360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43</a:t>
            </a:fld>
            <a:endParaRPr lang="en-US" dirty="0"/>
          </a:p>
        </p:txBody>
      </p:sp>
    </p:spTree>
    <p:extLst>
      <p:ext uri="{BB962C8B-B14F-4D97-AF65-F5344CB8AC3E}">
        <p14:creationId xmlns:p14="http://schemas.microsoft.com/office/powerpoint/2010/main" val="6112927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s-ES" b="1" baseline="0" dirty="0"/>
              <a:t>Actualización contenidos: </a:t>
            </a:r>
            <a:r>
              <a:rPr lang="es-ES" b="0" baseline="0" dirty="0"/>
              <a:t> una web que no se actualiza periódicamente es penalizada por los buscadores al entender que está abandonada. Es importante actualizar los contenidos y añadir nuevos periódicamente.</a:t>
            </a:r>
          </a:p>
          <a:p>
            <a:r>
              <a:rPr lang="es-ES" b="1" baseline="0" dirty="0"/>
              <a:t>Posición en buscadores:</a:t>
            </a:r>
            <a:r>
              <a:rPr lang="es-ES" b="0" baseline="0" dirty="0"/>
              <a:t> con el Google </a:t>
            </a:r>
            <a:r>
              <a:rPr lang="es-ES" b="0" baseline="0" dirty="0" err="1"/>
              <a:t>Search</a:t>
            </a:r>
            <a:r>
              <a:rPr lang="es-ES" b="0" baseline="0" dirty="0"/>
              <a:t> </a:t>
            </a:r>
            <a:r>
              <a:rPr lang="es-ES" b="0" baseline="0" dirty="0" err="1"/>
              <a:t>Console</a:t>
            </a:r>
            <a:r>
              <a:rPr lang="es-ES" b="0" baseline="0" dirty="0"/>
              <a:t> hay que hacer seguimiento de si ganamos o perdemos posición en los resultados de búsqueda para tomar medidas correctoras. Mirar los competidores y gestionar el SEO nos ayudará a mejorar posiciones.</a:t>
            </a:r>
          </a:p>
          <a:p>
            <a:r>
              <a:rPr lang="es-ES" b="1" baseline="0" dirty="0"/>
              <a:t>Productos ofertas y campañas: </a:t>
            </a:r>
            <a:r>
              <a:rPr lang="es-ES" b="0" baseline="0" dirty="0"/>
              <a:t>debemos tener los artículos actualizados y elaborar ofertas periódicas para atraer visitantes y compradores. El enlace de la web con las redes sociales no puede ayudar mucho en este aspecto.</a:t>
            </a:r>
          </a:p>
          <a:p>
            <a:r>
              <a:rPr lang="es-ES" b="1" baseline="0" dirty="0"/>
              <a:t>Noticias y novedades: </a:t>
            </a:r>
            <a:r>
              <a:rPr lang="es-ES" b="0" baseline="0" dirty="0"/>
              <a:t>publicar y/o hacer llegar las novedades y ofertas a nuestros clientes creará un vínculo de fidelidad que nos ayudara a vender más.</a:t>
            </a:r>
          </a:p>
          <a:p>
            <a:r>
              <a:rPr lang="es-ES" b="1" baseline="0" dirty="0"/>
              <a:t>Contacto con los clientes: </a:t>
            </a:r>
            <a:r>
              <a:rPr lang="es-ES" b="0" baseline="0" dirty="0"/>
              <a:t>es necesario facilitar a los clientes que puedan contactar con nosotros para resolver cualquier duda y darles respuesta de forma rápida.</a:t>
            </a:r>
          </a:p>
          <a:p>
            <a:r>
              <a:rPr lang="es-ES" b="1" baseline="0" dirty="0"/>
              <a:t>Seguridad de la web:</a:t>
            </a:r>
            <a:r>
              <a:rPr lang="es-ES" b="0" baseline="0" dirty="0"/>
              <a:t> nuestra web debe tener certificado de seguridad (fácilmente instalable). Los usuarios desconfían de webs que no lo tenga. Cualquier web a la que accedemos nos muestra antes de la dirección un candado abierto o cerrado en función de si se tiene certificado de seguridad. </a:t>
            </a:r>
            <a:endParaRPr lang="es-ES" b="1" baseline="0" dirty="0"/>
          </a:p>
          <a:p>
            <a:endParaRPr lang="es-ES" b="1" baseline="0" dirty="0"/>
          </a:p>
        </p:txBody>
      </p:sp>
      <p:sp>
        <p:nvSpPr>
          <p:cNvPr id="4" name="Slide Number Placeholder 3"/>
          <p:cNvSpPr>
            <a:spLocks noGrp="1"/>
          </p:cNvSpPr>
          <p:nvPr>
            <p:ph type="sldNum" sz="quarter" idx="5"/>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3001816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342900" indent="-342900" algn="just" fontAlgn="base">
              <a:buFont typeface="+mj-lt"/>
              <a:buAutoNum type="arabicPeriod"/>
            </a:pPr>
            <a:r>
              <a:rPr lang="es-ES" sz="1600" dirty="0"/>
              <a:t>Buena elección de proveedores: </a:t>
            </a:r>
            <a:r>
              <a:rPr lang="es-ES" sz="1600" b="0" dirty="0"/>
              <a:t>No depender de quienes unas veces te entregue lo que necesites en poco tiempo y otras veces tarde meses…Los proveedores deben ser constantes y fiables en las entregas.</a:t>
            </a:r>
            <a:r>
              <a:rPr lang="es-ES" b="0" dirty="0"/>
              <a:t> </a:t>
            </a:r>
            <a:r>
              <a:rPr lang="es-ES" sz="1600" b="0" dirty="0"/>
              <a:t>Aquí no se trata tanto de que tengas proveedores rápidos en la entrega, sino que sean constantes. Si siempre te sirven a un mes, pues tú haces tus previsiones a un mes. También debes tener en cuenta, si les puedes hacer muchos pedidos de pocas unidades o debes llegar a un mínimo de productos para que te acepten un pedido. Lo mismo pasa con los portes. Los gastos de portes a los proveedores, te puede encarecer el producto muchísimo y puede que no lo tengas en cuenta a la hora de ponerle tú el precio de venta.</a:t>
            </a:r>
          </a:p>
          <a:p>
            <a:pPr marL="342900" indent="-342900" algn="just" fontAlgn="base">
              <a:buFont typeface="+mj-lt"/>
              <a:buAutoNum type="arabicPeriod"/>
            </a:pPr>
            <a:r>
              <a:rPr lang="es-ES" sz="1600" dirty="0"/>
              <a:t>Previsión de ventas: </a:t>
            </a:r>
            <a:r>
              <a:rPr lang="es-ES" sz="1600" b="0" dirty="0"/>
              <a:t>Analizando tu histórico de ventas, podrás hacerte una idea de lo que sueles vender de cada producto en cada momento o época del año. A este histórico de ventas, le añades la variación de las ventas que estás detectando en la actualidad (más ventas que el año pasado, o menos) y ya tienes una idea bastante aproximada del stock de tu </a:t>
            </a:r>
            <a:r>
              <a:rPr lang="es-ES" sz="1600" b="0" dirty="0" err="1"/>
              <a:t>eCommerce</a:t>
            </a:r>
            <a:r>
              <a:rPr lang="es-ES" sz="1600" b="0" dirty="0"/>
              <a:t> para ese producto. Existen programas informáticos dedicados a esta parte del negocio que hacen análisis muy fiables.</a:t>
            </a:r>
          </a:p>
          <a:p>
            <a:pPr marL="342900" indent="-342900" algn="just" fontAlgn="base">
              <a:buFont typeface="+mj-lt"/>
              <a:buAutoNum type="arabicPeriod"/>
            </a:pPr>
            <a:r>
              <a:rPr lang="es-ES" sz="1600" dirty="0"/>
              <a:t>Tiempo de reposición: </a:t>
            </a:r>
            <a:r>
              <a:rPr lang="es-ES" sz="1600" b="0" dirty="0"/>
              <a:t>Te permitirá poder dar servicio a tus clientes sin necesidad de comprar de más cantidad de producto a tus proveedores.</a:t>
            </a:r>
            <a:r>
              <a:rPr lang="es-ES" b="0" dirty="0"/>
              <a:t> </a:t>
            </a:r>
            <a:r>
              <a:rPr lang="es-ES" sz="1600" b="0" dirty="0"/>
              <a:t>Posiblemente lo óptimo podría ser un pedido a la semana a tus proveedores y tú calcular tu stock para la venta semanal. Les haces un pedido el viernes, te lo entregan el lunes y a vender.</a:t>
            </a:r>
          </a:p>
        </p:txBody>
      </p:sp>
      <p:sp>
        <p:nvSpPr>
          <p:cNvPr id="4" name="Slide Number Placeholder 3"/>
          <p:cNvSpPr>
            <a:spLocks noGrp="1"/>
          </p:cNvSpPr>
          <p:nvPr>
            <p:ph type="sldNum" sz="quarter" idx="10"/>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180134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342900" indent="-342900" algn="just" fontAlgn="base">
              <a:buFont typeface="+mj-lt"/>
              <a:buAutoNum type="arabicPeriod"/>
            </a:pPr>
            <a:r>
              <a:rPr lang="es-ES" sz="1600" dirty="0"/>
              <a:t>Cantidad mínima viable: </a:t>
            </a:r>
            <a:r>
              <a:rPr lang="es-ES" sz="1600" b="0" dirty="0"/>
              <a:t>Debes calcular muy bien la cantidad mínima de producto que debes tener almacenado para poder dar servicio mientras te llegan más mercancías. Cuanto mayor es el </a:t>
            </a:r>
            <a:r>
              <a:rPr lang="es-ES" sz="1600" b="0" dirty="0" err="1"/>
              <a:t>eCommerce</a:t>
            </a:r>
            <a:r>
              <a:rPr lang="es-ES" sz="1600" b="0" dirty="0"/>
              <a:t>, más complejo es este cálculo, por lo que cuando comienzas a crecer debes también profesionalizarte. Al principio, si vendes 10, 20, 30 o 50 productos, casi de cabeza, cualquier empresario puede calcular muy certeramente la cantidad mínima viable. Pero cuando, gracias a ese buen empresario, las cosas salen bien y se crece en volumen de pedidos, de ventas, de artículos en la tienda online, se debe recurrir a programas informáticos y a profesionales que hagan un buen control de Stock.</a:t>
            </a:r>
          </a:p>
          <a:p>
            <a:pPr marL="342900" indent="-342900" algn="just" fontAlgn="base">
              <a:buFont typeface="+mj-lt"/>
              <a:buAutoNum type="arabicPeriod"/>
            </a:pPr>
            <a:r>
              <a:rPr lang="es-ES" sz="1600" b="0" dirty="0"/>
              <a:t>Envíos a domicilio de clientes: cuando nuestros clientes compran quieren recibir su pedido lo más rápido posible. Asegurarse que los envíos se realizan correctamente y en el tiempo previsto es fundamental para que los clientes opinen bien de nuestro servicio. Una opción recomendada es </a:t>
            </a:r>
            <a:r>
              <a:rPr lang="es-ES" sz="1600" b="0" dirty="0" err="1"/>
              <a:t>Packlink</a:t>
            </a:r>
            <a:r>
              <a:rPr lang="es-ES" sz="1600" b="0" dirty="0"/>
              <a:t> que es un buscador que nos facilita, sólo entrando el código postal de origen y destino, el peso y dimensiones, la empresa transportista que nos ofrece el mejor precio. Nos da opciones de recogida y entrega en domicilio y el plazo de entrega. De esta manera podemos informar a nuestros clientes cuando recibirán su pedido y nosotros podemos conocer el coste del </a:t>
            </a:r>
            <a:r>
              <a:rPr lang="es-ES" sz="1600" b="0" dirty="0" err="1"/>
              <a:t>envio</a:t>
            </a:r>
            <a:r>
              <a:rPr lang="es-ES" sz="1600" b="0" dirty="0"/>
              <a:t> por si lo queremos asumir o repercutir al cliente</a:t>
            </a:r>
          </a:p>
        </p:txBody>
      </p:sp>
      <p:sp>
        <p:nvSpPr>
          <p:cNvPr id="4" name="Slide Number Placeholder 3"/>
          <p:cNvSpPr>
            <a:spLocks noGrp="1"/>
          </p:cNvSpPr>
          <p:nvPr>
            <p:ph type="sldNum" sz="quarter" idx="10"/>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894604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sz="1600" b="0" i="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C0F4A2C8-6C88-4E71-83EE-698B9D4FE22F}" type="slidenum">
              <a:rPr lang="en-US" smtClean="0"/>
              <a:pPr/>
              <a:t>47</a:t>
            </a:fld>
            <a:endParaRPr lang="en-US" dirty="0"/>
          </a:p>
        </p:txBody>
      </p:sp>
    </p:spTree>
    <p:extLst>
      <p:ext uri="{BB962C8B-B14F-4D97-AF65-F5344CB8AC3E}">
        <p14:creationId xmlns:p14="http://schemas.microsoft.com/office/powerpoint/2010/main" val="19301767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48</a:t>
            </a:fld>
            <a:endParaRPr lang="en-US" dirty="0"/>
          </a:p>
        </p:txBody>
      </p:sp>
    </p:spTree>
    <p:extLst>
      <p:ext uri="{BB962C8B-B14F-4D97-AF65-F5344CB8AC3E}">
        <p14:creationId xmlns:p14="http://schemas.microsoft.com/office/powerpoint/2010/main" val="2922918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s-ES" sz="1100" dirty="0">
                <a:latin typeface="Verdana" panose="020B0604030504040204" pitchFamily="34" charset="0"/>
                <a:ea typeface="Verdana" panose="020B0604030504040204" pitchFamily="34" charset="0"/>
              </a:rPr>
              <a:t>¿Qué es una página web?</a:t>
            </a:r>
          </a:p>
          <a:p>
            <a:r>
              <a:rPr lang="es-ES" sz="1100" kern="1200" dirty="0">
                <a:solidFill>
                  <a:schemeClr val="tx1"/>
                </a:solidFill>
                <a:effectLst/>
                <a:latin typeface="Verdana" panose="020B0604030504040204" pitchFamily="34" charset="0"/>
                <a:ea typeface="Verdana" panose="020B0604030504040204" pitchFamily="34" charset="0"/>
                <a:cs typeface="+mn-cs"/>
              </a:rPr>
              <a:t>Una</a:t>
            </a:r>
            <a:r>
              <a:rPr lang="es-ES_tradnl" sz="1100" kern="1200" dirty="0">
                <a:solidFill>
                  <a:schemeClr val="tx1"/>
                </a:solidFill>
                <a:effectLst/>
                <a:latin typeface="Verdana" panose="020B0604030504040204" pitchFamily="34" charset="0"/>
                <a:ea typeface="Verdana" panose="020B0604030504040204" pitchFamily="34" charset="0"/>
                <a:cs typeface="+mn-cs"/>
              </a:rPr>
              <a:t> </a:t>
            </a:r>
            <a:r>
              <a:rPr lang="es-ES_tradnl" sz="1100" b="1" kern="1200" dirty="0">
                <a:solidFill>
                  <a:schemeClr val="tx1"/>
                </a:solidFill>
                <a:effectLst/>
                <a:latin typeface="Verdana" panose="020B0604030504040204" pitchFamily="34" charset="0"/>
                <a:ea typeface="Verdana" panose="020B0604030504040204" pitchFamily="34" charset="0"/>
                <a:cs typeface="+mn-cs"/>
              </a:rPr>
              <a:t>página web</a:t>
            </a:r>
            <a:r>
              <a:rPr lang="es-ES" sz="1100" kern="1200" dirty="0">
                <a:solidFill>
                  <a:schemeClr val="tx1"/>
                </a:solidFill>
                <a:effectLst/>
                <a:latin typeface="Verdana" panose="020B0604030504040204" pitchFamily="34" charset="0"/>
                <a:ea typeface="Verdana" panose="020B0604030504040204" pitchFamily="34" charset="0"/>
                <a:cs typeface="+mn-cs"/>
              </a:rPr>
              <a:t>, o</a:t>
            </a:r>
            <a:r>
              <a:rPr lang="es-ES_tradnl" sz="1100" kern="1200" dirty="0">
                <a:solidFill>
                  <a:schemeClr val="tx1"/>
                </a:solidFill>
                <a:effectLst/>
                <a:latin typeface="Verdana" panose="020B0604030504040204" pitchFamily="34" charset="0"/>
                <a:ea typeface="Verdana" panose="020B0604030504040204" pitchFamily="34" charset="0"/>
                <a:cs typeface="+mn-cs"/>
              </a:rPr>
              <a:t> </a:t>
            </a:r>
            <a:r>
              <a:rPr lang="es-ES_tradnl" sz="1100" b="1" kern="1200" dirty="0">
                <a:solidFill>
                  <a:schemeClr val="tx1"/>
                </a:solidFill>
                <a:effectLst/>
                <a:latin typeface="Verdana" panose="020B0604030504040204" pitchFamily="34" charset="0"/>
                <a:ea typeface="Verdana" panose="020B0604030504040204" pitchFamily="34" charset="0"/>
                <a:cs typeface="+mn-cs"/>
              </a:rPr>
              <a:t>página electrónica</a:t>
            </a:r>
            <a:r>
              <a:rPr lang="es-ES" sz="1100" kern="1200" dirty="0">
                <a:solidFill>
                  <a:schemeClr val="tx1"/>
                </a:solidFill>
                <a:effectLst/>
                <a:latin typeface="Verdana" panose="020B0604030504040204" pitchFamily="34" charset="0"/>
                <a:ea typeface="Verdana" panose="020B0604030504040204" pitchFamily="34" charset="0"/>
                <a:cs typeface="+mn-cs"/>
              </a:rPr>
              <a:t>,</a:t>
            </a:r>
            <a:r>
              <a:rPr lang="es-ES_tradnl" sz="1100" kern="1200" dirty="0">
                <a:solidFill>
                  <a:schemeClr val="tx1"/>
                </a:solidFill>
                <a:effectLst/>
                <a:latin typeface="Verdana" panose="020B0604030504040204" pitchFamily="34" charset="0"/>
                <a:ea typeface="Verdana" panose="020B0604030504040204" pitchFamily="34" charset="0"/>
                <a:cs typeface="+mn-cs"/>
              </a:rPr>
              <a:t> </a:t>
            </a:r>
            <a:r>
              <a:rPr lang="es-ES_tradnl" sz="1100" b="1" kern="1200" dirty="0">
                <a:solidFill>
                  <a:schemeClr val="tx1"/>
                </a:solidFill>
                <a:effectLst/>
                <a:latin typeface="Verdana" panose="020B0604030504040204" pitchFamily="34" charset="0"/>
                <a:ea typeface="Verdana" panose="020B0604030504040204" pitchFamily="34" charset="0"/>
                <a:cs typeface="+mn-cs"/>
              </a:rPr>
              <a:t>página digital</a:t>
            </a:r>
            <a:r>
              <a:rPr lang="es-ES" sz="1100" kern="1200" dirty="0">
                <a:solidFill>
                  <a:schemeClr val="tx1"/>
                </a:solidFill>
                <a:effectLst/>
                <a:latin typeface="Verdana" panose="020B0604030504040204" pitchFamily="34" charset="0"/>
                <a:ea typeface="Verdana" panose="020B0604030504040204" pitchFamily="34" charset="0"/>
                <a:cs typeface="+mn-cs"/>
              </a:rPr>
              <a:t>, o</a:t>
            </a:r>
            <a:r>
              <a:rPr lang="es-ES_tradnl" sz="1100" kern="1200" dirty="0">
                <a:solidFill>
                  <a:schemeClr val="tx1"/>
                </a:solidFill>
                <a:effectLst/>
                <a:latin typeface="Verdana" panose="020B0604030504040204" pitchFamily="34" charset="0"/>
                <a:ea typeface="Verdana" panose="020B0604030504040204" pitchFamily="34" charset="0"/>
                <a:cs typeface="+mn-cs"/>
              </a:rPr>
              <a:t> </a:t>
            </a:r>
            <a:r>
              <a:rPr lang="es-ES_tradnl" sz="1100" b="1" kern="1200" dirty="0" err="1">
                <a:solidFill>
                  <a:schemeClr val="tx1"/>
                </a:solidFill>
                <a:effectLst/>
                <a:latin typeface="Verdana" panose="020B0604030504040204" pitchFamily="34" charset="0"/>
                <a:ea typeface="Verdana" panose="020B0604030504040204" pitchFamily="34" charset="0"/>
                <a:cs typeface="+mn-cs"/>
              </a:rPr>
              <a:t>ciberpágina</a:t>
            </a:r>
            <a:r>
              <a:rPr lang="es-ES" sz="1100" kern="1200" dirty="0">
                <a:solidFill>
                  <a:schemeClr val="tx1"/>
                </a:solidFill>
                <a:effectLst/>
                <a:latin typeface="Verdana" panose="020B0604030504040204" pitchFamily="34" charset="0"/>
                <a:ea typeface="Verdana" panose="020B0604030504040204" pitchFamily="34" charset="0"/>
                <a:cs typeface="+mn-cs"/>
              </a:rPr>
              <a:t>​ es un</a:t>
            </a:r>
            <a:r>
              <a:rPr lang="es-ES_tradnl" sz="1100" kern="1200" dirty="0">
                <a:solidFill>
                  <a:schemeClr val="tx1"/>
                </a:solidFill>
                <a:effectLst/>
                <a:latin typeface="Verdana" panose="020B0604030504040204" pitchFamily="34" charset="0"/>
                <a:ea typeface="Verdana" panose="020B0604030504040204" pitchFamily="34" charset="0"/>
                <a:cs typeface="+mn-cs"/>
              </a:rPr>
              <a:t> </a:t>
            </a:r>
            <a:r>
              <a:rPr lang="es-ES_tradnl" sz="1100" kern="1200" dirty="0">
                <a:solidFill>
                  <a:schemeClr val="tx1"/>
                </a:solidFill>
                <a:effectLst/>
                <a:latin typeface="Verdana" panose="020B0604030504040204" pitchFamily="34" charset="0"/>
                <a:ea typeface="Verdana" panose="020B0604030504040204" pitchFamily="34" charset="0"/>
                <a:cs typeface="+mn-cs"/>
                <a:hlinkClick r:id="rId3">
                  <a:extLst>
                    <a:ext uri="{A12FA001-AC4F-418D-AE19-62706E023703}">
                      <ahyp:hlinkClr xmlns:ahyp="http://schemas.microsoft.com/office/drawing/2018/hyperlinkcolor" val="tx"/>
                    </a:ext>
                  </a:extLst>
                </a:hlinkClick>
              </a:rPr>
              <a:t>documento</a:t>
            </a:r>
            <a:r>
              <a:rPr lang="es-ES_tradnl" sz="1100" kern="1200" dirty="0">
                <a:solidFill>
                  <a:schemeClr val="tx1"/>
                </a:solidFill>
                <a:effectLst/>
                <a:latin typeface="Verdana" panose="020B0604030504040204" pitchFamily="34" charset="0"/>
                <a:ea typeface="Verdana" panose="020B0604030504040204" pitchFamily="34" charset="0"/>
                <a:cs typeface="+mn-cs"/>
              </a:rPr>
              <a:t> </a:t>
            </a:r>
            <a:r>
              <a:rPr lang="es-ES" sz="1100" kern="1200" dirty="0">
                <a:solidFill>
                  <a:schemeClr val="tx1"/>
                </a:solidFill>
                <a:effectLst/>
                <a:latin typeface="Verdana" panose="020B0604030504040204" pitchFamily="34" charset="0"/>
                <a:ea typeface="Verdana" panose="020B0604030504040204" pitchFamily="34" charset="0"/>
                <a:cs typeface="+mn-cs"/>
              </a:rPr>
              <a:t>o información electrónica capaz de contener texto,</a:t>
            </a:r>
            <a:r>
              <a:rPr lang="es-ES_tradnl" sz="1100" kern="1200" dirty="0">
                <a:solidFill>
                  <a:schemeClr val="tx1"/>
                </a:solidFill>
                <a:effectLst/>
                <a:latin typeface="Verdana" panose="020B0604030504040204" pitchFamily="34" charset="0"/>
                <a:ea typeface="Verdana" panose="020B0604030504040204" pitchFamily="34" charset="0"/>
                <a:cs typeface="+mn-cs"/>
              </a:rPr>
              <a:t> </a:t>
            </a:r>
            <a:r>
              <a:rPr lang="es-ES_tradnl" sz="1100" kern="1200" dirty="0">
                <a:solidFill>
                  <a:schemeClr val="tx1"/>
                </a:solidFill>
                <a:effectLst/>
                <a:latin typeface="Verdana" panose="020B0604030504040204" pitchFamily="34" charset="0"/>
                <a:ea typeface="Verdana" panose="020B0604030504040204" pitchFamily="34" charset="0"/>
                <a:cs typeface="+mn-cs"/>
                <a:hlinkClick r:id="rId4">
                  <a:extLst>
                    <a:ext uri="{A12FA001-AC4F-418D-AE19-62706E023703}">
                      <ahyp:hlinkClr xmlns:ahyp="http://schemas.microsoft.com/office/drawing/2018/hyperlinkcolor" val="tx"/>
                    </a:ext>
                  </a:extLst>
                </a:hlinkClick>
              </a:rPr>
              <a:t>sonido</a:t>
            </a:r>
            <a:r>
              <a:rPr lang="es-ES" sz="1100" kern="1200" dirty="0">
                <a:solidFill>
                  <a:schemeClr val="tx1"/>
                </a:solidFill>
                <a:effectLst/>
                <a:latin typeface="Verdana" panose="020B0604030504040204" pitchFamily="34" charset="0"/>
                <a:ea typeface="Verdana" panose="020B0604030504040204" pitchFamily="34" charset="0"/>
                <a:cs typeface="+mn-cs"/>
              </a:rPr>
              <a:t>,</a:t>
            </a:r>
            <a:r>
              <a:rPr lang="es-ES_tradnl" sz="1100" kern="1200" dirty="0">
                <a:solidFill>
                  <a:schemeClr val="tx1"/>
                </a:solidFill>
                <a:effectLst/>
                <a:latin typeface="Verdana" panose="020B0604030504040204" pitchFamily="34" charset="0"/>
                <a:ea typeface="Verdana" panose="020B0604030504040204" pitchFamily="34" charset="0"/>
                <a:cs typeface="+mn-cs"/>
              </a:rPr>
              <a:t> </a:t>
            </a:r>
            <a:r>
              <a:rPr lang="es-ES_tradnl" sz="1100" kern="1200" dirty="0">
                <a:solidFill>
                  <a:schemeClr val="tx1"/>
                </a:solidFill>
                <a:effectLst/>
                <a:latin typeface="Verdana" panose="020B0604030504040204" pitchFamily="34" charset="0"/>
                <a:ea typeface="Verdana" panose="020B0604030504040204" pitchFamily="34" charset="0"/>
                <a:cs typeface="+mn-cs"/>
                <a:hlinkClick r:id="rId5">
                  <a:extLst>
                    <a:ext uri="{A12FA001-AC4F-418D-AE19-62706E023703}">
                      <ahyp:hlinkClr xmlns:ahyp="http://schemas.microsoft.com/office/drawing/2018/hyperlinkcolor" val="tx"/>
                    </a:ext>
                  </a:extLst>
                </a:hlinkClick>
              </a:rPr>
              <a:t>vídeo</a:t>
            </a:r>
            <a:r>
              <a:rPr lang="es-ES" sz="1100" kern="1200" dirty="0">
                <a:solidFill>
                  <a:schemeClr val="tx1"/>
                </a:solidFill>
                <a:effectLst/>
                <a:latin typeface="Verdana" panose="020B0604030504040204" pitchFamily="34" charset="0"/>
                <a:ea typeface="Verdana" panose="020B0604030504040204" pitchFamily="34" charset="0"/>
                <a:cs typeface="+mn-cs"/>
              </a:rPr>
              <a:t>, programas, enlaces, imágenes y muchas otras cosas, </a:t>
            </a:r>
            <a:r>
              <a:rPr lang="es-ES" sz="1100" b="1" kern="1200" dirty="0">
                <a:solidFill>
                  <a:schemeClr val="tx1"/>
                </a:solidFill>
                <a:effectLst/>
                <a:latin typeface="Verdana" panose="020B0604030504040204" pitchFamily="34" charset="0"/>
                <a:ea typeface="Verdana" panose="020B0604030504040204" pitchFamily="34" charset="0"/>
                <a:cs typeface="+mn-cs"/>
              </a:rPr>
              <a:t>a los que se puede acceder a través de la</a:t>
            </a:r>
            <a:r>
              <a:rPr lang="es-ES_tradnl" sz="1100" b="1" kern="1200" dirty="0">
                <a:solidFill>
                  <a:schemeClr val="tx1"/>
                </a:solidFill>
                <a:effectLst/>
                <a:latin typeface="Verdana" panose="020B0604030504040204" pitchFamily="34" charset="0"/>
                <a:ea typeface="Verdana" panose="020B0604030504040204" pitchFamily="34" charset="0"/>
                <a:cs typeface="+mn-cs"/>
              </a:rPr>
              <a:t> </a:t>
            </a:r>
            <a:r>
              <a:rPr lang="es-ES_tradnl" sz="1100" b="1" kern="1200" dirty="0">
                <a:solidFill>
                  <a:schemeClr val="tx1"/>
                </a:solidFill>
                <a:effectLst/>
                <a:latin typeface="Verdana" panose="020B0604030504040204" pitchFamily="34" charset="0"/>
                <a:ea typeface="Verdana" panose="020B0604030504040204" pitchFamily="34" charset="0"/>
                <a:cs typeface="+mn-cs"/>
                <a:hlinkClick r:id="rId6">
                  <a:extLst>
                    <a:ext uri="{A12FA001-AC4F-418D-AE19-62706E023703}">
                      <ahyp:hlinkClr xmlns:ahyp="http://schemas.microsoft.com/office/drawing/2018/hyperlinkcolor" val="tx"/>
                    </a:ext>
                  </a:extLst>
                </a:hlinkClick>
              </a:rPr>
              <a:t>word wide web o www</a:t>
            </a:r>
            <a:r>
              <a:rPr lang="es-ES_tradnl" sz="1100" b="1" kern="1200" dirty="0">
                <a:solidFill>
                  <a:schemeClr val="tx1"/>
                </a:solidFill>
                <a:effectLst/>
                <a:latin typeface="Verdana" panose="020B0604030504040204" pitchFamily="34" charset="0"/>
                <a:ea typeface="Verdana" panose="020B0604030504040204" pitchFamily="34" charset="0"/>
                <a:cs typeface="+mn-cs"/>
              </a:rPr>
              <a:t> </a:t>
            </a:r>
            <a:r>
              <a:rPr lang="es-ES" sz="1100" b="1" kern="1200" dirty="0">
                <a:solidFill>
                  <a:schemeClr val="tx1"/>
                </a:solidFill>
                <a:effectLst/>
                <a:latin typeface="Verdana" panose="020B0604030504040204" pitchFamily="34" charset="0"/>
                <a:ea typeface="Verdana" panose="020B0604030504040204" pitchFamily="34" charset="0"/>
                <a:cs typeface="+mn-cs"/>
              </a:rPr>
              <a:t>empleando un navegador.</a:t>
            </a:r>
          </a:p>
          <a:p>
            <a:endParaRPr lang="es-ES" sz="1100" b="1" kern="1200" dirty="0">
              <a:solidFill>
                <a:schemeClr val="tx1"/>
              </a:solidFill>
              <a:effectLst/>
              <a:latin typeface="Verdana" panose="020B0604030504040204" pitchFamily="34" charset="0"/>
              <a:ea typeface="Verdana" panose="020B0604030504040204" pitchFamily="34" charset="0"/>
              <a:cs typeface="+mn-cs"/>
            </a:endParaRPr>
          </a:p>
          <a:p>
            <a:pPr marL="285750" indent="-285750">
              <a:buFont typeface="Arial" panose="020B0604020202020204" pitchFamily="34" charset="0"/>
              <a:buChar char="•"/>
            </a:pPr>
            <a:r>
              <a:rPr lang="es-ES" sz="1100" dirty="0">
                <a:latin typeface="Verdana" panose="020B0604030504040204" pitchFamily="34" charset="0"/>
                <a:ea typeface="Verdana" panose="020B0604030504040204" pitchFamily="34" charset="0"/>
              </a:rPr>
              <a:t>Una </a:t>
            </a:r>
            <a:r>
              <a:rPr lang="es-ES" sz="1100" b="1" dirty="0">
                <a:latin typeface="Verdana" panose="020B0604030504040204" pitchFamily="34" charset="0"/>
                <a:ea typeface="Verdana" panose="020B0604030504040204" pitchFamily="34" charset="0"/>
              </a:rPr>
              <a:t>página web</a:t>
            </a:r>
            <a:r>
              <a:rPr lang="es-ES" sz="1100" dirty="0">
                <a:latin typeface="Verdana" panose="020B0604030504040204" pitchFamily="34" charset="0"/>
                <a:ea typeface="Verdana" panose="020B0604030504040204" pitchFamily="34" charset="0"/>
              </a:rPr>
              <a:t> es en esencia una </a:t>
            </a:r>
            <a:r>
              <a:rPr lang="es-ES" sz="1100" b="1" dirty="0">
                <a:latin typeface="Verdana" panose="020B0604030504040204" pitchFamily="34" charset="0"/>
                <a:ea typeface="Verdana" panose="020B0604030504040204" pitchFamily="34" charset="0"/>
              </a:rPr>
              <a:t>tarjeta de presentación digital</a:t>
            </a:r>
            <a:r>
              <a:rPr lang="es-ES" sz="1100" dirty="0">
                <a:latin typeface="Verdana" panose="020B0604030504040204" pitchFamily="34" charset="0"/>
                <a:ea typeface="Verdana" panose="020B0604030504040204" pitchFamily="34" charset="0"/>
              </a:rPr>
              <a:t>, ya sea para empresas, organizaciones, o personas, así como una manera de comunicar ideas, pensamientos, conocimientos, informaciones o teorías.</a:t>
            </a:r>
            <a:r>
              <a:rPr lang="es-ES_tradnl" sz="1100" baseline="30000" dirty="0">
                <a:latin typeface="Verdana" panose="020B0604030504040204" pitchFamily="34" charset="0"/>
                <a:ea typeface="Verdana" panose="020B0604030504040204" pitchFamily="34" charset="0"/>
              </a:rPr>
              <a:t> </a:t>
            </a:r>
            <a:r>
              <a:rPr lang="es-ES" sz="1100" dirty="0">
                <a:latin typeface="Verdana" panose="020B0604030504040204" pitchFamily="34" charset="0"/>
                <a:ea typeface="Verdana" panose="020B0604030504040204" pitchFamily="34" charset="0"/>
              </a:rPr>
              <a:t>Piense en los millones de usuarios que se ponen en contacto y realizan pedidos con su competencia por el mero hecho de disponer una Web, ¿esta usted perdiendo clientes y mercado por no disponer de su propia Web?.</a:t>
            </a:r>
            <a:br>
              <a:rPr lang="es-ES" sz="1100" dirty="0">
                <a:latin typeface="Verdana" panose="020B0604030504040204" pitchFamily="34" charset="0"/>
                <a:ea typeface="Verdana" panose="020B0604030504040204" pitchFamily="34" charset="0"/>
              </a:rPr>
            </a:br>
            <a:r>
              <a:rPr lang="es-ES" sz="1100" dirty="0">
                <a:latin typeface="Verdana" panose="020B0604030504040204" pitchFamily="34" charset="0"/>
                <a:ea typeface="Verdana" panose="020B0604030504040204" pitchFamily="34" charset="0"/>
              </a:rPr>
              <a:t>Imaginase una publicidad 24 horas al día durante 365 días al año con un bajo coste de publicidad, donde no tenga que pagar por impresiones de catálogos, por anuncios costosos en la televisión, radio o periódicos, además donde pueda obtener nuevos clientes, ofrecer información acerca de sus productos y servicios, obteniendo información sobre las preferencias y gustos de sus clientes, impulsando su empresa hacia otros países y nuevos mercados....</a:t>
            </a:r>
          </a:p>
          <a:p>
            <a:pPr marL="285750" indent="-285750">
              <a:buFont typeface="Arial" panose="020B0604020202020204" pitchFamily="34" charset="0"/>
              <a:buChar char="•"/>
            </a:pPr>
            <a:r>
              <a:rPr lang="ca-ES" sz="1100" b="1" dirty="0">
                <a:latin typeface="Verdana" panose="020B0604030504040204" pitchFamily="34" charset="0"/>
                <a:ea typeface="Verdana" panose="020B0604030504040204" pitchFamily="34" charset="0"/>
              </a:rPr>
              <a:t> </a:t>
            </a:r>
            <a:r>
              <a:rPr lang="es-ES" sz="1100" dirty="0">
                <a:latin typeface="Verdana" panose="020B0604030504040204" pitchFamily="34" charset="0"/>
                <a:ea typeface="Verdana" panose="020B0604030504040204" pitchFamily="34" charset="0"/>
              </a:rPr>
              <a:t>Son numerosas las </a:t>
            </a:r>
            <a:r>
              <a:rPr lang="es-ES" sz="1100" b="1" dirty="0">
                <a:latin typeface="Verdana" panose="020B0604030504040204" pitchFamily="34" charset="0"/>
                <a:ea typeface="Verdana" panose="020B0604030504040204" pitchFamily="34" charset="0"/>
              </a:rPr>
              <a:t>ventajas y beneficios que otorga el poseer un sitio Web</a:t>
            </a:r>
            <a:r>
              <a:rPr lang="es-ES" sz="1100" dirty="0">
                <a:latin typeface="Verdana" panose="020B0604030504040204" pitchFamily="34" charset="0"/>
                <a:ea typeface="Verdana" panose="020B0604030504040204" pitchFamily="34" charset="0"/>
              </a:rPr>
              <a:t>, proporciona una imagen de marca actual y tecnológica sobre su negocio, crea nuevos lazos de contacto y relación con los clientes, permite una presencia a nivel mundial de sus productos y servicios....</a:t>
            </a:r>
          </a:p>
          <a:p>
            <a:pPr marL="895335" lvl="1" indent="-285750">
              <a:lnSpc>
                <a:spcPct val="150000"/>
              </a:lnSpc>
              <a:spcAft>
                <a:spcPts val="132"/>
              </a:spcAft>
              <a:buFont typeface="Arial" panose="020B0604020202020204" pitchFamily="34" charset="0"/>
              <a:buChar char="•"/>
            </a:pPr>
            <a:r>
              <a:rPr lang="es-ES" sz="1100" dirty="0">
                <a:solidFill>
                  <a:srgbClr val="595959"/>
                </a:solidFill>
                <a:latin typeface="Verdana" panose="020B0604030504040204" pitchFamily="34" charset="0"/>
                <a:ea typeface="Verdana" panose="020B0604030504040204" pitchFamily="34" charset="0"/>
              </a:rPr>
              <a:t>Resultados reales en la obtención de clientes y contactos con empresas. Captación y fidelización de nuevos clientes.</a:t>
            </a:r>
          </a:p>
          <a:p>
            <a:pPr marL="895335" lvl="1" indent="-285750">
              <a:lnSpc>
                <a:spcPct val="150000"/>
              </a:lnSpc>
              <a:spcAft>
                <a:spcPts val="132"/>
              </a:spcAft>
              <a:buFont typeface="Arial" panose="020B0604020202020204" pitchFamily="34" charset="0"/>
              <a:buChar char="•"/>
            </a:pPr>
            <a:r>
              <a:rPr lang="es-ES" sz="1100" dirty="0">
                <a:solidFill>
                  <a:srgbClr val="595959"/>
                </a:solidFill>
                <a:latin typeface="Verdana" panose="020B0604030504040204" pitchFamily="34" charset="0"/>
                <a:ea typeface="Verdana" panose="020B0604030504040204" pitchFamily="34" charset="0"/>
              </a:rPr>
              <a:t>Publicidad 24 horas al día, durante 365 días al año, de bajo coste.</a:t>
            </a:r>
          </a:p>
          <a:p>
            <a:pPr marL="895335" lvl="1" indent="-285750">
              <a:lnSpc>
                <a:spcPct val="150000"/>
              </a:lnSpc>
              <a:spcAft>
                <a:spcPts val="132"/>
              </a:spcAft>
              <a:buFont typeface="Arial" panose="020B0604020202020204" pitchFamily="34" charset="0"/>
              <a:buChar char="•"/>
            </a:pPr>
            <a:r>
              <a:rPr lang="es-ES" sz="1100" dirty="0">
                <a:solidFill>
                  <a:srgbClr val="595959"/>
                </a:solidFill>
                <a:latin typeface="Verdana" panose="020B0604030504040204" pitchFamily="34" charset="0"/>
                <a:ea typeface="Verdana" panose="020B0604030504040204" pitchFamily="34" charset="0"/>
              </a:rPr>
              <a:t>Bajo coste de publicidad. Sin pagar por impresiones de catálogos, anuncios de radio, televisión…</a:t>
            </a:r>
          </a:p>
          <a:p>
            <a:pPr marL="895335" lvl="1" indent="-285750">
              <a:lnSpc>
                <a:spcPct val="150000"/>
              </a:lnSpc>
              <a:spcAft>
                <a:spcPts val="132"/>
              </a:spcAft>
              <a:buFont typeface="Arial" panose="020B0604020202020204" pitchFamily="34" charset="0"/>
              <a:buChar char="•"/>
            </a:pPr>
            <a:r>
              <a:rPr lang="es-ES" sz="1100" dirty="0">
                <a:solidFill>
                  <a:srgbClr val="595959"/>
                </a:solidFill>
                <a:latin typeface="Verdana" panose="020B0604030504040204" pitchFamily="34" charset="0"/>
                <a:ea typeface="Verdana" panose="020B0604030504040204" pitchFamily="34" charset="0"/>
              </a:rPr>
              <a:t>Obtener información sobre las preferencias y gustos de los clientes.</a:t>
            </a:r>
          </a:p>
          <a:p>
            <a:pPr marL="895335" lvl="1" indent="-285750">
              <a:lnSpc>
                <a:spcPct val="150000"/>
              </a:lnSpc>
              <a:spcAft>
                <a:spcPts val="132"/>
              </a:spcAft>
              <a:buFont typeface="Arial" panose="020B0604020202020204" pitchFamily="34" charset="0"/>
              <a:buChar char="•"/>
            </a:pPr>
            <a:r>
              <a:rPr lang="es-ES" sz="1100" dirty="0">
                <a:solidFill>
                  <a:srgbClr val="595959"/>
                </a:solidFill>
                <a:latin typeface="Verdana" panose="020B0604030504040204" pitchFamily="34" charset="0"/>
                <a:ea typeface="Verdana" panose="020B0604030504040204" pitchFamily="34" charset="0"/>
              </a:rPr>
              <a:t>Refuerza y actualiza la imagen corporativa de la empresa. Moderna y tecnológica.</a:t>
            </a:r>
          </a:p>
          <a:p>
            <a:pPr marL="895335" lvl="1" indent="-285750">
              <a:lnSpc>
                <a:spcPct val="150000"/>
              </a:lnSpc>
              <a:spcAft>
                <a:spcPts val="132"/>
              </a:spcAft>
              <a:buFont typeface="Arial" panose="020B0604020202020204" pitchFamily="34" charset="0"/>
              <a:buChar char="•"/>
            </a:pPr>
            <a:r>
              <a:rPr lang="es-ES" sz="1100" dirty="0">
                <a:solidFill>
                  <a:srgbClr val="595959"/>
                </a:solidFill>
                <a:latin typeface="Verdana" panose="020B0604030504040204" pitchFamily="34" charset="0"/>
                <a:ea typeface="Verdana" panose="020B0604030504040204" pitchFamily="34" charset="0"/>
              </a:rPr>
              <a:t>Informa de los nuevos productos o servicios a los clientes que visiten su pagina Web.</a:t>
            </a:r>
          </a:p>
          <a:p>
            <a:pPr marL="895335" lvl="1" indent="-285750">
              <a:lnSpc>
                <a:spcPct val="150000"/>
              </a:lnSpc>
              <a:spcAft>
                <a:spcPts val="132"/>
              </a:spcAft>
              <a:buFont typeface="Arial" panose="020B0604020202020204" pitchFamily="34" charset="0"/>
              <a:buChar char="•"/>
            </a:pPr>
            <a:r>
              <a:rPr lang="es-ES" sz="1100" dirty="0">
                <a:solidFill>
                  <a:srgbClr val="595959"/>
                </a:solidFill>
                <a:latin typeface="Verdana" panose="020B0604030504040204" pitchFamily="34" charset="0"/>
                <a:ea typeface="Verdana" panose="020B0604030504040204" pitchFamily="34" charset="0"/>
              </a:rPr>
              <a:t>Promueve la comunicación con los clientes y proveedores.</a:t>
            </a:r>
          </a:p>
          <a:p>
            <a:pPr marL="895335" lvl="1" indent="-285750">
              <a:lnSpc>
                <a:spcPct val="150000"/>
              </a:lnSpc>
              <a:spcAft>
                <a:spcPts val="132"/>
              </a:spcAft>
              <a:buFont typeface="Arial" panose="020B0604020202020204" pitchFamily="34" charset="0"/>
              <a:buChar char="•"/>
            </a:pPr>
            <a:r>
              <a:rPr lang="es-ES" sz="1100" dirty="0">
                <a:solidFill>
                  <a:srgbClr val="595959"/>
                </a:solidFill>
                <a:latin typeface="Verdana" panose="020B0604030504040204" pitchFamily="34" charset="0"/>
                <a:ea typeface="Verdana" panose="020B0604030504040204" pitchFamily="34" charset="0"/>
              </a:rPr>
              <a:t>Internacionalización de la empresa mediante una Web </a:t>
            </a:r>
            <a:r>
              <a:rPr lang="es-ES" sz="1100" dirty="0" err="1">
                <a:solidFill>
                  <a:srgbClr val="595959"/>
                </a:solidFill>
                <a:latin typeface="Verdana" panose="020B0604030504040204" pitchFamily="34" charset="0"/>
                <a:ea typeface="Verdana" panose="020B0604030504040204" pitchFamily="34" charset="0"/>
              </a:rPr>
              <a:t>multidioma</a:t>
            </a:r>
            <a:r>
              <a:rPr lang="es-ES" sz="1100" dirty="0">
                <a:solidFill>
                  <a:srgbClr val="595959"/>
                </a:solidFill>
                <a:latin typeface="Verdana" panose="020B0604030504040204" pitchFamily="34" charset="0"/>
                <a:ea typeface="Verdana" panose="020B0604030504040204" pitchFamily="34" charset="0"/>
              </a:rPr>
              <a:t>. Presencia a nivel mundial de sus productos y servicios .</a:t>
            </a:r>
            <a:endParaRPr lang="es-ES" sz="1100" dirty="0">
              <a:latin typeface="Verdana" panose="020B0604030504040204" pitchFamily="34" charset="0"/>
              <a:ea typeface="Verdana" panose="020B0604030504040204" pitchFamily="34" charset="0"/>
            </a:endParaRPr>
          </a:p>
          <a:p>
            <a:endParaRPr lang="es-ES" sz="1100"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33837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s-ES" dirty="0"/>
              <a:t>Una página web sirve como puntal para existir en Internet. </a:t>
            </a:r>
            <a:r>
              <a:rPr lang="es-ES_tradnl" b="1" dirty="0"/>
              <a:t>Debe ser el centro de cualquier estrategia online</a:t>
            </a:r>
            <a:r>
              <a:rPr lang="es-ES" dirty="0"/>
              <a:t>. Sirve </a:t>
            </a:r>
            <a:r>
              <a:rPr lang="es-ES" b="1" dirty="0"/>
              <a:t>para darse a conocer entre todos aquellos que no conocen tu marca, empresa o PyME, o los productos o servicios que ofreces.</a:t>
            </a:r>
          </a:p>
          <a:p>
            <a:r>
              <a:rPr lang="es-ES" dirty="0"/>
              <a:t>Una página web sirve como sistema de generación de confianza a través de los contenidos, artículos, </a:t>
            </a:r>
            <a:r>
              <a:rPr lang="es-ES" dirty="0" err="1"/>
              <a:t>fotografias</a:t>
            </a:r>
            <a:r>
              <a:rPr lang="es-ES" dirty="0"/>
              <a:t>.</a:t>
            </a:r>
            <a:r>
              <a:rPr lang="es-ES_tradnl" dirty="0"/>
              <a:t> </a:t>
            </a:r>
            <a:r>
              <a:rPr lang="es-ES_tradnl" b="1" dirty="0"/>
              <a:t>A ella deben dirigir las publicaciones de Facebook</a:t>
            </a:r>
            <a:r>
              <a:rPr lang="es-ES" b="1" dirty="0"/>
              <a:t>, los perfiles en redes sociales como Instagram, y del resto de redes sociales, así como l</a:t>
            </a:r>
            <a:r>
              <a:rPr lang="es-ES" dirty="0"/>
              <a:t>as campañas promocionadas en redes sociales.</a:t>
            </a:r>
          </a:p>
          <a:p>
            <a:r>
              <a:rPr lang="es-ES" dirty="0"/>
              <a:t>La web, como decíamos, tiene que ser el centro de la estrategia, porque sin ello, la estrategia no tiene sentido.</a:t>
            </a:r>
          </a:p>
          <a:p>
            <a:endParaRPr lang="es-ES" b="0" dirty="0"/>
          </a:p>
          <a:p>
            <a:r>
              <a:rPr lang="es-ES" sz="1600" b="0" kern="1200" dirty="0">
                <a:solidFill>
                  <a:schemeClr val="tx1"/>
                </a:solidFill>
                <a:effectLst/>
                <a:latin typeface="Arial" panose="020B0604020202020204" pitchFamily="34" charset="0"/>
                <a:ea typeface="+mn-ea"/>
                <a:cs typeface="+mn-cs"/>
              </a:rPr>
              <a:t>Una página web puede utilizarse para varios propósitos:</a:t>
            </a:r>
          </a:p>
          <a:p>
            <a:pPr rtl="0" fontAlgn="ctr"/>
            <a:r>
              <a:rPr lang="es-ES" sz="1600" b="1" kern="1200" dirty="0">
                <a:solidFill>
                  <a:schemeClr val="tx1"/>
                </a:solidFill>
                <a:effectLst/>
                <a:latin typeface="Arial" panose="020B0604020202020204" pitchFamily="34" charset="0"/>
                <a:ea typeface="+mn-ea"/>
                <a:cs typeface="+mn-cs"/>
              </a:rPr>
              <a:t>Medio de comunicación:</a:t>
            </a:r>
            <a:r>
              <a:rPr lang="es-ES" sz="1600" kern="1200" dirty="0">
                <a:solidFill>
                  <a:schemeClr val="tx1"/>
                </a:solidFill>
                <a:effectLst/>
                <a:latin typeface="Arial" panose="020B0604020202020204" pitchFamily="34" charset="0"/>
                <a:ea typeface="+mn-ea"/>
                <a:cs typeface="+mn-cs"/>
              </a:rPr>
              <a:t> Una página web es útil como un medio de comunicación para </a:t>
            </a:r>
            <a:r>
              <a:rPr lang="es-ES" sz="1600" b="1" kern="1200" dirty="0">
                <a:solidFill>
                  <a:schemeClr val="tx1"/>
                </a:solidFill>
                <a:effectLst/>
                <a:latin typeface="Arial" panose="020B0604020202020204" pitchFamily="34" charset="0"/>
                <a:ea typeface="+mn-ea"/>
                <a:cs typeface="+mn-cs"/>
              </a:rPr>
              <a:t>difundir infinidad de material</a:t>
            </a:r>
            <a:r>
              <a:rPr lang="es-ES" sz="1600" kern="1200" dirty="0">
                <a:solidFill>
                  <a:schemeClr val="tx1"/>
                </a:solidFill>
                <a:effectLst/>
                <a:latin typeface="Arial" panose="020B0604020202020204" pitchFamily="34" charset="0"/>
                <a:ea typeface="+mn-ea"/>
                <a:cs typeface="+mn-cs"/>
              </a:rPr>
              <a:t>. Puede tratarse de noticias, cultura, medicina, ciencia, tecnología, comentarios de temas diversos, foros, contenido educativo, juegos, música, películas, etc.</a:t>
            </a:r>
          </a:p>
          <a:p>
            <a:r>
              <a:rPr lang="es-ES" sz="1600" b="1" kern="1200" dirty="0">
                <a:solidFill>
                  <a:schemeClr val="tx1"/>
                </a:solidFill>
                <a:effectLst/>
                <a:latin typeface="Arial" panose="020B0604020202020204" pitchFamily="34" charset="0"/>
                <a:ea typeface="+mn-ea"/>
                <a:cs typeface="+mn-cs"/>
              </a:rPr>
              <a:t>Publicidad y venta de productos y servicios:</a:t>
            </a:r>
            <a:r>
              <a:rPr lang="es-ES" sz="1600" kern="1200" dirty="0">
                <a:solidFill>
                  <a:schemeClr val="tx1"/>
                </a:solidFill>
                <a:effectLst/>
                <a:latin typeface="Arial" panose="020B0604020202020204" pitchFamily="34" charset="0"/>
                <a:ea typeface="+mn-ea"/>
                <a:cs typeface="+mn-cs"/>
              </a:rPr>
              <a:t>  Una página web tiene la utilidad de </a:t>
            </a:r>
            <a:r>
              <a:rPr lang="es-ES" sz="1600" b="1" kern="1200" dirty="0">
                <a:solidFill>
                  <a:schemeClr val="tx1"/>
                </a:solidFill>
                <a:effectLst/>
                <a:latin typeface="Arial" panose="020B0604020202020204" pitchFamily="34" charset="0"/>
                <a:ea typeface="+mn-ea"/>
                <a:cs typeface="+mn-cs"/>
              </a:rPr>
              <a:t>presentar a los usuarios</a:t>
            </a:r>
            <a:r>
              <a:rPr lang="es-ES" sz="1600" kern="1200" dirty="0">
                <a:solidFill>
                  <a:schemeClr val="tx1"/>
                </a:solidFill>
                <a:effectLst/>
                <a:latin typeface="Arial" panose="020B0604020202020204" pitchFamily="34" charset="0"/>
                <a:ea typeface="+mn-ea"/>
                <a:cs typeface="+mn-cs"/>
              </a:rPr>
              <a:t> de internet los </a:t>
            </a:r>
            <a:r>
              <a:rPr lang="es-ES" sz="1600" b="1" kern="1200" dirty="0">
                <a:solidFill>
                  <a:schemeClr val="tx1"/>
                </a:solidFill>
                <a:effectLst/>
                <a:latin typeface="Arial" panose="020B0604020202020204" pitchFamily="34" charset="0"/>
                <a:ea typeface="+mn-ea"/>
                <a:cs typeface="+mn-cs"/>
              </a:rPr>
              <a:t>bienes y servicios</a:t>
            </a:r>
            <a:r>
              <a:rPr lang="es-ES" sz="1600" kern="1200" dirty="0">
                <a:solidFill>
                  <a:schemeClr val="tx1"/>
                </a:solidFill>
                <a:effectLst/>
                <a:latin typeface="Arial" panose="020B0604020202020204" pitchFamily="34" charset="0"/>
                <a:ea typeface="+mn-ea"/>
                <a:cs typeface="+mn-cs"/>
              </a:rPr>
              <a:t> que una empresa ofrece.</a:t>
            </a:r>
          </a:p>
          <a:p>
            <a:r>
              <a:rPr lang="es-ES" sz="1600" kern="1200" dirty="0">
                <a:solidFill>
                  <a:schemeClr val="tx1"/>
                </a:solidFill>
                <a:effectLst/>
                <a:latin typeface="Arial" panose="020B0604020202020204" pitchFamily="34" charset="0"/>
                <a:ea typeface="+mn-ea"/>
                <a:cs typeface="+mn-cs"/>
              </a:rPr>
              <a:t>Se puede mostrar a detalle las </a:t>
            </a:r>
            <a:r>
              <a:rPr lang="es-ES" sz="1600" b="1" kern="1200" dirty="0">
                <a:solidFill>
                  <a:schemeClr val="tx1"/>
                </a:solidFill>
                <a:effectLst/>
                <a:latin typeface="Arial" panose="020B0604020202020204" pitchFamily="34" charset="0"/>
                <a:ea typeface="+mn-ea"/>
                <a:cs typeface="+mn-cs"/>
              </a:rPr>
              <a:t>características</a:t>
            </a:r>
            <a:r>
              <a:rPr lang="es-ES" sz="1600" kern="1200" dirty="0">
                <a:solidFill>
                  <a:schemeClr val="tx1"/>
                </a:solidFill>
                <a:effectLst/>
                <a:latin typeface="Arial" panose="020B0604020202020204" pitchFamily="34" charset="0"/>
                <a:ea typeface="+mn-ea"/>
                <a:cs typeface="+mn-cs"/>
              </a:rPr>
              <a:t> de cada producto o servicio, su </a:t>
            </a:r>
            <a:r>
              <a:rPr lang="es-ES" sz="1600" b="1" kern="1200" dirty="0">
                <a:solidFill>
                  <a:schemeClr val="tx1"/>
                </a:solidFill>
                <a:effectLst/>
                <a:latin typeface="Arial" panose="020B0604020202020204" pitchFamily="34" charset="0"/>
                <a:ea typeface="+mn-ea"/>
                <a:cs typeface="+mn-cs"/>
              </a:rPr>
              <a:t>costo </a:t>
            </a:r>
            <a:r>
              <a:rPr lang="es-ES" sz="1600" kern="1200" dirty="0">
                <a:solidFill>
                  <a:schemeClr val="tx1"/>
                </a:solidFill>
                <a:effectLst/>
                <a:latin typeface="Arial" panose="020B0604020202020204" pitchFamily="34" charset="0"/>
                <a:ea typeface="+mn-ea"/>
                <a:cs typeface="+mn-cs"/>
              </a:rPr>
              <a:t>y los </a:t>
            </a:r>
            <a:r>
              <a:rPr lang="es-ES" sz="1600" b="1" kern="1200" dirty="0">
                <a:solidFill>
                  <a:schemeClr val="tx1"/>
                </a:solidFill>
                <a:effectLst/>
                <a:latin typeface="Arial" panose="020B0604020202020204" pitchFamily="34" charset="0"/>
                <a:ea typeface="+mn-ea"/>
                <a:cs typeface="+mn-cs"/>
              </a:rPr>
              <a:t>beneficios </a:t>
            </a:r>
            <a:r>
              <a:rPr lang="es-ES" sz="1600" kern="1200" dirty="0">
                <a:solidFill>
                  <a:schemeClr val="tx1"/>
                </a:solidFill>
                <a:effectLst/>
                <a:latin typeface="Arial" panose="020B0604020202020204" pitchFamily="34" charset="0"/>
                <a:ea typeface="+mn-ea"/>
                <a:cs typeface="+mn-cs"/>
              </a:rPr>
              <a:t>que se obtendrán si el usuario de internet se convierte en cliente. </a:t>
            </a:r>
          </a:p>
          <a:p>
            <a:r>
              <a:rPr lang="es-ES" sz="1600" kern="1200" dirty="0">
                <a:solidFill>
                  <a:schemeClr val="tx1"/>
                </a:solidFill>
                <a:effectLst/>
                <a:latin typeface="Arial" panose="020B0604020202020204" pitchFamily="34" charset="0"/>
                <a:ea typeface="+mn-ea"/>
                <a:cs typeface="+mn-cs"/>
              </a:rPr>
              <a:t>El poder de convencimiento se refuerza con ayuda de imágenes atractivas de estos bienes; es así que la página web sirve para hacer anuncios publicitarios.</a:t>
            </a:r>
          </a:p>
          <a:p>
            <a:r>
              <a:rPr lang="es-ES" sz="1600" kern="1200" dirty="0">
                <a:solidFill>
                  <a:schemeClr val="tx1"/>
                </a:solidFill>
                <a:effectLst/>
                <a:latin typeface="Arial" panose="020B0604020202020204" pitchFamily="34" charset="0"/>
                <a:ea typeface="+mn-ea"/>
                <a:cs typeface="+mn-cs"/>
              </a:rPr>
              <a:t>Además, se puede mostrar la información de las sucursales de un negocio disponibles y cercanas a la ubicación actual. Las páginas web tienen un mercado que ha ido en aumento, por ser el medio publicitario por excelencia.</a:t>
            </a:r>
          </a:p>
          <a:p>
            <a:pPr rtl="0" fontAlgn="ctr"/>
            <a:r>
              <a:rPr lang="es-ES" sz="1600" b="1" kern="1200" dirty="0">
                <a:solidFill>
                  <a:schemeClr val="tx1"/>
                </a:solidFill>
                <a:effectLst/>
                <a:latin typeface="Arial" panose="020B0604020202020204" pitchFamily="34" charset="0"/>
                <a:ea typeface="+mn-ea"/>
                <a:cs typeface="+mn-cs"/>
              </a:rPr>
              <a:t>Entretenimiento: </a:t>
            </a:r>
            <a:r>
              <a:rPr lang="es-ES" sz="1600" kern="1200" dirty="0">
                <a:solidFill>
                  <a:schemeClr val="tx1"/>
                </a:solidFill>
                <a:effectLst/>
                <a:latin typeface="Arial" panose="020B0604020202020204" pitchFamily="34" charset="0"/>
                <a:ea typeface="+mn-ea"/>
                <a:cs typeface="+mn-cs"/>
              </a:rPr>
              <a:t>Puede ofrecer </a:t>
            </a:r>
            <a:r>
              <a:rPr lang="es-ES" sz="1600" b="1" kern="1200" dirty="0">
                <a:solidFill>
                  <a:schemeClr val="tx1"/>
                </a:solidFill>
                <a:effectLst/>
                <a:latin typeface="Arial" panose="020B0604020202020204" pitchFamily="34" charset="0"/>
                <a:ea typeface="+mn-ea"/>
                <a:cs typeface="+mn-cs"/>
              </a:rPr>
              <a:t>contenido multimedia</a:t>
            </a:r>
            <a:r>
              <a:rPr lang="es-ES" sz="1600" kern="1200" dirty="0">
                <a:solidFill>
                  <a:schemeClr val="tx1"/>
                </a:solidFill>
                <a:effectLst/>
                <a:latin typeface="Arial" panose="020B0604020202020204" pitchFamily="34" charset="0"/>
                <a:ea typeface="+mn-ea"/>
                <a:cs typeface="+mn-cs"/>
              </a:rPr>
              <a:t> como videos y música, transmisiones en vivo, películas, juegos, libros digitales. Además, dependiendo de la complejidad de la página, puede prestar al usuario un servicio de chat, para que converse con otros en tiempo real.</a:t>
            </a:r>
            <a:endParaRPr lang="es-ES" sz="1600" b="1" kern="1200" dirty="0">
              <a:solidFill>
                <a:schemeClr val="tx1"/>
              </a:solidFill>
              <a:effectLst/>
              <a:latin typeface="Arial" panose="020B0604020202020204" pitchFamily="34" charset="0"/>
              <a:ea typeface="+mn-ea"/>
              <a:cs typeface="+mn-cs"/>
            </a:endParaRPr>
          </a:p>
          <a:p>
            <a:r>
              <a:rPr lang="es-ES" sz="1600" b="1" kern="1200" dirty="0">
                <a:solidFill>
                  <a:schemeClr val="tx1"/>
                </a:solidFill>
                <a:effectLst/>
                <a:latin typeface="Arial" panose="020B0604020202020204" pitchFamily="34" charset="0"/>
                <a:ea typeface="+mn-ea"/>
                <a:cs typeface="+mn-cs"/>
              </a:rPr>
              <a:t>Medio de expresión: </a:t>
            </a:r>
            <a:r>
              <a:rPr lang="es-ES" sz="1600" kern="1200" dirty="0">
                <a:solidFill>
                  <a:schemeClr val="tx1"/>
                </a:solidFill>
                <a:effectLst/>
                <a:latin typeface="Arial" panose="020B0604020202020204" pitchFamily="34" charset="0"/>
                <a:ea typeface="+mn-ea"/>
                <a:cs typeface="+mn-cs"/>
              </a:rPr>
              <a:t>Se puede recurrir a las páginas web para expresar y difundir </a:t>
            </a:r>
            <a:r>
              <a:rPr lang="es-ES" sz="1600" b="1" kern="1200" dirty="0">
                <a:solidFill>
                  <a:schemeClr val="tx1"/>
                </a:solidFill>
                <a:effectLst/>
                <a:latin typeface="Arial" panose="020B0604020202020204" pitchFamily="34" charset="0"/>
                <a:ea typeface="+mn-ea"/>
                <a:cs typeface="+mn-cs"/>
              </a:rPr>
              <a:t>puntos de vista</a:t>
            </a:r>
            <a:r>
              <a:rPr lang="es-ES" sz="1600" kern="1200" dirty="0">
                <a:solidFill>
                  <a:schemeClr val="tx1"/>
                </a:solidFill>
                <a:effectLst/>
                <a:latin typeface="Arial" panose="020B0604020202020204" pitchFamily="34" charset="0"/>
                <a:ea typeface="+mn-ea"/>
                <a:cs typeface="+mn-cs"/>
              </a:rPr>
              <a:t>, </a:t>
            </a:r>
            <a:r>
              <a:rPr lang="es-ES" sz="1600" b="1" kern="1200" dirty="0">
                <a:solidFill>
                  <a:schemeClr val="tx1"/>
                </a:solidFill>
                <a:effectLst/>
                <a:latin typeface="Arial" panose="020B0604020202020204" pitchFamily="34" charset="0"/>
                <a:ea typeface="+mn-ea"/>
                <a:cs typeface="+mn-cs"/>
              </a:rPr>
              <a:t>información de interés</a:t>
            </a:r>
            <a:r>
              <a:rPr lang="es-ES" sz="1600" kern="1200" dirty="0">
                <a:solidFill>
                  <a:schemeClr val="tx1"/>
                </a:solidFill>
                <a:effectLst/>
                <a:latin typeface="Arial" panose="020B0604020202020204" pitchFamily="34" charset="0"/>
                <a:ea typeface="+mn-ea"/>
                <a:cs typeface="+mn-cs"/>
              </a:rPr>
              <a:t>, </a:t>
            </a:r>
            <a:r>
              <a:rPr lang="es-ES" sz="1600" b="1" kern="1200" dirty="0">
                <a:solidFill>
                  <a:schemeClr val="tx1"/>
                </a:solidFill>
                <a:effectLst/>
                <a:latin typeface="Arial" panose="020B0604020202020204" pitchFamily="34" charset="0"/>
                <a:ea typeface="+mn-ea"/>
                <a:cs typeface="+mn-cs"/>
              </a:rPr>
              <a:t>piezas de arte</a:t>
            </a:r>
            <a:r>
              <a:rPr lang="es-ES" sz="1600" kern="1200" dirty="0">
                <a:solidFill>
                  <a:schemeClr val="tx1"/>
                </a:solidFill>
                <a:effectLst/>
                <a:latin typeface="Arial" panose="020B0604020202020204" pitchFamily="34" charset="0"/>
                <a:ea typeface="+mn-ea"/>
                <a:cs typeface="+mn-cs"/>
              </a:rPr>
              <a:t> desarrolladas por creadores recientes y poco conocidos.</a:t>
            </a:r>
          </a:p>
          <a:p>
            <a:r>
              <a:rPr lang="es-ES" sz="1600" kern="1200" dirty="0">
                <a:solidFill>
                  <a:schemeClr val="tx1"/>
                </a:solidFill>
                <a:effectLst/>
                <a:latin typeface="Arial" panose="020B0604020202020204" pitchFamily="34" charset="0"/>
                <a:ea typeface="+mn-ea"/>
                <a:cs typeface="+mn-cs"/>
              </a:rPr>
              <a:t>Pueden ser utilizadas como un medio para que las minorías se expresen en cuanto a inquietudes, conocimientos y variedades, sin arriesgarse a la censura o restricciones</a:t>
            </a:r>
            <a:endParaRPr lang="es-ES" sz="1600" b="1" kern="1200" dirty="0">
              <a:solidFill>
                <a:schemeClr val="tx1"/>
              </a:solidFill>
              <a:effectLst/>
              <a:latin typeface="Arial" panose="020B0604020202020204" pitchFamily="34" charset="0"/>
              <a:ea typeface="+mn-ea"/>
              <a:cs typeface="+mn-cs"/>
            </a:endParaRPr>
          </a:p>
          <a:p>
            <a:r>
              <a:rPr lang="es-ES" sz="1600" b="1" kern="1200" dirty="0">
                <a:solidFill>
                  <a:schemeClr val="tx1"/>
                </a:solidFill>
                <a:effectLst/>
                <a:latin typeface="Arial" panose="020B0604020202020204" pitchFamily="34" charset="0"/>
                <a:ea typeface="+mn-ea"/>
                <a:cs typeface="+mn-cs"/>
              </a:rPr>
              <a:t>Educativo: </a:t>
            </a:r>
            <a:r>
              <a:rPr lang="es-ES" sz="1600" b="0" kern="1200" dirty="0">
                <a:solidFill>
                  <a:schemeClr val="tx1"/>
                </a:solidFill>
                <a:effectLst/>
                <a:latin typeface="Arial" panose="020B0604020202020204" pitchFamily="34" charset="0"/>
                <a:ea typeface="+mn-ea"/>
                <a:cs typeface="+mn-cs"/>
              </a:rPr>
              <a:t>S</a:t>
            </a:r>
            <a:r>
              <a:rPr lang="es-ES" sz="1600" kern="1200" dirty="0">
                <a:solidFill>
                  <a:schemeClr val="tx1"/>
                </a:solidFill>
                <a:effectLst/>
                <a:latin typeface="Arial" panose="020B0604020202020204" pitchFamily="34" charset="0"/>
                <a:ea typeface="+mn-ea"/>
                <a:cs typeface="+mn-cs"/>
              </a:rPr>
              <a:t>e pueden colocar conocimientos académicos, programas educativos y documentos digitales.</a:t>
            </a:r>
          </a:p>
          <a:p>
            <a:r>
              <a:rPr lang="es-ES" sz="1600" kern="1200" dirty="0">
                <a:solidFill>
                  <a:schemeClr val="tx1"/>
                </a:solidFill>
                <a:effectLst/>
                <a:latin typeface="Arial" panose="020B0604020202020204" pitchFamily="34" charset="0"/>
                <a:ea typeface="+mn-ea"/>
                <a:cs typeface="+mn-cs"/>
              </a:rPr>
              <a:t>En la página se puede, incluso, acceder a alguna descarga de contenido, como archivos de texto, diagramas, imágenes, audio, videos, contenidos en una base de datos.</a:t>
            </a:r>
            <a:endParaRPr lang="es-ES" sz="1600" b="1" kern="1200" dirty="0">
              <a:solidFill>
                <a:schemeClr val="tx1"/>
              </a:solidFill>
              <a:effectLst/>
              <a:latin typeface="Arial" panose="020B0604020202020204" pitchFamily="34" charset="0"/>
              <a:ea typeface="+mn-ea"/>
              <a:cs typeface="+mn-cs"/>
            </a:endParaRPr>
          </a:p>
          <a:p>
            <a:pPr marL="0" marR="0" lvl="0" indent="0" algn="l" defTabSz="1219170" rtl="0" eaLnBrk="1" fontAlgn="ctr" latinLnBrk="0" hangingPunct="1">
              <a:lnSpc>
                <a:spcPct val="100000"/>
              </a:lnSpc>
              <a:spcBef>
                <a:spcPts val="0"/>
              </a:spcBef>
              <a:spcAft>
                <a:spcPts val="0"/>
              </a:spcAft>
              <a:buClrTx/>
              <a:buSzTx/>
              <a:buFontTx/>
              <a:buNone/>
              <a:tabLst/>
              <a:defRPr/>
            </a:pPr>
            <a:r>
              <a:rPr lang="es-ES" sz="1600" b="1" kern="1200" dirty="0">
                <a:solidFill>
                  <a:schemeClr val="tx1"/>
                </a:solidFill>
                <a:effectLst/>
                <a:latin typeface="Arial" panose="020B0604020202020204" pitchFamily="34" charset="0"/>
                <a:ea typeface="+mn-ea"/>
                <a:cs typeface="+mn-cs"/>
              </a:rPr>
              <a:t>Difusión científica: </a:t>
            </a:r>
            <a:r>
              <a:rPr lang="es-ES" sz="1600" kern="1200" dirty="0">
                <a:solidFill>
                  <a:schemeClr val="tx1"/>
                </a:solidFill>
                <a:effectLst/>
                <a:latin typeface="Arial" panose="020B0604020202020204" pitchFamily="34" charset="0"/>
                <a:ea typeface="+mn-ea"/>
                <a:cs typeface="+mn-cs"/>
              </a:rPr>
              <a:t>Las páginas web son de extrema utilidad para la publicación y difusión de </a:t>
            </a:r>
            <a:r>
              <a:rPr lang="es-ES" sz="1600" b="1" kern="1200" dirty="0">
                <a:solidFill>
                  <a:schemeClr val="tx1"/>
                </a:solidFill>
                <a:effectLst/>
                <a:latin typeface="Arial" panose="020B0604020202020204" pitchFamily="34" charset="0"/>
                <a:ea typeface="+mn-ea"/>
                <a:cs typeface="+mn-cs"/>
              </a:rPr>
              <a:t>artículos científicos</a:t>
            </a:r>
            <a:r>
              <a:rPr lang="es-ES" sz="1600" kern="1200" dirty="0">
                <a:solidFill>
                  <a:schemeClr val="tx1"/>
                </a:solidFill>
                <a:effectLst/>
                <a:latin typeface="Arial" panose="020B0604020202020204" pitchFamily="34" charset="0"/>
                <a:ea typeface="+mn-ea"/>
                <a:cs typeface="+mn-cs"/>
              </a:rPr>
              <a:t>, creados por investigadores de prestigio en universidades o centros de innovación y desarrollo.</a:t>
            </a:r>
          </a:p>
        </p:txBody>
      </p:sp>
      <p:sp>
        <p:nvSpPr>
          <p:cNvPr id="4" name="Slide Number Placeholder 3"/>
          <p:cNvSpPr>
            <a:spLocks noGrp="1"/>
          </p:cNvSpPr>
          <p:nvPr>
            <p:ph type="sldNum" sz="quarter" idx="5"/>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0918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s-ES" sz="1600" b="1" i="0" kern="1200" dirty="0">
                <a:solidFill>
                  <a:schemeClr val="tx1"/>
                </a:solidFill>
                <a:effectLst/>
                <a:latin typeface="Arial" panose="020B0604020202020204" pitchFamily="34" charset="0"/>
                <a:ea typeface="+mn-ea"/>
                <a:cs typeface="+mn-cs"/>
              </a:rPr>
              <a:t>Tipos de páginas web según su construcción:</a:t>
            </a:r>
          </a:p>
          <a:p>
            <a:r>
              <a:rPr lang="es-ES" sz="1600" b="1" i="0" kern="1200" dirty="0">
                <a:solidFill>
                  <a:schemeClr val="tx1"/>
                </a:solidFill>
                <a:effectLst/>
                <a:latin typeface="Arial" panose="020B0604020202020204" pitchFamily="34" charset="0"/>
                <a:ea typeface="+mn-ea"/>
                <a:cs typeface="+mn-cs"/>
              </a:rPr>
              <a:t>Páginas webs estáticas</a:t>
            </a:r>
          </a:p>
          <a:p>
            <a:r>
              <a:rPr lang="es-ES" sz="1600" b="0" i="0" kern="1200" dirty="0">
                <a:solidFill>
                  <a:schemeClr val="tx1"/>
                </a:solidFill>
                <a:effectLst/>
                <a:latin typeface="Arial" panose="020B0604020202020204" pitchFamily="34" charset="0"/>
                <a:ea typeface="+mn-ea"/>
                <a:cs typeface="+mn-cs"/>
              </a:rPr>
              <a:t>Este tipo de páginas se caracterizan porque muestran una información permanente en la que el usuario no puede interactuar con la página excepto para leer el contenido. No utilizan bases de datos, sino que la información reside en el servidor, por lo que para modificar el mismo hay que acceder al server y cambiar su contenido. Este tipo de páginas se usan para webs meramente informativas</a:t>
            </a:r>
          </a:p>
          <a:p>
            <a:r>
              <a:rPr lang="es-ES" sz="1600" b="1" i="0" kern="1200" dirty="0">
                <a:solidFill>
                  <a:schemeClr val="tx1"/>
                </a:solidFill>
                <a:effectLst/>
                <a:latin typeface="Arial" panose="020B0604020202020204" pitchFamily="34" charset="0"/>
                <a:ea typeface="+mn-ea"/>
                <a:cs typeface="+mn-cs"/>
              </a:rPr>
              <a:t>Páginas webs dinámicas</a:t>
            </a:r>
          </a:p>
          <a:p>
            <a:r>
              <a:rPr lang="es-ES" sz="1600" b="0" i="0" kern="1200" dirty="0">
                <a:solidFill>
                  <a:schemeClr val="tx1"/>
                </a:solidFill>
                <a:effectLst/>
                <a:latin typeface="Arial" panose="020B0604020202020204" pitchFamily="34" charset="0"/>
                <a:ea typeface="+mn-ea"/>
                <a:cs typeface="+mn-cs"/>
              </a:rPr>
              <a:t>Al contrario que las páginas webs estáticas, en las webs dinámicas los contenidos pueden ser modificados por parte de los usuarios que las visitan y se les permite crear o modificar el aspecto de la misma a través de la misma navegación con formularios, texto, imágenes, vídeos, etc. Entre estas estarían los foros, blogs, </a:t>
            </a:r>
            <a:r>
              <a:rPr lang="es-ES" sz="1600" b="0" i="0" kern="1200" dirty="0" err="1">
                <a:solidFill>
                  <a:schemeClr val="tx1"/>
                </a:solidFill>
                <a:effectLst/>
                <a:latin typeface="Arial" panose="020B0604020202020204" pitchFamily="34" charset="0"/>
                <a:ea typeface="+mn-ea"/>
                <a:cs typeface="+mn-cs"/>
              </a:rPr>
              <a:t>ecommerces</a:t>
            </a:r>
            <a:r>
              <a:rPr lang="es-ES" sz="1600" b="0" i="0" kern="1200" dirty="0">
                <a:solidFill>
                  <a:schemeClr val="tx1"/>
                </a:solidFill>
                <a:effectLst/>
                <a:latin typeface="Arial" panose="020B0604020202020204" pitchFamily="34" charset="0"/>
                <a:ea typeface="+mn-ea"/>
                <a:cs typeface="+mn-cs"/>
              </a:rPr>
              <a:t> con carrito de compra, las diferentes secciones de fichas de producto en el que los usuarios pueden opinar y el resto de páginas en las que los visitantes pueden crear o interactuar con la información mostrada ellos mismos. Estos contenidos interactúan con una base de datos en la que se guardan cada uno de los registros de los usuarios.</a:t>
            </a:r>
          </a:p>
          <a:p>
            <a:endParaRPr lang="es-ES" sz="1600" b="0" i="0" kern="1200" dirty="0">
              <a:solidFill>
                <a:schemeClr val="tx1"/>
              </a:solidFill>
              <a:effectLst/>
              <a:latin typeface="Arial" panose="020B0604020202020204" pitchFamily="34" charset="0"/>
              <a:ea typeface="+mn-ea"/>
              <a:cs typeface="+mn-cs"/>
            </a:endParaRPr>
          </a:p>
          <a:p>
            <a:endParaRPr lang="es-ES" dirty="0"/>
          </a:p>
        </p:txBody>
      </p:sp>
      <p:sp>
        <p:nvSpPr>
          <p:cNvPr id="4" name="Slide Number Placeholder 3"/>
          <p:cNvSpPr>
            <a:spLocks noGrp="1"/>
          </p:cNvSpPr>
          <p:nvPr>
            <p:ph type="sldNum" sz="quarter" idx="5"/>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6226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s-ES" sz="1600" b="1" dirty="0">
                <a:solidFill>
                  <a:schemeClr val="tx1"/>
                </a:solidFill>
              </a:rPr>
              <a:t>Blogs</a:t>
            </a:r>
          </a:p>
          <a:p>
            <a:r>
              <a:rPr lang="es-ES" sz="1600" dirty="0">
                <a:solidFill>
                  <a:schemeClr val="tx1"/>
                </a:solidFill>
              </a:rPr>
              <a:t>Es un portal dónde se publican artículos de opinión de algún tema en concreto y dónde los contenidos suelen estar estructurados apareciendo en primer lugar el más reciente. En este tipo de páginas webs, los usuarios pueden escribir comentarios a las entradas del blog, que solo pueden realizar los administradores, dando también su punto de vista. </a:t>
            </a:r>
          </a:p>
          <a:p>
            <a:r>
              <a:rPr lang="es-ES" sz="1600" b="1" dirty="0">
                <a:solidFill>
                  <a:schemeClr val="tx1"/>
                </a:solidFill>
              </a:rPr>
              <a:t>Tiendas online</a:t>
            </a:r>
          </a:p>
          <a:p>
            <a:r>
              <a:rPr lang="es-ES" sz="1600" dirty="0">
                <a:solidFill>
                  <a:schemeClr val="tx1"/>
                </a:solidFill>
              </a:rPr>
              <a:t>Los </a:t>
            </a:r>
            <a:r>
              <a:rPr lang="es-ES" sz="1600" dirty="0" err="1">
                <a:solidFill>
                  <a:schemeClr val="tx1"/>
                </a:solidFill>
              </a:rPr>
              <a:t>ecommerces</a:t>
            </a:r>
            <a:r>
              <a:rPr lang="es-ES" sz="1600" dirty="0">
                <a:solidFill>
                  <a:schemeClr val="tx1"/>
                </a:solidFill>
              </a:rPr>
              <a:t> o tiendas online son sitios webs en los que se comercializan productos o servicios. En la actualidad están teniendo un gran crecimiento debido a que muchos usuarios ya realizan sus transacciones por Internet y también muchos comercios tradicionales se han lanzado a desarrollar este tipo de </a:t>
            </a:r>
            <a:r>
              <a:rPr lang="es-ES" sz="1600" dirty="0" err="1">
                <a:solidFill>
                  <a:schemeClr val="tx1"/>
                </a:solidFill>
              </a:rPr>
              <a:t>sites</a:t>
            </a:r>
            <a:r>
              <a:rPr lang="es-ES" sz="1600" dirty="0">
                <a:solidFill>
                  <a:schemeClr val="tx1"/>
                </a:solidFill>
              </a:rPr>
              <a:t> para generar negocio en la red. Por darte algún dato, algunos </a:t>
            </a:r>
            <a:r>
              <a:rPr lang="es-ES" sz="1600" dirty="0" err="1">
                <a:solidFill>
                  <a:schemeClr val="tx1"/>
                </a:solidFill>
              </a:rPr>
              <a:t>ecommerces</a:t>
            </a:r>
            <a:r>
              <a:rPr lang="es-ES" sz="1600" dirty="0">
                <a:solidFill>
                  <a:schemeClr val="tx1"/>
                </a:solidFill>
              </a:rPr>
              <a:t> se han convertido ya en gigantes de la distribución y son algunas de las empresas más grandes del mundo como Alibaba o </a:t>
            </a:r>
            <a:r>
              <a:rPr lang="es-ES" sz="1600" dirty="0">
                <a:solidFill>
                  <a:schemeClr val="tx1"/>
                </a:solidFill>
                <a:hlinkClick r:id="rId3"/>
              </a:rPr>
              <a:t>Amazon</a:t>
            </a:r>
            <a:r>
              <a:rPr lang="es-ES" sz="1600" dirty="0">
                <a:solidFill>
                  <a:schemeClr val="tx1"/>
                </a:solidFill>
              </a:rPr>
              <a:t>.</a:t>
            </a:r>
          </a:p>
          <a:p>
            <a:r>
              <a:rPr lang="es-ES" sz="1600" b="1" dirty="0">
                <a:solidFill>
                  <a:schemeClr val="tx1"/>
                </a:solidFill>
              </a:rPr>
              <a:t>Webs corporativas</a:t>
            </a:r>
          </a:p>
          <a:p>
            <a:r>
              <a:rPr lang="es-ES" sz="1600" dirty="0">
                <a:solidFill>
                  <a:schemeClr val="tx1"/>
                </a:solidFill>
              </a:rPr>
              <a:t>Las webs corporativas son aquellas que describen las características de la empresa dónde se recoge información principal de la misma como quiénes son, su ubicación, a que se dedican y otros datos de la propia compañía. También se suele mostrar en estas webs los productos o servicios principales que ofrece la empresa, pero no existe la posibilidad de contratarlos vía online.</a:t>
            </a:r>
          </a:p>
          <a:p>
            <a:r>
              <a:rPr lang="es-ES" sz="1600" b="1" dirty="0">
                <a:solidFill>
                  <a:schemeClr val="tx1"/>
                </a:solidFill>
              </a:rPr>
              <a:t>Foros</a:t>
            </a:r>
          </a:p>
          <a:p>
            <a:r>
              <a:rPr lang="es-ES" sz="1600" dirty="0">
                <a:solidFill>
                  <a:schemeClr val="tx1"/>
                </a:solidFill>
              </a:rPr>
              <a:t>Un foro o una comunidad, es un espacio virtual dónde se reúnen una serie de personas para debatir sobre algún tema determinado. Los foros suelen tener dos figuras, el administrador o administradores del mismo y los usuarios, los primeros se encargan de moderar los mensajes y los segundos de publicarlos. Los foros también pueden estar incluidos en secciones de algún sitio para facilitar un espacio de discusión a los usuarios que visitan esas páginas.</a:t>
            </a:r>
          </a:p>
          <a:p>
            <a:r>
              <a:rPr lang="es-ES" sz="1600" b="1" dirty="0">
                <a:solidFill>
                  <a:schemeClr val="tx1"/>
                </a:solidFill>
              </a:rPr>
              <a:t>Sitio de descargas</a:t>
            </a:r>
          </a:p>
          <a:p>
            <a:r>
              <a:rPr lang="es-ES" sz="1600" dirty="0">
                <a:solidFill>
                  <a:schemeClr val="tx1"/>
                </a:solidFill>
              </a:rPr>
              <a:t>El objetivo de estas páginas es proporcionar al usuario la información que está buscando en forma de descarga de algún tipo de archivo. Estos archivos pueden ser softwares para instalar en el equipo del usuario y otro tipo de archivos en sus diferentes tipos de formatos. Aquí podemos agrupar a </a:t>
            </a:r>
            <a:r>
              <a:rPr lang="es-ES" sz="1600" dirty="0" err="1">
                <a:solidFill>
                  <a:schemeClr val="tx1"/>
                </a:solidFill>
              </a:rPr>
              <a:t>Softonic</a:t>
            </a:r>
            <a:r>
              <a:rPr lang="es-ES" sz="1600" dirty="0">
                <a:solidFill>
                  <a:schemeClr val="tx1"/>
                </a:solidFill>
              </a:rPr>
              <a:t>, El rincón del vago y webs de este tipo que todos hemos visitado alguna vez y que son repositorios de descargas.</a:t>
            </a:r>
          </a:p>
          <a:p>
            <a:r>
              <a:rPr lang="es-ES" sz="1600" b="1" i="0" kern="1200" dirty="0">
                <a:solidFill>
                  <a:schemeClr val="tx1"/>
                </a:solidFill>
                <a:effectLst/>
                <a:latin typeface="Arial" panose="020B0604020202020204" pitchFamily="34" charset="0"/>
                <a:ea typeface="+mn-ea"/>
                <a:cs typeface="+mn-cs"/>
              </a:rPr>
              <a:t>Redes sociales</a:t>
            </a:r>
            <a:endParaRPr lang="es-ES" sz="1600" b="0" i="0" kern="1200" dirty="0">
              <a:solidFill>
                <a:schemeClr val="tx1"/>
              </a:solidFill>
              <a:effectLst/>
              <a:latin typeface="Arial" panose="020B0604020202020204" pitchFamily="34" charset="0"/>
              <a:ea typeface="+mn-ea"/>
              <a:cs typeface="+mn-cs"/>
            </a:endParaRPr>
          </a:p>
          <a:p>
            <a:r>
              <a:rPr lang="es-ES" sz="1600" b="0" i="0" kern="1200" dirty="0">
                <a:solidFill>
                  <a:schemeClr val="tx1"/>
                </a:solidFill>
                <a:effectLst/>
                <a:latin typeface="Arial" panose="020B0604020202020204" pitchFamily="34" charset="0"/>
                <a:ea typeface="+mn-ea"/>
                <a:cs typeface="+mn-cs"/>
              </a:rPr>
              <a:t>Las redes sociales son portales dedicados al intercambio de información u opiniones entre los distintos usuarios digitales. Son similares a los foros, pero mucho más personalizados a la hora de ofrecer información sobre uno mismo y con más facilidad para compartir contenido multimedia. Pueden tener un uso doméstico o profesional. Algunas de las redes sociales más conocidas son Facebook, Instagram o Twitter.</a:t>
            </a:r>
          </a:p>
          <a:p>
            <a:endParaRPr lang="es-ES" sz="1600" b="0" i="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C0F4A2C8-6C88-4E71-83EE-698B9D4FE22F}" type="slidenum">
              <a:rPr lang="en-US" smtClean="0"/>
              <a:pPr/>
              <a:t>8</a:t>
            </a:fld>
            <a:endParaRPr lang="en-US" dirty="0"/>
          </a:p>
        </p:txBody>
      </p:sp>
    </p:spTree>
    <p:extLst>
      <p:ext uri="{BB962C8B-B14F-4D97-AF65-F5344CB8AC3E}">
        <p14:creationId xmlns:p14="http://schemas.microsoft.com/office/powerpoint/2010/main" val="736527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lvl="0" indent="0">
              <a:buFont typeface="Arial" panose="020B0604020202020204" pitchFamily="34" charset="0"/>
              <a:buNone/>
            </a:pPr>
            <a:r>
              <a:rPr lang="es-ES" sz="1500" b="1" dirty="0">
                <a:solidFill>
                  <a:srgbClr val="595959"/>
                </a:solidFill>
                <a:sym typeface="Wingdings" panose="05000000000000000000" pitchFamily="2" charset="2"/>
              </a:rPr>
              <a:t>Imágenes y Vídeos: </a:t>
            </a:r>
            <a:r>
              <a:rPr lang="es-ES" sz="1500" b="0" dirty="0">
                <a:solidFill>
                  <a:srgbClr val="595959"/>
                </a:solidFill>
                <a:sym typeface="Wingdings" panose="05000000000000000000" pitchFamily="2" charset="2"/>
              </a:rPr>
              <a:t>la mayoría de los usuarios de prefieren encontrar web con imágenes y videos que con largos textos a leer. Es necesario encontrar un equilibrio entre ambos para que los usuarios la encuentren atractiva. Es necesario incorporar imágenes de buena calidad como elemento diferenciador de nuestra web. Hay recursos gratuitos para obtener imágenes como pueden ser </a:t>
            </a:r>
            <a:r>
              <a:rPr lang="es-ES" sz="1500" b="0" dirty="0" err="1">
                <a:solidFill>
                  <a:srgbClr val="595959"/>
                </a:solidFill>
                <a:sym typeface="Wingdings" panose="05000000000000000000" pitchFamily="2" charset="2"/>
              </a:rPr>
              <a:t>Pixabay</a:t>
            </a:r>
            <a:r>
              <a:rPr lang="es-ES" sz="1500" b="0" dirty="0">
                <a:solidFill>
                  <a:srgbClr val="595959"/>
                </a:solidFill>
                <a:sym typeface="Wingdings" panose="05000000000000000000" pitchFamily="2" charset="2"/>
              </a:rPr>
              <a:t>.</a:t>
            </a:r>
          </a:p>
          <a:p>
            <a:pPr marL="0" lvl="0" indent="0">
              <a:buFont typeface="Arial" panose="020B0604020202020204" pitchFamily="34" charset="0"/>
              <a:buNone/>
            </a:pPr>
            <a:r>
              <a:rPr lang="es-ES" sz="1500" b="0" dirty="0">
                <a:solidFill>
                  <a:srgbClr val="595959"/>
                </a:solidFill>
                <a:sym typeface="Wingdings" panose="05000000000000000000" pitchFamily="2" charset="2"/>
              </a:rPr>
              <a:t>La inclusión de vídeos también hace que nuestra web sea más moderna y atractiva. El inconveniente es que ralentiza la velocidad de carga de la web. Una solución práctica para evitar esto, es colgar el vídeo en </a:t>
            </a:r>
            <a:r>
              <a:rPr lang="es-ES" sz="1500" b="0" dirty="0" err="1">
                <a:solidFill>
                  <a:srgbClr val="595959"/>
                </a:solidFill>
                <a:sym typeface="Wingdings" panose="05000000000000000000" pitchFamily="2" charset="2"/>
              </a:rPr>
              <a:t>Youtube</a:t>
            </a:r>
            <a:r>
              <a:rPr lang="es-ES" sz="1500" b="0" dirty="0">
                <a:solidFill>
                  <a:srgbClr val="595959"/>
                </a:solidFill>
                <a:sym typeface="Wingdings" panose="05000000000000000000" pitchFamily="2" charset="2"/>
              </a:rPr>
              <a:t> y poner en nuestra web en enlace para verlo.</a:t>
            </a:r>
          </a:p>
          <a:p>
            <a:pPr marL="0" lvl="0" indent="0">
              <a:buFont typeface="Arial" panose="020B0604020202020204" pitchFamily="34" charset="0"/>
              <a:buNone/>
            </a:pPr>
            <a:r>
              <a:rPr lang="es-ES" sz="1500" b="1" dirty="0">
                <a:solidFill>
                  <a:srgbClr val="595959"/>
                </a:solidFill>
                <a:sym typeface="Wingdings" panose="05000000000000000000" pitchFamily="2" charset="2"/>
              </a:rPr>
              <a:t>Valoraciones de los usuarios: </a:t>
            </a:r>
            <a:r>
              <a:rPr lang="es-ES" sz="1500" b="0" dirty="0">
                <a:solidFill>
                  <a:srgbClr val="595959"/>
                </a:solidFill>
                <a:sym typeface="Wingdings" panose="05000000000000000000" pitchFamily="2" charset="2"/>
              </a:rPr>
              <a:t>tener un espacio para que los usuarios muestren su valoración sobre nuestra web aporta confianza al resto de visitantes. También es un elemento que los buscadores valoran muy positivamente a la hora de posicionar nuestra web en mejores lugares.</a:t>
            </a:r>
          </a:p>
          <a:p>
            <a:pPr marL="0" lvl="0" indent="0">
              <a:buFont typeface="Arial" panose="020B0604020202020204" pitchFamily="34" charset="0"/>
              <a:buNone/>
            </a:pPr>
            <a:r>
              <a:rPr lang="es-ES" sz="1500" b="1" dirty="0">
                <a:solidFill>
                  <a:srgbClr val="595959"/>
                </a:solidFill>
                <a:sym typeface="Wingdings" panose="05000000000000000000" pitchFamily="2" charset="2"/>
              </a:rPr>
              <a:t>Barra de Navegación principal: </a:t>
            </a:r>
            <a:r>
              <a:rPr lang="es-ES" sz="1500" b="0" dirty="0">
                <a:solidFill>
                  <a:srgbClr val="595959"/>
                </a:solidFill>
                <a:sym typeface="Wingdings" panose="05000000000000000000" pitchFamily="2" charset="2"/>
              </a:rPr>
              <a:t>es necesario dotar a nuestra web de una barra de menú para que los usuarios puedan acceder a todos nuestros contenidos de forma fácil y con pocos clics. A esta característica se le llama usabilidad. </a:t>
            </a:r>
          </a:p>
          <a:p>
            <a:pPr marL="0" lvl="0" indent="0">
              <a:buFont typeface="Arial" panose="020B0604020202020204" pitchFamily="34" charset="0"/>
              <a:buNone/>
            </a:pPr>
            <a:r>
              <a:rPr lang="es-ES" sz="1500" b="1" dirty="0">
                <a:solidFill>
                  <a:srgbClr val="595959"/>
                </a:solidFill>
                <a:sym typeface="Wingdings" panose="05000000000000000000" pitchFamily="2" charset="2"/>
              </a:rPr>
              <a:t>Quienes somos: </a:t>
            </a:r>
            <a:r>
              <a:rPr lang="es-ES" sz="1500" b="0" dirty="0">
                <a:solidFill>
                  <a:srgbClr val="595959"/>
                </a:solidFill>
                <a:sym typeface="Wingdings" panose="05000000000000000000" pitchFamily="2" charset="2"/>
              </a:rPr>
              <a:t>a través del menú o en el pie de nuestra página debemos incluir el “Quienes somos” donde incluir nuestros datos personales, a que nos dedicamos y facilitar datos para que los usuarios puedan contactar con nosotros.</a:t>
            </a:r>
          </a:p>
          <a:p>
            <a:pPr marL="0" lvl="0" indent="0">
              <a:buFont typeface="Arial" panose="020B0604020202020204" pitchFamily="34" charset="0"/>
              <a:buNone/>
            </a:pPr>
            <a:r>
              <a:rPr lang="es-ES" sz="1500" b="0" dirty="0">
                <a:solidFill>
                  <a:srgbClr val="595959"/>
                </a:solidFill>
                <a:sym typeface="Wingdings" panose="05000000000000000000" pitchFamily="2" charset="2"/>
              </a:rPr>
              <a:t>También debemos incluir el “Quienes somos” donde hay que incluir nuestros datos personales y a que nos dedicamos.</a:t>
            </a:r>
          </a:p>
          <a:p>
            <a:pPr marL="0" lvl="0" indent="0">
              <a:buFont typeface="Arial" panose="020B0604020202020204" pitchFamily="34" charset="0"/>
              <a:buNone/>
            </a:pPr>
            <a:r>
              <a:rPr lang="es-ES" sz="1500" b="1" dirty="0">
                <a:solidFill>
                  <a:srgbClr val="595959"/>
                </a:solidFill>
                <a:sym typeface="Wingdings" panose="05000000000000000000" pitchFamily="2" charset="2"/>
              </a:rPr>
              <a:t>Formulario de contacto: </a:t>
            </a:r>
            <a:r>
              <a:rPr lang="es-ES" sz="1500" b="0" dirty="0">
                <a:solidFill>
                  <a:srgbClr val="595959"/>
                </a:solidFill>
                <a:sym typeface="Wingdings" panose="05000000000000000000" pitchFamily="2" charset="2"/>
              </a:rPr>
              <a:t>Es tan importante incluir un formulario para que los usuarios puedan contactar fácilmente con nosotros, como que les demos respuesta de forma rápida.</a:t>
            </a:r>
          </a:p>
          <a:p>
            <a:pPr marL="0" lvl="0" indent="0">
              <a:buFont typeface="Arial" panose="020B0604020202020204" pitchFamily="34" charset="0"/>
              <a:buNone/>
            </a:pPr>
            <a:endParaRPr lang="es-ES" sz="1500" b="0" dirty="0">
              <a:solidFill>
                <a:srgbClr val="595959"/>
              </a:solidFill>
              <a:sym typeface="Wingdings" panose="05000000000000000000" pitchFamily="2" charset="2"/>
            </a:endParaRPr>
          </a:p>
          <a:p>
            <a:pPr marL="0" lvl="0" indent="0">
              <a:buFont typeface="Arial" panose="020B0604020202020204" pitchFamily="34" charset="0"/>
              <a:buNone/>
            </a:pPr>
            <a:r>
              <a:rPr lang="es-ES" sz="1500" b="0" dirty="0">
                <a:solidFill>
                  <a:srgbClr val="595959"/>
                </a:solidFill>
              </a:rPr>
              <a:t>Usar </a:t>
            </a:r>
            <a:r>
              <a:rPr lang="es-ES" sz="1500" dirty="0">
                <a:solidFill>
                  <a:srgbClr val="019EE2"/>
                </a:solidFill>
              </a:rPr>
              <a:t>imágenes nítidas </a:t>
            </a:r>
            <a:r>
              <a:rPr lang="es-ES" sz="1500" b="0" dirty="0">
                <a:solidFill>
                  <a:srgbClr val="595959"/>
                </a:solidFill>
                <a:sym typeface="Wingdings" panose="05000000000000000000" pitchFamily="2" charset="2"/>
              </a:rPr>
              <a:t> elemento diferenciador </a:t>
            </a:r>
          </a:p>
          <a:p>
            <a:pPr marL="0" lvl="0" indent="0">
              <a:buFont typeface="Arial" panose="020B0604020202020204" pitchFamily="34" charset="0"/>
              <a:buNone/>
            </a:pPr>
            <a:r>
              <a:rPr lang="es-ES" sz="1500" dirty="0">
                <a:solidFill>
                  <a:srgbClr val="019EE2"/>
                </a:solidFill>
                <a:sym typeface="Wingdings" panose="05000000000000000000" pitchFamily="2" charset="2"/>
              </a:rPr>
              <a:t>Vídeos</a:t>
            </a:r>
            <a:r>
              <a:rPr lang="es-ES" sz="1500" b="0" dirty="0">
                <a:solidFill>
                  <a:srgbClr val="595959"/>
                </a:solidFill>
                <a:sym typeface="Wingdings" panose="05000000000000000000" pitchFamily="2" charset="2"/>
              </a:rPr>
              <a:t> de </a:t>
            </a:r>
            <a:r>
              <a:rPr lang="es-ES" sz="1500" dirty="0">
                <a:solidFill>
                  <a:srgbClr val="019EE2"/>
                </a:solidFill>
                <a:sym typeface="Wingdings" panose="05000000000000000000" pitchFamily="2" charset="2"/>
              </a:rPr>
              <a:t>alta calidad </a:t>
            </a:r>
            <a:r>
              <a:rPr lang="es-ES" sz="1500" b="0" dirty="0">
                <a:solidFill>
                  <a:srgbClr val="595959"/>
                </a:solidFill>
                <a:sym typeface="Wingdings" panose="05000000000000000000" pitchFamily="2" charset="2"/>
              </a:rPr>
              <a:t> qué haces y cómo lo haces. (Conectando la cuenta de Instagram a la pagina web aporta tráfico de otros lugares).</a:t>
            </a:r>
          </a:p>
          <a:p>
            <a:pPr marL="0" marR="0" lvl="0" indent="0" algn="l" defTabSz="1219170" rtl="0" eaLnBrk="1" fontAlgn="auto" latinLnBrk="0" hangingPunct="1">
              <a:lnSpc>
                <a:spcPct val="100000"/>
              </a:lnSpc>
              <a:spcBef>
                <a:spcPts val="0"/>
              </a:spcBef>
              <a:spcAft>
                <a:spcPts val="0"/>
              </a:spcAft>
              <a:buClrTx/>
              <a:buSzTx/>
              <a:buFontTx/>
              <a:buNone/>
              <a:tabLst/>
              <a:defRPr/>
            </a:pPr>
            <a:r>
              <a:rPr lang="es-ES" sz="1600" b="0" dirty="0">
                <a:solidFill>
                  <a:srgbClr val="595959"/>
                </a:solidFill>
                <a:sym typeface="Wingdings" panose="05000000000000000000" pitchFamily="2" charset="2"/>
              </a:rPr>
              <a:t>Valoraciones de usuarios en la página web  aporta confianza por parte de los visitantes (sin pasarte) </a:t>
            </a:r>
          </a:p>
          <a:p>
            <a:pPr marL="0" marR="0" lvl="0" indent="0" algn="l" defTabSz="1219170" rtl="0" eaLnBrk="1" fontAlgn="auto" latinLnBrk="0" hangingPunct="1">
              <a:lnSpc>
                <a:spcPct val="100000"/>
              </a:lnSpc>
              <a:spcBef>
                <a:spcPts val="0"/>
              </a:spcBef>
              <a:spcAft>
                <a:spcPts val="0"/>
              </a:spcAft>
              <a:buClrTx/>
              <a:buSzTx/>
              <a:buFontTx/>
              <a:buNone/>
              <a:tabLst/>
              <a:defRPr/>
            </a:pPr>
            <a:r>
              <a:rPr lang="es-ES" sz="1600" b="0" dirty="0">
                <a:solidFill>
                  <a:srgbClr val="595959"/>
                </a:solidFill>
                <a:sym typeface="Wingdings" panose="05000000000000000000" pitchFamily="2" charset="2"/>
              </a:rPr>
              <a:t>Pestaña de </a:t>
            </a:r>
            <a:r>
              <a:rPr lang="es-ES" sz="1600" dirty="0">
                <a:solidFill>
                  <a:srgbClr val="019EE2"/>
                </a:solidFill>
                <a:sym typeface="Wingdings" panose="05000000000000000000" pitchFamily="2" charset="2"/>
              </a:rPr>
              <a:t>contacto</a:t>
            </a:r>
            <a:r>
              <a:rPr lang="es-ES" sz="1600" b="0" dirty="0">
                <a:solidFill>
                  <a:srgbClr val="595959"/>
                </a:solidFill>
                <a:sym typeface="Wingdings" panose="05000000000000000000" pitchFamily="2" charset="2"/>
              </a:rPr>
              <a:t>  respuestas rápidas - tener unas FAQ (preguntas más frecuentes) ya predeterminadas</a:t>
            </a:r>
          </a:p>
          <a:p>
            <a:pPr marL="0" marR="0" lvl="0" indent="0" algn="l" defTabSz="1219170" rtl="0" eaLnBrk="1" fontAlgn="auto" latinLnBrk="0" hangingPunct="1">
              <a:lnSpc>
                <a:spcPct val="100000"/>
              </a:lnSpc>
              <a:spcBef>
                <a:spcPts val="0"/>
              </a:spcBef>
              <a:spcAft>
                <a:spcPts val="0"/>
              </a:spcAft>
              <a:buClrTx/>
              <a:buSzTx/>
              <a:buFontTx/>
              <a:buNone/>
              <a:tabLst/>
              <a:defRPr/>
            </a:pPr>
            <a:endParaRPr lang="es-ES" sz="1600" b="0" dirty="0">
              <a:solidFill>
                <a:srgbClr val="595959"/>
              </a:solidFill>
              <a:sym typeface="Wingdings" panose="05000000000000000000" pitchFamily="2" charset="2"/>
            </a:endParaRPr>
          </a:p>
          <a:p>
            <a:endParaRPr lang="es-ES" dirty="0"/>
          </a:p>
        </p:txBody>
      </p:sp>
      <p:sp>
        <p:nvSpPr>
          <p:cNvPr id="4" name="Slide Number Placeholder 3"/>
          <p:cNvSpPr>
            <a:spLocks noGrp="1"/>
          </p:cNvSpPr>
          <p:nvPr>
            <p:ph type="sldNum" sz="quarter" idx="5"/>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806711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8.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 Caixa">
    <p:bg bwMode="gray">
      <p:bgPr>
        <a:solidFill>
          <a:srgbClr val="019EE2"/>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1306132" y="2102128"/>
            <a:ext cx="4025555" cy="1326872"/>
          </a:xfrm>
          <a:prstGeom prst="rect">
            <a:avLst/>
          </a:prstGeom>
          <a:ln>
            <a:noFill/>
          </a:ln>
        </p:spPr>
        <p:txBody>
          <a:bodyPr lIns="0" tIns="0" rIns="0" bIns="0" anchor="b" anchorCtr="0">
            <a:noAutofit/>
          </a:bodyPr>
          <a:lstStyle>
            <a:lvl1pPr marL="0" marR="0" indent="0" algn="ctr" defTabSz="1219170" rtl="0" eaLnBrk="1" fontAlgn="auto" latinLnBrk="0" hangingPunct="1">
              <a:lnSpc>
                <a:spcPct val="100000"/>
              </a:lnSpc>
              <a:spcBef>
                <a:spcPts val="0"/>
              </a:spcBef>
              <a:spcAft>
                <a:spcPts val="0"/>
              </a:spcAft>
              <a:buClrTx/>
              <a:buSzPct val="100000"/>
              <a:buFont typeface="Arial" panose="020B0604020202020204" pitchFamily="34" charset="0"/>
              <a:buNone/>
              <a:tabLst/>
              <a:defRPr sz="4000" b="1">
                <a:solidFill>
                  <a:srgbClr val="FFFFFF"/>
                </a:solidFill>
                <a:latin typeface="Poppins"/>
              </a:defRPr>
            </a:lvl1pPr>
            <a:lvl2pPr marL="0" indent="0" algn="ctr">
              <a:buNone/>
              <a:defRPr sz="1600" b="0">
                <a:solidFill>
                  <a:srgbClr val="FFFFFF"/>
                </a:solidFill>
                <a:latin typeface="Poppins"/>
              </a:defRPr>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dirty="0"/>
              <a:t>Click to edit Master title style</a:t>
            </a:r>
          </a:p>
        </p:txBody>
      </p:sp>
      <p:sp>
        <p:nvSpPr>
          <p:cNvPr id="30" name="Picture Placeholder 8"/>
          <p:cNvSpPr>
            <a:spLocks noGrp="1"/>
          </p:cNvSpPr>
          <p:nvPr>
            <p:ph type="pic" sz="quarter" idx="11"/>
          </p:nvPr>
        </p:nvSpPr>
        <p:spPr>
          <a:xfrm>
            <a:off x="6432000" y="0"/>
            <a:ext cx="5760000" cy="6858000"/>
          </a:xfrm>
          <a:prstGeom prst="rect">
            <a:avLst/>
          </a:prstGeom>
        </p:spPr>
        <p:txBody>
          <a:bodyPr/>
          <a:lstStyle/>
          <a:p>
            <a:r>
              <a:rPr lang="en-US" noProof="0" dirty="0"/>
              <a:t>Click icon to add picture</a:t>
            </a:r>
          </a:p>
        </p:txBody>
      </p:sp>
      <p:cxnSp>
        <p:nvCxnSpPr>
          <p:cNvPr id="16" name="Conector recto 15"/>
          <p:cNvCxnSpPr/>
          <p:nvPr userDrawn="1"/>
        </p:nvCxnSpPr>
        <p:spPr>
          <a:xfrm>
            <a:off x="1494761" y="3565021"/>
            <a:ext cx="3648296" cy="0"/>
          </a:xfrm>
          <a:prstGeom prst="line">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Text Placeholder 17"/>
          <p:cNvSpPr>
            <a:spLocks noGrp="1"/>
          </p:cNvSpPr>
          <p:nvPr>
            <p:ph type="body" sz="quarter" idx="12" hasCustomPrompt="1"/>
          </p:nvPr>
        </p:nvSpPr>
        <p:spPr>
          <a:xfrm>
            <a:off x="1306132" y="3701043"/>
            <a:ext cx="4025555" cy="1129101"/>
          </a:xfrm>
        </p:spPr>
        <p:txBody>
          <a:bodyPr/>
          <a:lstStyle>
            <a:lvl1pPr algn="ctr">
              <a:defRPr sz="3200">
                <a:solidFill>
                  <a:srgbClr val="FFFFFF"/>
                </a:solidFill>
              </a:defRPr>
            </a:lvl1pPr>
          </a:lstStyle>
          <a:p>
            <a:pPr lvl="0"/>
            <a:r>
              <a:rPr lang="en-US" dirty="0"/>
              <a:t>Click to edit Master Subtitle</a:t>
            </a:r>
          </a:p>
        </p:txBody>
      </p:sp>
      <p:pic>
        <p:nvPicPr>
          <p:cNvPr id="8" name="Imagen 7">
            <a:extLst>
              <a:ext uri="{FF2B5EF4-FFF2-40B4-BE49-F238E27FC236}">
                <a16:creationId xmlns:a16="http://schemas.microsoft.com/office/drawing/2014/main" id="{EB4279ED-09FC-40BA-A7C4-DF1F7B691197}"/>
              </a:ext>
            </a:extLst>
          </p:cNvPr>
          <p:cNvPicPr>
            <a:picLocks noChangeAspect="1"/>
          </p:cNvPicPr>
          <p:nvPr userDrawn="1"/>
        </p:nvPicPr>
        <p:blipFill>
          <a:blip r:embed="rId2"/>
          <a:stretch>
            <a:fillRect/>
          </a:stretch>
        </p:blipFill>
        <p:spPr>
          <a:xfrm>
            <a:off x="376831" y="477166"/>
            <a:ext cx="2845720" cy="567863"/>
          </a:xfrm>
          <a:prstGeom prst="rect">
            <a:avLst/>
          </a:prstGeom>
        </p:spPr>
      </p:pic>
    </p:spTree>
    <p:extLst>
      <p:ext uri="{BB962C8B-B14F-4D97-AF65-F5344CB8AC3E}">
        <p14:creationId xmlns:p14="http://schemas.microsoft.com/office/powerpoint/2010/main" val="2783079461"/>
      </p:ext>
    </p:extLst>
  </p:cSld>
  <p:clrMapOvr>
    <a:masterClrMapping/>
  </p:clrMapOvr>
  <p:extLst>
    <p:ext uri="{DCECCB84-F9BA-43D5-87BE-67443E8EF086}">
      <p15:sldGuideLst xmlns:p15="http://schemas.microsoft.com/office/powerpoint/2012/main">
        <p15:guide id="1" orient="horz" pos="408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 La Caixa">
    <p:bg bwMode="gray">
      <p:bgPr>
        <a:solidFill>
          <a:srgbClr val="019EE2"/>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1054672" y="1966107"/>
            <a:ext cx="4025555" cy="1326872"/>
          </a:xfrm>
          <a:prstGeom prst="rect">
            <a:avLst/>
          </a:prstGeom>
          <a:ln>
            <a:noFill/>
          </a:ln>
        </p:spPr>
        <p:txBody>
          <a:bodyPr lIns="0" tIns="0" rIns="0" bIns="0" anchor="b" anchorCtr="0">
            <a:noAutofit/>
          </a:bodyPr>
          <a:lstStyle>
            <a:lvl1pPr marL="0" marR="0" indent="0" algn="ctr" defTabSz="1219170" rtl="0" eaLnBrk="1" fontAlgn="auto" latinLnBrk="0" hangingPunct="1">
              <a:lnSpc>
                <a:spcPct val="100000"/>
              </a:lnSpc>
              <a:spcBef>
                <a:spcPts val="0"/>
              </a:spcBef>
              <a:spcAft>
                <a:spcPts val="0"/>
              </a:spcAft>
              <a:buClrTx/>
              <a:buSzPct val="100000"/>
              <a:buFont typeface="Arial" panose="020B0604020202020204" pitchFamily="34" charset="0"/>
              <a:buNone/>
              <a:tabLst/>
              <a:defRPr sz="4000" b="1">
                <a:solidFill>
                  <a:srgbClr val="FFFFFF"/>
                </a:solidFill>
                <a:latin typeface="Poppins"/>
              </a:defRPr>
            </a:lvl1pPr>
            <a:lvl2pPr marL="0" indent="0" algn="ctr">
              <a:buNone/>
              <a:defRPr sz="1600" b="0">
                <a:solidFill>
                  <a:srgbClr val="FFFFFF"/>
                </a:solidFill>
                <a:latin typeface="Poppins"/>
              </a:defRPr>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dirty="0"/>
              <a:t>Click to edit Master title style</a:t>
            </a:r>
          </a:p>
        </p:txBody>
      </p:sp>
      <p:sp>
        <p:nvSpPr>
          <p:cNvPr id="30" name="Picture Placeholder 8"/>
          <p:cNvSpPr>
            <a:spLocks noGrp="1"/>
          </p:cNvSpPr>
          <p:nvPr>
            <p:ph type="pic" sz="quarter" idx="11"/>
          </p:nvPr>
        </p:nvSpPr>
        <p:spPr>
          <a:xfrm>
            <a:off x="6432000" y="0"/>
            <a:ext cx="5760000" cy="6858000"/>
          </a:xfrm>
          <a:prstGeom prst="rect">
            <a:avLst/>
          </a:prstGeom>
        </p:spPr>
        <p:txBody>
          <a:bodyPr/>
          <a:lstStyle/>
          <a:p>
            <a:r>
              <a:rPr lang="en-US" noProof="0" dirty="0"/>
              <a:t>Click icon to add picture</a:t>
            </a:r>
          </a:p>
        </p:txBody>
      </p:sp>
      <p:cxnSp>
        <p:nvCxnSpPr>
          <p:cNvPr id="16" name="Conector recto 15"/>
          <p:cNvCxnSpPr/>
          <p:nvPr userDrawn="1"/>
        </p:nvCxnSpPr>
        <p:spPr>
          <a:xfrm>
            <a:off x="1243301" y="3429000"/>
            <a:ext cx="3648296" cy="0"/>
          </a:xfrm>
          <a:prstGeom prst="line">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Text Placeholder 17"/>
          <p:cNvSpPr>
            <a:spLocks noGrp="1"/>
          </p:cNvSpPr>
          <p:nvPr>
            <p:ph type="body" sz="quarter" idx="12" hasCustomPrompt="1"/>
          </p:nvPr>
        </p:nvSpPr>
        <p:spPr>
          <a:xfrm>
            <a:off x="1054672" y="3565022"/>
            <a:ext cx="4025555" cy="1129101"/>
          </a:xfrm>
        </p:spPr>
        <p:txBody>
          <a:bodyPr/>
          <a:lstStyle>
            <a:lvl1pPr algn="ctr">
              <a:defRPr sz="3200">
                <a:solidFill>
                  <a:srgbClr val="FFFFFF"/>
                </a:solidFill>
              </a:defRPr>
            </a:lvl1pPr>
          </a:lstStyle>
          <a:p>
            <a:pPr lvl="0"/>
            <a:r>
              <a:rPr lang="en-US" dirty="0"/>
              <a:t>Click to edit Master Subtitle</a:t>
            </a:r>
          </a:p>
        </p:txBody>
      </p:sp>
      <p:pic>
        <p:nvPicPr>
          <p:cNvPr id="7" name="Imagen 6">
            <a:extLst>
              <a:ext uri="{FF2B5EF4-FFF2-40B4-BE49-F238E27FC236}">
                <a16:creationId xmlns:a16="http://schemas.microsoft.com/office/drawing/2014/main" id="{8399DE71-E499-4FD5-A7A3-1F37EC91B8A3}"/>
              </a:ext>
            </a:extLst>
          </p:cNvPr>
          <p:cNvPicPr>
            <a:picLocks noChangeAspect="1"/>
          </p:cNvPicPr>
          <p:nvPr userDrawn="1"/>
        </p:nvPicPr>
        <p:blipFill>
          <a:blip r:embed="rId2"/>
          <a:stretch>
            <a:fillRect/>
          </a:stretch>
        </p:blipFill>
        <p:spPr>
          <a:xfrm>
            <a:off x="270514" y="527781"/>
            <a:ext cx="2446602" cy="488219"/>
          </a:xfrm>
          <a:prstGeom prst="rect">
            <a:avLst/>
          </a:prstGeom>
        </p:spPr>
      </p:pic>
    </p:spTree>
    <p:extLst>
      <p:ext uri="{BB962C8B-B14F-4D97-AF65-F5344CB8AC3E}">
        <p14:creationId xmlns:p14="http://schemas.microsoft.com/office/powerpoint/2010/main" val="45734393"/>
      </p:ext>
    </p:extLst>
  </p:cSld>
  <p:clrMapOvr>
    <a:masterClrMapping/>
  </p:clrMapOvr>
  <p:extLst>
    <p:ext uri="{DCECCB84-F9BA-43D5-87BE-67443E8EF086}">
      <p15:sldGuideLst xmlns:p15="http://schemas.microsoft.com/office/powerpoint/2012/main">
        <p15:guide id="1" orient="horz" pos="408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ducción - La Caixa">
    <p:bg>
      <p:bgRef idx="1001">
        <a:schemeClr val="bg1"/>
      </p:bgRef>
    </p:bg>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469900" y="1235658"/>
            <a:ext cx="11203940" cy="4708525"/>
          </a:xfrm>
          <a:prstGeom prst="rect">
            <a:avLst/>
          </a:prstGeom>
        </p:spPr>
        <p:txBody>
          <a:bodyPr>
            <a:noAutofit/>
          </a:bodyPr>
          <a:lstStyle>
            <a:lvl1pPr>
              <a:spcBef>
                <a:spcPts val="0"/>
              </a:spcBef>
              <a:spcAft>
                <a:spcPts val="0"/>
              </a:spcAft>
              <a:defRPr sz="1600" baseline="0">
                <a:solidFill>
                  <a:srgbClr val="595959"/>
                </a:solidFill>
                <a:latin typeface="Poppins"/>
              </a:defRPr>
            </a:lvl1pPr>
            <a:lvl2pPr marL="609585" indent="-609585">
              <a:defRPr sz="4000">
                <a:solidFill>
                  <a:schemeClr val="bg2"/>
                </a:solidFill>
              </a:defRPr>
            </a:lvl2pPr>
            <a:lvl3pPr>
              <a:defRPr sz="4000">
                <a:solidFill>
                  <a:schemeClr val="bg2"/>
                </a:solidFill>
              </a:defRPr>
            </a:lvl3pPr>
            <a:lvl4pPr>
              <a:defRPr sz="4000">
                <a:solidFill>
                  <a:schemeClr val="bg2"/>
                </a:solidFill>
              </a:defRPr>
            </a:lvl4pPr>
            <a:lvl5pPr>
              <a:defRPr sz="4000">
                <a:solidFill>
                  <a:schemeClr val="bg2"/>
                </a:solidFill>
              </a:defRPr>
            </a:lvl5pPr>
          </a:lstStyle>
          <a:p>
            <a:pPr lvl="0"/>
            <a:r>
              <a:rPr lang="es-ES" noProof="0" dirty="0"/>
              <a:t>Escribir texto aquí</a:t>
            </a:r>
          </a:p>
        </p:txBody>
      </p:sp>
      <p:sp>
        <p:nvSpPr>
          <p:cNvPr id="6" name="Title Placeholder 1"/>
          <p:cNvSpPr>
            <a:spLocks noGrp="1"/>
          </p:cNvSpPr>
          <p:nvPr>
            <p:ph type="title" hasCustomPrompt="1"/>
          </p:nvPr>
        </p:nvSpPr>
        <p:spPr>
          <a:xfrm>
            <a:off x="469900" y="402586"/>
            <a:ext cx="7058660" cy="594515"/>
          </a:xfrm>
          <a:prstGeom prst="rect">
            <a:avLst/>
          </a:prstGeom>
        </p:spPr>
        <p:txBody>
          <a:bodyPr vert="horz" lIns="0" tIns="0" rIns="0" bIns="0" rtlCol="0" anchor="t" anchorCtr="0">
            <a:noAutofit/>
          </a:bodyPr>
          <a:lstStyle>
            <a:lvl1pPr>
              <a:defRPr sz="2800" b="1" i="0" u="none" baseline="0">
                <a:solidFill>
                  <a:srgbClr val="019EE2"/>
                </a:solidFill>
                <a:latin typeface="Poppins"/>
              </a:defRPr>
            </a:lvl1pPr>
          </a:lstStyle>
          <a:p>
            <a:r>
              <a:rPr lang="es-ES" noProof="0" dirty="0"/>
              <a:t>Introducción</a:t>
            </a:r>
          </a:p>
        </p:txBody>
      </p:sp>
      <p:sp>
        <p:nvSpPr>
          <p:cNvPr id="9" name="Right Triangle 8"/>
          <p:cNvSpPr/>
          <p:nvPr/>
        </p:nvSpPr>
        <p:spPr>
          <a:xfrm rot="10800000">
            <a:off x="8910320" y="-1"/>
            <a:ext cx="3281680" cy="1351281"/>
          </a:xfrm>
          <a:prstGeom prst="rtTriangle">
            <a:avLst/>
          </a:prstGeom>
          <a:solidFill>
            <a:srgbClr val="019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6708B110-9AFF-4B28-96EC-392593EDB4A6}"/>
              </a:ext>
            </a:extLst>
          </p:cNvPr>
          <p:cNvPicPr>
            <a:picLocks noChangeAspect="1"/>
          </p:cNvPicPr>
          <p:nvPr userDrawn="1"/>
        </p:nvPicPr>
        <p:blipFill>
          <a:blip r:embed="rId2"/>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351986878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dice con foto">
    <p:spTree>
      <p:nvGrpSpPr>
        <p:cNvPr id="1" name=""/>
        <p:cNvGrpSpPr/>
        <p:nvPr/>
      </p:nvGrpSpPr>
      <p:grpSpPr>
        <a:xfrm>
          <a:off x="0" y="0"/>
          <a:ext cx="0" cy="0"/>
          <a:chOff x="0" y="0"/>
          <a:chExt cx="0" cy="0"/>
        </a:xfrm>
      </p:grpSpPr>
      <p:sp>
        <p:nvSpPr>
          <p:cNvPr id="5" name="Picture Placeholder 9"/>
          <p:cNvSpPr>
            <a:spLocks noGrp="1"/>
          </p:cNvSpPr>
          <p:nvPr>
            <p:ph type="pic" sz="quarter" idx="15"/>
          </p:nvPr>
        </p:nvSpPr>
        <p:spPr>
          <a:xfrm>
            <a:off x="0" y="0"/>
            <a:ext cx="12192000" cy="2458800"/>
          </a:xfrm>
        </p:spPr>
        <p:txBody>
          <a:bodyPr/>
          <a:lstStyle/>
          <a:p>
            <a:r>
              <a:rPr lang="en-US" noProof="0" dirty="0"/>
              <a:t>Click icon to add picture</a:t>
            </a:r>
          </a:p>
        </p:txBody>
      </p:sp>
      <p:sp>
        <p:nvSpPr>
          <p:cNvPr id="11" name="Right Triangle 10"/>
          <p:cNvSpPr/>
          <p:nvPr/>
        </p:nvSpPr>
        <p:spPr>
          <a:xfrm rot="10800000">
            <a:off x="8910320" y="-1"/>
            <a:ext cx="3281680" cy="1351281"/>
          </a:xfrm>
          <a:prstGeom prst="rtTriangle">
            <a:avLst/>
          </a:prstGeom>
          <a:solidFill>
            <a:srgbClr val="019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2">
            <a:extLst>
              <a:ext uri="{FF2B5EF4-FFF2-40B4-BE49-F238E27FC236}">
                <a16:creationId xmlns:a16="http://schemas.microsoft.com/office/drawing/2014/main" id="{CD9008DE-90D8-4034-B9C4-87D682E23864}"/>
              </a:ext>
            </a:extLst>
          </p:cNvPr>
          <p:cNvSpPr>
            <a:spLocks noGrp="1"/>
          </p:cNvSpPr>
          <p:nvPr userDrawn="1">
            <p:ph type="title"/>
          </p:nvPr>
        </p:nvSpPr>
        <p:spPr>
          <a:xfrm>
            <a:off x="3241782" y="2584549"/>
            <a:ext cx="5708438" cy="565341"/>
          </a:xfrm>
        </p:spPr>
        <p:txBody>
          <a:bodyPr/>
          <a:lstStyle>
            <a:lvl1pPr algn="ctr">
              <a:defRPr/>
            </a:lvl1pPr>
          </a:lstStyle>
          <a:p>
            <a:r>
              <a:rPr lang="es-ES" dirty="0"/>
              <a:t>Índice</a:t>
            </a:r>
          </a:p>
        </p:txBody>
      </p:sp>
      <p:sp>
        <p:nvSpPr>
          <p:cNvPr id="14" name="Freeform 255">
            <a:extLst>
              <a:ext uri="{FF2B5EF4-FFF2-40B4-BE49-F238E27FC236}">
                <a16:creationId xmlns:a16="http://schemas.microsoft.com/office/drawing/2014/main" id="{EA01D9C1-51CE-451A-BD4B-34ADF26E0DE1}"/>
              </a:ext>
            </a:extLst>
          </p:cNvPr>
          <p:cNvSpPr>
            <a:spLocks noChangeAspect="1" noEditPoints="1"/>
          </p:cNvSpPr>
          <p:nvPr userDrawn="1"/>
        </p:nvSpPr>
        <p:spPr bwMode="auto">
          <a:xfrm>
            <a:off x="6973647" y="2607746"/>
            <a:ext cx="402080" cy="367041"/>
          </a:xfrm>
          <a:custGeom>
            <a:avLst/>
            <a:gdLst>
              <a:gd name="T0" fmla="*/ 0 w 512"/>
              <a:gd name="T1" fmla="*/ 256 h 512"/>
              <a:gd name="T2" fmla="*/ 512 w 512"/>
              <a:gd name="T3" fmla="*/ 256 h 512"/>
              <a:gd name="T4" fmla="*/ 298 w 512"/>
              <a:gd name="T5" fmla="*/ 181 h 512"/>
              <a:gd name="T6" fmla="*/ 266 w 512"/>
              <a:gd name="T7" fmla="*/ 192 h 512"/>
              <a:gd name="T8" fmla="*/ 266 w 512"/>
              <a:gd name="T9" fmla="*/ 170 h 512"/>
              <a:gd name="T10" fmla="*/ 298 w 512"/>
              <a:gd name="T11" fmla="*/ 181 h 512"/>
              <a:gd name="T12" fmla="*/ 259 w 512"/>
              <a:gd name="T13" fmla="*/ 120 h 512"/>
              <a:gd name="T14" fmla="*/ 274 w 512"/>
              <a:gd name="T15" fmla="*/ 135 h 512"/>
              <a:gd name="T16" fmla="*/ 245 w 512"/>
              <a:gd name="T17" fmla="*/ 160 h 512"/>
              <a:gd name="T18" fmla="*/ 237 w 512"/>
              <a:gd name="T19" fmla="*/ 141 h 512"/>
              <a:gd name="T20" fmla="*/ 213 w 512"/>
              <a:gd name="T21" fmla="*/ 96 h 512"/>
              <a:gd name="T22" fmla="*/ 224 w 512"/>
              <a:gd name="T23" fmla="*/ 138 h 512"/>
              <a:gd name="T24" fmla="*/ 202 w 512"/>
              <a:gd name="T25" fmla="*/ 138 h 512"/>
              <a:gd name="T26" fmla="*/ 152 w 512"/>
              <a:gd name="T27" fmla="*/ 120 h 512"/>
              <a:gd name="T28" fmla="*/ 189 w 512"/>
              <a:gd name="T29" fmla="*/ 141 h 512"/>
              <a:gd name="T30" fmla="*/ 181 w 512"/>
              <a:gd name="T31" fmla="*/ 160 h 512"/>
              <a:gd name="T32" fmla="*/ 152 w 512"/>
              <a:gd name="T33" fmla="*/ 135 h 512"/>
              <a:gd name="T34" fmla="*/ 138 w 512"/>
              <a:gd name="T35" fmla="*/ 170 h 512"/>
              <a:gd name="T36" fmla="*/ 170 w 512"/>
              <a:gd name="T37" fmla="*/ 181 h 512"/>
              <a:gd name="T38" fmla="*/ 138 w 512"/>
              <a:gd name="T39" fmla="*/ 192 h 512"/>
              <a:gd name="T40" fmla="*/ 138 w 512"/>
              <a:gd name="T41" fmla="*/ 170 h 512"/>
              <a:gd name="T42" fmla="*/ 341 w 512"/>
              <a:gd name="T43" fmla="*/ 416 h 512"/>
              <a:gd name="T44" fmla="*/ 333 w 512"/>
              <a:gd name="T45" fmla="*/ 398 h 512"/>
              <a:gd name="T46" fmla="*/ 351 w 512"/>
              <a:gd name="T47" fmla="*/ 288 h 512"/>
              <a:gd name="T48" fmla="*/ 330 w 512"/>
              <a:gd name="T49" fmla="*/ 286 h 512"/>
              <a:gd name="T50" fmla="*/ 320 w 512"/>
              <a:gd name="T51" fmla="*/ 298 h 512"/>
              <a:gd name="T52" fmla="*/ 320 w 512"/>
              <a:gd name="T53" fmla="*/ 298 h 512"/>
              <a:gd name="T54" fmla="*/ 309 w 512"/>
              <a:gd name="T55" fmla="*/ 277 h 512"/>
              <a:gd name="T56" fmla="*/ 288 w 512"/>
              <a:gd name="T57" fmla="*/ 277 h 512"/>
              <a:gd name="T58" fmla="*/ 277 w 512"/>
              <a:gd name="T59" fmla="*/ 298 h 512"/>
              <a:gd name="T60" fmla="*/ 266 w 512"/>
              <a:gd name="T61" fmla="*/ 256 h 512"/>
              <a:gd name="T62" fmla="*/ 245 w 512"/>
              <a:gd name="T63" fmla="*/ 256 h 512"/>
              <a:gd name="T64" fmla="*/ 234 w 512"/>
              <a:gd name="T65" fmla="*/ 298 h 512"/>
              <a:gd name="T66" fmla="*/ 224 w 512"/>
              <a:gd name="T67" fmla="*/ 202 h 512"/>
              <a:gd name="T68" fmla="*/ 202 w 512"/>
              <a:gd name="T69" fmla="*/ 202 h 512"/>
              <a:gd name="T70" fmla="*/ 196 w 512"/>
              <a:gd name="T71" fmla="*/ 340 h 512"/>
              <a:gd name="T72" fmla="*/ 152 w 512"/>
              <a:gd name="T73" fmla="*/ 281 h 512"/>
              <a:gd name="T74" fmla="*/ 138 w 512"/>
              <a:gd name="T75" fmla="*/ 277 h 512"/>
              <a:gd name="T76" fmla="*/ 138 w 512"/>
              <a:gd name="T77" fmla="*/ 295 h 512"/>
              <a:gd name="T78" fmla="*/ 211 w 512"/>
              <a:gd name="T79" fmla="*/ 411 h 512"/>
              <a:gd name="T80" fmla="*/ 197 w 512"/>
              <a:gd name="T81" fmla="*/ 414 h 512"/>
              <a:gd name="T82" fmla="*/ 129 w 512"/>
              <a:gd name="T83" fmla="*/ 258 h 512"/>
              <a:gd name="T84" fmla="*/ 172 w 512"/>
              <a:gd name="T85" fmla="*/ 272 h 512"/>
              <a:gd name="T86" fmla="*/ 181 w 512"/>
              <a:gd name="T87" fmla="*/ 202 h 512"/>
              <a:gd name="T88" fmla="*/ 245 w 512"/>
              <a:gd name="T89" fmla="*/ 202 h 512"/>
              <a:gd name="T90" fmla="*/ 256 w 512"/>
              <a:gd name="T91" fmla="*/ 224 h 512"/>
              <a:gd name="T92" fmla="*/ 298 w 512"/>
              <a:gd name="T93" fmla="*/ 245 h 512"/>
              <a:gd name="T94" fmla="*/ 341 w 512"/>
              <a:gd name="T95" fmla="*/ 256 h 512"/>
              <a:gd name="T96" fmla="*/ 373 w 512"/>
              <a:gd name="T97" fmla="*/ 33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98" y="181"/>
                </a:moveTo>
                <a:cubicBezTo>
                  <a:pt x="298" y="187"/>
                  <a:pt x="294" y="192"/>
                  <a:pt x="288" y="192"/>
                </a:cubicBezTo>
                <a:cubicBezTo>
                  <a:pt x="266" y="192"/>
                  <a:pt x="266" y="192"/>
                  <a:pt x="266" y="192"/>
                </a:cubicBezTo>
                <a:cubicBezTo>
                  <a:pt x="260" y="192"/>
                  <a:pt x="256" y="187"/>
                  <a:pt x="256" y="181"/>
                </a:cubicBezTo>
                <a:cubicBezTo>
                  <a:pt x="256" y="175"/>
                  <a:pt x="260" y="170"/>
                  <a:pt x="266" y="170"/>
                </a:cubicBezTo>
                <a:cubicBezTo>
                  <a:pt x="288" y="170"/>
                  <a:pt x="288" y="170"/>
                  <a:pt x="288" y="170"/>
                </a:cubicBezTo>
                <a:cubicBezTo>
                  <a:pt x="294" y="170"/>
                  <a:pt x="298" y="175"/>
                  <a:pt x="298" y="181"/>
                </a:cubicBezTo>
                <a:close/>
                <a:moveTo>
                  <a:pt x="237" y="141"/>
                </a:moveTo>
                <a:cubicBezTo>
                  <a:pt x="259" y="120"/>
                  <a:pt x="259" y="120"/>
                  <a:pt x="259" y="120"/>
                </a:cubicBezTo>
                <a:cubicBezTo>
                  <a:pt x="263" y="116"/>
                  <a:pt x="270" y="116"/>
                  <a:pt x="274" y="120"/>
                </a:cubicBezTo>
                <a:cubicBezTo>
                  <a:pt x="278" y="124"/>
                  <a:pt x="278" y="131"/>
                  <a:pt x="274" y="135"/>
                </a:cubicBezTo>
                <a:cubicBezTo>
                  <a:pt x="253" y="157"/>
                  <a:pt x="253" y="157"/>
                  <a:pt x="253" y="157"/>
                </a:cubicBezTo>
                <a:cubicBezTo>
                  <a:pt x="250" y="159"/>
                  <a:pt x="248" y="160"/>
                  <a:pt x="245" y="160"/>
                </a:cubicBezTo>
                <a:cubicBezTo>
                  <a:pt x="242" y="160"/>
                  <a:pt x="240" y="159"/>
                  <a:pt x="237" y="157"/>
                </a:cubicBezTo>
                <a:cubicBezTo>
                  <a:pt x="233" y="152"/>
                  <a:pt x="233" y="146"/>
                  <a:pt x="237" y="141"/>
                </a:cubicBezTo>
                <a:close/>
                <a:moveTo>
                  <a:pt x="202" y="106"/>
                </a:moveTo>
                <a:cubicBezTo>
                  <a:pt x="202" y="100"/>
                  <a:pt x="207" y="96"/>
                  <a:pt x="213" y="96"/>
                </a:cubicBezTo>
                <a:cubicBezTo>
                  <a:pt x="219" y="96"/>
                  <a:pt x="224" y="100"/>
                  <a:pt x="224" y="106"/>
                </a:cubicBezTo>
                <a:cubicBezTo>
                  <a:pt x="224" y="138"/>
                  <a:pt x="224" y="138"/>
                  <a:pt x="224" y="138"/>
                </a:cubicBezTo>
                <a:cubicBezTo>
                  <a:pt x="224" y="144"/>
                  <a:pt x="219" y="149"/>
                  <a:pt x="213" y="149"/>
                </a:cubicBezTo>
                <a:cubicBezTo>
                  <a:pt x="207" y="149"/>
                  <a:pt x="202" y="144"/>
                  <a:pt x="202" y="138"/>
                </a:cubicBezTo>
                <a:lnTo>
                  <a:pt x="202" y="106"/>
                </a:lnTo>
                <a:close/>
                <a:moveTo>
                  <a:pt x="152" y="120"/>
                </a:moveTo>
                <a:cubicBezTo>
                  <a:pt x="156" y="116"/>
                  <a:pt x="163" y="116"/>
                  <a:pt x="167" y="120"/>
                </a:cubicBezTo>
                <a:cubicBezTo>
                  <a:pt x="189" y="141"/>
                  <a:pt x="189" y="141"/>
                  <a:pt x="189" y="141"/>
                </a:cubicBezTo>
                <a:cubicBezTo>
                  <a:pt x="193" y="146"/>
                  <a:pt x="193" y="152"/>
                  <a:pt x="189" y="157"/>
                </a:cubicBezTo>
                <a:cubicBezTo>
                  <a:pt x="186" y="159"/>
                  <a:pt x="184" y="160"/>
                  <a:pt x="181" y="160"/>
                </a:cubicBezTo>
                <a:cubicBezTo>
                  <a:pt x="178" y="160"/>
                  <a:pt x="176" y="159"/>
                  <a:pt x="173" y="157"/>
                </a:cubicBezTo>
                <a:cubicBezTo>
                  <a:pt x="152" y="135"/>
                  <a:pt x="152" y="135"/>
                  <a:pt x="152" y="135"/>
                </a:cubicBezTo>
                <a:cubicBezTo>
                  <a:pt x="148" y="131"/>
                  <a:pt x="148" y="124"/>
                  <a:pt x="152" y="120"/>
                </a:cubicBezTo>
                <a:close/>
                <a:moveTo>
                  <a:pt x="138" y="170"/>
                </a:moveTo>
                <a:cubicBezTo>
                  <a:pt x="160" y="170"/>
                  <a:pt x="160" y="170"/>
                  <a:pt x="160" y="170"/>
                </a:cubicBezTo>
                <a:cubicBezTo>
                  <a:pt x="166" y="170"/>
                  <a:pt x="170" y="175"/>
                  <a:pt x="170" y="181"/>
                </a:cubicBezTo>
                <a:cubicBezTo>
                  <a:pt x="170" y="187"/>
                  <a:pt x="166" y="192"/>
                  <a:pt x="160" y="192"/>
                </a:cubicBezTo>
                <a:cubicBezTo>
                  <a:pt x="138" y="192"/>
                  <a:pt x="138" y="192"/>
                  <a:pt x="138" y="192"/>
                </a:cubicBezTo>
                <a:cubicBezTo>
                  <a:pt x="132" y="192"/>
                  <a:pt x="128" y="187"/>
                  <a:pt x="128" y="181"/>
                </a:cubicBezTo>
                <a:cubicBezTo>
                  <a:pt x="128" y="175"/>
                  <a:pt x="132" y="170"/>
                  <a:pt x="138" y="170"/>
                </a:cubicBezTo>
                <a:close/>
                <a:moveTo>
                  <a:pt x="349" y="412"/>
                </a:moveTo>
                <a:cubicBezTo>
                  <a:pt x="347" y="414"/>
                  <a:pt x="344" y="416"/>
                  <a:pt x="341" y="416"/>
                </a:cubicBezTo>
                <a:cubicBezTo>
                  <a:pt x="338" y="416"/>
                  <a:pt x="336" y="415"/>
                  <a:pt x="334" y="413"/>
                </a:cubicBezTo>
                <a:cubicBezTo>
                  <a:pt x="329" y="409"/>
                  <a:pt x="329" y="403"/>
                  <a:pt x="333" y="398"/>
                </a:cubicBezTo>
                <a:cubicBezTo>
                  <a:pt x="354" y="373"/>
                  <a:pt x="351" y="332"/>
                  <a:pt x="351" y="331"/>
                </a:cubicBezTo>
                <a:cubicBezTo>
                  <a:pt x="351" y="288"/>
                  <a:pt x="351" y="288"/>
                  <a:pt x="351" y="288"/>
                </a:cubicBezTo>
                <a:cubicBezTo>
                  <a:pt x="351" y="282"/>
                  <a:pt x="346" y="277"/>
                  <a:pt x="341" y="277"/>
                </a:cubicBezTo>
                <a:cubicBezTo>
                  <a:pt x="335" y="277"/>
                  <a:pt x="331" y="281"/>
                  <a:pt x="330" y="286"/>
                </a:cubicBezTo>
                <a:cubicBezTo>
                  <a:pt x="330" y="288"/>
                  <a:pt x="330" y="288"/>
                  <a:pt x="330" y="288"/>
                </a:cubicBezTo>
                <a:cubicBezTo>
                  <a:pt x="330" y="294"/>
                  <a:pt x="326" y="298"/>
                  <a:pt x="320" y="298"/>
                </a:cubicBezTo>
                <a:cubicBezTo>
                  <a:pt x="320" y="298"/>
                  <a:pt x="320" y="298"/>
                  <a:pt x="320" y="298"/>
                </a:cubicBezTo>
                <a:cubicBezTo>
                  <a:pt x="320" y="298"/>
                  <a:pt x="320" y="298"/>
                  <a:pt x="320" y="298"/>
                </a:cubicBezTo>
                <a:cubicBezTo>
                  <a:pt x="314" y="298"/>
                  <a:pt x="309" y="294"/>
                  <a:pt x="309" y="288"/>
                </a:cubicBezTo>
                <a:cubicBezTo>
                  <a:pt x="309" y="277"/>
                  <a:pt x="309" y="277"/>
                  <a:pt x="309" y="277"/>
                </a:cubicBezTo>
                <a:cubicBezTo>
                  <a:pt x="309" y="271"/>
                  <a:pt x="304" y="266"/>
                  <a:pt x="298" y="266"/>
                </a:cubicBezTo>
                <a:cubicBezTo>
                  <a:pt x="292" y="266"/>
                  <a:pt x="288" y="271"/>
                  <a:pt x="288" y="277"/>
                </a:cubicBezTo>
                <a:cubicBezTo>
                  <a:pt x="288" y="288"/>
                  <a:pt x="288" y="288"/>
                  <a:pt x="288" y="288"/>
                </a:cubicBezTo>
                <a:cubicBezTo>
                  <a:pt x="288" y="294"/>
                  <a:pt x="283" y="298"/>
                  <a:pt x="277" y="298"/>
                </a:cubicBezTo>
                <a:cubicBezTo>
                  <a:pt x="271" y="298"/>
                  <a:pt x="266" y="294"/>
                  <a:pt x="266" y="288"/>
                </a:cubicBezTo>
                <a:cubicBezTo>
                  <a:pt x="266" y="256"/>
                  <a:pt x="266" y="256"/>
                  <a:pt x="266" y="256"/>
                </a:cubicBezTo>
                <a:cubicBezTo>
                  <a:pt x="266" y="250"/>
                  <a:pt x="262" y="245"/>
                  <a:pt x="256" y="245"/>
                </a:cubicBezTo>
                <a:cubicBezTo>
                  <a:pt x="250" y="245"/>
                  <a:pt x="245" y="250"/>
                  <a:pt x="245" y="256"/>
                </a:cubicBezTo>
                <a:cubicBezTo>
                  <a:pt x="245" y="288"/>
                  <a:pt x="245" y="288"/>
                  <a:pt x="245" y="288"/>
                </a:cubicBezTo>
                <a:cubicBezTo>
                  <a:pt x="245" y="294"/>
                  <a:pt x="240" y="298"/>
                  <a:pt x="234" y="298"/>
                </a:cubicBezTo>
                <a:cubicBezTo>
                  <a:pt x="228" y="298"/>
                  <a:pt x="224" y="294"/>
                  <a:pt x="224" y="288"/>
                </a:cubicBezTo>
                <a:cubicBezTo>
                  <a:pt x="224" y="202"/>
                  <a:pt x="224" y="202"/>
                  <a:pt x="224" y="202"/>
                </a:cubicBezTo>
                <a:cubicBezTo>
                  <a:pt x="224" y="196"/>
                  <a:pt x="219" y="192"/>
                  <a:pt x="213" y="192"/>
                </a:cubicBezTo>
                <a:cubicBezTo>
                  <a:pt x="207" y="192"/>
                  <a:pt x="202" y="196"/>
                  <a:pt x="202" y="202"/>
                </a:cubicBezTo>
                <a:cubicBezTo>
                  <a:pt x="202" y="330"/>
                  <a:pt x="202" y="330"/>
                  <a:pt x="202" y="330"/>
                </a:cubicBezTo>
                <a:cubicBezTo>
                  <a:pt x="202" y="335"/>
                  <a:pt x="200" y="338"/>
                  <a:pt x="196" y="340"/>
                </a:cubicBezTo>
                <a:cubicBezTo>
                  <a:pt x="192" y="342"/>
                  <a:pt x="188" y="341"/>
                  <a:pt x="185" y="338"/>
                </a:cubicBezTo>
                <a:cubicBezTo>
                  <a:pt x="171" y="326"/>
                  <a:pt x="155" y="288"/>
                  <a:pt x="152" y="281"/>
                </a:cubicBezTo>
                <a:cubicBezTo>
                  <a:pt x="151" y="279"/>
                  <a:pt x="149" y="277"/>
                  <a:pt x="146" y="276"/>
                </a:cubicBezTo>
                <a:cubicBezTo>
                  <a:pt x="144" y="276"/>
                  <a:pt x="141" y="276"/>
                  <a:pt x="138" y="277"/>
                </a:cubicBezTo>
                <a:cubicBezTo>
                  <a:pt x="134" y="279"/>
                  <a:pt x="134" y="288"/>
                  <a:pt x="137" y="294"/>
                </a:cubicBezTo>
                <a:cubicBezTo>
                  <a:pt x="137" y="294"/>
                  <a:pt x="138" y="294"/>
                  <a:pt x="138" y="295"/>
                </a:cubicBezTo>
                <a:cubicBezTo>
                  <a:pt x="138" y="295"/>
                  <a:pt x="165" y="369"/>
                  <a:pt x="208" y="396"/>
                </a:cubicBezTo>
                <a:cubicBezTo>
                  <a:pt x="213" y="399"/>
                  <a:pt x="214" y="406"/>
                  <a:pt x="211" y="411"/>
                </a:cubicBezTo>
                <a:cubicBezTo>
                  <a:pt x="209" y="414"/>
                  <a:pt x="206" y="416"/>
                  <a:pt x="202" y="416"/>
                </a:cubicBezTo>
                <a:cubicBezTo>
                  <a:pt x="200" y="416"/>
                  <a:pt x="198" y="415"/>
                  <a:pt x="197" y="414"/>
                </a:cubicBezTo>
                <a:cubicBezTo>
                  <a:pt x="149" y="384"/>
                  <a:pt x="121" y="310"/>
                  <a:pt x="118" y="303"/>
                </a:cubicBezTo>
                <a:cubicBezTo>
                  <a:pt x="111" y="287"/>
                  <a:pt x="113" y="266"/>
                  <a:pt x="129" y="258"/>
                </a:cubicBezTo>
                <a:cubicBezTo>
                  <a:pt x="136" y="254"/>
                  <a:pt x="145" y="253"/>
                  <a:pt x="153" y="256"/>
                </a:cubicBezTo>
                <a:cubicBezTo>
                  <a:pt x="161" y="259"/>
                  <a:pt x="168" y="265"/>
                  <a:pt x="172" y="272"/>
                </a:cubicBezTo>
                <a:cubicBezTo>
                  <a:pt x="174" y="279"/>
                  <a:pt x="177" y="286"/>
                  <a:pt x="181" y="293"/>
                </a:cubicBezTo>
                <a:cubicBezTo>
                  <a:pt x="181" y="202"/>
                  <a:pt x="181" y="202"/>
                  <a:pt x="181" y="202"/>
                </a:cubicBezTo>
                <a:cubicBezTo>
                  <a:pt x="181" y="185"/>
                  <a:pt x="195" y="170"/>
                  <a:pt x="213" y="170"/>
                </a:cubicBezTo>
                <a:cubicBezTo>
                  <a:pt x="231" y="170"/>
                  <a:pt x="245" y="185"/>
                  <a:pt x="245" y="202"/>
                </a:cubicBezTo>
                <a:cubicBezTo>
                  <a:pt x="245" y="226"/>
                  <a:pt x="245" y="226"/>
                  <a:pt x="245" y="226"/>
                </a:cubicBezTo>
                <a:cubicBezTo>
                  <a:pt x="248" y="224"/>
                  <a:pt x="252" y="224"/>
                  <a:pt x="256" y="224"/>
                </a:cubicBezTo>
                <a:cubicBezTo>
                  <a:pt x="270" y="224"/>
                  <a:pt x="283" y="234"/>
                  <a:pt x="286" y="247"/>
                </a:cubicBezTo>
                <a:cubicBezTo>
                  <a:pt x="290" y="246"/>
                  <a:pt x="294" y="245"/>
                  <a:pt x="298" y="245"/>
                </a:cubicBezTo>
                <a:cubicBezTo>
                  <a:pt x="310" y="245"/>
                  <a:pt x="320" y="251"/>
                  <a:pt x="325" y="260"/>
                </a:cubicBezTo>
                <a:cubicBezTo>
                  <a:pt x="330" y="257"/>
                  <a:pt x="335" y="256"/>
                  <a:pt x="341" y="256"/>
                </a:cubicBezTo>
                <a:cubicBezTo>
                  <a:pt x="358" y="256"/>
                  <a:pt x="373" y="270"/>
                  <a:pt x="373" y="288"/>
                </a:cubicBezTo>
                <a:cubicBezTo>
                  <a:pt x="373" y="330"/>
                  <a:pt x="373" y="330"/>
                  <a:pt x="373" y="330"/>
                </a:cubicBezTo>
                <a:cubicBezTo>
                  <a:pt x="373" y="332"/>
                  <a:pt x="376" y="380"/>
                  <a:pt x="349" y="412"/>
                </a:cubicBezTo>
                <a:close/>
              </a:path>
            </a:pathLst>
          </a:custGeom>
          <a:solidFill>
            <a:srgbClr val="019EE2"/>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5" name="Text Placeholder 3">
            <a:extLst>
              <a:ext uri="{FF2B5EF4-FFF2-40B4-BE49-F238E27FC236}">
                <a16:creationId xmlns:a16="http://schemas.microsoft.com/office/drawing/2014/main" id="{9D8AB87C-842E-4CDC-AAEE-111E4F4B892C}"/>
              </a:ext>
            </a:extLst>
          </p:cNvPr>
          <p:cNvSpPr>
            <a:spLocks noGrp="1"/>
          </p:cNvSpPr>
          <p:nvPr userDrawn="1">
            <p:ph type="body" sz="quarter" idx="16" hasCustomPrompt="1"/>
          </p:nvPr>
        </p:nvSpPr>
        <p:spPr>
          <a:xfrm>
            <a:off x="1652954" y="3403600"/>
            <a:ext cx="10102361" cy="2565400"/>
          </a:xfrm>
        </p:spPr>
        <p:txBody>
          <a:bodyPr numCol="2"/>
          <a:lstStyle>
            <a:lvl1pPr marL="0" indent="0">
              <a:buNone/>
              <a:defRPr/>
            </a:lvl1pPr>
          </a:lstStyle>
          <a:p>
            <a:pPr marL="342900" indent="-342900">
              <a:buFont typeface="+mj-lt"/>
              <a:buAutoNum type="arabicPeriod"/>
            </a:pPr>
            <a:r>
              <a:rPr lang="es-ES" sz="1800" dirty="0">
                <a:hlinkClick r:id="rId2" action="ppaction://hlinksldjump"/>
              </a:rPr>
              <a:t>Sección X		4</a:t>
            </a:r>
            <a:endParaRPr lang="es-ES" sz="1800" dirty="0"/>
          </a:p>
          <a:p>
            <a:pPr marL="342900" indent="-342900">
              <a:buFont typeface="+mj-lt"/>
              <a:buAutoNum type="arabicPeriod"/>
            </a:pPr>
            <a:r>
              <a:rPr lang="es-ES" sz="1800" dirty="0"/>
              <a:t>Sección Y 		5</a:t>
            </a:r>
          </a:p>
          <a:p>
            <a:pPr marL="342900" indent="-342900">
              <a:buFont typeface="Arial" panose="020B0604020202020204" pitchFamily="34" charset="0"/>
              <a:buChar char="•"/>
            </a:pPr>
            <a:r>
              <a:rPr lang="es-ES" dirty="0"/>
              <a:t>Sub sección 		6	</a:t>
            </a:r>
          </a:p>
          <a:p>
            <a:pPr marL="342900" indent="-342900">
              <a:buFont typeface="+mj-lt"/>
              <a:buAutoNum type="arabicPeriod"/>
            </a:pPr>
            <a:endParaRPr lang="es-ES" sz="1800" dirty="0"/>
          </a:p>
          <a:p>
            <a:pPr marL="342900" indent="-342900">
              <a:buFont typeface="+mj-lt"/>
              <a:buAutoNum type="arabicPeriod"/>
            </a:pPr>
            <a:endParaRPr lang="es-ES" sz="1800" dirty="0"/>
          </a:p>
          <a:p>
            <a:endParaRPr lang="es-ES" sz="1800" dirty="0"/>
          </a:p>
          <a:p>
            <a:pPr marL="342900" indent="-342900">
              <a:buFont typeface="+mj-lt"/>
              <a:buAutoNum type="arabicPeriod" startAt="4"/>
            </a:pPr>
            <a:r>
              <a:rPr lang="es-ES" sz="1800" dirty="0"/>
              <a:t>Sección Z 		7</a:t>
            </a:r>
          </a:p>
          <a:p>
            <a:pPr marL="342900" indent="-342900">
              <a:buFont typeface="+mj-lt"/>
              <a:buAutoNum type="arabicPeriod" startAt="4"/>
            </a:pPr>
            <a:r>
              <a:rPr lang="es-ES" sz="1800" dirty="0"/>
              <a:t>Sección W		14</a:t>
            </a:r>
          </a:p>
          <a:p>
            <a:pPr marL="342900" indent="-342900">
              <a:buFont typeface="Arial" panose="020B0604020202020204" pitchFamily="34" charset="0"/>
              <a:buChar char="•"/>
            </a:pPr>
            <a:r>
              <a:rPr lang="es-ES" dirty="0"/>
              <a:t>Sub sección		22</a:t>
            </a:r>
          </a:p>
        </p:txBody>
      </p:sp>
      <p:cxnSp>
        <p:nvCxnSpPr>
          <p:cNvPr id="16" name="Straight Connector 15">
            <a:extLst>
              <a:ext uri="{FF2B5EF4-FFF2-40B4-BE49-F238E27FC236}">
                <a16:creationId xmlns:a16="http://schemas.microsoft.com/office/drawing/2014/main" id="{4C17A919-8CA1-43B2-B596-4EAD6E8D4B93}"/>
              </a:ext>
            </a:extLst>
          </p:cNvPr>
          <p:cNvCxnSpPr>
            <a:cxnSpLocks/>
          </p:cNvCxnSpPr>
          <p:nvPr userDrawn="1"/>
        </p:nvCxnSpPr>
        <p:spPr>
          <a:xfrm flipH="1">
            <a:off x="6095999" y="3403600"/>
            <a:ext cx="1" cy="2292548"/>
          </a:xfrm>
          <a:prstGeom prst="line">
            <a:avLst/>
          </a:prstGeom>
          <a:ln w="28575">
            <a:solidFill>
              <a:srgbClr val="019EE2"/>
            </a:solidFill>
          </a:ln>
        </p:spPr>
        <p:style>
          <a:lnRef idx="1">
            <a:schemeClr val="accent1"/>
          </a:lnRef>
          <a:fillRef idx="0">
            <a:schemeClr val="accent1"/>
          </a:fillRef>
          <a:effectRef idx="0">
            <a:schemeClr val="accent1"/>
          </a:effectRef>
          <a:fontRef idx="minor">
            <a:schemeClr val="tx1"/>
          </a:fontRef>
        </p:style>
      </p:cxnSp>
      <p:pic>
        <p:nvPicPr>
          <p:cNvPr id="9" name="Imagen 8">
            <a:extLst>
              <a:ext uri="{FF2B5EF4-FFF2-40B4-BE49-F238E27FC236}">
                <a16:creationId xmlns:a16="http://schemas.microsoft.com/office/drawing/2014/main" id="{65293DFA-1D60-44F7-8201-190142E853EA}"/>
              </a:ext>
            </a:extLst>
          </p:cNvPr>
          <p:cNvPicPr>
            <a:picLocks noChangeAspect="1"/>
          </p:cNvPicPr>
          <p:nvPr userDrawn="1"/>
        </p:nvPicPr>
        <p:blipFill>
          <a:blip r:embed="rId3"/>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9601142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vider - La Caixa">
    <p:bg bwMode="gray">
      <p:bgPr>
        <a:solidFill>
          <a:srgbClr val="019EE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886884" y="2573867"/>
            <a:ext cx="10418233" cy="718749"/>
          </a:xfrm>
        </p:spPr>
        <p:txBody>
          <a:bodyPr anchor="b"/>
          <a:lstStyle>
            <a:lvl1pPr algn="ctr">
              <a:lnSpc>
                <a:spcPct val="95000"/>
              </a:lnSpc>
              <a:defRPr sz="4000" b="1" u="none" baseline="0">
                <a:solidFill>
                  <a:srgbClr val="FFFFFF"/>
                </a:solidFill>
                <a:latin typeface="Poppins"/>
                <a:ea typeface="Open Sans" panose="020B0606030504020204" pitchFamily="34" charset="0"/>
                <a:cs typeface="Open Sans" panose="020B0606030504020204" pitchFamily="34" charset="0"/>
              </a:defRPr>
            </a:lvl1pPr>
          </a:lstStyle>
          <a:p>
            <a:r>
              <a:rPr lang="es-ES" noProof="0" dirty="0"/>
              <a:t>Título de sección</a:t>
            </a:r>
          </a:p>
        </p:txBody>
      </p:sp>
      <p:sp>
        <p:nvSpPr>
          <p:cNvPr id="3" name="Text Placeholder 2"/>
          <p:cNvSpPr>
            <a:spLocks noGrp="1"/>
          </p:cNvSpPr>
          <p:nvPr>
            <p:ph type="body" idx="1" hasCustomPrompt="1"/>
          </p:nvPr>
        </p:nvSpPr>
        <p:spPr bwMode="gray">
          <a:xfrm>
            <a:off x="886883" y="3423545"/>
            <a:ext cx="10418235" cy="606588"/>
          </a:xfrm>
        </p:spPr>
        <p:txBody>
          <a:bodyPr lIns="0" tIns="0" rIns="0" bIns="0">
            <a:noAutofit/>
          </a:bodyPr>
          <a:lstStyle>
            <a:lvl1pPr marL="0" indent="0" algn="ctr">
              <a:lnSpc>
                <a:spcPct val="95000"/>
              </a:lnSpc>
              <a:spcAft>
                <a:spcPts val="0"/>
              </a:spcAft>
              <a:buNone/>
              <a:defRPr sz="3200" baseline="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s-ES" noProof="0" dirty="0"/>
              <a:t>Subtítulo (opcional)</a:t>
            </a:r>
          </a:p>
        </p:txBody>
      </p:sp>
      <p:sp>
        <p:nvSpPr>
          <p:cNvPr id="13" name="TextBox 12"/>
          <p:cNvSpPr txBox="1"/>
          <p:nvPr userDrawn="1"/>
        </p:nvSpPr>
        <p:spPr>
          <a:xfrm>
            <a:off x="469900" y="6477000"/>
            <a:ext cx="5355167" cy="153888"/>
          </a:xfrm>
          <a:prstGeom prst="rect">
            <a:avLst/>
          </a:prstGeom>
          <a:noFill/>
        </p:spPr>
        <p:txBody>
          <a:bodyPr wrap="square" lIns="0" tIns="0" rIns="0" bIns="0" rtlCol="0">
            <a:spAutoFit/>
          </a:bodyPr>
          <a:lstStyle/>
          <a:p>
            <a:pPr marL="0" indent="0">
              <a:spcBef>
                <a:spcPts val="800"/>
              </a:spcBef>
              <a:buSzPct val="100000"/>
              <a:buFont typeface="Arial"/>
              <a:buNone/>
            </a:pPr>
            <a:r>
              <a:rPr lang="es-ES" sz="1000" baseline="0" noProof="0" dirty="0">
                <a:solidFill>
                  <a:schemeClr val="bg1"/>
                </a:solidFill>
                <a:latin typeface="Poppins"/>
              </a:rPr>
              <a:t>Formación Página web </a:t>
            </a:r>
            <a:r>
              <a:rPr lang="es-ES" sz="1000" baseline="0" noProof="0" dirty="0" err="1">
                <a:solidFill>
                  <a:schemeClr val="bg1"/>
                </a:solidFill>
                <a:latin typeface="Poppins"/>
              </a:rPr>
              <a:t>eCommerce</a:t>
            </a:r>
            <a:endParaRPr lang="es-ES" sz="1000" noProof="0" dirty="0">
              <a:solidFill>
                <a:schemeClr val="bg1"/>
              </a:solidFill>
              <a:latin typeface="Poppins"/>
            </a:endParaRPr>
          </a:p>
        </p:txBody>
      </p:sp>
      <p:sp>
        <p:nvSpPr>
          <p:cNvPr id="14" name="TextBox 13"/>
          <p:cNvSpPr txBox="1"/>
          <p:nvPr userDrawn="1"/>
        </p:nvSpPr>
        <p:spPr>
          <a:xfrm>
            <a:off x="11414125" y="6477000"/>
            <a:ext cx="307975" cy="153888"/>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1000" noProof="0" smtClean="0">
                <a:solidFill>
                  <a:schemeClr val="bg1"/>
                </a:solidFill>
                <a:latin typeface="Poppins"/>
              </a:rPr>
              <a:pPr marL="0" indent="0" algn="r">
                <a:spcBef>
                  <a:spcPts val="800"/>
                </a:spcBef>
                <a:buSzPct val="100000"/>
                <a:buFont typeface="Arial"/>
                <a:buNone/>
              </a:pPr>
              <a:t>‹Nº›</a:t>
            </a:fld>
            <a:endParaRPr lang="en-US" sz="1000" noProof="0" dirty="0">
              <a:solidFill>
                <a:schemeClr val="bg1"/>
              </a:solidFill>
              <a:latin typeface="Poppins"/>
            </a:endParaRPr>
          </a:p>
        </p:txBody>
      </p:sp>
      <p:pic>
        <p:nvPicPr>
          <p:cNvPr id="7" name="Imagen 6">
            <a:extLst>
              <a:ext uri="{FF2B5EF4-FFF2-40B4-BE49-F238E27FC236}">
                <a16:creationId xmlns:a16="http://schemas.microsoft.com/office/drawing/2014/main" id="{1D889B4E-8C0E-4EA0-8C95-4341A99B1D65}"/>
              </a:ext>
            </a:extLst>
          </p:cNvPr>
          <p:cNvPicPr>
            <a:picLocks noChangeAspect="1"/>
          </p:cNvPicPr>
          <p:nvPr userDrawn="1"/>
        </p:nvPicPr>
        <p:blipFill>
          <a:blip r:embed="rId2"/>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320802986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 La Caixa">
    <p:bg>
      <p:bgRef idx="1001">
        <a:schemeClr val="bg1"/>
      </p:bgRef>
    </p:bg>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469900" y="1433830"/>
            <a:ext cx="11203940" cy="4708525"/>
          </a:xfrm>
          <a:prstGeom prst="rect">
            <a:avLst/>
          </a:prstGeom>
        </p:spPr>
        <p:txBody>
          <a:bodyPr>
            <a:noAutofit/>
          </a:bodyPr>
          <a:lstStyle>
            <a:lvl1pPr algn="l">
              <a:lnSpc>
                <a:spcPct val="100000"/>
              </a:lnSpc>
              <a:spcBef>
                <a:spcPts val="0"/>
              </a:spcBef>
              <a:spcAft>
                <a:spcPts val="0"/>
              </a:spcAft>
              <a:defRPr sz="1600" b="0" baseline="0">
                <a:solidFill>
                  <a:srgbClr val="595959"/>
                </a:solidFill>
                <a:latin typeface="Poppins"/>
              </a:defRPr>
            </a:lvl1pPr>
            <a:lvl2pPr marL="609585" indent="-609585">
              <a:defRPr sz="4000">
                <a:solidFill>
                  <a:schemeClr val="bg2"/>
                </a:solidFill>
              </a:defRPr>
            </a:lvl2pPr>
            <a:lvl3pPr>
              <a:defRPr sz="4000">
                <a:solidFill>
                  <a:schemeClr val="bg2"/>
                </a:solidFill>
              </a:defRPr>
            </a:lvl3pPr>
            <a:lvl4pPr>
              <a:defRPr sz="4000">
                <a:solidFill>
                  <a:schemeClr val="bg2"/>
                </a:solidFill>
              </a:defRPr>
            </a:lvl4pPr>
            <a:lvl5pPr>
              <a:defRPr sz="4000">
                <a:solidFill>
                  <a:schemeClr val="bg2"/>
                </a:solidFill>
              </a:defRPr>
            </a:lvl5pPr>
          </a:lstStyle>
          <a:p>
            <a:pPr lvl="0"/>
            <a:r>
              <a:rPr lang="es-ES" noProof="0" dirty="0"/>
              <a:t>Escribe aquí el texto</a:t>
            </a:r>
          </a:p>
          <a:p>
            <a:pPr lvl="0"/>
            <a:endParaRPr lang="es-ES" noProof="0" dirty="0"/>
          </a:p>
        </p:txBody>
      </p:sp>
      <p:pic>
        <p:nvPicPr>
          <p:cNvPr id="4" name="Imagen 16">
            <a:extLst>
              <a:ext uri="{FF2B5EF4-FFF2-40B4-BE49-F238E27FC236}">
                <a16:creationId xmlns:a16="http://schemas.microsoft.com/office/drawing/2014/main" id="{DC6331C8-65D4-4641-899C-BBAACA0B0D91}"/>
              </a:ext>
            </a:extLst>
          </p:cNvPr>
          <p:cNvPicPr>
            <a:picLocks noChangeAspect="1"/>
          </p:cNvPicPr>
          <p:nvPr userDrawn="1"/>
        </p:nvPicPr>
        <p:blipFill>
          <a:blip r:embed="rId2"/>
          <a:stretch>
            <a:fillRect/>
          </a:stretch>
        </p:blipFill>
        <p:spPr>
          <a:xfrm>
            <a:off x="9624508" y="1235658"/>
            <a:ext cx="1729586" cy="358463"/>
          </a:xfrm>
          <a:prstGeom prst="rect">
            <a:avLst/>
          </a:prstGeom>
        </p:spPr>
      </p:pic>
      <p:sp>
        <p:nvSpPr>
          <p:cNvPr id="5" name="Text Placeholder 8"/>
          <p:cNvSpPr>
            <a:spLocks noGrp="1"/>
          </p:cNvSpPr>
          <p:nvPr>
            <p:ph type="body" sz="quarter" idx="13" hasCustomPrompt="1"/>
          </p:nvPr>
        </p:nvSpPr>
        <p:spPr>
          <a:xfrm>
            <a:off x="469900" y="954617"/>
            <a:ext cx="7058660" cy="396663"/>
          </a:xfrm>
          <a:prstGeom prst="rect">
            <a:avLst/>
          </a:prstGeom>
        </p:spPr>
        <p:txBody>
          <a:bodyPr lIns="0" tIns="0" rIns="0" bIns="0">
            <a:noAutofit/>
          </a:bodyPr>
          <a:lstStyle>
            <a:lvl1pPr marL="0" indent="0">
              <a:buNone/>
              <a:defRPr sz="2000" b="1" u="none">
                <a:solidFill>
                  <a:srgbClr val="595959"/>
                </a:solidFill>
              </a:defRPr>
            </a:lvl1pPr>
          </a:lstStyle>
          <a:p>
            <a:pPr lvl="0"/>
            <a:r>
              <a:rPr lang="es-ES" noProof="0" dirty="0"/>
              <a:t>Subtítulo (opcional)</a:t>
            </a:r>
          </a:p>
        </p:txBody>
      </p:sp>
      <p:sp>
        <p:nvSpPr>
          <p:cNvPr id="6" name="Title Placeholder 1"/>
          <p:cNvSpPr>
            <a:spLocks noGrp="1"/>
          </p:cNvSpPr>
          <p:nvPr>
            <p:ph type="title" hasCustomPrompt="1"/>
          </p:nvPr>
        </p:nvSpPr>
        <p:spPr>
          <a:xfrm>
            <a:off x="469900" y="402586"/>
            <a:ext cx="7058660" cy="469481"/>
          </a:xfrm>
          <a:prstGeom prst="rect">
            <a:avLst/>
          </a:prstGeom>
        </p:spPr>
        <p:txBody>
          <a:bodyPr vert="horz" lIns="0" tIns="0" rIns="0" bIns="0" rtlCol="0" anchor="t" anchorCtr="0">
            <a:noAutofit/>
          </a:bodyPr>
          <a:lstStyle>
            <a:lvl1pPr>
              <a:defRPr sz="2800" b="1" i="0" u="none" baseline="0">
                <a:solidFill>
                  <a:srgbClr val="019EE2"/>
                </a:solidFill>
                <a:latin typeface="Poppins"/>
              </a:defRPr>
            </a:lvl1pPr>
          </a:lstStyle>
          <a:p>
            <a:r>
              <a:rPr lang="es-ES" noProof="0" dirty="0"/>
              <a:t>Título</a:t>
            </a:r>
          </a:p>
        </p:txBody>
      </p:sp>
      <p:sp>
        <p:nvSpPr>
          <p:cNvPr id="9" name="Right Triangle 8"/>
          <p:cNvSpPr/>
          <p:nvPr/>
        </p:nvSpPr>
        <p:spPr>
          <a:xfrm rot="10800000">
            <a:off x="8910320" y="-1"/>
            <a:ext cx="3281680" cy="1351281"/>
          </a:xfrm>
          <a:prstGeom prst="rtTriangle">
            <a:avLst/>
          </a:prstGeom>
          <a:solidFill>
            <a:srgbClr val="019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noProof="0" dirty="0"/>
          </a:p>
        </p:txBody>
      </p:sp>
      <p:pic>
        <p:nvPicPr>
          <p:cNvPr id="8" name="Imagen 7">
            <a:extLst>
              <a:ext uri="{FF2B5EF4-FFF2-40B4-BE49-F238E27FC236}">
                <a16:creationId xmlns:a16="http://schemas.microsoft.com/office/drawing/2014/main" id="{40F89D1E-DC8F-4328-85CA-0AB68015BDF0}"/>
              </a:ext>
            </a:extLst>
          </p:cNvPr>
          <p:cNvPicPr>
            <a:picLocks noChangeAspect="1"/>
          </p:cNvPicPr>
          <p:nvPr userDrawn="1"/>
        </p:nvPicPr>
        <p:blipFill>
          <a:blip r:embed="rId3"/>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1927909459"/>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lide Final - La Caixa">
    <p:bg bwMode="gray">
      <p:bgPr>
        <a:solidFill>
          <a:srgbClr val="019EE2"/>
        </a:solidFill>
        <a:effectLst/>
      </p:bgPr>
    </p:bg>
    <p:spTree>
      <p:nvGrpSpPr>
        <p:cNvPr id="1" name=""/>
        <p:cNvGrpSpPr/>
        <p:nvPr/>
      </p:nvGrpSpPr>
      <p:grpSpPr>
        <a:xfrm>
          <a:off x="0" y="0"/>
          <a:ext cx="0" cy="0"/>
          <a:chOff x="0" y="0"/>
          <a:chExt cx="0" cy="0"/>
        </a:xfrm>
      </p:grpSpPr>
      <p:sp>
        <p:nvSpPr>
          <p:cNvPr id="13" name="TextBox 12"/>
          <p:cNvSpPr txBox="1"/>
          <p:nvPr userDrawn="1"/>
        </p:nvSpPr>
        <p:spPr>
          <a:xfrm>
            <a:off x="469900" y="6477000"/>
            <a:ext cx="5355167" cy="153888"/>
          </a:xfrm>
          <a:prstGeom prst="rect">
            <a:avLst/>
          </a:prstGeom>
          <a:noFill/>
        </p:spPr>
        <p:txBody>
          <a:bodyPr wrap="square" lIns="0" tIns="0" rIns="0" bIns="0" rtlCol="0">
            <a:spAutoFit/>
          </a:bodyPr>
          <a:lstStyle/>
          <a:p>
            <a:pPr marL="0" indent="0">
              <a:spcBef>
                <a:spcPts val="800"/>
              </a:spcBef>
              <a:buSzPct val="100000"/>
              <a:buFont typeface="Arial"/>
              <a:buNone/>
            </a:pPr>
            <a:r>
              <a:rPr lang="es-ES" sz="1000" noProof="0">
                <a:solidFill>
                  <a:schemeClr val="bg1"/>
                </a:solidFill>
                <a:latin typeface="Poppins"/>
              </a:rPr>
              <a:t>Formación Página web eCommerce</a:t>
            </a:r>
            <a:endParaRPr lang="es-ES" sz="1000" noProof="0" dirty="0">
              <a:solidFill>
                <a:schemeClr val="bg1"/>
              </a:solidFill>
              <a:latin typeface="Poppins"/>
            </a:endParaRPr>
          </a:p>
        </p:txBody>
      </p:sp>
      <p:sp>
        <p:nvSpPr>
          <p:cNvPr id="14" name="TextBox 13"/>
          <p:cNvSpPr txBox="1"/>
          <p:nvPr userDrawn="1"/>
        </p:nvSpPr>
        <p:spPr>
          <a:xfrm>
            <a:off x="11414125" y="6477000"/>
            <a:ext cx="307975" cy="153888"/>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1000" noProof="0" smtClean="0">
                <a:solidFill>
                  <a:schemeClr val="bg1"/>
                </a:solidFill>
                <a:latin typeface="Poppins"/>
              </a:rPr>
              <a:pPr marL="0" indent="0" algn="r">
                <a:spcBef>
                  <a:spcPts val="800"/>
                </a:spcBef>
                <a:buSzPct val="100000"/>
                <a:buFont typeface="Arial"/>
                <a:buNone/>
              </a:pPr>
              <a:t>‹Nº›</a:t>
            </a:fld>
            <a:endParaRPr lang="en-US" sz="1000" noProof="0" dirty="0">
              <a:solidFill>
                <a:schemeClr val="bg1"/>
              </a:solidFill>
              <a:latin typeface="Poppins"/>
            </a:endParaRPr>
          </a:p>
        </p:txBody>
      </p:sp>
      <p:sp>
        <p:nvSpPr>
          <p:cNvPr id="8" name="Text Placeholder 5"/>
          <p:cNvSpPr>
            <a:spLocks noGrp="1"/>
          </p:cNvSpPr>
          <p:nvPr>
            <p:ph type="body" sz="quarter" idx="10" hasCustomPrompt="1"/>
          </p:nvPr>
        </p:nvSpPr>
        <p:spPr>
          <a:xfrm>
            <a:off x="2256632" y="2311400"/>
            <a:ext cx="7678737" cy="1557867"/>
          </a:xfrm>
        </p:spPr>
        <p:txBody>
          <a:bodyPr/>
          <a:lstStyle>
            <a:lvl1pPr algn="ctr">
              <a:defRPr sz="4000" b="1" baseline="0">
                <a:solidFill>
                  <a:srgbClr val="FFFFFF"/>
                </a:solidFill>
              </a:defRPr>
            </a:lvl1pPr>
          </a:lstStyle>
          <a:p>
            <a:pPr lvl="0"/>
            <a:r>
              <a:rPr lang="es-ES" noProof="0" dirty="0"/>
              <a:t>Muchas gracias </a:t>
            </a:r>
          </a:p>
          <a:p>
            <a:pPr lvl="0"/>
            <a:r>
              <a:rPr lang="es-ES" noProof="0" dirty="0"/>
              <a:t>por vuestra atención</a:t>
            </a:r>
          </a:p>
        </p:txBody>
      </p:sp>
      <p:pic>
        <p:nvPicPr>
          <p:cNvPr id="7" name="Imagen 6">
            <a:extLst>
              <a:ext uri="{FF2B5EF4-FFF2-40B4-BE49-F238E27FC236}">
                <a16:creationId xmlns:a16="http://schemas.microsoft.com/office/drawing/2014/main" id="{758C51D6-D808-46D3-A051-3970A7F63189}"/>
              </a:ext>
            </a:extLst>
          </p:cNvPr>
          <p:cNvPicPr>
            <a:picLocks noChangeAspect="1"/>
          </p:cNvPicPr>
          <p:nvPr userDrawn="1"/>
        </p:nvPicPr>
        <p:blipFill>
          <a:blip r:embed="rId2"/>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141224402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ducción - La Caixa">
    <p:bg>
      <p:bgRef idx="1001">
        <a:schemeClr val="bg1"/>
      </p:bgRef>
    </p:bg>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469900" y="1235658"/>
            <a:ext cx="11203940" cy="4708525"/>
          </a:xfrm>
          <a:prstGeom prst="rect">
            <a:avLst/>
          </a:prstGeom>
        </p:spPr>
        <p:txBody>
          <a:bodyPr>
            <a:noAutofit/>
          </a:bodyPr>
          <a:lstStyle>
            <a:lvl1pPr>
              <a:spcBef>
                <a:spcPts val="0"/>
              </a:spcBef>
              <a:spcAft>
                <a:spcPts val="0"/>
              </a:spcAft>
              <a:defRPr sz="1600" baseline="0">
                <a:solidFill>
                  <a:srgbClr val="595959"/>
                </a:solidFill>
                <a:latin typeface="Poppins"/>
              </a:defRPr>
            </a:lvl1pPr>
            <a:lvl2pPr marL="609585" indent="-609585">
              <a:defRPr sz="4000">
                <a:solidFill>
                  <a:schemeClr val="bg2"/>
                </a:solidFill>
              </a:defRPr>
            </a:lvl2pPr>
            <a:lvl3pPr>
              <a:defRPr sz="4000">
                <a:solidFill>
                  <a:schemeClr val="bg2"/>
                </a:solidFill>
              </a:defRPr>
            </a:lvl3pPr>
            <a:lvl4pPr>
              <a:defRPr sz="4000">
                <a:solidFill>
                  <a:schemeClr val="bg2"/>
                </a:solidFill>
              </a:defRPr>
            </a:lvl4pPr>
            <a:lvl5pPr>
              <a:defRPr sz="4000">
                <a:solidFill>
                  <a:schemeClr val="bg2"/>
                </a:solidFill>
              </a:defRPr>
            </a:lvl5pPr>
          </a:lstStyle>
          <a:p>
            <a:pPr lvl="0"/>
            <a:r>
              <a:rPr lang="es-ES" noProof="0" dirty="0"/>
              <a:t>Escribir texto aquí</a:t>
            </a:r>
          </a:p>
        </p:txBody>
      </p:sp>
      <p:sp>
        <p:nvSpPr>
          <p:cNvPr id="6" name="Title Placeholder 1"/>
          <p:cNvSpPr>
            <a:spLocks noGrp="1"/>
          </p:cNvSpPr>
          <p:nvPr>
            <p:ph type="title" hasCustomPrompt="1"/>
          </p:nvPr>
        </p:nvSpPr>
        <p:spPr>
          <a:xfrm>
            <a:off x="469900" y="402586"/>
            <a:ext cx="7058660" cy="594515"/>
          </a:xfrm>
          <a:prstGeom prst="rect">
            <a:avLst/>
          </a:prstGeom>
        </p:spPr>
        <p:txBody>
          <a:bodyPr vert="horz" lIns="0" tIns="0" rIns="0" bIns="0" rtlCol="0" anchor="t" anchorCtr="0">
            <a:noAutofit/>
          </a:bodyPr>
          <a:lstStyle>
            <a:lvl1pPr>
              <a:defRPr sz="2800" b="1" i="0" u="none" baseline="0">
                <a:solidFill>
                  <a:srgbClr val="019EE2"/>
                </a:solidFill>
                <a:latin typeface="Poppins"/>
              </a:defRPr>
            </a:lvl1pPr>
          </a:lstStyle>
          <a:p>
            <a:r>
              <a:rPr lang="es-ES" noProof="0" dirty="0"/>
              <a:t>Introducción</a:t>
            </a:r>
          </a:p>
        </p:txBody>
      </p:sp>
      <p:sp>
        <p:nvSpPr>
          <p:cNvPr id="9" name="Right Triangle 8"/>
          <p:cNvSpPr/>
          <p:nvPr/>
        </p:nvSpPr>
        <p:spPr>
          <a:xfrm rot="10800000">
            <a:off x="8910320" y="-1"/>
            <a:ext cx="3281680" cy="1351281"/>
          </a:xfrm>
          <a:prstGeom prst="rtTriangle">
            <a:avLst/>
          </a:prstGeom>
          <a:solidFill>
            <a:srgbClr val="019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EB4279ED-09FC-40BA-A7C4-DF1F7B691197}"/>
              </a:ext>
            </a:extLst>
          </p:cNvPr>
          <p:cNvPicPr>
            <a:picLocks noChangeAspect="1"/>
          </p:cNvPicPr>
          <p:nvPr userDrawn="1"/>
        </p:nvPicPr>
        <p:blipFill>
          <a:blip r:embed="rId2"/>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389738458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dice con foto">
    <p:spTree>
      <p:nvGrpSpPr>
        <p:cNvPr id="1" name=""/>
        <p:cNvGrpSpPr/>
        <p:nvPr/>
      </p:nvGrpSpPr>
      <p:grpSpPr>
        <a:xfrm>
          <a:off x="0" y="0"/>
          <a:ext cx="0" cy="0"/>
          <a:chOff x="0" y="0"/>
          <a:chExt cx="0" cy="0"/>
        </a:xfrm>
      </p:grpSpPr>
      <p:sp>
        <p:nvSpPr>
          <p:cNvPr id="5" name="Picture Placeholder 9"/>
          <p:cNvSpPr>
            <a:spLocks noGrp="1"/>
          </p:cNvSpPr>
          <p:nvPr>
            <p:ph type="pic" sz="quarter" idx="15"/>
          </p:nvPr>
        </p:nvSpPr>
        <p:spPr>
          <a:xfrm>
            <a:off x="0" y="0"/>
            <a:ext cx="12192000" cy="2458800"/>
          </a:xfrm>
        </p:spPr>
        <p:txBody>
          <a:bodyPr/>
          <a:lstStyle/>
          <a:p>
            <a:r>
              <a:rPr lang="en-US" noProof="0" dirty="0"/>
              <a:t>Click icon to add picture</a:t>
            </a:r>
          </a:p>
        </p:txBody>
      </p:sp>
      <p:sp>
        <p:nvSpPr>
          <p:cNvPr id="11" name="Right Triangle 10"/>
          <p:cNvSpPr/>
          <p:nvPr/>
        </p:nvSpPr>
        <p:spPr>
          <a:xfrm rot="10800000">
            <a:off x="8910320" y="-1"/>
            <a:ext cx="3281680" cy="1351281"/>
          </a:xfrm>
          <a:prstGeom prst="rtTriangle">
            <a:avLst/>
          </a:prstGeom>
          <a:solidFill>
            <a:srgbClr val="019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2">
            <a:extLst>
              <a:ext uri="{FF2B5EF4-FFF2-40B4-BE49-F238E27FC236}">
                <a16:creationId xmlns:a16="http://schemas.microsoft.com/office/drawing/2014/main" id="{CD9008DE-90D8-4034-B9C4-87D682E23864}"/>
              </a:ext>
            </a:extLst>
          </p:cNvPr>
          <p:cNvSpPr>
            <a:spLocks noGrp="1"/>
          </p:cNvSpPr>
          <p:nvPr userDrawn="1">
            <p:ph type="title"/>
          </p:nvPr>
        </p:nvSpPr>
        <p:spPr>
          <a:xfrm>
            <a:off x="3241782" y="2584549"/>
            <a:ext cx="5708438" cy="565341"/>
          </a:xfrm>
        </p:spPr>
        <p:txBody>
          <a:bodyPr/>
          <a:lstStyle>
            <a:lvl1pPr algn="ctr">
              <a:defRPr/>
            </a:lvl1pPr>
          </a:lstStyle>
          <a:p>
            <a:r>
              <a:rPr lang="es-ES" dirty="0"/>
              <a:t>Índice</a:t>
            </a:r>
          </a:p>
        </p:txBody>
      </p:sp>
      <p:sp>
        <p:nvSpPr>
          <p:cNvPr id="14" name="Freeform 255">
            <a:extLst>
              <a:ext uri="{FF2B5EF4-FFF2-40B4-BE49-F238E27FC236}">
                <a16:creationId xmlns:a16="http://schemas.microsoft.com/office/drawing/2014/main" id="{EA01D9C1-51CE-451A-BD4B-34ADF26E0DE1}"/>
              </a:ext>
            </a:extLst>
          </p:cNvPr>
          <p:cNvSpPr>
            <a:spLocks noChangeAspect="1" noEditPoints="1"/>
          </p:cNvSpPr>
          <p:nvPr userDrawn="1"/>
        </p:nvSpPr>
        <p:spPr bwMode="auto">
          <a:xfrm>
            <a:off x="6973647" y="2607746"/>
            <a:ext cx="402080" cy="367041"/>
          </a:xfrm>
          <a:custGeom>
            <a:avLst/>
            <a:gdLst>
              <a:gd name="T0" fmla="*/ 0 w 512"/>
              <a:gd name="T1" fmla="*/ 256 h 512"/>
              <a:gd name="T2" fmla="*/ 512 w 512"/>
              <a:gd name="T3" fmla="*/ 256 h 512"/>
              <a:gd name="T4" fmla="*/ 298 w 512"/>
              <a:gd name="T5" fmla="*/ 181 h 512"/>
              <a:gd name="T6" fmla="*/ 266 w 512"/>
              <a:gd name="T7" fmla="*/ 192 h 512"/>
              <a:gd name="T8" fmla="*/ 266 w 512"/>
              <a:gd name="T9" fmla="*/ 170 h 512"/>
              <a:gd name="T10" fmla="*/ 298 w 512"/>
              <a:gd name="T11" fmla="*/ 181 h 512"/>
              <a:gd name="T12" fmla="*/ 259 w 512"/>
              <a:gd name="T13" fmla="*/ 120 h 512"/>
              <a:gd name="T14" fmla="*/ 274 w 512"/>
              <a:gd name="T15" fmla="*/ 135 h 512"/>
              <a:gd name="T16" fmla="*/ 245 w 512"/>
              <a:gd name="T17" fmla="*/ 160 h 512"/>
              <a:gd name="T18" fmla="*/ 237 w 512"/>
              <a:gd name="T19" fmla="*/ 141 h 512"/>
              <a:gd name="T20" fmla="*/ 213 w 512"/>
              <a:gd name="T21" fmla="*/ 96 h 512"/>
              <a:gd name="T22" fmla="*/ 224 w 512"/>
              <a:gd name="T23" fmla="*/ 138 h 512"/>
              <a:gd name="T24" fmla="*/ 202 w 512"/>
              <a:gd name="T25" fmla="*/ 138 h 512"/>
              <a:gd name="T26" fmla="*/ 152 w 512"/>
              <a:gd name="T27" fmla="*/ 120 h 512"/>
              <a:gd name="T28" fmla="*/ 189 w 512"/>
              <a:gd name="T29" fmla="*/ 141 h 512"/>
              <a:gd name="T30" fmla="*/ 181 w 512"/>
              <a:gd name="T31" fmla="*/ 160 h 512"/>
              <a:gd name="T32" fmla="*/ 152 w 512"/>
              <a:gd name="T33" fmla="*/ 135 h 512"/>
              <a:gd name="T34" fmla="*/ 138 w 512"/>
              <a:gd name="T35" fmla="*/ 170 h 512"/>
              <a:gd name="T36" fmla="*/ 170 w 512"/>
              <a:gd name="T37" fmla="*/ 181 h 512"/>
              <a:gd name="T38" fmla="*/ 138 w 512"/>
              <a:gd name="T39" fmla="*/ 192 h 512"/>
              <a:gd name="T40" fmla="*/ 138 w 512"/>
              <a:gd name="T41" fmla="*/ 170 h 512"/>
              <a:gd name="T42" fmla="*/ 341 w 512"/>
              <a:gd name="T43" fmla="*/ 416 h 512"/>
              <a:gd name="T44" fmla="*/ 333 w 512"/>
              <a:gd name="T45" fmla="*/ 398 h 512"/>
              <a:gd name="T46" fmla="*/ 351 w 512"/>
              <a:gd name="T47" fmla="*/ 288 h 512"/>
              <a:gd name="T48" fmla="*/ 330 w 512"/>
              <a:gd name="T49" fmla="*/ 286 h 512"/>
              <a:gd name="T50" fmla="*/ 320 w 512"/>
              <a:gd name="T51" fmla="*/ 298 h 512"/>
              <a:gd name="T52" fmla="*/ 320 w 512"/>
              <a:gd name="T53" fmla="*/ 298 h 512"/>
              <a:gd name="T54" fmla="*/ 309 w 512"/>
              <a:gd name="T55" fmla="*/ 277 h 512"/>
              <a:gd name="T56" fmla="*/ 288 w 512"/>
              <a:gd name="T57" fmla="*/ 277 h 512"/>
              <a:gd name="T58" fmla="*/ 277 w 512"/>
              <a:gd name="T59" fmla="*/ 298 h 512"/>
              <a:gd name="T60" fmla="*/ 266 w 512"/>
              <a:gd name="T61" fmla="*/ 256 h 512"/>
              <a:gd name="T62" fmla="*/ 245 w 512"/>
              <a:gd name="T63" fmla="*/ 256 h 512"/>
              <a:gd name="T64" fmla="*/ 234 w 512"/>
              <a:gd name="T65" fmla="*/ 298 h 512"/>
              <a:gd name="T66" fmla="*/ 224 w 512"/>
              <a:gd name="T67" fmla="*/ 202 h 512"/>
              <a:gd name="T68" fmla="*/ 202 w 512"/>
              <a:gd name="T69" fmla="*/ 202 h 512"/>
              <a:gd name="T70" fmla="*/ 196 w 512"/>
              <a:gd name="T71" fmla="*/ 340 h 512"/>
              <a:gd name="T72" fmla="*/ 152 w 512"/>
              <a:gd name="T73" fmla="*/ 281 h 512"/>
              <a:gd name="T74" fmla="*/ 138 w 512"/>
              <a:gd name="T75" fmla="*/ 277 h 512"/>
              <a:gd name="T76" fmla="*/ 138 w 512"/>
              <a:gd name="T77" fmla="*/ 295 h 512"/>
              <a:gd name="T78" fmla="*/ 211 w 512"/>
              <a:gd name="T79" fmla="*/ 411 h 512"/>
              <a:gd name="T80" fmla="*/ 197 w 512"/>
              <a:gd name="T81" fmla="*/ 414 h 512"/>
              <a:gd name="T82" fmla="*/ 129 w 512"/>
              <a:gd name="T83" fmla="*/ 258 h 512"/>
              <a:gd name="T84" fmla="*/ 172 w 512"/>
              <a:gd name="T85" fmla="*/ 272 h 512"/>
              <a:gd name="T86" fmla="*/ 181 w 512"/>
              <a:gd name="T87" fmla="*/ 202 h 512"/>
              <a:gd name="T88" fmla="*/ 245 w 512"/>
              <a:gd name="T89" fmla="*/ 202 h 512"/>
              <a:gd name="T90" fmla="*/ 256 w 512"/>
              <a:gd name="T91" fmla="*/ 224 h 512"/>
              <a:gd name="T92" fmla="*/ 298 w 512"/>
              <a:gd name="T93" fmla="*/ 245 h 512"/>
              <a:gd name="T94" fmla="*/ 341 w 512"/>
              <a:gd name="T95" fmla="*/ 256 h 512"/>
              <a:gd name="T96" fmla="*/ 373 w 512"/>
              <a:gd name="T97" fmla="*/ 33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98" y="181"/>
                </a:moveTo>
                <a:cubicBezTo>
                  <a:pt x="298" y="187"/>
                  <a:pt x="294" y="192"/>
                  <a:pt x="288" y="192"/>
                </a:cubicBezTo>
                <a:cubicBezTo>
                  <a:pt x="266" y="192"/>
                  <a:pt x="266" y="192"/>
                  <a:pt x="266" y="192"/>
                </a:cubicBezTo>
                <a:cubicBezTo>
                  <a:pt x="260" y="192"/>
                  <a:pt x="256" y="187"/>
                  <a:pt x="256" y="181"/>
                </a:cubicBezTo>
                <a:cubicBezTo>
                  <a:pt x="256" y="175"/>
                  <a:pt x="260" y="170"/>
                  <a:pt x="266" y="170"/>
                </a:cubicBezTo>
                <a:cubicBezTo>
                  <a:pt x="288" y="170"/>
                  <a:pt x="288" y="170"/>
                  <a:pt x="288" y="170"/>
                </a:cubicBezTo>
                <a:cubicBezTo>
                  <a:pt x="294" y="170"/>
                  <a:pt x="298" y="175"/>
                  <a:pt x="298" y="181"/>
                </a:cubicBezTo>
                <a:close/>
                <a:moveTo>
                  <a:pt x="237" y="141"/>
                </a:moveTo>
                <a:cubicBezTo>
                  <a:pt x="259" y="120"/>
                  <a:pt x="259" y="120"/>
                  <a:pt x="259" y="120"/>
                </a:cubicBezTo>
                <a:cubicBezTo>
                  <a:pt x="263" y="116"/>
                  <a:pt x="270" y="116"/>
                  <a:pt x="274" y="120"/>
                </a:cubicBezTo>
                <a:cubicBezTo>
                  <a:pt x="278" y="124"/>
                  <a:pt x="278" y="131"/>
                  <a:pt x="274" y="135"/>
                </a:cubicBezTo>
                <a:cubicBezTo>
                  <a:pt x="253" y="157"/>
                  <a:pt x="253" y="157"/>
                  <a:pt x="253" y="157"/>
                </a:cubicBezTo>
                <a:cubicBezTo>
                  <a:pt x="250" y="159"/>
                  <a:pt x="248" y="160"/>
                  <a:pt x="245" y="160"/>
                </a:cubicBezTo>
                <a:cubicBezTo>
                  <a:pt x="242" y="160"/>
                  <a:pt x="240" y="159"/>
                  <a:pt x="237" y="157"/>
                </a:cubicBezTo>
                <a:cubicBezTo>
                  <a:pt x="233" y="152"/>
                  <a:pt x="233" y="146"/>
                  <a:pt x="237" y="141"/>
                </a:cubicBezTo>
                <a:close/>
                <a:moveTo>
                  <a:pt x="202" y="106"/>
                </a:moveTo>
                <a:cubicBezTo>
                  <a:pt x="202" y="100"/>
                  <a:pt x="207" y="96"/>
                  <a:pt x="213" y="96"/>
                </a:cubicBezTo>
                <a:cubicBezTo>
                  <a:pt x="219" y="96"/>
                  <a:pt x="224" y="100"/>
                  <a:pt x="224" y="106"/>
                </a:cubicBezTo>
                <a:cubicBezTo>
                  <a:pt x="224" y="138"/>
                  <a:pt x="224" y="138"/>
                  <a:pt x="224" y="138"/>
                </a:cubicBezTo>
                <a:cubicBezTo>
                  <a:pt x="224" y="144"/>
                  <a:pt x="219" y="149"/>
                  <a:pt x="213" y="149"/>
                </a:cubicBezTo>
                <a:cubicBezTo>
                  <a:pt x="207" y="149"/>
                  <a:pt x="202" y="144"/>
                  <a:pt x="202" y="138"/>
                </a:cubicBezTo>
                <a:lnTo>
                  <a:pt x="202" y="106"/>
                </a:lnTo>
                <a:close/>
                <a:moveTo>
                  <a:pt x="152" y="120"/>
                </a:moveTo>
                <a:cubicBezTo>
                  <a:pt x="156" y="116"/>
                  <a:pt x="163" y="116"/>
                  <a:pt x="167" y="120"/>
                </a:cubicBezTo>
                <a:cubicBezTo>
                  <a:pt x="189" y="141"/>
                  <a:pt x="189" y="141"/>
                  <a:pt x="189" y="141"/>
                </a:cubicBezTo>
                <a:cubicBezTo>
                  <a:pt x="193" y="146"/>
                  <a:pt x="193" y="152"/>
                  <a:pt x="189" y="157"/>
                </a:cubicBezTo>
                <a:cubicBezTo>
                  <a:pt x="186" y="159"/>
                  <a:pt x="184" y="160"/>
                  <a:pt x="181" y="160"/>
                </a:cubicBezTo>
                <a:cubicBezTo>
                  <a:pt x="178" y="160"/>
                  <a:pt x="176" y="159"/>
                  <a:pt x="173" y="157"/>
                </a:cubicBezTo>
                <a:cubicBezTo>
                  <a:pt x="152" y="135"/>
                  <a:pt x="152" y="135"/>
                  <a:pt x="152" y="135"/>
                </a:cubicBezTo>
                <a:cubicBezTo>
                  <a:pt x="148" y="131"/>
                  <a:pt x="148" y="124"/>
                  <a:pt x="152" y="120"/>
                </a:cubicBezTo>
                <a:close/>
                <a:moveTo>
                  <a:pt x="138" y="170"/>
                </a:moveTo>
                <a:cubicBezTo>
                  <a:pt x="160" y="170"/>
                  <a:pt x="160" y="170"/>
                  <a:pt x="160" y="170"/>
                </a:cubicBezTo>
                <a:cubicBezTo>
                  <a:pt x="166" y="170"/>
                  <a:pt x="170" y="175"/>
                  <a:pt x="170" y="181"/>
                </a:cubicBezTo>
                <a:cubicBezTo>
                  <a:pt x="170" y="187"/>
                  <a:pt x="166" y="192"/>
                  <a:pt x="160" y="192"/>
                </a:cubicBezTo>
                <a:cubicBezTo>
                  <a:pt x="138" y="192"/>
                  <a:pt x="138" y="192"/>
                  <a:pt x="138" y="192"/>
                </a:cubicBezTo>
                <a:cubicBezTo>
                  <a:pt x="132" y="192"/>
                  <a:pt x="128" y="187"/>
                  <a:pt x="128" y="181"/>
                </a:cubicBezTo>
                <a:cubicBezTo>
                  <a:pt x="128" y="175"/>
                  <a:pt x="132" y="170"/>
                  <a:pt x="138" y="170"/>
                </a:cubicBezTo>
                <a:close/>
                <a:moveTo>
                  <a:pt x="349" y="412"/>
                </a:moveTo>
                <a:cubicBezTo>
                  <a:pt x="347" y="414"/>
                  <a:pt x="344" y="416"/>
                  <a:pt x="341" y="416"/>
                </a:cubicBezTo>
                <a:cubicBezTo>
                  <a:pt x="338" y="416"/>
                  <a:pt x="336" y="415"/>
                  <a:pt x="334" y="413"/>
                </a:cubicBezTo>
                <a:cubicBezTo>
                  <a:pt x="329" y="409"/>
                  <a:pt x="329" y="403"/>
                  <a:pt x="333" y="398"/>
                </a:cubicBezTo>
                <a:cubicBezTo>
                  <a:pt x="354" y="373"/>
                  <a:pt x="351" y="332"/>
                  <a:pt x="351" y="331"/>
                </a:cubicBezTo>
                <a:cubicBezTo>
                  <a:pt x="351" y="288"/>
                  <a:pt x="351" y="288"/>
                  <a:pt x="351" y="288"/>
                </a:cubicBezTo>
                <a:cubicBezTo>
                  <a:pt x="351" y="282"/>
                  <a:pt x="346" y="277"/>
                  <a:pt x="341" y="277"/>
                </a:cubicBezTo>
                <a:cubicBezTo>
                  <a:pt x="335" y="277"/>
                  <a:pt x="331" y="281"/>
                  <a:pt x="330" y="286"/>
                </a:cubicBezTo>
                <a:cubicBezTo>
                  <a:pt x="330" y="288"/>
                  <a:pt x="330" y="288"/>
                  <a:pt x="330" y="288"/>
                </a:cubicBezTo>
                <a:cubicBezTo>
                  <a:pt x="330" y="294"/>
                  <a:pt x="326" y="298"/>
                  <a:pt x="320" y="298"/>
                </a:cubicBezTo>
                <a:cubicBezTo>
                  <a:pt x="320" y="298"/>
                  <a:pt x="320" y="298"/>
                  <a:pt x="320" y="298"/>
                </a:cubicBezTo>
                <a:cubicBezTo>
                  <a:pt x="320" y="298"/>
                  <a:pt x="320" y="298"/>
                  <a:pt x="320" y="298"/>
                </a:cubicBezTo>
                <a:cubicBezTo>
                  <a:pt x="314" y="298"/>
                  <a:pt x="309" y="294"/>
                  <a:pt x="309" y="288"/>
                </a:cubicBezTo>
                <a:cubicBezTo>
                  <a:pt x="309" y="277"/>
                  <a:pt x="309" y="277"/>
                  <a:pt x="309" y="277"/>
                </a:cubicBezTo>
                <a:cubicBezTo>
                  <a:pt x="309" y="271"/>
                  <a:pt x="304" y="266"/>
                  <a:pt x="298" y="266"/>
                </a:cubicBezTo>
                <a:cubicBezTo>
                  <a:pt x="292" y="266"/>
                  <a:pt x="288" y="271"/>
                  <a:pt x="288" y="277"/>
                </a:cubicBezTo>
                <a:cubicBezTo>
                  <a:pt x="288" y="288"/>
                  <a:pt x="288" y="288"/>
                  <a:pt x="288" y="288"/>
                </a:cubicBezTo>
                <a:cubicBezTo>
                  <a:pt x="288" y="294"/>
                  <a:pt x="283" y="298"/>
                  <a:pt x="277" y="298"/>
                </a:cubicBezTo>
                <a:cubicBezTo>
                  <a:pt x="271" y="298"/>
                  <a:pt x="266" y="294"/>
                  <a:pt x="266" y="288"/>
                </a:cubicBezTo>
                <a:cubicBezTo>
                  <a:pt x="266" y="256"/>
                  <a:pt x="266" y="256"/>
                  <a:pt x="266" y="256"/>
                </a:cubicBezTo>
                <a:cubicBezTo>
                  <a:pt x="266" y="250"/>
                  <a:pt x="262" y="245"/>
                  <a:pt x="256" y="245"/>
                </a:cubicBezTo>
                <a:cubicBezTo>
                  <a:pt x="250" y="245"/>
                  <a:pt x="245" y="250"/>
                  <a:pt x="245" y="256"/>
                </a:cubicBezTo>
                <a:cubicBezTo>
                  <a:pt x="245" y="288"/>
                  <a:pt x="245" y="288"/>
                  <a:pt x="245" y="288"/>
                </a:cubicBezTo>
                <a:cubicBezTo>
                  <a:pt x="245" y="294"/>
                  <a:pt x="240" y="298"/>
                  <a:pt x="234" y="298"/>
                </a:cubicBezTo>
                <a:cubicBezTo>
                  <a:pt x="228" y="298"/>
                  <a:pt x="224" y="294"/>
                  <a:pt x="224" y="288"/>
                </a:cubicBezTo>
                <a:cubicBezTo>
                  <a:pt x="224" y="202"/>
                  <a:pt x="224" y="202"/>
                  <a:pt x="224" y="202"/>
                </a:cubicBezTo>
                <a:cubicBezTo>
                  <a:pt x="224" y="196"/>
                  <a:pt x="219" y="192"/>
                  <a:pt x="213" y="192"/>
                </a:cubicBezTo>
                <a:cubicBezTo>
                  <a:pt x="207" y="192"/>
                  <a:pt x="202" y="196"/>
                  <a:pt x="202" y="202"/>
                </a:cubicBezTo>
                <a:cubicBezTo>
                  <a:pt x="202" y="330"/>
                  <a:pt x="202" y="330"/>
                  <a:pt x="202" y="330"/>
                </a:cubicBezTo>
                <a:cubicBezTo>
                  <a:pt x="202" y="335"/>
                  <a:pt x="200" y="338"/>
                  <a:pt x="196" y="340"/>
                </a:cubicBezTo>
                <a:cubicBezTo>
                  <a:pt x="192" y="342"/>
                  <a:pt x="188" y="341"/>
                  <a:pt x="185" y="338"/>
                </a:cubicBezTo>
                <a:cubicBezTo>
                  <a:pt x="171" y="326"/>
                  <a:pt x="155" y="288"/>
                  <a:pt x="152" y="281"/>
                </a:cubicBezTo>
                <a:cubicBezTo>
                  <a:pt x="151" y="279"/>
                  <a:pt x="149" y="277"/>
                  <a:pt x="146" y="276"/>
                </a:cubicBezTo>
                <a:cubicBezTo>
                  <a:pt x="144" y="276"/>
                  <a:pt x="141" y="276"/>
                  <a:pt x="138" y="277"/>
                </a:cubicBezTo>
                <a:cubicBezTo>
                  <a:pt x="134" y="279"/>
                  <a:pt x="134" y="288"/>
                  <a:pt x="137" y="294"/>
                </a:cubicBezTo>
                <a:cubicBezTo>
                  <a:pt x="137" y="294"/>
                  <a:pt x="138" y="294"/>
                  <a:pt x="138" y="295"/>
                </a:cubicBezTo>
                <a:cubicBezTo>
                  <a:pt x="138" y="295"/>
                  <a:pt x="165" y="369"/>
                  <a:pt x="208" y="396"/>
                </a:cubicBezTo>
                <a:cubicBezTo>
                  <a:pt x="213" y="399"/>
                  <a:pt x="214" y="406"/>
                  <a:pt x="211" y="411"/>
                </a:cubicBezTo>
                <a:cubicBezTo>
                  <a:pt x="209" y="414"/>
                  <a:pt x="206" y="416"/>
                  <a:pt x="202" y="416"/>
                </a:cubicBezTo>
                <a:cubicBezTo>
                  <a:pt x="200" y="416"/>
                  <a:pt x="198" y="415"/>
                  <a:pt x="197" y="414"/>
                </a:cubicBezTo>
                <a:cubicBezTo>
                  <a:pt x="149" y="384"/>
                  <a:pt x="121" y="310"/>
                  <a:pt x="118" y="303"/>
                </a:cubicBezTo>
                <a:cubicBezTo>
                  <a:pt x="111" y="287"/>
                  <a:pt x="113" y="266"/>
                  <a:pt x="129" y="258"/>
                </a:cubicBezTo>
                <a:cubicBezTo>
                  <a:pt x="136" y="254"/>
                  <a:pt x="145" y="253"/>
                  <a:pt x="153" y="256"/>
                </a:cubicBezTo>
                <a:cubicBezTo>
                  <a:pt x="161" y="259"/>
                  <a:pt x="168" y="265"/>
                  <a:pt x="172" y="272"/>
                </a:cubicBezTo>
                <a:cubicBezTo>
                  <a:pt x="174" y="279"/>
                  <a:pt x="177" y="286"/>
                  <a:pt x="181" y="293"/>
                </a:cubicBezTo>
                <a:cubicBezTo>
                  <a:pt x="181" y="202"/>
                  <a:pt x="181" y="202"/>
                  <a:pt x="181" y="202"/>
                </a:cubicBezTo>
                <a:cubicBezTo>
                  <a:pt x="181" y="185"/>
                  <a:pt x="195" y="170"/>
                  <a:pt x="213" y="170"/>
                </a:cubicBezTo>
                <a:cubicBezTo>
                  <a:pt x="231" y="170"/>
                  <a:pt x="245" y="185"/>
                  <a:pt x="245" y="202"/>
                </a:cubicBezTo>
                <a:cubicBezTo>
                  <a:pt x="245" y="226"/>
                  <a:pt x="245" y="226"/>
                  <a:pt x="245" y="226"/>
                </a:cubicBezTo>
                <a:cubicBezTo>
                  <a:pt x="248" y="224"/>
                  <a:pt x="252" y="224"/>
                  <a:pt x="256" y="224"/>
                </a:cubicBezTo>
                <a:cubicBezTo>
                  <a:pt x="270" y="224"/>
                  <a:pt x="283" y="234"/>
                  <a:pt x="286" y="247"/>
                </a:cubicBezTo>
                <a:cubicBezTo>
                  <a:pt x="290" y="246"/>
                  <a:pt x="294" y="245"/>
                  <a:pt x="298" y="245"/>
                </a:cubicBezTo>
                <a:cubicBezTo>
                  <a:pt x="310" y="245"/>
                  <a:pt x="320" y="251"/>
                  <a:pt x="325" y="260"/>
                </a:cubicBezTo>
                <a:cubicBezTo>
                  <a:pt x="330" y="257"/>
                  <a:pt x="335" y="256"/>
                  <a:pt x="341" y="256"/>
                </a:cubicBezTo>
                <a:cubicBezTo>
                  <a:pt x="358" y="256"/>
                  <a:pt x="373" y="270"/>
                  <a:pt x="373" y="288"/>
                </a:cubicBezTo>
                <a:cubicBezTo>
                  <a:pt x="373" y="330"/>
                  <a:pt x="373" y="330"/>
                  <a:pt x="373" y="330"/>
                </a:cubicBezTo>
                <a:cubicBezTo>
                  <a:pt x="373" y="332"/>
                  <a:pt x="376" y="380"/>
                  <a:pt x="349" y="412"/>
                </a:cubicBezTo>
                <a:close/>
              </a:path>
            </a:pathLst>
          </a:custGeom>
          <a:solidFill>
            <a:srgbClr val="019EE2"/>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5" name="Text Placeholder 3">
            <a:extLst>
              <a:ext uri="{FF2B5EF4-FFF2-40B4-BE49-F238E27FC236}">
                <a16:creationId xmlns:a16="http://schemas.microsoft.com/office/drawing/2014/main" id="{9D8AB87C-842E-4CDC-AAEE-111E4F4B892C}"/>
              </a:ext>
            </a:extLst>
          </p:cNvPr>
          <p:cNvSpPr>
            <a:spLocks noGrp="1"/>
          </p:cNvSpPr>
          <p:nvPr userDrawn="1">
            <p:ph type="body" sz="quarter" idx="16" hasCustomPrompt="1"/>
          </p:nvPr>
        </p:nvSpPr>
        <p:spPr>
          <a:xfrm>
            <a:off x="1652954" y="3403600"/>
            <a:ext cx="10102361" cy="2565400"/>
          </a:xfrm>
        </p:spPr>
        <p:txBody>
          <a:bodyPr numCol="2"/>
          <a:lstStyle>
            <a:lvl1pPr marL="0" indent="0">
              <a:buNone/>
              <a:defRPr/>
            </a:lvl1pPr>
          </a:lstStyle>
          <a:p>
            <a:pPr marL="342900" indent="-342900">
              <a:buFont typeface="+mj-lt"/>
              <a:buAutoNum type="arabicPeriod"/>
            </a:pPr>
            <a:r>
              <a:rPr lang="es-ES" sz="1800" dirty="0">
                <a:hlinkClick r:id="rId2" action="ppaction://hlinksldjump"/>
              </a:rPr>
              <a:t>Sección X		4</a:t>
            </a:r>
            <a:endParaRPr lang="es-ES" sz="1800" dirty="0"/>
          </a:p>
          <a:p>
            <a:pPr marL="342900" indent="-342900">
              <a:buFont typeface="+mj-lt"/>
              <a:buAutoNum type="arabicPeriod"/>
            </a:pPr>
            <a:r>
              <a:rPr lang="es-ES" sz="1800" dirty="0"/>
              <a:t>Sección Y 		5</a:t>
            </a:r>
          </a:p>
          <a:p>
            <a:pPr marL="342900" indent="-342900">
              <a:buFont typeface="Arial" panose="020B0604020202020204" pitchFamily="34" charset="0"/>
              <a:buChar char="•"/>
            </a:pPr>
            <a:r>
              <a:rPr lang="es-ES" dirty="0"/>
              <a:t>Sub sección 		6	</a:t>
            </a:r>
          </a:p>
          <a:p>
            <a:pPr marL="342900" indent="-342900">
              <a:buFont typeface="+mj-lt"/>
              <a:buAutoNum type="arabicPeriod"/>
            </a:pPr>
            <a:endParaRPr lang="es-ES" sz="1800" dirty="0"/>
          </a:p>
          <a:p>
            <a:pPr marL="342900" indent="-342900">
              <a:buFont typeface="+mj-lt"/>
              <a:buAutoNum type="arabicPeriod"/>
            </a:pPr>
            <a:endParaRPr lang="es-ES" sz="1800" dirty="0"/>
          </a:p>
          <a:p>
            <a:endParaRPr lang="es-ES" sz="1800" dirty="0"/>
          </a:p>
          <a:p>
            <a:pPr marL="342900" indent="-342900">
              <a:buFont typeface="+mj-lt"/>
              <a:buAutoNum type="arabicPeriod" startAt="4"/>
            </a:pPr>
            <a:r>
              <a:rPr lang="es-ES" sz="1800" dirty="0"/>
              <a:t>Sección Z 		7</a:t>
            </a:r>
          </a:p>
          <a:p>
            <a:pPr marL="342900" indent="-342900">
              <a:buFont typeface="+mj-lt"/>
              <a:buAutoNum type="arabicPeriod" startAt="4"/>
            </a:pPr>
            <a:r>
              <a:rPr lang="es-ES" sz="1800" dirty="0"/>
              <a:t>Sección W		14</a:t>
            </a:r>
          </a:p>
          <a:p>
            <a:pPr marL="342900" indent="-342900">
              <a:buFont typeface="Arial" panose="020B0604020202020204" pitchFamily="34" charset="0"/>
              <a:buChar char="•"/>
            </a:pPr>
            <a:r>
              <a:rPr lang="es-ES" dirty="0"/>
              <a:t>Sub sección		22</a:t>
            </a:r>
          </a:p>
        </p:txBody>
      </p:sp>
      <p:pic>
        <p:nvPicPr>
          <p:cNvPr id="10" name="Imagen 9">
            <a:extLst>
              <a:ext uri="{FF2B5EF4-FFF2-40B4-BE49-F238E27FC236}">
                <a16:creationId xmlns:a16="http://schemas.microsoft.com/office/drawing/2014/main" id="{73526586-A73E-44D4-846C-8F3703433E8D}"/>
              </a:ext>
            </a:extLst>
          </p:cNvPr>
          <p:cNvPicPr>
            <a:picLocks noChangeAspect="1"/>
          </p:cNvPicPr>
          <p:nvPr userDrawn="1"/>
        </p:nvPicPr>
        <p:blipFill>
          <a:blip r:embed="rId3"/>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4639790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 La Caixa">
    <p:bg bwMode="gray">
      <p:bgPr>
        <a:solidFill>
          <a:srgbClr val="019EE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886884" y="2573867"/>
            <a:ext cx="10418233" cy="718749"/>
          </a:xfrm>
        </p:spPr>
        <p:txBody>
          <a:bodyPr anchor="b"/>
          <a:lstStyle>
            <a:lvl1pPr algn="ctr">
              <a:lnSpc>
                <a:spcPct val="95000"/>
              </a:lnSpc>
              <a:defRPr sz="4000" b="1" u="none" baseline="0">
                <a:solidFill>
                  <a:srgbClr val="FFFFFF"/>
                </a:solidFill>
                <a:latin typeface="Poppins"/>
                <a:ea typeface="Open Sans" panose="020B0606030504020204" pitchFamily="34" charset="0"/>
                <a:cs typeface="Open Sans" panose="020B0606030504020204" pitchFamily="34" charset="0"/>
              </a:defRPr>
            </a:lvl1pPr>
          </a:lstStyle>
          <a:p>
            <a:r>
              <a:rPr lang="es-ES" noProof="0" dirty="0"/>
              <a:t>Título de sección</a:t>
            </a:r>
          </a:p>
        </p:txBody>
      </p:sp>
      <p:sp>
        <p:nvSpPr>
          <p:cNvPr id="3" name="Text Placeholder 2"/>
          <p:cNvSpPr>
            <a:spLocks noGrp="1"/>
          </p:cNvSpPr>
          <p:nvPr>
            <p:ph type="body" idx="1" hasCustomPrompt="1"/>
          </p:nvPr>
        </p:nvSpPr>
        <p:spPr bwMode="gray">
          <a:xfrm>
            <a:off x="886883" y="3423545"/>
            <a:ext cx="10418235" cy="606588"/>
          </a:xfrm>
        </p:spPr>
        <p:txBody>
          <a:bodyPr lIns="0" tIns="0" rIns="0" bIns="0">
            <a:noAutofit/>
          </a:bodyPr>
          <a:lstStyle>
            <a:lvl1pPr marL="0" indent="0" algn="ctr">
              <a:lnSpc>
                <a:spcPct val="95000"/>
              </a:lnSpc>
              <a:spcAft>
                <a:spcPts val="0"/>
              </a:spcAft>
              <a:buNone/>
              <a:defRPr sz="3200" baseline="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s-ES" noProof="0" dirty="0"/>
              <a:t>Subtítulo (opcional)</a:t>
            </a:r>
          </a:p>
        </p:txBody>
      </p:sp>
      <p:sp>
        <p:nvSpPr>
          <p:cNvPr id="13" name="TextBox 12"/>
          <p:cNvSpPr txBox="1"/>
          <p:nvPr userDrawn="1"/>
        </p:nvSpPr>
        <p:spPr>
          <a:xfrm>
            <a:off x="469900" y="6477000"/>
            <a:ext cx="5355167" cy="153888"/>
          </a:xfrm>
          <a:prstGeom prst="rect">
            <a:avLst/>
          </a:prstGeom>
          <a:noFill/>
        </p:spPr>
        <p:txBody>
          <a:bodyPr wrap="square" lIns="0" tIns="0" rIns="0" bIns="0" rtlCol="0">
            <a:spAutoFit/>
          </a:bodyPr>
          <a:lstStyle/>
          <a:p>
            <a:pPr marL="0" indent="0">
              <a:spcBef>
                <a:spcPts val="800"/>
              </a:spcBef>
              <a:buSzPct val="100000"/>
              <a:buFont typeface="Arial"/>
              <a:buNone/>
            </a:pPr>
            <a:r>
              <a:rPr lang="es-ES" sz="1000" noProof="0">
                <a:solidFill>
                  <a:schemeClr val="bg1"/>
                </a:solidFill>
                <a:latin typeface="Poppins"/>
              </a:rPr>
              <a:t>Formación Página web eCommerce</a:t>
            </a:r>
            <a:endParaRPr lang="es-ES" sz="1000" noProof="0" dirty="0">
              <a:solidFill>
                <a:schemeClr val="bg1"/>
              </a:solidFill>
              <a:latin typeface="Poppins"/>
            </a:endParaRPr>
          </a:p>
        </p:txBody>
      </p:sp>
      <p:sp>
        <p:nvSpPr>
          <p:cNvPr id="14" name="TextBox 13"/>
          <p:cNvSpPr txBox="1"/>
          <p:nvPr userDrawn="1"/>
        </p:nvSpPr>
        <p:spPr>
          <a:xfrm>
            <a:off x="11414125" y="6477000"/>
            <a:ext cx="307975" cy="153888"/>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1000" noProof="0" smtClean="0">
                <a:solidFill>
                  <a:schemeClr val="bg1"/>
                </a:solidFill>
                <a:latin typeface="Poppins"/>
              </a:rPr>
              <a:pPr marL="0" indent="0" algn="r">
                <a:spcBef>
                  <a:spcPts val="800"/>
                </a:spcBef>
                <a:buSzPct val="100000"/>
                <a:buFont typeface="Arial"/>
                <a:buNone/>
              </a:pPr>
              <a:t>‹Nº›</a:t>
            </a:fld>
            <a:endParaRPr lang="en-US" sz="1000" noProof="0" dirty="0">
              <a:solidFill>
                <a:schemeClr val="bg1"/>
              </a:solidFill>
              <a:latin typeface="Poppins"/>
            </a:endParaRPr>
          </a:p>
        </p:txBody>
      </p:sp>
      <p:pic>
        <p:nvPicPr>
          <p:cNvPr id="7" name="Imagen 6">
            <a:extLst>
              <a:ext uri="{FF2B5EF4-FFF2-40B4-BE49-F238E27FC236}">
                <a16:creationId xmlns:a16="http://schemas.microsoft.com/office/drawing/2014/main" id="{F1AC4B0A-96D6-4736-88FC-53F8F03AC353}"/>
              </a:ext>
            </a:extLst>
          </p:cNvPr>
          <p:cNvPicPr>
            <a:picLocks noChangeAspect="1"/>
          </p:cNvPicPr>
          <p:nvPr userDrawn="1"/>
        </p:nvPicPr>
        <p:blipFill>
          <a:blip r:embed="rId2"/>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2104574128"/>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 La Caixa">
    <p:bg>
      <p:bgRef idx="1001">
        <a:schemeClr val="bg1"/>
      </p:bgRef>
    </p:bg>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469900" y="1433830"/>
            <a:ext cx="11203940" cy="4708525"/>
          </a:xfrm>
          <a:prstGeom prst="rect">
            <a:avLst/>
          </a:prstGeom>
        </p:spPr>
        <p:txBody>
          <a:bodyPr>
            <a:noAutofit/>
          </a:bodyPr>
          <a:lstStyle>
            <a:lvl1pPr algn="l">
              <a:lnSpc>
                <a:spcPct val="100000"/>
              </a:lnSpc>
              <a:spcBef>
                <a:spcPts val="0"/>
              </a:spcBef>
              <a:spcAft>
                <a:spcPts val="0"/>
              </a:spcAft>
              <a:defRPr sz="1600" b="0" baseline="0">
                <a:solidFill>
                  <a:srgbClr val="595959"/>
                </a:solidFill>
                <a:latin typeface="Poppins"/>
              </a:defRPr>
            </a:lvl1pPr>
            <a:lvl2pPr marL="609585" indent="-609585">
              <a:defRPr sz="4000">
                <a:solidFill>
                  <a:schemeClr val="bg2"/>
                </a:solidFill>
              </a:defRPr>
            </a:lvl2pPr>
            <a:lvl3pPr>
              <a:defRPr sz="4000">
                <a:solidFill>
                  <a:schemeClr val="bg2"/>
                </a:solidFill>
              </a:defRPr>
            </a:lvl3pPr>
            <a:lvl4pPr>
              <a:defRPr sz="4000">
                <a:solidFill>
                  <a:schemeClr val="bg2"/>
                </a:solidFill>
              </a:defRPr>
            </a:lvl4pPr>
            <a:lvl5pPr>
              <a:defRPr sz="4000">
                <a:solidFill>
                  <a:schemeClr val="bg2"/>
                </a:solidFill>
              </a:defRPr>
            </a:lvl5pPr>
          </a:lstStyle>
          <a:p>
            <a:pPr lvl="0"/>
            <a:r>
              <a:rPr lang="es-ES" noProof="0" dirty="0"/>
              <a:t>Escribe aquí el texto</a:t>
            </a:r>
          </a:p>
          <a:p>
            <a:pPr lvl="0"/>
            <a:endParaRPr lang="es-ES" noProof="0" dirty="0"/>
          </a:p>
        </p:txBody>
      </p:sp>
      <p:pic>
        <p:nvPicPr>
          <p:cNvPr id="4" name="Imagen 16">
            <a:extLst>
              <a:ext uri="{FF2B5EF4-FFF2-40B4-BE49-F238E27FC236}">
                <a16:creationId xmlns:a16="http://schemas.microsoft.com/office/drawing/2014/main" id="{DC6331C8-65D4-4641-899C-BBAACA0B0D91}"/>
              </a:ext>
            </a:extLst>
          </p:cNvPr>
          <p:cNvPicPr>
            <a:picLocks noChangeAspect="1"/>
          </p:cNvPicPr>
          <p:nvPr userDrawn="1"/>
        </p:nvPicPr>
        <p:blipFill>
          <a:blip r:embed="rId2"/>
          <a:stretch>
            <a:fillRect/>
          </a:stretch>
        </p:blipFill>
        <p:spPr>
          <a:xfrm>
            <a:off x="9624508" y="1235658"/>
            <a:ext cx="1729586" cy="358463"/>
          </a:xfrm>
          <a:prstGeom prst="rect">
            <a:avLst/>
          </a:prstGeom>
        </p:spPr>
      </p:pic>
      <p:sp>
        <p:nvSpPr>
          <p:cNvPr id="5" name="Text Placeholder 8"/>
          <p:cNvSpPr>
            <a:spLocks noGrp="1"/>
          </p:cNvSpPr>
          <p:nvPr>
            <p:ph type="body" sz="quarter" idx="13" hasCustomPrompt="1"/>
          </p:nvPr>
        </p:nvSpPr>
        <p:spPr>
          <a:xfrm>
            <a:off x="469900" y="954617"/>
            <a:ext cx="7058660" cy="396663"/>
          </a:xfrm>
          <a:prstGeom prst="rect">
            <a:avLst/>
          </a:prstGeom>
        </p:spPr>
        <p:txBody>
          <a:bodyPr lIns="0" tIns="0" rIns="0" bIns="0">
            <a:noAutofit/>
          </a:bodyPr>
          <a:lstStyle>
            <a:lvl1pPr marL="0" indent="0">
              <a:buNone/>
              <a:defRPr sz="2000" b="1" u="none">
                <a:solidFill>
                  <a:srgbClr val="595959"/>
                </a:solidFill>
              </a:defRPr>
            </a:lvl1pPr>
          </a:lstStyle>
          <a:p>
            <a:pPr lvl="0"/>
            <a:r>
              <a:rPr lang="es-ES" noProof="0" dirty="0"/>
              <a:t>Subtítulo (opcional)</a:t>
            </a:r>
          </a:p>
        </p:txBody>
      </p:sp>
      <p:sp>
        <p:nvSpPr>
          <p:cNvPr id="6" name="Title Placeholder 1"/>
          <p:cNvSpPr>
            <a:spLocks noGrp="1"/>
          </p:cNvSpPr>
          <p:nvPr>
            <p:ph type="title" hasCustomPrompt="1"/>
          </p:nvPr>
        </p:nvSpPr>
        <p:spPr>
          <a:xfrm>
            <a:off x="469900" y="402586"/>
            <a:ext cx="7058660" cy="469481"/>
          </a:xfrm>
          <a:prstGeom prst="rect">
            <a:avLst/>
          </a:prstGeom>
        </p:spPr>
        <p:txBody>
          <a:bodyPr vert="horz" lIns="0" tIns="0" rIns="0" bIns="0" rtlCol="0" anchor="t" anchorCtr="0">
            <a:noAutofit/>
          </a:bodyPr>
          <a:lstStyle>
            <a:lvl1pPr>
              <a:defRPr sz="2800" b="1" i="0" u="none" baseline="0">
                <a:solidFill>
                  <a:srgbClr val="019EE2"/>
                </a:solidFill>
                <a:latin typeface="Poppins"/>
              </a:defRPr>
            </a:lvl1pPr>
          </a:lstStyle>
          <a:p>
            <a:r>
              <a:rPr lang="es-ES" noProof="0" dirty="0"/>
              <a:t>Título</a:t>
            </a:r>
          </a:p>
        </p:txBody>
      </p:sp>
      <p:sp>
        <p:nvSpPr>
          <p:cNvPr id="9" name="Right Triangle 8"/>
          <p:cNvSpPr/>
          <p:nvPr/>
        </p:nvSpPr>
        <p:spPr>
          <a:xfrm rot="10800000">
            <a:off x="8910320" y="-1"/>
            <a:ext cx="3281680" cy="1351281"/>
          </a:xfrm>
          <a:prstGeom prst="rtTriangle">
            <a:avLst/>
          </a:prstGeom>
          <a:solidFill>
            <a:srgbClr val="019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noProof="0" dirty="0"/>
          </a:p>
        </p:txBody>
      </p:sp>
      <p:pic>
        <p:nvPicPr>
          <p:cNvPr id="8" name="Imagen 7">
            <a:extLst>
              <a:ext uri="{FF2B5EF4-FFF2-40B4-BE49-F238E27FC236}">
                <a16:creationId xmlns:a16="http://schemas.microsoft.com/office/drawing/2014/main" id="{2494DFC2-4D56-42D9-970E-FDB9C975E1E1}"/>
              </a:ext>
            </a:extLst>
          </p:cNvPr>
          <p:cNvPicPr>
            <a:picLocks noChangeAspect="1"/>
          </p:cNvPicPr>
          <p:nvPr userDrawn="1"/>
        </p:nvPicPr>
        <p:blipFill>
          <a:blip r:embed="rId3"/>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25102211"/>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lide Final - La Caixa">
    <p:bg bwMode="gray">
      <p:bgPr>
        <a:solidFill>
          <a:srgbClr val="019EE2"/>
        </a:solidFill>
        <a:effectLst/>
      </p:bgPr>
    </p:bg>
    <p:spTree>
      <p:nvGrpSpPr>
        <p:cNvPr id="1" name=""/>
        <p:cNvGrpSpPr/>
        <p:nvPr/>
      </p:nvGrpSpPr>
      <p:grpSpPr>
        <a:xfrm>
          <a:off x="0" y="0"/>
          <a:ext cx="0" cy="0"/>
          <a:chOff x="0" y="0"/>
          <a:chExt cx="0" cy="0"/>
        </a:xfrm>
      </p:grpSpPr>
      <p:sp>
        <p:nvSpPr>
          <p:cNvPr id="13" name="TextBox 12"/>
          <p:cNvSpPr txBox="1"/>
          <p:nvPr userDrawn="1"/>
        </p:nvSpPr>
        <p:spPr>
          <a:xfrm>
            <a:off x="469900" y="6477000"/>
            <a:ext cx="5355167" cy="153888"/>
          </a:xfrm>
          <a:prstGeom prst="rect">
            <a:avLst/>
          </a:prstGeom>
          <a:noFill/>
        </p:spPr>
        <p:txBody>
          <a:bodyPr wrap="square" lIns="0" tIns="0" rIns="0" bIns="0" rtlCol="0">
            <a:spAutoFit/>
          </a:bodyPr>
          <a:lstStyle/>
          <a:p>
            <a:pPr marL="0" indent="0">
              <a:spcBef>
                <a:spcPts val="800"/>
              </a:spcBef>
              <a:buSzPct val="100000"/>
              <a:buFont typeface="Arial"/>
              <a:buNone/>
            </a:pPr>
            <a:r>
              <a:rPr lang="es-ES" sz="1000" noProof="0">
                <a:solidFill>
                  <a:schemeClr val="bg1"/>
                </a:solidFill>
                <a:latin typeface="Poppins"/>
              </a:rPr>
              <a:t>Formación Página web eCommerce</a:t>
            </a:r>
            <a:endParaRPr lang="es-ES" sz="1000" noProof="0" dirty="0">
              <a:solidFill>
                <a:schemeClr val="bg1"/>
              </a:solidFill>
              <a:latin typeface="Poppins"/>
            </a:endParaRPr>
          </a:p>
        </p:txBody>
      </p:sp>
      <p:sp>
        <p:nvSpPr>
          <p:cNvPr id="14" name="TextBox 13"/>
          <p:cNvSpPr txBox="1"/>
          <p:nvPr userDrawn="1"/>
        </p:nvSpPr>
        <p:spPr>
          <a:xfrm>
            <a:off x="11414125" y="6477000"/>
            <a:ext cx="307975" cy="153888"/>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1000" noProof="0" smtClean="0">
                <a:solidFill>
                  <a:schemeClr val="bg1"/>
                </a:solidFill>
                <a:latin typeface="Poppins"/>
              </a:rPr>
              <a:pPr marL="0" indent="0" algn="r">
                <a:spcBef>
                  <a:spcPts val="800"/>
                </a:spcBef>
                <a:buSzPct val="100000"/>
                <a:buFont typeface="Arial"/>
                <a:buNone/>
              </a:pPr>
              <a:t>‹Nº›</a:t>
            </a:fld>
            <a:endParaRPr lang="en-US" sz="1000" noProof="0" dirty="0">
              <a:solidFill>
                <a:schemeClr val="bg1"/>
              </a:solidFill>
              <a:latin typeface="Poppins"/>
            </a:endParaRPr>
          </a:p>
        </p:txBody>
      </p:sp>
      <p:sp>
        <p:nvSpPr>
          <p:cNvPr id="8" name="Text Placeholder 5"/>
          <p:cNvSpPr>
            <a:spLocks noGrp="1"/>
          </p:cNvSpPr>
          <p:nvPr>
            <p:ph type="body" sz="quarter" idx="10" hasCustomPrompt="1"/>
          </p:nvPr>
        </p:nvSpPr>
        <p:spPr>
          <a:xfrm>
            <a:off x="2256632" y="2311400"/>
            <a:ext cx="7678737" cy="1557867"/>
          </a:xfrm>
        </p:spPr>
        <p:txBody>
          <a:bodyPr/>
          <a:lstStyle>
            <a:lvl1pPr algn="ctr">
              <a:defRPr sz="4000" b="1" baseline="0">
                <a:solidFill>
                  <a:srgbClr val="FFFFFF"/>
                </a:solidFill>
              </a:defRPr>
            </a:lvl1pPr>
          </a:lstStyle>
          <a:p>
            <a:pPr lvl="0"/>
            <a:r>
              <a:rPr lang="es-ES" noProof="0" dirty="0"/>
              <a:t>Muchas gracias </a:t>
            </a:r>
          </a:p>
          <a:p>
            <a:pPr lvl="0"/>
            <a:r>
              <a:rPr lang="es-ES" noProof="0" dirty="0"/>
              <a:t>por vuestra atención</a:t>
            </a:r>
          </a:p>
        </p:txBody>
      </p:sp>
      <p:pic>
        <p:nvPicPr>
          <p:cNvPr id="7" name="Imagen 6">
            <a:extLst>
              <a:ext uri="{FF2B5EF4-FFF2-40B4-BE49-F238E27FC236}">
                <a16:creationId xmlns:a16="http://schemas.microsoft.com/office/drawing/2014/main" id="{1F123A6D-DD47-454C-A986-6A8D8FDE9440}"/>
              </a:ext>
            </a:extLst>
          </p:cNvPr>
          <p:cNvPicPr>
            <a:picLocks noChangeAspect="1"/>
          </p:cNvPicPr>
          <p:nvPr userDrawn="1"/>
        </p:nvPicPr>
        <p:blipFill>
          <a:blip r:embed="rId2"/>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400393731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Qualifications 2 x 2">
    <p:spTree>
      <p:nvGrpSpPr>
        <p:cNvPr id="1" name=""/>
        <p:cNvGrpSpPr/>
        <p:nvPr/>
      </p:nvGrpSpPr>
      <p:grpSpPr>
        <a:xfrm>
          <a:off x="0" y="0"/>
          <a:ext cx="0" cy="0"/>
          <a:chOff x="0" y="0"/>
          <a:chExt cx="0" cy="0"/>
        </a:xfrm>
      </p:grpSpPr>
      <p:sp>
        <p:nvSpPr>
          <p:cNvPr id="19" name="Title Placeholder 1"/>
          <p:cNvSpPr>
            <a:spLocks noGrp="1"/>
          </p:cNvSpPr>
          <p:nvPr>
            <p:ph type="title"/>
          </p:nvPr>
        </p:nvSpPr>
        <p:spPr>
          <a:xfrm>
            <a:off x="469900" y="402586"/>
            <a:ext cx="11252200" cy="698501"/>
          </a:xfrm>
          <a:prstGeom prst="rect">
            <a:avLst/>
          </a:prstGeom>
        </p:spPr>
        <p:txBody>
          <a:bodyPr vert="horz" lIns="0" tIns="0" rIns="0" bIns="0" rtlCol="0" anchor="t" anchorCtr="0">
            <a:noAutofit/>
          </a:bodyPr>
          <a:lstStyle>
            <a:lvl1pPr>
              <a:defRPr sz="2000"/>
            </a:lvl1pPr>
          </a:lstStyle>
          <a:p>
            <a:r>
              <a:rPr lang="en-GB" noProof="0" dirty="0"/>
              <a:t>Click to edit Master title style</a:t>
            </a:r>
          </a:p>
        </p:txBody>
      </p:sp>
      <p:sp>
        <p:nvSpPr>
          <p:cNvPr id="18"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GB" noProof="0" dirty="0"/>
              <a:t>Click to add subtitle</a:t>
            </a:r>
          </a:p>
        </p:txBody>
      </p:sp>
      <p:sp>
        <p:nvSpPr>
          <p:cNvPr id="8" name="Text Placeholder 8"/>
          <p:cNvSpPr>
            <a:spLocks noGrp="1"/>
          </p:cNvSpPr>
          <p:nvPr>
            <p:ph type="body" sz="quarter" idx="17"/>
          </p:nvPr>
        </p:nvSpPr>
        <p:spPr>
          <a:xfrm>
            <a:off x="469899" y="1857892"/>
            <a:ext cx="5544000" cy="1695451"/>
          </a:xfrm>
        </p:spPr>
        <p:txBody>
          <a:bodyPr>
            <a:noAutofit/>
          </a:bodyPr>
          <a:lstStyle>
            <a:lvl1pPr>
              <a:spcAft>
                <a:spcPts val="1333"/>
              </a:spcAft>
              <a:defRPr b="1">
                <a:solidFill>
                  <a:schemeClr val="accent1"/>
                </a:solidFill>
              </a:defRPr>
            </a:lvl1pPr>
            <a:lvl2pPr>
              <a:spcAft>
                <a:spcPts val="1333"/>
              </a:spcAft>
              <a:defRPr/>
            </a:lvl2pPr>
            <a:lvl3pPr marL="0" indent="0">
              <a:spcAft>
                <a:spcPts val="1333"/>
              </a:spcAft>
              <a:buFont typeface="Arial" panose="020B0604020202020204" pitchFamily="34" charset="0"/>
              <a:buChar char="​"/>
              <a:defRPr/>
            </a:lvl3pPr>
            <a:lvl4pPr marL="235194" indent="-235194">
              <a:spcAft>
                <a:spcPts val="1333"/>
              </a:spcAft>
              <a:buFont typeface="Arial" panose="020B0604020202020204" pitchFamily="34" charset="0"/>
              <a:buChar char="•"/>
              <a:defRPr/>
            </a:lvl4pPr>
            <a:lvl5pPr marL="475188" indent="-235194">
              <a:spcAft>
                <a:spcPts val="1333"/>
              </a:spcAft>
              <a:defRPr baseline="0"/>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6" name="Content Placeholder 9"/>
          <p:cNvSpPr>
            <a:spLocks noGrp="1"/>
          </p:cNvSpPr>
          <p:nvPr>
            <p:ph sz="quarter" idx="26" hasCustomPrompt="1"/>
          </p:nvPr>
        </p:nvSpPr>
        <p:spPr>
          <a:xfrm>
            <a:off x="4734795" y="1857891"/>
            <a:ext cx="1270718" cy="720000"/>
          </a:xfrm>
        </p:spPr>
        <p:txBody>
          <a:bodyPr>
            <a:noAutofit/>
          </a:bodyPr>
          <a:lstStyle>
            <a:lvl1pPr algn="ctr">
              <a:defRPr sz="900" baseline="0"/>
            </a:lvl1pPr>
          </a:lstStyle>
          <a:p>
            <a:pPr lvl="0"/>
            <a:r>
              <a:rPr lang="en-GB" dirty="0"/>
              <a:t>Click here, go to INSERT tab and choose Pictures to insert Co-brand Logo</a:t>
            </a:r>
          </a:p>
        </p:txBody>
      </p:sp>
      <p:sp>
        <p:nvSpPr>
          <p:cNvPr id="9" name="Text Placeholder 8"/>
          <p:cNvSpPr>
            <a:spLocks noGrp="1"/>
          </p:cNvSpPr>
          <p:nvPr>
            <p:ph type="body" sz="quarter" idx="21"/>
          </p:nvPr>
        </p:nvSpPr>
        <p:spPr>
          <a:xfrm>
            <a:off x="6177462" y="1857892"/>
            <a:ext cx="5544000" cy="1695451"/>
          </a:xfrm>
        </p:spPr>
        <p:txBody>
          <a:bodyPr>
            <a:noAutofit/>
          </a:bodyPr>
          <a:lstStyle>
            <a:lvl1pPr>
              <a:spcAft>
                <a:spcPts val="1333"/>
              </a:spcAft>
              <a:defRPr b="1">
                <a:solidFill>
                  <a:schemeClr val="accent1"/>
                </a:solidFill>
              </a:defRPr>
            </a:lvl1pPr>
            <a:lvl2pPr>
              <a:spcAft>
                <a:spcPts val="1333"/>
              </a:spcAft>
              <a:defRPr/>
            </a:lvl2pPr>
            <a:lvl3pPr marL="0" indent="0">
              <a:spcAft>
                <a:spcPts val="1333"/>
              </a:spcAft>
              <a:buFont typeface="Arial" panose="020B0604020202020204" pitchFamily="34" charset="0"/>
              <a:buChar char="​"/>
              <a:defRPr/>
            </a:lvl3pPr>
            <a:lvl4pPr marL="235194" indent="-235194">
              <a:spcAft>
                <a:spcPts val="1333"/>
              </a:spcAft>
              <a:buFont typeface="Arial" panose="020B0604020202020204" pitchFamily="34" charset="0"/>
              <a:buChar char="•"/>
              <a:defRPr/>
            </a:lvl4pPr>
            <a:lvl5pPr marL="475188" indent="-235194">
              <a:spcAft>
                <a:spcPts val="1333"/>
              </a:spcAft>
              <a:defRPr baseline="0"/>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0" name="Content Placeholder 10"/>
          <p:cNvSpPr>
            <a:spLocks noGrp="1"/>
          </p:cNvSpPr>
          <p:nvPr>
            <p:ph sz="quarter" idx="27" hasCustomPrompt="1"/>
          </p:nvPr>
        </p:nvSpPr>
        <p:spPr>
          <a:xfrm>
            <a:off x="10451382" y="1857891"/>
            <a:ext cx="1270718" cy="720000"/>
          </a:xfrm>
        </p:spPr>
        <p:txBody>
          <a:bodyPr>
            <a:noAutofit/>
          </a:bodyPr>
          <a:lstStyle>
            <a:lvl1pPr algn="ctr">
              <a:defRPr sz="900" baseline="0"/>
            </a:lvl1pPr>
          </a:lstStyle>
          <a:p>
            <a:pPr lvl="0"/>
            <a:r>
              <a:rPr lang="en-GB" dirty="0"/>
              <a:t>Click here, go to INSERT tab and choose Pictures to insert Co-brand Logo</a:t>
            </a:r>
          </a:p>
        </p:txBody>
      </p:sp>
      <p:sp>
        <p:nvSpPr>
          <p:cNvPr id="10" name="Text Placeholder 8"/>
          <p:cNvSpPr>
            <a:spLocks noGrp="1"/>
          </p:cNvSpPr>
          <p:nvPr>
            <p:ph type="body" sz="quarter" idx="22"/>
          </p:nvPr>
        </p:nvSpPr>
        <p:spPr>
          <a:xfrm>
            <a:off x="469899" y="4249681"/>
            <a:ext cx="5544000" cy="1695451"/>
          </a:xfrm>
        </p:spPr>
        <p:txBody>
          <a:bodyPr>
            <a:noAutofit/>
          </a:bodyPr>
          <a:lstStyle>
            <a:lvl1pPr>
              <a:spcAft>
                <a:spcPts val="1333"/>
              </a:spcAft>
              <a:defRPr b="1">
                <a:solidFill>
                  <a:schemeClr val="accent1"/>
                </a:solidFill>
              </a:defRPr>
            </a:lvl1pPr>
            <a:lvl2pPr>
              <a:spcAft>
                <a:spcPts val="1333"/>
              </a:spcAft>
              <a:defRPr/>
            </a:lvl2pPr>
            <a:lvl3pPr marL="0" indent="0">
              <a:spcAft>
                <a:spcPts val="1333"/>
              </a:spcAft>
              <a:buFont typeface="Arial" panose="020B0604020202020204" pitchFamily="34" charset="0"/>
              <a:buChar char="​"/>
              <a:defRPr/>
            </a:lvl3pPr>
            <a:lvl4pPr marL="235194" indent="-235194">
              <a:spcAft>
                <a:spcPts val="1333"/>
              </a:spcAft>
              <a:buFont typeface="Arial" panose="020B0604020202020204" pitchFamily="34" charset="0"/>
              <a:buChar char="•"/>
              <a:defRPr/>
            </a:lvl4pPr>
            <a:lvl5pPr marL="475188" indent="-235194">
              <a:spcAft>
                <a:spcPts val="1333"/>
              </a:spcAft>
              <a:defRPr baseline="0"/>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1" name="Content Placeholder 11"/>
          <p:cNvSpPr>
            <a:spLocks noGrp="1"/>
          </p:cNvSpPr>
          <p:nvPr>
            <p:ph sz="quarter" idx="28" hasCustomPrompt="1"/>
          </p:nvPr>
        </p:nvSpPr>
        <p:spPr>
          <a:xfrm>
            <a:off x="4742449" y="4248208"/>
            <a:ext cx="1270718" cy="720000"/>
          </a:xfrm>
        </p:spPr>
        <p:txBody>
          <a:bodyPr>
            <a:noAutofit/>
          </a:bodyPr>
          <a:lstStyle>
            <a:lvl1pPr algn="ctr">
              <a:defRPr sz="900" baseline="0"/>
            </a:lvl1pPr>
          </a:lstStyle>
          <a:p>
            <a:pPr lvl="0"/>
            <a:r>
              <a:rPr lang="en-GB" dirty="0"/>
              <a:t>Click here, go to INSERT tab and choose Pictures to insert Co-brand Logo</a:t>
            </a:r>
          </a:p>
        </p:txBody>
      </p:sp>
      <p:sp>
        <p:nvSpPr>
          <p:cNvPr id="11" name="Text Placeholder 8"/>
          <p:cNvSpPr>
            <a:spLocks noGrp="1"/>
          </p:cNvSpPr>
          <p:nvPr>
            <p:ph type="body" sz="quarter" idx="23"/>
          </p:nvPr>
        </p:nvSpPr>
        <p:spPr>
          <a:xfrm>
            <a:off x="6177460" y="4249681"/>
            <a:ext cx="5544000" cy="1695451"/>
          </a:xfrm>
        </p:spPr>
        <p:txBody>
          <a:bodyPr>
            <a:noAutofit/>
          </a:bodyPr>
          <a:lstStyle>
            <a:lvl1pPr>
              <a:spcAft>
                <a:spcPts val="1333"/>
              </a:spcAft>
              <a:defRPr b="1">
                <a:solidFill>
                  <a:schemeClr val="accent1"/>
                </a:solidFill>
              </a:defRPr>
            </a:lvl1pPr>
            <a:lvl2pPr>
              <a:spcAft>
                <a:spcPts val="1333"/>
              </a:spcAft>
              <a:defRPr/>
            </a:lvl2pPr>
            <a:lvl3pPr marL="0" indent="0">
              <a:spcAft>
                <a:spcPts val="1333"/>
              </a:spcAft>
              <a:buFont typeface="Arial" panose="020B0604020202020204" pitchFamily="34" charset="0"/>
              <a:buChar char="​"/>
              <a:defRPr/>
            </a:lvl3pPr>
            <a:lvl4pPr marL="235194" indent="-235194">
              <a:spcAft>
                <a:spcPts val="1333"/>
              </a:spcAft>
              <a:buFont typeface="Arial" panose="020B0604020202020204" pitchFamily="34" charset="0"/>
              <a:buChar char="•"/>
              <a:defRPr/>
            </a:lvl4pPr>
            <a:lvl5pPr marL="475188" indent="-235194">
              <a:spcAft>
                <a:spcPts val="1333"/>
              </a:spcAft>
              <a:defRPr baseline="0"/>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2" name="Content Placeholder 12"/>
          <p:cNvSpPr>
            <a:spLocks noGrp="1"/>
          </p:cNvSpPr>
          <p:nvPr>
            <p:ph sz="quarter" idx="29" hasCustomPrompt="1"/>
          </p:nvPr>
        </p:nvSpPr>
        <p:spPr>
          <a:xfrm>
            <a:off x="10451382" y="4248208"/>
            <a:ext cx="1270718" cy="720000"/>
          </a:xfrm>
        </p:spPr>
        <p:txBody>
          <a:bodyPr>
            <a:noAutofit/>
          </a:bodyPr>
          <a:lstStyle>
            <a:lvl1pPr algn="ctr">
              <a:defRPr sz="900" baseline="0"/>
            </a:lvl1pPr>
          </a:lstStyle>
          <a:p>
            <a:pPr lvl="0"/>
            <a:r>
              <a:rPr lang="en-GB" dirty="0"/>
              <a:t>Click here, go to INSERT tab and choose Pictures to insert Co-brand Logo</a:t>
            </a:r>
          </a:p>
        </p:txBody>
      </p:sp>
      <p:sp>
        <p:nvSpPr>
          <p:cNvPr id="4" name="Rectangle 3"/>
          <p:cNvSpPr/>
          <p:nvPr userDrawn="1"/>
        </p:nvSpPr>
        <p:spPr>
          <a:xfrm>
            <a:off x="469899" y="1705379"/>
            <a:ext cx="55440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GB" sz="1467" noProof="0" dirty="0">
              <a:solidFill>
                <a:schemeClr val="bg1"/>
              </a:solidFill>
            </a:endParaRPr>
          </a:p>
        </p:txBody>
      </p:sp>
      <p:sp>
        <p:nvSpPr>
          <p:cNvPr id="5" name="Rectangle 4"/>
          <p:cNvSpPr/>
          <p:nvPr userDrawn="1"/>
        </p:nvSpPr>
        <p:spPr>
          <a:xfrm>
            <a:off x="6167796" y="1705379"/>
            <a:ext cx="55440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GB" sz="1467" noProof="0" dirty="0">
              <a:solidFill>
                <a:schemeClr val="bg1"/>
              </a:solidFill>
            </a:endParaRPr>
          </a:p>
        </p:txBody>
      </p:sp>
      <p:sp>
        <p:nvSpPr>
          <p:cNvPr id="12" name="Rectangle 11"/>
          <p:cNvSpPr/>
          <p:nvPr userDrawn="1"/>
        </p:nvSpPr>
        <p:spPr>
          <a:xfrm>
            <a:off x="469899" y="4103519"/>
            <a:ext cx="5544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GB" sz="1467" noProof="0" dirty="0">
              <a:solidFill>
                <a:schemeClr val="bg1"/>
              </a:solidFill>
            </a:endParaRPr>
          </a:p>
        </p:txBody>
      </p:sp>
      <p:sp>
        <p:nvSpPr>
          <p:cNvPr id="13" name="Rectangle 12"/>
          <p:cNvSpPr/>
          <p:nvPr userDrawn="1"/>
        </p:nvSpPr>
        <p:spPr>
          <a:xfrm>
            <a:off x="6167796" y="4103519"/>
            <a:ext cx="5544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GB" sz="1467" noProof="0" dirty="0">
              <a:solidFill>
                <a:schemeClr val="bg1"/>
              </a:solidFill>
            </a:endParaRPr>
          </a:p>
        </p:txBody>
      </p:sp>
      <p:sp>
        <p:nvSpPr>
          <p:cNvPr id="2" name="Footer Placeholder 1"/>
          <p:cNvSpPr>
            <a:spLocks noGrp="1"/>
          </p:cNvSpPr>
          <p:nvPr>
            <p:ph type="ftr" sz="quarter" idx="30"/>
          </p:nvPr>
        </p:nvSpPr>
        <p:spPr/>
        <p:txBody>
          <a:bodyPr/>
          <a:lstStyle/>
          <a:p>
            <a:endParaRPr lang="en-GB" dirty="0"/>
          </a:p>
        </p:txBody>
      </p:sp>
    </p:spTree>
    <p:extLst>
      <p:ext uri="{BB962C8B-B14F-4D97-AF65-F5344CB8AC3E}">
        <p14:creationId xmlns:p14="http://schemas.microsoft.com/office/powerpoint/2010/main" val="21892116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subtitle &amp; chart">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GB" noProof="0" dirty="0"/>
              <a:t>Click to add subtitle</a:t>
            </a:r>
          </a:p>
        </p:txBody>
      </p:sp>
      <p:sp>
        <p:nvSpPr>
          <p:cNvPr id="8" name="Title Placeholder 1"/>
          <p:cNvSpPr>
            <a:spLocks noGrp="1"/>
          </p:cNvSpPr>
          <p:nvPr>
            <p:ph type="title"/>
          </p:nvPr>
        </p:nvSpPr>
        <p:spPr>
          <a:xfrm>
            <a:off x="469900" y="402586"/>
            <a:ext cx="11252200" cy="698501"/>
          </a:xfrm>
          <a:prstGeom prst="rect">
            <a:avLst/>
          </a:prstGeom>
        </p:spPr>
        <p:txBody>
          <a:bodyPr vert="horz" lIns="0" tIns="0" rIns="0" bIns="0" rtlCol="0" anchor="t" anchorCtr="0">
            <a:noAutofit/>
          </a:bodyPr>
          <a:lstStyle>
            <a:lvl1pPr>
              <a:defRPr sz="2000"/>
            </a:lvl1pPr>
          </a:lstStyle>
          <a:p>
            <a:r>
              <a:rPr lang="en-GB" noProof="0" dirty="0"/>
              <a:t>Click to edit Master title style</a:t>
            </a:r>
          </a:p>
        </p:txBody>
      </p:sp>
      <p:sp>
        <p:nvSpPr>
          <p:cNvPr id="18" name="Text Placeholder 8"/>
          <p:cNvSpPr>
            <a:spLocks noGrp="1"/>
          </p:cNvSpPr>
          <p:nvPr>
            <p:ph type="body" sz="quarter" idx="18"/>
          </p:nvPr>
        </p:nvSpPr>
        <p:spPr>
          <a:xfrm>
            <a:off x="468000" y="1684868"/>
            <a:ext cx="11252200" cy="357187"/>
          </a:xfrm>
        </p:spPr>
        <p:txBody>
          <a:bodyPr/>
          <a:lstStyle/>
          <a:p>
            <a:pPr lvl="0"/>
            <a:r>
              <a:rPr lang="en-GB" noProof="0" dirty="0"/>
              <a:t>Click to edit Master text styles</a:t>
            </a:r>
          </a:p>
        </p:txBody>
      </p:sp>
      <p:sp>
        <p:nvSpPr>
          <p:cNvPr id="19" name="Text Placeholder 7"/>
          <p:cNvSpPr>
            <a:spLocks noGrp="1"/>
          </p:cNvSpPr>
          <p:nvPr>
            <p:ph type="body" sz="quarter" idx="23"/>
          </p:nvPr>
        </p:nvSpPr>
        <p:spPr>
          <a:xfrm>
            <a:off x="468000" y="5982790"/>
            <a:ext cx="11252201" cy="316411"/>
          </a:xfrm>
        </p:spPr>
        <p:txBody>
          <a:bodyPr>
            <a:noAutofit/>
          </a:bodyPr>
          <a:lstStyle>
            <a:lvl1pPr>
              <a:spcAft>
                <a:spcPts val="0"/>
              </a:spcAft>
              <a:defRPr sz="900"/>
            </a:lvl1pPr>
          </a:lstStyle>
          <a:p>
            <a:pPr lvl="0"/>
            <a:r>
              <a:rPr lang="en-GB" noProof="0" dirty="0"/>
              <a:t>Click to edit Master text styles</a:t>
            </a:r>
          </a:p>
        </p:txBody>
      </p:sp>
      <p:sp>
        <p:nvSpPr>
          <p:cNvPr id="17" name="Chart Placeholder 3"/>
          <p:cNvSpPr>
            <a:spLocks noGrp="1"/>
          </p:cNvSpPr>
          <p:nvPr>
            <p:ph type="chart" sz="quarter" idx="15"/>
          </p:nvPr>
        </p:nvSpPr>
        <p:spPr>
          <a:xfrm>
            <a:off x="468000" y="2036656"/>
            <a:ext cx="11252200" cy="3946134"/>
          </a:xfrm>
          <a:prstGeom prst="rect">
            <a:avLst/>
          </a:prstGeom>
        </p:spPr>
        <p:txBody>
          <a:bodyPr/>
          <a:lstStyle/>
          <a:p>
            <a:r>
              <a:rPr lang="en-GB" noProof="0" dirty="0"/>
              <a:t>Click icon to add chart</a:t>
            </a:r>
          </a:p>
        </p:txBody>
      </p:sp>
      <p:sp>
        <p:nvSpPr>
          <p:cNvPr id="2" name="Footer Placeholder 1"/>
          <p:cNvSpPr>
            <a:spLocks noGrp="1"/>
          </p:cNvSpPr>
          <p:nvPr>
            <p:ph type="ftr" sz="quarter" idx="24"/>
          </p:nvPr>
        </p:nvSpPr>
        <p:spPr/>
        <p:txBody>
          <a:bodyPr/>
          <a:lstStyle/>
          <a:p>
            <a:endParaRPr lang="en-GB" dirty="0"/>
          </a:p>
        </p:txBody>
      </p:sp>
      <p:sp>
        <p:nvSpPr>
          <p:cNvPr id="10" name="Right Triangle 9">
            <a:extLst>
              <a:ext uri="{FF2B5EF4-FFF2-40B4-BE49-F238E27FC236}">
                <a16:creationId xmlns:a16="http://schemas.microsoft.com/office/drawing/2014/main" id="{88ADB3BC-A15D-4A5C-B5F5-4F98FBB0D884}"/>
              </a:ext>
            </a:extLst>
          </p:cNvPr>
          <p:cNvSpPr/>
          <p:nvPr/>
        </p:nvSpPr>
        <p:spPr>
          <a:xfrm rot="10800000">
            <a:off x="8910320" y="-1"/>
            <a:ext cx="3281680" cy="1351281"/>
          </a:xfrm>
          <a:prstGeom prst="rtTriangle">
            <a:avLst/>
          </a:prstGeom>
          <a:solidFill>
            <a:srgbClr val="019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noProof="0" dirty="0"/>
          </a:p>
        </p:txBody>
      </p:sp>
      <p:pic>
        <p:nvPicPr>
          <p:cNvPr id="11" name="Imagen 10">
            <a:extLst>
              <a:ext uri="{FF2B5EF4-FFF2-40B4-BE49-F238E27FC236}">
                <a16:creationId xmlns:a16="http://schemas.microsoft.com/office/drawing/2014/main" id="{027C21DF-0D4F-4DF0-B7E5-F9BBDD93C75C}"/>
              </a:ext>
            </a:extLst>
          </p:cNvPr>
          <p:cNvPicPr>
            <a:picLocks noChangeAspect="1"/>
          </p:cNvPicPr>
          <p:nvPr userDrawn="1"/>
        </p:nvPicPr>
        <p:blipFill>
          <a:blip r:embed="rId2"/>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310364261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mp; subtitle">
    <p:spTree>
      <p:nvGrpSpPr>
        <p:cNvPr id="1" name=""/>
        <p:cNvGrpSpPr/>
        <p:nvPr/>
      </p:nvGrpSpPr>
      <p:grpSpPr>
        <a:xfrm>
          <a:off x="0" y="0"/>
          <a:ext cx="0" cy="0"/>
          <a:chOff x="0" y="0"/>
          <a:chExt cx="0" cy="0"/>
        </a:xfrm>
      </p:grpSpPr>
      <p:sp>
        <p:nvSpPr>
          <p:cNvPr id="5" name="Title Placeholder 1"/>
          <p:cNvSpPr>
            <a:spLocks noGrp="1"/>
          </p:cNvSpPr>
          <p:nvPr>
            <p:ph type="title"/>
          </p:nvPr>
        </p:nvSpPr>
        <p:spPr>
          <a:xfrm>
            <a:off x="469900" y="402586"/>
            <a:ext cx="11252200" cy="698501"/>
          </a:xfrm>
          <a:prstGeom prst="rect">
            <a:avLst/>
          </a:prstGeom>
        </p:spPr>
        <p:txBody>
          <a:bodyPr vert="horz" lIns="0" tIns="0" rIns="0" bIns="0" rtlCol="0" anchor="t" anchorCtr="0">
            <a:noAutofit/>
          </a:bodyPr>
          <a:lstStyle>
            <a:lvl1pPr>
              <a:defRPr sz="2000"/>
            </a:lvl1pPr>
          </a:lstStyle>
          <a:p>
            <a:r>
              <a:rPr lang="en-US" noProof="0"/>
              <a:t>Click to edit Master title style</a:t>
            </a:r>
            <a:endParaRPr lang="en-GB" noProof="0" dirty="0"/>
          </a:p>
        </p:txBody>
      </p:sp>
      <p:sp>
        <p:nvSpPr>
          <p:cNvPr id="4"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GB" noProof="0" dirty="0"/>
              <a:t>Click to add subtitle</a:t>
            </a:r>
          </a:p>
        </p:txBody>
      </p:sp>
      <p:sp>
        <p:nvSpPr>
          <p:cNvPr id="2" name="Footer Placeholder 1"/>
          <p:cNvSpPr>
            <a:spLocks noGrp="1"/>
          </p:cNvSpPr>
          <p:nvPr>
            <p:ph type="ftr" sz="quarter" idx="14"/>
          </p:nvPr>
        </p:nvSpPr>
        <p:spPr/>
        <p:txBody>
          <a:bodyPr/>
          <a:lstStyle/>
          <a:p>
            <a:endParaRPr lang="en-GB" dirty="0"/>
          </a:p>
        </p:txBody>
      </p:sp>
    </p:spTree>
    <p:extLst>
      <p:ext uri="{BB962C8B-B14F-4D97-AF65-F5344CB8AC3E}">
        <p14:creationId xmlns:p14="http://schemas.microsoft.com/office/powerpoint/2010/main" val="104831999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vmlDrawing" Target="../drawings/vmlDrawing1.v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vmlDrawing" Target="../drawings/vmlDrawing2.vml"/><Relationship Id="rId3" Type="http://schemas.openxmlformats.org/officeDocument/2006/relationships/slideLayout" Target="../slideLayouts/slideLayout12.xml"/><Relationship Id="rId7"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emf"/><Relationship Id="rId5" Type="http://schemas.openxmlformats.org/officeDocument/2006/relationships/slideLayout" Target="../slideLayouts/slideLayout14.xml"/><Relationship Id="rId10" Type="http://schemas.openxmlformats.org/officeDocument/2006/relationships/oleObject" Target="../embeddings/oleObject2.bin"/><Relationship Id="rId4" Type="http://schemas.openxmlformats.org/officeDocument/2006/relationships/slideLayout" Target="../slideLayouts/slideLayout13.xml"/><Relationship Id="rId9"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12"/>
            </p:custDataLst>
            <p:extLst>
              <p:ext uri="{D42A27DB-BD31-4B8C-83A1-F6EECF244321}">
                <p14:modId xmlns:p14="http://schemas.microsoft.com/office/powerpoint/2010/main" val="767024619"/>
              </p:ext>
            </p:extLst>
          </p:nvPr>
        </p:nvGraphicFramePr>
        <p:xfrm>
          <a:off x="2119" y="1589"/>
          <a:ext cx="2116" cy="1587"/>
        </p:xfrm>
        <a:graphic>
          <a:graphicData uri="http://schemas.openxmlformats.org/presentationml/2006/ole">
            <mc:AlternateContent xmlns:mc="http://schemas.openxmlformats.org/markup-compatibility/2006">
              <mc:Choice xmlns:v="urn:schemas-microsoft-com:vml" Requires="v">
                <p:oleObj spid="_x0000_s1031" name="think-cell Slide" r:id="rId13" imgW="270" imgH="270" progId="TCLayout.ActiveDocument.1">
                  <p:embed/>
                </p:oleObj>
              </mc:Choice>
              <mc:Fallback>
                <p:oleObj name="think-cell Slide" r:id="rId13" imgW="270" imgH="270" progId="TCLayout.ActiveDocument.1">
                  <p:embed/>
                  <p:pic>
                    <p:nvPicPr>
                      <p:cNvPr id="4" name="Object 3" hidden="1"/>
                      <p:cNvPicPr/>
                      <p:nvPr/>
                    </p:nvPicPr>
                    <p:blipFill>
                      <a:blip r:embed="rId14"/>
                      <a:stretch>
                        <a:fillRect/>
                      </a:stretch>
                    </p:blipFill>
                    <p:spPr>
                      <a:xfrm>
                        <a:off x="2119"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69900" y="402587"/>
            <a:ext cx="7211060" cy="532134"/>
          </a:xfrm>
          <a:prstGeom prst="rect">
            <a:avLst/>
          </a:prstGeom>
        </p:spPr>
        <p:txBody>
          <a:bodyPr vert="horz" lIns="0" tIns="0" rIns="0" bIns="0" rtlCol="0" anchor="t" anchorCtr="0">
            <a:noAutofit/>
          </a:bodyPr>
          <a:lstStyle/>
          <a:p>
            <a:r>
              <a:rPr lang="es-ES_tradnl" noProof="0" dirty="0"/>
              <a:t>Clic para editar título</a:t>
            </a:r>
            <a:endParaRPr lang="en-US" noProof="0" dirty="0"/>
          </a:p>
        </p:txBody>
      </p:sp>
      <p:sp>
        <p:nvSpPr>
          <p:cNvPr id="19" name="Text Placeholder 18"/>
          <p:cNvSpPr>
            <a:spLocks noGrp="1"/>
          </p:cNvSpPr>
          <p:nvPr>
            <p:ph type="body" idx="1"/>
          </p:nvPr>
        </p:nvSpPr>
        <p:spPr>
          <a:xfrm>
            <a:off x="469900" y="1665290"/>
            <a:ext cx="11252200" cy="4633911"/>
          </a:xfrm>
          <a:prstGeom prst="rect">
            <a:avLst/>
          </a:prstGeom>
        </p:spPr>
        <p:txBody>
          <a:bodyPr vert="horz" lIns="0" tIns="0" rIns="0" bIns="0" rtlCol="0">
            <a:noAutofit/>
          </a:bodyPr>
          <a:lstStyle/>
          <a:p>
            <a:pPr lvl="0"/>
            <a:r>
              <a:rPr lang="es-ES_tradnl" noProof="0" dirty="0"/>
              <a:t>Haga clic para modificar el estilo de texto del patrón</a:t>
            </a:r>
          </a:p>
          <a:p>
            <a:pPr lvl="1"/>
            <a:r>
              <a:rPr lang="es-ES_tradnl" noProof="0" dirty="0"/>
              <a:t>Segundo nivel</a:t>
            </a:r>
          </a:p>
          <a:p>
            <a:pPr lvl="2"/>
            <a:r>
              <a:rPr lang="es-ES_tradnl" noProof="0" dirty="0"/>
              <a:t>Tercer nivel</a:t>
            </a:r>
          </a:p>
          <a:p>
            <a:pPr lvl="3"/>
            <a:r>
              <a:rPr lang="es-ES_tradnl" noProof="0" dirty="0"/>
              <a:t>Cuarto nivel</a:t>
            </a:r>
          </a:p>
          <a:p>
            <a:pPr lvl="4"/>
            <a:r>
              <a:rPr lang="es-ES_tradnl" noProof="0" dirty="0"/>
              <a:t>Quinto nivel</a:t>
            </a:r>
            <a:endParaRPr lang="en-US" noProof="0" dirty="0"/>
          </a:p>
        </p:txBody>
      </p:sp>
      <p:sp>
        <p:nvSpPr>
          <p:cNvPr id="11" name="TextBox 10"/>
          <p:cNvSpPr txBox="1"/>
          <p:nvPr userDrawn="1"/>
        </p:nvSpPr>
        <p:spPr>
          <a:xfrm>
            <a:off x="469900" y="6477000"/>
            <a:ext cx="5355167" cy="153888"/>
          </a:xfrm>
          <a:prstGeom prst="rect">
            <a:avLst/>
          </a:prstGeom>
          <a:noFill/>
        </p:spPr>
        <p:txBody>
          <a:bodyPr wrap="square" lIns="0" tIns="0" rIns="0" bIns="0" rtlCol="0">
            <a:spAutoFit/>
          </a:bodyPr>
          <a:lstStyle/>
          <a:p>
            <a:pPr marL="0" indent="0">
              <a:spcBef>
                <a:spcPts val="800"/>
              </a:spcBef>
              <a:buSzPct val="100000"/>
              <a:buFont typeface="Arial"/>
              <a:buNone/>
            </a:pPr>
            <a:r>
              <a:rPr lang="es-ES" sz="1000" baseline="0" noProof="0" dirty="0">
                <a:solidFill>
                  <a:srgbClr val="585858"/>
                </a:solidFill>
                <a:latin typeface="Poppins"/>
              </a:rPr>
              <a:t>Formación Página web </a:t>
            </a:r>
            <a:r>
              <a:rPr lang="es-ES" sz="1000" baseline="0" noProof="0" dirty="0" err="1">
                <a:solidFill>
                  <a:srgbClr val="585858"/>
                </a:solidFill>
                <a:latin typeface="Poppins"/>
              </a:rPr>
              <a:t>eCommerce</a:t>
            </a:r>
            <a:r>
              <a:rPr lang="es-ES" sz="1000" baseline="0" noProof="0" dirty="0">
                <a:solidFill>
                  <a:schemeClr val="bg1"/>
                </a:solidFill>
                <a:latin typeface="Poppins"/>
              </a:rPr>
              <a:t>]</a:t>
            </a:r>
          </a:p>
        </p:txBody>
      </p:sp>
      <p:sp>
        <p:nvSpPr>
          <p:cNvPr id="12" name="TextBox 11"/>
          <p:cNvSpPr txBox="1"/>
          <p:nvPr userDrawn="1"/>
        </p:nvSpPr>
        <p:spPr>
          <a:xfrm>
            <a:off x="11410953" y="6477000"/>
            <a:ext cx="307975" cy="153888"/>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1000" noProof="0" smtClean="0">
                <a:solidFill>
                  <a:srgbClr val="595959"/>
                </a:solidFill>
                <a:latin typeface="Poppins"/>
              </a:rPr>
              <a:pPr marL="0" indent="0" algn="r">
                <a:spcBef>
                  <a:spcPts val="800"/>
                </a:spcBef>
                <a:buSzPct val="100000"/>
                <a:buFont typeface="Arial"/>
                <a:buNone/>
              </a:pPr>
              <a:t>‹Nº›</a:t>
            </a:fld>
            <a:endParaRPr lang="en-US" sz="1000" noProof="0" dirty="0">
              <a:solidFill>
                <a:srgbClr val="595959"/>
              </a:solidFill>
              <a:latin typeface="Poppins"/>
            </a:endParaRPr>
          </a:p>
        </p:txBody>
      </p:sp>
    </p:spTree>
  </p:cSld>
  <p:clrMap bg1="lt1" tx1="dk1" bg2="lt2" tx2="dk2" accent1="accent1" accent2="accent2" accent3="accent3" accent4="accent4" accent5="accent5" accent6="accent6" hlink="hlink" folHlink="folHlink"/>
  <p:sldLayoutIdLst>
    <p:sldLayoutId id="2147483702" r:id="rId1"/>
    <p:sldLayoutId id="2147483754" r:id="rId2"/>
    <p:sldLayoutId id="2147483712" r:id="rId3"/>
    <p:sldLayoutId id="2147483703" r:id="rId4"/>
    <p:sldLayoutId id="2147483753" r:id="rId5"/>
    <p:sldLayoutId id="2147483756" r:id="rId6"/>
    <p:sldLayoutId id="2147483758" r:id="rId7"/>
    <p:sldLayoutId id="2147483781" r:id="rId8"/>
    <p:sldLayoutId id="2147483782" r:id="rId9"/>
  </p:sldLayoutIdLst>
  <p:hf hdr="0" dt="0"/>
  <p:txStyles>
    <p:titleStyle>
      <a:lvl1pPr algn="l" defTabSz="1219170" rtl="0" eaLnBrk="1" latinLnBrk="0" hangingPunct="1">
        <a:spcBef>
          <a:spcPct val="0"/>
        </a:spcBef>
        <a:buNone/>
        <a:defRPr sz="2800" b="1" u="none" kern="1200">
          <a:solidFill>
            <a:srgbClr val="019EE2"/>
          </a:solidFill>
          <a:latin typeface="Poppins"/>
          <a:ea typeface="+mj-ea"/>
          <a:cs typeface="+mj-cs"/>
        </a:defRPr>
      </a:lvl1pPr>
    </p:titleStyle>
    <p:bodyStyle>
      <a:lvl1pPr marL="0" indent="0" algn="l" defTabSz="1219170" rtl="0" eaLnBrk="1" latinLnBrk="0" hangingPunct="1">
        <a:spcBef>
          <a:spcPts val="0"/>
        </a:spcBef>
        <a:spcAft>
          <a:spcPts val="1333"/>
        </a:spcAft>
        <a:buSzPct val="100000"/>
        <a:buFont typeface="Arial" panose="020B0604020202020204" pitchFamily="34" charset="0"/>
        <a:buNone/>
        <a:defRPr sz="1600" b="0" kern="1200">
          <a:solidFill>
            <a:srgbClr val="595959"/>
          </a:solidFill>
          <a:latin typeface="Poppins"/>
          <a:ea typeface="+mn-ea"/>
          <a:cs typeface="+mn-cs"/>
        </a:defRPr>
      </a:lvl1pPr>
      <a:lvl2pPr marL="0" indent="0" algn="l" defTabSz="1219170" rtl="0" eaLnBrk="1" latinLnBrk="0" hangingPunct="1">
        <a:spcBef>
          <a:spcPts val="0"/>
        </a:spcBef>
        <a:spcAft>
          <a:spcPts val="1333"/>
        </a:spcAft>
        <a:buClrTx/>
        <a:buSzPct val="100000"/>
        <a:buFont typeface="Arial"/>
        <a:buNone/>
        <a:defRPr lang="en-US" sz="1600" b="1" kern="1200" dirty="0" smtClean="0">
          <a:solidFill>
            <a:srgbClr val="595959"/>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1600" kern="1200" dirty="0" smtClean="0">
          <a:solidFill>
            <a:srgbClr val="595959"/>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1600" kern="1200" baseline="0" dirty="0" smtClean="0">
          <a:solidFill>
            <a:srgbClr val="595959"/>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1600" kern="1200" baseline="0" dirty="0" smtClean="0">
          <a:solidFill>
            <a:srgbClr val="595959"/>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098" userDrawn="1">
          <p15:clr>
            <a:srgbClr val="F26B43"/>
          </p15:clr>
        </p15:guide>
        <p15:guide id="2" orient="horz" pos="2160" userDrawn="1">
          <p15:clr>
            <a:srgbClr val="F26B43"/>
          </p15:clr>
        </p15:guide>
        <p15:guide id="3" orient="horz" pos="3968" userDrawn="1">
          <p15:clr>
            <a:srgbClr val="F26B43"/>
          </p15:clr>
        </p15:guide>
        <p15:guide id="4" pos="296" userDrawn="1">
          <p15:clr>
            <a:srgbClr val="F26B43"/>
          </p15:clr>
        </p15:guide>
        <p15:guide id="5" pos="7384" userDrawn="1">
          <p15:clr>
            <a:srgbClr val="F26B43"/>
          </p15:clr>
        </p15:guide>
        <p15:guide id="6" orient="horz" pos="1071" userDrawn="1">
          <p15:clr>
            <a:srgbClr val="F26B43"/>
          </p15:clr>
        </p15:guide>
        <p15:guide id="7" orient="horz" pos="245" userDrawn="1">
          <p15:clr>
            <a:srgbClr val="F26B43"/>
          </p15:clr>
        </p15:guide>
        <p15:guide id="8" orient="horz" pos="4081" userDrawn="1">
          <p15:clr>
            <a:srgbClr val="F26B43"/>
          </p15:clr>
        </p15:guide>
        <p15:guide id="10" pos="4986" userDrawn="1">
          <p15:clr>
            <a:srgbClr val="F26B43"/>
          </p15:clr>
        </p15:guide>
        <p15:guide id="12" pos="1382" userDrawn="1">
          <p15:clr>
            <a:srgbClr val="F26B43"/>
          </p15:clr>
        </p15:guide>
        <p15:guide id="13" pos="1496" userDrawn="1">
          <p15:clr>
            <a:srgbClr val="F26B43"/>
          </p15:clr>
        </p15:guide>
        <p15:guide id="14" pos="2581" userDrawn="1">
          <p15:clr>
            <a:srgbClr val="F26B43"/>
          </p15:clr>
        </p15:guide>
        <p15:guide id="15" pos="2695" userDrawn="1">
          <p15:clr>
            <a:srgbClr val="F26B43"/>
          </p15:clr>
        </p15:guide>
        <p15:guide id="16" pos="6185" userDrawn="1">
          <p15:clr>
            <a:srgbClr val="F26B43"/>
          </p15:clr>
        </p15:guide>
        <p15:guide id="17" pos="3783" userDrawn="1">
          <p15:clr>
            <a:srgbClr val="F26B43"/>
          </p15:clr>
        </p15:guide>
        <p15:guide id="18" pos="3896" userDrawn="1">
          <p15:clr>
            <a:srgbClr val="F26B43"/>
          </p15:clr>
        </p15:guide>
        <p15:guide id="19" pos="3840" userDrawn="1">
          <p15:clr>
            <a:srgbClr val="F26B43"/>
          </p15:clr>
        </p15:guide>
        <p15:guide id="20" pos="6299" userDrawn="1">
          <p15:clr>
            <a:srgbClr val="F26B43"/>
          </p15:clr>
        </p15:guide>
        <p15:guide id="21" orient="horz" pos="1049" userDrawn="1">
          <p15:clr>
            <a:srgbClr val="F26B43"/>
          </p15:clr>
        </p15:guide>
        <p15:guide id="22" orient="horz" pos="641" userDrawn="1">
          <p15:clr>
            <a:srgbClr val="F26B43"/>
          </p15:clr>
        </p15:guide>
        <p15:guide id="23" orient="horz" pos="28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9"/>
            </p:custDataLst>
            <p:extLst>
              <p:ext uri="{D42A27DB-BD31-4B8C-83A1-F6EECF244321}">
                <p14:modId xmlns:p14="http://schemas.microsoft.com/office/powerpoint/2010/main" val="2931359115"/>
              </p:ext>
            </p:extLst>
          </p:nvPr>
        </p:nvGraphicFramePr>
        <p:xfrm>
          <a:off x="2119" y="1589"/>
          <a:ext cx="2116" cy="1587"/>
        </p:xfrm>
        <a:graphic>
          <a:graphicData uri="http://schemas.openxmlformats.org/presentationml/2006/ole">
            <mc:AlternateContent xmlns:mc="http://schemas.openxmlformats.org/markup-compatibility/2006">
              <mc:Choice xmlns:v="urn:schemas-microsoft-com:vml" Requires="v">
                <p:oleObj spid="_x0000_s2055" name="think-cell Slide" r:id="rId10" imgW="270" imgH="270" progId="TCLayout.ActiveDocument.1">
                  <p:embed/>
                </p:oleObj>
              </mc:Choice>
              <mc:Fallback>
                <p:oleObj name="think-cell Slide" r:id="rId10" imgW="270" imgH="270" progId="TCLayout.ActiveDocument.1">
                  <p:embed/>
                  <p:pic>
                    <p:nvPicPr>
                      <p:cNvPr id="4" name="Object 3" hidden="1"/>
                      <p:cNvPicPr/>
                      <p:nvPr/>
                    </p:nvPicPr>
                    <p:blipFill>
                      <a:blip r:embed="rId11"/>
                      <a:stretch>
                        <a:fillRect/>
                      </a:stretch>
                    </p:blipFill>
                    <p:spPr>
                      <a:xfrm>
                        <a:off x="2119"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69900" y="402587"/>
            <a:ext cx="7211060" cy="532134"/>
          </a:xfrm>
          <a:prstGeom prst="rect">
            <a:avLst/>
          </a:prstGeom>
        </p:spPr>
        <p:txBody>
          <a:bodyPr vert="horz" lIns="0" tIns="0" rIns="0" bIns="0" rtlCol="0" anchor="t" anchorCtr="0">
            <a:noAutofit/>
          </a:bodyPr>
          <a:lstStyle/>
          <a:p>
            <a:r>
              <a:rPr lang="es-ES_tradnl" noProof="0" dirty="0"/>
              <a:t>Clic para editar título</a:t>
            </a:r>
            <a:endParaRPr lang="en-US" noProof="0" dirty="0"/>
          </a:p>
        </p:txBody>
      </p:sp>
      <p:sp>
        <p:nvSpPr>
          <p:cNvPr id="19" name="Text Placeholder 18"/>
          <p:cNvSpPr>
            <a:spLocks noGrp="1"/>
          </p:cNvSpPr>
          <p:nvPr>
            <p:ph type="body" idx="1"/>
          </p:nvPr>
        </p:nvSpPr>
        <p:spPr>
          <a:xfrm>
            <a:off x="469900" y="1665290"/>
            <a:ext cx="11252200" cy="4633911"/>
          </a:xfrm>
          <a:prstGeom prst="rect">
            <a:avLst/>
          </a:prstGeom>
        </p:spPr>
        <p:txBody>
          <a:bodyPr vert="horz" lIns="0" tIns="0" rIns="0" bIns="0" rtlCol="0">
            <a:noAutofit/>
          </a:bodyPr>
          <a:lstStyle/>
          <a:p>
            <a:pPr lvl="0"/>
            <a:r>
              <a:rPr lang="es-ES_tradnl" noProof="0" dirty="0"/>
              <a:t>Haga clic para modificar el estilo de texto del patrón</a:t>
            </a:r>
          </a:p>
          <a:p>
            <a:pPr lvl="1"/>
            <a:r>
              <a:rPr lang="es-ES_tradnl" noProof="0" dirty="0"/>
              <a:t>Segundo nivel</a:t>
            </a:r>
          </a:p>
          <a:p>
            <a:pPr lvl="2"/>
            <a:r>
              <a:rPr lang="es-ES_tradnl" noProof="0" dirty="0"/>
              <a:t>Tercer nivel</a:t>
            </a:r>
          </a:p>
          <a:p>
            <a:pPr lvl="3"/>
            <a:r>
              <a:rPr lang="es-ES_tradnl" noProof="0" dirty="0"/>
              <a:t>Cuarto nivel</a:t>
            </a:r>
          </a:p>
          <a:p>
            <a:pPr lvl="4"/>
            <a:r>
              <a:rPr lang="es-ES_tradnl" noProof="0" dirty="0"/>
              <a:t>Quinto nivel</a:t>
            </a:r>
            <a:endParaRPr lang="en-US" noProof="0" dirty="0"/>
          </a:p>
        </p:txBody>
      </p:sp>
      <p:sp>
        <p:nvSpPr>
          <p:cNvPr id="11" name="TextBox 10"/>
          <p:cNvSpPr txBox="1"/>
          <p:nvPr userDrawn="1"/>
        </p:nvSpPr>
        <p:spPr>
          <a:xfrm>
            <a:off x="469900" y="6477000"/>
            <a:ext cx="5355167" cy="153888"/>
          </a:xfrm>
          <a:prstGeom prst="rect">
            <a:avLst/>
          </a:prstGeom>
          <a:noFill/>
        </p:spPr>
        <p:txBody>
          <a:bodyPr wrap="square" lIns="0" tIns="0" rIns="0" bIns="0" rtlCol="0">
            <a:spAutoFit/>
          </a:bodyPr>
          <a:lstStyle/>
          <a:p>
            <a:pPr marL="0" indent="0">
              <a:spcBef>
                <a:spcPts val="800"/>
              </a:spcBef>
              <a:buSzPct val="100000"/>
              <a:buFont typeface="Arial"/>
              <a:buNone/>
            </a:pPr>
            <a:r>
              <a:rPr lang="es-ES" sz="1000" baseline="0" noProof="0" dirty="0">
                <a:solidFill>
                  <a:srgbClr val="595959"/>
                </a:solidFill>
                <a:latin typeface="Poppins"/>
              </a:rPr>
              <a:t>Formación Página web </a:t>
            </a:r>
            <a:r>
              <a:rPr lang="es-ES" sz="1000" baseline="0" noProof="0" dirty="0" err="1">
                <a:solidFill>
                  <a:srgbClr val="595959"/>
                </a:solidFill>
                <a:latin typeface="Poppins"/>
              </a:rPr>
              <a:t>eCommerce</a:t>
            </a:r>
            <a:endParaRPr lang="es-ES" sz="1000" noProof="0" dirty="0">
              <a:solidFill>
                <a:srgbClr val="595959"/>
              </a:solidFill>
              <a:latin typeface="Poppins"/>
            </a:endParaRPr>
          </a:p>
        </p:txBody>
      </p:sp>
      <p:sp>
        <p:nvSpPr>
          <p:cNvPr id="12" name="TextBox 11"/>
          <p:cNvSpPr txBox="1"/>
          <p:nvPr userDrawn="1"/>
        </p:nvSpPr>
        <p:spPr>
          <a:xfrm>
            <a:off x="11410953" y="6477000"/>
            <a:ext cx="307975" cy="153888"/>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1000" noProof="0" smtClean="0">
                <a:solidFill>
                  <a:srgbClr val="595959"/>
                </a:solidFill>
                <a:latin typeface="Poppins"/>
              </a:rPr>
              <a:pPr marL="0" indent="0" algn="r">
                <a:spcBef>
                  <a:spcPts val="800"/>
                </a:spcBef>
                <a:buSzPct val="100000"/>
                <a:buFont typeface="Arial"/>
                <a:buNone/>
              </a:pPr>
              <a:t>‹Nº›</a:t>
            </a:fld>
            <a:endParaRPr lang="en-US" sz="1000" noProof="0" dirty="0">
              <a:solidFill>
                <a:srgbClr val="595959"/>
              </a:solidFill>
              <a:latin typeface="Poppins"/>
            </a:endParaRPr>
          </a:p>
        </p:txBody>
      </p:sp>
    </p:spTree>
    <p:extLst>
      <p:ext uri="{BB962C8B-B14F-4D97-AF65-F5344CB8AC3E}">
        <p14:creationId xmlns:p14="http://schemas.microsoft.com/office/powerpoint/2010/main" val="2643785402"/>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Lst>
  <p:hf hdr="0" dt="0"/>
  <p:txStyles>
    <p:titleStyle>
      <a:lvl1pPr algn="l" defTabSz="1219170" rtl="0" eaLnBrk="1" latinLnBrk="0" hangingPunct="1">
        <a:spcBef>
          <a:spcPct val="0"/>
        </a:spcBef>
        <a:buNone/>
        <a:defRPr sz="2800" b="1" u="none" kern="1200">
          <a:solidFill>
            <a:srgbClr val="019EE2"/>
          </a:solidFill>
          <a:latin typeface="Poppins"/>
          <a:ea typeface="+mj-ea"/>
          <a:cs typeface="+mj-cs"/>
        </a:defRPr>
      </a:lvl1pPr>
    </p:titleStyle>
    <p:bodyStyle>
      <a:lvl1pPr marL="0" indent="0" algn="l" defTabSz="1219170" rtl="0" eaLnBrk="1" latinLnBrk="0" hangingPunct="1">
        <a:spcBef>
          <a:spcPts val="0"/>
        </a:spcBef>
        <a:spcAft>
          <a:spcPts val="1333"/>
        </a:spcAft>
        <a:buSzPct val="100000"/>
        <a:buFont typeface="Arial" panose="020B0604020202020204" pitchFamily="34" charset="0"/>
        <a:buNone/>
        <a:defRPr sz="1600" b="0" kern="1200">
          <a:solidFill>
            <a:srgbClr val="595959"/>
          </a:solidFill>
          <a:latin typeface="Poppins"/>
          <a:ea typeface="+mn-ea"/>
          <a:cs typeface="+mn-cs"/>
        </a:defRPr>
      </a:lvl1pPr>
      <a:lvl2pPr marL="0" indent="0" algn="l" defTabSz="1219170" rtl="0" eaLnBrk="1" latinLnBrk="0" hangingPunct="1">
        <a:spcBef>
          <a:spcPts val="0"/>
        </a:spcBef>
        <a:spcAft>
          <a:spcPts val="1333"/>
        </a:spcAft>
        <a:buClrTx/>
        <a:buSzPct val="100000"/>
        <a:buFont typeface="Arial"/>
        <a:buNone/>
        <a:defRPr lang="en-US" sz="1600" b="1" kern="1200" dirty="0" smtClean="0">
          <a:solidFill>
            <a:srgbClr val="595959"/>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1600" kern="1200" dirty="0" smtClean="0">
          <a:solidFill>
            <a:srgbClr val="595959"/>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1600" kern="1200" baseline="0" dirty="0" smtClean="0">
          <a:solidFill>
            <a:srgbClr val="595959"/>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1600" kern="1200" baseline="0" dirty="0" smtClean="0">
          <a:solidFill>
            <a:srgbClr val="595959"/>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098">
          <p15:clr>
            <a:srgbClr val="F26B43"/>
          </p15:clr>
        </p15:guide>
        <p15:guide id="2" orient="horz" pos="2160">
          <p15:clr>
            <a:srgbClr val="F26B43"/>
          </p15:clr>
        </p15:guide>
        <p15:guide id="3" orient="horz" pos="3968">
          <p15:clr>
            <a:srgbClr val="F26B43"/>
          </p15:clr>
        </p15:guide>
        <p15:guide id="4" pos="296">
          <p15:clr>
            <a:srgbClr val="F26B43"/>
          </p15:clr>
        </p15:guide>
        <p15:guide id="5" pos="7384">
          <p15:clr>
            <a:srgbClr val="F26B43"/>
          </p15:clr>
        </p15:guide>
        <p15:guide id="6" orient="horz" pos="1071">
          <p15:clr>
            <a:srgbClr val="F26B43"/>
          </p15:clr>
        </p15:guide>
        <p15:guide id="7" orient="horz" pos="245">
          <p15:clr>
            <a:srgbClr val="F26B43"/>
          </p15:clr>
        </p15:guide>
        <p15:guide id="8" orient="horz" pos="4081">
          <p15:clr>
            <a:srgbClr val="F26B43"/>
          </p15:clr>
        </p15:guide>
        <p15:guide id="10" pos="4986">
          <p15:clr>
            <a:srgbClr val="F26B43"/>
          </p15:clr>
        </p15:guide>
        <p15:guide id="12" pos="1382">
          <p15:clr>
            <a:srgbClr val="F26B43"/>
          </p15:clr>
        </p15:guide>
        <p15:guide id="13" pos="1496">
          <p15:clr>
            <a:srgbClr val="F26B43"/>
          </p15:clr>
        </p15:guide>
        <p15:guide id="14" pos="2581">
          <p15:clr>
            <a:srgbClr val="F26B43"/>
          </p15:clr>
        </p15:guide>
        <p15:guide id="15" pos="2695">
          <p15:clr>
            <a:srgbClr val="F26B43"/>
          </p15:clr>
        </p15:guide>
        <p15:guide id="16" pos="6185">
          <p15:clr>
            <a:srgbClr val="F26B43"/>
          </p15:clr>
        </p15:guide>
        <p15:guide id="17" pos="3783">
          <p15:clr>
            <a:srgbClr val="F26B43"/>
          </p15:clr>
        </p15:guide>
        <p15:guide id="18" pos="3896">
          <p15:clr>
            <a:srgbClr val="F26B43"/>
          </p15:clr>
        </p15:guide>
        <p15:guide id="19" pos="3840">
          <p15:clr>
            <a:srgbClr val="F26B43"/>
          </p15:clr>
        </p15:guide>
        <p15:guide id="20" pos="6299">
          <p15:clr>
            <a:srgbClr val="F26B43"/>
          </p15:clr>
        </p15:guide>
        <p15:guide id="21" orient="horz" pos="1049">
          <p15:clr>
            <a:srgbClr val="F26B43"/>
          </p15:clr>
        </p15:guide>
        <p15:guide id="22" orient="horz" pos="641">
          <p15:clr>
            <a:srgbClr val="F26B43"/>
          </p15:clr>
        </p15:guide>
        <p15:guide id="23" orient="horz" pos="2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8.xml"/><Relationship Id="rId1" Type="http://schemas.openxmlformats.org/officeDocument/2006/relationships/tags" Target="../tags/tag10.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tags" Target="../tags/tag11.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8.xml"/><Relationship Id="rId1" Type="http://schemas.openxmlformats.org/officeDocument/2006/relationships/tags" Target="../tags/tag1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4.jpg"/></Relationships>
</file>

<file path=ppt/slides/_rels/slide23.xml.rels><?xml version="1.0" encoding="UTF-8" standalone="yes"?>
<Relationships xmlns="http://schemas.openxmlformats.org/package/2006/relationships"><Relationship Id="rId8" Type="http://schemas.openxmlformats.org/officeDocument/2006/relationships/slide" Target="slide34.xml"/><Relationship Id="rId3" Type="http://schemas.openxmlformats.org/officeDocument/2006/relationships/notesSlide" Target="../notesSlides/notesSlide23.xml"/><Relationship Id="rId7" Type="http://schemas.openxmlformats.org/officeDocument/2006/relationships/slide" Target="slide24.xml"/><Relationship Id="rId12" Type="http://schemas.openxmlformats.org/officeDocument/2006/relationships/image" Target="../media/image2.png"/><Relationship Id="rId2" Type="http://schemas.openxmlformats.org/officeDocument/2006/relationships/slideLayout" Target="../slideLayouts/slideLayout9.xml"/><Relationship Id="rId1" Type="http://schemas.openxmlformats.org/officeDocument/2006/relationships/tags" Target="../tags/tag14.xml"/><Relationship Id="rId6" Type="http://schemas.openxmlformats.org/officeDocument/2006/relationships/slide" Target="slide18.xml"/><Relationship Id="rId11" Type="http://schemas.openxmlformats.org/officeDocument/2006/relationships/image" Target="../media/image5.jpg"/><Relationship Id="rId5" Type="http://schemas.openxmlformats.org/officeDocument/2006/relationships/slide" Target="slide13.xml"/><Relationship Id="rId10" Type="http://schemas.openxmlformats.org/officeDocument/2006/relationships/slide" Target="slide43.xml"/><Relationship Id="rId4" Type="http://schemas.openxmlformats.org/officeDocument/2006/relationships/slide" Target="slide4.xml"/><Relationship Id="rId9" Type="http://schemas.openxmlformats.org/officeDocument/2006/relationships/slide" Target="slide3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tags" Target="../tags/tag17.xml"/><Relationship Id="rId7" Type="http://schemas.microsoft.com/office/2007/relationships/hdphoto" Target="../media/hdphoto1.wdp"/><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7.png"/><Relationship Id="rId5" Type="http://schemas.openxmlformats.org/officeDocument/2006/relationships/notesSlide" Target="../notesSlides/notesSlide27.xml"/><Relationship Id="rId4"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hyperlink" Target="https://www.youtube.com/watch?v=PV1hF2ER_Ws" TargetMode="External"/><Relationship Id="rId2" Type="http://schemas.openxmlformats.org/officeDocument/2006/relationships/slideLayout" Target="../slideLayouts/slideLayout5.xml"/><Relationship Id="rId1" Type="http://schemas.openxmlformats.org/officeDocument/2006/relationships/themeOverride" Target="../theme/themeOverride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8" Type="http://schemas.openxmlformats.org/officeDocument/2006/relationships/slide" Target="slide34.xml"/><Relationship Id="rId3" Type="http://schemas.openxmlformats.org/officeDocument/2006/relationships/notesSlide" Target="../notesSlides/notesSlide3.xml"/><Relationship Id="rId7" Type="http://schemas.openxmlformats.org/officeDocument/2006/relationships/slide" Target="slide24.xml"/><Relationship Id="rId12" Type="http://schemas.openxmlformats.org/officeDocument/2006/relationships/image" Target="../media/image2.png"/><Relationship Id="rId2" Type="http://schemas.openxmlformats.org/officeDocument/2006/relationships/slideLayout" Target="../slideLayouts/slideLayout9.xml"/><Relationship Id="rId1" Type="http://schemas.openxmlformats.org/officeDocument/2006/relationships/tags" Target="../tags/tag5.xml"/><Relationship Id="rId6" Type="http://schemas.openxmlformats.org/officeDocument/2006/relationships/slide" Target="slide18.xml"/><Relationship Id="rId11" Type="http://schemas.openxmlformats.org/officeDocument/2006/relationships/image" Target="../media/image5.jpg"/><Relationship Id="rId5" Type="http://schemas.openxmlformats.org/officeDocument/2006/relationships/slide" Target="slide13.xml"/><Relationship Id="rId10" Type="http://schemas.openxmlformats.org/officeDocument/2006/relationships/slide" Target="slide43.xml"/><Relationship Id="rId4" Type="http://schemas.openxmlformats.org/officeDocument/2006/relationships/slide" Target="slide4.xml"/><Relationship Id="rId9" Type="http://schemas.openxmlformats.org/officeDocument/2006/relationships/slide" Target="slide36.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hemeOverride" Target="../theme/themeOverride2.xml"/><Relationship Id="rId6" Type="http://schemas.openxmlformats.org/officeDocument/2006/relationships/hyperlink" Target="https://www.youtube.com/watch?v=PV1hF2ER_Ws"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8.xml"/><Relationship Id="rId7" Type="http://schemas.openxmlformats.org/officeDocument/2006/relationships/image" Target="../media/image6.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9.xml"/><Relationship Id="rId5" Type="http://schemas.openxmlformats.org/officeDocument/2006/relationships/slideLayout" Target="../slideLayouts/slideLayout14.xml"/><Relationship Id="rId10" Type="http://schemas.openxmlformats.org/officeDocument/2006/relationships/image" Target="../media/image9.png"/><Relationship Id="rId4" Type="http://schemas.openxmlformats.org/officeDocument/2006/relationships/tags" Target="../tags/tag9.xml"/><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32407" y="2537460"/>
            <a:ext cx="5973004" cy="777240"/>
          </a:xfrm>
        </p:spPr>
        <p:txBody>
          <a:bodyPr/>
          <a:lstStyle/>
          <a:p>
            <a:r>
              <a:rPr lang="es-ES_tradnl" sz="3200" dirty="0"/>
              <a:t>C</a:t>
            </a:r>
            <a:r>
              <a:rPr lang="es-ES" sz="3200" dirty="0" err="1"/>
              <a:t>reación</a:t>
            </a:r>
            <a:r>
              <a:rPr lang="es-ES" sz="3200" dirty="0"/>
              <a:t> página web – Tienda </a:t>
            </a:r>
            <a:r>
              <a:rPr lang="es-ES" sz="3200" i="1" dirty="0"/>
              <a:t>Online</a:t>
            </a:r>
            <a:endParaRPr lang="es-ES" sz="2800" i="1" dirty="0"/>
          </a:p>
        </p:txBody>
      </p:sp>
      <p:pic>
        <p:nvPicPr>
          <p:cNvPr id="10" name="Picture Placeholder 2">
            <a:extLst>
              <a:ext uri="{FF2B5EF4-FFF2-40B4-BE49-F238E27FC236}">
                <a16:creationId xmlns:a16="http://schemas.microsoft.com/office/drawing/2014/main" id="{574D154A-9193-4EDE-85B1-05E3FB552774}"/>
              </a:ext>
            </a:extLst>
          </p:cNvPr>
          <p:cNvPicPr>
            <a:picLocks noGrp="1" noChangeAspect="1"/>
          </p:cNvPicPr>
          <p:nvPr>
            <p:ph type="pic" sz="quarter" idx="11"/>
            <p:custDataLst>
              <p:tags r:id="rId1"/>
            </p:custDataLst>
          </p:nvPr>
        </p:nvPicPr>
        <p:blipFill rotWithShape="1">
          <a:blip r:embed="rId4"/>
          <a:srcRect l="21990" r="21990"/>
          <a:stretch/>
        </p:blipFill>
        <p:spPr>
          <a:xfrm>
            <a:off x="6432000" y="0"/>
            <a:ext cx="5760000" cy="6858000"/>
          </a:xfrm>
        </p:spPr>
      </p:pic>
      <p:sp>
        <p:nvSpPr>
          <p:cNvPr id="4" name="Text Placeholder 3"/>
          <p:cNvSpPr>
            <a:spLocks noGrp="1"/>
          </p:cNvSpPr>
          <p:nvPr>
            <p:ph type="body" sz="quarter" idx="12"/>
          </p:nvPr>
        </p:nvSpPr>
        <p:spPr>
          <a:xfrm>
            <a:off x="1147933" y="3713743"/>
            <a:ext cx="4612068" cy="1129101"/>
          </a:xfrm>
        </p:spPr>
        <p:txBody>
          <a:bodyPr/>
          <a:lstStyle/>
          <a:p>
            <a:r>
              <a:rPr lang="es-ES" dirty="0"/>
              <a:t>Conceptos Básicos        Sesión 1</a:t>
            </a:r>
          </a:p>
          <a:p>
            <a:endParaRPr lang="es-ES" dirty="0"/>
          </a:p>
        </p:txBody>
      </p:sp>
    </p:spTree>
    <p:extLst>
      <p:ext uri="{BB962C8B-B14F-4D97-AF65-F5344CB8AC3E}">
        <p14:creationId xmlns:p14="http://schemas.microsoft.com/office/powerpoint/2010/main" val="3318107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69900" y="1433830"/>
            <a:ext cx="11203940" cy="4286746"/>
          </a:xfrm>
        </p:spPr>
        <p:txBody>
          <a:bodyPr/>
          <a:lstStyle/>
          <a:p>
            <a:pPr marL="285750" indent="-285750" algn="just">
              <a:lnSpc>
                <a:spcPct val="150000"/>
              </a:lnSpc>
              <a:buFont typeface="Wingdings" panose="05000000000000000000" pitchFamily="2" charset="2"/>
              <a:buChar char="§"/>
            </a:pPr>
            <a:r>
              <a:rPr lang="es-ES" b="1" dirty="0">
                <a:solidFill>
                  <a:srgbClr val="019EE2"/>
                </a:solidFill>
                <a:sym typeface="Wingdings" panose="05000000000000000000" pitchFamily="2" charset="2"/>
              </a:rPr>
              <a:t>Simplificar</a:t>
            </a:r>
            <a:r>
              <a:rPr lang="es-ES" dirty="0">
                <a:sym typeface="Wingdings" panose="05000000000000000000" pitchFamily="2" charset="2"/>
              </a:rPr>
              <a:t> la lectura de los textos: </a:t>
            </a:r>
          </a:p>
          <a:p>
            <a:pPr marL="895335" lvl="1" indent="-285750" algn="just">
              <a:lnSpc>
                <a:spcPct val="150000"/>
              </a:lnSpc>
              <a:buClr>
                <a:srgbClr val="585858"/>
              </a:buClr>
              <a:buFont typeface="Arial" panose="020B0604020202020204" pitchFamily="34" charset="0"/>
              <a:buChar char="•"/>
            </a:pPr>
            <a:r>
              <a:rPr lang="es-ES" sz="1600" dirty="0">
                <a:solidFill>
                  <a:srgbClr val="019EE2"/>
                </a:solidFill>
                <a:sym typeface="Wingdings" panose="05000000000000000000" pitchFamily="2" charset="2"/>
              </a:rPr>
              <a:t>Combinar</a:t>
            </a:r>
            <a:r>
              <a:rPr lang="es-ES" sz="1600" b="0" dirty="0">
                <a:solidFill>
                  <a:srgbClr val="595959"/>
                </a:solidFill>
                <a:sym typeface="Wingdings" panose="05000000000000000000" pitchFamily="2" charset="2"/>
              </a:rPr>
              <a:t> los colores </a:t>
            </a:r>
          </a:p>
          <a:p>
            <a:pPr marL="895335" lvl="1" indent="-285750" algn="just">
              <a:lnSpc>
                <a:spcPct val="150000"/>
              </a:lnSpc>
              <a:buClr>
                <a:srgbClr val="585858"/>
              </a:buClr>
              <a:buFont typeface="Arial" panose="020B0604020202020204" pitchFamily="34" charset="0"/>
              <a:buChar char="•"/>
            </a:pPr>
            <a:r>
              <a:rPr lang="es-ES" sz="1600" b="0" dirty="0">
                <a:solidFill>
                  <a:srgbClr val="595959"/>
                </a:solidFill>
                <a:sym typeface="Wingdings" panose="05000000000000000000" pitchFamily="2" charset="2"/>
              </a:rPr>
              <a:t>Evitar las </a:t>
            </a:r>
            <a:r>
              <a:rPr lang="es-ES" sz="1600" dirty="0">
                <a:solidFill>
                  <a:srgbClr val="019EE2"/>
                </a:solidFill>
                <a:sym typeface="Wingdings" panose="05000000000000000000" pitchFamily="2" charset="2"/>
              </a:rPr>
              <a:t>fuentes</a:t>
            </a:r>
            <a:r>
              <a:rPr lang="es-ES" sz="1600" b="0" dirty="0">
                <a:solidFill>
                  <a:srgbClr val="595959"/>
                </a:solidFill>
                <a:sym typeface="Wingdings" panose="05000000000000000000" pitchFamily="2" charset="2"/>
              </a:rPr>
              <a:t> de texto muy pequeñas: entender el mensaje sin mucho esfuerzo</a:t>
            </a:r>
          </a:p>
          <a:p>
            <a:pPr marL="895335" lvl="1" indent="-285750" algn="just">
              <a:lnSpc>
                <a:spcPct val="150000"/>
              </a:lnSpc>
              <a:buClr>
                <a:srgbClr val="585858"/>
              </a:buClr>
              <a:buFont typeface="Arial" panose="020B0604020202020204" pitchFamily="34" charset="0"/>
              <a:buChar char="•"/>
            </a:pPr>
            <a:r>
              <a:rPr lang="es-ES" sz="1600" b="0" dirty="0">
                <a:solidFill>
                  <a:srgbClr val="595959"/>
                </a:solidFill>
                <a:sym typeface="Wingdings" panose="05000000000000000000" pitchFamily="2" charset="2"/>
              </a:rPr>
              <a:t>Usar como máximo </a:t>
            </a:r>
            <a:r>
              <a:rPr lang="es-ES" sz="1600" dirty="0">
                <a:solidFill>
                  <a:srgbClr val="019EE2"/>
                </a:solidFill>
                <a:sym typeface="Wingdings" panose="05000000000000000000" pitchFamily="2" charset="2"/>
              </a:rPr>
              <a:t>3 fuentes de texto</a:t>
            </a:r>
          </a:p>
          <a:p>
            <a:pPr algn="just">
              <a:lnSpc>
                <a:spcPct val="150000"/>
              </a:lnSpc>
            </a:pPr>
            <a:endParaRPr lang="es-ES" sz="100" dirty="0">
              <a:solidFill>
                <a:srgbClr val="019EE2"/>
              </a:solidFill>
              <a:sym typeface="Wingdings" panose="05000000000000000000" pitchFamily="2" charset="2"/>
            </a:endParaRPr>
          </a:p>
          <a:p>
            <a:pPr marL="285750" lvl="1" indent="-285750" algn="just">
              <a:lnSpc>
                <a:spcPct val="150000"/>
              </a:lnSpc>
              <a:buFont typeface="Wingdings" panose="05000000000000000000" pitchFamily="2" charset="2"/>
              <a:buChar char="§"/>
            </a:pPr>
            <a:r>
              <a:rPr lang="es-ES" sz="1600" dirty="0">
                <a:solidFill>
                  <a:srgbClr val="019EE2"/>
                </a:solidFill>
              </a:rPr>
              <a:t>Jerarquización</a:t>
            </a:r>
            <a:r>
              <a:rPr lang="es-ES" sz="1600" b="0" dirty="0">
                <a:solidFill>
                  <a:srgbClr val="595959"/>
                </a:solidFill>
              </a:rPr>
              <a:t> del contenido: lo más importante de tu negocio y por tanto de la web debe estar en el </a:t>
            </a:r>
            <a:r>
              <a:rPr lang="es-ES" sz="1600" dirty="0">
                <a:solidFill>
                  <a:srgbClr val="019EE2"/>
                </a:solidFill>
              </a:rPr>
              <a:t>menú principal</a:t>
            </a:r>
            <a:r>
              <a:rPr lang="es-ES" sz="1600" b="0" dirty="0">
                <a:solidFill>
                  <a:srgbClr val="595959"/>
                </a:solidFill>
              </a:rPr>
              <a:t> y en la parte superior de la página. </a:t>
            </a:r>
          </a:p>
          <a:p>
            <a:pPr marL="285750" lvl="1" indent="-285750" algn="just">
              <a:buFont typeface="Wingdings" panose="05000000000000000000" pitchFamily="2" charset="2"/>
              <a:buChar char="§"/>
            </a:pPr>
            <a:r>
              <a:rPr lang="es-ES" sz="1600" dirty="0">
                <a:solidFill>
                  <a:srgbClr val="019EE2"/>
                </a:solidFill>
              </a:rPr>
              <a:t>Usabilidad</a:t>
            </a:r>
            <a:r>
              <a:rPr lang="es-ES" sz="1600" b="0" dirty="0">
                <a:solidFill>
                  <a:srgbClr val="595959"/>
                </a:solidFill>
              </a:rPr>
              <a:t>: que se encuentres los contenidos con los menos clics posibles. Aconsejable tener un </a:t>
            </a:r>
            <a:r>
              <a:rPr lang="es-ES" sz="1600" dirty="0">
                <a:solidFill>
                  <a:srgbClr val="019EE2"/>
                </a:solidFill>
              </a:rPr>
              <a:t>buscador</a:t>
            </a:r>
            <a:r>
              <a:rPr lang="es-ES" sz="1600" b="0" dirty="0">
                <a:solidFill>
                  <a:srgbClr val="595959"/>
                </a:solidFill>
              </a:rPr>
              <a:t> en la página. Que el usuario encuentre lo que quiere a través de una </a:t>
            </a:r>
            <a:r>
              <a:rPr lang="es-ES" sz="1600" dirty="0">
                <a:solidFill>
                  <a:srgbClr val="019EE2"/>
                </a:solidFill>
              </a:rPr>
              <a:t>pagina fácil de usar </a:t>
            </a:r>
            <a:r>
              <a:rPr lang="es-ES" sz="1600" b="0" dirty="0">
                <a:solidFill>
                  <a:srgbClr val="595959"/>
                </a:solidFill>
              </a:rPr>
              <a:t>y que disfrute navegando por la página.</a:t>
            </a:r>
          </a:p>
          <a:p>
            <a:pPr marL="285750" lvl="1" indent="-285750" algn="just">
              <a:lnSpc>
                <a:spcPct val="150000"/>
              </a:lnSpc>
              <a:buFont typeface="Wingdings" panose="05000000000000000000" pitchFamily="2" charset="2"/>
              <a:buChar char="§"/>
            </a:pPr>
            <a:r>
              <a:rPr lang="es-ES" sz="1600" dirty="0">
                <a:solidFill>
                  <a:srgbClr val="019EE2"/>
                </a:solidFill>
              </a:rPr>
              <a:t>Diseño </a:t>
            </a:r>
            <a:r>
              <a:rPr lang="es-ES" sz="1600" dirty="0" err="1">
                <a:solidFill>
                  <a:srgbClr val="019EE2"/>
                </a:solidFill>
              </a:rPr>
              <a:t>responsive</a:t>
            </a:r>
            <a:r>
              <a:rPr lang="es-ES" sz="1600" dirty="0">
                <a:solidFill>
                  <a:srgbClr val="019EE2"/>
                </a:solidFill>
              </a:rPr>
              <a:t> y/o adaptativo</a:t>
            </a:r>
            <a:r>
              <a:rPr lang="es-ES" sz="1600" b="0" dirty="0">
                <a:solidFill>
                  <a:srgbClr val="595959"/>
                </a:solidFill>
              </a:rPr>
              <a:t>: página web </a:t>
            </a:r>
            <a:r>
              <a:rPr lang="es-ES" sz="1600" dirty="0">
                <a:solidFill>
                  <a:srgbClr val="019EE2"/>
                </a:solidFill>
              </a:rPr>
              <a:t>bien visible </a:t>
            </a:r>
            <a:r>
              <a:rPr lang="es-ES" sz="1600" b="0" dirty="0">
                <a:solidFill>
                  <a:srgbClr val="595959"/>
                </a:solidFill>
              </a:rPr>
              <a:t>en todos los navegadores, tabletas y dispositivos móviles. </a:t>
            </a:r>
          </a:p>
          <a:p>
            <a:pPr marL="285750" lvl="1" indent="-285750" algn="just">
              <a:buFont typeface="Wingdings" panose="05000000000000000000" pitchFamily="2" charset="2"/>
              <a:buChar char="§"/>
            </a:pPr>
            <a:r>
              <a:rPr lang="es-ES" sz="1600" dirty="0">
                <a:solidFill>
                  <a:srgbClr val="019EE2"/>
                </a:solidFill>
              </a:rPr>
              <a:t>Crear</a:t>
            </a:r>
            <a:r>
              <a:rPr lang="es-ES" sz="1600" b="0" dirty="0">
                <a:solidFill>
                  <a:srgbClr val="595959"/>
                </a:solidFill>
              </a:rPr>
              <a:t> </a:t>
            </a:r>
            <a:r>
              <a:rPr lang="es-ES" sz="1600" dirty="0">
                <a:solidFill>
                  <a:srgbClr val="019EE2"/>
                </a:solidFill>
              </a:rPr>
              <a:t>contenido</a:t>
            </a:r>
            <a:r>
              <a:rPr lang="es-ES" sz="1600" b="0" dirty="0">
                <a:solidFill>
                  <a:srgbClr val="595959"/>
                </a:solidFill>
              </a:rPr>
              <a:t> interesante: ¿qué le puede gustar y qué le puede ser útil al usuario? Que nos conozcan y nos recomienden. </a:t>
            </a:r>
            <a:r>
              <a:rPr lang="es-ES" sz="1600" b="0" dirty="0">
                <a:solidFill>
                  <a:srgbClr val="595959"/>
                </a:solidFill>
                <a:sym typeface="Wingdings" panose="05000000000000000000" pitchFamily="2" charset="2"/>
              </a:rPr>
              <a:t> Crear una estrategia de marketing de contenidos que ofrezca </a:t>
            </a:r>
            <a:r>
              <a:rPr lang="es-ES" sz="1600" dirty="0">
                <a:solidFill>
                  <a:srgbClr val="019EE2"/>
                </a:solidFill>
                <a:sym typeface="Wingdings" panose="05000000000000000000" pitchFamily="2" charset="2"/>
              </a:rPr>
              <a:t>valor añadido </a:t>
            </a:r>
            <a:r>
              <a:rPr lang="es-ES" sz="1600" b="0" dirty="0">
                <a:solidFill>
                  <a:srgbClr val="595959"/>
                </a:solidFill>
                <a:sym typeface="Wingdings" panose="05000000000000000000" pitchFamily="2" charset="2"/>
              </a:rPr>
              <a:t>a nuestra marca. </a:t>
            </a:r>
          </a:p>
          <a:p>
            <a:pPr marL="0" lvl="1" indent="0" algn="just">
              <a:lnSpc>
                <a:spcPct val="150000"/>
              </a:lnSpc>
            </a:pPr>
            <a:endParaRPr lang="es-ES" sz="1600" b="0" dirty="0">
              <a:solidFill>
                <a:srgbClr val="595959"/>
              </a:solidFill>
            </a:endParaRPr>
          </a:p>
          <a:p>
            <a:pPr marL="895335" lvl="1" indent="-285750" algn="just">
              <a:lnSpc>
                <a:spcPct val="150000"/>
              </a:lnSpc>
              <a:buFontTx/>
              <a:buChar char="-"/>
            </a:pPr>
            <a:endParaRPr lang="es-ES" sz="1600" dirty="0">
              <a:solidFill>
                <a:srgbClr val="019EE2"/>
              </a:solidFill>
            </a:endParaRPr>
          </a:p>
          <a:p>
            <a:pPr marL="285750" lvl="1" indent="-285750" algn="just">
              <a:lnSpc>
                <a:spcPct val="150000"/>
              </a:lnSpc>
              <a:buFontTx/>
              <a:buChar char="-"/>
            </a:pPr>
            <a:endParaRPr lang="es-ES" sz="1600" b="0" dirty="0">
              <a:solidFill>
                <a:srgbClr val="595959"/>
              </a:solidFill>
            </a:endParaRPr>
          </a:p>
        </p:txBody>
      </p:sp>
      <p:sp>
        <p:nvSpPr>
          <p:cNvPr id="3" name="Text Placeholder 2"/>
          <p:cNvSpPr>
            <a:spLocks noGrp="1"/>
          </p:cNvSpPr>
          <p:nvPr>
            <p:ph type="body" sz="quarter" idx="13"/>
          </p:nvPr>
        </p:nvSpPr>
        <p:spPr/>
        <p:txBody>
          <a:bodyPr/>
          <a:lstStyle/>
          <a:p>
            <a:r>
              <a:rPr lang="es-ES_tradnl" dirty="0"/>
              <a:t>Elementos importantes</a:t>
            </a:r>
            <a:endParaRPr lang="es-ES" dirty="0"/>
          </a:p>
        </p:txBody>
      </p:sp>
      <p:sp>
        <p:nvSpPr>
          <p:cNvPr id="4" name="Title 3"/>
          <p:cNvSpPr>
            <a:spLocks noGrp="1"/>
          </p:cNvSpPr>
          <p:nvPr>
            <p:ph type="title"/>
          </p:nvPr>
        </p:nvSpPr>
        <p:spPr/>
        <p:txBody>
          <a:bodyPr/>
          <a:lstStyle/>
          <a:p>
            <a:r>
              <a:rPr lang="es-ES_tradnl" dirty="0"/>
              <a:t>Introducción</a:t>
            </a:r>
            <a:endParaRPr lang="es-ES" dirty="0"/>
          </a:p>
        </p:txBody>
      </p:sp>
    </p:spTree>
    <p:extLst>
      <p:ext uri="{BB962C8B-B14F-4D97-AF65-F5344CB8AC3E}">
        <p14:creationId xmlns:p14="http://schemas.microsoft.com/office/powerpoint/2010/main" val="1998009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A30E64-2D4F-4D67-B421-6BC62780E1BB}"/>
              </a:ext>
            </a:extLst>
          </p:cNvPr>
          <p:cNvSpPr>
            <a:spLocks noGrp="1"/>
          </p:cNvSpPr>
          <p:nvPr>
            <p:ph type="body" sz="quarter" idx="10"/>
          </p:nvPr>
        </p:nvSpPr>
        <p:spPr/>
        <p:txBody>
          <a:bodyPr/>
          <a:lstStyle/>
          <a:p>
            <a:pPr marL="285750" indent="-285750">
              <a:buFont typeface="Wingdings" panose="05000000000000000000" pitchFamily="2" charset="2"/>
              <a:buChar char="§"/>
            </a:pPr>
            <a:r>
              <a:rPr lang="es-ES" b="1" dirty="0">
                <a:solidFill>
                  <a:srgbClr val="019EE2"/>
                </a:solidFill>
              </a:rPr>
              <a:t>Avisos legales: </a:t>
            </a:r>
            <a:r>
              <a:rPr lang="es-ES" dirty="0">
                <a:solidFill>
                  <a:srgbClr val="585858"/>
                </a:solidFill>
              </a:rPr>
              <a:t>Se trata de una cláusula informativa en la que se deben recoger una serie de datos empresariales que el usuario que navega por nuestra página web tiene que conocer.</a:t>
            </a:r>
          </a:p>
          <a:p>
            <a:r>
              <a:rPr lang="es-ES" dirty="0">
                <a:solidFill>
                  <a:srgbClr val="585858"/>
                </a:solidFill>
              </a:rPr>
              <a:t>Tiene que incluirlo las webs:</a:t>
            </a:r>
          </a:p>
          <a:p>
            <a:pPr lvl="3">
              <a:spcAft>
                <a:spcPts val="0"/>
              </a:spcAft>
              <a:buFont typeface="Arial" panose="020B0604020202020204" pitchFamily="34" charset="0"/>
              <a:buChar char="•"/>
            </a:pPr>
            <a:r>
              <a:rPr lang="es-ES" sz="1600" dirty="0">
                <a:solidFill>
                  <a:srgbClr val="585858"/>
                </a:solidFill>
              </a:rPr>
              <a:t>Corporativas</a:t>
            </a:r>
          </a:p>
          <a:p>
            <a:pPr lvl="3">
              <a:spcAft>
                <a:spcPts val="0"/>
              </a:spcAft>
              <a:buFont typeface="Arial" panose="020B0604020202020204" pitchFamily="34" charset="0"/>
              <a:buChar char="•"/>
            </a:pPr>
            <a:r>
              <a:rPr lang="es-ES" sz="1600" dirty="0">
                <a:solidFill>
                  <a:srgbClr val="585858"/>
                </a:solidFill>
              </a:rPr>
              <a:t>De comercio electrónico</a:t>
            </a:r>
          </a:p>
          <a:p>
            <a:pPr lvl="3">
              <a:spcAft>
                <a:spcPts val="0"/>
              </a:spcAft>
              <a:buFont typeface="Arial" panose="020B0604020202020204" pitchFamily="34" charset="0"/>
              <a:buChar char="•"/>
            </a:pPr>
            <a:r>
              <a:rPr lang="es-ES" sz="1600" dirty="0">
                <a:solidFill>
                  <a:srgbClr val="585858"/>
                </a:solidFill>
              </a:rPr>
              <a:t>Personales pero que tengan publicidad o recojan algún dato personal del usuario.</a:t>
            </a:r>
          </a:p>
          <a:p>
            <a:pPr marL="0" lvl="2" indent="0">
              <a:spcAft>
                <a:spcPts val="0"/>
              </a:spcAft>
              <a:buNone/>
            </a:pPr>
            <a:r>
              <a:rPr lang="es-ES" sz="1600" dirty="0">
                <a:solidFill>
                  <a:srgbClr val="585858"/>
                </a:solidFill>
              </a:rPr>
              <a:t>Contenido:</a:t>
            </a:r>
          </a:p>
          <a:p>
            <a:pPr lvl="3">
              <a:spcAft>
                <a:spcPts val="0"/>
              </a:spcAft>
              <a:buFont typeface="Arial" panose="020B0604020202020204" pitchFamily="34" charset="0"/>
              <a:buChar char="•"/>
            </a:pPr>
            <a:r>
              <a:rPr lang="es-ES" sz="1600" dirty="0">
                <a:solidFill>
                  <a:srgbClr val="585858"/>
                </a:solidFill>
              </a:rPr>
              <a:t>Datos registrales y/o personales</a:t>
            </a:r>
          </a:p>
          <a:p>
            <a:pPr lvl="3">
              <a:spcAft>
                <a:spcPts val="0"/>
              </a:spcAft>
              <a:buFont typeface="Arial" panose="020B0604020202020204" pitchFamily="34" charset="0"/>
              <a:buChar char="•"/>
            </a:pPr>
            <a:r>
              <a:rPr lang="es-ES" sz="1600" dirty="0">
                <a:solidFill>
                  <a:srgbClr val="585858"/>
                </a:solidFill>
              </a:rPr>
              <a:t>Título académico oficial o profesional </a:t>
            </a:r>
          </a:p>
          <a:p>
            <a:pPr lvl="3">
              <a:spcAft>
                <a:spcPts val="0"/>
              </a:spcAft>
              <a:buFont typeface="Arial" panose="020B0604020202020204" pitchFamily="34" charset="0"/>
              <a:buChar char="•"/>
            </a:pPr>
            <a:r>
              <a:rPr lang="es-ES" sz="1600" dirty="0">
                <a:solidFill>
                  <a:srgbClr val="585858"/>
                </a:solidFill>
              </a:rPr>
              <a:t>Condiciones de uso</a:t>
            </a:r>
          </a:p>
          <a:p>
            <a:pPr marL="285750" indent="-285750">
              <a:buFont typeface="Wingdings" panose="05000000000000000000" pitchFamily="2" charset="2"/>
              <a:buChar char="§"/>
            </a:pPr>
            <a:endParaRPr lang="es-ES" b="1" dirty="0">
              <a:solidFill>
                <a:srgbClr val="585858"/>
              </a:solidFill>
            </a:endParaRPr>
          </a:p>
          <a:p>
            <a:pPr marL="285750" indent="-285750">
              <a:buFont typeface="Wingdings" panose="05000000000000000000" pitchFamily="2" charset="2"/>
              <a:buChar char="§"/>
            </a:pPr>
            <a:r>
              <a:rPr lang="es-ES" b="1" dirty="0">
                <a:solidFill>
                  <a:srgbClr val="019EE2"/>
                </a:solidFill>
              </a:rPr>
              <a:t>Política de privacidad: </a:t>
            </a:r>
            <a:r>
              <a:rPr lang="es-ES" dirty="0">
                <a:solidFill>
                  <a:srgbClr val="585858"/>
                </a:solidFill>
              </a:rPr>
              <a:t>la principal función es dar al interesado toda la información que se exige en la normativa para poder tratar sus datos conforme a esta.</a:t>
            </a:r>
          </a:p>
          <a:p>
            <a:r>
              <a:rPr lang="es-ES" dirty="0">
                <a:solidFill>
                  <a:srgbClr val="585858"/>
                </a:solidFill>
              </a:rPr>
              <a:t>Las normativas de referencia en este caso son el </a:t>
            </a:r>
            <a:r>
              <a:rPr lang="es-ES" b="1" dirty="0">
                <a:solidFill>
                  <a:srgbClr val="019EE2"/>
                </a:solidFill>
              </a:rPr>
              <a:t>RGPD</a:t>
            </a:r>
            <a:r>
              <a:rPr lang="es-ES" dirty="0">
                <a:solidFill>
                  <a:srgbClr val="585858"/>
                </a:solidFill>
              </a:rPr>
              <a:t> y la</a:t>
            </a:r>
            <a:r>
              <a:rPr lang="es-ES" b="1" dirty="0">
                <a:solidFill>
                  <a:srgbClr val="585858"/>
                </a:solidFill>
              </a:rPr>
              <a:t> </a:t>
            </a:r>
            <a:r>
              <a:rPr lang="es-ES" b="1" dirty="0">
                <a:solidFill>
                  <a:srgbClr val="019EE2"/>
                </a:solidFill>
              </a:rPr>
              <a:t>LOPDGDD</a:t>
            </a:r>
            <a:r>
              <a:rPr lang="es-ES" dirty="0">
                <a:solidFill>
                  <a:srgbClr val="585858"/>
                </a:solidFill>
              </a:rPr>
              <a:t>.</a:t>
            </a:r>
          </a:p>
          <a:p>
            <a:pPr marL="285750" indent="-285750">
              <a:buFont typeface="Wingdings" panose="05000000000000000000" pitchFamily="2" charset="2"/>
              <a:buChar char="§"/>
            </a:pPr>
            <a:endParaRPr lang="es-ES" b="1" dirty="0">
              <a:solidFill>
                <a:srgbClr val="585858"/>
              </a:solidFill>
            </a:endParaRPr>
          </a:p>
          <a:p>
            <a:pPr marL="285750" indent="-285750">
              <a:buFont typeface="Wingdings" panose="05000000000000000000" pitchFamily="2" charset="2"/>
              <a:buChar char="§"/>
            </a:pPr>
            <a:r>
              <a:rPr lang="es-ES" b="1" dirty="0">
                <a:solidFill>
                  <a:srgbClr val="019EE2"/>
                </a:solidFill>
              </a:rPr>
              <a:t>Cookies: </a:t>
            </a:r>
            <a:r>
              <a:rPr lang="es-ES" dirty="0">
                <a:solidFill>
                  <a:srgbClr val="585858"/>
                </a:solidFill>
              </a:rPr>
              <a:t>fragmentos de información remitidos por un sitio web y guardados en el navegador del usuario que visita esa web. La web obtiene información sobre tus gustos u ocupaciones. </a:t>
            </a:r>
          </a:p>
          <a:p>
            <a:r>
              <a:rPr lang="es-ES" sz="1600" b="0" dirty="0">
                <a:solidFill>
                  <a:srgbClr val="585858"/>
                </a:solidFill>
              </a:rPr>
              <a:t>La ley que regula las cookies es la </a:t>
            </a:r>
            <a:r>
              <a:rPr lang="es-ES" sz="1600" b="1" dirty="0">
                <a:solidFill>
                  <a:srgbClr val="019EE2"/>
                </a:solidFill>
              </a:rPr>
              <a:t>LSSI</a:t>
            </a:r>
            <a:r>
              <a:rPr lang="es-ES" sz="1600" b="0" dirty="0">
                <a:solidFill>
                  <a:srgbClr val="585858"/>
                </a:solidFill>
              </a:rPr>
              <a:t>.</a:t>
            </a:r>
          </a:p>
          <a:p>
            <a:pPr marL="285750" indent="-285750">
              <a:buFont typeface="Wingdings" panose="05000000000000000000" pitchFamily="2" charset="2"/>
              <a:buChar char="§"/>
            </a:pPr>
            <a:endParaRPr lang="es-ES" dirty="0">
              <a:solidFill>
                <a:srgbClr val="585858"/>
              </a:solidFill>
            </a:endParaRPr>
          </a:p>
          <a:p>
            <a:pPr marL="285750" indent="-285750">
              <a:buFont typeface="Wingdings" panose="05000000000000000000" pitchFamily="2" charset="2"/>
              <a:buChar char="§"/>
            </a:pPr>
            <a:endParaRPr lang="es-ES" b="1" dirty="0">
              <a:solidFill>
                <a:srgbClr val="585858"/>
              </a:solidFill>
            </a:endParaRPr>
          </a:p>
        </p:txBody>
      </p:sp>
      <p:sp>
        <p:nvSpPr>
          <p:cNvPr id="3" name="Text Placeholder 2">
            <a:extLst>
              <a:ext uri="{FF2B5EF4-FFF2-40B4-BE49-F238E27FC236}">
                <a16:creationId xmlns:a16="http://schemas.microsoft.com/office/drawing/2014/main" id="{EDC1C95E-282C-4333-AFFE-2D88F1F33192}"/>
              </a:ext>
            </a:extLst>
          </p:cNvPr>
          <p:cNvSpPr>
            <a:spLocks noGrp="1"/>
          </p:cNvSpPr>
          <p:nvPr>
            <p:ph type="body" sz="quarter" idx="13"/>
          </p:nvPr>
        </p:nvSpPr>
        <p:spPr/>
        <p:txBody>
          <a:bodyPr/>
          <a:lstStyle/>
          <a:p>
            <a:r>
              <a:rPr lang="es-ES" dirty="0"/>
              <a:t>Elementos importantes</a:t>
            </a:r>
          </a:p>
        </p:txBody>
      </p:sp>
      <p:sp>
        <p:nvSpPr>
          <p:cNvPr id="4" name="Title 3">
            <a:extLst>
              <a:ext uri="{FF2B5EF4-FFF2-40B4-BE49-F238E27FC236}">
                <a16:creationId xmlns:a16="http://schemas.microsoft.com/office/drawing/2014/main" id="{24B5F82E-F095-4449-BEB9-E78DB34D9C9B}"/>
              </a:ext>
            </a:extLst>
          </p:cNvPr>
          <p:cNvSpPr>
            <a:spLocks noGrp="1"/>
          </p:cNvSpPr>
          <p:nvPr>
            <p:ph type="title"/>
          </p:nvPr>
        </p:nvSpPr>
        <p:spPr/>
        <p:txBody>
          <a:bodyPr/>
          <a:lstStyle/>
          <a:p>
            <a:r>
              <a:rPr lang="es-ES" dirty="0"/>
              <a:t>Introducción</a:t>
            </a:r>
          </a:p>
        </p:txBody>
      </p:sp>
    </p:spTree>
    <p:extLst>
      <p:ext uri="{BB962C8B-B14F-4D97-AF65-F5344CB8AC3E}">
        <p14:creationId xmlns:p14="http://schemas.microsoft.com/office/powerpoint/2010/main" val="1697112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A30E64-2D4F-4D67-B421-6BC62780E1BB}"/>
              </a:ext>
            </a:extLst>
          </p:cNvPr>
          <p:cNvSpPr>
            <a:spLocks noGrp="1"/>
          </p:cNvSpPr>
          <p:nvPr>
            <p:ph type="body" sz="quarter" idx="10"/>
          </p:nvPr>
        </p:nvSpPr>
        <p:spPr/>
        <p:txBody>
          <a:bodyPr/>
          <a:lstStyle/>
          <a:p>
            <a:endParaRPr lang="es-ES" sz="1800">
              <a:solidFill>
                <a:srgbClr val="019EE2"/>
              </a:solidFill>
            </a:endParaRPr>
          </a:p>
          <a:p>
            <a:r>
              <a:rPr lang="es-ES" sz="1800" b="1">
                <a:solidFill>
                  <a:schemeClr val="accent4">
                    <a:lumMod val="60000"/>
                    <a:lumOff val="40000"/>
                  </a:schemeClr>
                </a:solidFill>
              </a:rPr>
              <a:t>1- Un espacio virtual dónde se reúnen una serie de personas para debatir sobre algún tema determinado es:</a:t>
            </a:r>
          </a:p>
          <a:p>
            <a:endParaRPr lang="es-ES" sz="1600" b="0">
              <a:solidFill>
                <a:srgbClr val="585858"/>
              </a:solidFill>
            </a:endParaRPr>
          </a:p>
          <a:p>
            <a:r>
              <a:rPr lang="es-ES" b="1">
                <a:solidFill>
                  <a:srgbClr val="585858"/>
                </a:solidFill>
              </a:rPr>
              <a:t>	A - Un BLOG		B - Un FORO		C - Una WEB CORPORATIVA</a:t>
            </a:r>
            <a:endParaRPr lang="es-ES" sz="1600" b="1" dirty="0">
              <a:solidFill>
                <a:srgbClr val="585858"/>
              </a:solidFill>
            </a:endParaRPr>
          </a:p>
          <a:p>
            <a:pPr marL="285750" indent="-285750">
              <a:buFont typeface="Wingdings" panose="05000000000000000000" pitchFamily="2" charset="2"/>
              <a:buChar char="§"/>
            </a:pPr>
            <a:endParaRPr lang="es-ES" dirty="0">
              <a:solidFill>
                <a:srgbClr val="585858"/>
              </a:solidFill>
            </a:endParaRPr>
          </a:p>
          <a:p>
            <a:endParaRPr lang="es-ES" b="1">
              <a:solidFill>
                <a:srgbClr val="585858"/>
              </a:solidFill>
            </a:endParaRPr>
          </a:p>
          <a:p>
            <a:endParaRPr lang="es-ES" sz="1800" b="1">
              <a:solidFill>
                <a:schemeClr val="accent4">
                  <a:lumMod val="60000"/>
                  <a:lumOff val="40000"/>
                </a:schemeClr>
              </a:solidFill>
            </a:endParaRPr>
          </a:p>
          <a:p>
            <a:r>
              <a:rPr lang="es-ES" sz="1800" b="1">
                <a:solidFill>
                  <a:schemeClr val="accent4">
                    <a:lumMod val="60000"/>
                    <a:lumOff val="40000"/>
                  </a:schemeClr>
                </a:solidFill>
              </a:rPr>
              <a:t>2- ¿Cual de los siguientes avisos es obligatorio incluir en una web:?</a:t>
            </a:r>
          </a:p>
          <a:p>
            <a:endParaRPr lang="es-ES" sz="1400" b="0">
              <a:solidFill>
                <a:srgbClr val="585858"/>
              </a:solidFill>
            </a:endParaRPr>
          </a:p>
          <a:p>
            <a:r>
              <a:rPr lang="es-ES" b="1">
                <a:solidFill>
                  <a:srgbClr val="585858"/>
                </a:solidFill>
              </a:rPr>
              <a:t>	A - AVISOS LEGALES	B - AVISO DE COOKIES	C - LOS DOS </a:t>
            </a:r>
            <a:endParaRPr lang="es-ES" sz="1400" b="1">
              <a:solidFill>
                <a:srgbClr val="585858"/>
              </a:solidFill>
            </a:endParaRPr>
          </a:p>
          <a:p>
            <a:endParaRPr lang="es-ES" b="1">
              <a:solidFill>
                <a:srgbClr val="585858"/>
              </a:solidFill>
            </a:endParaRPr>
          </a:p>
          <a:p>
            <a:endParaRPr lang="es-ES" b="1">
              <a:solidFill>
                <a:srgbClr val="585858"/>
              </a:solidFill>
            </a:endParaRPr>
          </a:p>
          <a:p>
            <a:endParaRPr lang="es-ES" sz="1800" b="1">
              <a:solidFill>
                <a:schemeClr val="accent4">
                  <a:lumMod val="60000"/>
                  <a:lumOff val="40000"/>
                </a:schemeClr>
              </a:solidFill>
            </a:endParaRPr>
          </a:p>
          <a:p>
            <a:r>
              <a:rPr lang="es-ES" sz="1800" b="1">
                <a:solidFill>
                  <a:schemeClr val="accent4">
                    <a:lumMod val="60000"/>
                    <a:lumOff val="40000"/>
                  </a:schemeClr>
                </a:solidFill>
              </a:rPr>
              <a:t>3- ¿Cómo podemos facilitar la lectura de textos en nuestra web:?</a:t>
            </a:r>
          </a:p>
          <a:p>
            <a:endParaRPr lang="es-ES" sz="1400" b="0">
              <a:solidFill>
                <a:srgbClr val="585858"/>
              </a:solidFill>
            </a:endParaRPr>
          </a:p>
          <a:p>
            <a:r>
              <a:rPr lang="es-ES" b="1">
                <a:solidFill>
                  <a:srgbClr val="585858"/>
                </a:solidFill>
              </a:rPr>
              <a:t>	A - COMBINANDO COLORES	B - Usando MÁS DE 5 FUENTES DE TEXTO	C - Usando TAMAÑO LETRA PEQUEÑO</a:t>
            </a:r>
            <a:endParaRPr lang="es-ES" b="1" dirty="0">
              <a:solidFill>
                <a:srgbClr val="585858"/>
              </a:solidFill>
            </a:endParaRPr>
          </a:p>
        </p:txBody>
      </p:sp>
      <p:sp>
        <p:nvSpPr>
          <p:cNvPr id="3" name="Text Placeholder 2">
            <a:extLst>
              <a:ext uri="{FF2B5EF4-FFF2-40B4-BE49-F238E27FC236}">
                <a16:creationId xmlns:a16="http://schemas.microsoft.com/office/drawing/2014/main" id="{EDC1C95E-282C-4333-AFFE-2D88F1F33192}"/>
              </a:ext>
            </a:extLst>
          </p:cNvPr>
          <p:cNvSpPr>
            <a:spLocks noGrp="1"/>
          </p:cNvSpPr>
          <p:nvPr>
            <p:ph type="body" sz="quarter" idx="13"/>
          </p:nvPr>
        </p:nvSpPr>
        <p:spPr/>
        <p:txBody>
          <a:bodyPr/>
          <a:lstStyle/>
          <a:p>
            <a:r>
              <a:rPr lang="es-ES"/>
              <a:t>Test</a:t>
            </a:r>
            <a:endParaRPr lang="es-ES" dirty="0"/>
          </a:p>
        </p:txBody>
      </p:sp>
      <p:sp>
        <p:nvSpPr>
          <p:cNvPr id="4" name="Title 3">
            <a:extLst>
              <a:ext uri="{FF2B5EF4-FFF2-40B4-BE49-F238E27FC236}">
                <a16:creationId xmlns:a16="http://schemas.microsoft.com/office/drawing/2014/main" id="{24B5F82E-F095-4449-BEB9-E78DB34D9C9B}"/>
              </a:ext>
            </a:extLst>
          </p:cNvPr>
          <p:cNvSpPr>
            <a:spLocks noGrp="1"/>
          </p:cNvSpPr>
          <p:nvPr>
            <p:ph type="title"/>
          </p:nvPr>
        </p:nvSpPr>
        <p:spPr/>
        <p:txBody>
          <a:bodyPr/>
          <a:lstStyle/>
          <a:p>
            <a:r>
              <a:rPr lang="es-ES" dirty="0"/>
              <a:t>Introducción</a:t>
            </a:r>
          </a:p>
        </p:txBody>
      </p:sp>
      <p:sp>
        <p:nvSpPr>
          <p:cNvPr id="5" name="CuadroTexto 4">
            <a:extLst>
              <a:ext uri="{FF2B5EF4-FFF2-40B4-BE49-F238E27FC236}">
                <a16:creationId xmlns:a16="http://schemas.microsoft.com/office/drawing/2014/main" id="{016F2AFC-55C9-4B0E-9469-5AA714BD8930}"/>
              </a:ext>
            </a:extLst>
          </p:cNvPr>
          <p:cNvSpPr txBox="1"/>
          <p:nvPr/>
        </p:nvSpPr>
        <p:spPr bwMode="gray">
          <a:xfrm rot="10800000">
            <a:off x="3291840" y="5806440"/>
            <a:ext cx="7738110" cy="418465"/>
          </a:xfrm>
          <a:prstGeom prst="rect">
            <a:avLst/>
          </a:prstGeom>
        </p:spPr>
        <p:txBody>
          <a:bodyPr vert="horz" wrap="square" lIns="0" tIns="0" rIns="0" bIns="0" rtlCol="0" anchor="b" anchorCtr="0">
            <a:noAutofit/>
          </a:bodyPr>
          <a:lstStyle/>
          <a:p>
            <a:r>
              <a:rPr lang="ca-ES" sz="1200"/>
              <a:t>Respuestas: 1- Foro, 2- Los Dos, 3- Combinando colores</a:t>
            </a:r>
            <a:endParaRPr lang="ca-ES" sz="1200" b="0" dirty="0"/>
          </a:p>
        </p:txBody>
      </p:sp>
    </p:spTree>
    <p:extLst>
      <p:ext uri="{BB962C8B-B14F-4D97-AF65-F5344CB8AC3E}">
        <p14:creationId xmlns:p14="http://schemas.microsoft.com/office/powerpoint/2010/main" val="197963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884" y="3069626"/>
            <a:ext cx="10418233" cy="718749"/>
          </a:xfrm>
        </p:spPr>
        <p:txBody>
          <a:bodyPr/>
          <a:lstStyle/>
          <a:p>
            <a:r>
              <a:rPr lang="es-ES" dirty="0">
                <a:ea typeface="Verdana" panose="020B0604030504040204" pitchFamily="34" charset="0"/>
              </a:rPr>
              <a:t>Conceptos Básicos</a:t>
            </a:r>
            <a:endParaRPr lang="en-GB" dirty="0">
              <a:ea typeface="Verdana" panose="020B0604030504040204" pitchFamily="34" charset="0"/>
            </a:endParaRPr>
          </a:p>
        </p:txBody>
      </p:sp>
    </p:spTree>
    <p:extLst>
      <p:ext uri="{BB962C8B-B14F-4D97-AF65-F5344CB8AC3E}">
        <p14:creationId xmlns:p14="http://schemas.microsoft.com/office/powerpoint/2010/main" val="3631915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s-ES" b="1" dirty="0">
                <a:solidFill>
                  <a:prstClr val="black">
                    <a:lumMod val="65000"/>
                    <a:lumOff val="35000"/>
                  </a:prstClr>
                </a:solidFill>
              </a:rPr>
              <a:t>Definición y ejemplos</a:t>
            </a:r>
          </a:p>
          <a:p>
            <a:endParaRPr lang="en-US" dirty="0"/>
          </a:p>
        </p:txBody>
      </p:sp>
      <p:sp>
        <p:nvSpPr>
          <p:cNvPr id="3" name="Title 2"/>
          <p:cNvSpPr>
            <a:spLocks noGrp="1"/>
          </p:cNvSpPr>
          <p:nvPr>
            <p:ph type="title"/>
          </p:nvPr>
        </p:nvSpPr>
        <p:spPr>
          <a:xfrm>
            <a:off x="469900" y="402587"/>
            <a:ext cx="11252200" cy="334102"/>
          </a:xfrm>
        </p:spPr>
        <p:txBody>
          <a:bodyPr/>
          <a:lstStyle/>
          <a:p>
            <a:r>
              <a:rPr lang="es-ES" dirty="0">
                <a:ea typeface="Verdana" panose="020B0604030504040204" pitchFamily="34" charset="0"/>
              </a:rPr>
              <a:t>Conceptos Básicos</a:t>
            </a:r>
            <a:endParaRPr lang="en-US" dirty="0"/>
          </a:p>
        </p:txBody>
      </p:sp>
      <p:graphicFrame>
        <p:nvGraphicFramePr>
          <p:cNvPr id="19" name="Chart Placeholder 18"/>
          <p:cNvGraphicFramePr>
            <a:graphicFrameLocks noGrp="1"/>
          </p:cNvGraphicFramePr>
          <p:nvPr>
            <p:ph type="chart" sz="quarter" idx="15"/>
            <p:extLst>
              <p:ext uri="{D42A27DB-BD31-4B8C-83A1-F6EECF244321}">
                <p14:modId xmlns:p14="http://schemas.microsoft.com/office/powerpoint/2010/main" val="2860359604"/>
              </p:ext>
            </p:extLst>
          </p:nvPr>
        </p:nvGraphicFramePr>
        <p:xfrm>
          <a:off x="469900" y="1361440"/>
          <a:ext cx="11254100" cy="4958080"/>
        </p:xfrm>
        <a:graphic>
          <a:graphicData uri="http://schemas.openxmlformats.org/drawingml/2006/table">
            <a:tbl>
              <a:tblPr firstRow="1" bandRow="1">
                <a:tableStyleId>{5C22544A-7EE6-4342-B048-85BDC9FD1C3A}</a:tableStyleId>
              </a:tblPr>
              <a:tblGrid>
                <a:gridCol w="2935852">
                  <a:extLst>
                    <a:ext uri="{9D8B030D-6E8A-4147-A177-3AD203B41FA5}">
                      <a16:colId xmlns:a16="http://schemas.microsoft.com/office/drawing/2014/main" val="20000"/>
                    </a:ext>
                  </a:extLst>
                </a:gridCol>
                <a:gridCol w="8318248">
                  <a:extLst>
                    <a:ext uri="{9D8B030D-6E8A-4147-A177-3AD203B41FA5}">
                      <a16:colId xmlns:a16="http://schemas.microsoft.com/office/drawing/2014/main" val="20001"/>
                    </a:ext>
                  </a:extLst>
                </a:gridCol>
              </a:tblGrid>
              <a:tr h="1410734">
                <a:tc>
                  <a:txBody>
                    <a:bodyPr/>
                    <a:lstStyle/>
                    <a:p>
                      <a:pPr marL="0" indent="0" algn="l" defTabSz="1219170" rtl="0" eaLnBrk="1" latinLnBrk="0" hangingPunct="1">
                        <a:lnSpc>
                          <a:spcPct val="110000"/>
                        </a:lnSpc>
                        <a:spcBef>
                          <a:spcPts val="300"/>
                        </a:spcBef>
                        <a:spcAft>
                          <a:spcPts val="600"/>
                        </a:spcAft>
                        <a:buFont typeface="Arial" panose="020B0604020202020204" pitchFamily="34" charset="0"/>
                        <a:buNone/>
                      </a:pPr>
                      <a:r>
                        <a:rPr kumimoji="0" lang="es-ES" sz="1600" b="1" i="0" u="none" strike="noStrike" kern="1200" cap="none" spc="0" normalizeH="0" baseline="0" noProof="0" dirty="0">
                          <a:ln>
                            <a:noFill/>
                          </a:ln>
                          <a:solidFill>
                            <a:srgbClr val="898989"/>
                          </a:solidFill>
                          <a:effectLst/>
                          <a:uLnTx/>
                          <a:uFillTx/>
                          <a:latin typeface="Poppins"/>
                          <a:ea typeface="+mn-ea"/>
                          <a:cs typeface="+mn-cs"/>
                        </a:rPr>
                        <a:t>Dominio</a:t>
                      </a:r>
                      <a:endParaRPr kumimoji="0" lang="en-US" sz="1600" b="1" i="0" u="none" strike="noStrike" kern="1200" cap="none" spc="0" normalizeH="0" baseline="0" dirty="0">
                        <a:ln>
                          <a:noFill/>
                        </a:ln>
                        <a:solidFill>
                          <a:srgbClr val="89898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indent="0" algn="l">
                        <a:lnSpc>
                          <a:spcPct val="100000"/>
                        </a:lnSpc>
                        <a:spcBef>
                          <a:spcPts val="300"/>
                        </a:spcBef>
                        <a:spcAft>
                          <a:spcPts val="0"/>
                        </a:spcAft>
                        <a:buClrTx/>
                        <a:buSzPct val="100000"/>
                        <a:buFont typeface="Arial"/>
                        <a:buNone/>
                      </a:pPr>
                      <a:r>
                        <a:rPr kumimoji="0" lang="es-ES" sz="1600" b="0" i="0" u="none" strike="noStrike" kern="1200" cap="none" spc="0" normalizeH="0" baseline="0" noProof="0" dirty="0">
                          <a:ln>
                            <a:noFill/>
                          </a:ln>
                          <a:solidFill>
                            <a:srgbClr val="595959"/>
                          </a:solidFill>
                          <a:effectLst/>
                          <a:uLnTx/>
                          <a:uFillTx/>
                          <a:latin typeface="Poppins"/>
                          <a:ea typeface="+mn-ea"/>
                          <a:cs typeface="+mn-cs"/>
                        </a:rPr>
                        <a:t>Nombre en Internet, fácil de recordar y que nos permite, entre otras cosas, visitar páginas web o enviar correos electrónicos. La palabra inicial identifica el nombre y la final (denominada extensión) al tipo. Es importante que esté relacionado con el contenido de nuestra web. Por ejemplo: www.mielonline.com</a:t>
                      </a:r>
                      <a:endParaRPr kumimoji="0" lang="en-US" sz="1600" b="0" i="0" u="none" strike="noStrike" kern="1200" cap="none" spc="0" normalizeH="0" baseline="0" dirty="0">
                        <a:ln>
                          <a:noFill/>
                        </a:ln>
                        <a:solidFill>
                          <a:srgbClr val="59595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565006">
                <a:tc>
                  <a:txBody>
                    <a:bodyPr/>
                    <a:lstStyle/>
                    <a:p>
                      <a:pPr marL="0" indent="0" algn="l" defTabSz="1219170" rtl="0" eaLnBrk="1" latinLnBrk="0" hangingPunct="1">
                        <a:lnSpc>
                          <a:spcPct val="110000"/>
                        </a:lnSpc>
                        <a:spcBef>
                          <a:spcPts val="300"/>
                        </a:spcBef>
                        <a:spcAft>
                          <a:spcPts val="600"/>
                        </a:spcAft>
                        <a:buFont typeface="Arial" panose="020B0604020202020204" pitchFamily="34" charset="0"/>
                        <a:buNone/>
                      </a:pPr>
                      <a:r>
                        <a:rPr kumimoji="0" lang="es-ES" sz="1600" b="1" i="0" u="none" strike="noStrike" kern="1200" cap="none" spc="0" normalizeH="0" baseline="0" noProof="0" dirty="0">
                          <a:ln>
                            <a:noFill/>
                          </a:ln>
                          <a:solidFill>
                            <a:srgbClr val="898989"/>
                          </a:solidFill>
                          <a:effectLst/>
                          <a:uLnTx/>
                          <a:uFillTx/>
                          <a:latin typeface="Poppins"/>
                          <a:ea typeface="+mn-ea"/>
                          <a:cs typeface="+mn-cs"/>
                        </a:rPr>
                        <a:t>Cookies</a:t>
                      </a:r>
                      <a:endParaRPr kumimoji="0" lang="en-US" sz="1600" b="1" i="0" u="none" strike="noStrike" kern="1200" cap="none" spc="0" normalizeH="0" baseline="0" dirty="0">
                        <a:ln>
                          <a:noFill/>
                        </a:ln>
                        <a:solidFill>
                          <a:srgbClr val="89898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Archivo creado por un sitio web que contiene pequeñas cantidades de datos y que se envían entre un emisor y un receptor. </a:t>
                      </a: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982340">
                <a:tc>
                  <a:txBody>
                    <a:bodyPr/>
                    <a:lstStyle/>
                    <a:p>
                      <a:pPr marL="0" indent="0" algn="l" defTabSz="1219170" rtl="0" eaLnBrk="1" latinLnBrk="0" hangingPunct="1">
                        <a:lnSpc>
                          <a:spcPct val="110000"/>
                        </a:lnSpc>
                        <a:spcBef>
                          <a:spcPts val="300"/>
                        </a:spcBef>
                        <a:spcAft>
                          <a:spcPts val="600"/>
                        </a:spcAft>
                        <a:buFont typeface="Arial" panose="020B0604020202020204" pitchFamily="34" charset="0"/>
                        <a:buNone/>
                      </a:pPr>
                      <a:r>
                        <a:rPr kumimoji="0" lang="en-US" sz="1600" b="1" i="0" u="none" strike="noStrike" kern="1200" cap="none" spc="0" normalizeH="0" baseline="0" dirty="0">
                          <a:ln>
                            <a:noFill/>
                          </a:ln>
                          <a:solidFill>
                            <a:srgbClr val="898989"/>
                          </a:solidFill>
                          <a:effectLst/>
                          <a:uLnTx/>
                          <a:uFillTx/>
                          <a:latin typeface="Poppins"/>
                          <a:ea typeface="+mn-ea"/>
                          <a:cs typeface="+mn-cs"/>
                        </a:rPr>
                        <a:t>Hosting</a:t>
                      </a: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Espacio físico en donde se almacena un sitio o servicio web y desde el que se reciben y envían los datos necesarios para quienes entran a la página puedan cargarla e interactuar con ella.</a:t>
                      </a: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EDCB28F5-F762-4F25-BE65-85BBB962BD58}"/>
              </a:ext>
            </a:extLst>
          </p:cNvPr>
          <p:cNvSpPr>
            <a:spLocks noGrp="1"/>
          </p:cNvSpPr>
          <p:nvPr>
            <p:ph type="ftr" sz="quarter" idx="24"/>
          </p:nvPr>
        </p:nvSpPr>
        <p:spPr/>
        <p:txBody>
          <a:bodyPr/>
          <a:lstStyle/>
          <a:p>
            <a:endParaRPr lang="en-GB" dirty="0"/>
          </a:p>
        </p:txBody>
      </p:sp>
      <p:pic>
        <p:nvPicPr>
          <p:cNvPr id="13" name="Picture 12">
            <a:extLst>
              <a:ext uri="{FF2B5EF4-FFF2-40B4-BE49-F238E27FC236}">
                <a16:creationId xmlns:a16="http://schemas.microsoft.com/office/drawing/2014/main" id="{C60EC9E8-F6BB-4BB8-80FD-718F1EF0308A}"/>
              </a:ext>
            </a:extLst>
          </p:cNvPr>
          <p:cNvPicPr>
            <a:picLocks noChangeAspect="1"/>
          </p:cNvPicPr>
          <p:nvPr>
            <p:custDataLst>
              <p:tags r:id="rId1"/>
            </p:custDataLst>
          </p:nvPr>
        </p:nvPicPr>
        <p:blipFill rotWithShape="1">
          <a:blip r:embed="rId4">
            <a:duotone>
              <a:schemeClr val="accent3">
                <a:shade val="45000"/>
                <a:satMod val="135000"/>
              </a:schemeClr>
              <a:prstClr val="white"/>
            </a:duotone>
          </a:blip>
          <a:srcRect l="9524" t="11905" r="13016" b="9365"/>
          <a:stretch/>
        </p:blipFill>
        <p:spPr>
          <a:xfrm>
            <a:off x="2923874" y="413430"/>
            <a:ext cx="636085" cy="646513"/>
          </a:xfrm>
          <a:prstGeom prst="rect">
            <a:avLst/>
          </a:prstGeom>
        </p:spPr>
      </p:pic>
    </p:spTree>
    <p:extLst>
      <p:ext uri="{BB962C8B-B14F-4D97-AF65-F5344CB8AC3E}">
        <p14:creationId xmlns:p14="http://schemas.microsoft.com/office/powerpoint/2010/main" val="420878263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s-ES" b="1" dirty="0">
                <a:solidFill>
                  <a:prstClr val="black">
                    <a:lumMod val="65000"/>
                    <a:lumOff val="35000"/>
                  </a:prstClr>
                </a:solidFill>
              </a:rPr>
              <a:t>Definición y ejemplos</a:t>
            </a:r>
          </a:p>
          <a:p>
            <a:endParaRPr lang="en-US" dirty="0"/>
          </a:p>
        </p:txBody>
      </p:sp>
      <p:sp>
        <p:nvSpPr>
          <p:cNvPr id="3" name="Title 2"/>
          <p:cNvSpPr>
            <a:spLocks noGrp="1"/>
          </p:cNvSpPr>
          <p:nvPr>
            <p:ph type="title"/>
          </p:nvPr>
        </p:nvSpPr>
        <p:spPr>
          <a:xfrm>
            <a:off x="469900" y="402587"/>
            <a:ext cx="11252200" cy="334102"/>
          </a:xfrm>
        </p:spPr>
        <p:txBody>
          <a:bodyPr/>
          <a:lstStyle/>
          <a:p>
            <a:r>
              <a:rPr lang="es-ES" dirty="0">
                <a:ea typeface="Verdana" panose="020B0604030504040204" pitchFamily="34" charset="0"/>
              </a:rPr>
              <a:t>Conceptos Básicos</a:t>
            </a:r>
            <a:endParaRPr lang="en-US" dirty="0"/>
          </a:p>
        </p:txBody>
      </p:sp>
      <p:graphicFrame>
        <p:nvGraphicFramePr>
          <p:cNvPr id="19" name="Chart Placeholder 18"/>
          <p:cNvGraphicFramePr>
            <a:graphicFrameLocks noGrp="1"/>
          </p:cNvGraphicFramePr>
          <p:nvPr>
            <p:ph type="chart" sz="quarter" idx="15"/>
            <p:extLst>
              <p:ext uri="{D42A27DB-BD31-4B8C-83A1-F6EECF244321}">
                <p14:modId xmlns:p14="http://schemas.microsoft.com/office/powerpoint/2010/main" val="1958218127"/>
              </p:ext>
            </p:extLst>
          </p:nvPr>
        </p:nvGraphicFramePr>
        <p:xfrm>
          <a:off x="469900" y="1361440"/>
          <a:ext cx="11254100" cy="4759872"/>
        </p:xfrm>
        <a:graphic>
          <a:graphicData uri="http://schemas.openxmlformats.org/drawingml/2006/table">
            <a:tbl>
              <a:tblPr firstRow="1" bandRow="1">
                <a:tableStyleId>{5C22544A-7EE6-4342-B048-85BDC9FD1C3A}</a:tableStyleId>
              </a:tblPr>
              <a:tblGrid>
                <a:gridCol w="2935852">
                  <a:extLst>
                    <a:ext uri="{9D8B030D-6E8A-4147-A177-3AD203B41FA5}">
                      <a16:colId xmlns:a16="http://schemas.microsoft.com/office/drawing/2014/main" val="20000"/>
                    </a:ext>
                  </a:extLst>
                </a:gridCol>
                <a:gridCol w="8318248">
                  <a:extLst>
                    <a:ext uri="{9D8B030D-6E8A-4147-A177-3AD203B41FA5}">
                      <a16:colId xmlns:a16="http://schemas.microsoft.com/office/drawing/2014/main" val="20001"/>
                    </a:ext>
                  </a:extLst>
                </a:gridCol>
              </a:tblGrid>
              <a:tr h="1054343">
                <a:tc>
                  <a:txBody>
                    <a:bodyPr/>
                    <a:lstStyle/>
                    <a:p>
                      <a:pPr marL="0" indent="0" algn="l" defTabSz="1219170" rtl="0" eaLnBrk="1" latinLnBrk="0" hangingPunct="1">
                        <a:lnSpc>
                          <a:spcPct val="110000"/>
                        </a:lnSpc>
                        <a:spcBef>
                          <a:spcPts val="300"/>
                        </a:spcBef>
                        <a:spcAft>
                          <a:spcPts val="600"/>
                        </a:spcAft>
                        <a:buFont typeface="Arial" panose="020B0604020202020204" pitchFamily="34" charset="0"/>
                        <a:buNone/>
                      </a:pPr>
                      <a:r>
                        <a:rPr kumimoji="0" lang="es-ES" sz="1600" b="1" i="0" u="none" strike="noStrike" kern="1200" cap="none" spc="0" normalizeH="0" baseline="0" noProof="0" dirty="0" err="1">
                          <a:ln>
                            <a:noFill/>
                          </a:ln>
                          <a:solidFill>
                            <a:srgbClr val="898989"/>
                          </a:solidFill>
                          <a:effectLst/>
                          <a:uLnTx/>
                          <a:uFillTx/>
                          <a:latin typeface="Poppins"/>
                          <a:ea typeface="+mn-ea"/>
                          <a:cs typeface="+mn-cs"/>
                        </a:rPr>
                        <a:t>Newsletter</a:t>
                      </a:r>
                      <a:endParaRPr kumimoji="0" lang="en-US" sz="1600" b="1" i="0" u="none" strike="noStrike" kern="1200" cap="none" spc="0" normalizeH="0" baseline="0" dirty="0">
                        <a:ln>
                          <a:noFill/>
                        </a:ln>
                        <a:solidFill>
                          <a:srgbClr val="89898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indent="0" algn="l">
                        <a:lnSpc>
                          <a:spcPct val="100000"/>
                        </a:lnSpc>
                        <a:spcBef>
                          <a:spcPts val="300"/>
                        </a:spcBef>
                        <a:spcAft>
                          <a:spcPts val="0"/>
                        </a:spcAft>
                        <a:buClrTx/>
                        <a:buSzPct val="100000"/>
                        <a:buFont typeface="Arial"/>
                        <a:buNone/>
                      </a:pPr>
                      <a:r>
                        <a:rPr kumimoji="0" lang="es-ES" sz="1600" b="0" i="0" u="none" strike="noStrike" kern="1200" cap="none" spc="0" normalizeH="0" baseline="0" noProof="0" dirty="0">
                          <a:ln>
                            <a:noFill/>
                          </a:ln>
                          <a:solidFill>
                            <a:srgbClr val="595959"/>
                          </a:solidFill>
                          <a:effectLst/>
                          <a:uLnTx/>
                          <a:uFillTx/>
                          <a:latin typeface="Poppins"/>
                          <a:ea typeface="+mn-ea"/>
                          <a:cs typeface="+mn-cs"/>
                        </a:rPr>
                        <a:t>Publicación digital más bien informativa que se distribuye a través del correo electrónico con cierta periodicidad (diaria, semanal, mensual, bimensual o trimestral). Es necesario obtener autorización del usuario.</a:t>
                      </a:r>
                      <a:endParaRPr kumimoji="0" lang="en-US" sz="1600" b="0" i="0" u="none" strike="noStrike" kern="1200" cap="none" spc="0" normalizeH="0" baseline="0" dirty="0">
                        <a:ln>
                          <a:noFill/>
                        </a:ln>
                        <a:solidFill>
                          <a:srgbClr val="59595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169641">
                <a:tc>
                  <a:txBody>
                    <a:bodyPr/>
                    <a:lstStyle/>
                    <a:p>
                      <a:pPr marL="0" indent="0" algn="l" defTabSz="1219170" rtl="0" eaLnBrk="1" latinLnBrk="0" hangingPunct="1">
                        <a:lnSpc>
                          <a:spcPct val="110000"/>
                        </a:lnSpc>
                        <a:spcBef>
                          <a:spcPts val="300"/>
                        </a:spcBef>
                        <a:spcAft>
                          <a:spcPts val="600"/>
                        </a:spcAft>
                        <a:buFont typeface="Arial" panose="020B0604020202020204" pitchFamily="34" charset="0"/>
                        <a:buNone/>
                      </a:pPr>
                      <a:r>
                        <a:rPr kumimoji="0" lang="es-ES" sz="1600" b="1" i="0" u="none" strike="noStrike" kern="1200" cap="none" spc="0" normalizeH="0" baseline="0" noProof="0" dirty="0">
                          <a:ln>
                            <a:noFill/>
                          </a:ln>
                          <a:solidFill>
                            <a:srgbClr val="898989"/>
                          </a:solidFill>
                          <a:effectLst/>
                          <a:uLnTx/>
                          <a:uFillTx/>
                          <a:latin typeface="Poppins"/>
                          <a:ea typeface="+mn-ea"/>
                          <a:cs typeface="+mn-cs"/>
                        </a:rPr>
                        <a:t>Buscador</a:t>
                      </a:r>
                      <a:endParaRPr kumimoji="0" lang="en-US" sz="1600" b="1" i="0" u="none" strike="noStrike" kern="1200" cap="none" spc="0" normalizeH="0" baseline="0" dirty="0">
                        <a:ln>
                          <a:noFill/>
                        </a:ln>
                        <a:solidFill>
                          <a:srgbClr val="89898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Sistema informático que busca archivos almacenados en servidores web. ​Los 6 buscadores top de Internet más representativos a nivel mundial: </a:t>
                      </a:r>
                      <a:r>
                        <a:rPr kumimoji="0" lang="es-ES" sz="1600" b="1" i="0" u="none" strike="noStrike" kern="1200" cap="none" spc="0" normalizeH="0" baseline="0" noProof="0" dirty="0">
                          <a:ln>
                            <a:noFill/>
                          </a:ln>
                          <a:solidFill>
                            <a:srgbClr val="595959"/>
                          </a:solidFill>
                          <a:effectLst/>
                          <a:uLnTx/>
                          <a:uFillTx/>
                          <a:latin typeface="Poppins"/>
                          <a:ea typeface="+mn-ea"/>
                          <a:cs typeface="+mn-cs"/>
                        </a:rPr>
                        <a:t>Google, Bing, </a:t>
                      </a:r>
                      <a:r>
                        <a:rPr kumimoji="0" lang="es-ES" sz="1600" b="1" i="0" u="none" strike="noStrike" kern="1200" cap="none" spc="0" normalizeH="0" baseline="0" noProof="0" dirty="0" err="1">
                          <a:ln>
                            <a:noFill/>
                          </a:ln>
                          <a:solidFill>
                            <a:srgbClr val="595959"/>
                          </a:solidFill>
                          <a:effectLst/>
                          <a:uLnTx/>
                          <a:uFillTx/>
                          <a:latin typeface="Poppins"/>
                          <a:ea typeface="+mn-ea"/>
                          <a:cs typeface="+mn-cs"/>
                        </a:rPr>
                        <a:t>Yahoo</a:t>
                      </a:r>
                      <a:r>
                        <a:rPr kumimoji="0" lang="es-ES" sz="1600" b="1" i="0" u="none" strike="noStrike" kern="1200" cap="none" spc="0" normalizeH="0" baseline="0" noProof="0" dirty="0">
                          <a:ln>
                            <a:noFill/>
                          </a:ln>
                          <a:solidFill>
                            <a:srgbClr val="595959"/>
                          </a:solidFill>
                          <a:effectLst/>
                          <a:uLnTx/>
                          <a:uFillTx/>
                          <a:latin typeface="Poppins"/>
                          <a:ea typeface="+mn-ea"/>
                          <a:cs typeface="+mn-cs"/>
                        </a:rPr>
                        <a:t>.</a:t>
                      </a:r>
                      <a:endParaRPr kumimoji="0" lang="es-ES" sz="1600" b="0" i="0" u="none" strike="noStrike" kern="1200" cap="none" spc="0" normalizeH="0" baseline="0" noProof="0" dirty="0">
                        <a:ln>
                          <a:noFill/>
                        </a:ln>
                        <a:solidFill>
                          <a:srgbClr val="59595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481545">
                <a:tc>
                  <a:txBody>
                    <a:bodyPr/>
                    <a:lstStyle/>
                    <a:p>
                      <a:pPr marL="0" indent="0" algn="l" defTabSz="1219170" rtl="0" eaLnBrk="1" latinLnBrk="0" hangingPunct="1">
                        <a:lnSpc>
                          <a:spcPct val="110000"/>
                        </a:lnSpc>
                        <a:spcBef>
                          <a:spcPts val="300"/>
                        </a:spcBef>
                        <a:spcAft>
                          <a:spcPts val="600"/>
                        </a:spcAft>
                        <a:buFont typeface="Arial" panose="020B0604020202020204" pitchFamily="34" charset="0"/>
                        <a:buNone/>
                      </a:pPr>
                      <a:r>
                        <a:rPr kumimoji="0" lang="es-ES" sz="1600" b="1" i="0" u="none" strike="noStrike" kern="1200" cap="none" spc="0" normalizeH="0" baseline="0" noProof="0" dirty="0">
                          <a:ln>
                            <a:noFill/>
                          </a:ln>
                          <a:solidFill>
                            <a:srgbClr val="898989"/>
                          </a:solidFill>
                          <a:effectLst/>
                          <a:uLnTx/>
                          <a:uFillTx/>
                          <a:latin typeface="Poppins"/>
                          <a:ea typeface="+mn-ea"/>
                          <a:cs typeface="+mn-cs"/>
                        </a:rPr>
                        <a:t>Navegador</a:t>
                      </a:r>
                      <a:endParaRPr kumimoji="0" lang="en-US" sz="1600" b="1" i="0" u="none" strike="noStrike" kern="1200" cap="none" spc="0" normalizeH="0" baseline="0" dirty="0">
                        <a:ln>
                          <a:noFill/>
                        </a:ln>
                        <a:solidFill>
                          <a:srgbClr val="89898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Software, aplicación o programa que permite el acceso a la Web, interpretando la información de distintos tipos de archivos y sitios web para que estos puedan ser vistos. Los más populares de navegadores web tenemos a </a:t>
                      </a:r>
                      <a:r>
                        <a:rPr kumimoji="0" lang="es-ES" sz="1600" b="1" i="0" u="none" strike="noStrike" kern="1200" cap="none" spc="0" normalizeH="0" baseline="0" noProof="0" dirty="0">
                          <a:ln>
                            <a:noFill/>
                          </a:ln>
                          <a:solidFill>
                            <a:srgbClr val="595959"/>
                          </a:solidFill>
                          <a:effectLst/>
                          <a:uLnTx/>
                          <a:uFillTx/>
                          <a:latin typeface="Poppins"/>
                          <a:ea typeface="+mn-ea"/>
                          <a:cs typeface="+mn-cs"/>
                        </a:rPr>
                        <a:t>Google Chrome, Apple Safari, Mozilla Firefox e Internet Explorer</a:t>
                      </a:r>
                      <a:r>
                        <a:rPr kumimoji="0" lang="es-ES" sz="1600" b="0" i="0" u="none" strike="noStrike" kern="1200" cap="none" spc="0" normalizeH="0" baseline="0" noProof="0" dirty="0">
                          <a:ln>
                            <a:noFill/>
                          </a:ln>
                          <a:solidFill>
                            <a:srgbClr val="595959"/>
                          </a:solidFill>
                          <a:effectLst/>
                          <a:uLnTx/>
                          <a:uFillTx/>
                          <a:latin typeface="Poppins"/>
                          <a:ea typeface="+mn-ea"/>
                          <a:cs typeface="+mn-cs"/>
                        </a:rPr>
                        <a:t>.</a:t>
                      </a: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054343">
                <a:tc>
                  <a:txBody>
                    <a:bodyPr/>
                    <a:lstStyle/>
                    <a:p>
                      <a:pPr marL="0" indent="0" algn="l" defTabSz="1219170" rtl="0" eaLnBrk="1" latinLnBrk="0" hangingPunct="1">
                        <a:lnSpc>
                          <a:spcPct val="110000"/>
                        </a:lnSpc>
                        <a:spcBef>
                          <a:spcPts val="300"/>
                        </a:spcBef>
                        <a:spcAft>
                          <a:spcPts val="600"/>
                        </a:spcAft>
                        <a:buFont typeface="Arial" panose="020B0604020202020204" pitchFamily="34" charset="0"/>
                        <a:buNone/>
                      </a:pPr>
                      <a:r>
                        <a:rPr kumimoji="0" lang="es-ES" sz="1600" b="1" i="0" u="none" strike="noStrike" kern="1200" cap="none" spc="0" normalizeH="0" baseline="0" noProof="0" dirty="0">
                          <a:ln>
                            <a:noFill/>
                          </a:ln>
                          <a:solidFill>
                            <a:srgbClr val="898989"/>
                          </a:solidFill>
                          <a:effectLst/>
                          <a:uLnTx/>
                          <a:uFillTx/>
                          <a:latin typeface="Poppins"/>
                          <a:ea typeface="+mn-ea"/>
                          <a:cs typeface="+mn-cs"/>
                        </a:rPr>
                        <a:t>Plataforma de pago</a:t>
                      </a:r>
                      <a:endParaRPr kumimoji="0" lang="en-US" sz="1600" b="1" i="0" u="none" strike="noStrike" kern="1200" cap="none" spc="0" normalizeH="0" baseline="0" dirty="0">
                        <a:ln>
                          <a:noFill/>
                        </a:ln>
                        <a:solidFill>
                          <a:srgbClr val="89898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Permite autorizar transacciones con una tarjeta de crédito o débito en tiendas online o establecimientos tradicionales. Ejemplos: PayPal y </a:t>
                      </a:r>
                      <a:r>
                        <a:rPr kumimoji="0" lang="es-ES" sz="1600" b="0" i="0" u="none" strike="noStrike" kern="1200" cap="none" spc="0" normalizeH="0" baseline="0" noProof="0" dirty="0" err="1">
                          <a:ln>
                            <a:noFill/>
                          </a:ln>
                          <a:solidFill>
                            <a:srgbClr val="595959"/>
                          </a:solidFill>
                          <a:effectLst/>
                          <a:uLnTx/>
                          <a:uFillTx/>
                          <a:latin typeface="Poppins"/>
                          <a:ea typeface="+mn-ea"/>
                          <a:cs typeface="+mn-cs"/>
                        </a:rPr>
                        <a:t>Redsys</a:t>
                      </a:r>
                      <a:r>
                        <a:rPr kumimoji="0" lang="es-ES" sz="1600" b="0" i="0" u="none" strike="noStrike" kern="1200" cap="none" spc="0" normalizeH="0" baseline="0" noProof="0" dirty="0">
                          <a:ln>
                            <a:noFill/>
                          </a:ln>
                          <a:solidFill>
                            <a:srgbClr val="595959"/>
                          </a:solidFill>
                          <a:effectLst/>
                          <a:uLnTx/>
                          <a:uFillTx/>
                          <a:latin typeface="Poppins"/>
                          <a:ea typeface="+mn-ea"/>
                          <a:cs typeface="+mn-cs"/>
                        </a:rPr>
                        <a:t>.</a:t>
                      </a:r>
                      <a:endParaRPr kumimoji="0" lang="es-ES" sz="1600" b="1" i="0" u="none" strike="noStrike" kern="1200" cap="none" spc="0" normalizeH="0" baseline="0" noProof="0" dirty="0">
                        <a:ln>
                          <a:noFill/>
                        </a:ln>
                        <a:solidFill>
                          <a:srgbClr val="59595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2" name="Footer Placeholder 1">
            <a:extLst>
              <a:ext uri="{FF2B5EF4-FFF2-40B4-BE49-F238E27FC236}">
                <a16:creationId xmlns:a16="http://schemas.microsoft.com/office/drawing/2014/main" id="{EDCB28F5-F762-4F25-BE65-85BBB962BD58}"/>
              </a:ext>
            </a:extLst>
          </p:cNvPr>
          <p:cNvSpPr>
            <a:spLocks noGrp="1"/>
          </p:cNvSpPr>
          <p:nvPr>
            <p:ph type="ftr" sz="quarter" idx="24"/>
          </p:nvPr>
        </p:nvSpPr>
        <p:spPr/>
        <p:txBody>
          <a:bodyPr/>
          <a:lstStyle/>
          <a:p>
            <a:endParaRPr lang="en-GB" dirty="0"/>
          </a:p>
        </p:txBody>
      </p:sp>
      <p:pic>
        <p:nvPicPr>
          <p:cNvPr id="13" name="Picture 12">
            <a:extLst>
              <a:ext uri="{FF2B5EF4-FFF2-40B4-BE49-F238E27FC236}">
                <a16:creationId xmlns:a16="http://schemas.microsoft.com/office/drawing/2014/main" id="{C60EC9E8-F6BB-4BB8-80FD-718F1EF0308A}"/>
              </a:ext>
            </a:extLst>
          </p:cNvPr>
          <p:cNvPicPr>
            <a:picLocks noChangeAspect="1"/>
          </p:cNvPicPr>
          <p:nvPr>
            <p:custDataLst>
              <p:tags r:id="rId1"/>
            </p:custDataLst>
          </p:nvPr>
        </p:nvPicPr>
        <p:blipFill rotWithShape="1">
          <a:blip r:embed="rId4">
            <a:duotone>
              <a:schemeClr val="accent3">
                <a:shade val="45000"/>
                <a:satMod val="135000"/>
              </a:schemeClr>
              <a:prstClr val="white"/>
            </a:duotone>
          </a:blip>
          <a:srcRect l="9524" t="11905" r="13016" b="9365"/>
          <a:stretch/>
        </p:blipFill>
        <p:spPr>
          <a:xfrm>
            <a:off x="2923874" y="413430"/>
            <a:ext cx="636085" cy="646513"/>
          </a:xfrm>
          <a:prstGeom prst="rect">
            <a:avLst/>
          </a:prstGeom>
        </p:spPr>
      </p:pic>
    </p:spTree>
    <p:extLst>
      <p:ext uri="{BB962C8B-B14F-4D97-AF65-F5344CB8AC3E}">
        <p14:creationId xmlns:p14="http://schemas.microsoft.com/office/powerpoint/2010/main" val="109095715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s-ES" b="1" dirty="0">
                <a:solidFill>
                  <a:prstClr val="black">
                    <a:lumMod val="65000"/>
                    <a:lumOff val="35000"/>
                  </a:prstClr>
                </a:solidFill>
              </a:rPr>
              <a:t>Definición y ejemplos</a:t>
            </a:r>
          </a:p>
          <a:p>
            <a:endParaRPr lang="en-US" dirty="0"/>
          </a:p>
        </p:txBody>
      </p:sp>
      <p:sp>
        <p:nvSpPr>
          <p:cNvPr id="3" name="Title 2"/>
          <p:cNvSpPr>
            <a:spLocks noGrp="1"/>
          </p:cNvSpPr>
          <p:nvPr>
            <p:ph type="title"/>
          </p:nvPr>
        </p:nvSpPr>
        <p:spPr>
          <a:xfrm>
            <a:off x="469900" y="402587"/>
            <a:ext cx="11252200" cy="334102"/>
          </a:xfrm>
        </p:spPr>
        <p:txBody>
          <a:bodyPr/>
          <a:lstStyle/>
          <a:p>
            <a:r>
              <a:rPr lang="es-ES" dirty="0">
                <a:ea typeface="Verdana" panose="020B0604030504040204" pitchFamily="34" charset="0"/>
              </a:rPr>
              <a:t>Conceptos Básicos</a:t>
            </a:r>
            <a:endParaRPr lang="en-US" dirty="0"/>
          </a:p>
        </p:txBody>
      </p:sp>
      <p:graphicFrame>
        <p:nvGraphicFramePr>
          <p:cNvPr id="19" name="Chart Placeholder 18"/>
          <p:cNvGraphicFramePr>
            <a:graphicFrameLocks noGrp="1"/>
          </p:cNvGraphicFramePr>
          <p:nvPr>
            <p:ph type="chart" sz="quarter" idx="15"/>
            <p:extLst>
              <p:ext uri="{D42A27DB-BD31-4B8C-83A1-F6EECF244321}">
                <p14:modId xmlns:p14="http://schemas.microsoft.com/office/powerpoint/2010/main" val="2137471322"/>
              </p:ext>
            </p:extLst>
          </p:nvPr>
        </p:nvGraphicFramePr>
        <p:xfrm>
          <a:off x="468000" y="1259840"/>
          <a:ext cx="11254100" cy="4861472"/>
        </p:xfrm>
        <a:graphic>
          <a:graphicData uri="http://schemas.openxmlformats.org/drawingml/2006/table">
            <a:tbl>
              <a:tblPr firstRow="1" bandRow="1">
                <a:tableStyleId>{5C22544A-7EE6-4342-B048-85BDC9FD1C3A}</a:tableStyleId>
              </a:tblPr>
              <a:tblGrid>
                <a:gridCol w="2935852">
                  <a:extLst>
                    <a:ext uri="{9D8B030D-6E8A-4147-A177-3AD203B41FA5}">
                      <a16:colId xmlns:a16="http://schemas.microsoft.com/office/drawing/2014/main" val="20000"/>
                    </a:ext>
                  </a:extLst>
                </a:gridCol>
                <a:gridCol w="8318248">
                  <a:extLst>
                    <a:ext uri="{9D8B030D-6E8A-4147-A177-3AD203B41FA5}">
                      <a16:colId xmlns:a16="http://schemas.microsoft.com/office/drawing/2014/main" val="20001"/>
                    </a:ext>
                  </a:extLst>
                </a:gridCol>
              </a:tblGrid>
              <a:tr h="1215368">
                <a:tc>
                  <a:txBody>
                    <a:bodyPr/>
                    <a:lstStyle/>
                    <a:p>
                      <a:pPr marL="0" indent="0" algn="l" defTabSz="1219170" rtl="0" eaLnBrk="1" latinLnBrk="0" hangingPunct="1">
                        <a:lnSpc>
                          <a:spcPct val="110000"/>
                        </a:lnSpc>
                        <a:spcBef>
                          <a:spcPts val="300"/>
                        </a:spcBef>
                        <a:spcAft>
                          <a:spcPts val="600"/>
                        </a:spcAft>
                        <a:buFont typeface="Arial" panose="020B0604020202020204" pitchFamily="34" charset="0"/>
                        <a:buNone/>
                      </a:pPr>
                      <a:r>
                        <a:rPr kumimoji="0" lang="es-ES" sz="1600" b="1" i="0" u="none" strike="noStrike" kern="1200" cap="none" spc="0" normalizeH="0" baseline="0" noProof="0" dirty="0">
                          <a:ln>
                            <a:noFill/>
                          </a:ln>
                          <a:solidFill>
                            <a:srgbClr val="898989"/>
                          </a:solidFill>
                          <a:effectLst/>
                          <a:uLnTx/>
                          <a:uFillTx/>
                          <a:latin typeface="Poppins"/>
                          <a:ea typeface="+mn-ea"/>
                          <a:cs typeface="+mn-cs"/>
                        </a:rPr>
                        <a:t>SEM</a:t>
                      </a:r>
                      <a:endParaRPr kumimoji="0" lang="en-US" sz="1600" b="1" i="0" u="none" strike="noStrike" kern="1200" cap="none" spc="0" normalizeH="0" baseline="0" dirty="0">
                        <a:ln>
                          <a:noFill/>
                        </a:ln>
                        <a:solidFill>
                          <a:srgbClr val="89898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Conjunto de herramientas del marketing digital que sirven para organizar campañas y publicar anuncios pagando en los buscadores.</a:t>
                      </a: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215368">
                <a:tc>
                  <a:txBody>
                    <a:bodyPr/>
                    <a:lstStyle/>
                    <a:p>
                      <a:pPr marL="0" indent="0" algn="l" defTabSz="1219170" rtl="0" eaLnBrk="1" latinLnBrk="0" hangingPunct="1">
                        <a:lnSpc>
                          <a:spcPct val="110000"/>
                        </a:lnSpc>
                        <a:spcBef>
                          <a:spcPts val="300"/>
                        </a:spcBef>
                        <a:spcAft>
                          <a:spcPts val="600"/>
                        </a:spcAft>
                        <a:buFont typeface="Arial" panose="020B0604020202020204" pitchFamily="34" charset="0"/>
                        <a:buNone/>
                      </a:pPr>
                      <a:r>
                        <a:rPr kumimoji="0" lang="es-ES" sz="1600" b="1" i="0" u="none" strike="noStrike" kern="1200" cap="none" spc="0" normalizeH="0" baseline="0" noProof="0" dirty="0">
                          <a:ln>
                            <a:noFill/>
                          </a:ln>
                          <a:solidFill>
                            <a:srgbClr val="898989"/>
                          </a:solidFill>
                          <a:effectLst/>
                          <a:uLnTx/>
                          <a:uFillTx/>
                          <a:latin typeface="Poppins"/>
                          <a:ea typeface="+mn-ea"/>
                          <a:cs typeface="+mn-cs"/>
                        </a:rPr>
                        <a:t>SEO o </a:t>
                      </a:r>
                      <a:r>
                        <a:rPr kumimoji="0" lang="es-ES" sz="1600" b="1" i="0" u="none" strike="noStrike" kern="1200" cap="none" spc="0" normalizeH="0" baseline="0" noProof="0" dirty="0" err="1">
                          <a:ln>
                            <a:noFill/>
                          </a:ln>
                          <a:solidFill>
                            <a:srgbClr val="898989"/>
                          </a:solidFill>
                          <a:effectLst/>
                          <a:uLnTx/>
                          <a:uFillTx/>
                          <a:latin typeface="Poppins"/>
                          <a:ea typeface="+mn-ea"/>
                          <a:cs typeface="+mn-cs"/>
                        </a:rPr>
                        <a:t>Search</a:t>
                      </a:r>
                      <a:r>
                        <a:rPr kumimoji="0" lang="es-ES" sz="1600" b="1" i="0" u="none" strike="noStrike" kern="1200" cap="none" spc="0" normalizeH="0" baseline="0" noProof="0" dirty="0">
                          <a:ln>
                            <a:noFill/>
                          </a:ln>
                          <a:solidFill>
                            <a:srgbClr val="898989"/>
                          </a:solidFill>
                          <a:effectLst/>
                          <a:uLnTx/>
                          <a:uFillTx/>
                          <a:latin typeface="Poppins"/>
                          <a:ea typeface="+mn-ea"/>
                          <a:cs typeface="+mn-cs"/>
                        </a:rPr>
                        <a:t> </a:t>
                      </a:r>
                      <a:r>
                        <a:rPr kumimoji="0" lang="es-ES" sz="1600" b="1" i="0" u="none" strike="noStrike" kern="1200" cap="none" spc="0" normalizeH="0" baseline="0" noProof="0" dirty="0" err="1">
                          <a:ln>
                            <a:noFill/>
                          </a:ln>
                          <a:solidFill>
                            <a:srgbClr val="898989"/>
                          </a:solidFill>
                          <a:effectLst/>
                          <a:uLnTx/>
                          <a:uFillTx/>
                          <a:latin typeface="Poppins"/>
                          <a:ea typeface="+mn-ea"/>
                          <a:cs typeface="+mn-cs"/>
                        </a:rPr>
                        <a:t>Engine</a:t>
                      </a:r>
                      <a:r>
                        <a:rPr kumimoji="0" lang="es-ES" sz="1600" b="1" i="0" u="none" strike="noStrike" kern="1200" cap="none" spc="0" normalizeH="0" baseline="0" noProof="0" dirty="0">
                          <a:ln>
                            <a:noFill/>
                          </a:ln>
                          <a:solidFill>
                            <a:srgbClr val="898989"/>
                          </a:solidFill>
                          <a:effectLst/>
                          <a:uLnTx/>
                          <a:uFillTx/>
                          <a:latin typeface="Poppins"/>
                          <a:ea typeface="+mn-ea"/>
                          <a:cs typeface="+mn-cs"/>
                        </a:rPr>
                        <a:t> </a:t>
                      </a:r>
                      <a:r>
                        <a:rPr kumimoji="0" lang="es-ES" sz="1600" b="1" i="0" u="none" strike="noStrike" kern="1200" cap="none" spc="0" normalizeH="0" baseline="0" noProof="0" dirty="0" err="1">
                          <a:ln>
                            <a:noFill/>
                          </a:ln>
                          <a:solidFill>
                            <a:srgbClr val="898989"/>
                          </a:solidFill>
                          <a:effectLst/>
                          <a:uLnTx/>
                          <a:uFillTx/>
                          <a:latin typeface="Poppins"/>
                          <a:ea typeface="+mn-ea"/>
                          <a:cs typeface="+mn-cs"/>
                        </a:rPr>
                        <a:t>Optimizacion</a:t>
                      </a:r>
                      <a:r>
                        <a:rPr kumimoji="0" lang="es-ES" sz="1600" b="1" i="0" u="none" strike="noStrike" kern="1200" cap="none" spc="0" normalizeH="0" baseline="0" noProof="0" dirty="0">
                          <a:ln>
                            <a:noFill/>
                          </a:ln>
                          <a:solidFill>
                            <a:srgbClr val="898989"/>
                          </a:solidFill>
                          <a:effectLst/>
                          <a:uLnTx/>
                          <a:uFillTx/>
                          <a:latin typeface="Poppins"/>
                          <a:ea typeface="+mn-ea"/>
                          <a:cs typeface="+mn-cs"/>
                        </a:rPr>
                        <a:t> </a:t>
                      </a:r>
                      <a:endParaRPr kumimoji="0" lang="en-US" sz="1600" b="1" i="0" u="none" strike="noStrike" kern="1200" cap="none" spc="0" normalizeH="0" baseline="0" dirty="0">
                        <a:ln>
                          <a:noFill/>
                        </a:ln>
                        <a:solidFill>
                          <a:srgbClr val="89898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Conjunto de técnicas y de herramientas que sirven para optimizar la posición de nuestra web en los resultados de nuestra búsqueda de los buscadores. </a:t>
                      </a: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215368">
                <a:tc>
                  <a:txBody>
                    <a:bodyPr/>
                    <a:lstStyle/>
                    <a:p>
                      <a:pPr marL="0" indent="0" algn="l">
                        <a:lnSpc>
                          <a:spcPct val="110000"/>
                        </a:lnSpc>
                        <a:spcBef>
                          <a:spcPts val="300"/>
                        </a:spcBef>
                        <a:spcAft>
                          <a:spcPts val="600"/>
                        </a:spcAft>
                        <a:buFont typeface="Arial" panose="020B0604020202020204" pitchFamily="34" charset="0"/>
                        <a:buNone/>
                      </a:pPr>
                      <a:r>
                        <a:rPr kumimoji="0" lang="es-ES" sz="1600" b="1" i="0" u="none" strike="noStrike" kern="1200" cap="none" spc="0" normalizeH="0" baseline="0" noProof="0" dirty="0">
                          <a:ln>
                            <a:noFill/>
                          </a:ln>
                          <a:solidFill>
                            <a:srgbClr val="898989"/>
                          </a:solidFill>
                          <a:effectLst/>
                          <a:uLnTx/>
                          <a:uFillTx/>
                          <a:latin typeface="Poppins"/>
                          <a:ea typeface="+mn-ea"/>
                          <a:cs typeface="+mn-cs"/>
                        </a:rPr>
                        <a:t>Google </a:t>
                      </a:r>
                      <a:r>
                        <a:rPr kumimoji="0" lang="es-ES" sz="1600" b="1" i="0" u="none" strike="noStrike" kern="1200" cap="none" spc="0" normalizeH="0" baseline="0" noProof="0" dirty="0" err="1">
                          <a:ln>
                            <a:noFill/>
                          </a:ln>
                          <a:solidFill>
                            <a:srgbClr val="898989"/>
                          </a:solidFill>
                          <a:effectLst/>
                          <a:uLnTx/>
                          <a:uFillTx/>
                          <a:latin typeface="Poppins"/>
                          <a:ea typeface="+mn-ea"/>
                          <a:cs typeface="+mn-cs"/>
                        </a:rPr>
                        <a:t>Search</a:t>
                      </a:r>
                      <a:r>
                        <a:rPr kumimoji="0" lang="es-ES" sz="1600" b="1" i="0" u="none" strike="noStrike" kern="1200" cap="none" spc="0" normalizeH="0" baseline="0" noProof="0" dirty="0">
                          <a:ln>
                            <a:noFill/>
                          </a:ln>
                          <a:solidFill>
                            <a:srgbClr val="898989"/>
                          </a:solidFill>
                          <a:effectLst/>
                          <a:uLnTx/>
                          <a:uFillTx/>
                          <a:latin typeface="Poppins"/>
                          <a:ea typeface="+mn-ea"/>
                          <a:cs typeface="+mn-cs"/>
                        </a:rPr>
                        <a:t> </a:t>
                      </a:r>
                      <a:r>
                        <a:rPr kumimoji="0" lang="es-ES" sz="1600" b="1" i="0" u="none" strike="noStrike" kern="1200" cap="none" spc="0" normalizeH="0" baseline="0" noProof="0" dirty="0" err="1">
                          <a:ln>
                            <a:noFill/>
                          </a:ln>
                          <a:solidFill>
                            <a:srgbClr val="898989"/>
                          </a:solidFill>
                          <a:effectLst/>
                          <a:uLnTx/>
                          <a:uFillTx/>
                          <a:latin typeface="Poppins"/>
                          <a:ea typeface="+mn-ea"/>
                          <a:cs typeface="+mn-cs"/>
                        </a:rPr>
                        <a:t>Console</a:t>
                      </a:r>
                      <a:r>
                        <a:rPr kumimoji="0" lang="es-ES" sz="1600" b="1" i="0" u="none" strike="noStrike" kern="1200" cap="none" spc="0" normalizeH="0" baseline="0" noProof="0" dirty="0">
                          <a:ln>
                            <a:noFill/>
                          </a:ln>
                          <a:solidFill>
                            <a:srgbClr val="898989"/>
                          </a:solidFill>
                          <a:effectLst/>
                          <a:uLnTx/>
                          <a:uFillTx/>
                          <a:latin typeface="Poppins"/>
                          <a:ea typeface="+mn-ea"/>
                          <a:cs typeface="+mn-cs"/>
                        </a:rPr>
                        <a:t> &amp; Google </a:t>
                      </a:r>
                      <a:r>
                        <a:rPr kumimoji="0" lang="es-ES" sz="1600" b="1" i="0" u="none" strike="noStrike" kern="1200" cap="none" spc="0" normalizeH="0" baseline="0" noProof="0" dirty="0" err="1">
                          <a:ln>
                            <a:noFill/>
                          </a:ln>
                          <a:solidFill>
                            <a:srgbClr val="898989"/>
                          </a:solidFill>
                          <a:effectLst/>
                          <a:uLnTx/>
                          <a:uFillTx/>
                          <a:latin typeface="Poppins"/>
                          <a:ea typeface="+mn-ea"/>
                          <a:cs typeface="+mn-cs"/>
                        </a:rPr>
                        <a:t>Analytics</a:t>
                      </a:r>
                      <a:r>
                        <a:rPr kumimoji="0" lang="es-ES" sz="1600" b="1" i="0" u="none" strike="noStrike" kern="1200" cap="none" spc="0" normalizeH="0" baseline="0" noProof="0" dirty="0">
                          <a:ln>
                            <a:noFill/>
                          </a:ln>
                          <a:solidFill>
                            <a:srgbClr val="898989"/>
                          </a:solidFill>
                          <a:effectLst/>
                          <a:uLnTx/>
                          <a:uFillTx/>
                          <a:latin typeface="Poppins"/>
                          <a:ea typeface="+mn-ea"/>
                          <a:cs typeface="+mn-cs"/>
                        </a:rPr>
                        <a:t> </a:t>
                      </a:r>
                      <a:endParaRPr kumimoji="0" lang="en-US" sz="1600" b="1" i="0" u="none" strike="noStrike" kern="1200" cap="none" spc="0" normalizeH="0" baseline="0" dirty="0">
                        <a:ln>
                          <a:noFill/>
                        </a:ln>
                        <a:solidFill>
                          <a:srgbClr val="89898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Principales herramientas que proporciona Google a todos los titulares de webs para analizar tu sitio web. Informa, entre otras cosas, de número de visitas, páginas más vistas, como acceden los usuarios y el perfil de los mismos.</a:t>
                      </a: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215368">
                <a:tc>
                  <a:txBody>
                    <a:bodyPr/>
                    <a:lstStyle/>
                    <a:p>
                      <a:pPr marL="0" indent="0" algn="l" defTabSz="1219170" rtl="0" eaLnBrk="1" latinLnBrk="0" hangingPunct="1">
                        <a:lnSpc>
                          <a:spcPct val="110000"/>
                        </a:lnSpc>
                        <a:spcBef>
                          <a:spcPts val="300"/>
                        </a:spcBef>
                        <a:spcAft>
                          <a:spcPts val="600"/>
                        </a:spcAft>
                        <a:buFont typeface="Arial" panose="020B0604020202020204" pitchFamily="34" charset="0"/>
                        <a:buNone/>
                      </a:pPr>
                      <a:r>
                        <a:rPr kumimoji="0" lang="es-ES" sz="1600" b="1" i="0" u="none" strike="noStrike" kern="1200" cap="none" spc="0" normalizeH="0" baseline="0" noProof="0" dirty="0">
                          <a:ln>
                            <a:noFill/>
                          </a:ln>
                          <a:solidFill>
                            <a:srgbClr val="898989"/>
                          </a:solidFill>
                          <a:effectLst/>
                          <a:uLnTx/>
                          <a:uFillTx/>
                          <a:latin typeface="Poppins"/>
                          <a:ea typeface="+mn-ea"/>
                          <a:cs typeface="+mn-cs"/>
                        </a:rPr>
                        <a:t>Publicidad </a:t>
                      </a:r>
                      <a:r>
                        <a:rPr kumimoji="0" lang="es-ES" sz="1600" b="1" i="0" u="none" strike="noStrike" kern="1200" cap="none" spc="0" normalizeH="0" baseline="0" noProof="0" dirty="0" err="1">
                          <a:ln>
                            <a:noFill/>
                          </a:ln>
                          <a:solidFill>
                            <a:srgbClr val="898989"/>
                          </a:solidFill>
                          <a:effectLst/>
                          <a:uLnTx/>
                          <a:uFillTx/>
                          <a:latin typeface="Poppins"/>
                          <a:ea typeface="+mn-ea"/>
                          <a:cs typeface="+mn-cs"/>
                        </a:rPr>
                        <a:t>Adsense</a:t>
                      </a:r>
                      <a:endParaRPr kumimoji="0" lang="en-US" sz="1600" b="1" i="0" u="none" strike="noStrike" kern="1200" cap="none" spc="0" normalizeH="0" baseline="0" dirty="0">
                        <a:ln>
                          <a:noFill/>
                        </a:ln>
                        <a:solidFill>
                          <a:srgbClr val="898989"/>
                        </a:solidFill>
                        <a:effectLst/>
                        <a:uLnTx/>
                        <a:uFillTx/>
                        <a:latin typeface="Poppins"/>
                        <a:ea typeface="+mn-ea"/>
                        <a:cs typeface="+mn-cs"/>
                      </a:endParaRP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Nos permite diseñar campañas de publicidad de nuestra web o ceder espacio de nuestra web para que otros inserten anuncios.</a:t>
                      </a:r>
                    </a:p>
                  </a:txBody>
                  <a:tcPr marL="91561" marR="91561" marT="91440" marB="9144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2" name="Footer Placeholder 1">
            <a:extLst>
              <a:ext uri="{FF2B5EF4-FFF2-40B4-BE49-F238E27FC236}">
                <a16:creationId xmlns:a16="http://schemas.microsoft.com/office/drawing/2014/main" id="{EDCB28F5-F762-4F25-BE65-85BBB962BD58}"/>
              </a:ext>
            </a:extLst>
          </p:cNvPr>
          <p:cNvSpPr>
            <a:spLocks noGrp="1"/>
          </p:cNvSpPr>
          <p:nvPr>
            <p:ph type="ftr" sz="quarter" idx="24"/>
          </p:nvPr>
        </p:nvSpPr>
        <p:spPr/>
        <p:txBody>
          <a:bodyPr/>
          <a:lstStyle/>
          <a:p>
            <a:endParaRPr lang="en-GB" dirty="0"/>
          </a:p>
        </p:txBody>
      </p:sp>
      <p:pic>
        <p:nvPicPr>
          <p:cNvPr id="6" name="Picture 5">
            <a:extLst>
              <a:ext uri="{FF2B5EF4-FFF2-40B4-BE49-F238E27FC236}">
                <a16:creationId xmlns:a16="http://schemas.microsoft.com/office/drawing/2014/main" id="{23B581E3-4B74-42D1-AB02-92F9E2B646CC}"/>
              </a:ext>
            </a:extLst>
          </p:cNvPr>
          <p:cNvPicPr>
            <a:picLocks noChangeAspect="1"/>
          </p:cNvPicPr>
          <p:nvPr>
            <p:custDataLst>
              <p:tags r:id="rId1"/>
            </p:custDataLst>
          </p:nvPr>
        </p:nvPicPr>
        <p:blipFill rotWithShape="1">
          <a:blip r:embed="rId4">
            <a:duotone>
              <a:schemeClr val="accent3">
                <a:shade val="45000"/>
                <a:satMod val="135000"/>
              </a:schemeClr>
              <a:prstClr val="white"/>
            </a:duotone>
          </a:blip>
          <a:srcRect l="9524" t="11905" r="13016" b="9365"/>
          <a:stretch/>
        </p:blipFill>
        <p:spPr>
          <a:xfrm>
            <a:off x="2923874" y="413430"/>
            <a:ext cx="636085" cy="646513"/>
          </a:xfrm>
          <a:prstGeom prst="rect">
            <a:avLst/>
          </a:prstGeom>
        </p:spPr>
      </p:pic>
    </p:spTree>
    <p:extLst>
      <p:ext uri="{BB962C8B-B14F-4D97-AF65-F5344CB8AC3E}">
        <p14:creationId xmlns:p14="http://schemas.microsoft.com/office/powerpoint/2010/main" val="219178157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A30E64-2D4F-4D67-B421-6BC62780E1BB}"/>
              </a:ext>
            </a:extLst>
          </p:cNvPr>
          <p:cNvSpPr>
            <a:spLocks noGrp="1"/>
          </p:cNvSpPr>
          <p:nvPr>
            <p:ph type="body" sz="quarter" idx="10"/>
          </p:nvPr>
        </p:nvSpPr>
        <p:spPr>
          <a:xfrm>
            <a:off x="469900" y="1174538"/>
            <a:ext cx="11554460" cy="4708525"/>
          </a:xfrm>
        </p:spPr>
        <p:txBody>
          <a:bodyPr/>
          <a:lstStyle/>
          <a:p>
            <a:endParaRPr lang="es-ES" sz="1800" dirty="0">
              <a:solidFill>
                <a:srgbClr val="019EE2"/>
              </a:solidFill>
            </a:endParaRPr>
          </a:p>
          <a:p>
            <a:r>
              <a:rPr lang="es-ES" sz="1800" b="1" dirty="0">
                <a:solidFill>
                  <a:schemeClr val="accent4">
                    <a:lumMod val="60000"/>
                    <a:lumOff val="40000"/>
                  </a:schemeClr>
                </a:solidFill>
              </a:rPr>
              <a:t>1- El software, aplicación o programa que permite el acceso a la Web, interpretando la información de distintos tipos de archivos y sitios web para que estos puedan ser vistos</a:t>
            </a:r>
          </a:p>
          <a:p>
            <a:endParaRPr lang="es-ES" sz="1600" b="0" dirty="0">
              <a:solidFill>
                <a:srgbClr val="585858"/>
              </a:solidFill>
            </a:endParaRPr>
          </a:p>
          <a:p>
            <a:r>
              <a:rPr lang="es-ES" b="1" dirty="0">
                <a:solidFill>
                  <a:srgbClr val="585858"/>
                </a:solidFill>
              </a:rPr>
              <a:t>	A - Un BUSCADOR		B - Un NAVEGADOR		C - Una COOKIE</a:t>
            </a:r>
            <a:endParaRPr lang="es-ES" sz="1600" b="1" dirty="0">
              <a:solidFill>
                <a:srgbClr val="585858"/>
              </a:solidFill>
            </a:endParaRPr>
          </a:p>
          <a:p>
            <a:pPr marL="285750" indent="-285750">
              <a:buFont typeface="Wingdings" panose="05000000000000000000" pitchFamily="2" charset="2"/>
              <a:buChar char="§"/>
            </a:pPr>
            <a:endParaRPr lang="es-ES" dirty="0">
              <a:solidFill>
                <a:srgbClr val="585858"/>
              </a:solidFill>
            </a:endParaRPr>
          </a:p>
          <a:p>
            <a:endParaRPr lang="es-ES" b="1" dirty="0">
              <a:solidFill>
                <a:srgbClr val="585858"/>
              </a:solidFill>
            </a:endParaRPr>
          </a:p>
          <a:p>
            <a:endParaRPr lang="es-ES" sz="1800" b="1" dirty="0">
              <a:solidFill>
                <a:schemeClr val="accent4">
                  <a:lumMod val="60000"/>
                  <a:lumOff val="40000"/>
                </a:schemeClr>
              </a:solidFill>
            </a:endParaRPr>
          </a:p>
          <a:p>
            <a:r>
              <a:rPr lang="es-ES" sz="1800" b="1" dirty="0">
                <a:solidFill>
                  <a:schemeClr val="accent4">
                    <a:lumMod val="60000"/>
                    <a:lumOff val="40000"/>
                  </a:schemeClr>
                </a:solidFill>
              </a:rPr>
              <a:t>2- </a:t>
            </a:r>
            <a:r>
              <a:rPr kumimoji="0" lang="es-ES" sz="1800" b="1" i="0" u="none" strike="noStrike" kern="1200" cap="none" spc="0" normalizeH="0" baseline="0" noProof="0" dirty="0">
                <a:ln>
                  <a:noFill/>
                </a:ln>
                <a:solidFill>
                  <a:schemeClr val="accent4">
                    <a:lumMod val="60000"/>
                    <a:lumOff val="40000"/>
                  </a:schemeClr>
                </a:solidFill>
                <a:effectLst/>
                <a:uLnTx/>
                <a:uFillTx/>
                <a:latin typeface="Poppins"/>
                <a:ea typeface="+mn-ea"/>
                <a:cs typeface="+mn-cs"/>
              </a:rPr>
              <a:t>Conjunto de herramientas del marketing digital que sirven para organizar campañas y publicar anuncios pagando en los buscadores.</a:t>
            </a:r>
            <a:endParaRPr lang="es-ES" sz="1800" b="1" dirty="0">
              <a:solidFill>
                <a:schemeClr val="accent4">
                  <a:lumMod val="60000"/>
                  <a:lumOff val="40000"/>
                </a:schemeClr>
              </a:solidFill>
            </a:endParaRPr>
          </a:p>
          <a:p>
            <a:endParaRPr lang="es-ES" sz="1400" b="0" dirty="0">
              <a:solidFill>
                <a:srgbClr val="585858"/>
              </a:solidFill>
            </a:endParaRPr>
          </a:p>
          <a:p>
            <a:r>
              <a:rPr lang="es-ES" b="1" dirty="0">
                <a:solidFill>
                  <a:srgbClr val="585858"/>
                </a:solidFill>
              </a:rPr>
              <a:t>	A - SEO			B - SEM			C - GOOGLE SEARCH </a:t>
            </a:r>
            <a:endParaRPr lang="es-ES" sz="1400" b="1" dirty="0">
              <a:solidFill>
                <a:srgbClr val="585858"/>
              </a:solidFill>
            </a:endParaRPr>
          </a:p>
          <a:p>
            <a:endParaRPr lang="es-ES" b="1" dirty="0">
              <a:solidFill>
                <a:srgbClr val="585858"/>
              </a:solidFill>
            </a:endParaRPr>
          </a:p>
          <a:p>
            <a:endParaRPr lang="es-ES" b="1" dirty="0">
              <a:solidFill>
                <a:srgbClr val="585858"/>
              </a:solidFill>
            </a:endParaRPr>
          </a:p>
          <a:p>
            <a:r>
              <a:rPr lang="es-ES" sz="1800" b="1" dirty="0">
                <a:solidFill>
                  <a:schemeClr val="accent4">
                    <a:lumMod val="60000"/>
                    <a:lumOff val="40000"/>
                  </a:schemeClr>
                </a:solidFill>
              </a:rPr>
              <a:t>3- </a:t>
            </a:r>
            <a:r>
              <a:rPr kumimoji="0" lang="es-ES" sz="1800" b="1" i="0" u="none" strike="noStrike" kern="1200" cap="none" spc="0" normalizeH="0" baseline="0" noProof="0" dirty="0">
                <a:ln>
                  <a:noFill/>
                </a:ln>
                <a:solidFill>
                  <a:schemeClr val="accent4">
                    <a:lumMod val="60000"/>
                    <a:lumOff val="40000"/>
                  </a:schemeClr>
                </a:solidFill>
                <a:effectLst/>
                <a:uLnTx/>
                <a:uFillTx/>
                <a:latin typeface="Poppins"/>
                <a:ea typeface="+mn-ea"/>
                <a:cs typeface="+mn-cs"/>
              </a:rPr>
              <a:t>Permite autorizar transacciones con una tarjeta de crédito o débito en tiendas online o establecimientos tradicionales. </a:t>
            </a:r>
            <a:endParaRPr lang="es-ES" sz="1800" b="1" dirty="0">
              <a:solidFill>
                <a:schemeClr val="accent4">
                  <a:lumMod val="60000"/>
                  <a:lumOff val="40000"/>
                </a:schemeClr>
              </a:solidFill>
            </a:endParaRPr>
          </a:p>
          <a:p>
            <a:endParaRPr lang="es-ES" sz="1400" b="0" dirty="0">
              <a:solidFill>
                <a:srgbClr val="585858"/>
              </a:solidFill>
            </a:endParaRPr>
          </a:p>
          <a:p>
            <a:r>
              <a:rPr lang="es-ES" b="1" dirty="0">
                <a:solidFill>
                  <a:srgbClr val="585858"/>
                </a:solidFill>
              </a:rPr>
              <a:t>	A - GOOGLE ABSENCE		B - PLATAFORMA PAGOS		C - HOSTING</a:t>
            </a:r>
          </a:p>
        </p:txBody>
      </p:sp>
      <p:sp>
        <p:nvSpPr>
          <p:cNvPr id="3" name="Text Placeholder 2">
            <a:extLst>
              <a:ext uri="{FF2B5EF4-FFF2-40B4-BE49-F238E27FC236}">
                <a16:creationId xmlns:a16="http://schemas.microsoft.com/office/drawing/2014/main" id="{EDC1C95E-282C-4333-AFFE-2D88F1F33192}"/>
              </a:ext>
            </a:extLst>
          </p:cNvPr>
          <p:cNvSpPr>
            <a:spLocks noGrp="1"/>
          </p:cNvSpPr>
          <p:nvPr>
            <p:ph type="body" sz="quarter" idx="13"/>
          </p:nvPr>
        </p:nvSpPr>
        <p:spPr/>
        <p:txBody>
          <a:bodyPr/>
          <a:lstStyle/>
          <a:p>
            <a:r>
              <a:rPr lang="es-ES"/>
              <a:t>Test</a:t>
            </a:r>
            <a:endParaRPr lang="es-ES" dirty="0"/>
          </a:p>
        </p:txBody>
      </p:sp>
      <p:sp>
        <p:nvSpPr>
          <p:cNvPr id="4" name="Title 3">
            <a:extLst>
              <a:ext uri="{FF2B5EF4-FFF2-40B4-BE49-F238E27FC236}">
                <a16:creationId xmlns:a16="http://schemas.microsoft.com/office/drawing/2014/main" id="{24B5F82E-F095-4449-BEB9-E78DB34D9C9B}"/>
              </a:ext>
            </a:extLst>
          </p:cNvPr>
          <p:cNvSpPr>
            <a:spLocks noGrp="1"/>
          </p:cNvSpPr>
          <p:nvPr>
            <p:ph type="title"/>
          </p:nvPr>
        </p:nvSpPr>
        <p:spPr/>
        <p:txBody>
          <a:bodyPr/>
          <a:lstStyle/>
          <a:p>
            <a:r>
              <a:rPr lang="es-ES"/>
              <a:t>Conceptos básicos</a:t>
            </a:r>
            <a:endParaRPr lang="es-ES" dirty="0"/>
          </a:p>
        </p:txBody>
      </p:sp>
      <p:sp>
        <p:nvSpPr>
          <p:cNvPr id="5" name="CuadroTexto 4">
            <a:extLst>
              <a:ext uri="{FF2B5EF4-FFF2-40B4-BE49-F238E27FC236}">
                <a16:creationId xmlns:a16="http://schemas.microsoft.com/office/drawing/2014/main" id="{016F2AFC-55C9-4B0E-9469-5AA714BD8930}"/>
              </a:ext>
            </a:extLst>
          </p:cNvPr>
          <p:cNvSpPr txBox="1"/>
          <p:nvPr/>
        </p:nvSpPr>
        <p:spPr bwMode="gray">
          <a:xfrm rot="10800000">
            <a:off x="3659505" y="6246181"/>
            <a:ext cx="7738110" cy="418465"/>
          </a:xfrm>
          <a:prstGeom prst="rect">
            <a:avLst/>
          </a:prstGeom>
        </p:spPr>
        <p:txBody>
          <a:bodyPr vert="horz" wrap="square" lIns="0" tIns="0" rIns="0" bIns="0" rtlCol="0" anchor="b" anchorCtr="0">
            <a:noAutofit/>
          </a:bodyPr>
          <a:lstStyle/>
          <a:p>
            <a:r>
              <a:rPr lang="ca-ES" sz="1200"/>
              <a:t>Respuestas: 1- Navegador, 2- SEM, 3- Plataforma de Pagos</a:t>
            </a:r>
            <a:endParaRPr lang="ca-ES" sz="1200" b="0" dirty="0"/>
          </a:p>
        </p:txBody>
      </p:sp>
    </p:spTree>
    <p:extLst>
      <p:ext uri="{BB962C8B-B14F-4D97-AF65-F5344CB8AC3E}">
        <p14:creationId xmlns:p14="http://schemas.microsoft.com/office/powerpoint/2010/main" val="3052746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884" y="3069626"/>
            <a:ext cx="10418233" cy="718749"/>
          </a:xfrm>
        </p:spPr>
        <p:txBody>
          <a:bodyPr/>
          <a:lstStyle/>
          <a:p>
            <a:r>
              <a:rPr lang="es-ES" dirty="0">
                <a:ea typeface="Verdana" panose="020B0604030504040204" pitchFamily="34" charset="0"/>
              </a:rPr>
              <a:t>Opciones para crear una página web</a:t>
            </a:r>
            <a:endParaRPr lang="en-GB" i="1" dirty="0">
              <a:ea typeface="Verdana" panose="020B0604030504040204" pitchFamily="34" charset="0"/>
            </a:endParaRPr>
          </a:p>
        </p:txBody>
      </p:sp>
    </p:spTree>
    <p:extLst>
      <p:ext uri="{BB962C8B-B14F-4D97-AF65-F5344CB8AC3E}">
        <p14:creationId xmlns:p14="http://schemas.microsoft.com/office/powerpoint/2010/main" val="1516938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F9DCE3-AC3C-4F85-B9F6-7D708AD91083}"/>
              </a:ext>
            </a:extLst>
          </p:cNvPr>
          <p:cNvSpPr>
            <a:spLocks noGrp="1"/>
          </p:cNvSpPr>
          <p:nvPr>
            <p:ph type="title"/>
          </p:nvPr>
        </p:nvSpPr>
        <p:spPr/>
        <p:txBody>
          <a:bodyPr/>
          <a:lstStyle/>
          <a:p>
            <a:r>
              <a:rPr lang="es-ES" dirty="0"/>
              <a:t>Opciones para crear una página web</a:t>
            </a:r>
          </a:p>
        </p:txBody>
      </p:sp>
      <p:sp>
        <p:nvSpPr>
          <p:cNvPr id="11" name="Text Placeholder 2">
            <a:extLst>
              <a:ext uri="{FF2B5EF4-FFF2-40B4-BE49-F238E27FC236}">
                <a16:creationId xmlns:a16="http://schemas.microsoft.com/office/drawing/2014/main" id="{9B72066D-3894-4BF3-A716-97B91BE25D3D}"/>
              </a:ext>
            </a:extLst>
          </p:cNvPr>
          <p:cNvSpPr txBox="1">
            <a:spLocks/>
          </p:cNvSpPr>
          <p:nvPr/>
        </p:nvSpPr>
        <p:spPr>
          <a:xfrm>
            <a:off x="469901" y="1016938"/>
            <a:ext cx="10020300" cy="938862"/>
          </a:xfrm>
          <a:prstGeom prst="rect">
            <a:avLst/>
          </a:prstGeom>
        </p:spPr>
        <p:txBody>
          <a:bodyPr vert="horz" lIns="0" tIns="0" rIns="0" bIns="0" rtlCol="0">
            <a:noAutofit/>
          </a:bodyPr>
          <a:lstStyle>
            <a:lvl1pPr marL="0" indent="0" algn="l" defTabSz="1219170" rtl="0" eaLnBrk="1" latinLnBrk="0" hangingPunct="1">
              <a:spcBef>
                <a:spcPts val="0"/>
              </a:spcBef>
              <a:spcAft>
                <a:spcPts val="1333"/>
              </a:spcAft>
              <a:buSzPct val="100000"/>
              <a:buFont typeface="Arial" panose="020B0604020202020204" pitchFamily="34" charset="0"/>
              <a:buNone/>
              <a:defRPr sz="2000" b="1" u="none" kern="1200">
                <a:solidFill>
                  <a:srgbClr val="595959"/>
                </a:solidFill>
                <a:latin typeface="Poppins"/>
                <a:ea typeface="+mn-ea"/>
                <a:cs typeface="+mn-cs"/>
              </a:defRPr>
            </a:lvl1pPr>
            <a:lvl2pPr marL="0" indent="0" algn="l" defTabSz="1219170" rtl="0" eaLnBrk="1" latinLnBrk="0" hangingPunct="1">
              <a:spcBef>
                <a:spcPts val="0"/>
              </a:spcBef>
              <a:spcAft>
                <a:spcPts val="1333"/>
              </a:spcAft>
              <a:buClrTx/>
              <a:buSzPct val="100000"/>
              <a:buFont typeface="Arial"/>
              <a:buNone/>
              <a:defRPr lang="en-US" sz="1600" b="1" kern="1200" dirty="0" smtClean="0">
                <a:solidFill>
                  <a:srgbClr val="595959"/>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1600" kern="1200" dirty="0" smtClean="0">
                <a:solidFill>
                  <a:srgbClr val="595959"/>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1600" kern="1200" baseline="0" dirty="0" smtClean="0">
                <a:solidFill>
                  <a:srgbClr val="595959"/>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1600" kern="1200" baseline="0" dirty="0" smtClean="0">
                <a:solidFill>
                  <a:srgbClr val="595959"/>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pPr algn="just"/>
            <a:r>
              <a:rPr lang="es-ES" sz="1600" b="0" dirty="0"/>
              <a:t>Existen diferentes opciones para crear una página web propia en la que publicar los productos de nuestro negocio. Tenemos que tener claro cual es nuestro objetivo y el público al que nos dirigimos y crear una web acorde a estos criterios. Diferenciaremos entre dos tipos de páginas web, en función de la empresa:</a:t>
            </a:r>
          </a:p>
        </p:txBody>
      </p:sp>
      <p:sp>
        <p:nvSpPr>
          <p:cNvPr id="28" name="AutoShape 3">
            <a:extLst>
              <a:ext uri="{FF2B5EF4-FFF2-40B4-BE49-F238E27FC236}">
                <a16:creationId xmlns:a16="http://schemas.microsoft.com/office/drawing/2014/main" id="{144C7900-DCA9-46A6-B011-CF229BC6B95B}"/>
              </a:ext>
            </a:extLst>
          </p:cNvPr>
          <p:cNvSpPr>
            <a:spLocks noChangeArrowheads="1"/>
          </p:cNvSpPr>
          <p:nvPr/>
        </p:nvSpPr>
        <p:spPr bwMode="gray">
          <a:xfrm>
            <a:off x="7528560" y="2105394"/>
            <a:ext cx="2438400" cy="623384"/>
          </a:xfrm>
          <a:prstGeom prst="chevron">
            <a:avLst>
              <a:gd name="adj" fmla="val 34952"/>
            </a:avLst>
          </a:prstGeom>
          <a:solidFill>
            <a:srgbClr val="019EE2"/>
          </a:solidFill>
          <a:ln w="12700" cap="rnd" algn="ctr">
            <a:noFill/>
            <a:miter lim="800000"/>
            <a:headEnd/>
            <a:tailEnd/>
          </a:ln>
          <a:effectLst>
            <a:outerShdw blurRad="50800" dist="50800" dir="5400000" sx="1000" sy="1000" algn="ctr" rotWithShape="0">
              <a:srgbClr val="000000">
                <a:alpha val="43137"/>
              </a:srgbClr>
            </a:outerShdw>
          </a:effectLst>
        </p:spPr>
        <p:txBody>
          <a:bodyPr lIns="88900" tIns="88900" rIns="88900" bIns="88900" anchor="ctr" anchorCtr="0"/>
          <a:lstStyle/>
          <a:p>
            <a:pPr algn="ctr">
              <a:lnSpc>
                <a:spcPct val="106000"/>
              </a:lnSpc>
              <a:defRPr/>
            </a:pPr>
            <a:r>
              <a:rPr lang="en-US" sz="1600" dirty="0">
                <a:solidFill>
                  <a:schemeClr val="bg1"/>
                </a:solidFill>
                <a:latin typeface="Poppins"/>
              </a:rPr>
              <a:t>GRAN EMPRESA</a:t>
            </a:r>
          </a:p>
        </p:txBody>
      </p:sp>
      <p:sp>
        <p:nvSpPr>
          <p:cNvPr id="29" name="AutoShape 4">
            <a:extLst>
              <a:ext uri="{FF2B5EF4-FFF2-40B4-BE49-F238E27FC236}">
                <a16:creationId xmlns:a16="http://schemas.microsoft.com/office/drawing/2014/main" id="{A87963FE-E268-48D2-BA24-C19933374E76}"/>
              </a:ext>
            </a:extLst>
          </p:cNvPr>
          <p:cNvSpPr>
            <a:spLocks noChangeArrowheads="1"/>
          </p:cNvSpPr>
          <p:nvPr/>
        </p:nvSpPr>
        <p:spPr bwMode="gray">
          <a:xfrm>
            <a:off x="4525769" y="2106206"/>
            <a:ext cx="2269221" cy="623384"/>
          </a:xfrm>
          <a:prstGeom prst="chevron">
            <a:avLst>
              <a:gd name="adj" fmla="val 34975"/>
            </a:avLst>
          </a:prstGeom>
          <a:solidFill>
            <a:srgbClr val="019EE2"/>
          </a:solidFill>
          <a:ln w="12700" cap="rnd" algn="ctr">
            <a:noFill/>
            <a:miter lim="800000"/>
            <a:headEnd/>
            <a:tailEnd/>
          </a:ln>
          <a:effectLst>
            <a:outerShdw blurRad="50800" dist="50800" dir="5400000" sx="1000" sy="1000" algn="ctr" rotWithShape="0">
              <a:srgbClr val="000000">
                <a:alpha val="43137"/>
              </a:srgbClr>
            </a:outerShdw>
          </a:effectLst>
        </p:spPr>
        <p:txBody>
          <a:bodyPr lIns="88900" tIns="88900" rIns="88900" bIns="88900" anchor="ctr" anchorCtr="0"/>
          <a:lstStyle/>
          <a:p>
            <a:pPr algn="ctr">
              <a:lnSpc>
                <a:spcPct val="106000"/>
              </a:lnSpc>
              <a:defRPr/>
            </a:pPr>
            <a:r>
              <a:rPr lang="en-US" sz="1600" dirty="0">
                <a:solidFill>
                  <a:schemeClr val="bg1"/>
                </a:solidFill>
                <a:latin typeface="Poppins"/>
              </a:rPr>
              <a:t>MEDIANA EMPRESA</a:t>
            </a:r>
          </a:p>
        </p:txBody>
      </p:sp>
      <p:sp>
        <p:nvSpPr>
          <p:cNvPr id="30" name="AutoShape 5">
            <a:extLst>
              <a:ext uri="{FF2B5EF4-FFF2-40B4-BE49-F238E27FC236}">
                <a16:creationId xmlns:a16="http://schemas.microsoft.com/office/drawing/2014/main" id="{AE4BE493-2BD8-46A7-AE2A-3AB2F161ECD9}"/>
              </a:ext>
            </a:extLst>
          </p:cNvPr>
          <p:cNvSpPr>
            <a:spLocks noChangeArrowheads="1"/>
          </p:cNvSpPr>
          <p:nvPr/>
        </p:nvSpPr>
        <p:spPr bwMode="gray">
          <a:xfrm>
            <a:off x="1349994" y="2105395"/>
            <a:ext cx="2442203" cy="623383"/>
          </a:xfrm>
          <a:prstGeom prst="chevron">
            <a:avLst>
              <a:gd name="adj" fmla="val 34975"/>
            </a:avLst>
          </a:prstGeom>
          <a:solidFill>
            <a:srgbClr val="019EE2"/>
          </a:solidFill>
          <a:ln w="12700" cap="rnd" algn="ctr">
            <a:noFill/>
            <a:miter lim="800000"/>
            <a:headEnd/>
            <a:tailEnd/>
          </a:ln>
          <a:effectLst>
            <a:outerShdw blurRad="50800" dist="50800" dir="5400000" sx="1000" sy="1000" algn="ctr" rotWithShape="0">
              <a:srgbClr val="000000">
                <a:alpha val="43137"/>
              </a:srgbClr>
            </a:outerShdw>
          </a:effectLst>
        </p:spPr>
        <p:txBody>
          <a:bodyPr lIns="88900" tIns="88900" rIns="88900" bIns="88900" anchor="ctr" anchorCtr="0"/>
          <a:lstStyle/>
          <a:p>
            <a:pPr algn="ctr">
              <a:lnSpc>
                <a:spcPct val="106000"/>
              </a:lnSpc>
              <a:defRPr/>
            </a:pPr>
            <a:r>
              <a:rPr lang="en-US" sz="1600" dirty="0">
                <a:solidFill>
                  <a:schemeClr val="bg1"/>
                </a:solidFill>
                <a:latin typeface="Poppins"/>
              </a:rPr>
              <a:t>PEQUEÑO NEGOCIO /  EMPRENDEDOR</a:t>
            </a:r>
          </a:p>
        </p:txBody>
      </p:sp>
      <p:sp>
        <p:nvSpPr>
          <p:cNvPr id="32" name="Text Placeholder 5">
            <a:extLst>
              <a:ext uri="{FF2B5EF4-FFF2-40B4-BE49-F238E27FC236}">
                <a16:creationId xmlns:a16="http://schemas.microsoft.com/office/drawing/2014/main" id="{903E9612-5626-437D-B1FA-B61AAE730051}"/>
              </a:ext>
            </a:extLst>
          </p:cNvPr>
          <p:cNvSpPr txBox="1">
            <a:spLocks/>
          </p:cNvSpPr>
          <p:nvPr/>
        </p:nvSpPr>
        <p:spPr>
          <a:xfrm>
            <a:off x="7528560" y="2835880"/>
            <a:ext cx="2407280" cy="1912201"/>
          </a:xfrm>
          <a:prstGeom prst="rect">
            <a:avLst/>
          </a:prstGeom>
        </p:spPr>
        <p:txBody>
          <a:bodyPr wrap="square" lIns="0" tIns="0" rIns="0" bIns="0">
            <a:noAutofit/>
          </a:bodyPr>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algn="just">
              <a:spcBef>
                <a:spcPts val="600"/>
              </a:spcBef>
            </a:pPr>
            <a:r>
              <a:rPr lang="en-US" sz="1600" dirty="0">
                <a:solidFill>
                  <a:srgbClr val="595959"/>
                </a:solidFill>
                <a:latin typeface="Poppins"/>
              </a:rPr>
              <a:t>La </a:t>
            </a:r>
            <a:r>
              <a:rPr lang="en-US" sz="1600" dirty="0" err="1">
                <a:solidFill>
                  <a:srgbClr val="595959"/>
                </a:solidFill>
                <a:latin typeface="Poppins"/>
              </a:rPr>
              <a:t>vía</a:t>
            </a:r>
            <a:r>
              <a:rPr lang="en-US" sz="1600" dirty="0">
                <a:solidFill>
                  <a:srgbClr val="595959"/>
                </a:solidFill>
                <a:latin typeface="Poppins"/>
              </a:rPr>
              <a:t> </a:t>
            </a:r>
            <a:r>
              <a:rPr lang="en-US" sz="1600" dirty="0" err="1">
                <a:solidFill>
                  <a:srgbClr val="595959"/>
                </a:solidFill>
                <a:latin typeface="Poppins"/>
              </a:rPr>
              <a:t>más</a:t>
            </a:r>
            <a:r>
              <a:rPr lang="en-US" sz="1600" dirty="0">
                <a:solidFill>
                  <a:srgbClr val="595959"/>
                </a:solidFill>
                <a:latin typeface="Poppins"/>
              </a:rPr>
              <a:t> </a:t>
            </a:r>
            <a:r>
              <a:rPr lang="en-US" sz="1600" dirty="0" err="1">
                <a:solidFill>
                  <a:srgbClr val="595959"/>
                </a:solidFill>
                <a:latin typeface="Poppins"/>
              </a:rPr>
              <a:t>adecuada</a:t>
            </a:r>
            <a:r>
              <a:rPr lang="en-US" sz="1600" dirty="0">
                <a:solidFill>
                  <a:srgbClr val="595959"/>
                </a:solidFill>
                <a:latin typeface="Poppins"/>
              </a:rPr>
              <a:t> </a:t>
            </a:r>
            <a:r>
              <a:rPr lang="en-US" sz="1600" dirty="0" err="1">
                <a:solidFill>
                  <a:srgbClr val="595959"/>
                </a:solidFill>
                <a:latin typeface="Poppins"/>
              </a:rPr>
              <a:t>sería</a:t>
            </a:r>
            <a:r>
              <a:rPr lang="en-US" sz="1600" dirty="0">
                <a:solidFill>
                  <a:srgbClr val="595959"/>
                </a:solidFill>
                <a:latin typeface="Poppins"/>
              </a:rPr>
              <a:t> que una </a:t>
            </a:r>
            <a:r>
              <a:rPr lang="en-US" sz="1600" dirty="0" err="1">
                <a:solidFill>
                  <a:srgbClr val="595959"/>
                </a:solidFill>
                <a:latin typeface="Poppins"/>
              </a:rPr>
              <a:t>empresa</a:t>
            </a:r>
            <a:r>
              <a:rPr lang="en-US" sz="1600" dirty="0">
                <a:solidFill>
                  <a:srgbClr val="595959"/>
                </a:solidFill>
                <a:latin typeface="Poppins"/>
              </a:rPr>
              <a:t> </a:t>
            </a:r>
            <a:r>
              <a:rPr lang="en-US" sz="1600" dirty="0" err="1">
                <a:solidFill>
                  <a:srgbClr val="595959"/>
                </a:solidFill>
                <a:latin typeface="Poppins"/>
              </a:rPr>
              <a:t>especializada</a:t>
            </a:r>
            <a:r>
              <a:rPr lang="en-US" sz="1600" dirty="0">
                <a:solidFill>
                  <a:srgbClr val="595959"/>
                </a:solidFill>
                <a:latin typeface="Poppins"/>
              </a:rPr>
              <a:t> le </a:t>
            </a:r>
            <a:r>
              <a:rPr lang="en-US" sz="1600" dirty="0" err="1">
                <a:solidFill>
                  <a:srgbClr val="595959"/>
                </a:solidFill>
                <a:latin typeface="Poppins"/>
              </a:rPr>
              <a:t>asesore</a:t>
            </a:r>
            <a:r>
              <a:rPr lang="en-US" sz="1600" dirty="0">
                <a:solidFill>
                  <a:srgbClr val="595959"/>
                </a:solidFill>
                <a:latin typeface="Poppins"/>
              </a:rPr>
              <a:t> e </a:t>
            </a:r>
            <a:r>
              <a:rPr lang="en-US" sz="1600" dirty="0" err="1">
                <a:solidFill>
                  <a:srgbClr val="595959"/>
                </a:solidFill>
                <a:latin typeface="Poppins"/>
              </a:rPr>
              <a:t>implemente</a:t>
            </a:r>
            <a:r>
              <a:rPr lang="en-US" sz="1600" dirty="0">
                <a:solidFill>
                  <a:srgbClr val="595959"/>
                </a:solidFill>
                <a:latin typeface="Poppins"/>
              </a:rPr>
              <a:t> una </a:t>
            </a:r>
            <a:r>
              <a:rPr lang="en-US" sz="1600" dirty="0" err="1">
                <a:solidFill>
                  <a:srgbClr val="595959"/>
                </a:solidFill>
                <a:latin typeface="Poppins"/>
              </a:rPr>
              <a:t>página</a:t>
            </a:r>
            <a:r>
              <a:rPr lang="en-US" sz="1600" dirty="0">
                <a:solidFill>
                  <a:srgbClr val="595959"/>
                </a:solidFill>
                <a:latin typeface="Poppins"/>
              </a:rPr>
              <a:t> web </a:t>
            </a:r>
            <a:r>
              <a:rPr lang="en-US" sz="1600" dirty="0" err="1">
                <a:solidFill>
                  <a:srgbClr val="595959"/>
                </a:solidFill>
                <a:latin typeface="Poppins"/>
              </a:rPr>
              <a:t>personalizada</a:t>
            </a:r>
            <a:r>
              <a:rPr lang="en-US" sz="1600" dirty="0">
                <a:solidFill>
                  <a:srgbClr val="595959"/>
                </a:solidFill>
                <a:latin typeface="Poppins"/>
              </a:rPr>
              <a:t> y adaptable de </a:t>
            </a:r>
            <a:r>
              <a:rPr lang="en-US" sz="1600" dirty="0" err="1">
                <a:solidFill>
                  <a:srgbClr val="595959"/>
                </a:solidFill>
                <a:latin typeface="Poppins"/>
              </a:rPr>
              <a:t>acuerdo</a:t>
            </a:r>
            <a:r>
              <a:rPr lang="en-US" sz="1600" dirty="0">
                <a:solidFill>
                  <a:srgbClr val="595959"/>
                </a:solidFill>
                <a:latin typeface="Poppins"/>
              </a:rPr>
              <a:t> a sus </a:t>
            </a:r>
            <a:r>
              <a:rPr lang="en-US" sz="1600" dirty="0" err="1">
                <a:solidFill>
                  <a:srgbClr val="595959"/>
                </a:solidFill>
                <a:latin typeface="Poppins"/>
              </a:rPr>
              <a:t>necesidades</a:t>
            </a:r>
            <a:r>
              <a:rPr lang="en-US" sz="1600" dirty="0">
                <a:solidFill>
                  <a:srgbClr val="595959"/>
                </a:solidFill>
                <a:latin typeface="Poppins"/>
              </a:rPr>
              <a:t>.</a:t>
            </a:r>
          </a:p>
        </p:txBody>
      </p:sp>
      <p:sp>
        <p:nvSpPr>
          <p:cNvPr id="33" name="Text Placeholder 5">
            <a:extLst>
              <a:ext uri="{FF2B5EF4-FFF2-40B4-BE49-F238E27FC236}">
                <a16:creationId xmlns:a16="http://schemas.microsoft.com/office/drawing/2014/main" id="{BF07729E-EEC1-4A06-ADF0-D7214801BF0B}"/>
              </a:ext>
            </a:extLst>
          </p:cNvPr>
          <p:cNvSpPr txBox="1">
            <a:spLocks/>
          </p:cNvSpPr>
          <p:nvPr/>
        </p:nvSpPr>
        <p:spPr>
          <a:xfrm>
            <a:off x="4525768" y="2848121"/>
            <a:ext cx="2269221" cy="1752183"/>
          </a:xfrm>
          <a:prstGeom prst="rect">
            <a:avLst/>
          </a:prstGeom>
        </p:spPr>
        <p:txBody>
          <a:bodyPr wrap="square" lIns="0" tIns="0" rIns="0" bIns="0">
            <a:noAutofit/>
          </a:bodyPr>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algn="just">
              <a:spcBef>
                <a:spcPts val="600"/>
              </a:spcBef>
            </a:pPr>
            <a:r>
              <a:rPr lang="es-ES" sz="1600" dirty="0">
                <a:solidFill>
                  <a:srgbClr val="595959"/>
                </a:solidFill>
                <a:latin typeface="Poppins"/>
              </a:rPr>
              <a:t>En función del peso del negocio online, podría optar por la vía anterior o por una web más sencilla y genérica, también con unos costes ajustados.</a:t>
            </a:r>
          </a:p>
        </p:txBody>
      </p:sp>
      <p:sp>
        <p:nvSpPr>
          <p:cNvPr id="34" name="Text Placeholder 5">
            <a:extLst>
              <a:ext uri="{FF2B5EF4-FFF2-40B4-BE49-F238E27FC236}">
                <a16:creationId xmlns:a16="http://schemas.microsoft.com/office/drawing/2014/main" id="{37901A4B-8ED3-4428-9F58-2F0EDD72BFC3}"/>
              </a:ext>
            </a:extLst>
          </p:cNvPr>
          <p:cNvSpPr txBox="1">
            <a:spLocks/>
          </p:cNvSpPr>
          <p:nvPr/>
        </p:nvSpPr>
        <p:spPr>
          <a:xfrm>
            <a:off x="1349994" y="2847309"/>
            <a:ext cx="2442202" cy="1752183"/>
          </a:xfrm>
          <a:prstGeom prst="rect">
            <a:avLst/>
          </a:prstGeom>
        </p:spPr>
        <p:txBody>
          <a:bodyPr wrap="square" lIns="0" tIns="0" rIns="0" bIns="0">
            <a:noAutofit/>
          </a:bodyPr>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algn="just">
              <a:spcBef>
                <a:spcPts val="600"/>
              </a:spcBef>
            </a:pPr>
            <a:r>
              <a:rPr lang="es-ES" sz="1600" dirty="0">
                <a:solidFill>
                  <a:srgbClr val="595959"/>
                </a:solidFill>
                <a:latin typeface="Poppins"/>
              </a:rPr>
              <a:t>Pueden optar por páginas web predeterminadas con costes muy contenidos y que ofrecen un muy buen resultado.</a:t>
            </a:r>
            <a:endParaRPr lang="en-US" sz="1600" dirty="0">
              <a:solidFill>
                <a:srgbClr val="595959"/>
              </a:solidFill>
              <a:latin typeface="Poppins"/>
            </a:endParaRPr>
          </a:p>
        </p:txBody>
      </p:sp>
      <p:grpSp>
        <p:nvGrpSpPr>
          <p:cNvPr id="54" name="Group 53">
            <a:extLst>
              <a:ext uri="{FF2B5EF4-FFF2-40B4-BE49-F238E27FC236}">
                <a16:creationId xmlns:a16="http://schemas.microsoft.com/office/drawing/2014/main" id="{23508EE8-87DA-4E24-BBF4-A21552A7F4D8}"/>
              </a:ext>
            </a:extLst>
          </p:cNvPr>
          <p:cNvGrpSpPr>
            <a:grpSpLocks/>
          </p:cNvGrpSpPr>
          <p:nvPr/>
        </p:nvGrpSpPr>
        <p:grpSpPr>
          <a:xfrm>
            <a:off x="1207120" y="4794122"/>
            <a:ext cx="8941437" cy="1396999"/>
            <a:chOff x="2493044" y="1970509"/>
            <a:chExt cx="7165307" cy="4103686"/>
          </a:xfrm>
        </p:grpSpPr>
        <p:sp>
          <p:nvSpPr>
            <p:cNvPr id="55" name="Freeform 2">
              <a:extLst>
                <a:ext uri="{FF2B5EF4-FFF2-40B4-BE49-F238E27FC236}">
                  <a16:creationId xmlns:a16="http://schemas.microsoft.com/office/drawing/2014/main" id="{057A43A0-9F34-4FF1-A5D9-A08535BF8E17}"/>
                </a:ext>
              </a:extLst>
            </p:cNvPr>
            <p:cNvSpPr>
              <a:spLocks/>
            </p:cNvSpPr>
            <p:nvPr/>
          </p:nvSpPr>
          <p:spPr bwMode="blackWhite">
            <a:xfrm>
              <a:off x="6677026" y="1970509"/>
              <a:ext cx="2981325" cy="4103686"/>
            </a:xfrm>
            <a:custGeom>
              <a:avLst/>
              <a:gdLst>
                <a:gd name="T0" fmla="*/ 0 w 1448"/>
                <a:gd name="T1" fmla="*/ 3315273 h 1879"/>
                <a:gd name="T2" fmla="*/ 0 w 1448"/>
                <a:gd name="T3" fmla="*/ 1430503 h 1879"/>
                <a:gd name="T4" fmla="*/ 2423961 w 1448"/>
                <a:gd name="T5" fmla="*/ 856118 h 1879"/>
                <a:gd name="T6" fmla="*/ 2423961 w 1448"/>
                <a:gd name="T7" fmla="*/ 0 h 1879"/>
                <a:gd name="T8" fmla="*/ 3226745 w 1448"/>
                <a:gd name="T9" fmla="*/ 1954657 h 1879"/>
                <a:gd name="T10" fmla="*/ 2423961 w 1448"/>
                <a:gd name="T11" fmla="*/ 4101503 h 1879"/>
                <a:gd name="T12" fmla="*/ 2423961 w 1448"/>
                <a:gd name="T13" fmla="*/ 3315273 h 1879"/>
                <a:gd name="T14" fmla="*/ 0 w 1448"/>
                <a:gd name="T15" fmla="*/ 3315273 h 1879"/>
                <a:gd name="T16" fmla="*/ 0 60000 65536"/>
                <a:gd name="T17" fmla="*/ 0 60000 65536"/>
                <a:gd name="T18" fmla="*/ 0 60000 65536"/>
                <a:gd name="T19" fmla="*/ 0 60000 65536"/>
                <a:gd name="T20" fmla="*/ 0 60000 65536"/>
                <a:gd name="T21" fmla="*/ 0 60000 65536"/>
                <a:gd name="T22" fmla="*/ 0 60000 65536"/>
                <a:gd name="T23" fmla="*/ 0 60000 65536"/>
                <a:gd name="T24" fmla="*/ 0 w 1448"/>
                <a:gd name="T25" fmla="*/ 0 h 1879"/>
                <a:gd name="T26" fmla="*/ 1448 w 1448"/>
                <a:gd name="T27" fmla="*/ 1879 h 18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48" h="1879">
                  <a:moveTo>
                    <a:pt x="0" y="1518"/>
                  </a:moveTo>
                  <a:lnTo>
                    <a:pt x="0" y="655"/>
                  </a:lnTo>
                  <a:lnTo>
                    <a:pt x="1087" y="392"/>
                  </a:lnTo>
                  <a:lnTo>
                    <a:pt x="1087" y="0"/>
                  </a:lnTo>
                  <a:lnTo>
                    <a:pt x="1447" y="895"/>
                  </a:lnTo>
                  <a:lnTo>
                    <a:pt x="1087" y="1878"/>
                  </a:lnTo>
                  <a:lnTo>
                    <a:pt x="1087" y="1518"/>
                  </a:lnTo>
                  <a:lnTo>
                    <a:pt x="0" y="1518"/>
                  </a:lnTo>
                </a:path>
              </a:pathLst>
            </a:custGeom>
            <a:solidFill>
              <a:schemeClr val="accent3"/>
            </a:solidFill>
            <a:ln w="12700" cap="rnd">
              <a:noFill/>
              <a:round/>
              <a:headEnd/>
              <a:tailEnd/>
            </a:ln>
          </p:spPr>
          <p:txBody>
            <a:bodyPr lIns="822960" tIns="91440" rIns="548640" bIns="987552" anchor="b"/>
            <a:lstStyle/>
            <a:p>
              <a:pPr marL="0" lvl="1">
                <a:spcBef>
                  <a:spcPts val="600"/>
                </a:spcBef>
                <a:buSzPct val="100000"/>
              </a:pPr>
              <a:endParaRPr lang="en-US" sz="1000" dirty="0"/>
            </a:p>
          </p:txBody>
        </p:sp>
        <p:sp>
          <p:nvSpPr>
            <p:cNvPr id="56" name="Freeform 3">
              <a:extLst>
                <a:ext uri="{FF2B5EF4-FFF2-40B4-BE49-F238E27FC236}">
                  <a16:creationId xmlns:a16="http://schemas.microsoft.com/office/drawing/2014/main" id="{FA7FEF33-5DD5-4AA0-B3C0-C734EA085C94}"/>
                </a:ext>
              </a:extLst>
            </p:cNvPr>
            <p:cNvSpPr>
              <a:spLocks/>
            </p:cNvSpPr>
            <p:nvPr/>
          </p:nvSpPr>
          <p:spPr bwMode="blackWhite">
            <a:xfrm>
              <a:off x="4584701" y="2811104"/>
              <a:ext cx="2786063" cy="3109913"/>
            </a:xfrm>
            <a:custGeom>
              <a:avLst/>
              <a:gdLst>
                <a:gd name="T0" fmla="*/ 0 w 1353"/>
                <a:gd name="T1" fmla="*/ 2147483647 h 1423"/>
                <a:gd name="T2" fmla="*/ 73478142 w 1353"/>
                <a:gd name="T3" fmla="*/ 2147483647 h 1423"/>
                <a:gd name="T4" fmla="*/ 2147483647 w 1353"/>
                <a:gd name="T5" fmla="*/ 1256153639 h 1423"/>
                <a:gd name="T6" fmla="*/ 2147483647 w 1353"/>
                <a:gd name="T7" fmla="*/ 0 h 1423"/>
                <a:gd name="T8" fmla="*/ 2147483647 w 1353"/>
                <a:gd name="T9" fmla="*/ 2147483647 h 1423"/>
                <a:gd name="T10" fmla="*/ 2147483647 w 1353"/>
                <a:gd name="T11" fmla="*/ 2147483647 h 1423"/>
                <a:gd name="T12" fmla="*/ 2147483647 w 1353"/>
                <a:gd name="T13" fmla="*/ 2147483647 h 1423"/>
                <a:gd name="T14" fmla="*/ 0 w 1353"/>
                <a:gd name="T15" fmla="*/ 2147483647 h 1423"/>
                <a:gd name="T16" fmla="*/ 0 60000 65536"/>
                <a:gd name="T17" fmla="*/ 0 60000 65536"/>
                <a:gd name="T18" fmla="*/ 0 60000 65536"/>
                <a:gd name="T19" fmla="*/ 0 60000 65536"/>
                <a:gd name="T20" fmla="*/ 0 60000 65536"/>
                <a:gd name="T21" fmla="*/ 0 60000 65536"/>
                <a:gd name="T22" fmla="*/ 0 60000 65536"/>
                <a:gd name="T23" fmla="*/ 0 60000 65536"/>
                <a:gd name="T24" fmla="*/ 0 w 1353"/>
                <a:gd name="T25" fmla="*/ 0 h 1423"/>
                <a:gd name="T26" fmla="*/ 1353 w 1353"/>
                <a:gd name="T27" fmla="*/ 1423 h 14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53" h="1423">
                  <a:moveTo>
                    <a:pt x="0" y="1118"/>
                  </a:moveTo>
                  <a:lnTo>
                    <a:pt x="16" y="511"/>
                  </a:lnTo>
                  <a:lnTo>
                    <a:pt x="1016" y="263"/>
                  </a:lnTo>
                  <a:lnTo>
                    <a:pt x="1016" y="0"/>
                  </a:lnTo>
                  <a:lnTo>
                    <a:pt x="1352" y="679"/>
                  </a:lnTo>
                  <a:lnTo>
                    <a:pt x="1016" y="1422"/>
                  </a:lnTo>
                  <a:lnTo>
                    <a:pt x="1016" y="1118"/>
                  </a:lnTo>
                  <a:lnTo>
                    <a:pt x="0" y="1118"/>
                  </a:lnTo>
                </a:path>
              </a:pathLst>
            </a:custGeom>
            <a:solidFill>
              <a:schemeClr val="tx2">
                <a:lumMod val="75000"/>
                <a:lumOff val="25000"/>
              </a:schemeClr>
            </a:solidFill>
            <a:ln w="12700" cap="rnd">
              <a:noFill/>
              <a:round/>
              <a:headEnd/>
              <a:tailEnd/>
            </a:ln>
          </p:spPr>
          <p:txBody>
            <a:bodyPr lIns="822960" tIns="91440" rIns="457200" bIns="832104" anchor="b" anchorCtr="0"/>
            <a:lstStyle/>
            <a:p>
              <a:pPr marL="114300" lvl="1" indent="-114300">
                <a:spcBef>
                  <a:spcPts val="600"/>
                </a:spcBef>
                <a:buSzPct val="100000"/>
                <a:buFont typeface="Arial"/>
                <a:buChar char="•"/>
              </a:pPr>
              <a:r>
                <a:rPr lang="en-US" sz="1100" dirty="0">
                  <a:solidFill>
                    <a:schemeClr val="bg1"/>
                  </a:solidFill>
                </a:rPr>
                <a:t>Level 1 bullet</a:t>
              </a:r>
            </a:p>
            <a:p>
              <a:pPr marL="254000" lvl="2" indent="-114300">
                <a:spcBef>
                  <a:spcPts val="600"/>
                </a:spcBef>
                <a:buSzPct val="100000"/>
                <a:buFont typeface="Arial"/>
                <a:buChar char="−"/>
              </a:pPr>
              <a:r>
                <a:rPr lang="en-US" sz="1100" dirty="0">
                  <a:solidFill>
                    <a:schemeClr val="bg1"/>
                  </a:solidFill>
                </a:rPr>
                <a:t>Level 2 bullet</a:t>
              </a:r>
            </a:p>
            <a:p>
              <a:pPr marL="393700" lvl="3" indent="-114300">
                <a:spcBef>
                  <a:spcPts val="600"/>
                </a:spcBef>
                <a:buSzPct val="100000"/>
                <a:buFont typeface="Arial"/>
                <a:buChar char="◦"/>
              </a:pPr>
              <a:r>
                <a:rPr lang="en-US" sz="1000" dirty="0">
                  <a:solidFill>
                    <a:schemeClr val="bg1"/>
                  </a:solidFill>
                </a:rPr>
                <a:t>Level 3 bullet</a:t>
              </a:r>
            </a:p>
          </p:txBody>
        </p:sp>
        <p:sp>
          <p:nvSpPr>
            <p:cNvPr id="57" name="Freeform 4">
              <a:extLst>
                <a:ext uri="{FF2B5EF4-FFF2-40B4-BE49-F238E27FC236}">
                  <a16:creationId xmlns:a16="http://schemas.microsoft.com/office/drawing/2014/main" id="{F46AEB64-805A-40E7-A1B5-26F3B4F2DC55}"/>
                </a:ext>
              </a:extLst>
            </p:cNvPr>
            <p:cNvSpPr>
              <a:spLocks/>
            </p:cNvSpPr>
            <p:nvPr/>
          </p:nvSpPr>
          <p:spPr bwMode="blackWhite">
            <a:xfrm>
              <a:off x="2493044" y="3525478"/>
              <a:ext cx="2785032" cy="2182216"/>
            </a:xfrm>
            <a:custGeom>
              <a:avLst/>
              <a:gdLst>
                <a:gd name="T0" fmla="*/ 0 w 1352"/>
                <a:gd name="T1" fmla="*/ 2147483647 h 1000"/>
                <a:gd name="T2" fmla="*/ 0 w 1352"/>
                <a:gd name="T3" fmla="*/ 2147483647 h 1000"/>
                <a:gd name="T4" fmla="*/ 2147483647 w 1352"/>
                <a:gd name="T5" fmla="*/ 2147483647 h 1000"/>
                <a:gd name="T6" fmla="*/ 2147483647 w 1352"/>
                <a:gd name="T7" fmla="*/ 0 h 1000"/>
                <a:gd name="T8" fmla="*/ 2147483647 w 1352"/>
                <a:gd name="T9" fmla="*/ 2147483647 h 1000"/>
                <a:gd name="T10" fmla="*/ 2147483647 w 1352"/>
                <a:gd name="T11" fmla="*/ 2147483647 h 1000"/>
                <a:gd name="T12" fmla="*/ 2147483647 w 1352"/>
                <a:gd name="T13" fmla="*/ 2147483647 h 1000"/>
                <a:gd name="T14" fmla="*/ 0 w 1352"/>
                <a:gd name="T15" fmla="*/ 2147483647 h 1000"/>
                <a:gd name="T16" fmla="*/ 0 60000 65536"/>
                <a:gd name="T17" fmla="*/ 0 60000 65536"/>
                <a:gd name="T18" fmla="*/ 0 60000 65536"/>
                <a:gd name="T19" fmla="*/ 0 60000 65536"/>
                <a:gd name="T20" fmla="*/ 0 60000 65536"/>
                <a:gd name="T21" fmla="*/ 0 60000 65536"/>
                <a:gd name="T22" fmla="*/ 0 60000 65536"/>
                <a:gd name="T23" fmla="*/ 0 60000 65536"/>
                <a:gd name="T24" fmla="*/ 0 w 1352"/>
                <a:gd name="T25" fmla="*/ 0 h 1000"/>
                <a:gd name="T26" fmla="*/ 1352 w 1352"/>
                <a:gd name="T27" fmla="*/ 1000 h 1000"/>
                <a:gd name="connsiteX0" fmla="*/ 9 w 10002"/>
                <a:gd name="connsiteY0" fmla="*/ 7910 h 9990"/>
                <a:gd name="connsiteX1" fmla="*/ 0 w 10002"/>
                <a:gd name="connsiteY1" fmla="*/ 4400 h 9990"/>
                <a:gd name="connsiteX2" fmla="*/ 7576 w 10002"/>
                <a:gd name="connsiteY2" fmla="*/ 1840 h 9990"/>
                <a:gd name="connsiteX3" fmla="*/ 7576 w 10002"/>
                <a:gd name="connsiteY3" fmla="*/ 0 h 9990"/>
                <a:gd name="connsiteX4" fmla="*/ 10002 w 10002"/>
                <a:gd name="connsiteY4" fmla="*/ 4800 h 9990"/>
                <a:gd name="connsiteX5" fmla="*/ 7576 w 10002"/>
                <a:gd name="connsiteY5" fmla="*/ 9990 h 9990"/>
                <a:gd name="connsiteX6" fmla="*/ 7576 w 10002"/>
                <a:gd name="connsiteY6" fmla="*/ 7910 h 9990"/>
                <a:gd name="connsiteX7" fmla="*/ 9 w 10002"/>
                <a:gd name="connsiteY7" fmla="*/ 7910 h 9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2" h="9990">
                  <a:moveTo>
                    <a:pt x="9" y="7910"/>
                  </a:moveTo>
                  <a:lnTo>
                    <a:pt x="0" y="4400"/>
                  </a:lnTo>
                  <a:lnTo>
                    <a:pt x="7576" y="1840"/>
                  </a:lnTo>
                  <a:lnTo>
                    <a:pt x="7576" y="0"/>
                  </a:lnTo>
                  <a:lnTo>
                    <a:pt x="10002" y="4800"/>
                  </a:lnTo>
                  <a:lnTo>
                    <a:pt x="7576" y="9990"/>
                  </a:lnTo>
                  <a:lnTo>
                    <a:pt x="7576" y="7910"/>
                  </a:lnTo>
                  <a:lnTo>
                    <a:pt x="9" y="7910"/>
                  </a:lnTo>
                </a:path>
              </a:pathLst>
            </a:custGeom>
            <a:solidFill>
              <a:schemeClr val="accent5"/>
            </a:solidFill>
            <a:ln w="12700" cap="rnd">
              <a:noFill/>
              <a:round/>
              <a:headEnd/>
              <a:tailEnd/>
            </a:ln>
          </p:spPr>
          <p:txBody>
            <a:bodyPr lIns="182880" tIns="91440" rIns="36000" bIns="612648" anchor="b" anchorCtr="0"/>
            <a:lstStyle/>
            <a:p>
              <a:pPr marL="114300" lvl="1" indent="-114300">
                <a:spcBef>
                  <a:spcPts val="600"/>
                </a:spcBef>
                <a:buSzPct val="100000"/>
                <a:buFont typeface="Arial"/>
                <a:buChar char="•"/>
              </a:pPr>
              <a:r>
                <a:rPr lang="en-US" sz="1100" dirty="0">
                  <a:solidFill>
                    <a:schemeClr val="bg1"/>
                  </a:solidFill>
                </a:rPr>
                <a:t>Level 1 bullet</a:t>
              </a:r>
            </a:p>
            <a:p>
              <a:pPr marL="254000" lvl="2" indent="-114300">
                <a:spcBef>
                  <a:spcPts val="600"/>
                </a:spcBef>
                <a:buSzPct val="100000"/>
                <a:buFont typeface="Arial"/>
                <a:buChar char="−"/>
              </a:pPr>
              <a:r>
                <a:rPr lang="en-US" sz="1100" dirty="0">
                  <a:solidFill>
                    <a:schemeClr val="bg1"/>
                  </a:solidFill>
                </a:rPr>
                <a:t>Level 2 bullet</a:t>
              </a:r>
            </a:p>
            <a:p>
              <a:pPr marL="393700" lvl="3" indent="-114300">
                <a:spcBef>
                  <a:spcPts val="600"/>
                </a:spcBef>
                <a:buSzPct val="100000"/>
                <a:buFont typeface="Arial"/>
                <a:buChar char="◦"/>
              </a:pPr>
              <a:r>
                <a:rPr lang="en-US" sz="1000" dirty="0">
                  <a:solidFill>
                    <a:schemeClr val="bg1"/>
                  </a:solidFill>
                </a:rPr>
                <a:t>Level 3 bullet</a:t>
              </a:r>
            </a:p>
          </p:txBody>
        </p:sp>
      </p:grpSp>
      <p:sp>
        <p:nvSpPr>
          <p:cNvPr id="2" name="TextBox 1">
            <a:extLst>
              <a:ext uri="{FF2B5EF4-FFF2-40B4-BE49-F238E27FC236}">
                <a16:creationId xmlns:a16="http://schemas.microsoft.com/office/drawing/2014/main" id="{E9277C68-2457-42BE-AE94-84363EE66A4E}"/>
              </a:ext>
            </a:extLst>
          </p:cNvPr>
          <p:cNvSpPr txBox="1"/>
          <p:nvPr/>
        </p:nvSpPr>
        <p:spPr bwMode="gray">
          <a:xfrm>
            <a:off x="2282706" y="4913343"/>
            <a:ext cx="2442202" cy="939917"/>
          </a:xfrm>
          <a:prstGeom prst="rect">
            <a:avLst/>
          </a:prstGeom>
        </p:spPr>
        <p:txBody>
          <a:bodyPr vert="horz" wrap="square" lIns="0" tIns="0" rIns="0" bIns="0" rtlCol="0" anchor="b" anchorCtr="0">
            <a:noAutofit/>
          </a:bodyPr>
          <a:lstStyle/>
          <a:p>
            <a:r>
              <a:rPr lang="es-ES" sz="2200" dirty="0">
                <a:solidFill>
                  <a:schemeClr val="bg1"/>
                </a:solidFill>
                <a:latin typeface="Poppins"/>
              </a:rPr>
              <a:t>Costes bajos</a:t>
            </a:r>
            <a:endParaRPr lang="es-ES" sz="2200" b="0" dirty="0">
              <a:solidFill>
                <a:schemeClr val="bg1"/>
              </a:solidFill>
              <a:latin typeface="Poppins"/>
            </a:endParaRPr>
          </a:p>
        </p:txBody>
      </p:sp>
      <p:sp>
        <p:nvSpPr>
          <p:cNvPr id="58" name="TextBox 57">
            <a:extLst>
              <a:ext uri="{FF2B5EF4-FFF2-40B4-BE49-F238E27FC236}">
                <a16:creationId xmlns:a16="http://schemas.microsoft.com/office/drawing/2014/main" id="{550B4248-0B82-41E7-9BD5-0C80A3F3610E}"/>
              </a:ext>
            </a:extLst>
          </p:cNvPr>
          <p:cNvSpPr txBox="1"/>
          <p:nvPr/>
        </p:nvSpPr>
        <p:spPr bwMode="gray">
          <a:xfrm>
            <a:off x="4766186" y="4807319"/>
            <a:ext cx="2442202" cy="939917"/>
          </a:xfrm>
          <a:prstGeom prst="rect">
            <a:avLst/>
          </a:prstGeom>
        </p:spPr>
        <p:txBody>
          <a:bodyPr vert="horz" wrap="square" lIns="0" tIns="0" rIns="0" bIns="0" rtlCol="0" anchor="b" anchorCtr="0">
            <a:noAutofit/>
          </a:bodyPr>
          <a:lstStyle/>
          <a:p>
            <a:r>
              <a:rPr lang="es-ES" sz="2200" dirty="0">
                <a:solidFill>
                  <a:schemeClr val="bg1"/>
                </a:solidFill>
                <a:latin typeface="Poppins"/>
              </a:rPr>
              <a:t>Costes variables</a:t>
            </a:r>
            <a:endParaRPr lang="es-ES" sz="2200" b="0" dirty="0">
              <a:solidFill>
                <a:schemeClr val="bg1"/>
              </a:solidFill>
              <a:latin typeface="Poppins"/>
            </a:endParaRPr>
          </a:p>
        </p:txBody>
      </p:sp>
      <p:sp>
        <p:nvSpPr>
          <p:cNvPr id="18" name="TextBox 17">
            <a:extLst>
              <a:ext uri="{FF2B5EF4-FFF2-40B4-BE49-F238E27FC236}">
                <a16:creationId xmlns:a16="http://schemas.microsoft.com/office/drawing/2014/main" id="{F38502E2-F807-40E8-B7E8-B07DE8813EAA}"/>
              </a:ext>
            </a:extLst>
          </p:cNvPr>
          <p:cNvSpPr txBox="1"/>
          <p:nvPr/>
        </p:nvSpPr>
        <p:spPr bwMode="gray">
          <a:xfrm>
            <a:off x="7511099" y="4748081"/>
            <a:ext cx="2442202" cy="939917"/>
          </a:xfrm>
          <a:prstGeom prst="rect">
            <a:avLst/>
          </a:prstGeom>
        </p:spPr>
        <p:txBody>
          <a:bodyPr vert="horz" wrap="square" lIns="0" tIns="0" rIns="0" bIns="0" rtlCol="0" anchor="b" anchorCtr="0">
            <a:noAutofit/>
          </a:bodyPr>
          <a:lstStyle/>
          <a:p>
            <a:r>
              <a:rPr lang="es-ES" dirty="0">
                <a:solidFill>
                  <a:schemeClr val="bg1"/>
                </a:solidFill>
                <a:latin typeface="Poppins"/>
              </a:rPr>
              <a:t> </a:t>
            </a:r>
            <a:r>
              <a:rPr lang="es-ES" sz="2200" dirty="0">
                <a:solidFill>
                  <a:schemeClr val="bg1"/>
                </a:solidFill>
                <a:latin typeface="Poppins"/>
              </a:rPr>
              <a:t>Costes elevados</a:t>
            </a:r>
            <a:endParaRPr lang="es-ES" sz="2200" b="0" dirty="0">
              <a:solidFill>
                <a:schemeClr val="bg1"/>
              </a:solidFill>
              <a:latin typeface="Poppins"/>
            </a:endParaRPr>
          </a:p>
        </p:txBody>
      </p:sp>
    </p:spTree>
    <p:extLst>
      <p:ext uri="{BB962C8B-B14F-4D97-AF65-F5344CB8AC3E}">
        <p14:creationId xmlns:p14="http://schemas.microsoft.com/office/powerpoint/2010/main" val="2361370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801188" y="488087"/>
            <a:ext cx="9617382" cy="4775127"/>
          </a:xfrm>
        </p:spPr>
        <p:txBody>
          <a:bodyPr anchor="ctr"/>
          <a:lstStyle/>
          <a:p>
            <a:pPr algn="just"/>
            <a:endParaRPr lang="es-ES" dirty="0"/>
          </a:p>
          <a:p>
            <a:pPr algn="just"/>
            <a:endParaRPr lang="es-ES" dirty="0"/>
          </a:p>
          <a:p>
            <a:pPr algn="just"/>
            <a:endParaRPr lang="es-ES" dirty="0"/>
          </a:p>
          <a:p>
            <a:pPr algn="just"/>
            <a:r>
              <a:rPr lang="es-ES" dirty="0"/>
              <a:t>A continuación, presentamos la formación para la </a:t>
            </a:r>
            <a:r>
              <a:rPr lang="es-ES" b="1" dirty="0">
                <a:solidFill>
                  <a:srgbClr val="019EE2"/>
                </a:solidFill>
              </a:rPr>
              <a:t>creación de una página web. </a:t>
            </a:r>
            <a:r>
              <a:rPr lang="es-ES" dirty="0"/>
              <a:t>enfocada al comercio electrónico, daremos las claves y nociones básicas necesarias para crear y gestionar nuestra tienda </a:t>
            </a:r>
            <a:r>
              <a:rPr lang="es-ES" i="1" dirty="0"/>
              <a:t>online</a:t>
            </a:r>
            <a:r>
              <a:rPr lang="es-ES" dirty="0"/>
              <a:t>.						</a:t>
            </a:r>
          </a:p>
          <a:p>
            <a:pPr algn="just"/>
            <a:endParaRPr lang="es-ES" dirty="0"/>
          </a:p>
          <a:p>
            <a:pPr algn="just"/>
            <a:endParaRPr lang="es-ES" dirty="0"/>
          </a:p>
          <a:p>
            <a:pPr algn="just"/>
            <a:r>
              <a:rPr lang="es-ES" dirty="0"/>
              <a:t>A partir esta formación, os animamos a que sigáis investigando por vuestra cuenta sobre el tema y a implementarlo en vuestro negocio. Al final de esta presentación, hemos preparado un pequeño test para que pongáis en práctica los conocimientos explicados.</a:t>
            </a:r>
            <a:endParaRPr lang="es-ES" dirty="0">
              <a:highlight>
                <a:srgbClr val="FFFF00"/>
              </a:highlight>
            </a:endParaRPr>
          </a:p>
        </p:txBody>
      </p:sp>
      <p:sp>
        <p:nvSpPr>
          <p:cNvPr id="3" name="Title 2"/>
          <p:cNvSpPr>
            <a:spLocks noGrp="1"/>
          </p:cNvSpPr>
          <p:nvPr>
            <p:ph type="title"/>
          </p:nvPr>
        </p:nvSpPr>
        <p:spPr>
          <a:xfrm>
            <a:off x="574402" y="585466"/>
            <a:ext cx="7058660" cy="594515"/>
          </a:xfrm>
        </p:spPr>
        <p:txBody>
          <a:bodyPr/>
          <a:lstStyle/>
          <a:p>
            <a:r>
              <a:rPr lang="es-ES" sz="2800" u="none" dirty="0"/>
              <a:t>Presentación del Curso</a:t>
            </a:r>
          </a:p>
        </p:txBody>
      </p:sp>
      <p:grpSp>
        <p:nvGrpSpPr>
          <p:cNvPr id="8" name="Group 927"/>
          <p:cNvGrpSpPr>
            <a:grpSpLocks noChangeAspect="1"/>
          </p:cNvGrpSpPr>
          <p:nvPr/>
        </p:nvGrpSpPr>
        <p:grpSpPr bwMode="auto">
          <a:xfrm>
            <a:off x="1115225" y="3429000"/>
            <a:ext cx="487484" cy="487484"/>
            <a:chOff x="5432" y="3568"/>
            <a:chExt cx="340" cy="340"/>
          </a:xfrm>
          <a:solidFill>
            <a:srgbClr val="019EE2"/>
          </a:solidFill>
        </p:grpSpPr>
        <p:sp>
          <p:nvSpPr>
            <p:cNvPr id="9" name="Freeform 928"/>
            <p:cNvSpPr>
              <a:spLocks noEditPoints="1"/>
            </p:cNvSpPr>
            <p:nvPr/>
          </p:nvSpPr>
          <p:spPr bwMode="auto">
            <a:xfrm>
              <a:off x="5432" y="3568"/>
              <a:ext cx="340" cy="340"/>
            </a:xfrm>
            <a:custGeom>
              <a:avLst/>
              <a:gdLst>
                <a:gd name="T0" fmla="*/ 332 w 512"/>
                <a:gd name="T1" fmla="*/ 245 h 512"/>
                <a:gd name="T2" fmla="*/ 340 w 512"/>
                <a:gd name="T3" fmla="*/ 305 h 512"/>
                <a:gd name="T4" fmla="*/ 256 w 512"/>
                <a:gd name="T5" fmla="*/ 341 h 512"/>
                <a:gd name="T6" fmla="*/ 171 w 512"/>
                <a:gd name="T7" fmla="*/ 306 h 512"/>
                <a:gd name="T8" fmla="*/ 179 w 512"/>
                <a:gd name="T9" fmla="*/ 245 h 512"/>
                <a:gd name="T10" fmla="*/ 251 w 512"/>
                <a:gd name="T11" fmla="*/ 276 h 512"/>
                <a:gd name="T12" fmla="*/ 256 w 512"/>
                <a:gd name="T13" fmla="*/ 277 h 512"/>
                <a:gd name="T14" fmla="*/ 260 w 512"/>
                <a:gd name="T15" fmla="*/ 276 h 512"/>
                <a:gd name="T16" fmla="*/ 332 w 512"/>
                <a:gd name="T17" fmla="*/ 245 h 512"/>
                <a:gd name="T18" fmla="*/ 136 w 512"/>
                <a:gd name="T19" fmla="*/ 203 h 512"/>
                <a:gd name="T20" fmla="*/ 256 w 512"/>
                <a:gd name="T21" fmla="*/ 255 h 512"/>
                <a:gd name="T22" fmla="*/ 376 w 512"/>
                <a:gd name="T23" fmla="*/ 203 h 512"/>
                <a:gd name="T24" fmla="*/ 256 w 512"/>
                <a:gd name="T25" fmla="*/ 160 h 512"/>
                <a:gd name="T26" fmla="*/ 136 w 512"/>
                <a:gd name="T27" fmla="*/ 203 h 512"/>
                <a:gd name="T28" fmla="*/ 512 w 512"/>
                <a:gd name="T29" fmla="*/ 256 h 512"/>
                <a:gd name="T30" fmla="*/ 256 w 512"/>
                <a:gd name="T31" fmla="*/ 512 h 512"/>
                <a:gd name="T32" fmla="*/ 0 w 512"/>
                <a:gd name="T33" fmla="*/ 256 h 512"/>
                <a:gd name="T34" fmla="*/ 256 w 512"/>
                <a:gd name="T35" fmla="*/ 0 h 512"/>
                <a:gd name="T36" fmla="*/ 512 w 512"/>
                <a:gd name="T37" fmla="*/ 256 h 512"/>
                <a:gd name="T38" fmla="*/ 416 w 512"/>
                <a:gd name="T39" fmla="*/ 202 h 512"/>
                <a:gd name="T40" fmla="*/ 409 w 512"/>
                <a:gd name="T41" fmla="*/ 192 h 512"/>
                <a:gd name="T42" fmla="*/ 259 w 512"/>
                <a:gd name="T43" fmla="*/ 139 h 512"/>
                <a:gd name="T44" fmla="*/ 252 w 512"/>
                <a:gd name="T45" fmla="*/ 139 h 512"/>
                <a:gd name="T46" fmla="*/ 103 w 512"/>
                <a:gd name="T47" fmla="*/ 192 h 512"/>
                <a:gd name="T48" fmla="*/ 96 w 512"/>
                <a:gd name="T49" fmla="*/ 202 h 512"/>
                <a:gd name="T50" fmla="*/ 102 w 512"/>
                <a:gd name="T51" fmla="*/ 212 h 512"/>
                <a:gd name="T52" fmla="*/ 159 w 512"/>
                <a:gd name="T53" fmla="*/ 236 h 512"/>
                <a:gd name="T54" fmla="*/ 149 w 512"/>
                <a:gd name="T55" fmla="*/ 308 h 512"/>
                <a:gd name="T56" fmla="*/ 150 w 512"/>
                <a:gd name="T57" fmla="*/ 314 h 512"/>
                <a:gd name="T58" fmla="*/ 256 w 512"/>
                <a:gd name="T59" fmla="*/ 362 h 512"/>
                <a:gd name="T60" fmla="*/ 360 w 512"/>
                <a:gd name="T61" fmla="*/ 316 h 512"/>
                <a:gd name="T62" fmla="*/ 362 w 512"/>
                <a:gd name="T63" fmla="*/ 308 h 512"/>
                <a:gd name="T64" fmla="*/ 353 w 512"/>
                <a:gd name="T65" fmla="*/ 236 h 512"/>
                <a:gd name="T66" fmla="*/ 384 w 512"/>
                <a:gd name="T67" fmla="*/ 223 h 512"/>
                <a:gd name="T68" fmla="*/ 384 w 512"/>
                <a:gd name="T69" fmla="*/ 352 h 512"/>
                <a:gd name="T70" fmla="*/ 394 w 512"/>
                <a:gd name="T71" fmla="*/ 362 h 512"/>
                <a:gd name="T72" fmla="*/ 405 w 512"/>
                <a:gd name="T73" fmla="*/ 352 h 512"/>
                <a:gd name="T74" fmla="*/ 405 w 512"/>
                <a:gd name="T75" fmla="*/ 214 h 512"/>
                <a:gd name="T76" fmla="*/ 409 w 512"/>
                <a:gd name="T77" fmla="*/ 212 h 512"/>
                <a:gd name="T78" fmla="*/ 416 w 512"/>
                <a:gd name="T79" fmla="*/ 20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12">
                  <a:moveTo>
                    <a:pt x="332" y="245"/>
                  </a:moveTo>
                  <a:cubicBezTo>
                    <a:pt x="340" y="305"/>
                    <a:pt x="340" y="305"/>
                    <a:pt x="340" y="305"/>
                  </a:cubicBezTo>
                  <a:cubicBezTo>
                    <a:pt x="331" y="315"/>
                    <a:pt x="299" y="341"/>
                    <a:pt x="256" y="341"/>
                  </a:cubicBezTo>
                  <a:cubicBezTo>
                    <a:pt x="201" y="341"/>
                    <a:pt x="177" y="315"/>
                    <a:pt x="171" y="306"/>
                  </a:cubicBezTo>
                  <a:cubicBezTo>
                    <a:pt x="179" y="245"/>
                    <a:pt x="179" y="245"/>
                    <a:pt x="179" y="245"/>
                  </a:cubicBezTo>
                  <a:cubicBezTo>
                    <a:pt x="251" y="276"/>
                    <a:pt x="251" y="276"/>
                    <a:pt x="251" y="276"/>
                  </a:cubicBezTo>
                  <a:cubicBezTo>
                    <a:pt x="253" y="277"/>
                    <a:pt x="254" y="277"/>
                    <a:pt x="256" y="277"/>
                  </a:cubicBezTo>
                  <a:cubicBezTo>
                    <a:pt x="257" y="277"/>
                    <a:pt x="259" y="277"/>
                    <a:pt x="260" y="276"/>
                  </a:cubicBezTo>
                  <a:lnTo>
                    <a:pt x="332" y="245"/>
                  </a:lnTo>
                  <a:close/>
                  <a:moveTo>
                    <a:pt x="136" y="203"/>
                  </a:moveTo>
                  <a:cubicBezTo>
                    <a:pt x="256" y="255"/>
                    <a:pt x="256" y="255"/>
                    <a:pt x="256" y="255"/>
                  </a:cubicBezTo>
                  <a:cubicBezTo>
                    <a:pt x="376" y="203"/>
                    <a:pt x="376" y="203"/>
                    <a:pt x="376" y="203"/>
                  </a:cubicBezTo>
                  <a:cubicBezTo>
                    <a:pt x="256" y="160"/>
                    <a:pt x="256" y="160"/>
                    <a:pt x="256" y="160"/>
                  </a:cubicBezTo>
                  <a:lnTo>
                    <a:pt x="136" y="203"/>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202"/>
                  </a:moveTo>
                  <a:cubicBezTo>
                    <a:pt x="416" y="198"/>
                    <a:pt x="413" y="194"/>
                    <a:pt x="409" y="192"/>
                  </a:cubicBezTo>
                  <a:cubicBezTo>
                    <a:pt x="259" y="139"/>
                    <a:pt x="259" y="139"/>
                    <a:pt x="259" y="139"/>
                  </a:cubicBezTo>
                  <a:cubicBezTo>
                    <a:pt x="257" y="138"/>
                    <a:pt x="254" y="138"/>
                    <a:pt x="252" y="139"/>
                  </a:cubicBezTo>
                  <a:cubicBezTo>
                    <a:pt x="103" y="192"/>
                    <a:pt x="103" y="192"/>
                    <a:pt x="103" y="192"/>
                  </a:cubicBezTo>
                  <a:cubicBezTo>
                    <a:pt x="99" y="194"/>
                    <a:pt x="96" y="198"/>
                    <a:pt x="96" y="202"/>
                  </a:cubicBezTo>
                  <a:cubicBezTo>
                    <a:pt x="96" y="206"/>
                    <a:pt x="98" y="210"/>
                    <a:pt x="102" y="212"/>
                  </a:cubicBezTo>
                  <a:cubicBezTo>
                    <a:pt x="159" y="236"/>
                    <a:pt x="159" y="236"/>
                    <a:pt x="159" y="236"/>
                  </a:cubicBezTo>
                  <a:cubicBezTo>
                    <a:pt x="149" y="308"/>
                    <a:pt x="149" y="308"/>
                    <a:pt x="149" y="308"/>
                  </a:cubicBezTo>
                  <a:cubicBezTo>
                    <a:pt x="149" y="310"/>
                    <a:pt x="149" y="312"/>
                    <a:pt x="150" y="314"/>
                  </a:cubicBezTo>
                  <a:cubicBezTo>
                    <a:pt x="152" y="316"/>
                    <a:pt x="179" y="362"/>
                    <a:pt x="256" y="362"/>
                  </a:cubicBezTo>
                  <a:cubicBezTo>
                    <a:pt x="319" y="362"/>
                    <a:pt x="358" y="318"/>
                    <a:pt x="360" y="316"/>
                  </a:cubicBezTo>
                  <a:cubicBezTo>
                    <a:pt x="362" y="314"/>
                    <a:pt x="363" y="311"/>
                    <a:pt x="362" y="308"/>
                  </a:cubicBezTo>
                  <a:cubicBezTo>
                    <a:pt x="353" y="236"/>
                    <a:pt x="353" y="236"/>
                    <a:pt x="353" y="236"/>
                  </a:cubicBezTo>
                  <a:cubicBezTo>
                    <a:pt x="384" y="223"/>
                    <a:pt x="384" y="223"/>
                    <a:pt x="384" y="223"/>
                  </a:cubicBezTo>
                  <a:cubicBezTo>
                    <a:pt x="384" y="352"/>
                    <a:pt x="384" y="352"/>
                    <a:pt x="384" y="352"/>
                  </a:cubicBezTo>
                  <a:cubicBezTo>
                    <a:pt x="384" y="358"/>
                    <a:pt x="388" y="362"/>
                    <a:pt x="394" y="362"/>
                  </a:cubicBezTo>
                  <a:cubicBezTo>
                    <a:pt x="400" y="362"/>
                    <a:pt x="405" y="358"/>
                    <a:pt x="405" y="352"/>
                  </a:cubicBezTo>
                  <a:cubicBezTo>
                    <a:pt x="405" y="214"/>
                    <a:pt x="405" y="214"/>
                    <a:pt x="405" y="214"/>
                  </a:cubicBezTo>
                  <a:cubicBezTo>
                    <a:pt x="409" y="212"/>
                    <a:pt x="409" y="212"/>
                    <a:pt x="409" y="212"/>
                  </a:cubicBezTo>
                  <a:cubicBezTo>
                    <a:pt x="413" y="210"/>
                    <a:pt x="416" y="206"/>
                    <a:pt x="416" y="2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446" tIns="60723" rIns="121446" bIns="60723" numCol="1" anchor="t" anchorCtr="0" compatLnSpc="1">
              <a:prstTxWarp prst="textNoShape">
                <a:avLst/>
              </a:prstTxWarp>
            </a:bodyPr>
            <a:lstStyle/>
            <a:p>
              <a:endParaRPr lang="en-GB" sz="319"/>
            </a:p>
          </p:txBody>
        </p:sp>
        <p:sp>
          <p:nvSpPr>
            <p:cNvPr id="10" name="Freeform 929"/>
            <p:cNvSpPr>
              <a:spLocks noEditPoints="1"/>
            </p:cNvSpPr>
            <p:nvPr/>
          </p:nvSpPr>
          <p:spPr bwMode="auto">
            <a:xfrm>
              <a:off x="5432" y="3568"/>
              <a:ext cx="340" cy="340"/>
            </a:xfrm>
            <a:custGeom>
              <a:avLst/>
              <a:gdLst>
                <a:gd name="T0" fmla="*/ 332 w 512"/>
                <a:gd name="T1" fmla="*/ 245 h 512"/>
                <a:gd name="T2" fmla="*/ 340 w 512"/>
                <a:gd name="T3" fmla="*/ 305 h 512"/>
                <a:gd name="T4" fmla="*/ 256 w 512"/>
                <a:gd name="T5" fmla="*/ 341 h 512"/>
                <a:gd name="T6" fmla="*/ 171 w 512"/>
                <a:gd name="T7" fmla="*/ 306 h 512"/>
                <a:gd name="T8" fmla="*/ 179 w 512"/>
                <a:gd name="T9" fmla="*/ 245 h 512"/>
                <a:gd name="T10" fmla="*/ 251 w 512"/>
                <a:gd name="T11" fmla="*/ 276 h 512"/>
                <a:gd name="T12" fmla="*/ 256 w 512"/>
                <a:gd name="T13" fmla="*/ 277 h 512"/>
                <a:gd name="T14" fmla="*/ 260 w 512"/>
                <a:gd name="T15" fmla="*/ 276 h 512"/>
                <a:gd name="T16" fmla="*/ 332 w 512"/>
                <a:gd name="T17" fmla="*/ 245 h 512"/>
                <a:gd name="T18" fmla="*/ 136 w 512"/>
                <a:gd name="T19" fmla="*/ 203 h 512"/>
                <a:gd name="T20" fmla="*/ 256 w 512"/>
                <a:gd name="T21" fmla="*/ 255 h 512"/>
                <a:gd name="T22" fmla="*/ 376 w 512"/>
                <a:gd name="T23" fmla="*/ 203 h 512"/>
                <a:gd name="T24" fmla="*/ 256 w 512"/>
                <a:gd name="T25" fmla="*/ 160 h 512"/>
                <a:gd name="T26" fmla="*/ 136 w 512"/>
                <a:gd name="T27" fmla="*/ 203 h 512"/>
                <a:gd name="T28" fmla="*/ 512 w 512"/>
                <a:gd name="T29" fmla="*/ 256 h 512"/>
                <a:gd name="T30" fmla="*/ 256 w 512"/>
                <a:gd name="T31" fmla="*/ 512 h 512"/>
                <a:gd name="T32" fmla="*/ 0 w 512"/>
                <a:gd name="T33" fmla="*/ 256 h 512"/>
                <a:gd name="T34" fmla="*/ 256 w 512"/>
                <a:gd name="T35" fmla="*/ 0 h 512"/>
                <a:gd name="T36" fmla="*/ 512 w 512"/>
                <a:gd name="T37" fmla="*/ 256 h 512"/>
                <a:gd name="T38" fmla="*/ 416 w 512"/>
                <a:gd name="T39" fmla="*/ 202 h 512"/>
                <a:gd name="T40" fmla="*/ 409 w 512"/>
                <a:gd name="T41" fmla="*/ 192 h 512"/>
                <a:gd name="T42" fmla="*/ 259 w 512"/>
                <a:gd name="T43" fmla="*/ 139 h 512"/>
                <a:gd name="T44" fmla="*/ 252 w 512"/>
                <a:gd name="T45" fmla="*/ 139 h 512"/>
                <a:gd name="T46" fmla="*/ 103 w 512"/>
                <a:gd name="T47" fmla="*/ 192 h 512"/>
                <a:gd name="T48" fmla="*/ 96 w 512"/>
                <a:gd name="T49" fmla="*/ 202 h 512"/>
                <a:gd name="T50" fmla="*/ 102 w 512"/>
                <a:gd name="T51" fmla="*/ 212 h 512"/>
                <a:gd name="T52" fmla="*/ 159 w 512"/>
                <a:gd name="T53" fmla="*/ 236 h 512"/>
                <a:gd name="T54" fmla="*/ 149 w 512"/>
                <a:gd name="T55" fmla="*/ 308 h 512"/>
                <a:gd name="T56" fmla="*/ 150 w 512"/>
                <a:gd name="T57" fmla="*/ 314 h 512"/>
                <a:gd name="T58" fmla="*/ 256 w 512"/>
                <a:gd name="T59" fmla="*/ 362 h 512"/>
                <a:gd name="T60" fmla="*/ 360 w 512"/>
                <a:gd name="T61" fmla="*/ 316 h 512"/>
                <a:gd name="T62" fmla="*/ 362 w 512"/>
                <a:gd name="T63" fmla="*/ 308 h 512"/>
                <a:gd name="T64" fmla="*/ 353 w 512"/>
                <a:gd name="T65" fmla="*/ 236 h 512"/>
                <a:gd name="T66" fmla="*/ 384 w 512"/>
                <a:gd name="T67" fmla="*/ 223 h 512"/>
                <a:gd name="T68" fmla="*/ 384 w 512"/>
                <a:gd name="T69" fmla="*/ 352 h 512"/>
                <a:gd name="T70" fmla="*/ 394 w 512"/>
                <a:gd name="T71" fmla="*/ 362 h 512"/>
                <a:gd name="T72" fmla="*/ 405 w 512"/>
                <a:gd name="T73" fmla="*/ 352 h 512"/>
                <a:gd name="T74" fmla="*/ 405 w 512"/>
                <a:gd name="T75" fmla="*/ 214 h 512"/>
                <a:gd name="T76" fmla="*/ 409 w 512"/>
                <a:gd name="T77" fmla="*/ 212 h 512"/>
                <a:gd name="T78" fmla="*/ 416 w 512"/>
                <a:gd name="T79" fmla="*/ 20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12">
                  <a:moveTo>
                    <a:pt x="332" y="245"/>
                  </a:moveTo>
                  <a:cubicBezTo>
                    <a:pt x="340" y="305"/>
                    <a:pt x="340" y="305"/>
                    <a:pt x="340" y="305"/>
                  </a:cubicBezTo>
                  <a:cubicBezTo>
                    <a:pt x="331" y="315"/>
                    <a:pt x="299" y="341"/>
                    <a:pt x="256" y="341"/>
                  </a:cubicBezTo>
                  <a:cubicBezTo>
                    <a:pt x="201" y="341"/>
                    <a:pt x="177" y="315"/>
                    <a:pt x="171" y="306"/>
                  </a:cubicBezTo>
                  <a:cubicBezTo>
                    <a:pt x="179" y="245"/>
                    <a:pt x="179" y="245"/>
                    <a:pt x="179" y="245"/>
                  </a:cubicBezTo>
                  <a:cubicBezTo>
                    <a:pt x="251" y="276"/>
                    <a:pt x="251" y="276"/>
                    <a:pt x="251" y="276"/>
                  </a:cubicBezTo>
                  <a:cubicBezTo>
                    <a:pt x="253" y="277"/>
                    <a:pt x="254" y="277"/>
                    <a:pt x="256" y="277"/>
                  </a:cubicBezTo>
                  <a:cubicBezTo>
                    <a:pt x="257" y="277"/>
                    <a:pt x="259" y="277"/>
                    <a:pt x="260" y="276"/>
                  </a:cubicBezTo>
                  <a:lnTo>
                    <a:pt x="332" y="245"/>
                  </a:lnTo>
                  <a:close/>
                  <a:moveTo>
                    <a:pt x="136" y="203"/>
                  </a:moveTo>
                  <a:cubicBezTo>
                    <a:pt x="256" y="255"/>
                    <a:pt x="256" y="255"/>
                    <a:pt x="256" y="255"/>
                  </a:cubicBezTo>
                  <a:cubicBezTo>
                    <a:pt x="376" y="203"/>
                    <a:pt x="376" y="203"/>
                    <a:pt x="376" y="203"/>
                  </a:cubicBezTo>
                  <a:cubicBezTo>
                    <a:pt x="256" y="160"/>
                    <a:pt x="256" y="160"/>
                    <a:pt x="256" y="160"/>
                  </a:cubicBezTo>
                  <a:lnTo>
                    <a:pt x="136" y="203"/>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202"/>
                  </a:moveTo>
                  <a:cubicBezTo>
                    <a:pt x="416" y="198"/>
                    <a:pt x="413" y="194"/>
                    <a:pt x="409" y="192"/>
                  </a:cubicBezTo>
                  <a:cubicBezTo>
                    <a:pt x="259" y="139"/>
                    <a:pt x="259" y="139"/>
                    <a:pt x="259" y="139"/>
                  </a:cubicBezTo>
                  <a:cubicBezTo>
                    <a:pt x="257" y="138"/>
                    <a:pt x="254" y="138"/>
                    <a:pt x="252" y="139"/>
                  </a:cubicBezTo>
                  <a:cubicBezTo>
                    <a:pt x="103" y="192"/>
                    <a:pt x="103" y="192"/>
                    <a:pt x="103" y="192"/>
                  </a:cubicBezTo>
                  <a:cubicBezTo>
                    <a:pt x="99" y="194"/>
                    <a:pt x="96" y="198"/>
                    <a:pt x="96" y="202"/>
                  </a:cubicBezTo>
                  <a:cubicBezTo>
                    <a:pt x="96" y="206"/>
                    <a:pt x="98" y="210"/>
                    <a:pt x="102" y="212"/>
                  </a:cubicBezTo>
                  <a:cubicBezTo>
                    <a:pt x="159" y="236"/>
                    <a:pt x="159" y="236"/>
                    <a:pt x="159" y="236"/>
                  </a:cubicBezTo>
                  <a:cubicBezTo>
                    <a:pt x="149" y="308"/>
                    <a:pt x="149" y="308"/>
                    <a:pt x="149" y="308"/>
                  </a:cubicBezTo>
                  <a:cubicBezTo>
                    <a:pt x="149" y="310"/>
                    <a:pt x="149" y="312"/>
                    <a:pt x="150" y="314"/>
                  </a:cubicBezTo>
                  <a:cubicBezTo>
                    <a:pt x="152" y="316"/>
                    <a:pt x="179" y="362"/>
                    <a:pt x="256" y="362"/>
                  </a:cubicBezTo>
                  <a:cubicBezTo>
                    <a:pt x="319" y="362"/>
                    <a:pt x="358" y="318"/>
                    <a:pt x="360" y="316"/>
                  </a:cubicBezTo>
                  <a:cubicBezTo>
                    <a:pt x="362" y="314"/>
                    <a:pt x="363" y="311"/>
                    <a:pt x="362" y="308"/>
                  </a:cubicBezTo>
                  <a:cubicBezTo>
                    <a:pt x="353" y="236"/>
                    <a:pt x="353" y="236"/>
                    <a:pt x="353" y="236"/>
                  </a:cubicBezTo>
                  <a:cubicBezTo>
                    <a:pt x="384" y="223"/>
                    <a:pt x="384" y="223"/>
                    <a:pt x="384" y="223"/>
                  </a:cubicBezTo>
                  <a:cubicBezTo>
                    <a:pt x="384" y="352"/>
                    <a:pt x="384" y="352"/>
                    <a:pt x="384" y="352"/>
                  </a:cubicBezTo>
                  <a:cubicBezTo>
                    <a:pt x="384" y="358"/>
                    <a:pt x="388" y="362"/>
                    <a:pt x="394" y="362"/>
                  </a:cubicBezTo>
                  <a:cubicBezTo>
                    <a:pt x="400" y="362"/>
                    <a:pt x="405" y="358"/>
                    <a:pt x="405" y="352"/>
                  </a:cubicBezTo>
                  <a:cubicBezTo>
                    <a:pt x="405" y="214"/>
                    <a:pt x="405" y="214"/>
                    <a:pt x="405" y="214"/>
                  </a:cubicBezTo>
                  <a:cubicBezTo>
                    <a:pt x="409" y="212"/>
                    <a:pt x="409" y="212"/>
                    <a:pt x="409" y="212"/>
                  </a:cubicBezTo>
                  <a:cubicBezTo>
                    <a:pt x="413" y="210"/>
                    <a:pt x="416" y="206"/>
                    <a:pt x="416" y="2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446" tIns="60723" rIns="121446" bIns="60723" numCol="1" anchor="t" anchorCtr="0" compatLnSpc="1">
              <a:prstTxWarp prst="textNoShape">
                <a:avLst/>
              </a:prstTxWarp>
            </a:bodyPr>
            <a:lstStyle/>
            <a:p>
              <a:endParaRPr lang="en-GB" sz="319"/>
            </a:p>
          </p:txBody>
        </p:sp>
      </p:grpSp>
      <p:sp>
        <p:nvSpPr>
          <p:cNvPr id="12" name="Freeform 373"/>
          <p:cNvSpPr>
            <a:spLocks noChangeAspect="1" noEditPoints="1"/>
          </p:cNvSpPr>
          <p:nvPr/>
        </p:nvSpPr>
        <p:spPr bwMode="auto">
          <a:xfrm>
            <a:off x="1115225" y="2292473"/>
            <a:ext cx="487484" cy="487484"/>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52 w 512"/>
              <a:gd name="T11" fmla="*/ 256 h 512"/>
              <a:gd name="T12" fmla="*/ 362 w 512"/>
              <a:gd name="T13" fmla="*/ 245 h 512"/>
              <a:gd name="T14" fmla="*/ 373 w 512"/>
              <a:gd name="T15" fmla="*/ 256 h 512"/>
              <a:gd name="T16" fmla="*/ 373 w 512"/>
              <a:gd name="T17" fmla="*/ 320 h 512"/>
              <a:gd name="T18" fmla="*/ 362 w 512"/>
              <a:gd name="T19" fmla="*/ 330 h 512"/>
              <a:gd name="T20" fmla="*/ 352 w 512"/>
              <a:gd name="T21" fmla="*/ 320 h 512"/>
              <a:gd name="T22" fmla="*/ 352 w 512"/>
              <a:gd name="T23" fmla="*/ 256 h 512"/>
              <a:gd name="T24" fmla="*/ 309 w 512"/>
              <a:gd name="T25" fmla="*/ 170 h 512"/>
              <a:gd name="T26" fmla="*/ 320 w 512"/>
              <a:gd name="T27" fmla="*/ 160 h 512"/>
              <a:gd name="T28" fmla="*/ 330 w 512"/>
              <a:gd name="T29" fmla="*/ 170 h 512"/>
              <a:gd name="T30" fmla="*/ 330 w 512"/>
              <a:gd name="T31" fmla="*/ 320 h 512"/>
              <a:gd name="T32" fmla="*/ 320 w 512"/>
              <a:gd name="T33" fmla="*/ 330 h 512"/>
              <a:gd name="T34" fmla="*/ 309 w 512"/>
              <a:gd name="T35" fmla="*/ 320 h 512"/>
              <a:gd name="T36" fmla="*/ 309 w 512"/>
              <a:gd name="T37" fmla="*/ 170 h 512"/>
              <a:gd name="T38" fmla="*/ 266 w 512"/>
              <a:gd name="T39" fmla="*/ 202 h 512"/>
              <a:gd name="T40" fmla="*/ 277 w 512"/>
              <a:gd name="T41" fmla="*/ 192 h 512"/>
              <a:gd name="T42" fmla="*/ 288 w 512"/>
              <a:gd name="T43" fmla="*/ 202 h 512"/>
              <a:gd name="T44" fmla="*/ 288 w 512"/>
              <a:gd name="T45" fmla="*/ 320 h 512"/>
              <a:gd name="T46" fmla="*/ 277 w 512"/>
              <a:gd name="T47" fmla="*/ 330 h 512"/>
              <a:gd name="T48" fmla="*/ 266 w 512"/>
              <a:gd name="T49" fmla="*/ 320 h 512"/>
              <a:gd name="T50" fmla="*/ 266 w 512"/>
              <a:gd name="T51" fmla="*/ 202 h 512"/>
              <a:gd name="T52" fmla="*/ 224 w 512"/>
              <a:gd name="T53" fmla="*/ 149 h 512"/>
              <a:gd name="T54" fmla="*/ 234 w 512"/>
              <a:gd name="T55" fmla="*/ 138 h 512"/>
              <a:gd name="T56" fmla="*/ 245 w 512"/>
              <a:gd name="T57" fmla="*/ 149 h 512"/>
              <a:gd name="T58" fmla="*/ 245 w 512"/>
              <a:gd name="T59" fmla="*/ 320 h 512"/>
              <a:gd name="T60" fmla="*/ 234 w 512"/>
              <a:gd name="T61" fmla="*/ 330 h 512"/>
              <a:gd name="T62" fmla="*/ 224 w 512"/>
              <a:gd name="T63" fmla="*/ 320 h 512"/>
              <a:gd name="T64" fmla="*/ 224 w 512"/>
              <a:gd name="T65" fmla="*/ 149 h 512"/>
              <a:gd name="T66" fmla="*/ 181 w 512"/>
              <a:gd name="T67" fmla="*/ 245 h 512"/>
              <a:gd name="T68" fmla="*/ 192 w 512"/>
              <a:gd name="T69" fmla="*/ 234 h 512"/>
              <a:gd name="T70" fmla="*/ 202 w 512"/>
              <a:gd name="T71" fmla="*/ 245 h 512"/>
              <a:gd name="T72" fmla="*/ 202 w 512"/>
              <a:gd name="T73" fmla="*/ 320 h 512"/>
              <a:gd name="T74" fmla="*/ 192 w 512"/>
              <a:gd name="T75" fmla="*/ 330 h 512"/>
              <a:gd name="T76" fmla="*/ 181 w 512"/>
              <a:gd name="T77" fmla="*/ 320 h 512"/>
              <a:gd name="T78" fmla="*/ 181 w 512"/>
              <a:gd name="T79" fmla="*/ 245 h 512"/>
              <a:gd name="T80" fmla="*/ 138 w 512"/>
              <a:gd name="T81" fmla="*/ 277 h 512"/>
              <a:gd name="T82" fmla="*/ 149 w 512"/>
              <a:gd name="T83" fmla="*/ 266 h 512"/>
              <a:gd name="T84" fmla="*/ 160 w 512"/>
              <a:gd name="T85" fmla="*/ 277 h 512"/>
              <a:gd name="T86" fmla="*/ 160 w 512"/>
              <a:gd name="T87" fmla="*/ 320 h 512"/>
              <a:gd name="T88" fmla="*/ 149 w 512"/>
              <a:gd name="T89" fmla="*/ 330 h 512"/>
              <a:gd name="T90" fmla="*/ 138 w 512"/>
              <a:gd name="T91" fmla="*/ 320 h 512"/>
              <a:gd name="T92" fmla="*/ 138 w 512"/>
              <a:gd name="T93" fmla="*/ 277 h 512"/>
              <a:gd name="T94" fmla="*/ 405 w 512"/>
              <a:gd name="T95" fmla="*/ 373 h 512"/>
              <a:gd name="T96" fmla="*/ 106 w 512"/>
              <a:gd name="T97" fmla="*/ 373 h 512"/>
              <a:gd name="T98" fmla="*/ 96 w 512"/>
              <a:gd name="T99" fmla="*/ 362 h 512"/>
              <a:gd name="T100" fmla="*/ 96 w 512"/>
              <a:gd name="T101" fmla="*/ 149 h 512"/>
              <a:gd name="T102" fmla="*/ 106 w 512"/>
              <a:gd name="T103" fmla="*/ 138 h 512"/>
              <a:gd name="T104" fmla="*/ 117 w 512"/>
              <a:gd name="T105" fmla="*/ 149 h 512"/>
              <a:gd name="T106" fmla="*/ 117 w 512"/>
              <a:gd name="T107" fmla="*/ 352 h 512"/>
              <a:gd name="T108" fmla="*/ 405 w 512"/>
              <a:gd name="T109" fmla="*/ 352 h 512"/>
              <a:gd name="T110" fmla="*/ 416 w 512"/>
              <a:gd name="T111" fmla="*/ 362 h 512"/>
              <a:gd name="T112" fmla="*/ 405 w 512"/>
              <a:gd name="T113" fmla="*/ 37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52" y="256"/>
                </a:moveTo>
                <a:cubicBezTo>
                  <a:pt x="352" y="250"/>
                  <a:pt x="356" y="245"/>
                  <a:pt x="362" y="245"/>
                </a:cubicBezTo>
                <a:cubicBezTo>
                  <a:pt x="368" y="245"/>
                  <a:pt x="373" y="250"/>
                  <a:pt x="373" y="256"/>
                </a:cubicBezTo>
                <a:cubicBezTo>
                  <a:pt x="373" y="320"/>
                  <a:pt x="373" y="320"/>
                  <a:pt x="373" y="320"/>
                </a:cubicBezTo>
                <a:cubicBezTo>
                  <a:pt x="373" y="326"/>
                  <a:pt x="368" y="330"/>
                  <a:pt x="362" y="330"/>
                </a:cubicBezTo>
                <a:cubicBezTo>
                  <a:pt x="356" y="330"/>
                  <a:pt x="352" y="326"/>
                  <a:pt x="352" y="320"/>
                </a:cubicBezTo>
                <a:lnTo>
                  <a:pt x="352" y="256"/>
                </a:lnTo>
                <a:close/>
                <a:moveTo>
                  <a:pt x="309" y="170"/>
                </a:moveTo>
                <a:cubicBezTo>
                  <a:pt x="309" y="164"/>
                  <a:pt x="314" y="160"/>
                  <a:pt x="320" y="160"/>
                </a:cubicBezTo>
                <a:cubicBezTo>
                  <a:pt x="326" y="160"/>
                  <a:pt x="330" y="164"/>
                  <a:pt x="330" y="170"/>
                </a:cubicBezTo>
                <a:cubicBezTo>
                  <a:pt x="330" y="320"/>
                  <a:pt x="330" y="320"/>
                  <a:pt x="330" y="320"/>
                </a:cubicBezTo>
                <a:cubicBezTo>
                  <a:pt x="330" y="326"/>
                  <a:pt x="326" y="330"/>
                  <a:pt x="320" y="330"/>
                </a:cubicBezTo>
                <a:cubicBezTo>
                  <a:pt x="314" y="330"/>
                  <a:pt x="309" y="326"/>
                  <a:pt x="309" y="320"/>
                </a:cubicBezTo>
                <a:lnTo>
                  <a:pt x="309" y="170"/>
                </a:lnTo>
                <a:close/>
                <a:moveTo>
                  <a:pt x="266" y="202"/>
                </a:moveTo>
                <a:cubicBezTo>
                  <a:pt x="266" y="196"/>
                  <a:pt x="271" y="192"/>
                  <a:pt x="277" y="192"/>
                </a:cubicBezTo>
                <a:cubicBezTo>
                  <a:pt x="283" y="192"/>
                  <a:pt x="288" y="196"/>
                  <a:pt x="288" y="202"/>
                </a:cubicBezTo>
                <a:cubicBezTo>
                  <a:pt x="288" y="320"/>
                  <a:pt x="288" y="320"/>
                  <a:pt x="288" y="320"/>
                </a:cubicBezTo>
                <a:cubicBezTo>
                  <a:pt x="288" y="326"/>
                  <a:pt x="283" y="330"/>
                  <a:pt x="277" y="330"/>
                </a:cubicBezTo>
                <a:cubicBezTo>
                  <a:pt x="271" y="330"/>
                  <a:pt x="266" y="326"/>
                  <a:pt x="266" y="320"/>
                </a:cubicBezTo>
                <a:lnTo>
                  <a:pt x="266" y="202"/>
                </a:lnTo>
                <a:close/>
                <a:moveTo>
                  <a:pt x="224" y="149"/>
                </a:moveTo>
                <a:cubicBezTo>
                  <a:pt x="224" y="143"/>
                  <a:pt x="228" y="138"/>
                  <a:pt x="234" y="138"/>
                </a:cubicBezTo>
                <a:cubicBezTo>
                  <a:pt x="240" y="138"/>
                  <a:pt x="245" y="143"/>
                  <a:pt x="245" y="149"/>
                </a:cubicBezTo>
                <a:cubicBezTo>
                  <a:pt x="245" y="320"/>
                  <a:pt x="245" y="320"/>
                  <a:pt x="245" y="320"/>
                </a:cubicBezTo>
                <a:cubicBezTo>
                  <a:pt x="245" y="326"/>
                  <a:pt x="240" y="330"/>
                  <a:pt x="234" y="330"/>
                </a:cubicBezTo>
                <a:cubicBezTo>
                  <a:pt x="228" y="330"/>
                  <a:pt x="224" y="326"/>
                  <a:pt x="224" y="320"/>
                </a:cubicBezTo>
                <a:lnTo>
                  <a:pt x="224" y="149"/>
                </a:lnTo>
                <a:close/>
                <a:moveTo>
                  <a:pt x="181" y="245"/>
                </a:moveTo>
                <a:cubicBezTo>
                  <a:pt x="181" y="239"/>
                  <a:pt x="186" y="234"/>
                  <a:pt x="192" y="234"/>
                </a:cubicBezTo>
                <a:cubicBezTo>
                  <a:pt x="198" y="234"/>
                  <a:pt x="202" y="239"/>
                  <a:pt x="202" y="245"/>
                </a:cubicBezTo>
                <a:cubicBezTo>
                  <a:pt x="202" y="320"/>
                  <a:pt x="202" y="320"/>
                  <a:pt x="202" y="320"/>
                </a:cubicBezTo>
                <a:cubicBezTo>
                  <a:pt x="202" y="326"/>
                  <a:pt x="198" y="330"/>
                  <a:pt x="192" y="330"/>
                </a:cubicBezTo>
                <a:cubicBezTo>
                  <a:pt x="186" y="330"/>
                  <a:pt x="181" y="326"/>
                  <a:pt x="181" y="320"/>
                </a:cubicBezTo>
                <a:lnTo>
                  <a:pt x="181" y="245"/>
                </a:lnTo>
                <a:close/>
                <a:moveTo>
                  <a:pt x="138" y="277"/>
                </a:moveTo>
                <a:cubicBezTo>
                  <a:pt x="138" y="271"/>
                  <a:pt x="143" y="266"/>
                  <a:pt x="149" y="266"/>
                </a:cubicBezTo>
                <a:cubicBezTo>
                  <a:pt x="155" y="266"/>
                  <a:pt x="160" y="271"/>
                  <a:pt x="160" y="277"/>
                </a:cubicBezTo>
                <a:cubicBezTo>
                  <a:pt x="160" y="320"/>
                  <a:pt x="160" y="320"/>
                  <a:pt x="160" y="320"/>
                </a:cubicBezTo>
                <a:cubicBezTo>
                  <a:pt x="160" y="326"/>
                  <a:pt x="155" y="330"/>
                  <a:pt x="149" y="330"/>
                </a:cubicBezTo>
                <a:cubicBezTo>
                  <a:pt x="143" y="330"/>
                  <a:pt x="138" y="326"/>
                  <a:pt x="138" y="320"/>
                </a:cubicBezTo>
                <a:lnTo>
                  <a:pt x="138" y="277"/>
                </a:lnTo>
                <a:close/>
                <a:moveTo>
                  <a:pt x="405" y="373"/>
                </a:moveTo>
                <a:cubicBezTo>
                  <a:pt x="106" y="373"/>
                  <a:pt x="106" y="373"/>
                  <a:pt x="106" y="373"/>
                </a:cubicBezTo>
                <a:cubicBezTo>
                  <a:pt x="100" y="373"/>
                  <a:pt x="96" y="368"/>
                  <a:pt x="96" y="362"/>
                </a:cubicBezTo>
                <a:cubicBezTo>
                  <a:pt x="96" y="149"/>
                  <a:pt x="96" y="149"/>
                  <a:pt x="96" y="149"/>
                </a:cubicBezTo>
                <a:cubicBezTo>
                  <a:pt x="96" y="143"/>
                  <a:pt x="100" y="138"/>
                  <a:pt x="106" y="138"/>
                </a:cubicBezTo>
                <a:cubicBezTo>
                  <a:pt x="112" y="138"/>
                  <a:pt x="117" y="143"/>
                  <a:pt x="117" y="149"/>
                </a:cubicBezTo>
                <a:cubicBezTo>
                  <a:pt x="117" y="352"/>
                  <a:pt x="117" y="352"/>
                  <a:pt x="117" y="352"/>
                </a:cubicBezTo>
                <a:cubicBezTo>
                  <a:pt x="405" y="352"/>
                  <a:pt x="405" y="352"/>
                  <a:pt x="405" y="352"/>
                </a:cubicBezTo>
                <a:cubicBezTo>
                  <a:pt x="411" y="352"/>
                  <a:pt x="416" y="356"/>
                  <a:pt x="416" y="362"/>
                </a:cubicBezTo>
                <a:cubicBezTo>
                  <a:pt x="416" y="368"/>
                  <a:pt x="411" y="373"/>
                  <a:pt x="405" y="373"/>
                </a:cubicBezTo>
                <a:close/>
              </a:path>
            </a:pathLst>
          </a:custGeom>
          <a:solidFill>
            <a:srgbClr val="019EE2"/>
          </a:solidFill>
          <a:ln>
            <a:noFill/>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1636979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9" name="Title 1"/>
          <p:cNvSpPr>
            <a:spLocks noGrp="1"/>
          </p:cNvSpPr>
          <p:nvPr>
            <p:ph type="title"/>
          </p:nvPr>
        </p:nvSpPr>
        <p:spPr>
          <a:xfrm>
            <a:off x="469900" y="402586"/>
            <a:ext cx="11252200" cy="698501"/>
          </a:xfrm>
        </p:spPr>
        <p:txBody>
          <a:bodyPr/>
          <a:lstStyle/>
          <a:p>
            <a:r>
              <a:rPr lang="en-US" dirty="0" err="1"/>
              <a:t>Tipos</a:t>
            </a:r>
            <a:r>
              <a:rPr lang="en-US" dirty="0"/>
              <a:t> de </a:t>
            </a:r>
            <a:r>
              <a:rPr lang="en-US" dirty="0" err="1"/>
              <a:t>página</a:t>
            </a:r>
            <a:r>
              <a:rPr lang="en-US" dirty="0"/>
              <a:t> web:</a:t>
            </a:r>
          </a:p>
        </p:txBody>
      </p:sp>
      <p:grpSp>
        <p:nvGrpSpPr>
          <p:cNvPr id="2" name="Group 1"/>
          <p:cNvGrpSpPr>
            <a:grpSpLocks/>
          </p:cNvGrpSpPr>
          <p:nvPr/>
        </p:nvGrpSpPr>
        <p:grpSpPr>
          <a:xfrm>
            <a:off x="816087" y="1293087"/>
            <a:ext cx="10559825" cy="4817771"/>
            <a:chOff x="2056245" y="1715923"/>
            <a:chExt cx="7674296" cy="2624605"/>
          </a:xfrm>
        </p:grpSpPr>
        <p:sp>
          <p:nvSpPr>
            <p:cNvPr id="127" name="Rectangle 126"/>
            <p:cNvSpPr/>
            <p:nvPr/>
          </p:nvSpPr>
          <p:spPr>
            <a:xfrm>
              <a:off x="2056245" y="1810702"/>
              <a:ext cx="1317942" cy="693420"/>
            </a:xfrm>
            <a:prstGeom prst="rect">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dirty="0">
                <a:solidFill>
                  <a:schemeClr val="tx2"/>
                </a:solidFill>
              </a:endParaRPr>
            </a:p>
          </p:txBody>
        </p:sp>
        <p:sp>
          <p:nvSpPr>
            <p:cNvPr id="128" name="Rectangle 127"/>
            <p:cNvSpPr/>
            <p:nvPr/>
          </p:nvSpPr>
          <p:spPr>
            <a:xfrm>
              <a:off x="2056245" y="2725102"/>
              <a:ext cx="1317942" cy="693420"/>
            </a:xfrm>
            <a:prstGeom prst="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dirty="0">
                <a:solidFill>
                  <a:schemeClr val="tx2"/>
                </a:solidFill>
              </a:endParaRPr>
            </a:p>
          </p:txBody>
        </p:sp>
        <p:sp>
          <p:nvSpPr>
            <p:cNvPr id="129" name="Rectangle 128"/>
            <p:cNvSpPr/>
            <p:nvPr/>
          </p:nvSpPr>
          <p:spPr>
            <a:xfrm>
              <a:off x="2056245" y="3624262"/>
              <a:ext cx="1317942" cy="693420"/>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dirty="0">
                <a:solidFill>
                  <a:schemeClr val="tx2"/>
                </a:solidFill>
              </a:endParaRPr>
            </a:p>
          </p:txBody>
        </p:sp>
        <p:sp>
          <p:nvSpPr>
            <p:cNvPr id="132" name="Isosceles Triangle 131"/>
            <p:cNvSpPr/>
            <p:nvPr/>
          </p:nvSpPr>
          <p:spPr>
            <a:xfrm rot="16200000">
              <a:off x="2995888" y="3939380"/>
              <a:ext cx="246381" cy="510222"/>
            </a:xfrm>
            <a:prstGeom prst="triangle">
              <a:avLst/>
            </a:prstGeom>
            <a:solidFill>
              <a:schemeClr val="accent4">
                <a:lumMod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dirty="0">
                <a:solidFill>
                  <a:schemeClr val="tx2"/>
                </a:solidFill>
              </a:endParaRPr>
            </a:p>
          </p:txBody>
        </p:sp>
        <p:sp>
          <p:nvSpPr>
            <p:cNvPr id="133" name="Round Same Side Corner Rectangle 132"/>
            <p:cNvSpPr/>
            <p:nvPr/>
          </p:nvSpPr>
          <p:spPr>
            <a:xfrm rot="5400000">
              <a:off x="5960703" y="408147"/>
              <a:ext cx="673101" cy="6866575"/>
            </a:xfrm>
            <a:prstGeom prst="round2SameRect">
              <a:avLst>
                <a:gd name="adj1" fmla="val 50000"/>
                <a:gd name="adj2" fmla="val 0"/>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2000" dirty="0"/>
            </a:p>
          </p:txBody>
        </p:sp>
        <p:sp>
          <p:nvSpPr>
            <p:cNvPr id="138" name="Isosceles Triangle 137"/>
            <p:cNvSpPr/>
            <p:nvPr/>
          </p:nvSpPr>
          <p:spPr>
            <a:xfrm rot="16200000">
              <a:off x="2995889" y="3040220"/>
              <a:ext cx="246381" cy="510222"/>
            </a:xfrm>
            <a:prstGeom prst="triangle">
              <a:avLst/>
            </a:prstGeom>
            <a:solidFill>
              <a:srgbClr val="0079A6"/>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dirty="0">
                <a:solidFill>
                  <a:schemeClr val="tx2"/>
                </a:solidFill>
              </a:endParaRPr>
            </a:p>
          </p:txBody>
        </p:sp>
        <p:sp>
          <p:nvSpPr>
            <p:cNvPr id="139" name="Round Same Side Corner Rectangle 138"/>
            <p:cNvSpPr/>
            <p:nvPr/>
          </p:nvSpPr>
          <p:spPr>
            <a:xfrm rot="5400000">
              <a:off x="5960703" y="-494189"/>
              <a:ext cx="673101" cy="6866575"/>
            </a:xfrm>
            <a:prstGeom prst="round2SameRect">
              <a:avLst>
                <a:gd name="adj1" fmla="val 50000"/>
                <a:gd name="adj2" fmla="val 0"/>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2000" dirty="0"/>
            </a:p>
          </p:txBody>
        </p:sp>
        <p:sp>
          <p:nvSpPr>
            <p:cNvPr id="140" name="Isosceles Triangle 139"/>
            <p:cNvSpPr/>
            <p:nvPr/>
          </p:nvSpPr>
          <p:spPr>
            <a:xfrm rot="16200000">
              <a:off x="2995890" y="2125820"/>
              <a:ext cx="246381" cy="510222"/>
            </a:xfrm>
            <a:prstGeom prst="triangle">
              <a:avLst/>
            </a:prstGeom>
            <a:solidFill>
              <a:schemeClr val="accent5">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dirty="0">
                <a:solidFill>
                  <a:schemeClr val="tx2"/>
                </a:solidFill>
              </a:endParaRPr>
            </a:p>
          </p:txBody>
        </p:sp>
        <p:sp>
          <p:nvSpPr>
            <p:cNvPr id="141" name="Round Same Side Corner Rectangle 140"/>
            <p:cNvSpPr/>
            <p:nvPr/>
          </p:nvSpPr>
          <p:spPr>
            <a:xfrm rot="5400000">
              <a:off x="5993916" y="-1362897"/>
              <a:ext cx="606674" cy="6799322"/>
            </a:xfrm>
            <a:prstGeom prst="round2SameRect">
              <a:avLst>
                <a:gd name="adj1" fmla="val 50000"/>
                <a:gd name="adj2" fmla="val 0"/>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2000" dirty="0"/>
            </a:p>
          </p:txBody>
        </p:sp>
        <p:sp>
          <p:nvSpPr>
            <p:cNvPr id="142" name="TextBox 141"/>
            <p:cNvSpPr txBox="1"/>
            <p:nvPr/>
          </p:nvSpPr>
          <p:spPr>
            <a:xfrm>
              <a:off x="2118515" y="1810702"/>
              <a:ext cx="684260" cy="738664"/>
            </a:xfrm>
            <a:prstGeom prst="rect">
              <a:avLst/>
            </a:prstGeom>
            <a:noFill/>
          </p:spPr>
          <p:txBody>
            <a:bodyPr wrap="square" lIns="0" tIns="0" rIns="0" bIns="0" rtlCol="0">
              <a:spAutoFit/>
            </a:bodyPr>
            <a:lstStyle/>
            <a:p>
              <a:pPr algn="ctr"/>
              <a:r>
                <a:rPr lang="en-US" sz="4800" b="1" dirty="0">
                  <a:solidFill>
                    <a:schemeClr val="bg1"/>
                  </a:solidFill>
                </a:rPr>
                <a:t>1</a:t>
              </a:r>
            </a:p>
          </p:txBody>
        </p:sp>
        <p:sp>
          <p:nvSpPr>
            <p:cNvPr id="143" name="TextBox 142"/>
            <p:cNvSpPr txBox="1"/>
            <p:nvPr/>
          </p:nvSpPr>
          <p:spPr>
            <a:xfrm>
              <a:off x="2115131" y="2702704"/>
              <a:ext cx="691028" cy="402406"/>
            </a:xfrm>
            <a:prstGeom prst="rect">
              <a:avLst/>
            </a:prstGeom>
            <a:noFill/>
          </p:spPr>
          <p:txBody>
            <a:bodyPr wrap="square" lIns="0" tIns="0" rIns="0" bIns="0" rtlCol="0">
              <a:spAutoFit/>
            </a:bodyPr>
            <a:lstStyle/>
            <a:p>
              <a:pPr algn="ctr"/>
              <a:r>
                <a:rPr lang="en-US" sz="4800" b="1" dirty="0">
                  <a:solidFill>
                    <a:schemeClr val="bg1"/>
                  </a:solidFill>
                </a:rPr>
                <a:t>2</a:t>
              </a:r>
            </a:p>
          </p:txBody>
        </p:sp>
        <p:sp>
          <p:nvSpPr>
            <p:cNvPr id="144" name="TextBox 143"/>
            <p:cNvSpPr txBox="1"/>
            <p:nvPr/>
          </p:nvSpPr>
          <p:spPr>
            <a:xfrm>
              <a:off x="2115131" y="3601864"/>
              <a:ext cx="691028" cy="738664"/>
            </a:xfrm>
            <a:prstGeom prst="rect">
              <a:avLst/>
            </a:prstGeom>
            <a:noFill/>
          </p:spPr>
          <p:txBody>
            <a:bodyPr wrap="square" lIns="0" tIns="0" rIns="0" bIns="0" rtlCol="0">
              <a:spAutoFit/>
            </a:bodyPr>
            <a:lstStyle/>
            <a:p>
              <a:pPr algn="ctr"/>
              <a:r>
                <a:rPr lang="en-US" sz="4800" b="1" dirty="0">
                  <a:solidFill>
                    <a:schemeClr val="bg1"/>
                  </a:solidFill>
                </a:rPr>
                <a:t>3</a:t>
              </a:r>
            </a:p>
          </p:txBody>
        </p:sp>
        <p:sp>
          <p:nvSpPr>
            <p:cNvPr id="147" name="Rectangle 146"/>
            <p:cNvSpPr/>
            <p:nvPr/>
          </p:nvSpPr>
          <p:spPr>
            <a:xfrm>
              <a:off x="2972316" y="1715923"/>
              <a:ext cx="6491633" cy="777985"/>
            </a:xfrm>
            <a:prstGeom prst="rect">
              <a:avLst/>
            </a:prstGeom>
          </p:spPr>
          <p:txBody>
            <a:bodyPr wrap="square" lIns="0" tIns="0" rIns="0" bIns="0">
              <a:spAutoFit/>
            </a:bodyPr>
            <a:lstStyle/>
            <a:p>
              <a:r>
                <a:rPr lang="en-US" sz="1600" b="1" dirty="0" err="1">
                  <a:solidFill>
                    <a:schemeClr val="bg1"/>
                  </a:solidFill>
                  <a:latin typeface="Poppins"/>
                </a:rPr>
                <a:t>Empresa</a:t>
              </a:r>
              <a:r>
                <a:rPr lang="en-US" sz="1600" b="1" dirty="0">
                  <a:solidFill>
                    <a:schemeClr val="bg1"/>
                  </a:solidFill>
                  <a:latin typeface="Poppins"/>
                </a:rPr>
                <a:t> </a:t>
              </a:r>
              <a:r>
                <a:rPr lang="en-US" sz="1600" b="1" dirty="0" err="1">
                  <a:solidFill>
                    <a:schemeClr val="bg1"/>
                  </a:solidFill>
                  <a:latin typeface="Poppins"/>
                </a:rPr>
                <a:t>especializada</a:t>
              </a:r>
              <a:endParaRPr lang="en-US" sz="1600" b="1" dirty="0">
                <a:solidFill>
                  <a:schemeClr val="bg1"/>
                </a:solidFill>
                <a:latin typeface="Poppins"/>
              </a:endParaRPr>
            </a:p>
            <a:p>
              <a:pPr algn="just" defTabSz="954088">
                <a:lnSpc>
                  <a:spcPct val="95000"/>
                </a:lnSpc>
                <a:defRPr/>
              </a:pPr>
              <a:r>
                <a:rPr lang="en-US" sz="1600" dirty="0">
                  <a:solidFill>
                    <a:schemeClr val="bg1"/>
                  </a:solidFill>
                  <a:latin typeface="Poppins"/>
                </a:rPr>
                <a:t>Mediante </a:t>
              </a:r>
              <a:r>
                <a:rPr lang="en-US" sz="1600" dirty="0" err="1">
                  <a:solidFill>
                    <a:schemeClr val="bg1"/>
                  </a:solidFill>
                  <a:latin typeface="Poppins"/>
                </a:rPr>
                <a:t>esta</a:t>
              </a:r>
              <a:r>
                <a:rPr lang="en-US" sz="1600" dirty="0">
                  <a:solidFill>
                    <a:schemeClr val="bg1"/>
                  </a:solidFill>
                  <a:latin typeface="Poppins"/>
                </a:rPr>
                <a:t> </a:t>
              </a:r>
              <a:r>
                <a:rPr lang="en-US" sz="1600" dirty="0" err="1">
                  <a:solidFill>
                    <a:schemeClr val="bg1"/>
                  </a:solidFill>
                  <a:latin typeface="Poppins"/>
                </a:rPr>
                <a:t>opción</a:t>
              </a:r>
              <a:r>
                <a:rPr lang="en-US" sz="1600" dirty="0">
                  <a:solidFill>
                    <a:schemeClr val="bg1"/>
                  </a:solidFill>
                  <a:latin typeface="Poppins"/>
                </a:rPr>
                <a:t>, al </a:t>
              </a:r>
              <a:r>
                <a:rPr lang="en-US" sz="1600" dirty="0" err="1">
                  <a:solidFill>
                    <a:schemeClr val="bg1"/>
                  </a:solidFill>
                  <a:latin typeface="Poppins"/>
                </a:rPr>
                <a:t>contratar</a:t>
              </a:r>
              <a:r>
                <a:rPr lang="en-US" sz="1600" dirty="0">
                  <a:solidFill>
                    <a:schemeClr val="bg1"/>
                  </a:solidFill>
                  <a:latin typeface="Poppins"/>
                </a:rPr>
                <a:t> a una </a:t>
              </a:r>
              <a:r>
                <a:rPr lang="en-US" sz="1600" dirty="0" err="1">
                  <a:solidFill>
                    <a:schemeClr val="bg1"/>
                  </a:solidFill>
                  <a:latin typeface="Poppins"/>
                </a:rPr>
                <a:t>empresa</a:t>
              </a:r>
              <a:r>
                <a:rPr lang="en-US" sz="1600" dirty="0">
                  <a:solidFill>
                    <a:schemeClr val="bg1"/>
                  </a:solidFill>
                  <a:latin typeface="Poppins"/>
                </a:rPr>
                <a:t> </a:t>
              </a:r>
              <a:r>
                <a:rPr lang="en-US" sz="1600" dirty="0" err="1">
                  <a:solidFill>
                    <a:schemeClr val="bg1"/>
                  </a:solidFill>
                  <a:latin typeface="Poppins"/>
                </a:rPr>
                <a:t>especializada</a:t>
              </a:r>
              <a:r>
                <a:rPr lang="en-US" sz="1600" dirty="0">
                  <a:solidFill>
                    <a:schemeClr val="bg1"/>
                  </a:solidFill>
                  <a:latin typeface="Poppins"/>
                </a:rPr>
                <a:t> </a:t>
              </a:r>
              <a:r>
                <a:rPr lang="en-US" sz="1600" dirty="0" err="1">
                  <a:solidFill>
                    <a:schemeClr val="bg1"/>
                  </a:solidFill>
                  <a:latin typeface="Poppins"/>
                </a:rPr>
                <a:t>en</a:t>
              </a:r>
              <a:r>
                <a:rPr lang="en-US" sz="1600" dirty="0">
                  <a:solidFill>
                    <a:schemeClr val="bg1"/>
                  </a:solidFill>
                  <a:latin typeface="Poppins"/>
                </a:rPr>
                <a:t> la </a:t>
              </a:r>
              <a:r>
                <a:rPr lang="en-US" sz="1600" dirty="0" err="1">
                  <a:solidFill>
                    <a:schemeClr val="bg1"/>
                  </a:solidFill>
                  <a:latin typeface="Poppins"/>
                </a:rPr>
                <a:t>creación</a:t>
              </a:r>
              <a:r>
                <a:rPr lang="en-US" sz="1600" dirty="0">
                  <a:solidFill>
                    <a:schemeClr val="bg1"/>
                  </a:solidFill>
                  <a:latin typeface="Poppins"/>
                </a:rPr>
                <a:t> de </a:t>
              </a:r>
              <a:r>
                <a:rPr lang="en-US" sz="1600" dirty="0" err="1">
                  <a:solidFill>
                    <a:schemeClr val="bg1"/>
                  </a:solidFill>
                  <a:latin typeface="Poppins"/>
                </a:rPr>
                <a:t>páginas</a:t>
              </a:r>
              <a:r>
                <a:rPr lang="en-US" sz="1600" dirty="0">
                  <a:solidFill>
                    <a:schemeClr val="bg1"/>
                  </a:solidFill>
                  <a:latin typeface="Poppins"/>
                </a:rPr>
                <a:t> webs, se </a:t>
              </a:r>
              <a:r>
                <a:rPr lang="en-US" sz="1600" dirty="0" err="1">
                  <a:solidFill>
                    <a:schemeClr val="bg1"/>
                  </a:solidFill>
                  <a:latin typeface="Poppins"/>
                </a:rPr>
                <a:t>pondrá</a:t>
              </a:r>
              <a:r>
                <a:rPr lang="en-US" sz="1600" dirty="0">
                  <a:solidFill>
                    <a:schemeClr val="bg1"/>
                  </a:solidFill>
                  <a:latin typeface="Poppins"/>
                </a:rPr>
                <a:t> a </a:t>
              </a:r>
              <a:r>
                <a:rPr lang="en-US" sz="1600" dirty="0" err="1">
                  <a:solidFill>
                    <a:schemeClr val="bg1"/>
                  </a:solidFill>
                  <a:latin typeface="Poppins"/>
                </a:rPr>
                <a:t>trabajar</a:t>
              </a:r>
              <a:r>
                <a:rPr lang="en-US" sz="1600" dirty="0">
                  <a:solidFill>
                    <a:schemeClr val="bg1"/>
                  </a:solidFill>
                  <a:latin typeface="Poppins"/>
                </a:rPr>
                <a:t> a un </a:t>
              </a:r>
              <a:r>
                <a:rPr lang="en-US" sz="1600" dirty="0" err="1">
                  <a:solidFill>
                    <a:schemeClr val="bg1"/>
                  </a:solidFill>
                  <a:latin typeface="Poppins"/>
                </a:rPr>
                <a:t>equipo</a:t>
              </a:r>
              <a:r>
                <a:rPr lang="en-US" sz="1600" dirty="0">
                  <a:solidFill>
                    <a:schemeClr val="bg1"/>
                  </a:solidFill>
                  <a:latin typeface="Poppins"/>
                </a:rPr>
                <a:t> de </a:t>
              </a:r>
              <a:r>
                <a:rPr lang="en-US" sz="1600" dirty="0" err="1">
                  <a:solidFill>
                    <a:schemeClr val="bg1"/>
                  </a:solidFill>
                  <a:latin typeface="Poppins"/>
                </a:rPr>
                <a:t>programadores</a:t>
              </a:r>
              <a:r>
                <a:rPr lang="en-US" sz="1600" dirty="0">
                  <a:solidFill>
                    <a:schemeClr val="bg1"/>
                  </a:solidFill>
                  <a:latin typeface="Poppins"/>
                </a:rPr>
                <a:t> </a:t>
              </a:r>
              <a:r>
                <a:rPr lang="en-US" sz="1600" dirty="0" err="1">
                  <a:solidFill>
                    <a:schemeClr val="bg1"/>
                  </a:solidFill>
                  <a:latin typeface="Poppins"/>
                </a:rPr>
                <a:t>en</a:t>
              </a:r>
              <a:r>
                <a:rPr lang="en-US" sz="1600" dirty="0">
                  <a:solidFill>
                    <a:schemeClr val="bg1"/>
                  </a:solidFill>
                  <a:latin typeface="Poppins"/>
                </a:rPr>
                <a:t> </a:t>
              </a:r>
              <a:r>
                <a:rPr lang="en-US" sz="1600" dirty="0" err="1">
                  <a:solidFill>
                    <a:schemeClr val="bg1"/>
                  </a:solidFill>
                  <a:latin typeface="Poppins"/>
                </a:rPr>
                <a:t>nuestro</a:t>
              </a:r>
              <a:r>
                <a:rPr lang="en-US" sz="1600" dirty="0">
                  <a:solidFill>
                    <a:schemeClr val="bg1"/>
                  </a:solidFill>
                  <a:latin typeface="Poppins"/>
                </a:rPr>
                <a:t> nuevo portal web.</a:t>
              </a:r>
            </a:p>
            <a:p>
              <a:pPr algn="just" defTabSz="954088">
                <a:lnSpc>
                  <a:spcPct val="95000"/>
                </a:lnSpc>
                <a:defRPr/>
              </a:pPr>
              <a:r>
                <a:rPr lang="en-US" sz="1600" dirty="0" err="1">
                  <a:solidFill>
                    <a:schemeClr val="bg1"/>
                  </a:solidFill>
                  <a:latin typeface="Poppins"/>
                </a:rPr>
                <a:t>Esta</a:t>
              </a:r>
              <a:r>
                <a:rPr lang="en-US" sz="1600" dirty="0">
                  <a:solidFill>
                    <a:schemeClr val="bg1"/>
                  </a:solidFill>
                  <a:latin typeface="Poppins"/>
                </a:rPr>
                <a:t> </a:t>
              </a:r>
              <a:r>
                <a:rPr lang="en-US" sz="1600" dirty="0" err="1">
                  <a:solidFill>
                    <a:schemeClr val="bg1"/>
                  </a:solidFill>
                  <a:latin typeface="Poppins"/>
                </a:rPr>
                <a:t>modalidad</a:t>
              </a:r>
              <a:r>
                <a:rPr lang="en-US" sz="1600" dirty="0">
                  <a:solidFill>
                    <a:schemeClr val="bg1"/>
                  </a:solidFill>
                  <a:latin typeface="Poppins"/>
                </a:rPr>
                <a:t> </a:t>
              </a:r>
              <a:r>
                <a:rPr lang="en-US" sz="1600" dirty="0" err="1">
                  <a:solidFill>
                    <a:schemeClr val="bg1"/>
                  </a:solidFill>
                  <a:latin typeface="Poppins"/>
                </a:rPr>
                <a:t>ofrece</a:t>
              </a:r>
              <a:r>
                <a:rPr lang="en-US" sz="1600" dirty="0">
                  <a:solidFill>
                    <a:schemeClr val="bg1"/>
                  </a:solidFill>
                  <a:latin typeface="Poppins"/>
                </a:rPr>
                <a:t> el </a:t>
              </a:r>
              <a:r>
                <a:rPr lang="en-US" sz="1600" dirty="0" err="1">
                  <a:solidFill>
                    <a:schemeClr val="bg1"/>
                  </a:solidFill>
                  <a:latin typeface="Poppins"/>
                </a:rPr>
                <a:t>máximo</a:t>
              </a:r>
              <a:r>
                <a:rPr lang="en-US" sz="1600" dirty="0">
                  <a:solidFill>
                    <a:schemeClr val="bg1"/>
                  </a:solidFill>
                  <a:latin typeface="Poppins"/>
                </a:rPr>
                <a:t> </a:t>
              </a:r>
              <a:r>
                <a:rPr lang="en-US" sz="1600" dirty="0" err="1">
                  <a:solidFill>
                    <a:schemeClr val="bg1"/>
                  </a:solidFill>
                  <a:latin typeface="Poppins"/>
                </a:rPr>
                <a:t>grado</a:t>
              </a:r>
              <a:r>
                <a:rPr lang="en-US" sz="1600" dirty="0">
                  <a:solidFill>
                    <a:schemeClr val="bg1"/>
                  </a:solidFill>
                  <a:latin typeface="Poppins"/>
                </a:rPr>
                <a:t> de </a:t>
              </a:r>
              <a:r>
                <a:rPr lang="en-US" sz="1600" dirty="0" err="1">
                  <a:solidFill>
                    <a:schemeClr val="bg1"/>
                  </a:solidFill>
                  <a:latin typeface="Poppins"/>
                </a:rPr>
                <a:t>personalización</a:t>
              </a:r>
              <a:r>
                <a:rPr lang="en-US" sz="1600" dirty="0">
                  <a:solidFill>
                    <a:schemeClr val="bg1"/>
                  </a:solidFill>
                  <a:latin typeface="Poppins"/>
                </a:rPr>
                <a:t> </a:t>
              </a:r>
              <a:r>
                <a:rPr lang="en-US" sz="1600" dirty="0" err="1">
                  <a:solidFill>
                    <a:schemeClr val="bg1"/>
                  </a:solidFill>
                  <a:latin typeface="Poppins"/>
                </a:rPr>
                <a:t>ya</a:t>
              </a:r>
              <a:r>
                <a:rPr lang="en-US" sz="1600" dirty="0">
                  <a:solidFill>
                    <a:schemeClr val="bg1"/>
                  </a:solidFill>
                  <a:latin typeface="Poppins"/>
                </a:rPr>
                <a:t> que se </a:t>
              </a:r>
              <a:r>
                <a:rPr lang="en-US" sz="1600" dirty="0" err="1">
                  <a:solidFill>
                    <a:schemeClr val="bg1"/>
                  </a:solidFill>
                  <a:latin typeface="Poppins"/>
                </a:rPr>
                <a:t>parte</a:t>
              </a:r>
              <a:r>
                <a:rPr lang="en-US" sz="1600" dirty="0">
                  <a:solidFill>
                    <a:schemeClr val="bg1"/>
                  </a:solidFill>
                  <a:latin typeface="Poppins"/>
                </a:rPr>
                <a:t> </a:t>
              </a:r>
              <a:r>
                <a:rPr lang="en-US" sz="1600" dirty="0" err="1">
                  <a:solidFill>
                    <a:schemeClr val="bg1"/>
                  </a:solidFill>
                  <a:latin typeface="Poppins"/>
                </a:rPr>
                <a:t>desde</a:t>
              </a:r>
              <a:r>
                <a:rPr lang="en-US" sz="1600" dirty="0">
                  <a:solidFill>
                    <a:schemeClr val="bg1"/>
                  </a:solidFill>
                  <a:latin typeface="Poppins"/>
                </a:rPr>
                <a:t> cero </a:t>
              </a:r>
              <a:r>
                <a:rPr lang="en-US" sz="1600" dirty="0" err="1">
                  <a:solidFill>
                    <a:schemeClr val="bg1"/>
                  </a:solidFill>
                  <a:latin typeface="Poppins"/>
                </a:rPr>
                <a:t>en</a:t>
              </a:r>
              <a:r>
                <a:rPr lang="en-US" sz="1600" dirty="0">
                  <a:solidFill>
                    <a:schemeClr val="bg1"/>
                  </a:solidFill>
                  <a:latin typeface="Poppins"/>
                </a:rPr>
                <a:t> la </a:t>
              </a:r>
              <a:r>
                <a:rPr lang="en-US" sz="1600" dirty="0" err="1">
                  <a:solidFill>
                    <a:schemeClr val="bg1"/>
                  </a:solidFill>
                  <a:latin typeface="Poppins"/>
                </a:rPr>
                <a:t>creación</a:t>
              </a:r>
              <a:r>
                <a:rPr lang="en-US" sz="1600" dirty="0">
                  <a:solidFill>
                    <a:schemeClr val="bg1"/>
                  </a:solidFill>
                  <a:latin typeface="Poppins"/>
                </a:rPr>
                <a:t>.</a:t>
              </a:r>
            </a:p>
            <a:p>
              <a:pPr algn="just" defTabSz="954088">
                <a:lnSpc>
                  <a:spcPct val="95000"/>
                </a:lnSpc>
                <a:defRPr/>
              </a:pPr>
              <a:r>
                <a:rPr lang="en-US" sz="1600" dirty="0" err="1">
                  <a:solidFill>
                    <a:schemeClr val="bg1"/>
                  </a:solidFill>
                  <a:latin typeface="Poppins"/>
                </a:rPr>
                <a:t>En</a:t>
              </a:r>
              <a:r>
                <a:rPr lang="en-US" sz="1600" dirty="0">
                  <a:solidFill>
                    <a:schemeClr val="bg1"/>
                  </a:solidFill>
                  <a:latin typeface="Poppins"/>
                </a:rPr>
                <a:t> </a:t>
              </a:r>
              <a:r>
                <a:rPr lang="en-US" sz="1600" dirty="0" err="1">
                  <a:solidFill>
                    <a:schemeClr val="bg1"/>
                  </a:solidFill>
                  <a:latin typeface="Poppins"/>
                </a:rPr>
                <a:t>función</a:t>
              </a:r>
              <a:r>
                <a:rPr lang="en-US" sz="1600" dirty="0">
                  <a:solidFill>
                    <a:schemeClr val="bg1"/>
                  </a:solidFill>
                  <a:latin typeface="Poppins"/>
                </a:rPr>
                <a:t> de la </a:t>
              </a:r>
              <a:r>
                <a:rPr lang="en-US" sz="1600" dirty="0" err="1">
                  <a:solidFill>
                    <a:schemeClr val="bg1"/>
                  </a:solidFill>
                  <a:latin typeface="Poppins"/>
                </a:rPr>
                <a:t>empresa</a:t>
              </a:r>
              <a:r>
                <a:rPr lang="en-US" sz="1600" dirty="0">
                  <a:solidFill>
                    <a:schemeClr val="bg1"/>
                  </a:solidFill>
                  <a:latin typeface="Poppins"/>
                </a:rPr>
                <a:t> </a:t>
              </a:r>
              <a:r>
                <a:rPr lang="en-US" sz="1600" dirty="0" err="1">
                  <a:solidFill>
                    <a:schemeClr val="bg1"/>
                  </a:solidFill>
                  <a:latin typeface="Poppins"/>
                </a:rPr>
                <a:t>escogida</a:t>
              </a:r>
              <a:r>
                <a:rPr lang="en-US" sz="1600" dirty="0">
                  <a:solidFill>
                    <a:schemeClr val="bg1"/>
                  </a:solidFill>
                  <a:latin typeface="Poppins"/>
                </a:rPr>
                <a:t> y de los </a:t>
              </a:r>
              <a:r>
                <a:rPr lang="en-US" sz="1600" dirty="0" err="1">
                  <a:solidFill>
                    <a:schemeClr val="bg1"/>
                  </a:solidFill>
                  <a:latin typeface="Poppins"/>
                </a:rPr>
                <a:t>servicios</a:t>
              </a:r>
              <a:r>
                <a:rPr lang="en-US" sz="1600" dirty="0">
                  <a:solidFill>
                    <a:schemeClr val="bg1"/>
                  </a:solidFill>
                  <a:latin typeface="Poppins"/>
                </a:rPr>
                <a:t> que </a:t>
              </a:r>
              <a:r>
                <a:rPr lang="en-US" sz="1600" dirty="0" err="1">
                  <a:solidFill>
                    <a:schemeClr val="bg1"/>
                  </a:solidFill>
                  <a:latin typeface="Poppins"/>
                </a:rPr>
                <a:t>contratremos</a:t>
              </a:r>
              <a:r>
                <a:rPr lang="en-US" sz="1600" dirty="0">
                  <a:solidFill>
                    <a:schemeClr val="bg1"/>
                  </a:solidFill>
                  <a:latin typeface="Poppins"/>
                </a:rPr>
                <a:t> </a:t>
              </a:r>
              <a:r>
                <a:rPr lang="en-US" sz="1600" dirty="0" err="1">
                  <a:solidFill>
                    <a:schemeClr val="bg1"/>
                  </a:solidFill>
                  <a:latin typeface="Poppins"/>
                </a:rPr>
                <a:t>variará</a:t>
              </a:r>
              <a:r>
                <a:rPr lang="en-US" sz="1600" dirty="0">
                  <a:solidFill>
                    <a:schemeClr val="bg1"/>
                  </a:solidFill>
                  <a:latin typeface="Poppins"/>
                </a:rPr>
                <a:t> el </a:t>
              </a:r>
              <a:r>
                <a:rPr lang="en-US" sz="1600" dirty="0" err="1">
                  <a:solidFill>
                    <a:schemeClr val="bg1"/>
                  </a:solidFill>
                  <a:latin typeface="Poppins"/>
                </a:rPr>
                <a:t>precio</a:t>
              </a:r>
              <a:r>
                <a:rPr lang="en-US" sz="1600" dirty="0">
                  <a:solidFill>
                    <a:schemeClr val="bg1"/>
                  </a:solidFill>
                  <a:latin typeface="Poppins"/>
                </a:rPr>
                <a:t> final.</a:t>
              </a:r>
            </a:p>
            <a:p>
              <a:endParaRPr lang="en-US" sz="1600" b="1" dirty="0">
                <a:solidFill>
                  <a:schemeClr val="bg1"/>
                </a:solidFill>
              </a:endParaRPr>
            </a:p>
          </p:txBody>
        </p:sp>
        <p:sp>
          <p:nvSpPr>
            <p:cNvPr id="149" name="Rectangle 148"/>
            <p:cNvSpPr/>
            <p:nvPr/>
          </p:nvSpPr>
          <p:spPr>
            <a:xfrm>
              <a:off x="3033510" y="3530271"/>
              <a:ext cx="6355715" cy="83834"/>
            </a:xfrm>
            <a:prstGeom prst="rect">
              <a:avLst/>
            </a:prstGeom>
          </p:spPr>
          <p:txBody>
            <a:bodyPr wrap="square" lIns="0" tIns="0" rIns="0" bIns="0">
              <a:spAutoFit/>
            </a:bodyPr>
            <a:lstStyle/>
            <a:p>
              <a:endParaRPr lang="en-US" sz="1000" dirty="0">
                <a:solidFill>
                  <a:schemeClr val="bg1"/>
                </a:solidFill>
              </a:endParaRPr>
            </a:p>
          </p:txBody>
        </p:sp>
      </p:grpSp>
      <p:sp>
        <p:nvSpPr>
          <p:cNvPr id="3" name="Footer Placeholder 2">
            <a:extLst>
              <a:ext uri="{FF2B5EF4-FFF2-40B4-BE49-F238E27FC236}">
                <a16:creationId xmlns:a16="http://schemas.microsoft.com/office/drawing/2014/main" id="{30DC6B8A-C8C6-46D0-AA0E-E6F13B284FC8}"/>
              </a:ext>
            </a:extLst>
          </p:cNvPr>
          <p:cNvSpPr>
            <a:spLocks noGrp="1"/>
          </p:cNvSpPr>
          <p:nvPr>
            <p:ph type="ftr" sz="quarter" idx="14"/>
          </p:nvPr>
        </p:nvSpPr>
        <p:spPr/>
        <p:txBody>
          <a:bodyPr/>
          <a:lstStyle/>
          <a:p>
            <a:endParaRPr lang="en-GB" dirty="0"/>
          </a:p>
        </p:txBody>
      </p:sp>
      <p:sp>
        <p:nvSpPr>
          <p:cNvPr id="33" name="Rectangle 32">
            <a:extLst>
              <a:ext uri="{FF2B5EF4-FFF2-40B4-BE49-F238E27FC236}">
                <a16:creationId xmlns:a16="http://schemas.microsoft.com/office/drawing/2014/main" id="{D746A62C-D9C3-4D74-8C19-95E63EBF01C2}"/>
              </a:ext>
            </a:extLst>
          </p:cNvPr>
          <p:cNvSpPr/>
          <p:nvPr/>
        </p:nvSpPr>
        <p:spPr>
          <a:xfrm>
            <a:off x="2076600" y="2925043"/>
            <a:ext cx="8932482" cy="1231106"/>
          </a:xfrm>
          <a:prstGeom prst="rect">
            <a:avLst/>
          </a:prstGeom>
        </p:spPr>
        <p:txBody>
          <a:bodyPr wrap="square" lIns="0" tIns="0" rIns="0" bIns="0">
            <a:spAutoFit/>
          </a:bodyPr>
          <a:lstStyle/>
          <a:p>
            <a:r>
              <a:rPr lang="en-US" sz="1600" b="1" dirty="0">
                <a:solidFill>
                  <a:schemeClr val="bg1"/>
                </a:solidFill>
                <a:latin typeface="Poppins"/>
              </a:rPr>
              <a:t>Plantilla </a:t>
            </a:r>
            <a:r>
              <a:rPr lang="en-US" sz="1600" b="1" dirty="0" err="1">
                <a:solidFill>
                  <a:schemeClr val="bg1"/>
                </a:solidFill>
                <a:latin typeface="Poppins"/>
              </a:rPr>
              <a:t>predetermida</a:t>
            </a:r>
            <a:endParaRPr lang="en-US" sz="1600" b="1" dirty="0">
              <a:solidFill>
                <a:schemeClr val="bg1"/>
              </a:solidFill>
              <a:latin typeface="Poppins"/>
            </a:endParaRPr>
          </a:p>
          <a:p>
            <a:r>
              <a:rPr lang="en-US" sz="1600" dirty="0" err="1">
                <a:solidFill>
                  <a:schemeClr val="bg1"/>
                </a:solidFill>
                <a:latin typeface="Poppins"/>
              </a:rPr>
              <a:t>Existen</a:t>
            </a:r>
            <a:r>
              <a:rPr lang="en-US" sz="1600" dirty="0">
                <a:solidFill>
                  <a:schemeClr val="bg1"/>
                </a:solidFill>
                <a:latin typeface="Poppins"/>
              </a:rPr>
              <a:t> </a:t>
            </a:r>
            <a:r>
              <a:rPr lang="en-US" sz="1600" dirty="0" err="1">
                <a:solidFill>
                  <a:schemeClr val="bg1"/>
                </a:solidFill>
                <a:latin typeface="Poppins"/>
              </a:rPr>
              <a:t>multitud</a:t>
            </a:r>
            <a:r>
              <a:rPr lang="en-US" sz="1600" dirty="0">
                <a:solidFill>
                  <a:schemeClr val="bg1"/>
                </a:solidFill>
                <a:latin typeface="Poppins"/>
              </a:rPr>
              <a:t> de </a:t>
            </a:r>
            <a:r>
              <a:rPr lang="en-US" sz="1600" dirty="0" err="1">
                <a:solidFill>
                  <a:schemeClr val="bg1"/>
                </a:solidFill>
                <a:latin typeface="Poppins"/>
              </a:rPr>
              <a:t>empresas</a:t>
            </a:r>
            <a:r>
              <a:rPr lang="en-US" sz="1600" dirty="0">
                <a:solidFill>
                  <a:schemeClr val="bg1"/>
                </a:solidFill>
                <a:latin typeface="Poppins"/>
              </a:rPr>
              <a:t> (</a:t>
            </a:r>
            <a:r>
              <a:rPr lang="en-US" sz="1600" dirty="0" err="1">
                <a:solidFill>
                  <a:schemeClr val="bg1"/>
                </a:solidFill>
                <a:latin typeface="Poppins"/>
              </a:rPr>
              <a:t>muchas</a:t>
            </a:r>
            <a:r>
              <a:rPr lang="en-US" sz="1600" dirty="0">
                <a:solidFill>
                  <a:schemeClr val="bg1"/>
                </a:solidFill>
                <a:latin typeface="Poppins"/>
              </a:rPr>
              <a:t> de </a:t>
            </a:r>
            <a:r>
              <a:rPr lang="en-US" sz="1600" dirty="0" err="1">
                <a:solidFill>
                  <a:schemeClr val="bg1"/>
                </a:solidFill>
                <a:latin typeface="Poppins"/>
              </a:rPr>
              <a:t>ellas</a:t>
            </a:r>
            <a:r>
              <a:rPr lang="en-US" sz="1600" dirty="0">
                <a:solidFill>
                  <a:schemeClr val="bg1"/>
                </a:solidFill>
                <a:latin typeface="Poppins"/>
              </a:rPr>
              <a:t> </a:t>
            </a:r>
            <a:r>
              <a:rPr lang="en-US" sz="1600" dirty="0" err="1">
                <a:solidFill>
                  <a:schemeClr val="bg1"/>
                </a:solidFill>
                <a:latin typeface="Poppins"/>
              </a:rPr>
              <a:t>bastante</a:t>
            </a:r>
            <a:r>
              <a:rPr lang="en-US" sz="1600" dirty="0">
                <a:solidFill>
                  <a:schemeClr val="bg1"/>
                </a:solidFill>
                <a:latin typeface="Poppins"/>
              </a:rPr>
              <a:t> </a:t>
            </a:r>
            <a:r>
              <a:rPr lang="en-US" sz="1600" dirty="0" err="1">
                <a:solidFill>
                  <a:schemeClr val="bg1"/>
                </a:solidFill>
                <a:latin typeface="Poppins"/>
              </a:rPr>
              <a:t>parecidas</a:t>
            </a:r>
            <a:r>
              <a:rPr lang="en-US" sz="1600" dirty="0">
                <a:solidFill>
                  <a:schemeClr val="bg1"/>
                </a:solidFill>
                <a:latin typeface="Poppins"/>
              </a:rPr>
              <a:t> entre </a:t>
            </a:r>
            <a:r>
              <a:rPr lang="en-US" sz="1600" dirty="0" err="1">
                <a:solidFill>
                  <a:schemeClr val="bg1"/>
                </a:solidFill>
                <a:latin typeface="Poppins"/>
              </a:rPr>
              <a:t>sí</a:t>
            </a:r>
            <a:r>
              <a:rPr lang="en-US" sz="1600" dirty="0">
                <a:solidFill>
                  <a:schemeClr val="bg1"/>
                </a:solidFill>
                <a:latin typeface="Poppins"/>
              </a:rPr>
              <a:t>) que </a:t>
            </a:r>
            <a:r>
              <a:rPr lang="en-US" sz="1600" dirty="0" err="1">
                <a:solidFill>
                  <a:schemeClr val="bg1"/>
                </a:solidFill>
                <a:latin typeface="Poppins"/>
              </a:rPr>
              <a:t>ofrecen</a:t>
            </a:r>
            <a:r>
              <a:rPr lang="en-US" sz="1600" dirty="0">
                <a:solidFill>
                  <a:schemeClr val="bg1"/>
                </a:solidFill>
                <a:latin typeface="Poppins"/>
              </a:rPr>
              <a:t> la </a:t>
            </a:r>
            <a:r>
              <a:rPr lang="en-US" sz="1600" dirty="0" err="1">
                <a:solidFill>
                  <a:schemeClr val="bg1"/>
                </a:solidFill>
                <a:latin typeface="Poppins"/>
              </a:rPr>
              <a:t>posibilidad</a:t>
            </a:r>
            <a:r>
              <a:rPr lang="en-US" sz="1600" dirty="0">
                <a:solidFill>
                  <a:schemeClr val="bg1"/>
                </a:solidFill>
                <a:latin typeface="Poppins"/>
              </a:rPr>
              <a:t> a </a:t>
            </a:r>
            <a:r>
              <a:rPr lang="en-US" sz="1600" dirty="0" err="1">
                <a:solidFill>
                  <a:schemeClr val="bg1"/>
                </a:solidFill>
                <a:latin typeface="Poppins"/>
              </a:rPr>
              <a:t>través</a:t>
            </a:r>
            <a:r>
              <a:rPr lang="en-US" sz="1600" dirty="0">
                <a:solidFill>
                  <a:schemeClr val="bg1"/>
                </a:solidFill>
                <a:latin typeface="Poppins"/>
              </a:rPr>
              <a:t> de </a:t>
            </a:r>
            <a:r>
              <a:rPr lang="en-US" sz="1600" dirty="0" err="1">
                <a:solidFill>
                  <a:schemeClr val="bg1"/>
                </a:solidFill>
                <a:latin typeface="Poppins"/>
              </a:rPr>
              <a:t>pasos</a:t>
            </a:r>
            <a:r>
              <a:rPr lang="en-US" sz="1600" dirty="0">
                <a:solidFill>
                  <a:schemeClr val="bg1"/>
                </a:solidFill>
                <a:latin typeface="Poppins"/>
              </a:rPr>
              <a:t> y </a:t>
            </a:r>
            <a:r>
              <a:rPr lang="en-US" sz="1600" dirty="0" err="1">
                <a:solidFill>
                  <a:schemeClr val="bg1"/>
                </a:solidFill>
                <a:latin typeface="Poppins"/>
              </a:rPr>
              <a:t>opciones</a:t>
            </a:r>
            <a:r>
              <a:rPr lang="en-US" sz="1600" dirty="0">
                <a:solidFill>
                  <a:schemeClr val="bg1"/>
                </a:solidFill>
                <a:latin typeface="Poppins"/>
              </a:rPr>
              <a:t> </a:t>
            </a:r>
            <a:r>
              <a:rPr lang="en-US" sz="1600" dirty="0" err="1">
                <a:solidFill>
                  <a:schemeClr val="bg1"/>
                </a:solidFill>
                <a:latin typeface="Poppins"/>
              </a:rPr>
              <a:t>ya</a:t>
            </a:r>
            <a:r>
              <a:rPr lang="en-US" sz="1600" dirty="0">
                <a:solidFill>
                  <a:schemeClr val="bg1"/>
                </a:solidFill>
                <a:latin typeface="Poppins"/>
              </a:rPr>
              <a:t> </a:t>
            </a:r>
            <a:r>
              <a:rPr lang="en-US" sz="1600" dirty="0" err="1">
                <a:solidFill>
                  <a:schemeClr val="bg1"/>
                </a:solidFill>
                <a:latin typeface="Poppins"/>
              </a:rPr>
              <a:t>configuradas</a:t>
            </a:r>
            <a:r>
              <a:rPr lang="en-US" sz="1600" dirty="0">
                <a:solidFill>
                  <a:schemeClr val="bg1"/>
                </a:solidFill>
                <a:latin typeface="Poppins"/>
              </a:rPr>
              <a:t> de </a:t>
            </a:r>
            <a:r>
              <a:rPr lang="en-US" sz="1600" dirty="0" err="1">
                <a:solidFill>
                  <a:schemeClr val="bg1"/>
                </a:solidFill>
                <a:latin typeface="Poppins"/>
              </a:rPr>
              <a:t>crear</a:t>
            </a:r>
            <a:r>
              <a:rPr lang="en-US" sz="1600" dirty="0">
                <a:solidFill>
                  <a:schemeClr val="bg1"/>
                </a:solidFill>
                <a:latin typeface="Poppins"/>
              </a:rPr>
              <a:t> </a:t>
            </a:r>
            <a:r>
              <a:rPr lang="en-US" sz="1600" dirty="0" err="1">
                <a:solidFill>
                  <a:schemeClr val="bg1"/>
                </a:solidFill>
                <a:latin typeface="Poppins"/>
              </a:rPr>
              <a:t>nuestro</a:t>
            </a:r>
            <a:r>
              <a:rPr lang="en-US" sz="1600" dirty="0">
                <a:solidFill>
                  <a:schemeClr val="bg1"/>
                </a:solidFill>
                <a:latin typeface="Poppins"/>
              </a:rPr>
              <a:t> sitio web sin </a:t>
            </a:r>
            <a:r>
              <a:rPr lang="en-US" sz="1600" dirty="0" err="1">
                <a:solidFill>
                  <a:schemeClr val="bg1"/>
                </a:solidFill>
                <a:latin typeface="Poppins"/>
              </a:rPr>
              <a:t>conocimientos</a:t>
            </a:r>
            <a:r>
              <a:rPr lang="en-US" sz="1600" dirty="0">
                <a:solidFill>
                  <a:schemeClr val="bg1"/>
                </a:solidFill>
                <a:latin typeface="Poppins"/>
              </a:rPr>
              <a:t> </a:t>
            </a:r>
            <a:r>
              <a:rPr lang="en-US" sz="1600" dirty="0" err="1">
                <a:solidFill>
                  <a:schemeClr val="bg1"/>
                </a:solidFill>
                <a:latin typeface="Poppins"/>
              </a:rPr>
              <a:t>especificos</a:t>
            </a:r>
            <a:r>
              <a:rPr lang="en-US" sz="1600" dirty="0">
                <a:solidFill>
                  <a:schemeClr val="bg1"/>
                </a:solidFill>
                <a:latin typeface="Poppins"/>
              </a:rPr>
              <a:t> </a:t>
            </a:r>
            <a:r>
              <a:rPr lang="en-US" sz="1600" dirty="0" err="1">
                <a:solidFill>
                  <a:schemeClr val="bg1"/>
                </a:solidFill>
                <a:latin typeface="Poppins"/>
              </a:rPr>
              <a:t>en</a:t>
            </a:r>
            <a:r>
              <a:rPr lang="en-US" sz="1600" dirty="0">
                <a:solidFill>
                  <a:schemeClr val="bg1"/>
                </a:solidFill>
                <a:latin typeface="Poppins"/>
              </a:rPr>
              <a:t> </a:t>
            </a:r>
            <a:r>
              <a:rPr lang="en-US" sz="1600" dirty="0" err="1">
                <a:solidFill>
                  <a:schemeClr val="bg1"/>
                </a:solidFill>
                <a:latin typeface="Poppins"/>
              </a:rPr>
              <a:t>programcación</a:t>
            </a:r>
            <a:r>
              <a:rPr lang="en-US" sz="1600" dirty="0">
                <a:solidFill>
                  <a:schemeClr val="bg1"/>
                </a:solidFill>
                <a:latin typeface="Poppins"/>
              </a:rPr>
              <a:t>. Con un </a:t>
            </a:r>
            <a:r>
              <a:rPr lang="en-US" sz="1600" dirty="0" err="1">
                <a:solidFill>
                  <a:schemeClr val="bg1"/>
                </a:solidFill>
                <a:latin typeface="Poppins"/>
              </a:rPr>
              <a:t>precio</a:t>
            </a:r>
            <a:r>
              <a:rPr lang="en-US" sz="1600" dirty="0">
                <a:solidFill>
                  <a:schemeClr val="bg1"/>
                </a:solidFill>
                <a:latin typeface="Poppins"/>
              </a:rPr>
              <a:t> </a:t>
            </a:r>
            <a:r>
              <a:rPr lang="en-US" sz="1600" dirty="0" err="1">
                <a:solidFill>
                  <a:schemeClr val="bg1"/>
                </a:solidFill>
                <a:latin typeface="Poppins"/>
              </a:rPr>
              <a:t>bastante</a:t>
            </a:r>
            <a:r>
              <a:rPr lang="en-US" sz="1600" dirty="0">
                <a:solidFill>
                  <a:schemeClr val="bg1"/>
                </a:solidFill>
                <a:latin typeface="Poppins"/>
              </a:rPr>
              <a:t> </a:t>
            </a:r>
            <a:r>
              <a:rPr lang="en-US" sz="1600" dirty="0" err="1">
                <a:solidFill>
                  <a:schemeClr val="bg1"/>
                </a:solidFill>
                <a:latin typeface="Poppins"/>
              </a:rPr>
              <a:t>reducido</a:t>
            </a:r>
            <a:r>
              <a:rPr lang="en-US" sz="1600" dirty="0">
                <a:solidFill>
                  <a:schemeClr val="bg1"/>
                </a:solidFill>
                <a:latin typeface="Poppins"/>
              </a:rPr>
              <a:t>, </a:t>
            </a:r>
            <a:r>
              <a:rPr lang="en-US" sz="1600" dirty="0" err="1">
                <a:solidFill>
                  <a:schemeClr val="bg1"/>
                </a:solidFill>
                <a:latin typeface="Poppins"/>
              </a:rPr>
              <a:t>podemos</a:t>
            </a:r>
            <a:r>
              <a:rPr lang="en-US" sz="1600" dirty="0">
                <a:solidFill>
                  <a:schemeClr val="bg1"/>
                </a:solidFill>
                <a:latin typeface="Poppins"/>
              </a:rPr>
              <a:t> </a:t>
            </a:r>
            <a:r>
              <a:rPr lang="en-US" sz="1600" dirty="0" err="1">
                <a:solidFill>
                  <a:schemeClr val="bg1"/>
                </a:solidFill>
                <a:latin typeface="Poppins"/>
              </a:rPr>
              <a:t>crear</a:t>
            </a:r>
            <a:r>
              <a:rPr lang="en-US" sz="1600" dirty="0">
                <a:solidFill>
                  <a:schemeClr val="bg1"/>
                </a:solidFill>
                <a:latin typeface="Poppins"/>
              </a:rPr>
              <a:t> </a:t>
            </a:r>
            <a:r>
              <a:rPr lang="en-US" sz="1600" dirty="0" err="1">
                <a:solidFill>
                  <a:schemeClr val="bg1"/>
                </a:solidFill>
                <a:latin typeface="Poppins"/>
              </a:rPr>
              <a:t>nuestra</a:t>
            </a:r>
            <a:r>
              <a:rPr lang="en-US" sz="1600" dirty="0">
                <a:solidFill>
                  <a:schemeClr val="bg1"/>
                </a:solidFill>
                <a:latin typeface="Poppins"/>
              </a:rPr>
              <a:t> </a:t>
            </a:r>
            <a:r>
              <a:rPr lang="en-US" sz="1600" dirty="0" err="1">
                <a:solidFill>
                  <a:schemeClr val="bg1"/>
                </a:solidFill>
                <a:latin typeface="Poppins"/>
              </a:rPr>
              <a:t>página</a:t>
            </a:r>
            <a:r>
              <a:rPr lang="en-US" sz="1600" dirty="0">
                <a:solidFill>
                  <a:schemeClr val="bg1"/>
                </a:solidFill>
                <a:latin typeface="Poppins"/>
              </a:rPr>
              <a:t> web </a:t>
            </a:r>
            <a:r>
              <a:rPr lang="en-US" sz="1600" dirty="0" err="1">
                <a:solidFill>
                  <a:schemeClr val="bg1"/>
                </a:solidFill>
                <a:latin typeface="Poppins"/>
              </a:rPr>
              <a:t>en</a:t>
            </a:r>
            <a:r>
              <a:rPr lang="en-US" sz="1600" dirty="0">
                <a:solidFill>
                  <a:schemeClr val="bg1"/>
                </a:solidFill>
                <a:latin typeface="Poppins"/>
              </a:rPr>
              <a:t> solo </a:t>
            </a:r>
            <a:r>
              <a:rPr lang="en-US" sz="1600" dirty="0" err="1">
                <a:solidFill>
                  <a:schemeClr val="bg1"/>
                </a:solidFill>
                <a:latin typeface="Poppins"/>
              </a:rPr>
              <a:t>unas</a:t>
            </a:r>
            <a:r>
              <a:rPr lang="en-US" sz="1600" dirty="0">
                <a:solidFill>
                  <a:schemeClr val="bg1"/>
                </a:solidFill>
                <a:latin typeface="Poppins"/>
              </a:rPr>
              <a:t> horas.</a:t>
            </a:r>
          </a:p>
          <a:p>
            <a:endParaRPr lang="en-US" sz="1600" b="1" dirty="0">
              <a:solidFill>
                <a:schemeClr val="bg1"/>
              </a:solidFill>
            </a:endParaRPr>
          </a:p>
        </p:txBody>
      </p:sp>
      <p:sp>
        <p:nvSpPr>
          <p:cNvPr id="39" name="Text Placeholder 3">
            <a:extLst>
              <a:ext uri="{FF2B5EF4-FFF2-40B4-BE49-F238E27FC236}">
                <a16:creationId xmlns:a16="http://schemas.microsoft.com/office/drawing/2014/main" id="{804A3DC7-A80D-4D1E-8B00-3643B9465D72}"/>
              </a:ext>
            </a:extLst>
          </p:cNvPr>
          <p:cNvSpPr>
            <a:spLocks noGrp="1"/>
          </p:cNvSpPr>
          <p:nvPr>
            <p:ph type="body" sz="quarter" idx="13"/>
          </p:nvPr>
        </p:nvSpPr>
        <p:spPr>
          <a:xfrm>
            <a:off x="469900" y="736688"/>
            <a:ext cx="11252200" cy="757255"/>
          </a:xfrm>
        </p:spPr>
        <p:txBody>
          <a:bodyPr/>
          <a:lstStyle/>
          <a:p>
            <a:r>
              <a:rPr lang="es-ES" b="1" dirty="0">
                <a:solidFill>
                  <a:prstClr val="black">
                    <a:lumMod val="65000"/>
                    <a:lumOff val="35000"/>
                  </a:prstClr>
                </a:solidFill>
              </a:rPr>
              <a:t>Creación web </a:t>
            </a:r>
            <a:r>
              <a:rPr lang="es-ES" b="1" i="1" dirty="0" err="1">
                <a:solidFill>
                  <a:prstClr val="black">
                    <a:lumMod val="65000"/>
                    <a:lumOff val="35000"/>
                  </a:prstClr>
                </a:solidFill>
              </a:rPr>
              <a:t>eCommerce</a:t>
            </a:r>
            <a:endParaRPr lang="es-ES" b="1" i="1" dirty="0">
              <a:solidFill>
                <a:prstClr val="black">
                  <a:lumMod val="65000"/>
                  <a:lumOff val="35000"/>
                </a:prstClr>
              </a:solidFill>
            </a:endParaRPr>
          </a:p>
          <a:p>
            <a:endParaRPr lang="en-US" dirty="0"/>
          </a:p>
        </p:txBody>
      </p:sp>
      <p:sp>
        <p:nvSpPr>
          <p:cNvPr id="40" name="Rectangle 39">
            <a:extLst>
              <a:ext uri="{FF2B5EF4-FFF2-40B4-BE49-F238E27FC236}">
                <a16:creationId xmlns:a16="http://schemas.microsoft.com/office/drawing/2014/main" id="{A2C3055D-FE7E-4716-8370-03FF3994A47A}"/>
              </a:ext>
            </a:extLst>
          </p:cNvPr>
          <p:cNvSpPr/>
          <p:nvPr/>
        </p:nvSpPr>
        <p:spPr>
          <a:xfrm>
            <a:off x="2067291" y="4612630"/>
            <a:ext cx="8932482" cy="1231106"/>
          </a:xfrm>
          <a:prstGeom prst="rect">
            <a:avLst/>
          </a:prstGeom>
        </p:spPr>
        <p:txBody>
          <a:bodyPr wrap="square" lIns="0" tIns="0" rIns="0" bIns="0">
            <a:spAutoFit/>
          </a:bodyPr>
          <a:lstStyle/>
          <a:p>
            <a:r>
              <a:rPr lang="en-US" sz="1600" b="1" dirty="0">
                <a:solidFill>
                  <a:schemeClr val="bg1"/>
                </a:solidFill>
                <a:latin typeface="Poppins"/>
              </a:rPr>
              <a:t>WordPress</a:t>
            </a:r>
            <a:r>
              <a:rPr lang="en-US" sz="1600" dirty="0">
                <a:solidFill>
                  <a:schemeClr val="bg1"/>
                </a:solidFill>
                <a:latin typeface="Poppins"/>
              </a:rPr>
              <a:t> </a:t>
            </a:r>
          </a:p>
          <a:p>
            <a:r>
              <a:rPr lang="es-ES" sz="1600" dirty="0">
                <a:solidFill>
                  <a:schemeClr val="bg1"/>
                </a:solidFill>
                <a:latin typeface="Poppins"/>
              </a:rPr>
              <a:t>Es una software con el que podemos crear una página web. Tiene la opción de funcionar con plantillas o sin ellas</a:t>
            </a:r>
          </a:p>
          <a:p>
            <a:r>
              <a:rPr lang="es-ES" sz="1600" dirty="0">
                <a:solidFill>
                  <a:schemeClr val="bg1"/>
                </a:solidFill>
                <a:latin typeface="Poppins"/>
              </a:rPr>
              <a:t>A través de </a:t>
            </a:r>
            <a:r>
              <a:rPr lang="es-ES" sz="1600" dirty="0" err="1">
                <a:solidFill>
                  <a:schemeClr val="bg1"/>
                </a:solidFill>
                <a:latin typeface="Poppins"/>
              </a:rPr>
              <a:t>plugins</a:t>
            </a:r>
            <a:r>
              <a:rPr lang="es-ES" sz="1600" dirty="0">
                <a:solidFill>
                  <a:schemeClr val="bg1"/>
                </a:solidFill>
                <a:latin typeface="Poppins"/>
              </a:rPr>
              <a:t> se pueden añadir complementos en función de las necesidades. Por ejemplo: tienda online, pasarela de pagos, aviso cookies, etc.</a:t>
            </a:r>
            <a:endParaRPr lang="en-US" sz="1600" b="1" dirty="0">
              <a:solidFill>
                <a:schemeClr val="bg1"/>
              </a:solidFill>
            </a:endParaRPr>
          </a:p>
        </p:txBody>
      </p:sp>
      <p:pic>
        <p:nvPicPr>
          <p:cNvPr id="41" name="Picture 2">
            <a:extLst>
              <a:ext uri="{FF2B5EF4-FFF2-40B4-BE49-F238E27FC236}">
                <a16:creationId xmlns:a16="http://schemas.microsoft.com/office/drawing/2014/main" id="{A10E2DFA-0DA0-4CEE-89C9-E7886A0415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3819" y="4586144"/>
            <a:ext cx="288982" cy="288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7872030"/>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A30E64-2D4F-4D67-B421-6BC62780E1BB}"/>
              </a:ext>
            </a:extLst>
          </p:cNvPr>
          <p:cNvSpPr>
            <a:spLocks noGrp="1"/>
          </p:cNvSpPr>
          <p:nvPr>
            <p:ph type="body" sz="quarter" idx="10"/>
          </p:nvPr>
        </p:nvSpPr>
        <p:spPr>
          <a:xfrm>
            <a:off x="469900" y="1174538"/>
            <a:ext cx="11554460" cy="4708525"/>
          </a:xfrm>
        </p:spPr>
        <p:txBody>
          <a:bodyPr/>
          <a:lstStyle/>
          <a:p>
            <a:endParaRPr lang="es-ES" sz="1800" dirty="0">
              <a:solidFill>
                <a:srgbClr val="019EE2"/>
              </a:solidFill>
            </a:endParaRPr>
          </a:p>
          <a:p>
            <a:r>
              <a:rPr lang="es-ES" sz="1800" b="1" dirty="0">
                <a:solidFill>
                  <a:srgbClr val="019EE2"/>
                </a:solidFill>
              </a:rPr>
              <a:t>1- Para decidir cuál es la mejor opción de web para nuestro negocio debemos analizar:</a:t>
            </a:r>
          </a:p>
          <a:p>
            <a:endParaRPr lang="es-ES" sz="1600" b="0" dirty="0">
              <a:solidFill>
                <a:srgbClr val="585858"/>
              </a:solidFill>
            </a:endParaRPr>
          </a:p>
          <a:p>
            <a:r>
              <a:rPr lang="es-ES" b="1">
                <a:solidFill>
                  <a:srgbClr val="585858"/>
                </a:solidFill>
              </a:rPr>
              <a:t>	A - El </a:t>
            </a:r>
            <a:r>
              <a:rPr lang="es-ES" b="1" dirty="0">
                <a:solidFill>
                  <a:srgbClr val="585858"/>
                </a:solidFill>
              </a:rPr>
              <a:t>OBJETIVO DE NUESTRA WEB</a:t>
            </a:r>
            <a:r>
              <a:rPr lang="es-ES" b="1">
                <a:solidFill>
                  <a:srgbClr val="585858"/>
                </a:solidFill>
              </a:rPr>
              <a:t>	B - Nuestro </a:t>
            </a:r>
            <a:r>
              <a:rPr lang="es-ES" b="1" dirty="0">
                <a:solidFill>
                  <a:srgbClr val="585858"/>
                </a:solidFill>
              </a:rPr>
              <a:t>PUBLICO OBJETIVO</a:t>
            </a:r>
            <a:r>
              <a:rPr lang="es-ES" b="1">
                <a:solidFill>
                  <a:srgbClr val="585858"/>
                </a:solidFill>
              </a:rPr>
              <a:t>	C - Los </a:t>
            </a:r>
            <a:r>
              <a:rPr lang="es-ES" b="1" dirty="0">
                <a:solidFill>
                  <a:srgbClr val="585858"/>
                </a:solidFill>
              </a:rPr>
              <a:t>DOS CRITERIOS</a:t>
            </a:r>
            <a:endParaRPr lang="es-ES" sz="1600" b="1" dirty="0">
              <a:solidFill>
                <a:srgbClr val="585858"/>
              </a:solidFill>
            </a:endParaRPr>
          </a:p>
          <a:p>
            <a:pPr marL="285750" indent="-285750">
              <a:buFont typeface="Wingdings" panose="05000000000000000000" pitchFamily="2" charset="2"/>
              <a:buChar char="§"/>
            </a:pPr>
            <a:endParaRPr lang="es-ES" dirty="0">
              <a:solidFill>
                <a:srgbClr val="585858"/>
              </a:solidFill>
            </a:endParaRPr>
          </a:p>
          <a:p>
            <a:endParaRPr lang="es-ES" b="1" dirty="0">
              <a:solidFill>
                <a:srgbClr val="585858"/>
              </a:solidFill>
            </a:endParaRPr>
          </a:p>
          <a:p>
            <a:endParaRPr lang="es-ES" sz="1800" b="1" dirty="0">
              <a:solidFill>
                <a:schemeClr val="accent4">
                  <a:lumMod val="60000"/>
                  <a:lumOff val="40000"/>
                </a:schemeClr>
              </a:solidFill>
            </a:endParaRPr>
          </a:p>
          <a:p>
            <a:r>
              <a:rPr lang="es-ES" sz="1800" b="1" dirty="0">
                <a:solidFill>
                  <a:srgbClr val="019EE2"/>
                </a:solidFill>
              </a:rPr>
              <a:t>2- </a:t>
            </a:r>
            <a:r>
              <a:rPr kumimoji="0" lang="es-ES" sz="1800" b="1" i="0" u="none" strike="noStrike" kern="1200" cap="none" spc="0" normalizeH="0" baseline="0" noProof="0" dirty="0">
                <a:ln>
                  <a:noFill/>
                </a:ln>
                <a:solidFill>
                  <a:srgbClr val="019EE2"/>
                </a:solidFill>
                <a:effectLst/>
                <a:uLnTx/>
                <a:uFillTx/>
              </a:rPr>
              <a:t>Con pocos conocimientos de informática y poco presupuesto la mejor opción para crear una web es:</a:t>
            </a:r>
            <a:endParaRPr lang="es-ES" sz="1800" b="1" dirty="0">
              <a:solidFill>
                <a:srgbClr val="019EE2"/>
              </a:solidFill>
            </a:endParaRPr>
          </a:p>
          <a:p>
            <a:endParaRPr lang="es-ES" sz="1400" b="0" dirty="0">
              <a:solidFill>
                <a:srgbClr val="585858"/>
              </a:solidFill>
            </a:endParaRPr>
          </a:p>
          <a:p>
            <a:r>
              <a:rPr lang="es-ES" b="1">
                <a:solidFill>
                  <a:srgbClr val="585858"/>
                </a:solidFill>
              </a:rPr>
              <a:t>	A - WORDPRESS</a:t>
            </a:r>
            <a:r>
              <a:rPr lang="es-ES" b="1" dirty="0">
                <a:solidFill>
                  <a:srgbClr val="585858"/>
                </a:solidFill>
              </a:rPr>
              <a:t>	</a:t>
            </a:r>
            <a:r>
              <a:rPr lang="es-ES" b="1">
                <a:solidFill>
                  <a:srgbClr val="585858"/>
                </a:solidFill>
              </a:rPr>
              <a:t>	B - PLANTILLAS </a:t>
            </a:r>
            <a:r>
              <a:rPr lang="es-ES" b="1" dirty="0">
                <a:solidFill>
                  <a:srgbClr val="585858"/>
                </a:solidFill>
              </a:rPr>
              <a:t>PREDEFINIDAS</a:t>
            </a:r>
            <a:r>
              <a:rPr lang="es-ES" b="1">
                <a:solidFill>
                  <a:srgbClr val="585858"/>
                </a:solidFill>
              </a:rPr>
              <a:t>	C - PROGRAMADOR </a:t>
            </a:r>
            <a:r>
              <a:rPr lang="es-ES" b="1" dirty="0">
                <a:solidFill>
                  <a:srgbClr val="585858"/>
                </a:solidFill>
              </a:rPr>
              <a:t>WEB </a:t>
            </a:r>
            <a:endParaRPr lang="es-ES" sz="1400" b="1" dirty="0">
              <a:solidFill>
                <a:srgbClr val="585858"/>
              </a:solidFill>
            </a:endParaRPr>
          </a:p>
          <a:p>
            <a:endParaRPr lang="es-ES" b="1" dirty="0">
              <a:solidFill>
                <a:srgbClr val="585858"/>
              </a:solidFill>
            </a:endParaRPr>
          </a:p>
          <a:p>
            <a:endParaRPr lang="es-ES" b="1" dirty="0">
              <a:solidFill>
                <a:srgbClr val="585858"/>
              </a:solidFill>
            </a:endParaRPr>
          </a:p>
          <a:p>
            <a:r>
              <a:rPr lang="es-ES" sz="1800" b="1" dirty="0">
                <a:solidFill>
                  <a:srgbClr val="019EE2"/>
                </a:solidFill>
              </a:rPr>
              <a:t>3- Si queremos una web personalizada a nuestro gusto y con funcionalidades específicas, la mejor </a:t>
            </a:r>
            <a:r>
              <a:rPr lang="es-ES" sz="1800" b="1" dirty="0" err="1">
                <a:solidFill>
                  <a:srgbClr val="019EE2"/>
                </a:solidFill>
              </a:rPr>
              <a:t>opció</a:t>
            </a:r>
            <a:r>
              <a:rPr lang="es-ES" sz="1800" b="1" dirty="0">
                <a:solidFill>
                  <a:srgbClr val="019EE2"/>
                </a:solidFill>
              </a:rPr>
              <a:t> es:</a:t>
            </a:r>
            <a:r>
              <a:rPr kumimoji="0" lang="es-ES" sz="1800" b="1" i="0" u="none" strike="noStrike" kern="1200" cap="none" spc="0" normalizeH="0" baseline="0" noProof="0" dirty="0">
                <a:ln>
                  <a:noFill/>
                </a:ln>
                <a:solidFill>
                  <a:srgbClr val="019EE2"/>
                </a:solidFill>
                <a:effectLst/>
                <a:uLnTx/>
                <a:uFillTx/>
              </a:rPr>
              <a:t> </a:t>
            </a:r>
            <a:endParaRPr lang="es-ES" sz="1800" b="1" dirty="0">
              <a:solidFill>
                <a:srgbClr val="019EE2"/>
              </a:solidFill>
            </a:endParaRPr>
          </a:p>
          <a:p>
            <a:endParaRPr lang="es-ES" sz="1400" b="0" dirty="0">
              <a:solidFill>
                <a:srgbClr val="585858"/>
              </a:solidFill>
            </a:endParaRPr>
          </a:p>
          <a:p>
            <a:r>
              <a:rPr lang="es-ES" b="1">
                <a:solidFill>
                  <a:srgbClr val="585858"/>
                </a:solidFill>
              </a:rPr>
              <a:t>	A - PROGRAMADOR </a:t>
            </a:r>
            <a:r>
              <a:rPr lang="es-ES" b="1" dirty="0">
                <a:solidFill>
                  <a:srgbClr val="585858"/>
                </a:solidFill>
              </a:rPr>
              <a:t>WEB	</a:t>
            </a:r>
            <a:r>
              <a:rPr lang="es-ES" b="1">
                <a:solidFill>
                  <a:srgbClr val="585858"/>
                </a:solidFill>
              </a:rPr>
              <a:t>	B - WORDPRESS</a:t>
            </a:r>
            <a:r>
              <a:rPr lang="es-ES" b="1" dirty="0">
                <a:solidFill>
                  <a:srgbClr val="585858"/>
                </a:solidFill>
              </a:rPr>
              <a:t>	</a:t>
            </a:r>
            <a:r>
              <a:rPr lang="es-ES" b="1">
                <a:solidFill>
                  <a:srgbClr val="585858"/>
                </a:solidFill>
              </a:rPr>
              <a:t>	C - PLANTILLAS </a:t>
            </a:r>
            <a:r>
              <a:rPr lang="es-ES" b="1" dirty="0">
                <a:solidFill>
                  <a:srgbClr val="585858"/>
                </a:solidFill>
              </a:rPr>
              <a:t>PREDEFINIDAS</a:t>
            </a:r>
          </a:p>
        </p:txBody>
      </p:sp>
      <p:sp>
        <p:nvSpPr>
          <p:cNvPr id="3" name="Text Placeholder 2">
            <a:extLst>
              <a:ext uri="{FF2B5EF4-FFF2-40B4-BE49-F238E27FC236}">
                <a16:creationId xmlns:a16="http://schemas.microsoft.com/office/drawing/2014/main" id="{EDC1C95E-282C-4333-AFFE-2D88F1F33192}"/>
              </a:ext>
            </a:extLst>
          </p:cNvPr>
          <p:cNvSpPr>
            <a:spLocks noGrp="1"/>
          </p:cNvSpPr>
          <p:nvPr>
            <p:ph type="body" sz="quarter" idx="13"/>
          </p:nvPr>
        </p:nvSpPr>
        <p:spPr/>
        <p:txBody>
          <a:bodyPr/>
          <a:lstStyle/>
          <a:p>
            <a:r>
              <a:rPr lang="es-ES"/>
              <a:t>Test</a:t>
            </a:r>
            <a:endParaRPr lang="es-ES" dirty="0"/>
          </a:p>
        </p:txBody>
      </p:sp>
      <p:sp>
        <p:nvSpPr>
          <p:cNvPr id="4" name="Title 3">
            <a:extLst>
              <a:ext uri="{FF2B5EF4-FFF2-40B4-BE49-F238E27FC236}">
                <a16:creationId xmlns:a16="http://schemas.microsoft.com/office/drawing/2014/main" id="{24B5F82E-F095-4449-BEB9-E78DB34D9C9B}"/>
              </a:ext>
            </a:extLst>
          </p:cNvPr>
          <p:cNvSpPr>
            <a:spLocks noGrp="1"/>
          </p:cNvSpPr>
          <p:nvPr>
            <p:ph type="title"/>
          </p:nvPr>
        </p:nvSpPr>
        <p:spPr/>
        <p:txBody>
          <a:bodyPr/>
          <a:lstStyle/>
          <a:p>
            <a:r>
              <a:rPr lang="es-ES"/>
              <a:t>Opciones para crear una página web</a:t>
            </a:r>
            <a:endParaRPr lang="es-ES" dirty="0"/>
          </a:p>
        </p:txBody>
      </p:sp>
      <p:sp>
        <p:nvSpPr>
          <p:cNvPr id="5" name="CuadroTexto 4">
            <a:extLst>
              <a:ext uri="{FF2B5EF4-FFF2-40B4-BE49-F238E27FC236}">
                <a16:creationId xmlns:a16="http://schemas.microsoft.com/office/drawing/2014/main" id="{016F2AFC-55C9-4B0E-9469-5AA714BD8930}"/>
              </a:ext>
            </a:extLst>
          </p:cNvPr>
          <p:cNvSpPr txBox="1"/>
          <p:nvPr/>
        </p:nvSpPr>
        <p:spPr bwMode="gray">
          <a:xfrm rot="10800000">
            <a:off x="3659505" y="6246181"/>
            <a:ext cx="7738110" cy="418465"/>
          </a:xfrm>
          <a:prstGeom prst="rect">
            <a:avLst/>
          </a:prstGeom>
        </p:spPr>
        <p:txBody>
          <a:bodyPr vert="horz" wrap="square" lIns="0" tIns="0" rIns="0" bIns="0" rtlCol="0" anchor="b" anchorCtr="0">
            <a:noAutofit/>
          </a:bodyPr>
          <a:lstStyle/>
          <a:p>
            <a:r>
              <a:rPr lang="ca-ES" sz="1200"/>
              <a:t>Respuestas: 1- Los &gt;dos criterios, 2- Plantillas Predefinidas, 3- Programador Web</a:t>
            </a:r>
            <a:endParaRPr lang="ca-ES" sz="1200" b="0" dirty="0"/>
          </a:p>
        </p:txBody>
      </p:sp>
    </p:spTree>
    <p:extLst>
      <p:ext uri="{BB962C8B-B14F-4D97-AF65-F5344CB8AC3E}">
        <p14:creationId xmlns:p14="http://schemas.microsoft.com/office/powerpoint/2010/main" val="3028268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32407" y="2537460"/>
            <a:ext cx="5973004" cy="777240"/>
          </a:xfrm>
        </p:spPr>
        <p:txBody>
          <a:bodyPr/>
          <a:lstStyle/>
          <a:p>
            <a:r>
              <a:rPr lang="es-ES_tradnl" sz="3200" dirty="0"/>
              <a:t>C</a:t>
            </a:r>
            <a:r>
              <a:rPr lang="es-ES" sz="3200" dirty="0" err="1"/>
              <a:t>reación</a:t>
            </a:r>
            <a:r>
              <a:rPr lang="es-ES" sz="3200" dirty="0"/>
              <a:t> página web – Tienda </a:t>
            </a:r>
            <a:r>
              <a:rPr lang="es-ES" sz="3200" i="1" dirty="0"/>
              <a:t>Online</a:t>
            </a:r>
            <a:endParaRPr lang="es-ES" sz="2800" i="1" dirty="0"/>
          </a:p>
        </p:txBody>
      </p:sp>
      <p:pic>
        <p:nvPicPr>
          <p:cNvPr id="10" name="Picture Placeholder 2">
            <a:extLst>
              <a:ext uri="{FF2B5EF4-FFF2-40B4-BE49-F238E27FC236}">
                <a16:creationId xmlns:a16="http://schemas.microsoft.com/office/drawing/2014/main" id="{574D154A-9193-4EDE-85B1-05E3FB552774}"/>
              </a:ext>
            </a:extLst>
          </p:cNvPr>
          <p:cNvPicPr>
            <a:picLocks noGrp="1" noChangeAspect="1"/>
          </p:cNvPicPr>
          <p:nvPr>
            <p:ph type="pic" sz="quarter" idx="11"/>
            <p:custDataLst>
              <p:tags r:id="rId1"/>
            </p:custDataLst>
          </p:nvPr>
        </p:nvPicPr>
        <p:blipFill rotWithShape="1">
          <a:blip r:embed="rId4"/>
          <a:srcRect l="21990" r="21990"/>
          <a:stretch/>
        </p:blipFill>
        <p:spPr>
          <a:xfrm>
            <a:off x="6432000" y="0"/>
            <a:ext cx="5760000" cy="6858000"/>
          </a:xfrm>
        </p:spPr>
      </p:pic>
      <p:sp>
        <p:nvSpPr>
          <p:cNvPr id="4" name="Text Placeholder 3"/>
          <p:cNvSpPr>
            <a:spLocks noGrp="1"/>
          </p:cNvSpPr>
          <p:nvPr>
            <p:ph type="body" sz="quarter" idx="12"/>
          </p:nvPr>
        </p:nvSpPr>
        <p:spPr>
          <a:xfrm>
            <a:off x="1147933" y="3713743"/>
            <a:ext cx="4612068" cy="1129101"/>
          </a:xfrm>
        </p:spPr>
        <p:txBody>
          <a:bodyPr/>
          <a:lstStyle/>
          <a:p>
            <a:r>
              <a:rPr lang="es-ES" dirty="0"/>
              <a:t>Conceptos Básicos        Sesión 2</a:t>
            </a:r>
          </a:p>
          <a:p>
            <a:endParaRPr lang="es-ES" dirty="0"/>
          </a:p>
        </p:txBody>
      </p:sp>
    </p:spTree>
    <p:extLst>
      <p:ext uri="{BB962C8B-B14F-4D97-AF65-F5344CB8AC3E}">
        <p14:creationId xmlns:p14="http://schemas.microsoft.com/office/powerpoint/2010/main" val="24116365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ES" dirty="0"/>
              <a:t>Índice</a:t>
            </a:r>
          </a:p>
        </p:txBody>
      </p:sp>
      <p:sp>
        <p:nvSpPr>
          <p:cNvPr id="4" name="Text Placeholder 3"/>
          <p:cNvSpPr>
            <a:spLocks noGrp="1"/>
          </p:cNvSpPr>
          <p:nvPr>
            <p:ph type="body" sz="quarter" idx="13"/>
          </p:nvPr>
        </p:nvSpPr>
        <p:spPr>
          <a:xfrm>
            <a:off x="647700" y="2127860"/>
            <a:ext cx="11252200" cy="4570779"/>
          </a:xfrm>
        </p:spPr>
        <p:txBody>
          <a:bodyPr numCol="1"/>
          <a:lstStyle/>
          <a:p>
            <a:pPr algn="ctr"/>
            <a:r>
              <a:rPr lang="es-ES" sz="1800" dirty="0">
                <a:solidFill>
                  <a:srgbClr val="019EE2"/>
                </a:solidFill>
              </a:rPr>
              <a:t>                                                                                                  </a:t>
            </a:r>
            <a:r>
              <a:rPr lang="es-ES" sz="1800" b="1" u="sng" dirty="0">
                <a:solidFill>
                  <a:srgbClr val="019EE2"/>
                </a:solidFill>
              </a:rPr>
              <a:t>ÍNDICE</a:t>
            </a:r>
            <a:r>
              <a:rPr lang="es-ES" sz="1800" dirty="0">
                <a:solidFill>
                  <a:srgbClr val="019EE2"/>
                </a:solidFill>
              </a:rPr>
              <a:t>                                                  			                                                                                          </a:t>
            </a:r>
            <a:r>
              <a:rPr lang="es-ES" sz="1800" u="sng" dirty="0">
                <a:solidFill>
                  <a:srgbClr val="019EE2"/>
                </a:solidFill>
              </a:rPr>
              <a:t>Creación página web – Tienda </a:t>
            </a:r>
            <a:r>
              <a:rPr lang="es-ES" sz="1800" i="1" u="sng" dirty="0">
                <a:solidFill>
                  <a:srgbClr val="019EE2"/>
                </a:solidFill>
              </a:rPr>
              <a:t>online</a:t>
            </a:r>
          </a:p>
          <a:p>
            <a:pPr algn="ctr"/>
            <a:r>
              <a:rPr lang="es-ES" sz="1800" dirty="0">
                <a:solidFill>
                  <a:srgbClr val="019EE2"/>
                </a:solidFill>
              </a:rPr>
              <a:t>Sesión 1</a:t>
            </a:r>
          </a:p>
          <a:p>
            <a:pPr marL="578094" lvl="2" indent="-342900" algn="ctr"/>
            <a:r>
              <a:rPr lang="es-ES" dirty="0"/>
              <a:t>Introducción		</a:t>
            </a:r>
            <a:r>
              <a:rPr lang="es-ES" dirty="0">
                <a:solidFill>
                  <a:srgbClr val="019EE2"/>
                </a:solidFill>
                <a:hlinkClick r:id="rId4" action="ppaction://hlinksldjump">
                  <a:extLst>
                    <a:ext uri="{A12FA001-AC4F-418D-AE19-62706E023703}">
                      <ahyp:hlinkClr xmlns:ahyp="http://schemas.microsoft.com/office/drawing/2018/hyperlinkcolor" val="tx"/>
                    </a:ext>
                  </a:extLst>
                </a:hlinkClick>
              </a:rPr>
              <a:t>04</a:t>
            </a:r>
            <a:endParaRPr lang="es-ES" dirty="0">
              <a:solidFill>
                <a:srgbClr val="019EE2"/>
              </a:solidFill>
            </a:endParaRPr>
          </a:p>
          <a:p>
            <a:pPr marL="578094" lvl="2" indent="-342900" algn="ctr"/>
            <a:r>
              <a:rPr lang="es-ES" dirty="0"/>
              <a:t>Conceptos básicos		</a:t>
            </a:r>
            <a:r>
              <a:rPr lang="es-ES" dirty="0">
                <a:solidFill>
                  <a:srgbClr val="019EE2"/>
                </a:solidFill>
                <a:hlinkClick r:id="rId5" action="ppaction://hlinksldjump"/>
              </a:rPr>
              <a:t>13</a:t>
            </a:r>
            <a:endParaRPr lang="es-ES" dirty="0">
              <a:solidFill>
                <a:srgbClr val="019EE2"/>
              </a:solidFill>
            </a:endParaRPr>
          </a:p>
          <a:p>
            <a:pPr marL="578094" lvl="2" indent="-342900" algn="ctr"/>
            <a:r>
              <a:rPr lang="es-ES" dirty="0"/>
              <a:t>Opciones creación página web	</a:t>
            </a:r>
            <a:r>
              <a:rPr lang="es-ES" dirty="0">
                <a:solidFill>
                  <a:srgbClr val="019EE2"/>
                </a:solidFill>
                <a:hlinkClick r:id="rId6" action="ppaction://hlinksldjump"/>
              </a:rPr>
              <a:t>18</a:t>
            </a:r>
            <a:endParaRPr lang="es-ES" dirty="0">
              <a:solidFill>
                <a:srgbClr val="019EE2"/>
              </a:solidFill>
            </a:endParaRPr>
          </a:p>
          <a:p>
            <a:pPr marL="0" lvl="2" indent="0" algn="ctr">
              <a:buNone/>
            </a:pPr>
            <a:r>
              <a:rPr lang="es-ES" sz="1800" dirty="0">
                <a:solidFill>
                  <a:srgbClr val="019EE2"/>
                </a:solidFill>
              </a:rPr>
              <a:t>Sesión 2</a:t>
            </a:r>
          </a:p>
          <a:p>
            <a:pPr marL="578094" lvl="2" indent="-342900" algn="ctr"/>
            <a:r>
              <a:rPr lang="es-ES" dirty="0"/>
              <a:t>Páginas web con plantilla	</a:t>
            </a:r>
            <a:r>
              <a:rPr lang="es-ES" u="sng" dirty="0">
                <a:solidFill>
                  <a:srgbClr val="019EE2"/>
                </a:solidFill>
                <a:hlinkClick r:id="rId7" action="ppaction://hlinksldjump"/>
              </a:rPr>
              <a:t>24</a:t>
            </a:r>
            <a:endParaRPr lang="es-ES" u="sng" dirty="0">
              <a:solidFill>
                <a:srgbClr val="019EE2"/>
              </a:solidFill>
            </a:endParaRPr>
          </a:p>
          <a:p>
            <a:pPr marL="578094" lvl="2" indent="-342900" algn="ctr"/>
            <a:r>
              <a:rPr lang="es-ES" dirty="0"/>
              <a:t>Plataforma de pagos    	</a:t>
            </a:r>
            <a:r>
              <a:rPr lang="es-ES" dirty="0">
                <a:solidFill>
                  <a:srgbClr val="019EE2"/>
                </a:solidFill>
                <a:hlinkClick r:id="rId8" action="ppaction://hlinksldjump"/>
              </a:rPr>
              <a:t>34</a:t>
            </a:r>
            <a:endParaRPr lang="es-ES" dirty="0">
              <a:solidFill>
                <a:srgbClr val="019EE2"/>
              </a:solidFill>
            </a:endParaRPr>
          </a:p>
          <a:p>
            <a:pPr marL="578094" lvl="2" indent="-342900" algn="ctr"/>
            <a:r>
              <a:rPr lang="es-ES" dirty="0"/>
              <a:t>Enlazar página web con RRSS	</a:t>
            </a:r>
            <a:r>
              <a:rPr lang="es-ES" u="sng" dirty="0">
                <a:solidFill>
                  <a:srgbClr val="019EE2"/>
                </a:solidFill>
                <a:hlinkClick r:id="rId9" action="ppaction://hlinksldjump"/>
              </a:rPr>
              <a:t>36</a:t>
            </a:r>
            <a:endParaRPr lang="es-ES" u="sng" dirty="0">
              <a:solidFill>
                <a:srgbClr val="019EE2"/>
              </a:solidFill>
            </a:endParaRPr>
          </a:p>
          <a:p>
            <a:pPr marL="578094" lvl="2" indent="-342900" algn="ctr"/>
            <a:r>
              <a:rPr lang="es-ES" dirty="0"/>
              <a:t>Gestión de la página web	</a:t>
            </a:r>
            <a:r>
              <a:rPr lang="es-ES" dirty="0">
                <a:solidFill>
                  <a:srgbClr val="019EE2"/>
                </a:solidFill>
                <a:hlinkClick r:id="rId10" action="ppaction://hlinksldjump"/>
              </a:rPr>
              <a:t>43</a:t>
            </a:r>
            <a:endParaRPr lang="es-ES" dirty="0">
              <a:solidFill>
                <a:srgbClr val="019EE2"/>
              </a:solidFill>
            </a:endParaRPr>
          </a:p>
          <a:p>
            <a:pPr marL="578094" lvl="2" indent="-342900" algn="ctr"/>
            <a:endParaRPr lang="es-ES" dirty="0">
              <a:solidFill>
                <a:srgbClr val="019EE2"/>
              </a:solidFill>
            </a:endParaRPr>
          </a:p>
        </p:txBody>
      </p:sp>
      <p:pic>
        <p:nvPicPr>
          <p:cNvPr id="31" name="Picture Placeholder 1">
            <a:extLst>
              <a:ext uri="{FF2B5EF4-FFF2-40B4-BE49-F238E27FC236}">
                <a16:creationId xmlns:a16="http://schemas.microsoft.com/office/drawing/2014/main" id="{7936271A-E5EE-4814-BF30-BB36E4EF895B}"/>
              </a:ext>
            </a:extLst>
          </p:cNvPr>
          <p:cNvPicPr>
            <a:picLocks noChangeAspect="1"/>
          </p:cNvPicPr>
          <p:nvPr>
            <p:custDataLst>
              <p:tags r:id="rId1"/>
            </p:custDataLst>
          </p:nvPr>
        </p:nvPicPr>
        <p:blipFill rotWithShape="1">
          <a:blip r:embed="rId11">
            <a:duotone>
              <a:prstClr val="black"/>
              <a:srgbClr val="019EE2">
                <a:tint val="45000"/>
                <a:satMod val="400000"/>
              </a:srgbClr>
            </a:duotone>
          </a:blip>
          <a:srcRect t="54470" b="15904"/>
          <a:stretch/>
        </p:blipFill>
        <p:spPr>
          <a:xfrm>
            <a:off x="0" y="0"/>
            <a:ext cx="12192000" cy="1968500"/>
          </a:xfrm>
          <a:prstGeom prst="rect">
            <a:avLst/>
          </a:prstGeom>
        </p:spPr>
      </p:pic>
      <p:pic>
        <p:nvPicPr>
          <p:cNvPr id="6" name="Imagen 5">
            <a:extLst>
              <a:ext uri="{FF2B5EF4-FFF2-40B4-BE49-F238E27FC236}">
                <a16:creationId xmlns:a16="http://schemas.microsoft.com/office/drawing/2014/main" id="{431A8C9F-DC90-4443-A5DB-5458872399E8}"/>
              </a:ext>
            </a:extLst>
          </p:cNvPr>
          <p:cNvPicPr>
            <a:picLocks noChangeAspect="1"/>
          </p:cNvPicPr>
          <p:nvPr/>
        </p:nvPicPr>
        <p:blipFill>
          <a:blip r:embed="rId12"/>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203893155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884" y="3069626"/>
            <a:ext cx="10418233" cy="718749"/>
          </a:xfrm>
        </p:spPr>
        <p:txBody>
          <a:bodyPr/>
          <a:lstStyle/>
          <a:p>
            <a:r>
              <a:rPr lang="es-ES" dirty="0">
                <a:ea typeface="Verdana" panose="020B0604030504040204" pitchFamily="34" charset="0"/>
              </a:rPr>
              <a:t>Páginas web con plantilla</a:t>
            </a:r>
            <a:endParaRPr lang="en-GB" dirty="0">
              <a:ea typeface="Verdana" panose="020B0604030504040204" pitchFamily="34" charset="0"/>
            </a:endParaRPr>
          </a:p>
        </p:txBody>
      </p:sp>
    </p:spTree>
    <p:extLst>
      <p:ext uri="{BB962C8B-B14F-4D97-AF65-F5344CB8AC3E}">
        <p14:creationId xmlns:p14="http://schemas.microsoft.com/office/powerpoint/2010/main" val="37425951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2">
            <a:extLst>
              <a:ext uri="{FF2B5EF4-FFF2-40B4-BE49-F238E27FC236}">
                <a16:creationId xmlns:a16="http://schemas.microsoft.com/office/drawing/2014/main" id="{6C5A4F4A-8B70-4514-8637-B1D1BACD4547}"/>
              </a:ext>
            </a:extLst>
          </p:cNvPr>
          <p:cNvSpPr>
            <a:spLocks noGrp="1"/>
          </p:cNvSpPr>
          <p:nvPr>
            <p:ph type="body" sz="quarter" idx="10"/>
          </p:nvPr>
        </p:nvSpPr>
        <p:spPr>
          <a:xfrm>
            <a:off x="403805" y="533746"/>
            <a:ext cx="8526251" cy="493330"/>
          </a:xfrm>
        </p:spPr>
        <p:txBody>
          <a:bodyPr/>
          <a:lstStyle/>
          <a:p>
            <a:r>
              <a:rPr lang="es-ES" sz="2000" b="1" dirty="0">
                <a:solidFill>
                  <a:srgbClr val="595959"/>
                </a:solidFill>
              </a:rPr>
              <a:t>Comparativa Plantillas Web</a:t>
            </a:r>
          </a:p>
        </p:txBody>
      </p:sp>
      <p:sp>
        <p:nvSpPr>
          <p:cNvPr id="9" name="Text Placeholder 8"/>
          <p:cNvSpPr>
            <a:spLocks noGrp="1"/>
          </p:cNvSpPr>
          <p:nvPr>
            <p:ph type="body" sz="quarter" idx="13"/>
          </p:nvPr>
        </p:nvSpPr>
        <p:spPr>
          <a:xfrm>
            <a:off x="365666" y="1362700"/>
            <a:ext cx="5545137" cy="342440"/>
          </a:xfrm>
        </p:spPr>
        <p:txBody>
          <a:bodyPr>
            <a:noAutofit/>
          </a:bodyPr>
          <a:lstStyle/>
          <a:p>
            <a:endParaRPr lang="en-US" dirty="0">
              <a:solidFill>
                <a:srgbClr val="585858"/>
              </a:solidFill>
            </a:endParaRPr>
          </a:p>
          <a:p>
            <a:pPr marL="285750" lvl="2" indent="-285750" algn="just">
              <a:buClr>
                <a:srgbClr val="019EE2"/>
              </a:buClr>
              <a:buFont typeface="Arial" panose="020B0604020202020204" pitchFamily="34" charset="0"/>
              <a:buChar char="•"/>
            </a:pPr>
            <a:r>
              <a:rPr lang="en-GB" dirty="0"/>
              <a:t>La </a:t>
            </a:r>
            <a:r>
              <a:rPr lang="en-GB" dirty="0" err="1"/>
              <a:t>plataforma</a:t>
            </a:r>
            <a:r>
              <a:rPr lang="en-GB" dirty="0"/>
              <a:t> de </a:t>
            </a:r>
            <a:r>
              <a:rPr lang="en-GB" i="1" dirty="0"/>
              <a:t>Ecommerce</a:t>
            </a:r>
            <a:r>
              <a:rPr lang="en-GB" dirty="0"/>
              <a:t> </a:t>
            </a:r>
            <a:r>
              <a:rPr lang="en-GB" dirty="0" err="1"/>
              <a:t>más</a:t>
            </a:r>
            <a:r>
              <a:rPr lang="en-GB" dirty="0"/>
              <a:t> </a:t>
            </a:r>
            <a:r>
              <a:rPr lang="en-GB" dirty="0" err="1"/>
              <a:t>grande</a:t>
            </a:r>
            <a:r>
              <a:rPr lang="en-GB" dirty="0"/>
              <a:t> del </a:t>
            </a:r>
            <a:r>
              <a:rPr lang="en-GB" dirty="0" err="1"/>
              <a:t>mundo</a:t>
            </a:r>
            <a:r>
              <a:rPr lang="en-GB" dirty="0"/>
              <a:t> </a:t>
            </a:r>
            <a:r>
              <a:rPr lang="en-GB" dirty="0" err="1"/>
              <a:t>en</a:t>
            </a:r>
            <a:r>
              <a:rPr lang="en-GB" dirty="0"/>
              <a:t> </a:t>
            </a:r>
            <a:r>
              <a:rPr lang="en-GB" dirty="0" err="1"/>
              <a:t>número</a:t>
            </a:r>
            <a:r>
              <a:rPr lang="en-GB" dirty="0"/>
              <a:t> de </a:t>
            </a:r>
            <a:r>
              <a:rPr lang="en-GB" dirty="0" err="1"/>
              <a:t>usuarios</a:t>
            </a:r>
            <a:r>
              <a:rPr lang="en-GB" dirty="0"/>
              <a:t>.</a:t>
            </a:r>
          </a:p>
          <a:p>
            <a:pPr marL="285750" lvl="2" indent="-285750" algn="just">
              <a:buClr>
                <a:srgbClr val="019EE2"/>
              </a:buClr>
              <a:buFont typeface="Arial" panose="020B0604020202020204" pitchFamily="34" charset="0"/>
              <a:buChar char="•"/>
            </a:pPr>
            <a:r>
              <a:rPr lang="en-GB" dirty="0"/>
              <a:t>Alto </a:t>
            </a:r>
            <a:r>
              <a:rPr lang="en-GB" dirty="0" err="1"/>
              <a:t>número</a:t>
            </a:r>
            <a:r>
              <a:rPr lang="en-GB" dirty="0"/>
              <a:t> de </a:t>
            </a:r>
            <a:r>
              <a:rPr lang="en-GB" dirty="0" err="1"/>
              <a:t>expertos</a:t>
            </a:r>
            <a:r>
              <a:rPr lang="en-GB" dirty="0"/>
              <a:t> y de </a:t>
            </a:r>
            <a:r>
              <a:rPr lang="en-GB" dirty="0" err="1"/>
              <a:t>información</a:t>
            </a:r>
            <a:r>
              <a:rPr lang="en-GB" dirty="0"/>
              <a:t> </a:t>
            </a:r>
            <a:r>
              <a:rPr lang="en-GB" dirty="0" err="1"/>
              <a:t>sobre</a:t>
            </a:r>
            <a:r>
              <a:rPr lang="en-GB" dirty="0"/>
              <a:t> el </a:t>
            </a:r>
            <a:r>
              <a:rPr lang="en-GB" dirty="0" err="1"/>
              <a:t>funcionamiento</a:t>
            </a:r>
            <a:r>
              <a:rPr lang="en-GB" dirty="0"/>
              <a:t> de la </a:t>
            </a:r>
            <a:r>
              <a:rPr lang="en-GB" dirty="0" err="1"/>
              <a:t>plataforma</a:t>
            </a:r>
            <a:r>
              <a:rPr lang="en-GB" dirty="0"/>
              <a:t>.</a:t>
            </a:r>
          </a:p>
          <a:p>
            <a:pPr marL="285750" lvl="2" indent="-285750" algn="just">
              <a:buClr>
                <a:srgbClr val="019EE2"/>
              </a:buClr>
              <a:buFont typeface="Arial" panose="020B0604020202020204" pitchFamily="34" charset="0"/>
              <a:buChar char="•"/>
            </a:pPr>
            <a:r>
              <a:rPr lang="en-GB" dirty="0" err="1"/>
              <a:t>Diseño</a:t>
            </a:r>
            <a:r>
              <a:rPr lang="en-GB" dirty="0"/>
              <a:t> </a:t>
            </a:r>
            <a:r>
              <a:rPr lang="en-GB" dirty="0" err="1"/>
              <a:t>muy</a:t>
            </a:r>
            <a:r>
              <a:rPr lang="en-GB" dirty="0"/>
              <a:t> </a:t>
            </a:r>
            <a:r>
              <a:rPr lang="en-GB" dirty="0" err="1"/>
              <a:t>profesional</a:t>
            </a:r>
            <a:r>
              <a:rPr lang="en-GB" dirty="0"/>
              <a:t>.</a:t>
            </a:r>
          </a:p>
        </p:txBody>
      </p:sp>
      <p:sp>
        <p:nvSpPr>
          <p:cNvPr id="6" name="Text Placeholder 5"/>
          <p:cNvSpPr>
            <a:spLocks noGrp="1"/>
          </p:cNvSpPr>
          <p:nvPr>
            <p:ph type="body" sz="quarter" idx="4294967295"/>
          </p:nvPr>
        </p:nvSpPr>
        <p:spPr>
          <a:xfrm>
            <a:off x="6112345" y="1343963"/>
            <a:ext cx="4912707" cy="2149475"/>
          </a:xfrm>
          <a:prstGeom prst="rect">
            <a:avLst/>
          </a:prstGeom>
        </p:spPr>
        <p:txBody>
          <a:bodyPr>
            <a:noAutofit/>
          </a:bodyPr>
          <a:lstStyle/>
          <a:p>
            <a:pPr marL="285750" lvl="2" indent="-285750" algn="just">
              <a:buClr>
                <a:srgbClr val="019EE2"/>
              </a:buClr>
            </a:pPr>
            <a:endParaRPr lang="en-US" dirty="0"/>
          </a:p>
          <a:p>
            <a:pPr marL="285750" lvl="2" indent="-285750" algn="just">
              <a:buClr>
                <a:srgbClr val="019EE2"/>
              </a:buClr>
            </a:pPr>
            <a:r>
              <a:rPr lang="en-GB" dirty="0" err="1"/>
              <a:t>Amplía</a:t>
            </a:r>
            <a:r>
              <a:rPr lang="en-GB" dirty="0"/>
              <a:t> </a:t>
            </a:r>
            <a:r>
              <a:rPr lang="en-GB" dirty="0" err="1"/>
              <a:t>selección</a:t>
            </a:r>
            <a:r>
              <a:rPr lang="en-GB" dirty="0"/>
              <a:t> de </a:t>
            </a:r>
            <a:r>
              <a:rPr lang="en-GB" dirty="0" err="1"/>
              <a:t>plantillas</a:t>
            </a:r>
            <a:r>
              <a:rPr lang="en-GB" dirty="0"/>
              <a:t> </a:t>
            </a:r>
            <a:r>
              <a:rPr lang="en-GB" dirty="0" err="1"/>
              <a:t>profesionales</a:t>
            </a:r>
            <a:r>
              <a:rPr lang="en-GB" dirty="0"/>
              <a:t>.</a:t>
            </a:r>
          </a:p>
          <a:p>
            <a:pPr marL="285750" lvl="2" indent="-285750" algn="just">
              <a:buClr>
                <a:srgbClr val="019EE2"/>
              </a:buClr>
            </a:pPr>
            <a:r>
              <a:rPr lang="en-GB" dirty="0" err="1"/>
              <a:t>Funcionamiento</a:t>
            </a:r>
            <a:r>
              <a:rPr lang="en-GB" dirty="0"/>
              <a:t> </a:t>
            </a:r>
            <a:r>
              <a:rPr lang="en-GB" dirty="0" err="1"/>
              <a:t>innovador</a:t>
            </a:r>
            <a:endParaRPr lang="en-GB" dirty="0"/>
          </a:p>
          <a:p>
            <a:pPr marL="285750" lvl="2" indent="-285750" algn="just">
              <a:buClr>
                <a:srgbClr val="019EE2"/>
              </a:buClr>
            </a:pPr>
            <a:r>
              <a:rPr lang="en-GB" dirty="0" err="1"/>
              <a:t>Soporte</a:t>
            </a:r>
            <a:r>
              <a:rPr lang="en-GB" dirty="0"/>
              <a:t> </a:t>
            </a:r>
            <a:r>
              <a:rPr lang="en-GB" dirty="0" err="1"/>
              <a:t>técnico</a:t>
            </a:r>
            <a:r>
              <a:rPr lang="en-GB" dirty="0"/>
              <a:t> de gran </a:t>
            </a:r>
            <a:r>
              <a:rPr lang="en-GB" dirty="0" err="1"/>
              <a:t>calidad</a:t>
            </a:r>
            <a:r>
              <a:rPr lang="en-GB" dirty="0"/>
              <a:t>.</a:t>
            </a:r>
          </a:p>
          <a:p>
            <a:pPr marL="285750" lvl="2" indent="-285750" algn="just">
              <a:buClr>
                <a:srgbClr val="019EE2"/>
              </a:buClr>
            </a:pPr>
            <a:r>
              <a:rPr lang="en-GB" dirty="0" err="1"/>
              <a:t>También</a:t>
            </a:r>
            <a:r>
              <a:rPr lang="en-GB" dirty="0"/>
              <a:t> se </a:t>
            </a:r>
            <a:r>
              <a:rPr lang="en-GB" dirty="0" err="1"/>
              <a:t>ofrecen</a:t>
            </a:r>
            <a:r>
              <a:rPr lang="en-GB" dirty="0"/>
              <a:t> </a:t>
            </a:r>
            <a:r>
              <a:rPr lang="en-GB" dirty="0" err="1"/>
              <a:t>otros</a:t>
            </a:r>
            <a:r>
              <a:rPr lang="en-GB" dirty="0"/>
              <a:t> </a:t>
            </a:r>
            <a:r>
              <a:rPr lang="en-GB" dirty="0" err="1"/>
              <a:t>servicios</a:t>
            </a:r>
            <a:r>
              <a:rPr lang="en-GB" dirty="0"/>
              <a:t> para </a:t>
            </a:r>
            <a:r>
              <a:rPr lang="en-GB" dirty="0" err="1"/>
              <a:t>impulsar</a:t>
            </a:r>
            <a:r>
              <a:rPr lang="en-GB" dirty="0"/>
              <a:t> </a:t>
            </a:r>
            <a:r>
              <a:rPr lang="en-GB" dirty="0" err="1"/>
              <a:t>tu</a:t>
            </a:r>
            <a:r>
              <a:rPr lang="en-GB" dirty="0"/>
              <a:t> </a:t>
            </a:r>
            <a:r>
              <a:rPr lang="en-GB" dirty="0" err="1"/>
              <a:t>negocio</a:t>
            </a:r>
            <a:r>
              <a:rPr lang="en-GB" dirty="0"/>
              <a:t>        online.</a:t>
            </a:r>
          </a:p>
        </p:txBody>
      </p:sp>
      <p:sp>
        <p:nvSpPr>
          <p:cNvPr id="2" name="Text Placeholder 1"/>
          <p:cNvSpPr>
            <a:spLocks noGrp="1"/>
          </p:cNvSpPr>
          <p:nvPr>
            <p:ph type="body" sz="quarter" idx="4294967295"/>
          </p:nvPr>
        </p:nvSpPr>
        <p:spPr>
          <a:xfrm>
            <a:off x="395680" y="3994363"/>
            <a:ext cx="5543550" cy="2000250"/>
          </a:xfrm>
          <a:prstGeom prst="rect">
            <a:avLst/>
          </a:prstGeom>
        </p:spPr>
        <p:txBody>
          <a:bodyPr>
            <a:noAutofit/>
          </a:bodyPr>
          <a:lstStyle/>
          <a:p>
            <a:pPr marL="285750" indent="-285750">
              <a:buClr>
                <a:srgbClr val="019EE2"/>
              </a:buClr>
              <a:buFont typeface="Arial" panose="020B0604020202020204" pitchFamily="34" charset="0"/>
              <a:buChar char="•"/>
            </a:pPr>
            <a:endParaRPr lang="en-US" dirty="0">
              <a:solidFill>
                <a:schemeClr val="tx1"/>
              </a:solidFill>
            </a:endParaRPr>
          </a:p>
          <a:p>
            <a:pPr marL="285750" lvl="2" indent="-285750" algn="just">
              <a:buClr>
                <a:srgbClr val="019EE2"/>
              </a:buClr>
              <a:buFont typeface="Arial" panose="020B0604020202020204" pitchFamily="34" charset="0"/>
              <a:buChar char="•"/>
            </a:pPr>
            <a:r>
              <a:rPr lang="en-GB" dirty="0" err="1"/>
              <a:t>Plantillas</a:t>
            </a:r>
            <a:r>
              <a:rPr lang="en-GB" dirty="0"/>
              <a:t> </a:t>
            </a:r>
            <a:r>
              <a:rPr lang="en-GB" dirty="0" err="1"/>
              <a:t>muy</a:t>
            </a:r>
            <a:r>
              <a:rPr lang="en-GB" dirty="0"/>
              <a:t> </a:t>
            </a:r>
            <a:r>
              <a:rPr lang="en-GB" dirty="0" err="1"/>
              <a:t>bonitas</a:t>
            </a:r>
            <a:r>
              <a:rPr lang="en-GB" dirty="0"/>
              <a:t> y </a:t>
            </a:r>
            <a:r>
              <a:rPr lang="en-GB" dirty="0" err="1"/>
              <a:t>elegantes</a:t>
            </a:r>
            <a:endParaRPr lang="en-GB" dirty="0"/>
          </a:p>
          <a:p>
            <a:pPr marL="285750" lvl="2" indent="-285750" algn="just">
              <a:buClr>
                <a:srgbClr val="019EE2"/>
              </a:buClr>
              <a:buFont typeface="Arial" panose="020B0604020202020204" pitchFamily="34" charset="0"/>
              <a:buChar char="•"/>
            </a:pPr>
            <a:r>
              <a:rPr lang="en-GB" dirty="0" err="1"/>
              <a:t>Capacidad</a:t>
            </a:r>
            <a:r>
              <a:rPr lang="en-GB" dirty="0"/>
              <a:t> multimedia </a:t>
            </a:r>
            <a:r>
              <a:rPr lang="en-GB" dirty="0" err="1"/>
              <a:t>avanzada</a:t>
            </a:r>
            <a:r>
              <a:rPr lang="en-GB" dirty="0"/>
              <a:t> (</a:t>
            </a:r>
            <a:r>
              <a:rPr lang="en-GB" dirty="0" err="1"/>
              <a:t>integración</a:t>
            </a:r>
            <a:r>
              <a:rPr lang="en-GB" dirty="0"/>
              <a:t> y </a:t>
            </a:r>
            <a:r>
              <a:rPr lang="en-GB" dirty="0" err="1"/>
              <a:t>edición</a:t>
            </a:r>
            <a:r>
              <a:rPr lang="en-GB" dirty="0"/>
              <a:t> de videos y </a:t>
            </a:r>
            <a:r>
              <a:rPr lang="en-GB" dirty="0" err="1"/>
              <a:t>fotos</a:t>
            </a:r>
            <a:r>
              <a:rPr lang="en-GB" dirty="0"/>
              <a:t> </a:t>
            </a:r>
            <a:r>
              <a:rPr lang="en-GB" dirty="0" err="1"/>
              <a:t>en</a:t>
            </a:r>
            <a:r>
              <a:rPr lang="en-GB" dirty="0"/>
              <a:t> la </a:t>
            </a:r>
            <a:r>
              <a:rPr lang="en-GB" dirty="0" err="1"/>
              <a:t>plataforma</a:t>
            </a:r>
            <a:r>
              <a:rPr lang="en-GB" dirty="0"/>
              <a:t>).</a:t>
            </a:r>
          </a:p>
          <a:p>
            <a:pPr marL="285750" lvl="2" indent="-285750" algn="just">
              <a:buClr>
                <a:srgbClr val="019EE2"/>
              </a:buClr>
              <a:buFont typeface="Arial" panose="020B0604020202020204" pitchFamily="34" charset="0"/>
              <a:buChar char="•"/>
            </a:pPr>
            <a:r>
              <a:rPr lang="en-GB" dirty="0"/>
              <a:t>Se integra </a:t>
            </a:r>
            <a:r>
              <a:rPr lang="en-GB" dirty="0" err="1"/>
              <a:t>muy</a:t>
            </a:r>
            <a:r>
              <a:rPr lang="en-GB" dirty="0"/>
              <a:t> bien con las redes </a:t>
            </a:r>
            <a:r>
              <a:rPr lang="en-GB" dirty="0" err="1"/>
              <a:t>sociales</a:t>
            </a:r>
            <a:r>
              <a:rPr lang="en-GB" dirty="0"/>
              <a:t>, </a:t>
            </a:r>
            <a:r>
              <a:rPr lang="en-GB" dirty="0" err="1"/>
              <a:t>resulta</a:t>
            </a:r>
            <a:r>
              <a:rPr lang="en-GB" dirty="0"/>
              <a:t> </a:t>
            </a:r>
            <a:r>
              <a:rPr lang="en-GB" dirty="0" err="1"/>
              <a:t>muy</a:t>
            </a:r>
            <a:r>
              <a:rPr lang="en-GB" dirty="0"/>
              <a:t> </a:t>
            </a:r>
            <a:r>
              <a:rPr lang="en-GB" dirty="0" err="1"/>
              <a:t>fácil</a:t>
            </a:r>
            <a:r>
              <a:rPr lang="en-GB" dirty="0"/>
              <a:t> e </a:t>
            </a:r>
            <a:r>
              <a:rPr lang="en-GB" dirty="0" err="1"/>
              <a:t>intuitivo</a:t>
            </a:r>
            <a:r>
              <a:rPr lang="en-GB" dirty="0"/>
              <a:t> de </a:t>
            </a:r>
            <a:r>
              <a:rPr lang="en-GB" dirty="0" err="1"/>
              <a:t>enlazar</a:t>
            </a:r>
            <a:r>
              <a:rPr lang="en-GB" dirty="0"/>
              <a:t>.</a:t>
            </a:r>
          </a:p>
        </p:txBody>
      </p:sp>
      <p:sp>
        <p:nvSpPr>
          <p:cNvPr id="13" name="Text Placeholder 12"/>
          <p:cNvSpPr>
            <a:spLocks noGrp="1"/>
          </p:cNvSpPr>
          <p:nvPr>
            <p:ph type="body" sz="quarter" idx="4294967295"/>
          </p:nvPr>
        </p:nvSpPr>
        <p:spPr>
          <a:xfrm>
            <a:off x="6124427" y="3973004"/>
            <a:ext cx="5545137" cy="2000250"/>
          </a:xfrm>
          <a:prstGeom prst="rect">
            <a:avLst/>
          </a:prstGeom>
        </p:spPr>
        <p:txBody>
          <a:bodyPr>
            <a:noAutofit/>
          </a:bodyPr>
          <a:lstStyle/>
          <a:p>
            <a:pPr marL="285750" lvl="2" indent="-285750" algn="just">
              <a:buClr>
                <a:srgbClr val="019EE2"/>
              </a:buClr>
            </a:pPr>
            <a:endParaRPr lang="en-US" dirty="0"/>
          </a:p>
          <a:p>
            <a:pPr marL="285750" lvl="2" indent="-285750" algn="just">
              <a:buClr>
                <a:srgbClr val="019EE2"/>
              </a:buClr>
            </a:pPr>
            <a:r>
              <a:rPr lang="en-GB" dirty="0"/>
              <a:t>Plantilla </a:t>
            </a:r>
            <a:r>
              <a:rPr lang="en-GB" dirty="0" err="1"/>
              <a:t>muy</a:t>
            </a:r>
            <a:r>
              <a:rPr lang="en-GB" dirty="0"/>
              <a:t> </a:t>
            </a:r>
            <a:r>
              <a:rPr lang="en-GB" dirty="0" err="1"/>
              <a:t>intuitiva</a:t>
            </a:r>
            <a:r>
              <a:rPr lang="en-GB" dirty="0"/>
              <a:t> y </a:t>
            </a:r>
            <a:r>
              <a:rPr lang="en-GB" dirty="0" err="1"/>
              <a:t>sencilla</a:t>
            </a:r>
            <a:r>
              <a:rPr lang="en-GB" dirty="0"/>
              <a:t> de </a:t>
            </a:r>
            <a:r>
              <a:rPr lang="en-GB" dirty="0" err="1"/>
              <a:t>utilizar</a:t>
            </a:r>
            <a:r>
              <a:rPr lang="en-GB" dirty="0"/>
              <a:t>.</a:t>
            </a:r>
          </a:p>
          <a:p>
            <a:pPr marL="285750" lvl="2" indent="-285750" algn="just">
              <a:buClr>
                <a:srgbClr val="019EE2"/>
              </a:buClr>
            </a:pPr>
            <a:r>
              <a:rPr lang="en-GB" dirty="0"/>
              <a:t>Es </a:t>
            </a:r>
            <a:r>
              <a:rPr lang="en-GB" dirty="0" err="1"/>
              <a:t>gratuita</a:t>
            </a:r>
            <a:r>
              <a:rPr lang="en-GB" dirty="0"/>
              <a:t> hasta 5 </a:t>
            </a:r>
            <a:r>
              <a:rPr lang="en-GB" dirty="0" err="1"/>
              <a:t>productos</a:t>
            </a:r>
            <a:r>
              <a:rPr lang="en-GB" dirty="0"/>
              <a:t>.</a:t>
            </a:r>
          </a:p>
          <a:p>
            <a:pPr marL="285750" lvl="2" indent="-285750" algn="just">
              <a:buClr>
                <a:srgbClr val="019EE2"/>
              </a:buClr>
            </a:pPr>
            <a:r>
              <a:rPr lang="en-GB" dirty="0"/>
              <a:t>No hay gran </a:t>
            </a:r>
            <a:r>
              <a:rPr lang="en-GB" dirty="0" err="1"/>
              <a:t>cantidad</a:t>
            </a:r>
            <a:r>
              <a:rPr lang="en-GB" dirty="0"/>
              <a:t> de </a:t>
            </a:r>
            <a:r>
              <a:rPr lang="en-GB" dirty="0" err="1"/>
              <a:t>opciones</a:t>
            </a:r>
            <a:r>
              <a:rPr lang="en-GB" dirty="0"/>
              <a:t>.</a:t>
            </a:r>
          </a:p>
          <a:p>
            <a:pPr marL="285750" lvl="2" indent="-285750" algn="just">
              <a:buClr>
                <a:srgbClr val="019EE2"/>
              </a:buClr>
            </a:pPr>
            <a:r>
              <a:rPr lang="en-GB" dirty="0"/>
              <a:t>La </a:t>
            </a:r>
            <a:r>
              <a:rPr lang="en-GB" dirty="0" err="1"/>
              <a:t>página</a:t>
            </a:r>
            <a:r>
              <a:rPr lang="en-GB" dirty="0"/>
              <a:t> web solo </a:t>
            </a:r>
            <a:r>
              <a:rPr lang="en-GB" dirty="0" err="1"/>
              <a:t>está</a:t>
            </a:r>
            <a:r>
              <a:rPr lang="en-GB" dirty="0"/>
              <a:t> disponible </a:t>
            </a:r>
            <a:r>
              <a:rPr lang="en-GB" dirty="0" err="1"/>
              <a:t>en</a:t>
            </a:r>
            <a:r>
              <a:rPr lang="en-GB" dirty="0"/>
              <a:t> </a:t>
            </a:r>
            <a:r>
              <a:rPr lang="en-GB" dirty="0" err="1"/>
              <a:t>inglés</a:t>
            </a:r>
            <a:r>
              <a:rPr lang="en-GB" dirty="0"/>
              <a:t>.</a:t>
            </a:r>
          </a:p>
        </p:txBody>
      </p:sp>
      <p:pic>
        <p:nvPicPr>
          <p:cNvPr id="26" name="Picture 2">
            <a:extLst>
              <a:ext uri="{FF2B5EF4-FFF2-40B4-BE49-F238E27FC236}">
                <a16:creationId xmlns:a16="http://schemas.microsoft.com/office/drawing/2014/main" id="{23043071-6E80-453B-8A83-902172A4CF1C}"/>
              </a:ext>
            </a:extLst>
          </p:cNvPr>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385363" y="1276515"/>
            <a:ext cx="1509713" cy="428625"/>
          </a:xfrm>
          <a:prstGeom prst="rect">
            <a:avLst/>
          </a:prstGeom>
          <a:noFill/>
          <a:extLst>
            <a:ext uri="{909E8E84-426E-40DD-AFC4-6F175D3DCCD1}">
              <a14:hiddenFill xmlns:a14="http://schemas.microsoft.com/office/drawing/2010/main">
                <a:solidFill>
                  <a:srgbClr val="FFFFFF"/>
                </a:solidFill>
              </a14:hiddenFill>
            </a:ext>
          </a:extLst>
        </p:spPr>
      </p:pic>
      <p:pic>
        <p:nvPicPr>
          <p:cNvPr id="27" name="Content Placeholder 26" descr="A close up of a sign&#10;&#10;Description automatically generated">
            <a:extLst>
              <a:ext uri="{FF2B5EF4-FFF2-40B4-BE49-F238E27FC236}">
                <a16:creationId xmlns:a16="http://schemas.microsoft.com/office/drawing/2014/main" id="{C9C59900-A4C0-41A8-8A5B-59C16A790C31}"/>
              </a:ext>
            </a:extLst>
          </p:cNvPr>
          <p:cNvPicPr>
            <a:picLocks noGrp="1" noChangeAspect="1"/>
          </p:cNvPicPr>
          <p:nvPr>
            <p:ph sz="quarter" idx="4294967295"/>
          </p:nvPr>
        </p:nvPicPr>
        <p:blipFill>
          <a:blip r:embed="rId4"/>
          <a:stretch>
            <a:fillRect/>
          </a:stretch>
        </p:blipFill>
        <p:spPr>
          <a:xfrm>
            <a:off x="6112345" y="1284922"/>
            <a:ext cx="901700" cy="352425"/>
          </a:xfrm>
          <a:prstGeom prst="rect">
            <a:avLst/>
          </a:prstGeom>
        </p:spPr>
      </p:pic>
      <p:pic>
        <p:nvPicPr>
          <p:cNvPr id="28" name="Picture 6" descr="New Logo and Identity for Squarespace by DIA">
            <a:extLst>
              <a:ext uri="{FF2B5EF4-FFF2-40B4-BE49-F238E27FC236}">
                <a16:creationId xmlns:a16="http://schemas.microsoft.com/office/drawing/2014/main" id="{A49777E2-E98F-428D-8416-8FF9B6FCFDE5}"/>
              </a:ext>
            </a:extLst>
          </p:cNvPr>
          <p:cNvPicPr>
            <a:picLocks noGrp="1" noChangeAspect="1" noChangeArrowheads="1"/>
          </p:cNvPicPr>
          <p:nvPr>
            <p:ph sz="quarter" idx="4294967295"/>
          </p:nvPr>
        </p:nvPicPr>
        <p:blipFill>
          <a:blip r:embed="rId5">
            <a:extLst>
              <a:ext uri="{28A0092B-C50C-407E-A947-70E740481C1C}">
                <a14:useLocalDpi xmlns:a14="http://schemas.microsoft.com/office/drawing/2010/main" val="0"/>
              </a:ext>
            </a:extLst>
          </a:blip>
          <a:srcRect/>
          <a:stretch>
            <a:fillRect/>
          </a:stretch>
        </p:blipFill>
        <p:spPr bwMode="auto">
          <a:xfrm>
            <a:off x="395680" y="3805894"/>
            <a:ext cx="2428875" cy="48895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Big Cartel Shipping Solutions | ShipStation">
            <a:extLst>
              <a:ext uri="{FF2B5EF4-FFF2-40B4-BE49-F238E27FC236}">
                <a16:creationId xmlns:a16="http://schemas.microsoft.com/office/drawing/2014/main" id="{186EA23D-189D-4688-8B27-D9DF5BCEA81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51860" y="3493438"/>
            <a:ext cx="2181225" cy="1090613"/>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id="{DD5F2131-6D37-44B8-87AC-5D69BD962F26}"/>
              </a:ext>
            </a:extLst>
          </p:cNvPr>
          <p:cNvSpPr/>
          <p:nvPr/>
        </p:nvSpPr>
        <p:spPr bwMode="gray">
          <a:xfrm>
            <a:off x="395680" y="1178551"/>
            <a:ext cx="5527753" cy="45719"/>
          </a:xfrm>
          <a:prstGeom prst="rect">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sp>
        <p:nvSpPr>
          <p:cNvPr id="31" name="Rectangle 30">
            <a:extLst>
              <a:ext uri="{FF2B5EF4-FFF2-40B4-BE49-F238E27FC236}">
                <a16:creationId xmlns:a16="http://schemas.microsoft.com/office/drawing/2014/main" id="{E2F38345-0F0A-488A-AD52-1E9ADA95D067}"/>
              </a:ext>
            </a:extLst>
          </p:cNvPr>
          <p:cNvSpPr/>
          <p:nvPr/>
        </p:nvSpPr>
        <p:spPr bwMode="gray">
          <a:xfrm>
            <a:off x="6103244" y="1185228"/>
            <a:ext cx="4921808" cy="45719"/>
          </a:xfrm>
          <a:prstGeom prst="rect">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sp>
        <p:nvSpPr>
          <p:cNvPr id="32" name="Rectangle 31">
            <a:extLst>
              <a:ext uri="{FF2B5EF4-FFF2-40B4-BE49-F238E27FC236}">
                <a16:creationId xmlns:a16="http://schemas.microsoft.com/office/drawing/2014/main" id="{C2DA00DC-D7D1-4892-BBC7-C58C6A5CFAB9}"/>
              </a:ext>
            </a:extLst>
          </p:cNvPr>
          <p:cNvSpPr/>
          <p:nvPr/>
        </p:nvSpPr>
        <p:spPr bwMode="gray">
          <a:xfrm>
            <a:off x="6103243" y="3576993"/>
            <a:ext cx="4921810" cy="45719"/>
          </a:xfrm>
          <a:prstGeom prst="rect">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sp>
        <p:nvSpPr>
          <p:cNvPr id="33" name="Rectangle 32">
            <a:extLst>
              <a:ext uri="{FF2B5EF4-FFF2-40B4-BE49-F238E27FC236}">
                <a16:creationId xmlns:a16="http://schemas.microsoft.com/office/drawing/2014/main" id="{BC9B998F-D634-47D1-9E2B-CCC313C4234D}"/>
              </a:ext>
            </a:extLst>
          </p:cNvPr>
          <p:cNvSpPr/>
          <p:nvPr/>
        </p:nvSpPr>
        <p:spPr bwMode="gray">
          <a:xfrm>
            <a:off x="403805" y="3576992"/>
            <a:ext cx="5527753" cy="45719"/>
          </a:xfrm>
          <a:prstGeom prst="rect">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spTree>
    <p:extLst>
      <p:ext uri="{BB962C8B-B14F-4D97-AF65-F5344CB8AC3E}">
        <p14:creationId xmlns:p14="http://schemas.microsoft.com/office/powerpoint/2010/main" val="38855290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070D45-8D7D-47B5-BB14-2431B3DD1CDE}"/>
              </a:ext>
            </a:extLst>
          </p:cNvPr>
          <p:cNvSpPr>
            <a:spLocks noGrp="1"/>
          </p:cNvSpPr>
          <p:nvPr>
            <p:ph type="body" sz="quarter" idx="10"/>
          </p:nvPr>
        </p:nvSpPr>
        <p:spPr>
          <a:xfrm>
            <a:off x="5721625" y="1592753"/>
            <a:ext cx="4699000" cy="4960179"/>
          </a:xfrm>
          <a:ln>
            <a:noFill/>
          </a:ln>
        </p:spPr>
        <p:style>
          <a:lnRef idx="2">
            <a:schemeClr val="accent3"/>
          </a:lnRef>
          <a:fillRef idx="1">
            <a:schemeClr val="lt1"/>
          </a:fillRef>
          <a:effectRef idx="0">
            <a:schemeClr val="accent3"/>
          </a:effectRef>
          <a:fontRef idx="minor">
            <a:schemeClr val="dk1"/>
          </a:fontRef>
        </p:style>
        <p:txBody>
          <a:bodyPr lIns="180000" tIns="180000" rIns="252000" bIns="180000"/>
          <a:lstStyle/>
          <a:p>
            <a:pPr marL="357750" indent="-285750" algn="just">
              <a:buClr>
                <a:srgbClr val="019EE2"/>
              </a:buClr>
              <a:buFont typeface="Wingdings" panose="05000000000000000000" pitchFamily="2" charset="2"/>
              <a:buChar char="Ø"/>
            </a:pPr>
            <a:r>
              <a:rPr lang="es-ES" dirty="0"/>
              <a:t>Costes contenidos en la creación de la página web.</a:t>
            </a:r>
          </a:p>
          <a:p>
            <a:pPr marL="357750" indent="-285750" algn="just">
              <a:buFont typeface="Wingdings" panose="05000000000000000000" pitchFamily="2" charset="2"/>
              <a:buChar char="Ø"/>
            </a:pPr>
            <a:endParaRPr lang="es-ES" dirty="0"/>
          </a:p>
          <a:p>
            <a:pPr marL="357750" indent="-285750" algn="just">
              <a:buFont typeface="Wingdings" panose="05000000000000000000" pitchFamily="2" charset="2"/>
              <a:buChar char="Ø"/>
            </a:pPr>
            <a:endParaRPr lang="es-ES" dirty="0"/>
          </a:p>
          <a:p>
            <a:pPr marL="357750" indent="-285750" algn="just">
              <a:buClr>
                <a:srgbClr val="019EE2"/>
              </a:buClr>
              <a:buFont typeface="Wingdings" panose="05000000000000000000" pitchFamily="2" charset="2"/>
              <a:buChar char="Ø"/>
            </a:pPr>
            <a:r>
              <a:rPr lang="es-ES" dirty="0"/>
              <a:t>Distintas modalidades en función de nuestras necesidades para la creación de la página web.</a:t>
            </a:r>
          </a:p>
          <a:p>
            <a:pPr marL="357750" indent="-285750" algn="just">
              <a:buClr>
                <a:srgbClr val="019EE2"/>
              </a:buClr>
              <a:buFont typeface="Wingdings" panose="05000000000000000000" pitchFamily="2" charset="2"/>
              <a:buChar char="Ø"/>
            </a:pPr>
            <a:endParaRPr lang="es-ES" dirty="0"/>
          </a:p>
          <a:p>
            <a:pPr marL="357750" indent="-285750" algn="just">
              <a:buClr>
                <a:srgbClr val="019EE2"/>
              </a:buClr>
              <a:buFont typeface="Wingdings" panose="05000000000000000000" pitchFamily="2" charset="2"/>
              <a:buChar char="Ø"/>
            </a:pPr>
            <a:endParaRPr lang="es-ES" dirty="0"/>
          </a:p>
          <a:p>
            <a:pPr marL="357750" indent="-285750" algn="just">
              <a:buClr>
                <a:srgbClr val="019EE2"/>
              </a:buClr>
              <a:buFont typeface="Wingdings" panose="05000000000000000000" pitchFamily="2" charset="2"/>
              <a:buChar char="Ø"/>
            </a:pPr>
            <a:r>
              <a:rPr lang="es-ES" dirty="0"/>
              <a:t>Servicio de dominio incluido durante un año.</a:t>
            </a:r>
          </a:p>
          <a:p>
            <a:pPr marL="357750" indent="-285750" algn="just">
              <a:buFont typeface="Wingdings" panose="05000000000000000000" pitchFamily="2" charset="2"/>
              <a:buChar char="Ø"/>
            </a:pPr>
            <a:endParaRPr lang="es-ES" dirty="0"/>
          </a:p>
          <a:p>
            <a:pPr marL="357750" indent="-285750" algn="just">
              <a:buFont typeface="Wingdings" panose="05000000000000000000" pitchFamily="2" charset="2"/>
              <a:buChar char="Ø"/>
            </a:pPr>
            <a:endParaRPr lang="es-ES" dirty="0"/>
          </a:p>
          <a:p>
            <a:pPr marL="357750" indent="-285750" algn="just">
              <a:buFont typeface="Wingdings" panose="05000000000000000000" pitchFamily="2" charset="2"/>
              <a:buChar char="Ø"/>
            </a:pPr>
            <a:endParaRPr lang="es-ES" dirty="0"/>
          </a:p>
          <a:p>
            <a:pPr marL="357750" indent="-285750" algn="just">
              <a:buClr>
                <a:srgbClr val="019EE2"/>
              </a:buClr>
              <a:buFont typeface="Wingdings" panose="05000000000000000000" pitchFamily="2" charset="2"/>
              <a:buChar char="Ø"/>
            </a:pPr>
            <a:r>
              <a:rPr lang="es-ES" dirty="0"/>
              <a:t>La plataforma nos recomienda  el servicio intermedio como una de las opciones más populares ya que se ofrecen todos los servicios necesarios para un funcionamiento correcto.</a:t>
            </a:r>
          </a:p>
          <a:p>
            <a:pPr marL="357750" indent="-285750" algn="just">
              <a:buFont typeface="Wingdings" panose="05000000000000000000" pitchFamily="2" charset="2"/>
              <a:buChar char="Ø"/>
            </a:pPr>
            <a:endParaRPr lang="es-ES" dirty="0"/>
          </a:p>
        </p:txBody>
      </p:sp>
      <p:pic>
        <p:nvPicPr>
          <p:cNvPr id="5" name="Picture 4">
            <a:extLst>
              <a:ext uri="{FF2B5EF4-FFF2-40B4-BE49-F238E27FC236}">
                <a16:creationId xmlns:a16="http://schemas.microsoft.com/office/drawing/2014/main" id="{6AB96841-CD85-4ED1-B015-27E619E90BD9}"/>
              </a:ext>
            </a:extLst>
          </p:cNvPr>
          <p:cNvPicPr>
            <a:picLocks noChangeAspect="1"/>
          </p:cNvPicPr>
          <p:nvPr/>
        </p:nvPicPr>
        <p:blipFill>
          <a:blip r:embed="rId3"/>
          <a:stretch>
            <a:fillRect/>
          </a:stretch>
        </p:blipFill>
        <p:spPr>
          <a:xfrm>
            <a:off x="469901" y="402586"/>
            <a:ext cx="5086074" cy="5527058"/>
          </a:xfrm>
          <a:prstGeom prst="rect">
            <a:avLst/>
          </a:prstGeom>
          <a:noFill/>
        </p:spPr>
      </p:pic>
      <p:sp>
        <p:nvSpPr>
          <p:cNvPr id="6" name="TextBox 5">
            <a:extLst>
              <a:ext uri="{FF2B5EF4-FFF2-40B4-BE49-F238E27FC236}">
                <a16:creationId xmlns:a16="http://schemas.microsoft.com/office/drawing/2014/main" id="{DEC88A54-8663-4F6C-BE87-93B7894D5F39}"/>
              </a:ext>
            </a:extLst>
          </p:cNvPr>
          <p:cNvSpPr txBox="1"/>
          <p:nvPr/>
        </p:nvSpPr>
        <p:spPr bwMode="gray">
          <a:xfrm>
            <a:off x="5638800" y="2971800"/>
            <a:ext cx="914400" cy="914400"/>
          </a:xfrm>
          <a:prstGeom prst="rect">
            <a:avLst/>
          </a:prstGeom>
        </p:spPr>
        <p:txBody>
          <a:bodyPr vert="horz" wrap="square" lIns="0" tIns="0" rIns="0" bIns="0" rtlCol="0" anchor="b" anchorCtr="0">
            <a:noAutofit/>
          </a:bodyPr>
          <a:lstStyle/>
          <a:p>
            <a:endParaRPr lang="es-ES" sz="3200" b="0" dirty="0"/>
          </a:p>
        </p:txBody>
      </p:sp>
      <p:pic>
        <p:nvPicPr>
          <p:cNvPr id="9" name="Picture 8" descr="A close up of a sign&#10;&#10;Description automatically generated">
            <a:extLst>
              <a:ext uri="{FF2B5EF4-FFF2-40B4-BE49-F238E27FC236}">
                <a16:creationId xmlns:a16="http://schemas.microsoft.com/office/drawing/2014/main" id="{27386789-CF29-4F0E-82B1-120565239B37}"/>
              </a:ext>
            </a:extLst>
          </p:cNvPr>
          <p:cNvPicPr>
            <a:picLocks noChangeAspect="1"/>
          </p:cNvPicPr>
          <p:nvPr/>
        </p:nvPicPr>
        <p:blipFill>
          <a:blip r:embed="rId4"/>
          <a:stretch>
            <a:fillRect/>
          </a:stretch>
        </p:blipFill>
        <p:spPr>
          <a:xfrm>
            <a:off x="6241774" y="584201"/>
            <a:ext cx="1699591" cy="560998"/>
          </a:xfrm>
          <a:prstGeom prst="rect">
            <a:avLst/>
          </a:prstGeom>
        </p:spPr>
      </p:pic>
      <p:sp>
        <p:nvSpPr>
          <p:cNvPr id="3" name="TextBox 2">
            <a:extLst>
              <a:ext uri="{FF2B5EF4-FFF2-40B4-BE49-F238E27FC236}">
                <a16:creationId xmlns:a16="http://schemas.microsoft.com/office/drawing/2014/main" id="{8C3BE138-6B80-437C-A8BF-54D178AA9288}"/>
              </a:ext>
            </a:extLst>
          </p:cNvPr>
          <p:cNvSpPr txBox="1"/>
          <p:nvPr/>
        </p:nvSpPr>
        <p:spPr bwMode="gray">
          <a:xfrm>
            <a:off x="469901" y="5929644"/>
            <a:ext cx="5168899" cy="262434"/>
          </a:xfrm>
          <a:prstGeom prst="rect">
            <a:avLst/>
          </a:prstGeom>
        </p:spPr>
        <p:txBody>
          <a:bodyPr vert="horz" wrap="square" lIns="0" tIns="0" rIns="0" bIns="0" rtlCol="0" anchor="b" anchorCtr="0">
            <a:noAutofit/>
          </a:bodyPr>
          <a:lstStyle/>
          <a:p>
            <a:r>
              <a:rPr lang="es-ES" sz="1400" dirty="0">
                <a:solidFill>
                  <a:srgbClr val="595959"/>
                </a:solidFill>
                <a:latin typeface="Poppins"/>
              </a:rPr>
              <a:t>*Fuente: </a:t>
            </a:r>
            <a:r>
              <a:rPr lang="es-ES" sz="1400" i="1" dirty="0">
                <a:solidFill>
                  <a:srgbClr val="595959"/>
                </a:solidFill>
                <a:latin typeface="Poppins"/>
              </a:rPr>
              <a:t>https://www.wix.com/upgrade/website. </a:t>
            </a:r>
          </a:p>
        </p:txBody>
      </p:sp>
    </p:spTree>
    <p:extLst>
      <p:ext uri="{BB962C8B-B14F-4D97-AF65-F5344CB8AC3E}">
        <p14:creationId xmlns:p14="http://schemas.microsoft.com/office/powerpoint/2010/main" val="37835298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5">
            <a:extLst>
              <a:ext uri="{FF2B5EF4-FFF2-40B4-BE49-F238E27FC236}">
                <a16:creationId xmlns:a16="http://schemas.microsoft.com/office/drawing/2014/main" id="{2410D355-939D-429E-8AC8-AC26732A7313}"/>
              </a:ext>
            </a:extLst>
          </p:cNvPr>
          <p:cNvSpPr txBox="1">
            <a:spLocks/>
          </p:cNvSpPr>
          <p:nvPr>
            <p:custDataLst>
              <p:tags r:id="rId1"/>
            </p:custDataLst>
          </p:nvPr>
        </p:nvSpPr>
        <p:spPr>
          <a:xfrm>
            <a:off x="725486" y="1514518"/>
            <a:ext cx="3238500" cy="2819450"/>
          </a:xfrm>
          <a:prstGeom prst="homePlate">
            <a:avLst>
              <a:gd name="adj" fmla="val 8173"/>
            </a:avLst>
          </a:prstGeom>
          <a:solidFill>
            <a:sysClr val="window" lastClr="FFFFFF"/>
          </a:solidFill>
          <a:ln w="12700">
            <a:solidFill>
              <a:srgbClr val="019EE2">
                <a:alpha val="99000"/>
              </a:srgbClr>
            </a:solidFill>
          </a:ln>
        </p:spPr>
        <p:txBody>
          <a:bodyPr wrap="square" lIns="88900" tIns="88900" rIns="88900" bIns="88900"/>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a:spcBef>
                <a:spcPts val="600"/>
              </a:spcBef>
              <a:defRPr/>
            </a:pPr>
            <a:r>
              <a:rPr lang="en-US" sz="1600" b="1" dirty="0" err="1">
                <a:solidFill>
                  <a:srgbClr val="019EE2"/>
                </a:solidFill>
                <a:latin typeface="Poppins"/>
              </a:rPr>
              <a:t>Ventajas</a:t>
            </a:r>
            <a:r>
              <a:rPr lang="en-US" sz="1600" b="1" dirty="0">
                <a:solidFill>
                  <a:srgbClr val="019EE2"/>
                </a:solidFill>
                <a:latin typeface="Poppins"/>
              </a:rPr>
              <a:t>:</a:t>
            </a:r>
          </a:p>
          <a:p>
            <a:pPr marL="114300" lvl="1" indent="-114300">
              <a:spcBef>
                <a:spcPts val="600"/>
              </a:spcBef>
              <a:buSzPct val="100000"/>
              <a:buFont typeface="Arial"/>
              <a:buChar char="•"/>
              <a:defRPr/>
            </a:pPr>
            <a:r>
              <a:rPr lang="en-US" sz="1600" dirty="0" err="1">
                <a:solidFill>
                  <a:srgbClr val="595959"/>
                </a:solidFill>
                <a:latin typeface="Poppins"/>
                <a:ea typeface="+mn-ea"/>
                <a:cs typeface="+mn-cs"/>
              </a:rPr>
              <a:t>Sencilla</a:t>
            </a:r>
            <a:r>
              <a:rPr lang="en-US" sz="1600" dirty="0">
                <a:solidFill>
                  <a:srgbClr val="595959"/>
                </a:solidFill>
                <a:latin typeface="Poppins"/>
                <a:ea typeface="+mn-ea"/>
                <a:cs typeface="+mn-cs"/>
              </a:rPr>
              <a:t> e </a:t>
            </a:r>
            <a:r>
              <a:rPr lang="en-US" sz="1600" dirty="0" err="1">
                <a:solidFill>
                  <a:srgbClr val="595959"/>
                </a:solidFill>
                <a:latin typeface="Poppins"/>
                <a:ea typeface="+mn-ea"/>
                <a:cs typeface="+mn-cs"/>
              </a:rPr>
              <a:t>intuitiva</a:t>
            </a:r>
            <a:r>
              <a:rPr lang="en-US" sz="1600" dirty="0">
                <a:solidFill>
                  <a:srgbClr val="595959"/>
                </a:solidFill>
                <a:latin typeface="Poppins"/>
                <a:ea typeface="+mn-ea"/>
                <a:cs typeface="+mn-cs"/>
              </a:rPr>
              <a:t>.</a:t>
            </a:r>
          </a:p>
          <a:p>
            <a:pPr marL="114300" lvl="1" indent="-114300">
              <a:spcBef>
                <a:spcPts val="600"/>
              </a:spcBef>
              <a:buSzPct val="100000"/>
              <a:buFont typeface="Arial"/>
              <a:buChar char="•"/>
              <a:defRPr/>
            </a:pPr>
            <a:r>
              <a:rPr lang="en-US" sz="1600" dirty="0" err="1">
                <a:solidFill>
                  <a:srgbClr val="595959"/>
                </a:solidFill>
                <a:latin typeface="Poppins"/>
                <a:ea typeface="+mn-ea"/>
                <a:cs typeface="+mn-cs"/>
              </a:rPr>
              <a:t>Rápidez</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en</a:t>
            </a:r>
            <a:r>
              <a:rPr lang="en-US" sz="1600" dirty="0">
                <a:solidFill>
                  <a:srgbClr val="595959"/>
                </a:solidFill>
                <a:latin typeface="Poppins"/>
                <a:ea typeface="+mn-ea"/>
                <a:cs typeface="+mn-cs"/>
              </a:rPr>
              <a:t> la </a:t>
            </a:r>
            <a:r>
              <a:rPr lang="en-US" sz="1600" dirty="0" err="1">
                <a:solidFill>
                  <a:srgbClr val="595959"/>
                </a:solidFill>
                <a:latin typeface="Poppins"/>
                <a:ea typeface="+mn-ea"/>
                <a:cs typeface="+mn-cs"/>
              </a:rPr>
              <a:t>creación</a:t>
            </a:r>
            <a:r>
              <a:rPr lang="en-US" sz="1600" dirty="0">
                <a:solidFill>
                  <a:srgbClr val="595959"/>
                </a:solidFill>
                <a:latin typeface="Poppins"/>
                <a:ea typeface="+mn-ea"/>
                <a:cs typeface="+mn-cs"/>
              </a:rPr>
              <a:t> de la </a:t>
            </a:r>
            <a:r>
              <a:rPr lang="en-US" sz="1600" dirty="0" err="1">
                <a:solidFill>
                  <a:srgbClr val="595959"/>
                </a:solidFill>
                <a:latin typeface="Poppins"/>
                <a:ea typeface="+mn-ea"/>
                <a:cs typeface="+mn-cs"/>
              </a:rPr>
              <a:t>página</a:t>
            </a:r>
            <a:r>
              <a:rPr lang="en-US" sz="1600" dirty="0">
                <a:solidFill>
                  <a:srgbClr val="595959"/>
                </a:solidFill>
                <a:latin typeface="Poppins"/>
                <a:ea typeface="+mn-ea"/>
                <a:cs typeface="+mn-cs"/>
              </a:rPr>
              <a:t> web.</a:t>
            </a:r>
          </a:p>
          <a:p>
            <a:pPr marL="114300" lvl="1" indent="-114300">
              <a:spcBef>
                <a:spcPts val="600"/>
              </a:spcBef>
              <a:buSzPct val="100000"/>
              <a:buFont typeface="Arial"/>
              <a:buChar char="•"/>
              <a:defRPr/>
            </a:pPr>
            <a:r>
              <a:rPr lang="en-US" sz="1600" dirty="0" err="1">
                <a:solidFill>
                  <a:srgbClr val="595959"/>
                </a:solidFill>
                <a:latin typeface="Poppins"/>
                <a:ea typeface="+mn-ea"/>
                <a:cs typeface="+mn-cs"/>
              </a:rPr>
              <a:t>Precios</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muy</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contenidos</a:t>
            </a:r>
            <a:r>
              <a:rPr lang="en-US" sz="1600" dirty="0">
                <a:solidFill>
                  <a:srgbClr val="595959"/>
                </a:solidFill>
                <a:latin typeface="Poppins"/>
                <a:ea typeface="+mn-ea"/>
                <a:cs typeface="+mn-cs"/>
              </a:rPr>
              <a:t>.</a:t>
            </a:r>
          </a:p>
          <a:p>
            <a:pPr marL="114300" lvl="1" indent="-114300">
              <a:spcBef>
                <a:spcPts val="600"/>
              </a:spcBef>
              <a:buSzPct val="100000"/>
              <a:buFont typeface="Arial"/>
              <a:buChar char="•"/>
              <a:defRPr/>
            </a:pPr>
            <a:r>
              <a:rPr lang="en-US" sz="1600" dirty="0" err="1">
                <a:solidFill>
                  <a:srgbClr val="595959"/>
                </a:solidFill>
                <a:latin typeface="Poppins"/>
                <a:ea typeface="+mn-ea"/>
                <a:cs typeface="+mn-cs"/>
              </a:rPr>
              <a:t>Cualquier</a:t>
            </a:r>
            <a:r>
              <a:rPr lang="en-US" sz="1600" dirty="0">
                <a:solidFill>
                  <a:srgbClr val="595959"/>
                </a:solidFill>
                <a:latin typeface="Poppins"/>
                <a:ea typeface="+mn-ea"/>
                <a:cs typeface="+mn-cs"/>
              </a:rPr>
              <a:t> persona sin </a:t>
            </a:r>
            <a:r>
              <a:rPr lang="en-US" sz="1600" dirty="0" err="1">
                <a:solidFill>
                  <a:srgbClr val="595959"/>
                </a:solidFill>
                <a:latin typeface="Poppins"/>
                <a:ea typeface="+mn-ea"/>
                <a:cs typeface="+mn-cs"/>
              </a:rPr>
              <a:t>conocimientos</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técnicos</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en</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programación</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puede</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crear</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su</a:t>
            </a:r>
            <a:r>
              <a:rPr lang="en-US" sz="1600" dirty="0">
                <a:solidFill>
                  <a:srgbClr val="595959"/>
                </a:solidFill>
                <a:latin typeface="Poppins"/>
                <a:ea typeface="+mn-ea"/>
                <a:cs typeface="+mn-cs"/>
              </a:rPr>
              <a:t> tienda de </a:t>
            </a:r>
            <a:r>
              <a:rPr lang="en-US" sz="1600" dirty="0" err="1">
                <a:solidFill>
                  <a:srgbClr val="595959"/>
                </a:solidFill>
                <a:latin typeface="Poppins"/>
                <a:ea typeface="+mn-ea"/>
                <a:cs typeface="+mn-cs"/>
              </a:rPr>
              <a:t>comercio</a:t>
            </a:r>
            <a:r>
              <a:rPr lang="en-US" sz="1600" dirty="0">
                <a:solidFill>
                  <a:srgbClr val="595959"/>
                </a:solidFill>
                <a:latin typeface="Poppins"/>
                <a:ea typeface="+mn-ea"/>
                <a:cs typeface="+mn-cs"/>
              </a:rPr>
              <a:t> </a:t>
            </a:r>
            <a:r>
              <a:rPr lang="en-US" sz="1600" i="1" dirty="0">
                <a:solidFill>
                  <a:srgbClr val="595959"/>
                </a:solidFill>
                <a:latin typeface="Poppins"/>
                <a:ea typeface="+mn-ea"/>
                <a:cs typeface="+mn-cs"/>
              </a:rPr>
              <a:t>online</a:t>
            </a:r>
            <a:r>
              <a:rPr lang="en-US" sz="1600" dirty="0">
                <a:solidFill>
                  <a:srgbClr val="595959"/>
                </a:solidFill>
                <a:latin typeface="Poppins"/>
                <a:ea typeface="+mn-ea"/>
                <a:cs typeface="+mn-cs"/>
              </a:rPr>
              <a:t>.</a:t>
            </a:r>
          </a:p>
          <a:p>
            <a:pPr marL="114300" lvl="1" indent="-114300">
              <a:spcBef>
                <a:spcPts val="600"/>
              </a:spcBef>
              <a:buSzPct val="100000"/>
              <a:buFont typeface="Arial"/>
              <a:buChar char="•"/>
              <a:defRPr/>
            </a:pPr>
            <a:endParaRPr lang="en-US" sz="1600" dirty="0">
              <a:solidFill>
                <a:schemeClr val="tx1"/>
              </a:solidFill>
              <a:latin typeface="Poppins"/>
            </a:endParaRPr>
          </a:p>
        </p:txBody>
      </p:sp>
      <p:sp>
        <p:nvSpPr>
          <p:cNvPr id="6" name="Text Placeholder 5">
            <a:extLst>
              <a:ext uri="{FF2B5EF4-FFF2-40B4-BE49-F238E27FC236}">
                <a16:creationId xmlns:a16="http://schemas.microsoft.com/office/drawing/2014/main" id="{FB5BD79B-E699-4467-93B4-5C7530DEBC9D}"/>
              </a:ext>
            </a:extLst>
          </p:cNvPr>
          <p:cNvSpPr txBox="1">
            <a:spLocks/>
          </p:cNvSpPr>
          <p:nvPr/>
        </p:nvSpPr>
        <p:spPr>
          <a:xfrm flipH="1">
            <a:off x="5721235" y="1514518"/>
            <a:ext cx="3238500" cy="2819450"/>
          </a:xfrm>
          <a:prstGeom prst="homePlate">
            <a:avLst>
              <a:gd name="adj" fmla="val 8173"/>
            </a:avLst>
          </a:prstGeom>
          <a:solidFill>
            <a:sysClr val="window" lastClr="FFFFFF"/>
          </a:solidFill>
          <a:ln w="12700">
            <a:solidFill>
              <a:srgbClr val="019EE2">
                <a:alpha val="99000"/>
              </a:srgbClr>
            </a:solidFill>
          </a:ln>
        </p:spPr>
        <p:txBody>
          <a:bodyPr wrap="square" lIns="274320" tIns="88900" rIns="88900" bIns="88900"/>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a:spcBef>
                <a:spcPts val="600"/>
              </a:spcBef>
              <a:defRPr/>
            </a:pPr>
            <a:r>
              <a:rPr lang="en-US" sz="1600" b="1" dirty="0" err="1">
                <a:solidFill>
                  <a:srgbClr val="019EE2"/>
                </a:solidFill>
                <a:latin typeface="Poppins"/>
              </a:rPr>
              <a:t>Inconvenientes</a:t>
            </a:r>
            <a:r>
              <a:rPr lang="en-US" sz="1600" b="1" dirty="0">
                <a:solidFill>
                  <a:srgbClr val="019EE2"/>
                </a:solidFill>
                <a:latin typeface="Poppins"/>
              </a:rPr>
              <a:t>:</a:t>
            </a:r>
          </a:p>
          <a:p>
            <a:pPr marL="114300" lvl="1" indent="-114300">
              <a:spcBef>
                <a:spcPts val="600"/>
              </a:spcBef>
              <a:buSzPct val="100000"/>
              <a:buFont typeface="Arial"/>
              <a:buChar char="•"/>
              <a:defRPr/>
            </a:pPr>
            <a:r>
              <a:rPr lang="en-US" sz="1600" dirty="0" err="1">
                <a:solidFill>
                  <a:srgbClr val="595959"/>
                </a:solidFill>
                <a:latin typeface="Poppins"/>
                <a:ea typeface="+mn-ea"/>
                <a:cs typeface="+mn-cs"/>
              </a:rPr>
              <a:t>Diseño</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muy</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limitado</a:t>
            </a:r>
            <a:r>
              <a:rPr lang="en-US" sz="1600" dirty="0">
                <a:solidFill>
                  <a:srgbClr val="595959"/>
                </a:solidFill>
                <a:latin typeface="Poppins"/>
                <a:ea typeface="+mn-ea"/>
                <a:cs typeface="+mn-cs"/>
              </a:rPr>
              <a:t>.</a:t>
            </a:r>
          </a:p>
          <a:p>
            <a:pPr marL="114300" lvl="1" indent="-114300">
              <a:spcBef>
                <a:spcPts val="600"/>
              </a:spcBef>
              <a:buSzPct val="100000"/>
              <a:buFont typeface="Arial"/>
              <a:buChar char="•"/>
              <a:defRPr/>
            </a:pPr>
            <a:r>
              <a:rPr lang="en-US" sz="1600" dirty="0" err="1">
                <a:solidFill>
                  <a:srgbClr val="595959"/>
                </a:solidFill>
                <a:latin typeface="Poppins"/>
                <a:ea typeface="+mn-ea"/>
                <a:cs typeface="+mn-cs"/>
              </a:rPr>
              <a:t>Pueden</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surgir</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limitaciones</a:t>
            </a:r>
            <a:r>
              <a:rPr lang="en-US" sz="1600" dirty="0">
                <a:solidFill>
                  <a:srgbClr val="595959"/>
                </a:solidFill>
                <a:latin typeface="Poppins"/>
                <a:ea typeface="+mn-ea"/>
                <a:cs typeface="+mn-cs"/>
              </a:rPr>
              <a:t> a largo </a:t>
            </a:r>
            <a:r>
              <a:rPr lang="en-US" sz="1600" dirty="0" err="1">
                <a:solidFill>
                  <a:srgbClr val="595959"/>
                </a:solidFill>
                <a:latin typeface="Poppins"/>
                <a:ea typeface="+mn-ea"/>
                <a:cs typeface="+mn-cs"/>
              </a:rPr>
              <a:t>plazo</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si</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queremos</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editar</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funcionalidades</a:t>
            </a:r>
            <a:r>
              <a:rPr lang="en-US" sz="1600" dirty="0">
                <a:solidFill>
                  <a:srgbClr val="595959"/>
                </a:solidFill>
                <a:latin typeface="Poppins"/>
                <a:ea typeface="+mn-ea"/>
                <a:cs typeface="+mn-cs"/>
              </a:rPr>
              <a:t> de la </a:t>
            </a:r>
            <a:r>
              <a:rPr lang="en-US" sz="1600" dirty="0" err="1">
                <a:solidFill>
                  <a:srgbClr val="595959"/>
                </a:solidFill>
                <a:latin typeface="Poppins"/>
                <a:ea typeface="+mn-ea"/>
                <a:cs typeface="+mn-cs"/>
              </a:rPr>
              <a:t>plantilla</a:t>
            </a:r>
            <a:r>
              <a:rPr lang="en-US" sz="1600" dirty="0">
                <a:solidFill>
                  <a:srgbClr val="595959"/>
                </a:solidFill>
                <a:latin typeface="Poppins"/>
                <a:ea typeface="+mn-ea"/>
                <a:cs typeface="+mn-cs"/>
              </a:rPr>
              <a:t>.</a:t>
            </a:r>
          </a:p>
          <a:p>
            <a:pPr marL="114300" lvl="1" indent="-114300">
              <a:spcBef>
                <a:spcPts val="600"/>
              </a:spcBef>
              <a:buSzPct val="100000"/>
              <a:buFont typeface="Arial"/>
              <a:buChar char="•"/>
              <a:defRPr/>
            </a:pPr>
            <a:r>
              <a:rPr lang="en-US" sz="1600" dirty="0" err="1">
                <a:solidFill>
                  <a:srgbClr val="595959"/>
                </a:solidFill>
                <a:latin typeface="Poppins"/>
                <a:ea typeface="+mn-ea"/>
                <a:cs typeface="+mn-cs"/>
              </a:rPr>
              <a:t>Poca</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capacidad</a:t>
            </a:r>
            <a:r>
              <a:rPr lang="en-US" sz="1600" dirty="0">
                <a:solidFill>
                  <a:srgbClr val="595959"/>
                </a:solidFill>
                <a:latin typeface="Poppins"/>
                <a:ea typeface="+mn-ea"/>
                <a:cs typeface="+mn-cs"/>
              </a:rPr>
              <a:t> de </a:t>
            </a:r>
            <a:r>
              <a:rPr lang="en-US" sz="1600" dirty="0" err="1">
                <a:solidFill>
                  <a:srgbClr val="595959"/>
                </a:solidFill>
                <a:latin typeface="Poppins"/>
                <a:ea typeface="+mn-ea"/>
                <a:cs typeface="+mn-cs"/>
              </a:rPr>
              <a:t>reacción</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en</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caso</a:t>
            </a:r>
            <a:r>
              <a:rPr lang="en-US" sz="1600" dirty="0">
                <a:solidFill>
                  <a:srgbClr val="595959"/>
                </a:solidFill>
                <a:latin typeface="Poppins"/>
                <a:ea typeface="+mn-ea"/>
                <a:cs typeface="+mn-cs"/>
              </a:rPr>
              <a:t> de que </a:t>
            </a:r>
            <a:r>
              <a:rPr lang="en-US" sz="1600" dirty="0" err="1">
                <a:solidFill>
                  <a:srgbClr val="595959"/>
                </a:solidFill>
                <a:latin typeface="Poppins"/>
                <a:ea typeface="+mn-ea"/>
                <a:cs typeface="+mn-cs"/>
              </a:rPr>
              <a:t>queramos</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mejorar</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algunas</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caracteristicas</a:t>
            </a:r>
            <a:r>
              <a:rPr lang="en-US" sz="1600" dirty="0">
                <a:solidFill>
                  <a:srgbClr val="595959"/>
                </a:solidFill>
                <a:latin typeface="Poppins"/>
                <a:ea typeface="+mn-ea"/>
                <a:cs typeface="+mn-cs"/>
              </a:rPr>
              <a:t> </a:t>
            </a:r>
            <a:r>
              <a:rPr lang="en-US" sz="1600" dirty="0" err="1">
                <a:solidFill>
                  <a:srgbClr val="595959"/>
                </a:solidFill>
                <a:latin typeface="Poppins"/>
                <a:ea typeface="+mn-ea"/>
                <a:cs typeface="+mn-cs"/>
              </a:rPr>
              <a:t>como</a:t>
            </a:r>
            <a:r>
              <a:rPr lang="en-US" sz="1600" dirty="0">
                <a:solidFill>
                  <a:srgbClr val="595959"/>
                </a:solidFill>
                <a:latin typeface="Poppins"/>
                <a:ea typeface="+mn-ea"/>
                <a:cs typeface="+mn-cs"/>
              </a:rPr>
              <a:t> por </a:t>
            </a:r>
            <a:r>
              <a:rPr lang="en-US" sz="1600" dirty="0" err="1">
                <a:solidFill>
                  <a:srgbClr val="595959"/>
                </a:solidFill>
                <a:latin typeface="Poppins"/>
                <a:ea typeface="+mn-ea"/>
                <a:cs typeface="+mn-cs"/>
              </a:rPr>
              <a:t>ejemplo</a:t>
            </a:r>
            <a:r>
              <a:rPr lang="en-US" sz="1600" dirty="0">
                <a:solidFill>
                  <a:srgbClr val="595959"/>
                </a:solidFill>
                <a:latin typeface="Poppins"/>
                <a:ea typeface="+mn-ea"/>
                <a:cs typeface="+mn-cs"/>
              </a:rPr>
              <a:t> el </a:t>
            </a:r>
            <a:r>
              <a:rPr lang="en-US" sz="1600" dirty="0" err="1">
                <a:solidFill>
                  <a:srgbClr val="595959"/>
                </a:solidFill>
                <a:latin typeface="Poppins"/>
                <a:ea typeface="+mn-ea"/>
                <a:cs typeface="+mn-cs"/>
              </a:rPr>
              <a:t>tiempo</a:t>
            </a:r>
            <a:r>
              <a:rPr lang="en-US" sz="1600" dirty="0">
                <a:solidFill>
                  <a:srgbClr val="595959"/>
                </a:solidFill>
                <a:latin typeface="Poppins"/>
                <a:ea typeface="+mn-ea"/>
                <a:cs typeface="+mn-cs"/>
              </a:rPr>
              <a:t> de </a:t>
            </a:r>
            <a:r>
              <a:rPr lang="en-US" sz="1600" dirty="0" err="1">
                <a:solidFill>
                  <a:srgbClr val="595959"/>
                </a:solidFill>
                <a:latin typeface="Poppins"/>
                <a:ea typeface="+mn-ea"/>
                <a:cs typeface="+mn-cs"/>
              </a:rPr>
              <a:t>carga</a:t>
            </a:r>
            <a:r>
              <a:rPr lang="en-US" sz="1600" dirty="0">
                <a:solidFill>
                  <a:srgbClr val="595959"/>
                </a:solidFill>
                <a:latin typeface="Poppins"/>
                <a:ea typeface="+mn-ea"/>
                <a:cs typeface="+mn-cs"/>
              </a:rPr>
              <a:t>.</a:t>
            </a:r>
          </a:p>
          <a:p>
            <a:pPr marL="0" lvl="1" indent="0">
              <a:spcBef>
                <a:spcPts val="600"/>
              </a:spcBef>
              <a:buSzPct val="100000"/>
              <a:buNone/>
              <a:defRPr/>
            </a:pPr>
            <a:endParaRPr lang="en-US" sz="1600" dirty="0">
              <a:solidFill>
                <a:srgbClr val="595959"/>
              </a:solidFill>
              <a:latin typeface="Poppins"/>
              <a:ea typeface="+mn-ea"/>
              <a:cs typeface="+mn-cs"/>
            </a:endParaRPr>
          </a:p>
          <a:p>
            <a:pPr marL="114300" lvl="1" indent="-114300">
              <a:spcBef>
                <a:spcPts val="600"/>
              </a:spcBef>
              <a:buSzPct val="100000"/>
              <a:buFont typeface="Arial"/>
              <a:buChar char="•"/>
              <a:defRPr/>
            </a:pPr>
            <a:endParaRPr lang="en-US" sz="1600" dirty="0">
              <a:solidFill>
                <a:schemeClr val="tx1"/>
              </a:solidFill>
              <a:latin typeface="Poppins"/>
            </a:endParaRPr>
          </a:p>
        </p:txBody>
      </p:sp>
      <p:sp>
        <p:nvSpPr>
          <p:cNvPr id="7" name="Oval 6">
            <a:extLst>
              <a:ext uri="{FF2B5EF4-FFF2-40B4-BE49-F238E27FC236}">
                <a16:creationId xmlns:a16="http://schemas.microsoft.com/office/drawing/2014/main" id="{98F9441F-FAB9-47D4-BB73-797DC6BB6B22}"/>
              </a:ext>
            </a:extLst>
          </p:cNvPr>
          <p:cNvSpPr>
            <a:spLocks noChangeArrowheads="1"/>
          </p:cNvSpPr>
          <p:nvPr>
            <p:custDataLst>
              <p:tags r:id="rId2"/>
            </p:custDataLst>
          </p:nvPr>
        </p:nvSpPr>
        <p:spPr bwMode="auto">
          <a:xfrm>
            <a:off x="4148136" y="2442921"/>
            <a:ext cx="1388947" cy="1332401"/>
          </a:xfrm>
          <a:prstGeom prst="ellipse">
            <a:avLst/>
          </a:prstGeom>
          <a:solidFill>
            <a:srgbClr val="019EE2"/>
          </a:solidFill>
          <a:ln w="6350" algn="ctr">
            <a:noFill/>
            <a:round/>
            <a:headEnd/>
            <a:tailEnd/>
          </a:ln>
        </p:spPr>
        <p:txBody>
          <a:bodyPr lIns="88900" tIns="88900" rIns="88900" bIns="88900" anchor="ctr"/>
          <a:lstStyle/>
          <a:p>
            <a:pPr algn="ctr">
              <a:defRPr/>
            </a:pPr>
            <a:r>
              <a:rPr lang="en-US" sz="1600" kern="0" dirty="0">
                <a:solidFill>
                  <a:prstClr val="white"/>
                </a:solidFill>
                <a:latin typeface="Poppins"/>
                <a:ea typeface="ＭＳ Ｐゴシック" pitchFamily="50" charset="-128"/>
              </a:rPr>
              <a:t>Plantilla Web</a:t>
            </a:r>
          </a:p>
        </p:txBody>
      </p:sp>
      <p:sp>
        <p:nvSpPr>
          <p:cNvPr id="9" name="Text Placeholder 2">
            <a:extLst>
              <a:ext uri="{FF2B5EF4-FFF2-40B4-BE49-F238E27FC236}">
                <a16:creationId xmlns:a16="http://schemas.microsoft.com/office/drawing/2014/main" id="{6051F8E3-78A5-4342-8F99-AD1357457745}"/>
              </a:ext>
            </a:extLst>
          </p:cNvPr>
          <p:cNvSpPr txBox="1">
            <a:spLocks/>
          </p:cNvSpPr>
          <p:nvPr/>
        </p:nvSpPr>
        <p:spPr>
          <a:xfrm>
            <a:off x="725486" y="472627"/>
            <a:ext cx="7058660" cy="396663"/>
          </a:xfrm>
          <a:prstGeom prst="rect">
            <a:avLst/>
          </a:prstGeom>
        </p:spPr>
        <p:txBody>
          <a:bodyPr vert="horz" lIns="0" tIns="0" rIns="0" bIns="0" rtlCol="0">
            <a:noAutofit/>
          </a:bodyPr>
          <a:lstStyle>
            <a:lvl1pPr marL="0" indent="0" algn="l" defTabSz="1219170" rtl="0" eaLnBrk="1" latinLnBrk="0" hangingPunct="1">
              <a:spcBef>
                <a:spcPts val="0"/>
              </a:spcBef>
              <a:spcAft>
                <a:spcPts val="1333"/>
              </a:spcAft>
              <a:buSzPct val="100000"/>
              <a:buFont typeface="Arial" panose="020B0604020202020204" pitchFamily="34" charset="0"/>
              <a:buNone/>
              <a:defRPr sz="2000" b="1" u="none" kern="1200">
                <a:solidFill>
                  <a:srgbClr val="595959"/>
                </a:solidFill>
                <a:latin typeface="Poppins"/>
                <a:ea typeface="+mn-ea"/>
                <a:cs typeface="+mn-cs"/>
              </a:defRPr>
            </a:lvl1pPr>
            <a:lvl2pPr marL="0" indent="0" algn="l" defTabSz="1219170" rtl="0" eaLnBrk="1" latinLnBrk="0" hangingPunct="1">
              <a:spcBef>
                <a:spcPts val="0"/>
              </a:spcBef>
              <a:spcAft>
                <a:spcPts val="1333"/>
              </a:spcAft>
              <a:buClrTx/>
              <a:buSzPct val="100000"/>
              <a:buFont typeface="Arial"/>
              <a:buNone/>
              <a:defRPr lang="en-US" sz="1600" b="1" kern="1200" dirty="0" smtClean="0">
                <a:solidFill>
                  <a:srgbClr val="595959"/>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1600" kern="1200" dirty="0" smtClean="0">
                <a:solidFill>
                  <a:srgbClr val="595959"/>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1600" kern="1200" baseline="0" dirty="0" smtClean="0">
                <a:solidFill>
                  <a:srgbClr val="595959"/>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1600" kern="1200" baseline="0" dirty="0" smtClean="0">
                <a:solidFill>
                  <a:srgbClr val="595959"/>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r>
              <a:rPr lang="es-ES" dirty="0"/>
              <a:t>Ventajas y desventajas:</a:t>
            </a:r>
          </a:p>
        </p:txBody>
      </p:sp>
      <p:pic>
        <p:nvPicPr>
          <p:cNvPr id="18" name="Picture 17">
            <a:extLst>
              <a:ext uri="{FF2B5EF4-FFF2-40B4-BE49-F238E27FC236}">
                <a16:creationId xmlns:a16="http://schemas.microsoft.com/office/drawing/2014/main" id="{4BC5013F-A52D-4D48-B18A-F30244198BE4}"/>
              </a:ext>
            </a:extLst>
          </p:cNvPr>
          <p:cNvPicPr>
            <a:picLocks noChangeAspect="1"/>
          </p:cNvPicPr>
          <p:nvPr>
            <p:custDataLst>
              <p:tags r:id="rId3"/>
            </p:custDataLst>
          </p:nvPr>
        </p:nvPicPr>
        <p:blipFill rotWithShape="1">
          <a:blip r:embed="rId6">
            <a:extLst>
              <a:ext uri="{BEBA8EAE-BF5A-486C-A8C5-ECC9F3942E4B}">
                <a14:imgProps xmlns:a14="http://schemas.microsoft.com/office/drawing/2010/main">
                  <a14:imgLayer r:embed="rId7">
                    <a14:imgEffect>
                      <a14:colorTemperature colorTemp="6100"/>
                    </a14:imgEffect>
                    <a14:imgEffect>
                      <a14:saturation sat="99000"/>
                    </a14:imgEffect>
                    <a14:imgEffect>
                      <a14:brightnessContrast contrast="-1000"/>
                    </a14:imgEffect>
                  </a14:imgLayer>
                </a14:imgProps>
              </a:ext>
            </a:extLst>
          </a:blip>
          <a:srcRect l="1" t="-7880" r="1290" b="8526"/>
          <a:stretch/>
        </p:blipFill>
        <p:spPr>
          <a:xfrm>
            <a:off x="9264535" y="4399057"/>
            <a:ext cx="1943100" cy="1955800"/>
          </a:xfrm>
          <a:prstGeom prst="rect">
            <a:avLst/>
          </a:prstGeom>
          <a:noFill/>
        </p:spPr>
      </p:pic>
      <p:sp>
        <p:nvSpPr>
          <p:cNvPr id="20" name="Text Placeholder 5">
            <a:extLst>
              <a:ext uri="{FF2B5EF4-FFF2-40B4-BE49-F238E27FC236}">
                <a16:creationId xmlns:a16="http://schemas.microsoft.com/office/drawing/2014/main" id="{1F0C8571-59C9-43B2-A82E-47955609F802}"/>
              </a:ext>
            </a:extLst>
          </p:cNvPr>
          <p:cNvSpPr txBox="1">
            <a:spLocks/>
          </p:cNvSpPr>
          <p:nvPr/>
        </p:nvSpPr>
        <p:spPr>
          <a:xfrm flipH="1">
            <a:off x="725486" y="4979197"/>
            <a:ext cx="8234249" cy="1205703"/>
          </a:xfrm>
          <a:prstGeom prst="homePlate">
            <a:avLst>
              <a:gd name="adj" fmla="val 0"/>
            </a:avLst>
          </a:prstGeom>
          <a:solidFill>
            <a:sysClr val="window" lastClr="FFFFFF"/>
          </a:solidFill>
          <a:ln w="12700">
            <a:solidFill>
              <a:srgbClr val="019EE2">
                <a:alpha val="99000"/>
              </a:srgbClr>
            </a:solidFill>
          </a:ln>
        </p:spPr>
        <p:txBody>
          <a:bodyPr wrap="square" lIns="144000" tIns="108000" rIns="144000" bIns="108000"/>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algn="just">
              <a:spcBef>
                <a:spcPts val="600"/>
              </a:spcBef>
              <a:defRPr/>
            </a:pPr>
            <a:r>
              <a:rPr lang="en-US" sz="1600" dirty="0" err="1">
                <a:solidFill>
                  <a:srgbClr val="595959"/>
                </a:solidFill>
                <a:latin typeface="Poppins"/>
              </a:rPr>
              <a:t>En</a:t>
            </a:r>
            <a:r>
              <a:rPr lang="en-US" sz="1600" dirty="0">
                <a:solidFill>
                  <a:srgbClr val="595959"/>
                </a:solidFill>
                <a:latin typeface="Poppins"/>
              </a:rPr>
              <a:t> </a:t>
            </a:r>
            <a:r>
              <a:rPr lang="en-US" sz="1600" dirty="0" err="1">
                <a:solidFill>
                  <a:srgbClr val="595959"/>
                </a:solidFill>
                <a:latin typeface="Poppins"/>
              </a:rPr>
              <a:t>resumen</a:t>
            </a:r>
            <a:r>
              <a:rPr lang="en-US" sz="1600" dirty="0">
                <a:solidFill>
                  <a:srgbClr val="595959"/>
                </a:solidFill>
                <a:latin typeface="Poppins"/>
              </a:rPr>
              <a:t>, la </a:t>
            </a:r>
            <a:r>
              <a:rPr lang="en-US" sz="1600" dirty="0" err="1">
                <a:solidFill>
                  <a:srgbClr val="595959"/>
                </a:solidFill>
                <a:latin typeface="Poppins"/>
              </a:rPr>
              <a:t>creación</a:t>
            </a:r>
            <a:r>
              <a:rPr lang="en-US" sz="1600" dirty="0">
                <a:solidFill>
                  <a:srgbClr val="595959"/>
                </a:solidFill>
                <a:latin typeface="Poppins"/>
              </a:rPr>
              <a:t> de una </a:t>
            </a:r>
            <a:r>
              <a:rPr lang="en-US" sz="1600" dirty="0" err="1">
                <a:solidFill>
                  <a:srgbClr val="595959"/>
                </a:solidFill>
                <a:latin typeface="Poppins"/>
              </a:rPr>
              <a:t>página</a:t>
            </a:r>
            <a:r>
              <a:rPr lang="en-US" sz="1600" dirty="0">
                <a:solidFill>
                  <a:srgbClr val="595959"/>
                </a:solidFill>
                <a:latin typeface="Poppins"/>
              </a:rPr>
              <a:t> web </a:t>
            </a:r>
            <a:r>
              <a:rPr lang="en-US" sz="1600" dirty="0" err="1">
                <a:solidFill>
                  <a:srgbClr val="595959"/>
                </a:solidFill>
                <a:latin typeface="Poppins"/>
              </a:rPr>
              <a:t>mediante</a:t>
            </a:r>
            <a:r>
              <a:rPr lang="en-US" sz="1600" dirty="0">
                <a:solidFill>
                  <a:srgbClr val="595959"/>
                </a:solidFill>
                <a:latin typeface="Poppins"/>
              </a:rPr>
              <a:t> </a:t>
            </a:r>
            <a:r>
              <a:rPr lang="en-US" sz="1600" dirty="0" err="1">
                <a:solidFill>
                  <a:srgbClr val="595959"/>
                </a:solidFill>
                <a:latin typeface="Poppins"/>
              </a:rPr>
              <a:t>plantilla</a:t>
            </a:r>
            <a:r>
              <a:rPr lang="en-US" sz="1600" dirty="0">
                <a:solidFill>
                  <a:srgbClr val="595959"/>
                </a:solidFill>
                <a:latin typeface="Poppins"/>
              </a:rPr>
              <a:t> es </a:t>
            </a:r>
            <a:r>
              <a:rPr lang="en-US" sz="1600" dirty="0" err="1">
                <a:solidFill>
                  <a:srgbClr val="595959"/>
                </a:solidFill>
                <a:latin typeface="Poppins"/>
              </a:rPr>
              <a:t>sencillo</a:t>
            </a:r>
            <a:r>
              <a:rPr lang="en-US" sz="1600" dirty="0">
                <a:solidFill>
                  <a:srgbClr val="595959"/>
                </a:solidFill>
                <a:latin typeface="Poppins"/>
              </a:rPr>
              <a:t>, </a:t>
            </a:r>
            <a:r>
              <a:rPr lang="en-US" sz="1600" dirty="0" err="1">
                <a:solidFill>
                  <a:srgbClr val="595959"/>
                </a:solidFill>
                <a:latin typeface="Poppins"/>
              </a:rPr>
              <a:t>rápido</a:t>
            </a:r>
            <a:r>
              <a:rPr lang="en-US" sz="1600" dirty="0">
                <a:solidFill>
                  <a:srgbClr val="595959"/>
                </a:solidFill>
                <a:latin typeface="Poppins"/>
              </a:rPr>
              <a:t> y con </a:t>
            </a:r>
            <a:r>
              <a:rPr lang="en-US" sz="1600" dirty="0" err="1">
                <a:solidFill>
                  <a:srgbClr val="595959"/>
                </a:solidFill>
                <a:latin typeface="Poppins"/>
              </a:rPr>
              <a:t>unos</a:t>
            </a:r>
            <a:r>
              <a:rPr lang="en-US" sz="1600" dirty="0">
                <a:solidFill>
                  <a:srgbClr val="595959"/>
                </a:solidFill>
                <a:latin typeface="Poppins"/>
              </a:rPr>
              <a:t> </a:t>
            </a:r>
            <a:r>
              <a:rPr lang="en-US" sz="1600" dirty="0" err="1">
                <a:solidFill>
                  <a:srgbClr val="595959"/>
                </a:solidFill>
                <a:latin typeface="Poppins"/>
              </a:rPr>
              <a:t>costes</a:t>
            </a:r>
            <a:r>
              <a:rPr lang="en-US" sz="1600" dirty="0">
                <a:solidFill>
                  <a:srgbClr val="595959"/>
                </a:solidFill>
                <a:latin typeface="Poppins"/>
              </a:rPr>
              <a:t> de </a:t>
            </a:r>
            <a:r>
              <a:rPr lang="en-US" sz="1600" dirty="0" err="1">
                <a:solidFill>
                  <a:srgbClr val="595959"/>
                </a:solidFill>
                <a:latin typeface="Poppins"/>
              </a:rPr>
              <a:t>creación</a:t>
            </a:r>
            <a:r>
              <a:rPr lang="en-US" sz="1600" dirty="0">
                <a:solidFill>
                  <a:srgbClr val="595959"/>
                </a:solidFill>
                <a:latin typeface="Poppins"/>
              </a:rPr>
              <a:t> y </a:t>
            </a:r>
            <a:r>
              <a:rPr lang="en-US" sz="1600" dirty="0" err="1">
                <a:solidFill>
                  <a:srgbClr val="595959"/>
                </a:solidFill>
                <a:latin typeface="Poppins"/>
              </a:rPr>
              <a:t>mantenimiento</a:t>
            </a:r>
            <a:r>
              <a:rPr lang="en-US" sz="1600" dirty="0">
                <a:solidFill>
                  <a:srgbClr val="595959"/>
                </a:solidFill>
                <a:latin typeface="Poppins"/>
              </a:rPr>
              <a:t> </a:t>
            </a:r>
            <a:r>
              <a:rPr lang="en-US" sz="1600" dirty="0" err="1">
                <a:solidFill>
                  <a:srgbClr val="595959"/>
                </a:solidFill>
                <a:latin typeface="Poppins"/>
              </a:rPr>
              <a:t>bajos</a:t>
            </a:r>
            <a:r>
              <a:rPr lang="en-US" sz="1600" dirty="0">
                <a:solidFill>
                  <a:srgbClr val="595959"/>
                </a:solidFill>
                <a:latin typeface="Poppins"/>
              </a:rPr>
              <a:t>. Por contra, </a:t>
            </a:r>
            <a:r>
              <a:rPr lang="en-US" sz="1600" dirty="0" err="1">
                <a:solidFill>
                  <a:srgbClr val="595959"/>
                </a:solidFill>
                <a:latin typeface="Poppins"/>
              </a:rPr>
              <a:t>perdemos</a:t>
            </a:r>
            <a:r>
              <a:rPr lang="en-US" sz="1600" dirty="0">
                <a:solidFill>
                  <a:srgbClr val="595959"/>
                </a:solidFill>
                <a:latin typeface="Poppins"/>
              </a:rPr>
              <a:t> </a:t>
            </a:r>
            <a:r>
              <a:rPr lang="en-US" sz="1600" dirty="0" err="1">
                <a:solidFill>
                  <a:srgbClr val="595959"/>
                </a:solidFill>
                <a:latin typeface="Poppins"/>
              </a:rPr>
              <a:t>todas</a:t>
            </a:r>
            <a:r>
              <a:rPr lang="en-US" sz="1600" dirty="0">
                <a:solidFill>
                  <a:srgbClr val="595959"/>
                </a:solidFill>
                <a:latin typeface="Poppins"/>
              </a:rPr>
              <a:t> las </a:t>
            </a:r>
            <a:r>
              <a:rPr lang="en-US" sz="1600" dirty="0" err="1">
                <a:solidFill>
                  <a:srgbClr val="595959"/>
                </a:solidFill>
                <a:latin typeface="Poppins"/>
              </a:rPr>
              <a:t>ventajas</a:t>
            </a:r>
            <a:r>
              <a:rPr lang="en-US" sz="1600" dirty="0">
                <a:solidFill>
                  <a:srgbClr val="595959"/>
                </a:solidFill>
                <a:latin typeface="Poppins"/>
              </a:rPr>
              <a:t> que </a:t>
            </a:r>
            <a:r>
              <a:rPr lang="en-US" sz="1600" dirty="0" err="1">
                <a:solidFill>
                  <a:srgbClr val="595959"/>
                </a:solidFill>
                <a:latin typeface="Poppins"/>
              </a:rPr>
              <a:t>tendríamos</a:t>
            </a:r>
            <a:r>
              <a:rPr lang="en-US" sz="1600" dirty="0">
                <a:solidFill>
                  <a:srgbClr val="595959"/>
                </a:solidFill>
                <a:latin typeface="Poppins"/>
              </a:rPr>
              <a:t> </a:t>
            </a:r>
            <a:r>
              <a:rPr lang="en-US" sz="1600" dirty="0" err="1">
                <a:solidFill>
                  <a:srgbClr val="595959"/>
                </a:solidFill>
                <a:latin typeface="Poppins"/>
              </a:rPr>
              <a:t>si</a:t>
            </a:r>
            <a:r>
              <a:rPr lang="en-US" sz="1600" dirty="0">
                <a:solidFill>
                  <a:srgbClr val="595959"/>
                </a:solidFill>
                <a:latin typeface="Poppins"/>
              </a:rPr>
              <a:t> </a:t>
            </a:r>
            <a:r>
              <a:rPr lang="en-US" sz="1600" dirty="0" err="1">
                <a:solidFill>
                  <a:srgbClr val="595959"/>
                </a:solidFill>
                <a:latin typeface="Poppins"/>
              </a:rPr>
              <a:t>crearamos</a:t>
            </a:r>
            <a:r>
              <a:rPr lang="en-US" sz="1600" dirty="0">
                <a:solidFill>
                  <a:srgbClr val="595959"/>
                </a:solidFill>
                <a:latin typeface="Poppins"/>
              </a:rPr>
              <a:t> la </a:t>
            </a:r>
            <a:r>
              <a:rPr lang="en-US" sz="1600" dirty="0" err="1">
                <a:solidFill>
                  <a:srgbClr val="595959"/>
                </a:solidFill>
                <a:latin typeface="Poppins"/>
              </a:rPr>
              <a:t>página</a:t>
            </a:r>
            <a:r>
              <a:rPr lang="en-US" sz="1600" dirty="0">
                <a:solidFill>
                  <a:srgbClr val="595959"/>
                </a:solidFill>
                <a:latin typeface="Poppins"/>
              </a:rPr>
              <a:t> web </a:t>
            </a:r>
            <a:r>
              <a:rPr lang="en-US" sz="1600" dirty="0" err="1">
                <a:solidFill>
                  <a:srgbClr val="595959"/>
                </a:solidFill>
                <a:latin typeface="Poppins"/>
              </a:rPr>
              <a:t>desde</a:t>
            </a:r>
            <a:r>
              <a:rPr lang="en-US" sz="1600" dirty="0">
                <a:solidFill>
                  <a:srgbClr val="595959"/>
                </a:solidFill>
                <a:latin typeface="Poppins"/>
              </a:rPr>
              <a:t> cero, </a:t>
            </a:r>
            <a:r>
              <a:rPr lang="en-US" sz="1600" dirty="0" err="1">
                <a:solidFill>
                  <a:srgbClr val="595959"/>
                </a:solidFill>
                <a:latin typeface="Poppins"/>
              </a:rPr>
              <a:t>asesorados</a:t>
            </a:r>
            <a:r>
              <a:rPr lang="en-US" sz="1600" dirty="0">
                <a:solidFill>
                  <a:srgbClr val="595959"/>
                </a:solidFill>
                <a:latin typeface="Poppins"/>
              </a:rPr>
              <a:t> </a:t>
            </a:r>
            <a:r>
              <a:rPr lang="en-US" sz="1600" dirty="0" err="1">
                <a:solidFill>
                  <a:srgbClr val="595959"/>
                </a:solidFill>
                <a:latin typeface="Poppins"/>
              </a:rPr>
              <a:t>en</a:t>
            </a:r>
            <a:r>
              <a:rPr lang="en-US" sz="1600" dirty="0">
                <a:solidFill>
                  <a:srgbClr val="595959"/>
                </a:solidFill>
                <a:latin typeface="Poppins"/>
              </a:rPr>
              <a:t> </a:t>
            </a:r>
            <a:r>
              <a:rPr lang="en-US" sz="1600" dirty="0" err="1">
                <a:solidFill>
                  <a:srgbClr val="595959"/>
                </a:solidFill>
                <a:latin typeface="Poppins"/>
              </a:rPr>
              <a:t>todo</a:t>
            </a:r>
            <a:r>
              <a:rPr lang="en-US" sz="1600" dirty="0">
                <a:solidFill>
                  <a:srgbClr val="595959"/>
                </a:solidFill>
                <a:latin typeface="Poppins"/>
              </a:rPr>
              <a:t> </a:t>
            </a:r>
            <a:r>
              <a:rPr lang="en-US" sz="1600" dirty="0" err="1">
                <a:solidFill>
                  <a:srgbClr val="595959"/>
                </a:solidFill>
                <a:latin typeface="Poppins"/>
              </a:rPr>
              <a:t>momento</a:t>
            </a:r>
            <a:r>
              <a:rPr lang="en-US" sz="1600" dirty="0">
                <a:solidFill>
                  <a:srgbClr val="595959"/>
                </a:solidFill>
                <a:latin typeface="Poppins"/>
              </a:rPr>
              <a:t> por un </a:t>
            </a:r>
            <a:r>
              <a:rPr lang="en-US" sz="1600" dirty="0" err="1">
                <a:solidFill>
                  <a:srgbClr val="595959"/>
                </a:solidFill>
                <a:latin typeface="Poppins"/>
              </a:rPr>
              <a:t>equipo</a:t>
            </a:r>
            <a:r>
              <a:rPr lang="en-US" sz="1600" dirty="0">
                <a:solidFill>
                  <a:srgbClr val="595959"/>
                </a:solidFill>
                <a:latin typeface="Poppins"/>
              </a:rPr>
              <a:t> professional que </a:t>
            </a:r>
            <a:r>
              <a:rPr lang="en-US" sz="1600" dirty="0" err="1">
                <a:solidFill>
                  <a:srgbClr val="595959"/>
                </a:solidFill>
                <a:latin typeface="Poppins"/>
              </a:rPr>
              <a:t>nos</a:t>
            </a:r>
            <a:r>
              <a:rPr lang="en-US" sz="1600" dirty="0">
                <a:solidFill>
                  <a:srgbClr val="595959"/>
                </a:solidFill>
                <a:latin typeface="Poppins"/>
              </a:rPr>
              <a:t> </a:t>
            </a:r>
            <a:r>
              <a:rPr lang="en-US" sz="1600" dirty="0" err="1">
                <a:solidFill>
                  <a:srgbClr val="595959"/>
                </a:solidFill>
                <a:latin typeface="Poppins"/>
              </a:rPr>
              <a:t>hiciese</a:t>
            </a:r>
            <a:r>
              <a:rPr lang="en-US" sz="1600" dirty="0">
                <a:solidFill>
                  <a:srgbClr val="595959"/>
                </a:solidFill>
                <a:latin typeface="Poppins"/>
              </a:rPr>
              <a:t> una web a </a:t>
            </a:r>
            <a:r>
              <a:rPr lang="en-US" sz="1600" dirty="0" err="1">
                <a:solidFill>
                  <a:srgbClr val="595959"/>
                </a:solidFill>
                <a:latin typeface="Poppins"/>
              </a:rPr>
              <a:t>medida</a:t>
            </a:r>
            <a:r>
              <a:rPr lang="en-US" sz="1600" dirty="0">
                <a:solidFill>
                  <a:srgbClr val="595959"/>
                </a:solidFill>
                <a:latin typeface="Poppins"/>
              </a:rPr>
              <a:t> de lo que </a:t>
            </a:r>
            <a:r>
              <a:rPr lang="en-US" sz="1600" dirty="0" err="1">
                <a:solidFill>
                  <a:srgbClr val="595959"/>
                </a:solidFill>
                <a:latin typeface="Poppins"/>
              </a:rPr>
              <a:t>necesita</a:t>
            </a:r>
            <a:r>
              <a:rPr lang="en-US" sz="1600" dirty="0">
                <a:solidFill>
                  <a:srgbClr val="595959"/>
                </a:solidFill>
                <a:latin typeface="Poppins"/>
              </a:rPr>
              <a:t> el </a:t>
            </a:r>
            <a:r>
              <a:rPr lang="en-US" sz="1600" dirty="0" err="1">
                <a:solidFill>
                  <a:srgbClr val="595959"/>
                </a:solidFill>
                <a:latin typeface="Poppins"/>
              </a:rPr>
              <a:t>negocio</a:t>
            </a:r>
            <a:r>
              <a:rPr lang="en-US" sz="1600" dirty="0">
                <a:solidFill>
                  <a:srgbClr val="595959"/>
                </a:solidFill>
                <a:latin typeface="Poppins"/>
              </a:rPr>
              <a:t>.</a:t>
            </a:r>
          </a:p>
          <a:p>
            <a:pPr marL="114300" lvl="1" indent="-114300">
              <a:spcBef>
                <a:spcPts val="600"/>
              </a:spcBef>
              <a:buSzPct val="100000"/>
              <a:buFont typeface="Arial"/>
              <a:buChar char="•"/>
              <a:defRPr/>
            </a:pPr>
            <a:endParaRPr lang="en-US" sz="1600" dirty="0">
              <a:solidFill>
                <a:schemeClr val="tx1"/>
              </a:solidFill>
              <a:latin typeface="Poppins"/>
            </a:endParaRPr>
          </a:p>
        </p:txBody>
      </p:sp>
    </p:spTree>
    <p:extLst>
      <p:ext uri="{BB962C8B-B14F-4D97-AF65-F5344CB8AC3E}">
        <p14:creationId xmlns:p14="http://schemas.microsoft.com/office/powerpoint/2010/main" val="16509612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F441A4-19DE-4E8E-A0B7-11A6E482BAC8}"/>
              </a:ext>
            </a:extLst>
          </p:cNvPr>
          <p:cNvSpPr>
            <a:spLocks noGrp="1"/>
          </p:cNvSpPr>
          <p:nvPr>
            <p:ph type="title"/>
          </p:nvPr>
        </p:nvSpPr>
        <p:spPr>
          <a:xfrm>
            <a:off x="469900" y="402586"/>
            <a:ext cx="3017599" cy="469481"/>
          </a:xfrm>
        </p:spPr>
        <p:txBody>
          <a:bodyPr/>
          <a:lstStyle/>
          <a:p>
            <a:r>
              <a:rPr lang="es-ES" dirty="0"/>
              <a:t>Visión Práctica Wix</a:t>
            </a:r>
          </a:p>
        </p:txBody>
      </p:sp>
      <p:pic>
        <p:nvPicPr>
          <p:cNvPr id="6" name="Picture 5">
            <a:extLst>
              <a:ext uri="{FF2B5EF4-FFF2-40B4-BE49-F238E27FC236}">
                <a16:creationId xmlns:a16="http://schemas.microsoft.com/office/drawing/2014/main" id="{8B1A3C96-DBB1-4284-A83B-0EBF282265DE}"/>
              </a:ext>
            </a:extLst>
          </p:cNvPr>
          <p:cNvPicPr>
            <a:picLocks noChangeAspect="1"/>
          </p:cNvPicPr>
          <p:nvPr/>
        </p:nvPicPr>
        <p:blipFill>
          <a:blip r:embed="rId3"/>
          <a:stretch>
            <a:fillRect/>
          </a:stretch>
        </p:blipFill>
        <p:spPr>
          <a:xfrm>
            <a:off x="2463720" y="2134375"/>
            <a:ext cx="6921659" cy="3906664"/>
          </a:xfrm>
          <a:prstGeom prst="rect">
            <a:avLst/>
          </a:prstGeom>
          <a:ln>
            <a:noFill/>
          </a:ln>
          <a:effectLst>
            <a:outerShdw blurRad="190500" algn="tl" rotWithShape="0">
              <a:srgbClr val="000000">
                <a:alpha val="70000"/>
              </a:srgbClr>
            </a:outerShdw>
          </a:effectLst>
        </p:spPr>
      </p:pic>
      <p:sp>
        <p:nvSpPr>
          <p:cNvPr id="11" name="Oval 10">
            <a:extLst>
              <a:ext uri="{FF2B5EF4-FFF2-40B4-BE49-F238E27FC236}">
                <a16:creationId xmlns:a16="http://schemas.microsoft.com/office/drawing/2014/main" id="{CF219956-4869-4D06-B4AB-F687B2F7F169}"/>
              </a:ext>
            </a:extLst>
          </p:cNvPr>
          <p:cNvSpPr/>
          <p:nvPr/>
        </p:nvSpPr>
        <p:spPr bwMode="gray">
          <a:xfrm>
            <a:off x="2230199" y="2293197"/>
            <a:ext cx="1257300" cy="2194560"/>
          </a:xfrm>
          <a:prstGeom prst="ellipse">
            <a:avLst/>
          </a:prstGeom>
          <a:noFill/>
          <a:ln>
            <a:solidFill>
              <a:srgbClr val="019EE2"/>
            </a:solidFill>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sp>
        <p:nvSpPr>
          <p:cNvPr id="12" name="TextBox 11">
            <a:extLst>
              <a:ext uri="{FF2B5EF4-FFF2-40B4-BE49-F238E27FC236}">
                <a16:creationId xmlns:a16="http://schemas.microsoft.com/office/drawing/2014/main" id="{1FA98784-322F-4489-88A2-AC692850518E}"/>
              </a:ext>
            </a:extLst>
          </p:cNvPr>
          <p:cNvSpPr txBox="1"/>
          <p:nvPr/>
        </p:nvSpPr>
        <p:spPr bwMode="gray">
          <a:xfrm>
            <a:off x="699849" y="1708574"/>
            <a:ext cx="1206500" cy="2194560"/>
          </a:xfrm>
          <a:prstGeom prst="rect">
            <a:avLst/>
          </a:prstGeom>
        </p:spPr>
        <p:style>
          <a:lnRef idx="2">
            <a:schemeClr val="accent3"/>
          </a:lnRef>
          <a:fillRef idx="1">
            <a:schemeClr val="lt1"/>
          </a:fillRef>
          <a:effectRef idx="0">
            <a:schemeClr val="accent3"/>
          </a:effectRef>
          <a:fontRef idx="minor">
            <a:schemeClr val="dk1"/>
          </a:fontRef>
        </p:style>
        <p:txBody>
          <a:bodyPr vert="horz" wrap="square" lIns="72000" tIns="36000" rIns="36000" bIns="36000" rtlCol="0" anchor="b" anchorCtr="0">
            <a:noAutofit/>
          </a:bodyPr>
          <a:lstStyle/>
          <a:p>
            <a:r>
              <a:rPr lang="es-ES" sz="1400" dirty="0">
                <a:solidFill>
                  <a:srgbClr val="595959"/>
                </a:solidFill>
                <a:latin typeface="Poppins"/>
              </a:rPr>
              <a:t>A la izquierda, nos aparecen las distintas opciones que se nos ofrece para crear, editar o insertar en nuestra página web.</a:t>
            </a:r>
          </a:p>
        </p:txBody>
      </p:sp>
      <p:cxnSp>
        <p:nvCxnSpPr>
          <p:cNvPr id="15" name="Straight Arrow Connector 14">
            <a:extLst>
              <a:ext uri="{FF2B5EF4-FFF2-40B4-BE49-F238E27FC236}">
                <a16:creationId xmlns:a16="http://schemas.microsoft.com/office/drawing/2014/main" id="{267C7D2E-3FBD-499E-9AAE-37378370DD73}"/>
              </a:ext>
            </a:extLst>
          </p:cNvPr>
          <p:cNvCxnSpPr>
            <a:cxnSpLocks/>
          </p:cNvCxnSpPr>
          <p:nvPr/>
        </p:nvCxnSpPr>
        <p:spPr>
          <a:xfrm>
            <a:off x="2016416" y="2716107"/>
            <a:ext cx="213783" cy="93133"/>
          </a:xfrm>
          <a:prstGeom prst="straightConnector1">
            <a:avLst/>
          </a:prstGeom>
          <a:ln>
            <a:solidFill>
              <a:srgbClr val="019EE2"/>
            </a:solidFill>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CB04EF19-66AC-45F6-9257-B74F5550BFBB}"/>
              </a:ext>
            </a:extLst>
          </p:cNvPr>
          <p:cNvSpPr/>
          <p:nvPr/>
        </p:nvSpPr>
        <p:spPr bwMode="gray">
          <a:xfrm>
            <a:off x="8370067" y="2535979"/>
            <a:ext cx="1325616" cy="2734310"/>
          </a:xfrm>
          <a:prstGeom prst="ellipse">
            <a:avLst/>
          </a:prstGeom>
          <a:noFill/>
          <a:ln>
            <a:solidFill>
              <a:srgbClr val="019EE2"/>
            </a:solidFill>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sp>
        <p:nvSpPr>
          <p:cNvPr id="17" name="TextBox 16">
            <a:extLst>
              <a:ext uri="{FF2B5EF4-FFF2-40B4-BE49-F238E27FC236}">
                <a16:creationId xmlns:a16="http://schemas.microsoft.com/office/drawing/2014/main" id="{18159B99-F2F0-4959-A862-C7CF1D9DD559}"/>
              </a:ext>
            </a:extLst>
          </p:cNvPr>
          <p:cNvSpPr txBox="1"/>
          <p:nvPr/>
        </p:nvSpPr>
        <p:spPr bwMode="gray">
          <a:xfrm>
            <a:off x="10188178" y="3918374"/>
            <a:ext cx="1206500" cy="1988892"/>
          </a:xfrm>
          <a:prstGeom prst="rect">
            <a:avLst/>
          </a:prstGeom>
        </p:spPr>
        <p:style>
          <a:lnRef idx="2">
            <a:schemeClr val="accent3"/>
          </a:lnRef>
          <a:fillRef idx="1">
            <a:schemeClr val="lt1"/>
          </a:fillRef>
          <a:effectRef idx="0">
            <a:schemeClr val="accent3"/>
          </a:effectRef>
          <a:fontRef idx="minor">
            <a:schemeClr val="dk1"/>
          </a:fontRef>
        </p:style>
        <p:txBody>
          <a:bodyPr vert="horz" wrap="square" lIns="72000" tIns="36000" rIns="36000" bIns="36000" rtlCol="0" anchor="b" anchorCtr="0">
            <a:noAutofit/>
          </a:bodyPr>
          <a:lstStyle/>
          <a:p>
            <a:r>
              <a:rPr lang="es-ES" sz="1400" dirty="0">
                <a:solidFill>
                  <a:srgbClr val="595959"/>
                </a:solidFill>
                <a:latin typeface="Poppins"/>
              </a:rPr>
              <a:t>Tenemos una gran barra de edición para para personalizar y dar la forma que queramos a nuestros textos.</a:t>
            </a:r>
          </a:p>
        </p:txBody>
      </p:sp>
      <p:cxnSp>
        <p:nvCxnSpPr>
          <p:cNvPr id="18" name="Straight Arrow Connector 17">
            <a:extLst>
              <a:ext uri="{FF2B5EF4-FFF2-40B4-BE49-F238E27FC236}">
                <a16:creationId xmlns:a16="http://schemas.microsoft.com/office/drawing/2014/main" id="{39187C59-9C74-4218-946D-79C92E45DA7B}"/>
              </a:ext>
            </a:extLst>
          </p:cNvPr>
          <p:cNvCxnSpPr>
            <a:cxnSpLocks/>
          </p:cNvCxnSpPr>
          <p:nvPr/>
        </p:nvCxnSpPr>
        <p:spPr>
          <a:xfrm flipH="1" flipV="1">
            <a:off x="9790773" y="4257040"/>
            <a:ext cx="303954" cy="118534"/>
          </a:xfrm>
          <a:prstGeom prst="straightConnector1">
            <a:avLst/>
          </a:prstGeom>
          <a:ln>
            <a:solidFill>
              <a:srgbClr val="019EE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65C1B2CC-43D7-43D1-B905-13766B3425E3}"/>
              </a:ext>
            </a:extLst>
          </p:cNvPr>
          <p:cNvCxnSpPr>
            <a:cxnSpLocks/>
          </p:cNvCxnSpPr>
          <p:nvPr/>
        </p:nvCxnSpPr>
        <p:spPr>
          <a:xfrm flipH="1">
            <a:off x="4639118" y="1860177"/>
            <a:ext cx="271395" cy="379908"/>
          </a:xfrm>
          <a:prstGeom prst="straightConnector1">
            <a:avLst/>
          </a:prstGeom>
          <a:ln>
            <a:solidFill>
              <a:srgbClr val="019EE2"/>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2529193-7D44-4876-8ADA-8CB1BBE7832D}"/>
              </a:ext>
            </a:extLst>
          </p:cNvPr>
          <p:cNvSpPr txBox="1"/>
          <p:nvPr/>
        </p:nvSpPr>
        <p:spPr bwMode="gray">
          <a:xfrm>
            <a:off x="3487499" y="1030890"/>
            <a:ext cx="5165011" cy="713914"/>
          </a:xfrm>
          <a:prstGeom prst="rect">
            <a:avLst/>
          </a:prstGeom>
        </p:spPr>
        <p:style>
          <a:lnRef idx="2">
            <a:schemeClr val="accent3"/>
          </a:lnRef>
          <a:fillRef idx="1">
            <a:schemeClr val="lt1"/>
          </a:fillRef>
          <a:effectRef idx="0">
            <a:schemeClr val="accent3"/>
          </a:effectRef>
          <a:fontRef idx="minor">
            <a:schemeClr val="dk1"/>
          </a:fontRef>
        </p:style>
        <p:txBody>
          <a:bodyPr vert="horz" wrap="square" lIns="72000" tIns="36000" rIns="36000" bIns="36000" rtlCol="0" anchor="b" anchorCtr="0">
            <a:noAutofit/>
          </a:bodyPr>
          <a:lstStyle/>
          <a:p>
            <a:r>
              <a:rPr lang="es-ES" sz="1400" dirty="0">
                <a:solidFill>
                  <a:srgbClr val="595959"/>
                </a:solidFill>
                <a:latin typeface="Poppins"/>
              </a:rPr>
              <a:t>Arriba, vemos una barra de tareas con distintas posibilidades que también nos ofrece </a:t>
            </a:r>
            <a:r>
              <a:rPr lang="es-ES" sz="1400" b="1" dirty="0">
                <a:solidFill>
                  <a:srgbClr val="019EE2"/>
                </a:solidFill>
                <a:latin typeface="Poppins"/>
              </a:rPr>
              <a:t>Wix</a:t>
            </a:r>
            <a:r>
              <a:rPr lang="es-ES" sz="1400" dirty="0">
                <a:solidFill>
                  <a:srgbClr val="595959"/>
                </a:solidFill>
                <a:latin typeface="Poppins"/>
              </a:rPr>
              <a:t>, como pueden ser el posicionamiento SEO o una mejora de los servicios cambiado de tarifa.</a:t>
            </a:r>
          </a:p>
        </p:txBody>
      </p:sp>
      <p:sp>
        <p:nvSpPr>
          <p:cNvPr id="24" name="Oval 23">
            <a:extLst>
              <a:ext uri="{FF2B5EF4-FFF2-40B4-BE49-F238E27FC236}">
                <a16:creationId xmlns:a16="http://schemas.microsoft.com/office/drawing/2014/main" id="{3AA8446D-6DF4-4B58-BA76-D7F00C9CAEB8}"/>
              </a:ext>
            </a:extLst>
          </p:cNvPr>
          <p:cNvSpPr/>
          <p:nvPr/>
        </p:nvSpPr>
        <p:spPr bwMode="gray">
          <a:xfrm>
            <a:off x="3453632" y="2345795"/>
            <a:ext cx="2642368" cy="370312"/>
          </a:xfrm>
          <a:prstGeom prst="ellipse">
            <a:avLst/>
          </a:prstGeom>
          <a:noFill/>
          <a:ln>
            <a:solidFill>
              <a:srgbClr val="019EE2"/>
            </a:solidFill>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spTree>
    <p:extLst>
      <p:ext uri="{BB962C8B-B14F-4D97-AF65-F5344CB8AC3E}">
        <p14:creationId xmlns:p14="http://schemas.microsoft.com/office/powerpoint/2010/main" val="4160494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B1A3C96-DBB1-4284-A83B-0EBF282265DE}"/>
              </a:ext>
            </a:extLst>
          </p:cNvPr>
          <p:cNvPicPr>
            <a:picLocks noChangeAspect="1"/>
          </p:cNvPicPr>
          <p:nvPr/>
        </p:nvPicPr>
        <p:blipFill>
          <a:blip r:embed="rId4"/>
          <a:stretch>
            <a:fillRect/>
          </a:stretch>
        </p:blipFill>
        <p:spPr>
          <a:xfrm>
            <a:off x="2088833" y="1804614"/>
            <a:ext cx="6525577" cy="3683111"/>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7937170F-9C33-4F18-BA5D-EC24C9025998}"/>
              </a:ext>
            </a:extLst>
          </p:cNvPr>
          <p:cNvPicPr>
            <a:picLocks noChangeAspect="1"/>
          </p:cNvPicPr>
          <p:nvPr/>
        </p:nvPicPr>
        <p:blipFill>
          <a:blip r:embed="rId5"/>
          <a:stretch>
            <a:fillRect/>
          </a:stretch>
        </p:blipFill>
        <p:spPr>
          <a:xfrm>
            <a:off x="3275597" y="868680"/>
            <a:ext cx="6141770" cy="3476905"/>
          </a:xfrm>
          <a:prstGeom prst="rect">
            <a:avLst/>
          </a:prstGeom>
          <a:ln>
            <a:noFill/>
          </a:ln>
          <a:effectLst>
            <a:outerShdw blurRad="190500" algn="tl" rotWithShape="0">
              <a:srgbClr val="000000">
                <a:alpha val="70000"/>
              </a:srgbClr>
            </a:outerShdw>
          </a:effectLst>
        </p:spPr>
      </p:pic>
      <p:sp>
        <p:nvSpPr>
          <p:cNvPr id="5" name="Oval 4">
            <a:extLst>
              <a:ext uri="{FF2B5EF4-FFF2-40B4-BE49-F238E27FC236}">
                <a16:creationId xmlns:a16="http://schemas.microsoft.com/office/drawing/2014/main" id="{EE03CAA3-ABE4-4982-90B6-5960D6EF6B96}"/>
              </a:ext>
            </a:extLst>
          </p:cNvPr>
          <p:cNvSpPr/>
          <p:nvPr/>
        </p:nvSpPr>
        <p:spPr bwMode="gray">
          <a:xfrm>
            <a:off x="3373198" y="1635582"/>
            <a:ext cx="1415971" cy="971550"/>
          </a:xfrm>
          <a:prstGeom prst="ellipse">
            <a:avLst/>
          </a:prstGeom>
          <a:noFill/>
          <a:ln>
            <a:solidFill>
              <a:srgbClr val="019EE2"/>
            </a:solidFill>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sp>
        <p:nvSpPr>
          <p:cNvPr id="8" name="TextBox 7">
            <a:extLst>
              <a:ext uri="{FF2B5EF4-FFF2-40B4-BE49-F238E27FC236}">
                <a16:creationId xmlns:a16="http://schemas.microsoft.com/office/drawing/2014/main" id="{5C61D5CB-6EC3-48CD-AB73-D8FEB622B9CF}"/>
              </a:ext>
            </a:extLst>
          </p:cNvPr>
          <p:cNvSpPr txBox="1"/>
          <p:nvPr/>
        </p:nvSpPr>
        <p:spPr bwMode="gray">
          <a:xfrm>
            <a:off x="489981" y="599412"/>
            <a:ext cx="2080260" cy="1794510"/>
          </a:xfrm>
          <a:prstGeom prst="rect">
            <a:avLst/>
          </a:prstGeom>
          <a:ln>
            <a:solidFill>
              <a:srgbClr val="019EE2"/>
            </a:solidFill>
          </a:ln>
        </p:spPr>
        <p:style>
          <a:lnRef idx="2">
            <a:schemeClr val="accent3"/>
          </a:lnRef>
          <a:fillRef idx="1">
            <a:schemeClr val="lt1"/>
          </a:fillRef>
          <a:effectRef idx="0">
            <a:schemeClr val="accent3"/>
          </a:effectRef>
          <a:fontRef idx="minor">
            <a:schemeClr val="dk1"/>
          </a:fontRef>
        </p:style>
        <p:txBody>
          <a:bodyPr vert="horz" wrap="square" lIns="72000" tIns="36000" rIns="36000" bIns="0" rtlCol="0" anchor="b" anchorCtr="0">
            <a:noAutofit/>
          </a:bodyPr>
          <a:lstStyle/>
          <a:p>
            <a:r>
              <a:rPr lang="es-ES" sz="1400" dirty="0">
                <a:solidFill>
                  <a:srgbClr val="595959"/>
                </a:solidFill>
                <a:latin typeface="Poppins"/>
              </a:rPr>
              <a:t>Al pulsar sobre una de las distintas opciones del menú de la izquierda se nos abrirá una nueva batería de opciones para escoger.</a:t>
            </a:r>
          </a:p>
          <a:p>
            <a:endParaRPr lang="es-ES" sz="1400" b="0" dirty="0">
              <a:latin typeface="Poppins"/>
            </a:endParaRPr>
          </a:p>
          <a:p>
            <a:endParaRPr lang="es-ES" sz="1400" b="1" dirty="0">
              <a:solidFill>
                <a:srgbClr val="019EE2"/>
              </a:solidFill>
              <a:latin typeface="Poppins"/>
            </a:endParaRPr>
          </a:p>
        </p:txBody>
      </p:sp>
      <p:cxnSp>
        <p:nvCxnSpPr>
          <p:cNvPr id="3" name="Straight Arrow Connector 2">
            <a:extLst>
              <a:ext uri="{FF2B5EF4-FFF2-40B4-BE49-F238E27FC236}">
                <a16:creationId xmlns:a16="http://schemas.microsoft.com/office/drawing/2014/main" id="{758A54D5-8BA8-4EA0-86BE-771698B2F537}"/>
              </a:ext>
            </a:extLst>
          </p:cNvPr>
          <p:cNvCxnSpPr/>
          <p:nvPr/>
        </p:nvCxnSpPr>
        <p:spPr>
          <a:xfrm>
            <a:off x="2708910" y="1446870"/>
            <a:ext cx="664288" cy="273228"/>
          </a:xfrm>
          <a:prstGeom prst="straightConnector1">
            <a:avLst/>
          </a:prstGeom>
          <a:ln>
            <a:solidFill>
              <a:srgbClr val="019EE2"/>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8155364B-A6E2-47D5-B40D-FE69CDFF7826}"/>
              </a:ext>
            </a:extLst>
          </p:cNvPr>
          <p:cNvPicPr>
            <a:picLocks noChangeAspect="1"/>
          </p:cNvPicPr>
          <p:nvPr/>
        </p:nvPicPr>
        <p:blipFill>
          <a:blip r:embed="rId6"/>
          <a:stretch>
            <a:fillRect/>
          </a:stretch>
        </p:blipFill>
        <p:spPr>
          <a:xfrm>
            <a:off x="10604131" y="3240641"/>
            <a:ext cx="811055" cy="811055"/>
          </a:xfrm>
          <a:prstGeom prst="rect">
            <a:avLst/>
          </a:prstGeom>
        </p:spPr>
      </p:pic>
      <p:sp>
        <p:nvSpPr>
          <p:cNvPr id="13" name="Rectangular Callout 5">
            <a:extLst>
              <a:ext uri="{FF2B5EF4-FFF2-40B4-BE49-F238E27FC236}">
                <a16:creationId xmlns:a16="http://schemas.microsoft.com/office/drawing/2014/main" id="{7DC195B6-8EFF-4166-A1B9-2F7761882A6D}"/>
              </a:ext>
            </a:extLst>
          </p:cNvPr>
          <p:cNvSpPr/>
          <p:nvPr/>
        </p:nvSpPr>
        <p:spPr bwMode="gray">
          <a:xfrm>
            <a:off x="9625345" y="4103370"/>
            <a:ext cx="1986888" cy="1885950"/>
          </a:xfrm>
          <a:prstGeom prst="wedgeRectCallout">
            <a:avLst>
              <a:gd name="adj1" fmla="val -1114"/>
              <a:gd name="adj2" fmla="val 71421"/>
            </a:avLst>
          </a:prstGeom>
          <a:solidFill>
            <a:srgbClr val="019EE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88900" tIns="88900" rIns="88900" bIns="88900" rtlCol="0" anchor="ctr" anchorCtr="0"/>
          <a:lstStyle/>
          <a:p>
            <a:r>
              <a:rPr lang="en-US" sz="1800" dirty="0" err="1">
                <a:solidFill>
                  <a:schemeClr val="bg1"/>
                </a:solidFill>
                <a:latin typeface="Poppins"/>
              </a:rPr>
              <a:t>Wix</a:t>
            </a:r>
            <a:r>
              <a:rPr lang="en-US" sz="1800" dirty="0">
                <a:solidFill>
                  <a:schemeClr val="bg1"/>
                </a:solidFill>
                <a:latin typeface="Poppins"/>
              </a:rPr>
              <a:t> es una de las </a:t>
            </a:r>
            <a:r>
              <a:rPr lang="en-US" sz="1800" dirty="0" err="1">
                <a:solidFill>
                  <a:schemeClr val="bg1"/>
                </a:solidFill>
                <a:latin typeface="Poppins"/>
              </a:rPr>
              <a:t>plataformas</a:t>
            </a:r>
            <a:r>
              <a:rPr lang="en-US" sz="1800" dirty="0">
                <a:solidFill>
                  <a:schemeClr val="bg1"/>
                </a:solidFill>
                <a:latin typeface="Poppins"/>
              </a:rPr>
              <a:t> con </a:t>
            </a:r>
            <a:r>
              <a:rPr lang="en-US" sz="1800" dirty="0" err="1">
                <a:solidFill>
                  <a:schemeClr val="bg1"/>
                </a:solidFill>
                <a:latin typeface="Poppins"/>
              </a:rPr>
              <a:t>más</a:t>
            </a:r>
            <a:r>
              <a:rPr lang="en-US" sz="1800" dirty="0">
                <a:solidFill>
                  <a:schemeClr val="bg1"/>
                </a:solidFill>
                <a:latin typeface="Poppins"/>
              </a:rPr>
              <a:t> </a:t>
            </a:r>
            <a:r>
              <a:rPr lang="en-US" sz="1800" dirty="0" err="1">
                <a:solidFill>
                  <a:schemeClr val="bg1"/>
                </a:solidFill>
                <a:latin typeface="Poppins"/>
              </a:rPr>
              <a:t>opciones</a:t>
            </a:r>
            <a:r>
              <a:rPr lang="en-US" sz="1800" dirty="0">
                <a:solidFill>
                  <a:schemeClr val="bg1"/>
                </a:solidFill>
                <a:latin typeface="Poppins"/>
              </a:rPr>
              <a:t> para </a:t>
            </a:r>
            <a:r>
              <a:rPr lang="en-US" sz="1800" dirty="0" err="1">
                <a:solidFill>
                  <a:schemeClr val="bg1"/>
                </a:solidFill>
                <a:latin typeface="Poppins"/>
              </a:rPr>
              <a:t>escoger</a:t>
            </a:r>
            <a:r>
              <a:rPr lang="en-US" sz="1800" dirty="0">
                <a:solidFill>
                  <a:schemeClr val="bg1"/>
                </a:solidFill>
                <a:latin typeface="Poppins"/>
              </a:rPr>
              <a:t> </a:t>
            </a:r>
            <a:r>
              <a:rPr lang="en-US" sz="1800" dirty="0" err="1">
                <a:solidFill>
                  <a:schemeClr val="bg1"/>
                </a:solidFill>
                <a:latin typeface="Poppins"/>
              </a:rPr>
              <a:t>en</a:t>
            </a:r>
            <a:r>
              <a:rPr lang="en-US" sz="1800" dirty="0">
                <a:solidFill>
                  <a:schemeClr val="bg1"/>
                </a:solidFill>
                <a:latin typeface="Poppins"/>
              </a:rPr>
              <a:t> la </a:t>
            </a:r>
            <a:r>
              <a:rPr lang="en-US" sz="1800" dirty="0" err="1">
                <a:solidFill>
                  <a:schemeClr val="bg1"/>
                </a:solidFill>
                <a:latin typeface="Poppins"/>
              </a:rPr>
              <a:t>edición</a:t>
            </a:r>
            <a:r>
              <a:rPr lang="en-US" sz="1800" dirty="0">
                <a:solidFill>
                  <a:schemeClr val="bg1"/>
                </a:solidFill>
                <a:latin typeface="Poppins"/>
              </a:rPr>
              <a:t> de </a:t>
            </a:r>
            <a:r>
              <a:rPr lang="en-US" sz="1800" dirty="0" err="1">
                <a:solidFill>
                  <a:schemeClr val="bg1"/>
                </a:solidFill>
                <a:latin typeface="Poppins"/>
              </a:rPr>
              <a:t>nuestra</a:t>
            </a:r>
            <a:r>
              <a:rPr lang="en-US" sz="1800" dirty="0">
                <a:solidFill>
                  <a:schemeClr val="bg1"/>
                </a:solidFill>
                <a:latin typeface="Poppins"/>
              </a:rPr>
              <a:t> </a:t>
            </a:r>
            <a:r>
              <a:rPr lang="en-US" sz="1800" dirty="0" err="1">
                <a:solidFill>
                  <a:schemeClr val="bg1"/>
                </a:solidFill>
                <a:latin typeface="Poppins"/>
              </a:rPr>
              <a:t>página</a:t>
            </a:r>
            <a:r>
              <a:rPr lang="en-US" sz="1800" dirty="0">
                <a:solidFill>
                  <a:schemeClr val="bg1"/>
                </a:solidFill>
                <a:latin typeface="Poppins"/>
              </a:rPr>
              <a:t> web.</a:t>
            </a:r>
          </a:p>
        </p:txBody>
      </p:sp>
      <p:sp>
        <p:nvSpPr>
          <p:cNvPr id="16" name="TextBox 15">
            <a:extLst>
              <a:ext uri="{FF2B5EF4-FFF2-40B4-BE49-F238E27FC236}">
                <a16:creationId xmlns:a16="http://schemas.microsoft.com/office/drawing/2014/main" id="{0F90CD09-FFC0-4631-BDB4-01EB0D0C4B62}"/>
              </a:ext>
            </a:extLst>
          </p:cNvPr>
          <p:cNvSpPr txBox="1"/>
          <p:nvPr/>
        </p:nvSpPr>
        <p:spPr bwMode="gray">
          <a:xfrm>
            <a:off x="2088833" y="5487725"/>
            <a:ext cx="5168899" cy="262434"/>
          </a:xfrm>
          <a:prstGeom prst="rect">
            <a:avLst/>
          </a:prstGeom>
        </p:spPr>
        <p:txBody>
          <a:bodyPr vert="horz" wrap="square" lIns="0" tIns="0" rIns="0" bIns="0" rtlCol="0" anchor="b" anchorCtr="0">
            <a:noAutofit/>
          </a:bodyPr>
          <a:lstStyle/>
          <a:p>
            <a:r>
              <a:rPr lang="es-ES" sz="1400" dirty="0">
                <a:solidFill>
                  <a:prstClr val="black"/>
                </a:solidFill>
                <a:latin typeface="Poppins"/>
              </a:rPr>
              <a:t>*</a:t>
            </a:r>
            <a:r>
              <a:rPr lang="es-ES" sz="1400" dirty="0">
                <a:solidFill>
                  <a:srgbClr val="595959"/>
                </a:solidFill>
                <a:latin typeface="Poppins"/>
              </a:rPr>
              <a:t>Fuente: </a:t>
            </a:r>
            <a:r>
              <a:rPr lang="es-ES" sz="1400" i="1" dirty="0">
                <a:solidFill>
                  <a:srgbClr val="595959"/>
                </a:solidFill>
                <a:latin typeface="Poppins"/>
                <a:hlinkClick r:id="rId7"/>
              </a:rPr>
              <a:t>https://www.youtube.com/watch?v=1lGvrDRSkyQ</a:t>
            </a:r>
            <a:r>
              <a:rPr lang="es-ES" sz="1400" dirty="0">
                <a:solidFill>
                  <a:srgbClr val="595959"/>
                </a:solidFill>
                <a:latin typeface="Poppins"/>
              </a:rPr>
              <a:t>. </a:t>
            </a:r>
          </a:p>
        </p:txBody>
      </p:sp>
    </p:spTree>
    <p:extLst>
      <p:ext uri="{BB962C8B-B14F-4D97-AF65-F5344CB8AC3E}">
        <p14:creationId xmlns:p14="http://schemas.microsoft.com/office/powerpoint/2010/main" val="3375986327"/>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ES" dirty="0"/>
              <a:t>Índice</a:t>
            </a:r>
          </a:p>
        </p:txBody>
      </p:sp>
      <p:sp>
        <p:nvSpPr>
          <p:cNvPr id="4" name="Text Placeholder 3"/>
          <p:cNvSpPr>
            <a:spLocks noGrp="1"/>
          </p:cNvSpPr>
          <p:nvPr>
            <p:ph type="body" sz="quarter" idx="13"/>
          </p:nvPr>
        </p:nvSpPr>
        <p:spPr>
          <a:xfrm>
            <a:off x="647700" y="2127860"/>
            <a:ext cx="11252200" cy="4570779"/>
          </a:xfrm>
        </p:spPr>
        <p:txBody>
          <a:bodyPr numCol="1"/>
          <a:lstStyle/>
          <a:p>
            <a:pPr algn="ctr"/>
            <a:r>
              <a:rPr lang="es-ES" sz="1800" dirty="0">
                <a:solidFill>
                  <a:srgbClr val="019EE2"/>
                </a:solidFill>
              </a:rPr>
              <a:t>                                                                                                  </a:t>
            </a:r>
            <a:r>
              <a:rPr lang="es-ES" sz="1800" b="1" u="sng" dirty="0">
                <a:solidFill>
                  <a:srgbClr val="019EE2"/>
                </a:solidFill>
              </a:rPr>
              <a:t>ÍNDICE</a:t>
            </a:r>
            <a:r>
              <a:rPr lang="es-ES" sz="1800" dirty="0">
                <a:solidFill>
                  <a:srgbClr val="019EE2"/>
                </a:solidFill>
              </a:rPr>
              <a:t>                                                  			                                                                                          </a:t>
            </a:r>
            <a:r>
              <a:rPr lang="es-ES" sz="1800" u="sng" dirty="0">
                <a:solidFill>
                  <a:srgbClr val="019EE2"/>
                </a:solidFill>
              </a:rPr>
              <a:t>Creación página web – Tienda </a:t>
            </a:r>
            <a:r>
              <a:rPr lang="es-ES" sz="1800" i="1" u="sng" dirty="0">
                <a:solidFill>
                  <a:srgbClr val="019EE2"/>
                </a:solidFill>
              </a:rPr>
              <a:t>online</a:t>
            </a:r>
          </a:p>
          <a:p>
            <a:pPr algn="ctr"/>
            <a:r>
              <a:rPr lang="es-ES" sz="1800" dirty="0">
                <a:solidFill>
                  <a:srgbClr val="019EE2"/>
                </a:solidFill>
              </a:rPr>
              <a:t>Sesión 1</a:t>
            </a:r>
          </a:p>
          <a:p>
            <a:pPr marL="578094" lvl="2" indent="-342900" algn="ctr"/>
            <a:r>
              <a:rPr lang="es-ES" dirty="0"/>
              <a:t>Introducción		</a:t>
            </a:r>
            <a:r>
              <a:rPr lang="es-ES" dirty="0">
                <a:solidFill>
                  <a:srgbClr val="019EE2"/>
                </a:solidFill>
                <a:hlinkClick r:id="rId4" action="ppaction://hlinksldjump">
                  <a:extLst>
                    <a:ext uri="{A12FA001-AC4F-418D-AE19-62706E023703}">
                      <ahyp:hlinkClr xmlns:ahyp="http://schemas.microsoft.com/office/drawing/2018/hyperlinkcolor" val="tx"/>
                    </a:ext>
                  </a:extLst>
                </a:hlinkClick>
              </a:rPr>
              <a:t>04</a:t>
            </a:r>
            <a:endParaRPr lang="es-ES" dirty="0">
              <a:solidFill>
                <a:srgbClr val="019EE2"/>
              </a:solidFill>
            </a:endParaRPr>
          </a:p>
          <a:p>
            <a:pPr marL="578094" lvl="2" indent="-342900" algn="ctr"/>
            <a:r>
              <a:rPr lang="es-ES" dirty="0"/>
              <a:t>Conceptos básicos		</a:t>
            </a:r>
            <a:r>
              <a:rPr lang="es-ES" dirty="0">
                <a:solidFill>
                  <a:srgbClr val="019EE2"/>
                </a:solidFill>
                <a:hlinkClick r:id="rId5" action="ppaction://hlinksldjump"/>
              </a:rPr>
              <a:t>13</a:t>
            </a:r>
            <a:endParaRPr lang="es-ES" dirty="0">
              <a:solidFill>
                <a:srgbClr val="019EE2"/>
              </a:solidFill>
            </a:endParaRPr>
          </a:p>
          <a:p>
            <a:pPr marL="578094" lvl="2" indent="-342900" algn="ctr"/>
            <a:r>
              <a:rPr lang="es-ES" dirty="0"/>
              <a:t>Opciones creación página web	</a:t>
            </a:r>
            <a:r>
              <a:rPr lang="es-ES" dirty="0">
                <a:solidFill>
                  <a:srgbClr val="019EE2"/>
                </a:solidFill>
                <a:hlinkClick r:id="rId6" action="ppaction://hlinksldjump"/>
              </a:rPr>
              <a:t>18</a:t>
            </a:r>
            <a:endParaRPr lang="es-ES" dirty="0">
              <a:solidFill>
                <a:srgbClr val="019EE2"/>
              </a:solidFill>
            </a:endParaRPr>
          </a:p>
          <a:p>
            <a:pPr marL="0" lvl="2" indent="0" algn="ctr">
              <a:buNone/>
            </a:pPr>
            <a:r>
              <a:rPr lang="es-ES" sz="1800" dirty="0">
                <a:solidFill>
                  <a:srgbClr val="019EE2"/>
                </a:solidFill>
              </a:rPr>
              <a:t>Sesión 2</a:t>
            </a:r>
          </a:p>
          <a:p>
            <a:pPr marL="578094" lvl="2" indent="-342900" algn="ctr"/>
            <a:r>
              <a:rPr lang="es-ES" dirty="0"/>
              <a:t>Páginas web con plantilla	</a:t>
            </a:r>
            <a:r>
              <a:rPr lang="es-ES" u="sng" dirty="0">
                <a:solidFill>
                  <a:srgbClr val="019EE2"/>
                </a:solidFill>
                <a:hlinkClick r:id="rId7" action="ppaction://hlinksldjump"/>
              </a:rPr>
              <a:t>24</a:t>
            </a:r>
            <a:endParaRPr lang="es-ES" u="sng" dirty="0">
              <a:solidFill>
                <a:srgbClr val="019EE2"/>
              </a:solidFill>
            </a:endParaRPr>
          </a:p>
          <a:p>
            <a:pPr marL="578094" lvl="2" indent="-342900" algn="ctr"/>
            <a:r>
              <a:rPr lang="es-ES" dirty="0"/>
              <a:t>Plataforma de pagos    	</a:t>
            </a:r>
            <a:r>
              <a:rPr lang="es-ES" dirty="0">
                <a:solidFill>
                  <a:srgbClr val="019EE2"/>
                </a:solidFill>
                <a:hlinkClick r:id="rId8" action="ppaction://hlinksldjump"/>
              </a:rPr>
              <a:t>34</a:t>
            </a:r>
            <a:endParaRPr lang="es-ES" dirty="0">
              <a:solidFill>
                <a:srgbClr val="019EE2"/>
              </a:solidFill>
            </a:endParaRPr>
          </a:p>
          <a:p>
            <a:pPr marL="578094" lvl="2" indent="-342900" algn="ctr"/>
            <a:r>
              <a:rPr lang="es-ES" dirty="0"/>
              <a:t>Enlazar página web con RRSS	</a:t>
            </a:r>
            <a:r>
              <a:rPr lang="es-ES" u="sng" dirty="0">
                <a:solidFill>
                  <a:srgbClr val="019EE2"/>
                </a:solidFill>
                <a:hlinkClick r:id="rId9" action="ppaction://hlinksldjump"/>
              </a:rPr>
              <a:t>36</a:t>
            </a:r>
            <a:endParaRPr lang="es-ES" u="sng" dirty="0">
              <a:solidFill>
                <a:srgbClr val="019EE2"/>
              </a:solidFill>
            </a:endParaRPr>
          </a:p>
          <a:p>
            <a:pPr marL="578094" lvl="2" indent="-342900" algn="ctr"/>
            <a:r>
              <a:rPr lang="es-ES" dirty="0"/>
              <a:t>Gestión de la página web	</a:t>
            </a:r>
            <a:r>
              <a:rPr lang="es-ES" dirty="0">
                <a:solidFill>
                  <a:srgbClr val="019EE2"/>
                </a:solidFill>
                <a:hlinkClick r:id="rId10" action="ppaction://hlinksldjump"/>
              </a:rPr>
              <a:t>43</a:t>
            </a:r>
            <a:endParaRPr lang="es-ES" dirty="0">
              <a:solidFill>
                <a:srgbClr val="019EE2"/>
              </a:solidFill>
            </a:endParaRPr>
          </a:p>
          <a:p>
            <a:pPr marL="578094" lvl="2" indent="-342900" algn="ctr"/>
            <a:endParaRPr lang="es-ES" dirty="0">
              <a:solidFill>
                <a:srgbClr val="019EE2"/>
              </a:solidFill>
            </a:endParaRPr>
          </a:p>
        </p:txBody>
      </p:sp>
      <p:pic>
        <p:nvPicPr>
          <p:cNvPr id="31" name="Picture Placeholder 1">
            <a:extLst>
              <a:ext uri="{FF2B5EF4-FFF2-40B4-BE49-F238E27FC236}">
                <a16:creationId xmlns:a16="http://schemas.microsoft.com/office/drawing/2014/main" id="{7936271A-E5EE-4814-BF30-BB36E4EF895B}"/>
              </a:ext>
            </a:extLst>
          </p:cNvPr>
          <p:cNvPicPr>
            <a:picLocks noChangeAspect="1"/>
          </p:cNvPicPr>
          <p:nvPr>
            <p:custDataLst>
              <p:tags r:id="rId1"/>
            </p:custDataLst>
          </p:nvPr>
        </p:nvPicPr>
        <p:blipFill rotWithShape="1">
          <a:blip r:embed="rId11">
            <a:duotone>
              <a:prstClr val="black"/>
              <a:srgbClr val="019EE2">
                <a:tint val="45000"/>
                <a:satMod val="400000"/>
              </a:srgbClr>
            </a:duotone>
          </a:blip>
          <a:srcRect t="54470" b="15904"/>
          <a:stretch/>
        </p:blipFill>
        <p:spPr>
          <a:xfrm>
            <a:off x="0" y="0"/>
            <a:ext cx="12192000" cy="1968500"/>
          </a:xfrm>
          <a:prstGeom prst="rect">
            <a:avLst/>
          </a:prstGeom>
        </p:spPr>
      </p:pic>
      <p:pic>
        <p:nvPicPr>
          <p:cNvPr id="6" name="Imagen 5">
            <a:extLst>
              <a:ext uri="{FF2B5EF4-FFF2-40B4-BE49-F238E27FC236}">
                <a16:creationId xmlns:a16="http://schemas.microsoft.com/office/drawing/2014/main" id="{CAE9FB8B-0B0D-45A0-8D48-BE83A76C6755}"/>
              </a:ext>
            </a:extLst>
          </p:cNvPr>
          <p:cNvPicPr>
            <a:picLocks noChangeAspect="1"/>
          </p:cNvPicPr>
          <p:nvPr/>
        </p:nvPicPr>
        <p:blipFill>
          <a:blip r:embed="rId12"/>
          <a:stretch>
            <a:fillRect/>
          </a:stretch>
        </p:blipFill>
        <p:spPr>
          <a:xfrm>
            <a:off x="10132112" y="208466"/>
            <a:ext cx="1945574" cy="388239"/>
          </a:xfrm>
          <a:prstGeom prst="rect">
            <a:avLst/>
          </a:prstGeom>
        </p:spPr>
      </p:pic>
    </p:spTree>
    <p:extLst>
      <p:ext uri="{BB962C8B-B14F-4D97-AF65-F5344CB8AC3E}">
        <p14:creationId xmlns:p14="http://schemas.microsoft.com/office/powerpoint/2010/main" val="202573131"/>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p:cNvSpPr>
          <p:nvPr/>
        </p:nvSpPr>
        <p:spPr bwMode="gray">
          <a:xfrm>
            <a:off x="546099" y="1539210"/>
            <a:ext cx="7192011" cy="492443"/>
          </a:xfrm>
          <a:prstGeom prst="rect">
            <a:avLst/>
          </a:prstGeom>
          <a:noFill/>
        </p:spPr>
        <p:txBody>
          <a:bodyPr wrap="square" lIns="0" tIns="0" rIns="0" bIns="0" rtlCol="0" anchor="ctr">
            <a:spAutoFit/>
          </a:bodyPr>
          <a:lstStyle/>
          <a:p>
            <a:pPr marL="285750" indent="-285750" algn="just">
              <a:buClr>
                <a:srgbClr val="019EE2"/>
              </a:buClr>
              <a:buFont typeface="Arial" panose="020B0604020202020204" pitchFamily="34" charset="0"/>
              <a:buChar char="•"/>
            </a:pPr>
            <a:r>
              <a:rPr lang="en-US" sz="1600" dirty="0">
                <a:solidFill>
                  <a:srgbClr val="595959"/>
                </a:solidFill>
                <a:latin typeface="Poppins"/>
              </a:rPr>
              <a:t>Es la </a:t>
            </a:r>
            <a:r>
              <a:rPr lang="en-US" sz="1600" dirty="0" err="1">
                <a:solidFill>
                  <a:srgbClr val="595959"/>
                </a:solidFill>
                <a:latin typeface="Poppins"/>
              </a:rPr>
              <a:t>plataforma</a:t>
            </a:r>
            <a:r>
              <a:rPr lang="en-US" sz="1600" dirty="0">
                <a:solidFill>
                  <a:srgbClr val="595959"/>
                </a:solidFill>
                <a:latin typeface="Poppins"/>
              </a:rPr>
              <a:t> </a:t>
            </a:r>
            <a:r>
              <a:rPr lang="en-US" sz="1600" dirty="0" err="1">
                <a:solidFill>
                  <a:srgbClr val="595959"/>
                </a:solidFill>
                <a:latin typeface="Poppins"/>
              </a:rPr>
              <a:t>más</a:t>
            </a:r>
            <a:r>
              <a:rPr lang="en-US" sz="1600" dirty="0">
                <a:solidFill>
                  <a:srgbClr val="595959"/>
                </a:solidFill>
                <a:latin typeface="Poppins"/>
              </a:rPr>
              <a:t> </a:t>
            </a:r>
            <a:r>
              <a:rPr lang="en-US" sz="1600" dirty="0" err="1">
                <a:solidFill>
                  <a:srgbClr val="595959"/>
                </a:solidFill>
                <a:latin typeface="Poppins"/>
              </a:rPr>
              <a:t>usada</a:t>
            </a:r>
            <a:r>
              <a:rPr lang="en-US" sz="1600" dirty="0">
                <a:solidFill>
                  <a:srgbClr val="595959"/>
                </a:solidFill>
                <a:latin typeface="Poppins"/>
              </a:rPr>
              <a:t> para la </a:t>
            </a:r>
            <a:r>
              <a:rPr lang="en-US" sz="1600" dirty="0" err="1">
                <a:solidFill>
                  <a:srgbClr val="595959"/>
                </a:solidFill>
                <a:latin typeface="Poppins"/>
              </a:rPr>
              <a:t>creación</a:t>
            </a:r>
            <a:r>
              <a:rPr lang="en-US" sz="1600" dirty="0">
                <a:solidFill>
                  <a:srgbClr val="595959"/>
                </a:solidFill>
                <a:latin typeface="Poppins"/>
              </a:rPr>
              <a:t> de </a:t>
            </a:r>
            <a:r>
              <a:rPr lang="en-US" sz="1600" dirty="0" err="1">
                <a:solidFill>
                  <a:srgbClr val="595959"/>
                </a:solidFill>
                <a:latin typeface="Poppins"/>
              </a:rPr>
              <a:t>páginas</a:t>
            </a:r>
            <a:r>
              <a:rPr lang="en-US" sz="1600" dirty="0">
                <a:solidFill>
                  <a:srgbClr val="595959"/>
                </a:solidFill>
                <a:latin typeface="Poppins"/>
              </a:rPr>
              <a:t> web, </a:t>
            </a:r>
            <a:r>
              <a:rPr lang="en-US" sz="1600" dirty="0" err="1">
                <a:solidFill>
                  <a:srgbClr val="595959"/>
                </a:solidFill>
                <a:latin typeface="Poppins"/>
              </a:rPr>
              <a:t>más</a:t>
            </a:r>
            <a:r>
              <a:rPr lang="en-US" sz="1600" dirty="0">
                <a:solidFill>
                  <a:srgbClr val="595959"/>
                </a:solidFill>
                <a:latin typeface="Poppins"/>
              </a:rPr>
              <a:t> del 30% de webs </a:t>
            </a:r>
            <a:r>
              <a:rPr lang="en-US" sz="1600" dirty="0" err="1">
                <a:solidFill>
                  <a:srgbClr val="595959"/>
                </a:solidFill>
                <a:latin typeface="Poppins"/>
              </a:rPr>
              <a:t>están</a:t>
            </a:r>
            <a:r>
              <a:rPr lang="en-US" sz="1600" dirty="0">
                <a:solidFill>
                  <a:srgbClr val="595959"/>
                </a:solidFill>
                <a:latin typeface="Poppins"/>
              </a:rPr>
              <a:t> </a:t>
            </a:r>
            <a:r>
              <a:rPr lang="en-US" sz="1600" dirty="0" err="1">
                <a:solidFill>
                  <a:srgbClr val="595959"/>
                </a:solidFill>
                <a:latin typeface="Poppins"/>
              </a:rPr>
              <a:t>hechas</a:t>
            </a:r>
            <a:r>
              <a:rPr lang="en-US" sz="1600" dirty="0">
                <a:solidFill>
                  <a:srgbClr val="595959"/>
                </a:solidFill>
                <a:latin typeface="Poppins"/>
              </a:rPr>
              <a:t> con </a:t>
            </a:r>
            <a:r>
              <a:rPr lang="en-US" sz="1600" b="1" dirty="0" err="1">
                <a:solidFill>
                  <a:srgbClr val="019EE2"/>
                </a:solidFill>
                <a:latin typeface="Poppins"/>
              </a:rPr>
              <a:t>Wordpress</a:t>
            </a:r>
            <a:r>
              <a:rPr lang="en-US" sz="1600" dirty="0">
                <a:solidFill>
                  <a:srgbClr val="595959"/>
                </a:solidFill>
                <a:latin typeface="Poppins"/>
              </a:rPr>
              <a:t>.</a:t>
            </a:r>
          </a:p>
        </p:txBody>
      </p:sp>
      <p:sp>
        <p:nvSpPr>
          <p:cNvPr id="16" name="TextBox 15"/>
          <p:cNvSpPr txBox="1">
            <a:spLocks/>
          </p:cNvSpPr>
          <p:nvPr/>
        </p:nvSpPr>
        <p:spPr bwMode="gray">
          <a:xfrm>
            <a:off x="565458" y="2660343"/>
            <a:ext cx="7269736" cy="492443"/>
          </a:xfrm>
          <a:prstGeom prst="rect">
            <a:avLst/>
          </a:prstGeom>
          <a:noFill/>
        </p:spPr>
        <p:txBody>
          <a:bodyPr wrap="square" lIns="0" tIns="0" rIns="0" bIns="0" rtlCol="0" anchor="ctr">
            <a:spAutoFit/>
          </a:bodyPr>
          <a:lstStyle/>
          <a:p>
            <a:pPr marL="285750" indent="-285750" algn="just">
              <a:buClr>
                <a:srgbClr val="019EE2"/>
              </a:buClr>
              <a:buFont typeface="Arial" panose="020B0604020202020204" pitchFamily="34" charset="0"/>
              <a:buChar char="•"/>
            </a:pPr>
            <a:r>
              <a:rPr lang="en-US" sz="1600" dirty="0" err="1">
                <a:solidFill>
                  <a:srgbClr val="595959"/>
                </a:solidFill>
                <a:latin typeface="Poppins"/>
              </a:rPr>
              <a:t>Funciona</a:t>
            </a:r>
            <a:r>
              <a:rPr lang="en-US" sz="1600" dirty="0">
                <a:solidFill>
                  <a:srgbClr val="595959"/>
                </a:solidFill>
                <a:latin typeface="Poppins"/>
              </a:rPr>
              <a:t> con una </a:t>
            </a:r>
            <a:r>
              <a:rPr lang="en-US" sz="1600" dirty="0" err="1">
                <a:solidFill>
                  <a:srgbClr val="595959"/>
                </a:solidFill>
                <a:latin typeface="Poppins"/>
              </a:rPr>
              <a:t>tecnología</a:t>
            </a:r>
            <a:r>
              <a:rPr lang="en-US" sz="1600" dirty="0">
                <a:solidFill>
                  <a:srgbClr val="595959"/>
                </a:solidFill>
                <a:latin typeface="Poppins"/>
              </a:rPr>
              <a:t> </a:t>
            </a:r>
            <a:r>
              <a:rPr lang="en-US" sz="1600" dirty="0" err="1">
                <a:solidFill>
                  <a:srgbClr val="595959"/>
                </a:solidFill>
                <a:latin typeface="Poppins"/>
              </a:rPr>
              <a:t>propia</a:t>
            </a:r>
            <a:r>
              <a:rPr lang="en-US" sz="1600" dirty="0">
                <a:solidFill>
                  <a:srgbClr val="595959"/>
                </a:solidFill>
                <a:latin typeface="Poppins"/>
              </a:rPr>
              <a:t>, no se </a:t>
            </a:r>
            <a:r>
              <a:rPr lang="en-US" sz="1600" dirty="0" err="1">
                <a:solidFill>
                  <a:srgbClr val="595959"/>
                </a:solidFill>
                <a:latin typeface="Poppins"/>
              </a:rPr>
              <a:t>trataría</a:t>
            </a:r>
            <a:r>
              <a:rPr lang="en-US" sz="1600" dirty="0">
                <a:solidFill>
                  <a:srgbClr val="595959"/>
                </a:solidFill>
                <a:latin typeface="Poppins"/>
              </a:rPr>
              <a:t> de una </a:t>
            </a:r>
            <a:r>
              <a:rPr lang="en-US" sz="1600" dirty="0" err="1">
                <a:solidFill>
                  <a:srgbClr val="595959"/>
                </a:solidFill>
                <a:latin typeface="Poppins"/>
              </a:rPr>
              <a:t>página</a:t>
            </a:r>
            <a:r>
              <a:rPr lang="en-US" sz="1600" dirty="0">
                <a:solidFill>
                  <a:srgbClr val="595959"/>
                </a:solidFill>
                <a:latin typeface="Poppins"/>
              </a:rPr>
              <a:t> web </a:t>
            </a:r>
            <a:r>
              <a:rPr lang="en-US" sz="1600" dirty="0" err="1">
                <a:solidFill>
                  <a:srgbClr val="595959"/>
                </a:solidFill>
                <a:latin typeface="Poppins"/>
              </a:rPr>
              <a:t>creada</a:t>
            </a:r>
            <a:r>
              <a:rPr lang="en-US" sz="1600" dirty="0">
                <a:solidFill>
                  <a:srgbClr val="595959"/>
                </a:solidFill>
                <a:latin typeface="Poppins"/>
              </a:rPr>
              <a:t> </a:t>
            </a:r>
            <a:r>
              <a:rPr lang="en-US" sz="1600" dirty="0" err="1">
                <a:solidFill>
                  <a:srgbClr val="595959"/>
                </a:solidFill>
                <a:latin typeface="Poppins"/>
              </a:rPr>
              <a:t>desde</a:t>
            </a:r>
            <a:r>
              <a:rPr lang="en-US" sz="1600" dirty="0">
                <a:solidFill>
                  <a:srgbClr val="595959"/>
                </a:solidFill>
                <a:latin typeface="Poppins"/>
              </a:rPr>
              <a:t> cero </a:t>
            </a:r>
            <a:r>
              <a:rPr lang="en-US" sz="1600" dirty="0" err="1">
                <a:solidFill>
                  <a:srgbClr val="595959"/>
                </a:solidFill>
                <a:latin typeface="Poppins"/>
              </a:rPr>
              <a:t>ni</a:t>
            </a:r>
            <a:r>
              <a:rPr lang="en-US" sz="1600" dirty="0">
                <a:solidFill>
                  <a:srgbClr val="595959"/>
                </a:solidFill>
                <a:latin typeface="Poppins"/>
              </a:rPr>
              <a:t> </a:t>
            </a:r>
            <a:r>
              <a:rPr lang="en-US" sz="1600" dirty="0" err="1">
                <a:solidFill>
                  <a:srgbClr val="595959"/>
                </a:solidFill>
                <a:latin typeface="Poppins"/>
              </a:rPr>
              <a:t>tampoco</a:t>
            </a:r>
            <a:r>
              <a:rPr lang="en-US" sz="1600" dirty="0">
                <a:solidFill>
                  <a:srgbClr val="595959"/>
                </a:solidFill>
                <a:latin typeface="Poppins"/>
              </a:rPr>
              <a:t> de una </a:t>
            </a:r>
            <a:r>
              <a:rPr lang="en-US" sz="1600" dirty="0" err="1">
                <a:solidFill>
                  <a:srgbClr val="595959"/>
                </a:solidFill>
                <a:latin typeface="Poppins"/>
              </a:rPr>
              <a:t>página</a:t>
            </a:r>
            <a:r>
              <a:rPr lang="en-US" sz="1600" dirty="0">
                <a:solidFill>
                  <a:srgbClr val="595959"/>
                </a:solidFill>
                <a:latin typeface="Poppins"/>
              </a:rPr>
              <a:t> web </a:t>
            </a:r>
            <a:r>
              <a:rPr lang="en-US" sz="1600" dirty="0" err="1">
                <a:solidFill>
                  <a:srgbClr val="595959"/>
                </a:solidFill>
                <a:latin typeface="Poppins"/>
              </a:rPr>
              <a:t>creada</a:t>
            </a:r>
            <a:r>
              <a:rPr lang="en-US" sz="1600" dirty="0">
                <a:solidFill>
                  <a:srgbClr val="595959"/>
                </a:solidFill>
                <a:latin typeface="Poppins"/>
              </a:rPr>
              <a:t> </a:t>
            </a:r>
            <a:r>
              <a:rPr lang="en-US" sz="1600" dirty="0" err="1">
                <a:solidFill>
                  <a:srgbClr val="595959"/>
                </a:solidFill>
                <a:latin typeface="Poppins"/>
              </a:rPr>
              <a:t>mediante</a:t>
            </a:r>
            <a:r>
              <a:rPr lang="en-US" sz="1600" dirty="0">
                <a:solidFill>
                  <a:srgbClr val="595959"/>
                </a:solidFill>
                <a:latin typeface="Poppins"/>
              </a:rPr>
              <a:t> </a:t>
            </a:r>
            <a:r>
              <a:rPr lang="en-US" sz="1600" dirty="0" err="1">
                <a:solidFill>
                  <a:srgbClr val="595959"/>
                </a:solidFill>
                <a:latin typeface="Poppins"/>
              </a:rPr>
              <a:t>plantilla</a:t>
            </a:r>
            <a:r>
              <a:rPr lang="en-US" sz="1600" dirty="0">
                <a:solidFill>
                  <a:srgbClr val="595959"/>
                </a:solidFill>
                <a:latin typeface="Poppins"/>
              </a:rPr>
              <a:t>.</a:t>
            </a:r>
          </a:p>
        </p:txBody>
      </p:sp>
      <p:sp>
        <p:nvSpPr>
          <p:cNvPr id="17" name="TextBox 16"/>
          <p:cNvSpPr txBox="1">
            <a:spLocks/>
          </p:cNvSpPr>
          <p:nvPr/>
        </p:nvSpPr>
        <p:spPr bwMode="gray">
          <a:xfrm>
            <a:off x="546098" y="3675469"/>
            <a:ext cx="7289096" cy="492443"/>
          </a:xfrm>
          <a:prstGeom prst="rect">
            <a:avLst/>
          </a:prstGeom>
          <a:noFill/>
        </p:spPr>
        <p:txBody>
          <a:bodyPr wrap="square" lIns="0" tIns="0" rIns="0" bIns="0" rtlCol="0" anchor="ctr">
            <a:spAutoFit/>
          </a:bodyPr>
          <a:lstStyle/>
          <a:p>
            <a:pPr marL="285750" indent="-285750" algn="just">
              <a:buClr>
                <a:srgbClr val="019EE2"/>
              </a:buClr>
              <a:buFont typeface="Arial" panose="020B0604020202020204" pitchFamily="34" charset="0"/>
              <a:buChar char="•"/>
            </a:pPr>
            <a:r>
              <a:rPr lang="en-US" sz="1600" dirty="0" err="1">
                <a:solidFill>
                  <a:srgbClr val="595959"/>
                </a:solidFill>
                <a:latin typeface="Poppins"/>
              </a:rPr>
              <a:t>Ofrece</a:t>
            </a:r>
            <a:r>
              <a:rPr lang="en-US" sz="1600" dirty="0">
                <a:solidFill>
                  <a:srgbClr val="595959"/>
                </a:solidFill>
                <a:latin typeface="Poppins"/>
              </a:rPr>
              <a:t> gran </a:t>
            </a:r>
            <a:r>
              <a:rPr lang="en-US" sz="1600" dirty="0" err="1">
                <a:solidFill>
                  <a:srgbClr val="595959"/>
                </a:solidFill>
                <a:latin typeface="Poppins"/>
              </a:rPr>
              <a:t>variedad</a:t>
            </a:r>
            <a:r>
              <a:rPr lang="en-US" sz="1600" dirty="0">
                <a:solidFill>
                  <a:srgbClr val="595959"/>
                </a:solidFill>
                <a:latin typeface="Poppins"/>
              </a:rPr>
              <a:t> de </a:t>
            </a:r>
            <a:r>
              <a:rPr lang="en-US" sz="1600" i="1" dirty="0">
                <a:solidFill>
                  <a:srgbClr val="595959"/>
                </a:solidFill>
                <a:latin typeface="Poppins"/>
              </a:rPr>
              <a:t>plugins</a:t>
            </a:r>
            <a:r>
              <a:rPr lang="en-US" sz="1600" dirty="0">
                <a:solidFill>
                  <a:srgbClr val="595959"/>
                </a:solidFill>
                <a:latin typeface="Poppins"/>
              </a:rPr>
              <a:t> para </a:t>
            </a:r>
            <a:r>
              <a:rPr lang="en-US" sz="1600" dirty="0" err="1">
                <a:solidFill>
                  <a:srgbClr val="595959"/>
                </a:solidFill>
                <a:latin typeface="Poppins"/>
              </a:rPr>
              <a:t>agregar</a:t>
            </a:r>
            <a:r>
              <a:rPr lang="en-US" sz="1600" dirty="0">
                <a:solidFill>
                  <a:srgbClr val="595959"/>
                </a:solidFill>
                <a:latin typeface="Poppins"/>
              </a:rPr>
              <a:t> a </a:t>
            </a:r>
            <a:r>
              <a:rPr lang="en-US" sz="1600" dirty="0" err="1">
                <a:solidFill>
                  <a:srgbClr val="595959"/>
                </a:solidFill>
                <a:latin typeface="Poppins"/>
              </a:rPr>
              <a:t>nuestra</a:t>
            </a:r>
            <a:r>
              <a:rPr lang="en-US" sz="1600" dirty="0">
                <a:solidFill>
                  <a:srgbClr val="595959"/>
                </a:solidFill>
                <a:latin typeface="Poppins"/>
              </a:rPr>
              <a:t> </a:t>
            </a:r>
            <a:r>
              <a:rPr lang="en-US" sz="1600" dirty="0" err="1">
                <a:solidFill>
                  <a:srgbClr val="595959"/>
                </a:solidFill>
                <a:latin typeface="Poppins"/>
              </a:rPr>
              <a:t>página</a:t>
            </a:r>
            <a:r>
              <a:rPr lang="en-US" sz="1600" dirty="0">
                <a:solidFill>
                  <a:srgbClr val="595959"/>
                </a:solidFill>
                <a:latin typeface="Poppins"/>
              </a:rPr>
              <a:t> web sin </a:t>
            </a:r>
            <a:r>
              <a:rPr lang="en-US" sz="1600" dirty="0" err="1">
                <a:solidFill>
                  <a:srgbClr val="595959"/>
                </a:solidFill>
                <a:latin typeface="Poppins"/>
              </a:rPr>
              <a:t>necesidad</a:t>
            </a:r>
            <a:r>
              <a:rPr lang="en-US" sz="1600" dirty="0">
                <a:solidFill>
                  <a:srgbClr val="595959"/>
                </a:solidFill>
                <a:latin typeface="Poppins"/>
              </a:rPr>
              <a:t> de </a:t>
            </a:r>
            <a:r>
              <a:rPr lang="en-US" sz="1600" dirty="0" err="1">
                <a:solidFill>
                  <a:srgbClr val="595959"/>
                </a:solidFill>
                <a:latin typeface="Poppins"/>
              </a:rPr>
              <a:t>programar</a:t>
            </a:r>
            <a:r>
              <a:rPr lang="en-US" sz="1600" dirty="0">
                <a:solidFill>
                  <a:srgbClr val="595959"/>
                </a:solidFill>
                <a:latin typeface="Poppins"/>
              </a:rPr>
              <a:t>.</a:t>
            </a:r>
          </a:p>
        </p:txBody>
      </p:sp>
      <p:grpSp>
        <p:nvGrpSpPr>
          <p:cNvPr id="27" name="Group 26"/>
          <p:cNvGrpSpPr>
            <a:grpSpLocks/>
          </p:cNvGrpSpPr>
          <p:nvPr/>
        </p:nvGrpSpPr>
        <p:grpSpPr>
          <a:xfrm>
            <a:off x="546099" y="1280163"/>
            <a:ext cx="9526521" cy="4405115"/>
            <a:chOff x="374649" y="1668753"/>
            <a:chExt cx="6557621" cy="3735857"/>
          </a:xfrm>
        </p:grpSpPr>
        <p:sp>
          <p:nvSpPr>
            <p:cNvPr id="28" name="Freeform 3"/>
            <p:cNvSpPr>
              <a:spLocks/>
            </p:cNvSpPr>
            <p:nvPr/>
          </p:nvSpPr>
          <p:spPr bwMode="auto">
            <a:xfrm>
              <a:off x="387975" y="3542471"/>
              <a:ext cx="6544295" cy="1862139"/>
            </a:xfrm>
            <a:custGeom>
              <a:avLst/>
              <a:gdLst>
                <a:gd name="T0" fmla="*/ 0 w 3783"/>
                <a:gd name="T1" fmla="*/ 1237 h 1144"/>
                <a:gd name="T2" fmla="*/ 4896 w 3783"/>
                <a:gd name="T3" fmla="*/ 1237 h 1144"/>
                <a:gd name="T4" fmla="*/ 6031 w 3783"/>
                <a:gd name="T5" fmla="*/ 0 h 1144"/>
                <a:gd name="T6" fmla="*/ 28 w 3783"/>
                <a:gd name="T7" fmla="*/ 0 h 1144"/>
                <a:gd name="T8" fmla="*/ 0 60000 65536"/>
                <a:gd name="T9" fmla="*/ 0 60000 65536"/>
                <a:gd name="T10" fmla="*/ 0 60000 65536"/>
                <a:gd name="T11" fmla="*/ 0 60000 65536"/>
                <a:gd name="T12" fmla="*/ 0 w 3783"/>
                <a:gd name="T13" fmla="*/ 0 h 1144"/>
                <a:gd name="T14" fmla="*/ 3783 w 3783"/>
                <a:gd name="T15" fmla="*/ 1144 h 1144"/>
                <a:gd name="connsiteX0" fmla="*/ 0 w 9997"/>
                <a:gd name="connsiteY0" fmla="*/ 9991 h 9991"/>
                <a:gd name="connsiteX1" fmla="*/ 8115 w 9997"/>
                <a:gd name="connsiteY1" fmla="*/ 9991 h 9991"/>
                <a:gd name="connsiteX2" fmla="*/ 9997 w 9997"/>
                <a:gd name="connsiteY2" fmla="*/ 0 h 9991"/>
              </a:gdLst>
              <a:ahLst/>
              <a:cxnLst>
                <a:cxn ang="0">
                  <a:pos x="connsiteX0" y="connsiteY0"/>
                </a:cxn>
                <a:cxn ang="0">
                  <a:pos x="connsiteX1" y="connsiteY1"/>
                </a:cxn>
                <a:cxn ang="0">
                  <a:pos x="connsiteX2" y="connsiteY2"/>
                </a:cxn>
              </a:cxnLst>
              <a:rect l="l" t="t" r="r" b="b"/>
              <a:pathLst>
                <a:path w="9997" h="9991">
                  <a:moveTo>
                    <a:pt x="0" y="9991"/>
                  </a:moveTo>
                  <a:lnTo>
                    <a:pt x="8115" y="9991"/>
                  </a:lnTo>
                  <a:lnTo>
                    <a:pt x="9997" y="0"/>
                  </a:lnTo>
                </a:path>
              </a:pathLst>
            </a:custGeom>
            <a:noFill/>
            <a:ln w="6350" cap="rnd">
              <a:solidFill>
                <a:srgbClr val="BBBCBC"/>
              </a:solidFill>
              <a:round/>
              <a:headEnd type="none" w="sm" len="sm"/>
              <a:tailEnd type="none" w="sm" len="sm"/>
            </a:ln>
          </p:spPr>
          <p:txBody>
            <a:bodyPr/>
            <a:lstStyle/>
            <a:p>
              <a:pPr>
                <a:buFont typeface="Arial" pitchFamily="34" charset="0"/>
                <a:buChar char="•"/>
                <a:defRPr/>
              </a:pPr>
              <a:endParaRPr lang="en-GB" sz="1200" dirty="0">
                <a:solidFill>
                  <a:schemeClr val="tx2"/>
                </a:solidFill>
              </a:endParaRPr>
            </a:p>
          </p:txBody>
        </p:sp>
        <p:sp>
          <p:nvSpPr>
            <p:cNvPr id="30" name="Freeform 6"/>
            <p:cNvSpPr>
              <a:spLocks/>
            </p:cNvSpPr>
            <p:nvPr/>
          </p:nvSpPr>
          <p:spPr bwMode="auto">
            <a:xfrm>
              <a:off x="377983" y="1668753"/>
              <a:ext cx="6544295" cy="1862143"/>
            </a:xfrm>
            <a:custGeom>
              <a:avLst/>
              <a:gdLst>
                <a:gd name="T0" fmla="*/ 0 w 3789"/>
                <a:gd name="T1" fmla="*/ 0 h 1144"/>
                <a:gd name="T2" fmla="*/ 4905 w 3789"/>
                <a:gd name="T3" fmla="*/ 0 h 1144"/>
                <a:gd name="T4" fmla="*/ 6041 w 3789"/>
                <a:gd name="T5" fmla="*/ 1237 h 1144"/>
                <a:gd name="T6" fmla="*/ 25 w 3789"/>
                <a:gd name="T7" fmla="*/ 1237 h 1144"/>
                <a:gd name="T8" fmla="*/ 0 60000 65536"/>
                <a:gd name="T9" fmla="*/ 0 60000 65536"/>
                <a:gd name="T10" fmla="*/ 0 60000 65536"/>
                <a:gd name="T11" fmla="*/ 0 60000 65536"/>
                <a:gd name="T12" fmla="*/ 0 w 3789"/>
                <a:gd name="T13" fmla="*/ 0 h 1144"/>
                <a:gd name="T14" fmla="*/ 3789 w 3789"/>
                <a:gd name="T15" fmla="*/ 1144 h 1144"/>
                <a:gd name="connsiteX0" fmla="*/ 0 w 9997"/>
                <a:gd name="connsiteY0" fmla="*/ 0 h 9991"/>
                <a:gd name="connsiteX1" fmla="*/ 8116 w 9997"/>
                <a:gd name="connsiteY1" fmla="*/ 0 h 9991"/>
                <a:gd name="connsiteX2" fmla="*/ 9997 w 9997"/>
                <a:gd name="connsiteY2" fmla="*/ 9991 h 9991"/>
              </a:gdLst>
              <a:ahLst/>
              <a:cxnLst>
                <a:cxn ang="0">
                  <a:pos x="connsiteX0" y="connsiteY0"/>
                </a:cxn>
                <a:cxn ang="0">
                  <a:pos x="connsiteX1" y="connsiteY1"/>
                </a:cxn>
                <a:cxn ang="0">
                  <a:pos x="connsiteX2" y="connsiteY2"/>
                </a:cxn>
              </a:cxnLst>
              <a:rect l="l" t="t" r="r" b="b"/>
              <a:pathLst>
                <a:path w="9997" h="9991">
                  <a:moveTo>
                    <a:pt x="0" y="0"/>
                  </a:moveTo>
                  <a:lnTo>
                    <a:pt x="8116" y="0"/>
                  </a:lnTo>
                  <a:lnTo>
                    <a:pt x="9997" y="9991"/>
                  </a:lnTo>
                </a:path>
              </a:pathLst>
            </a:custGeom>
            <a:noFill/>
            <a:ln w="6350" cap="rnd">
              <a:solidFill>
                <a:srgbClr val="BBBCBC"/>
              </a:solidFill>
              <a:round/>
              <a:headEnd type="none" w="sm" len="sm"/>
              <a:tailEnd type="none" w="sm" len="sm"/>
            </a:ln>
          </p:spPr>
          <p:txBody>
            <a:bodyPr/>
            <a:lstStyle/>
            <a:p>
              <a:pPr>
                <a:buFont typeface="Arial" pitchFamily="34" charset="0"/>
                <a:buChar char="•"/>
                <a:defRPr/>
              </a:pPr>
              <a:endParaRPr lang="en-GB" sz="1200" dirty="0">
                <a:solidFill>
                  <a:schemeClr val="tx2"/>
                </a:solidFill>
              </a:endParaRPr>
            </a:p>
          </p:txBody>
        </p:sp>
        <p:sp>
          <p:nvSpPr>
            <p:cNvPr id="32" name="Freeform 4"/>
            <p:cNvSpPr>
              <a:spLocks/>
            </p:cNvSpPr>
            <p:nvPr/>
          </p:nvSpPr>
          <p:spPr bwMode="auto">
            <a:xfrm flipV="1">
              <a:off x="374649" y="2633703"/>
              <a:ext cx="5966468" cy="904169"/>
            </a:xfrm>
            <a:custGeom>
              <a:avLst/>
              <a:gdLst>
                <a:gd name="T0" fmla="*/ 0 w 3455"/>
                <a:gd name="T1" fmla="*/ 789 h 728"/>
                <a:gd name="T2" fmla="*/ 4753 w 3455"/>
                <a:gd name="T3" fmla="*/ 789 h 728"/>
                <a:gd name="T4" fmla="*/ 5506 w 3455"/>
                <a:gd name="T5" fmla="*/ 0 h 728"/>
                <a:gd name="T6" fmla="*/ 15 w 3455"/>
                <a:gd name="T7" fmla="*/ 0 h 728"/>
                <a:gd name="T8" fmla="*/ 0 60000 65536"/>
                <a:gd name="T9" fmla="*/ 0 60000 65536"/>
                <a:gd name="T10" fmla="*/ 0 60000 65536"/>
                <a:gd name="T11" fmla="*/ 0 60000 65536"/>
                <a:gd name="T12" fmla="*/ 0 w 3455"/>
                <a:gd name="T13" fmla="*/ 0 h 728"/>
                <a:gd name="T14" fmla="*/ 3455 w 3455"/>
                <a:gd name="T15" fmla="*/ 728 h 728"/>
                <a:gd name="connsiteX0" fmla="*/ 0 w 9997"/>
                <a:gd name="connsiteY0" fmla="*/ 9986 h 9986"/>
                <a:gd name="connsiteX1" fmla="*/ 8631 w 9997"/>
                <a:gd name="connsiteY1" fmla="*/ 9986 h 9986"/>
                <a:gd name="connsiteX2" fmla="*/ 9997 w 9997"/>
                <a:gd name="connsiteY2" fmla="*/ 0 h 9986"/>
              </a:gdLst>
              <a:ahLst/>
              <a:cxnLst>
                <a:cxn ang="0">
                  <a:pos x="connsiteX0" y="connsiteY0"/>
                </a:cxn>
                <a:cxn ang="0">
                  <a:pos x="connsiteX1" y="connsiteY1"/>
                </a:cxn>
                <a:cxn ang="0">
                  <a:pos x="connsiteX2" y="connsiteY2"/>
                </a:cxn>
              </a:cxnLst>
              <a:rect l="l" t="t" r="r" b="b"/>
              <a:pathLst>
                <a:path w="9997" h="9986">
                  <a:moveTo>
                    <a:pt x="0" y="9986"/>
                  </a:moveTo>
                  <a:lnTo>
                    <a:pt x="8631" y="9986"/>
                  </a:lnTo>
                  <a:lnTo>
                    <a:pt x="9997" y="0"/>
                  </a:lnTo>
                </a:path>
              </a:pathLst>
            </a:custGeom>
            <a:noFill/>
            <a:ln w="6350" cap="rnd">
              <a:solidFill>
                <a:srgbClr val="BBBCBC"/>
              </a:solidFill>
              <a:round/>
              <a:headEnd type="none" w="sm" len="sm"/>
              <a:tailEnd type="none" w="sm" len="sm"/>
            </a:ln>
          </p:spPr>
          <p:txBody>
            <a:bodyPr/>
            <a:lstStyle/>
            <a:p>
              <a:pPr>
                <a:buFont typeface="Arial" pitchFamily="34" charset="0"/>
                <a:buChar char="•"/>
                <a:defRPr/>
              </a:pPr>
              <a:endParaRPr lang="en-GB" sz="1200" dirty="0">
                <a:solidFill>
                  <a:schemeClr val="tx2"/>
                </a:solidFill>
              </a:endParaRPr>
            </a:p>
          </p:txBody>
        </p:sp>
        <p:cxnSp>
          <p:nvCxnSpPr>
            <p:cNvPr id="33" name="Straight Connector 32"/>
            <p:cNvCxnSpPr/>
            <p:nvPr/>
          </p:nvCxnSpPr>
          <p:spPr>
            <a:xfrm flipH="1" flipV="1">
              <a:off x="374650" y="3538603"/>
              <a:ext cx="6547628" cy="0"/>
            </a:xfrm>
            <a:prstGeom prst="line">
              <a:avLst/>
            </a:prstGeom>
            <a:ln w="6350">
              <a:solidFill>
                <a:srgbClr val="BBBCBC"/>
              </a:solidFill>
            </a:ln>
          </p:spPr>
          <p:style>
            <a:lnRef idx="1">
              <a:schemeClr val="accent1"/>
            </a:lnRef>
            <a:fillRef idx="0">
              <a:schemeClr val="accent1"/>
            </a:fillRef>
            <a:effectRef idx="0">
              <a:schemeClr val="accent1"/>
            </a:effectRef>
            <a:fontRef idx="minor">
              <a:schemeClr val="tx1"/>
            </a:fontRef>
          </p:style>
        </p:cxnSp>
      </p:grpSp>
      <p:pic>
        <p:nvPicPr>
          <p:cNvPr id="3074" name="Picture 2">
            <a:extLst>
              <a:ext uri="{FF2B5EF4-FFF2-40B4-BE49-F238E27FC236}">
                <a16:creationId xmlns:a16="http://schemas.microsoft.com/office/drawing/2014/main" id="{B2418ED6-CFA0-44CF-A524-984BA614CD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58104" y="2440548"/>
            <a:ext cx="1674512" cy="1674512"/>
          </a:xfrm>
          <a:prstGeom prst="rect">
            <a:avLst/>
          </a:prstGeom>
          <a:noFill/>
          <a:extLst>
            <a:ext uri="{909E8E84-426E-40DD-AFC4-6F175D3DCCD1}">
              <a14:hiddenFill xmlns:a14="http://schemas.microsoft.com/office/drawing/2010/main">
                <a:solidFill>
                  <a:srgbClr val="FFFFFF"/>
                </a:solidFill>
              </a14:hiddenFill>
            </a:ext>
          </a:extLst>
        </p:spPr>
      </p:pic>
      <p:sp>
        <p:nvSpPr>
          <p:cNvPr id="24" name="Text Placeholder 2">
            <a:extLst>
              <a:ext uri="{FF2B5EF4-FFF2-40B4-BE49-F238E27FC236}">
                <a16:creationId xmlns:a16="http://schemas.microsoft.com/office/drawing/2014/main" id="{83DCDD40-E908-444E-ACBD-016FBE4BD00F}"/>
              </a:ext>
            </a:extLst>
          </p:cNvPr>
          <p:cNvSpPr>
            <a:spLocks noGrp="1"/>
          </p:cNvSpPr>
          <p:nvPr>
            <p:ph type="body" sz="quarter" idx="13"/>
          </p:nvPr>
        </p:nvSpPr>
        <p:spPr>
          <a:xfrm>
            <a:off x="777169" y="669399"/>
            <a:ext cx="7058025" cy="396875"/>
          </a:xfrm>
        </p:spPr>
        <p:txBody>
          <a:bodyPr/>
          <a:lstStyle/>
          <a:p>
            <a:r>
              <a:rPr lang="es-ES" dirty="0"/>
              <a:t>WordPress</a:t>
            </a:r>
          </a:p>
        </p:txBody>
      </p:sp>
      <p:sp>
        <p:nvSpPr>
          <p:cNvPr id="35" name="Text Placeholder 34">
            <a:extLst>
              <a:ext uri="{FF2B5EF4-FFF2-40B4-BE49-F238E27FC236}">
                <a16:creationId xmlns:a16="http://schemas.microsoft.com/office/drawing/2014/main" id="{73A3D879-203D-4257-AA77-4AE90A088CD5}"/>
              </a:ext>
            </a:extLst>
          </p:cNvPr>
          <p:cNvSpPr txBox="1">
            <a:spLocks noGrp="1"/>
          </p:cNvSpPr>
          <p:nvPr>
            <p:ph type="body" sz="quarter" idx="10"/>
          </p:nvPr>
        </p:nvSpPr>
        <p:spPr bwMode="gray">
          <a:xfrm>
            <a:off x="546098" y="4735754"/>
            <a:ext cx="7289095" cy="738664"/>
          </a:xfrm>
          <a:prstGeom prst="rect">
            <a:avLst/>
          </a:prstGeom>
          <a:noFill/>
        </p:spPr>
        <p:txBody>
          <a:bodyPr wrap="square" lIns="0" tIns="0" rIns="0" bIns="0" rtlCol="0" anchor="ctr">
            <a:spAutoFit/>
          </a:bodyPr>
          <a:lstStyle/>
          <a:p>
            <a:pPr marL="285750" indent="-285750" algn="just">
              <a:buClr>
                <a:srgbClr val="019EE2"/>
              </a:buClr>
              <a:buFont typeface="Arial" panose="020B0604020202020204" pitchFamily="34" charset="0"/>
              <a:buChar char="•"/>
            </a:pPr>
            <a:r>
              <a:rPr lang="en-US" dirty="0"/>
              <a:t>Como es la mayor </a:t>
            </a:r>
            <a:r>
              <a:rPr lang="en-US" dirty="0" err="1"/>
              <a:t>plataforma</a:t>
            </a:r>
            <a:r>
              <a:rPr lang="en-US" dirty="0"/>
              <a:t> </a:t>
            </a:r>
            <a:r>
              <a:rPr lang="en-US" dirty="0" err="1"/>
              <a:t>mundial</a:t>
            </a:r>
            <a:r>
              <a:rPr lang="en-US" dirty="0"/>
              <a:t> de </a:t>
            </a:r>
            <a:r>
              <a:rPr lang="en-US" dirty="0" err="1"/>
              <a:t>creación</a:t>
            </a:r>
            <a:r>
              <a:rPr lang="en-US" dirty="0"/>
              <a:t> de </a:t>
            </a:r>
            <a:r>
              <a:rPr lang="en-US" dirty="0" err="1"/>
              <a:t>páginas</a:t>
            </a:r>
            <a:r>
              <a:rPr lang="en-US" dirty="0"/>
              <a:t> web, se ha </a:t>
            </a:r>
            <a:r>
              <a:rPr lang="en-US" dirty="0" err="1"/>
              <a:t>creado</a:t>
            </a:r>
            <a:r>
              <a:rPr lang="en-US" dirty="0"/>
              <a:t> una gran </a:t>
            </a:r>
            <a:r>
              <a:rPr lang="en-US" dirty="0" err="1"/>
              <a:t>comunidad</a:t>
            </a:r>
            <a:r>
              <a:rPr lang="en-US" dirty="0"/>
              <a:t> de </a:t>
            </a:r>
            <a:r>
              <a:rPr lang="en-US" dirty="0" err="1"/>
              <a:t>usuarios</a:t>
            </a:r>
            <a:r>
              <a:rPr lang="en-US" dirty="0"/>
              <a:t> y </a:t>
            </a:r>
            <a:r>
              <a:rPr lang="en-US" dirty="0" err="1"/>
              <a:t>expertos</a:t>
            </a:r>
            <a:r>
              <a:rPr lang="en-US" dirty="0"/>
              <a:t> </a:t>
            </a:r>
            <a:r>
              <a:rPr lang="en-US" dirty="0" err="1"/>
              <a:t>en</a:t>
            </a:r>
            <a:r>
              <a:rPr lang="en-US" dirty="0"/>
              <a:t> </a:t>
            </a:r>
            <a:r>
              <a:rPr lang="en-US" b="1" dirty="0" err="1">
                <a:solidFill>
                  <a:srgbClr val="019EE2"/>
                </a:solidFill>
              </a:rPr>
              <a:t>Wordpress</a:t>
            </a:r>
            <a:r>
              <a:rPr lang="en-US" dirty="0"/>
              <a:t>, </a:t>
            </a:r>
            <a:r>
              <a:rPr lang="en-US" dirty="0" err="1"/>
              <a:t>facilitando</a:t>
            </a:r>
            <a:r>
              <a:rPr lang="en-US" dirty="0"/>
              <a:t> la </a:t>
            </a:r>
            <a:r>
              <a:rPr lang="en-US" dirty="0" err="1"/>
              <a:t>solución</a:t>
            </a:r>
            <a:r>
              <a:rPr lang="en-US" dirty="0"/>
              <a:t> a </a:t>
            </a:r>
            <a:r>
              <a:rPr lang="en-US" dirty="0" err="1"/>
              <a:t>preguntas</a:t>
            </a:r>
            <a:r>
              <a:rPr lang="en-US" dirty="0"/>
              <a:t> y </a:t>
            </a:r>
            <a:r>
              <a:rPr lang="en-US" dirty="0" err="1"/>
              <a:t>problemas</a:t>
            </a:r>
            <a:r>
              <a:rPr lang="en-US" dirty="0"/>
              <a:t> que </a:t>
            </a:r>
            <a:r>
              <a:rPr lang="en-US" dirty="0" err="1"/>
              <a:t>puedan</a:t>
            </a:r>
            <a:r>
              <a:rPr lang="en-US" dirty="0"/>
              <a:t> </a:t>
            </a:r>
            <a:r>
              <a:rPr lang="en-US" dirty="0" err="1"/>
              <a:t>surgir</a:t>
            </a:r>
            <a:r>
              <a:rPr lang="en-US" dirty="0"/>
              <a:t>.</a:t>
            </a:r>
          </a:p>
        </p:txBody>
      </p:sp>
      <p:sp>
        <p:nvSpPr>
          <p:cNvPr id="21" name="Freeform 4">
            <a:extLst>
              <a:ext uri="{FF2B5EF4-FFF2-40B4-BE49-F238E27FC236}">
                <a16:creationId xmlns:a16="http://schemas.microsoft.com/office/drawing/2014/main" id="{C7AFCE1C-C0B9-4B40-BB22-C2921BE0460A}"/>
              </a:ext>
            </a:extLst>
          </p:cNvPr>
          <p:cNvSpPr>
            <a:spLocks/>
          </p:cNvSpPr>
          <p:nvPr/>
        </p:nvSpPr>
        <p:spPr bwMode="auto">
          <a:xfrm rot="10800000" flipH="1" flipV="1">
            <a:off x="546098" y="3484124"/>
            <a:ext cx="8667730" cy="1066146"/>
          </a:xfrm>
          <a:custGeom>
            <a:avLst/>
            <a:gdLst>
              <a:gd name="T0" fmla="*/ 0 w 3455"/>
              <a:gd name="T1" fmla="*/ 789 h 728"/>
              <a:gd name="T2" fmla="*/ 4753 w 3455"/>
              <a:gd name="T3" fmla="*/ 789 h 728"/>
              <a:gd name="T4" fmla="*/ 5506 w 3455"/>
              <a:gd name="T5" fmla="*/ 0 h 728"/>
              <a:gd name="T6" fmla="*/ 15 w 3455"/>
              <a:gd name="T7" fmla="*/ 0 h 728"/>
              <a:gd name="T8" fmla="*/ 0 60000 65536"/>
              <a:gd name="T9" fmla="*/ 0 60000 65536"/>
              <a:gd name="T10" fmla="*/ 0 60000 65536"/>
              <a:gd name="T11" fmla="*/ 0 60000 65536"/>
              <a:gd name="T12" fmla="*/ 0 w 3455"/>
              <a:gd name="T13" fmla="*/ 0 h 728"/>
              <a:gd name="T14" fmla="*/ 3455 w 3455"/>
              <a:gd name="T15" fmla="*/ 728 h 728"/>
              <a:gd name="connsiteX0" fmla="*/ 0 w 9997"/>
              <a:gd name="connsiteY0" fmla="*/ 9986 h 9986"/>
              <a:gd name="connsiteX1" fmla="*/ 8631 w 9997"/>
              <a:gd name="connsiteY1" fmla="*/ 9986 h 9986"/>
              <a:gd name="connsiteX2" fmla="*/ 9997 w 9997"/>
              <a:gd name="connsiteY2" fmla="*/ 0 h 9986"/>
            </a:gdLst>
            <a:ahLst/>
            <a:cxnLst>
              <a:cxn ang="0">
                <a:pos x="connsiteX0" y="connsiteY0"/>
              </a:cxn>
              <a:cxn ang="0">
                <a:pos x="connsiteX1" y="connsiteY1"/>
              </a:cxn>
              <a:cxn ang="0">
                <a:pos x="connsiteX2" y="connsiteY2"/>
              </a:cxn>
            </a:cxnLst>
            <a:rect l="l" t="t" r="r" b="b"/>
            <a:pathLst>
              <a:path w="9997" h="9986">
                <a:moveTo>
                  <a:pt x="0" y="9986"/>
                </a:moveTo>
                <a:lnTo>
                  <a:pt x="8631" y="9986"/>
                </a:lnTo>
                <a:lnTo>
                  <a:pt x="9997" y="0"/>
                </a:lnTo>
              </a:path>
            </a:pathLst>
          </a:custGeom>
          <a:noFill/>
          <a:ln w="6350" cap="rnd">
            <a:solidFill>
              <a:srgbClr val="BBBCBC"/>
            </a:solidFill>
            <a:round/>
            <a:headEnd type="none" w="sm" len="sm"/>
            <a:tailEnd type="none" w="sm" len="sm"/>
          </a:ln>
        </p:spPr>
        <p:txBody>
          <a:bodyPr/>
          <a:lstStyle/>
          <a:p>
            <a:pPr>
              <a:buFont typeface="Arial" pitchFamily="34" charset="0"/>
              <a:buChar char="•"/>
              <a:defRPr/>
            </a:pPr>
            <a:endParaRPr lang="en-GB" sz="1200" dirty="0">
              <a:solidFill>
                <a:schemeClr val="tx2"/>
              </a:solidFill>
            </a:endParaRPr>
          </a:p>
        </p:txBody>
      </p:sp>
    </p:spTree>
    <p:extLst>
      <p:ext uri="{BB962C8B-B14F-4D97-AF65-F5344CB8AC3E}">
        <p14:creationId xmlns:p14="http://schemas.microsoft.com/office/powerpoint/2010/main" val="26265607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8A307C8-4DFE-4759-8C1C-12A4EC322C3B}"/>
              </a:ext>
            </a:extLst>
          </p:cNvPr>
          <p:cNvPicPr>
            <a:picLocks noChangeAspect="1"/>
          </p:cNvPicPr>
          <p:nvPr/>
        </p:nvPicPr>
        <p:blipFill>
          <a:blip r:embed="rId3"/>
          <a:stretch>
            <a:fillRect/>
          </a:stretch>
        </p:blipFill>
        <p:spPr>
          <a:xfrm>
            <a:off x="1508760" y="1588770"/>
            <a:ext cx="8259725" cy="3680460"/>
          </a:xfrm>
          <a:prstGeom prst="rect">
            <a:avLst/>
          </a:prstGeom>
          <a:ln>
            <a:noFill/>
          </a:ln>
          <a:effectLst>
            <a:outerShdw blurRad="190500" algn="tl" rotWithShape="0">
              <a:srgbClr val="000000">
                <a:alpha val="70000"/>
              </a:srgbClr>
            </a:outerShdw>
          </a:effectLst>
        </p:spPr>
      </p:pic>
      <p:sp>
        <p:nvSpPr>
          <p:cNvPr id="4" name="Title 3">
            <a:extLst>
              <a:ext uri="{FF2B5EF4-FFF2-40B4-BE49-F238E27FC236}">
                <a16:creationId xmlns:a16="http://schemas.microsoft.com/office/drawing/2014/main" id="{AA921E54-E3E3-42D5-AECB-C52636927755}"/>
              </a:ext>
            </a:extLst>
          </p:cNvPr>
          <p:cNvSpPr>
            <a:spLocks noGrp="1"/>
          </p:cNvSpPr>
          <p:nvPr>
            <p:ph type="title"/>
          </p:nvPr>
        </p:nvSpPr>
        <p:spPr>
          <a:xfrm>
            <a:off x="527050" y="528316"/>
            <a:ext cx="4056380" cy="469481"/>
          </a:xfrm>
        </p:spPr>
        <p:txBody>
          <a:bodyPr/>
          <a:lstStyle/>
          <a:p>
            <a:r>
              <a:rPr lang="es-ES" dirty="0"/>
              <a:t>Visión Práctica WordPress</a:t>
            </a:r>
          </a:p>
        </p:txBody>
      </p:sp>
      <p:sp>
        <p:nvSpPr>
          <p:cNvPr id="7" name="Oval 6">
            <a:extLst>
              <a:ext uri="{FF2B5EF4-FFF2-40B4-BE49-F238E27FC236}">
                <a16:creationId xmlns:a16="http://schemas.microsoft.com/office/drawing/2014/main" id="{845ABE15-98DB-43A3-991F-7DC7FAC23CCA}"/>
              </a:ext>
            </a:extLst>
          </p:cNvPr>
          <p:cNvSpPr/>
          <p:nvPr/>
        </p:nvSpPr>
        <p:spPr bwMode="gray">
          <a:xfrm>
            <a:off x="1417320" y="2121746"/>
            <a:ext cx="1257300" cy="3330363"/>
          </a:xfrm>
          <a:prstGeom prst="ellipse">
            <a:avLst/>
          </a:prstGeom>
          <a:noFill/>
          <a:ln>
            <a:solidFill>
              <a:srgbClr val="019EE2"/>
            </a:solidFill>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sp>
        <p:nvSpPr>
          <p:cNvPr id="9" name="TextBox 8">
            <a:extLst>
              <a:ext uri="{FF2B5EF4-FFF2-40B4-BE49-F238E27FC236}">
                <a16:creationId xmlns:a16="http://schemas.microsoft.com/office/drawing/2014/main" id="{02E80881-D416-4E35-9E94-0DDC2F800FC7}"/>
              </a:ext>
            </a:extLst>
          </p:cNvPr>
          <p:cNvSpPr txBox="1"/>
          <p:nvPr/>
        </p:nvSpPr>
        <p:spPr bwMode="gray">
          <a:xfrm>
            <a:off x="779780" y="5655102"/>
            <a:ext cx="4706620" cy="674581"/>
          </a:xfrm>
          <a:prstGeom prst="rect">
            <a:avLst/>
          </a:prstGeom>
        </p:spPr>
        <p:style>
          <a:lnRef idx="2">
            <a:schemeClr val="accent3"/>
          </a:lnRef>
          <a:fillRef idx="1">
            <a:schemeClr val="lt1"/>
          </a:fillRef>
          <a:effectRef idx="0">
            <a:schemeClr val="accent3"/>
          </a:effectRef>
          <a:fontRef idx="minor">
            <a:schemeClr val="dk1"/>
          </a:fontRef>
        </p:style>
        <p:txBody>
          <a:bodyPr vert="horz" wrap="square" lIns="72000" tIns="36000" rIns="36000" bIns="36000" rtlCol="0" anchor="b" anchorCtr="0">
            <a:noAutofit/>
          </a:bodyPr>
          <a:lstStyle/>
          <a:p>
            <a:r>
              <a:rPr lang="es-ES" sz="1400" dirty="0">
                <a:solidFill>
                  <a:srgbClr val="595959"/>
                </a:solidFill>
                <a:latin typeface="Poppins"/>
              </a:rPr>
              <a:t>Dentro del apartado </a:t>
            </a:r>
            <a:r>
              <a:rPr lang="es-ES" sz="1400" i="1" dirty="0" err="1">
                <a:solidFill>
                  <a:srgbClr val="595959"/>
                </a:solidFill>
                <a:latin typeface="Poppins"/>
              </a:rPr>
              <a:t>dashboard</a:t>
            </a:r>
            <a:r>
              <a:rPr lang="es-ES" sz="1400" dirty="0">
                <a:solidFill>
                  <a:srgbClr val="595959"/>
                </a:solidFill>
                <a:latin typeface="Poppins"/>
              </a:rPr>
              <a:t> podemos editar nuestra nueva página web a través del menú de funcionalidades situado a la derecha.</a:t>
            </a:r>
          </a:p>
        </p:txBody>
      </p:sp>
      <p:sp>
        <p:nvSpPr>
          <p:cNvPr id="10" name="TextBox 9">
            <a:extLst>
              <a:ext uri="{FF2B5EF4-FFF2-40B4-BE49-F238E27FC236}">
                <a16:creationId xmlns:a16="http://schemas.microsoft.com/office/drawing/2014/main" id="{DC948671-E110-4CC5-A56D-1A37CE1F43E0}"/>
              </a:ext>
            </a:extLst>
          </p:cNvPr>
          <p:cNvSpPr txBox="1"/>
          <p:nvPr/>
        </p:nvSpPr>
        <p:spPr bwMode="gray">
          <a:xfrm>
            <a:off x="6182360" y="4302554"/>
            <a:ext cx="4241800" cy="1557650"/>
          </a:xfrm>
          <a:prstGeom prst="rect">
            <a:avLst/>
          </a:prstGeom>
        </p:spPr>
        <p:style>
          <a:lnRef idx="2">
            <a:schemeClr val="accent3"/>
          </a:lnRef>
          <a:fillRef idx="1">
            <a:schemeClr val="lt1"/>
          </a:fillRef>
          <a:effectRef idx="0">
            <a:schemeClr val="accent3"/>
          </a:effectRef>
          <a:fontRef idx="minor">
            <a:schemeClr val="dk1"/>
          </a:fontRef>
        </p:style>
        <p:txBody>
          <a:bodyPr vert="horz" wrap="square" lIns="72000" tIns="36000" rIns="36000" bIns="36000" rtlCol="0" anchor="b" anchorCtr="0">
            <a:noAutofit/>
          </a:bodyPr>
          <a:lstStyle/>
          <a:p>
            <a:r>
              <a:rPr lang="es-ES" sz="1400" dirty="0">
                <a:solidFill>
                  <a:srgbClr val="595959"/>
                </a:solidFill>
                <a:latin typeface="Poppins"/>
              </a:rPr>
              <a:t>Al contrario de lo que sucede con las plantillas web, en </a:t>
            </a:r>
            <a:r>
              <a:rPr lang="es-ES" sz="1400" b="1" dirty="0">
                <a:solidFill>
                  <a:srgbClr val="019EE2"/>
                </a:solidFill>
                <a:latin typeface="Poppins"/>
              </a:rPr>
              <a:t>WordPress</a:t>
            </a:r>
            <a:r>
              <a:rPr lang="es-ES" sz="1400" dirty="0">
                <a:solidFill>
                  <a:srgbClr val="595959"/>
                </a:solidFill>
                <a:latin typeface="Poppins"/>
              </a:rPr>
              <a:t> tendremos que instalar previamente las nuevas funciones que queramos incluir en la web como por ejemplo puede ser un editor de texto.</a:t>
            </a:r>
          </a:p>
          <a:p>
            <a:endParaRPr lang="es-ES" sz="1400" dirty="0">
              <a:solidFill>
                <a:srgbClr val="595959"/>
              </a:solidFill>
              <a:latin typeface="Poppins"/>
            </a:endParaRPr>
          </a:p>
          <a:p>
            <a:r>
              <a:rPr lang="es-ES" sz="1400" dirty="0">
                <a:solidFill>
                  <a:srgbClr val="595959"/>
                </a:solidFill>
                <a:latin typeface="Poppins"/>
              </a:rPr>
              <a:t>Accederemos a estos </a:t>
            </a:r>
            <a:r>
              <a:rPr lang="es-ES" sz="1400" i="1" dirty="0" err="1">
                <a:solidFill>
                  <a:srgbClr val="595959"/>
                </a:solidFill>
                <a:latin typeface="Poppins"/>
              </a:rPr>
              <a:t>plugins</a:t>
            </a:r>
            <a:r>
              <a:rPr lang="es-ES" sz="1400" dirty="0">
                <a:solidFill>
                  <a:srgbClr val="595959"/>
                </a:solidFill>
                <a:latin typeface="Poppins"/>
              </a:rPr>
              <a:t> clicando sobre el </a:t>
            </a:r>
            <a:r>
              <a:rPr lang="es-ES" sz="1400" i="1" dirty="0" err="1">
                <a:solidFill>
                  <a:srgbClr val="595959"/>
                </a:solidFill>
                <a:latin typeface="Poppins"/>
              </a:rPr>
              <a:t>dashboard</a:t>
            </a:r>
            <a:r>
              <a:rPr lang="es-ES" sz="1400" dirty="0">
                <a:solidFill>
                  <a:srgbClr val="595959"/>
                </a:solidFill>
                <a:latin typeface="Poppins"/>
              </a:rPr>
              <a:t> y seleccionando la opción “Añadir nuevo”.</a:t>
            </a:r>
          </a:p>
        </p:txBody>
      </p:sp>
      <p:sp>
        <p:nvSpPr>
          <p:cNvPr id="2" name="TextBox 1">
            <a:extLst>
              <a:ext uri="{FF2B5EF4-FFF2-40B4-BE49-F238E27FC236}">
                <a16:creationId xmlns:a16="http://schemas.microsoft.com/office/drawing/2014/main" id="{FDB743C8-BA1C-416F-80F1-479A3E11F4F5}"/>
              </a:ext>
            </a:extLst>
          </p:cNvPr>
          <p:cNvSpPr txBox="1"/>
          <p:nvPr/>
        </p:nvSpPr>
        <p:spPr bwMode="gray">
          <a:xfrm>
            <a:off x="1508760" y="4617720"/>
            <a:ext cx="914755" cy="400050"/>
          </a:xfrm>
          <a:prstGeom prst="rect">
            <a:avLst/>
          </a:prstGeom>
        </p:spPr>
        <p:txBody>
          <a:bodyPr vert="horz" wrap="square" lIns="0" tIns="0" rIns="0" bIns="0" rtlCol="0" anchor="b" anchorCtr="0">
            <a:noAutofit/>
          </a:bodyPr>
          <a:lstStyle/>
          <a:p>
            <a:endParaRPr lang="es-ES" sz="3200" b="0" dirty="0"/>
          </a:p>
        </p:txBody>
      </p:sp>
      <p:cxnSp>
        <p:nvCxnSpPr>
          <p:cNvPr id="12" name="Straight Arrow Connector 11">
            <a:extLst>
              <a:ext uri="{FF2B5EF4-FFF2-40B4-BE49-F238E27FC236}">
                <a16:creationId xmlns:a16="http://schemas.microsoft.com/office/drawing/2014/main" id="{31EF610C-444B-494B-959D-60F9AD9ECFF7}"/>
              </a:ext>
            </a:extLst>
          </p:cNvPr>
          <p:cNvCxnSpPr/>
          <p:nvPr/>
        </p:nvCxnSpPr>
        <p:spPr>
          <a:xfrm>
            <a:off x="2343150" y="4817745"/>
            <a:ext cx="3752850" cy="200025"/>
          </a:xfrm>
          <a:prstGeom prst="straightConnector1">
            <a:avLst/>
          </a:prstGeom>
          <a:ln w="12700">
            <a:solidFill>
              <a:srgbClr val="019EE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83617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8A307C8-4DFE-4759-8C1C-12A4EC322C3B}"/>
              </a:ext>
            </a:extLst>
          </p:cNvPr>
          <p:cNvPicPr>
            <a:picLocks noChangeAspect="1"/>
          </p:cNvPicPr>
          <p:nvPr/>
        </p:nvPicPr>
        <p:blipFill>
          <a:blip r:embed="rId4"/>
          <a:stretch>
            <a:fillRect/>
          </a:stretch>
        </p:blipFill>
        <p:spPr>
          <a:xfrm>
            <a:off x="898728" y="2551326"/>
            <a:ext cx="7079764" cy="3154680"/>
          </a:xfrm>
          <a:prstGeom prst="rect">
            <a:avLst/>
          </a:prstGeom>
          <a:ln>
            <a:noFill/>
          </a:ln>
          <a:effectLst>
            <a:outerShdw blurRad="190500" algn="tl" rotWithShape="0">
              <a:srgbClr val="000000">
                <a:alpha val="70000"/>
              </a:srgbClr>
            </a:outerShdw>
          </a:effectLst>
        </p:spPr>
      </p:pic>
      <p:sp>
        <p:nvSpPr>
          <p:cNvPr id="4" name="Title 3">
            <a:extLst>
              <a:ext uri="{FF2B5EF4-FFF2-40B4-BE49-F238E27FC236}">
                <a16:creationId xmlns:a16="http://schemas.microsoft.com/office/drawing/2014/main" id="{AA921E54-E3E3-42D5-AECB-C52636927755}"/>
              </a:ext>
            </a:extLst>
          </p:cNvPr>
          <p:cNvSpPr>
            <a:spLocks noGrp="1"/>
          </p:cNvSpPr>
          <p:nvPr>
            <p:ph type="title"/>
          </p:nvPr>
        </p:nvSpPr>
        <p:spPr>
          <a:xfrm>
            <a:off x="527050" y="528316"/>
            <a:ext cx="4056380" cy="469481"/>
          </a:xfrm>
        </p:spPr>
        <p:txBody>
          <a:bodyPr/>
          <a:lstStyle/>
          <a:p>
            <a:r>
              <a:rPr lang="es-ES" dirty="0"/>
              <a:t>Visión Práctica WordPress</a:t>
            </a:r>
          </a:p>
        </p:txBody>
      </p:sp>
      <p:pic>
        <p:nvPicPr>
          <p:cNvPr id="2" name="Picture 1">
            <a:extLst>
              <a:ext uri="{FF2B5EF4-FFF2-40B4-BE49-F238E27FC236}">
                <a16:creationId xmlns:a16="http://schemas.microsoft.com/office/drawing/2014/main" id="{D23BD04A-7A7F-4108-A4CB-80A3D46433F3}"/>
              </a:ext>
            </a:extLst>
          </p:cNvPr>
          <p:cNvPicPr>
            <a:picLocks noChangeAspect="1"/>
          </p:cNvPicPr>
          <p:nvPr/>
        </p:nvPicPr>
        <p:blipFill>
          <a:blip r:embed="rId5"/>
          <a:stretch>
            <a:fillRect/>
          </a:stretch>
        </p:blipFill>
        <p:spPr>
          <a:xfrm>
            <a:off x="1995170" y="1228833"/>
            <a:ext cx="6889433" cy="3890956"/>
          </a:xfrm>
          <a:prstGeom prst="rect">
            <a:avLst/>
          </a:prstGeom>
          <a:ln>
            <a:noFill/>
          </a:ln>
          <a:effectLst>
            <a:outerShdw blurRad="190500" algn="tl" rotWithShape="0">
              <a:srgbClr val="000000">
                <a:alpha val="70000"/>
              </a:srgbClr>
            </a:outerShdw>
          </a:effectLst>
        </p:spPr>
      </p:pic>
      <p:sp>
        <p:nvSpPr>
          <p:cNvPr id="6" name="TextBox 5">
            <a:extLst>
              <a:ext uri="{FF2B5EF4-FFF2-40B4-BE49-F238E27FC236}">
                <a16:creationId xmlns:a16="http://schemas.microsoft.com/office/drawing/2014/main" id="{9B0FEDB1-92EB-45BA-BEE0-8B6F66B60F50}"/>
              </a:ext>
            </a:extLst>
          </p:cNvPr>
          <p:cNvSpPr txBox="1"/>
          <p:nvPr/>
        </p:nvSpPr>
        <p:spPr bwMode="gray">
          <a:xfrm>
            <a:off x="927101" y="5706006"/>
            <a:ext cx="5168899" cy="262434"/>
          </a:xfrm>
          <a:prstGeom prst="rect">
            <a:avLst/>
          </a:prstGeom>
        </p:spPr>
        <p:txBody>
          <a:bodyPr vert="horz" wrap="square" lIns="0" tIns="0" rIns="0" bIns="0" rtlCol="0" anchor="b" anchorCtr="0">
            <a:noAutofit/>
          </a:bodyPr>
          <a:lstStyle/>
          <a:p>
            <a:r>
              <a:rPr lang="es-ES" sz="1400" dirty="0">
                <a:solidFill>
                  <a:srgbClr val="595959"/>
                </a:solidFill>
                <a:latin typeface="Poppins"/>
              </a:rPr>
              <a:t>*Fuente: </a:t>
            </a:r>
            <a:r>
              <a:rPr lang="es-ES" sz="1400" i="1" dirty="0">
                <a:solidFill>
                  <a:srgbClr val="595959"/>
                </a:solidFill>
                <a:latin typeface="Poppins"/>
                <a:hlinkClick r:id="rId6"/>
              </a:rPr>
              <a:t>https://www.youtube.com/watch?v=PV1hF2ER_Ws</a:t>
            </a:r>
            <a:r>
              <a:rPr lang="es-ES" sz="1400" dirty="0">
                <a:solidFill>
                  <a:srgbClr val="595959"/>
                </a:solidFill>
                <a:latin typeface="Poppins"/>
              </a:rPr>
              <a:t>.</a:t>
            </a:r>
          </a:p>
        </p:txBody>
      </p:sp>
      <p:sp>
        <p:nvSpPr>
          <p:cNvPr id="7" name="TextBox 6">
            <a:extLst>
              <a:ext uri="{FF2B5EF4-FFF2-40B4-BE49-F238E27FC236}">
                <a16:creationId xmlns:a16="http://schemas.microsoft.com/office/drawing/2014/main" id="{11729FCC-227B-4CCB-A414-9C5230EF1C1F}"/>
              </a:ext>
            </a:extLst>
          </p:cNvPr>
          <p:cNvSpPr txBox="1"/>
          <p:nvPr/>
        </p:nvSpPr>
        <p:spPr bwMode="gray">
          <a:xfrm>
            <a:off x="6187059" y="4351016"/>
            <a:ext cx="3912870" cy="1206500"/>
          </a:xfrm>
          <a:prstGeom prst="rect">
            <a:avLst/>
          </a:prstGeom>
        </p:spPr>
        <p:style>
          <a:lnRef idx="2">
            <a:schemeClr val="accent3"/>
          </a:lnRef>
          <a:fillRef idx="1">
            <a:schemeClr val="lt1"/>
          </a:fillRef>
          <a:effectRef idx="0">
            <a:schemeClr val="accent3"/>
          </a:effectRef>
          <a:fontRef idx="minor">
            <a:schemeClr val="dk1"/>
          </a:fontRef>
        </p:style>
        <p:txBody>
          <a:bodyPr vert="horz" wrap="square" lIns="72000" tIns="36000" rIns="36000" bIns="36000" rtlCol="0" anchor="b" anchorCtr="0">
            <a:noAutofit/>
          </a:bodyPr>
          <a:lstStyle/>
          <a:p>
            <a:r>
              <a:rPr lang="es-ES" sz="1400" dirty="0">
                <a:solidFill>
                  <a:srgbClr val="595959"/>
                </a:solidFill>
                <a:latin typeface="Poppins"/>
              </a:rPr>
              <a:t>A través del menú que nos aparece en la izquierda, nos moveremos e iremos seleccionando las opciones que queramos para la creación/edición de nuestra página web.</a:t>
            </a:r>
          </a:p>
          <a:p>
            <a:endParaRPr lang="es-ES" sz="1400" dirty="0">
              <a:solidFill>
                <a:srgbClr val="595959"/>
              </a:solidFill>
              <a:latin typeface="Poppins"/>
            </a:endParaRPr>
          </a:p>
        </p:txBody>
      </p:sp>
      <p:sp>
        <p:nvSpPr>
          <p:cNvPr id="8" name="Oval 7">
            <a:extLst>
              <a:ext uri="{FF2B5EF4-FFF2-40B4-BE49-F238E27FC236}">
                <a16:creationId xmlns:a16="http://schemas.microsoft.com/office/drawing/2014/main" id="{F359B09D-C673-4306-9726-5AC2BF8504C1}"/>
              </a:ext>
            </a:extLst>
          </p:cNvPr>
          <p:cNvSpPr/>
          <p:nvPr/>
        </p:nvSpPr>
        <p:spPr bwMode="gray">
          <a:xfrm>
            <a:off x="1790700" y="2637738"/>
            <a:ext cx="1193800" cy="495300"/>
          </a:xfrm>
          <a:prstGeom prst="ellipse">
            <a:avLst/>
          </a:prstGeom>
          <a:noFill/>
          <a:ln w="19050" algn="ctr">
            <a:solidFill>
              <a:srgbClr val="019EE2"/>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sp>
        <p:nvSpPr>
          <p:cNvPr id="9" name="Oval 8">
            <a:extLst>
              <a:ext uri="{FF2B5EF4-FFF2-40B4-BE49-F238E27FC236}">
                <a16:creationId xmlns:a16="http://schemas.microsoft.com/office/drawing/2014/main" id="{E7A25C57-C7F7-45BE-A4A7-DFAB4481FB7C}"/>
              </a:ext>
            </a:extLst>
          </p:cNvPr>
          <p:cNvSpPr/>
          <p:nvPr/>
        </p:nvSpPr>
        <p:spPr bwMode="gray">
          <a:xfrm>
            <a:off x="733726" y="4772979"/>
            <a:ext cx="1193800" cy="495300"/>
          </a:xfrm>
          <a:prstGeom prst="ellipse">
            <a:avLst/>
          </a:prstGeom>
          <a:noFill/>
          <a:ln w="19050" algn="ctr">
            <a:solidFill>
              <a:srgbClr val="019EE2"/>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cxnSp>
        <p:nvCxnSpPr>
          <p:cNvPr id="13" name="Straight Arrow Connector 12">
            <a:extLst>
              <a:ext uri="{FF2B5EF4-FFF2-40B4-BE49-F238E27FC236}">
                <a16:creationId xmlns:a16="http://schemas.microsoft.com/office/drawing/2014/main" id="{9D8EAF93-A258-4E6D-8C35-5B6B9E2CFD23}"/>
              </a:ext>
            </a:extLst>
          </p:cNvPr>
          <p:cNvCxnSpPr/>
          <p:nvPr/>
        </p:nvCxnSpPr>
        <p:spPr>
          <a:xfrm flipH="1" flipV="1">
            <a:off x="2996574" y="3174311"/>
            <a:ext cx="2858126" cy="1846318"/>
          </a:xfrm>
          <a:prstGeom prst="straightConnector1">
            <a:avLst/>
          </a:prstGeom>
          <a:ln>
            <a:solidFill>
              <a:srgbClr val="019EE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10405BBB-6455-49D1-B6F5-CA2FC3D6681A}"/>
              </a:ext>
            </a:extLst>
          </p:cNvPr>
          <p:cNvCxnSpPr>
            <a:cxnSpLocks/>
          </p:cNvCxnSpPr>
          <p:nvPr/>
        </p:nvCxnSpPr>
        <p:spPr>
          <a:xfrm flipH="1">
            <a:off x="2197100" y="5020629"/>
            <a:ext cx="3657602" cy="0"/>
          </a:xfrm>
          <a:prstGeom prst="straightConnector1">
            <a:avLst/>
          </a:prstGeom>
          <a:ln>
            <a:solidFill>
              <a:srgbClr val="019EE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95158"/>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A30E64-2D4F-4D67-B421-6BC62780E1BB}"/>
              </a:ext>
            </a:extLst>
          </p:cNvPr>
          <p:cNvSpPr>
            <a:spLocks noGrp="1"/>
          </p:cNvSpPr>
          <p:nvPr>
            <p:ph type="body" sz="quarter" idx="10"/>
          </p:nvPr>
        </p:nvSpPr>
        <p:spPr>
          <a:xfrm>
            <a:off x="469900" y="1174538"/>
            <a:ext cx="11554460" cy="4708525"/>
          </a:xfrm>
        </p:spPr>
        <p:txBody>
          <a:bodyPr/>
          <a:lstStyle/>
          <a:p>
            <a:endParaRPr lang="es-ES" sz="1800">
              <a:solidFill>
                <a:srgbClr val="019EE2"/>
              </a:solidFill>
            </a:endParaRPr>
          </a:p>
          <a:p>
            <a:r>
              <a:rPr lang="es-ES" sz="1800" b="1">
                <a:solidFill>
                  <a:schemeClr val="accent4">
                    <a:lumMod val="60000"/>
                    <a:lumOff val="40000"/>
                  </a:schemeClr>
                </a:solidFill>
              </a:rPr>
              <a:t>1- Una de las ventajas de crear una web con plantillas prediseñadas es:</a:t>
            </a:r>
          </a:p>
          <a:p>
            <a:endParaRPr lang="es-ES" sz="1600" b="0">
              <a:solidFill>
                <a:srgbClr val="585858"/>
              </a:solidFill>
            </a:endParaRPr>
          </a:p>
          <a:p>
            <a:r>
              <a:rPr lang="es-ES" b="1">
                <a:solidFill>
                  <a:srgbClr val="585858"/>
                </a:solidFill>
              </a:rPr>
              <a:t>	A - La PROPIEDAD DEL DOMINIO	B - VELOCIDAD DE CARGA DE LA WEB	C - SENCILLEZ EN CONSTRUIRLA</a:t>
            </a:r>
            <a:endParaRPr lang="es-ES" dirty="0">
              <a:solidFill>
                <a:srgbClr val="585858"/>
              </a:solidFill>
            </a:endParaRPr>
          </a:p>
          <a:p>
            <a:endParaRPr lang="es-ES" b="1">
              <a:solidFill>
                <a:srgbClr val="585858"/>
              </a:solidFill>
            </a:endParaRPr>
          </a:p>
          <a:p>
            <a:endParaRPr lang="es-ES" sz="1800" b="1">
              <a:solidFill>
                <a:schemeClr val="accent4">
                  <a:lumMod val="60000"/>
                  <a:lumOff val="40000"/>
                </a:schemeClr>
              </a:solidFill>
            </a:endParaRPr>
          </a:p>
          <a:p>
            <a:r>
              <a:rPr lang="es-ES" sz="1800" b="1">
                <a:solidFill>
                  <a:schemeClr val="accent4">
                    <a:lumMod val="60000"/>
                    <a:lumOff val="40000"/>
                  </a:schemeClr>
                </a:solidFill>
              </a:rPr>
              <a:t>2- Uno de los inconvenientes de crear uns web con plantillas prediseñadas es:</a:t>
            </a:r>
          </a:p>
          <a:p>
            <a:endParaRPr lang="es-ES" sz="1400" b="0">
              <a:solidFill>
                <a:srgbClr val="585858"/>
              </a:solidFill>
            </a:endParaRPr>
          </a:p>
          <a:p>
            <a:r>
              <a:rPr lang="es-ES" b="1">
                <a:solidFill>
                  <a:srgbClr val="585858"/>
                </a:solidFill>
              </a:rPr>
              <a:t>	A - LIMITACIONES EN DISEÑO	B - PRECIO CARO		C - COMPLEJIDAD EN CONSTRUIRLA </a:t>
            </a:r>
            <a:endParaRPr lang="es-ES" sz="1400" b="1">
              <a:solidFill>
                <a:srgbClr val="585858"/>
              </a:solidFill>
            </a:endParaRPr>
          </a:p>
          <a:p>
            <a:endParaRPr lang="es-ES" b="1">
              <a:solidFill>
                <a:srgbClr val="585858"/>
              </a:solidFill>
            </a:endParaRPr>
          </a:p>
          <a:p>
            <a:endParaRPr lang="es-ES" b="1">
              <a:solidFill>
                <a:srgbClr val="585858"/>
              </a:solidFill>
            </a:endParaRPr>
          </a:p>
          <a:p>
            <a:r>
              <a:rPr lang="es-ES" sz="1800" b="1">
                <a:solidFill>
                  <a:schemeClr val="accent4">
                    <a:lumMod val="60000"/>
                    <a:lumOff val="40000"/>
                  </a:schemeClr>
                </a:solidFill>
              </a:rPr>
              <a:t>3- Si usamos WORDPRESS para crear nuestra web, podemos personalizar sus funcionalidades:</a:t>
            </a:r>
            <a:r>
              <a:rPr kumimoji="0" lang="es-ES" sz="1800" b="1" i="0" u="none" strike="noStrike" kern="1200" cap="none" spc="0" normalizeH="0" baseline="0" noProof="0">
                <a:ln>
                  <a:noFill/>
                </a:ln>
                <a:solidFill>
                  <a:schemeClr val="accent4">
                    <a:lumMod val="60000"/>
                    <a:lumOff val="40000"/>
                  </a:schemeClr>
                </a:solidFill>
                <a:effectLst/>
                <a:uLnTx/>
                <a:uFillTx/>
                <a:latin typeface="Poppins"/>
                <a:ea typeface="+mn-ea"/>
                <a:cs typeface="+mn-cs"/>
              </a:rPr>
              <a:t> </a:t>
            </a:r>
            <a:endParaRPr lang="es-ES" sz="1800" b="1">
              <a:solidFill>
                <a:schemeClr val="accent4">
                  <a:lumMod val="60000"/>
                  <a:lumOff val="40000"/>
                </a:schemeClr>
              </a:solidFill>
            </a:endParaRPr>
          </a:p>
          <a:p>
            <a:endParaRPr lang="es-ES" sz="1400" b="0">
              <a:solidFill>
                <a:srgbClr val="585858"/>
              </a:solidFill>
            </a:endParaRPr>
          </a:p>
          <a:p>
            <a:r>
              <a:rPr lang="es-ES" b="1">
                <a:solidFill>
                  <a:srgbClr val="585858"/>
                </a:solidFill>
              </a:rPr>
              <a:t>	A - SI, con COOKIES		B - SI, con PLUGINS		C - NO ES PERSONALIZABLE</a:t>
            </a:r>
            <a:endParaRPr lang="es-ES" b="1" dirty="0">
              <a:solidFill>
                <a:srgbClr val="585858"/>
              </a:solidFill>
            </a:endParaRPr>
          </a:p>
        </p:txBody>
      </p:sp>
      <p:sp>
        <p:nvSpPr>
          <p:cNvPr id="3" name="Text Placeholder 2">
            <a:extLst>
              <a:ext uri="{FF2B5EF4-FFF2-40B4-BE49-F238E27FC236}">
                <a16:creationId xmlns:a16="http://schemas.microsoft.com/office/drawing/2014/main" id="{EDC1C95E-282C-4333-AFFE-2D88F1F33192}"/>
              </a:ext>
            </a:extLst>
          </p:cNvPr>
          <p:cNvSpPr>
            <a:spLocks noGrp="1"/>
          </p:cNvSpPr>
          <p:nvPr>
            <p:ph type="body" sz="quarter" idx="13"/>
          </p:nvPr>
        </p:nvSpPr>
        <p:spPr/>
        <p:txBody>
          <a:bodyPr/>
          <a:lstStyle/>
          <a:p>
            <a:r>
              <a:rPr lang="es-ES"/>
              <a:t>Test</a:t>
            </a:r>
            <a:endParaRPr lang="es-ES" dirty="0"/>
          </a:p>
        </p:txBody>
      </p:sp>
      <p:sp>
        <p:nvSpPr>
          <p:cNvPr id="4" name="Title 3">
            <a:extLst>
              <a:ext uri="{FF2B5EF4-FFF2-40B4-BE49-F238E27FC236}">
                <a16:creationId xmlns:a16="http://schemas.microsoft.com/office/drawing/2014/main" id="{24B5F82E-F095-4449-BEB9-E78DB34D9C9B}"/>
              </a:ext>
            </a:extLst>
          </p:cNvPr>
          <p:cNvSpPr>
            <a:spLocks noGrp="1"/>
          </p:cNvSpPr>
          <p:nvPr>
            <p:ph type="title"/>
          </p:nvPr>
        </p:nvSpPr>
        <p:spPr/>
        <p:txBody>
          <a:bodyPr/>
          <a:lstStyle/>
          <a:p>
            <a:r>
              <a:rPr lang="es-ES"/>
              <a:t>Páginas web con plantillas.</a:t>
            </a:r>
            <a:endParaRPr lang="es-ES" dirty="0"/>
          </a:p>
        </p:txBody>
      </p:sp>
      <p:sp>
        <p:nvSpPr>
          <p:cNvPr id="5" name="CuadroTexto 4">
            <a:extLst>
              <a:ext uri="{FF2B5EF4-FFF2-40B4-BE49-F238E27FC236}">
                <a16:creationId xmlns:a16="http://schemas.microsoft.com/office/drawing/2014/main" id="{016F2AFC-55C9-4B0E-9469-5AA714BD8930}"/>
              </a:ext>
            </a:extLst>
          </p:cNvPr>
          <p:cNvSpPr txBox="1"/>
          <p:nvPr/>
        </p:nvSpPr>
        <p:spPr bwMode="gray">
          <a:xfrm rot="10800000">
            <a:off x="3659505" y="6246181"/>
            <a:ext cx="7738110" cy="418465"/>
          </a:xfrm>
          <a:prstGeom prst="rect">
            <a:avLst/>
          </a:prstGeom>
        </p:spPr>
        <p:txBody>
          <a:bodyPr vert="horz" wrap="square" lIns="0" tIns="0" rIns="0" bIns="0" rtlCol="0" anchor="b" anchorCtr="0">
            <a:noAutofit/>
          </a:bodyPr>
          <a:lstStyle/>
          <a:p>
            <a:r>
              <a:rPr lang="ca-ES" sz="1200"/>
              <a:t>Respuestas: 1- Sencillez en construirla, 2- Limitaciones en Diseño, 3- SI, con Plugins.</a:t>
            </a:r>
            <a:endParaRPr lang="ca-ES" sz="1200" b="0" dirty="0"/>
          </a:p>
        </p:txBody>
      </p:sp>
    </p:spTree>
    <p:extLst>
      <p:ext uri="{BB962C8B-B14F-4D97-AF65-F5344CB8AC3E}">
        <p14:creationId xmlns:p14="http://schemas.microsoft.com/office/powerpoint/2010/main" val="1678485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884" y="3069626"/>
            <a:ext cx="10418233" cy="718749"/>
          </a:xfrm>
        </p:spPr>
        <p:txBody>
          <a:bodyPr/>
          <a:lstStyle/>
          <a:p>
            <a:r>
              <a:rPr lang="es-ES" dirty="0">
                <a:ea typeface="Verdana" panose="020B0604030504040204" pitchFamily="34" charset="0"/>
              </a:rPr>
              <a:t>Plataforma de pagos</a:t>
            </a:r>
            <a:endParaRPr lang="en-GB" dirty="0">
              <a:ea typeface="Verdana" panose="020B0604030504040204" pitchFamily="34" charset="0"/>
            </a:endParaRPr>
          </a:p>
        </p:txBody>
      </p:sp>
    </p:spTree>
    <p:extLst>
      <p:ext uri="{BB962C8B-B14F-4D97-AF65-F5344CB8AC3E}">
        <p14:creationId xmlns:p14="http://schemas.microsoft.com/office/powerpoint/2010/main" val="41007456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34035405-97E8-4CF7-BA26-5819F3069828}"/>
              </a:ext>
            </a:extLst>
          </p:cNvPr>
          <p:cNvPicPr>
            <a:picLocks noChangeAspect="1"/>
          </p:cNvPicPr>
          <p:nvPr/>
        </p:nvPicPr>
        <p:blipFill>
          <a:blip r:embed="rId3"/>
          <a:stretch>
            <a:fillRect/>
          </a:stretch>
        </p:blipFill>
        <p:spPr>
          <a:xfrm>
            <a:off x="712072" y="2367579"/>
            <a:ext cx="1990725" cy="647700"/>
          </a:xfrm>
          <a:prstGeom prst="rect">
            <a:avLst/>
          </a:prstGeom>
          <a:ln>
            <a:noFill/>
          </a:ln>
          <a:effectLst>
            <a:outerShdw blurRad="190500" algn="tl" rotWithShape="0">
              <a:srgbClr val="000000">
                <a:alpha val="70000"/>
              </a:srgbClr>
            </a:outerShdw>
          </a:effectLst>
        </p:spPr>
      </p:pic>
      <p:pic>
        <p:nvPicPr>
          <p:cNvPr id="17" name="Imagen 16">
            <a:extLst>
              <a:ext uri="{FF2B5EF4-FFF2-40B4-BE49-F238E27FC236}">
                <a16:creationId xmlns:a16="http://schemas.microsoft.com/office/drawing/2014/main" id="{CE650B6A-D846-41F7-BB85-922F3C46DC5B}"/>
              </a:ext>
            </a:extLst>
          </p:cNvPr>
          <p:cNvPicPr>
            <a:picLocks noChangeAspect="1"/>
          </p:cNvPicPr>
          <p:nvPr/>
        </p:nvPicPr>
        <p:blipFill>
          <a:blip r:embed="rId4"/>
          <a:stretch>
            <a:fillRect/>
          </a:stretch>
        </p:blipFill>
        <p:spPr>
          <a:xfrm>
            <a:off x="712072" y="4676116"/>
            <a:ext cx="1990725" cy="750377"/>
          </a:xfrm>
          <a:prstGeom prst="rect">
            <a:avLst/>
          </a:prstGeom>
          <a:ln>
            <a:noFill/>
          </a:ln>
          <a:effectLst>
            <a:outerShdw blurRad="190500" algn="tl" rotWithShape="0">
              <a:srgbClr val="000000">
                <a:alpha val="70000"/>
              </a:srgbClr>
            </a:outerShdw>
          </a:effectLst>
        </p:spPr>
      </p:pic>
      <p:pic>
        <p:nvPicPr>
          <p:cNvPr id="23" name="Imagen 22">
            <a:extLst>
              <a:ext uri="{FF2B5EF4-FFF2-40B4-BE49-F238E27FC236}">
                <a16:creationId xmlns:a16="http://schemas.microsoft.com/office/drawing/2014/main" id="{E52E3DEF-F3D9-4CF3-99A0-0B5DB0C67691}"/>
              </a:ext>
            </a:extLst>
          </p:cNvPr>
          <p:cNvPicPr>
            <a:picLocks noChangeAspect="1"/>
          </p:cNvPicPr>
          <p:nvPr/>
        </p:nvPicPr>
        <p:blipFill>
          <a:blip r:embed="rId5"/>
          <a:stretch>
            <a:fillRect/>
          </a:stretch>
        </p:blipFill>
        <p:spPr>
          <a:xfrm>
            <a:off x="712072" y="3470509"/>
            <a:ext cx="1990725" cy="750377"/>
          </a:xfrm>
          <a:prstGeom prst="rect">
            <a:avLst/>
          </a:prstGeom>
          <a:ln>
            <a:noFill/>
          </a:ln>
          <a:effectLst>
            <a:outerShdw blurRad="190500" algn="tl" rotWithShape="0">
              <a:srgbClr val="000000">
                <a:alpha val="70000"/>
              </a:srgbClr>
            </a:outerShdw>
          </a:effectLst>
        </p:spPr>
      </p:pic>
      <p:sp>
        <p:nvSpPr>
          <p:cNvPr id="3" name="Text Placeholder 2">
            <a:extLst>
              <a:ext uri="{FF2B5EF4-FFF2-40B4-BE49-F238E27FC236}">
                <a16:creationId xmlns:a16="http://schemas.microsoft.com/office/drawing/2014/main" id="{3FFA275C-A906-45B6-8B95-DFFE250A7D58}"/>
              </a:ext>
            </a:extLst>
          </p:cNvPr>
          <p:cNvSpPr>
            <a:spLocks noGrp="1"/>
          </p:cNvSpPr>
          <p:nvPr>
            <p:ph type="body" sz="quarter" idx="10"/>
          </p:nvPr>
        </p:nvSpPr>
        <p:spPr>
          <a:xfrm>
            <a:off x="469900" y="786129"/>
            <a:ext cx="9768974" cy="1154482"/>
          </a:xfrm>
        </p:spPr>
        <p:txBody>
          <a:bodyPr/>
          <a:lstStyle/>
          <a:p>
            <a:pPr algn="just"/>
            <a:r>
              <a:rPr lang="es-ES_tradnl" dirty="0"/>
              <a:t>Para completar nuestra página web </a:t>
            </a:r>
            <a:r>
              <a:rPr lang="es-ES_tradnl" i="1" dirty="0" err="1"/>
              <a:t>eCommerce</a:t>
            </a:r>
            <a:r>
              <a:rPr lang="es-ES_tradnl" dirty="0"/>
              <a:t> será imprescindible que implementemos una plataforma de pago que nos permita cobrar los productos que vendamos. </a:t>
            </a:r>
          </a:p>
          <a:p>
            <a:pPr algn="just"/>
            <a:endParaRPr lang="es-ES_tradnl" dirty="0"/>
          </a:p>
          <a:p>
            <a:pPr algn="just"/>
            <a:r>
              <a:rPr lang="es-ES_tradnl" dirty="0"/>
              <a:t>Existen una gran cantidad de opciones, a continuación explicamos las tres más conocidas y utilizadas:</a:t>
            </a:r>
            <a:endParaRPr lang="es-ES" dirty="0"/>
          </a:p>
        </p:txBody>
      </p:sp>
      <p:sp>
        <p:nvSpPr>
          <p:cNvPr id="4" name="Text Placeholder 3">
            <a:extLst>
              <a:ext uri="{FF2B5EF4-FFF2-40B4-BE49-F238E27FC236}">
                <a16:creationId xmlns:a16="http://schemas.microsoft.com/office/drawing/2014/main" id="{634C0CFA-EE87-415B-96CC-E15B48E2FB5E}"/>
              </a:ext>
            </a:extLst>
          </p:cNvPr>
          <p:cNvSpPr>
            <a:spLocks noGrp="1"/>
          </p:cNvSpPr>
          <p:nvPr>
            <p:ph type="body" sz="quarter" idx="13"/>
          </p:nvPr>
        </p:nvSpPr>
        <p:spPr>
          <a:xfrm>
            <a:off x="469900" y="355951"/>
            <a:ext cx="7058660" cy="396663"/>
          </a:xfrm>
        </p:spPr>
        <p:txBody>
          <a:bodyPr/>
          <a:lstStyle/>
          <a:p>
            <a:r>
              <a:rPr lang="es-ES_tradnl" dirty="0"/>
              <a:t>Opciones con las plataformas de pago:</a:t>
            </a:r>
            <a:endParaRPr lang="es-ES" dirty="0"/>
          </a:p>
        </p:txBody>
      </p:sp>
      <p:sp>
        <p:nvSpPr>
          <p:cNvPr id="5" name="TextBox 4">
            <a:extLst>
              <a:ext uri="{FF2B5EF4-FFF2-40B4-BE49-F238E27FC236}">
                <a16:creationId xmlns:a16="http://schemas.microsoft.com/office/drawing/2014/main" id="{A75B6A63-EE2A-45CF-B745-7ED6797026A0}"/>
              </a:ext>
            </a:extLst>
          </p:cNvPr>
          <p:cNvSpPr txBox="1"/>
          <p:nvPr/>
        </p:nvSpPr>
        <p:spPr bwMode="gray">
          <a:xfrm>
            <a:off x="3130061" y="2169584"/>
            <a:ext cx="7715739" cy="922304"/>
          </a:xfrm>
          <a:prstGeom prst="rect">
            <a:avLst/>
          </a:prstGeom>
          <a:ln>
            <a:solidFill>
              <a:srgbClr val="019EE2"/>
            </a:solidFill>
          </a:ln>
        </p:spPr>
        <p:txBody>
          <a:bodyPr vert="horz" wrap="square" lIns="72000" tIns="36000" rIns="72000" bIns="36000" rtlCol="0" anchor="b" anchorCtr="0">
            <a:noAutofit/>
          </a:bodyPr>
          <a:lstStyle/>
          <a:p>
            <a:pPr algn="just"/>
            <a:r>
              <a:rPr lang="es-ES_tradnl" sz="1400" dirty="0">
                <a:solidFill>
                  <a:srgbClr val="585858"/>
                </a:solidFill>
                <a:latin typeface="Poppins"/>
              </a:rPr>
              <a:t>Es la plataforma de pagos más utilizada y conocida por los usuarios. A partir de un sencillo registro, nos facilitarán un enlace que introduciremos en nuestra página web. La instalación es sencilla y no requiere de conocimientos en programación. </a:t>
            </a:r>
            <a:r>
              <a:rPr lang="es-ES_tradnl" sz="1400" dirty="0" err="1">
                <a:solidFill>
                  <a:srgbClr val="585858"/>
                </a:solidFill>
                <a:latin typeface="Poppins"/>
              </a:rPr>
              <a:t>Paypal</a:t>
            </a:r>
            <a:r>
              <a:rPr lang="es-ES_tradnl" sz="1400" dirty="0">
                <a:solidFill>
                  <a:srgbClr val="585858"/>
                </a:solidFill>
                <a:latin typeface="Poppins"/>
              </a:rPr>
              <a:t> nos retiene el dinero de la venta en nuestra cuenta previo descuento de la comisión que oscila entre el 2,5% y 6%.</a:t>
            </a:r>
            <a:endParaRPr lang="es-ES" sz="1400" dirty="0">
              <a:solidFill>
                <a:srgbClr val="585858"/>
              </a:solidFill>
              <a:latin typeface="Poppins"/>
            </a:endParaRPr>
          </a:p>
        </p:txBody>
      </p:sp>
      <p:sp>
        <p:nvSpPr>
          <p:cNvPr id="12" name="TextBox 11">
            <a:extLst>
              <a:ext uri="{FF2B5EF4-FFF2-40B4-BE49-F238E27FC236}">
                <a16:creationId xmlns:a16="http://schemas.microsoft.com/office/drawing/2014/main" id="{0DE6ACE0-5367-43A0-BD7D-FBF8A09FFCFC}"/>
              </a:ext>
            </a:extLst>
          </p:cNvPr>
          <p:cNvSpPr txBox="1"/>
          <p:nvPr/>
        </p:nvSpPr>
        <p:spPr bwMode="gray">
          <a:xfrm>
            <a:off x="3130061" y="3367832"/>
            <a:ext cx="7715739" cy="750377"/>
          </a:xfrm>
          <a:prstGeom prst="rect">
            <a:avLst/>
          </a:prstGeom>
          <a:ln>
            <a:solidFill>
              <a:srgbClr val="019EE2"/>
            </a:solidFill>
          </a:ln>
        </p:spPr>
        <p:txBody>
          <a:bodyPr vert="horz" wrap="square" lIns="72000" tIns="36000" rIns="72000" bIns="36000" rtlCol="0" anchor="b" anchorCtr="0">
            <a:noAutofit/>
          </a:bodyPr>
          <a:lstStyle/>
          <a:p>
            <a:pPr algn="just"/>
            <a:r>
              <a:rPr lang="es-ES_tradnl" sz="1400" dirty="0">
                <a:solidFill>
                  <a:srgbClr val="585858"/>
                </a:solidFill>
                <a:latin typeface="Poppins"/>
              </a:rPr>
              <a:t>El funcionamiento de </a:t>
            </a:r>
            <a:r>
              <a:rPr lang="es-ES_tradnl" sz="1400" dirty="0" err="1">
                <a:solidFill>
                  <a:srgbClr val="585858"/>
                </a:solidFill>
                <a:latin typeface="Poppins"/>
              </a:rPr>
              <a:t>Redsys</a:t>
            </a:r>
            <a:r>
              <a:rPr lang="es-ES_tradnl" sz="1400" dirty="0">
                <a:solidFill>
                  <a:srgbClr val="585858"/>
                </a:solidFill>
                <a:latin typeface="Poppins"/>
              </a:rPr>
              <a:t> es un poco más complejo y se necesitan ciertos conocimientos de programación para implementarla en nuestra pagina web. Como ventaja, tenemos una plataforma de pago con unos costes más contenidos.</a:t>
            </a:r>
            <a:endParaRPr lang="es-ES" sz="1400" dirty="0">
              <a:solidFill>
                <a:srgbClr val="585858"/>
              </a:solidFill>
              <a:latin typeface="Poppins"/>
            </a:endParaRPr>
          </a:p>
        </p:txBody>
      </p:sp>
      <p:sp>
        <p:nvSpPr>
          <p:cNvPr id="13" name="TextBox 12">
            <a:extLst>
              <a:ext uri="{FF2B5EF4-FFF2-40B4-BE49-F238E27FC236}">
                <a16:creationId xmlns:a16="http://schemas.microsoft.com/office/drawing/2014/main" id="{1D2C37F6-326E-47FE-A3CC-0E49E5C0DACF}"/>
              </a:ext>
            </a:extLst>
          </p:cNvPr>
          <p:cNvSpPr txBox="1"/>
          <p:nvPr/>
        </p:nvSpPr>
        <p:spPr bwMode="gray">
          <a:xfrm>
            <a:off x="3130061" y="4495800"/>
            <a:ext cx="7715739" cy="930693"/>
          </a:xfrm>
          <a:prstGeom prst="rect">
            <a:avLst/>
          </a:prstGeom>
          <a:ln>
            <a:solidFill>
              <a:srgbClr val="019EE2"/>
            </a:solidFill>
          </a:ln>
        </p:spPr>
        <p:txBody>
          <a:bodyPr vert="horz" wrap="square" lIns="72000" tIns="36000" rIns="72000" bIns="36000" rtlCol="0" anchor="b" anchorCtr="0">
            <a:noAutofit/>
          </a:bodyPr>
          <a:lstStyle/>
          <a:p>
            <a:pPr algn="just"/>
            <a:r>
              <a:rPr lang="es-ES_tradnl" sz="1400" dirty="0">
                <a:solidFill>
                  <a:srgbClr val="585858"/>
                </a:solidFill>
                <a:latin typeface="Poppins"/>
              </a:rPr>
              <a:t>Muy similar en funcionamiento a </a:t>
            </a:r>
            <a:r>
              <a:rPr lang="es-ES_tradnl" sz="1400" dirty="0" err="1">
                <a:solidFill>
                  <a:srgbClr val="585858"/>
                </a:solidFill>
                <a:latin typeface="Poppins"/>
              </a:rPr>
              <a:t>Paypal</a:t>
            </a:r>
            <a:r>
              <a:rPr lang="es-ES_tradnl" sz="1400" dirty="0">
                <a:solidFill>
                  <a:srgbClr val="585858"/>
                </a:solidFill>
                <a:latin typeface="Poppins"/>
              </a:rPr>
              <a:t> aunque con unas comisiones considerablemente inferiores debido principalmente al poder de marca y dominio de mercado de </a:t>
            </a:r>
            <a:r>
              <a:rPr lang="es-ES_tradnl" sz="1400" dirty="0" err="1">
                <a:solidFill>
                  <a:srgbClr val="585858"/>
                </a:solidFill>
                <a:latin typeface="Poppins"/>
              </a:rPr>
              <a:t>Paypal</a:t>
            </a:r>
            <a:r>
              <a:rPr lang="es-ES_tradnl" sz="1400" dirty="0">
                <a:solidFill>
                  <a:srgbClr val="585858"/>
                </a:solidFill>
                <a:latin typeface="Poppins"/>
              </a:rPr>
              <a:t>. Otra diferencia a destacar respecto a </a:t>
            </a:r>
            <a:r>
              <a:rPr lang="es-ES_tradnl" sz="1400" dirty="0" err="1">
                <a:solidFill>
                  <a:srgbClr val="585858"/>
                </a:solidFill>
                <a:latin typeface="Poppins"/>
              </a:rPr>
              <a:t>Paypal</a:t>
            </a:r>
            <a:r>
              <a:rPr lang="es-ES_tradnl" sz="1400" dirty="0">
                <a:solidFill>
                  <a:srgbClr val="585858"/>
                </a:solidFill>
                <a:latin typeface="Poppins"/>
              </a:rPr>
              <a:t> es que el pago final se hace en la propia página web y no en una nueva ventana distinta como ocurre en </a:t>
            </a:r>
            <a:r>
              <a:rPr lang="es-ES_tradnl" sz="1400" dirty="0" err="1">
                <a:solidFill>
                  <a:srgbClr val="585858"/>
                </a:solidFill>
                <a:latin typeface="Poppins"/>
              </a:rPr>
              <a:t>Paypal</a:t>
            </a:r>
            <a:r>
              <a:rPr lang="es-ES_tradnl" sz="1400" dirty="0">
                <a:solidFill>
                  <a:srgbClr val="585858"/>
                </a:solidFill>
                <a:latin typeface="Poppins"/>
              </a:rPr>
              <a:t>.</a:t>
            </a:r>
            <a:endParaRPr lang="es-ES" sz="1400" dirty="0">
              <a:solidFill>
                <a:srgbClr val="585858"/>
              </a:solidFill>
              <a:latin typeface="Poppins"/>
            </a:endParaRPr>
          </a:p>
        </p:txBody>
      </p:sp>
    </p:spTree>
    <p:extLst>
      <p:ext uri="{BB962C8B-B14F-4D97-AF65-F5344CB8AC3E}">
        <p14:creationId xmlns:p14="http://schemas.microsoft.com/office/powerpoint/2010/main" val="17377675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884" y="3069626"/>
            <a:ext cx="10418233" cy="718749"/>
          </a:xfrm>
        </p:spPr>
        <p:txBody>
          <a:bodyPr/>
          <a:lstStyle/>
          <a:p>
            <a:r>
              <a:rPr lang="es-ES" dirty="0">
                <a:ea typeface="Verdana" panose="020B0604030504040204" pitchFamily="34" charset="0"/>
              </a:rPr>
              <a:t>Enlazar Web y Redes Sociales</a:t>
            </a:r>
            <a:endParaRPr lang="en-GB" dirty="0">
              <a:ea typeface="Verdana" panose="020B0604030504040204" pitchFamily="34" charset="0"/>
            </a:endParaRPr>
          </a:p>
        </p:txBody>
      </p:sp>
    </p:spTree>
    <p:extLst>
      <p:ext uri="{BB962C8B-B14F-4D97-AF65-F5344CB8AC3E}">
        <p14:creationId xmlns:p14="http://schemas.microsoft.com/office/powerpoint/2010/main" val="12195622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9E6F23-0435-4DF7-A4D4-D188BB6975F7}"/>
              </a:ext>
            </a:extLst>
          </p:cNvPr>
          <p:cNvSpPr>
            <a:spLocks noGrp="1"/>
          </p:cNvSpPr>
          <p:nvPr>
            <p:ph type="body" sz="quarter" idx="10"/>
          </p:nvPr>
        </p:nvSpPr>
        <p:spPr/>
        <p:txBody>
          <a:bodyPr/>
          <a:lstStyle/>
          <a:p>
            <a:pPr marL="0" lvl="1" indent="0" algn="just"/>
            <a:endParaRPr lang="es-ES" sz="1600" b="0" dirty="0">
              <a:solidFill>
                <a:srgbClr val="595959"/>
              </a:solidFill>
              <a:sym typeface="Wingdings" panose="05000000000000000000" pitchFamily="2" charset="2"/>
            </a:endParaRPr>
          </a:p>
          <a:p>
            <a:pPr marL="0" lvl="1" indent="0" algn="just"/>
            <a:endParaRPr lang="es-ES" sz="1600" b="0" dirty="0">
              <a:solidFill>
                <a:srgbClr val="595959"/>
              </a:solidFill>
              <a:sym typeface="Wingdings" panose="05000000000000000000" pitchFamily="2" charset="2"/>
            </a:endParaRPr>
          </a:p>
          <a:p>
            <a:pPr marL="0" lvl="1" indent="0" algn="just"/>
            <a:r>
              <a:rPr lang="es-ES" sz="1600" b="0" dirty="0">
                <a:solidFill>
                  <a:srgbClr val="595959"/>
                </a:solidFill>
                <a:sym typeface="Wingdings" panose="05000000000000000000" pitchFamily="2" charset="2"/>
              </a:rPr>
              <a:t>El contenido debe ser </a:t>
            </a:r>
            <a:r>
              <a:rPr lang="es-ES" sz="1600" dirty="0">
                <a:solidFill>
                  <a:srgbClr val="019EE2"/>
                </a:solidFill>
                <a:sym typeface="Wingdings" panose="05000000000000000000" pitchFamily="2" charset="2"/>
              </a:rPr>
              <a:t>fácil</a:t>
            </a:r>
            <a:r>
              <a:rPr lang="es-ES" sz="1600" b="0" dirty="0">
                <a:solidFill>
                  <a:srgbClr val="595959"/>
                </a:solidFill>
                <a:sym typeface="Wingdings" panose="05000000000000000000" pitchFamily="2" charset="2"/>
              </a:rPr>
              <a:t> de compartir en nuestras redes sociales</a:t>
            </a:r>
          </a:p>
          <a:p>
            <a:pPr marL="0" lvl="1" indent="0" algn="just"/>
            <a:endParaRPr lang="es-ES" sz="1600" b="0" dirty="0">
              <a:solidFill>
                <a:srgbClr val="595959"/>
              </a:solidFill>
              <a:sym typeface="Wingdings" panose="05000000000000000000" pitchFamily="2" charset="2"/>
            </a:endParaRPr>
          </a:p>
          <a:p>
            <a:pPr marL="0" lvl="1" indent="0" algn="just"/>
            <a:endParaRPr lang="es-ES" sz="1600" b="0" dirty="0">
              <a:solidFill>
                <a:srgbClr val="595959"/>
              </a:solidFill>
              <a:sym typeface="Wingdings" panose="05000000000000000000" pitchFamily="2" charset="2"/>
            </a:endParaRPr>
          </a:p>
          <a:p>
            <a:pPr marL="0" lvl="1" indent="0" algn="just"/>
            <a:r>
              <a:rPr lang="es-ES" sz="1600" b="0" dirty="0">
                <a:solidFill>
                  <a:srgbClr val="595959"/>
                </a:solidFill>
                <a:sym typeface="Wingdings" panose="05000000000000000000" pitchFamily="2" charset="2"/>
              </a:rPr>
              <a:t>	     traerá </a:t>
            </a:r>
            <a:r>
              <a:rPr lang="es-ES" sz="1600" dirty="0">
                <a:solidFill>
                  <a:srgbClr val="019EE2"/>
                </a:solidFill>
                <a:sym typeface="Wingdings" panose="05000000000000000000" pitchFamily="2" charset="2"/>
              </a:rPr>
              <a:t>tráfico</a:t>
            </a:r>
            <a:r>
              <a:rPr lang="es-ES" sz="1600" b="0" dirty="0">
                <a:solidFill>
                  <a:srgbClr val="595959"/>
                </a:solidFill>
                <a:sym typeface="Wingdings" panose="05000000000000000000" pitchFamily="2" charset="2"/>
              </a:rPr>
              <a:t> a nuestra página </a:t>
            </a:r>
          </a:p>
          <a:p>
            <a:pPr marL="0" lvl="1" indent="0" algn="just"/>
            <a:endParaRPr lang="es-ES" sz="1600" b="0" dirty="0">
              <a:solidFill>
                <a:srgbClr val="595959"/>
              </a:solidFill>
              <a:sym typeface="Wingdings" panose="05000000000000000000" pitchFamily="2" charset="2"/>
            </a:endParaRPr>
          </a:p>
          <a:p>
            <a:pPr marL="0" lvl="1" indent="0" algn="just"/>
            <a:endParaRPr lang="es-ES" sz="1600" b="0" dirty="0">
              <a:solidFill>
                <a:srgbClr val="595959"/>
              </a:solidFill>
              <a:sym typeface="Wingdings" panose="05000000000000000000" pitchFamily="2" charset="2"/>
            </a:endParaRPr>
          </a:p>
          <a:p>
            <a:pPr marL="0" lvl="1" indent="0" algn="just"/>
            <a:r>
              <a:rPr lang="es-ES" sz="1600" b="0" dirty="0">
                <a:solidFill>
                  <a:srgbClr val="595959"/>
                </a:solidFill>
                <a:sym typeface="Wingdings" panose="05000000000000000000" pitchFamily="2" charset="2"/>
              </a:rPr>
              <a:t>           ayudará a mejorar nuestro </a:t>
            </a:r>
            <a:r>
              <a:rPr lang="es-ES" sz="1600" dirty="0">
                <a:solidFill>
                  <a:srgbClr val="019EE2"/>
                </a:solidFill>
                <a:sym typeface="Wingdings" panose="05000000000000000000" pitchFamily="2" charset="2"/>
              </a:rPr>
              <a:t>reconocimiento</a:t>
            </a:r>
            <a:r>
              <a:rPr lang="es-ES" sz="1600" b="0" dirty="0">
                <a:solidFill>
                  <a:srgbClr val="595959"/>
                </a:solidFill>
                <a:sym typeface="Wingdings" panose="05000000000000000000" pitchFamily="2" charset="2"/>
              </a:rPr>
              <a:t> de marca </a:t>
            </a:r>
          </a:p>
          <a:p>
            <a:pPr marL="0" lvl="1" indent="0" algn="ctr">
              <a:lnSpc>
                <a:spcPct val="150000"/>
              </a:lnSpc>
            </a:pPr>
            <a:endParaRPr lang="es-ES" sz="2000" dirty="0">
              <a:solidFill>
                <a:srgbClr val="019EE2"/>
              </a:solidFill>
              <a:sym typeface="Wingdings" panose="05000000000000000000" pitchFamily="2" charset="2"/>
            </a:endParaRPr>
          </a:p>
          <a:p>
            <a:pPr marL="0" lvl="1" indent="0" algn="ctr">
              <a:lnSpc>
                <a:spcPct val="150000"/>
              </a:lnSpc>
            </a:pPr>
            <a:endParaRPr lang="es-ES" sz="2000" dirty="0">
              <a:solidFill>
                <a:srgbClr val="019EE2"/>
              </a:solidFill>
              <a:sym typeface="Wingdings" panose="05000000000000000000" pitchFamily="2" charset="2"/>
            </a:endParaRPr>
          </a:p>
          <a:p>
            <a:pPr marL="0" lvl="1" indent="0" algn="ctr">
              <a:lnSpc>
                <a:spcPct val="150000"/>
              </a:lnSpc>
            </a:pPr>
            <a:r>
              <a:rPr lang="es-ES" sz="2000" dirty="0">
                <a:solidFill>
                  <a:srgbClr val="019EE2"/>
                </a:solidFill>
                <a:sym typeface="Wingdings" panose="05000000000000000000" pitchFamily="2" charset="2"/>
              </a:rPr>
              <a:t>           </a:t>
            </a:r>
            <a:endParaRPr lang="es-ES" sz="2000" dirty="0">
              <a:solidFill>
                <a:srgbClr val="019EE2"/>
              </a:solidFill>
            </a:endParaRPr>
          </a:p>
        </p:txBody>
      </p:sp>
      <p:sp>
        <p:nvSpPr>
          <p:cNvPr id="3" name="Text Placeholder 2">
            <a:extLst>
              <a:ext uri="{FF2B5EF4-FFF2-40B4-BE49-F238E27FC236}">
                <a16:creationId xmlns:a16="http://schemas.microsoft.com/office/drawing/2014/main" id="{2AC37785-D142-4170-AD8B-C2E2B95617B6}"/>
              </a:ext>
            </a:extLst>
          </p:cNvPr>
          <p:cNvSpPr>
            <a:spLocks noGrp="1"/>
          </p:cNvSpPr>
          <p:nvPr>
            <p:ph type="body" sz="quarter" idx="13"/>
          </p:nvPr>
        </p:nvSpPr>
        <p:spPr/>
        <p:txBody>
          <a:bodyPr/>
          <a:lstStyle/>
          <a:p>
            <a:r>
              <a:rPr lang="es-ES" dirty="0"/>
              <a:t>Redes Sociales</a:t>
            </a:r>
          </a:p>
        </p:txBody>
      </p:sp>
      <p:sp>
        <p:nvSpPr>
          <p:cNvPr id="4" name="Title 3">
            <a:extLst>
              <a:ext uri="{FF2B5EF4-FFF2-40B4-BE49-F238E27FC236}">
                <a16:creationId xmlns:a16="http://schemas.microsoft.com/office/drawing/2014/main" id="{D17408A8-5055-44EA-85C5-4E4FE7237173}"/>
              </a:ext>
            </a:extLst>
          </p:cNvPr>
          <p:cNvSpPr>
            <a:spLocks noGrp="1"/>
          </p:cNvSpPr>
          <p:nvPr>
            <p:ph type="title"/>
          </p:nvPr>
        </p:nvSpPr>
        <p:spPr/>
        <p:txBody>
          <a:bodyPr/>
          <a:lstStyle/>
          <a:p>
            <a:r>
              <a:rPr lang="es-ES" dirty="0"/>
              <a:t>Introducción	</a:t>
            </a:r>
          </a:p>
        </p:txBody>
      </p:sp>
      <p:sp>
        <p:nvSpPr>
          <p:cNvPr id="6" name="TextBox 5">
            <a:extLst>
              <a:ext uri="{FF2B5EF4-FFF2-40B4-BE49-F238E27FC236}">
                <a16:creationId xmlns:a16="http://schemas.microsoft.com/office/drawing/2014/main" id="{8267B651-FBBD-4CE8-864B-96896DB0E1A7}"/>
              </a:ext>
            </a:extLst>
          </p:cNvPr>
          <p:cNvSpPr txBox="1"/>
          <p:nvPr/>
        </p:nvSpPr>
        <p:spPr bwMode="gray">
          <a:xfrm>
            <a:off x="5098942" y="2397527"/>
            <a:ext cx="914400" cy="914400"/>
          </a:xfrm>
          <a:prstGeom prst="rect">
            <a:avLst/>
          </a:prstGeom>
        </p:spPr>
        <p:txBody>
          <a:bodyPr vert="horz" wrap="none" lIns="0" tIns="0" rIns="0" bIns="0" rtlCol="0" anchor="b"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s-ES" sz="3200" b="0" i="0" u="none" strike="noStrike" kern="1200" cap="none" spc="0" normalizeH="0" baseline="0" noProof="0" dirty="0">
              <a:ln>
                <a:noFill/>
              </a:ln>
              <a:solidFill>
                <a:prstClr val="black"/>
              </a:solidFill>
              <a:effectLst/>
              <a:uLnTx/>
              <a:uFillTx/>
              <a:latin typeface="Verdana"/>
              <a:ea typeface="+mn-ea"/>
              <a:cs typeface="+mn-cs"/>
            </a:endParaRPr>
          </a:p>
        </p:txBody>
      </p:sp>
      <p:pic>
        <p:nvPicPr>
          <p:cNvPr id="12" name="Picture 2" descr="173900312e1e96fd32b1">
            <a:extLst>
              <a:ext uri="{FF2B5EF4-FFF2-40B4-BE49-F238E27FC236}">
                <a16:creationId xmlns:a16="http://schemas.microsoft.com/office/drawing/2014/main" id="{E7EB8712-3037-49F5-9B0E-CB8895D5675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835" r="170" b="41798"/>
          <a:stretch/>
        </p:blipFill>
        <p:spPr bwMode="auto">
          <a:xfrm>
            <a:off x="7140073" y="2236700"/>
            <a:ext cx="3743292" cy="3905655"/>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a:extLst>
              <a:ext uri="{FF2B5EF4-FFF2-40B4-BE49-F238E27FC236}">
                <a16:creationId xmlns:a16="http://schemas.microsoft.com/office/drawing/2014/main" id="{F55E43F9-427F-43FC-B535-4A1687C96661}"/>
              </a:ext>
            </a:extLst>
          </p:cNvPr>
          <p:cNvSpPr/>
          <p:nvPr/>
        </p:nvSpPr>
        <p:spPr bwMode="gray">
          <a:xfrm>
            <a:off x="7278511" y="4222044"/>
            <a:ext cx="1058333" cy="194734"/>
          </a:xfrm>
          <a:prstGeom prst="rect">
            <a:avLst/>
          </a:prstGeom>
          <a:noFill/>
          <a:ln w="28575" algn="ctr">
            <a:solidFill>
              <a:srgbClr val="019EE2"/>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es-ES" sz="1600" b="1" dirty="0">
              <a:solidFill>
                <a:schemeClr val="bg1"/>
              </a:solidFill>
            </a:endParaRPr>
          </a:p>
        </p:txBody>
      </p:sp>
      <p:cxnSp>
        <p:nvCxnSpPr>
          <p:cNvPr id="14" name="Straight Arrow Connector 13">
            <a:extLst>
              <a:ext uri="{FF2B5EF4-FFF2-40B4-BE49-F238E27FC236}">
                <a16:creationId xmlns:a16="http://schemas.microsoft.com/office/drawing/2014/main" id="{5C975091-CE29-434D-ACF2-2862191C7DE9}"/>
              </a:ext>
            </a:extLst>
          </p:cNvPr>
          <p:cNvCxnSpPr>
            <a:cxnSpLocks/>
            <a:stCxn id="13" idx="1"/>
            <a:endCxn id="15" idx="3"/>
          </p:cNvCxnSpPr>
          <p:nvPr/>
        </p:nvCxnSpPr>
        <p:spPr>
          <a:xfrm flipH="1" flipV="1">
            <a:off x="6741638" y="3658849"/>
            <a:ext cx="536873" cy="660562"/>
          </a:xfrm>
          <a:prstGeom prst="straightConnector1">
            <a:avLst/>
          </a:prstGeom>
          <a:ln w="28575">
            <a:solidFill>
              <a:srgbClr val="019EE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C04A9F4-13E4-4217-9B34-1A236A3DC45F}"/>
              </a:ext>
            </a:extLst>
          </p:cNvPr>
          <p:cNvSpPr txBox="1"/>
          <p:nvPr/>
        </p:nvSpPr>
        <p:spPr bwMode="gray">
          <a:xfrm>
            <a:off x="5421746" y="3128170"/>
            <a:ext cx="1319892" cy="1061357"/>
          </a:xfrm>
          <a:prstGeom prst="rect">
            <a:avLst/>
          </a:prstGeom>
          <a:ln w="28575">
            <a:solidFill>
              <a:srgbClr val="019EE2"/>
            </a:solidFill>
          </a:ln>
        </p:spPr>
        <p:txBody>
          <a:bodyPr vert="horz" wrap="square" lIns="0" tIns="0" rIns="0" bIns="0" rtlCol="0" anchor="ctr" anchorCtr="0">
            <a:noAutofit/>
          </a:bodyPr>
          <a:lstStyle/>
          <a:p>
            <a:pPr algn="ctr"/>
            <a:r>
              <a:rPr lang="es-ES" sz="1600" b="0" dirty="0">
                <a:solidFill>
                  <a:srgbClr val="595959"/>
                </a:solidFill>
                <a:latin typeface="Poppins"/>
              </a:rPr>
              <a:t>Enlace de la página web en Instagram</a:t>
            </a:r>
          </a:p>
        </p:txBody>
      </p:sp>
      <p:cxnSp>
        <p:nvCxnSpPr>
          <p:cNvPr id="7" name="Straight Arrow Connector 6">
            <a:extLst>
              <a:ext uri="{FF2B5EF4-FFF2-40B4-BE49-F238E27FC236}">
                <a16:creationId xmlns:a16="http://schemas.microsoft.com/office/drawing/2014/main" id="{0ACB4C55-39E1-4F3A-B402-4D4804FA60E4}"/>
              </a:ext>
            </a:extLst>
          </p:cNvPr>
          <p:cNvCxnSpPr/>
          <p:nvPr/>
        </p:nvCxnSpPr>
        <p:spPr>
          <a:xfrm>
            <a:off x="3186545" y="2650836"/>
            <a:ext cx="0" cy="661091"/>
          </a:xfrm>
          <a:prstGeom prst="straightConnector1">
            <a:avLst/>
          </a:prstGeom>
          <a:ln w="28575">
            <a:solidFill>
              <a:srgbClr val="019EE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3F35505D-C272-49A7-8394-B252BF93E4B0}"/>
              </a:ext>
            </a:extLst>
          </p:cNvPr>
          <p:cNvCxnSpPr/>
          <p:nvPr/>
        </p:nvCxnSpPr>
        <p:spPr>
          <a:xfrm>
            <a:off x="3186545" y="3891498"/>
            <a:ext cx="0" cy="661091"/>
          </a:xfrm>
          <a:prstGeom prst="straightConnector1">
            <a:avLst/>
          </a:prstGeom>
          <a:ln w="28575">
            <a:solidFill>
              <a:srgbClr val="019EE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95159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587FC03-CB91-40D3-BC88-93B134FD59C3}"/>
              </a:ext>
            </a:extLst>
          </p:cNvPr>
          <p:cNvSpPr>
            <a:spLocks noGrp="1"/>
          </p:cNvSpPr>
          <p:nvPr>
            <p:ph type="body" sz="quarter" idx="10"/>
          </p:nvPr>
        </p:nvSpPr>
        <p:spPr>
          <a:xfrm>
            <a:off x="469900" y="1433830"/>
            <a:ext cx="11203940" cy="4708525"/>
          </a:xfrm>
        </p:spPr>
        <p:txBody>
          <a:bodyPr/>
          <a:lstStyle/>
          <a:p>
            <a:r>
              <a:rPr lang="es-ES" dirty="0"/>
              <a:t>Publicaciones que nos permiten vender y comprar productos directamente en esta red social.</a:t>
            </a:r>
          </a:p>
          <a:p>
            <a:pPr marL="285750" indent="-285750">
              <a:lnSpc>
                <a:spcPct val="150000"/>
              </a:lnSpc>
              <a:buFont typeface="Arial" panose="020B0604020202020204" pitchFamily="34" charset="0"/>
              <a:buChar char="•"/>
            </a:pPr>
            <a:r>
              <a:rPr lang="es-ES" b="1" dirty="0">
                <a:solidFill>
                  <a:srgbClr val="019EE2"/>
                </a:solidFill>
              </a:rPr>
              <a:t>Vendedor: </a:t>
            </a:r>
          </a:p>
          <a:p>
            <a:pPr marL="895335" lvl="1" indent="-285750">
              <a:buFontTx/>
              <a:buChar char="-"/>
            </a:pPr>
            <a:r>
              <a:rPr lang="es-ES" sz="1600" b="0" dirty="0">
                <a:solidFill>
                  <a:srgbClr val="595959"/>
                </a:solidFill>
              </a:rPr>
              <a:t>Sube fotografías </a:t>
            </a:r>
          </a:p>
          <a:p>
            <a:pPr marL="895335" lvl="1" indent="-285750">
              <a:buFontTx/>
              <a:buChar char="-"/>
            </a:pPr>
            <a:r>
              <a:rPr lang="es-ES" sz="1600" b="0" dirty="0">
                <a:solidFill>
                  <a:srgbClr val="595959"/>
                </a:solidFill>
              </a:rPr>
              <a:t>Etiqueta los productos</a:t>
            </a:r>
          </a:p>
          <a:p>
            <a:pPr marL="285750" indent="-285750">
              <a:buFont typeface="Arial" panose="020B0604020202020204" pitchFamily="34" charset="0"/>
              <a:buChar char="•"/>
            </a:pPr>
            <a:r>
              <a:rPr lang="es-ES" b="1" dirty="0">
                <a:solidFill>
                  <a:srgbClr val="019EE2"/>
                </a:solidFill>
              </a:rPr>
              <a:t>Comprador: </a:t>
            </a:r>
          </a:p>
          <a:p>
            <a:pPr marL="895335" lvl="1" indent="-285750">
              <a:buFontTx/>
              <a:buChar char="-"/>
            </a:pPr>
            <a:r>
              <a:rPr lang="es-ES" sz="1600" b="0" dirty="0">
                <a:solidFill>
                  <a:srgbClr val="595959"/>
                </a:solidFill>
              </a:rPr>
              <a:t>Hacer clic sobre el producto en la fotografía</a:t>
            </a:r>
          </a:p>
          <a:p>
            <a:pPr marL="895335" lvl="1" indent="-285750">
              <a:buFontTx/>
              <a:buChar char="-"/>
            </a:pPr>
            <a:r>
              <a:rPr lang="es-ES" sz="1600" b="0" dirty="0">
                <a:solidFill>
                  <a:srgbClr val="595959"/>
                </a:solidFill>
              </a:rPr>
              <a:t>Ver más información y/o comprar.</a:t>
            </a:r>
          </a:p>
          <a:p>
            <a:r>
              <a:rPr lang="es-ES" b="1" dirty="0"/>
              <a:t>Requisitos</a:t>
            </a:r>
            <a:r>
              <a:rPr lang="es-ES" b="0" dirty="0">
                <a:solidFill>
                  <a:srgbClr val="595959"/>
                </a:solidFill>
              </a:rPr>
              <a:t>:</a:t>
            </a:r>
          </a:p>
          <a:p>
            <a:endParaRPr lang="es-ES" b="0" dirty="0">
              <a:solidFill>
                <a:srgbClr val="595959"/>
              </a:solidFill>
            </a:endParaRPr>
          </a:p>
        </p:txBody>
      </p:sp>
      <p:sp>
        <p:nvSpPr>
          <p:cNvPr id="3" name="Text Placeholder 2">
            <a:extLst>
              <a:ext uri="{FF2B5EF4-FFF2-40B4-BE49-F238E27FC236}">
                <a16:creationId xmlns:a16="http://schemas.microsoft.com/office/drawing/2014/main" id="{A35DD3B6-6BBB-4AC6-87D8-BF6DB1D2A534}"/>
              </a:ext>
            </a:extLst>
          </p:cNvPr>
          <p:cNvSpPr>
            <a:spLocks noGrp="1"/>
          </p:cNvSpPr>
          <p:nvPr>
            <p:ph type="body" sz="quarter" idx="13"/>
          </p:nvPr>
        </p:nvSpPr>
        <p:spPr/>
        <p:txBody>
          <a:bodyPr/>
          <a:lstStyle/>
          <a:p>
            <a:r>
              <a:rPr lang="es-ES" dirty="0"/>
              <a:t>“</a:t>
            </a:r>
            <a:r>
              <a:rPr lang="es-ES" dirty="0" err="1"/>
              <a:t>Shoppable</a:t>
            </a:r>
            <a:r>
              <a:rPr lang="es-ES" dirty="0"/>
              <a:t> post”</a:t>
            </a:r>
          </a:p>
        </p:txBody>
      </p:sp>
      <p:sp>
        <p:nvSpPr>
          <p:cNvPr id="4" name="Title 3">
            <a:extLst>
              <a:ext uri="{FF2B5EF4-FFF2-40B4-BE49-F238E27FC236}">
                <a16:creationId xmlns:a16="http://schemas.microsoft.com/office/drawing/2014/main" id="{7735F838-DD0C-475E-8B27-8D6176D9F055}"/>
              </a:ext>
            </a:extLst>
          </p:cNvPr>
          <p:cNvSpPr>
            <a:spLocks noGrp="1"/>
          </p:cNvSpPr>
          <p:nvPr>
            <p:ph type="title"/>
          </p:nvPr>
        </p:nvSpPr>
        <p:spPr/>
        <p:txBody>
          <a:bodyPr/>
          <a:lstStyle/>
          <a:p>
            <a:r>
              <a:rPr lang="es-ES" dirty="0"/>
              <a:t>Vender productos</a:t>
            </a:r>
          </a:p>
        </p:txBody>
      </p:sp>
      <p:sp>
        <p:nvSpPr>
          <p:cNvPr id="5" name="Oval 155">
            <a:extLst>
              <a:ext uri="{FF2B5EF4-FFF2-40B4-BE49-F238E27FC236}">
                <a16:creationId xmlns:a16="http://schemas.microsoft.com/office/drawing/2014/main" id="{3B5E0096-6D03-4B5C-9D7B-0DCBAAD246D6}"/>
              </a:ext>
            </a:extLst>
          </p:cNvPr>
          <p:cNvSpPr/>
          <p:nvPr/>
        </p:nvSpPr>
        <p:spPr>
          <a:xfrm rot="2700000">
            <a:off x="4931185" y="4075481"/>
            <a:ext cx="747157" cy="1382637"/>
          </a:xfrm>
          <a:custGeom>
            <a:avLst/>
            <a:gdLst/>
            <a:ahLst/>
            <a:cxnLst/>
            <a:rect l="l" t="t" r="r" b="b"/>
            <a:pathLst>
              <a:path w="1224136" h="2290176">
                <a:moveTo>
                  <a:pt x="459315" y="63272"/>
                </a:moveTo>
                <a:cubicBezTo>
                  <a:pt x="498408" y="24179"/>
                  <a:pt x="552413" y="0"/>
                  <a:pt x="612067" y="0"/>
                </a:cubicBezTo>
                <a:cubicBezTo>
                  <a:pt x="731374" y="0"/>
                  <a:pt x="828091" y="96717"/>
                  <a:pt x="828091" y="216024"/>
                </a:cubicBezTo>
                <a:cubicBezTo>
                  <a:pt x="828091" y="299408"/>
                  <a:pt x="780848" y="371757"/>
                  <a:pt x="711216" y="406896"/>
                </a:cubicBezTo>
                <a:cubicBezTo>
                  <a:pt x="691916" y="450663"/>
                  <a:pt x="710516" y="496019"/>
                  <a:pt x="737802" y="533019"/>
                </a:cubicBezTo>
                <a:lnTo>
                  <a:pt x="1224136" y="533019"/>
                </a:lnTo>
                <a:lnTo>
                  <a:pt x="1224136" y="1019520"/>
                </a:lnTo>
                <a:cubicBezTo>
                  <a:pt x="1187224" y="1046736"/>
                  <a:pt x="1141992" y="1065189"/>
                  <a:pt x="1098339" y="1045939"/>
                </a:cubicBezTo>
                <a:cubicBezTo>
                  <a:pt x="1063200" y="976307"/>
                  <a:pt x="990851" y="929064"/>
                  <a:pt x="907467" y="929064"/>
                </a:cubicBezTo>
                <a:cubicBezTo>
                  <a:pt x="788160" y="929064"/>
                  <a:pt x="691443" y="1025781"/>
                  <a:pt x="691443" y="1145088"/>
                </a:cubicBezTo>
                <a:cubicBezTo>
                  <a:pt x="691443" y="1204742"/>
                  <a:pt x="715622" y="1258747"/>
                  <a:pt x="754715" y="1297840"/>
                </a:cubicBezTo>
                <a:cubicBezTo>
                  <a:pt x="793807" y="1336933"/>
                  <a:pt x="847813" y="1361112"/>
                  <a:pt x="907467" y="1361112"/>
                </a:cubicBezTo>
                <a:cubicBezTo>
                  <a:pt x="988927" y="1361112"/>
                  <a:pt x="1059856" y="1316024"/>
                  <a:pt x="1095778" y="1248955"/>
                </a:cubicBezTo>
                <a:cubicBezTo>
                  <a:pt x="1141514" y="1226580"/>
                  <a:pt x="1182162" y="1242465"/>
                  <a:pt x="1224136" y="1270694"/>
                </a:cubicBezTo>
                <a:lnTo>
                  <a:pt x="1224136" y="1757155"/>
                </a:lnTo>
                <a:lnTo>
                  <a:pt x="737829" y="1757155"/>
                </a:lnTo>
                <a:cubicBezTo>
                  <a:pt x="709519" y="1799263"/>
                  <a:pt x="693505" y="1839996"/>
                  <a:pt x="715934" y="1885841"/>
                </a:cubicBezTo>
                <a:cubicBezTo>
                  <a:pt x="783003" y="1921763"/>
                  <a:pt x="828091" y="1992692"/>
                  <a:pt x="828091" y="2074152"/>
                </a:cubicBezTo>
                <a:cubicBezTo>
                  <a:pt x="828091" y="2133806"/>
                  <a:pt x="803912" y="2187812"/>
                  <a:pt x="764819" y="2226904"/>
                </a:cubicBezTo>
                <a:cubicBezTo>
                  <a:pt x="725726" y="2265997"/>
                  <a:pt x="671721" y="2290176"/>
                  <a:pt x="612067" y="2290176"/>
                </a:cubicBezTo>
                <a:cubicBezTo>
                  <a:pt x="492760" y="2290176"/>
                  <a:pt x="396043" y="2193459"/>
                  <a:pt x="396043" y="2074152"/>
                </a:cubicBezTo>
                <a:cubicBezTo>
                  <a:pt x="396043" y="1990768"/>
                  <a:pt x="443286" y="1918419"/>
                  <a:pt x="512918" y="1883280"/>
                </a:cubicBezTo>
                <a:cubicBezTo>
                  <a:pt x="532218" y="1839512"/>
                  <a:pt x="513617" y="1794156"/>
                  <a:pt x="486331" y="1757155"/>
                </a:cubicBezTo>
                <a:lnTo>
                  <a:pt x="0" y="1757155"/>
                </a:lnTo>
                <a:lnTo>
                  <a:pt x="0" y="1267857"/>
                </a:lnTo>
                <a:cubicBezTo>
                  <a:pt x="35436" y="1241878"/>
                  <a:pt x="78596" y="1225841"/>
                  <a:pt x="120314" y="1244237"/>
                </a:cubicBezTo>
                <a:cubicBezTo>
                  <a:pt x="155453" y="1313869"/>
                  <a:pt x="227802" y="1361112"/>
                  <a:pt x="311186" y="1361112"/>
                </a:cubicBezTo>
                <a:cubicBezTo>
                  <a:pt x="430493" y="1361112"/>
                  <a:pt x="527210" y="1264395"/>
                  <a:pt x="527210" y="1145088"/>
                </a:cubicBezTo>
                <a:cubicBezTo>
                  <a:pt x="527210" y="1085434"/>
                  <a:pt x="503031" y="1031429"/>
                  <a:pt x="463938" y="992336"/>
                </a:cubicBezTo>
                <a:cubicBezTo>
                  <a:pt x="424846" y="953243"/>
                  <a:pt x="370840" y="929064"/>
                  <a:pt x="311186" y="929064"/>
                </a:cubicBezTo>
                <a:cubicBezTo>
                  <a:pt x="229726" y="929064"/>
                  <a:pt x="158797" y="974152"/>
                  <a:pt x="122875" y="1041221"/>
                </a:cubicBezTo>
                <a:cubicBezTo>
                  <a:pt x="78969" y="1062702"/>
                  <a:pt x="39751" y="1048921"/>
                  <a:pt x="0" y="1022105"/>
                </a:cubicBezTo>
                <a:lnTo>
                  <a:pt x="0" y="533019"/>
                </a:lnTo>
                <a:lnTo>
                  <a:pt x="486305" y="533019"/>
                </a:lnTo>
                <a:cubicBezTo>
                  <a:pt x="514616" y="490912"/>
                  <a:pt x="530628" y="450179"/>
                  <a:pt x="508200" y="404335"/>
                </a:cubicBezTo>
                <a:cubicBezTo>
                  <a:pt x="441131" y="368413"/>
                  <a:pt x="396043" y="297484"/>
                  <a:pt x="396043" y="216024"/>
                </a:cubicBezTo>
                <a:cubicBezTo>
                  <a:pt x="396043" y="156370"/>
                  <a:pt x="420222" y="102364"/>
                  <a:pt x="459315" y="63272"/>
                </a:cubicBezTo>
                <a:close/>
              </a:path>
            </a:pathLst>
          </a:cu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dirty="0">
              <a:solidFill>
                <a:schemeClr val="tx2"/>
              </a:solidFill>
            </a:endParaRPr>
          </a:p>
        </p:txBody>
      </p:sp>
      <p:sp>
        <p:nvSpPr>
          <p:cNvPr id="6" name="Oval 155">
            <a:extLst>
              <a:ext uri="{FF2B5EF4-FFF2-40B4-BE49-F238E27FC236}">
                <a16:creationId xmlns:a16="http://schemas.microsoft.com/office/drawing/2014/main" id="{E4336EA4-6934-4A59-85B8-4992CF5F3A86}"/>
              </a:ext>
            </a:extLst>
          </p:cNvPr>
          <p:cNvSpPr/>
          <p:nvPr/>
        </p:nvSpPr>
        <p:spPr>
          <a:xfrm rot="18900000">
            <a:off x="5451057" y="4593167"/>
            <a:ext cx="739042" cy="1397819"/>
          </a:xfrm>
          <a:custGeom>
            <a:avLst/>
            <a:gdLst/>
            <a:ahLst/>
            <a:cxnLst/>
            <a:rect l="l" t="t" r="r" b="b"/>
            <a:pathLst>
              <a:path w="1224136" h="2290176">
                <a:moveTo>
                  <a:pt x="764820" y="63272"/>
                </a:moveTo>
                <a:cubicBezTo>
                  <a:pt x="803913" y="102365"/>
                  <a:pt x="828092" y="156370"/>
                  <a:pt x="828092" y="216024"/>
                </a:cubicBezTo>
                <a:cubicBezTo>
                  <a:pt x="828092" y="299408"/>
                  <a:pt x="780849" y="371757"/>
                  <a:pt x="711217" y="406896"/>
                </a:cubicBezTo>
                <a:cubicBezTo>
                  <a:pt x="691917" y="450664"/>
                  <a:pt x="710518" y="496020"/>
                  <a:pt x="737803" y="533020"/>
                </a:cubicBezTo>
                <a:lnTo>
                  <a:pt x="1224136" y="533020"/>
                </a:lnTo>
                <a:lnTo>
                  <a:pt x="1224136" y="1022318"/>
                </a:lnTo>
                <a:cubicBezTo>
                  <a:pt x="1188700" y="1048297"/>
                  <a:pt x="1145539" y="1064335"/>
                  <a:pt x="1103821" y="1045938"/>
                </a:cubicBezTo>
                <a:cubicBezTo>
                  <a:pt x="1068682" y="976306"/>
                  <a:pt x="996333" y="929063"/>
                  <a:pt x="912949" y="929063"/>
                </a:cubicBezTo>
                <a:cubicBezTo>
                  <a:pt x="793642" y="929063"/>
                  <a:pt x="696925" y="1025780"/>
                  <a:pt x="696925" y="1145087"/>
                </a:cubicBezTo>
                <a:cubicBezTo>
                  <a:pt x="696925" y="1204741"/>
                  <a:pt x="721104" y="1258746"/>
                  <a:pt x="760197" y="1297839"/>
                </a:cubicBezTo>
                <a:cubicBezTo>
                  <a:pt x="799289" y="1336932"/>
                  <a:pt x="853295" y="1361111"/>
                  <a:pt x="912949" y="1361111"/>
                </a:cubicBezTo>
                <a:cubicBezTo>
                  <a:pt x="994409" y="1361111"/>
                  <a:pt x="1065338" y="1316024"/>
                  <a:pt x="1101260" y="1248954"/>
                </a:cubicBezTo>
                <a:cubicBezTo>
                  <a:pt x="1145167" y="1227474"/>
                  <a:pt x="1184385" y="1241254"/>
                  <a:pt x="1224136" y="1268071"/>
                </a:cubicBezTo>
                <a:lnTo>
                  <a:pt x="1224136" y="1757156"/>
                </a:lnTo>
                <a:lnTo>
                  <a:pt x="737830" y="1757156"/>
                </a:lnTo>
                <a:cubicBezTo>
                  <a:pt x="709520" y="1799264"/>
                  <a:pt x="693507" y="1839997"/>
                  <a:pt x="715935" y="1885841"/>
                </a:cubicBezTo>
                <a:cubicBezTo>
                  <a:pt x="783004" y="1921763"/>
                  <a:pt x="828092" y="1992692"/>
                  <a:pt x="828092" y="2074152"/>
                </a:cubicBezTo>
                <a:cubicBezTo>
                  <a:pt x="828092" y="2133806"/>
                  <a:pt x="803913" y="2187812"/>
                  <a:pt x="764820" y="2226904"/>
                </a:cubicBezTo>
                <a:cubicBezTo>
                  <a:pt x="725727" y="2265997"/>
                  <a:pt x="671722" y="2290176"/>
                  <a:pt x="612068" y="2290176"/>
                </a:cubicBezTo>
                <a:cubicBezTo>
                  <a:pt x="492761" y="2290176"/>
                  <a:pt x="396044" y="2193459"/>
                  <a:pt x="396044" y="2074152"/>
                </a:cubicBezTo>
                <a:cubicBezTo>
                  <a:pt x="396044" y="1990768"/>
                  <a:pt x="443287" y="1918419"/>
                  <a:pt x="512919" y="1883280"/>
                </a:cubicBezTo>
                <a:cubicBezTo>
                  <a:pt x="532219" y="1839512"/>
                  <a:pt x="513618" y="1794157"/>
                  <a:pt x="486333" y="1757156"/>
                </a:cubicBezTo>
                <a:lnTo>
                  <a:pt x="0" y="1757156"/>
                </a:lnTo>
                <a:lnTo>
                  <a:pt x="0" y="1271295"/>
                </a:lnTo>
                <a:cubicBezTo>
                  <a:pt x="37251" y="1243817"/>
                  <a:pt x="82955" y="1224793"/>
                  <a:pt x="127049" y="1244237"/>
                </a:cubicBezTo>
                <a:cubicBezTo>
                  <a:pt x="162188" y="1313869"/>
                  <a:pt x="234537" y="1361112"/>
                  <a:pt x="317921" y="1361112"/>
                </a:cubicBezTo>
                <a:cubicBezTo>
                  <a:pt x="437228" y="1361112"/>
                  <a:pt x="533945" y="1264395"/>
                  <a:pt x="533945" y="1145088"/>
                </a:cubicBezTo>
                <a:cubicBezTo>
                  <a:pt x="533945" y="1085434"/>
                  <a:pt x="509766" y="1031429"/>
                  <a:pt x="470673" y="992336"/>
                </a:cubicBezTo>
                <a:cubicBezTo>
                  <a:pt x="431581" y="953243"/>
                  <a:pt x="377575" y="929064"/>
                  <a:pt x="317921" y="929064"/>
                </a:cubicBezTo>
                <a:cubicBezTo>
                  <a:pt x="236461" y="929064"/>
                  <a:pt x="165532" y="974152"/>
                  <a:pt x="129610" y="1041221"/>
                </a:cubicBezTo>
                <a:cubicBezTo>
                  <a:pt x="83460" y="1063799"/>
                  <a:pt x="42490" y="1047421"/>
                  <a:pt x="0" y="1018884"/>
                </a:cubicBezTo>
                <a:lnTo>
                  <a:pt x="0" y="533020"/>
                </a:lnTo>
                <a:lnTo>
                  <a:pt x="486306" y="533020"/>
                </a:lnTo>
                <a:cubicBezTo>
                  <a:pt x="514616" y="490912"/>
                  <a:pt x="530629" y="450179"/>
                  <a:pt x="508201" y="404335"/>
                </a:cubicBezTo>
                <a:cubicBezTo>
                  <a:pt x="441132" y="368413"/>
                  <a:pt x="396044" y="297484"/>
                  <a:pt x="396044" y="216024"/>
                </a:cubicBezTo>
                <a:cubicBezTo>
                  <a:pt x="396044" y="156370"/>
                  <a:pt x="420223" y="102364"/>
                  <a:pt x="459316" y="63272"/>
                </a:cubicBezTo>
                <a:cubicBezTo>
                  <a:pt x="498409" y="24179"/>
                  <a:pt x="552414" y="0"/>
                  <a:pt x="612068" y="0"/>
                </a:cubicBezTo>
                <a:cubicBezTo>
                  <a:pt x="671722" y="0"/>
                  <a:pt x="725728" y="24180"/>
                  <a:pt x="764820" y="63272"/>
                </a:cubicBezTo>
                <a:close/>
              </a:path>
            </a:pathLst>
          </a:cu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err="1">
              <a:solidFill>
                <a:schemeClr val="tx2"/>
              </a:solidFill>
            </a:endParaRPr>
          </a:p>
        </p:txBody>
      </p:sp>
      <p:sp>
        <p:nvSpPr>
          <p:cNvPr id="7" name="Oval 155">
            <a:extLst>
              <a:ext uri="{FF2B5EF4-FFF2-40B4-BE49-F238E27FC236}">
                <a16:creationId xmlns:a16="http://schemas.microsoft.com/office/drawing/2014/main" id="{7C5393A2-CBD3-4D65-8488-0CF5A1B128DA}"/>
              </a:ext>
            </a:extLst>
          </p:cNvPr>
          <p:cNvSpPr/>
          <p:nvPr/>
        </p:nvSpPr>
        <p:spPr>
          <a:xfrm rot="18900000">
            <a:off x="4375235" y="4612828"/>
            <a:ext cx="739042" cy="1397820"/>
          </a:xfrm>
          <a:custGeom>
            <a:avLst/>
            <a:gdLst/>
            <a:ahLst/>
            <a:cxnLst/>
            <a:rect l="l" t="t" r="r" b="b"/>
            <a:pathLst>
              <a:path w="1224136" h="2290177">
                <a:moveTo>
                  <a:pt x="764821" y="63272"/>
                </a:moveTo>
                <a:cubicBezTo>
                  <a:pt x="803914" y="102365"/>
                  <a:pt x="828093" y="156370"/>
                  <a:pt x="828093" y="216024"/>
                </a:cubicBezTo>
                <a:cubicBezTo>
                  <a:pt x="828093" y="299408"/>
                  <a:pt x="780850" y="371757"/>
                  <a:pt x="711218" y="406896"/>
                </a:cubicBezTo>
                <a:cubicBezTo>
                  <a:pt x="691918" y="450664"/>
                  <a:pt x="710519" y="496020"/>
                  <a:pt x="737804" y="533020"/>
                </a:cubicBezTo>
                <a:lnTo>
                  <a:pt x="1224136" y="533020"/>
                </a:lnTo>
                <a:lnTo>
                  <a:pt x="1224136" y="1019537"/>
                </a:lnTo>
                <a:cubicBezTo>
                  <a:pt x="1187233" y="1046745"/>
                  <a:pt x="1142014" y="1065183"/>
                  <a:pt x="1098373" y="1045938"/>
                </a:cubicBezTo>
                <a:cubicBezTo>
                  <a:pt x="1063233" y="976306"/>
                  <a:pt x="990884" y="929063"/>
                  <a:pt x="907500" y="929063"/>
                </a:cubicBezTo>
                <a:cubicBezTo>
                  <a:pt x="788193" y="929063"/>
                  <a:pt x="691476" y="1025780"/>
                  <a:pt x="691476" y="1145087"/>
                </a:cubicBezTo>
                <a:cubicBezTo>
                  <a:pt x="691476" y="1204741"/>
                  <a:pt x="715655" y="1258747"/>
                  <a:pt x="754748" y="1297839"/>
                </a:cubicBezTo>
                <a:cubicBezTo>
                  <a:pt x="793841" y="1336932"/>
                  <a:pt x="847846" y="1361111"/>
                  <a:pt x="907500" y="1361111"/>
                </a:cubicBezTo>
                <a:cubicBezTo>
                  <a:pt x="988961" y="1361111"/>
                  <a:pt x="1059890" y="1316024"/>
                  <a:pt x="1095811" y="1248954"/>
                </a:cubicBezTo>
                <a:cubicBezTo>
                  <a:pt x="1141537" y="1226584"/>
                  <a:pt x="1182177" y="1242456"/>
                  <a:pt x="1224136" y="1270677"/>
                </a:cubicBezTo>
                <a:lnTo>
                  <a:pt x="1224136" y="1757156"/>
                </a:lnTo>
                <a:lnTo>
                  <a:pt x="737831" y="1757156"/>
                </a:lnTo>
                <a:cubicBezTo>
                  <a:pt x="709521" y="1799265"/>
                  <a:pt x="693508" y="1839998"/>
                  <a:pt x="715937" y="1885842"/>
                </a:cubicBezTo>
                <a:cubicBezTo>
                  <a:pt x="783005" y="1921764"/>
                  <a:pt x="828094" y="1992693"/>
                  <a:pt x="828094" y="2074153"/>
                </a:cubicBezTo>
                <a:cubicBezTo>
                  <a:pt x="828093" y="2133807"/>
                  <a:pt x="803915" y="2187813"/>
                  <a:pt x="764821" y="2226905"/>
                </a:cubicBezTo>
                <a:cubicBezTo>
                  <a:pt x="725728" y="2265998"/>
                  <a:pt x="671723" y="2290177"/>
                  <a:pt x="612070" y="2290177"/>
                </a:cubicBezTo>
                <a:cubicBezTo>
                  <a:pt x="492762" y="2290177"/>
                  <a:pt x="396045" y="2193460"/>
                  <a:pt x="396045" y="2074153"/>
                </a:cubicBezTo>
                <a:cubicBezTo>
                  <a:pt x="396045" y="1990769"/>
                  <a:pt x="443288" y="1918420"/>
                  <a:pt x="512921" y="1883281"/>
                </a:cubicBezTo>
                <a:cubicBezTo>
                  <a:pt x="532220" y="1839513"/>
                  <a:pt x="513619" y="1794157"/>
                  <a:pt x="486333" y="1757155"/>
                </a:cubicBezTo>
                <a:lnTo>
                  <a:pt x="1" y="1757156"/>
                </a:lnTo>
                <a:lnTo>
                  <a:pt x="1" y="1271298"/>
                </a:lnTo>
                <a:cubicBezTo>
                  <a:pt x="37251" y="1243817"/>
                  <a:pt x="82956" y="1224794"/>
                  <a:pt x="127049" y="1244238"/>
                </a:cubicBezTo>
                <a:cubicBezTo>
                  <a:pt x="162189" y="1313869"/>
                  <a:pt x="234538" y="1361113"/>
                  <a:pt x="317921" y="1361113"/>
                </a:cubicBezTo>
                <a:cubicBezTo>
                  <a:pt x="437228" y="1361113"/>
                  <a:pt x="533945" y="1264396"/>
                  <a:pt x="533945" y="1145089"/>
                </a:cubicBezTo>
                <a:cubicBezTo>
                  <a:pt x="533945" y="1085435"/>
                  <a:pt x="509766" y="1031429"/>
                  <a:pt x="470673" y="992337"/>
                </a:cubicBezTo>
                <a:cubicBezTo>
                  <a:pt x="431581" y="953244"/>
                  <a:pt x="377575" y="929065"/>
                  <a:pt x="317921" y="929065"/>
                </a:cubicBezTo>
                <a:cubicBezTo>
                  <a:pt x="236461" y="929065"/>
                  <a:pt x="165532" y="974153"/>
                  <a:pt x="129610" y="1041222"/>
                </a:cubicBezTo>
                <a:cubicBezTo>
                  <a:pt x="83461" y="1063799"/>
                  <a:pt x="42491" y="1047422"/>
                  <a:pt x="0" y="1018884"/>
                </a:cubicBezTo>
                <a:lnTo>
                  <a:pt x="0" y="533020"/>
                </a:lnTo>
                <a:lnTo>
                  <a:pt x="486307" y="533020"/>
                </a:lnTo>
                <a:cubicBezTo>
                  <a:pt x="514617" y="490912"/>
                  <a:pt x="530630" y="450179"/>
                  <a:pt x="508202" y="404335"/>
                </a:cubicBezTo>
                <a:cubicBezTo>
                  <a:pt x="441133" y="368413"/>
                  <a:pt x="396045" y="297484"/>
                  <a:pt x="396045" y="216024"/>
                </a:cubicBezTo>
                <a:cubicBezTo>
                  <a:pt x="396045" y="156370"/>
                  <a:pt x="420224" y="102364"/>
                  <a:pt x="459317" y="63272"/>
                </a:cubicBezTo>
                <a:cubicBezTo>
                  <a:pt x="498410" y="24179"/>
                  <a:pt x="552415" y="0"/>
                  <a:pt x="612069" y="0"/>
                </a:cubicBezTo>
                <a:cubicBezTo>
                  <a:pt x="671723" y="0"/>
                  <a:pt x="725728" y="24179"/>
                  <a:pt x="764821" y="63272"/>
                </a:cubicBezTo>
                <a:close/>
              </a:path>
            </a:pathLst>
          </a:cu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err="1">
              <a:solidFill>
                <a:schemeClr val="tx2"/>
              </a:solidFill>
            </a:endParaRPr>
          </a:p>
        </p:txBody>
      </p:sp>
      <p:sp>
        <p:nvSpPr>
          <p:cNvPr id="8" name="Rectangle 140">
            <a:extLst>
              <a:ext uri="{FF2B5EF4-FFF2-40B4-BE49-F238E27FC236}">
                <a16:creationId xmlns:a16="http://schemas.microsoft.com/office/drawing/2014/main" id="{41646135-426A-40E5-91C1-8F92CCB1A4D6}"/>
              </a:ext>
            </a:extLst>
          </p:cNvPr>
          <p:cNvSpPr/>
          <p:nvPr/>
        </p:nvSpPr>
        <p:spPr>
          <a:xfrm rot="2700000">
            <a:off x="4930956" y="5145697"/>
            <a:ext cx="747157" cy="1382637"/>
          </a:xfrm>
          <a:custGeom>
            <a:avLst/>
            <a:gdLst/>
            <a:ahLst/>
            <a:cxnLst/>
            <a:rect l="l" t="t" r="r" b="b"/>
            <a:pathLst>
              <a:path w="1224136" h="2290176">
                <a:moveTo>
                  <a:pt x="459315" y="63272"/>
                </a:moveTo>
                <a:cubicBezTo>
                  <a:pt x="498408" y="24178"/>
                  <a:pt x="552413" y="-1"/>
                  <a:pt x="612067" y="0"/>
                </a:cubicBezTo>
                <a:cubicBezTo>
                  <a:pt x="731374" y="-1"/>
                  <a:pt x="828091" y="96717"/>
                  <a:pt x="828091" y="216024"/>
                </a:cubicBezTo>
                <a:cubicBezTo>
                  <a:pt x="828091" y="299408"/>
                  <a:pt x="780848" y="371756"/>
                  <a:pt x="711216" y="406896"/>
                </a:cubicBezTo>
                <a:cubicBezTo>
                  <a:pt x="691916" y="450663"/>
                  <a:pt x="710517" y="496019"/>
                  <a:pt x="737802" y="533019"/>
                </a:cubicBezTo>
                <a:lnTo>
                  <a:pt x="1224136" y="533019"/>
                </a:lnTo>
                <a:lnTo>
                  <a:pt x="1224136" y="1022319"/>
                </a:lnTo>
                <a:cubicBezTo>
                  <a:pt x="1188699" y="1048297"/>
                  <a:pt x="1145539" y="1064335"/>
                  <a:pt x="1103821" y="1045939"/>
                </a:cubicBezTo>
                <a:cubicBezTo>
                  <a:pt x="1068681" y="976307"/>
                  <a:pt x="996332" y="929064"/>
                  <a:pt x="912948" y="929064"/>
                </a:cubicBezTo>
                <a:cubicBezTo>
                  <a:pt x="793641" y="929064"/>
                  <a:pt x="696924" y="1025781"/>
                  <a:pt x="696924" y="1145088"/>
                </a:cubicBezTo>
                <a:cubicBezTo>
                  <a:pt x="696924" y="1204742"/>
                  <a:pt x="721103" y="1258747"/>
                  <a:pt x="760196" y="1297840"/>
                </a:cubicBezTo>
                <a:cubicBezTo>
                  <a:pt x="799288" y="1336933"/>
                  <a:pt x="853295" y="1361112"/>
                  <a:pt x="912948" y="1361112"/>
                </a:cubicBezTo>
                <a:cubicBezTo>
                  <a:pt x="994408" y="1361112"/>
                  <a:pt x="1065338" y="1316024"/>
                  <a:pt x="1101259" y="1248955"/>
                </a:cubicBezTo>
                <a:cubicBezTo>
                  <a:pt x="1145166" y="1227475"/>
                  <a:pt x="1184384" y="1241255"/>
                  <a:pt x="1224136" y="1268072"/>
                </a:cubicBezTo>
                <a:lnTo>
                  <a:pt x="1224136" y="1757155"/>
                </a:lnTo>
                <a:lnTo>
                  <a:pt x="737830" y="1757155"/>
                </a:lnTo>
                <a:cubicBezTo>
                  <a:pt x="709519" y="1799263"/>
                  <a:pt x="693506" y="1839996"/>
                  <a:pt x="715934" y="1885841"/>
                </a:cubicBezTo>
                <a:cubicBezTo>
                  <a:pt x="783003" y="1921763"/>
                  <a:pt x="828091" y="1992692"/>
                  <a:pt x="828091" y="2074152"/>
                </a:cubicBezTo>
                <a:cubicBezTo>
                  <a:pt x="828091" y="2133806"/>
                  <a:pt x="803912" y="2187812"/>
                  <a:pt x="764819" y="2226904"/>
                </a:cubicBezTo>
                <a:cubicBezTo>
                  <a:pt x="725726" y="2265997"/>
                  <a:pt x="671721" y="2290176"/>
                  <a:pt x="612067" y="2290176"/>
                </a:cubicBezTo>
                <a:cubicBezTo>
                  <a:pt x="492760" y="2290176"/>
                  <a:pt x="396043" y="2193459"/>
                  <a:pt x="396043" y="2074152"/>
                </a:cubicBezTo>
                <a:cubicBezTo>
                  <a:pt x="396043" y="1990768"/>
                  <a:pt x="443286" y="1918419"/>
                  <a:pt x="512918" y="1883280"/>
                </a:cubicBezTo>
                <a:cubicBezTo>
                  <a:pt x="532219" y="1839511"/>
                  <a:pt x="513617" y="1794156"/>
                  <a:pt x="486332" y="1757155"/>
                </a:cubicBezTo>
                <a:lnTo>
                  <a:pt x="0" y="1757155"/>
                </a:lnTo>
                <a:lnTo>
                  <a:pt x="0" y="1270658"/>
                </a:lnTo>
                <a:cubicBezTo>
                  <a:pt x="36913" y="1243440"/>
                  <a:pt x="82146" y="1224987"/>
                  <a:pt x="125800" y="1244235"/>
                </a:cubicBezTo>
                <a:cubicBezTo>
                  <a:pt x="160938" y="1313868"/>
                  <a:pt x="233287" y="1361111"/>
                  <a:pt x="316671" y="1361111"/>
                </a:cubicBezTo>
                <a:cubicBezTo>
                  <a:pt x="435979" y="1361111"/>
                  <a:pt x="532696" y="1264394"/>
                  <a:pt x="532695" y="1145087"/>
                </a:cubicBezTo>
                <a:cubicBezTo>
                  <a:pt x="532696" y="1085433"/>
                  <a:pt x="508516" y="1031428"/>
                  <a:pt x="469423" y="992335"/>
                </a:cubicBezTo>
                <a:cubicBezTo>
                  <a:pt x="430331" y="953241"/>
                  <a:pt x="376325" y="929063"/>
                  <a:pt x="316671" y="929063"/>
                </a:cubicBezTo>
                <a:cubicBezTo>
                  <a:pt x="235212" y="929062"/>
                  <a:pt x="164282" y="974151"/>
                  <a:pt x="128360" y="1041219"/>
                </a:cubicBezTo>
                <a:cubicBezTo>
                  <a:pt x="82624" y="1063596"/>
                  <a:pt x="41974" y="1047710"/>
                  <a:pt x="0" y="1019480"/>
                </a:cubicBezTo>
                <a:lnTo>
                  <a:pt x="0" y="533019"/>
                </a:lnTo>
                <a:lnTo>
                  <a:pt x="486306" y="533019"/>
                </a:lnTo>
                <a:cubicBezTo>
                  <a:pt x="514616" y="490911"/>
                  <a:pt x="530629" y="450179"/>
                  <a:pt x="508200" y="404335"/>
                </a:cubicBezTo>
                <a:cubicBezTo>
                  <a:pt x="441131" y="368413"/>
                  <a:pt x="396043" y="297484"/>
                  <a:pt x="396043" y="216024"/>
                </a:cubicBezTo>
                <a:cubicBezTo>
                  <a:pt x="396043" y="156370"/>
                  <a:pt x="420223" y="102364"/>
                  <a:pt x="459315" y="63272"/>
                </a:cubicBezTo>
                <a:close/>
              </a:path>
            </a:pathLst>
          </a:cu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err="1">
              <a:solidFill>
                <a:schemeClr val="tx2"/>
              </a:solidFill>
            </a:endParaRPr>
          </a:p>
        </p:txBody>
      </p:sp>
      <p:sp>
        <p:nvSpPr>
          <p:cNvPr id="9" name="Rectangle 8">
            <a:extLst>
              <a:ext uri="{FF2B5EF4-FFF2-40B4-BE49-F238E27FC236}">
                <a16:creationId xmlns:a16="http://schemas.microsoft.com/office/drawing/2014/main" id="{436A202C-FCBD-4A89-AE5C-750D61995663}"/>
              </a:ext>
            </a:extLst>
          </p:cNvPr>
          <p:cNvSpPr/>
          <p:nvPr/>
        </p:nvSpPr>
        <p:spPr>
          <a:xfrm>
            <a:off x="7787562" y="4128178"/>
            <a:ext cx="3438673" cy="307777"/>
          </a:xfrm>
          <a:prstGeom prst="rect">
            <a:avLst/>
          </a:prstGeom>
        </p:spPr>
        <p:txBody>
          <a:bodyPr wrap="square" lIns="0" tIns="0" rIns="0" bIns="0">
            <a:spAutoFit/>
          </a:bodyPr>
          <a:lstStyle/>
          <a:p>
            <a:r>
              <a:rPr lang="es-ES" sz="1000" dirty="0"/>
              <a:t>Tener el perfil de Instagram</a:t>
            </a:r>
            <a:r>
              <a:rPr lang="es-ES" sz="1000" b="1" dirty="0"/>
              <a:t> conectado al de Facebook</a:t>
            </a:r>
            <a:r>
              <a:rPr lang="es-ES" sz="1000" dirty="0"/>
              <a:t>.</a:t>
            </a:r>
            <a:endParaRPr lang="en-US" sz="1000" dirty="0"/>
          </a:p>
        </p:txBody>
      </p:sp>
      <p:sp>
        <p:nvSpPr>
          <p:cNvPr id="10" name="Rectangle 9">
            <a:extLst>
              <a:ext uri="{FF2B5EF4-FFF2-40B4-BE49-F238E27FC236}">
                <a16:creationId xmlns:a16="http://schemas.microsoft.com/office/drawing/2014/main" id="{E060D97C-295D-48A4-A8BD-313C231F7921}"/>
              </a:ext>
            </a:extLst>
          </p:cNvPr>
          <p:cNvSpPr/>
          <p:nvPr/>
        </p:nvSpPr>
        <p:spPr>
          <a:xfrm>
            <a:off x="8174566" y="5661501"/>
            <a:ext cx="2689200" cy="199735"/>
          </a:xfrm>
          <a:prstGeom prst="rect">
            <a:avLst/>
          </a:prstGeom>
        </p:spPr>
        <p:txBody>
          <a:bodyPr wrap="square" lIns="0" tIns="0" rIns="0" bIns="0">
            <a:spAutoFit/>
          </a:bodyPr>
          <a:lstStyle/>
          <a:p>
            <a:pPr>
              <a:lnSpc>
                <a:spcPct val="150000"/>
              </a:lnSpc>
            </a:pPr>
            <a:r>
              <a:rPr lang="es-ES" sz="1000" dirty="0"/>
              <a:t>Contar con un </a:t>
            </a:r>
            <a:r>
              <a:rPr lang="es-ES" sz="1000" b="1" dirty="0"/>
              <a:t>catálogo en Facebook.</a:t>
            </a:r>
            <a:endParaRPr lang="es-ES" sz="1000" dirty="0"/>
          </a:p>
        </p:txBody>
      </p:sp>
      <p:sp>
        <p:nvSpPr>
          <p:cNvPr id="11" name="Rectangle 10">
            <a:extLst>
              <a:ext uri="{FF2B5EF4-FFF2-40B4-BE49-F238E27FC236}">
                <a16:creationId xmlns:a16="http://schemas.microsoft.com/office/drawing/2014/main" id="{C7313BF0-C8BD-45A5-AC9F-791B8D1777F5}"/>
              </a:ext>
            </a:extLst>
          </p:cNvPr>
          <p:cNvSpPr/>
          <p:nvPr/>
        </p:nvSpPr>
        <p:spPr>
          <a:xfrm>
            <a:off x="650115" y="4271333"/>
            <a:ext cx="2429920" cy="584775"/>
          </a:xfrm>
          <a:prstGeom prst="rect">
            <a:avLst/>
          </a:prstGeom>
        </p:spPr>
        <p:txBody>
          <a:bodyPr wrap="square" lIns="0" tIns="0" rIns="0" bIns="0">
            <a:spAutoFit/>
          </a:bodyPr>
          <a:lstStyle/>
          <a:p>
            <a:pPr algn="just"/>
            <a:r>
              <a:rPr lang="es-ES" sz="1400" dirty="0">
                <a:latin typeface="Poppins"/>
              </a:rPr>
              <a:t>Contar con la última versión de la</a:t>
            </a:r>
            <a:r>
              <a:rPr lang="es-ES" sz="1400" b="1" dirty="0">
                <a:latin typeface="Poppins"/>
              </a:rPr>
              <a:t> app de Instagram</a:t>
            </a:r>
            <a:r>
              <a:rPr lang="es-ES" sz="1000" b="1" dirty="0"/>
              <a:t>.</a:t>
            </a:r>
            <a:endParaRPr lang="es-ES" sz="1000" dirty="0"/>
          </a:p>
          <a:p>
            <a:pPr algn="r"/>
            <a:endParaRPr lang="en-US" sz="1000" dirty="0"/>
          </a:p>
        </p:txBody>
      </p:sp>
      <p:sp>
        <p:nvSpPr>
          <p:cNvPr id="12" name="Rectangle 11">
            <a:extLst>
              <a:ext uri="{FF2B5EF4-FFF2-40B4-BE49-F238E27FC236}">
                <a16:creationId xmlns:a16="http://schemas.microsoft.com/office/drawing/2014/main" id="{E879E888-932F-43CB-8AEB-C94C493834CE}"/>
              </a:ext>
            </a:extLst>
          </p:cNvPr>
          <p:cNvSpPr/>
          <p:nvPr/>
        </p:nvSpPr>
        <p:spPr>
          <a:xfrm>
            <a:off x="451744" y="5323430"/>
            <a:ext cx="3158177" cy="954107"/>
          </a:xfrm>
          <a:prstGeom prst="rect">
            <a:avLst/>
          </a:prstGeom>
        </p:spPr>
        <p:txBody>
          <a:bodyPr wrap="square" lIns="0" tIns="0" rIns="0" bIns="0">
            <a:spAutoFit/>
          </a:bodyPr>
          <a:lstStyle/>
          <a:p>
            <a:br>
              <a:rPr lang="en-US" sz="1000" b="1" dirty="0"/>
            </a:br>
            <a:r>
              <a:rPr lang="es-ES" sz="1400" dirty="0">
                <a:latin typeface="Poppins"/>
              </a:rPr>
              <a:t>Vender </a:t>
            </a:r>
            <a:r>
              <a:rPr lang="es-ES" sz="1400" b="1" dirty="0">
                <a:latin typeface="Poppins"/>
              </a:rPr>
              <a:t>productos físicos</a:t>
            </a:r>
            <a:r>
              <a:rPr lang="es-ES" sz="1400" dirty="0">
                <a:latin typeface="Poppins"/>
              </a:rPr>
              <a:t> que cumplan con las normativas de Instagram: acuerdo de comerciantes y políticas de comercio. </a:t>
            </a:r>
          </a:p>
          <a:p>
            <a:pPr algn="just"/>
            <a:endParaRPr lang="en-US" sz="1000" dirty="0"/>
          </a:p>
        </p:txBody>
      </p:sp>
      <p:sp>
        <p:nvSpPr>
          <p:cNvPr id="13" name="Freeform 41">
            <a:extLst>
              <a:ext uri="{FF2B5EF4-FFF2-40B4-BE49-F238E27FC236}">
                <a16:creationId xmlns:a16="http://schemas.microsoft.com/office/drawing/2014/main" id="{4B03DC1C-8CF6-424F-A3FE-58AC43F93CA9}"/>
              </a:ext>
            </a:extLst>
          </p:cNvPr>
          <p:cNvSpPr/>
          <p:nvPr/>
        </p:nvSpPr>
        <p:spPr bwMode="gray">
          <a:xfrm rot="10800000" flipH="1">
            <a:off x="5852258" y="4319162"/>
            <a:ext cx="1288108" cy="215675"/>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algn="ctr"/>
            <a:endParaRPr lang="en-US">
              <a:solidFill>
                <a:schemeClr val="accent6"/>
              </a:solidFill>
            </a:endParaRPr>
          </a:p>
        </p:txBody>
      </p:sp>
      <p:sp>
        <p:nvSpPr>
          <p:cNvPr id="14" name="Freeform 42">
            <a:extLst>
              <a:ext uri="{FF2B5EF4-FFF2-40B4-BE49-F238E27FC236}">
                <a16:creationId xmlns:a16="http://schemas.microsoft.com/office/drawing/2014/main" id="{FF252491-6DDB-4C34-9E9F-3A18AFA49B62}"/>
              </a:ext>
            </a:extLst>
          </p:cNvPr>
          <p:cNvSpPr/>
          <p:nvPr/>
        </p:nvSpPr>
        <p:spPr bwMode="gray">
          <a:xfrm>
            <a:off x="3753928" y="4435955"/>
            <a:ext cx="810227" cy="377700"/>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algn="ctr"/>
            <a:endParaRPr lang="en-US">
              <a:solidFill>
                <a:schemeClr val="accent6"/>
              </a:solidFill>
            </a:endParaRPr>
          </a:p>
        </p:txBody>
      </p:sp>
      <p:sp>
        <p:nvSpPr>
          <p:cNvPr id="15" name="Freeform 43">
            <a:extLst>
              <a:ext uri="{FF2B5EF4-FFF2-40B4-BE49-F238E27FC236}">
                <a16:creationId xmlns:a16="http://schemas.microsoft.com/office/drawing/2014/main" id="{33A0775D-82B8-414F-AACC-6A7A7BB44B84}"/>
              </a:ext>
            </a:extLst>
          </p:cNvPr>
          <p:cNvSpPr/>
          <p:nvPr/>
        </p:nvSpPr>
        <p:spPr bwMode="gray">
          <a:xfrm rot="10800000" flipH="1" flipV="1">
            <a:off x="6404399" y="5292076"/>
            <a:ext cx="1240725" cy="296564"/>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algn="ctr"/>
            <a:endParaRPr lang="en-US">
              <a:solidFill>
                <a:schemeClr val="accent6"/>
              </a:solidFill>
            </a:endParaRPr>
          </a:p>
        </p:txBody>
      </p:sp>
      <p:sp>
        <p:nvSpPr>
          <p:cNvPr id="16" name="Freeform 44">
            <a:extLst>
              <a:ext uri="{FF2B5EF4-FFF2-40B4-BE49-F238E27FC236}">
                <a16:creationId xmlns:a16="http://schemas.microsoft.com/office/drawing/2014/main" id="{DA06A4B0-8FFB-4E62-AF96-B967C048AB4A}"/>
              </a:ext>
            </a:extLst>
          </p:cNvPr>
          <p:cNvSpPr/>
          <p:nvPr/>
        </p:nvSpPr>
        <p:spPr bwMode="gray">
          <a:xfrm rot="16200000" flipH="1">
            <a:off x="4497385" y="5626138"/>
            <a:ext cx="71615" cy="672130"/>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algn="ctr"/>
            <a:endParaRPr lang="en-US">
              <a:solidFill>
                <a:schemeClr val="accent6"/>
              </a:solidFill>
            </a:endParaRPr>
          </a:p>
        </p:txBody>
      </p:sp>
      <p:sp>
        <p:nvSpPr>
          <p:cNvPr id="17" name="Freeform 16">
            <a:extLst>
              <a:ext uri="{FF2B5EF4-FFF2-40B4-BE49-F238E27FC236}">
                <a16:creationId xmlns:a16="http://schemas.microsoft.com/office/drawing/2014/main" id="{E3677776-EB80-4F9F-A1A2-F77414593FFC}"/>
              </a:ext>
            </a:extLst>
          </p:cNvPr>
          <p:cNvSpPr>
            <a:spLocks noChangeAspect="1"/>
          </p:cNvSpPr>
          <p:nvPr/>
        </p:nvSpPr>
        <p:spPr bwMode="auto">
          <a:xfrm rot="18900000">
            <a:off x="2951240" y="2723876"/>
            <a:ext cx="267150" cy="265349"/>
          </a:xfrm>
          <a:custGeom>
            <a:avLst/>
            <a:gdLst>
              <a:gd name="T0" fmla="*/ 212 w 212"/>
              <a:gd name="T1" fmla="*/ 105 h 210"/>
              <a:gd name="T2" fmla="*/ 212 w 212"/>
              <a:gd name="T3" fmla="*/ 105 h 210"/>
              <a:gd name="T4" fmla="*/ 212 w 212"/>
              <a:gd name="T5" fmla="*/ 105 h 210"/>
              <a:gd name="T6" fmla="*/ 212 w 212"/>
              <a:gd name="T7" fmla="*/ 105 h 210"/>
              <a:gd name="T8" fmla="*/ 198 w 212"/>
              <a:gd name="T9" fmla="*/ 97 h 210"/>
              <a:gd name="T10" fmla="*/ 153 w 212"/>
              <a:gd name="T11" fmla="*/ 93 h 210"/>
              <a:gd name="T12" fmla="*/ 140 w 212"/>
              <a:gd name="T13" fmla="*/ 77 h 210"/>
              <a:gd name="T14" fmla="*/ 146 w 212"/>
              <a:gd name="T15" fmla="*/ 70 h 210"/>
              <a:gd name="T16" fmla="*/ 140 w 212"/>
              <a:gd name="T17" fmla="*/ 64 h 210"/>
              <a:gd name="T18" fmla="*/ 139 w 212"/>
              <a:gd name="T19" fmla="*/ 64 h 210"/>
              <a:gd name="T20" fmla="*/ 139 w 212"/>
              <a:gd name="T21" fmla="*/ 64 h 210"/>
              <a:gd name="T22" fmla="*/ 131 w 212"/>
              <a:gd name="T23" fmla="*/ 64 h 210"/>
              <a:gd name="T24" fmla="*/ 117 w 212"/>
              <a:gd name="T25" fmla="*/ 45 h 210"/>
              <a:gd name="T26" fmla="*/ 117 w 212"/>
              <a:gd name="T27" fmla="*/ 45 h 210"/>
              <a:gd name="T28" fmla="*/ 123 w 212"/>
              <a:gd name="T29" fmla="*/ 39 h 210"/>
              <a:gd name="T30" fmla="*/ 118 w 212"/>
              <a:gd name="T31" fmla="*/ 33 h 210"/>
              <a:gd name="T32" fmla="*/ 118 w 212"/>
              <a:gd name="T33" fmla="*/ 33 h 210"/>
              <a:gd name="T34" fmla="*/ 108 w 212"/>
              <a:gd name="T35" fmla="*/ 33 h 210"/>
              <a:gd name="T36" fmla="*/ 101 w 212"/>
              <a:gd name="T37" fmla="*/ 24 h 210"/>
              <a:gd name="T38" fmla="*/ 89 w 212"/>
              <a:gd name="T39" fmla="*/ 7 h 210"/>
              <a:gd name="T40" fmla="*/ 77 w 212"/>
              <a:gd name="T41" fmla="*/ 0 h 210"/>
              <a:gd name="T42" fmla="*/ 67 w 212"/>
              <a:gd name="T43" fmla="*/ 0 h 210"/>
              <a:gd name="T44" fmla="*/ 86 w 212"/>
              <a:gd name="T45" fmla="*/ 45 h 210"/>
              <a:gd name="T46" fmla="*/ 94 w 212"/>
              <a:gd name="T47" fmla="*/ 64 h 210"/>
              <a:gd name="T48" fmla="*/ 98 w 212"/>
              <a:gd name="T49" fmla="*/ 85 h 210"/>
              <a:gd name="T50" fmla="*/ 80 w 212"/>
              <a:gd name="T51" fmla="*/ 95 h 210"/>
              <a:gd name="T52" fmla="*/ 36 w 212"/>
              <a:gd name="T53" fmla="*/ 97 h 210"/>
              <a:gd name="T54" fmla="*/ 14 w 212"/>
              <a:gd name="T55" fmla="*/ 69 h 210"/>
              <a:gd name="T56" fmla="*/ 0 w 212"/>
              <a:gd name="T57" fmla="*/ 67 h 210"/>
              <a:gd name="T58" fmla="*/ 9 w 212"/>
              <a:gd name="T59" fmla="*/ 101 h 210"/>
              <a:gd name="T60" fmla="*/ 8 w 212"/>
              <a:gd name="T61" fmla="*/ 101 h 210"/>
              <a:gd name="T62" fmla="*/ 4 w 212"/>
              <a:gd name="T63" fmla="*/ 105 h 210"/>
              <a:gd name="T64" fmla="*/ 8 w 212"/>
              <a:gd name="T65" fmla="*/ 110 h 210"/>
              <a:gd name="T66" fmla="*/ 9 w 212"/>
              <a:gd name="T67" fmla="*/ 110 h 210"/>
              <a:gd name="T68" fmla="*/ 0 w 212"/>
              <a:gd name="T69" fmla="*/ 143 h 210"/>
              <a:gd name="T70" fmla="*/ 14 w 212"/>
              <a:gd name="T71" fmla="*/ 141 h 210"/>
              <a:gd name="T72" fmla="*/ 36 w 212"/>
              <a:gd name="T73" fmla="*/ 112 h 210"/>
              <a:gd name="T74" fmla="*/ 80 w 212"/>
              <a:gd name="T75" fmla="*/ 114 h 210"/>
              <a:gd name="T76" fmla="*/ 98 w 212"/>
              <a:gd name="T77" fmla="*/ 124 h 210"/>
              <a:gd name="T78" fmla="*/ 94 w 212"/>
              <a:gd name="T79" fmla="*/ 145 h 210"/>
              <a:gd name="T80" fmla="*/ 86 w 212"/>
              <a:gd name="T81" fmla="*/ 165 h 210"/>
              <a:gd name="T82" fmla="*/ 67 w 212"/>
              <a:gd name="T83" fmla="*/ 210 h 210"/>
              <a:gd name="T84" fmla="*/ 77 w 212"/>
              <a:gd name="T85" fmla="*/ 210 h 210"/>
              <a:gd name="T86" fmla="*/ 89 w 212"/>
              <a:gd name="T87" fmla="*/ 202 h 210"/>
              <a:gd name="T88" fmla="*/ 101 w 212"/>
              <a:gd name="T89" fmla="*/ 186 h 210"/>
              <a:gd name="T90" fmla="*/ 108 w 212"/>
              <a:gd name="T91" fmla="*/ 177 h 210"/>
              <a:gd name="T92" fmla="*/ 118 w 212"/>
              <a:gd name="T93" fmla="*/ 177 h 210"/>
              <a:gd name="T94" fmla="*/ 118 w 212"/>
              <a:gd name="T95" fmla="*/ 177 h 210"/>
              <a:gd name="T96" fmla="*/ 123 w 212"/>
              <a:gd name="T97" fmla="*/ 171 h 210"/>
              <a:gd name="T98" fmla="*/ 117 w 212"/>
              <a:gd name="T99" fmla="*/ 165 h 210"/>
              <a:gd name="T100" fmla="*/ 117 w 212"/>
              <a:gd name="T101" fmla="*/ 165 h 210"/>
              <a:gd name="T102" fmla="*/ 131 w 212"/>
              <a:gd name="T103" fmla="*/ 145 h 210"/>
              <a:gd name="T104" fmla="*/ 141 w 212"/>
              <a:gd name="T105" fmla="*/ 145 h 210"/>
              <a:gd name="T106" fmla="*/ 141 w 212"/>
              <a:gd name="T107" fmla="*/ 145 h 210"/>
              <a:gd name="T108" fmla="*/ 146 w 212"/>
              <a:gd name="T109" fmla="*/ 139 h 210"/>
              <a:gd name="T110" fmla="*/ 140 w 212"/>
              <a:gd name="T111" fmla="*/ 133 h 210"/>
              <a:gd name="T112" fmla="*/ 153 w 212"/>
              <a:gd name="T113" fmla="*/ 116 h 210"/>
              <a:gd name="T114" fmla="*/ 198 w 212"/>
              <a:gd name="T115" fmla="*/ 112 h 210"/>
              <a:gd name="T116" fmla="*/ 212 w 212"/>
              <a:gd name="T1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2" h="210">
                <a:moveTo>
                  <a:pt x="212" y="105"/>
                </a:moveTo>
                <a:cubicBezTo>
                  <a:pt x="212" y="105"/>
                  <a:pt x="212" y="105"/>
                  <a:pt x="212" y="105"/>
                </a:cubicBezTo>
                <a:cubicBezTo>
                  <a:pt x="212" y="105"/>
                  <a:pt x="212" y="105"/>
                  <a:pt x="212" y="105"/>
                </a:cubicBezTo>
                <a:cubicBezTo>
                  <a:pt x="212" y="105"/>
                  <a:pt x="212" y="105"/>
                  <a:pt x="212" y="105"/>
                </a:cubicBezTo>
                <a:cubicBezTo>
                  <a:pt x="212" y="102"/>
                  <a:pt x="207" y="99"/>
                  <a:pt x="198" y="97"/>
                </a:cubicBezTo>
                <a:cubicBezTo>
                  <a:pt x="189" y="95"/>
                  <a:pt x="174" y="94"/>
                  <a:pt x="153" y="93"/>
                </a:cubicBezTo>
                <a:cubicBezTo>
                  <a:pt x="149" y="89"/>
                  <a:pt x="145" y="83"/>
                  <a:pt x="140" y="77"/>
                </a:cubicBezTo>
                <a:cubicBezTo>
                  <a:pt x="143" y="76"/>
                  <a:pt x="146" y="74"/>
                  <a:pt x="146" y="70"/>
                </a:cubicBezTo>
                <a:cubicBezTo>
                  <a:pt x="146" y="67"/>
                  <a:pt x="143" y="64"/>
                  <a:pt x="140" y="64"/>
                </a:cubicBezTo>
                <a:cubicBezTo>
                  <a:pt x="140" y="64"/>
                  <a:pt x="139" y="64"/>
                  <a:pt x="139" y="64"/>
                </a:cubicBezTo>
                <a:cubicBezTo>
                  <a:pt x="139" y="64"/>
                  <a:pt x="139" y="64"/>
                  <a:pt x="139" y="64"/>
                </a:cubicBezTo>
                <a:cubicBezTo>
                  <a:pt x="131" y="64"/>
                  <a:pt x="131" y="64"/>
                  <a:pt x="131" y="64"/>
                </a:cubicBezTo>
                <a:cubicBezTo>
                  <a:pt x="117" y="45"/>
                  <a:pt x="117" y="45"/>
                  <a:pt x="117" y="45"/>
                </a:cubicBezTo>
                <a:cubicBezTo>
                  <a:pt x="117" y="45"/>
                  <a:pt x="117" y="45"/>
                  <a:pt x="117" y="45"/>
                </a:cubicBezTo>
                <a:cubicBezTo>
                  <a:pt x="121" y="45"/>
                  <a:pt x="123" y="42"/>
                  <a:pt x="123" y="39"/>
                </a:cubicBezTo>
                <a:cubicBezTo>
                  <a:pt x="123" y="36"/>
                  <a:pt x="121" y="33"/>
                  <a:pt x="118" y="33"/>
                </a:cubicBezTo>
                <a:cubicBezTo>
                  <a:pt x="118" y="33"/>
                  <a:pt x="118" y="33"/>
                  <a:pt x="118" y="33"/>
                </a:cubicBezTo>
                <a:cubicBezTo>
                  <a:pt x="108" y="33"/>
                  <a:pt x="108" y="33"/>
                  <a:pt x="108" y="33"/>
                </a:cubicBezTo>
                <a:cubicBezTo>
                  <a:pt x="101" y="24"/>
                  <a:pt x="101" y="24"/>
                  <a:pt x="101" y="24"/>
                </a:cubicBezTo>
                <a:cubicBezTo>
                  <a:pt x="97" y="18"/>
                  <a:pt x="93" y="13"/>
                  <a:pt x="89" y="7"/>
                </a:cubicBezTo>
                <a:cubicBezTo>
                  <a:pt x="85" y="2"/>
                  <a:pt x="81" y="0"/>
                  <a:pt x="77" y="0"/>
                </a:cubicBezTo>
                <a:cubicBezTo>
                  <a:pt x="67" y="0"/>
                  <a:pt x="67" y="0"/>
                  <a:pt x="67" y="0"/>
                </a:cubicBezTo>
                <a:cubicBezTo>
                  <a:pt x="72" y="13"/>
                  <a:pt x="79" y="28"/>
                  <a:pt x="86" y="45"/>
                </a:cubicBezTo>
                <a:cubicBezTo>
                  <a:pt x="88" y="51"/>
                  <a:pt x="91" y="58"/>
                  <a:pt x="94" y="64"/>
                </a:cubicBezTo>
                <a:cubicBezTo>
                  <a:pt x="97" y="73"/>
                  <a:pt x="98" y="80"/>
                  <a:pt x="98" y="85"/>
                </a:cubicBezTo>
                <a:cubicBezTo>
                  <a:pt x="98" y="92"/>
                  <a:pt x="92" y="95"/>
                  <a:pt x="80" y="95"/>
                </a:cubicBezTo>
                <a:cubicBezTo>
                  <a:pt x="36" y="97"/>
                  <a:pt x="36" y="97"/>
                  <a:pt x="36" y="97"/>
                </a:cubicBezTo>
                <a:cubicBezTo>
                  <a:pt x="14" y="69"/>
                  <a:pt x="14" y="69"/>
                  <a:pt x="14" y="69"/>
                </a:cubicBezTo>
                <a:cubicBezTo>
                  <a:pt x="12" y="69"/>
                  <a:pt x="8" y="68"/>
                  <a:pt x="0" y="67"/>
                </a:cubicBezTo>
                <a:cubicBezTo>
                  <a:pt x="9" y="101"/>
                  <a:pt x="9" y="101"/>
                  <a:pt x="9" y="101"/>
                </a:cubicBezTo>
                <a:cubicBezTo>
                  <a:pt x="9" y="101"/>
                  <a:pt x="8" y="101"/>
                  <a:pt x="8" y="101"/>
                </a:cubicBezTo>
                <a:cubicBezTo>
                  <a:pt x="6" y="101"/>
                  <a:pt x="4" y="103"/>
                  <a:pt x="4" y="105"/>
                </a:cubicBezTo>
                <a:cubicBezTo>
                  <a:pt x="4" y="108"/>
                  <a:pt x="6" y="110"/>
                  <a:pt x="8" y="110"/>
                </a:cubicBezTo>
                <a:cubicBezTo>
                  <a:pt x="8" y="110"/>
                  <a:pt x="8" y="110"/>
                  <a:pt x="9" y="110"/>
                </a:cubicBezTo>
                <a:cubicBezTo>
                  <a:pt x="0" y="143"/>
                  <a:pt x="0" y="143"/>
                  <a:pt x="0" y="143"/>
                </a:cubicBezTo>
                <a:cubicBezTo>
                  <a:pt x="8" y="142"/>
                  <a:pt x="12" y="141"/>
                  <a:pt x="14" y="141"/>
                </a:cubicBezTo>
                <a:cubicBezTo>
                  <a:pt x="36" y="112"/>
                  <a:pt x="36" y="112"/>
                  <a:pt x="36" y="112"/>
                </a:cubicBezTo>
                <a:cubicBezTo>
                  <a:pt x="80" y="114"/>
                  <a:pt x="80" y="114"/>
                  <a:pt x="80" y="114"/>
                </a:cubicBezTo>
                <a:cubicBezTo>
                  <a:pt x="92" y="114"/>
                  <a:pt x="98" y="118"/>
                  <a:pt x="98" y="124"/>
                </a:cubicBezTo>
                <a:cubicBezTo>
                  <a:pt x="98" y="130"/>
                  <a:pt x="97" y="137"/>
                  <a:pt x="94" y="145"/>
                </a:cubicBezTo>
                <a:cubicBezTo>
                  <a:pt x="91" y="152"/>
                  <a:pt x="88" y="158"/>
                  <a:pt x="86" y="165"/>
                </a:cubicBezTo>
                <a:cubicBezTo>
                  <a:pt x="79" y="182"/>
                  <a:pt x="72" y="197"/>
                  <a:pt x="67" y="210"/>
                </a:cubicBezTo>
                <a:cubicBezTo>
                  <a:pt x="77" y="210"/>
                  <a:pt x="77" y="210"/>
                  <a:pt x="77" y="210"/>
                </a:cubicBezTo>
                <a:cubicBezTo>
                  <a:pt x="81" y="210"/>
                  <a:pt x="85" y="207"/>
                  <a:pt x="89" y="202"/>
                </a:cubicBezTo>
                <a:cubicBezTo>
                  <a:pt x="93" y="197"/>
                  <a:pt x="97" y="192"/>
                  <a:pt x="101" y="186"/>
                </a:cubicBezTo>
                <a:cubicBezTo>
                  <a:pt x="108" y="177"/>
                  <a:pt x="108" y="177"/>
                  <a:pt x="108" y="177"/>
                </a:cubicBezTo>
                <a:cubicBezTo>
                  <a:pt x="118" y="177"/>
                  <a:pt x="118" y="177"/>
                  <a:pt x="118" y="177"/>
                </a:cubicBezTo>
                <a:cubicBezTo>
                  <a:pt x="118" y="177"/>
                  <a:pt x="118" y="177"/>
                  <a:pt x="118" y="177"/>
                </a:cubicBezTo>
                <a:cubicBezTo>
                  <a:pt x="121" y="177"/>
                  <a:pt x="123" y="174"/>
                  <a:pt x="123" y="171"/>
                </a:cubicBezTo>
                <a:cubicBezTo>
                  <a:pt x="123" y="167"/>
                  <a:pt x="121" y="165"/>
                  <a:pt x="117" y="165"/>
                </a:cubicBezTo>
                <a:cubicBezTo>
                  <a:pt x="117" y="165"/>
                  <a:pt x="117" y="165"/>
                  <a:pt x="117" y="165"/>
                </a:cubicBezTo>
                <a:cubicBezTo>
                  <a:pt x="131" y="145"/>
                  <a:pt x="131" y="145"/>
                  <a:pt x="131" y="145"/>
                </a:cubicBezTo>
                <a:cubicBezTo>
                  <a:pt x="141" y="145"/>
                  <a:pt x="141" y="145"/>
                  <a:pt x="141" y="145"/>
                </a:cubicBezTo>
                <a:cubicBezTo>
                  <a:pt x="141" y="145"/>
                  <a:pt x="141" y="145"/>
                  <a:pt x="141" y="145"/>
                </a:cubicBezTo>
                <a:cubicBezTo>
                  <a:pt x="144" y="145"/>
                  <a:pt x="146" y="142"/>
                  <a:pt x="146" y="139"/>
                </a:cubicBezTo>
                <a:cubicBezTo>
                  <a:pt x="146" y="136"/>
                  <a:pt x="143" y="133"/>
                  <a:pt x="140" y="133"/>
                </a:cubicBezTo>
                <a:cubicBezTo>
                  <a:pt x="145" y="127"/>
                  <a:pt x="149" y="121"/>
                  <a:pt x="153" y="116"/>
                </a:cubicBezTo>
                <a:cubicBezTo>
                  <a:pt x="174" y="116"/>
                  <a:pt x="189" y="115"/>
                  <a:pt x="198" y="112"/>
                </a:cubicBezTo>
                <a:cubicBezTo>
                  <a:pt x="207" y="110"/>
                  <a:pt x="212" y="108"/>
                  <a:pt x="212" y="10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31">
            <a:extLst>
              <a:ext uri="{FF2B5EF4-FFF2-40B4-BE49-F238E27FC236}">
                <a16:creationId xmlns:a16="http://schemas.microsoft.com/office/drawing/2014/main" id="{CCFBD276-6282-4982-AD7A-7A012C18A0DD}"/>
              </a:ext>
            </a:extLst>
          </p:cNvPr>
          <p:cNvSpPr>
            <a:spLocks noChangeAspect="1" noEditPoints="1"/>
          </p:cNvSpPr>
          <p:nvPr/>
        </p:nvSpPr>
        <p:spPr bwMode="auto">
          <a:xfrm>
            <a:off x="7474055" y="4263360"/>
            <a:ext cx="187352" cy="241420"/>
          </a:xfrm>
          <a:custGeom>
            <a:avLst/>
            <a:gdLst>
              <a:gd name="T0" fmla="*/ 12 w 140"/>
              <a:gd name="T1" fmla="*/ 35 h 180"/>
              <a:gd name="T2" fmla="*/ 35 w 140"/>
              <a:gd name="T3" fmla="*/ 12 h 180"/>
              <a:gd name="T4" fmla="*/ 34 w 140"/>
              <a:gd name="T5" fmla="*/ 5 h 180"/>
              <a:gd name="T6" fmla="*/ 32 w 140"/>
              <a:gd name="T7" fmla="*/ 2 h 180"/>
              <a:gd name="T8" fmla="*/ 25 w 140"/>
              <a:gd name="T9" fmla="*/ 2 h 180"/>
              <a:gd name="T10" fmla="*/ 2 w 140"/>
              <a:gd name="T11" fmla="*/ 26 h 180"/>
              <a:gd name="T12" fmla="*/ 2 w 140"/>
              <a:gd name="T13" fmla="*/ 33 h 180"/>
              <a:gd name="T14" fmla="*/ 5 w 140"/>
              <a:gd name="T15" fmla="*/ 35 h 180"/>
              <a:gd name="T16" fmla="*/ 12 w 140"/>
              <a:gd name="T17" fmla="*/ 35 h 180"/>
              <a:gd name="T18" fmla="*/ 134 w 140"/>
              <a:gd name="T19" fmla="*/ 1 h 180"/>
              <a:gd name="T20" fmla="*/ 62 w 140"/>
              <a:gd name="T21" fmla="*/ 1 h 180"/>
              <a:gd name="T22" fmla="*/ 51 w 140"/>
              <a:gd name="T23" fmla="*/ 5 h 180"/>
              <a:gd name="T24" fmla="*/ 11 w 140"/>
              <a:gd name="T25" fmla="*/ 47 h 180"/>
              <a:gd name="T26" fmla="*/ 6 w 140"/>
              <a:gd name="T27" fmla="*/ 58 h 180"/>
              <a:gd name="T28" fmla="*/ 6 w 140"/>
              <a:gd name="T29" fmla="*/ 174 h 180"/>
              <a:gd name="T30" fmla="*/ 12 w 140"/>
              <a:gd name="T31" fmla="*/ 180 h 180"/>
              <a:gd name="T32" fmla="*/ 134 w 140"/>
              <a:gd name="T33" fmla="*/ 180 h 180"/>
              <a:gd name="T34" fmla="*/ 140 w 140"/>
              <a:gd name="T35" fmla="*/ 174 h 180"/>
              <a:gd name="T36" fmla="*/ 140 w 140"/>
              <a:gd name="T37" fmla="*/ 7 h 180"/>
              <a:gd name="T38" fmla="*/ 134 w 140"/>
              <a:gd name="T39" fmla="*/ 1 h 180"/>
              <a:gd name="T40" fmla="*/ 74 w 140"/>
              <a:gd name="T41" fmla="*/ 147 h 180"/>
              <a:gd name="T42" fmla="*/ 53 w 140"/>
              <a:gd name="T43" fmla="*/ 126 h 180"/>
              <a:gd name="T44" fmla="*/ 54 w 140"/>
              <a:gd name="T45" fmla="*/ 119 h 180"/>
              <a:gd name="T46" fmla="*/ 54 w 140"/>
              <a:gd name="T47" fmla="*/ 119 h 180"/>
              <a:gd name="T48" fmla="*/ 59 w 140"/>
              <a:gd name="T49" fmla="*/ 105 h 180"/>
              <a:gd name="T50" fmla="*/ 74 w 140"/>
              <a:gd name="T51" fmla="*/ 80 h 180"/>
              <a:gd name="T52" fmla="*/ 89 w 140"/>
              <a:gd name="T53" fmla="*/ 105 h 180"/>
              <a:gd name="T54" fmla="*/ 94 w 140"/>
              <a:gd name="T55" fmla="*/ 119 h 180"/>
              <a:gd name="T56" fmla="*/ 94 w 140"/>
              <a:gd name="T57" fmla="*/ 119 h 180"/>
              <a:gd name="T58" fmla="*/ 96 w 140"/>
              <a:gd name="T59" fmla="*/ 126 h 180"/>
              <a:gd name="T60" fmla="*/ 74 w 140"/>
              <a:gd name="T61" fmla="*/ 147 h 180"/>
              <a:gd name="T62" fmla="*/ 124 w 140"/>
              <a:gd name="T63" fmla="*/ 30 h 180"/>
              <a:gd name="T64" fmla="*/ 118 w 140"/>
              <a:gd name="T65" fmla="*/ 37 h 180"/>
              <a:gd name="T66" fmla="*/ 72 w 140"/>
              <a:gd name="T67" fmla="*/ 37 h 180"/>
              <a:gd name="T68" fmla="*/ 65 w 140"/>
              <a:gd name="T69" fmla="*/ 30 h 180"/>
              <a:gd name="T70" fmla="*/ 65 w 140"/>
              <a:gd name="T71" fmla="*/ 22 h 180"/>
              <a:gd name="T72" fmla="*/ 72 w 140"/>
              <a:gd name="T73" fmla="*/ 16 h 180"/>
              <a:gd name="T74" fmla="*/ 118 w 140"/>
              <a:gd name="T75" fmla="*/ 16 h 180"/>
              <a:gd name="T76" fmla="*/ 124 w 140"/>
              <a:gd name="T77" fmla="*/ 22 h 180"/>
              <a:gd name="T78" fmla="*/ 124 w 140"/>
              <a:gd name="T79" fmla="*/ 30 h 180"/>
              <a:gd name="T80" fmla="*/ 85 w 140"/>
              <a:gd name="T81" fmla="*/ 116 h 180"/>
              <a:gd name="T82" fmla="*/ 80 w 140"/>
              <a:gd name="T83" fmla="*/ 126 h 180"/>
              <a:gd name="T84" fmla="*/ 85 w 140"/>
              <a:gd name="T85" fmla="*/ 136 h 180"/>
              <a:gd name="T86" fmla="*/ 89 w 140"/>
              <a:gd name="T87" fmla="*/ 126 h 180"/>
              <a:gd name="T88" fmla="*/ 85 w 140"/>
              <a:gd name="T89" fmla="*/ 11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0" h="180">
                <a:moveTo>
                  <a:pt x="12" y="35"/>
                </a:moveTo>
                <a:cubicBezTo>
                  <a:pt x="35" y="12"/>
                  <a:pt x="35" y="12"/>
                  <a:pt x="35" y="12"/>
                </a:cubicBezTo>
                <a:cubicBezTo>
                  <a:pt x="36" y="10"/>
                  <a:pt x="36" y="7"/>
                  <a:pt x="34" y="5"/>
                </a:cubicBezTo>
                <a:cubicBezTo>
                  <a:pt x="32" y="2"/>
                  <a:pt x="32" y="2"/>
                  <a:pt x="32" y="2"/>
                </a:cubicBezTo>
                <a:cubicBezTo>
                  <a:pt x="30" y="0"/>
                  <a:pt x="27" y="0"/>
                  <a:pt x="25" y="2"/>
                </a:cubicBezTo>
                <a:cubicBezTo>
                  <a:pt x="2" y="26"/>
                  <a:pt x="2" y="26"/>
                  <a:pt x="2" y="26"/>
                </a:cubicBezTo>
                <a:cubicBezTo>
                  <a:pt x="0" y="28"/>
                  <a:pt x="0" y="31"/>
                  <a:pt x="2" y="33"/>
                </a:cubicBezTo>
                <a:cubicBezTo>
                  <a:pt x="5" y="35"/>
                  <a:pt x="5" y="35"/>
                  <a:pt x="5" y="35"/>
                </a:cubicBezTo>
                <a:cubicBezTo>
                  <a:pt x="7" y="37"/>
                  <a:pt x="10" y="37"/>
                  <a:pt x="12" y="35"/>
                </a:cubicBezTo>
                <a:close/>
                <a:moveTo>
                  <a:pt x="134" y="1"/>
                </a:moveTo>
                <a:cubicBezTo>
                  <a:pt x="62" y="1"/>
                  <a:pt x="62" y="1"/>
                  <a:pt x="62" y="1"/>
                </a:cubicBezTo>
                <a:cubicBezTo>
                  <a:pt x="58" y="1"/>
                  <a:pt x="54" y="3"/>
                  <a:pt x="51" y="5"/>
                </a:cubicBezTo>
                <a:cubicBezTo>
                  <a:pt x="11" y="47"/>
                  <a:pt x="11" y="47"/>
                  <a:pt x="11" y="47"/>
                </a:cubicBezTo>
                <a:cubicBezTo>
                  <a:pt x="8" y="50"/>
                  <a:pt x="6" y="54"/>
                  <a:pt x="6" y="58"/>
                </a:cubicBezTo>
                <a:cubicBezTo>
                  <a:pt x="6" y="174"/>
                  <a:pt x="6" y="174"/>
                  <a:pt x="6" y="174"/>
                </a:cubicBezTo>
                <a:cubicBezTo>
                  <a:pt x="6" y="177"/>
                  <a:pt x="9" y="180"/>
                  <a:pt x="12" y="180"/>
                </a:cubicBezTo>
                <a:cubicBezTo>
                  <a:pt x="134" y="180"/>
                  <a:pt x="134" y="180"/>
                  <a:pt x="134" y="180"/>
                </a:cubicBezTo>
                <a:cubicBezTo>
                  <a:pt x="137" y="180"/>
                  <a:pt x="140" y="177"/>
                  <a:pt x="140" y="174"/>
                </a:cubicBezTo>
                <a:cubicBezTo>
                  <a:pt x="140" y="7"/>
                  <a:pt x="140" y="7"/>
                  <a:pt x="140" y="7"/>
                </a:cubicBezTo>
                <a:cubicBezTo>
                  <a:pt x="140" y="4"/>
                  <a:pt x="137" y="1"/>
                  <a:pt x="134" y="1"/>
                </a:cubicBezTo>
                <a:close/>
                <a:moveTo>
                  <a:pt x="74" y="147"/>
                </a:moveTo>
                <a:cubicBezTo>
                  <a:pt x="62" y="147"/>
                  <a:pt x="53" y="137"/>
                  <a:pt x="53" y="126"/>
                </a:cubicBezTo>
                <a:cubicBezTo>
                  <a:pt x="53" y="123"/>
                  <a:pt x="53" y="121"/>
                  <a:pt x="54" y="119"/>
                </a:cubicBezTo>
                <a:cubicBezTo>
                  <a:pt x="54" y="119"/>
                  <a:pt x="54" y="119"/>
                  <a:pt x="54" y="119"/>
                </a:cubicBezTo>
                <a:cubicBezTo>
                  <a:pt x="55" y="114"/>
                  <a:pt x="57" y="110"/>
                  <a:pt x="59" y="105"/>
                </a:cubicBezTo>
                <a:cubicBezTo>
                  <a:pt x="64" y="94"/>
                  <a:pt x="69" y="86"/>
                  <a:pt x="74" y="80"/>
                </a:cubicBezTo>
                <a:cubicBezTo>
                  <a:pt x="79" y="86"/>
                  <a:pt x="84" y="94"/>
                  <a:pt x="89" y="105"/>
                </a:cubicBezTo>
                <a:cubicBezTo>
                  <a:pt x="91" y="110"/>
                  <a:pt x="93" y="114"/>
                  <a:pt x="94" y="119"/>
                </a:cubicBezTo>
                <a:cubicBezTo>
                  <a:pt x="94" y="119"/>
                  <a:pt x="94" y="119"/>
                  <a:pt x="94" y="119"/>
                </a:cubicBezTo>
                <a:cubicBezTo>
                  <a:pt x="95" y="121"/>
                  <a:pt x="96" y="123"/>
                  <a:pt x="96" y="126"/>
                </a:cubicBezTo>
                <a:cubicBezTo>
                  <a:pt x="96" y="137"/>
                  <a:pt x="86" y="147"/>
                  <a:pt x="74" y="147"/>
                </a:cubicBezTo>
                <a:close/>
                <a:moveTo>
                  <a:pt x="124" y="30"/>
                </a:moveTo>
                <a:cubicBezTo>
                  <a:pt x="124" y="34"/>
                  <a:pt x="122" y="37"/>
                  <a:pt x="118" y="37"/>
                </a:cubicBezTo>
                <a:cubicBezTo>
                  <a:pt x="72" y="37"/>
                  <a:pt x="72" y="37"/>
                  <a:pt x="72" y="37"/>
                </a:cubicBezTo>
                <a:cubicBezTo>
                  <a:pt x="68" y="37"/>
                  <a:pt x="65" y="34"/>
                  <a:pt x="65" y="30"/>
                </a:cubicBezTo>
                <a:cubicBezTo>
                  <a:pt x="65" y="22"/>
                  <a:pt x="65" y="22"/>
                  <a:pt x="65" y="22"/>
                </a:cubicBezTo>
                <a:cubicBezTo>
                  <a:pt x="65" y="19"/>
                  <a:pt x="68" y="16"/>
                  <a:pt x="72" y="16"/>
                </a:cubicBezTo>
                <a:cubicBezTo>
                  <a:pt x="118" y="16"/>
                  <a:pt x="118" y="16"/>
                  <a:pt x="118" y="16"/>
                </a:cubicBezTo>
                <a:cubicBezTo>
                  <a:pt x="122" y="16"/>
                  <a:pt x="124" y="19"/>
                  <a:pt x="124" y="22"/>
                </a:cubicBezTo>
                <a:lnTo>
                  <a:pt x="124" y="30"/>
                </a:lnTo>
                <a:close/>
                <a:moveTo>
                  <a:pt x="85" y="116"/>
                </a:moveTo>
                <a:cubicBezTo>
                  <a:pt x="82" y="116"/>
                  <a:pt x="80" y="120"/>
                  <a:pt x="80" y="126"/>
                </a:cubicBezTo>
                <a:cubicBezTo>
                  <a:pt x="80" y="131"/>
                  <a:pt x="82" y="136"/>
                  <a:pt x="85" y="136"/>
                </a:cubicBezTo>
                <a:cubicBezTo>
                  <a:pt x="87" y="136"/>
                  <a:pt x="89" y="131"/>
                  <a:pt x="89" y="126"/>
                </a:cubicBezTo>
                <a:cubicBezTo>
                  <a:pt x="89" y="120"/>
                  <a:pt x="87" y="116"/>
                  <a:pt x="85" y="1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62">
            <a:extLst>
              <a:ext uri="{FF2B5EF4-FFF2-40B4-BE49-F238E27FC236}">
                <a16:creationId xmlns:a16="http://schemas.microsoft.com/office/drawing/2014/main" id="{4B635F53-91FC-4DBA-AAE6-1D7E9568866A}"/>
              </a:ext>
            </a:extLst>
          </p:cNvPr>
          <p:cNvSpPr>
            <a:spLocks noChangeAspect="1" noEditPoints="1"/>
          </p:cNvSpPr>
          <p:nvPr/>
        </p:nvSpPr>
        <p:spPr bwMode="auto">
          <a:xfrm>
            <a:off x="7365917" y="6287760"/>
            <a:ext cx="252839" cy="233722"/>
          </a:xfrm>
          <a:custGeom>
            <a:avLst/>
            <a:gdLst>
              <a:gd name="T0" fmla="*/ 33 w 195"/>
              <a:gd name="T1" fmla="*/ 62 h 180"/>
              <a:gd name="T2" fmla="*/ 74 w 195"/>
              <a:gd name="T3" fmla="*/ 18 h 180"/>
              <a:gd name="T4" fmla="*/ 102 w 195"/>
              <a:gd name="T5" fmla="*/ 45 h 180"/>
              <a:gd name="T6" fmla="*/ 61 w 195"/>
              <a:gd name="T7" fmla="*/ 88 h 180"/>
              <a:gd name="T8" fmla="*/ 33 w 195"/>
              <a:gd name="T9" fmla="*/ 62 h 180"/>
              <a:gd name="T10" fmla="*/ 107 w 195"/>
              <a:gd name="T11" fmla="*/ 41 h 180"/>
              <a:gd name="T12" fmla="*/ 114 w 195"/>
              <a:gd name="T13" fmla="*/ 41 h 180"/>
              <a:gd name="T14" fmla="*/ 117 w 195"/>
              <a:gd name="T15" fmla="*/ 38 h 180"/>
              <a:gd name="T16" fmla="*/ 117 w 195"/>
              <a:gd name="T17" fmla="*/ 30 h 180"/>
              <a:gd name="T18" fmla="*/ 87 w 195"/>
              <a:gd name="T19" fmla="*/ 2 h 180"/>
              <a:gd name="T20" fmla="*/ 80 w 195"/>
              <a:gd name="T21" fmla="*/ 3 h 180"/>
              <a:gd name="T22" fmla="*/ 77 w 195"/>
              <a:gd name="T23" fmla="*/ 6 h 180"/>
              <a:gd name="T24" fmla="*/ 77 w 195"/>
              <a:gd name="T25" fmla="*/ 13 h 180"/>
              <a:gd name="T26" fmla="*/ 107 w 195"/>
              <a:gd name="T27" fmla="*/ 41 h 180"/>
              <a:gd name="T28" fmla="*/ 47 w 195"/>
              <a:gd name="T29" fmla="*/ 104 h 180"/>
              <a:gd name="T30" fmla="*/ 55 w 195"/>
              <a:gd name="T31" fmla="*/ 104 h 180"/>
              <a:gd name="T32" fmla="*/ 58 w 195"/>
              <a:gd name="T33" fmla="*/ 101 h 180"/>
              <a:gd name="T34" fmla="*/ 57 w 195"/>
              <a:gd name="T35" fmla="*/ 93 h 180"/>
              <a:gd name="T36" fmla="*/ 28 w 195"/>
              <a:gd name="T37" fmla="*/ 65 h 180"/>
              <a:gd name="T38" fmla="*/ 20 w 195"/>
              <a:gd name="T39" fmla="*/ 66 h 180"/>
              <a:gd name="T40" fmla="*/ 17 w 195"/>
              <a:gd name="T41" fmla="*/ 69 h 180"/>
              <a:gd name="T42" fmla="*/ 18 w 195"/>
              <a:gd name="T43" fmla="*/ 76 h 180"/>
              <a:gd name="T44" fmla="*/ 47 w 195"/>
              <a:gd name="T45" fmla="*/ 104 h 180"/>
              <a:gd name="T46" fmla="*/ 80 w 195"/>
              <a:gd name="T47" fmla="*/ 77 h 180"/>
              <a:gd name="T48" fmla="*/ 177 w 195"/>
              <a:gd name="T49" fmla="*/ 169 h 180"/>
              <a:gd name="T50" fmla="*/ 189 w 195"/>
              <a:gd name="T51" fmla="*/ 171 h 180"/>
              <a:gd name="T52" fmla="*/ 193 w 195"/>
              <a:gd name="T53" fmla="*/ 167 h 180"/>
              <a:gd name="T54" fmla="*/ 190 w 195"/>
              <a:gd name="T55" fmla="*/ 156 h 180"/>
              <a:gd name="T56" fmla="*/ 92 w 195"/>
              <a:gd name="T57" fmla="*/ 64 h 180"/>
              <a:gd name="T58" fmla="*/ 80 w 195"/>
              <a:gd name="T59" fmla="*/ 77 h 180"/>
              <a:gd name="T60" fmla="*/ 113 w 195"/>
              <a:gd name="T61" fmla="*/ 168 h 180"/>
              <a:gd name="T62" fmla="*/ 111 w 195"/>
              <a:gd name="T63" fmla="*/ 166 h 180"/>
              <a:gd name="T64" fmla="*/ 3 w 195"/>
              <a:gd name="T65" fmla="*/ 166 h 180"/>
              <a:gd name="T66" fmla="*/ 0 w 195"/>
              <a:gd name="T67" fmla="*/ 168 h 180"/>
              <a:gd name="T68" fmla="*/ 0 w 195"/>
              <a:gd name="T69" fmla="*/ 178 h 180"/>
              <a:gd name="T70" fmla="*/ 3 w 195"/>
              <a:gd name="T71" fmla="*/ 180 h 180"/>
              <a:gd name="T72" fmla="*/ 111 w 195"/>
              <a:gd name="T73" fmla="*/ 180 h 180"/>
              <a:gd name="T74" fmla="*/ 113 w 195"/>
              <a:gd name="T75" fmla="*/ 178 h 180"/>
              <a:gd name="T76" fmla="*/ 113 w 195"/>
              <a:gd name="T77" fmla="*/ 168 h 180"/>
              <a:gd name="T78" fmla="*/ 25 w 195"/>
              <a:gd name="T79" fmla="*/ 148 h 180"/>
              <a:gd name="T80" fmla="*/ 89 w 195"/>
              <a:gd name="T81" fmla="*/ 148 h 180"/>
              <a:gd name="T82" fmla="*/ 96 w 195"/>
              <a:gd name="T83" fmla="*/ 154 h 180"/>
              <a:gd name="T84" fmla="*/ 96 w 195"/>
              <a:gd name="T85" fmla="*/ 160 h 180"/>
              <a:gd name="T86" fmla="*/ 17 w 195"/>
              <a:gd name="T87" fmla="*/ 160 h 180"/>
              <a:gd name="T88" fmla="*/ 17 w 195"/>
              <a:gd name="T89" fmla="*/ 154 h 180"/>
              <a:gd name="T90" fmla="*/ 25 w 195"/>
              <a:gd name="T91" fmla="*/ 14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5" h="180">
                <a:moveTo>
                  <a:pt x="33" y="62"/>
                </a:moveTo>
                <a:cubicBezTo>
                  <a:pt x="74" y="18"/>
                  <a:pt x="74" y="18"/>
                  <a:pt x="74" y="18"/>
                </a:cubicBezTo>
                <a:cubicBezTo>
                  <a:pt x="102" y="45"/>
                  <a:pt x="102" y="45"/>
                  <a:pt x="102" y="45"/>
                </a:cubicBezTo>
                <a:cubicBezTo>
                  <a:pt x="61" y="88"/>
                  <a:pt x="61" y="88"/>
                  <a:pt x="61" y="88"/>
                </a:cubicBezTo>
                <a:lnTo>
                  <a:pt x="33" y="62"/>
                </a:lnTo>
                <a:close/>
                <a:moveTo>
                  <a:pt x="107" y="41"/>
                </a:moveTo>
                <a:cubicBezTo>
                  <a:pt x="109" y="43"/>
                  <a:pt x="112" y="43"/>
                  <a:pt x="114" y="41"/>
                </a:cubicBezTo>
                <a:cubicBezTo>
                  <a:pt x="117" y="38"/>
                  <a:pt x="117" y="38"/>
                  <a:pt x="117" y="38"/>
                </a:cubicBezTo>
                <a:cubicBezTo>
                  <a:pt x="119" y="35"/>
                  <a:pt x="119" y="32"/>
                  <a:pt x="117" y="30"/>
                </a:cubicBezTo>
                <a:cubicBezTo>
                  <a:pt x="87" y="2"/>
                  <a:pt x="87" y="2"/>
                  <a:pt x="87" y="2"/>
                </a:cubicBezTo>
                <a:cubicBezTo>
                  <a:pt x="85" y="0"/>
                  <a:pt x="82" y="0"/>
                  <a:pt x="80" y="3"/>
                </a:cubicBezTo>
                <a:cubicBezTo>
                  <a:pt x="77" y="6"/>
                  <a:pt x="77" y="6"/>
                  <a:pt x="77" y="6"/>
                </a:cubicBezTo>
                <a:cubicBezTo>
                  <a:pt x="75" y="8"/>
                  <a:pt x="75" y="11"/>
                  <a:pt x="77" y="13"/>
                </a:cubicBezTo>
                <a:lnTo>
                  <a:pt x="107" y="41"/>
                </a:lnTo>
                <a:close/>
                <a:moveTo>
                  <a:pt x="47" y="104"/>
                </a:moveTo>
                <a:cubicBezTo>
                  <a:pt x="49" y="106"/>
                  <a:pt x="53" y="106"/>
                  <a:pt x="55" y="104"/>
                </a:cubicBezTo>
                <a:cubicBezTo>
                  <a:pt x="58" y="101"/>
                  <a:pt x="58" y="101"/>
                  <a:pt x="58" y="101"/>
                </a:cubicBezTo>
                <a:cubicBezTo>
                  <a:pt x="60" y="99"/>
                  <a:pt x="60" y="95"/>
                  <a:pt x="57" y="93"/>
                </a:cubicBezTo>
                <a:cubicBezTo>
                  <a:pt x="28" y="65"/>
                  <a:pt x="28" y="65"/>
                  <a:pt x="28" y="65"/>
                </a:cubicBezTo>
                <a:cubicBezTo>
                  <a:pt x="26" y="63"/>
                  <a:pt x="22" y="64"/>
                  <a:pt x="20" y="66"/>
                </a:cubicBezTo>
                <a:cubicBezTo>
                  <a:pt x="17" y="69"/>
                  <a:pt x="17" y="69"/>
                  <a:pt x="17" y="69"/>
                </a:cubicBezTo>
                <a:cubicBezTo>
                  <a:pt x="15" y="71"/>
                  <a:pt x="15" y="74"/>
                  <a:pt x="18" y="76"/>
                </a:cubicBezTo>
                <a:lnTo>
                  <a:pt x="47" y="104"/>
                </a:lnTo>
                <a:close/>
                <a:moveTo>
                  <a:pt x="80" y="77"/>
                </a:moveTo>
                <a:cubicBezTo>
                  <a:pt x="177" y="169"/>
                  <a:pt x="177" y="169"/>
                  <a:pt x="177" y="169"/>
                </a:cubicBezTo>
                <a:cubicBezTo>
                  <a:pt x="181" y="172"/>
                  <a:pt x="186" y="174"/>
                  <a:pt x="189" y="171"/>
                </a:cubicBezTo>
                <a:cubicBezTo>
                  <a:pt x="193" y="167"/>
                  <a:pt x="193" y="167"/>
                  <a:pt x="193" y="167"/>
                </a:cubicBezTo>
                <a:cubicBezTo>
                  <a:pt x="195" y="164"/>
                  <a:pt x="194" y="159"/>
                  <a:pt x="190" y="156"/>
                </a:cubicBezTo>
                <a:cubicBezTo>
                  <a:pt x="92" y="64"/>
                  <a:pt x="92" y="64"/>
                  <a:pt x="92" y="64"/>
                </a:cubicBezTo>
                <a:lnTo>
                  <a:pt x="80" y="77"/>
                </a:lnTo>
                <a:close/>
                <a:moveTo>
                  <a:pt x="113" y="168"/>
                </a:moveTo>
                <a:cubicBezTo>
                  <a:pt x="113" y="167"/>
                  <a:pt x="112" y="166"/>
                  <a:pt x="111" y="166"/>
                </a:cubicBezTo>
                <a:cubicBezTo>
                  <a:pt x="3" y="166"/>
                  <a:pt x="3" y="166"/>
                  <a:pt x="3" y="166"/>
                </a:cubicBezTo>
                <a:cubicBezTo>
                  <a:pt x="1" y="166"/>
                  <a:pt x="0" y="167"/>
                  <a:pt x="0" y="168"/>
                </a:cubicBezTo>
                <a:cubicBezTo>
                  <a:pt x="0" y="178"/>
                  <a:pt x="0" y="178"/>
                  <a:pt x="0" y="178"/>
                </a:cubicBezTo>
                <a:cubicBezTo>
                  <a:pt x="0" y="179"/>
                  <a:pt x="1" y="180"/>
                  <a:pt x="3" y="180"/>
                </a:cubicBezTo>
                <a:cubicBezTo>
                  <a:pt x="111" y="180"/>
                  <a:pt x="111" y="180"/>
                  <a:pt x="111" y="180"/>
                </a:cubicBezTo>
                <a:cubicBezTo>
                  <a:pt x="112" y="180"/>
                  <a:pt x="113" y="179"/>
                  <a:pt x="113" y="178"/>
                </a:cubicBezTo>
                <a:lnTo>
                  <a:pt x="113" y="168"/>
                </a:lnTo>
                <a:close/>
                <a:moveTo>
                  <a:pt x="25" y="148"/>
                </a:moveTo>
                <a:cubicBezTo>
                  <a:pt x="89" y="148"/>
                  <a:pt x="89" y="148"/>
                  <a:pt x="89" y="148"/>
                </a:cubicBezTo>
                <a:cubicBezTo>
                  <a:pt x="92" y="148"/>
                  <a:pt x="95" y="151"/>
                  <a:pt x="96" y="154"/>
                </a:cubicBezTo>
                <a:cubicBezTo>
                  <a:pt x="96" y="160"/>
                  <a:pt x="96" y="160"/>
                  <a:pt x="96" y="160"/>
                </a:cubicBezTo>
                <a:cubicBezTo>
                  <a:pt x="17" y="160"/>
                  <a:pt x="17" y="160"/>
                  <a:pt x="17" y="160"/>
                </a:cubicBezTo>
                <a:cubicBezTo>
                  <a:pt x="17" y="154"/>
                  <a:pt x="17" y="154"/>
                  <a:pt x="17" y="154"/>
                </a:cubicBezTo>
                <a:cubicBezTo>
                  <a:pt x="18" y="151"/>
                  <a:pt x="21" y="148"/>
                  <a:pt x="25" y="1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EFA94056-04A5-47B7-A90E-3CDE0323DB7E}"/>
              </a:ext>
            </a:extLst>
          </p:cNvPr>
          <p:cNvGrpSpPr/>
          <p:nvPr/>
        </p:nvGrpSpPr>
        <p:grpSpPr>
          <a:xfrm>
            <a:off x="4204669" y="7184041"/>
            <a:ext cx="291797" cy="284516"/>
            <a:chOff x="2185477" y="5525527"/>
            <a:chExt cx="523177" cy="504582"/>
          </a:xfrm>
        </p:grpSpPr>
        <p:sp>
          <p:nvSpPr>
            <p:cNvPr id="21" name="Freeform 33">
              <a:extLst>
                <a:ext uri="{FF2B5EF4-FFF2-40B4-BE49-F238E27FC236}">
                  <a16:creationId xmlns:a16="http://schemas.microsoft.com/office/drawing/2014/main" id="{E15B5184-0030-4252-8388-5092F09C8654}"/>
                </a:ext>
              </a:extLst>
            </p:cNvPr>
            <p:cNvSpPr>
              <a:spLocks noChangeAspect="1" noEditPoints="1"/>
            </p:cNvSpPr>
            <p:nvPr/>
          </p:nvSpPr>
          <p:spPr bwMode="auto">
            <a:xfrm>
              <a:off x="2234420" y="5525527"/>
              <a:ext cx="333534" cy="337026"/>
            </a:xfrm>
            <a:custGeom>
              <a:avLst/>
              <a:gdLst>
                <a:gd name="T0" fmla="*/ 423 w 633"/>
                <a:gd name="T1" fmla="*/ 324 h 621"/>
                <a:gd name="T2" fmla="*/ 423 w 633"/>
                <a:gd name="T3" fmla="*/ 324 h 621"/>
                <a:gd name="T4" fmla="*/ 302 w 633"/>
                <a:gd name="T5" fmla="*/ 415 h 621"/>
                <a:gd name="T6" fmla="*/ 209 w 633"/>
                <a:gd name="T7" fmla="*/ 295 h 621"/>
                <a:gd name="T8" fmla="*/ 330 w 633"/>
                <a:gd name="T9" fmla="*/ 205 h 621"/>
                <a:gd name="T10" fmla="*/ 423 w 633"/>
                <a:gd name="T11" fmla="*/ 324 h 621"/>
                <a:gd name="T12" fmla="*/ 604 w 633"/>
                <a:gd name="T13" fmla="*/ 310 h 621"/>
                <a:gd name="T14" fmla="*/ 604 w 633"/>
                <a:gd name="T15" fmla="*/ 310 h 621"/>
                <a:gd name="T16" fmla="*/ 550 w 633"/>
                <a:gd name="T17" fmla="*/ 261 h 621"/>
                <a:gd name="T18" fmla="*/ 562 w 633"/>
                <a:gd name="T19" fmla="*/ 171 h 621"/>
                <a:gd name="T20" fmla="*/ 563 w 633"/>
                <a:gd name="T21" fmla="*/ 170 h 621"/>
                <a:gd name="T22" fmla="*/ 586 w 633"/>
                <a:gd name="T23" fmla="*/ 147 h 621"/>
                <a:gd name="T24" fmla="*/ 547 w 633"/>
                <a:gd name="T25" fmla="*/ 96 h 621"/>
                <a:gd name="T26" fmla="*/ 518 w 633"/>
                <a:gd name="T27" fmla="*/ 111 h 621"/>
                <a:gd name="T28" fmla="*/ 516 w 633"/>
                <a:gd name="T29" fmla="*/ 112 h 621"/>
                <a:gd name="T30" fmla="*/ 398 w 633"/>
                <a:gd name="T31" fmla="*/ 64 h 621"/>
                <a:gd name="T32" fmla="*/ 390 w 633"/>
                <a:gd name="T33" fmla="*/ 35 h 621"/>
                <a:gd name="T34" fmla="*/ 391 w 633"/>
                <a:gd name="T35" fmla="*/ 34 h 621"/>
                <a:gd name="T36" fmla="*/ 390 w 633"/>
                <a:gd name="T37" fmla="*/ 7 h 621"/>
                <a:gd name="T38" fmla="*/ 326 w 633"/>
                <a:gd name="T39" fmla="*/ 0 h 621"/>
                <a:gd name="T40" fmla="*/ 316 w 633"/>
                <a:gd name="T41" fmla="*/ 30 h 621"/>
                <a:gd name="T42" fmla="*/ 316 w 633"/>
                <a:gd name="T43" fmla="*/ 30 h 621"/>
                <a:gd name="T44" fmla="*/ 266 w 633"/>
                <a:gd name="T45" fmla="*/ 80 h 621"/>
                <a:gd name="T46" fmla="*/ 169 w 633"/>
                <a:gd name="T47" fmla="*/ 62 h 621"/>
                <a:gd name="T48" fmla="*/ 167 w 633"/>
                <a:gd name="T49" fmla="*/ 60 h 621"/>
                <a:gd name="T50" fmla="*/ 150 w 633"/>
                <a:gd name="T51" fmla="*/ 45 h 621"/>
                <a:gd name="T52" fmla="*/ 99 w 633"/>
                <a:gd name="T53" fmla="*/ 83 h 621"/>
                <a:gd name="T54" fmla="*/ 114 w 633"/>
                <a:gd name="T55" fmla="*/ 111 h 621"/>
                <a:gd name="T56" fmla="*/ 115 w 633"/>
                <a:gd name="T57" fmla="*/ 114 h 621"/>
                <a:gd name="T58" fmla="*/ 66 w 633"/>
                <a:gd name="T59" fmla="*/ 230 h 621"/>
                <a:gd name="T60" fmla="*/ 29 w 633"/>
                <a:gd name="T61" fmla="*/ 237 h 621"/>
                <a:gd name="T62" fmla="*/ 8 w 633"/>
                <a:gd name="T63" fmla="*/ 237 h 621"/>
                <a:gd name="T64" fmla="*/ 0 w 633"/>
                <a:gd name="T65" fmla="*/ 300 h 621"/>
                <a:gd name="T66" fmla="*/ 26 w 633"/>
                <a:gd name="T67" fmla="*/ 308 h 621"/>
                <a:gd name="T68" fmla="*/ 82 w 633"/>
                <a:gd name="T69" fmla="*/ 359 h 621"/>
                <a:gd name="T70" fmla="*/ 66 w 633"/>
                <a:gd name="T71" fmla="*/ 453 h 621"/>
                <a:gd name="T72" fmla="*/ 46 w 633"/>
                <a:gd name="T73" fmla="*/ 472 h 621"/>
                <a:gd name="T74" fmla="*/ 86 w 633"/>
                <a:gd name="T75" fmla="*/ 523 h 621"/>
                <a:gd name="T76" fmla="*/ 108 w 633"/>
                <a:gd name="T77" fmla="*/ 511 h 621"/>
                <a:gd name="T78" fmla="*/ 109 w 633"/>
                <a:gd name="T79" fmla="*/ 510 h 621"/>
                <a:gd name="T80" fmla="*/ 117 w 633"/>
                <a:gd name="T81" fmla="*/ 507 h 621"/>
                <a:gd name="T82" fmla="*/ 235 w 633"/>
                <a:gd name="T83" fmla="*/ 555 h 621"/>
                <a:gd name="T84" fmla="*/ 242 w 633"/>
                <a:gd name="T85" fmla="*/ 588 h 621"/>
                <a:gd name="T86" fmla="*/ 242 w 633"/>
                <a:gd name="T87" fmla="*/ 588 h 621"/>
                <a:gd name="T88" fmla="*/ 243 w 633"/>
                <a:gd name="T89" fmla="*/ 612 h 621"/>
                <a:gd name="T90" fmla="*/ 307 w 633"/>
                <a:gd name="T91" fmla="*/ 621 h 621"/>
                <a:gd name="T92" fmla="*/ 315 w 633"/>
                <a:gd name="T93" fmla="*/ 596 h 621"/>
                <a:gd name="T94" fmla="*/ 366 w 633"/>
                <a:gd name="T95" fmla="*/ 540 h 621"/>
                <a:gd name="T96" fmla="*/ 461 w 633"/>
                <a:gd name="T97" fmla="*/ 554 h 621"/>
                <a:gd name="T98" fmla="*/ 482 w 633"/>
                <a:gd name="T99" fmla="*/ 574 h 621"/>
                <a:gd name="T100" fmla="*/ 533 w 633"/>
                <a:gd name="T101" fmla="*/ 536 h 621"/>
                <a:gd name="T102" fmla="*/ 518 w 633"/>
                <a:gd name="T103" fmla="*/ 507 h 621"/>
                <a:gd name="T104" fmla="*/ 517 w 633"/>
                <a:gd name="T105" fmla="*/ 506 h 621"/>
                <a:gd name="T106" fmla="*/ 566 w 633"/>
                <a:gd name="T107" fmla="*/ 389 h 621"/>
                <a:gd name="T108" fmla="*/ 598 w 633"/>
                <a:gd name="T109" fmla="*/ 383 h 621"/>
                <a:gd name="T110" fmla="*/ 624 w 633"/>
                <a:gd name="T111" fmla="*/ 382 h 621"/>
                <a:gd name="T112" fmla="*/ 633 w 633"/>
                <a:gd name="T113" fmla="*/ 319 h 621"/>
                <a:gd name="T114" fmla="*/ 604 w 633"/>
                <a:gd name="T115" fmla="*/ 31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3" h="621">
                  <a:moveTo>
                    <a:pt x="423" y="324"/>
                  </a:moveTo>
                  <a:lnTo>
                    <a:pt x="423" y="324"/>
                  </a:lnTo>
                  <a:cubicBezTo>
                    <a:pt x="415" y="382"/>
                    <a:pt x="361" y="422"/>
                    <a:pt x="302" y="415"/>
                  </a:cubicBezTo>
                  <a:cubicBezTo>
                    <a:pt x="243" y="407"/>
                    <a:pt x="201" y="353"/>
                    <a:pt x="209" y="295"/>
                  </a:cubicBezTo>
                  <a:cubicBezTo>
                    <a:pt x="217" y="237"/>
                    <a:pt x="271" y="197"/>
                    <a:pt x="330" y="205"/>
                  </a:cubicBezTo>
                  <a:cubicBezTo>
                    <a:pt x="389" y="212"/>
                    <a:pt x="431" y="266"/>
                    <a:pt x="423" y="324"/>
                  </a:cubicBezTo>
                  <a:close/>
                  <a:moveTo>
                    <a:pt x="604" y="310"/>
                  </a:moveTo>
                  <a:lnTo>
                    <a:pt x="604" y="310"/>
                  </a:lnTo>
                  <a:cubicBezTo>
                    <a:pt x="580" y="302"/>
                    <a:pt x="560" y="285"/>
                    <a:pt x="550" y="261"/>
                  </a:cubicBezTo>
                  <a:cubicBezTo>
                    <a:pt x="537" y="230"/>
                    <a:pt x="543" y="196"/>
                    <a:pt x="562" y="171"/>
                  </a:cubicBezTo>
                  <a:lnTo>
                    <a:pt x="563" y="170"/>
                  </a:lnTo>
                  <a:lnTo>
                    <a:pt x="586" y="147"/>
                  </a:lnTo>
                  <a:lnTo>
                    <a:pt x="547" y="96"/>
                  </a:lnTo>
                  <a:lnTo>
                    <a:pt x="518" y="111"/>
                  </a:lnTo>
                  <a:lnTo>
                    <a:pt x="516" y="112"/>
                  </a:lnTo>
                  <a:cubicBezTo>
                    <a:pt x="470" y="131"/>
                    <a:pt x="417" y="109"/>
                    <a:pt x="398" y="64"/>
                  </a:cubicBezTo>
                  <a:cubicBezTo>
                    <a:pt x="394" y="55"/>
                    <a:pt x="391" y="45"/>
                    <a:pt x="390" y="35"/>
                  </a:cubicBezTo>
                  <a:lnTo>
                    <a:pt x="391" y="34"/>
                  </a:lnTo>
                  <a:lnTo>
                    <a:pt x="390" y="7"/>
                  </a:lnTo>
                  <a:lnTo>
                    <a:pt x="326" y="0"/>
                  </a:lnTo>
                  <a:lnTo>
                    <a:pt x="316" y="30"/>
                  </a:lnTo>
                  <a:lnTo>
                    <a:pt x="316" y="30"/>
                  </a:lnTo>
                  <a:cubicBezTo>
                    <a:pt x="307" y="52"/>
                    <a:pt x="290" y="70"/>
                    <a:pt x="266" y="80"/>
                  </a:cubicBezTo>
                  <a:cubicBezTo>
                    <a:pt x="232" y="94"/>
                    <a:pt x="194" y="86"/>
                    <a:pt x="169" y="62"/>
                  </a:cubicBezTo>
                  <a:lnTo>
                    <a:pt x="167" y="60"/>
                  </a:lnTo>
                  <a:lnTo>
                    <a:pt x="150" y="45"/>
                  </a:lnTo>
                  <a:lnTo>
                    <a:pt x="99" y="83"/>
                  </a:lnTo>
                  <a:lnTo>
                    <a:pt x="114" y="111"/>
                  </a:lnTo>
                  <a:lnTo>
                    <a:pt x="115" y="114"/>
                  </a:lnTo>
                  <a:cubicBezTo>
                    <a:pt x="134" y="159"/>
                    <a:pt x="113" y="211"/>
                    <a:pt x="66" y="230"/>
                  </a:cubicBezTo>
                  <a:cubicBezTo>
                    <a:pt x="54" y="235"/>
                    <a:pt x="43" y="236"/>
                    <a:pt x="29" y="237"/>
                  </a:cubicBezTo>
                  <a:lnTo>
                    <a:pt x="8" y="237"/>
                  </a:lnTo>
                  <a:lnTo>
                    <a:pt x="0" y="300"/>
                  </a:lnTo>
                  <a:lnTo>
                    <a:pt x="26" y="308"/>
                  </a:lnTo>
                  <a:cubicBezTo>
                    <a:pt x="51" y="316"/>
                    <a:pt x="71" y="334"/>
                    <a:pt x="82" y="359"/>
                  </a:cubicBezTo>
                  <a:cubicBezTo>
                    <a:pt x="96" y="392"/>
                    <a:pt x="89" y="428"/>
                    <a:pt x="66" y="453"/>
                  </a:cubicBezTo>
                  <a:lnTo>
                    <a:pt x="46" y="472"/>
                  </a:lnTo>
                  <a:lnTo>
                    <a:pt x="86" y="523"/>
                  </a:lnTo>
                  <a:lnTo>
                    <a:pt x="108" y="511"/>
                  </a:lnTo>
                  <a:lnTo>
                    <a:pt x="109" y="510"/>
                  </a:lnTo>
                  <a:cubicBezTo>
                    <a:pt x="114" y="508"/>
                    <a:pt x="112" y="509"/>
                    <a:pt x="117" y="507"/>
                  </a:cubicBezTo>
                  <a:cubicBezTo>
                    <a:pt x="163" y="488"/>
                    <a:pt x="216" y="509"/>
                    <a:pt x="235" y="555"/>
                  </a:cubicBezTo>
                  <a:cubicBezTo>
                    <a:pt x="240" y="566"/>
                    <a:pt x="242" y="577"/>
                    <a:pt x="242" y="588"/>
                  </a:cubicBezTo>
                  <a:lnTo>
                    <a:pt x="242" y="588"/>
                  </a:lnTo>
                  <a:lnTo>
                    <a:pt x="243" y="612"/>
                  </a:lnTo>
                  <a:lnTo>
                    <a:pt x="307" y="621"/>
                  </a:lnTo>
                  <a:lnTo>
                    <a:pt x="315" y="596"/>
                  </a:lnTo>
                  <a:cubicBezTo>
                    <a:pt x="322" y="572"/>
                    <a:pt x="340" y="550"/>
                    <a:pt x="366" y="540"/>
                  </a:cubicBezTo>
                  <a:cubicBezTo>
                    <a:pt x="399" y="526"/>
                    <a:pt x="435" y="533"/>
                    <a:pt x="461" y="554"/>
                  </a:cubicBezTo>
                  <a:lnTo>
                    <a:pt x="482" y="574"/>
                  </a:lnTo>
                  <a:lnTo>
                    <a:pt x="533" y="536"/>
                  </a:lnTo>
                  <a:lnTo>
                    <a:pt x="518" y="507"/>
                  </a:lnTo>
                  <a:lnTo>
                    <a:pt x="517" y="506"/>
                  </a:lnTo>
                  <a:cubicBezTo>
                    <a:pt x="498" y="460"/>
                    <a:pt x="520" y="408"/>
                    <a:pt x="566" y="389"/>
                  </a:cubicBezTo>
                  <a:cubicBezTo>
                    <a:pt x="576" y="385"/>
                    <a:pt x="587" y="383"/>
                    <a:pt x="598" y="383"/>
                  </a:cubicBezTo>
                  <a:lnTo>
                    <a:pt x="624" y="382"/>
                  </a:lnTo>
                  <a:lnTo>
                    <a:pt x="633" y="319"/>
                  </a:lnTo>
                  <a:lnTo>
                    <a:pt x="604" y="31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33">
              <a:extLst>
                <a:ext uri="{FF2B5EF4-FFF2-40B4-BE49-F238E27FC236}">
                  <a16:creationId xmlns:a16="http://schemas.microsoft.com/office/drawing/2014/main" id="{6EBAC346-C379-48CC-988A-994F22285238}"/>
                </a:ext>
              </a:extLst>
            </p:cNvPr>
            <p:cNvSpPr>
              <a:spLocks noChangeAspect="1" noEditPoints="1"/>
            </p:cNvSpPr>
            <p:nvPr/>
          </p:nvSpPr>
          <p:spPr bwMode="auto">
            <a:xfrm>
              <a:off x="2536194" y="5733047"/>
              <a:ext cx="172460" cy="174267"/>
            </a:xfrm>
            <a:custGeom>
              <a:avLst/>
              <a:gdLst>
                <a:gd name="T0" fmla="*/ 423 w 633"/>
                <a:gd name="T1" fmla="*/ 324 h 621"/>
                <a:gd name="T2" fmla="*/ 423 w 633"/>
                <a:gd name="T3" fmla="*/ 324 h 621"/>
                <a:gd name="T4" fmla="*/ 302 w 633"/>
                <a:gd name="T5" fmla="*/ 415 h 621"/>
                <a:gd name="T6" fmla="*/ 209 w 633"/>
                <a:gd name="T7" fmla="*/ 295 h 621"/>
                <a:gd name="T8" fmla="*/ 330 w 633"/>
                <a:gd name="T9" fmla="*/ 205 h 621"/>
                <a:gd name="T10" fmla="*/ 423 w 633"/>
                <a:gd name="T11" fmla="*/ 324 h 621"/>
                <a:gd name="T12" fmla="*/ 604 w 633"/>
                <a:gd name="T13" fmla="*/ 310 h 621"/>
                <a:gd name="T14" fmla="*/ 604 w 633"/>
                <a:gd name="T15" fmla="*/ 310 h 621"/>
                <a:gd name="T16" fmla="*/ 550 w 633"/>
                <a:gd name="T17" fmla="*/ 261 h 621"/>
                <a:gd name="T18" fmla="*/ 562 w 633"/>
                <a:gd name="T19" fmla="*/ 171 h 621"/>
                <a:gd name="T20" fmla="*/ 563 w 633"/>
                <a:gd name="T21" fmla="*/ 170 h 621"/>
                <a:gd name="T22" fmla="*/ 586 w 633"/>
                <a:gd name="T23" fmla="*/ 147 h 621"/>
                <a:gd name="T24" fmla="*/ 547 w 633"/>
                <a:gd name="T25" fmla="*/ 96 h 621"/>
                <a:gd name="T26" fmla="*/ 518 w 633"/>
                <a:gd name="T27" fmla="*/ 111 h 621"/>
                <a:gd name="T28" fmla="*/ 516 w 633"/>
                <a:gd name="T29" fmla="*/ 112 h 621"/>
                <a:gd name="T30" fmla="*/ 398 w 633"/>
                <a:gd name="T31" fmla="*/ 64 h 621"/>
                <a:gd name="T32" fmla="*/ 390 w 633"/>
                <a:gd name="T33" fmla="*/ 35 h 621"/>
                <a:gd name="T34" fmla="*/ 391 w 633"/>
                <a:gd name="T35" fmla="*/ 34 h 621"/>
                <a:gd name="T36" fmla="*/ 390 w 633"/>
                <a:gd name="T37" fmla="*/ 7 h 621"/>
                <a:gd name="T38" fmla="*/ 326 w 633"/>
                <a:gd name="T39" fmla="*/ 0 h 621"/>
                <a:gd name="T40" fmla="*/ 316 w 633"/>
                <a:gd name="T41" fmla="*/ 30 h 621"/>
                <a:gd name="T42" fmla="*/ 316 w 633"/>
                <a:gd name="T43" fmla="*/ 30 h 621"/>
                <a:gd name="T44" fmla="*/ 266 w 633"/>
                <a:gd name="T45" fmla="*/ 80 h 621"/>
                <a:gd name="T46" fmla="*/ 169 w 633"/>
                <a:gd name="T47" fmla="*/ 62 h 621"/>
                <a:gd name="T48" fmla="*/ 167 w 633"/>
                <a:gd name="T49" fmla="*/ 60 h 621"/>
                <a:gd name="T50" fmla="*/ 150 w 633"/>
                <a:gd name="T51" fmla="*/ 45 h 621"/>
                <a:gd name="T52" fmla="*/ 99 w 633"/>
                <a:gd name="T53" fmla="*/ 83 h 621"/>
                <a:gd name="T54" fmla="*/ 114 w 633"/>
                <a:gd name="T55" fmla="*/ 111 h 621"/>
                <a:gd name="T56" fmla="*/ 115 w 633"/>
                <a:gd name="T57" fmla="*/ 114 h 621"/>
                <a:gd name="T58" fmla="*/ 66 w 633"/>
                <a:gd name="T59" fmla="*/ 230 h 621"/>
                <a:gd name="T60" fmla="*/ 29 w 633"/>
                <a:gd name="T61" fmla="*/ 237 h 621"/>
                <a:gd name="T62" fmla="*/ 8 w 633"/>
                <a:gd name="T63" fmla="*/ 237 h 621"/>
                <a:gd name="T64" fmla="*/ 0 w 633"/>
                <a:gd name="T65" fmla="*/ 300 h 621"/>
                <a:gd name="T66" fmla="*/ 26 w 633"/>
                <a:gd name="T67" fmla="*/ 308 h 621"/>
                <a:gd name="T68" fmla="*/ 82 w 633"/>
                <a:gd name="T69" fmla="*/ 359 h 621"/>
                <a:gd name="T70" fmla="*/ 66 w 633"/>
                <a:gd name="T71" fmla="*/ 453 h 621"/>
                <a:gd name="T72" fmla="*/ 46 w 633"/>
                <a:gd name="T73" fmla="*/ 472 h 621"/>
                <a:gd name="T74" fmla="*/ 86 w 633"/>
                <a:gd name="T75" fmla="*/ 523 h 621"/>
                <a:gd name="T76" fmla="*/ 108 w 633"/>
                <a:gd name="T77" fmla="*/ 511 h 621"/>
                <a:gd name="T78" fmla="*/ 109 w 633"/>
                <a:gd name="T79" fmla="*/ 510 h 621"/>
                <a:gd name="T80" fmla="*/ 117 w 633"/>
                <a:gd name="T81" fmla="*/ 507 h 621"/>
                <a:gd name="T82" fmla="*/ 235 w 633"/>
                <a:gd name="T83" fmla="*/ 555 h 621"/>
                <a:gd name="T84" fmla="*/ 242 w 633"/>
                <a:gd name="T85" fmla="*/ 588 h 621"/>
                <a:gd name="T86" fmla="*/ 242 w 633"/>
                <a:gd name="T87" fmla="*/ 588 h 621"/>
                <a:gd name="T88" fmla="*/ 243 w 633"/>
                <a:gd name="T89" fmla="*/ 612 h 621"/>
                <a:gd name="T90" fmla="*/ 307 w 633"/>
                <a:gd name="T91" fmla="*/ 621 h 621"/>
                <a:gd name="T92" fmla="*/ 315 w 633"/>
                <a:gd name="T93" fmla="*/ 596 h 621"/>
                <a:gd name="T94" fmla="*/ 366 w 633"/>
                <a:gd name="T95" fmla="*/ 540 h 621"/>
                <a:gd name="T96" fmla="*/ 461 w 633"/>
                <a:gd name="T97" fmla="*/ 554 h 621"/>
                <a:gd name="T98" fmla="*/ 482 w 633"/>
                <a:gd name="T99" fmla="*/ 574 h 621"/>
                <a:gd name="T100" fmla="*/ 533 w 633"/>
                <a:gd name="T101" fmla="*/ 536 h 621"/>
                <a:gd name="T102" fmla="*/ 518 w 633"/>
                <a:gd name="T103" fmla="*/ 507 h 621"/>
                <a:gd name="T104" fmla="*/ 517 w 633"/>
                <a:gd name="T105" fmla="*/ 506 h 621"/>
                <a:gd name="T106" fmla="*/ 566 w 633"/>
                <a:gd name="T107" fmla="*/ 389 h 621"/>
                <a:gd name="T108" fmla="*/ 598 w 633"/>
                <a:gd name="T109" fmla="*/ 383 h 621"/>
                <a:gd name="T110" fmla="*/ 624 w 633"/>
                <a:gd name="T111" fmla="*/ 382 h 621"/>
                <a:gd name="T112" fmla="*/ 633 w 633"/>
                <a:gd name="T113" fmla="*/ 319 h 621"/>
                <a:gd name="T114" fmla="*/ 604 w 633"/>
                <a:gd name="T115" fmla="*/ 31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3" h="621">
                  <a:moveTo>
                    <a:pt x="423" y="324"/>
                  </a:moveTo>
                  <a:lnTo>
                    <a:pt x="423" y="324"/>
                  </a:lnTo>
                  <a:cubicBezTo>
                    <a:pt x="415" y="382"/>
                    <a:pt x="361" y="422"/>
                    <a:pt x="302" y="415"/>
                  </a:cubicBezTo>
                  <a:cubicBezTo>
                    <a:pt x="243" y="407"/>
                    <a:pt x="201" y="353"/>
                    <a:pt x="209" y="295"/>
                  </a:cubicBezTo>
                  <a:cubicBezTo>
                    <a:pt x="217" y="237"/>
                    <a:pt x="271" y="197"/>
                    <a:pt x="330" y="205"/>
                  </a:cubicBezTo>
                  <a:cubicBezTo>
                    <a:pt x="389" y="212"/>
                    <a:pt x="431" y="266"/>
                    <a:pt x="423" y="324"/>
                  </a:cubicBezTo>
                  <a:close/>
                  <a:moveTo>
                    <a:pt x="604" y="310"/>
                  </a:moveTo>
                  <a:lnTo>
                    <a:pt x="604" y="310"/>
                  </a:lnTo>
                  <a:cubicBezTo>
                    <a:pt x="580" y="302"/>
                    <a:pt x="560" y="285"/>
                    <a:pt x="550" y="261"/>
                  </a:cubicBezTo>
                  <a:cubicBezTo>
                    <a:pt x="537" y="230"/>
                    <a:pt x="543" y="196"/>
                    <a:pt x="562" y="171"/>
                  </a:cubicBezTo>
                  <a:lnTo>
                    <a:pt x="563" y="170"/>
                  </a:lnTo>
                  <a:lnTo>
                    <a:pt x="586" y="147"/>
                  </a:lnTo>
                  <a:lnTo>
                    <a:pt x="547" y="96"/>
                  </a:lnTo>
                  <a:lnTo>
                    <a:pt x="518" y="111"/>
                  </a:lnTo>
                  <a:lnTo>
                    <a:pt x="516" y="112"/>
                  </a:lnTo>
                  <a:cubicBezTo>
                    <a:pt x="470" y="131"/>
                    <a:pt x="417" y="109"/>
                    <a:pt x="398" y="64"/>
                  </a:cubicBezTo>
                  <a:cubicBezTo>
                    <a:pt x="394" y="55"/>
                    <a:pt x="391" y="45"/>
                    <a:pt x="390" y="35"/>
                  </a:cubicBezTo>
                  <a:lnTo>
                    <a:pt x="391" y="34"/>
                  </a:lnTo>
                  <a:lnTo>
                    <a:pt x="390" y="7"/>
                  </a:lnTo>
                  <a:lnTo>
                    <a:pt x="326" y="0"/>
                  </a:lnTo>
                  <a:lnTo>
                    <a:pt x="316" y="30"/>
                  </a:lnTo>
                  <a:lnTo>
                    <a:pt x="316" y="30"/>
                  </a:lnTo>
                  <a:cubicBezTo>
                    <a:pt x="307" y="52"/>
                    <a:pt x="290" y="70"/>
                    <a:pt x="266" y="80"/>
                  </a:cubicBezTo>
                  <a:cubicBezTo>
                    <a:pt x="232" y="94"/>
                    <a:pt x="194" y="86"/>
                    <a:pt x="169" y="62"/>
                  </a:cubicBezTo>
                  <a:lnTo>
                    <a:pt x="167" y="60"/>
                  </a:lnTo>
                  <a:lnTo>
                    <a:pt x="150" y="45"/>
                  </a:lnTo>
                  <a:lnTo>
                    <a:pt x="99" y="83"/>
                  </a:lnTo>
                  <a:lnTo>
                    <a:pt x="114" y="111"/>
                  </a:lnTo>
                  <a:lnTo>
                    <a:pt x="115" y="114"/>
                  </a:lnTo>
                  <a:cubicBezTo>
                    <a:pt x="134" y="159"/>
                    <a:pt x="113" y="211"/>
                    <a:pt x="66" y="230"/>
                  </a:cubicBezTo>
                  <a:cubicBezTo>
                    <a:pt x="54" y="235"/>
                    <a:pt x="43" y="236"/>
                    <a:pt x="29" y="237"/>
                  </a:cubicBezTo>
                  <a:lnTo>
                    <a:pt x="8" y="237"/>
                  </a:lnTo>
                  <a:lnTo>
                    <a:pt x="0" y="300"/>
                  </a:lnTo>
                  <a:lnTo>
                    <a:pt x="26" y="308"/>
                  </a:lnTo>
                  <a:cubicBezTo>
                    <a:pt x="51" y="316"/>
                    <a:pt x="71" y="334"/>
                    <a:pt x="82" y="359"/>
                  </a:cubicBezTo>
                  <a:cubicBezTo>
                    <a:pt x="96" y="392"/>
                    <a:pt x="89" y="428"/>
                    <a:pt x="66" y="453"/>
                  </a:cubicBezTo>
                  <a:lnTo>
                    <a:pt x="46" y="472"/>
                  </a:lnTo>
                  <a:lnTo>
                    <a:pt x="86" y="523"/>
                  </a:lnTo>
                  <a:lnTo>
                    <a:pt x="108" y="511"/>
                  </a:lnTo>
                  <a:lnTo>
                    <a:pt x="109" y="510"/>
                  </a:lnTo>
                  <a:cubicBezTo>
                    <a:pt x="114" y="508"/>
                    <a:pt x="112" y="509"/>
                    <a:pt x="117" y="507"/>
                  </a:cubicBezTo>
                  <a:cubicBezTo>
                    <a:pt x="163" y="488"/>
                    <a:pt x="216" y="509"/>
                    <a:pt x="235" y="555"/>
                  </a:cubicBezTo>
                  <a:cubicBezTo>
                    <a:pt x="240" y="566"/>
                    <a:pt x="242" y="577"/>
                    <a:pt x="242" y="588"/>
                  </a:cubicBezTo>
                  <a:lnTo>
                    <a:pt x="242" y="588"/>
                  </a:lnTo>
                  <a:lnTo>
                    <a:pt x="243" y="612"/>
                  </a:lnTo>
                  <a:lnTo>
                    <a:pt x="307" y="621"/>
                  </a:lnTo>
                  <a:lnTo>
                    <a:pt x="315" y="596"/>
                  </a:lnTo>
                  <a:cubicBezTo>
                    <a:pt x="322" y="572"/>
                    <a:pt x="340" y="550"/>
                    <a:pt x="366" y="540"/>
                  </a:cubicBezTo>
                  <a:cubicBezTo>
                    <a:pt x="399" y="526"/>
                    <a:pt x="435" y="533"/>
                    <a:pt x="461" y="554"/>
                  </a:cubicBezTo>
                  <a:lnTo>
                    <a:pt x="482" y="574"/>
                  </a:lnTo>
                  <a:lnTo>
                    <a:pt x="533" y="536"/>
                  </a:lnTo>
                  <a:lnTo>
                    <a:pt x="518" y="507"/>
                  </a:lnTo>
                  <a:lnTo>
                    <a:pt x="517" y="506"/>
                  </a:lnTo>
                  <a:cubicBezTo>
                    <a:pt x="498" y="460"/>
                    <a:pt x="520" y="408"/>
                    <a:pt x="566" y="389"/>
                  </a:cubicBezTo>
                  <a:cubicBezTo>
                    <a:pt x="576" y="385"/>
                    <a:pt x="587" y="383"/>
                    <a:pt x="598" y="383"/>
                  </a:cubicBezTo>
                  <a:lnTo>
                    <a:pt x="624" y="382"/>
                  </a:lnTo>
                  <a:lnTo>
                    <a:pt x="633" y="319"/>
                  </a:lnTo>
                  <a:lnTo>
                    <a:pt x="604" y="31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33">
              <a:extLst>
                <a:ext uri="{FF2B5EF4-FFF2-40B4-BE49-F238E27FC236}">
                  <a16:creationId xmlns:a16="http://schemas.microsoft.com/office/drawing/2014/main" id="{4C7277C3-49BE-4051-BBD1-82731D89FBF6}"/>
                </a:ext>
              </a:extLst>
            </p:cNvPr>
            <p:cNvSpPr>
              <a:spLocks noChangeAspect="1" noEditPoints="1"/>
            </p:cNvSpPr>
            <p:nvPr/>
          </p:nvSpPr>
          <p:spPr bwMode="auto">
            <a:xfrm>
              <a:off x="2382756" y="5855842"/>
              <a:ext cx="172460" cy="174267"/>
            </a:xfrm>
            <a:custGeom>
              <a:avLst/>
              <a:gdLst>
                <a:gd name="T0" fmla="*/ 423 w 633"/>
                <a:gd name="T1" fmla="*/ 324 h 621"/>
                <a:gd name="T2" fmla="*/ 423 w 633"/>
                <a:gd name="T3" fmla="*/ 324 h 621"/>
                <a:gd name="T4" fmla="*/ 302 w 633"/>
                <a:gd name="T5" fmla="*/ 415 h 621"/>
                <a:gd name="T6" fmla="*/ 209 w 633"/>
                <a:gd name="T7" fmla="*/ 295 h 621"/>
                <a:gd name="T8" fmla="*/ 330 w 633"/>
                <a:gd name="T9" fmla="*/ 205 h 621"/>
                <a:gd name="T10" fmla="*/ 423 w 633"/>
                <a:gd name="T11" fmla="*/ 324 h 621"/>
                <a:gd name="T12" fmla="*/ 604 w 633"/>
                <a:gd name="T13" fmla="*/ 310 h 621"/>
                <a:gd name="T14" fmla="*/ 604 w 633"/>
                <a:gd name="T15" fmla="*/ 310 h 621"/>
                <a:gd name="T16" fmla="*/ 550 w 633"/>
                <a:gd name="T17" fmla="*/ 261 h 621"/>
                <a:gd name="T18" fmla="*/ 562 w 633"/>
                <a:gd name="T19" fmla="*/ 171 h 621"/>
                <a:gd name="T20" fmla="*/ 563 w 633"/>
                <a:gd name="T21" fmla="*/ 170 h 621"/>
                <a:gd name="T22" fmla="*/ 586 w 633"/>
                <a:gd name="T23" fmla="*/ 147 h 621"/>
                <a:gd name="T24" fmla="*/ 547 w 633"/>
                <a:gd name="T25" fmla="*/ 96 h 621"/>
                <a:gd name="T26" fmla="*/ 518 w 633"/>
                <a:gd name="T27" fmla="*/ 111 h 621"/>
                <a:gd name="T28" fmla="*/ 516 w 633"/>
                <a:gd name="T29" fmla="*/ 112 h 621"/>
                <a:gd name="T30" fmla="*/ 398 w 633"/>
                <a:gd name="T31" fmla="*/ 64 h 621"/>
                <a:gd name="T32" fmla="*/ 390 w 633"/>
                <a:gd name="T33" fmla="*/ 35 h 621"/>
                <a:gd name="T34" fmla="*/ 391 w 633"/>
                <a:gd name="T35" fmla="*/ 34 h 621"/>
                <a:gd name="T36" fmla="*/ 390 w 633"/>
                <a:gd name="T37" fmla="*/ 7 h 621"/>
                <a:gd name="T38" fmla="*/ 326 w 633"/>
                <a:gd name="T39" fmla="*/ 0 h 621"/>
                <a:gd name="T40" fmla="*/ 316 w 633"/>
                <a:gd name="T41" fmla="*/ 30 h 621"/>
                <a:gd name="T42" fmla="*/ 316 w 633"/>
                <a:gd name="T43" fmla="*/ 30 h 621"/>
                <a:gd name="T44" fmla="*/ 266 w 633"/>
                <a:gd name="T45" fmla="*/ 80 h 621"/>
                <a:gd name="T46" fmla="*/ 169 w 633"/>
                <a:gd name="T47" fmla="*/ 62 h 621"/>
                <a:gd name="T48" fmla="*/ 167 w 633"/>
                <a:gd name="T49" fmla="*/ 60 h 621"/>
                <a:gd name="T50" fmla="*/ 150 w 633"/>
                <a:gd name="T51" fmla="*/ 45 h 621"/>
                <a:gd name="T52" fmla="*/ 99 w 633"/>
                <a:gd name="T53" fmla="*/ 83 h 621"/>
                <a:gd name="T54" fmla="*/ 114 w 633"/>
                <a:gd name="T55" fmla="*/ 111 h 621"/>
                <a:gd name="T56" fmla="*/ 115 w 633"/>
                <a:gd name="T57" fmla="*/ 114 h 621"/>
                <a:gd name="T58" fmla="*/ 66 w 633"/>
                <a:gd name="T59" fmla="*/ 230 h 621"/>
                <a:gd name="T60" fmla="*/ 29 w 633"/>
                <a:gd name="T61" fmla="*/ 237 h 621"/>
                <a:gd name="T62" fmla="*/ 8 w 633"/>
                <a:gd name="T63" fmla="*/ 237 h 621"/>
                <a:gd name="T64" fmla="*/ 0 w 633"/>
                <a:gd name="T65" fmla="*/ 300 h 621"/>
                <a:gd name="T66" fmla="*/ 26 w 633"/>
                <a:gd name="T67" fmla="*/ 308 h 621"/>
                <a:gd name="T68" fmla="*/ 82 w 633"/>
                <a:gd name="T69" fmla="*/ 359 h 621"/>
                <a:gd name="T70" fmla="*/ 66 w 633"/>
                <a:gd name="T71" fmla="*/ 453 h 621"/>
                <a:gd name="T72" fmla="*/ 46 w 633"/>
                <a:gd name="T73" fmla="*/ 472 h 621"/>
                <a:gd name="T74" fmla="*/ 86 w 633"/>
                <a:gd name="T75" fmla="*/ 523 h 621"/>
                <a:gd name="T76" fmla="*/ 108 w 633"/>
                <a:gd name="T77" fmla="*/ 511 h 621"/>
                <a:gd name="T78" fmla="*/ 109 w 633"/>
                <a:gd name="T79" fmla="*/ 510 h 621"/>
                <a:gd name="T80" fmla="*/ 117 w 633"/>
                <a:gd name="T81" fmla="*/ 507 h 621"/>
                <a:gd name="T82" fmla="*/ 235 w 633"/>
                <a:gd name="T83" fmla="*/ 555 h 621"/>
                <a:gd name="T84" fmla="*/ 242 w 633"/>
                <a:gd name="T85" fmla="*/ 588 h 621"/>
                <a:gd name="T86" fmla="*/ 242 w 633"/>
                <a:gd name="T87" fmla="*/ 588 h 621"/>
                <a:gd name="T88" fmla="*/ 243 w 633"/>
                <a:gd name="T89" fmla="*/ 612 h 621"/>
                <a:gd name="T90" fmla="*/ 307 w 633"/>
                <a:gd name="T91" fmla="*/ 621 h 621"/>
                <a:gd name="T92" fmla="*/ 315 w 633"/>
                <a:gd name="T93" fmla="*/ 596 h 621"/>
                <a:gd name="T94" fmla="*/ 366 w 633"/>
                <a:gd name="T95" fmla="*/ 540 h 621"/>
                <a:gd name="T96" fmla="*/ 461 w 633"/>
                <a:gd name="T97" fmla="*/ 554 h 621"/>
                <a:gd name="T98" fmla="*/ 482 w 633"/>
                <a:gd name="T99" fmla="*/ 574 h 621"/>
                <a:gd name="T100" fmla="*/ 533 w 633"/>
                <a:gd name="T101" fmla="*/ 536 h 621"/>
                <a:gd name="T102" fmla="*/ 518 w 633"/>
                <a:gd name="T103" fmla="*/ 507 h 621"/>
                <a:gd name="T104" fmla="*/ 517 w 633"/>
                <a:gd name="T105" fmla="*/ 506 h 621"/>
                <a:gd name="T106" fmla="*/ 566 w 633"/>
                <a:gd name="T107" fmla="*/ 389 h 621"/>
                <a:gd name="T108" fmla="*/ 598 w 633"/>
                <a:gd name="T109" fmla="*/ 383 h 621"/>
                <a:gd name="T110" fmla="*/ 624 w 633"/>
                <a:gd name="T111" fmla="*/ 382 h 621"/>
                <a:gd name="T112" fmla="*/ 633 w 633"/>
                <a:gd name="T113" fmla="*/ 319 h 621"/>
                <a:gd name="T114" fmla="*/ 604 w 633"/>
                <a:gd name="T115" fmla="*/ 31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3" h="621">
                  <a:moveTo>
                    <a:pt x="423" y="324"/>
                  </a:moveTo>
                  <a:lnTo>
                    <a:pt x="423" y="324"/>
                  </a:lnTo>
                  <a:cubicBezTo>
                    <a:pt x="415" y="382"/>
                    <a:pt x="361" y="422"/>
                    <a:pt x="302" y="415"/>
                  </a:cubicBezTo>
                  <a:cubicBezTo>
                    <a:pt x="243" y="407"/>
                    <a:pt x="201" y="353"/>
                    <a:pt x="209" y="295"/>
                  </a:cubicBezTo>
                  <a:cubicBezTo>
                    <a:pt x="217" y="237"/>
                    <a:pt x="271" y="197"/>
                    <a:pt x="330" y="205"/>
                  </a:cubicBezTo>
                  <a:cubicBezTo>
                    <a:pt x="389" y="212"/>
                    <a:pt x="431" y="266"/>
                    <a:pt x="423" y="324"/>
                  </a:cubicBezTo>
                  <a:close/>
                  <a:moveTo>
                    <a:pt x="604" y="310"/>
                  </a:moveTo>
                  <a:lnTo>
                    <a:pt x="604" y="310"/>
                  </a:lnTo>
                  <a:cubicBezTo>
                    <a:pt x="580" y="302"/>
                    <a:pt x="560" y="285"/>
                    <a:pt x="550" y="261"/>
                  </a:cubicBezTo>
                  <a:cubicBezTo>
                    <a:pt x="537" y="230"/>
                    <a:pt x="543" y="196"/>
                    <a:pt x="562" y="171"/>
                  </a:cubicBezTo>
                  <a:lnTo>
                    <a:pt x="563" y="170"/>
                  </a:lnTo>
                  <a:lnTo>
                    <a:pt x="586" y="147"/>
                  </a:lnTo>
                  <a:lnTo>
                    <a:pt x="547" y="96"/>
                  </a:lnTo>
                  <a:lnTo>
                    <a:pt x="518" y="111"/>
                  </a:lnTo>
                  <a:lnTo>
                    <a:pt x="516" y="112"/>
                  </a:lnTo>
                  <a:cubicBezTo>
                    <a:pt x="470" y="131"/>
                    <a:pt x="417" y="109"/>
                    <a:pt x="398" y="64"/>
                  </a:cubicBezTo>
                  <a:cubicBezTo>
                    <a:pt x="394" y="55"/>
                    <a:pt x="391" y="45"/>
                    <a:pt x="390" y="35"/>
                  </a:cubicBezTo>
                  <a:lnTo>
                    <a:pt x="391" y="34"/>
                  </a:lnTo>
                  <a:lnTo>
                    <a:pt x="390" y="7"/>
                  </a:lnTo>
                  <a:lnTo>
                    <a:pt x="326" y="0"/>
                  </a:lnTo>
                  <a:lnTo>
                    <a:pt x="316" y="30"/>
                  </a:lnTo>
                  <a:lnTo>
                    <a:pt x="316" y="30"/>
                  </a:lnTo>
                  <a:cubicBezTo>
                    <a:pt x="307" y="52"/>
                    <a:pt x="290" y="70"/>
                    <a:pt x="266" y="80"/>
                  </a:cubicBezTo>
                  <a:cubicBezTo>
                    <a:pt x="232" y="94"/>
                    <a:pt x="194" y="86"/>
                    <a:pt x="169" y="62"/>
                  </a:cubicBezTo>
                  <a:lnTo>
                    <a:pt x="167" y="60"/>
                  </a:lnTo>
                  <a:lnTo>
                    <a:pt x="150" y="45"/>
                  </a:lnTo>
                  <a:lnTo>
                    <a:pt x="99" y="83"/>
                  </a:lnTo>
                  <a:lnTo>
                    <a:pt x="114" y="111"/>
                  </a:lnTo>
                  <a:lnTo>
                    <a:pt x="115" y="114"/>
                  </a:lnTo>
                  <a:cubicBezTo>
                    <a:pt x="134" y="159"/>
                    <a:pt x="113" y="211"/>
                    <a:pt x="66" y="230"/>
                  </a:cubicBezTo>
                  <a:cubicBezTo>
                    <a:pt x="54" y="235"/>
                    <a:pt x="43" y="236"/>
                    <a:pt x="29" y="237"/>
                  </a:cubicBezTo>
                  <a:lnTo>
                    <a:pt x="8" y="237"/>
                  </a:lnTo>
                  <a:lnTo>
                    <a:pt x="0" y="300"/>
                  </a:lnTo>
                  <a:lnTo>
                    <a:pt x="26" y="308"/>
                  </a:lnTo>
                  <a:cubicBezTo>
                    <a:pt x="51" y="316"/>
                    <a:pt x="71" y="334"/>
                    <a:pt x="82" y="359"/>
                  </a:cubicBezTo>
                  <a:cubicBezTo>
                    <a:pt x="96" y="392"/>
                    <a:pt x="89" y="428"/>
                    <a:pt x="66" y="453"/>
                  </a:cubicBezTo>
                  <a:lnTo>
                    <a:pt x="46" y="472"/>
                  </a:lnTo>
                  <a:lnTo>
                    <a:pt x="86" y="523"/>
                  </a:lnTo>
                  <a:lnTo>
                    <a:pt x="108" y="511"/>
                  </a:lnTo>
                  <a:lnTo>
                    <a:pt x="109" y="510"/>
                  </a:lnTo>
                  <a:cubicBezTo>
                    <a:pt x="114" y="508"/>
                    <a:pt x="112" y="509"/>
                    <a:pt x="117" y="507"/>
                  </a:cubicBezTo>
                  <a:cubicBezTo>
                    <a:pt x="163" y="488"/>
                    <a:pt x="216" y="509"/>
                    <a:pt x="235" y="555"/>
                  </a:cubicBezTo>
                  <a:cubicBezTo>
                    <a:pt x="240" y="566"/>
                    <a:pt x="242" y="577"/>
                    <a:pt x="242" y="588"/>
                  </a:cubicBezTo>
                  <a:lnTo>
                    <a:pt x="242" y="588"/>
                  </a:lnTo>
                  <a:lnTo>
                    <a:pt x="243" y="612"/>
                  </a:lnTo>
                  <a:lnTo>
                    <a:pt x="307" y="621"/>
                  </a:lnTo>
                  <a:lnTo>
                    <a:pt x="315" y="596"/>
                  </a:lnTo>
                  <a:cubicBezTo>
                    <a:pt x="322" y="572"/>
                    <a:pt x="340" y="550"/>
                    <a:pt x="366" y="540"/>
                  </a:cubicBezTo>
                  <a:cubicBezTo>
                    <a:pt x="399" y="526"/>
                    <a:pt x="435" y="533"/>
                    <a:pt x="461" y="554"/>
                  </a:cubicBezTo>
                  <a:lnTo>
                    <a:pt x="482" y="574"/>
                  </a:lnTo>
                  <a:lnTo>
                    <a:pt x="533" y="536"/>
                  </a:lnTo>
                  <a:lnTo>
                    <a:pt x="518" y="507"/>
                  </a:lnTo>
                  <a:lnTo>
                    <a:pt x="517" y="506"/>
                  </a:lnTo>
                  <a:cubicBezTo>
                    <a:pt x="498" y="460"/>
                    <a:pt x="520" y="408"/>
                    <a:pt x="566" y="389"/>
                  </a:cubicBezTo>
                  <a:cubicBezTo>
                    <a:pt x="576" y="385"/>
                    <a:pt x="587" y="383"/>
                    <a:pt x="598" y="383"/>
                  </a:cubicBezTo>
                  <a:lnTo>
                    <a:pt x="624" y="382"/>
                  </a:lnTo>
                  <a:lnTo>
                    <a:pt x="633" y="319"/>
                  </a:lnTo>
                  <a:lnTo>
                    <a:pt x="604" y="31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33">
              <a:extLst>
                <a:ext uri="{FF2B5EF4-FFF2-40B4-BE49-F238E27FC236}">
                  <a16:creationId xmlns:a16="http://schemas.microsoft.com/office/drawing/2014/main" id="{1C00D3A5-F141-4160-8EB1-4F0CE6D43771}"/>
                </a:ext>
              </a:extLst>
            </p:cNvPr>
            <p:cNvSpPr>
              <a:spLocks noChangeAspect="1" noEditPoints="1"/>
            </p:cNvSpPr>
            <p:nvPr/>
          </p:nvSpPr>
          <p:spPr bwMode="auto">
            <a:xfrm>
              <a:off x="2185477" y="5825960"/>
              <a:ext cx="172460" cy="174267"/>
            </a:xfrm>
            <a:custGeom>
              <a:avLst/>
              <a:gdLst>
                <a:gd name="T0" fmla="*/ 423 w 633"/>
                <a:gd name="T1" fmla="*/ 324 h 621"/>
                <a:gd name="T2" fmla="*/ 423 w 633"/>
                <a:gd name="T3" fmla="*/ 324 h 621"/>
                <a:gd name="T4" fmla="*/ 302 w 633"/>
                <a:gd name="T5" fmla="*/ 415 h 621"/>
                <a:gd name="T6" fmla="*/ 209 w 633"/>
                <a:gd name="T7" fmla="*/ 295 h 621"/>
                <a:gd name="T8" fmla="*/ 330 w 633"/>
                <a:gd name="T9" fmla="*/ 205 h 621"/>
                <a:gd name="T10" fmla="*/ 423 w 633"/>
                <a:gd name="T11" fmla="*/ 324 h 621"/>
                <a:gd name="T12" fmla="*/ 604 w 633"/>
                <a:gd name="T13" fmla="*/ 310 h 621"/>
                <a:gd name="T14" fmla="*/ 604 w 633"/>
                <a:gd name="T15" fmla="*/ 310 h 621"/>
                <a:gd name="T16" fmla="*/ 550 w 633"/>
                <a:gd name="T17" fmla="*/ 261 h 621"/>
                <a:gd name="T18" fmla="*/ 562 w 633"/>
                <a:gd name="T19" fmla="*/ 171 h 621"/>
                <a:gd name="T20" fmla="*/ 563 w 633"/>
                <a:gd name="T21" fmla="*/ 170 h 621"/>
                <a:gd name="T22" fmla="*/ 586 w 633"/>
                <a:gd name="T23" fmla="*/ 147 h 621"/>
                <a:gd name="T24" fmla="*/ 547 w 633"/>
                <a:gd name="T25" fmla="*/ 96 h 621"/>
                <a:gd name="T26" fmla="*/ 518 w 633"/>
                <a:gd name="T27" fmla="*/ 111 h 621"/>
                <a:gd name="T28" fmla="*/ 516 w 633"/>
                <a:gd name="T29" fmla="*/ 112 h 621"/>
                <a:gd name="T30" fmla="*/ 398 w 633"/>
                <a:gd name="T31" fmla="*/ 64 h 621"/>
                <a:gd name="T32" fmla="*/ 390 w 633"/>
                <a:gd name="T33" fmla="*/ 35 h 621"/>
                <a:gd name="T34" fmla="*/ 391 w 633"/>
                <a:gd name="T35" fmla="*/ 34 h 621"/>
                <a:gd name="T36" fmla="*/ 390 w 633"/>
                <a:gd name="T37" fmla="*/ 7 h 621"/>
                <a:gd name="T38" fmla="*/ 326 w 633"/>
                <a:gd name="T39" fmla="*/ 0 h 621"/>
                <a:gd name="T40" fmla="*/ 316 w 633"/>
                <a:gd name="T41" fmla="*/ 30 h 621"/>
                <a:gd name="T42" fmla="*/ 316 w 633"/>
                <a:gd name="T43" fmla="*/ 30 h 621"/>
                <a:gd name="T44" fmla="*/ 266 w 633"/>
                <a:gd name="T45" fmla="*/ 80 h 621"/>
                <a:gd name="T46" fmla="*/ 169 w 633"/>
                <a:gd name="T47" fmla="*/ 62 h 621"/>
                <a:gd name="T48" fmla="*/ 167 w 633"/>
                <a:gd name="T49" fmla="*/ 60 h 621"/>
                <a:gd name="T50" fmla="*/ 150 w 633"/>
                <a:gd name="T51" fmla="*/ 45 h 621"/>
                <a:gd name="T52" fmla="*/ 99 w 633"/>
                <a:gd name="T53" fmla="*/ 83 h 621"/>
                <a:gd name="T54" fmla="*/ 114 w 633"/>
                <a:gd name="T55" fmla="*/ 111 h 621"/>
                <a:gd name="T56" fmla="*/ 115 w 633"/>
                <a:gd name="T57" fmla="*/ 114 h 621"/>
                <a:gd name="T58" fmla="*/ 66 w 633"/>
                <a:gd name="T59" fmla="*/ 230 h 621"/>
                <a:gd name="T60" fmla="*/ 29 w 633"/>
                <a:gd name="T61" fmla="*/ 237 h 621"/>
                <a:gd name="T62" fmla="*/ 8 w 633"/>
                <a:gd name="T63" fmla="*/ 237 h 621"/>
                <a:gd name="T64" fmla="*/ 0 w 633"/>
                <a:gd name="T65" fmla="*/ 300 h 621"/>
                <a:gd name="T66" fmla="*/ 26 w 633"/>
                <a:gd name="T67" fmla="*/ 308 h 621"/>
                <a:gd name="T68" fmla="*/ 82 w 633"/>
                <a:gd name="T69" fmla="*/ 359 h 621"/>
                <a:gd name="T70" fmla="*/ 66 w 633"/>
                <a:gd name="T71" fmla="*/ 453 h 621"/>
                <a:gd name="T72" fmla="*/ 46 w 633"/>
                <a:gd name="T73" fmla="*/ 472 h 621"/>
                <a:gd name="T74" fmla="*/ 86 w 633"/>
                <a:gd name="T75" fmla="*/ 523 h 621"/>
                <a:gd name="T76" fmla="*/ 108 w 633"/>
                <a:gd name="T77" fmla="*/ 511 h 621"/>
                <a:gd name="T78" fmla="*/ 109 w 633"/>
                <a:gd name="T79" fmla="*/ 510 h 621"/>
                <a:gd name="T80" fmla="*/ 117 w 633"/>
                <a:gd name="T81" fmla="*/ 507 h 621"/>
                <a:gd name="T82" fmla="*/ 235 w 633"/>
                <a:gd name="T83" fmla="*/ 555 h 621"/>
                <a:gd name="T84" fmla="*/ 242 w 633"/>
                <a:gd name="T85" fmla="*/ 588 h 621"/>
                <a:gd name="T86" fmla="*/ 242 w 633"/>
                <a:gd name="T87" fmla="*/ 588 h 621"/>
                <a:gd name="T88" fmla="*/ 243 w 633"/>
                <a:gd name="T89" fmla="*/ 612 h 621"/>
                <a:gd name="T90" fmla="*/ 307 w 633"/>
                <a:gd name="T91" fmla="*/ 621 h 621"/>
                <a:gd name="T92" fmla="*/ 315 w 633"/>
                <a:gd name="T93" fmla="*/ 596 h 621"/>
                <a:gd name="T94" fmla="*/ 366 w 633"/>
                <a:gd name="T95" fmla="*/ 540 h 621"/>
                <a:gd name="T96" fmla="*/ 461 w 633"/>
                <a:gd name="T97" fmla="*/ 554 h 621"/>
                <a:gd name="T98" fmla="*/ 482 w 633"/>
                <a:gd name="T99" fmla="*/ 574 h 621"/>
                <a:gd name="T100" fmla="*/ 533 w 633"/>
                <a:gd name="T101" fmla="*/ 536 h 621"/>
                <a:gd name="T102" fmla="*/ 518 w 633"/>
                <a:gd name="T103" fmla="*/ 507 h 621"/>
                <a:gd name="T104" fmla="*/ 517 w 633"/>
                <a:gd name="T105" fmla="*/ 506 h 621"/>
                <a:gd name="T106" fmla="*/ 566 w 633"/>
                <a:gd name="T107" fmla="*/ 389 h 621"/>
                <a:gd name="T108" fmla="*/ 598 w 633"/>
                <a:gd name="T109" fmla="*/ 383 h 621"/>
                <a:gd name="T110" fmla="*/ 624 w 633"/>
                <a:gd name="T111" fmla="*/ 382 h 621"/>
                <a:gd name="T112" fmla="*/ 633 w 633"/>
                <a:gd name="T113" fmla="*/ 319 h 621"/>
                <a:gd name="T114" fmla="*/ 604 w 633"/>
                <a:gd name="T115" fmla="*/ 31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3" h="621">
                  <a:moveTo>
                    <a:pt x="423" y="324"/>
                  </a:moveTo>
                  <a:lnTo>
                    <a:pt x="423" y="324"/>
                  </a:lnTo>
                  <a:cubicBezTo>
                    <a:pt x="415" y="382"/>
                    <a:pt x="361" y="422"/>
                    <a:pt x="302" y="415"/>
                  </a:cubicBezTo>
                  <a:cubicBezTo>
                    <a:pt x="243" y="407"/>
                    <a:pt x="201" y="353"/>
                    <a:pt x="209" y="295"/>
                  </a:cubicBezTo>
                  <a:cubicBezTo>
                    <a:pt x="217" y="237"/>
                    <a:pt x="271" y="197"/>
                    <a:pt x="330" y="205"/>
                  </a:cubicBezTo>
                  <a:cubicBezTo>
                    <a:pt x="389" y="212"/>
                    <a:pt x="431" y="266"/>
                    <a:pt x="423" y="324"/>
                  </a:cubicBezTo>
                  <a:close/>
                  <a:moveTo>
                    <a:pt x="604" y="310"/>
                  </a:moveTo>
                  <a:lnTo>
                    <a:pt x="604" y="310"/>
                  </a:lnTo>
                  <a:cubicBezTo>
                    <a:pt x="580" y="302"/>
                    <a:pt x="560" y="285"/>
                    <a:pt x="550" y="261"/>
                  </a:cubicBezTo>
                  <a:cubicBezTo>
                    <a:pt x="537" y="230"/>
                    <a:pt x="543" y="196"/>
                    <a:pt x="562" y="171"/>
                  </a:cubicBezTo>
                  <a:lnTo>
                    <a:pt x="563" y="170"/>
                  </a:lnTo>
                  <a:lnTo>
                    <a:pt x="586" y="147"/>
                  </a:lnTo>
                  <a:lnTo>
                    <a:pt x="547" y="96"/>
                  </a:lnTo>
                  <a:lnTo>
                    <a:pt x="518" y="111"/>
                  </a:lnTo>
                  <a:lnTo>
                    <a:pt x="516" y="112"/>
                  </a:lnTo>
                  <a:cubicBezTo>
                    <a:pt x="470" y="131"/>
                    <a:pt x="417" y="109"/>
                    <a:pt x="398" y="64"/>
                  </a:cubicBezTo>
                  <a:cubicBezTo>
                    <a:pt x="394" y="55"/>
                    <a:pt x="391" y="45"/>
                    <a:pt x="390" y="35"/>
                  </a:cubicBezTo>
                  <a:lnTo>
                    <a:pt x="391" y="34"/>
                  </a:lnTo>
                  <a:lnTo>
                    <a:pt x="390" y="7"/>
                  </a:lnTo>
                  <a:lnTo>
                    <a:pt x="326" y="0"/>
                  </a:lnTo>
                  <a:lnTo>
                    <a:pt x="316" y="30"/>
                  </a:lnTo>
                  <a:lnTo>
                    <a:pt x="316" y="30"/>
                  </a:lnTo>
                  <a:cubicBezTo>
                    <a:pt x="307" y="52"/>
                    <a:pt x="290" y="70"/>
                    <a:pt x="266" y="80"/>
                  </a:cubicBezTo>
                  <a:cubicBezTo>
                    <a:pt x="232" y="94"/>
                    <a:pt x="194" y="86"/>
                    <a:pt x="169" y="62"/>
                  </a:cubicBezTo>
                  <a:lnTo>
                    <a:pt x="167" y="60"/>
                  </a:lnTo>
                  <a:lnTo>
                    <a:pt x="150" y="45"/>
                  </a:lnTo>
                  <a:lnTo>
                    <a:pt x="99" y="83"/>
                  </a:lnTo>
                  <a:lnTo>
                    <a:pt x="114" y="111"/>
                  </a:lnTo>
                  <a:lnTo>
                    <a:pt x="115" y="114"/>
                  </a:lnTo>
                  <a:cubicBezTo>
                    <a:pt x="134" y="159"/>
                    <a:pt x="113" y="211"/>
                    <a:pt x="66" y="230"/>
                  </a:cubicBezTo>
                  <a:cubicBezTo>
                    <a:pt x="54" y="235"/>
                    <a:pt x="43" y="236"/>
                    <a:pt x="29" y="237"/>
                  </a:cubicBezTo>
                  <a:lnTo>
                    <a:pt x="8" y="237"/>
                  </a:lnTo>
                  <a:lnTo>
                    <a:pt x="0" y="300"/>
                  </a:lnTo>
                  <a:lnTo>
                    <a:pt x="26" y="308"/>
                  </a:lnTo>
                  <a:cubicBezTo>
                    <a:pt x="51" y="316"/>
                    <a:pt x="71" y="334"/>
                    <a:pt x="82" y="359"/>
                  </a:cubicBezTo>
                  <a:cubicBezTo>
                    <a:pt x="96" y="392"/>
                    <a:pt x="89" y="428"/>
                    <a:pt x="66" y="453"/>
                  </a:cubicBezTo>
                  <a:lnTo>
                    <a:pt x="46" y="472"/>
                  </a:lnTo>
                  <a:lnTo>
                    <a:pt x="86" y="523"/>
                  </a:lnTo>
                  <a:lnTo>
                    <a:pt x="108" y="511"/>
                  </a:lnTo>
                  <a:lnTo>
                    <a:pt x="109" y="510"/>
                  </a:lnTo>
                  <a:cubicBezTo>
                    <a:pt x="114" y="508"/>
                    <a:pt x="112" y="509"/>
                    <a:pt x="117" y="507"/>
                  </a:cubicBezTo>
                  <a:cubicBezTo>
                    <a:pt x="163" y="488"/>
                    <a:pt x="216" y="509"/>
                    <a:pt x="235" y="555"/>
                  </a:cubicBezTo>
                  <a:cubicBezTo>
                    <a:pt x="240" y="566"/>
                    <a:pt x="242" y="577"/>
                    <a:pt x="242" y="588"/>
                  </a:cubicBezTo>
                  <a:lnTo>
                    <a:pt x="242" y="588"/>
                  </a:lnTo>
                  <a:lnTo>
                    <a:pt x="243" y="612"/>
                  </a:lnTo>
                  <a:lnTo>
                    <a:pt x="307" y="621"/>
                  </a:lnTo>
                  <a:lnTo>
                    <a:pt x="315" y="596"/>
                  </a:lnTo>
                  <a:cubicBezTo>
                    <a:pt x="322" y="572"/>
                    <a:pt x="340" y="550"/>
                    <a:pt x="366" y="540"/>
                  </a:cubicBezTo>
                  <a:cubicBezTo>
                    <a:pt x="399" y="526"/>
                    <a:pt x="435" y="533"/>
                    <a:pt x="461" y="554"/>
                  </a:cubicBezTo>
                  <a:lnTo>
                    <a:pt x="482" y="574"/>
                  </a:lnTo>
                  <a:lnTo>
                    <a:pt x="533" y="536"/>
                  </a:lnTo>
                  <a:lnTo>
                    <a:pt x="518" y="507"/>
                  </a:lnTo>
                  <a:lnTo>
                    <a:pt x="517" y="506"/>
                  </a:lnTo>
                  <a:cubicBezTo>
                    <a:pt x="498" y="460"/>
                    <a:pt x="520" y="408"/>
                    <a:pt x="566" y="389"/>
                  </a:cubicBezTo>
                  <a:cubicBezTo>
                    <a:pt x="576" y="385"/>
                    <a:pt x="587" y="383"/>
                    <a:pt x="598" y="383"/>
                  </a:cubicBezTo>
                  <a:lnTo>
                    <a:pt x="624" y="382"/>
                  </a:lnTo>
                  <a:lnTo>
                    <a:pt x="633" y="319"/>
                  </a:lnTo>
                  <a:lnTo>
                    <a:pt x="604" y="31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5" name="Freeform 917">
            <a:extLst>
              <a:ext uri="{FF2B5EF4-FFF2-40B4-BE49-F238E27FC236}">
                <a16:creationId xmlns:a16="http://schemas.microsoft.com/office/drawing/2014/main" id="{78F7BC7D-BA98-4AF3-AC84-590CA67FC5DD}"/>
              </a:ext>
            </a:extLst>
          </p:cNvPr>
          <p:cNvSpPr>
            <a:spLocks noChangeAspect="1" noEditPoints="1"/>
          </p:cNvSpPr>
          <p:nvPr/>
        </p:nvSpPr>
        <p:spPr bwMode="auto">
          <a:xfrm>
            <a:off x="7280540" y="4047685"/>
            <a:ext cx="430085" cy="431350"/>
          </a:xfrm>
          <a:custGeom>
            <a:avLst/>
            <a:gdLst>
              <a:gd name="T0" fmla="*/ 277 w 512"/>
              <a:gd name="T1" fmla="*/ 138 h 512"/>
              <a:gd name="T2" fmla="*/ 277 w 512"/>
              <a:gd name="T3" fmla="*/ 245 h 512"/>
              <a:gd name="T4" fmla="*/ 234 w 512"/>
              <a:gd name="T5" fmla="*/ 245 h 512"/>
              <a:gd name="T6" fmla="*/ 234 w 512"/>
              <a:gd name="T7" fmla="*/ 138 h 512"/>
              <a:gd name="T8" fmla="*/ 256 w 512"/>
              <a:gd name="T9" fmla="*/ 117 h 512"/>
              <a:gd name="T10" fmla="*/ 277 w 512"/>
              <a:gd name="T11" fmla="*/ 138 h 512"/>
              <a:gd name="T12" fmla="*/ 512 w 512"/>
              <a:gd name="T13" fmla="*/ 256 h 512"/>
              <a:gd name="T14" fmla="*/ 256 w 512"/>
              <a:gd name="T15" fmla="*/ 512 h 512"/>
              <a:gd name="T16" fmla="*/ 0 w 512"/>
              <a:gd name="T17" fmla="*/ 256 h 512"/>
              <a:gd name="T18" fmla="*/ 256 w 512"/>
              <a:gd name="T19" fmla="*/ 0 h 512"/>
              <a:gd name="T20" fmla="*/ 512 w 512"/>
              <a:gd name="T21" fmla="*/ 256 h 512"/>
              <a:gd name="T22" fmla="*/ 298 w 512"/>
              <a:gd name="T23" fmla="*/ 138 h 512"/>
              <a:gd name="T24" fmla="*/ 256 w 512"/>
              <a:gd name="T25" fmla="*/ 96 h 512"/>
              <a:gd name="T26" fmla="*/ 213 w 512"/>
              <a:gd name="T27" fmla="*/ 138 h 512"/>
              <a:gd name="T28" fmla="*/ 213 w 512"/>
              <a:gd name="T29" fmla="*/ 256 h 512"/>
              <a:gd name="T30" fmla="*/ 224 w 512"/>
              <a:gd name="T31" fmla="*/ 266 h 512"/>
              <a:gd name="T32" fmla="*/ 245 w 512"/>
              <a:gd name="T33" fmla="*/ 266 h 512"/>
              <a:gd name="T34" fmla="*/ 245 w 512"/>
              <a:gd name="T35" fmla="*/ 373 h 512"/>
              <a:gd name="T36" fmla="*/ 236 w 512"/>
              <a:gd name="T37" fmla="*/ 378 h 512"/>
              <a:gd name="T38" fmla="*/ 235 w 512"/>
              <a:gd name="T39" fmla="*/ 388 h 512"/>
              <a:gd name="T40" fmla="*/ 246 w 512"/>
              <a:gd name="T41" fmla="*/ 410 h 512"/>
              <a:gd name="T42" fmla="*/ 256 w 512"/>
              <a:gd name="T43" fmla="*/ 416 h 512"/>
              <a:gd name="T44" fmla="*/ 265 w 512"/>
              <a:gd name="T45" fmla="*/ 410 h 512"/>
              <a:gd name="T46" fmla="*/ 276 w 512"/>
              <a:gd name="T47" fmla="*/ 388 h 512"/>
              <a:gd name="T48" fmla="*/ 275 w 512"/>
              <a:gd name="T49" fmla="*/ 378 h 512"/>
              <a:gd name="T50" fmla="*/ 266 w 512"/>
              <a:gd name="T51" fmla="*/ 373 h 512"/>
              <a:gd name="T52" fmla="*/ 266 w 512"/>
              <a:gd name="T53" fmla="*/ 266 h 512"/>
              <a:gd name="T54" fmla="*/ 288 w 512"/>
              <a:gd name="T55" fmla="*/ 266 h 512"/>
              <a:gd name="T56" fmla="*/ 298 w 512"/>
              <a:gd name="T57" fmla="*/ 256 h 512"/>
              <a:gd name="T58" fmla="*/ 298 w 512"/>
              <a:gd name="T59" fmla="*/ 13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12" h="512">
                <a:moveTo>
                  <a:pt x="277" y="138"/>
                </a:moveTo>
                <a:cubicBezTo>
                  <a:pt x="277" y="245"/>
                  <a:pt x="277" y="245"/>
                  <a:pt x="277" y="245"/>
                </a:cubicBezTo>
                <a:cubicBezTo>
                  <a:pt x="234" y="245"/>
                  <a:pt x="234" y="245"/>
                  <a:pt x="234" y="245"/>
                </a:cubicBezTo>
                <a:cubicBezTo>
                  <a:pt x="234" y="138"/>
                  <a:pt x="234" y="138"/>
                  <a:pt x="234" y="138"/>
                </a:cubicBezTo>
                <a:cubicBezTo>
                  <a:pt x="234" y="127"/>
                  <a:pt x="244" y="117"/>
                  <a:pt x="256" y="117"/>
                </a:cubicBezTo>
                <a:cubicBezTo>
                  <a:pt x="267" y="117"/>
                  <a:pt x="277" y="127"/>
                  <a:pt x="277" y="138"/>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298" y="138"/>
                </a:moveTo>
                <a:cubicBezTo>
                  <a:pt x="298" y="115"/>
                  <a:pt x="279" y="96"/>
                  <a:pt x="256" y="96"/>
                </a:cubicBezTo>
                <a:cubicBezTo>
                  <a:pt x="232" y="96"/>
                  <a:pt x="213" y="115"/>
                  <a:pt x="213" y="138"/>
                </a:cubicBezTo>
                <a:cubicBezTo>
                  <a:pt x="213" y="256"/>
                  <a:pt x="213" y="256"/>
                  <a:pt x="213" y="256"/>
                </a:cubicBezTo>
                <a:cubicBezTo>
                  <a:pt x="213" y="262"/>
                  <a:pt x="218" y="266"/>
                  <a:pt x="224" y="266"/>
                </a:cubicBezTo>
                <a:cubicBezTo>
                  <a:pt x="245" y="266"/>
                  <a:pt x="245" y="266"/>
                  <a:pt x="245" y="266"/>
                </a:cubicBezTo>
                <a:cubicBezTo>
                  <a:pt x="245" y="373"/>
                  <a:pt x="245" y="373"/>
                  <a:pt x="245" y="373"/>
                </a:cubicBezTo>
                <a:cubicBezTo>
                  <a:pt x="241" y="373"/>
                  <a:pt x="238" y="375"/>
                  <a:pt x="236" y="378"/>
                </a:cubicBezTo>
                <a:cubicBezTo>
                  <a:pt x="234" y="381"/>
                  <a:pt x="234" y="385"/>
                  <a:pt x="235" y="388"/>
                </a:cubicBezTo>
                <a:cubicBezTo>
                  <a:pt x="246" y="410"/>
                  <a:pt x="246" y="410"/>
                  <a:pt x="246" y="410"/>
                </a:cubicBezTo>
                <a:cubicBezTo>
                  <a:pt x="248" y="413"/>
                  <a:pt x="252" y="416"/>
                  <a:pt x="256" y="416"/>
                </a:cubicBezTo>
                <a:cubicBezTo>
                  <a:pt x="260" y="416"/>
                  <a:pt x="263" y="413"/>
                  <a:pt x="265" y="410"/>
                </a:cubicBezTo>
                <a:cubicBezTo>
                  <a:pt x="276" y="388"/>
                  <a:pt x="276" y="388"/>
                  <a:pt x="276" y="388"/>
                </a:cubicBezTo>
                <a:cubicBezTo>
                  <a:pt x="278" y="385"/>
                  <a:pt x="277" y="381"/>
                  <a:pt x="275" y="378"/>
                </a:cubicBezTo>
                <a:cubicBezTo>
                  <a:pt x="273" y="375"/>
                  <a:pt x="270" y="373"/>
                  <a:pt x="266" y="373"/>
                </a:cubicBezTo>
                <a:cubicBezTo>
                  <a:pt x="266" y="266"/>
                  <a:pt x="266" y="266"/>
                  <a:pt x="266" y="266"/>
                </a:cubicBezTo>
                <a:cubicBezTo>
                  <a:pt x="288" y="266"/>
                  <a:pt x="288" y="266"/>
                  <a:pt x="288" y="266"/>
                </a:cubicBezTo>
                <a:cubicBezTo>
                  <a:pt x="294" y="266"/>
                  <a:pt x="298" y="262"/>
                  <a:pt x="298" y="256"/>
                </a:cubicBezTo>
                <a:lnTo>
                  <a:pt x="298" y="13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GB"/>
          </a:p>
        </p:txBody>
      </p:sp>
      <p:sp>
        <p:nvSpPr>
          <p:cNvPr id="26" name="Freeform 134">
            <a:extLst>
              <a:ext uri="{FF2B5EF4-FFF2-40B4-BE49-F238E27FC236}">
                <a16:creationId xmlns:a16="http://schemas.microsoft.com/office/drawing/2014/main" id="{FAFC970A-3C9F-466F-B6F2-A504DD907B97}"/>
              </a:ext>
            </a:extLst>
          </p:cNvPr>
          <p:cNvSpPr>
            <a:spLocks noChangeAspect="1" noEditPoints="1"/>
          </p:cNvSpPr>
          <p:nvPr/>
        </p:nvSpPr>
        <p:spPr bwMode="auto">
          <a:xfrm>
            <a:off x="3251435" y="4245950"/>
            <a:ext cx="421473" cy="422712"/>
          </a:xfrm>
          <a:custGeom>
            <a:avLst/>
            <a:gdLst>
              <a:gd name="T0" fmla="*/ 256 w 512"/>
              <a:gd name="T1" fmla="*/ 128 h 512"/>
              <a:gd name="T2" fmla="*/ 234 w 512"/>
              <a:gd name="T3" fmla="*/ 128 h 512"/>
              <a:gd name="T4" fmla="*/ 234 w 512"/>
              <a:gd name="T5" fmla="*/ 117 h 512"/>
              <a:gd name="T6" fmla="*/ 256 w 512"/>
              <a:gd name="T7" fmla="*/ 117 h 512"/>
              <a:gd name="T8" fmla="*/ 256 w 512"/>
              <a:gd name="T9" fmla="*/ 128 h 512"/>
              <a:gd name="T10" fmla="*/ 192 w 512"/>
              <a:gd name="T11" fmla="*/ 164 h 512"/>
              <a:gd name="T12" fmla="*/ 149 w 512"/>
              <a:gd name="T13" fmla="*/ 180 h 512"/>
              <a:gd name="T14" fmla="*/ 149 w 512"/>
              <a:gd name="T15" fmla="*/ 192 h 512"/>
              <a:gd name="T16" fmla="*/ 298 w 512"/>
              <a:gd name="T17" fmla="*/ 192 h 512"/>
              <a:gd name="T18" fmla="*/ 298 w 512"/>
              <a:gd name="T19" fmla="*/ 149 h 512"/>
              <a:gd name="T20" fmla="*/ 201 w 512"/>
              <a:gd name="T21" fmla="*/ 149 h 512"/>
              <a:gd name="T22" fmla="*/ 192 w 512"/>
              <a:gd name="T23" fmla="*/ 164 h 512"/>
              <a:gd name="T24" fmla="*/ 234 w 512"/>
              <a:gd name="T25" fmla="*/ 394 h 512"/>
              <a:gd name="T26" fmla="*/ 256 w 512"/>
              <a:gd name="T27" fmla="*/ 394 h 512"/>
              <a:gd name="T28" fmla="*/ 256 w 512"/>
              <a:gd name="T29" fmla="*/ 213 h 512"/>
              <a:gd name="T30" fmla="*/ 234 w 512"/>
              <a:gd name="T31" fmla="*/ 213 h 512"/>
              <a:gd name="T32" fmla="*/ 234 w 512"/>
              <a:gd name="T33" fmla="*/ 394 h 512"/>
              <a:gd name="T34" fmla="*/ 512 w 512"/>
              <a:gd name="T35" fmla="*/ 256 h 512"/>
              <a:gd name="T36" fmla="*/ 256 w 512"/>
              <a:gd name="T37" fmla="*/ 512 h 512"/>
              <a:gd name="T38" fmla="*/ 0 w 512"/>
              <a:gd name="T39" fmla="*/ 256 h 512"/>
              <a:gd name="T40" fmla="*/ 256 w 512"/>
              <a:gd name="T41" fmla="*/ 0 h 512"/>
              <a:gd name="T42" fmla="*/ 512 w 512"/>
              <a:gd name="T43" fmla="*/ 256 h 512"/>
              <a:gd name="T44" fmla="*/ 373 w 512"/>
              <a:gd name="T45" fmla="*/ 117 h 512"/>
              <a:gd name="T46" fmla="*/ 362 w 512"/>
              <a:gd name="T47" fmla="*/ 106 h 512"/>
              <a:gd name="T48" fmla="*/ 320 w 512"/>
              <a:gd name="T49" fmla="*/ 106 h 512"/>
              <a:gd name="T50" fmla="*/ 309 w 512"/>
              <a:gd name="T51" fmla="*/ 117 h 512"/>
              <a:gd name="T52" fmla="*/ 309 w 512"/>
              <a:gd name="T53" fmla="*/ 128 h 512"/>
              <a:gd name="T54" fmla="*/ 277 w 512"/>
              <a:gd name="T55" fmla="*/ 128 h 512"/>
              <a:gd name="T56" fmla="*/ 277 w 512"/>
              <a:gd name="T57" fmla="*/ 106 h 512"/>
              <a:gd name="T58" fmla="*/ 266 w 512"/>
              <a:gd name="T59" fmla="*/ 96 h 512"/>
              <a:gd name="T60" fmla="*/ 224 w 512"/>
              <a:gd name="T61" fmla="*/ 96 h 512"/>
              <a:gd name="T62" fmla="*/ 213 w 512"/>
              <a:gd name="T63" fmla="*/ 106 h 512"/>
              <a:gd name="T64" fmla="*/ 213 w 512"/>
              <a:gd name="T65" fmla="*/ 128 h 512"/>
              <a:gd name="T66" fmla="*/ 192 w 512"/>
              <a:gd name="T67" fmla="*/ 128 h 512"/>
              <a:gd name="T68" fmla="*/ 181 w 512"/>
              <a:gd name="T69" fmla="*/ 138 h 512"/>
              <a:gd name="T70" fmla="*/ 177 w 512"/>
              <a:gd name="T71" fmla="*/ 149 h 512"/>
              <a:gd name="T72" fmla="*/ 138 w 512"/>
              <a:gd name="T73" fmla="*/ 160 h 512"/>
              <a:gd name="T74" fmla="*/ 131 w 512"/>
              <a:gd name="T75" fmla="*/ 163 h 512"/>
              <a:gd name="T76" fmla="*/ 128 w 512"/>
              <a:gd name="T77" fmla="*/ 170 h 512"/>
              <a:gd name="T78" fmla="*/ 128 w 512"/>
              <a:gd name="T79" fmla="*/ 202 h 512"/>
              <a:gd name="T80" fmla="*/ 138 w 512"/>
              <a:gd name="T81" fmla="*/ 213 h 512"/>
              <a:gd name="T82" fmla="*/ 213 w 512"/>
              <a:gd name="T83" fmla="*/ 213 h 512"/>
              <a:gd name="T84" fmla="*/ 213 w 512"/>
              <a:gd name="T85" fmla="*/ 405 h 512"/>
              <a:gd name="T86" fmla="*/ 224 w 512"/>
              <a:gd name="T87" fmla="*/ 416 h 512"/>
              <a:gd name="T88" fmla="*/ 266 w 512"/>
              <a:gd name="T89" fmla="*/ 416 h 512"/>
              <a:gd name="T90" fmla="*/ 277 w 512"/>
              <a:gd name="T91" fmla="*/ 405 h 512"/>
              <a:gd name="T92" fmla="*/ 277 w 512"/>
              <a:gd name="T93" fmla="*/ 213 h 512"/>
              <a:gd name="T94" fmla="*/ 309 w 512"/>
              <a:gd name="T95" fmla="*/ 213 h 512"/>
              <a:gd name="T96" fmla="*/ 309 w 512"/>
              <a:gd name="T97" fmla="*/ 224 h 512"/>
              <a:gd name="T98" fmla="*/ 320 w 512"/>
              <a:gd name="T99" fmla="*/ 234 h 512"/>
              <a:gd name="T100" fmla="*/ 362 w 512"/>
              <a:gd name="T101" fmla="*/ 234 h 512"/>
              <a:gd name="T102" fmla="*/ 373 w 512"/>
              <a:gd name="T103" fmla="*/ 224 h 512"/>
              <a:gd name="T104" fmla="*/ 373 w 512"/>
              <a:gd name="T105" fmla="*/ 117 h 512"/>
              <a:gd name="T106" fmla="*/ 330 w 512"/>
              <a:gd name="T107" fmla="*/ 213 h 512"/>
              <a:gd name="T108" fmla="*/ 352 w 512"/>
              <a:gd name="T109" fmla="*/ 213 h 512"/>
              <a:gd name="T110" fmla="*/ 352 w 512"/>
              <a:gd name="T111" fmla="*/ 128 h 512"/>
              <a:gd name="T112" fmla="*/ 330 w 512"/>
              <a:gd name="T113" fmla="*/ 128 h 512"/>
              <a:gd name="T114" fmla="*/ 330 w 512"/>
              <a:gd name="T115" fmla="*/ 21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2" h="512">
                <a:moveTo>
                  <a:pt x="256" y="128"/>
                </a:moveTo>
                <a:cubicBezTo>
                  <a:pt x="234" y="128"/>
                  <a:pt x="234" y="128"/>
                  <a:pt x="234" y="128"/>
                </a:cubicBezTo>
                <a:cubicBezTo>
                  <a:pt x="234" y="117"/>
                  <a:pt x="234" y="117"/>
                  <a:pt x="234" y="117"/>
                </a:cubicBezTo>
                <a:cubicBezTo>
                  <a:pt x="256" y="117"/>
                  <a:pt x="256" y="117"/>
                  <a:pt x="256" y="117"/>
                </a:cubicBezTo>
                <a:lnTo>
                  <a:pt x="256" y="128"/>
                </a:lnTo>
                <a:close/>
                <a:moveTo>
                  <a:pt x="192" y="164"/>
                </a:moveTo>
                <a:cubicBezTo>
                  <a:pt x="180" y="176"/>
                  <a:pt x="161" y="179"/>
                  <a:pt x="149" y="180"/>
                </a:cubicBezTo>
                <a:cubicBezTo>
                  <a:pt x="149" y="192"/>
                  <a:pt x="149" y="192"/>
                  <a:pt x="149" y="192"/>
                </a:cubicBezTo>
                <a:cubicBezTo>
                  <a:pt x="298" y="192"/>
                  <a:pt x="298" y="192"/>
                  <a:pt x="298" y="192"/>
                </a:cubicBezTo>
                <a:cubicBezTo>
                  <a:pt x="298" y="149"/>
                  <a:pt x="298" y="149"/>
                  <a:pt x="298" y="149"/>
                </a:cubicBezTo>
                <a:cubicBezTo>
                  <a:pt x="201" y="149"/>
                  <a:pt x="201" y="149"/>
                  <a:pt x="201" y="149"/>
                </a:cubicBezTo>
                <a:cubicBezTo>
                  <a:pt x="199" y="155"/>
                  <a:pt x="196" y="160"/>
                  <a:pt x="192" y="164"/>
                </a:cubicBezTo>
                <a:close/>
                <a:moveTo>
                  <a:pt x="234" y="394"/>
                </a:moveTo>
                <a:cubicBezTo>
                  <a:pt x="256" y="394"/>
                  <a:pt x="256" y="394"/>
                  <a:pt x="256" y="394"/>
                </a:cubicBezTo>
                <a:cubicBezTo>
                  <a:pt x="256" y="213"/>
                  <a:pt x="256" y="213"/>
                  <a:pt x="256" y="213"/>
                </a:cubicBezTo>
                <a:cubicBezTo>
                  <a:pt x="234" y="213"/>
                  <a:pt x="234" y="213"/>
                  <a:pt x="234" y="213"/>
                </a:cubicBezTo>
                <a:lnTo>
                  <a:pt x="234" y="394"/>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73" y="117"/>
                </a:moveTo>
                <a:cubicBezTo>
                  <a:pt x="373" y="111"/>
                  <a:pt x="368" y="106"/>
                  <a:pt x="362" y="106"/>
                </a:cubicBezTo>
                <a:cubicBezTo>
                  <a:pt x="320" y="106"/>
                  <a:pt x="320" y="106"/>
                  <a:pt x="320" y="106"/>
                </a:cubicBezTo>
                <a:cubicBezTo>
                  <a:pt x="314" y="106"/>
                  <a:pt x="309" y="111"/>
                  <a:pt x="309" y="117"/>
                </a:cubicBezTo>
                <a:cubicBezTo>
                  <a:pt x="309" y="128"/>
                  <a:pt x="309" y="128"/>
                  <a:pt x="309" y="128"/>
                </a:cubicBezTo>
                <a:cubicBezTo>
                  <a:pt x="277" y="128"/>
                  <a:pt x="277" y="128"/>
                  <a:pt x="277" y="128"/>
                </a:cubicBezTo>
                <a:cubicBezTo>
                  <a:pt x="277" y="106"/>
                  <a:pt x="277" y="106"/>
                  <a:pt x="277" y="106"/>
                </a:cubicBezTo>
                <a:cubicBezTo>
                  <a:pt x="277" y="100"/>
                  <a:pt x="272" y="96"/>
                  <a:pt x="266" y="96"/>
                </a:cubicBezTo>
                <a:cubicBezTo>
                  <a:pt x="224" y="96"/>
                  <a:pt x="224" y="96"/>
                  <a:pt x="224" y="96"/>
                </a:cubicBezTo>
                <a:cubicBezTo>
                  <a:pt x="218" y="96"/>
                  <a:pt x="213" y="100"/>
                  <a:pt x="213" y="106"/>
                </a:cubicBezTo>
                <a:cubicBezTo>
                  <a:pt x="213" y="128"/>
                  <a:pt x="213" y="128"/>
                  <a:pt x="213" y="128"/>
                </a:cubicBezTo>
                <a:cubicBezTo>
                  <a:pt x="192" y="128"/>
                  <a:pt x="192" y="128"/>
                  <a:pt x="192" y="128"/>
                </a:cubicBezTo>
                <a:cubicBezTo>
                  <a:pt x="186" y="128"/>
                  <a:pt x="181" y="132"/>
                  <a:pt x="181" y="138"/>
                </a:cubicBezTo>
                <a:cubicBezTo>
                  <a:pt x="181" y="143"/>
                  <a:pt x="180" y="146"/>
                  <a:pt x="177" y="149"/>
                </a:cubicBezTo>
                <a:cubicBezTo>
                  <a:pt x="167" y="158"/>
                  <a:pt x="146" y="160"/>
                  <a:pt x="138" y="160"/>
                </a:cubicBezTo>
                <a:cubicBezTo>
                  <a:pt x="136" y="160"/>
                  <a:pt x="133" y="161"/>
                  <a:pt x="131" y="163"/>
                </a:cubicBezTo>
                <a:cubicBezTo>
                  <a:pt x="129" y="165"/>
                  <a:pt x="128" y="167"/>
                  <a:pt x="128" y="170"/>
                </a:cubicBezTo>
                <a:cubicBezTo>
                  <a:pt x="128" y="202"/>
                  <a:pt x="128" y="202"/>
                  <a:pt x="128" y="202"/>
                </a:cubicBezTo>
                <a:cubicBezTo>
                  <a:pt x="128" y="208"/>
                  <a:pt x="132" y="213"/>
                  <a:pt x="138" y="213"/>
                </a:cubicBezTo>
                <a:cubicBezTo>
                  <a:pt x="213" y="213"/>
                  <a:pt x="213" y="213"/>
                  <a:pt x="213" y="213"/>
                </a:cubicBezTo>
                <a:cubicBezTo>
                  <a:pt x="213" y="405"/>
                  <a:pt x="213" y="405"/>
                  <a:pt x="213" y="405"/>
                </a:cubicBezTo>
                <a:cubicBezTo>
                  <a:pt x="213" y="411"/>
                  <a:pt x="218" y="416"/>
                  <a:pt x="224" y="416"/>
                </a:cubicBezTo>
                <a:cubicBezTo>
                  <a:pt x="266" y="416"/>
                  <a:pt x="266" y="416"/>
                  <a:pt x="266" y="416"/>
                </a:cubicBezTo>
                <a:cubicBezTo>
                  <a:pt x="272" y="416"/>
                  <a:pt x="277" y="411"/>
                  <a:pt x="277" y="405"/>
                </a:cubicBezTo>
                <a:cubicBezTo>
                  <a:pt x="277" y="213"/>
                  <a:pt x="277" y="213"/>
                  <a:pt x="277" y="213"/>
                </a:cubicBezTo>
                <a:cubicBezTo>
                  <a:pt x="309" y="213"/>
                  <a:pt x="309" y="213"/>
                  <a:pt x="309" y="213"/>
                </a:cubicBezTo>
                <a:cubicBezTo>
                  <a:pt x="309" y="224"/>
                  <a:pt x="309" y="224"/>
                  <a:pt x="309" y="224"/>
                </a:cubicBezTo>
                <a:cubicBezTo>
                  <a:pt x="309" y="230"/>
                  <a:pt x="314" y="234"/>
                  <a:pt x="320" y="234"/>
                </a:cubicBezTo>
                <a:cubicBezTo>
                  <a:pt x="362" y="234"/>
                  <a:pt x="362" y="234"/>
                  <a:pt x="362" y="234"/>
                </a:cubicBezTo>
                <a:cubicBezTo>
                  <a:pt x="368" y="234"/>
                  <a:pt x="373" y="230"/>
                  <a:pt x="373" y="224"/>
                </a:cubicBezTo>
                <a:lnTo>
                  <a:pt x="373" y="117"/>
                </a:lnTo>
                <a:close/>
                <a:moveTo>
                  <a:pt x="330" y="213"/>
                </a:moveTo>
                <a:cubicBezTo>
                  <a:pt x="352" y="213"/>
                  <a:pt x="352" y="213"/>
                  <a:pt x="352" y="213"/>
                </a:cubicBezTo>
                <a:cubicBezTo>
                  <a:pt x="352" y="128"/>
                  <a:pt x="352" y="128"/>
                  <a:pt x="352" y="128"/>
                </a:cubicBezTo>
                <a:cubicBezTo>
                  <a:pt x="330" y="128"/>
                  <a:pt x="330" y="128"/>
                  <a:pt x="330" y="128"/>
                </a:cubicBezTo>
                <a:lnTo>
                  <a:pt x="330" y="21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GB"/>
          </a:p>
        </p:txBody>
      </p:sp>
      <p:sp>
        <p:nvSpPr>
          <p:cNvPr id="27" name="Freeform 566">
            <a:extLst>
              <a:ext uri="{FF2B5EF4-FFF2-40B4-BE49-F238E27FC236}">
                <a16:creationId xmlns:a16="http://schemas.microsoft.com/office/drawing/2014/main" id="{6AC138BD-2A1F-4D10-AEB6-8CB070A34506}"/>
              </a:ext>
            </a:extLst>
          </p:cNvPr>
          <p:cNvSpPr>
            <a:spLocks noChangeAspect="1" noEditPoints="1"/>
          </p:cNvSpPr>
          <p:nvPr/>
        </p:nvSpPr>
        <p:spPr bwMode="auto">
          <a:xfrm>
            <a:off x="3694053" y="5715320"/>
            <a:ext cx="422151" cy="422151"/>
          </a:xfrm>
          <a:custGeom>
            <a:avLst/>
            <a:gdLst>
              <a:gd name="T0" fmla="*/ 364 w 512"/>
              <a:gd name="T1" fmla="*/ 138 h 512"/>
              <a:gd name="T2" fmla="*/ 393 w 512"/>
              <a:gd name="T3" fmla="*/ 352 h 512"/>
              <a:gd name="T4" fmla="*/ 310 w 512"/>
              <a:gd name="T5" fmla="*/ 352 h 512"/>
              <a:gd name="T6" fmla="*/ 329 w 512"/>
              <a:gd name="T7" fmla="*/ 138 h 512"/>
              <a:gd name="T8" fmla="*/ 364 w 512"/>
              <a:gd name="T9" fmla="*/ 138 h 512"/>
              <a:gd name="T10" fmla="*/ 213 w 512"/>
              <a:gd name="T11" fmla="*/ 233 h 512"/>
              <a:gd name="T12" fmla="*/ 213 w 512"/>
              <a:gd name="T13" fmla="*/ 352 h 512"/>
              <a:gd name="T14" fmla="*/ 289 w 512"/>
              <a:gd name="T15" fmla="*/ 352 h 512"/>
              <a:gd name="T16" fmla="*/ 294 w 512"/>
              <a:gd name="T17" fmla="*/ 287 h 512"/>
              <a:gd name="T18" fmla="*/ 292 w 512"/>
              <a:gd name="T19" fmla="*/ 286 h 512"/>
              <a:gd name="T20" fmla="*/ 213 w 512"/>
              <a:gd name="T21" fmla="*/ 233 h 512"/>
              <a:gd name="T22" fmla="*/ 117 w 512"/>
              <a:gd name="T23" fmla="*/ 352 h 512"/>
              <a:gd name="T24" fmla="*/ 192 w 512"/>
              <a:gd name="T25" fmla="*/ 352 h 512"/>
              <a:gd name="T26" fmla="*/ 192 w 512"/>
              <a:gd name="T27" fmla="*/ 283 h 512"/>
              <a:gd name="T28" fmla="*/ 117 w 512"/>
              <a:gd name="T29" fmla="*/ 233 h 512"/>
              <a:gd name="T30" fmla="*/ 117 w 512"/>
              <a:gd name="T31" fmla="*/ 352 h 512"/>
              <a:gd name="T32" fmla="*/ 512 w 512"/>
              <a:gd name="T33" fmla="*/ 256 h 512"/>
              <a:gd name="T34" fmla="*/ 256 w 512"/>
              <a:gd name="T35" fmla="*/ 512 h 512"/>
              <a:gd name="T36" fmla="*/ 0 w 512"/>
              <a:gd name="T37" fmla="*/ 256 h 512"/>
              <a:gd name="T38" fmla="*/ 256 w 512"/>
              <a:gd name="T39" fmla="*/ 0 h 512"/>
              <a:gd name="T40" fmla="*/ 512 w 512"/>
              <a:gd name="T41" fmla="*/ 256 h 512"/>
              <a:gd name="T42" fmla="*/ 416 w 512"/>
              <a:gd name="T43" fmla="*/ 361 h 512"/>
              <a:gd name="T44" fmla="*/ 384 w 512"/>
              <a:gd name="T45" fmla="*/ 126 h 512"/>
              <a:gd name="T46" fmla="*/ 373 w 512"/>
              <a:gd name="T47" fmla="*/ 117 h 512"/>
              <a:gd name="T48" fmla="*/ 320 w 512"/>
              <a:gd name="T49" fmla="*/ 117 h 512"/>
              <a:gd name="T50" fmla="*/ 309 w 512"/>
              <a:gd name="T51" fmla="*/ 127 h 512"/>
              <a:gd name="T52" fmla="*/ 297 w 512"/>
              <a:gd name="T53" fmla="*/ 263 h 512"/>
              <a:gd name="T54" fmla="*/ 208 w 512"/>
              <a:gd name="T55" fmla="*/ 204 h 512"/>
              <a:gd name="T56" fmla="*/ 197 w 512"/>
              <a:gd name="T57" fmla="*/ 204 h 512"/>
              <a:gd name="T58" fmla="*/ 192 w 512"/>
              <a:gd name="T59" fmla="*/ 213 h 512"/>
              <a:gd name="T60" fmla="*/ 192 w 512"/>
              <a:gd name="T61" fmla="*/ 257 h 512"/>
              <a:gd name="T62" fmla="*/ 112 w 512"/>
              <a:gd name="T63" fmla="*/ 204 h 512"/>
              <a:gd name="T64" fmla="*/ 101 w 512"/>
              <a:gd name="T65" fmla="*/ 204 h 512"/>
              <a:gd name="T66" fmla="*/ 96 w 512"/>
              <a:gd name="T67" fmla="*/ 213 h 512"/>
              <a:gd name="T68" fmla="*/ 96 w 512"/>
              <a:gd name="T69" fmla="*/ 362 h 512"/>
              <a:gd name="T70" fmla="*/ 106 w 512"/>
              <a:gd name="T71" fmla="*/ 373 h 512"/>
              <a:gd name="T72" fmla="*/ 405 w 512"/>
              <a:gd name="T73" fmla="*/ 373 h 512"/>
              <a:gd name="T74" fmla="*/ 413 w 512"/>
              <a:gd name="T75" fmla="*/ 369 h 512"/>
              <a:gd name="T76" fmla="*/ 416 w 512"/>
              <a:gd name="T77" fmla="*/ 361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2" h="512">
                <a:moveTo>
                  <a:pt x="364" y="138"/>
                </a:moveTo>
                <a:cubicBezTo>
                  <a:pt x="393" y="352"/>
                  <a:pt x="393" y="352"/>
                  <a:pt x="393" y="352"/>
                </a:cubicBezTo>
                <a:cubicBezTo>
                  <a:pt x="310" y="352"/>
                  <a:pt x="310" y="352"/>
                  <a:pt x="310" y="352"/>
                </a:cubicBezTo>
                <a:cubicBezTo>
                  <a:pt x="329" y="138"/>
                  <a:pt x="329" y="138"/>
                  <a:pt x="329" y="138"/>
                </a:cubicBezTo>
                <a:lnTo>
                  <a:pt x="364" y="138"/>
                </a:lnTo>
                <a:close/>
                <a:moveTo>
                  <a:pt x="213" y="233"/>
                </a:moveTo>
                <a:cubicBezTo>
                  <a:pt x="213" y="352"/>
                  <a:pt x="213" y="352"/>
                  <a:pt x="213" y="352"/>
                </a:cubicBezTo>
                <a:cubicBezTo>
                  <a:pt x="289" y="352"/>
                  <a:pt x="289" y="352"/>
                  <a:pt x="289" y="352"/>
                </a:cubicBezTo>
                <a:cubicBezTo>
                  <a:pt x="294" y="287"/>
                  <a:pt x="294" y="287"/>
                  <a:pt x="294" y="287"/>
                </a:cubicBezTo>
                <a:cubicBezTo>
                  <a:pt x="294" y="286"/>
                  <a:pt x="293" y="286"/>
                  <a:pt x="292" y="286"/>
                </a:cubicBezTo>
                <a:lnTo>
                  <a:pt x="213" y="233"/>
                </a:lnTo>
                <a:close/>
                <a:moveTo>
                  <a:pt x="117" y="352"/>
                </a:moveTo>
                <a:cubicBezTo>
                  <a:pt x="192" y="352"/>
                  <a:pt x="192" y="352"/>
                  <a:pt x="192" y="352"/>
                </a:cubicBezTo>
                <a:cubicBezTo>
                  <a:pt x="192" y="283"/>
                  <a:pt x="192" y="283"/>
                  <a:pt x="192" y="283"/>
                </a:cubicBezTo>
                <a:cubicBezTo>
                  <a:pt x="117" y="233"/>
                  <a:pt x="117" y="233"/>
                  <a:pt x="117" y="233"/>
                </a:cubicBezTo>
                <a:lnTo>
                  <a:pt x="117" y="352"/>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361"/>
                </a:moveTo>
                <a:cubicBezTo>
                  <a:pt x="384" y="126"/>
                  <a:pt x="384" y="126"/>
                  <a:pt x="384" y="126"/>
                </a:cubicBezTo>
                <a:cubicBezTo>
                  <a:pt x="383" y="121"/>
                  <a:pt x="378" y="117"/>
                  <a:pt x="373" y="117"/>
                </a:cubicBezTo>
                <a:cubicBezTo>
                  <a:pt x="320" y="117"/>
                  <a:pt x="320" y="117"/>
                  <a:pt x="320" y="117"/>
                </a:cubicBezTo>
                <a:cubicBezTo>
                  <a:pt x="314" y="117"/>
                  <a:pt x="310" y="121"/>
                  <a:pt x="309" y="127"/>
                </a:cubicBezTo>
                <a:cubicBezTo>
                  <a:pt x="297" y="263"/>
                  <a:pt x="297" y="263"/>
                  <a:pt x="297" y="263"/>
                </a:cubicBezTo>
                <a:cubicBezTo>
                  <a:pt x="208" y="204"/>
                  <a:pt x="208" y="204"/>
                  <a:pt x="208" y="204"/>
                </a:cubicBezTo>
                <a:cubicBezTo>
                  <a:pt x="205" y="202"/>
                  <a:pt x="201" y="202"/>
                  <a:pt x="197" y="204"/>
                </a:cubicBezTo>
                <a:cubicBezTo>
                  <a:pt x="194" y="205"/>
                  <a:pt x="192" y="209"/>
                  <a:pt x="192" y="213"/>
                </a:cubicBezTo>
                <a:cubicBezTo>
                  <a:pt x="192" y="257"/>
                  <a:pt x="192" y="257"/>
                  <a:pt x="192" y="257"/>
                </a:cubicBezTo>
                <a:cubicBezTo>
                  <a:pt x="112" y="204"/>
                  <a:pt x="112" y="204"/>
                  <a:pt x="112" y="204"/>
                </a:cubicBezTo>
                <a:cubicBezTo>
                  <a:pt x="109" y="202"/>
                  <a:pt x="105" y="202"/>
                  <a:pt x="101" y="204"/>
                </a:cubicBezTo>
                <a:cubicBezTo>
                  <a:pt x="98" y="205"/>
                  <a:pt x="96" y="209"/>
                  <a:pt x="96" y="213"/>
                </a:cubicBezTo>
                <a:cubicBezTo>
                  <a:pt x="96" y="362"/>
                  <a:pt x="96" y="362"/>
                  <a:pt x="96" y="362"/>
                </a:cubicBezTo>
                <a:cubicBezTo>
                  <a:pt x="96" y="368"/>
                  <a:pt x="100" y="373"/>
                  <a:pt x="106" y="373"/>
                </a:cubicBezTo>
                <a:cubicBezTo>
                  <a:pt x="405" y="373"/>
                  <a:pt x="405" y="373"/>
                  <a:pt x="405" y="373"/>
                </a:cubicBezTo>
                <a:cubicBezTo>
                  <a:pt x="408" y="373"/>
                  <a:pt x="411" y="372"/>
                  <a:pt x="413" y="369"/>
                </a:cubicBezTo>
                <a:cubicBezTo>
                  <a:pt x="415" y="367"/>
                  <a:pt x="416" y="364"/>
                  <a:pt x="416" y="36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GB"/>
          </a:p>
        </p:txBody>
      </p:sp>
      <p:sp>
        <p:nvSpPr>
          <p:cNvPr id="28" name="Freeform 5">
            <a:extLst>
              <a:ext uri="{FF2B5EF4-FFF2-40B4-BE49-F238E27FC236}">
                <a16:creationId xmlns:a16="http://schemas.microsoft.com/office/drawing/2014/main" id="{392A4259-6D67-4880-9C8A-332B426B1881}"/>
              </a:ext>
            </a:extLst>
          </p:cNvPr>
          <p:cNvSpPr>
            <a:spLocks noChangeAspect="1" noEditPoints="1"/>
          </p:cNvSpPr>
          <p:nvPr/>
        </p:nvSpPr>
        <p:spPr bwMode="auto">
          <a:xfrm>
            <a:off x="7656873" y="5588111"/>
            <a:ext cx="424742" cy="424743"/>
          </a:xfrm>
          <a:custGeom>
            <a:avLst/>
            <a:gdLst>
              <a:gd name="T0" fmla="*/ 341 w 512"/>
              <a:gd name="T1" fmla="*/ 232 h 512"/>
              <a:gd name="T2" fmla="*/ 373 w 512"/>
              <a:gd name="T3" fmla="*/ 200 h 512"/>
              <a:gd name="T4" fmla="*/ 364 w 512"/>
              <a:gd name="T5" fmla="*/ 237 h 512"/>
              <a:gd name="T6" fmla="*/ 364 w 512"/>
              <a:gd name="T7" fmla="*/ 237 h 512"/>
              <a:gd name="T8" fmla="*/ 354 w 512"/>
              <a:gd name="T9" fmla="*/ 249 h 512"/>
              <a:gd name="T10" fmla="*/ 288 w 512"/>
              <a:gd name="T11" fmla="*/ 264 h 512"/>
              <a:gd name="T12" fmla="*/ 276 w 512"/>
              <a:gd name="T13" fmla="*/ 267 h 512"/>
              <a:gd name="T14" fmla="*/ 167 w 512"/>
              <a:gd name="T15" fmla="*/ 376 h 512"/>
              <a:gd name="T16" fmla="*/ 137 w 512"/>
              <a:gd name="T17" fmla="*/ 376 h 512"/>
              <a:gd name="T18" fmla="*/ 131 w 512"/>
              <a:gd name="T19" fmla="*/ 361 h 512"/>
              <a:gd name="T20" fmla="*/ 137 w 512"/>
              <a:gd name="T21" fmla="*/ 346 h 512"/>
              <a:gd name="T22" fmla="*/ 246 w 512"/>
              <a:gd name="T23" fmla="*/ 237 h 512"/>
              <a:gd name="T24" fmla="*/ 249 w 512"/>
              <a:gd name="T25" fmla="*/ 225 h 512"/>
              <a:gd name="T26" fmla="*/ 264 w 512"/>
              <a:gd name="T27" fmla="*/ 159 h 512"/>
              <a:gd name="T28" fmla="*/ 276 w 512"/>
              <a:gd name="T29" fmla="*/ 149 h 512"/>
              <a:gd name="T30" fmla="*/ 309 w 512"/>
              <a:gd name="T31" fmla="*/ 140 h 512"/>
              <a:gd name="T32" fmla="*/ 312 w 512"/>
              <a:gd name="T33" fmla="*/ 140 h 512"/>
              <a:gd name="T34" fmla="*/ 281 w 512"/>
              <a:gd name="T35" fmla="*/ 171 h 512"/>
              <a:gd name="T36" fmla="*/ 280 w 512"/>
              <a:gd name="T37" fmla="*/ 185 h 512"/>
              <a:gd name="T38" fmla="*/ 301 w 512"/>
              <a:gd name="T39" fmla="*/ 211 h 512"/>
              <a:gd name="T40" fmla="*/ 328 w 512"/>
              <a:gd name="T41" fmla="*/ 233 h 512"/>
              <a:gd name="T42" fmla="*/ 341 w 512"/>
              <a:gd name="T43" fmla="*/ 232 h 512"/>
              <a:gd name="T44" fmla="*/ 512 w 512"/>
              <a:gd name="T45" fmla="*/ 256 h 512"/>
              <a:gd name="T46" fmla="*/ 256 w 512"/>
              <a:gd name="T47" fmla="*/ 512 h 512"/>
              <a:gd name="T48" fmla="*/ 0 w 512"/>
              <a:gd name="T49" fmla="*/ 256 h 512"/>
              <a:gd name="T50" fmla="*/ 256 w 512"/>
              <a:gd name="T51" fmla="*/ 0 h 512"/>
              <a:gd name="T52" fmla="*/ 512 w 512"/>
              <a:gd name="T53" fmla="*/ 256 h 512"/>
              <a:gd name="T54" fmla="*/ 389 w 512"/>
              <a:gd name="T55" fmla="*/ 175 h 512"/>
              <a:gd name="T56" fmla="*/ 382 w 512"/>
              <a:gd name="T57" fmla="*/ 169 h 512"/>
              <a:gd name="T58" fmla="*/ 372 w 512"/>
              <a:gd name="T59" fmla="*/ 171 h 512"/>
              <a:gd name="T60" fmla="*/ 333 w 512"/>
              <a:gd name="T61" fmla="*/ 210 h 512"/>
              <a:gd name="T62" fmla="*/ 317 w 512"/>
              <a:gd name="T63" fmla="*/ 196 h 512"/>
              <a:gd name="T64" fmla="*/ 303 w 512"/>
              <a:gd name="T65" fmla="*/ 180 h 512"/>
              <a:gd name="T66" fmla="*/ 342 w 512"/>
              <a:gd name="T67" fmla="*/ 141 h 512"/>
              <a:gd name="T68" fmla="*/ 344 w 512"/>
              <a:gd name="T69" fmla="*/ 131 h 512"/>
              <a:gd name="T70" fmla="*/ 338 w 512"/>
              <a:gd name="T71" fmla="*/ 124 h 512"/>
              <a:gd name="T72" fmla="*/ 265 w 512"/>
              <a:gd name="T73" fmla="*/ 131 h 512"/>
              <a:gd name="T74" fmla="*/ 249 w 512"/>
              <a:gd name="T75" fmla="*/ 144 h 512"/>
              <a:gd name="T76" fmla="*/ 227 w 512"/>
              <a:gd name="T77" fmla="*/ 226 h 512"/>
              <a:gd name="T78" fmla="*/ 122 w 512"/>
              <a:gd name="T79" fmla="*/ 331 h 512"/>
              <a:gd name="T80" fmla="*/ 109 w 512"/>
              <a:gd name="T81" fmla="*/ 361 h 512"/>
              <a:gd name="T82" fmla="*/ 122 w 512"/>
              <a:gd name="T83" fmla="*/ 391 h 512"/>
              <a:gd name="T84" fmla="*/ 152 w 512"/>
              <a:gd name="T85" fmla="*/ 404 h 512"/>
              <a:gd name="T86" fmla="*/ 182 w 512"/>
              <a:gd name="T87" fmla="*/ 391 h 512"/>
              <a:gd name="T88" fmla="*/ 287 w 512"/>
              <a:gd name="T89" fmla="*/ 286 h 512"/>
              <a:gd name="T90" fmla="*/ 369 w 512"/>
              <a:gd name="T91" fmla="*/ 264 h 512"/>
              <a:gd name="T92" fmla="*/ 382 w 512"/>
              <a:gd name="T93" fmla="*/ 248 h 512"/>
              <a:gd name="T94" fmla="*/ 389 w 512"/>
              <a:gd name="T95" fmla="*/ 17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2" h="512">
                <a:moveTo>
                  <a:pt x="341" y="232"/>
                </a:moveTo>
                <a:cubicBezTo>
                  <a:pt x="373" y="200"/>
                  <a:pt x="373" y="200"/>
                  <a:pt x="373" y="200"/>
                </a:cubicBezTo>
                <a:cubicBezTo>
                  <a:pt x="374" y="213"/>
                  <a:pt x="370" y="226"/>
                  <a:pt x="364" y="237"/>
                </a:cubicBezTo>
                <a:cubicBezTo>
                  <a:pt x="364" y="237"/>
                  <a:pt x="364" y="237"/>
                  <a:pt x="364" y="237"/>
                </a:cubicBezTo>
                <a:cubicBezTo>
                  <a:pt x="361" y="242"/>
                  <a:pt x="358" y="246"/>
                  <a:pt x="354" y="249"/>
                </a:cubicBezTo>
                <a:cubicBezTo>
                  <a:pt x="337" y="267"/>
                  <a:pt x="311" y="272"/>
                  <a:pt x="288" y="264"/>
                </a:cubicBezTo>
                <a:cubicBezTo>
                  <a:pt x="284" y="263"/>
                  <a:pt x="279" y="264"/>
                  <a:pt x="276" y="267"/>
                </a:cubicBezTo>
                <a:cubicBezTo>
                  <a:pt x="167" y="376"/>
                  <a:pt x="167" y="376"/>
                  <a:pt x="167" y="376"/>
                </a:cubicBezTo>
                <a:cubicBezTo>
                  <a:pt x="159" y="384"/>
                  <a:pt x="145" y="384"/>
                  <a:pt x="137" y="376"/>
                </a:cubicBezTo>
                <a:cubicBezTo>
                  <a:pt x="133" y="372"/>
                  <a:pt x="131" y="367"/>
                  <a:pt x="131" y="361"/>
                </a:cubicBezTo>
                <a:cubicBezTo>
                  <a:pt x="131" y="355"/>
                  <a:pt x="133" y="350"/>
                  <a:pt x="137" y="346"/>
                </a:cubicBezTo>
                <a:cubicBezTo>
                  <a:pt x="246" y="237"/>
                  <a:pt x="246" y="237"/>
                  <a:pt x="246" y="237"/>
                </a:cubicBezTo>
                <a:cubicBezTo>
                  <a:pt x="249" y="234"/>
                  <a:pt x="250" y="229"/>
                  <a:pt x="249" y="225"/>
                </a:cubicBezTo>
                <a:cubicBezTo>
                  <a:pt x="241" y="202"/>
                  <a:pt x="246" y="176"/>
                  <a:pt x="264" y="159"/>
                </a:cubicBezTo>
                <a:cubicBezTo>
                  <a:pt x="267" y="155"/>
                  <a:pt x="271" y="152"/>
                  <a:pt x="276" y="149"/>
                </a:cubicBezTo>
                <a:cubicBezTo>
                  <a:pt x="286" y="143"/>
                  <a:pt x="297" y="140"/>
                  <a:pt x="309" y="140"/>
                </a:cubicBezTo>
                <a:cubicBezTo>
                  <a:pt x="310" y="140"/>
                  <a:pt x="311" y="140"/>
                  <a:pt x="312" y="140"/>
                </a:cubicBezTo>
                <a:cubicBezTo>
                  <a:pt x="281" y="171"/>
                  <a:pt x="281" y="171"/>
                  <a:pt x="281" y="171"/>
                </a:cubicBezTo>
                <a:cubicBezTo>
                  <a:pt x="277" y="175"/>
                  <a:pt x="277" y="181"/>
                  <a:pt x="280" y="185"/>
                </a:cubicBezTo>
                <a:cubicBezTo>
                  <a:pt x="286" y="194"/>
                  <a:pt x="293" y="203"/>
                  <a:pt x="301" y="211"/>
                </a:cubicBezTo>
                <a:cubicBezTo>
                  <a:pt x="310" y="220"/>
                  <a:pt x="318" y="227"/>
                  <a:pt x="328" y="233"/>
                </a:cubicBezTo>
                <a:cubicBezTo>
                  <a:pt x="332" y="236"/>
                  <a:pt x="338" y="235"/>
                  <a:pt x="341" y="232"/>
                </a:cubicBezTo>
                <a:close/>
                <a:moveTo>
                  <a:pt x="512" y="256"/>
                </a:moveTo>
                <a:cubicBezTo>
                  <a:pt x="512" y="397"/>
                  <a:pt x="397" y="512"/>
                  <a:pt x="256" y="512"/>
                </a:cubicBezTo>
                <a:cubicBezTo>
                  <a:pt x="115" y="512"/>
                  <a:pt x="0" y="397"/>
                  <a:pt x="0" y="256"/>
                </a:cubicBezTo>
                <a:cubicBezTo>
                  <a:pt x="0" y="114"/>
                  <a:pt x="115" y="0"/>
                  <a:pt x="256" y="0"/>
                </a:cubicBezTo>
                <a:cubicBezTo>
                  <a:pt x="397" y="0"/>
                  <a:pt x="512" y="114"/>
                  <a:pt x="512" y="256"/>
                </a:cubicBezTo>
                <a:close/>
                <a:moveTo>
                  <a:pt x="389" y="175"/>
                </a:moveTo>
                <a:cubicBezTo>
                  <a:pt x="388" y="172"/>
                  <a:pt x="385" y="169"/>
                  <a:pt x="382" y="169"/>
                </a:cubicBezTo>
                <a:cubicBezTo>
                  <a:pt x="378" y="168"/>
                  <a:pt x="374" y="169"/>
                  <a:pt x="372" y="171"/>
                </a:cubicBezTo>
                <a:cubicBezTo>
                  <a:pt x="333" y="210"/>
                  <a:pt x="333" y="210"/>
                  <a:pt x="333" y="210"/>
                </a:cubicBezTo>
                <a:cubicBezTo>
                  <a:pt x="327" y="206"/>
                  <a:pt x="322" y="201"/>
                  <a:pt x="317" y="196"/>
                </a:cubicBezTo>
                <a:cubicBezTo>
                  <a:pt x="311" y="191"/>
                  <a:pt x="307" y="186"/>
                  <a:pt x="303" y="180"/>
                </a:cubicBezTo>
                <a:cubicBezTo>
                  <a:pt x="342" y="141"/>
                  <a:pt x="342" y="141"/>
                  <a:pt x="342" y="141"/>
                </a:cubicBezTo>
                <a:cubicBezTo>
                  <a:pt x="344" y="139"/>
                  <a:pt x="345" y="135"/>
                  <a:pt x="344" y="131"/>
                </a:cubicBezTo>
                <a:cubicBezTo>
                  <a:pt x="344" y="128"/>
                  <a:pt x="341" y="125"/>
                  <a:pt x="338" y="124"/>
                </a:cubicBezTo>
                <a:cubicBezTo>
                  <a:pt x="313" y="115"/>
                  <a:pt x="287" y="118"/>
                  <a:pt x="265" y="131"/>
                </a:cubicBezTo>
                <a:cubicBezTo>
                  <a:pt x="259" y="135"/>
                  <a:pt x="253" y="139"/>
                  <a:pt x="249" y="144"/>
                </a:cubicBezTo>
                <a:cubicBezTo>
                  <a:pt x="227" y="165"/>
                  <a:pt x="219" y="197"/>
                  <a:pt x="227" y="226"/>
                </a:cubicBezTo>
                <a:cubicBezTo>
                  <a:pt x="122" y="331"/>
                  <a:pt x="122" y="331"/>
                  <a:pt x="122" y="331"/>
                </a:cubicBezTo>
                <a:cubicBezTo>
                  <a:pt x="114" y="339"/>
                  <a:pt x="109" y="350"/>
                  <a:pt x="109" y="361"/>
                </a:cubicBezTo>
                <a:cubicBezTo>
                  <a:pt x="109" y="372"/>
                  <a:pt x="114" y="383"/>
                  <a:pt x="122" y="391"/>
                </a:cubicBezTo>
                <a:cubicBezTo>
                  <a:pt x="130" y="399"/>
                  <a:pt x="140" y="404"/>
                  <a:pt x="152" y="404"/>
                </a:cubicBezTo>
                <a:cubicBezTo>
                  <a:pt x="163" y="404"/>
                  <a:pt x="174" y="399"/>
                  <a:pt x="182" y="391"/>
                </a:cubicBezTo>
                <a:cubicBezTo>
                  <a:pt x="287" y="286"/>
                  <a:pt x="287" y="286"/>
                  <a:pt x="287" y="286"/>
                </a:cubicBezTo>
                <a:cubicBezTo>
                  <a:pt x="316" y="294"/>
                  <a:pt x="348" y="286"/>
                  <a:pt x="369" y="264"/>
                </a:cubicBezTo>
                <a:cubicBezTo>
                  <a:pt x="374" y="260"/>
                  <a:pt x="378" y="254"/>
                  <a:pt x="382" y="248"/>
                </a:cubicBezTo>
                <a:cubicBezTo>
                  <a:pt x="395" y="226"/>
                  <a:pt x="398" y="200"/>
                  <a:pt x="389" y="17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0592122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A04756E-3495-45B0-B530-A3CABEFB8EAA}"/>
              </a:ext>
            </a:extLst>
          </p:cNvPr>
          <p:cNvSpPr>
            <a:spLocks noGrp="1"/>
          </p:cNvSpPr>
          <p:nvPr>
            <p:ph type="body" sz="quarter" idx="10"/>
          </p:nvPr>
        </p:nvSpPr>
        <p:spPr/>
        <p:txBody>
          <a:bodyPr/>
          <a:lstStyle/>
          <a:p>
            <a:pPr marL="342900" indent="-342900">
              <a:lnSpc>
                <a:spcPct val="150000"/>
              </a:lnSpc>
              <a:buAutoNum type="arabicPeriod"/>
            </a:pPr>
            <a:r>
              <a:rPr lang="es-ES" dirty="0"/>
              <a:t>Tener una cuenta de empresa en Instagram y una fan page en Facebook conectadas.</a:t>
            </a:r>
          </a:p>
          <a:p>
            <a:pPr marL="342900" indent="-342900">
              <a:lnSpc>
                <a:spcPct val="150000"/>
              </a:lnSpc>
              <a:buFont typeface="Arial" panose="020B0604020202020204" pitchFamily="34" charset="0"/>
              <a:buAutoNum type="arabicPeriod"/>
            </a:pPr>
            <a:r>
              <a:rPr lang="es-ES" dirty="0"/>
              <a:t>Es necesario tener un catálogo de productos en Facebook. Se puede crear desde Business Manager o alguna plataforma de “</a:t>
            </a:r>
            <a:r>
              <a:rPr lang="es-ES" dirty="0" err="1"/>
              <a:t>ecommerce</a:t>
            </a:r>
            <a:r>
              <a:rPr lang="es-ES" dirty="0"/>
              <a:t>” como Magento, </a:t>
            </a:r>
            <a:r>
              <a:rPr lang="es-ES" dirty="0" err="1"/>
              <a:t>BigCommerce</a:t>
            </a:r>
            <a:r>
              <a:rPr lang="es-ES" dirty="0"/>
              <a:t>, </a:t>
            </a:r>
            <a:r>
              <a:rPr lang="es-ES" dirty="0" err="1"/>
              <a:t>WooCommerce</a:t>
            </a:r>
            <a:r>
              <a:rPr lang="es-ES" dirty="0"/>
              <a:t> o Shopify.</a:t>
            </a:r>
          </a:p>
          <a:p>
            <a:pPr marL="342900" indent="-342900">
              <a:lnSpc>
                <a:spcPct val="150000"/>
              </a:lnSpc>
              <a:buFont typeface="Arial" panose="020B0604020202020204" pitchFamily="34" charset="0"/>
              <a:buAutoNum type="arabicPeriod"/>
            </a:pPr>
            <a:r>
              <a:rPr lang="es-ES" dirty="0"/>
              <a:t>Conectar el catálogo de Facebook con la cuenta de empresa de Instagram. Para ello:</a:t>
            </a:r>
          </a:p>
          <a:p>
            <a:pPr lvl="3">
              <a:lnSpc>
                <a:spcPct val="150000"/>
              </a:lnSpc>
            </a:pPr>
            <a:r>
              <a:rPr lang="es-ES" sz="1600" dirty="0">
                <a:solidFill>
                  <a:srgbClr val="595959"/>
                </a:solidFill>
              </a:rPr>
              <a:t>Ir a la cuenta de Business Manager.</a:t>
            </a:r>
          </a:p>
          <a:p>
            <a:pPr lvl="3"/>
            <a:r>
              <a:rPr lang="es-ES" sz="1600" dirty="0">
                <a:solidFill>
                  <a:srgbClr val="595959"/>
                </a:solidFill>
              </a:rPr>
              <a:t>Revisar que la cuenta de Instagram está vinculada a la página de Facebook</a:t>
            </a:r>
          </a:p>
          <a:p>
            <a:pPr lvl="3"/>
            <a:r>
              <a:rPr lang="es-ES" sz="1600" dirty="0">
                <a:solidFill>
                  <a:srgbClr val="595959"/>
                </a:solidFill>
              </a:rPr>
              <a:t>Comprobar que el catálogo de productos está activo</a:t>
            </a:r>
          </a:p>
          <a:p>
            <a:pPr lvl="3"/>
            <a:r>
              <a:rPr lang="es-ES" sz="1600" dirty="0">
                <a:solidFill>
                  <a:srgbClr val="595959"/>
                </a:solidFill>
              </a:rPr>
              <a:t>Esperar a que Instagram revise que cumplimos sus políticas de venta para darnos acceso a la funcionalidad de compras.</a:t>
            </a:r>
            <a:endParaRPr lang="es-ES" dirty="0"/>
          </a:p>
          <a:p>
            <a:pPr marL="342900" indent="-342900">
              <a:lnSpc>
                <a:spcPct val="150000"/>
              </a:lnSpc>
              <a:buFont typeface="Arial" panose="020B0604020202020204" pitchFamily="34" charset="0"/>
              <a:buAutoNum type="arabicPeriod"/>
            </a:pPr>
            <a:r>
              <a:rPr lang="es-ES" dirty="0"/>
              <a:t>Una vez que nos hayan aprobado el perfil, en </a:t>
            </a:r>
            <a:r>
              <a:rPr lang="es-ES" b="1" dirty="0">
                <a:solidFill>
                  <a:srgbClr val="019EE2"/>
                </a:solidFill>
              </a:rPr>
              <a:t>configuración </a:t>
            </a:r>
            <a:r>
              <a:rPr lang="es-ES" dirty="0"/>
              <a:t>encontraremos la opción </a:t>
            </a:r>
            <a:r>
              <a:rPr lang="es-ES" b="1" dirty="0">
                <a:solidFill>
                  <a:srgbClr val="019EE2"/>
                </a:solidFill>
              </a:rPr>
              <a:t>compras </a:t>
            </a:r>
            <a:r>
              <a:rPr lang="es-ES" dirty="0"/>
              <a:t>donde tendremos que seleccionar un </a:t>
            </a:r>
            <a:r>
              <a:rPr lang="es-ES" b="1" dirty="0">
                <a:solidFill>
                  <a:srgbClr val="019EE2"/>
                </a:solidFill>
              </a:rPr>
              <a:t>catálogo de productos</a:t>
            </a:r>
            <a:r>
              <a:rPr lang="es-ES" dirty="0"/>
              <a:t>. Una vez seleccionado ya podremos comenzar a </a:t>
            </a:r>
            <a:r>
              <a:rPr lang="es-ES" b="1" dirty="0">
                <a:solidFill>
                  <a:srgbClr val="019EE2"/>
                </a:solidFill>
              </a:rPr>
              <a:t>etiquetar</a:t>
            </a:r>
            <a:r>
              <a:rPr lang="es-ES" dirty="0"/>
              <a:t> los productos de ese catálogo en nuestras publicaciones de Instagram.</a:t>
            </a:r>
          </a:p>
        </p:txBody>
      </p:sp>
      <p:sp>
        <p:nvSpPr>
          <p:cNvPr id="3" name="Text Placeholder 2">
            <a:extLst>
              <a:ext uri="{FF2B5EF4-FFF2-40B4-BE49-F238E27FC236}">
                <a16:creationId xmlns:a16="http://schemas.microsoft.com/office/drawing/2014/main" id="{846AFE99-8C0C-4FEC-AD87-812A1DF29C0C}"/>
              </a:ext>
            </a:extLst>
          </p:cNvPr>
          <p:cNvSpPr>
            <a:spLocks noGrp="1"/>
          </p:cNvSpPr>
          <p:nvPr>
            <p:ph type="body" sz="quarter" idx="13"/>
          </p:nvPr>
        </p:nvSpPr>
        <p:spPr/>
        <p:txBody>
          <a:bodyPr/>
          <a:lstStyle/>
          <a:p>
            <a:r>
              <a:rPr lang="es-ES" dirty="0"/>
              <a:t>Instalar “</a:t>
            </a:r>
            <a:r>
              <a:rPr lang="es-ES" dirty="0" err="1"/>
              <a:t>Shoppable</a:t>
            </a:r>
            <a:r>
              <a:rPr lang="es-ES" dirty="0"/>
              <a:t> Post”</a:t>
            </a:r>
          </a:p>
        </p:txBody>
      </p:sp>
      <p:sp>
        <p:nvSpPr>
          <p:cNvPr id="4" name="Title 3">
            <a:extLst>
              <a:ext uri="{FF2B5EF4-FFF2-40B4-BE49-F238E27FC236}">
                <a16:creationId xmlns:a16="http://schemas.microsoft.com/office/drawing/2014/main" id="{6B6A7A73-E8E5-43F2-9A59-3142E4386870}"/>
              </a:ext>
            </a:extLst>
          </p:cNvPr>
          <p:cNvSpPr>
            <a:spLocks noGrp="1"/>
          </p:cNvSpPr>
          <p:nvPr>
            <p:ph type="title"/>
          </p:nvPr>
        </p:nvSpPr>
        <p:spPr/>
        <p:txBody>
          <a:bodyPr/>
          <a:lstStyle/>
          <a:p>
            <a:r>
              <a:rPr lang="es-ES" dirty="0"/>
              <a:t>Vender productos</a:t>
            </a:r>
          </a:p>
        </p:txBody>
      </p:sp>
    </p:spTree>
    <p:extLst>
      <p:ext uri="{BB962C8B-B14F-4D97-AF65-F5344CB8AC3E}">
        <p14:creationId xmlns:p14="http://schemas.microsoft.com/office/powerpoint/2010/main" val="217815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Introducci</a:t>
            </a:r>
            <a:r>
              <a:rPr lang="es-ES" sz="4000" dirty="0"/>
              <a:t>ón</a:t>
            </a:r>
          </a:p>
        </p:txBody>
      </p:sp>
    </p:spTree>
    <p:extLst>
      <p:ext uri="{BB962C8B-B14F-4D97-AF65-F5344CB8AC3E}">
        <p14:creationId xmlns:p14="http://schemas.microsoft.com/office/powerpoint/2010/main" val="40137497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22AC459-5225-4103-B9E4-AF83A79AE7E9}"/>
              </a:ext>
            </a:extLst>
          </p:cNvPr>
          <p:cNvSpPr>
            <a:spLocks noGrp="1"/>
          </p:cNvSpPr>
          <p:nvPr>
            <p:ph type="body" sz="quarter" idx="10"/>
          </p:nvPr>
        </p:nvSpPr>
        <p:spPr>
          <a:xfrm>
            <a:off x="469900" y="1433831"/>
            <a:ext cx="5685573" cy="4532071"/>
          </a:xfrm>
        </p:spPr>
        <p:txBody>
          <a:bodyPr/>
          <a:lstStyle/>
          <a:p>
            <a:pPr marL="342900" indent="-342900">
              <a:lnSpc>
                <a:spcPct val="150000"/>
              </a:lnSpc>
              <a:buFont typeface="+mj-lt"/>
              <a:buAutoNum type="arabicPeriod"/>
            </a:pPr>
            <a:r>
              <a:rPr lang="es-ES" dirty="0"/>
              <a:t>Subir una fotografía, añadir el texto, ubicación, filtros...</a:t>
            </a:r>
          </a:p>
          <a:p>
            <a:pPr marL="342900" indent="-342900">
              <a:lnSpc>
                <a:spcPct val="150000"/>
              </a:lnSpc>
              <a:buFont typeface="+mj-lt"/>
              <a:buAutoNum type="arabicPeriod"/>
            </a:pPr>
            <a:r>
              <a:rPr lang="es-ES" dirty="0"/>
              <a:t>Tocar sobre el producto a etiquetar.</a:t>
            </a:r>
          </a:p>
          <a:p>
            <a:pPr marL="342900" indent="-342900">
              <a:lnSpc>
                <a:spcPct val="150000"/>
              </a:lnSpc>
              <a:buFont typeface="+mj-lt"/>
              <a:buAutoNum type="arabicPeriod"/>
            </a:pPr>
            <a:r>
              <a:rPr lang="es-ES" dirty="0"/>
              <a:t>Escribir el nombre de los productos a etiquetar.</a:t>
            </a:r>
          </a:p>
          <a:p>
            <a:pPr marL="342900" indent="-342900">
              <a:lnSpc>
                <a:spcPct val="150000"/>
              </a:lnSpc>
              <a:buFont typeface="+mj-lt"/>
              <a:buAutoNum type="arabicPeriod"/>
            </a:pPr>
            <a:r>
              <a:rPr lang="es-ES" dirty="0"/>
              <a:t>Aparece un cuadro de búsqueda del catálogo de productos, marcamos el que corresponda.</a:t>
            </a:r>
          </a:p>
          <a:p>
            <a:pPr marL="342900" indent="-342900">
              <a:lnSpc>
                <a:spcPct val="150000"/>
              </a:lnSpc>
              <a:buFont typeface="+mj-lt"/>
              <a:buAutoNum type="arabicPeriod"/>
            </a:pPr>
            <a:r>
              <a:rPr lang="es-ES" dirty="0"/>
              <a:t>Hacer clic en “obtener vista previa de productos etiquetados” para revisarlo todo bien.</a:t>
            </a:r>
          </a:p>
          <a:p>
            <a:pPr marL="342900" indent="-342900">
              <a:lnSpc>
                <a:spcPct val="150000"/>
              </a:lnSpc>
              <a:buFont typeface="+mj-lt"/>
              <a:buAutoNum type="arabicPeriod"/>
            </a:pPr>
            <a:r>
              <a:rPr lang="es-ES" dirty="0"/>
              <a:t>Y finalmente, hacer clic en </a:t>
            </a:r>
            <a:r>
              <a:rPr lang="es-ES" b="1" dirty="0">
                <a:solidFill>
                  <a:srgbClr val="019EE2"/>
                </a:solidFill>
              </a:rPr>
              <a:t>“listo” </a:t>
            </a:r>
            <a:r>
              <a:rPr lang="es-ES" dirty="0"/>
              <a:t>y en </a:t>
            </a:r>
            <a:r>
              <a:rPr lang="es-ES" b="1" dirty="0">
                <a:solidFill>
                  <a:srgbClr val="019EE2"/>
                </a:solidFill>
              </a:rPr>
              <a:t>“compartir”</a:t>
            </a:r>
          </a:p>
          <a:p>
            <a:endParaRPr lang="es-ES" dirty="0"/>
          </a:p>
        </p:txBody>
      </p:sp>
      <p:sp>
        <p:nvSpPr>
          <p:cNvPr id="3" name="Text Placeholder 2">
            <a:extLst>
              <a:ext uri="{FF2B5EF4-FFF2-40B4-BE49-F238E27FC236}">
                <a16:creationId xmlns:a16="http://schemas.microsoft.com/office/drawing/2014/main" id="{B037315A-9953-46BF-9BE6-95BFB233DDF3}"/>
              </a:ext>
            </a:extLst>
          </p:cNvPr>
          <p:cNvSpPr>
            <a:spLocks noGrp="1"/>
          </p:cNvSpPr>
          <p:nvPr>
            <p:ph type="body" sz="quarter" idx="13"/>
          </p:nvPr>
        </p:nvSpPr>
        <p:spPr/>
        <p:txBody>
          <a:bodyPr/>
          <a:lstStyle/>
          <a:p>
            <a:r>
              <a:rPr lang="es-ES" dirty="0"/>
              <a:t>Etiquetar los productos</a:t>
            </a:r>
          </a:p>
        </p:txBody>
      </p:sp>
      <p:sp>
        <p:nvSpPr>
          <p:cNvPr id="4" name="Title 3">
            <a:extLst>
              <a:ext uri="{FF2B5EF4-FFF2-40B4-BE49-F238E27FC236}">
                <a16:creationId xmlns:a16="http://schemas.microsoft.com/office/drawing/2014/main" id="{63EE83B6-CC49-458A-B8E9-6CDC419477A2}"/>
              </a:ext>
            </a:extLst>
          </p:cNvPr>
          <p:cNvSpPr>
            <a:spLocks noGrp="1"/>
          </p:cNvSpPr>
          <p:nvPr>
            <p:ph type="title"/>
          </p:nvPr>
        </p:nvSpPr>
        <p:spPr/>
        <p:txBody>
          <a:bodyPr/>
          <a:lstStyle/>
          <a:p>
            <a:r>
              <a:rPr lang="es-ES" dirty="0"/>
              <a:t>Vender productos</a:t>
            </a:r>
          </a:p>
        </p:txBody>
      </p:sp>
      <p:pic>
        <p:nvPicPr>
          <p:cNvPr id="5" name="Picture 4">
            <a:extLst>
              <a:ext uri="{FF2B5EF4-FFF2-40B4-BE49-F238E27FC236}">
                <a16:creationId xmlns:a16="http://schemas.microsoft.com/office/drawing/2014/main" id="{581B9410-5966-41E9-BE7A-8F9865BBA58B}"/>
              </a:ext>
            </a:extLst>
          </p:cNvPr>
          <p:cNvPicPr>
            <a:picLocks noChangeAspect="1"/>
          </p:cNvPicPr>
          <p:nvPr/>
        </p:nvPicPr>
        <p:blipFill rotWithShape="1">
          <a:blip r:embed="rId3"/>
          <a:srcRect r="1471"/>
          <a:stretch/>
        </p:blipFill>
        <p:spPr>
          <a:xfrm>
            <a:off x="6876683" y="1041560"/>
            <a:ext cx="2944326" cy="4774879"/>
          </a:xfrm>
          <a:prstGeom prst="rect">
            <a:avLst/>
          </a:prstGeom>
        </p:spPr>
      </p:pic>
    </p:spTree>
    <p:extLst>
      <p:ext uri="{BB962C8B-B14F-4D97-AF65-F5344CB8AC3E}">
        <p14:creationId xmlns:p14="http://schemas.microsoft.com/office/powerpoint/2010/main" val="22724079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997F8-C069-4CB1-8449-086DF2BB4E21}"/>
              </a:ext>
            </a:extLst>
          </p:cNvPr>
          <p:cNvSpPr>
            <a:spLocks noGrp="1"/>
          </p:cNvSpPr>
          <p:nvPr>
            <p:ph type="body" sz="quarter" idx="10"/>
          </p:nvPr>
        </p:nvSpPr>
        <p:spPr>
          <a:xfrm>
            <a:off x="469900" y="1205230"/>
            <a:ext cx="11203940" cy="4708525"/>
          </a:xfrm>
        </p:spPr>
        <p:txBody>
          <a:bodyPr/>
          <a:lstStyle/>
          <a:p>
            <a:pPr marL="285750" indent="-285750">
              <a:lnSpc>
                <a:spcPct val="200000"/>
              </a:lnSpc>
              <a:buFont typeface="Arial" panose="020B0604020202020204" pitchFamily="34" charset="0"/>
              <a:buChar char="•"/>
            </a:pPr>
            <a:r>
              <a:rPr lang="es-ES_tradnl" dirty="0"/>
              <a:t>Tener actualizadas tanto las redes sociales como la página web.</a:t>
            </a:r>
          </a:p>
          <a:p>
            <a:pPr marL="285750" indent="-285750">
              <a:lnSpc>
                <a:spcPct val="200000"/>
              </a:lnSpc>
              <a:buFont typeface="Arial" panose="020B0604020202020204" pitchFamily="34" charset="0"/>
              <a:buChar char="•"/>
            </a:pPr>
            <a:r>
              <a:rPr lang="es-ES_tradnl" dirty="0"/>
              <a:t>Anunciar publicaciones, novedades, información tanto en página web como en las redes sociales. </a:t>
            </a:r>
          </a:p>
          <a:p>
            <a:pPr marL="285750" indent="-285750">
              <a:lnSpc>
                <a:spcPct val="200000"/>
              </a:lnSpc>
              <a:buFont typeface="Arial" panose="020B0604020202020204" pitchFamily="34" charset="0"/>
              <a:buChar char="•"/>
            </a:pPr>
            <a:r>
              <a:rPr lang="es-ES_tradnl" dirty="0"/>
              <a:t>Tener el enlace a las redes sociales en la página web. </a:t>
            </a:r>
          </a:p>
          <a:p>
            <a:pPr marL="285750" indent="-285750">
              <a:lnSpc>
                <a:spcPct val="200000"/>
              </a:lnSpc>
              <a:buFont typeface="Arial" panose="020B0604020202020204" pitchFamily="34" charset="0"/>
              <a:buChar char="•"/>
            </a:pPr>
            <a:r>
              <a:rPr lang="es-ES_tradnl" dirty="0"/>
              <a:t>Tener el enlace a la página web en el perfil de las redes sociales.</a:t>
            </a:r>
          </a:p>
          <a:p>
            <a:pPr marL="285750" indent="-285750">
              <a:lnSpc>
                <a:spcPct val="200000"/>
              </a:lnSpc>
              <a:buFont typeface="Arial" panose="020B0604020202020204" pitchFamily="34" charset="0"/>
              <a:buChar char="•"/>
            </a:pPr>
            <a:endParaRPr lang="es-ES_tradnl" dirty="0"/>
          </a:p>
          <a:p>
            <a:pPr marL="285750" indent="-285750">
              <a:lnSpc>
                <a:spcPct val="200000"/>
              </a:lnSpc>
              <a:buFont typeface="Arial" panose="020B0604020202020204" pitchFamily="34" charset="0"/>
              <a:buChar char="•"/>
            </a:pPr>
            <a:endParaRPr lang="es-ES_tradnl" dirty="0"/>
          </a:p>
          <a:p>
            <a:pPr marL="285750" indent="-285750">
              <a:lnSpc>
                <a:spcPct val="200000"/>
              </a:lnSpc>
              <a:buFont typeface="Arial" panose="020B0604020202020204" pitchFamily="34" charset="0"/>
              <a:buChar char="•"/>
            </a:pPr>
            <a:endParaRPr lang="es-ES_tradnl" dirty="0"/>
          </a:p>
          <a:p>
            <a:pPr marL="285750" indent="-285750">
              <a:lnSpc>
                <a:spcPct val="200000"/>
              </a:lnSpc>
              <a:buFont typeface="Arial" panose="020B0604020202020204" pitchFamily="34" charset="0"/>
              <a:buChar char="•"/>
            </a:pPr>
            <a:endParaRPr lang="es-ES_tradnl" dirty="0"/>
          </a:p>
          <a:p>
            <a:pPr marL="285750" indent="-285750">
              <a:lnSpc>
                <a:spcPct val="200000"/>
              </a:lnSpc>
              <a:buFont typeface="Arial" panose="020B0604020202020204" pitchFamily="34" charset="0"/>
              <a:buChar char="•"/>
            </a:pPr>
            <a:endParaRPr lang="es-ES" dirty="0"/>
          </a:p>
        </p:txBody>
      </p:sp>
      <p:sp>
        <p:nvSpPr>
          <p:cNvPr id="3" name="Text Placeholder 2">
            <a:extLst>
              <a:ext uri="{FF2B5EF4-FFF2-40B4-BE49-F238E27FC236}">
                <a16:creationId xmlns:a16="http://schemas.microsoft.com/office/drawing/2014/main" id="{781C9963-292D-4DFF-8E18-DC7FF3E8A991}"/>
              </a:ext>
            </a:extLst>
          </p:cNvPr>
          <p:cNvSpPr>
            <a:spLocks noGrp="1"/>
          </p:cNvSpPr>
          <p:nvPr>
            <p:ph type="body" sz="quarter" idx="13"/>
          </p:nvPr>
        </p:nvSpPr>
        <p:spPr>
          <a:xfrm>
            <a:off x="469900" y="726017"/>
            <a:ext cx="7058660" cy="396663"/>
          </a:xfrm>
        </p:spPr>
        <p:txBody>
          <a:bodyPr/>
          <a:lstStyle/>
          <a:p>
            <a:r>
              <a:rPr lang="es-ES_tradnl" dirty="0"/>
              <a:t>Enlazar Página Web con las Redes Sociales</a:t>
            </a:r>
            <a:endParaRPr lang="es-ES" dirty="0"/>
          </a:p>
          <a:p>
            <a:endParaRPr lang="es-ES" dirty="0"/>
          </a:p>
        </p:txBody>
      </p:sp>
      <p:pic>
        <p:nvPicPr>
          <p:cNvPr id="6" name="Picture 5">
            <a:extLst>
              <a:ext uri="{FF2B5EF4-FFF2-40B4-BE49-F238E27FC236}">
                <a16:creationId xmlns:a16="http://schemas.microsoft.com/office/drawing/2014/main" id="{C44A7131-3CB6-498A-B85C-560C311C053D}"/>
              </a:ext>
            </a:extLst>
          </p:cNvPr>
          <p:cNvPicPr>
            <a:picLocks noChangeAspect="1"/>
          </p:cNvPicPr>
          <p:nvPr/>
        </p:nvPicPr>
        <p:blipFill>
          <a:blip r:embed="rId3"/>
          <a:stretch>
            <a:fillRect/>
          </a:stretch>
        </p:blipFill>
        <p:spPr>
          <a:xfrm>
            <a:off x="4880130" y="4633595"/>
            <a:ext cx="2276475" cy="1123950"/>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D6A0B908-F49D-4B67-A9D5-A909029AF293}"/>
              </a:ext>
            </a:extLst>
          </p:cNvPr>
          <p:cNvPicPr>
            <a:picLocks noChangeAspect="1"/>
          </p:cNvPicPr>
          <p:nvPr/>
        </p:nvPicPr>
        <p:blipFill>
          <a:blip r:embed="rId4"/>
          <a:stretch>
            <a:fillRect/>
          </a:stretch>
        </p:blipFill>
        <p:spPr>
          <a:xfrm>
            <a:off x="8096035" y="2674444"/>
            <a:ext cx="3577805" cy="3239311"/>
          </a:xfrm>
          <a:prstGeom prst="rect">
            <a:avLst/>
          </a:prstGeom>
          <a:ln>
            <a:noFill/>
          </a:ln>
          <a:effectLst>
            <a:outerShdw blurRad="190500" algn="tl" rotWithShape="0">
              <a:srgbClr val="000000">
                <a:alpha val="70000"/>
              </a:srgbClr>
            </a:outerShdw>
          </a:effectLst>
        </p:spPr>
      </p:pic>
      <p:sp>
        <p:nvSpPr>
          <p:cNvPr id="8" name="Rectangle 7">
            <a:extLst>
              <a:ext uri="{FF2B5EF4-FFF2-40B4-BE49-F238E27FC236}">
                <a16:creationId xmlns:a16="http://schemas.microsoft.com/office/drawing/2014/main" id="{95BD51AD-F91A-4A0E-8B90-DFB6404B6192}"/>
              </a:ext>
            </a:extLst>
          </p:cNvPr>
          <p:cNvSpPr/>
          <p:nvPr/>
        </p:nvSpPr>
        <p:spPr bwMode="gray">
          <a:xfrm>
            <a:off x="8164129" y="5384598"/>
            <a:ext cx="911778" cy="519430"/>
          </a:xfrm>
          <a:prstGeom prst="rect">
            <a:avLst/>
          </a:prstGeom>
          <a:noFill/>
          <a:ln w="28575" algn="ctr">
            <a:solidFill>
              <a:srgbClr val="019EE2"/>
            </a:solid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endParaRPr kumimoji="0" lang="es-ES" sz="1600" b="1" i="0" u="none" strike="noStrike" kern="1200" cap="none" spc="0" normalizeH="0" baseline="0" noProof="0" dirty="0">
              <a:ln>
                <a:noFill/>
              </a:ln>
              <a:solidFill>
                <a:prstClr val="white"/>
              </a:solidFill>
              <a:effectLst/>
              <a:uLnTx/>
              <a:uFillTx/>
              <a:latin typeface="Verdana"/>
              <a:ea typeface="+mn-ea"/>
              <a:cs typeface="+mn-cs"/>
            </a:endParaRPr>
          </a:p>
        </p:txBody>
      </p:sp>
      <p:cxnSp>
        <p:nvCxnSpPr>
          <p:cNvPr id="10" name="Straight Arrow Connector 9">
            <a:extLst>
              <a:ext uri="{FF2B5EF4-FFF2-40B4-BE49-F238E27FC236}">
                <a16:creationId xmlns:a16="http://schemas.microsoft.com/office/drawing/2014/main" id="{AA272820-2CF6-44E2-8BA6-3009A8A516BF}"/>
              </a:ext>
            </a:extLst>
          </p:cNvPr>
          <p:cNvCxnSpPr>
            <a:stCxn id="8" idx="1"/>
          </p:cNvCxnSpPr>
          <p:nvPr/>
        </p:nvCxnSpPr>
        <p:spPr>
          <a:xfrm flipH="1" flipV="1">
            <a:off x="7190652" y="5413781"/>
            <a:ext cx="973477" cy="230532"/>
          </a:xfrm>
          <a:prstGeom prst="straightConnector1">
            <a:avLst/>
          </a:prstGeom>
          <a:ln w="28575">
            <a:solidFill>
              <a:srgbClr val="019EE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6021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A30E64-2D4F-4D67-B421-6BC62780E1BB}"/>
              </a:ext>
            </a:extLst>
          </p:cNvPr>
          <p:cNvSpPr>
            <a:spLocks noGrp="1"/>
          </p:cNvSpPr>
          <p:nvPr>
            <p:ph type="body" sz="quarter" idx="10"/>
          </p:nvPr>
        </p:nvSpPr>
        <p:spPr>
          <a:xfrm>
            <a:off x="469900" y="1174538"/>
            <a:ext cx="11554460" cy="4708525"/>
          </a:xfrm>
        </p:spPr>
        <p:txBody>
          <a:bodyPr/>
          <a:lstStyle/>
          <a:p>
            <a:endParaRPr lang="es-ES" sz="1800">
              <a:solidFill>
                <a:srgbClr val="019EE2"/>
              </a:solidFill>
            </a:endParaRPr>
          </a:p>
          <a:p>
            <a:r>
              <a:rPr lang="es-ES" sz="1800" b="1">
                <a:solidFill>
                  <a:schemeClr val="accent4">
                    <a:lumMod val="60000"/>
                    <a:lumOff val="40000"/>
                  </a:schemeClr>
                </a:solidFill>
              </a:rPr>
              <a:t>1- Una Plataforma de Pagos en nuestra web sirve para:</a:t>
            </a:r>
          </a:p>
          <a:p>
            <a:endParaRPr lang="es-ES" sz="1600" b="0">
              <a:solidFill>
                <a:srgbClr val="585858"/>
              </a:solidFill>
            </a:endParaRPr>
          </a:p>
          <a:p>
            <a:r>
              <a:rPr lang="es-ES" b="1">
                <a:solidFill>
                  <a:srgbClr val="585858"/>
                </a:solidFill>
              </a:rPr>
              <a:t>	A - CONTROLAR GASTOS		B - PAGAR A CLIENTES		C - COBRAR LAS VENTAS</a:t>
            </a:r>
            <a:endParaRPr lang="es-ES" dirty="0">
              <a:solidFill>
                <a:srgbClr val="585858"/>
              </a:solidFill>
            </a:endParaRPr>
          </a:p>
          <a:p>
            <a:endParaRPr lang="es-ES" b="1">
              <a:solidFill>
                <a:srgbClr val="585858"/>
              </a:solidFill>
            </a:endParaRPr>
          </a:p>
          <a:p>
            <a:endParaRPr lang="es-ES" sz="1800" b="1">
              <a:solidFill>
                <a:schemeClr val="accent4">
                  <a:lumMod val="60000"/>
                  <a:lumOff val="40000"/>
                </a:schemeClr>
              </a:solidFill>
            </a:endParaRPr>
          </a:p>
          <a:p>
            <a:r>
              <a:rPr lang="es-ES" sz="1800" b="1">
                <a:solidFill>
                  <a:schemeClr val="accent4">
                    <a:lumMod val="60000"/>
                    <a:lumOff val="40000"/>
                  </a:schemeClr>
                </a:solidFill>
              </a:rPr>
              <a:t>2- La ventaja de enlazar nuestras resdes sociales con nuestra web es que:</a:t>
            </a:r>
          </a:p>
          <a:p>
            <a:endParaRPr lang="es-ES" sz="1400" b="0">
              <a:solidFill>
                <a:srgbClr val="585858"/>
              </a:solidFill>
            </a:endParaRPr>
          </a:p>
          <a:p>
            <a:r>
              <a:rPr lang="es-ES" b="1">
                <a:solidFill>
                  <a:srgbClr val="585858"/>
                </a:solidFill>
              </a:rPr>
              <a:t>	A - MÁS TRÁFICO EN LA WEB	 	B - MÁS PUBLICIDAD DE MARCA	C - LAS DOS SON CORRECTAS</a:t>
            </a:r>
          </a:p>
          <a:p>
            <a:endParaRPr lang="es-ES" sz="1800" b="1">
              <a:solidFill>
                <a:srgbClr val="585858"/>
              </a:solidFill>
            </a:endParaRPr>
          </a:p>
          <a:p>
            <a:endParaRPr lang="es-ES" sz="1800" b="1">
              <a:solidFill>
                <a:srgbClr val="585858"/>
              </a:solidFill>
            </a:endParaRPr>
          </a:p>
          <a:p>
            <a:r>
              <a:rPr lang="es-ES" sz="1800" b="1">
                <a:solidFill>
                  <a:schemeClr val="accent4">
                    <a:lumMod val="60000"/>
                    <a:lumOff val="40000"/>
                  </a:schemeClr>
                </a:solidFill>
              </a:rPr>
              <a:t>3- Para vender productos en publicacions de redes sociales (Shoppable Post) necesitamos tener cuenta en:</a:t>
            </a:r>
            <a:r>
              <a:rPr kumimoji="0" lang="es-ES" sz="1800" b="1" i="0" u="none" strike="noStrike" kern="1200" cap="none" spc="0" normalizeH="0" baseline="0" noProof="0">
                <a:ln>
                  <a:noFill/>
                </a:ln>
                <a:solidFill>
                  <a:schemeClr val="accent4">
                    <a:lumMod val="60000"/>
                    <a:lumOff val="40000"/>
                  </a:schemeClr>
                </a:solidFill>
                <a:effectLst/>
                <a:uLnTx/>
                <a:uFillTx/>
                <a:latin typeface="Poppins"/>
                <a:ea typeface="+mn-ea"/>
                <a:cs typeface="+mn-cs"/>
              </a:rPr>
              <a:t> </a:t>
            </a:r>
            <a:endParaRPr lang="es-ES" sz="1800" b="1">
              <a:solidFill>
                <a:schemeClr val="accent4">
                  <a:lumMod val="60000"/>
                  <a:lumOff val="40000"/>
                </a:schemeClr>
              </a:solidFill>
            </a:endParaRPr>
          </a:p>
          <a:p>
            <a:endParaRPr lang="es-ES" sz="1400" b="0">
              <a:solidFill>
                <a:srgbClr val="585858"/>
              </a:solidFill>
            </a:endParaRPr>
          </a:p>
          <a:p>
            <a:r>
              <a:rPr lang="es-ES" b="1">
                <a:solidFill>
                  <a:srgbClr val="585858"/>
                </a:solidFill>
              </a:rPr>
              <a:t>	A - INSTAGRAM Y FACEBOOK		B - FACEBOOK Y TWITER		C - INSTAGRAM Y WHATSAPP</a:t>
            </a:r>
            <a:endParaRPr lang="es-ES" b="1" dirty="0">
              <a:solidFill>
                <a:srgbClr val="585858"/>
              </a:solidFill>
            </a:endParaRPr>
          </a:p>
        </p:txBody>
      </p:sp>
      <p:sp>
        <p:nvSpPr>
          <p:cNvPr id="3" name="Text Placeholder 2">
            <a:extLst>
              <a:ext uri="{FF2B5EF4-FFF2-40B4-BE49-F238E27FC236}">
                <a16:creationId xmlns:a16="http://schemas.microsoft.com/office/drawing/2014/main" id="{EDC1C95E-282C-4333-AFFE-2D88F1F33192}"/>
              </a:ext>
            </a:extLst>
          </p:cNvPr>
          <p:cNvSpPr>
            <a:spLocks noGrp="1"/>
          </p:cNvSpPr>
          <p:nvPr>
            <p:ph type="body" sz="quarter" idx="13"/>
          </p:nvPr>
        </p:nvSpPr>
        <p:spPr/>
        <p:txBody>
          <a:bodyPr/>
          <a:lstStyle/>
          <a:p>
            <a:r>
              <a:rPr lang="es-ES"/>
              <a:t>Test</a:t>
            </a:r>
            <a:endParaRPr lang="es-ES" dirty="0"/>
          </a:p>
        </p:txBody>
      </p:sp>
      <p:sp>
        <p:nvSpPr>
          <p:cNvPr id="4" name="Title 3">
            <a:extLst>
              <a:ext uri="{FF2B5EF4-FFF2-40B4-BE49-F238E27FC236}">
                <a16:creationId xmlns:a16="http://schemas.microsoft.com/office/drawing/2014/main" id="{24B5F82E-F095-4449-BEB9-E78DB34D9C9B}"/>
              </a:ext>
            </a:extLst>
          </p:cNvPr>
          <p:cNvSpPr>
            <a:spLocks noGrp="1"/>
          </p:cNvSpPr>
          <p:nvPr>
            <p:ph type="title"/>
          </p:nvPr>
        </p:nvSpPr>
        <p:spPr>
          <a:xfrm>
            <a:off x="252730" y="323206"/>
            <a:ext cx="9485630" cy="396664"/>
          </a:xfrm>
        </p:spPr>
        <p:txBody>
          <a:bodyPr/>
          <a:lstStyle/>
          <a:p>
            <a:r>
              <a:rPr lang="es-ES"/>
              <a:t>Plataforma de pagos y Enlazar web y redes sociales.</a:t>
            </a:r>
            <a:endParaRPr lang="es-ES" dirty="0"/>
          </a:p>
        </p:txBody>
      </p:sp>
      <p:sp>
        <p:nvSpPr>
          <p:cNvPr id="5" name="CuadroTexto 4">
            <a:extLst>
              <a:ext uri="{FF2B5EF4-FFF2-40B4-BE49-F238E27FC236}">
                <a16:creationId xmlns:a16="http://schemas.microsoft.com/office/drawing/2014/main" id="{016F2AFC-55C9-4B0E-9469-5AA714BD8930}"/>
              </a:ext>
            </a:extLst>
          </p:cNvPr>
          <p:cNvSpPr txBox="1"/>
          <p:nvPr/>
        </p:nvSpPr>
        <p:spPr bwMode="gray">
          <a:xfrm rot="10800000">
            <a:off x="3659505" y="6246181"/>
            <a:ext cx="7738110" cy="418465"/>
          </a:xfrm>
          <a:prstGeom prst="rect">
            <a:avLst/>
          </a:prstGeom>
        </p:spPr>
        <p:txBody>
          <a:bodyPr vert="horz" wrap="square" lIns="0" tIns="0" rIns="0" bIns="0" rtlCol="0" anchor="b" anchorCtr="0">
            <a:noAutofit/>
          </a:bodyPr>
          <a:lstStyle/>
          <a:p>
            <a:r>
              <a:rPr lang="ca-ES" sz="1200"/>
              <a:t>Respuestas: 1- Cobrar las ventas, 2-La dos son correctas, 3-Instagram y Facebook</a:t>
            </a:r>
            <a:endParaRPr lang="ca-ES" sz="1200" b="0" dirty="0"/>
          </a:p>
        </p:txBody>
      </p:sp>
    </p:spTree>
    <p:extLst>
      <p:ext uri="{BB962C8B-B14F-4D97-AF65-F5344CB8AC3E}">
        <p14:creationId xmlns:p14="http://schemas.microsoft.com/office/powerpoint/2010/main" val="2308953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884" y="3069626"/>
            <a:ext cx="10418233" cy="718749"/>
          </a:xfrm>
        </p:spPr>
        <p:txBody>
          <a:bodyPr/>
          <a:lstStyle/>
          <a:p>
            <a:r>
              <a:rPr lang="es-ES" dirty="0">
                <a:ea typeface="Verdana" panose="020B0604030504040204" pitchFamily="34" charset="0"/>
              </a:rPr>
              <a:t>Gestión de la página web</a:t>
            </a:r>
            <a:endParaRPr lang="en-GB" dirty="0">
              <a:ea typeface="Verdana" panose="020B0604030504040204" pitchFamily="34" charset="0"/>
            </a:endParaRPr>
          </a:p>
        </p:txBody>
      </p:sp>
    </p:spTree>
    <p:extLst>
      <p:ext uri="{BB962C8B-B14F-4D97-AF65-F5344CB8AC3E}">
        <p14:creationId xmlns:p14="http://schemas.microsoft.com/office/powerpoint/2010/main" val="14754845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3"/>
          <p:cNvSpPr txBox="1">
            <a:spLocks/>
          </p:cNvSpPr>
          <p:nvPr/>
        </p:nvSpPr>
        <p:spPr bwMode="gray">
          <a:xfrm>
            <a:off x="622300" y="554986"/>
            <a:ext cx="7058660" cy="469481"/>
          </a:xfrm>
          <a:prstGeom prst="rect">
            <a:avLst/>
          </a:prstGeom>
        </p:spPr>
        <p:txBody>
          <a:bodyPr vert="horz" lIns="0" tIns="0" rIns="0" bIns="0" rtlCol="0" anchor="t" anchorCtr="0">
            <a:noAutofit/>
          </a:bodyPr>
          <a:lstStyle>
            <a:lvl1pPr algn="l" defTabSz="1219170" rtl="0" eaLnBrk="1" latinLnBrk="0" hangingPunct="1">
              <a:spcBef>
                <a:spcPct val="0"/>
              </a:spcBef>
              <a:buNone/>
              <a:defRPr sz="2800" b="1" i="0" u="none" kern="1200" baseline="0">
                <a:solidFill>
                  <a:srgbClr val="019EE2"/>
                </a:solidFill>
                <a:latin typeface="Poppins"/>
                <a:ea typeface="+mj-ea"/>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s-ES" sz="2800" b="1" i="0" u="none" strike="noStrike" kern="1200" cap="none" spc="0" normalizeH="0" baseline="0" noProof="0" dirty="0">
                <a:ln>
                  <a:noFill/>
                </a:ln>
                <a:solidFill>
                  <a:srgbClr val="019EE2"/>
                </a:solidFill>
                <a:effectLst/>
                <a:uLnTx/>
                <a:uFillTx/>
                <a:latin typeface="Poppins"/>
                <a:ea typeface="Verdana" panose="020B0604030504040204" pitchFamily="34" charset="0"/>
                <a:cs typeface="+mj-cs"/>
              </a:rPr>
              <a:t>Gestión página web</a:t>
            </a:r>
            <a:endParaRPr kumimoji="0" lang="es-ES" sz="2800" b="1" i="0" u="none" strike="noStrike" kern="1200" cap="none" spc="0" normalizeH="0" baseline="0" noProof="0" dirty="0">
              <a:ln>
                <a:noFill/>
              </a:ln>
              <a:solidFill>
                <a:srgbClr val="019EE2"/>
              </a:solidFill>
              <a:effectLst/>
              <a:uLnTx/>
              <a:uFillTx/>
              <a:latin typeface="Poppins"/>
              <a:ea typeface="+mj-ea"/>
              <a:cs typeface="+mj-cs"/>
            </a:endParaRPr>
          </a:p>
        </p:txBody>
      </p:sp>
      <p:sp>
        <p:nvSpPr>
          <p:cNvPr id="10" name="Text Placeholder 2">
            <a:extLst>
              <a:ext uri="{FF2B5EF4-FFF2-40B4-BE49-F238E27FC236}">
                <a16:creationId xmlns:a16="http://schemas.microsoft.com/office/drawing/2014/main" id="{533A1285-1606-4C2F-9EE0-CB9DFAFBDB6C}"/>
              </a:ext>
            </a:extLst>
          </p:cNvPr>
          <p:cNvSpPr txBox="1">
            <a:spLocks/>
          </p:cNvSpPr>
          <p:nvPr/>
        </p:nvSpPr>
        <p:spPr>
          <a:xfrm>
            <a:off x="622300" y="1024467"/>
            <a:ext cx="7058660" cy="396663"/>
          </a:xfrm>
          <a:prstGeom prst="rect">
            <a:avLst/>
          </a:prstGeom>
        </p:spPr>
        <p:txBody>
          <a:bodyPr vert="horz" lIns="0" tIns="0" rIns="0" bIns="0" rtlCol="0">
            <a:noAutofit/>
          </a:bodyPr>
          <a:lstStyle>
            <a:lvl1pPr marL="0" indent="0" algn="l" defTabSz="1219170" rtl="0" eaLnBrk="1" latinLnBrk="0" hangingPunct="1">
              <a:spcBef>
                <a:spcPts val="0"/>
              </a:spcBef>
              <a:spcAft>
                <a:spcPts val="1333"/>
              </a:spcAft>
              <a:buSzPct val="100000"/>
              <a:buFont typeface="Arial" panose="020B0604020202020204" pitchFamily="34" charset="0"/>
              <a:buNone/>
              <a:defRPr sz="2000" b="1" u="none" kern="1200">
                <a:solidFill>
                  <a:srgbClr val="595959"/>
                </a:solidFill>
                <a:latin typeface="Poppins"/>
                <a:ea typeface="+mn-ea"/>
                <a:cs typeface="+mn-cs"/>
              </a:defRPr>
            </a:lvl1pPr>
            <a:lvl2pPr marL="0" indent="0" algn="l" defTabSz="1219170" rtl="0" eaLnBrk="1" latinLnBrk="0" hangingPunct="1">
              <a:spcBef>
                <a:spcPts val="0"/>
              </a:spcBef>
              <a:spcAft>
                <a:spcPts val="1333"/>
              </a:spcAft>
              <a:buClrTx/>
              <a:buSzPct val="100000"/>
              <a:buFont typeface="Arial"/>
              <a:buNone/>
              <a:defRPr lang="en-US" sz="1600" b="1" kern="1200" dirty="0" smtClean="0">
                <a:solidFill>
                  <a:srgbClr val="595959"/>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1600" kern="1200" dirty="0" smtClean="0">
                <a:solidFill>
                  <a:srgbClr val="595959"/>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1600" kern="1200" baseline="0" dirty="0" smtClean="0">
                <a:solidFill>
                  <a:srgbClr val="595959"/>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1600" kern="1200" baseline="0" dirty="0" smtClean="0">
                <a:solidFill>
                  <a:srgbClr val="595959"/>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r>
              <a:rPr kumimoji="0" lang="es-ES" sz="2000" b="1" i="0" u="none" strike="noStrike" kern="1200" cap="none" spc="0" normalizeH="0" baseline="0" noProof="0" dirty="0">
                <a:ln>
                  <a:noFill/>
                </a:ln>
                <a:solidFill>
                  <a:prstClr val="black">
                    <a:lumMod val="65000"/>
                    <a:lumOff val="35000"/>
                  </a:prstClr>
                </a:solidFill>
                <a:effectLst/>
                <a:uLnTx/>
                <a:uFillTx/>
                <a:latin typeface="Poppins"/>
                <a:ea typeface="+mn-ea"/>
                <a:cs typeface="+mn-cs"/>
              </a:rPr>
              <a:t>Aspectos a tener en cuenta para la gestión</a:t>
            </a:r>
          </a:p>
          <a:p>
            <a:pPr marL="0" marR="0" lvl="0" indent="0" algn="l"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endParaRPr kumimoji="0" lang="es-ES" sz="2000" b="1" i="0" u="none" strike="noStrike" kern="1200" cap="none" spc="0" normalizeH="0" baseline="0" noProof="0" dirty="0">
              <a:ln>
                <a:noFill/>
              </a:ln>
              <a:solidFill>
                <a:srgbClr val="595959"/>
              </a:solidFill>
              <a:effectLst/>
              <a:uLnTx/>
              <a:uFillTx/>
              <a:latin typeface="Poppins"/>
              <a:ea typeface="+mn-ea"/>
              <a:cs typeface="+mn-cs"/>
            </a:endParaRPr>
          </a:p>
        </p:txBody>
      </p:sp>
      <p:sp>
        <p:nvSpPr>
          <p:cNvPr id="18" name="Text Placeholder 2">
            <a:extLst>
              <a:ext uri="{FF2B5EF4-FFF2-40B4-BE49-F238E27FC236}">
                <a16:creationId xmlns:a16="http://schemas.microsoft.com/office/drawing/2014/main" id="{DBCE3ECD-FB1D-4A6D-8BD3-ECE134858A9E}"/>
              </a:ext>
            </a:extLst>
          </p:cNvPr>
          <p:cNvSpPr txBox="1">
            <a:spLocks/>
          </p:cNvSpPr>
          <p:nvPr/>
        </p:nvSpPr>
        <p:spPr>
          <a:xfrm>
            <a:off x="622300" y="1582703"/>
            <a:ext cx="7150100" cy="4865485"/>
          </a:xfrm>
          <a:prstGeom prst="rect">
            <a:avLst/>
          </a:prstGeom>
        </p:spPr>
        <p:txBody>
          <a:bodyPr vert="horz" lIns="0" tIns="0" rIns="0" bIns="0" rtlCol="0">
            <a:noAutofit/>
          </a:bodyPr>
          <a:lstStyle>
            <a:lvl1pPr marL="0" indent="0" algn="l" defTabSz="1219170" rtl="0" eaLnBrk="1" latinLnBrk="0" hangingPunct="1">
              <a:spcBef>
                <a:spcPts val="0"/>
              </a:spcBef>
              <a:spcAft>
                <a:spcPts val="1333"/>
              </a:spcAft>
              <a:buSzPct val="100000"/>
              <a:buFont typeface="Arial" panose="020B0604020202020204" pitchFamily="34" charset="0"/>
              <a:buNone/>
              <a:defRPr sz="2000" b="1" u="none" kern="1200">
                <a:solidFill>
                  <a:srgbClr val="595959"/>
                </a:solidFill>
                <a:latin typeface="Poppins"/>
                <a:ea typeface="+mn-ea"/>
                <a:cs typeface="+mn-cs"/>
              </a:defRPr>
            </a:lvl1pPr>
            <a:lvl2pPr marL="0" indent="0" algn="l" defTabSz="1219170" rtl="0" eaLnBrk="1" latinLnBrk="0" hangingPunct="1">
              <a:spcBef>
                <a:spcPts val="0"/>
              </a:spcBef>
              <a:spcAft>
                <a:spcPts val="1333"/>
              </a:spcAft>
              <a:buClrTx/>
              <a:buSzPct val="100000"/>
              <a:buFont typeface="Arial"/>
              <a:buNone/>
              <a:defRPr lang="en-US" sz="1600" b="1" kern="1200" dirty="0" smtClean="0">
                <a:solidFill>
                  <a:srgbClr val="595959"/>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1600" kern="1200" dirty="0" smtClean="0">
                <a:solidFill>
                  <a:srgbClr val="595959"/>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1600" kern="1200" baseline="0" dirty="0" smtClean="0">
                <a:solidFill>
                  <a:srgbClr val="595959"/>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1600" kern="1200" baseline="0" dirty="0" smtClean="0">
                <a:solidFill>
                  <a:srgbClr val="595959"/>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pPr marL="285750" marR="0" lvl="0" indent="-285750" algn="l" defTabSz="1219170" rtl="0" eaLnBrk="1" fontAlgn="base" latinLnBrk="0" hangingPunct="1">
              <a:lnSpc>
                <a:spcPct val="100000"/>
              </a:lnSpc>
              <a:spcBef>
                <a:spcPts val="0"/>
              </a:spcBef>
              <a:spcAft>
                <a:spcPts val="1333"/>
              </a:spcAft>
              <a:buClrTx/>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Actualización continua de su Web</a:t>
            </a:r>
          </a:p>
          <a:p>
            <a:pPr marL="285750" marR="0" lvl="0" indent="-285750" algn="l" defTabSz="1219170" rtl="0" eaLnBrk="1" fontAlgn="base" latinLnBrk="0" hangingPunct="1">
              <a:lnSpc>
                <a:spcPct val="100000"/>
              </a:lnSpc>
              <a:spcBef>
                <a:spcPts val="0"/>
              </a:spcBef>
              <a:spcAft>
                <a:spcPts val="1333"/>
              </a:spcAft>
              <a:buClrTx/>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Generación de textos y contenido para su Web</a:t>
            </a:r>
          </a:p>
          <a:p>
            <a:pPr marL="285750" marR="0" lvl="0" indent="-285750" algn="l" defTabSz="1219170" rtl="0" eaLnBrk="1" fontAlgn="base" latinLnBrk="0" hangingPunct="1">
              <a:lnSpc>
                <a:spcPct val="100000"/>
              </a:lnSpc>
              <a:spcBef>
                <a:spcPts val="0"/>
              </a:spcBef>
              <a:spcAft>
                <a:spcPts val="1333"/>
              </a:spcAft>
              <a:buClrTx/>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Revisión periódica de su posicionamiento en buscadores</a:t>
            </a:r>
          </a:p>
          <a:p>
            <a:pPr marL="285750" marR="0" lvl="0" indent="-285750" algn="l" defTabSz="1219170" rtl="0" eaLnBrk="1" fontAlgn="base" latinLnBrk="0" hangingPunct="1">
              <a:lnSpc>
                <a:spcPct val="100000"/>
              </a:lnSpc>
              <a:spcBef>
                <a:spcPts val="0"/>
              </a:spcBef>
              <a:spcAft>
                <a:spcPts val="1333"/>
              </a:spcAft>
              <a:buClrTx/>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Gestión de sus productos para su catálogo virtual o su tienda online</a:t>
            </a:r>
          </a:p>
          <a:p>
            <a:pPr marL="285750" marR="0" lvl="0" indent="-285750" algn="l" defTabSz="1219170" rtl="0" eaLnBrk="1" fontAlgn="base" latinLnBrk="0" hangingPunct="1">
              <a:lnSpc>
                <a:spcPct val="100000"/>
              </a:lnSpc>
              <a:spcBef>
                <a:spcPts val="0"/>
              </a:spcBef>
              <a:spcAft>
                <a:spcPts val="1333"/>
              </a:spcAft>
              <a:buClrTx/>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Inserción de noticias o novedades en su empresa</a:t>
            </a:r>
          </a:p>
          <a:p>
            <a:pPr marL="285750" marR="0" lvl="0" indent="-285750" algn="l" defTabSz="1219170" rtl="0" eaLnBrk="1" fontAlgn="base" latinLnBrk="0" hangingPunct="1">
              <a:lnSpc>
                <a:spcPct val="100000"/>
              </a:lnSpc>
              <a:spcBef>
                <a:spcPts val="0"/>
              </a:spcBef>
              <a:spcAft>
                <a:spcPts val="1333"/>
              </a:spcAft>
              <a:buClrTx/>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Elaboración de ofertas</a:t>
            </a:r>
          </a:p>
          <a:p>
            <a:pPr marL="285750" marR="0" lvl="0" indent="-285750" algn="l" defTabSz="1219170" rtl="0" eaLnBrk="1" fontAlgn="base" latinLnBrk="0" hangingPunct="1">
              <a:lnSpc>
                <a:spcPct val="100000"/>
              </a:lnSpc>
              <a:spcBef>
                <a:spcPts val="0"/>
              </a:spcBef>
              <a:spcAft>
                <a:spcPts val="1333"/>
              </a:spcAft>
              <a:buClrTx/>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Diseño de campañas con elementos gráficos</a:t>
            </a:r>
          </a:p>
          <a:p>
            <a:pPr marL="285750" marR="0" lvl="0" indent="-285750" algn="l" defTabSz="1219170" rtl="0" eaLnBrk="1" fontAlgn="base" latinLnBrk="0" hangingPunct="1">
              <a:lnSpc>
                <a:spcPct val="100000"/>
              </a:lnSpc>
              <a:spcBef>
                <a:spcPts val="0"/>
              </a:spcBef>
              <a:spcAft>
                <a:spcPts val="1333"/>
              </a:spcAft>
              <a:buClrTx/>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Respuestas a las dudas que lleguen desde su web de clientes</a:t>
            </a:r>
          </a:p>
          <a:p>
            <a:pPr marL="285750" marR="0" lvl="0" indent="-285750" algn="l" defTabSz="1219170" rtl="0" eaLnBrk="1" fontAlgn="base" latinLnBrk="0" hangingPunct="1">
              <a:lnSpc>
                <a:spcPct val="100000"/>
              </a:lnSpc>
              <a:spcBef>
                <a:spcPts val="0"/>
              </a:spcBef>
              <a:spcAft>
                <a:spcPts val="1333"/>
              </a:spcAft>
              <a:buClrTx/>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Mantenimiento y actualización de su programa contra virus que puedan dañar su Web</a:t>
            </a:r>
          </a:p>
          <a:p>
            <a:pPr marL="285750" marR="0" lvl="0" indent="-285750" algn="l" defTabSz="1219170" rtl="0" eaLnBrk="1" fontAlgn="base" latinLnBrk="0" hangingPunct="1">
              <a:lnSpc>
                <a:spcPct val="100000"/>
              </a:lnSpc>
              <a:spcBef>
                <a:spcPts val="0"/>
              </a:spcBef>
              <a:spcAft>
                <a:spcPts val="1333"/>
              </a:spcAft>
              <a:buClrTx/>
              <a:buSzPct val="100000"/>
              <a:buFont typeface="Wingdings" panose="05000000000000000000" pitchFamily="2" charset="2"/>
              <a:buChar char="Ø"/>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Máxima seguridad para su Web</a:t>
            </a:r>
          </a:p>
        </p:txBody>
      </p:sp>
      <p:pic>
        <p:nvPicPr>
          <p:cNvPr id="5122" name="Picture 2" descr="Consejos para el posicionamiento web en buscadores">
            <a:extLst>
              <a:ext uri="{FF2B5EF4-FFF2-40B4-BE49-F238E27FC236}">
                <a16:creationId xmlns:a16="http://schemas.microsoft.com/office/drawing/2014/main" id="{323498DC-05AD-4F75-A01D-B6E6BA970B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3805" y="4243160"/>
            <a:ext cx="3485895" cy="1900238"/>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57681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ECCC6D9-999B-463B-B13C-E082C6BDAE23}"/>
              </a:ext>
            </a:extLst>
          </p:cNvPr>
          <p:cNvSpPr>
            <a:spLocks noGrp="1"/>
          </p:cNvSpPr>
          <p:nvPr>
            <p:ph type="body" sz="quarter" idx="13"/>
          </p:nvPr>
        </p:nvSpPr>
        <p:spPr/>
        <p:txBody>
          <a:bodyPr/>
          <a:lstStyle/>
          <a:p>
            <a:r>
              <a:rPr lang="es-ES" dirty="0">
                <a:solidFill>
                  <a:schemeClr val="tx1">
                    <a:lumMod val="65000"/>
                    <a:lumOff val="35000"/>
                  </a:schemeClr>
                </a:solidFill>
              </a:rPr>
              <a:t>Factores importantes </a:t>
            </a:r>
            <a:r>
              <a:rPr lang="es-ES" dirty="0">
                <a:solidFill>
                  <a:srgbClr val="585858"/>
                </a:solidFill>
              </a:rPr>
              <a:t>para</a:t>
            </a:r>
            <a:r>
              <a:rPr lang="es-ES" dirty="0">
                <a:solidFill>
                  <a:schemeClr val="tx1">
                    <a:lumMod val="65000"/>
                    <a:lumOff val="35000"/>
                  </a:schemeClr>
                </a:solidFill>
              </a:rPr>
              <a:t> la optimización del stock</a:t>
            </a:r>
          </a:p>
          <a:p>
            <a:endParaRPr lang="es-ES" dirty="0"/>
          </a:p>
        </p:txBody>
      </p:sp>
      <p:sp>
        <p:nvSpPr>
          <p:cNvPr id="4" name="Title 3">
            <a:extLst>
              <a:ext uri="{FF2B5EF4-FFF2-40B4-BE49-F238E27FC236}">
                <a16:creationId xmlns:a16="http://schemas.microsoft.com/office/drawing/2014/main" id="{F9F9DCE3-AC3C-4F85-B9F6-7D708AD91083}"/>
              </a:ext>
            </a:extLst>
          </p:cNvPr>
          <p:cNvSpPr>
            <a:spLocks noGrp="1"/>
          </p:cNvSpPr>
          <p:nvPr>
            <p:ph type="title"/>
          </p:nvPr>
        </p:nvSpPr>
        <p:spPr/>
        <p:txBody>
          <a:bodyPr/>
          <a:lstStyle/>
          <a:p>
            <a:r>
              <a:rPr lang="es-ES" dirty="0">
                <a:ea typeface="Verdana" panose="020B0604030504040204" pitchFamily="34" charset="0"/>
              </a:rPr>
              <a:t>Gestión página web</a:t>
            </a:r>
            <a:endParaRPr lang="es-ES" dirty="0"/>
          </a:p>
        </p:txBody>
      </p:sp>
      <p:sp>
        <p:nvSpPr>
          <p:cNvPr id="5" name="AutoShape 10">
            <a:extLst>
              <a:ext uri="{FF2B5EF4-FFF2-40B4-BE49-F238E27FC236}">
                <a16:creationId xmlns:a16="http://schemas.microsoft.com/office/drawing/2014/main" id="{FA43420E-8A25-4EB5-A66B-3C8D50DF8267}"/>
              </a:ext>
            </a:extLst>
          </p:cNvPr>
          <p:cNvSpPr txBox="1">
            <a:spLocks noChangeArrowheads="1"/>
          </p:cNvSpPr>
          <p:nvPr/>
        </p:nvSpPr>
        <p:spPr bwMode="gray">
          <a:xfrm>
            <a:off x="469900" y="1646511"/>
            <a:ext cx="2931746" cy="825385"/>
          </a:xfrm>
          <a:prstGeom prst="chevron">
            <a:avLst>
              <a:gd name="adj" fmla="val 32406"/>
            </a:avLst>
          </a:prstGeom>
          <a:solidFill>
            <a:srgbClr val="019EE2"/>
          </a:solidFill>
          <a:ln w="12700" cap="rnd" algn="ctr">
            <a:noFill/>
            <a:miter lim="800000"/>
            <a:headEnd/>
            <a:tailEnd/>
          </a:ln>
        </p:spPr>
        <p:txBody>
          <a:bodyPr vert="horz" wrap="square" lIns="88900" tIns="88900" rIns="88900" bIns="88900" rtlCol="0" anchor="ctr">
            <a:noAutofit/>
          </a:bodyPr>
          <a:lstStyle>
            <a:lvl1pPr marL="0" indent="0" algn="l" defTabSz="1219170" rtl="0" eaLnBrk="1" latinLnBrk="0" hangingPunct="1">
              <a:lnSpc>
                <a:spcPct val="100000"/>
              </a:lnSpc>
              <a:spcBef>
                <a:spcPts val="0"/>
              </a:spcBef>
              <a:spcAft>
                <a:spcPts val="0"/>
              </a:spcAft>
              <a:buSzPct val="100000"/>
              <a:buFont typeface="Arial" panose="020B0604020202020204" pitchFamily="34" charset="0"/>
              <a:buNone/>
              <a:defRPr sz="1600" b="0" kern="1200" baseline="0">
                <a:solidFill>
                  <a:srgbClr val="595959"/>
                </a:solidFill>
                <a:latin typeface="Poppins"/>
                <a:ea typeface="+mn-ea"/>
                <a:cs typeface="+mn-cs"/>
              </a:defRPr>
            </a:lvl1pPr>
            <a:lvl2pPr marL="609585" indent="-609585" algn="l" defTabSz="1219170" rtl="0" eaLnBrk="1" latinLnBrk="0" hangingPunct="1">
              <a:spcBef>
                <a:spcPts val="0"/>
              </a:spcBef>
              <a:spcAft>
                <a:spcPts val="1333"/>
              </a:spcAft>
              <a:buClrTx/>
              <a:buSzPct val="100000"/>
              <a:buFont typeface="Arial"/>
              <a:buNone/>
              <a:defRPr lang="en-US" sz="4000" b="1" kern="1200">
                <a:solidFill>
                  <a:schemeClr val="bg2"/>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4000" kern="1200">
                <a:solidFill>
                  <a:schemeClr val="bg2"/>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4000" kern="1200" baseline="0">
                <a:solidFill>
                  <a:schemeClr val="bg2"/>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4000" kern="1200" baseline="0">
                <a:solidFill>
                  <a:schemeClr val="bg2"/>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pPr marL="0" marR="0" lvl="0" indent="0" algn="ctr" defTabSz="1219170" rtl="0" eaLnBrk="1" fontAlgn="auto" latinLnBrk="0" hangingPunct="1">
              <a:lnSpc>
                <a:spcPct val="100000"/>
              </a:lnSpc>
              <a:spcBef>
                <a:spcPct val="20000"/>
              </a:spcBef>
              <a:spcAft>
                <a:spcPts val="0"/>
              </a:spcAft>
              <a:buClrTx/>
              <a:buSzPct val="100000"/>
              <a:buFont typeface="Arial" panose="020B0604020202020204" pitchFamily="34" charset="0"/>
              <a:buNone/>
              <a:tabLst/>
              <a:defRPr/>
            </a:pPr>
            <a:r>
              <a:rPr kumimoji="0" lang="es-ES" sz="1500" b="1" i="0" u="none" strike="noStrike" kern="1200" cap="none" spc="0" normalizeH="0" baseline="0" noProof="0" dirty="0">
                <a:ln>
                  <a:noFill/>
                </a:ln>
                <a:solidFill>
                  <a:prstClr val="white"/>
                </a:solidFill>
                <a:effectLst/>
                <a:uLnTx/>
                <a:uFillTx/>
                <a:latin typeface="Poppins"/>
                <a:ea typeface="+mn-ea"/>
                <a:cs typeface="Arial" pitchFamily="34" charset="0"/>
              </a:rPr>
              <a:t>Buena elección de proveedores</a:t>
            </a:r>
            <a:endParaRPr kumimoji="0" lang="en-US" sz="1500" b="1" i="0" u="none" strike="noStrike" kern="1200" cap="none" spc="0" normalizeH="0" baseline="0" noProof="0" dirty="0">
              <a:ln>
                <a:noFill/>
              </a:ln>
              <a:solidFill>
                <a:prstClr val="white"/>
              </a:solidFill>
              <a:effectLst/>
              <a:uLnTx/>
              <a:uFillTx/>
              <a:latin typeface="Poppins"/>
              <a:ea typeface="+mn-ea"/>
              <a:cs typeface="Arial" pitchFamily="34" charset="0"/>
            </a:endParaRPr>
          </a:p>
        </p:txBody>
      </p:sp>
      <p:sp>
        <p:nvSpPr>
          <p:cNvPr id="6" name="AutoShape 10">
            <a:extLst>
              <a:ext uri="{FF2B5EF4-FFF2-40B4-BE49-F238E27FC236}">
                <a16:creationId xmlns:a16="http://schemas.microsoft.com/office/drawing/2014/main" id="{A4FBD096-2C72-495B-AD35-D323316A0CCF}"/>
              </a:ext>
            </a:extLst>
          </p:cNvPr>
          <p:cNvSpPr txBox="1">
            <a:spLocks noChangeArrowheads="1"/>
          </p:cNvSpPr>
          <p:nvPr/>
        </p:nvSpPr>
        <p:spPr bwMode="gray">
          <a:xfrm>
            <a:off x="469900" y="3246340"/>
            <a:ext cx="2931746" cy="825385"/>
          </a:xfrm>
          <a:prstGeom prst="chevron">
            <a:avLst>
              <a:gd name="adj" fmla="val 32406"/>
            </a:avLst>
          </a:prstGeom>
          <a:solidFill>
            <a:srgbClr val="019EE2"/>
          </a:solidFill>
          <a:ln w="12700" cap="rnd" algn="ctr">
            <a:noFill/>
            <a:miter lim="800000"/>
            <a:headEnd/>
            <a:tailEnd/>
          </a:ln>
        </p:spPr>
        <p:txBody>
          <a:bodyPr vert="horz" wrap="square" lIns="88900" tIns="88900" rIns="88900" bIns="88900" rtlCol="0" anchor="ctr">
            <a:noAutofit/>
          </a:bodyPr>
          <a:lstStyle>
            <a:lvl1pPr marL="0" indent="0" algn="l" defTabSz="1219170" rtl="0" eaLnBrk="1" latinLnBrk="0" hangingPunct="1">
              <a:lnSpc>
                <a:spcPct val="100000"/>
              </a:lnSpc>
              <a:spcBef>
                <a:spcPts val="0"/>
              </a:spcBef>
              <a:spcAft>
                <a:spcPts val="0"/>
              </a:spcAft>
              <a:buSzPct val="100000"/>
              <a:buFont typeface="Arial" panose="020B0604020202020204" pitchFamily="34" charset="0"/>
              <a:buNone/>
              <a:defRPr sz="1600" b="0" kern="1200" baseline="0">
                <a:solidFill>
                  <a:srgbClr val="595959"/>
                </a:solidFill>
                <a:latin typeface="Poppins"/>
                <a:ea typeface="+mn-ea"/>
                <a:cs typeface="+mn-cs"/>
              </a:defRPr>
            </a:lvl1pPr>
            <a:lvl2pPr marL="609585" indent="-609585" algn="l" defTabSz="1219170" rtl="0" eaLnBrk="1" latinLnBrk="0" hangingPunct="1">
              <a:spcBef>
                <a:spcPts val="0"/>
              </a:spcBef>
              <a:spcAft>
                <a:spcPts val="1333"/>
              </a:spcAft>
              <a:buClrTx/>
              <a:buSzPct val="100000"/>
              <a:buFont typeface="Arial"/>
              <a:buNone/>
              <a:defRPr lang="en-US" sz="4000" b="1" kern="1200">
                <a:solidFill>
                  <a:schemeClr val="bg2"/>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4000" kern="1200">
                <a:solidFill>
                  <a:schemeClr val="bg2"/>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4000" kern="1200" baseline="0">
                <a:solidFill>
                  <a:schemeClr val="bg2"/>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4000" kern="1200" baseline="0">
                <a:solidFill>
                  <a:schemeClr val="bg2"/>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pPr marL="0" marR="0" lvl="0" indent="0" algn="ctr" defTabSz="1219170" rtl="0" eaLnBrk="1" fontAlgn="auto" latinLnBrk="0" hangingPunct="1">
              <a:lnSpc>
                <a:spcPct val="100000"/>
              </a:lnSpc>
              <a:spcBef>
                <a:spcPct val="20000"/>
              </a:spcBef>
              <a:spcAft>
                <a:spcPts val="0"/>
              </a:spcAft>
              <a:buClrTx/>
              <a:buSzPct val="100000"/>
              <a:buFont typeface="Arial" panose="020B0604020202020204" pitchFamily="34" charset="0"/>
              <a:buNone/>
              <a:tabLst/>
              <a:defRPr/>
            </a:pPr>
            <a:r>
              <a:rPr kumimoji="0" lang="es-ES" sz="1500" b="1" i="0" u="none" strike="noStrike" kern="1200" cap="none" spc="0" normalizeH="0" baseline="0" noProof="0" dirty="0">
                <a:ln>
                  <a:noFill/>
                </a:ln>
                <a:solidFill>
                  <a:prstClr val="white"/>
                </a:solidFill>
                <a:effectLst/>
                <a:uLnTx/>
                <a:uFillTx/>
                <a:latin typeface="Poppins"/>
                <a:ea typeface="+mn-ea"/>
                <a:cs typeface="Arial" pitchFamily="34" charset="0"/>
              </a:rPr>
              <a:t>Previsión de ventas</a:t>
            </a:r>
            <a:endParaRPr kumimoji="0" lang="en-US" sz="1500" b="1" i="0" u="none" strike="noStrike" kern="1200" cap="none" spc="0" normalizeH="0" baseline="0" noProof="0" dirty="0">
              <a:ln>
                <a:noFill/>
              </a:ln>
              <a:solidFill>
                <a:prstClr val="white"/>
              </a:solidFill>
              <a:effectLst/>
              <a:uLnTx/>
              <a:uFillTx/>
              <a:latin typeface="Poppins"/>
              <a:ea typeface="+mn-ea"/>
              <a:cs typeface="Arial" pitchFamily="34" charset="0"/>
            </a:endParaRPr>
          </a:p>
        </p:txBody>
      </p:sp>
      <p:sp>
        <p:nvSpPr>
          <p:cNvPr id="7" name="AutoShape 10">
            <a:extLst>
              <a:ext uri="{FF2B5EF4-FFF2-40B4-BE49-F238E27FC236}">
                <a16:creationId xmlns:a16="http://schemas.microsoft.com/office/drawing/2014/main" id="{EB5F21AF-1BD7-417E-A41B-D1560732F319}"/>
              </a:ext>
            </a:extLst>
          </p:cNvPr>
          <p:cNvSpPr txBox="1">
            <a:spLocks noChangeArrowheads="1"/>
          </p:cNvSpPr>
          <p:nvPr/>
        </p:nvSpPr>
        <p:spPr bwMode="gray">
          <a:xfrm>
            <a:off x="452027" y="4854156"/>
            <a:ext cx="2931745" cy="825385"/>
          </a:xfrm>
          <a:prstGeom prst="chevron">
            <a:avLst>
              <a:gd name="adj" fmla="val 32406"/>
            </a:avLst>
          </a:prstGeom>
          <a:solidFill>
            <a:srgbClr val="019EE2"/>
          </a:solidFill>
          <a:ln w="12700" cap="rnd" algn="ctr">
            <a:noFill/>
            <a:miter lim="800000"/>
            <a:headEnd/>
            <a:tailEnd/>
          </a:ln>
        </p:spPr>
        <p:txBody>
          <a:bodyPr vert="horz" wrap="square" lIns="88900" tIns="88900" rIns="88900" bIns="88900" rtlCol="0" anchor="ctr">
            <a:noAutofit/>
          </a:bodyPr>
          <a:lstStyle>
            <a:lvl1pPr marL="0" indent="0" algn="l" defTabSz="1219170" rtl="0" eaLnBrk="1" latinLnBrk="0" hangingPunct="1">
              <a:lnSpc>
                <a:spcPct val="100000"/>
              </a:lnSpc>
              <a:spcBef>
                <a:spcPts val="0"/>
              </a:spcBef>
              <a:spcAft>
                <a:spcPts val="0"/>
              </a:spcAft>
              <a:buSzPct val="100000"/>
              <a:buFont typeface="Arial" panose="020B0604020202020204" pitchFamily="34" charset="0"/>
              <a:buNone/>
              <a:defRPr sz="1600" b="0" kern="1200" baseline="0">
                <a:solidFill>
                  <a:srgbClr val="595959"/>
                </a:solidFill>
                <a:latin typeface="Poppins"/>
                <a:ea typeface="+mn-ea"/>
                <a:cs typeface="+mn-cs"/>
              </a:defRPr>
            </a:lvl1pPr>
            <a:lvl2pPr marL="609585" indent="-609585" algn="l" defTabSz="1219170" rtl="0" eaLnBrk="1" latinLnBrk="0" hangingPunct="1">
              <a:spcBef>
                <a:spcPts val="0"/>
              </a:spcBef>
              <a:spcAft>
                <a:spcPts val="1333"/>
              </a:spcAft>
              <a:buClrTx/>
              <a:buSzPct val="100000"/>
              <a:buFont typeface="Arial"/>
              <a:buNone/>
              <a:defRPr lang="en-US" sz="4000" b="1" kern="1200">
                <a:solidFill>
                  <a:schemeClr val="bg2"/>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4000" kern="1200">
                <a:solidFill>
                  <a:schemeClr val="bg2"/>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4000" kern="1200" baseline="0">
                <a:solidFill>
                  <a:schemeClr val="bg2"/>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4000" kern="1200" baseline="0">
                <a:solidFill>
                  <a:schemeClr val="bg2"/>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pPr marL="0" marR="0" lvl="0" indent="0" algn="ctr" defTabSz="1219170" rtl="0" eaLnBrk="1" fontAlgn="auto" latinLnBrk="0" hangingPunct="1">
              <a:lnSpc>
                <a:spcPct val="100000"/>
              </a:lnSpc>
              <a:spcBef>
                <a:spcPct val="20000"/>
              </a:spcBef>
              <a:spcAft>
                <a:spcPts val="0"/>
              </a:spcAft>
              <a:buClrTx/>
              <a:buSzPct val="100000"/>
              <a:buFont typeface="Arial" panose="020B0604020202020204" pitchFamily="34" charset="0"/>
              <a:buNone/>
              <a:tabLst/>
              <a:defRPr/>
            </a:pPr>
            <a:r>
              <a:rPr kumimoji="0" lang="es-ES" sz="1500" b="1" i="0" u="none" strike="noStrike" kern="1200" cap="none" spc="0" normalizeH="0" baseline="0" noProof="0" dirty="0">
                <a:ln>
                  <a:noFill/>
                </a:ln>
                <a:solidFill>
                  <a:prstClr val="white"/>
                </a:solidFill>
                <a:effectLst/>
                <a:uLnTx/>
                <a:uFillTx/>
                <a:latin typeface="Poppins"/>
                <a:ea typeface="+mn-ea"/>
                <a:cs typeface="Arial" pitchFamily="34" charset="0"/>
              </a:rPr>
              <a:t>Tiempo de reposición</a:t>
            </a:r>
            <a:endParaRPr kumimoji="0" lang="en-US" sz="1500" b="1" i="0" u="none" strike="noStrike" kern="1200" cap="none" spc="0" normalizeH="0" baseline="0" noProof="0" dirty="0">
              <a:ln>
                <a:noFill/>
              </a:ln>
              <a:solidFill>
                <a:prstClr val="white"/>
              </a:solidFill>
              <a:effectLst/>
              <a:uLnTx/>
              <a:uFillTx/>
              <a:latin typeface="Poppins"/>
              <a:ea typeface="+mn-ea"/>
              <a:cs typeface="Arial" pitchFamily="34" charset="0"/>
            </a:endParaRPr>
          </a:p>
        </p:txBody>
      </p:sp>
      <p:sp>
        <p:nvSpPr>
          <p:cNvPr id="9" name="Rectangle 8">
            <a:extLst>
              <a:ext uri="{FF2B5EF4-FFF2-40B4-BE49-F238E27FC236}">
                <a16:creationId xmlns:a16="http://schemas.microsoft.com/office/drawing/2014/main" id="{5F39AF3E-3FCC-4476-86A1-08AED4832DFD}"/>
              </a:ext>
            </a:extLst>
          </p:cNvPr>
          <p:cNvSpPr/>
          <p:nvPr/>
        </p:nvSpPr>
        <p:spPr>
          <a:xfrm>
            <a:off x="3568015" y="1646511"/>
            <a:ext cx="6881955" cy="584775"/>
          </a:xfrm>
          <a:prstGeom prst="rect">
            <a:avLst/>
          </a:prstGeom>
        </p:spPr>
        <p:txBody>
          <a:bodyPr wrap="square">
            <a:spAutoFit/>
          </a:bodyPr>
          <a:lstStyle/>
          <a:p>
            <a:pPr marL="0" marR="0" lvl="0" indent="0" algn="just" defTabSz="1219170" rtl="0" eaLnBrk="1" fontAlgn="base" latinLnBrk="0" hangingPunct="1">
              <a:lnSpc>
                <a:spcPct val="100000"/>
              </a:lnSpc>
              <a:spcBef>
                <a:spcPts val="0"/>
              </a:spcBef>
              <a:spcAft>
                <a:spcPts val="1333"/>
              </a:spcAft>
              <a:buClrTx/>
              <a:buSzPct val="100000"/>
              <a:buFontTx/>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Los proveedores deben ser constantes y fiables en las entregas. No se trata tanto de que tengas proveedores rápidos en la entrega, sino de que sean constantes. </a:t>
            </a:r>
            <a:endParaRPr kumimoji="0" lang="en-US" sz="1600" b="0" i="0" u="none" strike="noStrike" kern="1200" cap="none" spc="0" normalizeH="0" baseline="0" noProof="0" dirty="0">
              <a:ln>
                <a:noFill/>
              </a:ln>
              <a:solidFill>
                <a:srgbClr val="595959"/>
              </a:solidFill>
              <a:effectLst/>
              <a:uLnTx/>
              <a:uFillTx/>
              <a:latin typeface="Poppins"/>
              <a:ea typeface="+mn-ea"/>
              <a:cs typeface="+mn-cs"/>
            </a:endParaRPr>
          </a:p>
        </p:txBody>
      </p:sp>
      <p:sp>
        <p:nvSpPr>
          <p:cNvPr id="10" name="Rectangle 9">
            <a:extLst>
              <a:ext uri="{FF2B5EF4-FFF2-40B4-BE49-F238E27FC236}">
                <a16:creationId xmlns:a16="http://schemas.microsoft.com/office/drawing/2014/main" id="{4C204CE7-0639-43C0-8FD1-7A9DC994801C}"/>
              </a:ext>
            </a:extLst>
          </p:cNvPr>
          <p:cNvSpPr/>
          <p:nvPr/>
        </p:nvSpPr>
        <p:spPr>
          <a:xfrm>
            <a:off x="3568015" y="3246340"/>
            <a:ext cx="6999921" cy="584775"/>
          </a:xfrm>
          <a:prstGeom prst="rect">
            <a:avLst/>
          </a:prstGeom>
        </p:spPr>
        <p:txBody>
          <a:bodyPr wrap="square">
            <a:spAutoFit/>
          </a:bodyPr>
          <a:lstStyle/>
          <a:p>
            <a:pPr marL="0" marR="0" lvl="0" indent="0" algn="just" defTabSz="1219170" rtl="0" eaLnBrk="1" fontAlgn="auto" latinLnBrk="0" hangingPunct="1">
              <a:lnSpc>
                <a:spcPct val="100000"/>
              </a:lnSpc>
              <a:spcBef>
                <a:spcPct val="20000"/>
              </a:spcBef>
              <a:spcAft>
                <a:spcPts val="0"/>
              </a:spcAft>
              <a:buClrTx/>
              <a:buSzTx/>
              <a:buFontTx/>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Analizando tu histórico de ventas, podrás hacerte una idea de lo que sueles vender de cada producto en cada momento o época del año.</a:t>
            </a:r>
            <a:endParaRPr kumimoji="0" lang="en-US" sz="1600" b="0" i="0" u="none" strike="noStrike" kern="1200" cap="none" spc="0" normalizeH="0" baseline="0" noProof="0" dirty="0">
              <a:ln>
                <a:noFill/>
              </a:ln>
              <a:solidFill>
                <a:srgbClr val="595959"/>
              </a:solidFill>
              <a:effectLst/>
              <a:uLnTx/>
              <a:uFillTx/>
              <a:latin typeface="Poppins"/>
              <a:ea typeface="+mn-ea"/>
              <a:cs typeface="+mn-cs"/>
            </a:endParaRPr>
          </a:p>
        </p:txBody>
      </p:sp>
      <p:sp>
        <p:nvSpPr>
          <p:cNvPr id="11" name="Rectangle 10">
            <a:extLst>
              <a:ext uri="{FF2B5EF4-FFF2-40B4-BE49-F238E27FC236}">
                <a16:creationId xmlns:a16="http://schemas.microsoft.com/office/drawing/2014/main" id="{1FF7E865-AD41-4483-87E2-5603814146C0}"/>
              </a:ext>
            </a:extLst>
          </p:cNvPr>
          <p:cNvSpPr/>
          <p:nvPr/>
        </p:nvSpPr>
        <p:spPr>
          <a:xfrm>
            <a:off x="3550140" y="4854156"/>
            <a:ext cx="7058661" cy="830997"/>
          </a:xfrm>
          <a:prstGeom prst="rect">
            <a:avLst/>
          </a:prstGeom>
        </p:spPr>
        <p:txBody>
          <a:bodyPr wrap="square">
            <a:spAutoFit/>
          </a:bodyPr>
          <a:lstStyle/>
          <a:p>
            <a:pPr marL="0" marR="0" lvl="0" indent="0" defTabSz="1219170" rtl="0" eaLnBrk="1" fontAlgn="auto" latinLnBrk="0" hangingPunct="1">
              <a:lnSpc>
                <a:spcPct val="100000"/>
              </a:lnSpc>
              <a:spcBef>
                <a:spcPct val="20000"/>
              </a:spcBef>
              <a:spcAft>
                <a:spcPts val="0"/>
              </a:spcAft>
              <a:buClrTx/>
              <a:buSzTx/>
              <a:buFontTx/>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Te permitirá poder dar servicio a tus clientes sin necesidad de comprar de más cantidad de producto a tus proveedores. </a:t>
            </a:r>
            <a:br>
              <a:rPr kumimoji="0" lang="en-US" sz="1600" b="1" i="1" u="none" strike="noStrike" kern="1200" cap="none" spc="0" normalizeH="0" baseline="0" noProof="0" dirty="0">
                <a:ln>
                  <a:noFill/>
                </a:ln>
                <a:solidFill>
                  <a:srgbClr val="019EE2"/>
                </a:solidFill>
                <a:effectLst/>
                <a:uLnTx/>
                <a:uFillTx/>
                <a:latin typeface="Poppins"/>
                <a:ea typeface="+mn-ea"/>
                <a:cs typeface="Arial" pitchFamily="34" charset="0"/>
              </a:rPr>
            </a:br>
            <a:endParaRPr kumimoji="0" lang="en-US" sz="1600" b="1" i="1" u="none" strike="noStrike" kern="1200" cap="none" spc="0" normalizeH="0" baseline="0" noProof="0" dirty="0">
              <a:ln>
                <a:noFill/>
              </a:ln>
              <a:solidFill>
                <a:srgbClr val="019EE2"/>
              </a:solidFill>
              <a:effectLst/>
              <a:uLnTx/>
              <a:uFillTx/>
              <a:latin typeface="Poppins"/>
              <a:ea typeface="+mn-ea"/>
              <a:cs typeface="Arial" pitchFamily="34" charset="0"/>
            </a:endParaRPr>
          </a:p>
        </p:txBody>
      </p:sp>
      <p:sp>
        <p:nvSpPr>
          <p:cNvPr id="17" name="Rectangle 16">
            <a:extLst>
              <a:ext uri="{FF2B5EF4-FFF2-40B4-BE49-F238E27FC236}">
                <a16:creationId xmlns:a16="http://schemas.microsoft.com/office/drawing/2014/main" id="{3CF83C63-3F46-4CF9-A6BA-A650E4BD6687}"/>
              </a:ext>
            </a:extLst>
          </p:cNvPr>
          <p:cNvSpPr/>
          <p:nvPr/>
        </p:nvSpPr>
        <p:spPr>
          <a:xfrm>
            <a:off x="3585889" y="1646511"/>
            <a:ext cx="6982047" cy="825385"/>
          </a:xfrm>
          <a:prstGeom prst="rect">
            <a:avLst/>
          </a:prstGeom>
          <a:noFill/>
          <a:ln w="28575">
            <a:solidFill>
              <a:srgbClr val="019EE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a:p>
        </p:txBody>
      </p:sp>
      <p:pic>
        <p:nvPicPr>
          <p:cNvPr id="18" name="Picture 17">
            <a:extLst>
              <a:ext uri="{FF2B5EF4-FFF2-40B4-BE49-F238E27FC236}">
                <a16:creationId xmlns:a16="http://schemas.microsoft.com/office/drawing/2014/main" id="{7238EAF9-F6F5-4DE8-B545-4B8DE1B269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55971" y="107812"/>
            <a:ext cx="1036915" cy="895163"/>
          </a:xfrm>
          <a:prstGeom prst="rect">
            <a:avLst/>
          </a:prstGeom>
        </p:spPr>
      </p:pic>
      <p:sp>
        <p:nvSpPr>
          <p:cNvPr id="19" name="Rectangle 18">
            <a:extLst>
              <a:ext uri="{FF2B5EF4-FFF2-40B4-BE49-F238E27FC236}">
                <a16:creationId xmlns:a16="http://schemas.microsoft.com/office/drawing/2014/main" id="{D55EB1BB-B356-450F-8509-8804A25C0663}"/>
              </a:ext>
            </a:extLst>
          </p:cNvPr>
          <p:cNvSpPr/>
          <p:nvPr/>
        </p:nvSpPr>
        <p:spPr>
          <a:xfrm>
            <a:off x="3585889" y="3252866"/>
            <a:ext cx="6982047" cy="825385"/>
          </a:xfrm>
          <a:prstGeom prst="rect">
            <a:avLst/>
          </a:prstGeom>
          <a:noFill/>
          <a:ln w="28575">
            <a:solidFill>
              <a:srgbClr val="019EE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a:p>
        </p:txBody>
      </p:sp>
      <p:sp>
        <p:nvSpPr>
          <p:cNvPr id="20" name="Rectangle 19">
            <a:extLst>
              <a:ext uri="{FF2B5EF4-FFF2-40B4-BE49-F238E27FC236}">
                <a16:creationId xmlns:a16="http://schemas.microsoft.com/office/drawing/2014/main" id="{516EFE79-6913-4E84-BF26-7A5751AD69E0}"/>
              </a:ext>
            </a:extLst>
          </p:cNvPr>
          <p:cNvSpPr/>
          <p:nvPr/>
        </p:nvSpPr>
        <p:spPr>
          <a:xfrm>
            <a:off x="3568015" y="4846169"/>
            <a:ext cx="6982047" cy="825385"/>
          </a:xfrm>
          <a:prstGeom prst="rect">
            <a:avLst/>
          </a:prstGeom>
          <a:noFill/>
          <a:ln w="28575">
            <a:solidFill>
              <a:srgbClr val="019EE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a:p>
        </p:txBody>
      </p:sp>
    </p:spTree>
    <p:extLst>
      <p:ext uri="{BB962C8B-B14F-4D97-AF65-F5344CB8AC3E}">
        <p14:creationId xmlns:p14="http://schemas.microsoft.com/office/powerpoint/2010/main" val="6792148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10">
            <a:extLst>
              <a:ext uri="{FF2B5EF4-FFF2-40B4-BE49-F238E27FC236}">
                <a16:creationId xmlns:a16="http://schemas.microsoft.com/office/drawing/2014/main" id="{2D21D506-EFF7-4538-8271-0AC4419C21D6}"/>
              </a:ext>
            </a:extLst>
          </p:cNvPr>
          <p:cNvSpPr txBox="1">
            <a:spLocks noChangeArrowheads="1"/>
          </p:cNvSpPr>
          <p:nvPr/>
        </p:nvSpPr>
        <p:spPr bwMode="gray">
          <a:xfrm>
            <a:off x="520701" y="950498"/>
            <a:ext cx="2931746" cy="825385"/>
          </a:xfrm>
          <a:prstGeom prst="chevron">
            <a:avLst>
              <a:gd name="adj" fmla="val 32406"/>
            </a:avLst>
          </a:prstGeom>
          <a:solidFill>
            <a:srgbClr val="019EE2"/>
          </a:solidFill>
          <a:ln w="12700" cap="rnd" algn="ctr">
            <a:noFill/>
            <a:miter lim="800000"/>
            <a:headEnd/>
            <a:tailEnd/>
          </a:ln>
        </p:spPr>
        <p:txBody>
          <a:bodyPr vert="horz" wrap="square" lIns="88900" tIns="88900" rIns="88900" bIns="88900" rtlCol="0" anchor="ctr">
            <a:noAutofit/>
          </a:bodyPr>
          <a:lstStyle>
            <a:lvl1pPr marL="0" indent="0" algn="l" defTabSz="1219170" rtl="0" eaLnBrk="1" latinLnBrk="0" hangingPunct="1">
              <a:lnSpc>
                <a:spcPct val="100000"/>
              </a:lnSpc>
              <a:spcBef>
                <a:spcPts val="0"/>
              </a:spcBef>
              <a:spcAft>
                <a:spcPts val="0"/>
              </a:spcAft>
              <a:buSzPct val="100000"/>
              <a:buFont typeface="Arial" panose="020B0604020202020204" pitchFamily="34" charset="0"/>
              <a:buNone/>
              <a:defRPr sz="1600" b="0" kern="1200" baseline="0">
                <a:solidFill>
                  <a:srgbClr val="595959"/>
                </a:solidFill>
                <a:latin typeface="Poppins"/>
                <a:ea typeface="+mn-ea"/>
                <a:cs typeface="+mn-cs"/>
              </a:defRPr>
            </a:lvl1pPr>
            <a:lvl2pPr marL="609585" indent="-609585" algn="l" defTabSz="1219170" rtl="0" eaLnBrk="1" latinLnBrk="0" hangingPunct="1">
              <a:spcBef>
                <a:spcPts val="0"/>
              </a:spcBef>
              <a:spcAft>
                <a:spcPts val="1333"/>
              </a:spcAft>
              <a:buClrTx/>
              <a:buSzPct val="100000"/>
              <a:buFont typeface="Arial"/>
              <a:buNone/>
              <a:defRPr lang="en-US" sz="4000" b="1" kern="1200">
                <a:solidFill>
                  <a:schemeClr val="bg2"/>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4000" kern="1200">
                <a:solidFill>
                  <a:schemeClr val="bg2"/>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4000" kern="1200" baseline="0">
                <a:solidFill>
                  <a:schemeClr val="bg2"/>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4000" kern="1200" baseline="0">
                <a:solidFill>
                  <a:schemeClr val="bg2"/>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pPr marL="0" marR="0" lvl="0" indent="0" algn="ctr" defTabSz="1219170" rtl="0" eaLnBrk="1" fontAlgn="auto" latinLnBrk="0" hangingPunct="1">
              <a:lnSpc>
                <a:spcPct val="100000"/>
              </a:lnSpc>
              <a:spcBef>
                <a:spcPct val="20000"/>
              </a:spcBef>
              <a:spcAft>
                <a:spcPts val="0"/>
              </a:spcAft>
              <a:buClrTx/>
              <a:buSzPct val="100000"/>
              <a:buFont typeface="Arial" panose="020B0604020202020204" pitchFamily="34" charset="0"/>
              <a:buNone/>
              <a:tabLst/>
              <a:defRPr/>
            </a:pPr>
            <a:r>
              <a:rPr kumimoji="0" lang="es-ES" sz="1500" b="1" i="0" u="none" strike="noStrike" kern="1200" cap="none" spc="0" normalizeH="0" baseline="0" noProof="0" dirty="0">
                <a:ln>
                  <a:noFill/>
                </a:ln>
                <a:solidFill>
                  <a:prstClr val="white"/>
                </a:solidFill>
                <a:effectLst/>
                <a:uLnTx/>
                <a:uFillTx/>
                <a:latin typeface="Poppins"/>
                <a:ea typeface="+mn-ea"/>
                <a:cs typeface="Arial" pitchFamily="34" charset="0"/>
              </a:rPr>
              <a:t>Cantidad mínima viable</a:t>
            </a:r>
            <a:endParaRPr kumimoji="0" lang="en-US" sz="1500" b="1" i="0" u="none" strike="noStrike" kern="1200" cap="none" spc="0" normalizeH="0" baseline="0" noProof="0" dirty="0">
              <a:ln>
                <a:noFill/>
              </a:ln>
              <a:solidFill>
                <a:prstClr val="white"/>
              </a:solidFill>
              <a:effectLst/>
              <a:uLnTx/>
              <a:uFillTx/>
              <a:latin typeface="Poppins"/>
              <a:ea typeface="+mn-ea"/>
              <a:cs typeface="Arial" pitchFamily="34" charset="0"/>
            </a:endParaRPr>
          </a:p>
        </p:txBody>
      </p:sp>
      <p:sp>
        <p:nvSpPr>
          <p:cNvPr id="12" name="Rectangle 11">
            <a:extLst>
              <a:ext uri="{FF2B5EF4-FFF2-40B4-BE49-F238E27FC236}">
                <a16:creationId xmlns:a16="http://schemas.microsoft.com/office/drawing/2014/main" id="{FB8FA75D-F990-465A-808A-03DA99498D04}"/>
              </a:ext>
            </a:extLst>
          </p:cNvPr>
          <p:cNvSpPr/>
          <p:nvPr/>
        </p:nvSpPr>
        <p:spPr>
          <a:xfrm>
            <a:off x="3618815" y="950497"/>
            <a:ext cx="6982047" cy="584775"/>
          </a:xfrm>
          <a:prstGeom prst="rect">
            <a:avLst/>
          </a:prstGeom>
        </p:spPr>
        <p:txBody>
          <a:bodyPr wrap="square">
            <a:spAutoFit/>
          </a:bodyPr>
          <a:lstStyle/>
          <a:p>
            <a:pPr marL="0" marR="0" lvl="0" indent="0" algn="just" defTabSz="1219170" rtl="0" eaLnBrk="1" fontAlgn="auto" latinLnBrk="0" hangingPunct="1">
              <a:lnSpc>
                <a:spcPct val="100000"/>
              </a:lnSpc>
              <a:spcBef>
                <a:spcPct val="20000"/>
              </a:spcBef>
              <a:spcAft>
                <a:spcPts val="0"/>
              </a:spcAft>
              <a:buClrTx/>
              <a:buSzTx/>
              <a:buFontTx/>
              <a:buNone/>
              <a:tabLst/>
              <a:defRPr/>
            </a:pPr>
            <a:r>
              <a:rPr kumimoji="0" lang="es-ES" sz="1600" b="0" i="0" u="none" strike="noStrike" kern="1200" cap="none" spc="0" normalizeH="0" baseline="0" noProof="0" dirty="0">
                <a:ln>
                  <a:noFill/>
                </a:ln>
                <a:solidFill>
                  <a:srgbClr val="595959"/>
                </a:solidFill>
                <a:effectLst/>
                <a:uLnTx/>
                <a:uFillTx/>
                <a:latin typeface="Poppins"/>
                <a:ea typeface="+mn-ea"/>
                <a:cs typeface="+mn-cs"/>
              </a:rPr>
              <a:t>Debes calcular muy bien la cantidad mínima de producto que debes tener almacenado para poder dar servicio mientras te llegan más mercancías.</a:t>
            </a:r>
            <a:endParaRPr kumimoji="0" lang="en-US" sz="1600" b="0" i="0" u="none" strike="noStrike" kern="1200" cap="none" spc="0" normalizeH="0" baseline="0" noProof="0" dirty="0">
              <a:ln>
                <a:noFill/>
              </a:ln>
              <a:solidFill>
                <a:srgbClr val="595959"/>
              </a:solidFill>
              <a:effectLst/>
              <a:uLnTx/>
              <a:uFillTx/>
              <a:latin typeface="Poppins"/>
              <a:ea typeface="+mn-ea"/>
              <a:cs typeface="+mn-cs"/>
            </a:endParaRPr>
          </a:p>
        </p:txBody>
      </p:sp>
      <p:sp>
        <p:nvSpPr>
          <p:cNvPr id="21" name="Rectangle 20">
            <a:extLst>
              <a:ext uri="{FF2B5EF4-FFF2-40B4-BE49-F238E27FC236}">
                <a16:creationId xmlns:a16="http://schemas.microsoft.com/office/drawing/2014/main" id="{3D3FA0CA-19B7-4BE8-AECC-F8088EAF579F}"/>
              </a:ext>
            </a:extLst>
          </p:cNvPr>
          <p:cNvSpPr/>
          <p:nvPr/>
        </p:nvSpPr>
        <p:spPr>
          <a:xfrm>
            <a:off x="3636688" y="950497"/>
            <a:ext cx="6982047" cy="825385"/>
          </a:xfrm>
          <a:prstGeom prst="rect">
            <a:avLst/>
          </a:prstGeom>
          <a:noFill/>
          <a:ln w="28575">
            <a:solidFill>
              <a:srgbClr val="019EE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a:p>
        </p:txBody>
      </p:sp>
      <p:sp>
        <p:nvSpPr>
          <p:cNvPr id="22" name="AutoShape 10">
            <a:extLst>
              <a:ext uri="{FF2B5EF4-FFF2-40B4-BE49-F238E27FC236}">
                <a16:creationId xmlns:a16="http://schemas.microsoft.com/office/drawing/2014/main" id="{CE53376A-5EA5-4373-8EBC-C35423476EC7}"/>
              </a:ext>
            </a:extLst>
          </p:cNvPr>
          <p:cNvSpPr txBox="1">
            <a:spLocks noChangeArrowheads="1"/>
          </p:cNvSpPr>
          <p:nvPr/>
        </p:nvSpPr>
        <p:spPr bwMode="gray">
          <a:xfrm>
            <a:off x="520701" y="2603615"/>
            <a:ext cx="2931746" cy="825385"/>
          </a:xfrm>
          <a:prstGeom prst="chevron">
            <a:avLst>
              <a:gd name="adj" fmla="val 32406"/>
            </a:avLst>
          </a:prstGeom>
          <a:solidFill>
            <a:srgbClr val="019EE2"/>
          </a:solidFill>
          <a:ln w="12700" cap="rnd" algn="ctr">
            <a:noFill/>
            <a:miter lim="800000"/>
            <a:headEnd/>
            <a:tailEnd/>
          </a:ln>
        </p:spPr>
        <p:txBody>
          <a:bodyPr vert="horz" wrap="square" lIns="88900" tIns="88900" rIns="88900" bIns="88900" rtlCol="0" anchor="ctr">
            <a:noAutofit/>
          </a:bodyPr>
          <a:lstStyle>
            <a:lvl1pPr marL="0" indent="0" algn="l" defTabSz="1219170" rtl="0" eaLnBrk="1" latinLnBrk="0" hangingPunct="1">
              <a:lnSpc>
                <a:spcPct val="100000"/>
              </a:lnSpc>
              <a:spcBef>
                <a:spcPts val="0"/>
              </a:spcBef>
              <a:spcAft>
                <a:spcPts val="0"/>
              </a:spcAft>
              <a:buSzPct val="100000"/>
              <a:buFont typeface="Arial" panose="020B0604020202020204" pitchFamily="34" charset="0"/>
              <a:buNone/>
              <a:defRPr sz="1600" b="0" kern="1200" baseline="0">
                <a:solidFill>
                  <a:srgbClr val="595959"/>
                </a:solidFill>
                <a:latin typeface="Poppins"/>
                <a:ea typeface="+mn-ea"/>
                <a:cs typeface="+mn-cs"/>
              </a:defRPr>
            </a:lvl1pPr>
            <a:lvl2pPr marL="609585" indent="-609585" algn="l" defTabSz="1219170" rtl="0" eaLnBrk="1" latinLnBrk="0" hangingPunct="1">
              <a:spcBef>
                <a:spcPts val="0"/>
              </a:spcBef>
              <a:spcAft>
                <a:spcPts val="1333"/>
              </a:spcAft>
              <a:buClrTx/>
              <a:buSzPct val="100000"/>
              <a:buFont typeface="Arial"/>
              <a:buNone/>
              <a:defRPr lang="en-US" sz="4000" b="1" kern="1200">
                <a:solidFill>
                  <a:schemeClr val="bg2"/>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4000" kern="1200">
                <a:solidFill>
                  <a:schemeClr val="bg2"/>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4000" kern="1200" baseline="0">
                <a:solidFill>
                  <a:schemeClr val="bg2"/>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4000" kern="1200" baseline="0">
                <a:solidFill>
                  <a:schemeClr val="bg2"/>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pPr marL="0" marR="0" lvl="0" indent="0" algn="ctr" defTabSz="1219170" rtl="0" eaLnBrk="1" fontAlgn="auto" latinLnBrk="0" hangingPunct="1">
              <a:lnSpc>
                <a:spcPct val="100000"/>
              </a:lnSpc>
              <a:spcBef>
                <a:spcPct val="20000"/>
              </a:spcBef>
              <a:spcAft>
                <a:spcPts val="0"/>
              </a:spcAft>
              <a:buClrTx/>
              <a:buSzPct val="100000"/>
              <a:buFont typeface="Arial" panose="020B0604020202020204" pitchFamily="34" charset="0"/>
              <a:buNone/>
              <a:tabLst/>
              <a:defRPr/>
            </a:pPr>
            <a:r>
              <a:rPr kumimoji="0" lang="es-ES" sz="1500" b="1" i="0" u="none" strike="noStrike" kern="1200" cap="none" spc="0" normalizeH="0" baseline="0" noProof="0" dirty="0">
                <a:ln>
                  <a:noFill/>
                </a:ln>
                <a:solidFill>
                  <a:prstClr val="white"/>
                </a:solidFill>
                <a:effectLst/>
                <a:uLnTx/>
                <a:uFillTx/>
                <a:latin typeface="Poppins"/>
                <a:ea typeface="+mn-ea"/>
                <a:cs typeface="Arial" pitchFamily="34" charset="0"/>
              </a:rPr>
              <a:t>Envíos a domicilios de clientes</a:t>
            </a:r>
            <a:endParaRPr kumimoji="0" lang="en-US" sz="1500" b="1" i="0" u="none" strike="noStrike" kern="1200" cap="none" spc="0" normalizeH="0" baseline="0" noProof="0" dirty="0">
              <a:ln>
                <a:noFill/>
              </a:ln>
              <a:solidFill>
                <a:prstClr val="white"/>
              </a:solidFill>
              <a:effectLst/>
              <a:uLnTx/>
              <a:uFillTx/>
              <a:latin typeface="Poppins"/>
              <a:ea typeface="+mn-ea"/>
              <a:cs typeface="Arial" pitchFamily="34" charset="0"/>
            </a:endParaRPr>
          </a:p>
        </p:txBody>
      </p:sp>
      <p:sp>
        <p:nvSpPr>
          <p:cNvPr id="23" name="Rectangle 22">
            <a:extLst>
              <a:ext uri="{FF2B5EF4-FFF2-40B4-BE49-F238E27FC236}">
                <a16:creationId xmlns:a16="http://schemas.microsoft.com/office/drawing/2014/main" id="{68BFAB0A-AA04-4849-92F8-8853D5AA8CDF}"/>
              </a:ext>
            </a:extLst>
          </p:cNvPr>
          <p:cNvSpPr/>
          <p:nvPr/>
        </p:nvSpPr>
        <p:spPr>
          <a:xfrm>
            <a:off x="3618815" y="2477698"/>
            <a:ext cx="6999920" cy="1077218"/>
          </a:xfrm>
          <a:prstGeom prst="rect">
            <a:avLst/>
          </a:prstGeom>
        </p:spPr>
        <p:txBody>
          <a:bodyPr wrap="square">
            <a:spAutoFit/>
          </a:bodyPr>
          <a:lstStyle/>
          <a:p>
            <a:pPr marL="0" marR="0" lvl="0" indent="0" algn="just" defTabSz="1219170" rtl="0" eaLnBrk="1" fontAlgn="auto" latinLnBrk="0" hangingPunct="1">
              <a:lnSpc>
                <a:spcPct val="100000"/>
              </a:lnSpc>
              <a:spcBef>
                <a:spcPct val="20000"/>
              </a:spcBef>
              <a:spcAft>
                <a:spcPts val="0"/>
              </a:spcAft>
              <a:buClrTx/>
              <a:buSzTx/>
              <a:buFontTx/>
              <a:buNone/>
              <a:tabLst/>
              <a:defRPr/>
            </a:pPr>
            <a:r>
              <a:rPr lang="es-ES" sz="1600" dirty="0">
                <a:solidFill>
                  <a:srgbClr val="595959"/>
                </a:solidFill>
                <a:latin typeface="Poppins"/>
              </a:rPr>
              <a:t>Al realizar una venta, debemos asegurarnos de que nuestros clientes reciban los envíos en el tiempo y plazo establecidos. Una opción muy recomendable es </a:t>
            </a:r>
            <a:r>
              <a:rPr lang="es-ES" sz="1600" b="1" dirty="0" err="1">
                <a:solidFill>
                  <a:srgbClr val="019EE2"/>
                </a:solidFill>
                <a:latin typeface="Poppins"/>
              </a:rPr>
              <a:t>Packlink</a:t>
            </a:r>
            <a:r>
              <a:rPr lang="es-ES" sz="1600" b="1" dirty="0">
                <a:solidFill>
                  <a:srgbClr val="019EE2"/>
                </a:solidFill>
                <a:latin typeface="Poppins"/>
              </a:rPr>
              <a:t>, </a:t>
            </a:r>
            <a:r>
              <a:rPr lang="es-ES" sz="1600" dirty="0">
                <a:solidFill>
                  <a:srgbClr val="595959"/>
                </a:solidFill>
                <a:latin typeface="Poppins"/>
              </a:rPr>
              <a:t>nos facilita la mejor opción de envío posible para las características concretas del envío introducidas.</a:t>
            </a:r>
            <a:endParaRPr lang="en-US" sz="1600" dirty="0">
              <a:solidFill>
                <a:srgbClr val="595959"/>
              </a:solidFill>
              <a:latin typeface="Poppins"/>
            </a:endParaRPr>
          </a:p>
        </p:txBody>
      </p:sp>
      <p:sp>
        <p:nvSpPr>
          <p:cNvPr id="24" name="Rectangle 23">
            <a:extLst>
              <a:ext uri="{FF2B5EF4-FFF2-40B4-BE49-F238E27FC236}">
                <a16:creationId xmlns:a16="http://schemas.microsoft.com/office/drawing/2014/main" id="{26285B1F-A125-45C5-86BE-1A56CF785727}"/>
              </a:ext>
            </a:extLst>
          </p:cNvPr>
          <p:cNvSpPr/>
          <p:nvPr/>
        </p:nvSpPr>
        <p:spPr>
          <a:xfrm>
            <a:off x="3636688" y="2477698"/>
            <a:ext cx="6982047" cy="1077218"/>
          </a:xfrm>
          <a:prstGeom prst="rect">
            <a:avLst/>
          </a:prstGeom>
          <a:noFill/>
          <a:ln w="28575">
            <a:solidFill>
              <a:srgbClr val="019EE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a:p>
        </p:txBody>
      </p:sp>
      <p:sp>
        <p:nvSpPr>
          <p:cNvPr id="9" name="AutoShape 10">
            <a:extLst>
              <a:ext uri="{FF2B5EF4-FFF2-40B4-BE49-F238E27FC236}">
                <a16:creationId xmlns:a16="http://schemas.microsoft.com/office/drawing/2014/main" id="{F288306F-9D6F-469C-A45B-A5218A7A8364}"/>
              </a:ext>
            </a:extLst>
          </p:cNvPr>
          <p:cNvSpPr txBox="1">
            <a:spLocks noChangeArrowheads="1"/>
          </p:cNvSpPr>
          <p:nvPr/>
        </p:nvSpPr>
        <p:spPr bwMode="gray">
          <a:xfrm>
            <a:off x="520701" y="4382649"/>
            <a:ext cx="2931746" cy="825385"/>
          </a:xfrm>
          <a:prstGeom prst="chevron">
            <a:avLst>
              <a:gd name="adj" fmla="val 32406"/>
            </a:avLst>
          </a:prstGeom>
          <a:solidFill>
            <a:srgbClr val="019EE2"/>
          </a:solidFill>
          <a:ln w="12700" cap="rnd" algn="ctr">
            <a:noFill/>
            <a:miter lim="800000"/>
            <a:headEnd/>
            <a:tailEnd/>
          </a:ln>
        </p:spPr>
        <p:txBody>
          <a:bodyPr vert="horz" wrap="square" lIns="88900" tIns="88900" rIns="88900" bIns="88900" rtlCol="0" anchor="ctr">
            <a:noAutofit/>
          </a:bodyPr>
          <a:lstStyle>
            <a:lvl1pPr marL="0" indent="0" algn="l" defTabSz="1219170" rtl="0" eaLnBrk="1" latinLnBrk="0" hangingPunct="1">
              <a:lnSpc>
                <a:spcPct val="100000"/>
              </a:lnSpc>
              <a:spcBef>
                <a:spcPts val="0"/>
              </a:spcBef>
              <a:spcAft>
                <a:spcPts val="0"/>
              </a:spcAft>
              <a:buSzPct val="100000"/>
              <a:buFont typeface="Arial" panose="020B0604020202020204" pitchFamily="34" charset="0"/>
              <a:buNone/>
              <a:defRPr sz="1600" b="0" kern="1200" baseline="0">
                <a:solidFill>
                  <a:srgbClr val="595959"/>
                </a:solidFill>
                <a:latin typeface="Poppins"/>
                <a:ea typeface="+mn-ea"/>
                <a:cs typeface="+mn-cs"/>
              </a:defRPr>
            </a:lvl1pPr>
            <a:lvl2pPr marL="609585" indent="-609585" algn="l" defTabSz="1219170" rtl="0" eaLnBrk="1" latinLnBrk="0" hangingPunct="1">
              <a:spcBef>
                <a:spcPts val="0"/>
              </a:spcBef>
              <a:spcAft>
                <a:spcPts val="1333"/>
              </a:spcAft>
              <a:buClrTx/>
              <a:buSzPct val="100000"/>
              <a:buFont typeface="Arial"/>
              <a:buNone/>
              <a:defRPr lang="en-US" sz="4000" b="1" kern="1200">
                <a:solidFill>
                  <a:schemeClr val="bg2"/>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4000" kern="1200">
                <a:solidFill>
                  <a:schemeClr val="bg2"/>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4000" kern="1200" baseline="0">
                <a:solidFill>
                  <a:schemeClr val="bg2"/>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4000" kern="1200" baseline="0">
                <a:solidFill>
                  <a:schemeClr val="bg2"/>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pPr marL="0" marR="0" lvl="0" indent="0" algn="ctr" defTabSz="1219170" rtl="0" eaLnBrk="1" fontAlgn="auto" latinLnBrk="0" hangingPunct="1">
              <a:lnSpc>
                <a:spcPct val="100000"/>
              </a:lnSpc>
              <a:spcBef>
                <a:spcPct val="20000"/>
              </a:spcBef>
              <a:spcAft>
                <a:spcPts val="0"/>
              </a:spcAft>
              <a:buClrTx/>
              <a:buSzPct val="100000"/>
              <a:buFont typeface="Arial" panose="020B0604020202020204" pitchFamily="34" charset="0"/>
              <a:buNone/>
              <a:tabLst/>
              <a:defRPr/>
            </a:pPr>
            <a:r>
              <a:rPr kumimoji="0" lang="es-ES" sz="1500" b="1" i="0" u="none" strike="noStrike" kern="1200" cap="none" spc="0" normalizeH="0" baseline="0" noProof="0" dirty="0">
                <a:ln>
                  <a:noFill/>
                </a:ln>
                <a:solidFill>
                  <a:prstClr val="white"/>
                </a:solidFill>
                <a:effectLst/>
                <a:uLnTx/>
                <a:uFillTx/>
                <a:latin typeface="Poppins"/>
                <a:ea typeface="+mn-ea"/>
                <a:cs typeface="Arial" pitchFamily="34" charset="0"/>
              </a:rPr>
              <a:t>Ventas a través de Amazon</a:t>
            </a:r>
            <a:endParaRPr kumimoji="0" lang="en-US" sz="1500" b="1" i="0" u="none" strike="noStrike" kern="1200" cap="none" spc="0" normalizeH="0" baseline="0" noProof="0" dirty="0">
              <a:ln>
                <a:noFill/>
              </a:ln>
              <a:solidFill>
                <a:prstClr val="white"/>
              </a:solidFill>
              <a:effectLst/>
              <a:uLnTx/>
              <a:uFillTx/>
              <a:latin typeface="Poppins"/>
              <a:ea typeface="+mn-ea"/>
              <a:cs typeface="Arial" pitchFamily="34" charset="0"/>
            </a:endParaRPr>
          </a:p>
        </p:txBody>
      </p:sp>
      <p:sp>
        <p:nvSpPr>
          <p:cNvPr id="10" name="Rectangle 9">
            <a:extLst>
              <a:ext uri="{FF2B5EF4-FFF2-40B4-BE49-F238E27FC236}">
                <a16:creationId xmlns:a16="http://schemas.microsoft.com/office/drawing/2014/main" id="{A339F91C-0C38-49AD-856D-9725FA174791}"/>
              </a:ext>
            </a:extLst>
          </p:cNvPr>
          <p:cNvSpPr/>
          <p:nvPr/>
        </p:nvSpPr>
        <p:spPr>
          <a:xfrm>
            <a:off x="3627751" y="4334359"/>
            <a:ext cx="6999920" cy="830997"/>
          </a:xfrm>
          <a:prstGeom prst="rect">
            <a:avLst/>
          </a:prstGeom>
        </p:spPr>
        <p:txBody>
          <a:bodyPr wrap="square">
            <a:spAutoFit/>
          </a:bodyPr>
          <a:lstStyle/>
          <a:p>
            <a:pPr marL="0" marR="0" lvl="0" indent="0" algn="just" defTabSz="1219170" rtl="0" eaLnBrk="1" fontAlgn="auto" latinLnBrk="0" hangingPunct="1">
              <a:lnSpc>
                <a:spcPct val="100000"/>
              </a:lnSpc>
              <a:spcBef>
                <a:spcPct val="20000"/>
              </a:spcBef>
              <a:spcAft>
                <a:spcPts val="0"/>
              </a:spcAft>
              <a:buClrTx/>
              <a:buSzTx/>
              <a:buFontTx/>
              <a:buNone/>
              <a:tabLst/>
              <a:defRPr/>
            </a:pPr>
            <a:r>
              <a:rPr lang="es-ES" sz="1600" dirty="0">
                <a:solidFill>
                  <a:srgbClr val="595959"/>
                </a:solidFill>
                <a:latin typeface="Poppins"/>
              </a:rPr>
              <a:t>Una opción para la venta de nuestros productos de forma </a:t>
            </a:r>
            <a:r>
              <a:rPr lang="es-ES" sz="1600" i="1" dirty="0">
                <a:solidFill>
                  <a:srgbClr val="595959"/>
                </a:solidFill>
                <a:latin typeface="Poppins"/>
              </a:rPr>
              <a:t>online </a:t>
            </a:r>
            <a:r>
              <a:rPr lang="es-ES" sz="1600" dirty="0">
                <a:solidFill>
                  <a:srgbClr val="595959"/>
                </a:solidFill>
                <a:latin typeface="Poppins"/>
              </a:rPr>
              <a:t>también podría ser a través de Amazon, quién se encarga de la recepción de pedidos y envío a domicilio del cliente a cambio de una comisión.</a:t>
            </a:r>
            <a:endParaRPr lang="en-US" sz="1600" i="1" dirty="0">
              <a:solidFill>
                <a:srgbClr val="595959"/>
              </a:solidFill>
              <a:latin typeface="Poppins"/>
            </a:endParaRPr>
          </a:p>
        </p:txBody>
      </p:sp>
      <p:sp>
        <p:nvSpPr>
          <p:cNvPr id="11" name="Rectangle 10">
            <a:extLst>
              <a:ext uri="{FF2B5EF4-FFF2-40B4-BE49-F238E27FC236}">
                <a16:creationId xmlns:a16="http://schemas.microsoft.com/office/drawing/2014/main" id="{FFCE3F44-7D56-4FC5-A473-F85D2A5AC0B6}"/>
              </a:ext>
            </a:extLst>
          </p:cNvPr>
          <p:cNvSpPr/>
          <p:nvPr/>
        </p:nvSpPr>
        <p:spPr>
          <a:xfrm>
            <a:off x="3636688" y="4256732"/>
            <a:ext cx="6982047" cy="1077218"/>
          </a:xfrm>
          <a:prstGeom prst="rect">
            <a:avLst/>
          </a:prstGeom>
          <a:noFill/>
          <a:ln w="28575">
            <a:solidFill>
              <a:srgbClr val="019EE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a:p>
        </p:txBody>
      </p:sp>
    </p:spTree>
    <p:extLst>
      <p:ext uri="{BB962C8B-B14F-4D97-AF65-F5344CB8AC3E}">
        <p14:creationId xmlns:p14="http://schemas.microsoft.com/office/powerpoint/2010/main" val="10743311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A30E64-2D4F-4D67-B421-6BC62780E1BB}"/>
              </a:ext>
            </a:extLst>
          </p:cNvPr>
          <p:cNvSpPr>
            <a:spLocks noGrp="1"/>
          </p:cNvSpPr>
          <p:nvPr>
            <p:ph type="body" sz="quarter" idx="10"/>
          </p:nvPr>
        </p:nvSpPr>
        <p:spPr>
          <a:xfrm>
            <a:off x="469900" y="1174538"/>
            <a:ext cx="11554460" cy="4708525"/>
          </a:xfrm>
        </p:spPr>
        <p:txBody>
          <a:bodyPr/>
          <a:lstStyle/>
          <a:p>
            <a:endParaRPr lang="es-ES" sz="1800" dirty="0">
              <a:solidFill>
                <a:srgbClr val="019EE2"/>
              </a:solidFill>
            </a:endParaRPr>
          </a:p>
          <a:p>
            <a:r>
              <a:rPr lang="es-ES" sz="1800" b="1" dirty="0">
                <a:solidFill>
                  <a:srgbClr val="019EE2"/>
                </a:solidFill>
              </a:rPr>
              <a:t>1- Un aspecto muy importante en la gestión de nuestra página web es:</a:t>
            </a:r>
          </a:p>
          <a:p>
            <a:r>
              <a:rPr lang="es-ES" sz="1600" b="0">
                <a:solidFill>
                  <a:srgbClr val="585858"/>
                </a:solidFill>
              </a:rPr>
              <a:t> </a:t>
            </a:r>
            <a:endParaRPr lang="es-ES" sz="1600" b="0" dirty="0">
              <a:solidFill>
                <a:srgbClr val="585858"/>
              </a:solidFill>
            </a:endParaRPr>
          </a:p>
          <a:p>
            <a:r>
              <a:rPr lang="es-ES" b="1">
                <a:solidFill>
                  <a:srgbClr val="585858"/>
                </a:solidFill>
              </a:rPr>
              <a:t>	A -SU </a:t>
            </a:r>
            <a:r>
              <a:rPr lang="es-ES" b="1" dirty="0">
                <a:solidFill>
                  <a:srgbClr val="585858"/>
                </a:solidFill>
              </a:rPr>
              <a:t>ACTUALIZACIÓN CONSTANTE</a:t>
            </a:r>
            <a:r>
              <a:rPr lang="es-ES" b="1">
                <a:solidFill>
                  <a:srgbClr val="585858"/>
                </a:solidFill>
              </a:rPr>
              <a:t>	B - VENDER MUY BARATO</a:t>
            </a:r>
            <a:r>
              <a:rPr lang="es-ES" b="1" dirty="0">
                <a:solidFill>
                  <a:srgbClr val="585858"/>
                </a:solidFill>
              </a:rPr>
              <a:t>	</a:t>
            </a:r>
            <a:r>
              <a:rPr lang="es-ES" b="1">
                <a:solidFill>
                  <a:srgbClr val="585858"/>
                </a:solidFill>
              </a:rPr>
              <a:t>	C - NO </a:t>
            </a:r>
            <a:r>
              <a:rPr lang="es-ES" b="1" dirty="0">
                <a:solidFill>
                  <a:srgbClr val="585858"/>
                </a:solidFill>
              </a:rPr>
              <a:t>TENER ANTIVIRUS</a:t>
            </a:r>
          </a:p>
          <a:p>
            <a:endParaRPr lang="es-ES" b="1" dirty="0">
              <a:solidFill>
                <a:srgbClr val="585858"/>
              </a:solidFill>
            </a:endParaRPr>
          </a:p>
          <a:p>
            <a:endParaRPr lang="es-ES" sz="1800" b="1" dirty="0">
              <a:solidFill>
                <a:schemeClr val="accent4">
                  <a:lumMod val="60000"/>
                  <a:lumOff val="40000"/>
                </a:schemeClr>
              </a:solidFill>
            </a:endParaRPr>
          </a:p>
          <a:p>
            <a:r>
              <a:rPr lang="es-ES" sz="1800" b="1" dirty="0">
                <a:solidFill>
                  <a:srgbClr val="019EE2"/>
                </a:solidFill>
              </a:rPr>
              <a:t>2- La acción de analizar </a:t>
            </a:r>
            <a:r>
              <a:rPr kumimoji="0" lang="es-ES" sz="1800" b="1" i="0" u="none" strike="noStrike" kern="1200" cap="none" spc="0" normalizeH="0" baseline="0" noProof="0" dirty="0">
                <a:ln>
                  <a:noFill/>
                </a:ln>
                <a:solidFill>
                  <a:srgbClr val="019EE2"/>
                </a:solidFill>
                <a:effectLst/>
                <a:uLnTx/>
                <a:uFillTx/>
                <a:latin typeface="Poppins"/>
                <a:ea typeface="+mn-ea"/>
                <a:cs typeface="+mn-cs"/>
              </a:rPr>
              <a:t>tu histórico de ventas, para hacerte una idea de lo que sueles vender de cada producto en cada momento o época del año, es:</a:t>
            </a:r>
          </a:p>
          <a:p>
            <a:endParaRPr lang="es-ES" sz="1400" b="0" dirty="0">
              <a:solidFill>
                <a:srgbClr val="585858"/>
              </a:solidFill>
            </a:endParaRPr>
          </a:p>
          <a:p>
            <a:r>
              <a:rPr lang="es-ES" b="1">
                <a:solidFill>
                  <a:srgbClr val="585858"/>
                </a:solidFill>
              </a:rPr>
              <a:t>	A - CANTIDAD </a:t>
            </a:r>
            <a:r>
              <a:rPr lang="es-ES" b="1" dirty="0">
                <a:solidFill>
                  <a:srgbClr val="585858"/>
                </a:solidFill>
              </a:rPr>
              <a:t>MÍNIMA	</a:t>
            </a:r>
            <a:r>
              <a:rPr lang="es-ES" b="1">
                <a:solidFill>
                  <a:srgbClr val="585858"/>
                </a:solidFill>
              </a:rPr>
              <a:t>	B - TIEMPO </a:t>
            </a:r>
            <a:r>
              <a:rPr lang="es-ES" b="1" dirty="0">
                <a:solidFill>
                  <a:srgbClr val="585858"/>
                </a:solidFill>
              </a:rPr>
              <a:t>DE REPOSICIÓN	</a:t>
            </a:r>
            <a:r>
              <a:rPr lang="es-ES" b="1">
                <a:solidFill>
                  <a:srgbClr val="585858"/>
                </a:solidFill>
              </a:rPr>
              <a:t>	C - PREVISIÓN </a:t>
            </a:r>
            <a:r>
              <a:rPr lang="es-ES" b="1" dirty="0">
                <a:solidFill>
                  <a:srgbClr val="585858"/>
                </a:solidFill>
              </a:rPr>
              <a:t>DE VENTAS</a:t>
            </a:r>
          </a:p>
          <a:p>
            <a:endParaRPr lang="es-ES" sz="1800" b="1" dirty="0">
              <a:solidFill>
                <a:srgbClr val="585858"/>
              </a:solidFill>
            </a:endParaRPr>
          </a:p>
          <a:p>
            <a:endParaRPr lang="es-ES" sz="1800" b="1" dirty="0">
              <a:solidFill>
                <a:srgbClr val="019EE2"/>
              </a:solidFill>
            </a:endParaRPr>
          </a:p>
          <a:p>
            <a:r>
              <a:rPr lang="es-ES" sz="1800" b="1" dirty="0">
                <a:solidFill>
                  <a:srgbClr val="019EE2"/>
                </a:solidFill>
              </a:rPr>
              <a:t>3- Es recomendable escoger proveedores que sean:</a:t>
            </a:r>
            <a:r>
              <a:rPr kumimoji="0" lang="es-ES" sz="1800" b="1" i="0" u="none" strike="noStrike" kern="1200" cap="none" spc="0" normalizeH="0" baseline="0" noProof="0" dirty="0">
                <a:ln>
                  <a:noFill/>
                </a:ln>
                <a:solidFill>
                  <a:srgbClr val="019EE2"/>
                </a:solidFill>
                <a:effectLst/>
                <a:uLnTx/>
                <a:uFillTx/>
              </a:rPr>
              <a:t> </a:t>
            </a:r>
            <a:endParaRPr lang="es-ES" sz="1800" b="1" dirty="0">
              <a:solidFill>
                <a:srgbClr val="019EE2"/>
              </a:solidFill>
            </a:endParaRPr>
          </a:p>
          <a:p>
            <a:endParaRPr lang="es-ES" sz="1400" b="0" dirty="0">
              <a:solidFill>
                <a:srgbClr val="585858"/>
              </a:solidFill>
            </a:endParaRPr>
          </a:p>
          <a:p>
            <a:r>
              <a:rPr lang="es-ES" b="1">
                <a:solidFill>
                  <a:srgbClr val="585858"/>
                </a:solidFill>
              </a:rPr>
              <a:t>	A - RÁPIDOS </a:t>
            </a:r>
            <a:r>
              <a:rPr lang="es-ES" b="1" dirty="0">
                <a:solidFill>
                  <a:srgbClr val="585858"/>
                </a:solidFill>
              </a:rPr>
              <a:t>Y FIABLES	</a:t>
            </a:r>
            <a:r>
              <a:rPr lang="es-ES" b="1">
                <a:solidFill>
                  <a:srgbClr val="585858"/>
                </a:solidFill>
              </a:rPr>
              <a:t>	B - CONSTANTES </a:t>
            </a:r>
            <a:r>
              <a:rPr lang="es-ES" b="1" dirty="0">
                <a:solidFill>
                  <a:srgbClr val="585858"/>
                </a:solidFill>
              </a:rPr>
              <a:t>Y FIABLES	</a:t>
            </a:r>
            <a:r>
              <a:rPr lang="es-ES" b="1">
                <a:solidFill>
                  <a:srgbClr val="585858"/>
                </a:solidFill>
              </a:rPr>
              <a:t>	C - CONSTANTES </a:t>
            </a:r>
            <a:r>
              <a:rPr lang="es-ES" b="1" dirty="0">
                <a:solidFill>
                  <a:srgbClr val="585858"/>
                </a:solidFill>
              </a:rPr>
              <a:t>Y RÁPIDOS.</a:t>
            </a:r>
          </a:p>
        </p:txBody>
      </p:sp>
      <p:sp>
        <p:nvSpPr>
          <p:cNvPr id="3" name="Text Placeholder 2">
            <a:extLst>
              <a:ext uri="{FF2B5EF4-FFF2-40B4-BE49-F238E27FC236}">
                <a16:creationId xmlns:a16="http://schemas.microsoft.com/office/drawing/2014/main" id="{EDC1C95E-282C-4333-AFFE-2D88F1F33192}"/>
              </a:ext>
            </a:extLst>
          </p:cNvPr>
          <p:cNvSpPr>
            <a:spLocks noGrp="1"/>
          </p:cNvSpPr>
          <p:nvPr>
            <p:ph type="body" sz="quarter" idx="13"/>
          </p:nvPr>
        </p:nvSpPr>
        <p:spPr/>
        <p:txBody>
          <a:bodyPr/>
          <a:lstStyle/>
          <a:p>
            <a:r>
              <a:rPr lang="es-ES" dirty="0"/>
              <a:t>Test</a:t>
            </a:r>
          </a:p>
        </p:txBody>
      </p:sp>
      <p:sp>
        <p:nvSpPr>
          <p:cNvPr id="4" name="Title 3">
            <a:extLst>
              <a:ext uri="{FF2B5EF4-FFF2-40B4-BE49-F238E27FC236}">
                <a16:creationId xmlns:a16="http://schemas.microsoft.com/office/drawing/2014/main" id="{24B5F82E-F095-4449-BEB9-E78DB34D9C9B}"/>
              </a:ext>
            </a:extLst>
          </p:cNvPr>
          <p:cNvSpPr>
            <a:spLocks noGrp="1"/>
          </p:cNvSpPr>
          <p:nvPr>
            <p:ph type="title"/>
          </p:nvPr>
        </p:nvSpPr>
        <p:spPr>
          <a:xfrm>
            <a:off x="252730" y="323206"/>
            <a:ext cx="9485630" cy="396664"/>
          </a:xfrm>
        </p:spPr>
        <p:txBody>
          <a:bodyPr/>
          <a:lstStyle/>
          <a:p>
            <a:r>
              <a:rPr lang="es-ES" dirty="0"/>
              <a:t>Gestión de la página web.</a:t>
            </a:r>
          </a:p>
        </p:txBody>
      </p:sp>
      <p:sp>
        <p:nvSpPr>
          <p:cNvPr id="5" name="CuadroTexto 4">
            <a:extLst>
              <a:ext uri="{FF2B5EF4-FFF2-40B4-BE49-F238E27FC236}">
                <a16:creationId xmlns:a16="http://schemas.microsoft.com/office/drawing/2014/main" id="{016F2AFC-55C9-4B0E-9469-5AA714BD8930}"/>
              </a:ext>
            </a:extLst>
          </p:cNvPr>
          <p:cNvSpPr txBox="1"/>
          <p:nvPr/>
        </p:nvSpPr>
        <p:spPr bwMode="gray">
          <a:xfrm rot="10800000">
            <a:off x="3659505" y="6246181"/>
            <a:ext cx="7738110" cy="418465"/>
          </a:xfrm>
          <a:prstGeom prst="rect">
            <a:avLst/>
          </a:prstGeom>
        </p:spPr>
        <p:txBody>
          <a:bodyPr vert="horz" wrap="square" lIns="0" tIns="0" rIns="0" bIns="0" rtlCol="0" anchor="b" anchorCtr="0">
            <a:noAutofit/>
          </a:bodyPr>
          <a:lstStyle/>
          <a:p>
            <a:r>
              <a:rPr lang="ca-ES" sz="1200" dirty="0" err="1"/>
              <a:t>Respuestas</a:t>
            </a:r>
            <a:r>
              <a:rPr lang="ca-ES" sz="1200" dirty="0"/>
              <a:t>: 1- </a:t>
            </a:r>
            <a:r>
              <a:rPr lang="ca-ES" sz="1200" dirty="0" err="1"/>
              <a:t>Actualización</a:t>
            </a:r>
            <a:r>
              <a:rPr lang="ca-ES" sz="1200" dirty="0"/>
              <a:t> </a:t>
            </a:r>
            <a:r>
              <a:rPr lang="ca-ES" sz="1200" dirty="0" err="1"/>
              <a:t>constante</a:t>
            </a:r>
            <a:r>
              <a:rPr lang="ca-ES" sz="1200" dirty="0"/>
              <a:t>, 2-Previsión de </a:t>
            </a:r>
            <a:r>
              <a:rPr lang="ca-ES" sz="1200" dirty="0" err="1"/>
              <a:t>ventas</a:t>
            </a:r>
            <a:r>
              <a:rPr lang="ca-ES" sz="1200" dirty="0"/>
              <a:t>, 3- </a:t>
            </a:r>
            <a:r>
              <a:rPr lang="ca-ES" sz="1200" dirty="0" err="1"/>
              <a:t>Constantes</a:t>
            </a:r>
            <a:r>
              <a:rPr lang="ca-ES" sz="1200" dirty="0"/>
              <a:t> y Fiables.</a:t>
            </a:r>
            <a:endParaRPr lang="ca-ES" sz="1200" b="0" dirty="0"/>
          </a:p>
        </p:txBody>
      </p:sp>
    </p:spTree>
    <p:extLst>
      <p:ext uri="{BB962C8B-B14F-4D97-AF65-F5344CB8AC3E}">
        <p14:creationId xmlns:p14="http://schemas.microsoft.com/office/powerpoint/2010/main" val="1529122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256632" y="2639444"/>
            <a:ext cx="7678737" cy="1579113"/>
          </a:xfrm>
        </p:spPr>
        <p:txBody>
          <a:bodyPr/>
          <a:lstStyle/>
          <a:p>
            <a:r>
              <a:rPr lang="es-ES" sz="4000" dirty="0"/>
              <a:t>Muchas gracias </a:t>
            </a:r>
          </a:p>
          <a:p>
            <a:r>
              <a:rPr lang="es-ES" sz="4000" dirty="0"/>
              <a:t>por vuestra atención</a:t>
            </a:r>
          </a:p>
        </p:txBody>
      </p:sp>
    </p:spTree>
    <p:extLst>
      <p:ext uri="{BB962C8B-B14F-4D97-AF65-F5344CB8AC3E}">
        <p14:creationId xmlns:p14="http://schemas.microsoft.com/office/powerpoint/2010/main" val="555420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BEAAFE-39E5-44B2-9C70-D9B18CBDE805}"/>
              </a:ext>
            </a:extLst>
          </p:cNvPr>
          <p:cNvSpPr>
            <a:spLocks noGrp="1"/>
          </p:cNvSpPr>
          <p:nvPr>
            <p:ph type="body" sz="quarter" idx="10"/>
          </p:nvPr>
        </p:nvSpPr>
        <p:spPr>
          <a:xfrm>
            <a:off x="494030" y="1433830"/>
            <a:ext cx="11203940" cy="1360483"/>
          </a:xfrm>
        </p:spPr>
        <p:txBody>
          <a:bodyPr/>
          <a:lstStyle/>
          <a:p>
            <a:pPr algn="just">
              <a:spcAft>
                <a:spcPts val="130"/>
              </a:spcAft>
            </a:pPr>
            <a:r>
              <a:rPr lang="es-ES" dirty="0"/>
              <a:t>D</a:t>
            </a:r>
            <a:r>
              <a:rPr lang="es-ES_tradnl" dirty="0" err="1"/>
              <a:t>ocumento</a:t>
            </a:r>
            <a:r>
              <a:rPr lang="es-ES_tradnl" dirty="0"/>
              <a:t> </a:t>
            </a:r>
            <a:r>
              <a:rPr lang="es-ES" dirty="0"/>
              <a:t>o </a:t>
            </a:r>
            <a:r>
              <a:rPr lang="es-ES" b="1" dirty="0">
                <a:solidFill>
                  <a:srgbClr val="019EE2"/>
                </a:solidFill>
              </a:rPr>
              <a:t>información electrónica</a:t>
            </a:r>
            <a:r>
              <a:rPr lang="es-ES" dirty="0"/>
              <a:t> capaz de contener texto,</a:t>
            </a:r>
            <a:r>
              <a:rPr lang="es-ES_tradnl" dirty="0"/>
              <a:t> sonido</a:t>
            </a:r>
            <a:r>
              <a:rPr lang="es-ES" dirty="0"/>
              <a:t>,</a:t>
            </a:r>
            <a:r>
              <a:rPr lang="es-ES_tradnl" dirty="0"/>
              <a:t> vídeo</a:t>
            </a:r>
            <a:r>
              <a:rPr lang="es-ES" dirty="0"/>
              <a:t>, programas, enlaces, imágenes, etc., a los que se puede acceder a través de la</a:t>
            </a:r>
            <a:r>
              <a:rPr lang="es-ES_tradnl" dirty="0"/>
              <a:t> </a:t>
            </a:r>
            <a:r>
              <a:rPr lang="es-ES_tradnl" i="1" dirty="0" err="1"/>
              <a:t>word</a:t>
            </a:r>
            <a:r>
              <a:rPr lang="es-ES_tradnl" i="1" dirty="0"/>
              <a:t> </a:t>
            </a:r>
            <a:r>
              <a:rPr lang="es-ES_tradnl" i="1" dirty="0" err="1"/>
              <a:t>wide</a:t>
            </a:r>
            <a:r>
              <a:rPr lang="es-ES_tradnl" i="1" dirty="0"/>
              <a:t> web</a:t>
            </a:r>
            <a:r>
              <a:rPr lang="es-ES_tradnl" dirty="0"/>
              <a:t> o </a:t>
            </a:r>
            <a:r>
              <a:rPr lang="es-ES_tradnl" b="1" dirty="0">
                <a:solidFill>
                  <a:srgbClr val="019EE2"/>
                </a:solidFill>
              </a:rPr>
              <a:t>www</a:t>
            </a:r>
            <a:r>
              <a:rPr lang="es-ES_tradnl" dirty="0"/>
              <a:t>, </a:t>
            </a:r>
            <a:r>
              <a:rPr lang="es-ES" dirty="0"/>
              <a:t>empleando un </a:t>
            </a:r>
            <a:r>
              <a:rPr lang="es-ES" b="1" dirty="0">
                <a:solidFill>
                  <a:srgbClr val="019EE2"/>
                </a:solidFill>
              </a:rPr>
              <a:t>navegador</a:t>
            </a:r>
            <a:r>
              <a:rPr lang="es-ES" dirty="0"/>
              <a:t>.</a:t>
            </a:r>
          </a:p>
          <a:p>
            <a:pPr algn="just">
              <a:spcAft>
                <a:spcPts val="130"/>
              </a:spcAft>
            </a:pPr>
            <a:endParaRPr lang="es-ES" dirty="0"/>
          </a:p>
          <a:p>
            <a:pPr algn="just">
              <a:spcAft>
                <a:spcPts val="130"/>
              </a:spcAft>
            </a:pPr>
            <a:r>
              <a:rPr lang="es-ES" dirty="0"/>
              <a:t>Se caracterizan por su </a:t>
            </a:r>
            <a:r>
              <a:rPr lang="es-ES" b="1" dirty="0">
                <a:solidFill>
                  <a:srgbClr val="019EE2"/>
                </a:solidFill>
              </a:rPr>
              <a:t>versatilidad</a:t>
            </a:r>
            <a:r>
              <a:rPr lang="es-ES" dirty="0"/>
              <a:t>,</a:t>
            </a:r>
            <a:r>
              <a:rPr lang="es-ES" b="1" dirty="0"/>
              <a:t> </a:t>
            </a:r>
            <a:r>
              <a:rPr lang="es-ES" dirty="0"/>
              <a:t>una página web es en esencia una </a:t>
            </a:r>
            <a:r>
              <a:rPr lang="es-ES" b="1" dirty="0">
                <a:solidFill>
                  <a:srgbClr val="019EE2"/>
                </a:solidFill>
              </a:rPr>
              <a:t>tarjeta de presentación digital</a:t>
            </a:r>
            <a:r>
              <a:rPr lang="es-ES" dirty="0"/>
              <a:t>, ya sea para empresas, organizaciones, o personas, así como una manera de </a:t>
            </a:r>
            <a:r>
              <a:rPr lang="es-ES" b="1" dirty="0">
                <a:solidFill>
                  <a:srgbClr val="019EE2"/>
                </a:solidFill>
              </a:rPr>
              <a:t>comunicar</a:t>
            </a:r>
            <a:r>
              <a:rPr lang="es-ES" dirty="0"/>
              <a:t> ideas, pensamientos, conocimientos, informaciones o teorías.</a:t>
            </a:r>
            <a:r>
              <a:rPr lang="es-ES_tradnl" baseline="30000" dirty="0"/>
              <a:t> </a:t>
            </a:r>
          </a:p>
          <a:p>
            <a:pPr algn="just">
              <a:spcAft>
                <a:spcPts val="130"/>
              </a:spcAft>
            </a:pPr>
            <a:endParaRPr lang="es-ES" dirty="0"/>
          </a:p>
          <a:p>
            <a:pPr lvl="1" indent="0" algn="just"/>
            <a:endParaRPr lang="ca-ES" sz="1600" b="1" dirty="0">
              <a:solidFill>
                <a:srgbClr val="595959"/>
              </a:solidFill>
            </a:endParaRPr>
          </a:p>
          <a:p>
            <a:pPr algn="just"/>
            <a:endParaRPr lang="es-ES" dirty="0"/>
          </a:p>
        </p:txBody>
      </p:sp>
      <p:sp>
        <p:nvSpPr>
          <p:cNvPr id="3" name="Text Placeholder 2">
            <a:extLst>
              <a:ext uri="{FF2B5EF4-FFF2-40B4-BE49-F238E27FC236}">
                <a16:creationId xmlns:a16="http://schemas.microsoft.com/office/drawing/2014/main" id="{DA871D14-BE16-45D4-8018-EA4138CB6014}"/>
              </a:ext>
            </a:extLst>
          </p:cNvPr>
          <p:cNvSpPr>
            <a:spLocks noGrp="1"/>
          </p:cNvSpPr>
          <p:nvPr>
            <p:ph type="body" sz="quarter" idx="13"/>
          </p:nvPr>
        </p:nvSpPr>
        <p:spPr/>
        <p:txBody>
          <a:bodyPr/>
          <a:lstStyle/>
          <a:p>
            <a:r>
              <a:rPr lang="es-ES" dirty="0"/>
              <a:t>¿Qué es una Página Web?</a:t>
            </a:r>
          </a:p>
        </p:txBody>
      </p:sp>
      <p:sp>
        <p:nvSpPr>
          <p:cNvPr id="4" name="Title 3">
            <a:extLst>
              <a:ext uri="{FF2B5EF4-FFF2-40B4-BE49-F238E27FC236}">
                <a16:creationId xmlns:a16="http://schemas.microsoft.com/office/drawing/2014/main" id="{69A7175D-D9C0-4AAF-9D11-064B8E996C99}"/>
              </a:ext>
            </a:extLst>
          </p:cNvPr>
          <p:cNvSpPr>
            <a:spLocks noGrp="1"/>
          </p:cNvSpPr>
          <p:nvPr>
            <p:ph type="title"/>
          </p:nvPr>
        </p:nvSpPr>
        <p:spPr/>
        <p:txBody>
          <a:bodyPr/>
          <a:lstStyle/>
          <a:p>
            <a:r>
              <a:rPr lang="es-ES" dirty="0"/>
              <a:t>Introducción</a:t>
            </a:r>
          </a:p>
        </p:txBody>
      </p:sp>
      <p:grpSp>
        <p:nvGrpSpPr>
          <p:cNvPr id="387" name="Group 53">
            <a:extLst>
              <a:ext uri="{FF2B5EF4-FFF2-40B4-BE49-F238E27FC236}">
                <a16:creationId xmlns:a16="http://schemas.microsoft.com/office/drawing/2014/main" id="{A3A52C07-73E9-4408-9AA1-C35C180A1FF6}"/>
              </a:ext>
            </a:extLst>
          </p:cNvPr>
          <p:cNvGrpSpPr>
            <a:grpSpLocks noChangeAspect="1"/>
          </p:cNvGrpSpPr>
          <p:nvPr/>
        </p:nvGrpSpPr>
        <p:grpSpPr bwMode="auto">
          <a:xfrm>
            <a:off x="3320181" y="917094"/>
            <a:ext cx="367043" cy="368123"/>
            <a:chOff x="5183" y="1046"/>
            <a:chExt cx="340" cy="341"/>
          </a:xfrm>
          <a:solidFill>
            <a:srgbClr val="019EE2"/>
          </a:solidFill>
        </p:grpSpPr>
        <p:sp>
          <p:nvSpPr>
            <p:cNvPr id="388" name="Freeform 54">
              <a:extLst>
                <a:ext uri="{FF2B5EF4-FFF2-40B4-BE49-F238E27FC236}">
                  <a16:creationId xmlns:a16="http://schemas.microsoft.com/office/drawing/2014/main" id="{9A6CA27C-2336-417E-BF2B-20F0E571F2B7}"/>
                </a:ext>
              </a:extLst>
            </p:cNvPr>
            <p:cNvSpPr>
              <a:spLocks noEditPoints="1"/>
            </p:cNvSpPr>
            <p:nvPr/>
          </p:nvSpPr>
          <p:spPr bwMode="auto">
            <a:xfrm>
              <a:off x="5247" y="1110"/>
              <a:ext cx="212" cy="213"/>
            </a:xfrm>
            <a:custGeom>
              <a:avLst/>
              <a:gdLst>
                <a:gd name="T0" fmla="*/ 160 w 320"/>
                <a:gd name="T1" fmla="*/ 0 h 320"/>
                <a:gd name="T2" fmla="*/ 0 w 320"/>
                <a:gd name="T3" fmla="*/ 160 h 320"/>
                <a:gd name="T4" fmla="*/ 160 w 320"/>
                <a:gd name="T5" fmla="*/ 320 h 320"/>
                <a:gd name="T6" fmla="*/ 320 w 320"/>
                <a:gd name="T7" fmla="*/ 160 h 320"/>
                <a:gd name="T8" fmla="*/ 160 w 320"/>
                <a:gd name="T9" fmla="*/ 0 h 320"/>
                <a:gd name="T10" fmla="*/ 283 w 320"/>
                <a:gd name="T11" fmla="*/ 224 h 320"/>
                <a:gd name="T12" fmla="*/ 218 w 320"/>
                <a:gd name="T13" fmla="*/ 224 h 320"/>
                <a:gd name="T14" fmla="*/ 223 w 320"/>
                <a:gd name="T15" fmla="*/ 170 h 320"/>
                <a:gd name="T16" fmla="*/ 298 w 320"/>
                <a:gd name="T17" fmla="*/ 170 h 320"/>
                <a:gd name="T18" fmla="*/ 283 w 320"/>
                <a:gd name="T19" fmla="*/ 224 h 320"/>
                <a:gd name="T20" fmla="*/ 160 w 320"/>
                <a:gd name="T21" fmla="*/ 298 h 320"/>
                <a:gd name="T22" fmla="*/ 127 w 320"/>
                <a:gd name="T23" fmla="*/ 245 h 320"/>
                <a:gd name="T24" fmla="*/ 192 w 320"/>
                <a:gd name="T25" fmla="*/ 245 h 320"/>
                <a:gd name="T26" fmla="*/ 160 w 320"/>
                <a:gd name="T27" fmla="*/ 298 h 320"/>
                <a:gd name="T28" fmla="*/ 122 w 320"/>
                <a:gd name="T29" fmla="*/ 224 h 320"/>
                <a:gd name="T30" fmla="*/ 117 w 320"/>
                <a:gd name="T31" fmla="*/ 170 h 320"/>
                <a:gd name="T32" fmla="*/ 202 w 320"/>
                <a:gd name="T33" fmla="*/ 170 h 320"/>
                <a:gd name="T34" fmla="*/ 197 w 320"/>
                <a:gd name="T35" fmla="*/ 224 h 320"/>
                <a:gd name="T36" fmla="*/ 122 w 320"/>
                <a:gd name="T37" fmla="*/ 224 h 320"/>
                <a:gd name="T38" fmla="*/ 22 w 320"/>
                <a:gd name="T39" fmla="*/ 170 h 320"/>
                <a:gd name="T40" fmla="*/ 96 w 320"/>
                <a:gd name="T41" fmla="*/ 170 h 320"/>
                <a:gd name="T42" fmla="*/ 101 w 320"/>
                <a:gd name="T43" fmla="*/ 224 h 320"/>
                <a:gd name="T44" fmla="*/ 37 w 320"/>
                <a:gd name="T45" fmla="*/ 224 h 320"/>
                <a:gd name="T46" fmla="*/ 22 w 320"/>
                <a:gd name="T47" fmla="*/ 170 h 320"/>
                <a:gd name="T48" fmla="*/ 37 w 320"/>
                <a:gd name="T49" fmla="*/ 96 h 320"/>
                <a:gd name="T50" fmla="*/ 101 w 320"/>
                <a:gd name="T51" fmla="*/ 96 h 320"/>
                <a:gd name="T52" fmla="*/ 96 w 320"/>
                <a:gd name="T53" fmla="*/ 149 h 320"/>
                <a:gd name="T54" fmla="*/ 22 w 320"/>
                <a:gd name="T55" fmla="*/ 149 h 320"/>
                <a:gd name="T56" fmla="*/ 37 w 320"/>
                <a:gd name="T57" fmla="*/ 96 h 320"/>
                <a:gd name="T58" fmla="*/ 160 w 320"/>
                <a:gd name="T59" fmla="*/ 21 h 320"/>
                <a:gd name="T60" fmla="*/ 192 w 320"/>
                <a:gd name="T61" fmla="*/ 74 h 320"/>
                <a:gd name="T62" fmla="*/ 127 w 320"/>
                <a:gd name="T63" fmla="*/ 74 h 320"/>
                <a:gd name="T64" fmla="*/ 160 w 320"/>
                <a:gd name="T65" fmla="*/ 21 h 320"/>
                <a:gd name="T66" fmla="*/ 197 w 320"/>
                <a:gd name="T67" fmla="*/ 96 h 320"/>
                <a:gd name="T68" fmla="*/ 202 w 320"/>
                <a:gd name="T69" fmla="*/ 149 h 320"/>
                <a:gd name="T70" fmla="*/ 117 w 320"/>
                <a:gd name="T71" fmla="*/ 149 h 320"/>
                <a:gd name="T72" fmla="*/ 122 w 320"/>
                <a:gd name="T73" fmla="*/ 96 h 320"/>
                <a:gd name="T74" fmla="*/ 197 w 320"/>
                <a:gd name="T75" fmla="*/ 96 h 320"/>
                <a:gd name="T76" fmla="*/ 223 w 320"/>
                <a:gd name="T77" fmla="*/ 149 h 320"/>
                <a:gd name="T78" fmla="*/ 218 w 320"/>
                <a:gd name="T79" fmla="*/ 96 h 320"/>
                <a:gd name="T80" fmla="*/ 283 w 320"/>
                <a:gd name="T81" fmla="*/ 96 h 320"/>
                <a:gd name="T82" fmla="*/ 298 w 320"/>
                <a:gd name="T83" fmla="*/ 149 h 320"/>
                <a:gd name="T84" fmla="*/ 223 w 320"/>
                <a:gd name="T85" fmla="*/ 149 h 320"/>
                <a:gd name="T86" fmla="*/ 269 w 320"/>
                <a:gd name="T87" fmla="*/ 74 h 320"/>
                <a:gd name="T88" fmla="*/ 214 w 320"/>
                <a:gd name="T89" fmla="*/ 74 h 320"/>
                <a:gd name="T90" fmla="*/ 196 w 320"/>
                <a:gd name="T91" fmla="*/ 26 h 320"/>
                <a:gd name="T92" fmla="*/ 269 w 320"/>
                <a:gd name="T93" fmla="*/ 74 h 320"/>
                <a:gd name="T94" fmla="*/ 124 w 320"/>
                <a:gd name="T95" fmla="*/ 26 h 320"/>
                <a:gd name="T96" fmla="*/ 105 w 320"/>
                <a:gd name="T97" fmla="*/ 74 h 320"/>
                <a:gd name="T98" fmla="*/ 51 w 320"/>
                <a:gd name="T99" fmla="*/ 74 h 320"/>
                <a:gd name="T100" fmla="*/ 124 w 320"/>
                <a:gd name="T101" fmla="*/ 26 h 320"/>
                <a:gd name="T102" fmla="*/ 51 w 320"/>
                <a:gd name="T103" fmla="*/ 245 h 320"/>
                <a:gd name="T104" fmla="*/ 105 w 320"/>
                <a:gd name="T105" fmla="*/ 245 h 320"/>
                <a:gd name="T106" fmla="*/ 124 w 320"/>
                <a:gd name="T107" fmla="*/ 293 h 320"/>
                <a:gd name="T108" fmla="*/ 51 w 320"/>
                <a:gd name="T109" fmla="*/ 245 h 320"/>
                <a:gd name="T110" fmla="*/ 196 w 320"/>
                <a:gd name="T111" fmla="*/ 293 h 320"/>
                <a:gd name="T112" fmla="*/ 214 w 320"/>
                <a:gd name="T113" fmla="*/ 245 h 320"/>
                <a:gd name="T114" fmla="*/ 269 w 320"/>
                <a:gd name="T115" fmla="*/ 245 h 320"/>
                <a:gd name="T116" fmla="*/ 196 w 320"/>
                <a:gd name="T117" fmla="*/ 29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0" h="320">
                  <a:moveTo>
                    <a:pt x="160" y="0"/>
                  </a:moveTo>
                  <a:cubicBezTo>
                    <a:pt x="71" y="0"/>
                    <a:pt x="0" y="71"/>
                    <a:pt x="0" y="160"/>
                  </a:cubicBezTo>
                  <a:cubicBezTo>
                    <a:pt x="0" y="248"/>
                    <a:pt x="71" y="320"/>
                    <a:pt x="160" y="320"/>
                  </a:cubicBezTo>
                  <a:cubicBezTo>
                    <a:pt x="248" y="320"/>
                    <a:pt x="320" y="248"/>
                    <a:pt x="320" y="160"/>
                  </a:cubicBezTo>
                  <a:cubicBezTo>
                    <a:pt x="320" y="71"/>
                    <a:pt x="248" y="0"/>
                    <a:pt x="160" y="0"/>
                  </a:cubicBezTo>
                  <a:close/>
                  <a:moveTo>
                    <a:pt x="283" y="224"/>
                  </a:moveTo>
                  <a:cubicBezTo>
                    <a:pt x="218" y="224"/>
                    <a:pt x="218" y="224"/>
                    <a:pt x="218" y="224"/>
                  </a:cubicBezTo>
                  <a:cubicBezTo>
                    <a:pt x="221" y="207"/>
                    <a:pt x="223" y="188"/>
                    <a:pt x="223" y="170"/>
                  </a:cubicBezTo>
                  <a:cubicBezTo>
                    <a:pt x="298" y="170"/>
                    <a:pt x="298" y="170"/>
                    <a:pt x="298" y="170"/>
                  </a:cubicBezTo>
                  <a:cubicBezTo>
                    <a:pt x="296" y="189"/>
                    <a:pt x="291" y="207"/>
                    <a:pt x="283" y="224"/>
                  </a:cubicBezTo>
                  <a:close/>
                  <a:moveTo>
                    <a:pt x="160" y="298"/>
                  </a:moveTo>
                  <a:cubicBezTo>
                    <a:pt x="149" y="298"/>
                    <a:pt x="136" y="279"/>
                    <a:pt x="127" y="245"/>
                  </a:cubicBezTo>
                  <a:cubicBezTo>
                    <a:pt x="192" y="245"/>
                    <a:pt x="192" y="245"/>
                    <a:pt x="192" y="245"/>
                  </a:cubicBezTo>
                  <a:cubicBezTo>
                    <a:pt x="183" y="279"/>
                    <a:pt x="170" y="298"/>
                    <a:pt x="160" y="298"/>
                  </a:cubicBezTo>
                  <a:close/>
                  <a:moveTo>
                    <a:pt x="122" y="224"/>
                  </a:moveTo>
                  <a:cubicBezTo>
                    <a:pt x="120" y="208"/>
                    <a:pt x="118" y="190"/>
                    <a:pt x="117" y="170"/>
                  </a:cubicBezTo>
                  <a:cubicBezTo>
                    <a:pt x="202" y="170"/>
                    <a:pt x="202" y="170"/>
                    <a:pt x="202" y="170"/>
                  </a:cubicBezTo>
                  <a:cubicBezTo>
                    <a:pt x="202" y="190"/>
                    <a:pt x="200" y="208"/>
                    <a:pt x="197" y="224"/>
                  </a:cubicBezTo>
                  <a:lnTo>
                    <a:pt x="122" y="224"/>
                  </a:lnTo>
                  <a:close/>
                  <a:moveTo>
                    <a:pt x="22" y="170"/>
                  </a:moveTo>
                  <a:cubicBezTo>
                    <a:pt x="96" y="170"/>
                    <a:pt x="96" y="170"/>
                    <a:pt x="96" y="170"/>
                  </a:cubicBezTo>
                  <a:cubicBezTo>
                    <a:pt x="96" y="188"/>
                    <a:pt x="98" y="207"/>
                    <a:pt x="101" y="224"/>
                  </a:cubicBezTo>
                  <a:cubicBezTo>
                    <a:pt x="37" y="224"/>
                    <a:pt x="37" y="224"/>
                    <a:pt x="37" y="224"/>
                  </a:cubicBezTo>
                  <a:cubicBezTo>
                    <a:pt x="28" y="207"/>
                    <a:pt x="23" y="189"/>
                    <a:pt x="22" y="170"/>
                  </a:cubicBezTo>
                  <a:close/>
                  <a:moveTo>
                    <a:pt x="37" y="96"/>
                  </a:moveTo>
                  <a:cubicBezTo>
                    <a:pt x="101" y="96"/>
                    <a:pt x="101" y="96"/>
                    <a:pt x="101" y="96"/>
                  </a:cubicBezTo>
                  <a:cubicBezTo>
                    <a:pt x="98" y="113"/>
                    <a:pt x="96" y="131"/>
                    <a:pt x="96" y="149"/>
                  </a:cubicBezTo>
                  <a:cubicBezTo>
                    <a:pt x="22" y="149"/>
                    <a:pt x="22" y="149"/>
                    <a:pt x="22" y="149"/>
                  </a:cubicBezTo>
                  <a:cubicBezTo>
                    <a:pt x="23" y="130"/>
                    <a:pt x="28" y="112"/>
                    <a:pt x="37" y="96"/>
                  </a:cubicBezTo>
                  <a:close/>
                  <a:moveTo>
                    <a:pt x="160" y="21"/>
                  </a:moveTo>
                  <a:cubicBezTo>
                    <a:pt x="170" y="21"/>
                    <a:pt x="183" y="41"/>
                    <a:pt x="192" y="74"/>
                  </a:cubicBezTo>
                  <a:cubicBezTo>
                    <a:pt x="127" y="74"/>
                    <a:pt x="127" y="74"/>
                    <a:pt x="127" y="74"/>
                  </a:cubicBezTo>
                  <a:cubicBezTo>
                    <a:pt x="136" y="41"/>
                    <a:pt x="149" y="21"/>
                    <a:pt x="160" y="21"/>
                  </a:cubicBezTo>
                  <a:close/>
                  <a:moveTo>
                    <a:pt x="197" y="96"/>
                  </a:moveTo>
                  <a:cubicBezTo>
                    <a:pt x="200" y="111"/>
                    <a:pt x="202" y="129"/>
                    <a:pt x="202" y="149"/>
                  </a:cubicBezTo>
                  <a:cubicBezTo>
                    <a:pt x="117" y="149"/>
                    <a:pt x="117" y="149"/>
                    <a:pt x="117" y="149"/>
                  </a:cubicBezTo>
                  <a:cubicBezTo>
                    <a:pt x="118" y="129"/>
                    <a:pt x="120" y="111"/>
                    <a:pt x="122" y="96"/>
                  </a:cubicBezTo>
                  <a:lnTo>
                    <a:pt x="197" y="96"/>
                  </a:lnTo>
                  <a:close/>
                  <a:moveTo>
                    <a:pt x="223" y="149"/>
                  </a:moveTo>
                  <a:cubicBezTo>
                    <a:pt x="223" y="131"/>
                    <a:pt x="221" y="113"/>
                    <a:pt x="218" y="96"/>
                  </a:cubicBezTo>
                  <a:cubicBezTo>
                    <a:pt x="283" y="96"/>
                    <a:pt x="283" y="96"/>
                    <a:pt x="283" y="96"/>
                  </a:cubicBezTo>
                  <a:cubicBezTo>
                    <a:pt x="291" y="112"/>
                    <a:pt x="296" y="130"/>
                    <a:pt x="298" y="149"/>
                  </a:cubicBezTo>
                  <a:lnTo>
                    <a:pt x="223" y="149"/>
                  </a:lnTo>
                  <a:close/>
                  <a:moveTo>
                    <a:pt x="269" y="74"/>
                  </a:moveTo>
                  <a:cubicBezTo>
                    <a:pt x="214" y="74"/>
                    <a:pt x="214" y="74"/>
                    <a:pt x="214" y="74"/>
                  </a:cubicBezTo>
                  <a:cubicBezTo>
                    <a:pt x="210" y="55"/>
                    <a:pt x="203" y="39"/>
                    <a:pt x="196" y="26"/>
                  </a:cubicBezTo>
                  <a:cubicBezTo>
                    <a:pt x="225" y="34"/>
                    <a:pt x="251" y="51"/>
                    <a:pt x="269" y="74"/>
                  </a:cubicBezTo>
                  <a:close/>
                  <a:moveTo>
                    <a:pt x="124" y="26"/>
                  </a:moveTo>
                  <a:cubicBezTo>
                    <a:pt x="116" y="39"/>
                    <a:pt x="110" y="55"/>
                    <a:pt x="105" y="74"/>
                  </a:cubicBezTo>
                  <a:cubicBezTo>
                    <a:pt x="51" y="74"/>
                    <a:pt x="51" y="74"/>
                    <a:pt x="51" y="74"/>
                  </a:cubicBezTo>
                  <a:cubicBezTo>
                    <a:pt x="69" y="51"/>
                    <a:pt x="94" y="34"/>
                    <a:pt x="124" y="26"/>
                  </a:cubicBezTo>
                  <a:close/>
                  <a:moveTo>
                    <a:pt x="51" y="245"/>
                  </a:moveTo>
                  <a:cubicBezTo>
                    <a:pt x="105" y="245"/>
                    <a:pt x="105" y="245"/>
                    <a:pt x="105" y="245"/>
                  </a:cubicBezTo>
                  <a:cubicBezTo>
                    <a:pt x="110" y="264"/>
                    <a:pt x="116" y="281"/>
                    <a:pt x="124" y="293"/>
                  </a:cubicBezTo>
                  <a:cubicBezTo>
                    <a:pt x="94" y="285"/>
                    <a:pt x="69" y="268"/>
                    <a:pt x="51" y="245"/>
                  </a:cubicBezTo>
                  <a:close/>
                  <a:moveTo>
                    <a:pt x="196" y="293"/>
                  </a:moveTo>
                  <a:cubicBezTo>
                    <a:pt x="203" y="281"/>
                    <a:pt x="210" y="264"/>
                    <a:pt x="214" y="245"/>
                  </a:cubicBezTo>
                  <a:cubicBezTo>
                    <a:pt x="269" y="245"/>
                    <a:pt x="269" y="245"/>
                    <a:pt x="269" y="245"/>
                  </a:cubicBezTo>
                  <a:cubicBezTo>
                    <a:pt x="251" y="268"/>
                    <a:pt x="225" y="285"/>
                    <a:pt x="196" y="29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750" b="0" i="0" u="none" strike="noStrike" kern="1200" cap="none" spc="0" normalizeH="0" baseline="0" noProof="0">
                <a:ln>
                  <a:noFill/>
                </a:ln>
                <a:solidFill>
                  <a:prstClr val="black"/>
                </a:solidFill>
                <a:effectLst/>
                <a:uLnTx/>
                <a:uFillTx/>
                <a:latin typeface="Verdana"/>
                <a:ea typeface="+mn-ea"/>
                <a:cs typeface="+mn-cs"/>
              </a:endParaRPr>
            </a:p>
          </p:txBody>
        </p:sp>
        <p:sp>
          <p:nvSpPr>
            <p:cNvPr id="389" name="Freeform 55">
              <a:extLst>
                <a:ext uri="{FF2B5EF4-FFF2-40B4-BE49-F238E27FC236}">
                  <a16:creationId xmlns:a16="http://schemas.microsoft.com/office/drawing/2014/main" id="{39E1D4F1-E3AC-486C-9A27-C969CD0418CB}"/>
                </a:ext>
              </a:extLst>
            </p:cNvPr>
            <p:cNvSpPr>
              <a:spLocks noEditPoints="1"/>
            </p:cNvSpPr>
            <p:nvPr/>
          </p:nvSpPr>
          <p:spPr bwMode="auto">
            <a:xfrm>
              <a:off x="5183" y="1046"/>
              <a:ext cx="340" cy="341"/>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750" b="0" i="0" u="none" strike="noStrike" kern="1200" cap="none" spc="0" normalizeH="0" baseline="0" noProof="0">
                <a:ln>
                  <a:noFill/>
                </a:ln>
                <a:solidFill>
                  <a:prstClr val="black"/>
                </a:solidFill>
                <a:effectLst/>
                <a:uLnTx/>
                <a:uFillTx/>
                <a:latin typeface="Verdana"/>
                <a:ea typeface="+mn-ea"/>
                <a:cs typeface="+mn-cs"/>
              </a:endParaRPr>
            </a:p>
          </p:txBody>
        </p:sp>
      </p:grpSp>
      <p:grpSp>
        <p:nvGrpSpPr>
          <p:cNvPr id="9" name="Group 8">
            <a:extLst>
              <a:ext uri="{FF2B5EF4-FFF2-40B4-BE49-F238E27FC236}">
                <a16:creationId xmlns:a16="http://schemas.microsoft.com/office/drawing/2014/main" id="{AFCA649D-E787-4E74-A1B2-7C431C01FBDC}"/>
              </a:ext>
            </a:extLst>
          </p:cNvPr>
          <p:cNvGrpSpPr/>
          <p:nvPr/>
        </p:nvGrpSpPr>
        <p:grpSpPr>
          <a:xfrm>
            <a:off x="2330900" y="2929466"/>
            <a:ext cx="7530199" cy="3011440"/>
            <a:chOff x="428468" y="2929466"/>
            <a:chExt cx="7530199" cy="3011440"/>
          </a:xfrm>
        </p:grpSpPr>
        <p:sp>
          <p:nvSpPr>
            <p:cNvPr id="15" name="Freeform 598">
              <a:extLst>
                <a:ext uri="{FF2B5EF4-FFF2-40B4-BE49-F238E27FC236}">
                  <a16:creationId xmlns:a16="http://schemas.microsoft.com/office/drawing/2014/main" id="{B7DC4517-8E2C-43EB-9968-5AFF6F5E7479}"/>
                </a:ext>
              </a:extLst>
            </p:cNvPr>
            <p:cNvSpPr>
              <a:spLocks noChangeAspect="1" noEditPoints="1"/>
            </p:cNvSpPr>
            <p:nvPr/>
          </p:nvSpPr>
          <p:spPr bwMode="auto">
            <a:xfrm>
              <a:off x="611989" y="3034683"/>
              <a:ext cx="367200" cy="36720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02 w 512"/>
                <a:gd name="T11" fmla="*/ 167 h 512"/>
                <a:gd name="T12" fmla="*/ 189 w 512"/>
                <a:gd name="T13" fmla="*/ 381 h 512"/>
                <a:gd name="T14" fmla="*/ 181 w 512"/>
                <a:gd name="T15" fmla="*/ 384 h 512"/>
                <a:gd name="T16" fmla="*/ 173 w 512"/>
                <a:gd name="T17" fmla="*/ 381 h 512"/>
                <a:gd name="T18" fmla="*/ 99 w 512"/>
                <a:gd name="T19" fmla="*/ 306 h 512"/>
                <a:gd name="T20" fmla="*/ 99 w 512"/>
                <a:gd name="T21" fmla="*/ 291 h 512"/>
                <a:gd name="T22" fmla="*/ 114 w 512"/>
                <a:gd name="T23" fmla="*/ 291 h 512"/>
                <a:gd name="T24" fmla="*/ 181 w 512"/>
                <a:gd name="T25" fmla="*/ 358 h 512"/>
                <a:gd name="T26" fmla="*/ 387 w 512"/>
                <a:gd name="T27" fmla="*/ 152 h 512"/>
                <a:gd name="T28" fmla="*/ 402 w 512"/>
                <a:gd name="T29" fmla="*/ 152 h 512"/>
                <a:gd name="T30" fmla="*/ 402 w 512"/>
                <a:gd name="T31" fmla="*/ 1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02" y="167"/>
                  </a:moveTo>
                  <a:cubicBezTo>
                    <a:pt x="189" y="381"/>
                    <a:pt x="189" y="381"/>
                    <a:pt x="189" y="381"/>
                  </a:cubicBezTo>
                  <a:cubicBezTo>
                    <a:pt x="186" y="383"/>
                    <a:pt x="184" y="384"/>
                    <a:pt x="181" y="384"/>
                  </a:cubicBezTo>
                  <a:cubicBezTo>
                    <a:pt x="178" y="384"/>
                    <a:pt x="176" y="383"/>
                    <a:pt x="173" y="381"/>
                  </a:cubicBezTo>
                  <a:cubicBezTo>
                    <a:pt x="99" y="306"/>
                    <a:pt x="99" y="306"/>
                    <a:pt x="99" y="306"/>
                  </a:cubicBezTo>
                  <a:cubicBezTo>
                    <a:pt x="95" y="302"/>
                    <a:pt x="95" y="295"/>
                    <a:pt x="99" y="291"/>
                  </a:cubicBezTo>
                  <a:cubicBezTo>
                    <a:pt x="103" y="287"/>
                    <a:pt x="110" y="287"/>
                    <a:pt x="114" y="291"/>
                  </a:cubicBezTo>
                  <a:cubicBezTo>
                    <a:pt x="181" y="358"/>
                    <a:pt x="181" y="358"/>
                    <a:pt x="181" y="358"/>
                  </a:cubicBezTo>
                  <a:cubicBezTo>
                    <a:pt x="387" y="152"/>
                    <a:pt x="387" y="152"/>
                    <a:pt x="387" y="152"/>
                  </a:cubicBezTo>
                  <a:cubicBezTo>
                    <a:pt x="391" y="148"/>
                    <a:pt x="398" y="148"/>
                    <a:pt x="402" y="152"/>
                  </a:cubicBezTo>
                  <a:cubicBezTo>
                    <a:pt x="406" y="156"/>
                    <a:pt x="406" y="163"/>
                    <a:pt x="402" y="167"/>
                  </a:cubicBezTo>
                  <a:close/>
                </a:path>
              </a:pathLst>
            </a:custGeom>
            <a:solidFill>
              <a:srgbClr val="019EE2"/>
            </a:solidFill>
            <a:ln>
              <a:solidFill>
                <a:srgbClr val="FFFFFF"/>
              </a:solidFill>
            </a:ln>
          </p:spPr>
          <p:txBody>
            <a:bodyPr vert="horz" wrap="square" lIns="121446" tIns="60723" rIns="121446" bIns="60723"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Poppins"/>
                <a:ea typeface="+mn-ea"/>
                <a:cs typeface="+mn-cs"/>
              </a:endParaRPr>
            </a:p>
          </p:txBody>
        </p:sp>
        <p:grpSp>
          <p:nvGrpSpPr>
            <p:cNvPr id="8" name="Group 7">
              <a:extLst>
                <a:ext uri="{FF2B5EF4-FFF2-40B4-BE49-F238E27FC236}">
                  <a16:creationId xmlns:a16="http://schemas.microsoft.com/office/drawing/2014/main" id="{6D6B336B-027D-4879-BBBE-061ACCA04D64}"/>
                </a:ext>
              </a:extLst>
            </p:cNvPr>
            <p:cNvGrpSpPr/>
            <p:nvPr/>
          </p:nvGrpSpPr>
          <p:grpSpPr>
            <a:xfrm>
              <a:off x="428468" y="2929466"/>
              <a:ext cx="7530199" cy="3011440"/>
              <a:chOff x="428468" y="2929466"/>
              <a:chExt cx="7530199" cy="3011440"/>
            </a:xfrm>
          </p:grpSpPr>
          <p:sp>
            <p:nvSpPr>
              <p:cNvPr id="6" name="TextBox 5">
                <a:extLst>
                  <a:ext uri="{FF2B5EF4-FFF2-40B4-BE49-F238E27FC236}">
                    <a16:creationId xmlns:a16="http://schemas.microsoft.com/office/drawing/2014/main" id="{C185E6FE-2A25-4DF3-B9FA-43050337D18A}"/>
                  </a:ext>
                </a:extLst>
              </p:cNvPr>
              <p:cNvSpPr txBox="1"/>
              <p:nvPr/>
            </p:nvSpPr>
            <p:spPr bwMode="gray">
              <a:xfrm>
                <a:off x="494030" y="3081867"/>
                <a:ext cx="7405370" cy="2859039"/>
              </a:xfrm>
              <a:prstGeom prst="rect">
                <a:avLst/>
              </a:prstGeom>
              <a:ln>
                <a:noFill/>
              </a:ln>
            </p:spPr>
            <p:txBody>
              <a:bodyPr vert="horz" wrap="square" lIns="0" tIns="0" rIns="0" bIns="0" rtlCol="0" anchor="t" anchorCtr="0">
                <a:noAutofit/>
              </a:bodyPr>
              <a:lstStyle/>
              <a:p>
                <a:pPr marL="609585" marR="0" lvl="1" indent="0" algn="l" defTabSz="1219170" rtl="0" eaLnBrk="1" fontAlgn="auto" latinLnBrk="0" hangingPunct="1">
                  <a:lnSpc>
                    <a:spcPct val="150000"/>
                  </a:lnSpc>
                  <a:spcBef>
                    <a:spcPts val="0"/>
                  </a:spcBef>
                  <a:spcAft>
                    <a:spcPts val="132"/>
                  </a:spcAft>
                  <a:buClrTx/>
                  <a:buSzTx/>
                  <a:buFontTx/>
                  <a:buNone/>
                  <a:tabLst/>
                  <a:defRPr/>
                </a:pPr>
                <a:r>
                  <a:rPr kumimoji="0" lang="es-ES" sz="1400" b="1" i="0" u="none" strike="noStrike" kern="1200" cap="none" spc="0" normalizeH="0" baseline="0" noProof="0" dirty="0">
                    <a:ln>
                      <a:noFill/>
                    </a:ln>
                    <a:solidFill>
                      <a:srgbClr val="019EE2"/>
                    </a:solidFill>
                    <a:effectLst/>
                    <a:uLnTx/>
                    <a:uFillTx/>
                    <a:latin typeface="Poppins"/>
                    <a:ea typeface="+mn-ea"/>
                    <a:cs typeface="+mn-cs"/>
                  </a:rPr>
                  <a:t>Ventajas y beneficios de poseer un sitio Web:</a:t>
                </a:r>
              </a:p>
              <a:p>
                <a:pPr marL="895335" marR="0" lvl="1" indent="-285750" algn="l" defTabSz="1219170" rtl="0" eaLnBrk="1" fontAlgn="auto" latinLnBrk="0" hangingPunct="1">
                  <a:lnSpc>
                    <a:spcPct val="150000"/>
                  </a:lnSpc>
                  <a:spcBef>
                    <a:spcPts val="0"/>
                  </a:spcBef>
                  <a:spcAft>
                    <a:spcPts val="132"/>
                  </a:spcAft>
                  <a:buClrTx/>
                  <a:buSzTx/>
                  <a:buFont typeface="Arial" panose="020B0604020202020204" pitchFamily="34" charset="0"/>
                  <a:buChar char="•"/>
                  <a:tabLst/>
                  <a:defRPr/>
                </a:pPr>
                <a:r>
                  <a:rPr kumimoji="0" lang="es-ES" sz="1400" b="0" i="0" u="none" strike="noStrike" kern="1200" cap="none" spc="0" normalizeH="0" baseline="0" noProof="0" dirty="0">
                    <a:ln>
                      <a:noFill/>
                    </a:ln>
                    <a:solidFill>
                      <a:srgbClr val="595959"/>
                    </a:solidFill>
                    <a:effectLst/>
                    <a:uLnTx/>
                    <a:uFillTx/>
                    <a:latin typeface="Poppins"/>
                    <a:ea typeface="+mn-ea"/>
                    <a:cs typeface="+mn-cs"/>
                  </a:rPr>
                  <a:t>Resultados reales en la obtención de clientes y contactos con empresas. </a:t>
                </a:r>
              </a:p>
              <a:p>
                <a:pPr marL="895335" marR="0" lvl="1" indent="-285750" algn="l" defTabSz="1219170" rtl="0" eaLnBrk="1" fontAlgn="auto" latinLnBrk="0" hangingPunct="1">
                  <a:lnSpc>
                    <a:spcPct val="150000"/>
                  </a:lnSpc>
                  <a:spcBef>
                    <a:spcPts val="0"/>
                  </a:spcBef>
                  <a:spcAft>
                    <a:spcPts val="132"/>
                  </a:spcAft>
                  <a:buClrTx/>
                  <a:buSzTx/>
                  <a:buFont typeface="Arial" panose="020B0604020202020204" pitchFamily="34" charset="0"/>
                  <a:buChar char="•"/>
                  <a:tabLst/>
                  <a:defRPr/>
                </a:pPr>
                <a:r>
                  <a:rPr kumimoji="0" lang="es-ES" sz="1400" b="0" i="0" u="none" strike="noStrike" kern="1200" cap="none" spc="0" normalizeH="0" baseline="0" noProof="0" dirty="0">
                    <a:ln>
                      <a:noFill/>
                    </a:ln>
                    <a:solidFill>
                      <a:srgbClr val="595959"/>
                    </a:solidFill>
                    <a:effectLst/>
                    <a:uLnTx/>
                    <a:uFillTx/>
                    <a:latin typeface="Poppins"/>
                    <a:ea typeface="+mn-ea"/>
                    <a:cs typeface="+mn-cs"/>
                  </a:rPr>
                  <a:t>Permite obtener información sobre las preferencias y gustos de los clientes.</a:t>
                </a:r>
              </a:p>
              <a:p>
                <a:pPr marL="895335" marR="0" lvl="1" indent="-285750" algn="l" defTabSz="1219170" rtl="0" eaLnBrk="1" fontAlgn="auto" latinLnBrk="0" hangingPunct="1">
                  <a:lnSpc>
                    <a:spcPct val="150000"/>
                  </a:lnSpc>
                  <a:spcBef>
                    <a:spcPts val="0"/>
                  </a:spcBef>
                  <a:spcAft>
                    <a:spcPts val="132"/>
                  </a:spcAft>
                  <a:buClrTx/>
                  <a:buSzTx/>
                  <a:buFont typeface="Arial" panose="020B0604020202020204" pitchFamily="34" charset="0"/>
                  <a:buChar char="•"/>
                  <a:tabLst/>
                  <a:defRPr/>
                </a:pPr>
                <a:r>
                  <a:rPr kumimoji="0" lang="es-ES" sz="1400" b="0" i="0" u="none" strike="noStrike" kern="1200" cap="none" spc="0" normalizeH="0" baseline="0" noProof="0" dirty="0">
                    <a:ln>
                      <a:noFill/>
                    </a:ln>
                    <a:solidFill>
                      <a:srgbClr val="595959"/>
                    </a:solidFill>
                    <a:effectLst/>
                    <a:uLnTx/>
                    <a:uFillTx/>
                    <a:latin typeface="Poppins"/>
                    <a:ea typeface="+mn-ea"/>
                    <a:cs typeface="+mn-cs"/>
                  </a:rPr>
                  <a:t>Promueve la comunicación con los clientes y proveedores.</a:t>
                </a:r>
              </a:p>
              <a:p>
                <a:pPr marL="895335" marR="0" lvl="1" indent="-285750" algn="l" defTabSz="1219170" rtl="0" eaLnBrk="1" fontAlgn="auto" latinLnBrk="0" hangingPunct="1">
                  <a:lnSpc>
                    <a:spcPct val="150000"/>
                  </a:lnSpc>
                  <a:spcBef>
                    <a:spcPts val="0"/>
                  </a:spcBef>
                  <a:spcAft>
                    <a:spcPts val="132"/>
                  </a:spcAft>
                  <a:buClrTx/>
                  <a:buSzTx/>
                  <a:buFont typeface="Arial" panose="020B0604020202020204" pitchFamily="34" charset="0"/>
                  <a:buChar char="•"/>
                  <a:tabLst/>
                  <a:defRPr/>
                </a:pPr>
                <a:r>
                  <a:rPr kumimoji="0" lang="es-ES" sz="1400" b="0" i="0" u="none" strike="noStrike" kern="1200" cap="none" spc="0" normalizeH="0" baseline="0" noProof="0" dirty="0">
                    <a:ln>
                      <a:noFill/>
                    </a:ln>
                    <a:solidFill>
                      <a:srgbClr val="595959"/>
                    </a:solidFill>
                    <a:effectLst/>
                    <a:uLnTx/>
                    <a:uFillTx/>
                    <a:latin typeface="Poppins"/>
                    <a:ea typeface="+mn-ea"/>
                    <a:cs typeface="+mn-cs"/>
                  </a:rPr>
                  <a:t>Publicidad 24 horas al día, durante 365 días al año y de bajo coste.</a:t>
                </a:r>
              </a:p>
              <a:p>
                <a:pPr marL="895335" marR="0" lvl="1" indent="-285750" algn="l" defTabSz="1219170" rtl="0" eaLnBrk="1" fontAlgn="auto" latinLnBrk="0" hangingPunct="1">
                  <a:lnSpc>
                    <a:spcPct val="150000"/>
                  </a:lnSpc>
                  <a:spcBef>
                    <a:spcPts val="0"/>
                  </a:spcBef>
                  <a:spcAft>
                    <a:spcPts val="132"/>
                  </a:spcAft>
                  <a:buClrTx/>
                  <a:buSzTx/>
                  <a:buFont typeface="Arial" panose="020B0604020202020204" pitchFamily="34" charset="0"/>
                  <a:buChar char="•"/>
                  <a:tabLst/>
                  <a:defRPr/>
                </a:pPr>
                <a:r>
                  <a:rPr kumimoji="0" lang="es-ES" sz="1400" b="0" i="0" u="none" strike="noStrike" kern="1200" cap="none" spc="0" normalizeH="0" baseline="0" noProof="0" dirty="0">
                    <a:ln>
                      <a:noFill/>
                    </a:ln>
                    <a:solidFill>
                      <a:srgbClr val="595959"/>
                    </a:solidFill>
                    <a:effectLst/>
                    <a:uLnTx/>
                    <a:uFillTx/>
                    <a:latin typeface="Poppins"/>
                    <a:ea typeface="+mn-ea"/>
                    <a:cs typeface="+mn-cs"/>
                  </a:rPr>
                  <a:t>Informa de los nuevos productos y/o servicios a los clientes que visiten su pagina Web.   </a:t>
                </a:r>
              </a:p>
              <a:p>
                <a:pPr marL="895335" marR="0" lvl="1" indent="-285750" algn="l" defTabSz="1219170" rtl="0" eaLnBrk="1" fontAlgn="auto" latinLnBrk="0" hangingPunct="1">
                  <a:lnSpc>
                    <a:spcPct val="150000"/>
                  </a:lnSpc>
                  <a:spcBef>
                    <a:spcPts val="0"/>
                  </a:spcBef>
                  <a:spcAft>
                    <a:spcPts val="132"/>
                  </a:spcAft>
                  <a:buClrTx/>
                  <a:buSzTx/>
                  <a:buFont typeface="Arial" panose="020B0604020202020204" pitchFamily="34" charset="0"/>
                  <a:buChar char="•"/>
                  <a:tabLst/>
                  <a:defRPr/>
                </a:pPr>
                <a:r>
                  <a:rPr kumimoji="0" lang="es-ES" sz="1400" b="0" i="0" u="none" strike="noStrike" kern="1200" cap="none" spc="0" normalizeH="0" baseline="0" noProof="0" dirty="0">
                    <a:ln>
                      <a:noFill/>
                    </a:ln>
                    <a:solidFill>
                      <a:srgbClr val="595959"/>
                    </a:solidFill>
                    <a:effectLst/>
                    <a:uLnTx/>
                    <a:uFillTx/>
                    <a:latin typeface="Poppins"/>
                    <a:ea typeface="+mn-ea"/>
                    <a:cs typeface="+mn-cs"/>
                  </a:rPr>
                  <a:t>Refuerza y actualiza la imagen corporativa de la empresa. Moderna y tecnológica.    </a:t>
                </a:r>
              </a:p>
              <a:p>
                <a:pPr marL="895335" marR="0" lvl="1" indent="-285750" algn="l" defTabSz="1219170" rtl="0" eaLnBrk="1" fontAlgn="auto" latinLnBrk="0" hangingPunct="1">
                  <a:lnSpc>
                    <a:spcPct val="150000"/>
                  </a:lnSpc>
                  <a:spcBef>
                    <a:spcPts val="0"/>
                  </a:spcBef>
                  <a:spcAft>
                    <a:spcPts val="132"/>
                  </a:spcAft>
                  <a:buClrTx/>
                  <a:buSzTx/>
                  <a:buFont typeface="Arial" panose="020B0604020202020204" pitchFamily="34" charset="0"/>
                  <a:buChar char="•"/>
                  <a:tabLst/>
                  <a:defRPr/>
                </a:pPr>
                <a:r>
                  <a:rPr kumimoji="0" lang="es-ES" sz="1400" b="0" i="0" u="none" strike="noStrike" kern="1200" cap="none" spc="0" normalizeH="0" baseline="0" noProof="0" dirty="0">
                    <a:ln>
                      <a:noFill/>
                    </a:ln>
                    <a:solidFill>
                      <a:srgbClr val="595959"/>
                    </a:solidFill>
                    <a:effectLst/>
                    <a:uLnTx/>
                    <a:uFillTx/>
                    <a:latin typeface="Poppins"/>
                    <a:ea typeface="+mn-ea"/>
                    <a:cs typeface="+mn-cs"/>
                  </a:rPr>
                  <a:t>Internacionalización de la empresa mediante una Web </a:t>
                </a:r>
                <a:r>
                  <a:rPr kumimoji="0" lang="es-ES" sz="1400" b="0" i="0" u="none" strike="noStrike" kern="1200" cap="none" spc="0" normalizeH="0" baseline="0" noProof="0" dirty="0" err="1">
                    <a:ln>
                      <a:noFill/>
                    </a:ln>
                    <a:solidFill>
                      <a:srgbClr val="595959"/>
                    </a:solidFill>
                    <a:effectLst/>
                    <a:uLnTx/>
                    <a:uFillTx/>
                    <a:latin typeface="Poppins"/>
                    <a:ea typeface="+mn-ea"/>
                    <a:cs typeface="+mn-cs"/>
                  </a:rPr>
                  <a:t>multidioma</a:t>
                </a:r>
                <a:r>
                  <a:rPr kumimoji="0" lang="es-ES" sz="1400" b="0" i="0" u="none" strike="noStrike" kern="1200" cap="none" spc="0" normalizeH="0" baseline="0" noProof="0" dirty="0">
                    <a:ln>
                      <a:noFill/>
                    </a:ln>
                    <a:solidFill>
                      <a:srgbClr val="595959"/>
                    </a:solidFill>
                    <a:effectLst/>
                    <a:uLnTx/>
                    <a:uFillTx/>
                    <a:latin typeface="Poppins"/>
                    <a:ea typeface="+mn-ea"/>
                    <a:cs typeface="+mn-cs"/>
                  </a:rPr>
                  <a:t>.</a:t>
                </a:r>
              </a:p>
            </p:txBody>
          </p:sp>
          <p:sp>
            <p:nvSpPr>
              <p:cNvPr id="7" name="Rectangle 6">
                <a:extLst>
                  <a:ext uri="{FF2B5EF4-FFF2-40B4-BE49-F238E27FC236}">
                    <a16:creationId xmlns:a16="http://schemas.microsoft.com/office/drawing/2014/main" id="{96676E3B-099B-46C3-9B30-2DC9788B06EB}"/>
                  </a:ext>
                </a:extLst>
              </p:cNvPr>
              <p:cNvSpPr/>
              <p:nvPr/>
            </p:nvSpPr>
            <p:spPr bwMode="gray">
              <a:xfrm>
                <a:off x="428468" y="2929466"/>
                <a:ext cx="7530199" cy="3011439"/>
              </a:xfrm>
              <a:prstGeom prst="rect">
                <a:avLst/>
              </a:prstGeom>
              <a:noFill/>
              <a:ln w="9525" algn="ctr">
                <a:solidFill>
                  <a:srgbClr val="595959"/>
                </a:solid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endParaRPr kumimoji="0" lang="es-ES" sz="1400" b="1" i="0" u="none" strike="noStrike" kern="1200" cap="none" spc="0" normalizeH="0" baseline="0" noProof="0" dirty="0">
                  <a:ln>
                    <a:noFill/>
                  </a:ln>
                  <a:solidFill>
                    <a:prstClr val="white"/>
                  </a:solidFill>
                  <a:effectLst/>
                  <a:uLnTx/>
                  <a:uFillTx/>
                  <a:latin typeface="Poppins"/>
                  <a:ea typeface="+mn-ea"/>
                  <a:cs typeface="+mn-cs"/>
                </a:endParaRPr>
              </a:p>
            </p:txBody>
          </p:sp>
        </p:grpSp>
      </p:grpSp>
    </p:spTree>
    <p:extLst>
      <p:ext uri="{BB962C8B-B14F-4D97-AF65-F5344CB8AC3E}">
        <p14:creationId xmlns:p14="http://schemas.microsoft.com/office/powerpoint/2010/main" val="2351502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1EBD858-F21E-4E69-A151-0A5506E09610}"/>
              </a:ext>
            </a:extLst>
          </p:cNvPr>
          <p:cNvSpPr>
            <a:spLocks noGrp="1"/>
          </p:cNvSpPr>
          <p:nvPr>
            <p:ph type="body" sz="quarter" idx="10"/>
          </p:nvPr>
        </p:nvSpPr>
        <p:spPr>
          <a:xfrm>
            <a:off x="461433" y="1433830"/>
            <a:ext cx="11203940" cy="4708525"/>
          </a:xfrm>
        </p:spPr>
        <p:txBody>
          <a:bodyPr/>
          <a:lstStyle/>
          <a:p>
            <a:pPr algn="just"/>
            <a:r>
              <a:rPr lang="es-ES" dirty="0"/>
              <a:t>Una página web sirve como puntal para existir en Internet, </a:t>
            </a:r>
            <a:r>
              <a:rPr lang="es-ES_tradnl" dirty="0"/>
              <a:t>debe ser el </a:t>
            </a:r>
            <a:r>
              <a:rPr lang="es-ES_tradnl" b="1" dirty="0">
                <a:solidFill>
                  <a:srgbClr val="019EE2"/>
                </a:solidFill>
              </a:rPr>
              <a:t>centro</a:t>
            </a:r>
            <a:r>
              <a:rPr lang="es-ES_tradnl" dirty="0"/>
              <a:t> de cualquier </a:t>
            </a:r>
            <a:r>
              <a:rPr lang="es-ES_tradnl" b="1" dirty="0">
                <a:solidFill>
                  <a:srgbClr val="019EE2"/>
                </a:solidFill>
              </a:rPr>
              <a:t>estrategia online</a:t>
            </a:r>
            <a:r>
              <a:rPr lang="es-ES" dirty="0"/>
              <a:t>. Sirve </a:t>
            </a:r>
            <a:r>
              <a:rPr lang="es-ES" b="1" dirty="0">
                <a:solidFill>
                  <a:srgbClr val="019EE2"/>
                </a:solidFill>
              </a:rPr>
              <a:t>para darse a conocer </a:t>
            </a:r>
            <a:r>
              <a:rPr lang="es-ES" dirty="0"/>
              <a:t>entre todos aquellos que no conocen tu marca, empresa o PyME, o los productos o servicios que ofreces.</a:t>
            </a:r>
          </a:p>
          <a:p>
            <a:pPr algn="just"/>
            <a:endParaRPr lang="es-ES" dirty="0"/>
          </a:p>
          <a:p>
            <a:pPr algn="just"/>
            <a:r>
              <a:rPr lang="es-ES" dirty="0"/>
              <a:t>Sirve como sistema de </a:t>
            </a:r>
            <a:r>
              <a:rPr lang="es-ES" b="1" dirty="0">
                <a:solidFill>
                  <a:srgbClr val="019EE2"/>
                </a:solidFill>
              </a:rPr>
              <a:t>generación de confianza </a:t>
            </a:r>
            <a:r>
              <a:rPr lang="es-ES" dirty="0"/>
              <a:t>a través de los contenidos, artículos, fotografías.</a:t>
            </a:r>
            <a:r>
              <a:rPr lang="es-ES_tradnl" dirty="0"/>
              <a:t> A la web deben dirigir las publicaciones de Facebook</a:t>
            </a:r>
            <a:r>
              <a:rPr lang="es-ES" dirty="0"/>
              <a:t>, los </a:t>
            </a:r>
            <a:r>
              <a:rPr lang="es-ES" b="1" dirty="0">
                <a:solidFill>
                  <a:srgbClr val="019EE2"/>
                </a:solidFill>
              </a:rPr>
              <a:t>perfiles en redes sociales</a:t>
            </a:r>
            <a:r>
              <a:rPr lang="es-ES" b="1" dirty="0"/>
              <a:t> </a:t>
            </a:r>
            <a:r>
              <a:rPr lang="es-ES" dirty="0"/>
              <a:t>como Instagram, y del resto de redes sociales, así cómo las campañas promocionadas en redes sociales.</a:t>
            </a:r>
          </a:p>
          <a:p>
            <a:pPr algn="just">
              <a:lnSpc>
                <a:spcPct val="150000"/>
              </a:lnSpc>
            </a:pPr>
            <a:endParaRPr lang="es-ES" dirty="0"/>
          </a:p>
          <a:p>
            <a:pPr>
              <a:lnSpc>
                <a:spcPct val="150000"/>
              </a:lnSpc>
            </a:pPr>
            <a:r>
              <a:rPr lang="es-ES" b="1" dirty="0"/>
              <a:t>Una página web puede utilizarse para varios propósitos:</a:t>
            </a:r>
            <a:endParaRPr lang="es-ES" dirty="0"/>
          </a:p>
          <a:p>
            <a:pPr marL="285750" indent="-285750" fontAlgn="ctr">
              <a:lnSpc>
                <a:spcPct val="150000"/>
              </a:lnSpc>
              <a:buClr>
                <a:srgbClr val="019EE2"/>
              </a:buClr>
              <a:buFont typeface="Wingdings" panose="05000000000000000000" pitchFamily="2" charset="2"/>
              <a:buChar char="Ø"/>
            </a:pPr>
            <a:r>
              <a:rPr lang="es-ES" dirty="0"/>
              <a:t>Medio de comunicación</a:t>
            </a:r>
          </a:p>
          <a:p>
            <a:pPr marL="285750" indent="-285750" fontAlgn="ctr">
              <a:lnSpc>
                <a:spcPct val="150000"/>
              </a:lnSpc>
              <a:buClr>
                <a:srgbClr val="019EE2"/>
              </a:buClr>
              <a:buFont typeface="Wingdings" panose="05000000000000000000" pitchFamily="2" charset="2"/>
              <a:buChar char="Ø"/>
            </a:pPr>
            <a:r>
              <a:rPr lang="es-ES" dirty="0"/>
              <a:t>Publicidad y venta de productos y servicios</a:t>
            </a:r>
          </a:p>
          <a:p>
            <a:pPr marL="285750" indent="-285750" fontAlgn="ctr">
              <a:lnSpc>
                <a:spcPct val="150000"/>
              </a:lnSpc>
              <a:buClr>
                <a:srgbClr val="019EE2"/>
              </a:buClr>
              <a:buFont typeface="Wingdings" panose="05000000000000000000" pitchFamily="2" charset="2"/>
              <a:buChar char="Ø"/>
            </a:pPr>
            <a:r>
              <a:rPr lang="es-ES" dirty="0"/>
              <a:t>Entretenimiento</a:t>
            </a:r>
          </a:p>
          <a:p>
            <a:pPr marL="285750" indent="-285750" fontAlgn="ctr">
              <a:lnSpc>
                <a:spcPct val="150000"/>
              </a:lnSpc>
              <a:buClr>
                <a:srgbClr val="019EE2"/>
              </a:buClr>
              <a:buFont typeface="Wingdings" panose="05000000000000000000" pitchFamily="2" charset="2"/>
              <a:buChar char="Ø"/>
            </a:pPr>
            <a:r>
              <a:rPr lang="es-ES" dirty="0"/>
              <a:t>Medio de expresión</a:t>
            </a:r>
          </a:p>
          <a:p>
            <a:pPr marL="285750" indent="-285750" fontAlgn="ctr">
              <a:lnSpc>
                <a:spcPct val="150000"/>
              </a:lnSpc>
              <a:buClr>
                <a:srgbClr val="019EE2"/>
              </a:buClr>
              <a:buFont typeface="Wingdings" panose="05000000000000000000" pitchFamily="2" charset="2"/>
              <a:buChar char="Ø"/>
            </a:pPr>
            <a:r>
              <a:rPr lang="es-ES" dirty="0"/>
              <a:t>Educativo</a:t>
            </a:r>
          </a:p>
          <a:p>
            <a:pPr marL="285750" indent="-285750" fontAlgn="ctr">
              <a:lnSpc>
                <a:spcPct val="150000"/>
              </a:lnSpc>
              <a:buClr>
                <a:srgbClr val="019EE2"/>
              </a:buClr>
              <a:buFont typeface="Wingdings" panose="05000000000000000000" pitchFamily="2" charset="2"/>
              <a:buChar char="Ø"/>
            </a:pPr>
            <a:r>
              <a:rPr lang="es-ES" dirty="0"/>
              <a:t>Difusión científica</a:t>
            </a:r>
          </a:p>
        </p:txBody>
      </p:sp>
      <p:sp>
        <p:nvSpPr>
          <p:cNvPr id="3" name="Text Placeholder 2">
            <a:extLst>
              <a:ext uri="{FF2B5EF4-FFF2-40B4-BE49-F238E27FC236}">
                <a16:creationId xmlns:a16="http://schemas.microsoft.com/office/drawing/2014/main" id="{B7513C6A-C2F7-48F2-92EC-F512C0F8B9E1}"/>
              </a:ext>
            </a:extLst>
          </p:cNvPr>
          <p:cNvSpPr>
            <a:spLocks noGrp="1"/>
          </p:cNvSpPr>
          <p:nvPr>
            <p:ph type="body" sz="quarter" idx="13"/>
          </p:nvPr>
        </p:nvSpPr>
        <p:spPr/>
        <p:txBody>
          <a:bodyPr/>
          <a:lstStyle/>
          <a:p>
            <a:r>
              <a:rPr lang="es-ES" dirty="0"/>
              <a:t>Para que sirve una página web</a:t>
            </a:r>
          </a:p>
        </p:txBody>
      </p:sp>
      <p:sp>
        <p:nvSpPr>
          <p:cNvPr id="4" name="Title 3">
            <a:extLst>
              <a:ext uri="{FF2B5EF4-FFF2-40B4-BE49-F238E27FC236}">
                <a16:creationId xmlns:a16="http://schemas.microsoft.com/office/drawing/2014/main" id="{D039A7A3-5386-4425-9230-BAB206BC42B9}"/>
              </a:ext>
            </a:extLst>
          </p:cNvPr>
          <p:cNvSpPr>
            <a:spLocks noGrp="1"/>
          </p:cNvSpPr>
          <p:nvPr>
            <p:ph type="title"/>
          </p:nvPr>
        </p:nvSpPr>
        <p:spPr/>
        <p:txBody>
          <a:bodyPr/>
          <a:lstStyle/>
          <a:p>
            <a:r>
              <a:rPr lang="es-ES" dirty="0"/>
              <a:t>Introducción</a:t>
            </a:r>
          </a:p>
        </p:txBody>
      </p:sp>
    </p:spTree>
    <p:extLst>
      <p:ext uri="{BB962C8B-B14F-4D97-AF65-F5344CB8AC3E}">
        <p14:creationId xmlns:p14="http://schemas.microsoft.com/office/powerpoint/2010/main" val="3902105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BEAAFE-39E5-44B2-9C70-D9B18CBDE805}"/>
              </a:ext>
            </a:extLst>
          </p:cNvPr>
          <p:cNvSpPr>
            <a:spLocks noGrp="1"/>
          </p:cNvSpPr>
          <p:nvPr>
            <p:ph type="body" sz="quarter" idx="10"/>
          </p:nvPr>
        </p:nvSpPr>
        <p:spPr>
          <a:xfrm>
            <a:off x="479425" y="1433830"/>
            <a:ext cx="11203940" cy="4708525"/>
          </a:xfrm>
        </p:spPr>
        <p:txBody>
          <a:bodyPr/>
          <a:lstStyle/>
          <a:p>
            <a:pPr marL="895335" lvl="1" indent="0" algn="just">
              <a:lnSpc>
                <a:spcPct val="150000"/>
              </a:lnSpc>
              <a:spcAft>
                <a:spcPts val="150"/>
              </a:spcAft>
              <a:buFont typeface="Arial" panose="020B0604020202020204" pitchFamily="34" charset="0"/>
              <a:buChar char="•"/>
            </a:pPr>
            <a:r>
              <a:rPr lang="ca-ES" sz="1600" dirty="0">
                <a:solidFill>
                  <a:srgbClr val="595959"/>
                </a:solidFill>
              </a:rPr>
              <a:t> </a:t>
            </a:r>
            <a:r>
              <a:rPr lang="ca-ES" sz="1600" dirty="0" err="1">
                <a:solidFill>
                  <a:srgbClr val="595959"/>
                </a:solidFill>
              </a:rPr>
              <a:t>Estática</a:t>
            </a:r>
            <a:r>
              <a:rPr lang="ca-ES" sz="1600" dirty="0">
                <a:solidFill>
                  <a:srgbClr val="595959"/>
                </a:solidFill>
              </a:rPr>
              <a:t>:</a:t>
            </a:r>
          </a:p>
          <a:p>
            <a:pPr marL="996132" lvl="4" indent="0" algn="just">
              <a:lnSpc>
                <a:spcPct val="150000"/>
              </a:lnSpc>
              <a:spcAft>
                <a:spcPts val="150"/>
              </a:spcAft>
              <a:buClr>
                <a:srgbClr val="019EE2"/>
              </a:buClr>
              <a:buFontTx/>
              <a:buChar char="-"/>
            </a:pPr>
            <a:r>
              <a:rPr lang="es-ES" sz="1600" dirty="0">
                <a:solidFill>
                  <a:srgbClr val="595959"/>
                </a:solidFill>
              </a:rPr>
              <a:t> El usuario se limita a obtener la información, </a:t>
            </a:r>
            <a:r>
              <a:rPr lang="es-ES" sz="1600" b="1" dirty="0">
                <a:solidFill>
                  <a:srgbClr val="019EE2"/>
                </a:solidFill>
              </a:rPr>
              <a:t>sin interactuar </a:t>
            </a:r>
            <a:r>
              <a:rPr lang="es-ES" sz="1600" dirty="0">
                <a:solidFill>
                  <a:srgbClr val="595959"/>
                </a:solidFill>
              </a:rPr>
              <a:t>con la página Web</a:t>
            </a:r>
          </a:p>
          <a:p>
            <a:pPr marL="996132" lvl="4" indent="0" algn="just">
              <a:lnSpc>
                <a:spcPct val="150000"/>
              </a:lnSpc>
              <a:spcAft>
                <a:spcPts val="150"/>
              </a:spcAft>
              <a:buClr>
                <a:srgbClr val="019EE2"/>
              </a:buClr>
              <a:buFontTx/>
              <a:buChar char="-"/>
            </a:pPr>
            <a:r>
              <a:rPr lang="es-ES" sz="1600" dirty="0">
                <a:solidFill>
                  <a:srgbClr val="595959"/>
                </a:solidFill>
              </a:rPr>
              <a:t> Construidas principalmente con </a:t>
            </a:r>
            <a:r>
              <a:rPr lang="es-ES" sz="1600" b="1" dirty="0">
                <a:solidFill>
                  <a:srgbClr val="019EE2"/>
                </a:solidFill>
              </a:rPr>
              <a:t>hipervínculos o enlaces (link)</a:t>
            </a:r>
          </a:p>
          <a:p>
            <a:pPr marL="996132" lvl="4" indent="0" algn="just">
              <a:lnSpc>
                <a:spcPct val="150000"/>
              </a:lnSpc>
              <a:spcAft>
                <a:spcPts val="150"/>
              </a:spcAft>
              <a:buClr>
                <a:srgbClr val="019EE2"/>
              </a:buClr>
              <a:buFontTx/>
              <a:buChar char="-"/>
            </a:pPr>
            <a:r>
              <a:rPr lang="es-ES" sz="1600" dirty="0">
                <a:solidFill>
                  <a:srgbClr val="595959"/>
                </a:solidFill>
              </a:rPr>
              <a:t> Incapaces de soportar aplicaciones Web como gestores de bases de datos, foros, consultas on-line, e-mails inteligentes…</a:t>
            </a:r>
          </a:p>
          <a:p>
            <a:pPr marL="996132" lvl="4" indent="0" algn="just">
              <a:lnSpc>
                <a:spcPct val="150000"/>
              </a:lnSpc>
              <a:spcAft>
                <a:spcPts val="600"/>
              </a:spcAft>
              <a:buClr>
                <a:srgbClr val="019EE2"/>
              </a:buClr>
              <a:buFontTx/>
              <a:buChar char="-"/>
            </a:pPr>
            <a:r>
              <a:rPr lang="es-ES" sz="1600" dirty="0">
                <a:solidFill>
                  <a:srgbClr val="595959"/>
                </a:solidFill>
              </a:rPr>
              <a:t> </a:t>
            </a:r>
            <a:r>
              <a:rPr lang="es-ES" sz="1600" b="1" dirty="0">
                <a:solidFill>
                  <a:srgbClr val="019EE2"/>
                </a:solidFill>
              </a:rPr>
              <a:t>Informa </a:t>
            </a:r>
            <a:r>
              <a:rPr lang="es-ES" sz="1600" dirty="0">
                <a:solidFill>
                  <a:srgbClr val="595959"/>
                </a:solidFill>
              </a:rPr>
              <a:t>a sus clientes de sus productos y su perfil de empresa</a:t>
            </a:r>
          </a:p>
          <a:p>
            <a:pPr marL="996132" lvl="4" indent="0" algn="just">
              <a:lnSpc>
                <a:spcPct val="150000"/>
              </a:lnSpc>
              <a:spcAft>
                <a:spcPts val="600"/>
              </a:spcAft>
              <a:buNone/>
            </a:pPr>
            <a:endParaRPr lang="es-ES" sz="1600" dirty="0">
              <a:solidFill>
                <a:srgbClr val="595959"/>
              </a:solidFill>
            </a:endParaRPr>
          </a:p>
          <a:p>
            <a:pPr marL="895335" lvl="1" indent="0" algn="just">
              <a:lnSpc>
                <a:spcPct val="150000"/>
              </a:lnSpc>
              <a:spcAft>
                <a:spcPts val="600"/>
              </a:spcAft>
              <a:buFont typeface="Arial" panose="020B0604020202020204" pitchFamily="34" charset="0"/>
              <a:buChar char="•"/>
            </a:pPr>
            <a:r>
              <a:rPr lang="ca-ES" sz="1600" dirty="0">
                <a:solidFill>
                  <a:srgbClr val="595959"/>
                </a:solidFill>
              </a:rPr>
              <a:t> </a:t>
            </a:r>
            <a:r>
              <a:rPr lang="ca-ES" sz="1600" dirty="0" err="1">
                <a:solidFill>
                  <a:srgbClr val="595959"/>
                </a:solidFill>
              </a:rPr>
              <a:t>Dinámica</a:t>
            </a:r>
            <a:r>
              <a:rPr lang="ca-ES" sz="1600" dirty="0">
                <a:solidFill>
                  <a:srgbClr val="595959"/>
                </a:solidFill>
              </a:rPr>
              <a:t>:</a:t>
            </a:r>
          </a:p>
          <a:p>
            <a:pPr marL="996132" lvl="4" indent="0" algn="just">
              <a:lnSpc>
                <a:spcPct val="150000"/>
              </a:lnSpc>
              <a:spcAft>
                <a:spcPts val="150"/>
              </a:spcAft>
              <a:buClr>
                <a:srgbClr val="019EE2"/>
              </a:buClr>
              <a:buFontTx/>
              <a:buChar char="-"/>
            </a:pPr>
            <a:r>
              <a:rPr lang="es-MX" sz="1600" dirty="0">
                <a:solidFill>
                  <a:srgbClr val="595959"/>
                </a:solidFill>
              </a:rPr>
              <a:t> El contenido se genera a partir de lo que un usuario introduce en un web o formulario</a:t>
            </a:r>
          </a:p>
          <a:p>
            <a:pPr marL="996132" lvl="4" indent="0" algn="just">
              <a:lnSpc>
                <a:spcPct val="150000"/>
              </a:lnSpc>
              <a:spcAft>
                <a:spcPts val="150"/>
              </a:spcAft>
              <a:buClr>
                <a:srgbClr val="019EE2"/>
              </a:buClr>
              <a:buFontTx/>
              <a:buChar char="-"/>
            </a:pPr>
            <a:r>
              <a:rPr lang="es-MX" sz="1600" dirty="0">
                <a:solidFill>
                  <a:srgbClr val="595959"/>
                </a:solidFill>
              </a:rPr>
              <a:t> Permiten crear </a:t>
            </a:r>
            <a:r>
              <a:rPr lang="es-MX" sz="1600" b="1" dirty="0">
                <a:solidFill>
                  <a:srgbClr val="019EE2"/>
                </a:solidFill>
              </a:rPr>
              <a:t>aplicaciones dinámicas </a:t>
            </a:r>
            <a:r>
              <a:rPr lang="es-MX" sz="1600" dirty="0">
                <a:solidFill>
                  <a:srgbClr val="595959"/>
                </a:solidFill>
              </a:rPr>
              <a:t>dentro de la propia Web</a:t>
            </a:r>
            <a:r>
              <a:rPr lang="es-MX" sz="1600" b="0" dirty="0">
                <a:solidFill>
                  <a:srgbClr val="595959"/>
                </a:solidFill>
              </a:rPr>
              <a:t>, como encuestas, e-mails inteligentes, pedidos online…</a:t>
            </a:r>
          </a:p>
          <a:p>
            <a:pPr marL="996132" lvl="4" indent="0" algn="just">
              <a:lnSpc>
                <a:spcPct val="150000"/>
              </a:lnSpc>
              <a:spcAft>
                <a:spcPts val="150"/>
              </a:spcAft>
              <a:buClr>
                <a:srgbClr val="019EE2"/>
              </a:buClr>
              <a:buFontTx/>
              <a:buChar char="-"/>
            </a:pPr>
            <a:r>
              <a:rPr lang="es-MX" sz="1600" dirty="0">
                <a:solidFill>
                  <a:srgbClr val="595959"/>
                </a:solidFill>
              </a:rPr>
              <a:t> M</a:t>
            </a:r>
            <a:r>
              <a:rPr lang="es-MX" sz="1600" b="0" dirty="0">
                <a:solidFill>
                  <a:srgbClr val="595959"/>
                </a:solidFill>
              </a:rPr>
              <a:t>ayor </a:t>
            </a:r>
            <a:r>
              <a:rPr lang="es-MX" sz="1600" b="1" dirty="0">
                <a:solidFill>
                  <a:srgbClr val="019EE2"/>
                </a:solidFill>
              </a:rPr>
              <a:t>interactividad</a:t>
            </a:r>
            <a:r>
              <a:rPr lang="es-MX" sz="1600" dirty="0">
                <a:solidFill>
                  <a:srgbClr val="595959"/>
                </a:solidFill>
              </a:rPr>
              <a:t> con el navegante</a:t>
            </a:r>
            <a:endParaRPr lang="es-MX" sz="1600" b="0" dirty="0">
              <a:solidFill>
                <a:srgbClr val="595959"/>
              </a:solidFill>
            </a:endParaRPr>
          </a:p>
          <a:p>
            <a:pPr marL="996132" lvl="4" indent="0" algn="just">
              <a:lnSpc>
                <a:spcPct val="150000"/>
              </a:lnSpc>
              <a:spcAft>
                <a:spcPts val="150"/>
              </a:spcAft>
              <a:buClr>
                <a:srgbClr val="019EE2"/>
              </a:buClr>
              <a:buFontTx/>
              <a:buChar char="-"/>
            </a:pPr>
            <a:r>
              <a:rPr lang="es-MX" sz="1600" dirty="0">
                <a:solidFill>
                  <a:srgbClr val="595959"/>
                </a:solidFill>
              </a:rPr>
              <a:t> O</a:t>
            </a:r>
            <a:r>
              <a:rPr lang="es-MX" sz="1600" b="0" dirty="0">
                <a:solidFill>
                  <a:srgbClr val="595959"/>
                </a:solidFill>
              </a:rPr>
              <a:t>torgan </a:t>
            </a:r>
            <a:r>
              <a:rPr lang="es-MX" sz="1600" dirty="0">
                <a:solidFill>
                  <a:srgbClr val="595959"/>
                </a:solidFill>
              </a:rPr>
              <a:t>enorme </a:t>
            </a:r>
            <a:r>
              <a:rPr lang="es-MX" sz="1600" b="1" dirty="0">
                <a:solidFill>
                  <a:srgbClr val="019EE2"/>
                </a:solidFill>
              </a:rPr>
              <a:t>potencia y servicio</a:t>
            </a:r>
            <a:endParaRPr lang="ca-ES" sz="1600" b="1" dirty="0">
              <a:solidFill>
                <a:srgbClr val="019EE2"/>
              </a:solidFill>
            </a:endParaRPr>
          </a:p>
          <a:p>
            <a:pPr algn="just"/>
            <a:endParaRPr lang="es-ES" dirty="0"/>
          </a:p>
        </p:txBody>
      </p:sp>
      <p:sp>
        <p:nvSpPr>
          <p:cNvPr id="3" name="Text Placeholder 2">
            <a:extLst>
              <a:ext uri="{FF2B5EF4-FFF2-40B4-BE49-F238E27FC236}">
                <a16:creationId xmlns:a16="http://schemas.microsoft.com/office/drawing/2014/main" id="{DA871D14-BE16-45D4-8018-EA4138CB6014}"/>
              </a:ext>
            </a:extLst>
          </p:cNvPr>
          <p:cNvSpPr>
            <a:spLocks noGrp="1"/>
          </p:cNvSpPr>
          <p:nvPr>
            <p:ph type="body" sz="quarter" idx="13"/>
          </p:nvPr>
        </p:nvSpPr>
        <p:spPr/>
        <p:txBody>
          <a:bodyPr/>
          <a:lstStyle/>
          <a:p>
            <a:r>
              <a:rPr lang="es-ES" dirty="0"/>
              <a:t>Tipos de Páginas Web según su construcción</a:t>
            </a:r>
          </a:p>
        </p:txBody>
      </p:sp>
      <p:sp>
        <p:nvSpPr>
          <p:cNvPr id="4" name="Title 3">
            <a:extLst>
              <a:ext uri="{FF2B5EF4-FFF2-40B4-BE49-F238E27FC236}">
                <a16:creationId xmlns:a16="http://schemas.microsoft.com/office/drawing/2014/main" id="{69A7175D-D9C0-4AAF-9D11-064B8E996C99}"/>
              </a:ext>
            </a:extLst>
          </p:cNvPr>
          <p:cNvSpPr>
            <a:spLocks noGrp="1"/>
          </p:cNvSpPr>
          <p:nvPr>
            <p:ph type="title"/>
          </p:nvPr>
        </p:nvSpPr>
        <p:spPr/>
        <p:txBody>
          <a:bodyPr/>
          <a:lstStyle/>
          <a:p>
            <a:r>
              <a:rPr lang="es-ES" dirty="0"/>
              <a:t>Introducción</a:t>
            </a:r>
          </a:p>
        </p:txBody>
      </p:sp>
    </p:spTree>
    <p:extLst>
      <p:ext uri="{BB962C8B-B14F-4D97-AF65-F5344CB8AC3E}">
        <p14:creationId xmlns:p14="http://schemas.microsoft.com/office/powerpoint/2010/main" val="854410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8AC7009-61D5-47FA-93E0-4C7BD59B0519}"/>
              </a:ext>
            </a:extLst>
          </p:cNvPr>
          <p:cNvSpPr>
            <a:spLocks noGrp="1"/>
          </p:cNvSpPr>
          <p:nvPr>
            <p:ph type="body" sz="quarter" idx="10"/>
          </p:nvPr>
        </p:nvSpPr>
        <p:spPr>
          <a:xfrm>
            <a:off x="469900" y="1433830"/>
            <a:ext cx="11203940" cy="4708525"/>
          </a:xfrm>
        </p:spPr>
        <p:txBody>
          <a:bodyPr/>
          <a:lstStyle/>
          <a:p>
            <a:pPr marL="285750" indent="-285750">
              <a:buFont typeface="Arial" panose="020B0604020202020204" pitchFamily="34" charset="0"/>
              <a:buChar char="•"/>
            </a:pPr>
            <a:r>
              <a:rPr lang="es-ES" b="1" dirty="0">
                <a:solidFill>
                  <a:srgbClr val="585858"/>
                </a:solidFill>
              </a:rPr>
              <a:t>Blogs: </a:t>
            </a:r>
            <a:r>
              <a:rPr lang="es-ES" dirty="0">
                <a:solidFill>
                  <a:srgbClr val="585858"/>
                </a:solidFill>
              </a:rPr>
              <a:t>es un portal dónde se publican </a:t>
            </a:r>
            <a:r>
              <a:rPr lang="es-ES" b="1" dirty="0">
                <a:solidFill>
                  <a:srgbClr val="019EE2"/>
                </a:solidFill>
              </a:rPr>
              <a:t>artículos de opinión </a:t>
            </a:r>
            <a:r>
              <a:rPr lang="es-ES" dirty="0">
                <a:solidFill>
                  <a:srgbClr val="585858"/>
                </a:solidFill>
              </a:rPr>
              <a:t>de algún tema en concreto y dónde el contenido suele estar ordenado en la línea del tiempo.</a:t>
            </a:r>
          </a:p>
          <a:p>
            <a:pPr marL="285750" indent="-285750">
              <a:buFont typeface="Arial" panose="020B0604020202020204" pitchFamily="34" charset="0"/>
              <a:buChar char="•"/>
            </a:pPr>
            <a:endParaRPr lang="es-ES" dirty="0">
              <a:solidFill>
                <a:srgbClr val="585858"/>
              </a:solidFill>
            </a:endParaRPr>
          </a:p>
          <a:p>
            <a:pPr marL="285750" indent="-285750">
              <a:buFont typeface="Arial" panose="020B0604020202020204" pitchFamily="34" charset="0"/>
              <a:buChar char="•"/>
            </a:pPr>
            <a:r>
              <a:rPr lang="es-ES" b="1" dirty="0">
                <a:solidFill>
                  <a:srgbClr val="585858"/>
                </a:solidFill>
              </a:rPr>
              <a:t>Tiendas online: </a:t>
            </a:r>
            <a:r>
              <a:rPr lang="es-ES" dirty="0">
                <a:solidFill>
                  <a:srgbClr val="585858"/>
                </a:solidFill>
              </a:rPr>
              <a:t>son sitios webs en los que se </a:t>
            </a:r>
            <a:r>
              <a:rPr lang="es-ES" b="1" dirty="0">
                <a:solidFill>
                  <a:srgbClr val="019EE2"/>
                </a:solidFill>
              </a:rPr>
              <a:t>comercializan</a:t>
            </a:r>
            <a:r>
              <a:rPr lang="es-ES" dirty="0">
                <a:solidFill>
                  <a:srgbClr val="585858"/>
                </a:solidFill>
              </a:rPr>
              <a:t> productos o servicios. En la actualidad están teniendo un gran crecimiento.</a:t>
            </a:r>
          </a:p>
          <a:p>
            <a:pPr marL="285750" indent="-285750">
              <a:buFont typeface="Arial" panose="020B0604020202020204" pitchFamily="34" charset="0"/>
              <a:buChar char="•"/>
            </a:pPr>
            <a:endParaRPr lang="es-ES" b="1" dirty="0">
              <a:solidFill>
                <a:srgbClr val="585858"/>
              </a:solidFill>
            </a:endParaRPr>
          </a:p>
          <a:p>
            <a:pPr marL="285750" indent="-285750">
              <a:buFont typeface="Arial" panose="020B0604020202020204" pitchFamily="34" charset="0"/>
              <a:buChar char="•"/>
            </a:pPr>
            <a:r>
              <a:rPr lang="es-ES" b="1" dirty="0">
                <a:solidFill>
                  <a:srgbClr val="585858"/>
                </a:solidFill>
              </a:rPr>
              <a:t>Webs corporativas: </a:t>
            </a:r>
            <a:r>
              <a:rPr lang="es-ES" dirty="0">
                <a:solidFill>
                  <a:srgbClr val="585858"/>
                </a:solidFill>
              </a:rPr>
              <a:t>son aquellas que </a:t>
            </a:r>
            <a:r>
              <a:rPr lang="es-ES" b="1" dirty="0">
                <a:solidFill>
                  <a:srgbClr val="019EE2"/>
                </a:solidFill>
              </a:rPr>
              <a:t>describen la información </a:t>
            </a:r>
            <a:r>
              <a:rPr lang="es-ES" dirty="0">
                <a:solidFill>
                  <a:srgbClr val="585858"/>
                </a:solidFill>
              </a:rPr>
              <a:t>principal de la empresa como quiénes son, a que se dedican, etc. Suelen mostrar los productos o servicios principales que ofrecen, pero no existe la posibilidad de contratarlos vía online.</a:t>
            </a:r>
          </a:p>
          <a:p>
            <a:pPr marL="285750" indent="-285750">
              <a:buFont typeface="Arial" panose="020B0604020202020204" pitchFamily="34" charset="0"/>
              <a:buChar char="•"/>
            </a:pPr>
            <a:endParaRPr lang="es-ES" dirty="0">
              <a:solidFill>
                <a:srgbClr val="585858"/>
              </a:solidFill>
            </a:endParaRPr>
          </a:p>
          <a:p>
            <a:pPr marL="285750" indent="-285750">
              <a:buFont typeface="Arial" panose="020B0604020202020204" pitchFamily="34" charset="0"/>
              <a:buChar char="•"/>
            </a:pPr>
            <a:r>
              <a:rPr lang="es-ES" b="1" dirty="0">
                <a:solidFill>
                  <a:srgbClr val="585858"/>
                </a:solidFill>
              </a:rPr>
              <a:t>Foros: </a:t>
            </a:r>
            <a:r>
              <a:rPr lang="es-ES" dirty="0">
                <a:solidFill>
                  <a:srgbClr val="585858"/>
                </a:solidFill>
              </a:rPr>
              <a:t>un foro o una comunidad, es un espacio virtual dónde se reúnen una serie de personas para </a:t>
            </a:r>
            <a:r>
              <a:rPr lang="es-ES" b="1" dirty="0">
                <a:solidFill>
                  <a:srgbClr val="019EE2"/>
                </a:solidFill>
              </a:rPr>
              <a:t>debatir</a:t>
            </a:r>
            <a:r>
              <a:rPr lang="es-ES" dirty="0">
                <a:solidFill>
                  <a:srgbClr val="585858"/>
                </a:solidFill>
              </a:rPr>
              <a:t> sobre algún tema determinado.</a:t>
            </a:r>
          </a:p>
          <a:p>
            <a:pPr marL="285750" indent="-285750">
              <a:buFont typeface="Arial" panose="020B0604020202020204" pitchFamily="34" charset="0"/>
              <a:buChar char="•"/>
            </a:pPr>
            <a:endParaRPr lang="es-ES" dirty="0">
              <a:solidFill>
                <a:srgbClr val="585858"/>
              </a:solidFill>
            </a:endParaRPr>
          </a:p>
          <a:p>
            <a:pPr marL="285750" indent="-285750">
              <a:buFont typeface="Arial" panose="020B0604020202020204" pitchFamily="34" charset="0"/>
              <a:buChar char="•"/>
            </a:pPr>
            <a:r>
              <a:rPr lang="es-ES" b="1" dirty="0">
                <a:solidFill>
                  <a:srgbClr val="585858"/>
                </a:solidFill>
              </a:rPr>
              <a:t>Sitio de descargas: </a:t>
            </a:r>
            <a:r>
              <a:rPr lang="es-ES" dirty="0">
                <a:solidFill>
                  <a:srgbClr val="585858"/>
                </a:solidFill>
              </a:rPr>
              <a:t>el objetivo de estas páginas es proporcionar al usuario la información que está buscando en forma de </a:t>
            </a:r>
            <a:r>
              <a:rPr lang="es-ES" b="1" dirty="0">
                <a:solidFill>
                  <a:srgbClr val="019EE2"/>
                </a:solidFill>
              </a:rPr>
              <a:t>descarga</a:t>
            </a:r>
            <a:r>
              <a:rPr lang="es-ES" dirty="0">
                <a:solidFill>
                  <a:srgbClr val="585858"/>
                </a:solidFill>
              </a:rPr>
              <a:t> de algún tipo de archivo.</a:t>
            </a:r>
          </a:p>
          <a:p>
            <a:pPr marL="285750" indent="-285750">
              <a:buFont typeface="Arial" panose="020B0604020202020204" pitchFamily="34" charset="0"/>
              <a:buChar char="•"/>
            </a:pPr>
            <a:endParaRPr lang="es-ES" dirty="0">
              <a:solidFill>
                <a:srgbClr val="585858"/>
              </a:solidFill>
            </a:endParaRPr>
          </a:p>
          <a:p>
            <a:pPr marL="285750" indent="-285750">
              <a:buFont typeface="Arial" panose="020B0604020202020204" pitchFamily="34" charset="0"/>
              <a:buChar char="•"/>
            </a:pPr>
            <a:r>
              <a:rPr lang="es-ES" b="1" dirty="0">
                <a:solidFill>
                  <a:srgbClr val="585858"/>
                </a:solidFill>
              </a:rPr>
              <a:t>Redes sociales: </a:t>
            </a:r>
            <a:r>
              <a:rPr lang="es-ES" dirty="0">
                <a:solidFill>
                  <a:srgbClr val="585858"/>
                </a:solidFill>
              </a:rPr>
              <a:t>las redes sociales son portales dedicados al </a:t>
            </a:r>
            <a:r>
              <a:rPr lang="es-ES" b="1" dirty="0">
                <a:solidFill>
                  <a:srgbClr val="019EE2"/>
                </a:solidFill>
              </a:rPr>
              <a:t>intercambio de información </a:t>
            </a:r>
            <a:r>
              <a:rPr lang="es-ES" dirty="0">
                <a:solidFill>
                  <a:srgbClr val="585858"/>
                </a:solidFill>
              </a:rPr>
              <a:t>u opiniones entre los distintos usuarios digitales</a:t>
            </a:r>
          </a:p>
          <a:p>
            <a:pPr marL="285750" indent="-285750">
              <a:buFont typeface="Arial" panose="020B0604020202020204" pitchFamily="34" charset="0"/>
              <a:buChar char="•"/>
            </a:pPr>
            <a:endParaRPr lang="es-ES" dirty="0">
              <a:solidFill>
                <a:srgbClr val="585858"/>
              </a:solidFill>
            </a:endParaRPr>
          </a:p>
          <a:p>
            <a:pPr marL="285750" indent="-285750">
              <a:buFont typeface="Arial" panose="020B0604020202020204" pitchFamily="34" charset="0"/>
              <a:buChar char="•"/>
            </a:pPr>
            <a:endParaRPr lang="es-ES" dirty="0">
              <a:solidFill>
                <a:srgbClr val="585858"/>
              </a:solidFill>
            </a:endParaRPr>
          </a:p>
        </p:txBody>
      </p:sp>
      <p:sp>
        <p:nvSpPr>
          <p:cNvPr id="3" name="Text Placeholder 2">
            <a:extLst>
              <a:ext uri="{FF2B5EF4-FFF2-40B4-BE49-F238E27FC236}">
                <a16:creationId xmlns:a16="http://schemas.microsoft.com/office/drawing/2014/main" id="{44C925D8-CA66-408E-B0BD-C667509523B9}"/>
              </a:ext>
            </a:extLst>
          </p:cNvPr>
          <p:cNvSpPr>
            <a:spLocks noGrp="1"/>
          </p:cNvSpPr>
          <p:nvPr>
            <p:ph type="body" sz="quarter" idx="13"/>
          </p:nvPr>
        </p:nvSpPr>
        <p:spPr>
          <a:xfrm>
            <a:off x="469900" y="954617"/>
            <a:ext cx="7058660" cy="396663"/>
          </a:xfrm>
        </p:spPr>
        <p:txBody>
          <a:bodyPr/>
          <a:lstStyle/>
          <a:p>
            <a:r>
              <a:rPr lang="es-ES" dirty="0"/>
              <a:t>Tipos de página web según su funcionalidad</a:t>
            </a:r>
          </a:p>
        </p:txBody>
      </p:sp>
      <p:sp>
        <p:nvSpPr>
          <p:cNvPr id="4" name="Title 3">
            <a:extLst>
              <a:ext uri="{FF2B5EF4-FFF2-40B4-BE49-F238E27FC236}">
                <a16:creationId xmlns:a16="http://schemas.microsoft.com/office/drawing/2014/main" id="{1DC502A4-29F3-4520-8AAE-55DCD95305AC}"/>
              </a:ext>
            </a:extLst>
          </p:cNvPr>
          <p:cNvSpPr>
            <a:spLocks noGrp="1"/>
          </p:cNvSpPr>
          <p:nvPr>
            <p:ph type="title"/>
          </p:nvPr>
        </p:nvSpPr>
        <p:spPr/>
        <p:txBody>
          <a:bodyPr/>
          <a:lstStyle/>
          <a:p>
            <a:r>
              <a:rPr lang="es-ES" dirty="0"/>
              <a:t>Introducción</a:t>
            </a:r>
          </a:p>
        </p:txBody>
      </p:sp>
    </p:spTree>
    <p:extLst>
      <p:ext uri="{BB962C8B-B14F-4D97-AF65-F5344CB8AC3E}">
        <p14:creationId xmlns:p14="http://schemas.microsoft.com/office/powerpoint/2010/main" val="3130018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1EBD858-F21E-4E69-A151-0A5506E09610}"/>
              </a:ext>
            </a:extLst>
          </p:cNvPr>
          <p:cNvSpPr>
            <a:spLocks noGrp="1"/>
          </p:cNvSpPr>
          <p:nvPr>
            <p:ph type="body" sz="quarter" idx="10"/>
          </p:nvPr>
        </p:nvSpPr>
        <p:spPr>
          <a:xfrm>
            <a:off x="469900" y="1523040"/>
            <a:ext cx="11203940" cy="3500905"/>
          </a:xfrm>
        </p:spPr>
        <p:txBody>
          <a:bodyPr/>
          <a:lstStyle/>
          <a:p>
            <a:pPr marL="285750" indent="-285750" algn="just">
              <a:buFont typeface="Wingdings" panose="05000000000000000000" pitchFamily="2" charset="2"/>
              <a:buChar char="§"/>
            </a:pPr>
            <a:r>
              <a:rPr lang="es-ES" b="1" dirty="0">
                <a:solidFill>
                  <a:srgbClr val="019EE2"/>
                </a:solidFill>
              </a:rPr>
              <a:t>Imagen definida: </a:t>
            </a:r>
            <a:r>
              <a:rPr lang="es-ES" dirty="0"/>
              <a:t>idea clara de lo que se quiere ofrecer, que sea identificable. Profesional y transparente para obtener confianza de los visitantes. </a:t>
            </a:r>
          </a:p>
          <a:p>
            <a:pPr marL="895335" lvl="1" indent="-285750" algn="just">
              <a:lnSpc>
                <a:spcPct val="150000"/>
              </a:lnSpc>
              <a:buFont typeface="Arial" panose="020B0604020202020204" pitchFamily="34" charset="0"/>
              <a:buChar char="•"/>
            </a:pPr>
            <a:r>
              <a:rPr lang="es-ES" sz="1600" b="0" dirty="0">
                <a:solidFill>
                  <a:srgbClr val="595959"/>
                </a:solidFill>
              </a:rPr>
              <a:t>Usar </a:t>
            </a:r>
            <a:r>
              <a:rPr lang="es-ES" sz="1600" dirty="0">
                <a:solidFill>
                  <a:srgbClr val="019EE2"/>
                </a:solidFill>
              </a:rPr>
              <a:t>imágenes nítidas </a:t>
            </a:r>
            <a:r>
              <a:rPr lang="es-ES" sz="1600" b="0" dirty="0">
                <a:solidFill>
                  <a:srgbClr val="595959"/>
                </a:solidFill>
                <a:sym typeface="Wingdings" panose="05000000000000000000" pitchFamily="2" charset="2"/>
              </a:rPr>
              <a:t> elemento diferenciador </a:t>
            </a:r>
          </a:p>
          <a:p>
            <a:pPr marL="895335" lvl="1" indent="-285750" algn="just">
              <a:lnSpc>
                <a:spcPct val="150000"/>
              </a:lnSpc>
              <a:buFont typeface="Arial" panose="020B0604020202020204" pitchFamily="34" charset="0"/>
              <a:buChar char="•"/>
            </a:pPr>
            <a:r>
              <a:rPr lang="es-ES" sz="1600" dirty="0">
                <a:solidFill>
                  <a:srgbClr val="595959"/>
                </a:solidFill>
                <a:sym typeface="Wingdings" panose="05000000000000000000" pitchFamily="2" charset="2"/>
              </a:rPr>
              <a:t> </a:t>
            </a:r>
            <a:r>
              <a:rPr lang="es-ES" sz="1600" dirty="0">
                <a:solidFill>
                  <a:srgbClr val="019EE2"/>
                </a:solidFill>
                <a:sym typeface="Wingdings" panose="05000000000000000000" pitchFamily="2" charset="2"/>
              </a:rPr>
              <a:t>Vídeos</a:t>
            </a:r>
            <a:r>
              <a:rPr lang="es-ES" sz="1600" b="0" dirty="0">
                <a:solidFill>
                  <a:srgbClr val="595959"/>
                </a:solidFill>
                <a:sym typeface="Wingdings" panose="05000000000000000000" pitchFamily="2" charset="2"/>
              </a:rPr>
              <a:t> de alta calidad  qué haces y cómo lo haces. </a:t>
            </a:r>
          </a:p>
          <a:p>
            <a:pPr marL="895335" lvl="1" indent="-285750" algn="just">
              <a:lnSpc>
                <a:spcPct val="150000"/>
              </a:lnSpc>
              <a:buFont typeface="Arial" panose="020B0604020202020204" pitchFamily="34" charset="0"/>
              <a:buChar char="•"/>
            </a:pPr>
            <a:r>
              <a:rPr lang="es-ES" sz="1600" dirty="0">
                <a:solidFill>
                  <a:srgbClr val="595959"/>
                </a:solidFill>
                <a:sym typeface="Wingdings" panose="05000000000000000000" pitchFamily="2" charset="2"/>
              </a:rPr>
              <a:t> </a:t>
            </a:r>
            <a:r>
              <a:rPr lang="es-ES" sz="1600" dirty="0">
                <a:solidFill>
                  <a:srgbClr val="019EE2"/>
                </a:solidFill>
                <a:sym typeface="Wingdings" panose="05000000000000000000" pitchFamily="2" charset="2"/>
              </a:rPr>
              <a:t>Valoraciones</a:t>
            </a:r>
            <a:r>
              <a:rPr lang="es-ES" sz="1600" b="0" dirty="0">
                <a:solidFill>
                  <a:srgbClr val="595959"/>
                </a:solidFill>
                <a:sym typeface="Wingdings" panose="05000000000000000000" pitchFamily="2" charset="2"/>
              </a:rPr>
              <a:t> de clientes / usuarios en la página web  aporta confianza por parte de los visitantes </a:t>
            </a:r>
          </a:p>
          <a:p>
            <a:pPr marL="895335" lvl="1" indent="-285750" algn="just">
              <a:lnSpc>
                <a:spcPct val="150000"/>
              </a:lnSpc>
              <a:buFont typeface="Arial" panose="020B0604020202020204" pitchFamily="34" charset="0"/>
              <a:buChar char="•"/>
            </a:pPr>
            <a:r>
              <a:rPr lang="es-ES" sz="1600" b="0" dirty="0">
                <a:solidFill>
                  <a:srgbClr val="595959"/>
                </a:solidFill>
                <a:sym typeface="Wingdings" panose="05000000000000000000" pitchFamily="2" charset="2"/>
              </a:rPr>
              <a:t>Barra de </a:t>
            </a:r>
            <a:r>
              <a:rPr lang="es-ES" sz="1600" dirty="0">
                <a:solidFill>
                  <a:srgbClr val="019EE2"/>
                </a:solidFill>
                <a:sym typeface="Wingdings" panose="05000000000000000000" pitchFamily="2" charset="2"/>
              </a:rPr>
              <a:t>navegación principal</a:t>
            </a:r>
            <a:r>
              <a:rPr lang="es-ES" sz="1600" b="0" dirty="0">
                <a:solidFill>
                  <a:srgbClr val="595959"/>
                </a:solidFill>
                <a:sym typeface="Wingdings" panose="05000000000000000000" pitchFamily="2" charset="2"/>
              </a:rPr>
              <a:t>: con accesos a los contenidos de nuestra web. También debemos incluir “Quienes somos”.</a:t>
            </a:r>
          </a:p>
          <a:p>
            <a:pPr marL="895335" lvl="1" indent="-285750" algn="just">
              <a:lnSpc>
                <a:spcPct val="150000"/>
              </a:lnSpc>
              <a:buFont typeface="Arial" panose="020B0604020202020204" pitchFamily="34" charset="0"/>
              <a:buChar char="•"/>
            </a:pPr>
            <a:r>
              <a:rPr lang="es-ES" sz="1600" b="0" dirty="0">
                <a:solidFill>
                  <a:srgbClr val="595959"/>
                </a:solidFill>
                <a:sym typeface="Wingdings" panose="05000000000000000000" pitchFamily="2" charset="2"/>
              </a:rPr>
              <a:t>Formulario de </a:t>
            </a:r>
            <a:r>
              <a:rPr lang="es-ES" sz="1600" dirty="0">
                <a:solidFill>
                  <a:srgbClr val="019EE2"/>
                </a:solidFill>
                <a:sym typeface="Wingdings" panose="05000000000000000000" pitchFamily="2" charset="2"/>
              </a:rPr>
              <a:t>contacto</a:t>
            </a:r>
            <a:r>
              <a:rPr lang="es-ES" sz="1600" b="0" dirty="0">
                <a:solidFill>
                  <a:srgbClr val="595959"/>
                </a:solidFill>
                <a:sym typeface="Wingdings" panose="05000000000000000000" pitchFamily="2" charset="2"/>
              </a:rPr>
              <a:t>  respuestas rápidas</a:t>
            </a:r>
          </a:p>
          <a:p>
            <a:pPr marL="285750" indent="-285750" algn="just">
              <a:lnSpc>
                <a:spcPct val="150000"/>
              </a:lnSpc>
              <a:buFont typeface="Wingdings" panose="05000000000000000000" pitchFamily="2" charset="2"/>
              <a:buChar char="§"/>
            </a:pPr>
            <a:r>
              <a:rPr lang="es-ES" b="1" dirty="0">
                <a:solidFill>
                  <a:srgbClr val="019EE2"/>
                </a:solidFill>
                <a:sym typeface="Wingdings" panose="05000000000000000000" pitchFamily="2" charset="2"/>
              </a:rPr>
              <a:t>Redes Sociales: </a:t>
            </a:r>
            <a:r>
              <a:rPr lang="es-ES" b="0" dirty="0">
                <a:solidFill>
                  <a:srgbClr val="595959"/>
                </a:solidFill>
                <a:sym typeface="Wingdings" panose="05000000000000000000" pitchFamily="2" charset="2"/>
              </a:rPr>
              <a:t>tienen que ocupar un lugar relevante en la página web, a través de enlaces  cercanía</a:t>
            </a:r>
          </a:p>
        </p:txBody>
      </p:sp>
      <p:sp>
        <p:nvSpPr>
          <p:cNvPr id="3" name="Text Placeholder 2">
            <a:extLst>
              <a:ext uri="{FF2B5EF4-FFF2-40B4-BE49-F238E27FC236}">
                <a16:creationId xmlns:a16="http://schemas.microsoft.com/office/drawing/2014/main" id="{B7513C6A-C2F7-48F2-92EC-F512C0F8B9E1}"/>
              </a:ext>
            </a:extLst>
          </p:cNvPr>
          <p:cNvSpPr>
            <a:spLocks noGrp="1"/>
          </p:cNvSpPr>
          <p:nvPr>
            <p:ph type="body" sz="quarter" idx="13"/>
          </p:nvPr>
        </p:nvSpPr>
        <p:spPr>
          <a:xfrm>
            <a:off x="469900" y="954617"/>
            <a:ext cx="7058660" cy="396663"/>
          </a:xfrm>
        </p:spPr>
        <p:txBody>
          <a:bodyPr/>
          <a:lstStyle/>
          <a:p>
            <a:r>
              <a:rPr lang="es-ES" dirty="0"/>
              <a:t>Elementos importantes</a:t>
            </a:r>
          </a:p>
        </p:txBody>
      </p:sp>
      <p:sp>
        <p:nvSpPr>
          <p:cNvPr id="4" name="Title 3">
            <a:extLst>
              <a:ext uri="{FF2B5EF4-FFF2-40B4-BE49-F238E27FC236}">
                <a16:creationId xmlns:a16="http://schemas.microsoft.com/office/drawing/2014/main" id="{D039A7A3-5386-4425-9230-BAB206BC42B9}"/>
              </a:ext>
            </a:extLst>
          </p:cNvPr>
          <p:cNvSpPr>
            <a:spLocks noGrp="1"/>
          </p:cNvSpPr>
          <p:nvPr>
            <p:ph type="title"/>
          </p:nvPr>
        </p:nvSpPr>
        <p:spPr/>
        <p:txBody>
          <a:bodyPr/>
          <a:lstStyle/>
          <a:p>
            <a:r>
              <a:rPr lang="es-ES" dirty="0"/>
              <a:t>Introducción</a:t>
            </a:r>
          </a:p>
        </p:txBody>
      </p:sp>
      <p:pic>
        <p:nvPicPr>
          <p:cNvPr id="5" name="Text Placeholder 1">
            <a:extLst>
              <a:ext uri="{FF2B5EF4-FFF2-40B4-BE49-F238E27FC236}">
                <a16:creationId xmlns:a16="http://schemas.microsoft.com/office/drawing/2014/main" id="{004AFBD0-7C02-4864-9A30-5D64722CBC5F}"/>
              </a:ext>
            </a:extLst>
          </p:cNvPr>
          <p:cNvPicPr>
            <a:picLocks noChangeAspect="1"/>
          </p:cNvPicPr>
          <p:nvPr>
            <p:custDataLst>
              <p:tags r:id="rId1"/>
            </p:custDataLst>
          </p:nvPr>
        </p:nvPicPr>
        <p:blipFill rotWithShape="1">
          <a:blip r:embed="rId7"/>
          <a:srcRect t="440" b="-439"/>
          <a:stretch/>
        </p:blipFill>
        <p:spPr>
          <a:xfrm>
            <a:off x="6267544" y="5334960"/>
            <a:ext cx="1090929" cy="1067896"/>
          </a:xfrm>
          <a:prstGeom prst="ellipse">
            <a:avLst/>
          </a:prstGeom>
          <a:ln>
            <a:noFill/>
          </a:ln>
          <a:effectLst>
            <a:outerShdw blurRad="190500" algn="tl" rotWithShape="0">
              <a:srgbClr val="000000">
                <a:alpha val="70000"/>
              </a:srgbClr>
            </a:outerShdw>
          </a:effectLst>
        </p:spPr>
      </p:pic>
      <p:pic>
        <p:nvPicPr>
          <p:cNvPr id="6" name="Picture 5">
            <a:extLst>
              <a:ext uri="{FF2B5EF4-FFF2-40B4-BE49-F238E27FC236}">
                <a16:creationId xmlns:a16="http://schemas.microsoft.com/office/drawing/2014/main" id="{F2FF5FED-66B4-447B-AF25-9AFCE9BE7A97}"/>
              </a:ext>
            </a:extLst>
          </p:cNvPr>
          <p:cNvPicPr>
            <a:picLocks noChangeAspect="1"/>
          </p:cNvPicPr>
          <p:nvPr>
            <p:custDataLst>
              <p:tags r:id="rId2"/>
            </p:custDataLst>
          </p:nvPr>
        </p:nvPicPr>
        <p:blipFill rotWithShape="1">
          <a:blip r:embed="rId8"/>
          <a:srcRect l="-4466" t="-1583" r="-2515" b="-4157"/>
          <a:stretch/>
        </p:blipFill>
        <p:spPr>
          <a:xfrm>
            <a:off x="8053507" y="5336475"/>
            <a:ext cx="1090929" cy="1067896"/>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D8CF5819-DDB5-4A17-8BC3-B944A4C2078F}"/>
              </a:ext>
            </a:extLst>
          </p:cNvPr>
          <p:cNvPicPr>
            <a:picLocks noChangeAspect="1"/>
          </p:cNvPicPr>
          <p:nvPr>
            <p:custDataLst>
              <p:tags r:id="rId3"/>
            </p:custDataLst>
          </p:nvPr>
        </p:nvPicPr>
        <p:blipFill rotWithShape="1">
          <a:blip r:embed="rId9"/>
          <a:srcRect/>
          <a:stretch/>
        </p:blipFill>
        <p:spPr>
          <a:xfrm>
            <a:off x="2694122" y="5334960"/>
            <a:ext cx="1091677" cy="1068628"/>
          </a:xfrm>
          <a:prstGeom prst="ellipse">
            <a:avLst/>
          </a:prstGeom>
          <a:ln>
            <a:noFill/>
          </a:ln>
          <a:effectLst>
            <a:outerShdw blurRad="190500" algn="tl" rotWithShape="0">
              <a:srgbClr val="000000">
                <a:alpha val="70000"/>
              </a:srgbClr>
            </a:outerShdw>
          </a:effectLst>
        </p:spPr>
      </p:pic>
      <p:pic>
        <p:nvPicPr>
          <p:cNvPr id="8" name="Picture 18">
            <a:extLst>
              <a:ext uri="{FF2B5EF4-FFF2-40B4-BE49-F238E27FC236}">
                <a16:creationId xmlns:a16="http://schemas.microsoft.com/office/drawing/2014/main" id="{03B3680C-F8A1-4B30-96DC-6C90BB2D2D25}"/>
              </a:ext>
            </a:extLst>
          </p:cNvPr>
          <p:cNvPicPr>
            <a:picLocks noChangeAspect="1"/>
          </p:cNvPicPr>
          <p:nvPr>
            <p:custDataLst>
              <p:tags r:id="rId4"/>
            </p:custDataLst>
          </p:nvPr>
        </p:nvPicPr>
        <p:blipFill rotWithShape="1">
          <a:blip r:embed="rId10"/>
          <a:srcRect/>
          <a:stretch/>
        </p:blipFill>
        <p:spPr>
          <a:xfrm>
            <a:off x="4480833" y="5334960"/>
            <a:ext cx="1091677" cy="1068628"/>
          </a:xfrm>
          <a:prstGeom prst="ellipse">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763773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CONTAINEDIMAGEPATH" val="C:\Users\mpintiado\AppData\Local\Temp\Templafy\PowerPointVsto\Assets\Search_Large_POS.png"/>
</p:tagLst>
</file>

<file path=ppt/tags/tag11.xml><?xml version="1.0" encoding="utf-8"?>
<p:tagLst xmlns:a="http://schemas.openxmlformats.org/drawingml/2006/main" xmlns:r="http://schemas.openxmlformats.org/officeDocument/2006/relationships" xmlns:p="http://schemas.openxmlformats.org/presentationml/2006/main">
  <p:tag name="CONTAINEDIMAGEPATH" val="C:\Users\mpintiado\AppData\Local\Temp\Templafy\PowerPointVsto\Assets\Search_Large_POS.png"/>
</p:tagLst>
</file>

<file path=ppt/tags/tag12.xml><?xml version="1.0" encoding="utf-8"?>
<p:tagLst xmlns:a="http://schemas.openxmlformats.org/drawingml/2006/main" xmlns:r="http://schemas.openxmlformats.org/officeDocument/2006/relationships" xmlns:p="http://schemas.openxmlformats.org/presentationml/2006/main">
  <p:tag name="CONTAINEDIMAGEPATH" val="C:\Users\mpintiado\AppData\Local\Temp\Templafy\PowerPointVsto\Assets\Search_Large_POS.png"/>
</p:tagLst>
</file>

<file path=ppt/tags/tag13.xml><?xml version="1.0" encoding="utf-8"?>
<p:tagLst xmlns:a="http://schemas.openxmlformats.org/drawingml/2006/main" xmlns:r="http://schemas.openxmlformats.org/officeDocument/2006/relationships" xmlns:p="http://schemas.openxmlformats.org/presentationml/2006/main">
  <p:tag name="CONTAINEDIMAGEPATH" val="C:\Users\mrocavalmana\AppData\Local\Temp\Templafy\PowerPointVsto\Assets\bzi_sup_glb_ho_2247.jpg"/>
</p:tagLst>
</file>

<file path=ppt/tags/tag14.xml><?xml version="1.0" encoding="utf-8"?>
<p:tagLst xmlns:a="http://schemas.openxmlformats.org/drawingml/2006/main" xmlns:r="http://schemas.openxmlformats.org/officeDocument/2006/relationships" xmlns:p="http://schemas.openxmlformats.org/presentationml/2006/main">
  <p:tag name="CONTAINEDIMAGEPATH" val="C:\Users\pmatas\AppData\Local\Temp\Templafy\PowerPointVsto\Assets\ind_tmt_glb_ho_1948.jp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8KEztrqPu0.ccF8qdOw.L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GK8.aFC3p0ils54GIHuZgw"/>
</p:tagLst>
</file>

<file path=ppt/tags/tag17.xml><?xml version="1.0" encoding="utf-8"?>
<p:tagLst xmlns:a="http://schemas.openxmlformats.org/drawingml/2006/main" xmlns:r="http://schemas.openxmlformats.org/officeDocument/2006/relationships" xmlns:p="http://schemas.openxmlformats.org/presentationml/2006/main">
  <p:tag name="CONTAINEDIMAGEPATH" val="C:\Users\aalarconvicent\AppData\Local\Temp\Templafy\PowerPointVsto\Assets\Exclamation_mark_Large_POS.pn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CONTAINEDIMAGEPATH" val="C:\Users\mrocavalmana\AppData\Local\Temp\Templafy\PowerPointVsto\Assets\bzi_sup_glb_ho_2247.jpg"/>
</p:tagLst>
</file>

<file path=ppt/tags/tag5.xml><?xml version="1.0" encoding="utf-8"?>
<p:tagLst xmlns:a="http://schemas.openxmlformats.org/drawingml/2006/main" xmlns:r="http://schemas.openxmlformats.org/officeDocument/2006/relationships" xmlns:p="http://schemas.openxmlformats.org/presentationml/2006/main">
  <p:tag name="CONTAINEDIMAGEPATH" val="C:\Users\pmatas\AppData\Local\Temp\Templafy\PowerPointVsto\Assets\ind_tmt_glb_ho_1948.jpg"/>
</p:tagLst>
</file>

<file path=ppt/tags/tag6.xml><?xml version="1.0" encoding="utf-8"?>
<p:tagLst xmlns:a="http://schemas.openxmlformats.org/drawingml/2006/main" xmlns:r="http://schemas.openxmlformats.org/officeDocument/2006/relationships" xmlns:p="http://schemas.openxmlformats.org/presentationml/2006/main">
  <p:tag name="CONTAINEDIMAGEPATH" val="C:\Users\xcelaya\AppData\Local\Temp\Templafy\PowerPointVsto\Assets\Facebook.png"/>
</p:tagLst>
</file>

<file path=ppt/tags/tag7.xml><?xml version="1.0" encoding="utf-8"?>
<p:tagLst xmlns:a="http://schemas.openxmlformats.org/drawingml/2006/main" xmlns:r="http://schemas.openxmlformats.org/officeDocument/2006/relationships" xmlns:p="http://schemas.openxmlformats.org/presentationml/2006/main">
  <p:tag name="CONTAINEDIMAGEPATH" val="C:\Users\npardobaena\AppData\Local\Temp\Templafy\PowerPointVsto\Assets\Twitter.png"/>
</p:tagLst>
</file>

<file path=ppt/tags/tag8.xml><?xml version="1.0" encoding="utf-8"?>
<p:tagLst xmlns:a="http://schemas.openxmlformats.org/drawingml/2006/main" xmlns:r="http://schemas.openxmlformats.org/officeDocument/2006/relationships" xmlns:p="http://schemas.openxmlformats.org/presentationml/2006/main">
  <p:tag name="CONTAINEDIMAGEPATH" val="C:\Users\npardobaena\AppData\Local\Temp\Templafy\PowerPointVsto\Assets\Linkedin.png"/>
</p:tagLst>
</file>

<file path=ppt/tags/tag9.xml><?xml version="1.0" encoding="utf-8"?>
<p:tagLst xmlns:a="http://schemas.openxmlformats.org/drawingml/2006/main" xmlns:r="http://schemas.openxmlformats.org/officeDocument/2006/relationships" xmlns:p="http://schemas.openxmlformats.org/presentationml/2006/main">
  <p:tag name="CONTAINEDIMAGEPATH" val="C:\Users\npardobaena\AppData\Local\Temp\Templafy\PowerPointVsto\Assets\Instagram.png"/>
</p:tagLst>
</file>

<file path=ppt/theme/theme1.xml><?xml version="1.0" encoding="utf-8"?>
<a:theme xmlns:a="http://schemas.openxmlformats.org/drawingml/2006/main" name="La Caixa Voluntariados">
  <a:themeElements>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fontScheme name="Deloitte Powerpoint 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bodyPr vert="horz" lIns="0" tIns="0" rIns="0" bIns="0" rtlCol="0" anchor="b" anchorCtr="0">
        <a:noAutofit/>
      </a:bodyPr>
      <a:lstStyle>
        <a:defPPr>
          <a:defRPr sz="3200" b="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Presentacion 16-9 - S2G" id="{D4E991DC-D13B-B24A-BF75-B2BD123529FF}" vid="{A71549F7-BD1B-5746-BBCA-70A38ECAAF30}"/>
    </a:ext>
  </a:extLst>
</a:theme>
</file>

<file path=ppt/theme/theme2.xml><?xml version="1.0" encoding="utf-8"?>
<a:theme xmlns:a="http://schemas.openxmlformats.org/drawingml/2006/main" name="1_La Caixa Voluntariados">
  <a:themeElements>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fontScheme name="Deloitte Powerpoint 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bodyPr vert="horz" lIns="0" tIns="0" rIns="0" bIns="0" rtlCol="0" anchor="b" anchorCtr="0">
        <a:noAutofit/>
      </a:bodyPr>
      <a:lstStyle>
        <a:defPPr>
          <a:defRPr sz="3200" b="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Presentacion 16-9 - S2G" id="{D4E991DC-D13B-B24A-BF75-B2BD123529FF}" vid="{A71549F7-BD1B-5746-BBCA-70A38ECAAF3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themeOverride>
</file>

<file path=ppt/theme/themeOverride2.xml><?xml version="1.0" encoding="utf-8"?>
<a:themeOverride xmlns:a="http://schemas.openxmlformats.org/drawingml/2006/main">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927A2F21C761C84A941658C4AD1EC32A" ma:contentTypeVersion="12" ma:contentTypeDescription="Crear nuevo documento." ma:contentTypeScope="" ma:versionID="bdb46391e6c4d488a14b66b55063bfb7">
  <xsd:schema xmlns:xsd="http://www.w3.org/2001/XMLSchema" xmlns:xs="http://www.w3.org/2001/XMLSchema" xmlns:p="http://schemas.microsoft.com/office/2006/metadata/properties" xmlns:ns2="d5f543d2-e98f-4bcb-aac4-dbb9963c52ee" xmlns:ns3="edad2d25-cae2-46af-8973-51d41c80e85c" targetNamespace="http://schemas.microsoft.com/office/2006/metadata/properties" ma:root="true" ma:fieldsID="4204974358481bc469497cf4e3a9cd0d" ns2:_="" ns3:_="">
    <xsd:import namespace="d5f543d2-e98f-4bcb-aac4-dbb9963c52ee"/>
    <xsd:import namespace="edad2d25-cae2-46af-8973-51d41c80e85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f543d2-e98f-4bcb-aac4-dbb9963c52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dad2d25-cae2-46af-8973-51d41c80e85c" elementFormDefault="qualified">
    <xsd:import namespace="http://schemas.microsoft.com/office/2006/documentManagement/types"/>
    <xsd:import namespace="http://schemas.microsoft.com/office/infopath/2007/PartnerControls"/>
    <xsd:element name="SharedWithUsers" ma:index="10"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492CA2-D9DA-4462-A5E9-5A9C3EA07C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f543d2-e98f-4bcb-aac4-dbb9963c52ee"/>
    <ds:schemaRef ds:uri="edad2d25-cae2-46af-8973-51d41c80e8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6241B2A-D8D9-44C5-8BD7-EE5E8731975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C39C78D-146F-43A4-BF3C-B253172C720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Presentacion 16-9 - S2G</Template>
  <TotalTime>10678</TotalTime>
  <Words>12805</Words>
  <Application>Microsoft Macintosh PowerPoint</Application>
  <PresentationFormat>Panorámica</PresentationFormat>
  <Paragraphs>800</Paragraphs>
  <Slides>48</Slides>
  <Notes>48</Notes>
  <HiddenSlides>0</HiddenSlides>
  <MMClips>0</MMClips>
  <ScaleCrop>false</ScaleCrop>
  <HeadingPairs>
    <vt:vector size="8" baseType="variant">
      <vt:variant>
        <vt:lpstr>Fuentes usadas</vt:lpstr>
      </vt:variant>
      <vt:variant>
        <vt:i4>5</vt:i4>
      </vt:variant>
      <vt:variant>
        <vt:lpstr>Tema</vt:lpstr>
      </vt:variant>
      <vt:variant>
        <vt:i4>2</vt:i4>
      </vt:variant>
      <vt:variant>
        <vt:lpstr>Servidores OLE incrustados</vt:lpstr>
      </vt:variant>
      <vt:variant>
        <vt:i4>1</vt:i4>
      </vt:variant>
      <vt:variant>
        <vt:lpstr>Títulos de diapositiva</vt:lpstr>
      </vt:variant>
      <vt:variant>
        <vt:i4>48</vt:i4>
      </vt:variant>
    </vt:vector>
  </HeadingPairs>
  <TitlesOfParts>
    <vt:vector size="56" baseType="lpstr">
      <vt:lpstr>Arial</vt:lpstr>
      <vt:lpstr>Poppins</vt:lpstr>
      <vt:lpstr>Verdana</vt:lpstr>
      <vt:lpstr>Wingdings</vt:lpstr>
      <vt:lpstr>Wingdings 2</vt:lpstr>
      <vt:lpstr>La Caixa Voluntariados</vt:lpstr>
      <vt:lpstr>1_La Caixa Voluntariados</vt:lpstr>
      <vt:lpstr>think-cell Slide</vt:lpstr>
      <vt:lpstr>Presentación de PowerPoint</vt:lpstr>
      <vt:lpstr>Presentación del Curso</vt:lpstr>
      <vt:lpstr>Índice</vt:lpstr>
      <vt:lpstr>Introducción</vt:lpstr>
      <vt:lpstr>Introducción</vt:lpstr>
      <vt:lpstr>Introducción</vt:lpstr>
      <vt:lpstr>Introducción</vt:lpstr>
      <vt:lpstr>Introducción</vt:lpstr>
      <vt:lpstr>Introducción</vt:lpstr>
      <vt:lpstr>Introducción</vt:lpstr>
      <vt:lpstr>Introducción</vt:lpstr>
      <vt:lpstr>Introducción</vt:lpstr>
      <vt:lpstr>Conceptos Básicos</vt:lpstr>
      <vt:lpstr>Conceptos Básicos</vt:lpstr>
      <vt:lpstr>Conceptos Básicos</vt:lpstr>
      <vt:lpstr>Conceptos Básicos</vt:lpstr>
      <vt:lpstr>Conceptos básicos</vt:lpstr>
      <vt:lpstr>Opciones para crear una página web</vt:lpstr>
      <vt:lpstr>Opciones para crear una página web</vt:lpstr>
      <vt:lpstr>Tipos de página web:</vt:lpstr>
      <vt:lpstr>Opciones para crear una página web</vt:lpstr>
      <vt:lpstr>Presentación de PowerPoint</vt:lpstr>
      <vt:lpstr>Índice</vt:lpstr>
      <vt:lpstr>Páginas web con plantilla</vt:lpstr>
      <vt:lpstr>Presentación de PowerPoint</vt:lpstr>
      <vt:lpstr>Presentación de PowerPoint</vt:lpstr>
      <vt:lpstr>Presentación de PowerPoint</vt:lpstr>
      <vt:lpstr>Visión Práctica Wix</vt:lpstr>
      <vt:lpstr>Presentación de PowerPoint</vt:lpstr>
      <vt:lpstr>Presentación de PowerPoint</vt:lpstr>
      <vt:lpstr>Visión Práctica WordPress</vt:lpstr>
      <vt:lpstr>Visión Práctica WordPress</vt:lpstr>
      <vt:lpstr>Páginas web con plantillas.</vt:lpstr>
      <vt:lpstr>Plataforma de pagos</vt:lpstr>
      <vt:lpstr>Presentación de PowerPoint</vt:lpstr>
      <vt:lpstr>Enlazar Web y Redes Sociales</vt:lpstr>
      <vt:lpstr>Introducción </vt:lpstr>
      <vt:lpstr>Vender productos</vt:lpstr>
      <vt:lpstr>Vender productos</vt:lpstr>
      <vt:lpstr>Vender productos</vt:lpstr>
      <vt:lpstr>Presentación de PowerPoint</vt:lpstr>
      <vt:lpstr>Plataforma de pagos y Enlazar web y redes sociales.</vt:lpstr>
      <vt:lpstr>Gestión de la página web</vt:lpstr>
      <vt:lpstr>Presentación de PowerPoint</vt:lpstr>
      <vt:lpstr>Gestión página web</vt:lpstr>
      <vt:lpstr>Presentación de PowerPoint</vt:lpstr>
      <vt:lpstr>Gestión de la página web.</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Madrid de la Hera, Ignacio</dc:creator>
  <cp:lastModifiedBy>Microsoft Office User</cp:lastModifiedBy>
  <cp:revision>429</cp:revision>
  <cp:lastPrinted>2014-06-25T02:16:22Z</cp:lastPrinted>
  <dcterms:created xsi:type="dcterms:W3CDTF">2020-05-11T10:12:31Z</dcterms:created>
  <dcterms:modified xsi:type="dcterms:W3CDTF">2021-04-01T09:44:37Z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0x010100927A2F21C761C84A941658C4AD1EC32A</vt:lpwstr>
  </property>
</Properties>
</file>