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51" r:id="rId5"/>
    <p:sldId id="356" r:id="rId6"/>
    <p:sldId id="499" r:id="rId7"/>
    <p:sldId id="500" r:id="rId8"/>
    <p:sldId id="367" r:id="rId9"/>
    <p:sldId id="501" r:id="rId10"/>
    <p:sldId id="502" r:id="rId11"/>
    <p:sldId id="503" r:id="rId12"/>
    <p:sldId id="504" r:id="rId13"/>
    <p:sldId id="365" r:id="rId14"/>
  </p:sldIdLst>
  <p:sldSz cx="12192000" cy="6858000"/>
  <p:notesSz cx="7315200" cy="9601200"/>
  <p:custDataLst>
    <p:tags r:id="rId17"/>
  </p:custData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90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95959"/>
    <a:srgbClr val="019EE2"/>
    <a:srgbClr val="ED8B00"/>
    <a:srgbClr val="000000"/>
    <a:srgbClr val="FFCD00"/>
    <a:srgbClr val="DB291C"/>
    <a:srgbClr val="FF9900"/>
    <a:srgbClr val="C00000"/>
    <a:srgbClr val="3C8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425901-F033-490B-BA4C-50D6A4FE27C1}" v="3" dt="2021-03-08T09:37:45.5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4799" autoAdjust="0"/>
  </p:normalViewPr>
  <p:slideViewPr>
    <p:cSldViewPr snapToGrid="0" showGuides="1">
      <p:cViewPr varScale="1">
        <p:scale>
          <a:sx n="86" d="100"/>
          <a:sy n="86" d="100"/>
        </p:scale>
        <p:origin x="734" y="58"/>
      </p:cViewPr>
      <p:guideLst>
        <p:guide/>
        <p:guide orient="horz" pos="2047"/>
        <p:guide orient="horz" pos="1593"/>
        <p:guide orient="horz" pos="2568"/>
        <p:guide orient="horz" pos="3090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3/9/2021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‹Nº›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3/9/2021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614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62467" y="2484670"/>
            <a:ext cx="10667065" cy="741419"/>
          </a:xfrm>
          <a:prstGeom prst="rect">
            <a:avLst/>
          </a:prstGeom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4000" b="1">
                <a:solidFill>
                  <a:srgbClr val="FFFFFF"/>
                </a:solidFill>
                <a:latin typeface="Poppins"/>
              </a:defRPr>
            </a:lvl1pPr>
            <a:lvl2pPr marL="0" indent="0" algn="ctr">
              <a:buNone/>
              <a:defRPr sz="1600" b="0">
                <a:solidFill>
                  <a:srgbClr val="FFFFFF"/>
                </a:solidFill>
                <a:latin typeface="Poppins"/>
              </a:defRPr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1830086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Click icon to add picture</a:t>
            </a:r>
          </a:p>
        </p:txBody>
      </p:sp>
      <p:cxnSp>
        <p:nvCxnSpPr>
          <p:cNvPr id="16" name="Conector recto 15"/>
          <p:cNvCxnSpPr/>
          <p:nvPr userDrawn="1"/>
        </p:nvCxnSpPr>
        <p:spPr>
          <a:xfrm>
            <a:off x="4271852" y="3564042"/>
            <a:ext cx="3648296" cy="0"/>
          </a:xfrm>
          <a:prstGeom prst="line">
            <a:avLst/>
          </a:prstGeom>
          <a:ln w="285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4083221" y="3868843"/>
            <a:ext cx="4025555" cy="576942"/>
          </a:xfrm>
        </p:spPr>
        <p:txBody>
          <a:bodyPr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Resumen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79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La Caix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9900" y="1433830"/>
            <a:ext cx="11203940" cy="470852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baseline="0">
                <a:solidFill>
                  <a:srgbClr val="595959"/>
                </a:solidFill>
                <a:latin typeface="Poppins"/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s-ES" noProof="0" dirty="0"/>
              <a:t>Escribe aquí el texto</a:t>
            </a:r>
          </a:p>
          <a:p>
            <a:pPr lvl="0"/>
            <a:endParaRPr lang="es-E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954617"/>
            <a:ext cx="7058660" cy="3966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1" u="none">
                <a:solidFill>
                  <a:srgbClr val="595959"/>
                </a:solidFill>
              </a:defRPr>
            </a:lvl1pPr>
          </a:lstStyle>
          <a:p>
            <a:pPr lvl="0"/>
            <a:r>
              <a:rPr lang="es-ES" noProof="0" dirty="0"/>
              <a:t>Subtítulo (opcional)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9900" y="402586"/>
            <a:ext cx="7058660" cy="4694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 b="1" i="0" u="none" baseline="0">
                <a:solidFill>
                  <a:srgbClr val="019EE2"/>
                </a:solidFill>
                <a:latin typeface="Poppins"/>
              </a:defRPr>
            </a:lvl1pPr>
          </a:lstStyle>
          <a:p>
            <a:r>
              <a:rPr lang="es-ES" noProof="0" dirty="0"/>
              <a:t>Título</a:t>
            </a: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CCCAAB29-420E-47AF-9DD3-62A56F201A3F}"/>
              </a:ext>
            </a:extLst>
          </p:cNvPr>
          <p:cNvSpPr/>
          <p:nvPr/>
        </p:nvSpPr>
        <p:spPr>
          <a:xfrm rot="10800000">
            <a:off x="8993529" y="-1"/>
            <a:ext cx="3198471" cy="954618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B4279ED-09FC-40BA-A7C4-DF1F7B6911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7716" y="118097"/>
            <a:ext cx="1727200" cy="34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Final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422F835-F509-4961-9DAF-37CCE66AEF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97270" y="1990931"/>
            <a:ext cx="7797460" cy="429195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B4279ED-09FC-40BA-A7C4-DF1F7B6911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68470" y="833446"/>
            <a:ext cx="3533348" cy="70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37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42061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767024619"/>
              </p:ext>
            </p:extLst>
          </p:nvPr>
        </p:nvGraphicFramePr>
        <p:xfrm>
          <a:off x="2119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9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69900" y="402587"/>
            <a:ext cx="7211060" cy="5321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_tradnl" noProof="0" dirty="0"/>
              <a:t>Clic para editar título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ES_tradnl" noProof="0" dirty="0"/>
              <a:t>Haga clic para modificar el estilo de texto del patrón</a:t>
            </a:r>
          </a:p>
          <a:p>
            <a:pPr lvl="1"/>
            <a:r>
              <a:rPr lang="es-ES_tradnl" noProof="0" dirty="0"/>
              <a:t>Segundo nivel</a:t>
            </a:r>
          </a:p>
          <a:p>
            <a:pPr lvl="2"/>
            <a:r>
              <a:rPr lang="es-ES_tradnl" noProof="0" dirty="0"/>
              <a:t>Tercer nivel</a:t>
            </a:r>
          </a:p>
          <a:p>
            <a:pPr lvl="3"/>
            <a:r>
              <a:rPr lang="es-ES_tradnl" noProof="0" dirty="0"/>
              <a:t>Cuarto nivel</a:t>
            </a:r>
          </a:p>
          <a:p>
            <a:pPr lvl="4"/>
            <a:r>
              <a:rPr lang="es-ES_tradnl" noProof="0" dirty="0"/>
              <a:t>Quinto nivel</a:t>
            </a:r>
            <a:endParaRPr lang="en-US" noProof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10953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rgbClr val="595959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rgbClr val="595959"/>
              </a:solidFill>
              <a:latin typeface="Poppi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53" r:id="rId2"/>
    <p:sldLayoutId id="2147483756" r:id="rId3"/>
    <p:sldLayoutId id="2147483767" r:id="rId4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2800" b="1" u="none" kern="1200">
          <a:solidFill>
            <a:srgbClr val="019EE2"/>
          </a:solidFill>
          <a:latin typeface="Poppins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ts val="0"/>
        </a:spcBef>
        <a:spcAft>
          <a:spcPts val="1333"/>
        </a:spcAft>
        <a:buSzPct val="100000"/>
        <a:buFont typeface="Arial" panose="020B0604020202020204" pitchFamily="34" charset="0"/>
        <a:buNone/>
        <a:defRPr sz="1600" b="0" kern="1200">
          <a:solidFill>
            <a:srgbClr val="595959"/>
          </a:solidFill>
          <a:latin typeface="Poppins"/>
          <a:ea typeface="+mn-ea"/>
          <a:cs typeface="+mn-cs"/>
        </a:defRPr>
      </a:lvl1pPr>
      <a:lvl2pPr marL="0" indent="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/>
        <a:buNone/>
        <a:defRPr lang="en-US" sz="1600" b="1" kern="1200" dirty="0" smtClean="0">
          <a:solidFill>
            <a:srgbClr val="595959"/>
          </a:solidFill>
          <a:latin typeface="Poppins"/>
          <a:ea typeface="+mn-ea"/>
          <a:cs typeface="+mn-cs"/>
        </a:defRPr>
      </a:lvl2pPr>
      <a:lvl3pPr marL="235194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•"/>
        <a:defRPr lang="en-US" sz="1600" kern="1200" dirty="0" smtClean="0">
          <a:solidFill>
            <a:srgbClr val="595959"/>
          </a:solidFill>
          <a:latin typeface="Poppins"/>
          <a:ea typeface="+mn-ea"/>
          <a:cs typeface="+mn-cs"/>
        </a:defRPr>
      </a:lvl3pPr>
      <a:lvl4pPr marL="475188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4pPr>
      <a:lvl5pPr marL="710382" indent="-235194" algn="l" defTabSz="1064657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tabLst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5pPr>
      <a:lvl6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098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3968" userDrawn="1">
          <p15:clr>
            <a:srgbClr val="F26B43"/>
          </p15:clr>
        </p15:guide>
        <p15:guide id="4" pos="296" userDrawn="1">
          <p15:clr>
            <a:srgbClr val="F26B43"/>
          </p15:clr>
        </p15:guide>
        <p15:guide id="5" pos="7384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245" userDrawn="1">
          <p15:clr>
            <a:srgbClr val="F26B43"/>
          </p15:clr>
        </p15:guide>
        <p15:guide id="8" orient="horz" pos="4081" userDrawn="1">
          <p15:clr>
            <a:srgbClr val="F26B43"/>
          </p15:clr>
        </p15:guide>
        <p15:guide id="10" pos="4986" userDrawn="1">
          <p15:clr>
            <a:srgbClr val="F26B43"/>
          </p15:clr>
        </p15:guide>
        <p15:guide id="12" pos="1382" userDrawn="1">
          <p15:clr>
            <a:srgbClr val="F26B43"/>
          </p15:clr>
        </p15:guide>
        <p15:guide id="13" pos="1496" userDrawn="1">
          <p15:clr>
            <a:srgbClr val="F26B43"/>
          </p15:clr>
        </p15:guide>
        <p15:guide id="14" pos="2581" userDrawn="1">
          <p15:clr>
            <a:srgbClr val="F26B43"/>
          </p15:clr>
        </p15:guide>
        <p15:guide id="15" pos="2695" userDrawn="1">
          <p15:clr>
            <a:srgbClr val="F26B43"/>
          </p15:clr>
        </p15:guide>
        <p15:guide id="16" pos="6185" userDrawn="1">
          <p15:clr>
            <a:srgbClr val="F26B43"/>
          </p15:clr>
        </p15:guide>
        <p15:guide id="17" pos="3783" userDrawn="1">
          <p15:clr>
            <a:srgbClr val="F26B43"/>
          </p15:clr>
        </p15:guide>
        <p15:guide id="18" pos="3896" userDrawn="1">
          <p15:clr>
            <a:srgbClr val="F26B43"/>
          </p15:clr>
        </p15:guide>
        <p15:guide id="19" pos="3840" userDrawn="1">
          <p15:clr>
            <a:srgbClr val="F26B43"/>
          </p15:clr>
        </p15:guide>
        <p15:guide id="20" pos="6299" userDrawn="1">
          <p15:clr>
            <a:srgbClr val="F26B43"/>
          </p15:clr>
        </p15:guide>
        <p15:guide id="21" orient="horz" pos="1049" userDrawn="1">
          <p15:clr>
            <a:srgbClr val="F26B43"/>
          </p15:clr>
        </p15:guide>
        <p15:guide id="22" orient="horz" pos="641" userDrawn="1">
          <p15:clr>
            <a:srgbClr val="F26B43"/>
          </p15:clr>
        </p15:guide>
        <p15:guide id="2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4.jp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3130" y="2642652"/>
            <a:ext cx="9305736" cy="690709"/>
          </a:xfrm>
        </p:spPr>
        <p:txBody>
          <a:bodyPr/>
          <a:lstStyle/>
          <a:p>
            <a:r>
              <a:rPr lang="es-ES"/>
              <a:t>Creación página web – Tienda online.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083221" y="3713440"/>
            <a:ext cx="4025555" cy="690709"/>
          </a:xfrm>
        </p:spPr>
        <p:txBody>
          <a:bodyPr/>
          <a:lstStyle/>
          <a:p>
            <a:r>
              <a:rPr lang="es-ES" b="1" dirty="0"/>
              <a:t>Resumen</a:t>
            </a:r>
            <a:endParaRPr lang="es-E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6BDB14-3A65-465A-AD8A-1D337648AF6B}"/>
              </a:ext>
            </a:extLst>
          </p:cNvPr>
          <p:cNvSpPr/>
          <p:nvPr/>
        </p:nvSpPr>
        <p:spPr>
          <a:xfrm>
            <a:off x="917861" y="4473598"/>
            <a:ext cx="103163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s-ES" sz="1800" i="1" dirty="0">
                <a:solidFill>
                  <a:srgbClr val="FFFFFF"/>
                </a:solidFill>
                <a:latin typeface="Poppins"/>
              </a:rPr>
              <a:t>Formación visual dirigida a personas </a:t>
            </a:r>
            <a:r>
              <a:rPr lang="es-ES" sz="1800" i="1">
                <a:solidFill>
                  <a:srgbClr val="FFFFFF"/>
                </a:solidFill>
                <a:latin typeface="Poppins"/>
              </a:rPr>
              <a:t>con muy pocos conocimientos sobre creación de páginas web y tiendas online. El </a:t>
            </a:r>
            <a:r>
              <a:rPr lang="es-ES" sz="1800" i="1" dirty="0">
                <a:solidFill>
                  <a:srgbClr val="FFFFFF"/>
                </a:solidFill>
                <a:latin typeface="Poppins"/>
              </a:rPr>
              <a:t>objetivo de la formación </a:t>
            </a:r>
            <a:r>
              <a:rPr lang="es-ES" sz="1800" i="1">
                <a:solidFill>
                  <a:srgbClr val="FFFFFF"/>
                </a:solidFill>
                <a:latin typeface="Poppins"/>
              </a:rPr>
              <a:t>es facilitar los conceptos básicos ha tener en cuenta para crear una página web y algunas posibilidades que existen en el mercado paras crearla.</a:t>
            </a:r>
            <a:endParaRPr lang="es-ES" sz="1800" i="1" dirty="0">
              <a:solidFill>
                <a:srgbClr val="FFFFFF"/>
              </a:solidFill>
              <a:latin typeface="Poppins"/>
            </a:endParaRPr>
          </a:p>
        </p:txBody>
      </p:sp>
      <p:pic>
        <p:nvPicPr>
          <p:cNvPr id="6" name="Picture Placeholder 1">
            <a:extLst>
              <a:ext uri="{FF2B5EF4-FFF2-40B4-BE49-F238E27FC236}">
                <a16:creationId xmlns:a16="http://schemas.microsoft.com/office/drawing/2014/main" id="{9A536A7E-086C-4CDD-B5D0-B42687C34EB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>
            <a:duotone>
              <a:prstClr val="black"/>
              <a:srgbClr val="019EE2">
                <a:tint val="45000"/>
                <a:satMod val="400000"/>
              </a:srgbClr>
            </a:duotone>
          </a:blip>
          <a:srcRect t="54470" b="15904"/>
          <a:stretch/>
        </p:blipFill>
        <p:spPr>
          <a:xfrm>
            <a:off x="0" y="0"/>
            <a:ext cx="12192000" cy="245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07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4020CF-4C26-4EFA-A1DD-BD5DB35C99E9}"/>
              </a:ext>
            </a:extLst>
          </p:cNvPr>
          <p:cNvCxnSpPr>
            <a:cxnSpLocks/>
          </p:cNvCxnSpPr>
          <p:nvPr/>
        </p:nvCxnSpPr>
        <p:spPr>
          <a:xfrm>
            <a:off x="3177368" y="3429000"/>
            <a:ext cx="5837264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94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7DE097-9BA9-470E-940A-A43EA0D74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Número y Estructura de las sesiones</a:t>
            </a:r>
          </a:p>
        </p:txBody>
      </p:sp>
      <p:graphicFrame>
        <p:nvGraphicFramePr>
          <p:cNvPr id="5" name="Table 13">
            <a:extLst>
              <a:ext uri="{FF2B5EF4-FFF2-40B4-BE49-F238E27FC236}">
                <a16:creationId xmlns:a16="http://schemas.microsoft.com/office/drawing/2014/main" id="{4A39449B-D12A-4A36-8B07-1928B7F0EB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665053"/>
              </p:ext>
            </p:extLst>
          </p:nvPr>
        </p:nvGraphicFramePr>
        <p:xfrm>
          <a:off x="469900" y="4449448"/>
          <a:ext cx="11122027" cy="169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7013">
                  <a:extLst>
                    <a:ext uri="{9D8B030D-6E8A-4147-A177-3AD203B41FA5}">
                      <a16:colId xmlns:a16="http://schemas.microsoft.com/office/drawing/2014/main" val="1565070169"/>
                    </a:ext>
                  </a:extLst>
                </a:gridCol>
                <a:gridCol w="3248338">
                  <a:extLst>
                    <a:ext uri="{9D8B030D-6E8A-4147-A177-3AD203B41FA5}">
                      <a16:colId xmlns:a16="http://schemas.microsoft.com/office/drawing/2014/main" val="910561335"/>
                    </a:ext>
                  </a:extLst>
                </a:gridCol>
                <a:gridCol w="3248338">
                  <a:extLst>
                    <a:ext uri="{9D8B030D-6E8A-4147-A177-3AD203B41FA5}">
                      <a16:colId xmlns:a16="http://schemas.microsoft.com/office/drawing/2014/main" val="1473619576"/>
                    </a:ext>
                  </a:extLst>
                </a:gridCol>
                <a:gridCol w="3248338">
                  <a:extLst>
                    <a:ext uri="{9D8B030D-6E8A-4147-A177-3AD203B41FA5}">
                      <a16:colId xmlns:a16="http://schemas.microsoft.com/office/drawing/2014/main" val="1788963782"/>
                    </a:ext>
                  </a:extLst>
                </a:gridCol>
              </a:tblGrid>
              <a:tr h="314820">
                <a:tc rowSpan="3"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19EE2"/>
                          </a:solidFill>
                          <a:latin typeface="Poppins"/>
                        </a:rPr>
                        <a:t>Requisitos para la formación</a:t>
                      </a:r>
                      <a:endParaRPr lang="es-ES" sz="1800" b="1" dirty="0">
                        <a:solidFill>
                          <a:srgbClr val="019EE2"/>
                        </a:solidFill>
                        <a:latin typeface="Poppins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rgbClr val="019EE2"/>
                          </a:solidFill>
                          <a:latin typeface="Poppins"/>
                        </a:rPr>
                        <a:t>Formación Presencial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 dirty="0">
                        <a:latin typeface="Poppi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>
                          <a:solidFill>
                            <a:srgbClr val="019EE2"/>
                          </a:solidFill>
                          <a:latin typeface="Poppins"/>
                        </a:rPr>
                        <a:t>Formación Online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9718701"/>
                  </a:ext>
                </a:extLst>
              </a:tr>
              <a:tr h="335552">
                <a:tc vMerge="1">
                  <a:txBody>
                    <a:bodyPr/>
                    <a:lstStyle/>
                    <a:p>
                      <a:pPr algn="ctr"/>
                      <a:endParaRPr lang="es-ES" sz="1400" b="1" dirty="0">
                        <a:solidFill>
                          <a:srgbClr val="595959"/>
                        </a:solidFill>
                        <a:latin typeface="Poppin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rgbClr val="595959"/>
                          </a:solidFill>
                          <a:latin typeface="Poppins"/>
                        </a:rPr>
                        <a:t>Formador / Formadora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rgbClr val="595959"/>
                          </a:solidFill>
                          <a:latin typeface="Poppins"/>
                        </a:rPr>
                        <a:t>Asistentes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solidFill>
                            <a:srgbClr val="595959"/>
                          </a:solidFill>
                          <a:latin typeface="Poppins"/>
                        </a:rPr>
                        <a:t>Asistentes</a:t>
                      </a:r>
                    </a:p>
                  </a:txBody>
                  <a:tcPr marL="72000" marR="72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7710646"/>
                  </a:ext>
                </a:extLst>
              </a:tr>
              <a:tr h="950150">
                <a:tc vMerge="1">
                  <a:txBody>
                    <a:bodyPr/>
                    <a:lstStyle/>
                    <a:p>
                      <a:pPr marL="342900" indent="-342900" algn="just">
                        <a:buFont typeface="Wingdings" panose="05000000000000000000" pitchFamily="2" charset="2"/>
                        <a:buChar char="ü"/>
                      </a:pPr>
                      <a:endParaRPr lang="es-ES" sz="1400" dirty="0">
                        <a:solidFill>
                          <a:srgbClr val="595959"/>
                        </a:solidFill>
                        <a:latin typeface="Poppin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</a:pP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Ordenador (</a:t>
                      </a:r>
                      <a:r>
                        <a:rPr lang="es-ES" sz="1400">
                          <a:solidFill>
                            <a:srgbClr val="595959"/>
                          </a:solidFill>
                          <a:latin typeface="Poppins"/>
                        </a:rPr>
                        <a:t>con PowerPoint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instalados)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</a:pP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Proyector y pantalla disponibles en la sala</a:t>
                      </a:r>
                    </a:p>
                  </a:txBody>
                  <a:tcPr marL="72000" marR="72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latin typeface="Poppins"/>
                          <a:ea typeface="+mn-ea"/>
                          <a:cs typeface="+mn-cs"/>
                        </a:rPr>
                        <a:t>Ordenador no necesario en el momento de la formación</a:t>
                      </a:r>
                    </a:p>
                    <a:p>
                      <a:pPr marL="342900" marR="0" lvl="0" indent="-34290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latin typeface="Poppins"/>
                          <a:ea typeface="+mn-ea"/>
                          <a:cs typeface="+mn-cs"/>
                        </a:rPr>
                        <a:t>A posteriori, </a:t>
                      </a:r>
                      <a:r>
                        <a:rPr lang="es-ES" sz="1400" kern="1200">
                          <a:solidFill>
                            <a:srgbClr val="595959"/>
                          </a:solidFill>
                          <a:latin typeface="Poppins"/>
                          <a:ea typeface="+mn-ea"/>
                          <a:cs typeface="+mn-cs"/>
                        </a:rPr>
                        <a:t>ordenador (no requiere programario)</a:t>
                      </a:r>
                      <a:endParaRPr lang="es-ES" sz="1400" dirty="0">
                        <a:solidFill>
                          <a:srgbClr val="595959"/>
                        </a:solidFill>
                        <a:latin typeface="Poppins"/>
                      </a:endParaRPr>
                    </a:p>
                  </a:txBody>
                  <a:tcPr marL="72000" marR="72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ES" sz="1400">
                          <a:solidFill>
                            <a:srgbClr val="595959"/>
                          </a:solidFill>
                          <a:latin typeface="Poppins"/>
                        </a:rPr>
                        <a:t>Ordenador o teléfono móvil. </a:t>
                      </a:r>
                      <a:endParaRPr lang="es-ES" sz="1400" dirty="0">
                        <a:solidFill>
                          <a:srgbClr val="595959"/>
                        </a:solidFill>
                        <a:latin typeface="Poppins"/>
                      </a:endParaRPr>
                    </a:p>
                    <a:p>
                      <a:pPr marL="342900" marR="0" lvl="0" indent="-34290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latin typeface="Poppins"/>
                          <a:ea typeface="+mn-ea"/>
                          <a:cs typeface="+mn-cs"/>
                        </a:rPr>
                        <a:t>Conexión a red wifi y programa de videoconferencia (Zoom, Skype, </a:t>
                      </a:r>
                      <a:r>
                        <a:rPr lang="es-ES" sz="1400" kern="1200" dirty="0" err="1">
                          <a:solidFill>
                            <a:srgbClr val="595959"/>
                          </a:solidFill>
                          <a:latin typeface="Poppins"/>
                          <a:ea typeface="+mn-ea"/>
                          <a:cs typeface="+mn-cs"/>
                        </a:rPr>
                        <a:t>Teams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latin typeface="Poppins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72000" marR="72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9122511"/>
                  </a:ext>
                </a:extLst>
              </a:tr>
            </a:tbl>
          </a:graphicData>
        </a:graphic>
      </p:graphicFrame>
      <p:graphicFrame>
        <p:nvGraphicFramePr>
          <p:cNvPr id="3" name="Table 10">
            <a:extLst>
              <a:ext uri="{FF2B5EF4-FFF2-40B4-BE49-F238E27FC236}">
                <a16:creationId xmlns:a16="http://schemas.microsoft.com/office/drawing/2014/main" id="{4CABB88F-A85C-4730-9604-A8E9D707A9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45645"/>
              </p:ext>
            </p:extLst>
          </p:nvPr>
        </p:nvGraphicFramePr>
        <p:xfrm>
          <a:off x="532246" y="1191994"/>
          <a:ext cx="11109567" cy="3225949"/>
        </p:xfrm>
        <a:graphic>
          <a:graphicData uri="http://schemas.openxmlformats.org/drawingml/2006/table">
            <a:tbl>
              <a:tblPr firstRow="1" firstCol="1" bandRow="1"/>
              <a:tblGrid>
                <a:gridCol w="999992">
                  <a:extLst>
                    <a:ext uri="{9D8B030D-6E8A-4147-A177-3AD203B41FA5}">
                      <a16:colId xmlns:a16="http://schemas.microsoft.com/office/drawing/2014/main" val="2340222717"/>
                    </a:ext>
                  </a:extLst>
                </a:gridCol>
                <a:gridCol w="947351">
                  <a:extLst>
                    <a:ext uri="{9D8B030D-6E8A-4147-A177-3AD203B41FA5}">
                      <a16:colId xmlns:a16="http://schemas.microsoft.com/office/drawing/2014/main" val="2599266798"/>
                    </a:ext>
                  </a:extLst>
                </a:gridCol>
                <a:gridCol w="3476368">
                  <a:extLst>
                    <a:ext uri="{9D8B030D-6E8A-4147-A177-3AD203B41FA5}">
                      <a16:colId xmlns:a16="http://schemas.microsoft.com/office/drawing/2014/main" val="3767293881"/>
                    </a:ext>
                  </a:extLst>
                </a:gridCol>
                <a:gridCol w="1096274">
                  <a:extLst>
                    <a:ext uri="{9D8B030D-6E8A-4147-A177-3AD203B41FA5}">
                      <a16:colId xmlns:a16="http://schemas.microsoft.com/office/drawing/2014/main" val="236901993"/>
                    </a:ext>
                  </a:extLst>
                </a:gridCol>
                <a:gridCol w="1343624">
                  <a:extLst>
                    <a:ext uri="{9D8B030D-6E8A-4147-A177-3AD203B41FA5}">
                      <a16:colId xmlns:a16="http://schemas.microsoft.com/office/drawing/2014/main" val="2402978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409383465"/>
                    </a:ext>
                  </a:extLst>
                </a:gridCol>
                <a:gridCol w="1874358">
                  <a:extLst>
                    <a:ext uri="{9D8B030D-6E8A-4147-A177-3AD203B41FA5}">
                      <a16:colId xmlns:a16="http://schemas.microsoft.com/office/drawing/2014/main" val="147720549"/>
                    </a:ext>
                  </a:extLst>
                </a:gridCol>
              </a:tblGrid>
              <a:tr h="854584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Módulo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Núm.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Sesiones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Estructura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Núm.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Asistentes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baseline="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Conocimiento</a:t>
                      </a:r>
                    </a:p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baseline="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previo</a:t>
                      </a:r>
                      <a:endParaRPr lang="es-ES" sz="1400" baseline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Material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Descripción de documento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075124"/>
                  </a:ext>
                </a:extLst>
              </a:tr>
              <a:tr h="1145815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ca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S</a:t>
                      </a: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esión 1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1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50 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minutos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 presentación teórica</a:t>
                      </a: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: Introducción, conceptos básicos y opciones para crear una página web.</a:t>
                      </a:r>
                      <a:endParaRPr lang="es-ES" sz="1400" kern="1200" dirty="0">
                        <a:solidFill>
                          <a:srgbClr val="595959"/>
                        </a:solidFill>
                        <a:effectLst/>
                        <a:latin typeface="Poppins"/>
                        <a:ea typeface="+mj-ea"/>
                        <a:cs typeface="+mj-cs"/>
                      </a:endParaRPr>
                    </a:p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10 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minutos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  preguntas / dudas</a:t>
                      </a: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8 - 15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No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Presentación teórica mediante documento </a:t>
                      </a:r>
                      <a:r>
                        <a:rPr lang="es-ES" sz="1400" kern="1200" dirty="0" err="1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Power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 Point</a:t>
                      </a: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Explicación paso por paso del contenido de manera visual. </a:t>
                      </a: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659336"/>
                  </a:ext>
                </a:extLst>
              </a:tr>
              <a:tr h="720192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ca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S</a:t>
                      </a: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esión 2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Poppins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50 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minutos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 presentación teórica</a:t>
                      </a: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: Página web con plantillas, Plataforma de pagos y gestión de la web y enlazar web con redes sociales.</a:t>
                      </a:r>
                      <a:endParaRPr lang="es-ES" sz="1400" kern="1200" dirty="0">
                        <a:solidFill>
                          <a:srgbClr val="595959"/>
                        </a:solidFill>
                        <a:effectLst/>
                        <a:latin typeface="Poppins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10 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minutos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  preguntas / dudas</a:t>
                      </a: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8 - 15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>
                          <a:solidFill>
                            <a:srgbClr val="595959"/>
                          </a:solidFill>
                          <a:effectLst/>
                          <a:latin typeface="Poppins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Sí (Sesión 1 de página web)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Poppi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Presentación teórica mediante documento </a:t>
                      </a:r>
                      <a:r>
                        <a:rPr lang="es-ES" sz="1400" kern="1200" dirty="0" err="1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Power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 Point</a:t>
                      </a: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n-ea"/>
                          <a:cs typeface="+mn-cs"/>
                        </a:rPr>
                        <a:t>Explicación paso por paso del contenido, dirigido a PYMES y emprendedores.</a:t>
                      </a: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054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90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Índice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47700" y="2127860"/>
            <a:ext cx="11252200" cy="4570779"/>
          </a:xfrm>
        </p:spPr>
        <p:txBody>
          <a:bodyPr numCol="1"/>
          <a:lstStyle/>
          <a:p>
            <a:pPr algn="ctr"/>
            <a:r>
              <a:rPr lang="es-ES" sz="1800" dirty="0">
                <a:solidFill>
                  <a:srgbClr val="019EE2"/>
                </a:solidFill>
              </a:rPr>
              <a:t>                                                                                                  </a:t>
            </a:r>
            <a:r>
              <a:rPr lang="es-ES" sz="1800" b="1" u="sng" dirty="0">
                <a:solidFill>
                  <a:srgbClr val="019EE2"/>
                </a:solidFill>
              </a:rPr>
              <a:t>ÍNDICE</a:t>
            </a:r>
            <a:r>
              <a:rPr lang="es-ES" sz="1800" dirty="0">
                <a:solidFill>
                  <a:srgbClr val="019EE2"/>
                </a:solidFill>
              </a:rPr>
              <a:t>                                                  			                                                                                          </a:t>
            </a:r>
            <a:r>
              <a:rPr lang="es-ES" sz="1800" u="sng" dirty="0">
                <a:solidFill>
                  <a:srgbClr val="019EE2"/>
                </a:solidFill>
              </a:rPr>
              <a:t>Creación página web – Tienda </a:t>
            </a:r>
            <a:r>
              <a:rPr lang="es-ES" sz="1800" i="1" u="sng" dirty="0">
                <a:solidFill>
                  <a:srgbClr val="019EE2"/>
                </a:solidFill>
              </a:rPr>
              <a:t>online</a:t>
            </a:r>
          </a:p>
          <a:p>
            <a:pPr algn="ctr"/>
            <a:r>
              <a:rPr lang="es-ES" sz="1800" dirty="0">
                <a:solidFill>
                  <a:srgbClr val="019EE2"/>
                </a:solidFill>
              </a:rPr>
              <a:t>Sesión 1</a:t>
            </a:r>
          </a:p>
          <a:p>
            <a:pPr marL="578094" lvl="2" indent="-342900" algn="ctr"/>
            <a:r>
              <a:rPr lang="es-ES" dirty="0"/>
              <a:t>Introducción		</a:t>
            </a:r>
            <a:r>
              <a:rPr lang="es-ES" dirty="0">
                <a:solidFill>
                  <a:srgbClr val="019EE2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04</a:t>
            </a:r>
            <a:endParaRPr lang="es-ES" dirty="0">
              <a:solidFill>
                <a:srgbClr val="019EE2"/>
              </a:solidFill>
            </a:endParaRPr>
          </a:p>
          <a:p>
            <a:pPr marL="578094" lvl="2" indent="-342900" algn="ctr"/>
            <a:r>
              <a:rPr lang="es-ES" dirty="0"/>
              <a:t>Conceptos básicos		</a:t>
            </a:r>
            <a:r>
              <a:rPr lang="es-ES" dirty="0">
                <a:solidFill>
                  <a:srgbClr val="019EE2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</a:t>
            </a:r>
            <a:endParaRPr lang="es-ES" dirty="0">
              <a:solidFill>
                <a:srgbClr val="019EE2"/>
              </a:solidFill>
            </a:endParaRPr>
          </a:p>
          <a:p>
            <a:pPr marL="578094" lvl="2" indent="-342900" algn="ctr"/>
            <a:r>
              <a:rPr lang="es-ES" dirty="0"/>
              <a:t>Opciones creación página web	</a:t>
            </a:r>
            <a:r>
              <a:rPr lang="es-ES" dirty="0">
                <a:solidFill>
                  <a:srgbClr val="019EE2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</a:t>
            </a:r>
            <a:endParaRPr lang="es-ES" dirty="0">
              <a:solidFill>
                <a:srgbClr val="019EE2"/>
              </a:solidFill>
            </a:endParaRPr>
          </a:p>
          <a:p>
            <a:pPr marL="0" lvl="2" indent="0" algn="ctr">
              <a:buNone/>
            </a:pPr>
            <a:r>
              <a:rPr lang="es-ES" sz="1800" dirty="0">
                <a:solidFill>
                  <a:srgbClr val="019EE2"/>
                </a:solidFill>
              </a:rPr>
              <a:t>Sesión 2</a:t>
            </a:r>
          </a:p>
          <a:p>
            <a:pPr marL="578094" lvl="2" indent="-342900" algn="ctr"/>
            <a:r>
              <a:rPr lang="es-ES" dirty="0"/>
              <a:t>Páginas web con plantilla	</a:t>
            </a:r>
            <a:r>
              <a:rPr lang="es-ES" u="sng" dirty="0">
                <a:solidFill>
                  <a:srgbClr val="019EE2"/>
                </a:solidFill>
                <a:hlinkClick r:id="" action="ppaction://noaction"/>
              </a:rPr>
              <a:t>21</a:t>
            </a:r>
            <a:endParaRPr lang="es-ES" u="sng" dirty="0">
              <a:solidFill>
                <a:srgbClr val="019EE2"/>
              </a:solidFill>
            </a:endParaRPr>
          </a:p>
          <a:p>
            <a:pPr marL="578094" lvl="2" indent="-342900" algn="ctr"/>
            <a:r>
              <a:rPr lang="es-ES" dirty="0"/>
              <a:t>Plataforma de pagos    	</a:t>
            </a:r>
            <a:r>
              <a:rPr lang="es-ES" dirty="0">
                <a:solidFill>
                  <a:srgbClr val="019EE2"/>
                </a:solidFill>
                <a:hlinkClick r:id="" action="ppaction://noaction"/>
              </a:rPr>
              <a:t>30</a:t>
            </a:r>
            <a:endParaRPr lang="es-ES" dirty="0">
              <a:solidFill>
                <a:srgbClr val="019EE2"/>
              </a:solidFill>
            </a:endParaRPr>
          </a:p>
          <a:p>
            <a:pPr marL="578094" lvl="2" indent="-342900" algn="ctr"/>
            <a:r>
              <a:rPr lang="es-ES" dirty="0"/>
              <a:t>Enlazar página web con RRSS	</a:t>
            </a:r>
            <a:r>
              <a:rPr lang="es-ES" u="sng" dirty="0">
                <a:solidFill>
                  <a:srgbClr val="019EE2"/>
                </a:solidFill>
                <a:hlinkClick r:id="" action="ppaction://noaction"/>
              </a:rPr>
              <a:t>32</a:t>
            </a:r>
            <a:endParaRPr lang="es-ES" u="sng" dirty="0">
              <a:solidFill>
                <a:srgbClr val="019EE2"/>
              </a:solidFill>
            </a:endParaRPr>
          </a:p>
          <a:p>
            <a:pPr marL="578094" lvl="2" indent="-342900" algn="ctr"/>
            <a:r>
              <a:rPr lang="es-ES" dirty="0"/>
              <a:t>Gestión de la página web	</a:t>
            </a:r>
            <a:r>
              <a:rPr lang="es-ES" dirty="0">
                <a:solidFill>
                  <a:srgbClr val="019EE2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38</a:t>
            </a:r>
            <a:endParaRPr lang="es-ES" dirty="0">
              <a:solidFill>
                <a:srgbClr val="019EE2"/>
              </a:solidFill>
            </a:endParaRPr>
          </a:p>
          <a:p>
            <a:pPr marL="578094" lvl="2" indent="-342900" algn="ctr"/>
            <a:endParaRPr lang="es-ES" dirty="0">
              <a:solidFill>
                <a:srgbClr val="019EE2"/>
              </a:solidFill>
            </a:endParaRPr>
          </a:p>
        </p:txBody>
      </p:sp>
      <p:pic>
        <p:nvPicPr>
          <p:cNvPr id="31" name="Picture Placeholder 1">
            <a:extLst>
              <a:ext uri="{FF2B5EF4-FFF2-40B4-BE49-F238E27FC236}">
                <a16:creationId xmlns:a16="http://schemas.microsoft.com/office/drawing/2014/main" id="{7936271A-E5EE-4814-BF30-BB36E4EF895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>
            <a:duotone>
              <a:prstClr val="black"/>
              <a:srgbClr val="019EE2">
                <a:tint val="45000"/>
                <a:satMod val="400000"/>
              </a:srgbClr>
            </a:duotone>
          </a:blip>
          <a:srcRect t="54470" b="15904"/>
          <a:stretch/>
        </p:blipFill>
        <p:spPr>
          <a:xfrm>
            <a:off x="0" y="0"/>
            <a:ext cx="12192000" cy="19685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B4279ED-09FC-40BA-A7C4-DF1F7B6911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3924" y="243226"/>
            <a:ext cx="1945574" cy="38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1286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/>
              <a:t>Introducción y conceptos generales.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Introducción.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Explicación de conceptos generales.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Diapositivas específicas para conceptos más complejos.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Sesión 1 </a:t>
            </a:r>
            <a:r>
              <a:rPr lang="es-ES" dirty="0"/>
              <a:t>- Contenido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6AEF239-C6B8-4EED-BEFC-D89BF295C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62" y="3339352"/>
            <a:ext cx="5873638" cy="3116062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2246D20-811C-47C0-8B58-69045044E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081" y="872068"/>
            <a:ext cx="5840237" cy="3087374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2358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/>
              <a:t>Opciones de creación de páginas web.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Explicación de opciones para crear una web.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Comparativa de las opciones.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Sesión 1 </a:t>
            </a:r>
            <a:r>
              <a:rPr lang="es-ES" dirty="0"/>
              <a:t>- Contenido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D025CD9-AE4F-4264-AC92-5C347BA33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873" y="956014"/>
            <a:ext cx="5454792" cy="28968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1B323F9-A759-4CC5-9D87-0957ACC8E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16" y="3325194"/>
            <a:ext cx="5836052" cy="299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811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/>
              <a:t>Creación página web con plantillas.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Comentar opciones existentes en el mercado.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Comparativa de las opciones.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Explicación más detallada de Wix y Wordpress.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Sesión 2 </a:t>
            </a:r>
            <a:r>
              <a:rPr lang="es-ES" dirty="0"/>
              <a:t>- Contenido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496918C-4EC6-4DE4-AF02-D92AD7288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617" y="872068"/>
            <a:ext cx="5863494" cy="3130510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92F18AA-E446-41B5-8719-C21AD8229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82" y="3316532"/>
            <a:ext cx="5626425" cy="2924470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5586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/>
              <a:t>Plataforma de pagos y enlace con Redes sociales.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Explicación de los conceptos.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Comentar algunas plataformas de pago existentes.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Enlazar web con Redes Sociales.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Sesión 2 </a:t>
            </a:r>
            <a:r>
              <a:rPr lang="es-ES" dirty="0"/>
              <a:t>- Contenido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1CD185C-4152-4390-89AA-B6452B6E9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906" y="872067"/>
            <a:ext cx="5974312" cy="3198312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A612F60-4405-4748-8C91-6CD7D6C61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78746"/>
            <a:ext cx="5846218" cy="3076668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4595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/>
              <a:t>Gestión página web.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Elementos importantes a tener en cuenta.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Comentarios sobre gestión de stocks y calidad de proveedores.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Sesión 2 </a:t>
            </a:r>
            <a:r>
              <a:rPr lang="es-ES" dirty="0"/>
              <a:t>- Contenido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053A294-EA7C-4920-B7F9-DEEBAE6CB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936" y="1009280"/>
            <a:ext cx="5629043" cy="2975427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EF4CD14-8275-477E-A132-E32013FDA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57" y="3514106"/>
            <a:ext cx="5629043" cy="2984135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8572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/>
              <a:t>Test.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Al final de cada apartado se plantea breve test de 3 preguntas.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En taller online, se responde a través de xat.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Sesión 1 y 2 - Test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0B0E74C-B344-433B-AD7C-565905281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983" y="965788"/>
            <a:ext cx="5626100" cy="2839439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F78D31F-C586-4025-9866-72948323B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289" y="3429000"/>
            <a:ext cx="6016917" cy="3062030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45204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pmatas\AppData\Local\Temp\Templafy\PowerPointVsto\Assets\ind_tmt_glb_ho_1948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pmatas\AppData\Local\Temp\Templafy\PowerPointVsto\Assets\ind_tmt_glb_ho_1948.jpg"/>
</p:tagLst>
</file>

<file path=ppt/theme/theme1.xml><?xml version="1.0" encoding="utf-8"?>
<a:theme xmlns:a="http://schemas.openxmlformats.org/drawingml/2006/main" name="La Caixa Voluntariados">
  <a:themeElements>
    <a:clrScheme name="Deloitte colors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62B5E5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53565A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lIns="0" tIns="0" rIns="0" bIns="0" rtlCol="0" anchor="b" anchorCtr="0">
        <a:noAutofit/>
      </a:bodyPr>
      <a:lstStyle>
        <a:defPPr>
          <a:defRPr sz="3200" b="0" dirty="0" smtClean="0"/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Presentacion 16-9 - S2G" id="{D4E991DC-D13B-B24A-BF75-B2BD123529FF}" vid="{A71549F7-BD1B-5746-BBCA-70A38ECAA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27A2F21C761C84A941658C4AD1EC32A" ma:contentTypeVersion="12" ma:contentTypeDescription="Crear nuevo documento." ma:contentTypeScope="" ma:versionID="bdb46391e6c4d488a14b66b55063bfb7">
  <xsd:schema xmlns:xsd="http://www.w3.org/2001/XMLSchema" xmlns:xs="http://www.w3.org/2001/XMLSchema" xmlns:p="http://schemas.microsoft.com/office/2006/metadata/properties" xmlns:ns2="d5f543d2-e98f-4bcb-aac4-dbb9963c52ee" xmlns:ns3="edad2d25-cae2-46af-8973-51d41c80e85c" targetNamespace="http://schemas.microsoft.com/office/2006/metadata/properties" ma:root="true" ma:fieldsID="4204974358481bc469497cf4e3a9cd0d" ns2:_="" ns3:_="">
    <xsd:import namespace="d5f543d2-e98f-4bcb-aac4-dbb9963c52ee"/>
    <xsd:import namespace="edad2d25-cae2-46af-8973-51d41c80e8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543d2-e98f-4bcb-aac4-dbb9963c52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ad2d25-cae2-46af-8973-51d41c80e8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AE6845-C247-473C-8557-FAD176BA21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B2E3B4-764C-4255-A3C7-E1C796CEE62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99751B0-7242-4686-8C20-C4665F739D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f543d2-e98f-4bcb-aac4-dbb9963c52ee"/>
    <ds:schemaRef ds:uri="edad2d25-cae2-46af-8973-51d41c80e8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Presentacion 16-9 - S2G</Template>
  <TotalTime>1523</TotalTime>
  <Words>477</Words>
  <Application>Microsoft Office PowerPoint</Application>
  <PresentationFormat>Panorámica</PresentationFormat>
  <Paragraphs>81</Paragraphs>
  <Slides>10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Poppins</vt:lpstr>
      <vt:lpstr>Verdana</vt:lpstr>
      <vt:lpstr>Wingdings</vt:lpstr>
      <vt:lpstr>La Caixa Voluntariados</vt:lpstr>
      <vt:lpstr>think-cell Slide</vt:lpstr>
      <vt:lpstr>Presentación de PowerPoint</vt:lpstr>
      <vt:lpstr>Número y Estructura de las sesiones</vt:lpstr>
      <vt:lpstr>Índice</vt:lpstr>
      <vt:lpstr>Sesión 1 - Contenido</vt:lpstr>
      <vt:lpstr>Sesión 1 - Contenido</vt:lpstr>
      <vt:lpstr>Sesión 2 - Contenido</vt:lpstr>
      <vt:lpstr>Sesión 2 - Contenido</vt:lpstr>
      <vt:lpstr>Sesión 2 - Contenido</vt:lpstr>
      <vt:lpstr>Sesión 1 y 2 - Test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Madrid de la Hera, Ignacio</dc:creator>
  <cp:lastModifiedBy>M MO</cp:lastModifiedBy>
  <cp:revision>53</cp:revision>
  <cp:lastPrinted>2014-06-25T02:16:22Z</cp:lastPrinted>
  <dcterms:created xsi:type="dcterms:W3CDTF">2020-05-11T10:12:31Z</dcterms:created>
  <dcterms:modified xsi:type="dcterms:W3CDTF">2021-03-09T09:25:29Z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0x010100927A2F21C761C84A941658C4AD1EC32A</vt:lpwstr>
  </property>
</Properties>
</file>